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Default Extension="tiff" ContentType="image/tiff"/>
  <Override PartName="/ppt/notesSlides/notesSlide4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432" r:id="rId3"/>
    <p:sldId id="514" r:id="rId4"/>
    <p:sldId id="509" r:id="rId5"/>
    <p:sldId id="510" r:id="rId6"/>
    <p:sldId id="512" r:id="rId7"/>
    <p:sldId id="610" r:id="rId8"/>
    <p:sldId id="611" r:id="rId9"/>
    <p:sldId id="593" r:id="rId10"/>
    <p:sldId id="609" r:id="rId11"/>
    <p:sldId id="602" r:id="rId12"/>
    <p:sldId id="603" r:id="rId13"/>
    <p:sldId id="601" r:id="rId14"/>
    <p:sldId id="599" r:id="rId15"/>
    <p:sldId id="529" r:id="rId16"/>
    <p:sldId id="586" r:id="rId17"/>
    <p:sldId id="476" r:id="rId18"/>
    <p:sldId id="594" r:id="rId19"/>
    <p:sldId id="595" r:id="rId20"/>
    <p:sldId id="596" r:id="rId21"/>
    <p:sldId id="597" r:id="rId22"/>
    <p:sldId id="444" r:id="rId23"/>
    <p:sldId id="565" r:id="rId24"/>
    <p:sldId id="566" r:id="rId25"/>
    <p:sldId id="567" r:id="rId26"/>
    <p:sldId id="489" r:id="rId27"/>
    <p:sldId id="570" r:id="rId28"/>
    <p:sldId id="517" r:id="rId29"/>
    <p:sldId id="592" r:id="rId30"/>
    <p:sldId id="587" r:id="rId31"/>
    <p:sldId id="571" r:id="rId32"/>
    <p:sldId id="530" r:id="rId33"/>
    <p:sldId id="531" r:id="rId34"/>
    <p:sldId id="562" r:id="rId35"/>
    <p:sldId id="608" r:id="rId36"/>
    <p:sldId id="532" r:id="rId37"/>
    <p:sldId id="524" r:id="rId38"/>
    <p:sldId id="525" r:id="rId39"/>
    <p:sldId id="572" r:id="rId40"/>
    <p:sldId id="465" r:id="rId41"/>
    <p:sldId id="574" r:id="rId42"/>
    <p:sldId id="563" r:id="rId43"/>
    <p:sldId id="527" r:id="rId44"/>
    <p:sldId id="528" r:id="rId45"/>
    <p:sldId id="557" r:id="rId46"/>
    <p:sldId id="607" r:id="rId47"/>
    <p:sldId id="589" r:id="rId48"/>
    <p:sldId id="561" r:id="rId49"/>
    <p:sldId id="590" r:id="rId50"/>
    <p:sldId id="613" r:id="rId51"/>
    <p:sldId id="612" r:id="rId52"/>
    <p:sldId id="576" r:id="rId53"/>
    <p:sldId id="577" r:id="rId54"/>
    <p:sldId id="579" r:id="rId55"/>
    <p:sldId id="605" r:id="rId56"/>
    <p:sldId id="606" r:id="rId57"/>
    <p:sldId id="581" r:id="rId58"/>
    <p:sldId id="582" r:id="rId59"/>
    <p:sldId id="583" r:id="rId60"/>
    <p:sldId id="584" r:id="rId61"/>
    <p:sldId id="454" r:id="rId62"/>
    <p:sldId id="469" r:id="rId63"/>
    <p:sldId id="554" r:id="rId64"/>
    <p:sldId id="555" r:id="rId65"/>
    <p:sldId id="505" r:id="rId66"/>
    <p:sldId id="614" r:id="rId67"/>
    <p:sldId id="615" r:id="rId6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ruju"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66FF"/>
    <a:srgbClr val="FFFFCC"/>
    <a:srgbClr val="FFFFFF"/>
    <a:srgbClr val="106636"/>
    <a:srgbClr val="FFF3DD"/>
    <a:srgbClr val="FFF6DD"/>
    <a:srgbClr val="FFFCF3"/>
    <a:srgbClr val="FFF3FD"/>
    <a:srgbClr val="FDFFEF"/>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34" autoAdjust="0"/>
    <p:restoredTop sz="86167" autoAdjust="0"/>
  </p:normalViewPr>
  <p:slideViewPr>
    <p:cSldViewPr snapToGrid="0">
      <p:cViewPr varScale="1">
        <p:scale>
          <a:sx n="86" d="100"/>
          <a:sy n="86" d="100"/>
        </p:scale>
        <p:origin x="-420" y="-78"/>
      </p:cViewPr>
      <p:guideLst>
        <p:guide orient="horz" pos="321"/>
        <p:guide pos="2880"/>
      </p:guideLst>
    </p:cSldViewPr>
  </p:slideViewPr>
  <p:notesTextViewPr>
    <p:cViewPr>
      <p:scale>
        <a:sx n="100" d="100"/>
        <a:sy n="100" d="100"/>
      </p:scale>
      <p:origin x="0" y="0"/>
    </p:cViewPr>
  </p:notesTextViewPr>
  <p:sorterViewPr>
    <p:cViewPr>
      <p:scale>
        <a:sx n="62" d="100"/>
        <a:sy n="62" d="100"/>
      </p:scale>
      <p:origin x="0" y="0"/>
    </p:cViewPr>
  </p:sorterViewPr>
  <p:notesViewPr>
    <p:cSldViewPr snapToGrid="0" showGuides="1">
      <p:cViewPr>
        <p:scale>
          <a:sx n="348" d="100"/>
          <a:sy n="348" d="100"/>
        </p:scale>
        <p:origin x="-72" y="701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4"/>
  <c:chart>
    <c:autoTitleDeleted val="1"/>
    <c:plotArea>
      <c:layout/>
      <c:areaChart>
        <c:grouping val="stacked"/>
        <c:ser>
          <c:idx val="0"/>
          <c:order val="0"/>
          <c:tx>
            <c:strRef>
              <c:f>Sheet1!$A$2</c:f>
              <c:strCache>
                <c:ptCount val="1"/>
                <c:pt idx="0">
                  <c:v>Research</c:v>
                </c:pt>
              </c:strCache>
            </c:strRef>
          </c:tx>
          <c:cat>
            <c:strRef>
              <c:f>Sheet1!$B$1:$P$1</c:f>
              <c:strCache>
                <c:ptCount val="15"/>
                <c:pt idx="0">
                  <c:v>FY06</c:v>
                </c:pt>
                <c:pt idx="1">
                  <c:v>FY07</c:v>
                </c:pt>
                <c:pt idx="2">
                  <c:v>FY08</c:v>
                </c:pt>
                <c:pt idx="3">
                  <c:v>FY09</c:v>
                </c:pt>
                <c:pt idx="4">
                  <c:v>FY10</c:v>
                </c:pt>
                <c:pt idx="5">
                  <c:v>FY11 CR</c:v>
                </c:pt>
                <c:pt idx="6">
                  <c:v>FY12</c:v>
                </c:pt>
                <c:pt idx="7">
                  <c:v>FY13</c:v>
                </c:pt>
                <c:pt idx="8">
                  <c:v>FY14</c:v>
                </c:pt>
                <c:pt idx="9">
                  <c:v>FY15</c:v>
                </c:pt>
                <c:pt idx="10">
                  <c:v>FY16</c:v>
                </c:pt>
                <c:pt idx="11">
                  <c:v>FY17</c:v>
                </c:pt>
                <c:pt idx="12">
                  <c:v>FY18</c:v>
                </c:pt>
                <c:pt idx="13">
                  <c:v>FY19</c:v>
                </c:pt>
                <c:pt idx="14">
                  <c:v>FY20</c:v>
                </c:pt>
              </c:strCache>
            </c:strRef>
          </c:cat>
          <c:val>
            <c:numRef>
              <c:f>Sheet1!$B$2:$P$2</c:f>
              <c:numCache>
                <c:formatCode>General</c:formatCode>
                <c:ptCount val="15"/>
                <c:pt idx="0">
                  <c:v>136139</c:v>
                </c:pt>
                <c:pt idx="1">
                  <c:v>151402</c:v>
                </c:pt>
                <c:pt idx="2">
                  <c:v>154018</c:v>
                </c:pt>
                <c:pt idx="3">
                  <c:v>169482</c:v>
                </c:pt>
                <c:pt idx="4">
                  <c:v>187905</c:v>
                </c:pt>
                <c:pt idx="5">
                  <c:v>183263</c:v>
                </c:pt>
                <c:pt idx="6">
                  <c:v>200601</c:v>
                </c:pt>
                <c:pt idx="7">
                  <c:v>201469</c:v>
                </c:pt>
                <c:pt idx="8">
                  <c:v>196497</c:v>
                </c:pt>
                <c:pt idx="9">
                  <c:v>201558</c:v>
                </c:pt>
                <c:pt idx="10">
                  <c:v>208413</c:v>
                </c:pt>
                <c:pt idx="11">
                  <c:v>228611</c:v>
                </c:pt>
                <c:pt idx="12">
                  <c:v>236943</c:v>
                </c:pt>
                <c:pt idx="13">
                  <c:v>245018</c:v>
                </c:pt>
                <c:pt idx="14">
                  <c:v>252740</c:v>
                </c:pt>
              </c:numCache>
            </c:numRef>
          </c:val>
        </c:ser>
        <c:ser>
          <c:idx val="1"/>
          <c:order val="1"/>
          <c:tx>
            <c:strRef>
              <c:f>Sheet1!$A$3</c:f>
              <c:strCache>
                <c:ptCount val="1"/>
                <c:pt idx="0">
                  <c:v>Facility Operations</c:v>
                </c:pt>
              </c:strCache>
            </c:strRef>
          </c:tx>
          <c:cat>
            <c:strRef>
              <c:f>Sheet1!$B$1:$P$1</c:f>
              <c:strCache>
                <c:ptCount val="15"/>
                <c:pt idx="0">
                  <c:v>FY06</c:v>
                </c:pt>
                <c:pt idx="1">
                  <c:v>FY07</c:v>
                </c:pt>
                <c:pt idx="2">
                  <c:v>FY08</c:v>
                </c:pt>
                <c:pt idx="3">
                  <c:v>FY09</c:v>
                </c:pt>
                <c:pt idx="4">
                  <c:v>FY10</c:v>
                </c:pt>
                <c:pt idx="5">
                  <c:v>FY11 CR</c:v>
                </c:pt>
                <c:pt idx="6">
                  <c:v>FY12</c:v>
                </c:pt>
                <c:pt idx="7">
                  <c:v>FY13</c:v>
                </c:pt>
                <c:pt idx="8">
                  <c:v>FY14</c:v>
                </c:pt>
                <c:pt idx="9">
                  <c:v>FY15</c:v>
                </c:pt>
                <c:pt idx="10">
                  <c:v>FY16</c:v>
                </c:pt>
                <c:pt idx="11">
                  <c:v>FY17</c:v>
                </c:pt>
                <c:pt idx="12">
                  <c:v>FY18</c:v>
                </c:pt>
                <c:pt idx="13">
                  <c:v>FY19</c:v>
                </c:pt>
                <c:pt idx="14">
                  <c:v>FY20</c:v>
                </c:pt>
              </c:strCache>
            </c:strRef>
          </c:cat>
          <c:val>
            <c:numRef>
              <c:f>Sheet1!$B$3:$P$3</c:f>
              <c:numCache>
                <c:formatCode>General</c:formatCode>
                <c:ptCount val="15"/>
                <c:pt idx="0">
                  <c:v>218620</c:v>
                </c:pt>
                <c:pt idx="1">
                  <c:v>249801</c:v>
                </c:pt>
                <c:pt idx="2">
                  <c:v>252061</c:v>
                </c:pt>
                <c:pt idx="3">
                  <c:v>291912</c:v>
                </c:pt>
                <c:pt idx="4">
                  <c:v>299097</c:v>
                </c:pt>
                <c:pt idx="5">
                  <c:v>297932</c:v>
                </c:pt>
                <c:pt idx="6">
                  <c:v>302513</c:v>
                </c:pt>
                <c:pt idx="7">
                  <c:v>314926</c:v>
                </c:pt>
                <c:pt idx="8">
                  <c:v>334015</c:v>
                </c:pt>
                <c:pt idx="9">
                  <c:v>350684</c:v>
                </c:pt>
                <c:pt idx="10">
                  <c:v>386442</c:v>
                </c:pt>
                <c:pt idx="11">
                  <c:v>413189</c:v>
                </c:pt>
                <c:pt idx="12">
                  <c:v>425757</c:v>
                </c:pt>
                <c:pt idx="13">
                  <c:v>476240</c:v>
                </c:pt>
                <c:pt idx="14">
                  <c:v>488314</c:v>
                </c:pt>
              </c:numCache>
            </c:numRef>
          </c:val>
        </c:ser>
        <c:ser>
          <c:idx val="2"/>
          <c:order val="2"/>
          <c:tx>
            <c:strRef>
              <c:f>Sheet1!$A$4</c:f>
              <c:strCache>
                <c:ptCount val="1"/>
                <c:pt idx="0">
                  <c:v>MIEs</c:v>
                </c:pt>
              </c:strCache>
            </c:strRef>
          </c:tx>
          <c:cat>
            <c:strRef>
              <c:f>Sheet1!$B$1:$P$1</c:f>
              <c:strCache>
                <c:ptCount val="15"/>
                <c:pt idx="0">
                  <c:v>FY06</c:v>
                </c:pt>
                <c:pt idx="1">
                  <c:v>FY07</c:v>
                </c:pt>
                <c:pt idx="2">
                  <c:v>FY08</c:v>
                </c:pt>
                <c:pt idx="3">
                  <c:v>FY09</c:v>
                </c:pt>
                <c:pt idx="4">
                  <c:v>FY10</c:v>
                </c:pt>
                <c:pt idx="5">
                  <c:v>FY11 CR</c:v>
                </c:pt>
                <c:pt idx="6">
                  <c:v>FY12</c:v>
                </c:pt>
                <c:pt idx="7">
                  <c:v>FY13</c:v>
                </c:pt>
                <c:pt idx="8">
                  <c:v>FY14</c:v>
                </c:pt>
                <c:pt idx="9">
                  <c:v>FY15</c:v>
                </c:pt>
                <c:pt idx="10">
                  <c:v>FY16</c:v>
                </c:pt>
                <c:pt idx="11">
                  <c:v>FY17</c:v>
                </c:pt>
                <c:pt idx="12">
                  <c:v>FY18</c:v>
                </c:pt>
                <c:pt idx="13">
                  <c:v>FY19</c:v>
                </c:pt>
                <c:pt idx="14">
                  <c:v>FY20</c:v>
                </c:pt>
              </c:strCache>
            </c:strRef>
          </c:cat>
          <c:val>
            <c:numRef>
              <c:f>Sheet1!$B$4:$P$4</c:f>
              <c:numCache>
                <c:formatCode>General</c:formatCode>
                <c:ptCount val="15"/>
                <c:pt idx="0">
                  <c:v>7775</c:v>
                </c:pt>
                <c:pt idx="1">
                  <c:v>12063</c:v>
                </c:pt>
                <c:pt idx="2">
                  <c:v>13770</c:v>
                </c:pt>
                <c:pt idx="3">
                  <c:v>15063</c:v>
                </c:pt>
                <c:pt idx="4">
                  <c:v>15998</c:v>
                </c:pt>
                <c:pt idx="5">
                  <c:v>7805</c:v>
                </c:pt>
                <c:pt idx="6">
                  <c:v>6186</c:v>
                </c:pt>
                <c:pt idx="7">
                  <c:v>11200</c:v>
                </c:pt>
                <c:pt idx="8">
                  <c:v>7250</c:v>
                </c:pt>
                <c:pt idx="9">
                  <c:v>13900</c:v>
                </c:pt>
                <c:pt idx="10">
                  <c:v>68400</c:v>
                </c:pt>
                <c:pt idx="11">
                  <c:v>82700</c:v>
                </c:pt>
                <c:pt idx="12">
                  <c:v>70300</c:v>
                </c:pt>
                <c:pt idx="13">
                  <c:v>47000</c:v>
                </c:pt>
                <c:pt idx="14">
                  <c:v>36700</c:v>
                </c:pt>
              </c:numCache>
            </c:numRef>
          </c:val>
        </c:ser>
        <c:ser>
          <c:idx val="3"/>
          <c:order val="3"/>
          <c:tx>
            <c:strRef>
              <c:f>Sheet1!$A$5</c:f>
              <c:strCache>
                <c:ptCount val="1"/>
                <c:pt idx="0">
                  <c:v>12 GeV Upgrade</c:v>
                </c:pt>
              </c:strCache>
            </c:strRef>
          </c:tx>
          <c:spPr>
            <a:solidFill>
              <a:srgbClr val="7030A0"/>
            </a:solidFill>
          </c:spPr>
          <c:cat>
            <c:strRef>
              <c:f>Sheet1!$B$1:$P$1</c:f>
              <c:strCache>
                <c:ptCount val="15"/>
                <c:pt idx="0">
                  <c:v>FY06</c:v>
                </c:pt>
                <c:pt idx="1">
                  <c:v>FY07</c:v>
                </c:pt>
                <c:pt idx="2">
                  <c:v>FY08</c:v>
                </c:pt>
                <c:pt idx="3">
                  <c:v>FY09</c:v>
                </c:pt>
                <c:pt idx="4">
                  <c:v>FY10</c:v>
                </c:pt>
                <c:pt idx="5">
                  <c:v>FY11 CR</c:v>
                </c:pt>
                <c:pt idx="6">
                  <c:v>FY12</c:v>
                </c:pt>
                <c:pt idx="7">
                  <c:v>FY13</c:v>
                </c:pt>
                <c:pt idx="8">
                  <c:v>FY14</c:v>
                </c:pt>
                <c:pt idx="9">
                  <c:v>FY15</c:v>
                </c:pt>
                <c:pt idx="10">
                  <c:v>FY16</c:v>
                </c:pt>
                <c:pt idx="11">
                  <c:v>FY17</c:v>
                </c:pt>
                <c:pt idx="12">
                  <c:v>FY18</c:v>
                </c:pt>
                <c:pt idx="13">
                  <c:v>FY19</c:v>
                </c:pt>
                <c:pt idx="14">
                  <c:v>FY20</c:v>
                </c:pt>
              </c:strCache>
            </c:strRef>
          </c:cat>
          <c:val>
            <c:numRef>
              <c:f>Sheet1!$B$5:$P$5</c:f>
              <c:numCache>
                <c:formatCode>General</c:formatCode>
                <c:ptCount val="15"/>
                <c:pt idx="0">
                  <c:v>4500</c:v>
                </c:pt>
                <c:pt idx="1">
                  <c:v>9500</c:v>
                </c:pt>
                <c:pt idx="2">
                  <c:v>14377</c:v>
                </c:pt>
                <c:pt idx="3">
                  <c:v>28623</c:v>
                </c:pt>
                <c:pt idx="4">
                  <c:v>20000</c:v>
                </c:pt>
                <c:pt idx="5">
                  <c:v>36000</c:v>
                </c:pt>
                <c:pt idx="6">
                  <c:v>66000</c:v>
                </c:pt>
                <c:pt idx="7">
                  <c:v>43000</c:v>
                </c:pt>
                <c:pt idx="8">
                  <c:v>18000</c:v>
                </c:pt>
                <c:pt idx="9">
                  <c:v>2000</c:v>
                </c:pt>
                <c:pt idx="10">
                  <c:v>0</c:v>
                </c:pt>
                <c:pt idx="11">
                  <c:v>0</c:v>
                </c:pt>
                <c:pt idx="12">
                  <c:v>0</c:v>
                </c:pt>
                <c:pt idx="13">
                  <c:v>0</c:v>
                </c:pt>
                <c:pt idx="14">
                  <c:v>0</c:v>
                </c:pt>
              </c:numCache>
            </c:numRef>
          </c:val>
        </c:ser>
        <c:ser>
          <c:idx val="4"/>
          <c:order val="4"/>
          <c:tx>
            <c:strRef>
              <c:f>Sheet1!$A$6</c:f>
              <c:strCache>
                <c:ptCount val="1"/>
                <c:pt idx="0">
                  <c:v>FRIB</c:v>
                </c:pt>
              </c:strCache>
            </c:strRef>
          </c:tx>
          <c:cat>
            <c:strRef>
              <c:f>Sheet1!$B$1:$P$1</c:f>
              <c:strCache>
                <c:ptCount val="15"/>
                <c:pt idx="0">
                  <c:v>FY06</c:v>
                </c:pt>
                <c:pt idx="1">
                  <c:v>FY07</c:v>
                </c:pt>
                <c:pt idx="2">
                  <c:v>FY08</c:v>
                </c:pt>
                <c:pt idx="3">
                  <c:v>FY09</c:v>
                </c:pt>
                <c:pt idx="4">
                  <c:v>FY10</c:v>
                </c:pt>
                <c:pt idx="5">
                  <c:v>FY11 CR</c:v>
                </c:pt>
                <c:pt idx="6">
                  <c:v>FY12</c:v>
                </c:pt>
                <c:pt idx="7">
                  <c:v>FY13</c:v>
                </c:pt>
                <c:pt idx="8">
                  <c:v>FY14</c:v>
                </c:pt>
                <c:pt idx="9">
                  <c:v>FY15</c:v>
                </c:pt>
                <c:pt idx="10">
                  <c:v>FY16</c:v>
                </c:pt>
                <c:pt idx="11">
                  <c:v>FY17</c:v>
                </c:pt>
                <c:pt idx="12">
                  <c:v>FY18</c:v>
                </c:pt>
                <c:pt idx="13">
                  <c:v>FY19</c:v>
                </c:pt>
                <c:pt idx="14">
                  <c:v>FY20</c:v>
                </c:pt>
              </c:strCache>
            </c:strRef>
          </c:cat>
          <c:val>
            <c:numRef>
              <c:f>Sheet1!$B$6:$P$6</c:f>
              <c:numCache>
                <c:formatCode>General</c:formatCode>
                <c:ptCount val="15"/>
                <c:pt idx="0">
                  <c:v>0</c:v>
                </c:pt>
                <c:pt idx="1">
                  <c:v>0</c:v>
                </c:pt>
                <c:pt idx="2">
                  <c:v>0</c:v>
                </c:pt>
                <c:pt idx="3">
                  <c:v>7000</c:v>
                </c:pt>
                <c:pt idx="4">
                  <c:v>12000</c:v>
                </c:pt>
                <c:pt idx="5">
                  <c:v>10000</c:v>
                </c:pt>
                <c:pt idx="6">
                  <c:v>30000</c:v>
                </c:pt>
                <c:pt idx="7">
                  <c:v>55500</c:v>
                </c:pt>
                <c:pt idx="8">
                  <c:v>105600</c:v>
                </c:pt>
                <c:pt idx="9">
                  <c:v>146700</c:v>
                </c:pt>
                <c:pt idx="10">
                  <c:v>83800</c:v>
                </c:pt>
                <c:pt idx="11">
                  <c:v>50500</c:v>
                </c:pt>
                <c:pt idx="12">
                  <c:v>40000</c:v>
                </c:pt>
                <c:pt idx="13">
                  <c:v>0</c:v>
                </c:pt>
                <c:pt idx="14">
                  <c:v>0</c:v>
                </c:pt>
              </c:numCache>
            </c:numRef>
          </c:val>
        </c:ser>
        <c:ser>
          <c:idx val="5"/>
          <c:order val="5"/>
          <c:tx>
            <c:strRef>
              <c:f>Sheet1!$A$7</c:f>
              <c:strCache>
                <c:ptCount val="1"/>
                <c:pt idx="0">
                  <c:v>NP ARRA</c:v>
                </c:pt>
              </c:strCache>
            </c:strRef>
          </c:tx>
          <c:spPr>
            <a:solidFill>
              <a:schemeClr val="accent1">
                <a:lumMod val="60000"/>
                <a:lumOff val="40000"/>
              </a:schemeClr>
            </a:solidFill>
          </c:spPr>
          <c:cat>
            <c:strRef>
              <c:f>Sheet1!$B$1:$P$1</c:f>
              <c:strCache>
                <c:ptCount val="15"/>
                <c:pt idx="0">
                  <c:v>FY06</c:v>
                </c:pt>
                <c:pt idx="1">
                  <c:v>FY07</c:v>
                </c:pt>
                <c:pt idx="2">
                  <c:v>FY08</c:v>
                </c:pt>
                <c:pt idx="3">
                  <c:v>FY09</c:v>
                </c:pt>
                <c:pt idx="4">
                  <c:v>FY10</c:v>
                </c:pt>
                <c:pt idx="5">
                  <c:v>FY11 CR</c:v>
                </c:pt>
                <c:pt idx="6">
                  <c:v>FY12</c:v>
                </c:pt>
                <c:pt idx="7">
                  <c:v>FY13</c:v>
                </c:pt>
                <c:pt idx="8">
                  <c:v>FY14</c:v>
                </c:pt>
                <c:pt idx="9">
                  <c:v>FY15</c:v>
                </c:pt>
                <c:pt idx="10">
                  <c:v>FY16</c:v>
                </c:pt>
                <c:pt idx="11">
                  <c:v>FY17</c:v>
                </c:pt>
                <c:pt idx="12">
                  <c:v>FY18</c:v>
                </c:pt>
                <c:pt idx="13">
                  <c:v>FY19</c:v>
                </c:pt>
                <c:pt idx="14">
                  <c:v>FY20</c:v>
                </c:pt>
              </c:strCache>
            </c:strRef>
          </c:cat>
          <c:val>
            <c:numRef>
              <c:f>Sheet1!$B$7:$P$7</c:f>
              <c:numCache>
                <c:formatCode>General</c:formatCode>
                <c:ptCount val="15"/>
                <c:pt idx="0">
                  <c:v>0</c:v>
                </c:pt>
                <c:pt idx="1">
                  <c:v>0</c:v>
                </c:pt>
                <c:pt idx="2">
                  <c:v>0</c:v>
                </c:pt>
                <c:pt idx="3">
                  <c:v>90900</c:v>
                </c:pt>
              </c:numCache>
            </c:numRef>
          </c:val>
        </c:ser>
        <c:ser>
          <c:idx val="6"/>
          <c:order val="6"/>
          <c:tx>
            <c:strRef>
              <c:f>Sheet1!$A$8</c:f>
              <c:strCache>
                <c:ptCount val="1"/>
                <c:pt idx="0">
                  <c:v>12 GeV ARRA</c:v>
                </c:pt>
              </c:strCache>
            </c:strRef>
          </c:tx>
          <c:spPr>
            <a:solidFill>
              <a:srgbClr val="8B32CE"/>
            </a:solidFill>
          </c:spPr>
          <c:cat>
            <c:strRef>
              <c:f>Sheet1!$B$1:$P$1</c:f>
              <c:strCache>
                <c:ptCount val="15"/>
                <c:pt idx="0">
                  <c:v>FY06</c:v>
                </c:pt>
                <c:pt idx="1">
                  <c:v>FY07</c:v>
                </c:pt>
                <c:pt idx="2">
                  <c:v>FY08</c:v>
                </c:pt>
                <c:pt idx="3">
                  <c:v>FY09</c:v>
                </c:pt>
                <c:pt idx="4">
                  <c:v>FY10</c:v>
                </c:pt>
                <c:pt idx="5">
                  <c:v>FY11 CR</c:v>
                </c:pt>
                <c:pt idx="6">
                  <c:v>FY12</c:v>
                </c:pt>
                <c:pt idx="7">
                  <c:v>FY13</c:v>
                </c:pt>
                <c:pt idx="8">
                  <c:v>FY14</c:v>
                </c:pt>
                <c:pt idx="9">
                  <c:v>FY15</c:v>
                </c:pt>
                <c:pt idx="10">
                  <c:v>FY16</c:v>
                </c:pt>
                <c:pt idx="11">
                  <c:v>FY17</c:v>
                </c:pt>
                <c:pt idx="12">
                  <c:v>FY18</c:v>
                </c:pt>
                <c:pt idx="13">
                  <c:v>FY19</c:v>
                </c:pt>
                <c:pt idx="14">
                  <c:v>FY20</c:v>
                </c:pt>
              </c:strCache>
            </c:strRef>
          </c:cat>
          <c:val>
            <c:numRef>
              <c:f>Sheet1!$B$8:$P$8</c:f>
              <c:numCache>
                <c:formatCode>General</c:formatCode>
                <c:ptCount val="15"/>
                <c:pt idx="3">
                  <c:v>65000</c:v>
                </c:pt>
              </c:numCache>
            </c:numRef>
          </c:val>
        </c:ser>
        <c:ser>
          <c:idx val="7"/>
          <c:order val="7"/>
          <c:tx>
            <c:strRef>
              <c:f>Sheet1!$A$9</c:f>
              <c:strCache>
                <c:ptCount val="1"/>
                <c:pt idx="0">
                  <c:v>Future Upgrades</c:v>
                </c:pt>
              </c:strCache>
            </c:strRef>
          </c:tx>
          <c:cat>
            <c:strRef>
              <c:f>Sheet1!$B$1:$P$1</c:f>
              <c:strCache>
                <c:ptCount val="15"/>
                <c:pt idx="0">
                  <c:v>FY06</c:v>
                </c:pt>
                <c:pt idx="1">
                  <c:v>FY07</c:v>
                </c:pt>
                <c:pt idx="2">
                  <c:v>FY08</c:v>
                </c:pt>
                <c:pt idx="3">
                  <c:v>FY09</c:v>
                </c:pt>
                <c:pt idx="4">
                  <c:v>FY10</c:v>
                </c:pt>
                <c:pt idx="5">
                  <c:v>FY11 CR</c:v>
                </c:pt>
                <c:pt idx="6">
                  <c:v>FY12</c:v>
                </c:pt>
                <c:pt idx="7">
                  <c:v>FY13</c:v>
                </c:pt>
                <c:pt idx="8">
                  <c:v>FY14</c:v>
                </c:pt>
                <c:pt idx="9">
                  <c:v>FY15</c:v>
                </c:pt>
                <c:pt idx="10">
                  <c:v>FY16</c:v>
                </c:pt>
                <c:pt idx="11">
                  <c:v>FY17</c:v>
                </c:pt>
                <c:pt idx="12">
                  <c:v>FY18</c:v>
                </c:pt>
                <c:pt idx="13">
                  <c:v>FY19</c:v>
                </c:pt>
                <c:pt idx="14">
                  <c:v>FY20</c:v>
                </c:pt>
              </c:strCache>
            </c:strRef>
          </c:cat>
          <c:val>
            <c:numRef>
              <c:f>Sheet1!$B$9:$P$9</c:f>
              <c:numCache>
                <c:formatCode>General</c:formatCode>
                <c:ptCount val="15"/>
                <c:pt idx="0">
                  <c:v>0</c:v>
                </c:pt>
                <c:pt idx="1">
                  <c:v>0</c:v>
                </c:pt>
                <c:pt idx="2">
                  <c:v>0</c:v>
                </c:pt>
                <c:pt idx="10">
                  <c:v>10000</c:v>
                </c:pt>
                <c:pt idx="11">
                  <c:v>10000</c:v>
                </c:pt>
                <c:pt idx="12">
                  <c:v>10000</c:v>
                </c:pt>
                <c:pt idx="13">
                  <c:v>28742</c:v>
                </c:pt>
                <c:pt idx="14">
                  <c:v>35246</c:v>
                </c:pt>
              </c:numCache>
            </c:numRef>
          </c:val>
        </c:ser>
        <c:axId val="118552064"/>
        <c:axId val="118553600"/>
      </c:areaChart>
      <c:catAx>
        <c:axId val="118552064"/>
        <c:scaling>
          <c:orientation val="minMax"/>
        </c:scaling>
        <c:axPos val="b"/>
        <c:tickLblPos val="nextTo"/>
        <c:txPr>
          <a:bodyPr/>
          <a:lstStyle/>
          <a:p>
            <a:pPr>
              <a:defRPr sz="1000" baseline="0">
                <a:latin typeface="Arial" pitchFamily="34" charset="0"/>
                <a:cs typeface="Arial" pitchFamily="34" charset="0"/>
              </a:defRPr>
            </a:pPr>
            <a:endParaRPr lang="en-US"/>
          </a:p>
        </c:txPr>
        <c:crossAx val="118553600"/>
        <c:crosses val="autoZero"/>
        <c:auto val="1"/>
        <c:lblAlgn val="ctr"/>
        <c:lblOffset val="100"/>
      </c:catAx>
      <c:valAx>
        <c:axId val="118553600"/>
        <c:scaling>
          <c:orientation val="minMax"/>
          <c:max val="850000"/>
          <c:min val="0"/>
        </c:scaling>
        <c:axPos val="l"/>
        <c:numFmt formatCode="General" sourceLinked="1"/>
        <c:tickLblPos val="nextTo"/>
        <c:txPr>
          <a:bodyPr/>
          <a:lstStyle/>
          <a:p>
            <a:pPr>
              <a:defRPr sz="1000" baseline="0">
                <a:latin typeface="Arial" pitchFamily="34" charset="0"/>
                <a:cs typeface="Arial" pitchFamily="34" charset="0"/>
              </a:defRPr>
            </a:pPr>
            <a:endParaRPr lang="en-US"/>
          </a:p>
        </c:txPr>
        <c:crossAx val="118552064"/>
        <c:crosses val="autoZero"/>
        <c:crossBetween val="midCat"/>
      </c:valAx>
    </c:plotArea>
    <c:legend>
      <c:legendPos val="r"/>
      <c:layout>
        <c:manualLayout>
          <c:xMode val="edge"/>
          <c:yMode val="edge"/>
          <c:x val="0.74140189053690964"/>
          <c:y val="0.35221922917530052"/>
          <c:w val="0.24586515826133379"/>
          <c:h val="0.45150158861721235"/>
        </c:manualLayout>
      </c:layout>
    </c:legend>
    <c:plotVisOnly val="1"/>
  </c:chart>
  <c:spPr>
    <a:noFill/>
    <a:ln>
      <a:noFill/>
    </a:ln>
  </c:spPr>
  <c:txPr>
    <a:bodyPr/>
    <a:lstStyle/>
    <a:p>
      <a:pPr>
        <a:defRPr sz="1800"/>
      </a:pPr>
      <a:endParaRPr lang="en-US"/>
    </a:p>
  </c:txPr>
  <c:externalData r:id="rId1"/>
  <c:userShapes r:id="rId2"/>
</c:chartSpace>
</file>

<file path=ppt/drawings/_rels/vmlDrawing1.v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image" Target="../media/image1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4.emf"/></Relationships>
</file>

<file path=ppt/drawings/drawing1.xml><?xml version="1.0" encoding="utf-8"?>
<c:userShapes xmlns:c="http://schemas.openxmlformats.org/drawingml/2006/chart">
  <cdr:relSizeAnchor xmlns:cdr="http://schemas.openxmlformats.org/drawingml/2006/chartDrawing">
    <cdr:from>
      <cdr:x>0.41808</cdr:x>
      <cdr:y>0.67287</cdr:y>
    </cdr:from>
    <cdr:to>
      <cdr:x>0.50642</cdr:x>
      <cdr:y>0.70592</cdr:y>
    </cdr:to>
    <cdr:sp macro="" textlink="">
      <cdr:nvSpPr>
        <cdr:cNvPr id="8" name="TextBox 7"/>
        <cdr:cNvSpPr txBox="1"/>
      </cdr:nvSpPr>
      <cdr:spPr>
        <a:xfrm xmlns:a="http://schemas.openxmlformats.org/drawingml/2006/main">
          <a:off x="3759199" y="4511965"/>
          <a:ext cx="794327" cy="2216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0.18323</cdr:x>
      <cdr:y>0.08717</cdr:y>
    </cdr:from>
    <cdr:to>
      <cdr:x>0.32288</cdr:x>
      <cdr:y>0.17599</cdr:y>
    </cdr:to>
    <cdr:sp macro="" textlink="">
      <cdr:nvSpPr>
        <cdr:cNvPr id="4" name="TextBox 3"/>
        <cdr:cNvSpPr txBox="1"/>
      </cdr:nvSpPr>
      <cdr:spPr>
        <a:xfrm xmlns:a="http://schemas.openxmlformats.org/drawingml/2006/main">
          <a:off x="1537155" y="504825"/>
          <a:ext cx="1171575" cy="5143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0.08104</cdr:x>
      <cdr:y>0.27796</cdr:y>
    </cdr:from>
    <cdr:to>
      <cdr:x>0.71345</cdr:x>
      <cdr:y>0.52467</cdr:y>
    </cdr:to>
    <cdr:sp macro="" textlink="">
      <cdr:nvSpPr>
        <cdr:cNvPr id="10" name="Straight Connector 9"/>
        <cdr:cNvSpPr/>
      </cdr:nvSpPr>
      <cdr:spPr bwMode="auto">
        <a:xfrm xmlns:a="http://schemas.openxmlformats.org/drawingml/2006/main" flipV="1">
          <a:off x="679904" y="1609725"/>
          <a:ext cx="5305425" cy="1428749"/>
        </a:xfrm>
        <a:prstGeom xmlns:a="http://schemas.openxmlformats.org/drawingml/2006/main" prst="line">
          <a:avLst/>
        </a:prstGeom>
        <a:solidFill xmlns:a="http://schemas.openxmlformats.org/drawingml/2006/main">
          <a:schemeClr val="accent1"/>
        </a:solidFill>
        <a:ln xmlns:a="http://schemas.openxmlformats.org/drawingml/2006/main" w="9525" cap="flat" cmpd="sng" algn="ctr">
          <a:solidFill>
            <a:schemeClr val="bg1"/>
          </a:solid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en-US"/>
        </a:p>
      </cdr:txBody>
    </cdr:sp>
  </cdr:relSizeAnchor>
  <cdr:relSizeAnchor xmlns:cdr="http://schemas.openxmlformats.org/drawingml/2006/chartDrawing">
    <cdr:from>
      <cdr:x>0.44891</cdr:x>
      <cdr:y>0.19079</cdr:y>
    </cdr:from>
    <cdr:to>
      <cdr:x>0.53747</cdr:x>
      <cdr:y>0.23026</cdr:y>
    </cdr:to>
    <cdr:sp macro="" textlink="">
      <cdr:nvSpPr>
        <cdr:cNvPr id="11" name="TextBox 10"/>
        <cdr:cNvSpPr txBox="1"/>
      </cdr:nvSpPr>
      <cdr:spPr>
        <a:xfrm xmlns:a="http://schemas.openxmlformats.org/drawingml/2006/main">
          <a:off x="3766005" y="1104900"/>
          <a:ext cx="74295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0.4807</cdr:x>
      <cdr:y>0.35691</cdr:y>
    </cdr:from>
    <cdr:to>
      <cdr:x>0.58742</cdr:x>
      <cdr:y>0.39638</cdr:y>
    </cdr:to>
    <cdr:sp macro="" textlink="">
      <cdr:nvSpPr>
        <cdr:cNvPr id="12" name="TextBox 11"/>
        <cdr:cNvSpPr txBox="1"/>
      </cdr:nvSpPr>
      <cdr:spPr>
        <a:xfrm xmlns:a="http://schemas.openxmlformats.org/drawingml/2006/main">
          <a:off x="4032705" y="2066926"/>
          <a:ext cx="89535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dirty="0" smtClean="0">
              <a:solidFill>
                <a:schemeClr val="bg1"/>
              </a:solidFill>
              <a:latin typeface="Arial" pitchFamily="34" charset="0"/>
              <a:cs typeface="Arial" pitchFamily="34" charset="0"/>
            </a:rPr>
            <a:t>Cost of Living</a:t>
          </a:r>
          <a:endParaRPr lang="en-US" sz="900" dirty="0">
            <a:solidFill>
              <a:schemeClr val="bg1"/>
            </a:solidFill>
            <a:latin typeface="Arial" pitchFamily="34" charset="0"/>
            <a:cs typeface="Arial" pitchFamily="34" charset="0"/>
          </a:endParaRPr>
        </a:p>
      </cdr:txBody>
    </cdr:sp>
  </cdr:relSizeAnchor>
  <cdr:relSizeAnchor xmlns:cdr="http://schemas.openxmlformats.org/drawingml/2006/chartDrawing">
    <cdr:from>
      <cdr:x>0.45984</cdr:x>
      <cdr:y>0.20888</cdr:y>
    </cdr:from>
    <cdr:to>
      <cdr:x>0.54088</cdr:x>
      <cdr:y>0.25164</cdr:y>
    </cdr:to>
    <cdr:sp macro="" textlink="">
      <cdr:nvSpPr>
        <cdr:cNvPr id="13" name="TextBox 1"/>
        <cdr:cNvSpPr txBox="1"/>
      </cdr:nvSpPr>
      <cdr:spPr>
        <a:xfrm xmlns:a="http://schemas.openxmlformats.org/drawingml/2006/main">
          <a:off x="3857683" y="1209690"/>
          <a:ext cx="679866" cy="2476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Times New Roman"/>
            </a:defRPr>
          </a:lvl1pPr>
          <a:lvl2pPr marL="457200" indent="0">
            <a:defRPr sz="1100">
              <a:latin typeface="Times New Roman"/>
            </a:defRPr>
          </a:lvl2pPr>
          <a:lvl3pPr marL="914400" indent="0">
            <a:defRPr sz="1100">
              <a:latin typeface="Times New Roman"/>
            </a:defRPr>
          </a:lvl3pPr>
          <a:lvl4pPr marL="1371600" indent="0">
            <a:defRPr sz="1100">
              <a:latin typeface="Times New Roman"/>
            </a:defRPr>
          </a:lvl4pPr>
          <a:lvl5pPr marL="1828800" indent="0">
            <a:defRPr sz="1100">
              <a:latin typeface="Times New Roman"/>
            </a:defRPr>
          </a:lvl5pPr>
          <a:lvl6pPr marL="2286000" indent="0">
            <a:defRPr sz="1100">
              <a:latin typeface="Times New Roman"/>
            </a:defRPr>
          </a:lvl6pPr>
          <a:lvl7pPr marL="2743200" indent="0">
            <a:defRPr sz="1100">
              <a:latin typeface="Times New Roman"/>
            </a:defRPr>
          </a:lvl7pPr>
          <a:lvl8pPr marL="3200400" indent="0">
            <a:defRPr sz="1100">
              <a:latin typeface="Times New Roman"/>
            </a:defRPr>
          </a:lvl8pPr>
          <a:lvl9pPr marL="3657600" indent="0">
            <a:defRPr sz="1100">
              <a:latin typeface="Times New Roman"/>
            </a:defRPr>
          </a:lvl9pPr>
        </a:lstStyle>
        <a:p xmlns:a="http://schemas.openxmlformats.org/drawingml/2006/main">
          <a:r>
            <a:rPr lang="en-US" sz="900" dirty="0" smtClean="0">
              <a:solidFill>
                <a:srgbClr val="FFFF00"/>
              </a:solidFill>
              <a:latin typeface="Arial" pitchFamily="34" charset="0"/>
              <a:cs typeface="Arial" pitchFamily="34" charset="0"/>
            </a:rPr>
            <a:t>Doubling</a:t>
          </a:r>
          <a:endParaRPr lang="en-US" sz="900" dirty="0">
            <a:solidFill>
              <a:srgbClr val="FFFF00"/>
            </a:solidFill>
            <a:latin typeface="Arial" pitchFamily="34" charset="0"/>
            <a:cs typeface="Arial" pitchFamily="34" charset="0"/>
          </a:endParaRPr>
        </a:p>
      </cdr:txBody>
    </cdr:sp>
  </cdr:relSizeAnchor>
  <cdr:relSizeAnchor xmlns:cdr="http://schemas.openxmlformats.org/drawingml/2006/chartDrawing">
    <cdr:from>
      <cdr:x>0.28541</cdr:x>
      <cdr:y>0.03289</cdr:y>
    </cdr:from>
    <cdr:to>
      <cdr:x>0.47616</cdr:x>
      <cdr:y>0.15132</cdr:y>
    </cdr:to>
    <cdr:sp macro="" textlink="">
      <cdr:nvSpPr>
        <cdr:cNvPr id="14" name="Line Callout 1 13"/>
        <cdr:cNvSpPr/>
      </cdr:nvSpPr>
      <cdr:spPr>
        <a:xfrm xmlns:a="http://schemas.openxmlformats.org/drawingml/2006/main">
          <a:off x="2394403" y="190499"/>
          <a:ext cx="1600201" cy="685801"/>
        </a:xfrm>
        <a:prstGeom xmlns:a="http://schemas.openxmlformats.org/drawingml/2006/main" prst="borderCallout1">
          <a:avLst>
            <a:gd name="adj1" fmla="val 100713"/>
            <a:gd name="adj2" fmla="val 39425"/>
            <a:gd name="adj3" fmla="val 209440"/>
            <a:gd name="adj4" fmla="val 34207"/>
          </a:avLst>
        </a:prstGeom>
        <a:solidFill xmlns:a="http://schemas.openxmlformats.org/drawingml/2006/main">
          <a:srgbClr val="8064A2">
            <a:lumMod val="40000"/>
            <a:lumOff val="60000"/>
          </a:srgbClr>
        </a:solidFill>
        <a:ln xmlns:a="http://schemas.openxmlformats.org/drawingml/2006/main" w="12700" cap="flat" cmpd="sng" algn="ctr">
          <a:solidFill>
            <a:srgbClr val="4F81BD">
              <a:shade val="50000"/>
            </a:srgbClr>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Times New Roman"/>
            </a:defRPr>
          </a:lvl1pPr>
          <a:lvl2pPr marL="457200" indent="0">
            <a:defRPr sz="1100">
              <a:solidFill>
                <a:sysClr val="window" lastClr="FFFFFF"/>
              </a:solidFill>
              <a:latin typeface="Times New Roman"/>
            </a:defRPr>
          </a:lvl2pPr>
          <a:lvl3pPr marL="914400" indent="0">
            <a:defRPr sz="1100">
              <a:solidFill>
                <a:sysClr val="window" lastClr="FFFFFF"/>
              </a:solidFill>
              <a:latin typeface="Times New Roman"/>
            </a:defRPr>
          </a:lvl3pPr>
          <a:lvl4pPr marL="1371600" indent="0">
            <a:defRPr sz="1100">
              <a:solidFill>
                <a:sysClr val="window" lastClr="FFFFFF"/>
              </a:solidFill>
              <a:latin typeface="Times New Roman"/>
            </a:defRPr>
          </a:lvl4pPr>
          <a:lvl5pPr marL="1828800" indent="0">
            <a:defRPr sz="1100">
              <a:solidFill>
                <a:sysClr val="window" lastClr="FFFFFF"/>
              </a:solidFill>
              <a:latin typeface="Times New Roman"/>
            </a:defRPr>
          </a:lvl5pPr>
          <a:lvl6pPr marL="2286000" indent="0">
            <a:defRPr sz="1100">
              <a:solidFill>
                <a:sysClr val="window" lastClr="FFFFFF"/>
              </a:solidFill>
              <a:latin typeface="Times New Roman"/>
            </a:defRPr>
          </a:lvl6pPr>
          <a:lvl7pPr marL="2743200" indent="0">
            <a:defRPr sz="1100">
              <a:solidFill>
                <a:sysClr val="window" lastClr="FFFFFF"/>
              </a:solidFill>
              <a:latin typeface="Times New Roman"/>
            </a:defRPr>
          </a:lvl7pPr>
          <a:lvl8pPr marL="3200400" indent="0">
            <a:defRPr sz="1100">
              <a:solidFill>
                <a:sysClr val="window" lastClr="FFFFFF"/>
              </a:solidFill>
              <a:latin typeface="Times New Roman"/>
            </a:defRPr>
          </a:lvl8pPr>
          <a:lvl9pPr marL="3657600" indent="0">
            <a:defRPr sz="1100">
              <a:solidFill>
                <a:sysClr val="window" lastClr="FFFFFF"/>
              </a:solidFill>
              <a:latin typeface="Times New Roman"/>
            </a:defRPr>
          </a:lvl9pPr>
        </a:lstStyle>
        <a:p xmlns:a="http://schemas.openxmlformats.org/drawingml/2006/main">
          <a:pPr algn="l"/>
          <a:r>
            <a:rPr lang="en-US" sz="1000" b="1" dirty="0" smtClean="0">
              <a:solidFill>
                <a:sysClr val="windowText" lastClr="000000"/>
              </a:solidFill>
              <a:latin typeface="Arial" pitchFamily="34" charset="0"/>
              <a:cs typeface="Arial" pitchFamily="34" charset="0"/>
            </a:rPr>
            <a:t>Significant “bump” in FY 2012 for 12 GeV Upgrade (+$46M) and FRIB (+$18M)</a:t>
          </a:r>
          <a:endParaRPr lang="en-US" sz="1000" b="1" dirty="0">
            <a:solidFill>
              <a:sysClr val="windowText" lastClr="000000"/>
            </a:solidFill>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8" cy="464820"/>
          </a:xfrm>
          <a:prstGeom prst="rect">
            <a:avLst/>
          </a:prstGeom>
        </p:spPr>
        <p:txBody>
          <a:bodyPr vert="horz" lIns="92489" tIns="46245" rIns="92489" bIns="4624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184" y="0"/>
            <a:ext cx="3037628" cy="464820"/>
          </a:xfrm>
          <a:prstGeom prst="rect">
            <a:avLst/>
          </a:prstGeom>
        </p:spPr>
        <p:txBody>
          <a:bodyPr vert="horz" lIns="92489" tIns="46245" rIns="92489" bIns="46245" rtlCol="0"/>
          <a:lstStyle>
            <a:lvl1pPr algn="r" fontAlgn="auto">
              <a:spcBef>
                <a:spcPts val="0"/>
              </a:spcBef>
              <a:spcAft>
                <a:spcPts val="0"/>
              </a:spcAft>
              <a:defRPr sz="1200">
                <a:latin typeface="+mn-lt"/>
              </a:defRPr>
            </a:lvl1pPr>
          </a:lstStyle>
          <a:p>
            <a:pPr>
              <a:defRPr/>
            </a:pPr>
            <a:fld id="{36962A90-C2A2-4CDF-8D04-DA2BD430AAAB}" type="datetimeFigureOut">
              <a:rPr lang="en-US"/>
              <a:pPr>
                <a:defRPr/>
              </a:pPr>
              <a:t>3/17/2011</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2489" tIns="46245" rIns="92489" bIns="46245" rtlCol="0" anchor="ctr"/>
          <a:lstStyle/>
          <a:p>
            <a:pPr lvl="0"/>
            <a:endParaRPr lang="en-US" noProof="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2489" tIns="46245" rIns="92489" bIns="4624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89"/>
            <a:ext cx="3037628" cy="464820"/>
          </a:xfrm>
          <a:prstGeom prst="rect">
            <a:avLst/>
          </a:prstGeom>
        </p:spPr>
        <p:txBody>
          <a:bodyPr vert="horz" lIns="92489" tIns="46245" rIns="92489" bIns="46245"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184" y="8829989"/>
            <a:ext cx="3037628" cy="464820"/>
          </a:xfrm>
          <a:prstGeom prst="rect">
            <a:avLst/>
          </a:prstGeom>
        </p:spPr>
        <p:txBody>
          <a:bodyPr vert="horz" lIns="92489" tIns="46245" rIns="92489" bIns="46245" rtlCol="0" anchor="b"/>
          <a:lstStyle>
            <a:lvl1pPr algn="r" fontAlgn="auto">
              <a:spcBef>
                <a:spcPts val="0"/>
              </a:spcBef>
              <a:spcAft>
                <a:spcPts val="0"/>
              </a:spcAft>
              <a:defRPr sz="1200">
                <a:latin typeface="+mn-lt"/>
              </a:defRPr>
            </a:lvl1pPr>
          </a:lstStyle>
          <a:p>
            <a:pPr>
              <a:defRPr/>
            </a:pPr>
            <a:fld id="{F876D4B8-3D7E-42E7-AF06-6D9133F7F08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en.wikipedia.org/wiki/Atomic_nucleu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02C06C-D314-4CDF-9FB8-C7370FFE1ED3}"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02C06C-D314-4CDF-9FB8-C7370FFE1ED3}"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1179513" y="696913"/>
            <a:ext cx="4649787" cy="3487737"/>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lIns="92379" tIns="46190" rIns="92379" bIns="46190" numCol="1" anchor="t" anchorCtr="0" compatLnSpc="1">
            <a:prstTxWarp prst="textNoShape">
              <a:avLst/>
            </a:prstTxWarp>
          </a:bodyPr>
          <a:lstStyle/>
          <a:p>
            <a:pPr eaLnBrk="1" hangingPunct="1"/>
            <a:endParaRPr lang="en-US" dirty="0" smtClean="0"/>
          </a:p>
        </p:txBody>
      </p:sp>
      <p:sp>
        <p:nvSpPr>
          <p:cNvPr id="84996" name="Slide Number Placeholder 3"/>
          <p:cNvSpPr txBox="1">
            <a:spLocks noGrp="1"/>
          </p:cNvSpPr>
          <p:nvPr/>
        </p:nvSpPr>
        <p:spPr bwMode="auto">
          <a:xfrm>
            <a:off x="3968001" y="8829989"/>
            <a:ext cx="3040809" cy="464820"/>
          </a:xfrm>
          <a:prstGeom prst="rect">
            <a:avLst/>
          </a:prstGeom>
          <a:noFill/>
          <a:ln w="9525">
            <a:noFill/>
            <a:miter lim="800000"/>
            <a:headEnd/>
            <a:tailEnd/>
          </a:ln>
        </p:spPr>
        <p:txBody>
          <a:bodyPr lIns="92379" tIns="46190" rIns="92379" bIns="46190" anchor="b"/>
          <a:lstStyle/>
          <a:p>
            <a:pPr algn="r"/>
            <a:fld id="{755ECAD6-B92F-4837-BF76-A62FEF9A1DBE}" type="slidenum">
              <a:rPr lang="en-US" sz="1200"/>
              <a:pPr algn="r"/>
              <a:t>17</a:t>
            </a:fld>
            <a:endParaRPr lang="en-US"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1181100" y="693738"/>
            <a:ext cx="4649788" cy="3487737"/>
          </a:xfrm>
          <a:ln/>
        </p:spPr>
      </p:sp>
      <p:sp>
        <p:nvSpPr>
          <p:cNvPr id="302083" name="Rectangle 3"/>
          <p:cNvSpPr>
            <a:spLocks noGrp="1" noChangeArrowheads="1"/>
          </p:cNvSpPr>
          <p:nvPr>
            <p:ph type="body" idx="1"/>
          </p:nvPr>
        </p:nvSpPr>
        <p:spPr>
          <a:xfrm>
            <a:off x="701359" y="4417384"/>
            <a:ext cx="5607684" cy="4184971"/>
          </a:xfrm>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1181100" y="693738"/>
            <a:ext cx="4649788" cy="3487737"/>
          </a:xfrm>
          <a:ln/>
        </p:spPr>
      </p:sp>
      <p:sp>
        <p:nvSpPr>
          <p:cNvPr id="302083" name="Rectangle 3"/>
          <p:cNvSpPr>
            <a:spLocks noGrp="1" noChangeArrowheads="1"/>
          </p:cNvSpPr>
          <p:nvPr>
            <p:ph type="body" idx="1"/>
          </p:nvPr>
        </p:nvSpPr>
        <p:spPr>
          <a:xfrm>
            <a:off x="701359" y="4417384"/>
            <a:ext cx="5607684" cy="4184971"/>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1181100" y="693738"/>
            <a:ext cx="4649788" cy="3487737"/>
          </a:xfrm>
          <a:ln/>
        </p:spPr>
      </p:sp>
      <p:sp>
        <p:nvSpPr>
          <p:cNvPr id="302083" name="Rectangle 3"/>
          <p:cNvSpPr>
            <a:spLocks noGrp="1" noChangeArrowheads="1"/>
          </p:cNvSpPr>
          <p:nvPr>
            <p:ph type="body" idx="1"/>
          </p:nvPr>
        </p:nvSpPr>
        <p:spPr>
          <a:xfrm>
            <a:off x="701359" y="4417384"/>
            <a:ext cx="5607684" cy="4184971"/>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xfrm>
            <a:off x="1181100" y="693738"/>
            <a:ext cx="4649788" cy="3487737"/>
          </a:xfrm>
          <a:ln/>
        </p:spPr>
      </p:sp>
      <p:sp>
        <p:nvSpPr>
          <p:cNvPr id="302083" name="Rectangle 3"/>
          <p:cNvSpPr>
            <a:spLocks noGrp="1" noChangeArrowheads="1"/>
          </p:cNvSpPr>
          <p:nvPr>
            <p:ph type="body" idx="1"/>
          </p:nvPr>
        </p:nvSpPr>
        <p:spPr>
          <a:xfrm>
            <a:off x="701359" y="4417384"/>
            <a:ext cx="5607684" cy="4184971"/>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781FEC7E-347F-4941-9121-60CDECC6B55F}" type="slidenum">
              <a:rPr lang="en-US">
                <a:solidFill>
                  <a:prstClr val="black"/>
                </a:solidFill>
              </a:rPr>
              <a:pPr>
                <a:defRPr/>
              </a:pPr>
              <a:t>23</a:t>
            </a:fld>
            <a:endParaRPr lang="en-US">
              <a:solidFill>
                <a:prstClr val="black"/>
              </a:solidFill>
            </a:endParaRPr>
          </a:p>
        </p:txBody>
      </p:sp>
      <p:sp>
        <p:nvSpPr>
          <p:cNvPr id="12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1" name="Rectangle 3"/>
          <p:cNvSpPr>
            <a:spLocks noGrp="1" noChangeArrowheads="1"/>
          </p:cNvSpPr>
          <p:nvPr>
            <p:ph type="body" idx="1"/>
          </p:nvPr>
        </p:nvSpPr>
        <p:spPr bwMode="auto"/>
        <p:txBody>
          <a:bodyPr wrap="square" numCol="1" anchor="t" anchorCtr="0" compatLnSpc="1">
            <a:prstTxWarp prst="textNoShape">
              <a:avLst/>
            </a:prstTxWarp>
            <a:noAutofit/>
          </a:bodyPr>
          <a:lstStyle/>
          <a:p>
            <a:pPr>
              <a:lnSpc>
                <a:spcPct val="120000"/>
              </a:lnSpc>
              <a:spcBef>
                <a:spcPts val="0"/>
              </a:spcBef>
              <a:defRPr/>
            </a:pPr>
            <a:r>
              <a:rPr lang="en-US" sz="900" dirty="0" smtClean="0">
                <a:latin typeface="Arial" pitchFamily="34" charset="0"/>
                <a:cs typeface="Arial" pitchFamily="34" charset="0"/>
              </a:rPr>
              <a:t>John Rogers and </a:t>
            </a:r>
            <a:r>
              <a:rPr lang="en-US" sz="900" dirty="0" err="1" smtClean="0">
                <a:latin typeface="Arial" pitchFamily="34" charset="0"/>
                <a:cs typeface="Arial" pitchFamily="34" charset="0"/>
              </a:rPr>
              <a:t>Raplh</a:t>
            </a:r>
            <a:r>
              <a:rPr lang="en-US" sz="900" dirty="0" smtClean="0">
                <a:latin typeface="Arial" pitchFamily="34" charset="0"/>
                <a:cs typeface="Arial" pitchFamily="34" charset="0"/>
              </a:rPr>
              <a:t> </a:t>
            </a:r>
            <a:r>
              <a:rPr lang="en-US" sz="900" dirty="0" err="1" smtClean="0">
                <a:latin typeface="Arial" pitchFamily="34" charset="0"/>
                <a:cs typeface="Arial" pitchFamily="34" charset="0"/>
              </a:rPr>
              <a:t>Nuzzo</a:t>
            </a:r>
            <a:r>
              <a:rPr lang="en-US" sz="900" dirty="0" smtClean="0">
                <a:latin typeface="Arial" pitchFamily="34" charset="0"/>
                <a:cs typeface="Arial" pitchFamily="34" charset="0"/>
              </a:rPr>
              <a:t> University of Illinois</a:t>
            </a:r>
          </a:p>
          <a:p>
            <a:pPr>
              <a:lnSpc>
                <a:spcPct val="120000"/>
              </a:lnSpc>
              <a:spcBef>
                <a:spcPts val="0"/>
              </a:spcBef>
              <a:defRPr/>
            </a:pPr>
            <a:endParaRPr lang="en-US" sz="900" dirty="0" smtClean="0">
              <a:latin typeface="Arial" pitchFamily="34" charset="0"/>
              <a:cs typeface="Arial" pitchFamily="34" charset="0"/>
            </a:endParaRPr>
          </a:p>
          <a:p>
            <a:pPr marL="166688" indent="-166688" defTabSz="509588">
              <a:lnSpc>
                <a:spcPct val="120000"/>
              </a:lnSpc>
              <a:spcBef>
                <a:spcPts val="0"/>
              </a:spcBef>
              <a:buFont typeface="Arial" pitchFamily="34" charset="0"/>
              <a:buChar char="•"/>
            </a:pPr>
            <a:r>
              <a:rPr lang="en-US" sz="900" dirty="0" smtClean="0">
                <a:latin typeface="Arial" pitchFamily="34" charset="0"/>
                <a:ea typeface="ＭＳ Ｐゴシック" pitchFamily="1" charset="-128"/>
                <a:cs typeface="Arial" pitchFamily="34" charset="0"/>
              </a:rPr>
              <a:t>BES-supported materials research at UIUC has resulted in an extensive intellectual property (IP) portfolio related to printable, flexible electronics.</a:t>
            </a:r>
          </a:p>
          <a:p>
            <a:pPr marL="166688" indent="-166688" defTabSz="509588">
              <a:lnSpc>
                <a:spcPct val="120000"/>
              </a:lnSpc>
              <a:spcBef>
                <a:spcPts val="0"/>
              </a:spcBef>
              <a:buFont typeface="Arial" pitchFamily="34" charset="0"/>
              <a:buChar char="•"/>
            </a:pPr>
            <a:r>
              <a:rPr lang="en-US" sz="900" dirty="0" smtClean="0">
                <a:latin typeface="Arial" pitchFamily="34" charset="0"/>
                <a:ea typeface="ＭＳ Ｐゴシック" pitchFamily="1" charset="-128"/>
                <a:cs typeface="Arial" pitchFamily="34" charset="0"/>
              </a:rPr>
              <a:t>The basic research knowledge base includes key materials-centric aspects of a micro-transfer printing process for single crystalline silicon and other semiconductors, dielectrics and metals.</a:t>
            </a:r>
          </a:p>
          <a:p>
            <a:pPr marL="166688" indent="-166688" defTabSz="509588">
              <a:lnSpc>
                <a:spcPct val="120000"/>
              </a:lnSpc>
              <a:spcBef>
                <a:spcPts val="0"/>
              </a:spcBef>
              <a:buFont typeface="Arial" pitchFamily="34" charset="0"/>
              <a:buChar char="•"/>
            </a:pPr>
            <a:r>
              <a:rPr lang="en-US" sz="900" dirty="0" smtClean="0">
                <a:latin typeface="Arial" pitchFamily="34" charset="0"/>
                <a:ea typeface="ＭＳ Ｐゴシック" pitchFamily="1" charset="-128"/>
                <a:cs typeface="Arial" pitchFamily="34" charset="0"/>
              </a:rPr>
              <a:t>BES-supported materials research at UIUC has resulted in an extensive intellectual property (IP) portfolio related to printable, flexible electronics.</a:t>
            </a:r>
          </a:p>
          <a:p>
            <a:pPr marL="166688" indent="-166688" defTabSz="509588">
              <a:lnSpc>
                <a:spcPct val="120000"/>
              </a:lnSpc>
              <a:spcBef>
                <a:spcPts val="0"/>
              </a:spcBef>
              <a:buFont typeface="Arial" pitchFamily="34" charset="0"/>
              <a:buChar char="•"/>
            </a:pPr>
            <a:r>
              <a:rPr lang="en-US" sz="900" dirty="0" smtClean="0">
                <a:latin typeface="Arial" pitchFamily="34" charset="0"/>
                <a:ea typeface="ＭＳ Ｐゴシック" pitchFamily="1" charset="-128"/>
                <a:cs typeface="Arial" pitchFamily="34" charset="0"/>
              </a:rPr>
              <a:t>The basic research knowledge base includes key materials-centric aspects of a micro-transfer printing process for single crystalline silicon and other semiconductors, dielectrics and metals.</a:t>
            </a:r>
            <a:endParaRPr lang="en-US" sz="900" b="0" i="0" baseline="0" dirty="0" smtClean="0">
              <a:latin typeface="Arial" pitchFamily="34" charset="0"/>
              <a:ea typeface="ＭＳ Ｐゴシック" pitchFamily="1" charset="-128"/>
              <a:cs typeface="Arial" pitchFamily="34" charset="0"/>
            </a:endParaRPr>
          </a:p>
          <a:p>
            <a:pPr marL="166688" indent="-166688">
              <a:lnSpc>
                <a:spcPct val="120000"/>
              </a:lnSpc>
              <a:spcBef>
                <a:spcPts val="0"/>
              </a:spcBef>
              <a:buFont typeface="Arial" pitchFamily="34" charset="0"/>
              <a:buChar char="•"/>
            </a:pPr>
            <a:r>
              <a:rPr lang="en-US" sz="900" b="0" i="0" u="sng" baseline="0" dirty="0" smtClean="0">
                <a:latin typeface="Arial" pitchFamily="34" charset="0"/>
                <a:cs typeface="Arial" pitchFamily="34" charset="0"/>
              </a:rPr>
              <a:t>Key Technology Outcomes/Benefits</a:t>
            </a:r>
            <a:r>
              <a:rPr lang="en-US" sz="900" b="0" i="0" baseline="0" dirty="0" smtClean="0">
                <a:latin typeface="Arial" pitchFamily="34" charset="0"/>
                <a:cs typeface="Arial" pitchFamily="34" charset="0"/>
              </a:rPr>
              <a:t>:</a:t>
            </a:r>
          </a:p>
          <a:p>
            <a:pPr marL="628650" lvl="1" indent="-171450">
              <a:lnSpc>
                <a:spcPct val="120000"/>
              </a:lnSpc>
              <a:spcBef>
                <a:spcPts val="0"/>
              </a:spcBef>
              <a:buFont typeface="Arial" pitchFamily="34" charset="0"/>
              <a:buChar char="•"/>
            </a:pPr>
            <a:r>
              <a:rPr lang="en-US" sz="900" b="0" i="0" baseline="0" dirty="0" smtClean="0">
                <a:latin typeface="Arial" pitchFamily="34" charset="0"/>
                <a:cs typeface="Arial" pitchFamily="34" charset="0"/>
              </a:rPr>
              <a:t>Efficiencies of ~12% at thicknesses of 15 microns </a:t>
            </a:r>
            <a:r>
              <a:rPr lang="en-US" sz="900" dirty="0" smtClean="0">
                <a:latin typeface="Arial" pitchFamily="34" charset="0"/>
                <a:cs typeface="Arial" pitchFamily="34" charset="0"/>
              </a:rPr>
              <a:t>(&gt; 10x thinner than conventional </a:t>
            </a:r>
            <a:r>
              <a:rPr lang="en-US" sz="900" dirty="0" err="1" smtClean="0">
                <a:latin typeface="Arial" pitchFamily="34" charset="0"/>
                <a:cs typeface="Arial" pitchFamily="34" charset="0"/>
              </a:rPr>
              <a:t>monocrystalline</a:t>
            </a:r>
            <a:r>
              <a:rPr lang="en-US" sz="900" dirty="0" smtClean="0">
                <a:latin typeface="Arial" pitchFamily="34" charset="0"/>
                <a:cs typeface="Arial" pitchFamily="34" charset="0"/>
              </a:rPr>
              <a:t> silicon photovoltaic devices)</a:t>
            </a:r>
          </a:p>
          <a:p>
            <a:pPr marL="628650" lvl="1" indent="-171450">
              <a:lnSpc>
                <a:spcPct val="120000"/>
              </a:lnSpc>
              <a:spcBef>
                <a:spcPts val="0"/>
              </a:spcBef>
              <a:buFont typeface="Arial" pitchFamily="34" charset="0"/>
              <a:buChar char="•"/>
            </a:pPr>
            <a:r>
              <a:rPr lang="en-US" sz="900" dirty="0" smtClean="0">
                <a:latin typeface="Arial" pitchFamily="34" charset="0"/>
                <a:cs typeface="Arial" pitchFamily="34" charset="0"/>
              </a:rPr>
              <a:t>Integration with flexible substrates (e.g., plastic)</a:t>
            </a:r>
          </a:p>
          <a:p>
            <a:pPr marL="628650" lvl="1" indent="-171450">
              <a:lnSpc>
                <a:spcPct val="120000"/>
              </a:lnSpc>
              <a:spcBef>
                <a:spcPts val="0"/>
              </a:spcBef>
              <a:buFont typeface="Arial" pitchFamily="34" charset="0"/>
              <a:buChar char="•"/>
            </a:pPr>
            <a:r>
              <a:rPr lang="en-US" sz="900" dirty="0" smtClean="0">
                <a:latin typeface="Arial" pitchFamily="34" charset="0"/>
                <a:cs typeface="Arial" pitchFamily="34" charset="0"/>
              </a:rPr>
              <a:t>Integration with optical over-layers for directing/focusing light</a:t>
            </a:r>
          </a:p>
          <a:p>
            <a:pPr lvl="1">
              <a:lnSpc>
                <a:spcPct val="120000"/>
              </a:lnSpc>
              <a:spcBef>
                <a:spcPts val="0"/>
              </a:spcBef>
              <a:buFont typeface="Wingdings" pitchFamily="2" charset="2"/>
              <a:buNone/>
            </a:pPr>
            <a:r>
              <a:rPr lang="en-US" sz="900" dirty="0" smtClean="0">
                <a:latin typeface="Arial" pitchFamily="34" charset="0"/>
                <a:cs typeface="Arial" pitchFamily="34" charset="0"/>
              </a:rPr>
              <a:t>Controllable transparency  </a:t>
            </a:r>
            <a:endParaRPr lang="en-US" sz="900" dirty="0" smtClean="0">
              <a:latin typeface="Arial" pitchFamily="34" charset="0"/>
              <a:ea typeface="ＭＳ Ｐゴシック" pitchFamily="1" charset="-128"/>
              <a:cs typeface="Arial" pitchFamily="34" charset="0"/>
            </a:endParaRPr>
          </a:p>
          <a:p>
            <a:pPr marL="166688" indent="-166688">
              <a:lnSpc>
                <a:spcPct val="120000"/>
              </a:lnSpc>
              <a:spcBef>
                <a:spcPts val="0"/>
              </a:spcBef>
              <a:buFont typeface="Arial" pitchFamily="34" charset="0"/>
              <a:buChar char="•"/>
            </a:pPr>
            <a:r>
              <a:rPr lang="en-US" sz="900" dirty="0" smtClean="0">
                <a:latin typeface="Arial" pitchFamily="34" charset="0"/>
                <a:ea typeface="ＭＳ Ｐゴシック" pitchFamily="1" charset="-128"/>
                <a:cs typeface="Arial" pitchFamily="34" charset="0"/>
              </a:rPr>
              <a:t>The goal of the EERE program was to e</a:t>
            </a:r>
            <a:r>
              <a:rPr lang="en-US" sz="900" dirty="0" smtClean="0">
                <a:latin typeface="Arial" pitchFamily="34" charset="0"/>
                <a:cs typeface="Arial" pitchFamily="34" charset="0"/>
              </a:rPr>
              <a:t>stablish new materials strategies &amp; manufacturing methods for low-cost, high performance photovoltaic modules</a:t>
            </a:r>
          </a:p>
          <a:p>
            <a:pPr marL="166688" indent="-166688">
              <a:lnSpc>
                <a:spcPct val="120000"/>
              </a:lnSpc>
              <a:spcBef>
                <a:spcPts val="0"/>
              </a:spcBef>
              <a:buFont typeface="Arial" pitchFamily="34" charset="0"/>
              <a:buChar char="•"/>
            </a:pPr>
            <a:r>
              <a:rPr lang="en-US" sz="900" dirty="0" err="1" smtClean="0">
                <a:latin typeface="Arial" pitchFamily="34" charset="0"/>
                <a:cs typeface="Arial" pitchFamily="34" charset="0"/>
              </a:rPr>
              <a:t>Semprius</a:t>
            </a:r>
            <a:r>
              <a:rPr lang="en-US" sz="900" dirty="0" smtClean="0">
                <a:latin typeface="Arial" pitchFamily="34" charset="0"/>
                <a:cs typeface="Arial" pitchFamily="34" charset="0"/>
              </a:rPr>
              <a:t> has 25 full-time employees; 2 researchers received PhD’s at UIUC under DOE BES support</a:t>
            </a:r>
            <a:endParaRPr lang="en-US" sz="900" b="0" dirty="0" smtClean="0">
              <a:latin typeface="Arial" pitchFamily="34" charset="0"/>
              <a:cs typeface="Arial" pitchFamily="34" charset="0"/>
            </a:endParaRPr>
          </a:p>
          <a:p>
            <a:pPr marL="166688" indent="-166688">
              <a:lnSpc>
                <a:spcPct val="120000"/>
              </a:lnSpc>
              <a:spcBef>
                <a:spcPts val="0"/>
              </a:spcBef>
              <a:buFont typeface="Arial" pitchFamily="34" charset="0"/>
              <a:buChar char="•"/>
            </a:pPr>
            <a:r>
              <a:rPr lang="en-US" sz="900" b="0" dirty="0" smtClean="0">
                <a:latin typeface="Arial" pitchFamily="34" charset="0"/>
                <a:cs typeface="Arial" pitchFamily="34" charset="0"/>
              </a:rPr>
              <a:t>Large joint development programs:  Siemens (solar), Cambridge Display Technology, Sumitomo, X-FAB</a:t>
            </a:r>
          </a:p>
          <a:p>
            <a:pPr marL="166688" indent="-166688">
              <a:lnSpc>
                <a:spcPct val="120000"/>
              </a:lnSpc>
              <a:spcBef>
                <a:spcPts val="0"/>
              </a:spcBef>
              <a:buFont typeface="Arial" pitchFamily="34" charset="0"/>
              <a:buChar char="•"/>
            </a:pPr>
            <a:r>
              <a:rPr lang="en-US" sz="900" b="0" dirty="0" smtClean="0">
                <a:latin typeface="Arial" pitchFamily="34" charset="0"/>
                <a:cs typeface="Arial" pitchFamily="34" charset="0"/>
              </a:rPr>
              <a:t>First purchase order for 1 kW concentrator PV system from Tucson Electric Power</a:t>
            </a:r>
          </a:p>
          <a:p>
            <a:pPr marL="166688" indent="-166688">
              <a:lnSpc>
                <a:spcPct val="120000"/>
              </a:lnSpc>
              <a:spcBef>
                <a:spcPts val="0"/>
              </a:spcBef>
              <a:buFont typeface="Arial" pitchFamily="34" charset="0"/>
              <a:buChar char="•"/>
            </a:pPr>
            <a:r>
              <a:rPr lang="en-US" sz="900" b="0" dirty="0" smtClean="0">
                <a:latin typeface="Arial" pitchFamily="34" charset="0"/>
                <a:cs typeface="Arial" pitchFamily="34" charset="0"/>
              </a:rPr>
              <a:t>Attracted over $10 M in venture capital funding from: Applied Materials,</a:t>
            </a:r>
            <a:r>
              <a:rPr lang="en-US" sz="900" b="0" baseline="0" dirty="0" smtClean="0">
                <a:latin typeface="Arial" pitchFamily="34" charset="0"/>
                <a:cs typeface="Arial" pitchFamily="34" charset="0"/>
              </a:rPr>
              <a:t> Arch, GVC, In-Q-Tel and </a:t>
            </a:r>
            <a:r>
              <a:rPr lang="en-US" sz="900" b="0" baseline="0" dirty="0" err="1" smtClean="0">
                <a:latin typeface="Arial" pitchFamily="34" charset="0"/>
                <a:cs typeface="Arial" pitchFamily="34" charset="0"/>
              </a:rPr>
              <a:t>Intersouth</a:t>
            </a:r>
            <a:r>
              <a:rPr lang="en-US" sz="900" b="0" baseline="0" dirty="0" smtClean="0">
                <a:latin typeface="Arial" pitchFamily="34" charset="0"/>
                <a:cs typeface="Arial" pitchFamily="34" charset="0"/>
              </a:rPr>
              <a:t> Partners, </a:t>
            </a:r>
            <a:endParaRPr lang="en-US" sz="900" b="0" dirty="0" smtClean="0">
              <a:latin typeface="Arial" pitchFamily="34" charset="0"/>
              <a:cs typeface="Arial" pitchFamily="34" charset="0"/>
            </a:endParaRPr>
          </a:p>
          <a:p>
            <a:endParaRPr lang="en-US" sz="600" b="0" dirty="0" smtClean="0">
              <a:latin typeface="Arial" pitchFamily="34" charset="0"/>
              <a:cs typeface="Arial" pitchFamily="34" charset="0"/>
            </a:endParaRPr>
          </a:p>
          <a:p>
            <a:pPr>
              <a:defRPr/>
            </a:pPr>
            <a:endParaRPr lang="en-US" sz="600" dirty="0" smtClean="0">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781FEC7E-347F-4941-9121-60CDECC6B55F}" type="slidenum">
              <a:rPr lang="en-US">
                <a:solidFill>
                  <a:prstClr val="black"/>
                </a:solidFill>
              </a:rPr>
              <a:pPr>
                <a:defRPr/>
              </a:pPr>
              <a:t>24</a:t>
            </a:fld>
            <a:endParaRPr lang="en-US">
              <a:solidFill>
                <a:prstClr val="black"/>
              </a:solidFill>
            </a:endParaRPr>
          </a:p>
        </p:txBody>
      </p:sp>
      <p:sp>
        <p:nvSpPr>
          <p:cNvPr id="12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1" name="Rectangle 3"/>
          <p:cNvSpPr>
            <a:spLocks noGrp="1" noChangeArrowheads="1"/>
          </p:cNvSpPr>
          <p:nvPr>
            <p:ph type="body" idx="1"/>
          </p:nvPr>
        </p:nvSpPr>
        <p:spPr bwMode="auto"/>
        <p:txBody>
          <a:bodyPr wrap="square" numCol="1" anchor="t" anchorCtr="0" compatLnSpc="1">
            <a:prstTxWarp prst="textNoShape">
              <a:avLst/>
            </a:prstTxWarp>
            <a:noAutofit/>
          </a:bodyPr>
          <a:lstStyle/>
          <a:p>
            <a:pPr>
              <a:lnSpc>
                <a:spcPct val="80000"/>
              </a:lnSpc>
              <a:spcBef>
                <a:spcPts val="0"/>
              </a:spcBef>
              <a:defRPr/>
            </a:pPr>
            <a:r>
              <a:rPr lang="en-US" sz="600" u="sng" dirty="0" smtClean="0"/>
              <a:t>Basic Science </a:t>
            </a:r>
          </a:p>
          <a:p>
            <a:pPr>
              <a:lnSpc>
                <a:spcPct val="80000"/>
              </a:lnSpc>
              <a:spcBef>
                <a:spcPts val="0"/>
              </a:spcBef>
              <a:defRPr/>
            </a:pPr>
            <a:endParaRPr lang="en-US" sz="600" dirty="0" smtClean="0"/>
          </a:p>
          <a:p>
            <a:pPr marL="166688" indent="-166688">
              <a:lnSpc>
                <a:spcPct val="80000"/>
              </a:lnSpc>
              <a:spcBef>
                <a:spcPts val="0"/>
              </a:spcBef>
              <a:buFontTx/>
              <a:buAutoNum type="arabicPeriod"/>
              <a:defRPr/>
            </a:pPr>
            <a:r>
              <a:rPr lang="en-US" sz="600" dirty="0" smtClean="0"/>
              <a:t>The story of this new battery technology begins in the late 1990s, when the DOE's Office of Basic Energy Sciences funded an intensive study of lithium-ion batteries. Basic challenge was that existing materials were not sufficient to create a battery with enough power for a high-range vehicle. </a:t>
            </a:r>
          </a:p>
          <a:p>
            <a:pPr marL="166688" indent="-166688">
              <a:lnSpc>
                <a:spcPct val="80000"/>
              </a:lnSpc>
              <a:spcBef>
                <a:spcPts val="0"/>
              </a:spcBef>
              <a:buFontTx/>
              <a:buAutoNum type="arabicPeriod"/>
              <a:defRPr/>
            </a:pPr>
            <a:r>
              <a:rPr lang="en-US" sz="600" dirty="0" smtClean="0"/>
              <a:t>Basic research looked at atomic structure of materials. Team wanted to improve the cathode – began by using APS synchrotron to monitor and understand reactions in lithium batteries in real time</a:t>
            </a:r>
          </a:p>
          <a:p>
            <a:pPr marL="166688" indent="-166688">
              <a:lnSpc>
                <a:spcPct val="80000"/>
              </a:lnSpc>
              <a:spcBef>
                <a:spcPts val="0"/>
              </a:spcBef>
              <a:buFontTx/>
              <a:buAutoNum type="arabicPeriod"/>
              <a:defRPr/>
            </a:pPr>
            <a:r>
              <a:rPr lang="en-US" sz="600" dirty="0" smtClean="0"/>
              <a:t>Using new synthesis methods, created lithium- and manganese-rich materials that proved remarkably more stable than previous battery materials. </a:t>
            </a:r>
          </a:p>
          <a:p>
            <a:pPr marL="166688" indent="-166688">
              <a:lnSpc>
                <a:spcPct val="80000"/>
              </a:lnSpc>
              <a:spcBef>
                <a:spcPts val="0"/>
              </a:spcBef>
              <a:buFontTx/>
              <a:buAutoNum type="arabicPeriod"/>
              <a:defRPr/>
            </a:pPr>
            <a:r>
              <a:rPr lang="en-US" sz="600" dirty="0" smtClean="0"/>
              <a:t>On the anode side, nanotechnologists produced carbon-coated TiO2 anode particles, each of which is electronically connected to a neighboring particle providing excellent electronic contact between the particles</a:t>
            </a:r>
          </a:p>
          <a:p>
            <a:pPr marL="166688" indent="-166688">
              <a:lnSpc>
                <a:spcPct val="80000"/>
              </a:lnSpc>
              <a:spcBef>
                <a:spcPts val="0"/>
              </a:spcBef>
              <a:defRPr/>
            </a:pPr>
            <a:r>
              <a:rPr lang="en-US" sz="600" dirty="0" smtClean="0"/>
              <a:t>4.     Patents for new materials granted in 20xx.</a:t>
            </a:r>
          </a:p>
          <a:p>
            <a:pPr>
              <a:lnSpc>
                <a:spcPct val="80000"/>
              </a:lnSpc>
              <a:spcBef>
                <a:spcPts val="0"/>
              </a:spcBef>
              <a:defRPr/>
            </a:pPr>
            <a:endParaRPr lang="en-US" sz="600" u="sng" dirty="0" smtClean="0"/>
          </a:p>
          <a:p>
            <a:pPr>
              <a:lnSpc>
                <a:spcPct val="80000"/>
              </a:lnSpc>
              <a:spcBef>
                <a:spcPts val="0"/>
              </a:spcBef>
              <a:defRPr/>
            </a:pPr>
            <a:r>
              <a:rPr lang="en-US" sz="600" u="sng" dirty="0" smtClean="0"/>
              <a:t>Applied R&amp;D</a:t>
            </a:r>
          </a:p>
          <a:p>
            <a:pPr>
              <a:lnSpc>
                <a:spcPct val="80000"/>
              </a:lnSpc>
              <a:spcBef>
                <a:spcPts val="0"/>
              </a:spcBef>
              <a:defRPr/>
            </a:pPr>
            <a:endParaRPr lang="en-US" sz="600" u="sng" dirty="0" smtClean="0"/>
          </a:p>
          <a:p>
            <a:pPr marL="166688" indent="-166688">
              <a:lnSpc>
                <a:spcPct val="80000"/>
              </a:lnSpc>
              <a:spcBef>
                <a:spcPts val="0"/>
              </a:spcBef>
              <a:buFontTx/>
              <a:buAutoNum type="arabicPeriod"/>
              <a:defRPr/>
            </a:pPr>
            <a:r>
              <a:rPr lang="en-US" sz="600" dirty="0" smtClean="0"/>
              <a:t>Argonne materials used to create high-energy lithium-ion cells. The researchers increased the upper charging voltage limit to 4.6 volts—higher than the usual operating voltage—and saw a tremendous jump in the battery's energy capacity.</a:t>
            </a:r>
          </a:p>
          <a:p>
            <a:pPr marL="166688" indent="-166688">
              <a:lnSpc>
                <a:spcPct val="80000"/>
              </a:lnSpc>
              <a:spcBef>
                <a:spcPts val="0"/>
              </a:spcBef>
              <a:buFontTx/>
              <a:buAutoNum type="arabicPeriod"/>
              <a:defRPr/>
            </a:pPr>
            <a:r>
              <a:rPr lang="en-US" sz="600" dirty="0" smtClean="0"/>
              <a:t>The manganese-rich cathodes were more stable, so batteries were safer, less likely to overheat. Additionally, manganese is less expensive, reducing battery cost.</a:t>
            </a:r>
          </a:p>
          <a:p>
            <a:pPr marL="166688" indent="-166688">
              <a:lnSpc>
                <a:spcPct val="80000"/>
              </a:lnSpc>
              <a:spcBef>
                <a:spcPts val="0"/>
              </a:spcBef>
              <a:buFontTx/>
              <a:buAutoNum type="arabicPeriod"/>
              <a:defRPr/>
            </a:pPr>
            <a:r>
              <a:rPr lang="en-US" sz="600" dirty="0" smtClean="0"/>
              <a:t>New cells represented a radical leap forward – more powerful, cheaper, safer and longer-lasting. Rare for a breakthrough to provide all those benefits at once. </a:t>
            </a:r>
          </a:p>
          <a:p>
            <a:pPr marL="166688" indent="-166688">
              <a:lnSpc>
                <a:spcPct val="80000"/>
              </a:lnSpc>
              <a:spcBef>
                <a:spcPts val="0"/>
              </a:spcBef>
              <a:buFontTx/>
              <a:buAutoNum type="arabicPeriod"/>
              <a:defRPr/>
            </a:pPr>
            <a:r>
              <a:rPr lang="en-US" sz="600" dirty="0" smtClean="0"/>
              <a:t>Promising new results -- High-energy composite electrode uses advanced </a:t>
            </a:r>
            <a:r>
              <a:rPr lang="en-US" sz="600" dirty="0" err="1" smtClean="0"/>
              <a:t>nano</a:t>
            </a:r>
            <a:r>
              <a:rPr lang="en-US" sz="600" dirty="0" smtClean="0"/>
              <a:t>-processing to increase the battery capacity substantially; </a:t>
            </a:r>
            <a:r>
              <a:rPr lang="en-US" sz="600" dirty="0" smtClean="0">
                <a:latin typeface="Arial" charset="0"/>
                <a:cs typeface="Arial Unicode MS" charset="0"/>
              </a:rPr>
              <a:t>Technology won R&amp;D 100 award </a:t>
            </a:r>
            <a:endParaRPr lang="en-US" sz="600" dirty="0" smtClean="0"/>
          </a:p>
          <a:p>
            <a:pPr marL="342900" indent="-342900">
              <a:lnSpc>
                <a:spcPct val="80000"/>
              </a:lnSpc>
              <a:spcBef>
                <a:spcPts val="0"/>
              </a:spcBef>
              <a:buFontTx/>
              <a:buAutoNum type="arabicPeriod"/>
              <a:defRPr/>
            </a:pPr>
            <a:endParaRPr lang="en-US" sz="600" dirty="0" smtClean="0"/>
          </a:p>
          <a:p>
            <a:pPr>
              <a:lnSpc>
                <a:spcPct val="80000"/>
              </a:lnSpc>
              <a:spcBef>
                <a:spcPts val="0"/>
              </a:spcBef>
              <a:defRPr/>
            </a:pPr>
            <a:r>
              <a:rPr lang="en-US" sz="600" u="sng" dirty="0" smtClean="0"/>
              <a:t>Manufacturing/commercialization </a:t>
            </a:r>
          </a:p>
          <a:p>
            <a:pPr marL="342900" indent="-342900">
              <a:lnSpc>
                <a:spcPct val="80000"/>
              </a:lnSpc>
              <a:spcBef>
                <a:spcPts val="0"/>
              </a:spcBef>
              <a:buFontTx/>
              <a:buAutoNum type="arabicPeriod"/>
              <a:defRPr/>
            </a:pPr>
            <a:endParaRPr lang="en-US" sz="600" dirty="0" smtClean="0"/>
          </a:p>
          <a:p>
            <a:pPr marL="166688" indent="-166688">
              <a:lnSpc>
                <a:spcPct val="80000"/>
              </a:lnSpc>
              <a:spcBef>
                <a:spcPts val="0"/>
              </a:spcBef>
              <a:buFontTx/>
              <a:buAutoNum type="arabicPeriod"/>
              <a:defRPr/>
            </a:pPr>
            <a:r>
              <a:rPr lang="en-US" sz="600" dirty="0" smtClean="0"/>
              <a:t>ANL collaborated closely with battery manufacturers, carmakers to transfer technology.</a:t>
            </a:r>
          </a:p>
          <a:p>
            <a:pPr marL="166688" indent="-166688">
              <a:lnSpc>
                <a:spcPct val="80000"/>
              </a:lnSpc>
              <a:spcBef>
                <a:spcPts val="0"/>
              </a:spcBef>
              <a:buFontTx/>
              <a:buAutoNum type="arabicPeriod"/>
              <a:defRPr/>
            </a:pPr>
            <a:r>
              <a:rPr lang="en-US" sz="600" dirty="0" smtClean="0"/>
              <a:t>LG </a:t>
            </a:r>
            <a:r>
              <a:rPr lang="en-US" sz="600" dirty="0" err="1" smtClean="0"/>
              <a:t>Chem</a:t>
            </a:r>
            <a:r>
              <a:rPr lang="en-US" sz="600" dirty="0" smtClean="0"/>
              <a:t> licensed the technology from Argonne and used the materials to create the battery supplied for the 2011 Volt. GM has also licensed the technology for their own tests. Other battery manufacturers have licensed as well.</a:t>
            </a:r>
          </a:p>
          <a:p>
            <a:pPr marL="166688" indent="-166688">
              <a:lnSpc>
                <a:spcPct val="80000"/>
              </a:lnSpc>
              <a:spcBef>
                <a:spcPts val="0"/>
              </a:spcBef>
              <a:buFontTx/>
              <a:buAutoNum type="arabicPeriod"/>
              <a:defRPr/>
            </a:pPr>
            <a:r>
              <a:rPr lang="en-US" sz="600" dirty="0" smtClean="0"/>
              <a:t>Batteries are a large, heavy component of electric and hybrid cars, and so it's best to manufacture them near the factory where the cars are assembled. That creates real opportunity to renew battery industry in U.S. To promote new car battery industry,  $1.5 billion in federal stimulus grants went to several companies last year—including A123 Systems, Johnson Controls and an LG-</a:t>
            </a:r>
            <a:r>
              <a:rPr lang="en-US" sz="600" dirty="0" err="1" smtClean="0"/>
              <a:t>Chem</a:t>
            </a:r>
            <a:r>
              <a:rPr lang="en-US" sz="600" dirty="0" smtClean="0"/>
              <a:t> subsidiary—to build battery plants in the U.S. using Argonne technology. </a:t>
            </a:r>
          </a:p>
          <a:p>
            <a:pPr marL="166688" indent="-166688">
              <a:lnSpc>
                <a:spcPct val="80000"/>
              </a:lnSpc>
              <a:spcBef>
                <a:spcPts val="0"/>
              </a:spcBef>
              <a:buFontTx/>
              <a:buAutoNum type="arabicPeriod"/>
              <a:defRPr/>
            </a:pPr>
            <a:r>
              <a:rPr lang="en-US" sz="600" dirty="0" smtClean="0"/>
              <a:t>This battery technology represents a step towards energy independence for the U.S. provides positive impact on the environment – cuts to the heart of green energy. </a:t>
            </a:r>
          </a:p>
          <a:p>
            <a:pPr marL="166688" indent="-166688">
              <a:lnSpc>
                <a:spcPct val="80000"/>
              </a:lnSpc>
              <a:spcBef>
                <a:spcPts val="0"/>
              </a:spcBef>
              <a:buFontTx/>
              <a:buAutoNum type="arabicPeriod"/>
              <a:defRPr/>
            </a:pPr>
            <a:r>
              <a:rPr lang="en-US" sz="600" dirty="0" smtClean="0"/>
              <a:t>Current technology remains available for licensing to other private companies </a:t>
            </a:r>
          </a:p>
          <a:p>
            <a:pPr>
              <a:lnSpc>
                <a:spcPct val="80000"/>
              </a:lnSpc>
              <a:spcBef>
                <a:spcPts val="0"/>
              </a:spcBef>
              <a:defRPr/>
            </a:pPr>
            <a:endParaRPr lang="en-US" sz="600" dirty="0" smtClean="0"/>
          </a:p>
          <a:p>
            <a:pPr>
              <a:lnSpc>
                <a:spcPct val="80000"/>
              </a:lnSpc>
              <a:spcBef>
                <a:spcPts val="0"/>
              </a:spcBef>
              <a:defRPr/>
            </a:pPr>
            <a:r>
              <a:rPr lang="en-US" sz="600" u="sng" dirty="0" smtClean="0"/>
              <a:t>Future results</a:t>
            </a:r>
          </a:p>
          <a:p>
            <a:pPr marL="166688" indent="-166688">
              <a:lnSpc>
                <a:spcPct val="80000"/>
              </a:lnSpc>
              <a:spcBef>
                <a:spcPts val="0"/>
              </a:spcBef>
              <a:buFontTx/>
              <a:buAutoNum type="arabicPeriod"/>
              <a:defRPr/>
            </a:pPr>
            <a:r>
              <a:rPr lang="en-US" sz="600" dirty="0" smtClean="0"/>
              <a:t>Lithium-ion technology improvements will bring down cost of producing plug-in hybrid cars – puts savings in the hands of taxpayers who funded research</a:t>
            </a:r>
          </a:p>
          <a:p>
            <a:pPr marL="166688" indent="-166688">
              <a:lnSpc>
                <a:spcPct val="80000"/>
              </a:lnSpc>
              <a:spcBef>
                <a:spcPts val="0"/>
              </a:spcBef>
              <a:buFontTx/>
              <a:buAutoNum type="arabicPeriod"/>
              <a:defRPr/>
            </a:pPr>
            <a:r>
              <a:rPr lang="en-US" sz="600" dirty="0" smtClean="0"/>
              <a:t>Foreign Policy magazine recently noted, "The future of the electric-car industry belongs not to the scientists and engineers who perfect the batteries we have now, but the ones who figure out what comes next, in the 2020s, the 2030s, and beyond... The holy grail is a battery powerful and safe enough to challenge the energy density of gasoline and the freedom of the internal combustion engine.”</a:t>
            </a:r>
          </a:p>
          <a:p>
            <a:pPr marL="166688" indent="-166688">
              <a:lnSpc>
                <a:spcPct val="80000"/>
              </a:lnSpc>
              <a:spcBef>
                <a:spcPts val="0"/>
              </a:spcBef>
              <a:buFontTx/>
              <a:buAutoNum type="arabicPeriod"/>
              <a:defRPr/>
            </a:pPr>
            <a:r>
              <a:rPr lang="en-US" sz="600" dirty="0" smtClean="0"/>
              <a:t>Argonne science continues to work on 20-year horizon to address these challenges, studying new chemistries and focusing on the electrode-electrolyte interface that allow for higher energy capacity.  Argonne’s EFRC, the Center for Electrical Energy Storage, is focused on addressing fundamental gaps in understanding atomic and molecular-level processes batteries and developing novel technologies to challenge current limits of electrochemical energy storage and create new breakthroughs for next-generation batteries. </a:t>
            </a:r>
          </a:p>
          <a:p>
            <a:pPr marL="166688" indent="-166688">
              <a:lnSpc>
                <a:spcPct val="80000"/>
              </a:lnSpc>
              <a:spcBef>
                <a:spcPts val="0"/>
              </a:spcBef>
              <a:buFontTx/>
              <a:buAutoNum type="arabicPeriod"/>
              <a:defRPr/>
            </a:pPr>
            <a:r>
              <a:rPr lang="en-US" sz="600" dirty="0" smtClean="0"/>
              <a:t> While the ideal Li-ion battery is key to today’s electric vehicle technologies, the storage device with gasoline-level capacity has not yet  been invented. Argonne now pursuing research into Lithium-air batteries. Li-air batteries use a catalytic air cathode that converts oxygen to lithium peroxide, an electrolyte and a Li anode. Hold promise of energy density 5 to 10 time higher than lithium-ion batteries. Will require solution to critical scientific challenges. ANL Director’s Grand Challenge LDRD focused on chemistries and interfaces in Li-air systems.</a:t>
            </a:r>
          </a:p>
          <a:p>
            <a:pPr marL="342900" indent="-342900">
              <a:lnSpc>
                <a:spcPct val="80000"/>
              </a:lnSpc>
              <a:spcBef>
                <a:spcPts val="0"/>
              </a:spcBef>
              <a:buFontTx/>
              <a:buAutoNum type="arabicPeriod"/>
              <a:defRPr/>
            </a:pPr>
            <a:endParaRPr lang="en-US" sz="600" dirty="0" smtClean="0"/>
          </a:p>
          <a:p>
            <a:pPr>
              <a:lnSpc>
                <a:spcPct val="80000"/>
              </a:lnSpc>
              <a:spcBef>
                <a:spcPts val="0"/>
              </a:spcBef>
            </a:pPr>
            <a:r>
              <a:rPr lang="en-US" sz="600" kern="1200" dirty="0" smtClean="0">
                <a:solidFill>
                  <a:schemeClr val="tx1"/>
                </a:solidFill>
                <a:latin typeface="+mn-lt"/>
                <a:ea typeface="+mn-ea"/>
                <a:cs typeface="+mn-cs"/>
              </a:rPr>
              <a:t>1. K. Amine, I. </a:t>
            </a:r>
            <a:r>
              <a:rPr lang="en-US" sz="600" kern="1200" dirty="0" err="1" smtClean="0">
                <a:solidFill>
                  <a:schemeClr val="tx1"/>
                </a:solidFill>
                <a:latin typeface="+mn-lt"/>
                <a:ea typeface="+mn-ea"/>
                <a:cs typeface="+mn-cs"/>
              </a:rPr>
              <a:t>Belharouak</a:t>
            </a:r>
            <a:r>
              <a:rPr lang="en-US" sz="600" kern="1200" dirty="0" smtClean="0">
                <a:solidFill>
                  <a:schemeClr val="tx1"/>
                </a:solidFill>
                <a:latin typeface="+mn-lt"/>
                <a:ea typeface="+mn-ea"/>
                <a:cs typeface="+mn-cs"/>
              </a:rPr>
              <a:t>, Z. H. Chen, T. Tran, H. </a:t>
            </a:r>
            <a:r>
              <a:rPr lang="en-US" sz="600" kern="1200" dirty="0" err="1" smtClean="0">
                <a:solidFill>
                  <a:schemeClr val="tx1"/>
                </a:solidFill>
                <a:latin typeface="+mn-lt"/>
                <a:ea typeface="+mn-ea"/>
                <a:cs typeface="+mn-cs"/>
              </a:rPr>
              <a:t>Yumoto</a:t>
            </a:r>
            <a:r>
              <a:rPr lang="en-US" sz="600" kern="1200" dirty="0" smtClean="0">
                <a:solidFill>
                  <a:schemeClr val="tx1"/>
                </a:solidFill>
                <a:latin typeface="+mn-lt"/>
                <a:ea typeface="+mn-ea"/>
                <a:cs typeface="+mn-cs"/>
              </a:rPr>
              <a:t>, N. Ota, S.T. </a:t>
            </a:r>
            <a:r>
              <a:rPr lang="en-US" sz="600" kern="1200" dirty="0" err="1" smtClean="0">
                <a:solidFill>
                  <a:schemeClr val="tx1"/>
                </a:solidFill>
                <a:latin typeface="+mn-lt"/>
                <a:ea typeface="+mn-ea"/>
                <a:cs typeface="+mn-cs"/>
              </a:rPr>
              <a:t>Myung</a:t>
            </a:r>
            <a:r>
              <a:rPr lang="en-US" sz="600" kern="1200" dirty="0" smtClean="0">
                <a:solidFill>
                  <a:schemeClr val="tx1"/>
                </a:solidFill>
                <a:latin typeface="+mn-lt"/>
                <a:ea typeface="+mn-ea"/>
                <a:cs typeface="+mn-cs"/>
              </a:rPr>
              <a:t>, and Y.K. Sun, </a:t>
            </a:r>
            <a:r>
              <a:rPr lang="en-US" sz="600" i="1" kern="1200" dirty="0" smtClean="0">
                <a:solidFill>
                  <a:schemeClr val="tx1"/>
                </a:solidFill>
                <a:latin typeface="+mn-lt"/>
                <a:ea typeface="+mn-ea"/>
                <a:cs typeface="+mn-cs"/>
              </a:rPr>
              <a:t>Nanostructured Anode Material for High-Power Battery System in Electric Vehicles.</a:t>
            </a:r>
            <a:r>
              <a:rPr lang="en-US" sz="600" i="0" kern="1200" dirty="0" smtClean="0">
                <a:solidFill>
                  <a:schemeClr val="tx1"/>
                </a:solidFill>
                <a:latin typeface="+mn-lt"/>
                <a:ea typeface="+mn-ea"/>
                <a:cs typeface="+mn-cs"/>
              </a:rPr>
              <a:t> Advanced Materials, 22(28): p. 3052-3057 (</a:t>
            </a:r>
            <a:r>
              <a:rPr lang="en-US" sz="600" b="1" i="0" kern="1200" dirty="0" smtClean="0">
                <a:solidFill>
                  <a:schemeClr val="tx1"/>
                </a:solidFill>
                <a:latin typeface="+mn-lt"/>
                <a:ea typeface="+mn-ea"/>
                <a:cs typeface="+mn-cs"/>
              </a:rPr>
              <a:t>2010</a:t>
            </a:r>
            <a:r>
              <a:rPr lang="en-US" sz="600" b="0" i="0" kern="1200" dirty="0" smtClean="0">
                <a:solidFill>
                  <a:schemeClr val="tx1"/>
                </a:solidFill>
                <a:latin typeface="+mn-lt"/>
                <a:ea typeface="+mn-ea"/>
                <a:cs typeface="+mn-cs"/>
              </a:rPr>
              <a:t>).</a:t>
            </a:r>
          </a:p>
          <a:p>
            <a:pPr>
              <a:lnSpc>
                <a:spcPct val="80000"/>
              </a:lnSpc>
              <a:spcBef>
                <a:spcPts val="0"/>
              </a:spcBef>
            </a:pPr>
            <a:r>
              <a:rPr lang="en-US" sz="600" b="0" i="0" kern="1200" dirty="0" smtClean="0">
                <a:solidFill>
                  <a:schemeClr val="tx1"/>
                </a:solidFill>
                <a:latin typeface="+mn-lt"/>
                <a:ea typeface="+mn-ea"/>
                <a:cs typeface="+mn-cs"/>
              </a:rPr>
              <a:t>2.  S. M. Oh, S. W. Oh, C. S. Yoon, B. </a:t>
            </a:r>
            <a:r>
              <a:rPr lang="en-US" sz="600" b="0" i="0" kern="1200" dirty="0" err="1" smtClean="0">
                <a:solidFill>
                  <a:schemeClr val="tx1"/>
                </a:solidFill>
                <a:latin typeface="+mn-lt"/>
                <a:ea typeface="+mn-ea"/>
                <a:cs typeface="+mn-cs"/>
              </a:rPr>
              <a:t>Scrosati</a:t>
            </a:r>
            <a:r>
              <a:rPr lang="en-US" sz="600" b="0" i="0" kern="1200" dirty="0" smtClean="0">
                <a:solidFill>
                  <a:schemeClr val="tx1"/>
                </a:solidFill>
                <a:latin typeface="+mn-lt"/>
                <a:ea typeface="+mn-ea"/>
                <a:cs typeface="+mn-cs"/>
              </a:rPr>
              <a:t>, K. Amine, and Y.K. Sun, </a:t>
            </a:r>
            <a:r>
              <a:rPr lang="en-US" sz="600" b="0" i="1" kern="1200" dirty="0" smtClean="0">
                <a:solidFill>
                  <a:schemeClr val="tx1"/>
                </a:solidFill>
                <a:latin typeface="+mn-lt"/>
                <a:ea typeface="+mn-ea"/>
                <a:cs typeface="+mn-cs"/>
              </a:rPr>
              <a:t>High-Performance Carbon-LiMnPO4 </a:t>
            </a:r>
            <a:r>
              <a:rPr lang="en-US" sz="600" b="0" i="1" kern="1200" dirty="0" err="1" smtClean="0">
                <a:solidFill>
                  <a:schemeClr val="tx1"/>
                </a:solidFill>
                <a:latin typeface="+mn-lt"/>
                <a:ea typeface="+mn-ea"/>
                <a:cs typeface="+mn-cs"/>
              </a:rPr>
              <a:t>Nanocomposite</a:t>
            </a:r>
            <a:r>
              <a:rPr lang="en-US" sz="600" b="0" i="1" kern="1200" dirty="0" smtClean="0">
                <a:solidFill>
                  <a:schemeClr val="tx1"/>
                </a:solidFill>
                <a:latin typeface="+mn-lt"/>
                <a:ea typeface="+mn-ea"/>
                <a:cs typeface="+mn-cs"/>
              </a:rPr>
              <a:t> Cathode for Lithium Batteries.</a:t>
            </a:r>
            <a:r>
              <a:rPr lang="en-US" sz="600" b="0" i="0" kern="1200" dirty="0" smtClean="0">
                <a:solidFill>
                  <a:schemeClr val="tx1"/>
                </a:solidFill>
                <a:latin typeface="+mn-lt"/>
                <a:ea typeface="+mn-ea"/>
                <a:cs typeface="+mn-cs"/>
              </a:rPr>
              <a:t> Advanced Functional Materials, 20(19): p. 3260-3265 (</a:t>
            </a:r>
            <a:r>
              <a:rPr lang="en-US" sz="600" b="1" i="0" kern="1200" dirty="0" smtClean="0">
                <a:solidFill>
                  <a:schemeClr val="tx1"/>
                </a:solidFill>
                <a:latin typeface="+mn-lt"/>
                <a:ea typeface="+mn-ea"/>
                <a:cs typeface="+mn-cs"/>
              </a:rPr>
              <a:t>2010</a:t>
            </a:r>
            <a:r>
              <a:rPr lang="en-US" sz="600" b="0" i="0" kern="1200" dirty="0" smtClean="0">
                <a:solidFill>
                  <a:schemeClr val="tx1"/>
                </a:solidFill>
                <a:latin typeface="+mn-lt"/>
                <a:ea typeface="+mn-ea"/>
                <a:cs typeface="+mn-cs"/>
              </a:rPr>
              <a:t>).</a:t>
            </a:r>
          </a:p>
          <a:p>
            <a:pPr>
              <a:lnSpc>
                <a:spcPct val="80000"/>
              </a:lnSpc>
              <a:spcBef>
                <a:spcPts val="0"/>
              </a:spcBef>
            </a:pPr>
            <a:r>
              <a:rPr lang="en-US" sz="600" kern="1200" dirty="0" smtClean="0">
                <a:solidFill>
                  <a:schemeClr val="tx1"/>
                </a:solidFill>
                <a:latin typeface="+mn-lt"/>
                <a:ea typeface="+mn-ea"/>
                <a:cs typeface="+mn-cs"/>
              </a:rPr>
              <a:t>Michael M. Thackeray, Sun-Ho Kang, Christopher S. Johnson,  John T. </a:t>
            </a:r>
            <a:r>
              <a:rPr lang="en-US" sz="600" kern="1200" dirty="0" err="1" smtClean="0">
                <a:solidFill>
                  <a:schemeClr val="tx1"/>
                </a:solidFill>
                <a:latin typeface="+mn-lt"/>
                <a:ea typeface="+mn-ea"/>
                <a:cs typeface="+mn-cs"/>
              </a:rPr>
              <a:t>Vaughey</a:t>
            </a:r>
            <a:r>
              <a:rPr lang="en-US" sz="600" kern="1200" dirty="0" smtClean="0">
                <a:solidFill>
                  <a:schemeClr val="tx1"/>
                </a:solidFill>
                <a:latin typeface="+mn-lt"/>
                <a:ea typeface="+mn-ea"/>
                <a:cs typeface="+mn-cs"/>
              </a:rPr>
              <a:t>,  Roy </a:t>
            </a:r>
            <a:r>
              <a:rPr lang="en-US" sz="600" kern="1200" dirty="0" err="1" smtClean="0">
                <a:solidFill>
                  <a:schemeClr val="tx1"/>
                </a:solidFill>
                <a:latin typeface="+mn-lt"/>
                <a:ea typeface="+mn-ea"/>
                <a:cs typeface="+mn-cs"/>
              </a:rPr>
              <a:t>Benedek</a:t>
            </a:r>
            <a:r>
              <a:rPr lang="en-US" sz="600" kern="1200" dirty="0" smtClean="0">
                <a:solidFill>
                  <a:schemeClr val="tx1"/>
                </a:solidFill>
                <a:latin typeface="+mn-lt"/>
                <a:ea typeface="+mn-ea"/>
                <a:cs typeface="+mn-cs"/>
              </a:rPr>
              <a:t>  and S. A. Hackney,  “</a:t>
            </a:r>
            <a:r>
              <a:rPr lang="en-US" sz="600" i="1" kern="1200" dirty="0" smtClean="0">
                <a:solidFill>
                  <a:schemeClr val="tx1"/>
                </a:solidFill>
                <a:latin typeface="+mn-lt"/>
                <a:ea typeface="+mn-ea"/>
                <a:cs typeface="+mn-cs"/>
              </a:rPr>
              <a:t>Li2MnO3-stabilized LiMO2 (M = </a:t>
            </a:r>
            <a:r>
              <a:rPr lang="en-US" sz="600" i="1" kern="1200" dirty="0" err="1" smtClean="0">
                <a:solidFill>
                  <a:schemeClr val="tx1"/>
                </a:solidFill>
                <a:latin typeface="+mn-lt"/>
                <a:ea typeface="+mn-ea"/>
                <a:cs typeface="+mn-cs"/>
              </a:rPr>
              <a:t>Mn</a:t>
            </a:r>
            <a:r>
              <a:rPr lang="en-US" sz="600" i="1" kern="1200" dirty="0" smtClean="0">
                <a:solidFill>
                  <a:schemeClr val="tx1"/>
                </a:solidFill>
                <a:latin typeface="+mn-lt"/>
                <a:ea typeface="+mn-ea"/>
                <a:cs typeface="+mn-cs"/>
              </a:rPr>
              <a:t>, Ni, Co) electrodes for lithium-ion Batteries,</a:t>
            </a:r>
            <a:r>
              <a:rPr lang="en-US" sz="600" i="0" kern="1200" dirty="0" smtClean="0">
                <a:solidFill>
                  <a:schemeClr val="tx1"/>
                </a:solidFill>
                <a:latin typeface="+mn-lt"/>
                <a:ea typeface="+mn-ea"/>
                <a:cs typeface="+mn-cs"/>
              </a:rPr>
              <a:t>”  Journal of Materials Chemistry, (2007) </a:t>
            </a:r>
            <a:r>
              <a:rPr lang="en-US" sz="600" b="1" i="0" kern="1200" dirty="0" smtClean="0">
                <a:solidFill>
                  <a:schemeClr val="tx1"/>
                </a:solidFill>
                <a:latin typeface="+mn-lt"/>
                <a:ea typeface="+mn-ea"/>
                <a:cs typeface="+mn-cs"/>
              </a:rPr>
              <a:t>17</a:t>
            </a:r>
            <a:r>
              <a:rPr lang="en-US" sz="600" b="0" i="0" kern="1200" dirty="0" smtClean="0">
                <a:solidFill>
                  <a:schemeClr val="tx1"/>
                </a:solidFill>
                <a:latin typeface="+mn-lt"/>
                <a:ea typeface="+mn-ea"/>
                <a:cs typeface="+mn-cs"/>
              </a:rPr>
              <a:t>, 3112</a:t>
            </a:r>
          </a:p>
          <a:p>
            <a:pPr>
              <a:lnSpc>
                <a:spcPct val="80000"/>
              </a:lnSpc>
              <a:spcBef>
                <a:spcPts val="0"/>
              </a:spcBef>
            </a:pPr>
            <a:r>
              <a:rPr lang="en-US" sz="600" b="0" i="0" kern="1200" dirty="0" smtClean="0">
                <a:solidFill>
                  <a:schemeClr val="tx1"/>
                </a:solidFill>
                <a:latin typeface="+mn-lt"/>
                <a:ea typeface="+mn-ea"/>
                <a:cs typeface="+mn-cs"/>
              </a:rPr>
              <a:t>3.</a:t>
            </a:r>
            <a:r>
              <a:rPr lang="en-US" sz="600" b="0" i="0" kern="1200" baseline="0" dirty="0" smtClean="0">
                <a:solidFill>
                  <a:schemeClr val="tx1"/>
                </a:solidFill>
                <a:latin typeface="+mn-lt"/>
                <a:ea typeface="+mn-ea"/>
                <a:cs typeface="+mn-cs"/>
              </a:rPr>
              <a:t> </a:t>
            </a:r>
            <a:r>
              <a:rPr lang="en-US" sz="600" b="0" i="0" kern="1200" dirty="0" smtClean="0">
                <a:solidFill>
                  <a:schemeClr val="tx1"/>
                </a:solidFill>
                <a:latin typeface="+mn-lt"/>
                <a:ea typeface="+mn-ea"/>
                <a:cs typeface="+mn-cs"/>
              </a:rPr>
              <a:t>Michael M. Thackeray, Christopher S. Johnson,  John T. </a:t>
            </a:r>
            <a:r>
              <a:rPr lang="en-US" sz="600" b="0" i="0" kern="1200" dirty="0" err="1" smtClean="0">
                <a:solidFill>
                  <a:schemeClr val="tx1"/>
                </a:solidFill>
                <a:latin typeface="+mn-lt"/>
                <a:ea typeface="+mn-ea"/>
                <a:cs typeface="+mn-cs"/>
              </a:rPr>
              <a:t>Vaughey</a:t>
            </a:r>
            <a:r>
              <a:rPr lang="en-US" sz="600" b="0" i="0" kern="1200" dirty="0" smtClean="0">
                <a:solidFill>
                  <a:schemeClr val="tx1"/>
                </a:solidFill>
                <a:latin typeface="+mn-lt"/>
                <a:ea typeface="+mn-ea"/>
                <a:cs typeface="+mn-cs"/>
              </a:rPr>
              <a:t>, N. Li  and Stephen A. Hackney, “</a:t>
            </a:r>
            <a:r>
              <a:rPr lang="en-US" sz="600" b="0" i="1" kern="1200" dirty="0" smtClean="0">
                <a:solidFill>
                  <a:schemeClr val="tx1"/>
                </a:solidFill>
                <a:latin typeface="+mn-lt"/>
                <a:ea typeface="+mn-ea"/>
                <a:cs typeface="+mn-cs"/>
              </a:rPr>
              <a:t>Advances in manganese-oxide ‘composite’ electrodes for lithium-ion Batteries,” </a:t>
            </a:r>
            <a:r>
              <a:rPr lang="en-US" sz="600" b="0" i="0" kern="1200" dirty="0" smtClean="0">
                <a:solidFill>
                  <a:schemeClr val="tx1"/>
                </a:solidFill>
                <a:latin typeface="+mn-lt"/>
                <a:ea typeface="+mn-ea"/>
                <a:cs typeface="+mn-cs"/>
              </a:rPr>
              <a:t>Journal of Materials Chemistry, (2005) </a:t>
            </a:r>
            <a:r>
              <a:rPr lang="en-US" sz="600" b="1" i="0" kern="1200" dirty="0" smtClean="0">
                <a:solidFill>
                  <a:schemeClr val="tx1"/>
                </a:solidFill>
                <a:latin typeface="+mn-lt"/>
                <a:ea typeface="+mn-ea"/>
                <a:cs typeface="+mn-cs"/>
              </a:rPr>
              <a:t>15</a:t>
            </a:r>
            <a:r>
              <a:rPr lang="en-US" sz="600" b="0" i="0" kern="1200" dirty="0" smtClean="0">
                <a:solidFill>
                  <a:schemeClr val="tx1"/>
                </a:solidFill>
                <a:latin typeface="+mn-lt"/>
                <a:ea typeface="+mn-ea"/>
                <a:cs typeface="+mn-cs"/>
              </a:rPr>
              <a:t>, 2257</a:t>
            </a:r>
          </a:p>
          <a:p>
            <a:pPr>
              <a:lnSpc>
                <a:spcPct val="80000"/>
              </a:lnSpc>
              <a:spcBef>
                <a:spcPts val="0"/>
              </a:spcBef>
            </a:pPr>
            <a:r>
              <a:rPr lang="en-US" sz="600" b="0" i="0" kern="1200" dirty="0" smtClean="0">
                <a:solidFill>
                  <a:schemeClr val="tx1"/>
                </a:solidFill>
                <a:latin typeface="+mn-lt"/>
                <a:ea typeface="+mn-ea"/>
                <a:cs typeface="+mn-cs"/>
              </a:rPr>
              <a:t>4.</a:t>
            </a:r>
            <a:r>
              <a:rPr lang="en-US" sz="600" b="0" i="0" kern="1200" baseline="0" dirty="0" smtClean="0">
                <a:solidFill>
                  <a:schemeClr val="tx1"/>
                </a:solidFill>
                <a:latin typeface="+mn-lt"/>
                <a:ea typeface="+mn-ea"/>
                <a:cs typeface="+mn-cs"/>
              </a:rPr>
              <a:t> </a:t>
            </a:r>
            <a:r>
              <a:rPr lang="en-US" sz="600" b="0" i="0" kern="1200" dirty="0" err="1" smtClean="0">
                <a:solidFill>
                  <a:schemeClr val="tx1"/>
                </a:solidFill>
                <a:latin typeface="+mn-lt"/>
                <a:ea typeface="+mn-ea"/>
                <a:cs typeface="+mn-cs"/>
              </a:rPr>
              <a:t>Jeom-Soo</a:t>
            </a:r>
            <a:r>
              <a:rPr lang="en-US" sz="600" b="0" i="0" kern="1200" dirty="0" smtClean="0">
                <a:solidFill>
                  <a:schemeClr val="tx1"/>
                </a:solidFill>
                <a:latin typeface="+mn-lt"/>
                <a:ea typeface="+mn-ea"/>
                <a:cs typeface="+mn-cs"/>
              </a:rPr>
              <a:t> Kim, Christopher S. Johnson, John T. </a:t>
            </a:r>
            <a:r>
              <a:rPr lang="en-US" sz="600" b="0" i="0" kern="1200" dirty="0" err="1" smtClean="0">
                <a:solidFill>
                  <a:schemeClr val="tx1"/>
                </a:solidFill>
                <a:latin typeface="+mn-lt"/>
                <a:ea typeface="+mn-ea"/>
                <a:cs typeface="+mn-cs"/>
              </a:rPr>
              <a:t>Vaughey</a:t>
            </a:r>
            <a:r>
              <a:rPr lang="en-US" sz="600" b="0" i="0" kern="1200" dirty="0" smtClean="0">
                <a:solidFill>
                  <a:schemeClr val="tx1"/>
                </a:solidFill>
                <a:latin typeface="+mn-lt"/>
                <a:ea typeface="+mn-ea"/>
                <a:cs typeface="+mn-cs"/>
              </a:rPr>
              <a:t>, and Michael M. Thackeray, “</a:t>
            </a:r>
            <a:r>
              <a:rPr lang="en-US" sz="600" b="0" i="1" kern="1200" dirty="0" smtClean="0">
                <a:solidFill>
                  <a:schemeClr val="tx1"/>
                </a:solidFill>
                <a:latin typeface="+mn-lt"/>
                <a:ea typeface="+mn-ea"/>
                <a:cs typeface="+mn-cs"/>
              </a:rPr>
              <a:t>Electrochemical and structural properties of xLi2M¢O3â(1-x)LiMn0.5Ni0.5O2 electrodes for lithium batteries (M¢ ) Ti, </a:t>
            </a:r>
            <a:r>
              <a:rPr lang="en-US" sz="600" b="0" i="1" kern="1200" dirty="0" err="1" smtClean="0">
                <a:solidFill>
                  <a:schemeClr val="tx1"/>
                </a:solidFill>
                <a:latin typeface="+mn-lt"/>
                <a:ea typeface="+mn-ea"/>
                <a:cs typeface="+mn-cs"/>
              </a:rPr>
              <a:t>Mn</a:t>
            </a:r>
            <a:r>
              <a:rPr lang="en-US" sz="600" b="0" i="1" kern="1200" dirty="0" smtClean="0">
                <a:solidFill>
                  <a:schemeClr val="tx1"/>
                </a:solidFill>
                <a:latin typeface="+mn-lt"/>
                <a:ea typeface="+mn-ea"/>
                <a:cs typeface="+mn-cs"/>
              </a:rPr>
              <a:t>, </a:t>
            </a:r>
            <a:r>
              <a:rPr lang="en-US" sz="600" b="0" i="1" kern="1200" dirty="0" err="1" smtClean="0">
                <a:solidFill>
                  <a:schemeClr val="tx1"/>
                </a:solidFill>
                <a:latin typeface="+mn-lt"/>
                <a:ea typeface="+mn-ea"/>
                <a:cs typeface="+mn-cs"/>
              </a:rPr>
              <a:t>Zr</a:t>
            </a:r>
            <a:r>
              <a:rPr lang="en-US" sz="600" b="0" i="1" kern="1200" dirty="0" smtClean="0">
                <a:solidFill>
                  <a:schemeClr val="tx1"/>
                </a:solidFill>
                <a:latin typeface="+mn-lt"/>
                <a:ea typeface="+mn-ea"/>
                <a:cs typeface="+mn-cs"/>
              </a:rPr>
              <a:t>; 0 e x E 0.3),”  Chem. Mater., Vol. 16, No. 10, 2004</a:t>
            </a:r>
            <a:endParaRPr lang="en-US" sz="600" b="0" i="0" kern="1200" dirty="0" smtClean="0">
              <a:solidFill>
                <a:schemeClr val="tx1"/>
              </a:solidFill>
              <a:latin typeface="+mn-lt"/>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781FEC7E-347F-4941-9121-60CDECC6B55F}" type="slidenum">
              <a:rPr lang="en-US">
                <a:solidFill>
                  <a:prstClr val="black"/>
                </a:solidFill>
              </a:rPr>
              <a:pPr>
                <a:defRPr/>
              </a:pPr>
              <a:t>25</a:t>
            </a:fld>
            <a:endParaRPr lang="en-US">
              <a:solidFill>
                <a:prstClr val="black"/>
              </a:solidFill>
            </a:endParaRPr>
          </a:p>
        </p:txBody>
      </p:sp>
      <p:sp>
        <p:nvSpPr>
          <p:cNvPr id="12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1" name="Rectangle 3"/>
          <p:cNvSpPr>
            <a:spLocks noGrp="1" noChangeArrowheads="1"/>
          </p:cNvSpPr>
          <p:nvPr>
            <p:ph type="body" idx="1"/>
          </p:nvPr>
        </p:nvSpPr>
        <p:spPr bwMode="auto"/>
        <p:txBody>
          <a:bodyPr wrap="square" numCol="1" anchor="t" anchorCtr="0" compatLnSpc="1">
            <a:prstTxWarp prst="textNoShape">
              <a:avLst/>
            </a:prstTxWarp>
            <a:normAutofit/>
          </a:bodyPr>
          <a:lstStyle/>
          <a:p>
            <a:pPr defTabSz="912205">
              <a:defRPr/>
            </a:pPr>
            <a:r>
              <a:rPr lang="en-US" sz="1000" dirty="0" smtClean="0"/>
              <a:t>Barriers to widespread commercialization of fuel cells have been substantially reduced by research at Brookhaven National Laboratory (BNL) that has demonstrated key improvements in cost and reliability of critical </a:t>
            </a:r>
            <a:r>
              <a:rPr lang="en-US" sz="1000" dirty="0" err="1" smtClean="0"/>
              <a:t>electrocatalyst</a:t>
            </a:r>
            <a:r>
              <a:rPr lang="en-US" sz="1000" dirty="0" smtClean="0"/>
              <a:t> materials.  BES initiated a basic research project at BNL in 1992, centered on fundamental studies of electrochemical interface structure and properties.  These studies led to the realization that the electrochemical activity of metals could be tuned by putting a single atomic layer of one metal over another.  This in turn led to the synthesis of tailored core-shell </a:t>
            </a:r>
            <a:r>
              <a:rPr lang="en-US" sz="1000" dirty="0" err="1" smtClean="0"/>
              <a:t>nanoparticles</a:t>
            </a:r>
            <a:r>
              <a:rPr lang="en-US" sz="1000" dirty="0" smtClean="0"/>
              <a:t>, with one or two layers of atoms of one active metal decorating a core particle comprised of a second metal.  These core-shell </a:t>
            </a:r>
            <a:r>
              <a:rPr lang="en-US" sz="1000" dirty="0" err="1" smtClean="0"/>
              <a:t>nano</a:t>
            </a:r>
            <a:r>
              <a:rPr lang="en-US" sz="1000" dirty="0" smtClean="0"/>
              <a:t>-catalysts were further developed under funding by the fuel cell program in EERE in the period 2003-2009.  The coordinated BES and EERE research has resulted in </a:t>
            </a:r>
            <a:r>
              <a:rPr lang="en-US" sz="1000" dirty="0" err="1" smtClean="0"/>
              <a:t>electrocatalysts</a:t>
            </a:r>
            <a:r>
              <a:rPr lang="en-US" sz="1000" dirty="0" smtClean="0"/>
              <a:t> for fuel cells that demonstrate a 4-20 fold reduction in the amount of expensive platinum necessary for good performance and show important improvements in long-term stability.  Based on these promising results and starting in 2005, BNL entered into cooperative research agreements funded by industrial partners (GM, Toyota, UTC Fuel Cells, Battelle) and this work has demonstrated good performance in fuel cell tests and practical methods toward scaling up the synthetic method.  The industrial partners believe that these core-shell </a:t>
            </a:r>
            <a:r>
              <a:rPr lang="en-US" sz="1000" dirty="0" err="1" smtClean="0"/>
              <a:t>nano</a:t>
            </a:r>
            <a:r>
              <a:rPr lang="en-US" sz="1000" dirty="0" smtClean="0"/>
              <a:t>-catalysts are currently the most promising </a:t>
            </a:r>
            <a:r>
              <a:rPr lang="en-US" sz="1000" dirty="0" err="1" smtClean="0"/>
              <a:t>electrocatalyst</a:t>
            </a:r>
            <a:r>
              <a:rPr lang="en-US" sz="1000" dirty="0" smtClean="0"/>
              <a:t> path for commercialization of low temperature fuel cells for automotive and stationary applications.  A strong basic understanding and breakthrough synthesis methods developed under BES funding, along with key characterization at two BES user facilities at BNL, the National Synchrotron Light Source and the Center for Functional </a:t>
            </a:r>
            <a:r>
              <a:rPr lang="en-US" sz="1000" dirty="0" err="1" smtClean="0"/>
              <a:t>Nanomaterials</a:t>
            </a:r>
            <a:r>
              <a:rPr lang="en-US" sz="1000" dirty="0" smtClean="0"/>
              <a:t>, were critical to the development of these novel </a:t>
            </a:r>
            <a:r>
              <a:rPr lang="en-US" sz="1000" dirty="0" err="1" smtClean="0"/>
              <a:t>nano</a:t>
            </a:r>
            <a:r>
              <a:rPr lang="en-US" sz="1000" dirty="0" smtClean="0"/>
              <a:t>-catalysts for fuel cells.</a:t>
            </a:r>
          </a:p>
          <a:p>
            <a:endParaRPr lang="en-US" sz="1000" dirty="0" smtClean="0"/>
          </a:p>
          <a:p>
            <a:pPr>
              <a:defRPr/>
            </a:pPr>
            <a:endParaRPr lang="en-US" sz="1000" b="0" i="0" kern="1200" dirty="0" smtClean="0">
              <a:solidFill>
                <a:schemeClr val="tx1"/>
              </a:solidFill>
              <a:latin typeface="+mn-lt"/>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1179513" y="696913"/>
            <a:ext cx="4649787" cy="3487737"/>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lIns="92379" tIns="46190" rIns="92379" bIns="46190" numCol="1" anchor="t" anchorCtr="0" compatLnSpc="1">
            <a:prstTxWarp prst="textNoShape">
              <a:avLst/>
            </a:prstTxWarp>
          </a:bodyPr>
          <a:lstStyle/>
          <a:p>
            <a:pPr eaLnBrk="1" hangingPunct="1"/>
            <a:endParaRPr lang="en-US" dirty="0" smtClean="0"/>
          </a:p>
        </p:txBody>
      </p:sp>
      <p:sp>
        <p:nvSpPr>
          <p:cNvPr id="84996" name="Slide Number Placeholder 3"/>
          <p:cNvSpPr txBox="1">
            <a:spLocks noGrp="1"/>
          </p:cNvSpPr>
          <p:nvPr/>
        </p:nvSpPr>
        <p:spPr bwMode="auto">
          <a:xfrm>
            <a:off x="3968001" y="8829989"/>
            <a:ext cx="3040809" cy="464820"/>
          </a:xfrm>
          <a:prstGeom prst="rect">
            <a:avLst/>
          </a:prstGeom>
          <a:noFill/>
          <a:ln w="9525">
            <a:noFill/>
            <a:miter lim="800000"/>
            <a:headEnd/>
            <a:tailEnd/>
          </a:ln>
        </p:spPr>
        <p:txBody>
          <a:bodyPr lIns="92379" tIns="46190" rIns="92379" bIns="46190" anchor="b"/>
          <a:lstStyle/>
          <a:p>
            <a:pPr algn="r"/>
            <a:fld id="{755ECAD6-B92F-4837-BF76-A62FEF9A1DBE}" type="slidenum">
              <a:rPr lang="en-US" sz="1200"/>
              <a:pPr algn="r"/>
              <a:t>27</a:t>
            </a:fld>
            <a:endParaRPr lang="en-US" sz="1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b="0" baseline="0" dirty="0" smtClean="0"/>
          </a:p>
        </p:txBody>
      </p:sp>
      <p:sp>
        <p:nvSpPr>
          <p:cNvPr id="10244" name="Slide Number Placeholder 3"/>
          <p:cNvSpPr>
            <a:spLocks noGrp="1"/>
          </p:cNvSpPr>
          <p:nvPr>
            <p:ph type="sldNum" sz="quarter" idx="5"/>
          </p:nvPr>
        </p:nvSpPr>
        <p:spPr>
          <a:noFill/>
        </p:spPr>
        <p:txBody>
          <a:bodyPr/>
          <a:lstStyle/>
          <a:p>
            <a:fld id="{5CC2E476-7E45-4FB1-8E28-61170DBBDA74}" type="slidenum">
              <a:rPr lang="en-US" smtClean="0">
                <a:solidFill>
                  <a:prstClr val="black"/>
                </a:solidFill>
                <a:latin typeface="Times New Roman" pitchFamily="18" charset="0"/>
                <a:ea typeface="ＭＳ Ｐゴシック" pitchFamily="34" charset="-128"/>
              </a:rPr>
              <a:pPr/>
              <a:t>29</a:t>
            </a:fld>
            <a:endParaRPr lang="en-US" smtClean="0">
              <a:solidFill>
                <a:prstClr val="black"/>
              </a:solidFill>
              <a:latin typeface="Times New Roman" pitchFamily="18"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a:spcBef>
                <a:spcPts val="0"/>
              </a:spcBef>
            </a:pPr>
            <a:r>
              <a:rPr lang="en-US" b="1" dirty="0" smtClean="0"/>
              <a:t>ORNL’s Jaguar helps BMI win award, nation save fuel (DOE press release)</a:t>
            </a:r>
            <a:endParaRPr lang="en-US" dirty="0" smtClean="0"/>
          </a:p>
          <a:p>
            <a:pPr>
              <a:spcBef>
                <a:spcPts val="0"/>
              </a:spcBef>
            </a:pPr>
            <a:r>
              <a:rPr lang="en-US" dirty="0" smtClean="0"/>
              <a:t> </a:t>
            </a:r>
          </a:p>
          <a:p>
            <a:pPr>
              <a:spcBef>
                <a:spcPts val="0"/>
              </a:spcBef>
            </a:pPr>
            <a:r>
              <a:rPr lang="en-US" dirty="0" smtClean="0"/>
              <a:t>OAK RIDGE, Tenn., Feb. 8, 2011 – A BMI Corp. </a:t>
            </a:r>
            <a:r>
              <a:rPr lang="en-US" dirty="0" err="1" smtClean="0"/>
              <a:t>SmartTruck</a:t>
            </a:r>
            <a:r>
              <a:rPr lang="en-US" dirty="0" smtClean="0"/>
              <a:t> technology that could save 1.5 billion gallons of diesel fuel and $5 billion in fuel costs per year has hit the road in record time in part because of simulations performed on the nation’s most powerful supercomputer at the Department of Energy’s Oak Ridge National Laboratory.</a:t>
            </a:r>
          </a:p>
          <a:p>
            <a:pPr>
              <a:spcBef>
                <a:spcPts val="0"/>
              </a:spcBef>
            </a:pPr>
            <a:r>
              <a:rPr lang="en-US" dirty="0" smtClean="0"/>
              <a:t> </a:t>
            </a:r>
          </a:p>
          <a:p>
            <a:pPr>
              <a:spcBef>
                <a:spcPts val="0"/>
              </a:spcBef>
            </a:pPr>
            <a:r>
              <a:rPr lang="en-US" dirty="0" smtClean="0"/>
              <a:t>While South Carolina-based BMI Corp. has just won an industry award from Heavy Duty Trucking magazine, the real winners could be trucking companies and the environment. With installation of BMI’s </a:t>
            </a:r>
            <a:r>
              <a:rPr lang="en-US" dirty="0" err="1" smtClean="0"/>
              <a:t>SmartTruck</a:t>
            </a:r>
            <a:r>
              <a:rPr lang="en-US" dirty="0" smtClean="0"/>
              <a:t> </a:t>
            </a:r>
            <a:r>
              <a:rPr lang="en-US" dirty="0" err="1" smtClean="0"/>
              <a:t>UnderTray</a:t>
            </a:r>
            <a:r>
              <a:rPr lang="en-US" dirty="0" smtClean="0"/>
              <a:t> System to improve the aerodynamics of 18-wheeler (Class 8) long-haul trucks, the typical big rig can achieve fuel savings of between 7 and 12 percent, easily meeting the new California Air Resources Board mandate that calls for a minimum mileage improvement of 5 percent.</a:t>
            </a:r>
          </a:p>
          <a:p>
            <a:pPr>
              <a:spcBef>
                <a:spcPts val="0"/>
              </a:spcBef>
            </a:pPr>
            <a:r>
              <a:rPr lang="en-US" dirty="0" smtClean="0"/>
              <a:t> </a:t>
            </a:r>
          </a:p>
          <a:p>
            <a:pPr>
              <a:spcBef>
                <a:spcPts val="0"/>
              </a:spcBef>
            </a:pPr>
            <a:r>
              <a:rPr lang="en-US" dirty="0" smtClean="0"/>
              <a:t>Those results, which earned BMI one of the publication’s top 20 products of the year awards, were made possible because of simulation work performed on ORNL’s Jaguar supercomputer.</a:t>
            </a:r>
          </a:p>
          <a:p>
            <a:pPr>
              <a:spcBef>
                <a:spcPts val="0"/>
              </a:spcBef>
            </a:pPr>
            <a:r>
              <a:rPr lang="en-US" dirty="0" smtClean="0"/>
              <a:t> </a:t>
            </a:r>
          </a:p>
          <a:p>
            <a:pPr>
              <a:spcBef>
                <a:spcPts val="0"/>
              </a:spcBef>
            </a:pPr>
            <a:r>
              <a:rPr lang="en-US" dirty="0" smtClean="0"/>
              <a:t>“We were able to run simulations based on the most complex tractor and trailer models instead of simplified models, and we were able to run them faster,” said Mike Henderson, chief executive officer and founder of BMI, an engineering services firm based in Greenville, S.C.</a:t>
            </a:r>
          </a:p>
          <a:p>
            <a:pPr>
              <a:spcBef>
                <a:spcPts val="0"/>
              </a:spcBef>
            </a:pPr>
            <a:r>
              <a:rPr lang="en-US" dirty="0" smtClean="0"/>
              <a:t> </a:t>
            </a:r>
          </a:p>
          <a:p>
            <a:pPr>
              <a:spcBef>
                <a:spcPts val="0"/>
              </a:spcBef>
            </a:pPr>
            <a:r>
              <a:rPr lang="en-US" dirty="0" smtClean="0"/>
              <a:t>The work on Jaguar shortened the computing turnaround time for BMI’s complex models from days to a few hours and eliminated the need for costly and time-consuming physical prototypes. In all, running simulations on Jaguar allowed BMI to go from concept to a design that could be turned over to a manufacturer in 18 months instead of the 3½ years they had anticipated, according to Henderson, who noted, however, that more work remains.</a:t>
            </a:r>
          </a:p>
          <a:p>
            <a:pPr>
              <a:spcBef>
                <a:spcPts val="0"/>
              </a:spcBef>
            </a:pPr>
            <a:r>
              <a:rPr lang="en-US" dirty="0" smtClean="0"/>
              <a:t> </a:t>
            </a:r>
          </a:p>
          <a:p>
            <a:pPr>
              <a:spcBef>
                <a:spcPts val="0"/>
              </a:spcBef>
            </a:pPr>
            <a:r>
              <a:rPr lang="en-US" dirty="0" smtClean="0"/>
              <a:t>“Our first goal was to design add-on parts for existing trucks and trailers to make them more aerodynamic,” Henderson said. “By reducing drag we boost fuel efficiency and cut the amount of carbon that’s being dumped into the environment.”</a:t>
            </a:r>
          </a:p>
          <a:p>
            <a:pPr>
              <a:spcBef>
                <a:spcPts val="0"/>
              </a:spcBef>
            </a:pPr>
            <a:r>
              <a:rPr lang="en-US" dirty="0" smtClean="0"/>
              <a:t> </a:t>
            </a:r>
          </a:p>
          <a:p>
            <a:pPr>
              <a:spcBef>
                <a:spcPts val="0"/>
              </a:spcBef>
            </a:pPr>
            <a:r>
              <a:rPr lang="en-US" dirty="0" smtClean="0"/>
              <a:t>In time, BMI plans to design trucks that are far more aerodynamic from the ground up.</a:t>
            </a:r>
          </a:p>
          <a:p>
            <a:pPr>
              <a:spcBef>
                <a:spcPts val="0"/>
              </a:spcBef>
            </a:pPr>
            <a:r>
              <a:rPr lang="en-US" dirty="0" smtClean="0"/>
              <a:t> </a:t>
            </a:r>
          </a:p>
          <a:p>
            <a:pPr>
              <a:spcBef>
                <a:spcPts val="0"/>
              </a:spcBef>
            </a:pPr>
            <a:r>
              <a:rPr lang="en-US" dirty="0" smtClean="0"/>
              <a:t>“We hope to soon turn our attention to creating a brand new highly aerodynamic vehicle with optimum fuel efficiency,” Henderson said.</a:t>
            </a:r>
          </a:p>
          <a:p>
            <a:pPr>
              <a:spcBef>
                <a:spcPts val="0"/>
              </a:spcBef>
            </a:pPr>
            <a:r>
              <a:rPr lang="en-US" dirty="0" smtClean="0"/>
              <a:t> </a:t>
            </a:r>
          </a:p>
          <a:p>
            <a:pPr>
              <a:spcBef>
                <a:spcPts val="0"/>
              </a:spcBef>
            </a:pPr>
            <a:r>
              <a:rPr lang="en-US" dirty="0" smtClean="0"/>
              <a:t>Until then, Henderson noted that if all of the nation’s 1.3 million Class 8 trucks were configured with just the minimum </a:t>
            </a:r>
            <a:r>
              <a:rPr lang="en-US" dirty="0" err="1" smtClean="0"/>
              <a:t>UnderTray</a:t>
            </a:r>
            <a:r>
              <a:rPr lang="en-US" dirty="0" smtClean="0"/>
              <a:t> package, the average fuel economy of 6 miles per gallon could increase to about 6.5 mpg or more, which is significant given the fact 18-wheelers collectively travel some 130 billion miles per year. And from an emissions standpoint, equipped with the aerodynamics package, those trucks would reduce their carbon dioxide emissions by 32.7 billion pounds (16.4 million tons).</a:t>
            </a:r>
          </a:p>
          <a:p>
            <a:pPr>
              <a:spcBef>
                <a:spcPts val="0"/>
              </a:spcBef>
            </a:pPr>
            <a:r>
              <a:rPr lang="en-US" dirty="0" smtClean="0"/>
              <a:t> </a:t>
            </a:r>
          </a:p>
          <a:p>
            <a:pPr>
              <a:spcBef>
                <a:spcPts val="0"/>
              </a:spcBef>
            </a:pPr>
            <a:r>
              <a:rPr lang="en-US" dirty="0" smtClean="0"/>
              <a:t>BMI’s work with ORNL was made possible through the laboratory’s Industrial High-Performance Computing Partnerships Program, supported by the DOE Office of Science. Through this effort, BMI was able to access Jaguar, which boasts nearly 225,000 processing cores with a theoretical peak computational capability of 2.3 </a:t>
            </a:r>
            <a:r>
              <a:rPr lang="en-US" dirty="0" err="1" smtClean="0"/>
              <a:t>petaflops</a:t>
            </a:r>
            <a:r>
              <a:rPr lang="en-US" dirty="0" smtClean="0"/>
              <a:t> (2.3 quadrillion floating operations per second).</a:t>
            </a:r>
          </a:p>
          <a:p>
            <a:pPr>
              <a:spcBef>
                <a:spcPts val="0"/>
              </a:spcBef>
            </a:pPr>
            <a:r>
              <a:rPr lang="en-US" dirty="0" smtClean="0"/>
              <a:t> </a:t>
            </a:r>
          </a:p>
          <a:p>
            <a:pPr>
              <a:spcBef>
                <a:spcPts val="0"/>
              </a:spcBef>
            </a:pPr>
            <a:r>
              <a:rPr lang="en-US" dirty="0" smtClean="0"/>
              <a:t>The </a:t>
            </a:r>
            <a:r>
              <a:rPr lang="en-US" dirty="0" err="1" smtClean="0"/>
              <a:t>UnderTray’s</a:t>
            </a:r>
            <a:r>
              <a:rPr lang="en-US" dirty="0" smtClean="0"/>
              <a:t> aerodynamic components are manufactured in Georgia by </a:t>
            </a:r>
            <a:r>
              <a:rPr lang="en-US" dirty="0" err="1" smtClean="0"/>
              <a:t>Cellofoam</a:t>
            </a:r>
            <a:r>
              <a:rPr lang="en-US" dirty="0" smtClean="0"/>
              <a:t> while various metal brackets, bolts and other hardware that attach the parts to the trailer are made by a number of companies in South Carolina. Several fleets, including Con-way Truckload and Frito-Lay, are already using the parts. The kit can be installed in the field by fleet owners and operators.</a:t>
            </a:r>
          </a:p>
          <a:p>
            <a:pPr>
              <a:spcBef>
                <a:spcPts val="0"/>
              </a:spcBef>
            </a:pPr>
            <a:r>
              <a:rPr lang="en-US" dirty="0" smtClean="0"/>
              <a:t> </a:t>
            </a:r>
          </a:p>
          <a:p>
            <a:pPr>
              <a:spcBef>
                <a:spcPts val="0"/>
              </a:spcBef>
            </a:pPr>
            <a:r>
              <a:rPr lang="en-US" dirty="0" smtClean="0"/>
              <a:t>The award is to be presented today at the American Trucking Association’s 2011 Technology &amp; Maintenance Council’s annual truck show in Tampa, Fla. UT-Battelle manages ORNL for DOE’s Office of Science. </a:t>
            </a:r>
          </a:p>
        </p:txBody>
      </p:sp>
      <p:sp>
        <p:nvSpPr>
          <p:cNvPr id="10244" name="Slide Number Placeholder 3"/>
          <p:cNvSpPr>
            <a:spLocks noGrp="1"/>
          </p:cNvSpPr>
          <p:nvPr>
            <p:ph type="sldNum" sz="quarter" idx="5"/>
          </p:nvPr>
        </p:nvSpPr>
        <p:spPr>
          <a:noFill/>
        </p:spPr>
        <p:txBody>
          <a:bodyPr/>
          <a:lstStyle/>
          <a:p>
            <a:fld id="{5CC2E476-7E45-4FB1-8E28-61170DBBDA74}" type="slidenum">
              <a:rPr lang="en-US" smtClean="0">
                <a:solidFill>
                  <a:prstClr val="black"/>
                </a:solidFill>
                <a:latin typeface="Times New Roman" pitchFamily="18" charset="0"/>
                <a:ea typeface="ＭＳ Ｐゴシック" pitchFamily="34" charset="-128"/>
              </a:rPr>
              <a:pPr/>
              <a:t>30</a:t>
            </a:fld>
            <a:endParaRPr lang="en-US" smtClean="0">
              <a:solidFill>
                <a:prstClr val="black"/>
              </a:solidFill>
              <a:latin typeface="Times New Roman" pitchFamily="18"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Our experimental set-up (Fig. 1 and Methods) records single-crystal diffraction data from a stream of crystals carried in a 4-</a:t>
            </a:r>
            <a:r>
              <a:rPr lang="en-US" dirty="0" smtClean="0">
                <a:latin typeface="Symbol" pitchFamily="18" charset="2"/>
              </a:rPr>
              <a:t>m</a:t>
            </a:r>
            <a:r>
              <a:rPr lang="en-US" dirty="0" smtClean="0"/>
              <a:t>m-diameter, continuous liquid water jet that flows across the focused LCLS X-ray beam in vacuum at 10 </a:t>
            </a:r>
            <a:r>
              <a:rPr lang="en-US" dirty="0" smtClean="0">
                <a:latin typeface="Symbol" pitchFamily="18" charset="2"/>
              </a:rPr>
              <a:t>m</a:t>
            </a:r>
            <a:r>
              <a:rPr lang="en-US" dirty="0" smtClean="0"/>
              <a:t>l/min. In contrast to </a:t>
            </a:r>
            <a:r>
              <a:rPr lang="en-US" dirty="0" err="1" smtClean="0"/>
              <a:t>cryo</a:t>
            </a:r>
            <a:r>
              <a:rPr lang="en-US" dirty="0" smtClean="0"/>
              <a:t>-electron microscopy or standard crystallography on </a:t>
            </a:r>
            <a:r>
              <a:rPr lang="en-US" dirty="0" err="1" smtClean="0"/>
              <a:t>microcrystals</a:t>
            </a:r>
            <a:r>
              <a:rPr lang="en-US" dirty="0" smtClean="0"/>
              <a:t>, which require cryogenic cooling, these data were collected on fully hydrated, 3D </a:t>
            </a:r>
            <a:r>
              <a:rPr lang="en-US" dirty="0" err="1" smtClean="0"/>
              <a:t>nanocrystals</a:t>
            </a:r>
            <a:r>
              <a:rPr lang="en-US" dirty="0" smtClean="0"/>
              <a:t>. The crystal located in the interaction region when an X-ray pulse arrives gives rise to a diffraction pattern that is detected on a set of two low-noise, X-ray p–n junction charge-coupled device (</a:t>
            </a:r>
            <a:r>
              <a:rPr lang="en-US" dirty="0" err="1" smtClean="0"/>
              <a:t>pnCCD</a:t>
            </a:r>
            <a:r>
              <a:rPr lang="en-US" dirty="0" smtClean="0"/>
              <a:t>) modules and read out before the arrival of the next pulse at the FEL repetition rate of 30Hz, or 1,800 patterns per minute. The photon energy of the X-ray pulses was 1.8 </a:t>
            </a:r>
            <a:r>
              <a:rPr lang="en-US" dirty="0" err="1" smtClean="0"/>
              <a:t>keV</a:t>
            </a:r>
            <a:r>
              <a:rPr lang="en-US" dirty="0" smtClean="0"/>
              <a:t> (6.9-A˚ wavelength), with more than 10</a:t>
            </a:r>
            <a:r>
              <a:rPr lang="en-US" baseline="30000" dirty="0" smtClean="0"/>
              <a:t>12</a:t>
            </a:r>
            <a:r>
              <a:rPr lang="en-US" dirty="0" smtClean="0"/>
              <a:t> photons per pulse at the sample and pulse durations of 10, 70, and 200 </a:t>
            </a:r>
            <a:r>
              <a:rPr lang="en-US" dirty="0" err="1" smtClean="0"/>
              <a:t>fs</a:t>
            </a:r>
            <a:r>
              <a:rPr lang="en-US" dirty="0" smtClean="0"/>
              <a:t>. An X-ray </a:t>
            </a:r>
            <a:r>
              <a:rPr lang="en-US" dirty="0" err="1" smtClean="0"/>
              <a:t>fluence</a:t>
            </a:r>
            <a:r>
              <a:rPr lang="en-US" dirty="0" smtClean="0"/>
              <a:t> of 900 J/cm</a:t>
            </a:r>
            <a:r>
              <a:rPr lang="en-US" baseline="30000" dirty="0" smtClean="0"/>
              <a:t>2</a:t>
            </a:r>
            <a:r>
              <a:rPr lang="en-US" dirty="0" smtClean="0"/>
              <a:t> was achieved by focusing the FEL beam to a full-width at half-maximum of 7 mm, corresponding to a sample dose of up to 700MGy per pulse (calculated using the programRADDOSE14) and a peak power density in excess of 10</a:t>
            </a:r>
            <a:r>
              <a:rPr lang="en-US" baseline="30000" dirty="0" smtClean="0"/>
              <a:t>16</a:t>
            </a:r>
            <a:r>
              <a:rPr lang="en-US" dirty="0" smtClean="0"/>
              <a:t>W/cm</a:t>
            </a:r>
            <a:r>
              <a:rPr lang="en-US" baseline="30000" dirty="0" smtClean="0"/>
              <a:t>2</a:t>
            </a:r>
            <a:r>
              <a:rPr lang="en-US" dirty="0" smtClean="0"/>
              <a:t> at 70-fs duration. In contrast, the typical tolerable dose in conventional X-ray experiments is only about 30MGy. A single LCLS X-ray pulse destroys any solid material placed in this focus, but the stream replenishes the vaporized sample before the next pulse. The front detector module, located close to the interaction region, recorded high-angle diffraction to a resolution of 8.5A˚ , whereas the rear module intersected diffraction at resolutions in the range of 4,000 to 100A˚ . We observed diffraction from crystals smaller than ten unit cells on a side, as determined by examining the data recorded on the rear </a:t>
            </a:r>
            <a:r>
              <a:rPr lang="en-US" dirty="0" err="1" smtClean="0"/>
              <a:t>pnCCDs</a:t>
            </a:r>
            <a:r>
              <a:rPr lang="en-US" dirty="0" smtClean="0"/>
              <a:t> (Fig. 2). A crystal with a side length of N unit cells gives rise to diffraction features that are finer by a factor of 1/N than the Bragg spacing (that is, with N</a:t>
            </a:r>
            <a:r>
              <a:rPr lang="en-US" baseline="30000" dirty="0" smtClean="0"/>
              <a:t>2</a:t>
            </a:r>
            <a:r>
              <a:rPr lang="en-US" dirty="0" smtClean="0"/>
              <a:t> fringes between </a:t>
            </a:r>
            <a:r>
              <a:rPr lang="en-US" dirty="0" err="1" smtClean="0"/>
              <a:t>neighbouring</a:t>
            </a:r>
            <a:r>
              <a:rPr lang="en-US" dirty="0" smtClean="0"/>
              <a:t> Bragg peaks), providing a simple way to determine the projected size of the </a:t>
            </a:r>
            <a:r>
              <a:rPr lang="en-US" dirty="0" err="1" smtClean="0"/>
              <a:t>nanocrystal</a:t>
            </a:r>
            <a:r>
              <a:rPr lang="en-US" dirty="0" smtClean="0"/>
              <a:t>. Images of crystal shapes obtained using an iterative phase retrieval method are shown in Fig. 2. The 3D Fourier transform of the crystal shape is repeated on every reciprocal lattice point. However, the diffraction condition for lattice points is usually not exactly satisfied, so each recorded Bragg spot represents a particular ‘slice’ of the </a:t>
            </a:r>
            <a:r>
              <a:rPr lang="en-US" dirty="0" err="1" smtClean="0"/>
              <a:t>Ewald</a:t>
            </a:r>
            <a:r>
              <a:rPr lang="en-US" dirty="0" smtClean="0"/>
              <a:t> sphere through the shape transform, giving a variety of Bragg spot profiles in a pattern; these are apparent in Fig. 2. The sum of counts in each Bragg spot underestimates the underlying structure factor square modulus, representing a partial reflection. </a:t>
            </a:r>
          </a:p>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err="1" smtClean="0"/>
              <a:t>Femtosecond</a:t>
            </a:r>
            <a:r>
              <a:rPr lang="en-US" dirty="0" smtClean="0"/>
              <a:t> X-ray protein </a:t>
            </a:r>
            <a:r>
              <a:rPr lang="en-US" dirty="0" err="1" smtClean="0"/>
              <a:t>nanocrystallography</a:t>
            </a:r>
            <a:endParaRPr lang="en-US" dirty="0" smtClean="0"/>
          </a:p>
          <a:p>
            <a:r>
              <a:rPr lang="en-US" dirty="0" smtClean="0"/>
              <a:t> </a:t>
            </a:r>
          </a:p>
          <a:p>
            <a:r>
              <a:rPr lang="en-US" dirty="0" smtClean="0"/>
              <a:t>X-ray crystallography provides the vast majority of macromolecular structures, but the success of the method relies on growing crystals of sufficient size. In conventional measurements, the necessary increase in X-ray dose to record data from crystals that are too small leads to extensive damage before a diffraction signal can be recorded. It is particularly challenging to obtain large, well-diffracting crystals of membrane proteins, for which fewer than 300 unique structures have been determined despite their importance in all living cells. Here we present a method for structure determination where single-crystal X-ray diffraction ‘snapshots’ are collected from a fully hydrated stream of </a:t>
            </a:r>
            <a:r>
              <a:rPr lang="en-US" dirty="0" err="1" smtClean="0"/>
              <a:t>nanocrystals</a:t>
            </a:r>
            <a:r>
              <a:rPr lang="en-US" dirty="0" smtClean="0"/>
              <a:t> using </a:t>
            </a:r>
            <a:r>
              <a:rPr lang="en-US" dirty="0" err="1" smtClean="0"/>
              <a:t>femtosecond</a:t>
            </a:r>
            <a:r>
              <a:rPr lang="en-US" dirty="0" smtClean="0"/>
              <a:t> pulses from a hard-</a:t>
            </a:r>
            <a:r>
              <a:rPr lang="en-US" dirty="0" err="1" smtClean="0"/>
              <a:t>Xray</a:t>
            </a:r>
            <a:r>
              <a:rPr lang="en-US" dirty="0" smtClean="0"/>
              <a:t> free-electron laser, the Linac Coherent Light Source. We prove this concept with </a:t>
            </a:r>
            <a:r>
              <a:rPr lang="en-US" dirty="0" err="1" smtClean="0"/>
              <a:t>nanocrystals</a:t>
            </a:r>
            <a:r>
              <a:rPr lang="en-US" dirty="0" smtClean="0"/>
              <a:t> of </a:t>
            </a:r>
            <a:r>
              <a:rPr lang="en-US" dirty="0" err="1" smtClean="0"/>
              <a:t>photosystem</a:t>
            </a:r>
            <a:r>
              <a:rPr lang="en-US" dirty="0" smtClean="0"/>
              <a:t> I, one of the largest membrane protein complexes. More than 3,000,000 diffraction patterns were collected in this study, and a three-dimensional data set was assembled from individual </a:t>
            </a:r>
            <a:r>
              <a:rPr lang="en-US" dirty="0" err="1" smtClean="0"/>
              <a:t>photosystem</a:t>
            </a:r>
            <a:r>
              <a:rPr lang="en-US" dirty="0" smtClean="0"/>
              <a:t> I </a:t>
            </a:r>
            <a:r>
              <a:rPr lang="en-US" dirty="0" err="1" smtClean="0"/>
              <a:t>nanocrystals</a:t>
            </a:r>
            <a:r>
              <a:rPr lang="en-US" dirty="0" smtClean="0"/>
              <a:t> ( 200nm to 2 mm in size). We mitigate the problem of radiation damage in crystallography by using pulses briefer than the timescale of most damage processes. This offers a new approach to structure determination of macromolecules that do not yield crystals of sufficient size for studies using conventional radiation sources or are particularly sensitive to radiation damage.</a:t>
            </a:r>
          </a:p>
          <a:p>
            <a:r>
              <a:rPr lang="en-US" dirty="0" smtClean="0"/>
              <a:t> </a:t>
            </a:r>
          </a:p>
          <a:p>
            <a:r>
              <a:rPr lang="en-US" dirty="0" smtClean="0"/>
              <a:t>Radiation damage has always limited resolution in biological imaging using electrons or X-rays. With the recent invention of the </a:t>
            </a:r>
            <a:r>
              <a:rPr lang="en-US" dirty="0" err="1" smtClean="0"/>
              <a:t>femtosecond</a:t>
            </a:r>
            <a:r>
              <a:rPr lang="en-US" dirty="0" smtClean="0"/>
              <a:t> X-ray laser, an opportunity has arisen to break the nexus between radiation dose and spatial resolution. It has been proposed that </a:t>
            </a:r>
            <a:r>
              <a:rPr lang="en-US" dirty="0" err="1" smtClean="0"/>
              <a:t>femtosecond</a:t>
            </a:r>
            <a:r>
              <a:rPr lang="en-US" dirty="0" smtClean="0"/>
              <a:t> X-ray pulses can be used to outrun even the fastest damage processes by using single pulses so brief that they terminate before the manifestation of damage to the sample. Experiments at the </a:t>
            </a:r>
            <a:r>
              <a:rPr lang="en-US" dirty="0" err="1" smtClean="0"/>
              <a:t>FLASHfree</a:t>
            </a:r>
            <a:r>
              <a:rPr lang="en-US" dirty="0" smtClean="0"/>
              <a:t>-electron laser (FEL), Germany, confirmed the feasibility of ‘diffraction before destruction’ at resolution lengths down to 60A˚ on test samples fixed on silicon nitride membranes. It was predicted that the irradiance (or power density) of focused pulses from a hard-X-ray FEL such as the Linac Coherent Light Source (LCLS), USA, would be sufficient to produce diffraction patterns at near-atomic resolution. We demonstrate here that this notion of diffraction before destruction operates at </a:t>
            </a:r>
            <a:r>
              <a:rPr lang="en-US" dirty="0" err="1" smtClean="0"/>
              <a:t>subnanometre</a:t>
            </a:r>
            <a:r>
              <a:rPr lang="en-US" dirty="0" smtClean="0"/>
              <a:t> resolution, using the membrane protein </a:t>
            </a:r>
            <a:r>
              <a:rPr lang="en-US" dirty="0" err="1" smtClean="0"/>
              <a:t>photosystemI</a:t>
            </a:r>
            <a:r>
              <a:rPr lang="en-US" dirty="0" smtClean="0"/>
              <a:t> as </a:t>
            </a:r>
            <a:r>
              <a:rPr lang="en-US" dirty="0" err="1" smtClean="0"/>
              <a:t>amodel</a:t>
            </a:r>
            <a:r>
              <a:rPr lang="en-US" dirty="0" smtClean="0"/>
              <a:t> system, and establish an approach to structure determination based on X-ray diffraction data from a stream of </a:t>
            </a:r>
            <a:r>
              <a:rPr lang="en-US" dirty="0" err="1" smtClean="0"/>
              <a:t>nanocrystals</a:t>
            </a:r>
            <a:r>
              <a:rPr lang="en-US" dirty="0" smtClean="0"/>
              <a:t>. Membrane proteins have a central role in the functioning of cells and viruses, yet our knowledge of the structure and dynamics responsible for their functioning remains limited. </a:t>
            </a:r>
            <a:r>
              <a:rPr lang="en-US" dirty="0" err="1" smtClean="0"/>
              <a:t>Photosystem</a:t>
            </a:r>
            <a:r>
              <a:rPr lang="en-US" dirty="0" smtClean="0"/>
              <a:t> I is a large membrane protein complex (1-MDamolecular mass, 36 proteins, 381 cofactors) that acts as a </a:t>
            </a:r>
            <a:r>
              <a:rPr lang="en-US" dirty="0" err="1" smtClean="0"/>
              <a:t>biosolar</a:t>
            </a:r>
            <a:r>
              <a:rPr lang="en-US" dirty="0" smtClean="0"/>
              <a:t> energy converter in the process of oxygenic photosynthesis. Its crystals display the symmetry of space group P63, with unit-cell parameters a5b5281A˚ and c5165A˚ , and consist of 78% solvent by volume. We show that diffraction data can be recorded from these fragile protein </a:t>
            </a:r>
            <a:r>
              <a:rPr lang="en-US" dirty="0" err="1" smtClean="0"/>
              <a:t>nanocrystals</a:t>
            </a:r>
            <a:r>
              <a:rPr lang="en-US" dirty="0" smtClean="0"/>
              <a:t> before destruction occurs. Furthermore, we demonstrate that structure factors can be extracted from the ‘partial’ reflections of tens of thousands of </a:t>
            </a:r>
            <a:r>
              <a:rPr lang="en-US" dirty="0" err="1" smtClean="0"/>
              <a:t>singlecrystal</a:t>
            </a:r>
            <a:r>
              <a:rPr lang="en-US" dirty="0" smtClean="0"/>
              <a:t> diffraction snapshots, showing that interpretable high-quality, three-dimensional (3D) structure factor data can be obtained from a suspension of </a:t>
            </a:r>
            <a:r>
              <a:rPr lang="en-US" dirty="0" err="1" smtClean="0"/>
              <a:t>submicrometre</a:t>
            </a:r>
            <a:r>
              <a:rPr lang="en-US" dirty="0" smtClean="0"/>
              <a:t> crystals. </a:t>
            </a:r>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781FEC7E-347F-4941-9121-60CDECC6B55F}" type="slidenum">
              <a:rPr lang="en-US">
                <a:solidFill>
                  <a:prstClr val="black"/>
                </a:solidFill>
              </a:rPr>
              <a:pPr>
                <a:defRPr/>
              </a:pPr>
              <a:t>35</a:t>
            </a:fld>
            <a:endParaRPr lang="en-US">
              <a:solidFill>
                <a:prstClr val="black"/>
              </a:solidFill>
            </a:endParaRPr>
          </a:p>
        </p:txBody>
      </p:sp>
      <p:sp>
        <p:nvSpPr>
          <p:cNvPr id="122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1" name="Rectangle 3"/>
          <p:cNvSpPr>
            <a:spLocks noGrp="1" noChangeArrowheads="1"/>
          </p:cNvSpPr>
          <p:nvPr>
            <p:ph type="body" idx="1"/>
          </p:nvPr>
        </p:nvSpPr>
        <p:spPr bwMode="auto"/>
        <p:txBody>
          <a:bodyPr wrap="square" numCol="1" anchor="t" anchorCtr="0" compatLnSpc="1">
            <a:prstTxWarp prst="textNoShape">
              <a:avLst/>
            </a:prstTxWarp>
            <a:noAutofit/>
          </a:bodyPr>
          <a:lstStyle/>
          <a:p>
            <a:pPr>
              <a:lnSpc>
                <a:spcPct val="80000"/>
              </a:lnSpc>
              <a:spcBef>
                <a:spcPts val="0"/>
              </a:spcBef>
              <a:defRPr/>
            </a:pPr>
            <a:r>
              <a:rPr lang="en-US" sz="600" u="sng" dirty="0" smtClean="0"/>
              <a:t>Basic Science </a:t>
            </a:r>
          </a:p>
          <a:p>
            <a:pPr>
              <a:lnSpc>
                <a:spcPct val="80000"/>
              </a:lnSpc>
              <a:spcBef>
                <a:spcPts val="0"/>
              </a:spcBef>
              <a:defRPr/>
            </a:pPr>
            <a:endParaRPr lang="en-US" sz="600" dirty="0" smtClean="0"/>
          </a:p>
          <a:p>
            <a:pPr marL="166688" indent="-166688">
              <a:lnSpc>
                <a:spcPct val="80000"/>
              </a:lnSpc>
              <a:spcBef>
                <a:spcPts val="0"/>
              </a:spcBef>
              <a:buFontTx/>
              <a:buAutoNum type="arabicPeriod"/>
              <a:defRPr/>
            </a:pPr>
            <a:r>
              <a:rPr lang="en-US" sz="600" dirty="0" smtClean="0"/>
              <a:t>The story of this new battery technology begins in the late 1990s, when the DOE's Office of Basic Energy Sciences funded an intensive study of lithium-ion batteries. Basic challenge was that existing materials were not sufficient to create a battery with enough power for a high-range vehicle. </a:t>
            </a:r>
          </a:p>
          <a:p>
            <a:pPr marL="166688" indent="-166688">
              <a:lnSpc>
                <a:spcPct val="80000"/>
              </a:lnSpc>
              <a:spcBef>
                <a:spcPts val="0"/>
              </a:spcBef>
              <a:buFontTx/>
              <a:buAutoNum type="arabicPeriod"/>
              <a:defRPr/>
            </a:pPr>
            <a:r>
              <a:rPr lang="en-US" sz="600" dirty="0" smtClean="0"/>
              <a:t>Basic research looked at atomic structure of materials. Team wanted to improve the cathode – began by using APS synchrotron to monitor and understand reactions in lithium batteries in real time</a:t>
            </a:r>
          </a:p>
          <a:p>
            <a:pPr marL="166688" indent="-166688">
              <a:lnSpc>
                <a:spcPct val="80000"/>
              </a:lnSpc>
              <a:spcBef>
                <a:spcPts val="0"/>
              </a:spcBef>
              <a:buFontTx/>
              <a:buAutoNum type="arabicPeriod"/>
              <a:defRPr/>
            </a:pPr>
            <a:r>
              <a:rPr lang="en-US" sz="600" dirty="0" smtClean="0"/>
              <a:t>Using new synthesis methods, created lithium- and manganese-rich materials that proved remarkably more stable than previous battery materials. </a:t>
            </a:r>
          </a:p>
          <a:p>
            <a:pPr marL="166688" indent="-166688">
              <a:lnSpc>
                <a:spcPct val="80000"/>
              </a:lnSpc>
              <a:spcBef>
                <a:spcPts val="0"/>
              </a:spcBef>
              <a:buFontTx/>
              <a:buAutoNum type="arabicPeriod"/>
              <a:defRPr/>
            </a:pPr>
            <a:r>
              <a:rPr lang="en-US" sz="600" dirty="0" smtClean="0"/>
              <a:t>On the anode side, nanotechnologists produced carbon-coated TiO2 anode particles, each of which is electronically connected to a neighboring particle providing excellent electronic contact between the particles</a:t>
            </a:r>
          </a:p>
          <a:p>
            <a:pPr marL="166688" indent="-166688">
              <a:lnSpc>
                <a:spcPct val="80000"/>
              </a:lnSpc>
              <a:spcBef>
                <a:spcPts val="0"/>
              </a:spcBef>
              <a:defRPr/>
            </a:pPr>
            <a:r>
              <a:rPr lang="en-US" sz="600" dirty="0" smtClean="0"/>
              <a:t>4.     Patents for new materials granted in 20xx.</a:t>
            </a:r>
          </a:p>
          <a:p>
            <a:pPr>
              <a:lnSpc>
                <a:spcPct val="80000"/>
              </a:lnSpc>
              <a:spcBef>
                <a:spcPts val="0"/>
              </a:spcBef>
              <a:defRPr/>
            </a:pPr>
            <a:endParaRPr lang="en-US" sz="600" u="sng" dirty="0" smtClean="0"/>
          </a:p>
          <a:p>
            <a:pPr>
              <a:lnSpc>
                <a:spcPct val="80000"/>
              </a:lnSpc>
              <a:spcBef>
                <a:spcPts val="0"/>
              </a:spcBef>
              <a:defRPr/>
            </a:pPr>
            <a:r>
              <a:rPr lang="en-US" sz="600" u="sng" dirty="0" smtClean="0"/>
              <a:t>Applied R&amp;D</a:t>
            </a:r>
          </a:p>
          <a:p>
            <a:pPr>
              <a:lnSpc>
                <a:spcPct val="80000"/>
              </a:lnSpc>
              <a:spcBef>
                <a:spcPts val="0"/>
              </a:spcBef>
              <a:defRPr/>
            </a:pPr>
            <a:endParaRPr lang="en-US" sz="600" u="sng" dirty="0" smtClean="0"/>
          </a:p>
          <a:p>
            <a:pPr marL="166688" indent="-166688">
              <a:lnSpc>
                <a:spcPct val="80000"/>
              </a:lnSpc>
              <a:spcBef>
                <a:spcPts val="0"/>
              </a:spcBef>
              <a:buFontTx/>
              <a:buAutoNum type="arabicPeriod"/>
              <a:defRPr/>
            </a:pPr>
            <a:r>
              <a:rPr lang="en-US" sz="600" dirty="0" smtClean="0"/>
              <a:t>Argonne materials used to create high-energy lithium-ion cells. The researchers increased the upper charging voltage limit to 4.6 volts—higher than the usual operating voltage—and saw a tremendous jump in the battery's energy capacity.</a:t>
            </a:r>
          </a:p>
          <a:p>
            <a:pPr marL="166688" indent="-166688">
              <a:lnSpc>
                <a:spcPct val="80000"/>
              </a:lnSpc>
              <a:spcBef>
                <a:spcPts val="0"/>
              </a:spcBef>
              <a:buFontTx/>
              <a:buAutoNum type="arabicPeriod"/>
              <a:defRPr/>
            </a:pPr>
            <a:r>
              <a:rPr lang="en-US" sz="600" dirty="0" smtClean="0"/>
              <a:t>The manganese-rich cathodes were more stable, so batteries were safer, less likely to overheat. Additionally, manganese is less expensive, reducing battery cost.</a:t>
            </a:r>
          </a:p>
          <a:p>
            <a:pPr marL="166688" indent="-166688">
              <a:lnSpc>
                <a:spcPct val="80000"/>
              </a:lnSpc>
              <a:spcBef>
                <a:spcPts val="0"/>
              </a:spcBef>
              <a:buFontTx/>
              <a:buAutoNum type="arabicPeriod"/>
              <a:defRPr/>
            </a:pPr>
            <a:r>
              <a:rPr lang="en-US" sz="600" dirty="0" smtClean="0"/>
              <a:t>New cells represented a radical leap forward – more powerful, cheaper, safer and longer-lasting. Rare for a breakthrough to provide all those benefits at once. </a:t>
            </a:r>
          </a:p>
          <a:p>
            <a:pPr marL="166688" indent="-166688">
              <a:lnSpc>
                <a:spcPct val="80000"/>
              </a:lnSpc>
              <a:spcBef>
                <a:spcPts val="0"/>
              </a:spcBef>
              <a:buFontTx/>
              <a:buAutoNum type="arabicPeriod"/>
              <a:defRPr/>
            </a:pPr>
            <a:r>
              <a:rPr lang="en-US" sz="600" dirty="0" smtClean="0"/>
              <a:t>Promising new results -- High-energy composite electrode uses advanced </a:t>
            </a:r>
            <a:r>
              <a:rPr lang="en-US" sz="600" dirty="0" err="1" smtClean="0"/>
              <a:t>nano</a:t>
            </a:r>
            <a:r>
              <a:rPr lang="en-US" sz="600" dirty="0" smtClean="0"/>
              <a:t>-processing to increase the battery capacity substantially; </a:t>
            </a:r>
            <a:r>
              <a:rPr lang="en-US" sz="600" dirty="0" smtClean="0">
                <a:latin typeface="Arial" charset="0"/>
                <a:cs typeface="Arial Unicode MS" charset="0"/>
              </a:rPr>
              <a:t>Technology won R&amp;D 100 award </a:t>
            </a:r>
            <a:endParaRPr lang="en-US" sz="600" dirty="0" smtClean="0"/>
          </a:p>
          <a:p>
            <a:pPr marL="342900" indent="-342900">
              <a:lnSpc>
                <a:spcPct val="80000"/>
              </a:lnSpc>
              <a:spcBef>
                <a:spcPts val="0"/>
              </a:spcBef>
              <a:buFontTx/>
              <a:buAutoNum type="arabicPeriod"/>
              <a:defRPr/>
            </a:pPr>
            <a:endParaRPr lang="en-US" sz="600" dirty="0" smtClean="0"/>
          </a:p>
          <a:p>
            <a:pPr>
              <a:lnSpc>
                <a:spcPct val="80000"/>
              </a:lnSpc>
              <a:spcBef>
                <a:spcPts val="0"/>
              </a:spcBef>
              <a:defRPr/>
            </a:pPr>
            <a:r>
              <a:rPr lang="en-US" sz="600" u="sng" dirty="0" smtClean="0"/>
              <a:t>Manufacturing/commercialization </a:t>
            </a:r>
          </a:p>
          <a:p>
            <a:pPr marL="342900" indent="-342900">
              <a:lnSpc>
                <a:spcPct val="80000"/>
              </a:lnSpc>
              <a:spcBef>
                <a:spcPts val="0"/>
              </a:spcBef>
              <a:buFontTx/>
              <a:buAutoNum type="arabicPeriod"/>
              <a:defRPr/>
            </a:pPr>
            <a:endParaRPr lang="en-US" sz="600" dirty="0" smtClean="0"/>
          </a:p>
          <a:p>
            <a:pPr marL="166688" indent="-166688">
              <a:lnSpc>
                <a:spcPct val="80000"/>
              </a:lnSpc>
              <a:spcBef>
                <a:spcPts val="0"/>
              </a:spcBef>
              <a:buFontTx/>
              <a:buAutoNum type="arabicPeriod"/>
              <a:defRPr/>
            </a:pPr>
            <a:r>
              <a:rPr lang="en-US" sz="600" dirty="0" smtClean="0"/>
              <a:t>ANL collaborated closely with battery manufacturers, carmakers to transfer technology.</a:t>
            </a:r>
          </a:p>
          <a:p>
            <a:pPr marL="166688" indent="-166688">
              <a:lnSpc>
                <a:spcPct val="80000"/>
              </a:lnSpc>
              <a:spcBef>
                <a:spcPts val="0"/>
              </a:spcBef>
              <a:buFontTx/>
              <a:buAutoNum type="arabicPeriod"/>
              <a:defRPr/>
            </a:pPr>
            <a:r>
              <a:rPr lang="en-US" sz="600" dirty="0" smtClean="0"/>
              <a:t>LG </a:t>
            </a:r>
            <a:r>
              <a:rPr lang="en-US" sz="600" dirty="0" err="1" smtClean="0"/>
              <a:t>Chem</a:t>
            </a:r>
            <a:r>
              <a:rPr lang="en-US" sz="600" dirty="0" smtClean="0"/>
              <a:t> licensed the technology from Argonne and used the materials to create the battery supplied for the 2011 Volt. GM has also licensed the technology for their own tests. Other battery manufacturers have licensed as well.</a:t>
            </a:r>
          </a:p>
          <a:p>
            <a:pPr marL="166688" indent="-166688">
              <a:lnSpc>
                <a:spcPct val="80000"/>
              </a:lnSpc>
              <a:spcBef>
                <a:spcPts val="0"/>
              </a:spcBef>
              <a:buFontTx/>
              <a:buAutoNum type="arabicPeriod"/>
              <a:defRPr/>
            </a:pPr>
            <a:r>
              <a:rPr lang="en-US" sz="600" dirty="0" smtClean="0"/>
              <a:t>Batteries are a large, heavy component of electric and hybrid cars, and so it's best to manufacture them near the factory where the cars are assembled. That creates real opportunity to renew battery industry in U.S. To promote new car battery industry,  $1.5 billion in federal stimulus grants went to several companies last year—including A123 Systems, Johnson Controls and an LG-</a:t>
            </a:r>
            <a:r>
              <a:rPr lang="en-US" sz="600" dirty="0" err="1" smtClean="0"/>
              <a:t>Chem</a:t>
            </a:r>
            <a:r>
              <a:rPr lang="en-US" sz="600" dirty="0" smtClean="0"/>
              <a:t> subsidiary—to build battery plants in the U.S. using Argonne technology. </a:t>
            </a:r>
          </a:p>
          <a:p>
            <a:pPr marL="166688" indent="-166688">
              <a:lnSpc>
                <a:spcPct val="80000"/>
              </a:lnSpc>
              <a:spcBef>
                <a:spcPts val="0"/>
              </a:spcBef>
              <a:buFontTx/>
              <a:buAutoNum type="arabicPeriod"/>
              <a:defRPr/>
            </a:pPr>
            <a:r>
              <a:rPr lang="en-US" sz="600" dirty="0" smtClean="0"/>
              <a:t>This battery technology represents a step towards energy independence for the U.S. provides positive impact on the environment – cuts to the heart of green energy. </a:t>
            </a:r>
          </a:p>
          <a:p>
            <a:pPr marL="166688" indent="-166688">
              <a:lnSpc>
                <a:spcPct val="80000"/>
              </a:lnSpc>
              <a:spcBef>
                <a:spcPts val="0"/>
              </a:spcBef>
              <a:buFontTx/>
              <a:buAutoNum type="arabicPeriod"/>
              <a:defRPr/>
            </a:pPr>
            <a:r>
              <a:rPr lang="en-US" sz="600" dirty="0" smtClean="0"/>
              <a:t>Current technology remains available for licensing to other private companies </a:t>
            </a:r>
          </a:p>
          <a:p>
            <a:pPr>
              <a:lnSpc>
                <a:spcPct val="80000"/>
              </a:lnSpc>
              <a:spcBef>
                <a:spcPts val="0"/>
              </a:spcBef>
              <a:defRPr/>
            </a:pPr>
            <a:endParaRPr lang="en-US" sz="600" dirty="0" smtClean="0"/>
          </a:p>
          <a:p>
            <a:pPr>
              <a:lnSpc>
                <a:spcPct val="80000"/>
              </a:lnSpc>
              <a:spcBef>
                <a:spcPts val="0"/>
              </a:spcBef>
              <a:defRPr/>
            </a:pPr>
            <a:r>
              <a:rPr lang="en-US" sz="600" u="sng" dirty="0" smtClean="0"/>
              <a:t>Future results</a:t>
            </a:r>
          </a:p>
          <a:p>
            <a:pPr marL="166688" indent="-166688">
              <a:lnSpc>
                <a:spcPct val="80000"/>
              </a:lnSpc>
              <a:spcBef>
                <a:spcPts val="0"/>
              </a:spcBef>
              <a:buFontTx/>
              <a:buAutoNum type="arabicPeriod"/>
              <a:defRPr/>
            </a:pPr>
            <a:r>
              <a:rPr lang="en-US" sz="600" dirty="0" smtClean="0"/>
              <a:t>Lithium-ion technology improvements will bring down cost of producing plug-in hybrid cars – puts savings in the hands of taxpayers who funded research</a:t>
            </a:r>
          </a:p>
          <a:p>
            <a:pPr marL="166688" indent="-166688">
              <a:lnSpc>
                <a:spcPct val="80000"/>
              </a:lnSpc>
              <a:spcBef>
                <a:spcPts val="0"/>
              </a:spcBef>
              <a:buFontTx/>
              <a:buAutoNum type="arabicPeriod"/>
              <a:defRPr/>
            </a:pPr>
            <a:r>
              <a:rPr lang="en-US" sz="600" dirty="0" smtClean="0"/>
              <a:t>Foreign Policy magazine recently noted, "The future of the electric-car industry belongs not to the scientists and engineers who perfect the batteries we have now, but the ones who figure out what comes next, in the 2020s, the 2030s, and beyond... The holy grail is a battery powerful and safe enough to challenge the energy density of gasoline and the freedom of the internal combustion engine.”</a:t>
            </a:r>
          </a:p>
          <a:p>
            <a:pPr marL="166688" indent="-166688">
              <a:lnSpc>
                <a:spcPct val="80000"/>
              </a:lnSpc>
              <a:spcBef>
                <a:spcPts val="0"/>
              </a:spcBef>
              <a:buFontTx/>
              <a:buAutoNum type="arabicPeriod"/>
              <a:defRPr/>
            </a:pPr>
            <a:r>
              <a:rPr lang="en-US" sz="600" dirty="0" smtClean="0"/>
              <a:t>Argonne science continues to work on 20-year horizon to address these challenges, studying new chemistries and focusing on the electrode-electrolyte interface that allow for higher energy capacity.  Argonne’s EFRC, the Center for Electrical Energy Storage, is focused on addressing fundamental gaps in understanding atomic and molecular-level processes batteries and developing novel technologies to challenge current limits of electrochemical energy storage and create new breakthroughs for next-generation batteries. </a:t>
            </a:r>
          </a:p>
          <a:p>
            <a:pPr marL="166688" indent="-166688">
              <a:lnSpc>
                <a:spcPct val="80000"/>
              </a:lnSpc>
              <a:spcBef>
                <a:spcPts val="0"/>
              </a:spcBef>
              <a:buFontTx/>
              <a:buAutoNum type="arabicPeriod"/>
              <a:defRPr/>
            </a:pPr>
            <a:r>
              <a:rPr lang="en-US" sz="600" dirty="0" smtClean="0"/>
              <a:t> While the ideal Li-ion battery is key to today’s electric vehicle technologies, the storage device with gasoline-level capacity has not yet  been invented. Argonne now pursuing research into Lithium-air batteries. Li-air batteries use a catalytic air cathode that converts oxygen to lithium peroxide, an electrolyte and a Li anode. Hold promise of energy density 5 to 10 time higher than lithium-ion batteries. Will require solution to critical scientific challenges. ANL Director’s Grand Challenge LDRD focused on chemistries and interfaces in Li-air systems.</a:t>
            </a:r>
          </a:p>
          <a:p>
            <a:pPr marL="342900" indent="-342900">
              <a:lnSpc>
                <a:spcPct val="80000"/>
              </a:lnSpc>
              <a:spcBef>
                <a:spcPts val="0"/>
              </a:spcBef>
              <a:buFontTx/>
              <a:buAutoNum type="arabicPeriod"/>
              <a:defRPr/>
            </a:pPr>
            <a:endParaRPr lang="en-US" sz="600" dirty="0" smtClean="0"/>
          </a:p>
          <a:p>
            <a:pPr>
              <a:lnSpc>
                <a:spcPct val="80000"/>
              </a:lnSpc>
              <a:spcBef>
                <a:spcPts val="0"/>
              </a:spcBef>
            </a:pPr>
            <a:r>
              <a:rPr lang="en-US" sz="600" kern="1200" dirty="0" smtClean="0">
                <a:solidFill>
                  <a:schemeClr val="tx1"/>
                </a:solidFill>
                <a:latin typeface="+mn-lt"/>
                <a:ea typeface="+mn-ea"/>
                <a:cs typeface="+mn-cs"/>
              </a:rPr>
              <a:t>1. K. Amine, I. </a:t>
            </a:r>
            <a:r>
              <a:rPr lang="en-US" sz="600" kern="1200" dirty="0" err="1" smtClean="0">
                <a:solidFill>
                  <a:schemeClr val="tx1"/>
                </a:solidFill>
                <a:latin typeface="+mn-lt"/>
                <a:ea typeface="+mn-ea"/>
                <a:cs typeface="+mn-cs"/>
              </a:rPr>
              <a:t>Belharouak</a:t>
            </a:r>
            <a:r>
              <a:rPr lang="en-US" sz="600" kern="1200" dirty="0" smtClean="0">
                <a:solidFill>
                  <a:schemeClr val="tx1"/>
                </a:solidFill>
                <a:latin typeface="+mn-lt"/>
                <a:ea typeface="+mn-ea"/>
                <a:cs typeface="+mn-cs"/>
              </a:rPr>
              <a:t>, Z. H. Chen, T. Tran, H. </a:t>
            </a:r>
            <a:r>
              <a:rPr lang="en-US" sz="600" kern="1200" dirty="0" err="1" smtClean="0">
                <a:solidFill>
                  <a:schemeClr val="tx1"/>
                </a:solidFill>
                <a:latin typeface="+mn-lt"/>
                <a:ea typeface="+mn-ea"/>
                <a:cs typeface="+mn-cs"/>
              </a:rPr>
              <a:t>Yumoto</a:t>
            </a:r>
            <a:r>
              <a:rPr lang="en-US" sz="600" kern="1200" dirty="0" smtClean="0">
                <a:solidFill>
                  <a:schemeClr val="tx1"/>
                </a:solidFill>
                <a:latin typeface="+mn-lt"/>
                <a:ea typeface="+mn-ea"/>
                <a:cs typeface="+mn-cs"/>
              </a:rPr>
              <a:t>, N. Ota, S.T. </a:t>
            </a:r>
            <a:r>
              <a:rPr lang="en-US" sz="600" kern="1200" dirty="0" err="1" smtClean="0">
                <a:solidFill>
                  <a:schemeClr val="tx1"/>
                </a:solidFill>
                <a:latin typeface="+mn-lt"/>
                <a:ea typeface="+mn-ea"/>
                <a:cs typeface="+mn-cs"/>
              </a:rPr>
              <a:t>Myung</a:t>
            </a:r>
            <a:r>
              <a:rPr lang="en-US" sz="600" kern="1200" dirty="0" smtClean="0">
                <a:solidFill>
                  <a:schemeClr val="tx1"/>
                </a:solidFill>
                <a:latin typeface="+mn-lt"/>
                <a:ea typeface="+mn-ea"/>
                <a:cs typeface="+mn-cs"/>
              </a:rPr>
              <a:t>, and Y.K. Sun, </a:t>
            </a:r>
            <a:r>
              <a:rPr lang="en-US" sz="600" i="1" kern="1200" dirty="0" smtClean="0">
                <a:solidFill>
                  <a:schemeClr val="tx1"/>
                </a:solidFill>
                <a:latin typeface="+mn-lt"/>
                <a:ea typeface="+mn-ea"/>
                <a:cs typeface="+mn-cs"/>
              </a:rPr>
              <a:t>Nanostructured Anode Material for High-Power Battery System in Electric Vehicles.</a:t>
            </a:r>
            <a:r>
              <a:rPr lang="en-US" sz="600" i="0" kern="1200" dirty="0" smtClean="0">
                <a:solidFill>
                  <a:schemeClr val="tx1"/>
                </a:solidFill>
                <a:latin typeface="+mn-lt"/>
                <a:ea typeface="+mn-ea"/>
                <a:cs typeface="+mn-cs"/>
              </a:rPr>
              <a:t> Advanced Materials, 22(28): p. 3052-3057 (</a:t>
            </a:r>
            <a:r>
              <a:rPr lang="en-US" sz="600" b="1" i="0" kern="1200" dirty="0" smtClean="0">
                <a:solidFill>
                  <a:schemeClr val="tx1"/>
                </a:solidFill>
                <a:latin typeface="+mn-lt"/>
                <a:ea typeface="+mn-ea"/>
                <a:cs typeface="+mn-cs"/>
              </a:rPr>
              <a:t>2010</a:t>
            </a:r>
            <a:r>
              <a:rPr lang="en-US" sz="600" b="0" i="0" kern="1200" dirty="0" smtClean="0">
                <a:solidFill>
                  <a:schemeClr val="tx1"/>
                </a:solidFill>
                <a:latin typeface="+mn-lt"/>
                <a:ea typeface="+mn-ea"/>
                <a:cs typeface="+mn-cs"/>
              </a:rPr>
              <a:t>).</a:t>
            </a:r>
          </a:p>
          <a:p>
            <a:pPr>
              <a:lnSpc>
                <a:spcPct val="80000"/>
              </a:lnSpc>
              <a:spcBef>
                <a:spcPts val="0"/>
              </a:spcBef>
            </a:pPr>
            <a:r>
              <a:rPr lang="en-US" sz="600" b="0" i="0" kern="1200" dirty="0" smtClean="0">
                <a:solidFill>
                  <a:schemeClr val="tx1"/>
                </a:solidFill>
                <a:latin typeface="+mn-lt"/>
                <a:ea typeface="+mn-ea"/>
                <a:cs typeface="+mn-cs"/>
              </a:rPr>
              <a:t>2.  S. M. Oh, S. W. Oh, C. S. Yoon, B. </a:t>
            </a:r>
            <a:r>
              <a:rPr lang="en-US" sz="600" b="0" i="0" kern="1200" dirty="0" err="1" smtClean="0">
                <a:solidFill>
                  <a:schemeClr val="tx1"/>
                </a:solidFill>
                <a:latin typeface="+mn-lt"/>
                <a:ea typeface="+mn-ea"/>
                <a:cs typeface="+mn-cs"/>
              </a:rPr>
              <a:t>Scrosati</a:t>
            </a:r>
            <a:r>
              <a:rPr lang="en-US" sz="600" b="0" i="0" kern="1200" dirty="0" smtClean="0">
                <a:solidFill>
                  <a:schemeClr val="tx1"/>
                </a:solidFill>
                <a:latin typeface="+mn-lt"/>
                <a:ea typeface="+mn-ea"/>
                <a:cs typeface="+mn-cs"/>
              </a:rPr>
              <a:t>, K. Amine, and Y.K. Sun, </a:t>
            </a:r>
            <a:r>
              <a:rPr lang="en-US" sz="600" b="0" i="1" kern="1200" dirty="0" smtClean="0">
                <a:solidFill>
                  <a:schemeClr val="tx1"/>
                </a:solidFill>
                <a:latin typeface="+mn-lt"/>
                <a:ea typeface="+mn-ea"/>
                <a:cs typeface="+mn-cs"/>
              </a:rPr>
              <a:t>High-Performance Carbon-LiMnPO4 </a:t>
            </a:r>
            <a:r>
              <a:rPr lang="en-US" sz="600" b="0" i="1" kern="1200" dirty="0" err="1" smtClean="0">
                <a:solidFill>
                  <a:schemeClr val="tx1"/>
                </a:solidFill>
                <a:latin typeface="+mn-lt"/>
                <a:ea typeface="+mn-ea"/>
                <a:cs typeface="+mn-cs"/>
              </a:rPr>
              <a:t>Nanocomposite</a:t>
            </a:r>
            <a:r>
              <a:rPr lang="en-US" sz="600" b="0" i="1" kern="1200" dirty="0" smtClean="0">
                <a:solidFill>
                  <a:schemeClr val="tx1"/>
                </a:solidFill>
                <a:latin typeface="+mn-lt"/>
                <a:ea typeface="+mn-ea"/>
                <a:cs typeface="+mn-cs"/>
              </a:rPr>
              <a:t> Cathode for Lithium Batteries.</a:t>
            </a:r>
            <a:r>
              <a:rPr lang="en-US" sz="600" b="0" i="0" kern="1200" dirty="0" smtClean="0">
                <a:solidFill>
                  <a:schemeClr val="tx1"/>
                </a:solidFill>
                <a:latin typeface="+mn-lt"/>
                <a:ea typeface="+mn-ea"/>
                <a:cs typeface="+mn-cs"/>
              </a:rPr>
              <a:t> Advanced Functional Materials, 20(19): p. 3260-3265 (</a:t>
            </a:r>
            <a:r>
              <a:rPr lang="en-US" sz="600" b="1" i="0" kern="1200" dirty="0" smtClean="0">
                <a:solidFill>
                  <a:schemeClr val="tx1"/>
                </a:solidFill>
                <a:latin typeface="+mn-lt"/>
                <a:ea typeface="+mn-ea"/>
                <a:cs typeface="+mn-cs"/>
              </a:rPr>
              <a:t>2010</a:t>
            </a:r>
            <a:r>
              <a:rPr lang="en-US" sz="600" b="0" i="0" kern="1200" dirty="0" smtClean="0">
                <a:solidFill>
                  <a:schemeClr val="tx1"/>
                </a:solidFill>
                <a:latin typeface="+mn-lt"/>
                <a:ea typeface="+mn-ea"/>
                <a:cs typeface="+mn-cs"/>
              </a:rPr>
              <a:t>).</a:t>
            </a:r>
          </a:p>
          <a:p>
            <a:pPr>
              <a:lnSpc>
                <a:spcPct val="80000"/>
              </a:lnSpc>
              <a:spcBef>
                <a:spcPts val="0"/>
              </a:spcBef>
            </a:pPr>
            <a:r>
              <a:rPr lang="en-US" sz="600" kern="1200" dirty="0" smtClean="0">
                <a:solidFill>
                  <a:schemeClr val="tx1"/>
                </a:solidFill>
                <a:latin typeface="+mn-lt"/>
                <a:ea typeface="+mn-ea"/>
                <a:cs typeface="+mn-cs"/>
              </a:rPr>
              <a:t>Michael M. Thackeray, Sun-Ho Kang, Christopher S. Johnson,  John T. </a:t>
            </a:r>
            <a:r>
              <a:rPr lang="en-US" sz="600" kern="1200" dirty="0" err="1" smtClean="0">
                <a:solidFill>
                  <a:schemeClr val="tx1"/>
                </a:solidFill>
                <a:latin typeface="+mn-lt"/>
                <a:ea typeface="+mn-ea"/>
                <a:cs typeface="+mn-cs"/>
              </a:rPr>
              <a:t>Vaughey</a:t>
            </a:r>
            <a:r>
              <a:rPr lang="en-US" sz="600" kern="1200" dirty="0" smtClean="0">
                <a:solidFill>
                  <a:schemeClr val="tx1"/>
                </a:solidFill>
                <a:latin typeface="+mn-lt"/>
                <a:ea typeface="+mn-ea"/>
                <a:cs typeface="+mn-cs"/>
              </a:rPr>
              <a:t>,  Roy </a:t>
            </a:r>
            <a:r>
              <a:rPr lang="en-US" sz="600" kern="1200" dirty="0" err="1" smtClean="0">
                <a:solidFill>
                  <a:schemeClr val="tx1"/>
                </a:solidFill>
                <a:latin typeface="+mn-lt"/>
                <a:ea typeface="+mn-ea"/>
                <a:cs typeface="+mn-cs"/>
              </a:rPr>
              <a:t>Benedek</a:t>
            </a:r>
            <a:r>
              <a:rPr lang="en-US" sz="600" kern="1200" dirty="0" smtClean="0">
                <a:solidFill>
                  <a:schemeClr val="tx1"/>
                </a:solidFill>
                <a:latin typeface="+mn-lt"/>
                <a:ea typeface="+mn-ea"/>
                <a:cs typeface="+mn-cs"/>
              </a:rPr>
              <a:t>  and S. A. Hackney,  “</a:t>
            </a:r>
            <a:r>
              <a:rPr lang="en-US" sz="600" i="1" kern="1200" dirty="0" smtClean="0">
                <a:solidFill>
                  <a:schemeClr val="tx1"/>
                </a:solidFill>
                <a:latin typeface="+mn-lt"/>
                <a:ea typeface="+mn-ea"/>
                <a:cs typeface="+mn-cs"/>
              </a:rPr>
              <a:t>Li2MnO3-stabilized LiMO2 (M = </a:t>
            </a:r>
            <a:r>
              <a:rPr lang="en-US" sz="600" i="1" kern="1200" dirty="0" err="1" smtClean="0">
                <a:solidFill>
                  <a:schemeClr val="tx1"/>
                </a:solidFill>
                <a:latin typeface="+mn-lt"/>
                <a:ea typeface="+mn-ea"/>
                <a:cs typeface="+mn-cs"/>
              </a:rPr>
              <a:t>Mn</a:t>
            </a:r>
            <a:r>
              <a:rPr lang="en-US" sz="600" i="1" kern="1200" dirty="0" smtClean="0">
                <a:solidFill>
                  <a:schemeClr val="tx1"/>
                </a:solidFill>
                <a:latin typeface="+mn-lt"/>
                <a:ea typeface="+mn-ea"/>
                <a:cs typeface="+mn-cs"/>
              </a:rPr>
              <a:t>, Ni, Co) electrodes for lithium-ion Batteries,</a:t>
            </a:r>
            <a:r>
              <a:rPr lang="en-US" sz="600" i="0" kern="1200" dirty="0" smtClean="0">
                <a:solidFill>
                  <a:schemeClr val="tx1"/>
                </a:solidFill>
                <a:latin typeface="+mn-lt"/>
                <a:ea typeface="+mn-ea"/>
                <a:cs typeface="+mn-cs"/>
              </a:rPr>
              <a:t>”  Journal of Materials Chemistry, (2007) </a:t>
            </a:r>
            <a:r>
              <a:rPr lang="en-US" sz="600" b="1" i="0" kern="1200" dirty="0" smtClean="0">
                <a:solidFill>
                  <a:schemeClr val="tx1"/>
                </a:solidFill>
                <a:latin typeface="+mn-lt"/>
                <a:ea typeface="+mn-ea"/>
                <a:cs typeface="+mn-cs"/>
              </a:rPr>
              <a:t>17</a:t>
            </a:r>
            <a:r>
              <a:rPr lang="en-US" sz="600" b="0" i="0" kern="1200" dirty="0" smtClean="0">
                <a:solidFill>
                  <a:schemeClr val="tx1"/>
                </a:solidFill>
                <a:latin typeface="+mn-lt"/>
                <a:ea typeface="+mn-ea"/>
                <a:cs typeface="+mn-cs"/>
              </a:rPr>
              <a:t>, 3112</a:t>
            </a:r>
          </a:p>
          <a:p>
            <a:pPr>
              <a:lnSpc>
                <a:spcPct val="80000"/>
              </a:lnSpc>
              <a:spcBef>
                <a:spcPts val="0"/>
              </a:spcBef>
            </a:pPr>
            <a:r>
              <a:rPr lang="en-US" sz="600" b="0" i="0" kern="1200" dirty="0" smtClean="0">
                <a:solidFill>
                  <a:schemeClr val="tx1"/>
                </a:solidFill>
                <a:latin typeface="+mn-lt"/>
                <a:ea typeface="+mn-ea"/>
                <a:cs typeface="+mn-cs"/>
              </a:rPr>
              <a:t>3.</a:t>
            </a:r>
            <a:r>
              <a:rPr lang="en-US" sz="600" b="0" i="0" kern="1200" baseline="0" dirty="0" smtClean="0">
                <a:solidFill>
                  <a:schemeClr val="tx1"/>
                </a:solidFill>
                <a:latin typeface="+mn-lt"/>
                <a:ea typeface="+mn-ea"/>
                <a:cs typeface="+mn-cs"/>
              </a:rPr>
              <a:t> </a:t>
            </a:r>
            <a:r>
              <a:rPr lang="en-US" sz="600" b="0" i="0" kern="1200" dirty="0" smtClean="0">
                <a:solidFill>
                  <a:schemeClr val="tx1"/>
                </a:solidFill>
                <a:latin typeface="+mn-lt"/>
                <a:ea typeface="+mn-ea"/>
                <a:cs typeface="+mn-cs"/>
              </a:rPr>
              <a:t>Michael M. Thackeray, Christopher S. Johnson,  John T. </a:t>
            </a:r>
            <a:r>
              <a:rPr lang="en-US" sz="600" b="0" i="0" kern="1200" dirty="0" err="1" smtClean="0">
                <a:solidFill>
                  <a:schemeClr val="tx1"/>
                </a:solidFill>
                <a:latin typeface="+mn-lt"/>
                <a:ea typeface="+mn-ea"/>
                <a:cs typeface="+mn-cs"/>
              </a:rPr>
              <a:t>Vaughey</a:t>
            </a:r>
            <a:r>
              <a:rPr lang="en-US" sz="600" b="0" i="0" kern="1200" dirty="0" smtClean="0">
                <a:solidFill>
                  <a:schemeClr val="tx1"/>
                </a:solidFill>
                <a:latin typeface="+mn-lt"/>
                <a:ea typeface="+mn-ea"/>
                <a:cs typeface="+mn-cs"/>
              </a:rPr>
              <a:t>, N. Li  and Stephen A. Hackney, “</a:t>
            </a:r>
            <a:r>
              <a:rPr lang="en-US" sz="600" b="0" i="1" kern="1200" dirty="0" smtClean="0">
                <a:solidFill>
                  <a:schemeClr val="tx1"/>
                </a:solidFill>
                <a:latin typeface="+mn-lt"/>
                <a:ea typeface="+mn-ea"/>
                <a:cs typeface="+mn-cs"/>
              </a:rPr>
              <a:t>Advances in manganese-oxide ‘composite’ electrodes for lithium-ion Batteries,” </a:t>
            </a:r>
            <a:r>
              <a:rPr lang="en-US" sz="600" b="0" i="0" kern="1200" dirty="0" smtClean="0">
                <a:solidFill>
                  <a:schemeClr val="tx1"/>
                </a:solidFill>
                <a:latin typeface="+mn-lt"/>
                <a:ea typeface="+mn-ea"/>
                <a:cs typeface="+mn-cs"/>
              </a:rPr>
              <a:t>Journal of Materials Chemistry, (2005) </a:t>
            </a:r>
            <a:r>
              <a:rPr lang="en-US" sz="600" b="1" i="0" kern="1200" dirty="0" smtClean="0">
                <a:solidFill>
                  <a:schemeClr val="tx1"/>
                </a:solidFill>
                <a:latin typeface="+mn-lt"/>
                <a:ea typeface="+mn-ea"/>
                <a:cs typeface="+mn-cs"/>
              </a:rPr>
              <a:t>15</a:t>
            </a:r>
            <a:r>
              <a:rPr lang="en-US" sz="600" b="0" i="0" kern="1200" dirty="0" smtClean="0">
                <a:solidFill>
                  <a:schemeClr val="tx1"/>
                </a:solidFill>
                <a:latin typeface="+mn-lt"/>
                <a:ea typeface="+mn-ea"/>
                <a:cs typeface="+mn-cs"/>
              </a:rPr>
              <a:t>, 2257</a:t>
            </a:r>
          </a:p>
          <a:p>
            <a:pPr>
              <a:lnSpc>
                <a:spcPct val="80000"/>
              </a:lnSpc>
              <a:spcBef>
                <a:spcPts val="0"/>
              </a:spcBef>
            </a:pPr>
            <a:r>
              <a:rPr lang="en-US" sz="600" b="0" i="0" kern="1200" dirty="0" smtClean="0">
                <a:solidFill>
                  <a:schemeClr val="tx1"/>
                </a:solidFill>
                <a:latin typeface="+mn-lt"/>
                <a:ea typeface="+mn-ea"/>
                <a:cs typeface="+mn-cs"/>
              </a:rPr>
              <a:t>4.</a:t>
            </a:r>
            <a:r>
              <a:rPr lang="en-US" sz="600" b="0" i="0" kern="1200" baseline="0" dirty="0" smtClean="0">
                <a:solidFill>
                  <a:schemeClr val="tx1"/>
                </a:solidFill>
                <a:latin typeface="+mn-lt"/>
                <a:ea typeface="+mn-ea"/>
                <a:cs typeface="+mn-cs"/>
              </a:rPr>
              <a:t> </a:t>
            </a:r>
            <a:r>
              <a:rPr lang="en-US" sz="600" b="0" i="0" kern="1200" dirty="0" err="1" smtClean="0">
                <a:solidFill>
                  <a:schemeClr val="tx1"/>
                </a:solidFill>
                <a:latin typeface="+mn-lt"/>
                <a:ea typeface="+mn-ea"/>
                <a:cs typeface="+mn-cs"/>
              </a:rPr>
              <a:t>Jeom-Soo</a:t>
            </a:r>
            <a:r>
              <a:rPr lang="en-US" sz="600" b="0" i="0" kern="1200" dirty="0" smtClean="0">
                <a:solidFill>
                  <a:schemeClr val="tx1"/>
                </a:solidFill>
                <a:latin typeface="+mn-lt"/>
                <a:ea typeface="+mn-ea"/>
                <a:cs typeface="+mn-cs"/>
              </a:rPr>
              <a:t> Kim, Christopher S. Johnson, John T. </a:t>
            </a:r>
            <a:r>
              <a:rPr lang="en-US" sz="600" b="0" i="0" kern="1200" dirty="0" err="1" smtClean="0">
                <a:solidFill>
                  <a:schemeClr val="tx1"/>
                </a:solidFill>
                <a:latin typeface="+mn-lt"/>
                <a:ea typeface="+mn-ea"/>
                <a:cs typeface="+mn-cs"/>
              </a:rPr>
              <a:t>Vaughey</a:t>
            </a:r>
            <a:r>
              <a:rPr lang="en-US" sz="600" b="0" i="0" kern="1200" dirty="0" smtClean="0">
                <a:solidFill>
                  <a:schemeClr val="tx1"/>
                </a:solidFill>
                <a:latin typeface="+mn-lt"/>
                <a:ea typeface="+mn-ea"/>
                <a:cs typeface="+mn-cs"/>
              </a:rPr>
              <a:t>, and Michael M. Thackeray, “</a:t>
            </a:r>
            <a:r>
              <a:rPr lang="en-US" sz="600" b="0" i="1" kern="1200" dirty="0" smtClean="0">
                <a:solidFill>
                  <a:schemeClr val="tx1"/>
                </a:solidFill>
                <a:latin typeface="+mn-lt"/>
                <a:ea typeface="+mn-ea"/>
                <a:cs typeface="+mn-cs"/>
              </a:rPr>
              <a:t>Electrochemical and structural properties of xLi2M¢O3â(1-x)LiMn0.5Ni0.5O2 electrodes for lithium batteries (M¢ ) Ti, </a:t>
            </a:r>
            <a:r>
              <a:rPr lang="en-US" sz="600" b="0" i="1" kern="1200" dirty="0" err="1" smtClean="0">
                <a:solidFill>
                  <a:schemeClr val="tx1"/>
                </a:solidFill>
                <a:latin typeface="+mn-lt"/>
                <a:ea typeface="+mn-ea"/>
                <a:cs typeface="+mn-cs"/>
              </a:rPr>
              <a:t>Mn</a:t>
            </a:r>
            <a:r>
              <a:rPr lang="en-US" sz="600" b="0" i="1" kern="1200" dirty="0" smtClean="0">
                <a:solidFill>
                  <a:schemeClr val="tx1"/>
                </a:solidFill>
                <a:latin typeface="+mn-lt"/>
                <a:ea typeface="+mn-ea"/>
                <a:cs typeface="+mn-cs"/>
              </a:rPr>
              <a:t>, </a:t>
            </a:r>
            <a:r>
              <a:rPr lang="en-US" sz="600" b="0" i="1" kern="1200" dirty="0" err="1" smtClean="0">
                <a:solidFill>
                  <a:schemeClr val="tx1"/>
                </a:solidFill>
                <a:latin typeface="+mn-lt"/>
                <a:ea typeface="+mn-ea"/>
                <a:cs typeface="+mn-cs"/>
              </a:rPr>
              <a:t>Zr</a:t>
            </a:r>
            <a:r>
              <a:rPr lang="en-US" sz="600" b="0" i="1" kern="1200" dirty="0" smtClean="0">
                <a:solidFill>
                  <a:schemeClr val="tx1"/>
                </a:solidFill>
                <a:latin typeface="+mn-lt"/>
                <a:ea typeface="+mn-ea"/>
                <a:cs typeface="+mn-cs"/>
              </a:rPr>
              <a:t>; 0 e x E 0.3),”  Chem. Mater., Vol. 16, No. 10, 2004</a:t>
            </a:r>
            <a:endParaRPr lang="en-US" sz="600" b="0" i="0" kern="1200" dirty="0" smtClean="0">
              <a:solidFill>
                <a:schemeClr val="tx1"/>
              </a:solidFill>
              <a:latin typeface="+mn-lt"/>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X-ray lasers offer new capabilities in understanding the structure of biological systems, complex materials and matter under extreme conditions.  Very short and extremely bright, coherent X-ray pulses can be used to outrun key damage processes and obtain a single diffraction pattern from a large macromolecule, a virus or a cell before the sample explodes and turns into plasma1. The continuous diffraction pattern of non-crystalline objects permits oversampling and direct phase retrieval. Here we show that high-quality diffraction data can be obtained with a single X-ray pulse from a </a:t>
            </a:r>
            <a:r>
              <a:rPr lang="en-US" dirty="0" err="1" smtClean="0"/>
              <a:t>noncrystalline</a:t>
            </a:r>
            <a:r>
              <a:rPr lang="en-US" dirty="0" smtClean="0"/>
              <a:t> biological sample, a single </a:t>
            </a:r>
            <a:r>
              <a:rPr lang="en-US" dirty="0" err="1" smtClean="0"/>
              <a:t>mimi</a:t>
            </a:r>
            <a:r>
              <a:rPr lang="en-US" dirty="0" smtClean="0"/>
              <a:t> virus particle, which was injected into the pulsed beam of a hard-X-ray free-electron laser, the Linac Coherent Light Source. Calculations indicate that the energy deposited into the virus by the pulse heated the particle to over 100,000K after the pulse had left the sample. The reconstructed exit </a:t>
            </a:r>
            <a:r>
              <a:rPr lang="en-US" dirty="0" err="1" smtClean="0"/>
              <a:t>wavefront</a:t>
            </a:r>
            <a:r>
              <a:rPr lang="en-US" dirty="0" smtClean="0"/>
              <a:t> (image) yielded 32-nm full-period resolution in a single exposure and showed no measurable damage. The reconstruction indicates inhomogeneous arrangement of dense material inside the </a:t>
            </a:r>
            <a:r>
              <a:rPr lang="en-US" dirty="0" err="1" smtClean="0"/>
              <a:t>virion</a:t>
            </a:r>
            <a:r>
              <a:rPr lang="en-US" dirty="0" smtClean="0"/>
              <a:t>. We expect that significantly higher resolutions will be achieved in such experiments with shorter and brighter photon pulses focused to a smaller area. The resolution in such experiments can be further extended for samples available in multiple identical copies.</a:t>
            </a:r>
          </a:p>
          <a:p>
            <a:r>
              <a:rPr lang="en-US" dirty="0" smtClean="0"/>
              <a:t> </a:t>
            </a:r>
          </a:p>
          <a:p>
            <a:r>
              <a:rPr lang="en-US" dirty="0" smtClean="0"/>
              <a:t>Diffraction studies of crystalline samples have led to spectacular breakthroughs in physics, chemistry and biology over the past hundred years. Many important targets are difficult or impossible to crystallize, and this creates systematic blank areas in the structural sciences. X-ray lasers offer the possibility of stepping beyond X-ray crystallography, to extend structural studies to single, non-crystalline particles or molecules.</a:t>
            </a:r>
          </a:p>
          <a:p>
            <a:r>
              <a:rPr lang="en-US" dirty="0" smtClean="0"/>
              <a:t> </a:t>
            </a:r>
          </a:p>
          <a:p>
            <a:r>
              <a:rPr lang="en-US" dirty="0" smtClean="0"/>
              <a:t>In this Letter, we present results on biological imaging with an X-ray free-electron laser, and bring together all the elements required for structural studies of single, non-crystalline objects. Mimi virus (</a:t>
            </a:r>
            <a:r>
              <a:rPr lang="en-US" dirty="0" err="1" smtClean="0"/>
              <a:t>Acanthamoeba</a:t>
            </a:r>
            <a:r>
              <a:rPr lang="en-US" dirty="0" smtClean="0"/>
              <a:t> </a:t>
            </a:r>
            <a:r>
              <a:rPr lang="en-US" dirty="0" err="1" smtClean="0"/>
              <a:t>polyphaga</a:t>
            </a:r>
            <a:r>
              <a:rPr lang="en-US" dirty="0" smtClean="0"/>
              <a:t> </a:t>
            </a:r>
            <a:r>
              <a:rPr lang="en-US" dirty="0" err="1" smtClean="0"/>
              <a:t>mimivirus</a:t>
            </a:r>
            <a:r>
              <a:rPr lang="en-US" dirty="0" smtClean="0"/>
              <a:t>) is the largest known virus. Its size is comparable to the size of the smallest living cells (in fact, the </a:t>
            </a:r>
            <a:r>
              <a:rPr lang="en-US" dirty="0" err="1" smtClean="0"/>
              <a:t>namemimivirus</a:t>
            </a:r>
            <a:r>
              <a:rPr lang="en-US" dirty="0" smtClean="0"/>
              <a:t> stands for ‘microbe-mimicking virus’). The viral </a:t>
            </a:r>
            <a:r>
              <a:rPr lang="en-US" dirty="0" err="1" smtClean="0"/>
              <a:t>capsid</a:t>
            </a:r>
            <a:r>
              <a:rPr lang="en-US" dirty="0" smtClean="0"/>
              <a:t> (0.45 </a:t>
            </a:r>
            <a:r>
              <a:rPr lang="en-US" dirty="0" err="1" smtClean="0"/>
              <a:t>mmin</a:t>
            </a:r>
            <a:r>
              <a:rPr lang="en-US" dirty="0" smtClean="0"/>
              <a:t> diameter) has a pseudo-</a:t>
            </a:r>
            <a:r>
              <a:rPr lang="en-US" dirty="0" err="1" smtClean="0"/>
              <a:t>icosahedral</a:t>
            </a:r>
            <a:r>
              <a:rPr lang="en-US" dirty="0" smtClean="0"/>
              <a:t> appearance and is covered by an outer layer of dense fibrils. The total diameter of the particle, including fibrils, is about 0.75 mm. </a:t>
            </a:r>
            <a:r>
              <a:rPr lang="en-US" dirty="0" err="1" smtClean="0"/>
              <a:t>Mimivirus</a:t>
            </a:r>
            <a:r>
              <a:rPr lang="en-US" dirty="0" smtClean="0"/>
              <a:t> is too big for a full three-dimensional reconstruction by cryo-electronmicroscopy7 and its fibrils prevent crystallization. The genome has 1.2 million base pairs (comparable to a small bacterium) and contains several genes previously thought to be present only in cellular organisms, including components of the protein translation apparatus. Mimi virus can be infected by a smaller virus, named a ‘</a:t>
            </a:r>
            <a:r>
              <a:rPr lang="en-US" dirty="0" err="1" smtClean="0"/>
              <a:t>virophage</a:t>
            </a:r>
            <a:r>
              <a:rPr lang="en-US" dirty="0" smtClean="0"/>
              <a:t>’, which seems to be the first example of a virus behaving as a parasite of another virus8. Studies of </a:t>
            </a:r>
            <a:r>
              <a:rPr lang="en-US" dirty="0" err="1" smtClean="0"/>
              <a:t>mimi</a:t>
            </a:r>
            <a:r>
              <a:rPr lang="en-US" dirty="0" smtClean="0"/>
              <a:t> virus are causing a paradigm shift in virology and have led to renewed debates about the origin and the definition of viral and cellular life.</a:t>
            </a:r>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w="9525"/>
        </p:spPr>
        <p:txBody>
          <a:bodyPr>
            <a:normAutofit fontScale="85000" lnSpcReduction="10000"/>
          </a:bodyPr>
          <a:lstStyle/>
          <a:p>
            <a:pPr marL="114300" indent="-114300">
              <a:buFont typeface="Wingdings" pitchFamily="2" charset="2"/>
              <a:buChar char="§"/>
            </a:pPr>
            <a:r>
              <a:rPr lang="en-US" sz="1100" dirty="0" smtClean="0"/>
              <a:t>Top panel, a nanobattery consists of a single SnO2 nanowire anode, an ionic liquid electrolyte, a lithium cobalt oxide cathode, ionic liquid is a molten salt which survives the high vacuum of TEM, enabling the function of the nanobattery</a:t>
            </a:r>
          </a:p>
          <a:p>
            <a:pPr marL="114300" indent="-114300">
              <a:buFont typeface="Wingdings" pitchFamily="2" charset="2"/>
              <a:buChar char="§"/>
            </a:pPr>
            <a:r>
              <a:rPr lang="en-US" sz="1100" dirty="0" smtClean="0"/>
              <a:t>Middle panel, a SnO2 nanowire before (upper) and after (lower) charging, showing significant morphology changes (spiraling, elongation, swelling, volume expansion) caused by charging the nanowire</a:t>
            </a:r>
          </a:p>
          <a:p>
            <a:pPr marL="114300" indent="-114300">
              <a:buFont typeface="Wingdings" pitchFamily="2" charset="2"/>
              <a:buChar char="§"/>
            </a:pPr>
            <a:r>
              <a:rPr lang="en-US" sz="1100" dirty="0" smtClean="0"/>
              <a:t>Bottom panel, a high density of dislocations (a kind of flaw in materials) appear in the reaction front, proving that nanowires can sustain large stress (&gt;10 GPa) without breaking, good battery materials</a:t>
            </a:r>
          </a:p>
          <a:p>
            <a:endParaRPr lang="en-US" sz="1100" b="1" dirty="0" smtClean="0"/>
          </a:p>
          <a:p>
            <a:r>
              <a:rPr lang="en-US" sz="1100" b="1" dirty="0" smtClean="0"/>
              <a:t>In Situ Observation of the Electrochemical </a:t>
            </a:r>
            <a:r>
              <a:rPr lang="en-US" sz="1100" b="1" dirty="0" err="1" smtClean="0"/>
              <a:t>Lithiation</a:t>
            </a:r>
            <a:r>
              <a:rPr lang="en-US" sz="1100" b="1" dirty="0" smtClean="0"/>
              <a:t> of a Single SnO</a:t>
            </a:r>
            <a:r>
              <a:rPr lang="en-US" sz="1100" b="1" baseline="-25000" dirty="0" smtClean="0"/>
              <a:t>2</a:t>
            </a:r>
            <a:r>
              <a:rPr lang="en-US" sz="1100" b="1" dirty="0" smtClean="0"/>
              <a:t> </a:t>
            </a:r>
            <a:r>
              <a:rPr lang="en-US" sz="1100" b="1" dirty="0" err="1" smtClean="0"/>
              <a:t>Nanowire</a:t>
            </a:r>
            <a:r>
              <a:rPr lang="en-US" sz="1100" b="1" dirty="0" smtClean="0"/>
              <a:t> Electrode </a:t>
            </a:r>
          </a:p>
          <a:p>
            <a:r>
              <a:rPr lang="en-US" sz="1100" i="1" dirty="0" smtClean="0"/>
              <a:t>Science 10 December 2010: Vol. 330 no. 6010 pp. 1515-1520</a:t>
            </a:r>
            <a:endParaRPr lang="en-US" sz="1100" b="1" dirty="0" smtClean="0"/>
          </a:p>
          <a:p>
            <a:r>
              <a:rPr lang="en-US" sz="1100" dirty="0" err="1" smtClean="0"/>
              <a:t>Jian</a:t>
            </a:r>
            <a:r>
              <a:rPr lang="en-US" sz="1100" dirty="0" smtClean="0"/>
              <a:t> Yu Huang et al.</a:t>
            </a:r>
          </a:p>
          <a:p>
            <a:r>
              <a:rPr lang="en-US" sz="1100" b="1" dirty="0" smtClean="0"/>
              <a:t>Abstract</a:t>
            </a:r>
            <a:r>
              <a:rPr lang="en-US" sz="1100" dirty="0" smtClean="0"/>
              <a:t>:  We report the creation of a nanoscale electrochemical device inside a transmission electron microscope—consisting of a single tin dioxide (SnO</a:t>
            </a:r>
            <a:r>
              <a:rPr lang="en-US" sz="1100" baseline="-25000" dirty="0" smtClean="0"/>
              <a:t>2</a:t>
            </a:r>
            <a:r>
              <a:rPr lang="en-US" sz="1100" dirty="0" smtClean="0"/>
              <a:t>) </a:t>
            </a:r>
            <a:r>
              <a:rPr lang="en-US" sz="1100" dirty="0" err="1" smtClean="0"/>
              <a:t>nanowire</a:t>
            </a:r>
            <a:r>
              <a:rPr lang="en-US" sz="1100" dirty="0" smtClean="0"/>
              <a:t> anode, an ionic liquid electrolyte, and a bulk lithium cobalt dioxide (LiCoO</a:t>
            </a:r>
            <a:r>
              <a:rPr lang="en-US" sz="1100" baseline="-25000" dirty="0" smtClean="0"/>
              <a:t>2</a:t>
            </a:r>
            <a:r>
              <a:rPr lang="en-US" sz="1100" dirty="0" smtClean="0"/>
              <a:t>) cathode—and the in situ observation of the </a:t>
            </a:r>
            <a:r>
              <a:rPr lang="en-US" sz="1100" dirty="0" err="1" smtClean="0"/>
              <a:t>lithiation</a:t>
            </a:r>
            <a:r>
              <a:rPr lang="en-US" sz="1100" dirty="0" smtClean="0"/>
              <a:t> of the SnO</a:t>
            </a:r>
            <a:r>
              <a:rPr lang="en-US" sz="1100" baseline="-25000" dirty="0" smtClean="0"/>
              <a:t>2</a:t>
            </a:r>
            <a:r>
              <a:rPr lang="en-US" sz="1100" dirty="0" smtClean="0"/>
              <a:t> </a:t>
            </a:r>
            <a:r>
              <a:rPr lang="en-US" sz="1100" dirty="0" err="1" smtClean="0"/>
              <a:t>nanowire</a:t>
            </a:r>
            <a:r>
              <a:rPr lang="en-US" sz="1100" dirty="0" smtClean="0"/>
              <a:t> during electrochemical charging. Upon charging, a reaction front propagated progressively along the </a:t>
            </a:r>
            <a:r>
              <a:rPr lang="en-US" sz="1100" dirty="0" err="1" smtClean="0"/>
              <a:t>nanowire</a:t>
            </a:r>
            <a:r>
              <a:rPr lang="en-US" sz="1100" dirty="0" smtClean="0"/>
              <a:t>, causing the </a:t>
            </a:r>
            <a:r>
              <a:rPr lang="en-US" sz="1100" dirty="0" err="1" smtClean="0"/>
              <a:t>nanowire</a:t>
            </a:r>
            <a:r>
              <a:rPr lang="en-US" sz="1100" dirty="0" smtClean="0"/>
              <a:t> to swell, elongate, and spiral. The reaction front is a “Medusa zone” containing a high density of mobile dislocations, which are continuously nucleated and absorbed at the moving front. This dislocation cloud indicates large in-plane misfit stresses and is a structural precursor to electrochemically driven solid-state </a:t>
            </a:r>
            <a:r>
              <a:rPr lang="en-US" sz="1100" dirty="0" err="1" smtClean="0"/>
              <a:t>amorphization</a:t>
            </a:r>
            <a:r>
              <a:rPr lang="en-US" sz="1100" dirty="0" smtClean="0"/>
              <a:t>. Because </a:t>
            </a:r>
            <a:r>
              <a:rPr lang="en-US" sz="1100" dirty="0" err="1" smtClean="0"/>
              <a:t>lithiation</a:t>
            </a:r>
            <a:r>
              <a:rPr lang="en-US" sz="1100" dirty="0" smtClean="0"/>
              <a:t>-induced volume expansion, plasticity, and pulverization of electrode materials are the major mechanical effects that plague the performance and lifetime of high-capacity anodes in lithium-ion batteries, our observations provide important mechanistic insight for the design of advanced batteries. </a:t>
            </a:r>
          </a:p>
          <a:p>
            <a:r>
              <a:rPr lang="en-US" sz="1100" b="1" dirty="0" smtClean="0"/>
              <a:t>First </a:t>
            </a:r>
            <a:r>
              <a:rPr lang="en-US" sz="1100" b="1" dirty="0" err="1" smtClean="0"/>
              <a:t>para</a:t>
            </a:r>
            <a:r>
              <a:rPr lang="en-US" sz="1100" b="1" dirty="0" smtClean="0"/>
              <a:t>, full article</a:t>
            </a:r>
            <a:r>
              <a:rPr lang="en-US" sz="1100" dirty="0" smtClean="0"/>
              <a:t>:  </a:t>
            </a:r>
            <a:r>
              <a:rPr lang="en-US" sz="1100" dirty="0" err="1" smtClean="0"/>
              <a:t>Lithiation</a:t>
            </a:r>
            <a:r>
              <a:rPr lang="en-US" sz="1100" dirty="0" smtClean="0"/>
              <a:t> and </a:t>
            </a:r>
            <a:r>
              <a:rPr lang="en-US" sz="1100" dirty="0" err="1" smtClean="0"/>
              <a:t>delithiation</a:t>
            </a:r>
            <a:r>
              <a:rPr lang="en-US" sz="1100" dirty="0" smtClean="0"/>
              <a:t> of the electrode materials in lithium-ion batteries (LIBs) induce large strains in the host material, leading to plasticity and fracture. </a:t>
            </a:r>
            <a:r>
              <a:rPr lang="en-US" sz="1100" dirty="0" err="1" smtClean="0"/>
              <a:t>Lithiation</a:t>
            </a:r>
            <a:r>
              <a:rPr lang="en-US" sz="1100" dirty="0" smtClean="0"/>
              <a:t> is also often accompanied by phase transformations, such as electrochemically driven solid-state </a:t>
            </a:r>
            <a:r>
              <a:rPr lang="en-US" sz="1100" dirty="0" err="1" smtClean="0"/>
              <a:t>amorphization</a:t>
            </a:r>
            <a:r>
              <a:rPr lang="en-US" sz="1100" dirty="0" smtClean="0"/>
              <a:t> (ESA). These electrochemical reaction–induced </a:t>
            </a:r>
            <a:r>
              <a:rPr lang="en-US" sz="1100" dirty="0" err="1" smtClean="0"/>
              <a:t>microstructural</a:t>
            </a:r>
            <a:r>
              <a:rPr lang="en-US" sz="1100" dirty="0" smtClean="0"/>
              <a:t> events limit the energy capacity and cycle lifetime of LIBs. It was recently reported that lithium-ion anode materials composed of </a:t>
            </a:r>
            <a:r>
              <a:rPr lang="en-US" sz="1100" dirty="0" err="1" smtClean="0"/>
              <a:t>nanowires</a:t>
            </a:r>
            <a:r>
              <a:rPr lang="en-US" sz="1100" dirty="0" smtClean="0"/>
              <a:t> can offer improved performance and lifetime relative to those of micrometer-scale or larger materials. The improvements are often attributed to the </a:t>
            </a:r>
            <a:r>
              <a:rPr lang="en-US" sz="1100" dirty="0" err="1" smtClean="0"/>
              <a:t>nanowire’s</a:t>
            </a:r>
            <a:r>
              <a:rPr lang="en-US" sz="1100" dirty="0" smtClean="0"/>
              <a:t> unique geometry and enhanced accommodation of the transformation strains that occur during cycling. However, the detailed mechanisms of strain-induced plasticity and strain accommodation in </a:t>
            </a:r>
            <a:r>
              <a:rPr lang="en-US" sz="1100" dirty="0" err="1" smtClean="0"/>
              <a:t>nanowires</a:t>
            </a:r>
            <a:r>
              <a:rPr lang="en-US" sz="1100" dirty="0" smtClean="0"/>
              <a:t> during electrochemical charging are largely unknown. </a:t>
            </a:r>
          </a:p>
          <a:p>
            <a:endParaRPr lang="en-US" dirty="0" smtClean="0"/>
          </a:p>
          <a:p>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w="9525"/>
        </p:spPr>
        <p:txBody>
          <a:bodyPr>
            <a:normAutofit fontScale="40000" lnSpcReduction="20000"/>
          </a:bodyPr>
          <a:lstStyle/>
          <a:p>
            <a:r>
              <a:rPr lang="en-US" b="1" dirty="0" smtClean="0"/>
              <a:t>Center for Materials at Irradiation and Mechanical Extremes</a:t>
            </a:r>
          </a:p>
          <a:p>
            <a:r>
              <a:rPr lang="en-US" b="1" dirty="0" smtClean="0"/>
              <a:t>EFRC Director: Michael </a:t>
            </a:r>
            <a:r>
              <a:rPr lang="en-US" b="1" dirty="0" err="1" smtClean="0"/>
              <a:t>Nastasi</a:t>
            </a:r>
            <a:endParaRPr lang="en-US" b="1" dirty="0" smtClean="0"/>
          </a:p>
          <a:p>
            <a:r>
              <a:rPr lang="en-US" b="1" dirty="0" smtClean="0"/>
              <a:t>Lead Institution: Los Alamos National Laboratory</a:t>
            </a:r>
          </a:p>
          <a:p>
            <a:r>
              <a:rPr lang="en-US" i="1" dirty="0" smtClean="0"/>
              <a:t>Mission Statement: To understand, at the atomic scale, the behavior of materials subject to</a:t>
            </a:r>
          </a:p>
          <a:p>
            <a:r>
              <a:rPr lang="en-US" dirty="0" smtClean="0"/>
              <a:t>extreme radiation doses and mechanical stress in order to synthesize new materials that can</a:t>
            </a:r>
          </a:p>
          <a:p>
            <a:r>
              <a:rPr lang="en-US" dirty="0" smtClean="0"/>
              <a:t>tolerate such conditions.</a:t>
            </a:r>
          </a:p>
          <a:p>
            <a:r>
              <a:rPr lang="en-US" dirty="0" smtClean="0"/>
              <a:t>Our EFRC addresses two of the five BESAC grand challenges: </a:t>
            </a:r>
            <a:r>
              <a:rPr lang="en-US" i="1" dirty="0" smtClean="0"/>
              <a:t>How do we design and</a:t>
            </a:r>
          </a:p>
          <a:p>
            <a:r>
              <a:rPr lang="en-US" i="1" dirty="0" smtClean="0"/>
              <a:t>perfect atom and energy-efficient syntheses of revolutionary new forms of matter with</a:t>
            </a:r>
          </a:p>
          <a:p>
            <a:r>
              <a:rPr lang="en-US" i="1" dirty="0" smtClean="0"/>
              <a:t>tailored properties?; and How do we characterize and control matter away-especially very</a:t>
            </a:r>
          </a:p>
          <a:p>
            <a:r>
              <a:rPr lang="en-US" i="1" dirty="0" smtClean="0"/>
              <a:t>far away-from equilibrium? In responding to these grand challenges our center will focus on</a:t>
            </a:r>
          </a:p>
          <a:p>
            <a:r>
              <a:rPr lang="en-US" i="1" dirty="0" smtClean="0"/>
              <a:t>Materials at Irradiation and Mechanical Extremes (MIME). This Center recognizes that the</a:t>
            </a:r>
          </a:p>
          <a:p>
            <a:r>
              <a:rPr lang="en-US" dirty="0" smtClean="0"/>
              <a:t>challenge to developing materials with radically extended performance limits at irradiation</a:t>
            </a:r>
          </a:p>
          <a:p>
            <a:r>
              <a:rPr lang="en-US" dirty="0" smtClean="0"/>
              <a:t>and mechanical extremes will require designing and perfecting atom- and energy- efficient</a:t>
            </a:r>
          </a:p>
          <a:p>
            <a:r>
              <a:rPr lang="en-US" dirty="0" smtClean="0"/>
              <a:t>synthesis of revolutionary new materials that maintain their desired properties while being</a:t>
            </a:r>
          </a:p>
          <a:p>
            <a:r>
              <a:rPr lang="en-US" dirty="0" smtClean="0"/>
              <a:t>driven very far from equilibrium. We have developed a set of common issues that will drive</a:t>
            </a:r>
          </a:p>
          <a:p>
            <a:r>
              <a:rPr lang="en-US" dirty="0" smtClean="0"/>
              <a:t>our science focus and serve as the unifying foundation of this center. These scientific issues</a:t>
            </a:r>
          </a:p>
          <a:p>
            <a:r>
              <a:rPr lang="en-US" dirty="0" smtClean="0"/>
              <a:t>include: 1) Absorption and recombination of point and line defects at interface; 2)</a:t>
            </a:r>
          </a:p>
          <a:p>
            <a:r>
              <a:rPr lang="en-US" dirty="0" smtClean="0"/>
              <a:t>Morphological and chemical stability of interfaces; 3) Interface-driven mechanical response.</a:t>
            </a:r>
          </a:p>
          <a:p>
            <a:r>
              <a:rPr lang="en-US" dirty="0" smtClean="0"/>
              <a:t>By addressing these issues we will develop a fundamental understanding of how atomic</a:t>
            </a:r>
          </a:p>
          <a:p>
            <a:r>
              <a:rPr lang="en-US" dirty="0" smtClean="0"/>
              <a:t>structure and </a:t>
            </a:r>
            <a:r>
              <a:rPr lang="en-US" dirty="0" err="1" smtClean="0"/>
              <a:t>energetics</a:t>
            </a:r>
            <a:r>
              <a:rPr lang="en-US" dirty="0" smtClean="0"/>
              <a:t> of interfaces contribute to defect and damage evolution in materials,</a:t>
            </a:r>
          </a:p>
          <a:p>
            <a:r>
              <a:rPr lang="en-US" dirty="0" smtClean="0"/>
              <a:t>and use this information to design </a:t>
            </a:r>
            <a:r>
              <a:rPr lang="en-US" dirty="0" err="1" smtClean="0"/>
              <a:t>nanostructured</a:t>
            </a:r>
            <a:r>
              <a:rPr lang="en-US" dirty="0" smtClean="0"/>
              <a:t> materials with tailored response at</a:t>
            </a:r>
          </a:p>
          <a:p>
            <a:r>
              <a:rPr lang="en-US" dirty="0" smtClean="0"/>
              <a:t>irradiation and mechanical extremes.</a:t>
            </a:r>
          </a:p>
          <a:p>
            <a:r>
              <a:rPr lang="en-US" dirty="0" smtClean="0"/>
              <a:t>In the pursuit of the grand challenge and science issues outlined above, we have developed</a:t>
            </a:r>
          </a:p>
          <a:p>
            <a:r>
              <a:rPr lang="en-US" dirty="0" smtClean="0"/>
              <a:t>specific hypotheses for each science issue. These defining hypotheses are listed below.</a:t>
            </a:r>
          </a:p>
          <a:p>
            <a:r>
              <a:rPr lang="en-US" dirty="0" smtClean="0"/>
              <a:t>Scientific issue #1: </a:t>
            </a:r>
            <a:r>
              <a:rPr lang="en-US" i="1" dirty="0" smtClean="0"/>
              <a:t>Absorption and recombination of point and line defects at interfaces</a:t>
            </a:r>
          </a:p>
          <a:p>
            <a:r>
              <a:rPr lang="en-US" dirty="0" smtClean="0"/>
              <a:t>Hypotheses:</a:t>
            </a:r>
          </a:p>
          <a:p>
            <a:r>
              <a:rPr lang="en-US" dirty="0" smtClean="0"/>
              <a:t>1) The atomic structure of the interface controls the absorption, emission, storage and</a:t>
            </a:r>
          </a:p>
          <a:p>
            <a:r>
              <a:rPr lang="en-US" dirty="0" smtClean="0"/>
              <a:t>annihilation of defects at the interface.</a:t>
            </a:r>
          </a:p>
          <a:p>
            <a:r>
              <a:rPr lang="en-US" dirty="0" smtClean="0"/>
              <a:t>2) Misfit dislocation intersections with other misfit dislocations and with disconnections are</a:t>
            </a:r>
          </a:p>
          <a:p>
            <a:r>
              <a:rPr lang="en-US" dirty="0" smtClean="0"/>
              <a:t>the most favorable sites for point defect absorption and delocalization.</a:t>
            </a:r>
          </a:p>
          <a:p>
            <a:r>
              <a:rPr lang="en-US" dirty="0" smtClean="0"/>
              <a:t>3) The lower the elastic strain energy penalty associated with defect absorption, the more</a:t>
            </a:r>
          </a:p>
          <a:p>
            <a:r>
              <a:rPr lang="en-US" dirty="0" smtClean="0"/>
              <a:t>likely it is that point defect delocalization by interface reconstruction can take place.</a:t>
            </a:r>
          </a:p>
          <a:p>
            <a:r>
              <a:rPr lang="en-US" dirty="0" smtClean="0"/>
              <a:t>4) The ability of an interface to absorb dislocations is determined by its shear strength and the</a:t>
            </a:r>
          </a:p>
          <a:p>
            <a:r>
              <a:rPr lang="en-US" dirty="0" smtClean="0"/>
              <a:t>areal density of preferred sites for nucleation of interface glide dislocations.</a:t>
            </a:r>
          </a:p>
          <a:p>
            <a:r>
              <a:rPr lang="en-US" dirty="0" smtClean="0"/>
              <a:t>Scientific issue #2: </a:t>
            </a:r>
            <a:r>
              <a:rPr lang="en-US" i="1" dirty="0" smtClean="0"/>
              <a:t>Morphological and chemical stability of interfaces</a:t>
            </a:r>
          </a:p>
          <a:p>
            <a:r>
              <a:rPr lang="en-US" dirty="0" smtClean="0"/>
              <a:t>Hypotheses:</a:t>
            </a:r>
          </a:p>
          <a:p>
            <a:r>
              <a:rPr lang="en-US" dirty="0" smtClean="0"/>
              <a:t>5) Interface structures with high sink strengths or enhanced abilities to act as defect sources</a:t>
            </a:r>
          </a:p>
          <a:p>
            <a:r>
              <a:rPr lang="en-US" dirty="0" smtClean="0"/>
              <a:t>will be morphologically stable at extremes of temperature, irradiation and mechanical</a:t>
            </a:r>
          </a:p>
          <a:p>
            <a:r>
              <a:rPr lang="en-US" dirty="0" smtClean="0"/>
              <a:t>deformation.</a:t>
            </a:r>
          </a:p>
          <a:p>
            <a:r>
              <a:rPr lang="en-US" dirty="0" smtClean="0"/>
              <a:t>6) Interface energy controls interface stability; high-energy interfaces are less likely to be</a:t>
            </a:r>
          </a:p>
          <a:p>
            <a:r>
              <a:rPr lang="en-US" dirty="0" smtClean="0"/>
              <a:t>morphologically stable.</a:t>
            </a:r>
          </a:p>
          <a:p>
            <a:r>
              <a:rPr lang="en-US" dirty="0" smtClean="0"/>
              <a:t>7) The saturation limit for defect absorption at interfaces for a given type of defect (e.g.,</a:t>
            </a:r>
          </a:p>
          <a:p>
            <a:r>
              <a:rPr lang="en-US" dirty="0" smtClean="0"/>
              <a:t>helium atom, solute </a:t>
            </a:r>
            <a:r>
              <a:rPr lang="en-US" dirty="0" err="1" smtClean="0"/>
              <a:t>segregant</a:t>
            </a:r>
            <a:r>
              <a:rPr lang="en-US" dirty="0" smtClean="0"/>
              <a:t>, vacancy, interstitial, dislocation) is determined by the</a:t>
            </a:r>
          </a:p>
          <a:p>
            <a:r>
              <a:rPr lang="en-US" dirty="0" smtClean="0"/>
              <a:t>interface structure. Above the defect solubility limit, interfaces exhibit chemical instabilities</a:t>
            </a:r>
          </a:p>
          <a:p>
            <a:r>
              <a:rPr lang="en-US" dirty="0" smtClean="0"/>
              <a:t>such as defect clustering, gas bubbles, precipitates, disordering or </a:t>
            </a:r>
            <a:r>
              <a:rPr lang="en-US" dirty="0" err="1" smtClean="0"/>
              <a:t>amorphization</a:t>
            </a:r>
            <a:r>
              <a:rPr lang="en-US" dirty="0" smtClean="0"/>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39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ln/>
        </p:spPr>
      </p:sp>
      <p:sp>
        <p:nvSpPr>
          <p:cNvPr id="183298" name="Rectangle 3"/>
          <p:cNvSpPr>
            <a:spLocks noGrp="1" noChangeArrowheads="1"/>
          </p:cNvSpPr>
          <p:nvPr>
            <p:ph type="body" idx="1"/>
          </p:nvPr>
        </p:nvSpPr>
        <p:spPr>
          <a:noFill/>
          <a:ln/>
        </p:spPr>
        <p:txBody>
          <a:bodyPr>
            <a:normAutofit lnSpcReduction="10000"/>
          </a:bodyPr>
          <a:lstStyle/>
          <a:p>
            <a:pPr>
              <a:buFont typeface="Arial" pitchFamily="34" charset="0"/>
              <a:buChar char="•"/>
            </a:pPr>
            <a:r>
              <a:rPr lang="en-US" sz="1000" dirty="0"/>
              <a:t>The lignin part of plant cell walls makes plants difficult to breakdown and convert to </a:t>
            </a:r>
            <a:r>
              <a:rPr lang="en-US" sz="1000" dirty="0" err="1"/>
              <a:t>biofuels</a:t>
            </a:r>
            <a:r>
              <a:rPr lang="en-US" sz="1000" dirty="0"/>
              <a:t>. BESC researchers identified a key gene involved in lignin biosynthesis in </a:t>
            </a:r>
            <a:r>
              <a:rPr lang="en-US" sz="1000" dirty="0" err="1"/>
              <a:t>switchgrass</a:t>
            </a:r>
            <a:r>
              <a:rPr lang="en-US" sz="1000" dirty="0"/>
              <a:t>, a major perennial feedstock for </a:t>
            </a:r>
            <a:r>
              <a:rPr lang="en-US" sz="1000" dirty="0" err="1"/>
              <a:t>lignocellulosic</a:t>
            </a:r>
            <a:r>
              <a:rPr lang="en-US" sz="1000" dirty="0"/>
              <a:t> ethanol production.  Their results provide a potential target for modification in the development of </a:t>
            </a:r>
            <a:r>
              <a:rPr lang="en-US" sz="1000" dirty="0" err="1"/>
              <a:t>switchgrass</a:t>
            </a:r>
            <a:r>
              <a:rPr lang="en-US" sz="1000" dirty="0"/>
              <a:t> as a </a:t>
            </a:r>
            <a:r>
              <a:rPr lang="en-US" sz="1000" dirty="0" err="1"/>
              <a:t>bioenergy</a:t>
            </a:r>
            <a:r>
              <a:rPr lang="en-US" sz="1000" dirty="0"/>
              <a:t> crop. Photo shows transgenic </a:t>
            </a:r>
            <a:r>
              <a:rPr lang="en-US" sz="1000" dirty="0" err="1"/>
              <a:t>switchgrass</a:t>
            </a:r>
            <a:r>
              <a:rPr lang="en-US" sz="1000" dirty="0"/>
              <a:t> in lab culture.</a:t>
            </a:r>
          </a:p>
          <a:p>
            <a:r>
              <a:rPr lang="en-US" sz="1000" b="1" dirty="0"/>
              <a:t>Reference:</a:t>
            </a:r>
            <a:r>
              <a:rPr lang="en-US" sz="1000" dirty="0"/>
              <a:t> Escamilla-</a:t>
            </a:r>
            <a:r>
              <a:rPr lang="en-US" sz="1000" dirty="0" err="1"/>
              <a:t>Treviño</a:t>
            </a:r>
            <a:r>
              <a:rPr lang="en-US" sz="1000" dirty="0"/>
              <a:t> et al  2010.  </a:t>
            </a:r>
            <a:r>
              <a:rPr lang="en-US" sz="1000" dirty="0" err="1"/>
              <a:t>Switchgrass</a:t>
            </a:r>
            <a:r>
              <a:rPr lang="en-US" sz="1000" dirty="0"/>
              <a:t> (</a:t>
            </a:r>
            <a:r>
              <a:rPr lang="en-US" sz="1000" i="1" dirty="0" err="1"/>
              <a:t>Panicum</a:t>
            </a:r>
            <a:r>
              <a:rPr lang="en-US" sz="1000" i="1" dirty="0"/>
              <a:t> </a:t>
            </a:r>
            <a:r>
              <a:rPr lang="en-US" sz="1000" i="1" dirty="0" err="1"/>
              <a:t>virgatum</a:t>
            </a:r>
            <a:r>
              <a:rPr lang="en-US" sz="1000" dirty="0"/>
              <a:t>) possesses a divergent family of </a:t>
            </a:r>
            <a:r>
              <a:rPr lang="en-US" sz="1000" dirty="0" err="1"/>
              <a:t>cinnamoyl</a:t>
            </a:r>
            <a:r>
              <a:rPr lang="en-US" sz="1000" dirty="0"/>
              <a:t> </a:t>
            </a:r>
            <a:r>
              <a:rPr lang="en-US" sz="1000" dirty="0" err="1"/>
              <a:t>CoA</a:t>
            </a:r>
            <a:r>
              <a:rPr lang="en-US" sz="1000" dirty="0"/>
              <a:t> </a:t>
            </a:r>
            <a:r>
              <a:rPr lang="en-US" sz="1000" dirty="0" err="1"/>
              <a:t>reductases</a:t>
            </a:r>
            <a:r>
              <a:rPr lang="en-US" sz="1000" dirty="0"/>
              <a:t> with distinct biochemical properties. </a:t>
            </a:r>
            <a:r>
              <a:rPr lang="en-US" sz="1000" i="1" dirty="0"/>
              <a:t>New </a:t>
            </a:r>
            <a:r>
              <a:rPr lang="en-US" sz="1000" i="1" dirty="0" err="1"/>
              <a:t>Phytologist</a:t>
            </a:r>
            <a:r>
              <a:rPr lang="en-US" sz="1000" dirty="0"/>
              <a:t> 185: 143-155.</a:t>
            </a:r>
          </a:p>
          <a:p>
            <a:pPr>
              <a:buFont typeface="Arial" pitchFamily="34" charset="0"/>
              <a:buChar char="•"/>
            </a:pPr>
            <a:endParaRPr lang="en-US" sz="1000" dirty="0"/>
          </a:p>
          <a:p>
            <a:pPr>
              <a:buFont typeface="Arial" pitchFamily="34" charset="0"/>
              <a:buChar char="•"/>
            </a:pPr>
            <a:r>
              <a:rPr lang="en-US" sz="1000" dirty="0"/>
              <a:t>JBEI </a:t>
            </a:r>
            <a:r>
              <a:rPr lang="en-US" sz="1000" dirty="0" smtClean="0"/>
              <a:t>researchers (in collaboration with LS9) </a:t>
            </a:r>
            <a:r>
              <a:rPr lang="en-US" sz="1000" dirty="0"/>
              <a:t>engineered several key changes into </a:t>
            </a:r>
            <a:r>
              <a:rPr lang="en-US" sz="1000" i="1" dirty="0"/>
              <a:t>E. coli</a:t>
            </a:r>
            <a:r>
              <a:rPr lang="en-US" sz="1000" dirty="0"/>
              <a:t> to take up </a:t>
            </a:r>
            <a:r>
              <a:rPr lang="en-US" sz="1000" dirty="0" err="1"/>
              <a:t>hemicellulose</a:t>
            </a:r>
            <a:r>
              <a:rPr lang="en-US" sz="1000" dirty="0"/>
              <a:t>, break it down and convert into biodiesel.</a:t>
            </a:r>
          </a:p>
          <a:p>
            <a:pPr lvl="1">
              <a:buFont typeface="Arial" pitchFamily="34" charset="0"/>
              <a:buChar char="•"/>
            </a:pPr>
            <a:r>
              <a:rPr lang="en-US" sz="1000" dirty="0"/>
              <a:t>overproduce fatty acids that could then be metabolically converted into structurally tailored fatty esters (biodiesel), alcohols and waxes</a:t>
            </a:r>
          </a:p>
          <a:p>
            <a:pPr lvl="1">
              <a:buFont typeface="Arial" pitchFamily="34" charset="0"/>
              <a:buChar char="•"/>
            </a:pPr>
            <a:r>
              <a:rPr lang="en-US" sz="1000" dirty="0"/>
              <a:t>produce </a:t>
            </a:r>
            <a:r>
              <a:rPr lang="en-US" sz="1000" dirty="0" err="1"/>
              <a:t>hemicellulases</a:t>
            </a:r>
            <a:r>
              <a:rPr lang="en-US" sz="1000" dirty="0"/>
              <a:t>. </a:t>
            </a:r>
          </a:p>
          <a:p>
            <a:pPr lvl="1">
              <a:buFont typeface="Arial" pitchFamily="34" charset="0"/>
              <a:buChar char="•"/>
            </a:pPr>
            <a:r>
              <a:rPr lang="en-US" sz="1000" dirty="0"/>
              <a:t>Photo shows microbes producing oil droplets</a:t>
            </a:r>
          </a:p>
          <a:p>
            <a:r>
              <a:rPr lang="en-US" sz="1000" b="1" dirty="0"/>
              <a:t>Reference </a:t>
            </a:r>
            <a:r>
              <a:rPr lang="en-US" sz="1000" dirty="0"/>
              <a:t>: Microbial production of fatty-acid-derived fuels and chemicals from plant biomass; Steen et al, Nature, </a:t>
            </a:r>
            <a:r>
              <a:rPr lang="en-US" sz="1000" dirty="0" err="1"/>
              <a:t>Vol</a:t>
            </a:r>
            <a:r>
              <a:rPr lang="en-US" sz="1000" dirty="0"/>
              <a:t> 463|28 January 2010</a:t>
            </a:r>
          </a:p>
          <a:p>
            <a:endParaRPr lang="en-US" sz="1000" dirty="0"/>
          </a:p>
          <a:p>
            <a:pPr>
              <a:buFont typeface="Arial" pitchFamily="34" charset="0"/>
              <a:buChar char="•"/>
            </a:pPr>
            <a:r>
              <a:rPr lang="en-US" sz="1000" dirty="0"/>
              <a:t>GLBRC uses high-capacity sequencing technology to characterize microbial </a:t>
            </a:r>
            <a:r>
              <a:rPr lang="en-US" sz="1000" dirty="0" err="1"/>
              <a:t>rhizosphere</a:t>
            </a:r>
            <a:r>
              <a:rPr lang="en-US" sz="1000" dirty="0"/>
              <a:t> communities of </a:t>
            </a:r>
            <a:r>
              <a:rPr lang="en-US" sz="1000" dirty="0" err="1"/>
              <a:t>biofuel</a:t>
            </a:r>
            <a:r>
              <a:rPr lang="en-US" sz="1000" dirty="0"/>
              <a:t> crops grown on agricultural vs. marginal lands. Found that soil environment and land management were key factors influencing community structure. Although more limited in plant diversity, greater bacterial diversity was observed in the </a:t>
            </a:r>
            <a:r>
              <a:rPr lang="en-US" sz="1000" dirty="0" err="1"/>
              <a:t>biofuel</a:t>
            </a:r>
            <a:r>
              <a:rPr lang="en-US" sz="1000" dirty="0"/>
              <a:t> crop samples than in the forest samples. Photo shows </a:t>
            </a:r>
            <a:r>
              <a:rPr lang="en-US" sz="1000" dirty="0" smtClean="0"/>
              <a:t>agricultural row cropland </a:t>
            </a:r>
            <a:r>
              <a:rPr lang="en-US" sz="1000" dirty="0"/>
              <a:t>tested.</a:t>
            </a:r>
          </a:p>
          <a:p>
            <a:r>
              <a:rPr lang="en-US" sz="1000" b="1" dirty="0"/>
              <a:t>Reference: </a:t>
            </a:r>
            <a:r>
              <a:rPr lang="en-US" sz="1000" dirty="0"/>
              <a:t>Jesus, E. C., et al., 2010, “Bacterial Communities in the </a:t>
            </a:r>
            <a:r>
              <a:rPr lang="en-US" sz="1000" dirty="0" err="1"/>
              <a:t>Rhizosphere</a:t>
            </a:r>
            <a:r>
              <a:rPr lang="en-US" sz="1000" dirty="0"/>
              <a:t> of </a:t>
            </a:r>
            <a:r>
              <a:rPr lang="en-US" sz="1000" dirty="0" err="1"/>
              <a:t>Biofuel</a:t>
            </a:r>
            <a:r>
              <a:rPr lang="en-US" sz="1000" dirty="0"/>
              <a:t> Crops Grown on Marginal Lands as Evaluated by 16S </a:t>
            </a:r>
            <a:r>
              <a:rPr lang="en-US" sz="1000" dirty="0" err="1"/>
              <a:t>rRNA</a:t>
            </a:r>
            <a:r>
              <a:rPr lang="en-US" sz="1000" dirty="0"/>
              <a:t> Gene </a:t>
            </a:r>
            <a:r>
              <a:rPr lang="en-US" sz="1000" dirty="0" err="1"/>
              <a:t>Pyrosequences</a:t>
            </a:r>
            <a:r>
              <a:rPr lang="en-US" sz="1000" dirty="0"/>
              <a:t>,” </a:t>
            </a:r>
            <a:r>
              <a:rPr lang="en-US" sz="1000" i="1" dirty="0" err="1"/>
              <a:t>Bioenergy</a:t>
            </a:r>
            <a:r>
              <a:rPr lang="en-US" sz="1000" i="1" dirty="0"/>
              <a:t> Research</a:t>
            </a:r>
            <a:r>
              <a:rPr lang="en-US" sz="1000" dirty="0"/>
              <a:t>, 3: 20–27. </a:t>
            </a:r>
          </a:p>
          <a:p>
            <a:endParaRPr lang="en-US" sz="1000" dirty="0"/>
          </a:p>
          <a:p>
            <a:pPr>
              <a:buFont typeface="Arial" pitchFamily="34" charset="0"/>
              <a:buChar char="•"/>
            </a:pPr>
            <a:endParaRPr lang="en-US" dirty="0" smtClean="0"/>
          </a:p>
          <a:p>
            <a:endParaRPr lang="en-US" dirty="0" smtClean="0"/>
          </a:p>
          <a:p>
            <a:endParaRPr lang="en-US" dirty="0"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The Atmospheric Radiation Measurement (ARM) Program was created in 1989 to develop several highly instrumented ground stations to study cloud formation processes and their influence on </a:t>
            </a:r>
            <a:r>
              <a:rPr lang="en-US" dirty="0" err="1" smtClean="0"/>
              <a:t>radiative</a:t>
            </a:r>
            <a:r>
              <a:rPr lang="en-US" dirty="0" smtClean="0"/>
              <a:t> transfer. This scientific infrastructure now includes two mobile facilities, an aerial facility, and data archive available for use by scientists worldwide through the ARM Climate Research Facility—a scientific user facility. </a:t>
            </a:r>
          </a:p>
          <a:p>
            <a:r>
              <a:rPr lang="en-US" dirty="0" smtClean="0"/>
              <a:t>ARM is a multi-laboratory, interagency program, and is a key contributor to national and international research efforts related to global climate change. This user facility has enormous potential to advance scientific knowledge in a wide range of interdisciplinary Earth sciences. A primary objective of the facility is improved scientific understanding of the fundamental physics related to interactions between clouds and </a:t>
            </a:r>
            <a:r>
              <a:rPr lang="en-US" dirty="0" err="1" smtClean="0"/>
              <a:t>radiative</a:t>
            </a:r>
            <a:r>
              <a:rPr lang="en-US" dirty="0" smtClean="0"/>
              <a:t> feedback processes in the atmosphere. ARM focuses on obtaining continuous field measurements and providing data products that promote the advancement of climate models.</a:t>
            </a:r>
          </a:p>
          <a:p>
            <a:r>
              <a:rPr lang="en-US" b="1" dirty="0" smtClean="0"/>
              <a:t>Brief History</a:t>
            </a:r>
          </a:p>
          <a:p>
            <a:r>
              <a:rPr lang="en-US" dirty="0" smtClean="0"/>
              <a:t>During the early years of the program, efforts focused on establishment of field research sites, development and procurement of instruments, and development of techniques for both atmospheric retrievals and model evaluation.</a:t>
            </a:r>
          </a:p>
          <a:p>
            <a:r>
              <a:rPr lang="en-US" dirty="0" smtClean="0"/>
              <a:t>To obtain the most useful climate data, three main sites were chosen that represented a broad range of weather conditions. The Southern Great Plains site in Oklahoma provides a wide variability of climate cloud type and surface flux properties, and large seasonal variation in temperature and specific humidity. The North Slope of Alaska site is providing data about cloud and </a:t>
            </a:r>
            <a:r>
              <a:rPr lang="en-US" dirty="0" err="1" smtClean="0"/>
              <a:t>radiative</a:t>
            </a:r>
            <a:r>
              <a:rPr lang="en-US" dirty="0" smtClean="0"/>
              <a:t> processes at high latitudes, which have been identified as one of the most sensitive regions to climate change. The Tropical Western Pacific locale experiences widespread convective clouds due to the consistently warmest sea surface temperatures on the planet (referred to as the Pacific "warm pool"). Changes in sea surface temperature and convection patterns in this region play a large role in the </a:t>
            </a:r>
            <a:r>
              <a:rPr lang="en-US" dirty="0" err="1" smtClean="0"/>
              <a:t>interannual</a:t>
            </a:r>
            <a:r>
              <a:rPr lang="en-US" dirty="0" smtClean="0"/>
              <a:t> variability observed in the global climate system.</a:t>
            </a:r>
          </a:p>
          <a:p>
            <a:r>
              <a:rPr lang="en-US" dirty="0" smtClean="0"/>
              <a:t>In addition, the ARM Mobile Facilities contain most of the same instruments as the permanent sites and can support short-term (up to one year) experiments in different climate regions. Airborne measurements from the ARM Aerial Facility have been an integral measurement capability of ARM since 1993 and have used a variety of aerial platforms and instruments during intensive field campaigns or long-term, regularly-scheduled flights.</a:t>
            </a:r>
          </a:p>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800" dirty="0" smtClean="0"/>
              <a:t>[</a:t>
            </a:r>
            <a:r>
              <a:rPr lang="en-US" sz="800" dirty="0" err="1" smtClean="0"/>
              <a:t>ber</a:t>
            </a:r>
            <a:r>
              <a:rPr lang="en-US" sz="800" dirty="0" smtClean="0"/>
              <a:t>-</a:t>
            </a:r>
            <a:r>
              <a:rPr lang="en-US" sz="800" b="1" dirty="0" err="1" smtClean="0"/>
              <a:t>kee</a:t>
            </a:r>
            <a:r>
              <a:rPr lang="en-US" sz="800" dirty="0" smtClean="0"/>
              <a:t>-lee-</a:t>
            </a:r>
            <a:r>
              <a:rPr lang="en-US" sz="800" dirty="0" err="1" smtClean="0"/>
              <a:t>uhm</a:t>
            </a:r>
            <a:r>
              <a:rPr lang="en-US" sz="800" dirty="0" smtClean="0"/>
              <a:t>] For decades, the new element sweepstakes has been a three-way race. Beginning in 1940, the Berkeley lab dominated the field, claiming or sharing credit for all elements except for one from 93 through 106. In 1981, the GSI Helmholtz Centre for Heavy Ion Research in Darmstadt, Germany, pulled ahead, planting flags on elements 107 through 112, the recently named </a:t>
            </a:r>
            <a:r>
              <a:rPr lang="en-US" sz="800" dirty="0" err="1" smtClean="0"/>
              <a:t>copernicum</a:t>
            </a:r>
            <a:r>
              <a:rPr lang="en-US" sz="800" dirty="0" smtClean="0"/>
              <a:t>.  Even with stretches of beam time available at </a:t>
            </a:r>
            <a:r>
              <a:rPr lang="en-US" sz="800" dirty="0" err="1" smtClean="0"/>
              <a:t>Dubna</a:t>
            </a:r>
            <a:r>
              <a:rPr lang="en-US" sz="800" dirty="0" smtClean="0"/>
              <a:t>, going after 117 required “experimentally, an enormous tour de force,” says nuclear physicist </a:t>
            </a:r>
            <a:r>
              <a:rPr lang="en-US" sz="800" dirty="0" err="1" smtClean="0"/>
              <a:t>Konrad</a:t>
            </a:r>
            <a:r>
              <a:rPr lang="en-US" sz="800" dirty="0" smtClean="0"/>
              <a:t> </a:t>
            </a:r>
            <a:r>
              <a:rPr lang="en-US" sz="800" dirty="0" err="1" smtClean="0"/>
              <a:t>Gelbke</a:t>
            </a:r>
            <a:r>
              <a:rPr lang="en-US" sz="800" dirty="0" smtClean="0"/>
              <a:t>, director of the National Superconducting Cyclotron Laboratory (NSCL) at Michigan State University in East Lansing. To get to 117 protons from calcium’s 20, </a:t>
            </a:r>
            <a:r>
              <a:rPr lang="en-US" sz="800" dirty="0" err="1" smtClean="0"/>
              <a:t>Dubna</a:t>
            </a:r>
            <a:r>
              <a:rPr lang="en-US" sz="800" dirty="0" smtClean="0"/>
              <a:t> physicists needed the 97 protons in the devilishly hard- to-synthesize element berkelium. Nuclear chemists at the world’s most intense neutron source, the High Flux Isotope Reactor at Oak Ridge National Laboratory in Tennessee, spent 250 days scraping together 22.2 milligrams of the stuff and another 90 days purifying it to one part in 10 million. Then the clock began to tick: Berkelium’s half-life is 320 days.  The hot material’s next stop was Russia’s Research Institute of Atomic Reactors in </a:t>
            </a:r>
            <a:r>
              <a:rPr lang="en-US" sz="800" dirty="0" err="1" smtClean="0"/>
              <a:t>Dimitrovgrad</a:t>
            </a:r>
            <a:r>
              <a:rPr lang="en-US" sz="800" dirty="0" smtClean="0"/>
              <a:t>, where scientists deposited it on a thin film of titanium. Then it went on to </a:t>
            </a:r>
            <a:r>
              <a:rPr lang="en-US" sz="800" dirty="0" err="1" smtClean="0"/>
              <a:t>Dubna</a:t>
            </a:r>
            <a:r>
              <a:rPr lang="en-US" sz="800" dirty="0" smtClean="0"/>
              <a:t>, where physicists pummeled the target with 7 trillion calcium-48 ions per second, day and night for 5 months. A gas-filled separation chamber diverted atoms blasted off the target into an array of detectors. From thousands of potentially interesting events, the physicists pinned down just six atoms of element 117. To do so, they looked at the chains of other elements produced as the radioactive atoms decayed toward stability. An isotope of 117 with 177 neutrons, for example, spits out alpha particles to metamorphose first into daughter nucleus 115 and later into </a:t>
            </a:r>
            <a:r>
              <a:rPr lang="en-US" sz="800" dirty="0" err="1" smtClean="0"/>
              <a:t>dubnium</a:t>
            </a:r>
            <a:r>
              <a:rPr lang="en-US" sz="800" dirty="0" smtClean="0"/>
              <a:t> (105) before </a:t>
            </a:r>
            <a:r>
              <a:rPr lang="en-US" sz="800" dirty="0" err="1" smtClean="0"/>
              <a:t>fissioning</a:t>
            </a:r>
            <a:r>
              <a:rPr lang="en-US" sz="800" dirty="0" smtClean="0"/>
              <a:t>. The elements in this chain—115, 113, 111, and so on—had all been made before. But the new versions had more neutrons than earlier ones did and were strikingly longer-lived—6000 times as long, in the case of one isotope of element 111. Those results fit with theorists’ current picture of heavy-element nuclei, says </a:t>
            </a:r>
            <a:r>
              <a:rPr lang="en-US" sz="800" dirty="0" err="1" smtClean="0"/>
              <a:t>Witold</a:t>
            </a:r>
            <a:r>
              <a:rPr lang="en-US" sz="800" dirty="0" smtClean="0"/>
              <a:t> </a:t>
            </a:r>
            <a:r>
              <a:rPr lang="en-US" sz="800" dirty="0" err="1" smtClean="0"/>
              <a:t>Nazarewicz</a:t>
            </a:r>
            <a:r>
              <a:rPr lang="en-US" sz="800" dirty="0" smtClean="0"/>
              <a:t>, a theoretical physicist at Oak Ridge and the University of Tennessee, Knoxville. The theory predicts that certain so-called magic numbers of protons and neutrons confer extra stability to a nucleus. A magic number at 184 neutrons, for example, ought to anchor an “island of stability,” a still-to-be discovered group of long-lived super-heavy isotopes that hold together for days, years, or even millennia. (In contrast, super-heavy elements made so far have half-lives of fractions of a second.)  Physicists at all three facilities agree that the way to reach the island of stability is by producing heavier isotopes of known elements. That will require superb beams of radioactive elements unlike any now achievable, says </a:t>
            </a:r>
            <a:r>
              <a:rPr lang="en-US" sz="800" dirty="0" err="1" smtClean="0"/>
              <a:t>Sigurd</a:t>
            </a:r>
            <a:r>
              <a:rPr lang="en-US" sz="800" dirty="0" smtClean="0"/>
              <a:t> Hofmann, the head of heavy element research at Darmstadt. Such beams may become available at labs like NSCL’s planned Facility for Rare Isotope Beams, currently in the conceptual design phase, but they are still decades away, Hofmann says. The Darmstadt group plans to confirm 116 this summer by training a calcium beam on a radioactive curium target, says Hofmann; the technique could lay the groundwork for creating 120 from curium with a chromium beam. The Berkeley team, which was devastated in 2002 when it had to withdraw its claim on element 118 after critical data turned out to have been fabricated (</a:t>
            </a:r>
            <a:r>
              <a:rPr lang="en-US" sz="800" i="1" dirty="0" smtClean="0"/>
              <a:t>Science</a:t>
            </a:r>
            <a:r>
              <a:rPr lang="en-US" sz="800" dirty="0" smtClean="0"/>
              <a:t>, 19 July 2002, p. 313), is back in the game, recently confirming </a:t>
            </a:r>
            <a:r>
              <a:rPr lang="en-US" sz="800" dirty="0" err="1" smtClean="0"/>
              <a:t>Dubna’s</a:t>
            </a:r>
            <a:r>
              <a:rPr lang="en-US" sz="800" dirty="0" smtClean="0"/>
              <a:t> element 114 with a calcium beam and plutonium target. And a newcomer—the super-heavy element lab at the Institute of Physical and Chemical Research (RIKEN) in Japan—has been instrumental in confirming some of Darmstadt’s finds. Confirmation is key to the discovery process: Under international rules, a lab may not name a new element until a competitor repeats the finding. That could take years for element 117, says </a:t>
            </a:r>
            <a:r>
              <a:rPr lang="en-US" sz="800" dirty="0" err="1" smtClean="0"/>
              <a:t>Dubna</a:t>
            </a:r>
            <a:r>
              <a:rPr lang="en-US" sz="800" dirty="0" smtClean="0"/>
              <a:t> team member Dawn </a:t>
            </a:r>
            <a:r>
              <a:rPr lang="en-US" sz="800" dirty="0" err="1" smtClean="0"/>
              <a:t>Shaughnessy</a:t>
            </a:r>
            <a:r>
              <a:rPr lang="en-US" sz="800" dirty="0" smtClean="0"/>
              <a:t>, a nuclear chemist at Lawrence Livermore National Lab in Livermore, California.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A </a:t>
            </a:r>
            <a:r>
              <a:rPr lang="en-US" b="1" dirty="0" err="1" smtClean="0"/>
              <a:t>hypertriton</a:t>
            </a:r>
            <a:r>
              <a:rPr lang="en-US" dirty="0" smtClean="0"/>
              <a:t> is an a type of </a:t>
            </a:r>
            <a:r>
              <a:rPr lang="en-US" dirty="0" err="1" smtClean="0"/>
              <a:t>hypernucleus</a:t>
            </a:r>
            <a:r>
              <a:rPr lang="en-US" dirty="0" smtClean="0"/>
              <a:t> formed of a proton, a neutron, and any </a:t>
            </a:r>
            <a:r>
              <a:rPr lang="en-US" dirty="0" err="1" smtClean="0"/>
              <a:t>hyperon</a:t>
            </a:r>
            <a:r>
              <a:rPr lang="en-US" dirty="0" smtClean="0"/>
              <a:t>. The name comes from </a:t>
            </a:r>
            <a:r>
              <a:rPr lang="en-US" i="1" dirty="0" err="1" smtClean="0"/>
              <a:t>hyperon</a:t>
            </a:r>
            <a:r>
              <a:rPr lang="en-US" dirty="0" smtClean="0"/>
              <a:t>, which refers to baryons containing strange quarks  but no charm quarks or bottom quarks, and triton, which refers to the </a:t>
            </a:r>
            <a:r>
              <a:rPr lang="en-US" dirty="0" smtClean="0">
                <a:hlinkClick r:id="rId3" action="ppaction://hlinkfile" tooltip="Atomic nucleus"/>
              </a:rPr>
              <a:t>nucleus</a:t>
            </a:r>
            <a:r>
              <a:rPr lang="en-US" dirty="0" smtClean="0"/>
              <a:t> of tritium. Because low-mass hyperons are longer-lived and easier to create than high-mass hyperons, the most common </a:t>
            </a:r>
            <a:r>
              <a:rPr lang="en-US" dirty="0" err="1" smtClean="0"/>
              <a:t>hypertritons</a:t>
            </a:r>
            <a:r>
              <a:rPr lang="en-US" dirty="0" smtClean="0"/>
              <a:t> are those containing Lambda baryons.  Its antiparticle, the </a:t>
            </a:r>
            <a:r>
              <a:rPr lang="en-US" b="1" dirty="0" err="1" smtClean="0"/>
              <a:t>antihypertriton</a:t>
            </a:r>
            <a:r>
              <a:rPr lang="en-US" dirty="0" smtClean="0"/>
              <a:t>, is formed of an antiproton, an antineutron, and any </a:t>
            </a:r>
            <a:r>
              <a:rPr lang="en-US" dirty="0" err="1" smtClean="0"/>
              <a:t>antihyperon</a:t>
            </a:r>
            <a:r>
              <a:rPr lang="en-US" dirty="0" smtClean="0"/>
              <a:t>. The first one was discovered in March 2010 by STAR detector of the Relativistic Heavy Ion Collider (RHIC).</a:t>
            </a:r>
          </a:p>
          <a:p>
            <a:r>
              <a:rPr lang="en-US" b="1" dirty="0" smtClean="0"/>
              <a:t>New nuclear terrain</a:t>
            </a:r>
          </a:p>
          <a:p>
            <a:r>
              <a:rPr lang="en-US" dirty="0" smtClean="0"/>
              <a:t>All terrestrial nuclei are made of protons and neutrons, which contain only </a:t>
            </a:r>
            <a:r>
              <a:rPr lang="en-US" i="1" dirty="0" smtClean="0"/>
              <a:t>up</a:t>
            </a:r>
            <a:r>
              <a:rPr lang="en-US" dirty="0" smtClean="0"/>
              <a:t> and </a:t>
            </a:r>
            <a:r>
              <a:rPr lang="en-US" i="1" dirty="0" smtClean="0"/>
              <a:t>down</a:t>
            </a:r>
            <a:r>
              <a:rPr lang="en-US" dirty="0" smtClean="0"/>
              <a:t> quarks. The standard Periodic Table of Elements is arranged according to the number of protons, which determines each element’s chemical properties. A more complex, three-dimensional chart conveys information on the number of neutrons, which may change in different isotopes of the same element, and a quantum number known as “strangeness,” which depends on the presence of strange quarks. </a:t>
            </a:r>
          </a:p>
          <a:p>
            <a:pPr marL="225425" lvl="0" indent="-107950">
              <a:buFont typeface="Arial" pitchFamily="34" charset="0"/>
              <a:buChar char="•"/>
            </a:pPr>
            <a:r>
              <a:rPr lang="en-US" dirty="0" smtClean="0"/>
              <a:t>For all ordinary matter, with no strange quarks, the strangeness value is zero and the chart is flat. </a:t>
            </a:r>
          </a:p>
          <a:p>
            <a:pPr marL="225425" lvl="0" indent="-107950">
              <a:buFont typeface="Arial" pitchFamily="34" charset="0"/>
              <a:buChar char="•"/>
            </a:pPr>
            <a:r>
              <a:rPr lang="en-US" dirty="0" smtClean="0"/>
              <a:t>Nuclei containing one or more strange quarks are called </a:t>
            </a:r>
            <a:r>
              <a:rPr lang="en-US" dirty="0" err="1" smtClean="0"/>
              <a:t>hypernuclei</a:t>
            </a:r>
            <a:r>
              <a:rPr lang="en-US" dirty="0" smtClean="0"/>
              <a:t>. </a:t>
            </a:r>
            <a:r>
              <a:rPr lang="en-US" dirty="0" err="1" smtClean="0"/>
              <a:t>Hypernuclei</a:t>
            </a:r>
            <a:r>
              <a:rPr lang="en-US" dirty="0" smtClean="0"/>
              <a:t> appear </a:t>
            </a:r>
            <a:r>
              <a:rPr lang="en-US" i="1" dirty="0" smtClean="0"/>
              <a:t>above</a:t>
            </a:r>
            <a:r>
              <a:rPr lang="en-US" dirty="0" smtClean="0"/>
              <a:t> the plane of the chart. </a:t>
            </a:r>
          </a:p>
          <a:p>
            <a:pPr marL="225425" lvl="0" indent="-107950">
              <a:buFont typeface="Arial" pitchFamily="34" charset="0"/>
              <a:buChar char="•"/>
            </a:pPr>
            <a:r>
              <a:rPr lang="en-US" dirty="0" smtClean="0"/>
              <a:t>Nuclei containing one or more </a:t>
            </a:r>
            <a:r>
              <a:rPr lang="en-US" i="1" dirty="0" err="1" smtClean="0"/>
              <a:t>anti</a:t>
            </a:r>
            <a:r>
              <a:rPr lang="en-US" dirty="0" err="1" smtClean="0"/>
              <a:t>strange</a:t>
            </a:r>
            <a:r>
              <a:rPr lang="en-US" dirty="0" smtClean="0"/>
              <a:t> quarks are called </a:t>
            </a:r>
            <a:r>
              <a:rPr lang="en-US" dirty="0" err="1" smtClean="0"/>
              <a:t>antihypernuclei</a:t>
            </a:r>
            <a:r>
              <a:rPr lang="en-US" dirty="0" smtClean="0"/>
              <a:t>.  </a:t>
            </a:r>
            <a:r>
              <a:rPr lang="en-US" dirty="0" err="1" smtClean="0"/>
              <a:t>Antihypernuclei</a:t>
            </a:r>
            <a:r>
              <a:rPr lang="en-US" dirty="0" smtClean="0"/>
              <a:t> appear below the plane of the chart.</a:t>
            </a:r>
          </a:p>
          <a:p>
            <a:pPr marL="225425" lvl="0" indent="-107950">
              <a:buFont typeface="Arial" pitchFamily="34" charset="0"/>
              <a:buChar char="•"/>
            </a:pPr>
            <a:r>
              <a:rPr lang="en-US" dirty="0" smtClean="0"/>
              <a:t>The new discovery of strange </a:t>
            </a:r>
            <a:r>
              <a:rPr lang="en-US" i="1" dirty="0" smtClean="0"/>
              <a:t>anti</a:t>
            </a:r>
            <a:r>
              <a:rPr lang="en-US" dirty="0" smtClean="0"/>
              <a:t>matter with an </a:t>
            </a:r>
            <a:r>
              <a:rPr lang="en-US" i="1" dirty="0" err="1" smtClean="0"/>
              <a:t>anti</a:t>
            </a:r>
            <a:r>
              <a:rPr lang="en-US" dirty="0" err="1" smtClean="0"/>
              <a:t>strange</a:t>
            </a:r>
            <a:r>
              <a:rPr lang="en-US" dirty="0" smtClean="0"/>
              <a:t> quark marks the first entry </a:t>
            </a:r>
            <a:r>
              <a:rPr lang="en-US" i="1" dirty="0" smtClean="0"/>
              <a:t>below</a:t>
            </a:r>
            <a:r>
              <a:rPr lang="en-US" dirty="0" smtClean="0"/>
              <a:t> the plane.</a:t>
            </a:r>
          </a:p>
          <a:p>
            <a:r>
              <a:rPr lang="en-US" dirty="0" err="1" smtClean="0"/>
              <a:t>Antiatoms</a:t>
            </a:r>
            <a:r>
              <a:rPr lang="en-US" dirty="0" smtClean="0"/>
              <a:t> made up of antiprotons and antineutrons are still a rarity. Because we live in a world dominated by regular matter, antiprotons and antineutrons typically annihilate before they can form into </a:t>
            </a:r>
            <a:r>
              <a:rPr lang="en-US" dirty="0" err="1" smtClean="0"/>
              <a:t>antinuclei</a:t>
            </a:r>
            <a:r>
              <a:rPr lang="en-US" dirty="0" smtClean="0"/>
              <a:t>. To date, only a handful of groups have successfully coaxed antiparticles into atomic configurations. </a:t>
            </a:r>
          </a:p>
          <a:p>
            <a:r>
              <a:rPr lang="en-US" dirty="0" smtClean="0"/>
              <a:t>To make the </a:t>
            </a:r>
            <a:r>
              <a:rPr lang="en-US" dirty="0" err="1" smtClean="0"/>
              <a:t>antiatoms</a:t>
            </a:r>
            <a:r>
              <a:rPr lang="en-US" dirty="0" smtClean="0"/>
              <a:t> requires two conditions. First, you need enormously high energies to generate the antimatter. Second, you need enough of the stuff around that it has a chance to meet other antimatter particles and form atoms before it annihilates.</a:t>
            </a:r>
          </a:p>
          <a:p>
            <a:r>
              <a:rPr lang="en-US" dirty="0" smtClean="0"/>
              <a:t>RHIC is perfect for this kind of work. The collider smashes gold nuclei together at 200 </a:t>
            </a:r>
            <a:r>
              <a:rPr lang="en-US" dirty="0" err="1" smtClean="0"/>
              <a:t>gigaelectronvolts</a:t>
            </a:r>
            <a:r>
              <a:rPr lang="en-US" dirty="0" smtClean="0"/>
              <a:t>, an energy that approaches the earliest moments following the Big Bang. When they hit, nuclei quickly dissolve into a soup of quarks and </a:t>
            </a:r>
            <a:r>
              <a:rPr lang="en-US" dirty="0" err="1" smtClean="0"/>
              <a:t>antiquarks</a:t>
            </a:r>
            <a:r>
              <a:rPr lang="en-US" dirty="0" smtClean="0"/>
              <a:t>, the fundamental particles that make up protons and neutrons.</a:t>
            </a:r>
          </a:p>
          <a:p>
            <a:r>
              <a:rPr lang="en-US" dirty="0" smtClean="0"/>
              <a:t>To form the new </a:t>
            </a:r>
            <a:r>
              <a:rPr lang="en-US" dirty="0" err="1" smtClean="0"/>
              <a:t>antihydrogen</a:t>
            </a:r>
            <a:r>
              <a:rPr lang="en-US" dirty="0" smtClean="0"/>
              <a:t> isotope, first an </a:t>
            </a:r>
            <a:r>
              <a:rPr lang="en-US" dirty="0" err="1" smtClean="0"/>
              <a:t>antistrange</a:t>
            </a:r>
            <a:r>
              <a:rPr lang="en-US" dirty="0" smtClean="0"/>
              <a:t> quark binds with an </a:t>
            </a:r>
            <a:r>
              <a:rPr lang="en-US" dirty="0" err="1" smtClean="0"/>
              <a:t>antiup</a:t>
            </a:r>
            <a:r>
              <a:rPr lang="en-US" dirty="0" smtClean="0"/>
              <a:t> and </a:t>
            </a:r>
            <a:r>
              <a:rPr lang="en-US" dirty="0" err="1" smtClean="0"/>
              <a:t>antidown</a:t>
            </a:r>
            <a:r>
              <a:rPr lang="en-US" dirty="0" smtClean="0"/>
              <a:t> quark to make an </a:t>
            </a:r>
            <a:r>
              <a:rPr lang="en-US" dirty="0" err="1" smtClean="0"/>
              <a:t>antilambda</a:t>
            </a:r>
            <a:r>
              <a:rPr lang="en-US" dirty="0" smtClean="0"/>
              <a:t> — an antineutron-like particle. The </a:t>
            </a:r>
            <a:r>
              <a:rPr lang="en-US" dirty="0" err="1" smtClean="0"/>
              <a:t>antilambda</a:t>
            </a:r>
            <a:r>
              <a:rPr lang="en-US" dirty="0" smtClean="0"/>
              <a:t>, which is fractionally heavier than a neutron, must then combine with a conventional antineutron and an antiproton. The chances of this happening are very slim: out of 100 million collisions, RHIC generated just 70 of the new </a:t>
            </a:r>
            <a:r>
              <a:rPr lang="en-US" dirty="0" err="1" smtClean="0"/>
              <a:t>antihydrogen</a:t>
            </a:r>
            <a:r>
              <a:rPr lang="en-US" dirty="0" smtClean="0"/>
              <a:t> isotopes. </a:t>
            </a:r>
          </a:p>
          <a:p>
            <a:r>
              <a:rPr lang="en-US" dirty="0" smtClean="0"/>
              <a:t>Neutron stars, the remnants of once-massive stars, are thought to contain large numbers of strange quarks, and </a:t>
            </a:r>
            <a:r>
              <a:rPr lang="en-US" dirty="0" err="1" smtClean="0"/>
              <a:t>antinuclei</a:t>
            </a:r>
            <a:r>
              <a:rPr lang="en-US" dirty="0" smtClean="0"/>
              <a:t> containing strange quarks could play a part in their evolution. Moreover, studying the properties of </a:t>
            </a:r>
            <a:r>
              <a:rPr lang="en-US" dirty="0" err="1" smtClean="0"/>
              <a:t>antinuclei</a:t>
            </a:r>
            <a:r>
              <a:rPr lang="en-US" dirty="0" smtClean="0"/>
              <a:t> such as these might help physicists to better understand why the Universe is full of matter rather than antimatter. </a:t>
            </a:r>
          </a:p>
          <a:p>
            <a:r>
              <a:rPr lang="en-US" b="1" dirty="0" smtClean="0"/>
              <a: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48</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pPr defTabSz="920750"/>
            <a:fld id="{889C870E-2EE1-47E8-BCA9-E5BAAF986EF2}" type="slidenum">
              <a:rPr lang="en-US" smtClean="0"/>
              <a:pPr defTabSz="920750"/>
              <a:t>49</a:t>
            </a:fld>
            <a:endParaRPr lang="en-US" smtClean="0"/>
          </a:p>
        </p:txBody>
      </p:sp>
      <p:sp>
        <p:nvSpPr>
          <p:cNvPr id="23555" name="Rectangle 2"/>
          <p:cNvSpPr>
            <a:spLocks noGrp="1" noRot="1" noChangeAspect="1" noChangeArrowheads="1" noTextEdit="1"/>
          </p:cNvSpPr>
          <p:nvPr>
            <p:ph type="sldImg"/>
          </p:nvPr>
        </p:nvSpPr>
        <p:spPr>
          <a:xfrm>
            <a:off x="1181100" y="696913"/>
            <a:ext cx="4648200" cy="3486150"/>
          </a:xfrm>
          <a:ln/>
        </p:spPr>
      </p:sp>
      <p:sp>
        <p:nvSpPr>
          <p:cNvPr id="23556" name="Rectangle 3"/>
          <p:cNvSpPr>
            <a:spLocks noGrp="1" noChangeArrowheads="1"/>
          </p:cNvSpPr>
          <p:nvPr>
            <p:ph type="body" idx="1"/>
          </p:nvPr>
        </p:nvSpPr>
        <p:spPr>
          <a:xfrm>
            <a:off x="934725" y="4414838"/>
            <a:ext cx="5140960" cy="4184650"/>
          </a:xfrm>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52</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54</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 “Steve Weinberg, one of the three Nobel-Prize-winning creators of the Standard Model of the elementary particles, has stated that the discovery of neutrino mass is the most important discovery in elementary particle physics in the last quarter century. He has in mind the fact that neutrino mass is the first phenomenon to be seen in laboratory experiments that cannot be understood within the original Standard Model, and that calls for new physics at a very high energy scale beyond the scope of the Standard Model.”  (“THE NEUTRINOS” </a:t>
            </a:r>
            <a:r>
              <a:rPr lang="en-US" i="1" dirty="0" smtClean="0"/>
              <a:t>Boris </a:t>
            </a:r>
            <a:r>
              <a:rPr lang="en-US" i="1" dirty="0" err="1" smtClean="0"/>
              <a:t>Kayser</a:t>
            </a:r>
            <a:r>
              <a:rPr lang="en-US" i="1" dirty="0" smtClean="0"/>
              <a:t> &amp; Stephen Parke FNAL, 2009) </a:t>
            </a:r>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55</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This slide was copied</a:t>
            </a:r>
            <a:r>
              <a:rPr lang="en-US" baseline="0" dirty="0" smtClean="0"/>
              <a:t> from </a:t>
            </a:r>
            <a:r>
              <a:rPr lang="en-US" baseline="0" dirty="0" err="1" smtClean="0"/>
              <a:t>Oddone</a:t>
            </a:r>
            <a:r>
              <a:rPr lang="en-US" baseline="0" dirty="0" smtClean="0"/>
              <a:t> presentation to DOE (6 Dec 2010)</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61</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62</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65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9" y="4415790"/>
            <a:ext cx="2803841" cy="4183380"/>
          </a:xfrm>
        </p:spPr>
        <p:txBody>
          <a:bodyPr>
            <a:normAutofit/>
          </a:bodyPr>
          <a:lstStyle/>
          <a:p>
            <a:r>
              <a:rPr lang="en-US" sz="800" dirty="0" smtClean="0"/>
              <a:t>A multidisciplinary team of physicists, chemists, materials scientists, and computer scientists made innovations in simulation methods and parallel computing technologies to perform the largest-ever (48 million atoms), chemically reactive molecular dynamics simulation on 65,536 IBM Blue Gene/P processors at the Argonne Leadership Computing Facility. The team answered a fundamental question encompassing chemistry, mechanics, and materials science: How a minute amount of impurities segregated to grain boundaries of a material essentially alters its fracture behavior. The researchers simulated the introduction of small amounts of sulfur into the boundaries between nickel grains to investigate a material property known as “</a:t>
            </a:r>
            <a:r>
              <a:rPr lang="en-US" sz="800" dirty="0" err="1" smtClean="0"/>
              <a:t>embrittlement</a:t>
            </a:r>
            <a:r>
              <a:rPr lang="en-US" sz="800" dirty="0" smtClean="0"/>
              <a:t>.” Seeing how different configurations of nickel function at these exceptionally small scales helps them understand the basic chemistry that will expedite the development of next-generation nuclear reactors. The study was published in Physical Review Letters (April 2010).</a:t>
            </a:r>
          </a:p>
          <a:p>
            <a:r>
              <a:rPr lang="en-US" sz="800" dirty="0" smtClean="0"/>
              <a:t>Figure Caption:  </a:t>
            </a:r>
            <a:r>
              <a:rPr lang="en-US" sz="800" dirty="0" err="1" smtClean="0"/>
              <a:t>Closeups</a:t>
            </a:r>
            <a:r>
              <a:rPr lang="en-US" sz="800" dirty="0" smtClean="0"/>
              <a:t> of fracture simulations for </a:t>
            </a:r>
            <a:r>
              <a:rPr lang="en-US" sz="800" dirty="0" err="1" smtClean="0"/>
              <a:t>nanocrystalline</a:t>
            </a:r>
            <a:r>
              <a:rPr lang="en-US" sz="800" dirty="0" smtClean="0"/>
              <a:t> nickel without and with amorphous sulfide grain- boundary phases, where red, blue, and yellow colors represent nickel atoms inside grains (&gt;0.5 nanometers from grain boundaries), nickel atoms within 0.5 nm from grain boundaries, and sulfur atoms, respectively. The figure shows a transition from ductile, </a:t>
            </a:r>
            <a:r>
              <a:rPr lang="en-US" sz="800" dirty="0" err="1" smtClean="0"/>
              <a:t>transgranular</a:t>
            </a:r>
            <a:r>
              <a:rPr lang="en-US" sz="800" dirty="0" smtClean="0"/>
              <a:t> tearing to brittle, </a:t>
            </a:r>
            <a:r>
              <a:rPr lang="en-US" sz="800" dirty="0" err="1" smtClean="0"/>
              <a:t>intergranular</a:t>
            </a:r>
            <a:r>
              <a:rPr lang="en-US" sz="800" dirty="0" smtClean="0"/>
              <a:t> cleavage. White arrows point to </a:t>
            </a:r>
            <a:r>
              <a:rPr lang="en-US" sz="800" dirty="0" err="1" smtClean="0"/>
              <a:t>transgranular</a:t>
            </a:r>
            <a:r>
              <a:rPr lang="en-US" sz="800" dirty="0" smtClean="0"/>
              <a:t> fracture surfaces.</a:t>
            </a:r>
            <a:endParaRPr lang="en-US" sz="800" dirty="0">
              <a:latin typeface="Arial Narrow" pitchFamily="34" charset="0"/>
            </a:endParaRPr>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7</a:t>
            </a:fld>
            <a:endParaRPr lang="en-US"/>
          </a:p>
        </p:txBody>
      </p:sp>
      <p:pic>
        <p:nvPicPr>
          <p:cNvPr id="83969" name="Picture 1"/>
          <p:cNvPicPr>
            <a:picLocks noChangeAspect="1" noChangeArrowheads="1"/>
          </p:cNvPicPr>
          <p:nvPr/>
        </p:nvPicPr>
        <p:blipFill>
          <a:blip r:embed="rId3"/>
          <a:srcRect/>
          <a:stretch>
            <a:fillRect/>
          </a:stretch>
        </p:blipFill>
        <p:spPr bwMode="auto">
          <a:xfrm>
            <a:off x="3505200" y="4511499"/>
            <a:ext cx="2889978" cy="3187159"/>
          </a:xfrm>
          <a:prstGeom prst="rect">
            <a:avLst/>
          </a:prstGeom>
          <a:noFill/>
          <a:ln w="9525">
            <a:noFill/>
            <a:miter lim="800000"/>
            <a:headEnd/>
            <a:tailEnd/>
          </a:ln>
        </p:spPr>
      </p:pic>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High rates of </a:t>
            </a:r>
            <a:r>
              <a:rPr lang="en-US" dirty="0" err="1" smtClean="0"/>
              <a:t>photobiological</a:t>
            </a:r>
            <a:r>
              <a:rPr lang="en-US" dirty="0" smtClean="0"/>
              <a:t> H</a:t>
            </a:r>
            <a:r>
              <a:rPr lang="en-US" baseline="-25000" dirty="0" smtClean="0"/>
              <a:t>2 </a:t>
            </a:r>
            <a:r>
              <a:rPr lang="en-US" dirty="0" smtClean="0"/>
              <a:t>production by a </a:t>
            </a:r>
            <a:r>
              <a:rPr lang="en-US" dirty="0" err="1" smtClean="0"/>
              <a:t>cyanobacterium</a:t>
            </a:r>
            <a:r>
              <a:rPr lang="en-US" dirty="0" smtClean="0"/>
              <a:t> under aerobic conditions</a:t>
            </a:r>
          </a:p>
          <a:p>
            <a:r>
              <a:rPr lang="en-US" dirty="0" err="1" smtClean="0"/>
              <a:t>Anindita</a:t>
            </a:r>
            <a:r>
              <a:rPr lang="en-US" dirty="0" smtClean="0"/>
              <a:t> Bandyopadhyay1, Jana Stöckel1, </a:t>
            </a:r>
            <a:r>
              <a:rPr lang="en-US" dirty="0" err="1" smtClean="0"/>
              <a:t>Hongtao</a:t>
            </a:r>
            <a:r>
              <a:rPr lang="en-US" dirty="0" smtClean="0"/>
              <a:t> Min2, Louis A. Sherman2 &amp; </a:t>
            </a:r>
            <a:r>
              <a:rPr lang="en-US" dirty="0" err="1" smtClean="0"/>
              <a:t>Himadri</a:t>
            </a:r>
            <a:r>
              <a:rPr lang="en-US" dirty="0" smtClean="0"/>
              <a:t> B. Pakrasi1</a:t>
            </a:r>
          </a:p>
          <a:p>
            <a:r>
              <a:rPr lang="en-US" dirty="0" smtClean="0"/>
              <a:t> </a:t>
            </a:r>
          </a:p>
          <a:p>
            <a:r>
              <a:rPr lang="en-US" dirty="0" smtClean="0"/>
              <a:t>Among the emerging renewable and green energy sources, </a:t>
            </a:r>
            <a:r>
              <a:rPr lang="en-US" dirty="0" err="1" smtClean="0"/>
              <a:t>biohydrogen</a:t>
            </a:r>
            <a:r>
              <a:rPr lang="en-US" dirty="0" smtClean="0"/>
              <a:t> stands out as an appealing choice. Hydrogen can be produced by certain groups of microorganisms that possess functional </a:t>
            </a:r>
            <a:r>
              <a:rPr lang="en-US" dirty="0" err="1" smtClean="0"/>
              <a:t>nitrogenase</a:t>
            </a:r>
            <a:r>
              <a:rPr lang="en-US" dirty="0" smtClean="0"/>
              <a:t> and/or bidirectional </a:t>
            </a:r>
            <a:r>
              <a:rPr lang="en-US" dirty="0" err="1" smtClean="0"/>
              <a:t>hydrogenases</a:t>
            </a:r>
            <a:r>
              <a:rPr lang="en-US" dirty="0" smtClean="0"/>
              <a:t>. In particular, the potential of </a:t>
            </a:r>
            <a:r>
              <a:rPr lang="en-US" dirty="0" err="1" smtClean="0"/>
              <a:t>photobiological</a:t>
            </a:r>
            <a:r>
              <a:rPr lang="en-US" dirty="0" smtClean="0"/>
              <a:t> hydrogen production by oxygenic photosynthetic microbes has attracted significant interest. However, </a:t>
            </a:r>
            <a:r>
              <a:rPr lang="en-US" dirty="0" err="1" smtClean="0"/>
              <a:t>nitrogenase</a:t>
            </a:r>
            <a:r>
              <a:rPr lang="en-US" dirty="0" smtClean="0"/>
              <a:t> and </a:t>
            </a:r>
            <a:r>
              <a:rPr lang="en-US" dirty="0" err="1" smtClean="0"/>
              <a:t>hydrogenase</a:t>
            </a:r>
            <a:r>
              <a:rPr lang="en-US" dirty="0" smtClean="0"/>
              <a:t> are generally oxygen sensitive, and require protective mechanisms to function in an aerobic extracellular environment. Here, we describe </a:t>
            </a:r>
            <a:r>
              <a:rPr lang="en-US" i="1" dirty="0" err="1" smtClean="0"/>
              <a:t>Cyanothece</a:t>
            </a:r>
            <a:r>
              <a:rPr lang="en-US" i="1" dirty="0" smtClean="0"/>
              <a:t> </a:t>
            </a:r>
            <a:r>
              <a:rPr lang="en-US" dirty="0" smtClean="0"/>
              <a:t>sp. ATCC 51142, a unicellular, </a:t>
            </a:r>
            <a:r>
              <a:rPr lang="en-US" dirty="0" err="1" smtClean="0"/>
              <a:t>diazotrophic</a:t>
            </a:r>
            <a:r>
              <a:rPr lang="en-US" dirty="0" smtClean="0"/>
              <a:t> </a:t>
            </a:r>
            <a:r>
              <a:rPr lang="en-US" dirty="0" err="1" smtClean="0"/>
              <a:t>cyanobacterium</a:t>
            </a:r>
            <a:r>
              <a:rPr lang="en-US" dirty="0" smtClean="0"/>
              <a:t> with the capacity to generate high levels of hydrogen under aerobic conditions. Wild-type </a:t>
            </a:r>
            <a:r>
              <a:rPr lang="en-US" i="1" dirty="0" err="1" smtClean="0"/>
              <a:t>Cyanothece</a:t>
            </a:r>
            <a:r>
              <a:rPr lang="en-US" i="1" dirty="0" smtClean="0"/>
              <a:t> </a:t>
            </a:r>
            <a:r>
              <a:rPr lang="en-US" dirty="0" smtClean="0"/>
              <a:t>51142 can produce hydrogen at rates as high as 465 </a:t>
            </a:r>
            <a:r>
              <a:rPr lang="en-US" dirty="0" err="1" smtClean="0"/>
              <a:t>μmol</a:t>
            </a:r>
            <a:r>
              <a:rPr lang="en-US" dirty="0" smtClean="0"/>
              <a:t> per mg of chlorophyll per hour in the presence of glycerol. Hydrogen production in this strain is mediated by an efficient </a:t>
            </a:r>
            <a:r>
              <a:rPr lang="en-US" dirty="0" err="1" smtClean="0"/>
              <a:t>nitrogenase</a:t>
            </a:r>
            <a:r>
              <a:rPr lang="en-US" dirty="0" smtClean="0"/>
              <a:t> system, which can be manipulated to convert solar energy into hydrogen at rates that are several fold higher, compared with any previously described wild-type hydrogen-producing photosynthetic microbe.</a:t>
            </a:r>
          </a:p>
          <a:p>
            <a:r>
              <a:rPr lang="en-US" dirty="0" smtClean="0"/>
              <a:t>In the present report, we describe </a:t>
            </a:r>
            <a:r>
              <a:rPr lang="en-US" i="1" dirty="0" err="1" smtClean="0"/>
              <a:t>Cyanothece</a:t>
            </a:r>
            <a:r>
              <a:rPr lang="en-US" i="1" dirty="0" smtClean="0"/>
              <a:t> </a:t>
            </a:r>
            <a:r>
              <a:rPr lang="en-US" dirty="0" smtClean="0"/>
              <a:t>sp. ATCC 51142, a </a:t>
            </a:r>
            <a:r>
              <a:rPr lang="en-US" dirty="0" err="1" smtClean="0"/>
              <a:t>cyanobacterial</a:t>
            </a:r>
            <a:r>
              <a:rPr lang="en-US" dirty="0" smtClean="0"/>
              <a:t> strain with the ability to produce remarkably high amounts of H2 under aerobic conditions. </a:t>
            </a:r>
            <a:r>
              <a:rPr lang="en-US" i="1" dirty="0" err="1" smtClean="0"/>
              <a:t>Cyanothece</a:t>
            </a:r>
            <a:r>
              <a:rPr lang="en-US" i="1" dirty="0" smtClean="0"/>
              <a:t> </a:t>
            </a:r>
            <a:r>
              <a:rPr lang="en-US" dirty="0" smtClean="0"/>
              <a:t>strains thrive in marine environments limited in dissolved inorganic </a:t>
            </a:r>
            <a:r>
              <a:rPr lang="en-US" dirty="0" err="1" smtClean="0"/>
              <a:t>bioavailable</a:t>
            </a:r>
            <a:r>
              <a:rPr lang="en-US" dirty="0" smtClean="0"/>
              <a:t> nitrogenous compounds, and have been recognized for their role in maintaining the marine nitrogen cycle. </a:t>
            </a:r>
            <a:r>
              <a:rPr lang="en-US" i="1" dirty="0" err="1" smtClean="0"/>
              <a:t>Cyanothece</a:t>
            </a:r>
            <a:r>
              <a:rPr lang="en-US" i="1" dirty="0" smtClean="0"/>
              <a:t> </a:t>
            </a:r>
            <a:r>
              <a:rPr lang="en-US" dirty="0" smtClean="0"/>
              <a:t>51142 can derive the majority of its nutritional requirements from sunlight, atmospheric carbon dioxide and nitrogen gases. During the day, it performs photosynthesis and fixes carbon, which is stored as large reserves of glycogen. At the onset of the dark period, high rates of respiration rapidly create a </a:t>
            </a:r>
            <a:r>
              <a:rPr lang="en-US" dirty="0" err="1" smtClean="0"/>
              <a:t>suboxic</a:t>
            </a:r>
            <a:r>
              <a:rPr lang="en-US" dirty="0" smtClean="0"/>
              <a:t> intracellular environment. This, in turn, facilitates oxygen-sensitive and energy-intensive processes such as N2 fixation and H2 production to occur at night at the expense of the accumulated glycogen. The orchestrated diurnal cycling patterns of the central metabolic processes in this organism have recently been described using a global </a:t>
            </a:r>
            <a:r>
              <a:rPr lang="en-US" dirty="0" err="1" smtClean="0"/>
              <a:t>transcriptomic</a:t>
            </a:r>
            <a:r>
              <a:rPr lang="en-US" dirty="0" smtClean="0"/>
              <a:t> approach. These unique attributes of </a:t>
            </a:r>
            <a:r>
              <a:rPr lang="en-US" i="1" dirty="0" err="1" smtClean="0"/>
              <a:t>Cyanothece</a:t>
            </a:r>
            <a:r>
              <a:rPr lang="en-US" i="1" dirty="0" smtClean="0"/>
              <a:t> </a:t>
            </a:r>
            <a:r>
              <a:rPr lang="en-US" dirty="0" smtClean="0"/>
              <a:t>51142, which make it an ideal organism for H2 production, are possibly the remnants of the metabolic and regulatory processes that aided in the acclimatization of ancient </a:t>
            </a:r>
            <a:r>
              <a:rPr lang="en-US" dirty="0" err="1" smtClean="0"/>
              <a:t>cyanobacteria</a:t>
            </a:r>
            <a:r>
              <a:rPr lang="en-US" dirty="0" smtClean="0"/>
              <a:t> during their transition from an anaerobic to an aerobic environment. Retention of ancient metabolic traits that originated in the </a:t>
            </a:r>
            <a:r>
              <a:rPr lang="en-US" dirty="0" err="1" smtClean="0"/>
              <a:t>Archaean</a:t>
            </a:r>
            <a:r>
              <a:rPr lang="en-US" dirty="0" smtClean="0"/>
              <a:t> oceans has been reported in other </a:t>
            </a:r>
            <a:r>
              <a:rPr lang="en-US" dirty="0" err="1" smtClean="0"/>
              <a:t>cyanobacterial</a:t>
            </a:r>
            <a:r>
              <a:rPr lang="en-US" dirty="0" smtClean="0"/>
              <a:t> strains.</a:t>
            </a:r>
          </a:p>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DCEE50CC-E570-4C4C-A87C-24787CB3AD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a:t>Office of Science FY 2011 Budget</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1F8A97BA-DB9B-4291-87AE-AF89EA7F18B7}" type="slidenum">
              <a:rPr lang="en-US"/>
              <a:pPr>
                <a:defRPr/>
              </a:pPr>
              <a:t>‹#›</a:t>
            </a:fld>
            <a:endParaRPr lang="en-US" dirty="0"/>
          </a:p>
        </p:txBody>
      </p:sp>
      <p:pic>
        <p:nvPicPr>
          <p:cNvPr id="1030" name="Picture 9" descr="horizontal-logo-green-text.jpg"/>
          <p:cNvPicPr>
            <a:picLocks noChangeAspect="1"/>
          </p:cNvPicPr>
          <p:nvPr/>
        </p:nvPicPr>
        <p:blipFill>
          <a:blip r:embed="rId5" cstate="print"/>
          <a:srcRect/>
          <a:stretch>
            <a:fillRect/>
          </a:stretch>
        </p:blipFill>
        <p:spPr bwMode="auto">
          <a:xfrm>
            <a:off x="457200" y="6354763"/>
            <a:ext cx="2438400" cy="4079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3" r:id="rId1"/>
    <p:sldLayoutId id="2147483664" r:id="rId2"/>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hyperlink" Target="http://solarfuelshub.org/_media/split250.png?cach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emf"/></Relationships>
</file>

<file path=ppt/slides/_rels/slide2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10" Type="http://schemas.openxmlformats.org/officeDocument/2006/relationships/image" Target="../media/image62.png"/><Relationship Id="rId4" Type="http://schemas.openxmlformats.org/officeDocument/2006/relationships/image" Target="../media/image56.emf"/><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7.gif"/><Relationship Id="rId5" Type="http://schemas.openxmlformats.org/officeDocument/2006/relationships/image" Target="../media/image66.gif"/><Relationship Id="rId4" Type="http://schemas.openxmlformats.org/officeDocument/2006/relationships/image" Target="../media/image65.gif"/></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jpeg"/><Relationship Id="rId12"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6.gif"/><Relationship Id="rId5" Type="http://schemas.openxmlformats.org/officeDocument/2006/relationships/image" Target="../media/image85.gif"/><Relationship Id="rId4" Type="http://schemas.openxmlformats.org/officeDocument/2006/relationships/image" Target="../media/image84.gif"/></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1.tiff"/></Relationships>
</file>

<file path=ppt/slides/_rels/slide35.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emf"/></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png"/><Relationship Id="rId7" Type="http://schemas.openxmlformats.org/officeDocument/2006/relationships/image" Target="../media/image9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pn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0.gif"/><Relationship Id="rId5" Type="http://schemas.openxmlformats.org/officeDocument/2006/relationships/image" Target="../media/image109.gif"/><Relationship Id="rId4" Type="http://schemas.openxmlformats.org/officeDocument/2006/relationships/image" Target="../media/image108.gi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19.gif"/><Relationship Id="rId4" Type="http://schemas.openxmlformats.org/officeDocument/2006/relationships/image" Target="../media/image118.jpeg"/></Relationships>
</file>

<file path=ppt/slides/_rels/slide42.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gif"/><Relationship Id="rId4" Type="http://schemas.openxmlformats.org/officeDocument/2006/relationships/image" Target="../media/image121.gif"/></Relationships>
</file>

<file path=ppt/slides/_rels/slide4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32.gif"/><Relationship Id="rId5" Type="http://schemas.openxmlformats.org/officeDocument/2006/relationships/image" Target="../media/image131.gif"/><Relationship Id="rId4" Type="http://schemas.openxmlformats.org/officeDocument/2006/relationships/image" Target="../media/image130.gi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136.jpeg"/></Relationships>
</file>

<file path=ppt/slides/_rels/slide4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notesSlide" Target="../notesSlides/notesSlide46.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image" Target="../media/image139.jpeg"/><Relationship Id="rId9" Type="http://schemas.openxmlformats.org/officeDocument/2006/relationships/image" Target="../media/image143.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45.gi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48.gif"/><Relationship Id="rId5" Type="http://schemas.openxmlformats.org/officeDocument/2006/relationships/image" Target="../media/image147.gif"/><Relationship Id="rId4" Type="http://schemas.openxmlformats.org/officeDocument/2006/relationships/image" Target="../media/image146.gif"/></Relationships>
</file>

<file path=ppt/slides/_rels/slide5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52.gif"/><Relationship Id="rId5" Type="http://schemas.openxmlformats.org/officeDocument/2006/relationships/image" Target="../media/image151.jpeg"/><Relationship Id="rId4" Type="http://schemas.openxmlformats.org/officeDocument/2006/relationships/image" Target="../media/image150.jpeg"/></Relationships>
</file>

<file path=ppt/slides/_rels/slide5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61.wmf"/><Relationship Id="rId5" Type="http://schemas.openxmlformats.org/officeDocument/2006/relationships/image" Target="../media/image160.jpeg"/><Relationship Id="rId4" Type="http://schemas.openxmlformats.org/officeDocument/2006/relationships/image" Target="../media/image15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61.xml.rels><?xml version="1.0" encoding="UTF-8" standalone="yes"?>
<Relationships xmlns="http://schemas.openxmlformats.org/package/2006/relationships"><Relationship Id="rId3" Type="http://schemas.openxmlformats.org/officeDocument/2006/relationships/image" Target="../media/image164.gi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67.gif"/><Relationship Id="rId5" Type="http://schemas.openxmlformats.org/officeDocument/2006/relationships/image" Target="../media/image166.gif"/><Relationship Id="rId4" Type="http://schemas.openxmlformats.org/officeDocument/2006/relationships/image" Target="../media/image165.gif"/></Relationships>
</file>

<file path=ppt/slides/_rels/slide6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63.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png"/><Relationship Id="rId7" Type="http://schemas.openxmlformats.org/officeDocument/2006/relationships/image" Target="../media/image174.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w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3"/>
          <p:cNvSpPr>
            <a:spLocks noGrp="1"/>
          </p:cNvSpPr>
          <p:nvPr>
            <p:ph type="title"/>
          </p:nvPr>
        </p:nvSpPr>
        <p:spPr>
          <a:xfrm>
            <a:off x="457200" y="2166938"/>
            <a:ext cx="8229600" cy="1143000"/>
          </a:xfrm>
        </p:spPr>
        <p:txBody>
          <a:bodyPr>
            <a:noAutofit/>
          </a:bodyPr>
          <a:lstStyle/>
          <a:p>
            <a:pPr eaLnBrk="1" hangingPunct="1">
              <a:defRPr/>
            </a:pPr>
            <a:r>
              <a:rPr lang="en-US" dirty="0" smtClean="0">
                <a:latin typeface="+mn-lt"/>
                <a:cs typeface="Arial" charset="0"/>
              </a:rPr>
              <a:t>FY 2012 budget Presentation</a:t>
            </a:r>
            <a:br>
              <a:rPr lang="en-US" dirty="0" smtClean="0">
                <a:latin typeface="+mn-lt"/>
                <a:cs typeface="Arial" charset="0"/>
              </a:rPr>
            </a:br>
            <a:r>
              <a:rPr lang="en-US" dirty="0" smtClean="0">
                <a:latin typeface="+mn-lt"/>
                <a:cs typeface="Arial" charset="0"/>
              </a:rPr>
              <a:t>for DOE’s Office of Science</a:t>
            </a:r>
          </a:p>
        </p:txBody>
      </p:sp>
      <p:sp>
        <p:nvSpPr>
          <p:cNvPr id="6" name="Subtitle 4"/>
          <p:cNvSpPr>
            <a:spLocks noGrp="1"/>
          </p:cNvSpPr>
          <p:nvPr>
            <p:ph type="subTitle" idx="1"/>
          </p:nvPr>
        </p:nvSpPr>
        <p:spPr>
          <a:xfrm>
            <a:off x="1371600" y="4124325"/>
            <a:ext cx="6400800" cy="457200"/>
          </a:xfrm>
        </p:spPr>
        <p:txBody>
          <a:bodyPr rtlCol="0">
            <a:normAutofit/>
          </a:bodyPr>
          <a:lstStyle/>
          <a:p>
            <a:pPr eaLnBrk="1" fontAlgn="auto" hangingPunct="1">
              <a:spcAft>
                <a:spcPts val="0"/>
              </a:spcAft>
              <a:defRPr/>
            </a:pPr>
            <a:r>
              <a:rPr lang="en-US" sz="2000" dirty="0" smtClean="0">
                <a:solidFill>
                  <a:srgbClr val="1C1C1C"/>
                </a:solidFill>
              </a:rPr>
              <a:t>March 17, 2011</a:t>
            </a:r>
          </a:p>
        </p:txBody>
      </p:sp>
      <p:sp>
        <p:nvSpPr>
          <p:cNvPr id="7" name="Rectangle 4"/>
          <p:cNvSpPr>
            <a:spLocks noChangeArrowheads="1"/>
          </p:cNvSpPr>
          <p:nvPr/>
        </p:nvSpPr>
        <p:spPr bwMode="auto">
          <a:xfrm>
            <a:off x="2286000" y="5367338"/>
            <a:ext cx="4572000" cy="1285875"/>
          </a:xfrm>
          <a:prstGeom prst="rect">
            <a:avLst/>
          </a:prstGeom>
          <a:noFill/>
          <a:ln w="9525">
            <a:noFill/>
            <a:miter lim="800000"/>
            <a:headEnd/>
            <a:tailEnd/>
          </a:ln>
        </p:spPr>
        <p:txBody>
          <a:bodyPr>
            <a:spAutoFit/>
          </a:bodyPr>
          <a:lstStyle/>
          <a:p>
            <a:pPr algn="ctr">
              <a:spcBef>
                <a:spcPct val="10000"/>
              </a:spcBef>
            </a:pPr>
            <a:r>
              <a:rPr lang="en-US" sz="2000" dirty="0">
                <a:solidFill>
                  <a:srgbClr val="1C1C1C"/>
                </a:solidFill>
                <a:cs typeface="Arial" charset="0"/>
              </a:rPr>
              <a:t>Dr. W. F. Brinkman</a:t>
            </a:r>
            <a:br>
              <a:rPr lang="en-US" sz="2000" dirty="0">
                <a:solidFill>
                  <a:srgbClr val="1C1C1C"/>
                </a:solidFill>
                <a:cs typeface="Arial" charset="0"/>
              </a:rPr>
            </a:br>
            <a:r>
              <a:rPr lang="en-US" sz="2000" dirty="0">
                <a:solidFill>
                  <a:srgbClr val="1C1C1C"/>
                </a:solidFill>
                <a:cs typeface="Arial" charset="0"/>
              </a:rPr>
              <a:t>Director, Office of Science</a:t>
            </a:r>
            <a:br>
              <a:rPr lang="en-US" sz="2000" dirty="0">
                <a:solidFill>
                  <a:srgbClr val="1C1C1C"/>
                </a:solidFill>
                <a:cs typeface="Arial" charset="0"/>
              </a:rPr>
            </a:br>
            <a:r>
              <a:rPr lang="en-US" sz="2000" dirty="0">
                <a:solidFill>
                  <a:srgbClr val="1C1C1C"/>
                </a:solidFill>
                <a:cs typeface="Arial" charset="0"/>
              </a:rPr>
              <a:t>U.S. Department of Energy</a:t>
            </a:r>
          </a:p>
          <a:p>
            <a:pPr algn="ctr">
              <a:spcBef>
                <a:spcPct val="10000"/>
              </a:spcBef>
            </a:pPr>
            <a:r>
              <a:rPr lang="en-US" sz="1600" i="1" dirty="0">
                <a:solidFill>
                  <a:srgbClr val="1C1C1C"/>
                </a:solidFill>
                <a:cs typeface="Arial" charset="0"/>
              </a:rPr>
              <a:t>www.science.doe.gov</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10</a:t>
            </a:fld>
            <a:endParaRPr lang="en-US" dirty="0" smtClean="0">
              <a:latin typeface="Arial" charset="0"/>
              <a:cs typeface="Arial" charset="0"/>
            </a:endParaRPr>
          </a:p>
        </p:txBody>
      </p:sp>
      <p:sp>
        <p:nvSpPr>
          <p:cNvPr id="6146" name="Title 2"/>
          <p:cNvSpPr>
            <a:spLocks noGrp="1"/>
          </p:cNvSpPr>
          <p:nvPr>
            <p:ph type="title" idx="4294967295"/>
          </p:nvPr>
        </p:nvSpPr>
        <p:spPr>
          <a:xfrm>
            <a:off x="0" y="-174625"/>
            <a:ext cx="9144000" cy="1143000"/>
          </a:xfrm>
        </p:spPr>
        <p:txBody>
          <a:bodyPr/>
          <a:lstStyle/>
          <a:p>
            <a:r>
              <a:rPr lang="en-US" dirty="0" smtClean="0">
                <a:latin typeface="Arial" charset="0"/>
                <a:cs typeface="Arial" charset="0"/>
              </a:rPr>
              <a:t>Office of Science FY 2012 Budget Request to Congress</a:t>
            </a:r>
          </a:p>
        </p:txBody>
      </p:sp>
      <p:pic>
        <p:nvPicPr>
          <p:cNvPr id="2" name="Picture 1"/>
          <p:cNvPicPr>
            <a:picLocks noChangeAspect="1" noChangeArrowheads="1"/>
          </p:cNvPicPr>
          <p:nvPr/>
        </p:nvPicPr>
        <p:blipFill>
          <a:blip r:embed="rId3" cstate="print"/>
          <a:srcRect l="6148" t="20369"/>
          <a:stretch>
            <a:fillRect/>
          </a:stretch>
        </p:blipFill>
        <p:spPr bwMode="auto">
          <a:xfrm>
            <a:off x="0" y="1032789"/>
            <a:ext cx="9143999" cy="4339687"/>
          </a:xfrm>
          <a:prstGeom prst="rect">
            <a:avLst/>
          </a:prstGeom>
          <a:noFill/>
          <a:ln w="9525">
            <a:noFill/>
            <a:miter lim="800000"/>
            <a:headEnd/>
            <a:tailEnd/>
          </a:ln>
        </p:spPr>
      </p:pic>
      <p:sp>
        <p:nvSpPr>
          <p:cNvPr id="7" name="TextBox 6"/>
          <p:cNvSpPr txBox="1"/>
          <p:nvPr/>
        </p:nvSpPr>
        <p:spPr>
          <a:xfrm>
            <a:off x="1101774" y="5861155"/>
            <a:ext cx="6745573" cy="307777"/>
          </a:xfrm>
          <a:prstGeom prst="rect">
            <a:avLst/>
          </a:prstGeom>
          <a:noFill/>
          <a:ln>
            <a:noFill/>
          </a:ln>
        </p:spPr>
        <p:txBody>
          <a:bodyPr wrap="square" rtlCol="0">
            <a:spAutoFit/>
          </a:bodyPr>
          <a:lstStyle/>
          <a:p>
            <a:r>
              <a:rPr lang="en-US" sz="700" dirty="0" smtClean="0"/>
              <a:t>Continuing Resolution (CR) column reflects the current CR (P.L. 111-322), annualized to a full year.  Funding amounts reflect the FY 2010 appropriation level prior to the SBIR/STTR transfer.  Funding on the undistributed line reflects FY 2010 Congressionally directed project funding prior to the SBIR/STTR transfer.</a:t>
            </a:r>
            <a:endParaRPr lang="en-US" sz="7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Slide Number Placeholder 3"/>
          <p:cNvSpPr txBox="1">
            <a:spLocks/>
          </p:cNvSpPr>
          <p:nvPr/>
        </p:nvSpPr>
        <p:spPr>
          <a:xfrm>
            <a:off x="8426276" y="6391547"/>
            <a:ext cx="381000" cy="365125"/>
          </a:xfrm>
          <a:prstGeom prst="rect">
            <a:avLst/>
          </a:prstGeom>
        </p:spPr>
        <p:txBody>
          <a:bodyPr/>
          <a:lstStyle/>
          <a:p>
            <a:pPr algn="ctr">
              <a:defRPr/>
            </a:pPr>
            <a:fld id="{26CA2777-A89F-4130-B308-73BB65955918}" type="slidenum">
              <a:rPr lang="en-US" sz="1200" smtClean="0">
                <a:solidFill>
                  <a:srgbClr val="106636"/>
                </a:solidFill>
              </a:rPr>
              <a:pPr algn="ctr">
                <a:defRPr/>
              </a:pPr>
              <a:t>11</a:t>
            </a:fld>
            <a:endParaRPr lang="en-US" sz="1200" dirty="0">
              <a:solidFill>
                <a:srgbClr val="106636"/>
              </a:solidFill>
            </a:endParaRPr>
          </a:p>
        </p:txBody>
      </p:sp>
      <p:sp>
        <p:nvSpPr>
          <p:cNvPr id="3" name="Text Box 4"/>
          <p:cNvSpPr txBox="1">
            <a:spLocks noChangeArrowheads="1"/>
          </p:cNvSpPr>
          <p:nvPr/>
        </p:nvSpPr>
        <p:spPr bwMode="auto">
          <a:xfrm>
            <a:off x="258180" y="964348"/>
            <a:ext cx="8190360" cy="3462464"/>
          </a:xfrm>
          <a:prstGeom prst="rect">
            <a:avLst/>
          </a:prstGeom>
          <a:noFill/>
          <a:ln w="9525">
            <a:noFill/>
            <a:miter lim="800000"/>
            <a:headEnd/>
            <a:tailEnd/>
          </a:ln>
          <a:effectLst/>
        </p:spPr>
        <p:txBody>
          <a:bodyPr wrap="square" lIns="91417" tIns="45709" rIns="91417" bIns="45709">
            <a:spAutoFit/>
          </a:bodyPr>
          <a:lstStyle/>
          <a:p>
            <a:pPr marL="166688" indent="-166688" eaLnBrk="0" hangingPunct="0">
              <a:spcAft>
                <a:spcPts val="1200"/>
              </a:spcAft>
              <a:buFont typeface="Wingdings" pitchFamily="2" charset="2"/>
              <a:buChar char="§"/>
            </a:pPr>
            <a:r>
              <a:rPr lang="en-US" sz="1600" dirty="0" smtClean="0">
                <a:solidFill>
                  <a:prstClr val="black"/>
                </a:solidFill>
                <a:latin typeface="Arial" pitchFamily="34" charset="0"/>
                <a:cs typeface="Arial" pitchFamily="34" charset="0"/>
              </a:rPr>
              <a:t>Research to establish materials design rules to launch </a:t>
            </a:r>
            <a:r>
              <a:rPr lang="en-US" sz="1600" dirty="0" smtClean="0"/>
              <a:t>an era of predictive modeling, changing the paradigm of materials discovery from serendipity to rational design. </a:t>
            </a:r>
            <a:endParaRPr lang="en-US" sz="1600" dirty="0" smtClean="0">
              <a:solidFill>
                <a:prstClr val="black"/>
              </a:solidFill>
              <a:latin typeface="Arial" pitchFamily="34" charset="0"/>
              <a:cs typeface="Arial" pitchFamily="34" charset="0"/>
            </a:endParaRPr>
          </a:p>
          <a:p>
            <a:pPr marL="166688" indent="-166688" eaLnBrk="0" hangingPunct="0">
              <a:spcAft>
                <a:spcPts val="1200"/>
              </a:spcAft>
              <a:buFont typeface="Wingdings" pitchFamily="2" charset="2"/>
              <a:buChar char="§"/>
            </a:pPr>
            <a:r>
              <a:rPr lang="en-US" sz="1600" dirty="0" smtClean="0">
                <a:solidFill>
                  <a:prstClr val="black"/>
                </a:solidFill>
                <a:latin typeface="Arial" pitchFamily="34" charset="0"/>
                <a:cs typeface="Arial" pitchFamily="34" charset="0"/>
              </a:rPr>
              <a:t>Discovery of new materials has been the engine driving science frontiers and fueling technology innovations. The U.S. has the world’s most powerful suite of tools for materials synthesis, characterization, and computation.  </a:t>
            </a:r>
            <a:endParaRPr lang="en-US" sz="1050" dirty="0" smtClean="0">
              <a:solidFill>
                <a:prstClr val="black"/>
              </a:solidFill>
              <a:latin typeface="Arial" pitchFamily="34" charset="0"/>
              <a:cs typeface="Arial" pitchFamily="34" charset="0"/>
            </a:endParaRPr>
          </a:p>
          <a:p>
            <a:pPr marL="166688" indent="-166688" eaLnBrk="0" hangingPunct="0">
              <a:spcAft>
                <a:spcPts val="1200"/>
              </a:spcAft>
              <a:buFont typeface="Wingdings" pitchFamily="2" charset="2"/>
              <a:buChar char="§"/>
            </a:pPr>
            <a:r>
              <a:rPr lang="en-US" sz="1600" dirty="0" smtClean="0">
                <a:solidFill>
                  <a:prstClr val="black"/>
                </a:solidFill>
                <a:latin typeface="Arial" pitchFamily="34" charset="0"/>
                <a:cs typeface="Arial" pitchFamily="34" charset="0"/>
              </a:rPr>
              <a:t>Research Focus:</a:t>
            </a:r>
          </a:p>
          <a:p>
            <a:pPr marL="233363" indent="-233363" eaLnBrk="0" hangingPunct="0">
              <a:lnSpc>
                <a:spcPts val="1800"/>
              </a:lnSpc>
              <a:spcAft>
                <a:spcPts val="1200"/>
              </a:spcAft>
              <a:buFont typeface="Wingdings" pitchFamily="2" charset="2"/>
              <a:buChar char="§"/>
            </a:pPr>
            <a:endParaRPr lang="en-US" dirty="0" smtClean="0">
              <a:solidFill>
                <a:prstClr val="black"/>
              </a:solidFill>
              <a:latin typeface="Arial" pitchFamily="34" charset="0"/>
              <a:cs typeface="Arial" pitchFamily="34" charset="0"/>
            </a:endParaRPr>
          </a:p>
          <a:p>
            <a:pPr marL="233363" indent="-233363" eaLnBrk="0" hangingPunct="0">
              <a:lnSpc>
                <a:spcPts val="1800"/>
              </a:lnSpc>
              <a:spcAft>
                <a:spcPts val="1200"/>
              </a:spcAft>
              <a:buFont typeface="Wingdings" pitchFamily="2" charset="2"/>
              <a:buChar char="§"/>
            </a:pPr>
            <a:endParaRPr lang="en-US" dirty="0" smtClean="0">
              <a:solidFill>
                <a:prstClr val="black"/>
              </a:solidFill>
              <a:latin typeface="Arial" pitchFamily="34" charset="0"/>
              <a:cs typeface="Arial" pitchFamily="34" charset="0"/>
            </a:endParaRPr>
          </a:p>
          <a:p>
            <a:pPr marL="233363" indent="-233363" eaLnBrk="0" hangingPunct="0">
              <a:lnSpc>
                <a:spcPts val="1800"/>
              </a:lnSpc>
              <a:spcAft>
                <a:spcPts val="1200"/>
              </a:spcAft>
              <a:buFont typeface="Wingdings" pitchFamily="2" charset="2"/>
              <a:buChar char="§"/>
            </a:pPr>
            <a:endParaRPr lang="en-US" dirty="0" smtClean="0">
              <a:solidFill>
                <a:prstClr val="black"/>
              </a:solidFill>
              <a:latin typeface="Arial" pitchFamily="34" charset="0"/>
              <a:cs typeface="Arial" pitchFamily="34" charset="0"/>
            </a:endParaRPr>
          </a:p>
          <a:p>
            <a:pPr marL="233363" indent="-233363" eaLnBrk="0" hangingPunct="0">
              <a:spcAft>
                <a:spcPts val="1200"/>
              </a:spcAft>
              <a:buFont typeface="Wingdings" pitchFamily="2" charset="2"/>
              <a:buChar char="§"/>
            </a:pPr>
            <a:endParaRPr lang="en-US" dirty="0">
              <a:solidFill>
                <a:prstClr val="black"/>
              </a:solidFill>
              <a:latin typeface="Arial" pitchFamily="34" charset="0"/>
              <a:cs typeface="Arial" pitchFamily="34" charset="0"/>
            </a:endParaRPr>
          </a:p>
        </p:txBody>
      </p:sp>
      <p:sp>
        <p:nvSpPr>
          <p:cNvPr id="10" name="Title 2"/>
          <p:cNvSpPr txBox="1">
            <a:spLocks/>
          </p:cNvSpPr>
          <p:nvPr/>
        </p:nvSpPr>
        <p:spPr>
          <a:xfrm>
            <a:off x="0" y="154376"/>
            <a:ext cx="9144000" cy="605646"/>
          </a:xfrm>
          <a:prstGeom prst="rect">
            <a:avLst/>
          </a:prstGeom>
        </p:spPr>
        <p:txBody>
          <a:bodyPr/>
          <a:lstStyle/>
          <a:p>
            <a:pPr algn="ctr" eaLnBrk="0" hangingPunct="0">
              <a:defRPr/>
            </a:pPr>
            <a:r>
              <a:rPr lang="en-US" sz="2400" dirty="0" smtClean="0">
                <a:solidFill>
                  <a:srgbClr val="106636"/>
                </a:solidFill>
                <a:cs typeface="Arial" charset="0"/>
              </a:rPr>
              <a:t>Science for Clean Energy: Materials by Design</a:t>
            </a:r>
          </a:p>
        </p:txBody>
      </p:sp>
      <p:grpSp>
        <p:nvGrpSpPr>
          <p:cNvPr id="2" name="Grupper 3"/>
          <p:cNvGrpSpPr/>
          <p:nvPr/>
        </p:nvGrpSpPr>
        <p:grpSpPr>
          <a:xfrm>
            <a:off x="5181582" y="2665142"/>
            <a:ext cx="3393705" cy="3434575"/>
            <a:chOff x="5033963" y="1636713"/>
            <a:chExt cx="3789362" cy="3775075"/>
          </a:xfrm>
        </p:grpSpPr>
        <p:pic>
          <p:nvPicPr>
            <p:cNvPr id="14" name="Picture 5"/>
            <p:cNvPicPr>
              <a:picLocks noChangeAspect="1" noChangeArrowheads="1"/>
            </p:cNvPicPr>
            <p:nvPr/>
          </p:nvPicPr>
          <p:blipFill>
            <a:blip r:embed="rId2" cstate="print"/>
            <a:srcRect l="31831" t="33469" r="27321" b="7159"/>
            <a:stretch>
              <a:fillRect/>
            </a:stretch>
          </p:blipFill>
          <p:spPr bwMode="auto">
            <a:xfrm>
              <a:off x="5033963" y="1636713"/>
              <a:ext cx="3789362" cy="3775075"/>
            </a:xfrm>
            <a:prstGeom prst="rect">
              <a:avLst/>
            </a:prstGeom>
            <a:noFill/>
            <a:ln w="9525">
              <a:noFill/>
              <a:miter lim="800000"/>
              <a:headEnd/>
              <a:tailEnd/>
            </a:ln>
          </p:spPr>
        </p:pic>
        <p:pic>
          <p:nvPicPr>
            <p:cNvPr id="15" name="Billede 9" descr="DSC00234II.jpg"/>
            <p:cNvPicPr>
              <a:picLocks noChangeAspect="1"/>
            </p:cNvPicPr>
            <p:nvPr/>
          </p:nvPicPr>
          <p:blipFill>
            <a:blip r:embed="rId3" cstate="print"/>
            <a:srcRect l="2316" t="6079" b="20844"/>
            <a:stretch>
              <a:fillRect/>
            </a:stretch>
          </p:blipFill>
          <p:spPr bwMode="auto">
            <a:xfrm>
              <a:off x="6927850" y="3516313"/>
              <a:ext cx="1890713" cy="1885950"/>
            </a:xfrm>
            <a:prstGeom prst="rect">
              <a:avLst/>
            </a:prstGeom>
            <a:noFill/>
            <a:ln w="9525">
              <a:noFill/>
              <a:miter lim="800000"/>
              <a:headEnd/>
              <a:tailEnd/>
            </a:ln>
          </p:spPr>
        </p:pic>
      </p:grpSp>
      <p:sp>
        <p:nvSpPr>
          <p:cNvPr id="19" name="TextBox 18"/>
          <p:cNvSpPr txBox="1"/>
          <p:nvPr/>
        </p:nvSpPr>
        <p:spPr>
          <a:xfrm>
            <a:off x="7397085" y="4722116"/>
            <a:ext cx="642035" cy="369332"/>
          </a:xfrm>
          <a:prstGeom prst="rect">
            <a:avLst/>
          </a:prstGeom>
          <a:noFill/>
        </p:spPr>
        <p:txBody>
          <a:bodyPr wrap="none" rtlCol="0">
            <a:spAutoFit/>
          </a:bodyPr>
          <a:lstStyle/>
          <a:p>
            <a:r>
              <a:rPr lang="en-US" b="1" dirty="0" smtClean="0">
                <a:solidFill>
                  <a:schemeClr val="bg1"/>
                </a:solidFill>
              </a:rPr>
              <a:t>Test</a:t>
            </a:r>
            <a:endParaRPr lang="en-US" b="1" dirty="0">
              <a:solidFill>
                <a:schemeClr val="bg1"/>
              </a:solidFill>
            </a:endParaRPr>
          </a:p>
        </p:txBody>
      </p:sp>
      <p:grpSp>
        <p:nvGrpSpPr>
          <p:cNvPr id="4" name="Group 12"/>
          <p:cNvGrpSpPr/>
          <p:nvPr/>
        </p:nvGrpSpPr>
        <p:grpSpPr>
          <a:xfrm rot="1191106">
            <a:off x="6057244" y="3541040"/>
            <a:ext cx="1597149" cy="1415505"/>
            <a:chOff x="1830607" y="4113362"/>
            <a:chExt cx="1536732" cy="1476375"/>
          </a:xfrm>
        </p:grpSpPr>
        <p:sp>
          <p:nvSpPr>
            <p:cNvPr id="21" name="Oval 20"/>
            <p:cNvSpPr>
              <a:spLocks noChangeArrowheads="1"/>
            </p:cNvSpPr>
            <p:nvPr/>
          </p:nvSpPr>
          <p:spPr bwMode="auto">
            <a:xfrm rot="20332962">
              <a:off x="1861461" y="4113362"/>
              <a:ext cx="1462087" cy="1476375"/>
            </a:xfrm>
            <a:prstGeom prst="ellipse">
              <a:avLst/>
            </a:prstGeom>
            <a:noFill/>
            <a:ln w="38100">
              <a:solidFill>
                <a:srgbClr val="FF0000"/>
              </a:solidFill>
              <a:round/>
              <a:headEnd/>
              <a:tailEnd/>
            </a:ln>
            <a:effectLst>
              <a:outerShdw blurRad="50800" dist="25400" dir="6000000" algn="ctr" rotWithShape="0">
                <a:schemeClr val="bg1">
                  <a:lumMod val="75000"/>
                </a:schemeClr>
              </a:outerShdw>
            </a:effectLst>
          </p:spPr>
          <p:txBody>
            <a:bodyPr wrap="none" anchor="ctr"/>
            <a:lstStyle/>
            <a:p>
              <a:pPr>
                <a:spcBef>
                  <a:spcPct val="20000"/>
                </a:spcBef>
                <a:defRPr/>
              </a:pPr>
              <a:endParaRPr lang="en-US">
                <a:solidFill>
                  <a:srgbClr val="FF0000"/>
                </a:solidFill>
                <a:effectLst>
                  <a:outerShdw blurRad="38100" dist="38100" dir="2700000" algn="tl">
                    <a:srgbClr val="000000">
                      <a:alpha val="43137"/>
                    </a:srgbClr>
                  </a:outerShdw>
                </a:effectLst>
              </a:endParaRPr>
            </a:p>
          </p:txBody>
        </p:sp>
        <p:sp>
          <p:nvSpPr>
            <p:cNvPr id="22" name="AutoShape 21"/>
            <p:cNvSpPr>
              <a:spLocks noChangeArrowheads="1"/>
            </p:cNvSpPr>
            <p:nvPr/>
          </p:nvSpPr>
          <p:spPr bwMode="auto">
            <a:xfrm rot="6732774" flipH="1" flipV="1">
              <a:off x="3161758" y="4503753"/>
              <a:ext cx="200025" cy="211137"/>
            </a:xfrm>
            <a:prstGeom prst="rtTriangle">
              <a:avLst/>
            </a:prstGeom>
            <a:solidFill>
              <a:srgbClr val="FF0000"/>
            </a:solidFill>
            <a:ln w="9525">
              <a:solidFill>
                <a:srgbClr val="FF0000"/>
              </a:solidFill>
              <a:miter lim="800000"/>
              <a:headEnd/>
              <a:tailEnd/>
            </a:ln>
            <a:effectLst>
              <a:outerShdw blurRad="50800" dist="50800" dir="5400000" algn="ctr" rotWithShape="0">
                <a:schemeClr val="bg1">
                  <a:lumMod val="65000"/>
                </a:schemeClr>
              </a:outerShdw>
            </a:effectLst>
          </p:spPr>
          <p:txBody>
            <a:bodyPr wrap="none" anchor="ctr"/>
            <a:lstStyle/>
            <a:p>
              <a:pPr>
                <a:spcBef>
                  <a:spcPct val="20000"/>
                </a:spcBef>
                <a:defRPr/>
              </a:pPr>
              <a:endParaRPr lang="en-US">
                <a:solidFill>
                  <a:srgbClr val="FF0000"/>
                </a:solidFill>
                <a:effectLst>
                  <a:outerShdw blurRad="38100" dist="38100" dir="2700000" algn="tl">
                    <a:srgbClr val="000000">
                      <a:alpha val="43137"/>
                    </a:srgbClr>
                  </a:outerShdw>
                </a:effectLst>
              </a:endParaRPr>
            </a:p>
          </p:txBody>
        </p:sp>
        <p:sp>
          <p:nvSpPr>
            <p:cNvPr id="23" name="AutoShape 21"/>
            <p:cNvSpPr>
              <a:spLocks noChangeArrowheads="1"/>
            </p:cNvSpPr>
            <p:nvPr/>
          </p:nvSpPr>
          <p:spPr bwMode="auto">
            <a:xfrm rot="6732774">
              <a:off x="1836163" y="5067345"/>
              <a:ext cx="200025" cy="211137"/>
            </a:xfrm>
            <a:prstGeom prst="rtTriangle">
              <a:avLst/>
            </a:prstGeom>
            <a:solidFill>
              <a:srgbClr val="FF0000"/>
            </a:solidFill>
            <a:ln w="9525">
              <a:solidFill>
                <a:srgbClr val="FF0000"/>
              </a:solidFill>
              <a:miter lim="800000"/>
              <a:headEnd/>
              <a:tailEnd/>
            </a:ln>
            <a:effectLst>
              <a:outerShdw blurRad="50800" dist="50800" dir="5400000" algn="ctr" rotWithShape="0">
                <a:schemeClr val="bg1">
                  <a:lumMod val="65000"/>
                </a:schemeClr>
              </a:outerShdw>
            </a:effectLst>
          </p:spPr>
          <p:txBody>
            <a:bodyPr wrap="none" anchor="ctr"/>
            <a:lstStyle/>
            <a:p>
              <a:pPr>
                <a:spcBef>
                  <a:spcPct val="20000"/>
                </a:spcBef>
                <a:defRPr/>
              </a:pPr>
              <a:endParaRPr lang="en-US" dirty="0">
                <a:solidFill>
                  <a:srgbClr val="FF0000"/>
                </a:solidFill>
                <a:effectLst>
                  <a:outerShdw blurRad="38100" dist="38100" dir="2700000" algn="tl">
                    <a:srgbClr val="000000">
                      <a:alpha val="43137"/>
                    </a:srgbClr>
                  </a:outerShdw>
                </a:effectLst>
              </a:endParaRPr>
            </a:p>
          </p:txBody>
        </p:sp>
      </p:grpSp>
      <p:sp>
        <p:nvSpPr>
          <p:cNvPr id="17" name="TextBox 16"/>
          <p:cNvSpPr txBox="1"/>
          <p:nvPr/>
        </p:nvSpPr>
        <p:spPr>
          <a:xfrm>
            <a:off x="425808" y="2774918"/>
            <a:ext cx="4378012" cy="3508653"/>
          </a:xfrm>
          <a:prstGeom prst="rect">
            <a:avLst/>
          </a:prstGeom>
          <a:noFill/>
        </p:spPr>
        <p:txBody>
          <a:bodyPr wrap="square" rtlCol="0">
            <a:spAutoFit/>
          </a:bodyPr>
          <a:lstStyle/>
          <a:p>
            <a:pPr marL="0" lvl="1">
              <a:spcBef>
                <a:spcPts val="600"/>
              </a:spcBef>
            </a:pPr>
            <a:r>
              <a:rPr lang="en-US" sz="1400" b="1" dirty="0" smtClean="0">
                <a:solidFill>
                  <a:srgbClr val="106636"/>
                </a:solidFill>
                <a:latin typeface="Arial" pitchFamily="34" charset="0"/>
                <a:cs typeface="Arial" pitchFamily="34" charset="0"/>
              </a:rPr>
              <a:t>Synthesis:  </a:t>
            </a:r>
            <a:r>
              <a:rPr lang="en-US" sz="1400" dirty="0" smtClean="0">
                <a:solidFill>
                  <a:prstClr val="black"/>
                </a:solidFill>
                <a:latin typeface="Arial" pitchFamily="34" charset="0"/>
                <a:cs typeface="Arial" pitchFamily="34" charset="0"/>
              </a:rPr>
              <a:t>Rational molecular-scale design guided by simulation. </a:t>
            </a:r>
          </a:p>
          <a:p>
            <a:pPr marL="0" lvl="1">
              <a:spcBef>
                <a:spcPts val="600"/>
              </a:spcBef>
            </a:pPr>
            <a:r>
              <a:rPr lang="en-US" sz="1400" b="1" dirty="0" smtClean="0">
                <a:solidFill>
                  <a:srgbClr val="106636"/>
                </a:solidFill>
                <a:latin typeface="Arial" pitchFamily="34" charset="0"/>
                <a:cs typeface="Arial" pitchFamily="34" charset="0"/>
              </a:rPr>
              <a:t>Characterization and Testing:  </a:t>
            </a:r>
            <a:r>
              <a:rPr lang="en-US" sz="1400" dirty="0" smtClean="0">
                <a:solidFill>
                  <a:prstClr val="black"/>
                </a:solidFill>
                <a:latin typeface="Arial" pitchFamily="34" charset="0"/>
                <a:cs typeface="Arial" pitchFamily="34" charset="0"/>
              </a:rPr>
              <a:t>Verify &amp; validate computational designs and software, including in situ measurements using x-ray, neutron, microscopy, and </a:t>
            </a:r>
            <a:r>
              <a:rPr lang="en-US" sz="1400" dirty="0" err="1" smtClean="0">
                <a:solidFill>
                  <a:prstClr val="black"/>
                </a:solidFill>
                <a:latin typeface="Arial" pitchFamily="34" charset="0"/>
                <a:cs typeface="Arial" pitchFamily="34" charset="0"/>
              </a:rPr>
              <a:t>nanoscience</a:t>
            </a:r>
            <a:r>
              <a:rPr lang="en-US" sz="1400" dirty="0" smtClean="0">
                <a:solidFill>
                  <a:prstClr val="black"/>
                </a:solidFill>
                <a:latin typeface="Arial" pitchFamily="34" charset="0"/>
                <a:cs typeface="Arial" pitchFamily="34" charset="0"/>
              </a:rPr>
              <a:t> facilities. </a:t>
            </a:r>
          </a:p>
          <a:p>
            <a:pPr marL="0" lvl="1">
              <a:spcBef>
                <a:spcPts val="600"/>
              </a:spcBef>
            </a:pPr>
            <a:r>
              <a:rPr lang="en-US" sz="1400" b="1" dirty="0" smtClean="0">
                <a:solidFill>
                  <a:srgbClr val="106636"/>
                </a:solidFill>
                <a:latin typeface="Arial" pitchFamily="34" charset="0"/>
                <a:cs typeface="Arial" pitchFamily="34" charset="0"/>
              </a:rPr>
              <a:t>Theory/Simulation:  </a:t>
            </a:r>
            <a:r>
              <a:rPr lang="en-US" sz="1400" dirty="0" smtClean="0">
                <a:solidFill>
                  <a:prstClr val="black"/>
                </a:solidFill>
                <a:latin typeface="Arial" pitchFamily="34" charset="0"/>
                <a:cs typeface="Arial" pitchFamily="34" charset="0"/>
              </a:rPr>
              <a:t>New methods and algorithms for complex, multi-scale systems.  Development of software and toolkits through a networked, broad community. Emphasis areas include: catalysis, light-weight materials, and materials for energy applications including radiation-resistant materials, carbon capture, batteries, liquid fuels, and </a:t>
            </a:r>
            <a:r>
              <a:rPr lang="en-US" sz="1400" dirty="0" err="1" smtClean="0">
                <a:solidFill>
                  <a:prstClr val="black"/>
                </a:solidFill>
                <a:latin typeface="Arial" pitchFamily="34" charset="0"/>
                <a:cs typeface="Arial" pitchFamily="34" charset="0"/>
              </a:rPr>
              <a:t>photocatalysis</a:t>
            </a:r>
            <a:r>
              <a:rPr lang="en-US" sz="1400" dirty="0" smtClean="0">
                <a:solidFill>
                  <a:prstClr val="black"/>
                </a:solidFill>
                <a:latin typeface="Arial" pitchFamily="34" charset="0"/>
                <a:cs typeface="Arial" pitchFamily="34" charset="0"/>
              </a:rPr>
              <a:t>. </a:t>
            </a:r>
          </a:p>
          <a:p>
            <a:endParaRPr lang="en-US" sz="1600" dirty="0">
              <a:solidFill>
                <a:prstClr val="black"/>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pic>
        <p:nvPicPr>
          <p:cNvPr id="3" name="Picture 4" descr="C:\Documents and Settings\weatherw\Local Settings\Temporary Internet Files\Content.IE5\0O5OXSZU\MP900390113[1].jpg"/>
          <p:cNvPicPr>
            <a:picLocks noChangeAspect="1" noChangeArrowheads="1"/>
          </p:cNvPicPr>
          <p:nvPr/>
        </p:nvPicPr>
        <p:blipFill>
          <a:blip r:embed="rId2" cstate="print"/>
          <a:srcRect/>
          <a:stretch>
            <a:fillRect/>
          </a:stretch>
        </p:blipFill>
        <p:spPr bwMode="auto">
          <a:xfrm>
            <a:off x="6027313" y="2568304"/>
            <a:ext cx="2673776" cy="3587845"/>
          </a:xfrm>
          <a:prstGeom prst="rect">
            <a:avLst/>
          </a:prstGeom>
          <a:noFill/>
        </p:spPr>
      </p:pic>
      <p:sp>
        <p:nvSpPr>
          <p:cNvPr id="10" name="Title 2"/>
          <p:cNvSpPr>
            <a:spLocks noGrp="1"/>
          </p:cNvSpPr>
          <p:nvPr>
            <p:ph type="title" idx="4294967295"/>
          </p:nvPr>
        </p:nvSpPr>
        <p:spPr>
          <a:xfrm>
            <a:off x="0" y="-34365"/>
            <a:ext cx="9144000" cy="1143001"/>
          </a:xfrm>
        </p:spPr>
        <p:txBody>
          <a:bodyPr/>
          <a:lstStyle/>
          <a:p>
            <a:pPr>
              <a:lnSpc>
                <a:spcPct val="90000"/>
              </a:lnSpc>
            </a:pPr>
            <a:r>
              <a:rPr lang="en-US" dirty="0" smtClean="0">
                <a:latin typeface="Arial" charset="0"/>
                <a:cs typeface="Arial" charset="0"/>
              </a:rPr>
              <a:t>Science for Clean Energy: </a:t>
            </a:r>
            <a:r>
              <a:rPr lang="en-US" dirty="0" err="1" smtClean="0">
                <a:latin typeface="Arial" charset="0"/>
                <a:cs typeface="Arial" charset="0"/>
              </a:rPr>
              <a:t>Biosystems</a:t>
            </a:r>
            <a:r>
              <a:rPr lang="en-US" dirty="0" smtClean="0">
                <a:latin typeface="Arial" charset="0"/>
                <a:cs typeface="Arial" charset="0"/>
              </a:rPr>
              <a:t> by Design</a:t>
            </a:r>
            <a:br>
              <a:rPr lang="en-US" dirty="0" smtClean="0">
                <a:latin typeface="Arial" charset="0"/>
                <a:cs typeface="Arial" charset="0"/>
              </a:rPr>
            </a:br>
            <a:endParaRPr lang="en-US" sz="1800" i="1" dirty="0" smtClean="0">
              <a:latin typeface="Arial" charset="0"/>
              <a:cs typeface="Arial" charset="0"/>
            </a:endParaRPr>
          </a:p>
        </p:txBody>
      </p:sp>
      <p:sp>
        <p:nvSpPr>
          <p:cNvPr id="8" name="Text Box 4"/>
          <p:cNvSpPr txBox="1">
            <a:spLocks noChangeArrowheads="1"/>
          </p:cNvSpPr>
          <p:nvPr/>
        </p:nvSpPr>
        <p:spPr bwMode="auto">
          <a:xfrm>
            <a:off x="167428" y="3032569"/>
            <a:ext cx="5615186" cy="2765108"/>
          </a:xfrm>
          <a:prstGeom prst="rect">
            <a:avLst/>
          </a:prstGeom>
          <a:noFill/>
          <a:ln w="9525">
            <a:noFill/>
            <a:miter lim="800000"/>
            <a:headEnd/>
            <a:tailEnd/>
          </a:ln>
          <a:effectLst/>
        </p:spPr>
        <p:txBody>
          <a:bodyPr wrap="square" lIns="101845" tIns="50923" rIns="101845" bIns="50923">
            <a:spAutoFit/>
          </a:bodyPr>
          <a:lstStyle/>
          <a:p>
            <a:pPr marL="230188" eaLnBrk="0" hangingPunct="0">
              <a:spcAft>
                <a:spcPts val="600"/>
              </a:spcAft>
            </a:pPr>
            <a:r>
              <a:rPr lang="en-US" sz="1400" b="1" dirty="0" smtClean="0">
                <a:solidFill>
                  <a:srgbClr val="106636"/>
                </a:solidFill>
                <a:latin typeface="Arial" pitchFamily="34" charset="0"/>
                <a:cs typeface="Arial" pitchFamily="34" charset="0"/>
              </a:rPr>
              <a:t>Synthesis: </a:t>
            </a:r>
            <a:r>
              <a:rPr lang="en-US" sz="1400" dirty="0" smtClean="0">
                <a:latin typeface="Arial" pitchFamily="34" charset="0"/>
                <a:cs typeface="Arial" pitchFamily="34" charset="0"/>
              </a:rPr>
              <a:t>New methods for h</a:t>
            </a:r>
            <a:r>
              <a:rPr lang="en-US" sz="1400" u="none" dirty="0" smtClean="0">
                <a:latin typeface="Arial" pitchFamily="34" charset="0"/>
                <a:cs typeface="Arial" pitchFamily="34" charset="0"/>
              </a:rPr>
              <a:t>igh-throughput data acquisition to catalogue components of biological systems. Develop genetic toolkits to measure rates and magnitudes of processes</a:t>
            </a:r>
            <a:r>
              <a:rPr lang="en-US" sz="1400" dirty="0" smtClean="0">
                <a:latin typeface="Arial" pitchFamily="34" charset="0"/>
                <a:cs typeface="Arial" pitchFamily="34" charset="0"/>
              </a:rPr>
              <a:t>, and identify regulatory control points in </a:t>
            </a:r>
            <a:r>
              <a:rPr lang="en-US" sz="1400" u="none" dirty="0" smtClean="0">
                <a:latin typeface="Arial" pitchFamily="34" charset="0"/>
                <a:cs typeface="Arial" pitchFamily="34" charset="0"/>
              </a:rPr>
              <a:t>metabolic pathways and cellular networks. </a:t>
            </a:r>
            <a:r>
              <a:rPr lang="en-US" sz="1400" dirty="0" smtClean="0">
                <a:latin typeface="Arial" pitchFamily="34" charset="0"/>
                <a:cs typeface="Arial" pitchFamily="34" charset="0"/>
              </a:rPr>
              <a:t>Apply fundamental biological design rules for predictive integration of components and processes, including potentially new cellular functions. </a:t>
            </a:r>
          </a:p>
          <a:p>
            <a:pPr marL="230188" algn="l" eaLnBrk="0" hangingPunct="0">
              <a:spcAft>
                <a:spcPts val="600"/>
              </a:spcAft>
            </a:pPr>
            <a:r>
              <a:rPr lang="en-US" sz="1400" b="1" u="none" dirty="0" smtClean="0">
                <a:solidFill>
                  <a:srgbClr val="106636"/>
                </a:solidFill>
                <a:latin typeface="Arial" pitchFamily="34" charset="0"/>
                <a:cs typeface="Arial" pitchFamily="34" charset="0"/>
              </a:rPr>
              <a:t>Characterization &amp; Testing: </a:t>
            </a:r>
            <a:r>
              <a:rPr lang="en-US" sz="1400" u="none" dirty="0" smtClean="0">
                <a:latin typeface="Arial" pitchFamily="34" charset="0"/>
                <a:cs typeface="Arial" pitchFamily="34" charset="0"/>
              </a:rPr>
              <a:t>Verify &amp; validate computer-aided design toolkits for improved genetic manipulation of plants and microbes and design of hybrid </a:t>
            </a:r>
            <a:r>
              <a:rPr lang="en-US" sz="1400" u="none" dirty="0" err="1" smtClean="0">
                <a:latin typeface="Arial" pitchFamily="34" charset="0"/>
                <a:cs typeface="Arial" pitchFamily="34" charset="0"/>
              </a:rPr>
              <a:t>biosystems</a:t>
            </a:r>
            <a:r>
              <a:rPr lang="en-US" sz="1400" u="none" dirty="0" smtClean="0">
                <a:latin typeface="Arial" pitchFamily="34" charset="0"/>
                <a:cs typeface="Arial" pitchFamily="34" charset="0"/>
              </a:rPr>
              <a:t> , building on knowledge of the natural world.  Develop new </a:t>
            </a:r>
            <a:r>
              <a:rPr lang="en-US" sz="1400" u="none" dirty="0" err="1" smtClean="0">
                <a:latin typeface="Arial" pitchFamily="34" charset="0"/>
                <a:cs typeface="Arial" pitchFamily="34" charset="0"/>
              </a:rPr>
              <a:t>testbeds</a:t>
            </a:r>
            <a:r>
              <a:rPr lang="en-US" sz="1400" u="none" dirty="0" smtClean="0">
                <a:latin typeface="Arial" pitchFamily="34" charset="0"/>
                <a:cs typeface="Arial" pitchFamily="34" charset="0"/>
              </a:rPr>
              <a:t> to prototype and validate performance and function.</a:t>
            </a:r>
            <a:endParaRPr lang="en-US" sz="1400" dirty="0" smtClean="0">
              <a:latin typeface="Arial" pitchFamily="34" charset="0"/>
              <a:cs typeface="Arial" pitchFamily="34" charset="0"/>
            </a:endParaRPr>
          </a:p>
        </p:txBody>
      </p:sp>
      <p:sp>
        <p:nvSpPr>
          <p:cNvPr id="11" name="TextBox 10"/>
          <p:cNvSpPr txBox="1"/>
          <p:nvPr/>
        </p:nvSpPr>
        <p:spPr>
          <a:xfrm>
            <a:off x="254117" y="954869"/>
            <a:ext cx="8462242" cy="2554545"/>
          </a:xfrm>
          <a:prstGeom prst="rect">
            <a:avLst/>
          </a:prstGeom>
          <a:noFill/>
        </p:spPr>
        <p:txBody>
          <a:bodyPr wrap="square" rtlCol="0">
            <a:spAutoFit/>
          </a:bodyPr>
          <a:lstStyle/>
          <a:p>
            <a:pPr marL="166688" indent="-166688">
              <a:spcAft>
                <a:spcPts val="1200"/>
              </a:spcAft>
              <a:buFont typeface="Wingdings" pitchFamily="2" charset="2"/>
              <a:buChar char="§"/>
            </a:pPr>
            <a:r>
              <a:rPr lang="en-US" sz="1600" dirty="0" smtClean="0">
                <a:solidFill>
                  <a:prstClr val="black"/>
                </a:solidFill>
                <a:latin typeface="Arial" pitchFamily="34" charset="0"/>
                <a:cs typeface="Arial" pitchFamily="34" charset="0"/>
              </a:rPr>
              <a:t>Research to establish biological design rules </a:t>
            </a:r>
            <a:r>
              <a:rPr lang="en-US" sz="1600" dirty="0" smtClean="0"/>
              <a:t>to enable the predictive design of innovative natural and hybrid systems for clean energy production. </a:t>
            </a:r>
          </a:p>
          <a:p>
            <a:pPr marL="166688" indent="-166688">
              <a:spcAft>
                <a:spcPts val="1200"/>
              </a:spcAft>
              <a:buFont typeface="Wingdings" pitchFamily="2" charset="2"/>
              <a:buChar char="§"/>
            </a:pPr>
            <a:r>
              <a:rPr lang="en-US" sz="1600" dirty="0" smtClean="0"/>
              <a:t>Discovery and synthetic redesign of plant and microbial systems pushes science frontiers and paves the way for sustainable production of advanced </a:t>
            </a:r>
            <a:r>
              <a:rPr lang="en-US" sz="1600" dirty="0" err="1" smtClean="0"/>
              <a:t>biofuels</a:t>
            </a:r>
            <a:r>
              <a:rPr lang="en-US" sz="1600" dirty="0" smtClean="0"/>
              <a:t> and </a:t>
            </a:r>
            <a:r>
              <a:rPr lang="en-US" sz="1600" dirty="0" err="1" smtClean="0"/>
              <a:t>bioproducts</a:t>
            </a:r>
            <a:r>
              <a:rPr lang="en-US" sz="1600" dirty="0" smtClean="0"/>
              <a:t>. Leverages strong U.S. resources and leadership in fundamental biological research and industrial biotechnology.  </a:t>
            </a:r>
          </a:p>
          <a:p>
            <a:pPr marL="166688" indent="-166688">
              <a:spcAft>
                <a:spcPts val="1200"/>
              </a:spcAft>
              <a:buFont typeface="Wingdings" pitchFamily="2" charset="2"/>
              <a:buChar char="§"/>
            </a:pPr>
            <a:r>
              <a:rPr lang="en-US" sz="1600" dirty="0" smtClean="0"/>
              <a:t>Research focus:</a:t>
            </a:r>
          </a:p>
          <a:p>
            <a:pPr>
              <a:spcAft>
                <a:spcPts val="1200"/>
              </a:spcAft>
            </a:pPr>
            <a:endParaRPr lang="en-US" dirty="0"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
            <a:ext cx="9144000" cy="762000"/>
          </a:xfrm>
        </p:spPr>
        <p:txBody>
          <a:bodyPr>
            <a:noAutofit/>
          </a:bodyPr>
          <a:lstStyle/>
          <a:p>
            <a:r>
              <a:rPr lang="en-US" dirty="0" smtClean="0"/>
              <a:t>JCAP Collaborating Energy Frontier Research Centers</a:t>
            </a:r>
            <a:endParaRPr lang="en-US" dirty="0"/>
          </a:p>
        </p:txBody>
      </p:sp>
      <p:pic>
        <p:nvPicPr>
          <p:cNvPr id="18" name="Picture 6" descr="157-primaryorange200.gif"/>
          <p:cNvPicPr>
            <a:picLocks noChangeAspect="1"/>
          </p:cNvPicPr>
          <p:nvPr/>
        </p:nvPicPr>
        <p:blipFill>
          <a:blip r:embed="rId3" cstate="print"/>
          <a:srcRect/>
          <a:stretch>
            <a:fillRect/>
          </a:stretch>
        </p:blipFill>
        <p:spPr bwMode="auto">
          <a:xfrm>
            <a:off x="5183076" y="5437790"/>
            <a:ext cx="762000" cy="786362"/>
          </a:xfrm>
          <a:prstGeom prst="rect">
            <a:avLst/>
          </a:prstGeom>
          <a:noFill/>
          <a:ln w="9525">
            <a:noFill/>
            <a:miter lim="800000"/>
            <a:headEnd/>
            <a:tailEnd/>
          </a:ln>
        </p:spPr>
      </p:pic>
      <p:pic>
        <p:nvPicPr>
          <p:cNvPr id="19" name="Picture 5" descr="LBL_logo.jpg"/>
          <p:cNvPicPr>
            <a:picLocks noChangeAspect="1"/>
          </p:cNvPicPr>
          <p:nvPr/>
        </p:nvPicPr>
        <p:blipFill>
          <a:blip r:embed="rId4" cstate="print"/>
          <a:srcRect/>
          <a:stretch>
            <a:fillRect/>
          </a:stretch>
        </p:blipFill>
        <p:spPr bwMode="auto">
          <a:xfrm>
            <a:off x="6220629" y="5452724"/>
            <a:ext cx="858813" cy="756494"/>
          </a:xfrm>
          <a:prstGeom prst="rect">
            <a:avLst/>
          </a:prstGeom>
          <a:noFill/>
          <a:ln w="9525">
            <a:noFill/>
            <a:miter lim="800000"/>
            <a:headEnd/>
            <a:tailEnd/>
          </a:ln>
        </p:spPr>
      </p:pic>
      <p:graphicFrame>
        <p:nvGraphicFramePr>
          <p:cNvPr id="20" name="Table 19"/>
          <p:cNvGraphicFramePr>
            <a:graphicFrameLocks noGrp="1"/>
          </p:cNvGraphicFramePr>
          <p:nvPr/>
        </p:nvGraphicFramePr>
        <p:xfrm>
          <a:off x="342899" y="874689"/>
          <a:ext cx="8458201" cy="4414520"/>
        </p:xfrm>
        <a:graphic>
          <a:graphicData uri="http://schemas.openxmlformats.org/drawingml/2006/table">
            <a:tbl>
              <a:tblPr/>
              <a:tblGrid>
                <a:gridCol w="1295400"/>
                <a:gridCol w="4711990"/>
                <a:gridCol w="2450811"/>
              </a:tblGrid>
              <a:tr h="0">
                <a:tc>
                  <a:txBody>
                    <a:bodyPr/>
                    <a:lstStyle/>
                    <a:p>
                      <a:pPr algn="l" fontAlgn="ctr">
                        <a:lnSpc>
                          <a:spcPts val="1000"/>
                        </a:lnSpc>
                      </a:pPr>
                      <a:r>
                        <a:rPr lang="en-US" sz="1000" b="0" i="0" u="none" strike="noStrike" dirty="0">
                          <a:latin typeface="Arial" pitchFamily="34" charset="0"/>
                          <a:cs typeface="Arial" pitchFamily="34" charset="0"/>
                        </a:rPr>
                        <a:t>Harry Atwater</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Light-Material Interactions in Energy Conversion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California Institute of Technolog, Pasadena,CA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err="1">
                          <a:latin typeface="Arial" pitchFamily="34" charset="0"/>
                          <a:cs typeface="Arial" pitchFamily="34" charset="0"/>
                        </a:rPr>
                        <a:t>Friedric</a:t>
                      </a:r>
                      <a:r>
                        <a:rPr lang="en-US" sz="1000" b="0" i="0" u="none" strike="noStrike" dirty="0">
                          <a:latin typeface="Arial" pitchFamily="34" charset="0"/>
                          <a:cs typeface="Arial" pitchFamily="34" charset="0"/>
                        </a:rPr>
                        <a:t> B. Prinz</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Center on </a:t>
                      </a:r>
                      <a:r>
                        <a:rPr lang="en-US" sz="1000" b="0" i="0" u="none" strike="noStrike" dirty="0" err="1">
                          <a:latin typeface="Arial" pitchFamily="34" charset="0"/>
                          <a:cs typeface="Arial" pitchFamily="34" charset="0"/>
                        </a:rPr>
                        <a:t>Nanostructuring</a:t>
                      </a:r>
                      <a:r>
                        <a:rPr lang="en-US" sz="1000" b="0" i="0" u="none" strike="noStrike" dirty="0">
                          <a:latin typeface="Arial" pitchFamily="34" charset="0"/>
                          <a:cs typeface="Arial" pitchFamily="34" charset="0"/>
                        </a:rPr>
                        <a:t> for Efficient Energy Conversion</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Stanford University, Stanford, CA</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err="1">
                          <a:latin typeface="Arial" pitchFamily="34" charset="0"/>
                          <a:cs typeface="Arial" pitchFamily="34" charset="0"/>
                        </a:rPr>
                        <a:t>Berend</a:t>
                      </a:r>
                      <a:r>
                        <a:rPr lang="en-US" sz="1000" b="0" i="0" u="none" strike="noStrike" dirty="0">
                          <a:latin typeface="Arial" pitchFamily="34" charset="0"/>
                          <a:cs typeface="Arial" pitchFamily="34" charset="0"/>
                        </a:rPr>
                        <a:t> </a:t>
                      </a:r>
                      <a:r>
                        <a:rPr lang="en-US" sz="1000" b="0" i="0" u="none" strike="noStrike" dirty="0" err="1">
                          <a:latin typeface="Arial" pitchFamily="34" charset="0"/>
                          <a:cs typeface="Arial" pitchFamily="34" charset="0"/>
                        </a:rPr>
                        <a:t>Smit</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Center for Gas Separations Relevant to Clean Energy Technologies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UC Berkeley, Berkeley, CA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John Bowers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Center on Materials for Energy Efficiency Applications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UC Santa Barbara, Santa Barbara, CA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James Spivey</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Computational Catalysis and Atomic-Level Synthesis of Materials: Building Effective Catalysts from First Principles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Louisiana State University, Baton Rouge, LA</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Thomas Russell</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smtClean="0">
                          <a:latin typeface="Arial" pitchFamily="34" charset="0"/>
                          <a:cs typeface="Arial" pitchFamily="34" charset="0"/>
                        </a:rPr>
                        <a:t>Polymer-Based </a:t>
                      </a:r>
                      <a:r>
                        <a:rPr lang="en-US" sz="1000" b="0" i="0" u="none" strike="noStrike" dirty="0">
                          <a:latin typeface="Arial" pitchFamily="34" charset="0"/>
                          <a:cs typeface="Arial" pitchFamily="34" charset="0"/>
                        </a:rPr>
                        <a:t>Materials for Harvesting Solar Energy</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University of Massachusetts, Amherst, MA</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Peter Green</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Solar Energy Conversion in Complex Materials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University of Michigan, Ann Arbor, MI</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Victor Klimov</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The Center for Advanced Solar </a:t>
                      </a:r>
                      <a:r>
                        <a:rPr lang="en-US" sz="1000" b="0" i="0" u="none" strike="noStrike" dirty="0" err="1">
                          <a:latin typeface="Arial" pitchFamily="34" charset="0"/>
                          <a:cs typeface="Arial" pitchFamily="34" charset="0"/>
                        </a:rPr>
                        <a:t>Photophysics</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Los Alamos National Labs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Hector Abruna</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err="1">
                          <a:latin typeface="Arial" pitchFamily="34" charset="0"/>
                          <a:cs typeface="Arial" pitchFamily="34" charset="0"/>
                        </a:rPr>
                        <a:t>Nanostructured</a:t>
                      </a:r>
                      <a:r>
                        <a:rPr lang="en-US" sz="1000" b="0" i="0" u="none" strike="noStrike" dirty="0">
                          <a:latin typeface="Arial" pitchFamily="34" charset="0"/>
                          <a:cs typeface="Arial" pitchFamily="34" charset="0"/>
                        </a:rPr>
                        <a:t> Interfaces for Energy Generation, Conversion, and Storage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Cornell University, Ithaca, NY</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Kenneth </a:t>
                      </a:r>
                      <a:r>
                        <a:rPr lang="en-US" sz="1000" b="0" i="0" u="none" strike="noStrike" dirty="0" err="1">
                          <a:latin typeface="Arial" pitchFamily="34" charset="0"/>
                          <a:cs typeface="Arial" pitchFamily="34" charset="0"/>
                        </a:rPr>
                        <a:t>Reifsnider</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Science Based </a:t>
                      </a:r>
                      <a:r>
                        <a:rPr lang="en-US" sz="1000" b="0" i="0" u="none" strike="noStrike" dirty="0" err="1">
                          <a:latin typeface="Arial" pitchFamily="34" charset="0"/>
                          <a:cs typeface="Arial" pitchFamily="34" charset="0"/>
                        </a:rPr>
                        <a:t>Nano</a:t>
                      </a:r>
                      <a:r>
                        <a:rPr lang="en-US" sz="1000" b="0" i="0" u="none" strike="noStrike" dirty="0">
                          <a:latin typeface="Arial" pitchFamily="34" charset="0"/>
                          <a:cs typeface="Arial" pitchFamily="34" charset="0"/>
                        </a:rPr>
                        <a:t>-Structure Design and Synthesis of Heterogeneous Functional Materials for Energy Systems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University of South Carolina, Columbia, SC</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err="1">
                          <a:latin typeface="Arial" pitchFamily="34" charset="0"/>
                          <a:cs typeface="Arial" pitchFamily="34" charset="0"/>
                        </a:rPr>
                        <a:t>Devens</a:t>
                      </a:r>
                      <a:r>
                        <a:rPr lang="en-US" sz="1000" b="0" i="0" u="none" strike="noStrike" dirty="0">
                          <a:latin typeface="Arial" pitchFamily="34" charset="0"/>
                          <a:cs typeface="Arial" pitchFamily="34" charset="0"/>
                        </a:rPr>
                        <a:t> Gust</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EFRC Center for Bio-Inspired Solar Fuel Production</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Arizona State University, Tempe, AZ</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Neal R. Armstrong</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Center for Interface Science: Hybrid Solar Electric Materials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University of Arizona, Tucson, AZ</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err="1">
                          <a:latin typeface="Arial" pitchFamily="34" charset="0"/>
                          <a:cs typeface="Arial" pitchFamily="34" charset="0"/>
                        </a:rPr>
                        <a:t>Vidvuds</a:t>
                      </a:r>
                      <a:r>
                        <a:rPr lang="en-US" sz="1000" b="0" i="0" u="none" strike="noStrike" dirty="0">
                          <a:latin typeface="Arial" pitchFamily="34" charset="0"/>
                          <a:cs typeface="Arial" pitchFamily="34" charset="0"/>
                        </a:rPr>
                        <a:t>, </a:t>
                      </a:r>
                      <a:r>
                        <a:rPr lang="en-US" sz="1000" b="0" i="0" u="none" strike="noStrike" dirty="0" err="1">
                          <a:latin typeface="Arial" pitchFamily="34" charset="0"/>
                          <a:cs typeface="Arial" pitchFamily="34" charset="0"/>
                        </a:rPr>
                        <a:t>Ozolins</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Molecularly Assembled Material Architectures for Solar Energy Production, Storage, and Carbon Capture</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s-ES" sz="1000" b="0" i="0" u="none" strike="noStrike" dirty="0">
                          <a:latin typeface="Arial" pitchFamily="34" charset="0"/>
                          <a:cs typeface="Arial" pitchFamily="34" charset="0"/>
                        </a:rPr>
                        <a:t>UC Los </a:t>
                      </a:r>
                      <a:r>
                        <a:rPr lang="es-ES" sz="1000" b="0" i="0" u="none" strike="noStrike" dirty="0" err="1">
                          <a:latin typeface="Arial" pitchFamily="34" charset="0"/>
                          <a:cs typeface="Arial" pitchFamily="34" charset="0"/>
                        </a:rPr>
                        <a:t>Angeles</a:t>
                      </a:r>
                      <a:r>
                        <a:rPr lang="es-ES" sz="1000" b="0" i="0" u="none" strike="noStrike" dirty="0">
                          <a:latin typeface="Arial" pitchFamily="34" charset="0"/>
                          <a:cs typeface="Arial" pitchFamily="34" charset="0"/>
                        </a:rPr>
                        <a:t>, Los </a:t>
                      </a:r>
                      <a:r>
                        <a:rPr lang="es-ES" sz="1000" b="0" i="0" u="none" strike="noStrike" dirty="0" err="1">
                          <a:latin typeface="Arial" pitchFamily="34" charset="0"/>
                          <a:cs typeface="Arial" pitchFamily="34" charset="0"/>
                        </a:rPr>
                        <a:t>Angeles</a:t>
                      </a:r>
                      <a:r>
                        <a:rPr lang="es-ES" sz="1000" b="0" i="0" u="none" strike="noStrike" dirty="0">
                          <a:latin typeface="Arial" pitchFamily="34" charset="0"/>
                          <a:cs typeface="Arial" pitchFamily="34" charset="0"/>
                        </a:rPr>
                        <a:t>, CA</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Daniel </a:t>
                      </a:r>
                      <a:r>
                        <a:rPr lang="en-US" sz="1000" b="0" i="0" u="none" strike="noStrike" dirty="0" err="1">
                          <a:latin typeface="Arial" pitchFamily="34" charset="0"/>
                          <a:cs typeface="Arial" pitchFamily="34" charset="0"/>
                        </a:rPr>
                        <a:t>Dapkus</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Emerging Materials for Solar Energy </a:t>
                      </a:r>
                      <a:r>
                        <a:rPr lang="en-US" sz="1000" b="0" i="0" u="none" strike="noStrike" dirty="0" smtClean="0">
                          <a:latin typeface="Arial" pitchFamily="34" charset="0"/>
                          <a:cs typeface="Arial" pitchFamily="34" charset="0"/>
                        </a:rPr>
                        <a:t>Conversion </a:t>
                      </a:r>
                      <a:r>
                        <a:rPr lang="en-US" sz="1000" b="0" i="0" u="none" strike="noStrike" dirty="0">
                          <a:latin typeface="Arial" pitchFamily="34" charset="0"/>
                          <a:cs typeface="Arial" pitchFamily="34" charset="0"/>
                        </a:rPr>
                        <a:t>and Solid State Lighting</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University of Southern California, Los Angeles, CA</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Alex </a:t>
                      </a:r>
                      <a:r>
                        <a:rPr lang="en-US" sz="1000" b="0" i="0" u="none" strike="noStrike" dirty="0" err="1">
                          <a:latin typeface="Arial" pitchFamily="34" charset="0"/>
                          <a:cs typeface="Arial" pitchFamily="34" charset="0"/>
                        </a:rPr>
                        <a:t>Zunger</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Center for Inverse Design</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a:latin typeface="Arial" pitchFamily="34" charset="0"/>
                          <a:cs typeface="Arial" pitchFamily="34" charset="0"/>
                        </a:rPr>
                        <a:t>National Renewable Energy Laboratory, Golden, CO</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Michael Thackeray</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Center for Electrical Energy Storage: Tailored Interfaces</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it-IT" sz="1000" b="0" i="0" u="none" strike="noStrike" dirty="0">
                          <a:latin typeface="Arial" pitchFamily="34" charset="0"/>
                          <a:cs typeface="Arial" pitchFamily="34" charset="0"/>
                        </a:rPr>
                        <a:t>Argonne Nat'l Labs, Argonne, IL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Michael </a:t>
                      </a:r>
                      <a:r>
                        <a:rPr lang="en-US" sz="1000" b="0" i="0" u="none" strike="noStrike" dirty="0" err="1">
                          <a:latin typeface="Arial" pitchFamily="34" charset="0"/>
                          <a:cs typeface="Arial" pitchFamily="34" charset="0"/>
                        </a:rPr>
                        <a:t>Wasielewski</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Argonne-Northwestern Solar Energy Research Center</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smtClean="0">
                          <a:latin typeface="Arial" pitchFamily="34" charset="0"/>
                          <a:cs typeface="Arial" pitchFamily="34" charset="0"/>
                        </a:rPr>
                        <a:t>Northwestern </a:t>
                      </a:r>
                      <a:r>
                        <a:rPr lang="en-US" sz="1000" b="0" i="0" u="none" strike="noStrike" dirty="0">
                          <a:latin typeface="Arial" pitchFamily="34" charset="0"/>
                          <a:cs typeface="Arial" pitchFamily="34" charset="0"/>
                        </a:rPr>
                        <a:t>University, Evanston, IL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Thomas Meyer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Solar Fuels and Next Generation </a:t>
                      </a:r>
                      <a:r>
                        <a:rPr lang="en-US" sz="1000" b="0" i="0" u="none" strike="noStrike" dirty="0" err="1">
                          <a:latin typeface="Arial" pitchFamily="34" charset="0"/>
                          <a:cs typeface="Arial" pitchFamily="34" charset="0"/>
                        </a:rPr>
                        <a:t>Photovoltaics</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University of North Carolina, Chapel Hill, NC </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David </a:t>
                      </a:r>
                      <a:r>
                        <a:rPr lang="en-US" sz="1000" b="0" i="0" u="none" strike="noStrike" dirty="0" err="1">
                          <a:latin typeface="Arial" pitchFamily="34" charset="0"/>
                          <a:cs typeface="Arial" pitchFamily="34" charset="0"/>
                        </a:rPr>
                        <a:t>Wesolowski</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Fluid Interface Reactions, Structures and Transport Center</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Oak Ridge National Labs, Oak Ridge, TN</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ctr">
                        <a:lnSpc>
                          <a:spcPts val="1000"/>
                        </a:lnSpc>
                      </a:pPr>
                      <a:r>
                        <a:rPr lang="en-US" sz="1000" b="0" i="0" u="none" strike="noStrike" dirty="0">
                          <a:latin typeface="Arial" pitchFamily="34" charset="0"/>
                          <a:cs typeface="Arial" pitchFamily="34" charset="0"/>
                        </a:rPr>
                        <a:t>Morris Bullock</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Center for Molecular </a:t>
                      </a:r>
                      <a:r>
                        <a:rPr lang="en-US" sz="1000" b="0" i="0" u="none" strike="noStrike" dirty="0" err="1">
                          <a:latin typeface="Arial" pitchFamily="34" charset="0"/>
                          <a:cs typeface="Arial" pitchFamily="34" charset="0"/>
                        </a:rPr>
                        <a:t>Electrocatalysis</a:t>
                      </a:r>
                      <a:endParaRPr lang="en-US" sz="1000" b="0" i="0" u="none" strike="noStrike" dirty="0">
                        <a:latin typeface="Arial" pitchFamily="34" charset="0"/>
                        <a:cs typeface="Arial" pitchFamily="34" charset="0"/>
                      </a:endParaRP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ts val="1000"/>
                        </a:lnSpc>
                      </a:pPr>
                      <a:r>
                        <a:rPr lang="en-US" sz="1000" b="0" i="0" u="none" strike="noStrike" dirty="0">
                          <a:latin typeface="Arial" pitchFamily="34" charset="0"/>
                          <a:cs typeface="Arial" pitchFamily="34" charset="0"/>
                        </a:rPr>
                        <a:t>Pacific Northwest National Laboratory, Richland, WA</a:t>
                      </a:r>
                    </a:p>
                  </a:txBody>
                  <a:tcPr marL="45720" marR="45720"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6" name="Picture 2"/>
          <p:cNvPicPr>
            <a:picLocks noChangeAspect="1" noChangeArrowheads="1"/>
          </p:cNvPicPr>
          <p:nvPr/>
        </p:nvPicPr>
        <p:blipFill>
          <a:blip r:embed="rId5" cstate="print"/>
          <a:srcRect/>
          <a:stretch>
            <a:fillRect/>
          </a:stretch>
        </p:blipFill>
        <p:spPr bwMode="auto">
          <a:xfrm>
            <a:off x="1714930" y="5491002"/>
            <a:ext cx="2133600" cy="679938"/>
          </a:xfrm>
          <a:prstGeom prst="rect">
            <a:avLst/>
          </a:prstGeom>
          <a:noFill/>
          <a:ln w="9525">
            <a:noFill/>
            <a:miter lim="800000"/>
            <a:headEnd/>
            <a:tailEnd/>
          </a:ln>
        </p:spPr>
      </p:pic>
      <p:sp>
        <p:nvSpPr>
          <p:cNvPr id="7"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5035639"/>
            <a:ext cx="9144000" cy="182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47625"/>
            <a:ext cx="9144000" cy="762000"/>
          </a:xfrm>
        </p:spPr>
        <p:txBody>
          <a:bodyPr>
            <a:noAutofit/>
          </a:bodyPr>
          <a:lstStyle/>
          <a:p>
            <a:pPr>
              <a:lnSpc>
                <a:spcPct val="80000"/>
              </a:lnSpc>
            </a:pPr>
            <a:r>
              <a:rPr lang="en-US" dirty="0" smtClean="0"/>
              <a:t>Fuels from Sunlight Energy Innovation Hub: </a:t>
            </a:r>
            <a:br>
              <a:rPr lang="en-US" dirty="0" smtClean="0"/>
            </a:br>
            <a:r>
              <a:rPr lang="en-US" sz="1800" dirty="0" smtClean="0"/>
              <a:t>Joint Center for Artificial Photosynthesis (JCAP)  </a:t>
            </a:r>
            <a:endParaRPr lang="en-US" sz="1800" dirty="0"/>
          </a:p>
        </p:txBody>
      </p:sp>
      <p:sp>
        <p:nvSpPr>
          <p:cNvPr id="10" name="Text Box 4"/>
          <p:cNvSpPr txBox="1">
            <a:spLocks noChangeArrowheads="1"/>
          </p:cNvSpPr>
          <p:nvPr/>
        </p:nvSpPr>
        <p:spPr bwMode="auto">
          <a:xfrm>
            <a:off x="528034" y="951963"/>
            <a:ext cx="7956747" cy="3985684"/>
          </a:xfrm>
          <a:prstGeom prst="rect">
            <a:avLst/>
          </a:prstGeom>
          <a:noFill/>
          <a:ln w="9525" algn="ctr">
            <a:noFill/>
            <a:miter lim="800000"/>
            <a:headEnd/>
            <a:tailEnd/>
          </a:ln>
          <a:effectLst/>
        </p:spPr>
        <p:txBody>
          <a:bodyPr wrap="square" lIns="91418" tIns="45709" rIns="91418" bIns="45709">
            <a:spAutoFit/>
          </a:bodyPr>
          <a:lstStyle/>
          <a:p>
            <a:pPr marL="169863" indent="-169863">
              <a:spcAft>
                <a:spcPts val="600"/>
              </a:spcAft>
              <a:buFont typeface="Wingdings" pitchFamily="2" charset="2"/>
              <a:buChar char="§"/>
            </a:pPr>
            <a:r>
              <a:rPr lang="en-US" sz="1600" dirty="0" smtClean="0">
                <a:solidFill>
                  <a:schemeClr val="tx1">
                    <a:lumMod val="85000"/>
                    <a:lumOff val="15000"/>
                  </a:schemeClr>
                </a:solidFill>
              </a:rPr>
              <a:t>The design of highly efficient, non‐biological, molecular‐level “machines” that generate fuels directly from sunlight, water, and carbon dioxide is the challenge. </a:t>
            </a:r>
          </a:p>
          <a:p>
            <a:pPr marL="169863" indent="-169863">
              <a:spcAft>
                <a:spcPts val="600"/>
              </a:spcAft>
              <a:buFont typeface="Wingdings" pitchFamily="2" charset="2"/>
              <a:buChar char="§"/>
            </a:pPr>
            <a:r>
              <a:rPr lang="en-US" sz="1600" dirty="0" smtClean="0">
                <a:solidFill>
                  <a:schemeClr val="tx1">
                    <a:lumMod val="85000"/>
                    <a:lumOff val="15000"/>
                  </a:schemeClr>
                </a:solidFill>
              </a:rPr>
              <a:t>Basic research has provided an understanding of the complex photochemistry of the natural photosynthetic system and the use of inorganic photo‐catalytic methods to split water or reduce carbon dioxide – key steps in photosynthesis. </a:t>
            </a:r>
          </a:p>
          <a:p>
            <a:pPr marL="169863" indent="-169863">
              <a:spcAft>
                <a:spcPts val="600"/>
              </a:spcAft>
              <a:buFont typeface="Wingdings" pitchFamily="2" charset="2"/>
              <a:buChar char="§"/>
            </a:pPr>
            <a:r>
              <a:rPr lang="en-US" sz="1600" b="1" dirty="0" smtClean="0">
                <a:solidFill>
                  <a:schemeClr val="tx1">
                    <a:lumMod val="85000"/>
                    <a:lumOff val="15000"/>
                  </a:schemeClr>
                </a:solidFill>
                <a:latin typeface="Arial" pitchFamily="34" charset="0"/>
                <a:cs typeface="Arial" pitchFamily="34" charset="0"/>
              </a:rPr>
              <a:t>JCAP Mission:  To demonstrate a scalable, </a:t>
            </a:r>
            <a:r>
              <a:rPr lang="en-US" sz="1600" b="1" dirty="0" err="1" smtClean="0">
                <a:solidFill>
                  <a:schemeClr val="tx1">
                    <a:lumMod val="85000"/>
                    <a:lumOff val="15000"/>
                  </a:schemeClr>
                </a:solidFill>
                <a:latin typeface="Arial" pitchFamily="34" charset="0"/>
                <a:cs typeface="Arial" pitchFamily="34" charset="0"/>
              </a:rPr>
              <a:t>manufacturable</a:t>
            </a:r>
            <a:r>
              <a:rPr lang="en-US" sz="1600" b="1" dirty="0" smtClean="0">
                <a:solidFill>
                  <a:schemeClr val="tx1">
                    <a:lumMod val="85000"/>
                    <a:lumOff val="15000"/>
                  </a:schemeClr>
                </a:solidFill>
                <a:latin typeface="Arial" pitchFamily="34" charset="0"/>
                <a:cs typeface="Arial" pitchFamily="34" charset="0"/>
              </a:rPr>
              <a:t> solar-fuels generator using Earth-abundant elements, that, with no wires, robustly produces fuel from the sun 10 times more efficiently than (current) crops.</a:t>
            </a:r>
          </a:p>
          <a:p>
            <a:pPr marL="228600" indent="-228600">
              <a:spcAft>
                <a:spcPts val="200"/>
              </a:spcAft>
              <a:buFont typeface="Wingdings" pitchFamily="2" charset="2"/>
              <a:buChar char="§"/>
            </a:pPr>
            <a:r>
              <a:rPr lang="en-US" sz="1600" dirty="0" smtClean="0">
                <a:solidFill>
                  <a:schemeClr val="tx1">
                    <a:lumMod val="85000"/>
                    <a:lumOff val="15000"/>
                  </a:schemeClr>
                </a:solidFill>
                <a:latin typeface="Arial" pitchFamily="34" charset="0"/>
                <a:cs typeface="Arial" pitchFamily="34" charset="0"/>
              </a:rPr>
              <a:t>JCAP R&amp;D focuses on:</a:t>
            </a:r>
          </a:p>
          <a:p>
            <a:pPr marL="627063" lvl="3" indent="-169863">
              <a:spcAft>
                <a:spcPts val="200"/>
              </a:spcAft>
              <a:buFont typeface="Wingdings" pitchFamily="2" charset="2"/>
              <a:buChar char="§"/>
            </a:pPr>
            <a:r>
              <a:rPr lang="en-US" sz="1200" dirty="0" smtClean="0">
                <a:solidFill>
                  <a:schemeClr val="tx1">
                    <a:lumMod val="85000"/>
                    <a:lumOff val="15000"/>
                  </a:schemeClr>
                </a:solidFill>
                <a:latin typeface="Arial" pitchFamily="34" charset="0"/>
                <a:cs typeface="Arial" pitchFamily="34" charset="0"/>
              </a:rPr>
              <a:t>Accelerating the rate of catalyst discovery for solar fuel reactions</a:t>
            </a:r>
          </a:p>
          <a:p>
            <a:pPr marL="627063" lvl="3" indent="-169863">
              <a:spcAft>
                <a:spcPts val="200"/>
              </a:spcAft>
              <a:buFont typeface="Wingdings" pitchFamily="2" charset="2"/>
              <a:buChar char="§"/>
            </a:pPr>
            <a:r>
              <a:rPr lang="en-US" sz="1200" dirty="0" smtClean="0">
                <a:solidFill>
                  <a:schemeClr val="tx1">
                    <a:lumMod val="85000"/>
                    <a:lumOff val="15000"/>
                  </a:schemeClr>
                </a:solidFill>
                <a:latin typeface="Arial" pitchFamily="34" charset="0"/>
                <a:cs typeface="Arial" pitchFamily="34" charset="0"/>
              </a:rPr>
              <a:t>Discovering earth-abundant, robust, inorganic light absorbers with optimal band gap</a:t>
            </a:r>
          </a:p>
          <a:p>
            <a:pPr marL="627063" lvl="3" indent="-169863">
              <a:spcAft>
                <a:spcPts val="600"/>
              </a:spcAft>
              <a:buFont typeface="Wingdings" pitchFamily="2" charset="2"/>
              <a:buChar char="§"/>
            </a:pPr>
            <a:r>
              <a:rPr lang="en-US" sz="1200" dirty="0" smtClean="0">
                <a:solidFill>
                  <a:schemeClr val="tx1">
                    <a:lumMod val="85000"/>
                    <a:lumOff val="15000"/>
                  </a:schemeClr>
                </a:solidFill>
                <a:latin typeface="Arial" pitchFamily="34" charset="0"/>
                <a:cs typeface="Arial" pitchFamily="34" charset="0"/>
              </a:rPr>
              <a:t>Providing system integration and scale-up</a:t>
            </a:r>
          </a:p>
          <a:p>
            <a:pPr marL="169863" indent="-169863">
              <a:spcAft>
                <a:spcPts val="600"/>
              </a:spcAft>
              <a:buFont typeface="Wingdings" pitchFamily="2" charset="2"/>
              <a:buChar char="§"/>
            </a:pPr>
            <a:r>
              <a:rPr lang="en-US" sz="1600" b="1" dirty="0" smtClean="0">
                <a:solidFill>
                  <a:schemeClr val="tx1">
                    <a:lumMod val="85000"/>
                    <a:lumOff val="15000"/>
                  </a:schemeClr>
                </a:solidFill>
                <a:latin typeface="Arial" pitchFamily="34" charset="0"/>
                <a:cs typeface="Arial" pitchFamily="34" charset="0"/>
              </a:rPr>
              <a:t>Begun in FY 2010, JCAP serves as an integrative focal point for the solar fuels R&amp;D community – formal collaborations have been established with 20 Energy Frontier Research Centers.</a:t>
            </a:r>
          </a:p>
        </p:txBody>
      </p:sp>
      <p:grpSp>
        <p:nvGrpSpPr>
          <p:cNvPr id="14" name="Group 13"/>
          <p:cNvGrpSpPr/>
          <p:nvPr/>
        </p:nvGrpSpPr>
        <p:grpSpPr>
          <a:xfrm>
            <a:off x="1418141" y="4997611"/>
            <a:ext cx="6310894" cy="1860389"/>
            <a:chOff x="1326525" y="4284718"/>
            <a:chExt cx="6310894" cy="1860389"/>
          </a:xfrm>
        </p:grpSpPr>
        <p:pic>
          <p:nvPicPr>
            <p:cNvPr id="169986" name="Picture 2" descr="split250.png">
              <a:hlinkClick r:id="rId3"/>
            </p:cNvPr>
            <p:cNvPicPr>
              <a:picLocks noChangeAspect="1" noChangeArrowheads="1"/>
            </p:cNvPicPr>
            <p:nvPr/>
          </p:nvPicPr>
          <p:blipFill>
            <a:blip r:embed="rId4" cstate="print"/>
            <a:srcRect/>
            <a:stretch>
              <a:fillRect/>
            </a:stretch>
          </p:blipFill>
          <p:spPr bwMode="auto">
            <a:xfrm>
              <a:off x="5256169" y="4352088"/>
              <a:ext cx="2381250" cy="1495426"/>
            </a:xfrm>
            <a:prstGeom prst="rect">
              <a:avLst/>
            </a:prstGeom>
            <a:noFill/>
          </p:spPr>
        </p:pic>
        <p:pic>
          <p:nvPicPr>
            <p:cNvPr id="137218" name="Picture 2" descr="http://upload.wikimedia.org/wikipedia/commons/1/18/Thylakoid_membrane.png"/>
            <p:cNvPicPr>
              <a:picLocks noChangeAspect="1" noChangeArrowheads="1"/>
            </p:cNvPicPr>
            <p:nvPr/>
          </p:nvPicPr>
          <p:blipFill>
            <a:blip r:embed="rId5" cstate="print"/>
            <a:srcRect/>
            <a:stretch>
              <a:fillRect/>
            </a:stretch>
          </p:blipFill>
          <p:spPr bwMode="auto">
            <a:xfrm>
              <a:off x="1326525" y="4284718"/>
              <a:ext cx="2859110" cy="1630166"/>
            </a:xfrm>
            <a:prstGeom prst="rect">
              <a:avLst/>
            </a:prstGeom>
            <a:noFill/>
          </p:spPr>
        </p:pic>
        <p:sp>
          <p:nvSpPr>
            <p:cNvPr id="11" name="Right Arrow 10"/>
            <p:cNvSpPr/>
            <p:nvPr/>
          </p:nvSpPr>
          <p:spPr>
            <a:xfrm>
              <a:off x="4316012" y="5012720"/>
              <a:ext cx="875763" cy="174163"/>
            </a:xfrm>
            <a:prstGeom prst="rightArrow">
              <a:avLst>
                <a:gd name="adj1" fmla="val 35902"/>
                <a:gd name="adj2" fmla="val 131498"/>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12" name="TextBox 11"/>
            <p:cNvSpPr txBox="1"/>
            <p:nvPr/>
          </p:nvSpPr>
          <p:spPr>
            <a:xfrm>
              <a:off x="1879878" y="5883497"/>
              <a:ext cx="1752403" cy="261610"/>
            </a:xfrm>
            <a:prstGeom prst="rect">
              <a:avLst/>
            </a:prstGeom>
            <a:noFill/>
          </p:spPr>
          <p:txBody>
            <a:bodyPr wrap="none" rtlCol="0">
              <a:spAutoFit/>
            </a:bodyPr>
            <a:lstStyle/>
            <a:p>
              <a:pPr algn="ctr"/>
              <a:r>
                <a:rPr lang="en-US" sz="1100" b="1" dirty="0" smtClean="0">
                  <a:solidFill>
                    <a:schemeClr val="tx1">
                      <a:lumMod val="85000"/>
                      <a:lumOff val="15000"/>
                    </a:schemeClr>
                  </a:solidFill>
                </a:rPr>
                <a:t>Natural photosynthesis</a:t>
              </a:r>
              <a:endParaRPr lang="en-US" sz="1100" b="1" dirty="0">
                <a:solidFill>
                  <a:schemeClr val="tx1">
                    <a:lumMod val="85000"/>
                    <a:lumOff val="15000"/>
                  </a:schemeClr>
                </a:solidFill>
              </a:endParaRPr>
            </a:p>
          </p:txBody>
        </p:sp>
        <p:sp>
          <p:nvSpPr>
            <p:cNvPr id="13" name="TextBox 12"/>
            <p:cNvSpPr txBox="1"/>
            <p:nvPr/>
          </p:nvSpPr>
          <p:spPr>
            <a:xfrm>
              <a:off x="5532922" y="5883497"/>
              <a:ext cx="1827744" cy="261610"/>
            </a:xfrm>
            <a:prstGeom prst="rect">
              <a:avLst/>
            </a:prstGeom>
            <a:noFill/>
          </p:spPr>
          <p:txBody>
            <a:bodyPr wrap="none" rtlCol="0">
              <a:spAutoFit/>
            </a:bodyPr>
            <a:lstStyle/>
            <a:p>
              <a:pPr algn="ctr"/>
              <a:r>
                <a:rPr lang="en-US" sz="1100" b="1" dirty="0" smtClean="0">
                  <a:solidFill>
                    <a:schemeClr val="tx1">
                      <a:lumMod val="85000"/>
                      <a:lumOff val="15000"/>
                    </a:schemeClr>
                  </a:solidFill>
                </a:rPr>
                <a:t>Artificial photosynthesis</a:t>
              </a:r>
              <a:endParaRPr lang="en-US" sz="1100" b="1" dirty="0">
                <a:solidFill>
                  <a:schemeClr val="tx1">
                    <a:lumMod val="85000"/>
                    <a:lumOff val="15000"/>
                  </a:schemeClr>
                </a:solidFill>
              </a:endParaRPr>
            </a:p>
          </p:txBody>
        </p:sp>
      </p:grpSp>
      <p:sp>
        <p:nvSpPr>
          <p:cNvPr id="15"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15</a:t>
            </a:fld>
            <a:endParaRPr lang="en-US" smtClean="0">
              <a:latin typeface="Arial" charset="0"/>
              <a:cs typeface="Arial" charset="0"/>
            </a:endParaRPr>
          </a:p>
        </p:txBody>
      </p:sp>
      <p:sp>
        <p:nvSpPr>
          <p:cNvPr id="6146" name="Title 2"/>
          <p:cNvSpPr>
            <a:spLocks noGrp="1"/>
          </p:cNvSpPr>
          <p:nvPr>
            <p:ph type="title" idx="4294967295"/>
          </p:nvPr>
        </p:nvSpPr>
        <p:spPr>
          <a:xfrm>
            <a:off x="0" y="-188913"/>
            <a:ext cx="9144000" cy="1143001"/>
          </a:xfrm>
        </p:spPr>
        <p:txBody>
          <a:bodyPr/>
          <a:lstStyle/>
          <a:p>
            <a:pPr>
              <a:lnSpc>
                <a:spcPct val="90000"/>
              </a:lnSpc>
            </a:pPr>
            <a:r>
              <a:rPr lang="en-US" dirty="0" smtClean="0"/>
              <a:t>Batteries and Energy Storage Energy Innovation Hub</a:t>
            </a:r>
            <a:br>
              <a:rPr lang="en-US" dirty="0" smtClean="0"/>
            </a:br>
            <a:r>
              <a:rPr lang="en-US" sz="1800" dirty="0" smtClean="0"/>
              <a:t> Transform the Grid and Electrify Transportation</a:t>
            </a:r>
            <a:r>
              <a:rPr lang="en-US" sz="1800" dirty="0" smtClean="0">
                <a:latin typeface="Arial" charset="0"/>
                <a:cs typeface="Arial" charset="0"/>
              </a:rPr>
              <a:t> </a:t>
            </a:r>
            <a:endParaRPr lang="en-US" dirty="0" smtClean="0">
              <a:latin typeface="Arial" charset="0"/>
              <a:cs typeface="Arial" charset="0"/>
            </a:endParaRPr>
          </a:p>
        </p:txBody>
      </p:sp>
      <p:sp>
        <p:nvSpPr>
          <p:cNvPr id="6"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7" name="Text Box 4"/>
          <p:cNvSpPr txBox="1">
            <a:spLocks noChangeArrowheads="1"/>
          </p:cNvSpPr>
          <p:nvPr/>
        </p:nvSpPr>
        <p:spPr bwMode="auto">
          <a:xfrm>
            <a:off x="901873" y="989771"/>
            <a:ext cx="7377831" cy="5178318"/>
          </a:xfrm>
          <a:prstGeom prst="rect">
            <a:avLst/>
          </a:prstGeom>
          <a:noFill/>
          <a:ln w="9525" algn="ctr">
            <a:noFill/>
            <a:miter lim="800000"/>
            <a:headEnd/>
            <a:tailEnd/>
          </a:ln>
          <a:effectLst/>
        </p:spPr>
        <p:txBody>
          <a:bodyPr wrap="square" lIns="91418" tIns="45709" rIns="91418" bIns="45709">
            <a:spAutoFit/>
          </a:bodyPr>
          <a:lstStyle/>
          <a:p>
            <a:pPr marL="231775" indent="-231775">
              <a:spcAft>
                <a:spcPts val="1200"/>
              </a:spcAft>
              <a:buFont typeface="Wingdings" pitchFamily="2" charset="2"/>
              <a:buChar char="§"/>
            </a:pPr>
            <a:r>
              <a:rPr lang="en-US" dirty="0" smtClean="0"/>
              <a:t>Improved energy storage is critical for the widespread use of intermittent renewable energy, electric vehicles, and efficient and reliable smart electric grid technologies. </a:t>
            </a:r>
          </a:p>
          <a:p>
            <a:pPr marL="231775" indent="-231775">
              <a:spcAft>
                <a:spcPts val="1200"/>
              </a:spcAft>
              <a:buFont typeface="Wingdings" pitchFamily="2" charset="2"/>
              <a:buChar char="§"/>
            </a:pPr>
            <a:r>
              <a:rPr lang="en-US" dirty="0" smtClean="0"/>
              <a:t>The Hub, proposed for FY 2012, will develop electrochemical energy storage systems that safely approach theoretical energy and power densities with very high cycle life. </a:t>
            </a:r>
          </a:p>
          <a:p>
            <a:pPr marL="231775" indent="-231775">
              <a:spcAft>
                <a:spcPts val="1200"/>
              </a:spcAft>
              <a:buFont typeface="Wingdings" pitchFamily="2" charset="2"/>
              <a:buChar char="§"/>
            </a:pPr>
            <a:r>
              <a:rPr lang="en-US" dirty="0" smtClean="0"/>
              <a:t>These are systemic challenges requiring new materials, systems, and knowledge. </a:t>
            </a:r>
          </a:p>
          <a:p>
            <a:pPr marL="231775" indent="-231775">
              <a:spcAft>
                <a:spcPts val="300"/>
              </a:spcAft>
              <a:buFont typeface="Wingdings" pitchFamily="2" charset="2"/>
              <a:buChar char="§"/>
            </a:pPr>
            <a:r>
              <a:rPr lang="en-US" dirty="0" smtClean="0">
                <a:solidFill>
                  <a:srgbClr val="000000"/>
                </a:solidFill>
                <a:latin typeface="Arial" pitchFamily="34" charset="0"/>
                <a:cs typeface="Arial" pitchFamily="34" charset="0"/>
              </a:rPr>
              <a:t>The Hub will address key fundamental questions in energy storage including:</a:t>
            </a:r>
          </a:p>
          <a:p>
            <a:pPr marL="747713" lvl="1" indent="-290513">
              <a:spcAft>
                <a:spcPts val="0"/>
              </a:spcAft>
              <a:buFont typeface="Wingdings" pitchFamily="2" charset="2"/>
              <a:buChar char="Ø"/>
            </a:pPr>
            <a:r>
              <a:rPr lang="en-US" dirty="0" smtClean="0">
                <a:latin typeface="Arial" pitchFamily="34" charset="0"/>
                <a:cs typeface="Arial" pitchFamily="34" charset="0"/>
              </a:rPr>
              <a:t>Can we approach theoretical energy density? </a:t>
            </a:r>
          </a:p>
          <a:p>
            <a:pPr marL="747713" lvl="1" indent="-290513">
              <a:spcAft>
                <a:spcPts val="0"/>
              </a:spcAft>
              <a:buFont typeface="Wingdings" pitchFamily="2" charset="2"/>
              <a:buChar char="Ø"/>
            </a:pPr>
            <a:r>
              <a:rPr lang="en-US" dirty="0" smtClean="0">
                <a:latin typeface="Arial" pitchFamily="34" charset="0"/>
                <a:cs typeface="Arial" pitchFamily="34" charset="0"/>
              </a:rPr>
              <a:t>Can we safely increase the rate of energy utilization?  </a:t>
            </a:r>
          </a:p>
          <a:p>
            <a:pPr marL="747713" lvl="1" indent="-290513">
              <a:spcAft>
                <a:spcPts val="1200"/>
              </a:spcAft>
              <a:buFont typeface="Wingdings" pitchFamily="2" charset="2"/>
              <a:buChar char="Ø"/>
            </a:pPr>
            <a:r>
              <a:rPr lang="en-US" dirty="0" smtClean="0">
                <a:latin typeface="Arial" pitchFamily="34" charset="0"/>
                <a:cs typeface="Arial" pitchFamily="34" charset="0"/>
              </a:rPr>
              <a:t>Can we create a reversible system with minimal energy loss?  </a:t>
            </a:r>
          </a:p>
          <a:p>
            <a:pPr marL="231775" indent="-231775">
              <a:spcAft>
                <a:spcPts val="1200"/>
              </a:spcAft>
              <a:buFont typeface="Wingdings" pitchFamily="2" charset="2"/>
              <a:buChar char="§"/>
            </a:pPr>
            <a:r>
              <a:rPr lang="en-US" dirty="0" smtClean="0">
                <a:latin typeface="Arial" pitchFamily="34" charset="0"/>
                <a:cs typeface="Arial" pitchFamily="34" charset="0"/>
              </a:rPr>
              <a:t>The Hub will link fundamental science, technology, and end-users, and it will collaborate with relevant Energy Frontier Research Centers, ARPA-E and EERE</a:t>
            </a:r>
            <a:endParaRPr lang="en-US" dirty="0" smtClean="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16</a:t>
            </a:fld>
            <a:endParaRPr lang="en-US" smtClean="0">
              <a:latin typeface="Arial" charset="0"/>
              <a:cs typeface="Arial" charset="0"/>
            </a:endParaRPr>
          </a:p>
        </p:txBody>
      </p:sp>
      <p:sp>
        <p:nvSpPr>
          <p:cNvPr id="6146" name="Title 2"/>
          <p:cNvSpPr>
            <a:spLocks noGrp="1"/>
          </p:cNvSpPr>
          <p:nvPr>
            <p:ph type="title" idx="4294967295"/>
          </p:nvPr>
        </p:nvSpPr>
        <p:spPr>
          <a:xfrm>
            <a:off x="0" y="-181598"/>
            <a:ext cx="9144000" cy="1143001"/>
          </a:xfrm>
        </p:spPr>
        <p:txBody>
          <a:bodyPr/>
          <a:lstStyle/>
          <a:p>
            <a:r>
              <a:rPr lang="en-US" dirty="0" smtClean="0">
                <a:latin typeface="Arial" charset="0"/>
                <a:cs typeface="Arial" charset="0"/>
              </a:rPr>
              <a:t>R&amp;D Coordination</a:t>
            </a:r>
          </a:p>
        </p:txBody>
      </p:sp>
      <p:sp>
        <p:nvSpPr>
          <p:cNvPr id="4" name="TextBox 3"/>
          <p:cNvSpPr txBox="1"/>
          <p:nvPr/>
        </p:nvSpPr>
        <p:spPr>
          <a:xfrm>
            <a:off x="728907" y="1170451"/>
            <a:ext cx="7702062" cy="5324535"/>
          </a:xfrm>
          <a:prstGeom prst="rect">
            <a:avLst/>
          </a:prstGeom>
          <a:noFill/>
        </p:spPr>
        <p:txBody>
          <a:bodyPr wrap="square" rtlCol="0">
            <a:spAutoFit/>
          </a:bodyPr>
          <a:lstStyle/>
          <a:p>
            <a:pPr marL="230188" lvl="1" indent="-230188">
              <a:spcAft>
                <a:spcPts val="2400"/>
              </a:spcAft>
              <a:buFont typeface="Wingdings" pitchFamily="2" charset="2"/>
              <a:buChar char="§"/>
            </a:pPr>
            <a:r>
              <a:rPr lang="en-US" sz="2000" dirty="0" smtClean="0"/>
              <a:t>The FY 2012 budget request includes funding for integrated R&amp;D activities across the </a:t>
            </a:r>
            <a:r>
              <a:rPr lang="en-US" sz="2000" b="1" dirty="0" smtClean="0"/>
              <a:t>Office of Science </a:t>
            </a:r>
            <a:r>
              <a:rPr lang="en-US" sz="2000" dirty="0" smtClean="0"/>
              <a:t>and the DOE </a:t>
            </a:r>
            <a:r>
              <a:rPr lang="en-US" sz="2000" b="1" dirty="0" smtClean="0"/>
              <a:t>technology programs</a:t>
            </a:r>
            <a:r>
              <a:rPr lang="en-US" sz="2000" dirty="0" smtClean="0"/>
              <a:t>.  </a:t>
            </a:r>
          </a:p>
          <a:p>
            <a:pPr marL="230188" lvl="1" indent="-230188">
              <a:spcAft>
                <a:spcPts val="2400"/>
              </a:spcAft>
              <a:buFont typeface="Wingdings" pitchFamily="2" charset="2"/>
              <a:buChar char="§"/>
            </a:pPr>
            <a:r>
              <a:rPr lang="en-US" sz="2000" dirty="0" smtClean="0"/>
              <a:t>The </a:t>
            </a:r>
            <a:r>
              <a:rPr lang="en-US" sz="2000" b="1" dirty="0" smtClean="0"/>
              <a:t>Office of Science </a:t>
            </a:r>
            <a:r>
              <a:rPr lang="en-US" sz="2000" dirty="0" smtClean="0"/>
              <a:t>will address topics for which an understanding of fundamental phenomena is required to achieve game-changing discoveries for mid-to-long-term technological innovation. </a:t>
            </a:r>
          </a:p>
          <a:p>
            <a:pPr marL="230188" lvl="1" indent="-230188">
              <a:spcAft>
                <a:spcPts val="2400"/>
              </a:spcAft>
              <a:buFont typeface="Wingdings" pitchFamily="2" charset="2"/>
              <a:buChar char="§"/>
            </a:pPr>
            <a:r>
              <a:rPr lang="en-US" sz="2000" dirty="0" smtClean="0"/>
              <a:t>The DOE</a:t>
            </a:r>
            <a:r>
              <a:rPr lang="en-US" sz="2000" b="1" dirty="0" smtClean="0"/>
              <a:t> technology programs </a:t>
            </a:r>
            <a:r>
              <a:rPr lang="en-US" sz="2000" dirty="0" smtClean="0"/>
              <a:t>will address topics in applied research, development, and deployment to gain and apply knowledge to achieve identified near-to-mid-term clean energy goals.  </a:t>
            </a:r>
          </a:p>
          <a:p>
            <a:pPr marL="171450" lvl="1" indent="-171450">
              <a:spcAft>
                <a:spcPts val="2400"/>
              </a:spcAft>
              <a:buFont typeface="Wingdings" pitchFamily="2" charset="2"/>
              <a:buChar char="§"/>
            </a:pPr>
            <a:endParaRPr lang="en-US" sz="2000" dirty="0" smtClean="0"/>
          </a:p>
          <a:p>
            <a:pPr>
              <a:spcAft>
                <a:spcPts val="2400"/>
              </a:spcAft>
              <a:buFont typeface="Wingdings" pitchFamily="2" charset="2"/>
              <a:buChar char="§"/>
            </a:pPr>
            <a:endParaRPr lang="en-US" sz="2000" dirty="0"/>
          </a:p>
        </p:txBody>
      </p:sp>
      <p:sp>
        <p:nvSpPr>
          <p:cNvPr id="6"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ectangle 46"/>
          <p:cNvSpPr/>
          <p:nvPr/>
        </p:nvSpPr>
        <p:spPr>
          <a:xfrm>
            <a:off x="0" y="-42205"/>
            <a:ext cx="9144000" cy="69002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Rectangle 61"/>
          <p:cNvSpPr/>
          <p:nvPr/>
        </p:nvSpPr>
        <p:spPr>
          <a:xfrm>
            <a:off x="2788338" y="2590799"/>
            <a:ext cx="3707351" cy="3771901"/>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5400000" scaled="1"/>
            <a:tileRect/>
          </a:gradFill>
          <a:ln w="28575"/>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8" name="Rectangle 7"/>
          <p:cNvSpPr/>
          <p:nvPr/>
        </p:nvSpPr>
        <p:spPr>
          <a:xfrm>
            <a:off x="3683000" y="304800"/>
            <a:ext cx="1752600" cy="990600"/>
          </a:xfrm>
          <a:prstGeom prst="rect">
            <a:avLst/>
          </a:prstGeom>
          <a:noFill/>
          <a:ln w="19050"/>
        </p:spPr>
        <p:style>
          <a:lnRef idx="2">
            <a:schemeClr val="dk1"/>
          </a:lnRef>
          <a:fillRef idx="1">
            <a:schemeClr val="lt1"/>
          </a:fillRef>
          <a:effectRef idx="0">
            <a:schemeClr val="dk1"/>
          </a:effectRef>
          <a:fontRef idx="minor">
            <a:schemeClr val="dk1"/>
          </a:fontRef>
        </p:style>
        <p:txBody>
          <a:bodyPr anchor="ctr"/>
          <a:lstStyle/>
          <a:p>
            <a:pPr algn="ctr">
              <a:defRPr/>
            </a:pPr>
            <a:endParaRPr lang="en-US" sz="1000" b="1">
              <a:latin typeface="Arial" pitchFamily="34" charset="0"/>
            </a:endParaRPr>
          </a:p>
        </p:txBody>
      </p:sp>
      <p:sp>
        <p:nvSpPr>
          <p:cNvPr id="26630" name="TextBox 8"/>
          <p:cNvSpPr txBox="1">
            <a:spLocks noChangeArrowheads="1"/>
          </p:cNvSpPr>
          <p:nvPr/>
        </p:nvSpPr>
        <p:spPr bwMode="auto">
          <a:xfrm>
            <a:off x="3530600" y="374650"/>
            <a:ext cx="2057400" cy="1016000"/>
          </a:xfrm>
          <a:prstGeom prst="rect">
            <a:avLst/>
          </a:prstGeom>
          <a:noFill/>
          <a:ln w="9525">
            <a:noFill/>
            <a:miter lim="800000"/>
            <a:headEnd/>
            <a:tailEnd/>
          </a:ln>
        </p:spPr>
        <p:txBody>
          <a:bodyPr>
            <a:spAutoFit/>
          </a:bodyPr>
          <a:lstStyle/>
          <a:p>
            <a:pPr algn="ctr"/>
            <a:r>
              <a:rPr lang="en-US" sz="1000" b="1"/>
              <a:t>Secretary</a:t>
            </a:r>
          </a:p>
          <a:p>
            <a:pPr algn="ctr"/>
            <a:r>
              <a:rPr lang="en-US" sz="1000" b="1">
                <a:solidFill>
                  <a:srgbClr val="146737"/>
                </a:solidFill>
              </a:rPr>
              <a:t>Steven Chu</a:t>
            </a:r>
          </a:p>
          <a:p>
            <a:pPr algn="ctr"/>
            <a:endParaRPr lang="en-US" sz="1000" b="1"/>
          </a:p>
          <a:p>
            <a:pPr algn="ctr"/>
            <a:r>
              <a:rPr lang="en-US" sz="1000" b="1"/>
              <a:t>Deputy Secretary</a:t>
            </a:r>
          </a:p>
          <a:p>
            <a:pPr algn="ctr"/>
            <a:r>
              <a:rPr lang="en-US" sz="1000" b="1">
                <a:solidFill>
                  <a:srgbClr val="146737"/>
                </a:solidFill>
              </a:rPr>
              <a:t>Daniel B. Poneman</a:t>
            </a:r>
          </a:p>
          <a:p>
            <a:pPr algn="ctr"/>
            <a:endParaRPr lang="en-US" sz="1000" b="1"/>
          </a:p>
        </p:txBody>
      </p:sp>
      <p:sp>
        <p:nvSpPr>
          <p:cNvPr id="26635" name="TextBox 13"/>
          <p:cNvSpPr txBox="1">
            <a:spLocks noChangeArrowheads="1"/>
          </p:cNvSpPr>
          <p:nvPr/>
        </p:nvSpPr>
        <p:spPr bwMode="auto">
          <a:xfrm>
            <a:off x="3543300" y="1692275"/>
            <a:ext cx="2057400" cy="708025"/>
          </a:xfrm>
          <a:prstGeom prst="rect">
            <a:avLst/>
          </a:prstGeom>
          <a:noFill/>
          <a:ln w="9525">
            <a:noFill/>
            <a:miter lim="800000"/>
            <a:headEnd/>
            <a:tailEnd/>
          </a:ln>
        </p:spPr>
        <p:txBody>
          <a:bodyPr>
            <a:spAutoFit/>
          </a:bodyPr>
          <a:lstStyle/>
          <a:p>
            <a:pPr algn="ctr"/>
            <a:r>
              <a:rPr lang="en-US" sz="1000" b="1"/>
              <a:t>Under Secretary</a:t>
            </a:r>
          </a:p>
          <a:p>
            <a:pPr algn="ctr"/>
            <a:r>
              <a:rPr lang="en-US" sz="1000" b="1"/>
              <a:t>for Science</a:t>
            </a:r>
          </a:p>
          <a:p>
            <a:pPr algn="ctr"/>
            <a:endParaRPr lang="en-US" sz="1000" b="1"/>
          </a:p>
          <a:p>
            <a:pPr algn="ctr"/>
            <a:r>
              <a:rPr lang="en-US" sz="1000" b="1">
                <a:solidFill>
                  <a:srgbClr val="146737"/>
                </a:solidFill>
              </a:rPr>
              <a:t>Steven E. Koonin</a:t>
            </a:r>
          </a:p>
        </p:txBody>
      </p:sp>
      <p:grpSp>
        <p:nvGrpSpPr>
          <p:cNvPr id="2" name="Group 42"/>
          <p:cNvGrpSpPr/>
          <p:nvPr/>
        </p:nvGrpSpPr>
        <p:grpSpPr>
          <a:xfrm>
            <a:off x="6864718" y="503238"/>
            <a:ext cx="1762125" cy="640080"/>
            <a:chOff x="6705600" y="2955925"/>
            <a:chExt cx="1762125" cy="640080"/>
          </a:xfrm>
        </p:grpSpPr>
        <p:sp>
          <p:nvSpPr>
            <p:cNvPr id="12" name="Rectangle 11"/>
            <p:cNvSpPr/>
            <p:nvPr/>
          </p:nvSpPr>
          <p:spPr>
            <a:xfrm>
              <a:off x="6705600" y="2955925"/>
              <a:ext cx="1752600" cy="640080"/>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sz="1000" b="1">
                <a:latin typeface="Arial" pitchFamily="34" charset="0"/>
                <a:cs typeface="Arial" pitchFamily="34" charset="0"/>
              </a:endParaRPr>
            </a:p>
          </p:txBody>
        </p:sp>
        <p:sp>
          <p:nvSpPr>
            <p:cNvPr id="26636" name="TextBox 14"/>
            <p:cNvSpPr txBox="1">
              <a:spLocks noChangeArrowheads="1"/>
            </p:cNvSpPr>
            <p:nvPr/>
          </p:nvSpPr>
          <p:spPr bwMode="auto">
            <a:xfrm>
              <a:off x="6715125" y="2990850"/>
              <a:ext cx="1752600" cy="553998"/>
            </a:xfrm>
            <a:prstGeom prst="rect">
              <a:avLst/>
            </a:prstGeom>
            <a:noFill/>
            <a:ln w="9525">
              <a:noFill/>
              <a:miter lim="800000"/>
              <a:headEnd/>
              <a:tailEnd/>
            </a:ln>
          </p:spPr>
          <p:txBody>
            <a:bodyPr>
              <a:spAutoFit/>
            </a:bodyPr>
            <a:lstStyle/>
            <a:p>
              <a:pPr algn="ctr"/>
              <a:r>
                <a:rPr lang="en-US" sz="1000" b="1" dirty="0"/>
                <a:t>Advanced Research Projects Agency – Energy </a:t>
              </a:r>
            </a:p>
            <a:p>
              <a:pPr algn="ctr"/>
              <a:r>
                <a:rPr lang="en-US" sz="1000" b="1" dirty="0" err="1">
                  <a:solidFill>
                    <a:srgbClr val="146737"/>
                  </a:solidFill>
                </a:rPr>
                <a:t>Arun</a:t>
              </a:r>
              <a:r>
                <a:rPr lang="en-US" sz="1000" b="1" dirty="0">
                  <a:solidFill>
                    <a:srgbClr val="146737"/>
                  </a:solidFill>
                </a:rPr>
                <a:t> </a:t>
              </a:r>
              <a:r>
                <a:rPr lang="en-US" sz="1000" b="1" dirty="0" err="1">
                  <a:solidFill>
                    <a:srgbClr val="146737"/>
                  </a:solidFill>
                </a:rPr>
                <a:t>Majumdar</a:t>
              </a:r>
              <a:endParaRPr lang="en-US" sz="1000" b="1" dirty="0">
                <a:solidFill>
                  <a:srgbClr val="146737"/>
                </a:solidFill>
              </a:endParaRPr>
            </a:p>
          </p:txBody>
        </p:sp>
      </p:grpSp>
      <p:cxnSp>
        <p:nvCxnSpPr>
          <p:cNvPr id="28" name="Straight Connector 27"/>
          <p:cNvCxnSpPr/>
          <p:nvPr/>
        </p:nvCxnSpPr>
        <p:spPr>
          <a:xfrm>
            <a:off x="1351150" y="1447800"/>
            <a:ext cx="6400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4419600" y="14478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459287" y="2563813"/>
            <a:ext cx="219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304123" y="4580836"/>
            <a:ext cx="2691021" cy="0"/>
          </a:xfrm>
          <a:prstGeom prst="line">
            <a:avLst/>
          </a:prstGeom>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4419600" y="4511675"/>
            <a:ext cx="164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419600" y="5225993"/>
            <a:ext cx="164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663" name="Picture 47" descr="New_DOE_Logo_Color_Hi-Res_042808.jpg"/>
          <p:cNvPicPr>
            <a:picLocks noChangeAspect="1"/>
          </p:cNvPicPr>
          <p:nvPr/>
        </p:nvPicPr>
        <p:blipFill>
          <a:blip r:embed="rId3" cstate="print"/>
          <a:srcRect/>
          <a:stretch>
            <a:fillRect/>
          </a:stretch>
        </p:blipFill>
        <p:spPr bwMode="auto">
          <a:xfrm>
            <a:off x="292100" y="0"/>
            <a:ext cx="2540000" cy="638175"/>
          </a:xfrm>
          <a:prstGeom prst="rect">
            <a:avLst/>
          </a:prstGeom>
          <a:noFill/>
          <a:ln w="9525">
            <a:noFill/>
            <a:miter lim="800000"/>
            <a:headEnd/>
            <a:tailEnd/>
          </a:ln>
        </p:spPr>
      </p:pic>
      <p:cxnSp>
        <p:nvCxnSpPr>
          <p:cNvPr id="60" name="Straight Connector 59"/>
          <p:cNvCxnSpPr/>
          <p:nvPr/>
        </p:nvCxnSpPr>
        <p:spPr>
          <a:xfrm>
            <a:off x="4325824" y="5924914"/>
            <a:ext cx="164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31" name="TextBox 22"/>
          <p:cNvSpPr txBox="1">
            <a:spLocks noChangeArrowheads="1"/>
          </p:cNvSpPr>
          <p:nvPr/>
        </p:nvSpPr>
        <p:spPr bwMode="auto">
          <a:xfrm>
            <a:off x="3886200" y="2673350"/>
            <a:ext cx="1645920" cy="707886"/>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1000" b="1" dirty="0">
                <a:latin typeface="Arial" pitchFamily="34" charset="0"/>
                <a:cs typeface="Arial" pitchFamily="34" charset="0"/>
              </a:rPr>
              <a:t>Office of Science</a:t>
            </a:r>
          </a:p>
          <a:p>
            <a:pPr algn="ctr">
              <a:defRPr/>
            </a:pPr>
            <a:endParaRPr lang="en-US" sz="1000" b="1" dirty="0">
              <a:latin typeface="Arial" pitchFamily="34" charset="0"/>
              <a:cs typeface="Arial" pitchFamily="34" charset="0"/>
            </a:endParaRPr>
          </a:p>
          <a:p>
            <a:pPr algn="ctr">
              <a:defRPr/>
            </a:pPr>
            <a:r>
              <a:rPr lang="en-US" sz="1000" b="1" dirty="0">
                <a:solidFill>
                  <a:srgbClr val="146737"/>
                </a:solidFill>
                <a:latin typeface="Arial" pitchFamily="34" charset="0"/>
                <a:cs typeface="Arial" pitchFamily="34" charset="0"/>
              </a:rPr>
              <a:t>William Brinkman</a:t>
            </a:r>
          </a:p>
          <a:p>
            <a:pPr algn="ctr">
              <a:defRPr/>
            </a:pPr>
            <a:r>
              <a:rPr lang="en-US" sz="1000" b="1" dirty="0" smtClean="0">
                <a:solidFill>
                  <a:srgbClr val="146737"/>
                </a:solidFill>
                <a:latin typeface="Arial" pitchFamily="34" charset="0"/>
                <a:cs typeface="Arial" pitchFamily="34" charset="0"/>
              </a:rPr>
              <a:t>Patricia Dehmer</a:t>
            </a:r>
            <a:endParaRPr lang="en-US" sz="1000" b="1" dirty="0">
              <a:solidFill>
                <a:srgbClr val="146737"/>
              </a:solidFill>
              <a:latin typeface="Arial" pitchFamily="34" charset="0"/>
              <a:cs typeface="Arial" pitchFamily="34" charset="0"/>
            </a:endParaRPr>
          </a:p>
        </p:txBody>
      </p:sp>
      <p:sp>
        <p:nvSpPr>
          <p:cNvPr id="26637" name="TextBox 15"/>
          <p:cNvSpPr txBox="1">
            <a:spLocks noChangeArrowheads="1"/>
          </p:cNvSpPr>
          <p:nvPr/>
        </p:nvSpPr>
        <p:spPr bwMode="auto">
          <a:xfrm>
            <a:off x="4724400" y="5640597"/>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Workforce </a:t>
            </a:r>
            <a:r>
              <a:rPr lang="en-US" sz="1000" b="1" dirty="0" smtClean="0"/>
              <a:t>Develop. </a:t>
            </a:r>
            <a:r>
              <a:rPr lang="en-US" sz="1000" b="1" dirty="0"/>
              <a:t>for Teachers &amp; Scientists</a:t>
            </a:r>
          </a:p>
          <a:p>
            <a:pPr algn="ctr"/>
            <a:r>
              <a:rPr lang="en-US" sz="1000" b="1" dirty="0">
                <a:solidFill>
                  <a:srgbClr val="146737"/>
                </a:solidFill>
              </a:rPr>
              <a:t>Bill Valdez</a:t>
            </a:r>
          </a:p>
        </p:txBody>
      </p:sp>
      <p:sp>
        <p:nvSpPr>
          <p:cNvPr id="26638" name="TextBox 16"/>
          <p:cNvSpPr txBox="1">
            <a:spLocks noChangeArrowheads="1"/>
          </p:cNvSpPr>
          <p:nvPr/>
        </p:nvSpPr>
        <p:spPr bwMode="auto">
          <a:xfrm>
            <a:off x="4724400" y="4933101"/>
            <a:ext cx="1645920" cy="492443"/>
          </a:xfrm>
          <a:prstGeom prst="rect">
            <a:avLst/>
          </a:prstGeom>
          <a:solidFill>
            <a:schemeClr val="bg1"/>
          </a:solidFill>
          <a:ln w="9525">
            <a:solidFill>
              <a:schemeClr val="tx1"/>
            </a:solidFill>
            <a:miter lim="800000"/>
            <a:headEnd/>
            <a:tailEnd/>
          </a:ln>
        </p:spPr>
        <p:txBody>
          <a:bodyPr>
            <a:spAutoFit/>
          </a:bodyPr>
          <a:lstStyle/>
          <a:p>
            <a:pPr algn="ctr"/>
            <a:r>
              <a:rPr lang="en-US" sz="1000" b="1" dirty="0"/>
              <a:t>Fusion Energy Sciences</a:t>
            </a:r>
          </a:p>
          <a:p>
            <a:pPr algn="ctr"/>
            <a:endParaRPr lang="en-US" sz="600" b="1" dirty="0" smtClean="0">
              <a:solidFill>
                <a:srgbClr val="146737"/>
              </a:solidFill>
            </a:endParaRPr>
          </a:p>
          <a:p>
            <a:pPr algn="ctr"/>
            <a:r>
              <a:rPr lang="en-US" sz="1000" b="1" dirty="0" smtClean="0">
                <a:solidFill>
                  <a:srgbClr val="146737"/>
                </a:solidFill>
              </a:rPr>
              <a:t>Ed Synakowski</a:t>
            </a:r>
            <a:endParaRPr lang="en-US" sz="1000" b="1" dirty="0">
              <a:solidFill>
                <a:srgbClr val="146737"/>
              </a:solidFill>
            </a:endParaRPr>
          </a:p>
        </p:txBody>
      </p:sp>
      <p:sp>
        <p:nvSpPr>
          <p:cNvPr id="26639" name="TextBox 17"/>
          <p:cNvSpPr txBox="1">
            <a:spLocks noChangeArrowheads="1"/>
          </p:cNvSpPr>
          <p:nvPr/>
        </p:nvSpPr>
        <p:spPr bwMode="auto">
          <a:xfrm>
            <a:off x="4724400" y="4225605"/>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Nuclear Physics</a:t>
            </a:r>
          </a:p>
          <a:p>
            <a:pPr algn="ctr"/>
            <a:endParaRPr lang="en-US" sz="600" b="1" dirty="0"/>
          </a:p>
          <a:p>
            <a:pPr algn="ctr"/>
            <a:r>
              <a:rPr lang="en-US" sz="1000" b="1" dirty="0">
                <a:solidFill>
                  <a:srgbClr val="146737"/>
                </a:solidFill>
              </a:rPr>
              <a:t>Tim Hallman</a:t>
            </a:r>
          </a:p>
        </p:txBody>
      </p:sp>
      <p:sp>
        <p:nvSpPr>
          <p:cNvPr id="26641" name="TextBox 19"/>
          <p:cNvSpPr txBox="1">
            <a:spLocks noChangeArrowheads="1"/>
          </p:cNvSpPr>
          <p:nvPr/>
        </p:nvSpPr>
        <p:spPr bwMode="auto">
          <a:xfrm>
            <a:off x="2911634" y="4933100"/>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950" b="1" dirty="0"/>
              <a:t>Biological &amp; </a:t>
            </a:r>
            <a:r>
              <a:rPr lang="en-US" sz="950" b="1" dirty="0" smtClean="0"/>
              <a:t>Environmental </a:t>
            </a:r>
            <a:r>
              <a:rPr lang="en-US" sz="950" b="1" dirty="0"/>
              <a:t>Research</a:t>
            </a:r>
          </a:p>
          <a:p>
            <a:pPr algn="ctr"/>
            <a:r>
              <a:rPr lang="en-US" sz="950" b="1" dirty="0" smtClean="0">
                <a:solidFill>
                  <a:srgbClr val="146737"/>
                </a:solidFill>
              </a:rPr>
              <a:t>Sharlene Weatherwax (A)</a:t>
            </a:r>
            <a:endParaRPr lang="en-US" sz="950" b="1" dirty="0">
              <a:solidFill>
                <a:srgbClr val="146737"/>
              </a:solidFill>
            </a:endParaRPr>
          </a:p>
        </p:txBody>
      </p:sp>
      <p:sp>
        <p:nvSpPr>
          <p:cNvPr id="26642" name="TextBox 20"/>
          <p:cNvSpPr txBox="1">
            <a:spLocks noChangeArrowheads="1"/>
          </p:cNvSpPr>
          <p:nvPr/>
        </p:nvSpPr>
        <p:spPr bwMode="auto">
          <a:xfrm>
            <a:off x="2911634" y="4225605"/>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Advanced Scientific Computing Research</a:t>
            </a:r>
          </a:p>
          <a:p>
            <a:pPr algn="ctr"/>
            <a:r>
              <a:rPr lang="en-US" sz="1000" b="1" dirty="0" smtClean="0">
                <a:solidFill>
                  <a:srgbClr val="146737"/>
                </a:solidFill>
              </a:rPr>
              <a:t>Dan Hitchcock (A)</a:t>
            </a:r>
            <a:endParaRPr lang="en-US" sz="1000" b="1" dirty="0">
              <a:solidFill>
                <a:srgbClr val="146737"/>
              </a:solidFill>
            </a:endParaRPr>
          </a:p>
        </p:txBody>
      </p:sp>
      <p:sp>
        <p:nvSpPr>
          <p:cNvPr id="51" name="TextBox 16"/>
          <p:cNvSpPr txBox="1">
            <a:spLocks noChangeArrowheads="1"/>
          </p:cNvSpPr>
          <p:nvPr/>
        </p:nvSpPr>
        <p:spPr bwMode="auto">
          <a:xfrm>
            <a:off x="2911634" y="5640597"/>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smtClean="0"/>
              <a:t>SBIR/STTR</a:t>
            </a:r>
            <a:endParaRPr lang="en-US" sz="1000" b="1" dirty="0"/>
          </a:p>
          <a:p>
            <a:pPr algn="ctr"/>
            <a:endParaRPr lang="en-US" sz="600" b="1" dirty="0" smtClean="0">
              <a:solidFill>
                <a:srgbClr val="146737"/>
              </a:solidFill>
            </a:endParaRPr>
          </a:p>
          <a:p>
            <a:pPr algn="ctr"/>
            <a:r>
              <a:rPr lang="en-US" sz="1000" b="1" dirty="0" smtClean="0">
                <a:solidFill>
                  <a:srgbClr val="146737"/>
                </a:solidFill>
              </a:rPr>
              <a:t>Manny Oliver</a:t>
            </a:r>
            <a:endParaRPr lang="en-US" sz="1000" b="1" dirty="0">
              <a:solidFill>
                <a:srgbClr val="146737"/>
              </a:solidFill>
            </a:endParaRPr>
          </a:p>
        </p:txBody>
      </p:sp>
      <p:sp>
        <p:nvSpPr>
          <p:cNvPr id="10" name="Rectangle 9"/>
          <p:cNvSpPr/>
          <p:nvPr/>
        </p:nvSpPr>
        <p:spPr>
          <a:xfrm>
            <a:off x="3695700" y="1608371"/>
            <a:ext cx="1752600" cy="850900"/>
          </a:xfrm>
          <a:prstGeom prst="rect">
            <a:avLst/>
          </a:prstGeom>
          <a:noFill/>
          <a:ln w="19050">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000" b="1">
              <a:latin typeface="Arial" pitchFamily="34" charset="0"/>
            </a:endParaRPr>
          </a:p>
        </p:txBody>
      </p:sp>
      <p:sp>
        <p:nvSpPr>
          <p:cNvPr id="11" name="Rectangle 10"/>
          <p:cNvSpPr/>
          <p:nvPr/>
        </p:nvSpPr>
        <p:spPr>
          <a:xfrm>
            <a:off x="6866964" y="1609165"/>
            <a:ext cx="1752600" cy="849313"/>
          </a:xfrm>
          <a:prstGeom prst="rect">
            <a:avLst/>
          </a:prstGeom>
          <a:solidFill>
            <a:schemeClr val="bg1"/>
          </a:solidFill>
          <a:ln w="19050">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000" b="1">
              <a:latin typeface="Arial" pitchFamily="34" charset="0"/>
            </a:endParaRPr>
          </a:p>
        </p:txBody>
      </p:sp>
      <p:sp>
        <p:nvSpPr>
          <p:cNvPr id="26634" name="TextBox 12"/>
          <p:cNvSpPr txBox="1">
            <a:spLocks noChangeArrowheads="1"/>
          </p:cNvSpPr>
          <p:nvPr/>
        </p:nvSpPr>
        <p:spPr bwMode="auto">
          <a:xfrm>
            <a:off x="6714564" y="1757082"/>
            <a:ext cx="2057400" cy="553998"/>
          </a:xfrm>
          <a:prstGeom prst="rect">
            <a:avLst/>
          </a:prstGeom>
          <a:noFill/>
          <a:ln w="9525">
            <a:noFill/>
            <a:miter lim="800000"/>
            <a:headEnd/>
            <a:tailEnd/>
          </a:ln>
        </p:spPr>
        <p:txBody>
          <a:bodyPr>
            <a:spAutoFit/>
          </a:bodyPr>
          <a:lstStyle/>
          <a:p>
            <a:pPr algn="ctr"/>
            <a:r>
              <a:rPr lang="en-US" sz="1000" b="1" dirty="0"/>
              <a:t>Under Secretary</a:t>
            </a:r>
          </a:p>
          <a:p>
            <a:pPr algn="ctr"/>
            <a:endParaRPr lang="en-US" sz="1000" b="1" dirty="0"/>
          </a:p>
          <a:p>
            <a:pPr algn="ctr"/>
            <a:r>
              <a:rPr lang="en-US" sz="1000" b="1" dirty="0" smtClean="0">
                <a:solidFill>
                  <a:srgbClr val="146737"/>
                </a:solidFill>
              </a:rPr>
              <a:t>Cathy Zoi (A)</a:t>
            </a:r>
            <a:endParaRPr lang="en-US" sz="1000" b="1" dirty="0">
              <a:solidFill>
                <a:srgbClr val="146737"/>
              </a:solidFill>
            </a:endParaRPr>
          </a:p>
        </p:txBody>
      </p:sp>
      <p:cxnSp>
        <p:nvCxnSpPr>
          <p:cNvPr id="38" name="Straight Connector 37"/>
          <p:cNvCxnSpPr/>
          <p:nvPr/>
        </p:nvCxnSpPr>
        <p:spPr>
          <a:xfrm rot="5400000">
            <a:off x="5580938" y="3892701"/>
            <a:ext cx="28768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019364" y="4044722"/>
            <a:ext cx="2952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a:off x="7019364" y="4639500"/>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7019364" y="5323866"/>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019364" y="3348191"/>
            <a:ext cx="29527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32" name="TextBox 23"/>
          <p:cNvSpPr txBox="1">
            <a:spLocks noChangeArrowheads="1"/>
          </p:cNvSpPr>
          <p:nvPr/>
        </p:nvSpPr>
        <p:spPr bwMode="auto">
          <a:xfrm>
            <a:off x="7212715" y="4444680"/>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Nuclear </a:t>
            </a:r>
            <a:r>
              <a:rPr lang="en-US" sz="1000" b="1" dirty="0">
                <a:latin typeface="Arial" pitchFamily="34" charset="0"/>
                <a:cs typeface="Arial" pitchFamily="34" charset="0"/>
              </a:rPr>
              <a:t>Energy</a:t>
            </a:r>
          </a:p>
          <a:p>
            <a:pPr algn="ctr">
              <a:defRPr/>
            </a:pPr>
            <a:r>
              <a:rPr lang="en-US" sz="1000" b="1" dirty="0">
                <a:solidFill>
                  <a:srgbClr val="146737"/>
                </a:solidFill>
                <a:latin typeface="Arial" pitchFamily="34" charset="0"/>
                <a:cs typeface="Arial" pitchFamily="34" charset="0"/>
              </a:rPr>
              <a:t>Pete </a:t>
            </a:r>
            <a:r>
              <a:rPr lang="en-US" sz="1000" b="1" dirty="0" smtClean="0">
                <a:solidFill>
                  <a:srgbClr val="146737"/>
                </a:solidFill>
                <a:latin typeface="Arial" pitchFamily="34" charset="0"/>
                <a:cs typeface="Arial" pitchFamily="34" charset="0"/>
              </a:rPr>
              <a:t>Lyons (A)</a:t>
            </a:r>
            <a:endParaRPr lang="en-US" sz="1000" b="1" dirty="0">
              <a:solidFill>
                <a:srgbClr val="146737"/>
              </a:solidFill>
              <a:latin typeface="Arial" pitchFamily="34" charset="0"/>
              <a:cs typeface="Arial" pitchFamily="34" charset="0"/>
            </a:endParaRPr>
          </a:p>
        </p:txBody>
      </p:sp>
      <p:sp>
        <p:nvSpPr>
          <p:cNvPr id="13333" name="TextBox 24"/>
          <p:cNvSpPr txBox="1">
            <a:spLocks noChangeArrowheads="1"/>
          </p:cNvSpPr>
          <p:nvPr/>
        </p:nvSpPr>
        <p:spPr bwMode="auto">
          <a:xfrm>
            <a:off x="7212715" y="3833305"/>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Fossil </a:t>
            </a:r>
            <a:r>
              <a:rPr lang="en-US" sz="1000" b="1" dirty="0">
                <a:latin typeface="Arial" pitchFamily="34" charset="0"/>
                <a:cs typeface="Arial" pitchFamily="34" charset="0"/>
              </a:rPr>
              <a:t>Energy</a:t>
            </a:r>
          </a:p>
          <a:p>
            <a:pPr algn="ctr">
              <a:defRPr/>
            </a:pPr>
            <a:r>
              <a:rPr lang="en-US" sz="1000" b="1" dirty="0" smtClean="0">
                <a:solidFill>
                  <a:srgbClr val="146737"/>
                </a:solidFill>
                <a:latin typeface="Arial" pitchFamily="34" charset="0"/>
                <a:cs typeface="Arial" pitchFamily="34" charset="0"/>
              </a:rPr>
              <a:t>Victor </a:t>
            </a:r>
            <a:r>
              <a:rPr lang="en-US" sz="1000" b="1" dirty="0" err="1" smtClean="0">
                <a:solidFill>
                  <a:srgbClr val="146737"/>
                </a:solidFill>
                <a:latin typeface="Arial" pitchFamily="34" charset="0"/>
                <a:cs typeface="Arial" pitchFamily="34" charset="0"/>
              </a:rPr>
              <a:t>Der</a:t>
            </a:r>
            <a:r>
              <a:rPr lang="en-US" sz="1000" b="1" dirty="0" smtClean="0">
                <a:solidFill>
                  <a:srgbClr val="146737"/>
                </a:solidFill>
                <a:latin typeface="Arial" pitchFamily="34" charset="0"/>
                <a:cs typeface="Arial" pitchFamily="34" charset="0"/>
              </a:rPr>
              <a:t> (A)</a:t>
            </a:r>
            <a:endParaRPr lang="en-US" sz="1000" b="1" dirty="0">
              <a:solidFill>
                <a:srgbClr val="146737"/>
              </a:solidFill>
              <a:latin typeface="Arial" pitchFamily="34" charset="0"/>
              <a:cs typeface="Arial" pitchFamily="34" charset="0"/>
            </a:endParaRPr>
          </a:p>
        </p:txBody>
      </p:sp>
      <p:sp>
        <p:nvSpPr>
          <p:cNvPr id="13334" name="TextBox 25"/>
          <p:cNvSpPr txBox="1">
            <a:spLocks noChangeArrowheads="1"/>
          </p:cNvSpPr>
          <p:nvPr/>
        </p:nvSpPr>
        <p:spPr bwMode="auto">
          <a:xfrm>
            <a:off x="7212715" y="3073400"/>
            <a:ext cx="1371600" cy="54864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Energy </a:t>
            </a:r>
            <a:r>
              <a:rPr lang="en-US" sz="1000" b="1" dirty="0">
                <a:latin typeface="Arial" pitchFamily="34" charset="0"/>
                <a:cs typeface="Arial" pitchFamily="34" charset="0"/>
              </a:rPr>
              <a:t>Efficiency &amp; Renewable Energy</a:t>
            </a:r>
          </a:p>
          <a:p>
            <a:pPr algn="ctr">
              <a:defRPr/>
            </a:pPr>
            <a:r>
              <a:rPr lang="en-US" sz="1000" b="1" dirty="0">
                <a:solidFill>
                  <a:srgbClr val="146737"/>
                </a:solidFill>
                <a:latin typeface="Arial" pitchFamily="34" charset="0"/>
                <a:cs typeface="Arial" pitchFamily="34" charset="0"/>
              </a:rPr>
              <a:t>Cathy </a:t>
            </a:r>
            <a:r>
              <a:rPr lang="en-US" sz="1000" b="1" dirty="0" err="1">
                <a:solidFill>
                  <a:srgbClr val="146737"/>
                </a:solidFill>
                <a:latin typeface="Arial" pitchFamily="34" charset="0"/>
                <a:cs typeface="Arial" pitchFamily="34" charset="0"/>
              </a:rPr>
              <a:t>Zoi</a:t>
            </a:r>
            <a:endParaRPr lang="en-US" sz="1000" b="1" dirty="0">
              <a:solidFill>
                <a:srgbClr val="146737"/>
              </a:solidFill>
              <a:latin typeface="Arial" pitchFamily="34" charset="0"/>
              <a:cs typeface="Arial" pitchFamily="34" charset="0"/>
            </a:endParaRPr>
          </a:p>
        </p:txBody>
      </p:sp>
      <p:sp>
        <p:nvSpPr>
          <p:cNvPr id="13335" name="TextBox 26"/>
          <p:cNvSpPr txBox="1">
            <a:spLocks noChangeArrowheads="1"/>
          </p:cNvSpPr>
          <p:nvPr/>
        </p:nvSpPr>
        <p:spPr bwMode="auto">
          <a:xfrm>
            <a:off x="7212715" y="5056056"/>
            <a:ext cx="1371600" cy="54864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Electricity </a:t>
            </a:r>
            <a:r>
              <a:rPr lang="en-US" sz="1000" b="1" dirty="0">
                <a:latin typeface="Arial" pitchFamily="34" charset="0"/>
                <a:cs typeface="Arial" pitchFamily="34" charset="0"/>
              </a:rPr>
              <a:t>Delivery</a:t>
            </a:r>
          </a:p>
          <a:p>
            <a:pPr algn="ctr">
              <a:defRPr/>
            </a:pPr>
            <a:r>
              <a:rPr lang="en-US" sz="1000" b="1" dirty="0" smtClean="0">
                <a:latin typeface="Arial" pitchFamily="34" charset="0"/>
                <a:cs typeface="Arial" pitchFamily="34" charset="0"/>
              </a:rPr>
              <a:t>&amp; Energy </a:t>
            </a:r>
            <a:r>
              <a:rPr lang="en-US" sz="1000" b="1" dirty="0">
                <a:latin typeface="Arial" pitchFamily="34" charset="0"/>
                <a:cs typeface="Arial" pitchFamily="34" charset="0"/>
              </a:rPr>
              <a:t>Reliability</a:t>
            </a:r>
          </a:p>
          <a:p>
            <a:pPr algn="ctr">
              <a:defRPr/>
            </a:pPr>
            <a:r>
              <a:rPr lang="en-US" sz="1000" b="1" dirty="0">
                <a:solidFill>
                  <a:srgbClr val="146737"/>
                </a:solidFill>
                <a:latin typeface="Arial" pitchFamily="34" charset="0"/>
                <a:cs typeface="Arial" pitchFamily="34" charset="0"/>
              </a:rPr>
              <a:t>Pat </a:t>
            </a:r>
            <a:r>
              <a:rPr lang="en-US" sz="1000" b="1" dirty="0" smtClean="0">
                <a:solidFill>
                  <a:srgbClr val="146737"/>
                </a:solidFill>
                <a:latin typeface="Arial" pitchFamily="34" charset="0"/>
                <a:cs typeface="Arial" pitchFamily="34" charset="0"/>
              </a:rPr>
              <a:t>Hoffman</a:t>
            </a:r>
            <a:endParaRPr lang="en-US" sz="1000" b="1" dirty="0">
              <a:solidFill>
                <a:srgbClr val="146737"/>
              </a:solidFill>
              <a:latin typeface="Arial" pitchFamily="34" charset="0"/>
              <a:cs typeface="Arial" pitchFamily="34" charset="0"/>
            </a:endParaRPr>
          </a:p>
        </p:txBody>
      </p:sp>
      <p:sp>
        <p:nvSpPr>
          <p:cNvPr id="46" name="Rectangle 45"/>
          <p:cNvSpPr/>
          <p:nvPr/>
        </p:nvSpPr>
        <p:spPr>
          <a:xfrm>
            <a:off x="470648" y="1609165"/>
            <a:ext cx="1752600" cy="849313"/>
          </a:xfrm>
          <a:prstGeom prst="rect">
            <a:avLst/>
          </a:prstGeom>
          <a:solidFill>
            <a:schemeClr val="bg1"/>
          </a:solidFill>
          <a:ln w="19050">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000" b="1">
              <a:latin typeface="Arial" pitchFamily="34" charset="0"/>
            </a:endParaRPr>
          </a:p>
        </p:txBody>
      </p:sp>
      <p:sp>
        <p:nvSpPr>
          <p:cNvPr id="48" name="TextBox 12"/>
          <p:cNvSpPr txBox="1">
            <a:spLocks noChangeArrowheads="1"/>
          </p:cNvSpPr>
          <p:nvPr/>
        </p:nvSpPr>
        <p:spPr bwMode="auto">
          <a:xfrm>
            <a:off x="318248" y="1596886"/>
            <a:ext cx="2057400" cy="861774"/>
          </a:xfrm>
          <a:prstGeom prst="rect">
            <a:avLst/>
          </a:prstGeom>
          <a:noFill/>
          <a:ln w="9525">
            <a:noFill/>
            <a:miter lim="800000"/>
            <a:headEnd/>
            <a:tailEnd/>
          </a:ln>
        </p:spPr>
        <p:txBody>
          <a:bodyPr>
            <a:spAutoFit/>
          </a:bodyPr>
          <a:lstStyle/>
          <a:p>
            <a:pPr algn="ctr"/>
            <a:r>
              <a:rPr lang="en-US" sz="1000" b="1" dirty="0"/>
              <a:t>Under </a:t>
            </a:r>
            <a:r>
              <a:rPr lang="en-US" sz="1000" b="1" dirty="0" smtClean="0"/>
              <a:t>Secretary for Nuclear Security/Administrator for National Nuclear Security Administration</a:t>
            </a:r>
            <a:endParaRPr lang="en-US" sz="1000" b="1" dirty="0"/>
          </a:p>
          <a:p>
            <a:pPr algn="ctr"/>
            <a:r>
              <a:rPr lang="en-US" sz="1000" b="1" dirty="0" smtClean="0">
                <a:solidFill>
                  <a:srgbClr val="146737"/>
                </a:solidFill>
              </a:rPr>
              <a:t>Thomas P. </a:t>
            </a:r>
            <a:r>
              <a:rPr lang="en-US" sz="1000" b="1" dirty="0" err="1" smtClean="0">
                <a:solidFill>
                  <a:srgbClr val="146737"/>
                </a:solidFill>
              </a:rPr>
              <a:t>D’Agostino</a:t>
            </a:r>
            <a:endParaRPr lang="en-US" sz="1000" b="1" dirty="0">
              <a:solidFill>
                <a:srgbClr val="146737"/>
              </a:solidFill>
            </a:endParaRPr>
          </a:p>
        </p:txBody>
      </p:sp>
      <p:cxnSp>
        <p:nvCxnSpPr>
          <p:cNvPr id="49" name="Straight Connector 48"/>
          <p:cNvCxnSpPr/>
          <p:nvPr/>
        </p:nvCxnSpPr>
        <p:spPr>
          <a:xfrm rot="5400000" flipH="1" flipV="1">
            <a:off x="1262811" y="1541929"/>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65"/>
          <p:cNvGrpSpPr/>
          <p:nvPr/>
        </p:nvGrpSpPr>
        <p:grpSpPr>
          <a:xfrm>
            <a:off x="539920" y="4627245"/>
            <a:ext cx="1564951" cy="400110"/>
            <a:chOff x="905435" y="4462609"/>
            <a:chExt cx="1564951" cy="400110"/>
          </a:xfrm>
        </p:grpSpPr>
        <p:cxnSp>
          <p:nvCxnSpPr>
            <p:cNvPr id="53" name="Straight Connector 52"/>
            <p:cNvCxnSpPr/>
            <p:nvPr/>
          </p:nvCxnSpPr>
          <p:spPr>
            <a:xfrm rot="10800000">
              <a:off x="905435" y="4657429"/>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23"/>
            <p:cNvSpPr txBox="1">
              <a:spLocks noChangeArrowheads="1"/>
            </p:cNvSpPr>
            <p:nvPr/>
          </p:nvSpPr>
          <p:spPr bwMode="auto">
            <a:xfrm>
              <a:off x="1098786" y="4462609"/>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Defense Nuclear Security</a:t>
              </a:r>
              <a:endParaRPr lang="en-US" sz="1000" b="1" dirty="0">
                <a:solidFill>
                  <a:srgbClr val="146737"/>
                </a:solidFill>
                <a:latin typeface="Arial" pitchFamily="34" charset="0"/>
                <a:cs typeface="Arial" pitchFamily="34" charset="0"/>
              </a:endParaRPr>
            </a:p>
          </p:txBody>
        </p:sp>
      </p:grpSp>
      <p:grpSp>
        <p:nvGrpSpPr>
          <p:cNvPr id="4" name="Group 63"/>
          <p:cNvGrpSpPr/>
          <p:nvPr/>
        </p:nvGrpSpPr>
        <p:grpSpPr>
          <a:xfrm>
            <a:off x="539920" y="3728419"/>
            <a:ext cx="1564951" cy="246221"/>
            <a:chOff x="905435" y="3198109"/>
            <a:chExt cx="1564951" cy="246221"/>
          </a:xfrm>
        </p:grpSpPr>
        <p:cxnSp>
          <p:nvCxnSpPr>
            <p:cNvPr id="52" name="Straight Connector 51"/>
            <p:cNvCxnSpPr/>
            <p:nvPr/>
          </p:nvCxnSpPr>
          <p:spPr>
            <a:xfrm rot="10800000">
              <a:off x="905435" y="3302651"/>
              <a:ext cx="2952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24"/>
            <p:cNvSpPr txBox="1">
              <a:spLocks noChangeArrowheads="1"/>
            </p:cNvSpPr>
            <p:nvPr/>
          </p:nvSpPr>
          <p:spPr bwMode="auto">
            <a:xfrm>
              <a:off x="1098786" y="3198109"/>
              <a:ext cx="1371600" cy="246221"/>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Naval Reactors</a:t>
              </a:r>
              <a:endParaRPr lang="en-US" sz="1000" b="1" dirty="0">
                <a:solidFill>
                  <a:srgbClr val="146737"/>
                </a:solidFill>
                <a:latin typeface="Arial" pitchFamily="34" charset="0"/>
                <a:cs typeface="Arial" pitchFamily="34" charset="0"/>
              </a:endParaRPr>
            </a:p>
          </p:txBody>
        </p:sp>
      </p:grpSp>
      <p:grpSp>
        <p:nvGrpSpPr>
          <p:cNvPr id="6" name="Group 62"/>
          <p:cNvGrpSpPr/>
          <p:nvPr/>
        </p:nvGrpSpPr>
        <p:grpSpPr>
          <a:xfrm>
            <a:off x="539920" y="2675704"/>
            <a:ext cx="1564951" cy="400110"/>
            <a:chOff x="905435" y="2675704"/>
            <a:chExt cx="1564951" cy="400110"/>
          </a:xfrm>
        </p:grpSpPr>
        <p:cxnSp>
          <p:nvCxnSpPr>
            <p:cNvPr id="55" name="Straight Connector 54"/>
            <p:cNvCxnSpPr/>
            <p:nvPr/>
          </p:nvCxnSpPr>
          <p:spPr>
            <a:xfrm rot="10800000">
              <a:off x="905435" y="2867370"/>
              <a:ext cx="29527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25"/>
            <p:cNvSpPr txBox="1">
              <a:spLocks noChangeArrowheads="1"/>
            </p:cNvSpPr>
            <p:nvPr/>
          </p:nvSpPr>
          <p:spPr bwMode="auto">
            <a:xfrm>
              <a:off x="1098786" y="2675704"/>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Defense Nuclear Nonproliferation</a:t>
              </a:r>
              <a:endParaRPr lang="en-US" sz="1000" b="1" dirty="0">
                <a:solidFill>
                  <a:srgbClr val="146737"/>
                </a:solidFill>
                <a:latin typeface="Arial" pitchFamily="34" charset="0"/>
                <a:cs typeface="Arial" pitchFamily="34" charset="0"/>
              </a:endParaRPr>
            </a:p>
          </p:txBody>
        </p:sp>
      </p:grpSp>
      <p:grpSp>
        <p:nvGrpSpPr>
          <p:cNvPr id="7" name="Group 64"/>
          <p:cNvGrpSpPr/>
          <p:nvPr/>
        </p:nvGrpSpPr>
        <p:grpSpPr>
          <a:xfrm>
            <a:off x="539920" y="3279006"/>
            <a:ext cx="1564951" cy="246221"/>
            <a:chOff x="905435" y="5073985"/>
            <a:chExt cx="1564951" cy="246221"/>
          </a:xfrm>
        </p:grpSpPr>
        <p:cxnSp>
          <p:nvCxnSpPr>
            <p:cNvPr id="54" name="Straight Connector 53"/>
            <p:cNvCxnSpPr/>
            <p:nvPr/>
          </p:nvCxnSpPr>
          <p:spPr>
            <a:xfrm rot="10800000">
              <a:off x="905435" y="5187420"/>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26"/>
            <p:cNvSpPr txBox="1">
              <a:spLocks noChangeArrowheads="1"/>
            </p:cNvSpPr>
            <p:nvPr/>
          </p:nvSpPr>
          <p:spPr bwMode="auto">
            <a:xfrm>
              <a:off x="1098786" y="5073985"/>
              <a:ext cx="1371600" cy="246221"/>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Defense Programs</a:t>
              </a:r>
              <a:endParaRPr lang="en-US" sz="1000" b="1" dirty="0">
                <a:solidFill>
                  <a:srgbClr val="146737"/>
                </a:solidFill>
                <a:latin typeface="Arial" pitchFamily="34" charset="0"/>
                <a:cs typeface="Arial" pitchFamily="34" charset="0"/>
              </a:endParaRPr>
            </a:p>
          </p:txBody>
        </p:sp>
      </p:grpSp>
      <p:grpSp>
        <p:nvGrpSpPr>
          <p:cNvPr id="9" name="Group 72"/>
          <p:cNvGrpSpPr/>
          <p:nvPr/>
        </p:nvGrpSpPr>
        <p:grpSpPr>
          <a:xfrm>
            <a:off x="539920" y="4177832"/>
            <a:ext cx="1564951" cy="246221"/>
            <a:chOff x="879705" y="3938116"/>
            <a:chExt cx="1564951" cy="246221"/>
          </a:xfrm>
        </p:grpSpPr>
        <p:cxnSp>
          <p:nvCxnSpPr>
            <p:cNvPr id="68" name="Straight Connector 67"/>
            <p:cNvCxnSpPr/>
            <p:nvPr/>
          </p:nvCxnSpPr>
          <p:spPr>
            <a:xfrm rot="10800000">
              <a:off x="879705" y="4060433"/>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23"/>
            <p:cNvSpPr txBox="1">
              <a:spLocks noChangeArrowheads="1"/>
            </p:cNvSpPr>
            <p:nvPr/>
          </p:nvSpPr>
          <p:spPr bwMode="auto">
            <a:xfrm>
              <a:off x="1073056" y="3938116"/>
              <a:ext cx="1371600" cy="246221"/>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Counter-terrorism</a:t>
              </a:r>
              <a:endParaRPr lang="en-US" sz="1000" b="1" dirty="0">
                <a:solidFill>
                  <a:srgbClr val="146737"/>
                </a:solidFill>
                <a:latin typeface="Arial" pitchFamily="34" charset="0"/>
                <a:cs typeface="Arial" pitchFamily="34" charset="0"/>
              </a:endParaRPr>
            </a:p>
          </p:txBody>
        </p:sp>
      </p:grpSp>
      <p:grpSp>
        <p:nvGrpSpPr>
          <p:cNvPr id="13" name="Group 69"/>
          <p:cNvGrpSpPr/>
          <p:nvPr/>
        </p:nvGrpSpPr>
        <p:grpSpPr>
          <a:xfrm>
            <a:off x="539920" y="5230548"/>
            <a:ext cx="1564951" cy="400110"/>
            <a:chOff x="905435" y="4462609"/>
            <a:chExt cx="1564951" cy="400110"/>
          </a:xfrm>
        </p:grpSpPr>
        <p:cxnSp>
          <p:nvCxnSpPr>
            <p:cNvPr id="71" name="Straight Connector 70"/>
            <p:cNvCxnSpPr/>
            <p:nvPr/>
          </p:nvCxnSpPr>
          <p:spPr>
            <a:xfrm rot="10800000">
              <a:off x="905435" y="4657429"/>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23"/>
            <p:cNvSpPr txBox="1">
              <a:spLocks noChangeArrowheads="1"/>
            </p:cNvSpPr>
            <p:nvPr/>
          </p:nvSpPr>
          <p:spPr bwMode="auto">
            <a:xfrm>
              <a:off x="1098786" y="4462609"/>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Emergency Operations</a:t>
              </a:r>
              <a:endParaRPr lang="en-US" sz="1000" b="1" dirty="0">
                <a:solidFill>
                  <a:srgbClr val="146737"/>
                </a:solidFill>
                <a:latin typeface="Arial" pitchFamily="34" charset="0"/>
                <a:cs typeface="Arial" pitchFamily="34" charset="0"/>
              </a:endParaRPr>
            </a:p>
          </p:txBody>
        </p:sp>
      </p:grpSp>
      <p:cxnSp>
        <p:nvCxnSpPr>
          <p:cNvPr id="50" name="Straight Connector 49"/>
          <p:cNvCxnSpPr/>
          <p:nvPr/>
        </p:nvCxnSpPr>
        <p:spPr>
          <a:xfrm rot="5400000">
            <a:off x="-923120" y="3947118"/>
            <a:ext cx="2926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endCxn id="11" idx="0"/>
          </p:cNvCxnSpPr>
          <p:nvPr/>
        </p:nvCxnSpPr>
        <p:spPr>
          <a:xfrm rot="16200000" flipH="1">
            <a:off x="7509218" y="1375118"/>
            <a:ext cx="465847" cy="22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220320" y="3774827"/>
            <a:ext cx="164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40" name="TextBox 18"/>
          <p:cNvSpPr txBox="1">
            <a:spLocks noChangeArrowheads="1"/>
          </p:cNvSpPr>
          <p:nvPr/>
        </p:nvSpPr>
        <p:spPr bwMode="auto">
          <a:xfrm>
            <a:off x="4724400" y="3518109"/>
            <a:ext cx="1645920" cy="492443"/>
          </a:xfrm>
          <a:prstGeom prst="rect">
            <a:avLst/>
          </a:prstGeom>
          <a:solidFill>
            <a:schemeClr val="bg1"/>
          </a:solidFill>
          <a:ln w="9525">
            <a:solidFill>
              <a:schemeClr val="tx1"/>
            </a:solidFill>
            <a:miter lim="800000"/>
            <a:headEnd/>
            <a:tailEnd/>
          </a:ln>
        </p:spPr>
        <p:txBody>
          <a:bodyPr>
            <a:spAutoFit/>
          </a:bodyPr>
          <a:lstStyle/>
          <a:p>
            <a:pPr algn="ctr"/>
            <a:r>
              <a:rPr lang="en-US" sz="1000" b="1" dirty="0"/>
              <a:t>High Energy Physics</a:t>
            </a:r>
          </a:p>
          <a:p>
            <a:pPr algn="ctr"/>
            <a:endParaRPr lang="en-US" sz="600" b="1" dirty="0"/>
          </a:p>
          <a:p>
            <a:pPr algn="ctr"/>
            <a:r>
              <a:rPr lang="en-US" sz="1000" b="1" dirty="0" smtClean="0">
                <a:solidFill>
                  <a:srgbClr val="146737"/>
                </a:solidFill>
              </a:rPr>
              <a:t>Mike Procario (A)</a:t>
            </a:r>
            <a:endParaRPr lang="en-US" sz="1000" b="1" dirty="0">
              <a:solidFill>
                <a:srgbClr val="146737"/>
              </a:solidFill>
            </a:endParaRPr>
          </a:p>
        </p:txBody>
      </p:sp>
      <p:sp>
        <p:nvSpPr>
          <p:cNvPr id="26643" name="TextBox 21"/>
          <p:cNvSpPr txBox="1">
            <a:spLocks noChangeArrowheads="1"/>
          </p:cNvSpPr>
          <p:nvPr/>
        </p:nvSpPr>
        <p:spPr bwMode="auto">
          <a:xfrm>
            <a:off x="2911634" y="3518109"/>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Basic Energy Sciences</a:t>
            </a:r>
          </a:p>
          <a:p>
            <a:pPr algn="ctr"/>
            <a:endParaRPr lang="en-US" sz="600" b="1" dirty="0" smtClean="0">
              <a:solidFill>
                <a:srgbClr val="146737"/>
              </a:solidFill>
            </a:endParaRPr>
          </a:p>
          <a:p>
            <a:pPr algn="ctr"/>
            <a:r>
              <a:rPr lang="en-US" sz="1000" b="1" dirty="0" smtClean="0">
                <a:solidFill>
                  <a:srgbClr val="146737"/>
                </a:solidFill>
              </a:rPr>
              <a:t>Harriet </a:t>
            </a:r>
            <a:r>
              <a:rPr lang="en-US" sz="1000" b="1" dirty="0">
                <a:solidFill>
                  <a:srgbClr val="146737"/>
                </a:solidFill>
              </a:rPr>
              <a:t>Kung</a:t>
            </a:r>
          </a:p>
        </p:txBody>
      </p:sp>
      <p:sp>
        <p:nvSpPr>
          <p:cNvPr id="66" name="Slide Number Placeholder 4"/>
          <p:cNvSpPr>
            <a:spLocks noGrp="1"/>
          </p:cNvSpPr>
          <p:nvPr>
            <p:ph type="sldNum" sz="quarter" idx="11"/>
          </p:nvPr>
        </p:nvSpPr>
        <p:spPr bwMode="auto">
          <a:xfrm>
            <a:off x="8413750" y="6351588"/>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BF1AEA3B-D6F3-45AE-9479-6817038FBA05}" type="slidenum">
              <a:rPr lang="en-US" smtClean="0">
                <a:latin typeface="Arial" charset="0"/>
                <a:cs typeface="Arial" charset="0"/>
              </a:rPr>
              <a:pPr fontAlgn="base">
                <a:spcBef>
                  <a:spcPct val="0"/>
                </a:spcBef>
                <a:spcAft>
                  <a:spcPct val="0"/>
                </a:spcAft>
              </a:pPr>
              <a:t>17</a:t>
            </a:fld>
            <a:endParaRPr lang="en-US"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059" name="Text Box 3"/>
          <p:cNvSpPr txBox="1">
            <a:spLocks noChangeArrowheads="1"/>
          </p:cNvSpPr>
          <p:nvPr/>
        </p:nvSpPr>
        <p:spPr bwMode="auto">
          <a:xfrm>
            <a:off x="1639570" y="3657600"/>
            <a:ext cx="1463040" cy="2128837"/>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buFont typeface="Wingdings" pitchFamily="2" charset="2"/>
              <a:buChar char="§"/>
            </a:pPr>
            <a:r>
              <a:rPr lang="en-US" sz="1300" dirty="0">
                <a:latin typeface="Arial Narrow" pitchFamily="34" charset="0"/>
              </a:rPr>
              <a:t>Basic research for fundamental new understanding on materials or systems that may revolutionize or transform today’s energy technologies  </a:t>
            </a:r>
          </a:p>
          <a:p>
            <a:pPr marL="139700" indent="-139700" algn="l" defTabSz="820738">
              <a:lnSpc>
                <a:spcPct val="90000"/>
              </a:lnSpc>
              <a:spcBef>
                <a:spcPct val="35000"/>
              </a:spcBef>
              <a:buFont typeface="Wingdings" pitchFamily="2" charset="2"/>
              <a:buChar char="§"/>
            </a:pPr>
            <a:endParaRPr lang="en-US" sz="1300" dirty="0">
              <a:latin typeface="Arial Narrow" pitchFamily="34" charset="0"/>
            </a:endParaRPr>
          </a:p>
        </p:txBody>
      </p:sp>
      <p:sp>
        <p:nvSpPr>
          <p:cNvPr id="301060" name="Text Box 4"/>
          <p:cNvSpPr txBox="1">
            <a:spLocks noChangeArrowheads="1"/>
          </p:cNvSpPr>
          <p:nvPr/>
        </p:nvSpPr>
        <p:spPr bwMode="auto">
          <a:xfrm>
            <a:off x="3126740" y="3657600"/>
            <a:ext cx="1463040" cy="19812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buFont typeface="Wingdings" pitchFamily="2" charset="2"/>
              <a:buChar char="§"/>
            </a:pPr>
            <a:r>
              <a:rPr lang="en-US" altLang="ja-JP" sz="1300" dirty="0">
                <a:latin typeface="Arial Narrow" pitchFamily="34" charset="0"/>
                <a:ea typeface="ＭＳ Ｐゴシック" charset="-128"/>
              </a:rPr>
              <a:t>Basic research for fundamental new understanding, usually with the goal of addressing </a:t>
            </a:r>
            <a:r>
              <a:rPr lang="en-US" altLang="ja-JP" sz="1300" dirty="0" smtClean="0">
                <a:latin typeface="Arial Narrow" pitchFamily="34" charset="0"/>
                <a:ea typeface="ＭＳ Ｐゴシック" charset="-128"/>
              </a:rPr>
              <a:t>scientific showstoppers </a:t>
            </a:r>
            <a:r>
              <a:rPr lang="en-US" altLang="ja-JP" sz="1300" dirty="0">
                <a:latin typeface="Arial Narrow" pitchFamily="34" charset="0"/>
                <a:ea typeface="ＭＳ Ｐゴシック" charset="-128"/>
              </a:rPr>
              <a:t>on real-world applications in the energy technologies</a:t>
            </a:r>
          </a:p>
        </p:txBody>
      </p:sp>
      <p:sp>
        <p:nvSpPr>
          <p:cNvPr id="301061" name="Text Box 5"/>
          <p:cNvSpPr txBox="1">
            <a:spLocks noChangeArrowheads="1"/>
          </p:cNvSpPr>
          <p:nvPr/>
        </p:nvSpPr>
        <p:spPr bwMode="auto">
          <a:xfrm>
            <a:off x="6101080" y="3657600"/>
            <a:ext cx="1463040" cy="25146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buFont typeface="Wingdings" pitchFamily="2" charset="2"/>
              <a:buChar char="§"/>
            </a:pPr>
            <a:r>
              <a:rPr lang="en-US" altLang="ja-JP" sz="1300" dirty="0">
                <a:latin typeface="Arial Narrow" pitchFamily="34" charset="0"/>
                <a:ea typeface="ＭＳ Ｐゴシック" charset="-128"/>
              </a:rPr>
              <a:t>Research with the goal of meeting </a:t>
            </a:r>
            <a:r>
              <a:rPr lang="en-US" altLang="ja-JP" sz="1300" i="1" u="sng" dirty="0">
                <a:latin typeface="Arial Narrow" pitchFamily="34" charset="0"/>
                <a:ea typeface="ＭＳ Ｐゴシック" charset="-128"/>
              </a:rPr>
              <a:t>technical milestones</a:t>
            </a:r>
            <a:r>
              <a:rPr lang="en-US" altLang="ja-JP" sz="1300" dirty="0">
                <a:latin typeface="Arial Narrow" pitchFamily="34" charset="0"/>
                <a:ea typeface="ＭＳ Ｐゴシック" charset="-128"/>
              </a:rPr>
              <a:t>, with emphasis on the </a:t>
            </a:r>
            <a:r>
              <a:rPr lang="en-US" sz="1300" dirty="0">
                <a:latin typeface="Arial Narrow" pitchFamily="34" charset="0"/>
                <a:ea typeface="ＭＳ Ｐゴシック" charset="-128"/>
              </a:rPr>
              <a:t>development, performance, cost reduction, and durability of materials and components or on efficient </a:t>
            </a:r>
            <a:r>
              <a:rPr lang="en-US" sz="1300" dirty="0" smtClean="0">
                <a:latin typeface="Arial Narrow" pitchFamily="34" charset="0"/>
                <a:ea typeface="ＭＳ Ｐゴシック" charset="-128"/>
              </a:rPr>
              <a:t>processes</a:t>
            </a:r>
            <a:endParaRPr lang="en-US" altLang="ja-JP" sz="1300" dirty="0">
              <a:latin typeface="Arial Narrow" pitchFamily="34" charset="0"/>
              <a:ea typeface="ＭＳ Ｐゴシック" charset="-128"/>
            </a:endParaRPr>
          </a:p>
        </p:txBody>
      </p:sp>
      <p:sp>
        <p:nvSpPr>
          <p:cNvPr id="301062" name="Text Box 6"/>
          <p:cNvSpPr txBox="1">
            <a:spLocks noChangeArrowheads="1"/>
          </p:cNvSpPr>
          <p:nvPr/>
        </p:nvSpPr>
        <p:spPr bwMode="auto">
          <a:xfrm>
            <a:off x="7588250" y="3657600"/>
            <a:ext cx="1463040" cy="2255837"/>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buFont typeface="Wingdings" pitchFamily="2" charset="2"/>
              <a:buChar char="§"/>
            </a:pPr>
            <a:r>
              <a:rPr lang="en-US" sz="1300" dirty="0">
                <a:latin typeface="Arial Narrow" pitchFamily="34" charset="0"/>
                <a:ea typeface="ＭＳ Ｐゴシック" charset="-128"/>
              </a:rPr>
              <a:t>Scale-up research </a:t>
            </a:r>
          </a:p>
          <a:p>
            <a:pPr marL="139700" indent="-139700" algn="l" defTabSz="820738">
              <a:lnSpc>
                <a:spcPct val="90000"/>
              </a:lnSpc>
              <a:spcBef>
                <a:spcPct val="35000"/>
              </a:spcBef>
              <a:buFont typeface="Wingdings" pitchFamily="2" charset="2"/>
              <a:buChar char="§"/>
            </a:pPr>
            <a:r>
              <a:rPr lang="en-US" sz="1300" dirty="0" smtClean="0">
                <a:latin typeface="Arial Narrow" pitchFamily="34" charset="0"/>
                <a:ea typeface="ＭＳ Ｐゴシック" charset="-128"/>
              </a:rPr>
              <a:t>Small-scale and at-scale </a:t>
            </a:r>
            <a:r>
              <a:rPr lang="en-US" sz="1300" dirty="0">
                <a:latin typeface="Arial Narrow" pitchFamily="34" charset="0"/>
                <a:ea typeface="ＭＳ Ｐゴシック" charset="-128"/>
              </a:rPr>
              <a:t>demonstration</a:t>
            </a:r>
          </a:p>
          <a:p>
            <a:pPr marL="139700" indent="-139700" algn="l" defTabSz="820738">
              <a:lnSpc>
                <a:spcPct val="90000"/>
              </a:lnSpc>
              <a:spcBef>
                <a:spcPct val="35000"/>
              </a:spcBef>
              <a:buFont typeface="Wingdings" pitchFamily="2" charset="2"/>
              <a:buChar char="§"/>
            </a:pPr>
            <a:r>
              <a:rPr lang="en-US" sz="1300" dirty="0">
                <a:latin typeface="Arial Narrow" pitchFamily="34" charset="0"/>
                <a:ea typeface="ＭＳ Ｐゴシック" charset="-128"/>
              </a:rPr>
              <a:t>Cost reduction</a:t>
            </a:r>
          </a:p>
          <a:p>
            <a:pPr marL="139700" indent="-139700" algn="l" defTabSz="820738">
              <a:lnSpc>
                <a:spcPct val="90000"/>
              </a:lnSpc>
              <a:spcBef>
                <a:spcPct val="35000"/>
              </a:spcBef>
              <a:buFont typeface="Wingdings" pitchFamily="2" charset="2"/>
              <a:buChar char="§"/>
            </a:pPr>
            <a:r>
              <a:rPr lang="en-US" sz="1300" dirty="0" smtClean="0">
                <a:latin typeface="Arial Narrow" pitchFamily="34" charset="0"/>
                <a:ea typeface="ＭＳ Ｐゴシック" charset="-128"/>
              </a:rPr>
              <a:t>Manufacturing </a:t>
            </a:r>
            <a:r>
              <a:rPr lang="en-US" sz="1300" dirty="0">
                <a:latin typeface="Arial Narrow" pitchFamily="34" charset="0"/>
                <a:ea typeface="ＭＳ Ｐゴシック" charset="-128"/>
              </a:rPr>
              <a:t>R&amp;D</a:t>
            </a:r>
          </a:p>
          <a:p>
            <a:pPr marL="139700" indent="-139700" algn="l" defTabSz="820738">
              <a:lnSpc>
                <a:spcPct val="90000"/>
              </a:lnSpc>
              <a:spcBef>
                <a:spcPct val="35000"/>
              </a:spcBef>
              <a:buFont typeface="Wingdings" pitchFamily="2" charset="2"/>
              <a:buChar char="§"/>
            </a:pPr>
            <a:r>
              <a:rPr lang="en-US" sz="1300" dirty="0" smtClean="0">
                <a:latin typeface="Arial Narrow" pitchFamily="34" charset="0"/>
                <a:ea typeface="ＭＳ Ｐゴシック" charset="-128"/>
              </a:rPr>
              <a:t>Deployment support, leading to market adoption</a:t>
            </a:r>
          </a:p>
          <a:p>
            <a:pPr marL="139700" indent="-139700" algn="l" defTabSz="820738">
              <a:lnSpc>
                <a:spcPct val="90000"/>
              </a:lnSpc>
              <a:spcBef>
                <a:spcPct val="35000"/>
              </a:spcBef>
              <a:buFont typeface="Wingdings" pitchFamily="2" charset="2"/>
              <a:buChar char="§"/>
            </a:pPr>
            <a:r>
              <a:rPr lang="en-US" sz="1300" dirty="0" smtClean="0">
                <a:latin typeface="Arial Narrow" pitchFamily="34" charset="0"/>
                <a:ea typeface="ＭＳ Ｐゴシック" charset="-128"/>
              </a:rPr>
              <a:t>High cost-sharing with industry partners</a:t>
            </a:r>
            <a:endParaRPr lang="en-US" sz="1300" dirty="0">
              <a:latin typeface="Arial Narrow" pitchFamily="34" charset="0"/>
              <a:ea typeface="ＭＳ Ｐゴシック" charset="-128"/>
            </a:endParaRPr>
          </a:p>
        </p:txBody>
      </p:sp>
      <p:sp>
        <p:nvSpPr>
          <p:cNvPr id="301063" name="Text Box 7"/>
          <p:cNvSpPr txBox="1">
            <a:spLocks noChangeArrowheads="1"/>
          </p:cNvSpPr>
          <p:nvPr/>
        </p:nvSpPr>
        <p:spPr bwMode="auto">
          <a:xfrm>
            <a:off x="152400" y="3657600"/>
            <a:ext cx="1463040" cy="2128837"/>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buFont typeface="Wingdings" pitchFamily="2" charset="2"/>
              <a:buChar char="§"/>
            </a:pPr>
            <a:r>
              <a:rPr lang="en-US" sz="1300" dirty="0">
                <a:latin typeface="Arial Narrow" pitchFamily="34" charset="0"/>
              </a:rPr>
              <a:t>Basic research to address fundamental limitations of current theories and descriptions of matter in the energy range important to everyday life – typically energies up to those required to break chemical bonds.</a:t>
            </a:r>
          </a:p>
          <a:p>
            <a:pPr marL="139700" indent="-139700" algn="l" defTabSz="820738">
              <a:lnSpc>
                <a:spcPct val="90000"/>
              </a:lnSpc>
              <a:spcBef>
                <a:spcPct val="35000"/>
              </a:spcBef>
              <a:buFont typeface="Wingdings" pitchFamily="2" charset="2"/>
              <a:buChar char="§"/>
            </a:pPr>
            <a:endParaRPr lang="en-US" sz="1300" dirty="0">
              <a:latin typeface="Arial Narrow" pitchFamily="34" charset="0"/>
            </a:endParaRPr>
          </a:p>
        </p:txBody>
      </p:sp>
      <p:sp>
        <p:nvSpPr>
          <p:cNvPr id="301064" name="AutoShape 8"/>
          <p:cNvSpPr>
            <a:spLocks noChangeArrowheads="1"/>
          </p:cNvSpPr>
          <p:nvPr/>
        </p:nvSpPr>
        <p:spPr bwMode="auto">
          <a:xfrm>
            <a:off x="152400" y="2590800"/>
            <a:ext cx="4191000" cy="914400"/>
          </a:xfrm>
          <a:prstGeom prst="bevel">
            <a:avLst>
              <a:gd name="adj" fmla="val 12500"/>
            </a:avLst>
          </a:prstGeom>
          <a:solidFill>
            <a:srgbClr val="DDDDDD"/>
          </a:solidFill>
          <a:ln w="9525">
            <a:solidFill>
              <a:srgbClr val="1C1C1C"/>
            </a:solidFill>
            <a:miter lim="800000"/>
            <a:headEnd/>
            <a:tailEnd/>
          </a:ln>
          <a:effectLst/>
        </p:spPr>
        <p:txBody>
          <a:bodyPr wrap="none" lIns="82058" tIns="41029" rIns="82058" bIns="41029" anchor="ctr"/>
          <a:lstStyle/>
          <a:p>
            <a:pPr algn="l" eaLnBrk="1" hangingPunct="1"/>
            <a:r>
              <a:rPr lang="en-US" sz="1400" b="1" dirty="0">
                <a:latin typeface="Arial" pitchFamily="34" charset="0"/>
                <a:cs typeface="Arial" pitchFamily="34" charset="0"/>
              </a:rPr>
              <a:t>Goal:</a:t>
            </a:r>
            <a:r>
              <a:rPr lang="en-US" sz="1400" dirty="0">
                <a:latin typeface="Arial" pitchFamily="34" charset="0"/>
                <a:cs typeface="Arial" pitchFamily="34" charset="0"/>
              </a:rPr>
              <a:t> new knowledge / understanding</a:t>
            </a:r>
          </a:p>
          <a:p>
            <a:pPr algn="l" eaLnBrk="1" hangingPunct="1"/>
            <a:r>
              <a:rPr lang="en-US" sz="1400" b="1" dirty="0">
                <a:latin typeface="Arial" pitchFamily="34" charset="0"/>
                <a:cs typeface="Arial" pitchFamily="34" charset="0"/>
              </a:rPr>
              <a:t>Focus:</a:t>
            </a:r>
            <a:r>
              <a:rPr lang="en-US" sz="1400" dirty="0">
                <a:latin typeface="Arial" pitchFamily="34" charset="0"/>
                <a:cs typeface="Arial" pitchFamily="34" charset="0"/>
              </a:rPr>
              <a:t> phenomena</a:t>
            </a:r>
          </a:p>
          <a:p>
            <a:pPr algn="l" eaLnBrk="1" hangingPunct="1"/>
            <a:r>
              <a:rPr lang="en-US" sz="1400" b="1" dirty="0">
                <a:latin typeface="Arial" pitchFamily="34" charset="0"/>
                <a:cs typeface="Arial" pitchFamily="34" charset="0"/>
              </a:rPr>
              <a:t>Metric:</a:t>
            </a:r>
            <a:r>
              <a:rPr lang="en-US" sz="1400" dirty="0">
                <a:latin typeface="Arial" pitchFamily="34" charset="0"/>
                <a:cs typeface="Arial" pitchFamily="34" charset="0"/>
              </a:rPr>
              <a:t> knowledge generation</a:t>
            </a:r>
          </a:p>
        </p:txBody>
      </p:sp>
      <p:sp>
        <p:nvSpPr>
          <p:cNvPr id="301065" name="AutoShape 9"/>
          <p:cNvSpPr>
            <a:spLocks noChangeArrowheads="1"/>
          </p:cNvSpPr>
          <p:nvPr/>
        </p:nvSpPr>
        <p:spPr bwMode="auto">
          <a:xfrm>
            <a:off x="4343400" y="2590800"/>
            <a:ext cx="4572000" cy="914400"/>
          </a:xfrm>
          <a:prstGeom prst="bevel">
            <a:avLst>
              <a:gd name="adj" fmla="val 12500"/>
            </a:avLst>
          </a:prstGeom>
          <a:solidFill>
            <a:srgbClr val="DDDDDD"/>
          </a:solidFill>
          <a:ln w="9525">
            <a:solidFill>
              <a:srgbClr val="1C1C1C"/>
            </a:solidFill>
            <a:miter lim="800000"/>
            <a:headEnd/>
            <a:tailEnd/>
          </a:ln>
          <a:effectLst/>
        </p:spPr>
        <p:txBody>
          <a:bodyPr wrap="none" lIns="82058" tIns="41029" rIns="82058" bIns="41029" anchor="ctr"/>
          <a:lstStyle/>
          <a:p>
            <a:pPr algn="l" eaLnBrk="1" hangingPunct="1"/>
            <a:r>
              <a:rPr lang="en-US" sz="1400" b="1" dirty="0">
                <a:latin typeface="Arial" pitchFamily="34" charset="0"/>
                <a:cs typeface="Arial" pitchFamily="34" charset="0"/>
              </a:rPr>
              <a:t>Goal:</a:t>
            </a:r>
            <a:r>
              <a:rPr lang="en-US" sz="1400" dirty="0">
                <a:latin typeface="Arial" pitchFamily="34" charset="0"/>
                <a:cs typeface="Arial" pitchFamily="34" charset="0"/>
              </a:rPr>
              <a:t> practical targets</a:t>
            </a:r>
          </a:p>
          <a:p>
            <a:pPr algn="l" eaLnBrk="1" hangingPunct="1"/>
            <a:r>
              <a:rPr lang="en-US" sz="1400" b="1" dirty="0">
                <a:latin typeface="Arial" pitchFamily="34" charset="0"/>
                <a:cs typeface="Arial" pitchFamily="34" charset="0"/>
              </a:rPr>
              <a:t>Focus:</a:t>
            </a:r>
            <a:r>
              <a:rPr lang="en-US" sz="1400" dirty="0">
                <a:latin typeface="Arial" pitchFamily="34" charset="0"/>
                <a:cs typeface="Arial" pitchFamily="34" charset="0"/>
              </a:rPr>
              <a:t> performance</a:t>
            </a:r>
          </a:p>
          <a:p>
            <a:pPr algn="l" eaLnBrk="1" hangingPunct="1"/>
            <a:r>
              <a:rPr lang="en-US" sz="1400" b="1" dirty="0">
                <a:latin typeface="Arial" pitchFamily="34" charset="0"/>
                <a:cs typeface="Arial" pitchFamily="34" charset="0"/>
              </a:rPr>
              <a:t>Metric:</a:t>
            </a:r>
            <a:r>
              <a:rPr lang="en-US" sz="1400" dirty="0">
                <a:latin typeface="Arial" pitchFamily="34" charset="0"/>
                <a:cs typeface="Arial" pitchFamily="34" charset="0"/>
              </a:rPr>
              <a:t> milestone achievement</a:t>
            </a:r>
          </a:p>
        </p:txBody>
      </p:sp>
      <p:sp>
        <p:nvSpPr>
          <p:cNvPr id="301066" name="AutoShape 10"/>
          <p:cNvSpPr>
            <a:spLocks noChangeArrowheads="1"/>
          </p:cNvSpPr>
          <p:nvPr/>
        </p:nvSpPr>
        <p:spPr bwMode="auto">
          <a:xfrm>
            <a:off x="6705601" y="683248"/>
            <a:ext cx="2438400" cy="1133475"/>
          </a:xfrm>
          <a:prstGeom prst="homePlate">
            <a:avLst>
              <a:gd name="adj" fmla="val 2293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204788" indent="252413" eaLnBrk="1" hangingPunct="1">
              <a:lnSpc>
                <a:spcPct val="90000"/>
              </a:lnSpc>
            </a:pPr>
            <a:r>
              <a:rPr lang="en-US" dirty="0">
                <a:solidFill>
                  <a:schemeClr val="tx1"/>
                </a:solidFill>
                <a:latin typeface="Arial" pitchFamily="34" charset="0"/>
                <a:cs typeface="Arial" pitchFamily="34" charset="0"/>
              </a:rPr>
              <a:t>Technology</a:t>
            </a:r>
          </a:p>
          <a:p>
            <a:pPr marL="204788" indent="252413" eaLnBrk="1" hangingPunct="1">
              <a:lnSpc>
                <a:spcPct val="90000"/>
              </a:lnSpc>
            </a:pPr>
            <a:r>
              <a:rPr lang="en-US" dirty="0">
                <a:solidFill>
                  <a:schemeClr val="tx1"/>
                </a:solidFill>
                <a:latin typeface="Arial" pitchFamily="34" charset="0"/>
                <a:cs typeface="Arial" pitchFamily="34" charset="0"/>
              </a:rPr>
              <a:t>Maturation</a:t>
            </a:r>
          </a:p>
          <a:p>
            <a:pPr marL="204788" indent="252413" eaLnBrk="1" hangingPunct="1">
              <a:lnSpc>
                <a:spcPct val="90000"/>
              </a:lnSpc>
            </a:pPr>
            <a:r>
              <a:rPr lang="en-US" dirty="0" smtClean="0">
                <a:solidFill>
                  <a:schemeClr val="tx1"/>
                </a:solidFill>
                <a:latin typeface="Arial" pitchFamily="34" charset="0"/>
                <a:cs typeface="Arial" pitchFamily="34" charset="0"/>
              </a:rPr>
              <a:t>&amp; </a:t>
            </a:r>
            <a:r>
              <a:rPr lang="en-US" dirty="0">
                <a:solidFill>
                  <a:schemeClr val="tx1"/>
                </a:solidFill>
                <a:latin typeface="Arial" pitchFamily="34" charset="0"/>
                <a:cs typeface="Arial" pitchFamily="34" charset="0"/>
              </a:rPr>
              <a:t>Deployment</a:t>
            </a:r>
          </a:p>
        </p:txBody>
      </p:sp>
      <p:sp>
        <p:nvSpPr>
          <p:cNvPr id="301067" name="AutoShape 11"/>
          <p:cNvSpPr>
            <a:spLocks noChangeArrowheads="1"/>
          </p:cNvSpPr>
          <p:nvPr/>
        </p:nvSpPr>
        <p:spPr bwMode="auto">
          <a:xfrm>
            <a:off x="4343400" y="685800"/>
            <a:ext cx="2667000" cy="1143000"/>
          </a:xfrm>
          <a:prstGeom prst="homePlate">
            <a:avLst>
              <a:gd name="adj" fmla="val 2272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690563" eaLnBrk="1" hangingPunct="1">
              <a:lnSpc>
                <a:spcPct val="90000"/>
              </a:lnSpc>
            </a:pPr>
            <a:r>
              <a:rPr lang="en-US" dirty="0">
                <a:solidFill>
                  <a:schemeClr val="tx1"/>
                </a:solidFill>
                <a:latin typeface="Arial" pitchFamily="34" charset="0"/>
                <a:cs typeface="Arial" pitchFamily="34" charset="0"/>
              </a:rPr>
              <a:t>Applied</a:t>
            </a:r>
          </a:p>
          <a:p>
            <a:pPr marL="690563" eaLnBrk="1" hangingPunct="1">
              <a:lnSpc>
                <a:spcPct val="90000"/>
              </a:lnSpc>
            </a:pPr>
            <a:r>
              <a:rPr lang="en-US" dirty="0">
                <a:solidFill>
                  <a:schemeClr val="tx1"/>
                </a:solidFill>
                <a:latin typeface="Arial" pitchFamily="34" charset="0"/>
                <a:cs typeface="Arial" pitchFamily="34" charset="0"/>
              </a:rPr>
              <a:t>Research</a:t>
            </a:r>
          </a:p>
        </p:txBody>
      </p:sp>
      <p:sp>
        <p:nvSpPr>
          <p:cNvPr id="23" name="Slide Number Placeholder 3"/>
          <p:cNvSpPr>
            <a:spLocks noGrp="1"/>
          </p:cNvSpPr>
          <p:nvPr>
            <p:ph type="sldNum" sz="quarter" idx="12"/>
          </p:nvPr>
        </p:nvSpPr>
        <p:spPr>
          <a:prstGeom prst="rect">
            <a:avLst/>
          </a:prstGeom>
        </p:spPr>
        <p:txBody>
          <a:bodyPr/>
          <a:lstStyle/>
          <a:p>
            <a:fld id="{26CA2777-A89F-4130-B308-73BB65955918}" type="slidenum">
              <a:rPr lang="en-US" sz="1200" smtClean="0">
                <a:solidFill>
                  <a:schemeClr val="tx1">
                    <a:lumMod val="75000"/>
                    <a:lumOff val="25000"/>
                  </a:schemeClr>
                </a:solidFill>
              </a:rPr>
              <a:pPr/>
              <a:t>18</a:t>
            </a:fld>
            <a:endParaRPr lang="en-US" sz="1200" dirty="0">
              <a:solidFill>
                <a:schemeClr val="tx1">
                  <a:lumMod val="75000"/>
                  <a:lumOff val="25000"/>
                </a:schemeClr>
              </a:solidFill>
            </a:endParaRPr>
          </a:p>
        </p:txBody>
      </p:sp>
      <p:sp>
        <p:nvSpPr>
          <p:cNvPr id="301072" name="Rectangle 16"/>
          <p:cNvSpPr>
            <a:spLocks noGrp="1" noChangeArrowheads="1"/>
          </p:cNvSpPr>
          <p:nvPr>
            <p:ph type="title" idx="4294967295"/>
          </p:nvPr>
        </p:nvSpPr>
        <p:spPr bwMode="auto">
          <a:xfrm>
            <a:off x="0" y="134938"/>
            <a:ext cx="9120188" cy="533400"/>
          </a:xfr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95000"/>
              </a:lnSpc>
              <a:tabLst>
                <a:tab pos="1890713" algn="l"/>
              </a:tabLst>
            </a:pPr>
            <a:r>
              <a:rPr lang="en-US" dirty="0" smtClean="0">
                <a:latin typeface="Arial" charset="0"/>
                <a:cs typeface="Arial" charset="0"/>
              </a:rPr>
              <a:t> </a:t>
            </a:r>
            <a:r>
              <a:rPr lang="en-US" dirty="0">
                <a:latin typeface="Arial" charset="0"/>
                <a:cs typeface="Arial" charset="0"/>
              </a:rPr>
              <a:t>Continuum of Research, Development, and Deployment</a:t>
            </a:r>
          </a:p>
        </p:txBody>
      </p:sp>
      <p:sp>
        <p:nvSpPr>
          <p:cNvPr id="301068" name="AutoShape 12"/>
          <p:cNvSpPr>
            <a:spLocks noChangeArrowheads="1"/>
          </p:cNvSpPr>
          <p:nvPr/>
        </p:nvSpPr>
        <p:spPr bwMode="auto">
          <a:xfrm>
            <a:off x="0" y="685800"/>
            <a:ext cx="4648200" cy="1143000"/>
          </a:xfrm>
          <a:prstGeom prst="homePlate">
            <a:avLst>
              <a:gd name="adj" fmla="val 24636"/>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algn="l" eaLnBrk="1" hangingPunct="1">
              <a:lnSpc>
                <a:spcPct val="90000"/>
              </a:lnSpc>
            </a:pPr>
            <a:endParaRPr lang="en-US" sz="1300" dirty="0">
              <a:solidFill>
                <a:schemeClr val="tx1"/>
              </a:solidFill>
              <a:latin typeface="Arial" pitchFamily="34" charset="0"/>
              <a:cs typeface="Arial" pitchFamily="34" charset="0"/>
            </a:endParaRPr>
          </a:p>
        </p:txBody>
      </p:sp>
      <p:sp>
        <p:nvSpPr>
          <p:cNvPr id="301070" name="Text Box 14"/>
          <p:cNvSpPr txBox="1">
            <a:spLocks noChangeArrowheads="1"/>
          </p:cNvSpPr>
          <p:nvPr/>
        </p:nvSpPr>
        <p:spPr bwMode="auto">
          <a:xfrm>
            <a:off x="867081" y="938872"/>
            <a:ext cx="1178817" cy="636857"/>
          </a:xfrm>
          <a:prstGeom prst="rect">
            <a:avLst/>
          </a:prstGeom>
          <a:noFill/>
          <a:ln w="9525">
            <a:noFill/>
            <a:miter lim="800000"/>
            <a:headEnd/>
            <a:tailEnd/>
          </a:ln>
          <a:effectLst/>
        </p:spPr>
        <p:txBody>
          <a:bodyPr wrap="none" lIns="82058" tIns="41029" rIns="82058" bIns="41029">
            <a:spAutoFit/>
          </a:bodyPr>
          <a:lstStyle/>
          <a:p>
            <a:pPr eaLnBrk="1" hangingPunct="1"/>
            <a:r>
              <a:rPr lang="en-US" dirty="0">
                <a:solidFill>
                  <a:schemeClr val="tx1"/>
                </a:solidFill>
                <a:latin typeface="Arial" pitchFamily="34" charset="0"/>
                <a:cs typeface="Arial" pitchFamily="34" charset="0"/>
              </a:rPr>
              <a:t>Discovery</a:t>
            </a:r>
          </a:p>
          <a:p>
            <a:pPr eaLnBrk="1" hangingPunct="1"/>
            <a:r>
              <a:rPr lang="en-US" dirty="0">
                <a:solidFill>
                  <a:schemeClr val="tx1"/>
                </a:solidFill>
                <a:latin typeface="Arial" pitchFamily="34" charset="0"/>
                <a:cs typeface="Arial" pitchFamily="34" charset="0"/>
              </a:rPr>
              <a:t>Research</a:t>
            </a:r>
          </a:p>
        </p:txBody>
      </p:sp>
      <p:sp>
        <p:nvSpPr>
          <p:cNvPr id="301071" name="Text Box 15"/>
          <p:cNvSpPr txBox="1">
            <a:spLocks noChangeArrowheads="1"/>
          </p:cNvSpPr>
          <p:nvPr/>
        </p:nvSpPr>
        <p:spPr bwMode="auto">
          <a:xfrm>
            <a:off x="2624143" y="938872"/>
            <a:ext cx="1781546" cy="636857"/>
          </a:xfrm>
          <a:prstGeom prst="rect">
            <a:avLst/>
          </a:prstGeom>
          <a:noFill/>
          <a:ln w="9525">
            <a:noFill/>
            <a:miter lim="800000"/>
            <a:headEnd/>
            <a:tailEnd/>
          </a:ln>
          <a:effectLst/>
        </p:spPr>
        <p:txBody>
          <a:bodyPr wrap="none" lIns="82058" tIns="41029" rIns="82058" bIns="41029">
            <a:spAutoFit/>
          </a:bodyPr>
          <a:lstStyle/>
          <a:p>
            <a:pPr eaLnBrk="1" hangingPunct="1"/>
            <a:r>
              <a:rPr lang="en-US" dirty="0">
                <a:solidFill>
                  <a:schemeClr val="tx1"/>
                </a:solidFill>
                <a:latin typeface="Arial" pitchFamily="34" charset="0"/>
                <a:cs typeface="Arial" pitchFamily="34" charset="0"/>
              </a:rPr>
              <a:t>Use-Inspired</a:t>
            </a:r>
          </a:p>
          <a:p>
            <a:pPr eaLnBrk="1" hangingPunct="1"/>
            <a:r>
              <a:rPr lang="en-US" dirty="0" smtClean="0">
                <a:solidFill>
                  <a:schemeClr val="tx1"/>
                </a:solidFill>
                <a:latin typeface="Arial" pitchFamily="34" charset="0"/>
                <a:cs typeface="Arial" pitchFamily="34" charset="0"/>
              </a:rPr>
              <a:t>Basic Research</a:t>
            </a:r>
            <a:endParaRPr lang="en-US" dirty="0">
              <a:solidFill>
                <a:schemeClr val="tx1"/>
              </a:solidFill>
              <a:latin typeface="Arial" pitchFamily="34" charset="0"/>
              <a:cs typeface="Arial" pitchFamily="34" charset="0"/>
            </a:endParaRPr>
          </a:p>
        </p:txBody>
      </p:sp>
      <p:sp>
        <p:nvSpPr>
          <p:cNvPr id="20" name="Text Box 5"/>
          <p:cNvSpPr txBox="1">
            <a:spLocks noChangeArrowheads="1"/>
          </p:cNvSpPr>
          <p:nvPr/>
        </p:nvSpPr>
        <p:spPr bwMode="auto">
          <a:xfrm>
            <a:off x="4613910" y="3657600"/>
            <a:ext cx="1463040" cy="22098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buFont typeface="Wingdings" pitchFamily="2" charset="2"/>
              <a:buChar char="§"/>
            </a:pPr>
            <a:r>
              <a:rPr lang="en-US" altLang="ja-JP" sz="1300" dirty="0" smtClean="0">
                <a:latin typeface="Arial Narrow" pitchFamily="34" charset="0"/>
                <a:ea typeface="ＭＳ Ｐゴシック" charset="-128"/>
              </a:rPr>
              <a:t>Proof </a:t>
            </a:r>
            <a:r>
              <a:rPr lang="en-US" altLang="ja-JP" sz="1300" dirty="0">
                <a:latin typeface="Arial Narrow" pitchFamily="34" charset="0"/>
                <a:ea typeface="ＭＳ Ｐゴシック" charset="-128"/>
              </a:rPr>
              <a:t>of </a:t>
            </a:r>
            <a:r>
              <a:rPr lang="en-US" altLang="ja-JP" sz="1300" dirty="0" smtClean="0">
                <a:latin typeface="Arial Narrow" pitchFamily="34" charset="0"/>
                <a:ea typeface="ＭＳ Ｐゴシック" charset="-128"/>
              </a:rPr>
              <a:t>new, higher-risk concepts</a:t>
            </a:r>
          </a:p>
          <a:p>
            <a:pPr marL="139700" indent="-139700" defTabSz="820738">
              <a:lnSpc>
                <a:spcPct val="90000"/>
              </a:lnSpc>
              <a:spcBef>
                <a:spcPct val="35000"/>
              </a:spcBef>
              <a:buFont typeface="Wingdings" pitchFamily="2" charset="2"/>
              <a:buChar char="§"/>
            </a:pPr>
            <a:r>
              <a:rPr lang="en-US" sz="1300" dirty="0" smtClean="0">
                <a:latin typeface="Arial Narrow" pitchFamily="34" charset="0"/>
                <a:ea typeface="ＭＳ Ｐゴシック" charset="-128"/>
              </a:rPr>
              <a:t>Prototyping of new technology concepts</a:t>
            </a:r>
            <a:endParaRPr lang="en-US" altLang="ja-JP" sz="1300" dirty="0" smtClean="0">
              <a:latin typeface="Arial Narrow" pitchFamily="34" charset="0"/>
              <a:ea typeface="ＭＳ Ｐゴシック" charset="-128"/>
            </a:endParaRPr>
          </a:p>
          <a:p>
            <a:pPr marL="139700" indent="-139700" defTabSz="820738">
              <a:lnSpc>
                <a:spcPct val="90000"/>
              </a:lnSpc>
              <a:spcBef>
                <a:spcPct val="35000"/>
              </a:spcBef>
              <a:buFont typeface="Wingdings" pitchFamily="2" charset="2"/>
              <a:buChar char="§"/>
            </a:pPr>
            <a:r>
              <a:rPr lang="en-US" sz="1300" dirty="0" smtClean="0">
                <a:latin typeface="Arial Narrow" pitchFamily="34" charset="0"/>
                <a:ea typeface="ＭＳ Ｐゴシック" charset="-128"/>
              </a:rPr>
              <a:t>Explore feasibility of scale-up of demonstrated technology concepts in a “quick-hit” fashion.</a:t>
            </a:r>
          </a:p>
        </p:txBody>
      </p:sp>
      <p:sp>
        <p:nvSpPr>
          <p:cNvPr id="21" name="Rectangle 20"/>
          <p:cNvSpPr/>
          <p:nvPr/>
        </p:nvSpPr>
        <p:spPr>
          <a:xfrm>
            <a:off x="152400" y="1905000"/>
            <a:ext cx="4191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latin typeface="Arial" pitchFamily="34" charset="0"/>
                <a:cs typeface="Arial" pitchFamily="34" charset="0"/>
              </a:rPr>
              <a:t>Office of Science</a:t>
            </a:r>
            <a:endParaRPr lang="en-US" dirty="0">
              <a:solidFill>
                <a:schemeClr val="tx1"/>
              </a:solidFill>
              <a:latin typeface="Arial" pitchFamily="34" charset="0"/>
              <a:cs typeface="Arial" pitchFamily="34" charset="0"/>
            </a:endParaRPr>
          </a:p>
        </p:txBody>
      </p:sp>
      <p:sp>
        <p:nvSpPr>
          <p:cNvPr id="25" name="Rectangle 24"/>
          <p:cNvSpPr/>
          <p:nvPr/>
        </p:nvSpPr>
        <p:spPr>
          <a:xfrm>
            <a:off x="4343400" y="1905000"/>
            <a:ext cx="4572000" cy="60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indent="1428750" algn="ctr"/>
            <a:r>
              <a:rPr lang="en-US" dirty="0" smtClean="0">
                <a:solidFill>
                  <a:schemeClr val="tx1"/>
                </a:solidFill>
                <a:latin typeface="Arial" pitchFamily="34" charset="0"/>
                <a:cs typeface="Arial" pitchFamily="34" charset="0"/>
              </a:rPr>
              <a:t>Applied Programs</a:t>
            </a:r>
            <a:endParaRPr lang="en-US" dirty="0">
              <a:solidFill>
                <a:schemeClr val="tx1"/>
              </a:solidFill>
              <a:latin typeface="Arial" pitchFamily="34" charset="0"/>
              <a:cs typeface="Arial" pitchFamily="34" charset="0"/>
            </a:endParaRPr>
          </a:p>
        </p:txBody>
      </p:sp>
      <p:sp>
        <p:nvSpPr>
          <p:cNvPr id="22" name="Footer Placeholder 4"/>
          <p:cNvSpPr txBox="1">
            <a:spLocks/>
          </p:cNvSpPr>
          <p:nvPr/>
        </p:nvSpPr>
        <p:spPr>
          <a:xfrm>
            <a:off x="2895600" y="6400800"/>
            <a:ext cx="5638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lumMod val="75000"/>
                    <a:lumOff val="25000"/>
                  </a:schemeClr>
                </a:solidFill>
                <a:effectLst/>
                <a:uLnTx/>
                <a:uFillTx/>
                <a:latin typeface="Arial Narrow" pitchFamily="34" charset="0"/>
                <a:cs typeface="Arial" pitchFamily="34" charset="0"/>
              </a:rPr>
              <a:t>* ARPA-E: targets technology gaps, high-risk</a:t>
            </a:r>
            <a:r>
              <a:rPr kumimoji="0" lang="en-US" sz="1400" b="0" i="0" u="none" strike="noStrike" kern="1200" cap="none" spc="0" normalizeH="0" noProof="0" dirty="0" smtClean="0">
                <a:ln>
                  <a:noFill/>
                </a:ln>
                <a:solidFill>
                  <a:schemeClr val="tx1">
                    <a:lumMod val="75000"/>
                    <a:lumOff val="25000"/>
                  </a:schemeClr>
                </a:solidFill>
                <a:effectLst/>
                <a:uLnTx/>
                <a:uFillTx/>
                <a:latin typeface="Arial Narrow" pitchFamily="34" charset="0"/>
                <a:cs typeface="Arial" pitchFamily="34" charset="0"/>
              </a:rPr>
              <a:t> concepts, aggressive delivery times  </a:t>
            </a:r>
            <a:endParaRPr kumimoji="0" lang="en-US" sz="1400" b="0" i="0" u="none" strike="noStrike" kern="1200" cap="none" spc="0" normalizeH="0" baseline="0" noProof="0" dirty="0">
              <a:ln>
                <a:noFill/>
              </a:ln>
              <a:solidFill>
                <a:schemeClr val="tx1">
                  <a:lumMod val="75000"/>
                  <a:lumOff val="25000"/>
                </a:schemeClr>
              </a:solidFill>
              <a:effectLst/>
              <a:uLnTx/>
              <a:uFillTx/>
              <a:latin typeface="Arial Narrow" pitchFamily="34" charset="0"/>
              <a:cs typeface="Arial" pitchFamily="34" charset="0"/>
            </a:endParaRPr>
          </a:p>
        </p:txBody>
      </p:sp>
      <p:sp>
        <p:nvSpPr>
          <p:cNvPr id="26" name="Right Triangle 25"/>
          <p:cNvSpPr/>
          <p:nvPr/>
        </p:nvSpPr>
        <p:spPr>
          <a:xfrm>
            <a:off x="4191000" y="1904999"/>
            <a:ext cx="3200400" cy="600075"/>
          </a:xfrm>
          <a:prstGeom prst="rtTriangle">
            <a:avLst/>
          </a:prstGeom>
          <a:gradFill>
            <a:gsLst>
              <a:gs pos="0">
                <a:schemeClr val="accent3">
                  <a:tint val="50000"/>
                  <a:satMod val="300000"/>
                  <a:alpha val="30000"/>
                </a:schemeClr>
              </a:gs>
              <a:gs pos="35000">
                <a:schemeClr val="accent3">
                  <a:tint val="37000"/>
                  <a:satMod val="300000"/>
                </a:schemeClr>
              </a:gs>
              <a:gs pos="100000">
                <a:schemeClr val="accent3">
                  <a:tint val="15000"/>
                  <a:satMod val="350000"/>
                </a:schemeClr>
              </a:gs>
            </a:gsLst>
          </a:gra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chemeClr val="tx1"/>
              </a:solidFill>
              <a:latin typeface="Arial" pitchFamily="34" charset="0"/>
              <a:cs typeface="Arial" pitchFamily="34" charset="0"/>
            </a:endParaRPr>
          </a:p>
        </p:txBody>
      </p:sp>
      <p:sp>
        <p:nvSpPr>
          <p:cNvPr id="31" name="Text Box 14"/>
          <p:cNvSpPr txBox="1">
            <a:spLocks noChangeArrowheads="1"/>
          </p:cNvSpPr>
          <p:nvPr/>
        </p:nvSpPr>
        <p:spPr bwMode="auto">
          <a:xfrm>
            <a:off x="4343400" y="2057400"/>
            <a:ext cx="1097577" cy="359858"/>
          </a:xfrm>
          <a:prstGeom prst="rect">
            <a:avLst/>
          </a:prstGeom>
          <a:noFill/>
          <a:ln w="9525">
            <a:noFill/>
            <a:miter lim="800000"/>
            <a:headEnd/>
            <a:tailEnd/>
          </a:ln>
          <a:effectLst/>
        </p:spPr>
        <p:txBody>
          <a:bodyPr wrap="none" lIns="82058" tIns="41029" rIns="82058" bIns="41029">
            <a:spAutoFit/>
          </a:bodyPr>
          <a:lstStyle/>
          <a:p>
            <a:pPr eaLnBrk="1" hangingPunct="1"/>
            <a:r>
              <a:rPr lang="en-US" dirty="0" smtClean="0">
                <a:latin typeface="Arial" pitchFamily="34" charset="0"/>
                <a:cs typeface="Arial" pitchFamily="34" charset="0"/>
              </a:rPr>
              <a:t>ARPA-E*</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 name="Rectangle 47"/>
          <p:cNvSpPr/>
          <p:nvPr/>
        </p:nvSpPr>
        <p:spPr>
          <a:xfrm>
            <a:off x="0" y="5344732"/>
            <a:ext cx="8538693" cy="1513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28600" y="6172200"/>
            <a:ext cx="8610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058" name="Rectangle 2"/>
          <p:cNvSpPr>
            <a:spLocks noChangeArrowheads="1"/>
          </p:cNvSpPr>
          <p:nvPr/>
        </p:nvSpPr>
        <p:spPr bwMode="auto">
          <a:xfrm rot="5400000">
            <a:off x="1562100" y="-723900"/>
            <a:ext cx="6019800" cy="9144000"/>
          </a:xfrm>
          <a:prstGeom prst="rect">
            <a:avLst/>
          </a:prstGeom>
          <a:gradFill rotWithShape="0">
            <a:gsLst>
              <a:gs pos="0">
                <a:srgbClr val="E9FFE9">
                  <a:alpha val="64000"/>
                </a:srgbClr>
              </a:gs>
              <a:gs pos="100000">
                <a:srgbClr val="FEEBBC">
                  <a:alpha val="71001"/>
                </a:srgbClr>
              </a:gs>
            </a:gsLst>
            <a:lin ang="0" scaled="1"/>
          </a:gradFill>
          <a:ln w="9525" algn="ctr">
            <a:noFill/>
            <a:miter lim="800000"/>
            <a:headEnd/>
            <a:tailEnd/>
          </a:ln>
          <a:effectLst/>
        </p:spPr>
        <p:txBody>
          <a:bodyPr wrap="none" anchor="ctr"/>
          <a:lstStyle/>
          <a:p>
            <a:endParaRPr lang="en-US" sz="1200" b="1">
              <a:latin typeface="Arial" pitchFamily="34" charset="0"/>
              <a:cs typeface="Arial" pitchFamily="34" charset="0"/>
            </a:endParaRPr>
          </a:p>
        </p:txBody>
      </p:sp>
      <p:sp>
        <p:nvSpPr>
          <p:cNvPr id="301059" name="Text Box 3"/>
          <p:cNvSpPr txBox="1">
            <a:spLocks noChangeArrowheads="1"/>
          </p:cNvSpPr>
          <p:nvPr/>
        </p:nvSpPr>
        <p:spPr bwMode="auto">
          <a:xfrm>
            <a:off x="1752600" y="1752600"/>
            <a:ext cx="2209800" cy="31242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buFont typeface="Wingdings" pitchFamily="2" charset="2"/>
              <a:buChar char="§"/>
            </a:pPr>
            <a:r>
              <a:rPr lang="en-US" altLang="ja-JP" sz="1100" b="1" dirty="0" err="1" smtClean="0">
                <a:latin typeface="Arial Narrow" pitchFamily="34" charset="0"/>
                <a:ea typeface="ＭＳ Ｐゴシック" pitchFamily="96" charset="-128"/>
              </a:rPr>
              <a:t>Retrosynthetic</a:t>
            </a:r>
            <a:r>
              <a:rPr lang="en-US" altLang="ja-JP" sz="1100" b="1" dirty="0" smtClean="0">
                <a:latin typeface="Arial Narrow" pitchFamily="34" charset="0"/>
                <a:ea typeface="ＭＳ Ｐゴシック" pitchFamily="96" charset="-128"/>
              </a:rPr>
              <a:t> approaches to high performance new materials </a:t>
            </a:r>
          </a:p>
          <a:p>
            <a:pPr marL="125413" indent="-125413" defTabSz="736600">
              <a:spcBef>
                <a:spcPct val="20000"/>
              </a:spcBef>
              <a:buFont typeface="Wingdings" pitchFamily="2" charset="2"/>
              <a:buChar char="§"/>
            </a:pPr>
            <a:r>
              <a:rPr lang="en-US" sz="1100" b="1" dirty="0" smtClean="0">
                <a:latin typeface="Arial Narrow" pitchFamily="34" charset="0"/>
                <a:ea typeface="ＭＳ Ｐゴシック" pitchFamily="96" charset="-128"/>
              </a:rPr>
              <a:t>Design of new materials capable of multi-electron storage per </a:t>
            </a:r>
            <a:r>
              <a:rPr lang="en-US" sz="1100" b="1" dirty="0" err="1" smtClean="0">
                <a:latin typeface="Arial Narrow" pitchFamily="34" charset="0"/>
                <a:ea typeface="ＭＳ Ｐゴシック" pitchFamily="96" charset="-128"/>
              </a:rPr>
              <a:t>redox</a:t>
            </a:r>
            <a:r>
              <a:rPr lang="en-US" sz="1100" b="1" dirty="0" smtClean="0">
                <a:latin typeface="Arial Narrow" pitchFamily="34" charset="0"/>
                <a:ea typeface="ＭＳ Ｐゴシック" pitchFamily="96" charset="-128"/>
              </a:rPr>
              <a:t> center</a:t>
            </a:r>
          </a:p>
          <a:p>
            <a:pPr marL="125413" indent="-125413" defTabSz="736600">
              <a:spcBef>
                <a:spcPct val="20000"/>
              </a:spcBef>
              <a:buFont typeface="Wingdings" pitchFamily="2" charset="2"/>
              <a:buChar char="§"/>
            </a:pPr>
            <a:r>
              <a:rPr lang="en-US" sz="1100" b="1" dirty="0" smtClean="0">
                <a:latin typeface="Arial Narrow" pitchFamily="34" charset="0"/>
              </a:rPr>
              <a:t>Understand design criteria for electrolytes that enable higher voltages</a:t>
            </a:r>
          </a:p>
          <a:p>
            <a:pPr marL="125413" indent="-125413" defTabSz="736600">
              <a:spcBef>
                <a:spcPct val="20000"/>
              </a:spcBef>
              <a:buFont typeface="Wingdings" pitchFamily="2" charset="2"/>
              <a:buChar char="§"/>
            </a:pPr>
            <a:r>
              <a:rPr lang="en-US" sz="1100" b="1" dirty="0" smtClean="0">
                <a:latin typeface="Arial Narrow" pitchFamily="34" charset="0"/>
              </a:rPr>
              <a:t>Tailor nanoscale electrode architectures for optimal transport </a:t>
            </a:r>
          </a:p>
          <a:p>
            <a:pPr marL="125413" indent="-125413" defTabSz="736600">
              <a:spcBef>
                <a:spcPct val="20000"/>
              </a:spcBef>
              <a:buFont typeface="Wingdings" pitchFamily="2" charset="2"/>
              <a:buChar char="§"/>
            </a:pPr>
            <a:r>
              <a:rPr lang="en-US" sz="1100" b="1" dirty="0" smtClean="0">
                <a:latin typeface="Arial Narrow" pitchFamily="34" charset="0"/>
              </a:rPr>
              <a:t>Novel chemistries for scavenging impurities and self-healing </a:t>
            </a:r>
          </a:p>
          <a:p>
            <a:pPr marL="125413" indent="-125413" defTabSz="736600">
              <a:spcBef>
                <a:spcPct val="20000"/>
              </a:spcBef>
              <a:buFont typeface="Wingdings" pitchFamily="2" charset="2"/>
              <a:buChar char="§"/>
            </a:pPr>
            <a:r>
              <a:rPr lang="en-US" altLang="ja-JP" sz="1100" b="1" dirty="0" smtClean="0">
                <a:latin typeface="Arial Narrow" pitchFamily="34" charset="0"/>
                <a:ea typeface="ＭＳ Ｐゴシック" pitchFamily="96" charset="-128"/>
              </a:rPr>
              <a:t>Generation of knowledge and computational and experimental tools to predict properties, performance evolution, and lifetime of materials</a:t>
            </a:r>
            <a:endParaRPr lang="en-US" altLang="ja-JP" sz="1100" b="1" dirty="0">
              <a:latin typeface="Arial Narrow" pitchFamily="34" charset="0"/>
              <a:ea typeface="ＭＳ Ｐゴシック" pitchFamily="96" charset="-128"/>
            </a:endParaRPr>
          </a:p>
        </p:txBody>
      </p:sp>
      <p:sp>
        <p:nvSpPr>
          <p:cNvPr id="301062" name="Text Box 6"/>
          <p:cNvSpPr txBox="1">
            <a:spLocks noChangeArrowheads="1"/>
          </p:cNvSpPr>
          <p:nvPr/>
        </p:nvSpPr>
        <p:spPr bwMode="auto">
          <a:xfrm>
            <a:off x="5562600" y="1752600"/>
            <a:ext cx="3048000" cy="28194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pPr>
            <a:r>
              <a:rPr lang="en-US" altLang="ja-JP" sz="1200" b="1" dirty="0" smtClean="0">
                <a:latin typeface="Arial" pitchFamily="34" charset="0"/>
                <a:ea typeface="ＭＳ Ｐゴシック" pitchFamily="96" charset="-128"/>
                <a:cs typeface="Arial" pitchFamily="34" charset="0"/>
              </a:rPr>
              <a:t>EERE:</a:t>
            </a:r>
            <a:r>
              <a:rPr lang="en-US" altLang="ja-JP" sz="1200" b="1" dirty="0" smtClean="0">
                <a:latin typeface="Arial Narrow" pitchFamily="34" charset="0"/>
                <a:ea typeface="ＭＳ Ｐゴシック" pitchFamily="96" charset="-128"/>
              </a:rPr>
              <a:t> </a:t>
            </a:r>
            <a:r>
              <a:rPr lang="en-US" altLang="ja-JP" sz="1100" b="1" dirty="0" smtClean="0">
                <a:latin typeface="Arial" pitchFamily="34" charset="0"/>
                <a:ea typeface="ＭＳ Ｐゴシック" pitchFamily="96" charset="-128"/>
                <a:cs typeface="Arial" pitchFamily="34" charset="0"/>
              </a:rPr>
              <a:t>Significant focus on batteries and capacitors for vehicle applications </a:t>
            </a:r>
          </a:p>
          <a:p>
            <a:pPr marL="125413" indent="-125413" defTabSz="736600">
              <a:spcBef>
                <a:spcPct val="20000"/>
              </a:spcBef>
              <a:buFont typeface="Wingdings" pitchFamily="2" charset="2"/>
              <a:buChar char="§"/>
            </a:pPr>
            <a:r>
              <a:rPr lang="en-US" sz="1100" b="1" dirty="0" smtClean="0">
                <a:latin typeface="Arial Narrow" pitchFamily="34" charset="0"/>
              </a:rPr>
              <a:t>Development of full battery systems and advanced materials for those systems</a:t>
            </a:r>
          </a:p>
          <a:p>
            <a:pPr marL="125413" indent="-125413" defTabSz="736600">
              <a:spcBef>
                <a:spcPct val="20000"/>
              </a:spcBef>
              <a:buFont typeface="Wingdings" pitchFamily="2" charset="2"/>
              <a:buChar char="§"/>
            </a:pPr>
            <a:r>
              <a:rPr lang="en-US" sz="1100" b="1" dirty="0" smtClean="0">
                <a:latin typeface="Arial Narrow" pitchFamily="34" charset="0"/>
              </a:rPr>
              <a:t>Systems analysis which includes thermal analysis and simulation, various simulations to determine battery requirements, life modeling, and recycling studies</a:t>
            </a:r>
          </a:p>
          <a:p>
            <a:pPr marL="125413" indent="-125413" defTabSz="736600">
              <a:spcBef>
                <a:spcPct val="20000"/>
              </a:spcBef>
              <a:buFont typeface="Wingdings" pitchFamily="2" charset="2"/>
              <a:buChar char="§"/>
            </a:pPr>
            <a:r>
              <a:rPr lang="en-US" sz="1100" b="1" dirty="0" smtClean="0">
                <a:latin typeface="Arial Narrow" pitchFamily="34" charset="0"/>
              </a:rPr>
              <a:t>Research, development, and engineering of higher energy advanced materials and cell chemistries that simultaneously address the life, performance, abuse tolerance, and cost issues.</a:t>
            </a:r>
          </a:p>
          <a:p>
            <a:pPr marL="125413" indent="-125413" defTabSz="736600">
              <a:spcBef>
                <a:spcPct val="20000"/>
              </a:spcBef>
              <a:buFont typeface="Wingdings" pitchFamily="2" charset="2"/>
              <a:buChar char="§"/>
            </a:pPr>
            <a:r>
              <a:rPr lang="en-US" sz="1100" b="1" dirty="0" smtClean="0">
                <a:latin typeface="Arial Narrow" pitchFamily="34" charset="0"/>
              </a:rPr>
              <a:t>Research on inherent thermal and overcharge abuse tolerance of different Li-ion cell materials, components, and cell chemistries.</a:t>
            </a:r>
          </a:p>
        </p:txBody>
      </p:sp>
      <p:sp>
        <p:nvSpPr>
          <p:cNvPr id="301063" name="Text Box 7"/>
          <p:cNvSpPr txBox="1">
            <a:spLocks noChangeArrowheads="1"/>
          </p:cNvSpPr>
          <p:nvPr/>
        </p:nvSpPr>
        <p:spPr bwMode="auto">
          <a:xfrm>
            <a:off x="152400" y="1752600"/>
            <a:ext cx="1524000" cy="30480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pPr>
            <a:r>
              <a:rPr lang="en-US" sz="1200" b="1" dirty="0" smtClean="0">
                <a:latin typeface="Arial" pitchFamily="34" charset="0"/>
                <a:cs typeface="Arial" pitchFamily="34" charset="0"/>
              </a:rPr>
              <a:t>BES</a:t>
            </a:r>
          </a:p>
          <a:p>
            <a:pPr marL="125413" indent="-125413" defTabSz="736600">
              <a:spcBef>
                <a:spcPct val="20000"/>
              </a:spcBef>
              <a:buFont typeface="Wingdings" pitchFamily="2" charset="2"/>
              <a:buChar char="§"/>
            </a:pPr>
            <a:r>
              <a:rPr lang="en-US" sz="1100" b="1" dirty="0" smtClean="0">
                <a:latin typeface="Arial Narrow" pitchFamily="34" charset="0"/>
              </a:rPr>
              <a:t>Understand and predict interfacial charge transfer and multi-body effects</a:t>
            </a:r>
          </a:p>
          <a:p>
            <a:pPr marL="125413" indent="-125413" defTabSz="736600">
              <a:spcBef>
                <a:spcPct val="20000"/>
              </a:spcBef>
              <a:buFont typeface="Wingdings" pitchFamily="2" charset="2"/>
              <a:buChar char="§"/>
            </a:pPr>
            <a:r>
              <a:rPr lang="en-US" sz="1100" b="1" dirty="0" smtClean="0">
                <a:latin typeface="Arial Narrow" pitchFamily="34" charset="0"/>
              </a:rPr>
              <a:t>Predict and control dynamics of phase transitions</a:t>
            </a:r>
          </a:p>
          <a:p>
            <a:pPr marL="125413" indent="-125413" defTabSz="736600">
              <a:spcBef>
                <a:spcPct val="20000"/>
              </a:spcBef>
              <a:buFont typeface="Wingdings" pitchFamily="2" charset="2"/>
              <a:buChar char="§"/>
            </a:pPr>
            <a:r>
              <a:rPr lang="en-US" sz="1100" b="1" dirty="0" smtClean="0">
                <a:latin typeface="Arial Narrow" pitchFamily="34" charset="0"/>
              </a:rPr>
              <a:t>Control of chemistry and its dynamics at electrified interfaces</a:t>
            </a:r>
          </a:p>
          <a:p>
            <a:pPr marL="125413" indent="-125413" defTabSz="736600">
              <a:spcBef>
                <a:spcPct val="20000"/>
              </a:spcBef>
              <a:buFont typeface="Wingdings" pitchFamily="2" charset="2"/>
              <a:buChar char="§"/>
            </a:pPr>
            <a:r>
              <a:rPr lang="en-US" sz="1100" b="1" dirty="0" smtClean="0">
                <a:latin typeface="Arial Narrow" pitchFamily="34" charset="0"/>
              </a:rPr>
              <a:t>Physicochemical consequences of </a:t>
            </a:r>
            <a:r>
              <a:rPr lang="en-US" sz="1100" b="1" dirty="0" err="1" smtClean="0">
                <a:latin typeface="Arial Narrow" pitchFamily="34" charset="0"/>
              </a:rPr>
              <a:t>nano</a:t>
            </a:r>
            <a:r>
              <a:rPr lang="en-US" sz="1100" b="1" dirty="0" smtClean="0">
                <a:latin typeface="Arial Narrow" pitchFamily="34" charset="0"/>
              </a:rPr>
              <a:t>-dimensions</a:t>
            </a:r>
          </a:p>
          <a:p>
            <a:pPr marL="125413" indent="-125413" defTabSz="736600">
              <a:spcBef>
                <a:spcPct val="20000"/>
              </a:spcBef>
              <a:buFont typeface="Wingdings" pitchFamily="2" charset="2"/>
              <a:buChar char="§"/>
            </a:pPr>
            <a:r>
              <a:rPr lang="en-US" sz="1100" b="1" dirty="0" smtClean="0">
                <a:latin typeface="Arial Narrow" pitchFamily="34" charset="0"/>
              </a:rPr>
              <a:t>Fundamentals of </a:t>
            </a:r>
            <a:r>
              <a:rPr lang="en-US" sz="1100" b="1" dirty="0" err="1" smtClean="0">
                <a:latin typeface="Arial Narrow" pitchFamily="34" charset="0"/>
              </a:rPr>
              <a:t>solvation</a:t>
            </a:r>
            <a:r>
              <a:rPr lang="en-US" sz="1100" b="1" dirty="0" smtClean="0">
                <a:latin typeface="Arial Narrow" pitchFamily="34" charset="0"/>
              </a:rPr>
              <a:t> dynamics and ionic transport</a:t>
            </a:r>
          </a:p>
          <a:p>
            <a:pPr marL="139700" indent="-139700" algn="l" defTabSz="820738">
              <a:lnSpc>
                <a:spcPct val="90000"/>
              </a:lnSpc>
              <a:spcBef>
                <a:spcPct val="35000"/>
              </a:spcBef>
              <a:buFont typeface="Wingdings" pitchFamily="2" charset="2"/>
              <a:buChar char="§"/>
            </a:pPr>
            <a:endParaRPr lang="en-US" sz="1400" dirty="0">
              <a:solidFill>
                <a:schemeClr val="tx1"/>
              </a:solidFill>
              <a:latin typeface="Arial Narrow" pitchFamily="34" charset="0"/>
            </a:endParaRPr>
          </a:p>
        </p:txBody>
      </p:sp>
      <p:sp>
        <p:nvSpPr>
          <p:cNvPr id="34" name="Slide Number Placeholder 3"/>
          <p:cNvSpPr>
            <a:spLocks noGrp="1"/>
          </p:cNvSpPr>
          <p:nvPr>
            <p:ph type="sldNum" sz="quarter" idx="12"/>
          </p:nvPr>
        </p:nvSpPr>
        <p:spPr>
          <a:prstGeom prst="rect">
            <a:avLst/>
          </a:prstGeom>
        </p:spPr>
        <p:txBody>
          <a:bodyPr/>
          <a:lstStyle/>
          <a:p>
            <a:fld id="{26CA2777-A89F-4130-B308-73BB65955918}" type="slidenum">
              <a:rPr lang="en-US" sz="1200" smtClean="0">
                <a:solidFill>
                  <a:schemeClr val="tx1">
                    <a:lumMod val="75000"/>
                    <a:lumOff val="25000"/>
                  </a:schemeClr>
                </a:solidFill>
                <a:latin typeface="Arial" pitchFamily="34" charset="0"/>
                <a:cs typeface="Arial" pitchFamily="34" charset="0"/>
              </a:rPr>
              <a:pPr/>
              <a:t>19</a:t>
            </a:fld>
            <a:endParaRPr lang="en-US" sz="1200" dirty="0">
              <a:solidFill>
                <a:schemeClr val="tx1">
                  <a:lumMod val="75000"/>
                  <a:lumOff val="25000"/>
                </a:schemeClr>
              </a:solidFill>
              <a:latin typeface="Arial" pitchFamily="34" charset="0"/>
              <a:cs typeface="Arial" pitchFamily="34" charset="0"/>
            </a:endParaRPr>
          </a:p>
        </p:txBody>
      </p:sp>
      <p:sp>
        <p:nvSpPr>
          <p:cNvPr id="301072" name="Rectangle 16"/>
          <p:cNvSpPr>
            <a:spLocks noGrp="1" noChangeArrowheads="1"/>
          </p:cNvSpPr>
          <p:nvPr>
            <p:ph type="title" idx="4294967295"/>
          </p:nvPr>
        </p:nvSpPr>
        <p:spPr bwMode="auto">
          <a:xfrm>
            <a:off x="0" y="127000"/>
            <a:ext cx="9120188" cy="533400"/>
          </a:xfr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95000"/>
              </a:lnSpc>
              <a:tabLst>
                <a:tab pos="1890713" algn="l"/>
              </a:tabLst>
            </a:pPr>
            <a:r>
              <a:rPr lang="en-US" dirty="0" smtClean="0"/>
              <a:t> R&amp;D Continuum for Energy Storage (Batteries/Vehicles)</a:t>
            </a:r>
            <a:endParaRPr lang="en-US" dirty="0"/>
          </a:p>
        </p:txBody>
      </p:sp>
      <p:grpSp>
        <p:nvGrpSpPr>
          <p:cNvPr id="2" name="Group 22"/>
          <p:cNvGrpSpPr/>
          <p:nvPr/>
        </p:nvGrpSpPr>
        <p:grpSpPr>
          <a:xfrm>
            <a:off x="152400" y="609600"/>
            <a:ext cx="8945881" cy="685799"/>
            <a:chOff x="228600" y="685800"/>
            <a:chExt cx="8915401" cy="1143000"/>
          </a:xfrm>
        </p:grpSpPr>
        <p:sp>
          <p:nvSpPr>
            <p:cNvPr id="301066" name="AutoShape 10"/>
            <p:cNvSpPr>
              <a:spLocks noChangeArrowheads="1"/>
            </p:cNvSpPr>
            <p:nvPr/>
          </p:nvSpPr>
          <p:spPr bwMode="auto">
            <a:xfrm>
              <a:off x="6598921" y="695325"/>
              <a:ext cx="2545080" cy="1133475"/>
            </a:xfrm>
            <a:prstGeom prst="homePlate">
              <a:avLst>
                <a:gd name="adj" fmla="val 2293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204788" indent="485775" eaLnBrk="1" hangingPunct="1">
                <a:lnSpc>
                  <a:spcPct val="90000"/>
                </a:lnSpc>
              </a:pPr>
              <a:r>
                <a:rPr lang="en-US" sz="1400" b="1" dirty="0">
                  <a:latin typeface="Arial" pitchFamily="34" charset="0"/>
                  <a:cs typeface="Arial" pitchFamily="34" charset="0"/>
                </a:rPr>
                <a:t>Technology</a:t>
              </a:r>
            </a:p>
            <a:p>
              <a:pPr marL="204788" indent="485775" eaLnBrk="1" hangingPunct="1">
                <a:lnSpc>
                  <a:spcPct val="90000"/>
                </a:lnSpc>
              </a:pPr>
              <a:r>
                <a:rPr lang="en-US" sz="1400" b="1" dirty="0">
                  <a:latin typeface="Arial" pitchFamily="34" charset="0"/>
                  <a:cs typeface="Arial" pitchFamily="34" charset="0"/>
                </a:rPr>
                <a:t>Maturation</a:t>
              </a:r>
            </a:p>
            <a:p>
              <a:pPr marL="204788" indent="485775" eaLnBrk="1" hangingPunct="1">
                <a:lnSpc>
                  <a:spcPct val="90000"/>
                </a:lnSpc>
              </a:pPr>
              <a:r>
                <a:rPr lang="en-US" sz="1400" b="1" dirty="0" smtClean="0">
                  <a:latin typeface="Arial" pitchFamily="34" charset="0"/>
                  <a:cs typeface="Arial" pitchFamily="34" charset="0"/>
                </a:rPr>
                <a:t>&amp; </a:t>
              </a:r>
              <a:r>
                <a:rPr lang="en-US" sz="1400" b="1" dirty="0">
                  <a:latin typeface="Arial" pitchFamily="34" charset="0"/>
                  <a:cs typeface="Arial" pitchFamily="34" charset="0"/>
                </a:rPr>
                <a:t>Deployment</a:t>
              </a:r>
            </a:p>
          </p:txBody>
        </p:sp>
        <p:sp>
          <p:nvSpPr>
            <p:cNvPr id="301067" name="AutoShape 11"/>
            <p:cNvSpPr>
              <a:spLocks noChangeArrowheads="1"/>
            </p:cNvSpPr>
            <p:nvPr/>
          </p:nvSpPr>
          <p:spPr bwMode="auto">
            <a:xfrm>
              <a:off x="4008120" y="685800"/>
              <a:ext cx="3048000" cy="1143000"/>
            </a:xfrm>
            <a:prstGeom prst="homePlate">
              <a:avLst>
                <a:gd name="adj" fmla="val 2272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1023938" eaLnBrk="1" hangingPunct="1">
                <a:lnSpc>
                  <a:spcPct val="90000"/>
                </a:lnSpc>
              </a:pPr>
              <a:r>
                <a:rPr lang="en-US" sz="1400" b="1" dirty="0" smtClean="0">
                  <a:latin typeface="Arial" pitchFamily="34" charset="0"/>
                  <a:cs typeface="Arial" pitchFamily="34" charset="0"/>
                </a:rPr>
                <a:t>Applied</a:t>
              </a:r>
            </a:p>
            <a:p>
              <a:pPr marL="1023938" eaLnBrk="1" hangingPunct="1">
                <a:lnSpc>
                  <a:spcPct val="90000"/>
                </a:lnSpc>
              </a:pPr>
              <a:r>
                <a:rPr lang="en-US" sz="1400" b="1" dirty="0" smtClean="0">
                  <a:latin typeface="Arial" pitchFamily="34" charset="0"/>
                  <a:cs typeface="Arial" pitchFamily="34" charset="0"/>
                </a:rPr>
                <a:t>Research</a:t>
              </a:r>
              <a:endParaRPr lang="en-US" sz="1400" b="1" dirty="0">
                <a:latin typeface="Arial" pitchFamily="34" charset="0"/>
                <a:cs typeface="Arial" pitchFamily="34" charset="0"/>
              </a:endParaRPr>
            </a:p>
          </p:txBody>
        </p:sp>
        <p:sp>
          <p:nvSpPr>
            <p:cNvPr id="301068" name="AutoShape 12"/>
            <p:cNvSpPr>
              <a:spLocks noChangeArrowheads="1"/>
            </p:cNvSpPr>
            <p:nvPr/>
          </p:nvSpPr>
          <p:spPr bwMode="auto">
            <a:xfrm>
              <a:off x="228600" y="685800"/>
              <a:ext cx="4114800" cy="1142999"/>
            </a:xfrm>
            <a:prstGeom prst="homePlate">
              <a:avLst>
                <a:gd name="adj" fmla="val 24636"/>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algn="l" eaLnBrk="1" hangingPunct="1">
                <a:lnSpc>
                  <a:spcPct val="90000"/>
                </a:lnSpc>
              </a:pPr>
              <a:endParaRPr lang="en-US" sz="1300">
                <a:latin typeface="Arial" pitchFamily="34" charset="0"/>
                <a:cs typeface="Arial" pitchFamily="34" charset="0"/>
              </a:endParaRPr>
            </a:p>
          </p:txBody>
        </p:sp>
        <p:sp>
          <p:nvSpPr>
            <p:cNvPr id="301069" name="Text Box 13"/>
            <p:cNvSpPr txBox="1">
              <a:spLocks noChangeArrowheads="1"/>
            </p:cNvSpPr>
            <p:nvPr/>
          </p:nvSpPr>
          <p:spPr bwMode="auto">
            <a:xfrm>
              <a:off x="350520" y="812800"/>
              <a:ext cx="1420418" cy="856246"/>
            </a:xfrm>
            <a:prstGeom prst="rect">
              <a:avLst/>
            </a:prstGeom>
            <a:noFill/>
            <a:ln w="9525">
              <a:noFill/>
              <a:miter lim="800000"/>
              <a:headEnd/>
              <a:tailEnd/>
            </a:ln>
            <a:effectLst/>
          </p:spPr>
          <p:txBody>
            <a:bodyPr wrap="square" lIns="82058" tIns="41029" rIns="82058" bIns="41029">
              <a:spAutoFit/>
            </a:bodyPr>
            <a:lstStyle/>
            <a:p>
              <a:pPr eaLnBrk="1" hangingPunct="1"/>
              <a:r>
                <a:rPr lang="en-US" sz="1400" b="1" dirty="0" smtClean="0">
                  <a:latin typeface="Arial" pitchFamily="34" charset="0"/>
                  <a:cs typeface="Arial" pitchFamily="34" charset="0"/>
                </a:rPr>
                <a:t>Discovery </a:t>
              </a:r>
            </a:p>
            <a:p>
              <a:pPr eaLnBrk="1" hangingPunct="1"/>
              <a:r>
                <a:rPr lang="en-US" sz="1400" b="1" dirty="0" smtClean="0">
                  <a:latin typeface="Arial" pitchFamily="34" charset="0"/>
                  <a:cs typeface="Arial" pitchFamily="34" charset="0"/>
                </a:rPr>
                <a:t>Research</a:t>
              </a:r>
              <a:endParaRPr lang="en-US" sz="1400" b="1" dirty="0">
                <a:latin typeface="Arial" pitchFamily="34" charset="0"/>
                <a:cs typeface="Arial" pitchFamily="34" charset="0"/>
              </a:endParaRPr>
            </a:p>
          </p:txBody>
        </p:sp>
      </p:grpSp>
      <p:sp>
        <p:nvSpPr>
          <p:cNvPr id="20" name="Text Box 5"/>
          <p:cNvSpPr txBox="1">
            <a:spLocks noChangeArrowheads="1"/>
          </p:cNvSpPr>
          <p:nvPr/>
        </p:nvSpPr>
        <p:spPr bwMode="auto">
          <a:xfrm>
            <a:off x="3962400" y="1752600"/>
            <a:ext cx="1447800" cy="20574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pPr>
            <a:r>
              <a:rPr lang="en-US" altLang="ja-JP" sz="1200" b="1" dirty="0" smtClean="0">
                <a:latin typeface="Arial" pitchFamily="34" charset="0"/>
                <a:ea typeface="ＭＳ Ｐゴシック" charset="-128"/>
                <a:cs typeface="Arial" pitchFamily="34" charset="0"/>
              </a:rPr>
              <a:t>ARPA-E</a:t>
            </a:r>
          </a:p>
          <a:p>
            <a:pPr marL="139700" indent="-139700" algn="l" defTabSz="820738">
              <a:lnSpc>
                <a:spcPct val="90000"/>
              </a:lnSpc>
              <a:spcBef>
                <a:spcPct val="35000"/>
              </a:spcBef>
              <a:buFont typeface="Wingdings" pitchFamily="2" charset="2"/>
              <a:buChar char="§"/>
            </a:pPr>
            <a:r>
              <a:rPr lang="en-US" altLang="ja-JP" sz="1100" b="1" dirty="0" smtClean="0">
                <a:latin typeface="Arial Narrow" pitchFamily="34" charset="0"/>
                <a:ea typeface="ＭＳ Ｐゴシック" charset="-128"/>
              </a:rPr>
              <a:t>Quick scale-up feasibility tests of demonstrated  new-generation battery technology concepts </a:t>
            </a:r>
            <a:endParaRPr lang="en-US" altLang="ja-JP" sz="1100" b="1" dirty="0" smtClean="0">
              <a:solidFill>
                <a:schemeClr val="tx1"/>
              </a:solidFill>
              <a:latin typeface="Arial Narrow" pitchFamily="34" charset="0"/>
              <a:ea typeface="ＭＳ Ｐゴシック" charset="-128"/>
            </a:endParaRPr>
          </a:p>
          <a:p>
            <a:pPr marL="139700" indent="-139700" defTabSz="820738">
              <a:lnSpc>
                <a:spcPct val="90000"/>
              </a:lnSpc>
              <a:spcBef>
                <a:spcPct val="35000"/>
              </a:spcBef>
              <a:buFont typeface="Wingdings" pitchFamily="2" charset="2"/>
              <a:buChar char="§"/>
            </a:pPr>
            <a:r>
              <a:rPr lang="en-US" sz="1100" b="1" dirty="0" smtClean="0">
                <a:latin typeface="Arial Narrow" pitchFamily="34" charset="0"/>
                <a:ea typeface="ＭＳ Ｐゴシック" charset="-128"/>
              </a:rPr>
              <a:t>Rapid development of new technology concepts—demonstration within 1-2 years</a:t>
            </a:r>
          </a:p>
        </p:txBody>
      </p:sp>
      <p:sp>
        <p:nvSpPr>
          <p:cNvPr id="26" name="AutoShape 14"/>
          <p:cNvSpPr>
            <a:spLocks noChangeArrowheads="1"/>
          </p:cNvSpPr>
          <p:nvPr/>
        </p:nvSpPr>
        <p:spPr bwMode="auto">
          <a:xfrm>
            <a:off x="133350" y="5562600"/>
            <a:ext cx="1447800" cy="5334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2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27" name="AutoShape 13"/>
          <p:cNvSpPr>
            <a:spLocks noChangeArrowheads="1"/>
          </p:cNvSpPr>
          <p:nvPr/>
        </p:nvSpPr>
        <p:spPr bwMode="auto">
          <a:xfrm>
            <a:off x="228600" y="4800600"/>
            <a:ext cx="5715000" cy="457200"/>
          </a:xfrm>
          <a:prstGeom prst="leftRightArrow">
            <a:avLst>
              <a:gd name="adj1" fmla="val 58667"/>
              <a:gd name="adj2" fmla="val 90185"/>
            </a:avLst>
          </a:prstGeom>
          <a:solidFill>
            <a:schemeClr val="accent1">
              <a:lumMod val="20000"/>
              <a:lumOff val="80000"/>
            </a:schemeClr>
          </a:solidFill>
          <a:ln w="9525" algn="ctr">
            <a:solidFill>
              <a:schemeClr val="tx1"/>
            </a:solidFill>
            <a:miter lim="800000"/>
            <a:headEnd/>
            <a:tailEnd/>
          </a:ln>
          <a:effectLst/>
          <a:scene3d>
            <a:camera prst="orthographicFront"/>
            <a:lightRig rig="threePt" dir="t"/>
          </a:scene3d>
          <a:sp3d>
            <a:bevelT w="114300" prst="artDeco"/>
          </a:sp3d>
        </p:spPr>
        <p:txBody>
          <a:bodyPr wrap="none" lIns="82048" tIns="41025" rIns="82048" bIns="41025" anchor="ctr"/>
          <a:lstStyle/>
          <a:p>
            <a:pPr algn="ctr" defTabSz="820738" eaLnBrk="0" hangingPunct="0"/>
            <a:r>
              <a:rPr lang="en-US" sz="1200" b="1" dirty="0" smtClean="0">
                <a:solidFill>
                  <a:schemeClr val="accent1"/>
                </a:solidFill>
                <a:latin typeface="Arial" pitchFamily="34" charset="0"/>
                <a:cs typeface="Arial" pitchFamily="34" charset="0"/>
              </a:rPr>
              <a:t>Battery and Energy Storage Hub*</a:t>
            </a:r>
            <a:endParaRPr lang="en-US" sz="1200" b="1" dirty="0">
              <a:solidFill>
                <a:schemeClr val="accent1"/>
              </a:solidFill>
              <a:latin typeface="Arial" pitchFamily="34" charset="0"/>
              <a:cs typeface="Arial" pitchFamily="34" charset="0"/>
            </a:endParaRPr>
          </a:p>
        </p:txBody>
      </p:sp>
      <p:sp>
        <p:nvSpPr>
          <p:cNvPr id="29" name="AutoShape 15"/>
          <p:cNvSpPr>
            <a:spLocks noChangeArrowheads="1"/>
          </p:cNvSpPr>
          <p:nvPr/>
        </p:nvSpPr>
        <p:spPr bwMode="auto">
          <a:xfrm>
            <a:off x="5486400" y="6477000"/>
            <a:ext cx="3124200" cy="381000"/>
          </a:xfrm>
          <a:prstGeom prst="leftRightArrow">
            <a:avLst>
              <a:gd name="adj1" fmla="val 58667"/>
              <a:gd name="adj2" fmla="val 91778"/>
            </a:avLst>
          </a:prstGeom>
          <a:solidFill>
            <a:schemeClr val="accent2">
              <a:lumMod val="60000"/>
              <a:lumOff val="40000"/>
            </a:schemeClr>
          </a:solidFill>
          <a:ln w="9525" algn="ctr">
            <a:solidFill>
              <a:schemeClr val="accent2">
                <a:lumMod val="75000"/>
              </a:schemeClr>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Development &amp; Test Facilities</a:t>
            </a:r>
            <a:endParaRPr lang="en-US" sz="1200" b="1" dirty="0">
              <a:solidFill>
                <a:schemeClr val="accent2">
                  <a:lumMod val="75000"/>
                </a:schemeClr>
              </a:solidFill>
              <a:latin typeface="Arial" pitchFamily="34" charset="0"/>
              <a:cs typeface="Arial" pitchFamily="34" charset="0"/>
            </a:endParaRPr>
          </a:p>
        </p:txBody>
      </p:sp>
      <p:sp>
        <p:nvSpPr>
          <p:cNvPr id="30" name="AutoShape 14"/>
          <p:cNvSpPr>
            <a:spLocks noChangeArrowheads="1"/>
          </p:cNvSpPr>
          <p:nvPr/>
        </p:nvSpPr>
        <p:spPr bwMode="auto">
          <a:xfrm>
            <a:off x="1590675" y="5562600"/>
            <a:ext cx="1447800" cy="5334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4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32" name="AutoShape 14"/>
          <p:cNvSpPr>
            <a:spLocks noChangeArrowheads="1"/>
          </p:cNvSpPr>
          <p:nvPr/>
        </p:nvSpPr>
        <p:spPr bwMode="auto">
          <a:xfrm>
            <a:off x="3048000" y="5562600"/>
            <a:ext cx="1447800" cy="5334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4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33" name="Rectangle 32"/>
          <p:cNvSpPr/>
          <p:nvPr/>
        </p:nvSpPr>
        <p:spPr>
          <a:xfrm rot="5400000">
            <a:off x="6700266" y="3815334"/>
            <a:ext cx="4419600" cy="2941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chemeClr val="tx1"/>
                </a:solidFill>
                <a:latin typeface="Arial" pitchFamily="34" charset="0"/>
                <a:cs typeface="Arial" pitchFamily="34" charset="0"/>
              </a:rPr>
              <a:t>Batteries/ Vehicle Energy Storage</a:t>
            </a:r>
            <a:endParaRPr lang="en-US" dirty="0">
              <a:solidFill>
                <a:schemeClr val="tx1"/>
              </a:solidFill>
              <a:latin typeface="Arial" pitchFamily="34" charset="0"/>
              <a:cs typeface="Arial" pitchFamily="34" charset="0"/>
            </a:endParaRPr>
          </a:p>
        </p:txBody>
      </p:sp>
      <p:sp>
        <p:nvSpPr>
          <p:cNvPr id="38" name="AutoShape 14"/>
          <p:cNvSpPr>
            <a:spLocks noChangeArrowheads="1"/>
          </p:cNvSpPr>
          <p:nvPr/>
        </p:nvSpPr>
        <p:spPr bwMode="auto">
          <a:xfrm>
            <a:off x="4152900" y="5181600"/>
            <a:ext cx="3200400" cy="533400"/>
          </a:xfrm>
          <a:prstGeom prst="leftRightArrow">
            <a:avLst>
              <a:gd name="adj1" fmla="val 58667"/>
              <a:gd name="adj2" fmla="val 50963"/>
            </a:avLst>
          </a:prstGeom>
          <a:solidFill>
            <a:schemeClr val="accent3">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rgbClr val="106636"/>
                </a:solidFill>
                <a:latin typeface="Arial" pitchFamily="34" charset="0"/>
                <a:cs typeface="Arial" pitchFamily="34" charset="0"/>
              </a:rPr>
              <a:t>ARPA-E (Individual Awards)</a:t>
            </a:r>
            <a:endParaRPr lang="en-US" sz="1200" b="1" dirty="0">
              <a:solidFill>
                <a:srgbClr val="106636"/>
              </a:solidFill>
              <a:latin typeface="Arial" pitchFamily="34" charset="0"/>
              <a:cs typeface="Arial" pitchFamily="34" charset="0"/>
            </a:endParaRPr>
          </a:p>
        </p:txBody>
      </p:sp>
      <p:sp>
        <p:nvSpPr>
          <p:cNvPr id="39" name="AutoShape 13"/>
          <p:cNvSpPr>
            <a:spLocks noChangeArrowheads="1"/>
          </p:cNvSpPr>
          <p:nvPr/>
        </p:nvSpPr>
        <p:spPr bwMode="auto">
          <a:xfrm>
            <a:off x="0" y="6477000"/>
            <a:ext cx="4114800" cy="381000"/>
          </a:xfrm>
          <a:prstGeom prst="leftRightArrow">
            <a:avLst>
              <a:gd name="adj1" fmla="val 58667"/>
              <a:gd name="adj2" fmla="val 90185"/>
            </a:avLst>
          </a:prstGeom>
          <a:solidFill>
            <a:schemeClr val="accent1">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BES User Facilities: New tools &amp; techniques</a:t>
            </a:r>
            <a:endParaRPr lang="en-US" sz="1200" b="1" dirty="0">
              <a:solidFill>
                <a:schemeClr val="tx2"/>
              </a:solidFill>
              <a:latin typeface="Arial" pitchFamily="34" charset="0"/>
              <a:cs typeface="Arial" pitchFamily="34" charset="0"/>
            </a:endParaRPr>
          </a:p>
        </p:txBody>
      </p:sp>
      <p:sp>
        <p:nvSpPr>
          <p:cNvPr id="40" name="Text Box 5"/>
          <p:cNvSpPr txBox="1">
            <a:spLocks noChangeArrowheads="1"/>
          </p:cNvSpPr>
          <p:nvPr/>
        </p:nvSpPr>
        <p:spPr bwMode="auto">
          <a:xfrm>
            <a:off x="4191000" y="6553200"/>
            <a:ext cx="1219200" cy="3048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pPr>
            <a:r>
              <a:rPr lang="en-US" sz="1100" b="1" dirty="0" smtClean="0">
                <a:latin typeface="Arial" pitchFamily="34" charset="0"/>
                <a:ea typeface="ＭＳ Ｐゴシック" charset="-128"/>
                <a:cs typeface="Arial" pitchFamily="34" charset="0"/>
              </a:rPr>
              <a:t> </a:t>
            </a:r>
            <a:r>
              <a:rPr lang="en-US" sz="1400" dirty="0" smtClean="0">
                <a:solidFill>
                  <a:schemeClr val="tx1">
                    <a:lumMod val="65000"/>
                    <a:lumOff val="35000"/>
                  </a:schemeClr>
                </a:solidFill>
                <a:latin typeface="Arial" pitchFamily="34" charset="0"/>
                <a:ea typeface="ＭＳ Ｐゴシック" charset="-128"/>
                <a:cs typeface="Arial" pitchFamily="34" charset="0"/>
              </a:rPr>
              <a:t>* Proposed</a:t>
            </a:r>
          </a:p>
        </p:txBody>
      </p:sp>
      <p:sp>
        <p:nvSpPr>
          <p:cNvPr id="41" name="AutoShape 14"/>
          <p:cNvSpPr>
            <a:spLocks noChangeArrowheads="1"/>
          </p:cNvSpPr>
          <p:nvPr/>
        </p:nvSpPr>
        <p:spPr bwMode="auto">
          <a:xfrm>
            <a:off x="4933950" y="5638800"/>
            <a:ext cx="20574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Individual Awards</a:t>
            </a:r>
            <a:endParaRPr lang="en-US" sz="1200" b="1" dirty="0">
              <a:solidFill>
                <a:schemeClr val="accent2">
                  <a:lumMod val="75000"/>
                </a:schemeClr>
              </a:solidFill>
              <a:latin typeface="Arial" pitchFamily="34" charset="0"/>
              <a:cs typeface="Arial" pitchFamily="34" charset="0"/>
            </a:endParaRPr>
          </a:p>
        </p:txBody>
      </p:sp>
      <p:sp>
        <p:nvSpPr>
          <p:cNvPr id="42" name="AutoShape 14"/>
          <p:cNvSpPr>
            <a:spLocks noChangeArrowheads="1"/>
          </p:cNvSpPr>
          <p:nvPr/>
        </p:nvSpPr>
        <p:spPr bwMode="auto">
          <a:xfrm>
            <a:off x="7010400" y="5638800"/>
            <a:ext cx="16002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Individual Awards</a:t>
            </a:r>
            <a:endParaRPr lang="en-US" sz="1200" b="1" dirty="0">
              <a:solidFill>
                <a:schemeClr val="accent2">
                  <a:lumMod val="75000"/>
                </a:schemeClr>
              </a:solidFill>
              <a:latin typeface="Arial" pitchFamily="34" charset="0"/>
              <a:cs typeface="Arial" pitchFamily="34" charset="0"/>
            </a:endParaRPr>
          </a:p>
        </p:txBody>
      </p:sp>
      <p:sp>
        <p:nvSpPr>
          <p:cNvPr id="43" name="AutoShape 14"/>
          <p:cNvSpPr>
            <a:spLocks noChangeArrowheads="1"/>
          </p:cNvSpPr>
          <p:nvPr/>
        </p:nvSpPr>
        <p:spPr bwMode="auto">
          <a:xfrm>
            <a:off x="5486400" y="6019800"/>
            <a:ext cx="22098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Small Group Awards</a:t>
            </a:r>
            <a:endParaRPr lang="en-US" sz="1200" b="1" dirty="0">
              <a:solidFill>
                <a:schemeClr val="accent2">
                  <a:lumMod val="75000"/>
                </a:schemeClr>
              </a:solidFill>
              <a:latin typeface="Arial" pitchFamily="34" charset="0"/>
              <a:cs typeface="Arial" pitchFamily="34" charset="0"/>
            </a:endParaRPr>
          </a:p>
        </p:txBody>
      </p:sp>
      <p:sp>
        <p:nvSpPr>
          <p:cNvPr id="31" name="AutoShape 14"/>
          <p:cNvSpPr>
            <a:spLocks noChangeArrowheads="1"/>
          </p:cNvSpPr>
          <p:nvPr/>
        </p:nvSpPr>
        <p:spPr bwMode="auto">
          <a:xfrm>
            <a:off x="685800" y="6076950"/>
            <a:ext cx="3048000" cy="4572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Small Groups: EFRCs</a:t>
            </a:r>
            <a:endParaRPr lang="en-US" sz="1200" b="1" dirty="0">
              <a:solidFill>
                <a:schemeClr val="tx2"/>
              </a:solidFill>
              <a:latin typeface="Arial" pitchFamily="34" charset="0"/>
              <a:cs typeface="Arial" pitchFamily="34" charset="0"/>
            </a:endParaRPr>
          </a:p>
        </p:txBody>
      </p:sp>
      <p:sp>
        <p:nvSpPr>
          <p:cNvPr id="35" name="Text Box 14"/>
          <p:cNvSpPr txBox="1">
            <a:spLocks noChangeArrowheads="1"/>
          </p:cNvSpPr>
          <p:nvPr/>
        </p:nvSpPr>
        <p:spPr bwMode="auto">
          <a:xfrm>
            <a:off x="2133599" y="685800"/>
            <a:ext cx="1652789" cy="513747"/>
          </a:xfrm>
          <a:prstGeom prst="rect">
            <a:avLst/>
          </a:prstGeom>
          <a:noFill/>
          <a:ln w="9525">
            <a:noFill/>
            <a:miter lim="800000"/>
            <a:headEnd/>
            <a:tailEnd/>
          </a:ln>
          <a:effectLst/>
        </p:spPr>
        <p:txBody>
          <a:bodyPr wrap="square" lIns="82058" tIns="41029" rIns="82058" bIns="41029">
            <a:spAutoFit/>
          </a:bodyPr>
          <a:lstStyle/>
          <a:p>
            <a:r>
              <a:rPr lang="en-US" sz="1400" b="1" dirty="0" smtClean="0">
                <a:latin typeface="Arial" pitchFamily="34" charset="0"/>
                <a:cs typeface="Arial" pitchFamily="34" charset="0"/>
              </a:rPr>
              <a:t>Use-Inspired</a:t>
            </a:r>
          </a:p>
          <a:p>
            <a:r>
              <a:rPr lang="en-US" sz="1400" b="1" dirty="0" smtClean="0">
                <a:latin typeface="Arial" pitchFamily="34" charset="0"/>
                <a:cs typeface="Arial" pitchFamily="34" charset="0"/>
              </a:rPr>
              <a:t>Basic Research</a:t>
            </a:r>
          </a:p>
        </p:txBody>
      </p:sp>
      <p:sp>
        <p:nvSpPr>
          <p:cNvPr id="36" name="AutoShape 14"/>
          <p:cNvSpPr>
            <a:spLocks noChangeArrowheads="1"/>
          </p:cNvSpPr>
          <p:nvPr/>
        </p:nvSpPr>
        <p:spPr bwMode="auto">
          <a:xfrm>
            <a:off x="7372350" y="5200650"/>
            <a:ext cx="1371600" cy="504825"/>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Demonstration</a:t>
            </a:r>
            <a:endParaRPr lang="en-US" sz="1200" b="1" dirty="0">
              <a:solidFill>
                <a:schemeClr val="accent2">
                  <a:lumMod val="75000"/>
                </a:schemeClr>
              </a:solidFill>
              <a:latin typeface="Arial" pitchFamily="34" charset="0"/>
              <a:cs typeface="Arial" pitchFamily="34" charset="0"/>
            </a:endParaRPr>
          </a:p>
        </p:txBody>
      </p:sp>
      <p:sp>
        <p:nvSpPr>
          <p:cNvPr id="37" name="Rectangle 36"/>
          <p:cNvSpPr/>
          <p:nvPr/>
        </p:nvSpPr>
        <p:spPr>
          <a:xfrm>
            <a:off x="152400" y="1295400"/>
            <a:ext cx="38862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latin typeface="Arial" pitchFamily="34" charset="0"/>
                <a:cs typeface="Arial" pitchFamily="34" charset="0"/>
              </a:rPr>
              <a:t>Office of Science</a:t>
            </a:r>
            <a:endParaRPr lang="en-US" dirty="0">
              <a:solidFill>
                <a:schemeClr val="tx1"/>
              </a:solidFill>
              <a:latin typeface="Arial" pitchFamily="34" charset="0"/>
              <a:cs typeface="Arial" pitchFamily="34" charset="0"/>
            </a:endParaRPr>
          </a:p>
        </p:txBody>
      </p:sp>
      <p:sp>
        <p:nvSpPr>
          <p:cNvPr id="44" name="Rectangle 43"/>
          <p:cNvSpPr/>
          <p:nvPr/>
        </p:nvSpPr>
        <p:spPr>
          <a:xfrm>
            <a:off x="4038600" y="1295400"/>
            <a:ext cx="48768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indent="1428750" algn="ctr"/>
            <a:r>
              <a:rPr lang="en-US" dirty="0" smtClean="0">
                <a:solidFill>
                  <a:schemeClr val="tx1"/>
                </a:solidFill>
                <a:latin typeface="Arial" pitchFamily="34" charset="0"/>
                <a:cs typeface="Arial" pitchFamily="34" charset="0"/>
              </a:rPr>
              <a:t>Applied Programs</a:t>
            </a:r>
            <a:endParaRPr lang="en-US" dirty="0">
              <a:solidFill>
                <a:schemeClr val="tx1"/>
              </a:solidFill>
              <a:latin typeface="Arial" pitchFamily="34" charset="0"/>
              <a:cs typeface="Arial" pitchFamily="34" charset="0"/>
            </a:endParaRPr>
          </a:p>
        </p:txBody>
      </p:sp>
      <p:sp>
        <p:nvSpPr>
          <p:cNvPr id="45" name="Right Triangle 44"/>
          <p:cNvSpPr/>
          <p:nvPr/>
        </p:nvSpPr>
        <p:spPr>
          <a:xfrm>
            <a:off x="3886200" y="1295400"/>
            <a:ext cx="3413760" cy="381000"/>
          </a:xfrm>
          <a:prstGeom prst="rtTriangle">
            <a:avLst/>
          </a:prstGeom>
          <a:gradFill>
            <a:gsLst>
              <a:gs pos="0">
                <a:schemeClr val="accent3">
                  <a:tint val="50000"/>
                  <a:satMod val="300000"/>
                  <a:alpha val="30000"/>
                </a:schemeClr>
              </a:gs>
              <a:gs pos="35000">
                <a:schemeClr val="accent3">
                  <a:tint val="37000"/>
                  <a:satMod val="300000"/>
                </a:schemeClr>
              </a:gs>
              <a:gs pos="100000">
                <a:schemeClr val="accent3">
                  <a:tint val="15000"/>
                  <a:satMod val="350000"/>
                </a:schemeClr>
              </a:gs>
            </a:gsLst>
          </a:gra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chemeClr val="tx1"/>
              </a:solidFill>
              <a:latin typeface="Arial" pitchFamily="34" charset="0"/>
              <a:cs typeface="Arial" pitchFamily="34" charset="0"/>
            </a:endParaRPr>
          </a:p>
        </p:txBody>
      </p:sp>
      <p:sp>
        <p:nvSpPr>
          <p:cNvPr id="46" name="Text Box 14"/>
          <p:cNvSpPr txBox="1">
            <a:spLocks noChangeArrowheads="1"/>
          </p:cNvSpPr>
          <p:nvPr/>
        </p:nvSpPr>
        <p:spPr bwMode="auto">
          <a:xfrm>
            <a:off x="3886200" y="1295400"/>
            <a:ext cx="1085045" cy="359858"/>
          </a:xfrm>
          <a:prstGeom prst="rect">
            <a:avLst/>
          </a:prstGeom>
          <a:noFill/>
          <a:ln w="9525">
            <a:noFill/>
            <a:miter lim="800000"/>
            <a:headEnd/>
            <a:tailEnd/>
          </a:ln>
          <a:effectLst/>
        </p:spPr>
        <p:txBody>
          <a:bodyPr wrap="square" lIns="82058" tIns="41029" rIns="82058" bIns="41029">
            <a:spAutoFit/>
          </a:bodyPr>
          <a:lstStyle/>
          <a:p>
            <a:pPr eaLnBrk="1" hangingPunct="1"/>
            <a:r>
              <a:rPr lang="en-US" dirty="0" smtClean="0">
                <a:latin typeface="Arial" pitchFamily="34" charset="0"/>
                <a:cs typeface="Arial" pitchFamily="34" charset="0"/>
              </a:rPr>
              <a:t>ARPA-E</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8"/>
          <p:cNvSpPr>
            <a:spLocks noChangeArrowheads="1"/>
          </p:cNvSpPr>
          <p:nvPr/>
        </p:nvSpPr>
        <p:spPr bwMode="auto">
          <a:xfrm>
            <a:off x="0" y="6261100"/>
            <a:ext cx="9144000" cy="596900"/>
          </a:xfrm>
          <a:prstGeom prst="rect">
            <a:avLst/>
          </a:prstGeom>
          <a:solidFill>
            <a:schemeClr val="tx1"/>
          </a:solidFill>
          <a:ln w="9525">
            <a:solidFill>
              <a:schemeClr val="tx1"/>
            </a:solidFill>
            <a:miter lim="800000"/>
            <a:headEnd/>
            <a:tailEnd/>
          </a:ln>
        </p:spPr>
        <p:txBody>
          <a:bodyPr wrap="none" anchor="ctr"/>
          <a:lstStyle/>
          <a:p>
            <a:endParaRPr lang="en-US" dirty="0"/>
          </a:p>
        </p:txBody>
      </p:sp>
      <p:sp>
        <p:nvSpPr>
          <p:cNvPr id="11" name="Rectangle 10"/>
          <p:cNvSpPr/>
          <p:nvPr/>
        </p:nvSpPr>
        <p:spPr>
          <a:xfrm>
            <a:off x="0" y="-19444"/>
            <a:ext cx="9147176" cy="850900"/>
          </a:xfrm>
          <a:prstGeom prst="rect">
            <a:avLst/>
          </a:prstGeom>
          <a:noFill/>
          <a:ln w="9525">
            <a:noFill/>
            <a:miter lim="800000"/>
            <a:headEnd/>
            <a:tailEnd/>
          </a:ln>
        </p:spPr>
        <p:txBody>
          <a:bodyPr anchor="ctr"/>
          <a:lstStyle/>
          <a:p>
            <a:pPr algn="ctr" eaLnBrk="0" hangingPunct="0">
              <a:lnSpc>
                <a:spcPct val="80000"/>
              </a:lnSpc>
              <a:defRPr/>
            </a:pPr>
            <a:r>
              <a:rPr lang="en-US" sz="2400" dirty="0" smtClean="0">
                <a:solidFill>
                  <a:srgbClr val="106636"/>
                </a:solidFill>
                <a:cs typeface="Arial" charset="0"/>
              </a:rPr>
              <a:t>Office of Science</a:t>
            </a:r>
            <a:r>
              <a:rPr lang="en-US" sz="2300" dirty="0" smtClean="0">
                <a:solidFill>
                  <a:srgbClr val="106636"/>
                </a:solidFill>
                <a:cs typeface="Arial" charset="0"/>
              </a:rPr>
              <a:t/>
            </a:r>
            <a:br>
              <a:rPr lang="en-US" sz="2300" dirty="0" smtClean="0">
                <a:solidFill>
                  <a:srgbClr val="106636"/>
                </a:solidFill>
                <a:cs typeface="Arial" charset="0"/>
              </a:rPr>
            </a:br>
            <a:r>
              <a:rPr lang="en-US" dirty="0" smtClean="0">
                <a:solidFill>
                  <a:srgbClr val="106636"/>
                </a:solidFill>
                <a:cs typeface="Arial" charset="0"/>
              </a:rPr>
              <a:t>Science to Meet the Nation’s Challenges Today and into the 21</a:t>
            </a:r>
            <a:r>
              <a:rPr lang="en-US" baseline="30000" dirty="0" smtClean="0">
                <a:solidFill>
                  <a:srgbClr val="106636"/>
                </a:solidFill>
                <a:cs typeface="Arial" charset="0"/>
              </a:rPr>
              <a:t>st</a:t>
            </a:r>
            <a:r>
              <a:rPr lang="en-US" dirty="0" smtClean="0">
                <a:solidFill>
                  <a:srgbClr val="106636"/>
                </a:solidFill>
                <a:cs typeface="Arial" charset="0"/>
              </a:rPr>
              <a:t> Century</a:t>
            </a:r>
            <a:endParaRPr lang="en-US" sz="2300" dirty="0" smtClean="0">
              <a:solidFill>
                <a:srgbClr val="106636"/>
              </a:solidFill>
              <a:cs typeface="Arial" charset="0"/>
            </a:endParaRPr>
          </a:p>
        </p:txBody>
      </p:sp>
      <p:sp>
        <p:nvSpPr>
          <p:cNvPr id="13" name="Rectangle 8"/>
          <p:cNvSpPr>
            <a:spLocks noChangeArrowheads="1"/>
          </p:cNvSpPr>
          <p:nvPr/>
        </p:nvSpPr>
        <p:spPr bwMode="auto">
          <a:xfrm>
            <a:off x="0" y="774699"/>
            <a:ext cx="9144000" cy="1221525"/>
          </a:xfrm>
          <a:prstGeom prst="rect">
            <a:avLst/>
          </a:prstGeom>
          <a:solidFill>
            <a:schemeClr val="tx1"/>
          </a:solidFill>
          <a:ln w="9525">
            <a:solidFill>
              <a:schemeClr val="tx1"/>
            </a:solidFill>
            <a:miter lim="800000"/>
            <a:headEnd/>
            <a:tailEnd/>
          </a:ln>
        </p:spPr>
        <p:txBody>
          <a:bodyPr wrap="none" anchor="ctr"/>
          <a:lstStyle/>
          <a:p>
            <a:endParaRPr lang="en-US" dirty="0"/>
          </a:p>
        </p:txBody>
      </p:sp>
      <p:sp>
        <p:nvSpPr>
          <p:cNvPr id="14" name="Rectangle 8"/>
          <p:cNvSpPr>
            <a:spLocks noChangeArrowheads="1"/>
          </p:cNvSpPr>
          <p:nvPr/>
        </p:nvSpPr>
        <p:spPr bwMode="auto">
          <a:xfrm rot="5400000">
            <a:off x="5454753" y="2567866"/>
            <a:ext cx="5408023" cy="1970467"/>
          </a:xfrm>
          <a:prstGeom prst="rect">
            <a:avLst/>
          </a:prstGeom>
          <a:solidFill>
            <a:schemeClr val="tx1"/>
          </a:solidFill>
          <a:ln w="9525">
            <a:solidFill>
              <a:schemeClr val="tx1"/>
            </a:solidFill>
            <a:miter lim="800000"/>
            <a:headEnd/>
            <a:tailEnd/>
          </a:ln>
        </p:spPr>
        <p:txBody>
          <a:bodyPr wrap="none" anchor="ctr"/>
          <a:lstStyle/>
          <a:p>
            <a:endParaRPr lang="en-US" dirty="0"/>
          </a:p>
        </p:txBody>
      </p:sp>
      <p:pic>
        <p:nvPicPr>
          <p:cNvPr id="2060" name="Picture 12" descr="iStock_000007294255XXLarge"/>
          <p:cNvPicPr>
            <a:picLocks noChangeAspect="1" noChangeArrowheads="1"/>
          </p:cNvPicPr>
          <p:nvPr/>
        </p:nvPicPr>
        <p:blipFill>
          <a:blip r:embed="rId3" cstate="print"/>
          <a:srcRect l="20981" t="13474" b="24820"/>
          <a:stretch>
            <a:fillRect/>
          </a:stretch>
        </p:blipFill>
        <p:spPr bwMode="auto">
          <a:xfrm>
            <a:off x="-1" y="791826"/>
            <a:ext cx="8925059" cy="6066174"/>
          </a:xfrm>
          <a:prstGeom prst="rect">
            <a:avLst/>
          </a:prstGeom>
          <a:noFill/>
          <a:ln w="9525">
            <a:noFill/>
            <a:miter lim="800000"/>
            <a:headEnd/>
            <a:tailEnd/>
          </a:ln>
        </p:spPr>
      </p:pic>
      <p:sp>
        <p:nvSpPr>
          <p:cNvPr id="12" name="Text Box 3"/>
          <p:cNvSpPr txBox="1">
            <a:spLocks noChangeArrowheads="1"/>
          </p:cNvSpPr>
          <p:nvPr/>
        </p:nvSpPr>
        <p:spPr bwMode="auto">
          <a:xfrm>
            <a:off x="5331854" y="1098645"/>
            <a:ext cx="3812145" cy="5289405"/>
          </a:xfrm>
          <a:prstGeom prst="rect">
            <a:avLst/>
          </a:prstGeom>
          <a:noFill/>
          <a:ln w="9525">
            <a:noFill/>
            <a:miter lim="800000"/>
            <a:headEnd/>
            <a:tailEnd/>
          </a:ln>
          <a:effectLst/>
        </p:spPr>
        <p:txBody>
          <a:bodyPr wrap="square" lIns="82048" tIns="41025" rIns="82048" bIns="41025">
            <a:spAutoFit/>
          </a:bodyPr>
          <a:lstStyle/>
          <a:p>
            <a:pPr defTabSz="914608">
              <a:lnSpc>
                <a:spcPts val="2000"/>
              </a:lnSpc>
              <a:spcAft>
                <a:spcPts val="1200"/>
              </a:spcAft>
              <a:buClr>
                <a:schemeClr val="bg1"/>
              </a:buClr>
            </a:pPr>
            <a:r>
              <a:rPr lang="en-US" sz="2400" u="sng" dirty="0" smtClean="0">
                <a:solidFill>
                  <a:schemeClr val="bg1"/>
                </a:solidFill>
                <a:latin typeface="+mj-lt"/>
              </a:rPr>
              <a:t>The Frontiers of Science</a:t>
            </a:r>
          </a:p>
          <a:p>
            <a:pPr marL="509588" lvl="1" indent="-177800">
              <a:lnSpc>
                <a:spcPts val="2000"/>
              </a:lnSpc>
              <a:spcAft>
                <a:spcPts val="1200"/>
              </a:spcAft>
              <a:buClr>
                <a:schemeClr val="bg1"/>
              </a:buClr>
              <a:buFont typeface="Wingdings" pitchFamily="2" charset="2"/>
              <a:buChar char="§"/>
            </a:pPr>
            <a:r>
              <a:rPr lang="en-US" sz="1600" dirty="0" smtClean="0">
                <a:solidFill>
                  <a:schemeClr val="bg1"/>
                </a:solidFill>
                <a:latin typeface="+mj-lt"/>
                <a:cs typeface="Arial" pitchFamily="34" charset="0"/>
              </a:rPr>
              <a:t>Supporting research that led to over 100 Nobel Prizes during the past 6 decades—22 in the past decade alone</a:t>
            </a:r>
          </a:p>
          <a:p>
            <a:pPr marL="509588" lvl="1" indent="-177800">
              <a:lnSpc>
                <a:spcPts val="2000"/>
              </a:lnSpc>
              <a:spcAft>
                <a:spcPts val="1200"/>
              </a:spcAft>
              <a:buClr>
                <a:schemeClr val="bg1"/>
              </a:buClr>
              <a:buFont typeface="Wingdings" pitchFamily="2" charset="2"/>
              <a:buChar char="§"/>
            </a:pPr>
            <a:r>
              <a:rPr lang="en-US" sz="1600" dirty="0" smtClean="0">
                <a:solidFill>
                  <a:schemeClr val="bg1"/>
                </a:solidFill>
                <a:latin typeface="+mj-lt"/>
                <a:cs typeface="Arial" pitchFamily="34" charset="0"/>
              </a:rPr>
              <a:t>Providing </a:t>
            </a:r>
            <a:r>
              <a:rPr lang="en-US" sz="2000" dirty="0" smtClean="0">
                <a:solidFill>
                  <a:schemeClr val="bg1"/>
                </a:solidFill>
                <a:latin typeface="+mj-lt"/>
                <a:cs typeface="Arial" pitchFamily="34" charset="0"/>
              </a:rPr>
              <a:t>45%</a:t>
            </a:r>
            <a:r>
              <a:rPr lang="en-US" sz="1600" dirty="0" smtClean="0">
                <a:solidFill>
                  <a:schemeClr val="bg1"/>
                </a:solidFill>
                <a:latin typeface="+mj-lt"/>
                <a:cs typeface="Arial" pitchFamily="34" charset="0"/>
              </a:rPr>
              <a:t> of Federal support of basic research in the physical sciences and </a:t>
            </a:r>
            <a:r>
              <a:rPr lang="en-US" sz="1600" dirty="0" smtClean="0">
                <a:solidFill>
                  <a:schemeClr val="bg1"/>
                </a:solidFill>
                <a:latin typeface="+mj-lt"/>
              </a:rPr>
              <a:t>key components of the Nation’s basic research in biology and computing</a:t>
            </a:r>
            <a:endParaRPr lang="en-US" sz="1600" dirty="0" smtClean="0">
              <a:solidFill>
                <a:schemeClr val="bg1"/>
              </a:solidFill>
              <a:latin typeface="+mj-lt"/>
              <a:cs typeface="Arial" pitchFamily="34" charset="0"/>
            </a:endParaRPr>
          </a:p>
          <a:p>
            <a:pPr marL="509588" lvl="1" indent="-177800">
              <a:lnSpc>
                <a:spcPts val="2000"/>
              </a:lnSpc>
              <a:spcAft>
                <a:spcPts val="1800"/>
              </a:spcAft>
              <a:buClr>
                <a:schemeClr val="bg1"/>
              </a:buClr>
              <a:buFont typeface="Wingdings" pitchFamily="2" charset="2"/>
              <a:buChar char="§"/>
            </a:pPr>
            <a:r>
              <a:rPr lang="en-US" sz="1600" dirty="0" smtClean="0">
                <a:solidFill>
                  <a:schemeClr val="bg1"/>
                </a:solidFill>
                <a:latin typeface="+mj-lt"/>
                <a:cs typeface="Arial" pitchFamily="34" charset="0"/>
              </a:rPr>
              <a:t>Supporting over </a:t>
            </a:r>
            <a:r>
              <a:rPr lang="en-US" sz="2000" dirty="0" smtClean="0">
                <a:solidFill>
                  <a:schemeClr val="bg1"/>
                </a:solidFill>
                <a:latin typeface="+mj-lt"/>
                <a:cs typeface="Arial" pitchFamily="34" charset="0"/>
              </a:rPr>
              <a:t>27,000</a:t>
            </a:r>
            <a:r>
              <a:rPr lang="en-US" sz="1600" dirty="0" smtClean="0">
                <a:solidFill>
                  <a:schemeClr val="bg1"/>
                </a:solidFill>
                <a:latin typeface="+mj-lt"/>
                <a:cs typeface="Arial" pitchFamily="34" charset="0"/>
              </a:rPr>
              <a:t> Ph.D.s, graduate students, undergraduates, engineers, and support staff at more than 300 institutions</a:t>
            </a:r>
            <a:endParaRPr lang="en-US" sz="800" dirty="0" smtClean="0">
              <a:solidFill>
                <a:schemeClr val="bg1"/>
              </a:solidFill>
              <a:latin typeface="+mj-lt"/>
            </a:endParaRPr>
          </a:p>
          <a:p>
            <a:pPr marL="228600" indent="-228600" defTabSz="914608">
              <a:lnSpc>
                <a:spcPts val="2000"/>
              </a:lnSpc>
              <a:spcAft>
                <a:spcPts val="1200"/>
              </a:spcAft>
              <a:buClr>
                <a:schemeClr val="bg1"/>
              </a:buClr>
            </a:pPr>
            <a:r>
              <a:rPr lang="en-US" sz="2400" u="sng" dirty="0" smtClean="0">
                <a:solidFill>
                  <a:schemeClr val="bg1"/>
                </a:solidFill>
                <a:latin typeface="+mj-lt"/>
              </a:rPr>
              <a:t>21</a:t>
            </a:r>
            <a:r>
              <a:rPr lang="en-US" sz="2400" u="sng" baseline="30000" dirty="0" smtClean="0">
                <a:solidFill>
                  <a:schemeClr val="bg1"/>
                </a:solidFill>
                <a:latin typeface="+mj-lt"/>
              </a:rPr>
              <a:t>st</a:t>
            </a:r>
            <a:r>
              <a:rPr lang="en-US" sz="2400" u="sng" dirty="0" smtClean="0">
                <a:solidFill>
                  <a:schemeClr val="bg1"/>
                </a:solidFill>
                <a:latin typeface="+mj-lt"/>
              </a:rPr>
              <a:t> Century Tools of Science</a:t>
            </a:r>
          </a:p>
          <a:p>
            <a:pPr marL="509588" lvl="1" indent="-177800" defTabSz="914608">
              <a:lnSpc>
                <a:spcPts val="2000"/>
              </a:lnSpc>
              <a:spcAft>
                <a:spcPts val="1200"/>
              </a:spcAft>
              <a:buClr>
                <a:schemeClr val="bg1"/>
              </a:buClr>
              <a:buFont typeface="Wingdings" pitchFamily="2" charset="2"/>
              <a:buChar char="§"/>
            </a:pPr>
            <a:r>
              <a:rPr lang="en-US" sz="1600" dirty="0" smtClean="0">
                <a:solidFill>
                  <a:schemeClr val="bg1"/>
                </a:solidFill>
                <a:latin typeface="+mj-lt"/>
                <a:cs typeface="Arial" pitchFamily="34" charset="0"/>
              </a:rPr>
              <a:t>Providing  the world’s largest collection of  scientific user facilities to over </a:t>
            </a:r>
            <a:r>
              <a:rPr lang="en-US" sz="2000" dirty="0" smtClean="0">
                <a:solidFill>
                  <a:schemeClr val="bg1"/>
                </a:solidFill>
                <a:latin typeface="+mj-lt"/>
                <a:cs typeface="Arial" pitchFamily="34" charset="0"/>
              </a:rPr>
              <a:t>26,000</a:t>
            </a:r>
            <a:r>
              <a:rPr lang="en-US" sz="1600" dirty="0" smtClean="0">
                <a:solidFill>
                  <a:schemeClr val="bg1"/>
                </a:solidFill>
                <a:latin typeface="+mj-lt"/>
                <a:cs typeface="Arial" pitchFamily="34" charset="0"/>
              </a:rPr>
              <a:t> users each year</a:t>
            </a:r>
            <a:endParaRPr lang="en-US" sz="1600" dirty="0">
              <a:solidFill>
                <a:schemeClr val="bg1"/>
              </a:solidFill>
              <a:latin typeface="+mj-lt"/>
            </a:endParaRPr>
          </a:p>
        </p:txBody>
      </p:sp>
      <p:sp>
        <p:nvSpPr>
          <p:cNvPr id="10" name="Slide Number Placeholder 3"/>
          <p:cNvSpPr>
            <a:spLocks noGrp="1"/>
          </p:cNvSpPr>
          <p:nvPr>
            <p:ph type="sldNum" sz="quarter" idx="12"/>
          </p:nvPr>
        </p:nvSpPr>
        <p:spPr/>
        <p:txBody>
          <a:bodyPr/>
          <a:lstStyle/>
          <a:p>
            <a:pPr>
              <a:defRPr/>
            </a:pPr>
            <a:fld id="{6EEA275D-5A49-48A8-817D-44C3EA0A3A2F}" type="slidenum">
              <a:rPr lang="en-US" smtClean="0"/>
              <a:pPr>
                <a:defRPr/>
              </a:pPr>
              <a:t>2</a:t>
            </a:fld>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 name="Rectangle 36"/>
          <p:cNvSpPr/>
          <p:nvPr/>
        </p:nvSpPr>
        <p:spPr>
          <a:xfrm>
            <a:off x="0" y="5344732"/>
            <a:ext cx="8538693" cy="1513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28600" y="6172200"/>
            <a:ext cx="8610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058" name="Rectangle 2"/>
          <p:cNvSpPr>
            <a:spLocks noChangeArrowheads="1"/>
          </p:cNvSpPr>
          <p:nvPr/>
        </p:nvSpPr>
        <p:spPr bwMode="auto">
          <a:xfrm rot="5400000">
            <a:off x="1562100" y="-723900"/>
            <a:ext cx="6019800" cy="9144000"/>
          </a:xfrm>
          <a:prstGeom prst="rect">
            <a:avLst/>
          </a:prstGeom>
          <a:gradFill rotWithShape="0">
            <a:gsLst>
              <a:gs pos="0">
                <a:srgbClr val="E9FFE9">
                  <a:alpha val="64000"/>
                </a:srgbClr>
              </a:gs>
              <a:gs pos="100000">
                <a:srgbClr val="FEEBBC">
                  <a:alpha val="71001"/>
                </a:srgbClr>
              </a:gs>
            </a:gsLst>
            <a:lin ang="0" scaled="1"/>
          </a:gradFill>
          <a:ln w="9525" algn="ctr">
            <a:noFill/>
            <a:miter lim="800000"/>
            <a:headEnd/>
            <a:tailEnd/>
          </a:ln>
          <a:effectLst/>
        </p:spPr>
        <p:txBody>
          <a:bodyPr wrap="none" anchor="ctr"/>
          <a:lstStyle/>
          <a:p>
            <a:endParaRPr lang="en-US" sz="1200" b="1">
              <a:latin typeface="Arial" pitchFamily="34" charset="0"/>
              <a:cs typeface="Arial" pitchFamily="34" charset="0"/>
            </a:endParaRPr>
          </a:p>
        </p:txBody>
      </p:sp>
      <p:sp>
        <p:nvSpPr>
          <p:cNvPr id="301059" name="Text Box 3"/>
          <p:cNvSpPr txBox="1">
            <a:spLocks noChangeArrowheads="1"/>
          </p:cNvSpPr>
          <p:nvPr/>
        </p:nvSpPr>
        <p:spPr bwMode="auto">
          <a:xfrm>
            <a:off x="1752600" y="1752600"/>
            <a:ext cx="2209800" cy="31242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buFont typeface="Wingdings" pitchFamily="2" charset="2"/>
              <a:buChar char="§"/>
            </a:pPr>
            <a:r>
              <a:rPr lang="en-US" altLang="ja-JP" sz="1100" b="1" dirty="0" err="1" smtClean="0">
                <a:latin typeface="Arial Narrow" pitchFamily="34" charset="0"/>
                <a:ea typeface="ＭＳ Ｐゴシック" pitchFamily="96" charset="-128"/>
              </a:rPr>
              <a:t>Retrosynthetic</a:t>
            </a:r>
            <a:r>
              <a:rPr lang="en-US" altLang="ja-JP" sz="1100" b="1" dirty="0" smtClean="0">
                <a:latin typeface="Arial Narrow" pitchFamily="34" charset="0"/>
                <a:ea typeface="ＭＳ Ｐゴシック" pitchFamily="96" charset="-128"/>
              </a:rPr>
              <a:t> approaches to high performance new materials </a:t>
            </a:r>
          </a:p>
          <a:p>
            <a:pPr marL="125413" indent="-125413" defTabSz="736600">
              <a:spcBef>
                <a:spcPct val="20000"/>
              </a:spcBef>
              <a:buFont typeface="Wingdings" pitchFamily="2" charset="2"/>
              <a:buChar char="§"/>
            </a:pPr>
            <a:r>
              <a:rPr lang="en-US" sz="1100" b="1" dirty="0" smtClean="0">
                <a:latin typeface="Arial Narrow" pitchFamily="34" charset="0"/>
                <a:ea typeface="ＭＳ Ｐゴシック" pitchFamily="96" charset="-128"/>
              </a:rPr>
              <a:t>Design of new materials capable of multi-electron storage per </a:t>
            </a:r>
            <a:r>
              <a:rPr lang="en-US" sz="1100" b="1" dirty="0" err="1" smtClean="0">
                <a:latin typeface="Arial Narrow" pitchFamily="34" charset="0"/>
                <a:ea typeface="ＭＳ Ｐゴシック" pitchFamily="96" charset="-128"/>
              </a:rPr>
              <a:t>redox</a:t>
            </a:r>
            <a:r>
              <a:rPr lang="en-US" sz="1100" b="1" dirty="0" smtClean="0">
                <a:latin typeface="Arial Narrow" pitchFamily="34" charset="0"/>
                <a:ea typeface="ＭＳ Ｐゴシック" pitchFamily="96" charset="-128"/>
              </a:rPr>
              <a:t> center</a:t>
            </a:r>
          </a:p>
          <a:p>
            <a:pPr marL="125413" indent="-125413" defTabSz="736600">
              <a:spcBef>
                <a:spcPct val="20000"/>
              </a:spcBef>
              <a:buFont typeface="Wingdings" pitchFamily="2" charset="2"/>
              <a:buChar char="§"/>
            </a:pPr>
            <a:r>
              <a:rPr lang="en-US" sz="1100" b="1" dirty="0" smtClean="0">
                <a:latin typeface="Arial Narrow" pitchFamily="34" charset="0"/>
              </a:rPr>
              <a:t>Understand design criteria for electrolytes that enable higher voltages</a:t>
            </a:r>
          </a:p>
          <a:p>
            <a:pPr marL="125413" indent="-125413" defTabSz="736600">
              <a:spcBef>
                <a:spcPct val="20000"/>
              </a:spcBef>
              <a:buFont typeface="Wingdings" pitchFamily="2" charset="2"/>
              <a:buChar char="§"/>
            </a:pPr>
            <a:r>
              <a:rPr lang="en-US" sz="1100" b="1" dirty="0" smtClean="0">
                <a:latin typeface="Arial Narrow" pitchFamily="34" charset="0"/>
              </a:rPr>
              <a:t>Tailor nanoscale electrode architectures for optimal transport </a:t>
            </a:r>
          </a:p>
          <a:p>
            <a:pPr marL="125413" indent="-125413" defTabSz="736600">
              <a:spcBef>
                <a:spcPct val="20000"/>
              </a:spcBef>
              <a:buFont typeface="Wingdings" pitchFamily="2" charset="2"/>
              <a:buChar char="§"/>
            </a:pPr>
            <a:r>
              <a:rPr lang="en-US" sz="1100" b="1" dirty="0" smtClean="0">
                <a:latin typeface="Arial Narrow" pitchFamily="34" charset="0"/>
              </a:rPr>
              <a:t>Novel chemistries for scavenging impurities and self-healing </a:t>
            </a:r>
          </a:p>
          <a:p>
            <a:pPr marL="125413" indent="-125413" defTabSz="736600">
              <a:spcBef>
                <a:spcPct val="20000"/>
              </a:spcBef>
              <a:buFont typeface="Wingdings" pitchFamily="2" charset="2"/>
              <a:buChar char="§"/>
            </a:pPr>
            <a:r>
              <a:rPr lang="en-US" altLang="ja-JP" sz="1100" b="1" dirty="0" smtClean="0">
                <a:latin typeface="Arial Narrow" pitchFamily="34" charset="0"/>
                <a:ea typeface="ＭＳ Ｐゴシック" pitchFamily="96" charset="-128"/>
              </a:rPr>
              <a:t>Generation of knowledge and computational and experimental tools to predict properties, performance evolution, and lifetime of materials</a:t>
            </a:r>
            <a:endParaRPr lang="en-US" altLang="ja-JP" sz="1100" b="1" dirty="0">
              <a:latin typeface="Arial Narrow" pitchFamily="34" charset="0"/>
              <a:ea typeface="ＭＳ Ｐゴシック" pitchFamily="96" charset="-128"/>
            </a:endParaRPr>
          </a:p>
        </p:txBody>
      </p:sp>
      <p:sp>
        <p:nvSpPr>
          <p:cNvPr id="301062" name="Text Box 6"/>
          <p:cNvSpPr txBox="1">
            <a:spLocks noChangeArrowheads="1"/>
          </p:cNvSpPr>
          <p:nvPr/>
        </p:nvSpPr>
        <p:spPr bwMode="auto">
          <a:xfrm>
            <a:off x="5562600" y="1752600"/>
            <a:ext cx="3048000" cy="30480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pPr>
            <a:r>
              <a:rPr lang="en-US" sz="1200" b="1" dirty="0" smtClean="0">
                <a:latin typeface="Arial" pitchFamily="34" charset="0"/>
                <a:ea typeface="ＭＳ Ｐゴシック" pitchFamily="96" charset="-128"/>
                <a:cs typeface="Arial" pitchFamily="34" charset="0"/>
              </a:rPr>
              <a:t>OE: </a:t>
            </a:r>
            <a:r>
              <a:rPr lang="en-US" sz="1200" b="1" dirty="0" smtClean="0">
                <a:latin typeface="Arial Narrow" pitchFamily="34" charset="0"/>
                <a:ea typeface="ＭＳ Ｐゴシック" pitchFamily="96" charset="-128"/>
                <a:cs typeface="Arial" pitchFamily="34" charset="0"/>
              </a:rPr>
              <a:t>Focus on decreasing cost and size while increasing performance of storage systems</a:t>
            </a:r>
          </a:p>
          <a:p>
            <a:pPr marL="125413" indent="-125413" defTabSz="736600">
              <a:spcBef>
                <a:spcPct val="20000"/>
              </a:spcBef>
              <a:buFont typeface="Wingdings" pitchFamily="2" charset="2"/>
              <a:buChar char="§"/>
            </a:pPr>
            <a:r>
              <a:rPr lang="en-US" altLang="ja-JP" sz="1100" b="1" dirty="0" smtClean="0">
                <a:latin typeface="Arial Narrow" pitchFamily="34" charset="0"/>
                <a:ea typeface="ＭＳ Ｐゴシック" pitchFamily="96" charset="-128"/>
              </a:rPr>
              <a:t>Advanced research in new or scaled batteries systems, flywheels, electrochemical capacitors, superconducting magnet energy storage, power electronics, and control systems, working closely with industry partners.</a:t>
            </a:r>
          </a:p>
          <a:p>
            <a:pPr marL="125413" indent="-125413" defTabSz="736600">
              <a:spcBef>
                <a:spcPct val="20000"/>
              </a:spcBef>
              <a:buFont typeface="Wingdings" pitchFamily="2" charset="2"/>
              <a:buChar char="§"/>
            </a:pPr>
            <a:r>
              <a:rPr lang="en-US" altLang="ja-JP" sz="1100" b="1" dirty="0" smtClean="0">
                <a:latin typeface="Arial Narrow" pitchFamily="34" charset="0"/>
                <a:ea typeface="ＭＳ Ｐゴシック" pitchFamily="96" charset="-128"/>
              </a:rPr>
              <a:t> Collaborative projects with utilities and state energy organizations on pioneering storage installations at the several megawatt size</a:t>
            </a:r>
          </a:p>
          <a:p>
            <a:pPr marL="125413" indent="-125413" defTabSz="736600">
              <a:spcBef>
                <a:spcPct val="20000"/>
              </a:spcBef>
              <a:buFont typeface="Wingdings" pitchFamily="2" charset="2"/>
              <a:buChar char="§"/>
            </a:pPr>
            <a:r>
              <a:rPr lang="en-US" altLang="ja-JP" sz="1100" b="1" dirty="0" smtClean="0">
                <a:latin typeface="Arial Narrow" pitchFamily="34" charset="0"/>
                <a:ea typeface="ＭＳ Ｐゴシック" pitchFamily="96" charset="-128"/>
              </a:rPr>
              <a:t>Analytical studies on technical and economic performance of grid storage technologies</a:t>
            </a:r>
          </a:p>
          <a:p>
            <a:pPr marL="125413" indent="-125413" defTabSz="736600">
              <a:spcBef>
                <a:spcPct val="20000"/>
              </a:spcBef>
              <a:buFont typeface="Wingdings" pitchFamily="2" charset="2"/>
              <a:buChar char="§"/>
            </a:pPr>
            <a:r>
              <a:rPr lang="en-US" altLang="ja-JP" sz="1100" b="1" dirty="0" smtClean="0">
                <a:latin typeface="Arial Narrow" pitchFamily="34" charset="0"/>
                <a:ea typeface="ＭＳ Ｐゴシック" pitchFamily="96" charset="-128"/>
              </a:rPr>
              <a:t>Demonstration of storage technologies on intermittency issues. </a:t>
            </a:r>
            <a:endParaRPr lang="en-US" altLang="ja-JP" sz="1100" b="1" dirty="0">
              <a:latin typeface="Arial Narrow" pitchFamily="34" charset="0"/>
              <a:ea typeface="ＭＳ Ｐゴシック" pitchFamily="96" charset="-128"/>
            </a:endParaRPr>
          </a:p>
        </p:txBody>
      </p:sp>
      <p:sp>
        <p:nvSpPr>
          <p:cNvPr id="301063" name="Text Box 7"/>
          <p:cNvSpPr txBox="1">
            <a:spLocks noChangeArrowheads="1"/>
          </p:cNvSpPr>
          <p:nvPr/>
        </p:nvSpPr>
        <p:spPr bwMode="auto">
          <a:xfrm>
            <a:off x="152400" y="1752600"/>
            <a:ext cx="1524000" cy="30480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pPr>
            <a:r>
              <a:rPr lang="en-US" sz="1200" b="1" dirty="0" smtClean="0">
                <a:latin typeface="Arial" pitchFamily="34" charset="0"/>
                <a:cs typeface="Arial" pitchFamily="34" charset="0"/>
              </a:rPr>
              <a:t>BES</a:t>
            </a:r>
          </a:p>
          <a:p>
            <a:pPr marL="125413" indent="-125413" defTabSz="736600">
              <a:spcBef>
                <a:spcPct val="20000"/>
              </a:spcBef>
              <a:buFont typeface="Wingdings" pitchFamily="2" charset="2"/>
              <a:buChar char="§"/>
            </a:pPr>
            <a:r>
              <a:rPr lang="en-US" sz="1100" b="1" dirty="0" smtClean="0">
                <a:latin typeface="Arial Narrow" pitchFamily="34" charset="0"/>
              </a:rPr>
              <a:t>Understand and predict interfacial charge transfer and multi-body effects</a:t>
            </a:r>
          </a:p>
          <a:p>
            <a:pPr marL="125413" indent="-125413" defTabSz="736600">
              <a:spcBef>
                <a:spcPct val="20000"/>
              </a:spcBef>
              <a:buFont typeface="Wingdings" pitchFamily="2" charset="2"/>
              <a:buChar char="§"/>
            </a:pPr>
            <a:r>
              <a:rPr lang="en-US" sz="1100" b="1" dirty="0" smtClean="0">
                <a:latin typeface="Arial Narrow" pitchFamily="34" charset="0"/>
              </a:rPr>
              <a:t>Predict and control dynamics of phase transitions</a:t>
            </a:r>
          </a:p>
          <a:p>
            <a:pPr marL="125413" indent="-125413" defTabSz="736600">
              <a:spcBef>
                <a:spcPct val="20000"/>
              </a:spcBef>
              <a:buFont typeface="Wingdings" pitchFamily="2" charset="2"/>
              <a:buChar char="§"/>
            </a:pPr>
            <a:r>
              <a:rPr lang="en-US" sz="1100" b="1" dirty="0" smtClean="0">
                <a:latin typeface="Arial Narrow" pitchFamily="34" charset="0"/>
              </a:rPr>
              <a:t>Control of chemistry and its dynamics at electrified interfaces</a:t>
            </a:r>
          </a:p>
          <a:p>
            <a:pPr marL="125413" indent="-125413" defTabSz="736600">
              <a:spcBef>
                <a:spcPct val="20000"/>
              </a:spcBef>
              <a:buFont typeface="Wingdings" pitchFamily="2" charset="2"/>
              <a:buChar char="§"/>
            </a:pPr>
            <a:r>
              <a:rPr lang="en-US" sz="1100" b="1" dirty="0" smtClean="0">
                <a:latin typeface="Arial Narrow" pitchFamily="34" charset="0"/>
              </a:rPr>
              <a:t>Physicochemical consequences of </a:t>
            </a:r>
            <a:r>
              <a:rPr lang="en-US" sz="1100" b="1" dirty="0" err="1" smtClean="0">
                <a:latin typeface="Arial Narrow" pitchFamily="34" charset="0"/>
              </a:rPr>
              <a:t>nano</a:t>
            </a:r>
            <a:r>
              <a:rPr lang="en-US" sz="1100" b="1" dirty="0" smtClean="0">
                <a:latin typeface="Arial Narrow" pitchFamily="34" charset="0"/>
              </a:rPr>
              <a:t>-dimensions</a:t>
            </a:r>
          </a:p>
          <a:p>
            <a:pPr marL="125413" indent="-125413" defTabSz="736600">
              <a:spcBef>
                <a:spcPct val="20000"/>
              </a:spcBef>
              <a:buFont typeface="Wingdings" pitchFamily="2" charset="2"/>
              <a:buChar char="§"/>
            </a:pPr>
            <a:r>
              <a:rPr lang="en-US" sz="1100" b="1" dirty="0" smtClean="0">
                <a:latin typeface="Arial Narrow" pitchFamily="34" charset="0"/>
              </a:rPr>
              <a:t>Fundamentals of </a:t>
            </a:r>
            <a:r>
              <a:rPr lang="en-US" sz="1100" b="1" dirty="0" err="1" smtClean="0">
                <a:latin typeface="Arial Narrow" pitchFamily="34" charset="0"/>
              </a:rPr>
              <a:t>solvation</a:t>
            </a:r>
            <a:r>
              <a:rPr lang="en-US" sz="1100" b="1" dirty="0" smtClean="0">
                <a:latin typeface="Arial Narrow" pitchFamily="34" charset="0"/>
              </a:rPr>
              <a:t> dynamics and ionic transport</a:t>
            </a:r>
          </a:p>
          <a:p>
            <a:pPr marL="139700" indent="-139700" algn="l" defTabSz="820738">
              <a:lnSpc>
                <a:spcPct val="90000"/>
              </a:lnSpc>
              <a:spcBef>
                <a:spcPct val="35000"/>
              </a:spcBef>
              <a:buFont typeface="Wingdings" pitchFamily="2" charset="2"/>
              <a:buChar char="§"/>
            </a:pPr>
            <a:endParaRPr lang="en-US" sz="1400" dirty="0">
              <a:solidFill>
                <a:schemeClr val="tx1"/>
              </a:solidFill>
              <a:latin typeface="Arial Narrow" pitchFamily="34" charset="0"/>
            </a:endParaRPr>
          </a:p>
        </p:txBody>
      </p:sp>
      <p:sp>
        <p:nvSpPr>
          <p:cNvPr id="34" name="Slide Number Placeholder 3"/>
          <p:cNvSpPr>
            <a:spLocks noGrp="1"/>
          </p:cNvSpPr>
          <p:nvPr>
            <p:ph type="sldNum" sz="quarter" idx="12"/>
          </p:nvPr>
        </p:nvSpPr>
        <p:spPr>
          <a:prstGeom prst="rect">
            <a:avLst/>
          </a:prstGeom>
        </p:spPr>
        <p:txBody>
          <a:bodyPr/>
          <a:lstStyle/>
          <a:p>
            <a:fld id="{26CA2777-A89F-4130-B308-73BB65955918}" type="slidenum">
              <a:rPr lang="en-US" sz="1200" smtClean="0">
                <a:solidFill>
                  <a:schemeClr val="tx1">
                    <a:lumMod val="75000"/>
                    <a:lumOff val="25000"/>
                  </a:schemeClr>
                </a:solidFill>
                <a:latin typeface="Arial" pitchFamily="34" charset="0"/>
                <a:cs typeface="Arial" pitchFamily="34" charset="0"/>
              </a:rPr>
              <a:pPr/>
              <a:t>20</a:t>
            </a:fld>
            <a:endParaRPr lang="en-US" sz="1200" dirty="0">
              <a:solidFill>
                <a:schemeClr val="tx1">
                  <a:lumMod val="75000"/>
                  <a:lumOff val="25000"/>
                </a:schemeClr>
              </a:solidFill>
              <a:latin typeface="Arial" pitchFamily="34" charset="0"/>
              <a:cs typeface="Arial" pitchFamily="34" charset="0"/>
            </a:endParaRPr>
          </a:p>
        </p:txBody>
      </p:sp>
      <p:sp>
        <p:nvSpPr>
          <p:cNvPr id="301072" name="Rectangle 16"/>
          <p:cNvSpPr>
            <a:spLocks noGrp="1" noChangeArrowheads="1"/>
          </p:cNvSpPr>
          <p:nvPr>
            <p:ph type="title" idx="4294967295"/>
          </p:nvPr>
        </p:nvSpPr>
        <p:spPr bwMode="auto">
          <a:xfrm>
            <a:off x="23813" y="114300"/>
            <a:ext cx="9120187" cy="533400"/>
          </a:xfr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95000"/>
              </a:lnSpc>
              <a:tabLst>
                <a:tab pos="1890713" algn="l"/>
              </a:tabLst>
            </a:pPr>
            <a:r>
              <a:rPr lang="en-US" dirty="0" smtClean="0">
                <a:latin typeface="Arial" charset="0"/>
                <a:cs typeface="Arial" charset="0"/>
              </a:rPr>
              <a:t> R&amp;D Continuum for Energy Storage (Grid)</a:t>
            </a:r>
            <a:endParaRPr lang="en-US" dirty="0">
              <a:latin typeface="Arial" charset="0"/>
              <a:cs typeface="Arial" charset="0"/>
            </a:endParaRPr>
          </a:p>
        </p:txBody>
      </p:sp>
      <p:sp>
        <p:nvSpPr>
          <p:cNvPr id="20" name="Text Box 5"/>
          <p:cNvSpPr txBox="1">
            <a:spLocks noChangeArrowheads="1"/>
          </p:cNvSpPr>
          <p:nvPr/>
        </p:nvSpPr>
        <p:spPr bwMode="auto">
          <a:xfrm>
            <a:off x="3962400" y="1752600"/>
            <a:ext cx="1447800" cy="20574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pPr>
            <a:r>
              <a:rPr lang="en-US" altLang="ja-JP" sz="1200" b="1" dirty="0" smtClean="0">
                <a:latin typeface="Arial" pitchFamily="34" charset="0"/>
                <a:ea typeface="ＭＳ Ｐゴシック" charset="-128"/>
                <a:cs typeface="Arial" pitchFamily="34" charset="0"/>
              </a:rPr>
              <a:t>ARPA-E</a:t>
            </a:r>
          </a:p>
          <a:p>
            <a:pPr marL="139700" indent="-139700" defTabSz="820738">
              <a:lnSpc>
                <a:spcPct val="90000"/>
              </a:lnSpc>
              <a:spcBef>
                <a:spcPct val="35000"/>
              </a:spcBef>
              <a:buFont typeface="Wingdings" pitchFamily="2" charset="2"/>
              <a:buChar char="§"/>
            </a:pPr>
            <a:r>
              <a:rPr lang="en-US" altLang="ja-JP" sz="1100" b="1" dirty="0" smtClean="0">
                <a:latin typeface="Arial Narrow" pitchFamily="34" charset="0"/>
                <a:ea typeface="ＭＳ Ｐゴシック" pitchFamily="96" charset="-128"/>
              </a:rPr>
              <a:t>Focus on storage technology for short-duration variability in renewable generation.</a:t>
            </a:r>
          </a:p>
          <a:p>
            <a:pPr marL="139700" indent="-139700" defTabSz="820738">
              <a:lnSpc>
                <a:spcPct val="90000"/>
              </a:lnSpc>
              <a:spcBef>
                <a:spcPct val="35000"/>
              </a:spcBef>
              <a:buFont typeface="Wingdings" pitchFamily="2" charset="2"/>
              <a:buChar char="§"/>
            </a:pPr>
            <a:r>
              <a:rPr lang="en-US" altLang="ja-JP" sz="1100" b="1" dirty="0" smtClean="0">
                <a:latin typeface="Arial Narrow" pitchFamily="34" charset="0"/>
                <a:ea typeface="ＭＳ Ｐゴシック" pitchFamily="96" charset="-128"/>
              </a:rPr>
              <a:t>Proof of concept storage-component projects; advanced system prototypes  that address known shortcomings of existing systems</a:t>
            </a:r>
          </a:p>
        </p:txBody>
      </p:sp>
      <p:sp>
        <p:nvSpPr>
          <p:cNvPr id="26" name="AutoShape 14"/>
          <p:cNvSpPr>
            <a:spLocks noChangeArrowheads="1"/>
          </p:cNvSpPr>
          <p:nvPr/>
        </p:nvSpPr>
        <p:spPr bwMode="auto">
          <a:xfrm>
            <a:off x="133350" y="5562600"/>
            <a:ext cx="1447800" cy="5334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2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27" name="AutoShape 13"/>
          <p:cNvSpPr>
            <a:spLocks noChangeArrowheads="1"/>
          </p:cNvSpPr>
          <p:nvPr/>
        </p:nvSpPr>
        <p:spPr bwMode="auto">
          <a:xfrm>
            <a:off x="228600" y="4800600"/>
            <a:ext cx="5715000" cy="457200"/>
          </a:xfrm>
          <a:prstGeom prst="leftRightArrow">
            <a:avLst>
              <a:gd name="adj1" fmla="val 58667"/>
              <a:gd name="adj2" fmla="val 90185"/>
            </a:avLst>
          </a:prstGeom>
          <a:solidFill>
            <a:schemeClr val="accent1">
              <a:lumMod val="20000"/>
              <a:lumOff val="80000"/>
            </a:schemeClr>
          </a:solidFill>
          <a:ln w="9525" algn="ctr">
            <a:solidFill>
              <a:schemeClr val="tx1"/>
            </a:solidFill>
            <a:miter lim="800000"/>
            <a:headEnd/>
            <a:tailEnd/>
          </a:ln>
          <a:effectLst/>
          <a:scene3d>
            <a:camera prst="orthographicFront"/>
            <a:lightRig rig="threePt" dir="t"/>
          </a:scene3d>
          <a:sp3d>
            <a:bevelT w="114300" prst="artDeco"/>
          </a:sp3d>
        </p:spPr>
        <p:txBody>
          <a:bodyPr wrap="none" lIns="82048" tIns="41025" rIns="82048" bIns="41025" anchor="ctr"/>
          <a:lstStyle/>
          <a:p>
            <a:pPr algn="ctr" defTabSz="820738" eaLnBrk="0" hangingPunct="0"/>
            <a:r>
              <a:rPr lang="en-US" sz="1200" b="1" dirty="0" smtClean="0">
                <a:solidFill>
                  <a:schemeClr val="accent1"/>
                </a:solidFill>
                <a:latin typeface="Arial" pitchFamily="34" charset="0"/>
                <a:cs typeface="Arial" pitchFamily="34" charset="0"/>
              </a:rPr>
              <a:t>Battery and Energy Storage Hub*</a:t>
            </a:r>
            <a:endParaRPr lang="en-US" sz="1200" b="1" dirty="0">
              <a:solidFill>
                <a:schemeClr val="accent1"/>
              </a:solidFill>
              <a:latin typeface="Arial" pitchFamily="34" charset="0"/>
              <a:cs typeface="Arial" pitchFamily="34" charset="0"/>
            </a:endParaRPr>
          </a:p>
        </p:txBody>
      </p:sp>
      <p:sp>
        <p:nvSpPr>
          <p:cNvPr id="30" name="AutoShape 14"/>
          <p:cNvSpPr>
            <a:spLocks noChangeArrowheads="1"/>
          </p:cNvSpPr>
          <p:nvPr/>
        </p:nvSpPr>
        <p:spPr bwMode="auto">
          <a:xfrm>
            <a:off x="1590675" y="5562600"/>
            <a:ext cx="1447800" cy="5334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4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32" name="AutoShape 14"/>
          <p:cNvSpPr>
            <a:spLocks noChangeArrowheads="1"/>
          </p:cNvSpPr>
          <p:nvPr/>
        </p:nvSpPr>
        <p:spPr bwMode="auto">
          <a:xfrm>
            <a:off x="3048000" y="5562600"/>
            <a:ext cx="1447800" cy="5334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4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33" name="Rectangle 32"/>
          <p:cNvSpPr/>
          <p:nvPr/>
        </p:nvSpPr>
        <p:spPr>
          <a:xfrm rot="5400000">
            <a:off x="6700266" y="3815334"/>
            <a:ext cx="4419600" cy="2941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solidFill>
                  <a:schemeClr val="tx1"/>
                </a:solidFill>
                <a:latin typeface="Arial" pitchFamily="34" charset="0"/>
                <a:cs typeface="Arial" pitchFamily="34" charset="0"/>
              </a:rPr>
              <a:t>Grid Energy Storage</a:t>
            </a:r>
            <a:endParaRPr lang="en-US" dirty="0">
              <a:solidFill>
                <a:schemeClr val="tx1"/>
              </a:solidFill>
              <a:latin typeface="Arial" pitchFamily="34" charset="0"/>
              <a:cs typeface="Arial" pitchFamily="34" charset="0"/>
            </a:endParaRPr>
          </a:p>
        </p:txBody>
      </p:sp>
      <p:sp>
        <p:nvSpPr>
          <p:cNvPr id="38" name="AutoShape 14"/>
          <p:cNvSpPr>
            <a:spLocks noChangeArrowheads="1"/>
          </p:cNvSpPr>
          <p:nvPr/>
        </p:nvSpPr>
        <p:spPr bwMode="auto">
          <a:xfrm>
            <a:off x="4152900" y="5181600"/>
            <a:ext cx="3200400" cy="533400"/>
          </a:xfrm>
          <a:prstGeom prst="leftRightArrow">
            <a:avLst>
              <a:gd name="adj1" fmla="val 58667"/>
              <a:gd name="adj2" fmla="val 50963"/>
            </a:avLst>
          </a:prstGeom>
          <a:solidFill>
            <a:schemeClr val="accent3">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rgbClr val="106636"/>
                </a:solidFill>
                <a:latin typeface="Arial" pitchFamily="34" charset="0"/>
                <a:cs typeface="Arial" pitchFamily="34" charset="0"/>
              </a:rPr>
              <a:t>ARPA-E (Individual Awards)</a:t>
            </a:r>
            <a:endParaRPr lang="en-US" sz="1200" b="1" dirty="0">
              <a:solidFill>
                <a:srgbClr val="106636"/>
              </a:solidFill>
              <a:latin typeface="Arial" pitchFamily="34" charset="0"/>
              <a:cs typeface="Arial" pitchFamily="34" charset="0"/>
            </a:endParaRPr>
          </a:p>
        </p:txBody>
      </p:sp>
      <p:sp>
        <p:nvSpPr>
          <p:cNvPr id="39" name="AutoShape 13"/>
          <p:cNvSpPr>
            <a:spLocks noChangeArrowheads="1"/>
          </p:cNvSpPr>
          <p:nvPr/>
        </p:nvSpPr>
        <p:spPr bwMode="auto">
          <a:xfrm>
            <a:off x="0" y="6477000"/>
            <a:ext cx="4114800" cy="381000"/>
          </a:xfrm>
          <a:prstGeom prst="leftRightArrow">
            <a:avLst>
              <a:gd name="adj1" fmla="val 58667"/>
              <a:gd name="adj2" fmla="val 90185"/>
            </a:avLst>
          </a:prstGeom>
          <a:solidFill>
            <a:schemeClr val="accent1">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BES User Facilities: New tools &amp; techniques</a:t>
            </a:r>
            <a:endParaRPr lang="en-US" sz="1200" b="1" dirty="0">
              <a:solidFill>
                <a:schemeClr val="tx2"/>
              </a:solidFill>
              <a:latin typeface="Arial" pitchFamily="34" charset="0"/>
              <a:cs typeface="Arial" pitchFamily="34" charset="0"/>
            </a:endParaRPr>
          </a:p>
        </p:txBody>
      </p:sp>
      <p:sp>
        <p:nvSpPr>
          <p:cNvPr id="40" name="Text Box 5"/>
          <p:cNvSpPr txBox="1">
            <a:spLocks noChangeArrowheads="1"/>
          </p:cNvSpPr>
          <p:nvPr/>
        </p:nvSpPr>
        <p:spPr bwMode="auto">
          <a:xfrm>
            <a:off x="4191000" y="6553200"/>
            <a:ext cx="1219200" cy="3048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pPr>
            <a:r>
              <a:rPr lang="en-US" sz="1100" b="1" dirty="0" smtClean="0">
                <a:latin typeface="Arial" pitchFamily="34" charset="0"/>
                <a:ea typeface="ＭＳ Ｐゴシック" charset="-128"/>
                <a:cs typeface="Arial" pitchFamily="34" charset="0"/>
              </a:rPr>
              <a:t> </a:t>
            </a:r>
            <a:r>
              <a:rPr lang="en-US" sz="1400" dirty="0" smtClean="0">
                <a:solidFill>
                  <a:schemeClr val="tx1">
                    <a:lumMod val="65000"/>
                    <a:lumOff val="35000"/>
                  </a:schemeClr>
                </a:solidFill>
                <a:latin typeface="Arial" pitchFamily="34" charset="0"/>
                <a:ea typeface="ＭＳ Ｐゴシック" charset="-128"/>
                <a:cs typeface="Arial" pitchFamily="34" charset="0"/>
              </a:rPr>
              <a:t>* Proposed</a:t>
            </a:r>
          </a:p>
        </p:txBody>
      </p:sp>
      <p:sp>
        <p:nvSpPr>
          <p:cNvPr id="31" name="AutoShape 14"/>
          <p:cNvSpPr>
            <a:spLocks noChangeArrowheads="1"/>
          </p:cNvSpPr>
          <p:nvPr/>
        </p:nvSpPr>
        <p:spPr bwMode="auto">
          <a:xfrm>
            <a:off x="685800" y="6076950"/>
            <a:ext cx="3048000" cy="4572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Small Groups: EFRCs</a:t>
            </a:r>
            <a:endParaRPr lang="en-US" sz="1200" b="1" dirty="0">
              <a:solidFill>
                <a:schemeClr val="tx2"/>
              </a:solidFill>
              <a:latin typeface="Arial" pitchFamily="34" charset="0"/>
              <a:cs typeface="Arial" pitchFamily="34" charset="0"/>
            </a:endParaRPr>
          </a:p>
        </p:txBody>
      </p:sp>
      <p:sp>
        <p:nvSpPr>
          <p:cNvPr id="36" name="AutoShape 14"/>
          <p:cNvSpPr>
            <a:spLocks noChangeArrowheads="1"/>
          </p:cNvSpPr>
          <p:nvPr/>
        </p:nvSpPr>
        <p:spPr bwMode="auto">
          <a:xfrm>
            <a:off x="7372350" y="5200650"/>
            <a:ext cx="1371600" cy="504825"/>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Demonstration</a:t>
            </a:r>
            <a:endParaRPr lang="en-US" sz="1200" b="1" dirty="0">
              <a:solidFill>
                <a:schemeClr val="accent2">
                  <a:lumMod val="75000"/>
                </a:schemeClr>
              </a:solidFill>
              <a:latin typeface="Arial" pitchFamily="34" charset="0"/>
              <a:cs typeface="Arial" pitchFamily="34" charset="0"/>
            </a:endParaRPr>
          </a:p>
        </p:txBody>
      </p:sp>
      <p:sp>
        <p:nvSpPr>
          <p:cNvPr id="48" name="AutoShape 14"/>
          <p:cNvSpPr>
            <a:spLocks noChangeArrowheads="1"/>
          </p:cNvSpPr>
          <p:nvPr/>
        </p:nvSpPr>
        <p:spPr bwMode="auto">
          <a:xfrm>
            <a:off x="6705600" y="5791200"/>
            <a:ext cx="19050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Individual</a:t>
            </a:r>
            <a:r>
              <a:rPr lang="en-US" sz="1400" b="1" dirty="0" smtClean="0">
                <a:solidFill>
                  <a:schemeClr val="accent2">
                    <a:lumMod val="75000"/>
                  </a:schemeClr>
                </a:solidFill>
                <a:latin typeface="Arial Narrow" pitchFamily="34" charset="0"/>
              </a:rPr>
              <a:t> </a:t>
            </a:r>
            <a:r>
              <a:rPr lang="en-US" sz="1200" b="1" dirty="0" smtClean="0">
                <a:solidFill>
                  <a:schemeClr val="accent2">
                    <a:lumMod val="75000"/>
                  </a:schemeClr>
                </a:solidFill>
                <a:latin typeface="Arial" pitchFamily="34" charset="0"/>
                <a:cs typeface="Arial" pitchFamily="34" charset="0"/>
              </a:rPr>
              <a:t>Awards</a:t>
            </a:r>
            <a:endParaRPr lang="en-US" sz="1200" b="1" dirty="0">
              <a:solidFill>
                <a:schemeClr val="accent2">
                  <a:lumMod val="75000"/>
                </a:schemeClr>
              </a:solidFill>
              <a:latin typeface="Arial" pitchFamily="34" charset="0"/>
              <a:cs typeface="Arial" pitchFamily="34" charset="0"/>
            </a:endParaRPr>
          </a:p>
        </p:txBody>
      </p:sp>
      <p:sp>
        <p:nvSpPr>
          <p:cNvPr id="49" name="AutoShape 14"/>
          <p:cNvSpPr>
            <a:spLocks noChangeArrowheads="1"/>
          </p:cNvSpPr>
          <p:nvPr/>
        </p:nvSpPr>
        <p:spPr bwMode="auto">
          <a:xfrm>
            <a:off x="6248400" y="6324600"/>
            <a:ext cx="2362200" cy="5334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Large-Scale Demonstration</a:t>
            </a:r>
            <a:endParaRPr lang="en-US" sz="1200" b="1" dirty="0">
              <a:solidFill>
                <a:schemeClr val="accent2">
                  <a:lumMod val="75000"/>
                </a:schemeClr>
              </a:solidFill>
              <a:latin typeface="Arial" pitchFamily="34" charset="0"/>
              <a:cs typeface="Arial" pitchFamily="34" charset="0"/>
            </a:endParaRPr>
          </a:p>
        </p:txBody>
      </p:sp>
      <p:sp>
        <p:nvSpPr>
          <p:cNvPr id="50" name="AutoShape 14"/>
          <p:cNvSpPr>
            <a:spLocks noChangeArrowheads="1"/>
          </p:cNvSpPr>
          <p:nvPr/>
        </p:nvSpPr>
        <p:spPr bwMode="auto">
          <a:xfrm>
            <a:off x="5029200" y="5791200"/>
            <a:ext cx="16764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Individual</a:t>
            </a:r>
            <a:r>
              <a:rPr lang="en-US" sz="1400" b="1" dirty="0" smtClean="0">
                <a:solidFill>
                  <a:schemeClr val="accent2">
                    <a:lumMod val="75000"/>
                  </a:schemeClr>
                </a:solidFill>
                <a:latin typeface="Arial Narrow" pitchFamily="34" charset="0"/>
              </a:rPr>
              <a:t> </a:t>
            </a:r>
            <a:r>
              <a:rPr lang="en-US" sz="1200" b="1" dirty="0" smtClean="0">
                <a:solidFill>
                  <a:schemeClr val="accent2">
                    <a:lumMod val="75000"/>
                  </a:schemeClr>
                </a:solidFill>
                <a:latin typeface="Arial" pitchFamily="34" charset="0"/>
                <a:cs typeface="Arial" pitchFamily="34" charset="0"/>
              </a:rPr>
              <a:t>Awards</a:t>
            </a:r>
            <a:endParaRPr lang="en-US" sz="1200" b="1" dirty="0">
              <a:solidFill>
                <a:schemeClr val="accent2">
                  <a:lumMod val="75000"/>
                </a:schemeClr>
              </a:solidFill>
              <a:latin typeface="Arial" pitchFamily="34" charset="0"/>
              <a:cs typeface="Arial" pitchFamily="34" charset="0"/>
            </a:endParaRPr>
          </a:p>
        </p:txBody>
      </p:sp>
      <p:grpSp>
        <p:nvGrpSpPr>
          <p:cNvPr id="35" name="Group 22"/>
          <p:cNvGrpSpPr/>
          <p:nvPr/>
        </p:nvGrpSpPr>
        <p:grpSpPr>
          <a:xfrm>
            <a:off x="152400" y="609600"/>
            <a:ext cx="8945881" cy="685799"/>
            <a:chOff x="228600" y="685800"/>
            <a:chExt cx="8915401" cy="1143000"/>
          </a:xfrm>
        </p:grpSpPr>
        <p:sp>
          <p:nvSpPr>
            <p:cNvPr id="41" name="AutoShape 10"/>
            <p:cNvSpPr>
              <a:spLocks noChangeArrowheads="1"/>
            </p:cNvSpPr>
            <p:nvPr/>
          </p:nvSpPr>
          <p:spPr bwMode="auto">
            <a:xfrm>
              <a:off x="6598921" y="695325"/>
              <a:ext cx="2545080" cy="1133475"/>
            </a:xfrm>
            <a:prstGeom prst="homePlate">
              <a:avLst>
                <a:gd name="adj" fmla="val 2293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204788" indent="485775" eaLnBrk="1" hangingPunct="1">
                <a:lnSpc>
                  <a:spcPct val="90000"/>
                </a:lnSpc>
              </a:pPr>
              <a:r>
                <a:rPr lang="en-US" sz="1400" b="1" dirty="0">
                  <a:latin typeface="Arial" pitchFamily="34" charset="0"/>
                  <a:cs typeface="Arial" pitchFamily="34" charset="0"/>
                </a:rPr>
                <a:t>Technology</a:t>
              </a:r>
            </a:p>
            <a:p>
              <a:pPr marL="204788" indent="485775" eaLnBrk="1" hangingPunct="1">
                <a:lnSpc>
                  <a:spcPct val="90000"/>
                </a:lnSpc>
              </a:pPr>
              <a:r>
                <a:rPr lang="en-US" sz="1400" b="1" dirty="0">
                  <a:latin typeface="Arial" pitchFamily="34" charset="0"/>
                  <a:cs typeface="Arial" pitchFamily="34" charset="0"/>
                </a:rPr>
                <a:t>Maturation</a:t>
              </a:r>
            </a:p>
            <a:p>
              <a:pPr marL="204788" indent="485775" eaLnBrk="1" hangingPunct="1">
                <a:lnSpc>
                  <a:spcPct val="90000"/>
                </a:lnSpc>
              </a:pPr>
              <a:r>
                <a:rPr lang="en-US" sz="1400" b="1" dirty="0" smtClean="0">
                  <a:latin typeface="Arial" pitchFamily="34" charset="0"/>
                  <a:cs typeface="Arial" pitchFamily="34" charset="0"/>
                </a:rPr>
                <a:t>&amp; </a:t>
              </a:r>
              <a:r>
                <a:rPr lang="en-US" sz="1400" b="1" dirty="0">
                  <a:latin typeface="Arial" pitchFamily="34" charset="0"/>
                  <a:cs typeface="Arial" pitchFamily="34" charset="0"/>
                </a:rPr>
                <a:t>Deployment</a:t>
              </a:r>
            </a:p>
          </p:txBody>
        </p:sp>
        <p:sp>
          <p:nvSpPr>
            <p:cNvPr id="54" name="AutoShape 11"/>
            <p:cNvSpPr>
              <a:spLocks noChangeArrowheads="1"/>
            </p:cNvSpPr>
            <p:nvPr/>
          </p:nvSpPr>
          <p:spPr bwMode="auto">
            <a:xfrm>
              <a:off x="4008120" y="685800"/>
              <a:ext cx="3048000" cy="1143000"/>
            </a:xfrm>
            <a:prstGeom prst="homePlate">
              <a:avLst>
                <a:gd name="adj" fmla="val 2272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1023938" eaLnBrk="1" hangingPunct="1">
                <a:lnSpc>
                  <a:spcPct val="90000"/>
                </a:lnSpc>
              </a:pPr>
              <a:r>
                <a:rPr lang="en-US" sz="1400" b="1" dirty="0" smtClean="0">
                  <a:latin typeface="Arial" pitchFamily="34" charset="0"/>
                  <a:cs typeface="Arial" pitchFamily="34" charset="0"/>
                </a:rPr>
                <a:t>Applied</a:t>
              </a:r>
            </a:p>
            <a:p>
              <a:pPr marL="1023938" eaLnBrk="1" hangingPunct="1">
                <a:lnSpc>
                  <a:spcPct val="90000"/>
                </a:lnSpc>
              </a:pPr>
              <a:r>
                <a:rPr lang="en-US" sz="1400" b="1" dirty="0" smtClean="0">
                  <a:latin typeface="Arial" pitchFamily="34" charset="0"/>
                  <a:cs typeface="Arial" pitchFamily="34" charset="0"/>
                </a:rPr>
                <a:t>Research</a:t>
              </a:r>
              <a:endParaRPr lang="en-US" sz="1400" b="1" dirty="0">
                <a:latin typeface="Arial" pitchFamily="34" charset="0"/>
                <a:cs typeface="Arial" pitchFamily="34" charset="0"/>
              </a:endParaRPr>
            </a:p>
          </p:txBody>
        </p:sp>
        <p:sp>
          <p:nvSpPr>
            <p:cNvPr id="55" name="AutoShape 12"/>
            <p:cNvSpPr>
              <a:spLocks noChangeArrowheads="1"/>
            </p:cNvSpPr>
            <p:nvPr/>
          </p:nvSpPr>
          <p:spPr bwMode="auto">
            <a:xfrm>
              <a:off x="228600" y="685800"/>
              <a:ext cx="4114800" cy="1142999"/>
            </a:xfrm>
            <a:prstGeom prst="homePlate">
              <a:avLst>
                <a:gd name="adj" fmla="val 24636"/>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algn="l" eaLnBrk="1" hangingPunct="1">
                <a:lnSpc>
                  <a:spcPct val="90000"/>
                </a:lnSpc>
              </a:pPr>
              <a:endParaRPr lang="en-US" sz="1300">
                <a:latin typeface="Arial" pitchFamily="34" charset="0"/>
                <a:cs typeface="Arial" pitchFamily="34" charset="0"/>
              </a:endParaRPr>
            </a:p>
          </p:txBody>
        </p:sp>
        <p:sp>
          <p:nvSpPr>
            <p:cNvPr id="56" name="Text Box 13"/>
            <p:cNvSpPr txBox="1">
              <a:spLocks noChangeArrowheads="1"/>
            </p:cNvSpPr>
            <p:nvPr/>
          </p:nvSpPr>
          <p:spPr bwMode="auto">
            <a:xfrm>
              <a:off x="350520" y="812800"/>
              <a:ext cx="1420418" cy="856246"/>
            </a:xfrm>
            <a:prstGeom prst="rect">
              <a:avLst/>
            </a:prstGeom>
            <a:noFill/>
            <a:ln w="9525">
              <a:noFill/>
              <a:miter lim="800000"/>
              <a:headEnd/>
              <a:tailEnd/>
            </a:ln>
            <a:effectLst/>
          </p:spPr>
          <p:txBody>
            <a:bodyPr wrap="square" lIns="82058" tIns="41029" rIns="82058" bIns="41029">
              <a:spAutoFit/>
            </a:bodyPr>
            <a:lstStyle/>
            <a:p>
              <a:pPr eaLnBrk="1" hangingPunct="1"/>
              <a:r>
                <a:rPr lang="en-US" sz="1400" b="1" dirty="0" smtClean="0">
                  <a:latin typeface="Arial" pitchFamily="34" charset="0"/>
                  <a:cs typeface="Arial" pitchFamily="34" charset="0"/>
                </a:rPr>
                <a:t>Discovery </a:t>
              </a:r>
            </a:p>
            <a:p>
              <a:pPr eaLnBrk="1" hangingPunct="1"/>
              <a:r>
                <a:rPr lang="en-US" sz="1400" b="1" dirty="0" smtClean="0">
                  <a:latin typeface="Arial" pitchFamily="34" charset="0"/>
                  <a:cs typeface="Arial" pitchFamily="34" charset="0"/>
                </a:rPr>
                <a:t>Research</a:t>
              </a:r>
              <a:endParaRPr lang="en-US" sz="1400" b="1" dirty="0">
                <a:latin typeface="Arial" pitchFamily="34" charset="0"/>
                <a:cs typeface="Arial" pitchFamily="34" charset="0"/>
              </a:endParaRPr>
            </a:p>
          </p:txBody>
        </p:sp>
      </p:grpSp>
      <p:sp>
        <p:nvSpPr>
          <p:cNvPr id="57" name="Text Box 14"/>
          <p:cNvSpPr txBox="1">
            <a:spLocks noChangeArrowheads="1"/>
          </p:cNvSpPr>
          <p:nvPr/>
        </p:nvSpPr>
        <p:spPr bwMode="auto">
          <a:xfrm>
            <a:off x="2133599" y="685800"/>
            <a:ext cx="1652789" cy="513747"/>
          </a:xfrm>
          <a:prstGeom prst="rect">
            <a:avLst/>
          </a:prstGeom>
          <a:noFill/>
          <a:ln w="9525">
            <a:noFill/>
            <a:miter lim="800000"/>
            <a:headEnd/>
            <a:tailEnd/>
          </a:ln>
          <a:effectLst/>
        </p:spPr>
        <p:txBody>
          <a:bodyPr wrap="square" lIns="82058" tIns="41029" rIns="82058" bIns="41029">
            <a:spAutoFit/>
          </a:bodyPr>
          <a:lstStyle/>
          <a:p>
            <a:r>
              <a:rPr lang="en-US" sz="1400" b="1" dirty="0" smtClean="0">
                <a:latin typeface="Arial" pitchFamily="34" charset="0"/>
                <a:cs typeface="Arial" pitchFamily="34" charset="0"/>
              </a:rPr>
              <a:t>Use-Inspired</a:t>
            </a:r>
          </a:p>
          <a:p>
            <a:r>
              <a:rPr lang="en-US" sz="1400" b="1" dirty="0" smtClean="0">
                <a:latin typeface="Arial" pitchFamily="34" charset="0"/>
                <a:cs typeface="Arial" pitchFamily="34" charset="0"/>
              </a:rPr>
              <a:t>Basic Research</a:t>
            </a:r>
          </a:p>
        </p:txBody>
      </p:sp>
      <p:sp>
        <p:nvSpPr>
          <p:cNvPr id="58" name="Rectangle 57"/>
          <p:cNvSpPr/>
          <p:nvPr/>
        </p:nvSpPr>
        <p:spPr>
          <a:xfrm>
            <a:off x="152400" y="1295400"/>
            <a:ext cx="38862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latin typeface="Arial" pitchFamily="34" charset="0"/>
                <a:cs typeface="Arial" pitchFamily="34" charset="0"/>
              </a:rPr>
              <a:t>Office of Science</a:t>
            </a:r>
            <a:endParaRPr lang="en-US" dirty="0">
              <a:solidFill>
                <a:schemeClr val="tx1"/>
              </a:solidFill>
              <a:latin typeface="Arial" pitchFamily="34" charset="0"/>
              <a:cs typeface="Arial" pitchFamily="34" charset="0"/>
            </a:endParaRPr>
          </a:p>
        </p:txBody>
      </p:sp>
      <p:sp>
        <p:nvSpPr>
          <p:cNvPr id="59" name="Rectangle 58"/>
          <p:cNvSpPr/>
          <p:nvPr/>
        </p:nvSpPr>
        <p:spPr>
          <a:xfrm>
            <a:off x="4038600" y="1295400"/>
            <a:ext cx="48768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indent="1428750" algn="ctr"/>
            <a:r>
              <a:rPr lang="en-US" dirty="0" smtClean="0">
                <a:solidFill>
                  <a:schemeClr val="tx1"/>
                </a:solidFill>
                <a:latin typeface="Arial" pitchFamily="34" charset="0"/>
                <a:cs typeface="Arial" pitchFamily="34" charset="0"/>
              </a:rPr>
              <a:t>Applied Programs</a:t>
            </a:r>
            <a:endParaRPr lang="en-US" dirty="0">
              <a:solidFill>
                <a:schemeClr val="tx1"/>
              </a:solidFill>
              <a:latin typeface="Arial" pitchFamily="34" charset="0"/>
              <a:cs typeface="Arial" pitchFamily="34" charset="0"/>
            </a:endParaRPr>
          </a:p>
        </p:txBody>
      </p:sp>
      <p:sp>
        <p:nvSpPr>
          <p:cNvPr id="60" name="Right Triangle 59"/>
          <p:cNvSpPr/>
          <p:nvPr/>
        </p:nvSpPr>
        <p:spPr>
          <a:xfrm>
            <a:off x="3886200" y="1295400"/>
            <a:ext cx="3413760" cy="381000"/>
          </a:xfrm>
          <a:prstGeom prst="rtTriangle">
            <a:avLst/>
          </a:prstGeom>
          <a:gradFill>
            <a:gsLst>
              <a:gs pos="0">
                <a:schemeClr val="accent3">
                  <a:tint val="50000"/>
                  <a:satMod val="300000"/>
                  <a:alpha val="30000"/>
                </a:schemeClr>
              </a:gs>
              <a:gs pos="35000">
                <a:schemeClr val="accent3">
                  <a:tint val="37000"/>
                  <a:satMod val="300000"/>
                </a:schemeClr>
              </a:gs>
              <a:gs pos="100000">
                <a:schemeClr val="accent3">
                  <a:tint val="15000"/>
                  <a:satMod val="350000"/>
                </a:schemeClr>
              </a:gs>
            </a:gsLst>
          </a:gra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chemeClr val="tx1"/>
              </a:solidFill>
              <a:latin typeface="Arial" pitchFamily="34" charset="0"/>
              <a:cs typeface="Arial" pitchFamily="34" charset="0"/>
            </a:endParaRPr>
          </a:p>
        </p:txBody>
      </p:sp>
      <p:sp>
        <p:nvSpPr>
          <p:cNvPr id="61" name="Text Box 14"/>
          <p:cNvSpPr txBox="1">
            <a:spLocks noChangeArrowheads="1"/>
          </p:cNvSpPr>
          <p:nvPr/>
        </p:nvSpPr>
        <p:spPr bwMode="auto">
          <a:xfrm>
            <a:off x="3886200" y="1295400"/>
            <a:ext cx="1085045" cy="359858"/>
          </a:xfrm>
          <a:prstGeom prst="rect">
            <a:avLst/>
          </a:prstGeom>
          <a:noFill/>
          <a:ln w="9525">
            <a:noFill/>
            <a:miter lim="800000"/>
            <a:headEnd/>
            <a:tailEnd/>
          </a:ln>
          <a:effectLst/>
        </p:spPr>
        <p:txBody>
          <a:bodyPr wrap="square" lIns="82058" tIns="41029" rIns="82058" bIns="41029">
            <a:spAutoFit/>
          </a:bodyPr>
          <a:lstStyle/>
          <a:p>
            <a:pPr eaLnBrk="1" hangingPunct="1"/>
            <a:r>
              <a:rPr lang="en-US" dirty="0" smtClean="0">
                <a:latin typeface="Arial" pitchFamily="34" charset="0"/>
                <a:cs typeface="Arial" pitchFamily="34" charset="0"/>
              </a:rPr>
              <a:t>ARPA-E</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 name="Rectangle 45"/>
          <p:cNvSpPr/>
          <p:nvPr/>
        </p:nvSpPr>
        <p:spPr>
          <a:xfrm>
            <a:off x="0" y="5344732"/>
            <a:ext cx="8538693" cy="1513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0" y="6172200"/>
            <a:ext cx="8915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058" name="Rectangle 2"/>
          <p:cNvSpPr>
            <a:spLocks noChangeArrowheads="1"/>
          </p:cNvSpPr>
          <p:nvPr/>
        </p:nvSpPr>
        <p:spPr bwMode="auto">
          <a:xfrm rot="5400000">
            <a:off x="1562100" y="-723900"/>
            <a:ext cx="6019800" cy="9144000"/>
          </a:xfrm>
          <a:prstGeom prst="rect">
            <a:avLst/>
          </a:prstGeom>
          <a:gradFill rotWithShape="0">
            <a:gsLst>
              <a:gs pos="0">
                <a:srgbClr val="E9FFE9">
                  <a:alpha val="64000"/>
                </a:srgbClr>
              </a:gs>
              <a:gs pos="100000">
                <a:srgbClr val="FEEBBC">
                  <a:alpha val="71001"/>
                </a:srgbClr>
              </a:gs>
            </a:gsLst>
            <a:lin ang="0" scaled="1"/>
          </a:gradFill>
          <a:ln w="9525" algn="ctr">
            <a:noFill/>
            <a:miter lim="800000"/>
            <a:headEnd/>
            <a:tailEnd/>
          </a:ln>
          <a:effectLst/>
        </p:spPr>
        <p:txBody>
          <a:bodyPr wrap="none" anchor="ctr"/>
          <a:lstStyle/>
          <a:p>
            <a:endParaRPr lang="en-US" dirty="0"/>
          </a:p>
        </p:txBody>
      </p:sp>
      <p:sp>
        <p:nvSpPr>
          <p:cNvPr id="301059" name="Text Box 3"/>
          <p:cNvSpPr txBox="1">
            <a:spLocks noChangeArrowheads="1"/>
          </p:cNvSpPr>
          <p:nvPr/>
        </p:nvSpPr>
        <p:spPr bwMode="auto">
          <a:xfrm>
            <a:off x="1752600" y="1676400"/>
            <a:ext cx="2514600" cy="36576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pPr>
            <a:r>
              <a:rPr lang="en-US" altLang="ja-JP" sz="1000" b="1" dirty="0" smtClean="0">
                <a:latin typeface="Arial Narrow" pitchFamily="34" charset="0"/>
                <a:ea typeface="ＭＳ Ｐゴシック" pitchFamily="96" charset="-128"/>
              </a:rPr>
              <a:t>BER: </a:t>
            </a:r>
          </a:p>
          <a:p>
            <a:pPr marL="125413" indent="-125413" defTabSz="736600">
              <a:spcBef>
                <a:spcPct val="20000"/>
              </a:spcBef>
              <a:buFont typeface="Wingdings" pitchFamily="2" charset="2"/>
              <a:buChar char="§"/>
            </a:pPr>
            <a:r>
              <a:rPr lang="en-US" altLang="ja-JP" sz="1050" b="1" dirty="0" smtClean="0">
                <a:latin typeface="Arial Narrow" pitchFamily="34" charset="0"/>
                <a:ea typeface="ＭＳ Ｐゴシック" pitchFamily="96" charset="-128"/>
              </a:rPr>
              <a:t>Genetic properties, molecular and regulatory mechanisms and resulting functional potential of microbes &amp; plants for novel approaches to new </a:t>
            </a:r>
            <a:r>
              <a:rPr lang="en-US" altLang="ja-JP" sz="1050" b="1" dirty="0" err="1" smtClean="0">
                <a:latin typeface="Arial Narrow" pitchFamily="34" charset="0"/>
                <a:ea typeface="ＭＳ Ｐゴシック" pitchFamily="96" charset="-128"/>
              </a:rPr>
              <a:t>biofuels</a:t>
            </a:r>
            <a:endParaRPr lang="en-US" altLang="ja-JP" sz="1050" b="1" dirty="0" smtClean="0">
              <a:latin typeface="Arial Narrow" pitchFamily="34" charset="0"/>
              <a:ea typeface="ＭＳ Ｐゴシック" pitchFamily="96" charset="-128"/>
            </a:endParaRPr>
          </a:p>
          <a:p>
            <a:pPr marL="125413" indent="-125413" defTabSz="736600">
              <a:spcBef>
                <a:spcPct val="20000"/>
              </a:spcBef>
              <a:buFont typeface="Wingdings" pitchFamily="2" charset="2"/>
              <a:buChar char="§"/>
            </a:pPr>
            <a:r>
              <a:rPr lang="en-US" altLang="ja-JP" sz="1050" b="1" dirty="0" smtClean="0">
                <a:latin typeface="Arial Narrow" pitchFamily="34" charset="0"/>
                <a:ea typeface="ＭＳ Ｐゴシック" pitchFamily="96" charset="-128"/>
              </a:rPr>
              <a:t>Mining for natural environments for new biological catalysts.</a:t>
            </a:r>
          </a:p>
          <a:p>
            <a:pPr marL="125413" indent="-125413" defTabSz="736600">
              <a:spcBef>
                <a:spcPct val="20000"/>
              </a:spcBef>
              <a:buFont typeface="Wingdings" pitchFamily="2" charset="2"/>
              <a:buChar char="§"/>
            </a:pPr>
            <a:r>
              <a:rPr lang="en-US" altLang="ja-JP" sz="1050" b="1" dirty="0" smtClean="0">
                <a:latin typeface="Arial Narrow" pitchFamily="34" charset="0"/>
                <a:ea typeface="ＭＳ Ｐゴシック" pitchFamily="96" charset="-128"/>
              </a:rPr>
              <a:t>Characterization of microbial soil communities</a:t>
            </a:r>
          </a:p>
          <a:p>
            <a:pPr marL="125413" indent="-125413" defTabSz="736600">
              <a:spcBef>
                <a:spcPct val="20000"/>
              </a:spcBef>
            </a:pPr>
            <a:endParaRPr lang="en-US" altLang="ja-JP" sz="200" b="1" dirty="0" smtClean="0">
              <a:latin typeface="Arial Narrow" pitchFamily="34" charset="0"/>
              <a:ea typeface="ＭＳ Ｐゴシック" pitchFamily="96" charset="-128"/>
            </a:endParaRPr>
          </a:p>
          <a:p>
            <a:pPr marL="125413" indent="-125413" defTabSz="736600">
              <a:spcBef>
                <a:spcPct val="20000"/>
              </a:spcBef>
            </a:pPr>
            <a:r>
              <a:rPr lang="en-US" altLang="ja-JP" sz="1000" b="1" dirty="0" smtClean="0">
                <a:latin typeface="Arial Narrow" pitchFamily="34" charset="0"/>
                <a:ea typeface="ＭＳ Ｐゴシック" pitchFamily="96" charset="-128"/>
              </a:rPr>
              <a:t>BES: </a:t>
            </a:r>
          </a:p>
          <a:p>
            <a:pPr marL="125413" indent="-125413" defTabSz="736600">
              <a:spcBef>
                <a:spcPct val="20000"/>
              </a:spcBef>
              <a:buFont typeface="Wingdings" pitchFamily="2" charset="2"/>
              <a:buChar char="§"/>
            </a:pPr>
            <a:r>
              <a:rPr lang="en-US" sz="1050" b="1" dirty="0" smtClean="0">
                <a:latin typeface="Arial Narrow" pitchFamily="34" charset="0"/>
                <a:cs typeface="Times New Roman" pitchFamily="18" charset="0"/>
              </a:rPr>
              <a:t>Biochemical and biophysical principles determining assembly and architecture of biopolymers and protein complexes</a:t>
            </a:r>
          </a:p>
          <a:p>
            <a:pPr marL="125413" indent="-125413" defTabSz="736600">
              <a:spcBef>
                <a:spcPct val="20000"/>
              </a:spcBef>
              <a:buFont typeface="Wingdings" pitchFamily="2" charset="2"/>
              <a:buChar char="§"/>
            </a:pPr>
            <a:r>
              <a:rPr lang="en-US" sz="1050" b="1" dirty="0" smtClean="0">
                <a:latin typeface="Arial Narrow" pitchFamily="34" charset="0"/>
                <a:cs typeface="Times New Roman" pitchFamily="18" charset="0"/>
              </a:rPr>
              <a:t>Mechanisms of biological energy transduction, </a:t>
            </a:r>
            <a:r>
              <a:rPr lang="en-US" sz="1050" b="1" dirty="0" err="1" smtClean="0">
                <a:latin typeface="Arial Narrow" pitchFamily="34" charset="0"/>
                <a:cs typeface="Times New Roman" pitchFamily="18" charset="0"/>
              </a:rPr>
              <a:t>bioinspired</a:t>
            </a:r>
            <a:r>
              <a:rPr lang="en-US" sz="1050" b="1" dirty="0" smtClean="0">
                <a:latin typeface="Arial Narrow" pitchFamily="34" charset="0"/>
                <a:cs typeface="Times New Roman" pitchFamily="18" charset="0"/>
              </a:rPr>
              <a:t> solar energy conversion</a:t>
            </a:r>
          </a:p>
          <a:p>
            <a:pPr marL="125413" indent="-125413" defTabSz="736600">
              <a:spcBef>
                <a:spcPct val="20000"/>
              </a:spcBef>
              <a:buFont typeface="Wingdings" pitchFamily="2" charset="2"/>
              <a:buChar char="§"/>
            </a:pPr>
            <a:r>
              <a:rPr lang="en-US" sz="1050" b="1" dirty="0" smtClean="0">
                <a:latin typeface="Arial Narrow" pitchFamily="34" charset="0"/>
                <a:cs typeface="Times New Roman" pitchFamily="18" charset="0"/>
              </a:rPr>
              <a:t>Synthesis of robust,  functional catalysts that mimic biological processes </a:t>
            </a:r>
          </a:p>
          <a:p>
            <a:pPr marL="125413" indent="-125413" defTabSz="736600">
              <a:spcBef>
                <a:spcPct val="20000"/>
              </a:spcBef>
              <a:buFont typeface="Wingdings" pitchFamily="2" charset="2"/>
              <a:buChar char="§"/>
            </a:pPr>
            <a:r>
              <a:rPr lang="en-US" sz="1050" b="1" dirty="0" smtClean="0">
                <a:latin typeface="Arial Narrow" pitchFamily="34" charset="0"/>
                <a:cs typeface="Times New Roman" pitchFamily="18" charset="0"/>
              </a:rPr>
              <a:t>Solar conversion into oils and biofuels in plant  and algal systems</a:t>
            </a:r>
          </a:p>
          <a:p>
            <a:pPr marL="125413" indent="-125413" defTabSz="736600">
              <a:spcBef>
                <a:spcPct val="20000"/>
              </a:spcBef>
              <a:buFont typeface="Wingdings" pitchFamily="2" charset="2"/>
              <a:buChar char="§"/>
            </a:pPr>
            <a:endParaRPr lang="en-US" sz="1000" b="1" dirty="0" smtClean="0">
              <a:latin typeface="Arial Narrow" pitchFamily="34" charset="0"/>
              <a:cs typeface="Times New Roman" pitchFamily="18" charset="0"/>
            </a:endParaRPr>
          </a:p>
          <a:p>
            <a:pPr marL="125413" indent="-125413" defTabSz="736600">
              <a:spcBef>
                <a:spcPct val="20000"/>
              </a:spcBef>
            </a:pPr>
            <a:endParaRPr lang="en-US" altLang="ja-JP" sz="1000" b="1" dirty="0">
              <a:latin typeface="Arial Narrow" pitchFamily="34" charset="0"/>
              <a:ea typeface="ＭＳ Ｐゴシック" pitchFamily="96" charset="-128"/>
            </a:endParaRPr>
          </a:p>
        </p:txBody>
      </p:sp>
      <p:sp>
        <p:nvSpPr>
          <p:cNvPr id="301062" name="Text Box 6"/>
          <p:cNvSpPr txBox="1">
            <a:spLocks noChangeArrowheads="1"/>
          </p:cNvSpPr>
          <p:nvPr/>
        </p:nvSpPr>
        <p:spPr bwMode="auto">
          <a:xfrm>
            <a:off x="5715000" y="1676400"/>
            <a:ext cx="3200400" cy="32766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pPr>
            <a:r>
              <a:rPr lang="en-US" sz="1100" b="1" dirty="0" smtClean="0">
                <a:latin typeface="Arial Narrow" pitchFamily="34" charset="0"/>
                <a:ea typeface="ＭＳ Ｐゴシック" pitchFamily="96" charset="-128"/>
              </a:rPr>
              <a:t>EERE:</a:t>
            </a:r>
          </a:p>
          <a:p>
            <a:pPr marL="125413" indent="-125413" defTabSz="736600">
              <a:spcBef>
                <a:spcPct val="20000"/>
              </a:spcBef>
              <a:buFont typeface="Wingdings" pitchFamily="2" charset="2"/>
              <a:buChar char="§"/>
            </a:pPr>
            <a:r>
              <a:rPr lang="en-US" sz="1050" b="1" dirty="0" smtClean="0">
                <a:latin typeface="Arial Narrow" pitchFamily="34" charset="0"/>
                <a:ea typeface="ＭＳ Ｐゴシック" pitchFamily="96" charset="-128"/>
              </a:rPr>
              <a:t>Validate and demonstrate </a:t>
            </a:r>
            <a:r>
              <a:rPr lang="en-US" sz="1050" b="1" dirty="0" err="1" smtClean="0">
                <a:latin typeface="Arial Narrow" pitchFamily="34" charset="0"/>
                <a:ea typeface="ＭＳ Ｐゴシック" pitchFamily="96" charset="-128"/>
              </a:rPr>
              <a:t>biorefinery</a:t>
            </a:r>
            <a:r>
              <a:rPr lang="en-US" sz="1050" b="1" dirty="0" smtClean="0">
                <a:latin typeface="Arial Narrow" pitchFamily="34" charset="0"/>
                <a:ea typeface="ＭＳ Ｐゴシック" pitchFamily="96" charset="-128"/>
              </a:rPr>
              <a:t> technologies at pilot through commercial scale; integrated </a:t>
            </a:r>
            <a:r>
              <a:rPr lang="en-US" sz="1050" b="1" dirty="0" err="1" smtClean="0">
                <a:latin typeface="Arial Narrow" pitchFamily="34" charset="0"/>
                <a:ea typeface="ＭＳ Ｐゴシック" pitchFamily="96" charset="-128"/>
              </a:rPr>
              <a:t>biorefineries</a:t>
            </a:r>
            <a:r>
              <a:rPr lang="en-US" sz="1050" b="1" dirty="0" smtClean="0">
                <a:latin typeface="Arial Narrow" pitchFamily="34" charset="0"/>
                <a:ea typeface="ＭＳ Ｐゴシック" pitchFamily="96" charset="-128"/>
              </a:rPr>
              <a:t> employing combinations of </a:t>
            </a:r>
            <a:r>
              <a:rPr lang="en-US" sz="1050" b="1" dirty="0" err="1" smtClean="0">
                <a:latin typeface="Arial Narrow" pitchFamily="34" charset="0"/>
                <a:ea typeface="ＭＳ Ｐゴシック" pitchFamily="96" charset="-128"/>
              </a:rPr>
              <a:t>feedstocks</a:t>
            </a:r>
            <a:r>
              <a:rPr lang="en-US" sz="1050" b="1" dirty="0" smtClean="0">
                <a:latin typeface="Arial Narrow" pitchFamily="34" charset="0"/>
                <a:ea typeface="ＭＳ Ｐゴシック" pitchFamily="96" charset="-128"/>
              </a:rPr>
              <a:t> and conversion technologies, main focus is </a:t>
            </a:r>
            <a:r>
              <a:rPr lang="en-US" sz="1050" b="1" dirty="0" err="1" smtClean="0">
                <a:latin typeface="Arial Narrow" pitchFamily="34" charset="0"/>
                <a:ea typeface="ＭＳ Ｐゴシック" pitchFamily="96" charset="-128"/>
              </a:rPr>
              <a:t>biofuels</a:t>
            </a:r>
            <a:r>
              <a:rPr lang="en-US" sz="1050" b="1" dirty="0" smtClean="0">
                <a:latin typeface="Arial Narrow" pitchFamily="34" charset="0"/>
                <a:ea typeface="ＭＳ Ｐゴシック" pitchFamily="96" charset="-128"/>
              </a:rPr>
              <a:t>, but side products (chemicals, heat, power) allowed</a:t>
            </a:r>
          </a:p>
          <a:p>
            <a:pPr marL="125413" indent="-125413" defTabSz="736600">
              <a:spcBef>
                <a:spcPct val="20000"/>
              </a:spcBef>
              <a:buFont typeface="Wingdings" pitchFamily="2" charset="2"/>
              <a:buChar char="§"/>
            </a:pPr>
            <a:r>
              <a:rPr lang="en-US" sz="1050" b="1" dirty="0" smtClean="0">
                <a:latin typeface="Arial Narrow" pitchFamily="34" charset="0"/>
                <a:ea typeface="ＭＳ Ｐゴシック" pitchFamily="96" charset="-128"/>
              </a:rPr>
              <a:t>Sustainable feedstock production; cellulosic </a:t>
            </a:r>
            <a:r>
              <a:rPr lang="en-US" sz="1050" b="1" dirty="0" err="1" smtClean="0">
                <a:latin typeface="Arial Narrow" pitchFamily="34" charset="0"/>
                <a:ea typeface="ＭＳ Ｐゴシック" pitchFamily="96" charset="-128"/>
              </a:rPr>
              <a:t>bioenergy</a:t>
            </a:r>
            <a:r>
              <a:rPr lang="en-US" sz="1050" b="1" dirty="0" smtClean="0">
                <a:latin typeface="Arial Narrow" pitchFamily="34" charset="0"/>
                <a:ea typeface="ＭＳ Ｐゴシック" pitchFamily="96" charset="-128"/>
              </a:rPr>
              <a:t> crop selection and inventory – updating the “Billion Ton Study,” replicated field trials</a:t>
            </a:r>
          </a:p>
          <a:p>
            <a:pPr marL="125413" indent="-125413" defTabSz="736600">
              <a:spcBef>
                <a:spcPct val="20000"/>
              </a:spcBef>
              <a:buFont typeface="Wingdings" pitchFamily="2" charset="2"/>
              <a:buChar char="§"/>
            </a:pPr>
            <a:r>
              <a:rPr lang="en-US" sz="1050" b="1" dirty="0" smtClean="0">
                <a:latin typeface="Arial Narrow" pitchFamily="34" charset="0"/>
                <a:ea typeface="ＭＳ Ｐゴシック" pitchFamily="96" charset="-128"/>
              </a:rPr>
              <a:t>New technologies for sustainable commercialization of algal </a:t>
            </a:r>
            <a:r>
              <a:rPr lang="en-US" sz="1050" b="1" dirty="0" err="1" smtClean="0">
                <a:latin typeface="Arial Narrow" pitchFamily="34" charset="0"/>
                <a:ea typeface="ＭＳ Ｐゴシック" pitchFamily="96" charset="-128"/>
              </a:rPr>
              <a:t>biofuel</a:t>
            </a:r>
            <a:endParaRPr lang="en-US" sz="1050" b="1" dirty="0" smtClean="0">
              <a:latin typeface="Arial Narrow" pitchFamily="34" charset="0"/>
              <a:ea typeface="ＭＳ Ｐゴシック" pitchFamily="96" charset="-128"/>
            </a:endParaRPr>
          </a:p>
          <a:p>
            <a:pPr marL="125413" indent="-125413" defTabSz="736600">
              <a:spcBef>
                <a:spcPct val="20000"/>
              </a:spcBef>
              <a:buFont typeface="Wingdings" pitchFamily="2" charset="2"/>
              <a:buChar char="§"/>
            </a:pPr>
            <a:r>
              <a:rPr lang="en-US" sz="1050" b="1" dirty="0" smtClean="0">
                <a:latin typeface="Arial Narrow" pitchFamily="34" charset="0"/>
                <a:ea typeface="ＭＳ Ｐゴシック" pitchFamily="96" charset="-128"/>
              </a:rPr>
              <a:t>Process improvement of industrial enzymes and microbial </a:t>
            </a:r>
            <a:r>
              <a:rPr lang="en-US" sz="1050" b="1" dirty="0" err="1" smtClean="0">
                <a:latin typeface="Arial Narrow" pitchFamily="34" charset="0"/>
                <a:ea typeface="ＭＳ Ｐゴシック" pitchFamily="96" charset="-128"/>
              </a:rPr>
              <a:t>biofuel</a:t>
            </a:r>
            <a:r>
              <a:rPr lang="en-US" sz="1050" b="1" dirty="0" smtClean="0">
                <a:latin typeface="Arial Narrow" pitchFamily="34" charset="0"/>
                <a:ea typeface="ＭＳ Ｐゴシック" pitchFamily="96" charset="-128"/>
              </a:rPr>
              <a:t> fermentation; performers take strains to a commercial scale and have a business strategy to market the organism/process.</a:t>
            </a:r>
          </a:p>
          <a:p>
            <a:pPr marL="125413" indent="-125413" defTabSz="736600">
              <a:spcBef>
                <a:spcPct val="20000"/>
              </a:spcBef>
              <a:buFont typeface="Wingdings" pitchFamily="2" charset="2"/>
              <a:buChar char="§"/>
            </a:pPr>
            <a:r>
              <a:rPr lang="en-US" sz="1050" b="1" dirty="0" smtClean="0">
                <a:latin typeface="Arial Narrow" pitchFamily="34" charset="0"/>
                <a:ea typeface="ＭＳ Ｐゴシック" pitchFamily="96" charset="-128"/>
              </a:rPr>
              <a:t>Development and testing of </a:t>
            </a:r>
            <a:r>
              <a:rPr lang="en-US" sz="1050" b="1" dirty="0" err="1" smtClean="0">
                <a:latin typeface="Arial Narrow" pitchFamily="34" charset="0"/>
                <a:ea typeface="ＭＳ Ｐゴシック" pitchFamily="96" charset="-128"/>
              </a:rPr>
              <a:t>biofuels</a:t>
            </a:r>
            <a:r>
              <a:rPr lang="en-US" sz="1050" b="1" dirty="0" smtClean="0">
                <a:latin typeface="Arial Narrow" pitchFamily="34" charset="0"/>
                <a:ea typeface="ＭＳ Ｐゴシック" pitchFamily="96" charset="-128"/>
              </a:rPr>
              <a:t> and fuel mixes for performance, emissions, engine longevity, also combined with different vehicle technologies</a:t>
            </a:r>
          </a:p>
          <a:p>
            <a:pPr marL="125413" indent="-125413" defTabSz="736600">
              <a:spcBef>
                <a:spcPct val="20000"/>
              </a:spcBef>
              <a:buFont typeface="Wingdings" pitchFamily="2" charset="2"/>
              <a:buChar char="§"/>
            </a:pPr>
            <a:endParaRPr lang="en-US" sz="1100" b="1" dirty="0">
              <a:latin typeface="Arial Narrow" pitchFamily="34" charset="0"/>
              <a:ea typeface="ＭＳ Ｐゴシック" pitchFamily="96" charset="-128"/>
            </a:endParaRPr>
          </a:p>
        </p:txBody>
      </p:sp>
      <p:sp>
        <p:nvSpPr>
          <p:cNvPr id="301063" name="Text Box 7"/>
          <p:cNvSpPr txBox="1">
            <a:spLocks noChangeArrowheads="1"/>
          </p:cNvSpPr>
          <p:nvPr/>
        </p:nvSpPr>
        <p:spPr bwMode="auto">
          <a:xfrm>
            <a:off x="152400" y="1676400"/>
            <a:ext cx="1642872" cy="3657600"/>
          </a:xfrm>
          <a:prstGeom prst="rect">
            <a:avLst/>
          </a:prstGeom>
          <a:noFill/>
          <a:ln w="38100" algn="ctr">
            <a:noFill/>
            <a:miter lim="800000"/>
            <a:headEnd/>
            <a:tailEnd/>
          </a:ln>
          <a:effectLst/>
        </p:spPr>
        <p:txBody>
          <a:bodyPr lIns="41029" tIns="41024" rIns="41029" bIns="41024"/>
          <a:lstStyle/>
          <a:p>
            <a:pPr marL="125413" indent="-125413" defTabSz="736600">
              <a:spcBef>
                <a:spcPct val="20000"/>
              </a:spcBef>
            </a:pPr>
            <a:r>
              <a:rPr lang="en-US" sz="1000" b="1" dirty="0" smtClean="0">
                <a:latin typeface="Arial Narrow" pitchFamily="34" charset="0"/>
              </a:rPr>
              <a:t>BER: </a:t>
            </a:r>
          </a:p>
          <a:p>
            <a:pPr marL="125413" indent="-125413" defTabSz="736600">
              <a:spcBef>
                <a:spcPct val="20000"/>
              </a:spcBef>
              <a:buFont typeface="Wingdings" pitchFamily="2" charset="2"/>
              <a:buChar char="§"/>
            </a:pPr>
            <a:r>
              <a:rPr lang="en-US" sz="1050" b="1" dirty="0" smtClean="0">
                <a:latin typeface="Arial Narrow" pitchFamily="34" charset="0"/>
              </a:rPr>
              <a:t>Systems biology towards understanding the principles underlying the structural and functional design of living systems</a:t>
            </a:r>
          </a:p>
          <a:p>
            <a:pPr marL="125413" indent="-125413" defTabSz="736600">
              <a:spcBef>
                <a:spcPct val="20000"/>
              </a:spcBef>
              <a:buFont typeface="Wingdings" pitchFamily="2" charset="2"/>
              <a:buChar char="§"/>
            </a:pPr>
            <a:r>
              <a:rPr lang="en-US" altLang="ja-JP" sz="1050" b="1" dirty="0" smtClean="0">
                <a:latin typeface="Arial Narrow" pitchFamily="34" charset="0"/>
                <a:ea typeface="ＭＳ Ｐゴシック" pitchFamily="96" charset="-128"/>
              </a:rPr>
              <a:t>Predictive capability to model and engineer optimized plants, microorganisms and enzymes</a:t>
            </a:r>
            <a:endParaRPr lang="en-US" sz="1050" b="1" dirty="0" smtClean="0">
              <a:latin typeface="Arial Narrow" pitchFamily="34" charset="0"/>
            </a:endParaRPr>
          </a:p>
          <a:p>
            <a:pPr marL="125413" indent="-125413" defTabSz="736600">
              <a:spcBef>
                <a:spcPct val="20000"/>
              </a:spcBef>
            </a:pPr>
            <a:r>
              <a:rPr lang="en-US" sz="1000" b="1" dirty="0" smtClean="0">
                <a:latin typeface="Arial Narrow" pitchFamily="34" charset="0"/>
              </a:rPr>
              <a:t>BES:</a:t>
            </a:r>
          </a:p>
          <a:p>
            <a:pPr marL="125413" indent="-125413" defTabSz="736600">
              <a:spcBef>
                <a:spcPct val="20000"/>
              </a:spcBef>
              <a:buFont typeface="Wingdings" pitchFamily="2" charset="2"/>
              <a:buChar char="§"/>
            </a:pPr>
            <a:r>
              <a:rPr lang="en-US" sz="1050" b="1" dirty="0" smtClean="0">
                <a:latin typeface="Arial Narrow" pitchFamily="34" charset="0"/>
              </a:rPr>
              <a:t>Rational catalyst design and chemical transformation control</a:t>
            </a:r>
          </a:p>
          <a:p>
            <a:pPr marL="125413" indent="-125413" defTabSz="736600">
              <a:spcBef>
                <a:spcPct val="20000"/>
              </a:spcBef>
              <a:buFont typeface="Wingdings" pitchFamily="2" charset="2"/>
              <a:buChar char="§"/>
            </a:pPr>
            <a:r>
              <a:rPr lang="en-US" sz="1050" b="1" dirty="0" smtClean="0">
                <a:latin typeface="Arial Narrow" pitchFamily="34" charset="0"/>
              </a:rPr>
              <a:t>Structure-activity relationships of inorganic, organic, and hybrid catalytic materials in solution or solids</a:t>
            </a:r>
          </a:p>
          <a:p>
            <a:pPr marL="125413" indent="-125413" defTabSz="736600">
              <a:spcBef>
                <a:spcPct val="20000"/>
              </a:spcBef>
              <a:buFont typeface="Wingdings" pitchFamily="2" charset="2"/>
              <a:buChar char="§"/>
            </a:pPr>
            <a:endParaRPr lang="en-US" sz="1000" b="1" dirty="0" smtClean="0">
              <a:latin typeface="Arial Narrow" pitchFamily="34" charset="0"/>
            </a:endParaRPr>
          </a:p>
          <a:p>
            <a:pPr marL="125413" indent="-125413" defTabSz="736600">
              <a:spcBef>
                <a:spcPct val="20000"/>
              </a:spcBef>
              <a:buFont typeface="Wingdings" pitchFamily="2" charset="2"/>
              <a:buChar char="§"/>
            </a:pPr>
            <a:endParaRPr lang="en-US" sz="1000" b="1" dirty="0" smtClean="0">
              <a:latin typeface="Arial Narrow" pitchFamily="34" charset="0"/>
            </a:endParaRPr>
          </a:p>
          <a:p>
            <a:pPr marL="125413" indent="-125413" defTabSz="736600">
              <a:spcBef>
                <a:spcPct val="20000"/>
              </a:spcBef>
              <a:buFont typeface="Wingdings" pitchFamily="2" charset="2"/>
              <a:buChar char="§"/>
            </a:pPr>
            <a:endParaRPr lang="en-US" sz="1000" b="1" dirty="0" smtClean="0">
              <a:latin typeface="Arial Narrow" pitchFamily="34" charset="0"/>
            </a:endParaRPr>
          </a:p>
          <a:p>
            <a:pPr marL="139700" indent="-139700" algn="l" defTabSz="820738">
              <a:lnSpc>
                <a:spcPct val="90000"/>
              </a:lnSpc>
              <a:spcBef>
                <a:spcPct val="35000"/>
              </a:spcBef>
              <a:buFont typeface="Wingdings" pitchFamily="2" charset="2"/>
              <a:buChar char="§"/>
            </a:pPr>
            <a:endParaRPr lang="en-US" sz="1400" dirty="0">
              <a:solidFill>
                <a:schemeClr val="tx1"/>
              </a:solidFill>
              <a:latin typeface="Arial Narrow" pitchFamily="34" charset="0"/>
            </a:endParaRPr>
          </a:p>
        </p:txBody>
      </p:sp>
      <p:sp>
        <p:nvSpPr>
          <p:cNvPr id="42" name="Slide Number Placeholder 3"/>
          <p:cNvSpPr>
            <a:spLocks noGrp="1"/>
          </p:cNvSpPr>
          <p:nvPr>
            <p:ph type="sldNum" sz="quarter" idx="12"/>
          </p:nvPr>
        </p:nvSpPr>
        <p:spPr>
          <a:prstGeom prst="rect">
            <a:avLst/>
          </a:prstGeom>
        </p:spPr>
        <p:txBody>
          <a:bodyPr/>
          <a:lstStyle/>
          <a:p>
            <a:fld id="{26CA2777-A89F-4130-B308-73BB65955918}" type="slidenum">
              <a:rPr lang="en-US" sz="1200" smtClean="0">
                <a:solidFill>
                  <a:schemeClr val="tx1">
                    <a:lumMod val="75000"/>
                    <a:lumOff val="25000"/>
                  </a:schemeClr>
                </a:solidFill>
                <a:latin typeface="Arial" pitchFamily="34" charset="0"/>
                <a:cs typeface="Arial" pitchFamily="34" charset="0"/>
              </a:rPr>
              <a:pPr/>
              <a:t>21</a:t>
            </a:fld>
            <a:endParaRPr lang="en-US" sz="1200" dirty="0">
              <a:solidFill>
                <a:schemeClr val="tx1">
                  <a:lumMod val="75000"/>
                  <a:lumOff val="25000"/>
                </a:schemeClr>
              </a:solidFill>
              <a:latin typeface="Arial" pitchFamily="34" charset="0"/>
              <a:cs typeface="Arial" pitchFamily="34" charset="0"/>
            </a:endParaRPr>
          </a:p>
        </p:txBody>
      </p:sp>
      <p:sp>
        <p:nvSpPr>
          <p:cNvPr id="301072" name="Rectangle 16"/>
          <p:cNvSpPr>
            <a:spLocks noGrp="1" noChangeArrowheads="1"/>
          </p:cNvSpPr>
          <p:nvPr>
            <p:ph type="title" idx="4294967295"/>
          </p:nvPr>
        </p:nvSpPr>
        <p:spPr bwMode="auto">
          <a:xfrm>
            <a:off x="0" y="127000"/>
            <a:ext cx="9120188" cy="533400"/>
          </a:xfr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95000"/>
              </a:lnSpc>
              <a:tabLst>
                <a:tab pos="1890713" algn="l"/>
              </a:tabLst>
            </a:pPr>
            <a:r>
              <a:rPr lang="en-US" dirty="0" smtClean="0">
                <a:latin typeface="Arial" charset="0"/>
                <a:cs typeface="Arial" charset="0"/>
              </a:rPr>
              <a:t> R&amp;D Continuum for </a:t>
            </a:r>
            <a:r>
              <a:rPr lang="en-US" dirty="0" err="1" smtClean="0">
                <a:latin typeface="Arial" charset="0"/>
                <a:cs typeface="Arial" charset="0"/>
              </a:rPr>
              <a:t>Biofuels</a:t>
            </a:r>
            <a:endParaRPr lang="en-US" dirty="0">
              <a:latin typeface="Arial" charset="0"/>
              <a:cs typeface="Arial" charset="0"/>
            </a:endParaRPr>
          </a:p>
        </p:txBody>
      </p:sp>
      <p:sp>
        <p:nvSpPr>
          <p:cNvPr id="20" name="Text Box 5"/>
          <p:cNvSpPr txBox="1">
            <a:spLocks noChangeArrowheads="1"/>
          </p:cNvSpPr>
          <p:nvPr/>
        </p:nvSpPr>
        <p:spPr bwMode="auto">
          <a:xfrm>
            <a:off x="4191000" y="1676400"/>
            <a:ext cx="1524000" cy="3200400"/>
          </a:xfrm>
          <a:prstGeom prst="rect">
            <a:avLst/>
          </a:prstGeom>
          <a:noFill/>
          <a:ln w="38100" algn="ctr">
            <a:noFill/>
            <a:miter lim="800000"/>
            <a:headEnd/>
            <a:tailEnd/>
          </a:ln>
          <a:effectLst/>
        </p:spPr>
        <p:txBody>
          <a:bodyPr lIns="41029" tIns="41024" rIns="41029" bIns="41024"/>
          <a:lstStyle/>
          <a:p>
            <a:pPr marL="139700" indent="-139700" algn="l" defTabSz="820738">
              <a:lnSpc>
                <a:spcPct val="90000"/>
              </a:lnSpc>
              <a:spcBef>
                <a:spcPct val="35000"/>
              </a:spcBef>
            </a:pPr>
            <a:r>
              <a:rPr lang="en-US" altLang="ja-JP" sz="1050" b="1" dirty="0" smtClean="0">
                <a:latin typeface="Arial Narrow" pitchFamily="34" charset="0"/>
                <a:ea typeface="ＭＳ Ｐゴシック" charset="-128"/>
              </a:rPr>
              <a:t>ARPA-E</a:t>
            </a:r>
          </a:p>
          <a:p>
            <a:pPr marL="139700" indent="-139700" algn="l" defTabSz="820738">
              <a:lnSpc>
                <a:spcPct val="90000"/>
              </a:lnSpc>
              <a:spcBef>
                <a:spcPct val="35000"/>
              </a:spcBef>
              <a:buFont typeface="Wingdings" pitchFamily="2" charset="2"/>
              <a:buChar char="§"/>
            </a:pPr>
            <a:r>
              <a:rPr lang="en-US" altLang="ja-JP" sz="1050" b="1" dirty="0" smtClean="0">
                <a:latin typeface="Arial Narrow" pitchFamily="34" charset="0"/>
                <a:ea typeface="ＭＳ Ｐゴシック" charset="-128"/>
              </a:rPr>
              <a:t>Non-photosynthetic </a:t>
            </a:r>
            <a:r>
              <a:rPr lang="en-US" altLang="ja-JP" sz="1050" b="1" dirty="0" err="1" smtClean="0">
                <a:latin typeface="Arial Narrow" pitchFamily="34" charset="0"/>
                <a:ea typeface="ＭＳ Ｐゴシック" charset="-128"/>
              </a:rPr>
              <a:t>electrofuels</a:t>
            </a:r>
            <a:r>
              <a:rPr lang="en-US" altLang="ja-JP" sz="1050" b="1" dirty="0" smtClean="0">
                <a:latin typeface="Arial Narrow" pitchFamily="34" charset="0"/>
                <a:ea typeface="ＭＳ Ｐゴシック" charset="-128"/>
              </a:rPr>
              <a:t> – using microbial use of electric currents (from solar PV) to convert CO</a:t>
            </a:r>
            <a:r>
              <a:rPr lang="en-US" altLang="ja-JP" sz="1050" b="1" baseline="-25000" dirty="0" smtClean="0">
                <a:latin typeface="Arial Narrow" pitchFamily="34" charset="0"/>
                <a:ea typeface="ＭＳ Ｐゴシック" charset="-128"/>
              </a:rPr>
              <a:t>2</a:t>
            </a:r>
            <a:r>
              <a:rPr lang="en-US" altLang="ja-JP" sz="1050" b="1" dirty="0" smtClean="0">
                <a:latin typeface="Arial Narrow" pitchFamily="34" charset="0"/>
                <a:ea typeface="ＭＳ Ｐゴシック" charset="-128"/>
              </a:rPr>
              <a:t> &amp; H</a:t>
            </a:r>
            <a:r>
              <a:rPr lang="en-US" altLang="ja-JP" sz="1050" b="1" baseline="-25000" dirty="0" smtClean="0">
                <a:latin typeface="Arial Narrow" pitchFamily="34" charset="0"/>
                <a:ea typeface="ＭＳ Ｐゴシック" charset="-128"/>
              </a:rPr>
              <a:t>2</a:t>
            </a:r>
            <a:r>
              <a:rPr lang="en-US" altLang="ja-JP" sz="1050" b="1" dirty="0" smtClean="0">
                <a:latin typeface="Arial Narrow" pitchFamily="34" charset="0"/>
                <a:ea typeface="ＭＳ Ｐゴシック" charset="-128"/>
              </a:rPr>
              <a:t>O to fuels; engineering of H</a:t>
            </a:r>
            <a:r>
              <a:rPr lang="en-US" altLang="ja-JP" sz="1050" b="1" baseline="-25000" dirty="0" smtClean="0">
                <a:latin typeface="Arial Narrow" pitchFamily="34" charset="0"/>
                <a:ea typeface="ＭＳ Ｐゴシック" charset="-128"/>
              </a:rPr>
              <a:t>2</a:t>
            </a:r>
            <a:r>
              <a:rPr lang="en-US" altLang="ja-JP" sz="1050" b="1" dirty="0" smtClean="0">
                <a:latin typeface="Arial Narrow" pitchFamily="34" charset="0"/>
                <a:ea typeface="ＭＳ Ｐゴシック" charset="-128"/>
              </a:rPr>
              <a:t>-using microbes to convert CO</a:t>
            </a:r>
            <a:r>
              <a:rPr lang="en-US" altLang="ja-JP" sz="1050" b="1" baseline="-25000" dirty="0" smtClean="0">
                <a:latin typeface="Arial Narrow" pitchFamily="34" charset="0"/>
                <a:ea typeface="ＭＳ Ｐゴシック" charset="-128"/>
              </a:rPr>
              <a:t>2</a:t>
            </a:r>
            <a:r>
              <a:rPr lang="en-US" altLang="ja-JP" sz="1050" b="1" dirty="0" smtClean="0">
                <a:latin typeface="Arial Narrow" pitchFamily="34" charset="0"/>
                <a:ea typeface="ＭＳ Ｐゴシック" charset="-128"/>
              </a:rPr>
              <a:t> liquid fuels and other hydrocarbons</a:t>
            </a:r>
          </a:p>
          <a:p>
            <a:pPr marL="139700" indent="-139700" algn="l" defTabSz="820738">
              <a:lnSpc>
                <a:spcPct val="90000"/>
              </a:lnSpc>
              <a:spcBef>
                <a:spcPct val="35000"/>
              </a:spcBef>
              <a:buFont typeface="Wingdings" pitchFamily="2" charset="2"/>
              <a:buChar char="§"/>
            </a:pPr>
            <a:r>
              <a:rPr lang="en-US" altLang="ja-JP" sz="1050" b="1" dirty="0" smtClean="0">
                <a:solidFill>
                  <a:schemeClr val="tx1"/>
                </a:solidFill>
                <a:latin typeface="Arial Narrow" pitchFamily="34" charset="0"/>
                <a:ea typeface="ＭＳ Ｐゴシック" charset="-128"/>
              </a:rPr>
              <a:t>Production of </a:t>
            </a:r>
            <a:r>
              <a:rPr lang="en-US" altLang="ja-JP" sz="1050" b="1" dirty="0" err="1" smtClean="0">
                <a:solidFill>
                  <a:schemeClr val="tx1"/>
                </a:solidFill>
                <a:latin typeface="Arial Narrow" pitchFamily="34" charset="0"/>
                <a:ea typeface="ＭＳ Ｐゴシック" charset="-128"/>
              </a:rPr>
              <a:t>isobutanol</a:t>
            </a:r>
            <a:r>
              <a:rPr lang="en-US" altLang="ja-JP" sz="1050" b="1" dirty="0" smtClean="0">
                <a:solidFill>
                  <a:schemeClr val="tx1"/>
                </a:solidFill>
                <a:latin typeface="Arial Narrow" pitchFamily="34" charset="0"/>
                <a:ea typeface="ＭＳ Ｐゴシック" charset="-128"/>
              </a:rPr>
              <a:t> from seaweed</a:t>
            </a:r>
          </a:p>
        </p:txBody>
      </p:sp>
      <p:sp>
        <p:nvSpPr>
          <p:cNvPr id="26" name="AutoShape 14"/>
          <p:cNvSpPr>
            <a:spLocks noChangeArrowheads="1"/>
          </p:cNvSpPr>
          <p:nvPr/>
        </p:nvSpPr>
        <p:spPr bwMode="auto">
          <a:xfrm>
            <a:off x="152400" y="5334000"/>
            <a:ext cx="1447800" cy="3810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2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27" name="AutoShape 13"/>
          <p:cNvSpPr>
            <a:spLocks noChangeArrowheads="1"/>
          </p:cNvSpPr>
          <p:nvPr/>
        </p:nvSpPr>
        <p:spPr bwMode="auto">
          <a:xfrm>
            <a:off x="0" y="6096000"/>
            <a:ext cx="4191000" cy="426720"/>
          </a:xfrm>
          <a:prstGeom prst="leftRightArrow">
            <a:avLst>
              <a:gd name="adj1" fmla="val 58667"/>
              <a:gd name="adj2" fmla="val 90185"/>
            </a:avLst>
          </a:prstGeom>
          <a:solidFill>
            <a:schemeClr val="accent1">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400" b="1" dirty="0" smtClean="0">
                <a:solidFill>
                  <a:schemeClr val="tx2"/>
                </a:solidFill>
                <a:latin typeface="Arial" pitchFamily="34" charset="0"/>
                <a:cs typeface="Arial" pitchFamily="34" charset="0"/>
              </a:rPr>
              <a:t>DOE Bioenergy Research Centers</a:t>
            </a:r>
            <a:endParaRPr lang="en-US" sz="1400" b="1" dirty="0">
              <a:solidFill>
                <a:schemeClr val="tx2"/>
              </a:solidFill>
              <a:latin typeface="Arial" pitchFamily="34" charset="0"/>
              <a:cs typeface="Arial" pitchFamily="34" charset="0"/>
            </a:endParaRPr>
          </a:p>
        </p:txBody>
      </p:sp>
      <p:sp>
        <p:nvSpPr>
          <p:cNvPr id="30" name="AutoShape 14"/>
          <p:cNvSpPr>
            <a:spLocks noChangeArrowheads="1"/>
          </p:cNvSpPr>
          <p:nvPr/>
        </p:nvSpPr>
        <p:spPr bwMode="auto">
          <a:xfrm>
            <a:off x="1600200" y="5334000"/>
            <a:ext cx="1371600" cy="3810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4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32" name="AutoShape 14"/>
          <p:cNvSpPr>
            <a:spLocks noChangeArrowheads="1"/>
          </p:cNvSpPr>
          <p:nvPr/>
        </p:nvSpPr>
        <p:spPr bwMode="auto">
          <a:xfrm>
            <a:off x="2971800" y="5334000"/>
            <a:ext cx="1371600" cy="3810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tx2"/>
                </a:solidFill>
                <a:latin typeface="Arial" pitchFamily="34" charset="0"/>
                <a:cs typeface="Arial" pitchFamily="34" charset="0"/>
              </a:rPr>
              <a:t>Individual</a:t>
            </a:r>
            <a:r>
              <a:rPr lang="en-US" sz="1400" b="1" dirty="0" smtClean="0">
                <a:solidFill>
                  <a:schemeClr val="tx2"/>
                </a:solidFill>
                <a:latin typeface="Arial Narrow" pitchFamily="34" charset="0"/>
              </a:rPr>
              <a:t> </a:t>
            </a:r>
            <a:r>
              <a:rPr lang="en-US" sz="1200" b="1" dirty="0" smtClean="0">
                <a:solidFill>
                  <a:schemeClr val="tx2"/>
                </a:solidFill>
                <a:latin typeface="Arial" pitchFamily="34" charset="0"/>
                <a:cs typeface="Arial" pitchFamily="34" charset="0"/>
              </a:rPr>
              <a:t>Awards</a:t>
            </a:r>
            <a:endParaRPr lang="en-US" sz="1200" b="1" dirty="0">
              <a:solidFill>
                <a:schemeClr val="tx2"/>
              </a:solidFill>
              <a:latin typeface="Arial" pitchFamily="34" charset="0"/>
              <a:cs typeface="Arial" pitchFamily="34" charset="0"/>
            </a:endParaRPr>
          </a:p>
        </p:txBody>
      </p:sp>
      <p:sp>
        <p:nvSpPr>
          <p:cNvPr id="38" name="AutoShape 14"/>
          <p:cNvSpPr>
            <a:spLocks noChangeArrowheads="1"/>
          </p:cNvSpPr>
          <p:nvPr/>
        </p:nvSpPr>
        <p:spPr bwMode="auto">
          <a:xfrm>
            <a:off x="4495800" y="5029200"/>
            <a:ext cx="3124200" cy="533400"/>
          </a:xfrm>
          <a:prstGeom prst="leftRightArrow">
            <a:avLst>
              <a:gd name="adj1" fmla="val 58667"/>
              <a:gd name="adj2" fmla="val 50963"/>
            </a:avLst>
          </a:prstGeom>
          <a:solidFill>
            <a:schemeClr val="accent3">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rgbClr val="106636"/>
                </a:solidFill>
                <a:latin typeface="Arial" pitchFamily="34" charset="0"/>
                <a:cs typeface="Arial" pitchFamily="34" charset="0"/>
              </a:rPr>
              <a:t>ARPA-E (Individual</a:t>
            </a:r>
            <a:r>
              <a:rPr lang="en-US" sz="1400" b="1" dirty="0" smtClean="0">
                <a:solidFill>
                  <a:srgbClr val="106636"/>
                </a:solidFill>
                <a:latin typeface="Arial Narrow" pitchFamily="34" charset="0"/>
              </a:rPr>
              <a:t> </a:t>
            </a:r>
            <a:r>
              <a:rPr lang="en-US" sz="1200" b="1" dirty="0" smtClean="0">
                <a:solidFill>
                  <a:srgbClr val="106636"/>
                </a:solidFill>
                <a:latin typeface="Arial" pitchFamily="34" charset="0"/>
                <a:cs typeface="Arial" pitchFamily="34" charset="0"/>
              </a:rPr>
              <a:t>Awards)</a:t>
            </a:r>
            <a:endParaRPr lang="en-US" sz="1200" b="1" dirty="0">
              <a:solidFill>
                <a:srgbClr val="106636"/>
              </a:solidFill>
              <a:latin typeface="Arial" pitchFamily="34" charset="0"/>
              <a:cs typeface="Arial" pitchFamily="34" charset="0"/>
            </a:endParaRPr>
          </a:p>
        </p:txBody>
      </p:sp>
      <p:sp>
        <p:nvSpPr>
          <p:cNvPr id="31" name="AutoShape 13"/>
          <p:cNvSpPr>
            <a:spLocks noChangeArrowheads="1"/>
          </p:cNvSpPr>
          <p:nvPr/>
        </p:nvSpPr>
        <p:spPr bwMode="auto">
          <a:xfrm>
            <a:off x="228600" y="6477000"/>
            <a:ext cx="2667000" cy="381000"/>
          </a:xfrm>
          <a:prstGeom prst="leftRightArrow">
            <a:avLst>
              <a:gd name="adj1" fmla="val 58667"/>
              <a:gd name="adj2" fmla="val 90185"/>
            </a:avLst>
          </a:prstGeom>
          <a:solidFill>
            <a:schemeClr val="accent1">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400" b="1" dirty="0" smtClean="0">
                <a:solidFill>
                  <a:schemeClr val="tx2"/>
                </a:solidFill>
                <a:latin typeface="Arial" pitchFamily="34" charset="0"/>
                <a:cs typeface="Arial" pitchFamily="34" charset="0"/>
              </a:rPr>
              <a:t>Joint Genome Institute</a:t>
            </a:r>
            <a:endParaRPr lang="en-US" sz="1400" b="1" dirty="0">
              <a:solidFill>
                <a:schemeClr val="tx2"/>
              </a:solidFill>
              <a:latin typeface="Arial" pitchFamily="34" charset="0"/>
              <a:cs typeface="Arial" pitchFamily="34" charset="0"/>
            </a:endParaRPr>
          </a:p>
        </p:txBody>
      </p:sp>
      <p:sp>
        <p:nvSpPr>
          <p:cNvPr id="33" name="AutoShape 15"/>
          <p:cNvSpPr>
            <a:spLocks noChangeArrowheads="1"/>
          </p:cNvSpPr>
          <p:nvPr/>
        </p:nvSpPr>
        <p:spPr bwMode="auto">
          <a:xfrm>
            <a:off x="5181600" y="6477000"/>
            <a:ext cx="3581400" cy="381000"/>
          </a:xfrm>
          <a:prstGeom prst="leftRightArrow">
            <a:avLst>
              <a:gd name="adj1" fmla="val 58667"/>
              <a:gd name="adj2" fmla="val 91778"/>
            </a:avLst>
          </a:prstGeom>
          <a:solidFill>
            <a:schemeClr val="accent2">
              <a:lumMod val="60000"/>
              <a:lumOff val="40000"/>
            </a:schemeClr>
          </a:solidFill>
          <a:ln w="9525" algn="ctr">
            <a:solidFill>
              <a:schemeClr val="accent2">
                <a:lumMod val="75000"/>
              </a:schemeClr>
            </a:solidFill>
            <a:miter lim="800000"/>
            <a:headEnd/>
            <a:tailEnd/>
          </a:ln>
          <a:effectLst/>
        </p:spPr>
        <p:txBody>
          <a:bodyPr wrap="none" lIns="82048" tIns="41025" rIns="82048" bIns="41025" anchor="ctr"/>
          <a:lstStyle/>
          <a:p>
            <a:pPr algn="ctr" defTabSz="820738" eaLnBrk="0" hangingPunct="0"/>
            <a:r>
              <a:rPr lang="en-US" sz="1400" b="1" dirty="0" smtClean="0">
                <a:solidFill>
                  <a:schemeClr val="accent2">
                    <a:lumMod val="75000"/>
                  </a:schemeClr>
                </a:solidFill>
                <a:latin typeface="Arial" pitchFamily="34" charset="0"/>
                <a:cs typeface="Arial" pitchFamily="34" charset="0"/>
              </a:rPr>
              <a:t>Development &amp; Test Facilities</a:t>
            </a:r>
            <a:endParaRPr lang="en-US" sz="1400" b="1" dirty="0">
              <a:solidFill>
                <a:schemeClr val="accent2">
                  <a:lumMod val="75000"/>
                </a:schemeClr>
              </a:solidFill>
              <a:latin typeface="Arial" pitchFamily="34" charset="0"/>
              <a:cs typeface="Arial" pitchFamily="34" charset="0"/>
            </a:endParaRPr>
          </a:p>
        </p:txBody>
      </p:sp>
      <p:sp>
        <p:nvSpPr>
          <p:cNvPr id="34" name="AutoShape 14"/>
          <p:cNvSpPr>
            <a:spLocks noChangeArrowheads="1"/>
          </p:cNvSpPr>
          <p:nvPr/>
        </p:nvSpPr>
        <p:spPr bwMode="auto">
          <a:xfrm>
            <a:off x="5867400" y="5562600"/>
            <a:ext cx="13716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Individual</a:t>
            </a:r>
            <a:r>
              <a:rPr lang="en-US" sz="1400" b="1" dirty="0" smtClean="0">
                <a:solidFill>
                  <a:schemeClr val="accent2">
                    <a:lumMod val="75000"/>
                  </a:schemeClr>
                </a:solidFill>
                <a:latin typeface="Arial Narrow" pitchFamily="34" charset="0"/>
              </a:rPr>
              <a:t> </a:t>
            </a:r>
            <a:r>
              <a:rPr lang="en-US" sz="1200" b="1" dirty="0" smtClean="0">
                <a:solidFill>
                  <a:schemeClr val="accent2">
                    <a:lumMod val="75000"/>
                  </a:schemeClr>
                </a:solidFill>
                <a:latin typeface="Arial" pitchFamily="34" charset="0"/>
                <a:cs typeface="Arial" pitchFamily="34" charset="0"/>
              </a:rPr>
              <a:t>Awards</a:t>
            </a:r>
            <a:endParaRPr lang="en-US" sz="1200" b="1" dirty="0">
              <a:solidFill>
                <a:schemeClr val="accent2">
                  <a:lumMod val="75000"/>
                </a:schemeClr>
              </a:solidFill>
              <a:latin typeface="Arial" pitchFamily="34" charset="0"/>
              <a:cs typeface="Arial" pitchFamily="34" charset="0"/>
            </a:endParaRPr>
          </a:p>
        </p:txBody>
      </p:sp>
      <p:sp>
        <p:nvSpPr>
          <p:cNvPr id="35" name="AutoShape 14"/>
          <p:cNvSpPr>
            <a:spLocks noChangeArrowheads="1"/>
          </p:cNvSpPr>
          <p:nvPr/>
        </p:nvSpPr>
        <p:spPr bwMode="auto">
          <a:xfrm>
            <a:off x="7239000" y="5562600"/>
            <a:ext cx="14478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Individual</a:t>
            </a:r>
            <a:r>
              <a:rPr lang="en-US" sz="1400" b="1" dirty="0" smtClean="0">
                <a:solidFill>
                  <a:schemeClr val="accent2">
                    <a:lumMod val="75000"/>
                  </a:schemeClr>
                </a:solidFill>
                <a:latin typeface="Arial Narrow" pitchFamily="34" charset="0"/>
              </a:rPr>
              <a:t> </a:t>
            </a:r>
            <a:r>
              <a:rPr lang="en-US" sz="1200" b="1" dirty="0" smtClean="0">
                <a:solidFill>
                  <a:schemeClr val="accent2">
                    <a:lumMod val="75000"/>
                  </a:schemeClr>
                </a:solidFill>
                <a:latin typeface="Arial" pitchFamily="34" charset="0"/>
                <a:cs typeface="Arial" pitchFamily="34" charset="0"/>
              </a:rPr>
              <a:t>Awards</a:t>
            </a:r>
            <a:endParaRPr lang="en-US" sz="1200" b="1" dirty="0">
              <a:solidFill>
                <a:schemeClr val="accent2">
                  <a:lumMod val="75000"/>
                </a:schemeClr>
              </a:solidFill>
              <a:latin typeface="Arial" pitchFamily="34" charset="0"/>
              <a:cs typeface="Arial" pitchFamily="34" charset="0"/>
            </a:endParaRPr>
          </a:p>
        </p:txBody>
      </p:sp>
      <p:sp>
        <p:nvSpPr>
          <p:cNvPr id="36" name="AutoShape 14"/>
          <p:cNvSpPr>
            <a:spLocks noChangeArrowheads="1"/>
          </p:cNvSpPr>
          <p:nvPr/>
        </p:nvSpPr>
        <p:spPr bwMode="auto">
          <a:xfrm>
            <a:off x="5486400" y="6019800"/>
            <a:ext cx="22098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Small Group Awards</a:t>
            </a:r>
            <a:endParaRPr lang="en-US" sz="1200" b="1" dirty="0">
              <a:solidFill>
                <a:schemeClr val="accent2">
                  <a:lumMod val="75000"/>
                </a:schemeClr>
              </a:solidFill>
              <a:latin typeface="Arial" pitchFamily="34" charset="0"/>
              <a:cs typeface="Arial" pitchFamily="34" charset="0"/>
            </a:endParaRPr>
          </a:p>
        </p:txBody>
      </p:sp>
      <p:sp>
        <p:nvSpPr>
          <p:cNvPr id="40" name="AutoShape 14"/>
          <p:cNvSpPr>
            <a:spLocks noChangeArrowheads="1"/>
          </p:cNvSpPr>
          <p:nvPr/>
        </p:nvSpPr>
        <p:spPr bwMode="auto">
          <a:xfrm>
            <a:off x="4419600" y="5562600"/>
            <a:ext cx="14478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Individual</a:t>
            </a:r>
            <a:r>
              <a:rPr lang="en-US" sz="1400" b="1" dirty="0" smtClean="0">
                <a:solidFill>
                  <a:schemeClr val="accent2">
                    <a:lumMod val="75000"/>
                  </a:schemeClr>
                </a:solidFill>
                <a:latin typeface="Arial Narrow" pitchFamily="34" charset="0"/>
              </a:rPr>
              <a:t> </a:t>
            </a:r>
            <a:r>
              <a:rPr lang="en-US" sz="1200" b="1" dirty="0" smtClean="0">
                <a:solidFill>
                  <a:schemeClr val="accent2">
                    <a:lumMod val="75000"/>
                  </a:schemeClr>
                </a:solidFill>
                <a:latin typeface="Arial" pitchFamily="34" charset="0"/>
                <a:cs typeface="Arial" pitchFamily="34" charset="0"/>
              </a:rPr>
              <a:t>Awards</a:t>
            </a:r>
            <a:endParaRPr lang="en-US" sz="1200" b="1" dirty="0">
              <a:solidFill>
                <a:schemeClr val="accent2">
                  <a:lumMod val="75000"/>
                </a:schemeClr>
              </a:solidFill>
              <a:latin typeface="Arial" pitchFamily="34" charset="0"/>
              <a:cs typeface="Arial" pitchFamily="34" charset="0"/>
            </a:endParaRPr>
          </a:p>
        </p:txBody>
      </p:sp>
      <p:sp>
        <p:nvSpPr>
          <p:cNvPr id="41" name="AutoShape 14"/>
          <p:cNvSpPr>
            <a:spLocks noChangeArrowheads="1"/>
          </p:cNvSpPr>
          <p:nvPr/>
        </p:nvSpPr>
        <p:spPr bwMode="auto">
          <a:xfrm>
            <a:off x="762000" y="5715000"/>
            <a:ext cx="2743200" cy="457200"/>
          </a:xfrm>
          <a:prstGeom prst="leftRightArrow">
            <a:avLst>
              <a:gd name="adj1" fmla="val 58667"/>
              <a:gd name="adj2" fmla="val 50963"/>
            </a:avLst>
          </a:prstGeom>
          <a:solidFill>
            <a:schemeClr val="tx2">
              <a:lumMod val="40000"/>
              <a:lumOff val="6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400" b="1" dirty="0" smtClean="0">
                <a:solidFill>
                  <a:schemeClr val="tx2"/>
                </a:solidFill>
                <a:latin typeface="Arial" pitchFamily="34" charset="0"/>
                <a:cs typeface="Arial" pitchFamily="34" charset="0"/>
              </a:rPr>
              <a:t>Small Group Awards</a:t>
            </a:r>
            <a:endParaRPr lang="en-US" sz="1400" b="1" dirty="0">
              <a:solidFill>
                <a:schemeClr val="tx2"/>
              </a:solidFill>
              <a:latin typeface="Arial" pitchFamily="34" charset="0"/>
              <a:cs typeface="Arial" pitchFamily="34" charset="0"/>
            </a:endParaRPr>
          </a:p>
        </p:txBody>
      </p:sp>
      <p:sp>
        <p:nvSpPr>
          <p:cNvPr id="45" name="AutoShape 14"/>
          <p:cNvSpPr>
            <a:spLocks noChangeArrowheads="1"/>
          </p:cNvSpPr>
          <p:nvPr/>
        </p:nvSpPr>
        <p:spPr bwMode="auto">
          <a:xfrm>
            <a:off x="7620000" y="5029200"/>
            <a:ext cx="1371600" cy="457200"/>
          </a:xfrm>
          <a:prstGeom prst="leftRightArrow">
            <a:avLst>
              <a:gd name="adj1" fmla="val 58667"/>
              <a:gd name="adj2" fmla="val 50963"/>
            </a:avLst>
          </a:prstGeom>
          <a:solidFill>
            <a:schemeClr val="accent2">
              <a:lumMod val="60000"/>
              <a:lumOff val="40000"/>
            </a:schemeClr>
          </a:solidFill>
          <a:ln w="9525" algn="ctr">
            <a:solidFill>
              <a:schemeClr val="tx1"/>
            </a:solidFill>
            <a:miter lim="800000"/>
            <a:headEnd/>
            <a:tailEnd/>
          </a:ln>
          <a:effectLst/>
        </p:spPr>
        <p:txBody>
          <a:bodyPr wrap="none" lIns="82048" tIns="41025" rIns="82048" bIns="41025" anchor="ctr"/>
          <a:lstStyle/>
          <a:p>
            <a:pPr algn="ctr" defTabSz="820738" eaLnBrk="0" hangingPunct="0"/>
            <a:r>
              <a:rPr lang="en-US" sz="1200" b="1" dirty="0" smtClean="0">
                <a:solidFill>
                  <a:schemeClr val="accent2">
                    <a:lumMod val="75000"/>
                  </a:schemeClr>
                </a:solidFill>
                <a:latin typeface="Arial" pitchFamily="34" charset="0"/>
                <a:cs typeface="Arial" pitchFamily="34" charset="0"/>
              </a:rPr>
              <a:t>Demonstration</a:t>
            </a:r>
            <a:endParaRPr lang="en-US" sz="1200" b="1" dirty="0">
              <a:solidFill>
                <a:schemeClr val="accent2">
                  <a:lumMod val="75000"/>
                </a:schemeClr>
              </a:solidFill>
              <a:latin typeface="Arial" pitchFamily="34" charset="0"/>
              <a:cs typeface="Arial" pitchFamily="34" charset="0"/>
            </a:endParaRPr>
          </a:p>
        </p:txBody>
      </p:sp>
      <p:grpSp>
        <p:nvGrpSpPr>
          <p:cNvPr id="37" name="Group 22"/>
          <p:cNvGrpSpPr/>
          <p:nvPr/>
        </p:nvGrpSpPr>
        <p:grpSpPr>
          <a:xfrm>
            <a:off x="152400" y="609600"/>
            <a:ext cx="8945881" cy="685799"/>
            <a:chOff x="228600" y="685800"/>
            <a:chExt cx="8915401" cy="1143000"/>
          </a:xfrm>
        </p:grpSpPr>
        <p:sp>
          <p:nvSpPr>
            <p:cNvPr id="43" name="AutoShape 10"/>
            <p:cNvSpPr>
              <a:spLocks noChangeArrowheads="1"/>
            </p:cNvSpPr>
            <p:nvPr/>
          </p:nvSpPr>
          <p:spPr bwMode="auto">
            <a:xfrm>
              <a:off x="6598921" y="695325"/>
              <a:ext cx="2545080" cy="1133475"/>
            </a:xfrm>
            <a:prstGeom prst="homePlate">
              <a:avLst>
                <a:gd name="adj" fmla="val 2293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204788" indent="485775" eaLnBrk="1" hangingPunct="1">
                <a:lnSpc>
                  <a:spcPct val="90000"/>
                </a:lnSpc>
              </a:pPr>
              <a:r>
                <a:rPr lang="en-US" sz="1400" b="1" dirty="0">
                  <a:latin typeface="Arial" pitchFamily="34" charset="0"/>
                  <a:cs typeface="Arial" pitchFamily="34" charset="0"/>
                </a:rPr>
                <a:t>Technology</a:t>
              </a:r>
            </a:p>
            <a:p>
              <a:pPr marL="204788" indent="485775" eaLnBrk="1" hangingPunct="1">
                <a:lnSpc>
                  <a:spcPct val="90000"/>
                </a:lnSpc>
              </a:pPr>
              <a:r>
                <a:rPr lang="en-US" sz="1400" b="1" dirty="0">
                  <a:latin typeface="Arial" pitchFamily="34" charset="0"/>
                  <a:cs typeface="Arial" pitchFamily="34" charset="0"/>
                </a:rPr>
                <a:t>Maturation</a:t>
              </a:r>
            </a:p>
            <a:p>
              <a:pPr marL="204788" indent="485775" eaLnBrk="1" hangingPunct="1">
                <a:lnSpc>
                  <a:spcPct val="90000"/>
                </a:lnSpc>
              </a:pPr>
              <a:r>
                <a:rPr lang="en-US" sz="1400" b="1" dirty="0" smtClean="0">
                  <a:latin typeface="Arial" pitchFamily="34" charset="0"/>
                  <a:cs typeface="Arial" pitchFamily="34" charset="0"/>
                </a:rPr>
                <a:t>&amp; </a:t>
              </a:r>
              <a:r>
                <a:rPr lang="en-US" sz="1400" b="1" dirty="0">
                  <a:latin typeface="Arial" pitchFamily="34" charset="0"/>
                  <a:cs typeface="Arial" pitchFamily="34" charset="0"/>
                </a:rPr>
                <a:t>Deployment</a:t>
              </a:r>
            </a:p>
          </p:txBody>
        </p:sp>
        <p:sp>
          <p:nvSpPr>
            <p:cNvPr id="44" name="AutoShape 11"/>
            <p:cNvSpPr>
              <a:spLocks noChangeArrowheads="1"/>
            </p:cNvSpPr>
            <p:nvPr/>
          </p:nvSpPr>
          <p:spPr bwMode="auto">
            <a:xfrm>
              <a:off x="4008120" y="685800"/>
              <a:ext cx="3048000" cy="1143000"/>
            </a:xfrm>
            <a:prstGeom prst="homePlate">
              <a:avLst>
                <a:gd name="adj" fmla="val 22724"/>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marL="1023938" eaLnBrk="1" hangingPunct="1">
                <a:lnSpc>
                  <a:spcPct val="90000"/>
                </a:lnSpc>
              </a:pPr>
              <a:r>
                <a:rPr lang="en-US" sz="1400" b="1" dirty="0" smtClean="0">
                  <a:latin typeface="Arial" pitchFamily="34" charset="0"/>
                  <a:cs typeface="Arial" pitchFamily="34" charset="0"/>
                </a:rPr>
                <a:t>Applied</a:t>
              </a:r>
            </a:p>
            <a:p>
              <a:pPr marL="1023938" eaLnBrk="1" hangingPunct="1">
                <a:lnSpc>
                  <a:spcPct val="90000"/>
                </a:lnSpc>
              </a:pPr>
              <a:r>
                <a:rPr lang="en-US" sz="1400" b="1" dirty="0" smtClean="0">
                  <a:latin typeface="Arial" pitchFamily="34" charset="0"/>
                  <a:cs typeface="Arial" pitchFamily="34" charset="0"/>
                </a:rPr>
                <a:t>Research</a:t>
              </a:r>
              <a:endParaRPr lang="en-US" sz="1400" b="1" dirty="0">
                <a:latin typeface="Arial" pitchFamily="34" charset="0"/>
                <a:cs typeface="Arial" pitchFamily="34" charset="0"/>
              </a:endParaRPr>
            </a:p>
          </p:txBody>
        </p:sp>
        <p:sp>
          <p:nvSpPr>
            <p:cNvPr id="50" name="AutoShape 12"/>
            <p:cNvSpPr>
              <a:spLocks noChangeArrowheads="1"/>
            </p:cNvSpPr>
            <p:nvPr/>
          </p:nvSpPr>
          <p:spPr bwMode="auto">
            <a:xfrm>
              <a:off x="228600" y="685800"/>
              <a:ext cx="4114800" cy="1142999"/>
            </a:xfrm>
            <a:prstGeom prst="homePlate">
              <a:avLst>
                <a:gd name="adj" fmla="val 24636"/>
              </a:avLst>
            </a:prstGeom>
            <a:gradFill rotWithShape="1">
              <a:gsLst>
                <a:gs pos="0">
                  <a:srgbClr val="DFEBD9"/>
                </a:gs>
                <a:gs pos="100000">
                  <a:srgbClr val="FEF6D6"/>
                </a:gs>
              </a:gsLst>
              <a:lin ang="0" scaled="1"/>
            </a:gradFill>
            <a:ln w="19050" algn="ctr">
              <a:solidFill>
                <a:schemeClr val="tx1"/>
              </a:solidFill>
              <a:miter lim="800000"/>
              <a:headEnd/>
              <a:tailEnd/>
            </a:ln>
            <a:effectLst/>
            <a:scene3d>
              <a:camera prst="orthographicFront"/>
              <a:lightRig rig="threePt" dir="t"/>
            </a:scene3d>
            <a:sp3d>
              <a:bevelT w="114300" prst="artDeco"/>
            </a:sp3d>
          </p:spPr>
          <p:txBody>
            <a:bodyPr wrap="none" lIns="0" tIns="41029" rIns="0" bIns="41029" anchor="ctr"/>
            <a:lstStyle/>
            <a:p>
              <a:pPr algn="l" eaLnBrk="1" hangingPunct="1">
                <a:lnSpc>
                  <a:spcPct val="90000"/>
                </a:lnSpc>
              </a:pPr>
              <a:endParaRPr lang="en-US" sz="1300">
                <a:latin typeface="Arial" pitchFamily="34" charset="0"/>
                <a:cs typeface="Arial" pitchFamily="34" charset="0"/>
              </a:endParaRPr>
            </a:p>
          </p:txBody>
        </p:sp>
        <p:sp>
          <p:nvSpPr>
            <p:cNvPr id="56" name="Text Box 13"/>
            <p:cNvSpPr txBox="1">
              <a:spLocks noChangeArrowheads="1"/>
            </p:cNvSpPr>
            <p:nvPr/>
          </p:nvSpPr>
          <p:spPr bwMode="auto">
            <a:xfrm>
              <a:off x="350520" y="812800"/>
              <a:ext cx="1420418" cy="856246"/>
            </a:xfrm>
            <a:prstGeom prst="rect">
              <a:avLst/>
            </a:prstGeom>
            <a:noFill/>
            <a:ln w="9525">
              <a:noFill/>
              <a:miter lim="800000"/>
              <a:headEnd/>
              <a:tailEnd/>
            </a:ln>
            <a:effectLst/>
          </p:spPr>
          <p:txBody>
            <a:bodyPr wrap="square" lIns="82058" tIns="41029" rIns="82058" bIns="41029">
              <a:spAutoFit/>
            </a:bodyPr>
            <a:lstStyle/>
            <a:p>
              <a:pPr eaLnBrk="1" hangingPunct="1"/>
              <a:r>
                <a:rPr lang="en-US" sz="1400" b="1" dirty="0" smtClean="0">
                  <a:latin typeface="Arial" pitchFamily="34" charset="0"/>
                  <a:cs typeface="Arial" pitchFamily="34" charset="0"/>
                </a:rPr>
                <a:t>Discovery </a:t>
              </a:r>
            </a:p>
            <a:p>
              <a:pPr eaLnBrk="1" hangingPunct="1"/>
              <a:r>
                <a:rPr lang="en-US" sz="1400" b="1" dirty="0" smtClean="0">
                  <a:latin typeface="Arial" pitchFamily="34" charset="0"/>
                  <a:cs typeface="Arial" pitchFamily="34" charset="0"/>
                </a:rPr>
                <a:t>Research</a:t>
              </a:r>
              <a:endParaRPr lang="en-US" sz="1400" b="1" dirty="0">
                <a:latin typeface="Arial" pitchFamily="34" charset="0"/>
                <a:cs typeface="Arial" pitchFamily="34" charset="0"/>
              </a:endParaRPr>
            </a:p>
          </p:txBody>
        </p:sp>
      </p:grpSp>
      <p:sp>
        <p:nvSpPr>
          <p:cNvPr id="57" name="Text Box 14"/>
          <p:cNvSpPr txBox="1">
            <a:spLocks noChangeArrowheads="1"/>
          </p:cNvSpPr>
          <p:nvPr/>
        </p:nvSpPr>
        <p:spPr bwMode="auto">
          <a:xfrm>
            <a:off x="2133599" y="685800"/>
            <a:ext cx="1652789" cy="513747"/>
          </a:xfrm>
          <a:prstGeom prst="rect">
            <a:avLst/>
          </a:prstGeom>
          <a:noFill/>
          <a:ln w="9525">
            <a:noFill/>
            <a:miter lim="800000"/>
            <a:headEnd/>
            <a:tailEnd/>
          </a:ln>
          <a:effectLst/>
        </p:spPr>
        <p:txBody>
          <a:bodyPr wrap="square" lIns="82058" tIns="41029" rIns="82058" bIns="41029">
            <a:spAutoFit/>
          </a:bodyPr>
          <a:lstStyle/>
          <a:p>
            <a:r>
              <a:rPr lang="en-US" sz="1400" b="1" dirty="0" smtClean="0">
                <a:latin typeface="Arial" pitchFamily="34" charset="0"/>
                <a:cs typeface="Arial" pitchFamily="34" charset="0"/>
              </a:rPr>
              <a:t>Use-Inspired</a:t>
            </a:r>
          </a:p>
          <a:p>
            <a:r>
              <a:rPr lang="en-US" sz="1400" b="1" dirty="0" smtClean="0">
                <a:latin typeface="Arial" pitchFamily="34" charset="0"/>
                <a:cs typeface="Arial" pitchFamily="34" charset="0"/>
              </a:rPr>
              <a:t>Basic Research</a:t>
            </a:r>
          </a:p>
        </p:txBody>
      </p:sp>
      <p:sp>
        <p:nvSpPr>
          <p:cNvPr id="58" name="Rectangle 57"/>
          <p:cNvSpPr/>
          <p:nvPr/>
        </p:nvSpPr>
        <p:spPr>
          <a:xfrm>
            <a:off x="152400" y="1295400"/>
            <a:ext cx="3886200" cy="381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chemeClr val="tx1"/>
                </a:solidFill>
                <a:latin typeface="Arial" pitchFamily="34" charset="0"/>
                <a:cs typeface="Arial" pitchFamily="34" charset="0"/>
              </a:rPr>
              <a:t>Office of Science</a:t>
            </a:r>
            <a:endParaRPr lang="en-US" dirty="0">
              <a:solidFill>
                <a:schemeClr val="tx1"/>
              </a:solidFill>
              <a:latin typeface="Arial" pitchFamily="34" charset="0"/>
              <a:cs typeface="Arial" pitchFamily="34" charset="0"/>
            </a:endParaRPr>
          </a:p>
        </p:txBody>
      </p:sp>
      <p:sp>
        <p:nvSpPr>
          <p:cNvPr id="59" name="Rectangle 58"/>
          <p:cNvSpPr/>
          <p:nvPr/>
        </p:nvSpPr>
        <p:spPr>
          <a:xfrm>
            <a:off x="4038600" y="1295400"/>
            <a:ext cx="4876800" cy="381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indent="1428750" algn="ctr"/>
            <a:r>
              <a:rPr lang="en-US" dirty="0" smtClean="0">
                <a:solidFill>
                  <a:schemeClr val="tx1"/>
                </a:solidFill>
                <a:latin typeface="Arial" pitchFamily="34" charset="0"/>
                <a:cs typeface="Arial" pitchFamily="34" charset="0"/>
              </a:rPr>
              <a:t>Applied Programs</a:t>
            </a:r>
            <a:endParaRPr lang="en-US" dirty="0">
              <a:solidFill>
                <a:schemeClr val="tx1"/>
              </a:solidFill>
              <a:latin typeface="Arial" pitchFamily="34" charset="0"/>
              <a:cs typeface="Arial" pitchFamily="34" charset="0"/>
            </a:endParaRPr>
          </a:p>
        </p:txBody>
      </p:sp>
      <p:sp>
        <p:nvSpPr>
          <p:cNvPr id="60" name="Right Triangle 59"/>
          <p:cNvSpPr/>
          <p:nvPr/>
        </p:nvSpPr>
        <p:spPr>
          <a:xfrm>
            <a:off x="3886200" y="1295400"/>
            <a:ext cx="3413760" cy="381000"/>
          </a:xfrm>
          <a:prstGeom prst="rtTriangle">
            <a:avLst/>
          </a:prstGeom>
          <a:gradFill>
            <a:gsLst>
              <a:gs pos="0">
                <a:schemeClr val="accent3">
                  <a:tint val="50000"/>
                  <a:satMod val="300000"/>
                  <a:alpha val="30000"/>
                </a:schemeClr>
              </a:gs>
              <a:gs pos="35000">
                <a:schemeClr val="accent3">
                  <a:tint val="37000"/>
                  <a:satMod val="300000"/>
                </a:schemeClr>
              </a:gs>
              <a:gs pos="100000">
                <a:schemeClr val="accent3">
                  <a:tint val="15000"/>
                  <a:satMod val="350000"/>
                </a:schemeClr>
              </a:gs>
            </a:gsLst>
          </a:gra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chemeClr val="tx1"/>
              </a:solidFill>
              <a:latin typeface="Arial" pitchFamily="34" charset="0"/>
              <a:cs typeface="Arial" pitchFamily="34" charset="0"/>
            </a:endParaRPr>
          </a:p>
        </p:txBody>
      </p:sp>
      <p:sp>
        <p:nvSpPr>
          <p:cNvPr id="61" name="Text Box 14"/>
          <p:cNvSpPr txBox="1">
            <a:spLocks noChangeArrowheads="1"/>
          </p:cNvSpPr>
          <p:nvPr/>
        </p:nvSpPr>
        <p:spPr bwMode="auto">
          <a:xfrm>
            <a:off x="3886200" y="1295400"/>
            <a:ext cx="1085045" cy="359858"/>
          </a:xfrm>
          <a:prstGeom prst="rect">
            <a:avLst/>
          </a:prstGeom>
          <a:noFill/>
          <a:ln w="9525">
            <a:noFill/>
            <a:miter lim="800000"/>
            <a:headEnd/>
            <a:tailEnd/>
          </a:ln>
          <a:effectLst/>
        </p:spPr>
        <p:txBody>
          <a:bodyPr wrap="square" lIns="82058" tIns="41029" rIns="82058" bIns="41029">
            <a:spAutoFit/>
          </a:bodyPr>
          <a:lstStyle/>
          <a:p>
            <a:pPr eaLnBrk="1" hangingPunct="1"/>
            <a:r>
              <a:rPr lang="en-US" dirty="0" smtClean="0">
                <a:latin typeface="Arial" pitchFamily="34" charset="0"/>
                <a:cs typeface="Arial" pitchFamily="34" charset="0"/>
              </a:rPr>
              <a:t>ARPA-E</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CA2777-A89F-4130-B308-73BB65955918}" type="slidenum">
              <a:rPr lang="en-US" smtClean="0"/>
              <a:pPr/>
              <a:t>22</a:t>
            </a:fld>
            <a:endParaRPr lang="en-US" dirty="0"/>
          </a:p>
        </p:txBody>
      </p:sp>
      <p:sp>
        <p:nvSpPr>
          <p:cNvPr id="3" name="Title 2"/>
          <p:cNvSpPr>
            <a:spLocks noGrp="1"/>
          </p:cNvSpPr>
          <p:nvPr>
            <p:ph type="title" idx="4294967295"/>
          </p:nvPr>
        </p:nvSpPr>
        <p:spPr>
          <a:xfrm>
            <a:off x="0" y="7315"/>
            <a:ext cx="9144000" cy="7620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dirty="0" smtClean="0"/>
              <a:t>Funding Overview</a:t>
            </a:r>
            <a:endParaRPr lang="en-US" dirty="0"/>
          </a:p>
        </p:txBody>
      </p:sp>
      <p:sp>
        <p:nvSpPr>
          <p:cNvPr id="6" name="TextBox 5"/>
          <p:cNvSpPr txBox="1"/>
          <p:nvPr/>
        </p:nvSpPr>
        <p:spPr>
          <a:xfrm rot="-5400000">
            <a:off x="-474317" y="1541117"/>
            <a:ext cx="1744388" cy="338554"/>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1600" b="1" dirty="0" smtClean="0">
                <a:solidFill>
                  <a:prstClr val="white"/>
                </a:solidFill>
                <a:latin typeface="Arial" pitchFamily="34" charset="0"/>
                <a:cs typeface="Arial" pitchFamily="34" charset="0"/>
              </a:rPr>
              <a:t>Funding Source</a:t>
            </a:r>
            <a:endParaRPr lang="en-US" sz="1600" b="1" dirty="0">
              <a:solidFill>
                <a:prstClr val="white"/>
              </a:solidFill>
              <a:latin typeface="Arial" pitchFamily="34" charset="0"/>
              <a:cs typeface="Arial" pitchFamily="34" charset="0"/>
            </a:endParaRPr>
          </a:p>
        </p:txBody>
      </p:sp>
      <p:sp>
        <p:nvSpPr>
          <p:cNvPr id="9" name="TextBox 8"/>
          <p:cNvSpPr txBox="1"/>
          <p:nvPr/>
        </p:nvSpPr>
        <p:spPr>
          <a:xfrm rot="-5400000">
            <a:off x="-544047" y="3553948"/>
            <a:ext cx="1883849" cy="338554"/>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1600" b="1" dirty="0" smtClean="0">
                <a:solidFill>
                  <a:prstClr val="white"/>
                </a:solidFill>
                <a:latin typeface="Arial" pitchFamily="34" charset="0"/>
                <a:cs typeface="Arial" pitchFamily="34" charset="0"/>
              </a:rPr>
              <a:t>Funding Modality</a:t>
            </a:r>
            <a:endParaRPr lang="en-US" sz="1600" b="1" dirty="0">
              <a:solidFill>
                <a:prstClr val="white"/>
              </a:solidFill>
              <a:latin typeface="Arial" pitchFamily="34" charset="0"/>
              <a:cs typeface="Arial" pitchFamily="34" charset="0"/>
            </a:endParaRPr>
          </a:p>
        </p:txBody>
      </p:sp>
      <p:sp>
        <p:nvSpPr>
          <p:cNvPr id="10" name="TextBox 9"/>
          <p:cNvSpPr txBox="1"/>
          <p:nvPr/>
        </p:nvSpPr>
        <p:spPr>
          <a:xfrm rot="-5400000">
            <a:off x="-184975" y="5420071"/>
            <a:ext cx="1165704" cy="338554"/>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1600" b="1" dirty="0" smtClean="0">
                <a:solidFill>
                  <a:prstClr val="white"/>
                </a:solidFill>
                <a:latin typeface="Arial" pitchFamily="34" charset="0"/>
                <a:cs typeface="Arial" pitchFamily="34" charset="0"/>
              </a:rPr>
              <a:t>Performer</a:t>
            </a:r>
            <a:endParaRPr lang="en-US" sz="1600" b="1" dirty="0">
              <a:solidFill>
                <a:prstClr val="white"/>
              </a:solidFill>
              <a:latin typeface="Arial" pitchFamily="34" charset="0"/>
              <a:cs typeface="Arial" pitchFamily="34" charset="0"/>
            </a:endParaRPr>
          </a:p>
        </p:txBody>
      </p:sp>
      <p:sp>
        <p:nvSpPr>
          <p:cNvPr id="14" name="Rectangle 13"/>
          <p:cNvSpPr/>
          <p:nvPr/>
        </p:nvSpPr>
        <p:spPr>
          <a:xfrm>
            <a:off x="990600" y="838200"/>
            <a:ext cx="2667000" cy="1354669"/>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Office of Science</a:t>
            </a:r>
            <a:endParaRPr lang="en-US"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Rectangle 16"/>
          <p:cNvSpPr/>
          <p:nvPr/>
        </p:nvSpPr>
        <p:spPr>
          <a:xfrm>
            <a:off x="4114800" y="1371601"/>
            <a:ext cx="1066800" cy="609600"/>
          </a:xfrm>
          <a:prstGeom prst="rect">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ARPA-E</a:t>
            </a:r>
            <a:endParaRPr lang="en-US"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Rectangle 17"/>
          <p:cNvSpPr/>
          <p:nvPr/>
        </p:nvSpPr>
        <p:spPr>
          <a:xfrm>
            <a:off x="5638800" y="838200"/>
            <a:ext cx="3276600" cy="1286935"/>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Applied Programs</a:t>
            </a:r>
            <a:endParaRPr lang="en-US"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119" name="Rectangle 118"/>
          <p:cNvSpPr/>
          <p:nvPr/>
        </p:nvSpPr>
        <p:spPr>
          <a:xfrm>
            <a:off x="762000" y="5105400"/>
            <a:ext cx="1676400" cy="1066800"/>
          </a:xfrm>
          <a:prstGeom prst="rect">
            <a:avLst/>
          </a:prstGeom>
          <a:solidFill>
            <a:schemeClr val="accent4">
              <a:lumMod val="75000"/>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Universities</a:t>
            </a:r>
            <a:endParaRPr lang="en-US"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120" name="Rectangle 119"/>
          <p:cNvSpPr/>
          <p:nvPr/>
        </p:nvSpPr>
        <p:spPr>
          <a:xfrm>
            <a:off x="2743200" y="5105400"/>
            <a:ext cx="1828800" cy="1066800"/>
          </a:xfrm>
          <a:prstGeom prst="rect">
            <a:avLst/>
          </a:prstGeom>
          <a:solidFill>
            <a:schemeClr val="accent4">
              <a:lumMod val="75000"/>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National Labs</a:t>
            </a:r>
            <a:endParaRPr lang="en-US"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122" name="Rectangle 121"/>
          <p:cNvSpPr/>
          <p:nvPr/>
        </p:nvSpPr>
        <p:spPr>
          <a:xfrm>
            <a:off x="4876800" y="5105400"/>
            <a:ext cx="1819275" cy="1066800"/>
          </a:xfrm>
          <a:prstGeom prst="rect">
            <a:avLst/>
          </a:prstGeom>
          <a:solidFill>
            <a:schemeClr val="accent4">
              <a:lumMod val="75000"/>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Small Businesses</a:t>
            </a:r>
            <a:endParaRPr lang="en-US"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123" name="Rectangle 122"/>
          <p:cNvSpPr/>
          <p:nvPr/>
        </p:nvSpPr>
        <p:spPr>
          <a:xfrm>
            <a:off x="7010400" y="5105400"/>
            <a:ext cx="1819275" cy="1066800"/>
          </a:xfrm>
          <a:prstGeom prst="rect">
            <a:avLst/>
          </a:prstGeom>
          <a:solidFill>
            <a:schemeClr val="accent4">
              <a:lumMod val="75000"/>
              <a:alpha val="5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Large Corporations/</a:t>
            </a:r>
          </a:p>
          <a:p>
            <a:pPr algn="ctr"/>
            <a:r>
              <a:rPr lang="en-US" dirty="0" smtClean="0">
                <a:solidFill>
                  <a:prstClr val="white"/>
                </a:solidFill>
                <a:effectLst>
                  <a:outerShdw blurRad="38100" dist="38100" dir="2700000" algn="tl">
                    <a:srgbClr val="000000">
                      <a:alpha val="43137"/>
                    </a:srgbClr>
                  </a:outerShdw>
                </a:effectLst>
                <a:latin typeface="Arial" pitchFamily="34" charset="0"/>
                <a:cs typeface="Arial" pitchFamily="34" charset="0"/>
              </a:rPr>
              <a:t>Utilities</a:t>
            </a:r>
            <a:endParaRPr lang="en-US"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2" name="Group 127"/>
          <p:cNvGrpSpPr/>
          <p:nvPr/>
        </p:nvGrpSpPr>
        <p:grpSpPr>
          <a:xfrm>
            <a:off x="695325" y="2971800"/>
            <a:ext cx="8143875" cy="1371600"/>
            <a:chOff x="838200" y="2819400"/>
            <a:chExt cx="8143875" cy="1371600"/>
          </a:xfrm>
        </p:grpSpPr>
        <p:sp>
          <p:nvSpPr>
            <p:cNvPr id="25" name="Rectangle 24"/>
            <p:cNvSpPr/>
            <p:nvPr/>
          </p:nvSpPr>
          <p:spPr>
            <a:xfrm>
              <a:off x="838200" y="3276600"/>
              <a:ext cx="1447800" cy="533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black">
                      <a:lumMod val="75000"/>
                      <a:lumOff val="25000"/>
                    </a:prstClr>
                  </a:solidFill>
                  <a:latin typeface="Arial" pitchFamily="34" charset="0"/>
                  <a:cs typeface="Arial" pitchFamily="34" charset="0"/>
                </a:rPr>
                <a:t>Individual </a:t>
              </a:r>
            </a:p>
            <a:p>
              <a:pPr algn="ctr"/>
              <a:r>
                <a:rPr lang="en-US" sz="1600" dirty="0" smtClean="0">
                  <a:solidFill>
                    <a:prstClr val="black">
                      <a:lumMod val="75000"/>
                      <a:lumOff val="25000"/>
                    </a:prstClr>
                  </a:solidFill>
                  <a:latin typeface="Arial" pitchFamily="34" charset="0"/>
                  <a:cs typeface="Arial" pitchFamily="34" charset="0"/>
                </a:rPr>
                <a:t>Awards</a:t>
              </a:r>
              <a:endParaRPr lang="en-US" sz="1600" dirty="0">
                <a:solidFill>
                  <a:prstClr val="black">
                    <a:lumMod val="75000"/>
                    <a:lumOff val="25000"/>
                  </a:prstClr>
                </a:solidFill>
                <a:latin typeface="Arial" pitchFamily="34" charset="0"/>
                <a:cs typeface="Arial" pitchFamily="34" charset="0"/>
              </a:endParaRPr>
            </a:p>
          </p:txBody>
        </p:sp>
        <p:sp>
          <p:nvSpPr>
            <p:cNvPr id="80" name="Rectangle 79"/>
            <p:cNvSpPr/>
            <p:nvPr/>
          </p:nvSpPr>
          <p:spPr>
            <a:xfrm>
              <a:off x="2333625" y="3162300"/>
              <a:ext cx="1447800" cy="762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black">
                      <a:lumMod val="75000"/>
                      <a:lumOff val="25000"/>
                    </a:prstClr>
                  </a:solidFill>
                  <a:latin typeface="Arial" pitchFamily="34" charset="0"/>
                  <a:cs typeface="Arial" pitchFamily="34" charset="0"/>
                </a:rPr>
                <a:t>Small Groups </a:t>
              </a:r>
              <a:r>
                <a:rPr lang="en-US" sz="1400" dirty="0" smtClean="0">
                  <a:solidFill>
                    <a:prstClr val="black">
                      <a:lumMod val="75000"/>
                      <a:lumOff val="25000"/>
                    </a:prstClr>
                  </a:solidFill>
                  <a:latin typeface="Arial" pitchFamily="34" charset="0"/>
                  <a:cs typeface="Arial" pitchFamily="34" charset="0"/>
                </a:rPr>
                <a:t>[e.g., EFRCs]</a:t>
              </a:r>
              <a:endParaRPr lang="en-US" sz="1400" dirty="0">
                <a:solidFill>
                  <a:prstClr val="black">
                    <a:lumMod val="75000"/>
                    <a:lumOff val="25000"/>
                  </a:prstClr>
                </a:solidFill>
                <a:latin typeface="Arial" pitchFamily="34" charset="0"/>
                <a:cs typeface="Arial" pitchFamily="34" charset="0"/>
              </a:endParaRPr>
            </a:p>
          </p:txBody>
        </p:sp>
        <p:sp>
          <p:nvSpPr>
            <p:cNvPr id="81" name="Rectangle 80"/>
            <p:cNvSpPr/>
            <p:nvPr/>
          </p:nvSpPr>
          <p:spPr>
            <a:xfrm>
              <a:off x="3829050" y="3048000"/>
              <a:ext cx="1819275" cy="8001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black">
                      <a:lumMod val="75000"/>
                      <a:lumOff val="25000"/>
                    </a:prstClr>
                  </a:solidFill>
                  <a:latin typeface="Arial" pitchFamily="34" charset="0"/>
                  <a:cs typeface="Arial" pitchFamily="34" charset="0"/>
                </a:rPr>
                <a:t>Large, Multi-disciplinary Groups </a:t>
              </a:r>
              <a:r>
                <a:rPr lang="en-US" sz="1400" dirty="0" smtClean="0">
                  <a:solidFill>
                    <a:prstClr val="black">
                      <a:lumMod val="75000"/>
                      <a:lumOff val="25000"/>
                    </a:prstClr>
                  </a:solidFill>
                  <a:latin typeface="Arial" pitchFamily="34" charset="0"/>
                  <a:cs typeface="Arial" pitchFamily="34" charset="0"/>
                </a:rPr>
                <a:t>[e.g., Hubs]</a:t>
              </a:r>
              <a:endParaRPr lang="en-US" sz="1400" dirty="0">
                <a:solidFill>
                  <a:prstClr val="black">
                    <a:lumMod val="75000"/>
                    <a:lumOff val="25000"/>
                  </a:prstClr>
                </a:solidFill>
                <a:latin typeface="Arial" pitchFamily="34" charset="0"/>
                <a:cs typeface="Arial" pitchFamily="34" charset="0"/>
              </a:endParaRPr>
            </a:p>
          </p:txBody>
        </p:sp>
        <p:sp>
          <p:nvSpPr>
            <p:cNvPr id="82" name="Rectangle 81"/>
            <p:cNvSpPr/>
            <p:nvPr/>
          </p:nvSpPr>
          <p:spPr>
            <a:xfrm>
              <a:off x="5766417" y="3176588"/>
              <a:ext cx="1306867" cy="58102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black">
                      <a:lumMod val="75000"/>
                      <a:lumOff val="25000"/>
                    </a:prstClr>
                  </a:solidFill>
                  <a:latin typeface="Arial" pitchFamily="34" charset="0"/>
                  <a:cs typeface="Arial" pitchFamily="34" charset="0"/>
                </a:rPr>
                <a:t>Facilities</a:t>
              </a:r>
              <a:endParaRPr lang="en-US" sz="1600" dirty="0">
                <a:solidFill>
                  <a:prstClr val="black">
                    <a:lumMod val="75000"/>
                    <a:lumOff val="25000"/>
                  </a:prstClr>
                </a:solidFill>
                <a:latin typeface="Arial" pitchFamily="34" charset="0"/>
                <a:cs typeface="Arial" pitchFamily="34" charset="0"/>
              </a:endParaRPr>
            </a:p>
          </p:txBody>
        </p:sp>
        <p:sp>
          <p:nvSpPr>
            <p:cNvPr id="83" name="Rectangle 82"/>
            <p:cNvSpPr/>
            <p:nvPr/>
          </p:nvSpPr>
          <p:spPr>
            <a:xfrm>
              <a:off x="7162800" y="3067050"/>
              <a:ext cx="1819275" cy="8001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black">
                      <a:lumMod val="75000"/>
                      <a:lumOff val="25000"/>
                    </a:prstClr>
                  </a:solidFill>
                  <a:latin typeface="Arial" pitchFamily="34" charset="0"/>
                  <a:cs typeface="Arial" pitchFamily="34" charset="0"/>
                </a:rPr>
                <a:t>Large-Scale Demonstrations</a:t>
              </a:r>
              <a:endParaRPr lang="en-US" sz="1600" dirty="0">
                <a:solidFill>
                  <a:prstClr val="black">
                    <a:lumMod val="75000"/>
                    <a:lumOff val="25000"/>
                  </a:prstClr>
                </a:solidFill>
                <a:latin typeface="Arial" pitchFamily="34" charset="0"/>
                <a:cs typeface="Arial" pitchFamily="34" charset="0"/>
              </a:endParaRPr>
            </a:p>
          </p:txBody>
        </p:sp>
        <p:sp>
          <p:nvSpPr>
            <p:cNvPr id="121" name="Oval 120"/>
            <p:cNvSpPr/>
            <p:nvPr/>
          </p:nvSpPr>
          <p:spPr>
            <a:xfrm>
              <a:off x="876300" y="2895600"/>
              <a:ext cx="13716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4" name="Oval 123"/>
            <p:cNvSpPr/>
            <p:nvPr/>
          </p:nvSpPr>
          <p:spPr>
            <a:xfrm>
              <a:off x="2371725" y="2895600"/>
              <a:ext cx="13716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5" name="Oval 124"/>
            <p:cNvSpPr/>
            <p:nvPr/>
          </p:nvSpPr>
          <p:spPr>
            <a:xfrm>
              <a:off x="3871912" y="2819400"/>
              <a:ext cx="17526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6" name="Oval 125"/>
            <p:cNvSpPr/>
            <p:nvPr/>
          </p:nvSpPr>
          <p:spPr>
            <a:xfrm>
              <a:off x="5734050" y="2819400"/>
              <a:ext cx="13716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7" name="Oval 126"/>
            <p:cNvSpPr/>
            <p:nvPr/>
          </p:nvSpPr>
          <p:spPr>
            <a:xfrm>
              <a:off x="7234237" y="2819400"/>
              <a:ext cx="16764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0" name="Down Arrow 39"/>
          <p:cNvSpPr/>
          <p:nvPr/>
        </p:nvSpPr>
        <p:spPr>
          <a:xfrm>
            <a:off x="2209800" y="4495800"/>
            <a:ext cx="5029200" cy="457200"/>
          </a:xfrm>
          <a:prstGeom prst="downArrow">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Funding</a:t>
            </a:r>
            <a:endParaRPr lang="en-US" dirty="0">
              <a:solidFill>
                <a:prstClr val="black"/>
              </a:solidFill>
            </a:endParaRPr>
          </a:p>
        </p:txBody>
      </p:sp>
      <p:sp>
        <p:nvSpPr>
          <p:cNvPr id="41" name="Down Arrow 40"/>
          <p:cNvSpPr/>
          <p:nvPr/>
        </p:nvSpPr>
        <p:spPr>
          <a:xfrm>
            <a:off x="2209800" y="2362200"/>
            <a:ext cx="5029200" cy="457200"/>
          </a:xfrm>
          <a:prstGeom prst="downArrow">
            <a:avLst>
              <a:gd name="adj1" fmla="val 50000"/>
              <a:gd name="adj2" fmla="val 59639"/>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Funding</a:t>
            </a:r>
            <a:endParaRPr lang="en-US" dirty="0">
              <a:solidFill>
                <a:prstClr val="black"/>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 name="Rectangle 756"/>
          <p:cNvSpPr/>
          <p:nvPr/>
        </p:nvSpPr>
        <p:spPr>
          <a:xfrm>
            <a:off x="-23813" y="838200"/>
            <a:ext cx="9144001"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3"/>
          <p:cNvSpPr>
            <a:spLocks noChangeArrowheads="1"/>
          </p:cNvSpPr>
          <p:nvPr/>
        </p:nvSpPr>
        <p:spPr bwMode="auto">
          <a:xfrm>
            <a:off x="5314950" y="1431925"/>
            <a:ext cx="3829050" cy="5426075"/>
          </a:xfrm>
          <a:prstGeom prst="rect">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algn="ctr" fontAlgn="auto">
              <a:spcBef>
                <a:spcPts val="0"/>
              </a:spcBef>
              <a:spcAft>
                <a:spcPts val="0"/>
              </a:spcAft>
              <a:defRPr/>
            </a:pPr>
            <a:endParaRPr lang="en-US">
              <a:solidFill>
                <a:prstClr val="black"/>
              </a:solidFill>
              <a:latin typeface="Calibri"/>
              <a:cs typeface="Arial" charset="0"/>
            </a:endParaRPr>
          </a:p>
        </p:txBody>
      </p:sp>
      <p:sp>
        <p:nvSpPr>
          <p:cNvPr id="1489" name="AutoShape 5"/>
          <p:cNvSpPr>
            <a:spLocks noChangeArrowheads="1"/>
          </p:cNvSpPr>
          <p:nvPr/>
        </p:nvSpPr>
        <p:spPr bwMode="auto">
          <a:xfrm>
            <a:off x="2743200" y="1447800"/>
            <a:ext cx="3352800" cy="5410200"/>
          </a:xfrm>
          <a:prstGeom prst="homePlate">
            <a:avLst>
              <a:gd name="adj" fmla="val 16421"/>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r>
              <a:rPr lang="en-US" dirty="0">
                <a:solidFill>
                  <a:prstClr val="black"/>
                </a:solidFill>
                <a:latin typeface="Calibri"/>
                <a:cs typeface="Arial" charset="0"/>
              </a:rPr>
              <a:t> </a:t>
            </a:r>
          </a:p>
        </p:txBody>
      </p:sp>
      <p:sp>
        <p:nvSpPr>
          <p:cNvPr id="11268" name="Text Box 25"/>
          <p:cNvSpPr txBox="1">
            <a:spLocks noChangeArrowheads="1"/>
          </p:cNvSpPr>
          <p:nvPr/>
        </p:nvSpPr>
        <p:spPr bwMode="auto">
          <a:xfrm>
            <a:off x="5181600" y="914400"/>
            <a:ext cx="4267200" cy="477838"/>
          </a:xfrm>
          <a:prstGeom prst="rect">
            <a:avLst/>
          </a:prstGeom>
          <a:noFill/>
          <a:ln w="9525">
            <a:noFill/>
            <a:miter lim="800000"/>
            <a:headEnd/>
            <a:tailEnd/>
          </a:ln>
        </p:spPr>
        <p:txBody>
          <a:bodyPr lIns="0" tIns="0" rIns="0" bIns="0">
            <a:spAutoFit/>
          </a:bodyPr>
          <a:lstStyle/>
          <a:p>
            <a:pPr algn="ctr">
              <a:lnSpc>
                <a:spcPct val="85000"/>
              </a:lnSpc>
            </a:pPr>
            <a:r>
              <a:rPr lang="en-US">
                <a:solidFill>
                  <a:srgbClr val="4F8D69"/>
                </a:solidFill>
                <a:cs typeface="Arial" charset="0"/>
              </a:rPr>
              <a:t>Manufacturing/</a:t>
            </a:r>
          </a:p>
          <a:p>
            <a:pPr algn="ctr">
              <a:lnSpc>
                <a:spcPct val="85000"/>
              </a:lnSpc>
            </a:pPr>
            <a:r>
              <a:rPr lang="en-US">
                <a:solidFill>
                  <a:srgbClr val="4F8D69"/>
                </a:solidFill>
                <a:cs typeface="Arial" charset="0"/>
              </a:rPr>
              <a:t>Commercialization</a:t>
            </a:r>
          </a:p>
        </p:txBody>
      </p:sp>
      <p:sp>
        <p:nvSpPr>
          <p:cNvPr id="8" name="AutoShape 8"/>
          <p:cNvSpPr>
            <a:spLocks noChangeArrowheads="1"/>
          </p:cNvSpPr>
          <p:nvPr/>
        </p:nvSpPr>
        <p:spPr bwMode="auto">
          <a:xfrm>
            <a:off x="0" y="1447800"/>
            <a:ext cx="3276600" cy="5403850"/>
          </a:xfrm>
          <a:prstGeom prst="homePlate">
            <a:avLst>
              <a:gd name="adj" fmla="val 16506"/>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endParaRPr lang="en-US" dirty="0">
              <a:solidFill>
                <a:prstClr val="black"/>
              </a:solidFill>
              <a:latin typeface="Calibri"/>
              <a:cs typeface="Arial" charset="0"/>
            </a:endParaRPr>
          </a:p>
        </p:txBody>
      </p:sp>
      <p:sp>
        <p:nvSpPr>
          <p:cNvPr id="11275" name="Text Box 9"/>
          <p:cNvSpPr txBox="1">
            <a:spLocks noChangeArrowheads="1"/>
          </p:cNvSpPr>
          <p:nvPr/>
        </p:nvSpPr>
        <p:spPr bwMode="auto">
          <a:xfrm>
            <a:off x="524547" y="990600"/>
            <a:ext cx="1633781" cy="327782"/>
          </a:xfrm>
          <a:prstGeom prst="rect">
            <a:avLst/>
          </a:prstGeom>
          <a:noFill/>
          <a:ln w="9525">
            <a:noFill/>
            <a:miter lim="800000"/>
            <a:headEnd/>
            <a:tailEnd/>
          </a:ln>
        </p:spPr>
        <p:txBody>
          <a:bodyPr wrap="none">
            <a:spAutoFit/>
          </a:bodyPr>
          <a:lstStyle/>
          <a:p>
            <a:pPr algn="ctr">
              <a:lnSpc>
                <a:spcPct val="85000"/>
              </a:lnSpc>
            </a:pPr>
            <a:r>
              <a:rPr lang="en-US" dirty="0">
                <a:solidFill>
                  <a:srgbClr val="4F8D69"/>
                </a:solidFill>
                <a:cs typeface="Arial" charset="0"/>
              </a:rPr>
              <a:t>Basic Science</a:t>
            </a:r>
          </a:p>
        </p:txBody>
      </p:sp>
      <p:sp>
        <p:nvSpPr>
          <p:cNvPr id="11277" name="Text Box 10"/>
          <p:cNvSpPr txBox="1">
            <a:spLocks noChangeArrowheads="1"/>
          </p:cNvSpPr>
          <p:nvPr/>
        </p:nvSpPr>
        <p:spPr bwMode="auto">
          <a:xfrm>
            <a:off x="2733675" y="990600"/>
            <a:ext cx="2600325" cy="334963"/>
          </a:xfrm>
          <a:prstGeom prst="rect">
            <a:avLst/>
          </a:prstGeom>
          <a:noFill/>
          <a:ln w="9525">
            <a:noFill/>
            <a:miter lim="800000"/>
            <a:headEnd/>
            <a:tailEnd/>
          </a:ln>
        </p:spPr>
        <p:txBody>
          <a:bodyPr>
            <a:spAutoFit/>
          </a:bodyPr>
          <a:lstStyle/>
          <a:p>
            <a:pPr algn="ctr">
              <a:lnSpc>
                <a:spcPct val="85000"/>
              </a:lnSpc>
            </a:pPr>
            <a:r>
              <a:rPr lang="en-US" dirty="0">
                <a:solidFill>
                  <a:srgbClr val="4F8D69"/>
                </a:solidFill>
                <a:cs typeface="Arial" charset="0"/>
              </a:rPr>
              <a:t>Applied R&amp;D</a:t>
            </a:r>
          </a:p>
        </p:txBody>
      </p:sp>
      <p:sp>
        <p:nvSpPr>
          <p:cNvPr id="11289" name="Text Box 7"/>
          <p:cNvSpPr>
            <a:spLocks noGrp="1" noChangeArrowheads="1"/>
          </p:cNvSpPr>
          <p:nvPr>
            <p:ph type="title" idx="4294967295"/>
          </p:nvPr>
        </p:nvSpPr>
        <p:spPr>
          <a:xfrm>
            <a:off x="0" y="66172"/>
            <a:ext cx="9144000" cy="682625"/>
          </a:xfrm>
        </p:spPr>
        <p:txBody>
          <a:bodyPr>
            <a:spAutoFit/>
          </a:bodyPr>
          <a:lstStyle/>
          <a:p>
            <a:pPr>
              <a:lnSpc>
                <a:spcPct val="80000"/>
              </a:lnSpc>
            </a:pPr>
            <a:r>
              <a:rPr lang="en-US" dirty="0" smtClean="0"/>
              <a:t>Low Cost Solar Cells:</a:t>
            </a:r>
            <a:br>
              <a:rPr lang="en-US" dirty="0" smtClean="0"/>
            </a:br>
            <a:r>
              <a:rPr lang="en-US" dirty="0" smtClean="0"/>
              <a:t> </a:t>
            </a:r>
            <a:r>
              <a:rPr lang="en-US" sz="1800" dirty="0" smtClean="0"/>
              <a:t>From Fundamental Research to Commercialization</a:t>
            </a:r>
          </a:p>
        </p:txBody>
      </p:sp>
      <p:pic>
        <p:nvPicPr>
          <p:cNvPr id="754" name="Picture 2" descr="http://rogers.matse.illinois.edu/images/research02.jpg"/>
          <p:cNvPicPr>
            <a:picLocks noChangeAspect="1" noChangeArrowheads="1"/>
          </p:cNvPicPr>
          <p:nvPr/>
        </p:nvPicPr>
        <p:blipFill>
          <a:blip r:embed="rId3" cstate="print"/>
          <a:srcRect/>
          <a:stretch>
            <a:fillRect/>
          </a:stretch>
        </p:blipFill>
        <p:spPr bwMode="auto">
          <a:xfrm>
            <a:off x="152400" y="1905000"/>
            <a:ext cx="2452908" cy="1905000"/>
          </a:xfrm>
          <a:prstGeom prst="rect">
            <a:avLst/>
          </a:prstGeom>
          <a:noFill/>
          <a:ln w="9525">
            <a:noFill/>
            <a:miter lim="800000"/>
            <a:headEnd/>
            <a:tailEnd/>
          </a:ln>
        </p:spPr>
      </p:pic>
      <p:sp>
        <p:nvSpPr>
          <p:cNvPr id="755" name="TextBox 4"/>
          <p:cNvSpPr txBox="1">
            <a:spLocks noChangeArrowheads="1"/>
          </p:cNvSpPr>
          <p:nvPr/>
        </p:nvSpPr>
        <p:spPr bwMode="auto">
          <a:xfrm>
            <a:off x="0" y="3886200"/>
            <a:ext cx="2819400" cy="2041869"/>
          </a:xfrm>
          <a:prstGeom prst="rect">
            <a:avLst/>
          </a:prstGeom>
          <a:noFill/>
          <a:ln w="3175">
            <a:noFill/>
            <a:round/>
            <a:headEnd/>
            <a:tailEnd/>
          </a:ln>
        </p:spPr>
        <p:txBody>
          <a:bodyPr wrap="square" lIns="101882" tIns="50941" rIns="101882" bIns="50941">
            <a:spAutoFit/>
          </a:bodyPr>
          <a:lstStyle/>
          <a:p>
            <a:pPr marL="168275" defTabSz="509588"/>
            <a:r>
              <a:rPr lang="en-US" dirty="0" smtClean="0">
                <a:latin typeface="Arial Narrow" pitchFamily="34" charset="0"/>
                <a:ea typeface="ＭＳ Ｐゴシック" pitchFamily="1" charset="-128"/>
              </a:rPr>
              <a:t>Basic </a:t>
            </a:r>
            <a:r>
              <a:rPr lang="en-US" dirty="0">
                <a:latin typeface="Arial Narrow" pitchFamily="34" charset="0"/>
                <a:ea typeface="ＭＳ Ｐゴシック" pitchFamily="1" charset="-128"/>
              </a:rPr>
              <a:t>research </a:t>
            </a:r>
            <a:r>
              <a:rPr lang="en-US" dirty="0" smtClean="0">
                <a:latin typeface="Arial Narrow" pitchFamily="34" charset="0"/>
                <a:ea typeface="ＭＳ Ｐゴシック" pitchFamily="1" charset="-128"/>
              </a:rPr>
              <a:t>focused on  </a:t>
            </a:r>
            <a:r>
              <a:rPr lang="en-US" dirty="0">
                <a:latin typeface="Arial Narrow" pitchFamily="34" charset="0"/>
                <a:ea typeface="ＭＳ Ｐゴシック" pitchFamily="1" charset="-128"/>
              </a:rPr>
              <a:t>materials-centric aspects of a micro-transfer printing process for single crystalline silicon and other semiconductors, dielectrics and metals.</a:t>
            </a:r>
          </a:p>
        </p:txBody>
      </p:sp>
      <p:grpSp>
        <p:nvGrpSpPr>
          <p:cNvPr id="2" name="Group 55"/>
          <p:cNvGrpSpPr>
            <a:grpSpLocks/>
          </p:cNvGrpSpPr>
          <p:nvPr/>
        </p:nvGrpSpPr>
        <p:grpSpPr bwMode="auto">
          <a:xfrm>
            <a:off x="2931234" y="3591507"/>
            <a:ext cx="3268648" cy="2733090"/>
            <a:chOff x="261" y="951"/>
            <a:chExt cx="2952" cy="2109"/>
          </a:xfrm>
        </p:grpSpPr>
        <p:pic>
          <p:nvPicPr>
            <p:cNvPr id="759" name="Picture 25" descr="7 layer MESFET.tif"/>
            <p:cNvPicPr>
              <a:picLocks noChangeAspect="1"/>
            </p:cNvPicPr>
            <p:nvPr/>
          </p:nvPicPr>
          <p:blipFill>
            <a:blip r:embed="rId4" cstate="print"/>
            <a:srcRect l="20471" r="21706"/>
            <a:stretch>
              <a:fillRect/>
            </a:stretch>
          </p:blipFill>
          <p:spPr bwMode="auto">
            <a:xfrm>
              <a:off x="313" y="1535"/>
              <a:ext cx="1289" cy="1525"/>
            </a:xfrm>
            <a:prstGeom prst="rect">
              <a:avLst/>
            </a:prstGeom>
            <a:noFill/>
            <a:ln w="9525">
              <a:noFill/>
              <a:miter lim="800000"/>
              <a:headEnd/>
              <a:tailEnd/>
            </a:ln>
          </p:spPr>
        </p:pic>
        <p:sp>
          <p:nvSpPr>
            <p:cNvPr id="760" name="Text Box 11"/>
            <p:cNvSpPr txBox="1">
              <a:spLocks noChangeAspect="1" noChangeArrowheads="1"/>
            </p:cNvSpPr>
            <p:nvPr/>
          </p:nvSpPr>
          <p:spPr bwMode="auto">
            <a:xfrm>
              <a:off x="261" y="2590"/>
              <a:ext cx="1561" cy="235"/>
            </a:xfrm>
            <a:prstGeom prst="rect">
              <a:avLst/>
            </a:prstGeom>
            <a:noFill/>
            <a:ln w="9525">
              <a:noFill/>
              <a:miter lim="800000"/>
              <a:headEnd/>
              <a:tailEnd/>
            </a:ln>
          </p:spPr>
          <p:txBody>
            <a:bodyPr wrap="square">
              <a:spAutoFit/>
            </a:bodyPr>
            <a:lstStyle/>
            <a:p>
              <a:pPr algn="ctr"/>
              <a:r>
                <a:rPr lang="en-US" altLang="ko-KR" sz="1400" dirty="0" err="1">
                  <a:latin typeface="Arial Narrow" pitchFamily="34" charset="0"/>
                  <a:ea typeface="굴림" charset="-127"/>
                </a:rPr>
                <a:t>GaAs</a:t>
              </a:r>
              <a:r>
                <a:rPr lang="en-US" altLang="ko-KR" sz="1400" dirty="0">
                  <a:latin typeface="Arial Narrow" pitchFamily="34" charset="0"/>
                  <a:ea typeface="굴림" charset="-127"/>
                </a:rPr>
                <a:t> wafer</a:t>
              </a:r>
            </a:p>
          </p:txBody>
        </p:sp>
        <p:sp>
          <p:nvSpPr>
            <p:cNvPr id="761" name="Text Box 10"/>
            <p:cNvSpPr txBox="1">
              <a:spLocks noChangeAspect="1" noChangeArrowheads="1"/>
            </p:cNvSpPr>
            <p:nvPr/>
          </p:nvSpPr>
          <p:spPr bwMode="auto">
            <a:xfrm>
              <a:off x="504" y="1480"/>
              <a:ext cx="966" cy="404"/>
            </a:xfrm>
            <a:prstGeom prst="rect">
              <a:avLst/>
            </a:prstGeom>
            <a:noFill/>
            <a:ln w="9525">
              <a:noFill/>
              <a:miter lim="800000"/>
              <a:headEnd/>
              <a:tailEnd/>
            </a:ln>
          </p:spPr>
          <p:txBody>
            <a:bodyPr wrap="none">
              <a:spAutoFit/>
            </a:bodyPr>
            <a:lstStyle/>
            <a:p>
              <a:pPr algn="ctr"/>
              <a:r>
                <a:rPr lang="en-US" altLang="ko-KR" sz="1400" b="1" dirty="0" err="1">
                  <a:latin typeface="Arial Narrow" pitchFamily="34" charset="0"/>
                  <a:ea typeface="굴림" charset="-127"/>
                </a:rPr>
                <a:t>AlAs</a:t>
              </a:r>
              <a:r>
                <a:rPr lang="en-US" altLang="ko-KR" sz="1400" b="1" dirty="0">
                  <a:latin typeface="Arial Narrow" pitchFamily="34" charset="0"/>
                  <a:ea typeface="굴림" charset="-127"/>
                </a:rPr>
                <a:t> release</a:t>
              </a:r>
            </a:p>
            <a:p>
              <a:pPr algn="ctr"/>
              <a:r>
                <a:rPr lang="en-US" altLang="ko-KR" sz="1400" b="1" dirty="0">
                  <a:latin typeface="Arial Narrow" pitchFamily="34" charset="0"/>
                  <a:ea typeface="굴림" charset="-127"/>
                </a:rPr>
                <a:t>layers</a:t>
              </a:r>
            </a:p>
          </p:txBody>
        </p:sp>
        <p:sp>
          <p:nvSpPr>
            <p:cNvPr id="762" name="Line 44"/>
            <p:cNvSpPr>
              <a:spLocks noChangeAspect="1" noChangeShapeType="1"/>
            </p:cNvSpPr>
            <p:nvPr/>
          </p:nvSpPr>
          <p:spPr bwMode="auto">
            <a:xfrm>
              <a:off x="421" y="1703"/>
              <a:ext cx="43" cy="192"/>
            </a:xfrm>
            <a:prstGeom prst="line">
              <a:avLst/>
            </a:prstGeom>
            <a:noFill/>
            <a:ln w="19050">
              <a:solidFill>
                <a:schemeClr val="tx1"/>
              </a:solidFill>
              <a:round/>
              <a:headEnd/>
              <a:tailEnd type="triangle" w="sm" len="sm"/>
            </a:ln>
          </p:spPr>
          <p:txBody>
            <a:bodyPr/>
            <a:lstStyle/>
            <a:p>
              <a:endParaRPr lang="en-US"/>
            </a:p>
          </p:txBody>
        </p:sp>
        <p:sp>
          <p:nvSpPr>
            <p:cNvPr id="763" name="Line 45"/>
            <p:cNvSpPr>
              <a:spLocks noChangeAspect="1" noChangeShapeType="1"/>
            </p:cNvSpPr>
            <p:nvPr/>
          </p:nvSpPr>
          <p:spPr bwMode="auto">
            <a:xfrm flipH="1">
              <a:off x="1360" y="1708"/>
              <a:ext cx="136" cy="184"/>
            </a:xfrm>
            <a:prstGeom prst="line">
              <a:avLst/>
            </a:prstGeom>
            <a:noFill/>
            <a:ln w="19050">
              <a:solidFill>
                <a:schemeClr val="tx1"/>
              </a:solidFill>
              <a:round/>
              <a:headEnd/>
              <a:tailEnd type="triangle" w="sm" len="sm"/>
            </a:ln>
          </p:spPr>
          <p:txBody>
            <a:bodyPr/>
            <a:lstStyle/>
            <a:p>
              <a:endParaRPr lang="en-US"/>
            </a:p>
          </p:txBody>
        </p:sp>
        <p:pic>
          <p:nvPicPr>
            <p:cNvPr id="764" name="Picture 56" descr="7 layer MESFET2.tif"/>
            <p:cNvPicPr>
              <a:picLocks noChangeAspect="1"/>
            </p:cNvPicPr>
            <p:nvPr/>
          </p:nvPicPr>
          <p:blipFill>
            <a:blip r:embed="rId5" cstate="print"/>
            <a:srcRect l="20886" r="21858"/>
            <a:stretch>
              <a:fillRect/>
            </a:stretch>
          </p:blipFill>
          <p:spPr bwMode="auto">
            <a:xfrm>
              <a:off x="1657" y="1511"/>
              <a:ext cx="1272" cy="1520"/>
            </a:xfrm>
            <a:prstGeom prst="rect">
              <a:avLst/>
            </a:prstGeom>
            <a:noFill/>
            <a:ln w="9525">
              <a:noFill/>
              <a:miter lim="800000"/>
              <a:headEnd/>
              <a:tailEnd/>
            </a:ln>
          </p:spPr>
        </p:pic>
        <p:sp>
          <p:nvSpPr>
            <p:cNvPr id="765" name="Arc 764"/>
            <p:cNvSpPr/>
            <p:nvPr/>
          </p:nvSpPr>
          <p:spPr>
            <a:xfrm>
              <a:off x="1945" y="1463"/>
              <a:ext cx="720" cy="865"/>
            </a:xfrm>
            <a:prstGeom prst="arc">
              <a:avLst>
                <a:gd name="adj1" fmla="val 17718086"/>
                <a:gd name="adj2" fmla="val 814228"/>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tLang="ko-KR">
                <a:ea typeface="굴림" pitchFamily="50" charset="-127"/>
              </a:endParaRPr>
            </a:p>
          </p:txBody>
        </p:sp>
        <p:sp>
          <p:nvSpPr>
            <p:cNvPr id="766" name="Line 45"/>
            <p:cNvSpPr>
              <a:spLocks noChangeAspect="1" noChangeShapeType="1"/>
            </p:cNvSpPr>
            <p:nvPr/>
          </p:nvSpPr>
          <p:spPr bwMode="auto">
            <a:xfrm>
              <a:off x="1698" y="1639"/>
              <a:ext cx="111" cy="216"/>
            </a:xfrm>
            <a:prstGeom prst="line">
              <a:avLst/>
            </a:prstGeom>
            <a:noFill/>
            <a:ln w="19050">
              <a:solidFill>
                <a:schemeClr val="tx1"/>
              </a:solidFill>
              <a:round/>
              <a:headEnd/>
              <a:tailEnd type="triangle" w="sm" len="sm"/>
            </a:ln>
          </p:spPr>
          <p:txBody>
            <a:bodyPr/>
            <a:lstStyle/>
            <a:p>
              <a:endParaRPr lang="en-US"/>
            </a:p>
          </p:txBody>
        </p:sp>
        <p:sp>
          <p:nvSpPr>
            <p:cNvPr id="767" name="Text Box 9"/>
            <p:cNvSpPr txBox="1">
              <a:spLocks noChangeAspect="1" noChangeArrowheads="1"/>
            </p:cNvSpPr>
            <p:nvPr/>
          </p:nvSpPr>
          <p:spPr bwMode="auto">
            <a:xfrm>
              <a:off x="917" y="951"/>
              <a:ext cx="1514" cy="404"/>
            </a:xfrm>
            <a:prstGeom prst="rect">
              <a:avLst/>
            </a:prstGeom>
            <a:noFill/>
            <a:ln w="9525">
              <a:noFill/>
              <a:miter lim="800000"/>
              <a:headEnd/>
              <a:tailEnd/>
            </a:ln>
          </p:spPr>
          <p:txBody>
            <a:bodyPr wrap="square">
              <a:spAutoFit/>
            </a:bodyPr>
            <a:lstStyle/>
            <a:p>
              <a:r>
                <a:rPr lang="en-US" altLang="ko-KR" sz="1400" b="1" dirty="0" err="1">
                  <a:latin typeface="Arial Narrow" pitchFamily="34" charset="0"/>
                  <a:ea typeface="굴림" charset="-127"/>
                </a:rPr>
                <a:t>GaAs</a:t>
              </a:r>
              <a:r>
                <a:rPr lang="en-US" altLang="ko-KR" sz="1400" b="1" dirty="0">
                  <a:latin typeface="Arial Narrow" pitchFamily="34" charset="0"/>
                  <a:ea typeface="굴림" charset="-127"/>
                </a:rPr>
                <a:t> </a:t>
              </a:r>
              <a:r>
                <a:rPr lang="en-US" altLang="ko-KR" sz="1400" b="1" dirty="0" err="1">
                  <a:latin typeface="Arial Narrow" pitchFamily="34" charset="0"/>
                  <a:ea typeface="굴림" charset="-127"/>
                </a:rPr>
                <a:t>epi</a:t>
              </a:r>
              <a:r>
                <a:rPr lang="en-US" altLang="ko-KR" sz="1400" b="1" dirty="0">
                  <a:latin typeface="Arial Narrow" pitchFamily="34" charset="0"/>
                  <a:ea typeface="굴림" charset="-127"/>
                </a:rPr>
                <a:t>-stacks for</a:t>
              </a:r>
            </a:p>
            <a:p>
              <a:r>
                <a:rPr lang="en-US" altLang="ko-KR" sz="1400" b="1" dirty="0">
                  <a:latin typeface="Arial Narrow" pitchFamily="34" charset="0"/>
                  <a:ea typeface="굴림" charset="-127"/>
                </a:rPr>
                <a:t>solar microcells</a:t>
              </a:r>
            </a:p>
          </p:txBody>
        </p:sp>
        <p:sp>
          <p:nvSpPr>
            <p:cNvPr id="768" name="Text Box 9"/>
            <p:cNvSpPr txBox="1">
              <a:spLocks noChangeAspect="1" noChangeArrowheads="1"/>
            </p:cNvSpPr>
            <p:nvPr/>
          </p:nvSpPr>
          <p:spPr bwMode="auto">
            <a:xfrm>
              <a:off x="1347" y="2795"/>
              <a:ext cx="572" cy="181"/>
            </a:xfrm>
            <a:prstGeom prst="rect">
              <a:avLst/>
            </a:prstGeom>
            <a:noFill/>
            <a:ln w="9525">
              <a:noFill/>
              <a:miter lim="800000"/>
              <a:headEnd/>
              <a:tailEnd/>
            </a:ln>
          </p:spPr>
          <p:txBody>
            <a:bodyPr wrap="none">
              <a:spAutoFit/>
            </a:bodyPr>
            <a:lstStyle/>
            <a:p>
              <a:r>
                <a:rPr lang="en-US" altLang="ko-KR" sz="1400">
                  <a:latin typeface="Arial Narrow" pitchFamily="34" charset="0"/>
                  <a:ea typeface="굴림" charset="-127"/>
                </a:rPr>
                <a:t>etch in HF</a:t>
              </a:r>
            </a:p>
          </p:txBody>
        </p:sp>
        <p:cxnSp>
          <p:nvCxnSpPr>
            <p:cNvPr id="769" name="Straight Arrow Connector 768"/>
            <p:cNvCxnSpPr/>
            <p:nvPr/>
          </p:nvCxnSpPr>
          <p:spPr>
            <a:xfrm>
              <a:off x="1369" y="2973"/>
              <a:ext cx="505"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0" name="Text Box 9"/>
            <p:cNvSpPr txBox="1">
              <a:spLocks noChangeAspect="1" noChangeArrowheads="1"/>
            </p:cNvSpPr>
            <p:nvPr/>
          </p:nvSpPr>
          <p:spPr bwMode="auto">
            <a:xfrm>
              <a:off x="1674" y="1296"/>
              <a:ext cx="1539" cy="237"/>
            </a:xfrm>
            <a:prstGeom prst="rect">
              <a:avLst/>
            </a:prstGeom>
            <a:noFill/>
            <a:ln w="9525">
              <a:noFill/>
              <a:miter lim="800000"/>
              <a:headEnd/>
              <a:tailEnd/>
            </a:ln>
          </p:spPr>
          <p:txBody>
            <a:bodyPr wrap="none">
              <a:spAutoFit/>
            </a:bodyPr>
            <a:lstStyle/>
            <a:p>
              <a:r>
                <a:rPr lang="en-US" altLang="ko-KR" sz="1400" b="1" dirty="0">
                  <a:latin typeface="Arial Narrow" pitchFamily="34" charset="0"/>
                  <a:ea typeface="굴림" charset="-127"/>
                </a:rPr>
                <a:t>release; transfer print</a:t>
              </a:r>
            </a:p>
          </p:txBody>
        </p:sp>
        <p:sp>
          <p:nvSpPr>
            <p:cNvPr id="771" name="Text Box 9"/>
            <p:cNvSpPr txBox="1">
              <a:spLocks noChangeAspect="1" noChangeArrowheads="1"/>
            </p:cNvSpPr>
            <p:nvPr/>
          </p:nvSpPr>
          <p:spPr bwMode="auto">
            <a:xfrm>
              <a:off x="2545" y="2787"/>
              <a:ext cx="425" cy="181"/>
            </a:xfrm>
            <a:prstGeom prst="rect">
              <a:avLst/>
            </a:prstGeom>
            <a:noFill/>
            <a:ln w="9525">
              <a:noFill/>
              <a:miter lim="800000"/>
              <a:headEnd/>
              <a:tailEnd/>
            </a:ln>
          </p:spPr>
          <p:txBody>
            <a:bodyPr wrap="none">
              <a:spAutoFit/>
            </a:bodyPr>
            <a:lstStyle/>
            <a:p>
              <a:r>
                <a:rPr lang="en-US" altLang="ko-KR" sz="1400">
                  <a:latin typeface="Arial Narrow" pitchFamily="34" charset="0"/>
                  <a:ea typeface="굴림" charset="-127"/>
                </a:rPr>
                <a:t>regrow</a:t>
              </a:r>
            </a:p>
          </p:txBody>
        </p:sp>
        <p:cxnSp>
          <p:nvCxnSpPr>
            <p:cNvPr id="772" name="Straight Arrow Connector 64"/>
            <p:cNvCxnSpPr/>
            <p:nvPr/>
          </p:nvCxnSpPr>
          <p:spPr>
            <a:xfrm>
              <a:off x="2566" y="2973"/>
              <a:ext cx="397"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73" name="Rectangle 772"/>
          <p:cNvSpPr/>
          <p:nvPr/>
        </p:nvSpPr>
        <p:spPr>
          <a:xfrm>
            <a:off x="2895600" y="1600200"/>
            <a:ext cx="2743200" cy="1754326"/>
          </a:xfrm>
          <a:prstGeom prst="rect">
            <a:avLst/>
          </a:prstGeom>
        </p:spPr>
        <p:txBody>
          <a:bodyPr wrap="square">
            <a:spAutoFit/>
          </a:bodyPr>
          <a:lstStyle/>
          <a:p>
            <a:pPr marL="168275" indent="-168275"/>
            <a:r>
              <a:rPr lang="en-US" u="sng" dirty="0" smtClean="0">
                <a:effectLst>
                  <a:outerShdw blurRad="38100" dist="38100" dir="2700000" algn="tl">
                    <a:srgbClr val="C0C0C0"/>
                  </a:outerShdw>
                </a:effectLst>
                <a:latin typeface="Arial Narrow" pitchFamily="34" charset="0"/>
              </a:rPr>
              <a:t>EERE Solar America Initiative</a:t>
            </a:r>
            <a:r>
              <a:rPr lang="en-US" dirty="0" smtClean="0">
                <a:effectLst>
                  <a:outerShdw blurRad="38100" dist="38100" dir="2700000" algn="tl">
                    <a:srgbClr val="C0C0C0"/>
                  </a:outerShdw>
                </a:effectLst>
                <a:latin typeface="Arial Narrow" pitchFamily="34" charset="0"/>
              </a:rPr>
              <a:t>:  </a:t>
            </a:r>
            <a:r>
              <a:rPr lang="en-US" dirty="0" smtClean="0">
                <a:solidFill>
                  <a:srgbClr val="000000"/>
                </a:solidFill>
                <a:effectLst>
                  <a:outerShdw blurRad="38100" dist="38100" dir="2700000" algn="tl">
                    <a:srgbClr val="C0C0C0"/>
                  </a:outerShdw>
                </a:effectLst>
                <a:latin typeface="Arial Narrow" pitchFamily="34" charset="0"/>
                <a:cs typeface="Arial" charset="0"/>
              </a:rPr>
              <a:t>E</a:t>
            </a:r>
            <a:r>
              <a:rPr lang="en-US" dirty="0" smtClean="0">
                <a:solidFill>
                  <a:srgbClr val="000000"/>
                </a:solidFill>
                <a:latin typeface="Arial Narrow" pitchFamily="34" charset="0"/>
                <a:cs typeface="Arial" charset="0"/>
              </a:rPr>
              <a:t>stablished new materials strategies &amp; manufacturing methods for low-cost, high performance photovoltaic modules</a:t>
            </a:r>
            <a:endParaRPr lang="en-US" dirty="0">
              <a:solidFill>
                <a:srgbClr val="000000"/>
              </a:solidFill>
              <a:latin typeface="Arial Narrow" pitchFamily="34" charset="0"/>
              <a:cs typeface="Arial" charset="0"/>
            </a:endParaRPr>
          </a:p>
        </p:txBody>
      </p:sp>
      <p:sp>
        <p:nvSpPr>
          <p:cNvPr id="774" name="Rectangle 773"/>
          <p:cNvSpPr/>
          <p:nvPr/>
        </p:nvSpPr>
        <p:spPr>
          <a:xfrm>
            <a:off x="6248400" y="2797516"/>
            <a:ext cx="2667000" cy="1040285"/>
          </a:xfrm>
          <a:prstGeom prst="rect">
            <a:avLst/>
          </a:prstGeom>
        </p:spPr>
        <p:txBody>
          <a:bodyPr wrap="square">
            <a:spAutoFit/>
          </a:bodyPr>
          <a:lstStyle/>
          <a:p>
            <a:pPr algn="ctr">
              <a:spcBef>
                <a:spcPct val="20000"/>
              </a:spcBef>
            </a:pPr>
            <a:r>
              <a:rPr lang="en-US" sz="2000" b="1" i="1" dirty="0" smtClean="0">
                <a:solidFill>
                  <a:schemeClr val="accent3">
                    <a:lumMod val="50000"/>
                  </a:schemeClr>
                </a:solidFill>
                <a:latin typeface="Arial Narrow" pitchFamily="34" charset="0"/>
              </a:rPr>
              <a:t>Micro-Contact Printed Solar Cells</a:t>
            </a:r>
            <a:endParaRPr lang="en-US" sz="2000" b="1" dirty="0" smtClean="0">
              <a:solidFill>
                <a:schemeClr val="accent3">
                  <a:lumMod val="50000"/>
                </a:schemeClr>
              </a:solidFill>
              <a:latin typeface="Arial Narrow" pitchFamily="34" charset="0"/>
            </a:endParaRPr>
          </a:p>
          <a:p>
            <a:pPr algn="ctr">
              <a:spcBef>
                <a:spcPct val="20000"/>
              </a:spcBef>
            </a:pPr>
            <a:r>
              <a:rPr lang="en-US" b="1" i="1" dirty="0" smtClean="0">
                <a:solidFill>
                  <a:schemeClr val="accent3">
                    <a:lumMod val="50000"/>
                  </a:schemeClr>
                </a:solidFill>
                <a:latin typeface="Arial Narrow" pitchFamily="34" charset="0"/>
              </a:rPr>
              <a:t>Industrial collaborations</a:t>
            </a:r>
            <a:endParaRPr lang="en-US" b="1" i="1" dirty="0">
              <a:solidFill>
                <a:schemeClr val="accent3">
                  <a:lumMod val="50000"/>
                </a:schemeClr>
              </a:solidFill>
              <a:latin typeface="Arial Narrow" pitchFamily="34" charset="0"/>
            </a:endParaRPr>
          </a:p>
        </p:txBody>
      </p:sp>
      <p:pic>
        <p:nvPicPr>
          <p:cNvPr id="775" name="Picture 7"/>
          <p:cNvPicPr>
            <a:picLocks noChangeAspect="1"/>
          </p:cNvPicPr>
          <p:nvPr/>
        </p:nvPicPr>
        <p:blipFill>
          <a:blip r:embed="rId6" cstate="print"/>
          <a:srcRect/>
          <a:stretch>
            <a:fillRect/>
          </a:stretch>
        </p:blipFill>
        <p:spPr bwMode="auto">
          <a:xfrm>
            <a:off x="6172200" y="1447800"/>
            <a:ext cx="2451100" cy="711200"/>
          </a:xfrm>
          <a:prstGeom prst="rect">
            <a:avLst/>
          </a:prstGeom>
          <a:noFill/>
          <a:ln w="9525">
            <a:noFill/>
            <a:miter lim="800000"/>
            <a:headEnd/>
            <a:tailEnd/>
          </a:ln>
        </p:spPr>
      </p:pic>
      <p:sp>
        <p:nvSpPr>
          <p:cNvPr id="776" name="TextBox 775"/>
          <p:cNvSpPr txBox="1"/>
          <p:nvPr/>
        </p:nvSpPr>
        <p:spPr>
          <a:xfrm>
            <a:off x="6553200" y="2209800"/>
            <a:ext cx="1905000" cy="533400"/>
          </a:xfrm>
          <a:prstGeom prst="rect">
            <a:avLst/>
          </a:prstGeom>
          <a:noFill/>
          <a:effectLst>
            <a:outerShdw blurRad="50800" dist="38100" dir="2700000">
              <a:srgbClr val="000000">
                <a:alpha val="43000"/>
              </a:srgbClr>
            </a:outerShdw>
          </a:effectLst>
        </p:spPr>
        <p:txBody>
          <a:bodyPr wrap="square">
            <a:spAutoFit/>
          </a:bodyPr>
          <a:lstStyle/>
          <a:p>
            <a:r>
              <a:rPr lang="en-US" sz="1400" dirty="0">
                <a:latin typeface="Arial" pitchFamily="34" charset="0"/>
                <a:cs typeface="Arial" pitchFamily="34" charset="0"/>
              </a:rPr>
              <a:t>John Rogers, Ralph </a:t>
            </a:r>
            <a:r>
              <a:rPr lang="en-US" sz="1400" dirty="0" err="1">
                <a:latin typeface="Arial" pitchFamily="34" charset="0"/>
                <a:cs typeface="Arial" pitchFamily="34" charset="0"/>
              </a:rPr>
              <a:t>Nuzzo</a:t>
            </a:r>
            <a:r>
              <a:rPr lang="en-US" sz="1400" dirty="0">
                <a:latin typeface="Arial" pitchFamily="34" charset="0"/>
                <a:cs typeface="Arial" pitchFamily="34" charset="0"/>
              </a:rPr>
              <a:t> (co-founders)</a:t>
            </a:r>
          </a:p>
        </p:txBody>
      </p:sp>
      <p:pic>
        <p:nvPicPr>
          <p:cNvPr id="777" name="Picture 9"/>
          <p:cNvPicPr>
            <a:picLocks noChangeAspect="1"/>
          </p:cNvPicPr>
          <p:nvPr/>
        </p:nvPicPr>
        <p:blipFill>
          <a:blip r:embed="rId7" cstate="print"/>
          <a:srcRect/>
          <a:stretch>
            <a:fillRect/>
          </a:stretch>
        </p:blipFill>
        <p:spPr bwMode="auto">
          <a:xfrm>
            <a:off x="6172200" y="3962400"/>
            <a:ext cx="1282700" cy="484188"/>
          </a:xfrm>
          <a:prstGeom prst="rect">
            <a:avLst/>
          </a:prstGeom>
          <a:noFill/>
          <a:ln w="9525">
            <a:noFill/>
            <a:miter lim="800000"/>
            <a:headEnd/>
            <a:tailEnd/>
          </a:ln>
        </p:spPr>
      </p:pic>
      <p:pic>
        <p:nvPicPr>
          <p:cNvPr id="778" name="Picture 10"/>
          <p:cNvPicPr>
            <a:picLocks noChangeAspect="1"/>
          </p:cNvPicPr>
          <p:nvPr/>
        </p:nvPicPr>
        <p:blipFill>
          <a:blip r:embed="rId8" cstate="print"/>
          <a:srcRect/>
          <a:stretch>
            <a:fillRect/>
          </a:stretch>
        </p:blipFill>
        <p:spPr bwMode="auto">
          <a:xfrm>
            <a:off x="7493000" y="5715000"/>
            <a:ext cx="1651000" cy="469900"/>
          </a:xfrm>
          <a:prstGeom prst="rect">
            <a:avLst/>
          </a:prstGeom>
          <a:noFill/>
          <a:ln w="9525">
            <a:noFill/>
            <a:miter lim="800000"/>
            <a:headEnd/>
            <a:tailEnd/>
          </a:ln>
        </p:spPr>
      </p:pic>
      <p:pic>
        <p:nvPicPr>
          <p:cNvPr id="779" name="Picture 11"/>
          <p:cNvPicPr>
            <a:picLocks noChangeAspect="1"/>
          </p:cNvPicPr>
          <p:nvPr/>
        </p:nvPicPr>
        <p:blipFill>
          <a:blip r:embed="rId9" cstate="print"/>
          <a:srcRect/>
          <a:stretch>
            <a:fillRect/>
          </a:stretch>
        </p:blipFill>
        <p:spPr bwMode="auto">
          <a:xfrm>
            <a:off x="6324600" y="4648200"/>
            <a:ext cx="1222375" cy="742950"/>
          </a:xfrm>
          <a:prstGeom prst="rect">
            <a:avLst/>
          </a:prstGeom>
          <a:noFill/>
          <a:ln w="9525">
            <a:noFill/>
            <a:miter lim="800000"/>
            <a:headEnd/>
            <a:tailEnd/>
          </a:ln>
        </p:spPr>
      </p:pic>
      <p:pic>
        <p:nvPicPr>
          <p:cNvPr id="780" name="Picture 12"/>
          <p:cNvPicPr>
            <a:picLocks noChangeAspect="1"/>
          </p:cNvPicPr>
          <p:nvPr/>
        </p:nvPicPr>
        <p:blipFill>
          <a:blip r:embed="rId10" cstate="print"/>
          <a:srcRect/>
          <a:stretch>
            <a:fillRect/>
          </a:stretch>
        </p:blipFill>
        <p:spPr bwMode="auto">
          <a:xfrm>
            <a:off x="6172200" y="5638800"/>
            <a:ext cx="1254125" cy="781050"/>
          </a:xfrm>
          <a:prstGeom prst="rect">
            <a:avLst/>
          </a:prstGeom>
          <a:noFill/>
          <a:ln w="9525">
            <a:noFill/>
            <a:miter lim="800000"/>
            <a:headEnd/>
            <a:tailEnd/>
          </a:ln>
        </p:spPr>
      </p:pic>
      <p:pic>
        <p:nvPicPr>
          <p:cNvPr id="781" name="Picture 13"/>
          <p:cNvPicPr>
            <a:picLocks noChangeAspect="1"/>
          </p:cNvPicPr>
          <p:nvPr/>
        </p:nvPicPr>
        <p:blipFill>
          <a:blip r:embed="rId11" cstate="print"/>
          <a:srcRect/>
          <a:stretch>
            <a:fillRect/>
          </a:stretch>
        </p:blipFill>
        <p:spPr bwMode="auto">
          <a:xfrm>
            <a:off x="7543800" y="4114800"/>
            <a:ext cx="1435100" cy="508000"/>
          </a:xfrm>
          <a:prstGeom prst="rect">
            <a:avLst/>
          </a:prstGeom>
          <a:noFill/>
          <a:ln w="9525">
            <a:noFill/>
            <a:miter lim="800000"/>
            <a:headEnd/>
            <a:tailEnd/>
          </a:ln>
        </p:spPr>
      </p:pic>
      <p:pic>
        <p:nvPicPr>
          <p:cNvPr id="782" name="Picture 14"/>
          <p:cNvPicPr>
            <a:picLocks noChangeAspect="1"/>
          </p:cNvPicPr>
          <p:nvPr/>
        </p:nvPicPr>
        <p:blipFill>
          <a:blip r:embed="rId12" cstate="print"/>
          <a:srcRect/>
          <a:stretch>
            <a:fillRect/>
          </a:stretch>
        </p:blipFill>
        <p:spPr bwMode="auto">
          <a:xfrm>
            <a:off x="7924800" y="4876800"/>
            <a:ext cx="768350" cy="596900"/>
          </a:xfrm>
          <a:prstGeom prst="rect">
            <a:avLst/>
          </a:prstGeom>
          <a:noFill/>
          <a:ln w="9525">
            <a:noFill/>
            <a:miter lim="800000"/>
            <a:headEnd/>
            <a:tailEnd/>
          </a:ln>
        </p:spPr>
      </p:pic>
      <p:sp>
        <p:nvSpPr>
          <p:cNvPr id="37"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 name="Rectangle 756"/>
          <p:cNvSpPr/>
          <p:nvPr/>
        </p:nvSpPr>
        <p:spPr>
          <a:xfrm>
            <a:off x="-23813" y="838200"/>
            <a:ext cx="9144001"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3"/>
          <p:cNvSpPr>
            <a:spLocks noChangeArrowheads="1"/>
          </p:cNvSpPr>
          <p:nvPr/>
        </p:nvSpPr>
        <p:spPr bwMode="auto">
          <a:xfrm>
            <a:off x="5314950" y="1431925"/>
            <a:ext cx="3829050" cy="5426075"/>
          </a:xfrm>
          <a:prstGeom prst="rect">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algn="ctr" fontAlgn="auto">
              <a:spcBef>
                <a:spcPts val="0"/>
              </a:spcBef>
              <a:spcAft>
                <a:spcPts val="0"/>
              </a:spcAft>
              <a:defRPr/>
            </a:pPr>
            <a:endParaRPr lang="en-US">
              <a:solidFill>
                <a:prstClr val="black"/>
              </a:solidFill>
              <a:latin typeface="Calibri"/>
              <a:cs typeface="Arial" charset="0"/>
            </a:endParaRPr>
          </a:p>
        </p:txBody>
      </p:sp>
      <p:sp>
        <p:nvSpPr>
          <p:cNvPr id="1489" name="AutoShape 5"/>
          <p:cNvSpPr>
            <a:spLocks noChangeArrowheads="1"/>
          </p:cNvSpPr>
          <p:nvPr/>
        </p:nvSpPr>
        <p:spPr bwMode="auto">
          <a:xfrm>
            <a:off x="2743200" y="1447800"/>
            <a:ext cx="3352800" cy="5410200"/>
          </a:xfrm>
          <a:prstGeom prst="homePlate">
            <a:avLst>
              <a:gd name="adj" fmla="val 16421"/>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r>
              <a:rPr lang="en-US" dirty="0">
                <a:solidFill>
                  <a:prstClr val="black"/>
                </a:solidFill>
                <a:latin typeface="Calibri"/>
                <a:cs typeface="Arial" charset="0"/>
              </a:rPr>
              <a:t> </a:t>
            </a:r>
          </a:p>
        </p:txBody>
      </p:sp>
      <p:sp>
        <p:nvSpPr>
          <p:cNvPr id="11268" name="Text Box 25"/>
          <p:cNvSpPr txBox="1">
            <a:spLocks noChangeArrowheads="1"/>
          </p:cNvSpPr>
          <p:nvPr/>
        </p:nvSpPr>
        <p:spPr bwMode="auto">
          <a:xfrm>
            <a:off x="5181600" y="914400"/>
            <a:ext cx="4267200" cy="477838"/>
          </a:xfrm>
          <a:prstGeom prst="rect">
            <a:avLst/>
          </a:prstGeom>
          <a:noFill/>
          <a:ln w="9525">
            <a:noFill/>
            <a:miter lim="800000"/>
            <a:headEnd/>
            <a:tailEnd/>
          </a:ln>
        </p:spPr>
        <p:txBody>
          <a:bodyPr lIns="0" tIns="0" rIns="0" bIns="0">
            <a:spAutoFit/>
          </a:bodyPr>
          <a:lstStyle/>
          <a:p>
            <a:pPr algn="ctr">
              <a:lnSpc>
                <a:spcPct val="85000"/>
              </a:lnSpc>
            </a:pPr>
            <a:r>
              <a:rPr lang="en-US" dirty="0">
                <a:solidFill>
                  <a:srgbClr val="4F8D69"/>
                </a:solidFill>
                <a:cs typeface="Arial" charset="0"/>
              </a:rPr>
              <a:t>Manufacturing/</a:t>
            </a:r>
          </a:p>
          <a:p>
            <a:pPr algn="ctr">
              <a:lnSpc>
                <a:spcPct val="85000"/>
              </a:lnSpc>
            </a:pPr>
            <a:r>
              <a:rPr lang="en-US" dirty="0">
                <a:solidFill>
                  <a:srgbClr val="4F8D69"/>
                </a:solidFill>
                <a:cs typeface="Arial" charset="0"/>
              </a:rPr>
              <a:t>Commercialization</a:t>
            </a:r>
          </a:p>
        </p:txBody>
      </p:sp>
      <p:sp>
        <p:nvSpPr>
          <p:cNvPr id="8" name="AutoShape 8"/>
          <p:cNvSpPr>
            <a:spLocks noChangeArrowheads="1"/>
          </p:cNvSpPr>
          <p:nvPr/>
        </p:nvSpPr>
        <p:spPr bwMode="auto">
          <a:xfrm>
            <a:off x="0" y="1447800"/>
            <a:ext cx="3276600" cy="5403850"/>
          </a:xfrm>
          <a:prstGeom prst="homePlate">
            <a:avLst>
              <a:gd name="adj" fmla="val 16506"/>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endParaRPr lang="en-US" dirty="0">
              <a:solidFill>
                <a:prstClr val="black"/>
              </a:solidFill>
              <a:latin typeface="Calibri"/>
              <a:cs typeface="Arial" charset="0"/>
            </a:endParaRPr>
          </a:p>
        </p:txBody>
      </p:sp>
      <p:pic>
        <p:nvPicPr>
          <p:cNvPr id="11270" name="Picture 18" descr="fig2-new-patent"/>
          <p:cNvPicPr>
            <a:picLocks noChangeAspect="1" noChangeArrowheads="1"/>
          </p:cNvPicPr>
          <p:nvPr/>
        </p:nvPicPr>
        <p:blipFill>
          <a:blip r:embed="rId3" cstate="print"/>
          <a:srcRect/>
          <a:stretch>
            <a:fillRect/>
          </a:stretch>
        </p:blipFill>
        <p:spPr bwMode="auto">
          <a:xfrm>
            <a:off x="76200" y="1524000"/>
            <a:ext cx="2623186" cy="1554480"/>
          </a:xfrm>
          <a:prstGeom prst="rect">
            <a:avLst/>
          </a:prstGeom>
          <a:noFill/>
          <a:ln w="9525">
            <a:solidFill>
              <a:srgbClr val="000000"/>
            </a:solidFill>
            <a:miter lim="800000"/>
            <a:headEnd/>
            <a:tailEnd/>
          </a:ln>
        </p:spPr>
      </p:pic>
      <p:sp>
        <p:nvSpPr>
          <p:cNvPr id="11271" name="Text Box 12"/>
          <p:cNvSpPr txBox="1">
            <a:spLocks noChangeArrowheads="1"/>
          </p:cNvSpPr>
          <p:nvPr/>
        </p:nvSpPr>
        <p:spPr bwMode="auto">
          <a:xfrm>
            <a:off x="228600" y="3101975"/>
            <a:ext cx="2971800" cy="777875"/>
          </a:xfrm>
          <a:prstGeom prst="rect">
            <a:avLst/>
          </a:prstGeom>
          <a:noFill/>
          <a:ln w="9525">
            <a:noFill/>
            <a:miter lim="800000"/>
            <a:headEnd/>
            <a:tailEnd/>
          </a:ln>
        </p:spPr>
        <p:txBody>
          <a:bodyPr>
            <a:spAutoFit/>
          </a:bodyPr>
          <a:lstStyle/>
          <a:p>
            <a:r>
              <a:rPr lang="en-US" sz="1500" b="1">
                <a:solidFill>
                  <a:prstClr val="black"/>
                </a:solidFill>
                <a:cs typeface="Arial" charset="0"/>
              </a:rPr>
              <a:t>Discovered new composite structures for </a:t>
            </a:r>
            <a:r>
              <a:rPr lang="en-US" sz="1500" b="1">
                <a:solidFill>
                  <a:srgbClr val="000000"/>
                </a:solidFill>
                <a:cs typeface="Arial" charset="0"/>
              </a:rPr>
              <a:t>stable, high-capacity cathodes</a:t>
            </a:r>
            <a:endParaRPr lang="en-US" sz="1600" b="1">
              <a:solidFill>
                <a:prstClr val="black"/>
              </a:solidFill>
              <a:cs typeface="Arial" charset="0"/>
            </a:endParaRPr>
          </a:p>
        </p:txBody>
      </p:sp>
      <p:grpSp>
        <p:nvGrpSpPr>
          <p:cNvPr id="4" name="Group 4"/>
          <p:cNvGrpSpPr>
            <a:grpSpLocks/>
          </p:cNvGrpSpPr>
          <p:nvPr/>
        </p:nvGrpSpPr>
        <p:grpSpPr bwMode="auto">
          <a:xfrm>
            <a:off x="3276600" y="1600200"/>
            <a:ext cx="2097087" cy="1447800"/>
            <a:chOff x="985" y="6"/>
            <a:chExt cx="3372" cy="2302"/>
          </a:xfrm>
        </p:grpSpPr>
        <p:sp>
          <p:nvSpPr>
            <p:cNvPr id="11293" name="Text Box 5"/>
            <p:cNvSpPr txBox="1">
              <a:spLocks noChangeArrowheads="1"/>
            </p:cNvSpPr>
            <p:nvPr/>
          </p:nvSpPr>
          <p:spPr bwMode="auto">
            <a:xfrm>
              <a:off x="985" y="6"/>
              <a:ext cx="921" cy="597"/>
            </a:xfrm>
            <a:prstGeom prst="rect">
              <a:avLst/>
            </a:prstGeom>
            <a:noFill/>
            <a:ln w="9525">
              <a:noFill/>
              <a:miter lim="800000"/>
              <a:headEnd/>
              <a:tailEnd/>
            </a:ln>
          </p:spPr>
          <p:txBody>
            <a:bodyPr wrap="none">
              <a:spAutoFit/>
            </a:bodyPr>
            <a:lstStyle/>
            <a:p>
              <a:pPr algn="ctr"/>
              <a:r>
                <a:rPr lang="en-US" sz="1200" b="1">
                  <a:solidFill>
                    <a:srgbClr val="010101"/>
                  </a:solidFill>
                  <a:ea typeface="ＭＳ Ｐゴシック" pitchFamily="34" charset="-128"/>
                  <a:cs typeface="Arial" charset="0"/>
                </a:rPr>
                <a:t>Li</a:t>
              </a:r>
              <a:r>
                <a:rPr lang="en-US" sz="1200" b="1" baseline="-25000">
                  <a:solidFill>
                    <a:srgbClr val="010101"/>
                  </a:solidFill>
                  <a:ea typeface="ＭＳ Ｐゴシック" pitchFamily="34" charset="-128"/>
                  <a:cs typeface="Arial" charset="0"/>
                </a:rPr>
                <a:t>x</a:t>
              </a:r>
              <a:r>
                <a:rPr lang="en-US" sz="1200" b="1">
                  <a:solidFill>
                    <a:srgbClr val="010101"/>
                  </a:solidFill>
                  <a:ea typeface="ＭＳ Ｐゴシック" pitchFamily="34" charset="-128"/>
                  <a:cs typeface="Arial" charset="0"/>
                </a:rPr>
                <a:t>C</a:t>
              </a:r>
              <a:r>
                <a:rPr lang="en-US" sz="1200" b="1" baseline="-25000">
                  <a:solidFill>
                    <a:srgbClr val="010101"/>
                  </a:solidFill>
                  <a:ea typeface="ＭＳ Ｐゴシック" pitchFamily="34" charset="-128"/>
                  <a:cs typeface="Arial" charset="0"/>
                </a:rPr>
                <a:t>6</a:t>
              </a:r>
              <a:endParaRPr lang="en-US" sz="1200" b="1">
                <a:solidFill>
                  <a:srgbClr val="010101"/>
                </a:solidFill>
                <a:ea typeface="ＭＳ Ｐゴシック" pitchFamily="34" charset="-128"/>
                <a:cs typeface="Arial" charset="0"/>
              </a:endParaRPr>
            </a:p>
            <a:p>
              <a:pPr algn="ctr"/>
              <a:r>
                <a:rPr lang="en-US" sz="1200" b="1">
                  <a:solidFill>
                    <a:srgbClr val="010101"/>
                  </a:solidFill>
                  <a:ea typeface="ＭＳ Ｐゴシック" pitchFamily="34" charset="-128"/>
                  <a:cs typeface="Arial" charset="0"/>
                </a:rPr>
                <a:t>(Anode)</a:t>
              </a:r>
            </a:p>
          </p:txBody>
        </p:sp>
        <p:sp>
          <p:nvSpPr>
            <p:cNvPr id="11294" name="Text Box 7"/>
            <p:cNvSpPr txBox="1">
              <a:spLocks noChangeArrowheads="1"/>
            </p:cNvSpPr>
            <p:nvPr/>
          </p:nvSpPr>
          <p:spPr bwMode="auto">
            <a:xfrm>
              <a:off x="2514" y="1829"/>
              <a:ext cx="469" cy="358"/>
            </a:xfrm>
            <a:prstGeom prst="rect">
              <a:avLst/>
            </a:prstGeom>
            <a:noFill/>
            <a:ln w="9525">
              <a:noFill/>
              <a:miter lim="800000"/>
              <a:headEnd/>
              <a:tailEnd/>
            </a:ln>
          </p:spPr>
          <p:txBody>
            <a:bodyPr wrap="none">
              <a:spAutoFit/>
            </a:bodyPr>
            <a:lstStyle/>
            <a:p>
              <a:r>
                <a:rPr lang="en-US" sz="1200" b="1">
                  <a:solidFill>
                    <a:srgbClr val="040404"/>
                  </a:solidFill>
                  <a:ea typeface="ＭＳ Ｐゴシック" pitchFamily="34" charset="-128"/>
                  <a:cs typeface="Arial" charset="0"/>
                </a:rPr>
                <a:t>Li</a:t>
              </a:r>
              <a:r>
                <a:rPr lang="en-US" sz="1200" b="1" baseline="30000">
                  <a:solidFill>
                    <a:srgbClr val="040404"/>
                  </a:solidFill>
                  <a:ea typeface="ＭＳ Ｐゴシック" pitchFamily="34" charset="-128"/>
                  <a:cs typeface="Arial" charset="0"/>
                </a:rPr>
                <a:t>+</a:t>
              </a:r>
              <a:endParaRPr lang="en-US" sz="1200" b="1">
                <a:solidFill>
                  <a:srgbClr val="040404"/>
                </a:solidFill>
                <a:ea typeface="ＭＳ Ｐゴシック" pitchFamily="34" charset="-128"/>
                <a:cs typeface="Arial" charset="0"/>
              </a:endParaRPr>
            </a:p>
          </p:txBody>
        </p:sp>
        <p:sp>
          <p:nvSpPr>
            <p:cNvPr id="11295" name="Text Box 8"/>
            <p:cNvSpPr txBox="1">
              <a:spLocks noChangeArrowheads="1"/>
            </p:cNvSpPr>
            <p:nvPr/>
          </p:nvSpPr>
          <p:spPr bwMode="auto">
            <a:xfrm>
              <a:off x="2277" y="718"/>
              <a:ext cx="244" cy="288"/>
            </a:xfrm>
            <a:prstGeom prst="rect">
              <a:avLst/>
            </a:prstGeom>
            <a:noFill/>
            <a:ln w="9525">
              <a:noFill/>
              <a:miter lim="800000"/>
              <a:headEnd/>
              <a:tailEnd/>
            </a:ln>
          </p:spPr>
          <p:txBody>
            <a:bodyPr wrap="none">
              <a:spAutoFit/>
            </a:bodyPr>
            <a:lstStyle/>
            <a:p>
              <a:r>
                <a:rPr lang="en-US">
                  <a:solidFill>
                    <a:prstClr val="black"/>
                  </a:solidFill>
                  <a:latin typeface="Times New Roman" pitchFamily="18" charset="0"/>
                  <a:ea typeface="ＭＳ Ｐゴシック" pitchFamily="34" charset="-128"/>
                  <a:cs typeface="Arial" charset="0"/>
                </a:rPr>
                <a:t>e</a:t>
              </a:r>
              <a:r>
                <a:rPr lang="en-US" baseline="30000">
                  <a:solidFill>
                    <a:prstClr val="black"/>
                  </a:solidFill>
                  <a:latin typeface="Times New Roman" pitchFamily="18" charset="0"/>
                  <a:ea typeface="ＭＳ Ｐゴシック" pitchFamily="34" charset="-128"/>
                  <a:cs typeface="Arial" charset="0"/>
                </a:rPr>
                <a:t>-</a:t>
              </a:r>
              <a:endParaRPr lang="en-US">
                <a:solidFill>
                  <a:prstClr val="black"/>
                </a:solidFill>
                <a:latin typeface="Times New Roman" pitchFamily="18" charset="0"/>
                <a:ea typeface="ＭＳ Ｐゴシック" pitchFamily="34" charset="-128"/>
                <a:cs typeface="Arial" charset="0"/>
              </a:endParaRPr>
            </a:p>
          </p:txBody>
        </p:sp>
        <p:pic>
          <p:nvPicPr>
            <p:cNvPr id="11296" name="Picture 9" descr="graphit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6" y="832"/>
              <a:ext cx="1344" cy="1418"/>
            </a:xfrm>
            <a:prstGeom prst="rect">
              <a:avLst/>
            </a:prstGeom>
            <a:noFill/>
            <a:ln w="9525">
              <a:noFill/>
              <a:miter lim="800000"/>
              <a:headEnd/>
              <a:tailEnd/>
            </a:ln>
          </p:spPr>
        </p:pic>
        <p:sp>
          <p:nvSpPr>
            <p:cNvPr id="11297" name="Oval 10"/>
            <p:cNvSpPr>
              <a:spLocks noChangeArrowheads="1"/>
            </p:cNvSpPr>
            <p:nvPr/>
          </p:nvSpPr>
          <p:spPr bwMode="auto">
            <a:xfrm>
              <a:off x="1868" y="1318"/>
              <a:ext cx="45"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298" name="Oval 11"/>
            <p:cNvSpPr>
              <a:spLocks noChangeArrowheads="1"/>
            </p:cNvSpPr>
            <p:nvPr/>
          </p:nvSpPr>
          <p:spPr bwMode="auto">
            <a:xfrm>
              <a:off x="1634" y="1318"/>
              <a:ext cx="46"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299" name="Oval 12"/>
            <p:cNvSpPr>
              <a:spLocks noChangeArrowheads="1"/>
            </p:cNvSpPr>
            <p:nvPr/>
          </p:nvSpPr>
          <p:spPr bwMode="auto">
            <a:xfrm>
              <a:off x="1413" y="1325"/>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0" name="Oval 13"/>
            <p:cNvSpPr>
              <a:spLocks noChangeArrowheads="1"/>
            </p:cNvSpPr>
            <p:nvPr/>
          </p:nvSpPr>
          <p:spPr bwMode="auto">
            <a:xfrm>
              <a:off x="1387" y="1714"/>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1" name="Oval 14"/>
            <p:cNvSpPr>
              <a:spLocks noChangeArrowheads="1"/>
            </p:cNvSpPr>
            <p:nvPr/>
          </p:nvSpPr>
          <p:spPr bwMode="auto">
            <a:xfrm>
              <a:off x="1608" y="1707"/>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2" name="Oval 15"/>
            <p:cNvSpPr>
              <a:spLocks noChangeArrowheads="1"/>
            </p:cNvSpPr>
            <p:nvPr/>
          </p:nvSpPr>
          <p:spPr bwMode="auto">
            <a:xfrm>
              <a:off x="2471" y="1250"/>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3" name="Oval 16"/>
            <p:cNvSpPr>
              <a:spLocks noChangeArrowheads="1"/>
            </p:cNvSpPr>
            <p:nvPr/>
          </p:nvSpPr>
          <p:spPr bwMode="auto">
            <a:xfrm>
              <a:off x="1861" y="1700"/>
              <a:ext cx="46"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4" name="Oval 17"/>
            <p:cNvSpPr>
              <a:spLocks noChangeArrowheads="1"/>
            </p:cNvSpPr>
            <p:nvPr/>
          </p:nvSpPr>
          <p:spPr bwMode="auto">
            <a:xfrm>
              <a:off x="2095" y="1687"/>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5" name="Oval 18"/>
            <p:cNvSpPr>
              <a:spLocks noChangeArrowheads="1"/>
            </p:cNvSpPr>
            <p:nvPr/>
          </p:nvSpPr>
          <p:spPr bwMode="auto">
            <a:xfrm>
              <a:off x="2303" y="1687"/>
              <a:ext cx="45"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6" name="Oval 19"/>
            <p:cNvSpPr>
              <a:spLocks noChangeArrowheads="1"/>
            </p:cNvSpPr>
            <p:nvPr/>
          </p:nvSpPr>
          <p:spPr bwMode="auto">
            <a:xfrm>
              <a:off x="2069" y="1318"/>
              <a:ext cx="46"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pic>
          <p:nvPicPr>
            <p:cNvPr id="11307" name="Picture 20" descr="graphit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34" y="890"/>
              <a:ext cx="1344" cy="1418"/>
            </a:xfrm>
            <a:prstGeom prst="rect">
              <a:avLst/>
            </a:prstGeom>
            <a:noFill/>
            <a:ln w="9525">
              <a:noFill/>
              <a:miter lim="800000"/>
              <a:headEnd/>
              <a:tailEnd/>
            </a:ln>
          </p:spPr>
        </p:pic>
        <p:sp>
          <p:nvSpPr>
            <p:cNvPr id="11308" name="Line 21"/>
            <p:cNvSpPr>
              <a:spLocks noChangeShapeType="1"/>
            </p:cNvSpPr>
            <p:nvPr/>
          </p:nvSpPr>
          <p:spPr bwMode="auto">
            <a:xfrm>
              <a:off x="1913" y="801"/>
              <a:ext cx="0" cy="244"/>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grpSp>
          <p:nvGrpSpPr>
            <p:cNvPr id="6" name="Group 22"/>
            <p:cNvGrpSpPr>
              <a:grpSpLocks/>
            </p:cNvGrpSpPr>
            <p:nvPr/>
          </p:nvGrpSpPr>
          <p:grpSpPr bwMode="auto">
            <a:xfrm>
              <a:off x="3058" y="986"/>
              <a:ext cx="1299" cy="1176"/>
              <a:chOff x="3089" y="966"/>
              <a:chExt cx="1299" cy="1176"/>
            </a:xfrm>
          </p:grpSpPr>
          <p:sp>
            <p:nvSpPr>
              <p:cNvPr id="11317" name="Freeform 23"/>
              <p:cNvSpPr>
                <a:spLocks/>
              </p:cNvSpPr>
              <p:nvPr/>
            </p:nvSpPr>
            <p:spPr bwMode="auto">
              <a:xfrm>
                <a:off x="3089" y="1477"/>
                <a:ext cx="252" cy="181"/>
              </a:xfrm>
              <a:custGeom>
                <a:avLst/>
                <a:gdLst>
                  <a:gd name="T0" fmla="*/ 0 w 2503"/>
                  <a:gd name="T1" fmla="*/ 0 h 1659"/>
                  <a:gd name="T2" fmla="*/ 0 w 2503"/>
                  <a:gd name="T3" fmla="*/ 0 h 1659"/>
                  <a:gd name="T4" fmla="*/ 0 w 2503"/>
                  <a:gd name="T5" fmla="*/ 0 h 1659"/>
                  <a:gd name="T6" fmla="*/ 0 w 2503"/>
                  <a:gd name="T7" fmla="*/ 0 h 1659"/>
                  <a:gd name="T8" fmla="*/ 0 w 2503"/>
                  <a:gd name="T9" fmla="*/ 0 h 1659"/>
                  <a:gd name="T10" fmla="*/ 0 w 2503"/>
                  <a:gd name="T11" fmla="*/ 0 h 1659"/>
                  <a:gd name="T12" fmla="*/ 0 w 2503"/>
                  <a:gd name="T13" fmla="*/ 0 h 1659"/>
                  <a:gd name="T14" fmla="*/ 0 60000 65536"/>
                  <a:gd name="T15" fmla="*/ 0 60000 65536"/>
                  <a:gd name="T16" fmla="*/ 0 60000 65536"/>
                  <a:gd name="T17" fmla="*/ 0 60000 65536"/>
                  <a:gd name="T18" fmla="*/ 0 60000 65536"/>
                  <a:gd name="T19" fmla="*/ 0 60000 65536"/>
                  <a:gd name="T20" fmla="*/ 0 60000 65536"/>
                  <a:gd name="T21" fmla="*/ 0 w 2503"/>
                  <a:gd name="T22" fmla="*/ 0 h 1659"/>
                  <a:gd name="T23" fmla="*/ 2503 w 2503"/>
                  <a:gd name="T24" fmla="*/ 1659 h 16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3" h="1659">
                    <a:moveTo>
                      <a:pt x="2096" y="1507"/>
                    </a:moveTo>
                    <a:lnTo>
                      <a:pt x="1737" y="1659"/>
                    </a:lnTo>
                    <a:lnTo>
                      <a:pt x="0" y="1646"/>
                    </a:lnTo>
                    <a:lnTo>
                      <a:pt x="332" y="84"/>
                    </a:lnTo>
                    <a:lnTo>
                      <a:pt x="800" y="51"/>
                    </a:lnTo>
                    <a:lnTo>
                      <a:pt x="2503" y="0"/>
                    </a:lnTo>
                    <a:lnTo>
                      <a:pt x="2096" y="150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18" name="Freeform 24"/>
              <p:cNvSpPr>
                <a:spLocks/>
              </p:cNvSpPr>
              <p:nvPr/>
            </p:nvSpPr>
            <p:spPr bwMode="auto">
              <a:xfrm>
                <a:off x="3089" y="1477"/>
                <a:ext cx="252" cy="181"/>
              </a:xfrm>
              <a:custGeom>
                <a:avLst/>
                <a:gdLst>
                  <a:gd name="T0" fmla="*/ 0 w 2503"/>
                  <a:gd name="T1" fmla="*/ 0 h 1659"/>
                  <a:gd name="T2" fmla="*/ 0 w 2503"/>
                  <a:gd name="T3" fmla="*/ 0 h 1659"/>
                  <a:gd name="T4" fmla="*/ 0 w 2503"/>
                  <a:gd name="T5" fmla="*/ 0 h 1659"/>
                  <a:gd name="T6" fmla="*/ 0 w 2503"/>
                  <a:gd name="T7" fmla="*/ 0 h 1659"/>
                  <a:gd name="T8" fmla="*/ 0 w 2503"/>
                  <a:gd name="T9" fmla="*/ 0 h 1659"/>
                  <a:gd name="T10" fmla="*/ 0 w 2503"/>
                  <a:gd name="T11" fmla="*/ 0 h 1659"/>
                  <a:gd name="T12" fmla="*/ 0 w 2503"/>
                  <a:gd name="T13" fmla="*/ 0 h 1659"/>
                  <a:gd name="T14" fmla="*/ 0 60000 65536"/>
                  <a:gd name="T15" fmla="*/ 0 60000 65536"/>
                  <a:gd name="T16" fmla="*/ 0 60000 65536"/>
                  <a:gd name="T17" fmla="*/ 0 60000 65536"/>
                  <a:gd name="T18" fmla="*/ 0 60000 65536"/>
                  <a:gd name="T19" fmla="*/ 0 60000 65536"/>
                  <a:gd name="T20" fmla="*/ 0 60000 65536"/>
                  <a:gd name="T21" fmla="*/ 0 w 2503"/>
                  <a:gd name="T22" fmla="*/ 0 h 1659"/>
                  <a:gd name="T23" fmla="*/ 2503 w 2503"/>
                  <a:gd name="T24" fmla="*/ 1659 h 16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3" h="1659">
                    <a:moveTo>
                      <a:pt x="2096" y="1507"/>
                    </a:moveTo>
                    <a:lnTo>
                      <a:pt x="1737" y="1659"/>
                    </a:lnTo>
                    <a:lnTo>
                      <a:pt x="0" y="1646"/>
                    </a:lnTo>
                    <a:lnTo>
                      <a:pt x="332" y="84"/>
                    </a:lnTo>
                    <a:lnTo>
                      <a:pt x="800" y="51"/>
                    </a:lnTo>
                    <a:lnTo>
                      <a:pt x="2503" y="0"/>
                    </a:lnTo>
                    <a:lnTo>
                      <a:pt x="2096" y="150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grpSp>
            <p:nvGrpSpPr>
              <p:cNvPr id="7" name="Group 25"/>
              <p:cNvGrpSpPr>
                <a:grpSpLocks/>
              </p:cNvGrpSpPr>
              <p:nvPr/>
            </p:nvGrpSpPr>
            <p:grpSpPr bwMode="auto">
              <a:xfrm>
                <a:off x="3120" y="966"/>
                <a:ext cx="1268" cy="1176"/>
                <a:chOff x="3120" y="966"/>
                <a:chExt cx="1268" cy="1176"/>
              </a:xfrm>
            </p:grpSpPr>
            <p:sp>
              <p:nvSpPr>
                <p:cNvPr id="11320" name="Freeform 26"/>
                <p:cNvSpPr>
                  <a:spLocks/>
                </p:cNvSpPr>
                <p:nvPr/>
              </p:nvSpPr>
              <p:spPr bwMode="auto">
                <a:xfrm>
                  <a:off x="3630" y="1735"/>
                  <a:ext cx="96" cy="106"/>
                </a:xfrm>
                <a:custGeom>
                  <a:avLst/>
                  <a:gdLst>
                    <a:gd name="T0" fmla="*/ 0 w 963"/>
                    <a:gd name="T1" fmla="*/ 0 h 978"/>
                    <a:gd name="T2" fmla="*/ 0 w 963"/>
                    <a:gd name="T3" fmla="*/ 0 h 978"/>
                    <a:gd name="T4" fmla="*/ 0 w 963"/>
                    <a:gd name="T5" fmla="*/ 0 h 978"/>
                    <a:gd name="T6" fmla="*/ 0 w 963"/>
                    <a:gd name="T7" fmla="*/ 0 h 978"/>
                    <a:gd name="T8" fmla="*/ 0 w 963"/>
                    <a:gd name="T9" fmla="*/ 0 h 978"/>
                    <a:gd name="T10" fmla="*/ 0 w 963"/>
                    <a:gd name="T11" fmla="*/ 0 h 978"/>
                    <a:gd name="T12" fmla="*/ 0 w 963"/>
                    <a:gd name="T13" fmla="*/ 0 h 978"/>
                    <a:gd name="T14" fmla="*/ 0 w 963"/>
                    <a:gd name="T15" fmla="*/ 0 h 978"/>
                    <a:gd name="T16" fmla="*/ 0 w 963"/>
                    <a:gd name="T17" fmla="*/ 0 h 978"/>
                    <a:gd name="T18" fmla="*/ 0 w 963"/>
                    <a:gd name="T19" fmla="*/ 0 h 978"/>
                    <a:gd name="T20" fmla="*/ 0 w 963"/>
                    <a:gd name="T21" fmla="*/ 0 h 978"/>
                    <a:gd name="T22" fmla="*/ 0 w 963"/>
                    <a:gd name="T23" fmla="*/ 0 h 978"/>
                    <a:gd name="T24" fmla="*/ 0 w 963"/>
                    <a:gd name="T25" fmla="*/ 0 h 978"/>
                    <a:gd name="T26" fmla="*/ 0 w 963"/>
                    <a:gd name="T27" fmla="*/ 0 h 978"/>
                    <a:gd name="T28" fmla="*/ 0 w 963"/>
                    <a:gd name="T29" fmla="*/ 0 h 978"/>
                    <a:gd name="T30" fmla="*/ 0 w 963"/>
                    <a:gd name="T31" fmla="*/ 0 h 978"/>
                    <a:gd name="T32" fmla="*/ 0 w 963"/>
                    <a:gd name="T33" fmla="*/ 0 h 978"/>
                    <a:gd name="T34" fmla="*/ 0 w 963"/>
                    <a:gd name="T35" fmla="*/ 0 h 978"/>
                    <a:gd name="T36" fmla="*/ 0 w 963"/>
                    <a:gd name="T37" fmla="*/ 0 h 978"/>
                    <a:gd name="T38" fmla="*/ 0 w 963"/>
                    <a:gd name="T39" fmla="*/ 0 h 978"/>
                    <a:gd name="T40" fmla="*/ 0 w 963"/>
                    <a:gd name="T41" fmla="*/ 0 h 978"/>
                    <a:gd name="T42" fmla="*/ 0 w 963"/>
                    <a:gd name="T43" fmla="*/ 0 h 978"/>
                    <a:gd name="T44" fmla="*/ 0 w 963"/>
                    <a:gd name="T45" fmla="*/ 0 h 978"/>
                    <a:gd name="T46" fmla="*/ 0 w 963"/>
                    <a:gd name="T47" fmla="*/ 0 h 978"/>
                    <a:gd name="T48" fmla="*/ 0 w 963"/>
                    <a:gd name="T49" fmla="*/ 0 h 978"/>
                    <a:gd name="T50" fmla="*/ 0 w 963"/>
                    <a:gd name="T51" fmla="*/ 0 h 978"/>
                    <a:gd name="T52" fmla="*/ 0 w 963"/>
                    <a:gd name="T53" fmla="*/ 0 h 978"/>
                    <a:gd name="T54" fmla="*/ 0 w 963"/>
                    <a:gd name="T55" fmla="*/ 0 h 978"/>
                    <a:gd name="T56" fmla="*/ 0 w 963"/>
                    <a:gd name="T57" fmla="*/ 0 h 978"/>
                    <a:gd name="T58" fmla="*/ 0 w 963"/>
                    <a:gd name="T59" fmla="*/ 0 h 978"/>
                    <a:gd name="T60" fmla="*/ 0 w 963"/>
                    <a:gd name="T61" fmla="*/ 0 h 978"/>
                    <a:gd name="T62" fmla="*/ 0 w 963"/>
                    <a:gd name="T63" fmla="*/ 0 h 978"/>
                    <a:gd name="T64" fmla="*/ 0 w 963"/>
                    <a:gd name="T65" fmla="*/ 0 h 978"/>
                    <a:gd name="T66" fmla="*/ 0 w 963"/>
                    <a:gd name="T67" fmla="*/ 0 h 978"/>
                    <a:gd name="T68" fmla="*/ 0 w 963"/>
                    <a:gd name="T69" fmla="*/ 0 h 978"/>
                    <a:gd name="T70" fmla="*/ 0 w 963"/>
                    <a:gd name="T71" fmla="*/ 0 h 978"/>
                    <a:gd name="T72" fmla="*/ 0 w 963"/>
                    <a:gd name="T73" fmla="*/ 0 h 978"/>
                    <a:gd name="T74" fmla="*/ 0 w 963"/>
                    <a:gd name="T75" fmla="*/ 0 h 9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3"/>
                    <a:gd name="T115" fmla="*/ 0 h 978"/>
                    <a:gd name="T116" fmla="*/ 963 w 963"/>
                    <a:gd name="T117" fmla="*/ 978 h 9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3" h="978">
                      <a:moveTo>
                        <a:pt x="0" y="935"/>
                      </a:moveTo>
                      <a:lnTo>
                        <a:pt x="920" y="0"/>
                      </a:lnTo>
                      <a:lnTo>
                        <a:pt x="920" y="2"/>
                      </a:lnTo>
                      <a:lnTo>
                        <a:pt x="923" y="2"/>
                      </a:lnTo>
                      <a:lnTo>
                        <a:pt x="925" y="4"/>
                      </a:lnTo>
                      <a:lnTo>
                        <a:pt x="927" y="6"/>
                      </a:lnTo>
                      <a:lnTo>
                        <a:pt x="930" y="9"/>
                      </a:lnTo>
                      <a:lnTo>
                        <a:pt x="935" y="13"/>
                      </a:lnTo>
                      <a:lnTo>
                        <a:pt x="938" y="16"/>
                      </a:lnTo>
                      <a:lnTo>
                        <a:pt x="943" y="21"/>
                      </a:lnTo>
                      <a:lnTo>
                        <a:pt x="947" y="25"/>
                      </a:lnTo>
                      <a:lnTo>
                        <a:pt x="951" y="29"/>
                      </a:lnTo>
                      <a:lnTo>
                        <a:pt x="955" y="33"/>
                      </a:lnTo>
                      <a:lnTo>
                        <a:pt x="958" y="37"/>
                      </a:lnTo>
                      <a:lnTo>
                        <a:pt x="961" y="39"/>
                      </a:lnTo>
                      <a:lnTo>
                        <a:pt x="962" y="41"/>
                      </a:lnTo>
                      <a:lnTo>
                        <a:pt x="963" y="44"/>
                      </a:lnTo>
                      <a:lnTo>
                        <a:pt x="43" y="978"/>
                      </a:lnTo>
                      <a:lnTo>
                        <a:pt x="42" y="978"/>
                      </a:lnTo>
                      <a:lnTo>
                        <a:pt x="40" y="977"/>
                      </a:lnTo>
                      <a:lnTo>
                        <a:pt x="38" y="976"/>
                      </a:lnTo>
                      <a:lnTo>
                        <a:pt x="35" y="973"/>
                      </a:lnTo>
                      <a:lnTo>
                        <a:pt x="31" y="970"/>
                      </a:lnTo>
                      <a:lnTo>
                        <a:pt x="27" y="966"/>
                      </a:lnTo>
                      <a:lnTo>
                        <a:pt x="23" y="963"/>
                      </a:lnTo>
                      <a:lnTo>
                        <a:pt x="19" y="959"/>
                      </a:lnTo>
                      <a:lnTo>
                        <a:pt x="14" y="955"/>
                      </a:lnTo>
                      <a:lnTo>
                        <a:pt x="11" y="951"/>
                      </a:lnTo>
                      <a:lnTo>
                        <a:pt x="8" y="946"/>
                      </a:lnTo>
                      <a:lnTo>
                        <a:pt x="4" y="943"/>
                      </a:lnTo>
                      <a:lnTo>
                        <a:pt x="2" y="940"/>
                      </a:lnTo>
                      <a:lnTo>
                        <a:pt x="0" y="938"/>
                      </a:lnTo>
                      <a:lnTo>
                        <a:pt x="0" y="936"/>
                      </a:lnTo>
                      <a:lnTo>
                        <a:pt x="0" y="93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1" name="Freeform 27"/>
                <p:cNvSpPr>
                  <a:spLocks/>
                </p:cNvSpPr>
                <p:nvPr/>
              </p:nvSpPr>
              <p:spPr bwMode="auto">
                <a:xfrm>
                  <a:off x="3630" y="1735"/>
                  <a:ext cx="96" cy="106"/>
                </a:xfrm>
                <a:custGeom>
                  <a:avLst/>
                  <a:gdLst>
                    <a:gd name="T0" fmla="*/ 0 w 963"/>
                    <a:gd name="T1" fmla="*/ 0 h 978"/>
                    <a:gd name="T2" fmla="*/ 0 w 963"/>
                    <a:gd name="T3" fmla="*/ 0 h 978"/>
                    <a:gd name="T4" fmla="*/ 0 w 963"/>
                    <a:gd name="T5" fmla="*/ 0 h 978"/>
                    <a:gd name="T6" fmla="*/ 0 w 963"/>
                    <a:gd name="T7" fmla="*/ 0 h 978"/>
                    <a:gd name="T8" fmla="*/ 0 w 963"/>
                    <a:gd name="T9" fmla="*/ 0 h 978"/>
                    <a:gd name="T10" fmla="*/ 0 w 963"/>
                    <a:gd name="T11" fmla="*/ 0 h 978"/>
                    <a:gd name="T12" fmla="*/ 0 w 963"/>
                    <a:gd name="T13" fmla="*/ 0 h 978"/>
                    <a:gd name="T14" fmla="*/ 0 w 963"/>
                    <a:gd name="T15" fmla="*/ 0 h 978"/>
                    <a:gd name="T16" fmla="*/ 0 w 963"/>
                    <a:gd name="T17" fmla="*/ 0 h 978"/>
                    <a:gd name="T18" fmla="*/ 0 w 963"/>
                    <a:gd name="T19" fmla="*/ 0 h 978"/>
                    <a:gd name="T20" fmla="*/ 0 w 963"/>
                    <a:gd name="T21" fmla="*/ 0 h 978"/>
                    <a:gd name="T22" fmla="*/ 0 w 963"/>
                    <a:gd name="T23" fmla="*/ 0 h 978"/>
                    <a:gd name="T24" fmla="*/ 0 w 963"/>
                    <a:gd name="T25" fmla="*/ 0 h 978"/>
                    <a:gd name="T26" fmla="*/ 0 w 963"/>
                    <a:gd name="T27" fmla="*/ 0 h 978"/>
                    <a:gd name="T28" fmla="*/ 0 w 963"/>
                    <a:gd name="T29" fmla="*/ 0 h 978"/>
                    <a:gd name="T30" fmla="*/ 0 w 963"/>
                    <a:gd name="T31" fmla="*/ 0 h 978"/>
                    <a:gd name="T32" fmla="*/ 0 w 963"/>
                    <a:gd name="T33" fmla="*/ 0 h 978"/>
                    <a:gd name="T34" fmla="*/ 0 w 963"/>
                    <a:gd name="T35" fmla="*/ 0 h 978"/>
                    <a:gd name="T36" fmla="*/ 0 w 963"/>
                    <a:gd name="T37" fmla="*/ 0 h 978"/>
                    <a:gd name="T38" fmla="*/ 0 w 963"/>
                    <a:gd name="T39" fmla="*/ 0 h 978"/>
                    <a:gd name="T40" fmla="*/ 0 w 963"/>
                    <a:gd name="T41" fmla="*/ 0 h 978"/>
                    <a:gd name="T42" fmla="*/ 0 w 963"/>
                    <a:gd name="T43" fmla="*/ 0 h 978"/>
                    <a:gd name="T44" fmla="*/ 0 w 963"/>
                    <a:gd name="T45" fmla="*/ 0 h 978"/>
                    <a:gd name="T46" fmla="*/ 0 w 963"/>
                    <a:gd name="T47" fmla="*/ 0 h 978"/>
                    <a:gd name="T48" fmla="*/ 0 w 963"/>
                    <a:gd name="T49" fmla="*/ 0 h 978"/>
                    <a:gd name="T50" fmla="*/ 0 w 963"/>
                    <a:gd name="T51" fmla="*/ 0 h 978"/>
                    <a:gd name="T52" fmla="*/ 0 w 963"/>
                    <a:gd name="T53" fmla="*/ 0 h 978"/>
                    <a:gd name="T54" fmla="*/ 0 w 963"/>
                    <a:gd name="T55" fmla="*/ 0 h 978"/>
                    <a:gd name="T56" fmla="*/ 0 w 963"/>
                    <a:gd name="T57" fmla="*/ 0 h 978"/>
                    <a:gd name="T58" fmla="*/ 0 w 963"/>
                    <a:gd name="T59" fmla="*/ 0 h 978"/>
                    <a:gd name="T60" fmla="*/ 0 w 963"/>
                    <a:gd name="T61" fmla="*/ 0 h 978"/>
                    <a:gd name="T62" fmla="*/ 0 w 963"/>
                    <a:gd name="T63" fmla="*/ 0 h 978"/>
                    <a:gd name="T64" fmla="*/ 0 w 963"/>
                    <a:gd name="T65" fmla="*/ 0 h 978"/>
                    <a:gd name="T66" fmla="*/ 0 w 963"/>
                    <a:gd name="T67" fmla="*/ 0 h 978"/>
                    <a:gd name="T68" fmla="*/ 0 w 963"/>
                    <a:gd name="T69" fmla="*/ 0 h 978"/>
                    <a:gd name="T70" fmla="*/ 0 w 963"/>
                    <a:gd name="T71" fmla="*/ 0 h 978"/>
                    <a:gd name="T72" fmla="*/ 0 w 963"/>
                    <a:gd name="T73" fmla="*/ 0 h 978"/>
                    <a:gd name="T74" fmla="*/ 0 w 963"/>
                    <a:gd name="T75" fmla="*/ 0 h 9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3"/>
                    <a:gd name="T115" fmla="*/ 0 h 978"/>
                    <a:gd name="T116" fmla="*/ 963 w 963"/>
                    <a:gd name="T117" fmla="*/ 978 h 9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3" h="978">
                      <a:moveTo>
                        <a:pt x="0" y="935"/>
                      </a:moveTo>
                      <a:lnTo>
                        <a:pt x="920" y="0"/>
                      </a:lnTo>
                      <a:lnTo>
                        <a:pt x="920" y="2"/>
                      </a:lnTo>
                      <a:lnTo>
                        <a:pt x="923" y="2"/>
                      </a:lnTo>
                      <a:lnTo>
                        <a:pt x="925" y="4"/>
                      </a:lnTo>
                      <a:lnTo>
                        <a:pt x="927" y="6"/>
                      </a:lnTo>
                      <a:lnTo>
                        <a:pt x="930" y="9"/>
                      </a:lnTo>
                      <a:lnTo>
                        <a:pt x="935" y="13"/>
                      </a:lnTo>
                      <a:lnTo>
                        <a:pt x="938" y="16"/>
                      </a:lnTo>
                      <a:lnTo>
                        <a:pt x="943" y="21"/>
                      </a:lnTo>
                      <a:lnTo>
                        <a:pt x="947" y="25"/>
                      </a:lnTo>
                      <a:lnTo>
                        <a:pt x="951" y="29"/>
                      </a:lnTo>
                      <a:lnTo>
                        <a:pt x="955" y="33"/>
                      </a:lnTo>
                      <a:lnTo>
                        <a:pt x="958" y="37"/>
                      </a:lnTo>
                      <a:lnTo>
                        <a:pt x="961" y="39"/>
                      </a:lnTo>
                      <a:lnTo>
                        <a:pt x="962" y="41"/>
                      </a:lnTo>
                      <a:lnTo>
                        <a:pt x="963" y="44"/>
                      </a:lnTo>
                      <a:lnTo>
                        <a:pt x="43" y="978"/>
                      </a:lnTo>
                      <a:lnTo>
                        <a:pt x="42" y="978"/>
                      </a:lnTo>
                      <a:lnTo>
                        <a:pt x="40" y="977"/>
                      </a:lnTo>
                      <a:lnTo>
                        <a:pt x="38" y="976"/>
                      </a:lnTo>
                      <a:lnTo>
                        <a:pt x="35" y="973"/>
                      </a:lnTo>
                      <a:lnTo>
                        <a:pt x="31" y="970"/>
                      </a:lnTo>
                      <a:lnTo>
                        <a:pt x="27" y="966"/>
                      </a:lnTo>
                      <a:lnTo>
                        <a:pt x="23" y="963"/>
                      </a:lnTo>
                      <a:lnTo>
                        <a:pt x="19" y="959"/>
                      </a:lnTo>
                      <a:lnTo>
                        <a:pt x="14" y="955"/>
                      </a:lnTo>
                      <a:lnTo>
                        <a:pt x="11" y="951"/>
                      </a:lnTo>
                      <a:lnTo>
                        <a:pt x="8" y="946"/>
                      </a:lnTo>
                      <a:lnTo>
                        <a:pt x="4" y="943"/>
                      </a:lnTo>
                      <a:lnTo>
                        <a:pt x="2" y="940"/>
                      </a:lnTo>
                      <a:lnTo>
                        <a:pt x="0" y="938"/>
                      </a:lnTo>
                      <a:lnTo>
                        <a:pt x="0" y="936"/>
                      </a:lnTo>
                      <a:lnTo>
                        <a:pt x="0" y="93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2" name="Oval 28"/>
                <p:cNvSpPr>
                  <a:spLocks noChangeArrowheads="1"/>
                </p:cNvSpPr>
                <p:nvPr/>
              </p:nvSpPr>
              <p:spPr bwMode="auto">
                <a:xfrm>
                  <a:off x="3718" y="1698"/>
                  <a:ext cx="43" cy="4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23" name="Freeform 29"/>
                <p:cNvSpPr>
                  <a:spLocks/>
                </p:cNvSpPr>
                <p:nvPr/>
              </p:nvSpPr>
              <p:spPr bwMode="auto">
                <a:xfrm>
                  <a:off x="3572" y="1749"/>
                  <a:ext cx="62" cy="93"/>
                </a:xfrm>
                <a:custGeom>
                  <a:avLst/>
                  <a:gdLst>
                    <a:gd name="T0" fmla="*/ 0 w 616"/>
                    <a:gd name="T1" fmla="*/ 0 h 851"/>
                    <a:gd name="T2" fmla="*/ 0 w 616"/>
                    <a:gd name="T3" fmla="*/ 0 h 851"/>
                    <a:gd name="T4" fmla="*/ 0 w 616"/>
                    <a:gd name="T5" fmla="*/ 0 h 851"/>
                    <a:gd name="T6" fmla="*/ 0 w 616"/>
                    <a:gd name="T7" fmla="*/ 0 h 851"/>
                    <a:gd name="T8" fmla="*/ 0 w 616"/>
                    <a:gd name="T9" fmla="*/ 0 h 851"/>
                    <a:gd name="T10" fmla="*/ 0 w 616"/>
                    <a:gd name="T11" fmla="*/ 0 h 851"/>
                    <a:gd name="T12" fmla="*/ 0 w 616"/>
                    <a:gd name="T13" fmla="*/ 0 h 851"/>
                    <a:gd name="T14" fmla="*/ 0 w 616"/>
                    <a:gd name="T15" fmla="*/ 0 h 851"/>
                    <a:gd name="T16" fmla="*/ 0 w 616"/>
                    <a:gd name="T17" fmla="*/ 0 h 851"/>
                    <a:gd name="T18" fmla="*/ 0 w 616"/>
                    <a:gd name="T19" fmla="*/ 0 h 851"/>
                    <a:gd name="T20" fmla="*/ 0 w 616"/>
                    <a:gd name="T21" fmla="*/ 0 h 851"/>
                    <a:gd name="T22" fmla="*/ 0 w 616"/>
                    <a:gd name="T23" fmla="*/ 0 h 851"/>
                    <a:gd name="T24" fmla="*/ 0 w 616"/>
                    <a:gd name="T25" fmla="*/ 0 h 851"/>
                    <a:gd name="T26" fmla="*/ 0 w 616"/>
                    <a:gd name="T27" fmla="*/ 0 h 851"/>
                    <a:gd name="T28" fmla="*/ 0 w 616"/>
                    <a:gd name="T29" fmla="*/ 0 h 851"/>
                    <a:gd name="T30" fmla="*/ 0 w 616"/>
                    <a:gd name="T31" fmla="*/ 0 h 851"/>
                    <a:gd name="T32" fmla="*/ 0 w 616"/>
                    <a:gd name="T33" fmla="*/ 0 h 851"/>
                    <a:gd name="T34" fmla="*/ 0 w 616"/>
                    <a:gd name="T35" fmla="*/ 0 h 851"/>
                    <a:gd name="T36" fmla="*/ 0 w 616"/>
                    <a:gd name="T37" fmla="*/ 0 h 851"/>
                    <a:gd name="T38" fmla="*/ 0 w 616"/>
                    <a:gd name="T39" fmla="*/ 0 h 851"/>
                    <a:gd name="T40" fmla="*/ 0 w 616"/>
                    <a:gd name="T41" fmla="*/ 0 h 851"/>
                    <a:gd name="T42" fmla="*/ 0 w 616"/>
                    <a:gd name="T43" fmla="*/ 0 h 8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6"/>
                    <a:gd name="T67" fmla="*/ 0 h 851"/>
                    <a:gd name="T68" fmla="*/ 616 w 616"/>
                    <a:gd name="T69" fmla="*/ 851 h 8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6" h="851">
                      <a:moveTo>
                        <a:pt x="564" y="844"/>
                      </a:moveTo>
                      <a:lnTo>
                        <a:pt x="0" y="35"/>
                      </a:lnTo>
                      <a:lnTo>
                        <a:pt x="52" y="0"/>
                      </a:lnTo>
                      <a:lnTo>
                        <a:pt x="614" y="809"/>
                      </a:lnTo>
                      <a:lnTo>
                        <a:pt x="616" y="813"/>
                      </a:lnTo>
                      <a:lnTo>
                        <a:pt x="616" y="817"/>
                      </a:lnTo>
                      <a:lnTo>
                        <a:pt x="616" y="822"/>
                      </a:lnTo>
                      <a:lnTo>
                        <a:pt x="615" y="826"/>
                      </a:lnTo>
                      <a:lnTo>
                        <a:pt x="613" y="831"/>
                      </a:lnTo>
                      <a:lnTo>
                        <a:pt x="610" y="835"/>
                      </a:lnTo>
                      <a:lnTo>
                        <a:pt x="606" y="840"/>
                      </a:lnTo>
                      <a:lnTo>
                        <a:pt x="600" y="843"/>
                      </a:lnTo>
                      <a:lnTo>
                        <a:pt x="596" y="847"/>
                      </a:lnTo>
                      <a:lnTo>
                        <a:pt x="590" y="849"/>
                      </a:lnTo>
                      <a:lnTo>
                        <a:pt x="585" y="850"/>
                      </a:lnTo>
                      <a:lnTo>
                        <a:pt x="580" y="851"/>
                      </a:lnTo>
                      <a:lnTo>
                        <a:pt x="574" y="850"/>
                      </a:lnTo>
                      <a:lnTo>
                        <a:pt x="571" y="849"/>
                      </a:lnTo>
                      <a:lnTo>
                        <a:pt x="566" y="847"/>
                      </a:lnTo>
                      <a:lnTo>
                        <a:pt x="564" y="8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4" name="Freeform 30"/>
                <p:cNvSpPr>
                  <a:spLocks/>
                </p:cNvSpPr>
                <p:nvPr/>
              </p:nvSpPr>
              <p:spPr bwMode="auto">
                <a:xfrm>
                  <a:off x="3572" y="1749"/>
                  <a:ext cx="62" cy="93"/>
                </a:xfrm>
                <a:custGeom>
                  <a:avLst/>
                  <a:gdLst>
                    <a:gd name="T0" fmla="*/ 0 w 616"/>
                    <a:gd name="T1" fmla="*/ 0 h 851"/>
                    <a:gd name="T2" fmla="*/ 0 w 616"/>
                    <a:gd name="T3" fmla="*/ 0 h 851"/>
                    <a:gd name="T4" fmla="*/ 0 w 616"/>
                    <a:gd name="T5" fmla="*/ 0 h 851"/>
                    <a:gd name="T6" fmla="*/ 0 w 616"/>
                    <a:gd name="T7" fmla="*/ 0 h 851"/>
                    <a:gd name="T8" fmla="*/ 0 w 616"/>
                    <a:gd name="T9" fmla="*/ 0 h 851"/>
                    <a:gd name="T10" fmla="*/ 0 w 616"/>
                    <a:gd name="T11" fmla="*/ 0 h 851"/>
                    <a:gd name="T12" fmla="*/ 0 w 616"/>
                    <a:gd name="T13" fmla="*/ 0 h 851"/>
                    <a:gd name="T14" fmla="*/ 0 w 616"/>
                    <a:gd name="T15" fmla="*/ 0 h 851"/>
                    <a:gd name="T16" fmla="*/ 0 w 616"/>
                    <a:gd name="T17" fmla="*/ 0 h 851"/>
                    <a:gd name="T18" fmla="*/ 0 w 616"/>
                    <a:gd name="T19" fmla="*/ 0 h 851"/>
                    <a:gd name="T20" fmla="*/ 0 w 616"/>
                    <a:gd name="T21" fmla="*/ 0 h 851"/>
                    <a:gd name="T22" fmla="*/ 0 w 616"/>
                    <a:gd name="T23" fmla="*/ 0 h 851"/>
                    <a:gd name="T24" fmla="*/ 0 w 616"/>
                    <a:gd name="T25" fmla="*/ 0 h 851"/>
                    <a:gd name="T26" fmla="*/ 0 w 616"/>
                    <a:gd name="T27" fmla="*/ 0 h 851"/>
                    <a:gd name="T28" fmla="*/ 0 w 616"/>
                    <a:gd name="T29" fmla="*/ 0 h 851"/>
                    <a:gd name="T30" fmla="*/ 0 w 616"/>
                    <a:gd name="T31" fmla="*/ 0 h 851"/>
                    <a:gd name="T32" fmla="*/ 0 w 616"/>
                    <a:gd name="T33" fmla="*/ 0 h 851"/>
                    <a:gd name="T34" fmla="*/ 0 w 616"/>
                    <a:gd name="T35" fmla="*/ 0 h 851"/>
                    <a:gd name="T36" fmla="*/ 0 w 616"/>
                    <a:gd name="T37" fmla="*/ 0 h 851"/>
                    <a:gd name="T38" fmla="*/ 0 w 616"/>
                    <a:gd name="T39" fmla="*/ 0 h 851"/>
                    <a:gd name="T40" fmla="*/ 0 w 616"/>
                    <a:gd name="T41" fmla="*/ 0 h 851"/>
                    <a:gd name="T42" fmla="*/ 0 w 616"/>
                    <a:gd name="T43" fmla="*/ 0 h 8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6"/>
                    <a:gd name="T67" fmla="*/ 0 h 851"/>
                    <a:gd name="T68" fmla="*/ 616 w 616"/>
                    <a:gd name="T69" fmla="*/ 851 h 8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6" h="851">
                      <a:moveTo>
                        <a:pt x="564" y="844"/>
                      </a:moveTo>
                      <a:lnTo>
                        <a:pt x="0" y="35"/>
                      </a:lnTo>
                      <a:lnTo>
                        <a:pt x="52" y="0"/>
                      </a:lnTo>
                      <a:lnTo>
                        <a:pt x="614" y="809"/>
                      </a:lnTo>
                      <a:lnTo>
                        <a:pt x="616" y="813"/>
                      </a:lnTo>
                      <a:lnTo>
                        <a:pt x="616" y="817"/>
                      </a:lnTo>
                      <a:lnTo>
                        <a:pt x="616" y="822"/>
                      </a:lnTo>
                      <a:lnTo>
                        <a:pt x="615" y="826"/>
                      </a:lnTo>
                      <a:lnTo>
                        <a:pt x="613" y="831"/>
                      </a:lnTo>
                      <a:lnTo>
                        <a:pt x="610" y="835"/>
                      </a:lnTo>
                      <a:lnTo>
                        <a:pt x="606" y="840"/>
                      </a:lnTo>
                      <a:lnTo>
                        <a:pt x="600" y="843"/>
                      </a:lnTo>
                      <a:lnTo>
                        <a:pt x="596" y="847"/>
                      </a:lnTo>
                      <a:lnTo>
                        <a:pt x="590" y="849"/>
                      </a:lnTo>
                      <a:lnTo>
                        <a:pt x="585" y="850"/>
                      </a:lnTo>
                      <a:lnTo>
                        <a:pt x="580" y="851"/>
                      </a:lnTo>
                      <a:lnTo>
                        <a:pt x="574" y="850"/>
                      </a:lnTo>
                      <a:lnTo>
                        <a:pt x="571" y="849"/>
                      </a:lnTo>
                      <a:lnTo>
                        <a:pt x="566" y="847"/>
                      </a:lnTo>
                      <a:lnTo>
                        <a:pt x="564" y="8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5" name="Freeform 31"/>
                <p:cNvSpPr>
                  <a:spLocks/>
                </p:cNvSpPr>
                <p:nvPr/>
              </p:nvSpPr>
              <p:spPr bwMode="auto">
                <a:xfrm>
                  <a:off x="3744" y="1735"/>
                  <a:ext cx="59" cy="114"/>
                </a:xfrm>
                <a:custGeom>
                  <a:avLst/>
                  <a:gdLst>
                    <a:gd name="T0" fmla="*/ 0 w 587"/>
                    <a:gd name="T1" fmla="*/ 0 h 1044"/>
                    <a:gd name="T2" fmla="*/ 0 w 587"/>
                    <a:gd name="T3" fmla="*/ 0 h 1044"/>
                    <a:gd name="T4" fmla="*/ 0 w 587"/>
                    <a:gd name="T5" fmla="*/ 0 h 1044"/>
                    <a:gd name="T6" fmla="*/ 0 w 587"/>
                    <a:gd name="T7" fmla="*/ 0 h 1044"/>
                    <a:gd name="T8" fmla="*/ 0 w 587"/>
                    <a:gd name="T9" fmla="*/ 0 h 1044"/>
                    <a:gd name="T10" fmla="*/ 0 w 587"/>
                    <a:gd name="T11" fmla="*/ 0 h 1044"/>
                    <a:gd name="T12" fmla="*/ 0 w 587"/>
                    <a:gd name="T13" fmla="*/ 0 h 1044"/>
                    <a:gd name="T14" fmla="*/ 0 w 587"/>
                    <a:gd name="T15" fmla="*/ 0 h 1044"/>
                    <a:gd name="T16" fmla="*/ 0 w 587"/>
                    <a:gd name="T17" fmla="*/ 0 h 1044"/>
                    <a:gd name="T18" fmla="*/ 0 w 587"/>
                    <a:gd name="T19" fmla="*/ 0 h 1044"/>
                    <a:gd name="T20" fmla="*/ 0 w 587"/>
                    <a:gd name="T21" fmla="*/ 0 h 1044"/>
                    <a:gd name="T22" fmla="*/ 0 w 587"/>
                    <a:gd name="T23" fmla="*/ 0 h 1044"/>
                    <a:gd name="T24" fmla="*/ 0 w 587"/>
                    <a:gd name="T25" fmla="*/ 0 h 1044"/>
                    <a:gd name="T26" fmla="*/ 0 w 587"/>
                    <a:gd name="T27" fmla="*/ 0 h 1044"/>
                    <a:gd name="T28" fmla="*/ 0 w 587"/>
                    <a:gd name="T29" fmla="*/ 0 h 1044"/>
                    <a:gd name="T30" fmla="*/ 0 w 587"/>
                    <a:gd name="T31" fmla="*/ 0 h 1044"/>
                    <a:gd name="T32" fmla="*/ 0 w 587"/>
                    <a:gd name="T33" fmla="*/ 0 h 1044"/>
                    <a:gd name="T34" fmla="*/ 0 w 587"/>
                    <a:gd name="T35" fmla="*/ 0 h 1044"/>
                    <a:gd name="T36" fmla="*/ 0 w 587"/>
                    <a:gd name="T37" fmla="*/ 0 h 1044"/>
                    <a:gd name="T38" fmla="*/ 0 w 587"/>
                    <a:gd name="T39" fmla="*/ 0 h 1044"/>
                    <a:gd name="T40" fmla="*/ 0 w 587"/>
                    <a:gd name="T41" fmla="*/ 0 h 1044"/>
                    <a:gd name="T42" fmla="*/ 0 w 587"/>
                    <a:gd name="T43" fmla="*/ 0 h 1044"/>
                    <a:gd name="T44" fmla="*/ 0 w 587"/>
                    <a:gd name="T45" fmla="*/ 0 h 1044"/>
                    <a:gd name="T46" fmla="*/ 0 w 587"/>
                    <a:gd name="T47" fmla="*/ 0 h 1044"/>
                    <a:gd name="T48" fmla="*/ 0 w 587"/>
                    <a:gd name="T49" fmla="*/ 0 h 1044"/>
                    <a:gd name="T50" fmla="*/ 0 w 587"/>
                    <a:gd name="T51" fmla="*/ 0 h 1044"/>
                    <a:gd name="T52" fmla="*/ 0 w 587"/>
                    <a:gd name="T53" fmla="*/ 0 h 1044"/>
                    <a:gd name="T54" fmla="*/ 0 w 587"/>
                    <a:gd name="T55" fmla="*/ 0 h 1044"/>
                    <a:gd name="T56" fmla="*/ 0 w 587"/>
                    <a:gd name="T57" fmla="*/ 0 h 1044"/>
                    <a:gd name="T58" fmla="*/ 0 w 587"/>
                    <a:gd name="T59" fmla="*/ 0 h 1044"/>
                    <a:gd name="T60" fmla="*/ 0 w 587"/>
                    <a:gd name="T61" fmla="*/ 0 h 1044"/>
                    <a:gd name="T62" fmla="*/ 0 w 587"/>
                    <a:gd name="T63" fmla="*/ 0 h 1044"/>
                    <a:gd name="T64" fmla="*/ 0 w 587"/>
                    <a:gd name="T65" fmla="*/ 0 h 1044"/>
                    <a:gd name="T66" fmla="*/ 0 w 587"/>
                    <a:gd name="T67" fmla="*/ 0 h 1044"/>
                    <a:gd name="T68" fmla="*/ 0 w 587"/>
                    <a:gd name="T69" fmla="*/ 0 h 1044"/>
                    <a:gd name="T70" fmla="*/ 0 w 587"/>
                    <a:gd name="T71" fmla="*/ 0 h 1044"/>
                    <a:gd name="T72" fmla="*/ 0 w 587"/>
                    <a:gd name="T73" fmla="*/ 0 h 1044"/>
                    <a:gd name="T74" fmla="*/ 0 w 587"/>
                    <a:gd name="T75" fmla="*/ 0 h 10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7"/>
                    <a:gd name="T115" fmla="*/ 0 h 1044"/>
                    <a:gd name="T116" fmla="*/ 587 w 587"/>
                    <a:gd name="T117" fmla="*/ 1044 h 10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7" h="1044">
                      <a:moveTo>
                        <a:pt x="55" y="6"/>
                      </a:moveTo>
                      <a:lnTo>
                        <a:pt x="585" y="1008"/>
                      </a:lnTo>
                      <a:lnTo>
                        <a:pt x="587" y="1011"/>
                      </a:lnTo>
                      <a:lnTo>
                        <a:pt x="587" y="1016"/>
                      </a:lnTo>
                      <a:lnTo>
                        <a:pt x="585" y="1019"/>
                      </a:lnTo>
                      <a:lnTo>
                        <a:pt x="583" y="1024"/>
                      </a:lnTo>
                      <a:lnTo>
                        <a:pt x="580" y="1027"/>
                      </a:lnTo>
                      <a:lnTo>
                        <a:pt x="576" y="1032"/>
                      </a:lnTo>
                      <a:lnTo>
                        <a:pt x="571" y="1035"/>
                      </a:lnTo>
                      <a:lnTo>
                        <a:pt x="566" y="1038"/>
                      </a:lnTo>
                      <a:lnTo>
                        <a:pt x="561" y="1041"/>
                      </a:lnTo>
                      <a:lnTo>
                        <a:pt x="555" y="1043"/>
                      </a:lnTo>
                      <a:lnTo>
                        <a:pt x="549" y="1044"/>
                      </a:lnTo>
                      <a:lnTo>
                        <a:pt x="544" y="1044"/>
                      </a:lnTo>
                      <a:lnTo>
                        <a:pt x="539" y="1044"/>
                      </a:lnTo>
                      <a:lnTo>
                        <a:pt x="536" y="1043"/>
                      </a:lnTo>
                      <a:lnTo>
                        <a:pt x="532" y="1041"/>
                      </a:lnTo>
                      <a:lnTo>
                        <a:pt x="530" y="1037"/>
                      </a:lnTo>
                      <a:lnTo>
                        <a:pt x="0" y="35"/>
                      </a:lnTo>
                      <a:lnTo>
                        <a:pt x="0" y="31"/>
                      </a:lnTo>
                      <a:lnTo>
                        <a:pt x="0" y="28"/>
                      </a:lnTo>
                      <a:lnTo>
                        <a:pt x="2" y="24"/>
                      </a:lnTo>
                      <a:lnTo>
                        <a:pt x="3" y="20"/>
                      </a:lnTo>
                      <a:lnTo>
                        <a:pt x="6" y="16"/>
                      </a:lnTo>
                      <a:lnTo>
                        <a:pt x="11" y="12"/>
                      </a:lnTo>
                      <a:lnTo>
                        <a:pt x="15" y="9"/>
                      </a:lnTo>
                      <a:lnTo>
                        <a:pt x="20" y="5"/>
                      </a:lnTo>
                      <a:lnTo>
                        <a:pt x="25" y="3"/>
                      </a:lnTo>
                      <a:lnTo>
                        <a:pt x="31" y="1"/>
                      </a:lnTo>
                      <a:lnTo>
                        <a:pt x="37" y="0"/>
                      </a:lnTo>
                      <a:lnTo>
                        <a:pt x="41" y="0"/>
                      </a:lnTo>
                      <a:lnTo>
                        <a:pt x="46" y="0"/>
                      </a:lnTo>
                      <a:lnTo>
                        <a:pt x="49" y="2"/>
                      </a:lnTo>
                      <a:lnTo>
                        <a:pt x="53" y="3"/>
                      </a:lnTo>
                      <a:lnTo>
                        <a:pt x="55"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6" name="Freeform 32"/>
                <p:cNvSpPr>
                  <a:spLocks/>
                </p:cNvSpPr>
                <p:nvPr/>
              </p:nvSpPr>
              <p:spPr bwMode="auto">
                <a:xfrm>
                  <a:off x="3744" y="1735"/>
                  <a:ext cx="59" cy="114"/>
                </a:xfrm>
                <a:custGeom>
                  <a:avLst/>
                  <a:gdLst>
                    <a:gd name="T0" fmla="*/ 0 w 587"/>
                    <a:gd name="T1" fmla="*/ 0 h 1044"/>
                    <a:gd name="T2" fmla="*/ 0 w 587"/>
                    <a:gd name="T3" fmla="*/ 0 h 1044"/>
                    <a:gd name="T4" fmla="*/ 0 w 587"/>
                    <a:gd name="T5" fmla="*/ 0 h 1044"/>
                    <a:gd name="T6" fmla="*/ 0 w 587"/>
                    <a:gd name="T7" fmla="*/ 0 h 1044"/>
                    <a:gd name="T8" fmla="*/ 0 w 587"/>
                    <a:gd name="T9" fmla="*/ 0 h 1044"/>
                    <a:gd name="T10" fmla="*/ 0 w 587"/>
                    <a:gd name="T11" fmla="*/ 0 h 1044"/>
                    <a:gd name="T12" fmla="*/ 0 w 587"/>
                    <a:gd name="T13" fmla="*/ 0 h 1044"/>
                    <a:gd name="T14" fmla="*/ 0 w 587"/>
                    <a:gd name="T15" fmla="*/ 0 h 1044"/>
                    <a:gd name="T16" fmla="*/ 0 w 587"/>
                    <a:gd name="T17" fmla="*/ 0 h 1044"/>
                    <a:gd name="T18" fmla="*/ 0 w 587"/>
                    <a:gd name="T19" fmla="*/ 0 h 1044"/>
                    <a:gd name="T20" fmla="*/ 0 w 587"/>
                    <a:gd name="T21" fmla="*/ 0 h 1044"/>
                    <a:gd name="T22" fmla="*/ 0 w 587"/>
                    <a:gd name="T23" fmla="*/ 0 h 1044"/>
                    <a:gd name="T24" fmla="*/ 0 w 587"/>
                    <a:gd name="T25" fmla="*/ 0 h 1044"/>
                    <a:gd name="T26" fmla="*/ 0 w 587"/>
                    <a:gd name="T27" fmla="*/ 0 h 1044"/>
                    <a:gd name="T28" fmla="*/ 0 w 587"/>
                    <a:gd name="T29" fmla="*/ 0 h 1044"/>
                    <a:gd name="T30" fmla="*/ 0 w 587"/>
                    <a:gd name="T31" fmla="*/ 0 h 1044"/>
                    <a:gd name="T32" fmla="*/ 0 w 587"/>
                    <a:gd name="T33" fmla="*/ 0 h 1044"/>
                    <a:gd name="T34" fmla="*/ 0 w 587"/>
                    <a:gd name="T35" fmla="*/ 0 h 1044"/>
                    <a:gd name="T36" fmla="*/ 0 w 587"/>
                    <a:gd name="T37" fmla="*/ 0 h 1044"/>
                    <a:gd name="T38" fmla="*/ 0 w 587"/>
                    <a:gd name="T39" fmla="*/ 0 h 1044"/>
                    <a:gd name="T40" fmla="*/ 0 w 587"/>
                    <a:gd name="T41" fmla="*/ 0 h 1044"/>
                    <a:gd name="T42" fmla="*/ 0 w 587"/>
                    <a:gd name="T43" fmla="*/ 0 h 1044"/>
                    <a:gd name="T44" fmla="*/ 0 w 587"/>
                    <a:gd name="T45" fmla="*/ 0 h 1044"/>
                    <a:gd name="T46" fmla="*/ 0 w 587"/>
                    <a:gd name="T47" fmla="*/ 0 h 1044"/>
                    <a:gd name="T48" fmla="*/ 0 w 587"/>
                    <a:gd name="T49" fmla="*/ 0 h 1044"/>
                    <a:gd name="T50" fmla="*/ 0 w 587"/>
                    <a:gd name="T51" fmla="*/ 0 h 1044"/>
                    <a:gd name="T52" fmla="*/ 0 w 587"/>
                    <a:gd name="T53" fmla="*/ 0 h 1044"/>
                    <a:gd name="T54" fmla="*/ 0 w 587"/>
                    <a:gd name="T55" fmla="*/ 0 h 1044"/>
                    <a:gd name="T56" fmla="*/ 0 w 587"/>
                    <a:gd name="T57" fmla="*/ 0 h 1044"/>
                    <a:gd name="T58" fmla="*/ 0 w 587"/>
                    <a:gd name="T59" fmla="*/ 0 h 1044"/>
                    <a:gd name="T60" fmla="*/ 0 w 587"/>
                    <a:gd name="T61" fmla="*/ 0 h 1044"/>
                    <a:gd name="T62" fmla="*/ 0 w 587"/>
                    <a:gd name="T63" fmla="*/ 0 h 1044"/>
                    <a:gd name="T64" fmla="*/ 0 w 587"/>
                    <a:gd name="T65" fmla="*/ 0 h 1044"/>
                    <a:gd name="T66" fmla="*/ 0 w 587"/>
                    <a:gd name="T67" fmla="*/ 0 h 1044"/>
                    <a:gd name="T68" fmla="*/ 0 w 587"/>
                    <a:gd name="T69" fmla="*/ 0 h 1044"/>
                    <a:gd name="T70" fmla="*/ 0 w 587"/>
                    <a:gd name="T71" fmla="*/ 0 h 1044"/>
                    <a:gd name="T72" fmla="*/ 0 w 587"/>
                    <a:gd name="T73" fmla="*/ 0 h 1044"/>
                    <a:gd name="T74" fmla="*/ 0 w 587"/>
                    <a:gd name="T75" fmla="*/ 0 h 10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7"/>
                    <a:gd name="T115" fmla="*/ 0 h 1044"/>
                    <a:gd name="T116" fmla="*/ 587 w 587"/>
                    <a:gd name="T117" fmla="*/ 1044 h 10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7" h="1044">
                      <a:moveTo>
                        <a:pt x="55" y="6"/>
                      </a:moveTo>
                      <a:lnTo>
                        <a:pt x="585" y="1008"/>
                      </a:lnTo>
                      <a:lnTo>
                        <a:pt x="587" y="1011"/>
                      </a:lnTo>
                      <a:lnTo>
                        <a:pt x="587" y="1016"/>
                      </a:lnTo>
                      <a:lnTo>
                        <a:pt x="585" y="1019"/>
                      </a:lnTo>
                      <a:lnTo>
                        <a:pt x="583" y="1024"/>
                      </a:lnTo>
                      <a:lnTo>
                        <a:pt x="580" y="1027"/>
                      </a:lnTo>
                      <a:lnTo>
                        <a:pt x="576" y="1032"/>
                      </a:lnTo>
                      <a:lnTo>
                        <a:pt x="571" y="1035"/>
                      </a:lnTo>
                      <a:lnTo>
                        <a:pt x="566" y="1038"/>
                      </a:lnTo>
                      <a:lnTo>
                        <a:pt x="561" y="1041"/>
                      </a:lnTo>
                      <a:lnTo>
                        <a:pt x="555" y="1043"/>
                      </a:lnTo>
                      <a:lnTo>
                        <a:pt x="549" y="1044"/>
                      </a:lnTo>
                      <a:lnTo>
                        <a:pt x="544" y="1044"/>
                      </a:lnTo>
                      <a:lnTo>
                        <a:pt x="539" y="1044"/>
                      </a:lnTo>
                      <a:lnTo>
                        <a:pt x="536" y="1043"/>
                      </a:lnTo>
                      <a:lnTo>
                        <a:pt x="532" y="1041"/>
                      </a:lnTo>
                      <a:lnTo>
                        <a:pt x="530" y="1037"/>
                      </a:lnTo>
                      <a:lnTo>
                        <a:pt x="0" y="35"/>
                      </a:lnTo>
                      <a:lnTo>
                        <a:pt x="0" y="31"/>
                      </a:lnTo>
                      <a:lnTo>
                        <a:pt x="0" y="28"/>
                      </a:lnTo>
                      <a:lnTo>
                        <a:pt x="2" y="24"/>
                      </a:lnTo>
                      <a:lnTo>
                        <a:pt x="3" y="20"/>
                      </a:lnTo>
                      <a:lnTo>
                        <a:pt x="6" y="16"/>
                      </a:lnTo>
                      <a:lnTo>
                        <a:pt x="11" y="12"/>
                      </a:lnTo>
                      <a:lnTo>
                        <a:pt x="15" y="9"/>
                      </a:lnTo>
                      <a:lnTo>
                        <a:pt x="20" y="5"/>
                      </a:lnTo>
                      <a:lnTo>
                        <a:pt x="25" y="3"/>
                      </a:lnTo>
                      <a:lnTo>
                        <a:pt x="31" y="1"/>
                      </a:lnTo>
                      <a:lnTo>
                        <a:pt x="37" y="0"/>
                      </a:lnTo>
                      <a:lnTo>
                        <a:pt x="41" y="0"/>
                      </a:lnTo>
                      <a:lnTo>
                        <a:pt x="46" y="0"/>
                      </a:lnTo>
                      <a:lnTo>
                        <a:pt x="49" y="2"/>
                      </a:lnTo>
                      <a:lnTo>
                        <a:pt x="53" y="3"/>
                      </a:lnTo>
                      <a:lnTo>
                        <a:pt x="55"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7" name="Freeform 33"/>
                <p:cNvSpPr>
                  <a:spLocks/>
                </p:cNvSpPr>
                <p:nvPr/>
              </p:nvSpPr>
              <p:spPr bwMode="auto">
                <a:xfrm>
                  <a:off x="3798" y="1845"/>
                  <a:ext cx="5" cy="4"/>
                </a:xfrm>
                <a:custGeom>
                  <a:avLst/>
                  <a:gdLst>
                    <a:gd name="T0" fmla="*/ 0 w 58"/>
                    <a:gd name="T1" fmla="*/ 0 h 42"/>
                    <a:gd name="T2" fmla="*/ 0 w 58"/>
                    <a:gd name="T3" fmla="*/ 0 h 42"/>
                    <a:gd name="T4" fmla="*/ 0 w 58"/>
                    <a:gd name="T5" fmla="*/ 0 h 42"/>
                    <a:gd name="T6" fmla="*/ 0 w 58"/>
                    <a:gd name="T7" fmla="*/ 0 h 42"/>
                    <a:gd name="T8" fmla="*/ 0 w 58"/>
                    <a:gd name="T9" fmla="*/ 0 h 42"/>
                    <a:gd name="T10" fmla="*/ 0 w 58"/>
                    <a:gd name="T11" fmla="*/ 0 h 42"/>
                    <a:gd name="T12" fmla="*/ 0 w 58"/>
                    <a:gd name="T13" fmla="*/ 0 h 42"/>
                    <a:gd name="T14" fmla="*/ 0 w 58"/>
                    <a:gd name="T15" fmla="*/ 0 h 42"/>
                    <a:gd name="T16" fmla="*/ 0 w 58"/>
                    <a:gd name="T17" fmla="*/ 0 h 42"/>
                    <a:gd name="T18" fmla="*/ 0 w 58"/>
                    <a:gd name="T19" fmla="*/ 0 h 42"/>
                    <a:gd name="T20" fmla="*/ 0 w 58"/>
                    <a:gd name="T21" fmla="*/ 0 h 42"/>
                    <a:gd name="T22" fmla="*/ 0 w 58"/>
                    <a:gd name="T23" fmla="*/ 0 h 42"/>
                    <a:gd name="T24" fmla="*/ 0 w 58"/>
                    <a:gd name="T25" fmla="*/ 0 h 42"/>
                    <a:gd name="T26" fmla="*/ 0 w 58"/>
                    <a:gd name="T27" fmla="*/ 0 h 42"/>
                    <a:gd name="T28" fmla="*/ 0 w 58"/>
                    <a:gd name="T29" fmla="*/ 0 h 42"/>
                    <a:gd name="T30" fmla="*/ 0 w 58"/>
                    <a:gd name="T31" fmla="*/ 0 h 42"/>
                    <a:gd name="T32" fmla="*/ 0 w 58"/>
                    <a:gd name="T33" fmla="*/ 0 h 42"/>
                    <a:gd name="T34" fmla="*/ 0 w 58"/>
                    <a:gd name="T35" fmla="*/ 0 h 42"/>
                    <a:gd name="T36" fmla="*/ 0 w 58"/>
                    <a:gd name="T37" fmla="*/ 0 h 42"/>
                    <a:gd name="T38" fmla="*/ 0 w 58"/>
                    <a:gd name="T39" fmla="*/ 0 h 42"/>
                    <a:gd name="T40" fmla="*/ 0 w 58"/>
                    <a:gd name="T41" fmla="*/ 0 h 42"/>
                    <a:gd name="T42" fmla="*/ 0 w 58"/>
                    <a:gd name="T43" fmla="*/ 0 h 42"/>
                    <a:gd name="T44" fmla="*/ 0 w 58"/>
                    <a:gd name="T45" fmla="*/ 0 h 42"/>
                    <a:gd name="T46" fmla="*/ 0 w 58"/>
                    <a:gd name="T47" fmla="*/ 0 h 42"/>
                    <a:gd name="T48" fmla="*/ 0 w 58"/>
                    <a:gd name="T49" fmla="*/ 0 h 42"/>
                    <a:gd name="T50" fmla="*/ 0 w 58"/>
                    <a:gd name="T51" fmla="*/ 0 h 42"/>
                    <a:gd name="T52" fmla="*/ 0 w 58"/>
                    <a:gd name="T53" fmla="*/ 0 h 42"/>
                    <a:gd name="T54" fmla="*/ 0 w 58"/>
                    <a:gd name="T55" fmla="*/ 0 h 42"/>
                    <a:gd name="T56" fmla="*/ 0 w 58"/>
                    <a:gd name="T57" fmla="*/ 0 h 42"/>
                    <a:gd name="T58" fmla="*/ 0 w 58"/>
                    <a:gd name="T59" fmla="*/ 0 h 42"/>
                    <a:gd name="T60" fmla="*/ 0 w 58"/>
                    <a:gd name="T61" fmla="*/ 0 h 42"/>
                    <a:gd name="T62" fmla="*/ 0 w 58"/>
                    <a:gd name="T63" fmla="*/ 0 h 42"/>
                    <a:gd name="T64" fmla="*/ 0 w 58"/>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2"/>
                    <a:gd name="T101" fmla="*/ 58 w 58"/>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2">
                      <a:moveTo>
                        <a:pt x="21" y="6"/>
                      </a:moveTo>
                      <a:lnTo>
                        <a:pt x="27" y="3"/>
                      </a:lnTo>
                      <a:lnTo>
                        <a:pt x="33" y="1"/>
                      </a:lnTo>
                      <a:lnTo>
                        <a:pt x="38" y="0"/>
                      </a:lnTo>
                      <a:lnTo>
                        <a:pt x="43" y="0"/>
                      </a:lnTo>
                      <a:lnTo>
                        <a:pt x="47" y="0"/>
                      </a:lnTo>
                      <a:lnTo>
                        <a:pt x="52" y="1"/>
                      </a:lnTo>
                      <a:lnTo>
                        <a:pt x="55" y="3"/>
                      </a:lnTo>
                      <a:lnTo>
                        <a:pt x="56" y="6"/>
                      </a:lnTo>
                      <a:lnTo>
                        <a:pt x="58" y="9"/>
                      </a:lnTo>
                      <a:lnTo>
                        <a:pt x="58" y="14"/>
                      </a:lnTo>
                      <a:lnTo>
                        <a:pt x="56" y="17"/>
                      </a:lnTo>
                      <a:lnTo>
                        <a:pt x="54" y="22"/>
                      </a:lnTo>
                      <a:lnTo>
                        <a:pt x="51" y="25"/>
                      </a:lnTo>
                      <a:lnTo>
                        <a:pt x="47" y="30"/>
                      </a:lnTo>
                      <a:lnTo>
                        <a:pt x="42" y="33"/>
                      </a:lnTo>
                      <a:lnTo>
                        <a:pt x="37" y="36"/>
                      </a:lnTo>
                      <a:lnTo>
                        <a:pt x="32" y="39"/>
                      </a:lnTo>
                      <a:lnTo>
                        <a:pt x="26" y="41"/>
                      </a:lnTo>
                      <a:lnTo>
                        <a:pt x="20" y="42"/>
                      </a:lnTo>
                      <a:lnTo>
                        <a:pt x="15" y="42"/>
                      </a:lnTo>
                      <a:lnTo>
                        <a:pt x="10" y="42"/>
                      </a:lnTo>
                      <a:lnTo>
                        <a:pt x="7" y="41"/>
                      </a:lnTo>
                      <a:lnTo>
                        <a:pt x="3" y="39"/>
                      </a:lnTo>
                      <a:lnTo>
                        <a:pt x="1" y="35"/>
                      </a:lnTo>
                      <a:lnTo>
                        <a:pt x="0" y="33"/>
                      </a:lnTo>
                      <a:lnTo>
                        <a:pt x="0" y="28"/>
                      </a:lnTo>
                      <a:lnTo>
                        <a:pt x="2" y="25"/>
                      </a:lnTo>
                      <a:lnTo>
                        <a:pt x="4" y="20"/>
                      </a:lnTo>
                      <a:lnTo>
                        <a:pt x="7" y="17"/>
                      </a:lnTo>
                      <a:lnTo>
                        <a:pt x="11" y="12"/>
                      </a:lnTo>
                      <a:lnTo>
                        <a:pt x="16" y="9"/>
                      </a:lnTo>
                      <a:lnTo>
                        <a:pt x="21"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8" name="Freeform 34"/>
                <p:cNvSpPr>
                  <a:spLocks/>
                </p:cNvSpPr>
                <p:nvPr/>
              </p:nvSpPr>
              <p:spPr bwMode="auto">
                <a:xfrm>
                  <a:off x="3798" y="1845"/>
                  <a:ext cx="5" cy="4"/>
                </a:xfrm>
                <a:custGeom>
                  <a:avLst/>
                  <a:gdLst>
                    <a:gd name="T0" fmla="*/ 0 w 58"/>
                    <a:gd name="T1" fmla="*/ 0 h 42"/>
                    <a:gd name="T2" fmla="*/ 0 w 58"/>
                    <a:gd name="T3" fmla="*/ 0 h 42"/>
                    <a:gd name="T4" fmla="*/ 0 w 58"/>
                    <a:gd name="T5" fmla="*/ 0 h 42"/>
                    <a:gd name="T6" fmla="*/ 0 w 58"/>
                    <a:gd name="T7" fmla="*/ 0 h 42"/>
                    <a:gd name="T8" fmla="*/ 0 w 58"/>
                    <a:gd name="T9" fmla="*/ 0 h 42"/>
                    <a:gd name="T10" fmla="*/ 0 w 58"/>
                    <a:gd name="T11" fmla="*/ 0 h 42"/>
                    <a:gd name="T12" fmla="*/ 0 w 58"/>
                    <a:gd name="T13" fmla="*/ 0 h 42"/>
                    <a:gd name="T14" fmla="*/ 0 w 58"/>
                    <a:gd name="T15" fmla="*/ 0 h 42"/>
                    <a:gd name="T16" fmla="*/ 0 w 58"/>
                    <a:gd name="T17" fmla="*/ 0 h 42"/>
                    <a:gd name="T18" fmla="*/ 0 w 58"/>
                    <a:gd name="T19" fmla="*/ 0 h 42"/>
                    <a:gd name="T20" fmla="*/ 0 w 58"/>
                    <a:gd name="T21" fmla="*/ 0 h 42"/>
                    <a:gd name="T22" fmla="*/ 0 w 58"/>
                    <a:gd name="T23" fmla="*/ 0 h 42"/>
                    <a:gd name="T24" fmla="*/ 0 w 58"/>
                    <a:gd name="T25" fmla="*/ 0 h 42"/>
                    <a:gd name="T26" fmla="*/ 0 w 58"/>
                    <a:gd name="T27" fmla="*/ 0 h 42"/>
                    <a:gd name="T28" fmla="*/ 0 w 58"/>
                    <a:gd name="T29" fmla="*/ 0 h 42"/>
                    <a:gd name="T30" fmla="*/ 0 w 58"/>
                    <a:gd name="T31" fmla="*/ 0 h 42"/>
                    <a:gd name="T32" fmla="*/ 0 w 58"/>
                    <a:gd name="T33" fmla="*/ 0 h 42"/>
                    <a:gd name="T34" fmla="*/ 0 w 58"/>
                    <a:gd name="T35" fmla="*/ 0 h 42"/>
                    <a:gd name="T36" fmla="*/ 0 w 58"/>
                    <a:gd name="T37" fmla="*/ 0 h 42"/>
                    <a:gd name="T38" fmla="*/ 0 w 58"/>
                    <a:gd name="T39" fmla="*/ 0 h 42"/>
                    <a:gd name="T40" fmla="*/ 0 w 58"/>
                    <a:gd name="T41" fmla="*/ 0 h 42"/>
                    <a:gd name="T42" fmla="*/ 0 w 58"/>
                    <a:gd name="T43" fmla="*/ 0 h 42"/>
                    <a:gd name="T44" fmla="*/ 0 w 58"/>
                    <a:gd name="T45" fmla="*/ 0 h 42"/>
                    <a:gd name="T46" fmla="*/ 0 w 58"/>
                    <a:gd name="T47" fmla="*/ 0 h 42"/>
                    <a:gd name="T48" fmla="*/ 0 w 58"/>
                    <a:gd name="T49" fmla="*/ 0 h 42"/>
                    <a:gd name="T50" fmla="*/ 0 w 58"/>
                    <a:gd name="T51" fmla="*/ 0 h 42"/>
                    <a:gd name="T52" fmla="*/ 0 w 58"/>
                    <a:gd name="T53" fmla="*/ 0 h 42"/>
                    <a:gd name="T54" fmla="*/ 0 w 58"/>
                    <a:gd name="T55" fmla="*/ 0 h 42"/>
                    <a:gd name="T56" fmla="*/ 0 w 58"/>
                    <a:gd name="T57" fmla="*/ 0 h 42"/>
                    <a:gd name="T58" fmla="*/ 0 w 58"/>
                    <a:gd name="T59" fmla="*/ 0 h 42"/>
                    <a:gd name="T60" fmla="*/ 0 w 58"/>
                    <a:gd name="T61" fmla="*/ 0 h 42"/>
                    <a:gd name="T62" fmla="*/ 0 w 58"/>
                    <a:gd name="T63" fmla="*/ 0 h 42"/>
                    <a:gd name="T64" fmla="*/ 0 w 58"/>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2"/>
                    <a:gd name="T101" fmla="*/ 58 w 58"/>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2">
                      <a:moveTo>
                        <a:pt x="21" y="6"/>
                      </a:moveTo>
                      <a:lnTo>
                        <a:pt x="27" y="3"/>
                      </a:lnTo>
                      <a:lnTo>
                        <a:pt x="33" y="1"/>
                      </a:lnTo>
                      <a:lnTo>
                        <a:pt x="38" y="0"/>
                      </a:lnTo>
                      <a:lnTo>
                        <a:pt x="43" y="0"/>
                      </a:lnTo>
                      <a:lnTo>
                        <a:pt x="47" y="0"/>
                      </a:lnTo>
                      <a:lnTo>
                        <a:pt x="52" y="1"/>
                      </a:lnTo>
                      <a:lnTo>
                        <a:pt x="55" y="3"/>
                      </a:lnTo>
                      <a:lnTo>
                        <a:pt x="56" y="6"/>
                      </a:lnTo>
                      <a:lnTo>
                        <a:pt x="58" y="9"/>
                      </a:lnTo>
                      <a:lnTo>
                        <a:pt x="58" y="14"/>
                      </a:lnTo>
                      <a:lnTo>
                        <a:pt x="56" y="17"/>
                      </a:lnTo>
                      <a:lnTo>
                        <a:pt x="54" y="22"/>
                      </a:lnTo>
                      <a:lnTo>
                        <a:pt x="51" y="25"/>
                      </a:lnTo>
                      <a:lnTo>
                        <a:pt x="47" y="30"/>
                      </a:lnTo>
                      <a:lnTo>
                        <a:pt x="42" y="33"/>
                      </a:lnTo>
                      <a:lnTo>
                        <a:pt x="37" y="36"/>
                      </a:lnTo>
                      <a:lnTo>
                        <a:pt x="32" y="39"/>
                      </a:lnTo>
                      <a:lnTo>
                        <a:pt x="26" y="41"/>
                      </a:lnTo>
                      <a:lnTo>
                        <a:pt x="20" y="42"/>
                      </a:lnTo>
                      <a:lnTo>
                        <a:pt x="15" y="42"/>
                      </a:lnTo>
                      <a:lnTo>
                        <a:pt x="10" y="42"/>
                      </a:lnTo>
                      <a:lnTo>
                        <a:pt x="7" y="41"/>
                      </a:lnTo>
                      <a:lnTo>
                        <a:pt x="3" y="39"/>
                      </a:lnTo>
                      <a:lnTo>
                        <a:pt x="1" y="35"/>
                      </a:lnTo>
                      <a:lnTo>
                        <a:pt x="0" y="33"/>
                      </a:lnTo>
                      <a:lnTo>
                        <a:pt x="0" y="28"/>
                      </a:lnTo>
                      <a:lnTo>
                        <a:pt x="2" y="25"/>
                      </a:lnTo>
                      <a:lnTo>
                        <a:pt x="4" y="20"/>
                      </a:lnTo>
                      <a:lnTo>
                        <a:pt x="7" y="17"/>
                      </a:lnTo>
                      <a:lnTo>
                        <a:pt x="11" y="12"/>
                      </a:lnTo>
                      <a:lnTo>
                        <a:pt x="16" y="9"/>
                      </a:lnTo>
                      <a:lnTo>
                        <a:pt x="21"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9" name="Freeform 35"/>
                <p:cNvSpPr>
                  <a:spLocks/>
                </p:cNvSpPr>
                <p:nvPr/>
              </p:nvSpPr>
              <p:spPr bwMode="auto">
                <a:xfrm>
                  <a:off x="3675" y="1612"/>
                  <a:ext cx="59" cy="98"/>
                </a:xfrm>
                <a:custGeom>
                  <a:avLst/>
                  <a:gdLst>
                    <a:gd name="T0" fmla="*/ 0 w 590"/>
                    <a:gd name="T1" fmla="*/ 0 h 896"/>
                    <a:gd name="T2" fmla="*/ 0 w 590"/>
                    <a:gd name="T3" fmla="*/ 0 h 896"/>
                    <a:gd name="T4" fmla="*/ 0 w 590"/>
                    <a:gd name="T5" fmla="*/ 0 h 896"/>
                    <a:gd name="T6" fmla="*/ 0 w 590"/>
                    <a:gd name="T7" fmla="*/ 0 h 896"/>
                    <a:gd name="T8" fmla="*/ 0 w 590"/>
                    <a:gd name="T9" fmla="*/ 0 h 896"/>
                    <a:gd name="T10" fmla="*/ 0 w 590"/>
                    <a:gd name="T11" fmla="*/ 0 h 896"/>
                    <a:gd name="T12" fmla="*/ 0 w 590"/>
                    <a:gd name="T13" fmla="*/ 0 h 896"/>
                    <a:gd name="T14" fmla="*/ 0 w 590"/>
                    <a:gd name="T15" fmla="*/ 0 h 896"/>
                    <a:gd name="T16" fmla="*/ 0 w 590"/>
                    <a:gd name="T17" fmla="*/ 0 h 896"/>
                    <a:gd name="T18" fmla="*/ 0 w 590"/>
                    <a:gd name="T19" fmla="*/ 0 h 896"/>
                    <a:gd name="T20" fmla="*/ 0 w 590"/>
                    <a:gd name="T21" fmla="*/ 0 h 896"/>
                    <a:gd name="T22" fmla="*/ 0 w 590"/>
                    <a:gd name="T23" fmla="*/ 0 h 896"/>
                    <a:gd name="T24" fmla="*/ 0 w 590"/>
                    <a:gd name="T25" fmla="*/ 0 h 896"/>
                    <a:gd name="T26" fmla="*/ 0 w 590"/>
                    <a:gd name="T27" fmla="*/ 0 h 896"/>
                    <a:gd name="T28" fmla="*/ 0 w 590"/>
                    <a:gd name="T29" fmla="*/ 0 h 896"/>
                    <a:gd name="T30" fmla="*/ 0 w 590"/>
                    <a:gd name="T31" fmla="*/ 0 h 896"/>
                    <a:gd name="T32" fmla="*/ 0 w 590"/>
                    <a:gd name="T33" fmla="*/ 0 h 896"/>
                    <a:gd name="T34" fmla="*/ 0 w 590"/>
                    <a:gd name="T35" fmla="*/ 0 h 896"/>
                    <a:gd name="T36" fmla="*/ 0 w 590"/>
                    <a:gd name="T37" fmla="*/ 0 h 896"/>
                    <a:gd name="T38" fmla="*/ 0 w 590"/>
                    <a:gd name="T39" fmla="*/ 0 h 896"/>
                    <a:gd name="T40" fmla="*/ 0 w 590"/>
                    <a:gd name="T41" fmla="*/ 0 h 896"/>
                    <a:gd name="T42" fmla="*/ 0 w 590"/>
                    <a:gd name="T43" fmla="*/ 0 h 896"/>
                    <a:gd name="T44" fmla="*/ 0 w 590"/>
                    <a:gd name="T45" fmla="*/ 0 h 896"/>
                    <a:gd name="T46" fmla="*/ 0 w 590"/>
                    <a:gd name="T47" fmla="*/ 0 h 896"/>
                    <a:gd name="T48" fmla="*/ 0 w 590"/>
                    <a:gd name="T49" fmla="*/ 0 h 896"/>
                    <a:gd name="T50" fmla="*/ 0 w 590"/>
                    <a:gd name="T51" fmla="*/ 0 h 896"/>
                    <a:gd name="T52" fmla="*/ 0 w 590"/>
                    <a:gd name="T53" fmla="*/ 0 h 896"/>
                    <a:gd name="T54" fmla="*/ 0 w 590"/>
                    <a:gd name="T55" fmla="*/ 0 h 896"/>
                    <a:gd name="T56" fmla="*/ 0 w 590"/>
                    <a:gd name="T57" fmla="*/ 0 h 896"/>
                    <a:gd name="T58" fmla="*/ 0 w 590"/>
                    <a:gd name="T59" fmla="*/ 0 h 896"/>
                    <a:gd name="T60" fmla="*/ 0 w 590"/>
                    <a:gd name="T61" fmla="*/ 0 h 896"/>
                    <a:gd name="T62" fmla="*/ 0 w 590"/>
                    <a:gd name="T63" fmla="*/ 0 h 896"/>
                    <a:gd name="T64" fmla="*/ 0 w 590"/>
                    <a:gd name="T65" fmla="*/ 0 h 896"/>
                    <a:gd name="T66" fmla="*/ 0 w 590"/>
                    <a:gd name="T67" fmla="*/ 0 h 896"/>
                    <a:gd name="T68" fmla="*/ 0 w 590"/>
                    <a:gd name="T69" fmla="*/ 0 h 896"/>
                    <a:gd name="T70" fmla="*/ 0 w 590"/>
                    <a:gd name="T71" fmla="*/ 0 h 896"/>
                    <a:gd name="T72" fmla="*/ 0 w 590"/>
                    <a:gd name="T73" fmla="*/ 0 h 896"/>
                    <a:gd name="T74" fmla="*/ 0 w 590"/>
                    <a:gd name="T75" fmla="*/ 0 h 8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896"/>
                    <a:gd name="T116" fmla="*/ 590 w 590"/>
                    <a:gd name="T117" fmla="*/ 896 h 8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896">
                      <a:moveTo>
                        <a:pt x="536" y="890"/>
                      </a:move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88" y="857"/>
                      </a:lnTo>
                      <a:lnTo>
                        <a:pt x="589" y="860"/>
                      </a:lnTo>
                      <a:lnTo>
                        <a:pt x="590" y="865"/>
                      </a:lnTo>
                      <a:lnTo>
                        <a:pt x="589" y="869"/>
                      </a:lnTo>
                      <a:lnTo>
                        <a:pt x="588" y="874"/>
                      </a:lnTo>
                      <a:lnTo>
                        <a:pt x="586" y="878"/>
                      </a:lnTo>
                      <a:lnTo>
                        <a:pt x="582" y="883"/>
                      </a:lnTo>
                      <a:lnTo>
                        <a:pt x="578" y="887"/>
                      </a:lnTo>
                      <a:lnTo>
                        <a:pt x="573" y="891"/>
                      </a:lnTo>
                      <a:lnTo>
                        <a:pt x="568" y="893"/>
                      </a:lnTo>
                      <a:lnTo>
                        <a:pt x="562" y="895"/>
                      </a:lnTo>
                      <a:lnTo>
                        <a:pt x="556" y="896"/>
                      </a:lnTo>
                      <a:lnTo>
                        <a:pt x="552" y="896"/>
                      </a:lnTo>
                      <a:lnTo>
                        <a:pt x="546" y="896"/>
                      </a:lnTo>
                      <a:lnTo>
                        <a:pt x="542" y="894"/>
                      </a:lnTo>
                      <a:lnTo>
                        <a:pt x="538" y="892"/>
                      </a:lnTo>
                      <a:lnTo>
                        <a:pt x="536" y="89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30" name="Freeform 36"/>
                <p:cNvSpPr>
                  <a:spLocks/>
                </p:cNvSpPr>
                <p:nvPr/>
              </p:nvSpPr>
              <p:spPr bwMode="auto">
                <a:xfrm>
                  <a:off x="3675" y="1612"/>
                  <a:ext cx="59" cy="98"/>
                </a:xfrm>
                <a:custGeom>
                  <a:avLst/>
                  <a:gdLst>
                    <a:gd name="T0" fmla="*/ 0 w 590"/>
                    <a:gd name="T1" fmla="*/ 0 h 896"/>
                    <a:gd name="T2" fmla="*/ 0 w 590"/>
                    <a:gd name="T3" fmla="*/ 0 h 896"/>
                    <a:gd name="T4" fmla="*/ 0 w 590"/>
                    <a:gd name="T5" fmla="*/ 0 h 896"/>
                    <a:gd name="T6" fmla="*/ 0 w 590"/>
                    <a:gd name="T7" fmla="*/ 0 h 896"/>
                    <a:gd name="T8" fmla="*/ 0 w 590"/>
                    <a:gd name="T9" fmla="*/ 0 h 896"/>
                    <a:gd name="T10" fmla="*/ 0 w 590"/>
                    <a:gd name="T11" fmla="*/ 0 h 896"/>
                    <a:gd name="T12" fmla="*/ 0 w 590"/>
                    <a:gd name="T13" fmla="*/ 0 h 896"/>
                    <a:gd name="T14" fmla="*/ 0 w 590"/>
                    <a:gd name="T15" fmla="*/ 0 h 896"/>
                    <a:gd name="T16" fmla="*/ 0 w 590"/>
                    <a:gd name="T17" fmla="*/ 0 h 896"/>
                    <a:gd name="T18" fmla="*/ 0 w 590"/>
                    <a:gd name="T19" fmla="*/ 0 h 896"/>
                    <a:gd name="T20" fmla="*/ 0 w 590"/>
                    <a:gd name="T21" fmla="*/ 0 h 896"/>
                    <a:gd name="T22" fmla="*/ 0 w 590"/>
                    <a:gd name="T23" fmla="*/ 0 h 896"/>
                    <a:gd name="T24" fmla="*/ 0 w 590"/>
                    <a:gd name="T25" fmla="*/ 0 h 896"/>
                    <a:gd name="T26" fmla="*/ 0 w 590"/>
                    <a:gd name="T27" fmla="*/ 0 h 896"/>
                    <a:gd name="T28" fmla="*/ 0 w 590"/>
                    <a:gd name="T29" fmla="*/ 0 h 896"/>
                    <a:gd name="T30" fmla="*/ 0 w 590"/>
                    <a:gd name="T31" fmla="*/ 0 h 896"/>
                    <a:gd name="T32" fmla="*/ 0 w 590"/>
                    <a:gd name="T33" fmla="*/ 0 h 896"/>
                    <a:gd name="T34" fmla="*/ 0 w 590"/>
                    <a:gd name="T35" fmla="*/ 0 h 896"/>
                    <a:gd name="T36" fmla="*/ 0 w 590"/>
                    <a:gd name="T37" fmla="*/ 0 h 896"/>
                    <a:gd name="T38" fmla="*/ 0 w 590"/>
                    <a:gd name="T39" fmla="*/ 0 h 896"/>
                    <a:gd name="T40" fmla="*/ 0 w 590"/>
                    <a:gd name="T41" fmla="*/ 0 h 896"/>
                    <a:gd name="T42" fmla="*/ 0 w 590"/>
                    <a:gd name="T43" fmla="*/ 0 h 896"/>
                    <a:gd name="T44" fmla="*/ 0 w 590"/>
                    <a:gd name="T45" fmla="*/ 0 h 896"/>
                    <a:gd name="T46" fmla="*/ 0 w 590"/>
                    <a:gd name="T47" fmla="*/ 0 h 896"/>
                    <a:gd name="T48" fmla="*/ 0 w 590"/>
                    <a:gd name="T49" fmla="*/ 0 h 896"/>
                    <a:gd name="T50" fmla="*/ 0 w 590"/>
                    <a:gd name="T51" fmla="*/ 0 h 896"/>
                    <a:gd name="T52" fmla="*/ 0 w 590"/>
                    <a:gd name="T53" fmla="*/ 0 h 896"/>
                    <a:gd name="T54" fmla="*/ 0 w 590"/>
                    <a:gd name="T55" fmla="*/ 0 h 896"/>
                    <a:gd name="T56" fmla="*/ 0 w 590"/>
                    <a:gd name="T57" fmla="*/ 0 h 896"/>
                    <a:gd name="T58" fmla="*/ 0 w 590"/>
                    <a:gd name="T59" fmla="*/ 0 h 896"/>
                    <a:gd name="T60" fmla="*/ 0 w 590"/>
                    <a:gd name="T61" fmla="*/ 0 h 896"/>
                    <a:gd name="T62" fmla="*/ 0 w 590"/>
                    <a:gd name="T63" fmla="*/ 0 h 896"/>
                    <a:gd name="T64" fmla="*/ 0 w 590"/>
                    <a:gd name="T65" fmla="*/ 0 h 896"/>
                    <a:gd name="T66" fmla="*/ 0 w 590"/>
                    <a:gd name="T67" fmla="*/ 0 h 896"/>
                    <a:gd name="T68" fmla="*/ 0 w 590"/>
                    <a:gd name="T69" fmla="*/ 0 h 896"/>
                    <a:gd name="T70" fmla="*/ 0 w 590"/>
                    <a:gd name="T71" fmla="*/ 0 h 896"/>
                    <a:gd name="T72" fmla="*/ 0 w 590"/>
                    <a:gd name="T73" fmla="*/ 0 h 896"/>
                    <a:gd name="T74" fmla="*/ 0 w 590"/>
                    <a:gd name="T75" fmla="*/ 0 h 8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896"/>
                    <a:gd name="T116" fmla="*/ 590 w 590"/>
                    <a:gd name="T117" fmla="*/ 896 h 8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896">
                      <a:moveTo>
                        <a:pt x="536" y="890"/>
                      </a:move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88" y="857"/>
                      </a:lnTo>
                      <a:lnTo>
                        <a:pt x="589" y="860"/>
                      </a:lnTo>
                      <a:lnTo>
                        <a:pt x="590" y="865"/>
                      </a:lnTo>
                      <a:lnTo>
                        <a:pt x="589" y="869"/>
                      </a:lnTo>
                      <a:lnTo>
                        <a:pt x="588" y="874"/>
                      </a:lnTo>
                      <a:lnTo>
                        <a:pt x="586" y="878"/>
                      </a:lnTo>
                      <a:lnTo>
                        <a:pt x="582" y="883"/>
                      </a:lnTo>
                      <a:lnTo>
                        <a:pt x="578" y="887"/>
                      </a:lnTo>
                      <a:lnTo>
                        <a:pt x="573" y="891"/>
                      </a:lnTo>
                      <a:lnTo>
                        <a:pt x="568" y="893"/>
                      </a:lnTo>
                      <a:lnTo>
                        <a:pt x="562" y="895"/>
                      </a:lnTo>
                      <a:lnTo>
                        <a:pt x="556" y="896"/>
                      </a:lnTo>
                      <a:lnTo>
                        <a:pt x="552" y="896"/>
                      </a:lnTo>
                      <a:lnTo>
                        <a:pt x="546" y="896"/>
                      </a:lnTo>
                      <a:lnTo>
                        <a:pt x="542" y="894"/>
                      </a:lnTo>
                      <a:lnTo>
                        <a:pt x="538" y="892"/>
                      </a:lnTo>
                      <a:lnTo>
                        <a:pt x="536" y="89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31" name="Freeform 37"/>
                <p:cNvSpPr>
                  <a:spLocks/>
                </p:cNvSpPr>
                <p:nvPr/>
              </p:nvSpPr>
              <p:spPr bwMode="auto">
                <a:xfrm>
                  <a:off x="3675" y="1612"/>
                  <a:ext cx="5" cy="5"/>
                </a:xfrm>
                <a:custGeom>
                  <a:avLst/>
                  <a:gdLst>
                    <a:gd name="T0" fmla="*/ 0 w 57"/>
                    <a:gd name="T1" fmla="*/ 0 h 48"/>
                    <a:gd name="T2" fmla="*/ 0 w 57"/>
                    <a:gd name="T3" fmla="*/ 0 h 48"/>
                    <a:gd name="T4" fmla="*/ 0 w 57"/>
                    <a:gd name="T5" fmla="*/ 0 h 48"/>
                    <a:gd name="T6" fmla="*/ 0 w 57"/>
                    <a:gd name="T7" fmla="*/ 0 h 48"/>
                    <a:gd name="T8" fmla="*/ 0 w 57"/>
                    <a:gd name="T9" fmla="*/ 0 h 48"/>
                    <a:gd name="T10" fmla="*/ 0 w 57"/>
                    <a:gd name="T11" fmla="*/ 0 h 48"/>
                    <a:gd name="T12" fmla="*/ 0 w 57"/>
                    <a:gd name="T13" fmla="*/ 0 h 48"/>
                    <a:gd name="T14" fmla="*/ 0 w 57"/>
                    <a:gd name="T15" fmla="*/ 0 h 48"/>
                    <a:gd name="T16" fmla="*/ 0 w 57"/>
                    <a:gd name="T17" fmla="*/ 0 h 48"/>
                    <a:gd name="T18" fmla="*/ 0 w 57"/>
                    <a:gd name="T19" fmla="*/ 0 h 48"/>
                    <a:gd name="T20" fmla="*/ 0 w 57"/>
                    <a:gd name="T21" fmla="*/ 0 h 48"/>
                    <a:gd name="T22" fmla="*/ 0 w 57"/>
                    <a:gd name="T23" fmla="*/ 0 h 48"/>
                    <a:gd name="T24" fmla="*/ 0 w 57"/>
                    <a:gd name="T25" fmla="*/ 0 h 48"/>
                    <a:gd name="T26" fmla="*/ 0 w 57"/>
                    <a:gd name="T27" fmla="*/ 0 h 48"/>
                    <a:gd name="T28" fmla="*/ 0 w 57"/>
                    <a:gd name="T29" fmla="*/ 0 h 48"/>
                    <a:gd name="T30" fmla="*/ 0 w 57"/>
                    <a:gd name="T31" fmla="*/ 0 h 48"/>
                    <a:gd name="T32" fmla="*/ 0 w 57"/>
                    <a:gd name="T33" fmla="*/ 0 h 48"/>
                    <a:gd name="T34" fmla="*/ 0 w 57"/>
                    <a:gd name="T35" fmla="*/ 0 h 48"/>
                    <a:gd name="T36" fmla="*/ 0 w 57"/>
                    <a:gd name="T37" fmla="*/ 0 h 48"/>
                    <a:gd name="T38" fmla="*/ 0 w 57"/>
                    <a:gd name="T39" fmla="*/ 0 h 48"/>
                    <a:gd name="T40" fmla="*/ 0 w 57"/>
                    <a:gd name="T41" fmla="*/ 0 h 48"/>
                    <a:gd name="T42" fmla="*/ 0 w 57"/>
                    <a:gd name="T43" fmla="*/ 0 h 48"/>
                    <a:gd name="T44" fmla="*/ 0 w 57"/>
                    <a:gd name="T45" fmla="*/ 0 h 48"/>
                    <a:gd name="T46" fmla="*/ 0 w 57"/>
                    <a:gd name="T47" fmla="*/ 0 h 48"/>
                    <a:gd name="T48" fmla="*/ 0 w 57"/>
                    <a:gd name="T49" fmla="*/ 0 h 48"/>
                    <a:gd name="T50" fmla="*/ 0 w 57"/>
                    <a:gd name="T51" fmla="*/ 0 h 48"/>
                    <a:gd name="T52" fmla="*/ 0 w 57"/>
                    <a:gd name="T53" fmla="*/ 0 h 48"/>
                    <a:gd name="T54" fmla="*/ 0 w 57"/>
                    <a:gd name="T55" fmla="*/ 0 h 48"/>
                    <a:gd name="T56" fmla="*/ 0 w 57"/>
                    <a:gd name="T57" fmla="*/ 0 h 48"/>
                    <a:gd name="T58" fmla="*/ 0 w 57"/>
                    <a:gd name="T59" fmla="*/ 0 h 48"/>
                    <a:gd name="T60" fmla="*/ 0 w 57"/>
                    <a:gd name="T61" fmla="*/ 0 h 48"/>
                    <a:gd name="T62" fmla="*/ 0 w 57"/>
                    <a:gd name="T63" fmla="*/ 0 h 48"/>
                    <a:gd name="T64" fmla="*/ 0 w 5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8"/>
                    <a:gd name="T101" fmla="*/ 57 w 5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8">
                      <a:moveTo>
                        <a:pt x="39" y="41"/>
                      </a:moveTo>
                      <a:lnTo>
                        <a:pt x="35" y="44"/>
                      </a:lnTo>
                      <a:lnTo>
                        <a:pt x="29" y="46"/>
                      </a:lnTo>
                      <a:lnTo>
                        <a:pt x="23" y="47"/>
                      </a:lnTo>
                      <a:lnTo>
                        <a:pt x="18" y="48"/>
                      </a:lnTo>
                      <a:lnTo>
                        <a:pt x="12" y="47"/>
                      </a:lnTo>
                      <a:lnTo>
                        <a:pt x="9" y="46"/>
                      </a:lnTo>
                      <a:lnTo>
                        <a:pt x="4" y="44"/>
                      </a:ln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7" y="11"/>
                      </a:lnTo>
                      <a:lnTo>
                        <a:pt x="57" y="15"/>
                      </a:lnTo>
                      <a:lnTo>
                        <a:pt x="57" y="20"/>
                      </a:lnTo>
                      <a:lnTo>
                        <a:pt x="55" y="24"/>
                      </a:lnTo>
                      <a:lnTo>
                        <a:pt x="53" y="29"/>
                      </a:lnTo>
                      <a:lnTo>
                        <a:pt x="49" y="34"/>
                      </a:lnTo>
                      <a:lnTo>
                        <a:pt x="45" y="38"/>
                      </a:lnTo>
                      <a:lnTo>
                        <a:pt x="39" y="4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32" name="Freeform 38"/>
                <p:cNvSpPr>
                  <a:spLocks/>
                </p:cNvSpPr>
                <p:nvPr/>
              </p:nvSpPr>
              <p:spPr bwMode="auto">
                <a:xfrm>
                  <a:off x="3675" y="1612"/>
                  <a:ext cx="5" cy="5"/>
                </a:xfrm>
                <a:custGeom>
                  <a:avLst/>
                  <a:gdLst>
                    <a:gd name="T0" fmla="*/ 0 w 57"/>
                    <a:gd name="T1" fmla="*/ 0 h 48"/>
                    <a:gd name="T2" fmla="*/ 0 w 57"/>
                    <a:gd name="T3" fmla="*/ 0 h 48"/>
                    <a:gd name="T4" fmla="*/ 0 w 57"/>
                    <a:gd name="T5" fmla="*/ 0 h 48"/>
                    <a:gd name="T6" fmla="*/ 0 w 57"/>
                    <a:gd name="T7" fmla="*/ 0 h 48"/>
                    <a:gd name="T8" fmla="*/ 0 w 57"/>
                    <a:gd name="T9" fmla="*/ 0 h 48"/>
                    <a:gd name="T10" fmla="*/ 0 w 57"/>
                    <a:gd name="T11" fmla="*/ 0 h 48"/>
                    <a:gd name="T12" fmla="*/ 0 w 57"/>
                    <a:gd name="T13" fmla="*/ 0 h 48"/>
                    <a:gd name="T14" fmla="*/ 0 w 57"/>
                    <a:gd name="T15" fmla="*/ 0 h 48"/>
                    <a:gd name="T16" fmla="*/ 0 w 57"/>
                    <a:gd name="T17" fmla="*/ 0 h 48"/>
                    <a:gd name="T18" fmla="*/ 0 w 57"/>
                    <a:gd name="T19" fmla="*/ 0 h 48"/>
                    <a:gd name="T20" fmla="*/ 0 w 57"/>
                    <a:gd name="T21" fmla="*/ 0 h 48"/>
                    <a:gd name="T22" fmla="*/ 0 w 57"/>
                    <a:gd name="T23" fmla="*/ 0 h 48"/>
                    <a:gd name="T24" fmla="*/ 0 w 57"/>
                    <a:gd name="T25" fmla="*/ 0 h 48"/>
                    <a:gd name="T26" fmla="*/ 0 w 57"/>
                    <a:gd name="T27" fmla="*/ 0 h 48"/>
                    <a:gd name="T28" fmla="*/ 0 w 57"/>
                    <a:gd name="T29" fmla="*/ 0 h 48"/>
                    <a:gd name="T30" fmla="*/ 0 w 57"/>
                    <a:gd name="T31" fmla="*/ 0 h 48"/>
                    <a:gd name="T32" fmla="*/ 0 w 57"/>
                    <a:gd name="T33" fmla="*/ 0 h 48"/>
                    <a:gd name="T34" fmla="*/ 0 w 57"/>
                    <a:gd name="T35" fmla="*/ 0 h 48"/>
                    <a:gd name="T36" fmla="*/ 0 w 57"/>
                    <a:gd name="T37" fmla="*/ 0 h 48"/>
                    <a:gd name="T38" fmla="*/ 0 w 57"/>
                    <a:gd name="T39" fmla="*/ 0 h 48"/>
                    <a:gd name="T40" fmla="*/ 0 w 57"/>
                    <a:gd name="T41" fmla="*/ 0 h 48"/>
                    <a:gd name="T42" fmla="*/ 0 w 57"/>
                    <a:gd name="T43" fmla="*/ 0 h 48"/>
                    <a:gd name="T44" fmla="*/ 0 w 57"/>
                    <a:gd name="T45" fmla="*/ 0 h 48"/>
                    <a:gd name="T46" fmla="*/ 0 w 57"/>
                    <a:gd name="T47" fmla="*/ 0 h 48"/>
                    <a:gd name="T48" fmla="*/ 0 w 57"/>
                    <a:gd name="T49" fmla="*/ 0 h 48"/>
                    <a:gd name="T50" fmla="*/ 0 w 57"/>
                    <a:gd name="T51" fmla="*/ 0 h 48"/>
                    <a:gd name="T52" fmla="*/ 0 w 57"/>
                    <a:gd name="T53" fmla="*/ 0 h 48"/>
                    <a:gd name="T54" fmla="*/ 0 w 57"/>
                    <a:gd name="T55" fmla="*/ 0 h 48"/>
                    <a:gd name="T56" fmla="*/ 0 w 57"/>
                    <a:gd name="T57" fmla="*/ 0 h 48"/>
                    <a:gd name="T58" fmla="*/ 0 w 57"/>
                    <a:gd name="T59" fmla="*/ 0 h 48"/>
                    <a:gd name="T60" fmla="*/ 0 w 57"/>
                    <a:gd name="T61" fmla="*/ 0 h 48"/>
                    <a:gd name="T62" fmla="*/ 0 w 57"/>
                    <a:gd name="T63" fmla="*/ 0 h 48"/>
                    <a:gd name="T64" fmla="*/ 0 w 5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8"/>
                    <a:gd name="T101" fmla="*/ 57 w 5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8">
                      <a:moveTo>
                        <a:pt x="39" y="41"/>
                      </a:moveTo>
                      <a:lnTo>
                        <a:pt x="35" y="44"/>
                      </a:lnTo>
                      <a:lnTo>
                        <a:pt x="29" y="46"/>
                      </a:lnTo>
                      <a:lnTo>
                        <a:pt x="23" y="47"/>
                      </a:lnTo>
                      <a:lnTo>
                        <a:pt x="18" y="48"/>
                      </a:lnTo>
                      <a:lnTo>
                        <a:pt x="12" y="47"/>
                      </a:lnTo>
                      <a:lnTo>
                        <a:pt x="9" y="46"/>
                      </a:lnTo>
                      <a:lnTo>
                        <a:pt x="4" y="44"/>
                      </a:ln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7" y="11"/>
                      </a:lnTo>
                      <a:lnTo>
                        <a:pt x="57" y="15"/>
                      </a:lnTo>
                      <a:lnTo>
                        <a:pt x="57" y="20"/>
                      </a:lnTo>
                      <a:lnTo>
                        <a:pt x="55" y="24"/>
                      </a:lnTo>
                      <a:lnTo>
                        <a:pt x="53" y="29"/>
                      </a:lnTo>
                      <a:lnTo>
                        <a:pt x="49" y="34"/>
                      </a:lnTo>
                      <a:lnTo>
                        <a:pt x="45" y="38"/>
                      </a:lnTo>
                      <a:lnTo>
                        <a:pt x="39" y="4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33" name="Freeform 39"/>
                <p:cNvSpPr>
                  <a:spLocks/>
                </p:cNvSpPr>
                <p:nvPr/>
              </p:nvSpPr>
              <p:spPr bwMode="auto">
                <a:xfrm>
                  <a:off x="3575" y="1839"/>
                  <a:ext cx="225" cy="181"/>
                </a:xfrm>
                <a:custGeom>
                  <a:avLst/>
                  <a:gdLst>
                    <a:gd name="T0" fmla="*/ 0 w 2237"/>
                    <a:gd name="T1" fmla="*/ 0 h 1658"/>
                    <a:gd name="T2" fmla="*/ 0 w 2237"/>
                    <a:gd name="T3" fmla="*/ 0 h 1658"/>
                    <a:gd name="T4" fmla="*/ 0 w 2237"/>
                    <a:gd name="T5" fmla="*/ 0 h 1658"/>
                    <a:gd name="T6" fmla="*/ 0 w 2237"/>
                    <a:gd name="T7" fmla="*/ 0 h 1658"/>
                    <a:gd name="T8" fmla="*/ 0 w 2237"/>
                    <a:gd name="T9" fmla="*/ 0 h 1658"/>
                    <a:gd name="T10" fmla="*/ 0 60000 65536"/>
                    <a:gd name="T11" fmla="*/ 0 60000 65536"/>
                    <a:gd name="T12" fmla="*/ 0 60000 65536"/>
                    <a:gd name="T13" fmla="*/ 0 60000 65536"/>
                    <a:gd name="T14" fmla="*/ 0 60000 65536"/>
                    <a:gd name="T15" fmla="*/ 0 w 2237"/>
                    <a:gd name="T16" fmla="*/ 0 h 1658"/>
                    <a:gd name="T17" fmla="*/ 2237 w 2237"/>
                    <a:gd name="T18" fmla="*/ 1658 h 1658"/>
                  </a:gdLst>
                  <a:ahLst/>
                  <a:cxnLst>
                    <a:cxn ang="T10">
                      <a:pos x="T0" y="T1"/>
                    </a:cxn>
                    <a:cxn ang="T11">
                      <a:pos x="T2" y="T3"/>
                    </a:cxn>
                    <a:cxn ang="T12">
                      <a:pos x="T4" y="T5"/>
                    </a:cxn>
                    <a:cxn ang="T13">
                      <a:pos x="T6" y="T7"/>
                    </a:cxn>
                    <a:cxn ang="T14">
                      <a:pos x="T8" y="T9"/>
                    </a:cxn>
                  </a:cxnLst>
                  <a:rect l="T15" t="T16" r="T17" b="T18"/>
                  <a:pathLst>
                    <a:path w="2237" h="1658">
                      <a:moveTo>
                        <a:pt x="559" y="0"/>
                      </a:moveTo>
                      <a:lnTo>
                        <a:pt x="2237" y="69"/>
                      </a:lnTo>
                      <a:lnTo>
                        <a:pt x="1717" y="1658"/>
                      </a:lnTo>
                      <a:lnTo>
                        <a:pt x="0" y="1530"/>
                      </a:lnTo>
                      <a:lnTo>
                        <a:pt x="559"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34" name="Freeform 40"/>
                <p:cNvSpPr>
                  <a:spLocks/>
                </p:cNvSpPr>
                <p:nvPr/>
              </p:nvSpPr>
              <p:spPr bwMode="auto">
                <a:xfrm>
                  <a:off x="3575" y="1839"/>
                  <a:ext cx="225" cy="181"/>
                </a:xfrm>
                <a:custGeom>
                  <a:avLst/>
                  <a:gdLst>
                    <a:gd name="T0" fmla="*/ 0 w 2237"/>
                    <a:gd name="T1" fmla="*/ 0 h 1658"/>
                    <a:gd name="T2" fmla="*/ 0 w 2237"/>
                    <a:gd name="T3" fmla="*/ 0 h 1658"/>
                    <a:gd name="T4" fmla="*/ 0 w 2237"/>
                    <a:gd name="T5" fmla="*/ 0 h 1658"/>
                    <a:gd name="T6" fmla="*/ 0 w 2237"/>
                    <a:gd name="T7" fmla="*/ 0 h 1658"/>
                    <a:gd name="T8" fmla="*/ 0 w 2237"/>
                    <a:gd name="T9" fmla="*/ 0 h 1658"/>
                    <a:gd name="T10" fmla="*/ 0 60000 65536"/>
                    <a:gd name="T11" fmla="*/ 0 60000 65536"/>
                    <a:gd name="T12" fmla="*/ 0 60000 65536"/>
                    <a:gd name="T13" fmla="*/ 0 60000 65536"/>
                    <a:gd name="T14" fmla="*/ 0 60000 65536"/>
                    <a:gd name="T15" fmla="*/ 0 w 2237"/>
                    <a:gd name="T16" fmla="*/ 0 h 1658"/>
                    <a:gd name="T17" fmla="*/ 2237 w 2237"/>
                    <a:gd name="T18" fmla="*/ 1658 h 1658"/>
                  </a:gdLst>
                  <a:ahLst/>
                  <a:cxnLst>
                    <a:cxn ang="T10">
                      <a:pos x="T0" y="T1"/>
                    </a:cxn>
                    <a:cxn ang="T11">
                      <a:pos x="T2" y="T3"/>
                    </a:cxn>
                    <a:cxn ang="T12">
                      <a:pos x="T4" y="T5"/>
                    </a:cxn>
                    <a:cxn ang="T13">
                      <a:pos x="T6" y="T7"/>
                    </a:cxn>
                    <a:cxn ang="T14">
                      <a:pos x="T8" y="T9"/>
                    </a:cxn>
                  </a:cxnLst>
                  <a:rect l="T15" t="T16" r="T17" b="T18"/>
                  <a:pathLst>
                    <a:path w="2237" h="1658">
                      <a:moveTo>
                        <a:pt x="559" y="0"/>
                      </a:moveTo>
                      <a:lnTo>
                        <a:pt x="2237" y="69"/>
                      </a:lnTo>
                      <a:lnTo>
                        <a:pt x="1717" y="1658"/>
                      </a:lnTo>
                      <a:lnTo>
                        <a:pt x="0" y="1530"/>
                      </a:lnTo>
                      <a:lnTo>
                        <a:pt x="559"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35" name="Line 41"/>
                <p:cNvSpPr>
                  <a:spLocks noChangeShapeType="1"/>
                </p:cNvSpPr>
                <p:nvPr/>
              </p:nvSpPr>
              <p:spPr bwMode="auto">
                <a:xfrm flipH="1">
                  <a:off x="3624" y="1839"/>
                  <a:ext cx="8" cy="2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6" name="Line 42"/>
                <p:cNvSpPr>
                  <a:spLocks noChangeShapeType="1"/>
                </p:cNvSpPr>
                <p:nvPr/>
              </p:nvSpPr>
              <p:spPr bwMode="auto">
                <a:xfrm flipH="1">
                  <a:off x="3624" y="1847"/>
                  <a:ext cx="176" cy="2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7" name="Line 43"/>
                <p:cNvSpPr>
                  <a:spLocks noChangeShapeType="1"/>
                </p:cNvSpPr>
                <p:nvPr/>
              </p:nvSpPr>
              <p:spPr bwMode="auto">
                <a:xfrm flipV="1">
                  <a:off x="3575" y="1868"/>
                  <a:ext cx="49" cy="13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8" name="Line 44"/>
                <p:cNvSpPr>
                  <a:spLocks noChangeShapeType="1"/>
                </p:cNvSpPr>
                <p:nvPr/>
              </p:nvSpPr>
              <p:spPr bwMode="auto">
                <a:xfrm>
                  <a:off x="3624" y="1868"/>
                  <a:ext cx="124" cy="15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9" name="Freeform 45"/>
                <p:cNvSpPr>
                  <a:spLocks/>
                </p:cNvSpPr>
                <p:nvPr/>
              </p:nvSpPr>
              <p:spPr bwMode="auto">
                <a:xfrm>
                  <a:off x="3453" y="1752"/>
                  <a:ext cx="100" cy="110"/>
                </a:xfrm>
                <a:custGeom>
                  <a:avLst/>
                  <a:gdLst>
                    <a:gd name="T0" fmla="*/ 0 w 996"/>
                    <a:gd name="T1" fmla="*/ 0 h 1011"/>
                    <a:gd name="T2" fmla="*/ 0 w 996"/>
                    <a:gd name="T3" fmla="*/ 0 h 1011"/>
                    <a:gd name="T4" fmla="*/ 0 w 996"/>
                    <a:gd name="T5" fmla="*/ 0 h 1011"/>
                    <a:gd name="T6" fmla="*/ 0 w 996"/>
                    <a:gd name="T7" fmla="*/ 0 h 1011"/>
                    <a:gd name="T8" fmla="*/ 0 w 996"/>
                    <a:gd name="T9" fmla="*/ 0 h 1011"/>
                    <a:gd name="T10" fmla="*/ 0 w 996"/>
                    <a:gd name="T11" fmla="*/ 0 h 1011"/>
                    <a:gd name="T12" fmla="*/ 0 w 996"/>
                    <a:gd name="T13" fmla="*/ 0 h 1011"/>
                    <a:gd name="T14" fmla="*/ 0 w 996"/>
                    <a:gd name="T15" fmla="*/ 0 h 1011"/>
                    <a:gd name="T16" fmla="*/ 0 w 996"/>
                    <a:gd name="T17" fmla="*/ 0 h 1011"/>
                    <a:gd name="T18" fmla="*/ 0 w 996"/>
                    <a:gd name="T19" fmla="*/ 0 h 1011"/>
                    <a:gd name="T20" fmla="*/ 0 w 996"/>
                    <a:gd name="T21" fmla="*/ 0 h 1011"/>
                    <a:gd name="T22" fmla="*/ 0 w 996"/>
                    <a:gd name="T23" fmla="*/ 0 h 1011"/>
                    <a:gd name="T24" fmla="*/ 0 w 996"/>
                    <a:gd name="T25" fmla="*/ 0 h 1011"/>
                    <a:gd name="T26" fmla="*/ 0 w 996"/>
                    <a:gd name="T27" fmla="*/ 0 h 1011"/>
                    <a:gd name="T28" fmla="*/ 0 w 996"/>
                    <a:gd name="T29" fmla="*/ 0 h 1011"/>
                    <a:gd name="T30" fmla="*/ 0 w 996"/>
                    <a:gd name="T31" fmla="*/ 0 h 1011"/>
                    <a:gd name="T32" fmla="*/ 0 w 996"/>
                    <a:gd name="T33" fmla="*/ 0 h 1011"/>
                    <a:gd name="T34" fmla="*/ 0 w 996"/>
                    <a:gd name="T35" fmla="*/ 0 h 1011"/>
                    <a:gd name="T36" fmla="*/ 0 w 996"/>
                    <a:gd name="T37" fmla="*/ 0 h 1011"/>
                    <a:gd name="T38" fmla="*/ 0 w 996"/>
                    <a:gd name="T39" fmla="*/ 0 h 1011"/>
                    <a:gd name="T40" fmla="*/ 0 w 996"/>
                    <a:gd name="T41" fmla="*/ 0 h 1011"/>
                    <a:gd name="T42" fmla="*/ 0 w 996"/>
                    <a:gd name="T43" fmla="*/ 0 h 1011"/>
                    <a:gd name="T44" fmla="*/ 0 w 996"/>
                    <a:gd name="T45" fmla="*/ 0 h 1011"/>
                    <a:gd name="T46" fmla="*/ 0 w 996"/>
                    <a:gd name="T47" fmla="*/ 0 h 1011"/>
                    <a:gd name="T48" fmla="*/ 0 w 996"/>
                    <a:gd name="T49" fmla="*/ 0 h 1011"/>
                    <a:gd name="T50" fmla="*/ 0 w 996"/>
                    <a:gd name="T51" fmla="*/ 0 h 1011"/>
                    <a:gd name="T52" fmla="*/ 0 w 996"/>
                    <a:gd name="T53" fmla="*/ 0 h 1011"/>
                    <a:gd name="T54" fmla="*/ 0 w 996"/>
                    <a:gd name="T55" fmla="*/ 0 h 1011"/>
                    <a:gd name="T56" fmla="*/ 0 w 996"/>
                    <a:gd name="T57" fmla="*/ 0 h 1011"/>
                    <a:gd name="T58" fmla="*/ 0 w 996"/>
                    <a:gd name="T59" fmla="*/ 0 h 1011"/>
                    <a:gd name="T60" fmla="*/ 0 w 996"/>
                    <a:gd name="T61" fmla="*/ 0 h 1011"/>
                    <a:gd name="T62" fmla="*/ 0 w 996"/>
                    <a:gd name="T63" fmla="*/ 0 h 1011"/>
                    <a:gd name="T64" fmla="*/ 0 w 996"/>
                    <a:gd name="T65" fmla="*/ 0 h 1011"/>
                    <a:gd name="T66" fmla="*/ 0 w 996"/>
                    <a:gd name="T67" fmla="*/ 0 h 1011"/>
                    <a:gd name="T68" fmla="*/ 0 w 996"/>
                    <a:gd name="T69" fmla="*/ 0 h 1011"/>
                    <a:gd name="T70" fmla="*/ 0 w 996"/>
                    <a:gd name="T71" fmla="*/ 0 h 1011"/>
                    <a:gd name="T72" fmla="*/ 0 w 996"/>
                    <a:gd name="T73" fmla="*/ 0 h 1011"/>
                    <a:gd name="T74" fmla="*/ 0 w 996"/>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6"/>
                    <a:gd name="T115" fmla="*/ 0 h 1011"/>
                    <a:gd name="T116" fmla="*/ 996 w 996"/>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6" h="1011">
                      <a:moveTo>
                        <a:pt x="0" y="967"/>
                      </a:moveTo>
                      <a:lnTo>
                        <a:pt x="951" y="0"/>
                      </a:lnTo>
                      <a:lnTo>
                        <a:pt x="952" y="0"/>
                      </a:lnTo>
                      <a:lnTo>
                        <a:pt x="954" y="0"/>
                      </a:lnTo>
                      <a:lnTo>
                        <a:pt x="956" y="2"/>
                      </a:lnTo>
                      <a:lnTo>
                        <a:pt x="960" y="4"/>
                      </a:lnTo>
                      <a:lnTo>
                        <a:pt x="963" y="8"/>
                      </a:lnTo>
                      <a:lnTo>
                        <a:pt x="967" y="11"/>
                      </a:lnTo>
                      <a:lnTo>
                        <a:pt x="971" y="15"/>
                      </a:lnTo>
                      <a:lnTo>
                        <a:pt x="976" y="19"/>
                      </a:lnTo>
                      <a:lnTo>
                        <a:pt x="980" y="24"/>
                      </a:lnTo>
                      <a:lnTo>
                        <a:pt x="985" y="28"/>
                      </a:lnTo>
                      <a:lnTo>
                        <a:pt x="988" y="32"/>
                      </a:lnTo>
                      <a:lnTo>
                        <a:pt x="992" y="36"/>
                      </a:lnTo>
                      <a:lnTo>
                        <a:pt x="994" y="38"/>
                      </a:lnTo>
                      <a:lnTo>
                        <a:pt x="995" y="42"/>
                      </a:lnTo>
                      <a:lnTo>
                        <a:pt x="996" y="43"/>
                      </a:lnTo>
                      <a:lnTo>
                        <a:pt x="996" y="44"/>
                      </a:lnTo>
                      <a:lnTo>
                        <a:pt x="44" y="1011"/>
                      </a:lnTo>
                      <a:lnTo>
                        <a:pt x="43" y="1011"/>
                      </a:lnTo>
                      <a:lnTo>
                        <a:pt x="41" y="1011"/>
                      </a:lnTo>
                      <a:lnTo>
                        <a:pt x="38" y="1010"/>
                      </a:lnTo>
                      <a:lnTo>
                        <a:pt x="35" y="1008"/>
                      </a:lnTo>
                      <a:lnTo>
                        <a:pt x="31" y="1004"/>
                      </a:lnTo>
                      <a:lnTo>
                        <a:pt x="27" y="1001"/>
                      </a:lnTo>
                      <a:lnTo>
                        <a:pt x="23" y="998"/>
                      </a:lnTo>
                      <a:lnTo>
                        <a:pt x="19" y="993"/>
                      </a:lnTo>
                      <a:lnTo>
                        <a:pt x="14" y="988"/>
                      </a:lnTo>
                      <a:lnTo>
                        <a:pt x="10" y="984"/>
                      </a:lnTo>
                      <a:lnTo>
                        <a:pt x="6" y="979"/>
                      </a:lnTo>
                      <a:lnTo>
                        <a:pt x="3" y="976"/>
                      </a:lnTo>
                      <a:lnTo>
                        <a:pt x="1" y="973"/>
                      </a:lnTo>
                      <a:lnTo>
                        <a:pt x="0" y="970"/>
                      </a:lnTo>
                      <a:lnTo>
                        <a:pt x="0" y="968"/>
                      </a:lnTo>
                      <a:lnTo>
                        <a:pt x="0" y="96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0" name="Freeform 46"/>
                <p:cNvSpPr>
                  <a:spLocks/>
                </p:cNvSpPr>
                <p:nvPr/>
              </p:nvSpPr>
              <p:spPr bwMode="auto">
                <a:xfrm>
                  <a:off x="3453" y="1752"/>
                  <a:ext cx="100" cy="110"/>
                </a:xfrm>
                <a:custGeom>
                  <a:avLst/>
                  <a:gdLst>
                    <a:gd name="T0" fmla="*/ 0 w 996"/>
                    <a:gd name="T1" fmla="*/ 0 h 1011"/>
                    <a:gd name="T2" fmla="*/ 0 w 996"/>
                    <a:gd name="T3" fmla="*/ 0 h 1011"/>
                    <a:gd name="T4" fmla="*/ 0 w 996"/>
                    <a:gd name="T5" fmla="*/ 0 h 1011"/>
                    <a:gd name="T6" fmla="*/ 0 w 996"/>
                    <a:gd name="T7" fmla="*/ 0 h 1011"/>
                    <a:gd name="T8" fmla="*/ 0 w 996"/>
                    <a:gd name="T9" fmla="*/ 0 h 1011"/>
                    <a:gd name="T10" fmla="*/ 0 w 996"/>
                    <a:gd name="T11" fmla="*/ 0 h 1011"/>
                    <a:gd name="T12" fmla="*/ 0 w 996"/>
                    <a:gd name="T13" fmla="*/ 0 h 1011"/>
                    <a:gd name="T14" fmla="*/ 0 w 996"/>
                    <a:gd name="T15" fmla="*/ 0 h 1011"/>
                    <a:gd name="T16" fmla="*/ 0 w 996"/>
                    <a:gd name="T17" fmla="*/ 0 h 1011"/>
                    <a:gd name="T18" fmla="*/ 0 w 996"/>
                    <a:gd name="T19" fmla="*/ 0 h 1011"/>
                    <a:gd name="T20" fmla="*/ 0 w 996"/>
                    <a:gd name="T21" fmla="*/ 0 h 1011"/>
                    <a:gd name="T22" fmla="*/ 0 w 996"/>
                    <a:gd name="T23" fmla="*/ 0 h 1011"/>
                    <a:gd name="T24" fmla="*/ 0 w 996"/>
                    <a:gd name="T25" fmla="*/ 0 h 1011"/>
                    <a:gd name="T26" fmla="*/ 0 w 996"/>
                    <a:gd name="T27" fmla="*/ 0 h 1011"/>
                    <a:gd name="T28" fmla="*/ 0 w 996"/>
                    <a:gd name="T29" fmla="*/ 0 h 1011"/>
                    <a:gd name="T30" fmla="*/ 0 w 996"/>
                    <a:gd name="T31" fmla="*/ 0 h 1011"/>
                    <a:gd name="T32" fmla="*/ 0 w 996"/>
                    <a:gd name="T33" fmla="*/ 0 h 1011"/>
                    <a:gd name="T34" fmla="*/ 0 w 996"/>
                    <a:gd name="T35" fmla="*/ 0 h 1011"/>
                    <a:gd name="T36" fmla="*/ 0 w 996"/>
                    <a:gd name="T37" fmla="*/ 0 h 1011"/>
                    <a:gd name="T38" fmla="*/ 0 w 996"/>
                    <a:gd name="T39" fmla="*/ 0 h 1011"/>
                    <a:gd name="T40" fmla="*/ 0 w 996"/>
                    <a:gd name="T41" fmla="*/ 0 h 1011"/>
                    <a:gd name="T42" fmla="*/ 0 w 996"/>
                    <a:gd name="T43" fmla="*/ 0 h 1011"/>
                    <a:gd name="T44" fmla="*/ 0 w 996"/>
                    <a:gd name="T45" fmla="*/ 0 h 1011"/>
                    <a:gd name="T46" fmla="*/ 0 w 996"/>
                    <a:gd name="T47" fmla="*/ 0 h 1011"/>
                    <a:gd name="T48" fmla="*/ 0 w 996"/>
                    <a:gd name="T49" fmla="*/ 0 h 1011"/>
                    <a:gd name="T50" fmla="*/ 0 w 996"/>
                    <a:gd name="T51" fmla="*/ 0 h 1011"/>
                    <a:gd name="T52" fmla="*/ 0 w 996"/>
                    <a:gd name="T53" fmla="*/ 0 h 1011"/>
                    <a:gd name="T54" fmla="*/ 0 w 996"/>
                    <a:gd name="T55" fmla="*/ 0 h 1011"/>
                    <a:gd name="T56" fmla="*/ 0 w 996"/>
                    <a:gd name="T57" fmla="*/ 0 h 1011"/>
                    <a:gd name="T58" fmla="*/ 0 w 996"/>
                    <a:gd name="T59" fmla="*/ 0 h 1011"/>
                    <a:gd name="T60" fmla="*/ 0 w 996"/>
                    <a:gd name="T61" fmla="*/ 0 h 1011"/>
                    <a:gd name="T62" fmla="*/ 0 w 996"/>
                    <a:gd name="T63" fmla="*/ 0 h 1011"/>
                    <a:gd name="T64" fmla="*/ 0 w 996"/>
                    <a:gd name="T65" fmla="*/ 0 h 1011"/>
                    <a:gd name="T66" fmla="*/ 0 w 996"/>
                    <a:gd name="T67" fmla="*/ 0 h 1011"/>
                    <a:gd name="T68" fmla="*/ 0 w 996"/>
                    <a:gd name="T69" fmla="*/ 0 h 1011"/>
                    <a:gd name="T70" fmla="*/ 0 w 996"/>
                    <a:gd name="T71" fmla="*/ 0 h 1011"/>
                    <a:gd name="T72" fmla="*/ 0 w 996"/>
                    <a:gd name="T73" fmla="*/ 0 h 1011"/>
                    <a:gd name="T74" fmla="*/ 0 w 996"/>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6"/>
                    <a:gd name="T115" fmla="*/ 0 h 1011"/>
                    <a:gd name="T116" fmla="*/ 996 w 996"/>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6" h="1011">
                      <a:moveTo>
                        <a:pt x="0" y="967"/>
                      </a:moveTo>
                      <a:lnTo>
                        <a:pt x="951" y="0"/>
                      </a:lnTo>
                      <a:lnTo>
                        <a:pt x="952" y="0"/>
                      </a:lnTo>
                      <a:lnTo>
                        <a:pt x="954" y="0"/>
                      </a:lnTo>
                      <a:lnTo>
                        <a:pt x="956" y="2"/>
                      </a:lnTo>
                      <a:lnTo>
                        <a:pt x="960" y="4"/>
                      </a:lnTo>
                      <a:lnTo>
                        <a:pt x="963" y="8"/>
                      </a:lnTo>
                      <a:lnTo>
                        <a:pt x="967" y="11"/>
                      </a:lnTo>
                      <a:lnTo>
                        <a:pt x="971" y="15"/>
                      </a:lnTo>
                      <a:lnTo>
                        <a:pt x="976" y="19"/>
                      </a:lnTo>
                      <a:lnTo>
                        <a:pt x="980" y="24"/>
                      </a:lnTo>
                      <a:lnTo>
                        <a:pt x="985" y="28"/>
                      </a:lnTo>
                      <a:lnTo>
                        <a:pt x="988" y="32"/>
                      </a:lnTo>
                      <a:lnTo>
                        <a:pt x="992" y="36"/>
                      </a:lnTo>
                      <a:lnTo>
                        <a:pt x="994" y="38"/>
                      </a:lnTo>
                      <a:lnTo>
                        <a:pt x="995" y="42"/>
                      </a:lnTo>
                      <a:lnTo>
                        <a:pt x="996" y="43"/>
                      </a:lnTo>
                      <a:lnTo>
                        <a:pt x="996" y="44"/>
                      </a:lnTo>
                      <a:lnTo>
                        <a:pt x="44" y="1011"/>
                      </a:lnTo>
                      <a:lnTo>
                        <a:pt x="43" y="1011"/>
                      </a:lnTo>
                      <a:lnTo>
                        <a:pt x="41" y="1011"/>
                      </a:lnTo>
                      <a:lnTo>
                        <a:pt x="38" y="1010"/>
                      </a:lnTo>
                      <a:lnTo>
                        <a:pt x="35" y="1008"/>
                      </a:lnTo>
                      <a:lnTo>
                        <a:pt x="31" y="1004"/>
                      </a:lnTo>
                      <a:lnTo>
                        <a:pt x="27" y="1001"/>
                      </a:lnTo>
                      <a:lnTo>
                        <a:pt x="23" y="998"/>
                      </a:lnTo>
                      <a:lnTo>
                        <a:pt x="19" y="993"/>
                      </a:lnTo>
                      <a:lnTo>
                        <a:pt x="14" y="988"/>
                      </a:lnTo>
                      <a:lnTo>
                        <a:pt x="10" y="984"/>
                      </a:lnTo>
                      <a:lnTo>
                        <a:pt x="6" y="979"/>
                      </a:lnTo>
                      <a:lnTo>
                        <a:pt x="3" y="976"/>
                      </a:lnTo>
                      <a:lnTo>
                        <a:pt x="1" y="973"/>
                      </a:lnTo>
                      <a:lnTo>
                        <a:pt x="0" y="970"/>
                      </a:lnTo>
                      <a:lnTo>
                        <a:pt x="0" y="968"/>
                      </a:lnTo>
                      <a:lnTo>
                        <a:pt x="0" y="96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1" name="Freeform 47"/>
                <p:cNvSpPr>
                  <a:spLocks/>
                </p:cNvSpPr>
                <p:nvPr/>
              </p:nvSpPr>
              <p:spPr bwMode="auto">
                <a:xfrm>
                  <a:off x="3798" y="1739"/>
                  <a:ext cx="101" cy="110"/>
                </a:xfrm>
                <a:custGeom>
                  <a:avLst/>
                  <a:gdLst>
                    <a:gd name="T0" fmla="*/ 0 w 1000"/>
                    <a:gd name="T1" fmla="*/ 0 h 1011"/>
                    <a:gd name="T2" fmla="*/ 0 w 1000"/>
                    <a:gd name="T3" fmla="*/ 0 h 1011"/>
                    <a:gd name="T4" fmla="*/ 0 w 1000"/>
                    <a:gd name="T5" fmla="*/ 0 h 1011"/>
                    <a:gd name="T6" fmla="*/ 0 w 1000"/>
                    <a:gd name="T7" fmla="*/ 0 h 1011"/>
                    <a:gd name="T8" fmla="*/ 0 w 1000"/>
                    <a:gd name="T9" fmla="*/ 0 h 1011"/>
                    <a:gd name="T10" fmla="*/ 0 w 1000"/>
                    <a:gd name="T11" fmla="*/ 0 h 1011"/>
                    <a:gd name="T12" fmla="*/ 0 w 1000"/>
                    <a:gd name="T13" fmla="*/ 0 h 1011"/>
                    <a:gd name="T14" fmla="*/ 0 w 1000"/>
                    <a:gd name="T15" fmla="*/ 0 h 1011"/>
                    <a:gd name="T16" fmla="*/ 0 w 1000"/>
                    <a:gd name="T17" fmla="*/ 0 h 1011"/>
                    <a:gd name="T18" fmla="*/ 0 w 1000"/>
                    <a:gd name="T19" fmla="*/ 0 h 1011"/>
                    <a:gd name="T20" fmla="*/ 0 w 1000"/>
                    <a:gd name="T21" fmla="*/ 0 h 1011"/>
                    <a:gd name="T22" fmla="*/ 0 w 1000"/>
                    <a:gd name="T23" fmla="*/ 0 h 1011"/>
                    <a:gd name="T24" fmla="*/ 0 w 1000"/>
                    <a:gd name="T25" fmla="*/ 0 h 1011"/>
                    <a:gd name="T26" fmla="*/ 0 w 1000"/>
                    <a:gd name="T27" fmla="*/ 0 h 1011"/>
                    <a:gd name="T28" fmla="*/ 0 w 1000"/>
                    <a:gd name="T29" fmla="*/ 0 h 1011"/>
                    <a:gd name="T30" fmla="*/ 0 w 1000"/>
                    <a:gd name="T31" fmla="*/ 0 h 1011"/>
                    <a:gd name="T32" fmla="*/ 0 w 1000"/>
                    <a:gd name="T33" fmla="*/ 0 h 1011"/>
                    <a:gd name="T34" fmla="*/ 0 w 1000"/>
                    <a:gd name="T35" fmla="*/ 0 h 1011"/>
                    <a:gd name="T36" fmla="*/ 0 w 1000"/>
                    <a:gd name="T37" fmla="*/ 0 h 1011"/>
                    <a:gd name="T38" fmla="*/ 0 w 1000"/>
                    <a:gd name="T39" fmla="*/ 0 h 1011"/>
                    <a:gd name="T40" fmla="*/ 0 w 1000"/>
                    <a:gd name="T41" fmla="*/ 0 h 1011"/>
                    <a:gd name="T42" fmla="*/ 0 w 1000"/>
                    <a:gd name="T43" fmla="*/ 0 h 1011"/>
                    <a:gd name="T44" fmla="*/ 0 w 1000"/>
                    <a:gd name="T45" fmla="*/ 0 h 1011"/>
                    <a:gd name="T46" fmla="*/ 0 w 1000"/>
                    <a:gd name="T47" fmla="*/ 0 h 1011"/>
                    <a:gd name="T48" fmla="*/ 0 w 1000"/>
                    <a:gd name="T49" fmla="*/ 0 h 1011"/>
                    <a:gd name="T50" fmla="*/ 0 w 1000"/>
                    <a:gd name="T51" fmla="*/ 0 h 1011"/>
                    <a:gd name="T52" fmla="*/ 0 w 1000"/>
                    <a:gd name="T53" fmla="*/ 0 h 1011"/>
                    <a:gd name="T54" fmla="*/ 0 w 1000"/>
                    <a:gd name="T55" fmla="*/ 0 h 1011"/>
                    <a:gd name="T56" fmla="*/ 0 w 1000"/>
                    <a:gd name="T57" fmla="*/ 0 h 1011"/>
                    <a:gd name="T58" fmla="*/ 0 w 1000"/>
                    <a:gd name="T59" fmla="*/ 0 h 1011"/>
                    <a:gd name="T60" fmla="*/ 0 w 1000"/>
                    <a:gd name="T61" fmla="*/ 0 h 1011"/>
                    <a:gd name="T62" fmla="*/ 0 w 1000"/>
                    <a:gd name="T63" fmla="*/ 0 h 1011"/>
                    <a:gd name="T64" fmla="*/ 0 w 1000"/>
                    <a:gd name="T65" fmla="*/ 0 h 1011"/>
                    <a:gd name="T66" fmla="*/ 0 w 1000"/>
                    <a:gd name="T67" fmla="*/ 0 h 1011"/>
                    <a:gd name="T68" fmla="*/ 0 w 1000"/>
                    <a:gd name="T69" fmla="*/ 0 h 1011"/>
                    <a:gd name="T70" fmla="*/ 0 w 1000"/>
                    <a:gd name="T71" fmla="*/ 0 h 1011"/>
                    <a:gd name="T72" fmla="*/ 0 w 1000"/>
                    <a:gd name="T73" fmla="*/ 0 h 1011"/>
                    <a:gd name="T74" fmla="*/ 0 w 1000"/>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0"/>
                    <a:gd name="T115" fmla="*/ 0 h 1011"/>
                    <a:gd name="T116" fmla="*/ 1000 w 1000"/>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0" h="1011">
                      <a:moveTo>
                        <a:pt x="0" y="967"/>
                      </a:moveTo>
                      <a:lnTo>
                        <a:pt x="954" y="0"/>
                      </a:lnTo>
                      <a:lnTo>
                        <a:pt x="955" y="1"/>
                      </a:lnTo>
                      <a:lnTo>
                        <a:pt x="957" y="2"/>
                      </a:lnTo>
                      <a:lnTo>
                        <a:pt x="959" y="3"/>
                      </a:lnTo>
                      <a:lnTo>
                        <a:pt x="961" y="7"/>
                      </a:lnTo>
                      <a:lnTo>
                        <a:pt x="966" y="10"/>
                      </a:lnTo>
                      <a:lnTo>
                        <a:pt x="969" y="13"/>
                      </a:lnTo>
                      <a:lnTo>
                        <a:pt x="974" y="17"/>
                      </a:lnTo>
                      <a:lnTo>
                        <a:pt x="978" y="21"/>
                      </a:lnTo>
                      <a:lnTo>
                        <a:pt x="981" y="26"/>
                      </a:lnTo>
                      <a:lnTo>
                        <a:pt x="986" y="30"/>
                      </a:lnTo>
                      <a:lnTo>
                        <a:pt x="991" y="34"/>
                      </a:lnTo>
                      <a:lnTo>
                        <a:pt x="993" y="37"/>
                      </a:lnTo>
                      <a:lnTo>
                        <a:pt x="996" y="41"/>
                      </a:lnTo>
                      <a:lnTo>
                        <a:pt x="998" y="43"/>
                      </a:lnTo>
                      <a:lnTo>
                        <a:pt x="1000" y="44"/>
                      </a:lnTo>
                      <a:lnTo>
                        <a:pt x="45" y="1011"/>
                      </a:lnTo>
                      <a:lnTo>
                        <a:pt x="44" y="1011"/>
                      </a:lnTo>
                      <a:lnTo>
                        <a:pt x="43" y="1010"/>
                      </a:lnTo>
                      <a:lnTo>
                        <a:pt x="39" y="1009"/>
                      </a:lnTo>
                      <a:lnTo>
                        <a:pt x="37" y="1005"/>
                      </a:lnTo>
                      <a:lnTo>
                        <a:pt x="34" y="1003"/>
                      </a:lnTo>
                      <a:lnTo>
                        <a:pt x="29" y="999"/>
                      </a:lnTo>
                      <a:lnTo>
                        <a:pt x="25" y="995"/>
                      </a:lnTo>
                      <a:lnTo>
                        <a:pt x="20" y="991"/>
                      </a:lnTo>
                      <a:lnTo>
                        <a:pt x="17" y="986"/>
                      </a:lnTo>
                      <a:lnTo>
                        <a:pt x="12" y="982"/>
                      </a:lnTo>
                      <a:lnTo>
                        <a:pt x="9" y="978"/>
                      </a:lnTo>
                      <a:lnTo>
                        <a:pt x="5" y="975"/>
                      </a:lnTo>
                      <a:lnTo>
                        <a:pt x="3" y="971"/>
                      </a:lnTo>
                      <a:lnTo>
                        <a:pt x="1" y="969"/>
                      </a:lnTo>
                      <a:lnTo>
                        <a:pt x="0" y="968"/>
                      </a:lnTo>
                      <a:lnTo>
                        <a:pt x="0" y="96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2" name="Freeform 48"/>
                <p:cNvSpPr>
                  <a:spLocks/>
                </p:cNvSpPr>
                <p:nvPr/>
              </p:nvSpPr>
              <p:spPr bwMode="auto">
                <a:xfrm>
                  <a:off x="3798" y="1739"/>
                  <a:ext cx="101" cy="110"/>
                </a:xfrm>
                <a:custGeom>
                  <a:avLst/>
                  <a:gdLst>
                    <a:gd name="T0" fmla="*/ 0 w 1000"/>
                    <a:gd name="T1" fmla="*/ 0 h 1011"/>
                    <a:gd name="T2" fmla="*/ 0 w 1000"/>
                    <a:gd name="T3" fmla="*/ 0 h 1011"/>
                    <a:gd name="T4" fmla="*/ 0 w 1000"/>
                    <a:gd name="T5" fmla="*/ 0 h 1011"/>
                    <a:gd name="T6" fmla="*/ 0 w 1000"/>
                    <a:gd name="T7" fmla="*/ 0 h 1011"/>
                    <a:gd name="T8" fmla="*/ 0 w 1000"/>
                    <a:gd name="T9" fmla="*/ 0 h 1011"/>
                    <a:gd name="T10" fmla="*/ 0 w 1000"/>
                    <a:gd name="T11" fmla="*/ 0 h 1011"/>
                    <a:gd name="T12" fmla="*/ 0 w 1000"/>
                    <a:gd name="T13" fmla="*/ 0 h 1011"/>
                    <a:gd name="T14" fmla="*/ 0 w 1000"/>
                    <a:gd name="T15" fmla="*/ 0 h 1011"/>
                    <a:gd name="T16" fmla="*/ 0 w 1000"/>
                    <a:gd name="T17" fmla="*/ 0 h 1011"/>
                    <a:gd name="T18" fmla="*/ 0 w 1000"/>
                    <a:gd name="T19" fmla="*/ 0 h 1011"/>
                    <a:gd name="T20" fmla="*/ 0 w 1000"/>
                    <a:gd name="T21" fmla="*/ 0 h 1011"/>
                    <a:gd name="T22" fmla="*/ 0 w 1000"/>
                    <a:gd name="T23" fmla="*/ 0 h 1011"/>
                    <a:gd name="T24" fmla="*/ 0 w 1000"/>
                    <a:gd name="T25" fmla="*/ 0 h 1011"/>
                    <a:gd name="T26" fmla="*/ 0 w 1000"/>
                    <a:gd name="T27" fmla="*/ 0 h 1011"/>
                    <a:gd name="T28" fmla="*/ 0 w 1000"/>
                    <a:gd name="T29" fmla="*/ 0 h 1011"/>
                    <a:gd name="T30" fmla="*/ 0 w 1000"/>
                    <a:gd name="T31" fmla="*/ 0 h 1011"/>
                    <a:gd name="T32" fmla="*/ 0 w 1000"/>
                    <a:gd name="T33" fmla="*/ 0 h 1011"/>
                    <a:gd name="T34" fmla="*/ 0 w 1000"/>
                    <a:gd name="T35" fmla="*/ 0 h 1011"/>
                    <a:gd name="T36" fmla="*/ 0 w 1000"/>
                    <a:gd name="T37" fmla="*/ 0 h 1011"/>
                    <a:gd name="T38" fmla="*/ 0 w 1000"/>
                    <a:gd name="T39" fmla="*/ 0 h 1011"/>
                    <a:gd name="T40" fmla="*/ 0 w 1000"/>
                    <a:gd name="T41" fmla="*/ 0 h 1011"/>
                    <a:gd name="T42" fmla="*/ 0 w 1000"/>
                    <a:gd name="T43" fmla="*/ 0 h 1011"/>
                    <a:gd name="T44" fmla="*/ 0 w 1000"/>
                    <a:gd name="T45" fmla="*/ 0 h 1011"/>
                    <a:gd name="T46" fmla="*/ 0 w 1000"/>
                    <a:gd name="T47" fmla="*/ 0 h 1011"/>
                    <a:gd name="T48" fmla="*/ 0 w 1000"/>
                    <a:gd name="T49" fmla="*/ 0 h 1011"/>
                    <a:gd name="T50" fmla="*/ 0 w 1000"/>
                    <a:gd name="T51" fmla="*/ 0 h 1011"/>
                    <a:gd name="T52" fmla="*/ 0 w 1000"/>
                    <a:gd name="T53" fmla="*/ 0 h 1011"/>
                    <a:gd name="T54" fmla="*/ 0 w 1000"/>
                    <a:gd name="T55" fmla="*/ 0 h 1011"/>
                    <a:gd name="T56" fmla="*/ 0 w 1000"/>
                    <a:gd name="T57" fmla="*/ 0 h 1011"/>
                    <a:gd name="T58" fmla="*/ 0 w 1000"/>
                    <a:gd name="T59" fmla="*/ 0 h 1011"/>
                    <a:gd name="T60" fmla="*/ 0 w 1000"/>
                    <a:gd name="T61" fmla="*/ 0 h 1011"/>
                    <a:gd name="T62" fmla="*/ 0 w 1000"/>
                    <a:gd name="T63" fmla="*/ 0 h 1011"/>
                    <a:gd name="T64" fmla="*/ 0 w 1000"/>
                    <a:gd name="T65" fmla="*/ 0 h 1011"/>
                    <a:gd name="T66" fmla="*/ 0 w 1000"/>
                    <a:gd name="T67" fmla="*/ 0 h 1011"/>
                    <a:gd name="T68" fmla="*/ 0 w 1000"/>
                    <a:gd name="T69" fmla="*/ 0 h 1011"/>
                    <a:gd name="T70" fmla="*/ 0 w 1000"/>
                    <a:gd name="T71" fmla="*/ 0 h 1011"/>
                    <a:gd name="T72" fmla="*/ 0 w 1000"/>
                    <a:gd name="T73" fmla="*/ 0 h 1011"/>
                    <a:gd name="T74" fmla="*/ 0 w 1000"/>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0"/>
                    <a:gd name="T115" fmla="*/ 0 h 1011"/>
                    <a:gd name="T116" fmla="*/ 1000 w 1000"/>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0" h="1011">
                      <a:moveTo>
                        <a:pt x="0" y="967"/>
                      </a:moveTo>
                      <a:lnTo>
                        <a:pt x="954" y="0"/>
                      </a:lnTo>
                      <a:lnTo>
                        <a:pt x="955" y="1"/>
                      </a:lnTo>
                      <a:lnTo>
                        <a:pt x="957" y="2"/>
                      </a:lnTo>
                      <a:lnTo>
                        <a:pt x="959" y="3"/>
                      </a:lnTo>
                      <a:lnTo>
                        <a:pt x="961" y="7"/>
                      </a:lnTo>
                      <a:lnTo>
                        <a:pt x="966" y="10"/>
                      </a:lnTo>
                      <a:lnTo>
                        <a:pt x="969" y="13"/>
                      </a:lnTo>
                      <a:lnTo>
                        <a:pt x="974" y="17"/>
                      </a:lnTo>
                      <a:lnTo>
                        <a:pt x="978" y="21"/>
                      </a:lnTo>
                      <a:lnTo>
                        <a:pt x="981" y="26"/>
                      </a:lnTo>
                      <a:lnTo>
                        <a:pt x="986" y="30"/>
                      </a:lnTo>
                      <a:lnTo>
                        <a:pt x="991" y="34"/>
                      </a:lnTo>
                      <a:lnTo>
                        <a:pt x="993" y="37"/>
                      </a:lnTo>
                      <a:lnTo>
                        <a:pt x="996" y="41"/>
                      </a:lnTo>
                      <a:lnTo>
                        <a:pt x="998" y="43"/>
                      </a:lnTo>
                      <a:lnTo>
                        <a:pt x="1000" y="44"/>
                      </a:lnTo>
                      <a:lnTo>
                        <a:pt x="45" y="1011"/>
                      </a:lnTo>
                      <a:lnTo>
                        <a:pt x="44" y="1011"/>
                      </a:lnTo>
                      <a:lnTo>
                        <a:pt x="43" y="1010"/>
                      </a:lnTo>
                      <a:lnTo>
                        <a:pt x="39" y="1009"/>
                      </a:lnTo>
                      <a:lnTo>
                        <a:pt x="37" y="1005"/>
                      </a:lnTo>
                      <a:lnTo>
                        <a:pt x="34" y="1003"/>
                      </a:lnTo>
                      <a:lnTo>
                        <a:pt x="29" y="999"/>
                      </a:lnTo>
                      <a:lnTo>
                        <a:pt x="25" y="995"/>
                      </a:lnTo>
                      <a:lnTo>
                        <a:pt x="20" y="991"/>
                      </a:lnTo>
                      <a:lnTo>
                        <a:pt x="17" y="986"/>
                      </a:lnTo>
                      <a:lnTo>
                        <a:pt x="12" y="982"/>
                      </a:lnTo>
                      <a:lnTo>
                        <a:pt x="9" y="978"/>
                      </a:lnTo>
                      <a:lnTo>
                        <a:pt x="5" y="975"/>
                      </a:lnTo>
                      <a:lnTo>
                        <a:pt x="3" y="971"/>
                      </a:lnTo>
                      <a:lnTo>
                        <a:pt x="1" y="969"/>
                      </a:lnTo>
                      <a:lnTo>
                        <a:pt x="0" y="968"/>
                      </a:lnTo>
                      <a:lnTo>
                        <a:pt x="0" y="96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3" name="Oval 49"/>
                <p:cNvSpPr>
                  <a:spLocks noChangeArrowheads="1"/>
                </p:cNvSpPr>
                <p:nvPr/>
              </p:nvSpPr>
              <p:spPr bwMode="auto">
                <a:xfrm>
                  <a:off x="3544" y="1714"/>
                  <a:ext cx="44" cy="47"/>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44" name="Oval 50"/>
                <p:cNvSpPr>
                  <a:spLocks noChangeArrowheads="1"/>
                </p:cNvSpPr>
                <p:nvPr/>
              </p:nvSpPr>
              <p:spPr bwMode="auto">
                <a:xfrm>
                  <a:off x="3890" y="1700"/>
                  <a:ext cx="44" cy="4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45" name="Freeform 51"/>
                <p:cNvSpPr>
                  <a:spLocks/>
                </p:cNvSpPr>
                <p:nvPr/>
              </p:nvSpPr>
              <p:spPr bwMode="auto">
                <a:xfrm>
                  <a:off x="3579" y="1612"/>
                  <a:ext cx="101" cy="111"/>
                </a:xfrm>
                <a:custGeom>
                  <a:avLst/>
                  <a:gdLst>
                    <a:gd name="T0" fmla="*/ 0 w 999"/>
                    <a:gd name="T1" fmla="*/ 0 h 1013"/>
                    <a:gd name="T2" fmla="*/ 0 w 999"/>
                    <a:gd name="T3" fmla="*/ 0 h 1013"/>
                    <a:gd name="T4" fmla="*/ 0 w 999"/>
                    <a:gd name="T5" fmla="*/ 0 h 1013"/>
                    <a:gd name="T6" fmla="*/ 0 w 999"/>
                    <a:gd name="T7" fmla="*/ 0 h 1013"/>
                    <a:gd name="T8" fmla="*/ 0 w 999"/>
                    <a:gd name="T9" fmla="*/ 0 h 1013"/>
                    <a:gd name="T10" fmla="*/ 0 w 999"/>
                    <a:gd name="T11" fmla="*/ 0 h 1013"/>
                    <a:gd name="T12" fmla="*/ 0 w 999"/>
                    <a:gd name="T13" fmla="*/ 0 h 1013"/>
                    <a:gd name="T14" fmla="*/ 0 w 999"/>
                    <a:gd name="T15" fmla="*/ 0 h 1013"/>
                    <a:gd name="T16" fmla="*/ 0 w 999"/>
                    <a:gd name="T17" fmla="*/ 0 h 1013"/>
                    <a:gd name="T18" fmla="*/ 0 w 999"/>
                    <a:gd name="T19" fmla="*/ 0 h 1013"/>
                    <a:gd name="T20" fmla="*/ 0 w 999"/>
                    <a:gd name="T21" fmla="*/ 0 h 1013"/>
                    <a:gd name="T22" fmla="*/ 0 w 999"/>
                    <a:gd name="T23" fmla="*/ 0 h 1013"/>
                    <a:gd name="T24" fmla="*/ 0 w 999"/>
                    <a:gd name="T25" fmla="*/ 0 h 1013"/>
                    <a:gd name="T26" fmla="*/ 0 w 999"/>
                    <a:gd name="T27" fmla="*/ 0 h 1013"/>
                    <a:gd name="T28" fmla="*/ 0 w 999"/>
                    <a:gd name="T29" fmla="*/ 0 h 1013"/>
                    <a:gd name="T30" fmla="*/ 0 w 999"/>
                    <a:gd name="T31" fmla="*/ 0 h 1013"/>
                    <a:gd name="T32" fmla="*/ 0 w 999"/>
                    <a:gd name="T33" fmla="*/ 0 h 1013"/>
                    <a:gd name="T34" fmla="*/ 0 w 999"/>
                    <a:gd name="T35" fmla="*/ 0 h 1013"/>
                    <a:gd name="T36" fmla="*/ 0 w 999"/>
                    <a:gd name="T37" fmla="*/ 0 h 1013"/>
                    <a:gd name="T38" fmla="*/ 0 w 999"/>
                    <a:gd name="T39" fmla="*/ 0 h 1013"/>
                    <a:gd name="T40" fmla="*/ 0 w 999"/>
                    <a:gd name="T41" fmla="*/ 0 h 1013"/>
                    <a:gd name="T42" fmla="*/ 0 w 999"/>
                    <a:gd name="T43" fmla="*/ 0 h 1013"/>
                    <a:gd name="T44" fmla="*/ 0 w 999"/>
                    <a:gd name="T45" fmla="*/ 0 h 1013"/>
                    <a:gd name="T46" fmla="*/ 0 w 999"/>
                    <a:gd name="T47" fmla="*/ 0 h 1013"/>
                    <a:gd name="T48" fmla="*/ 0 w 999"/>
                    <a:gd name="T49" fmla="*/ 0 h 1013"/>
                    <a:gd name="T50" fmla="*/ 0 w 999"/>
                    <a:gd name="T51" fmla="*/ 0 h 1013"/>
                    <a:gd name="T52" fmla="*/ 0 w 999"/>
                    <a:gd name="T53" fmla="*/ 0 h 1013"/>
                    <a:gd name="T54" fmla="*/ 0 w 999"/>
                    <a:gd name="T55" fmla="*/ 0 h 1013"/>
                    <a:gd name="T56" fmla="*/ 0 w 999"/>
                    <a:gd name="T57" fmla="*/ 0 h 1013"/>
                    <a:gd name="T58" fmla="*/ 0 w 999"/>
                    <a:gd name="T59" fmla="*/ 0 h 1013"/>
                    <a:gd name="T60" fmla="*/ 0 w 999"/>
                    <a:gd name="T61" fmla="*/ 0 h 1013"/>
                    <a:gd name="T62" fmla="*/ 0 w 999"/>
                    <a:gd name="T63" fmla="*/ 0 h 1013"/>
                    <a:gd name="T64" fmla="*/ 0 w 999"/>
                    <a:gd name="T65" fmla="*/ 0 h 1013"/>
                    <a:gd name="T66" fmla="*/ 0 w 999"/>
                    <a:gd name="T67" fmla="*/ 0 h 1013"/>
                    <a:gd name="T68" fmla="*/ 0 w 999"/>
                    <a:gd name="T69" fmla="*/ 0 h 1013"/>
                    <a:gd name="T70" fmla="*/ 0 w 999"/>
                    <a:gd name="T71" fmla="*/ 0 h 1013"/>
                    <a:gd name="T72" fmla="*/ 0 w 999"/>
                    <a:gd name="T73" fmla="*/ 0 h 1013"/>
                    <a:gd name="T74" fmla="*/ 0 w 999"/>
                    <a:gd name="T75" fmla="*/ 0 h 10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9"/>
                    <a:gd name="T115" fmla="*/ 0 h 1013"/>
                    <a:gd name="T116" fmla="*/ 999 w 999"/>
                    <a:gd name="T117" fmla="*/ 1013 h 10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9" h="1013">
                      <a:moveTo>
                        <a:pt x="0" y="969"/>
                      </a:moveTo>
                      <a:lnTo>
                        <a:pt x="953" y="0"/>
                      </a:lnTo>
                      <a:lnTo>
                        <a:pt x="956" y="1"/>
                      </a:lnTo>
                      <a:lnTo>
                        <a:pt x="958" y="2"/>
                      </a:lnTo>
                      <a:lnTo>
                        <a:pt x="960" y="5"/>
                      </a:lnTo>
                      <a:lnTo>
                        <a:pt x="964" y="9"/>
                      </a:lnTo>
                      <a:lnTo>
                        <a:pt x="968" y="12"/>
                      </a:lnTo>
                      <a:lnTo>
                        <a:pt x="973" y="16"/>
                      </a:lnTo>
                      <a:lnTo>
                        <a:pt x="977" y="20"/>
                      </a:lnTo>
                      <a:lnTo>
                        <a:pt x="982" y="25"/>
                      </a:lnTo>
                      <a:lnTo>
                        <a:pt x="985" y="29"/>
                      </a:lnTo>
                      <a:lnTo>
                        <a:pt x="990" y="33"/>
                      </a:lnTo>
                      <a:lnTo>
                        <a:pt x="992" y="36"/>
                      </a:lnTo>
                      <a:lnTo>
                        <a:pt x="995" y="39"/>
                      </a:lnTo>
                      <a:lnTo>
                        <a:pt x="996" y="42"/>
                      </a:lnTo>
                      <a:lnTo>
                        <a:pt x="998" y="43"/>
                      </a:lnTo>
                      <a:lnTo>
                        <a:pt x="999" y="44"/>
                      </a:lnTo>
                      <a:lnTo>
                        <a:pt x="44" y="1013"/>
                      </a:lnTo>
                      <a:lnTo>
                        <a:pt x="42" y="1012"/>
                      </a:lnTo>
                      <a:lnTo>
                        <a:pt x="40" y="1011"/>
                      </a:lnTo>
                      <a:lnTo>
                        <a:pt x="36" y="1009"/>
                      </a:lnTo>
                      <a:lnTo>
                        <a:pt x="33" y="1006"/>
                      </a:lnTo>
                      <a:lnTo>
                        <a:pt x="28" y="1002"/>
                      </a:lnTo>
                      <a:lnTo>
                        <a:pt x="24" y="998"/>
                      </a:lnTo>
                      <a:lnTo>
                        <a:pt x="20" y="993"/>
                      </a:lnTo>
                      <a:lnTo>
                        <a:pt x="16" y="990"/>
                      </a:lnTo>
                      <a:lnTo>
                        <a:pt x="11" y="985"/>
                      </a:lnTo>
                      <a:lnTo>
                        <a:pt x="8" y="981"/>
                      </a:lnTo>
                      <a:lnTo>
                        <a:pt x="4" y="977"/>
                      </a:lnTo>
                      <a:lnTo>
                        <a:pt x="2" y="974"/>
                      </a:lnTo>
                      <a:lnTo>
                        <a:pt x="0" y="971"/>
                      </a:lnTo>
                      <a:lnTo>
                        <a:pt x="0" y="970"/>
                      </a:lnTo>
                      <a:lnTo>
                        <a:pt x="0" y="96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6" name="Freeform 52"/>
                <p:cNvSpPr>
                  <a:spLocks/>
                </p:cNvSpPr>
                <p:nvPr/>
              </p:nvSpPr>
              <p:spPr bwMode="auto">
                <a:xfrm>
                  <a:off x="3579" y="1612"/>
                  <a:ext cx="101" cy="111"/>
                </a:xfrm>
                <a:custGeom>
                  <a:avLst/>
                  <a:gdLst>
                    <a:gd name="T0" fmla="*/ 0 w 999"/>
                    <a:gd name="T1" fmla="*/ 0 h 1013"/>
                    <a:gd name="T2" fmla="*/ 0 w 999"/>
                    <a:gd name="T3" fmla="*/ 0 h 1013"/>
                    <a:gd name="T4" fmla="*/ 0 w 999"/>
                    <a:gd name="T5" fmla="*/ 0 h 1013"/>
                    <a:gd name="T6" fmla="*/ 0 w 999"/>
                    <a:gd name="T7" fmla="*/ 0 h 1013"/>
                    <a:gd name="T8" fmla="*/ 0 w 999"/>
                    <a:gd name="T9" fmla="*/ 0 h 1013"/>
                    <a:gd name="T10" fmla="*/ 0 w 999"/>
                    <a:gd name="T11" fmla="*/ 0 h 1013"/>
                    <a:gd name="T12" fmla="*/ 0 w 999"/>
                    <a:gd name="T13" fmla="*/ 0 h 1013"/>
                    <a:gd name="T14" fmla="*/ 0 w 999"/>
                    <a:gd name="T15" fmla="*/ 0 h 1013"/>
                    <a:gd name="T16" fmla="*/ 0 w 999"/>
                    <a:gd name="T17" fmla="*/ 0 h 1013"/>
                    <a:gd name="T18" fmla="*/ 0 w 999"/>
                    <a:gd name="T19" fmla="*/ 0 h 1013"/>
                    <a:gd name="T20" fmla="*/ 0 w 999"/>
                    <a:gd name="T21" fmla="*/ 0 h 1013"/>
                    <a:gd name="T22" fmla="*/ 0 w 999"/>
                    <a:gd name="T23" fmla="*/ 0 h 1013"/>
                    <a:gd name="T24" fmla="*/ 0 w 999"/>
                    <a:gd name="T25" fmla="*/ 0 h 1013"/>
                    <a:gd name="T26" fmla="*/ 0 w 999"/>
                    <a:gd name="T27" fmla="*/ 0 h 1013"/>
                    <a:gd name="T28" fmla="*/ 0 w 999"/>
                    <a:gd name="T29" fmla="*/ 0 h 1013"/>
                    <a:gd name="T30" fmla="*/ 0 w 999"/>
                    <a:gd name="T31" fmla="*/ 0 h 1013"/>
                    <a:gd name="T32" fmla="*/ 0 w 999"/>
                    <a:gd name="T33" fmla="*/ 0 h 1013"/>
                    <a:gd name="T34" fmla="*/ 0 w 999"/>
                    <a:gd name="T35" fmla="*/ 0 h 1013"/>
                    <a:gd name="T36" fmla="*/ 0 w 999"/>
                    <a:gd name="T37" fmla="*/ 0 h 1013"/>
                    <a:gd name="T38" fmla="*/ 0 w 999"/>
                    <a:gd name="T39" fmla="*/ 0 h 1013"/>
                    <a:gd name="T40" fmla="*/ 0 w 999"/>
                    <a:gd name="T41" fmla="*/ 0 h 1013"/>
                    <a:gd name="T42" fmla="*/ 0 w 999"/>
                    <a:gd name="T43" fmla="*/ 0 h 1013"/>
                    <a:gd name="T44" fmla="*/ 0 w 999"/>
                    <a:gd name="T45" fmla="*/ 0 h 1013"/>
                    <a:gd name="T46" fmla="*/ 0 w 999"/>
                    <a:gd name="T47" fmla="*/ 0 h 1013"/>
                    <a:gd name="T48" fmla="*/ 0 w 999"/>
                    <a:gd name="T49" fmla="*/ 0 h 1013"/>
                    <a:gd name="T50" fmla="*/ 0 w 999"/>
                    <a:gd name="T51" fmla="*/ 0 h 1013"/>
                    <a:gd name="T52" fmla="*/ 0 w 999"/>
                    <a:gd name="T53" fmla="*/ 0 h 1013"/>
                    <a:gd name="T54" fmla="*/ 0 w 999"/>
                    <a:gd name="T55" fmla="*/ 0 h 1013"/>
                    <a:gd name="T56" fmla="*/ 0 w 999"/>
                    <a:gd name="T57" fmla="*/ 0 h 1013"/>
                    <a:gd name="T58" fmla="*/ 0 w 999"/>
                    <a:gd name="T59" fmla="*/ 0 h 1013"/>
                    <a:gd name="T60" fmla="*/ 0 w 999"/>
                    <a:gd name="T61" fmla="*/ 0 h 1013"/>
                    <a:gd name="T62" fmla="*/ 0 w 999"/>
                    <a:gd name="T63" fmla="*/ 0 h 1013"/>
                    <a:gd name="T64" fmla="*/ 0 w 999"/>
                    <a:gd name="T65" fmla="*/ 0 h 1013"/>
                    <a:gd name="T66" fmla="*/ 0 w 999"/>
                    <a:gd name="T67" fmla="*/ 0 h 1013"/>
                    <a:gd name="T68" fmla="*/ 0 w 999"/>
                    <a:gd name="T69" fmla="*/ 0 h 1013"/>
                    <a:gd name="T70" fmla="*/ 0 w 999"/>
                    <a:gd name="T71" fmla="*/ 0 h 1013"/>
                    <a:gd name="T72" fmla="*/ 0 w 999"/>
                    <a:gd name="T73" fmla="*/ 0 h 1013"/>
                    <a:gd name="T74" fmla="*/ 0 w 999"/>
                    <a:gd name="T75" fmla="*/ 0 h 10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9"/>
                    <a:gd name="T115" fmla="*/ 0 h 1013"/>
                    <a:gd name="T116" fmla="*/ 999 w 999"/>
                    <a:gd name="T117" fmla="*/ 1013 h 10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9" h="1013">
                      <a:moveTo>
                        <a:pt x="0" y="969"/>
                      </a:moveTo>
                      <a:lnTo>
                        <a:pt x="953" y="0"/>
                      </a:lnTo>
                      <a:lnTo>
                        <a:pt x="956" y="1"/>
                      </a:lnTo>
                      <a:lnTo>
                        <a:pt x="958" y="2"/>
                      </a:lnTo>
                      <a:lnTo>
                        <a:pt x="960" y="5"/>
                      </a:lnTo>
                      <a:lnTo>
                        <a:pt x="964" y="9"/>
                      </a:lnTo>
                      <a:lnTo>
                        <a:pt x="968" y="12"/>
                      </a:lnTo>
                      <a:lnTo>
                        <a:pt x="973" y="16"/>
                      </a:lnTo>
                      <a:lnTo>
                        <a:pt x="977" y="20"/>
                      </a:lnTo>
                      <a:lnTo>
                        <a:pt x="982" y="25"/>
                      </a:lnTo>
                      <a:lnTo>
                        <a:pt x="985" y="29"/>
                      </a:lnTo>
                      <a:lnTo>
                        <a:pt x="990" y="33"/>
                      </a:lnTo>
                      <a:lnTo>
                        <a:pt x="992" y="36"/>
                      </a:lnTo>
                      <a:lnTo>
                        <a:pt x="995" y="39"/>
                      </a:lnTo>
                      <a:lnTo>
                        <a:pt x="996" y="42"/>
                      </a:lnTo>
                      <a:lnTo>
                        <a:pt x="998" y="43"/>
                      </a:lnTo>
                      <a:lnTo>
                        <a:pt x="999" y="44"/>
                      </a:lnTo>
                      <a:lnTo>
                        <a:pt x="44" y="1013"/>
                      </a:lnTo>
                      <a:lnTo>
                        <a:pt x="42" y="1012"/>
                      </a:lnTo>
                      <a:lnTo>
                        <a:pt x="40" y="1011"/>
                      </a:lnTo>
                      <a:lnTo>
                        <a:pt x="36" y="1009"/>
                      </a:lnTo>
                      <a:lnTo>
                        <a:pt x="33" y="1006"/>
                      </a:lnTo>
                      <a:lnTo>
                        <a:pt x="28" y="1002"/>
                      </a:lnTo>
                      <a:lnTo>
                        <a:pt x="24" y="998"/>
                      </a:lnTo>
                      <a:lnTo>
                        <a:pt x="20" y="993"/>
                      </a:lnTo>
                      <a:lnTo>
                        <a:pt x="16" y="990"/>
                      </a:lnTo>
                      <a:lnTo>
                        <a:pt x="11" y="985"/>
                      </a:lnTo>
                      <a:lnTo>
                        <a:pt x="8" y="981"/>
                      </a:lnTo>
                      <a:lnTo>
                        <a:pt x="4" y="977"/>
                      </a:lnTo>
                      <a:lnTo>
                        <a:pt x="2" y="974"/>
                      </a:lnTo>
                      <a:lnTo>
                        <a:pt x="0" y="971"/>
                      </a:lnTo>
                      <a:lnTo>
                        <a:pt x="0" y="970"/>
                      </a:lnTo>
                      <a:lnTo>
                        <a:pt x="0" y="96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7" name="Freeform 53"/>
                <p:cNvSpPr>
                  <a:spLocks/>
                </p:cNvSpPr>
                <p:nvPr/>
              </p:nvSpPr>
              <p:spPr bwMode="auto">
                <a:xfrm>
                  <a:off x="3676" y="1612"/>
                  <a:ext cx="4" cy="5"/>
                </a:xfrm>
                <a:custGeom>
                  <a:avLst/>
                  <a:gdLst>
                    <a:gd name="T0" fmla="*/ 0 w 46"/>
                    <a:gd name="T1" fmla="*/ 0 h 44"/>
                    <a:gd name="T2" fmla="*/ 0 w 46"/>
                    <a:gd name="T3" fmla="*/ 0 h 44"/>
                    <a:gd name="T4" fmla="*/ 0 w 46"/>
                    <a:gd name="T5" fmla="*/ 0 h 44"/>
                    <a:gd name="T6" fmla="*/ 0 w 46"/>
                    <a:gd name="T7" fmla="*/ 0 h 44"/>
                    <a:gd name="T8" fmla="*/ 0 w 46"/>
                    <a:gd name="T9" fmla="*/ 0 h 44"/>
                    <a:gd name="T10" fmla="*/ 0 w 46"/>
                    <a:gd name="T11" fmla="*/ 0 h 44"/>
                    <a:gd name="T12" fmla="*/ 0 w 46"/>
                    <a:gd name="T13" fmla="*/ 0 h 44"/>
                    <a:gd name="T14" fmla="*/ 0 w 46"/>
                    <a:gd name="T15" fmla="*/ 0 h 44"/>
                    <a:gd name="T16" fmla="*/ 0 w 46"/>
                    <a:gd name="T17" fmla="*/ 0 h 44"/>
                    <a:gd name="T18" fmla="*/ 0 w 46"/>
                    <a:gd name="T19" fmla="*/ 0 h 44"/>
                    <a:gd name="T20" fmla="*/ 0 w 46"/>
                    <a:gd name="T21" fmla="*/ 0 h 44"/>
                    <a:gd name="T22" fmla="*/ 0 w 46"/>
                    <a:gd name="T23" fmla="*/ 0 h 44"/>
                    <a:gd name="T24" fmla="*/ 0 w 46"/>
                    <a:gd name="T25" fmla="*/ 0 h 44"/>
                    <a:gd name="T26" fmla="*/ 0 w 46"/>
                    <a:gd name="T27" fmla="*/ 0 h 44"/>
                    <a:gd name="T28" fmla="*/ 0 w 46"/>
                    <a:gd name="T29" fmla="*/ 0 h 44"/>
                    <a:gd name="T30" fmla="*/ 0 w 46"/>
                    <a:gd name="T31" fmla="*/ 0 h 44"/>
                    <a:gd name="T32" fmla="*/ 0 w 46"/>
                    <a:gd name="T33" fmla="*/ 0 h 44"/>
                    <a:gd name="T34" fmla="*/ 0 w 46"/>
                    <a:gd name="T35" fmla="*/ 0 h 44"/>
                    <a:gd name="T36" fmla="*/ 0 w 46"/>
                    <a:gd name="T37" fmla="*/ 0 h 44"/>
                    <a:gd name="T38" fmla="*/ 0 w 46"/>
                    <a:gd name="T39" fmla="*/ 0 h 44"/>
                    <a:gd name="T40" fmla="*/ 0 w 46"/>
                    <a:gd name="T41" fmla="*/ 0 h 44"/>
                    <a:gd name="T42" fmla="*/ 0 w 46"/>
                    <a:gd name="T43" fmla="*/ 0 h 44"/>
                    <a:gd name="T44" fmla="*/ 0 w 46"/>
                    <a:gd name="T45" fmla="*/ 0 h 44"/>
                    <a:gd name="T46" fmla="*/ 0 w 46"/>
                    <a:gd name="T47" fmla="*/ 0 h 44"/>
                    <a:gd name="T48" fmla="*/ 0 w 46"/>
                    <a:gd name="T49" fmla="*/ 0 h 44"/>
                    <a:gd name="T50" fmla="*/ 0 w 46"/>
                    <a:gd name="T51" fmla="*/ 0 h 44"/>
                    <a:gd name="T52" fmla="*/ 0 w 46"/>
                    <a:gd name="T53" fmla="*/ 0 h 44"/>
                    <a:gd name="T54" fmla="*/ 0 w 46"/>
                    <a:gd name="T55" fmla="*/ 0 h 44"/>
                    <a:gd name="T56" fmla="*/ 0 w 46"/>
                    <a:gd name="T57" fmla="*/ 0 h 44"/>
                    <a:gd name="T58" fmla="*/ 0 w 46"/>
                    <a:gd name="T59" fmla="*/ 0 h 44"/>
                    <a:gd name="T60" fmla="*/ 0 w 46"/>
                    <a:gd name="T61" fmla="*/ 0 h 44"/>
                    <a:gd name="T62" fmla="*/ 0 w 46"/>
                    <a:gd name="T63" fmla="*/ 0 h 44"/>
                    <a:gd name="T64" fmla="*/ 0 w 46"/>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4"/>
                    <a:gd name="T101" fmla="*/ 46 w 46"/>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4">
                      <a:moveTo>
                        <a:pt x="22" y="22"/>
                      </a:moveTo>
                      <a:lnTo>
                        <a:pt x="17" y="19"/>
                      </a:lnTo>
                      <a:lnTo>
                        <a:pt x="13" y="15"/>
                      </a:lnTo>
                      <a:lnTo>
                        <a:pt x="9" y="10"/>
                      </a:lnTo>
                      <a:lnTo>
                        <a:pt x="6" y="7"/>
                      </a:lnTo>
                      <a:lnTo>
                        <a:pt x="4" y="4"/>
                      </a:lnTo>
                      <a:lnTo>
                        <a:pt x="2" y="2"/>
                      </a:lnTo>
                      <a:lnTo>
                        <a:pt x="0" y="0"/>
                      </a:lnTo>
                      <a:lnTo>
                        <a:pt x="3" y="1"/>
                      </a:lnTo>
                      <a:lnTo>
                        <a:pt x="5" y="2"/>
                      </a:lnTo>
                      <a:lnTo>
                        <a:pt x="7" y="5"/>
                      </a:lnTo>
                      <a:lnTo>
                        <a:pt x="11" y="9"/>
                      </a:lnTo>
                      <a:lnTo>
                        <a:pt x="15" y="12"/>
                      </a:lnTo>
                      <a:lnTo>
                        <a:pt x="20" y="16"/>
                      </a:lnTo>
                      <a:lnTo>
                        <a:pt x="24" y="20"/>
                      </a:lnTo>
                      <a:lnTo>
                        <a:pt x="29" y="25"/>
                      </a:lnTo>
                      <a:lnTo>
                        <a:pt x="32" y="29"/>
                      </a:lnTo>
                      <a:lnTo>
                        <a:pt x="37" y="33"/>
                      </a:lnTo>
                      <a:lnTo>
                        <a:pt x="39" y="36"/>
                      </a:lnTo>
                      <a:lnTo>
                        <a:pt x="42" y="39"/>
                      </a:lnTo>
                      <a:lnTo>
                        <a:pt x="43" y="42"/>
                      </a:lnTo>
                      <a:lnTo>
                        <a:pt x="45" y="43"/>
                      </a:lnTo>
                      <a:lnTo>
                        <a:pt x="46" y="44"/>
                      </a:lnTo>
                      <a:lnTo>
                        <a:pt x="45" y="44"/>
                      </a:lnTo>
                      <a:lnTo>
                        <a:pt x="43" y="43"/>
                      </a:lnTo>
                      <a:lnTo>
                        <a:pt x="41" y="41"/>
                      </a:lnTo>
                      <a:lnTo>
                        <a:pt x="38" y="38"/>
                      </a:lnTo>
                      <a:lnTo>
                        <a:pt x="34" y="35"/>
                      </a:lnTo>
                      <a:lnTo>
                        <a:pt x="30" y="32"/>
                      </a:lnTo>
                      <a:lnTo>
                        <a:pt x="26" y="27"/>
                      </a:lnTo>
                      <a:lnTo>
                        <a:pt x="22" y="2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8" name="Freeform 54"/>
                <p:cNvSpPr>
                  <a:spLocks/>
                </p:cNvSpPr>
                <p:nvPr/>
              </p:nvSpPr>
              <p:spPr bwMode="auto">
                <a:xfrm>
                  <a:off x="3676" y="1612"/>
                  <a:ext cx="4" cy="5"/>
                </a:xfrm>
                <a:custGeom>
                  <a:avLst/>
                  <a:gdLst>
                    <a:gd name="T0" fmla="*/ 0 w 46"/>
                    <a:gd name="T1" fmla="*/ 0 h 44"/>
                    <a:gd name="T2" fmla="*/ 0 w 46"/>
                    <a:gd name="T3" fmla="*/ 0 h 44"/>
                    <a:gd name="T4" fmla="*/ 0 w 46"/>
                    <a:gd name="T5" fmla="*/ 0 h 44"/>
                    <a:gd name="T6" fmla="*/ 0 w 46"/>
                    <a:gd name="T7" fmla="*/ 0 h 44"/>
                    <a:gd name="T8" fmla="*/ 0 w 46"/>
                    <a:gd name="T9" fmla="*/ 0 h 44"/>
                    <a:gd name="T10" fmla="*/ 0 w 46"/>
                    <a:gd name="T11" fmla="*/ 0 h 44"/>
                    <a:gd name="T12" fmla="*/ 0 w 46"/>
                    <a:gd name="T13" fmla="*/ 0 h 44"/>
                    <a:gd name="T14" fmla="*/ 0 w 46"/>
                    <a:gd name="T15" fmla="*/ 0 h 44"/>
                    <a:gd name="T16" fmla="*/ 0 w 46"/>
                    <a:gd name="T17" fmla="*/ 0 h 44"/>
                    <a:gd name="T18" fmla="*/ 0 w 46"/>
                    <a:gd name="T19" fmla="*/ 0 h 44"/>
                    <a:gd name="T20" fmla="*/ 0 w 46"/>
                    <a:gd name="T21" fmla="*/ 0 h 44"/>
                    <a:gd name="T22" fmla="*/ 0 w 46"/>
                    <a:gd name="T23" fmla="*/ 0 h 44"/>
                    <a:gd name="T24" fmla="*/ 0 w 46"/>
                    <a:gd name="T25" fmla="*/ 0 h 44"/>
                    <a:gd name="T26" fmla="*/ 0 w 46"/>
                    <a:gd name="T27" fmla="*/ 0 h 44"/>
                    <a:gd name="T28" fmla="*/ 0 w 46"/>
                    <a:gd name="T29" fmla="*/ 0 h 44"/>
                    <a:gd name="T30" fmla="*/ 0 w 46"/>
                    <a:gd name="T31" fmla="*/ 0 h 44"/>
                    <a:gd name="T32" fmla="*/ 0 w 46"/>
                    <a:gd name="T33" fmla="*/ 0 h 44"/>
                    <a:gd name="T34" fmla="*/ 0 w 46"/>
                    <a:gd name="T35" fmla="*/ 0 h 44"/>
                    <a:gd name="T36" fmla="*/ 0 w 46"/>
                    <a:gd name="T37" fmla="*/ 0 h 44"/>
                    <a:gd name="T38" fmla="*/ 0 w 46"/>
                    <a:gd name="T39" fmla="*/ 0 h 44"/>
                    <a:gd name="T40" fmla="*/ 0 w 46"/>
                    <a:gd name="T41" fmla="*/ 0 h 44"/>
                    <a:gd name="T42" fmla="*/ 0 w 46"/>
                    <a:gd name="T43" fmla="*/ 0 h 44"/>
                    <a:gd name="T44" fmla="*/ 0 w 46"/>
                    <a:gd name="T45" fmla="*/ 0 h 44"/>
                    <a:gd name="T46" fmla="*/ 0 w 46"/>
                    <a:gd name="T47" fmla="*/ 0 h 44"/>
                    <a:gd name="T48" fmla="*/ 0 w 46"/>
                    <a:gd name="T49" fmla="*/ 0 h 44"/>
                    <a:gd name="T50" fmla="*/ 0 w 46"/>
                    <a:gd name="T51" fmla="*/ 0 h 44"/>
                    <a:gd name="T52" fmla="*/ 0 w 46"/>
                    <a:gd name="T53" fmla="*/ 0 h 44"/>
                    <a:gd name="T54" fmla="*/ 0 w 46"/>
                    <a:gd name="T55" fmla="*/ 0 h 44"/>
                    <a:gd name="T56" fmla="*/ 0 w 46"/>
                    <a:gd name="T57" fmla="*/ 0 h 44"/>
                    <a:gd name="T58" fmla="*/ 0 w 46"/>
                    <a:gd name="T59" fmla="*/ 0 h 44"/>
                    <a:gd name="T60" fmla="*/ 0 w 46"/>
                    <a:gd name="T61" fmla="*/ 0 h 44"/>
                    <a:gd name="T62" fmla="*/ 0 w 46"/>
                    <a:gd name="T63" fmla="*/ 0 h 44"/>
                    <a:gd name="T64" fmla="*/ 0 w 46"/>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4"/>
                    <a:gd name="T101" fmla="*/ 46 w 46"/>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4">
                      <a:moveTo>
                        <a:pt x="22" y="22"/>
                      </a:moveTo>
                      <a:lnTo>
                        <a:pt x="17" y="19"/>
                      </a:lnTo>
                      <a:lnTo>
                        <a:pt x="13" y="15"/>
                      </a:lnTo>
                      <a:lnTo>
                        <a:pt x="9" y="10"/>
                      </a:lnTo>
                      <a:lnTo>
                        <a:pt x="6" y="7"/>
                      </a:lnTo>
                      <a:lnTo>
                        <a:pt x="4" y="4"/>
                      </a:lnTo>
                      <a:lnTo>
                        <a:pt x="2" y="2"/>
                      </a:lnTo>
                      <a:lnTo>
                        <a:pt x="0" y="0"/>
                      </a:lnTo>
                      <a:lnTo>
                        <a:pt x="3" y="1"/>
                      </a:lnTo>
                      <a:lnTo>
                        <a:pt x="5" y="2"/>
                      </a:lnTo>
                      <a:lnTo>
                        <a:pt x="7" y="5"/>
                      </a:lnTo>
                      <a:lnTo>
                        <a:pt x="11" y="9"/>
                      </a:lnTo>
                      <a:lnTo>
                        <a:pt x="15" y="12"/>
                      </a:lnTo>
                      <a:lnTo>
                        <a:pt x="20" y="16"/>
                      </a:lnTo>
                      <a:lnTo>
                        <a:pt x="24" y="20"/>
                      </a:lnTo>
                      <a:lnTo>
                        <a:pt x="29" y="25"/>
                      </a:lnTo>
                      <a:lnTo>
                        <a:pt x="32" y="29"/>
                      </a:lnTo>
                      <a:lnTo>
                        <a:pt x="37" y="33"/>
                      </a:lnTo>
                      <a:lnTo>
                        <a:pt x="39" y="36"/>
                      </a:lnTo>
                      <a:lnTo>
                        <a:pt x="42" y="39"/>
                      </a:lnTo>
                      <a:lnTo>
                        <a:pt x="43" y="42"/>
                      </a:lnTo>
                      <a:lnTo>
                        <a:pt x="45" y="43"/>
                      </a:lnTo>
                      <a:lnTo>
                        <a:pt x="46" y="44"/>
                      </a:lnTo>
                      <a:lnTo>
                        <a:pt x="45" y="44"/>
                      </a:lnTo>
                      <a:lnTo>
                        <a:pt x="43" y="43"/>
                      </a:lnTo>
                      <a:lnTo>
                        <a:pt x="41" y="41"/>
                      </a:lnTo>
                      <a:lnTo>
                        <a:pt x="38" y="38"/>
                      </a:lnTo>
                      <a:lnTo>
                        <a:pt x="34" y="35"/>
                      </a:lnTo>
                      <a:lnTo>
                        <a:pt x="30" y="32"/>
                      </a:lnTo>
                      <a:lnTo>
                        <a:pt x="26" y="27"/>
                      </a:lnTo>
                      <a:lnTo>
                        <a:pt x="22" y="2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9" name="Freeform 55"/>
                <p:cNvSpPr>
                  <a:spLocks/>
                </p:cNvSpPr>
                <p:nvPr/>
              </p:nvSpPr>
              <p:spPr bwMode="auto">
                <a:xfrm>
                  <a:off x="3682" y="1217"/>
                  <a:ext cx="101" cy="111"/>
                </a:xfrm>
                <a:custGeom>
                  <a:avLst/>
                  <a:gdLst>
                    <a:gd name="T0" fmla="*/ 0 w 1005"/>
                    <a:gd name="T1" fmla="*/ 0 h 1023"/>
                    <a:gd name="T2" fmla="*/ 0 w 1005"/>
                    <a:gd name="T3" fmla="*/ 0 h 1023"/>
                    <a:gd name="T4" fmla="*/ 0 w 1005"/>
                    <a:gd name="T5" fmla="*/ 0 h 1023"/>
                    <a:gd name="T6" fmla="*/ 0 w 1005"/>
                    <a:gd name="T7" fmla="*/ 0 h 1023"/>
                    <a:gd name="T8" fmla="*/ 0 w 1005"/>
                    <a:gd name="T9" fmla="*/ 0 h 1023"/>
                    <a:gd name="T10" fmla="*/ 0 w 1005"/>
                    <a:gd name="T11" fmla="*/ 0 h 1023"/>
                    <a:gd name="T12" fmla="*/ 0 w 1005"/>
                    <a:gd name="T13" fmla="*/ 0 h 1023"/>
                    <a:gd name="T14" fmla="*/ 0 w 1005"/>
                    <a:gd name="T15" fmla="*/ 0 h 1023"/>
                    <a:gd name="T16" fmla="*/ 0 w 1005"/>
                    <a:gd name="T17" fmla="*/ 0 h 1023"/>
                    <a:gd name="T18" fmla="*/ 0 w 1005"/>
                    <a:gd name="T19" fmla="*/ 0 h 1023"/>
                    <a:gd name="T20" fmla="*/ 0 w 1005"/>
                    <a:gd name="T21" fmla="*/ 0 h 1023"/>
                    <a:gd name="T22" fmla="*/ 0 w 1005"/>
                    <a:gd name="T23" fmla="*/ 0 h 1023"/>
                    <a:gd name="T24" fmla="*/ 0 w 1005"/>
                    <a:gd name="T25" fmla="*/ 0 h 1023"/>
                    <a:gd name="T26" fmla="*/ 0 w 1005"/>
                    <a:gd name="T27" fmla="*/ 0 h 1023"/>
                    <a:gd name="T28" fmla="*/ 0 w 1005"/>
                    <a:gd name="T29" fmla="*/ 0 h 1023"/>
                    <a:gd name="T30" fmla="*/ 0 w 1005"/>
                    <a:gd name="T31" fmla="*/ 0 h 1023"/>
                    <a:gd name="T32" fmla="*/ 0 w 1005"/>
                    <a:gd name="T33" fmla="*/ 0 h 1023"/>
                    <a:gd name="T34" fmla="*/ 0 w 1005"/>
                    <a:gd name="T35" fmla="*/ 0 h 1023"/>
                    <a:gd name="T36" fmla="*/ 0 w 1005"/>
                    <a:gd name="T37" fmla="*/ 0 h 1023"/>
                    <a:gd name="T38" fmla="*/ 0 w 1005"/>
                    <a:gd name="T39" fmla="*/ 0 h 1023"/>
                    <a:gd name="T40" fmla="*/ 0 w 1005"/>
                    <a:gd name="T41" fmla="*/ 0 h 1023"/>
                    <a:gd name="T42" fmla="*/ 0 w 1005"/>
                    <a:gd name="T43" fmla="*/ 0 h 1023"/>
                    <a:gd name="T44" fmla="*/ 0 w 1005"/>
                    <a:gd name="T45" fmla="*/ 0 h 1023"/>
                    <a:gd name="T46" fmla="*/ 0 w 1005"/>
                    <a:gd name="T47" fmla="*/ 0 h 1023"/>
                    <a:gd name="T48" fmla="*/ 0 w 1005"/>
                    <a:gd name="T49" fmla="*/ 0 h 1023"/>
                    <a:gd name="T50" fmla="*/ 0 w 1005"/>
                    <a:gd name="T51" fmla="*/ 0 h 1023"/>
                    <a:gd name="T52" fmla="*/ 0 w 1005"/>
                    <a:gd name="T53" fmla="*/ 0 h 1023"/>
                    <a:gd name="T54" fmla="*/ 0 w 1005"/>
                    <a:gd name="T55" fmla="*/ 0 h 1023"/>
                    <a:gd name="T56" fmla="*/ 0 w 1005"/>
                    <a:gd name="T57" fmla="*/ 0 h 1023"/>
                    <a:gd name="T58" fmla="*/ 0 w 1005"/>
                    <a:gd name="T59" fmla="*/ 0 h 1023"/>
                    <a:gd name="T60" fmla="*/ 0 w 1005"/>
                    <a:gd name="T61" fmla="*/ 0 h 1023"/>
                    <a:gd name="T62" fmla="*/ 0 w 1005"/>
                    <a:gd name="T63" fmla="*/ 0 h 1023"/>
                    <a:gd name="T64" fmla="*/ 0 w 1005"/>
                    <a:gd name="T65" fmla="*/ 0 h 1023"/>
                    <a:gd name="T66" fmla="*/ 0 w 1005"/>
                    <a:gd name="T67" fmla="*/ 0 h 1023"/>
                    <a:gd name="T68" fmla="*/ 0 w 1005"/>
                    <a:gd name="T69" fmla="*/ 0 h 1023"/>
                    <a:gd name="T70" fmla="*/ 0 w 1005"/>
                    <a:gd name="T71" fmla="*/ 0 h 1023"/>
                    <a:gd name="T72" fmla="*/ 0 w 1005"/>
                    <a:gd name="T73" fmla="*/ 0 h 1023"/>
                    <a:gd name="T74" fmla="*/ 0 w 1005"/>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5"/>
                    <a:gd name="T115" fmla="*/ 0 h 1023"/>
                    <a:gd name="T116" fmla="*/ 1005 w 1005"/>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5" h="1023">
                      <a:moveTo>
                        <a:pt x="1005" y="46"/>
                      </a:moveTo>
                      <a:lnTo>
                        <a:pt x="45" y="1023"/>
                      </a:lnTo>
                      <a:lnTo>
                        <a:pt x="44" y="1023"/>
                      </a:lnTo>
                      <a:lnTo>
                        <a:pt x="43" y="1022"/>
                      </a:lnTo>
                      <a:lnTo>
                        <a:pt x="41" y="1020"/>
                      </a:lnTo>
                      <a:lnTo>
                        <a:pt x="39" y="1017"/>
                      </a:lnTo>
                      <a:lnTo>
                        <a:pt x="35" y="1014"/>
                      </a:lnTo>
                      <a:lnTo>
                        <a:pt x="31" y="1009"/>
                      </a:lnTo>
                      <a:lnTo>
                        <a:pt x="27" y="1006"/>
                      </a:lnTo>
                      <a:lnTo>
                        <a:pt x="23" y="1002"/>
                      </a:lnTo>
                      <a:lnTo>
                        <a:pt x="18" y="997"/>
                      </a:lnTo>
                      <a:lnTo>
                        <a:pt x="14" y="992"/>
                      </a:lnTo>
                      <a:lnTo>
                        <a:pt x="10" y="989"/>
                      </a:lnTo>
                      <a:lnTo>
                        <a:pt x="7" y="986"/>
                      </a:lnTo>
                      <a:lnTo>
                        <a:pt x="3" y="983"/>
                      </a:lnTo>
                      <a:lnTo>
                        <a:pt x="1" y="981"/>
                      </a:lnTo>
                      <a:lnTo>
                        <a:pt x="0" y="980"/>
                      </a:lnTo>
                      <a:lnTo>
                        <a:pt x="0" y="979"/>
                      </a:lnTo>
                      <a:lnTo>
                        <a:pt x="959" y="0"/>
                      </a:lnTo>
                      <a:lnTo>
                        <a:pt x="960" y="1"/>
                      </a:lnTo>
                      <a:lnTo>
                        <a:pt x="962" y="1"/>
                      </a:lnTo>
                      <a:lnTo>
                        <a:pt x="964" y="4"/>
                      </a:lnTo>
                      <a:lnTo>
                        <a:pt x="967" y="6"/>
                      </a:lnTo>
                      <a:lnTo>
                        <a:pt x="971" y="9"/>
                      </a:lnTo>
                      <a:lnTo>
                        <a:pt x="974" y="13"/>
                      </a:lnTo>
                      <a:lnTo>
                        <a:pt x="979" y="17"/>
                      </a:lnTo>
                      <a:lnTo>
                        <a:pt x="983" y="22"/>
                      </a:lnTo>
                      <a:lnTo>
                        <a:pt x="988" y="26"/>
                      </a:lnTo>
                      <a:lnTo>
                        <a:pt x="992" y="30"/>
                      </a:lnTo>
                      <a:lnTo>
                        <a:pt x="996" y="34"/>
                      </a:lnTo>
                      <a:lnTo>
                        <a:pt x="999" y="38"/>
                      </a:lnTo>
                      <a:lnTo>
                        <a:pt x="1001" y="41"/>
                      </a:lnTo>
                      <a:lnTo>
                        <a:pt x="1003" y="43"/>
                      </a:lnTo>
                      <a:lnTo>
                        <a:pt x="1005" y="45"/>
                      </a:lnTo>
                      <a:lnTo>
                        <a:pt x="1005" y="4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0" name="Freeform 56"/>
                <p:cNvSpPr>
                  <a:spLocks/>
                </p:cNvSpPr>
                <p:nvPr/>
              </p:nvSpPr>
              <p:spPr bwMode="auto">
                <a:xfrm>
                  <a:off x="3682" y="1217"/>
                  <a:ext cx="101" cy="111"/>
                </a:xfrm>
                <a:custGeom>
                  <a:avLst/>
                  <a:gdLst>
                    <a:gd name="T0" fmla="*/ 0 w 1005"/>
                    <a:gd name="T1" fmla="*/ 0 h 1023"/>
                    <a:gd name="T2" fmla="*/ 0 w 1005"/>
                    <a:gd name="T3" fmla="*/ 0 h 1023"/>
                    <a:gd name="T4" fmla="*/ 0 w 1005"/>
                    <a:gd name="T5" fmla="*/ 0 h 1023"/>
                    <a:gd name="T6" fmla="*/ 0 w 1005"/>
                    <a:gd name="T7" fmla="*/ 0 h 1023"/>
                    <a:gd name="T8" fmla="*/ 0 w 1005"/>
                    <a:gd name="T9" fmla="*/ 0 h 1023"/>
                    <a:gd name="T10" fmla="*/ 0 w 1005"/>
                    <a:gd name="T11" fmla="*/ 0 h 1023"/>
                    <a:gd name="T12" fmla="*/ 0 w 1005"/>
                    <a:gd name="T13" fmla="*/ 0 h 1023"/>
                    <a:gd name="T14" fmla="*/ 0 w 1005"/>
                    <a:gd name="T15" fmla="*/ 0 h 1023"/>
                    <a:gd name="T16" fmla="*/ 0 w 1005"/>
                    <a:gd name="T17" fmla="*/ 0 h 1023"/>
                    <a:gd name="T18" fmla="*/ 0 w 1005"/>
                    <a:gd name="T19" fmla="*/ 0 h 1023"/>
                    <a:gd name="T20" fmla="*/ 0 w 1005"/>
                    <a:gd name="T21" fmla="*/ 0 h 1023"/>
                    <a:gd name="T22" fmla="*/ 0 w 1005"/>
                    <a:gd name="T23" fmla="*/ 0 h 1023"/>
                    <a:gd name="T24" fmla="*/ 0 w 1005"/>
                    <a:gd name="T25" fmla="*/ 0 h 1023"/>
                    <a:gd name="T26" fmla="*/ 0 w 1005"/>
                    <a:gd name="T27" fmla="*/ 0 h 1023"/>
                    <a:gd name="T28" fmla="*/ 0 w 1005"/>
                    <a:gd name="T29" fmla="*/ 0 h 1023"/>
                    <a:gd name="T30" fmla="*/ 0 w 1005"/>
                    <a:gd name="T31" fmla="*/ 0 h 1023"/>
                    <a:gd name="T32" fmla="*/ 0 w 1005"/>
                    <a:gd name="T33" fmla="*/ 0 h 1023"/>
                    <a:gd name="T34" fmla="*/ 0 w 1005"/>
                    <a:gd name="T35" fmla="*/ 0 h 1023"/>
                    <a:gd name="T36" fmla="*/ 0 w 1005"/>
                    <a:gd name="T37" fmla="*/ 0 h 1023"/>
                    <a:gd name="T38" fmla="*/ 0 w 1005"/>
                    <a:gd name="T39" fmla="*/ 0 h 1023"/>
                    <a:gd name="T40" fmla="*/ 0 w 1005"/>
                    <a:gd name="T41" fmla="*/ 0 h 1023"/>
                    <a:gd name="T42" fmla="*/ 0 w 1005"/>
                    <a:gd name="T43" fmla="*/ 0 h 1023"/>
                    <a:gd name="T44" fmla="*/ 0 w 1005"/>
                    <a:gd name="T45" fmla="*/ 0 h 1023"/>
                    <a:gd name="T46" fmla="*/ 0 w 1005"/>
                    <a:gd name="T47" fmla="*/ 0 h 1023"/>
                    <a:gd name="T48" fmla="*/ 0 w 1005"/>
                    <a:gd name="T49" fmla="*/ 0 h 1023"/>
                    <a:gd name="T50" fmla="*/ 0 w 1005"/>
                    <a:gd name="T51" fmla="*/ 0 h 1023"/>
                    <a:gd name="T52" fmla="*/ 0 w 1005"/>
                    <a:gd name="T53" fmla="*/ 0 h 1023"/>
                    <a:gd name="T54" fmla="*/ 0 w 1005"/>
                    <a:gd name="T55" fmla="*/ 0 h 1023"/>
                    <a:gd name="T56" fmla="*/ 0 w 1005"/>
                    <a:gd name="T57" fmla="*/ 0 h 1023"/>
                    <a:gd name="T58" fmla="*/ 0 w 1005"/>
                    <a:gd name="T59" fmla="*/ 0 h 1023"/>
                    <a:gd name="T60" fmla="*/ 0 w 1005"/>
                    <a:gd name="T61" fmla="*/ 0 h 1023"/>
                    <a:gd name="T62" fmla="*/ 0 w 1005"/>
                    <a:gd name="T63" fmla="*/ 0 h 1023"/>
                    <a:gd name="T64" fmla="*/ 0 w 1005"/>
                    <a:gd name="T65" fmla="*/ 0 h 1023"/>
                    <a:gd name="T66" fmla="*/ 0 w 1005"/>
                    <a:gd name="T67" fmla="*/ 0 h 1023"/>
                    <a:gd name="T68" fmla="*/ 0 w 1005"/>
                    <a:gd name="T69" fmla="*/ 0 h 1023"/>
                    <a:gd name="T70" fmla="*/ 0 w 1005"/>
                    <a:gd name="T71" fmla="*/ 0 h 1023"/>
                    <a:gd name="T72" fmla="*/ 0 w 1005"/>
                    <a:gd name="T73" fmla="*/ 0 h 1023"/>
                    <a:gd name="T74" fmla="*/ 0 w 1005"/>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5"/>
                    <a:gd name="T115" fmla="*/ 0 h 1023"/>
                    <a:gd name="T116" fmla="*/ 1005 w 1005"/>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5" h="1023">
                      <a:moveTo>
                        <a:pt x="1005" y="46"/>
                      </a:moveTo>
                      <a:lnTo>
                        <a:pt x="45" y="1023"/>
                      </a:lnTo>
                      <a:lnTo>
                        <a:pt x="44" y="1023"/>
                      </a:lnTo>
                      <a:lnTo>
                        <a:pt x="43" y="1022"/>
                      </a:lnTo>
                      <a:lnTo>
                        <a:pt x="41" y="1020"/>
                      </a:lnTo>
                      <a:lnTo>
                        <a:pt x="39" y="1017"/>
                      </a:lnTo>
                      <a:lnTo>
                        <a:pt x="35" y="1014"/>
                      </a:lnTo>
                      <a:lnTo>
                        <a:pt x="31" y="1009"/>
                      </a:lnTo>
                      <a:lnTo>
                        <a:pt x="27" y="1006"/>
                      </a:lnTo>
                      <a:lnTo>
                        <a:pt x="23" y="1002"/>
                      </a:lnTo>
                      <a:lnTo>
                        <a:pt x="18" y="997"/>
                      </a:lnTo>
                      <a:lnTo>
                        <a:pt x="14" y="992"/>
                      </a:lnTo>
                      <a:lnTo>
                        <a:pt x="10" y="989"/>
                      </a:lnTo>
                      <a:lnTo>
                        <a:pt x="7" y="986"/>
                      </a:lnTo>
                      <a:lnTo>
                        <a:pt x="3" y="983"/>
                      </a:lnTo>
                      <a:lnTo>
                        <a:pt x="1" y="981"/>
                      </a:lnTo>
                      <a:lnTo>
                        <a:pt x="0" y="980"/>
                      </a:lnTo>
                      <a:lnTo>
                        <a:pt x="0" y="979"/>
                      </a:lnTo>
                      <a:lnTo>
                        <a:pt x="959" y="0"/>
                      </a:lnTo>
                      <a:lnTo>
                        <a:pt x="960" y="1"/>
                      </a:lnTo>
                      <a:lnTo>
                        <a:pt x="962" y="1"/>
                      </a:lnTo>
                      <a:lnTo>
                        <a:pt x="964" y="4"/>
                      </a:lnTo>
                      <a:lnTo>
                        <a:pt x="967" y="6"/>
                      </a:lnTo>
                      <a:lnTo>
                        <a:pt x="971" y="9"/>
                      </a:lnTo>
                      <a:lnTo>
                        <a:pt x="974" y="13"/>
                      </a:lnTo>
                      <a:lnTo>
                        <a:pt x="979" y="17"/>
                      </a:lnTo>
                      <a:lnTo>
                        <a:pt x="983" y="22"/>
                      </a:lnTo>
                      <a:lnTo>
                        <a:pt x="988" y="26"/>
                      </a:lnTo>
                      <a:lnTo>
                        <a:pt x="992" y="30"/>
                      </a:lnTo>
                      <a:lnTo>
                        <a:pt x="996" y="34"/>
                      </a:lnTo>
                      <a:lnTo>
                        <a:pt x="999" y="38"/>
                      </a:lnTo>
                      <a:lnTo>
                        <a:pt x="1001" y="41"/>
                      </a:lnTo>
                      <a:lnTo>
                        <a:pt x="1003" y="43"/>
                      </a:lnTo>
                      <a:lnTo>
                        <a:pt x="1005" y="45"/>
                      </a:lnTo>
                      <a:lnTo>
                        <a:pt x="1005" y="4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1" name="Freeform 57"/>
                <p:cNvSpPr>
                  <a:spLocks/>
                </p:cNvSpPr>
                <p:nvPr/>
              </p:nvSpPr>
              <p:spPr bwMode="auto">
                <a:xfrm>
                  <a:off x="3554" y="1358"/>
                  <a:ext cx="102" cy="111"/>
                </a:xfrm>
                <a:custGeom>
                  <a:avLst/>
                  <a:gdLst>
                    <a:gd name="T0" fmla="*/ 0 w 1001"/>
                    <a:gd name="T1" fmla="*/ 0 h 1019"/>
                    <a:gd name="T2" fmla="*/ 0 w 1001"/>
                    <a:gd name="T3" fmla="*/ 0 h 1019"/>
                    <a:gd name="T4" fmla="*/ 0 w 1001"/>
                    <a:gd name="T5" fmla="*/ 0 h 1019"/>
                    <a:gd name="T6" fmla="*/ 0 w 1001"/>
                    <a:gd name="T7" fmla="*/ 0 h 1019"/>
                    <a:gd name="T8" fmla="*/ 0 w 1001"/>
                    <a:gd name="T9" fmla="*/ 0 h 1019"/>
                    <a:gd name="T10" fmla="*/ 0 w 1001"/>
                    <a:gd name="T11" fmla="*/ 0 h 1019"/>
                    <a:gd name="T12" fmla="*/ 0 w 1001"/>
                    <a:gd name="T13" fmla="*/ 0 h 1019"/>
                    <a:gd name="T14" fmla="*/ 0 w 1001"/>
                    <a:gd name="T15" fmla="*/ 0 h 1019"/>
                    <a:gd name="T16" fmla="*/ 0 w 1001"/>
                    <a:gd name="T17" fmla="*/ 0 h 1019"/>
                    <a:gd name="T18" fmla="*/ 0 w 1001"/>
                    <a:gd name="T19" fmla="*/ 0 h 1019"/>
                    <a:gd name="T20" fmla="*/ 0 w 1001"/>
                    <a:gd name="T21" fmla="*/ 0 h 1019"/>
                    <a:gd name="T22" fmla="*/ 0 w 1001"/>
                    <a:gd name="T23" fmla="*/ 0 h 1019"/>
                    <a:gd name="T24" fmla="*/ 0 w 1001"/>
                    <a:gd name="T25" fmla="*/ 0 h 1019"/>
                    <a:gd name="T26" fmla="*/ 0 w 1001"/>
                    <a:gd name="T27" fmla="*/ 0 h 1019"/>
                    <a:gd name="T28" fmla="*/ 0 w 1001"/>
                    <a:gd name="T29" fmla="*/ 0 h 1019"/>
                    <a:gd name="T30" fmla="*/ 0 w 1001"/>
                    <a:gd name="T31" fmla="*/ 0 h 1019"/>
                    <a:gd name="T32" fmla="*/ 0 w 1001"/>
                    <a:gd name="T33" fmla="*/ 0 h 1019"/>
                    <a:gd name="T34" fmla="*/ 0 w 1001"/>
                    <a:gd name="T35" fmla="*/ 0 h 1019"/>
                    <a:gd name="T36" fmla="*/ 0 w 1001"/>
                    <a:gd name="T37" fmla="*/ 0 h 1019"/>
                    <a:gd name="T38" fmla="*/ 0 w 1001"/>
                    <a:gd name="T39" fmla="*/ 0 h 1019"/>
                    <a:gd name="T40" fmla="*/ 0 w 1001"/>
                    <a:gd name="T41" fmla="*/ 0 h 1019"/>
                    <a:gd name="T42" fmla="*/ 0 w 1001"/>
                    <a:gd name="T43" fmla="*/ 0 h 1019"/>
                    <a:gd name="T44" fmla="*/ 0 w 1001"/>
                    <a:gd name="T45" fmla="*/ 0 h 1019"/>
                    <a:gd name="T46" fmla="*/ 0 w 1001"/>
                    <a:gd name="T47" fmla="*/ 0 h 1019"/>
                    <a:gd name="T48" fmla="*/ 0 w 1001"/>
                    <a:gd name="T49" fmla="*/ 0 h 1019"/>
                    <a:gd name="T50" fmla="*/ 0 w 1001"/>
                    <a:gd name="T51" fmla="*/ 0 h 1019"/>
                    <a:gd name="T52" fmla="*/ 0 w 1001"/>
                    <a:gd name="T53" fmla="*/ 0 h 1019"/>
                    <a:gd name="T54" fmla="*/ 0 w 1001"/>
                    <a:gd name="T55" fmla="*/ 0 h 1019"/>
                    <a:gd name="T56" fmla="*/ 0 w 1001"/>
                    <a:gd name="T57" fmla="*/ 0 h 1019"/>
                    <a:gd name="T58" fmla="*/ 0 w 1001"/>
                    <a:gd name="T59" fmla="*/ 0 h 1019"/>
                    <a:gd name="T60" fmla="*/ 0 w 1001"/>
                    <a:gd name="T61" fmla="*/ 0 h 1019"/>
                    <a:gd name="T62" fmla="*/ 0 w 1001"/>
                    <a:gd name="T63" fmla="*/ 0 h 1019"/>
                    <a:gd name="T64" fmla="*/ 0 w 1001"/>
                    <a:gd name="T65" fmla="*/ 0 h 1019"/>
                    <a:gd name="T66" fmla="*/ 0 w 1001"/>
                    <a:gd name="T67" fmla="*/ 0 h 1019"/>
                    <a:gd name="T68" fmla="*/ 0 w 1001"/>
                    <a:gd name="T69" fmla="*/ 0 h 1019"/>
                    <a:gd name="T70" fmla="*/ 0 w 1001"/>
                    <a:gd name="T71" fmla="*/ 0 h 1019"/>
                    <a:gd name="T72" fmla="*/ 0 w 1001"/>
                    <a:gd name="T73" fmla="*/ 0 h 1019"/>
                    <a:gd name="T74" fmla="*/ 0 w 1001"/>
                    <a:gd name="T75" fmla="*/ 0 h 10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1"/>
                    <a:gd name="T115" fmla="*/ 0 h 1019"/>
                    <a:gd name="T116" fmla="*/ 1001 w 1001"/>
                    <a:gd name="T117" fmla="*/ 1019 h 10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1" h="1019">
                      <a:moveTo>
                        <a:pt x="0" y="975"/>
                      </a:moveTo>
                      <a:lnTo>
                        <a:pt x="956" y="0"/>
                      </a:lnTo>
                      <a:lnTo>
                        <a:pt x="957" y="1"/>
                      </a:lnTo>
                      <a:lnTo>
                        <a:pt x="959" y="3"/>
                      </a:lnTo>
                      <a:lnTo>
                        <a:pt x="963" y="6"/>
                      </a:lnTo>
                      <a:lnTo>
                        <a:pt x="966" y="9"/>
                      </a:lnTo>
                      <a:lnTo>
                        <a:pt x="969" y="14"/>
                      </a:lnTo>
                      <a:lnTo>
                        <a:pt x="974" y="17"/>
                      </a:lnTo>
                      <a:lnTo>
                        <a:pt x="978" y="22"/>
                      </a:lnTo>
                      <a:lnTo>
                        <a:pt x="983" y="26"/>
                      </a:lnTo>
                      <a:lnTo>
                        <a:pt x="986" y="31"/>
                      </a:lnTo>
                      <a:lnTo>
                        <a:pt x="991" y="34"/>
                      </a:lnTo>
                      <a:lnTo>
                        <a:pt x="994" y="37"/>
                      </a:lnTo>
                      <a:lnTo>
                        <a:pt x="997" y="41"/>
                      </a:lnTo>
                      <a:lnTo>
                        <a:pt x="999" y="42"/>
                      </a:lnTo>
                      <a:lnTo>
                        <a:pt x="1000" y="44"/>
                      </a:lnTo>
                      <a:lnTo>
                        <a:pt x="1001" y="44"/>
                      </a:lnTo>
                      <a:lnTo>
                        <a:pt x="44" y="1019"/>
                      </a:lnTo>
                      <a:lnTo>
                        <a:pt x="43" y="1018"/>
                      </a:lnTo>
                      <a:lnTo>
                        <a:pt x="41" y="1016"/>
                      </a:lnTo>
                      <a:lnTo>
                        <a:pt x="37" y="1014"/>
                      </a:lnTo>
                      <a:lnTo>
                        <a:pt x="34" y="1010"/>
                      </a:lnTo>
                      <a:lnTo>
                        <a:pt x="29" y="1007"/>
                      </a:lnTo>
                      <a:lnTo>
                        <a:pt x="26" y="1002"/>
                      </a:lnTo>
                      <a:lnTo>
                        <a:pt x="21" y="998"/>
                      </a:lnTo>
                      <a:lnTo>
                        <a:pt x="17" y="993"/>
                      </a:lnTo>
                      <a:lnTo>
                        <a:pt x="12" y="990"/>
                      </a:lnTo>
                      <a:lnTo>
                        <a:pt x="9" y="985"/>
                      </a:lnTo>
                      <a:lnTo>
                        <a:pt x="6" y="982"/>
                      </a:lnTo>
                      <a:lnTo>
                        <a:pt x="2" y="980"/>
                      </a:lnTo>
                      <a:lnTo>
                        <a:pt x="1" y="977"/>
                      </a:lnTo>
                      <a:lnTo>
                        <a:pt x="0" y="97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52" name="Freeform 58"/>
                <p:cNvSpPr>
                  <a:spLocks/>
                </p:cNvSpPr>
                <p:nvPr/>
              </p:nvSpPr>
              <p:spPr bwMode="auto">
                <a:xfrm>
                  <a:off x="3554" y="1358"/>
                  <a:ext cx="102" cy="111"/>
                </a:xfrm>
                <a:custGeom>
                  <a:avLst/>
                  <a:gdLst>
                    <a:gd name="T0" fmla="*/ 0 w 1001"/>
                    <a:gd name="T1" fmla="*/ 0 h 1019"/>
                    <a:gd name="T2" fmla="*/ 0 w 1001"/>
                    <a:gd name="T3" fmla="*/ 0 h 1019"/>
                    <a:gd name="T4" fmla="*/ 0 w 1001"/>
                    <a:gd name="T5" fmla="*/ 0 h 1019"/>
                    <a:gd name="T6" fmla="*/ 0 w 1001"/>
                    <a:gd name="T7" fmla="*/ 0 h 1019"/>
                    <a:gd name="T8" fmla="*/ 0 w 1001"/>
                    <a:gd name="T9" fmla="*/ 0 h 1019"/>
                    <a:gd name="T10" fmla="*/ 0 w 1001"/>
                    <a:gd name="T11" fmla="*/ 0 h 1019"/>
                    <a:gd name="T12" fmla="*/ 0 w 1001"/>
                    <a:gd name="T13" fmla="*/ 0 h 1019"/>
                    <a:gd name="T14" fmla="*/ 0 w 1001"/>
                    <a:gd name="T15" fmla="*/ 0 h 1019"/>
                    <a:gd name="T16" fmla="*/ 0 w 1001"/>
                    <a:gd name="T17" fmla="*/ 0 h 1019"/>
                    <a:gd name="T18" fmla="*/ 0 w 1001"/>
                    <a:gd name="T19" fmla="*/ 0 h 1019"/>
                    <a:gd name="T20" fmla="*/ 0 w 1001"/>
                    <a:gd name="T21" fmla="*/ 0 h 1019"/>
                    <a:gd name="T22" fmla="*/ 0 w 1001"/>
                    <a:gd name="T23" fmla="*/ 0 h 1019"/>
                    <a:gd name="T24" fmla="*/ 0 w 1001"/>
                    <a:gd name="T25" fmla="*/ 0 h 1019"/>
                    <a:gd name="T26" fmla="*/ 0 w 1001"/>
                    <a:gd name="T27" fmla="*/ 0 h 1019"/>
                    <a:gd name="T28" fmla="*/ 0 w 1001"/>
                    <a:gd name="T29" fmla="*/ 0 h 1019"/>
                    <a:gd name="T30" fmla="*/ 0 w 1001"/>
                    <a:gd name="T31" fmla="*/ 0 h 1019"/>
                    <a:gd name="T32" fmla="*/ 0 w 1001"/>
                    <a:gd name="T33" fmla="*/ 0 h 1019"/>
                    <a:gd name="T34" fmla="*/ 0 w 1001"/>
                    <a:gd name="T35" fmla="*/ 0 h 1019"/>
                    <a:gd name="T36" fmla="*/ 0 w 1001"/>
                    <a:gd name="T37" fmla="*/ 0 h 1019"/>
                    <a:gd name="T38" fmla="*/ 0 w 1001"/>
                    <a:gd name="T39" fmla="*/ 0 h 1019"/>
                    <a:gd name="T40" fmla="*/ 0 w 1001"/>
                    <a:gd name="T41" fmla="*/ 0 h 1019"/>
                    <a:gd name="T42" fmla="*/ 0 w 1001"/>
                    <a:gd name="T43" fmla="*/ 0 h 1019"/>
                    <a:gd name="T44" fmla="*/ 0 w 1001"/>
                    <a:gd name="T45" fmla="*/ 0 h 1019"/>
                    <a:gd name="T46" fmla="*/ 0 w 1001"/>
                    <a:gd name="T47" fmla="*/ 0 h 1019"/>
                    <a:gd name="T48" fmla="*/ 0 w 1001"/>
                    <a:gd name="T49" fmla="*/ 0 h 1019"/>
                    <a:gd name="T50" fmla="*/ 0 w 1001"/>
                    <a:gd name="T51" fmla="*/ 0 h 1019"/>
                    <a:gd name="T52" fmla="*/ 0 w 1001"/>
                    <a:gd name="T53" fmla="*/ 0 h 1019"/>
                    <a:gd name="T54" fmla="*/ 0 w 1001"/>
                    <a:gd name="T55" fmla="*/ 0 h 1019"/>
                    <a:gd name="T56" fmla="*/ 0 w 1001"/>
                    <a:gd name="T57" fmla="*/ 0 h 1019"/>
                    <a:gd name="T58" fmla="*/ 0 w 1001"/>
                    <a:gd name="T59" fmla="*/ 0 h 1019"/>
                    <a:gd name="T60" fmla="*/ 0 w 1001"/>
                    <a:gd name="T61" fmla="*/ 0 h 1019"/>
                    <a:gd name="T62" fmla="*/ 0 w 1001"/>
                    <a:gd name="T63" fmla="*/ 0 h 1019"/>
                    <a:gd name="T64" fmla="*/ 0 w 1001"/>
                    <a:gd name="T65" fmla="*/ 0 h 1019"/>
                    <a:gd name="T66" fmla="*/ 0 w 1001"/>
                    <a:gd name="T67" fmla="*/ 0 h 1019"/>
                    <a:gd name="T68" fmla="*/ 0 w 1001"/>
                    <a:gd name="T69" fmla="*/ 0 h 1019"/>
                    <a:gd name="T70" fmla="*/ 0 w 1001"/>
                    <a:gd name="T71" fmla="*/ 0 h 1019"/>
                    <a:gd name="T72" fmla="*/ 0 w 1001"/>
                    <a:gd name="T73" fmla="*/ 0 h 1019"/>
                    <a:gd name="T74" fmla="*/ 0 w 1001"/>
                    <a:gd name="T75" fmla="*/ 0 h 10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1"/>
                    <a:gd name="T115" fmla="*/ 0 h 1019"/>
                    <a:gd name="T116" fmla="*/ 1001 w 1001"/>
                    <a:gd name="T117" fmla="*/ 1019 h 10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1" h="1019">
                      <a:moveTo>
                        <a:pt x="0" y="975"/>
                      </a:moveTo>
                      <a:lnTo>
                        <a:pt x="956" y="0"/>
                      </a:lnTo>
                      <a:lnTo>
                        <a:pt x="957" y="1"/>
                      </a:lnTo>
                      <a:lnTo>
                        <a:pt x="959" y="3"/>
                      </a:lnTo>
                      <a:lnTo>
                        <a:pt x="963" y="6"/>
                      </a:lnTo>
                      <a:lnTo>
                        <a:pt x="966" y="9"/>
                      </a:lnTo>
                      <a:lnTo>
                        <a:pt x="969" y="14"/>
                      </a:lnTo>
                      <a:lnTo>
                        <a:pt x="974" y="17"/>
                      </a:lnTo>
                      <a:lnTo>
                        <a:pt x="978" y="22"/>
                      </a:lnTo>
                      <a:lnTo>
                        <a:pt x="983" y="26"/>
                      </a:lnTo>
                      <a:lnTo>
                        <a:pt x="986" y="31"/>
                      </a:lnTo>
                      <a:lnTo>
                        <a:pt x="991" y="34"/>
                      </a:lnTo>
                      <a:lnTo>
                        <a:pt x="994" y="37"/>
                      </a:lnTo>
                      <a:lnTo>
                        <a:pt x="997" y="41"/>
                      </a:lnTo>
                      <a:lnTo>
                        <a:pt x="999" y="42"/>
                      </a:lnTo>
                      <a:lnTo>
                        <a:pt x="1000" y="44"/>
                      </a:lnTo>
                      <a:lnTo>
                        <a:pt x="1001" y="44"/>
                      </a:lnTo>
                      <a:lnTo>
                        <a:pt x="44" y="1019"/>
                      </a:lnTo>
                      <a:lnTo>
                        <a:pt x="43" y="1018"/>
                      </a:lnTo>
                      <a:lnTo>
                        <a:pt x="41" y="1016"/>
                      </a:lnTo>
                      <a:lnTo>
                        <a:pt x="37" y="1014"/>
                      </a:lnTo>
                      <a:lnTo>
                        <a:pt x="34" y="1010"/>
                      </a:lnTo>
                      <a:lnTo>
                        <a:pt x="29" y="1007"/>
                      </a:lnTo>
                      <a:lnTo>
                        <a:pt x="26" y="1002"/>
                      </a:lnTo>
                      <a:lnTo>
                        <a:pt x="21" y="998"/>
                      </a:lnTo>
                      <a:lnTo>
                        <a:pt x="17" y="993"/>
                      </a:lnTo>
                      <a:lnTo>
                        <a:pt x="12" y="990"/>
                      </a:lnTo>
                      <a:lnTo>
                        <a:pt x="9" y="985"/>
                      </a:lnTo>
                      <a:lnTo>
                        <a:pt x="6" y="982"/>
                      </a:lnTo>
                      <a:lnTo>
                        <a:pt x="2" y="980"/>
                      </a:lnTo>
                      <a:lnTo>
                        <a:pt x="1" y="977"/>
                      </a:lnTo>
                      <a:lnTo>
                        <a:pt x="0" y="97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3" name="Oval 59"/>
                <p:cNvSpPr>
                  <a:spLocks noChangeArrowheads="1"/>
                </p:cNvSpPr>
                <p:nvPr/>
              </p:nvSpPr>
              <p:spPr bwMode="auto">
                <a:xfrm>
                  <a:off x="3646" y="1319"/>
                  <a:ext cx="45" cy="48"/>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54" name="Freeform 60"/>
                <p:cNvSpPr>
                  <a:spLocks/>
                </p:cNvSpPr>
                <p:nvPr/>
              </p:nvSpPr>
              <p:spPr bwMode="auto">
                <a:xfrm>
                  <a:off x="3388" y="1768"/>
                  <a:ext cx="70" cy="95"/>
                </a:xfrm>
                <a:custGeom>
                  <a:avLst/>
                  <a:gdLst>
                    <a:gd name="T0" fmla="*/ 0 w 694"/>
                    <a:gd name="T1" fmla="*/ 0 h 876"/>
                    <a:gd name="T2" fmla="*/ 0 w 694"/>
                    <a:gd name="T3" fmla="*/ 0 h 876"/>
                    <a:gd name="T4" fmla="*/ 0 w 694"/>
                    <a:gd name="T5" fmla="*/ 0 h 876"/>
                    <a:gd name="T6" fmla="*/ 0 w 694"/>
                    <a:gd name="T7" fmla="*/ 0 h 876"/>
                    <a:gd name="T8" fmla="*/ 0 w 694"/>
                    <a:gd name="T9" fmla="*/ 0 h 876"/>
                    <a:gd name="T10" fmla="*/ 0 w 694"/>
                    <a:gd name="T11" fmla="*/ 0 h 876"/>
                    <a:gd name="T12" fmla="*/ 0 w 694"/>
                    <a:gd name="T13" fmla="*/ 0 h 876"/>
                    <a:gd name="T14" fmla="*/ 0 w 694"/>
                    <a:gd name="T15" fmla="*/ 0 h 876"/>
                    <a:gd name="T16" fmla="*/ 0 w 694"/>
                    <a:gd name="T17" fmla="*/ 0 h 876"/>
                    <a:gd name="T18" fmla="*/ 0 w 694"/>
                    <a:gd name="T19" fmla="*/ 0 h 876"/>
                    <a:gd name="T20" fmla="*/ 0 w 694"/>
                    <a:gd name="T21" fmla="*/ 0 h 876"/>
                    <a:gd name="T22" fmla="*/ 0 w 694"/>
                    <a:gd name="T23" fmla="*/ 0 h 876"/>
                    <a:gd name="T24" fmla="*/ 0 w 694"/>
                    <a:gd name="T25" fmla="*/ 0 h 876"/>
                    <a:gd name="T26" fmla="*/ 0 w 694"/>
                    <a:gd name="T27" fmla="*/ 0 h 876"/>
                    <a:gd name="T28" fmla="*/ 0 w 694"/>
                    <a:gd name="T29" fmla="*/ 0 h 876"/>
                    <a:gd name="T30" fmla="*/ 0 w 694"/>
                    <a:gd name="T31" fmla="*/ 0 h 876"/>
                    <a:gd name="T32" fmla="*/ 0 w 694"/>
                    <a:gd name="T33" fmla="*/ 0 h 876"/>
                    <a:gd name="T34" fmla="*/ 0 w 694"/>
                    <a:gd name="T35" fmla="*/ 0 h 876"/>
                    <a:gd name="T36" fmla="*/ 0 w 694"/>
                    <a:gd name="T37" fmla="*/ 0 h 876"/>
                    <a:gd name="T38" fmla="*/ 0 w 694"/>
                    <a:gd name="T39" fmla="*/ 0 h 876"/>
                    <a:gd name="T40" fmla="*/ 0 w 694"/>
                    <a:gd name="T41" fmla="*/ 0 h 876"/>
                    <a:gd name="T42" fmla="*/ 0 w 694"/>
                    <a:gd name="T43" fmla="*/ 0 h 8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4"/>
                    <a:gd name="T67" fmla="*/ 0 h 876"/>
                    <a:gd name="T68" fmla="*/ 694 w 694"/>
                    <a:gd name="T69" fmla="*/ 876 h 8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4" h="876">
                      <a:moveTo>
                        <a:pt x="642" y="870"/>
                      </a:moveTo>
                      <a:lnTo>
                        <a:pt x="0" y="41"/>
                      </a:lnTo>
                      <a:lnTo>
                        <a:pt x="53" y="0"/>
                      </a:lnTo>
                      <a:lnTo>
                        <a:pt x="692" y="831"/>
                      </a:lnTo>
                      <a:lnTo>
                        <a:pt x="693" y="835"/>
                      </a:lnTo>
                      <a:lnTo>
                        <a:pt x="694" y="839"/>
                      </a:lnTo>
                      <a:lnTo>
                        <a:pt x="694" y="844"/>
                      </a:lnTo>
                      <a:lnTo>
                        <a:pt x="693" y="848"/>
                      </a:lnTo>
                      <a:lnTo>
                        <a:pt x="691" y="854"/>
                      </a:lnTo>
                      <a:lnTo>
                        <a:pt x="689" y="859"/>
                      </a:lnTo>
                      <a:lnTo>
                        <a:pt x="684" y="863"/>
                      </a:lnTo>
                      <a:lnTo>
                        <a:pt x="680" y="868"/>
                      </a:lnTo>
                      <a:lnTo>
                        <a:pt x="674" y="871"/>
                      </a:lnTo>
                      <a:lnTo>
                        <a:pt x="669" y="873"/>
                      </a:lnTo>
                      <a:lnTo>
                        <a:pt x="664" y="874"/>
                      </a:lnTo>
                      <a:lnTo>
                        <a:pt x="658" y="876"/>
                      </a:lnTo>
                      <a:lnTo>
                        <a:pt x="654" y="876"/>
                      </a:lnTo>
                      <a:lnTo>
                        <a:pt x="649" y="874"/>
                      </a:lnTo>
                      <a:lnTo>
                        <a:pt x="645" y="872"/>
                      </a:lnTo>
                      <a:lnTo>
                        <a:pt x="642" y="87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5" name="Freeform 61"/>
                <p:cNvSpPr>
                  <a:spLocks/>
                </p:cNvSpPr>
                <p:nvPr/>
              </p:nvSpPr>
              <p:spPr bwMode="auto">
                <a:xfrm>
                  <a:off x="3388" y="1768"/>
                  <a:ext cx="70" cy="95"/>
                </a:xfrm>
                <a:custGeom>
                  <a:avLst/>
                  <a:gdLst>
                    <a:gd name="T0" fmla="*/ 0 w 694"/>
                    <a:gd name="T1" fmla="*/ 0 h 876"/>
                    <a:gd name="T2" fmla="*/ 0 w 694"/>
                    <a:gd name="T3" fmla="*/ 0 h 876"/>
                    <a:gd name="T4" fmla="*/ 0 w 694"/>
                    <a:gd name="T5" fmla="*/ 0 h 876"/>
                    <a:gd name="T6" fmla="*/ 0 w 694"/>
                    <a:gd name="T7" fmla="*/ 0 h 876"/>
                    <a:gd name="T8" fmla="*/ 0 w 694"/>
                    <a:gd name="T9" fmla="*/ 0 h 876"/>
                    <a:gd name="T10" fmla="*/ 0 w 694"/>
                    <a:gd name="T11" fmla="*/ 0 h 876"/>
                    <a:gd name="T12" fmla="*/ 0 w 694"/>
                    <a:gd name="T13" fmla="*/ 0 h 876"/>
                    <a:gd name="T14" fmla="*/ 0 w 694"/>
                    <a:gd name="T15" fmla="*/ 0 h 876"/>
                    <a:gd name="T16" fmla="*/ 0 w 694"/>
                    <a:gd name="T17" fmla="*/ 0 h 876"/>
                    <a:gd name="T18" fmla="*/ 0 w 694"/>
                    <a:gd name="T19" fmla="*/ 0 h 876"/>
                    <a:gd name="T20" fmla="*/ 0 w 694"/>
                    <a:gd name="T21" fmla="*/ 0 h 876"/>
                    <a:gd name="T22" fmla="*/ 0 w 694"/>
                    <a:gd name="T23" fmla="*/ 0 h 876"/>
                    <a:gd name="T24" fmla="*/ 0 w 694"/>
                    <a:gd name="T25" fmla="*/ 0 h 876"/>
                    <a:gd name="T26" fmla="*/ 0 w 694"/>
                    <a:gd name="T27" fmla="*/ 0 h 876"/>
                    <a:gd name="T28" fmla="*/ 0 w 694"/>
                    <a:gd name="T29" fmla="*/ 0 h 876"/>
                    <a:gd name="T30" fmla="*/ 0 w 694"/>
                    <a:gd name="T31" fmla="*/ 0 h 876"/>
                    <a:gd name="T32" fmla="*/ 0 w 694"/>
                    <a:gd name="T33" fmla="*/ 0 h 876"/>
                    <a:gd name="T34" fmla="*/ 0 w 694"/>
                    <a:gd name="T35" fmla="*/ 0 h 876"/>
                    <a:gd name="T36" fmla="*/ 0 w 694"/>
                    <a:gd name="T37" fmla="*/ 0 h 876"/>
                    <a:gd name="T38" fmla="*/ 0 w 694"/>
                    <a:gd name="T39" fmla="*/ 0 h 876"/>
                    <a:gd name="T40" fmla="*/ 0 w 694"/>
                    <a:gd name="T41" fmla="*/ 0 h 876"/>
                    <a:gd name="T42" fmla="*/ 0 w 694"/>
                    <a:gd name="T43" fmla="*/ 0 h 8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4"/>
                    <a:gd name="T67" fmla="*/ 0 h 876"/>
                    <a:gd name="T68" fmla="*/ 694 w 694"/>
                    <a:gd name="T69" fmla="*/ 876 h 8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4" h="876">
                      <a:moveTo>
                        <a:pt x="642" y="870"/>
                      </a:moveTo>
                      <a:lnTo>
                        <a:pt x="0" y="41"/>
                      </a:lnTo>
                      <a:lnTo>
                        <a:pt x="53" y="0"/>
                      </a:lnTo>
                      <a:lnTo>
                        <a:pt x="692" y="831"/>
                      </a:lnTo>
                      <a:lnTo>
                        <a:pt x="693" y="835"/>
                      </a:lnTo>
                      <a:lnTo>
                        <a:pt x="694" y="839"/>
                      </a:lnTo>
                      <a:lnTo>
                        <a:pt x="694" y="844"/>
                      </a:lnTo>
                      <a:lnTo>
                        <a:pt x="693" y="848"/>
                      </a:lnTo>
                      <a:lnTo>
                        <a:pt x="691" y="854"/>
                      </a:lnTo>
                      <a:lnTo>
                        <a:pt x="689" y="859"/>
                      </a:lnTo>
                      <a:lnTo>
                        <a:pt x="684" y="863"/>
                      </a:lnTo>
                      <a:lnTo>
                        <a:pt x="680" y="868"/>
                      </a:lnTo>
                      <a:lnTo>
                        <a:pt x="674" y="871"/>
                      </a:lnTo>
                      <a:lnTo>
                        <a:pt x="669" y="873"/>
                      </a:lnTo>
                      <a:lnTo>
                        <a:pt x="664" y="874"/>
                      </a:lnTo>
                      <a:lnTo>
                        <a:pt x="658" y="876"/>
                      </a:lnTo>
                      <a:lnTo>
                        <a:pt x="654" y="876"/>
                      </a:lnTo>
                      <a:lnTo>
                        <a:pt x="649" y="874"/>
                      </a:lnTo>
                      <a:lnTo>
                        <a:pt x="645" y="872"/>
                      </a:lnTo>
                      <a:lnTo>
                        <a:pt x="642" y="87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6" name="Freeform 62"/>
                <p:cNvSpPr>
                  <a:spLocks/>
                </p:cNvSpPr>
                <p:nvPr/>
              </p:nvSpPr>
              <p:spPr bwMode="auto">
                <a:xfrm>
                  <a:off x="3919" y="1740"/>
                  <a:ext cx="66" cy="117"/>
                </a:xfrm>
                <a:custGeom>
                  <a:avLst/>
                  <a:gdLst>
                    <a:gd name="T0" fmla="*/ 0 w 658"/>
                    <a:gd name="T1" fmla="*/ 0 h 1082"/>
                    <a:gd name="T2" fmla="*/ 0 w 658"/>
                    <a:gd name="T3" fmla="*/ 0 h 1082"/>
                    <a:gd name="T4" fmla="*/ 0 w 658"/>
                    <a:gd name="T5" fmla="*/ 0 h 1082"/>
                    <a:gd name="T6" fmla="*/ 0 w 658"/>
                    <a:gd name="T7" fmla="*/ 0 h 1082"/>
                    <a:gd name="T8" fmla="*/ 0 w 658"/>
                    <a:gd name="T9" fmla="*/ 0 h 1082"/>
                    <a:gd name="T10" fmla="*/ 0 w 658"/>
                    <a:gd name="T11" fmla="*/ 0 h 1082"/>
                    <a:gd name="T12" fmla="*/ 0 w 658"/>
                    <a:gd name="T13" fmla="*/ 0 h 1082"/>
                    <a:gd name="T14" fmla="*/ 0 w 658"/>
                    <a:gd name="T15" fmla="*/ 0 h 1082"/>
                    <a:gd name="T16" fmla="*/ 0 w 658"/>
                    <a:gd name="T17" fmla="*/ 0 h 1082"/>
                    <a:gd name="T18" fmla="*/ 0 w 658"/>
                    <a:gd name="T19" fmla="*/ 0 h 1082"/>
                    <a:gd name="T20" fmla="*/ 0 w 658"/>
                    <a:gd name="T21" fmla="*/ 0 h 1082"/>
                    <a:gd name="T22" fmla="*/ 0 w 658"/>
                    <a:gd name="T23" fmla="*/ 0 h 1082"/>
                    <a:gd name="T24" fmla="*/ 0 w 658"/>
                    <a:gd name="T25" fmla="*/ 0 h 1082"/>
                    <a:gd name="T26" fmla="*/ 0 w 658"/>
                    <a:gd name="T27" fmla="*/ 0 h 1082"/>
                    <a:gd name="T28" fmla="*/ 0 w 658"/>
                    <a:gd name="T29" fmla="*/ 0 h 1082"/>
                    <a:gd name="T30" fmla="*/ 0 w 658"/>
                    <a:gd name="T31" fmla="*/ 0 h 1082"/>
                    <a:gd name="T32" fmla="*/ 0 w 658"/>
                    <a:gd name="T33" fmla="*/ 0 h 1082"/>
                    <a:gd name="T34" fmla="*/ 0 w 658"/>
                    <a:gd name="T35" fmla="*/ 0 h 1082"/>
                    <a:gd name="T36" fmla="*/ 0 w 658"/>
                    <a:gd name="T37" fmla="*/ 0 h 1082"/>
                    <a:gd name="T38" fmla="*/ 0 w 658"/>
                    <a:gd name="T39" fmla="*/ 0 h 1082"/>
                    <a:gd name="T40" fmla="*/ 0 w 658"/>
                    <a:gd name="T41" fmla="*/ 0 h 1082"/>
                    <a:gd name="T42" fmla="*/ 0 w 658"/>
                    <a:gd name="T43" fmla="*/ 0 h 1082"/>
                    <a:gd name="T44" fmla="*/ 0 w 658"/>
                    <a:gd name="T45" fmla="*/ 0 h 1082"/>
                    <a:gd name="T46" fmla="*/ 0 w 658"/>
                    <a:gd name="T47" fmla="*/ 0 h 1082"/>
                    <a:gd name="T48" fmla="*/ 0 w 658"/>
                    <a:gd name="T49" fmla="*/ 0 h 1082"/>
                    <a:gd name="T50" fmla="*/ 0 w 658"/>
                    <a:gd name="T51" fmla="*/ 0 h 1082"/>
                    <a:gd name="T52" fmla="*/ 0 w 658"/>
                    <a:gd name="T53" fmla="*/ 0 h 1082"/>
                    <a:gd name="T54" fmla="*/ 0 w 658"/>
                    <a:gd name="T55" fmla="*/ 0 h 1082"/>
                    <a:gd name="T56" fmla="*/ 0 w 658"/>
                    <a:gd name="T57" fmla="*/ 0 h 1082"/>
                    <a:gd name="T58" fmla="*/ 0 w 658"/>
                    <a:gd name="T59" fmla="*/ 0 h 1082"/>
                    <a:gd name="T60" fmla="*/ 0 w 658"/>
                    <a:gd name="T61" fmla="*/ 0 h 1082"/>
                    <a:gd name="T62" fmla="*/ 0 w 658"/>
                    <a:gd name="T63" fmla="*/ 0 h 1082"/>
                    <a:gd name="T64" fmla="*/ 0 w 658"/>
                    <a:gd name="T65" fmla="*/ 0 h 1082"/>
                    <a:gd name="T66" fmla="*/ 0 w 658"/>
                    <a:gd name="T67" fmla="*/ 0 h 1082"/>
                    <a:gd name="T68" fmla="*/ 0 w 658"/>
                    <a:gd name="T69" fmla="*/ 0 h 1082"/>
                    <a:gd name="T70" fmla="*/ 0 w 658"/>
                    <a:gd name="T71" fmla="*/ 0 h 1082"/>
                    <a:gd name="T72" fmla="*/ 0 w 658"/>
                    <a:gd name="T73" fmla="*/ 0 h 1082"/>
                    <a:gd name="T74" fmla="*/ 0 w 658"/>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8"/>
                    <a:gd name="T115" fmla="*/ 0 h 1082"/>
                    <a:gd name="T116" fmla="*/ 658 w 658"/>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8" h="1082">
                      <a:moveTo>
                        <a:pt x="55" y="6"/>
                      </a:moveTo>
                      <a:lnTo>
                        <a:pt x="657" y="1044"/>
                      </a:lnTo>
                      <a:lnTo>
                        <a:pt x="658" y="1048"/>
                      </a:lnTo>
                      <a:lnTo>
                        <a:pt x="658" y="1051"/>
                      </a:lnTo>
                      <a:lnTo>
                        <a:pt x="657" y="1055"/>
                      </a:lnTo>
                      <a:lnTo>
                        <a:pt x="655" y="1059"/>
                      </a:lnTo>
                      <a:lnTo>
                        <a:pt x="651" y="1064"/>
                      </a:lnTo>
                      <a:lnTo>
                        <a:pt x="648" y="1067"/>
                      </a:lnTo>
                      <a:lnTo>
                        <a:pt x="642" y="1072"/>
                      </a:lnTo>
                      <a:lnTo>
                        <a:pt x="638" y="1075"/>
                      </a:lnTo>
                      <a:lnTo>
                        <a:pt x="632" y="1077"/>
                      </a:lnTo>
                      <a:lnTo>
                        <a:pt x="627" y="1080"/>
                      </a:lnTo>
                      <a:lnTo>
                        <a:pt x="621" y="1082"/>
                      </a:lnTo>
                      <a:lnTo>
                        <a:pt x="615" y="1082"/>
                      </a:lnTo>
                      <a:lnTo>
                        <a:pt x="611" y="1082"/>
                      </a:lnTo>
                      <a:lnTo>
                        <a:pt x="606" y="1081"/>
                      </a:lnTo>
                      <a:lnTo>
                        <a:pt x="603" y="1080"/>
                      </a:lnTo>
                      <a:lnTo>
                        <a:pt x="600" y="1077"/>
                      </a:lnTo>
                      <a:lnTo>
                        <a:pt x="1" y="38"/>
                      </a:lnTo>
                      <a:lnTo>
                        <a:pt x="0" y="35"/>
                      </a:lnTo>
                      <a:lnTo>
                        <a:pt x="0" y="31"/>
                      </a:lnTo>
                      <a:lnTo>
                        <a:pt x="1" y="27"/>
                      </a:lnTo>
                      <a:lnTo>
                        <a:pt x="3" y="23"/>
                      </a:lnTo>
                      <a:lnTo>
                        <a:pt x="6" y="18"/>
                      </a:lnTo>
                      <a:lnTo>
                        <a:pt x="10" y="15"/>
                      </a:lnTo>
                      <a:lnTo>
                        <a:pt x="14" y="10"/>
                      </a:lnTo>
                      <a:lnTo>
                        <a:pt x="20" y="7"/>
                      </a:lnTo>
                      <a:lnTo>
                        <a:pt x="24" y="5"/>
                      </a:lnTo>
                      <a:lnTo>
                        <a:pt x="30" y="2"/>
                      </a:lnTo>
                      <a:lnTo>
                        <a:pt x="36" y="1"/>
                      </a:lnTo>
                      <a:lnTo>
                        <a:pt x="41" y="0"/>
                      </a:lnTo>
                      <a:lnTo>
                        <a:pt x="46" y="1"/>
                      </a:lnTo>
                      <a:lnTo>
                        <a:pt x="51" y="2"/>
                      </a:lnTo>
                      <a:lnTo>
                        <a:pt x="53" y="4"/>
                      </a:lnTo>
                      <a:lnTo>
                        <a:pt x="55"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7" name="Freeform 63"/>
                <p:cNvSpPr>
                  <a:spLocks/>
                </p:cNvSpPr>
                <p:nvPr/>
              </p:nvSpPr>
              <p:spPr bwMode="auto">
                <a:xfrm>
                  <a:off x="3919" y="1740"/>
                  <a:ext cx="66" cy="117"/>
                </a:xfrm>
                <a:custGeom>
                  <a:avLst/>
                  <a:gdLst>
                    <a:gd name="T0" fmla="*/ 0 w 658"/>
                    <a:gd name="T1" fmla="*/ 0 h 1082"/>
                    <a:gd name="T2" fmla="*/ 0 w 658"/>
                    <a:gd name="T3" fmla="*/ 0 h 1082"/>
                    <a:gd name="T4" fmla="*/ 0 w 658"/>
                    <a:gd name="T5" fmla="*/ 0 h 1082"/>
                    <a:gd name="T6" fmla="*/ 0 w 658"/>
                    <a:gd name="T7" fmla="*/ 0 h 1082"/>
                    <a:gd name="T8" fmla="*/ 0 w 658"/>
                    <a:gd name="T9" fmla="*/ 0 h 1082"/>
                    <a:gd name="T10" fmla="*/ 0 w 658"/>
                    <a:gd name="T11" fmla="*/ 0 h 1082"/>
                    <a:gd name="T12" fmla="*/ 0 w 658"/>
                    <a:gd name="T13" fmla="*/ 0 h 1082"/>
                    <a:gd name="T14" fmla="*/ 0 w 658"/>
                    <a:gd name="T15" fmla="*/ 0 h 1082"/>
                    <a:gd name="T16" fmla="*/ 0 w 658"/>
                    <a:gd name="T17" fmla="*/ 0 h 1082"/>
                    <a:gd name="T18" fmla="*/ 0 w 658"/>
                    <a:gd name="T19" fmla="*/ 0 h 1082"/>
                    <a:gd name="T20" fmla="*/ 0 w 658"/>
                    <a:gd name="T21" fmla="*/ 0 h 1082"/>
                    <a:gd name="T22" fmla="*/ 0 w 658"/>
                    <a:gd name="T23" fmla="*/ 0 h 1082"/>
                    <a:gd name="T24" fmla="*/ 0 w 658"/>
                    <a:gd name="T25" fmla="*/ 0 h 1082"/>
                    <a:gd name="T26" fmla="*/ 0 w 658"/>
                    <a:gd name="T27" fmla="*/ 0 h 1082"/>
                    <a:gd name="T28" fmla="*/ 0 w 658"/>
                    <a:gd name="T29" fmla="*/ 0 h 1082"/>
                    <a:gd name="T30" fmla="*/ 0 w 658"/>
                    <a:gd name="T31" fmla="*/ 0 h 1082"/>
                    <a:gd name="T32" fmla="*/ 0 w 658"/>
                    <a:gd name="T33" fmla="*/ 0 h 1082"/>
                    <a:gd name="T34" fmla="*/ 0 w 658"/>
                    <a:gd name="T35" fmla="*/ 0 h 1082"/>
                    <a:gd name="T36" fmla="*/ 0 w 658"/>
                    <a:gd name="T37" fmla="*/ 0 h 1082"/>
                    <a:gd name="T38" fmla="*/ 0 w 658"/>
                    <a:gd name="T39" fmla="*/ 0 h 1082"/>
                    <a:gd name="T40" fmla="*/ 0 w 658"/>
                    <a:gd name="T41" fmla="*/ 0 h 1082"/>
                    <a:gd name="T42" fmla="*/ 0 w 658"/>
                    <a:gd name="T43" fmla="*/ 0 h 1082"/>
                    <a:gd name="T44" fmla="*/ 0 w 658"/>
                    <a:gd name="T45" fmla="*/ 0 h 1082"/>
                    <a:gd name="T46" fmla="*/ 0 w 658"/>
                    <a:gd name="T47" fmla="*/ 0 h 1082"/>
                    <a:gd name="T48" fmla="*/ 0 w 658"/>
                    <a:gd name="T49" fmla="*/ 0 h 1082"/>
                    <a:gd name="T50" fmla="*/ 0 w 658"/>
                    <a:gd name="T51" fmla="*/ 0 h 1082"/>
                    <a:gd name="T52" fmla="*/ 0 w 658"/>
                    <a:gd name="T53" fmla="*/ 0 h 1082"/>
                    <a:gd name="T54" fmla="*/ 0 w 658"/>
                    <a:gd name="T55" fmla="*/ 0 h 1082"/>
                    <a:gd name="T56" fmla="*/ 0 w 658"/>
                    <a:gd name="T57" fmla="*/ 0 h 1082"/>
                    <a:gd name="T58" fmla="*/ 0 w 658"/>
                    <a:gd name="T59" fmla="*/ 0 h 1082"/>
                    <a:gd name="T60" fmla="*/ 0 w 658"/>
                    <a:gd name="T61" fmla="*/ 0 h 1082"/>
                    <a:gd name="T62" fmla="*/ 0 w 658"/>
                    <a:gd name="T63" fmla="*/ 0 h 1082"/>
                    <a:gd name="T64" fmla="*/ 0 w 658"/>
                    <a:gd name="T65" fmla="*/ 0 h 1082"/>
                    <a:gd name="T66" fmla="*/ 0 w 658"/>
                    <a:gd name="T67" fmla="*/ 0 h 1082"/>
                    <a:gd name="T68" fmla="*/ 0 w 658"/>
                    <a:gd name="T69" fmla="*/ 0 h 1082"/>
                    <a:gd name="T70" fmla="*/ 0 w 658"/>
                    <a:gd name="T71" fmla="*/ 0 h 1082"/>
                    <a:gd name="T72" fmla="*/ 0 w 658"/>
                    <a:gd name="T73" fmla="*/ 0 h 1082"/>
                    <a:gd name="T74" fmla="*/ 0 w 658"/>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8"/>
                    <a:gd name="T115" fmla="*/ 0 h 1082"/>
                    <a:gd name="T116" fmla="*/ 658 w 658"/>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8" h="1082">
                      <a:moveTo>
                        <a:pt x="55" y="6"/>
                      </a:moveTo>
                      <a:lnTo>
                        <a:pt x="657" y="1044"/>
                      </a:lnTo>
                      <a:lnTo>
                        <a:pt x="658" y="1048"/>
                      </a:lnTo>
                      <a:lnTo>
                        <a:pt x="658" y="1051"/>
                      </a:lnTo>
                      <a:lnTo>
                        <a:pt x="657" y="1055"/>
                      </a:lnTo>
                      <a:lnTo>
                        <a:pt x="655" y="1059"/>
                      </a:lnTo>
                      <a:lnTo>
                        <a:pt x="651" y="1064"/>
                      </a:lnTo>
                      <a:lnTo>
                        <a:pt x="648" y="1067"/>
                      </a:lnTo>
                      <a:lnTo>
                        <a:pt x="642" y="1072"/>
                      </a:lnTo>
                      <a:lnTo>
                        <a:pt x="638" y="1075"/>
                      </a:lnTo>
                      <a:lnTo>
                        <a:pt x="632" y="1077"/>
                      </a:lnTo>
                      <a:lnTo>
                        <a:pt x="627" y="1080"/>
                      </a:lnTo>
                      <a:lnTo>
                        <a:pt x="621" y="1082"/>
                      </a:lnTo>
                      <a:lnTo>
                        <a:pt x="615" y="1082"/>
                      </a:lnTo>
                      <a:lnTo>
                        <a:pt x="611" y="1082"/>
                      </a:lnTo>
                      <a:lnTo>
                        <a:pt x="606" y="1081"/>
                      </a:lnTo>
                      <a:lnTo>
                        <a:pt x="603" y="1080"/>
                      </a:lnTo>
                      <a:lnTo>
                        <a:pt x="600" y="1077"/>
                      </a:lnTo>
                      <a:lnTo>
                        <a:pt x="1" y="38"/>
                      </a:lnTo>
                      <a:lnTo>
                        <a:pt x="0" y="35"/>
                      </a:lnTo>
                      <a:lnTo>
                        <a:pt x="0" y="31"/>
                      </a:lnTo>
                      <a:lnTo>
                        <a:pt x="1" y="27"/>
                      </a:lnTo>
                      <a:lnTo>
                        <a:pt x="3" y="23"/>
                      </a:lnTo>
                      <a:lnTo>
                        <a:pt x="6" y="18"/>
                      </a:lnTo>
                      <a:lnTo>
                        <a:pt x="10" y="15"/>
                      </a:lnTo>
                      <a:lnTo>
                        <a:pt x="14" y="10"/>
                      </a:lnTo>
                      <a:lnTo>
                        <a:pt x="20" y="7"/>
                      </a:lnTo>
                      <a:lnTo>
                        <a:pt x="24" y="5"/>
                      </a:lnTo>
                      <a:lnTo>
                        <a:pt x="30" y="2"/>
                      </a:lnTo>
                      <a:lnTo>
                        <a:pt x="36" y="1"/>
                      </a:lnTo>
                      <a:lnTo>
                        <a:pt x="41" y="0"/>
                      </a:lnTo>
                      <a:lnTo>
                        <a:pt x="46" y="1"/>
                      </a:lnTo>
                      <a:lnTo>
                        <a:pt x="51" y="2"/>
                      </a:lnTo>
                      <a:lnTo>
                        <a:pt x="53" y="4"/>
                      </a:lnTo>
                      <a:lnTo>
                        <a:pt x="55"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8" name="Freeform 64"/>
                <p:cNvSpPr>
                  <a:spLocks/>
                </p:cNvSpPr>
                <p:nvPr/>
              </p:nvSpPr>
              <p:spPr bwMode="auto">
                <a:xfrm>
                  <a:off x="3979" y="1852"/>
                  <a:ext cx="6" cy="5"/>
                </a:xfrm>
                <a:custGeom>
                  <a:avLst/>
                  <a:gdLst>
                    <a:gd name="T0" fmla="*/ 0 w 58"/>
                    <a:gd name="T1" fmla="*/ 0 h 43"/>
                    <a:gd name="T2" fmla="*/ 0 w 58"/>
                    <a:gd name="T3" fmla="*/ 0 h 43"/>
                    <a:gd name="T4" fmla="*/ 0 w 58"/>
                    <a:gd name="T5" fmla="*/ 0 h 43"/>
                    <a:gd name="T6" fmla="*/ 0 w 58"/>
                    <a:gd name="T7" fmla="*/ 0 h 43"/>
                    <a:gd name="T8" fmla="*/ 0 w 58"/>
                    <a:gd name="T9" fmla="*/ 0 h 43"/>
                    <a:gd name="T10" fmla="*/ 0 w 58"/>
                    <a:gd name="T11" fmla="*/ 0 h 43"/>
                    <a:gd name="T12" fmla="*/ 0 w 58"/>
                    <a:gd name="T13" fmla="*/ 0 h 43"/>
                    <a:gd name="T14" fmla="*/ 0 w 58"/>
                    <a:gd name="T15" fmla="*/ 0 h 43"/>
                    <a:gd name="T16" fmla="*/ 0 w 58"/>
                    <a:gd name="T17" fmla="*/ 0 h 43"/>
                    <a:gd name="T18" fmla="*/ 0 w 58"/>
                    <a:gd name="T19" fmla="*/ 0 h 43"/>
                    <a:gd name="T20" fmla="*/ 0 w 58"/>
                    <a:gd name="T21" fmla="*/ 0 h 43"/>
                    <a:gd name="T22" fmla="*/ 0 w 58"/>
                    <a:gd name="T23" fmla="*/ 0 h 43"/>
                    <a:gd name="T24" fmla="*/ 0 w 58"/>
                    <a:gd name="T25" fmla="*/ 0 h 43"/>
                    <a:gd name="T26" fmla="*/ 0 w 58"/>
                    <a:gd name="T27" fmla="*/ 0 h 43"/>
                    <a:gd name="T28" fmla="*/ 0 w 58"/>
                    <a:gd name="T29" fmla="*/ 0 h 43"/>
                    <a:gd name="T30" fmla="*/ 0 w 58"/>
                    <a:gd name="T31" fmla="*/ 0 h 43"/>
                    <a:gd name="T32" fmla="*/ 0 w 58"/>
                    <a:gd name="T33" fmla="*/ 0 h 43"/>
                    <a:gd name="T34" fmla="*/ 0 w 58"/>
                    <a:gd name="T35" fmla="*/ 0 h 43"/>
                    <a:gd name="T36" fmla="*/ 0 w 58"/>
                    <a:gd name="T37" fmla="*/ 0 h 43"/>
                    <a:gd name="T38" fmla="*/ 0 w 58"/>
                    <a:gd name="T39" fmla="*/ 0 h 43"/>
                    <a:gd name="T40" fmla="*/ 0 w 58"/>
                    <a:gd name="T41" fmla="*/ 0 h 43"/>
                    <a:gd name="T42" fmla="*/ 0 w 58"/>
                    <a:gd name="T43" fmla="*/ 0 h 43"/>
                    <a:gd name="T44" fmla="*/ 0 w 58"/>
                    <a:gd name="T45" fmla="*/ 0 h 43"/>
                    <a:gd name="T46" fmla="*/ 0 w 58"/>
                    <a:gd name="T47" fmla="*/ 0 h 43"/>
                    <a:gd name="T48" fmla="*/ 0 w 58"/>
                    <a:gd name="T49" fmla="*/ 0 h 43"/>
                    <a:gd name="T50" fmla="*/ 0 w 58"/>
                    <a:gd name="T51" fmla="*/ 0 h 43"/>
                    <a:gd name="T52" fmla="*/ 0 w 58"/>
                    <a:gd name="T53" fmla="*/ 0 h 43"/>
                    <a:gd name="T54" fmla="*/ 0 w 58"/>
                    <a:gd name="T55" fmla="*/ 0 h 43"/>
                    <a:gd name="T56" fmla="*/ 0 w 58"/>
                    <a:gd name="T57" fmla="*/ 0 h 43"/>
                    <a:gd name="T58" fmla="*/ 0 w 58"/>
                    <a:gd name="T59" fmla="*/ 0 h 43"/>
                    <a:gd name="T60" fmla="*/ 0 w 58"/>
                    <a:gd name="T61" fmla="*/ 0 h 43"/>
                    <a:gd name="T62" fmla="*/ 0 w 58"/>
                    <a:gd name="T63" fmla="*/ 0 h 43"/>
                    <a:gd name="T64" fmla="*/ 0 w 58"/>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3"/>
                    <a:gd name="T101" fmla="*/ 58 w 58"/>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3">
                      <a:moveTo>
                        <a:pt x="21" y="8"/>
                      </a:moveTo>
                      <a:lnTo>
                        <a:pt x="27" y="4"/>
                      </a:lnTo>
                      <a:lnTo>
                        <a:pt x="32" y="2"/>
                      </a:lnTo>
                      <a:lnTo>
                        <a:pt x="38" y="1"/>
                      </a:lnTo>
                      <a:lnTo>
                        <a:pt x="44" y="0"/>
                      </a:lnTo>
                      <a:lnTo>
                        <a:pt x="48" y="0"/>
                      </a:lnTo>
                      <a:lnTo>
                        <a:pt x="53" y="1"/>
                      </a:lnTo>
                      <a:lnTo>
                        <a:pt x="55" y="3"/>
                      </a:lnTo>
                      <a:lnTo>
                        <a:pt x="57" y="5"/>
                      </a:lnTo>
                      <a:lnTo>
                        <a:pt x="58" y="9"/>
                      </a:lnTo>
                      <a:lnTo>
                        <a:pt x="58" y="12"/>
                      </a:lnTo>
                      <a:lnTo>
                        <a:pt x="57" y="16"/>
                      </a:lnTo>
                      <a:lnTo>
                        <a:pt x="55" y="20"/>
                      </a:lnTo>
                      <a:lnTo>
                        <a:pt x="51" y="25"/>
                      </a:lnTo>
                      <a:lnTo>
                        <a:pt x="48" y="28"/>
                      </a:lnTo>
                      <a:lnTo>
                        <a:pt x="42" y="33"/>
                      </a:lnTo>
                      <a:lnTo>
                        <a:pt x="38" y="36"/>
                      </a:lnTo>
                      <a:lnTo>
                        <a:pt x="32" y="38"/>
                      </a:lnTo>
                      <a:lnTo>
                        <a:pt x="27" y="41"/>
                      </a:lnTo>
                      <a:lnTo>
                        <a:pt x="21" y="43"/>
                      </a:lnTo>
                      <a:lnTo>
                        <a:pt x="15" y="43"/>
                      </a:lnTo>
                      <a:lnTo>
                        <a:pt x="11" y="43"/>
                      </a:lnTo>
                      <a:lnTo>
                        <a:pt x="6" y="42"/>
                      </a:lnTo>
                      <a:lnTo>
                        <a:pt x="3" y="41"/>
                      </a:lnTo>
                      <a:lnTo>
                        <a:pt x="0" y="38"/>
                      </a:lnTo>
                      <a:lnTo>
                        <a:pt x="0" y="35"/>
                      </a:lnTo>
                      <a:lnTo>
                        <a:pt x="0" y="31"/>
                      </a:lnTo>
                      <a:lnTo>
                        <a:pt x="2" y="27"/>
                      </a:lnTo>
                      <a:lnTo>
                        <a:pt x="4" y="24"/>
                      </a:lnTo>
                      <a:lnTo>
                        <a:pt x="6" y="19"/>
                      </a:lnTo>
                      <a:lnTo>
                        <a:pt x="11" y="14"/>
                      </a:lnTo>
                      <a:lnTo>
                        <a:pt x="15" y="11"/>
                      </a:lnTo>
                      <a:lnTo>
                        <a:pt x="21"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9" name="Freeform 65"/>
                <p:cNvSpPr>
                  <a:spLocks/>
                </p:cNvSpPr>
                <p:nvPr/>
              </p:nvSpPr>
              <p:spPr bwMode="auto">
                <a:xfrm>
                  <a:off x="3979" y="1852"/>
                  <a:ext cx="6" cy="5"/>
                </a:xfrm>
                <a:custGeom>
                  <a:avLst/>
                  <a:gdLst>
                    <a:gd name="T0" fmla="*/ 0 w 58"/>
                    <a:gd name="T1" fmla="*/ 0 h 43"/>
                    <a:gd name="T2" fmla="*/ 0 w 58"/>
                    <a:gd name="T3" fmla="*/ 0 h 43"/>
                    <a:gd name="T4" fmla="*/ 0 w 58"/>
                    <a:gd name="T5" fmla="*/ 0 h 43"/>
                    <a:gd name="T6" fmla="*/ 0 w 58"/>
                    <a:gd name="T7" fmla="*/ 0 h 43"/>
                    <a:gd name="T8" fmla="*/ 0 w 58"/>
                    <a:gd name="T9" fmla="*/ 0 h 43"/>
                    <a:gd name="T10" fmla="*/ 0 w 58"/>
                    <a:gd name="T11" fmla="*/ 0 h 43"/>
                    <a:gd name="T12" fmla="*/ 0 w 58"/>
                    <a:gd name="T13" fmla="*/ 0 h 43"/>
                    <a:gd name="T14" fmla="*/ 0 w 58"/>
                    <a:gd name="T15" fmla="*/ 0 h 43"/>
                    <a:gd name="T16" fmla="*/ 0 w 58"/>
                    <a:gd name="T17" fmla="*/ 0 h 43"/>
                    <a:gd name="T18" fmla="*/ 0 w 58"/>
                    <a:gd name="T19" fmla="*/ 0 h 43"/>
                    <a:gd name="T20" fmla="*/ 0 w 58"/>
                    <a:gd name="T21" fmla="*/ 0 h 43"/>
                    <a:gd name="T22" fmla="*/ 0 w 58"/>
                    <a:gd name="T23" fmla="*/ 0 h 43"/>
                    <a:gd name="T24" fmla="*/ 0 w 58"/>
                    <a:gd name="T25" fmla="*/ 0 h 43"/>
                    <a:gd name="T26" fmla="*/ 0 w 58"/>
                    <a:gd name="T27" fmla="*/ 0 h 43"/>
                    <a:gd name="T28" fmla="*/ 0 w 58"/>
                    <a:gd name="T29" fmla="*/ 0 h 43"/>
                    <a:gd name="T30" fmla="*/ 0 w 58"/>
                    <a:gd name="T31" fmla="*/ 0 h 43"/>
                    <a:gd name="T32" fmla="*/ 0 w 58"/>
                    <a:gd name="T33" fmla="*/ 0 h 43"/>
                    <a:gd name="T34" fmla="*/ 0 w 58"/>
                    <a:gd name="T35" fmla="*/ 0 h 43"/>
                    <a:gd name="T36" fmla="*/ 0 w 58"/>
                    <a:gd name="T37" fmla="*/ 0 h 43"/>
                    <a:gd name="T38" fmla="*/ 0 w 58"/>
                    <a:gd name="T39" fmla="*/ 0 h 43"/>
                    <a:gd name="T40" fmla="*/ 0 w 58"/>
                    <a:gd name="T41" fmla="*/ 0 h 43"/>
                    <a:gd name="T42" fmla="*/ 0 w 58"/>
                    <a:gd name="T43" fmla="*/ 0 h 43"/>
                    <a:gd name="T44" fmla="*/ 0 w 58"/>
                    <a:gd name="T45" fmla="*/ 0 h 43"/>
                    <a:gd name="T46" fmla="*/ 0 w 58"/>
                    <a:gd name="T47" fmla="*/ 0 h 43"/>
                    <a:gd name="T48" fmla="*/ 0 w 58"/>
                    <a:gd name="T49" fmla="*/ 0 h 43"/>
                    <a:gd name="T50" fmla="*/ 0 w 58"/>
                    <a:gd name="T51" fmla="*/ 0 h 43"/>
                    <a:gd name="T52" fmla="*/ 0 w 58"/>
                    <a:gd name="T53" fmla="*/ 0 h 43"/>
                    <a:gd name="T54" fmla="*/ 0 w 58"/>
                    <a:gd name="T55" fmla="*/ 0 h 43"/>
                    <a:gd name="T56" fmla="*/ 0 w 58"/>
                    <a:gd name="T57" fmla="*/ 0 h 43"/>
                    <a:gd name="T58" fmla="*/ 0 w 58"/>
                    <a:gd name="T59" fmla="*/ 0 h 43"/>
                    <a:gd name="T60" fmla="*/ 0 w 58"/>
                    <a:gd name="T61" fmla="*/ 0 h 43"/>
                    <a:gd name="T62" fmla="*/ 0 w 58"/>
                    <a:gd name="T63" fmla="*/ 0 h 43"/>
                    <a:gd name="T64" fmla="*/ 0 w 58"/>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3"/>
                    <a:gd name="T101" fmla="*/ 58 w 58"/>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3">
                      <a:moveTo>
                        <a:pt x="21" y="8"/>
                      </a:moveTo>
                      <a:lnTo>
                        <a:pt x="27" y="4"/>
                      </a:lnTo>
                      <a:lnTo>
                        <a:pt x="32" y="2"/>
                      </a:lnTo>
                      <a:lnTo>
                        <a:pt x="38" y="1"/>
                      </a:lnTo>
                      <a:lnTo>
                        <a:pt x="44" y="0"/>
                      </a:lnTo>
                      <a:lnTo>
                        <a:pt x="48" y="0"/>
                      </a:lnTo>
                      <a:lnTo>
                        <a:pt x="53" y="1"/>
                      </a:lnTo>
                      <a:lnTo>
                        <a:pt x="55" y="3"/>
                      </a:lnTo>
                      <a:lnTo>
                        <a:pt x="57" y="5"/>
                      </a:lnTo>
                      <a:lnTo>
                        <a:pt x="58" y="9"/>
                      </a:lnTo>
                      <a:lnTo>
                        <a:pt x="58" y="12"/>
                      </a:lnTo>
                      <a:lnTo>
                        <a:pt x="57" y="16"/>
                      </a:lnTo>
                      <a:lnTo>
                        <a:pt x="55" y="20"/>
                      </a:lnTo>
                      <a:lnTo>
                        <a:pt x="51" y="25"/>
                      </a:lnTo>
                      <a:lnTo>
                        <a:pt x="48" y="28"/>
                      </a:lnTo>
                      <a:lnTo>
                        <a:pt x="42" y="33"/>
                      </a:lnTo>
                      <a:lnTo>
                        <a:pt x="38" y="36"/>
                      </a:lnTo>
                      <a:lnTo>
                        <a:pt x="32" y="38"/>
                      </a:lnTo>
                      <a:lnTo>
                        <a:pt x="27" y="41"/>
                      </a:lnTo>
                      <a:lnTo>
                        <a:pt x="21" y="43"/>
                      </a:lnTo>
                      <a:lnTo>
                        <a:pt x="15" y="43"/>
                      </a:lnTo>
                      <a:lnTo>
                        <a:pt x="11" y="43"/>
                      </a:lnTo>
                      <a:lnTo>
                        <a:pt x="6" y="42"/>
                      </a:lnTo>
                      <a:lnTo>
                        <a:pt x="3" y="41"/>
                      </a:lnTo>
                      <a:lnTo>
                        <a:pt x="0" y="38"/>
                      </a:lnTo>
                      <a:lnTo>
                        <a:pt x="0" y="35"/>
                      </a:lnTo>
                      <a:lnTo>
                        <a:pt x="0" y="31"/>
                      </a:lnTo>
                      <a:lnTo>
                        <a:pt x="2" y="27"/>
                      </a:lnTo>
                      <a:lnTo>
                        <a:pt x="4" y="24"/>
                      </a:lnTo>
                      <a:lnTo>
                        <a:pt x="6" y="19"/>
                      </a:lnTo>
                      <a:lnTo>
                        <a:pt x="11" y="14"/>
                      </a:lnTo>
                      <a:lnTo>
                        <a:pt x="15" y="11"/>
                      </a:lnTo>
                      <a:lnTo>
                        <a:pt x="21"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0" name="Freeform 66"/>
                <p:cNvSpPr>
                  <a:spLocks/>
                </p:cNvSpPr>
                <p:nvPr/>
              </p:nvSpPr>
              <p:spPr bwMode="auto">
                <a:xfrm>
                  <a:off x="3571" y="1753"/>
                  <a:ext cx="55" cy="118"/>
                </a:xfrm>
                <a:custGeom>
                  <a:avLst/>
                  <a:gdLst>
                    <a:gd name="T0" fmla="*/ 0 w 557"/>
                    <a:gd name="T1" fmla="*/ 0 h 1085"/>
                    <a:gd name="T2" fmla="*/ 0 w 557"/>
                    <a:gd name="T3" fmla="*/ 0 h 1085"/>
                    <a:gd name="T4" fmla="*/ 0 w 557"/>
                    <a:gd name="T5" fmla="*/ 0 h 1085"/>
                    <a:gd name="T6" fmla="*/ 0 w 557"/>
                    <a:gd name="T7" fmla="*/ 0 h 1085"/>
                    <a:gd name="T8" fmla="*/ 0 w 557"/>
                    <a:gd name="T9" fmla="*/ 0 h 1085"/>
                    <a:gd name="T10" fmla="*/ 0 w 557"/>
                    <a:gd name="T11" fmla="*/ 0 h 1085"/>
                    <a:gd name="T12" fmla="*/ 0 w 557"/>
                    <a:gd name="T13" fmla="*/ 0 h 1085"/>
                    <a:gd name="T14" fmla="*/ 0 w 557"/>
                    <a:gd name="T15" fmla="*/ 0 h 1085"/>
                    <a:gd name="T16" fmla="*/ 0 w 557"/>
                    <a:gd name="T17" fmla="*/ 0 h 1085"/>
                    <a:gd name="T18" fmla="*/ 0 w 557"/>
                    <a:gd name="T19" fmla="*/ 0 h 1085"/>
                    <a:gd name="T20" fmla="*/ 0 w 557"/>
                    <a:gd name="T21" fmla="*/ 0 h 1085"/>
                    <a:gd name="T22" fmla="*/ 0 w 557"/>
                    <a:gd name="T23" fmla="*/ 0 h 1085"/>
                    <a:gd name="T24" fmla="*/ 0 w 557"/>
                    <a:gd name="T25" fmla="*/ 0 h 1085"/>
                    <a:gd name="T26" fmla="*/ 0 w 557"/>
                    <a:gd name="T27" fmla="*/ 0 h 1085"/>
                    <a:gd name="T28" fmla="*/ 0 w 557"/>
                    <a:gd name="T29" fmla="*/ 0 h 1085"/>
                    <a:gd name="T30" fmla="*/ 0 w 557"/>
                    <a:gd name="T31" fmla="*/ 0 h 1085"/>
                    <a:gd name="T32" fmla="*/ 0 w 557"/>
                    <a:gd name="T33" fmla="*/ 0 h 1085"/>
                    <a:gd name="T34" fmla="*/ 0 w 557"/>
                    <a:gd name="T35" fmla="*/ 0 h 1085"/>
                    <a:gd name="T36" fmla="*/ 0 w 557"/>
                    <a:gd name="T37" fmla="*/ 0 h 1085"/>
                    <a:gd name="T38" fmla="*/ 0 w 557"/>
                    <a:gd name="T39" fmla="*/ 0 h 1085"/>
                    <a:gd name="T40" fmla="*/ 0 w 557"/>
                    <a:gd name="T41" fmla="*/ 0 h 1085"/>
                    <a:gd name="T42" fmla="*/ 0 w 557"/>
                    <a:gd name="T43" fmla="*/ 0 h 1085"/>
                    <a:gd name="T44" fmla="*/ 0 w 557"/>
                    <a:gd name="T45" fmla="*/ 0 h 1085"/>
                    <a:gd name="T46" fmla="*/ 0 w 557"/>
                    <a:gd name="T47" fmla="*/ 0 h 1085"/>
                    <a:gd name="T48" fmla="*/ 0 w 557"/>
                    <a:gd name="T49" fmla="*/ 0 h 1085"/>
                    <a:gd name="T50" fmla="*/ 0 w 557"/>
                    <a:gd name="T51" fmla="*/ 0 h 1085"/>
                    <a:gd name="T52" fmla="*/ 0 w 557"/>
                    <a:gd name="T53" fmla="*/ 0 h 1085"/>
                    <a:gd name="T54" fmla="*/ 0 w 557"/>
                    <a:gd name="T55" fmla="*/ 0 h 1085"/>
                    <a:gd name="T56" fmla="*/ 0 w 557"/>
                    <a:gd name="T57" fmla="*/ 0 h 1085"/>
                    <a:gd name="T58" fmla="*/ 0 w 557"/>
                    <a:gd name="T59" fmla="*/ 0 h 1085"/>
                    <a:gd name="T60" fmla="*/ 0 w 557"/>
                    <a:gd name="T61" fmla="*/ 0 h 1085"/>
                    <a:gd name="T62" fmla="*/ 0 w 557"/>
                    <a:gd name="T63" fmla="*/ 0 h 1085"/>
                    <a:gd name="T64" fmla="*/ 0 w 557"/>
                    <a:gd name="T65" fmla="*/ 0 h 1085"/>
                    <a:gd name="T66" fmla="*/ 0 w 557"/>
                    <a:gd name="T67" fmla="*/ 0 h 1085"/>
                    <a:gd name="T68" fmla="*/ 0 w 557"/>
                    <a:gd name="T69" fmla="*/ 0 h 1085"/>
                    <a:gd name="T70" fmla="*/ 0 w 557"/>
                    <a:gd name="T71" fmla="*/ 0 h 1085"/>
                    <a:gd name="T72" fmla="*/ 0 w 557"/>
                    <a:gd name="T73" fmla="*/ 0 h 1085"/>
                    <a:gd name="T74" fmla="*/ 0 w 557"/>
                    <a:gd name="T75" fmla="*/ 0 h 10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7"/>
                    <a:gd name="T115" fmla="*/ 0 h 1085"/>
                    <a:gd name="T116" fmla="*/ 557 w 557"/>
                    <a:gd name="T117" fmla="*/ 1085 h 10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7" h="1085">
                      <a:moveTo>
                        <a:pt x="58" y="8"/>
                      </a:moveTo>
                      <a:lnTo>
                        <a:pt x="555" y="1050"/>
                      </a:lnTo>
                      <a:lnTo>
                        <a:pt x="557" y="1054"/>
                      </a:lnTo>
                      <a:lnTo>
                        <a:pt x="557" y="1057"/>
                      </a:lnTo>
                      <a:lnTo>
                        <a:pt x="554" y="1062"/>
                      </a:lnTo>
                      <a:lnTo>
                        <a:pt x="552" y="1066"/>
                      </a:lnTo>
                      <a:lnTo>
                        <a:pt x="549" y="1070"/>
                      </a:lnTo>
                      <a:lnTo>
                        <a:pt x="544" y="1074"/>
                      </a:lnTo>
                      <a:lnTo>
                        <a:pt x="540" y="1077"/>
                      </a:lnTo>
                      <a:lnTo>
                        <a:pt x="534" y="1081"/>
                      </a:lnTo>
                      <a:lnTo>
                        <a:pt x="527" y="1083"/>
                      </a:lnTo>
                      <a:lnTo>
                        <a:pt x="521" y="1084"/>
                      </a:lnTo>
                      <a:lnTo>
                        <a:pt x="516" y="1085"/>
                      </a:lnTo>
                      <a:lnTo>
                        <a:pt x="510" y="1085"/>
                      </a:lnTo>
                      <a:lnTo>
                        <a:pt x="505" y="1085"/>
                      </a:lnTo>
                      <a:lnTo>
                        <a:pt x="501" y="1083"/>
                      </a:lnTo>
                      <a:lnTo>
                        <a:pt x="499" y="1081"/>
                      </a:lnTo>
                      <a:lnTo>
                        <a:pt x="496" y="1079"/>
                      </a:lnTo>
                      <a:lnTo>
                        <a:pt x="1" y="35"/>
                      </a:lnTo>
                      <a:lnTo>
                        <a:pt x="0" y="32"/>
                      </a:lnTo>
                      <a:lnTo>
                        <a:pt x="0" y="29"/>
                      </a:lnTo>
                      <a:lnTo>
                        <a:pt x="2" y="24"/>
                      </a:lnTo>
                      <a:lnTo>
                        <a:pt x="4" y="20"/>
                      </a:lnTo>
                      <a:lnTo>
                        <a:pt x="8" y="16"/>
                      </a:lnTo>
                      <a:lnTo>
                        <a:pt x="11" y="12"/>
                      </a:lnTo>
                      <a:lnTo>
                        <a:pt x="17" y="8"/>
                      </a:lnTo>
                      <a:lnTo>
                        <a:pt x="21" y="6"/>
                      </a:lnTo>
                      <a:lnTo>
                        <a:pt x="27" y="4"/>
                      </a:lnTo>
                      <a:lnTo>
                        <a:pt x="34" y="1"/>
                      </a:lnTo>
                      <a:lnTo>
                        <a:pt x="39" y="0"/>
                      </a:lnTo>
                      <a:lnTo>
                        <a:pt x="44" y="0"/>
                      </a:lnTo>
                      <a:lnTo>
                        <a:pt x="49" y="1"/>
                      </a:lnTo>
                      <a:lnTo>
                        <a:pt x="53" y="4"/>
                      </a:lnTo>
                      <a:lnTo>
                        <a:pt x="56" y="6"/>
                      </a:lnTo>
                      <a:lnTo>
                        <a:pt x="58"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1" name="Freeform 67"/>
                <p:cNvSpPr>
                  <a:spLocks/>
                </p:cNvSpPr>
                <p:nvPr/>
              </p:nvSpPr>
              <p:spPr bwMode="auto">
                <a:xfrm>
                  <a:off x="3571" y="1753"/>
                  <a:ext cx="55" cy="118"/>
                </a:xfrm>
                <a:custGeom>
                  <a:avLst/>
                  <a:gdLst>
                    <a:gd name="T0" fmla="*/ 0 w 557"/>
                    <a:gd name="T1" fmla="*/ 0 h 1085"/>
                    <a:gd name="T2" fmla="*/ 0 w 557"/>
                    <a:gd name="T3" fmla="*/ 0 h 1085"/>
                    <a:gd name="T4" fmla="*/ 0 w 557"/>
                    <a:gd name="T5" fmla="*/ 0 h 1085"/>
                    <a:gd name="T6" fmla="*/ 0 w 557"/>
                    <a:gd name="T7" fmla="*/ 0 h 1085"/>
                    <a:gd name="T8" fmla="*/ 0 w 557"/>
                    <a:gd name="T9" fmla="*/ 0 h 1085"/>
                    <a:gd name="T10" fmla="*/ 0 w 557"/>
                    <a:gd name="T11" fmla="*/ 0 h 1085"/>
                    <a:gd name="T12" fmla="*/ 0 w 557"/>
                    <a:gd name="T13" fmla="*/ 0 h 1085"/>
                    <a:gd name="T14" fmla="*/ 0 w 557"/>
                    <a:gd name="T15" fmla="*/ 0 h 1085"/>
                    <a:gd name="T16" fmla="*/ 0 w 557"/>
                    <a:gd name="T17" fmla="*/ 0 h 1085"/>
                    <a:gd name="T18" fmla="*/ 0 w 557"/>
                    <a:gd name="T19" fmla="*/ 0 h 1085"/>
                    <a:gd name="T20" fmla="*/ 0 w 557"/>
                    <a:gd name="T21" fmla="*/ 0 h 1085"/>
                    <a:gd name="T22" fmla="*/ 0 w 557"/>
                    <a:gd name="T23" fmla="*/ 0 h 1085"/>
                    <a:gd name="T24" fmla="*/ 0 w 557"/>
                    <a:gd name="T25" fmla="*/ 0 h 1085"/>
                    <a:gd name="T26" fmla="*/ 0 w 557"/>
                    <a:gd name="T27" fmla="*/ 0 h 1085"/>
                    <a:gd name="T28" fmla="*/ 0 w 557"/>
                    <a:gd name="T29" fmla="*/ 0 h 1085"/>
                    <a:gd name="T30" fmla="*/ 0 w 557"/>
                    <a:gd name="T31" fmla="*/ 0 h 1085"/>
                    <a:gd name="T32" fmla="*/ 0 w 557"/>
                    <a:gd name="T33" fmla="*/ 0 h 1085"/>
                    <a:gd name="T34" fmla="*/ 0 w 557"/>
                    <a:gd name="T35" fmla="*/ 0 h 1085"/>
                    <a:gd name="T36" fmla="*/ 0 w 557"/>
                    <a:gd name="T37" fmla="*/ 0 h 1085"/>
                    <a:gd name="T38" fmla="*/ 0 w 557"/>
                    <a:gd name="T39" fmla="*/ 0 h 1085"/>
                    <a:gd name="T40" fmla="*/ 0 w 557"/>
                    <a:gd name="T41" fmla="*/ 0 h 1085"/>
                    <a:gd name="T42" fmla="*/ 0 w 557"/>
                    <a:gd name="T43" fmla="*/ 0 h 1085"/>
                    <a:gd name="T44" fmla="*/ 0 w 557"/>
                    <a:gd name="T45" fmla="*/ 0 h 1085"/>
                    <a:gd name="T46" fmla="*/ 0 w 557"/>
                    <a:gd name="T47" fmla="*/ 0 h 1085"/>
                    <a:gd name="T48" fmla="*/ 0 w 557"/>
                    <a:gd name="T49" fmla="*/ 0 h 1085"/>
                    <a:gd name="T50" fmla="*/ 0 w 557"/>
                    <a:gd name="T51" fmla="*/ 0 h 1085"/>
                    <a:gd name="T52" fmla="*/ 0 w 557"/>
                    <a:gd name="T53" fmla="*/ 0 h 1085"/>
                    <a:gd name="T54" fmla="*/ 0 w 557"/>
                    <a:gd name="T55" fmla="*/ 0 h 1085"/>
                    <a:gd name="T56" fmla="*/ 0 w 557"/>
                    <a:gd name="T57" fmla="*/ 0 h 1085"/>
                    <a:gd name="T58" fmla="*/ 0 w 557"/>
                    <a:gd name="T59" fmla="*/ 0 h 1085"/>
                    <a:gd name="T60" fmla="*/ 0 w 557"/>
                    <a:gd name="T61" fmla="*/ 0 h 1085"/>
                    <a:gd name="T62" fmla="*/ 0 w 557"/>
                    <a:gd name="T63" fmla="*/ 0 h 1085"/>
                    <a:gd name="T64" fmla="*/ 0 w 557"/>
                    <a:gd name="T65" fmla="*/ 0 h 1085"/>
                    <a:gd name="T66" fmla="*/ 0 w 557"/>
                    <a:gd name="T67" fmla="*/ 0 h 1085"/>
                    <a:gd name="T68" fmla="*/ 0 w 557"/>
                    <a:gd name="T69" fmla="*/ 0 h 1085"/>
                    <a:gd name="T70" fmla="*/ 0 w 557"/>
                    <a:gd name="T71" fmla="*/ 0 h 1085"/>
                    <a:gd name="T72" fmla="*/ 0 w 557"/>
                    <a:gd name="T73" fmla="*/ 0 h 1085"/>
                    <a:gd name="T74" fmla="*/ 0 w 557"/>
                    <a:gd name="T75" fmla="*/ 0 h 10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7"/>
                    <a:gd name="T115" fmla="*/ 0 h 1085"/>
                    <a:gd name="T116" fmla="*/ 557 w 557"/>
                    <a:gd name="T117" fmla="*/ 1085 h 10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7" h="1085">
                      <a:moveTo>
                        <a:pt x="58" y="8"/>
                      </a:moveTo>
                      <a:lnTo>
                        <a:pt x="555" y="1050"/>
                      </a:lnTo>
                      <a:lnTo>
                        <a:pt x="557" y="1054"/>
                      </a:lnTo>
                      <a:lnTo>
                        <a:pt x="557" y="1057"/>
                      </a:lnTo>
                      <a:lnTo>
                        <a:pt x="554" y="1062"/>
                      </a:lnTo>
                      <a:lnTo>
                        <a:pt x="552" y="1066"/>
                      </a:lnTo>
                      <a:lnTo>
                        <a:pt x="549" y="1070"/>
                      </a:lnTo>
                      <a:lnTo>
                        <a:pt x="544" y="1074"/>
                      </a:lnTo>
                      <a:lnTo>
                        <a:pt x="540" y="1077"/>
                      </a:lnTo>
                      <a:lnTo>
                        <a:pt x="534" y="1081"/>
                      </a:lnTo>
                      <a:lnTo>
                        <a:pt x="527" y="1083"/>
                      </a:lnTo>
                      <a:lnTo>
                        <a:pt x="521" y="1084"/>
                      </a:lnTo>
                      <a:lnTo>
                        <a:pt x="516" y="1085"/>
                      </a:lnTo>
                      <a:lnTo>
                        <a:pt x="510" y="1085"/>
                      </a:lnTo>
                      <a:lnTo>
                        <a:pt x="505" y="1085"/>
                      </a:lnTo>
                      <a:lnTo>
                        <a:pt x="501" y="1083"/>
                      </a:lnTo>
                      <a:lnTo>
                        <a:pt x="499" y="1081"/>
                      </a:lnTo>
                      <a:lnTo>
                        <a:pt x="496" y="1079"/>
                      </a:lnTo>
                      <a:lnTo>
                        <a:pt x="1" y="35"/>
                      </a:lnTo>
                      <a:lnTo>
                        <a:pt x="0" y="32"/>
                      </a:lnTo>
                      <a:lnTo>
                        <a:pt x="0" y="29"/>
                      </a:lnTo>
                      <a:lnTo>
                        <a:pt x="2" y="24"/>
                      </a:lnTo>
                      <a:lnTo>
                        <a:pt x="4" y="20"/>
                      </a:lnTo>
                      <a:lnTo>
                        <a:pt x="8" y="16"/>
                      </a:lnTo>
                      <a:lnTo>
                        <a:pt x="11" y="12"/>
                      </a:lnTo>
                      <a:lnTo>
                        <a:pt x="17" y="8"/>
                      </a:lnTo>
                      <a:lnTo>
                        <a:pt x="21" y="6"/>
                      </a:lnTo>
                      <a:lnTo>
                        <a:pt x="27" y="4"/>
                      </a:lnTo>
                      <a:lnTo>
                        <a:pt x="34" y="1"/>
                      </a:lnTo>
                      <a:lnTo>
                        <a:pt x="39" y="0"/>
                      </a:lnTo>
                      <a:lnTo>
                        <a:pt x="44" y="0"/>
                      </a:lnTo>
                      <a:lnTo>
                        <a:pt x="49" y="1"/>
                      </a:lnTo>
                      <a:lnTo>
                        <a:pt x="53" y="4"/>
                      </a:lnTo>
                      <a:lnTo>
                        <a:pt x="56" y="6"/>
                      </a:lnTo>
                      <a:lnTo>
                        <a:pt x="58"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2" name="Freeform 68"/>
                <p:cNvSpPr>
                  <a:spLocks/>
                </p:cNvSpPr>
                <p:nvPr/>
              </p:nvSpPr>
              <p:spPr bwMode="auto">
                <a:xfrm>
                  <a:off x="3620" y="1866"/>
                  <a:ext cx="6" cy="5"/>
                </a:xfrm>
                <a:custGeom>
                  <a:avLst/>
                  <a:gdLst>
                    <a:gd name="T0" fmla="*/ 0 w 62"/>
                    <a:gd name="T1" fmla="*/ 0 h 42"/>
                    <a:gd name="T2" fmla="*/ 0 w 62"/>
                    <a:gd name="T3" fmla="*/ 0 h 42"/>
                    <a:gd name="T4" fmla="*/ 0 w 62"/>
                    <a:gd name="T5" fmla="*/ 0 h 42"/>
                    <a:gd name="T6" fmla="*/ 0 w 62"/>
                    <a:gd name="T7" fmla="*/ 0 h 42"/>
                    <a:gd name="T8" fmla="*/ 0 w 62"/>
                    <a:gd name="T9" fmla="*/ 0 h 42"/>
                    <a:gd name="T10" fmla="*/ 0 w 62"/>
                    <a:gd name="T11" fmla="*/ 0 h 42"/>
                    <a:gd name="T12" fmla="*/ 0 w 62"/>
                    <a:gd name="T13" fmla="*/ 0 h 42"/>
                    <a:gd name="T14" fmla="*/ 0 w 62"/>
                    <a:gd name="T15" fmla="*/ 0 h 42"/>
                    <a:gd name="T16" fmla="*/ 0 w 62"/>
                    <a:gd name="T17" fmla="*/ 0 h 42"/>
                    <a:gd name="T18" fmla="*/ 0 w 62"/>
                    <a:gd name="T19" fmla="*/ 0 h 42"/>
                    <a:gd name="T20" fmla="*/ 0 w 62"/>
                    <a:gd name="T21" fmla="*/ 0 h 42"/>
                    <a:gd name="T22" fmla="*/ 0 w 62"/>
                    <a:gd name="T23" fmla="*/ 0 h 42"/>
                    <a:gd name="T24" fmla="*/ 0 w 62"/>
                    <a:gd name="T25" fmla="*/ 0 h 42"/>
                    <a:gd name="T26" fmla="*/ 0 w 62"/>
                    <a:gd name="T27" fmla="*/ 0 h 42"/>
                    <a:gd name="T28" fmla="*/ 0 w 62"/>
                    <a:gd name="T29" fmla="*/ 0 h 42"/>
                    <a:gd name="T30" fmla="*/ 0 w 62"/>
                    <a:gd name="T31" fmla="*/ 0 h 42"/>
                    <a:gd name="T32" fmla="*/ 0 w 62"/>
                    <a:gd name="T33" fmla="*/ 0 h 42"/>
                    <a:gd name="T34" fmla="*/ 0 w 62"/>
                    <a:gd name="T35" fmla="*/ 0 h 42"/>
                    <a:gd name="T36" fmla="*/ 0 w 62"/>
                    <a:gd name="T37" fmla="*/ 0 h 42"/>
                    <a:gd name="T38" fmla="*/ 0 w 62"/>
                    <a:gd name="T39" fmla="*/ 0 h 42"/>
                    <a:gd name="T40" fmla="*/ 0 w 62"/>
                    <a:gd name="T41" fmla="*/ 0 h 42"/>
                    <a:gd name="T42" fmla="*/ 0 w 62"/>
                    <a:gd name="T43" fmla="*/ 0 h 42"/>
                    <a:gd name="T44" fmla="*/ 0 w 62"/>
                    <a:gd name="T45" fmla="*/ 0 h 42"/>
                    <a:gd name="T46" fmla="*/ 0 w 62"/>
                    <a:gd name="T47" fmla="*/ 0 h 42"/>
                    <a:gd name="T48" fmla="*/ 0 w 62"/>
                    <a:gd name="T49" fmla="*/ 0 h 42"/>
                    <a:gd name="T50" fmla="*/ 0 w 62"/>
                    <a:gd name="T51" fmla="*/ 0 h 42"/>
                    <a:gd name="T52" fmla="*/ 0 w 62"/>
                    <a:gd name="T53" fmla="*/ 0 h 42"/>
                    <a:gd name="T54" fmla="*/ 0 w 62"/>
                    <a:gd name="T55" fmla="*/ 0 h 42"/>
                    <a:gd name="T56" fmla="*/ 0 w 62"/>
                    <a:gd name="T57" fmla="*/ 0 h 42"/>
                    <a:gd name="T58" fmla="*/ 0 w 62"/>
                    <a:gd name="T59" fmla="*/ 0 h 42"/>
                    <a:gd name="T60" fmla="*/ 0 w 62"/>
                    <a:gd name="T61" fmla="*/ 0 h 42"/>
                    <a:gd name="T62" fmla="*/ 0 w 62"/>
                    <a:gd name="T63" fmla="*/ 0 h 42"/>
                    <a:gd name="T64" fmla="*/ 0 w 62"/>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2"/>
                    <a:gd name="T101" fmla="*/ 62 w 62"/>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2">
                      <a:moveTo>
                        <a:pt x="23" y="5"/>
                      </a:moveTo>
                      <a:lnTo>
                        <a:pt x="29" y="3"/>
                      </a:lnTo>
                      <a:lnTo>
                        <a:pt x="35" y="0"/>
                      </a:lnTo>
                      <a:lnTo>
                        <a:pt x="41" y="0"/>
                      </a:lnTo>
                      <a:lnTo>
                        <a:pt x="46" y="0"/>
                      </a:lnTo>
                      <a:lnTo>
                        <a:pt x="51" y="0"/>
                      </a:lnTo>
                      <a:lnTo>
                        <a:pt x="55" y="2"/>
                      </a:lnTo>
                      <a:lnTo>
                        <a:pt x="58" y="4"/>
                      </a:lnTo>
                      <a:lnTo>
                        <a:pt x="60" y="7"/>
                      </a:lnTo>
                      <a:lnTo>
                        <a:pt x="62" y="11"/>
                      </a:lnTo>
                      <a:lnTo>
                        <a:pt x="62" y="14"/>
                      </a:lnTo>
                      <a:lnTo>
                        <a:pt x="59" y="19"/>
                      </a:lnTo>
                      <a:lnTo>
                        <a:pt x="57" y="23"/>
                      </a:lnTo>
                      <a:lnTo>
                        <a:pt x="54" y="27"/>
                      </a:lnTo>
                      <a:lnTo>
                        <a:pt x="49" y="31"/>
                      </a:lnTo>
                      <a:lnTo>
                        <a:pt x="45" y="34"/>
                      </a:lnTo>
                      <a:lnTo>
                        <a:pt x="39" y="38"/>
                      </a:lnTo>
                      <a:lnTo>
                        <a:pt x="32" y="40"/>
                      </a:lnTo>
                      <a:lnTo>
                        <a:pt x="26" y="41"/>
                      </a:lnTo>
                      <a:lnTo>
                        <a:pt x="21" y="42"/>
                      </a:lnTo>
                      <a:lnTo>
                        <a:pt x="15" y="42"/>
                      </a:lnTo>
                      <a:lnTo>
                        <a:pt x="10" y="42"/>
                      </a:lnTo>
                      <a:lnTo>
                        <a:pt x="6" y="40"/>
                      </a:lnTo>
                      <a:lnTo>
                        <a:pt x="4" y="38"/>
                      </a:lnTo>
                      <a:lnTo>
                        <a:pt x="1" y="36"/>
                      </a:lnTo>
                      <a:lnTo>
                        <a:pt x="0" y="32"/>
                      </a:lnTo>
                      <a:lnTo>
                        <a:pt x="0" y="28"/>
                      </a:lnTo>
                      <a:lnTo>
                        <a:pt x="1" y="24"/>
                      </a:lnTo>
                      <a:lnTo>
                        <a:pt x="5" y="20"/>
                      </a:lnTo>
                      <a:lnTo>
                        <a:pt x="8" y="15"/>
                      </a:lnTo>
                      <a:lnTo>
                        <a:pt x="13" y="12"/>
                      </a:lnTo>
                      <a:lnTo>
                        <a:pt x="17" y="8"/>
                      </a:lnTo>
                      <a:lnTo>
                        <a:pt x="23"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3" name="Freeform 69"/>
                <p:cNvSpPr>
                  <a:spLocks/>
                </p:cNvSpPr>
                <p:nvPr/>
              </p:nvSpPr>
              <p:spPr bwMode="auto">
                <a:xfrm>
                  <a:off x="3620" y="1866"/>
                  <a:ext cx="6" cy="5"/>
                </a:xfrm>
                <a:custGeom>
                  <a:avLst/>
                  <a:gdLst>
                    <a:gd name="T0" fmla="*/ 0 w 62"/>
                    <a:gd name="T1" fmla="*/ 0 h 42"/>
                    <a:gd name="T2" fmla="*/ 0 w 62"/>
                    <a:gd name="T3" fmla="*/ 0 h 42"/>
                    <a:gd name="T4" fmla="*/ 0 w 62"/>
                    <a:gd name="T5" fmla="*/ 0 h 42"/>
                    <a:gd name="T6" fmla="*/ 0 w 62"/>
                    <a:gd name="T7" fmla="*/ 0 h 42"/>
                    <a:gd name="T8" fmla="*/ 0 w 62"/>
                    <a:gd name="T9" fmla="*/ 0 h 42"/>
                    <a:gd name="T10" fmla="*/ 0 w 62"/>
                    <a:gd name="T11" fmla="*/ 0 h 42"/>
                    <a:gd name="T12" fmla="*/ 0 w 62"/>
                    <a:gd name="T13" fmla="*/ 0 h 42"/>
                    <a:gd name="T14" fmla="*/ 0 w 62"/>
                    <a:gd name="T15" fmla="*/ 0 h 42"/>
                    <a:gd name="T16" fmla="*/ 0 w 62"/>
                    <a:gd name="T17" fmla="*/ 0 h 42"/>
                    <a:gd name="T18" fmla="*/ 0 w 62"/>
                    <a:gd name="T19" fmla="*/ 0 h 42"/>
                    <a:gd name="T20" fmla="*/ 0 w 62"/>
                    <a:gd name="T21" fmla="*/ 0 h 42"/>
                    <a:gd name="T22" fmla="*/ 0 w 62"/>
                    <a:gd name="T23" fmla="*/ 0 h 42"/>
                    <a:gd name="T24" fmla="*/ 0 w 62"/>
                    <a:gd name="T25" fmla="*/ 0 h 42"/>
                    <a:gd name="T26" fmla="*/ 0 w 62"/>
                    <a:gd name="T27" fmla="*/ 0 h 42"/>
                    <a:gd name="T28" fmla="*/ 0 w 62"/>
                    <a:gd name="T29" fmla="*/ 0 h 42"/>
                    <a:gd name="T30" fmla="*/ 0 w 62"/>
                    <a:gd name="T31" fmla="*/ 0 h 42"/>
                    <a:gd name="T32" fmla="*/ 0 w 62"/>
                    <a:gd name="T33" fmla="*/ 0 h 42"/>
                    <a:gd name="T34" fmla="*/ 0 w 62"/>
                    <a:gd name="T35" fmla="*/ 0 h 42"/>
                    <a:gd name="T36" fmla="*/ 0 w 62"/>
                    <a:gd name="T37" fmla="*/ 0 h 42"/>
                    <a:gd name="T38" fmla="*/ 0 w 62"/>
                    <a:gd name="T39" fmla="*/ 0 h 42"/>
                    <a:gd name="T40" fmla="*/ 0 w 62"/>
                    <a:gd name="T41" fmla="*/ 0 h 42"/>
                    <a:gd name="T42" fmla="*/ 0 w 62"/>
                    <a:gd name="T43" fmla="*/ 0 h 42"/>
                    <a:gd name="T44" fmla="*/ 0 w 62"/>
                    <a:gd name="T45" fmla="*/ 0 h 42"/>
                    <a:gd name="T46" fmla="*/ 0 w 62"/>
                    <a:gd name="T47" fmla="*/ 0 h 42"/>
                    <a:gd name="T48" fmla="*/ 0 w 62"/>
                    <a:gd name="T49" fmla="*/ 0 h 42"/>
                    <a:gd name="T50" fmla="*/ 0 w 62"/>
                    <a:gd name="T51" fmla="*/ 0 h 42"/>
                    <a:gd name="T52" fmla="*/ 0 w 62"/>
                    <a:gd name="T53" fmla="*/ 0 h 42"/>
                    <a:gd name="T54" fmla="*/ 0 w 62"/>
                    <a:gd name="T55" fmla="*/ 0 h 42"/>
                    <a:gd name="T56" fmla="*/ 0 w 62"/>
                    <a:gd name="T57" fmla="*/ 0 h 42"/>
                    <a:gd name="T58" fmla="*/ 0 w 62"/>
                    <a:gd name="T59" fmla="*/ 0 h 42"/>
                    <a:gd name="T60" fmla="*/ 0 w 62"/>
                    <a:gd name="T61" fmla="*/ 0 h 42"/>
                    <a:gd name="T62" fmla="*/ 0 w 62"/>
                    <a:gd name="T63" fmla="*/ 0 h 42"/>
                    <a:gd name="T64" fmla="*/ 0 w 62"/>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2"/>
                    <a:gd name="T101" fmla="*/ 62 w 62"/>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2">
                      <a:moveTo>
                        <a:pt x="23" y="5"/>
                      </a:moveTo>
                      <a:lnTo>
                        <a:pt x="29" y="3"/>
                      </a:lnTo>
                      <a:lnTo>
                        <a:pt x="35" y="0"/>
                      </a:lnTo>
                      <a:lnTo>
                        <a:pt x="41" y="0"/>
                      </a:lnTo>
                      <a:lnTo>
                        <a:pt x="46" y="0"/>
                      </a:lnTo>
                      <a:lnTo>
                        <a:pt x="51" y="0"/>
                      </a:lnTo>
                      <a:lnTo>
                        <a:pt x="55" y="2"/>
                      </a:lnTo>
                      <a:lnTo>
                        <a:pt x="58" y="4"/>
                      </a:lnTo>
                      <a:lnTo>
                        <a:pt x="60" y="7"/>
                      </a:lnTo>
                      <a:lnTo>
                        <a:pt x="62" y="11"/>
                      </a:lnTo>
                      <a:lnTo>
                        <a:pt x="62" y="14"/>
                      </a:lnTo>
                      <a:lnTo>
                        <a:pt x="59" y="19"/>
                      </a:lnTo>
                      <a:lnTo>
                        <a:pt x="57" y="23"/>
                      </a:lnTo>
                      <a:lnTo>
                        <a:pt x="54" y="27"/>
                      </a:lnTo>
                      <a:lnTo>
                        <a:pt x="49" y="31"/>
                      </a:lnTo>
                      <a:lnTo>
                        <a:pt x="45" y="34"/>
                      </a:lnTo>
                      <a:lnTo>
                        <a:pt x="39" y="38"/>
                      </a:lnTo>
                      <a:lnTo>
                        <a:pt x="32" y="40"/>
                      </a:lnTo>
                      <a:lnTo>
                        <a:pt x="26" y="41"/>
                      </a:lnTo>
                      <a:lnTo>
                        <a:pt x="21" y="42"/>
                      </a:lnTo>
                      <a:lnTo>
                        <a:pt x="15" y="42"/>
                      </a:lnTo>
                      <a:lnTo>
                        <a:pt x="10" y="42"/>
                      </a:lnTo>
                      <a:lnTo>
                        <a:pt x="6" y="40"/>
                      </a:lnTo>
                      <a:lnTo>
                        <a:pt x="4" y="38"/>
                      </a:lnTo>
                      <a:lnTo>
                        <a:pt x="1" y="36"/>
                      </a:lnTo>
                      <a:lnTo>
                        <a:pt x="0" y="32"/>
                      </a:lnTo>
                      <a:lnTo>
                        <a:pt x="0" y="28"/>
                      </a:lnTo>
                      <a:lnTo>
                        <a:pt x="1" y="24"/>
                      </a:lnTo>
                      <a:lnTo>
                        <a:pt x="5" y="20"/>
                      </a:lnTo>
                      <a:lnTo>
                        <a:pt x="8" y="15"/>
                      </a:lnTo>
                      <a:lnTo>
                        <a:pt x="13" y="12"/>
                      </a:lnTo>
                      <a:lnTo>
                        <a:pt x="17" y="8"/>
                      </a:lnTo>
                      <a:lnTo>
                        <a:pt x="23"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4" name="Freeform 70"/>
                <p:cNvSpPr>
                  <a:spLocks/>
                </p:cNvSpPr>
                <p:nvPr/>
              </p:nvSpPr>
              <p:spPr bwMode="auto">
                <a:xfrm>
                  <a:off x="3744" y="1754"/>
                  <a:ext cx="59" cy="96"/>
                </a:xfrm>
                <a:custGeom>
                  <a:avLst/>
                  <a:gdLst>
                    <a:gd name="T0" fmla="*/ 0 w 585"/>
                    <a:gd name="T1" fmla="*/ 0 h 878"/>
                    <a:gd name="T2" fmla="*/ 0 w 585"/>
                    <a:gd name="T3" fmla="*/ 0 h 878"/>
                    <a:gd name="T4" fmla="*/ 0 w 585"/>
                    <a:gd name="T5" fmla="*/ 0 h 878"/>
                    <a:gd name="T6" fmla="*/ 0 w 585"/>
                    <a:gd name="T7" fmla="*/ 0 h 878"/>
                    <a:gd name="T8" fmla="*/ 0 w 585"/>
                    <a:gd name="T9" fmla="*/ 0 h 878"/>
                    <a:gd name="T10" fmla="*/ 0 w 585"/>
                    <a:gd name="T11" fmla="*/ 0 h 878"/>
                    <a:gd name="T12" fmla="*/ 0 w 585"/>
                    <a:gd name="T13" fmla="*/ 0 h 878"/>
                    <a:gd name="T14" fmla="*/ 0 w 585"/>
                    <a:gd name="T15" fmla="*/ 0 h 878"/>
                    <a:gd name="T16" fmla="*/ 0 w 585"/>
                    <a:gd name="T17" fmla="*/ 0 h 878"/>
                    <a:gd name="T18" fmla="*/ 0 w 585"/>
                    <a:gd name="T19" fmla="*/ 0 h 878"/>
                    <a:gd name="T20" fmla="*/ 0 w 585"/>
                    <a:gd name="T21" fmla="*/ 0 h 878"/>
                    <a:gd name="T22" fmla="*/ 0 w 585"/>
                    <a:gd name="T23" fmla="*/ 0 h 878"/>
                    <a:gd name="T24" fmla="*/ 0 w 585"/>
                    <a:gd name="T25" fmla="*/ 0 h 878"/>
                    <a:gd name="T26" fmla="*/ 0 w 585"/>
                    <a:gd name="T27" fmla="*/ 0 h 878"/>
                    <a:gd name="T28" fmla="*/ 0 w 585"/>
                    <a:gd name="T29" fmla="*/ 0 h 878"/>
                    <a:gd name="T30" fmla="*/ 0 w 585"/>
                    <a:gd name="T31" fmla="*/ 0 h 878"/>
                    <a:gd name="T32" fmla="*/ 0 w 585"/>
                    <a:gd name="T33" fmla="*/ 0 h 878"/>
                    <a:gd name="T34" fmla="*/ 0 w 585"/>
                    <a:gd name="T35" fmla="*/ 0 h 878"/>
                    <a:gd name="T36" fmla="*/ 0 w 585"/>
                    <a:gd name="T37" fmla="*/ 0 h 878"/>
                    <a:gd name="T38" fmla="*/ 0 w 585"/>
                    <a:gd name="T39" fmla="*/ 0 h 878"/>
                    <a:gd name="T40" fmla="*/ 0 w 585"/>
                    <a:gd name="T41" fmla="*/ 0 h 878"/>
                    <a:gd name="T42" fmla="*/ 0 w 585"/>
                    <a:gd name="T43" fmla="*/ 0 h 8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5"/>
                    <a:gd name="T67" fmla="*/ 0 h 878"/>
                    <a:gd name="T68" fmla="*/ 585 w 585"/>
                    <a:gd name="T69" fmla="*/ 878 h 8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5" h="878">
                      <a:moveTo>
                        <a:pt x="528" y="868"/>
                      </a:moveTo>
                      <a:lnTo>
                        <a:pt x="0" y="35"/>
                      </a:lnTo>
                      <a:lnTo>
                        <a:pt x="55" y="0"/>
                      </a:lnTo>
                      <a:lnTo>
                        <a:pt x="581" y="836"/>
                      </a:lnTo>
                      <a:lnTo>
                        <a:pt x="584" y="839"/>
                      </a:lnTo>
                      <a:lnTo>
                        <a:pt x="585" y="843"/>
                      </a:lnTo>
                      <a:lnTo>
                        <a:pt x="584" y="848"/>
                      </a:lnTo>
                      <a:lnTo>
                        <a:pt x="582" y="854"/>
                      </a:lnTo>
                      <a:lnTo>
                        <a:pt x="580" y="858"/>
                      </a:lnTo>
                      <a:lnTo>
                        <a:pt x="577" y="863"/>
                      </a:lnTo>
                      <a:lnTo>
                        <a:pt x="572" y="867"/>
                      </a:lnTo>
                      <a:lnTo>
                        <a:pt x="567" y="871"/>
                      </a:lnTo>
                      <a:lnTo>
                        <a:pt x="562" y="874"/>
                      </a:lnTo>
                      <a:lnTo>
                        <a:pt x="556" y="876"/>
                      </a:lnTo>
                      <a:lnTo>
                        <a:pt x="551" y="878"/>
                      </a:lnTo>
                      <a:lnTo>
                        <a:pt x="545" y="878"/>
                      </a:lnTo>
                      <a:lnTo>
                        <a:pt x="539" y="876"/>
                      </a:lnTo>
                      <a:lnTo>
                        <a:pt x="535" y="875"/>
                      </a:lnTo>
                      <a:lnTo>
                        <a:pt x="531" y="872"/>
                      </a:lnTo>
                      <a:lnTo>
                        <a:pt x="528" y="86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5" name="Freeform 71"/>
                <p:cNvSpPr>
                  <a:spLocks/>
                </p:cNvSpPr>
                <p:nvPr/>
              </p:nvSpPr>
              <p:spPr bwMode="auto">
                <a:xfrm>
                  <a:off x="3744" y="1754"/>
                  <a:ext cx="59" cy="96"/>
                </a:xfrm>
                <a:custGeom>
                  <a:avLst/>
                  <a:gdLst>
                    <a:gd name="T0" fmla="*/ 0 w 585"/>
                    <a:gd name="T1" fmla="*/ 0 h 878"/>
                    <a:gd name="T2" fmla="*/ 0 w 585"/>
                    <a:gd name="T3" fmla="*/ 0 h 878"/>
                    <a:gd name="T4" fmla="*/ 0 w 585"/>
                    <a:gd name="T5" fmla="*/ 0 h 878"/>
                    <a:gd name="T6" fmla="*/ 0 w 585"/>
                    <a:gd name="T7" fmla="*/ 0 h 878"/>
                    <a:gd name="T8" fmla="*/ 0 w 585"/>
                    <a:gd name="T9" fmla="*/ 0 h 878"/>
                    <a:gd name="T10" fmla="*/ 0 w 585"/>
                    <a:gd name="T11" fmla="*/ 0 h 878"/>
                    <a:gd name="T12" fmla="*/ 0 w 585"/>
                    <a:gd name="T13" fmla="*/ 0 h 878"/>
                    <a:gd name="T14" fmla="*/ 0 w 585"/>
                    <a:gd name="T15" fmla="*/ 0 h 878"/>
                    <a:gd name="T16" fmla="*/ 0 w 585"/>
                    <a:gd name="T17" fmla="*/ 0 h 878"/>
                    <a:gd name="T18" fmla="*/ 0 w 585"/>
                    <a:gd name="T19" fmla="*/ 0 h 878"/>
                    <a:gd name="T20" fmla="*/ 0 w 585"/>
                    <a:gd name="T21" fmla="*/ 0 h 878"/>
                    <a:gd name="T22" fmla="*/ 0 w 585"/>
                    <a:gd name="T23" fmla="*/ 0 h 878"/>
                    <a:gd name="T24" fmla="*/ 0 w 585"/>
                    <a:gd name="T25" fmla="*/ 0 h 878"/>
                    <a:gd name="T26" fmla="*/ 0 w 585"/>
                    <a:gd name="T27" fmla="*/ 0 h 878"/>
                    <a:gd name="T28" fmla="*/ 0 w 585"/>
                    <a:gd name="T29" fmla="*/ 0 h 878"/>
                    <a:gd name="T30" fmla="*/ 0 w 585"/>
                    <a:gd name="T31" fmla="*/ 0 h 878"/>
                    <a:gd name="T32" fmla="*/ 0 w 585"/>
                    <a:gd name="T33" fmla="*/ 0 h 878"/>
                    <a:gd name="T34" fmla="*/ 0 w 585"/>
                    <a:gd name="T35" fmla="*/ 0 h 878"/>
                    <a:gd name="T36" fmla="*/ 0 w 585"/>
                    <a:gd name="T37" fmla="*/ 0 h 878"/>
                    <a:gd name="T38" fmla="*/ 0 w 585"/>
                    <a:gd name="T39" fmla="*/ 0 h 878"/>
                    <a:gd name="T40" fmla="*/ 0 w 585"/>
                    <a:gd name="T41" fmla="*/ 0 h 878"/>
                    <a:gd name="T42" fmla="*/ 0 w 585"/>
                    <a:gd name="T43" fmla="*/ 0 h 8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5"/>
                    <a:gd name="T67" fmla="*/ 0 h 878"/>
                    <a:gd name="T68" fmla="*/ 585 w 585"/>
                    <a:gd name="T69" fmla="*/ 878 h 8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5" h="878">
                      <a:moveTo>
                        <a:pt x="528" y="868"/>
                      </a:moveTo>
                      <a:lnTo>
                        <a:pt x="0" y="35"/>
                      </a:lnTo>
                      <a:lnTo>
                        <a:pt x="55" y="0"/>
                      </a:lnTo>
                      <a:lnTo>
                        <a:pt x="581" y="836"/>
                      </a:lnTo>
                      <a:lnTo>
                        <a:pt x="584" y="839"/>
                      </a:lnTo>
                      <a:lnTo>
                        <a:pt x="585" y="843"/>
                      </a:lnTo>
                      <a:lnTo>
                        <a:pt x="584" y="848"/>
                      </a:lnTo>
                      <a:lnTo>
                        <a:pt x="582" y="854"/>
                      </a:lnTo>
                      <a:lnTo>
                        <a:pt x="580" y="858"/>
                      </a:lnTo>
                      <a:lnTo>
                        <a:pt x="577" y="863"/>
                      </a:lnTo>
                      <a:lnTo>
                        <a:pt x="572" y="867"/>
                      </a:lnTo>
                      <a:lnTo>
                        <a:pt x="567" y="871"/>
                      </a:lnTo>
                      <a:lnTo>
                        <a:pt x="562" y="874"/>
                      </a:lnTo>
                      <a:lnTo>
                        <a:pt x="556" y="876"/>
                      </a:lnTo>
                      <a:lnTo>
                        <a:pt x="551" y="878"/>
                      </a:lnTo>
                      <a:lnTo>
                        <a:pt x="545" y="878"/>
                      </a:lnTo>
                      <a:lnTo>
                        <a:pt x="539" y="876"/>
                      </a:lnTo>
                      <a:lnTo>
                        <a:pt x="535" y="875"/>
                      </a:lnTo>
                      <a:lnTo>
                        <a:pt x="531" y="872"/>
                      </a:lnTo>
                      <a:lnTo>
                        <a:pt x="528" y="86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6" name="Freeform 72"/>
                <p:cNvSpPr>
                  <a:spLocks/>
                </p:cNvSpPr>
                <p:nvPr/>
              </p:nvSpPr>
              <p:spPr bwMode="auto">
                <a:xfrm>
                  <a:off x="3493" y="1625"/>
                  <a:ext cx="67" cy="101"/>
                </a:xfrm>
                <a:custGeom>
                  <a:avLst/>
                  <a:gdLst>
                    <a:gd name="T0" fmla="*/ 0 w 666"/>
                    <a:gd name="T1" fmla="*/ 0 h 923"/>
                    <a:gd name="T2" fmla="*/ 0 w 666"/>
                    <a:gd name="T3" fmla="*/ 0 h 923"/>
                    <a:gd name="T4" fmla="*/ 0 w 666"/>
                    <a:gd name="T5" fmla="*/ 0 h 923"/>
                    <a:gd name="T6" fmla="*/ 0 w 666"/>
                    <a:gd name="T7" fmla="*/ 0 h 923"/>
                    <a:gd name="T8" fmla="*/ 0 w 666"/>
                    <a:gd name="T9" fmla="*/ 0 h 923"/>
                    <a:gd name="T10" fmla="*/ 0 w 666"/>
                    <a:gd name="T11" fmla="*/ 0 h 923"/>
                    <a:gd name="T12" fmla="*/ 0 w 666"/>
                    <a:gd name="T13" fmla="*/ 0 h 923"/>
                    <a:gd name="T14" fmla="*/ 0 w 666"/>
                    <a:gd name="T15" fmla="*/ 0 h 923"/>
                    <a:gd name="T16" fmla="*/ 0 w 666"/>
                    <a:gd name="T17" fmla="*/ 0 h 923"/>
                    <a:gd name="T18" fmla="*/ 0 w 666"/>
                    <a:gd name="T19" fmla="*/ 0 h 923"/>
                    <a:gd name="T20" fmla="*/ 0 w 666"/>
                    <a:gd name="T21" fmla="*/ 0 h 923"/>
                    <a:gd name="T22" fmla="*/ 0 w 666"/>
                    <a:gd name="T23" fmla="*/ 0 h 923"/>
                    <a:gd name="T24" fmla="*/ 0 w 666"/>
                    <a:gd name="T25" fmla="*/ 0 h 923"/>
                    <a:gd name="T26" fmla="*/ 0 w 666"/>
                    <a:gd name="T27" fmla="*/ 0 h 923"/>
                    <a:gd name="T28" fmla="*/ 0 w 666"/>
                    <a:gd name="T29" fmla="*/ 0 h 923"/>
                    <a:gd name="T30" fmla="*/ 0 w 666"/>
                    <a:gd name="T31" fmla="*/ 0 h 923"/>
                    <a:gd name="T32" fmla="*/ 0 w 666"/>
                    <a:gd name="T33" fmla="*/ 0 h 923"/>
                    <a:gd name="T34" fmla="*/ 0 w 666"/>
                    <a:gd name="T35" fmla="*/ 0 h 923"/>
                    <a:gd name="T36" fmla="*/ 0 w 666"/>
                    <a:gd name="T37" fmla="*/ 0 h 923"/>
                    <a:gd name="T38" fmla="*/ 0 w 666"/>
                    <a:gd name="T39" fmla="*/ 0 h 923"/>
                    <a:gd name="T40" fmla="*/ 0 w 666"/>
                    <a:gd name="T41" fmla="*/ 0 h 923"/>
                    <a:gd name="T42" fmla="*/ 0 w 666"/>
                    <a:gd name="T43" fmla="*/ 0 h 923"/>
                    <a:gd name="T44" fmla="*/ 0 w 666"/>
                    <a:gd name="T45" fmla="*/ 0 h 923"/>
                    <a:gd name="T46" fmla="*/ 0 w 666"/>
                    <a:gd name="T47" fmla="*/ 0 h 923"/>
                    <a:gd name="T48" fmla="*/ 0 w 666"/>
                    <a:gd name="T49" fmla="*/ 0 h 923"/>
                    <a:gd name="T50" fmla="*/ 0 w 666"/>
                    <a:gd name="T51" fmla="*/ 0 h 923"/>
                    <a:gd name="T52" fmla="*/ 0 w 666"/>
                    <a:gd name="T53" fmla="*/ 0 h 923"/>
                    <a:gd name="T54" fmla="*/ 0 w 666"/>
                    <a:gd name="T55" fmla="*/ 0 h 923"/>
                    <a:gd name="T56" fmla="*/ 0 w 666"/>
                    <a:gd name="T57" fmla="*/ 0 h 923"/>
                    <a:gd name="T58" fmla="*/ 0 w 666"/>
                    <a:gd name="T59" fmla="*/ 0 h 923"/>
                    <a:gd name="T60" fmla="*/ 0 w 666"/>
                    <a:gd name="T61" fmla="*/ 0 h 923"/>
                    <a:gd name="T62" fmla="*/ 0 w 666"/>
                    <a:gd name="T63" fmla="*/ 0 h 923"/>
                    <a:gd name="T64" fmla="*/ 0 w 666"/>
                    <a:gd name="T65" fmla="*/ 0 h 923"/>
                    <a:gd name="T66" fmla="*/ 0 w 666"/>
                    <a:gd name="T67" fmla="*/ 0 h 923"/>
                    <a:gd name="T68" fmla="*/ 0 w 666"/>
                    <a:gd name="T69" fmla="*/ 0 h 923"/>
                    <a:gd name="T70" fmla="*/ 0 w 666"/>
                    <a:gd name="T71" fmla="*/ 0 h 923"/>
                    <a:gd name="T72" fmla="*/ 0 w 666"/>
                    <a:gd name="T73" fmla="*/ 0 h 923"/>
                    <a:gd name="T74" fmla="*/ 0 w 666"/>
                    <a:gd name="T75" fmla="*/ 0 h 9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923"/>
                    <a:gd name="T116" fmla="*/ 666 w 666"/>
                    <a:gd name="T117" fmla="*/ 923 h 9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923">
                      <a:moveTo>
                        <a:pt x="612" y="916"/>
                      </a:move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664" y="880"/>
                      </a:lnTo>
                      <a:lnTo>
                        <a:pt x="666" y="883"/>
                      </a:lnTo>
                      <a:lnTo>
                        <a:pt x="666" y="888"/>
                      </a:lnTo>
                      <a:lnTo>
                        <a:pt x="666" y="892"/>
                      </a:lnTo>
                      <a:lnTo>
                        <a:pt x="665" y="897"/>
                      </a:lnTo>
                      <a:lnTo>
                        <a:pt x="663" y="901"/>
                      </a:lnTo>
                      <a:lnTo>
                        <a:pt x="659" y="906"/>
                      </a:lnTo>
                      <a:lnTo>
                        <a:pt x="655" y="910"/>
                      </a:lnTo>
                      <a:lnTo>
                        <a:pt x="650" y="915"/>
                      </a:lnTo>
                      <a:lnTo>
                        <a:pt x="644" y="918"/>
                      </a:lnTo>
                      <a:lnTo>
                        <a:pt x="639" y="920"/>
                      </a:lnTo>
                      <a:lnTo>
                        <a:pt x="633" y="922"/>
                      </a:lnTo>
                      <a:lnTo>
                        <a:pt x="627" y="923"/>
                      </a:lnTo>
                      <a:lnTo>
                        <a:pt x="623" y="922"/>
                      </a:lnTo>
                      <a:lnTo>
                        <a:pt x="618" y="920"/>
                      </a:lnTo>
                      <a:lnTo>
                        <a:pt x="615" y="918"/>
                      </a:lnTo>
                      <a:lnTo>
                        <a:pt x="612" y="91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7" name="Freeform 73"/>
                <p:cNvSpPr>
                  <a:spLocks/>
                </p:cNvSpPr>
                <p:nvPr/>
              </p:nvSpPr>
              <p:spPr bwMode="auto">
                <a:xfrm>
                  <a:off x="3493" y="1625"/>
                  <a:ext cx="67" cy="101"/>
                </a:xfrm>
                <a:custGeom>
                  <a:avLst/>
                  <a:gdLst>
                    <a:gd name="T0" fmla="*/ 0 w 666"/>
                    <a:gd name="T1" fmla="*/ 0 h 923"/>
                    <a:gd name="T2" fmla="*/ 0 w 666"/>
                    <a:gd name="T3" fmla="*/ 0 h 923"/>
                    <a:gd name="T4" fmla="*/ 0 w 666"/>
                    <a:gd name="T5" fmla="*/ 0 h 923"/>
                    <a:gd name="T6" fmla="*/ 0 w 666"/>
                    <a:gd name="T7" fmla="*/ 0 h 923"/>
                    <a:gd name="T8" fmla="*/ 0 w 666"/>
                    <a:gd name="T9" fmla="*/ 0 h 923"/>
                    <a:gd name="T10" fmla="*/ 0 w 666"/>
                    <a:gd name="T11" fmla="*/ 0 h 923"/>
                    <a:gd name="T12" fmla="*/ 0 w 666"/>
                    <a:gd name="T13" fmla="*/ 0 h 923"/>
                    <a:gd name="T14" fmla="*/ 0 w 666"/>
                    <a:gd name="T15" fmla="*/ 0 h 923"/>
                    <a:gd name="T16" fmla="*/ 0 w 666"/>
                    <a:gd name="T17" fmla="*/ 0 h 923"/>
                    <a:gd name="T18" fmla="*/ 0 w 666"/>
                    <a:gd name="T19" fmla="*/ 0 h 923"/>
                    <a:gd name="T20" fmla="*/ 0 w 666"/>
                    <a:gd name="T21" fmla="*/ 0 h 923"/>
                    <a:gd name="T22" fmla="*/ 0 w 666"/>
                    <a:gd name="T23" fmla="*/ 0 h 923"/>
                    <a:gd name="T24" fmla="*/ 0 w 666"/>
                    <a:gd name="T25" fmla="*/ 0 h 923"/>
                    <a:gd name="T26" fmla="*/ 0 w 666"/>
                    <a:gd name="T27" fmla="*/ 0 h 923"/>
                    <a:gd name="T28" fmla="*/ 0 w 666"/>
                    <a:gd name="T29" fmla="*/ 0 h 923"/>
                    <a:gd name="T30" fmla="*/ 0 w 666"/>
                    <a:gd name="T31" fmla="*/ 0 h 923"/>
                    <a:gd name="T32" fmla="*/ 0 w 666"/>
                    <a:gd name="T33" fmla="*/ 0 h 923"/>
                    <a:gd name="T34" fmla="*/ 0 w 666"/>
                    <a:gd name="T35" fmla="*/ 0 h 923"/>
                    <a:gd name="T36" fmla="*/ 0 w 666"/>
                    <a:gd name="T37" fmla="*/ 0 h 923"/>
                    <a:gd name="T38" fmla="*/ 0 w 666"/>
                    <a:gd name="T39" fmla="*/ 0 h 923"/>
                    <a:gd name="T40" fmla="*/ 0 w 666"/>
                    <a:gd name="T41" fmla="*/ 0 h 923"/>
                    <a:gd name="T42" fmla="*/ 0 w 666"/>
                    <a:gd name="T43" fmla="*/ 0 h 923"/>
                    <a:gd name="T44" fmla="*/ 0 w 666"/>
                    <a:gd name="T45" fmla="*/ 0 h 923"/>
                    <a:gd name="T46" fmla="*/ 0 w 666"/>
                    <a:gd name="T47" fmla="*/ 0 h 923"/>
                    <a:gd name="T48" fmla="*/ 0 w 666"/>
                    <a:gd name="T49" fmla="*/ 0 h 923"/>
                    <a:gd name="T50" fmla="*/ 0 w 666"/>
                    <a:gd name="T51" fmla="*/ 0 h 923"/>
                    <a:gd name="T52" fmla="*/ 0 w 666"/>
                    <a:gd name="T53" fmla="*/ 0 h 923"/>
                    <a:gd name="T54" fmla="*/ 0 w 666"/>
                    <a:gd name="T55" fmla="*/ 0 h 923"/>
                    <a:gd name="T56" fmla="*/ 0 w 666"/>
                    <a:gd name="T57" fmla="*/ 0 h 923"/>
                    <a:gd name="T58" fmla="*/ 0 w 666"/>
                    <a:gd name="T59" fmla="*/ 0 h 923"/>
                    <a:gd name="T60" fmla="*/ 0 w 666"/>
                    <a:gd name="T61" fmla="*/ 0 h 923"/>
                    <a:gd name="T62" fmla="*/ 0 w 666"/>
                    <a:gd name="T63" fmla="*/ 0 h 923"/>
                    <a:gd name="T64" fmla="*/ 0 w 666"/>
                    <a:gd name="T65" fmla="*/ 0 h 923"/>
                    <a:gd name="T66" fmla="*/ 0 w 666"/>
                    <a:gd name="T67" fmla="*/ 0 h 923"/>
                    <a:gd name="T68" fmla="*/ 0 w 666"/>
                    <a:gd name="T69" fmla="*/ 0 h 923"/>
                    <a:gd name="T70" fmla="*/ 0 w 666"/>
                    <a:gd name="T71" fmla="*/ 0 h 923"/>
                    <a:gd name="T72" fmla="*/ 0 w 666"/>
                    <a:gd name="T73" fmla="*/ 0 h 923"/>
                    <a:gd name="T74" fmla="*/ 0 w 666"/>
                    <a:gd name="T75" fmla="*/ 0 h 9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923"/>
                    <a:gd name="T116" fmla="*/ 666 w 666"/>
                    <a:gd name="T117" fmla="*/ 923 h 9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923">
                      <a:moveTo>
                        <a:pt x="612" y="916"/>
                      </a:move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664" y="880"/>
                      </a:lnTo>
                      <a:lnTo>
                        <a:pt x="666" y="883"/>
                      </a:lnTo>
                      <a:lnTo>
                        <a:pt x="666" y="888"/>
                      </a:lnTo>
                      <a:lnTo>
                        <a:pt x="666" y="892"/>
                      </a:lnTo>
                      <a:lnTo>
                        <a:pt x="665" y="897"/>
                      </a:lnTo>
                      <a:lnTo>
                        <a:pt x="663" y="901"/>
                      </a:lnTo>
                      <a:lnTo>
                        <a:pt x="659" y="906"/>
                      </a:lnTo>
                      <a:lnTo>
                        <a:pt x="655" y="910"/>
                      </a:lnTo>
                      <a:lnTo>
                        <a:pt x="650" y="915"/>
                      </a:lnTo>
                      <a:lnTo>
                        <a:pt x="644" y="918"/>
                      </a:lnTo>
                      <a:lnTo>
                        <a:pt x="639" y="920"/>
                      </a:lnTo>
                      <a:lnTo>
                        <a:pt x="633" y="922"/>
                      </a:lnTo>
                      <a:lnTo>
                        <a:pt x="627" y="923"/>
                      </a:lnTo>
                      <a:lnTo>
                        <a:pt x="623" y="922"/>
                      </a:lnTo>
                      <a:lnTo>
                        <a:pt x="618" y="920"/>
                      </a:lnTo>
                      <a:lnTo>
                        <a:pt x="615" y="918"/>
                      </a:lnTo>
                      <a:lnTo>
                        <a:pt x="612" y="91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8" name="Freeform 74"/>
                <p:cNvSpPr>
                  <a:spLocks/>
                </p:cNvSpPr>
                <p:nvPr/>
              </p:nvSpPr>
              <p:spPr bwMode="auto">
                <a:xfrm>
                  <a:off x="3493" y="1625"/>
                  <a:ext cx="6" cy="6"/>
                </a:xfrm>
                <a:custGeom>
                  <a:avLst/>
                  <a:gdLst>
                    <a:gd name="T0" fmla="*/ 0 w 59"/>
                    <a:gd name="T1" fmla="*/ 0 h 50"/>
                    <a:gd name="T2" fmla="*/ 0 w 59"/>
                    <a:gd name="T3" fmla="*/ 0 h 50"/>
                    <a:gd name="T4" fmla="*/ 0 w 59"/>
                    <a:gd name="T5" fmla="*/ 0 h 50"/>
                    <a:gd name="T6" fmla="*/ 0 w 59"/>
                    <a:gd name="T7" fmla="*/ 0 h 50"/>
                    <a:gd name="T8" fmla="*/ 0 w 59"/>
                    <a:gd name="T9" fmla="*/ 0 h 50"/>
                    <a:gd name="T10" fmla="*/ 0 w 59"/>
                    <a:gd name="T11" fmla="*/ 0 h 50"/>
                    <a:gd name="T12" fmla="*/ 0 w 59"/>
                    <a:gd name="T13" fmla="*/ 0 h 50"/>
                    <a:gd name="T14" fmla="*/ 0 w 59"/>
                    <a:gd name="T15" fmla="*/ 0 h 50"/>
                    <a:gd name="T16" fmla="*/ 0 w 59"/>
                    <a:gd name="T17" fmla="*/ 0 h 50"/>
                    <a:gd name="T18" fmla="*/ 0 w 59"/>
                    <a:gd name="T19" fmla="*/ 0 h 50"/>
                    <a:gd name="T20" fmla="*/ 0 w 59"/>
                    <a:gd name="T21" fmla="*/ 0 h 50"/>
                    <a:gd name="T22" fmla="*/ 0 w 59"/>
                    <a:gd name="T23" fmla="*/ 0 h 50"/>
                    <a:gd name="T24" fmla="*/ 0 w 59"/>
                    <a:gd name="T25" fmla="*/ 0 h 50"/>
                    <a:gd name="T26" fmla="*/ 0 w 59"/>
                    <a:gd name="T27" fmla="*/ 0 h 50"/>
                    <a:gd name="T28" fmla="*/ 0 w 59"/>
                    <a:gd name="T29" fmla="*/ 0 h 50"/>
                    <a:gd name="T30" fmla="*/ 0 w 59"/>
                    <a:gd name="T31" fmla="*/ 0 h 50"/>
                    <a:gd name="T32" fmla="*/ 0 w 59"/>
                    <a:gd name="T33" fmla="*/ 0 h 50"/>
                    <a:gd name="T34" fmla="*/ 0 w 59"/>
                    <a:gd name="T35" fmla="*/ 0 h 50"/>
                    <a:gd name="T36" fmla="*/ 0 w 59"/>
                    <a:gd name="T37" fmla="*/ 0 h 50"/>
                    <a:gd name="T38" fmla="*/ 0 w 59"/>
                    <a:gd name="T39" fmla="*/ 0 h 50"/>
                    <a:gd name="T40" fmla="*/ 0 w 59"/>
                    <a:gd name="T41" fmla="*/ 0 h 50"/>
                    <a:gd name="T42" fmla="*/ 0 w 59"/>
                    <a:gd name="T43" fmla="*/ 0 h 50"/>
                    <a:gd name="T44" fmla="*/ 0 w 59"/>
                    <a:gd name="T45" fmla="*/ 0 h 50"/>
                    <a:gd name="T46" fmla="*/ 0 w 59"/>
                    <a:gd name="T47" fmla="*/ 0 h 50"/>
                    <a:gd name="T48" fmla="*/ 0 w 59"/>
                    <a:gd name="T49" fmla="*/ 0 h 50"/>
                    <a:gd name="T50" fmla="*/ 0 w 59"/>
                    <a:gd name="T51" fmla="*/ 0 h 50"/>
                    <a:gd name="T52" fmla="*/ 0 w 59"/>
                    <a:gd name="T53" fmla="*/ 0 h 50"/>
                    <a:gd name="T54" fmla="*/ 0 w 59"/>
                    <a:gd name="T55" fmla="*/ 0 h 50"/>
                    <a:gd name="T56" fmla="*/ 0 w 59"/>
                    <a:gd name="T57" fmla="*/ 0 h 50"/>
                    <a:gd name="T58" fmla="*/ 0 w 59"/>
                    <a:gd name="T59" fmla="*/ 0 h 50"/>
                    <a:gd name="T60" fmla="*/ 0 w 59"/>
                    <a:gd name="T61" fmla="*/ 0 h 50"/>
                    <a:gd name="T62" fmla="*/ 0 w 59"/>
                    <a:gd name="T63" fmla="*/ 0 h 50"/>
                    <a:gd name="T64" fmla="*/ 0 w 59"/>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0"/>
                    <a:gd name="T101" fmla="*/ 59 w 59"/>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0">
                      <a:moveTo>
                        <a:pt x="41" y="42"/>
                      </a:moveTo>
                      <a:lnTo>
                        <a:pt x="37" y="45"/>
                      </a:lnTo>
                      <a:lnTo>
                        <a:pt x="31" y="47"/>
                      </a:lnTo>
                      <a:lnTo>
                        <a:pt x="25" y="50"/>
                      </a:lnTo>
                      <a:lnTo>
                        <a:pt x="20" y="50"/>
                      </a:lnTo>
                      <a:lnTo>
                        <a:pt x="14" y="50"/>
                      </a:lnTo>
                      <a:lnTo>
                        <a:pt x="9" y="48"/>
                      </a:lnTo>
                      <a:lnTo>
                        <a:pt x="6" y="46"/>
                      </a:ln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58" y="10"/>
                      </a:lnTo>
                      <a:lnTo>
                        <a:pt x="59" y="13"/>
                      </a:lnTo>
                      <a:lnTo>
                        <a:pt x="59" y="19"/>
                      </a:lnTo>
                      <a:lnTo>
                        <a:pt x="57" y="24"/>
                      </a:lnTo>
                      <a:lnTo>
                        <a:pt x="55" y="28"/>
                      </a:lnTo>
                      <a:lnTo>
                        <a:pt x="51" y="34"/>
                      </a:lnTo>
                      <a:lnTo>
                        <a:pt x="47" y="37"/>
                      </a:lnTo>
                      <a:lnTo>
                        <a:pt x="41" y="4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9" name="Freeform 75"/>
                <p:cNvSpPr>
                  <a:spLocks/>
                </p:cNvSpPr>
                <p:nvPr/>
              </p:nvSpPr>
              <p:spPr bwMode="auto">
                <a:xfrm>
                  <a:off x="3493" y="1625"/>
                  <a:ext cx="6" cy="6"/>
                </a:xfrm>
                <a:custGeom>
                  <a:avLst/>
                  <a:gdLst>
                    <a:gd name="T0" fmla="*/ 0 w 59"/>
                    <a:gd name="T1" fmla="*/ 0 h 50"/>
                    <a:gd name="T2" fmla="*/ 0 w 59"/>
                    <a:gd name="T3" fmla="*/ 0 h 50"/>
                    <a:gd name="T4" fmla="*/ 0 w 59"/>
                    <a:gd name="T5" fmla="*/ 0 h 50"/>
                    <a:gd name="T6" fmla="*/ 0 w 59"/>
                    <a:gd name="T7" fmla="*/ 0 h 50"/>
                    <a:gd name="T8" fmla="*/ 0 w 59"/>
                    <a:gd name="T9" fmla="*/ 0 h 50"/>
                    <a:gd name="T10" fmla="*/ 0 w 59"/>
                    <a:gd name="T11" fmla="*/ 0 h 50"/>
                    <a:gd name="T12" fmla="*/ 0 w 59"/>
                    <a:gd name="T13" fmla="*/ 0 h 50"/>
                    <a:gd name="T14" fmla="*/ 0 w 59"/>
                    <a:gd name="T15" fmla="*/ 0 h 50"/>
                    <a:gd name="T16" fmla="*/ 0 w 59"/>
                    <a:gd name="T17" fmla="*/ 0 h 50"/>
                    <a:gd name="T18" fmla="*/ 0 w 59"/>
                    <a:gd name="T19" fmla="*/ 0 h 50"/>
                    <a:gd name="T20" fmla="*/ 0 w 59"/>
                    <a:gd name="T21" fmla="*/ 0 h 50"/>
                    <a:gd name="T22" fmla="*/ 0 w 59"/>
                    <a:gd name="T23" fmla="*/ 0 h 50"/>
                    <a:gd name="T24" fmla="*/ 0 w 59"/>
                    <a:gd name="T25" fmla="*/ 0 h 50"/>
                    <a:gd name="T26" fmla="*/ 0 w 59"/>
                    <a:gd name="T27" fmla="*/ 0 h 50"/>
                    <a:gd name="T28" fmla="*/ 0 w 59"/>
                    <a:gd name="T29" fmla="*/ 0 h 50"/>
                    <a:gd name="T30" fmla="*/ 0 w 59"/>
                    <a:gd name="T31" fmla="*/ 0 h 50"/>
                    <a:gd name="T32" fmla="*/ 0 w 59"/>
                    <a:gd name="T33" fmla="*/ 0 h 50"/>
                    <a:gd name="T34" fmla="*/ 0 w 59"/>
                    <a:gd name="T35" fmla="*/ 0 h 50"/>
                    <a:gd name="T36" fmla="*/ 0 w 59"/>
                    <a:gd name="T37" fmla="*/ 0 h 50"/>
                    <a:gd name="T38" fmla="*/ 0 w 59"/>
                    <a:gd name="T39" fmla="*/ 0 h 50"/>
                    <a:gd name="T40" fmla="*/ 0 w 59"/>
                    <a:gd name="T41" fmla="*/ 0 h 50"/>
                    <a:gd name="T42" fmla="*/ 0 w 59"/>
                    <a:gd name="T43" fmla="*/ 0 h 50"/>
                    <a:gd name="T44" fmla="*/ 0 w 59"/>
                    <a:gd name="T45" fmla="*/ 0 h 50"/>
                    <a:gd name="T46" fmla="*/ 0 w 59"/>
                    <a:gd name="T47" fmla="*/ 0 h 50"/>
                    <a:gd name="T48" fmla="*/ 0 w 59"/>
                    <a:gd name="T49" fmla="*/ 0 h 50"/>
                    <a:gd name="T50" fmla="*/ 0 w 59"/>
                    <a:gd name="T51" fmla="*/ 0 h 50"/>
                    <a:gd name="T52" fmla="*/ 0 w 59"/>
                    <a:gd name="T53" fmla="*/ 0 h 50"/>
                    <a:gd name="T54" fmla="*/ 0 w 59"/>
                    <a:gd name="T55" fmla="*/ 0 h 50"/>
                    <a:gd name="T56" fmla="*/ 0 w 59"/>
                    <a:gd name="T57" fmla="*/ 0 h 50"/>
                    <a:gd name="T58" fmla="*/ 0 w 59"/>
                    <a:gd name="T59" fmla="*/ 0 h 50"/>
                    <a:gd name="T60" fmla="*/ 0 w 59"/>
                    <a:gd name="T61" fmla="*/ 0 h 50"/>
                    <a:gd name="T62" fmla="*/ 0 w 59"/>
                    <a:gd name="T63" fmla="*/ 0 h 50"/>
                    <a:gd name="T64" fmla="*/ 0 w 59"/>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0"/>
                    <a:gd name="T101" fmla="*/ 59 w 59"/>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0">
                      <a:moveTo>
                        <a:pt x="41" y="42"/>
                      </a:moveTo>
                      <a:lnTo>
                        <a:pt x="37" y="45"/>
                      </a:lnTo>
                      <a:lnTo>
                        <a:pt x="31" y="47"/>
                      </a:lnTo>
                      <a:lnTo>
                        <a:pt x="25" y="50"/>
                      </a:lnTo>
                      <a:lnTo>
                        <a:pt x="20" y="50"/>
                      </a:lnTo>
                      <a:lnTo>
                        <a:pt x="14" y="50"/>
                      </a:lnTo>
                      <a:lnTo>
                        <a:pt x="9" y="48"/>
                      </a:lnTo>
                      <a:lnTo>
                        <a:pt x="6" y="46"/>
                      </a:ln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58" y="10"/>
                      </a:lnTo>
                      <a:lnTo>
                        <a:pt x="59" y="13"/>
                      </a:lnTo>
                      <a:lnTo>
                        <a:pt x="59" y="19"/>
                      </a:lnTo>
                      <a:lnTo>
                        <a:pt x="57" y="24"/>
                      </a:lnTo>
                      <a:lnTo>
                        <a:pt x="55" y="28"/>
                      </a:lnTo>
                      <a:lnTo>
                        <a:pt x="51" y="34"/>
                      </a:lnTo>
                      <a:lnTo>
                        <a:pt x="47" y="37"/>
                      </a:lnTo>
                      <a:lnTo>
                        <a:pt x="41" y="4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0" name="Freeform 76"/>
                <p:cNvSpPr>
                  <a:spLocks/>
                </p:cNvSpPr>
                <p:nvPr/>
              </p:nvSpPr>
              <p:spPr bwMode="auto">
                <a:xfrm>
                  <a:off x="3852" y="1612"/>
                  <a:ext cx="56" cy="101"/>
                </a:xfrm>
                <a:custGeom>
                  <a:avLst/>
                  <a:gdLst>
                    <a:gd name="T0" fmla="*/ 0 w 555"/>
                    <a:gd name="T1" fmla="*/ 0 h 927"/>
                    <a:gd name="T2" fmla="*/ 0 w 555"/>
                    <a:gd name="T3" fmla="*/ 0 h 927"/>
                    <a:gd name="T4" fmla="*/ 0 w 555"/>
                    <a:gd name="T5" fmla="*/ 0 h 927"/>
                    <a:gd name="T6" fmla="*/ 0 w 555"/>
                    <a:gd name="T7" fmla="*/ 0 h 927"/>
                    <a:gd name="T8" fmla="*/ 0 w 555"/>
                    <a:gd name="T9" fmla="*/ 0 h 927"/>
                    <a:gd name="T10" fmla="*/ 0 w 555"/>
                    <a:gd name="T11" fmla="*/ 0 h 927"/>
                    <a:gd name="T12" fmla="*/ 0 w 555"/>
                    <a:gd name="T13" fmla="*/ 0 h 927"/>
                    <a:gd name="T14" fmla="*/ 0 w 555"/>
                    <a:gd name="T15" fmla="*/ 0 h 927"/>
                    <a:gd name="T16" fmla="*/ 0 w 555"/>
                    <a:gd name="T17" fmla="*/ 0 h 927"/>
                    <a:gd name="T18" fmla="*/ 0 w 555"/>
                    <a:gd name="T19" fmla="*/ 0 h 927"/>
                    <a:gd name="T20" fmla="*/ 0 w 555"/>
                    <a:gd name="T21" fmla="*/ 0 h 927"/>
                    <a:gd name="T22" fmla="*/ 0 w 555"/>
                    <a:gd name="T23" fmla="*/ 0 h 927"/>
                    <a:gd name="T24" fmla="*/ 0 w 555"/>
                    <a:gd name="T25" fmla="*/ 0 h 927"/>
                    <a:gd name="T26" fmla="*/ 0 w 555"/>
                    <a:gd name="T27" fmla="*/ 0 h 927"/>
                    <a:gd name="T28" fmla="*/ 0 w 555"/>
                    <a:gd name="T29" fmla="*/ 0 h 927"/>
                    <a:gd name="T30" fmla="*/ 0 w 555"/>
                    <a:gd name="T31" fmla="*/ 0 h 927"/>
                    <a:gd name="T32" fmla="*/ 0 w 555"/>
                    <a:gd name="T33" fmla="*/ 0 h 927"/>
                    <a:gd name="T34" fmla="*/ 0 w 555"/>
                    <a:gd name="T35" fmla="*/ 0 h 927"/>
                    <a:gd name="T36" fmla="*/ 0 w 555"/>
                    <a:gd name="T37" fmla="*/ 0 h 927"/>
                    <a:gd name="T38" fmla="*/ 0 w 555"/>
                    <a:gd name="T39" fmla="*/ 0 h 927"/>
                    <a:gd name="T40" fmla="*/ 0 w 555"/>
                    <a:gd name="T41" fmla="*/ 0 h 927"/>
                    <a:gd name="T42" fmla="*/ 0 w 555"/>
                    <a:gd name="T43" fmla="*/ 0 h 927"/>
                    <a:gd name="T44" fmla="*/ 0 w 555"/>
                    <a:gd name="T45" fmla="*/ 0 h 927"/>
                    <a:gd name="T46" fmla="*/ 0 w 555"/>
                    <a:gd name="T47" fmla="*/ 0 h 927"/>
                    <a:gd name="T48" fmla="*/ 0 w 555"/>
                    <a:gd name="T49" fmla="*/ 0 h 927"/>
                    <a:gd name="T50" fmla="*/ 0 w 555"/>
                    <a:gd name="T51" fmla="*/ 0 h 927"/>
                    <a:gd name="T52" fmla="*/ 0 w 555"/>
                    <a:gd name="T53" fmla="*/ 0 h 927"/>
                    <a:gd name="T54" fmla="*/ 0 w 555"/>
                    <a:gd name="T55" fmla="*/ 0 h 927"/>
                    <a:gd name="T56" fmla="*/ 0 w 555"/>
                    <a:gd name="T57" fmla="*/ 0 h 927"/>
                    <a:gd name="T58" fmla="*/ 0 w 555"/>
                    <a:gd name="T59" fmla="*/ 0 h 927"/>
                    <a:gd name="T60" fmla="*/ 0 w 555"/>
                    <a:gd name="T61" fmla="*/ 0 h 927"/>
                    <a:gd name="T62" fmla="*/ 0 w 555"/>
                    <a:gd name="T63" fmla="*/ 0 h 927"/>
                    <a:gd name="T64" fmla="*/ 0 w 555"/>
                    <a:gd name="T65" fmla="*/ 0 h 927"/>
                    <a:gd name="T66" fmla="*/ 0 w 555"/>
                    <a:gd name="T67" fmla="*/ 0 h 927"/>
                    <a:gd name="T68" fmla="*/ 0 w 555"/>
                    <a:gd name="T69" fmla="*/ 0 h 927"/>
                    <a:gd name="T70" fmla="*/ 0 w 555"/>
                    <a:gd name="T71" fmla="*/ 0 h 927"/>
                    <a:gd name="T72" fmla="*/ 0 w 555"/>
                    <a:gd name="T73" fmla="*/ 0 h 927"/>
                    <a:gd name="T74" fmla="*/ 0 w 555"/>
                    <a:gd name="T75" fmla="*/ 0 h 9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927"/>
                    <a:gd name="T116" fmla="*/ 555 w 555"/>
                    <a:gd name="T117" fmla="*/ 927 h 9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927">
                      <a:moveTo>
                        <a:pt x="498" y="918"/>
                      </a:move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553" y="888"/>
                      </a:lnTo>
                      <a:lnTo>
                        <a:pt x="555" y="891"/>
                      </a:lnTo>
                      <a:lnTo>
                        <a:pt x="555" y="896"/>
                      </a:lnTo>
                      <a:lnTo>
                        <a:pt x="555" y="900"/>
                      </a:lnTo>
                      <a:lnTo>
                        <a:pt x="553" y="906"/>
                      </a:lnTo>
                      <a:lnTo>
                        <a:pt x="550" y="910"/>
                      </a:lnTo>
                      <a:lnTo>
                        <a:pt x="546" y="915"/>
                      </a:lnTo>
                      <a:lnTo>
                        <a:pt x="541" y="918"/>
                      </a:lnTo>
                      <a:lnTo>
                        <a:pt x="537" y="922"/>
                      </a:lnTo>
                      <a:lnTo>
                        <a:pt x="531" y="925"/>
                      </a:lnTo>
                      <a:lnTo>
                        <a:pt x="525" y="926"/>
                      </a:lnTo>
                      <a:lnTo>
                        <a:pt x="520" y="927"/>
                      </a:lnTo>
                      <a:lnTo>
                        <a:pt x="514" y="927"/>
                      </a:lnTo>
                      <a:lnTo>
                        <a:pt x="508" y="926"/>
                      </a:lnTo>
                      <a:lnTo>
                        <a:pt x="504" y="924"/>
                      </a:lnTo>
                      <a:lnTo>
                        <a:pt x="500" y="922"/>
                      </a:lnTo>
                      <a:lnTo>
                        <a:pt x="498" y="91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71" name="Freeform 77"/>
                <p:cNvSpPr>
                  <a:spLocks/>
                </p:cNvSpPr>
                <p:nvPr/>
              </p:nvSpPr>
              <p:spPr bwMode="auto">
                <a:xfrm>
                  <a:off x="3852" y="1612"/>
                  <a:ext cx="56" cy="101"/>
                </a:xfrm>
                <a:custGeom>
                  <a:avLst/>
                  <a:gdLst>
                    <a:gd name="T0" fmla="*/ 0 w 555"/>
                    <a:gd name="T1" fmla="*/ 0 h 927"/>
                    <a:gd name="T2" fmla="*/ 0 w 555"/>
                    <a:gd name="T3" fmla="*/ 0 h 927"/>
                    <a:gd name="T4" fmla="*/ 0 w 555"/>
                    <a:gd name="T5" fmla="*/ 0 h 927"/>
                    <a:gd name="T6" fmla="*/ 0 w 555"/>
                    <a:gd name="T7" fmla="*/ 0 h 927"/>
                    <a:gd name="T8" fmla="*/ 0 w 555"/>
                    <a:gd name="T9" fmla="*/ 0 h 927"/>
                    <a:gd name="T10" fmla="*/ 0 w 555"/>
                    <a:gd name="T11" fmla="*/ 0 h 927"/>
                    <a:gd name="T12" fmla="*/ 0 w 555"/>
                    <a:gd name="T13" fmla="*/ 0 h 927"/>
                    <a:gd name="T14" fmla="*/ 0 w 555"/>
                    <a:gd name="T15" fmla="*/ 0 h 927"/>
                    <a:gd name="T16" fmla="*/ 0 w 555"/>
                    <a:gd name="T17" fmla="*/ 0 h 927"/>
                    <a:gd name="T18" fmla="*/ 0 w 555"/>
                    <a:gd name="T19" fmla="*/ 0 h 927"/>
                    <a:gd name="T20" fmla="*/ 0 w 555"/>
                    <a:gd name="T21" fmla="*/ 0 h 927"/>
                    <a:gd name="T22" fmla="*/ 0 w 555"/>
                    <a:gd name="T23" fmla="*/ 0 h 927"/>
                    <a:gd name="T24" fmla="*/ 0 w 555"/>
                    <a:gd name="T25" fmla="*/ 0 h 927"/>
                    <a:gd name="T26" fmla="*/ 0 w 555"/>
                    <a:gd name="T27" fmla="*/ 0 h 927"/>
                    <a:gd name="T28" fmla="*/ 0 w 555"/>
                    <a:gd name="T29" fmla="*/ 0 h 927"/>
                    <a:gd name="T30" fmla="*/ 0 w 555"/>
                    <a:gd name="T31" fmla="*/ 0 h 927"/>
                    <a:gd name="T32" fmla="*/ 0 w 555"/>
                    <a:gd name="T33" fmla="*/ 0 h 927"/>
                    <a:gd name="T34" fmla="*/ 0 w 555"/>
                    <a:gd name="T35" fmla="*/ 0 h 927"/>
                    <a:gd name="T36" fmla="*/ 0 w 555"/>
                    <a:gd name="T37" fmla="*/ 0 h 927"/>
                    <a:gd name="T38" fmla="*/ 0 w 555"/>
                    <a:gd name="T39" fmla="*/ 0 h 927"/>
                    <a:gd name="T40" fmla="*/ 0 w 555"/>
                    <a:gd name="T41" fmla="*/ 0 h 927"/>
                    <a:gd name="T42" fmla="*/ 0 w 555"/>
                    <a:gd name="T43" fmla="*/ 0 h 927"/>
                    <a:gd name="T44" fmla="*/ 0 w 555"/>
                    <a:gd name="T45" fmla="*/ 0 h 927"/>
                    <a:gd name="T46" fmla="*/ 0 w 555"/>
                    <a:gd name="T47" fmla="*/ 0 h 927"/>
                    <a:gd name="T48" fmla="*/ 0 w 555"/>
                    <a:gd name="T49" fmla="*/ 0 h 927"/>
                    <a:gd name="T50" fmla="*/ 0 w 555"/>
                    <a:gd name="T51" fmla="*/ 0 h 927"/>
                    <a:gd name="T52" fmla="*/ 0 w 555"/>
                    <a:gd name="T53" fmla="*/ 0 h 927"/>
                    <a:gd name="T54" fmla="*/ 0 w 555"/>
                    <a:gd name="T55" fmla="*/ 0 h 927"/>
                    <a:gd name="T56" fmla="*/ 0 w 555"/>
                    <a:gd name="T57" fmla="*/ 0 h 927"/>
                    <a:gd name="T58" fmla="*/ 0 w 555"/>
                    <a:gd name="T59" fmla="*/ 0 h 927"/>
                    <a:gd name="T60" fmla="*/ 0 w 555"/>
                    <a:gd name="T61" fmla="*/ 0 h 927"/>
                    <a:gd name="T62" fmla="*/ 0 w 555"/>
                    <a:gd name="T63" fmla="*/ 0 h 927"/>
                    <a:gd name="T64" fmla="*/ 0 w 555"/>
                    <a:gd name="T65" fmla="*/ 0 h 927"/>
                    <a:gd name="T66" fmla="*/ 0 w 555"/>
                    <a:gd name="T67" fmla="*/ 0 h 927"/>
                    <a:gd name="T68" fmla="*/ 0 w 555"/>
                    <a:gd name="T69" fmla="*/ 0 h 927"/>
                    <a:gd name="T70" fmla="*/ 0 w 555"/>
                    <a:gd name="T71" fmla="*/ 0 h 927"/>
                    <a:gd name="T72" fmla="*/ 0 w 555"/>
                    <a:gd name="T73" fmla="*/ 0 h 927"/>
                    <a:gd name="T74" fmla="*/ 0 w 555"/>
                    <a:gd name="T75" fmla="*/ 0 h 9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927"/>
                    <a:gd name="T116" fmla="*/ 555 w 555"/>
                    <a:gd name="T117" fmla="*/ 927 h 9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927">
                      <a:moveTo>
                        <a:pt x="498" y="918"/>
                      </a:move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553" y="888"/>
                      </a:lnTo>
                      <a:lnTo>
                        <a:pt x="555" y="891"/>
                      </a:lnTo>
                      <a:lnTo>
                        <a:pt x="555" y="896"/>
                      </a:lnTo>
                      <a:lnTo>
                        <a:pt x="555" y="900"/>
                      </a:lnTo>
                      <a:lnTo>
                        <a:pt x="553" y="906"/>
                      </a:lnTo>
                      <a:lnTo>
                        <a:pt x="550" y="910"/>
                      </a:lnTo>
                      <a:lnTo>
                        <a:pt x="546" y="915"/>
                      </a:lnTo>
                      <a:lnTo>
                        <a:pt x="541" y="918"/>
                      </a:lnTo>
                      <a:lnTo>
                        <a:pt x="537" y="922"/>
                      </a:lnTo>
                      <a:lnTo>
                        <a:pt x="531" y="925"/>
                      </a:lnTo>
                      <a:lnTo>
                        <a:pt x="525" y="926"/>
                      </a:lnTo>
                      <a:lnTo>
                        <a:pt x="520" y="927"/>
                      </a:lnTo>
                      <a:lnTo>
                        <a:pt x="514" y="927"/>
                      </a:lnTo>
                      <a:lnTo>
                        <a:pt x="508" y="926"/>
                      </a:lnTo>
                      <a:lnTo>
                        <a:pt x="504" y="924"/>
                      </a:lnTo>
                      <a:lnTo>
                        <a:pt x="500" y="922"/>
                      </a:lnTo>
                      <a:lnTo>
                        <a:pt x="498" y="91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2" name="Freeform 78"/>
                <p:cNvSpPr>
                  <a:spLocks/>
                </p:cNvSpPr>
                <p:nvPr/>
              </p:nvSpPr>
              <p:spPr bwMode="auto">
                <a:xfrm>
                  <a:off x="3852" y="1612"/>
                  <a:ext cx="6" cy="5"/>
                </a:xfrm>
                <a:custGeom>
                  <a:avLst/>
                  <a:gdLst>
                    <a:gd name="T0" fmla="*/ 0 w 62"/>
                    <a:gd name="T1" fmla="*/ 0 h 50"/>
                    <a:gd name="T2" fmla="*/ 0 w 62"/>
                    <a:gd name="T3" fmla="*/ 0 h 50"/>
                    <a:gd name="T4" fmla="*/ 0 w 62"/>
                    <a:gd name="T5" fmla="*/ 0 h 50"/>
                    <a:gd name="T6" fmla="*/ 0 w 62"/>
                    <a:gd name="T7" fmla="*/ 0 h 50"/>
                    <a:gd name="T8" fmla="*/ 0 w 62"/>
                    <a:gd name="T9" fmla="*/ 0 h 50"/>
                    <a:gd name="T10" fmla="*/ 0 w 62"/>
                    <a:gd name="T11" fmla="*/ 0 h 50"/>
                    <a:gd name="T12" fmla="*/ 0 w 62"/>
                    <a:gd name="T13" fmla="*/ 0 h 50"/>
                    <a:gd name="T14" fmla="*/ 0 w 62"/>
                    <a:gd name="T15" fmla="*/ 0 h 50"/>
                    <a:gd name="T16" fmla="*/ 0 w 62"/>
                    <a:gd name="T17" fmla="*/ 0 h 50"/>
                    <a:gd name="T18" fmla="*/ 0 w 62"/>
                    <a:gd name="T19" fmla="*/ 0 h 50"/>
                    <a:gd name="T20" fmla="*/ 0 w 62"/>
                    <a:gd name="T21" fmla="*/ 0 h 50"/>
                    <a:gd name="T22" fmla="*/ 0 w 62"/>
                    <a:gd name="T23" fmla="*/ 0 h 50"/>
                    <a:gd name="T24" fmla="*/ 0 w 62"/>
                    <a:gd name="T25" fmla="*/ 0 h 50"/>
                    <a:gd name="T26" fmla="*/ 0 w 62"/>
                    <a:gd name="T27" fmla="*/ 0 h 50"/>
                    <a:gd name="T28" fmla="*/ 0 w 62"/>
                    <a:gd name="T29" fmla="*/ 0 h 50"/>
                    <a:gd name="T30" fmla="*/ 0 w 62"/>
                    <a:gd name="T31" fmla="*/ 0 h 50"/>
                    <a:gd name="T32" fmla="*/ 0 w 62"/>
                    <a:gd name="T33" fmla="*/ 0 h 50"/>
                    <a:gd name="T34" fmla="*/ 0 w 62"/>
                    <a:gd name="T35" fmla="*/ 0 h 50"/>
                    <a:gd name="T36" fmla="*/ 0 w 62"/>
                    <a:gd name="T37" fmla="*/ 0 h 50"/>
                    <a:gd name="T38" fmla="*/ 0 w 62"/>
                    <a:gd name="T39" fmla="*/ 0 h 50"/>
                    <a:gd name="T40" fmla="*/ 0 w 62"/>
                    <a:gd name="T41" fmla="*/ 0 h 50"/>
                    <a:gd name="T42" fmla="*/ 0 w 62"/>
                    <a:gd name="T43" fmla="*/ 0 h 50"/>
                    <a:gd name="T44" fmla="*/ 0 w 62"/>
                    <a:gd name="T45" fmla="*/ 0 h 50"/>
                    <a:gd name="T46" fmla="*/ 0 w 62"/>
                    <a:gd name="T47" fmla="*/ 0 h 50"/>
                    <a:gd name="T48" fmla="*/ 0 w 62"/>
                    <a:gd name="T49" fmla="*/ 0 h 50"/>
                    <a:gd name="T50" fmla="*/ 0 w 62"/>
                    <a:gd name="T51" fmla="*/ 0 h 50"/>
                    <a:gd name="T52" fmla="*/ 0 w 62"/>
                    <a:gd name="T53" fmla="*/ 0 h 50"/>
                    <a:gd name="T54" fmla="*/ 0 w 62"/>
                    <a:gd name="T55" fmla="*/ 0 h 50"/>
                    <a:gd name="T56" fmla="*/ 0 w 62"/>
                    <a:gd name="T57" fmla="*/ 0 h 50"/>
                    <a:gd name="T58" fmla="*/ 0 w 62"/>
                    <a:gd name="T59" fmla="*/ 0 h 50"/>
                    <a:gd name="T60" fmla="*/ 0 w 62"/>
                    <a:gd name="T61" fmla="*/ 0 h 50"/>
                    <a:gd name="T62" fmla="*/ 0 w 62"/>
                    <a:gd name="T63" fmla="*/ 0 h 50"/>
                    <a:gd name="T64" fmla="*/ 0 w 62"/>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0"/>
                    <a:gd name="T101" fmla="*/ 62 w 62"/>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0">
                      <a:moveTo>
                        <a:pt x="42" y="44"/>
                      </a:moveTo>
                      <a:lnTo>
                        <a:pt x="37" y="48"/>
                      </a:lnTo>
                      <a:lnTo>
                        <a:pt x="30" y="49"/>
                      </a:lnTo>
                      <a:lnTo>
                        <a:pt x="24" y="50"/>
                      </a:lnTo>
                      <a:lnTo>
                        <a:pt x="18" y="50"/>
                      </a:lnTo>
                      <a:lnTo>
                        <a:pt x="13" y="50"/>
                      </a:lnTo>
                      <a:lnTo>
                        <a:pt x="8" y="48"/>
                      </a:lnTo>
                      <a:lnTo>
                        <a:pt x="5" y="44"/>
                      </a:ln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62" y="14"/>
                      </a:lnTo>
                      <a:lnTo>
                        <a:pt x="62" y="18"/>
                      </a:lnTo>
                      <a:lnTo>
                        <a:pt x="60" y="23"/>
                      </a:lnTo>
                      <a:lnTo>
                        <a:pt x="59" y="27"/>
                      </a:lnTo>
                      <a:lnTo>
                        <a:pt x="56" y="33"/>
                      </a:lnTo>
                      <a:lnTo>
                        <a:pt x="53" y="37"/>
                      </a:lnTo>
                      <a:lnTo>
                        <a:pt x="47" y="41"/>
                      </a:lnTo>
                      <a:lnTo>
                        <a:pt x="42" y="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73" name="Freeform 79"/>
                <p:cNvSpPr>
                  <a:spLocks/>
                </p:cNvSpPr>
                <p:nvPr/>
              </p:nvSpPr>
              <p:spPr bwMode="auto">
                <a:xfrm>
                  <a:off x="3852" y="1612"/>
                  <a:ext cx="6" cy="5"/>
                </a:xfrm>
                <a:custGeom>
                  <a:avLst/>
                  <a:gdLst>
                    <a:gd name="T0" fmla="*/ 0 w 62"/>
                    <a:gd name="T1" fmla="*/ 0 h 50"/>
                    <a:gd name="T2" fmla="*/ 0 w 62"/>
                    <a:gd name="T3" fmla="*/ 0 h 50"/>
                    <a:gd name="T4" fmla="*/ 0 w 62"/>
                    <a:gd name="T5" fmla="*/ 0 h 50"/>
                    <a:gd name="T6" fmla="*/ 0 w 62"/>
                    <a:gd name="T7" fmla="*/ 0 h 50"/>
                    <a:gd name="T8" fmla="*/ 0 w 62"/>
                    <a:gd name="T9" fmla="*/ 0 h 50"/>
                    <a:gd name="T10" fmla="*/ 0 w 62"/>
                    <a:gd name="T11" fmla="*/ 0 h 50"/>
                    <a:gd name="T12" fmla="*/ 0 w 62"/>
                    <a:gd name="T13" fmla="*/ 0 h 50"/>
                    <a:gd name="T14" fmla="*/ 0 w 62"/>
                    <a:gd name="T15" fmla="*/ 0 h 50"/>
                    <a:gd name="T16" fmla="*/ 0 w 62"/>
                    <a:gd name="T17" fmla="*/ 0 h 50"/>
                    <a:gd name="T18" fmla="*/ 0 w 62"/>
                    <a:gd name="T19" fmla="*/ 0 h 50"/>
                    <a:gd name="T20" fmla="*/ 0 w 62"/>
                    <a:gd name="T21" fmla="*/ 0 h 50"/>
                    <a:gd name="T22" fmla="*/ 0 w 62"/>
                    <a:gd name="T23" fmla="*/ 0 h 50"/>
                    <a:gd name="T24" fmla="*/ 0 w 62"/>
                    <a:gd name="T25" fmla="*/ 0 h 50"/>
                    <a:gd name="T26" fmla="*/ 0 w 62"/>
                    <a:gd name="T27" fmla="*/ 0 h 50"/>
                    <a:gd name="T28" fmla="*/ 0 w 62"/>
                    <a:gd name="T29" fmla="*/ 0 h 50"/>
                    <a:gd name="T30" fmla="*/ 0 w 62"/>
                    <a:gd name="T31" fmla="*/ 0 h 50"/>
                    <a:gd name="T32" fmla="*/ 0 w 62"/>
                    <a:gd name="T33" fmla="*/ 0 h 50"/>
                    <a:gd name="T34" fmla="*/ 0 w 62"/>
                    <a:gd name="T35" fmla="*/ 0 h 50"/>
                    <a:gd name="T36" fmla="*/ 0 w 62"/>
                    <a:gd name="T37" fmla="*/ 0 h 50"/>
                    <a:gd name="T38" fmla="*/ 0 w 62"/>
                    <a:gd name="T39" fmla="*/ 0 h 50"/>
                    <a:gd name="T40" fmla="*/ 0 w 62"/>
                    <a:gd name="T41" fmla="*/ 0 h 50"/>
                    <a:gd name="T42" fmla="*/ 0 w 62"/>
                    <a:gd name="T43" fmla="*/ 0 h 50"/>
                    <a:gd name="T44" fmla="*/ 0 w 62"/>
                    <a:gd name="T45" fmla="*/ 0 h 50"/>
                    <a:gd name="T46" fmla="*/ 0 w 62"/>
                    <a:gd name="T47" fmla="*/ 0 h 50"/>
                    <a:gd name="T48" fmla="*/ 0 w 62"/>
                    <a:gd name="T49" fmla="*/ 0 h 50"/>
                    <a:gd name="T50" fmla="*/ 0 w 62"/>
                    <a:gd name="T51" fmla="*/ 0 h 50"/>
                    <a:gd name="T52" fmla="*/ 0 w 62"/>
                    <a:gd name="T53" fmla="*/ 0 h 50"/>
                    <a:gd name="T54" fmla="*/ 0 w 62"/>
                    <a:gd name="T55" fmla="*/ 0 h 50"/>
                    <a:gd name="T56" fmla="*/ 0 w 62"/>
                    <a:gd name="T57" fmla="*/ 0 h 50"/>
                    <a:gd name="T58" fmla="*/ 0 w 62"/>
                    <a:gd name="T59" fmla="*/ 0 h 50"/>
                    <a:gd name="T60" fmla="*/ 0 w 62"/>
                    <a:gd name="T61" fmla="*/ 0 h 50"/>
                    <a:gd name="T62" fmla="*/ 0 w 62"/>
                    <a:gd name="T63" fmla="*/ 0 h 50"/>
                    <a:gd name="T64" fmla="*/ 0 w 62"/>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0"/>
                    <a:gd name="T101" fmla="*/ 62 w 62"/>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0">
                      <a:moveTo>
                        <a:pt x="42" y="44"/>
                      </a:moveTo>
                      <a:lnTo>
                        <a:pt x="37" y="48"/>
                      </a:lnTo>
                      <a:lnTo>
                        <a:pt x="30" y="49"/>
                      </a:lnTo>
                      <a:lnTo>
                        <a:pt x="24" y="50"/>
                      </a:lnTo>
                      <a:lnTo>
                        <a:pt x="18" y="50"/>
                      </a:lnTo>
                      <a:lnTo>
                        <a:pt x="13" y="50"/>
                      </a:lnTo>
                      <a:lnTo>
                        <a:pt x="8" y="48"/>
                      </a:lnTo>
                      <a:lnTo>
                        <a:pt x="5" y="44"/>
                      </a:ln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62" y="14"/>
                      </a:lnTo>
                      <a:lnTo>
                        <a:pt x="62" y="18"/>
                      </a:lnTo>
                      <a:lnTo>
                        <a:pt x="60" y="23"/>
                      </a:lnTo>
                      <a:lnTo>
                        <a:pt x="59" y="27"/>
                      </a:lnTo>
                      <a:lnTo>
                        <a:pt x="56" y="33"/>
                      </a:lnTo>
                      <a:lnTo>
                        <a:pt x="53" y="37"/>
                      </a:lnTo>
                      <a:lnTo>
                        <a:pt x="47" y="41"/>
                      </a:lnTo>
                      <a:lnTo>
                        <a:pt x="42" y="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4" name="Freeform 80"/>
                <p:cNvSpPr>
                  <a:spLocks/>
                </p:cNvSpPr>
                <p:nvPr/>
              </p:nvSpPr>
              <p:spPr bwMode="auto">
                <a:xfrm>
                  <a:off x="3675" y="1612"/>
                  <a:ext cx="59" cy="114"/>
                </a:xfrm>
                <a:custGeom>
                  <a:avLst/>
                  <a:gdLst>
                    <a:gd name="T0" fmla="*/ 0 w 586"/>
                    <a:gd name="T1" fmla="*/ 0 h 1041"/>
                    <a:gd name="T2" fmla="*/ 0 w 586"/>
                    <a:gd name="T3" fmla="*/ 0 h 1041"/>
                    <a:gd name="T4" fmla="*/ 0 w 586"/>
                    <a:gd name="T5" fmla="*/ 0 h 1041"/>
                    <a:gd name="T6" fmla="*/ 0 w 586"/>
                    <a:gd name="T7" fmla="*/ 0 h 1041"/>
                    <a:gd name="T8" fmla="*/ 0 w 586"/>
                    <a:gd name="T9" fmla="*/ 0 h 1041"/>
                    <a:gd name="T10" fmla="*/ 0 w 586"/>
                    <a:gd name="T11" fmla="*/ 0 h 1041"/>
                    <a:gd name="T12" fmla="*/ 0 w 586"/>
                    <a:gd name="T13" fmla="*/ 0 h 1041"/>
                    <a:gd name="T14" fmla="*/ 0 w 586"/>
                    <a:gd name="T15" fmla="*/ 0 h 1041"/>
                    <a:gd name="T16" fmla="*/ 0 w 586"/>
                    <a:gd name="T17" fmla="*/ 0 h 1041"/>
                    <a:gd name="T18" fmla="*/ 0 w 586"/>
                    <a:gd name="T19" fmla="*/ 0 h 1041"/>
                    <a:gd name="T20" fmla="*/ 0 w 586"/>
                    <a:gd name="T21" fmla="*/ 0 h 1041"/>
                    <a:gd name="T22" fmla="*/ 0 w 586"/>
                    <a:gd name="T23" fmla="*/ 0 h 1041"/>
                    <a:gd name="T24" fmla="*/ 0 w 586"/>
                    <a:gd name="T25" fmla="*/ 0 h 1041"/>
                    <a:gd name="T26" fmla="*/ 0 w 586"/>
                    <a:gd name="T27" fmla="*/ 0 h 1041"/>
                    <a:gd name="T28" fmla="*/ 0 w 586"/>
                    <a:gd name="T29" fmla="*/ 0 h 1041"/>
                    <a:gd name="T30" fmla="*/ 0 w 586"/>
                    <a:gd name="T31" fmla="*/ 0 h 1041"/>
                    <a:gd name="T32" fmla="*/ 0 w 586"/>
                    <a:gd name="T33" fmla="*/ 0 h 1041"/>
                    <a:gd name="T34" fmla="*/ 0 w 586"/>
                    <a:gd name="T35" fmla="*/ 0 h 1041"/>
                    <a:gd name="T36" fmla="*/ 0 w 586"/>
                    <a:gd name="T37" fmla="*/ 0 h 1041"/>
                    <a:gd name="T38" fmla="*/ 0 w 586"/>
                    <a:gd name="T39" fmla="*/ 0 h 1041"/>
                    <a:gd name="T40" fmla="*/ 0 w 586"/>
                    <a:gd name="T41" fmla="*/ 0 h 1041"/>
                    <a:gd name="T42" fmla="*/ 0 w 586"/>
                    <a:gd name="T43" fmla="*/ 0 h 10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1041"/>
                    <a:gd name="T68" fmla="*/ 586 w 586"/>
                    <a:gd name="T69" fmla="*/ 1041 h 10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1041">
                      <a:moveTo>
                        <a:pt x="56" y="7"/>
                      </a:moveTo>
                      <a:lnTo>
                        <a:pt x="586" y="1010"/>
                      </a:lnTo>
                      <a:lnTo>
                        <a:pt x="528" y="1041"/>
                      </a:lnTo>
                      <a:lnTo>
                        <a:pt x="1" y="36"/>
                      </a:lnTo>
                      <a:lnTo>
                        <a:pt x="0" y="33"/>
                      </a:lnTo>
                      <a:lnTo>
                        <a:pt x="0" y="29"/>
                      </a:lnTo>
                      <a:lnTo>
                        <a:pt x="1" y="25"/>
                      </a:lnTo>
                      <a:lnTo>
                        <a:pt x="3" y="20"/>
                      </a:lnTo>
                      <a:lnTo>
                        <a:pt x="6" y="16"/>
                      </a:lnTo>
                      <a:lnTo>
                        <a:pt x="10" y="12"/>
                      </a:lnTo>
                      <a:lnTo>
                        <a:pt x="14" y="8"/>
                      </a:lnTo>
                      <a:lnTo>
                        <a:pt x="20" y="5"/>
                      </a:lnTo>
                      <a:lnTo>
                        <a:pt x="26" y="2"/>
                      </a:lnTo>
                      <a:lnTo>
                        <a:pt x="31" y="1"/>
                      </a:lnTo>
                      <a:lnTo>
                        <a:pt x="37" y="0"/>
                      </a:lnTo>
                      <a:lnTo>
                        <a:pt x="43" y="0"/>
                      </a:lnTo>
                      <a:lnTo>
                        <a:pt x="47" y="0"/>
                      </a:lnTo>
                      <a:lnTo>
                        <a:pt x="52" y="2"/>
                      </a:lnTo>
                      <a:lnTo>
                        <a:pt x="54" y="4"/>
                      </a:lnTo>
                      <a:lnTo>
                        <a:pt x="56"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75" name="Freeform 81"/>
                <p:cNvSpPr>
                  <a:spLocks/>
                </p:cNvSpPr>
                <p:nvPr/>
              </p:nvSpPr>
              <p:spPr bwMode="auto">
                <a:xfrm>
                  <a:off x="3675" y="1612"/>
                  <a:ext cx="59" cy="114"/>
                </a:xfrm>
                <a:custGeom>
                  <a:avLst/>
                  <a:gdLst>
                    <a:gd name="T0" fmla="*/ 0 w 586"/>
                    <a:gd name="T1" fmla="*/ 0 h 1041"/>
                    <a:gd name="T2" fmla="*/ 0 w 586"/>
                    <a:gd name="T3" fmla="*/ 0 h 1041"/>
                    <a:gd name="T4" fmla="*/ 0 w 586"/>
                    <a:gd name="T5" fmla="*/ 0 h 1041"/>
                    <a:gd name="T6" fmla="*/ 0 w 586"/>
                    <a:gd name="T7" fmla="*/ 0 h 1041"/>
                    <a:gd name="T8" fmla="*/ 0 w 586"/>
                    <a:gd name="T9" fmla="*/ 0 h 1041"/>
                    <a:gd name="T10" fmla="*/ 0 w 586"/>
                    <a:gd name="T11" fmla="*/ 0 h 1041"/>
                    <a:gd name="T12" fmla="*/ 0 w 586"/>
                    <a:gd name="T13" fmla="*/ 0 h 1041"/>
                    <a:gd name="T14" fmla="*/ 0 w 586"/>
                    <a:gd name="T15" fmla="*/ 0 h 1041"/>
                    <a:gd name="T16" fmla="*/ 0 w 586"/>
                    <a:gd name="T17" fmla="*/ 0 h 1041"/>
                    <a:gd name="T18" fmla="*/ 0 w 586"/>
                    <a:gd name="T19" fmla="*/ 0 h 1041"/>
                    <a:gd name="T20" fmla="*/ 0 w 586"/>
                    <a:gd name="T21" fmla="*/ 0 h 1041"/>
                    <a:gd name="T22" fmla="*/ 0 w 586"/>
                    <a:gd name="T23" fmla="*/ 0 h 1041"/>
                    <a:gd name="T24" fmla="*/ 0 w 586"/>
                    <a:gd name="T25" fmla="*/ 0 h 1041"/>
                    <a:gd name="T26" fmla="*/ 0 w 586"/>
                    <a:gd name="T27" fmla="*/ 0 h 1041"/>
                    <a:gd name="T28" fmla="*/ 0 w 586"/>
                    <a:gd name="T29" fmla="*/ 0 h 1041"/>
                    <a:gd name="T30" fmla="*/ 0 w 586"/>
                    <a:gd name="T31" fmla="*/ 0 h 1041"/>
                    <a:gd name="T32" fmla="*/ 0 w 586"/>
                    <a:gd name="T33" fmla="*/ 0 h 1041"/>
                    <a:gd name="T34" fmla="*/ 0 w 586"/>
                    <a:gd name="T35" fmla="*/ 0 h 1041"/>
                    <a:gd name="T36" fmla="*/ 0 w 586"/>
                    <a:gd name="T37" fmla="*/ 0 h 1041"/>
                    <a:gd name="T38" fmla="*/ 0 w 586"/>
                    <a:gd name="T39" fmla="*/ 0 h 1041"/>
                    <a:gd name="T40" fmla="*/ 0 w 586"/>
                    <a:gd name="T41" fmla="*/ 0 h 1041"/>
                    <a:gd name="T42" fmla="*/ 0 w 586"/>
                    <a:gd name="T43" fmla="*/ 0 h 10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1041"/>
                    <a:gd name="T68" fmla="*/ 586 w 586"/>
                    <a:gd name="T69" fmla="*/ 1041 h 10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1041">
                      <a:moveTo>
                        <a:pt x="56" y="7"/>
                      </a:moveTo>
                      <a:lnTo>
                        <a:pt x="586" y="1010"/>
                      </a:lnTo>
                      <a:lnTo>
                        <a:pt x="528" y="1041"/>
                      </a:lnTo>
                      <a:lnTo>
                        <a:pt x="1" y="36"/>
                      </a:lnTo>
                      <a:lnTo>
                        <a:pt x="0" y="33"/>
                      </a:lnTo>
                      <a:lnTo>
                        <a:pt x="0" y="29"/>
                      </a:lnTo>
                      <a:lnTo>
                        <a:pt x="1" y="25"/>
                      </a:lnTo>
                      <a:lnTo>
                        <a:pt x="3" y="20"/>
                      </a:lnTo>
                      <a:lnTo>
                        <a:pt x="6" y="16"/>
                      </a:lnTo>
                      <a:lnTo>
                        <a:pt x="10" y="12"/>
                      </a:lnTo>
                      <a:lnTo>
                        <a:pt x="14" y="8"/>
                      </a:lnTo>
                      <a:lnTo>
                        <a:pt x="20" y="5"/>
                      </a:lnTo>
                      <a:lnTo>
                        <a:pt x="26" y="2"/>
                      </a:lnTo>
                      <a:lnTo>
                        <a:pt x="31" y="1"/>
                      </a:lnTo>
                      <a:lnTo>
                        <a:pt x="37" y="0"/>
                      </a:lnTo>
                      <a:lnTo>
                        <a:pt x="43" y="0"/>
                      </a:lnTo>
                      <a:lnTo>
                        <a:pt x="47" y="0"/>
                      </a:lnTo>
                      <a:lnTo>
                        <a:pt x="52" y="2"/>
                      </a:lnTo>
                      <a:lnTo>
                        <a:pt x="54" y="4"/>
                      </a:lnTo>
                      <a:lnTo>
                        <a:pt x="56"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6" name="Freeform 82"/>
                <p:cNvSpPr>
                  <a:spLocks/>
                </p:cNvSpPr>
                <p:nvPr/>
              </p:nvSpPr>
              <p:spPr bwMode="auto">
                <a:xfrm>
                  <a:off x="3493" y="1361"/>
                  <a:ext cx="67" cy="108"/>
                </a:xfrm>
                <a:custGeom>
                  <a:avLst/>
                  <a:gdLst>
                    <a:gd name="T0" fmla="*/ 0 w 666"/>
                    <a:gd name="T1" fmla="*/ 0 h 992"/>
                    <a:gd name="T2" fmla="*/ 0 w 666"/>
                    <a:gd name="T3" fmla="*/ 0 h 992"/>
                    <a:gd name="T4" fmla="*/ 0 w 666"/>
                    <a:gd name="T5" fmla="*/ 0 h 992"/>
                    <a:gd name="T6" fmla="*/ 0 w 666"/>
                    <a:gd name="T7" fmla="*/ 0 h 992"/>
                    <a:gd name="T8" fmla="*/ 0 w 666"/>
                    <a:gd name="T9" fmla="*/ 0 h 992"/>
                    <a:gd name="T10" fmla="*/ 0 w 666"/>
                    <a:gd name="T11" fmla="*/ 0 h 992"/>
                    <a:gd name="T12" fmla="*/ 0 w 666"/>
                    <a:gd name="T13" fmla="*/ 0 h 992"/>
                    <a:gd name="T14" fmla="*/ 0 w 666"/>
                    <a:gd name="T15" fmla="*/ 0 h 992"/>
                    <a:gd name="T16" fmla="*/ 0 w 666"/>
                    <a:gd name="T17" fmla="*/ 0 h 992"/>
                    <a:gd name="T18" fmla="*/ 0 w 666"/>
                    <a:gd name="T19" fmla="*/ 0 h 992"/>
                    <a:gd name="T20" fmla="*/ 0 w 666"/>
                    <a:gd name="T21" fmla="*/ 0 h 992"/>
                    <a:gd name="T22" fmla="*/ 0 w 666"/>
                    <a:gd name="T23" fmla="*/ 0 h 992"/>
                    <a:gd name="T24" fmla="*/ 0 w 666"/>
                    <a:gd name="T25" fmla="*/ 0 h 992"/>
                    <a:gd name="T26" fmla="*/ 0 w 666"/>
                    <a:gd name="T27" fmla="*/ 0 h 992"/>
                    <a:gd name="T28" fmla="*/ 0 w 666"/>
                    <a:gd name="T29" fmla="*/ 0 h 992"/>
                    <a:gd name="T30" fmla="*/ 0 w 666"/>
                    <a:gd name="T31" fmla="*/ 0 h 992"/>
                    <a:gd name="T32" fmla="*/ 0 w 666"/>
                    <a:gd name="T33" fmla="*/ 0 h 992"/>
                    <a:gd name="T34" fmla="*/ 0 w 666"/>
                    <a:gd name="T35" fmla="*/ 0 h 992"/>
                    <a:gd name="T36" fmla="*/ 0 w 666"/>
                    <a:gd name="T37" fmla="*/ 0 h 992"/>
                    <a:gd name="T38" fmla="*/ 0 w 666"/>
                    <a:gd name="T39" fmla="*/ 0 h 992"/>
                    <a:gd name="T40" fmla="*/ 0 w 666"/>
                    <a:gd name="T41" fmla="*/ 0 h 992"/>
                    <a:gd name="T42" fmla="*/ 0 w 666"/>
                    <a:gd name="T43" fmla="*/ 0 h 9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6"/>
                    <a:gd name="T67" fmla="*/ 0 h 992"/>
                    <a:gd name="T68" fmla="*/ 666 w 666"/>
                    <a:gd name="T69" fmla="*/ 992 h 9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6" h="992">
                      <a:moveTo>
                        <a:pt x="610" y="986"/>
                      </a:moveTo>
                      <a:lnTo>
                        <a:pt x="0" y="35"/>
                      </a:lnTo>
                      <a:lnTo>
                        <a:pt x="56" y="0"/>
                      </a:lnTo>
                      <a:lnTo>
                        <a:pt x="664" y="952"/>
                      </a:lnTo>
                      <a:lnTo>
                        <a:pt x="665" y="955"/>
                      </a:lnTo>
                      <a:lnTo>
                        <a:pt x="666" y="960"/>
                      </a:lnTo>
                      <a:lnTo>
                        <a:pt x="665" y="964"/>
                      </a:lnTo>
                      <a:lnTo>
                        <a:pt x="664" y="969"/>
                      </a:lnTo>
                      <a:lnTo>
                        <a:pt x="660" y="973"/>
                      </a:lnTo>
                      <a:lnTo>
                        <a:pt x="657" y="978"/>
                      </a:lnTo>
                      <a:lnTo>
                        <a:pt x="652" y="981"/>
                      </a:lnTo>
                      <a:lnTo>
                        <a:pt x="648" y="986"/>
                      </a:lnTo>
                      <a:lnTo>
                        <a:pt x="642" y="988"/>
                      </a:lnTo>
                      <a:lnTo>
                        <a:pt x="636" y="990"/>
                      </a:lnTo>
                      <a:lnTo>
                        <a:pt x="631" y="992"/>
                      </a:lnTo>
                      <a:lnTo>
                        <a:pt x="625" y="992"/>
                      </a:lnTo>
                      <a:lnTo>
                        <a:pt x="621" y="992"/>
                      </a:lnTo>
                      <a:lnTo>
                        <a:pt x="616" y="991"/>
                      </a:lnTo>
                      <a:lnTo>
                        <a:pt x="613" y="989"/>
                      </a:lnTo>
                      <a:lnTo>
                        <a:pt x="610" y="98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77" name="Freeform 83"/>
                <p:cNvSpPr>
                  <a:spLocks/>
                </p:cNvSpPr>
                <p:nvPr/>
              </p:nvSpPr>
              <p:spPr bwMode="auto">
                <a:xfrm>
                  <a:off x="3493" y="1361"/>
                  <a:ext cx="67" cy="108"/>
                </a:xfrm>
                <a:custGeom>
                  <a:avLst/>
                  <a:gdLst>
                    <a:gd name="T0" fmla="*/ 0 w 666"/>
                    <a:gd name="T1" fmla="*/ 0 h 992"/>
                    <a:gd name="T2" fmla="*/ 0 w 666"/>
                    <a:gd name="T3" fmla="*/ 0 h 992"/>
                    <a:gd name="T4" fmla="*/ 0 w 666"/>
                    <a:gd name="T5" fmla="*/ 0 h 992"/>
                    <a:gd name="T6" fmla="*/ 0 w 666"/>
                    <a:gd name="T7" fmla="*/ 0 h 992"/>
                    <a:gd name="T8" fmla="*/ 0 w 666"/>
                    <a:gd name="T9" fmla="*/ 0 h 992"/>
                    <a:gd name="T10" fmla="*/ 0 w 666"/>
                    <a:gd name="T11" fmla="*/ 0 h 992"/>
                    <a:gd name="T12" fmla="*/ 0 w 666"/>
                    <a:gd name="T13" fmla="*/ 0 h 992"/>
                    <a:gd name="T14" fmla="*/ 0 w 666"/>
                    <a:gd name="T15" fmla="*/ 0 h 992"/>
                    <a:gd name="T16" fmla="*/ 0 w 666"/>
                    <a:gd name="T17" fmla="*/ 0 h 992"/>
                    <a:gd name="T18" fmla="*/ 0 w 666"/>
                    <a:gd name="T19" fmla="*/ 0 h 992"/>
                    <a:gd name="T20" fmla="*/ 0 w 666"/>
                    <a:gd name="T21" fmla="*/ 0 h 992"/>
                    <a:gd name="T22" fmla="*/ 0 w 666"/>
                    <a:gd name="T23" fmla="*/ 0 h 992"/>
                    <a:gd name="T24" fmla="*/ 0 w 666"/>
                    <a:gd name="T25" fmla="*/ 0 h 992"/>
                    <a:gd name="T26" fmla="*/ 0 w 666"/>
                    <a:gd name="T27" fmla="*/ 0 h 992"/>
                    <a:gd name="T28" fmla="*/ 0 w 666"/>
                    <a:gd name="T29" fmla="*/ 0 h 992"/>
                    <a:gd name="T30" fmla="*/ 0 w 666"/>
                    <a:gd name="T31" fmla="*/ 0 h 992"/>
                    <a:gd name="T32" fmla="*/ 0 w 666"/>
                    <a:gd name="T33" fmla="*/ 0 h 992"/>
                    <a:gd name="T34" fmla="*/ 0 w 666"/>
                    <a:gd name="T35" fmla="*/ 0 h 992"/>
                    <a:gd name="T36" fmla="*/ 0 w 666"/>
                    <a:gd name="T37" fmla="*/ 0 h 992"/>
                    <a:gd name="T38" fmla="*/ 0 w 666"/>
                    <a:gd name="T39" fmla="*/ 0 h 992"/>
                    <a:gd name="T40" fmla="*/ 0 w 666"/>
                    <a:gd name="T41" fmla="*/ 0 h 992"/>
                    <a:gd name="T42" fmla="*/ 0 w 666"/>
                    <a:gd name="T43" fmla="*/ 0 h 9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6"/>
                    <a:gd name="T67" fmla="*/ 0 h 992"/>
                    <a:gd name="T68" fmla="*/ 666 w 666"/>
                    <a:gd name="T69" fmla="*/ 992 h 9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6" h="992">
                      <a:moveTo>
                        <a:pt x="610" y="986"/>
                      </a:moveTo>
                      <a:lnTo>
                        <a:pt x="0" y="35"/>
                      </a:lnTo>
                      <a:lnTo>
                        <a:pt x="56" y="0"/>
                      </a:lnTo>
                      <a:lnTo>
                        <a:pt x="664" y="952"/>
                      </a:lnTo>
                      <a:lnTo>
                        <a:pt x="665" y="955"/>
                      </a:lnTo>
                      <a:lnTo>
                        <a:pt x="666" y="960"/>
                      </a:lnTo>
                      <a:lnTo>
                        <a:pt x="665" y="964"/>
                      </a:lnTo>
                      <a:lnTo>
                        <a:pt x="664" y="969"/>
                      </a:lnTo>
                      <a:lnTo>
                        <a:pt x="660" y="973"/>
                      </a:lnTo>
                      <a:lnTo>
                        <a:pt x="657" y="978"/>
                      </a:lnTo>
                      <a:lnTo>
                        <a:pt x="652" y="981"/>
                      </a:lnTo>
                      <a:lnTo>
                        <a:pt x="648" y="986"/>
                      </a:lnTo>
                      <a:lnTo>
                        <a:pt x="642" y="988"/>
                      </a:lnTo>
                      <a:lnTo>
                        <a:pt x="636" y="990"/>
                      </a:lnTo>
                      <a:lnTo>
                        <a:pt x="631" y="992"/>
                      </a:lnTo>
                      <a:lnTo>
                        <a:pt x="625" y="992"/>
                      </a:lnTo>
                      <a:lnTo>
                        <a:pt x="621" y="992"/>
                      </a:lnTo>
                      <a:lnTo>
                        <a:pt x="616" y="991"/>
                      </a:lnTo>
                      <a:lnTo>
                        <a:pt x="613" y="989"/>
                      </a:lnTo>
                      <a:lnTo>
                        <a:pt x="610" y="98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8" name="Freeform 84"/>
                <p:cNvSpPr>
                  <a:spLocks/>
                </p:cNvSpPr>
                <p:nvPr/>
              </p:nvSpPr>
              <p:spPr bwMode="auto">
                <a:xfrm>
                  <a:off x="3599" y="1215"/>
                  <a:ext cx="64" cy="114"/>
                </a:xfrm>
                <a:custGeom>
                  <a:avLst/>
                  <a:gdLst>
                    <a:gd name="T0" fmla="*/ 0 w 635"/>
                    <a:gd name="T1" fmla="*/ 0 h 1042"/>
                    <a:gd name="T2" fmla="*/ 0 w 635"/>
                    <a:gd name="T3" fmla="*/ 0 h 1042"/>
                    <a:gd name="T4" fmla="*/ 0 w 635"/>
                    <a:gd name="T5" fmla="*/ 0 h 1042"/>
                    <a:gd name="T6" fmla="*/ 0 w 635"/>
                    <a:gd name="T7" fmla="*/ 0 h 1042"/>
                    <a:gd name="T8" fmla="*/ 0 w 635"/>
                    <a:gd name="T9" fmla="*/ 0 h 1042"/>
                    <a:gd name="T10" fmla="*/ 0 w 635"/>
                    <a:gd name="T11" fmla="*/ 0 h 1042"/>
                    <a:gd name="T12" fmla="*/ 0 w 635"/>
                    <a:gd name="T13" fmla="*/ 0 h 1042"/>
                    <a:gd name="T14" fmla="*/ 0 w 635"/>
                    <a:gd name="T15" fmla="*/ 0 h 1042"/>
                    <a:gd name="T16" fmla="*/ 0 w 635"/>
                    <a:gd name="T17" fmla="*/ 0 h 1042"/>
                    <a:gd name="T18" fmla="*/ 0 w 635"/>
                    <a:gd name="T19" fmla="*/ 0 h 1042"/>
                    <a:gd name="T20" fmla="*/ 0 w 635"/>
                    <a:gd name="T21" fmla="*/ 0 h 1042"/>
                    <a:gd name="T22" fmla="*/ 0 w 635"/>
                    <a:gd name="T23" fmla="*/ 0 h 1042"/>
                    <a:gd name="T24" fmla="*/ 0 w 635"/>
                    <a:gd name="T25" fmla="*/ 0 h 1042"/>
                    <a:gd name="T26" fmla="*/ 0 w 635"/>
                    <a:gd name="T27" fmla="*/ 0 h 1042"/>
                    <a:gd name="T28" fmla="*/ 0 w 635"/>
                    <a:gd name="T29" fmla="*/ 0 h 1042"/>
                    <a:gd name="T30" fmla="*/ 0 w 635"/>
                    <a:gd name="T31" fmla="*/ 0 h 1042"/>
                    <a:gd name="T32" fmla="*/ 0 w 635"/>
                    <a:gd name="T33" fmla="*/ 0 h 1042"/>
                    <a:gd name="T34" fmla="*/ 0 w 635"/>
                    <a:gd name="T35" fmla="*/ 0 h 1042"/>
                    <a:gd name="T36" fmla="*/ 0 w 635"/>
                    <a:gd name="T37" fmla="*/ 0 h 1042"/>
                    <a:gd name="T38" fmla="*/ 0 w 635"/>
                    <a:gd name="T39" fmla="*/ 0 h 1042"/>
                    <a:gd name="T40" fmla="*/ 0 w 635"/>
                    <a:gd name="T41" fmla="*/ 0 h 1042"/>
                    <a:gd name="T42" fmla="*/ 0 w 635"/>
                    <a:gd name="T43" fmla="*/ 0 h 1042"/>
                    <a:gd name="T44" fmla="*/ 0 w 635"/>
                    <a:gd name="T45" fmla="*/ 0 h 1042"/>
                    <a:gd name="T46" fmla="*/ 0 w 635"/>
                    <a:gd name="T47" fmla="*/ 0 h 1042"/>
                    <a:gd name="T48" fmla="*/ 0 w 635"/>
                    <a:gd name="T49" fmla="*/ 0 h 1042"/>
                    <a:gd name="T50" fmla="*/ 0 w 635"/>
                    <a:gd name="T51" fmla="*/ 0 h 1042"/>
                    <a:gd name="T52" fmla="*/ 0 w 635"/>
                    <a:gd name="T53" fmla="*/ 0 h 1042"/>
                    <a:gd name="T54" fmla="*/ 0 w 635"/>
                    <a:gd name="T55" fmla="*/ 0 h 1042"/>
                    <a:gd name="T56" fmla="*/ 0 w 635"/>
                    <a:gd name="T57" fmla="*/ 0 h 1042"/>
                    <a:gd name="T58" fmla="*/ 0 w 635"/>
                    <a:gd name="T59" fmla="*/ 0 h 1042"/>
                    <a:gd name="T60" fmla="*/ 0 w 635"/>
                    <a:gd name="T61" fmla="*/ 0 h 1042"/>
                    <a:gd name="T62" fmla="*/ 0 w 635"/>
                    <a:gd name="T63" fmla="*/ 0 h 1042"/>
                    <a:gd name="T64" fmla="*/ 0 w 635"/>
                    <a:gd name="T65" fmla="*/ 0 h 1042"/>
                    <a:gd name="T66" fmla="*/ 0 w 635"/>
                    <a:gd name="T67" fmla="*/ 0 h 1042"/>
                    <a:gd name="T68" fmla="*/ 0 w 635"/>
                    <a:gd name="T69" fmla="*/ 0 h 1042"/>
                    <a:gd name="T70" fmla="*/ 0 w 635"/>
                    <a:gd name="T71" fmla="*/ 0 h 1042"/>
                    <a:gd name="T72" fmla="*/ 0 w 635"/>
                    <a:gd name="T73" fmla="*/ 0 h 1042"/>
                    <a:gd name="T74" fmla="*/ 0 w 635"/>
                    <a:gd name="T75" fmla="*/ 0 h 10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5"/>
                    <a:gd name="T115" fmla="*/ 0 h 1042"/>
                    <a:gd name="T116" fmla="*/ 635 w 635"/>
                    <a:gd name="T117" fmla="*/ 1042 h 10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5" h="1042">
                      <a:moveTo>
                        <a:pt x="578" y="1035"/>
                      </a:move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634" y="1003"/>
                      </a:lnTo>
                      <a:lnTo>
                        <a:pt x="635" y="1007"/>
                      </a:lnTo>
                      <a:lnTo>
                        <a:pt x="635" y="1010"/>
                      </a:lnTo>
                      <a:lnTo>
                        <a:pt x="634" y="1015"/>
                      </a:lnTo>
                      <a:lnTo>
                        <a:pt x="631" y="1019"/>
                      </a:lnTo>
                      <a:lnTo>
                        <a:pt x="629" y="1024"/>
                      </a:lnTo>
                      <a:lnTo>
                        <a:pt x="624" y="1028"/>
                      </a:lnTo>
                      <a:lnTo>
                        <a:pt x="620" y="1032"/>
                      </a:lnTo>
                      <a:lnTo>
                        <a:pt x="615" y="1035"/>
                      </a:lnTo>
                      <a:lnTo>
                        <a:pt x="610" y="1039"/>
                      </a:lnTo>
                      <a:lnTo>
                        <a:pt x="604" y="1041"/>
                      </a:lnTo>
                      <a:lnTo>
                        <a:pt x="598" y="1042"/>
                      </a:lnTo>
                      <a:lnTo>
                        <a:pt x="593" y="1042"/>
                      </a:lnTo>
                      <a:lnTo>
                        <a:pt x="588" y="1042"/>
                      </a:lnTo>
                      <a:lnTo>
                        <a:pt x="584" y="1040"/>
                      </a:lnTo>
                      <a:lnTo>
                        <a:pt x="580" y="1037"/>
                      </a:lnTo>
                      <a:lnTo>
                        <a:pt x="578" y="103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379" name="Freeform 85"/>
                <p:cNvSpPr>
                  <a:spLocks/>
                </p:cNvSpPr>
                <p:nvPr/>
              </p:nvSpPr>
              <p:spPr bwMode="auto">
                <a:xfrm>
                  <a:off x="3599" y="1215"/>
                  <a:ext cx="64" cy="114"/>
                </a:xfrm>
                <a:custGeom>
                  <a:avLst/>
                  <a:gdLst>
                    <a:gd name="T0" fmla="*/ 0 w 635"/>
                    <a:gd name="T1" fmla="*/ 0 h 1042"/>
                    <a:gd name="T2" fmla="*/ 0 w 635"/>
                    <a:gd name="T3" fmla="*/ 0 h 1042"/>
                    <a:gd name="T4" fmla="*/ 0 w 635"/>
                    <a:gd name="T5" fmla="*/ 0 h 1042"/>
                    <a:gd name="T6" fmla="*/ 0 w 635"/>
                    <a:gd name="T7" fmla="*/ 0 h 1042"/>
                    <a:gd name="T8" fmla="*/ 0 w 635"/>
                    <a:gd name="T9" fmla="*/ 0 h 1042"/>
                    <a:gd name="T10" fmla="*/ 0 w 635"/>
                    <a:gd name="T11" fmla="*/ 0 h 1042"/>
                    <a:gd name="T12" fmla="*/ 0 w 635"/>
                    <a:gd name="T13" fmla="*/ 0 h 1042"/>
                    <a:gd name="T14" fmla="*/ 0 w 635"/>
                    <a:gd name="T15" fmla="*/ 0 h 1042"/>
                    <a:gd name="T16" fmla="*/ 0 w 635"/>
                    <a:gd name="T17" fmla="*/ 0 h 1042"/>
                    <a:gd name="T18" fmla="*/ 0 w 635"/>
                    <a:gd name="T19" fmla="*/ 0 h 1042"/>
                    <a:gd name="T20" fmla="*/ 0 w 635"/>
                    <a:gd name="T21" fmla="*/ 0 h 1042"/>
                    <a:gd name="T22" fmla="*/ 0 w 635"/>
                    <a:gd name="T23" fmla="*/ 0 h 1042"/>
                    <a:gd name="T24" fmla="*/ 0 w 635"/>
                    <a:gd name="T25" fmla="*/ 0 h 1042"/>
                    <a:gd name="T26" fmla="*/ 0 w 635"/>
                    <a:gd name="T27" fmla="*/ 0 h 1042"/>
                    <a:gd name="T28" fmla="*/ 0 w 635"/>
                    <a:gd name="T29" fmla="*/ 0 h 1042"/>
                    <a:gd name="T30" fmla="*/ 0 w 635"/>
                    <a:gd name="T31" fmla="*/ 0 h 1042"/>
                    <a:gd name="T32" fmla="*/ 0 w 635"/>
                    <a:gd name="T33" fmla="*/ 0 h 1042"/>
                    <a:gd name="T34" fmla="*/ 0 w 635"/>
                    <a:gd name="T35" fmla="*/ 0 h 1042"/>
                    <a:gd name="T36" fmla="*/ 0 w 635"/>
                    <a:gd name="T37" fmla="*/ 0 h 1042"/>
                    <a:gd name="T38" fmla="*/ 0 w 635"/>
                    <a:gd name="T39" fmla="*/ 0 h 1042"/>
                    <a:gd name="T40" fmla="*/ 0 w 635"/>
                    <a:gd name="T41" fmla="*/ 0 h 1042"/>
                    <a:gd name="T42" fmla="*/ 0 w 635"/>
                    <a:gd name="T43" fmla="*/ 0 h 1042"/>
                    <a:gd name="T44" fmla="*/ 0 w 635"/>
                    <a:gd name="T45" fmla="*/ 0 h 1042"/>
                    <a:gd name="T46" fmla="*/ 0 w 635"/>
                    <a:gd name="T47" fmla="*/ 0 h 1042"/>
                    <a:gd name="T48" fmla="*/ 0 w 635"/>
                    <a:gd name="T49" fmla="*/ 0 h 1042"/>
                    <a:gd name="T50" fmla="*/ 0 w 635"/>
                    <a:gd name="T51" fmla="*/ 0 h 1042"/>
                    <a:gd name="T52" fmla="*/ 0 w 635"/>
                    <a:gd name="T53" fmla="*/ 0 h 1042"/>
                    <a:gd name="T54" fmla="*/ 0 w 635"/>
                    <a:gd name="T55" fmla="*/ 0 h 1042"/>
                    <a:gd name="T56" fmla="*/ 0 w 635"/>
                    <a:gd name="T57" fmla="*/ 0 h 1042"/>
                    <a:gd name="T58" fmla="*/ 0 w 635"/>
                    <a:gd name="T59" fmla="*/ 0 h 1042"/>
                    <a:gd name="T60" fmla="*/ 0 w 635"/>
                    <a:gd name="T61" fmla="*/ 0 h 1042"/>
                    <a:gd name="T62" fmla="*/ 0 w 635"/>
                    <a:gd name="T63" fmla="*/ 0 h 1042"/>
                    <a:gd name="T64" fmla="*/ 0 w 635"/>
                    <a:gd name="T65" fmla="*/ 0 h 1042"/>
                    <a:gd name="T66" fmla="*/ 0 w 635"/>
                    <a:gd name="T67" fmla="*/ 0 h 1042"/>
                    <a:gd name="T68" fmla="*/ 0 w 635"/>
                    <a:gd name="T69" fmla="*/ 0 h 1042"/>
                    <a:gd name="T70" fmla="*/ 0 w 635"/>
                    <a:gd name="T71" fmla="*/ 0 h 1042"/>
                    <a:gd name="T72" fmla="*/ 0 w 635"/>
                    <a:gd name="T73" fmla="*/ 0 h 1042"/>
                    <a:gd name="T74" fmla="*/ 0 w 635"/>
                    <a:gd name="T75" fmla="*/ 0 h 10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5"/>
                    <a:gd name="T115" fmla="*/ 0 h 1042"/>
                    <a:gd name="T116" fmla="*/ 635 w 635"/>
                    <a:gd name="T117" fmla="*/ 1042 h 10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5" h="1042">
                      <a:moveTo>
                        <a:pt x="578" y="1035"/>
                      </a:move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634" y="1003"/>
                      </a:lnTo>
                      <a:lnTo>
                        <a:pt x="635" y="1007"/>
                      </a:lnTo>
                      <a:lnTo>
                        <a:pt x="635" y="1010"/>
                      </a:lnTo>
                      <a:lnTo>
                        <a:pt x="634" y="1015"/>
                      </a:lnTo>
                      <a:lnTo>
                        <a:pt x="631" y="1019"/>
                      </a:lnTo>
                      <a:lnTo>
                        <a:pt x="629" y="1024"/>
                      </a:lnTo>
                      <a:lnTo>
                        <a:pt x="624" y="1028"/>
                      </a:lnTo>
                      <a:lnTo>
                        <a:pt x="620" y="1032"/>
                      </a:lnTo>
                      <a:lnTo>
                        <a:pt x="615" y="1035"/>
                      </a:lnTo>
                      <a:lnTo>
                        <a:pt x="610" y="1039"/>
                      </a:lnTo>
                      <a:lnTo>
                        <a:pt x="604" y="1041"/>
                      </a:lnTo>
                      <a:lnTo>
                        <a:pt x="598" y="1042"/>
                      </a:lnTo>
                      <a:lnTo>
                        <a:pt x="593" y="1042"/>
                      </a:lnTo>
                      <a:lnTo>
                        <a:pt x="588" y="1042"/>
                      </a:lnTo>
                      <a:lnTo>
                        <a:pt x="584" y="1040"/>
                      </a:lnTo>
                      <a:lnTo>
                        <a:pt x="580" y="1037"/>
                      </a:lnTo>
                      <a:lnTo>
                        <a:pt x="578" y="1035"/>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380" name="Freeform 86"/>
                <p:cNvSpPr>
                  <a:spLocks/>
                </p:cNvSpPr>
                <p:nvPr/>
              </p:nvSpPr>
              <p:spPr bwMode="auto">
                <a:xfrm>
                  <a:off x="3599" y="1215"/>
                  <a:ext cx="6" cy="6"/>
                </a:xfrm>
                <a:custGeom>
                  <a:avLst/>
                  <a:gdLst>
                    <a:gd name="T0" fmla="*/ 0 w 59"/>
                    <a:gd name="T1" fmla="*/ 0 h 46"/>
                    <a:gd name="T2" fmla="*/ 0 w 59"/>
                    <a:gd name="T3" fmla="*/ 0 h 46"/>
                    <a:gd name="T4" fmla="*/ 0 w 59"/>
                    <a:gd name="T5" fmla="*/ 0 h 46"/>
                    <a:gd name="T6" fmla="*/ 0 w 59"/>
                    <a:gd name="T7" fmla="*/ 0 h 46"/>
                    <a:gd name="T8" fmla="*/ 0 w 59"/>
                    <a:gd name="T9" fmla="*/ 0 h 46"/>
                    <a:gd name="T10" fmla="*/ 0 w 59"/>
                    <a:gd name="T11" fmla="*/ 0 h 46"/>
                    <a:gd name="T12" fmla="*/ 0 w 59"/>
                    <a:gd name="T13" fmla="*/ 0 h 46"/>
                    <a:gd name="T14" fmla="*/ 0 w 59"/>
                    <a:gd name="T15" fmla="*/ 0 h 46"/>
                    <a:gd name="T16" fmla="*/ 0 w 59"/>
                    <a:gd name="T17" fmla="*/ 0 h 46"/>
                    <a:gd name="T18" fmla="*/ 0 w 59"/>
                    <a:gd name="T19" fmla="*/ 0 h 46"/>
                    <a:gd name="T20" fmla="*/ 0 w 59"/>
                    <a:gd name="T21" fmla="*/ 0 h 46"/>
                    <a:gd name="T22" fmla="*/ 0 w 59"/>
                    <a:gd name="T23" fmla="*/ 0 h 46"/>
                    <a:gd name="T24" fmla="*/ 0 w 59"/>
                    <a:gd name="T25" fmla="*/ 0 h 46"/>
                    <a:gd name="T26" fmla="*/ 0 w 59"/>
                    <a:gd name="T27" fmla="*/ 0 h 46"/>
                    <a:gd name="T28" fmla="*/ 0 w 59"/>
                    <a:gd name="T29" fmla="*/ 0 h 46"/>
                    <a:gd name="T30" fmla="*/ 0 w 59"/>
                    <a:gd name="T31" fmla="*/ 0 h 46"/>
                    <a:gd name="T32" fmla="*/ 0 w 59"/>
                    <a:gd name="T33" fmla="*/ 0 h 46"/>
                    <a:gd name="T34" fmla="*/ 0 w 59"/>
                    <a:gd name="T35" fmla="*/ 0 h 46"/>
                    <a:gd name="T36" fmla="*/ 0 w 59"/>
                    <a:gd name="T37" fmla="*/ 0 h 46"/>
                    <a:gd name="T38" fmla="*/ 0 w 59"/>
                    <a:gd name="T39" fmla="*/ 0 h 46"/>
                    <a:gd name="T40" fmla="*/ 0 w 59"/>
                    <a:gd name="T41" fmla="*/ 0 h 46"/>
                    <a:gd name="T42" fmla="*/ 0 w 59"/>
                    <a:gd name="T43" fmla="*/ 0 h 46"/>
                    <a:gd name="T44" fmla="*/ 0 w 59"/>
                    <a:gd name="T45" fmla="*/ 0 h 46"/>
                    <a:gd name="T46" fmla="*/ 0 w 59"/>
                    <a:gd name="T47" fmla="*/ 0 h 46"/>
                    <a:gd name="T48" fmla="*/ 0 w 59"/>
                    <a:gd name="T49" fmla="*/ 0 h 46"/>
                    <a:gd name="T50" fmla="*/ 0 w 59"/>
                    <a:gd name="T51" fmla="*/ 0 h 46"/>
                    <a:gd name="T52" fmla="*/ 0 w 59"/>
                    <a:gd name="T53" fmla="*/ 0 h 46"/>
                    <a:gd name="T54" fmla="*/ 0 w 59"/>
                    <a:gd name="T55" fmla="*/ 0 h 46"/>
                    <a:gd name="T56" fmla="*/ 0 w 59"/>
                    <a:gd name="T57" fmla="*/ 0 h 46"/>
                    <a:gd name="T58" fmla="*/ 0 w 59"/>
                    <a:gd name="T59" fmla="*/ 0 h 46"/>
                    <a:gd name="T60" fmla="*/ 0 w 59"/>
                    <a:gd name="T61" fmla="*/ 0 h 46"/>
                    <a:gd name="T62" fmla="*/ 0 w 59"/>
                    <a:gd name="T63" fmla="*/ 0 h 46"/>
                    <a:gd name="T64" fmla="*/ 0 w 5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6"/>
                    <a:gd name="T101" fmla="*/ 59 w 5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6">
                      <a:moveTo>
                        <a:pt x="38" y="40"/>
                      </a:moveTo>
                      <a:lnTo>
                        <a:pt x="33" y="42"/>
                      </a:lnTo>
                      <a:lnTo>
                        <a:pt x="27" y="44"/>
                      </a:lnTo>
                      <a:lnTo>
                        <a:pt x="21" y="45"/>
                      </a:lnTo>
                      <a:lnTo>
                        <a:pt x="16" y="46"/>
                      </a:lnTo>
                      <a:lnTo>
                        <a:pt x="11" y="46"/>
                      </a:lnTo>
                      <a:lnTo>
                        <a:pt x="7" y="44"/>
                      </a:lnTo>
                      <a:lnTo>
                        <a:pt x="3" y="43"/>
                      </a:ln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59" y="10"/>
                      </a:lnTo>
                      <a:lnTo>
                        <a:pt x="59" y="15"/>
                      </a:lnTo>
                      <a:lnTo>
                        <a:pt x="59" y="18"/>
                      </a:lnTo>
                      <a:lnTo>
                        <a:pt x="56" y="23"/>
                      </a:lnTo>
                      <a:lnTo>
                        <a:pt x="53" y="27"/>
                      </a:lnTo>
                      <a:lnTo>
                        <a:pt x="48" y="32"/>
                      </a:lnTo>
                      <a:lnTo>
                        <a:pt x="44" y="36"/>
                      </a:lnTo>
                      <a:lnTo>
                        <a:pt x="38" y="4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81" name="Freeform 87"/>
                <p:cNvSpPr>
                  <a:spLocks/>
                </p:cNvSpPr>
                <p:nvPr/>
              </p:nvSpPr>
              <p:spPr bwMode="auto">
                <a:xfrm>
                  <a:off x="3599" y="1215"/>
                  <a:ext cx="6" cy="6"/>
                </a:xfrm>
                <a:custGeom>
                  <a:avLst/>
                  <a:gdLst>
                    <a:gd name="T0" fmla="*/ 0 w 59"/>
                    <a:gd name="T1" fmla="*/ 0 h 46"/>
                    <a:gd name="T2" fmla="*/ 0 w 59"/>
                    <a:gd name="T3" fmla="*/ 0 h 46"/>
                    <a:gd name="T4" fmla="*/ 0 w 59"/>
                    <a:gd name="T5" fmla="*/ 0 h 46"/>
                    <a:gd name="T6" fmla="*/ 0 w 59"/>
                    <a:gd name="T7" fmla="*/ 0 h 46"/>
                    <a:gd name="T8" fmla="*/ 0 w 59"/>
                    <a:gd name="T9" fmla="*/ 0 h 46"/>
                    <a:gd name="T10" fmla="*/ 0 w 59"/>
                    <a:gd name="T11" fmla="*/ 0 h 46"/>
                    <a:gd name="T12" fmla="*/ 0 w 59"/>
                    <a:gd name="T13" fmla="*/ 0 h 46"/>
                    <a:gd name="T14" fmla="*/ 0 w 59"/>
                    <a:gd name="T15" fmla="*/ 0 h 46"/>
                    <a:gd name="T16" fmla="*/ 0 w 59"/>
                    <a:gd name="T17" fmla="*/ 0 h 46"/>
                    <a:gd name="T18" fmla="*/ 0 w 59"/>
                    <a:gd name="T19" fmla="*/ 0 h 46"/>
                    <a:gd name="T20" fmla="*/ 0 w 59"/>
                    <a:gd name="T21" fmla="*/ 0 h 46"/>
                    <a:gd name="T22" fmla="*/ 0 w 59"/>
                    <a:gd name="T23" fmla="*/ 0 h 46"/>
                    <a:gd name="T24" fmla="*/ 0 w 59"/>
                    <a:gd name="T25" fmla="*/ 0 h 46"/>
                    <a:gd name="T26" fmla="*/ 0 w 59"/>
                    <a:gd name="T27" fmla="*/ 0 h 46"/>
                    <a:gd name="T28" fmla="*/ 0 w 59"/>
                    <a:gd name="T29" fmla="*/ 0 h 46"/>
                    <a:gd name="T30" fmla="*/ 0 w 59"/>
                    <a:gd name="T31" fmla="*/ 0 h 46"/>
                    <a:gd name="T32" fmla="*/ 0 w 59"/>
                    <a:gd name="T33" fmla="*/ 0 h 46"/>
                    <a:gd name="T34" fmla="*/ 0 w 59"/>
                    <a:gd name="T35" fmla="*/ 0 h 46"/>
                    <a:gd name="T36" fmla="*/ 0 w 59"/>
                    <a:gd name="T37" fmla="*/ 0 h 46"/>
                    <a:gd name="T38" fmla="*/ 0 w 59"/>
                    <a:gd name="T39" fmla="*/ 0 h 46"/>
                    <a:gd name="T40" fmla="*/ 0 w 59"/>
                    <a:gd name="T41" fmla="*/ 0 h 46"/>
                    <a:gd name="T42" fmla="*/ 0 w 59"/>
                    <a:gd name="T43" fmla="*/ 0 h 46"/>
                    <a:gd name="T44" fmla="*/ 0 w 59"/>
                    <a:gd name="T45" fmla="*/ 0 h 46"/>
                    <a:gd name="T46" fmla="*/ 0 w 59"/>
                    <a:gd name="T47" fmla="*/ 0 h 46"/>
                    <a:gd name="T48" fmla="*/ 0 w 59"/>
                    <a:gd name="T49" fmla="*/ 0 h 46"/>
                    <a:gd name="T50" fmla="*/ 0 w 59"/>
                    <a:gd name="T51" fmla="*/ 0 h 46"/>
                    <a:gd name="T52" fmla="*/ 0 w 59"/>
                    <a:gd name="T53" fmla="*/ 0 h 46"/>
                    <a:gd name="T54" fmla="*/ 0 w 59"/>
                    <a:gd name="T55" fmla="*/ 0 h 46"/>
                    <a:gd name="T56" fmla="*/ 0 w 59"/>
                    <a:gd name="T57" fmla="*/ 0 h 46"/>
                    <a:gd name="T58" fmla="*/ 0 w 59"/>
                    <a:gd name="T59" fmla="*/ 0 h 46"/>
                    <a:gd name="T60" fmla="*/ 0 w 59"/>
                    <a:gd name="T61" fmla="*/ 0 h 46"/>
                    <a:gd name="T62" fmla="*/ 0 w 59"/>
                    <a:gd name="T63" fmla="*/ 0 h 46"/>
                    <a:gd name="T64" fmla="*/ 0 w 5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6"/>
                    <a:gd name="T101" fmla="*/ 59 w 5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6">
                      <a:moveTo>
                        <a:pt x="38" y="40"/>
                      </a:moveTo>
                      <a:lnTo>
                        <a:pt x="33" y="42"/>
                      </a:lnTo>
                      <a:lnTo>
                        <a:pt x="27" y="44"/>
                      </a:lnTo>
                      <a:lnTo>
                        <a:pt x="21" y="45"/>
                      </a:lnTo>
                      <a:lnTo>
                        <a:pt x="16" y="46"/>
                      </a:lnTo>
                      <a:lnTo>
                        <a:pt x="11" y="46"/>
                      </a:lnTo>
                      <a:lnTo>
                        <a:pt x="7" y="44"/>
                      </a:lnTo>
                      <a:lnTo>
                        <a:pt x="3" y="43"/>
                      </a:ln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59" y="10"/>
                      </a:lnTo>
                      <a:lnTo>
                        <a:pt x="59" y="15"/>
                      </a:lnTo>
                      <a:lnTo>
                        <a:pt x="59" y="18"/>
                      </a:lnTo>
                      <a:lnTo>
                        <a:pt x="56" y="23"/>
                      </a:lnTo>
                      <a:lnTo>
                        <a:pt x="53" y="27"/>
                      </a:lnTo>
                      <a:lnTo>
                        <a:pt x="48" y="32"/>
                      </a:lnTo>
                      <a:lnTo>
                        <a:pt x="44" y="36"/>
                      </a:lnTo>
                      <a:lnTo>
                        <a:pt x="38" y="4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82" name="Freeform 88"/>
                <p:cNvSpPr>
                  <a:spLocks/>
                </p:cNvSpPr>
                <p:nvPr/>
              </p:nvSpPr>
              <p:spPr bwMode="auto">
                <a:xfrm>
                  <a:off x="3778" y="1216"/>
                  <a:ext cx="62" cy="104"/>
                </a:xfrm>
                <a:custGeom>
                  <a:avLst/>
                  <a:gdLst>
                    <a:gd name="T0" fmla="*/ 0 w 620"/>
                    <a:gd name="T1" fmla="*/ 0 h 941"/>
                    <a:gd name="T2" fmla="*/ 0 w 620"/>
                    <a:gd name="T3" fmla="*/ 0 h 941"/>
                    <a:gd name="T4" fmla="*/ 0 w 620"/>
                    <a:gd name="T5" fmla="*/ 0 h 941"/>
                    <a:gd name="T6" fmla="*/ 0 w 620"/>
                    <a:gd name="T7" fmla="*/ 0 h 941"/>
                    <a:gd name="T8" fmla="*/ 0 w 620"/>
                    <a:gd name="T9" fmla="*/ 0 h 941"/>
                    <a:gd name="T10" fmla="*/ 0 w 620"/>
                    <a:gd name="T11" fmla="*/ 0 h 941"/>
                    <a:gd name="T12" fmla="*/ 0 w 620"/>
                    <a:gd name="T13" fmla="*/ 0 h 941"/>
                    <a:gd name="T14" fmla="*/ 0 w 620"/>
                    <a:gd name="T15" fmla="*/ 0 h 941"/>
                    <a:gd name="T16" fmla="*/ 0 w 620"/>
                    <a:gd name="T17" fmla="*/ 0 h 941"/>
                    <a:gd name="T18" fmla="*/ 0 w 620"/>
                    <a:gd name="T19" fmla="*/ 0 h 941"/>
                    <a:gd name="T20" fmla="*/ 0 w 620"/>
                    <a:gd name="T21" fmla="*/ 0 h 941"/>
                    <a:gd name="T22" fmla="*/ 0 w 620"/>
                    <a:gd name="T23" fmla="*/ 0 h 941"/>
                    <a:gd name="T24" fmla="*/ 0 w 620"/>
                    <a:gd name="T25" fmla="*/ 0 h 941"/>
                    <a:gd name="T26" fmla="*/ 0 w 620"/>
                    <a:gd name="T27" fmla="*/ 0 h 941"/>
                    <a:gd name="T28" fmla="*/ 0 w 620"/>
                    <a:gd name="T29" fmla="*/ 0 h 941"/>
                    <a:gd name="T30" fmla="*/ 0 w 620"/>
                    <a:gd name="T31" fmla="*/ 0 h 941"/>
                    <a:gd name="T32" fmla="*/ 0 w 620"/>
                    <a:gd name="T33" fmla="*/ 0 h 941"/>
                    <a:gd name="T34" fmla="*/ 0 w 620"/>
                    <a:gd name="T35" fmla="*/ 0 h 941"/>
                    <a:gd name="T36" fmla="*/ 0 w 620"/>
                    <a:gd name="T37" fmla="*/ 0 h 941"/>
                    <a:gd name="T38" fmla="*/ 0 w 620"/>
                    <a:gd name="T39" fmla="*/ 0 h 941"/>
                    <a:gd name="T40" fmla="*/ 0 w 620"/>
                    <a:gd name="T41" fmla="*/ 0 h 941"/>
                    <a:gd name="T42" fmla="*/ 0 w 620"/>
                    <a:gd name="T43" fmla="*/ 0 h 9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0"/>
                    <a:gd name="T67" fmla="*/ 0 h 941"/>
                    <a:gd name="T68" fmla="*/ 620 w 620"/>
                    <a:gd name="T69" fmla="*/ 941 h 9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0" h="941">
                      <a:moveTo>
                        <a:pt x="57" y="8"/>
                      </a:moveTo>
                      <a:lnTo>
                        <a:pt x="620" y="906"/>
                      </a:lnTo>
                      <a:lnTo>
                        <a:pt x="564" y="941"/>
                      </a:lnTo>
                      <a:lnTo>
                        <a:pt x="3" y="42"/>
                      </a:lnTo>
                      <a:lnTo>
                        <a:pt x="2" y="38"/>
                      </a:lnTo>
                      <a:lnTo>
                        <a:pt x="0" y="34"/>
                      </a:lnTo>
                      <a:lnTo>
                        <a:pt x="2" y="30"/>
                      </a:lnTo>
                      <a:lnTo>
                        <a:pt x="3" y="24"/>
                      </a:lnTo>
                      <a:lnTo>
                        <a:pt x="6" y="19"/>
                      </a:lnTo>
                      <a:lnTo>
                        <a:pt x="10" y="15"/>
                      </a:lnTo>
                      <a:lnTo>
                        <a:pt x="14" y="10"/>
                      </a:lnTo>
                      <a:lnTo>
                        <a:pt x="19" y="7"/>
                      </a:lnTo>
                      <a:lnTo>
                        <a:pt x="24" y="5"/>
                      </a:lnTo>
                      <a:lnTo>
                        <a:pt x="30" y="2"/>
                      </a:lnTo>
                      <a:lnTo>
                        <a:pt x="36" y="1"/>
                      </a:lnTo>
                      <a:lnTo>
                        <a:pt x="41" y="0"/>
                      </a:lnTo>
                      <a:lnTo>
                        <a:pt x="46" y="1"/>
                      </a:lnTo>
                      <a:lnTo>
                        <a:pt x="50" y="2"/>
                      </a:lnTo>
                      <a:lnTo>
                        <a:pt x="54" y="5"/>
                      </a:lnTo>
                      <a:lnTo>
                        <a:pt x="57"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83" name="Freeform 89"/>
                <p:cNvSpPr>
                  <a:spLocks/>
                </p:cNvSpPr>
                <p:nvPr/>
              </p:nvSpPr>
              <p:spPr bwMode="auto">
                <a:xfrm>
                  <a:off x="3785" y="1212"/>
                  <a:ext cx="62" cy="103"/>
                </a:xfrm>
                <a:custGeom>
                  <a:avLst/>
                  <a:gdLst>
                    <a:gd name="T0" fmla="*/ 0 w 620"/>
                    <a:gd name="T1" fmla="*/ 0 h 941"/>
                    <a:gd name="T2" fmla="*/ 0 w 620"/>
                    <a:gd name="T3" fmla="*/ 0 h 941"/>
                    <a:gd name="T4" fmla="*/ 0 w 620"/>
                    <a:gd name="T5" fmla="*/ 0 h 941"/>
                    <a:gd name="T6" fmla="*/ 0 w 620"/>
                    <a:gd name="T7" fmla="*/ 0 h 941"/>
                    <a:gd name="T8" fmla="*/ 0 w 620"/>
                    <a:gd name="T9" fmla="*/ 0 h 941"/>
                    <a:gd name="T10" fmla="*/ 0 w 620"/>
                    <a:gd name="T11" fmla="*/ 0 h 941"/>
                    <a:gd name="T12" fmla="*/ 0 w 620"/>
                    <a:gd name="T13" fmla="*/ 0 h 941"/>
                    <a:gd name="T14" fmla="*/ 0 w 620"/>
                    <a:gd name="T15" fmla="*/ 0 h 941"/>
                    <a:gd name="T16" fmla="*/ 0 w 620"/>
                    <a:gd name="T17" fmla="*/ 0 h 941"/>
                    <a:gd name="T18" fmla="*/ 0 w 620"/>
                    <a:gd name="T19" fmla="*/ 0 h 941"/>
                    <a:gd name="T20" fmla="*/ 0 w 620"/>
                    <a:gd name="T21" fmla="*/ 0 h 941"/>
                    <a:gd name="T22" fmla="*/ 0 w 620"/>
                    <a:gd name="T23" fmla="*/ 0 h 941"/>
                    <a:gd name="T24" fmla="*/ 0 w 620"/>
                    <a:gd name="T25" fmla="*/ 0 h 941"/>
                    <a:gd name="T26" fmla="*/ 0 w 620"/>
                    <a:gd name="T27" fmla="*/ 0 h 941"/>
                    <a:gd name="T28" fmla="*/ 0 w 620"/>
                    <a:gd name="T29" fmla="*/ 0 h 941"/>
                    <a:gd name="T30" fmla="*/ 0 w 620"/>
                    <a:gd name="T31" fmla="*/ 0 h 941"/>
                    <a:gd name="T32" fmla="*/ 0 w 620"/>
                    <a:gd name="T33" fmla="*/ 0 h 941"/>
                    <a:gd name="T34" fmla="*/ 0 w 620"/>
                    <a:gd name="T35" fmla="*/ 0 h 941"/>
                    <a:gd name="T36" fmla="*/ 0 w 620"/>
                    <a:gd name="T37" fmla="*/ 0 h 941"/>
                    <a:gd name="T38" fmla="*/ 0 w 620"/>
                    <a:gd name="T39" fmla="*/ 0 h 941"/>
                    <a:gd name="T40" fmla="*/ 0 w 620"/>
                    <a:gd name="T41" fmla="*/ 0 h 941"/>
                    <a:gd name="T42" fmla="*/ 0 w 620"/>
                    <a:gd name="T43" fmla="*/ 0 h 9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0"/>
                    <a:gd name="T67" fmla="*/ 0 h 941"/>
                    <a:gd name="T68" fmla="*/ 620 w 620"/>
                    <a:gd name="T69" fmla="*/ 941 h 9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0" h="941">
                      <a:moveTo>
                        <a:pt x="57" y="8"/>
                      </a:moveTo>
                      <a:lnTo>
                        <a:pt x="620" y="906"/>
                      </a:lnTo>
                      <a:lnTo>
                        <a:pt x="564" y="941"/>
                      </a:lnTo>
                      <a:lnTo>
                        <a:pt x="3" y="42"/>
                      </a:lnTo>
                      <a:lnTo>
                        <a:pt x="2" y="38"/>
                      </a:lnTo>
                      <a:lnTo>
                        <a:pt x="0" y="34"/>
                      </a:lnTo>
                      <a:lnTo>
                        <a:pt x="2" y="30"/>
                      </a:lnTo>
                      <a:lnTo>
                        <a:pt x="3" y="24"/>
                      </a:lnTo>
                      <a:lnTo>
                        <a:pt x="6" y="19"/>
                      </a:lnTo>
                      <a:lnTo>
                        <a:pt x="10" y="15"/>
                      </a:lnTo>
                      <a:lnTo>
                        <a:pt x="14" y="10"/>
                      </a:lnTo>
                      <a:lnTo>
                        <a:pt x="19" y="7"/>
                      </a:lnTo>
                      <a:lnTo>
                        <a:pt x="24" y="5"/>
                      </a:lnTo>
                      <a:lnTo>
                        <a:pt x="30" y="2"/>
                      </a:lnTo>
                      <a:lnTo>
                        <a:pt x="36" y="1"/>
                      </a:lnTo>
                      <a:lnTo>
                        <a:pt x="41" y="0"/>
                      </a:lnTo>
                      <a:lnTo>
                        <a:pt x="46" y="1"/>
                      </a:lnTo>
                      <a:lnTo>
                        <a:pt x="50" y="2"/>
                      </a:lnTo>
                      <a:lnTo>
                        <a:pt x="54" y="5"/>
                      </a:lnTo>
                      <a:lnTo>
                        <a:pt x="57"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84" name="Freeform 90"/>
                <p:cNvSpPr>
                  <a:spLocks/>
                </p:cNvSpPr>
                <p:nvPr/>
              </p:nvSpPr>
              <p:spPr bwMode="auto">
                <a:xfrm>
                  <a:off x="3263" y="1770"/>
                  <a:ext cx="104" cy="115"/>
                </a:xfrm>
                <a:custGeom>
                  <a:avLst/>
                  <a:gdLst>
                    <a:gd name="T0" fmla="*/ 0 w 1033"/>
                    <a:gd name="T1" fmla="*/ 0 h 1050"/>
                    <a:gd name="T2" fmla="*/ 0 w 1033"/>
                    <a:gd name="T3" fmla="*/ 0 h 1050"/>
                    <a:gd name="T4" fmla="*/ 0 w 1033"/>
                    <a:gd name="T5" fmla="*/ 0 h 1050"/>
                    <a:gd name="T6" fmla="*/ 0 w 1033"/>
                    <a:gd name="T7" fmla="*/ 0 h 1050"/>
                    <a:gd name="T8" fmla="*/ 0 w 1033"/>
                    <a:gd name="T9" fmla="*/ 0 h 1050"/>
                    <a:gd name="T10" fmla="*/ 0 w 1033"/>
                    <a:gd name="T11" fmla="*/ 0 h 1050"/>
                    <a:gd name="T12" fmla="*/ 0 w 1033"/>
                    <a:gd name="T13" fmla="*/ 0 h 1050"/>
                    <a:gd name="T14" fmla="*/ 0 w 1033"/>
                    <a:gd name="T15" fmla="*/ 0 h 1050"/>
                    <a:gd name="T16" fmla="*/ 0 w 1033"/>
                    <a:gd name="T17" fmla="*/ 0 h 1050"/>
                    <a:gd name="T18" fmla="*/ 0 w 1033"/>
                    <a:gd name="T19" fmla="*/ 0 h 1050"/>
                    <a:gd name="T20" fmla="*/ 0 w 1033"/>
                    <a:gd name="T21" fmla="*/ 0 h 1050"/>
                    <a:gd name="T22" fmla="*/ 0 w 1033"/>
                    <a:gd name="T23" fmla="*/ 0 h 1050"/>
                    <a:gd name="T24" fmla="*/ 0 w 1033"/>
                    <a:gd name="T25" fmla="*/ 0 h 1050"/>
                    <a:gd name="T26" fmla="*/ 0 w 1033"/>
                    <a:gd name="T27" fmla="*/ 0 h 1050"/>
                    <a:gd name="T28" fmla="*/ 0 w 1033"/>
                    <a:gd name="T29" fmla="*/ 0 h 1050"/>
                    <a:gd name="T30" fmla="*/ 0 w 1033"/>
                    <a:gd name="T31" fmla="*/ 0 h 1050"/>
                    <a:gd name="T32" fmla="*/ 0 w 1033"/>
                    <a:gd name="T33" fmla="*/ 0 h 1050"/>
                    <a:gd name="T34" fmla="*/ 0 w 1033"/>
                    <a:gd name="T35" fmla="*/ 0 h 1050"/>
                    <a:gd name="T36" fmla="*/ 0 w 1033"/>
                    <a:gd name="T37" fmla="*/ 0 h 1050"/>
                    <a:gd name="T38" fmla="*/ 0 w 1033"/>
                    <a:gd name="T39" fmla="*/ 0 h 1050"/>
                    <a:gd name="T40" fmla="*/ 0 w 1033"/>
                    <a:gd name="T41" fmla="*/ 0 h 1050"/>
                    <a:gd name="T42" fmla="*/ 0 w 1033"/>
                    <a:gd name="T43" fmla="*/ 0 h 1050"/>
                    <a:gd name="T44" fmla="*/ 0 w 1033"/>
                    <a:gd name="T45" fmla="*/ 0 h 1050"/>
                    <a:gd name="T46" fmla="*/ 0 w 1033"/>
                    <a:gd name="T47" fmla="*/ 0 h 1050"/>
                    <a:gd name="T48" fmla="*/ 0 w 1033"/>
                    <a:gd name="T49" fmla="*/ 0 h 1050"/>
                    <a:gd name="T50" fmla="*/ 0 w 1033"/>
                    <a:gd name="T51" fmla="*/ 0 h 1050"/>
                    <a:gd name="T52" fmla="*/ 0 w 1033"/>
                    <a:gd name="T53" fmla="*/ 0 h 1050"/>
                    <a:gd name="T54" fmla="*/ 0 w 1033"/>
                    <a:gd name="T55" fmla="*/ 0 h 1050"/>
                    <a:gd name="T56" fmla="*/ 0 w 1033"/>
                    <a:gd name="T57" fmla="*/ 0 h 1050"/>
                    <a:gd name="T58" fmla="*/ 0 w 1033"/>
                    <a:gd name="T59" fmla="*/ 0 h 1050"/>
                    <a:gd name="T60" fmla="*/ 0 w 1033"/>
                    <a:gd name="T61" fmla="*/ 0 h 1050"/>
                    <a:gd name="T62" fmla="*/ 0 w 1033"/>
                    <a:gd name="T63" fmla="*/ 0 h 1050"/>
                    <a:gd name="T64" fmla="*/ 0 w 1033"/>
                    <a:gd name="T65" fmla="*/ 0 h 1050"/>
                    <a:gd name="T66" fmla="*/ 0 w 1033"/>
                    <a:gd name="T67" fmla="*/ 0 h 1050"/>
                    <a:gd name="T68" fmla="*/ 0 w 1033"/>
                    <a:gd name="T69" fmla="*/ 0 h 1050"/>
                    <a:gd name="T70" fmla="*/ 0 w 1033"/>
                    <a:gd name="T71" fmla="*/ 0 h 1050"/>
                    <a:gd name="T72" fmla="*/ 0 w 1033"/>
                    <a:gd name="T73" fmla="*/ 0 h 1050"/>
                    <a:gd name="T74" fmla="*/ 0 w 1033"/>
                    <a:gd name="T75" fmla="*/ 0 h 10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3"/>
                    <a:gd name="T115" fmla="*/ 0 h 1050"/>
                    <a:gd name="T116" fmla="*/ 1033 w 1033"/>
                    <a:gd name="T117" fmla="*/ 1050 h 10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3" h="1050">
                      <a:moveTo>
                        <a:pt x="1" y="1004"/>
                      </a:moveTo>
                      <a:lnTo>
                        <a:pt x="987" y="0"/>
                      </a:lnTo>
                      <a:lnTo>
                        <a:pt x="988" y="0"/>
                      </a:lnTo>
                      <a:lnTo>
                        <a:pt x="990" y="0"/>
                      </a:lnTo>
                      <a:lnTo>
                        <a:pt x="992" y="1"/>
                      </a:lnTo>
                      <a:lnTo>
                        <a:pt x="996" y="4"/>
                      </a:lnTo>
                      <a:lnTo>
                        <a:pt x="1000" y="7"/>
                      </a:lnTo>
                      <a:lnTo>
                        <a:pt x="1005" y="11"/>
                      </a:lnTo>
                      <a:lnTo>
                        <a:pt x="1009" y="15"/>
                      </a:lnTo>
                      <a:lnTo>
                        <a:pt x="1014" y="20"/>
                      </a:lnTo>
                      <a:lnTo>
                        <a:pt x="1018" y="24"/>
                      </a:lnTo>
                      <a:lnTo>
                        <a:pt x="1022" y="29"/>
                      </a:lnTo>
                      <a:lnTo>
                        <a:pt x="1026" y="33"/>
                      </a:lnTo>
                      <a:lnTo>
                        <a:pt x="1029" y="37"/>
                      </a:lnTo>
                      <a:lnTo>
                        <a:pt x="1031" y="40"/>
                      </a:lnTo>
                      <a:lnTo>
                        <a:pt x="1033" y="42"/>
                      </a:lnTo>
                      <a:lnTo>
                        <a:pt x="1033" y="45"/>
                      </a:lnTo>
                      <a:lnTo>
                        <a:pt x="1033" y="46"/>
                      </a:lnTo>
                      <a:lnTo>
                        <a:pt x="48" y="1050"/>
                      </a:lnTo>
                      <a:lnTo>
                        <a:pt x="47" y="1050"/>
                      </a:lnTo>
                      <a:lnTo>
                        <a:pt x="44" y="1050"/>
                      </a:lnTo>
                      <a:lnTo>
                        <a:pt x="41" y="1049"/>
                      </a:lnTo>
                      <a:lnTo>
                        <a:pt x="38" y="1047"/>
                      </a:lnTo>
                      <a:lnTo>
                        <a:pt x="33" y="1043"/>
                      </a:lnTo>
                      <a:lnTo>
                        <a:pt x="29" y="1040"/>
                      </a:lnTo>
                      <a:lnTo>
                        <a:pt x="24" y="1036"/>
                      </a:lnTo>
                      <a:lnTo>
                        <a:pt x="19" y="1032"/>
                      </a:lnTo>
                      <a:lnTo>
                        <a:pt x="15" y="1028"/>
                      </a:lnTo>
                      <a:lnTo>
                        <a:pt x="12" y="1023"/>
                      </a:lnTo>
                      <a:lnTo>
                        <a:pt x="7" y="1019"/>
                      </a:lnTo>
                      <a:lnTo>
                        <a:pt x="5" y="1014"/>
                      </a:lnTo>
                      <a:lnTo>
                        <a:pt x="2" y="1011"/>
                      </a:lnTo>
                      <a:lnTo>
                        <a:pt x="1" y="1007"/>
                      </a:lnTo>
                      <a:lnTo>
                        <a:pt x="0" y="1005"/>
                      </a:lnTo>
                      <a:lnTo>
                        <a:pt x="1" y="100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85" name="Freeform 91"/>
                <p:cNvSpPr>
                  <a:spLocks/>
                </p:cNvSpPr>
                <p:nvPr/>
              </p:nvSpPr>
              <p:spPr bwMode="auto">
                <a:xfrm>
                  <a:off x="3263" y="1770"/>
                  <a:ext cx="104" cy="115"/>
                </a:xfrm>
                <a:custGeom>
                  <a:avLst/>
                  <a:gdLst>
                    <a:gd name="T0" fmla="*/ 0 w 1033"/>
                    <a:gd name="T1" fmla="*/ 0 h 1050"/>
                    <a:gd name="T2" fmla="*/ 0 w 1033"/>
                    <a:gd name="T3" fmla="*/ 0 h 1050"/>
                    <a:gd name="T4" fmla="*/ 0 w 1033"/>
                    <a:gd name="T5" fmla="*/ 0 h 1050"/>
                    <a:gd name="T6" fmla="*/ 0 w 1033"/>
                    <a:gd name="T7" fmla="*/ 0 h 1050"/>
                    <a:gd name="T8" fmla="*/ 0 w 1033"/>
                    <a:gd name="T9" fmla="*/ 0 h 1050"/>
                    <a:gd name="T10" fmla="*/ 0 w 1033"/>
                    <a:gd name="T11" fmla="*/ 0 h 1050"/>
                    <a:gd name="T12" fmla="*/ 0 w 1033"/>
                    <a:gd name="T13" fmla="*/ 0 h 1050"/>
                    <a:gd name="T14" fmla="*/ 0 w 1033"/>
                    <a:gd name="T15" fmla="*/ 0 h 1050"/>
                    <a:gd name="T16" fmla="*/ 0 w 1033"/>
                    <a:gd name="T17" fmla="*/ 0 h 1050"/>
                    <a:gd name="T18" fmla="*/ 0 w 1033"/>
                    <a:gd name="T19" fmla="*/ 0 h 1050"/>
                    <a:gd name="T20" fmla="*/ 0 w 1033"/>
                    <a:gd name="T21" fmla="*/ 0 h 1050"/>
                    <a:gd name="T22" fmla="*/ 0 w 1033"/>
                    <a:gd name="T23" fmla="*/ 0 h 1050"/>
                    <a:gd name="T24" fmla="*/ 0 w 1033"/>
                    <a:gd name="T25" fmla="*/ 0 h 1050"/>
                    <a:gd name="T26" fmla="*/ 0 w 1033"/>
                    <a:gd name="T27" fmla="*/ 0 h 1050"/>
                    <a:gd name="T28" fmla="*/ 0 w 1033"/>
                    <a:gd name="T29" fmla="*/ 0 h 1050"/>
                    <a:gd name="T30" fmla="*/ 0 w 1033"/>
                    <a:gd name="T31" fmla="*/ 0 h 1050"/>
                    <a:gd name="T32" fmla="*/ 0 w 1033"/>
                    <a:gd name="T33" fmla="*/ 0 h 1050"/>
                    <a:gd name="T34" fmla="*/ 0 w 1033"/>
                    <a:gd name="T35" fmla="*/ 0 h 1050"/>
                    <a:gd name="T36" fmla="*/ 0 w 1033"/>
                    <a:gd name="T37" fmla="*/ 0 h 1050"/>
                    <a:gd name="T38" fmla="*/ 0 w 1033"/>
                    <a:gd name="T39" fmla="*/ 0 h 1050"/>
                    <a:gd name="T40" fmla="*/ 0 w 1033"/>
                    <a:gd name="T41" fmla="*/ 0 h 1050"/>
                    <a:gd name="T42" fmla="*/ 0 w 1033"/>
                    <a:gd name="T43" fmla="*/ 0 h 1050"/>
                    <a:gd name="T44" fmla="*/ 0 w 1033"/>
                    <a:gd name="T45" fmla="*/ 0 h 1050"/>
                    <a:gd name="T46" fmla="*/ 0 w 1033"/>
                    <a:gd name="T47" fmla="*/ 0 h 1050"/>
                    <a:gd name="T48" fmla="*/ 0 w 1033"/>
                    <a:gd name="T49" fmla="*/ 0 h 1050"/>
                    <a:gd name="T50" fmla="*/ 0 w 1033"/>
                    <a:gd name="T51" fmla="*/ 0 h 1050"/>
                    <a:gd name="T52" fmla="*/ 0 w 1033"/>
                    <a:gd name="T53" fmla="*/ 0 h 1050"/>
                    <a:gd name="T54" fmla="*/ 0 w 1033"/>
                    <a:gd name="T55" fmla="*/ 0 h 1050"/>
                    <a:gd name="T56" fmla="*/ 0 w 1033"/>
                    <a:gd name="T57" fmla="*/ 0 h 1050"/>
                    <a:gd name="T58" fmla="*/ 0 w 1033"/>
                    <a:gd name="T59" fmla="*/ 0 h 1050"/>
                    <a:gd name="T60" fmla="*/ 0 w 1033"/>
                    <a:gd name="T61" fmla="*/ 0 h 1050"/>
                    <a:gd name="T62" fmla="*/ 0 w 1033"/>
                    <a:gd name="T63" fmla="*/ 0 h 1050"/>
                    <a:gd name="T64" fmla="*/ 0 w 1033"/>
                    <a:gd name="T65" fmla="*/ 0 h 1050"/>
                    <a:gd name="T66" fmla="*/ 0 w 1033"/>
                    <a:gd name="T67" fmla="*/ 0 h 1050"/>
                    <a:gd name="T68" fmla="*/ 0 w 1033"/>
                    <a:gd name="T69" fmla="*/ 0 h 1050"/>
                    <a:gd name="T70" fmla="*/ 0 w 1033"/>
                    <a:gd name="T71" fmla="*/ 0 h 1050"/>
                    <a:gd name="T72" fmla="*/ 0 w 1033"/>
                    <a:gd name="T73" fmla="*/ 0 h 1050"/>
                    <a:gd name="T74" fmla="*/ 0 w 1033"/>
                    <a:gd name="T75" fmla="*/ 0 h 10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3"/>
                    <a:gd name="T115" fmla="*/ 0 h 1050"/>
                    <a:gd name="T116" fmla="*/ 1033 w 1033"/>
                    <a:gd name="T117" fmla="*/ 1050 h 10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3" h="1050">
                      <a:moveTo>
                        <a:pt x="1" y="1004"/>
                      </a:moveTo>
                      <a:lnTo>
                        <a:pt x="987" y="0"/>
                      </a:lnTo>
                      <a:lnTo>
                        <a:pt x="988" y="0"/>
                      </a:lnTo>
                      <a:lnTo>
                        <a:pt x="990" y="0"/>
                      </a:lnTo>
                      <a:lnTo>
                        <a:pt x="992" y="1"/>
                      </a:lnTo>
                      <a:lnTo>
                        <a:pt x="996" y="4"/>
                      </a:lnTo>
                      <a:lnTo>
                        <a:pt x="1000" y="7"/>
                      </a:lnTo>
                      <a:lnTo>
                        <a:pt x="1005" y="11"/>
                      </a:lnTo>
                      <a:lnTo>
                        <a:pt x="1009" y="15"/>
                      </a:lnTo>
                      <a:lnTo>
                        <a:pt x="1014" y="20"/>
                      </a:lnTo>
                      <a:lnTo>
                        <a:pt x="1018" y="24"/>
                      </a:lnTo>
                      <a:lnTo>
                        <a:pt x="1022" y="29"/>
                      </a:lnTo>
                      <a:lnTo>
                        <a:pt x="1026" y="33"/>
                      </a:lnTo>
                      <a:lnTo>
                        <a:pt x="1029" y="37"/>
                      </a:lnTo>
                      <a:lnTo>
                        <a:pt x="1031" y="40"/>
                      </a:lnTo>
                      <a:lnTo>
                        <a:pt x="1033" y="42"/>
                      </a:lnTo>
                      <a:lnTo>
                        <a:pt x="1033" y="45"/>
                      </a:lnTo>
                      <a:lnTo>
                        <a:pt x="1033" y="46"/>
                      </a:lnTo>
                      <a:lnTo>
                        <a:pt x="48" y="1050"/>
                      </a:lnTo>
                      <a:lnTo>
                        <a:pt x="47" y="1050"/>
                      </a:lnTo>
                      <a:lnTo>
                        <a:pt x="44" y="1050"/>
                      </a:lnTo>
                      <a:lnTo>
                        <a:pt x="41" y="1049"/>
                      </a:lnTo>
                      <a:lnTo>
                        <a:pt x="38" y="1047"/>
                      </a:lnTo>
                      <a:lnTo>
                        <a:pt x="33" y="1043"/>
                      </a:lnTo>
                      <a:lnTo>
                        <a:pt x="29" y="1040"/>
                      </a:lnTo>
                      <a:lnTo>
                        <a:pt x="24" y="1036"/>
                      </a:lnTo>
                      <a:lnTo>
                        <a:pt x="19" y="1032"/>
                      </a:lnTo>
                      <a:lnTo>
                        <a:pt x="15" y="1028"/>
                      </a:lnTo>
                      <a:lnTo>
                        <a:pt x="12" y="1023"/>
                      </a:lnTo>
                      <a:lnTo>
                        <a:pt x="7" y="1019"/>
                      </a:lnTo>
                      <a:lnTo>
                        <a:pt x="5" y="1014"/>
                      </a:lnTo>
                      <a:lnTo>
                        <a:pt x="2" y="1011"/>
                      </a:lnTo>
                      <a:lnTo>
                        <a:pt x="1" y="1007"/>
                      </a:lnTo>
                      <a:lnTo>
                        <a:pt x="0" y="1005"/>
                      </a:lnTo>
                      <a:lnTo>
                        <a:pt x="1" y="100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86" name="Freeform 92"/>
                <p:cNvSpPr>
                  <a:spLocks/>
                </p:cNvSpPr>
                <p:nvPr/>
              </p:nvSpPr>
              <p:spPr bwMode="auto">
                <a:xfrm>
                  <a:off x="3674" y="1356"/>
                  <a:ext cx="59" cy="108"/>
                </a:xfrm>
                <a:custGeom>
                  <a:avLst/>
                  <a:gdLst>
                    <a:gd name="T0" fmla="*/ 0 w 589"/>
                    <a:gd name="T1" fmla="*/ 0 h 984"/>
                    <a:gd name="T2" fmla="*/ 0 w 589"/>
                    <a:gd name="T3" fmla="*/ 0 h 984"/>
                    <a:gd name="T4" fmla="*/ 0 w 589"/>
                    <a:gd name="T5" fmla="*/ 0 h 984"/>
                    <a:gd name="T6" fmla="*/ 0 w 589"/>
                    <a:gd name="T7" fmla="*/ 0 h 984"/>
                    <a:gd name="T8" fmla="*/ 0 w 589"/>
                    <a:gd name="T9" fmla="*/ 0 h 984"/>
                    <a:gd name="T10" fmla="*/ 0 w 589"/>
                    <a:gd name="T11" fmla="*/ 0 h 984"/>
                    <a:gd name="T12" fmla="*/ 0 w 589"/>
                    <a:gd name="T13" fmla="*/ 0 h 984"/>
                    <a:gd name="T14" fmla="*/ 0 w 589"/>
                    <a:gd name="T15" fmla="*/ 0 h 984"/>
                    <a:gd name="T16" fmla="*/ 0 w 589"/>
                    <a:gd name="T17" fmla="*/ 0 h 984"/>
                    <a:gd name="T18" fmla="*/ 0 w 589"/>
                    <a:gd name="T19" fmla="*/ 0 h 984"/>
                    <a:gd name="T20" fmla="*/ 0 w 589"/>
                    <a:gd name="T21" fmla="*/ 0 h 984"/>
                    <a:gd name="T22" fmla="*/ 0 w 589"/>
                    <a:gd name="T23" fmla="*/ 0 h 984"/>
                    <a:gd name="T24" fmla="*/ 0 w 589"/>
                    <a:gd name="T25" fmla="*/ 0 h 984"/>
                    <a:gd name="T26" fmla="*/ 0 w 589"/>
                    <a:gd name="T27" fmla="*/ 0 h 984"/>
                    <a:gd name="T28" fmla="*/ 0 w 589"/>
                    <a:gd name="T29" fmla="*/ 0 h 984"/>
                    <a:gd name="T30" fmla="*/ 0 w 589"/>
                    <a:gd name="T31" fmla="*/ 0 h 984"/>
                    <a:gd name="T32" fmla="*/ 0 w 589"/>
                    <a:gd name="T33" fmla="*/ 0 h 984"/>
                    <a:gd name="T34" fmla="*/ 0 w 589"/>
                    <a:gd name="T35" fmla="*/ 0 h 984"/>
                    <a:gd name="T36" fmla="*/ 0 w 589"/>
                    <a:gd name="T37" fmla="*/ 0 h 984"/>
                    <a:gd name="T38" fmla="*/ 0 w 589"/>
                    <a:gd name="T39" fmla="*/ 0 h 984"/>
                    <a:gd name="T40" fmla="*/ 0 w 589"/>
                    <a:gd name="T41" fmla="*/ 0 h 984"/>
                    <a:gd name="T42" fmla="*/ 0 w 589"/>
                    <a:gd name="T43" fmla="*/ 0 h 984"/>
                    <a:gd name="T44" fmla="*/ 0 w 589"/>
                    <a:gd name="T45" fmla="*/ 0 h 984"/>
                    <a:gd name="T46" fmla="*/ 0 w 589"/>
                    <a:gd name="T47" fmla="*/ 0 h 984"/>
                    <a:gd name="T48" fmla="*/ 0 w 589"/>
                    <a:gd name="T49" fmla="*/ 0 h 984"/>
                    <a:gd name="T50" fmla="*/ 0 w 589"/>
                    <a:gd name="T51" fmla="*/ 0 h 984"/>
                    <a:gd name="T52" fmla="*/ 0 w 589"/>
                    <a:gd name="T53" fmla="*/ 0 h 984"/>
                    <a:gd name="T54" fmla="*/ 0 w 589"/>
                    <a:gd name="T55" fmla="*/ 0 h 984"/>
                    <a:gd name="T56" fmla="*/ 0 w 589"/>
                    <a:gd name="T57" fmla="*/ 0 h 984"/>
                    <a:gd name="T58" fmla="*/ 0 w 589"/>
                    <a:gd name="T59" fmla="*/ 0 h 984"/>
                    <a:gd name="T60" fmla="*/ 0 w 589"/>
                    <a:gd name="T61" fmla="*/ 0 h 984"/>
                    <a:gd name="T62" fmla="*/ 0 w 589"/>
                    <a:gd name="T63" fmla="*/ 0 h 984"/>
                    <a:gd name="T64" fmla="*/ 0 w 589"/>
                    <a:gd name="T65" fmla="*/ 0 h 984"/>
                    <a:gd name="T66" fmla="*/ 0 w 589"/>
                    <a:gd name="T67" fmla="*/ 0 h 984"/>
                    <a:gd name="T68" fmla="*/ 0 w 589"/>
                    <a:gd name="T69" fmla="*/ 0 h 984"/>
                    <a:gd name="T70" fmla="*/ 0 w 589"/>
                    <a:gd name="T71" fmla="*/ 0 h 984"/>
                    <a:gd name="T72" fmla="*/ 0 w 589"/>
                    <a:gd name="T73" fmla="*/ 0 h 984"/>
                    <a:gd name="T74" fmla="*/ 0 w 589"/>
                    <a:gd name="T75" fmla="*/ 0 h 9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9"/>
                    <a:gd name="T115" fmla="*/ 0 h 984"/>
                    <a:gd name="T116" fmla="*/ 589 w 589"/>
                    <a:gd name="T117" fmla="*/ 984 h 9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9" h="984">
                      <a:moveTo>
                        <a:pt x="56" y="8"/>
                      </a:moveTo>
                      <a:lnTo>
                        <a:pt x="588" y="944"/>
                      </a:lnTo>
                      <a:lnTo>
                        <a:pt x="589" y="948"/>
                      </a:lnTo>
                      <a:lnTo>
                        <a:pt x="589" y="952"/>
                      </a:lnTo>
                      <a:lnTo>
                        <a:pt x="589" y="957"/>
                      </a:lnTo>
                      <a:lnTo>
                        <a:pt x="587" y="961"/>
                      </a:lnTo>
                      <a:lnTo>
                        <a:pt x="583" y="966"/>
                      </a:lnTo>
                      <a:lnTo>
                        <a:pt x="579" y="971"/>
                      </a:lnTo>
                      <a:lnTo>
                        <a:pt x="574" y="975"/>
                      </a:lnTo>
                      <a:lnTo>
                        <a:pt x="570" y="978"/>
                      </a:lnTo>
                      <a:lnTo>
                        <a:pt x="563" y="981"/>
                      </a:lnTo>
                      <a:lnTo>
                        <a:pt x="557" y="983"/>
                      </a:lnTo>
                      <a:lnTo>
                        <a:pt x="552" y="984"/>
                      </a:lnTo>
                      <a:lnTo>
                        <a:pt x="546" y="984"/>
                      </a:lnTo>
                      <a:lnTo>
                        <a:pt x="542" y="984"/>
                      </a:lnTo>
                      <a:lnTo>
                        <a:pt x="537" y="982"/>
                      </a:lnTo>
                      <a:lnTo>
                        <a:pt x="534" y="980"/>
                      </a:lnTo>
                      <a:lnTo>
                        <a:pt x="530" y="976"/>
                      </a:lnTo>
                      <a:lnTo>
                        <a:pt x="2" y="40"/>
                      </a:lnTo>
                      <a:lnTo>
                        <a:pt x="0" y="35"/>
                      </a:lnTo>
                      <a:lnTo>
                        <a:pt x="0" y="31"/>
                      </a:lnTo>
                      <a:lnTo>
                        <a:pt x="1" y="26"/>
                      </a:lnTo>
                      <a:lnTo>
                        <a:pt x="2" y="21"/>
                      </a:lnTo>
                      <a:lnTo>
                        <a:pt x="5" y="17"/>
                      </a:lnTo>
                      <a:lnTo>
                        <a:pt x="9" y="12"/>
                      </a:lnTo>
                      <a:lnTo>
                        <a:pt x="13" y="9"/>
                      </a:lnTo>
                      <a:lnTo>
                        <a:pt x="19" y="6"/>
                      </a:lnTo>
                      <a:lnTo>
                        <a:pt x="24" y="3"/>
                      </a:lnTo>
                      <a:lnTo>
                        <a:pt x="30" y="1"/>
                      </a:lnTo>
                      <a:lnTo>
                        <a:pt x="36" y="0"/>
                      </a:lnTo>
                      <a:lnTo>
                        <a:pt x="41" y="0"/>
                      </a:lnTo>
                      <a:lnTo>
                        <a:pt x="46" y="1"/>
                      </a:lnTo>
                      <a:lnTo>
                        <a:pt x="51" y="2"/>
                      </a:lnTo>
                      <a:lnTo>
                        <a:pt x="54" y="4"/>
                      </a:lnTo>
                      <a:lnTo>
                        <a:pt x="56"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87" name="Freeform 93"/>
                <p:cNvSpPr>
                  <a:spLocks/>
                </p:cNvSpPr>
                <p:nvPr/>
              </p:nvSpPr>
              <p:spPr bwMode="auto">
                <a:xfrm>
                  <a:off x="3674" y="1356"/>
                  <a:ext cx="59" cy="108"/>
                </a:xfrm>
                <a:custGeom>
                  <a:avLst/>
                  <a:gdLst>
                    <a:gd name="T0" fmla="*/ 0 w 589"/>
                    <a:gd name="T1" fmla="*/ 0 h 984"/>
                    <a:gd name="T2" fmla="*/ 0 w 589"/>
                    <a:gd name="T3" fmla="*/ 0 h 984"/>
                    <a:gd name="T4" fmla="*/ 0 w 589"/>
                    <a:gd name="T5" fmla="*/ 0 h 984"/>
                    <a:gd name="T6" fmla="*/ 0 w 589"/>
                    <a:gd name="T7" fmla="*/ 0 h 984"/>
                    <a:gd name="T8" fmla="*/ 0 w 589"/>
                    <a:gd name="T9" fmla="*/ 0 h 984"/>
                    <a:gd name="T10" fmla="*/ 0 w 589"/>
                    <a:gd name="T11" fmla="*/ 0 h 984"/>
                    <a:gd name="T12" fmla="*/ 0 w 589"/>
                    <a:gd name="T13" fmla="*/ 0 h 984"/>
                    <a:gd name="T14" fmla="*/ 0 w 589"/>
                    <a:gd name="T15" fmla="*/ 0 h 984"/>
                    <a:gd name="T16" fmla="*/ 0 w 589"/>
                    <a:gd name="T17" fmla="*/ 0 h 984"/>
                    <a:gd name="T18" fmla="*/ 0 w 589"/>
                    <a:gd name="T19" fmla="*/ 0 h 984"/>
                    <a:gd name="T20" fmla="*/ 0 w 589"/>
                    <a:gd name="T21" fmla="*/ 0 h 984"/>
                    <a:gd name="T22" fmla="*/ 0 w 589"/>
                    <a:gd name="T23" fmla="*/ 0 h 984"/>
                    <a:gd name="T24" fmla="*/ 0 w 589"/>
                    <a:gd name="T25" fmla="*/ 0 h 984"/>
                    <a:gd name="T26" fmla="*/ 0 w 589"/>
                    <a:gd name="T27" fmla="*/ 0 h 984"/>
                    <a:gd name="T28" fmla="*/ 0 w 589"/>
                    <a:gd name="T29" fmla="*/ 0 h 984"/>
                    <a:gd name="T30" fmla="*/ 0 w 589"/>
                    <a:gd name="T31" fmla="*/ 0 h 984"/>
                    <a:gd name="T32" fmla="*/ 0 w 589"/>
                    <a:gd name="T33" fmla="*/ 0 h 984"/>
                    <a:gd name="T34" fmla="*/ 0 w 589"/>
                    <a:gd name="T35" fmla="*/ 0 h 984"/>
                    <a:gd name="T36" fmla="*/ 0 w 589"/>
                    <a:gd name="T37" fmla="*/ 0 h 984"/>
                    <a:gd name="T38" fmla="*/ 0 w 589"/>
                    <a:gd name="T39" fmla="*/ 0 h 984"/>
                    <a:gd name="T40" fmla="*/ 0 w 589"/>
                    <a:gd name="T41" fmla="*/ 0 h 984"/>
                    <a:gd name="T42" fmla="*/ 0 w 589"/>
                    <a:gd name="T43" fmla="*/ 0 h 984"/>
                    <a:gd name="T44" fmla="*/ 0 w 589"/>
                    <a:gd name="T45" fmla="*/ 0 h 984"/>
                    <a:gd name="T46" fmla="*/ 0 w 589"/>
                    <a:gd name="T47" fmla="*/ 0 h 984"/>
                    <a:gd name="T48" fmla="*/ 0 w 589"/>
                    <a:gd name="T49" fmla="*/ 0 h 984"/>
                    <a:gd name="T50" fmla="*/ 0 w 589"/>
                    <a:gd name="T51" fmla="*/ 0 h 984"/>
                    <a:gd name="T52" fmla="*/ 0 w 589"/>
                    <a:gd name="T53" fmla="*/ 0 h 984"/>
                    <a:gd name="T54" fmla="*/ 0 w 589"/>
                    <a:gd name="T55" fmla="*/ 0 h 984"/>
                    <a:gd name="T56" fmla="*/ 0 w 589"/>
                    <a:gd name="T57" fmla="*/ 0 h 984"/>
                    <a:gd name="T58" fmla="*/ 0 w 589"/>
                    <a:gd name="T59" fmla="*/ 0 h 984"/>
                    <a:gd name="T60" fmla="*/ 0 w 589"/>
                    <a:gd name="T61" fmla="*/ 0 h 984"/>
                    <a:gd name="T62" fmla="*/ 0 w 589"/>
                    <a:gd name="T63" fmla="*/ 0 h 984"/>
                    <a:gd name="T64" fmla="*/ 0 w 589"/>
                    <a:gd name="T65" fmla="*/ 0 h 984"/>
                    <a:gd name="T66" fmla="*/ 0 w 589"/>
                    <a:gd name="T67" fmla="*/ 0 h 984"/>
                    <a:gd name="T68" fmla="*/ 0 w 589"/>
                    <a:gd name="T69" fmla="*/ 0 h 984"/>
                    <a:gd name="T70" fmla="*/ 0 w 589"/>
                    <a:gd name="T71" fmla="*/ 0 h 984"/>
                    <a:gd name="T72" fmla="*/ 0 w 589"/>
                    <a:gd name="T73" fmla="*/ 0 h 984"/>
                    <a:gd name="T74" fmla="*/ 0 w 589"/>
                    <a:gd name="T75" fmla="*/ 0 h 9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9"/>
                    <a:gd name="T115" fmla="*/ 0 h 984"/>
                    <a:gd name="T116" fmla="*/ 589 w 589"/>
                    <a:gd name="T117" fmla="*/ 984 h 9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9" h="984">
                      <a:moveTo>
                        <a:pt x="56" y="8"/>
                      </a:moveTo>
                      <a:lnTo>
                        <a:pt x="588" y="944"/>
                      </a:lnTo>
                      <a:lnTo>
                        <a:pt x="589" y="948"/>
                      </a:lnTo>
                      <a:lnTo>
                        <a:pt x="589" y="952"/>
                      </a:lnTo>
                      <a:lnTo>
                        <a:pt x="589" y="957"/>
                      </a:lnTo>
                      <a:lnTo>
                        <a:pt x="587" y="961"/>
                      </a:lnTo>
                      <a:lnTo>
                        <a:pt x="583" y="966"/>
                      </a:lnTo>
                      <a:lnTo>
                        <a:pt x="579" y="971"/>
                      </a:lnTo>
                      <a:lnTo>
                        <a:pt x="574" y="975"/>
                      </a:lnTo>
                      <a:lnTo>
                        <a:pt x="570" y="978"/>
                      </a:lnTo>
                      <a:lnTo>
                        <a:pt x="563" y="981"/>
                      </a:lnTo>
                      <a:lnTo>
                        <a:pt x="557" y="983"/>
                      </a:lnTo>
                      <a:lnTo>
                        <a:pt x="552" y="984"/>
                      </a:lnTo>
                      <a:lnTo>
                        <a:pt x="546" y="984"/>
                      </a:lnTo>
                      <a:lnTo>
                        <a:pt x="542" y="984"/>
                      </a:lnTo>
                      <a:lnTo>
                        <a:pt x="537" y="982"/>
                      </a:lnTo>
                      <a:lnTo>
                        <a:pt x="534" y="980"/>
                      </a:lnTo>
                      <a:lnTo>
                        <a:pt x="530" y="976"/>
                      </a:lnTo>
                      <a:lnTo>
                        <a:pt x="2" y="40"/>
                      </a:lnTo>
                      <a:lnTo>
                        <a:pt x="0" y="35"/>
                      </a:lnTo>
                      <a:lnTo>
                        <a:pt x="0" y="31"/>
                      </a:lnTo>
                      <a:lnTo>
                        <a:pt x="1" y="26"/>
                      </a:lnTo>
                      <a:lnTo>
                        <a:pt x="2" y="21"/>
                      </a:lnTo>
                      <a:lnTo>
                        <a:pt x="5" y="17"/>
                      </a:lnTo>
                      <a:lnTo>
                        <a:pt x="9" y="12"/>
                      </a:lnTo>
                      <a:lnTo>
                        <a:pt x="13" y="9"/>
                      </a:lnTo>
                      <a:lnTo>
                        <a:pt x="19" y="6"/>
                      </a:lnTo>
                      <a:lnTo>
                        <a:pt x="24" y="3"/>
                      </a:lnTo>
                      <a:lnTo>
                        <a:pt x="30" y="1"/>
                      </a:lnTo>
                      <a:lnTo>
                        <a:pt x="36" y="0"/>
                      </a:lnTo>
                      <a:lnTo>
                        <a:pt x="41" y="0"/>
                      </a:lnTo>
                      <a:lnTo>
                        <a:pt x="46" y="1"/>
                      </a:lnTo>
                      <a:lnTo>
                        <a:pt x="51" y="2"/>
                      </a:lnTo>
                      <a:lnTo>
                        <a:pt x="54" y="4"/>
                      </a:lnTo>
                      <a:lnTo>
                        <a:pt x="56" y="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88" name="Freeform 94"/>
                <p:cNvSpPr>
                  <a:spLocks/>
                </p:cNvSpPr>
                <p:nvPr/>
              </p:nvSpPr>
              <p:spPr bwMode="auto">
                <a:xfrm>
                  <a:off x="3727" y="1458"/>
                  <a:ext cx="6" cy="6"/>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w 60"/>
                    <a:gd name="T21" fmla="*/ 0 h 47"/>
                    <a:gd name="T22" fmla="*/ 0 w 60"/>
                    <a:gd name="T23" fmla="*/ 0 h 47"/>
                    <a:gd name="T24" fmla="*/ 0 w 60"/>
                    <a:gd name="T25" fmla="*/ 0 h 47"/>
                    <a:gd name="T26" fmla="*/ 0 w 60"/>
                    <a:gd name="T27" fmla="*/ 0 h 47"/>
                    <a:gd name="T28" fmla="*/ 0 w 60"/>
                    <a:gd name="T29" fmla="*/ 0 h 47"/>
                    <a:gd name="T30" fmla="*/ 0 w 60"/>
                    <a:gd name="T31" fmla="*/ 0 h 47"/>
                    <a:gd name="T32" fmla="*/ 0 w 60"/>
                    <a:gd name="T33" fmla="*/ 0 h 47"/>
                    <a:gd name="T34" fmla="*/ 0 w 60"/>
                    <a:gd name="T35" fmla="*/ 0 h 47"/>
                    <a:gd name="T36" fmla="*/ 0 w 60"/>
                    <a:gd name="T37" fmla="*/ 0 h 47"/>
                    <a:gd name="T38" fmla="*/ 0 w 60"/>
                    <a:gd name="T39" fmla="*/ 0 h 47"/>
                    <a:gd name="T40" fmla="*/ 0 w 60"/>
                    <a:gd name="T41" fmla="*/ 0 h 47"/>
                    <a:gd name="T42" fmla="*/ 0 w 60"/>
                    <a:gd name="T43" fmla="*/ 0 h 47"/>
                    <a:gd name="T44" fmla="*/ 0 w 60"/>
                    <a:gd name="T45" fmla="*/ 0 h 47"/>
                    <a:gd name="T46" fmla="*/ 0 w 60"/>
                    <a:gd name="T47" fmla="*/ 0 h 47"/>
                    <a:gd name="T48" fmla="*/ 0 w 60"/>
                    <a:gd name="T49" fmla="*/ 0 h 47"/>
                    <a:gd name="T50" fmla="*/ 0 w 60"/>
                    <a:gd name="T51" fmla="*/ 0 h 47"/>
                    <a:gd name="T52" fmla="*/ 0 w 60"/>
                    <a:gd name="T53" fmla="*/ 0 h 47"/>
                    <a:gd name="T54" fmla="*/ 0 w 60"/>
                    <a:gd name="T55" fmla="*/ 0 h 47"/>
                    <a:gd name="T56" fmla="*/ 0 w 60"/>
                    <a:gd name="T57" fmla="*/ 0 h 47"/>
                    <a:gd name="T58" fmla="*/ 0 w 60"/>
                    <a:gd name="T59" fmla="*/ 0 h 47"/>
                    <a:gd name="T60" fmla="*/ 0 w 60"/>
                    <a:gd name="T61" fmla="*/ 0 h 47"/>
                    <a:gd name="T62" fmla="*/ 0 w 60"/>
                    <a:gd name="T63" fmla="*/ 0 h 47"/>
                    <a:gd name="T64" fmla="*/ 0 w 60"/>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7"/>
                    <a:gd name="T101" fmla="*/ 60 w 60"/>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7">
                      <a:moveTo>
                        <a:pt x="20" y="5"/>
                      </a:moveTo>
                      <a:lnTo>
                        <a:pt x="26" y="3"/>
                      </a:lnTo>
                      <a:lnTo>
                        <a:pt x="32" y="1"/>
                      </a:lnTo>
                      <a:lnTo>
                        <a:pt x="37" y="0"/>
                      </a:lnTo>
                      <a:lnTo>
                        <a:pt x="43" y="0"/>
                      </a:lnTo>
                      <a:lnTo>
                        <a:pt x="49" y="1"/>
                      </a:lnTo>
                      <a:lnTo>
                        <a:pt x="52" y="2"/>
                      </a:lnTo>
                      <a:lnTo>
                        <a:pt x="57" y="4"/>
                      </a:lnTo>
                      <a:lnTo>
                        <a:pt x="59" y="7"/>
                      </a:lnTo>
                      <a:lnTo>
                        <a:pt x="60" y="11"/>
                      </a:lnTo>
                      <a:lnTo>
                        <a:pt x="60" y="15"/>
                      </a:lnTo>
                      <a:lnTo>
                        <a:pt x="60" y="20"/>
                      </a:lnTo>
                      <a:lnTo>
                        <a:pt x="58" y="24"/>
                      </a:lnTo>
                      <a:lnTo>
                        <a:pt x="54" y="29"/>
                      </a:lnTo>
                      <a:lnTo>
                        <a:pt x="50" y="34"/>
                      </a:lnTo>
                      <a:lnTo>
                        <a:pt x="45" y="38"/>
                      </a:lnTo>
                      <a:lnTo>
                        <a:pt x="41" y="41"/>
                      </a:lnTo>
                      <a:lnTo>
                        <a:pt x="34" y="44"/>
                      </a:lnTo>
                      <a:lnTo>
                        <a:pt x="28" y="46"/>
                      </a:lnTo>
                      <a:lnTo>
                        <a:pt x="23" y="47"/>
                      </a:lnTo>
                      <a:lnTo>
                        <a:pt x="17" y="47"/>
                      </a:lnTo>
                      <a:lnTo>
                        <a:pt x="13" y="47"/>
                      </a:lnTo>
                      <a:lnTo>
                        <a:pt x="8" y="45"/>
                      </a:lnTo>
                      <a:lnTo>
                        <a:pt x="5" y="43"/>
                      </a:lnTo>
                      <a:lnTo>
                        <a:pt x="1" y="39"/>
                      </a:lnTo>
                      <a:lnTo>
                        <a:pt x="0" y="36"/>
                      </a:lnTo>
                      <a:lnTo>
                        <a:pt x="0" y="31"/>
                      </a:lnTo>
                      <a:lnTo>
                        <a:pt x="1" y="27"/>
                      </a:lnTo>
                      <a:lnTo>
                        <a:pt x="3" y="22"/>
                      </a:lnTo>
                      <a:lnTo>
                        <a:pt x="6" y="18"/>
                      </a:lnTo>
                      <a:lnTo>
                        <a:pt x="10" y="13"/>
                      </a:lnTo>
                      <a:lnTo>
                        <a:pt x="15" y="10"/>
                      </a:lnTo>
                      <a:lnTo>
                        <a:pt x="20" y="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89" name="Freeform 95"/>
                <p:cNvSpPr>
                  <a:spLocks/>
                </p:cNvSpPr>
                <p:nvPr/>
              </p:nvSpPr>
              <p:spPr bwMode="auto">
                <a:xfrm>
                  <a:off x="3727" y="1458"/>
                  <a:ext cx="6" cy="6"/>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w 60"/>
                    <a:gd name="T21" fmla="*/ 0 h 47"/>
                    <a:gd name="T22" fmla="*/ 0 w 60"/>
                    <a:gd name="T23" fmla="*/ 0 h 47"/>
                    <a:gd name="T24" fmla="*/ 0 w 60"/>
                    <a:gd name="T25" fmla="*/ 0 h 47"/>
                    <a:gd name="T26" fmla="*/ 0 w 60"/>
                    <a:gd name="T27" fmla="*/ 0 h 47"/>
                    <a:gd name="T28" fmla="*/ 0 w 60"/>
                    <a:gd name="T29" fmla="*/ 0 h 47"/>
                    <a:gd name="T30" fmla="*/ 0 w 60"/>
                    <a:gd name="T31" fmla="*/ 0 h 47"/>
                    <a:gd name="T32" fmla="*/ 0 w 60"/>
                    <a:gd name="T33" fmla="*/ 0 h 47"/>
                    <a:gd name="T34" fmla="*/ 0 w 60"/>
                    <a:gd name="T35" fmla="*/ 0 h 47"/>
                    <a:gd name="T36" fmla="*/ 0 w 60"/>
                    <a:gd name="T37" fmla="*/ 0 h 47"/>
                    <a:gd name="T38" fmla="*/ 0 w 60"/>
                    <a:gd name="T39" fmla="*/ 0 h 47"/>
                    <a:gd name="T40" fmla="*/ 0 w 60"/>
                    <a:gd name="T41" fmla="*/ 0 h 47"/>
                    <a:gd name="T42" fmla="*/ 0 w 60"/>
                    <a:gd name="T43" fmla="*/ 0 h 47"/>
                    <a:gd name="T44" fmla="*/ 0 w 60"/>
                    <a:gd name="T45" fmla="*/ 0 h 47"/>
                    <a:gd name="T46" fmla="*/ 0 w 60"/>
                    <a:gd name="T47" fmla="*/ 0 h 47"/>
                    <a:gd name="T48" fmla="*/ 0 w 60"/>
                    <a:gd name="T49" fmla="*/ 0 h 47"/>
                    <a:gd name="T50" fmla="*/ 0 w 60"/>
                    <a:gd name="T51" fmla="*/ 0 h 47"/>
                    <a:gd name="T52" fmla="*/ 0 w 60"/>
                    <a:gd name="T53" fmla="*/ 0 h 47"/>
                    <a:gd name="T54" fmla="*/ 0 w 60"/>
                    <a:gd name="T55" fmla="*/ 0 h 47"/>
                    <a:gd name="T56" fmla="*/ 0 w 60"/>
                    <a:gd name="T57" fmla="*/ 0 h 47"/>
                    <a:gd name="T58" fmla="*/ 0 w 60"/>
                    <a:gd name="T59" fmla="*/ 0 h 47"/>
                    <a:gd name="T60" fmla="*/ 0 w 60"/>
                    <a:gd name="T61" fmla="*/ 0 h 47"/>
                    <a:gd name="T62" fmla="*/ 0 w 60"/>
                    <a:gd name="T63" fmla="*/ 0 h 47"/>
                    <a:gd name="T64" fmla="*/ 0 w 60"/>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7"/>
                    <a:gd name="T101" fmla="*/ 60 w 60"/>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7">
                      <a:moveTo>
                        <a:pt x="20" y="5"/>
                      </a:moveTo>
                      <a:lnTo>
                        <a:pt x="26" y="3"/>
                      </a:lnTo>
                      <a:lnTo>
                        <a:pt x="32" y="1"/>
                      </a:lnTo>
                      <a:lnTo>
                        <a:pt x="37" y="0"/>
                      </a:lnTo>
                      <a:lnTo>
                        <a:pt x="43" y="0"/>
                      </a:lnTo>
                      <a:lnTo>
                        <a:pt x="49" y="1"/>
                      </a:lnTo>
                      <a:lnTo>
                        <a:pt x="52" y="2"/>
                      </a:lnTo>
                      <a:lnTo>
                        <a:pt x="57" y="4"/>
                      </a:lnTo>
                      <a:lnTo>
                        <a:pt x="59" y="7"/>
                      </a:lnTo>
                      <a:lnTo>
                        <a:pt x="60" y="11"/>
                      </a:lnTo>
                      <a:lnTo>
                        <a:pt x="60" y="15"/>
                      </a:lnTo>
                      <a:lnTo>
                        <a:pt x="60" y="20"/>
                      </a:lnTo>
                      <a:lnTo>
                        <a:pt x="58" y="24"/>
                      </a:lnTo>
                      <a:lnTo>
                        <a:pt x="54" y="29"/>
                      </a:lnTo>
                      <a:lnTo>
                        <a:pt x="50" y="34"/>
                      </a:lnTo>
                      <a:lnTo>
                        <a:pt x="45" y="38"/>
                      </a:lnTo>
                      <a:lnTo>
                        <a:pt x="41" y="41"/>
                      </a:lnTo>
                      <a:lnTo>
                        <a:pt x="34" y="44"/>
                      </a:lnTo>
                      <a:lnTo>
                        <a:pt x="28" y="46"/>
                      </a:lnTo>
                      <a:lnTo>
                        <a:pt x="23" y="47"/>
                      </a:lnTo>
                      <a:lnTo>
                        <a:pt x="17" y="47"/>
                      </a:lnTo>
                      <a:lnTo>
                        <a:pt x="13" y="47"/>
                      </a:lnTo>
                      <a:lnTo>
                        <a:pt x="8" y="45"/>
                      </a:lnTo>
                      <a:lnTo>
                        <a:pt x="5" y="43"/>
                      </a:lnTo>
                      <a:lnTo>
                        <a:pt x="1" y="39"/>
                      </a:lnTo>
                      <a:lnTo>
                        <a:pt x="0" y="36"/>
                      </a:lnTo>
                      <a:lnTo>
                        <a:pt x="0" y="31"/>
                      </a:lnTo>
                      <a:lnTo>
                        <a:pt x="1" y="27"/>
                      </a:lnTo>
                      <a:lnTo>
                        <a:pt x="3" y="22"/>
                      </a:lnTo>
                      <a:lnTo>
                        <a:pt x="6" y="18"/>
                      </a:lnTo>
                      <a:lnTo>
                        <a:pt x="10" y="13"/>
                      </a:lnTo>
                      <a:lnTo>
                        <a:pt x="15" y="10"/>
                      </a:lnTo>
                      <a:lnTo>
                        <a:pt x="20" y="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90" name="Freeform 96"/>
                <p:cNvSpPr>
                  <a:spLocks/>
                </p:cNvSpPr>
                <p:nvPr/>
              </p:nvSpPr>
              <p:spPr bwMode="auto">
                <a:xfrm>
                  <a:off x="3390" y="1860"/>
                  <a:ext cx="234" cy="189"/>
                </a:xfrm>
                <a:custGeom>
                  <a:avLst/>
                  <a:gdLst>
                    <a:gd name="T0" fmla="*/ 0 w 2314"/>
                    <a:gd name="T1" fmla="*/ 0 h 1733"/>
                    <a:gd name="T2" fmla="*/ 0 w 2314"/>
                    <a:gd name="T3" fmla="*/ 0 h 1733"/>
                    <a:gd name="T4" fmla="*/ 0 w 2314"/>
                    <a:gd name="T5" fmla="*/ 0 h 1733"/>
                    <a:gd name="T6" fmla="*/ 0 w 2314"/>
                    <a:gd name="T7" fmla="*/ 0 h 1733"/>
                    <a:gd name="T8" fmla="*/ 0 w 2314"/>
                    <a:gd name="T9" fmla="*/ 0 h 1733"/>
                    <a:gd name="T10" fmla="*/ 0 w 2314"/>
                    <a:gd name="T11" fmla="*/ 0 h 1733"/>
                    <a:gd name="T12" fmla="*/ 0 60000 65536"/>
                    <a:gd name="T13" fmla="*/ 0 60000 65536"/>
                    <a:gd name="T14" fmla="*/ 0 60000 65536"/>
                    <a:gd name="T15" fmla="*/ 0 60000 65536"/>
                    <a:gd name="T16" fmla="*/ 0 60000 65536"/>
                    <a:gd name="T17" fmla="*/ 0 60000 65536"/>
                    <a:gd name="T18" fmla="*/ 0 w 2314"/>
                    <a:gd name="T19" fmla="*/ 0 h 1733"/>
                    <a:gd name="T20" fmla="*/ 2314 w 2314"/>
                    <a:gd name="T21" fmla="*/ 1733 h 1733"/>
                  </a:gdLst>
                  <a:ahLst/>
                  <a:cxnLst>
                    <a:cxn ang="T12">
                      <a:pos x="T0" y="T1"/>
                    </a:cxn>
                    <a:cxn ang="T13">
                      <a:pos x="T2" y="T3"/>
                    </a:cxn>
                    <a:cxn ang="T14">
                      <a:pos x="T4" y="T5"/>
                    </a:cxn>
                    <a:cxn ang="T15">
                      <a:pos x="T6" y="T7"/>
                    </a:cxn>
                    <a:cxn ang="T16">
                      <a:pos x="T8" y="T9"/>
                    </a:cxn>
                    <a:cxn ang="T17">
                      <a:pos x="T10" y="T11"/>
                    </a:cxn>
                  </a:cxnLst>
                  <a:rect l="T18" t="T19" r="T20" b="T21"/>
                  <a:pathLst>
                    <a:path w="2314" h="1733">
                      <a:moveTo>
                        <a:pt x="639" y="0"/>
                      </a:moveTo>
                      <a:lnTo>
                        <a:pt x="2314" y="78"/>
                      </a:lnTo>
                      <a:lnTo>
                        <a:pt x="1711" y="1733"/>
                      </a:lnTo>
                      <a:lnTo>
                        <a:pt x="0" y="1592"/>
                      </a:lnTo>
                      <a:lnTo>
                        <a:pt x="424" y="291"/>
                      </a:lnTo>
                      <a:lnTo>
                        <a:pt x="639"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91" name="Freeform 97"/>
                <p:cNvSpPr>
                  <a:spLocks/>
                </p:cNvSpPr>
                <p:nvPr/>
              </p:nvSpPr>
              <p:spPr bwMode="auto">
                <a:xfrm>
                  <a:off x="3390" y="1860"/>
                  <a:ext cx="234" cy="189"/>
                </a:xfrm>
                <a:custGeom>
                  <a:avLst/>
                  <a:gdLst>
                    <a:gd name="T0" fmla="*/ 0 w 2314"/>
                    <a:gd name="T1" fmla="*/ 0 h 1733"/>
                    <a:gd name="T2" fmla="*/ 0 w 2314"/>
                    <a:gd name="T3" fmla="*/ 0 h 1733"/>
                    <a:gd name="T4" fmla="*/ 0 w 2314"/>
                    <a:gd name="T5" fmla="*/ 0 h 1733"/>
                    <a:gd name="T6" fmla="*/ 0 w 2314"/>
                    <a:gd name="T7" fmla="*/ 0 h 1733"/>
                    <a:gd name="T8" fmla="*/ 0 w 2314"/>
                    <a:gd name="T9" fmla="*/ 0 h 1733"/>
                    <a:gd name="T10" fmla="*/ 0 w 2314"/>
                    <a:gd name="T11" fmla="*/ 0 h 1733"/>
                    <a:gd name="T12" fmla="*/ 0 60000 65536"/>
                    <a:gd name="T13" fmla="*/ 0 60000 65536"/>
                    <a:gd name="T14" fmla="*/ 0 60000 65536"/>
                    <a:gd name="T15" fmla="*/ 0 60000 65536"/>
                    <a:gd name="T16" fmla="*/ 0 60000 65536"/>
                    <a:gd name="T17" fmla="*/ 0 60000 65536"/>
                    <a:gd name="T18" fmla="*/ 0 w 2314"/>
                    <a:gd name="T19" fmla="*/ 0 h 1733"/>
                    <a:gd name="T20" fmla="*/ 2314 w 2314"/>
                    <a:gd name="T21" fmla="*/ 1733 h 1733"/>
                  </a:gdLst>
                  <a:ahLst/>
                  <a:cxnLst>
                    <a:cxn ang="T12">
                      <a:pos x="T0" y="T1"/>
                    </a:cxn>
                    <a:cxn ang="T13">
                      <a:pos x="T2" y="T3"/>
                    </a:cxn>
                    <a:cxn ang="T14">
                      <a:pos x="T4" y="T5"/>
                    </a:cxn>
                    <a:cxn ang="T15">
                      <a:pos x="T6" y="T7"/>
                    </a:cxn>
                    <a:cxn ang="T16">
                      <a:pos x="T8" y="T9"/>
                    </a:cxn>
                    <a:cxn ang="T17">
                      <a:pos x="T10" y="T11"/>
                    </a:cxn>
                  </a:cxnLst>
                  <a:rect l="T18" t="T19" r="T20" b="T21"/>
                  <a:pathLst>
                    <a:path w="2314" h="1733">
                      <a:moveTo>
                        <a:pt x="639" y="0"/>
                      </a:moveTo>
                      <a:lnTo>
                        <a:pt x="2314" y="78"/>
                      </a:lnTo>
                      <a:lnTo>
                        <a:pt x="1711" y="1733"/>
                      </a:lnTo>
                      <a:lnTo>
                        <a:pt x="0" y="1592"/>
                      </a:lnTo>
                      <a:lnTo>
                        <a:pt x="424" y="291"/>
                      </a:lnTo>
                      <a:lnTo>
                        <a:pt x="639"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92" name="Line 98"/>
                <p:cNvSpPr>
                  <a:spLocks noChangeShapeType="1"/>
                </p:cNvSpPr>
                <p:nvPr/>
              </p:nvSpPr>
              <p:spPr bwMode="auto">
                <a:xfrm flipH="1">
                  <a:off x="3433" y="1868"/>
                  <a:ext cx="191" cy="2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3" name="Line 99"/>
                <p:cNvSpPr>
                  <a:spLocks noChangeShapeType="1"/>
                </p:cNvSpPr>
                <p:nvPr/>
              </p:nvSpPr>
              <p:spPr bwMode="auto">
                <a:xfrm>
                  <a:off x="3433" y="1892"/>
                  <a:ext cx="130" cy="15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4" name="Freeform 100"/>
                <p:cNvSpPr>
                  <a:spLocks/>
                </p:cNvSpPr>
                <p:nvPr/>
              </p:nvSpPr>
              <p:spPr bwMode="auto">
                <a:xfrm>
                  <a:off x="3748" y="1847"/>
                  <a:ext cx="234" cy="188"/>
                </a:xfrm>
                <a:custGeom>
                  <a:avLst/>
                  <a:gdLst>
                    <a:gd name="T0" fmla="*/ 0 w 2321"/>
                    <a:gd name="T1" fmla="*/ 0 h 1726"/>
                    <a:gd name="T2" fmla="*/ 0 w 2321"/>
                    <a:gd name="T3" fmla="*/ 0 h 1726"/>
                    <a:gd name="T4" fmla="*/ 0 w 2321"/>
                    <a:gd name="T5" fmla="*/ 0 h 1726"/>
                    <a:gd name="T6" fmla="*/ 0 w 2321"/>
                    <a:gd name="T7" fmla="*/ 0 h 1726"/>
                    <a:gd name="T8" fmla="*/ 0 w 2321"/>
                    <a:gd name="T9" fmla="*/ 0 h 1726"/>
                    <a:gd name="T10" fmla="*/ 0 60000 65536"/>
                    <a:gd name="T11" fmla="*/ 0 60000 65536"/>
                    <a:gd name="T12" fmla="*/ 0 60000 65536"/>
                    <a:gd name="T13" fmla="*/ 0 60000 65536"/>
                    <a:gd name="T14" fmla="*/ 0 60000 65536"/>
                    <a:gd name="T15" fmla="*/ 0 w 2321"/>
                    <a:gd name="T16" fmla="*/ 0 h 1726"/>
                    <a:gd name="T17" fmla="*/ 2321 w 2321"/>
                    <a:gd name="T18" fmla="*/ 1726 h 1726"/>
                  </a:gdLst>
                  <a:ahLst/>
                  <a:cxnLst>
                    <a:cxn ang="T10">
                      <a:pos x="T0" y="T1"/>
                    </a:cxn>
                    <a:cxn ang="T11">
                      <a:pos x="T2" y="T3"/>
                    </a:cxn>
                    <a:cxn ang="T12">
                      <a:pos x="T4" y="T5"/>
                    </a:cxn>
                    <a:cxn ang="T13">
                      <a:pos x="T6" y="T7"/>
                    </a:cxn>
                    <a:cxn ang="T14">
                      <a:pos x="T8" y="T9"/>
                    </a:cxn>
                  </a:cxnLst>
                  <a:rect l="T15" t="T16" r="T17" b="T18"/>
                  <a:pathLst>
                    <a:path w="2321" h="1726">
                      <a:moveTo>
                        <a:pt x="520" y="0"/>
                      </a:moveTo>
                      <a:lnTo>
                        <a:pt x="2321" y="75"/>
                      </a:lnTo>
                      <a:lnTo>
                        <a:pt x="1846" y="1726"/>
                      </a:lnTo>
                      <a:lnTo>
                        <a:pt x="0" y="1589"/>
                      </a:lnTo>
                      <a:lnTo>
                        <a:pt x="520"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95" name="Freeform 101"/>
                <p:cNvSpPr>
                  <a:spLocks/>
                </p:cNvSpPr>
                <p:nvPr/>
              </p:nvSpPr>
              <p:spPr bwMode="auto">
                <a:xfrm>
                  <a:off x="3748" y="1847"/>
                  <a:ext cx="234" cy="188"/>
                </a:xfrm>
                <a:custGeom>
                  <a:avLst/>
                  <a:gdLst>
                    <a:gd name="T0" fmla="*/ 0 w 2321"/>
                    <a:gd name="T1" fmla="*/ 0 h 1726"/>
                    <a:gd name="T2" fmla="*/ 0 w 2321"/>
                    <a:gd name="T3" fmla="*/ 0 h 1726"/>
                    <a:gd name="T4" fmla="*/ 0 w 2321"/>
                    <a:gd name="T5" fmla="*/ 0 h 1726"/>
                    <a:gd name="T6" fmla="*/ 0 w 2321"/>
                    <a:gd name="T7" fmla="*/ 0 h 1726"/>
                    <a:gd name="T8" fmla="*/ 0 w 2321"/>
                    <a:gd name="T9" fmla="*/ 0 h 1726"/>
                    <a:gd name="T10" fmla="*/ 0 60000 65536"/>
                    <a:gd name="T11" fmla="*/ 0 60000 65536"/>
                    <a:gd name="T12" fmla="*/ 0 60000 65536"/>
                    <a:gd name="T13" fmla="*/ 0 60000 65536"/>
                    <a:gd name="T14" fmla="*/ 0 60000 65536"/>
                    <a:gd name="T15" fmla="*/ 0 w 2321"/>
                    <a:gd name="T16" fmla="*/ 0 h 1726"/>
                    <a:gd name="T17" fmla="*/ 2321 w 2321"/>
                    <a:gd name="T18" fmla="*/ 1726 h 1726"/>
                  </a:gdLst>
                  <a:ahLst/>
                  <a:cxnLst>
                    <a:cxn ang="T10">
                      <a:pos x="T0" y="T1"/>
                    </a:cxn>
                    <a:cxn ang="T11">
                      <a:pos x="T2" y="T3"/>
                    </a:cxn>
                    <a:cxn ang="T12">
                      <a:pos x="T4" y="T5"/>
                    </a:cxn>
                    <a:cxn ang="T13">
                      <a:pos x="T6" y="T7"/>
                    </a:cxn>
                    <a:cxn ang="T14">
                      <a:pos x="T8" y="T9"/>
                    </a:cxn>
                  </a:cxnLst>
                  <a:rect l="T15" t="T16" r="T17" b="T18"/>
                  <a:pathLst>
                    <a:path w="2321" h="1726">
                      <a:moveTo>
                        <a:pt x="520" y="0"/>
                      </a:moveTo>
                      <a:lnTo>
                        <a:pt x="2321" y="75"/>
                      </a:lnTo>
                      <a:lnTo>
                        <a:pt x="1846" y="1726"/>
                      </a:lnTo>
                      <a:lnTo>
                        <a:pt x="0" y="1589"/>
                      </a:lnTo>
                      <a:lnTo>
                        <a:pt x="520"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96" name="Line 102"/>
                <p:cNvSpPr>
                  <a:spLocks noChangeShapeType="1"/>
                </p:cNvSpPr>
                <p:nvPr/>
              </p:nvSpPr>
              <p:spPr bwMode="auto">
                <a:xfrm>
                  <a:off x="3800" y="1847"/>
                  <a:ext cx="6" cy="3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7" name="Line 103"/>
                <p:cNvSpPr>
                  <a:spLocks noChangeShapeType="1"/>
                </p:cNvSpPr>
                <p:nvPr/>
              </p:nvSpPr>
              <p:spPr bwMode="auto">
                <a:xfrm flipH="1">
                  <a:off x="3806" y="1855"/>
                  <a:ext cx="176" cy="2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8" name="Line 104"/>
                <p:cNvSpPr>
                  <a:spLocks noChangeShapeType="1"/>
                </p:cNvSpPr>
                <p:nvPr/>
              </p:nvSpPr>
              <p:spPr bwMode="auto">
                <a:xfrm flipV="1">
                  <a:off x="3748" y="1878"/>
                  <a:ext cx="58" cy="14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9" name="Line 105"/>
                <p:cNvSpPr>
                  <a:spLocks noChangeShapeType="1"/>
                </p:cNvSpPr>
                <p:nvPr/>
              </p:nvSpPr>
              <p:spPr bwMode="auto">
                <a:xfrm>
                  <a:off x="3806" y="1878"/>
                  <a:ext cx="128" cy="15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00" name="Oval 106"/>
                <p:cNvSpPr>
                  <a:spLocks noChangeArrowheads="1"/>
                </p:cNvSpPr>
                <p:nvPr/>
              </p:nvSpPr>
              <p:spPr bwMode="auto">
                <a:xfrm>
                  <a:off x="3357" y="1730"/>
                  <a:ext cx="46"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01" name="Freeform 107"/>
                <p:cNvSpPr>
                  <a:spLocks/>
                </p:cNvSpPr>
                <p:nvPr/>
              </p:nvSpPr>
              <p:spPr bwMode="auto">
                <a:xfrm>
                  <a:off x="3980" y="1743"/>
                  <a:ext cx="104" cy="114"/>
                </a:xfrm>
                <a:custGeom>
                  <a:avLst/>
                  <a:gdLst>
                    <a:gd name="T0" fmla="*/ 0 w 1039"/>
                    <a:gd name="T1" fmla="*/ 0 h 1049"/>
                    <a:gd name="T2" fmla="*/ 0 w 1039"/>
                    <a:gd name="T3" fmla="*/ 0 h 1049"/>
                    <a:gd name="T4" fmla="*/ 0 w 1039"/>
                    <a:gd name="T5" fmla="*/ 0 h 1049"/>
                    <a:gd name="T6" fmla="*/ 0 w 1039"/>
                    <a:gd name="T7" fmla="*/ 0 h 1049"/>
                    <a:gd name="T8" fmla="*/ 0 w 1039"/>
                    <a:gd name="T9" fmla="*/ 0 h 1049"/>
                    <a:gd name="T10" fmla="*/ 0 w 1039"/>
                    <a:gd name="T11" fmla="*/ 0 h 1049"/>
                    <a:gd name="T12" fmla="*/ 0 w 1039"/>
                    <a:gd name="T13" fmla="*/ 0 h 1049"/>
                    <a:gd name="T14" fmla="*/ 0 w 1039"/>
                    <a:gd name="T15" fmla="*/ 0 h 1049"/>
                    <a:gd name="T16" fmla="*/ 0 w 1039"/>
                    <a:gd name="T17" fmla="*/ 0 h 1049"/>
                    <a:gd name="T18" fmla="*/ 0 w 1039"/>
                    <a:gd name="T19" fmla="*/ 0 h 1049"/>
                    <a:gd name="T20" fmla="*/ 0 w 1039"/>
                    <a:gd name="T21" fmla="*/ 0 h 1049"/>
                    <a:gd name="T22" fmla="*/ 0 w 1039"/>
                    <a:gd name="T23" fmla="*/ 0 h 1049"/>
                    <a:gd name="T24" fmla="*/ 0 w 1039"/>
                    <a:gd name="T25" fmla="*/ 0 h 1049"/>
                    <a:gd name="T26" fmla="*/ 0 w 1039"/>
                    <a:gd name="T27" fmla="*/ 0 h 1049"/>
                    <a:gd name="T28" fmla="*/ 0 w 1039"/>
                    <a:gd name="T29" fmla="*/ 0 h 1049"/>
                    <a:gd name="T30" fmla="*/ 0 w 1039"/>
                    <a:gd name="T31" fmla="*/ 0 h 1049"/>
                    <a:gd name="T32" fmla="*/ 0 w 1039"/>
                    <a:gd name="T33" fmla="*/ 0 h 1049"/>
                    <a:gd name="T34" fmla="*/ 0 w 1039"/>
                    <a:gd name="T35" fmla="*/ 0 h 1049"/>
                    <a:gd name="T36" fmla="*/ 0 w 1039"/>
                    <a:gd name="T37" fmla="*/ 0 h 1049"/>
                    <a:gd name="T38" fmla="*/ 0 w 1039"/>
                    <a:gd name="T39" fmla="*/ 0 h 1049"/>
                    <a:gd name="T40" fmla="*/ 0 w 1039"/>
                    <a:gd name="T41" fmla="*/ 0 h 1049"/>
                    <a:gd name="T42" fmla="*/ 0 w 1039"/>
                    <a:gd name="T43" fmla="*/ 0 h 10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9"/>
                    <a:gd name="T67" fmla="*/ 0 h 1049"/>
                    <a:gd name="T68" fmla="*/ 1039 w 1039"/>
                    <a:gd name="T69" fmla="*/ 1049 h 10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9" h="1049">
                      <a:moveTo>
                        <a:pt x="0" y="1003"/>
                      </a:moveTo>
                      <a:lnTo>
                        <a:pt x="992" y="0"/>
                      </a:lnTo>
                      <a:lnTo>
                        <a:pt x="1039" y="47"/>
                      </a:lnTo>
                      <a:lnTo>
                        <a:pt x="47" y="1049"/>
                      </a:lnTo>
                      <a:lnTo>
                        <a:pt x="45" y="1048"/>
                      </a:lnTo>
                      <a:lnTo>
                        <a:pt x="44" y="1047"/>
                      </a:lnTo>
                      <a:lnTo>
                        <a:pt x="42" y="1046"/>
                      </a:lnTo>
                      <a:lnTo>
                        <a:pt x="39" y="1042"/>
                      </a:lnTo>
                      <a:lnTo>
                        <a:pt x="35" y="1039"/>
                      </a:lnTo>
                      <a:lnTo>
                        <a:pt x="32" y="1035"/>
                      </a:lnTo>
                      <a:lnTo>
                        <a:pt x="27" y="1031"/>
                      </a:lnTo>
                      <a:lnTo>
                        <a:pt x="23" y="1026"/>
                      </a:lnTo>
                      <a:lnTo>
                        <a:pt x="18" y="1022"/>
                      </a:lnTo>
                      <a:lnTo>
                        <a:pt x="14" y="1017"/>
                      </a:lnTo>
                      <a:lnTo>
                        <a:pt x="9" y="1014"/>
                      </a:lnTo>
                      <a:lnTo>
                        <a:pt x="6" y="1009"/>
                      </a:lnTo>
                      <a:lnTo>
                        <a:pt x="4" y="1007"/>
                      </a:lnTo>
                      <a:lnTo>
                        <a:pt x="1" y="1005"/>
                      </a:lnTo>
                      <a:lnTo>
                        <a:pt x="0" y="1004"/>
                      </a:lnTo>
                      <a:lnTo>
                        <a:pt x="0" y="100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2" name="Freeform 108"/>
                <p:cNvSpPr>
                  <a:spLocks/>
                </p:cNvSpPr>
                <p:nvPr/>
              </p:nvSpPr>
              <p:spPr bwMode="auto">
                <a:xfrm>
                  <a:off x="3980" y="1743"/>
                  <a:ext cx="104" cy="114"/>
                </a:xfrm>
                <a:custGeom>
                  <a:avLst/>
                  <a:gdLst>
                    <a:gd name="T0" fmla="*/ 0 w 1039"/>
                    <a:gd name="T1" fmla="*/ 0 h 1049"/>
                    <a:gd name="T2" fmla="*/ 0 w 1039"/>
                    <a:gd name="T3" fmla="*/ 0 h 1049"/>
                    <a:gd name="T4" fmla="*/ 0 w 1039"/>
                    <a:gd name="T5" fmla="*/ 0 h 1049"/>
                    <a:gd name="T6" fmla="*/ 0 w 1039"/>
                    <a:gd name="T7" fmla="*/ 0 h 1049"/>
                    <a:gd name="T8" fmla="*/ 0 w 1039"/>
                    <a:gd name="T9" fmla="*/ 0 h 1049"/>
                    <a:gd name="T10" fmla="*/ 0 w 1039"/>
                    <a:gd name="T11" fmla="*/ 0 h 1049"/>
                    <a:gd name="T12" fmla="*/ 0 w 1039"/>
                    <a:gd name="T13" fmla="*/ 0 h 1049"/>
                    <a:gd name="T14" fmla="*/ 0 w 1039"/>
                    <a:gd name="T15" fmla="*/ 0 h 1049"/>
                    <a:gd name="T16" fmla="*/ 0 w 1039"/>
                    <a:gd name="T17" fmla="*/ 0 h 1049"/>
                    <a:gd name="T18" fmla="*/ 0 w 1039"/>
                    <a:gd name="T19" fmla="*/ 0 h 1049"/>
                    <a:gd name="T20" fmla="*/ 0 w 1039"/>
                    <a:gd name="T21" fmla="*/ 0 h 1049"/>
                    <a:gd name="T22" fmla="*/ 0 w 1039"/>
                    <a:gd name="T23" fmla="*/ 0 h 1049"/>
                    <a:gd name="T24" fmla="*/ 0 w 1039"/>
                    <a:gd name="T25" fmla="*/ 0 h 1049"/>
                    <a:gd name="T26" fmla="*/ 0 w 1039"/>
                    <a:gd name="T27" fmla="*/ 0 h 1049"/>
                    <a:gd name="T28" fmla="*/ 0 w 1039"/>
                    <a:gd name="T29" fmla="*/ 0 h 1049"/>
                    <a:gd name="T30" fmla="*/ 0 w 1039"/>
                    <a:gd name="T31" fmla="*/ 0 h 1049"/>
                    <a:gd name="T32" fmla="*/ 0 w 1039"/>
                    <a:gd name="T33" fmla="*/ 0 h 1049"/>
                    <a:gd name="T34" fmla="*/ 0 w 1039"/>
                    <a:gd name="T35" fmla="*/ 0 h 1049"/>
                    <a:gd name="T36" fmla="*/ 0 w 1039"/>
                    <a:gd name="T37" fmla="*/ 0 h 1049"/>
                    <a:gd name="T38" fmla="*/ 0 w 1039"/>
                    <a:gd name="T39" fmla="*/ 0 h 1049"/>
                    <a:gd name="T40" fmla="*/ 0 w 1039"/>
                    <a:gd name="T41" fmla="*/ 0 h 1049"/>
                    <a:gd name="T42" fmla="*/ 0 w 1039"/>
                    <a:gd name="T43" fmla="*/ 0 h 10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9"/>
                    <a:gd name="T67" fmla="*/ 0 h 1049"/>
                    <a:gd name="T68" fmla="*/ 1039 w 1039"/>
                    <a:gd name="T69" fmla="*/ 1049 h 10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9" h="1049">
                      <a:moveTo>
                        <a:pt x="0" y="1003"/>
                      </a:moveTo>
                      <a:lnTo>
                        <a:pt x="992" y="0"/>
                      </a:lnTo>
                      <a:lnTo>
                        <a:pt x="1039" y="47"/>
                      </a:lnTo>
                      <a:lnTo>
                        <a:pt x="47" y="1049"/>
                      </a:lnTo>
                      <a:lnTo>
                        <a:pt x="45" y="1048"/>
                      </a:lnTo>
                      <a:lnTo>
                        <a:pt x="44" y="1047"/>
                      </a:lnTo>
                      <a:lnTo>
                        <a:pt x="42" y="1046"/>
                      </a:lnTo>
                      <a:lnTo>
                        <a:pt x="39" y="1042"/>
                      </a:lnTo>
                      <a:lnTo>
                        <a:pt x="35" y="1039"/>
                      </a:lnTo>
                      <a:lnTo>
                        <a:pt x="32" y="1035"/>
                      </a:lnTo>
                      <a:lnTo>
                        <a:pt x="27" y="1031"/>
                      </a:lnTo>
                      <a:lnTo>
                        <a:pt x="23" y="1026"/>
                      </a:lnTo>
                      <a:lnTo>
                        <a:pt x="18" y="1022"/>
                      </a:lnTo>
                      <a:lnTo>
                        <a:pt x="14" y="1017"/>
                      </a:lnTo>
                      <a:lnTo>
                        <a:pt x="9" y="1014"/>
                      </a:lnTo>
                      <a:lnTo>
                        <a:pt x="6" y="1009"/>
                      </a:lnTo>
                      <a:lnTo>
                        <a:pt x="4" y="1007"/>
                      </a:lnTo>
                      <a:lnTo>
                        <a:pt x="1" y="1005"/>
                      </a:lnTo>
                      <a:lnTo>
                        <a:pt x="0" y="1004"/>
                      </a:lnTo>
                      <a:lnTo>
                        <a:pt x="0" y="100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03" name="Oval 109"/>
                <p:cNvSpPr>
                  <a:spLocks noChangeArrowheads="1"/>
                </p:cNvSpPr>
                <p:nvPr/>
              </p:nvSpPr>
              <p:spPr bwMode="auto">
                <a:xfrm>
                  <a:off x="4075" y="1703"/>
                  <a:ext cx="46"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04" name="Freeform 110"/>
                <p:cNvSpPr>
                  <a:spLocks/>
                </p:cNvSpPr>
                <p:nvPr/>
              </p:nvSpPr>
              <p:spPr bwMode="auto">
                <a:xfrm>
                  <a:off x="3394" y="1625"/>
                  <a:ext cx="104" cy="115"/>
                </a:xfrm>
                <a:custGeom>
                  <a:avLst/>
                  <a:gdLst>
                    <a:gd name="T0" fmla="*/ 0 w 1034"/>
                    <a:gd name="T1" fmla="*/ 0 h 1051"/>
                    <a:gd name="T2" fmla="*/ 0 w 1034"/>
                    <a:gd name="T3" fmla="*/ 0 h 1051"/>
                    <a:gd name="T4" fmla="*/ 0 w 1034"/>
                    <a:gd name="T5" fmla="*/ 0 h 1051"/>
                    <a:gd name="T6" fmla="*/ 0 w 1034"/>
                    <a:gd name="T7" fmla="*/ 0 h 1051"/>
                    <a:gd name="T8" fmla="*/ 0 w 1034"/>
                    <a:gd name="T9" fmla="*/ 0 h 1051"/>
                    <a:gd name="T10" fmla="*/ 0 w 1034"/>
                    <a:gd name="T11" fmla="*/ 0 h 1051"/>
                    <a:gd name="T12" fmla="*/ 0 w 1034"/>
                    <a:gd name="T13" fmla="*/ 0 h 1051"/>
                    <a:gd name="T14" fmla="*/ 0 w 1034"/>
                    <a:gd name="T15" fmla="*/ 0 h 1051"/>
                    <a:gd name="T16" fmla="*/ 0 w 1034"/>
                    <a:gd name="T17" fmla="*/ 0 h 1051"/>
                    <a:gd name="T18" fmla="*/ 0 w 1034"/>
                    <a:gd name="T19" fmla="*/ 0 h 1051"/>
                    <a:gd name="T20" fmla="*/ 0 w 1034"/>
                    <a:gd name="T21" fmla="*/ 0 h 1051"/>
                    <a:gd name="T22" fmla="*/ 0 w 1034"/>
                    <a:gd name="T23" fmla="*/ 0 h 1051"/>
                    <a:gd name="T24" fmla="*/ 0 w 1034"/>
                    <a:gd name="T25" fmla="*/ 0 h 1051"/>
                    <a:gd name="T26" fmla="*/ 0 w 1034"/>
                    <a:gd name="T27" fmla="*/ 0 h 1051"/>
                    <a:gd name="T28" fmla="*/ 0 w 1034"/>
                    <a:gd name="T29" fmla="*/ 0 h 1051"/>
                    <a:gd name="T30" fmla="*/ 0 w 1034"/>
                    <a:gd name="T31" fmla="*/ 0 h 1051"/>
                    <a:gd name="T32" fmla="*/ 0 w 1034"/>
                    <a:gd name="T33" fmla="*/ 0 h 1051"/>
                    <a:gd name="T34" fmla="*/ 0 w 1034"/>
                    <a:gd name="T35" fmla="*/ 0 h 1051"/>
                    <a:gd name="T36" fmla="*/ 0 w 1034"/>
                    <a:gd name="T37" fmla="*/ 0 h 1051"/>
                    <a:gd name="T38" fmla="*/ 0 w 1034"/>
                    <a:gd name="T39" fmla="*/ 0 h 1051"/>
                    <a:gd name="T40" fmla="*/ 0 w 1034"/>
                    <a:gd name="T41" fmla="*/ 0 h 1051"/>
                    <a:gd name="T42" fmla="*/ 0 w 1034"/>
                    <a:gd name="T43" fmla="*/ 0 h 1051"/>
                    <a:gd name="T44" fmla="*/ 0 w 1034"/>
                    <a:gd name="T45" fmla="*/ 0 h 1051"/>
                    <a:gd name="T46" fmla="*/ 0 w 1034"/>
                    <a:gd name="T47" fmla="*/ 0 h 1051"/>
                    <a:gd name="T48" fmla="*/ 0 w 1034"/>
                    <a:gd name="T49" fmla="*/ 0 h 1051"/>
                    <a:gd name="T50" fmla="*/ 0 w 1034"/>
                    <a:gd name="T51" fmla="*/ 0 h 1051"/>
                    <a:gd name="T52" fmla="*/ 0 w 1034"/>
                    <a:gd name="T53" fmla="*/ 0 h 1051"/>
                    <a:gd name="T54" fmla="*/ 0 w 1034"/>
                    <a:gd name="T55" fmla="*/ 0 h 1051"/>
                    <a:gd name="T56" fmla="*/ 0 w 1034"/>
                    <a:gd name="T57" fmla="*/ 0 h 1051"/>
                    <a:gd name="T58" fmla="*/ 0 w 1034"/>
                    <a:gd name="T59" fmla="*/ 0 h 1051"/>
                    <a:gd name="T60" fmla="*/ 0 w 1034"/>
                    <a:gd name="T61" fmla="*/ 0 h 1051"/>
                    <a:gd name="T62" fmla="*/ 0 w 1034"/>
                    <a:gd name="T63" fmla="*/ 0 h 1051"/>
                    <a:gd name="T64" fmla="*/ 0 w 1034"/>
                    <a:gd name="T65" fmla="*/ 0 h 1051"/>
                    <a:gd name="T66" fmla="*/ 0 w 1034"/>
                    <a:gd name="T67" fmla="*/ 0 h 1051"/>
                    <a:gd name="T68" fmla="*/ 0 w 1034"/>
                    <a:gd name="T69" fmla="*/ 0 h 1051"/>
                    <a:gd name="T70" fmla="*/ 0 w 1034"/>
                    <a:gd name="T71" fmla="*/ 0 h 1051"/>
                    <a:gd name="T72" fmla="*/ 0 w 1034"/>
                    <a:gd name="T73" fmla="*/ 0 h 1051"/>
                    <a:gd name="T74" fmla="*/ 0 w 1034"/>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4"/>
                    <a:gd name="T115" fmla="*/ 0 h 1051"/>
                    <a:gd name="T116" fmla="*/ 1034 w 1034"/>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4" h="1051">
                      <a:moveTo>
                        <a:pt x="0" y="1006"/>
                      </a:moveTo>
                      <a:lnTo>
                        <a:pt x="986" y="0"/>
                      </a:lnTo>
                      <a:lnTo>
                        <a:pt x="987" y="0"/>
                      </a:lnTo>
                      <a:lnTo>
                        <a:pt x="989" y="0"/>
                      </a:lnTo>
                      <a:lnTo>
                        <a:pt x="992" y="2"/>
                      </a:lnTo>
                      <a:lnTo>
                        <a:pt x="995" y="4"/>
                      </a:lnTo>
                      <a:lnTo>
                        <a:pt x="999" y="8"/>
                      </a:lnTo>
                      <a:lnTo>
                        <a:pt x="1003" y="11"/>
                      </a:lnTo>
                      <a:lnTo>
                        <a:pt x="1008" y="16"/>
                      </a:lnTo>
                      <a:lnTo>
                        <a:pt x="1012" y="20"/>
                      </a:lnTo>
                      <a:lnTo>
                        <a:pt x="1017" y="25"/>
                      </a:lnTo>
                      <a:lnTo>
                        <a:pt x="1021" y="29"/>
                      </a:lnTo>
                      <a:lnTo>
                        <a:pt x="1025" y="33"/>
                      </a:lnTo>
                      <a:lnTo>
                        <a:pt x="1028" y="37"/>
                      </a:lnTo>
                      <a:lnTo>
                        <a:pt x="1030" y="41"/>
                      </a:lnTo>
                      <a:lnTo>
                        <a:pt x="1033" y="43"/>
                      </a:lnTo>
                      <a:lnTo>
                        <a:pt x="1034" y="44"/>
                      </a:lnTo>
                      <a:lnTo>
                        <a:pt x="1034" y="45"/>
                      </a:lnTo>
                      <a:lnTo>
                        <a:pt x="46" y="1051"/>
                      </a:lnTo>
                      <a:lnTo>
                        <a:pt x="45" y="1051"/>
                      </a:lnTo>
                      <a:lnTo>
                        <a:pt x="43" y="1051"/>
                      </a:lnTo>
                      <a:lnTo>
                        <a:pt x="40" y="1049"/>
                      </a:lnTo>
                      <a:lnTo>
                        <a:pt x="37" y="1047"/>
                      </a:lnTo>
                      <a:lnTo>
                        <a:pt x="32" y="1044"/>
                      </a:lnTo>
                      <a:lnTo>
                        <a:pt x="29" y="1040"/>
                      </a:lnTo>
                      <a:lnTo>
                        <a:pt x="25" y="1036"/>
                      </a:lnTo>
                      <a:lnTo>
                        <a:pt x="19" y="1032"/>
                      </a:lnTo>
                      <a:lnTo>
                        <a:pt x="14" y="1027"/>
                      </a:lnTo>
                      <a:lnTo>
                        <a:pt x="11" y="1023"/>
                      </a:lnTo>
                      <a:lnTo>
                        <a:pt x="6" y="1018"/>
                      </a:lnTo>
                      <a:lnTo>
                        <a:pt x="4" y="1015"/>
                      </a:lnTo>
                      <a:lnTo>
                        <a:pt x="2" y="1011"/>
                      </a:lnTo>
                      <a:lnTo>
                        <a:pt x="0" y="1008"/>
                      </a:lnTo>
                      <a:lnTo>
                        <a:pt x="0" y="1007"/>
                      </a:lnTo>
                      <a:lnTo>
                        <a:pt x="0" y="100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5" name="Freeform 111"/>
                <p:cNvSpPr>
                  <a:spLocks/>
                </p:cNvSpPr>
                <p:nvPr/>
              </p:nvSpPr>
              <p:spPr bwMode="auto">
                <a:xfrm>
                  <a:off x="3394" y="1625"/>
                  <a:ext cx="104" cy="115"/>
                </a:xfrm>
                <a:custGeom>
                  <a:avLst/>
                  <a:gdLst>
                    <a:gd name="T0" fmla="*/ 0 w 1034"/>
                    <a:gd name="T1" fmla="*/ 0 h 1051"/>
                    <a:gd name="T2" fmla="*/ 0 w 1034"/>
                    <a:gd name="T3" fmla="*/ 0 h 1051"/>
                    <a:gd name="T4" fmla="*/ 0 w 1034"/>
                    <a:gd name="T5" fmla="*/ 0 h 1051"/>
                    <a:gd name="T6" fmla="*/ 0 w 1034"/>
                    <a:gd name="T7" fmla="*/ 0 h 1051"/>
                    <a:gd name="T8" fmla="*/ 0 w 1034"/>
                    <a:gd name="T9" fmla="*/ 0 h 1051"/>
                    <a:gd name="T10" fmla="*/ 0 w 1034"/>
                    <a:gd name="T11" fmla="*/ 0 h 1051"/>
                    <a:gd name="T12" fmla="*/ 0 w 1034"/>
                    <a:gd name="T13" fmla="*/ 0 h 1051"/>
                    <a:gd name="T14" fmla="*/ 0 w 1034"/>
                    <a:gd name="T15" fmla="*/ 0 h 1051"/>
                    <a:gd name="T16" fmla="*/ 0 w 1034"/>
                    <a:gd name="T17" fmla="*/ 0 h 1051"/>
                    <a:gd name="T18" fmla="*/ 0 w 1034"/>
                    <a:gd name="T19" fmla="*/ 0 h 1051"/>
                    <a:gd name="T20" fmla="*/ 0 w 1034"/>
                    <a:gd name="T21" fmla="*/ 0 h 1051"/>
                    <a:gd name="T22" fmla="*/ 0 w 1034"/>
                    <a:gd name="T23" fmla="*/ 0 h 1051"/>
                    <a:gd name="T24" fmla="*/ 0 w 1034"/>
                    <a:gd name="T25" fmla="*/ 0 h 1051"/>
                    <a:gd name="T26" fmla="*/ 0 w 1034"/>
                    <a:gd name="T27" fmla="*/ 0 h 1051"/>
                    <a:gd name="T28" fmla="*/ 0 w 1034"/>
                    <a:gd name="T29" fmla="*/ 0 h 1051"/>
                    <a:gd name="T30" fmla="*/ 0 w 1034"/>
                    <a:gd name="T31" fmla="*/ 0 h 1051"/>
                    <a:gd name="T32" fmla="*/ 0 w 1034"/>
                    <a:gd name="T33" fmla="*/ 0 h 1051"/>
                    <a:gd name="T34" fmla="*/ 0 w 1034"/>
                    <a:gd name="T35" fmla="*/ 0 h 1051"/>
                    <a:gd name="T36" fmla="*/ 0 w 1034"/>
                    <a:gd name="T37" fmla="*/ 0 h 1051"/>
                    <a:gd name="T38" fmla="*/ 0 w 1034"/>
                    <a:gd name="T39" fmla="*/ 0 h 1051"/>
                    <a:gd name="T40" fmla="*/ 0 w 1034"/>
                    <a:gd name="T41" fmla="*/ 0 h 1051"/>
                    <a:gd name="T42" fmla="*/ 0 w 1034"/>
                    <a:gd name="T43" fmla="*/ 0 h 1051"/>
                    <a:gd name="T44" fmla="*/ 0 w 1034"/>
                    <a:gd name="T45" fmla="*/ 0 h 1051"/>
                    <a:gd name="T46" fmla="*/ 0 w 1034"/>
                    <a:gd name="T47" fmla="*/ 0 h 1051"/>
                    <a:gd name="T48" fmla="*/ 0 w 1034"/>
                    <a:gd name="T49" fmla="*/ 0 h 1051"/>
                    <a:gd name="T50" fmla="*/ 0 w 1034"/>
                    <a:gd name="T51" fmla="*/ 0 h 1051"/>
                    <a:gd name="T52" fmla="*/ 0 w 1034"/>
                    <a:gd name="T53" fmla="*/ 0 h 1051"/>
                    <a:gd name="T54" fmla="*/ 0 w 1034"/>
                    <a:gd name="T55" fmla="*/ 0 h 1051"/>
                    <a:gd name="T56" fmla="*/ 0 w 1034"/>
                    <a:gd name="T57" fmla="*/ 0 h 1051"/>
                    <a:gd name="T58" fmla="*/ 0 w 1034"/>
                    <a:gd name="T59" fmla="*/ 0 h 1051"/>
                    <a:gd name="T60" fmla="*/ 0 w 1034"/>
                    <a:gd name="T61" fmla="*/ 0 h 1051"/>
                    <a:gd name="T62" fmla="*/ 0 w 1034"/>
                    <a:gd name="T63" fmla="*/ 0 h 1051"/>
                    <a:gd name="T64" fmla="*/ 0 w 1034"/>
                    <a:gd name="T65" fmla="*/ 0 h 1051"/>
                    <a:gd name="T66" fmla="*/ 0 w 1034"/>
                    <a:gd name="T67" fmla="*/ 0 h 1051"/>
                    <a:gd name="T68" fmla="*/ 0 w 1034"/>
                    <a:gd name="T69" fmla="*/ 0 h 1051"/>
                    <a:gd name="T70" fmla="*/ 0 w 1034"/>
                    <a:gd name="T71" fmla="*/ 0 h 1051"/>
                    <a:gd name="T72" fmla="*/ 0 w 1034"/>
                    <a:gd name="T73" fmla="*/ 0 h 1051"/>
                    <a:gd name="T74" fmla="*/ 0 w 1034"/>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4"/>
                    <a:gd name="T115" fmla="*/ 0 h 1051"/>
                    <a:gd name="T116" fmla="*/ 1034 w 1034"/>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4" h="1051">
                      <a:moveTo>
                        <a:pt x="0" y="1006"/>
                      </a:moveTo>
                      <a:lnTo>
                        <a:pt x="986" y="0"/>
                      </a:lnTo>
                      <a:lnTo>
                        <a:pt x="987" y="0"/>
                      </a:lnTo>
                      <a:lnTo>
                        <a:pt x="989" y="0"/>
                      </a:lnTo>
                      <a:lnTo>
                        <a:pt x="992" y="2"/>
                      </a:lnTo>
                      <a:lnTo>
                        <a:pt x="995" y="4"/>
                      </a:lnTo>
                      <a:lnTo>
                        <a:pt x="999" y="8"/>
                      </a:lnTo>
                      <a:lnTo>
                        <a:pt x="1003" y="11"/>
                      </a:lnTo>
                      <a:lnTo>
                        <a:pt x="1008" y="16"/>
                      </a:lnTo>
                      <a:lnTo>
                        <a:pt x="1012" y="20"/>
                      </a:lnTo>
                      <a:lnTo>
                        <a:pt x="1017" y="25"/>
                      </a:lnTo>
                      <a:lnTo>
                        <a:pt x="1021" y="29"/>
                      </a:lnTo>
                      <a:lnTo>
                        <a:pt x="1025" y="33"/>
                      </a:lnTo>
                      <a:lnTo>
                        <a:pt x="1028" y="37"/>
                      </a:lnTo>
                      <a:lnTo>
                        <a:pt x="1030" y="41"/>
                      </a:lnTo>
                      <a:lnTo>
                        <a:pt x="1033" y="43"/>
                      </a:lnTo>
                      <a:lnTo>
                        <a:pt x="1034" y="44"/>
                      </a:lnTo>
                      <a:lnTo>
                        <a:pt x="1034" y="45"/>
                      </a:lnTo>
                      <a:lnTo>
                        <a:pt x="46" y="1051"/>
                      </a:lnTo>
                      <a:lnTo>
                        <a:pt x="45" y="1051"/>
                      </a:lnTo>
                      <a:lnTo>
                        <a:pt x="43" y="1051"/>
                      </a:lnTo>
                      <a:lnTo>
                        <a:pt x="40" y="1049"/>
                      </a:lnTo>
                      <a:lnTo>
                        <a:pt x="37" y="1047"/>
                      </a:lnTo>
                      <a:lnTo>
                        <a:pt x="32" y="1044"/>
                      </a:lnTo>
                      <a:lnTo>
                        <a:pt x="29" y="1040"/>
                      </a:lnTo>
                      <a:lnTo>
                        <a:pt x="25" y="1036"/>
                      </a:lnTo>
                      <a:lnTo>
                        <a:pt x="19" y="1032"/>
                      </a:lnTo>
                      <a:lnTo>
                        <a:pt x="14" y="1027"/>
                      </a:lnTo>
                      <a:lnTo>
                        <a:pt x="11" y="1023"/>
                      </a:lnTo>
                      <a:lnTo>
                        <a:pt x="6" y="1018"/>
                      </a:lnTo>
                      <a:lnTo>
                        <a:pt x="4" y="1015"/>
                      </a:lnTo>
                      <a:lnTo>
                        <a:pt x="2" y="1011"/>
                      </a:lnTo>
                      <a:lnTo>
                        <a:pt x="0" y="1008"/>
                      </a:lnTo>
                      <a:lnTo>
                        <a:pt x="0" y="1007"/>
                      </a:lnTo>
                      <a:lnTo>
                        <a:pt x="0" y="100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06" name="Freeform 112"/>
                <p:cNvSpPr>
                  <a:spLocks/>
                </p:cNvSpPr>
                <p:nvPr/>
              </p:nvSpPr>
              <p:spPr bwMode="auto">
                <a:xfrm>
                  <a:off x="3493" y="1625"/>
                  <a:ext cx="5" cy="6"/>
                </a:xfrm>
                <a:custGeom>
                  <a:avLst/>
                  <a:gdLst>
                    <a:gd name="T0" fmla="*/ 0 w 48"/>
                    <a:gd name="T1" fmla="*/ 0 h 45"/>
                    <a:gd name="T2" fmla="*/ 0 w 48"/>
                    <a:gd name="T3" fmla="*/ 0 h 45"/>
                    <a:gd name="T4" fmla="*/ 0 w 48"/>
                    <a:gd name="T5" fmla="*/ 0 h 45"/>
                    <a:gd name="T6" fmla="*/ 0 w 48"/>
                    <a:gd name="T7" fmla="*/ 0 h 45"/>
                    <a:gd name="T8" fmla="*/ 0 w 48"/>
                    <a:gd name="T9" fmla="*/ 0 h 45"/>
                    <a:gd name="T10" fmla="*/ 0 w 48"/>
                    <a:gd name="T11" fmla="*/ 0 h 45"/>
                    <a:gd name="T12" fmla="*/ 0 w 48"/>
                    <a:gd name="T13" fmla="*/ 0 h 45"/>
                    <a:gd name="T14" fmla="*/ 0 w 48"/>
                    <a:gd name="T15" fmla="*/ 0 h 45"/>
                    <a:gd name="T16" fmla="*/ 0 w 48"/>
                    <a:gd name="T17" fmla="*/ 0 h 45"/>
                    <a:gd name="T18" fmla="*/ 0 w 48"/>
                    <a:gd name="T19" fmla="*/ 0 h 45"/>
                    <a:gd name="T20" fmla="*/ 0 w 48"/>
                    <a:gd name="T21" fmla="*/ 0 h 45"/>
                    <a:gd name="T22" fmla="*/ 0 w 48"/>
                    <a:gd name="T23" fmla="*/ 0 h 45"/>
                    <a:gd name="T24" fmla="*/ 0 w 48"/>
                    <a:gd name="T25" fmla="*/ 0 h 45"/>
                    <a:gd name="T26" fmla="*/ 0 w 48"/>
                    <a:gd name="T27" fmla="*/ 0 h 45"/>
                    <a:gd name="T28" fmla="*/ 0 w 48"/>
                    <a:gd name="T29" fmla="*/ 0 h 45"/>
                    <a:gd name="T30" fmla="*/ 0 w 48"/>
                    <a:gd name="T31" fmla="*/ 0 h 45"/>
                    <a:gd name="T32" fmla="*/ 0 w 48"/>
                    <a:gd name="T33" fmla="*/ 0 h 45"/>
                    <a:gd name="T34" fmla="*/ 0 w 48"/>
                    <a:gd name="T35" fmla="*/ 0 h 45"/>
                    <a:gd name="T36" fmla="*/ 0 w 48"/>
                    <a:gd name="T37" fmla="*/ 0 h 45"/>
                    <a:gd name="T38" fmla="*/ 0 w 48"/>
                    <a:gd name="T39" fmla="*/ 0 h 45"/>
                    <a:gd name="T40" fmla="*/ 0 w 48"/>
                    <a:gd name="T41" fmla="*/ 0 h 45"/>
                    <a:gd name="T42" fmla="*/ 0 w 48"/>
                    <a:gd name="T43" fmla="*/ 0 h 45"/>
                    <a:gd name="T44" fmla="*/ 0 w 48"/>
                    <a:gd name="T45" fmla="*/ 0 h 45"/>
                    <a:gd name="T46" fmla="*/ 0 w 48"/>
                    <a:gd name="T47" fmla="*/ 0 h 45"/>
                    <a:gd name="T48" fmla="*/ 0 w 48"/>
                    <a:gd name="T49" fmla="*/ 0 h 45"/>
                    <a:gd name="T50" fmla="*/ 0 w 48"/>
                    <a:gd name="T51" fmla="*/ 0 h 45"/>
                    <a:gd name="T52" fmla="*/ 0 w 48"/>
                    <a:gd name="T53" fmla="*/ 0 h 45"/>
                    <a:gd name="T54" fmla="*/ 0 w 48"/>
                    <a:gd name="T55" fmla="*/ 0 h 45"/>
                    <a:gd name="T56" fmla="*/ 0 w 48"/>
                    <a:gd name="T57" fmla="*/ 0 h 45"/>
                    <a:gd name="T58" fmla="*/ 0 w 48"/>
                    <a:gd name="T59" fmla="*/ 0 h 45"/>
                    <a:gd name="T60" fmla="*/ 0 w 48"/>
                    <a:gd name="T61" fmla="*/ 0 h 45"/>
                    <a:gd name="T62" fmla="*/ 0 w 48"/>
                    <a:gd name="T63" fmla="*/ 0 h 45"/>
                    <a:gd name="T64" fmla="*/ 0 w 48"/>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5"/>
                    <a:gd name="T101" fmla="*/ 48 w 48"/>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5">
                      <a:moveTo>
                        <a:pt x="22" y="25"/>
                      </a:moveTo>
                      <a:lnTo>
                        <a:pt x="17" y="20"/>
                      </a:lnTo>
                      <a:lnTo>
                        <a:pt x="13" y="16"/>
                      </a:lnTo>
                      <a:lnTo>
                        <a:pt x="9" y="11"/>
                      </a:lnTo>
                      <a:lnTo>
                        <a:pt x="6" y="8"/>
                      </a:lnTo>
                      <a:lnTo>
                        <a:pt x="3" y="4"/>
                      </a:lnTo>
                      <a:lnTo>
                        <a:pt x="1" y="2"/>
                      </a:lnTo>
                      <a:lnTo>
                        <a:pt x="0" y="0"/>
                      </a:lnTo>
                      <a:lnTo>
                        <a:pt x="1" y="0"/>
                      </a:lnTo>
                      <a:lnTo>
                        <a:pt x="3" y="0"/>
                      </a:lnTo>
                      <a:lnTo>
                        <a:pt x="6" y="2"/>
                      </a:lnTo>
                      <a:lnTo>
                        <a:pt x="9" y="4"/>
                      </a:lnTo>
                      <a:lnTo>
                        <a:pt x="13" y="8"/>
                      </a:lnTo>
                      <a:lnTo>
                        <a:pt x="17" y="11"/>
                      </a:lnTo>
                      <a:lnTo>
                        <a:pt x="22" y="16"/>
                      </a:lnTo>
                      <a:lnTo>
                        <a:pt x="26" y="20"/>
                      </a:lnTo>
                      <a:lnTo>
                        <a:pt x="31" y="25"/>
                      </a:lnTo>
                      <a:lnTo>
                        <a:pt x="35" y="29"/>
                      </a:lnTo>
                      <a:lnTo>
                        <a:pt x="39" y="33"/>
                      </a:lnTo>
                      <a:lnTo>
                        <a:pt x="42" y="37"/>
                      </a:lnTo>
                      <a:lnTo>
                        <a:pt x="44" y="41"/>
                      </a:lnTo>
                      <a:lnTo>
                        <a:pt x="47" y="43"/>
                      </a:lnTo>
                      <a:lnTo>
                        <a:pt x="48" y="44"/>
                      </a:lnTo>
                      <a:lnTo>
                        <a:pt x="48" y="45"/>
                      </a:lnTo>
                      <a:lnTo>
                        <a:pt x="47" y="45"/>
                      </a:lnTo>
                      <a:lnTo>
                        <a:pt x="44" y="44"/>
                      </a:lnTo>
                      <a:lnTo>
                        <a:pt x="42" y="43"/>
                      </a:lnTo>
                      <a:lnTo>
                        <a:pt x="39" y="41"/>
                      </a:lnTo>
                      <a:lnTo>
                        <a:pt x="35" y="37"/>
                      </a:lnTo>
                      <a:lnTo>
                        <a:pt x="31" y="34"/>
                      </a:lnTo>
                      <a:lnTo>
                        <a:pt x="26" y="29"/>
                      </a:lnTo>
                      <a:lnTo>
                        <a:pt x="22" y="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7" name="Freeform 113"/>
                <p:cNvSpPr>
                  <a:spLocks/>
                </p:cNvSpPr>
                <p:nvPr/>
              </p:nvSpPr>
              <p:spPr bwMode="auto">
                <a:xfrm>
                  <a:off x="3493" y="1625"/>
                  <a:ext cx="5" cy="6"/>
                </a:xfrm>
                <a:custGeom>
                  <a:avLst/>
                  <a:gdLst>
                    <a:gd name="T0" fmla="*/ 0 w 48"/>
                    <a:gd name="T1" fmla="*/ 0 h 45"/>
                    <a:gd name="T2" fmla="*/ 0 w 48"/>
                    <a:gd name="T3" fmla="*/ 0 h 45"/>
                    <a:gd name="T4" fmla="*/ 0 w 48"/>
                    <a:gd name="T5" fmla="*/ 0 h 45"/>
                    <a:gd name="T6" fmla="*/ 0 w 48"/>
                    <a:gd name="T7" fmla="*/ 0 h 45"/>
                    <a:gd name="T8" fmla="*/ 0 w 48"/>
                    <a:gd name="T9" fmla="*/ 0 h 45"/>
                    <a:gd name="T10" fmla="*/ 0 w 48"/>
                    <a:gd name="T11" fmla="*/ 0 h 45"/>
                    <a:gd name="T12" fmla="*/ 0 w 48"/>
                    <a:gd name="T13" fmla="*/ 0 h 45"/>
                    <a:gd name="T14" fmla="*/ 0 w 48"/>
                    <a:gd name="T15" fmla="*/ 0 h 45"/>
                    <a:gd name="T16" fmla="*/ 0 w 48"/>
                    <a:gd name="T17" fmla="*/ 0 h 45"/>
                    <a:gd name="T18" fmla="*/ 0 w 48"/>
                    <a:gd name="T19" fmla="*/ 0 h 45"/>
                    <a:gd name="T20" fmla="*/ 0 w 48"/>
                    <a:gd name="T21" fmla="*/ 0 h 45"/>
                    <a:gd name="T22" fmla="*/ 0 w 48"/>
                    <a:gd name="T23" fmla="*/ 0 h 45"/>
                    <a:gd name="T24" fmla="*/ 0 w 48"/>
                    <a:gd name="T25" fmla="*/ 0 h 45"/>
                    <a:gd name="T26" fmla="*/ 0 w 48"/>
                    <a:gd name="T27" fmla="*/ 0 h 45"/>
                    <a:gd name="T28" fmla="*/ 0 w 48"/>
                    <a:gd name="T29" fmla="*/ 0 h 45"/>
                    <a:gd name="T30" fmla="*/ 0 w 48"/>
                    <a:gd name="T31" fmla="*/ 0 h 45"/>
                    <a:gd name="T32" fmla="*/ 0 w 48"/>
                    <a:gd name="T33" fmla="*/ 0 h 45"/>
                    <a:gd name="T34" fmla="*/ 0 w 48"/>
                    <a:gd name="T35" fmla="*/ 0 h 45"/>
                    <a:gd name="T36" fmla="*/ 0 w 48"/>
                    <a:gd name="T37" fmla="*/ 0 h 45"/>
                    <a:gd name="T38" fmla="*/ 0 w 48"/>
                    <a:gd name="T39" fmla="*/ 0 h 45"/>
                    <a:gd name="T40" fmla="*/ 0 w 48"/>
                    <a:gd name="T41" fmla="*/ 0 h 45"/>
                    <a:gd name="T42" fmla="*/ 0 w 48"/>
                    <a:gd name="T43" fmla="*/ 0 h 45"/>
                    <a:gd name="T44" fmla="*/ 0 w 48"/>
                    <a:gd name="T45" fmla="*/ 0 h 45"/>
                    <a:gd name="T46" fmla="*/ 0 w 48"/>
                    <a:gd name="T47" fmla="*/ 0 h 45"/>
                    <a:gd name="T48" fmla="*/ 0 w 48"/>
                    <a:gd name="T49" fmla="*/ 0 h 45"/>
                    <a:gd name="T50" fmla="*/ 0 w 48"/>
                    <a:gd name="T51" fmla="*/ 0 h 45"/>
                    <a:gd name="T52" fmla="*/ 0 w 48"/>
                    <a:gd name="T53" fmla="*/ 0 h 45"/>
                    <a:gd name="T54" fmla="*/ 0 w 48"/>
                    <a:gd name="T55" fmla="*/ 0 h 45"/>
                    <a:gd name="T56" fmla="*/ 0 w 48"/>
                    <a:gd name="T57" fmla="*/ 0 h 45"/>
                    <a:gd name="T58" fmla="*/ 0 w 48"/>
                    <a:gd name="T59" fmla="*/ 0 h 45"/>
                    <a:gd name="T60" fmla="*/ 0 w 48"/>
                    <a:gd name="T61" fmla="*/ 0 h 45"/>
                    <a:gd name="T62" fmla="*/ 0 w 48"/>
                    <a:gd name="T63" fmla="*/ 0 h 45"/>
                    <a:gd name="T64" fmla="*/ 0 w 48"/>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5"/>
                    <a:gd name="T101" fmla="*/ 48 w 48"/>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5">
                      <a:moveTo>
                        <a:pt x="22" y="25"/>
                      </a:moveTo>
                      <a:lnTo>
                        <a:pt x="17" y="20"/>
                      </a:lnTo>
                      <a:lnTo>
                        <a:pt x="13" y="16"/>
                      </a:lnTo>
                      <a:lnTo>
                        <a:pt x="9" y="11"/>
                      </a:lnTo>
                      <a:lnTo>
                        <a:pt x="6" y="8"/>
                      </a:lnTo>
                      <a:lnTo>
                        <a:pt x="3" y="4"/>
                      </a:lnTo>
                      <a:lnTo>
                        <a:pt x="1" y="2"/>
                      </a:lnTo>
                      <a:lnTo>
                        <a:pt x="0" y="0"/>
                      </a:lnTo>
                      <a:lnTo>
                        <a:pt x="1" y="0"/>
                      </a:lnTo>
                      <a:lnTo>
                        <a:pt x="3" y="0"/>
                      </a:lnTo>
                      <a:lnTo>
                        <a:pt x="6" y="2"/>
                      </a:lnTo>
                      <a:lnTo>
                        <a:pt x="9" y="4"/>
                      </a:lnTo>
                      <a:lnTo>
                        <a:pt x="13" y="8"/>
                      </a:lnTo>
                      <a:lnTo>
                        <a:pt x="17" y="11"/>
                      </a:lnTo>
                      <a:lnTo>
                        <a:pt x="22" y="16"/>
                      </a:lnTo>
                      <a:lnTo>
                        <a:pt x="26" y="20"/>
                      </a:lnTo>
                      <a:lnTo>
                        <a:pt x="31" y="25"/>
                      </a:lnTo>
                      <a:lnTo>
                        <a:pt x="35" y="29"/>
                      </a:lnTo>
                      <a:lnTo>
                        <a:pt x="39" y="33"/>
                      </a:lnTo>
                      <a:lnTo>
                        <a:pt x="42" y="37"/>
                      </a:lnTo>
                      <a:lnTo>
                        <a:pt x="44" y="41"/>
                      </a:lnTo>
                      <a:lnTo>
                        <a:pt x="47" y="43"/>
                      </a:lnTo>
                      <a:lnTo>
                        <a:pt x="48" y="44"/>
                      </a:lnTo>
                      <a:lnTo>
                        <a:pt x="48" y="45"/>
                      </a:lnTo>
                      <a:lnTo>
                        <a:pt x="47" y="45"/>
                      </a:lnTo>
                      <a:lnTo>
                        <a:pt x="44" y="44"/>
                      </a:lnTo>
                      <a:lnTo>
                        <a:pt x="42" y="43"/>
                      </a:lnTo>
                      <a:lnTo>
                        <a:pt x="39" y="41"/>
                      </a:lnTo>
                      <a:lnTo>
                        <a:pt x="35" y="37"/>
                      </a:lnTo>
                      <a:lnTo>
                        <a:pt x="31" y="34"/>
                      </a:lnTo>
                      <a:lnTo>
                        <a:pt x="26" y="29"/>
                      </a:lnTo>
                      <a:lnTo>
                        <a:pt x="22" y="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08" name="Freeform 114"/>
                <p:cNvSpPr>
                  <a:spLocks/>
                </p:cNvSpPr>
                <p:nvPr/>
              </p:nvSpPr>
              <p:spPr bwMode="auto">
                <a:xfrm>
                  <a:off x="3621" y="1756"/>
                  <a:ext cx="104" cy="115"/>
                </a:xfrm>
                <a:custGeom>
                  <a:avLst/>
                  <a:gdLst>
                    <a:gd name="T0" fmla="*/ 0 w 1035"/>
                    <a:gd name="T1" fmla="*/ 0 h 1049"/>
                    <a:gd name="T2" fmla="*/ 0 w 1035"/>
                    <a:gd name="T3" fmla="*/ 0 h 1049"/>
                    <a:gd name="T4" fmla="*/ 0 w 1035"/>
                    <a:gd name="T5" fmla="*/ 0 h 1049"/>
                    <a:gd name="T6" fmla="*/ 0 w 1035"/>
                    <a:gd name="T7" fmla="*/ 0 h 1049"/>
                    <a:gd name="T8" fmla="*/ 0 w 1035"/>
                    <a:gd name="T9" fmla="*/ 0 h 1049"/>
                    <a:gd name="T10" fmla="*/ 0 w 1035"/>
                    <a:gd name="T11" fmla="*/ 0 h 1049"/>
                    <a:gd name="T12" fmla="*/ 0 w 1035"/>
                    <a:gd name="T13" fmla="*/ 0 h 1049"/>
                    <a:gd name="T14" fmla="*/ 0 w 1035"/>
                    <a:gd name="T15" fmla="*/ 0 h 1049"/>
                    <a:gd name="T16" fmla="*/ 0 w 1035"/>
                    <a:gd name="T17" fmla="*/ 0 h 1049"/>
                    <a:gd name="T18" fmla="*/ 0 w 1035"/>
                    <a:gd name="T19" fmla="*/ 0 h 1049"/>
                    <a:gd name="T20" fmla="*/ 0 w 1035"/>
                    <a:gd name="T21" fmla="*/ 0 h 1049"/>
                    <a:gd name="T22" fmla="*/ 0 w 1035"/>
                    <a:gd name="T23" fmla="*/ 0 h 1049"/>
                    <a:gd name="T24" fmla="*/ 0 w 1035"/>
                    <a:gd name="T25" fmla="*/ 0 h 1049"/>
                    <a:gd name="T26" fmla="*/ 0 w 1035"/>
                    <a:gd name="T27" fmla="*/ 0 h 1049"/>
                    <a:gd name="T28" fmla="*/ 0 w 1035"/>
                    <a:gd name="T29" fmla="*/ 0 h 1049"/>
                    <a:gd name="T30" fmla="*/ 0 w 1035"/>
                    <a:gd name="T31" fmla="*/ 0 h 1049"/>
                    <a:gd name="T32" fmla="*/ 0 w 1035"/>
                    <a:gd name="T33" fmla="*/ 0 h 1049"/>
                    <a:gd name="T34" fmla="*/ 0 w 1035"/>
                    <a:gd name="T35" fmla="*/ 0 h 1049"/>
                    <a:gd name="T36" fmla="*/ 0 w 1035"/>
                    <a:gd name="T37" fmla="*/ 0 h 1049"/>
                    <a:gd name="T38" fmla="*/ 0 w 1035"/>
                    <a:gd name="T39" fmla="*/ 0 h 1049"/>
                    <a:gd name="T40" fmla="*/ 0 w 1035"/>
                    <a:gd name="T41" fmla="*/ 0 h 1049"/>
                    <a:gd name="T42" fmla="*/ 0 w 1035"/>
                    <a:gd name="T43" fmla="*/ 0 h 1049"/>
                    <a:gd name="T44" fmla="*/ 0 w 1035"/>
                    <a:gd name="T45" fmla="*/ 0 h 1049"/>
                    <a:gd name="T46" fmla="*/ 0 w 1035"/>
                    <a:gd name="T47" fmla="*/ 0 h 1049"/>
                    <a:gd name="T48" fmla="*/ 0 w 1035"/>
                    <a:gd name="T49" fmla="*/ 0 h 1049"/>
                    <a:gd name="T50" fmla="*/ 0 w 1035"/>
                    <a:gd name="T51" fmla="*/ 0 h 1049"/>
                    <a:gd name="T52" fmla="*/ 0 w 1035"/>
                    <a:gd name="T53" fmla="*/ 0 h 1049"/>
                    <a:gd name="T54" fmla="*/ 0 w 1035"/>
                    <a:gd name="T55" fmla="*/ 0 h 1049"/>
                    <a:gd name="T56" fmla="*/ 0 w 1035"/>
                    <a:gd name="T57" fmla="*/ 0 h 1049"/>
                    <a:gd name="T58" fmla="*/ 0 w 1035"/>
                    <a:gd name="T59" fmla="*/ 0 h 1049"/>
                    <a:gd name="T60" fmla="*/ 0 w 1035"/>
                    <a:gd name="T61" fmla="*/ 0 h 1049"/>
                    <a:gd name="T62" fmla="*/ 0 w 1035"/>
                    <a:gd name="T63" fmla="*/ 0 h 1049"/>
                    <a:gd name="T64" fmla="*/ 0 w 1035"/>
                    <a:gd name="T65" fmla="*/ 0 h 1049"/>
                    <a:gd name="T66" fmla="*/ 0 w 1035"/>
                    <a:gd name="T67" fmla="*/ 0 h 1049"/>
                    <a:gd name="T68" fmla="*/ 0 w 1035"/>
                    <a:gd name="T69" fmla="*/ 0 h 1049"/>
                    <a:gd name="T70" fmla="*/ 0 w 1035"/>
                    <a:gd name="T71" fmla="*/ 0 h 1049"/>
                    <a:gd name="T72" fmla="*/ 0 w 1035"/>
                    <a:gd name="T73" fmla="*/ 0 h 1049"/>
                    <a:gd name="T74" fmla="*/ 0 w 1035"/>
                    <a:gd name="T75" fmla="*/ 0 h 10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49"/>
                    <a:gd name="T116" fmla="*/ 1035 w 1035"/>
                    <a:gd name="T117" fmla="*/ 1049 h 10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49">
                      <a:moveTo>
                        <a:pt x="0" y="1002"/>
                      </a:moveTo>
                      <a:lnTo>
                        <a:pt x="989" y="0"/>
                      </a:lnTo>
                      <a:lnTo>
                        <a:pt x="991" y="1"/>
                      </a:lnTo>
                      <a:lnTo>
                        <a:pt x="993" y="3"/>
                      </a:lnTo>
                      <a:lnTo>
                        <a:pt x="997" y="6"/>
                      </a:lnTo>
                      <a:lnTo>
                        <a:pt x="1000" y="9"/>
                      </a:lnTo>
                      <a:lnTo>
                        <a:pt x="1005" y="12"/>
                      </a:lnTo>
                      <a:lnTo>
                        <a:pt x="1009" y="17"/>
                      </a:lnTo>
                      <a:lnTo>
                        <a:pt x="1014" y="21"/>
                      </a:lnTo>
                      <a:lnTo>
                        <a:pt x="1018" y="26"/>
                      </a:lnTo>
                      <a:lnTo>
                        <a:pt x="1023" y="30"/>
                      </a:lnTo>
                      <a:lnTo>
                        <a:pt x="1026" y="34"/>
                      </a:lnTo>
                      <a:lnTo>
                        <a:pt x="1030" y="38"/>
                      </a:lnTo>
                      <a:lnTo>
                        <a:pt x="1032" y="41"/>
                      </a:lnTo>
                      <a:lnTo>
                        <a:pt x="1034" y="44"/>
                      </a:lnTo>
                      <a:lnTo>
                        <a:pt x="1035" y="45"/>
                      </a:lnTo>
                      <a:lnTo>
                        <a:pt x="1035" y="46"/>
                      </a:lnTo>
                      <a:lnTo>
                        <a:pt x="47" y="1049"/>
                      </a:lnTo>
                      <a:lnTo>
                        <a:pt x="44" y="1048"/>
                      </a:lnTo>
                      <a:lnTo>
                        <a:pt x="42" y="1046"/>
                      </a:lnTo>
                      <a:lnTo>
                        <a:pt x="39" y="1043"/>
                      </a:lnTo>
                      <a:lnTo>
                        <a:pt x="34" y="1041"/>
                      </a:lnTo>
                      <a:lnTo>
                        <a:pt x="30" y="1036"/>
                      </a:lnTo>
                      <a:lnTo>
                        <a:pt x="25" y="1033"/>
                      </a:lnTo>
                      <a:lnTo>
                        <a:pt x="20" y="1028"/>
                      </a:lnTo>
                      <a:lnTo>
                        <a:pt x="16" y="1024"/>
                      </a:lnTo>
                      <a:lnTo>
                        <a:pt x="13" y="1019"/>
                      </a:lnTo>
                      <a:lnTo>
                        <a:pt x="8" y="1015"/>
                      </a:lnTo>
                      <a:lnTo>
                        <a:pt x="6" y="1011"/>
                      </a:lnTo>
                      <a:lnTo>
                        <a:pt x="2" y="1008"/>
                      </a:lnTo>
                      <a:lnTo>
                        <a:pt x="1" y="1006"/>
                      </a:lnTo>
                      <a:lnTo>
                        <a:pt x="0" y="1003"/>
                      </a:lnTo>
                      <a:lnTo>
                        <a:pt x="0" y="100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9" name="Freeform 115"/>
                <p:cNvSpPr>
                  <a:spLocks/>
                </p:cNvSpPr>
                <p:nvPr/>
              </p:nvSpPr>
              <p:spPr bwMode="auto">
                <a:xfrm>
                  <a:off x="3621" y="1756"/>
                  <a:ext cx="104" cy="115"/>
                </a:xfrm>
                <a:custGeom>
                  <a:avLst/>
                  <a:gdLst>
                    <a:gd name="T0" fmla="*/ 0 w 1035"/>
                    <a:gd name="T1" fmla="*/ 0 h 1049"/>
                    <a:gd name="T2" fmla="*/ 0 w 1035"/>
                    <a:gd name="T3" fmla="*/ 0 h 1049"/>
                    <a:gd name="T4" fmla="*/ 0 w 1035"/>
                    <a:gd name="T5" fmla="*/ 0 h 1049"/>
                    <a:gd name="T6" fmla="*/ 0 w 1035"/>
                    <a:gd name="T7" fmla="*/ 0 h 1049"/>
                    <a:gd name="T8" fmla="*/ 0 w 1035"/>
                    <a:gd name="T9" fmla="*/ 0 h 1049"/>
                    <a:gd name="T10" fmla="*/ 0 w 1035"/>
                    <a:gd name="T11" fmla="*/ 0 h 1049"/>
                    <a:gd name="T12" fmla="*/ 0 w 1035"/>
                    <a:gd name="T13" fmla="*/ 0 h 1049"/>
                    <a:gd name="T14" fmla="*/ 0 w 1035"/>
                    <a:gd name="T15" fmla="*/ 0 h 1049"/>
                    <a:gd name="T16" fmla="*/ 0 w 1035"/>
                    <a:gd name="T17" fmla="*/ 0 h 1049"/>
                    <a:gd name="T18" fmla="*/ 0 w 1035"/>
                    <a:gd name="T19" fmla="*/ 0 h 1049"/>
                    <a:gd name="T20" fmla="*/ 0 w 1035"/>
                    <a:gd name="T21" fmla="*/ 0 h 1049"/>
                    <a:gd name="T22" fmla="*/ 0 w 1035"/>
                    <a:gd name="T23" fmla="*/ 0 h 1049"/>
                    <a:gd name="T24" fmla="*/ 0 w 1035"/>
                    <a:gd name="T25" fmla="*/ 0 h 1049"/>
                    <a:gd name="T26" fmla="*/ 0 w 1035"/>
                    <a:gd name="T27" fmla="*/ 0 h 1049"/>
                    <a:gd name="T28" fmla="*/ 0 w 1035"/>
                    <a:gd name="T29" fmla="*/ 0 h 1049"/>
                    <a:gd name="T30" fmla="*/ 0 w 1035"/>
                    <a:gd name="T31" fmla="*/ 0 h 1049"/>
                    <a:gd name="T32" fmla="*/ 0 w 1035"/>
                    <a:gd name="T33" fmla="*/ 0 h 1049"/>
                    <a:gd name="T34" fmla="*/ 0 w 1035"/>
                    <a:gd name="T35" fmla="*/ 0 h 1049"/>
                    <a:gd name="T36" fmla="*/ 0 w 1035"/>
                    <a:gd name="T37" fmla="*/ 0 h 1049"/>
                    <a:gd name="T38" fmla="*/ 0 w 1035"/>
                    <a:gd name="T39" fmla="*/ 0 h 1049"/>
                    <a:gd name="T40" fmla="*/ 0 w 1035"/>
                    <a:gd name="T41" fmla="*/ 0 h 1049"/>
                    <a:gd name="T42" fmla="*/ 0 w 1035"/>
                    <a:gd name="T43" fmla="*/ 0 h 1049"/>
                    <a:gd name="T44" fmla="*/ 0 w 1035"/>
                    <a:gd name="T45" fmla="*/ 0 h 1049"/>
                    <a:gd name="T46" fmla="*/ 0 w 1035"/>
                    <a:gd name="T47" fmla="*/ 0 h 1049"/>
                    <a:gd name="T48" fmla="*/ 0 w 1035"/>
                    <a:gd name="T49" fmla="*/ 0 h 1049"/>
                    <a:gd name="T50" fmla="*/ 0 w 1035"/>
                    <a:gd name="T51" fmla="*/ 0 h 1049"/>
                    <a:gd name="T52" fmla="*/ 0 w 1035"/>
                    <a:gd name="T53" fmla="*/ 0 h 1049"/>
                    <a:gd name="T54" fmla="*/ 0 w 1035"/>
                    <a:gd name="T55" fmla="*/ 0 h 1049"/>
                    <a:gd name="T56" fmla="*/ 0 w 1035"/>
                    <a:gd name="T57" fmla="*/ 0 h 1049"/>
                    <a:gd name="T58" fmla="*/ 0 w 1035"/>
                    <a:gd name="T59" fmla="*/ 0 h 1049"/>
                    <a:gd name="T60" fmla="*/ 0 w 1035"/>
                    <a:gd name="T61" fmla="*/ 0 h 1049"/>
                    <a:gd name="T62" fmla="*/ 0 w 1035"/>
                    <a:gd name="T63" fmla="*/ 0 h 1049"/>
                    <a:gd name="T64" fmla="*/ 0 w 1035"/>
                    <a:gd name="T65" fmla="*/ 0 h 1049"/>
                    <a:gd name="T66" fmla="*/ 0 w 1035"/>
                    <a:gd name="T67" fmla="*/ 0 h 1049"/>
                    <a:gd name="T68" fmla="*/ 0 w 1035"/>
                    <a:gd name="T69" fmla="*/ 0 h 1049"/>
                    <a:gd name="T70" fmla="*/ 0 w 1035"/>
                    <a:gd name="T71" fmla="*/ 0 h 1049"/>
                    <a:gd name="T72" fmla="*/ 0 w 1035"/>
                    <a:gd name="T73" fmla="*/ 0 h 1049"/>
                    <a:gd name="T74" fmla="*/ 0 w 1035"/>
                    <a:gd name="T75" fmla="*/ 0 h 10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49"/>
                    <a:gd name="T116" fmla="*/ 1035 w 1035"/>
                    <a:gd name="T117" fmla="*/ 1049 h 10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49">
                      <a:moveTo>
                        <a:pt x="0" y="1002"/>
                      </a:moveTo>
                      <a:lnTo>
                        <a:pt x="989" y="0"/>
                      </a:lnTo>
                      <a:lnTo>
                        <a:pt x="991" y="1"/>
                      </a:lnTo>
                      <a:lnTo>
                        <a:pt x="993" y="3"/>
                      </a:lnTo>
                      <a:lnTo>
                        <a:pt x="997" y="6"/>
                      </a:lnTo>
                      <a:lnTo>
                        <a:pt x="1000" y="9"/>
                      </a:lnTo>
                      <a:lnTo>
                        <a:pt x="1005" y="12"/>
                      </a:lnTo>
                      <a:lnTo>
                        <a:pt x="1009" y="17"/>
                      </a:lnTo>
                      <a:lnTo>
                        <a:pt x="1014" y="21"/>
                      </a:lnTo>
                      <a:lnTo>
                        <a:pt x="1018" y="26"/>
                      </a:lnTo>
                      <a:lnTo>
                        <a:pt x="1023" y="30"/>
                      </a:lnTo>
                      <a:lnTo>
                        <a:pt x="1026" y="34"/>
                      </a:lnTo>
                      <a:lnTo>
                        <a:pt x="1030" y="38"/>
                      </a:lnTo>
                      <a:lnTo>
                        <a:pt x="1032" y="41"/>
                      </a:lnTo>
                      <a:lnTo>
                        <a:pt x="1034" y="44"/>
                      </a:lnTo>
                      <a:lnTo>
                        <a:pt x="1035" y="45"/>
                      </a:lnTo>
                      <a:lnTo>
                        <a:pt x="1035" y="46"/>
                      </a:lnTo>
                      <a:lnTo>
                        <a:pt x="47" y="1049"/>
                      </a:lnTo>
                      <a:lnTo>
                        <a:pt x="44" y="1048"/>
                      </a:lnTo>
                      <a:lnTo>
                        <a:pt x="42" y="1046"/>
                      </a:lnTo>
                      <a:lnTo>
                        <a:pt x="39" y="1043"/>
                      </a:lnTo>
                      <a:lnTo>
                        <a:pt x="34" y="1041"/>
                      </a:lnTo>
                      <a:lnTo>
                        <a:pt x="30" y="1036"/>
                      </a:lnTo>
                      <a:lnTo>
                        <a:pt x="25" y="1033"/>
                      </a:lnTo>
                      <a:lnTo>
                        <a:pt x="20" y="1028"/>
                      </a:lnTo>
                      <a:lnTo>
                        <a:pt x="16" y="1024"/>
                      </a:lnTo>
                      <a:lnTo>
                        <a:pt x="13" y="1019"/>
                      </a:lnTo>
                      <a:lnTo>
                        <a:pt x="8" y="1015"/>
                      </a:lnTo>
                      <a:lnTo>
                        <a:pt x="6" y="1011"/>
                      </a:lnTo>
                      <a:lnTo>
                        <a:pt x="2" y="1008"/>
                      </a:lnTo>
                      <a:lnTo>
                        <a:pt x="1" y="1006"/>
                      </a:lnTo>
                      <a:lnTo>
                        <a:pt x="0" y="1003"/>
                      </a:lnTo>
                      <a:lnTo>
                        <a:pt x="0" y="100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10" name="Freeform 116"/>
                <p:cNvSpPr>
                  <a:spLocks/>
                </p:cNvSpPr>
                <p:nvPr/>
              </p:nvSpPr>
              <p:spPr bwMode="auto">
                <a:xfrm>
                  <a:off x="3368" y="1362"/>
                  <a:ext cx="104" cy="116"/>
                </a:xfrm>
                <a:custGeom>
                  <a:avLst/>
                  <a:gdLst>
                    <a:gd name="T0" fmla="*/ 0 w 1035"/>
                    <a:gd name="T1" fmla="*/ 0 h 1058"/>
                    <a:gd name="T2" fmla="*/ 0 w 1035"/>
                    <a:gd name="T3" fmla="*/ 0 h 1058"/>
                    <a:gd name="T4" fmla="*/ 0 w 1035"/>
                    <a:gd name="T5" fmla="*/ 0 h 1058"/>
                    <a:gd name="T6" fmla="*/ 0 w 1035"/>
                    <a:gd name="T7" fmla="*/ 0 h 1058"/>
                    <a:gd name="T8" fmla="*/ 0 w 1035"/>
                    <a:gd name="T9" fmla="*/ 0 h 1058"/>
                    <a:gd name="T10" fmla="*/ 0 w 1035"/>
                    <a:gd name="T11" fmla="*/ 0 h 1058"/>
                    <a:gd name="T12" fmla="*/ 0 w 1035"/>
                    <a:gd name="T13" fmla="*/ 0 h 1058"/>
                    <a:gd name="T14" fmla="*/ 0 w 1035"/>
                    <a:gd name="T15" fmla="*/ 0 h 1058"/>
                    <a:gd name="T16" fmla="*/ 0 w 1035"/>
                    <a:gd name="T17" fmla="*/ 0 h 1058"/>
                    <a:gd name="T18" fmla="*/ 0 w 1035"/>
                    <a:gd name="T19" fmla="*/ 0 h 1058"/>
                    <a:gd name="T20" fmla="*/ 0 w 1035"/>
                    <a:gd name="T21" fmla="*/ 0 h 1058"/>
                    <a:gd name="T22" fmla="*/ 0 w 1035"/>
                    <a:gd name="T23" fmla="*/ 0 h 1058"/>
                    <a:gd name="T24" fmla="*/ 0 w 1035"/>
                    <a:gd name="T25" fmla="*/ 0 h 1058"/>
                    <a:gd name="T26" fmla="*/ 0 w 1035"/>
                    <a:gd name="T27" fmla="*/ 0 h 1058"/>
                    <a:gd name="T28" fmla="*/ 0 w 1035"/>
                    <a:gd name="T29" fmla="*/ 0 h 1058"/>
                    <a:gd name="T30" fmla="*/ 0 w 1035"/>
                    <a:gd name="T31" fmla="*/ 0 h 1058"/>
                    <a:gd name="T32" fmla="*/ 0 w 1035"/>
                    <a:gd name="T33" fmla="*/ 0 h 1058"/>
                    <a:gd name="T34" fmla="*/ 0 w 1035"/>
                    <a:gd name="T35" fmla="*/ 0 h 1058"/>
                    <a:gd name="T36" fmla="*/ 0 w 1035"/>
                    <a:gd name="T37" fmla="*/ 0 h 1058"/>
                    <a:gd name="T38" fmla="*/ 0 w 1035"/>
                    <a:gd name="T39" fmla="*/ 0 h 1058"/>
                    <a:gd name="T40" fmla="*/ 0 w 1035"/>
                    <a:gd name="T41" fmla="*/ 0 h 1058"/>
                    <a:gd name="T42" fmla="*/ 0 w 1035"/>
                    <a:gd name="T43" fmla="*/ 0 h 1058"/>
                    <a:gd name="T44" fmla="*/ 0 w 1035"/>
                    <a:gd name="T45" fmla="*/ 0 h 1058"/>
                    <a:gd name="T46" fmla="*/ 0 w 1035"/>
                    <a:gd name="T47" fmla="*/ 0 h 1058"/>
                    <a:gd name="T48" fmla="*/ 0 w 1035"/>
                    <a:gd name="T49" fmla="*/ 0 h 1058"/>
                    <a:gd name="T50" fmla="*/ 0 w 1035"/>
                    <a:gd name="T51" fmla="*/ 0 h 1058"/>
                    <a:gd name="T52" fmla="*/ 0 w 1035"/>
                    <a:gd name="T53" fmla="*/ 0 h 1058"/>
                    <a:gd name="T54" fmla="*/ 0 w 1035"/>
                    <a:gd name="T55" fmla="*/ 0 h 1058"/>
                    <a:gd name="T56" fmla="*/ 0 w 1035"/>
                    <a:gd name="T57" fmla="*/ 0 h 1058"/>
                    <a:gd name="T58" fmla="*/ 0 w 1035"/>
                    <a:gd name="T59" fmla="*/ 0 h 1058"/>
                    <a:gd name="T60" fmla="*/ 0 w 1035"/>
                    <a:gd name="T61" fmla="*/ 0 h 1058"/>
                    <a:gd name="T62" fmla="*/ 0 w 1035"/>
                    <a:gd name="T63" fmla="*/ 0 h 1058"/>
                    <a:gd name="T64" fmla="*/ 0 w 1035"/>
                    <a:gd name="T65" fmla="*/ 0 h 1058"/>
                    <a:gd name="T66" fmla="*/ 0 w 1035"/>
                    <a:gd name="T67" fmla="*/ 0 h 1058"/>
                    <a:gd name="T68" fmla="*/ 0 w 1035"/>
                    <a:gd name="T69" fmla="*/ 0 h 1058"/>
                    <a:gd name="T70" fmla="*/ 0 w 1035"/>
                    <a:gd name="T71" fmla="*/ 0 h 1058"/>
                    <a:gd name="T72" fmla="*/ 0 w 1035"/>
                    <a:gd name="T73" fmla="*/ 0 h 1058"/>
                    <a:gd name="T74" fmla="*/ 0 w 1035"/>
                    <a:gd name="T75" fmla="*/ 0 h 10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58"/>
                    <a:gd name="T116" fmla="*/ 1035 w 1035"/>
                    <a:gd name="T117" fmla="*/ 1058 h 10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58">
                      <a:moveTo>
                        <a:pt x="0" y="1011"/>
                      </a:moveTo>
                      <a:lnTo>
                        <a:pt x="989" y="0"/>
                      </a:lnTo>
                      <a:lnTo>
                        <a:pt x="989" y="1"/>
                      </a:lnTo>
                      <a:lnTo>
                        <a:pt x="991" y="2"/>
                      </a:lnTo>
                      <a:lnTo>
                        <a:pt x="993" y="3"/>
                      </a:lnTo>
                      <a:lnTo>
                        <a:pt x="997" y="7"/>
                      </a:lnTo>
                      <a:lnTo>
                        <a:pt x="1000" y="10"/>
                      </a:lnTo>
                      <a:lnTo>
                        <a:pt x="1005" y="14"/>
                      </a:lnTo>
                      <a:lnTo>
                        <a:pt x="1009" y="18"/>
                      </a:lnTo>
                      <a:lnTo>
                        <a:pt x="1014" y="23"/>
                      </a:lnTo>
                      <a:lnTo>
                        <a:pt x="1018" y="27"/>
                      </a:lnTo>
                      <a:lnTo>
                        <a:pt x="1022" y="31"/>
                      </a:lnTo>
                      <a:lnTo>
                        <a:pt x="1026" y="35"/>
                      </a:lnTo>
                      <a:lnTo>
                        <a:pt x="1030" y="39"/>
                      </a:lnTo>
                      <a:lnTo>
                        <a:pt x="1032" y="42"/>
                      </a:lnTo>
                      <a:lnTo>
                        <a:pt x="1034" y="44"/>
                      </a:lnTo>
                      <a:lnTo>
                        <a:pt x="1035" y="45"/>
                      </a:lnTo>
                      <a:lnTo>
                        <a:pt x="1035" y="46"/>
                      </a:lnTo>
                      <a:lnTo>
                        <a:pt x="47" y="1058"/>
                      </a:lnTo>
                      <a:lnTo>
                        <a:pt x="45" y="1058"/>
                      </a:lnTo>
                      <a:lnTo>
                        <a:pt x="44" y="1057"/>
                      </a:lnTo>
                      <a:lnTo>
                        <a:pt x="41" y="1054"/>
                      </a:lnTo>
                      <a:lnTo>
                        <a:pt x="39" y="1052"/>
                      </a:lnTo>
                      <a:lnTo>
                        <a:pt x="34" y="1049"/>
                      </a:lnTo>
                      <a:lnTo>
                        <a:pt x="30" y="1045"/>
                      </a:lnTo>
                      <a:lnTo>
                        <a:pt x="25" y="1041"/>
                      </a:lnTo>
                      <a:lnTo>
                        <a:pt x="20" y="1036"/>
                      </a:lnTo>
                      <a:lnTo>
                        <a:pt x="16" y="1032"/>
                      </a:lnTo>
                      <a:lnTo>
                        <a:pt x="13" y="1027"/>
                      </a:lnTo>
                      <a:lnTo>
                        <a:pt x="8" y="1024"/>
                      </a:lnTo>
                      <a:lnTo>
                        <a:pt x="5" y="1019"/>
                      </a:lnTo>
                      <a:lnTo>
                        <a:pt x="2" y="1017"/>
                      </a:lnTo>
                      <a:lnTo>
                        <a:pt x="0" y="1014"/>
                      </a:lnTo>
                      <a:lnTo>
                        <a:pt x="0" y="1013"/>
                      </a:lnTo>
                      <a:lnTo>
                        <a:pt x="0" y="101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11" name="Freeform 117"/>
                <p:cNvSpPr>
                  <a:spLocks/>
                </p:cNvSpPr>
                <p:nvPr/>
              </p:nvSpPr>
              <p:spPr bwMode="auto">
                <a:xfrm>
                  <a:off x="3368" y="1362"/>
                  <a:ext cx="104" cy="116"/>
                </a:xfrm>
                <a:custGeom>
                  <a:avLst/>
                  <a:gdLst>
                    <a:gd name="T0" fmla="*/ 0 w 1035"/>
                    <a:gd name="T1" fmla="*/ 0 h 1058"/>
                    <a:gd name="T2" fmla="*/ 0 w 1035"/>
                    <a:gd name="T3" fmla="*/ 0 h 1058"/>
                    <a:gd name="T4" fmla="*/ 0 w 1035"/>
                    <a:gd name="T5" fmla="*/ 0 h 1058"/>
                    <a:gd name="T6" fmla="*/ 0 w 1035"/>
                    <a:gd name="T7" fmla="*/ 0 h 1058"/>
                    <a:gd name="T8" fmla="*/ 0 w 1035"/>
                    <a:gd name="T9" fmla="*/ 0 h 1058"/>
                    <a:gd name="T10" fmla="*/ 0 w 1035"/>
                    <a:gd name="T11" fmla="*/ 0 h 1058"/>
                    <a:gd name="T12" fmla="*/ 0 w 1035"/>
                    <a:gd name="T13" fmla="*/ 0 h 1058"/>
                    <a:gd name="T14" fmla="*/ 0 w 1035"/>
                    <a:gd name="T15" fmla="*/ 0 h 1058"/>
                    <a:gd name="T16" fmla="*/ 0 w 1035"/>
                    <a:gd name="T17" fmla="*/ 0 h 1058"/>
                    <a:gd name="T18" fmla="*/ 0 w 1035"/>
                    <a:gd name="T19" fmla="*/ 0 h 1058"/>
                    <a:gd name="T20" fmla="*/ 0 w 1035"/>
                    <a:gd name="T21" fmla="*/ 0 h 1058"/>
                    <a:gd name="T22" fmla="*/ 0 w 1035"/>
                    <a:gd name="T23" fmla="*/ 0 h 1058"/>
                    <a:gd name="T24" fmla="*/ 0 w 1035"/>
                    <a:gd name="T25" fmla="*/ 0 h 1058"/>
                    <a:gd name="T26" fmla="*/ 0 w 1035"/>
                    <a:gd name="T27" fmla="*/ 0 h 1058"/>
                    <a:gd name="T28" fmla="*/ 0 w 1035"/>
                    <a:gd name="T29" fmla="*/ 0 h 1058"/>
                    <a:gd name="T30" fmla="*/ 0 w 1035"/>
                    <a:gd name="T31" fmla="*/ 0 h 1058"/>
                    <a:gd name="T32" fmla="*/ 0 w 1035"/>
                    <a:gd name="T33" fmla="*/ 0 h 1058"/>
                    <a:gd name="T34" fmla="*/ 0 w 1035"/>
                    <a:gd name="T35" fmla="*/ 0 h 1058"/>
                    <a:gd name="T36" fmla="*/ 0 w 1035"/>
                    <a:gd name="T37" fmla="*/ 0 h 1058"/>
                    <a:gd name="T38" fmla="*/ 0 w 1035"/>
                    <a:gd name="T39" fmla="*/ 0 h 1058"/>
                    <a:gd name="T40" fmla="*/ 0 w 1035"/>
                    <a:gd name="T41" fmla="*/ 0 h 1058"/>
                    <a:gd name="T42" fmla="*/ 0 w 1035"/>
                    <a:gd name="T43" fmla="*/ 0 h 1058"/>
                    <a:gd name="T44" fmla="*/ 0 w 1035"/>
                    <a:gd name="T45" fmla="*/ 0 h 1058"/>
                    <a:gd name="T46" fmla="*/ 0 w 1035"/>
                    <a:gd name="T47" fmla="*/ 0 h 1058"/>
                    <a:gd name="T48" fmla="*/ 0 w 1035"/>
                    <a:gd name="T49" fmla="*/ 0 h 1058"/>
                    <a:gd name="T50" fmla="*/ 0 w 1035"/>
                    <a:gd name="T51" fmla="*/ 0 h 1058"/>
                    <a:gd name="T52" fmla="*/ 0 w 1035"/>
                    <a:gd name="T53" fmla="*/ 0 h 1058"/>
                    <a:gd name="T54" fmla="*/ 0 w 1035"/>
                    <a:gd name="T55" fmla="*/ 0 h 1058"/>
                    <a:gd name="T56" fmla="*/ 0 w 1035"/>
                    <a:gd name="T57" fmla="*/ 0 h 1058"/>
                    <a:gd name="T58" fmla="*/ 0 w 1035"/>
                    <a:gd name="T59" fmla="*/ 0 h 1058"/>
                    <a:gd name="T60" fmla="*/ 0 w 1035"/>
                    <a:gd name="T61" fmla="*/ 0 h 1058"/>
                    <a:gd name="T62" fmla="*/ 0 w 1035"/>
                    <a:gd name="T63" fmla="*/ 0 h 1058"/>
                    <a:gd name="T64" fmla="*/ 0 w 1035"/>
                    <a:gd name="T65" fmla="*/ 0 h 1058"/>
                    <a:gd name="T66" fmla="*/ 0 w 1035"/>
                    <a:gd name="T67" fmla="*/ 0 h 1058"/>
                    <a:gd name="T68" fmla="*/ 0 w 1035"/>
                    <a:gd name="T69" fmla="*/ 0 h 1058"/>
                    <a:gd name="T70" fmla="*/ 0 w 1035"/>
                    <a:gd name="T71" fmla="*/ 0 h 1058"/>
                    <a:gd name="T72" fmla="*/ 0 w 1035"/>
                    <a:gd name="T73" fmla="*/ 0 h 1058"/>
                    <a:gd name="T74" fmla="*/ 0 w 1035"/>
                    <a:gd name="T75" fmla="*/ 0 h 10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58"/>
                    <a:gd name="T116" fmla="*/ 1035 w 1035"/>
                    <a:gd name="T117" fmla="*/ 1058 h 10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58">
                      <a:moveTo>
                        <a:pt x="0" y="1011"/>
                      </a:moveTo>
                      <a:lnTo>
                        <a:pt x="989" y="0"/>
                      </a:lnTo>
                      <a:lnTo>
                        <a:pt x="989" y="1"/>
                      </a:lnTo>
                      <a:lnTo>
                        <a:pt x="991" y="2"/>
                      </a:lnTo>
                      <a:lnTo>
                        <a:pt x="993" y="3"/>
                      </a:lnTo>
                      <a:lnTo>
                        <a:pt x="997" y="7"/>
                      </a:lnTo>
                      <a:lnTo>
                        <a:pt x="1000" y="10"/>
                      </a:lnTo>
                      <a:lnTo>
                        <a:pt x="1005" y="14"/>
                      </a:lnTo>
                      <a:lnTo>
                        <a:pt x="1009" y="18"/>
                      </a:lnTo>
                      <a:lnTo>
                        <a:pt x="1014" y="23"/>
                      </a:lnTo>
                      <a:lnTo>
                        <a:pt x="1018" y="27"/>
                      </a:lnTo>
                      <a:lnTo>
                        <a:pt x="1022" y="31"/>
                      </a:lnTo>
                      <a:lnTo>
                        <a:pt x="1026" y="35"/>
                      </a:lnTo>
                      <a:lnTo>
                        <a:pt x="1030" y="39"/>
                      </a:lnTo>
                      <a:lnTo>
                        <a:pt x="1032" y="42"/>
                      </a:lnTo>
                      <a:lnTo>
                        <a:pt x="1034" y="44"/>
                      </a:lnTo>
                      <a:lnTo>
                        <a:pt x="1035" y="45"/>
                      </a:lnTo>
                      <a:lnTo>
                        <a:pt x="1035" y="46"/>
                      </a:lnTo>
                      <a:lnTo>
                        <a:pt x="47" y="1058"/>
                      </a:lnTo>
                      <a:lnTo>
                        <a:pt x="45" y="1058"/>
                      </a:lnTo>
                      <a:lnTo>
                        <a:pt x="44" y="1057"/>
                      </a:lnTo>
                      <a:lnTo>
                        <a:pt x="41" y="1054"/>
                      </a:lnTo>
                      <a:lnTo>
                        <a:pt x="39" y="1052"/>
                      </a:lnTo>
                      <a:lnTo>
                        <a:pt x="34" y="1049"/>
                      </a:lnTo>
                      <a:lnTo>
                        <a:pt x="30" y="1045"/>
                      </a:lnTo>
                      <a:lnTo>
                        <a:pt x="25" y="1041"/>
                      </a:lnTo>
                      <a:lnTo>
                        <a:pt x="20" y="1036"/>
                      </a:lnTo>
                      <a:lnTo>
                        <a:pt x="16" y="1032"/>
                      </a:lnTo>
                      <a:lnTo>
                        <a:pt x="13" y="1027"/>
                      </a:lnTo>
                      <a:lnTo>
                        <a:pt x="8" y="1024"/>
                      </a:lnTo>
                      <a:lnTo>
                        <a:pt x="5" y="1019"/>
                      </a:lnTo>
                      <a:lnTo>
                        <a:pt x="2" y="1017"/>
                      </a:lnTo>
                      <a:lnTo>
                        <a:pt x="0" y="1014"/>
                      </a:lnTo>
                      <a:lnTo>
                        <a:pt x="0" y="1013"/>
                      </a:lnTo>
                      <a:lnTo>
                        <a:pt x="0" y="10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12" name="Freeform 118"/>
                <p:cNvSpPr>
                  <a:spLocks/>
                </p:cNvSpPr>
                <p:nvPr/>
              </p:nvSpPr>
              <p:spPr bwMode="auto">
                <a:xfrm>
                  <a:off x="3602" y="1042"/>
                  <a:ext cx="235" cy="177"/>
                </a:xfrm>
                <a:custGeom>
                  <a:avLst/>
                  <a:gdLst>
                    <a:gd name="T0" fmla="*/ 0 w 2340"/>
                    <a:gd name="T1" fmla="*/ 0 h 1625"/>
                    <a:gd name="T2" fmla="*/ 0 w 2340"/>
                    <a:gd name="T3" fmla="*/ 0 h 1625"/>
                    <a:gd name="T4" fmla="*/ 0 w 2340"/>
                    <a:gd name="T5" fmla="*/ 0 h 1625"/>
                    <a:gd name="T6" fmla="*/ 0 w 2340"/>
                    <a:gd name="T7" fmla="*/ 0 h 1625"/>
                    <a:gd name="T8" fmla="*/ 0 w 2340"/>
                    <a:gd name="T9" fmla="*/ 0 h 1625"/>
                    <a:gd name="T10" fmla="*/ 0 60000 65536"/>
                    <a:gd name="T11" fmla="*/ 0 60000 65536"/>
                    <a:gd name="T12" fmla="*/ 0 60000 65536"/>
                    <a:gd name="T13" fmla="*/ 0 60000 65536"/>
                    <a:gd name="T14" fmla="*/ 0 60000 65536"/>
                    <a:gd name="T15" fmla="*/ 0 w 2340"/>
                    <a:gd name="T16" fmla="*/ 0 h 1625"/>
                    <a:gd name="T17" fmla="*/ 2340 w 2340"/>
                    <a:gd name="T18" fmla="*/ 1625 h 1625"/>
                  </a:gdLst>
                  <a:ahLst/>
                  <a:cxnLst>
                    <a:cxn ang="T10">
                      <a:pos x="T0" y="T1"/>
                    </a:cxn>
                    <a:cxn ang="T11">
                      <a:pos x="T2" y="T3"/>
                    </a:cxn>
                    <a:cxn ang="T12">
                      <a:pos x="T4" y="T5"/>
                    </a:cxn>
                    <a:cxn ang="T13">
                      <a:pos x="T6" y="T7"/>
                    </a:cxn>
                    <a:cxn ang="T14">
                      <a:pos x="T8" y="T9"/>
                    </a:cxn>
                  </a:cxnLst>
                  <a:rect l="T15" t="T16" r="T17" b="T18"/>
                  <a:pathLst>
                    <a:path w="2340" h="1625">
                      <a:moveTo>
                        <a:pt x="1777" y="1625"/>
                      </a:moveTo>
                      <a:lnTo>
                        <a:pt x="0" y="1614"/>
                      </a:lnTo>
                      <a:lnTo>
                        <a:pt x="514" y="0"/>
                      </a:lnTo>
                      <a:lnTo>
                        <a:pt x="2340" y="72"/>
                      </a:lnTo>
                      <a:lnTo>
                        <a:pt x="1777" y="16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13" name="Freeform 119"/>
                <p:cNvSpPr>
                  <a:spLocks/>
                </p:cNvSpPr>
                <p:nvPr/>
              </p:nvSpPr>
              <p:spPr bwMode="auto">
                <a:xfrm>
                  <a:off x="3602" y="1042"/>
                  <a:ext cx="235" cy="177"/>
                </a:xfrm>
                <a:custGeom>
                  <a:avLst/>
                  <a:gdLst>
                    <a:gd name="T0" fmla="*/ 0 w 2340"/>
                    <a:gd name="T1" fmla="*/ 0 h 1625"/>
                    <a:gd name="T2" fmla="*/ 0 w 2340"/>
                    <a:gd name="T3" fmla="*/ 0 h 1625"/>
                    <a:gd name="T4" fmla="*/ 0 w 2340"/>
                    <a:gd name="T5" fmla="*/ 0 h 1625"/>
                    <a:gd name="T6" fmla="*/ 0 w 2340"/>
                    <a:gd name="T7" fmla="*/ 0 h 1625"/>
                    <a:gd name="T8" fmla="*/ 0 w 2340"/>
                    <a:gd name="T9" fmla="*/ 0 h 1625"/>
                    <a:gd name="T10" fmla="*/ 0 60000 65536"/>
                    <a:gd name="T11" fmla="*/ 0 60000 65536"/>
                    <a:gd name="T12" fmla="*/ 0 60000 65536"/>
                    <a:gd name="T13" fmla="*/ 0 60000 65536"/>
                    <a:gd name="T14" fmla="*/ 0 60000 65536"/>
                    <a:gd name="T15" fmla="*/ 0 w 2340"/>
                    <a:gd name="T16" fmla="*/ 0 h 1625"/>
                    <a:gd name="T17" fmla="*/ 2340 w 2340"/>
                    <a:gd name="T18" fmla="*/ 1625 h 1625"/>
                  </a:gdLst>
                  <a:ahLst/>
                  <a:cxnLst>
                    <a:cxn ang="T10">
                      <a:pos x="T0" y="T1"/>
                    </a:cxn>
                    <a:cxn ang="T11">
                      <a:pos x="T2" y="T3"/>
                    </a:cxn>
                    <a:cxn ang="T12">
                      <a:pos x="T4" y="T5"/>
                    </a:cxn>
                    <a:cxn ang="T13">
                      <a:pos x="T6" y="T7"/>
                    </a:cxn>
                    <a:cxn ang="T14">
                      <a:pos x="T8" y="T9"/>
                    </a:cxn>
                  </a:cxnLst>
                  <a:rect l="T15" t="T16" r="T17" b="T18"/>
                  <a:pathLst>
                    <a:path w="2340" h="1625">
                      <a:moveTo>
                        <a:pt x="1777" y="1625"/>
                      </a:moveTo>
                      <a:lnTo>
                        <a:pt x="0" y="1614"/>
                      </a:lnTo>
                      <a:lnTo>
                        <a:pt x="514" y="0"/>
                      </a:lnTo>
                      <a:lnTo>
                        <a:pt x="2340" y="72"/>
                      </a:lnTo>
                      <a:lnTo>
                        <a:pt x="1777" y="162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14" name="Line 120"/>
                <p:cNvSpPr>
                  <a:spLocks noChangeShapeType="1"/>
                </p:cNvSpPr>
                <p:nvPr/>
              </p:nvSpPr>
              <p:spPr bwMode="auto">
                <a:xfrm flipV="1">
                  <a:off x="3781" y="1202"/>
                  <a:ext cx="3"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5" name="Line 121"/>
                <p:cNvSpPr>
                  <a:spLocks noChangeShapeType="1"/>
                </p:cNvSpPr>
                <p:nvPr/>
              </p:nvSpPr>
              <p:spPr bwMode="auto">
                <a:xfrm flipV="1">
                  <a:off x="3602" y="1202"/>
                  <a:ext cx="182" cy="1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6" name="Line 122"/>
                <p:cNvSpPr>
                  <a:spLocks noChangeShapeType="1"/>
                </p:cNvSpPr>
                <p:nvPr/>
              </p:nvSpPr>
              <p:spPr bwMode="auto">
                <a:xfrm flipV="1">
                  <a:off x="3784" y="1050"/>
                  <a:ext cx="53" cy="15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7" name="Line 123"/>
                <p:cNvSpPr>
                  <a:spLocks noChangeShapeType="1"/>
                </p:cNvSpPr>
                <p:nvPr/>
              </p:nvSpPr>
              <p:spPr bwMode="auto">
                <a:xfrm flipH="1" flipV="1">
                  <a:off x="3653" y="1042"/>
                  <a:ext cx="131" cy="16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8" name="Oval 124"/>
                <p:cNvSpPr>
                  <a:spLocks noChangeArrowheads="1"/>
                </p:cNvSpPr>
                <p:nvPr/>
              </p:nvSpPr>
              <p:spPr bwMode="auto">
                <a:xfrm>
                  <a:off x="3716" y="1716"/>
                  <a:ext cx="46" cy="5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19" name="Oval 125"/>
                <p:cNvSpPr>
                  <a:spLocks noChangeArrowheads="1"/>
                </p:cNvSpPr>
                <p:nvPr/>
              </p:nvSpPr>
              <p:spPr bwMode="auto">
                <a:xfrm>
                  <a:off x="3462" y="1321"/>
                  <a:ext cx="47"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20" name="Freeform 126"/>
                <p:cNvSpPr>
                  <a:spLocks/>
                </p:cNvSpPr>
                <p:nvPr/>
              </p:nvSpPr>
              <p:spPr bwMode="auto">
                <a:xfrm>
                  <a:off x="3499" y="1215"/>
                  <a:ext cx="105" cy="116"/>
                </a:xfrm>
                <a:custGeom>
                  <a:avLst/>
                  <a:gdLst>
                    <a:gd name="T0" fmla="*/ 0 w 1040"/>
                    <a:gd name="T1" fmla="*/ 0 h 1060"/>
                    <a:gd name="T2" fmla="*/ 0 w 1040"/>
                    <a:gd name="T3" fmla="*/ 0 h 1060"/>
                    <a:gd name="T4" fmla="*/ 0 w 1040"/>
                    <a:gd name="T5" fmla="*/ 0 h 1060"/>
                    <a:gd name="T6" fmla="*/ 0 w 1040"/>
                    <a:gd name="T7" fmla="*/ 0 h 1060"/>
                    <a:gd name="T8" fmla="*/ 0 w 1040"/>
                    <a:gd name="T9" fmla="*/ 0 h 1060"/>
                    <a:gd name="T10" fmla="*/ 0 w 1040"/>
                    <a:gd name="T11" fmla="*/ 0 h 1060"/>
                    <a:gd name="T12" fmla="*/ 0 w 1040"/>
                    <a:gd name="T13" fmla="*/ 0 h 1060"/>
                    <a:gd name="T14" fmla="*/ 0 w 1040"/>
                    <a:gd name="T15" fmla="*/ 0 h 1060"/>
                    <a:gd name="T16" fmla="*/ 0 w 1040"/>
                    <a:gd name="T17" fmla="*/ 0 h 1060"/>
                    <a:gd name="T18" fmla="*/ 0 w 1040"/>
                    <a:gd name="T19" fmla="*/ 0 h 1060"/>
                    <a:gd name="T20" fmla="*/ 0 w 1040"/>
                    <a:gd name="T21" fmla="*/ 0 h 1060"/>
                    <a:gd name="T22" fmla="*/ 0 w 1040"/>
                    <a:gd name="T23" fmla="*/ 0 h 1060"/>
                    <a:gd name="T24" fmla="*/ 0 w 1040"/>
                    <a:gd name="T25" fmla="*/ 0 h 1060"/>
                    <a:gd name="T26" fmla="*/ 0 w 1040"/>
                    <a:gd name="T27" fmla="*/ 0 h 1060"/>
                    <a:gd name="T28" fmla="*/ 0 w 1040"/>
                    <a:gd name="T29" fmla="*/ 0 h 1060"/>
                    <a:gd name="T30" fmla="*/ 0 w 1040"/>
                    <a:gd name="T31" fmla="*/ 0 h 1060"/>
                    <a:gd name="T32" fmla="*/ 0 w 1040"/>
                    <a:gd name="T33" fmla="*/ 0 h 1060"/>
                    <a:gd name="T34" fmla="*/ 0 w 1040"/>
                    <a:gd name="T35" fmla="*/ 0 h 1060"/>
                    <a:gd name="T36" fmla="*/ 0 w 1040"/>
                    <a:gd name="T37" fmla="*/ 0 h 1060"/>
                    <a:gd name="T38" fmla="*/ 0 w 1040"/>
                    <a:gd name="T39" fmla="*/ 0 h 1060"/>
                    <a:gd name="T40" fmla="*/ 0 w 1040"/>
                    <a:gd name="T41" fmla="*/ 0 h 1060"/>
                    <a:gd name="T42" fmla="*/ 0 w 1040"/>
                    <a:gd name="T43" fmla="*/ 0 h 10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0"/>
                    <a:gd name="T67" fmla="*/ 0 h 1060"/>
                    <a:gd name="T68" fmla="*/ 1040 w 1040"/>
                    <a:gd name="T69" fmla="*/ 1060 h 10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0" h="1060">
                      <a:moveTo>
                        <a:pt x="0" y="1015"/>
                      </a:moveTo>
                      <a:lnTo>
                        <a:pt x="992" y="0"/>
                      </a:lnTo>
                      <a:lnTo>
                        <a:pt x="1040" y="46"/>
                      </a:lnTo>
                      <a:lnTo>
                        <a:pt x="48" y="1060"/>
                      </a:lnTo>
                      <a:lnTo>
                        <a:pt x="47" y="1060"/>
                      </a:lnTo>
                      <a:lnTo>
                        <a:pt x="46" y="1059"/>
                      </a:lnTo>
                      <a:lnTo>
                        <a:pt x="43" y="1057"/>
                      </a:lnTo>
                      <a:lnTo>
                        <a:pt x="40" y="1054"/>
                      </a:lnTo>
                      <a:lnTo>
                        <a:pt x="37" y="1051"/>
                      </a:lnTo>
                      <a:lnTo>
                        <a:pt x="32" y="1046"/>
                      </a:lnTo>
                      <a:lnTo>
                        <a:pt x="29" y="1042"/>
                      </a:lnTo>
                      <a:lnTo>
                        <a:pt x="24" y="1039"/>
                      </a:lnTo>
                      <a:lnTo>
                        <a:pt x="18" y="1034"/>
                      </a:lnTo>
                      <a:lnTo>
                        <a:pt x="15" y="1029"/>
                      </a:lnTo>
                      <a:lnTo>
                        <a:pt x="10" y="1025"/>
                      </a:lnTo>
                      <a:lnTo>
                        <a:pt x="7" y="1021"/>
                      </a:lnTo>
                      <a:lnTo>
                        <a:pt x="5" y="1018"/>
                      </a:lnTo>
                      <a:lnTo>
                        <a:pt x="3" y="1016"/>
                      </a:lnTo>
                      <a:lnTo>
                        <a:pt x="1" y="1015"/>
                      </a:lnTo>
                      <a:lnTo>
                        <a:pt x="0" y="101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21" name="Freeform 127"/>
                <p:cNvSpPr>
                  <a:spLocks/>
                </p:cNvSpPr>
                <p:nvPr/>
              </p:nvSpPr>
              <p:spPr bwMode="auto">
                <a:xfrm>
                  <a:off x="3499" y="1215"/>
                  <a:ext cx="105" cy="116"/>
                </a:xfrm>
                <a:custGeom>
                  <a:avLst/>
                  <a:gdLst>
                    <a:gd name="T0" fmla="*/ 0 w 1040"/>
                    <a:gd name="T1" fmla="*/ 0 h 1060"/>
                    <a:gd name="T2" fmla="*/ 0 w 1040"/>
                    <a:gd name="T3" fmla="*/ 0 h 1060"/>
                    <a:gd name="T4" fmla="*/ 0 w 1040"/>
                    <a:gd name="T5" fmla="*/ 0 h 1060"/>
                    <a:gd name="T6" fmla="*/ 0 w 1040"/>
                    <a:gd name="T7" fmla="*/ 0 h 1060"/>
                    <a:gd name="T8" fmla="*/ 0 w 1040"/>
                    <a:gd name="T9" fmla="*/ 0 h 1060"/>
                    <a:gd name="T10" fmla="*/ 0 w 1040"/>
                    <a:gd name="T11" fmla="*/ 0 h 1060"/>
                    <a:gd name="T12" fmla="*/ 0 w 1040"/>
                    <a:gd name="T13" fmla="*/ 0 h 1060"/>
                    <a:gd name="T14" fmla="*/ 0 w 1040"/>
                    <a:gd name="T15" fmla="*/ 0 h 1060"/>
                    <a:gd name="T16" fmla="*/ 0 w 1040"/>
                    <a:gd name="T17" fmla="*/ 0 h 1060"/>
                    <a:gd name="T18" fmla="*/ 0 w 1040"/>
                    <a:gd name="T19" fmla="*/ 0 h 1060"/>
                    <a:gd name="T20" fmla="*/ 0 w 1040"/>
                    <a:gd name="T21" fmla="*/ 0 h 1060"/>
                    <a:gd name="T22" fmla="*/ 0 w 1040"/>
                    <a:gd name="T23" fmla="*/ 0 h 1060"/>
                    <a:gd name="T24" fmla="*/ 0 w 1040"/>
                    <a:gd name="T25" fmla="*/ 0 h 1060"/>
                    <a:gd name="T26" fmla="*/ 0 w 1040"/>
                    <a:gd name="T27" fmla="*/ 0 h 1060"/>
                    <a:gd name="T28" fmla="*/ 0 w 1040"/>
                    <a:gd name="T29" fmla="*/ 0 h 1060"/>
                    <a:gd name="T30" fmla="*/ 0 w 1040"/>
                    <a:gd name="T31" fmla="*/ 0 h 1060"/>
                    <a:gd name="T32" fmla="*/ 0 w 1040"/>
                    <a:gd name="T33" fmla="*/ 0 h 1060"/>
                    <a:gd name="T34" fmla="*/ 0 w 1040"/>
                    <a:gd name="T35" fmla="*/ 0 h 1060"/>
                    <a:gd name="T36" fmla="*/ 0 w 1040"/>
                    <a:gd name="T37" fmla="*/ 0 h 1060"/>
                    <a:gd name="T38" fmla="*/ 0 w 1040"/>
                    <a:gd name="T39" fmla="*/ 0 h 1060"/>
                    <a:gd name="T40" fmla="*/ 0 w 1040"/>
                    <a:gd name="T41" fmla="*/ 0 h 1060"/>
                    <a:gd name="T42" fmla="*/ 0 w 1040"/>
                    <a:gd name="T43" fmla="*/ 0 h 10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0"/>
                    <a:gd name="T67" fmla="*/ 0 h 1060"/>
                    <a:gd name="T68" fmla="*/ 1040 w 1040"/>
                    <a:gd name="T69" fmla="*/ 1060 h 10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0" h="1060">
                      <a:moveTo>
                        <a:pt x="0" y="1015"/>
                      </a:moveTo>
                      <a:lnTo>
                        <a:pt x="992" y="0"/>
                      </a:lnTo>
                      <a:lnTo>
                        <a:pt x="1040" y="46"/>
                      </a:lnTo>
                      <a:lnTo>
                        <a:pt x="48" y="1060"/>
                      </a:lnTo>
                      <a:lnTo>
                        <a:pt x="47" y="1060"/>
                      </a:lnTo>
                      <a:lnTo>
                        <a:pt x="46" y="1059"/>
                      </a:lnTo>
                      <a:lnTo>
                        <a:pt x="43" y="1057"/>
                      </a:lnTo>
                      <a:lnTo>
                        <a:pt x="40" y="1054"/>
                      </a:lnTo>
                      <a:lnTo>
                        <a:pt x="37" y="1051"/>
                      </a:lnTo>
                      <a:lnTo>
                        <a:pt x="32" y="1046"/>
                      </a:lnTo>
                      <a:lnTo>
                        <a:pt x="29" y="1042"/>
                      </a:lnTo>
                      <a:lnTo>
                        <a:pt x="24" y="1039"/>
                      </a:lnTo>
                      <a:lnTo>
                        <a:pt x="18" y="1034"/>
                      </a:lnTo>
                      <a:lnTo>
                        <a:pt x="15" y="1029"/>
                      </a:lnTo>
                      <a:lnTo>
                        <a:pt x="10" y="1025"/>
                      </a:lnTo>
                      <a:lnTo>
                        <a:pt x="7" y="1021"/>
                      </a:lnTo>
                      <a:lnTo>
                        <a:pt x="5" y="1018"/>
                      </a:lnTo>
                      <a:lnTo>
                        <a:pt x="3" y="1016"/>
                      </a:lnTo>
                      <a:lnTo>
                        <a:pt x="1" y="1015"/>
                      </a:lnTo>
                      <a:lnTo>
                        <a:pt x="0" y="101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22" name="Freeform 128"/>
                <p:cNvSpPr>
                  <a:spLocks/>
                </p:cNvSpPr>
                <p:nvPr/>
              </p:nvSpPr>
              <p:spPr bwMode="auto">
                <a:xfrm>
                  <a:off x="3860" y="1202"/>
                  <a:ext cx="105" cy="116"/>
                </a:xfrm>
                <a:custGeom>
                  <a:avLst/>
                  <a:gdLst>
                    <a:gd name="T0" fmla="*/ 0 w 1045"/>
                    <a:gd name="T1" fmla="*/ 0 h 1062"/>
                    <a:gd name="T2" fmla="*/ 0 w 1045"/>
                    <a:gd name="T3" fmla="*/ 0 h 1062"/>
                    <a:gd name="T4" fmla="*/ 0 w 1045"/>
                    <a:gd name="T5" fmla="*/ 0 h 1062"/>
                    <a:gd name="T6" fmla="*/ 0 w 1045"/>
                    <a:gd name="T7" fmla="*/ 0 h 1062"/>
                    <a:gd name="T8" fmla="*/ 0 w 1045"/>
                    <a:gd name="T9" fmla="*/ 0 h 1062"/>
                    <a:gd name="T10" fmla="*/ 0 w 1045"/>
                    <a:gd name="T11" fmla="*/ 0 h 1062"/>
                    <a:gd name="T12" fmla="*/ 0 w 1045"/>
                    <a:gd name="T13" fmla="*/ 0 h 1062"/>
                    <a:gd name="T14" fmla="*/ 0 w 1045"/>
                    <a:gd name="T15" fmla="*/ 0 h 1062"/>
                    <a:gd name="T16" fmla="*/ 0 w 1045"/>
                    <a:gd name="T17" fmla="*/ 0 h 1062"/>
                    <a:gd name="T18" fmla="*/ 0 w 1045"/>
                    <a:gd name="T19" fmla="*/ 0 h 1062"/>
                    <a:gd name="T20" fmla="*/ 0 w 1045"/>
                    <a:gd name="T21" fmla="*/ 0 h 1062"/>
                    <a:gd name="T22" fmla="*/ 0 w 1045"/>
                    <a:gd name="T23" fmla="*/ 0 h 1062"/>
                    <a:gd name="T24" fmla="*/ 0 w 1045"/>
                    <a:gd name="T25" fmla="*/ 0 h 1062"/>
                    <a:gd name="T26" fmla="*/ 0 w 1045"/>
                    <a:gd name="T27" fmla="*/ 0 h 1062"/>
                    <a:gd name="T28" fmla="*/ 0 w 1045"/>
                    <a:gd name="T29" fmla="*/ 0 h 1062"/>
                    <a:gd name="T30" fmla="*/ 0 w 1045"/>
                    <a:gd name="T31" fmla="*/ 0 h 1062"/>
                    <a:gd name="T32" fmla="*/ 0 w 1045"/>
                    <a:gd name="T33" fmla="*/ 0 h 1062"/>
                    <a:gd name="T34" fmla="*/ 0 w 1045"/>
                    <a:gd name="T35" fmla="*/ 0 h 1062"/>
                    <a:gd name="T36" fmla="*/ 0 w 1045"/>
                    <a:gd name="T37" fmla="*/ 0 h 1062"/>
                    <a:gd name="T38" fmla="*/ 0 w 1045"/>
                    <a:gd name="T39" fmla="*/ 0 h 1062"/>
                    <a:gd name="T40" fmla="*/ 0 w 1045"/>
                    <a:gd name="T41" fmla="*/ 0 h 1062"/>
                    <a:gd name="T42" fmla="*/ 0 w 1045"/>
                    <a:gd name="T43" fmla="*/ 0 h 1062"/>
                    <a:gd name="T44" fmla="*/ 0 w 1045"/>
                    <a:gd name="T45" fmla="*/ 0 h 1062"/>
                    <a:gd name="T46" fmla="*/ 0 w 1045"/>
                    <a:gd name="T47" fmla="*/ 0 h 1062"/>
                    <a:gd name="T48" fmla="*/ 0 w 1045"/>
                    <a:gd name="T49" fmla="*/ 0 h 1062"/>
                    <a:gd name="T50" fmla="*/ 0 w 1045"/>
                    <a:gd name="T51" fmla="*/ 0 h 1062"/>
                    <a:gd name="T52" fmla="*/ 0 w 1045"/>
                    <a:gd name="T53" fmla="*/ 0 h 1062"/>
                    <a:gd name="T54" fmla="*/ 0 w 1045"/>
                    <a:gd name="T55" fmla="*/ 0 h 1062"/>
                    <a:gd name="T56" fmla="*/ 0 w 1045"/>
                    <a:gd name="T57" fmla="*/ 0 h 1062"/>
                    <a:gd name="T58" fmla="*/ 0 w 1045"/>
                    <a:gd name="T59" fmla="*/ 0 h 1062"/>
                    <a:gd name="T60" fmla="*/ 0 w 1045"/>
                    <a:gd name="T61" fmla="*/ 0 h 1062"/>
                    <a:gd name="T62" fmla="*/ 0 w 1045"/>
                    <a:gd name="T63" fmla="*/ 0 h 1062"/>
                    <a:gd name="T64" fmla="*/ 0 w 1045"/>
                    <a:gd name="T65" fmla="*/ 0 h 1062"/>
                    <a:gd name="T66" fmla="*/ 0 w 1045"/>
                    <a:gd name="T67" fmla="*/ 0 h 1062"/>
                    <a:gd name="T68" fmla="*/ 0 w 1045"/>
                    <a:gd name="T69" fmla="*/ 0 h 1062"/>
                    <a:gd name="T70" fmla="*/ 0 w 1045"/>
                    <a:gd name="T71" fmla="*/ 0 h 1062"/>
                    <a:gd name="T72" fmla="*/ 0 w 1045"/>
                    <a:gd name="T73" fmla="*/ 0 h 1062"/>
                    <a:gd name="T74" fmla="*/ 0 w 1045"/>
                    <a:gd name="T75" fmla="*/ 0 h 10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5"/>
                    <a:gd name="T115" fmla="*/ 0 h 1062"/>
                    <a:gd name="T116" fmla="*/ 1045 w 1045"/>
                    <a:gd name="T117" fmla="*/ 1062 h 10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5" h="1062">
                      <a:moveTo>
                        <a:pt x="1045" y="47"/>
                      </a:moveTo>
                      <a:lnTo>
                        <a:pt x="47" y="1062"/>
                      </a:lnTo>
                      <a:lnTo>
                        <a:pt x="46" y="1061"/>
                      </a:lnTo>
                      <a:lnTo>
                        <a:pt x="45" y="1060"/>
                      </a:lnTo>
                      <a:lnTo>
                        <a:pt x="43" y="1059"/>
                      </a:lnTo>
                      <a:lnTo>
                        <a:pt x="39" y="1056"/>
                      </a:lnTo>
                      <a:lnTo>
                        <a:pt x="36" y="1052"/>
                      </a:lnTo>
                      <a:lnTo>
                        <a:pt x="31" y="1049"/>
                      </a:lnTo>
                      <a:lnTo>
                        <a:pt x="27" y="1044"/>
                      </a:lnTo>
                      <a:lnTo>
                        <a:pt x="22" y="1040"/>
                      </a:lnTo>
                      <a:lnTo>
                        <a:pt x="18" y="1035"/>
                      </a:lnTo>
                      <a:lnTo>
                        <a:pt x="13" y="1031"/>
                      </a:lnTo>
                      <a:lnTo>
                        <a:pt x="10" y="1027"/>
                      </a:lnTo>
                      <a:lnTo>
                        <a:pt x="7" y="1024"/>
                      </a:lnTo>
                      <a:lnTo>
                        <a:pt x="3" y="1021"/>
                      </a:lnTo>
                      <a:lnTo>
                        <a:pt x="2" y="1018"/>
                      </a:lnTo>
                      <a:lnTo>
                        <a:pt x="1" y="1017"/>
                      </a:lnTo>
                      <a:lnTo>
                        <a:pt x="0" y="1016"/>
                      </a:lnTo>
                      <a:lnTo>
                        <a:pt x="998" y="0"/>
                      </a:lnTo>
                      <a:lnTo>
                        <a:pt x="999" y="0"/>
                      </a:lnTo>
                      <a:lnTo>
                        <a:pt x="1001" y="1"/>
                      </a:lnTo>
                      <a:lnTo>
                        <a:pt x="1003" y="3"/>
                      </a:lnTo>
                      <a:lnTo>
                        <a:pt x="1007" y="6"/>
                      </a:lnTo>
                      <a:lnTo>
                        <a:pt x="1010" y="9"/>
                      </a:lnTo>
                      <a:lnTo>
                        <a:pt x="1015" y="13"/>
                      </a:lnTo>
                      <a:lnTo>
                        <a:pt x="1019" y="17"/>
                      </a:lnTo>
                      <a:lnTo>
                        <a:pt x="1024" y="22"/>
                      </a:lnTo>
                      <a:lnTo>
                        <a:pt x="1028" y="26"/>
                      </a:lnTo>
                      <a:lnTo>
                        <a:pt x="1033" y="31"/>
                      </a:lnTo>
                      <a:lnTo>
                        <a:pt x="1036" y="34"/>
                      </a:lnTo>
                      <a:lnTo>
                        <a:pt x="1039" y="39"/>
                      </a:lnTo>
                      <a:lnTo>
                        <a:pt x="1042" y="42"/>
                      </a:lnTo>
                      <a:lnTo>
                        <a:pt x="1044" y="44"/>
                      </a:lnTo>
                      <a:lnTo>
                        <a:pt x="1045" y="45"/>
                      </a:lnTo>
                      <a:lnTo>
                        <a:pt x="1045" y="4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23" name="Freeform 129"/>
                <p:cNvSpPr>
                  <a:spLocks/>
                </p:cNvSpPr>
                <p:nvPr/>
              </p:nvSpPr>
              <p:spPr bwMode="auto">
                <a:xfrm>
                  <a:off x="3860" y="1202"/>
                  <a:ext cx="105" cy="116"/>
                </a:xfrm>
                <a:custGeom>
                  <a:avLst/>
                  <a:gdLst>
                    <a:gd name="T0" fmla="*/ 0 w 1045"/>
                    <a:gd name="T1" fmla="*/ 0 h 1062"/>
                    <a:gd name="T2" fmla="*/ 0 w 1045"/>
                    <a:gd name="T3" fmla="*/ 0 h 1062"/>
                    <a:gd name="T4" fmla="*/ 0 w 1045"/>
                    <a:gd name="T5" fmla="*/ 0 h 1062"/>
                    <a:gd name="T6" fmla="*/ 0 w 1045"/>
                    <a:gd name="T7" fmla="*/ 0 h 1062"/>
                    <a:gd name="T8" fmla="*/ 0 w 1045"/>
                    <a:gd name="T9" fmla="*/ 0 h 1062"/>
                    <a:gd name="T10" fmla="*/ 0 w 1045"/>
                    <a:gd name="T11" fmla="*/ 0 h 1062"/>
                    <a:gd name="T12" fmla="*/ 0 w 1045"/>
                    <a:gd name="T13" fmla="*/ 0 h 1062"/>
                    <a:gd name="T14" fmla="*/ 0 w 1045"/>
                    <a:gd name="T15" fmla="*/ 0 h 1062"/>
                    <a:gd name="T16" fmla="*/ 0 w 1045"/>
                    <a:gd name="T17" fmla="*/ 0 h 1062"/>
                    <a:gd name="T18" fmla="*/ 0 w 1045"/>
                    <a:gd name="T19" fmla="*/ 0 h 1062"/>
                    <a:gd name="T20" fmla="*/ 0 w 1045"/>
                    <a:gd name="T21" fmla="*/ 0 h 1062"/>
                    <a:gd name="T22" fmla="*/ 0 w 1045"/>
                    <a:gd name="T23" fmla="*/ 0 h 1062"/>
                    <a:gd name="T24" fmla="*/ 0 w 1045"/>
                    <a:gd name="T25" fmla="*/ 0 h 1062"/>
                    <a:gd name="T26" fmla="*/ 0 w 1045"/>
                    <a:gd name="T27" fmla="*/ 0 h 1062"/>
                    <a:gd name="T28" fmla="*/ 0 w 1045"/>
                    <a:gd name="T29" fmla="*/ 0 h 1062"/>
                    <a:gd name="T30" fmla="*/ 0 w 1045"/>
                    <a:gd name="T31" fmla="*/ 0 h 1062"/>
                    <a:gd name="T32" fmla="*/ 0 w 1045"/>
                    <a:gd name="T33" fmla="*/ 0 h 1062"/>
                    <a:gd name="T34" fmla="*/ 0 w 1045"/>
                    <a:gd name="T35" fmla="*/ 0 h 1062"/>
                    <a:gd name="T36" fmla="*/ 0 w 1045"/>
                    <a:gd name="T37" fmla="*/ 0 h 1062"/>
                    <a:gd name="T38" fmla="*/ 0 w 1045"/>
                    <a:gd name="T39" fmla="*/ 0 h 1062"/>
                    <a:gd name="T40" fmla="*/ 0 w 1045"/>
                    <a:gd name="T41" fmla="*/ 0 h 1062"/>
                    <a:gd name="T42" fmla="*/ 0 w 1045"/>
                    <a:gd name="T43" fmla="*/ 0 h 1062"/>
                    <a:gd name="T44" fmla="*/ 0 w 1045"/>
                    <a:gd name="T45" fmla="*/ 0 h 1062"/>
                    <a:gd name="T46" fmla="*/ 0 w 1045"/>
                    <a:gd name="T47" fmla="*/ 0 h 1062"/>
                    <a:gd name="T48" fmla="*/ 0 w 1045"/>
                    <a:gd name="T49" fmla="*/ 0 h 1062"/>
                    <a:gd name="T50" fmla="*/ 0 w 1045"/>
                    <a:gd name="T51" fmla="*/ 0 h 1062"/>
                    <a:gd name="T52" fmla="*/ 0 w 1045"/>
                    <a:gd name="T53" fmla="*/ 0 h 1062"/>
                    <a:gd name="T54" fmla="*/ 0 w 1045"/>
                    <a:gd name="T55" fmla="*/ 0 h 1062"/>
                    <a:gd name="T56" fmla="*/ 0 w 1045"/>
                    <a:gd name="T57" fmla="*/ 0 h 1062"/>
                    <a:gd name="T58" fmla="*/ 0 w 1045"/>
                    <a:gd name="T59" fmla="*/ 0 h 1062"/>
                    <a:gd name="T60" fmla="*/ 0 w 1045"/>
                    <a:gd name="T61" fmla="*/ 0 h 1062"/>
                    <a:gd name="T62" fmla="*/ 0 w 1045"/>
                    <a:gd name="T63" fmla="*/ 0 h 1062"/>
                    <a:gd name="T64" fmla="*/ 0 w 1045"/>
                    <a:gd name="T65" fmla="*/ 0 h 1062"/>
                    <a:gd name="T66" fmla="*/ 0 w 1045"/>
                    <a:gd name="T67" fmla="*/ 0 h 1062"/>
                    <a:gd name="T68" fmla="*/ 0 w 1045"/>
                    <a:gd name="T69" fmla="*/ 0 h 1062"/>
                    <a:gd name="T70" fmla="*/ 0 w 1045"/>
                    <a:gd name="T71" fmla="*/ 0 h 1062"/>
                    <a:gd name="T72" fmla="*/ 0 w 1045"/>
                    <a:gd name="T73" fmla="*/ 0 h 1062"/>
                    <a:gd name="T74" fmla="*/ 0 w 1045"/>
                    <a:gd name="T75" fmla="*/ 0 h 10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5"/>
                    <a:gd name="T115" fmla="*/ 0 h 1062"/>
                    <a:gd name="T116" fmla="*/ 1045 w 1045"/>
                    <a:gd name="T117" fmla="*/ 1062 h 10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5" h="1062">
                      <a:moveTo>
                        <a:pt x="1045" y="47"/>
                      </a:moveTo>
                      <a:lnTo>
                        <a:pt x="47" y="1062"/>
                      </a:lnTo>
                      <a:lnTo>
                        <a:pt x="46" y="1061"/>
                      </a:lnTo>
                      <a:lnTo>
                        <a:pt x="45" y="1060"/>
                      </a:lnTo>
                      <a:lnTo>
                        <a:pt x="43" y="1059"/>
                      </a:lnTo>
                      <a:lnTo>
                        <a:pt x="39" y="1056"/>
                      </a:lnTo>
                      <a:lnTo>
                        <a:pt x="36" y="1052"/>
                      </a:lnTo>
                      <a:lnTo>
                        <a:pt x="31" y="1049"/>
                      </a:lnTo>
                      <a:lnTo>
                        <a:pt x="27" y="1044"/>
                      </a:lnTo>
                      <a:lnTo>
                        <a:pt x="22" y="1040"/>
                      </a:lnTo>
                      <a:lnTo>
                        <a:pt x="18" y="1035"/>
                      </a:lnTo>
                      <a:lnTo>
                        <a:pt x="13" y="1031"/>
                      </a:lnTo>
                      <a:lnTo>
                        <a:pt x="10" y="1027"/>
                      </a:lnTo>
                      <a:lnTo>
                        <a:pt x="7" y="1024"/>
                      </a:lnTo>
                      <a:lnTo>
                        <a:pt x="3" y="1021"/>
                      </a:lnTo>
                      <a:lnTo>
                        <a:pt x="2" y="1018"/>
                      </a:lnTo>
                      <a:lnTo>
                        <a:pt x="1" y="1017"/>
                      </a:lnTo>
                      <a:lnTo>
                        <a:pt x="0" y="1016"/>
                      </a:lnTo>
                      <a:lnTo>
                        <a:pt x="998" y="0"/>
                      </a:lnTo>
                      <a:lnTo>
                        <a:pt x="999" y="0"/>
                      </a:lnTo>
                      <a:lnTo>
                        <a:pt x="1001" y="1"/>
                      </a:lnTo>
                      <a:lnTo>
                        <a:pt x="1003" y="3"/>
                      </a:lnTo>
                      <a:lnTo>
                        <a:pt x="1007" y="6"/>
                      </a:lnTo>
                      <a:lnTo>
                        <a:pt x="1010" y="9"/>
                      </a:lnTo>
                      <a:lnTo>
                        <a:pt x="1015" y="13"/>
                      </a:lnTo>
                      <a:lnTo>
                        <a:pt x="1019" y="17"/>
                      </a:lnTo>
                      <a:lnTo>
                        <a:pt x="1024" y="22"/>
                      </a:lnTo>
                      <a:lnTo>
                        <a:pt x="1028" y="26"/>
                      </a:lnTo>
                      <a:lnTo>
                        <a:pt x="1033" y="31"/>
                      </a:lnTo>
                      <a:lnTo>
                        <a:pt x="1036" y="34"/>
                      </a:lnTo>
                      <a:lnTo>
                        <a:pt x="1039" y="39"/>
                      </a:lnTo>
                      <a:lnTo>
                        <a:pt x="1042" y="42"/>
                      </a:lnTo>
                      <a:lnTo>
                        <a:pt x="1044" y="44"/>
                      </a:lnTo>
                      <a:lnTo>
                        <a:pt x="1045" y="45"/>
                      </a:lnTo>
                      <a:lnTo>
                        <a:pt x="1045" y="47"/>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424" name="Freeform 130"/>
                <p:cNvSpPr>
                  <a:spLocks/>
                </p:cNvSpPr>
                <p:nvPr/>
              </p:nvSpPr>
              <p:spPr bwMode="auto">
                <a:xfrm>
                  <a:off x="3753" y="1612"/>
                  <a:ext cx="104" cy="115"/>
                </a:xfrm>
                <a:custGeom>
                  <a:avLst/>
                  <a:gdLst>
                    <a:gd name="T0" fmla="*/ 0 w 1038"/>
                    <a:gd name="T1" fmla="*/ 0 h 1051"/>
                    <a:gd name="T2" fmla="*/ 0 w 1038"/>
                    <a:gd name="T3" fmla="*/ 0 h 1051"/>
                    <a:gd name="T4" fmla="*/ 0 w 1038"/>
                    <a:gd name="T5" fmla="*/ 0 h 1051"/>
                    <a:gd name="T6" fmla="*/ 0 w 1038"/>
                    <a:gd name="T7" fmla="*/ 0 h 1051"/>
                    <a:gd name="T8" fmla="*/ 0 w 1038"/>
                    <a:gd name="T9" fmla="*/ 0 h 1051"/>
                    <a:gd name="T10" fmla="*/ 0 w 1038"/>
                    <a:gd name="T11" fmla="*/ 0 h 1051"/>
                    <a:gd name="T12" fmla="*/ 0 w 1038"/>
                    <a:gd name="T13" fmla="*/ 0 h 1051"/>
                    <a:gd name="T14" fmla="*/ 0 w 1038"/>
                    <a:gd name="T15" fmla="*/ 0 h 1051"/>
                    <a:gd name="T16" fmla="*/ 0 w 1038"/>
                    <a:gd name="T17" fmla="*/ 0 h 1051"/>
                    <a:gd name="T18" fmla="*/ 0 w 1038"/>
                    <a:gd name="T19" fmla="*/ 0 h 1051"/>
                    <a:gd name="T20" fmla="*/ 0 w 1038"/>
                    <a:gd name="T21" fmla="*/ 0 h 1051"/>
                    <a:gd name="T22" fmla="*/ 0 w 1038"/>
                    <a:gd name="T23" fmla="*/ 0 h 1051"/>
                    <a:gd name="T24" fmla="*/ 0 w 1038"/>
                    <a:gd name="T25" fmla="*/ 0 h 1051"/>
                    <a:gd name="T26" fmla="*/ 0 w 1038"/>
                    <a:gd name="T27" fmla="*/ 0 h 1051"/>
                    <a:gd name="T28" fmla="*/ 0 w 1038"/>
                    <a:gd name="T29" fmla="*/ 0 h 1051"/>
                    <a:gd name="T30" fmla="*/ 0 w 1038"/>
                    <a:gd name="T31" fmla="*/ 0 h 1051"/>
                    <a:gd name="T32" fmla="*/ 0 w 1038"/>
                    <a:gd name="T33" fmla="*/ 0 h 1051"/>
                    <a:gd name="T34" fmla="*/ 0 w 1038"/>
                    <a:gd name="T35" fmla="*/ 0 h 1051"/>
                    <a:gd name="T36" fmla="*/ 0 w 1038"/>
                    <a:gd name="T37" fmla="*/ 0 h 1051"/>
                    <a:gd name="T38" fmla="*/ 0 w 1038"/>
                    <a:gd name="T39" fmla="*/ 0 h 1051"/>
                    <a:gd name="T40" fmla="*/ 0 w 1038"/>
                    <a:gd name="T41" fmla="*/ 0 h 1051"/>
                    <a:gd name="T42" fmla="*/ 0 w 1038"/>
                    <a:gd name="T43" fmla="*/ 0 h 1051"/>
                    <a:gd name="T44" fmla="*/ 0 w 1038"/>
                    <a:gd name="T45" fmla="*/ 0 h 1051"/>
                    <a:gd name="T46" fmla="*/ 0 w 1038"/>
                    <a:gd name="T47" fmla="*/ 0 h 1051"/>
                    <a:gd name="T48" fmla="*/ 0 w 1038"/>
                    <a:gd name="T49" fmla="*/ 0 h 1051"/>
                    <a:gd name="T50" fmla="*/ 0 w 1038"/>
                    <a:gd name="T51" fmla="*/ 0 h 1051"/>
                    <a:gd name="T52" fmla="*/ 0 w 1038"/>
                    <a:gd name="T53" fmla="*/ 0 h 1051"/>
                    <a:gd name="T54" fmla="*/ 0 w 1038"/>
                    <a:gd name="T55" fmla="*/ 0 h 1051"/>
                    <a:gd name="T56" fmla="*/ 0 w 1038"/>
                    <a:gd name="T57" fmla="*/ 0 h 1051"/>
                    <a:gd name="T58" fmla="*/ 0 w 1038"/>
                    <a:gd name="T59" fmla="*/ 0 h 1051"/>
                    <a:gd name="T60" fmla="*/ 0 w 1038"/>
                    <a:gd name="T61" fmla="*/ 0 h 1051"/>
                    <a:gd name="T62" fmla="*/ 0 w 1038"/>
                    <a:gd name="T63" fmla="*/ 0 h 1051"/>
                    <a:gd name="T64" fmla="*/ 0 w 1038"/>
                    <a:gd name="T65" fmla="*/ 0 h 1051"/>
                    <a:gd name="T66" fmla="*/ 0 w 1038"/>
                    <a:gd name="T67" fmla="*/ 0 h 1051"/>
                    <a:gd name="T68" fmla="*/ 0 w 1038"/>
                    <a:gd name="T69" fmla="*/ 0 h 1051"/>
                    <a:gd name="T70" fmla="*/ 0 w 1038"/>
                    <a:gd name="T71" fmla="*/ 0 h 1051"/>
                    <a:gd name="T72" fmla="*/ 0 w 1038"/>
                    <a:gd name="T73" fmla="*/ 0 h 1051"/>
                    <a:gd name="T74" fmla="*/ 0 w 1038"/>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8"/>
                    <a:gd name="T115" fmla="*/ 0 h 1051"/>
                    <a:gd name="T116" fmla="*/ 1038 w 1038"/>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8" h="1051">
                      <a:moveTo>
                        <a:pt x="0" y="1005"/>
                      </a:moveTo>
                      <a:lnTo>
                        <a:pt x="990" y="0"/>
                      </a:lnTo>
                      <a:lnTo>
                        <a:pt x="991" y="0"/>
                      </a:lnTo>
                      <a:lnTo>
                        <a:pt x="992" y="1"/>
                      </a:lnTo>
                      <a:lnTo>
                        <a:pt x="995" y="4"/>
                      </a:lnTo>
                      <a:lnTo>
                        <a:pt x="998" y="7"/>
                      </a:lnTo>
                      <a:lnTo>
                        <a:pt x="1001" y="10"/>
                      </a:lnTo>
                      <a:lnTo>
                        <a:pt x="1005" y="14"/>
                      </a:lnTo>
                      <a:lnTo>
                        <a:pt x="1009" y="18"/>
                      </a:lnTo>
                      <a:lnTo>
                        <a:pt x="1014" y="23"/>
                      </a:lnTo>
                      <a:lnTo>
                        <a:pt x="1018" y="27"/>
                      </a:lnTo>
                      <a:lnTo>
                        <a:pt x="1023" y="32"/>
                      </a:lnTo>
                      <a:lnTo>
                        <a:pt x="1028" y="35"/>
                      </a:lnTo>
                      <a:lnTo>
                        <a:pt x="1031" y="39"/>
                      </a:lnTo>
                      <a:lnTo>
                        <a:pt x="1033" y="42"/>
                      </a:lnTo>
                      <a:lnTo>
                        <a:pt x="1036" y="44"/>
                      </a:lnTo>
                      <a:lnTo>
                        <a:pt x="1037" y="46"/>
                      </a:lnTo>
                      <a:lnTo>
                        <a:pt x="1038" y="47"/>
                      </a:lnTo>
                      <a:lnTo>
                        <a:pt x="47" y="1051"/>
                      </a:lnTo>
                      <a:lnTo>
                        <a:pt x="46" y="1051"/>
                      </a:lnTo>
                      <a:lnTo>
                        <a:pt x="45" y="1050"/>
                      </a:lnTo>
                      <a:lnTo>
                        <a:pt x="42" y="1048"/>
                      </a:lnTo>
                      <a:lnTo>
                        <a:pt x="39" y="1046"/>
                      </a:lnTo>
                      <a:lnTo>
                        <a:pt x="35" y="1042"/>
                      </a:lnTo>
                      <a:lnTo>
                        <a:pt x="31" y="1038"/>
                      </a:lnTo>
                      <a:lnTo>
                        <a:pt x="26" y="1034"/>
                      </a:lnTo>
                      <a:lnTo>
                        <a:pt x="22" y="1030"/>
                      </a:lnTo>
                      <a:lnTo>
                        <a:pt x="17" y="1025"/>
                      </a:lnTo>
                      <a:lnTo>
                        <a:pt x="13" y="1021"/>
                      </a:lnTo>
                      <a:lnTo>
                        <a:pt x="9" y="1016"/>
                      </a:lnTo>
                      <a:lnTo>
                        <a:pt x="6" y="1013"/>
                      </a:lnTo>
                      <a:lnTo>
                        <a:pt x="3" y="1009"/>
                      </a:lnTo>
                      <a:lnTo>
                        <a:pt x="1" y="1007"/>
                      </a:lnTo>
                      <a:lnTo>
                        <a:pt x="0" y="1006"/>
                      </a:lnTo>
                      <a:lnTo>
                        <a:pt x="0" y="100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25" name="Freeform 131"/>
                <p:cNvSpPr>
                  <a:spLocks/>
                </p:cNvSpPr>
                <p:nvPr/>
              </p:nvSpPr>
              <p:spPr bwMode="auto">
                <a:xfrm>
                  <a:off x="3753" y="1612"/>
                  <a:ext cx="104" cy="115"/>
                </a:xfrm>
                <a:custGeom>
                  <a:avLst/>
                  <a:gdLst>
                    <a:gd name="T0" fmla="*/ 0 w 1038"/>
                    <a:gd name="T1" fmla="*/ 0 h 1051"/>
                    <a:gd name="T2" fmla="*/ 0 w 1038"/>
                    <a:gd name="T3" fmla="*/ 0 h 1051"/>
                    <a:gd name="T4" fmla="*/ 0 w 1038"/>
                    <a:gd name="T5" fmla="*/ 0 h 1051"/>
                    <a:gd name="T6" fmla="*/ 0 w 1038"/>
                    <a:gd name="T7" fmla="*/ 0 h 1051"/>
                    <a:gd name="T8" fmla="*/ 0 w 1038"/>
                    <a:gd name="T9" fmla="*/ 0 h 1051"/>
                    <a:gd name="T10" fmla="*/ 0 w 1038"/>
                    <a:gd name="T11" fmla="*/ 0 h 1051"/>
                    <a:gd name="T12" fmla="*/ 0 w 1038"/>
                    <a:gd name="T13" fmla="*/ 0 h 1051"/>
                    <a:gd name="T14" fmla="*/ 0 w 1038"/>
                    <a:gd name="T15" fmla="*/ 0 h 1051"/>
                    <a:gd name="T16" fmla="*/ 0 w 1038"/>
                    <a:gd name="T17" fmla="*/ 0 h 1051"/>
                    <a:gd name="T18" fmla="*/ 0 w 1038"/>
                    <a:gd name="T19" fmla="*/ 0 h 1051"/>
                    <a:gd name="T20" fmla="*/ 0 w 1038"/>
                    <a:gd name="T21" fmla="*/ 0 h 1051"/>
                    <a:gd name="T22" fmla="*/ 0 w 1038"/>
                    <a:gd name="T23" fmla="*/ 0 h 1051"/>
                    <a:gd name="T24" fmla="*/ 0 w 1038"/>
                    <a:gd name="T25" fmla="*/ 0 h 1051"/>
                    <a:gd name="T26" fmla="*/ 0 w 1038"/>
                    <a:gd name="T27" fmla="*/ 0 h 1051"/>
                    <a:gd name="T28" fmla="*/ 0 w 1038"/>
                    <a:gd name="T29" fmla="*/ 0 h 1051"/>
                    <a:gd name="T30" fmla="*/ 0 w 1038"/>
                    <a:gd name="T31" fmla="*/ 0 h 1051"/>
                    <a:gd name="T32" fmla="*/ 0 w 1038"/>
                    <a:gd name="T33" fmla="*/ 0 h 1051"/>
                    <a:gd name="T34" fmla="*/ 0 w 1038"/>
                    <a:gd name="T35" fmla="*/ 0 h 1051"/>
                    <a:gd name="T36" fmla="*/ 0 w 1038"/>
                    <a:gd name="T37" fmla="*/ 0 h 1051"/>
                    <a:gd name="T38" fmla="*/ 0 w 1038"/>
                    <a:gd name="T39" fmla="*/ 0 h 1051"/>
                    <a:gd name="T40" fmla="*/ 0 w 1038"/>
                    <a:gd name="T41" fmla="*/ 0 h 1051"/>
                    <a:gd name="T42" fmla="*/ 0 w 1038"/>
                    <a:gd name="T43" fmla="*/ 0 h 1051"/>
                    <a:gd name="T44" fmla="*/ 0 w 1038"/>
                    <a:gd name="T45" fmla="*/ 0 h 1051"/>
                    <a:gd name="T46" fmla="*/ 0 w 1038"/>
                    <a:gd name="T47" fmla="*/ 0 h 1051"/>
                    <a:gd name="T48" fmla="*/ 0 w 1038"/>
                    <a:gd name="T49" fmla="*/ 0 h 1051"/>
                    <a:gd name="T50" fmla="*/ 0 w 1038"/>
                    <a:gd name="T51" fmla="*/ 0 h 1051"/>
                    <a:gd name="T52" fmla="*/ 0 w 1038"/>
                    <a:gd name="T53" fmla="*/ 0 h 1051"/>
                    <a:gd name="T54" fmla="*/ 0 w 1038"/>
                    <a:gd name="T55" fmla="*/ 0 h 1051"/>
                    <a:gd name="T56" fmla="*/ 0 w 1038"/>
                    <a:gd name="T57" fmla="*/ 0 h 1051"/>
                    <a:gd name="T58" fmla="*/ 0 w 1038"/>
                    <a:gd name="T59" fmla="*/ 0 h 1051"/>
                    <a:gd name="T60" fmla="*/ 0 w 1038"/>
                    <a:gd name="T61" fmla="*/ 0 h 1051"/>
                    <a:gd name="T62" fmla="*/ 0 w 1038"/>
                    <a:gd name="T63" fmla="*/ 0 h 1051"/>
                    <a:gd name="T64" fmla="*/ 0 w 1038"/>
                    <a:gd name="T65" fmla="*/ 0 h 1051"/>
                    <a:gd name="T66" fmla="*/ 0 w 1038"/>
                    <a:gd name="T67" fmla="*/ 0 h 1051"/>
                    <a:gd name="T68" fmla="*/ 0 w 1038"/>
                    <a:gd name="T69" fmla="*/ 0 h 1051"/>
                    <a:gd name="T70" fmla="*/ 0 w 1038"/>
                    <a:gd name="T71" fmla="*/ 0 h 1051"/>
                    <a:gd name="T72" fmla="*/ 0 w 1038"/>
                    <a:gd name="T73" fmla="*/ 0 h 1051"/>
                    <a:gd name="T74" fmla="*/ 0 w 1038"/>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8"/>
                    <a:gd name="T115" fmla="*/ 0 h 1051"/>
                    <a:gd name="T116" fmla="*/ 1038 w 1038"/>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8" h="1051">
                      <a:moveTo>
                        <a:pt x="0" y="1005"/>
                      </a:moveTo>
                      <a:lnTo>
                        <a:pt x="990" y="0"/>
                      </a:lnTo>
                      <a:lnTo>
                        <a:pt x="991" y="0"/>
                      </a:lnTo>
                      <a:lnTo>
                        <a:pt x="992" y="1"/>
                      </a:lnTo>
                      <a:lnTo>
                        <a:pt x="995" y="4"/>
                      </a:lnTo>
                      <a:lnTo>
                        <a:pt x="998" y="7"/>
                      </a:lnTo>
                      <a:lnTo>
                        <a:pt x="1001" y="10"/>
                      </a:lnTo>
                      <a:lnTo>
                        <a:pt x="1005" y="14"/>
                      </a:lnTo>
                      <a:lnTo>
                        <a:pt x="1009" y="18"/>
                      </a:lnTo>
                      <a:lnTo>
                        <a:pt x="1014" y="23"/>
                      </a:lnTo>
                      <a:lnTo>
                        <a:pt x="1018" y="27"/>
                      </a:lnTo>
                      <a:lnTo>
                        <a:pt x="1023" y="32"/>
                      </a:lnTo>
                      <a:lnTo>
                        <a:pt x="1028" y="35"/>
                      </a:lnTo>
                      <a:lnTo>
                        <a:pt x="1031" y="39"/>
                      </a:lnTo>
                      <a:lnTo>
                        <a:pt x="1033" y="42"/>
                      </a:lnTo>
                      <a:lnTo>
                        <a:pt x="1036" y="44"/>
                      </a:lnTo>
                      <a:lnTo>
                        <a:pt x="1037" y="46"/>
                      </a:lnTo>
                      <a:lnTo>
                        <a:pt x="1038" y="47"/>
                      </a:lnTo>
                      <a:lnTo>
                        <a:pt x="47" y="1051"/>
                      </a:lnTo>
                      <a:lnTo>
                        <a:pt x="46" y="1051"/>
                      </a:lnTo>
                      <a:lnTo>
                        <a:pt x="45" y="1050"/>
                      </a:lnTo>
                      <a:lnTo>
                        <a:pt x="42" y="1048"/>
                      </a:lnTo>
                      <a:lnTo>
                        <a:pt x="39" y="1046"/>
                      </a:lnTo>
                      <a:lnTo>
                        <a:pt x="35" y="1042"/>
                      </a:lnTo>
                      <a:lnTo>
                        <a:pt x="31" y="1038"/>
                      </a:lnTo>
                      <a:lnTo>
                        <a:pt x="26" y="1034"/>
                      </a:lnTo>
                      <a:lnTo>
                        <a:pt x="22" y="1030"/>
                      </a:lnTo>
                      <a:lnTo>
                        <a:pt x="17" y="1025"/>
                      </a:lnTo>
                      <a:lnTo>
                        <a:pt x="13" y="1021"/>
                      </a:lnTo>
                      <a:lnTo>
                        <a:pt x="9" y="1016"/>
                      </a:lnTo>
                      <a:lnTo>
                        <a:pt x="6" y="1013"/>
                      </a:lnTo>
                      <a:lnTo>
                        <a:pt x="3" y="1009"/>
                      </a:lnTo>
                      <a:lnTo>
                        <a:pt x="1" y="1007"/>
                      </a:lnTo>
                      <a:lnTo>
                        <a:pt x="0" y="1006"/>
                      </a:lnTo>
                      <a:lnTo>
                        <a:pt x="0" y="100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26" name="Freeform 132"/>
                <p:cNvSpPr>
                  <a:spLocks/>
                </p:cNvSpPr>
                <p:nvPr/>
              </p:nvSpPr>
              <p:spPr bwMode="auto">
                <a:xfrm>
                  <a:off x="3853" y="1612"/>
                  <a:ext cx="4" cy="4"/>
                </a:xfrm>
                <a:custGeom>
                  <a:avLst/>
                  <a:gdLst>
                    <a:gd name="T0" fmla="*/ 0 w 48"/>
                    <a:gd name="T1" fmla="*/ 0 h 47"/>
                    <a:gd name="T2" fmla="*/ 0 w 48"/>
                    <a:gd name="T3" fmla="*/ 0 h 47"/>
                    <a:gd name="T4" fmla="*/ 0 w 48"/>
                    <a:gd name="T5" fmla="*/ 0 h 47"/>
                    <a:gd name="T6" fmla="*/ 0 w 48"/>
                    <a:gd name="T7" fmla="*/ 0 h 47"/>
                    <a:gd name="T8" fmla="*/ 0 w 48"/>
                    <a:gd name="T9" fmla="*/ 0 h 47"/>
                    <a:gd name="T10" fmla="*/ 0 w 48"/>
                    <a:gd name="T11" fmla="*/ 0 h 47"/>
                    <a:gd name="T12" fmla="*/ 0 w 48"/>
                    <a:gd name="T13" fmla="*/ 0 h 47"/>
                    <a:gd name="T14" fmla="*/ 0 w 48"/>
                    <a:gd name="T15" fmla="*/ 0 h 47"/>
                    <a:gd name="T16" fmla="*/ 0 w 48"/>
                    <a:gd name="T17" fmla="*/ 0 h 47"/>
                    <a:gd name="T18" fmla="*/ 0 w 48"/>
                    <a:gd name="T19" fmla="*/ 0 h 47"/>
                    <a:gd name="T20" fmla="*/ 0 w 48"/>
                    <a:gd name="T21" fmla="*/ 0 h 47"/>
                    <a:gd name="T22" fmla="*/ 0 w 48"/>
                    <a:gd name="T23" fmla="*/ 0 h 47"/>
                    <a:gd name="T24" fmla="*/ 0 w 48"/>
                    <a:gd name="T25" fmla="*/ 0 h 47"/>
                    <a:gd name="T26" fmla="*/ 0 w 48"/>
                    <a:gd name="T27" fmla="*/ 0 h 47"/>
                    <a:gd name="T28" fmla="*/ 0 w 48"/>
                    <a:gd name="T29" fmla="*/ 0 h 47"/>
                    <a:gd name="T30" fmla="*/ 0 w 48"/>
                    <a:gd name="T31" fmla="*/ 0 h 47"/>
                    <a:gd name="T32" fmla="*/ 0 w 48"/>
                    <a:gd name="T33" fmla="*/ 0 h 47"/>
                    <a:gd name="T34" fmla="*/ 0 w 48"/>
                    <a:gd name="T35" fmla="*/ 0 h 47"/>
                    <a:gd name="T36" fmla="*/ 0 w 48"/>
                    <a:gd name="T37" fmla="*/ 0 h 47"/>
                    <a:gd name="T38" fmla="*/ 0 w 48"/>
                    <a:gd name="T39" fmla="*/ 0 h 47"/>
                    <a:gd name="T40" fmla="*/ 0 w 48"/>
                    <a:gd name="T41" fmla="*/ 0 h 47"/>
                    <a:gd name="T42" fmla="*/ 0 w 48"/>
                    <a:gd name="T43" fmla="*/ 0 h 47"/>
                    <a:gd name="T44" fmla="*/ 0 w 48"/>
                    <a:gd name="T45" fmla="*/ 0 h 47"/>
                    <a:gd name="T46" fmla="*/ 0 w 48"/>
                    <a:gd name="T47" fmla="*/ 0 h 47"/>
                    <a:gd name="T48" fmla="*/ 0 w 48"/>
                    <a:gd name="T49" fmla="*/ 0 h 47"/>
                    <a:gd name="T50" fmla="*/ 0 w 48"/>
                    <a:gd name="T51" fmla="*/ 0 h 47"/>
                    <a:gd name="T52" fmla="*/ 0 w 48"/>
                    <a:gd name="T53" fmla="*/ 0 h 47"/>
                    <a:gd name="T54" fmla="*/ 0 w 48"/>
                    <a:gd name="T55" fmla="*/ 0 h 47"/>
                    <a:gd name="T56" fmla="*/ 0 w 48"/>
                    <a:gd name="T57" fmla="*/ 0 h 47"/>
                    <a:gd name="T58" fmla="*/ 0 w 48"/>
                    <a:gd name="T59" fmla="*/ 0 h 47"/>
                    <a:gd name="T60" fmla="*/ 0 w 48"/>
                    <a:gd name="T61" fmla="*/ 0 h 47"/>
                    <a:gd name="T62" fmla="*/ 0 w 48"/>
                    <a:gd name="T63" fmla="*/ 0 h 47"/>
                    <a:gd name="T64" fmla="*/ 0 w 48"/>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7"/>
                    <a:gd name="T101" fmla="*/ 48 w 48"/>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7">
                      <a:moveTo>
                        <a:pt x="24" y="23"/>
                      </a:moveTo>
                      <a:lnTo>
                        <a:pt x="19" y="20"/>
                      </a:lnTo>
                      <a:lnTo>
                        <a:pt x="15" y="15"/>
                      </a:lnTo>
                      <a:lnTo>
                        <a:pt x="10" y="10"/>
                      </a:lnTo>
                      <a:lnTo>
                        <a:pt x="7" y="7"/>
                      </a:lnTo>
                      <a:lnTo>
                        <a:pt x="5" y="4"/>
                      </a:lnTo>
                      <a:lnTo>
                        <a:pt x="2" y="3"/>
                      </a:lnTo>
                      <a:lnTo>
                        <a:pt x="1" y="0"/>
                      </a:lnTo>
                      <a:lnTo>
                        <a:pt x="0" y="0"/>
                      </a:lnTo>
                      <a:lnTo>
                        <a:pt x="1" y="0"/>
                      </a:lnTo>
                      <a:lnTo>
                        <a:pt x="2" y="1"/>
                      </a:lnTo>
                      <a:lnTo>
                        <a:pt x="5" y="4"/>
                      </a:lnTo>
                      <a:lnTo>
                        <a:pt x="8" y="7"/>
                      </a:lnTo>
                      <a:lnTo>
                        <a:pt x="11" y="10"/>
                      </a:lnTo>
                      <a:lnTo>
                        <a:pt x="15" y="14"/>
                      </a:lnTo>
                      <a:lnTo>
                        <a:pt x="19" y="18"/>
                      </a:lnTo>
                      <a:lnTo>
                        <a:pt x="24" y="23"/>
                      </a:lnTo>
                      <a:lnTo>
                        <a:pt x="28" y="27"/>
                      </a:lnTo>
                      <a:lnTo>
                        <a:pt x="33" y="32"/>
                      </a:lnTo>
                      <a:lnTo>
                        <a:pt x="38" y="35"/>
                      </a:lnTo>
                      <a:lnTo>
                        <a:pt x="41" y="39"/>
                      </a:lnTo>
                      <a:lnTo>
                        <a:pt x="43" y="42"/>
                      </a:lnTo>
                      <a:lnTo>
                        <a:pt x="46" y="44"/>
                      </a:lnTo>
                      <a:lnTo>
                        <a:pt x="47" y="46"/>
                      </a:lnTo>
                      <a:lnTo>
                        <a:pt x="48" y="47"/>
                      </a:lnTo>
                      <a:lnTo>
                        <a:pt x="47" y="46"/>
                      </a:lnTo>
                      <a:lnTo>
                        <a:pt x="46" y="44"/>
                      </a:lnTo>
                      <a:lnTo>
                        <a:pt x="43" y="42"/>
                      </a:lnTo>
                      <a:lnTo>
                        <a:pt x="40" y="40"/>
                      </a:lnTo>
                      <a:lnTo>
                        <a:pt x="36" y="37"/>
                      </a:lnTo>
                      <a:lnTo>
                        <a:pt x="33" y="32"/>
                      </a:lnTo>
                      <a:lnTo>
                        <a:pt x="28" y="27"/>
                      </a:lnTo>
                      <a:lnTo>
                        <a:pt x="24" y="2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27" name="Freeform 133"/>
                <p:cNvSpPr>
                  <a:spLocks/>
                </p:cNvSpPr>
                <p:nvPr/>
              </p:nvSpPr>
              <p:spPr bwMode="auto">
                <a:xfrm>
                  <a:off x="3853" y="1612"/>
                  <a:ext cx="4" cy="4"/>
                </a:xfrm>
                <a:custGeom>
                  <a:avLst/>
                  <a:gdLst>
                    <a:gd name="T0" fmla="*/ 0 w 48"/>
                    <a:gd name="T1" fmla="*/ 0 h 47"/>
                    <a:gd name="T2" fmla="*/ 0 w 48"/>
                    <a:gd name="T3" fmla="*/ 0 h 47"/>
                    <a:gd name="T4" fmla="*/ 0 w 48"/>
                    <a:gd name="T5" fmla="*/ 0 h 47"/>
                    <a:gd name="T6" fmla="*/ 0 w 48"/>
                    <a:gd name="T7" fmla="*/ 0 h 47"/>
                    <a:gd name="T8" fmla="*/ 0 w 48"/>
                    <a:gd name="T9" fmla="*/ 0 h 47"/>
                    <a:gd name="T10" fmla="*/ 0 w 48"/>
                    <a:gd name="T11" fmla="*/ 0 h 47"/>
                    <a:gd name="T12" fmla="*/ 0 w 48"/>
                    <a:gd name="T13" fmla="*/ 0 h 47"/>
                    <a:gd name="T14" fmla="*/ 0 w 48"/>
                    <a:gd name="T15" fmla="*/ 0 h 47"/>
                    <a:gd name="T16" fmla="*/ 0 w 48"/>
                    <a:gd name="T17" fmla="*/ 0 h 47"/>
                    <a:gd name="T18" fmla="*/ 0 w 48"/>
                    <a:gd name="T19" fmla="*/ 0 h 47"/>
                    <a:gd name="T20" fmla="*/ 0 w 48"/>
                    <a:gd name="T21" fmla="*/ 0 h 47"/>
                    <a:gd name="T22" fmla="*/ 0 w 48"/>
                    <a:gd name="T23" fmla="*/ 0 h 47"/>
                    <a:gd name="T24" fmla="*/ 0 w 48"/>
                    <a:gd name="T25" fmla="*/ 0 h 47"/>
                    <a:gd name="T26" fmla="*/ 0 w 48"/>
                    <a:gd name="T27" fmla="*/ 0 h 47"/>
                    <a:gd name="T28" fmla="*/ 0 w 48"/>
                    <a:gd name="T29" fmla="*/ 0 h 47"/>
                    <a:gd name="T30" fmla="*/ 0 w 48"/>
                    <a:gd name="T31" fmla="*/ 0 h 47"/>
                    <a:gd name="T32" fmla="*/ 0 w 48"/>
                    <a:gd name="T33" fmla="*/ 0 h 47"/>
                    <a:gd name="T34" fmla="*/ 0 w 48"/>
                    <a:gd name="T35" fmla="*/ 0 h 47"/>
                    <a:gd name="T36" fmla="*/ 0 w 48"/>
                    <a:gd name="T37" fmla="*/ 0 h 47"/>
                    <a:gd name="T38" fmla="*/ 0 w 48"/>
                    <a:gd name="T39" fmla="*/ 0 h 47"/>
                    <a:gd name="T40" fmla="*/ 0 w 48"/>
                    <a:gd name="T41" fmla="*/ 0 h 47"/>
                    <a:gd name="T42" fmla="*/ 0 w 48"/>
                    <a:gd name="T43" fmla="*/ 0 h 47"/>
                    <a:gd name="T44" fmla="*/ 0 w 48"/>
                    <a:gd name="T45" fmla="*/ 0 h 47"/>
                    <a:gd name="T46" fmla="*/ 0 w 48"/>
                    <a:gd name="T47" fmla="*/ 0 h 47"/>
                    <a:gd name="T48" fmla="*/ 0 w 48"/>
                    <a:gd name="T49" fmla="*/ 0 h 47"/>
                    <a:gd name="T50" fmla="*/ 0 w 48"/>
                    <a:gd name="T51" fmla="*/ 0 h 47"/>
                    <a:gd name="T52" fmla="*/ 0 w 48"/>
                    <a:gd name="T53" fmla="*/ 0 h 47"/>
                    <a:gd name="T54" fmla="*/ 0 w 48"/>
                    <a:gd name="T55" fmla="*/ 0 h 47"/>
                    <a:gd name="T56" fmla="*/ 0 w 48"/>
                    <a:gd name="T57" fmla="*/ 0 h 47"/>
                    <a:gd name="T58" fmla="*/ 0 w 48"/>
                    <a:gd name="T59" fmla="*/ 0 h 47"/>
                    <a:gd name="T60" fmla="*/ 0 w 48"/>
                    <a:gd name="T61" fmla="*/ 0 h 47"/>
                    <a:gd name="T62" fmla="*/ 0 w 48"/>
                    <a:gd name="T63" fmla="*/ 0 h 47"/>
                    <a:gd name="T64" fmla="*/ 0 w 48"/>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7"/>
                    <a:gd name="T101" fmla="*/ 48 w 48"/>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7">
                      <a:moveTo>
                        <a:pt x="24" y="23"/>
                      </a:moveTo>
                      <a:lnTo>
                        <a:pt x="19" y="20"/>
                      </a:lnTo>
                      <a:lnTo>
                        <a:pt x="15" y="15"/>
                      </a:lnTo>
                      <a:lnTo>
                        <a:pt x="10" y="10"/>
                      </a:lnTo>
                      <a:lnTo>
                        <a:pt x="7" y="7"/>
                      </a:lnTo>
                      <a:lnTo>
                        <a:pt x="5" y="4"/>
                      </a:lnTo>
                      <a:lnTo>
                        <a:pt x="2" y="3"/>
                      </a:lnTo>
                      <a:lnTo>
                        <a:pt x="1" y="0"/>
                      </a:lnTo>
                      <a:lnTo>
                        <a:pt x="0" y="0"/>
                      </a:lnTo>
                      <a:lnTo>
                        <a:pt x="1" y="0"/>
                      </a:lnTo>
                      <a:lnTo>
                        <a:pt x="2" y="1"/>
                      </a:lnTo>
                      <a:lnTo>
                        <a:pt x="5" y="4"/>
                      </a:lnTo>
                      <a:lnTo>
                        <a:pt x="8" y="7"/>
                      </a:lnTo>
                      <a:lnTo>
                        <a:pt x="11" y="10"/>
                      </a:lnTo>
                      <a:lnTo>
                        <a:pt x="15" y="14"/>
                      </a:lnTo>
                      <a:lnTo>
                        <a:pt x="19" y="18"/>
                      </a:lnTo>
                      <a:lnTo>
                        <a:pt x="24" y="23"/>
                      </a:lnTo>
                      <a:lnTo>
                        <a:pt x="28" y="27"/>
                      </a:lnTo>
                      <a:lnTo>
                        <a:pt x="33" y="32"/>
                      </a:lnTo>
                      <a:lnTo>
                        <a:pt x="38" y="35"/>
                      </a:lnTo>
                      <a:lnTo>
                        <a:pt x="41" y="39"/>
                      </a:lnTo>
                      <a:lnTo>
                        <a:pt x="43" y="42"/>
                      </a:lnTo>
                      <a:lnTo>
                        <a:pt x="46" y="44"/>
                      </a:lnTo>
                      <a:lnTo>
                        <a:pt x="47" y="46"/>
                      </a:lnTo>
                      <a:lnTo>
                        <a:pt x="48" y="47"/>
                      </a:lnTo>
                      <a:lnTo>
                        <a:pt x="47" y="46"/>
                      </a:lnTo>
                      <a:lnTo>
                        <a:pt x="46" y="44"/>
                      </a:lnTo>
                      <a:lnTo>
                        <a:pt x="43" y="42"/>
                      </a:lnTo>
                      <a:lnTo>
                        <a:pt x="40" y="40"/>
                      </a:lnTo>
                      <a:lnTo>
                        <a:pt x="36" y="37"/>
                      </a:lnTo>
                      <a:lnTo>
                        <a:pt x="33" y="32"/>
                      </a:lnTo>
                      <a:lnTo>
                        <a:pt x="28" y="27"/>
                      </a:lnTo>
                      <a:lnTo>
                        <a:pt x="24" y="2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28" name="Freeform 134"/>
                <p:cNvSpPr>
                  <a:spLocks/>
                </p:cNvSpPr>
                <p:nvPr/>
              </p:nvSpPr>
              <p:spPr bwMode="auto">
                <a:xfrm>
                  <a:off x="3496" y="1461"/>
                  <a:ext cx="234" cy="167"/>
                </a:xfrm>
                <a:custGeom>
                  <a:avLst/>
                  <a:gdLst>
                    <a:gd name="T0" fmla="*/ 0 w 2328"/>
                    <a:gd name="T1" fmla="*/ 0 h 1529"/>
                    <a:gd name="T2" fmla="*/ 0 w 2328"/>
                    <a:gd name="T3" fmla="*/ 0 h 1529"/>
                    <a:gd name="T4" fmla="*/ 0 w 2328"/>
                    <a:gd name="T5" fmla="*/ 0 h 1529"/>
                    <a:gd name="T6" fmla="*/ 0 w 2328"/>
                    <a:gd name="T7" fmla="*/ 0 h 1529"/>
                    <a:gd name="T8" fmla="*/ 0 w 2328"/>
                    <a:gd name="T9" fmla="*/ 0 h 1529"/>
                    <a:gd name="T10" fmla="*/ 0 w 2328"/>
                    <a:gd name="T11" fmla="*/ 0 h 1529"/>
                    <a:gd name="T12" fmla="*/ 0 w 2328"/>
                    <a:gd name="T13" fmla="*/ 0 h 1529"/>
                    <a:gd name="T14" fmla="*/ 0 60000 65536"/>
                    <a:gd name="T15" fmla="*/ 0 60000 65536"/>
                    <a:gd name="T16" fmla="*/ 0 60000 65536"/>
                    <a:gd name="T17" fmla="*/ 0 60000 65536"/>
                    <a:gd name="T18" fmla="*/ 0 60000 65536"/>
                    <a:gd name="T19" fmla="*/ 0 60000 65536"/>
                    <a:gd name="T20" fmla="*/ 0 60000 65536"/>
                    <a:gd name="T21" fmla="*/ 0 w 2328"/>
                    <a:gd name="T22" fmla="*/ 0 h 1529"/>
                    <a:gd name="T23" fmla="*/ 2328 w 2328"/>
                    <a:gd name="T24" fmla="*/ 1529 h 15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8" h="1529">
                      <a:moveTo>
                        <a:pt x="1806" y="1406"/>
                      </a:moveTo>
                      <a:lnTo>
                        <a:pt x="1760" y="1529"/>
                      </a:lnTo>
                      <a:lnTo>
                        <a:pt x="0" y="1528"/>
                      </a:lnTo>
                      <a:lnTo>
                        <a:pt x="469" y="73"/>
                      </a:lnTo>
                      <a:lnTo>
                        <a:pt x="608" y="54"/>
                      </a:lnTo>
                      <a:lnTo>
                        <a:pt x="2328" y="0"/>
                      </a:lnTo>
                      <a:lnTo>
                        <a:pt x="1806" y="140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29" name="Freeform 135"/>
                <p:cNvSpPr>
                  <a:spLocks/>
                </p:cNvSpPr>
                <p:nvPr/>
              </p:nvSpPr>
              <p:spPr bwMode="auto">
                <a:xfrm>
                  <a:off x="3496" y="1461"/>
                  <a:ext cx="234" cy="167"/>
                </a:xfrm>
                <a:custGeom>
                  <a:avLst/>
                  <a:gdLst>
                    <a:gd name="T0" fmla="*/ 0 w 2328"/>
                    <a:gd name="T1" fmla="*/ 0 h 1529"/>
                    <a:gd name="T2" fmla="*/ 0 w 2328"/>
                    <a:gd name="T3" fmla="*/ 0 h 1529"/>
                    <a:gd name="T4" fmla="*/ 0 w 2328"/>
                    <a:gd name="T5" fmla="*/ 0 h 1529"/>
                    <a:gd name="T6" fmla="*/ 0 w 2328"/>
                    <a:gd name="T7" fmla="*/ 0 h 1529"/>
                    <a:gd name="T8" fmla="*/ 0 w 2328"/>
                    <a:gd name="T9" fmla="*/ 0 h 1529"/>
                    <a:gd name="T10" fmla="*/ 0 w 2328"/>
                    <a:gd name="T11" fmla="*/ 0 h 1529"/>
                    <a:gd name="T12" fmla="*/ 0 w 2328"/>
                    <a:gd name="T13" fmla="*/ 0 h 1529"/>
                    <a:gd name="T14" fmla="*/ 0 60000 65536"/>
                    <a:gd name="T15" fmla="*/ 0 60000 65536"/>
                    <a:gd name="T16" fmla="*/ 0 60000 65536"/>
                    <a:gd name="T17" fmla="*/ 0 60000 65536"/>
                    <a:gd name="T18" fmla="*/ 0 60000 65536"/>
                    <a:gd name="T19" fmla="*/ 0 60000 65536"/>
                    <a:gd name="T20" fmla="*/ 0 60000 65536"/>
                    <a:gd name="T21" fmla="*/ 0 w 2328"/>
                    <a:gd name="T22" fmla="*/ 0 h 1529"/>
                    <a:gd name="T23" fmla="*/ 2328 w 2328"/>
                    <a:gd name="T24" fmla="*/ 1529 h 15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8" h="1529">
                      <a:moveTo>
                        <a:pt x="1806" y="1406"/>
                      </a:moveTo>
                      <a:lnTo>
                        <a:pt x="1760" y="1529"/>
                      </a:lnTo>
                      <a:lnTo>
                        <a:pt x="0" y="1528"/>
                      </a:lnTo>
                      <a:lnTo>
                        <a:pt x="469" y="73"/>
                      </a:lnTo>
                      <a:lnTo>
                        <a:pt x="608" y="54"/>
                      </a:lnTo>
                      <a:lnTo>
                        <a:pt x="2328" y="0"/>
                      </a:lnTo>
                      <a:lnTo>
                        <a:pt x="1806" y="140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30" name="Line 136"/>
                <p:cNvSpPr>
                  <a:spLocks noChangeShapeType="1"/>
                </p:cNvSpPr>
                <p:nvPr/>
              </p:nvSpPr>
              <p:spPr bwMode="auto">
                <a:xfrm flipV="1">
                  <a:off x="3673" y="1461"/>
                  <a:ext cx="57" cy="16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31" name="Line 137"/>
                <p:cNvSpPr>
                  <a:spLocks noChangeShapeType="1"/>
                </p:cNvSpPr>
                <p:nvPr/>
              </p:nvSpPr>
              <p:spPr bwMode="auto">
                <a:xfrm flipH="1" flipV="1">
                  <a:off x="3543" y="1469"/>
                  <a:ext cx="130" cy="15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32" name="Line 138"/>
                <p:cNvSpPr>
                  <a:spLocks noChangeShapeType="1"/>
                </p:cNvSpPr>
                <p:nvPr/>
              </p:nvSpPr>
              <p:spPr bwMode="auto">
                <a:xfrm flipH="1">
                  <a:off x="3543" y="1461"/>
                  <a:ext cx="187"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33" name="Oval 139"/>
                <p:cNvSpPr>
                  <a:spLocks noChangeArrowheads="1"/>
                </p:cNvSpPr>
                <p:nvPr/>
              </p:nvSpPr>
              <p:spPr bwMode="auto">
                <a:xfrm>
                  <a:off x="3823" y="1308"/>
                  <a:ext cx="46"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34" name="Freeform 140"/>
                <p:cNvSpPr>
                  <a:spLocks/>
                </p:cNvSpPr>
                <p:nvPr/>
              </p:nvSpPr>
              <p:spPr bwMode="auto">
                <a:xfrm>
                  <a:off x="3728" y="1348"/>
                  <a:ext cx="105" cy="116"/>
                </a:xfrm>
                <a:custGeom>
                  <a:avLst/>
                  <a:gdLst>
                    <a:gd name="T0" fmla="*/ 0 w 1041"/>
                    <a:gd name="T1" fmla="*/ 0 h 1057"/>
                    <a:gd name="T2" fmla="*/ 0 w 1041"/>
                    <a:gd name="T3" fmla="*/ 0 h 1057"/>
                    <a:gd name="T4" fmla="*/ 0 w 1041"/>
                    <a:gd name="T5" fmla="*/ 0 h 1057"/>
                    <a:gd name="T6" fmla="*/ 0 w 1041"/>
                    <a:gd name="T7" fmla="*/ 0 h 1057"/>
                    <a:gd name="T8" fmla="*/ 0 w 1041"/>
                    <a:gd name="T9" fmla="*/ 0 h 1057"/>
                    <a:gd name="T10" fmla="*/ 0 w 1041"/>
                    <a:gd name="T11" fmla="*/ 0 h 1057"/>
                    <a:gd name="T12" fmla="*/ 0 w 1041"/>
                    <a:gd name="T13" fmla="*/ 0 h 1057"/>
                    <a:gd name="T14" fmla="*/ 0 w 1041"/>
                    <a:gd name="T15" fmla="*/ 0 h 1057"/>
                    <a:gd name="T16" fmla="*/ 0 w 1041"/>
                    <a:gd name="T17" fmla="*/ 0 h 1057"/>
                    <a:gd name="T18" fmla="*/ 0 w 1041"/>
                    <a:gd name="T19" fmla="*/ 0 h 1057"/>
                    <a:gd name="T20" fmla="*/ 0 w 1041"/>
                    <a:gd name="T21" fmla="*/ 0 h 1057"/>
                    <a:gd name="T22" fmla="*/ 0 w 1041"/>
                    <a:gd name="T23" fmla="*/ 0 h 1057"/>
                    <a:gd name="T24" fmla="*/ 0 w 1041"/>
                    <a:gd name="T25" fmla="*/ 0 h 1057"/>
                    <a:gd name="T26" fmla="*/ 0 w 1041"/>
                    <a:gd name="T27" fmla="*/ 0 h 1057"/>
                    <a:gd name="T28" fmla="*/ 0 w 1041"/>
                    <a:gd name="T29" fmla="*/ 0 h 1057"/>
                    <a:gd name="T30" fmla="*/ 0 w 1041"/>
                    <a:gd name="T31" fmla="*/ 0 h 1057"/>
                    <a:gd name="T32" fmla="*/ 0 w 1041"/>
                    <a:gd name="T33" fmla="*/ 0 h 1057"/>
                    <a:gd name="T34" fmla="*/ 0 w 1041"/>
                    <a:gd name="T35" fmla="*/ 0 h 1057"/>
                    <a:gd name="T36" fmla="*/ 0 w 1041"/>
                    <a:gd name="T37" fmla="*/ 0 h 1057"/>
                    <a:gd name="T38" fmla="*/ 0 w 1041"/>
                    <a:gd name="T39" fmla="*/ 0 h 1057"/>
                    <a:gd name="T40" fmla="*/ 0 w 1041"/>
                    <a:gd name="T41" fmla="*/ 0 h 1057"/>
                    <a:gd name="T42" fmla="*/ 0 w 1041"/>
                    <a:gd name="T43" fmla="*/ 0 h 10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1"/>
                    <a:gd name="T67" fmla="*/ 0 h 1057"/>
                    <a:gd name="T68" fmla="*/ 1041 w 1041"/>
                    <a:gd name="T69" fmla="*/ 1057 h 10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1" h="1057">
                      <a:moveTo>
                        <a:pt x="1041" y="47"/>
                      </a:moveTo>
                      <a:lnTo>
                        <a:pt x="46" y="1057"/>
                      </a:lnTo>
                      <a:lnTo>
                        <a:pt x="0" y="1012"/>
                      </a:lnTo>
                      <a:lnTo>
                        <a:pt x="993" y="0"/>
                      </a:lnTo>
                      <a:lnTo>
                        <a:pt x="994" y="0"/>
                      </a:lnTo>
                      <a:lnTo>
                        <a:pt x="995" y="1"/>
                      </a:lnTo>
                      <a:lnTo>
                        <a:pt x="998" y="4"/>
                      </a:lnTo>
                      <a:lnTo>
                        <a:pt x="1001" y="6"/>
                      </a:lnTo>
                      <a:lnTo>
                        <a:pt x="1004" y="9"/>
                      </a:lnTo>
                      <a:lnTo>
                        <a:pt x="1009" y="14"/>
                      </a:lnTo>
                      <a:lnTo>
                        <a:pt x="1014" y="18"/>
                      </a:lnTo>
                      <a:lnTo>
                        <a:pt x="1018" y="22"/>
                      </a:lnTo>
                      <a:lnTo>
                        <a:pt x="1023" y="26"/>
                      </a:lnTo>
                      <a:lnTo>
                        <a:pt x="1027" y="31"/>
                      </a:lnTo>
                      <a:lnTo>
                        <a:pt x="1031" y="35"/>
                      </a:lnTo>
                      <a:lnTo>
                        <a:pt x="1034" y="39"/>
                      </a:lnTo>
                      <a:lnTo>
                        <a:pt x="1037" y="42"/>
                      </a:lnTo>
                      <a:lnTo>
                        <a:pt x="1038" y="44"/>
                      </a:lnTo>
                      <a:lnTo>
                        <a:pt x="1040" y="46"/>
                      </a:lnTo>
                      <a:lnTo>
                        <a:pt x="1041" y="4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35" name="Freeform 141"/>
                <p:cNvSpPr>
                  <a:spLocks/>
                </p:cNvSpPr>
                <p:nvPr/>
              </p:nvSpPr>
              <p:spPr bwMode="auto">
                <a:xfrm>
                  <a:off x="3728" y="1348"/>
                  <a:ext cx="105" cy="116"/>
                </a:xfrm>
                <a:custGeom>
                  <a:avLst/>
                  <a:gdLst>
                    <a:gd name="T0" fmla="*/ 0 w 1041"/>
                    <a:gd name="T1" fmla="*/ 0 h 1057"/>
                    <a:gd name="T2" fmla="*/ 0 w 1041"/>
                    <a:gd name="T3" fmla="*/ 0 h 1057"/>
                    <a:gd name="T4" fmla="*/ 0 w 1041"/>
                    <a:gd name="T5" fmla="*/ 0 h 1057"/>
                    <a:gd name="T6" fmla="*/ 0 w 1041"/>
                    <a:gd name="T7" fmla="*/ 0 h 1057"/>
                    <a:gd name="T8" fmla="*/ 0 w 1041"/>
                    <a:gd name="T9" fmla="*/ 0 h 1057"/>
                    <a:gd name="T10" fmla="*/ 0 w 1041"/>
                    <a:gd name="T11" fmla="*/ 0 h 1057"/>
                    <a:gd name="T12" fmla="*/ 0 w 1041"/>
                    <a:gd name="T13" fmla="*/ 0 h 1057"/>
                    <a:gd name="T14" fmla="*/ 0 w 1041"/>
                    <a:gd name="T15" fmla="*/ 0 h 1057"/>
                    <a:gd name="T16" fmla="*/ 0 w 1041"/>
                    <a:gd name="T17" fmla="*/ 0 h 1057"/>
                    <a:gd name="T18" fmla="*/ 0 w 1041"/>
                    <a:gd name="T19" fmla="*/ 0 h 1057"/>
                    <a:gd name="T20" fmla="*/ 0 w 1041"/>
                    <a:gd name="T21" fmla="*/ 0 h 1057"/>
                    <a:gd name="T22" fmla="*/ 0 w 1041"/>
                    <a:gd name="T23" fmla="*/ 0 h 1057"/>
                    <a:gd name="T24" fmla="*/ 0 w 1041"/>
                    <a:gd name="T25" fmla="*/ 0 h 1057"/>
                    <a:gd name="T26" fmla="*/ 0 w 1041"/>
                    <a:gd name="T27" fmla="*/ 0 h 1057"/>
                    <a:gd name="T28" fmla="*/ 0 w 1041"/>
                    <a:gd name="T29" fmla="*/ 0 h 1057"/>
                    <a:gd name="T30" fmla="*/ 0 w 1041"/>
                    <a:gd name="T31" fmla="*/ 0 h 1057"/>
                    <a:gd name="T32" fmla="*/ 0 w 1041"/>
                    <a:gd name="T33" fmla="*/ 0 h 1057"/>
                    <a:gd name="T34" fmla="*/ 0 w 1041"/>
                    <a:gd name="T35" fmla="*/ 0 h 1057"/>
                    <a:gd name="T36" fmla="*/ 0 w 1041"/>
                    <a:gd name="T37" fmla="*/ 0 h 1057"/>
                    <a:gd name="T38" fmla="*/ 0 w 1041"/>
                    <a:gd name="T39" fmla="*/ 0 h 1057"/>
                    <a:gd name="T40" fmla="*/ 0 w 1041"/>
                    <a:gd name="T41" fmla="*/ 0 h 1057"/>
                    <a:gd name="T42" fmla="*/ 0 w 1041"/>
                    <a:gd name="T43" fmla="*/ 0 h 10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1"/>
                    <a:gd name="T67" fmla="*/ 0 h 1057"/>
                    <a:gd name="T68" fmla="*/ 1041 w 1041"/>
                    <a:gd name="T69" fmla="*/ 1057 h 10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1" h="1057">
                      <a:moveTo>
                        <a:pt x="1041" y="47"/>
                      </a:moveTo>
                      <a:lnTo>
                        <a:pt x="46" y="1057"/>
                      </a:lnTo>
                      <a:lnTo>
                        <a:pt x="0" y="1012"/>
                      </a:lnTo>
                      <a:lnTo>
                        <a:pt x="993" y="0"/>
                      </a:lnTo>
                      <a:lnTo>
                        <a:pt x="994" y="0"/>
                      </a:lnTo>
                      <a:lnTo>
                        <a:pt x="995" y="1"/>
                      </a:lnTo>
                      <a:lnTo>
                        <a:pt x="998" y="4"/>
                      </a:lnTo>
                      <a:lnTo>
                        <a:pt x="1001" y="6"/>
                      </a:lnTo>
                      <a:lnTo>
                        <a:pt x="1004" y="9"/>
                      </a:lnTo>
                      <a:lnTo>
                        <a:pt x="1009" y="14"/>
                      </a:lnTo>
                      <a:lnTo>
                        <a:pt x="1014" y="18"/>
                      </a:lnTo>
                      <a:lnTo>
                        <a:pt x="1018" y="22"/>
                      </a:lnTo>
                      <a:lnTo>
                        <a:pt x="1023" y="26"/>
                      </a:lnTo>
                      <a:lnTo>
                        <a:pt x="1027" y="31"/>
                      </a:lnTo>
                      <a:lnTo>
                        <a:pt x="1031" y="35"/>
                      </a:lnTo>
                      <a:lnTo>
                        <a:pt x="1034" y="39"/>
                      </a:lnTo>
                      <a:lnTo>
                        <a:pt x="1037" y="42"/>
                      </a:lnTo>
                      <a:lnTo>
                        <a:pt x="1038" y="44"/>
                      </a:lnTo>
                      <a:lnTo>
                        <a:pt x="1040" y="46"/>
                      </a:lnTo>
                      <a:lnTo>
                        <a:pt x="1041" y="47"/>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436" name="Freeform 142"/>
                <p:cNvSpPr>
                  <a:spLocks/>
                </p:cNvSpPr>
                <p:nvPr/>
              </p:nvSpPr>
              <p:spPr bwMode="auto">
                <a:xfrm>
                  <a:off x="4105" y="1744"/>
                  <a:ext cx="75" cy="122"/>
                </a:xfrm>
                <a:custGeom>
                  <a:avLst/>
                  <a:gdLst>
                    <a:gd name="T0" fmla="*/ 0 w 740"/>
                    <a:gd name="T1" fmla="*/ 0 h 1122"/>
                    <a:gd name="T2" fmla="*/ 0 w 740"/>
                    <a:gd name="T3" fmla="*/ 0 h 1122"/>
                    <a:gd name="T4" fmla="*/ 0 w 740"/>
                    <a:gd name="T5" fmla="*/ 0 h 1122"/>
                    <a:gd name="T6" fmla="*/ 0 w 740"/>
                    <a:gd name="T7" fmla="*/ 0 h 1122"/>
                    <a:gd name="T8" fmla="*/ 0 w 740"/>
                    <a:gd name="T9" fmla="*/ 0 h 1122"/>
                    <a:gd name="T10" fmla="*/ 0 w 740"/>
                    <a:gd name="T11" fmla="*/ 0 h 1122"/>
                    <a:gd name="T12" fmla="*/ 0 w 740"/>
                    <a:gd name="T13" fmla="*/ 0 h 1122"/>
                    <a:gd name="T14" fmla="*/ 0 w 740"/>
                    <a:gd name="T15" fmla="*/ 0 h 1122"/>
                    <a:gd name="T16" fmla="*/ 0 w 740"/>
                    <a:gd name="T17" fmla="*/ 0 h 1122"/>
                    <a:gd name="T18" fmla="*/ 0 w 740"/>
                    <a:gd name="T19" fmla="*/ 0 h 1122"/>
                    <a:gd name="T20" fmla="*/ 0 w 740"/>
                    <a:gd name="T21" fmla="*/ 0 h 1122"/>
                    <a:gd name="T22" fmla="*/ 0 w 740"/>
                    <a:gd name="T23" fmla="*/ 0 h 1122"/>
                    <a:gd name="T24" fmla="*/ 0 w 740"/>
                    <a:gd name="T25" fmla="*/ 0 h 1122"/>
                    <a:gd name="T26" fmla="*/ 0 w 740"/>
                    <a:gd name="T27" fmla="*/ 0 h 1122"/>
                    <a:gd name="T28" fmla="*/ 0 w 740"/>
                    <a:gd name="T29" fmla="*/ 0 h 1122"/>
                    <a:gd name="T30" fmla="*/ 0 w 740"/>
                    <a:gd name="T31" fmla="*/ 0 h 1122"/>
                    <a:gd name="T32" fmla="*/ 0 w 740"/>
                    <a:gd name="T33" fmla="*/ 0 h 1122"/>
                    <a:gd name="T34" fmla="*/ 0 w 740"/>
                    <a:gd name="T35" fmla="*/ 0 h 1122"/>
                    <a:gd name="T36" fmla="*/ 0 w 740"/>
                    <a:gd name="T37" fmla="*/ 0 h 1122"/>
                    <a:gd name="T38" fmla="*/ 0 w 740"/>
                    <a:gd name="T39" fmla="*/ 0 h 1122"/>
                    <a:gd name="T40" fmla="*/ 0 w 740"/>
                    <a:gd name="T41" fmla="*/ 0 h 1122"/>
                    <a:gd name="T42" fmla="*/ 0 w 740"/>
                    <a:gd name="T43" fmla="*/ 0 h 1122"/>
                    <a:gd name="T44" fmla="*/ 0 w 740"/>
                    <a:gd name="T45" fmla="*/ 0 h 1122"/>
                    <a:gd name="T46" fmla="*/ 0 w 740"/>
                    <a:gd name="T47" fmla="*/ 0 h 1122"/>
                    <a:gd name="T48" fmla="*/ 0 w 740"/>
                    <a:gd name="T49" fmla="*/ 0 h 1122"/>
                    <a:gd name="T50" fmla="*/ 0 w 740"/>
                    <a:gd name="T51" fmla="*/ 0 h 1122"/>
                    <a:gd name="T52" fmla="*/ 0 w 740"/>
                    <a:gd name="T53" fmla="*/ 0 h 1122"/>
                    <a:gd name="T54" fmla="*/ 0 w 740"/>
                    <a:gd name="T55" fmla="*/ 0 h 1122"/>
                    <a:gd name="T56" fmla="*/ 0 w 740"/>
                    <a:gd name="T57" fmla="*/ 0 h 1122"/>
                    <a:gd name="T58" fmla="*/ 0 w 740"/>
                    <a:gd name="T59" fmla="*/ 0 h 1122"/>
                    <a:gd name="T60" fmla="*/ 0 w 740"/>
                    <a:gd name="T61" fmla="*/ 0 h 1122"/>
                    <a:gd name="T62" fmla="*/ 0 w 740"/>
                    <a:gd name="T63" fmla="*/ 0 h 1122"/>
                    <a:gd name="T64" fmla="*/ 0 w 740"/>
                    <a:gd name="T65" fmla="*/ 0 h 1122"/>
                    <a:gd name="T66" fmla="*/ 0 w 740"/>
                    <a:gd name="T67" fmla="*/ 0 h 1122"/>
                    <a:gd name="T68" fmla="*/ 0 w 740"/>
                    <a:gd name="T69" fmla="*/ 0 h 1122"/>
                    <a:gd name="T70" fmla="*/ 0 w 740"/>
                    <a:gd name="T71" fmla="*/ 0 h 1122"/>
                    <a:gd name="T72" fmla="*/ 0 w 740"/>
                    <a:gd name="T73" fmla="*/ 0 h 1122"/>
                    <a:gd name="T74" fmla="*/ 0 w 740"/>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0"/>
                    <a:gd name="T115" fmla="*/ 0 h 1122"/>
                    <a:gd name="T116" fmla="*/ 740 w 740"/>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0" h="1122">
                      <a:moveTo>
                        <a:pt x="56" y="4"/>
                      </a:moveTo>
                      <a:lnTo>
                        <a:pt x="739" y="1082"/>
                      </a:lnTo>
                      <a:lnTo>
                        <a:pt x="740" y="1085"/>
                      </a:lnTo>
                      <a:lnTo>
                        <a:pt x="740" y="1088"/>
                      </a:lnTo>
                      <a:lnTo>
                        <a:pt x="739" y="1092"/>
                      </a:lnTo>
                      <a:lnTo>
                        <a:pt x="737" y="1096"/>
                      </a:lnTo>
                      <a:lnTo>
                        <a:pt x="733" y="1101"/>
                      </a:lnTo>
                      <a:lnTo>
                        <a:pt x="730" y="1105"/>
                      </a:lnTo>
                      <a:lnTo>
                        <a:pt x="724" y="1110"/>
                      </a:lnTo>
                      <a:lnTo>
                        <a:pt x="720" y="1113"/>
                      </a:lnTo>
                      <a:lnTo>
                        <a:pt x="713" y="1117"/>
                      </a:lnTo>
                      <a:lnTo>
                        <a:pt x="707" y="1119"/>
                      </a:lnTo>
                      <a:lnTo>
                        <a:pt x="702" y="1121"/>
                      </a:lnTo>
                      <a:lnTo>
                        <a:pt x="696" y="1122"/>
                      </a:lnTo>
                      <a:lnTo>
                        <a:pt x="691" y="1122"/>
                      </a:lnTo>
                      <a:lnTo>
                        <a:pt x="688" y="1121"/>
                      </a:lnTo>
                      <a:lnTo>
                        <a:pt x="685" y="1120"/>
                      </a:lnTo>
                      <a:lnTo>
                        <a:pt x="682" y="1118"/>
                      </a:lnTo>
                      <a:lnTo>
                        <a:pt x="1" y="40"/>
                      </a:lnTo>
                      <a:lnTo>
                        <a:pt x="0" y="36"/>
                      </a:lnTo>
                      <a:lnTo>
                        <a:pt x="0" y="33"/>
                      </a:lnTo>
                      <a:lnTo>
                        <a:pt x="1" y="28"/>
                      </a:lnTo>
                      <a:lnTo>
                        <a:pt x="3" y="25"/>
                      </a:lnTo>
                      <a:lnTo>
                        <a:pt x="7" y="20"/>
                      </a:lnTo>
                      <a:lnTo>
                        <a:pt x="10" y="16"/>
                      </a:lnTo>
                      <a:lnTo>
                        <a:pt x="15" y="11"/>
                      </a:lnTo>
                      <a:lnTo>
                        <a:pt x="20" y="8"/>
                      </a:lnTo>
                      <a:lnTo>
                        <a:pt x="26" y="4"/>
                      </a:lnTo>
                      <a:lnTo>
                        <a:pt x="32" y="2"/>
                      </a:lnTo>
                      <a:lnTo>
                        <a:pt x="37" y="1"/>
                      </a:lnTo>
                      <a:lnTo>
                        <a:pt x="42" y="0"/>
                      </a:lnTo>
                      <a:lnTo>
                        <a:pt x="47" y="0"/>
                      </a:lnTo>
                      <a:lnTo>
                        <a:pt x="51" y="0"/>
                      </a:lnTo>
                      <a:lnTo>
                        <a:pt x="54" y="2"/>
                      </a:lnTo>
                      <a:lnTo>
                        <a:pt x="56" y="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37" name="Freeform 143"/>
                <p:cNvSpPr>
                  <a:spLocks/>
                </p:cNvSpPr>
                <p:nvPr/>
              </p:nvSpPr>
              <p:spPr bwMode="auto">
                <a:xfrm>
                  <a:off x="4105" y="1744"/>
                  <a:ext cx="75" cy="122"/>
                </a:xfrm>
                <a:custGeom>
                  <a:avLst/>
                  <a:gdLst>
                    <a:gd name="T0" fmla="*/ 0 w 740"/>
                    <a:gd name="T1" fmla="*/ 0 h 1122"/>
                    <a:gd name="T2" fmla="*/ 0 w 740"/>
                    <a:gd name="T3" fmla="*/ 0 h 1122"/>
                    <a:gd name="T4" fmla="*/ 0 w 740"/>
                    <a:gd name="T5" fmla="*/ 0 h 1122"/>
                    <a:gd name="T6" fmla="*/ 0 w 740"/>
                    <a:gd name="T7" fmla="*/ 0 h 1122"/>
                    <a:gd name="T8" fmla="*/ 0 w 740"/>
                    <a:gd name="T9" fmla="*/ 0 h 1122"/>
                    <a:gd name="T10" fmla="*/ 0 w 740"/>
                    <a:gd name="T11" fmla="*/ 0 h 1122"/>
                    <a:gd name="T12" fmla="*/ 0 w 740"/>
                    <a:gd name="T13" fmla="*/ 0 h 1122"/>
                    <a:gd name="T14" fmla="*/ 0 w 740"/>
                    <a:gd name="T15" fmla="*/ 0 h 1122"/>
                    <a:gd name="T16" fmla="*/ 0 w 740"/>
                    <a:gd name="T17" fmla="*/ 0 h 1122"/>
                    <a:gd name="T18" fmla="*/ 0 w 740"/>
                    <a:gd name="T19" fmla="*/ 0 h 1122"/>
                    <a:gd name="T20" fmla="*/ 0 w 740"/>
                    <a:gd name="T21" fmla="*/ 0 h 1122"/>
                    <a:gd name="T22" fmla="*/ 0 w 740"/>
                    <a:gd name="T23" fmla="*/ 0 h 1122"/>
                    <a:gd name="T24" fmla="*/ 0 w 740"/>
                    <a:gd name="T25" fmla="*/ 0 h 1122"/>
                    <a:gd name="T26" fmla="*/ 0 w 740"/>
                    <a:gd name="T27" fmla="*/ 0 h 1122"/>
                    <a:gd name="T28" fmla="*/ 0 w 740"/>
                    <a:gd name="T29" fmla="*/ 0 h 1122"/>
                    <a:gd name="T30" fmla="*/ 0 w 740"/>
                    <a:gd name="T31" fmla="*/ 0 h 1122"/>
                    <a:gd name="T32" fmla="*/ 0 w 740"/>
                    <a:gd name="T33" fmla="*/ 0 h 1122"/>
                    <a:gd name="T34" fmla="*/ 0 w 740"/>
                    <a:gd name="T35" fmla="*/ 0 h 1122"/>
                    <a:gd name="T36" fmla="*/ 0 w 740"/>
                    <a:gd name="T37" fmla="*/ 0 h 1122"/>
                    <a:gd name="T38" fmla="*/ 0 w 740"/>
                    <a:gd name="T39" fmla="*/ 0 h 1122"/>
                    <a:gd name="T40" fmla="*/ 0 w 740"/>
                    <a:gd name="T41" fmla="*/ 0 h 1122"/>
                    <a:gd name="T42" fmla="*/ 0 w 740"/>
                    <a:gd name="T43" fmla="*/ 0 h 1122"/>
                    <a:gd name="T44" fmla="*/ 0 w 740"/>
                    <a:gd name="T45" fmla="*/ 0 h 1122"/>
                    <a:gd name="T46" fmla="*/ 0 w 740"/>
                    <a:gd name="T47" fmla="*/ 0 h 1122"/>
                    <a:gd name="T48" fmla="*/ 0 w 740"/>
                    <a:gd name="T49" fmla="*/ 0 h 1122"/>
                    <a:gd name="T50" fmla="*/ 0 w 740"/>
                    <a:gd name="T51" fmla="*/ 0 h 1122"/>
                    <a:gd name="T52" fmla="*/ 0 w 740"/>
                    <a:gd name="T53" fmla="*/ 0 h 1122"/>
                    <a:gd name="T54" fmla="*/ 0 w 740"/>
                    <a:gd name="T55" fmla="*/ 0 h 1122"/>
                    <a:gd name="T56" fmla="*/ 0 w 740"/>
                    <a:gd name="T57" fmla="*/ 0 h 1122"/>
                    <a:gd name="T58" fmla="*/ 0 w 740"/>
                    <a:gd name="T59" fmla="*/ 0 h 1122"/>
                    <a:gd name="T60" fmla="*/ 0 w 740"/>
                    <a:gd name="T61" fmla="*/ 0 h 1122"/>
                    <a:gd name="T62" fmla="*/ 0 w 740"/>
                    <a:gd name="T63" fmla="*/ 0 h 1122"/>
                    <a:gd name="T64" fmla="*/ 0 w 740"/>
                    <a:gd name="T65" fmla="*/ 0 h 1122"/>
                    <a:gd name="T66" fmla="*/ 0 w 740"/>
                    <a:gd name="T67" fmla="*/ 0 h 1122"/>
                    <a:gd name="T68" fmla="*/ 0 w 740"/>
                    <a:gd name="T69" fmla="*/ 0 h 1122"/>
                    <a:gd name="T70" fmla="*/ 0 w 740"/>
                    <a:gd name="T71" fmla="*/ 0 h 1122"/>
                    <a:gd name="T72" fmla="*/ 0 w 740"/>
                    <a:gd name="T73" fmla="*/ 0 h 1122"/>
                    <a:gd name="T74" fmla="*/ 0 w 740"/>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0"/>
                    <a:gd name="T115" fmla="*/ 0 h 1122"/>
                    <a:gd name="T116" fmla="*/ 740 w 740"/>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0" h="1122">
                      <a:moveTo>
                        <a:pt x="56" y="4"/>
                      </a:moveTo>
                      <a:lnTo>
                        <a:pt x="739" y="1082"/>
                      </a:lnTo>
                      <a:lnTo>
                        <a:pt x="740" y="1085"/>
                      </a:lnTo>
                      <a:lnTo>
                        <a:pt x="740" y="1088"/>
                      </a:lnTo>
                      <a:lnTo>
                        <a:pt x="739" y="1092"/>
                      </a:lnTo>
                      <a:lnTo>
                        <a:pt x="737" y="1096"/>
                      </a:lnTo>
                      <a:lnTo>
                        <a:pt x="733" y="1101"/>
                      </a:lnTo>
                      <a:lnTo>
                        <a:pt x="730" y="1105"/>
                      </a:lnTo>
                      <a:lnTo>
                        <a:pt x="724" y="1110"/>
                      </a:lnTo>
                      <a:lnTo>
                        <a:pt x="720" y="1113"/>
                      </a:lnTo>
                      <a:lnTo>
                        <a:pt x="713" y="1117"/>
                      </a:lnTo>
                      <a:lnTo>
                        <a:pt x="707" y="1119"/>
                      </a:lnTo>
                      <a:lnTo>
                        <a:pt x="702" y="1121"/>
                      </a:lnTo>
                      <a:lnTo>
                        <a:pt x="696" y="1122"/>
                      </a:lnTo>
                      <a:lnTo>
                        <a:pt x="691" y="1122"/>
                      </a:lnTo>
                      <a:lnTo>
                        <a:pt x="688" y="1121"/>
                      </a:lnTo>
                      <a:lnTo>
                        <a:pt x="685" y="1120"/>
                      </a:lnTo>
                      <a:lnTo>
                        <a:pt x="682" y="1118"/>
                      </a:lnTo>
                      <a:lnTo>
                        <a:pt x="1" y="40"/>
                      </a:lnTo>
                      <a:lnTo>
                        <a:pt x="0" y="36"/>
                      </a:lnTo>
                      <a:lnTo>
                        <a:pt x="0" y="33"/>
                      </a:lnTo>
                      <a:lnTo>
                        <a:pt x="1" y="28"/>
                      </a:lnTo>
                      <a:lnTo>
                        <a:pt x="3" y="25"/>
                      </a:lnTo>
                      <a:lnTo>
                        <a:pt x="7" y="20"/>
                      </a:lnTo>
                      <a:lnTo>
                        <a:pt x="10" y="16"/>
                      </a:lnTo>
                      <a:lnTo>
                        <a:pt x="15" y="11"/>
                      </a:lnTo>
                      <a:lnTo>
                        <a:pt x="20" y="8"/>
                      </a:lnTo>
                      <a:lnTo>
                        <a:pt x="26" y="4"/>
                      </a:lnTo>
                      <a:lnTo>
                        <a:pt x="32" y="2"/>
                      </a:lnTo>
                      <a:lnTo>
                        <a:pt x="37" y="1"/>
                      </a:lnTo>
                      <a:lnTo>
                        <a:pt x="42" y="0"/>
                      </a:lnTo>
                      <a:lnTo>
                        <a:pt x="47" y="0"/>
                      </a:lnTo>
                      <a:lnTo>
                        <a:pt x="51" y="0"/>
                      </a:lnTo>
                      <a:lnTo>
                        <a:pt x="54" y="2"/>
                      </a:lnTo>
                      <a:lnTo>
                        <a:pt x="56" y="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38" name="Freeform 144"/>
                <p:cNvSpPr>
                  <a:spLocks/>
                </p:cNvSpPr>
                <p:nvPr/>
              </p:nvSpPr>
              <p:spPr bwMode="auto">
                <a:xfrm>
                  <a:off x="4174" y="1861"/>
                  <a:ext cx="6" cy="5"/>
                </a:xfrm>
                <a:custGeom>
                  <a:avLst/>
                  <a:gdLst>
                    <a:gd name="T0" fmla="*/ 0 w 59"/>
                    <a:gd name="T1" fmla="*/ 0 h 45"/>
                    <a:gd name="T2" fmla="*/ 0 w 59"/>
                    <a:gd name="T3" fmla="*/ 0 h 45"/>
                    <a:gd name="T4" fmla="*/ 0 w 59"/>
                    <a:gd name="T5" fmla="*/ 0 h 45"/>
                    <a:gd name="T6" fmla="*/ 0 w 59"/>
                    <a:gd name="T7" fmla="*/ 0 h 45"/>
                    <a:gd name="T8" fmla="*/ 0 w 59"/>
                    <a:gd name="T9" fmla="*/ 0 h 45"/>
                    <a:gd name="T10" fmla="*/ 0 w 59"/>
                    <a:gd name="T11" fmla="*/ 0 h 45"/>
                    <a:gd name="T12" fmla="*/ 0 w 59"/>
                    <a:gd name="T13" fmla="*/ 0 h 45"/>
                    <a:gd name="T14" fmla="*/ 0 w 59"/>
                    <a:gd name="T15" fmla="*/ 0 h 45"/>
                    <a:gd name="T16" fmla="*/ 0 w 59"/>
                    <a:gd name="T17" fmla="*/ 0 h 45"/>
                    <a:gd name="T18" fmla="*/ 0 w 59"/>
                    <a:gd name="T19" fmla="*/ 0 h 45"/>
                    <a:gd name="T20" fmla="*/ 0 w 59"/>
                    <a:gd name="T21" fmla="*/ 0 h 45"/>
                    <a:gd name="T22" fmla="*/ 0 w 59"/>
                    <a:gd name="T23" fmla="*/ 0 h 45"/>
                    <a:gd name="T24" fmla="*/ 0 w 59"/>
                    <a:gd name="T25" fmla="*/ 0 h 45"/>
                    <a:gd name="T26" fmla="*/ 0 w 59"/>
                    <a:gd name="T27" fmla="*/ 0 h 45"/>
                    <a:gd name="T28" fmla="*/ 0 w 59"/>
                    <a:gd name="T29" fmla="*/ 0 h 45"/>
                    <a:gd name="T30" fmla="*/ 0 w 59"/>
                    <a:gd name="T31" fmla="*/ 0 h 45"/>
                    <a:gd name="T32" fmla="*/ 0 w 59"/>
                    <a:gd name="T33" fmla="*/ 0 h 45"/>
                    <a:gd name="T34" fmla="*/ 0 w 59"/>
                    <a:gd name="T35" fmla="*/ 0 h 45"/>
                    <a:gd name="T36" fmla="*/ 0 w 59"/>
                    <a:gd name="T37" fmla="*/ 0 h 45"/>
                    <a:gd name="T38" fmla="*/ 0 w 59"/>
                    <a:gd name="T39" fmla="*/ 0 h 45"/>
                    <a:gd name="T40" fmla="*/ 0 w 59"/>
                    <a:gd name="T41" fmla="*/ 0 h 45"/>
                    <a:gd name="T42" fmla="*/ 0 w 59"/>
                    <a:gd name="T43" fmla="*/ 0 h 45"/>
                    <a:gd name="T44" fmla="*/ 0 w 59"/>
                    <a:gd name="T45" fmla="*/ 0 h 45"/>
                    <a:gd name="T46" fmla="*/ 0 w 59"/>
                    <a:gd name="T47" fmla="*/ 0 h 45"/>
                    <a:gd name="T48" fmla="*/ 0 w 59"/>
                    <a:gd name="T49" fmla="*/ 0 h 45"/>
                    <a:gd name="T50" fmla="*/ 0 w 59"/>
                    <a:gd name="T51" fmla="*/ 0 h 45"/>
                    <a:gd name="T52" fmla="*/ 0 w 59"/>
                    <a:gd name="T53" fmla="*/ 0 h 45"/>
                    <a:gd name="T54" fmla="*/ 0 w 59"/>
                    <a:gd name="T55" fmla="*/ 0 h 45"/>
                    <a:gd name="T56" fmla="*/ 0 w 59"/>
                    <a:gd name="T57" fmla="*/ 0 h 45"/>
                    <a:gd name="T58" fmla="*/ 0 w 59"/>
                    <a:gd name="T59" fmla="*/ 0 h 45"/>
                    <a:gd name="T60" fmla="*/ 0 w 59"/>
                    <a:gd name="T61" fmla="*/ 0 h 45"/>
                    <a:gd name="T62" fmla="*/ 0 w 59"/>
                    <a:gd name="T63" fmla="*/ 0 h 45"/>
                    <a:gd name="T64" fmla="*/ 0 w 59"/>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5"/>
                    <a:gd name="T101" fmla="*/ 59 w 59"/>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5">
                      <a:moveTo>
                        <a:pt x="22" y="9"/>
                      </a:moveTo>
                      <a:lnTo>
                        <a:pt x="27" y="6"/>
                      </a:lnTo>
                      <a:lnTo>
                        <a:pt x="33" y="3"/>
                      </a:lnTo>
                      <a:lnTo>
                        <a:pt x="39" y="1"/>
                      </a:lnTo>
                      <a:lnTo>
                        <a:pt x="44" y="0"/>
                      </a:lnTo>
                      <a:lnTo>
                        <a:pt x="49" y="0"/>
                      </a:lnTo>
                      <a:lnTo>
                        <a:pt x="54" y="1"/>
                      </a:lnTo>
                      <a:lnTo>
                        <a:pt x="56" y="2"/>
                      </a:lnTo>
                      <a:lnTo>
                        <a:pt x="58" y="5"/>
                      </a:lnTo>
                      <a:lnTo>
                        <a:pt x="59" y="8"/>
                      </a:lnTo>
                      <a:lnTo>
                        <a:pt x="59" y="11"/>
                      </a:lnTo>
                      <a:lnTo>
                        <a:pt x="58" y="15"/>
                      </a:lnTo>
                      <a:lnTo>
                        <a:pt x="56" y="19"/>
                      </a:lnTo>
                      <a:lnTo>
                        <a:pt x="52" y="24"/>
                      </a:lnTo>
                      <a:lnTo>
                        <a:pt x="49" y="28"/>
                      </a:lnTo>
                      <a:lnTo>
                        <a:pt x="43" y="33"/>
                      </a:lnTo>
                      <a:lnTo>
                        <a:pt x="39" y="36"/>
                      </a:lnTo>
                      <a:lnTo>
                        <a:pt x="32" y="40"/>
                      </a:lnTo>
                      <a:lnTo>
                        <a:pt x="26" y="42"/>
                      </a:lnTo>
                      <a:lnTo>
                        <a:pt x="21" y="44"/>
                      </a:lnTo>
                      <a:lnTo>
                        <a:pt x="15" y="45"/>
                      </a:lnTo>
                      <a:lnTo>
                        <a:pt x="10" y="45"/>
                      </a:lnTo>
                      <a:lnTo>
                        <a:pt x="7" y="44"/>
                      </a:lnTo>
                      <a:lnTo>
                        <a:pt x="4" y="43"/>
                      </a:lnTo>
                      <a:lnTo>
                        <a:pt x="1" y="41"/>
                      </a:lnTo>
                      <a:lnTo>
                        <a:pt x="0" y="38"/>
                      </a:lnTo>
                      <a:lnTo>
                        <a:pt x="0" y="34"/>
                      </a:lnTo>
                      <a:lnTo>
                        <a:pt x="1" y="31"/>
                      </a:lnTo>
                      <a:lnTo>
                        <a:pt x="4" y="26"/>
                      </a:lnTo>
                      <a:lnTo>
                        <a:pt x="7" y="22"/>
                      </a:lnTo>
                      <a:lnTo>
                        <a:pt x="10" y="17"/>
                      </a:lnTo>
                      <a:lnTo>
                        <a:pt x="16" y="14"/>
                      </a:lnTo>
                      <a:lnTo>
                        <a:pt x="22"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39" name="Freeform 145"/>
                <p:cNvSpPr>
                  <a:spLocks/>
                </p:cNvSpPr>
                <p:nvPr/>
              </p:nvSpPr>
              <p:spPr bwMode="auto">
                <a:xfrm>
                  <a:off x="4174" y="1861"/>
                  <a:ext cx="6" cy="5"/>
                </a:xfrm>
                <a:custGeom>
                  <a:avLst/>
                  <a:gdLst>
                    <a:gd name="T0" fmla="*/ 0 w 59"/>
                    <a:gd name="T1" fmla="*/ 0 h 45"/>
                    <a:gd name="T2" fmla="*/ 0 w 59"/>
                    <a:gd name="T3" fmla="*/ 0 h 45"/>
                    <a:gd name="T4" fmla="*/ 0 w 59"/>
                    <a:gd name="T5" fmla="*/ 0 h 45"/>
                    <a:gd name="T6" fmla="*/ 0 w 59"/>
                    <a:gd name="T7" fmla="*/ 0 h 45"/>
                    <a:gd name="T8" fmla="*/ 0 w 59"/>
                    <a:gd name="T9" fmla="*/ 0 h 45"/>
                    <a:gd name="T10" fmla="*/ 0 w 59"/>
                    <a:gd name="T11" fmla="*/ 0 h 45"/>
                    <a:gd name="T12" fmla="*/ 0 w 59"/>
                    <a:gd name="T13" fmla="*/ 0 h 45"/>
                    <a:gd name="T14" fmla="*/ 0 w 59"/>
                    <a:gd name="T15" fmla="*/ 0 h 45"/>
                    <a:gd name="T16" fmla="*/ 0 w 59"/>
                    <a:gd name="T17" fmla="*/ 0 h 45"/>
                    <a:gd name="T18" fmla="*/ 0 w 59"/>
                    <a:gd name="T19" fmla="*/ 0 h 45"/>
                    <a:gd name="T20" fmla="*/ 0 w 59"/>
                    <a:gd name="T21" fmla="*/ 0 h 45"/>
                    <a:gd name="T22" fmla="*/ 0 w 59"/>
                    <a:gd name="T23" fmla="*/ 0 h 45"/>
                    <a:gd name="T24" fmla="*/ 0 w 59"/>
                    <a:gd name="T25" fmla="*/ 0 h 45"/>
                    <a:gd name="T26" fmla="*/ 0 w 59"/>
                    <a:gd name="T27" fmla="*/ 0 h 45"/>
                    <a:gd name="T28" fmla="*/ 0 w 59"/>
                    <a:gd name="T29" fmla="*/ 0 h 45"/>
                    <a:gd name="T30" fmla="*/ 0 w 59"/>
                    <a:gd name="T31" fmla="*/ 0 h 45"/>
                    <a:gd name="T32" fmla="*/ 0 w 59"/>
                    <a:gd name="T33" fmla="*/ 0 h 45"/>
                    <a:gd name="T34" fmla="*/ 0 w 59"/>
                    <a:gd name="T35" fmla="*/ 0 h 45"/>
                    <a:gd name="T36" fmla="*/ 0 w 59"/>
                    <a:gd name="T37" fmla="*/ 0 h 45"/>
                    <a:gd name="T38" fmla="*/ 0 w 59"/>
                    <a:gd name="T39" fmla="*/ 0 h 45"/>
                    <a:gd name="T40" fmla="*/ 0 w 59"/>
                    <a:gd name="T41" fmla="*/ 0 h 45"/>
                    <a:gd name="T42" fmla="*/ 0 w 59"/>
                    <a:gd name="T43" fmla="*/ 0 h 45"/>
                    <a:gd name="T44" fmla="*/ 0 w 59"/>
                    <a:gd name="T45" fmla="*/ 0 h 45"/>
                    <a:gd name="T46" fmla="*/ 0 w 59"/>
                    <a:gd name="T47" fmla="*/ 0 h 45"/>
                    <a:gd name="T48" fmla="*/ 0 w 59"/>
                    <a:gd name="T49" fmla="*/ 0 h 45"/>
                    <a:gd name="T50" fmla="*/ 0 w 59"/>
                    <a:gd name="T51" fmla="*/ 0 h 45"/>
                    <a:gd name="T52" fmla="*/ 0 w 59"/>
                    <a:gd name="T53" fmla="*/ 0 h 45"/>
                    <a:gd name="T54" fmla="*/ 0 w 59"/>
                    <a:gd name="T55" fmla="*/ 0 h 45"/>
                    <a:gd name="T56" fmla="*/ 0 w 59"/>
                    <a:gd name="T57" fmla="*/ 0 h 45"/>
                    <a:gd name="T58" fmla="*/ 0 w 59"/>
                    <a:gd name="T59" fmla="*/ 0 h 45"/>
                    <a:gd name="T60" fmla="*/ 0 w 59"/>
                    <a:gd name="T61" fmla="*/ 0 h 45"/>
                    <a:gd name="T62" fmla="*/ 0 w 59"/>
                    <a:gd name="T63" fmla="*/ 0 h 45"/>
                    <a:gd name="T64" fmla="*/ 0 w 59"/>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5"/>
                    <a:gd name="T101" fmla="*/ 59 w 59"/>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5">
                      <a:moveTo>
                        <a:pt x="22" y="9"/>
                      </a:moveTo>
                      <a:lnTo>
                        <a:pt x="27" y="6"/>
                      </a:lnTo>
                      <a:lnTo>
                        <a:pt x="33" y="3"/>
                      </a:lnTo>
                      <a:lnTo>
                        <a:pt x="39" y="1"/>
                      </a:lnTo>
                      <a:lnTo>
                        <a:pt x="44" y="0"/>
                      </a:lnTo>
                      <a:lnTo>
                        <a:pt x="49" y="0"/>
                      </a:lnTo>
                      <a:lnTo>
                        <a:pt x="54" y="1"/>
                      </a:lnTo>
                      <a:lnTo>
                        <a:pt x="56" y="2"/>
                      </a:lnTo>
                      <a:lnTo>
                        <a:pt x="58" y="5"/>
                      </a:lnTo>
                      <a:lnTo>
                        <a:pt x="59" y="8"/>
                      </a:lnTo>
                      <a:lnTo>
                        <a:pt x="59" y="11"/>
                      </a:lnTo>
                      <a:lnTo>
                        <a:pt x="58" y="15"/>
                      </a:lnTo>
                      <a:lnTo>
                        <a:pt x="56" y="19"/>
                      </a:lnTo>
                      <a:lnTo>
                        <a:pt x="52" y="24"/>
                      </a:lnTo>
                      <a:lnTo>
                        <a:pt x="49" y="28"/>
                      </a:lnTo>
                      <a:lnTo>
                        <a:pt x="43" y="33"/>
                      </a:lnTo>
                      <a:lnTo>
                        <a:pt x="39" y="36"/>
                      </a:lnTo>
                      <a:lnTo>
                        <a:pt x="32" y="40"/>
                      </a:lnTo>
                      <a:lnTo>
                        <a:pt x="26" y="42"/>
                      </a:lnTo>
                      <a:lnTo>
                        <a:pt x="21" y="44"/>
                      </a:lnTo>
                      <a:lnTo>
                        <a:pt x="15" y="45"/>
                      </a:lnTo>
                      <a:lnTo>
                        <a:pt x="10" y="45"/>
                      </a:lnTo>
                      <a:lnTo>
                        <a:pt x="7" y="44"/>
                      </a:lnTo>
                      <a:lnTo>
                        <a:pt x="4" y="43"/>
                      </a:lnTo>
                      <a:lnTo>
                        <a:pt x="1" y="41"/>
                      </a:lnTo>
                      <a:lnTo>
                        <a:pt x="0" y="38"/>
                      </a:lnTo>
                      <a:lnTo>
                        <a:pt x="0" y="34"/>
                      </a:lnTo>
                      <a:lnTo>
                        <a:pt x="1" y="31"/>
                      </a:lnTo>
                      <a:lnTo>
                        <a:pt x="4" y="26"/>
                      </a:lnTo>
                      <a:lnTo>
                        <a:pt x="7" y="22"/>
                      </a:lnTo>
                      <a:lnTo>
                        <a:pt x="10" y="17"/>
                      </a:lnTo>
                      <a:lnTo>
                        <a:pt x="16" y="14"/>
                      </a:lnTo>
                      <a:lnTo>
                        <a:pt x="22"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0" name="Freeform 146"/>
                <p:cNvSpPr>
                  <a:spLocks/>
                </p:cNvSpPr>
                <p:nvPr/>
              </p:nvSpPr>
              <p:spPr bwMode="auto">
                <a:xfrm>
                  <a:off x="3384" y="1771"/>
                  <a:ext cx="53" cy="123"/>
                </a:xfrm>
                <a:custGeom>
                  <a:avLst/>
                  <a:gdLst>
                    <a:gd name="T0" fmla="*/ 0 w 520"/>
                    <a:gd name="T1" fmla="*/ 0 h 1130"/>
                    <a:gd name="T2" fmla="*/ 0 w 520"/>
                    <a:gd name="T3" fmla="*/ 0 h 1130"/>
                    <a:gd name="T4" fmla="*/ 0 w 520"/>
                    <a:gd name="T5" fmla="*/ 0 h 1130"/>
                    <a:gd name="T6" fmla="*/ 0 w 520"/>
                    <a:gd name="T7" fmla="*/ 0 h 1130"/>
                    <a:gd name="T8" fmla="*/ 0 w 520"/>
                    <a:gd name="T9" fmla="*/ 0 h 1130"/>
                    <a:gd name="T10" fmla="*/ 0 w 520"/>
                    <a:gd name="T11" fmla="*/ 0 h 1130"/>
                    <a:gd name="T12" fmla="*/ 0 w 520"/>
                    <a:gd name="T13" fmla="*/ 0 h 1130"/>
                    <a:gd name="T14" fmla="*/ 0 w 520"/>
                    <a:gd name="T15" fmla="*/ 0 h 1130"/>
                    <a:gd name="T16" fmla="*/ 0 w 520"/>
                    <a:gd name="T17" fmla="*/ 0 h 1130"/>
                    <a:gd name="T18" fmla="*/ 0 w 520"/>
                    <a:gd name="T19" fmla="*/ 0 h 1130"/>
                    <a:gd name="T20" fmla="*/ 0 w 520"/>
                    <a:gd name="T21" fmla="*/ 0 h 1130"/>
                    <a:gd name="T22" fmla="*/ 0 w 520"/>
                    <a:gd name="T23" fmla="*/ 0 h 1130"/>
                    <a:gd name="T24" fmla="*/ 0 w 520"/>
                    <a:gd name="T25" fmla="*/ 0 h 1130"/>
                    <a:gd name="T26" fmla="*/ 0 w 520"/>
                    <a:gd name="T27" fmla="*/ 0 h 1130"/>
                    <a:gd name="T28" fmla="*/ 0 w 520"/>
                    <a:gd name="T29" fmla="*/ 0 h 1130"/>
                    <a:gd name="T30" fmla="*/ 0 w 520"/>
                    <a:gd name="T31" fmla="*/ 0 h 1130"/>
                    <a:gd name="T32" fmla="*/ 0 w 520"/>
                    <a:gd name="T33" fmla="*/ 0 h 1130"/>
                    <a:gd name="T34" fmla="*/ 0 w 520"/>
                    <a:gd name="T35" fmla="*/ 0 h 1130"/>
                    <a:gd name="T36" fmla="*/ 0 w 520"/>
                    <a:gd name="T37" fmla="*/ 0 h 1130"/>
                    <a:gd name="T38" fmla="*/ 0 w 520"/>
                    <a:gd name="T39" fmla="*/ 0 h 1130"/>
                    <a:gd name="T40" fmla="*/ 0 w 520"/>
                    <a:gd name="T41" fmla="*/ 0 h 1130"/>
                    <a:gd name="T42" fmla="*/ 0 w 520"/>
                    <a:gd name="T43" fmla="*/ 0 h 1130"/>
                    <a:gd name="T44" fmla="*/ 0 w 520"/>
                    <a:gd name="T45" fmla="*/ 0 h 1130"/>
                    <a:gd name="T46" fmla="*/ 0 w 520"/>
                    <a:gd name="T47" fmla="*/ 0 h 1130"/>
                    <a:gd name="T48" fmla="*/ 0 w 520"/>
                    <a:gd name="T49" fmla="*/ 0 h 1130"/>
                    <a:gd name="T50" fmla="*/ 0 w 520"/>
                    <a:gd name="T51" fmla="*/ 0 h 1130"/>
                    <a:gd name="T52" fmla="*/ 0 w 520"/>
                    <a:gd name="T53" fmla="*/ 0 h 1130"/>
                    <a:gd name="T54" fmla="*/ 0 w 520"/>
                    <a:gd name="T55" fmla="*/ 0 h 1130"/>
                    <a:gd name="T56" fmla="*/ 0 w 520"/>
                    <a:gd name="T57" fmla="*/ 0 h 1130"/>
                    <a:gd name="T58" fmla="*/ 0 w 520"/>
                    <a:gd name="T59" fmla="*/ 0 h 1130"/>
                    <a:gd name="T60" fmla="*/ 0 w 520"/>
                    <a:gd name="T61" fmla="*/ 0 h 1130"/>
                    <a:gd name="T62" fmla="*/ 0 w 520"/>
                    <a:gd name="T63" fmla="*/ 0 h 1130"/>
                    <a:gd name="T64" fmla="*/ 0 w 520"/>
                    <a:gd name="T65" fmla="*/ 0 h 1130"/>
                    <a:gd name="T66" fmla="*/ 0 w 520"/>
                    <a:gd name="T67" fmla="*/ 0 h 1130"/>
                    <a:gd name="T68" fmla="*/ 0 w 520"/>
                    <a:gd name="T69" fmla="*/ 0 h 1130"/>
                    <a:gd name="T70" fmla="*/ 0 w 520"/>
                    <a:gd name="T71" fmla="*/ 0 h 1130"/>
                    <a:gd name="T72" fmla="*/ 0 w 520"/>
                    <a:gd name="T73" fmla="*/ 0 h 1130"/>
                    <a:gd name="T74" fmla="*/ 0 w 520"/>
                    <a:gd name="T75" fmla="*/ 0 h 1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0"/>
                    <a:gd name="T115" fmla="*/ 0 h 1130"/>
                    <a:gd name="T116" fmla="*/ 520 w 520"/>
                    <a:gd name="T117" fmla="*/ 1130 h 1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0" h="1130">
                      <a:moveTo>
                        <a:pt x="62" y="9"/>
                      </a:moveTo>
                      <a:lnTo>
                        <a:pt x="519" y="1095"/>
                      </a:lnTo>
                      <a:lnTo>
                        <a:pt x="520" y="1098"/>
                      </a:lnTo>
                      <a:lnTo>
                        <a:pt x="519" y="1102"/>
                      </a:lnTo>
                      <a:lnTo>
                        <a:pt x="517" y="1106"/>
                      </a:lnTo>
                      <a:lnTo>
                        <a:pt x="515" y="1110"/>
                      </a:lnTo>
                      <a:lnTo>
                        <a:pt x="511" y="1115"/>
                      </a:lnTo>
                      <a:lnTo>
                        <a:pt x="506" y="1118"/>
                      </a:lnTo>
                      <a:lnTo>
                        <a:pt x="500" y="1122"/>
                      </a:lnTo>
                      <a:lnTo>
                        <a:pt x="495" y="1125"/>
                      </a:lnTo>
                      <a:lnTo>
                        <a:pt x="488" y="1127"/>
                      </a:lnTo>
                      <a:lnTo>
                        <a:pt x="482" y="1129"/>
                      </a:lnTo>
                      <a:lnTo>
                        <a:pt x="477" y="1130"/>
                      </a:lnTo>
                      <a:lnTo>
                        <a:pt x="471" y="1130"/>
                      </a:lnTo>
                      <a:lnTo>
                        <a:pt x="465" y="1129"/>
                      </a:lnTo>
                      <a:lnTo>
                        <a:pt x="461" y="1126"/>
                      </a:lnTo>
                      <a:lnTo>
                        <a:pt x="458" y="1124"/>
                      </a:lnTo>
                      <a:lnTo>
                        <a:pt x="456" y="1121"/>
                      </a:lnTo>
                      <a:lnTo>
                        <a:pt x="1" y="36"/>
                      </a:lnTo>
                      <a:lnTo>
                        <a:pt x="0" y="32"/>
                      </a:lnTo>
                      <a:lnTo>
                        <a:pt x="0" y="28"/>
                      </a:lnTo>
                      <a:lnTo>
                        <a:pt x="3" y="23"/>
                      </a:lnTo>
                      <a:lnTo>
                        <a:pt x="5" y="19"/>
                      </a:lnTo>
                      <a:lnTo>
                        <a:pt x="8" y="15"/>
                      </a:lnTo>
                      <a:lnTo>
                        <a:pt x="13" y="11"/>
                      </a:lnTo>
                      <a:lnTo>
                        <a:pt x="18" y="7"/>
                      </a:lnTo>
                      <a:lnTo>
                        <a:pt x="24" y="5"/>
                      </a:lnTo>
                      <a:lnTo>
                        <a:pt x="30" y="3"/>
                      </a:lnTo>
                      <a:lnTo>
                        <a:pt x="37" y="2"/>
                      </a:lnTo>
                      <a:lnTo>
                        <a:pt x="42" y="0"/>
                      </a:lnTo>
                      <a:lnTo>
                        <a:pt x="48" y="2"/>
                      </a:lnTo>
                      <a:lnTo>
                        <a:pt x="52" y="3"/>
                      </a:lnTo>
                      <a:lnTo>
                        <a:pt x="57" y="4"/>
                      </a:lnTo>
                      <a:lnTo>
                        <a:pt x="59" y="7"/>
                      </a:lnTo>
                      <a:lnTo>
                        <a:pt x="62"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1" name="Freeform 147"/>
                <p:cNvSpPr>
                  <a:spLocks/>
                </p:cNvSpPr>
                <p:nvPr/>
              </p:nvSpPr>
              <p:spPr bwMode="auto">
                <a:xfrm>
                  <a:off x="3384" y="1771"/>
                  <a:ext cx="53" cy="123"/>
                </a:xfrm>
                <a:custGeom>
                  <a:avLst/>
                  <a:gdLst>
                    <a:gd name="T0" fmla="*/ 0 w 520"/>
                    <a:gd name="T1" fmla="*/ 0 h 1130"/>
                    <a:gd name="T2" fmla="*/ 0 w 520"/>
                    <a:gd name="T3" fmla="*/ 0 h 1130"/>
                    <a:gd name="T4" fmla="*/ 0 w 520"/>
                    <a:gd name="T5" fmla="*/ 0 h 1130"/>
                    <a:gd name="T6" fmla="*/ 0 w 520"/>
                    <a:gd name="T7" fmla="*/ 0 h 1130"/>
                    <a:gd name="T8" fmla="*/ 0 w 520"/>
                    <a:gd name="T9" fmla="*/ 0 h 1130"/>
                    <a:gd name="T10" fmla="*/ 0 w 520"/>
                    <a:gd name="T11" fmla="*/ 0 h 1130"/>
                    <a:gd name="T12" fmla="*/ 0 w 520"/>
                    <a:gd name="T13" fmla="*/ 0 h 1130"/>
                    <a:gd name="T14" fmla="*/ 0 w 520"/>
                    <a:gd name="T15" fmla="*/ 0 h 1130"/>
                    <a:gd name="T16" fmla="*/ 0 w 520"/>
                    <a:gd name="T17" fmla="*/ 0 h 1130"/>
                    <a:gd name="T18" fmla="*/ 0 w 520"/>
                    <a:gd name="T19" fmla="*/ 0 h 1130"/>
                    <a:gd name="T20" fmla="*/ 0 w 520"/>
                    <a:gd name="T21" fmla="*/ 0 h 1130"/>
                    <a:gd name="T22" fmla="*/ 0 w 520"/>
                    <a:gd name="T23" fmla="*/ 0 h 1130"/>
                    <a:gd name="T24" fmla="*/ 0 w 520"/>
                    <a:gd name="T25" fmla="*/ 0 h 1130"/>
                    <a:gd name="T26" fmla="*/ 0 w 520"/>
                    <a:gd name="T27" fmla="*/ 0 h 1130"/>
                    <a:gd name="T28" fmla="*/ 0 w 520"/>
                    <a:gd name="T29" fmla="*/ 0 h 1130"/>
                    <a:gd name="T30" fmla="*/ 0 w 520"/>
                    <a:gd name="T31" fmla="*/ 0 h 1130"/>
                    <a:gd name="T32" fmla="*/ 0 w 520"/>
                    <a:gd name="T33" fmla="*/ 0 h 1130"/>
                    <a:gd name="T34" fmla="*/ 0 w 520"/>
                    <a:gd name="T35" fmla="*/ 0 h 1130"/>
                    <a:gd name="T36" fmla="*/ 0 w 520"/>
                    <a:gd name="T37" fmla="*/ 0 h 1130"/>
                    <a:gd name="T38" fmla="*/ 0 w 520"/>
                    <a:gd name="T39" fmla="*/ 0 h 1130"/>
                    <a:gd name="T40" fmla="*/ 0 w 520"/>
                    <a:gd name="T41" fmla="*/ 0 h 1130"/>
                    <a:gd name="T42" fmla="*/ 0 w 520"/>
                    <a:gd name="T43" fmla="*/ 0 h 1130"/>
                    <a:gd name="T44" fmla="*/ 0 w 520"/>
                    <a:gd name="T45" fmla="*/ 0 h 1130"/>
                    <a:gd name="T46" fmla="*/ 0 w 520"/>
                    <a:gd name="T47" fmla="*/ 0 h 1130"/>
                    <a:gd name="T48" fmla="*/ 0 w 520"/>
                    <a:gd name="T49" fmla="*/ 0 h 1130"/>
                    <a:gd name="T50" fmla="*/ 0 w 520"/>
                    <a:gd name="T51" fmla="*/ 0 h 1130"/>
                    <a:gd name="T52" fmla="*/ 0 w 520"/>
                    <a:gd name="T53" fmla="*/ 0 h 1130"/>
                    <a:gd name="T54" fmla="*/ 0 w 520"/>
                    <a:gd name="T55" fmla="*/ 0 h 1130"/>
                    <a:gd name="T56" fmla="*/ 0 w 520"/>
                    <a:gd name="T57" fmla="*/ 0 h 1130"/>
                    <a:gd name="T58" fmla="*/ 0 w 520"/>
                    <a:gd name="T59" fmla="*/ 0 h 1130"/>
                    <a:gd name="T60" fmla="*/ 0 w 520"/>
                    <a:gd name="T61" fmla="*/ 0 h 1130"/>
                    <a:gd name="T62" fmla="*/ 0 w 520"/>
                    <a:gd name="T63" fmla="*/ 0 h 1130"/>
                    <a:gd name="T64" fmla="*/ 0 w 520"/>
                    <a:gd name="T65" fmla="*/ 0 h 1130"/>
                    <a:gd name="T66" fmla="*/ 0 w 520"/>
                    <a:gd name="T67" fmla="*/ 0 h 1130"/>
                    <a:gd name="T68" fmla="*/ 0 w 520"/>
                    <a:gd name="T69" fmla="*/ 0 h 1130"/>
                    <a:gd name="T70" fmla="*/ 0 w 520"/>
                    <a:gd name="T71" fmla="*/ 0 h 1130"/>
                    <a:gd name="T72" fmla="*/ 0 w 520"/>
                    <a:gd name="T73" fmla="*/ 0 h 1130"/>
                    <a:gd name="T74" fmla="*/ 0 w 520"/>
                    <a:gd name="T75" fmla="*/ 0 h 1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0"/>
                    <a:gd name="T115" fmla="*/ 0 h 1130"/>
                    <a:gd name="T116" fmla="*/ 520 w 520"/>
                    <a:gd name="T117" fmla="*/ 1130 h 1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0" h="1130">
                      <a:moveTo>
                        <a:pt x="62" y="9"/>
                      </a:moveTo>
                      <a:lnTo>
                        <a:pt x="519" y="1095"/>
                      </a:lnTo>
                      <a:lnTo>
                        <a:pt x="520" y="1098"/>
                      </a:lnTo>
                      <a:lnTo>
                        <a:pt x="519" y="1102"/>
                      </a:lnTo>
                      <a:lnTo>
                        <a:pt x="517" y="1106"/>
                      </a:lnTo>
                      <a:lnTo>
                        <a:pt x="515" y="1110"/>
                      </a:lnTo>
                      <a:lnTo>
                        <a:pt x="511" y="1115"/>
                      </a:lnTo>
                      <a:lnTo>
                        <a:pt x="506" y="1118"/>
                      </a:lnTo>
                      <a:lnTo>
                        <a:pt x="500" y="1122"/>
                      </a:lnTo>
                      <a:lnTo>
                        <a:pt x="495" y="1125"/>
                      </a:lnTo>
                      <a:lnTo>
                        <a:pt x="488" y="1127"/>
                      </a:lnTo>
                      <a:lnTo>
                        <a:pt x="482" y="1129"/>
                      </a:lnTo>
                      <a:lnTo>
                        <a:pt x="477" y="1130"/>
                      </a:lnTo>
                      <a:lnTo>
                        <a:pt x="471" y="1130"/>
                      </a:lnTo>
                      <a:lnTo>
                        <a:pt x="465" y="1129"/>
                      </a:lnTo>
                      <a:lnTo>
                        <a:pt x="461" y="1126"/>
                      </a:lnTo>
                      <a:lnTo>
                        <a:pt x="458" y="1124"/>
                      </a:lnTo>
                      <a:lnTo>
                        <a:pt x="456" y="1121"/>
                      </a:lnTo>
                      <a:lnTo>
                        <a:pt x="1" y="36"/>
                      </a:lnTo>
                      <a:lnTo>
                        <a:pt x="0" y="32"/>
                      </a:lnTo>
                      <a:lnTo>
                        <a:pt x="0" y="28"/>
                      </a:lnTo>
                      <a:lnTo>
                        <a:pt x="3" y="23"/>
                      </a:lnTo>
                      <a:lnTo>
                        <a:pt x="5" y="19"/>
                      </a:lnTo>
                      <a:lnTo>
                        <a:pt x="8" y="15"/>
                      </a:lnTo>
                      <a:lnTo>
                        <a:pt x="13" y="11"/>
                      </a:lnTo>
                      <a:lnTo>
                        <a:pt x="18" y="7"/>
                      </a:lnTo>
                      <a:lnTo>
                        <a:pt x="24" y="5"/>
                      </a:lnTo>
                      <a:lnTo>
                        <a:pt x="30" y="3"/>
                      </a:lnTo>
                      <a:lnTo>
                        <a:pt x="37" y="2"/>
                      </a:lnTo>
                      <a:lnTo>
                        <a:pt x="42" y="0"/>
                      </a:lnTo>
                      <a:lnTo>
                        <a:pt x="48" y="2"/>
                      </a:lnTo>
                      <a:lnTo>
                        <a:pt x="52" y="3"/>
                      </a:lnTo>
                      <a:lnTo>
                        <a:pt x="57" y="4"/>
                      </a:lnTo>
                      <a:lnTo>
                        <a:pt x="59" y="7"/>
                      </a:lnTo>
                      <a:lnTo>
                        <a:pt x="62"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2" name="Freeform 148"/>
                <p:cNvSpPr>
                  <a:spLocks/>
                </p:cNvSpPr>
                <p:nvPr/>
              </p:nvSpPr>
              <p:spPr bwMode="auto">
                <a:xfrm>
                  <a:off x="3430" y="1890"/>
                  <a:ext cx="7" cy="4"/>
                </a:xfrm>
                <a:custGeom>
                  <a:avLst/>
                  <a:gdLst>
                    <a:gd name="T0" fmla="*/ 0 w 65"/>
                    <a:gd name="T1" fmla="*/ 0 h 45"/>
                    <a:gd name="T2" fmla="*/ 0 w 65"/>
                    <a:gd name="T3" fmla="*/ 0 h 45"/>
                    <a:gd name="T4" fmla="*/ 0 w 65"/>
                    <a:gd name="T5" fmla="*/ 0 h 45"/>
                    <a:gd name="T6" fmla="*/ 0 w 65"/>
                    <a:gd name="T7" fmla="*/ 0 h 45"/>
                    <a:gd name="T8" fmla="*/ 0 w 65"/>
                    <a:gd name="T9" fmla="*/ 0 h 45"/>
                    <a:gd name="T10" fmla="*/ 0 w 65"/>
                    <a:gd name="T11" fmla="*/ 0 h 45"/>
                    <a:gd name="T12" fmla="*/ 0 w 65"/>
                    <a:gd name="T13" fmla="*/ 0 h 45"/>
                    <a:gd name="T14" fmla="*/ 0 w 65"/>
                    <a:gd name="T15" fmla="*/ 0 h 45"/>
                    <a:gd name="T16" fmla="*/ 0 w 65"/>
                    <a:gd name="T17" fmla="*/ 0 h 45"/>
                    <a:gd name="T18" fmla="*/ 0 w 65"/>
                    <a:gd name="T19" fmla="*/ 0 h 45"/>
                    <a:gd name="T20" fmla="*/ 0 w 65"/>
                    <a:gd name="T21" fmla="*/ 0 h 45"/>
                    <a:gd name="T22" fmla="*/ 0 w 65"/>
                    <a:gd name="T23" fmla="*/ 0 h 45"/>
                    <a:gd name="T24" fmla="*/ 0 w 65"/>
                    <a:gd name="T25" fmla="*/ 0 h 45"/>
                    <a:gd name="T26" fmla="*/ 0 w 65"/>
                    <a:gd name="T27" fmla="*/ 0 h 45"/>
                    <a:gd name="T28" fmla="*/ 0 w 65"/>
                    <a:gd name="T29" fmla="*/ 0 h 45"/>
                    <a:gd name="T30" fmla="*/ 0 w 65"/>
                    <a:gd name="T31" fmla="*/ 0 h 45"/>
                    <a:gd name="T32" fmla="*/ 0 w 65"/>
                    <a:gd name="T33" fmla="*/ 0 h 45"/>
                    <a:gd name="T34" fmla="*/ 0 w 65"/>
                    <a:gd name="T35" fmla="*/ 0 h 45"/>
                    <a:gd name="T36" fmla="*/ 0 w 65"/>
                    <a:gd name="T37" fmla="*/ 0 h 45"/>
                    <a:gd name="T38" fmla="*/ 0 w 65"/>
                    <a:gd name="T39" fmla="*/ 0 h 45"/>
                    <a:gd name="T40" fmla="*/ 0 w 65"/>
                    <a:gd name="T41" fmla="*/ 0 h 45"/>
                    <a:gd name="T42" fmla="*/ 0 w 65"/>
                    <a:gd name="T43" fmla="*/ 0 h 45"/>
                    <a:gd name="T44" fmla="*/ 0 w 65"/>
                    <a:gd name="T45" fmla="*/ 0 h 45"/>
                    <a:gd name="T46" fmla="*/ 0 w 65"/>
                    <a:gd name="T47" fmla="*/ 0 h 45"/>
                    <a:gd name="T48" fmla="*/ 0 w 65"/>
                    <a:gd name="T49" fmla="*/ 0 h 45"/>
                    <a:gd name="T50" fmla="*/ 0 w 65"/>
                    <a:gd name="T51" fmla="*/ 0 h 45"/>
                    <a:gd name="T52" fmla="*/ 0 w 65"/>
                    <a:gd name="T53" fmla="*/ 0 h 45"/>
                    <a:gd name="T54" fmla="*/ 0 w 65"/>
                    <a:gd name="T55" fmla="*/ 0 h 45"/>
                    <a:gd name="T56" fmla="*/ 0 w 65"/>
                    <a:gd name="T57" fmla="*/ 0 h 45"/>
                    <a:gd name="T58" fmla="*/ 0 w 65"/>
                    <a:gd name="T59" fmla="*/ 0 h 45"/>
                    <a:gd name="T60" fmla="*/ 0 w 65"/>
                    <a:gd name="T61" fmla="*/ 0 h 45"/>
                    <a:gd name="T62" fmla="*/ 0 w 65"/>
                    <a:gd name="T63" fmla="*/ 0 h 45"/>
                    <a:gd name="T64" fmla="*/ 0 w 65"/>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5"/>
                    <a:gd name="T101" fmla="*/ 65 w 65"/>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5">
                      <a:moveTo>
                        <a:pt x="25" y="5"/>
                      </a:moveTo>
                      <a:lnTo>
                        <a:pt x="31" y="3"/>
                      </a:lnTo>
                      <a:lnTo>
                        <a:pt x="37" y="2"/>
                      </a:lnTo>
                      <a:lnTo>
                        <a:pt x="43" y="0"/>
                      </a:lnTo>
                      <a:lnTo>
                        <a:pt x="49" y="0"/>
                      </a:lnTo>
                      <a:lnTo>
                        <a:pt x="54" y="2"/>
                      </a:lnTo>
                      <a:lnTo>
                        <a:pt x="58" y="4"/>
                      </a:lnTo>
                      <a:lnTo>
                        <a:pt x="61" y="6"/>
                      </a:lnTo>
                      <a:lnTo>
                        <a:pt x="64" y="10"/>
                      </a:lnTo>
                      <a:lnTo>
                        <a:pt x="65" y="13"/>
                      </a:lnTo>
                      <a:lnTo>
                        <a:pt x="64" y="17"/>
                      </a:lnTo>
                      <a:lnTo>
                        <a:pt x="62" y="21"/>
                      </a:lnTo>
                      <a:lnTo>
                        <a:pt x="60" y="25"/>
                      </a:lnTo>
                      <a:lnTo>
                        <a:pt x="56" y="30"/>
                      </a:lnTo>
                      <a:lnTo>
                        <a:pt x="51" y="33"/>
                      </a:lnTo>
                      <a:lnTo>
                        <a:pt x="45" y="37"/>
                      </a:lnTo>
                      <a:lnTo>
                        <a:pt x="40" y="40"/>
                      </a:lnTo>
                      <a:lnTo>
                        <a:pt x="33" y="42"/>
                      </a:lnTo>
                      <a:lnTo>
                        <a:pt x="27" y="44"/>
                      </a:lnTo>
                      <a:lnTo>
                        <a:pt x="22" y="45"/>
                      </a:lnTo>
                      <a:lnTo>
                        <a:pt x="16" y="45"/>
                      </a:lnTo>
                      <a:lnTo>
                        <a:pt x="10" y="44"/>
                      </a:lnTo>
                      <a:lnTo>
                        <a:pt x="6" y="41"/>
                      </a:lnTo>
                      <a:lnTo>
                        <a:pt x="3" y="39"/>
                      </a:lnTo>
                      <a:lnTo>
                        <a:pt x="1" y="36"/>
                      </a:lnTo>
                      <a:lnTo>
                        <a:pt x="0" y="32"/>
                      </a:lnTo>
                      <a:lnTo>
                        <a:pt x="0" y="28"/>
                      </a:lnTo>
                      <a:lnTo>
                        <a:pt x="2" y="24"/>
                      </a:lnTo>
                      <a:lnTo>
                        <a:pt x="5" y="20"/>
                      </a:lnTo>
                      <a:lnTo>
                        <a:pt x="9" y="15"/>
                      </a:lnTo>
                      <a:lnTo>
                        <a:pt x="14" y="12"/>
                      </a:lnTo>
                      <a:lnTo>
                        <a:pt x="19" y="8"/>
                      </a:lnTo>
                      <a:lnTo>
                        <a:pt x="25"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3" name="Freeform 149"/>
                <p:cNvSpPr>
                  <a:spLocks/>
                </p:cNvSpPr>
                <p:nvPr/>
              </p:nvSpPr>
              <p:spPr bwMode="auto">
                <a:xfrm>
                  <a:off x="3430" y="1890"/>
                  <a:ext cx="7" cy="4"/>
                </a:xfrm>
                <a:custGeom>
                  <a:avLst/>
                  <a:gdLst>
                    <a:gd name="T0" fmla="*/ 0 w 65"/>
                    <a:gd name="T1" fmla="*/ 0 h 45"/>
                    <a:gd name="T2" fmla="*/ 0 w 65"/>
                    <a:gd name="T3" fmla="*/ 0 h 45"/>
                    <a:gd name="T4" fmla="*/ 0 w 65"/>
                    <a:gd name="T5" fmla="*/ 0 h 45"/>
                    <a:gd name="T6" fmla="*/ 0 w 65"/>
                    <a:gd name="T7" fmla="*/ 0 h 45"/>
                    <a:gd name="T8" fmla="*/ 0 w 65"/>
                    <a:gd name="T9" fmla="*/ 0 h 45"/>
                    <a:gd name="T10" fmla="*/ 0 w 65"/>
                    <a:gd name="T11" fmla="*/ 0 h 45"/>
                    <a:gd name="T12" fmla="*/ 0 w 65"/>
                    <a:gd name="T13" fmla="*/ 0 h 45"/>
                    <a:gd name="T14" fmla="*/ 0 w 65"/>
                    <a:gd name="T15" fmla="*/ 0 h 45"/>
                    <a:gd name="T16" fmla="*/ 0 w 65"/>
                    <a:gd name="T17" fmla="*/ 0 h 45"/>
                    <a:gd name="T18" fmla="*/ 0 w 65"/>
                    <a:gd name="T19" fmla="*/ 0 h 45"/>
                    <a:gd name="T20" fmla="*/ 0 w 65"/>
                    <a:gd name="T21" fmla="*/ 0 h 45"/>
                    <a:gd name="T22" fmla="*/ 0 w 65"/>
                    <a:gd name="T23" fmla="*/ 0 h 45"/>
                    <a:gd name="T24" fmla="*/ 0 w 65"/>
                    <a:gd name="T25" fmla="*/ 0 h 45"/>
                    <a:gd name="T26" fmla="*/ 0 w 65"/>
                    <a:gd name="T27" fmla="*/ 0 h 45"/>
                    <a:gd name="T28" fmla="*/ 0 w 65"/>
                    <a:gd name="T29" fmla="*/ 0 h 45"/>
                    <a:gd name="T30" fmla="*/ 0 w 65"/>
                    <a:gd name="T31" fmla="*/ 0 h 45"/>
                    <a:gd name="T32" fmla="*/ 0 w 65"/>
                    <a:gd name="T33" fmla="*/ 0 h 45"/>
                    <a:gd name="T34" fmla="*/ 0 w 65"/>
                    <a:gd name="T35" fmla="*/ 0 h 45"/>
                    <a:gd name="T36" fmla="*/ 0 w 65"/>
                    <a:gd name="T37" fmla="*/ 0 h 45"/>
                    <a:gd name="T38" fmla="*/ 0 w 65"/>
                    <a:gd name="T39" fmla="*/ 0 h 45"/>
                    <a:gd name="T40" fmla="*/ 0 w 65"/>
                    <a:gd name="T41" fmla="*/ 0 h 45"/>
                    <a:gd name="T42" fmla="*/ 0 w 65"/>
                    <a:gd name="T43" fmla="*/ 0 h 45"/>
                    <a:gd name="T44" fmla="*/ 0 w 65"/>
                    <a:gd name="T45" fmla="*/ 0 h 45"/>
                    <a:gd name="T46" fmla="*/ 0 w 65"/>
                    <a:gd name="T47" fmla="*/ 0 h 45"/>
                    <a:gd name="T48" fmla="*/ 0 w 65"/>
                    <a:gd name="T49" fmla="*/ 0 h 45"/>
                    <a:gd name="T50" fmla="*/ 0 w 65"/>
                    <a:gd name="T51" fmla="*/ 0 h 45"/>
                    <a:gd name="T52" fmla="*/ 0 w 65"/>
                    <a:gd name="T53" fmla="*/ 0 h 45"/>
                    <a:gd name="T54" fmla="*/ 0 w 65"/>
                    <a:gd name="T55" fmla="*/ 0 h 45"/>
                    <a:gd name="T56" fmla="*/ 0 w 65"/>
                    <a:gd name="T57" fmla="*/ 0 h 45"/>
                    <a:gd name="T58" fmla="*/ 0 w 65"/>
                    <a:gd name="T59" fmla="*/ 0 h 45"/>
                    <a:gd name="T60" fmla="*/ 0 w 65"/>
                    <a:gd name="T61" fmla="*/ 0 h 45"/>
                    <a:gd name="T62" fmla="*/ 0 w 65"/>
                    <a:gd name="T63" fmla="*/ 0 h 45"/>
                    <a:gd name="T64" fmla="*/ 0 w 65"/>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5"/>
                    <a:gd name="T101" fmla="*/ 65 w 65"/>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5">
                      <a:moveTo>
                        <a:pt x="25" y="5"/>
                      </a:moveTo>
                      <a:lnTo>
                        <a:pt x="31" y="3"/>
                      </a:lnTo>
                      <a:lnTo>
                        <a:pt x="37" y="2"/>
                      </a:lnTo>
                      <a:lnTo>
                        <a:pt x="43" y="0"/>
                      </a:lnTo>
                      <a:lnTo>
                        <a:pt x="49" y="0"/>
                      </a:lnTo>
                      <a:lnTo>
                        <a:pt x="54" y="2"/>
                      </a:lnTo>
                      <a:lnTo>
                        <a:pt x="58" y="4"/>
                      </a:lnTo>
                      <a:lnTo>
                        <a:pt x="61" y="6"/>
                      </a:lnTo>
                      <a:lnTo>
                        <a:pt x="64" y="10"/>
                      </a:lnTo>
                      <a:lnTo>
                        <a:pt x="65" y="13"/>
                      </a:lnTo>
                      <a:lnTo>
                        <a:pt x="64" y="17"/>
                      </a:lnTo>
                      <a:lnTo>
                        <a:pt x="62" y="21"/>
                      </a:lnTo>
                      <a:lnTo>
                        <a:pt x="60" y="25"/>
                      </a:lnTo>
                      <a:lnTo>
                        <a:pt x="56" y="30"/>
                      </a:lnTo>
                      <a:lnTo>
                        <a:pt x="51" y="33"/>
                      </a:lnTo>
                      <a:lnTo>
                        <a:pt x="45" y="37"/>
                      </a:lnTo>
                      <a:lnTo>
                        <a:pt x="40" y="40"/>
                      </a:lnTo>
                      <a:lnTo>
                        <a:pt x="33" y="42"/>
                      </a:lnTo>
                      <a:lnTo>
                        <a:pt x="27" y="44"/>
                      </a:lnTo>
                      <a:lnTo>
                        <a:pt x="22" y="45"/>
                      </a:lnTo>
                      <a:lnTo>
                        <a:pt x="16" y="45"/>
                      </a:lnTo>
                      <a:lnTo>
                        <a:pt x="10" y="44"/>
                      </a:lnTo>
                      <a:lnTo>
                        <a:pt x="6" y="41"/>
                      </a:lnTo>
                      <a:lnTo>
                        <a:pt x="3" y="39"/>
                      </a:lnTo>
                      <a:lnTo>
                        <a:pt x="1" y="36"/>
                      </a:lnTo>
                      <a:lnTo>
                        <a:pt x="0" y="32"/>
                      </a:lnTo>
                      <a:lnTo>
                        <a:pt x="0" y="28"/>
                      </a:lnTo>
                      <a:lnTo>
                        <a:pt x="2" y="24"/>
                      </a:lnTo>
                      <a:lnTo>
                        <a:pt x="5" y="20"/>
                      </a:lnTo>
                      <a:lnTo>
                        <a:pt x="9" y="15"/>
                      </a:lnTo>
                      <a:lnTo>
                        <a:pt x="14" y="12"/>
                      </a:lnTo>
                      <a:lnTo>
                        <a:pt x="19" y="8"/>
                      </a:lnTo>
                      <a:lnTo>
                        <a:pt x="25"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4" name="Freeform 150"/>
                <p:cNvSpPr>
                  <a:spLocks/>
                </p:cNvSpPr>
                <p:nvPr/>
              </p:nvSpPr>
              <p:spPr bwMode="auto">
                <a:xfrm>
                  <a:off x="3297" y="1639"/>
                  <a:ext cx="76" cy="104"/>
                </a:xfrm>
                <a:custGeom>
                  <a:avLst/>
                  <a:gdLst>
                    <a:gd name="T0" fmla="*/ 0 w 751"/>
                    <a:gd name="T1" fmla="*/ 0 h 950"/>
                    <a:gd name="T2" fmla="*/ 0 w 751"/>
                    <a:gd name="T3" fmla="*/ 0 h 950"/>
                    <a:gd name="T4" fmla="*/ 0 w 751"/>
                    <a:gd name="T5" fmla="*/ 0 h 950"/>
                    <a:gd name="T6" fmla="*/ 0 w 751"/>
                    <a:gd name="T7" fmla="*/ 0 h 950"/>
                    <a:gd name="T8" fmla="*/ 0 w 751"/>
                    <a:gd name="T9" fmla="*/ 0 h 950"/>
                    <a:gd name="T10" fmla="*/ 0 w 751"/>
                    <a:gd name="T11" fmla="*/ 0 h 950"/>
                    <a:gd name="T12" fmla="*/ 0 w 751"/>
                    <a:gd name="T13" fmla="*/ 0 h 950"/>
                    <a:gd name="T14" fmla="*/ 0 w 751"/>
                    <a:gd name="T15" fmla="*/ 0 h 950"/>
                    <a:gd name="T16" fmla="*/ 0 w 751"/>
                    <a:gd name="T17" fmla="*/ 0 h 950"/>
                    <a:gd name="T18" fmla="*/ 0 w 751"/>
                    <a:gd name="T19" fmla="*/ 0 h 950"/>
                    <a:gd name="T20" fmla="*/ 0 w 751"/>
                    <a:gd name="T21" fmla="*/ 0 h 950"/>
                    <a:gd name="T22" fmla="*/ 0 w 751"/>
                    <a:gd name="T23" fmla="*/ 0 h 950"/>
                    <a:gd name="T24" fmla="*/ 0 w 751"/>
                    <a:gd name="T25" fmla="*/ 0 h 950"/>
                    <a:gd name="T26" fmla="*/ 0 w 751"/>
                    <a:gd name="T27" fmla="*/ 0 h 950"/>
                    <a:gd name="T28" fmla="*/ 0 w 751"/>
                    <a:gd name="T29" fmla="*/ 0 h 950"/>
                    <a:gd name="T30" fmla="*/ 0 w 751"/>
                    <a:gd name="T31" fmla="*/ 0 h 950"/>
                    <a:gd name="T32" fmla="*/ 0 w 751"/>
                    <a:gd name="T33" fmla="*/ 0 h 950"/>
                    <a:gd name="T34" fmla="*/ 0 w 751"/>
                    <a:gd name="T35" fmla="*/ 0 h 950"/>
                    <a:gd name="T36" fmla="*/ 0 w 751"/>
                    <a:gd name="T37" fmla="*/ 0 h 950"/>
                    <a:gd name="T38" fmla="*/ 0 w 751"/>
                    <a:gd name="T39" fmla="*/ 0 h 950"/>
                    <a:gd name="T40" fmla="*/ 0 w 751"/>
                    <a:gd name="T41" fmla="*/ 0 h 950"/>
                    <a:gd name="T42" fmla="*/ 0 w 751"/>
                    <a:gd name="T43" fmla="*/ 0 h 950"/>
                    <a:gd name="T44" fmla="*/ 0 w 751"/>
                    <a:gd name="T45" fmla="*/ 0 h 950"/>
                    <a:gd name="T46" fmla="*/ 0 w 751"/>
                    <a:gd name="T47" fmla="*/ 0 h 950"/>
                    <a:gd name="T48" fmla="*/ 0 w 751"/>
                    <a:gd name="T49" fmla="*/ 0 h 950"/>
                    <a:gd name="T50" fmla="*/ 0 w 751"/>
                    <a:gd name="T51" fmla="*/ 0 h 950"/>
                    <a:gd name="T52" fmla="*/ 0 w 751"/>
                    <a:gd name="T53" fmla="*/ 0 h 950"/>
                    <a:gd name="T54" fmla="*/ 0 w 751"/>
                    <a:gd name="T55" fmla="*/ 0 h 950"/>
                    <a:gd name="T56" fmla="*/ 0 w 751"/>
                    <a:gd name="T57" fmla="*/ 0 h 950"/>
                    <a:gd name="T58" fmla="*/ 0 w 751"/>
                    <a:gd name="T59" fmla="*/ 0 h 950"/>
                    <a:gd name="T60" fmla="*/ 0 w 751"/>
                    <a:gd name="T61" fmla="*/ 0 h 950"/>
                    <a:gd name="T62" fmla="*/ 0 w 751"/>
                    <a:gd name="T63" fmla="*/ 0 h 950"/>
                    <a:gd name="T64" fmla="*/ 0 w 751"/>
                    <a:gd name="T65" fmla="*/ 0 h 950"/>
                    <a:gd name="T66" fmla="*/ 0 w 751"/>
                    <a:gd name="T67" fmla="*/ 0 h 950"/>
                    <a:gd name="T68" fmla="*/ 0 w 751"/>
                    <a:gd name="T69" fmla="*/ 0 h 950"/>
                    <a:gd name="T70" fmla="*/ 0 w 751"/>
                    <a:gd name="T71" fmla="*/ 0 h 950"/>
                    <a:gd name="T72" fmla="*/ 0 w 751"/>
                    <a:gd name="T73" fmla="*/ 0 h 950"/>
                    <a:gd name="T74" fmla="*/ 0 w 751"/>
                    <a:gd name="T75" fmla="*/ 0 h 9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1"/>
                    <a:gd name="T115" fmla="*/ 0 h 950"/>
                    <a:gd name="T116" fmla="*/ 751 w 751"/>
                    <a:gd name="T117" fmla="*/ 950 h 9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1" h="950">
                      <a:moveTo>
                        <a:pt x="696" y="944"/>
                      </a:move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748" y="905"/>
                      </a:lnTo>
                      <a:lnTo>
                        <a:pt x="751" y="908"/>
                      </a:lnTo>
                      <a:lnTo>
                        <a:pt x="751" y="913"/>
                      </a:lnTo>
                      <a:lnTo>
                        <a:pt x="751" y="917"/>
                      </a:lnTo>
                      <a:lnTo>
                        <a:pt x="749" y="922"/>
                      </a:lnTo>
                      <a:lnTo>
                        <a:pt x="747" y="927"/>
                      </a:lnTo>
                      <a:lnTo>
                        <a:pt x="744" y="932"/>
                      </a:lnTo>
                      <a:lnTo>
                        <a:pt x="739" y="936"/>
                      </a:lnTo>
                      <a:lnTo>
                        <a:pt x="735" y="941"/>
                      </a:lnTo>
                      <a:lnTo>
                        <a:pt x="730" y="944"/>
                      </a:lnTo>
                      <a:lnTo>
                        <a:pt x="724" y="948"/>
                      </a:lnTo>
                      <a:lnTo>
                        <a:pt x="719" y="950"/>
                      </a:lnTo>
                      <a:lnTo>
                        <a:pt x="713" y="950"/>
                      </a:lnTo>
                      <a:lnTo>
                        <a:pt x="707" y="950"/>
                      </a:lnTo>
                      <a:lnTo>
                        <a:pt x="703" y="949"/>
                      </a:lnTo>
                      <a:lnTo>
                        <a:pt x="700" y="948"/>
                      </a:lnTo>
                      <a:lnTo>
                        <a:pt x="696" y="9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5" name="Freeform 151"/>
                <p:cNvSpPr>
                  <a:spLocks/>
                </p:cNvSpPr>
                <p:nvPr/>
              </p:nvSpPr>
              <p:spPr bwMode="auto">
                <a:xfrm>
                  <a:off x="3297" y="1639"/>
                  <a:ext cx="76" cy="104"/>
                </a:xfrm>
                <a:custGeom>
                  <a:avLst/>
                  <a:gdLst>
                    <a:gd name="T0" fmla="*/ 0 w 751"/>
                    <a:gd name="T1" fmla="*/ 0 h 950"/>
                    <a:gd name="T2" fmla="*/ 0 w 751"/>
                    <a:gd name="T3" fmla="*/ 0 h 950"/>
                    <a:gd name="T4" fmla="*/ 0 w 751"/>
                    <a:gd name="T5" fmla="*/ 0 h 950"/>
                    <a:gd name="T6" fmla="*/ 0 w 751"/>
                    <a:gd name="T7" fmla="*/ 0 h 950"/>
                    <a:gd name="T8" fmla="*/ 0 w 751"/>
                    <a:gd name="T9" fmla="*/ 0 h 950"/>
                    <a:gd name="T10" fmla="*/ 0 w 751"/>
                    <a:gd name="T11" fmla="*/ 0 h 950"/>
                    <a:gd name="T12" fmla="*/ 0 w 751"/>
                    <a:gd name="T13" fmla="*/ 0 h 950"/>
                    <a:gd name="T14" fmla="*/ 0 w 751"/>
                    <a:gd name="T15" fmla="*/ 0 h 950"/>
                    <a:gd name="T16" fmla="*/ 0 w 751"/>
                    <a:gd name="T17" fmla="*/ 0 h 950"/>
                    <a:gd name="T18" fmla="*/ 0 w 751"/>
                    <a:gd name="T19" fmla="*/ 0 h 950"/>
                    <a:gd name="T20" fmla="*/ 0 w 751"/>
                    <a:gd name="T21" fmla="*/ 0 h 950"/>
                    <a:gd name="T22" fmla="*/ 0 w 751"/>
                    <a:gd name="T23" fmla="*/ 0 h 950"/>
                    <a:gd name="T24" fmla="*/ 0 w 751"/>
                    <a:gd name="T25" fmla="*/ 0 h 950"/>
                    <a:gd name="T26" fmla="*/ 0 w 751"/>
                    <a:gd name="T27" fmla="*/ 0 h 950"/>
                    <a:gd name="T28" fmla="*/ 0 w 751"/>
                    <a:gd name="T29" fmla="*/ 0 h 950"/>
                    <a:gd name="T30" fmla="*/ 0 w 751"/>
                    <a:gd name="T31" fmla="*/ 0 h 950"/>
                    <a:gd name="T32" fmla="*/ 0 w 751"/>
                    <a:gd name="T33" fmla="*/ 0 h 950"/>
                    <a:gd name="T34" fmla="*/ 0 w 751"/>
                    <a:gd name="T35" fmla="*/ 0 h 950"/>
                    <a:gd name="T36" fmla="*/ 0 w 751"/>
                    <a:gd name="T37" fmla="*/ 0 h 950"/>
                    <a:gd name="T38" fmla="*/ 0 w 751"/>
                    <a:gd name="T39" fmla="*/ 0 h 950"/>
                    <a:gd name="T40" fmla="*/ 0 w 751"/>
                    <a:gd name="T41" fmla="*/ 0 h 950"/>
                    <a:gd name="T42" fmla="*/ 0 w 751"/>
                    <a:gd name="T43" fmla="*/ 0 h 950"/>
                    <a:gd name="T44" fmla="*/ 0 w 751"/>
                    <a:gd name="T45" fmla="*/ 0 h 950"/>
                    <a:gd name="T46" fmla="*/ 0 w 751"/>
                    <a:gd name="T47" fmla="*/ 0 h 950"/>
                    <a:gd name="T48" fmla="*/ 0 w 751"/>
                    <a:gd name="T49" fmla="*/ 0 h 950"/>
                    <a:gd name="T50" fmla="*/ 0 w 751"/>
                    <a:gd name="T51" fmla="*/ 0 h 950"/>
                    <a:gd name="T52" fmla="*/ 0 w 751"/>
                    <a:gd name="T53" fmla="*/ 0 h 950"/>
                    <a:gd name="T54" fmla="*/ 0 w 751"/>
                    <a:gd name="T55" fmla="*/ 0 h 950"/>
                    <a:gd name="T56" fmla="*/ 0 w 751"/>
                    <a:gd name="T57" fmla="*/ 0 h 950"/>
                    <a:gd name="T58" fmla="*/ 0 w 751"/>
                    <a:gd name="T59" fmla="*/ 0 h 950"/>
                    <a:gd name="T60" fmla="*/ 0 w 751"/>
                    <a:gd name="T61" fmla="*/ 0 h 950"/>
                    <a:gd name="T62" fmla="*/ 0 w 751"/>
                    <a:gd name="T63" fmla="*/ 0 h 950"/>
                    <a:gd name="T64" fmla="*/ 0 w 751"/>
                    <a:gd name="T65" fmla="*/ 0 h 950"/>
                    <a:gd name="T66" fmla="*/ 0 w 751"/>
                    <a:gd name="T67" fmla="*/ 0 h 950"/>
                    <a:gd name="T68" fmla="*/ 0 w 751"/>
                    <a:gd name="T69" fmla="*/ 0 h 950"/>
                    <a:gd name="T70" fmla="*/ 0 w 751"/>
                    <a:gd name="T71" fmla="*/ 0 h 950"/>
                    <a:gd name="T72" fmla="*/ 0 w 751"/>
                    <a:gd name="T73" fmla="*/ 0 h 950"/>
                    <a:gd name="T74" fmla="*/ 0 w 751"/>
                    <a:gd name="T75" fmla="*/ 0 h 9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1"/>
                    <a:gd name="T115" fmla="*/ 0 h 950"/>
                    <a:gd name="T116" fmla="*/ 751 w 751"/>
                    <a:gd name="T117" fmla="*/ 950 h 9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1" h="950">
                      <a:moveTo>
                        <a:pt x="696" y="944"/>
                      </a:move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748" y="905"/>
                      </a:lnTo>
                      <a:lnTo>
                        <a:pt x="751" y="908"/>
                      </a:lnTo>
                      <a:lnTo>
                        <a:pt x="751" y="913"/>
                      </a:lnTo>
                      <a:lnTo>
                        <a:pt x="751" y="917"/>
                      </a:lnTo>
                      <a:lnTo>
                        <a:pt x="749" y="922"/>
                      </a:lnTo>
                      <a:lnTo>
                        <a:pt x="747" y="927"/>
                      </a:lnTo>
                      <a:lnTo>
                        <a:pt x="744" y="932"/>
                      </a:lnTo>
                      <a:lnTo>
                        <a:pt x="739" y="936"/>
                      </a:lnTo>
                      <a:lnTo>
                        <a:pt x="735" y="941"/>
                      </a:lnTo>
                      <a:lnTo>
                        <a:pt x="730" y="944"/>
                      </a:lnTo>
                      <a:lnTo>
                        <a:pt x="724" y="948"/>
                      </a:lnTo>
                      <a:lnTo>
                        <a:pt x="719" y="950"/>
                      </a:lnTo>
                      <a:lnTo>
                        <a:pt x="713" y="950"/>
                      </a:lnTo>
                      <a:lnTo>
                        <a:pt x="707" y="950"/>
                      </a:lnTo>
                      <a:lnTo>
                        <a:pt x="703" y="949"/>
                      </a:lnTo>
                      <a:lnTo>
                        <a:pt x="700" y="948"/>
                      </a:lnTo>
                      <a:lnTo>
                        <a:pt x="696" y="9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6" name="Freeform 152"/>
                <p:cNvSpPr>
                  <a:spLocks/>
                </p:cNvSpPr>
                <p:nvPr/>
              </p:nvSpPr>
              <p:spPr bwMode="auto">
                <a:xfrm>
                  <a:off x="3297" y="1639"/>
                  <a:ext cx="6" cy="6"/>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w 59"/>
                    <a:gd name="T13" fmla="*/ 0 h 53"/>
                    <a:gd name="T14" fmla="*/ 0 w 59"/>
                    <a:gd name="T15" fmla="*/ 0 h 53"/>
                    <a:gd name="T16" fmla="*/ 0 w 59"/>
                    <a:gd name="T17" fmla="*/ 0 h 53"/>
                    <a:gd name="T18" fmla="*/ 0 w 59"/>
                    <a:gd name="T19" fmla="*/ 0 h 53"/>
                    <a:gd name="T20" fmla="*/ 0 w 59"/>
                    <a:gd name="T21" fmla="*/ 0 h 53"/>
                    <a:gd name="T22" fmla="*/ 0 w 59"/>
                    <a:gd name="T23" fmla="*/ 0 h 53"/>
                    <a:gd name="T24" fmla="*/ 0 w 59"/>
                    <a:gd name="T25" fmla="*/ 0 h 53"/>
                    <a:gd name="T26" fmla="*/ 0 w 59"/>
                    <a:gd name="T27" fmla="*/ 0 h 53"/>
                    <a:gd name="T28" fmla="*/ 0 w 59"/>
                    <a:gd name="T29" fmla="*/ 0 h 53"/>
                    <a:gd name="T30" fmla="*/ 0 w 59"/>
                    <a:gd name="T31" fmla="*/ 0 h 53"/>
                    <a:gd name="T32" fmla="*/ 0 w 59"/>
                    <a:gd name="T33" fmla="*/ 0 h 53"/>
                    <a:gd name="T34" fmla="*/ 0 w 59"/>
                    <a:gd name="T35" fmla="*/ 0 h 53"/>
                    <a:gd name="T36" fmla="*/ 0 w 59"/>
                    <a:gd name="T37" fmla="*/ 0 h 53"/>
                    <a:gd name="T38" fmla="*/ 0 w 59"/>
                    <a:gd name="T39" fmla="*/ 0 h 53"/>
                    <a:gd name="T40" fmla="*/ 0 w 59"/>
                    <a:gd name="T41" fmla="*/ 0 h 53"/>
                    <a:gd name="T42" fmla="*/ 0 w 59"/>
                    <a:gd name="T43" fmla="*/ 0 h 53"/>
                    <a:gd name="T44" fmla="*/ 0 w 59"/>
                    <a:gd name="T45" fmla="*/ 0 h 53"/>
                    <a:gd name="T46" fmla="*/ 0 w 59"/>
                    <a:gd name="T47" fmla="*/ 0 h 53"/>
                    <a:gd name="T48" fmla="*/ 0 w 59"/>
                    <a:gd name="T49" fmla="*/ 0 h 53"/>
                    <a:gd name="T50" fmla="*/ 0 w 59"/>
                    <a:gd name="T51" fmla="*/ 0 h 53"/>
                    <a:gd name="T52" fmla="*/ 0 w 59"/>
                    <a:gd name="T53" fmla="*/ 0 h 53"/>
                    <a:gd name="T54" fmla="*/ 0 w 59"/>
                    <a:gd name="T55" fmla="*/ 0 h 53"/>
                    <a:gd name="T56" fmla="*/ 0 w 59"/>
                    <a:gd name="T57" fmla="*/ 0 h 53"/>
                    <a:gd name="T58" fmla="*/ 0 w 59"/>
                    <a:gd name="T59" fmla="*/ 0 h 53"/>
                    <a:gd name="T60" fmla="*/ 0 w 59"/>
                    <a:gd name="T61" fmla="*/ 0 h 53"/>
                    <a:gd name="T62" fmla="*/ 0 w 59"/>
                    <a:gd name="T63" fmla="*/ 0 h 53"/>
                    <a:gd name="T64" fmla="*/ 0 w 59"/>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3"/>
                    <a:gd name="T101" fmla="*/ 59 w 59"/>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3">
                      <a:moveTo>
                        <a:pt x="42" y="43"/>
                      </a:moveTo>
                      <a:lnTo>
                        <a:pt x="36" y="46"/>
                      </a:lnTo>
                      <a:lnTo>
                        <a:pt x="31" y="50"/>
                      </a:lnTo>
                      <a:lnTo>
                        <a:pt x="25" y="52"/>
                      </a:lnTo>
                      <a:lnTo>
                        <a:pt x="19" y="53"/>
                      </a:lnTo>
                      <a:lnTo>
                        <a:pt x="15" y="53"/>
                      </a:lnTo>
                      <a:lnTo>
                        <a:pt x="9" y="52"/>
                      </a:lnTo>
                      <a:lnTo>
                        <a:pt x="6" y="50"/>
                      </a:ln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59" y="9"/>
                      </a:lnTo>
                      <a:lnTo>
                        <a:pt x="59" y="13"/>
                      </a:lnTo>
                      <a:lnTo>
                        <a:pt x="59" y="18"/>
                      </a:lnTo>
                      <a:lnTo>
                        <a:pt x="58" y="24"/>
                      </a:lnTo>
                      <a:lnTo>
                        <a:pt x="55" y="28"/>
                      </a:lnTo>
                      <a:lnTo>
                        <a:pt x="52" y="34"/>
                      </a:lnTo>
                      <a:lnTo>
                        <a:pt x="48" y="38"/>
                      </a:lnTo>
                      <a:lnTo>
                        <a:pt x="42" y="4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7" name="Freeform 153"/>
                <p:cNvSpPr>
                  <a:spLocks/>
                </p:cNvSpPr>
                <p:nvPr/>
              </p:nvSpPr>
              <p:spPr bwMode="auto">
                <a:xfrm>
                  <a:off x="3297" y="1639"/>
                  <a:ext cx="6" cy="6"/>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w 59"/>
                    <a:gd name="T13" fmla="*/ 0 h 53"/>
                    <a:gd name="T14" fmla="*/ 0 w 59"/>
                    <a:gd name="T15" fmla="*/ 0 h 53"/>
                    <a:gd name="T16" fmla="*/ 0 w 59"/>
                    <a:gd name="T17" fmla="*/ 0 h 53"/>
                    <a:gd name="T18" fmla="*/ 0 w 59"/>
                    <a:gd name="T19" fmla="*/ 0 h 53"/>
                    <a:gd name="T20" fmla="*/ 0 w 59"/>
                    <a:gd name="T21" fmla="*/ 0 h 53"/>
                    <a:gd name="T22" fmla="*/ 0 w 59"/>
                    <a:gd name="T23" fmla="*/ 0 h 53"/>
                    <a:gd name="T24" fmla="*/ 0 w 59"/>
                    <a:gd name="T25" fmla="*/ 0 h 53"/>
                    <a:gd name="T26" fmla="*/ 0 w 59"/>
                    <a:gd name="T27" fmla="*/ 0 h 53"/>
                    <a:gd name="T28" fmla="*/ 0 w 59"/>
                    <a:gd name="T29" fmla="*/ 0 h 53"/>
                    <a:gd name="T30" fmla="*/ 0 w 59"/>
                    <a:gd name="T31" fmla="*/ 0 h 53"/>
                    <a:gd name="T32" fmla="*/ 0 w 59"/>
                    <a:gd name="T33" fmla="*/ 0 h 53"/>
                    <a:gd name="T34" fmla="*/ 0 w 59"/>
                    <a:gd name="T35" fmla="*/ 0 h 53"/>
                    <a:gd name="T36" fmla="*/ 0 w 59"/>
                    <a:gd name="T37" fmla="*/ 0 h 53"/>
                    <a:gd name="T38" fmla="*/ 0 w 59"/>
                    <a:gd name="T39" fmla="*/ 0 h 53"/>
                    <a:gd name="T40" fmla="*/ 0 w 59"/>
                    <a:gd name="T41" fmla="*/ 0 h 53"/>
                    <a:gd name="T42" fmla="*/ 0 w 59"/>
                    <a:gd name="T43" fmla="*/ 0 h 53"/>
                    <a:gd name="T44" fmla="*/ 0 w 59"/>
                    <a:gd name="T45" fmla="*/ 0 h 53"/>
                    <a:gd name="T46" fmla="*/ 0 w 59"/>
                    <a:gd name="T47" fmla="*/ 0 h 53"/>
                    <a:gd name="T48" fmla="*/ 0 w 59"/>
                    <a:gd name="T49" fmla="*/ 0 h 53"/>
                    <a:gd name="T50" fmla="*/ 0 w 59"/>
                    <a:gd name="T51" fmla="*/ 0 h 53"/>
                    <a:gd name="T52" fmla="*/ 0 w 59"/>
                    <a:gd name="T53" fmla="*/ 0 h 53"/>
                    <a:gd name="T54" fmla="*/ 0 w 59"/>
                    <a:gd name="T55" fmla="*/ 0 h 53"/>
                    <a:gd name="T56" fmla="*/ 0 w 59"/>
                    <a:gd name="T57" fmla="*/ 0 h 53"/>
                    <a:gd name="T58" fmla="*/ 0 w 59"/>
                    <a:gd name="T59" fmla="*/ 0 h 53"/>
                    <a:gd name="T60" fmla="*/ 0 w 59"/>
                    <a:gd name="T61" fmla="*/ 0 h 53"/>
                    <a:gd name="T62" fmla="*/ 0 w 59"/>
                    <a:gd name="T63" fmla="*/ 0 h 53"/>
                    <a:gd name="T64" fmla="*/ 0 w 59"/>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3"/>
                    <a:gd name="T101" fmla="*/ 59 w 59"/>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3">
                      <a:moveTo>
                        <a:pt x="42" y="43"/>
                      </a:moveTo>
                      <a:lnTo>
                        <a:pt x="36" y="46"/>
                      </a:lnTo>
                      <a:lnTo>
                        <a:pt x="31" y="50"/>
                      </a:lnTo>
                      <a:lnTo>
                        <a:pt x="25" y="52"/>
                      </a:lnTo>
                      <a:lnTo>
                        <a:pt x="19" y="53"/>
                      </a:lnTo>
                      <a:lnTo>
                        <a:pt x="15" y="53"/>
                      </a:lnTo>
                      <a:lnTo>
                        <a:pt x="9" y="52"/>
                      </a:lnTo>
                      <a:lnTo>
                        <a:pt x="6" y="50"/>
                      </a:ln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59" y="9"/>
                      </a:lnTo>
                      <a:lnTo>
                        <a:pt x="59" y="13"/>
                      </a:lnTo>
                      <a:lnTo>
                        <a:pt x="59" y="18"/>
                      </a:lnTo>
                      <a:lnTo>
                        <a:pt x="58" y="24"/>
                      </a:lnTo>
                      <a:lnTo>
                        <a:pt x="55" y="28"/>
                      </a:lnTo>
                      <a:lnTo>
                        <a:pt x="52" y="34"/>
                      </a:lnTo>
                      <a:lnTo>
                        <a:pt x="48" y="38"/>
                      </a:lnTo>
                      <a:lnTo>
                        <a:pt x="42" y="4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8" name="Freeform 154"/>
                <p:cNvSpPr>
                  <a:spLocks/>
                </p:cNvSpPr>
                <p:nvPr/>
              </p:nvSpPr>
              <p:spPr bwMode="auto">
                <a:xfrm>
                  <a:off x="3298" y="1366"/>
                  <a:ext cx="75" cy="112"/>
                </a:xfrm>
                <a:custGeom>
                  <a:avLst/>
                  <a:gdLst>
                    <a:gd name="T0" fmla="*/ 0 w 750"/>
                    <a:gd name="T1" fmla="*/ 0 h 1027"/>
                    <a:gd name="T2" fmla="*/ 0 w 750"/>
                    <a:gd name="T3" fmla="*/ 0 h 1027"/>
                    <a:gd name="T4" fmla="*/ 0 w 750"/>
                    <a:gd name="T5" fmla="*/ 0 h 1027"/>
                    <a:gd name="T6" fmla="*/ 0 w 750"/>
                    <a:gd name="T7" fmla="*/ 0 h 1027"/>
                    <a:gd name="T8" fmla="*/ 0 w 750"/>
                    <a:gd name="T9" fmla="*/ 0 h 1027"/>
                    <a:gd name="T10" fmla="*/ 0 w 750"/>
                    <a:gd name="T11" fmla="*/ 0 h 1027"/>
                    <a:gd name="T12" fmla="*/ 0 w 750"/>
                    <a:gd name="T13" fmla="*/ 0 h 1027"/>
                    <a:gd name="T14" fmla="*/ 0 w 750"/>
                    <a:gd name="T15" fmla="*/ 0 h 1027"/>
                    <a:gd name="T16" fmla="*/ 0 w 750"/>
                    <a:gd name="T17" fmla="*/ 0 h 1027"/>
                    <a:gd name="T18" fmla="*/ 0 w 750"/>
                    <a:gd name="T19" fmla="*/ 0 h 1027"/>
                    <a:gd name="T20" fmla="*/ 0 w 750"/>
                    <a:gd name="T21" fmla="*/ 0 h 1027"/>
                    <a:gd name="T22" fmla="*/ 0 w 750"/>
                    <a:gd name="T23" fmla="*/ 0 h 1027"/>
                    <a:gd name="T24" fmla="*/ 0 w 750"/>
                    <a:gd name="T25" fmla="*/ 0 h 1027"/>
                    <a:gd name="T26" fmla="*/ 0 w 750"/>
                    <a:gd name="T27" fmla="*/ 0 h 1027"/>
                    <a:gd name="T28" fmla="*/ 0 w 750"/>
                    <a:gd name="T29" fmla="*/ 0 h 1027"/>
                    <a:gd name="T30" fmla="*/ 0 w 750"/>
                    <a:gd name="T31" fmla="*/ 0 h 1027"/>
                    <a:gd name="T32" fmla="*/ 0 w 750"/>
                    <a:gd name="T33" fmla="*/ 0 h 1027"/>
                    <a:gd name="T34" fmla="*/ 0 w 750"/>
                    <a:gd name="T35" fmla="*/ 0 h 1027"/>
                    <a:gd name="T36" fmla="*/ 0 w 750"/>
                    <a:gd name="T37" fmla="*/ 0 h 1027"/>
                    <a:gd name="T38" fmla="*/ 0 w 750"/>
                    <a:gd name="T39" fmla="*/ 0 h 1027"/>
                    <a:gd name="T40" fmla="*/ 0 w 750"/>
                    <a:gd name="T41" fmla="*/ 0 h 1027"/>
                    <a:gd name="T42" fmla="*/ 0 w 750"/>
                    <a:gd name="T43" fmla="*/ 0 h 10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0"/>
                    <a:gd name="T67" fmla="*/ 0 h 1027"/>
                    <a:gd name="T68" fmla="*/ 750 w 750"/>
                    <a:gd name="T69" fmla="*/ 1027 h 10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0" h="1027">
                      <a:moveTo>
                        <a:pt x="695" y="1021"/>
                      </a:moveTo>
                      <a:lnTo>
                        <a:pt x="0" y="39"/>
                      </a:lnTo>
                      <a:lnTo>
                        <a:pt x="55" y="0"/>
                      </a:lnTo>
                      <a:lnTo>
                        <a:pt x="748" y="984"/>
                      </a:lnTo>
                      <a:lnTo>
                        <a:pt x="749" y="987"/>
                      </a:lnTo>
                      <a:lnTo>
                        <a:pt x="750" y="991"/>
                      </a:lnTo>
                      <a:lnTo>
                        <a:pt x="749" y="995"/>
                      </a:lnTo>
                      <a:lnTo>
                        <a:pt x="748" y="1000"/>
                      </a:lnTo>
                      <a:lnTo>
                        <a:pt x="746" y="1005"/>
                      </a:lnTo>
                      <a:lnTo>
                        <a:pt x="741" y="1010"/>
                      </a:lnTo>
                      <a:lnTo>
                        <a:pt x="737" y="1015"/>
                      </a:lnTo>
                      <a:lnTo>
                        <a:pt x="732" y="1018"/>
                      </a:lnTo>
                      <a:lnTo>
                        <a:pt x="726" y="1021"/>
                      </a:lnTo>
                      <a:lnTo>
                        <a:pt x="721" y="1024"/>
                      </a:lnTo>
                      <a:lnTo>
                        <a:pt x="715" y="1026"/>
                      </a:lnTo>
                      <a:lnTo>
                        <a:pt x="709" y="1027"/>
                      </a:lnTo>
                      <a:lnTo>
                        <a:pt x="705" y="1027"/>
                      </a:lnTo>
                      <a:lnTo>
                        <a:pt x="700" y="1026"/>
                      </a:lnTo>
                      <a:lnTo>
                        <a:pt x="697" y="1024"/>
                      </a:lnTo>
                      <a:lnTo>
                        <a:pt x="695" y="102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49" name="Freeform 155"/>
                <p:cNvSpPr>
                  <a:spLocks/>
                </p:cNvSpPr>
                <p:nvPr/>
              </p:nvSpPr>
              <p:spPr bwMode="auto">
                <a:xfrm>
                  <a:off x="3298" y="1366"/>
                  <a:ext cx="75" cy="112"/>
                </a:xfrm>
                <a:custGeom>
                  <a:avLst/>
                  <a:gdLst>
                    <a:gd name="T0" fmla="*/ 0 w 750"/>
                    <a:gd name="T1" fmla="*/ 0 h 1027"/>
                    <a:gd name="T2" fmla="*/ 0 w 750"/>
                    <a:gd name="T3" fmla="*/ 0 h 1027"/>
                    <a:gd name="T4" fmla="*/ 0 w 750"/>
                    <a:gd name="T5" fmla="*/ 0 h 1027"/>
                    <a:gd name="T6" fmla="*/ 0 w 750"/>
                    <a:gd name="T7" fmla="*/ 0 h 1027"/>
                    <a:gd name="T8" fmla="*/ 0 w 750"/>
                    <a:gd name="T9" fmla="*/ 0 h 1027"/>
                    <a:gd name="T10" fmla="*/ 0 w 750"/>
                    <a:gd name="T11" fmla="*/ 0 h 1027"/>
                    <a:gd name="T12" fmla="*/ 0 w 750"/>
                    <a:gd name="T13" fmla="*/ 0 h 1027"/>
                    <a:gd name="T14" fmla="*/ 0 w 750"/>
                    <a:gd name="T15" fmla="*/ 0 h 1027"/>
                    <a:gd name="T16" fmla="*/ 0 w 750"/>
                    <a:gd name="T17" fmla="*/ 0 h 1027"/>
                    <a:gd name="T18" fmla="*/ 0 w 750"/>
                    <a:gd name="T19" fmla="*/ 0 h 1027"/>
                    <a:gd name="T20" fmla="*/ 0 w 750"/>
                    <a:gd name="T21" fmla="*/ 0 h 1027"/>
                    <a:gd name="T22" fmla="*/ 0 w 750"/>
                    <a:gd name="T23" fmla="*/ 0 h 1027"/>
                    <a:gd name="T24" fmla="*/ 0 w 750"/>
                    <a:gd name="T25" fmla="*/ 0 h 1027"/>
                    <a:gd name="T26" fmla="*/ 0 w 750"/>
                    <a:gd name="T27" fmla="*/ 0 h 1027"/>
                    <a:gd name="T28" fmla="*/ 0 w 750"/>
                    <a:gd name="T29" fmla="*/ 0 h 1027"/>
                    <a:gd name="T30" fmla="*/ 0 w 750"/>
                    <a:gd name="T31" fmla="*/ 0 h 1027"/>
                    <a:gd name="T32" fmla="*/ 0 w 750"/>
                    <a:gd name="T33" fmla="*/ 0 h 1027"/>
                    <a:gd name="T34" fmla="*/ 0 w 750"/>
                    <a:gd name="T35" fmla="*/ 0 h 1027"/>
                    <a:gd name="T36" fmla="*/ 0 w 750"/>
                    <a:gd name="T37" fmla="*/ 0 h 1027"/>
                    <a:gd name="T38" fmla="*/ 0 w 750"/>
                    <a:gd name="T39" fmla="*/ 0 h 1027"/>
                    <a:gd name="T40" fmla="*/ 0 w 750"/>
                    <a:gd name="T41" fmla="*/ 0 h 1027"/>
                    <a:gd name="T42" fmla="*/ 0 w 750"/>
                    <a:gd name="T43" fmla="*/ 0 h 10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0"/>
                    <a:gd name="T67" fmla="*/ 0 h 1027"/>
                    <a:gd name="T68" fmla="*/ 750 w 750"/>
                    <a:gd name="T69" fmla="*/ 1027 h 10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0" h="1027">
                      <a:moveTo>
                        <a:pt x="695" y="1021"/>
                      </a:moveTo>
                      <a:lnTo>
                        <a:pt x="0" y="39"/>
                      </a:lnTo>
                      <a:lnTo>
                        <a:pt x="55" y="0"/>
                      </a:lnTo>
                      <a:lnTo>
                        <a:pt x="748" y="984"/>
                      </a:lnTo>
                      <a:lnTo>
                        <a:pt x="749" y="987"/>
                      </a:lnTo>
                      <a:lnTo>
                        <a:pt x="750" y="991"/>
                      </a:lnTo>
                      <a:lnTo>
                        <a:pt x="749" y="995"/>
                      </a:lnTo>
                      <a:lnTo>
                        <a:pt x="748" y="1000"/>
                      </a:lnTo>
                      <a:lnTo>
                        <a:pt x="746" y="1005"/>
                      </a:lnTo>
                      <a:lnTo>
                        <a:pt x="741" y="1010"/>
                      </a:lnTo>
                      <a:lnTo>
                        <a:pt x="737" y="1015"/>
                      </a:lnTo>
                      <a:lnTo>
                        <a:pt x="732" y="1018"/>
                      </a:lnTo>
                      <a:lnTo>
                        <a:pt x="726" y="1021"/>
                      </a:lnTo>
                      <a:lnTo>
                        <a:pt x="721" y="1024"/>
                      </a:lnTo>
                      <a:lnTo>
                        <a:pt x="715" y="1026"/>
                      </a:lnTo>
                      <a:lnTo>
                        <a:pt x="709" y="1027"/>
                      </a:lnTo>
                      <a:lnTo>
                        <a:pt x="705" y="1027"/>
                      </a:lnTo>
                      <a:lnTo>
                        <a:pt x="700" y="1026"/>
                      </a:lnTo>
                      <a:lnTo>
                        <a:pt x="697" y="1024"/>
                      </a:lnTo>
                      <a:lnTo>
                        <a:pt x="695" y="102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0" name="Freeform 156"/>
                <p:cNvSpPr>
                  <a:spLocks/>
                </p:cNvSpPr>
                <p:nvPr/>
              </p:nvSpPr>
              <p:spPr bwMode="auto">
                <a:xfrm>
                  <a:off x="3931" y="1759"/>
                  <a:ext cx="54" cy="99"/>
                </a:xfrm>
                <a:custGeom>
                  <a:avLst/>
                  <a:gdLst>
                    <a:gd name="T0" fmla="*/ 0 w 546"/>
                    <a:gd name="T1" fmla="*/ 0 h 904"/>
                    <a:gd name="T2" fmla="*/ 0 w 546"/>
                    <a:gd name="T3" fmla="*/ 0 h 904"/>
                    <a:gd name="T4" fmla="*/ 0 w 546"/>
                    <a:gd name="T5" fmla="*/ 0 h 904"/>
                    <a:gd name="T6" fmla="*/ 0 w 546"/>
                    <a:gd name="T7" fmla="*/ 0 h 904"/>
                    <a:gd name="T8" fmla="*/ 0 w 546"/>
                    <a:gd name="T9" fmla="*/ 0 h 904"/>
                    <a:gd name="T10" fmla="*/ 0 w 546"/>
                    <a:gd name="T11" fmla="*/ 0 h 904"/>
                    <a:gd name="T12" fmla="*/ 0 w 546"/>
                    <a:gd name="T13" fmla="*/ 0 h 904"/>
                    <a:gd name="T14" fmla="*/ 0 w 546"/>
                    <a:gd name="T15" fmla="*/ 0 h 904"/>
                    <a:gd name="T16" fmla="*/ 0 w 546"/>
                    <a:gd name="T17" fmla="*/ 0 h 904"/>
                    <a:gd name="T18" fmla="*/ 0 w 546"/>
                    <a:gd name="T19" fmla="*/ 0 h 904"/>
                    <a:gd name="T20" fmla="*/ 0 w 546"/>
                    <a:gd name="T21" fmla="*/ 0 h 904"/>
                    <a:gd name="T22" fmla="*/ 0 w 546"/>
                    <a:gd name="T23" fmla="*/ 0 h 904"/>
                    <a:gd name="T24" fmla="*/ 0 w 546"/>
                    <a:gd name="T25" fmla="*/ 0 h 904"/>
                    <a:gd name="T26" fmla="*/ 0 w 546"/>
                    <a:gd name="T27" fmla="*/ 0 h 904"/>
                    <a:gd name="T28" fmla="*/ 0 w 546"/>
                    <a:gd name="T29" fmla="*/ 0 h 904"/>
                    <a:gd name="T30" fmla="*/ 0 w 546"/>
                    <a:gd name="T31" fmla="*/ 0 h 904"/>
                    <a:gd name="T32" fmla="*/ 0 w 546"/>
                    <a:gd name="T33" fmla="*/ 0 h 904"/>
                    <a:gd name="T34" fmla="*/ 0 w 546"/>
                    <a:gd name="T35" fmla="*/ 0 h 904"/>
                    <a:gd name="T36" fmla="*/ 0 w 546"/>
                    <a:gd name="T37" fmla="*/ 0 h 904"/>
                    <a:gd name="T38" fmla="*/ 0 w 546"/>
                    <a:gd name="T39" fmla="*/ 0 h 904"/>
                    <a:gd name="T40" fmla="*/ 0 w 546"/>
                    <a:gd name="T41" fmla="*/ 0 h 904"/>
                    <a:gd name="T42" fmla="*/ 0 w 546"/>
                    <a:gd name="T43" fmla="*/ 0 h 9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904"/>
                    <a:gd name="T68" fmla="*/ 546 w 546"/>
                    <a:gd name="T69" fmla="*/ 904 h 9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904">
                      <a:moveTo>
                        <a:pt x="485" y="893"/>
                      </a:moveTo>
                      <a:lnTo>
                        <a:pt x="0" y="33"/>
                      </a:lnTo>
                      <a:lnTo>
                        <a:pt x="59" y="0"/>
                      </a:lnTo>
                      <a:lnTo>
                        <a:pt x="543" y="861"/>
                      </a:lnTo>
                      <a:lnTo>
                        <a:pt x="544" y="866"/>
                      </a:lnTo>
                      <a:lnTo>
                        <a:pt x="546" y="870"/>
                      </a:lnTo>
                      <a:lnTo>
                        <a:pt x="544" y="876"/>
                      </a:lnTo>
                      <a:lnTo>
                        <a:pt x="543" y="881"/>
                      </a:lnTo>
                      <a:lnTo>
                        <a:pt x="540" y="886"/>
                      </a:lnTo>
                      <a:lnTo>
                        <a:pt x="536" y="891"/>
                      </a:lnTo>
                      <a:lnTo>
                        <a:pt x="532" y="895"/>
                      </a:lnTo>
                      <a:lnTo>
                        <a:pt x="526" y="899"/>
                      </a:lnTo>
                      <a:lnTo>
                        <a:pt x="521" y="901"/>
                      </a:lnTo>
                      <a:lnTo>
                        <a:pt x="514" y="903"/>
                      </a:lnTo>
                      <a:lnTo>
                        <a:pt x="508" y="904"/>
                      </a:lnTo>
                      <a:lnTo>
                        <a:pt x="502" y="903"/>
                      </a:lnTo>
                      <a:lnTo>
                        <a:pt x="497" y="902"/>
                      </a:lnTo>
                      <a:lnTo>
                        <a:pt x="492" y="900"/>
                      </a:lnTo>
                      <a:lnTo>
                        <a:pt x="489" y="898"/>
                      </a:lnTo>
                      <a:lnTo>
                        <a:pt x="485" y="89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1" name="Freeform 157"/>
                <p:cNvSpPr>
                  <a:spLocks/>
                </p:cNvSpPr>
                <p:nvPr/>
              </p:nvSpPr>
              <p:spPr bwMode="auto">
                <a:xfrm>
                  <a:off x="3931" y="1759"/>
                  <a:ext cx="54" cy="99"/>
                </a:xfrm>
                <a:custGeom>
                  <a:avLst/>
                  <a:gdLst>
                    <a:gd name="T0" fmla="*/ 0 w 546"/>
                    <a:gd name="T1" fmla="*/ 0 h 904"/>
                    <a:gd name="T2" fmla="*/ 0 w 546"/>
                    <a:gd name="T3" fmla="*/ 0 h 904"/>
                    <a:gd name="T4" fmla="*/ 0 w 546"/>
                    <a:gd name="T5" fmla="*/ 0 h 904"/>
                    <a:gd name="T6" fmla="*/ 0 w 546"/>
                    <a:gd name="T7" fmla="*/ 0 h 904"/>
                    <a:gd name="T8" fmla="*/ 0 w 546"/>
                    <a:gd name="T9" fmla="*/ 0 h 904"/>
                    <a:gd name="T10" fmla="*/ 0 w 546"/>
                    <a:gd name="T11" fmla="*/ 0 h 904"/>
                    <a:gd name="T12" fmla="*/ 0 w 546"/>
                    <a:gd name="T13" fmla="*/ 0 h 904"/>
                    <a:gd name="T14" fmla="*/ 0 w 546"/>
                    <a:gd name="T15" fmla="*/ 0 h 904"/>
                    <a:gd name="T16" fmla="*/ 0 w 546"/>
                    <a:gd name="T17" fmla="*/ 0 h 904"/>
                    <a:gd name="T18" fmla="*/ 0 w 546"/>
                    <a:gd name="T19" fmla="*/ 0 h 904"/>
                    <a:gd name="T20" fmla="*/ 0 w 546"/>
                    <a:gd name="T21" fmla="*/ 0 h 904"/>
                    <a:gd name="T22" fmla="*/ 0 w 546"/>
                    <a:gd name="T23" fmla="*/ 0 h 904"/>
                    <a:gd name="T24" fmla="*/ 0 w 546"/>
                    <a:gd name="T25" fmla="*/ 0 h 904"/>
                    <a:gd name="T26" fmla="*/ 0 w 546"/>
                    <a:gd name="T27" fmla="*/ 0 h 904"/>
                    <a:gd name="T28" fmla="*/ 0 w 546"/>
                    <a:gd name="T29" fmla="*/ 0 h 904"/>
                    <a:gd name="T30" fmla="*/ 0 w 546"/>
                    <a:gd name="T31" fmla="*/ 0 h 904"/>
                    <a:gd name="T32" fmla="*/ 0 w 546"/>
                    <a:gd name="T33" fmla="*/ 0 h 904"/>
                    <a:gd name="T34" fmla="*/ 0 w 546"/>
                    <a:gd name="T35" fmla="*/ 0 h 904"/>
                    <a:gd name="T36" fmla="*/ 0 w 546"/>
                    <a:gd name="T37" fmla="*/ 0 h 904"/>
                    <a:gd name="T38" fmla="*/ 0 w 546"/>
                    <a:gd name="T39" fmla="*/ 0 h 904"/>
                    <a:gd name="T40" fmla="*/ 0 w 546"/>
                    <a:gd name="T41" fmla="*/ 0 h 904"/>
                    <a:gd name="T42" fmla="*/ 0 w 546"/>
                    <a:gd name="T43" fmla="*/ 0 h 9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904"/>
                    <a:gd name="T68" fmla="*/ 546 w 546"/>
                    <a:gd name="T69" fmla="*/ 904 h 9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904">
                      <a:moveTo>
                        <a:pt x="485" y="893"/>
                      </a:moveTo>
                      <a:lnTo>
                        <a:pt x="0" y="33"/>
                      </a:lnTo>
                      <a:lnTo>
                        <a:pt x="59" y="0"/>
                      </a:lnTo>
                      <a:lnTo>
                        <a:pt x="543" y="861"/>
                      </a:lnTo>
                      <a:lnTo>
                        <a:pt x="544" y="866"/>
                      </a:lnTo>
                      <a:lnTo>
                        <a:pt x="546" y="870"/>
                      </a:lnTo>
                      <a:lnTo>
                        <a:pt x="544" y="876"/>
                      </a:lnTo>
                      <a:lnTo>
                        <a:pt x="543" y="881"/>
                      </a:lnTo>
                      <a:lnTo>
                        <a:pt x="540" y="886"/>
                      </a:lnTo>
                      <a:lnTo>
                        <a:pt x="536" y="891"/>
                      </a:lnTo>
                      <a:lnTo>
                        <a:pt x="532" y="895"/>
                      </a:lnTo>
                      <a:lnTo>
                        <a:pt x="526" y="899"/>
                      </a:lnTo>
                      <a:lnTo>
                        <a:pt x="521" y="901"/>
                      </a:lnTo>
                      <a:lnTo>
                        <a:pt x="514" y="903"/>
                      </a:lnTo>
                      <a:lnTo>
                        <a:pt x="508" y="904"/>
                      </a:lnTo>
                      <a:lnTo>
                        <a:pt x="502" y="903"/>
                      </a:lnTo>
                      <a:lnTo>
                        <a:pt x="497" y="902"/>
                      </a:lnTo>
                      <a:lnTo>
                        <a:pt x="492" y="900"/>
                      </a:lnTo>
                      <a:lnTo>
                        <a:pt x="489" y="898"/>
                      </a:lnTo>
                      <a:lnTo>
                        <a:pt x="485" y="89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2" name="Freeform 158"/>
                <p:cNvSpPr>
                  <a:spLocks/>
                </p:cNvSpPr>
                <p:nvPr/>
              </p:nvSpPr>
              <p:spPr bwMode="auto">
                <a:xfrm>
                  <a:off x="4043" y="1611"/>
                  <a:ext cx="51" cy="105"/>
                </a:xfrm>
                <a:custGeom>
                  <a:avLst/>
                  <a:gdLst>
                    <a:gd name="T0" fmla="*/ 0 w 511"/>
                    <a:gd name="T1" fmla="*/ 0 h 960"/>
                    <a:gd name="T2" fmla="*/ 0 w 511"/>
                    <a:gd name="T3" fmla="*/ 0 h 960"/>
                    <a:gd name="T4" fmla="*/ 0 w 511"/>
                    <a:gd name="T5" fmla="*/ 0 h 960"/>
                    <a:gd name="T6" fmla="*/ 0 w 511"/>
                    <a:gd name="T7" fmla="*/ 0 h 960"/>
                    <a:gd name="T8" fmla="*/ 0 w 511"/>
                    <a:gd name="T9" fmla="*/ 0 h 960"/>
                    <a:gd name="T10" fmla="*/ 0 w 511"/>
                    <a:gd name="T11" fmla="*/ 0 h 960"/>
                    <a:gd name="T12" fmla="*/ 0 w 511"/>
                    <a:gd name="T13" fmla="*/ 0 h 960"/>
                    <a:gd name="T14" fmla="*/ 0 w 511"/>
                    <a:gd name="T15" fmla="*/ 0 h 960"/>
                    <a:gd name="T16" fmla="*/ 0 w 511"/>
                    <a:gd name="T17" fmla="*/ 0 h 960"/>
                    <a:gd name="T18" fmla="*/ 0 w 511"/>
                    <a:gd name="T19" fmla="*/ 0 h 960"/>
                    <a:gd name="T20" fmla="*/ 0 w 511"/>
                    <a:gd name="T21" fmla="*/ 0 h 960"/>
                    <a:gd name="T22" fmla="*/ 0 w 511"/>
                    <a:gd name="T23" fmla="*/ 0 h 960"/>
                    <a:gd name="T24" fmla="*/ 0 w 511"/>
                    <a:gd name="T25" fmla="*/ 0 h 960"/>
                    <a:gd name="T26" fmla="*/ 0 w 511"/>
                    <a:gd name="T27" fmla="*/ 0 h 960"/>
                    <a:gd name="T28" fmla="*/ 0 w 511"/>
                    <a:gd name="T29" fmla="*/ 0 h 960"/>
                    <a:gd name="T30" fmla="*/ 0 w 511"/>
                    <a:gd name="T31" fmla="*/ 0 h 960"/>
                    <a:gd name="T32" fmla="*/ 0 w 511"/>
                    <a:gd name="T33" fmla="*/ 0 h 960"/>
                    <a:gd name="T34" fmla="*/ 0 w 511"/>
                    <a:gd name="T35" fmla="*/ 0 h 960"/>
                    <a:gd name="T36" fmla="*/ 0 w 511"/>
                    <a:gd name="T37" fmla="*/ 0 h 960"/>
                    <a:gd name="T38" fmla="*/ 0 w 511"/>
                    <a:gd name="T39" fmla="*/ 0 h 960"/>
                    <a:gd name="T40" fmla="*/ 0 w 511"/>
                    <a:gd name="T41" fmla="*/ 0 h 960"/>
                    <a:gd name="T42" fmla="*/ 0 w 511"/>
                    <a:gd name="T43" fmla="*/ 0 h 960"/>
                    <a:gd name="T44" fmla="*/ 0 w 511"/>
                    <a:gd name="T45" fmla="*/ 0 h 960"/>
                    <a:gd name="T46" fmla="*/ 0 w 511"/>
                    <a:gd name="T47" fmla="*/ 0 h 960"/>
                    <a:gd name="T48" fmla="*/ 0 w 511"/>
                    <a:gd name="T49" fmla="*/ 0 h 960"/>
                    <a:gd name="T50" fmla="*/ 0 w 511"/>
                    <a:gd name="T51" fmla="*/ 0 h 960"/>
                    <a:gd name="T52" fmla="*/ 0 w 511"/>
                    <a:gd name="T53" fmla="*/ 0 h 960"/>
                    <a:gd name="T54" fmla="*/ 0 w 511"/>
                    <a:gd name="T55" fmla="*/ 0 h 960"/>
                    <a:gd name="T56" fmla="*/ 0 w 511"/>
                    <a:gd name="T57" fmla="*/ 0 h 960"/>
                    <a:gd name="T58" fmla="*/ 0 w 511"/>
                    <a:gd name="T59" fmla="*/ 0 h 960"/>
                    <a:gd name="T60" fmla="*/ 0 w 511"/>
                    <a:gd name="T61" fmla="*/ 0 h 960"/>
                    <a:gd name="T62" fmla="*/ 0 w 511"/>
                    <a:gd name="T63" fmla="*/ 0 h 960"/>
                    <a:gd name="T64" fmla="*/ 0 w 511"/>
                    <a:gd name="T65" fmla="*/ 0 h 960"/>
                    <a:gd name="T66" fmla="*/ 0 w 511"/>
                    <a:gd name="T67" fmla="*/ 0 h 960"/>
                    <a:gd name="T68" fmla="*/ 0 w 511"/>
                    <a:gd name="T69" fmla="*/ 0 h 960"/>
                    <a:gd name="T70" fmla="*/ 0 w 511"/>
                    <a:gd name="T71" fmla="*/ 0 h 960"/>
                    <a:gd name="T72" fmla="*/ 0 w 511"/>
                    <a:gd name="T73" fmla="*/ 0 h 960"/>
                    <a:gd name="T74" fmla="*/ 0 w 511"/>
                    <a:gd name="T75" fmla="*/ 0 h 9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960"/>
                    <a:gd name="T116" fmla="*/ 511 w 511"/>
                    <a:gd name="T117" fmla="*/ 960 h 9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960">
                      <a:moveTo>
                        <a:pt x="451" y="948"/>
                      </a:move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510" y="920"/>
                      </a:lnTo>
                      <a:lnTo>
                        <a:pt x="511" y="925"/>
                      </a:lnTo>
                      <a:lnTo>
                        <a:pt x="511" y="929"/>
                      </a:lnTo>
                      <a:lnTo>
                        <a:pt x="511" y="934"/>
                      </a:lnTo>
                      <a:lnTo>
                        <a:pt x="509" y="939"/>
                      </a:lnTo>
                      <a:lnTo>
                        <a:pt x="506" y="944"/>
                      </a:lnTo>
                      <a:lnTo>
                        <a:pt x="501" y="948"/>
                      </a:lnTo>
                      <a:lnTo>
                        <a:pt x="497" y="952"/>
                      </a:lnTo>
                      <a:lnTo>
                        <a:pt x="491" y="955"/>
                      </a:lnTo>
                      <a:lnTo>
                        <a:pt x="485" y="957"/>
                      </a:lnTo>
                      <a:lnTo>
                        <a:pt x="480" y="960"/>
                      </a:lnTo>
                      <a:lnTo>
                        <a:pt x="473" y="960"/>
                      </a:lnTo>
                      <a:lnTo>
                        <a:pt x="467" y="960"/>
                      </a:lnTo>
                      <a:lnTo>
                        <a:pt x="463" y="959"/>
                      </a:lnTo>
                      <a:lnTo>
                        <a:pt x="458" y="955"/>
                      </a:lnTo>
                      <a:lnTo>
                        <a:pt x="454" y="953"/>
                      </a:lnTo>
                      <a:lnTo>
                        <a:pt x="451" y="94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3" name="Freeform 159"/>
                <p:cNvSpPr>
                  <a:spLocks/>
                </p:cNvSpPr>
                <p:nvPr/>
              </p:nvSpPr>
              <p:spPr bwMode="auto">
                <a:xfrm>
                  <a:off x="4043" y="1611"/>
                  <a:ext cx="51" cy="105"/>
                </a:xfrm>
                <a:custGeom>
                  <a:avLst/>
                  <a:gdLst>
                    <a:gd name="T0" fmla="*/ 0 w 511"/>
                    <a:gd name="T1" fmla="*/ 0 h 960"/>
                    <a:gd name="T2" fmla="*/ 0 w 511"/>
                    <a:gd name="T3" fmla="*/ 0 h 960"/>
                    <a:gd name="T4" fmla="*/ 0 w 511"/>
                    <a:gd name="T5" fmla="*/ 0 h 960"/>
                    <a:gd name="T6" fmla="*/ 0 w 511"/>
                    <a:gd name="T7" fmla="*/ 0 h 960"/>
                    <a:gd name="T8" fmla="*/ 0 w 511"/>
                    <a:gd name="T9" fmla="*/ 0 h 960"/>
                    <a:gd name="T10" fmla="*/ 0 w 511"/>
                    <a:gd name="T11" fmla="*/ 0 h 960"/>
                    <a:gd name="T12" fmla="*/ 0 w 511"/>
                    <a:gd name="T13" fmla="*/ 0 h 960"/>
                    <a:gd name="T14" fmla="*/ 0 w 511"/>
                    <a:gd name="T15" fmla="*/ 0 h 960"/>
                    <a:gd name="T16" fmla="*/ 0 w 511"/>
                    <a:gd name="T17" fmla="*/ 0 h 960"/>
                    <a:gd name="T18" fmla="*/ 0 w 511"/>
                    <a:gd name="T19" fmla="*/ 0 h 960"/>
                    <a:gd name="T20" fmla="*/ 0 w 511"/>
                    <a:gd name="T21" fmla="*/ 0 h 960"/>
                    <a:gd name="T22" fmla="*/ 0 w 511"/>
                    <a:gd name="T23" fmla="*/ 0 h 960"/>
                    <a:gd name="T24" fmla="*/ 0 w 511"/>
                    <a:gd name="T25" fmla="*/ 0 h 960"/>
                    <a:gd name="T26" fmla="*/ 0 w 511"/>
                    <a:gd name="T27" fmla="*/ 0 h 960"/>
                    <a:gd name="T28" fmla="*/ 0 w 511"/>
                    <a:gd name="T29" fmla="*/ 0 h 960"/>
                    <a:gd name="T30" fmla="*/ 0 w 511"/>
                    <a:gd name="T31" fmla="*/ 0 h 960"/>
                    <a:gd name="T32" fmla="*/ 0 w 511"/>
                    <a:gd name="T33" fmla="*/ 0 h 960"/>
                    <a:gd name="T34" fmla="*/ 0 w 511"/>
                    <a:gd name="T35" fmla="*/ 0 h 960"/>
                    <a:gd name="T36" fmla="*/ 0 w 511"/>
                    <a:gd name="T37" fmla="*/ 0 h 960"/>
                    <a:gd name="T38" fmla="*/ 0 w 511"/>
                    <a:gd name="T39" fmla="*/ 0 h 960"/>
                    <a:gd name="T40" fmla="*/ 0 w 511"/>
                    <a:gd name="T41" fmla="*/ 0 h 960"/>
                    <a:gd name="T42" fmla="*/ 0 w 511"/>
                    <a:gd name="T43" fmla="*/ 0 h 960"/>
                    <a:gd name="T44" fmla="*/ 0 w 511"/>
                    <a:gd name="T45" fmla="*/ 0 h 960"/>
                    <a:gd name="T46" fmla="*/ 0 w 511"/>
                    <a:gd name="T47" fmla="*/ 0 h 960"/>
                    <a:gd name="T48" fmla="*/ 0 w 511"/>
                    <a:gd name="T49" fmla="*/ 0 h 960"/>
                    <a:gd name="T50" fmla="*/ 0 w 511"/>
                    <a:gd name="T51" fmla="*/ 0 h 960"/>
                    <a:gd name="T52" fmla="*/ 0 w 511"/>
                    <a:gd name="T53" fmla="*/ 0 h 960"/>
                    <a:gd name="T54" fmla="*/ 0 w 511"/>
                    <a:gd name="T55" fmla="*/ 0 h 960"/>
                    <a:gd name="T56" fmla="*/ 0 w 511"/>
                    <a:gd name="T57" fmla="*/ 0 h 960"/>
                    <a:gd name="T58" fmla="*/ 0 w 511"/>
                    <a:gd name="T59" fmla="*/ 0 h 960"/>
                    <a:gd name="T60" fmla="*/ 0 w 511"/>
                    <a:gd name="T61" fmla="*/ 0 h 960"/>
                    <a:gd name="T62" fmla="*/ 0 w 511"/>
                    <a:gd name="T63" fmla="*/ 0 h 960"/>
                    <a:gd name="T64" fmla="*/ 0 w 511"/>
                    <a:gd name="T65" fmla="*/ 0 h 960"/>
                    <a:gd name="T66" fmla="*/ 0 w 511"/>
                    <a:gd name="T67" fmla="*/ 0 h 960"/>
                    <a:gd name="T68" fmla="*/ 0 w 511"/>
                    <a:gd name="T69" fmla="*/ 0 h 960"/>
                    <a:gd name="T70" fmla="*/ 0 w 511"/>
                    <a:gd name="T71" fmla="*/ 0 h 960"/>
                    <a:gd name="T72" fmla="*/ 0 w 511"/>
                    <a:gd name="T73" fmla="*/ 0 h 960"/>
                    <a:gd name="T74" fmla="*/ 0 w 511"/>
                    <a:gd name="T75" fmla="*/ 0 h 9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960"/>
                    <a:gd name="T116" fmla="*/ 511 w 511"/>
                    <a:gd name="T117" fmla="*/ 960 h 9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960">
                      <a:moveTo>
                        <a:pt x="451" y="948"/>
                      </a:move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510" y="920"/>
                      </a:lnTo>
                      <a:lnTo>
                        <a:pt x="511" y="925"/>
                      </a:lnTo>
                      <a:lnTo>
                        <a:pt x="511" y="929"/>
                      </a:lnTo>
                      <a:lnTo>
                        <a:pt x="511" y="934"/>
                      </a:lnTo>
                      <a:lnTo>
                        <a:pt x="509" y="939"/>
                      </a:lnTo>
                      <a:lnTo>
                        <a:pt x="506" y="944"/>
                      </a:lnTo>
                      <a:lnTo>
                        <a:pt x="501" y="948"/>
                      </a:lnTo>
                      <a:lnTo>
                        <a:pt x="497" y="952"/>
                      </a:lnTo>
                      <a:lnTo>
                        <a:pt x="491" y="955"/>
                      </a:lnTo>
                      <a:lnTo>
                        <a:pt x="485" y="957"/>
                      </a:lnTo>
                      <a:lnTo>
                        <a:pt x="480" y="960"/>
                      </a:lnTo>
                      <a:lnTo>
                        <a:pt x="473" y="960"/>
                      </a:lnTo>
                      <a:lnTo>
                        <a:pt x="467" y="960"/>
                      </a:lnTo>
                      <a:lnTo>
                        <a:pt x="463" y="959"/>
                      </a:lnTo>
                      <a:lnTo>
                        <a:pt x="458" y="955"/>
                      </a:lnTo>
                      <a:lnTo>
                        <a:pt x="454" y="953"/>
                      </a:lnTo>
                      <a:lnTo>
                        <a:pt x="451" y="94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4" name="Freeform 160"/>
                <p:cNvSpPr>
                  <a:spLocks/>
                </p:cNvSpPr>
                <p:nvPr/>
              </p:nvSpPr>
              <p:spPr bwMode="auto">
                <a:xfrm>
                  <a:off x="4043" y="1611"/>
                  <a:ext cx="6" cy="5"/>
                </a:xfrm>
                <a:custGeom>
                  <a:avLst/>
                  <a:gdLst>
                    <a:gd name="T0" fmla="*/ 0 w 64"/>
                    <a:gd name="T1" fmla="*/ 0 h 53"/>
                    <a:gd name="T2" fmla="*/ 0 w 64"/>
                    <a:gd name="T3" fmla="*/ 0 h 53"/>
                    <a:gd name="T4" fmla="*/ 0 w 64"/>
                    <a:gd name="T5" fmla="*/ 0 h 53"/>
                    <a:gd name="T6" fmla="*/ 0 w 64"/>
                    <a:gd name="T7" fmla="*/ 0 h 53"/>
                    <a:gd name="T8" fmla="*/ 0 w 64"/>
                    <a:gd name="T9" fmla="*/ 0 h 53"/>
                    <a:gd name="T10" fmla="*/ 0 w 64"/>
                    <a:gd name="T11" fmla="*/ 0 h 53"/>
                    <a:gd name="T12" fmla="*/ 0 w 64"/>
                    <a:gd name="T13" fmla="*/ 0 h 53"/>
                    <a:gd name="T14" fmla="*/ 0 w 64"/>
                    <a:gd name="T15" fmla="*/ 0 h 53"/>
                    <a:gd name="T16" fmla="*/ 0 w 64"/>
                    <a:gd name="T17" fmla="*/ 0 h 53"/>
                    <a:gd name="T18" fmla="*/ 0 w 64"/>
                    <a:gd name="T19" fmla="*/ 0 h 53"/>
                    <a:gd name="T20" fmla="*/ 0 w 64"/>
                    <a:gd name="T21" fmla="*/ 0 h 53"/>
                    <a:gd name="T22" fmla="*/ 0 w 64"/>
                    <a:gd name="T23" fmla="*/ 0 h 53"/>
                    <a:gd name="T24" fmla="*/ 0 w 64"/>
                    <a:gd name="T25" fmla="*/ 0 h 53"/>
                    <a:gd name="T26" fmla="*/ 0 w 64"/>
                    <a:gd name="T27" fmla="*/ 0 h 53"/>
                    <a:gd name="T28" fmla="*/ 0 w 64"/>
                    <a:gd name="T29" fmla="*/ 0 h 53"/>
                    <a:gd name="T30" fmla="*/ 0 w 64"/>
                    <a:gd name="T31" fmla="*/ 0 h 53"/>
                    <a:gd name="T32" fmla="*/ 0 w 64"/>
                    <a:gd name="T33" fmla="*/ 0 h 53"/>
                    <a:gd name="T34" fmla="*/ 0 w 64"/>
                    <a:gd name="T35" fmla="*/ 0 h 53"/>
                    <a:gd name="T36" fmla="*/ 0 w 64"/>
                    <a:gd name="T37" fmla="*/ 0 h 53"/>
                    <a:gd name="T38" fmla="*/ 0 w 64"/>
                    <a:gd name="T39" fmla="*/ 0 h 53"/>
                    <a:gd name="T40" fmla="*/ 0 w 64"/>
                    <a:gd name="T41" fmla="*/ 0 h 53"/>
                    <a:gd name="T42" fmla="*/ 0 w 64"/>
                    <a:gd name="T43" fmla="*/ 0 h 53"/>
                    <a:gd name="T44" fmla="*/ 0 w 64"/>
                    <a:gd name="T45" fmla="*/ 0 h 53"/>
                    <a:gd name="T46" fmla="*/ 0 w 64"/>
                    <a:gd name="T47" fmla="*/ 0 h 53"/>
                    <a:gd name="T48" fmla="*/ 0 w 64"/>
                    <a:gd name="T49" fmla="*/ 0 h 53"/>
                    <a:gd name="T50" fmla="*/ 0 w 64"/>
                    <a:gd name="T51" fmla="*/ 0 h 53"/>
                    <a:gd name="T52" fmla="*/ 0 w 64"/>
                    <a:gd name="T53" fmla="*/ 0 h 53"/>
                    <a:gd name="T54" fmla="*/ 0 w 64"/>
                    <a:gd name="T55" fmla="*/ 0 h 53"/>
                    <a:gd name="T56" fmla="*/ 0 w 64"/>
                    <a:gd name="T57" fmla="*/ 0 h 53"/>
                    <a:gd name="T58" fmla="*/ 0 w 64"/>
                    <a:gd name="T59" fmla="*/ 0 h 53"/>
                    <a:gd name="T60" fmla="*/ 0 w 64"/>
                    <a:gd name="T61" fmla="*/ 0 h 53"/>
                    <a:gd name="T62" fmla="*/ 0 w 64"/>
                    <a:gd name="T63" fmla="*/ 0 h 53"/>
                    <a:gd name="T64" fmla="*/ 0 w 64"/>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3"/>
                    <a:gd name="T101" fmla="*/ 64 w 64"/>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3">
                      <a:moveTo>
                        <a:pt x="42" y="48"/>
                      </a:moveTo>
                      <a:lnTo>
                        <a:pt x="36" y="50"/>
                      </a:lnTo>
                      <a:lnTo>
                        <a:pt x="30" y="51"/>
                      </a:lnTo>
                      <a:lnTo>
                        <a:pt x="24" y="53"/>
                      </a:lnTo>
                      <a:lnTo>
                        <a:pt x="18" y="53"/>
                      </a:lnTo>
                      <a:lnTo>
                        <a:pt x="12" y="50"/>
                      </a:lnTo>
                      <a:lnTo>
                        <a:pt x="8" y="48"/>
                      </a:lnTo>
                      <a:lnTo>
                        <a:pt x="3" y="46"/>
                      </a:ln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64" y="16"/>
                      </a:lnTo>
                      <a:lnTo>
                        <a:pt x="64" y="21"/>
                      </a:lnTo>
                      <a:lnTo>
                        <a:pt x="64" y="25"/>
                      </a:lnTo>
                      <a:lnTo>
                        <a:pt x="61" y="31"/>
                      </a:lnTo>
                      <a:lnTo>
                        <a:pt x="58" y="36"/>
                      </a:lnTo>
                      <a:lnTo>
                        <a:pt x="53" y="40"/>
                      </a:lnTo>
                      <a:lnTo>
                        <a:pt x="48" y="45"/>
                      </a:lnTo>
                      <a:lnTo>
                        <a:pt x="42" y="4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5" name="Freeform 161"/>
                <p:cNvSpPr>
                  <a:spLocks/>
                </p:cNvSpPr>
                <p:nvPr/>
              </p:nvSpPr>
              <p:spPr bwMode="auto">
                <a:xfrm>
                  <a:off x="4043" y="1611"/>
                  <a:ext cx="6" cy="5"/>
                </a:xfrm>
                <a:custGeom>
                  <a:avLst/>
                  <a:gdLst>
                    <a:gd name="T0" fmla="*/ 0 w 64"/>
                    <a:gd name="T1" fmla="*/ 0 h 53"/>
                    <a:gd name="T2" fmla="*/ 0 w 64"/>
                    <a:gd name="T3" fmla="*/ 0 h 53"/>
                    <a:gd name="T4" fmla="*/ 0 w 64"/>
                    <a:gd name="T5" fmla="*/ 0 h 53"/>
                    <a:gd name="T6" fmla="*/ 0 w 64"/>
                    <a:gd name="T7" fmla="*/ 0 h 53"/>
                    <a:gd name="T8" fmla="*/ 0 w 64"/>
                    <a:gd name="T9" fmla="*/ 0 h 53"/>
                    <a:gd name="T10" fmla="*/ 0 w 64"/>
                    <a:gd name="T11" fmla="*/ 0 h 53"/>
                    <a:gd name="T12" fmla="*/ 0 w 64"/>
                    <a:gd name="T13" fmla="*/ 0 h 53"/>
                    <a:gd name="T14" fmla="*/ 0 w 64"/>
                    <a:gd name="T15" fmla="*/ 0 h 53"/>
                    <a:gd name="T16" fmla="*/ 0 w 64"/>
                    <a:gd name="T17" fmla="*/ 0 h 53"/>
                    <a:gd name="T18" fmla="*/ 0 w 64"/>
                    <a:gd name="T19" fmla="*/ 0 h 53"/>
                    <a:gd name="T20" fmla="*/ 0 w 64"/>
                    <a:gd name="T21" fmla="*/ 0 h 53"/>
                    <a:gd name="T22" fmla="*/ 0 w 64"/>
                    <a:gd name="T23" fmla="*/ 0 h 53"/>
                    <a:gd name="T24" fmla="*/ 0 w 64"/>
                    <a:gd name="T25" fmla="*/ 0 h 53"/>
                    <a:gd name="T26" fmla="*/ 0 w 64"/>
                    <a:gd name="T27" fmla="*/ 0 h 53"/>
                    <a:gd name="T28" fmla="*/ 0 w 64"/>
                    <a:gd name="T29" fmla="*/ 0 h 53"/>
                    <a:gd name="T30" fmla="*/ 0 w 64"/>
                    <a:gd name="T31" fmla="*/ 0 h 53"/>
                    <a:gd name="T32" fmla="*/ 0 w 64"/>
                    <a:gd name="T33" fmla="*/ 0 h 53"/>
                    <a:gd name="T34" fmla="*/ 0 w 64"/>
                    <a:gd name="T35" fmla="*/ 0 h 53"/>
                    <a:gd name="T36" fmla="*/ 0 w 64"/>
                    <a:gd name="T37" fmla="*/ 0 h 53"/>
                    <a:gd name="T38" fmla="*/ 0 w 64"/>
                    <a:gd name="T39" fmla="*/ 0 h 53"/>
                    <a:gd name="T40" fmla="*/ 0 w 64"/>
                    <a:gd name="T41" fmla="*/ 0 h 53"/>
                    <a:gd name="T42" fmla="*/ 0 w 64"/>
                    <a:gd name="T43" fmla="*/ 0 h 53"/>
                    <a:gd name="T44" fmla="*/ 0 w 64"/>
                    <a:gd name="T45" fmla="*/ 0 h 53"/>
                    <a:gd name="T46" fmla="*/ 0 w 64"/>
                    <a:gd name="T47" fmla="*/ 0 h 53"/>
                    <a:gd name="T48" fmla="*/ 0 w 64"/>
                    <a:gd name="T49" fmla="*/ 0 h 53"/>
                    <a:gd name="T50" fmla="*/ 0 w 64"/>
                    <a:gd name="T51" fmla="*/ 0 h 53"/>
                    <a:gd name="T52" fmla="*/ 0 w 64"/>
                    <a:gd name="T53" fmla="*/ 0 h 53"/>
                    <a:gd name="T54" fmla="*/ 0 w 64"/>
                    <a:gd name="T55" fmla="*/ 0 h 53"/>
                    <a:gd name="T56" fmla="*/ 0 w 64"/>
                    <a:gd name="T57" fmla="*/ 0 h 53"/>
                    <a:gd name="T58" fmla="*/ 0 w 64"/>
                    <a:gd name="T59" fmla="*/ 0 h 53"/>
                    <a:gd name="T60" fmla="*/ 0 w 64"/>
                    <a:gd name="T61" fmla="*/ 0 h 53"/>
                    <a:gd name="T62" fmla="*/ 0 w 64"/>
                    <a:gd name="T63" fmla="*/ 0 h 53"/>
                    <a:gd name="T64" fmla="*/ 0 w 64"/>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3"/>
                    <a:gd name="T101" fmla="*/ 64 w 64"/>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3">
                      <a:moveTo>
                        <a:pt x="42" y="48"/>
                      </a:moveTo>
                      <a:lnTo>
                        <a:pt x="36" y="50"/>
                      </a:lnTo>
                      <a:lnTo>
                        <a:pt x="30" y="51"/>
                      </a:lnTo>
                      <a:lnTo>
                        <a:pt x="24" y="53"/>
                      </a:lnTo>
                      <a:lnTo>
                        <a:pt x="18" y="53"/>
                      </a:lnTo>
                      <a:lnTo>
                        <a:pt x="12" y="50"/>
                      </a:lnTo>
                      <a:lnTo>
                        <a:pt x="8" y="48"/>
                      </a:lnTo>
                      <a:lnTo>
                        <a:pt x="3" y="46"/>
                      </a:ln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64" y="16"/>
                      </a:lnTo>
                      <a:lnTo>
                        <a:pt x="64" y="21"/>
                      </a:lnTo>
                      <a:lnTo>
                        <a:pt x="64" y="25"/>
                      </a:lnTo>
                      <a:lnTo>
                        <a:pt x="61" y="31"/>
                      </a:lnTo>
                      <a:lnTo>
                        <a:pt x="58" y="36"/>
                      </a:lnTo>
                      <a:lnTo>
                        <a:pt x="53" y="40"/>
                      </a:lnTo>
                      <a:lnTo>
                        <a:pt x="48" y="45"/>
                      </a:lnTo>
                      <a:lnTo>
                        <a:pt x="42" y="4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6" name="Freeform 162"/>
                <p:cNvSpPr>
                  <a:spLocks/>
                </p:cNvSpPr>
                <p:nvPr/>
              </p:nvSpPr>
              <p:spPr bwMode="auto">
                <a:xfrm>
                  <a:off x="3560" y="1773"/>
                  <a:ext cx="66" cy="99"/>
                </a:xfrm>
                <a:custGeom>
                  <a:avLst/>
                  <a:gdLst>
                    <a:gd name="T0" fmla="*/ 0 w 663"/>
                    <a:gd name="T1" fmla="*/ 0 h 902"/>
                    <a:gd name="T2" fmla="*/ 0 w 663"/>
                    <a:gd name="T3" fmla="*/ 0 h 902"/>
                    <a:gd name="T4" fmla="*/ 0 w 663"/>
                    <a:gd name="T5" fmla="*/ 0 h 902"/>
                    <a:gd name="T6" fmla="*/ 0 w 663"/>
                    <a:gd name="T7" fmla="*/ 0 h 902"/>
                    <a:gd name="T8" fmla="*/ 0 w 663"/>
                    <a:gd name="T9" fmla="*/ 0 h 902"/>
                    <a:gd name="T10" fmla="*/ 0 w 663"/>
                    <a:gd name="T11" fmla="*/ 0 h 902"/>
                    <a:gd name="T12" fmla="*/ 0 w 663"/>
                    <a:gd name="T13" fmla="*/ 0 h 902"/>
                    <a:gd name="T14" fmla="*/ 0 w 663"/>
                    <a:gd name="T15" fmla="*/ 0 h 902"/>
                    <a:gd name="T16" fmla="*/ 0 w 663"/>
                    <a:gd name="T17" fmla="*/ 0 h 902"/>
                    <a:gd name="T18" fmla="*/ 0 w 663"/>
                    <a:gd name="T19" fmla="*/ 0 h 902"/>
                    <a:gd name="T20" fmla="*/ 0 w 663"/>
                    <a:gd name="T21" fmla="*/ 0 h 902"/>
                    <a:gd name="T22" fmla="*/ 0 w 663"/>
                    <a:gd name="T23" fmla="*/ 0 h 902"/>
                    <a:gd name="T24" fmla="*/ 0 w 663"/>
                    <a:gd name="T25" fmla="*/ 0 h 902"/>
                    <a:gd name="T26" fmla="*/ 0 w 663"/>
                    <a:gd name="T27" fmla="*/ 0 h 902"/>
                    <a:gd name="T28" fmla="*/ 0 w 663"/>
                    <a:gd name="T29" fmla="*/ 0 h 902"/>
                    <a:gd name="T30" fmla="*/ 0 w 663"/>
                    <a:gd name="T31" fmla="*/ 0 h 902"/>
                    <a:gd name="T32" fmla="*/ 0 w 663"/>
                    <a:gd name="T33" fmla="*/ 0 h 902"/>
                    <a:gd name="T34" fmla="*/ 0 w 663"/>
                    <a:gd name="T35" fmla="*/ 0 h 902"/>
                    <a:gd name="T36" fmla="*/ 0 w 663"/>
                    <a:gd name="T37" fmla="*/ 0 h 902"/>
                    <a:gd name="T38" fmla="*/ 0 w 663"/>
                    <a:gd name="T39" fmla="*/ 0 h 902"/>
                    <a:gd name="T40" fmla="*/ 0 w 663"/>
                    <a:gd name="T41" fmla="*/ 0 h 902"/>
                    <a:gd name="T42" fmla="*/ 0 w 663"/>
                    <a:gd name="T43" fmla="*/ 0 h 9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3"/>
                    <a:gd name="T67" fmla="*/ 0 h 902"/>
                    <a:gd name="T68" fmla="*/ 663 w 663"/>
                    <a:gd name="T69" fmla="*/ 902 h 9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3" h="902">
                      <a:moveTo>
                        <a:pt x="607" y="894"/>
                      </a:moveTo>
                      <a:lnTo>
                        <a:pt x="0" y="38"/>
                      </a:lnTo>
                      <a:lnTo>
                        <a:pt x="56" y="0"/>
                      </a:lnTo>
                      <a:lnTo>
                        <a:pt x="660" y="857"/>
                      </a:lnTo>
                      <a:lnTo>
                        <a:pt x="662" y="860"/>
                      </a:lnTo>
                      <a:lnTo>
                        <a:pt x="663" y="865"/>
                      </a:lnTo>
                      <a:lnTo>
                        <a:pt x="663" y="870"/>
                      </a:lnTo>
                      <a:lnTo>
                        <a:pt x="662" y="875"/>
                      </a:lnTo>
                      <a:lnTo>
                        <a:pt x="660" y="881"/>
                      </a:lnTo>
                      <a:lnTo>
                        <a:pt x="657" y="885"/>
                      </a:lnTo>
                      <a:lnTo>
                        <a:pt x="652" y="890"/>
                      </a:lnTo>
                      <a:lnTo>
                        <a:pt x="646" y="894"/>
                      </a:lnTo>
                      <a:lnTo>
                        <a:pt x="642" y="898"/>
                      </a:lnTo>
                      <a:lnTo>
                        <a:pt x="636" y="900"/>
                      </a:lnTo>
                      <a:lnTo>
                        <a:pt x="629" y="901"/>
                      </a:lnTo>
                      <a:lnTo>
                        <a:pt x="624" y="902"/>
                      </a:lnTo>
                      <a:lnTo>
                        <a:pt x="619" y="901"/>
                      </a:lnTo>
                      <a:lnTo>
                        <a:pt x="615" y="900"/>
                      </a:lnTo>
                      <a:lnTo>
                        <a:pt x="610" y="898"/>
                      </a:lnTo>
                      <a:lnTo>
                        <a:pt x="607" y="89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7" name="Freeform 163"/>
                <p:cNvSpPr>
                  <a:spLocks/>
                </p:cNvSpPr>
                <p:nvPr/>
              </p:nvSpPr>
              <p:spPr bwMode="auto">
                <a:xfrm>
                  <a:off x="3560" y="1773"/>
                  <a:ext cx="66" cy="99"/>
                </a:xfrm>
                <a:custGeom>
                  <a:avLst/>
                  <a:gdLst>
                    <a:gd name="T0" fmla="*/ 0 w 663"/>
                    <a:gd name="T1" fmla="*/ 0 h 902"/>
                    <a:gd name="T2" fmla="*/ 0 w 663"/>
                    <a:gd name="T3" fmla="*/ 0 h 902"/>
                    <a:gd name="T4" fmla="*/ 0 w 663"/>
                    <a:gd name="T5" fmla="*/ 0 h 902"/>
                    <a:gd name="T6" fmla="*/ 0 w 663"/>
                    <a:gd name="T7" fmla="*/ 0 h 902"/>
                    <a:gd name="T8" fmla="*/ 0 w 663"/>
                    <a:gd name="T9" fmla="*/ 0 h 902"/>
                    <a:gd name="T10" fmla="*/ 0 w 663"/>
                    <a:gd name="T11" fmla="*/ 0 h 902"/>
                    <a:gd name="T12" fmla="*/ 0 w 663"/>
                    <a:gd name="T13" fmla="*/ 0 h 902"/>
                    <a:gd name="T14" fmla="*/ 0 w 663"/>
                    <a:gd name="T15" fmla="*/ 0 h 902"/>
                    <a:gd name="T16" fmla="*/ 0 w 663"/>
                    <a:gd name="T17" fmla="*/ 0 h 902"/>
                    <a:gd name="T18" fmla="*/ 0 w 663"/>
                    <a:gd name="T19" fmla="*/ 0 h 902"/>
                    <a:gd name="T20" fmla="*/ 0 w 663"/>
                    <a:gd name="T21" fmla="*/ 0 h 902"/>
                    <a:gd name="T22" fmla="*/ 0 w 663"/>
                    <a:gd name="T23" fmla="*/ 0 h 902"/>
                    <a:gd name="T24" fmla="*/ 0 w 663"/>
                    <a:gd name="T25" fmla="*/ 0 h 902"/>
                    <a:gd name="T26" fmla="*/ 0 w 663"/>
                    <a:gd name="T27" fmla="*/ 0 h 902"/>
                    <a:gd name="T28" fmla="*/ 0 w 663"/>
                    <a:gd name="T29" fmla="*/ 0 h 902"/>
                    <a:gd name="T30" fmla="*/ 0 w 663"/>
                    <a:gd name="T31" fmla="*/ 0 h 902"/>
                    <a:gd name="T32" fmla="*/ 0 w 663"/>
                    <a:gd name="T33" fmla="*/ 0 h 902"/>
                    <a:gd name="T34" fmla="*/ 0 w 663"/>
                    <a:gd name="T35" fmla="*/ 0 h 902"/>
                    <a:gd name="T36" fmla="*/ 0 w 663"/>
                    <a:gd name="T37" fmla="*/ 0 h 902"/>
                    <a:gd name="T38" fmla="*/ 0 w 663"/>
                    <a:gd name="T39" fmla="*/ 0 h 902"/>
                    <a:gd name="T40" fmla="*/ 0 w 663"/>
                    <a:gd name="T41" fmla="*/ 0 h 902"/>
                    <a:gd name="T42" fmla="*/ 0 w 663"/>
                    <a:gd name="T43" fmla="*/ 0 h 9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3"/>
                    <a:gd name="T67" fmla="*/ 0 h 902"/>
                    <a:gd name="T68" fmla="*/ 663 w 663"/>
                    <a:gd name="T69" fmla="*/ 902 h 9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3" h="902">
                      <a:moveTo>
                        <a:pt x="607" y="894"/>
                      </a:moveTo>
                      <a:lnTo>
                        <a:pt x="0" y="38"/>
                      </a:lnTo>
                      <a:lnTo>
                        <a:pt x="56" y="0"/>
                      </a:lnTo>
                      <a:lnTo>
                        <a:pt x="660" y="857"/>
                      </a:lnTo>
                      <a:lnTo>
                        <a:pt x="662" y="860"/>
                      </a:lnTo>
                      <a:lnTo>
                        <a:pt x="663" y="865"/>
                      </a:lnTo>
                      <a:lnTo>
                        <a:pt x="663" y="870"/>
                      </a:lnTo>
                      <a:lnTo>
                        <a:pt x="662" y="875"/>
                      </a:lnTo>
                      <a:lnTo>
                        <a:pt x="660" y="881"/>
                      </a:lnTo>
                      <a:lnTo>
                        <a:pt x="657" y="885"/>
                      </a:lnTo>
                      <a:lnTo>
                        <a:pt x="652" y="890"/>
                      </a:lnTo>
                      <a:lnTo>
                        <a:pt x="646" y="894"/>
                      </a:lnTo>
                      <a:lnTo>
                        <a:pt x="642" y="898"/>
                      </a:lnTo>
                      <a:lnTo>
                        <a:pt x="636" y="900"/>
                      </a:lnTo>
                      <a:lnTo>
                        <a:pt x="629" y="901"/>
                      </a:lnTo>
                      <a:lnTo>
                        <a:pt x="624" y="902"/>
                      </a:lnTo>
                      <a:lnTo>
                        <a:pt x="619" y="901"/>
                      </a:lnTo>
                      <a:lnTo>
                        <a:pt x="615" y="900"/>
                      </a:lnTo>
                      <a:lnTo>
                        <a:pt x="610" y="898"/>
                      </a:lnTo>
                      <a:lnTo>
                        <a:pt x="607" y="89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8" name="Freeform 164"/>
                <p:cNvSpPr>
                  <a:spLocks/>
                </p:cNvSpPr>
                <p:nvPr/>
              </p:nvSpPr>
              <p:spPr bwMode="auto">
                <a:xfrm>
                  <a:off x="3745" y="1757"/>
                  <a:ext cx="63" cy="123"/>
                </a:xfrm>
                <a:custGeom>
                  <a:avLst/>
                  <a:gdLst>
                    <a:gd name="T0" fmla="*/ 0 w 629"/>
                    <a:gd name="T1" fmla="*/ 0 h 1126"/>
                    <a:gd name="T2" fmla="*/ 0 w 629"/>
                    <a:gd name="T3" fmla="*/ 0 h 1126"/>
                    <a:gd name="T4" fmla="*/ 0 w 629"/>
                    <a:gd name="T5" fmla="*/ 0 h 1126"/>
                    <a:gd name="T6" fmla="*/ 0 w 629"/>
                    <a:gd name="T7" fmla="*/ 0 h 1126"/>
                    <a:gd name="T8" fmla="*/ 0 w 629"/>
                    <a:gd name="T9" fmla="*/ 0 h 1126"/>
                    <a:gd name="T10" fmla="*/ 0 w 629"/>
                    <a:gd name="T11" fmla="*/ 0 h 1126"/>
                    <a:gd name="T12" fmla="*/ 0 w 629"/>
                    <a:gd name="T13" fmla="*/ 0 h 1126"/>
                    <a:gd name="T14" fmla="*/ 0 w 629"/>
                    <a:gd name="T15" fmla="*/ 0 h 1126"/>
                    <a:gd name="T16" fmla="*/ 0 w 629"/>
                    <a:gd name="T17" fmla="*/ 0 h 1126"/>
                    <a:gd name="T18" fmla="*/ 0 w 629"/>
                    <a:gd name="T19" fmla="*/ 0 h 1126"/>
                    <a:gd name="T20" fmla="*/ 0 w 629"/>
                    <a:gd name="T21" fmla="*/ 0 h 1126"/>
                    <a:gd name="T22" fmla="*/ 0 w 629"/>
                    <a:gd name="T23" fmla="*/ 0 h 1126"/>
                    <a:gd name="T24" fmla="*/ 0 w 629"/>
                    <a:gd name="T25" fmla="*/ 0 h 1126"/>
                    <a:gd name="T26" fmla="*/ 0 w 629"/>
                    <a:gd name="T27" fmla="*/ 0 h 1126"/>
                    <a:gd name="T28" fmla="*/ 0 w 629"/>
                    <a:gd name="T29" fmla="*/ 0 h 1126"/>
                    <a:gd name="T30" fmla="*/ 0 w 629"/>
                    <a:gd name="T31" fmla="*/ 0 h 1126"/>
                    <a:gd name="T32" fmla="*/ 0 w 629"/>
                    <a:gd name="T33" fmla="*/ 0 h 1126"/>
                    <a:gd name="T34" fmla="*/ 0 w 629"/>
                    <a:gd name="T35" fmla="*/ 0 h 1126"/>
                    <a:gd name="T36" fmla="*/ 0 w 629"/>
                    <a:gd name="T37" fmla="*/ 0 h 1126"/>
                    <a:gd name="T38" fmla="*/ 0 w 629"/>
                    <a:gd name="T39" fmla="*/ 0 h 1126"/>
                    <a:gd name="T40" fmla="*/ 0 w 629"/>
                    <a:gd name="T41" fmla="*/ 0 h 1126"/>
                    <a:gd name="T42" fmla="*/ 0 w 629"/>
                    <a:gd name="T43" fmla="*/ 0 h 1126"/>
                    <a:gd name="T44" fmla="*/ 0 w 629"/>
                    <a:gd name="T45" fmla="*/ 0 h 1126"/>
                    <a:gd name="T46" fmla="*/ 0 w 629"/>
                    <a:gd name="T47" fmla="*/ 0 h 1126"/>
                    <a:gd name="T48" fmla="*/ 0 w 629"/>
                    <a:gd name="T49" fmla="*/ 0 h 1126"/>
                    <a:gd name="T50" fmla="*/ 0 w 629"/>
                    <a:gd name="T51" fmla="*/ 0 h 1126"/>
                    <a:gd name="T52" fmla="*/ 0 w 629"/>
                    <a:gd name="T53" fmla="*/ 0 h 1126"/>
                    <a:gd name="T54" fmla="*/ 0 w 629"/>
                    <a:gd name="T55" fmla="*/ 0 h 1126"/>
                    <a:gd name="T56" fmla="*/ 0 w 629"/>
                    <a:gd name="T57" fmla="*/ 0 h 1126"/>
                    <a:gd name="T58" fmla="*/ 0 w 629"/>
                    <a:gd name="T59" fmla="*/ 0 h 1126"/>
                    <a:gd name="T60" fmla="*/ 0 w 629"/>
                    <a:gd name="T61" fmla="*/ 0 h 1126"/>
                    <a:gd name="T62" fmla="*/ 0 w 629"/>
                    <a:gd name="T63" fmla="*/ 0 h 1126"/>
                    <a:gd name="T64" fmla="*/ 0 w 629"/>
                    <a:gd name="T65" fmla="*/ 0 h 1126"/>
                    <a:gd name="T66" fmla="*/ 0 w 629"/>
                    <a:gd name="T67" fmla="*/ 0 h 1126"/>
                    <a:gd name="T68" fmla="*/ 0 w 629"/>
                    <a:gd name="T69" fmla="*/ 0 h 1126"/>
                    <a:gd name="T70" fmla="*/ 0 w 629"/>
                    <a:gd name="T71" fmla="*/ 0 h 1126"/>
                    <a:gd name="T72" fmla="*/ 0 w 629"/>
                    <a:gd name="T73" fmla="*/ 0 h 1126"/>
                    <a:gd name="T74" fmla="*/ 0 w 629"/>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9"/>
                    <a:gd name="T115" fmla="*/ 0 h 1126"/>
                    <a:gd name="T116" fmla="*/ 629 w 629"/>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9" h="1126">
                      <a:moveTo>
                        <a:pt x="59" y="6"/>
                      </a:moveTo>
                      <a:lnTo>
                        <a:pt x="628" y="1087"/>
                      </a:lnTo>
                      <a:lnTo>
                        <a:pt x="629" y="1090"/>
                      </a:lnTo>
                      <a:lnTo>
                        <a:pt x="629" y="1095"/>
                      </a:lnTo>
                      <a:lnTo>
                        <a:pt x="628" y="1098"/>
                      </a:lnTo>
                      <a:lnTo>
                        <a:pt x="626" y="1103"/>
                      </a:lnTo>
                      <a:lnTo>
                        <a:pt x="621" y="1107"/>
                      </a:lnTo>
                      <a:lnTo>
                        <a:pt x="618" y="1112"/>
                      </a:lnTo>
                      <a:lnTo>
                        <a:pt x="612" y="1115"/>
                      </a:lnTo>
                      <a:lnTo>
                        <a:pt x="607" y="1119"/>
                      </a:lnTo>
                      <a:lnTo>
                        <a:pt x="601" y="1121"/>
                      </a:lnTo>
                      <a:lnTo>
                        <a:pt x="594" y="1123"/>
                      </a:lnTo>
                      <a:lnTo>
                        <a:pt x="589" y="1124"/>
                      </a:lnTo>
                      <a:lnTo>
                        <a:pt x="583" y="1126"/>
                      </a:lnTo>
                      <a:lnTo>
                        <a:pt x="578" y="1126"/>
                      </a:lnTo>
                      <a:lnTo>
                        <a:pt x="574" y="1123"/>
                      </a:lnTo>
                      <a:lnTo>
                        <a:pt x="570" y="1122"/>
                      </a:lnTo>
                      <a:lnTo>
                        <a:pt x="568" y="1119"/>
                      </a:lnTo>
                      <a:lnTo>
                        <a:pt x="1" y="37"/>
                      </a:lnTo>
                      <a:lnTo>
                        <a:pt x="0" y="34"/>
                      </a:lnTo>
                      <a:lnTo>
                        <a:pt x="0" y="30"/>
                      </a:lnTo>
                      <a:lnTo>
                        <a:pt x="1" y="26"/>
                      </a:lnTo>
                      <a:lnTo>
                        <a:pt x="3" y="21"/>
                      </a:lnTo>
                      <a:lnTo>
                        <a:pt x="7" y="17"/>
                      </a:lnTo>
                      <a:lnTo>
                        <a:pt x="11" y="13"/>
                      </a:lnTo>
                      <a:lnTo>
                        <a:pt x="16" y="10"/>
                      </a:lnTo>
                      <a:lnTo>
                        <a:pt x="22" y="6"/>
                      </a:lnTo>
                      <a:lnTo>
                        <a:pt x="27" y="3"/>
                      </a:lnTo>
                      <a:lnTo>
                        <a:pt x="33" y="2"/>
                      </a:lnTo>
                      <a:lnTo>
                        <a:pt x="39" y="1"/>
                      </a:lnTo>
                      <a:lnTo>
                        <a:pt x="44" y="0"/>
                      </a:lnTo>
                      <a:lnTo>
                        <a:pt x="49" y="1"/>
                      </a:lnTo>
                      <a:lnTo>
                        <a:pt x="53" y="2"/>
                      </a:lnTo>
                      <a:lnTo>
                        <a:pt x="57" y="4"/>
                      </a:lnTo>
                      <a:lnTo>
                        <a:pt x="59"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9" name="Freeform 165"/>
                <p:cNvSpPr>
                  <a:spLocks/>
                </p:cNvSpPr>
                <p:nvPr/>
              </p:nvSpPr>
              <p:spPr bwMode="auto">
                <a:xfrm>
                  <a:off x="3745" y="1757"/>
                  <a:ext cx="63" cy="123"/>
                </a:xfrm>
                <a:custGeom>
                  <a:avLst/>
                  <a:gdLst>
                    <a:gd name="T0" fmla="*/ 0 w 629"/>
                    <a:gd name="T1" fmla="*/ 0 h 1126"/>
                    <a:gd name="T2" fmla="*/ 0 w 629"/>
                    <a:gd name="T3" fmla="*/ 0 h 1126"/>
                    <a:gd name="T4" fmla="*/ 0 w 629"/>
                    <a:gd name="T5" fmla="*/ 0 h 1126"/>
                    <a:gd name="T6" fmla="*/ 0 w 629"/>
                    <a:gd name="T7" fmla="*/ 0 h 1126"/>
                    <a:gd name="T8" fmla="*/ 0 w 629"/>
                    <a:gd name="T9" fmla="*/ 0 h 1126"/>
                    <a:gd name="T10" fmla="*/ 0 w 629"/>
                    <a:gd name="T11" fmla="*/ 0 h 1126"/>
                    <a:gd name="T12" fmla="*/ 0 w 629"/>
                    <a:gd name="T13" fmla="*/ 0 h 1126"/>
                    <a:gd name="T14" fmla="*/ 0 w 629"/>
                    <a:gd name="T15" fmla="*/ 0 h 1126"/>
                    <a:gd name="T16" fmla="*/ 0 w 629"/>
                    <a:gd name="T17" fmla="*/ 0 h 1126"/>
                    <a:gd name="T18" fmla="*/ 0 w 629"/>
                    <a:gd name="T19" fmla="*/ 0 h 1126"/>
                    <a:gd name="T20" fmla="*/ 0 w 629"/>
                    <a:gd name="T21" fmla="*/ 0 h 1126"/>
                    <a:gd name="T22" fmla="*/ 0 w 629"/>
                    <a:gd name="T23" fmla="*/ 0 h 1126"/>
                    <a:gd name="T24" fmla="*/ 0 w 629"/>
                    <a:gd name="T25" fmla="*/ 0 h 1126"/>
                    <a:gd name="T26" fmla="*/ 0 w 629"/>
                    <a:gd name="T27" fmla="*/ 0 h 1126"/>
                    <a:gd name="T28" fmla="*/ 0 w 629"/>
                    <a:gd name="T29" fmla="*/ 0 h 1126"/>
                    <a:gd name="T30" fmla="*/ 0 w 629"/>
                    <a:gd name="T31" fmla="*/ 0 h 1126"/>
                    <a:gd name="T32" fmla="*/ 0 w 629"/>
                    <a:gd name="T33" fmla="*/ 0 h 1126"/>
                    <a:gd name="T34" fmla="*/ 0 w 629"/>
                    <a:gd name="T35" fmla="*/ 0 h 1126"/>
                    <a:gd name="T36" fmla="*/ 0 w 629"/>
                    <a:gd name="T37" fmla="*/ 0 h 1126"/>
                    <a:gd name="T38" fmla="*/ 0 w 629"/>
                    <a:gd name="T39" fmla="*/ 0 h 1126"/>
                    <a:gd name="T40" fmla="*/ 0 w 629"/>
                    <a:gd name="T41" fmla="*/ 0 h 1126"/>
                    <a:gd name="T42" fmla="*/ 0 w 629"/>
                    <a:gd name="T43" fmla="*/ 0 h 1126"/>
                    <a:gd name="T44" fmla="*/ 0 w 629"/>
                    <a:gd name="T45" fmla="*/ 0 h 1126"/>
                    <a:gd name="T46" fmla="*/ 0 w 629"/>
                    <a:gd name="T47" fmla="*/ 0 h 1126"/>
                    <a:gd name="T48" fmla="*/ 0 w 629"/>
                    <a:gd name="T49" fmla="*/ 0 h 1126"/>
                    <a:gd name="T50" fmla="*/ 0 w 629"/>
                    <a:gd name="T51" fmla="*/ 0 h 1126"/>
                    <a:gd name="T52" fmla="*/ 0 w 629"/>
                    <a:gd name="T53" fmla="*/ 0 h 1126"/>
                    <a:gd name="T54" fmla="*/ 0 w 629"/>
                    <a:gd name="T55" fmla="*/ 0 h 1126"/>
                    <a:gd name="T56" fmla="*/ 0 w 629"/>
                    <a:gd name="T57" fmla="*/ 0 h 1126"/>
                    <a:gd name="T58" fmla="*/ 0 w 629"/>
                    <a:gd name="T59" fmla="*/ 0 h 1126"/>
                    <a:gd name="T60" fmla="*/ 0 w 629"/>
                    <a:gd name="T61" fmla="*/ 0 h 1126"/>
                    <a:gd name="T62" fmla="*/ 0 w 629"/>
                    <a:gd name="T63" fmla="*/ 0 h 1126"/>
                    <a:gd name="T64" fmla="*/ 0 w 629"/>
                    <a:gd name="T65" fmla="*/ 0 h 1126"/>
                    <a:gd name="T66" fmla="*/ 0 w 629"/>
                    <a:gd name="T67" fmla="*/ 0 h 1126"/>
                    <a:gd name="T68" fmla="*/ 0 w 629"/>
                    <a:gd name="T69" fmla="*/ 0 h 1126"/>
                    <a:gd name="T70" fmla="*/ 0 w 629"/>
                    <a:gd name="T71" fmla="*/ 0 h 1126"/>
                    <a:gd name="T72" fmla="*/ 0 w 629"/>
                    <a:gd name="T73" fmla="*/ 0 h 1126"/>
                    <a:gd name="T74" fmla="*/ 0 w 629"/>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9"/>
                    <a:gd name="T115" fmla="*/ 0 h 1126"/>
                    <a:gd name="T116" fmla="*/ 629 w 629"/>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9" h="1126">
                      <a:moveTo>
                        <a:pt x="59" y="6"/>
                      </a:moveTo>
                      <a:lnTo>
                        <a:pt x="628" y="1087"/>
                      </a:lnTo>
                      <a:lnTo>
                        <a:pt x="629" y="1090"/>
                      </a:lnTo>
                      <a:lnTo>
                        <a:pt x="629" y="1095"/>
                      </a:lnTo>
                      <a:lnTo>
                        <a:pt x="628" y="1098"/>
                      </a:lnTo>
                      <a:lnTo>
                        <a:pt x="626" y="1103"/>
                      </a:lnTo>
                      <a:lnTo>
                        <a:pt x="621" y="1107"/>
                      </a:lnTo>
                      <a:lnTo>
                        <a:pt x="618" y="1112"/>
                      </a:lnTo>
                      <a:lnTo>
                        <a:pt x="612" y="1115"/>
                      </a:lnTo>
                      <a:lnTo>
                        <a:pt x="607" y="1119"/>
                      </a:lnTo>
                      <a:lnTo>
                        <a:pt x="601" y="1121"/>
                      </a:lnTo>
                      <a:lnTo>
                        <a:pt x="594" y="1123"/>
                      </a:lnTo>
                      <a:lnTo>
                        <a:pt x="589" y="1124"/>
                      </a:lnTo>
                      <a:lnTo>
                        <a:pt x="583" y="1126"/>
                      </a:lnTo>
                      <a:lnTo>
                        <a:pt x="578" y="1126"/>
                      </a:lnTo>
                      <a:lnTo>
                        <a:pt x="574" y="1123"/>
                      </a:lnTo>
                      <a:lnTo>
                        <a:pt x="570" y="1122"/>
                      </a:lnTo>
                      <a:lnTo>
                        <a:pt x="568" y="1119"/>
                      </a:lnTo>
                      <a:lnTo>
                        <a:pt x="1" y="37"/>
                      </a:lnTo>
                      <a:lnTo>
                        <a:pt x="0" y="34"/>
                      </a:lnTo>
                      <a:lnTo>
                        <a:pt x="0" y="30"/>
                      </a:lnTo>
                      <a:lnTo>
                        <a:pt x="1" y="26"/>
                      </a:lnTo>
                      <a:lnTo>
                        <a:pt x="3" y="21"/>
                      </a:lnTo>
                      <a:lnTo>
                        <a:pt x="7" y="17"/>
                      </a:lnTo>
                      <a:lnTo>
                        <a:pt x="11" y="13"/>
                      </a:lnTo>
                      <a:lnTo>
                        <a:pt x="16" y="10"/>
                      </a:lnTo>
                      <a:lnTo>
                        <a:pt x="22" y="6"/>
                      </a:lnTo>
                      <a:lnTo>
                        <a:pt x="27" y="3"/>
                      </a:lnTo>
                      <a:lnTo>
                        <a:pt x="33" y="2"/>
                      </a:lnTo>
                      <a:lnTo>
                        <a:pt x="39" y="1"/>
                      </a:lnTo>
                      <a:lnTo>
                        <a:pt x="44" y="0"/>
                      </a:lnTo>
                      <a:lnTo>
                        <a:pt x="49" y="1"/>
                      </a:lnTo>
                      <a:lnTo>
                        <a:pt x="53" y="2"/>
                      </a:lnTo>
                      <a:lnTo>
                        <a:pt x="57" y="4"/>
                      </a:lnTo>
                      <a:lnTo>
                        <a:pt x="59"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60" name="Freeform 166"/>
                <p:cNvSpPr>
                  <a:spLocks/>
                </p:cNvSpPr>
                <p:nvPr/>
              </p:nvSpPr>
              <p:spPr bwMode="auto">
                <a:xfrm>
                  <a:off x="3802" y="187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3" y="7"/>
                      </a:moveTo>
                      <a:lnTo>
                        <a:pt x="29" y="4"/>
                      </a:lnTo>
                      <a:lnTo>
                        <a:pt x="35" y="1"/>
                      </a:lnTo>
                      <a:lnTo>
                        <a:pt x="41" y="0"/>
                      </a:lnTo>
                      <a:lnTo>
                        <a:pt x="46" y="0"/>
                      </a:lnTo>
                      <a:lnTo>
                        <a:pt x="52" y="0"/>
                      </a:lnTo>
                      <a:lnTo>
                        <a:pt x="56" y="1"/>
                      </a:lnTo>
                      <a:lnTo>
                        <a:pt x="59" y="4"/>
                      </a:lnTo>
                      <a:lnTo>
                        <a:pt x="61" y="6"/>
                      </a:lnTo>
                      <a:lnTo>
                        <a:pt x="62" y="9"/>
                      </a:lnTo>
                      <a:lnTo>
                        <a:pt x="62" y="14"/>
                      </a:lnTo>
                      <a:lnTo>
                        <a:pt x="61" y="17"/>
                      </a:lnTo>
                      <a:lnTo>
                        <a:pt x="59" y="22"/>
                      </a:lnTo>
                      <a:lnTo>
                        <a:pt x="54" y="26"/>
                      </a:lnTo>
                      <a:lnTo>
                        <a:pt x="51" y="31"/>
                      </a:lnTo>
                      <a:lnTo>
                        <a:pt x="45" y="34"/>
                      </a:lnTo>
                      <a:lnTo>
                        <a:pt x="40" y="38"/>
                      </a:lnTo>
                      <a:lnTo>
                        <a:pt x="34" y="40"/>
                      </a:lnTo>
                      <a:lnTo>
                        <a:pt x="27" y="42"/>
                      </a:lnTo>
                      <a:lnTo>
                        <a:pt x="22" y="43"/>
                      </a:lnTo>
                      <a:lnTo>
                        <a:pt x="16" y="45"/>
                      </a:lnTo>
                      <a:lnTo>
                        <a:pt x="11" y="45"/>
                      </a:lnTo>
                      <a:lnTo>
                        <a:pt x="7" y="42"/>
                      </a:lnTo>
                      <a:lnTo>
                        <a:pt x="3" y="41"/>
                      </a:lnTo>
                      <a:lnTo>
                        <a:pt x="1" y="38"/>
                      </a:lnTo>
                      <a:lnTo>
                        <a:pt x="0" y="34"/>
                      </a:lnTo>
                      <a:lnTo>
                        <a:pt x="0" y="31"/>
                      </a:lnTo>
                      <a:lnTo>
                        <a:pt x="2" y="26"/>
                      </a:lnTo>
                      <a:lnTo>
                        <a:pt x="5" y="22"/>
                      </a:lnTo>
                      <a:lnTo>
                        <a:pt x="8" y="18"/>
                      </a:lnTo>
                      <a:lnTo>
                        <a:pt x="12" y="14"/>
                      </a:lnTo>
                      <a:lnTo>
                        <a:pt x="17" y="9"/>
                      </a:lnTo>
                      <a:lnTo>
                        <a:pt x="23"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61" name="Freeform 167"/>
                <p:cNvSpPr>
                  <a:spLocks/>
                </p:cNvSpPr>
                <p:nvPr/>
              </p:nvSpPr>
              <p:spPr bwMode="auto">
                <a:xfrm>
                  <a:off x="3802" y="187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3" y="7"/>
                      </a:moveTo>
                      <a:lnTo>
                        <a:pt x="29" y="4"/>
                      </a:lnTo>
                      <a:lnTo>
                        <a:pt x="35" y="1"/>
                      </a:lnTo>
                      <a:lnTo>
                        <a:pt x="41" y="0"/>
                      </a:lnTo>
                      <a:lnTo>
                        <a:pt x="46" y="0"/>
                      </a:lnTo>
                      <a:lnTo>
                        <a:pt x="52" y="0"/>
                      </a:lnTo>
                      <a:lnTo>
                        <a:pt x="56" y="1"/>
                      </a:lnTo>
                      <a:lnTo>
                        <a:pt x="59" y="4"/>
                      </a:lnTo>
                      <a:lnTo>
                        <a:pt x="61" y="6"/>
                      </a:lnTo>
                      <a:lnTo>
                        <a:pt x="62" y="9"/>
                      </a:lnTo>
                      <a:lnTo>
                        <a:pt x="62" y="14"/>
                      </a:lnTo>
                      <a:lnTo>
                        <a:pt x="61" y="17"/>
                      </a:lnTo>
                      <a:lnTo>
                        <a:pt x="59" y="22"/>
                      </a:lnTo>
                      <a:lnTo>
                        <a:pt x="54" y="26"/>
                      </a:lnTo>
                      <a:lnTo>
                        <a:pt x="51" y="31"/>
                      </a:lnTo>
                      <a:lnTo>
                        <a:pt x="45" y="34"/>
                      </a:lnTo>
                      <a:lnTo>
                        <a:pt x="40" y="38"/>
                      </a:lnTo>
                      <a:lnTo>
                        <a:pt x="34" y="40"/>
                      </a:lnTo>
                      <a:lnTo>
                        <a:pt x="27" y="42"/>
                      </a:lnTo>
                      <a:lnTo>
                        <a:pt x="22" y="43"/>
                      </a:lnTo>
                      <a:lnTo>
                        <a:pt x="16" y="45"/>
                      </a:lnTo>
                      <a:lnTo>
                        <a:pt x="11" y="45"/>
                      </a:lnTo>
                      <a:lnTo>
                        <a:pt x="7" y="42"/>
                      </a:lnTo>
                      <a:lnTo>
                        <a:pt x="3" y="41"/>
                      </a:lnTo>
                      <a:lnTo>
                        <a:pt x="1" y="38"/>
                      </a:lnTo>
                      <a:lnTo>
                        <a:pt x="0" y="34"/>
                      </a:lnTo>
                      <a:lnTo>
                        <a:pt x="0" y="31"/>
                      </a:lnTo>
                      <a:lnTo>
                        <a:pt x="2" y="26"/>
                      </a:lnTo>
                      <a:lnTo>
                        <a:pt x="5" y="22"/>
                      </a:lnTo>
                      <a:lnTo>
                        <a:pt x="8" y="18"/>
                      </a:lnTo>
                      <a:lnTo>
                        <a:pt x="12" y="14"/>
                      </a:lnTo>
                      <a:lnTo>
                        <a:pt x="17" y="9"/>
                      </a:lnTo>
                      <a:lnTo>
                        <a:pt x="23"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62" name="Freeform 168"/>
                <p:cNvSpPr>
                  <a:spLocks/>
                </p:cNvSpPr>
                <p:nvPr/>
              </p:nvSpPr>
              <p:spPr bwMode="auto">
                <a:xfrm>
                  <a:off x="3192" y="1882"/>
                  <a:ext cx="241" cy="199"/>
                </a:xfrm>
                <a:custGeom>
                  <a:avLst/>
                  <a:gdLst>
                    <a:gd name="T0" fmla="*/ 0 w 2398"/>
                    <a:gd name="T1" fmla="*/ 0 h 1819"/>
                    <a:gd name="T2" fmla="*/ 0 w 2398"/>
                    <a:gd name="T3" fmla="*/ 0 h 1819"/>
                    <a:gd name="T4" fmla="*/ 0 w 2398"/>
                    <a:gd name="T5" fmla="*/ 0 h 1819"/>
                    <a:gd name="T6" fmla="*/ 0 w 2398"/>
                    <a:gd name="T7" fmla="*/ 0 h 1819"/>
                    <a:gd name="T8" fmla="*/ 0 w 2398"/>
                    <a:gd name="T9" fmla="*/ 0 h 1819"/>
                    <a:gd name="T10" fmla="*/ 0 w 2398"/>
                    <a:gd name="T11" fmla="*/ 0 h 1819"/>
                    <a:gd name="T12" fmla="*/ 0 w 2398"/>
                    <a:gd name="T13" fmla="*/ 0 h 1819"/>
                    <a:gd name="T14" fmla="*/ 0 60000 65536"/>
                    <a:gd name="T15" fmla="*/ 0 60000 65536"/>
                    <a:gd name="T16" fmla="*/ 0 60000 65536"/>
                    <a:gd name="T17" fmla="*/ 0 60000 65536"/>
                    <a:gd name="T18" fmla="*/ 0 60000 65536"/>
                    <a:gd name="T19" fmla="*/ 0 60000 65536"/>
                    <a:gd name="T20" fmla="*/ 0 60000 65536"/>
                    <a:gd name="T21" fmla="*/ 0 w 2398"/>
                    <a:gd name="T22" fmla="*/ 0 h 1819"/>
                    <a:gd name="T23" fmla="*/ 2398 w 2398"/>
                    <a:gd name="T24" fmla="*/ 1819 h 18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8" h="1819">
                      <a:moveTo>
                        <a:pt x="731" y="0"/>
                      </a:moveTo>
                      <a:lnTo>
                        <a:pt x="2398" y="90"/>
                      </a:lnTo>
                      <a:lnTo>
                        <a:pt x="1974" y="1391"/>
                      </a:lnTo>
                      <a:lnTo>
                        <a:pt x="1700" y="1819"/>
                      </a:lnTo>
                      <a:lnTo>
                        <a:pt x="0" y="1660"/>
                      </a:lnTo>
                      <a:lnTo>
                        <a:pt x="360" y="320"/>
                      </a:lnTo>
                      <a:lnTo>
                        <a:pt x="731"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63" name="Freeform 169"/>
                <p:cNvSpPr>
                  <a:spLocks/>
                </p:cNvSpPr>
                <p:nvPr/>
              </p:nvSpPr>
              <p:spPr bwMode="auto">
                <a:xfrm>
                  <a:off x="3192" y="1882"/>
                  <a:ext cx="241" cy="199"/>
                </a:xfrm>
                <a:custGeom>
                  <a:avLst/>
                  <a:gdLst>
                    <a:gd name="T0" fmla="*/ 0 w 2398"/>
                    <a:gd name="T1" fmla="*/ 0 h 1819"/>
                    <a:gd name="T2" fmla="*/ 0 w 2398"/>
                    <a:gd name="T3" fmla="*/ 0 h 1819"/>
                    <a:gd name="T4" fmla="*/ 0 w 2398"/>
                    <a:gd name="T5" fmla="*/ 0 h 1819"/>
                    <a:gd name="T6" fmla="*/ 0 w 2398"/>
                    <a:gd name="T7" fmla="*/ 0 h 1819"/>
                    <a:gd name="T8" fmla="*/ 0 w 2398"/>
                    <a:gd name="T9" fmla="*/ 0 h 1819"/>
                    <a:gd name="T10" fmla="*/ 0 w 2398"/>
                    <a:gd name="T11" fmla="*/ 0 h 1819"/>
                    <a:gd name="T12" fmla="*/ 0 w 2398"/>
                    <a:gd name="T13" fmla="*/ 0 h 1819"/>
                    <a:gd name="T14" fmla="*/ 0 60000 65536"/>
                    <a:gd name="T15" fmla="*/ 0 60000 65536"/>
                    <a:gd name="T16" fmla="*/ 0 60000 65536"/>
                    <a:gd name="T17" fmla="*/ 0 60000 65536"/>
                    <a:gd name="T18" fmla="*/ 0 60000 65536"/>
                    <a:gd name="T19" fmla="*/ 0 60000 65536"/>
                    <a:gd name="T20" fmla="*/ 0 60000 65536"/>
                    <a:gd name="T21" fmla="*/ 0 w 2398"/>
                    <a:gd name="T22" fmla="*/ 0 h 1819"/>
                    <a:gd name="T23" fmla="*/ 2398 w 2398"/>
                    <a:gd name="T24" fmla="*/ 1819 h 18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8" h="1819">
                      <a:moveTo>
                        <a:pt x="731" y="0"/>
                      </a:moveTo>
                      <a:lnTo>
                        <a:pt x="2398" y="90"/>
                      </a:lnTo>
                      <a:lnTo>
                        <a:pt x="1974" y="1391"/>
                      </a:lnTo>
                      <a:lnTo>
                        <a:pt x="1700" y="1819"/>
                      </a:lnTo>
                      <a:lnTo>
                        <a:pt x="0" y="1660"/>
                      </a:lnTo>
                      <a:lnTo>
                        <a:pt x="360" y="320"/>
                      </a:lnTo>
                      <a:lnTo>
                        <a:pt x="731"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64" name="Line 170"/>
                <p:cNvSpPr>
                  <a:spLocks noChangeShapeType="1"/>
                </p:cNvSpPr>
                <p:nvPr/>
              </p:nvSpPr>
              <p:spPr bwMode="auto">
                <a:xfrm flipH="1">
                  <a:off x="3228" y="1892"/>
                  <a:ext cx="205" cy="2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65" name="Line 171"/>
                <p:cNvSpPr>
                  <a:spLocks noChangeShapeType="1"/>
                </p:cNvSpPr>
                <p:nvPr/>
              </p:nvSpPr>
              <p:spPr bwMode="auto">
                <a:xfrm flipH="1">
                  <a:off x="3363" y="1892"/>
                  <a:ext cx="70" cy="18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66" name="Line 172"/>
                <p:cNvSpPr>
                  <a:spLocks noChangeShapeType="1"/>
                </p:cNvSpPr>
                <p:nvPr/>
              </p:nvSpPr>
              <p:spPr bwMode="auto">
                <a:xfrm>
                  <a:off x="3228" y="1917"/>
                  <a:ext cx="135"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67" name="Freeform 173"/>
                <p:cNvSpPr>
                  <a:spLocks/>
                </p:cNvSpPr>
                <p:nvPr/>
              </p:nvSpPr>
              <p:spPr bwMode="auto">
                <a:xfrm>
                  <a:off x="3406" y="1215"/>
                  <a:ext cx="73" cy="117"/>
                </a:xfrm>
                <a:custGeom>
                  <a:avLst/>
                  <a:gdLst>
                    <a:gd name="T0" fmla="*/ 0 w 719"/>
                    <a:gd name="T1" fmla="*/ 0 h 1080"/>
                    <a:gd name="T2" fmla="*/ 0 w 719"/>
                    <a:gd name="T3" fmla="*/ 0 h 1080"/>
                    <a:gd name="T4" fmla="*/ 0 w 719"/>
                    <a:gd name="T5" fmla="*/ 0 h 1080"/>
                    <a:gd name="T6" fmla="*/ 0 w 719"/>
                    <a:gd name="T7" fmla="*/ 0 h 1080"/>
                    <a:gd name="T8" fmla="*/ 0 w 719"/>
                    <a:gd name="T9" fmla="*/ 0 h 1080"/>
                    <a:gd name="T10" fmla="*/ 0 w 719"/>
                    <a:gd name="T11" fmla="*/ 0 h 1080"/>
                    <a:gd name="T12" fmla="*/ 0 w 719"/>
                    <a:gd name="T13" fmla="*/ 0 h 1080"/>
                    <a:gd name="T14" fmla="*/ 0 w 719"/>
                    <a:gd name="T15" fmla="*/ 0 h 1080"/>
                    <a:gd name="T16" fmla="*/ 0 w 719"/>
                    <a:gd name="T17" fmla="*/ 0 h 1080"/>
                    <a:gd name="T18" fmla="*/ 0 w 719"/>
                    <a:gd name="T19" fmla="*/ 0 h 1080"/>
                    <a:gd name="T20" fmla="*/ 0 w 719"/>
                    <a:gd name="T21" fmla="*/ 0 h 1080"/>
                    <a:gd name="T22" fmla="*/ 0 w 719"/>
                    <a:gd name="T23" fmla="*/ 0 h 1080"/>
                    <a:gd name="T24" fmla="*/ 0 w 719"/>
                    <a:gd name="T25" fmla="*/ 0 h 1080"/>
                    <a:gd name="T26" fmla="*/ 0 w 719"/>
                    <a:gd name="T27" fmla="*/ 0 h 1080"/>
                    <a:gd name="T28" fmla="*/ 0 w 719"/>
                    <a:gd name="T29" fmla="*/ 0 h 1080"/>
                    <a:gd name="T30" fmla="*/ 0 w 719"/>
                    <a:gd name="T31" fmla="*/ 0 h 1080"/>
                    <a:gd name="T32" fmla="*/ 0 w 719"/>
                    <a:gd name="T33" fmla="*/ 0 h 1080"/>
                    <a:gd name="T34" fmla="*/ 0 w 719"/>
                    <a:gd name="T35" fmla="*/ 0 h 1080"/>
                    <a:gd name="T36" fmla="*/ 0 w 719"/>
                    <a:gd name="T37" fmla="*/ 0 h 1080"/>
                    <a:gd name="T38" fmla="*/ 0 w 719"/>
                    <a:gd name="T39" fmla="*/ 0 h 1080"/>
                    <a:gd name="T40" fmla="*/ 0 w 719"/>
                    <a:gd name="T41" fmla="*/ 0 h 1080"/>
                    <a:gd name="T42" fmla="*/ 0 w 719"/>
                    <a:gd name="T43" fmla="*/ 0 h 1080"/>
                    <a:gd name="T44" fmla="*/ 0 w 719"/>
                    <a:gd name="T45" fmla="*/ 0 h 1080"/>
                    <a:gd name="T46" fmla="*/ 0 w 719"/>
                    <a:gd name="T47" fmla="*/ 0 h 1080"/>
                    <a:gd name="T48" fmla="*/ 0 w 719"/>
                    <a:gd name="T49" fmla="*/ 0 h 1080"/>
                    <a:gd name="T50" fmla="*/ 0 w 719"/>
                    <a:gd name="T51" fmla="*/ 0 h 1080"/>
                    <a:gd name="T52" fmla="*/ 0 w 719"/>
                    <a:gd name="T53" fmla="*/ 0 h 1080"/>
                    <a:gd name="T54" fmla="*/ 0 w 719"/>
                    <a:gd name="T55" fmla="*/ 0 h 1080"/>
                    <a:gd name="T56" fmla="*/ 0 w 719"/>
                    <a:gd name="T57" fmla="*/ 0 h 1080"/>
                    <a:gd name="T58" fmla="*/ 0 w 719"/>
                    <a:gd name="T59" fmla="*/ 0 h 1080"/>
                    <a:gd name="T60" fmla="*/ 0 w 719"/>
                    <a:gd name="T61" fmla="*/ 0 h 1080"/>
                    <a:gd name="T62" fmla="*/ 0 w 719"/>
                    <a:gd name="T63" fmla="*/ 0 h 1080"/>
                    <a:gd name="T64" fmla="*/ 0 w 719"/>
                    <a:gd name="T65" fmla="*/ 0 h 1080"/>
                    <a:gd name="T66" fmla="*/ 0 w 719"/>
                    <a:gd name="T67" fmla="*/ 0 h 1080"/>
                    <a:gd name="T68" fmla="*/ 0 w 719"/>
                    <a:gd name="T69" fmla="*/ 0 h 1080"/>
                    <a:gd name="T70" fmla="*/ 0 w 719"/>
                    <a:gd name="T71" fmla="*/ 0 h 1080"/>
                    <a:gd name="T72" fmla="*/ 0 w 719"/>
                    <a:gd name="T73" fmla="*/ 0 h 1080"/>
                    <a:gd name="T74" fmla="*/ 0 w 719"/>
                    <a:gd name="T75" fmla="*/ 0 h 10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9"/>
                    <a:gd name="T115" fmla="*/ 0 h 1080"/>
                    <a:gd name="T116" fmla="*/ 719 w 719"/>
                    <a:gd name="T117" fmla="*/ 1080 h 10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9" h="1080">
                      <a:moveTo>
                        <a:pt x="662" y="1073"/>
                      </a:move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718" y="1038"/>
                      </a:lnTo>
                      <a:lnTo>
                        <a:pt x="719" y="1041"/>
                      </a:lnTo>
                      <a:lnTo>
                        <a:pt x="719" y="1046"/>
                      </a:lnTo>
                      <a:lnTo>
                        <a:pt x="719" y="1049"/>
                      </a:lnTo>
                      <a:lnTo>
                        <a:pt x="716" y="1055"/>
                      </a:lnTo>
                      <a:lnTo>
                        <a:pt x="713" y="1059"/>
                      </a:lnTo>
                      <a:lnTo>
                        <a:pt x="710" y="1064"/>
                      </a:lnTo>
                      <a:lnTo>
                        <a:pt x="705" y="1067"/>
                      </a:lnTo>
                      <a:lnTo>
                        <a:pt x="699" y="1072"/>
                      </a:lnTo>
                      <a:lnTo>
                        <a:pt x="694" y="1074"/>
                      </a:lnTo>
                      <a:lnTo>
                        <a:pt x="688" y="1077"/>
                      </a:lnTo>
                      <a:lnTo>
                        <a:pt x="682" y="1079"/>
                      </a:lnTo>
                      <a:lnTo>
                        <a:pt x="677" y="1080"/>
                      </a:lnTo>
                      <a:lnTo>
                        <a:pt x="672" y="1079"/>
                      </a:lnTo>
                      <a:lnTo>
                        <a:pt x="668" y="1079"/>
                      </a:lnTo>
                      <a:lnTo>
                        <a:pt x="664" y="1076"/>
                      </a:lnTo>
                      <a:lnTo>
                        <a:pt x="662" y="1073"/>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68" name="Freeform 174"/>
                <p:cNvSpPr>
                  <a:spLocks/>
                </p:cNvSpPr>
                <p:nvPr/>
              </p:nvSpPr>
              <p:spPr bwMode="auto">
                <a:xfrm>
                  <a:off x="3406" y="1215"/>
                  <a:ext cx="73" cy="117"/>
                </a:xfrm>
                <a:custGeom>
                  <a:avLst/>
                  <a:gdLst>
                    <a:gd name="T0" fmla="*/ 0 w 719"/>
                    <a:gd name="T1" fmla="*/ 0 h 1080"/>
                    <a:gd name="T2" fmla="*/ 0 w 719"/>
                    <a:gd name="T3" fmla="*/ 0 h 1080"/>
                    <a:gd name="T4" fmla="*/ 0 w 719"/>
                    <a:gd name="T5" fmla="*/ 0 h 1080"/>
                    <a:gd name="T6" fmla="*/ 0 w 719"/>
                    <a:gd name="T7" fmla="*/ 0 h 1080"/>
                    <a:gd name="T8" fmla="*/ 0 w 719"/>
                    <a:gd name="T9" fmla="*/ 0 h 1080"/>
                    <a:gd name="T10" fmla="*/ 0 w 719"/>
                    <a:gd name="T11" fmla="*/ 0 h 1080"/>
                    <a:gd name="T12" fmla="*/ 0 w 719"/>
                    <a:gd name="T13" fmla="*/ 0 h 1080"/>
                    <a:gd name="T14" fmla="*/ 0 w 719"/>
                    <a:gd name="T15" fmla="*/ 0 h 1080"/>
                    <a:gd name="T16" fmla="*/ 0 w 719"/>
                    <a:gd name="T17" fmla="*/ 0 h 1080"/>
                    <a:gd name="T18" fmla="*/ 0 w 719"/>
                    <a:gd name="T19" fmla="*/ 0 h 1080"/>
                    <a:gd name="T20" fmla="*/ 0 w 719"/>
                    <a:gd name="T21" fmla="*/ 0 h 1080"/>
                    <a:gd name="T22" fmla="*/ 0 w 719"/>
                    <a:gd name="T23" fmla="*/ 0 h 1080"/>
                    <a:gd name="T24" fmla="*/ 0 w 719"/>
                    <a:gd name="T25" fmla="*/ 0 h 1080"/>
                    <a:gd name="T26" fmla="*/ 0 w 719"/>
                    <a:gd name="T27" fmla="*/ 0 h 1080"/>
                    <a:gd name="T28" fmla="*/ 0 w 719"/>
                    <a:gd name="T29" fmla="*/ 0 h 1080"/>
                    <a:gd name="T30" fmla="*/ 0 w 719"/>
                    <a:gd name="T31" fmla="*/ 0 h 1080"/>
                    <a:gd name="T32" fmla="*/ 0 w 719"/>
                    <a:gd name="T33" fmla="*/ 0 h 1080"/>
                    <a:gd name="T34" fmla="*/ 0 w 719"/>
                    <a:gd name="T35" fmla="*/ 0 h 1080"/>
                    <a:gd name="T36" fmla="*/ 0 w 719"/>
                    <a:gd name="T37" fmla="*/ 0 h 1080"/>
                    <a:gd name="T38" fmla="*/ 0 w 719"/>
                    <a:gd name="T39" fmla="*/ 0 h 1080"/>
                    <a:gd name="T40" fmla="*/ 0 w 719"/>
                    <a:gd name="T41" fmla="*/ 0 h 1080"/>
                    <a:gd name="T42" fmla="*/ 0 w 719"/>
                    <a:gd name="T43" fmla="*/ 0 h 1080"/>
                    <a:gd name="T44" fmla="*/ 0 w 719"/>
                    <a:gd name="T45" fmla="*/ 0 h 1080"/>
                    <a:gd name="T46" fmla="*/ 0 w 719"/>
                    <a:gd name="T47" fmla="*/ 0 h 1080"/>
                    <a:gd name="T48" fmla="*/ 0 w 719"/>
                    <a:gd name="T49" fmla="*/ 0 h 1080"/>
                    <a:gd name="T50" fmla="*/ 0 w 719"/>
                    <a:gd name="T51" fmla="*/ 0 h 1080"/>
                    <a:gd name="T52" fmla="*/ 0 w 719"/>
                    <a:gd name="T53" fmla="*/ 0 h 1080"/>
                    <a:gd name="T54" fmla="*/ 0 w 719"/>
                    <a:gd name="T55" fmla="*/ 0 h 1080"/>
                    <a:gd name="T56" fmla="*/ 0 w 719"/>
                    <a:gd name="T57" fmla="*/ 0 h 1080"/>
                    <a:gd name="T58" fmla="*/ 0 w 719"/>
                    <a:gd name="T59" fmla="*/ 0 h 1080"/>
                    <a:gd name="T60" fmla="*/ 0 w 719"/>
                    <a:gd name="T61" fmla="*/ 0 h 1080"/>
                    <a:gd name="T62" fmla="*/ 0 w 719"/>
                    <a:gd name="T63" fmla="*/ 0 h 1080"/>
                    <a:gd name="T64" fmla="*/ 0 w 719"/>
                    <a:gd name="T65" fmla="*/ 0 h 1080"/>
                    <a:gd name="T66" fmla="*/ 0 w 719"/>
                    <a:gd name="T67" fmla="*/ 0 h 1080"/>
                    <a:gd name="T68" fmla="*/ 0 w 719"/>
                    <a:gd name="T69" fmla="*/ 0 h 1080"/>
                    <a:gd name="T70" fmla="*/ 0 w 719"/>
                    <a:gd name="T71" fmla="*/ 0 h 1080"/>
                    <a:gd name="T72" fmla="*/ 0 w 719"/>
                    <a:gd name="T73" fmla="*/ 0 h 1080"/>
                    <a:gd name="T74" fmla="*/ 0 w 719"/>
                    <a:gd name="T75" fmla="*/ 0 h 10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9"/>
                    <a:gd name="T115" fmla="*/ 0 h 1080"/>
                    <a:gd name="T116" fmla="*/ 719 w 719"/>
                    <a:gd name="T117" fmla="*/ 1080 h 10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9" h="1080">
                      <a:moveTo>
                        <a:pt x="662" y="1073"/>
                      </a:move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718" y="1038"/>
                      </a:lnTo>
                      <a:lnTo>
                        <a:pt x="719" y="1041"/>
                      </a:lnTo>
                      <a:lnTo>
                        <a:pt x="719" y="1046"/>
                      </a:lnTo>
                      <a:lnTo>
                        <a:pt x="719" y="1049"/>
                      </a:lnTo>
                      <a:lnTo>
                        <a:pt x="716" y="1055"/>
                      </a:lnTo>
                      <a:lnTo>
                        <a:pt x="713" y="1059"/>
                      </a:lnTo>
                      <a:lnTo>
                        <a:pt x="710" y="1064"/>
                      </a:lnTo>
                      <a:lnTo>
                        <a:pt x="705" y="1067"/>
                      </a:lnTo>
                      <a:lnTo>
                        <a:pt x="699" y="1072"/>
                      </a:lnTo>
                      <a:lnTo>
                        <a:pt x="694" y="1074"/>
                      </a:lnTo>
                      <a:lnTo>
                        <a:pt x="688" y="1077"/>
                      </a:lnTo>
                      <a:lnTo>
                        <a:pt x="682" y="1079"/>
                      </a:lnTo>
                      <a:lnTo>
                        <a:pt x="677" y="1080"/>
                      </a:lnTo>
                      <a:lnTo>
                        <a:pt x="672" y="1079"/>
                      </a:lnTo>
                      <a:lnTo>
                        <a:pt x="668" y="1079"/>
                      </a:lnTo>
                      <a:lnTo>
                        <a:pt x="664" y="1076"/>
                      </a:lnTo>
                      <a:lnTo>
                        <a:pt x="662" y="107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69" name="Freeform 175"/>
                <p:cNvSpPr>
                  <a:spLocks/>
                </p:cNvSpPr>
                <p:nvPr/>
              </p:nvSpPr>
              <p:spPr bwMode="auto">
                <a:xfrm>
                  <a:off x="3406" y="1215"/>
                  <a:ext cx="6" cy="4"/>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w 60"/>
                    <a:gd name="T21" fmla="*/ 0 h 48"/>
                    <a:gd name="T22" fmla="*/ 0 w 60"/>
                    <a:gd name="T23" fmla="*/ 0 h 48"/>
                    <a:gd name="T24" fmla="*/ 0 w 60"/>
                    <a:gd name="T25" fmla="*/ 0 h 48"/>
                    <a:gd name="T26" fmla="*/ 0 w 60"/>
                    <a:gd name="T27" fmla="*/ 0 h 48"/>
                    <a:gd name="T28" fmla="*/ 0 w 60"/>
                    <a:gd name="T29" fmla="*/ 0 h 48"/>
                    <a:gd name="T30" fmla="*/ 0 w 60"/>
                    <a:gd name="T31" fmla="*/ 0 h 48"/>
                    <a:gd name="T32" fmla="*/ 0 w 60"/>
                    <a:gd name="T33" fmla="*/ 0 h 48"/>
                    <a:gd name="T34" fmla="*/ 0 w 60"/>
                    <a:gd name="T35" fmla="*/ 0 h 48"/>
                    <a:gd name="T36" fmla="*/ 0 w 60"/>
                    <a:gd name="T37" fmla="*/ 0 h 48"/>
                    <a:gd name="T38" fmla="*/ 0 w 60"/>
                    <a:gd name="T39" fmla="*/ 0 h 48"/>
                    <a:gd name="T40" fmla="*/ 0 w 60"/>
                    <a:gd name="T41" fmla="*/ 0 h 48"/>
                    <a:gd name="T42" fmla="*/ 0 w 60"/>
                    <a:gd name="T43" fmla="*/ 0 h 48"/>
                    <a:gd name="T44" fmla="*/ 0 w 60"/>
                    <a:gd name="T45" fmla="*/ 0 h 48"/>
                    <a:gd name="T46" fmla="*/ 0 w 60"/>
                    <a:gd name="T47" fmla="*/ 0 h 48"/>
                    <a:gd name="T48" fmla="*/ 0 w 60"/>
                    <a:gd name="T49" fmla="*/ 0 h 48"/>
                    <a:gd name="T50" fmla="*/ 0 w 60"/>
                    <a:gd name="T51" fmla="*/ 0 h 48"/>
                    <a:gd name="T52" fmla="*/ 0 w 60"/>
                    <a:gd name="T53" fmla="*/ 0 h 48"/>
                    <a:gd name="T54" fmla="*/ 0 w 60"/>
                    <a:gd name="T55" fmla="*/ 0 h 48"/>
                    <a:gd name="T56" fmla="*/ 0 w 60"/>
                    <a:gd name="T57" fmla="*/ 0 h 48"/>
                    <a:gd name="T58" fmla="*/ 0 w 60"/>
                    <a:gd name="T59" fmla="*/ 0 h 48"/>
                    <a:gd name="T60" fmla="*/ 0 w 60"/>
                    <a:gd name="T61" fmla="*/ 0 h 48"/>
                    <a:gd name="T62" fmla="*/ 0 w 60"/>
                    <a:gd name="T63" fmla="*/ 0 h 48"/>
                    <a:gd name="T64" fmla="*/ 0 w 60"/>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8"/>
                    <a:gd name="T101" fmla="*/ 60 w 60"/>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8">
                      <a:moveTo>
                        <a:pt x="40" y="40"/>
                      </a:moveTo>
                      <a:lnTo>
                        <a:pt x="34" y="43"/>
                      </a:lnTo>
                      <a:lnTo>
                        <a:pt x="28" y="46"/>
                      </a:lnTo>
                      <a:lnTo>
                        <a:pt x="23" y="48"/>
                      </a:lnTo>
                      <a:lnTo>
                        <a:pt x="17" y="48"/>
                      </a:lnTo>
                      <a:lnTo>
                        <a:pt x="11" y="48"/>
                      </a:lnTo>
                      <a:lnTo>
                        <a:pt x="7" y="48"/>
                      </a:lnTo>
                      <a:lnTo>
                        <a:pt x="3" y="46"/>
                      </a:ln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60" y="9"/>
                      </a:lnTo>
                      <a:lnTo>
                        <a:pt x="60" y="14"/>
                      </a:lnTo>
                      <a:lnTo>
                        <a:pt x="59" y="17"/>
                      </a:lnTo>
                      <a:lnTo>
                        <a:pt x="58" y="22"/>
                      </a:lnTo>
                      <a:lnTo>
                        <a:pt x="54" y="27"/>
                      </a:lnTo>
                      <a:lnTo>
                        <a:pt x="50" y="32"/>
                      </a:lnTo>
                      <a:lnTo>
                        <a:pt x="45" y="35"/>
                      </a:lnTo>
                      <a:lnTo>
                        <a:pt x="40" y="4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70" name="Freeform 176"/>
                <p:cNvSpPr>
                  <a:spLocks/>
                </p:cNvSpPr>
                <p:nvPr/>
              </p:nvSpPr>
              <p:spPr bwMode="auto">
                <a:xfrm>
                  <a:off x="3406" y="1215"/>
                  <a:ext cx="6" cy="4"/>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w 60"/>
                    <a:gd name="T21" fmla="*/ 0 h 48"/>
                    <a:gd name="T22" fmla="*/ 0 w 60"/>
                    <a:gd name="T23" fmla="*/ 0 h 48"/>
                    <a:gd name="T24" fmla="*/ 0 w 60"/>
                    <a:gd name="T25" fmla="*/ 0 h 48"/>
                    <a:gd name="T26" fmla="*/ 0 w 60"/>
                    <a:gd name="T27" fmla="*/ 0 h 48"/>
                    <a:gd name="T28" fmla="*/ 0 w 60"/>
                    <a:gd name="T29" fmla="*/ 0 h 48"/>
                    <a:gd name="T30" fmla="*/ 0 w 60"/>
                    <a:gd name="T31" fmla="*/ 0 h 48"/>
                    <a:gd name="T32" fmla="*/ 0 w 60"/>
                    <a:gd name="T33" fmla="*/ 0 h 48"/>
                    <a:gd name="T34" fmla="*/ 0 w 60"/>
                    <a:gd name="T35" fmla="*/ 0 h 48"/>
                    <a:gd name="T36" fmla="*/ 0 w 60"/>
                    <a:gd name="T37" fmla="*/ 0 h 48"/>
                    <a:gd name="T38" fmla="*/ 0 w 60"/>
                    <a:gd name="T39" fmla="*/ 0 h 48"/>
                    <a:gd name="T40" fmla="*/ 0 w 60"/>
                    <a:gd name="T41" fmla="*/ 0 h 48"/>
                    <a:gd name="T42" fmla="*/ 0 w 60"/>
                    <a:gd name="T43" fmla="*/ 0 h 48"/>
                    <a:gd name="T44" fmla="*/ 0 w 60"/>
                    <a:gd name="T45" fmla="*/ 0 h 48"/>
                    <a:gd name="T46" fmla="*/ 0 w 60"/>
                    <a:gd name="T47" fmla="*/ 0 h 48"/>
                    <a:gd name="T48" fmla="*/ 0 w 60"/>
                    <a:gd name="T49" fmla="*/ 0 h 48"/>
                    <a:gd name="T50" fmla="*/ 0 w 60"/>
                    <a:gd name="T51" fmla="*/ 0 h 48"/>
                    <a:gd name="T52" fmla="*/ 0 w 60"/>
                    <a:gd name="T53" fmla="*/ 0 h 48"/>
                    <a:gd name="T54" fmla="*/ 0 w 60"/>
                    <a:gd name="T55" fmla="*/ 0 h 48"/>
                    <a:gd name="T56" fmla="*/ 0 w 60"/>
                    <a:gd name="T57" fmla="*/ 0 h 48"/>
                    <a:gd name="T58" fmla="*/ 0 w 60"/>
                    <a:gd name="T59" fmla="*/ 0 h 48"/>
                    <a:gd name="T60" fmla="*/ 0 w 60"/>
                    <a:gd name="T61" fmla="*/ 0 h 48"/>
                    <a:gd name="T62" fmla="*/ 0 w 60"/>
                    <a:gd name="T63" fmla="*/ 0 h 48"/>
                    <a:gd name="T64" fmla="*/ 0 w 60"/>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8"/>
                    <a:gd name="T101" fmla="*/ 60 w 60"/>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8">
                      <a:moveTo>
                        <a:pt x="40" y="40"/>
                      </a:moveTo>
                      <a:lnTo>
                        <a:pt x="34" y="43"/>
                      </a:lnTo>
                      <a:lnTo>
                        <a:pt x="28" y="46"/>
                      </a:lnTo>
                      <a:lnTo>
                        <a:pt x="23" y="48"/>
                      </a:lnTo>
                      <a:lnTo>
                        <a:pt x="17" y="48"/>
                      </a:lnTo>
                      <a:lnTo>
                        <a:pt x="11" y="48"/>
                      </a:lnTo>
                      <a:lnTo>
                        <a:pt x="7" y="48"/>
                      </a:lnTo>
                      <a:lnTo>
                        <a:pt x="3" y="46"/>
                      </a:ln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60" y="9"/>
                      </a:lnTo>
                      <a:lnTo>
                        <a:pt x="60" y="14"/>
                      </a:lnTo>
                      <a:lnTo>
                        <a:pt x="59" y="17"/>
                      </a:lnTo>
                      <a:lnTo>
                        <a:pt x="58" y="22"/>
                      </a:lnTo>
                      <a:lnTo>
                        <a:pt x="54" y="27"/>
                      </a:lnTo>
                      <a:lnTo>
                        <a:pt x="50" y="32"/>
                      </a:lnTo>
                      <a:lnTo>
                        <a:pt x="45" y="35"/>
                      </a:lnTo>
                      <a:lnTo>
                        <a:pt x="40" y="4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71" name="Freeform 177"/>
                <p:cNvSpPr>
                  <a:spLocks/>
                </p:cNvSpPr>
                <p:nvPr/>
              </p:nvSpPr>
              <p:spPr bwMode="auto">
                <a:xfrm>
                  <a:off x="3493" y="1625"/>
                  <a:ext cx="55" cy="118"/>
                </a:xfrm>
                <a:custGeom>
                  <a:avLst/>
                  <a:gdLst>
                    <a:gd name="T0" fmla="*/ 0 w 551"/>
                    <a:gd name="T1" fmla="*/ 0 h 1081"/>
                    <a:gd name="T2" fmla="*/ 0 w 551"/>
                    <a:gd name="T3" fmla="*/ 0 h 1081"/>
                    <a:gd name="T4" fmla="*/ 0 w 551"/>
                    <a:gd name="T5" fmla="*/ 0 h 1081"/>
                    <a:gd name="T6" fmla="*/ 0 w 551"/>
                    <a:gd name="T7" fmla="*/ 0 h 1081"/>
                    <a:gd name="T8" fmla="*/ 0 w 551"/>
                    <a:gd name="T9" fmla="*/ 0 h 1081"/>
                    <a:gd name="T10" fmla="*/ 0 w 551"/>
                    <a:gd name="T11" fmla="*/ 0 h 1081"/>
                    <a:gd name="T12" fmla="*/ 0 w 551"/>
                    <a:gd name="T13" fmla="*/ 0 h 1081"/>
                    <a:gd name="T14" fmla="*/ 0 w 551"/>
                    <a:gd name="T15" fmla="*/ 0 h 1081"/>
                    <a:gd name="T16" fmla="*/ 0 w 551"/>
                    <a:gd name="T17" fmla="*/ 0 h 1081"/>
                    <a:gd name="T18" fmla="*/ 0 w 551"/>
                    <a:gd name="T19" fmla="*/ 0 h 1081"/>
                    <a:gd name="T20" fmla="*/ 0 w 551"/>
                    <a:gd name="T21" fmla="*/ 0 h 1081"/>
                    <a:gd name="T22" fmla="*/ 0 w 551"/>
                    <a:gd name="T23" fmla="*/ 0 h 1081"/>
                    <a:gd name="T24" fmla="*/ 0 w 551"/>
                    <a:gd name="T25" fmla="*/ 0 h 1081"/>
                    <a:gd name="T26" fmla="*/ 0 w 551"/>
                    <a:gd name="T27" fmla="*/ 0 h 1081"/>
                    <a:gd name="T28" fmla="*/ 0 w 551"/>
                    <a:gd name="T29" fmla="*/ 0 h 1081"/>
                    <a:gd name="T30" fmla="*/ 0 w 551"/>
                    <a:gd name="T31" fmla="*/ 0 h 1081"/>
                    <a:gd name="T32" fmla="*/ 0 w 551"/>
                    <a:gd name="T33" fmla="*/ 0 h 1081"/>
                    <a:gd name="T34" fmla="*/ 0 w 551"/>
                    <a:gd name="T35" fmla="*/ 0 h 1081"/>
                    <a:gd name="T36" fmla="*/ 0 w 551"/>
                    <a:gd name="T37" fmla="*/ 0 h 1081"/>
                    <a:gd name="T38" fmla="*/ 0 w 551"/>
                    <a:gd name="T39" fmla="*/ 0 h 1081"/>
                    <a:gd name="T40" fmla="*/ 0 w 551"/>
                    <a:gd name="T41" fmla="*/ 0 h 1081"/>
                    <a:gd name="T42" fmla="*/ 0 w 551"/>
                    <a:gd name="T43" fmla="*/ 0 h 10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1"/>
                    <a:gd name="T67" fmla="*/ 0 h 1081"/>
                    <a:gd name="T68" fmla="*/ 551 w 551"/>
                    <a:gd name="T69" fmla="*/ 1081 h 10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1" h="1081">
                      <a:moveTo>
                        <a:pt x="60" y="9"/>
                      </a:moveTo>
                      <a:lnTo>
                        <a:pt x="551" y="1052"/>
                      </a:lnTo>
                      <a:lnTo>
                        <a:pt x="490" y="1081"/>
                      </a:lnTo>
                      <a:lnTo>
                        <a:pt x="1" y="36"/>
                      </a:lnTo>
                      <a:lnTo>
                        <a:pt x="0" y="33"/>
                      </a:lnTo>
                      <a:lnTo>
                        <a:pt x="0" y="28"/>
                      </a:lnTo>
                      <a:lnTo>
                        <a:pt x="1" y="24"/>
                      </a:lnTo>
                      <a:lnTo>
                        <a:pt x="4" y="19"/>
                      </a:lnTo>
                      <a:lnTo>
                        <a:pt x="7" y="15"/>
                      </a:lnTo>
                      <a:lnTo>
                        <a:pt x="12" y="11"/>
                      </a:lnTo>
                      <a:lnTo>
                        <a:pt x="16" y="8"/>
                      </a:lnTo>
                      <a:lnTo>
                        <a:pt x="22" y="4"/>
                      </a:lnTo>
                      <a:lnTo>
                        <a:pt x="29" y="2"/>
                      </a:lnTo>
                      <a:lnTo>
                        <a:pt x="34" y="0"/>
                      </a:lnTo>
                      <a:lnTo>
                        <a:pt x="40" y="0"/>
                      </a:lnTo>
                      <a:lnTo>
                        <a:pt x="46" y="0"/>
                      </a:lnTo>
                      <a:lnTo>
                        <a:pt x="51" y="1"/>
                      </a:lnTo>
                      <a:lnTo>
                        <a:pt x="55" y="2"/>
                      </a:lnTo>
                      <a:lnTo>
                        <a:pt x="58" y="6"/>
                      </a:lnTo>
                      <a:lnTo>
                        <a:pt x="60"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2" name="Freeform 178"/>
                <p:cNvSpPr>
                  <a:spLocks/>
                </p:cNvSpPr>
                <p:nvPr/>
              </p:nvSpPr>
              <p:spPr bwMode="auto">
                <a:xfrm>
                  <a:off x="3493" y="1625"/>
                  <a:ext cx="55" cy="118"/>
                </a:xfrm>
                <a:custGeom>
                  <a:avLst/>
                  <a:gdLst>
                    <a:gd name="T0" fmla="*/ 0 w 551"/>
                    <a:gd name="T1" fmla="*/ 0 h 1081"/>
                    <a:gd name="T2" fmla="*/ 0 w 551"/>
                    <a:gd name="T3" fmla="*/ 0 h 1081"/>
                    <a:gd name="T4" fmla="*/ 0 w 551"/>
                    <a:gd name="T5" fmla="*/ 0 h 1081"/>
                    <a:gd name="T6" fmla="*/ 0 w 551"/>
                    <a:gd name="T7" fmla="*/ 0 h 1081"/>
                    <a:gd name="T8" fmla="*/ 0 w 551"/>
                    <a:gd name="T9" fmla="*/ 0 h 1081"/>
                    <a:gd name="T10" fmla="*/ 0 w 551"/>
                    <a:gd name="T11" fmla="*/ 0 h 1081"/>
                    <a:gd name="T12" fmla="*/ 0 w 551"/>
                    <a:gd name="T13" fmla="*/ 0 h 1081"/>
                    <a:gd name="T14" fmla="*/ 0 w 551"/>
                    <a:gd name="T15" fmla="*/ 0 h 1081"/>
                    <a:gd name="T16" fmla="*/ 0 w 551"/>
                    <a:gd name="T17" fmla="*/ 0 h 1081"/>
                    <a:gd name="T18" fmla="*/ 0 w 551"/>
                    <a:gd name="T19" fmla="*/ 0 h 1081"/>
                    <a:gd name="T20" fmla="*/ 0 w 551"/>
                    <a:gd name="T21" fmla="*/ 0 h 1081"/>
                    <a:gd name="T22" fmla="*/ 0 w 551"/>
                    <a:gd name="T23" fmla="*/ 0 h 1081"/>
                    <a:gd name="T24" fmla="*/ 0 w 551"/>
                    <a:gd name="T25" fmla="*/ 0 h 1081"/>
                    <a:gd name="T26" fmla="*/ 0 w 551"/>
                    <a:gd name="T27" fmla="*/ 0 h 1081"/>
                    <a:gd name="T28" fmla="*/ 0 w 551"/>
                    <a:gd name="T29" fmla="*/ 0 h 1081"/>
                    <a:gd name="T30" fmla="*/ 0 w 551"/>
                    <a:gd name="T31" fmla="*/ 0 h 1081"/>
                    <a:gd name="T32" fmla="*/ 0 w 551"/>
                    <a:gd name="T33" fmla="*/ 0 h 1081"/>
                    <a:gd name="T34" fmla="*/ 0 w 551"/>
                    <a:gd name="T35" fmla="*/ 0 h 1081"/>
                    <a:gd name="T36" fmla="*/ 0 w 551"/>
                    <a:gd name="T37" fmla="*/ 0 h 1081"/>
                    <a:gd name="T38" fmla="*/ 0 w 551"/>
                    <a:gd name="T39" fmla="*/ 0 h 1081"/>
                    <a:gd name="T40" fmla="*/ 0 w 551"/>
                    <a:gd name="T41" fmla="*/ 0 h 1081"/>
                    <a:gd name="T42" fmla="*/ 0 w 551"/>
                    <a:gd name="T43" fmla="*/ 0 h 10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1"/>
                    <a:gd name="T67" fmla="*/ 0 h 1081"/>
                    <a:gd name="T68" fmla="*/ 551 w 551"/>
                    <a:gd name="T69" fmla="*/ 1081 h 10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1" h="1081">
                      <a:moveTo>
                        <a:pt x="60" y="9"/>
                      </a:moveTo>
                      <a:lnTo>
                        <a:pt x="551" y="1052"/>
                      </a:lnTo>
                      <a:lnTo>
                        <a:pt x="490" y="1081"/>
                      </a:lnTo>
                      <a:lnTo>
                        <a:pt x="1" y="36"/>
                      </a:lnTo>
                      <a:lnTo>
                        <a:pt x="0" y="33"/>
                      </a:lnTo>
                      <a:lnTo>
                        <a:pt x="0" y="28"/>
                      </a:lnTo>
                      <a:lnTo>
                        <a:pt x="1" y="24"/>
                      </a:lnTo>
                      <a:lnTo>
                        <a:pt x="4" y="19"/>
                      </a:lnTo>
                      <a:lnTo>
                        <a:pt x="7" y="15"/>
                      </a:lnTo>
                      <a:lnTo>
                        <a:pt x="12" y="11"/>
                      </a:lnTo>
                      <a:lnTo>
                        <a:pt x="16" y="8"/>
                      </a:lnTo>
                      <a:lnTo>
                        <a:pt x="22" y="4"/>
                      </a:lnTo>
                      <a:lnTo>
                        <a:pt x="29" y="2"/>
                      </a:lnTo>
                      <a:lnTo>
                        <a:pt x="34" y="0"/>
                      </a:lnTo>
                      <a:lnTo>
                        <a:pt x="40" y="0"/>
                      </a:lnTo>
                      <a:lnTo>
                        <a:pt x="46" y="0"/>
                      </a:lnTo>
                      <a:lnTo>
                        <a:pt x="51" y="1"/>
                      </a:lnTo>
                      <a:lnTo>
                        <a:pt x="55" y="2"/>
                      </a:lnTo>
                      <a:lnTo>
                        <a:pt x="58" y="6"/>
                      </a:lnTo>
                      <a:lnTo>
                        <a:pt x="60"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3" name="Freeform 179"/>
                <p:cNvSpPr>
                  <a:spLocks/>
                </p:cNvSpPr>
                <p:nvPr/>
              </p:nvSpPr>
              <p:spPr bwMode="auto">
                <a:xfrm>
                  <a:off x="3960" y="1202"/>
                  <a:ext cx="70" cy="106"/>
                </a:xfrm>
                <a:custGeom>
                  <a:avLst/>
                  <a:gdLst>
                    <a:gd name="T0" fmla="*/ 0 w 697"/>
                    <a:gd name="T1" fmla="*/ 0 h 970"/>
                    <a:gd name="T2" fmla="*/ 0 w 697"/>
                    <a:gd name="T3" fmla="*/ 0 h 970"/>
                    <a:gd name="T4" fmla="*/ 0 w 697"/>
                    <a:gd name="T5" fmla="*/ 0 h 970"/>
                    <a:gd name="T6" fmla="*/ 0 w 697"/>
                    <a:gd name="T7" fmla="*/ 0 h 970"/>
                    <a:gd name="T8" fmla="*/ 0 w 697"/>
                    <a:gd name="T9" fmla="*/ 0 h 970"/>
                    <a:gd name="T10" fmla="*/ 0 w 697"/>
                    <a:gd name="T11" fmla="*/ 0 h 970"/>
                    <a:gd name="T12" fmla="*/ 0 w 697"/>
                    <a:gd name="T13" fmla="*/ 0 h 970"/>
                    <a:gd name="T14" fmla="*/ 0 w 697"/>
                    <a:gd name="T15" fmla="*/ 0 h 970"/>
                    <a:gd name="T16" fmla="*/ 0 w 697"/>
                    <a:gd name="T17" fmla="*/ 0 h 970"/>
                    <a:gd name="T18" fmla="*/ 0 w 697"/>
                    <a:gd name="T19" fmla="*/ 0 h 970"/>
                    <a:gd name="T20" fmla="*/ 0 w 697"/>
                    <a:gd name="T21" fmla="*/ 0 h 970"/>
                    <a:gd name="T22" fmla="*/ 0 w 697"/>
                    <a:gd name="T23" fmla="*/ 0 h 970"/>
                    <a:gd name="T24" fmla="*/ 0 w 697"/>
                    <a:gd name="T25" fmla="*/ 0 h 970"/>
                    <a:gd name="T26" fmla="*/ 0 w 697"/>
                    <a:gd name="T27" fmla="*/ 0 h 970"/>
                    <a:gd name="T28" fmla="*/ 0 w 697"/>
                    <a:gd name="T29" fmla="*/ 0 h 970"/>
                    <a:gd name="T30" fmla="*/ 0 w 697"/>
                    <a:gd name="T31" fmla="*/ 0 h 970"/>
                    <a:gd name="T32" fmla="*/ 0 w 697"/>
                    <a:gd name="T33" fmla="*/ 0 h 970"/>
                    <a:gd name="T34" fmla="*/ 0 w 697"/>
                    <a:gd name="T35" fmla="*/ 0 h 970"/>
                    <a:gd name="T36" fmla="*/ 0 w 697"/>
                    <a:gd name="T37" fmla="*/ 0 h 970"/>
                    <a:gd name="T38" fmla="*/ 0 w 697"/>
                    <a:gd name="T39" fmla="*/ 0 h 970"/>
                    <a:gd name="T40" fmla="*/ 0 w 697"/>
                    <a:gd name="T41" fmla="*/ 0 h 970"/>
                    <a:gd name="T42" fmla="*/ 0 w 697"/>
                    <a:gd name="T43" fmla="*/ 0 h 9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7"/>
                    <a:gd name="T67" fmla="*/ 0 h 970"/>
                    <a:gd name="T68" fmla="*/ 697 w 697"/>
                    <a:gd name="T69" fmla="*/ 970 h 9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7" h="970">
                      <a:moveTo>
                        <a:pt x="57" y="7"/>
                      </a:moveTo>
                      <a:lnTo>
                        <a:pt x="697" y="932"/>
                      </a:lnTo>
                      <a:lnTo>
                        <a:pt x="640" y="970"/>
                      </a:lnTo>
                      <a:lnTo>
                        <a:pt x="2" y="44"/>
                      </a:lnTo>
                      <a:lnTo>
                        <a:pt x="0" y="41"/>
                      </a:lnTo>
                      <a:lnTo>
                        <a:pt x="0" y="36"/>
                      </a:lnTo>
                      <a:lnTo>
                        <a:pt x="0" y="32"/>
                      </a:lnTo>
                      <a:lnTo>
                        <a:pt x="2" y="27"/>
                      </a:lnTo>
                      <a:lnTo>
                        <a:pt x="4" y="21"/>
                      </a:lnTo>
                      <a:lnTo>
                        <a:pt x="8" y="17"/>
                      </a:lnTo>
                      <a:lnTo>
                        <a:pt x="12" y="12"/>
                      </a:lnTo>
                      <a:lnTo>
                        <a:pt x="17" y="8"/>
                      </a:lnTo>
                      <a:lnTo>
                        <a:pt x="23" y="5"/>
                      </a:lnTo>
                      <a:lnTo>
                        <a:pt x="28" y="2"/>
                      </a:lnTo>
                      <a:lnTo>
                        <a:pt x="34" y="1"/>
                      </a:lnTo>
                      <a:lnTo>
                        <a:pt x="40" y="0"/>
                      </a:lnTo>
                      <a:lnTo>
                        <a:pt x="45" y="1"/>
                      </a:lnTo>
                      <a:lnTo>
                        <a:pt x="50" y="2"/>
                      </a:lnTo>
                      <a:lnTo>
                        <a:pt x="53" y="4"/>
                      </a:lnTo>
                      <a:lnTo>
                        <a:pt x="57"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4" name="Freeform 180"/>
                <p:cNvSpPr>
                  <a:spLocks/>
                </p:cNvSpPr>
                <p:nvPr/>
              </p:nvSpPr>
              <p:spPr bwMode="auto">
                <a:xfrm>
                  <a:off x="3960" y="1202"/>
                  <a:ext cx="70" cy="106"/>
                </a:xfrm>
                <a:custGeom>
                  <a:avLst/>
                  <a:gdLst>
                    <a:gd name="T0" fmla="*/ 0 w 697"/>
                    <a:gd name="T1" fmla="*/ 0 h 970"/>
                    <a:gd name="T2" fmla="*/ 0 w 697"/>
                    <a:gd name="T3" fmla="*/ 0 h 970"/>
                    <a:gd name="T4" fmla="*/ 0 w 697"/>
                    <a:gd name="T5" fmla="*/ 0 h 970"/>
                    <a:gd name="T6" fmla="*/ 0 w 697"/>
                    <a:gd name="T7" fmla="*/ 0 h 970"/>
                    <a:gd name="T8" fmla="*/ 0 w 697"/>
                    <a:gd name="T9" fmla="*/ 0 h 970"/>
                    <a:gd name="T10" fmla="*/ 0 w 697"/>
                    <a:gd name="T11" fmla="*/ 0 h 970"/>
                    <a:gd name="T12" fmla="*/ 0 w 697"/>
                    <a:gd name="T13" fmla="*/ 0 h 970"/>
                    <a:gd name="T14" fmla="*/ 0 w 697"/>
                    <a:gd name="T15" fmla="*/ 0 h 970"/>
                    <a:gd name="T16" fmla="*/ 0 w 697"/>
                    <a:gd name="T17" fmla="*/ 0 h 970"/>
                    <a:gd name="T18" fmla="*/ 0 w 697"/>
                    <a:gd name="T19" fmla="*/ 0 h 970"/>
                    <a:gd name="T20" fmla="*/ 0 w 697"/>
                    <a:gd name="T21" fmla="*/ 0 h 970"/>
                    <a:gd name="T22" fmla="*/ 0 w 697"/>
                    <a:gd name="T23" fmla="*/ 0 h 970"/>
                    <a:gd name="T24" fmla="*/ 0 w 697"/>
                    <a:gd name="T25" fmla="*/ 0 h 970"/>
                    <a:gd name="T26" fmla="*/ 0 w 697"/>
                    <a:gd name="T27" fmla="*/ 0 h 970"/>
                    <a:gd name="T28" fmla="*/ 0 w 697"/>
                    <a:gd name="T29" fmla="*/ 0 h 970"/>
                    <a:gd name="T30" fmla="*/ 0 w 697"/>
                    <a:gd name="T31" fmla="*/ 0 h 970"/>
                    <a:gd name="T32" fmla="*/ 0 w 697"/>
                    <a:gd name="T33" fmla="*/ 0 h 970"/>
                    <a:gd name="T34" fmla="*/ 0 w 697"/>
                    <a:gd name="T35" fmla="*/ 0 h 970"/>
                    <a:gd name="T36" fmla="*/ 0 w 697"/>
                    <a:gd name="T37" fmla="*/ 0 h 970"/>
                    <a:gd name="T38" fmla="*/ 0 w 697"/>
                    <a:gd name="T39" fmla="*/ 0 h 970"/>
                    <a:gd name="T40" fmla="*/ 0 w 697"/>
                    <a:gd name="T41" fmla="*/ 0 h 970"/>
                    <a:gd name="T42" fmla="*/ 0 w 697"/>
                    <a:gd name="T43" fmla="*/ 0 h 9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7"/>
                    <a:gd name="T67" fmla="*/ 0 h 970"/>
                    <a:gd name="T68" fmla="*/ 697 w 697"/>
                    <a:gd name="T69" fmla="*/ 970 h 9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7" h="970">
                      <a:moveTo>
                        <a:pt x="57" y="7"/>
                      </a:moveTo>
                      <a:lnTo>
                        <a:pt x="697" y="932"/>
                      </a:lnTo>
                      <a:lnTo>
                        <a:pt x="640" y="970"/>
                      </a:lnTo>
                      <a:lnTo>
                        <a:pt x="2" y="44"/>
                      </a:lnTo>
                      <a:lnTo>
                        <a:pt x="0" y="41"/>
                      </a:lnTo>
                      <a:lnTo>
                        <a:pt x="0" y="36"/>
                      </a:lnTo>
                      <a:lnTo>
                        <a:pt x="0" y="32"/>
                      </a:lnTo>
                      <a:lnTo>
                        <a:pt x="2" y="27"/>
                      </a:lnTo>
                      <a:lnTo>
                        <a:pt x="4" y="21"/>
                      </a:lnTo>
                      <a:lnTo>
                        <a:pt x="8" y="17"/>
                      </a:lnTo>
                      <a:lnTo>
                        <a:pt x="12" y="12"/>
                      </a:lnTo>
                      <a:lnTo>
                        <a:pt x="17" y="8"/>
                      </a:lnTo>
                      <a:lnTo>
                        <a:pt x="23" y="5"/>
                      </a:lnTo>
                      <a:lnTo>
                        <a:pt x="28" y="2"/>
                      </a:lnTo>
                      <a:lnTo>
                        <a:pt x="34" y="1"/>
                      </a:lnTo>
                      <a:lnTo>
                        <a:pt x="40" y="0"/>
                      </a:lnTo>
                      <a:lnTo>
                        <a:pt x="45" y="1"/>
                      </a:lnTo>
                      <a:lnTo>
                        <a:pt x="50" y="2"/>
                      </a:lnTo>
                      <a:lnTo>
                        <a:pt x="53" y="4"/>
                      </a:lnTo>
                      <a:lnTo>
                        <a:pt x="57"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5" name="Freeform 181"/>
                <p:cNvSpPr>
                  <a:spLocks/>
                </p:cNvSpPr>
                <p:nvPr/>
              </p:nvSpPr>
              <p:spPr bwMode="auto">
                <a:xfrm>
                  <a:off x="3852" y="1612"/>
                  <a:ext cx="67" cy="117"/>
                </a:xfrm>
                <a:custGeom>
                  <a:avLst/>
                  <a:gdLst>
                    <a:gd name="T0" fmla="*/ 0 w 662"/>
                    <a:gd name="T1" fmla="*/ 0 h 1080"/>
                    <a:gd name="T2" fmla="*/ 0 w 662"/>
                    <a:gd name="T3" fmla="*/ 0 h 1080"/>
                    <a:gd name="T4" fmla="*/ 0 w 662"/>
                    <a:gd name="T5" fmla="*/ 0 h 1080"/>
                    <a:gd name="T6" fmla="*/ 0 w 662"/>
                    <a:gd name="T7" fmla="*/ 0 h 1080"/>
                    <a:gd name="T8" fmla="*/ 0 w 662"/>
                    <a:gd name="T9" fmla="*/ 0 h 1080"/>
                    <a:gd name="T10" fmla="*/ 0 w 662"/>
                    <a:gd name="T11" fmla="*/ 0 h 1080"/>
                    <a:gd name="T12" fmla="*/ 0 w 662"/>
                    <a:gd name="T13" fmla="*/ 0 h 1080"/>
                    <a:gd name="T14" fmla="*/ 0 w 662"/>
                    <a:gd name="T15" fmla="*/ 0 h 1080"/>
                    <a:gd name="T16" fmla="*/ 0 w 662"/>
                    <a:gd name="T17" fmla="*/ 0 h 1080"/>
                    <a:gd name="T18" fmla="*/ 0 w 662"/>
                    <a:gd name="T19" fmla="*/ 0 h 1080"/>
                    <a:gd name="T20" fmla="*/ 0 w 662"/>
                    <a:gd name="T21" fmla="*/ 0 h 1080"/>
                    <a:gd name="T22" fmla="*/ 0 w 662"/>
                    <a:gd name="T23" fmla="*/ 0 h 1080"/>
                    <a:gd name="T24" fmla="*/ 0 w 662"/>
                    <a:gd name="T25" fmla="*/ 0 h 1080"/>
                    <a:gd name="T26" fmla="*/ 0 w 662"/>
                    <a:gd name="T27" fmla="*/ 0 h 1080"/>
                    <a:gd name="T28" fmla="*/ 0 w 662"/>
                    <a:gd name="T29" fmla="*/ 0 h 1080"/>
                    <a:gd name="T30" fmla="*/ 0 w 662"/>
                    <a:gd name="T31" fmla="*/ 0 h 1080"/>
                    <a:gd name="T32" fmla="*/ 0 w 662"/>
                    <a:gd name="T33" fmla="*/ 0 h 1080"/>
                    <a:gd name="T34" fmla="*/ 0 w 662"/>
                    <a:gd name="T35" fmla="*/ 0 h 1080"/>
                    <a:gd name="T36" fmla="*/ 0 w 662"/>
                    <a:gd name="T37" fmla="*/ 0 h 1080"/>
                    <a:gd name="T38" fmla="*/ 0 w 662"/>
                    <a:gd name="T39" fmla="*/ 0 h 1080"/>
                    <a:gd name="T40" fmla="*/ 0 w 662"/>
                    <a:gd name="T41" fmla="*/ 0 h 1080"/>
                    <a:gd name="T42" fmla="*/ 0 w 662"/>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2"/>
                    <a:gd name="T67" fmla="*/ 0 h 1080"/>
                    <a:gd name="T68" fmla="*/ 662 w 662"/>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2" h="1080">
                      <a:moveTo>
                        <a:pt x="58" y="7"/>
                      </a:moveTo>
                      <a:lnTo>
                        <a:pt x="662" y="1046"/>
                      </a:lnTo>
                      <a:lnTo>
                        <a:pt x="603" y="1080"/>
                      </a:lnTo>
                      <a:lnTo>
                        <a:pt x="2" y="40"/>
                      </a:lnTo>
                      <a:lnTo>
                        <a:pt x="0" y="37"/>
                      </a:lnTo>
                      <a:lnTo>
                        <a:pt x="0" y="32"/>
                      </a:lnTo>
                      <a:lnTo>
                        <a:pt x="2" y="27"/>
                      </a:lnTo>
                      <a:lnTo>
                        <a:pt x="3" y="23"/>
                      </a:lnTo>
                      <a:lnTo>
                        <a:pt x="6" y="18"/>
                      </a:lnTo>
                      <a:lnTo>
                        <a:pt x="11" y="14"/>
                      </a:lnTo>
                      <a:lnTo>
                        <a:pt x="15" y="10"/>
                      </a:lnTo>
                      <a:lnTo>
                        <a:pt x="21" y="7"/>
                      </a:lnTo>
                      <a:lnTo>
                        <a:pt x="27" y="4"/>
                      </a:lnTo>
                      <a:lnTo>
                        <a:pt x="32" y="1"/>
                      </a:lnTo>
                      <a:lnTo>
                        <a:pt x="38" y="0"/>
                      </a:lnTo>
                      <a:lnTo>
                        <a:pt x="44" y="0"/>
                      </a:lnTo>
                      <a:lnTo>
                        <a:pt x="48" y="0"/>
                      </a:lnTo>
                      <a:lnTo>
                        <a:pt x="53" y="1"/>
                      </a:lnTo>
                      <a:lnTo>
                        <a:pt x="56" y="4"/>
                      </a:lnTo>
                      <a:lnTo>
                        <a:pt x="58"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6" name="Freeform 182"/>
                <p:cNvSpPr>
                  <a:spLocks/>
                </p:cNvSpPr>
                <p:nvPr/>
              </p:nvSpPr>
              <p:spPr bwMode="auto">
                <a:xfrm>
                  <a:off x="3852" y="1612"/>
                  <a:ext cx="67" cy="117"/>
                </a:xfrm>
                <a:custGeom>
                  <a:avLst/>
                  <a:gdLst>
                    <a:gd name="T0" fmla="*/ 0 w 662"/>
                    <a:gd name="T1" fmla="*/ 0 h 1080"/>
                    <a:gd name="T2" fmla="*/ 0 w 662"/>
                    <a:gd name="T3" fmla="*/ 0 h 1080"/>
                    <a:gd name="T4" fmla="*/ 0 w 662"/>
                    <a:gd name="T5" fmla="*/ 0 h 1080"/>
                    <a:gd name="T6" fmla="*/ 0 w 662"/>
                    <a:gd name="T7" fmla="*/ 0 h 1080"/>
                    <a:gd name="T8" fmla="*/ 0 w 662"/>
                    <a:gd name="T9" fmla="*/ 0 h 1080"/>
                    <a:gd name="T10" fmla="*/ 0 w 662"/>
                    <a:gd name="T11" fmla="*/ 0 h 1080"/>
                    <a:gd name="T12" fmla="*/ 0 w 662"/>
                    <a:gd name="T13" fmla="*/ 0 h 1080"/>
                    <a:gd name="T14" fmla="*/ 0 w 662"/>
                    <a:gd name="T15" fmla="*/ 0 h 1080"/>
                    <a:gd name="T16" fmla="*/ 0 w 662"/>
                    <a:gd name="T17" fmla="*/ 0 h 1080"/>
                    <a:gd name="T18" fmla="*/ 0 w 662"/>
                    <a:gd name="T19" fmla="*/ 0 h 1080"/>
                    <a:gd name="T20" fmla="*/ 0 w 662"/>
                    <a:gd name="T21" fmla="*/ 0 h 1080"/>
                    <a:gd name="T22" fmla="*/ 0 w 662"/>
                    <a:gd name="T23" fmla="*/ 0 h 1080"/>
                    <a:gd name="T24" fmla="*/ 0 w 662"/>
                    <a:gd name="T25" fmla="*/ 0 h 1080"/>
                    <a:gd name="T26" fmla="*/ 0 w 662"/>
                    <a:gd name="T27" fmla="*/ 0 h 1080"/>
                    <a:gd name="T28" fmla="*/ 0 w 662"/>
                    <a:gd name="T29" fmla="*/ 0 h 1080"/>
                    <a:gd name="T30" fmla="*/ 0 w 662"/>
                    <a:gd name="T31" fmla="*/ 0 h 1080"/>
                    <a:gd name="T32" fmla="*/ 0 w 662"/>
                    <a:gd name="T33" fmla="*/ 0 h 1080"/>
                    <a:gd name="T34" fmla="*/ 0 w 662"/>
                    <a:gd name="T35" fmla="*/ 0 h 1080"/>
                    <a:gd name="T36" fmla="*/ 0 w 662"/>
                    <a:gd name="T37" fmla="*/ 0 h 1080"/>
                    <a:gd name="T38" fmla="*/ 0 w 662"/>
                    <a:gd name="T39" fmla="*/ 0 h 1080"/>
                    <a:gd name="T40" fmla="*/ 0 w 662"/>
                    <a:gd name="T41" fmla="*/ 0 h 1080"/>
                    <a:gd name="T42" fmla="*/ 0 w 662"/>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2"/>
                    <a:gd name="T67" fmla="*/ 0 h 1080"/>
                    <a:gd name="T68" fmla="*/ 662 w 662"/>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2" h="1080">
                      <a:moveTo>
                        <a:pt x="58" y="7"/>
                      </a:moveTo>
                      <a:lnTo>
                        <a:pt x="662" y="1046"/>
                      </a:lnTo>
                      <a:lnTo>
                        <a:pt x="603" y="1080"/>
                      </a:lnTo>
                      <a:lnTo>
                        <a:pt x="2" y="40"/>
                      </a:lnTo>
                      <a:lnTo>
                        <a:pt x="0" y="37"/>
                      </a:lnTo>
                      <a:lnTo>
                        <a:pt x="0" y="32"/>
                      </a:lnTo>
                      <a:lnTo>
                        <a:pt x="2" y="27"/>
                      </a:lnTo>
                      <a:lnTo>
                        <a:pt x="3" y="23"/>
                      </a:lnTo>
                      <a:lnTo>
                        <a:pt x="6" y="18"/>
                      </a:lnTo>
                      <a:lnTo>
                        <a:pt x="11" y="14"/>
                      </a:lnTo>
                      <a:lnTo>
                        <a:pt x="15" y="10"/>
                      </a:lnTo>
                      <a:lnTo>
                        <a:pt x="21" y="7"/>
                      </a:lnTo>
                      <a:lnTo>
                        <a:pt x="27" y="4"/>
                      </a:lnTo>
                      <a:lnTo>
                        <a:pt x="32" y="1"/>
                      </a:lnTo>
                      <a:lnTo>
                        <a:pt x="38" y="0"/>
                      </a:lnTo>
                      <a:lnTo>
                        <a:pt x="44" y="0"/>
                      </a:lnTo>
                      <a:lnTo>
                        <a:pt x="48" y="0"/>
                      </a:lnTo>
                      <a:lnTo>
                        <a:pt x="53" y="1"/>
                      </a:lnTo>
                      <a:lnTo>
                        <a:pt x="56" y="4"/>
                      </a:lnTo>
                      <a:lnTo>
                        <a:pt x="58"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7" name="Freeform 183"/>
                <p:cNvSpPr>
                  <a:spLocks/>
                </p:cNvSpPr>
                <p:nvPr/>
              </p:nvSpPr>
              <p:spPr bwMode="auto">
                <a:xfrm>
                  <a:off x="3670" y="1625"/>
                  <a:ext cx="64" cy="104"/>
                </a:xfrm>
                <a:custGeom>
                  <a:avLst/>
                  <a:gdLst>
                    <a:gd name="T0" fmla="*/ 0 w 633"/>
                    <a:gd name="T1" fmla="*/ 0 h 954"/>
                    <a:gd name="T2" fmla="*/ 0 w 633"/>
                    <a:gd name="T3" fmla="*/ 0 h 954"/>
                    <a:gd name="T4" fmla="*/ 0 w 633"/>
                    <a:gd name="T5" fmla="*/ 0 h 954"/>
                    <a:gd name="T6" fmla="*/ 0 w 633"/>
                    <a:gd name="T7" fmla="*/ 0 h 954"/>
                    <a:gd name="T8" fmla="*/ 0 w 633"/>
                    <a:gd name="T9" fmla="*/ 0 h 954"/>
                    <a:gd name="T10" fmla="*/ 0 w 633"/>
                    <a:gd name="T11" fmla="*/ 0 h 954"/>
                    <a:gd name="T12" fmla="*/ 0 w 633"/>
                    <a:gd name="T13" fmla="*/ 0 h 954"/>
                    <a:gd name="T14" fmla="*/ 0 w 633"/>
                    <a:gd name="T15" fmla="*/ 0 h 954"/>
                    <a:gd name="T16" fmla="*/ 0 w 633"/>
                    <a:gd name="T17" fmla="*/ 0 h 954"/>
                    <a:gd name="T18" fmla="*/ 0 w 633"/>
                    <a:gd name="T19" fmla="*/ 0 h 954"/>
                    <a:gd name="T20" fmla="*/ 0 w 633"/>
                    <a:gd name="T21" fmla="*/ 0 h 954"/>
                    <a:gd name="T22" fmla="*/ 0 w 633"/>
                    <a:gd name="T23" fmla="*/ 0 h 954"/>
                    <a:gd name="T24" fmla="*/ 0 w 633"/>
                    <a:gd name="T25" fmla="*/ 0 h 954"/>
                    <a:gd name="T26" fmla="*/ 0 w 633"/>
                    <a:gd name="T27" fmla="*/ 0 h 954"/>
                    <a:gd name="T28" fmla="*/ 0 w 633"/>
                    <a:gd name="T29" fmla="*/ 0 h 954"/>
                    <a:gd name="T30" fmla="*/ 0 w 633"/>
                    <a:gd name="T31" fmla="*/ 0 h 954"/>
                    <a:gd name="T32" fmla="*/ 0 w 633"/>
                    <a:gd name="T33" fmla="*/ 0 h 954"/>
                    <a:gd name="T34" fmla="*/ 0 w 633"/>
                    <a:gd name="T35" fmla="*/ 0 h 954"/>
                    <a:gd name="T36" fmla="*/ 0 w 633"/>
                    <a:gd name="T37" fmla="*/ 0 h 954"/>
                    <a:gd name="T38" fmla="*/ 0 w 633"/>
                    <a:gd name="T39" fmla="*/ 0 h 954"/>
                    <a:gd name="T40" fmla="*/ 0 w 633"/>
                    <a:gd name="T41" fmla="*/ 0 h 954"/>
                    <a:gd name="T42" fmla="*/ 0 w 633"/>
                    <a:gd name="T43" fmla="*/ 0 h 954"/>
                    <a:gd name="T44" fmla="*/ 0 w 633"/>
                    <a:gd name="T45" fmla="*/ 0 h 954"/>
                    <a:gd name="T46" fmla="*/ 0 w 633"/>
                    <a:gd name="T47" fmla="*/ 0 h 954"/>
                    <a:gd name="T48" fmla="*/ 0 w 633"/>
                    <a:gd name="T49" fmla="*/ 0 h 954"/>
                    <a:gd name="T50" fmla="*/ 0 w 633"/>
                    <a:gd name="T51" fmla="*/ 0 h 954"/>
                    <a:gd name="T52" fmla="*/ 0 w 633"/>
                    <a:gd name="T53" fmla="*/ 0 h 954"/>
                    <a:gd name="T54" fmla="*/ 0 w 633"/>
                    <a:gd name="T55" fmla="*/ 0 h 954"/>
                    <a:gd name="T56" fmla="*/ 0 w 633"/>
                    <a:gd name="T57" fmla="*/ 0 h 954"/>
                    <a:gd name="T58" fmla="*/ 0 w 633"/>
                    <a:gd name="T59" fmla="*/ 0 h 954"/>
                    <a:gd name="T60" fmla="*/ 0 w 633"/>
                    <a:gd name="T61" fmla="*/ 0 h 954"/>
                    <a:gd name="T62" fmla="*/ 0 w 633"/>
                    <a:gd name="T63" fmla="*/ 0 h 954"/>
                    <a:gd name="T64" fmla="*/ 0 w 633"/>
                    <a:gd name="T65" fmla="*/ 0 h 954"/>
                    <a:gd name="T66" fmla="*/ 0 w 633"/>
                    <a:gd name="T67" fmla="*/ 0 h 954"/>
                    <a:gd name="T68" fmla="*/ 0 w 633"/>
                    <a:gd name="T69" fmla="*/ 0 h 954"/>
                    <a:gd name="T70" fmla="*/ 0 w 633"/>
                    <a:gd name="T71" fmla="*/ 0 h 954"/>
                    <a:gd name="T72" fmla="*/ 0 w 633"/>
                    <a:gd name="T73" fmla="*/ 0 h 954"/>
                    <a:gd name="T74" fmla="*/ 0 w 633"/>
                    <a:gd name="T75" fmla="*/ 0 h 9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954"/>
                    <a:gd name="T116" fmla="*/ 633 w 633"/>
                    <a:gd name="T117" fmla="*/ 954 h 9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954">
                      <a:moveTo>
                        <a:pt x="575" y="945"/>
                      </a:move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9" y="911"/>
                      </a:lnTo>
                      <a:lnTo>
                        <a:pt x="631" y="915"/>
                      </a:lnTo>
                      <a:lnTo>
                        <a:pt x="633" y="919"/>
                      </a:lnTo>
                      <a:lnTo>
                        <a:pt x="631" y="924"/>
                      </a:lnTo>
                      <a:lnTo>
                        <a:pt x="630" y="929"/>
                      </a:lnTo>
                      <a:lnTo>
                        <a:pt x="627" y="934"/>
                      </a:lnTo>
                      <a:lnTo>
                        <a:pt x="623" y="940"/>
                      </a:lnTo>
                      <a:lnTo>
                        <a:pt x="619" y="943"/>
                      </a:lnTo>
                      <a:lnTo>
                        <a:pt x="614" y="948"/>
                      </a:lnTo>
                      <a:lnTo>
                        <a:pt x="609" y="950"/>
                      </a:lnTo>
                      <a:lnTo>
                        <a:pt x="602" y="952"/>
                      </a:lnTo>
                      <a:lnTo>
                        <a:pt x="596" y="953"/>
                      </a:lnTo>
                      <a:lnTo>
                        <a:pt x="591" y="954"/>
                      </a:lnTo>
                      <a:lnTo>
                        <a:pt x="586" y="953"/>
                      </a:lnTo>
                      <a:lnTo>
                        <a:pt x="580" y="952"/>
                      </a:lnTo>
                      <a:lnTo>
                        <a:pt x="577" y="949"/>
                      </a:lnTo>
                      <a:lnTo>
                        <a:pt x="575" y="94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8" name="Freeform 184"/>
                <p:cNvSpPr>
                  <a:spLocks/>
                </p:cNvSpPr>
                <p:nvPr/>
              </p:nvSpPr>
              <p:spPr bwMode="auto">
                <a:xfrm>
                  <a:off x="3670" y="1625"/>
                  <a:ext cx="64" cy="104"/>
                </a:xfrm>
                <a:custGeom>
                  <a:avLst/>
                  <a:gdLst>
                    <a:gd name="T0" fmla="*/ 0 w 633"/>
                    <a:gd name="T1" fmla="*/ 0 h 954"/>
                    <a:gd name="T2" fmla="*/ 0 w 633"/>
                    <a:gd name="T3" fmla="*/ 0 h 954"/>
                    <a:gd name="T4" fmla="*/ 0 w 633"/>
                    <a:gd name="T5" fmla="*/ 0 h 954"/>
                    <a:gd name="T6" fmla="*/ 0 w 633"/>
                    <a:gd name="T7" fmla="*/ 0 h 954"/>
                    <a:gd name="T8" fmla="*/ 0 w 633"/>
                    <a:gd name="T9" fmla="*/ 0 h 954"/>
                    <a:gd name="T10" fmla="*/ 0 w 633"/>
                    <a:gd name="T11" fmla="*/ 0 h 954"/>
                    <a:gd name="T12" fmla="*/ 0 w 633"/>
                    <a:gd name="T13" fmla="*/ 0 h 954"/>
                    <a:gd name="T14" fmla="*/ 0 w 633"/>
                    <a:gd name="T15" fmla="*/ 0 h 954"/>
                    <a:gd name="T16" fmla="*/ 0 w 633"/>
                    <a:gd name="T17" fmla="*/ 0 h 954"/>
                    <a:gd name="T18" fmla="*/ 0 w 633"/>
                    <a:gd name="T19" fmla="*/ 0 h 954"/>
                    <a:gd name="T20" fmla="*/ 0 w 633"/>
                    <a:gd name="T21" fmla="*/ 0 h 954"/>
                    <a:gd name="T22" fmla="*/ 0 w 633"/>
                    <a:gd name="T23" fmla="*/ 0 h 954"/>
                    <a:gd name="T24" fmla="*/ 0 w 633"/>
                    <a:gd name="T25" fmla="*/ 0 h 954"/>
                    <a:gd name="T26" fmla="*/ 0 w 633"/>
                    <a:gd name="T27" fmla="*/ 0 h 954"/>
                    <a:gd name="T28" fmla="*/ 0 w 633"/>
                    <a:gd name="T29" fmla="*/ 0 h 954"/>
                    <a:gd name="T30" fmla="*/ 0 w 633"/>
                    <a:gd name="T31" fmla="*/ 0 h 954"/>
                    <a:gd name="T32" fmla="*/ 0 w 633"/>
                    <a:gd name="T33" fmla="*/ 0 h 954"/>
                    <a:gd name="T34" fmla="*/ 0 w 633"/>
                    <a:gd name="T35" fmla="*/ 0 h 954"/>
                    <a:gd name="T36" fmla="*/ 0 w 633"/>
                    <a:gd name="T37" fmla="*/ 0 h 954"/>
                    <a:gd name="T38" fmla="*/ 0 w 633"/>
                    <a:gd name="T39" fmla="*/ 0 h 954"/>
                    <a:gd name="T40" fmla="*/ 0 w 633"/>
                    <a:gd name="T41" fmla="*/ 0 h 954"/>
                    <a:gd name="T42" fmla="*/ 0 w 633"/>
                    <a:gd name="T43" fmla="*/ 0 h 954"/>
                    <a:gd name="T44" fmla="*/ 0 w 633"/>
                    <a:gd name="T45" fmla="*/ 0 h 954"/>
                    <a:gd name="T46" fmla="*/ 0 w 633"/>
                    <a:gd name="T47" fmla="*/ 0 h 954"/>
                    <a:gd name="T48" fmla="*/ 0 w 633"/>
                    <a:gd name="T49" fmla="*/ 0 h 954"/>
                    <a:gd name="T50" fmla="*/ 0 w 633"/>
                    <a:gd name="T51" fmla="*/ 0 h 954"/>
                    <a:gd name="T52" fmla="*/ 0 w 633"/>
                    <a:gd name="T53" fmla="*/ 0 h 954"/>
                    <a:gd name="T54" fmla="*/ 0 w 633"/>
                    <a:gd name="T55" fmla="*/ 0 h 954"/>
                    <a:gd name="T56" fmla="*/ 0 w 633"/>
                    <a:gd name="T57" fmla="*/ 0 h 954"/>
                    <a:gd name="T58" fmla="*/ 0 w 633"/>
                    <a:gd name="T59" fmla="*/ 0 h 954"/>
                    <a:gd name="T60" fmla="*/ 0 w 633"/>
                    <a:gd name="T61" fmla="*/ 0 h 954"/>
                    <a:gd name="T62" fmla="*/ 0 w 633"/>
                    <a:gd name="T63" fmla="*/ 0 h 954"/>
                    <a:gd name="T64" fmla="*/ 0 w 633"/>
                    <a:gd name="T65" fmla="*/ 0 h 954"/>
                    <a:gd name="T66" fmla="*/ 0 w 633"/>
                    <a:gd name="T67" fmla="*/ 0 h 954"/>
                    <a:gd name="T68" fmla="*/ 0 w 633"/>
                    <a:gd name="T69" fmla="*/ 0 h 954"/>
                    <a:gd name="T70" fmla="*/ 0 w 633"/>
                    <a:gd name="T71" fmla="*/ 0 h 954"/>
                    <a:gd name="T72" fmla="*/ 0 w 633"/>
                    <a:gd name="T73" fmla="*/ 0 h 954"/>
                    <a:gd name="T74" fmla="*/ 0 w 633"/>
                    <a:gd name="T75" fmla="*/ 0 h 9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954"/>
                    <a:gd name="T116" fmla="*/ 633 w 633"/>
                    <a:gd name="T117" fmla="*/ 954 h 9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954">
                      <a:moveTo>
                        <a:pt x="575" y="945"/>
                      </a:move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9" y="911"/>
                      </a:lnTo>
                      <a:lnTo>
                        <a:pt x="631" y="915"/>
                      </a:lnTo>
                      <a:lnTo>
                        <a:pt x="633" y="919"/>
                      </a:lnTo>
                      <a:lnTo>
                        <a:pt x="631" y="924"/>
                      </a:lnTo>
                      <a:lnTo>
                        <a:pt x="630" y="929"/>
                      </a:lnTo>
                      <a:lnTo>
                        <a:pt x="627" y="934"/>
                      </a:lnTo>
                      <a:lnTo>
                        <a:pt x="623" y="940"/>
                      </a:lnTo>
                      <a:lnTo>
                        <a:pt x="619" y="943"/>
                      </a:lnTo>
                      <a:lnTo>
                        <a:pt x="614" y="948"/>
                      </a:lnTo>
                      <a:lnTo>
                        <a:pt x="609" y="950"/>
                      </a:lnTo>
                      <a:lnTo>
                        <a:pt x="602" y="952"/>
                      </a:lnTo>
                      <a:lnTo>
                        <a:pt x="596" y="953"/>
                      </a:lnTo>
                      <a:lnTo>
                        <a:pt x="591" y="954"/>
                      </a:lnTo>
                      <a:lnTo>
                        <a:pt x="586" y="953"/>
                      </a:lnTo>
                      <a:lnTo>
                        <a:pt x="580" y="952"/>
                      </a:lnTo>
                      <a:lnTo>
                        <a:pt x="577" y="949"/>
                      </a:lnTo>
                      <a:lnTo>
                        <a:pt x="575" y="94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9" name="Freeform 185"/>
                <p:cNvSpPr>
                  <a:spLocks/>
                </p:cNvSpPr>
                <p:nvPr/>
              </p:nvSpPr>
              <p:spPr bwMode="auto">
                <a:xfrm>
                  <a:off x="3670" y="1625"/>
                  <a:ext cx="6" cy="6"/>
                </a:xfrm>
                <a:custGeom>
                  <a:avLst/>
                  <a:gdLst>
                    <a:gd name="T0" fmla="*/ 0 w 62"/>
                    <a:gd name="T1" fmla="*/ 0 h 52"/>
                    <a:gd name="T2" fmla="*/ 0 w 62"/>
                    <a:gd name="T3" fmla="*/ 0 h 52"/>
                    <a:gd name="T4" fmla="*/ 0 w 62"/>
                    <a:gd name="T5" fmla="*/ 0 h 52"/>
                    <a:gd name="T6" fmla="*/ 0 w 62"/>
                    <a:gd name="T7" fmla="*/ 0 h 52"/>
                    <a:gd name="T8" fmla="*/ 0 w 62"/>
                    <a:gd name="T9" fmla="*/ 0 h 52"/>
                    <a:gd name="T10" fmla="*/ 0 w 62"/>
                    <a:gd name="T11" fmla="*/ 0 h 52"/>
                    <a:gd name="T12" fmla="*/ 0 w 62"/>
                    <a:gd name="T13" fmla="*/ 0 h 52"/>
                    <a:gd name="T14" fmla="*/ 0 w 62"/>
                    <a:gd name="T15" fmla="*/ 0 h 52"/>
                    <a:gd name="T16" fmla="*/ 0 w 62"/>
                    <a:gd name="T17" fmla="*/ 0 h 52"/>
                    <a:gd name="T18" fmla="*/ 0 w 62"/>
                    <a:gd name="T19" fmla="*/ 0 h 52"/>
                    <a:gd name="T20" fmla="*/ 0 w 62"/>
                    <a:gd name="T21" fmla="*/ 0 h 52"/>
                    <a:gd name="T22" fmla="*/ 0 w 62"/>
                    <a:gd name="T23" fmla="*/ 0 h 52"/>
                    <a:gd name="T24" fmla="*/ 0 w 62"/>
                    <a:gd name="T25" fmla="*/ 0 h 52"/>
                    <a:gd name="T26" fmla="*/ 0 w 62"/>
                    <a:gd name="T27" fmla="*/ 0 h 52"/>
                    <a:gd name="T28" fmla="*/ 0 w 62"/>
                    <a:gd name="T29" fmla="*/ 0 h 52"/>
                    <a:gd name="T30" fmla="*/ 0 w 62"/>
                    <a:gd name="T31" fmla="*/ 0 h 52"/>
                    <a:gd name="T32" fmla="*/ 0 w 62"/>
                    <a:gd name="T33" fmla="*/ 0 h 52"/>
                    <a:gd name="T34" fmla="*/ 0 w 62"/>
                    <a:gd name="T35" fmla="*/ 0 h 52"/>
                    <a:gd name="T36" fmla="*/ 0 w 62"/>
                    <a:gd name="T37" fmla="*/ 0 h 52"/>
                    <a:gd name="T38" fmla="*/ 0 w 62"/>
                    <a:gd name="T39" fmla="*/ 0 h 52"/>
                    <a:gd name="T40" fmla="*/ 0 w 62"/>
                    <a:gd name="T41" fmla="*/ 0 h 52"/>
                    <a:gd name="T42" fmla="*/ 0 w 62"/>
                    <a:gd name="T43" fmla="*/ 0 h 52"/>
                    <a:gd name="T44" fmla="*/ 0 w 62"/>
                    <a:gd name="T45" fmla="*/ 0 h 52"/>
                    <a:gd name="T46" fmla="*/ 0 w 62"/>
                    <a:gd name="T47" fmla="*/ 0 h 52"/>
                    <a:gd name="T48" fmla="*/ 0 w 62"/>
                    <a:gd name="T49" fmla="*/ 0 h 52"/>
                    <a:gd name="T50" fmla="*/ 0 w 62"/>
                    <a:gd name="T51" fmla="*/ 0 h 52"/>
                    <a:gd name="T52" fmla="*/ 0 w 62"/>
                    <a:gd name="T53" fmla="*/ 0 h 52"/>
                    <a:gd name="T54" fmla="*/ 0 w 62"/>
                    <a:gd name="T55" fmla="*/ 0 h 52"/>
                    <a:gd name="T56" fmla="*/ 0 w 62"/>
                    <a:gd name="T57" fmla="*/ 0 h 52"/>
                    <a:gd name="T58" fmla="*/ 0 w 62"/>
                    <a:gd name="T59" fmla="*/ 0 h 52"/>
                    <a:gd name="T60" fmla="*/ 0 w 62"/>
                    <a:gd name="T61" fmla="*/ 0 h 52"/>
                    <a:gd name="T62" fmla="*/ 0 w 62"/>
                    <a:gd name="T63" fmla="*/ 0 h 52"/>
                    <a:gd name="T64" fmla="*/ 0 w 6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2"/>
                    <a:gd name="T101" fmla="*/ 62 w 6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2">
                      <a:moveTo>
                        <a:pt x="43" y="44"/>
                      </a:moveTo>
                      <a:lnTo>
                        <a:pt x="37" y="47"/>
                      </a:lnTo>
                      <a:lnTo>
                        <a:pt x="32" y="50"/>
                      </a:lnTo>
                      <a:lnTo>
                        <a:pt x="25" y="52"/>
                      </a:lnTo>
                      <a:lnTo>
                        <a:pt x="19" y="52"/>
                      </a:lnTo>
                      <a:lnTo>
                        <a:pt x="13" y="51"/>
                      </a:lnTo>
                      <a:lnTo>
                        <a:pt x="9" y="50"/>
                      </a:lnTo>
                      <a:lnTo>
                        <a:pt x="6" y="47"/>
                      </a:ln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 y="11"/>
                      </a:lnTo>
                      <a:lnTo>
                        <a:pt x="62" y="16"/>
                      </a:lnTo>
                      <a:lnTo>
                        <a:pt x="62" y="21"/>
                      </a:lnTo>
                      <a:lnTo>
                        <a:pt x="60" y="26"/>
                      </a:lnTo>
                      <a:lnTo>
                        <a:pt x="57" y="31"/>
                      </a:lnTo>
                      <a:lnTo>
                        <a:pt x="53" y="36"/>
                      </a:lnTo>
                      <a:lnTo>
                        <a:pt x="49" y="41"/>
                      </a:lnTo>
                      <a:lnTo>
                        <a:pt x="43" y="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80" name="Freeform 186"/>
                <p:cNvSpPr>
                  <a:spLocks/>
                </p:cNvSpPr>
                <p:nvPr/>
              </p:nvSpPr>
              <p:spPr bwMode="auto">
                <a:xfrm>
                  <a:off x="3670" y="1625"/>
                  <a:ext cx="6" cy="6"/>
                </a:xfrm>
                <a:custGeom>
                  <a:avLst/>
                  <a:gdLst>
                    <a:gd name="T0" fmla="*/ 0 w 62"/>
                    <a:gd name="T1" fmla="*/ 0 h 52"/>
                    <a:gd name="T2" fmla="*/ 0 w 62"/>
                    <a:gd name="T3" fmla="*/ 0 h 52"/>
                    <a:gd name="T4" fmla="*/ 0 w 62"/>
                    <a:gd name="T5" fmla="*/ 0 h 52"/>
                    <a:gd name="T6" fmla="*/ 0 w 62"/>
                    <a:gd name="T7" fmla="*/ 0 h 52"/>
                    <a:gd name="T8" fmla="*/ 0 w 62"/>
                    <a:gd name="T9" fmla="*/ 0 h 52"/>
                    <a:gd name="T10" fmla="*/ 0 w 62"/>
                    <a:gd name="T11" fmla="*/ 0 h 52"/>
                    <a:gd name="T12" fmla="*/ 0 w 62"/>
                    <a:gd name="T13" fmla="*/ 0 h 52"/>
                    <a:gd name="T14" fmla="*/ 0 w 62"/>
                    <a:gd name="T15" fmla="*/ 0 h 52"/>
                    <a:gd name="T16" fmla="*/ 0 w 62"/>
                    <a:gd name="T17" fmla="*/ 0 h 52"/>
                    <a:gd name="T18" fmla="*/ 0 w 62"/>
                    <a:gd name="T19" fmla="*/ 0 h 52"/>
                    <a:gd name="T20" fmla="*/ 0 w 62"/>
                    <a:gd name="T21" fmla="*/ 0 h 52"/>
                    <a:gd name="T22" fmla="*/ 0 w 62"/>
                    <a:gd name="T23" fmla="*/ 0 h 52"/>
                    <a:gd name="T24" fmla="*/ 0 w 62"/>
                    <a:gd name="T25" fmla="*/ 0 h 52"/>
                    <a:gd name="T26" fmla="*/ 0 w 62"/>
                    <a:gd name="T27" fmla="*/ 0 h 52"/>
                    <a:gd name="T28" fmla="*/ 0 w 62"/>
                    <a:gd name="T29" fmla="*/ 0 h 52"/>
                    <a:gd name="T30" fmla="*/ 0 w 62"/>
                    <a:gd name="T31" fmla="*/ 0 h 52"/>
                    <a:gd name="T32" fmla="*/ 0 w 62"/>
                    <a:gd name="T33" fmla="*/ 0 h 52"/>
                    <a:gd name="T34" fmla="*/ 0 w 62"/>
                    <a:gd name="T35" fmla="*/ 0 h 52"/>
                    <a:gd name="T36" fmla="*/ 0 w 62"/>
                    <a:gd name="T37" fmla="*/ 0 h 52"/>
                    <a:gd name="T38" fmla="*/ 0 w 62"/>
                    <a:gd name="T39" fmla="*/ 0 h 52"/>
                    <a:gd name="T40" fmla="*/ 0 w 62"/>
                    <a:gd name="T41" fmla="*/ 0 h 52"/>
                    <a:gd name="T42" fmla="*/ 0 w 62"/>
                    <a:gd name="T43" fmla="*/ 0 h 52"/>
                    <a:gd name="T44" fmla="*/ 0 w 62"/>
                    <a:gd name="T45" fmla="*/ 0 h 52"/>
                    <a:gd name="T46" fmla="*/ 0 w 62"/>
                    <a:gd name="T47" fmla="*/ 0 h 52"/>
                    <a:gd name="T48" fmla="*/ 0 w 62"/>
                    <a:gd name="T49" fmla="*/ 0 h 52"/>
                    <a:gd name="T50" fmla="*/ 0 w 62"/>
                    <a:gd name="T51" fmla="*/ 0 h 52"/>
                    <a:gd name="T52" fmla="*/ 0 w 62"/>
                    <a:gd name="T53" fmla="*/ 0 h 52"/>
                    <a:gd name="T54" fmla="*/ 0 w 62"/>
                    <a:gd name="T55" fmla="*/ 0 h 52"/>
                    <a:gd name="T56" fmla="*/ 0 w 62"/>
                    <a:gd name="T57" fmla="*/ 0 h 52"/>
                    <a:gd name="T58" fmla="*/ 0 w 62"/>
                    <a:gd name="T59" fmla="*/ 0 h 52"/>
                    <a:gd name="T60" fmla="*/ 0 w 62"/>
                    <a:gd name="T61" fmla="*/ 0 h 52"/>
                    <a:gd name="T62" fmla="*/ 0 w 62"/>
                    <a:gd name="T63" fmla="*/ 0 h 52"/>
                    <a:gd name="T64" fmla="*/ 0 w 6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2"/>
                    <a:gd name="T101" fmla="*/ 62 w 6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2">
                      <a:moveTo>
                        <a:pt x="43" y="44"/>
                      </a:moveTo>
                      <a:lnTo>
                        <a:pt x="37" y="47"/>
                      </a:lnTo>
                      <a:lnTo>
                        <a:pt x="32" y="50"/>
                      </a:lnTo>
                      <a:lnTo>
                        <a:pt x="25" y="52"/>
                      </a:lnTo>
                      <a:lnTo>
                        <a:pt x="19" y="52"/>
                      </a:lnTo>
                      <a:lnTo>
                        <a:pt x="13" y="51"/>
                      </a:lnTo>
                      <a:lnTo>
                        <a:pt x="9" y="50"/>
                      </a:lnTo>
                      <a:lnTo>
                        <a:pt x="6" y="47"/>
                      </a:ln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 y="11"/>
                      </a:lnTo>
                      <a:lnTo>
                        <a:pt x="62" y="16"/>
                      </a:lnTo>
                      <a:lnTo>
                        <a:pt x="62" y="21"/>
                      </a:lnTo>
                      <a:lnTo>
                        <a:pt x="60" y="26"/>
                      </a:lnTo>
                      <a:lnTo>
                        <a:pt x="57" y="31"/>
                      </a:lnTo>
                      <a:lnTo>
                        <a:pt x="53" y="36"/>
                      </a:lnTo>
                      <a:lnTo>
                        <a:pt x="49" y="41"/>
                      </a:lnTo>
                      <a:lnTo>
                        <a:pt x="43" y="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81" name="Freeform 187"/>
                <p:cNvSpPr>
                  <a:spLocks/>
                </p:cNvSpPr>
                <p:nvPr/>
              </p:nvSpPr>
              <p:spPr bwMode="auto">
                <a:xfrm>
                  <a:off x="3490" y="1360"/>
                  <a:ext cx="56" cy="112"/>
                </a:xfrm>
                <a:custGeom>
                  <a:avLst/>
                  <a:gdLst>
                    <a:gd name="T0" fmla="*/ 0 w 554"/>
                    <a:gd name="T1" fmla="*/ 0 h 1022"/>
                    <a:gd name="T2" fmla="*/ 0 w 554"/>
                    <a:gd name="T3" fmla="*/ 0 h 1022"/>
                    <a:gd name="T4" fmla="*/ 0 w 554"/>
                    <a:gd name="T5" fmla="*/ 0 h 1022"/>
                    <a:gd name="T6" fmla="*/ 0 w 554"/>
                    <a:gd name="T7" fmla="*/ 0 h 1022"/>
                    <a:gd name="T8" fmla="*/ 0 w 554"/>
                    <a:gd name="T9" fmla="*/ 0 h 1022"/>
                    <a:gd name="T10" fmla="*/ 0 w 554"/>
                    <a:gd name="T11" fmla="*/ 0 h 1022"/>
                    <a:gd name="T12" fmla="*/ 0 w 554"/>
                    <a:gd name="T13" fmla="*/ 0 h 1022"/>
                    <a:gd name="T14" fmla="*/ 0 w 554"/>
                    <a:gd name="T15" fmla="*/ 0 h 1022"/>
                    <a:gd name="T16" fmla="*/ 0 w 554"/>
                    <a:gd name="T17" fmla="*/ 0 h 1022"/>
                    <a:gd name="T18" fmla="*/ 0 w 554"/>
                    <a:gd name="T19" fmla="*/ 0 h 1022"/>
                    <a:gd name="T20" fmla="*/ 0 w 554"/>
                    <a:gd name="T21" fmla="*/ 0 h 1022"/>
                    <a:gd name="T22" fmla="*/ 0 w 554"/>
                    <a:gd name="T23" fmla="*/ 0 h 1022"/>
                    <a:gd name="T24" fmla="*/ 0 w 554"/>
                    <a:gd name="T25" fmla="*/ 0 h 1022"/>
                    <a:gd name="T26" fmla="*/ 0 w 554"/>
                    <a:gd name="T27" fmla="*/ 0 h 1022"/>
                    <a:gd name="T28" fmla="*/ 0 w 554"/>
                    <a:gd name="T29" fmla="*/ 0 h 1022"/>
                    <a:gd name="T30" fmla="*/ 0 w 554"/>
                    <a:gd name="T31" fmla="*/ 0 h 1022"/>
                    <a:gd name="T32" fmla="*/ 0 w 554"/>
                    <a:gd name="T33" fmla="*/ 0 h 1022"/>
                    <a:gd name="T34" fmla="*/ 0 w 554"/>
                    <a:gd name="T35" fmla="*/ 0 h 1022"/>
                    <a:gd name="T36" fmla="*/ 0 w 554"/>
                    <a:gd name="T37" fmla="*/ 0 h 1022"/>
                    <a:gd name="T38" fmla="*/ 0 w 554"/>
                    <a:gd name="T39" fmla="*/ 0 h 1022"/>
                    <a:gd name="T40" fmla="*/ 0 w 554"/>
                    <a:gd name="T41" fmla="*/ 0 h 1022"/>
                    <a:gd name="T42" fmla="*/ 0 w 554"/>
                    <a:gd name="T43" fmla="*/ 0 h 1022"/>
                    <a:gd name="T44" fmla="*/ 0 w 554"/>
                    <a:gd name="T45" fmla="*/ 0 h 1022"/>
                    <a:gd name="T46" fmla="*/ 0 w 554"/>
                    <a:gd name="T47" fmla="*/ 0 h 1022"/>
                    <a:gd name="T48" fmla="*/ 0 w 554"/>
                    <a:gd name="T49" fmla="*/ 0 h 1022"/>
                    <a:gd name="T50" fmla="*/ 0 w 554"/>
                    <a:gd name="T51" fmla="*/ 0 h 1022"/>
                    <a:gd name="T52" fmla="*/ 0 w 554"/>
                    <a:gd name="T53" fmla="*/ 0 h 1022"/>
                    <a:gd name="T54" fmla="*/ 0 w 554"/>
                    <a:gd name="T55" fmla="*/ 0 h 1022"/>
                    <a:gd name="T56" fmla="*/ 0 w 554"/>
                    <a:gd name="T57" fmla="*/ 0 h 1022"/>
                    <a:gd name="T58" fmla="*/ 0 w 554"/>
                    <a:gd name="T59" fmla="*/ 0 h 1022"/>
                    <a:gd name="T60" fmla="*/ 0 w 554"/>
                    <a:gd name="T61" fmla="*/ 0 h 1022"/>
                    <a:gd name="T62" fmla="*/ 0 w 554"/>
                    <a:gd name="T63" fmla="*/ 0 h 1022"/>
                    <a:gd name="T64" fmla="*/ 0 w 554"/>
                    <a:gd name="T65" fmla="*/ 0 h 1022"/>
                    <a:gd name="T66" fmla="*/ 0 w 554"/>
                    <a:gd name="T67" fmla="*/ 0 h 1022"/>
                    <a:gd name="T68" fmla="*/ 0 w 554"/>
                    <a:gd name="T69" fmla="*/ 0 h 1022"/>
                    <a:gd name="T70" fmla="*/ 0 w 554"/>
                    <a:gd name="T71" fmla="*/ 0 h 1022"/>
                    <a:gd name="T72" fmla="*/ 0 w 554"/>
                    <a:gd name="T73" fmla="*/ 0 h 1022"/>
                    <a:gd name="T74" fmla="*/ 0 w 554"/>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4"/>
                    <a:gd name="T115" fmla="*/ 0 h 1022"/>
                    <a:gd name="T116" fmla="*/ 554 w 554"/>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4" h="1022">
                      <a:moveTo>
                        <a:pt x="60" y="10"/>
                      </a:moveTo>
                      <a:lnTo>
                        <a:pt x="552" y="981"/>
                      </a:lnTo>
                      <a:lnTo>
                        <a:pt x="554" y="986"/>
                      </a:lnTo>
                      <a:lnTo>
                        <a:pt x="554" y="990"/>
                      </a:lnTo>
                      <a:lnTo>
                        <a:pt x="553" y="995"/>
                      </a:lnTo>
                      <a:lnTo>
                        <a:pt x="551" y="999"/>
                      </a:lnTo>
                      <a:lnTo>
                        <a:pt x="547" y="1005"/>
                      </a:lnTo>
                      <a:lnTo>
                        <a:pt x="543" y="1009"/>
                      </a:lnTo>
                      <a:lnTo>
                        <a:pt x="537" y="1013"/>
                      </a:lnTo>
                      <a:lnTo>
                        <a:pt x="531" y="1016"/>
                      </a:lnTo>
                      <a:lnTo>
                        <a:pt x="526" y="1018"/>
                      </a:lnTo>
                      <a:lnTo>
                        <a:pt x="519" y="1021"/>
                      </a:lnTo>
                      <a:lnTo>
                        <a:pt x="513" y="1022"/>
                      </a:lnTo>
                      <a:lnTo>
                        <a:pt x="508" y="1022"/>
                      </a:lnTo>
                      <a:lnTo>
                        <a:pt x="502" y="1021"/>
                      </a:lnTo>
                      <a:lnTo>
                        <a:pt x="497" y="1018"/>
                      </a:lnTo>
                      <a:lnTo>
                        <a:pt x="494" y="1016"/>
                      </a:lnTo>
                      <a:lnTo>
                        <a:pt x="492" y="1012"/>
                      </a:lnTo>
                      <a:lnTo>
                        <a:pt x="1" y="40"/>
                      </a:lnTo>
                      <a:lnTo>
                        <a:pt x="0" y="35"/>
                      </a:lnTo>
                      <a:lnTo>
                        <a:pt x="0" y="31"/>
                      </a:lnTo>
                      <a:lnTo>
                        <a:pt x="1" y="26"/>
                      </a:lnTo>
                      <a:lnTo>
                        <a:pt x="3" y="22"/>
                      </a:lnTo>
                      <a:lnTo>
                        <a:pt x="5" y="17"/>
                      </a:lnTo>
                      <a:lnTo>
                        <a:pt x="10" y="13"/>
                      </a:lnTo>
                      <a:lnTo>
                        <a:pt x="15" y="8"/>
                      </a:lnTo>
                      <a:lnTo>
                        <a:pt x="20" y="5"/>
                      </a:lnTo>
                      <a:lnTo>
                        <a:pt x="27" y="3"/>
                      </a:lnTo>
                      <a:lnTo>
                        <a:pt x="32" y="1"/>
                      </a:lnTo>
                      <a:lnTo>
                        <a:pt x="38" y="0"/>
                      </a:lnTo>
                      <a:lnTo>
                        <a:pt x="44" y="0"/>
                      </a:lnTo>
                      <a:lnTo>
                        <a:pt x="49" y="1"/>
                      </a:lnTo>
                      <a:lnTo>
                        <a:pt x="54" y="4"/>
                      </a:lnTo>
                      <a:lnTo>
                        <a:pt x="57" y="7"/>
                      </a:lnTo>
                      <a:lnTo>
                        <a:pt x="60"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82" name="Freeform 188"/>
                <p:cNvSpPr>
                  <a:spLocks/>
                </p:cNvSpPr>
                <p:nvPr/>
              </p:nvSpPr>
              <p:spPr bwMode="auto">
                <a:xfrm>
                  <a:off x="3490" y="1360"/>
                  <a:ext cx="56" cy="112"/>
                </a:xfrm>
                <a:custGeom>
                  <a:avLst/>
                  <a:gdLst>
                    <a:gd name="T0" fmla="*/ 0 w 554"/>
                    <a:gd name="T1" fmla="*/ 0 h 1022"/>
                    <a:gd name="T2" fmla="*/ 0 w 554"/>
                    <a:gd name="T3" fmla="*/ 0 h 1022"/>
                    <a:gd name="T4" fmla="*/ 0 w 554"/>
                    <a:gd name="T5" fmla="*/ 0 h 1022"/>
                    <a:gd name="T6" fmla="*/ 0 w 554"/>
                    <a:gd name="T7" fmla="*/ 0 h 1022"/>
                    <a:gd name="T8" fmla="*/ 0 w 554"/>
                    <a:gd name="T9" fmla="*/ 0 h 1022"/>
                    <a:gd name="T10" fmla="*/ 0 w 554"/>
                    <a:gd name="T11" fmla="*/ 0 h 1022"/>
                    <a:gd name="T12" fmla="*/ 0 w 554"/>
                    <a:gd name="T13" fmla="*/ 0 h 1022"/>
                    <a:gd name="T14" fmla="*/ 0 w 554"/>
                    <a:gd name="T15" fmla="*/ 0 h 1022"/>
                    <a:gd name="T16" fmla="*/ 0 w 554"/>
                    <a:gd name="T17" fmla="*/ 0 h 1022"/>
                    <a:gd name="T18" fmla="*/ 0 w 554"/>
                    <a:gd name="T19" fmla="*/ 0 h 1022"/>
                    <a:gd name="T20" fmla="*/ 0 w 554"/>
                    <a:gd name="T21" fmla="*/ 0 h 1022"/>
                    <a:gd name="T22" fmla="*/ 0 w 554"/>
                    <a:gd name="T23" fmla="*/ 0 h 1022"/>
                    <a:gd name="T24" fmla="*/ 0 w 554"/>
                    <a:gd name="T25" fmla="*/ 0 h 1022"/>
                    <a:gd name="T26" fmla="*/ 0 w 554"/>
                    <a:gd name="T27" fmla="*/ 0 h 1022"/>
                    <a:gd name="T28" fmla="*/ 0 w 554"/>
                    <a:gd name="T29" fmla="*/ 0 h 1022"/>
                    <a:gd name="T30" fmla="*/ 0 w 554"/>
                    <a:gd name="T31" fmla="*/ 0 h 1022"/>
                    <a:gd name="T32" fmla="*/ 0 w 554"/>
                    <a:gd name="T33" fmla="*/ 0 h 1022"/>
                    <a:gd name="T34" fmla="*/ 0 w 554"/>
                    <a:gd name="T35" fmla="*/ 0 h 1022"/>
                    <a:gd name="T36" fmla="*/ 0 w 554"/>
                    <a:gd name="T37" fmla="*/ 0 h 1022"/>
                    <a:gd name="T38" fmla="*/ 0 w 554"/>
                    <a:gd name="T39" fmla="*/ 0 h 1022"/>
                    <a:gd name="T40" fmla="*/ 0 w 554"/>
                    <a:gd name="T41" fmla="*/ 0 h 1022"/>
                    <a:gd name="T42" fmla="*/ 0 w 554"/>
                    <a:gd name="T43" fmla="*/ 0 h 1022"/>
                    <a:gd name="T44" fmla="*/ 0 w 554"/>
                    <a:gd name="T45" fmla="*/ 0 h 1022"/>
                    <a:gd name="T46" fmla="*/ 0 w 554"/>
                    <a:gd name="T47" fmla="*/ 0 h 1022"/>
                    <a:gd name="T48" fmla="*/ 0 w 554"/>
                    <a:gd name="T49" fmla="*/ 0 h 1022"/>
                    <a:gd name="T50" fmla="*/ 0 w 554"/>
                    <a:gd name="T51" fmla="*/ 0 h 1022"/>
                    <a:gd name="T52" fmla="*/ 0 w 554"/>
                    <a:gd name="T53" fmla="*/ 0 h 1022"/>
                    <a:gd name="T54" fmla="*/ 0 w 554"/>
                    <a:gd name="T55" fmla="*/ 0 h 1022"/>
                    <a:gd name="T56" fmla="*/ 0 w 554"/>
                    <a:gd name="T57" fmla="*/ 0 h 1022"/>
                    <a:gd name="T58" fmla="*/ 0 w 554"/>
                    <a:gd name="T59" fmla="*/ 0 h 1022"/>
                    <a:gd name="T60" fmla="*/ 0 w 554"/>
                    <a:gd name="T61" fmla="*/ 0 h 1022"/>
                    <a:gd name="T62" fmla="*/ 0 w 554"/>
                    <a:gd name="T63" fmla="*/ 0 h 1022"/>
                    <a:gd name="T64" fmla="*/ 0 w 554"/>
                    <a:gd name="T65" fmla="*/ 0 h 1022"/>
                    <a:gd name="T66" fmla="*/ 0 w 554"/>
                    <a:gd name="T67" fmla="*/ 0 h 1022"/>
                    <a:gd name="T68" fmla="*/ 0 w 554"/>
                    <a:gd name="T69" fmla="*/ 0 h 1022"/>
                    <a:gd name="T70" fmla="*/ 0 w 554"/>
                    <a:gd name="T71" fmla="*/ 0 h 1022"/>
                    <a:gd name="T72" fmla="*/ 0 w 554"/>
                    <a:gd name="T73" fmla="*/ 0 h 1022"/>
                    <a:gd name="T74" fmla="*/ 0 w 554"/>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4"/>
                    <a:gd name="T115" fmla="*/ 0 h 1022"/>
                    <a:gd name="T116" fmla="*/ 554 w 554"/>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4" h="1022">
                      <a:moveTo>
                        <a:pt x="60" y="10"/>
                      </a:moveTo>
                      <a:lnTo>
                        <a:pt x="552" y="981"/>
                      </a:lnTo>
                      <a:lnTo>
                        <a:pt x="554" y="986"/>
                      </a:lnTo>
                      <a:lnTo>
                        <a:pt x="554" y="990"/>
                      </a:lnTo>
                      <a:lnTo>
                        <a:pt x="553" y="995"/>
                      </a:lnTo>
                      <a:lnTo>
                        <a:pt x="551" y="999"/>
                      </a:lnTo>
                      <a:lnTo>
                        <a:pt x="547" y="1005"/>
                      </a:lnTo>
                      <a:lnTo>
                        <a:pt x="543" y="1009"/>
                      </a:lnTo>
                      <a:lnTo>
                        <a:pt x="537" y="1013"/>
                      </a:lnTo>
                      <a:lnTo>
                        <a:pt x="531" y="1016"/>
                      </a:lnTo>
                      <a:lnTo>
                        <a:pt x="526" y="1018"/>
                      </a:lnTo>
                      <a:lnTo>
                        <a:pt x="519" y="1021"/>
                      </a:lnTo>
                      <a:lnTo>
                        <a:pt x="513" y="1022"/>
                      </a:lnTo>
                      <a:lnTo>
                        <a:pt x="508" y="1022"/>
                      </a:lnTo>
                      <a:lnTo>
                        <a:pt x="502" y="1021"/>
                      </a:lnTo>
                      <a:lnTo>
                        <a:pt x="497" y="1018"/>
                      </a:lnTo>
                      <a:lnTo>
                        <a:pt x="494" y="1016"/>
                      </a:lnTo>
                      <a:lnTo>
                        <a:pt x="492" y="1012"/>
                      </a:lnTo>
                      <a:lnTo>
                        <a:pt x="1" y="40"/>
                      </a:lnTo>
                      <a:lnTo>
                        <a:pt x="0" y="35"/>
                      </a:lnTo>
                      <a:lnTo>
                        <a:pt x="0" y="31"/>
                      </a:lnTo>
                      <a:lnTo>
                        <a:pt x="1" y="26"/>
                      </a:lnTo>
                      <a:lnTo>
                        <a:pt x="3" y="22"/>
                      </a:lnTo>
                      <a:lnTo>
                        <a:pt x="5" y="17"/>
                      </a:lnTo>
                      <a:lnTo>
                        <a:pt x="10" y="13"/>
                      </a:lnTo>
                      <a:lnTo>
                        <a:pt x="15" y="8"/>
                      </a:lnTo>
                      <a:lnTo>
                        <a:pt x="20" y="5"/>
                      </a:lnTo>
                      <a:lnTo>
                        <a:pt x="27" y="3"/>
                      </a:lnTo>
                      <a:lnTo>
                        <a:pt x="32" y="1"/>
                      </a:lnTo>
                      <a:lnTo>
                        <a:pt x="38" y="0"/>
                      </a:lnTo>
                      <a:lnTo>
                        <a:pt x="44" y="0"/>
                      </a:lnTo>
                      <a:lnTo>
                        <a:pt x="49" y="1"/>
                      </a:lnTo>
                      <a:lnTo>
                        <a:pt x="54" y="4"/>
                      </a:lnTo>
                      <a:lnTo>
                        <a:pt x="57" y="7"/>
                      </a:lnTo>
                      <a:lnTo>
                        <a:pt x="60"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83" name="Freeform 189"/>
                <p:cNvSpPr>
                  <a:spLocks/>
                </p:cNvSpPr>
                <p:nvPr/>
              </p:nvSpPr>
              <p:spPr bwMode="auto">
                <a:xfrm>
                  <a:off x="3540" y="1466"/>
                  <a:ext cx="6" cy="6"/>
                </a:xfrm>
                <a:custGeom>
                  <a:avLst/>
                  <a:gdLst>
                    <a:gd name="T0" fmla="*/ 0 w 65"/>
                    <a:gd name="T1" fmla="*/ 0 h 50"/>
                    <a:gd name="T2" fmla="*/ 0 w 65"/>
                    <a:gd name="T3" fmla="*/ 0 h 50"/>
                    <a:gd name="T4" fmla="*/ 0 w 65"/>
                    <a:gd name="T5" fmla="*/ 0 h 50"/>
                    <a:gd name="T6" fmla="*/ 0 w 65"/>
                    <a:gd name="T7" fmla="*/ 0 h 50"/>
                    <a:gd name="T8" fmla="*/ 0 w 65"/>
                    <a:gd name="T9" fmla="*/ 0 h 50"/>
                    <a:gd name="T10" fmla="*/ 0 w 65"/>
                    <a:gd name="T11" fmla="*/ 0 h 50"/>
                    <a:gd name="T12" fmla="*/ 0 w 65"/>
                    <a:gd name="T13" fmla="*/ 0 h 50"/>
                    <a:gd name="T14" fmla="*/ 0 w 65"/>
                    <a:gd name="T15" fmla="*/ 0 h 50"/>
                    <a:gd name="T16" fmla="*/ 0 w 65"/>
                    <a:gd name="T17" fmla="*/ 0 h 50"/>
                    <a:gd name="T18" fmla="*/ 0 w 65"/>
                    <a:gd name="T19" fmla="*/ 0 h 50"/>
                    <a:gd name="T20" fmla="*/ 0 w 65"/>
                    <a:gd name="T21" fmla="*/ 0 h 50"/>
                    <a:gd name="T22" fmla="*/ 0 w 65"/>
                    <a:gd name="T23" fmla="*/ 0 h 50"/>
                    <a:gd name="T24" fmla="*/ 0 w 65"/>
                    <a:gd name="T25" fmla="*/ 0 h 50"/>
                    <a:gd name="T26" fmla="*/ 0 w 65"/>
                    <a:gd name="T27" fmla="*/ 0 h 50"/>
                    <a:gd name="T28" fmla="*/ 0 w 65"/>
                    <a:gd name="T29" fmla="*/ 0 h 50"/>
                    <a:gd name="T30" fmla="*/ 0 w 65"/>
                    <a:gd name="T31" fmla="*/ 0 h 50"/>
                    <a:gd name="T32" fmla="*/ 0 w 65"/>
                    <a:gd name="T33" fmla="*/ 0 h 50"/>
                    <a:gd name="T34" fmla="*/ 0 w 65"/>
                    <a:gd name="T35" fmla="*/ 0 h 50"/>
                    <a:gd name="T36" fmla="*/ 0 w 65"/>
                    <a:gd name="T37" fmla="*/ 0 h 50"/>
                    <a:gd name="T38" fmla="*/ 0 w 65"/>
                    <a:gd name="T39" fmla="*/ 0 h 50"/>
                    <a:gd name="T40" fmla="*/ 0 w 65"/>
                    <a:gd name="T41" fmla="*/ 0 h 50"/>
                    <a:gd name="T42" fmla="*/ 0 w 65"/>
                    <a:gd name="T43" fmla="*/ 0 h 50"/>
                    <a:gd name="T44" fmla="*/ 0 w 65"/>
                    <a:gd name="T45" fmla="*/ 0 h 50"/>
                    <a:gd name="T46" fmla="*/ 0 w 65"/>
                    <a:gd name="T47" fmla="*/ 0 h 50"/>
                    <a:gd name="T48" fmla="*/ 0 w 65"/>
                    <a:gd name="T49" fmla="*/ 0 h 50"/>
                    <a:gd name="T50" fmla="*/ 0 w 65"/>
                    <a:gd name="T51" fmla="*/ 0 h 50"/>
                    <a:gd name="T52" fmla="*/ 0 w 65"/>
                    <a:gd name="T53" fmla="*/ 0 h 50"/>
                    <a:gd name="T54" fmla="*/ 0 w 65"/>
                    <a:gd name="T55" fmla="*/ 0 h 50"/>
                    <a:gd name="T56" fmla="*/ 0 w 65"/>
                    <a:gd name="T57" fmla="*/ 0 h 50"/>
                    <a:gd name="T58" fmla="*/ 0 w 65"/>
                    <a:gd name="T59" fmla="*/ 0 h 50"/>
                    <a:gd name="T60" fmla="*/ 0 w 65"/>
                    <a:gd name="T61" fmla="*/ 0 h 50"/>
                    <a:gd name="T62" fmla="*/ 0 w 65"/>
                    <a:gd name="T63" fmla="*/ 0 h 50"/>
                    <a:gd name="T64" fmla="*/ 0 w 65"/>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0"/>
                    <a:gd name="T101" fmla="*/ 65 w 65"/>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0">
                      <a:moveTo>
                        <a:pt x="23" y="4"/>
                      </a:moveTo>
                      <a:lnTo>
                        <a:pt x="29" y="2"/>
                      </a:lnTo>
                      <a:lnTo>
                        <a:pt x="36" y="1"/>
                      </a:lnTo>
                      <a:lnTo>
                        <a:pt x="41" y="0"/>
                      </a:lnTo>
                      <a:lnTo>
                        <a:pt x="47" y="0"/>
                      </a:lnTo>
                      <a:lnTo>
                        <a:pt x="53" y="1"/>
                      </a:lnTo>
                      <a:lnTo>
                        <a:pt x="57" y="3"/>
                      </a:lnTo>
                      <a:lnTo>
                        <a:pt x="60" y="6"/>
                      </a:lnTo>
                      <a:lnTo>
                        <a:pt x="63" y="9"/>
                      </a:lnTo>
                      <a:lnTo>
                        <a:pt x="65" y="14"/>
                      </a:lnTo>
                      <a:lnTo>
                        <a:pt x="65" y="18"/>
                      </a:lnTo>
                      <a:lnTo>
                        <a:pt x="64" y="23"/>
                      </a:lnTo>
                      <a:lnTo>
                        <a:pt x="62" y="27"/>
                      </a:lnTo>
                      <a:lnTo>
                        <a:pt x="58" y="33"/>
                      </a:lnTo>
                      <a:lnTo>
                        <a:pt x="54" y="37"/>
                      </a:lnTo>
                      <a:lnTo>
                        <a:pt x="48" y="41"/>
                      </a:lnTo>
                      <a:lnTo>
                        <a:pt x="42" y="44"/>
                      </a:lnTo>
                      <a:lnTo>
                        <a:pt x="37" y="46"/>
                      </a:lnTo>
                      <a:lnTo>
                        <a:pt x="30" y="49"/>
                      </a:lnTo>
                      <a:lnTo>
                        <a:pt x="24" y="50"/>
                      </a:lnTo>
                      <a:lnTo>
                        <a:pt x="19" y="50"/>
                      </a:lnTo>
                      <a:lnTo>
                        <a:pt x="13" y="49"/>
                      </a:lnTo>
                      <a:lnTo>
                        <a:pt x="8" y="46"/>
                      </a:lnTo>
                      <a:lnTo>
                        <a:pt x="5" y="44"/>
                      </a:lnTo>
                      <a:lnTo>
                        <a:pt x="3" y="40"/>
                      </a:lnTo>
                      <a:lnTo>
                        <a:pt x="2" y="36"/>
                      </a:lnTo>
                      <a:lnTo>
                        <a:pt x="0" y="32"/>
                      </a:lnTo>
                      <a:lnTo>
                        <a:pt x="2" y="26"/>
                      </a:lnTo>
                      <a:lnTo>
                        <a:pt x="4" y="21"/>
                      </a:lnTo>
                      <a:lnTo>
                        <a:pt x="7" y="17"/>
                      </a:lnTo>
                      <a:lnTo>
                        <a:pt x="12" y="12"/>
                      </a:lnTo>
                      <a:lnTo>
                        <a:pt x="17" y="8"/>
                      </a:lnTo>
                      <a:lnTo>
                        <a:pt x="23" y="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84" name="Freeform 190"/>
                <p:cNvSpPr>
                  <a:spLocks/>
                </p:cNvSpPr>
                <p:nvPr/>
              </p:nvSpPr>
              <p:spPr bwMode="auto">
                <a:xfrm>
                  <a:off x="3540" y="1466"/>
                  <a:ext cx="6" cy="6"/>
                </a:xfrm>
                <a:custGeom>
                  <a:avLst/>
                  <a:gdLst>
                    <a:gd name="T0" fmla="*/ 0 w 65"/>
                    <a:gd name="T1" fmla="*/ 0 h 50"/>
                    <a:gd name="T2" fmla="*/ 0 w 65"/>
                    <a:gd name="T3" fmla="*/ 0 h 50"/>
                    <a:gd name="T4" fmla="*/ 0 w 65"/>
                    <a:gd name="T5" fmla="*/ 0 h 50"/>
                    <a:gd name="T6" fmla="*/ 0 w 65"/>
                    <a:gd name="T7" fmla="*/ 0 h 50"/>
                    <a:gd name="T8" fmla="*/ 0 w 65"/>
                    <a:gd name="T9" fmla="*/ 0 h 50"/>
                    <a:gd name="T10" fmla="*/ 0 w 65"/>
                    <a:gd name="T11" fmla="*/ 0 h 50"/>
                    <a:gd name="T12" fmla="*/ 0 w 65"/>
                    <a:gd name="T13" fmla="*/ 0 h 50"/>
                    <a:gd name="T14" fmla="*/ 0 w 65"/>
                    <a:gd name="T15" fmla="*/ 0 h 50"/>
                    <a:gd name="T16" fmla="*/ 0 w 65"/>
                    <a:gd name="T17" fmla="*/ 0 h 50"/>
                    <a:gd name="T18" fmla="*/ 0 w 65"/>
                    <a:gd name="T19" fmla="*/ 0 h 50"/>
                    <a:gd name="T20" fmla="*/ 0 w 65"/>
                    <a:gd name="T21" fmla="*/ 0 h 50"/>
                    <a:gd name="T22" fmla="*/ 0 w 65"/>
                    <a:gd name="T23" fmla="*/ 0 h 50"/>
                    <a:gd name="T24" fmla="*/ 0 w 65"/>
                    <a:gd name="T25" fmla="*/ 0 h 50"/>
                    <a:gd name="T26" fmla="*/ 0 w 65"/>
                    <a:gd name="T27" fmla="*/ 0 h 50"/>
                    <a:gd name="T28" fmla="*/ 0 w 65"/>
                    <a:gd name="T29" fmla="*/ 0 h 50"/>
                    <a:gd name="T30" fmla="*/ 0 w 65"/>
                    <a:gd name="T31" fmla="*/ 0 h 50"/>
                    <a:gd name="T32" fmla="*/ 0 w 65"/>
                    <a:gd name="T33" fmla="*/ 0 h 50"/>
                    <a:gd name="T34" fmla="*/ 0 w 65"/>
                    <a:gd name="T35" fmla="*/ 0 h 50"/>
                    <a:gd name="T36" fmla="*/ 0 w 65"/>
                    <a:gd name="T37" fmla="*/ 0 h 50"/>
                    <a:gd name="T38" fmla="*/ 0 w 65"/>
                    <a:gd name="T39" fmla="*/ 0 h 50"/>
                    <a:gd name="T40" fmla="*/ 0 w 65"/>
                    <a:gd name="T41" fmla="*/ 0 h 50"/>
                    <a:gd name="T42" fmla="*/ 0 w 65"/>
                    <a:gd name="T43" fmla="*/ 0 h 50"/>
                    <a:gd name="T44" fmla="*/ 0 w 65"/>
                    <a:gd name="T45" fmla="*/ 0 h 50"/>
                    <a:gd name="T46" fmla="*/ 0 w 65"/>
                    <a:gd name="T47" fmla="*/ 0 h 50"/>
                    <a:gd name="T48" fmla="*/ 0 w 65"/>
                    <a:gd name="T49" fmla="*/ 0 h 50"/>
                    <a:gd name="T50" fmla="*/ 0 w 65"/>
                    <a:gd name="T51" fmla="*/ 0 h 50"/>
                    <a:gd name="T52" fmla="*/ 0 w 65"/>
                    <a:gd name="T53" fmla="*/ 0 h 50"/>
                    <a:gd name="T54" fmla="*/ 0 w 65"/>
                    <a:gd name="T55" fmla="*/ 0 h 50"/>
                    <a:gd name="T56" fmla="*/ 0 w 65"/>
                    <a:gd name="T57" fmla="*/ 0 h 50"/>
                    <a:gd name="T58" fmla="*/ 0 w 65"/>
                    <a:gd name="T59" fmla="*/ 0 h 50"/>
                    <a:gd name="T60" fmla="*/ 0 w 65"/>
                    <a:gd name="T61" fmla="*/ 0 h 50"/>
                    <a:gd name="T62" fmla="*/ 0 w 65"/>
                    <a:gd name="T63" fmla="*/ 0 h 50"/>
                    <a:gd name="T64" fmla="*/ 0 w 65"/>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0"/>
                    <a:gd name="T101" fmla="*/ 65 w 65"/>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0">
                      <a:moveTo>
                        <a:pt x="23" y="4"/>
                      </a:moveTo>
                      <a:lnTo>
                        <a:pt x="29" y="2"/>
                      </a:lnTo>
                      <a:lnTo>
                        <a:pt x="36" y="1"/>
                      </a:lnTo>
                      <a:lnTo>
                        <a:pt x="41" y="0"/>
                      </a:lnTo>
                      <a:lnTo>
                        <a:pt x="47" y="0"/>
                      </a:lnTo>
                      <a:lnTo>
                        <a:pt x="53" y="1"/>
                      </a:lnTo>
                      <a:lnTo>
                        <a:pt x="57" y="3"/>
                      </a:lnTo>
                      <a:lnTo>
                        <a:pt x="60" y="6"/>
                      </a:lnTo>
                      <a:lnTo>
                        <a:pt x="63" y="9"/>
                      </a:lnTo>
                      <a:lnTo>
                        <a:pt x="65" y="14"/>
                      </a:lnTo>
                      <a:lnTo>
                        <a:pt x="65" y="18"/>
                      </a:lnTo>
                      <a:lnTo>
                        <a:pt x="64" y="23"/>
                      </a:lnTo>
                      <a:lnTo>
                        <a:pt x="62" y="27"/>
                      </a:lnTo>
                      <a:lnTo>
                        <a:pt x="58" y="33"/>
                      </a:lnTo>
                      <a:lnTo>
                        <a:pt x="54" y="37"/>
                      </a:lnTo>
                      <a:lnTo>
                        <a:pt x="48" y="41"/>
                      </a:lnTo>
                      <a:lnTo>
                        <a:pt x="42" y="44"/>
                      </a:lnTo>
                      <a:lnTo>
                        <a:pt x="37" y="46"/>
                      </a:lnTo>
                      <a:lnTo>
                        <a:pt x="30" y="49"/>
                      </a:lnTo>
                      <a:lnTo>
                        <a:pt x="24" y="50"/>
                      </a:lnTo>
                      <a:lnTo>
                        <a:pt x="19" y="50"/>
                      </a:lnTo>
                      <a:lnTo>
                        <a:pt x="13" y="49"/>
                      </a:lnTo>
                      <a:lnTo>
                        <a:pt x="8" y="46"/>
                      </a:lnTo>
                      <a:lnTo>
                        <a:pt x="5" y="44"/>
                      </a:lnTo>
                      <a:lnTo>
                        <a:pt x="3" y="40"/>
                      </a:lnTo>
                      <a:lnTo>
                        <a:pt x="2" y="36"/>
                      </a:lnTo>
                      <a:lnTo>
                        <a:pt x="0" y="32"/>
                      </a:lnTo>
                      <a:lnTo>
                        <a:pt x="2" y="26"/>
                      </a:lnTo>
                      <a:lnTo>
                        <a:pt x="4" y="21"/>
                      </a:lnTo>
                      <a:lnTo>
                        <a:pt x="7" y="17"/>
                      </a:lnTo>
                      <a:lnTo>
                        <a:pt x="12" y="12"/>
                      </a:lnTo>
                      <a:lnTo>
                        <a:pt x="17" y="8"/>
                      </a:lnTo>
                      <a:lnTo>
                        <a:pt x="23" y="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85" name="Freeform 191"/>
                <p:cNvSpPr>
                  <a:spLocks/>
                </p:cNvSpPr>
                <p:nvPr/>
              </p:nvSpPr>
              <p:spPr bwMode="auto">
                <a:xfrm>
                  <a:off x="3599" y="1215"/>
                  <a:ext cx="59" cy="106"/>
                </a:xfrm>
                <a:custGeom>
                  <a:avLst/>
                  <a:gdLst>
                    <a:gd name="T0" fmla="*/ 0 w 586"/>
                    <a:gd name="T1" fmla="*/ 0 h 972"/>
                    <a:gd name="T2" fmla="*/ 0 w 586"/>
                    <a:gd name="T3" fmla="*/ 0 h 972"/>
                    <a:gd name="T4" fmla="*/ 0 w 586"/>
                    <a:gd name="T5" fmla="*/ 0 h 972"/>
                    <a:gd name="T6" fmla="*/ 0 w 586"/>
                    <a:gd name="T7" fmla="*/ 0 h 972"/>
                    <a:gd name="T8" fmla="*/ 0 w 586"/>
                    <a:gd name="T9" fmla="*/ 0 h 972"/>
                    <a:gd name="T10" fmla="*/ 0 w 586"/>
                    <a:gd name="T11" fmla="*/ 0 h 972"/>
                    <a:gd name="T12" fmla="*/ 0 w 586"/>
                    <a:gd name="T13" fmla="*/ 0 h 972"/>
                    <a:gd name="T14" fmla="*/ 0 w 586"/>
                    <a:gd name="T15" fmla="*/ 0 h 972"/>
                    <a:gd name="T16" fmla="*/ 0 w 586"/>
                    <a:gd name="T17" fmla="*/ 0 h 972"/>
                    <a:gd name="T18" fmla="*/ 0 w 586"/>
                    <a:gd name="T19" fmla="*/ 0 h 972"/>
                    <a:gd name="T20" fmla="*/ 0 w 586"/>
                    <a:gd name="T21" fmla="*/ 0 h 972"/>
                    <a:gd name="T22" fmla="*/ 0 w 586"/>
                    <a:gd name="T23" fmla="*/ 0 h 972"/>
                    <a:gd name="T24" fmla="*/ 0 w 586"/>
                    <a:gd name="T25" fmla="*/ 0 h 972"/>
                    <a:gd name="T26" fmla="*/ 0 w 586"/>
                    <a:gd name="T27" fmla="*/ 0 h 972"/>
                    <a:gd name="T28" fmla="*/ 0 w 586"/>
                    <a:gd name="T29" fmla="*/ 0 h 972"/>
                    <a:gd name="T30" fmla="*/ 0 w 586"/>
                    <a:gd name="T31" fmla="*/ 0 h 972"/>
                    <a:gd name="T32" fmla="*/ 0 w 586"/>
                    <a:gd name="T33" fmla="*/ 0 h 972"/>
                    <a:gd name="T34" fmla="*/ 0 w 586"/>
                    <a:gd name="T35" fmla="*/ 0 h 972"/>
                    <a:gd name="T36" fmla="*/ 0 w 586"/>
                    <a:gd name="T37" fmla="*/ 0 h 972"/>
                    <a:gd name="T38" fmla="*/ 0 w 586"/>
                    <a:gd name="T39" fmla="*/ 0 h 972"/>
                    <a:gd name="T40" fmla="*/ 0 w 586"/>
                    <a:gd name="T41" fmla="*/ 0 h 972"/>
                    <a:gd name="T42" fmla="*/ 0 w 586"/>
                    <a:gd name="T43" fmla="*/ 0 h 9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972"/>
                    <a:gd name="T68" fmla="*/ 586 w 586"/>
                    <a:gd name="T69" fmla="*/ 972 h 9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972">
                      <a:moveTo>
                        <a:pt x="59" y="9"/>
                      </a:moveTo>
                      <a:lnTo>
                        <a:pt x="586" y="938"/>
                      </a:lnTo>
                      <a:lnTo>
                        <a:pt x="527" y="972"/>
                      </a:lnTo>
                      <a:lnTo>
                        <a:pt x="2" y="42"/>
                      </a:lnTo>
                      <a:lnTo>
                        <a:pt x="0" y="37"/>
                      </a:lnTo>
                      <a:lnTo>
                        <a:pt x="0" y="33"/>
                      </a:lnTo>
                      <a:lnTo>
                        <a:pt x="1" y="28"/>
                      </a:lnTo>
                      <a:lnTo>
                        <a:pt x="2" y="22"/>
                      </a:lnTo>
                      <a:lnTo>
                        <a:pt x="5" y="18"/>
                      </a:lnTo>
                      <a:lnTo>
                        <a:pt x="9" y="13"/>
                      </a:lnTo>
                      <a:lnTo>
                        <a:pt x="14" y="9"/>
                      </a:lnTo>
                      <a:lnTo>
                        <a:pt x="19" y="5"/>
                      </a:lnTo>
                      <a:lnTo>
                        <a:pt x="25" y="3"/>
                      </a:lnTo>
                      <a:lnTo>
                        <a:pt x="31" y="1"/>
                      </a:lnTo>
                      <a:lnTo>
                        <a:pt x="37" y="0"/>
                      </a:lnTo>
                      <a:lnTo>
                        <a:pt x="43" y="0"/>
                      </a:lnTo>
                      <a:lnTo>
                        <a:pt x="48" y="1"/>
                      </a:lnTo>
                      <a:lnTo>
                        <a:pt x="53" y="3"/>
                      </a:lnTo>
                      <a:lnTo>
                        <a:pt x="56" y="5"/>
                      </a:lnTo>
                      <a:lnTo>
                        <a:pt x="59" y="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86" name="Freeform 192"/>
                <p:cNvSpPr>
                  <a:spLocks/>
                </p:cNvSpPr>
                <p:nvPr/>
              </p:nvSpPr>
              <p:spPr bwMode="auto">
                <a:xfrm>
                  <a:off x="3599" y="1215"/>
                  <a:ext cx="59" cy="106"/>
                </a:xfrm>
                <a:custGeom>
                  <a:avLst/>
                  <a:gdLst>
                    <a:gd name="T0" fmla="*/ 0 w 586"/>
                    <a:gd name="T1" fmla="*/ 0 h 972"/>
                    <a:gd name="T2" fmla="*/ 0 w 586"/>
                    <a:gd name="T3" fmla="*/ 0 h 972"/>
                    <a:gd name="T4" fmla="*/ 0 w 586"/>
                    <a:gd name="T5" fmla="*/ 0 h 972"/>
                    <a:gd name="T6" fmla="*/ 0 w 586"/>
                    <a:gd name="T7" fmla="*/ 0 h 972"/>
                    <a:gd name="T8" fmla="*/ 0 w 586"/>
                    <a:gd name="T9" fmla="*/ 0 h 972"/>
                    <a:gd name="T10" fmla="*/ 0 w 586"/>
                    <a:gd name="T11" fmla="*/ 0 h 972"/>
                    <a:gd name="T12" fmla="*/ 0 w 586"/>
                    <a:gd name="T13" fmla="*/ 0 h 972"/>
                    <a:gd name="T14" fmla="*/ 0 w 586"/>
                    <a:gd name="T15" fmla="*/ 0 h 972"/>
                    <a:gd name="T16" fmla="*/ 0 w 586"/>
                    <a:gd name="T17" fmla="*/ 0 h 972"/>
                    <a:gd name="T18" fmla="*/ 0 w 586"/>
                    <a:gd name="T19" fmla="*/ 0 h 972"/>
                    <a:gd name="T20" fmla="*/ 0 w 586"/>
                    <a:gd name="T21" fmla="*/ 0 h 972"/>
                    <a:gd name="T22" fmla="*/ 0 w 586"/>
                    <a:gd name="T23" fmla="*/ 0 h 972"/>
                    <a:gd name="T24" fmla="*/ 0 w 586"/>
                    <a:gd name="T25" fmla="*/ 0 h 972"/>
                    <a:gd name="T26" fmla="*/ 0 w 586"/>
                    <a:gd name="T27" fmla="*/ 0 h 972"/>
                    <a:gd name="T28" fmla="*/ 0 w 586"/>
                    <a:gd name="T29" fmla="*/ 0 h 972"/>
                    <a:gd name="T30" fmla="*/ 0 w 586"/>
                    <a:gd name="T31" fmla="*/ 0 h 972"/>
                    <a:gd name="T32" fmla="*/ 0 w 586"/>
                    <a:gd name="T33" fmla="*/ 0 h 972"/>
                    <a:gd name="T34" fmla="*/ 0 w 586"/>
                    <a:gd name="T35" fmla="*/ 0 h 972"/>
                    <a:gd name="T36" fmla="*/ 0 w 586"/>
                    <a:gd name="T37" fmla="*/ 0 h 972"/>
                    <a:gd name="T38" fmla="*/ 0 w 586"/>
                    <a:gd name="T39" fmla="*/ 0 h 972"/>
                    <a:gd name="T40" fmla="*/ 0 w 586"/>
                    <a:gd name="T41" fmla="*/ 0 h 972"/>
                    <a:gd name="T42" fmla="*/ 0 w 586"/>
                    <a:gd name="T43" fmla="*/ 0 h 9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972"/>
                    <a:gd name="T68" fmla="*/ 586 w 586"/>
                    <a:gd name="T69" fmla="*/ 972 h 9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972">
                      <a:moveTo>
                        <a:pt x="59" y="9"/>
                      </a:moveTo>
                      <a:lnTo>
                        <a:pt x="586" y="938"/>
                      </a:lnTo>
                      <a:lnTo>
                        <a:pt x="527" y="972"/>
                      </a:lnTo>
                      <a:lnTo>
                        <a:pt x="2" y="42"/>
                      </a:lnTo>
                      <a:lnTo>
                        <a:pt x="0" y="37"/>
                      </a:lnTo>
                      <a:lnTo>
                        <a:pt x="0" y="33"/>
                      </a:lnTo>
                      <a:lnTo>
                        <a:pt x="1" y="28"/>
                      </a:lnTo>
                      <a:lnTo>
                        <a:pt x="2" y="22"/>
                      </a:lnTo>
                      <a:lnTo>
                        <a:pt x="5" y="18"/>
                      </a:lnTo>
                      <a:lnTo>
                        <a:pt x="9" y="13"/>
                      </a:lnTo>
                      <a:lnTo>
                        <a:pt x="14" y="9"/>
                      </a:lnTo>
                      <a:lnTo>
                        <a:pt x="19" y="5"/>
                      </a:lnTo>
                      <a:lnTo>
                        <a:pt x="25" y="3"/>
                      </a:lnTo>
                      <a:lnTo>
                        <a:pt x="31" y="1"/>
                      </a:lnTo>
                      <a:lnTo>
                        <a:pt x="37" y="0"/>
                      </a:lnTo>
                      <a:lnTo>
                        <a:pt x="43" y="0"/>
                      </a:lnTo>
                      <a:lnTo>
                        <a:pt x="48" y="1"/>
                      </a:lnTo>
                      <a:lnTo>
                        <a:pt x="53" y="3"/>
                      </a:lnTo>
                      <a:lnTo>
                        <a:pt x="56" y="5"/>
                      </a:lnTo>
                      <a:lnTo>
                        <a:pt x="59" y="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487" name="Freeform 193"/>
                <p:cNvSpPr>
                  <a:spLocks/>
                </p:cNvSpPr>
                <p:nvPr/>
              </p:nvSpPr>
              <p:spPr bwMode="auto">
                <a:xfrm>
                  <a:off x="3781" y="1200"/>
                  <a:ext cx="60" cy="118"/>
                </a:xfrm>
                <a:custGeom>
                  <a:avLst/>
                  <a:gdLst>
                    <a:gd name="T0" fmla="*/ 0 w 599"/>
                    <a:gd name="T1" fmla="*/ 0 h 1082"/>
                    <a:gd name="T2" fmla="*/ 0 w 599"/>
                    <a:gd name="T3" fmla="*/ 0 h 1082"/>
                    <a:gd name="T4" fmla="*/ 0 w 599"/>
                    <a:gd name="T5" fmla="*/ 0 h 1082"/>
                    <a:gd name="T6" fmla="*/ 0 w 599"/>
                    <a:gd name="T7" fmla="*/ 0 h 1082"/>
                    <a:gd name="T8" fmla="*/ 0 w 599"/>
                    <a:gd name="T9" fmla="*/ 0 h 1082"/>
                    <a:gd name="T10" fmla="*/ 0 w 599"/>
                    <a:gd name="T11" fmla="*/ 0 h 1082"/>
                    <a:gd name="T12" fmla="*/ 0 w 599"/>
                    <a:gd name="T13" fmla="*/ 0 h 1082"/>
                    <a:gd name="T14" fmla="*/ 0 w 599"/>
                    <a:gd name="T15" fmla="*/ 0 h 1082"/>
                    <a:gd name="T16" fmla="*/ 0 w 599"/>
                    <a:gd name="T17" fmla="*/ 0 h 1082"/>
                    <a:gd name="T18" fmla="*/ 0 w 599"/>
                    <a:gd name="T19" fmla="*/ 0 h 1082"/>
                    <a:gd name="T20" fmla="*/ 0 w 599"/>
                    <a:gd name="T21" fmla="*/ 0 h 1082"/>
                    <a:gd name="T22" fmla="*/ 0 w 599"/>
                    <a:gd name="T23" fmla="*/ 0 h 1082"/>
                    <a:gd name="T24" fmla="*/ 0 w 599"/>
                    <a:gd name="T25" fmla="*/ 0 h 1082"/>
                    <a:gd name="T26" fmla="*/ 0 w 599"/>
                    <a:gd name="T27" fmla="*/ 0 h 1082"/>
                    <a:gd name="T28" fmla="*/ 0 w 599"/>
                    <a:gd name="T29" fmla="*/ 0 h 1082"/>
                    <a:gd name="T30" fmla="*/ 0 w 599"/>
                    <a:gd name="T31" fmla="*/ 0 h 1082"/>
                    <a:gd name="T32" fmla="*/ 0 w 599"/>
                    <a:gd name="T33" fmla="*/ 0 h 1082"/>
                    <a:gd name="T34" fmla="*/ 0 w 599"/>
                    <a:gd name="T35" fmla="*/ 0 h 1082"/>
                    <a:gd name="T36" fmla="*/ 0 w 599"/>
                    <a:gd name="T37" fmla="*/ 0 h 1082"/>
                    <a:gd name="T38" fmla="*/ 0 w 599"/>
                    <a:gd name="T39" fmla="*/ 0 h 1082"/>
                    <a:gd name="T40" fmla="*/ 0 w 599"/>
                    <a:gd name="T41" fmla="*/ 0 h 1082"/>
                    <a:gd name="T42" fmla="*/ 0 w 599"/>
                    <a:gd name="T43" fmla="*/ 0 h 1082"/>
                    <a:gd name="T44" fmla="*/ 0 w 599"/>
                    <a:gd name="T45" fmla="*/ 0 h 1082"/>
                    <a:gd name="T46" fmla="*/ 0 w 599"/>
                    <a:gd name="T47" fmla="*/ 0 h 1082"/>
                    <a:gd name="T48" fmla="*/ 0 w 599"/>
                    <a:gd name="T49" fmla="*/ 0 h 1082"/>
                    <a:gd name="T50" fmla="*/ 0 w 599"/>
                    <a:gd name="T51" fmla="*/ 0 h 1082"/>
                    <a:gd name="T52" fmla="*/ 0 w 599"/>
                    <a:gd name="T53" fmla="*/ 0 h 1082"/>
                    <a:gd name="T54" fmla="*/ 0 w 599"/>
                    <a:gd name="T55" fmla="*/ 0 h 1082"/>
                    <a:gd name="T56" fmla="*/ 0 w 599"/>
                    <a:gd name="T57" fmla="*/ 0 h 1082"/>
                    <a:gd name="T58" fmla="*/ 0 w 599"/>
                    <a:gd name="T59" fmla="*/ 0 h 1082"/>
                    <a:gd name="T60" fmla="*/ 0 w 599"/>
                    <a:gd name="T61" fmla="*/ 0 h 1082"/>
                    <a:gd name="T62" fmla="*/ 0 w 599"/>
                    <a:gd name="T63" fmla="*/ 0 h 1082"/>
                    <a:gd name="T64" fmla="*/ 0 w 599"/>
                    <a:gd name="T65" fmla="*/ 0 h 1082"/>
                    <a:gd name="T66" fmla="*/ 0 w 599"/>
                    <a:gd name="T67" fmla="*/ 0 h 1082"/>
                    <a:gd name="T68" fmla="*/ 0 w 599"/>
                    <a:gd name="T69" fmla="*/ 0 h 1082"/>
                    <a:gd name="T70" fmla="*/ 0 w 599"/>
                    <a:gd name="T71" fmla="*/ 0 h 1082"/>
                    <a:gd name="T72" fmla="*/ 0 w 599"/>
                    <a:gd name="T73" fmla="*/ 0 h 1082"/>
                    <a:gd name="T74" fmla="*/ 0 w 599"/>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9"/>
                    <a:gd name="T115" fmla="*/ 0 h 1082"/>
                    <a:gd name="T116" fmla="*/ 599 w 599"/>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9" h="1082">
                      <a:moveTo>
                        <a:pt x="539" y="1074"/>
                      </a:move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597" y="1043"/>
                      </a:lnTo>
                      <a:lnTo>
                        <a:pt x="599" y="1048"/>
                      </a:lnTo>
                      <a:lnTo>
                        <a:pt x="599" y="1051"/>
                      </a:lnTo>
                      <a:lnTo>
                        <a:pt x="597" y="1056"/>
                      </a:lnTo>
                      <a:lnTo>
                        <a:pt x="595" y="1060"/>
                      </a:lnTo>
                      <a:lnTo>
                        <a:pt x="592" y="1065"/>
                      </a:lnTo>
                      <a:lnTo>
                        <a:pt x="587" y="1069"/>
                      </a:lnTo>
                      <a:lnTo>
                        <a:pt x="583" y="1073"/>
                      </a:lnTo>
                      <a:lnTo>
                        <a:pt x="577" y="1076"/>
                      </a:lnTo>
                      <a:lnTo>
                        <a:pt x="571" y="1079"/>
                      </a:lnTo>
                      <a:lnTo>
                        <a:pt x="566" y="1081"/>
                      </a:lnTo>
                      <a:lnTo>
                        <a:pt x="560" y="1082"/>
                      </a:lnTo>
                      <a:lnTo>
                        <a:pt x="554" y="1082"/>
                      </a:lnTo>
                      <a:lnTo>
                        <a:pt x="549" y="1081"/>
                      </a:lnTo>
                      <a:lnTo>
                        <a:pt x="544" y="1079"/>
                      </a:lnTo>
                      <a:lnTo>
                        <a:pt x="541" y="1077"/>
                      </a:lnTo>
                      <a:lnTo>
                        <a:pt x="539" y="107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88" name="Freeform 194"/>
                <p:cNvSpPr>
                  <a:spLocks/>
                </p:cNvSpPr>
                <p:nvPr/>
              </p:nvSpPr>
              <p:spPr bwMode="auto">
                <a:xfrm>
                  <a:off x="3785" y="1212"/>
                  <a:ext cx="61" cy="117"/>
                </a:xfrm>
                <a:custGeom>
                  <a:avLst/>
                  <a:gdLst>
                    <a:gd name="T0" fmla="*/ 0 w 599"/>
                    <a:gd name="T1" fmla="*/ 0 h 1082"/>
                    <a:gd name="T2" fmla="*/ 0 w 599"/>
                    <a:gd name="T3" fmla="*/ 0 h 1082"/>
                    <a:gd name="T4" fmla="*/ 0 w 599"/>
                    <a:gd name="T5" fmla="*/ 0 h 1082"/>
                    <a:gd name="T6" fmla="*/ 0 w 599"/>
                    <a:gd name="T7" fmla="*/ 0 h 1082"/>
                    <a:gd name="T8" fmla="*/ 0 w 599"/>
                    <a:gd name="T9" fmla="*/ 0 h 1082"/>
                    <a:gd name="T10" fmla="*/ 0 w 599"/>
                    <a:gd name="T11" fmla="*/ 0 h 1082"/>
                    <a:gd name="T12" fmla="*/ 0 w 599"/>
                    <a:gd name="T13" fmla="*/ 0 h 1082"/>
                    <a:gd name="T14" fmla="*/ 0 w 599"/>
                    <a:gd name="T15" fmla="*/ 0 h 1082"/>
                    <a:gd name="T16" fmla="*/ 0 w 599"/>
                    <a:gd name="T17" fmla="*/ 0 h 1082"/>
                    <a:gd name="T18" fmla="*/ 0 w 599"/>
                    <a:gd name="T19" fmla="*/ 0 h 1082"/>
                    <a:gd name="T20" fmla="*/ 0 w 599"/>
                    <a:gd name="T21" fmla="*/ 0 h 1082"/>
                    <a:gd name="T22" fmla="*/ 0 w 599"/>
                    <a:gd name="T23" fmla="*/ 0 h 1082"/>
                    <a:gd name="T24" fmla="*/ 0 w 599"/>
                    <a:gd name="T25" fmla="*/ 0 h 1082"/>
                    <a:gd name="T26" fmla="*/ 0 w 599"/>
                    <a:gd name="T27" fmla="*/ 0 h 1082"/>
                    <a:gd name="T28" fmla="*/ 0 w 599"/>
                    <a:gd name="T29" fmla="*/ 0 h 1082"/>
                    <a:gd name="T30" fmla="*/ 0 w 599"/>
                    <a:gd name="T31" fmla="*/ 0 h 1082"/>
                    <a:gd name="T32" fmla="*/ 0 w 599"/>
                    <a:gd name="T33" fmla="*/ 0 h 1082"/>
                    <a:gd name="T34" fmla="*/ 0 w 599"/>
                    <a:gd name="T35" fmla="*/ 0 h 1082"/>
                    <a:gd name="T36" fmla="*/ 0 w 599"/>
                    <a:gd name="T37" fmla="*/ 0 h 1082"/>
                    <a:gd name="T38" fmla="*/ 0 w 599"/>
                    <a:gd name="T39" fmla="*/ 0 h 1082"/>
                    <a:gd name="T40" fmla="*/ 0 w 599"/>
                    <a:gd name="T41" fmla="*/ 0 h 1082"/>
                    <a:gd name="T42" fmla="*/ 0 w 599"/>
                    <a:gd name="T43" fmla="*/ 0 h 1082"/>
                    <a:gd name="T44" fmla="*/ 0 w 599"/>
                    <a:gd name="T45" fmla="*/ 0 h 1082"/>
                    <a:gd name="T46" fmla="*/ 0 w 599"/>
                    <a:gd name="T47" fmla="*/ 0 h 1082"/>
                    <a:gd name="T48" fmla="*/ 0 w 599"/>
                    <a:gd name="T49" fmla="*/ 0 h 1082"/>
                    <a:gd name="T50" fmla="*/ 0 w 599"/>
                    <a:gd name="T51" fmla="*/ 0 h 1082"/>
                    <a:gd name="T52" fmla="*/ 0 w 599"/>
                    <a:gd name="T53" fmla="*/ 0 h 1082"/>
                    <a:gd name="T54" fmla="*/ 0 w 599"/>
                    <a:gd name="T55" fmla="*/ 0 h 1082"/>
                    <a:gd name="T56" fmla="*/ 0 w 599"/>
                    <a:gd name="T57" fmla="*/ 0 h 1082"/>
                    <a:gd name="T58" fmla="*/ 0 w 599"/>
                    <a:gd name="T59" fmla="*/ 0 h 1082"/>
                    <a:gd name="T60" fmla="*/ 0 w 599"/>
                    <a:gd name="T61" fmla="*/ 0 h 1082"/>
                    <a:gd name="T62" fmla="*/ 0 w 599"/>
                    <a:gd name="T63" fmla="*/ 0 h 1082"/>
                    <a:gd name="T64" fmla="*/ 0 w 599"/>
                    <a:gd name="T65" fmla="*/ 0 h 1082"/>
                    <a:gd name="T66" fmla="*/ 0 w 599"/>
                    <a:gd name="T67" fmla="*/ 0 h 1082"/>
                    <a:gd name="T68" fmla="*/ 0 w 599"/>
                    <a:gd name="T69" fmla="*/ 0 h 1082"/>
                    <a:gd name="T70" fmla="*/ 0 w 599"/>
                    <a:gd name="T71" fmla="*/ 0 h 1082"/>
                    <a:gd name="T72" fmla="*/ 0 w 599"/>
                    <a:gd name="T73" fmla="*/ 0 h 1082"/>
                    <a:gd name="T74" fmla="*/ 0 w 599"/>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9"/>
                    <a:gd name="T115" fmla="*/ 0 h 1082"/>
                    <a:gd name="T116" fmla="*/ 599 w 599"/>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9" h="1082">
                      <a:moveTo>
                        <a:pt x="539" y="1074"/>
                      </a:move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597" y="1043"/>
                      </a:lnTo>
                      <a:lnTo>
                        <a:pt x="599" y="1048"/>
                      </a:lnTo>
                      <a:lnTo>
                        <a:pt x="599" y="1051"/>
                      </a:lnTo>
                      <a:lnTo>
                        <a:pt x="597" y="1056"/>
                      </a:lnTo>
                      <a:lnTo>
                        <a:pt x="595" y="1060"/>
                      </a:lnTo>
                      <a:lnTo>
                        <a:pt x="592" y="1065"/>
                      </a:lnTo>
                      <a:lnTo>
                        <a:pt x="587" y="1069"/>
                      </a:lnTo>
                      <a:lnTo>
                        <a:pt x="583" y="1073"/>
                      </a:lnTo>
                      <a:lnTo>
                        <a:pt x="577" y="1076"/>
                      </a:lnTo>
                      <a:lnTo>
                        <a:pt x="571" y="1079"/>
                      </a:lnTo>
                      <a:lnTo>
                        <a:pt x="566" y="1081"/>
                      </a:lnTo>
                      <a:lnTo>
                        <a:pt x="560" y="1082"/>
                      </a:lnTo>
                      <a:lnTo>
                        <a:pt x="554" y="1082"/>
                      </a:lnTo>
                      <a:lnTo>
                        <a:pt x="549" y="1081"/>
                      </a:lnTo>
                      <a:lnTo>
                        <a:pt x="544" y="1079"/>
                      </a:lnTo>
                      <a:lnTo>
                        <a:pt x="541" y="1077"/>
                      </a:lnTo>
                      <a:lnTo>
                        <a:pt x="539" y="107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89" name="Freeform 195"/>
                <p:cNvSpPr>
                  <a:spLocks/>
                </p:cNvSpPr>
                <p:nvPr/>
              </p:nvSpPr>
              <p:spPr bwMode="auto">
                <a:xfrm>
                  <a:off x="3781" y="1200"/>
                  <a:ext cx="6" cy="5"/>
                </a:xfrm>
                <a:custGeom>
                  <a:avLst/>
                  <a:gdLst>
                    <a:gd name="T0" fmla="*/ 0 w 63"/>
                    <a:gd name="T1" fmla="*/ 0 h 47"/>
                    <a:gd name="T2" fmla="*/ 0 w 63"/>
                    <a:gd name="T3" fmla="*/ 0 h 47"/>
                    <a:gd name="T4" fmla="*/ 0 w 63"/>
                    <a:gd name="T5" fmla="*/ 0 h 47"/>
                    <a:gd name="T6" fmla="*/ 0 w 63"/>
                    <a:gd name="T7" fmla="*/ 0 h 47"/>
                    <a:gd name="T8" fmla="*/ 0 w 63"/>
                    <a:gd name="T9" fmla="*/ 0 h 47"/>
                    <a:gd name="T10" fmla="*/ 0 w 63"/>
                    <a:gd name="T11" fmla="*/ 0 h 47"/>
                    <a:gd name="T12" fmla="*/ 0 w 63"/>
                    <a:gd name="T13" fmla="*/ 0 h 47"/>
                    <a:gd name="T14" fmla="*/ 0 w 63"/>
                    <a:gd name="T15" fmla="*/ 0 h 47"/>
                    <a:gd name="T16" fmla="*/ 0 w 63"/>
                    <a:gd name="T17" fmla="*/ 0 h 47"/>
                    <a:gd name="T18" fmla="*/ 0 w 63"/>
                    <a:gd name="T19" fmla="*/ 0 h 47"/>
                    <a:gd name="T20" fmla="*/ 0 w 63"/>
                    <a:gd name="T21" fmla="*/ 0 h 47"/>
                    <a:gd name="T22" fmla="*/ 0 w 63"/>
                    <a:gd name="T23" fmla="*/ 0 h 47"/>
                    <a:gd name="T24" fmla="*/ 0 w 63"/>
                    <a:gd name="T25" fmla="*/ 0 h 47"/>
                    <a:gd name="T26" fmla="*/ 0 w 63"/>
                    <a:gd name="T27" fmla="*/ 0 h 47"/>
                    <a:gd name="T28" fmla="*/ 0 w 63"/>
                    <a:gd name="T29" fmla="*/ 0 h 47"/>
                    <a:gd name="T30" fmla="*/ 0 w 63"/>
                    <a:gd name="T31" fmla="*/ 0 h 47"/>
                    <a:gd name="T32" fmla="*/ 0 w 63"/>
                    <a:gd name="T33" fmla="*/ 0 h 47"/>
                    <a:gd name="T34" fmla="*/ 0 w 63"/>
                    <a:gd name="T35" fmla="*/ 0 h 47"/>
                    <a:gd name="T36" fmla="*/ 0 w 63"/>
                    <a:gd name="T37" fmla="*/ 0 h 47"/>
                    <a:gd name="T38" fmla="*/ 0 w 63"/>
                    <a:gd name="T39" fmla="*/ 0 h 47"/>
                    <a:gd name="T40" fmla="*/ 0 w 63"/>
                    <a:gd name="T41" fmla="*/ 0 h 47"/>
                    <a:gd name="T42" fmla="*/ 0 w 63"/>
                    <a:gd name="T43" fmla="*/ 0 h 47"/>
                    <a:gd name="T44" fmla="*/ 0 w 63"/>
                    <a:gd name="T45" fmla="*/ 0 h 47"/>
                    <a:gd name="T46" fmla="*/ 0 w 63"/>
                    <a:gd name="T47" fmla="*/ 0 h 47"/>
                    <a:gd name="T48" fmla="*/ 0 w 63"/>
                    <a:gd name="T49" fmla="*/ 0 h 47"/>
                    <a:gd name="T50" fmla="*/ 0 w 63"/>
                    <a:gd name="T51" fmla="*/ 0 h 47"/>
                    <a:gd name="T52" fmla="*/ 0 w 63"/>
                    <a:gd name="T53" fmla="*/ 0 h 47"/>
                    <a:gd name="T54" fmla="*/ 0 w 63"/>
                    <a:gd name="T55" fmla="*/ 0 h 47"/>
                    <a:gd name="T56" fmla="*/ 0 w 63"/>
                    <a:gd name="T57" fmla="*/ 0 h 47"/>
                    <a:gd name="T58" fmla="*/ 0 w 63"/>
                    <a:gd name="T59" fmla="*/ 0 h 47"/>
                    <a:gd name="T60" fmla="*/ 0 w 63"/>
                    <a:gd name="T61" fmla="*/ 0 h 47"/>
                    <a:gd name="T62" fmla="*/ 0 w 63"/>
                    <a:gd name="T63" fmla="*/ 0 h 47"/>
                    <a:gd name="T64" fmla="*/ 0 w 6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47"/>
                    <a:gd name="T101" fmla="*/ 63 w 6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47">
                      <a:moveTo>
                        <a:pt x="41" y="41"/>
                      </a:moveTo>
                      <a:lnTo>
                        <a:pt x="35" y="43"/>
                      </a:lnTo>
                      <a:lnTo>
                        <a:pt x="28" y="45"/>
                      </a:lnTo>
                      <a:lnTo>
                        <a:pt x="23" y="47"/>
                      </a:lnTo>
                      <a:lnTo>
                        <a:pt x="17" y="47"/>
                      </a:lnTo>
                      <a:lnTo>
                        <a:pt x="11" y="47"/>
                      </a:lnTo>
                      <a:lnTo>
                        <a:pt x="7" y="44"/>
                      </a:lnTo>
                      <a:lnTo>
                        <a:pt x="3" y="42"/>
                      </a:ln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63" y="11"/>
                      </a:lnTo>
                      <a:lnTo>
                        <a:pt x="63" y="16"/>
                      </a:lnTo>
                      <a:lnTo>
                        <a:pt x="62" y="20"/>
                      </a:lnTo>
                      <a:lnTo>
                        <a:pt x="59" y="25"/>
                      </a:lnTo>
                      <a:lnTo>
                        <a:pt x="56" y="30"/>
                      </a:lnTo>
                      <a:lnTo>
                        <a:pt x="52" y="33"/>
                      </a:lnTo>
                      <a:lnTo>
                        <a:pt x="46" y="37"/>
                      </a:lnTo>
                      <a:lnTo>
                        <a:pt x="41" y="4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90" name="Freeform 196"/>
                <p:cNvSpPr>
                  <a:spLocks/>
                </p:cNvSpPr>
                <p:nvPr/>
              </p:nvSpPr>
              <p:spPr bwMode="auto">
                <a:xfrm>
                  <a:off x="3781" y="1200"/>
                  <a:ext cx="6" cy="5"/>
                </a:xfrm>
                <a:custGeom>
                  <a:avLst/>
                  <a:gdLst>
                    <a:gd name="T0" fmla="*/ 0 w 63"/>
                    <a:gd name="T1" fmla="*/ 0 h 47"/>
                    <a:gd name="T2" fmla="*/ 0 w 63"/>
                    <a:gd name="T3" fmla="*/ 0 h 47"/>
                    <a:gd name="T4" fmla="*/ 0 w 63"/>
                    <a:gd name="T5" fmla="*/ 0 h 47"/>
                    <a:gd name="T6" fmla="*/ 0 w 63"/>
                    <a:gd name="T7" fmla="*/ 0 h 47"/>
                    <a:gd name="T8" fmla="*/ 0 w 63"/>
                    <a:gd name="T9" fmla="*/ 0 h 47"/>
                    <a:gd name="T10" fmla="*/ 0 w 63"/>
                    <a:gd name="T11" fmla="*/ 0 h 47"/>
                    <a:gd name="T12" fmla="*/ 0 w 63"/>
                    <a:gd name="T13" fmla="*/ 0 h 47"/>
                    <a:gd name="T14" fmla="*/ 0 w 63"/>
                    <a:gd name="T15" fmla="*/ 0 h 47"/>
                    <a:gd name="T16" fmla="*/ 0 w 63"/>
                    <a:gd name="T17" fmla="*/ 0 h 47"/>
                    <a:gd name="T18" fmla="*/ 0 w 63"/>
                    <a:gd name="T19" fmla="*/ 0 h 47"/>
                    <a:gd name="T20" fmla="*/ 0 w 63"/>
                    <a:gd name="T21" fmla="*/ 0 h 47"/>
                    <a:gd name="T22" fmla="*/ 0 w 63"/>
                    <a:gd name="T23" fmla="*/ 0 h 47"/>
                    <a:gd name="T24" fmla="*/ 0 w 63"/>
                    <a:gd name="T25" fmla="*/ 0 h 47"/>
                    <a:gd name="T26" fmla="*/ 0 w 63"/>
                    <a:gd name="T27" fmla="*/ 0 h 47"/>
                    <a:gd name="T28" fmla="*/ 0 w 63"/>
                    <a:gd name="T29" fmla="*/ 0 h 47"/>
                    <a:gd name="T30" fmla="*/ 0 w 63"/>
                    <a:gd name="T31" fmla="*/ 0 h 47"/>
                    <a:gd name="T32" fmla="*/ 0 w 63"/>
                    <a:gd name="T33" fmla="*/ 0 h 47"/>
                    <a:gd name="T34" fmla="*/ 0 w 63"/>
                    <a:gd name="T35" fmla="*/ 0 h 47"/>
                    <a:gd name="T36" fmla="*/ 0 w 63"/>
                    <a:gd name="T37" fmla="*/ 0 h 47"/>
                    <a:gd name="T38" fmla="*/ 0 w 63"/>
                    <a:gd name="T39" fmla="*/ 0 h 47"/>
                    <a:gd name="T40" fmla="*/ 0 w 63"/>
                    <a:gd name="T41" fmla="*/ 0 h 47"/>
                    <a:gd name="T42" fmla="*/ 0 w 63"/>
                    <a:gd name="T43" fmla="*/ 0 h 47"/>
                    <a:gd name="T44" fmla="*/ 0 w 63"/>
                    <a:gd name="T45" fmla="*/ 0 h 47"/>
                    <a:gd name="T46" fmla="*/ 0 w 63"/>
                    <a:gd name="T47" fmla="*/ 0 h 47"/>
                    <a:gd name="T48" fmla="*/ 0 w 63"/>
                    <a:gd name="T49" fmla="*/ 0 h 47"/>
                    <a:gd name="T50" fmla="*/ 0 w 63"/>
                    <a:gd name="T51" fmla="*/ 0 h 47"/>
                    <a:gd name="T52" fmla="*/ 0 w 63"/>
                    <a:gd name="T53" fmla="*/ 0 h 47"/>
                    <a:gd name="T54" fmla="*/ 0 w 63"/>
                    <a:gd name="T55" fmla="*/ 0 h 47"/>
                    <a:gd name="T56" fmla="*/ 0 w 63"/>
                    <a:gd name="T57" fmla="*/ 0 h 47"/>
                    <a:gd name="T58" fmla="*/ 0 w 63"/>
                    <a:gd name="T59" fmla="*/ 0 h 47"/>
                    <a:gd name="T60" fmla="*/ 0 w 63"/>
                    <a:gd name="T61" fmla="*/ 0 h 47"/>
                    <a:gd name="T62" fmla="*/ 0 w 63"/>
                    <a:gd name="T63" fmla="*/ 0 h 47"/>
                    <a:gd name="T64" fmla="*/ 0 w 6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47"/>
                    <a:gd name="T101" fmla="*/ 63 w 6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47">
                      <a:moveTo>
                        <a:pt x="41" y="41"/>
                      </a:moveTo>
                      <a:lnTo>
                        <a:pt x="35" y="43"/>
                      </a:lnTo>
                      <a:lnTo>
                        <a:pt x="28" y="45"/>
                      </a:lnTo>
                      <a:lnTo>
                        <a:pt x="23" y="47"/>
                      </a:lnTo>
                      <a:lnTo>
                        <a:pt x="17" y="47"/>
                      </a:lnTo>
                      <a:lnTo>
                        <a:pt x="11" y="47"/>
                      </a:lnTo>
                      <a:lnTo>
                        <a:pt x="7" y="44"/>
                      </a:lnTo>
                      <a:lnTo>
                        <a:pt x="3" y="42"/>
                      </a:ln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63" y="11"/>
                      </a:lnTo>
                      <a:lnTo>
                        <a:pt x="63" y="16"/>
                      </a:lnTo>
                      <a:lnTo>
                        <a:pt x="62" y="20"/>
                      </a:lnTo>
                      <a:lnTo>
                        <a:pt x="59" y="25"/>
                      </a:lnTo>
                      <a:lnTo>
                        <a:pt x="56" y="30"/>
                      </a:lnTo>
                      <a:lnTo>
                        <a:pt x="52" y="33"/>
                      </a:lnTo>
                      <a:lnTo>
                        <a:pt x="46" y="37"/>
                      </a:lnTo>
                      <a:lnTo>
                        <a:pt x="41" y="4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91" name="Freeform 197"/>
                <p:cNvSpPr>
                  <a:spLocks/>
                </p:cNvSpPr>
                <p:nvPr/>
              </p:nvSpPr>
              <p:spPr bwMode="auto">
                <a:xfrm>
                  <a:off x="3853" y="1346"/>
                  <a:ext cx="67" cy="112"/>
                </a:xfrm>
                <a:custGeom>
                  <a:avLst/>
                  <a:gdLst>
                    <a:gd name="T0" fmla="*/ 0 w 666"/>
                    <a:gd name="T1" fmla="*/ 0 h 1017"/>
                    <a:gd name="T2" fmla="*/ 0 w 666"/>
                    <a:gd name="T3" fmla="*/ 0 h 1017"/>
                    <a:gd name="T4" fmla="*/ 0 w 666"/>
                    <a:gd name="T5" fmla="*/ 0 h 1017"/>
                    <a:gd name="T6" fmla="*/ 0 w 666"/>
                    <a:gd name="T7" fmla="*/ 0 h 1017"/>
                    <a:gd name="T8" fmla="*/ 0 w 666"/>
                    <a:gd name="T9" fmla="*/ 0 h 1017"/>
                    <a:gd name="T10" fmla="*/ 0 w 666"/>
                    <a:gd name="T11" fmla="*/ 0 h 1017"/>
                    <a:gd name="T12" fmla="*/ 0 w 666"/>
                    <a:gd name="T13" fmla="*/ 0 h 1017"/>
                    <a:gd name="T14" fmla="*/ 0 w 666"/>
                    <a:gd name="T15" fmla="*/ 0 h 1017"/>
                    <a:gd name="T16" fmla="*/ 0 w 666"/>
                    <a:gd name="T17" fmla="*/ 0 h 1017"/>
                    <a:gd name="T18" fmla="*/ 0 w 666"/>
                    <a:gd name="T19" fmla="*/ 0 h 1017"/>
                    <a:gd name="T20" fmla="*/ 0 w 666"/>
                    <a:gd name="T21" fmla="*/ 0 h 1017"/>
                    <a:gd name="T22" fmla="*/ 0 w 666"/>
                    <a:gd name="T23" fmla="*/ 0 h 1017"/>
                    <a:gd name="T24" fmla="*/ 0 w 666"/>
                    <a:gd name="T25" fmla="*/ 0 h 1017"/>
                    <a:gd name="T26" fmla="*/ 0 w 666"/>
                    <a:gd name="T27" fmla="*/ 0 h 1017"/>
                    <a:gd name="T28" fmla="*/ 0 w 666"/>
                    <a:gd name="T29" fmla="*/ 0 h 1017"/>
                    <a:gd name="T30" fmla="*/ 0 w 666"/>
                    <a:gd name="T31" fmla="*/ 0 h 1017"/>
                    <a:gd name="T32" fmla="*/ 0 w 666"/>
                    <a:gd name="T33" fmla="*/ 0 h 1017"/>
                    <a:gd name="T34" fmla="*/ 0 w 666"/>
                    <a:gd name="T35" fmla="*/ 0 h 1017"/>
                    <a:gd name="T36" fmla="*/ 0 w 666"/>
                    <a:gd name="T37" fmla="*/ 0 h 1017"/>
                    <a:gd name="T38" fmla="*/ 0 w 666"/>
                    <a:gd name="T39" fmla="*/ 0 h 1017"/>
                    <a:gd name="T40" fmla="*/ 0 w 666"/>
                    <a:gd name="T41" fmla="*/ 0 h 1017"/>
                    <a:gd name="T42" fmla="*/ 0 w 666"/>
                    <a:gd name="T43" fmla="*/ 0 h 1017"/>
                    <a:gd name="T44" fmla="*/ 0 w 666"/>
                    <a:gd name="T45" fmla="*/ 0 h 1017"/>
                    <a:gd name="T46" fmla="*/ 0 w 666"/>
                    <a:gd name="T47" fmla="*/ 0 h 1017"/>
                    <a:gd name="T48" fmla="*/ 0 w 666"/>
                    <a:gd name="T49" fmla="*/ 0 h 1017"/>
                    <a:gd name="T50" fmla="*/ 0 w 666"/>
                    <a:gd name="T51" fmla="*/ 0 h 1017"/>
                    <a:gd name="T52" fmla="*/ 0 w 666"/>
                    <a:gd name="T53" fmla="*/ 0 h 1017"/>
                    <a:gd name="T54" fmla="*/ 0 w 666"/>
                    <a:gd name="T55" fmla="*/ 0 h 1017"/>
                    <a:gd name="T56" fmla="*/ 0 w 666"/>
                    <a:gd name="T57" fmla="*/ 0 h 1017"/>
                    <a:gd name="T58" fmla="*/ 0 w 666"/>
                    <a:gd name="T59" fmla="*/ 0 h 1017"/>
                    <a:gd name="T60" fmla="*/ 0 w 666"/>
                    <a:gd name="T61" fmla="*/ 0 h 1017"/>
                    <a:gd name="T62" fmla="*/ 0 w 666"/>
                    <a:gd name="T63" fmla="*/ 0 h 1017"/>
                    <a:gd name="T64" fmla="*/ 0 w 666"/>
                    <a:gd name="T65" fmla="*/ 0 h 1017"/>
                    <a:gd name="T66" fmla="*/ 0 w 666"/>
                    <a:gd name="T67" fmla="*/ 0 h 1017"/>
                    <a:gd name="T68" fmla="*/ 0 w 666"/>
                    <a:gd name="T69" fmla="*/ 0 h 1017"/>
                    <a:gd name="T70" fmla="*/ 0 w 666"/>
                    <a:gd name="T71" fmla="*/ 0 h 1017"/>
                    <a:gd name="T72" fmla="*/ 0 w 666"/>
                    <a:gd name="T73" fmla="*/ 0 h 1017"/>
                    <a:gd name="T74" fmla="*/ 0 w 666"/>
                    <a:gd name="T75" fmla="*/ 0 h 10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1017"/>
                    <a:gd name="T116" fmla="*/ 666 w 666"/>
                    <a:gd name="T117" fmla="*/ 1017 h 10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1017">
                      <a:moveTo>
                        <a:pt x="58" y="6"/>
                      </a:moveTo>
                      <a:lnTo>
                        <a:pt x="664" y="973"/>
                      </a:lnTo>
                      <a:lnTo>
                        <a:pt x="666" y="977"/>
                      </a:lnTo>
                      <a:lnTo>
                        <a:pt x="666" y="981"/>
                      </a:lnTo>
                      <a:lnTo>
                        <a:pt x="665" y="986"/>
                      </a:lnTo>
                      <a:lnTo>
                        <a:pt x="664" y="991"/>
                      </a:lnTo>
                      <a:lnTo>
                        <a:pt x="660" y="995"/>
                      </a:lnTo>
                      <a:lnTo>
                        <a:pt x="656" y="1001"/>
                      </a:lnTo>
                      <a:lnTo>
                        <a:pt x="651" y="1004"/>
                      </a:lnTo>
                      <a:lnTo>
                        <a:pt x="645" y="1009"/>
                      </a:lnTo>
                      <a:lnTo>
                        <a:pt x="640" y="1012"/>
                      </a:lnTo>
                      <a:lnTo>
                        <a:pt x="634" y="1014"/>
                      </a:lnTo>
                      <a:lnTo>
                        <a:pt x="628" y="1015"/>
                      </a:lnTo>
                      <a:lnTo>
                        <a:pt x="623" y="1017"/>
                      </a:lnTo>
                      <a:lnTo>
                        <a:pt x="617" y="1015"/>
                      </a:lnTo>
                      <a:lnTo>
                        <a:pt x="613" y="1014"/>
                      </a:lnTo>
                      <a:lnTo>
                        <a:pt x="609" y="1012"/>
                      </a:lnTo>
                      <a:lnTo>
                        <a:pt x="606" y="1009"/>
                      </a:lnTo>
                      <a:lnTo>
                        <a:pt x="1" y="41"/>
                      </a:lnTo>
                      <a:lnTo>
                        <a:pt x="0" y="38"/>
                      </a:lnTo>
                      <a:lnTo>
                        <a:pt x="0" y="34"/>
                      </a:lnTo>
                      <a:lnTo>
                        <a:pt x="0" y="29"/>
                      </a:lnTo>
                      <a:lnTo>
                        <a:pt x="3" y="23"/>
                      </a:lnTo>
                      <a:lnTo>
                        <a:pt x="5" y="19"/>
                      </a:lnTo>
                      <a:lnTo>
                        <a:pt x="9" y="14"/>
                      </a:lnTo>
                      <a:lnTo>
                        <a:pt x="14" y="10"/>
                      </a:lnTo>
                      <a:lnTo>
                        <a:pt x="18" y="6"/>
                      </a:lnTo>
                      <a:lnTo>
                        <a:pt x="24" y="3"/>
                      </a:lnTo>
                      <a:lnTo>
                        <a:pt x="30" y="1"/>
                      </a:lnTo>
                      <a:lnTo>
                        <a:pt x="37" y="0"/>
                      </a:lnTo>
                      <a:lnTo>
                        <a:pt x="42" y="0"/>
                      </a:lnTo>
                      <a:lnTo>
                        <a:pt x="47" y="0"/>
                      </a:lnTo>
                      <a:lnTo>
                        <a:pt x="51" y="1"/>
                      </a:lnTo>
                      <a:lnTo>
                        <a:pt x="55" y="3"/>
                      </a:lnTo>
                      <a:lnTo>
                        <a:pt x="58" y="6"/>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92" name="Freeform 198"/>
                <p:cNvSpPr>
                  <a:spLocks/>
                </p:cNvSpPr>
                <p:nvPr/>
              </p:nvSpPr>
              <p:spPr bwMode="auto">
                <a:xfrm>
                  <a:off x="3853" y="1346"/>
                  <a:ext cx="67" cy="112"/>
                </a:xfrm>
                <a:custGeom>
                  <a:avLst/>
                  <a:gdLst>
                    <a:gd name="T0" fmla="*/ 0 w 666"/>
                    <a:gd name="T1" fmla="*/ 0 h 1017"/>
                    <a:gd name="T2" fmla="*/ 0 w 666"/>
                    <a:gd name="T3" fmla="*/ 0 h 1017"/>
                    <a:gd name="T4" fmla="*/ 0 w 666"/>
                    <a:gd name="T5" fmla="*/ 0 h 1017"/>
                    <a:gd name="T6" fmla="*/ 0 w 666"/>
                    <a:gd name="T7" fmla="*/ 0 h 1017"/>
                    <a:gd name="T8" fmla="*/ 0 w 666"/>
                    <a:gd name="T9" fmla="*/ 0 h 1017"/>
                    <a:gd name="T10" fmla="*/ 0 w 666"/>
                    <a:gd name="T11" fmla="*/ 0 h 1017"/>
                    <a:gd name="T12" fmla="*/ 0 w 666"/>
                    <a:gd name="T13" fmla="*/ 0 h 1017"/>
                    <a:gd name="T14" fmla="*/ 0 w 666"/>
                    <a:gd name="T15" fmla="*/ 0 h 1017"/>
                    <a:gd name="T16" fmla="*/ 0 w 666"/>
                    <a:gd name="T17" fmla="*/ 0 h 1017"/>
                    <a:gd name="T18" fmla="*/ 0 w 666"/>
                    <a:gd name="T19" fmla="*/ 0 h 1017"/>
                    <a:gd name="T20" fmla="*/ 0 w 666"/>
                    <a:gd name="T21" fmla="*/ 0 h 1017"/>
                    <a:gd name="T22" fmla="*/ 0 w 666"/>
                    <a:gd name="T23" fmla="*/ 0 h 1017"/>
                    <a:gd name="T24" fmla="*/ 0 w 666"/>
                    <a:gd name="T25" fmla="*/ 0 h 1017"/>
                    <a:gd name="T26" fmla="*/ 0 w 666"/>
                    <a:gd name="T27" fmla="*/ 0 h 1017"/>
                    <a:gd name="T28" fmla="*/ 0 w 666"/>
                    <a:gd name="T29" fmla="*/ 0 h 1017"/>
                    <a:gd name="T30" fmla="*/ 0 w 666"/>
                    <a:gd name="T31" fmla="*/ 0 h 1017"/>
                    <a:gd name="T32" fmla="*/ 0 w 666"/>
                    <a:gd name="T33" fmla="*/ 0 h 1017"/>
                    <a:gd name="T34" fmla="*/ 0 w 666"/>
                    <a:gd name="T35" fmla="*/ 0 h 1017"/>
                    <a:gd name="T36" fmla="*/ 0 w 666"/>
                    <a:gd name="T37" fmla="*/ 0 h 1017"/>
                    <a:gd name="T38" fmla="*/ 0 w 666"/>
                    <a:gd name="T39" fmla="*/ 0 h 1017"/>
                    <a:gd name="T40" fmla="*/ 0 w 666"/>
                    <a:gd name="T41" fmla="*/ 0 h 1017"/>
                    <a:gd name="T42" fmla="*/ 0 w 666"/>
                    <a:gd name="T43" fmla="*/ 0 h 1017"/>
                    <a:gd name="T44" fmla="*/ 0 w 666"/>
                    <a:gd name="T45" fmla="*/ 0 h 1017"/>
                    <a:gd name="T46" fmla="*/ 0 w 666"/>
                    <a:gd name="T47" fmla="*/ 0 h 1017"/>
                    <a:gd name="T48" fmla="*/ 0 w 666"/>
                    <a:gd name="T49" fmla="*/ 0 h 1017"/>
                    <a:gd name="T50" fmla="*/ 0 w 666"/>
                    <a:gd name="T51" fmla="*/ 0 h 1017"/>
                    <a:gd name="T52" fmla="*/ 0 w 666"/>
                    <a:gd name="T53" fmla="*/ 0 h 1017"/>
                    <a:gd name="T54" fmla="*/ 0 w 666"/>
                    <a:gd name="T55" fmla="*/ 0 h 1017"/>
                    <a:gd name="T56" fmla="*/ 0 w 666"/>
                    <a:gd name="T57" fmla="*/ 0 h 1017"/>
                    <a:gd name="T58" fmla="*/ 0 w 666"/>
                    <a:gd name="T59" fmla="*/ 0 h 1017"/>
                    <a:gd name="T60" fmla="*/ 0 w 666"/>
                    <a:gd name="T61" fmla="*/ 0 h 1017"/>
                    <a:gd name="T62" fmla="*/ 0 w 666"/>
                    <a:gd name="T63" fmla="*/ 0 h 1017"/>
                    <a:gd name="T64" fmla="*/ 0 w 666"/>
                    <a:gd name="T65" fmla="*/ 0 h 1017"/>
                    <a:gd name="T66" fmla="*/ 0 w 666"/>
                    <a:gd name="T67" fmla="*/ 0 h 1017"/>
                    <a:gd name="T68" fmla="*/ 0 w 666"/>
                    <a:gd name="T69" fmla="*/ 0 h 1017"/>
                    <a:gd name="T70" fmla="*/ 0 w 666"/>
                    <a:gd name="T71" fmla="*/ 0 h 1017"/>
                    <a:gd name="T72" fmla="*/ 0 w 666"/>
                    <a:gd name="T73" fmla="*/ 0 h 1017"/>
                    <a:gd name="T74" fmla="*/ 0 w 666"/>
                    <a:gd name="T75" fmla="*/ 0 h 10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1017"/>
                    <a:gd name="T116" fmla="*/ 666 w 666"/>
                    <a:gd name="T117" fmla="*/ 1017 h 10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1017">
                      <a:moveTo>
                        <a:pt x="58" y="6"/>
                      </a:moveTo>
                      <a:lnTo>
                        <a:pt x="664" y="973"/>
                      </a:lnTo>
                      <a:lnTo>
                        <a:pt x="666" y="977"/>
                      </a:lnTo>
                      <a:lnTo>
                        <a:pt x="666" y="981"/>
                      </a:lnTo>
                      <a:lnTo>
                        <a:pt x="665" y="986"/>
                      </a:lnTo>
                      <a:lnTo>
                        <a:pt x="664" y="991"/>
                      </a:lnTo>
                      <a:lnTo>
                        <a:pt x="660" y="995"/>
                      </a:lnTo>
                      <a:lnTo>
                        <a:pt x="656" y="1001"/>
                      </a:lnTo>
                      <a:lnTo>
                        <a:pt x="651" y="1004"/>
                      </a:lnTo>
                      <a:lnTo>
                        <a:pt x="645" y="1009"/>
                      </a:lnTo>
                      <a:lnTo>
                        <a:pt x="640" y="1012"/>
                      </a:lnTo>
                      <a:lnTo>
                        <a:pt x="634" y="1014"/>
                      </a:lnTo>
                      <a:lnTo>
                        <a:pt x="628" y="1015"/>
                      </a:lnTo>
                      <a:lnTo>
                        <a:pt x="623" y="1017"/>
                      </a:lnTo>
                      <a:lnTo>
                        <a:pt x="617" y="1015"/>
                      </a:lnTo>
                      <a:lnTo>
                        <a:pt x="613" y="1014"/>
                      </a:lnTo>
                      <a:lnTo>
                        <a:pt x="609" y="1012"/>
                      </a:lnTo>
                      <a:lnTo>
                        <a:pt x="606" y="1009"/>
                      </a:lnTo>
                      <a:lnTo>
                        <a:pt x="1" y="41"/>
                      </a:lnTo>
                      <a:lnTo>
                        <a:pt x="0" y="38"/>
                      </a:lnTo>
                      <a:lnTo>
                        <a:pt x="0" y="34"/>
                      </a:lnTo>
                      <a:lnTo>
                        <a:pt x="0" y="29"/>
                      </a:lnTo>
                      <a:lnTo>
                        <a:pt x="3" y="23"/>
                      </a:lnTo>
                      <a:lnTo>
                        <a:pt x="5" y="19"/>
                      </a:lnTo>
                      <a:lnTo>
                        <a:pt x="9" y="14"/>
                      </a:lnTo>
                      <a:lnTo>
                        <a:pt x="14" y="10"/>
                      </a:lnTo>
                      <a:lnTo>
                        <a:pt x="18" y="6"/>
                      </a:lnTo>
                      <a:lnTo>
                        <a:pt x="24" y="3"/>
                      </a:lnTo>
                      <a:lnTo>
                        <a:pt x="30" y="1"/>
                      </a:lnTo>
                      <a:lnTo>
                        <a:pt x="37" y="0"/>
                      </a:lnTo>
                      <a:lnTo>
                        <a:pt x="42" y="0"/>
                      </a:lnTo>
                      <a:lnTo>
                        <a:pt x="47" y="0"/>
                      </a:lnTo>
                      <a:lnTo>
                        <a:pt x="51" y="1"/>
                      </a:lnTo>
                      <a:lnTo>
                        <a:pt x="55" y="3"/>
                      </a:lnTo>
                      <a:lnTo>
                        <a:pt x="58"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93" name="Freeform 199"/>
                <p:cNvSpPr>
                  <a:spLocks/>
                </p:cNvSpPr>
                <p:nvPr/>
              </p:nvSpPr>
              <p:spPr bwMode="auto">
                <a:xfrm>
                  <a:off x="3914" y="1452"/>
                  <a:ext cx="6" cy="6"/>
                </a:xfrm>
                <a:custGeom>
                  <a:avLst/>
                  <a:gdLst>
                    <a:gd name="T0" fmla="*/ 0 w 61"/>
                    <a:gd name="T1" fmla="*/ 0 h 51"/>
                    <a:gd name="T2" fmla="*/ 0 w 61"/>
                    <a:gd name="T3" fmla="*/ 0 h 51"/>
                    <a:gd name="T4" fmla="*/ 0 w 61"/>
                    <a:gd name="T5" fmla="*/ 0 h 51"/>
                    <a:gd name="T6" fmla="*/ 0 w 61"/>
                    <a:gd name="T7" fmla="*/ 0 h 51"/>
                    <a:gd name="T8" fmla="*/ 0 w 61"/>
                    <a:gd name="T9" fmla="*/ 0 h 51"/>
                    <a:gd name="T10" fmla="*/ 0 w 61"/>
                    <a:gd name="T11" fmla="*/ 0 h 51"/>
                    <a:gd name="T12" fmla="*/ 0 w 61"/>
                    <a:gd name="T13" fmla="*/ 0 h 51"/>
                    <a:gd name="T14" fmla="*/ 0 w 61"/>
                    <a:gd name="T15" fmla="*/ 0 h 51"/>
                    <a:gd name="T16" fmla="*/ 0 w 61"/>
                    <a:gd name="T17" fmla="*/ 0 h 51"/>
                    <a:gd name="T18" fmla="*/ 0 w 61"/>
                    <a:gd name="T19" fmla="*/ 0 h 51"/>
                    <a:gd name="T20" fmla="*/ 0 w 61"/>
                    <a:gd name="T21" fmla="*/ 0 h 51"/>
                    <a:gd name="T22" fmla="*/ 0 w 61"/>
                    <a:gd name="T23" fmla="*/ 0 h 51"/>
                    <a:gd name="T24" fmla="*/ 0 w 61"/>
                    <a:gd name="T25" fmla="*/ 0 h 51"/>
                    <a:gd name="T26" fmla="*/ 0 w 61"/>
                    <a:gd name="T27" fmla="*/ 0 h 51"/>
                    <a:gd name="T28" fmla="*/ 0 w 61"/>
                    <a:gd name="T29" fmla="*/ 0 h 51"/>
                    <a:gd name="T30" fmla="*/ 0 w 61"/>
                    <a:gd name="T31" fmla="*/ 0 h 51"/>
                    <a:gd name="T32" fmla="*/ 0 w 61"/>
                    <a:gd name="T33" fmla="*/ 0 h 51"/>
                    <a:gd name="T34" fmla="*/ 0 w 61"/>
                    <a:gd name="T35" fmla="*/ 0 h 51"/>
                    <a:gd name="T36" fmla="*/ 0 w 61"/>
                    <a:gd name="T37" fmla="*/ 0 h 51"/>
                    <a:gd name="T38" fmla="*/ 0 w 61"/>
                    <a:gd name="T39" fmla="*/ 0 h 51"/>
                    <a:gd name="T40" fmla="*/ 0 w 61"/>
                    <a:gd name="T41" fmla="*/ 0 h 51"/>
                    <a:gd name="T42" fmla="*/ 0 w 61"/>
                    <a:gd name="T43" fmla="*/ 0 h 51"/>
                    <a:gd name="T44" fmla="*/ 0 w 61"/>
                    <a:gd name="T45" fmla="*/ 0 h 51"/>
                    <a:gd name="T46" fmla="*/ 0 w 61"/>
                    <a:gd name="T47" fmla="*/ 0 h 51"/>
                    <a:gd name="T48" fmla="*/ 0 w 61"/>
                    <a:gd name="T49" fmla="*/ 0 h 51"/>
                    <a:gd name="T50" fmla="*/ 0 w 61"/>
                    <a:gd name="T51" fmla="*/ 0 h 51"/>
                    <a:gd name="T52" fmla="*/ 0 w 61"/>
                    <a:gd name="T53" fmla="*/ 0 h 51"/>
                    <a:gd name="T54" fmla="*/ 0 w 61"/>
                    <a:gd name="T55" fmla="*/ 0 h 51"/>
                    <a:gd name="T56" fmla="*/ 0 w 61"/>
                    <a:gd name="T57" fmla="*/ 0 h 51"/>
                    <a:gd name="T58" fmla="*/ 0 w 61"/>
                    <a:gd name="T59" fmla="*/ 0 h 51"/>
                    <a:gd name="T60" fmla="*/ 0 w 61"/>
                    <a:gd name="T61" fmla="*/ 0 h 51"/>
                    <a:gd name="T62" fmla="*/ 0 w 61"/>
                    <a:gd name="T63" fmla="*/ 0 h 51"/>
                    <a:gd name="T64" fmla="*/ 0 w 61"/>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51"/>
                    <a:gd name="T101" fmla="*/ 61 w 61"/>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51">
                      <a:moveTo>
                        <a:pt x="19" y="7"/>
                      </a:moveTo>
                      <a:lnTo>
                        <a:pt x="25" y="4"/>
                      </a:lnTo>
                      <a:lnTo>
                        <a:pt x="31" y="2"/>
                      </a:lnTo>
                      <a:lnTo>
                        <a:pt x="37" y="1"/>
                      </a:lnTo>
                      <a:lnTo>
                        <a:pt x="43" y="0"/>
                      </a:lnTo>
                      <a:lnTo>
                        <a:pt x="48" y="1"/>
                      </a:lnTo>
                      <a:lnTo>
                        <a:pt x="53" y="2"/>
                      </a:lnTo>
                      <a:lnTo>
                        <a:pt x="56" y="4"/>
                      </a:lnTo>
                      <a:lnTo>
                        <a:pt x="59" y="7"/>
                      </a:lnTo>
                      <a:lnTo>
                        <a:pt x="61" y="11"/>
                      </a:lnTo>
                      <a:lnTo>
                        <a:pt x="61" y="15"/>
                      </a:lnTo>
                      <a:lnTo>
                        <a:pt x="60" y="20"/>
                      </a:lnTo>
                      <a:lnTo>
                        <a:pt x="59" y="25"/>
                      </a:lnTo>
                      <a:lnTo>
                        <a:pt x="55" y="29"/>
                      </a:lnTo>
                      <a:lnTo>
                        <a:pt x="51" y="35"/>
                      </a:lnTo>
                      <a:lnTo>
                        <a:pt x="46" y="38"/>
                      </a:lnTo>
                      <a:lnTo>
                        <a:pt x="40" y="43"/>
                      </a:lnTo>
                      <a:lnTo>
                        <a:pt x="35" y="46"/>
                      </a:lnTo>
                      <a:lnTo>
                        <a:pt x="29" y="48"/>
                      </a:lnTo>
                      <a:lnTo>
                        <a:pt x="23" y="49"/>
                      </a:lnTo>
                      <a:lnTo>
                        <a:pt x="18" y="51"/>
                      </a:lnTo>
                      <a:lnTo>
                        <a:pt x="12" y="49"/>
                      </a:lnTo>
                      <a:lnTo>
                        <a:pt x="8" y="48"/>
                      </a:lnTo>
                      <a:lnTo>
                        <a:pt x="4" y="46"/>
                      </a:lnTo>
                      <a:lnTo>
                        <a:pt x="1" y="43"/>
                      </a:lnTo>
                      <a:lnTo>
                        <a:pt x="0" y="39"/>
                      </a:lnTo>
                      <a:lnTo>
                        <a:pt x="0" y="35"/>
                      </a:lnTo>
                      <a:lnTo>
                        <a:pt x="0" y="30"/>
                      </a:lnTo>
                      <a:lnTo>
                        <a:pt x="2" y="26"/>
                      </a:lnTo>
                      <a:lnTo>
                        <a:pt x="5" y="21"/>
                      </a:lnTo>
                      <a:lnTo>
                        <a:pt x="9" y="15"/>
                      </a:lnTo>
                      <a:lnTo>
                        <a:pt x="13" y="12"/>
                      </a:lnTo>
                      <a:lnTo>
                        <a:pt x="19"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94" name="Freeform 200"/>
                <p:cNvSpPr>
                  <a:spLocks/>
                </p:cNvSpPr>
                <p:nvPr/>
              </p:nvSpPr>
              <p:spPr bwMode="auto">
                <a:xfrm>
                  <a:off x="3914" y="1452"/>
                  <a:ext cx="6" cy="6"/>
                </a:xfrm>
                <a:custGeom>
                  <a:avLst/>
                  <a:gdLst>
                    <a:gd name="T0" fmla="*/ 0 w 61"/>
                    <a:gd name="T1" fmla="*/ 0 h 51"/>
                    <a:gd name="T2" fmla="*/ 0 w 61"/>
                    <a:gd name="T3" fmla="*/ 0 h 51"/>
                    <a:gd name="T4" fmla="*/ 0 w 61"/>
                    <a:gd name="T5" fmla="*/ 0 h 51"/>
                    <a:gd name="T6" fmla="*/ 0 w 61"/>
                    <a:gd name="T7" fmla="*/ 0 h 51"/>
                    <a:gd name="T8" fmla="*/ 0 w 61"/>
                    <a:gd name="T9" fmla="*/ 0 h 51"/>
                    <a:gd name="T10" fmla="*/ 0 w 61"/>
                    <a:gd name="T11" fmla="*/ 0 h 51"/>
                    <a:gd name="T12" fmla="*/ 0 w 61"/>
                    <a:gd name="T13" fmla="*/ 0 h 51"/>
                    <a:gd name="T14" fmla="*/ 0 w 61"/>
                    <a:gd name="T15" fmla="*/ 0 h 51"/>
                    <a:gd name="T16" fmla="*/ 0 w 61"/>
                    <a:gd name="T17" fmla="*/ 0 h 51"/>
                    <a:gd name="T18" fmla="*/ 0 w 61"/>
                    <a:gd name="T19" fmla="*/ 0 h 51"/>
                    <a:gd name="T20" fmla="*/ 0 w 61"/>
                    <a:gd name="T21" fmla="*/ 0 h 51"/>
                    <a:gd name="T22" fmla="*/ 0 w 61"/>
                    <a:gd name="T23" fmla="*/ 0 h 51"/>
                    <a:gd name="T24" fmla="*/ 0 w 61"/>
                    <a:gd name="T25" fmla="*/ 0 h 51"/>
                    <a:gd name="T26" fmla="*/ 0 w 61"/>
                    <a:gd name="T27" fmla="*/ 0 h 51"/>
                    <a:gd name="T28" fmla="*/ 0 w 61"/>
                    <a:gd name="T29" fmla="*/ 0 h 51"/>
                    <a:gd name="T30" fmla="*/ 0 w 61"/>
                    <a:gd name="T31" fmla="*/ 0 h 51"/>
                    <a:gd name="T32" fmla="*/ 0 w 61"/>
                    <a:gd name="T33" fmla="*/ 0 h 51"/>
                    <a:gd name="T34" fmla="*/ 0 w 61"/>
                    <a:gd name="T35" fmla="*/ 0 h 51"/>
                    <a:gd name="T36" fmla="*/ 0 w 61"/>
                    <a:gd name="T37" fmla="*/ 0 h 51"/>
                    <a:gd name="T38" fmla="*/ 0 w 61"/>
                    <a:gd name="T39" fmla="*/ 0 h 51"/>
                    <a:gd name="T40" fmla="*/ 0 w 61"/>
                    <a:gd name="T41" fmla="*/ 0 h 51"/>
                    <a:gd name="T42" fmla="*/ 0 w 61"/>
                    <a:gd name="T43" fmla="*/ 0 h 51"/>
                    <a:gd name="T44" fmla="*/ 0 w 61"/>
                    <a:gd name="T45" fmla="*/ 0 h 51"/>
                    <a:gd name="T46" fmla="*/ 0 w 61"/>
                    <a:gd name="T47" fmla="*/ 0 h 51"/>
                    <a:gd name="T48" fmla="*/ 0 w 61"/>
                    <a:gd name="T49" fmla="*/ 0 h 51"/>
                    <a:gd name="T50" fmla="*/ 0 w 61"/>
                    <a:gd name="T51" fmla="*/ 0 h 51"/>
                    <a:gd name="T52" fmla="*/ 0 w 61"/>
                    <a:gd name="T53" fmla="*/ 0 h 51"/>
                    <a:gd name="T54" fmla="*/ 0 w 61"/>
                    <a:gd name="T55" fmla="*/ 0 h 51"/>
                    <a:gd name="T56" fmla="*/ 0 w 61"/>
                    <a:gd name="T57" fmla="*/ 0 h 51"/>
                    <a:gd name="T58" fmla="*/ 0 w 61"/>
                    <a:gd name="T59" fmla="*/ 0 h 51"/>
                    <a:gd name="T60" fmla="*/ 0 w 61"/>
                    <a:gd name="T61" fmla="*/ 0 h 51"/>
                    <a:gd name="T62" fmla="*/ 0 w 61"/>
                    <a:gd name="T63" fmla="*/ 0 h 51"/>
                    <a:gd name="T64" fmla="*/ 0 w 61"/>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51"/>
                    <a:gd name="T101" fmla="*/ 61 w 61"/>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51">
                      <a:moveTo>
                        <a:pt x="19" y="7"/>
                      </a:moveTo>
                      <a:lnTo>
                        <a:pt x="25" y="4"/>
                      </a:lnTo>
                      <a:lnTo>
                        <a:pt x="31" y="2"/>
                      </a:lnTo>
                      <a:lnTo>
                        <a:pt x="37" y="1"/>
                      </a:lnTo>
                      <a:lnTo>
                        <a:pt x="43" y="0"/>
                      </a:lnTo>
                      <a:lnTo>
                        <a:pt x="48" y="1"/>
                      </a:lnTo>
                      <a:lnTo>
                        <a:pt x="53" y="2"/>
                      </a:lnTo>
                      <a:lnTo>
                        <a:pt x="56" y="4"/>
                      </a:lnTo>
                      <a:lnTo>
                        <a:pt x="59" y="7"/>
                      </a:lnTo>
                      <a:lnTo>
                        <a:pt x="61" y="11"/>
                      </a:lnTo>
                      <a:lnTo>
                        <a:pt x="61" y="15"/>
                      </a:lnTo>
                      <a:lnTo>
                        <a:pt x="60" y="20"/>
                      </a:lnTo>
                      <a:lnTo>
                        <a:pt x="59" y="25"/>
                      </a:lnTo>
                      <a:lnTo>
                        <a:pt x="55" y="29"/>
                      </a:lnTo>
                      <a:lnTo>
                        <a:pt x="51" y="35"/>
                      </a:lnTo>
                      <a:lnTo>
                        <a:pt x="46" y="38"/>
                      </a:lnTo>
                      <a:lnTo>
                        <a:pt x="40" y="43"/>
                      </a:lnTo>
                      <a:lnTo>
                        <a:pt x="35" y="46"/>
                      </a:lnTo>
                      <a:lnTo>
                        <a:pt x="29" y="48"/>
                      </a:lnTo>
                      <a:lnTo>
                        <a:pt x="23" y="49"/>
                      </a:lnTo>
                      <a:lnTo>
                        <a:pt x="18" y="51"/>
                      </a:lnTo>
                      <a:lnTo>
                        <a:pt x="12" y="49"/>
                      </a:lnTo>
                      <a:lnTo>
                        <a:pt x="8" y="48"/>
                      </a:lnTo>
                      <a:lnTo>
                        <a:pt x="4" y="46"/>
                      </a:lnTo>
                      <a:lnTo>
                        <a:pt x="1" y="43"/>
                      </a:lnTo>
                      <a:lnTo>
                        <a:pt x="0" y="39"/>
                      </a:lnTo>
                      <a:lnTo>
                        <a:pt x="0" y="35"/>
                      </a:lnTo>
                      <a:lnTo>
                        <a:pt x="0" y="30"/>
                      </a:lnTo>
                      <a:lnTo>
                        <a:pt x="2" y="26"/>
                      </a:lnTo>
                      <a:lnTo>
                        <a:pt x="5" y="21"/>
                      </a:lnTo>
                      <a:lnTo>
                        <a:pt x="9" y="15"/>
                      </a:lnTo>
                      <a:lnTo>
                        <a:pt x="13" y="12"/>
                      </a:lnTo>
                      <a:lnTo>
                        <a:pt x="19"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95" name="Freeform 201"/>
                <p:cNvSpPr>
                  <a:spLocks/>
                </p:cNvSpPr>
                <p:nvPr/>
              </p:nvSpPr>
              <p:spPr bwMode="auto">
                <a:xfrm>
                  <a:off x="3934" y="1855"/>
                  <a:ext cx="243" cy="197"/>
                </a:xfrm>
                <a:custGeom>
                  <a:avLst/>
                  <a:gdLst>
                    <a:gd name="T0" fmla="*/ 0 w 2414"/>
                    <a:gd name="T1" fmla="*/ 0 h 1800"/>
                    <a:gd name="T2" fmla="*/ 0 w 2414"/>
                    <a:gd name="T3" fmla="*/ 0 h 1800"/>
                    <a:gd name="T4" fmla="*/ 0 w 2414"/>
                    <a:gd name="T5" fmla="*/ 0 h 1800"/>
                    <a:gd name="T6" fmla="*/ 0 w 2414"/>
                    <a:gd name="T7" fmla="*/ 0 h 1800"/>
                    <a:gd name="T8" fmla="*/ 0 w 2414"/>
                    <a:gd name="T9" fmla="*/ 0 h 1800"/>
                    <a:gd name="T10" fmla="*/ 0 60000 65536"/>
                    <a:gd name="T11" fmla="*/ 0 60000 65536"/>
                    <a:gd name="T12" fmla="*/ 0 60000 65536"/>
                    <a:gd name="T13" fmla="*/ 0 60000 65536"/>
                    <a:gd name="T14" fmla="*/ 0 60000 65536"/>
                    <a:gd name="T15" fmla="*/ 0 w 2414"/>
                    <a:gd name="T16" fmla="*/ 0 h 1800"/>
                    <a:gd name="T17" fmla="*/ 2414 w 2414"/>
                    <a:gd name="T18" fmla="*/ 1800 h 1800"/>
                  </a:gdLst>
                  <a:ahLst/>
                  <a:cxnLst>
                    <a:cxn ang="T10">
                      <a:pos x="T0" y="T1"/>
                    </a:cxn>
                    <a:cxn ang="T11">
                      <a:pos x="T2" y="T3"/>
                    </a:cxn>
                    <a:cxn ang="T12">
                      <a:pos x="T4" y="T5"/>
                    </a:cxn>
                    <a:cxn ang="T13">
                      <a:pos x="T6" y="T7"/>
                    </a:cxn>
                    <a:cxn ang="T14">
                      <a:pos x="T8" y="T9"/>
                    </a:cxn>
                  </a:cxnLst>
                  <a:rect l="T15" t="T16" r="T17" b="T18"/>
                  <a:pathLst>
                    <a:path w="2414" h="1800">
                      <a:moveTo>
                        <a:pt x="475" y="0"/>
                      </a:moveTo>
                      <a:lnTo>
                        <a:pt x="2414" y="81"/>
                      </a:lnTo>
                      <a:lnTo>
                        <a:pt x="1992" y="1800"/>
                      </a:lnTo>
                      <a:lnTo>
                        <a:pt x="0" y="1651"/>
                      </a:lnTo>
                      <a:lnTo>
                        <a:pt x="475"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96" name="Freeform 202"/>
                <p:cNvSpPr>
                  <a:spLocks/>
                </p:cNvSpPr>
                <p:nvPr/>
              </p:nvSpPr>
              <p:spPr bwMode="auto">
                <a:xfrm>
                  <a:off x="3934" y="1855"/>
                  <a:ext cx="243" cy="197"/>
                </a:xfrm>
                <a:custGeom>
                  <a:avLst/>
                  <a:gdLst>
                    <a:gd name="T0" fmla="*/ 0 w 2414"/>
                    <a:gd name="T1" fmla="*/ 0 h 1800"/>
                    <a:gd name="T2" fmla="*/ 0 w 2414"/>
                    <a:gd name="T3" fmla="*/ 0 h 1800"/>
                    <a:gd name="T4" fmla="*/ 0 w 2414"/>
                    <a:gd name="T5" fmla="*/ 0 h 1800"/>
                    <a:gd name="T6" fmla="*/ 0 w 2414"/>
                    <a:gd name="T7" fmla="*/ 0 h 1800"/>
                    <a:gd name="T8" fmla="*/ 0 w 2414"/>
                    <a:gd name="T9" fmla="*/ 0 h 1800"/>
                    <a:gd name="T10" fmla="*/ 0 60000 65536"/>
                    <a:gd name="T11" fmla="*/ 0 60000 65536"/>
                    <a:gd name="T12" fmla="*/ 0 60000 65536"/>
                    <a:gd name="T13" fmla="*/ 0 60000 65536"/>
                    <a:gd name="T14" fmla="*/ 0 60000 65536"/>
                    <a:gd name="T15" fmla="*/ 0 w 2414"/>
                    <a:gd name="T16" fmla="*/ 0 h 1800"/>
                    <a:gd name="T17" fmla="*/ 2414 w 2414"/>
                    <a:gd name="T18" fmla="*/ 1800 h 1800"/>
                  </a:gdLst>
                  <a:ahLst/>
                  <a:cxnLst>
                    <a:cxn ang="T10">
                      <a:pos x="T0" y="T1"/>
                    </a:cxn>
                    <a:cxn ang="T11">
                      <a:pos x="T2" y="T3"/>
                    </a:cxn>
                    <a:cxn ang="T12">
                      <a:pos x="T4" y="T5"/>
                    </a:cxn>
                    <a:cxn ang="T13">
                      <a:pos x="T6" y="T7"/>
                    </a:cxn>
                    <a:cxn ang="T14">
                      <a:pos x="T8" y="T9"/>
                    </a:cxn>
                  </a:cxnLst>
                  <a:rect l="T15" t="T16" r="T17" b="T18"/>
                  <a:pathLst>
                    <a:path w="2414" h="1800">
                      <a:moveTo>
                        <a:pt x="475" y="0"/>
                      </a:moveTo>
                      <a:lnTo>
                        <a:pt x="2414" y="81"/>
                      </a:lnTo>
                      <a:lnTo>
                        <a:pt x="1992" y="1800"/>
                      </a:lnTo>
                      <a:lnTo>
                        <a:pt x="0" y="1651"/>
                      </a:lnTo>
                      <a:lnTo>
                        <a:pt x="475"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97" name="Line 203"/>
                <p:cNvSpPr>
                  <a:spLocks noChangeShapeType="1"/>
                </p:cNvSpPr>
                <p:nvPr/>
              </p:nvSpPr>
              <p:spPr bwMode="auto">
                <a:xfrm>
                  <a:off x="3982" y="1855"/>
                  <a:ext cx="19" cy="3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98" name="Line 204"/>
                <p:cNvSpPr>
                  <a:spLocks noChangeShapeType="1"/>
                </p:cNvSpPr>
                <p:nvPr/>
              </p:nvSpPr>
              <p:spPr bwMode="auto">
                <a:xfrm flipH="1">
                  <a:off x="4001" y="1864"/>
                  <a:ext cx="176" cy="2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99" name="Line 205"/>
                <p:cNvSpPr>
                  <a:spLocks noChangeShapeType="1"/>
                </p:cNvSpPr>
                <p:nvPr/>
              </p:nvSpPr>
              <p:spPr bwMode="auto">
                <a:xfrm flipV="1">
                  <a:off x="3934" y="1888"/>
                  <a:ext cx="67" cy="14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0" name="Line 206"/>
                <p:cNvSpPr>
                  <a:spLocks noChangeShapeType="1"/>
                </p:cNvSpPr>
                <p:nvPr/>
              </p:nvSpPr>
              <p:spPr bwMode="auto">
                <a:xfrm>
                  <a:off x="4001" y="1888"/>
                  <a:ext cx="134"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1" name="Freeform 207"/>
                <p:cNvSpPr>
                  <a:spLocks/>
                </p:cNvSpPr>
                <p:nvPr/>
              </p:nvSpPr>
              <p:spPr bwMode="auto">
                <a:xfrm>
                  <a:off x="3670" y="1352"/>
                  <a:ext cx="63" cy="112"/>
                </a:xfrm>
                <a:custGeom>
                  <a:avLst/>
                  <a:gdLst>
                    <a:gd name="T0" fmla="*/ 0 w 631"/>
                    <a:gd name="T1" fmla="*/ 0 h 1029"/>
                    <a:gd name="T2" fmla="*/ 0 w 631"/>
                    <a:gd name="T3" fmla="*/ 0 h 1029"/>
                    <a:gd name="T4" fmla="*/ 0 w 631"/>
                    <a:gd name="T5" fmla="*/ 0 h 1029"/>
                    <a:gd name="T6" fmla="*/ 0 w 631"/>
                    <a:gd name="T7" fmla="*/ 0 h 1029"/>
                    <a:gd name="T8" fmla="*/ 0 w 631"/>
                    <a:gd name="T9" fmla="*/ 0 h 1029"/>
                    <a:gd name="T10" fmla="*/ 0 w 631"/>
                    <a:gd name="T11" fmla="*/ 0 h 1029"/>
                    <a:gd name="T12" fmla="*/ 0 w 631"/>
                    <a:gd name="T13" fmla="*/ 0 h 1029"/>
                    <a:gd name="T14" fmla="*/ 0 w 631"/>
                    <a:gd name="T15" fmla="*/ 0 h 1029"/>
                    <a:gd name="T16" fmla="*/ 0 w 631"/>
                    <a:gd name="T17" fmla="*/ 0 h 1029"/>
                    <a:gd name="T18" fmla="*/ 0 w 631"/>
                    <a:gd name="T19" fmla="*/ 0 h 1029"/>
                    <a:gd name="T20" fmla="*/ 0 w 631"/>
                    <a:gd name="T21" fmla="*/ 0 h 1029"/>
                    <a:gd name="T22" fmla="*/ 0 w 631"/>
                    <a:gd name="T23" fmla="*/ 0 h 1029"/>
                    <a:gd name="T24" fmla="*/ 0 w 631"/>
                    <a:gd name="T25" fmla="*/ 0 h 1029"/>
                    <a:gd name="T26" fmla="*/ 0 w 631"/>
                    <a:gd name="T27" fmla="*/ 0 h 1029"/>
                    <a:gd name="T28" fmla="*/ 0 w 631"/>
                    <a:gd name="T29" fmla="*/ 0 h 1029"/>
                    <a:gd name="T30" fmla="*/ 0 w 631"/>
                    <a:gd name="T31" fmla="*/ 0 h 1029"/>
                    <a:gd name="T32" fmla="*/ 0 w 631"/>
                    <a:gd name="T33" fmla="*/ 0 h 1029"/>
                    <a:gd name="T34" fmla="*/ 0 w 631"/>
                    <a:gd name="T35" fmla="*/ 0 h 1029"/>
                    <a:gd name="T36" fmla="*/ 0 w 631"/>
                    <a:gd name="T37" fmla="*/ 0 h 1029"/>
                    <a:gd name="T38" fmla="*/ 0 w 631"/>
                    <a:gd name="T39" fmla="*/ 0 h 1029"/>
                    <a:gd name="T40" fmla="*/ 0 w 631"/>
                    <a:gd name="T41" fmla="*/ 0 h 1029"/>
                    <a:gd name="T42" fmla="*/ 0 w 631"/>
                    <a:gd name="T43" fmla="*/ 0 h 10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1"/>
                    <a:gd name="T67" fmla="*/ 0 h 1029"/>
                    <a:gd name="T68" fmla="*/ 631 w 631"/>
                    <a:gd name="T69" fmla="*/ 1029 h 10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1" h="1029">
                      <a:moveTo>
                        <a:pt x="573" y="1021"/>
                      </a:moveTo>
                      <a:lnTo>
                        <a:pt x="0" y="34"/>
                      </a:lnTo>
                      <a:lnTo>
                        <a:pt x="59" y="0"/>
                      </a:lnTo>
                      <a:lnTo>
                        <a:pt x="630" y="988"/>
                      </a:lnTo>
                      <a:lnTo>
                        <a:pt x="631" y="992"/>
                      </a:lnTo>
                      <a:lnTo>
                        <a:pt x="631" y="996"/>
                      </a:lnTo>
                      <a:lnTo>
                        <a:pt x="631" y="1001"/>
                      </a:lnTo>
                      <a:lnTo>
                        <a:pt x="629" y="1005"/>
                      </a:lnTo>
                      <a:lnTo>
                        <a:pt x="625" y="1010"/>
                      </a:lnTo>
                      <a:lnTo>
                        <a:pt x="622" y="1015"/>
                      </a:lnTo>
                      <a:lnTo>
                        <a:pt x="618" y="1019"/>
                      </a:lnTo>
                      <a:lnTo>
                        <a:pt x="612" y="1022"/>
                      </a:lnTo>
                      <a:lnTo>
                        <a:pt x="606" y="1026"/>
                      </a:lnTo>
                      <a:lnTo>
                        <a:pt x="601" y="1027"/>
                      </a:lnTo>
                      <a:lnTo>
                        <a:pt x="594" y="1028"/>
                      </a:lnTo>
                      <a:lnTo>
                        <a:pt x="588" y="1029"/>
                      </a:lnTo>
                      <a:lnTo>
                        <a:pt x="584" y="1028"/>
                      </a:lnTo>
                      <a:lnTo>
                        <a:pt x="579" y="1027"/>
                      </a:lnTo>
                      <a:lnTo>
                        <a:pt x="576" y="1025"/>
                      </a:lnTo>
                      <a:lnTo>
                        <a:pt x="573" y="102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02" name="Freeform 208"/>
                <p:cNvSpPr>
                  <a:spLocks/>
                </p:cNvSpPr>
                <p:nvPr/>
              </p:nvSpPr>
              <p:spPr bwMode="auto">
                <a:xfrm>
                  <a:off x="3670" y="1352"/>
                  <a:ext cx="63" cy="112"/>
                </a:xfrm>
                <a:custGeom>
                  <a:avLst/>
                  <a:gdLst>
                    <a:gd name="T0" fmla="*/ 0 w 631"/>
                    <a:gd name="T1" fmla="*/ 0 h 1029"/>
                    <a:gd name="T2" fmla="*/ 0 w 631"/>
                    <a:gd name="T3" fmla="*/ 0 h 1029"/>
                    <a:gd name="T4" fmla="*/ 0 w 631"/>
                    <a:gd name="T5" fmla="*/ 0 h 1029"/>
                    <a:gd name="T6" fmla="*/ 0 w 631"/>
                    <a:gd name="T7" fmla="*/ 0 h 1029"/>
                    <a:gd name="T8" fmla="*/ 0 w 631"/>
                    <a:gd name="T9" fmla="*/ 0 h 1029"/>
                    <a:gd name="T10" fmla="*/ 0 w 631"/>
                    <a:gd name="T11" fmla="*/ 0 h 1029"/>
                    <a:gd name="T12" fmla="*/ 0 w 631"/>
                    <a:gd name="T13" fmla="*/ 0 h 1029"/>
                    <a:gd name="T14" fmla="*/ 0 w 631"/>
                    <a:gd name="T15" fmla="*/ 0 h 1029"/>
                    <a:gd name="T16" fmla="*/ 0 w 631"/>
                    <a:gd name="T17" fmla="*/ 0 h 1029"/>
                    <a:gd name="T18" fmla="*/ 0 w 631"/>
                    <a:gd name="T19" fmla="*/ 0 h 1029"/>
                    <a:gd name="T20" fmla="*/ 0 w 631"/>
                    <a:gd name="T21" fmla="*/ 0 h 1029"/>
                    <a:gd name="T22" fmla="*/ 0 w 631"/>
                    <a:gd name="T23" fmla="*/ 0 h 1029"/>
                    <a:gd name="T24" fmla="*/ 0 w 631"/>
                    <a:gd name="T25" fmla="*/ 0 h 1029"/>
                    <a:gd name="T26" fmla="*/ 0 w 631"/>
                    <a:gd name="T27" fmla="*/ 0 h 1029"/>
                    <a:gd name="T28" fmla="*/ 0 w 631"/>
                    <a:gd name="T29" fmla="*/ 0 h 1029"/>
                    <a:gd name="T30" fmla="*/ 0 w 631"/>
                    <a:gd name="T31" fmla="*/ 0 h 1029"/>
                    <a:gd name="T32" fmla="*/ 0 w 631"/>
                    <a:gd name="T33" fmla="*/ 0 h 1029"/>
                    <a:gd name="T34" fmla="*/ 0 w 631"/>
                    <a:gd name="T35" fmla="*/ 0 h 1029"/>
                    <a:gd name="T36" fmla="*/ 0 w 631"/>
                    <a:gd name="T37" fmla="*/ 0 h 1029"/>
                    <a:gd name="T38" fmla="*/ 0 w 631"/>
                    <a:gd name="T39" fmla="*/ 0 h 1029"/>
                    <a:gd name="T40" fmla="*/ 0 w 631"/>
                    <a:gd name="T41" fmla="*/ 0 h 1029"/>
                    <a:gd name="T42" fmla="*/ 0 w 631"/>
                    <a:gd name="T43" fmla="*/ 0 h 10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1"/>
                    <a:gd name="T67" fmla="*/ 0 h 1029"/>
                    <a:gd name="T68" fmla="*/ 631 w 631"/>
                    <a:gd name="T69" fmla="*/ 1029 h 10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1" h="1029">
                      <a:moveTo>
                        <a:pt x="573" y="1021"/>
                      </a:moveTo>
                      <a:lnTo>
                        <a:pt x="0" y="34"/>
                      </a:lnTo>
                      <a:lnTo>
                        <a:pt x="59" y="0"/>
                      </a:lnTo>
                      <a:lnTo>
                        <a:pt x="630" y="988"/>
                      </a:lnTo>
                      <a:lnTo>
                        <a:pt x="631" y="992"/>
                      </a:lnTo>
                      <a:lnTo>
                        <a:pt x="631" y="996"/>
                      </a:lnTo>
                      <a:lnTo>
                        <a:pt x="631" y="1001"/>
                      </a:lnTo>
                      <a:lnTo>
                        <a:pt x="629" y="1005"/>
                      </a:lnTo>
                      <a:lnTo>
                        <a:pt x="625" y="1010"/>
                      </a:lnTo>
                      <a:lnTo>
                        <a:pt x="622" y="1015"/>
                      </a:lnTo>
                      <a:lnTo>
                        <a:pt x="618" y="1019"/>
                      </a:lnTo>
                      <a:lnTo>
                        <a:pt x="612" y="1022"/>
                      </a:lnTo>
                      <a:lnTo>
                        <a:pt x="606" y="1026"/>
                      </a:lnTo>
                      <a:lnTo>
                        <a:pt x="601" y="1027"/>
                      </a:lnTo>
                      <a:lnTo>
                        <a:pt x="594" y="1028"/>
                      </a:lnTo>
                      <a:lnTo>
                        <a:pt x="588" y="1029"/>
                      </a:lnTo>
                      <a:lnTo>
                        <a:pt x="584" y="1028"/>
                      </a:lnTo>
                      <a:lnTo>
                        <a:pt x="579" y="1027"/>
                      </a:lnTo>
                      <a:lnTo>
                        <a:pt x="576" y="1025"/>
                      </a:lnTo>
                      <a:lnTo>
                        <a:pt x="573" y="102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03" name="Freeform 209"/>
                <p:cNvSpPr>
                  <a:spLocks/>
                </p:cNvSpPr>
                <p:nvPr/>
              </p:nvSpPr>
              <p:spPr bwMode="auto">
                <a:xfrm>
                  <a:off x="3167" y="1366"/>
                  <a:ext cx="108" cy="120"/>
                </a:xfrm>
                <a:custGeom>
                  <a:avLst/>
                  <a:gdLst>
                    <a:gd name="T0" fmla="*/ 0 w 1074"/>
                    <a:gd name="T1" fmla="*/ 0 h 1098"/>
                    <a:gd name="T2" fmla="*/ 0 w 1074"/>
                    <a:gd name="T3" fmla="*/ 0 h 1098"/>
                    <a:gd name="T4" fmla="*/ 0 w 1074"/>
                    <a:gd name="T5" fmla="*/ 0 h 1098"/>
                    <a:gd name="T6" fmla="*/ 0 w 1074"/>
                    <a:gd name="T7" fmla="*/ 0 h 1098"/>
                    <a:gd name="T8" fmla="*/ 0 w 1074"/>
                    <a:gd name="T9" fmla="*/ 0 h 1098"/>
                    <a:gd name="T10" fmla="*/ 0 w 1074"/>
                    <a:gd name="T11" fmla="*/ 0 h 1098"/>
                    <a:gd name="T12" fmla="*/ 0 w 1074"/>
                    <a:gd name="T13" fmla="*/ 0 h 1098"/>
                    <a:gd name="T14" fmla="*/ 0 w 1074"/>
                    <a:gd name="T15" fmla="*/ 0 h 1098"/>
                    <a:gd name="T16" fmla="*/ 0 w 1074"/>
                    <a:gd name="T17" fmla="*/ 0 h 1098"/>
                    <a:gd name="T18" fmla="*/ 0 w 1074"/>
                    <a:gd name="T19" fmla="*/ 0 h 1098"/>
                    <a:gd name="T20" fmla="*/ 0 w 1074"/>
                    <a:gd name="T21" fmla="*/ 0 h 1098"/>
                    <a:gd name="T22" fmla="*/ 0 w 1074"/>
                    <a:gd name="T23" fmla="*/ 0 h 1098"/>
                    <a:gd name="T24" fmla="*/ 0 w 1074"/>
                    <a:gd name="T25" fmla="*/ 0 h 1098"/>
                    <a:gd name="T26" fmla="*/ 0 w 1074"/>
                    <a:gd name="T27" fmla="*/ 0 h 1098"/>
                    <a:gd name="T28" fmla="*/ 0 w 1074"/>
                    <a:gd name="T29" fmla="*/ 0 h 1098"/>
                    <a:gd name="T30" fmla="*/ 0 w 1074"/>
                    <a:gd name="T31" fmla="*/ 0 h 1098"/>
                    <a:gd name="T32" fmla="*/ 0 w 1074"/>
                    <a:gd name="T33" fmla="*/ 0 h 1098"/>
                    <a:gd name="T34" fmla="*/ 0 w 1074"/>
                    <a:gd name="T35" fmla="*/ 0 h 1098"/>
                    <a:gd name="T36" fmla="*/ 0 w 1074"/>
                    <a:gd name="T37" fmla="*/ 0 h 1098"/>
                    <a:gd name="T38" fmla="*/ 0 w 1074"/>
                    <a:gd name="T39" fmla="*/ 0 h 1098"/>
                    <a:gd name="T40" fmla="*/ 0 w 1074"/>
                    <a:gd name="T41" fmla="*/ 0 h 1098"/>
                    <a:gd name="T42" fmla="*/ 0 w 1074"/>
                    <a:gd name="T43" fmla="*/ 0 h 1098"/>
                    <a:gd name="T44" fmla="*/ 0 w 1074"/>
                    <a:gd name="T45" fmla="*/ 0 h 1098"/>
                    <a:gd name="T46" fmla="*/ 0 w 1074"/>
                    <a:gd name="T47" fmla="*/ 0 h 1098"/>
                    <a:gd name="T48" fmla="*/ 0 w 1074"/>
                    <a:gd name="T49" fmla="*/ 0 h 1098"/>
                    <a:gd name="T50" fmla="*/ 0 w 1074"/>
                    <a:gd name="T51" fmla="*/ 0 h 1098"/>
                    <a:gd name="T52" fmla="*/ 0 w 1074"/>
                    <a:gd name="T53" fmla="*/ 0 h 1098"/>
                    <a:gd name="T54" fmla="*/ 0 w 1074"/>
                    <a:gd name="T55" fmla="*/ 0 h 1098"/>
                    <a:gd name="T56" fmla="*/ 0 w 1074"/>
                    <a:gd name="T57" fmla="*/ 0 h 1098"/>
                    <a:gd name="T58" fmla="*/ 0 w 1074"/>
                    <a:gd name="T59" fmla="*/ 0 h 1098"/>
                    <a:gd name="T60" fmla="*/ 0 w 1074"/>
                    <a:gd name="T61" fmla="*/ 0 h 1098"/>
                    <a:gd name="T62" fmla="*/ 0 w 1074"/>
                    <a:gd name="T63" fmla="*/ 0 h 1098"/>
                    <a:gd name="T64" fmla="*/ 0 w 1074"/>
                    <a:gd name="T65" fmla="*/ 0 h 1098"/>
                    <a:gd name="T66" fmla="*/ 0 w 1074"/>
                    <a:gd name="T67" fmla="*/ 0 h 1098"/>
                    <a:gd name="T68" fmla="*/ 0 w 1074"/>
                    <a:gd name="T69" fmla="*/ 0 h 1098"/>
                    <a:gd name="T70" fmla="*/ 0 w 1074"/>
                    <a:gd name="T71" fmla="*/ 0 h 1098"/>
                    <a:gd name="T72" fmla="*/ 0 w 1074"/>
                    <a:gd name="T73" fmla="*/ 0 h 1098"/>
                    <a:gd name="T74" fmla="*/ 0 w 107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8"/>
                    <a:gd name="T116" fmla="*/ 1074 w 107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8">
                      <a:moveTo>
                        <a:pt x="0" y="1050"/>
                      </a:moveTo>
                      <a:lnTo>
                        <a:pt x="1025" y="0"/>
                      </a:lnTo>
                      <a:lnTo>
                        <a:pt x="1027" y="0"/>
                      </a:lnTo>
                      <a:lnTo>
                        <a:pt x="1028" y="2"/>
                      </a:lnTo>
                      <a:lnTo>
                        <a:pt x="1031" y="3"/>
                      </a:lnTo>
                      <a:lnTo>
                        <a:pt x="1035" y="6"/>
                      </a:lnTo>
                      <a:lnTo>
                        <a:pt x="1038" y="9"/>
                      </a:lnTo>
                      <a:lnTo>
                        <a:pt x="1042" y="13"/>
                      </a:lnTo>
                      <a:lnTo>
                        <a:pt x="1047" y="17"/>
                      </a:lnTo>
                      <a:lnTo>
                        <a:pt x="1052" y="22"/>
                      </a:lnTo>
                      <a:lnTo>
                        <a:pt x="1056" y="26"/>
                      </a:lnTo>
                      <a:lnTo>
                        <a:pt x="1061" y="31"/>
                      </a:lnTo>
                      <a:lnTo>
                        <a:pt x="1065" y="36"/>
                      </a:lnTo>
                      <a:lnTo>
                        <a:pt x="1069" y="39"/>
                      </a:lnTo>
                      <a:lnTo>
                        <a:pt x="1071" y="42"/>
                      </a:lnTo>
                      <a:lnTo>
                        <a:pt x="1073" y="46"/>
                      </a:lnTo>
                      <a:lnTo>
                        <a:pt x="1074" y="47"/>
                      </a:lnTo>
                      <a:lnTo>
                        <a:pt x="1074" y="48"/>
                      </a:lnTo>
                      <a:lnTo>
                        <a:pt x="49" y="1098"/>
                      </a:lnTo>
                      <a:lnTo>
                        <a:pt x="48" y="1098"/>
                      </a:lnTo>
                      <a:lnTo>
                        <a:pt x="46" y="1098"/>
                      </a:lnTo>
                      <a:lnTo>
                        <a:pt x="44" y="1096"/>
                      </a:lnTo>
                      <a:lnTo>
                        <a:pt x="40" y="1093"/>
                      </a:lnTo>
                      <a:lnTo>
                        <a:pt x="36" y="1090"/>
                      </a:lnTo>
                      <a:lnTo>
                        <a:pt x="31" y="1087"/>
                      </a:lnTo>
                      <a:lnTo>
                        <a:pt x="27" y="1082"/>
                      </a:lnTo>
                      <a:lnTo>
                        <a:pt x="21" y="1078"/>
                      </a:lnTo>
                      <a:lnTo>
                        <a:pt x="16" y="1073"/>
                      </a:lnTo>
                      <a:lnTo>
                        <a:pt x="12" y="1068"/>
                      </a:lnTo>
                      <a:lnTo>
                        <a:pt x="8" y="1064"/>
                      </a:lnTo>
                      <a:lnTo>
                        <a:pt x="5" y="1059"/>
                      </a:lnTo>
                      <a:lnTo>
                        <a:pt x="3" y="1056"/>
                      </a:lnTo>
                      <a:lnTo>
                        <a:pt x="0" y="1054"/>
                      </a:lnTo>
                      <a:lnTo>
                        <a:pt x="0" y="1051"/>
                      </a:lnTo>
                      <a:lnTo>
                        <a:pt x="0" y="105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04" name="Freeform 210"/>
                <p:cNvSpPr>
                  <a:spLocks/>
                </p:cNvSpPr>
                <p:nvPr/>
              </p:nvSpPr>
              <p:spPr bwMode="auto">
                <a:xfrm>
                  <a:off x="3167" y="1366"/>
                  <a:ext cx="108" cy="120"/>
                </a:xfrm>
                <a:custGeom>
                  <a:avLst/>
                  <a:gdLst>
                    <a:gd name="T0" fmla="*/ 0 w 1074"/>
                    <a:gd name="T1" fmla="*/ 0 h 1098"/>
                    <a:gd name="T2" fmla="*/ 0 w 1074"/>
                    <a:gd name="T3" fmla="*/ 0 h 1098"/>
                    <a:gd name="T4" fmla="*/ 0 w 1074"/>
                    <a:gd name="T5" fmla="*/ 0 h 1098"/>
                    <a:gd name="T6" fmla="*/ 0 w 1074"/>
                    <a:gd name="T7" fmla="*/ 0 h 1098"/>
                    <a:gd name="T8" fmla="*/ 0 w 1074"/>
                    <a:gd name="T9" fmla="*/ 0 h 1098"/>
                    <a:gd name="T10" fmla="*/ 0 w 1074"/>
                    <a:gd name="T11" fmla="*/ 0 h 1098"/>
                    <a:gd name="T12" fmla="*/ 0 w 1074"/>
                    <a:gd name="T13" fmla="*/ 0 h 1098"/>
                    <a:gd name="T14" fmla="*/ 0 w 1074"/>
                    <a:gd name="T15" fmla="*/ 0 h 1098"/>
                    <a:gd name="T16" fmla="*/ 0 w 1074"/>
                    <a:gd name="T17" fmla="*/ 0 h 1098"/>
                    <a:gd name="T18" fmla="*/ 0 w 1074"/>
                    <a:gd name="T19" fmla="*/ 0 h 1098"/>
                    <a:gd name="T20" fmla="*/ 0 w 1074"/>
                    <a:gd name="T21" fmla="*/ 0 h 1098"/>
                    <a:gd name="T22" fmla="*/ 0 w 1074"/>
                    <a:gd name="T23" fmla="*/ 0 h 1098"/>
                    <a:gd name="T24" fmla="*/ 0 w 1074"/>
                    <a:gd name="T25" fmla="*/ 0 h 1098"/>
                    <a:gd name="T26" fmla="*/ 0 w 1074"/>
                    <a:gd name="T27" fmla="*/ 0 h 1098"/>
                    <a:gd name="T28" fmla="*/ 0 w 1074"/>
                    <a:gd name="T29" fmla="*/ 0 h 1098"/>
                    <a:gd name="T30" fmla="*/ 0 w 1074"/>
                    <a:gd name="T31" fmla="*/ 0 h 1098"/>
                    <a:gd name="T32" fmla="*/ 0 w 1074"/>
                    <a:gd name="T33" fmla="*/ 0 h 1098"/>
                    <a:gd name="T34" fmla="*/ 0 w 1074"/>
                    <a:gd name="T35" fmla="*/ 0 h 1098"/>
                    <a:gd name="T36" fmla="*/ 0 w 1074"/>
                    <a:gd name="T37" fmla="*/ 0 h 1098"/>
                    <a:gd name="T38" fmla="*/ 0 w 1074"/>
                    <a:gd name="T39" fmla="*/ 0 h 1098"/>
                    <a:gd name="T40" fmla="*/ 0 w 1074"/>
                    <a:gd name="T41" fmla="*/ 0 h 1098"/>
                    <a:gd name="T42" fmla="*/ 0 w 1074"/>
                    <a:gd name="T43" fmla="*/ 0 h 1098"/>
                    <a:gd name="T44" fmla="*/ 0 w 1074"/>
                    <a:gd name="T45" fmla="*/ 0 h 1098"/>
                    <a:gd name="T46" fmla="*/ 0 w 1074"/>
                    <a:gd name="T47" fmla="*/ 0 h 1098"/>
                    <a:gd name="T48" fmla="*/ 0 w 1074"/>
                    <a:gd name="T49" fmla="*/ 0 h 1098"/>
                    <a:gd name="T50" fmla="*/ 0 w 1074"/>
                    <a:gd name="T51" fmla="*/ 0 h 1098"/>
                    <a:gd name="T52" fmla="*/ 0 w 1074"/>
                    <a:gd name="T53" fmla="*/ 0 h 1098"/>
                    <a:gd name="T54" fmla="*/ 0 w 1074"/>
                    <a:gd name="T55" fmla="*/ 0 h 1098"/>
                    <a:gd name="T56" fmla="*/ 0 w 1074"/>
                    <a:gd name="T57" fmla="*/ 0 h 1098"/>
                    <a:gd name="T58" fmla="*/ 0 w 1074"/>
                    <a:gd name="T59" fmla="*/ 0 h 1098"/>
                    <a:gd name="T60" fmla="*/ 0 w 1074"/>
                    <a:gd name="T61" fmla="*/ 0 h 1098"/>
                    <a:gd name="T62" fmla="*/ 0 w 1074"/>
                    <a:gd name="T63" fmla="*/ 0 h 1098"/>
                    <a:gd name="T64" fmla="*/ 0 w 1074"/>
                    <a:gd name="T65" fmla="*/ 0 h 1098"/>
                    <a:gd name="T66" fmla="*/ 0 w 1074"/>
                    <a:gd name="T67" fmla="*/ 0 h 1098"/>
                    <a:gd name="T68" fmla="*/ 0 w 1074"/>
                    <a:gd name="T69" fmla="*/ 0 h 1098"/>
                    <a:gd name="T70" fmla="*/ 0 w 1074"/>
                    <a:gd name="T71" fmla="*/ 0 h 1098"/>
                    <a:gd name="T72" fmla="*/ 0 w 1074"/>
                    <a:gd name="T73" fmla="*/ 0 h 1098"/>
                    <a:gd name="T74" fmla="*/ 0 w 107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8"/>
                    <a:gd name="T116" fmla="*/ 1074 w 107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8">
                      <a:moveTo>
                        <a:pt x="0" y="1050"/>
                      </a:moveTo>
                      <a:lnTo>
                        <a:pt x="1025" y="0"/>
                      </a:lnTo>
                      <a:lnTo>
                        <a:pt x="1027" y="0"/>
                      </a:lnTo>
                      <a:lnTo>
                        <a:pt x="1028" y="2"/>
                      </a:lnTo>
                      <a:lnTo>
                        <a:pt x="1031" y="3"/>
                      </a:lnTo>
                      <a:lnTo>
                        <a:pt x="1035" y="6"/>
                      </a:lnTo>
                      <a:lnTo>
                        <a:pt x="1038" y="9"/>
                      </a:lnTo>
                      <a:lnTo>
                        <a:pt x="1042" y="13"/>
                      </a:lnTo>
                      <a:lnTo>
                        <a:pt x="1047" y="17"/>
                      </a:lnTo>
                      <a:lnTo>
                        <a:pt x="1052" y="22"/>
                      </a:lnTo>
                      <a:lnTo>
                        <a:pt x="1056" y="26"/>
                      </a:lnTo>
                      <a:lnTo>
                        <a:pt x="1061" y="31"/>
                      </a:lnTo>
                      <a:lnTo>
                        <a:pt x="1065" y="36"/>
                      </a:lnTo>
                      <a:lnTo>
                        <a:pt x="1069" y="39"/>
                      </a:lnTo>
                      <a:lnTo>
                        <a:pt x="1071" y="42"/>
                      </a:lnTo>
                      <a:lnTo>
                        <a:pt x="1073" y="46"/>
                      </a:lnTo>
                      <a:lnTo>
                        <a:pt x="1074" y="47"/>
                      </a:lnTo>
                      <a:lnTo>
                        <a:pt x="1074" y="48"/>
                      </a:lnTo>
                      <a:lnTo>
                        <a:pt x="49" y="1098"/>
                      </a:lnTo>
                      <a:lnTo>
                        <a:pt x="48" y="1098"/>
                      </a:lnTo>
                      <a:lnTo>
                        <a:pt x="46" y="1098"/>
                      </a:lnTo>
                      <a:lnTo>
                        <a:pt x="44" y="1096"/>
                      </a:lnTo>
                      <a:lnTo>
                        <a:pt x="40" y="1093"/>
                      </a:lnTo>
                      <a:lnTo>
                        <a:pt x="36" y="1090"/>
                      </a:lnTo>
                      <a:lnTo>
                        <a:pt x="31" y="1087"/>
                      </a:lnTo>
                      <a:lnTo>
                        <a:pt x="27" y="1082"/>
                      </a:lnTo>
                      <a:lnTo>
                        <a:pt x="21" y="1078"/>
                      </a:lnTo>
                      <a:lnTo>
                        <a:pt x="16" y="1073"/>
                      </a:lnTo>
                      <a:lnTo>
                        <a:pt x="12" y="1068"/>
                      </a:lnTo>
                      <a:lnTo>
                        <a:pt x="8" y="1064"/>
                      </a:lnTo>
                      <a:lnTo>
                        <a:pt x="5" y="1059"/>
                      </a:lnTo>
                      <a:lnTo>
                        <a:pt x="3" y="1056"/>
                      </a:lnTo>
                      <a:lnTo>
                        <a:pt x="0" y="1054"/>
                      </a:lnTo>
                      <a:lnTo>
                        <a:pt x="0" y="1051"/>
                      </a:lnTo>
                      <a:lnTo>
                        <a:pt x="0" y="10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05" name="Freeform 211"/>
                <p:cNvSpPr>
                  <a:spLocks/>
                </p:cNvSpPr>
                <p:nvPr/>
              </p:nvSpPr>
              <p:spPr bwMode="auto">
                <a:xfrm>
                  <a:off x="3563" y="1868"/>
                  <a:ext cx="243" cy="198"/>
                </a:xfrm>
                <a:custGeom>
                  <a:avLst/>
                  <a:gdLst>
                    <a:gd name="T0" fmla="*/ 0 w 2406"/>
                    <a:gd name="T1" fmla="*/ 0 h 1809"/>
                    <a:gd name="T2" fmla="*/ 0 w 2406"/>
                    <a:gd name="T3" fmla="*/ 0 h 1809"/>
                    <a:gd name="T4" fmla="*/ 0 w 2406"/>
                    <a:gd name="T5" fmla="*/ 0 h 1809"/>
                    <a:gd name="T6" fmla="*/ 0 w 2406"/>
                    <a:gd name="T7" fmla="*/ 0 h 1809"/>
                    <a:gd name="T8" fmla="*/ 0 w 2406"/>
                    <a:gd name="T9" fmla="*/ 0 h 1809"/>
                    <a:gd name="T10" fmla="*/ 0 60000 65536"/>
                    <a:gd name="T11" fmla="*/ 0 60000 65536"/>
                    <a:gd name="T12" fmla="*/ 0 60000 65536"/>
                    <a:gd name="T13" fmla="*/ 0 60000 65536"/>
                    <a:gd name="T14" fmla="*/ 0 60000 65536"/>
                    <a:gd name="T15" fmla="*/ 0 w 2406"/>
                    <a:gd name="T16" fmla="*/ 0 h 1809"/>
                    <a:gd name="T17" fmla="*/ 2406 w 2406"/>
                    <a:gd name="T18" fmla="*/ 1809 h 1809"/>
                  </a:gdLst>
                  <a:ahLst/>
                  <a:cxnLst>
                    <a:cxn ang="T10">
                      <a:pos x="T0" y="T1"/>
                    </a:cxn>
                    <a:cxn ang="T11">
                      <a:pos x="T2" y="T3"/>
                    </a:cxn>
                    <a:cxn ang="T12">
                      <a:pos x="T4" y="T5"/>
                    </a:cxn>
                    <a:cxn ang="T13">
                      <a:pos x="T6" y="T7"/>
                    </a:cxn>
                    <a:cxn ang="T14">
                      <a:pos x="T8" y="T9"/>
                    </a:cxn>
                  </a:cxnLst>
                  <a:rect l="T15" t="T16" r="T17" b="T18"/>
                  <a:pathLst>
                    <a:path w="2406" h="1809">
                      <a:moveTo>
                        <a:pt x="603" y="0"/>
                      </a:moveTo>
                      <a:lnTo>
                        <a:pt x="2406" y="85"/>
                      </a:lnTo>
                      <a:lnTo>
                        <a:pt x="1846" y="1809"/>
                      </a:lnTo>
                      <a:lnTo>
                        <a:pt x="0" y="1655"/>
                      </a:lnTo>
                      <a:lnTo>
                        <a:pt x="603"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06" name="Freeform 212"/>
                <p:cNvSpPr>
                  <a:spLocks/>
                </p:cNvSpPr>
                <p:nvPr/>
              </p:nvSpPr>
              <p:spPr bwMode="auto">
                <a:xfrm>
                  <a:off x="3563" y="1868"/>
                  <a:ext cx="243" cy="198"/>
                </a:xfrm>
                <a:custGeom>
                  <a:avLst/>
                  <a:gdLst>
                    <a:gd name="T0" fmla="*/ 0 w 2406"/>
                    <a:gd name="T1" fmla="*/ 0 h 1809"/>
                    <a:gd name="T2" fmla="*/ 0 w 2406"/>
                    <a:gd name="T3" fmla="*/ 0 h 1809"/>
                    <a:gd name="T4" fmla="*/ 0 w 2406"/>
                    <a:gd name="T5" fmla="*/ 0 h 1809"/>
                    <a:gd name="T6" fmla="*/ 0 w 2406"/>
                    <a:gd name="T7" fmla="*/ 0 h 1809"/>
                    <a:gd name="T8" fmla="*/ 0 w 2406"/>
                    <a:gd name="T9" fmla="*/ 0 h 1809"/>
                    <a:gd name="T10" fmla="*/ 0 60000 65536"/>
                    <a:gd name="T11" fmla="*/ 0 60000 65536"/>
                    <a:gd name="T12" fmla="*/ 0 60000 65536"/>
                    <a:gd name="T13" fmla="*/ 0 60000 65536"/>
                    <a:gd name="T14" fmla="*/ 0 60000 65536"/>
                    <a:gd name="T15" fmla="*/ 0 w 2406"/>
                    <a:gd name="T16" fmla="*/ 0 h 1809"/>
                    <a:gd name="T17" fmla="*/ 2406 w 2406"/>
                    <a:gd name="T18" fmla="*/ 1809 h 1809"/>
                  </a:gdLst>
                  <a:ahLst/>
                  <a:cxnLst>
                    <a:cxn ang="T10">
                      <a:pos x="T0" y="T1"/>
                    </a:cxn>
                    <a:cxn ang="T11">
                      <a:pos x="T2" y="T3"/>
                    </a:cxn>
                    <a:cxn ang="T12">
                      <a:pos x="T4" y="T5"/>
                    </a:cxn>
                    <a:cxn ang="T13">
                      <a:pos x="T6" y="T7"/>
                    </a:cxn>
                    <a:cxn ang="T14">
                      <a:pos x="T8" y="T9"/>
                    </a:cxn>
                  </a:cxnLst>
                  <a:rect l="T15" t="T16" r="T17" b="T18"/>
                  <a:pathLst>
                    <a:path w="2406" h="1809">
                      <a:moveTo>
                        <a:pt x="603" y="0"/>
                      </a:moveTo>
                      <a:lnTo>
                        <a:pt x="2406" y="85"/>
                      </a:lnTo>
                      <a:lnTo>
                        <a:pt x="1846" y="1809"/>
                      </a:lnTo>
                      <a:lnTo>
                        <a:pt x="0" y="1655"/>
                      </a:lnTo>
                      <a:lnTo>
                        <a:pt x="603"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07" name="Line 213"/>
                <p:cNvSpPr>
                  <a:spLocks noChangeShapeType="1"/>
                </p:cNvSpPr>
                <p:nvPr/>
              </p:nvSpPr>
              <p:spPr bwMode="auto">
                <a:xfrm flipH="1">
                  <a:off x="3614" y="1868"/>
                  <a:ext cx="10" cy="3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8" name="Line 214"/>
                <p:cNvSpPr>
                  <a:spLocks noChangeShapeType="1"/>
                </p:cNvSpPr>
                <p:nvPr/>
              </p:nvSpPr>
              <p:spPr bwMode="auto">
                <a:xfrm flipH="1">
                  <a:off x="3614" y="1878"/>
                  <a:ext cx="192" cy="2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9" name="Line 215"/>
                <p:cNvSpPr>
                  <a:spLocks noChangeShapeType="1"/>
                </p:cNvSpPr>
                <p:nvPr/>
              </p:nvSpPr>
              <p:spPr bwMode="auto">
                <a:xfrm flipV="1">
                  <a:off x="3563" y="1903"/>
                  <a:ext cx="51" cy="14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10" name="Line 216"/>
                <p:cNvSpPr>
                  <a:spLocks noChangeShapeType="1"/>
                </p:cNvSpPr>
                <p:nvPr/>
              </p:nvSpPr>
              <p:spPr bwMode="auto">
                <a:xfrm>
                  <a:off x="3614" y="1903"/>
                  <a:ext cx="135" cy="16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11" name="Oval 217"/>
                <p:cNvSpPr>
                  <a:spLocks noChangeArrowheads="1"/>
                </p:cNvSpPr>
                <p:nvPr/>
              </p:nvSpPr>
              <p:spPr bwMode="auto">
                <a:xfrm>
                  <a:off x="3265" y="1324"/>
                  <a:ext cx="48" cy="53"/>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12" name="Freeform 218"/>
                <p:cNvSpPr>
                  <a:spLocks/>
                </p:cNvSpPr>
                <p:nvPr/>
              </p:nvSpPr>
              <p:spPr bwMode="auto">
                <a:xfrm>
                  <a:off x="3431" y="1775"/>
                  <a:ext cx="108" cy="119"/>
                </a:xfrm>
                <a:custGeom>
                  <a:avLst/>
                  <a:gdLst>
                    <a:gd name="T0" fmla="*/ 0 w 1073"/>
                    <a:gd name="T1" fmla="*/ 0 h 1090"/>
                    <a:gd name="T2" fmla="*/ 0 w 1073"/>
                    <a:gd name="T3" fmla="*/ 0 h 1090"/>
                    <a:gd name="T4" fmla="*/ 0 w 1073"/>
                    <a:gd name="T5" fmla="*/ 0 h 1090"/>
                    <a:gd name="T6" fmla="*/ 0 w 1073"/>
                    <a:gd name="T7" fmla="*/ 0 h 1090"/>
                    <a:gd name="T8" fmla="*/ 0 w 1073"/>
                    <a:gd name="T9" fmla="*/ 0 h 1090"/>
                    <a:gd name="T10" fmla="*/ 0 w 1073"/>
                    <a:gd name="T11" fmla="*/ 0 h 1090"/>
                    <a:gd name="T12" fmla="*/ 0 w 1073"/>
                    <a:gd name="T13" fmla="*/ 0 h 1090"/>
                    <a:gd name="T14" fmla="*/ 0 w 1073"/>
                    <a:gd name="T15" fmla="*/ 0 h 1090"/>
                    <a:gd name="T16" fmla="*/ 0 w 1073"/>
                    <a:gd name="T17" fmla="*/ 0 h 1090"/>
                    <a:gd name="T18" fmla="*/ 0 w 1073"/>
                    <a:gd name="T19" fmla="*/ 0 h 1090"/>
                    <a:gd name="T20" fmla="*/ 0 w 1073"/>
                    <a:gd name="T21" fmla="*/ 0 h 1090"/>
                    <a:gd name="T22" fmla="*/ 0 w 1073"/>
                    <a:gd name="T23" fmla="*/ 0 h 1090"/>
                    <a:gd name="T24" fmla="*/ 0 w 1073"/>
                    <a:gd name="T25" fmla="*/ 0 h 1090"/>
                    <a:gd name="T26" fmla="*/ 0 w 1073"/>
                    <a:gd name="T27" fmla="*/ 0 h 1090"/>
                    <a:gd name="T28" fmla="*/ 0 w 1073"/>
                    <a:gd name="T29" fmla="*/ 0 h 1090"/>
                    <a:gd name="T30" fmla="*/ 0 w 1073"/>
                    <a:gd name="T31" fmla="*/ 0 h 1090"/>
                    <a:gd name="T32" fmla="*/ 0 w 1073"/>
                    <a:gd name="T33" fmla="*/ 0 h 1090"/>
                    <a:gd name="T34" fmla="*/ 0 w 1073"/>
                    <a:gd name="T35" fmla="*/ 0 h 1090"/>
                    <a:gd name="T36" fmla="*/ 0 w 1073"/>
                    <a:gd name="T37" fmla="*/ 0 h 1090"/>
                    <a:gd name="T38" fmla="*/ 0 w 1073"/>
                    <a:gd name="T39" fmla="*/ 0 h 1090"/>
                    <a:gd name="T40" fmla="*/ 0 w 1073"/>
                    <a:gd name="T41" fmla="*/ 0 h 1090"/>
                    <a:gd name="T42" fmla="*/ 0 w 1073"/>
                    <a:gd name="T43" fmla="*/ 0 h 1090"/>
                    <a:gd name="T44" fmla="*/ 0 w 1073"/>
                    <a:gd name="T45" fmla="*/ 0 h 1090"/>
                    <a:gd name="T46" fmla="*/ 0 w 1073"/>
                    <a:gd name="T47" fmla="*/ 0 h 1090"/>
                    <a:gd name="T48" fmla="*/ 0 w 1073"/>
                    <a:gd name="T49" fmla="*/ 0 h 1090"/>
                    <a:gd name="T50" fmla="*/ 0 w 1073"/>
                    <a:gd name="T51" fmla="*/ 0 h 1090"/>
                    <a:gd name="T52" fmla="*/ 0 w 1073"/>
                    <a:gd name="T53" fmla="*/ 0 h 1090"/>
                    <a:gd name="T54" fmla="*/ 0 w 1073"/>
                    <a:gd name="T55" fmla="*/ 0 h 1090"/>
                    <a:gd name="T56" fmla="*/ 0 w 1073"/>
                    <a:gd name="T57" fmla="*/ 0 h 1090"/>
                    <a:gd name="T58" fmla="*/ 0 w 1073"/>
                    <a:gd name="T59" fmla="*/ 0 h 1090"/>
                    <a:gd name="T60" fmla="*/ 0 w 1073"/>
                    <a:gd name="T61" fmla="*/ 0 h 1090"/>
                    <a:gd name="T62" fmla="*/ 0 w 1073"/>
                    <a:gd name="T63" fmla="*/ 0 h 1090"/>
                    <a:gd name="T64" fmla="*/ 0 w 1073"/>
                    <a:gd name="T65" fmla="*/ 0 h 1090"/>
                    <a:gd name="T66" fmla="*/ 0 w 1073"/>
                    <a:gd name="T67" fmla="*/ 0 h 1090"/>
                    <a:gd name="T68" fmla="*/ 0 w 1073"/>
                    <a:gd name="T69" fmla="*/ 0 h 1090"/>
                    <a:gd name="T70" fmla="*/ 0 w 1073"/>
                    <a:gd name="T71" fmla="*/ 0 h 1090"/>
                    <a:gd name="T72" fmla="*/ 0 w 1073"/>
                    <a:gd name="T73" fmla="*/ 0 h 1090"/>
                    <a:gd name="T74" fmla="*/ 0 w 1073"/>
                    <a:gd name="T75" fmla="*/ 0 h 10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3"/>
                    <a:gd name="T115" fmla="*/ 0 h 1090"/>
                    <a:gd name="T116" fmla="*/ 1073 w 1073"/>
                    <a:gd name="T117" fmla="*/ 1090 h 10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3" h="1090">
                      <a:moveTo>
                        <a:pt x="0" y="1042"/>
                      </a:moveTo>
                      <a:lnTo>
                        <a:pt x="1024" y="0"/>
                      </a:lnTo>
                      <a:lnTo>
                        <a:pt x="1025" y="0"/>
                      </a:lnTo>
                      <a:lnTo>
                        <a:pt x="1027" y="1"/>
                      </a:lnTo>
                      <a:lnTo>
                        <a:pt x="1029" y="4"/>
                      </a:lnTo>
                      <a:lnTo>
                        <a:pt x="1033" y="6"/>
                      </a:lnTo>
                      <a:lnTo>
                        <a:pt x="1037" y="9"/>
                      </a:lnTo>
                      <a:lnTo>
                        <a:pt x="1042" y="13"/>
                      </a:lnTo>
                      <a:lnTo>
                        <a:pt x="1046" y="17"/>
                      </a:lnTo>
                      <a:lnTo>
                        <a:pt x="1051" y="22"/>
                      </a:lnTo>
                      <a:lnTo>
                        <a:pt x="1056" y="26"/>
                      </a:lnTo>
                      <a:lnTo>
                        <a:pt x="1060" y="31"/>
                      </a:lnTo>
                      <a:lnTo>
                        <a:pt x="1065" y="35"/>
                      </a:lnTo>
                      <a:lnTo>
                        <a:pt x="1068" y="39"/>
                      </a:lnTo>
                      <a:lnTo>
                        <a:pt x="1070" y="42"/>
                      </a:lnTo>
                      <a:lnTo>
                        <a:pt x="1071" y="46"/>
                      </a:lnTo>
                      <a:lnTo>
                        <a:pt x="1073" y="48"/>
                      </a:lnTo>
                      <a:lnTo>
                        <a:pt x="49" y="1089"/>
                      </a:lnTo>
                      <a:lnTo>
                        <a:pt x="48" y="1090"/>
                      </a:lnTo>
                      <a:lnTo>
                        <a:pt x="45" y="1089"/>
                      </a:lnTo>
                      <a:lnTo>
                        <a:pt x="42" y="1088"/>
                      </a:lnTo>
                      <a:lnTo>
                        <a:pt x="38" y="1085"/>
                      </a:lnTo>
                      <a:lnTo>
                        <a:pt x="34" y="1082"/>
                      </a:lnTo>
                      <a:lnTo>
                        <a:pt x="29" y="1079"/>
                      </a:lnTo>
                      <a:lnTo>
                        <a:pt x="25" y="1074"/>
                      </a:lnTo>
                      <a:lnTo>
                        <a:pt x="20" y="1070"/>
                      </a:lnTo>
                      <a:lnTo>
                        <a:pt x="16" y="1065"/>
                      </a:lnTo>
                      <a:lnTo>
                        <a:pt x="11" y="1060"/>
                      </a:lnTo>
                      <a:lnTo>
                        <a:pt x="8" y="1056"/>
                      </a:lnTo>
                      <a:lnTo>
                        <a:pt x="4" y="1051"/>
                      </a:lnTo>
                      <a:lnTo>
                        <a:pt x="2" y="1048"/>
                      </a:lnTo>
                      <a:lnTo>
                        <a:pt x="0" y="1046"/>
                      </a:lnTo>
                      <a:lnTo>
                        <a:pt x="0" y="1043"/>
                      </a:lnTo>
                      <a:lnTo>
                        <a:pt x="0" y="104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13" name="Freeform 219"/>
                <p:cNvSpPr>
                  <a:spLocks/>
                </p:cNvSpPr>
                <p:nvPr/>
              </p:nvSpPr>
              <p:spPr bwMode="auto">
                <a:xfrm>
                  <a:off x="3431" y="1775"/>
                  <a:ext cx="108" cy="119"/>
                </a:xfrm>
                <a:custGeom>
                  <a:avLst/>
                  <a:gdLst>
                    <a:gd name="T0" fmla="*/ 0 w 1073"/>
                    <a:gd name="T1" fmla="*/ 0 h 1090"/>
                    <a:gd name="T2" fmla="*/ 0 w 1073"/>
                    <a:gd name="T3" fmla="*/ 0 h 1090"/>
                    <a:gd name="T4" fmla="*/ 0 w 1073"/>
                    <a:gd name="T5" fmla="*/ 0 h 1090"/>
                    <a:gd name="T6" fmla="*/ 0 w 1073"/>
                    <a:gd name="T7" fmla="*/ 0 h 1090"/>
                    <a:gd name="T8" fmla="*/ 0 w 1073"/>
                    <a:gd name="T9" fmla="*/ 0 h 1090"/>
                    <a:gd name="T10" fmla="*/ 0 w 1073"/>
                    <a:gd name="T11" fmla="*/ 0 h 1090"/>
                    <a:gd name="T12" fmla="*/ 0 w 1073"/>
                    <a:gd name="T13" fmla="*/ 0 h 1090"/>
                    <a:gd name="T14" fmla="*/ 0 w 1073"/>
                    <a:gd name="T15" fmla="*/ 0 h 1090"/>
                    <a:gd name="T16" fmla="*/ 0 w 1073"/>
                    <a:gd name="T17" fmla="*/ 0 h 1090"/>
                    <a:gd name="T18" fmla="*/ 0 w 1073"/>
                    <a:gd name="T19" fmla="*/ 0 h 1090"/>
                    <a:gd name="T20" fmla="*/ 0 w 1073"/>
                    <a:gd name="T21" fmla="*/ 0 h 1090"/>
                    <a:gd name="T22" fmla="*/ 0 w 1073"/>
                    <a:gd name="T23" fmla="*/ 0 h 1090"/>
                    <a:gd name="T24" fmla="*/ 0 w 1073"/>
                    <a:gd name="T25" fmla="*/ 0 h 1090"/>
                    <a:gd name="T26" fmla="*/ 0 w 1073"/>
                    <a:gd name="T27" fmla="*/ 0 h 1090"/>
                    <a:gd name="T28" fmla="*/ 0 w 1073"/>
                    <a:gd name="T29" fmla="*/ 0 h 1090"/>
                    <a:gd name="T30" fmla="*/ 0 w 1073"/>
                    <a:gd name="T31" fmla="*/ 0 h 1090"/>
                    <a:gd name="T32" fmla="*/ 0 w 1073"/>
                    <a:gd name="T33" fmla="*/ 0 h 1090"/>
                    <a:gd name="T34" fmla="*/ 0 w 1073"/>
                    <a:gd name="T35" fmla="*/ 0 h 1090"/>
                    <a:gd name="T36" fmla="*/ 0 w 1073"/>
                    <a:gd name="T37" fmla="*/ 0 h 1090"/>
                    <a:gd name="T38" fmla="*/ 0 w 1073"/>
                    <a:gd name="T39" fmla="*/ 0 h 1090"/>
                    <a:gd name="T40" fmla="*/ 0 w 1073"/>
                    <a:gd name="T41" fmla="*/ 0 h 1090"/>
                    <a:gd name="T42" fmla="*/ 0 w 1073"/>
                    <a:gd name="T43" fmla="*/ 0 h 1090"/>
                    <a:gd name="T44" fmla="*/ 0 w 1073"/>
                    <a:gd name="T45" fmla="*/ 0 h 1090"/>
                    <a:gd name="T46" fmla="*/ 0 w 1073"/>
                    <a:gd name="T47" fmla="*/ 0 h 1090"/>
                    <a:gd name="T48" fmla="*/ 0 w 1073"/>
                    <a:gd name="T49" fmla="*/ 0 h 1090"/>
                    <a:gd name="T50" fmla="*/ 0 w 1073"/>
                    <a:gd name="T51" fmla="*/ 0 h 1090"/>
                    <a:gd name="T52" fmla="*/ 0 w 1073"/>
                    <a:gd name="T53" fmla="*/ 0 h 1090"/>
                    <a:gd name="T54" fmla="*/ 0 w 1073"/>
                    <a:gd name="T55" fmla="*/ 0 h 1090"/>
                    <a:gd name="T56" fmla="*/ 0 w 1073"/>
                    <a:gd name="T57" fmla="*/ 0 h 1090"/>
                    <a:gd name="T58" fmla="*/ 0 w 1073"/>
                    <a:gd name="T59" fmla="*/ 0 h 1090"/>
                    <a:gd name="T60" fmla="*/ 0 w 1073"/>
                    <a:gd name="T61" fmla="*/ 0 h 1090"/>
                    <a:gd name="T62" fmla="*/ 0 w 1073"/>
                    <a:gd name="T63" fmla="*/ 0 h 1090"/>
                    <a:gd name="T64" fmla="*/ 0 w 1073"/>
                    <a:gd name="T65" fmla="*/ 0 h 1090"/>
                    <a:gd name="T66" fmla="*/ 0 w 1073"/>
                    <a:gd name="T67" fmla="*/ 0 h 1090"/>
                    <a:gd name="T68" fmla="*/ 0 w 1073"/>
                    <a:gd name="T69" fmla="*/ 0 h 1090"/>
                    <a:gd name="T70" fmla="*/ 0 w 1073"/>
                    <a:gd name="T71" fmla="*/ 0 h 1090"/>
                    <a:gd name="T72" fmla="*/ 0 w 1073"/>
                    <a:gd name="T73" fmla="*/ 0 h 1090"/>
                    <a:gd name="T74" fmla="*/ 0 w 1073"/>
                    <a:gd name="T75" fmla="*/ 0 h 10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3"/>
                    <a:gd name="T115" fmla="*/ 0 h 1090"/>
                    <a:gd name="T116" fmla="*/ 1073 w 1073"/>
                    <a:gd name="T117" fmla="*/ 1090 h 10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3" h="1090">
                      <a:moveTo>
                        <a:pt x="0" y="1042"/>
                      </a:moveTo>
                      <a:lnTo>
                        <a:pt x="1024" y="0"/>
                      </a:lnTo>
                      <a:lnTo>
                        <a:pt x="1025" y="0"/>
                      </a:lnTo>
                      <a:lnTo>
                        <a:pt x="1027" y="1"/>
                      </a:lnTo>
                      <a:lnTo>
                        <a:pt x="1029" y="4"/>
                      </a:lnTo>
                      <a:lnTo>
                        <a:pt x="1033" y="6"/>
                      </a:lnTo>
                      <a:lnTo>
                        <a:pt x="1037" y="9"/>
                      </a:lnTo>
                      <a:lnTo>
                        <a:pt x="1042" y="13"/>
                      </a:lnTo>
                      <a:lnTo>
                        <a:pt x="1046" y="17"/>
                      </a:lnTo>
                      <a:lnTo>
                        <a:pt x="1051" y="22"/>
                      </a:lnTo>
                      <a:lnTo>
                        <a:pt x="1056" y="26"/>
                      </a:lnTo>
                      <a:lnTo>
                        <a:pt x="1060" y="31"/>
                      </a:lnTo>
                      <a:lnTo>
                        <a:pt x="1065" y="35"/>
                      </a:lnTo>
                      <a:lnTo>
                        <a:pt x="1068" y="39"/>
                      </a:lnTo>
                      <a:lnTo>
                        <a:pt x="1070" y="42"/>
                      </a:lnTo>
                      <a:lnTo>
                        <a:pt x="1071" y="46"/>
                      </a:lnTo>
                      <a:lnTo>
                        <a:pt x="1073" y="48"/>
                      </a:lnTo>
                      <a:lnTo>
                        <a:pt x="49" y="1089"/>
                      </a:lnTo>
                      <a:lnTo>
                        <a:pt x="48" y="1090"/>
                      </a:lnTo>
                      <a:lnTo>
                        <a:pt x="45" y="1089"/>
                      </a:lnTo>
                      <a:lnTo>
                        <a:pt x="42" y="1088"/>
                      </a:lnTo>
                      <a:lnTo>
                        <a:pt x="38" y="1085"/>
                      </a:lnTo>
                      <a:lnTo>
                        <a:pt x="34" y="1082"/>
                      </a:lnTo>
                      <a:lnTo>
                        <a:pt x="29" y="1079"/>
                      </a:lnTo>
                      <a:lnTo>
                        <a:pt x="25" y="1074"/>
                      </a:lnTo>
                      <a:lnTo>
                        <a:pt x="20" y="1070"/>
                      </a:lnTo>
                      <a:lnTo>
                        <a:pt x="16" y="1065"/>
                      </a:lnTo>
                      <a:lnTo>
                        <a:pt x="11" y="1060"/>
                      </a:lnTo>
                      <a:lnTo>
                        <a:pt x="8" y="1056"/>
                      </a:lnTo>
                      <a:lnTo>
                        <a:pt x="4" y="1051"/>
                      </a:lnTo>
                      <a:lnTo>
                        <a:pt x="2" y="1048"/>
                      </a:lnTo>
                      <a:lnTo>
                        <a:pt x="0" y="1046"/>
                      </a:lnTo>
                      <a:lnTo>
                        <a:pt x="0" y="1043"/>
                      </a:lnTo>
                      <a:lnTo>
                        <a:pt x="0" y="104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14" name="Freeform 220"/>
                <p:cNvSpPr>
                  <a:spLocks/>
                </p:cNvSpPr>
                <p:nvPr/>
              </p:nvSpPr>
              <p:spPr bwMode="auto">
                <a:xfrm>
                  <a:off x="3303" y="1215"/>
                  <a:ext cx="108" cy="120"/>
                </a:xfrm>
                <a:custGeom>
                  <a:avLst/>
                  <a:gdLst>
                    <a:gd name="T0" fmla="*/ 0 w 1076"/>
                    <a:gd name="T1" fmla="*/ 0 h 1101"/>
                    <a:gd name="T2" fmla="*/ 0 w 1076"/>
                    <a:gd name="T3" fmla="*/ 0 h 1101"/>
                    <a:gd name="T4" fmla="*/ 0 w 1076"/>
                    <a:gd name="T5" fmla="*/ 0 h 1101"/>
                    <a:gd name="T6" fmla="*/ 0 w 1076"/>
                    <a:gd name="T7" fmla="*/ 0 h 1101"/>
                    <a:gd name="T8" fmla="*/ 0 w 1076"/>
                    <a:gd name="T9" fmla="*/ 0 h 1101"/>
                    <a:gd name="T10" fmla="*/ 0 w 1076"/>
                    <a:gd name="T11" fmla="*/ 0 h 1101"/>
                    <a:gd name="T12" fmla="*/ 0 w 1076"/>
                    <a:gd name="T13" fmla="*/ 0 h 1101"/>
                    <a:gd name="T14" fmla="*/ 0 w 1076"/>
                    <a:gd name="T15" fmla="*/ 0 h 1101"/>
                    <a:gd name="T16" fmla="*/ 0 w 1076"/>
                    <a:gd name="T17" fmla="*/ 0 h 1101"/>
                    <a:gd name="T18" fmla="*/ 0 w 1076"/>
                    <a:gd name="T19" fmla="*/ 0 h 1101"/>
                    <a:gd name="T20" fmla="*/ 0 w 1076"/>
                    <a:gd name="T21" fmla="*/ 0 h 1101"/>
                    <a:gd name="T22" fmla="*/ 0 w 1076"/>
                    <a:gd name="T23" fmla="*/ 0 h 1101"/>
                    <a:gd name="T24" fmla="*/ 0 w 1076"/>
                    <a:gd name="T25" fmla="*/ 0 h 1101"/>
                    <a:gd name="T26" fmla="*/ 0 w 1076"/>
                    <a:gd name="T27" fmla="*/ 0 h 1101"/>
                    <a:gd name="T28" fmla="*/ 0 w 1076"/>
                    <a:gd name="T29" fmla="*/ 0 h 1101"/>
                    <a:gd name="T30" fmla="*/ 0 w 1076"/>
                    <a:gd name="T31" fmla="*/ 0 h 1101"/>
                    <a:gd name="T32" fmla="*/ 0 w 1076"/>
                    <a:gd name="T33" fmla="*/ 0 h 1101"/>
                    <a:gd name="T34" fmla="*/ 0 w 1076"/>
                    <a:gd name="T35" fmla="*/ 0 h 1101"/>
                    <a:gd name="T36" fmla="*/ 0 w 1076"/>
                    <a:gd name="T37" fmla="*/ 0 h 1101"/>
                    <a:gd name="T38" fmla="*/ 0 w 1076"/>
                    <a:gd name="T39" fmla="*/ 0 h 1101"/>
                    <a:gd name="T40" fmla="*/ 0 w 1076"/>
                    <a:gd name="T41" fmla="*/ 0 h 1101"/>
                    <a:gd name="T42" fmla="*/ 0 w 1076"/>
                    <a:gd name="T43" fmla="*/ 0 h 1101"/>
                    <a:gd name="T44" fmla="*/ 0 w 1076"/>
                    <a:gd name="T45" fmla="*/ 0 h 1101"/>
                    <a:gd name="T46" fmla="*/ 0 w 1076"/>
                    <a:gd name="T47" fmla="*/ 0 h 1101"/>
                    <a:gd name="T48" fmla="*/ 0 w 1076"/>
                    <a:gd name="T49" fmla="*/ 0 h 1101"/>
                    <a:gd name="T50" fmla="*/ 0 w 1076"/>
                    <a:gd name="T51" fmla="*/ 0 h 1101"/>
                    <a:gd name="T52" fmla="*/ 0 w 1076"/>
                    <a:gd name="T53" fmla="*/ 0 h 1101"/>
                    <a:gd name="T54" fmla="*/ 0 w 1076"/>
                    <a:gd name="T55" fmla="*/ 0 h 1101"/>
                    <a:gd name="T56" fmla="*/ 0 w 1076"/>
                    <a:gd name="T57" fmla="*/ 0 h 1101"/>
                    <a:gd name="T58" fmla="*/ 0 w 1076"/>
                    <a:gd name="T59" fmla="*/ 0 h 1101"/>
                    <a:gd name="T60" fmla="*/ 0 w 1076"/>
                    <a:gd name="T61" fmla="*/ 0 h 1101"/>
                    <a:gd name="T62" fmla="*/ 0 w 1076"/>
                    <a:gd name="T63" fmla="*/ 0 h 1101"/>
                    <a:gd name="T64" fmla="*/ 0 w 1076"/>
                    <a:gd name="T65" fmla="*/ 0 h 1101"/>
                    <a:gd name="T66" fmla="*/ 0 w 1076"/>
                    <a:gd name="T67" fmla="*/ 0 h 1101"/>
                    <a:gd name="T68" fmla="*/ 0 w 1076"/>
                    <a:gd name="T69" fmla="*/ 0 h 1101"/>
                    <a:gd name="T70" fmla="*/ 0 w 1076"/>
                    <a:gd name="T71" fmla="*/ 0 h 1101"/>
                    <a:gd name="T72" fmla="*/ 0 w 1076"/>
                    <a:gd name="T73" fmla="*/ 0 h 1101"/>
                    <a:gd name="T74" fmla="*/ 0 w 1076"/>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101"/>
                    <a:gd name="T116" fmla="*/ 1076 w 1076"/>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101">
                      <a:moveTo>
                        <a:pt x="0" y="1054"/>
                      </a:moveTo>
                      <a:lnTo>
                        <a:pt x="1028" y="0"/>
                      </a:lnTo>
                      <a:lnTo>
                        <a:pt x="1028" y="1"/>
                      </a:lnTo>
                      <a:lnTo>
                        <a:pt x="1030" y="3"/>
                      </a:lnTo>
                      <a:lnTo>
                        <a:pt x="1032" y="5"/>
                      </a:lnTo>
                      <a:lnTo>
                        <a:pt x="1036" y="7"/>
                      </a:lnTo>
                      <a:lnTo>
                        <a:pt x="1039" y="10"/>
                      </a:lnTo>
                      <a:lnTo>
                        <a:pt x="1043" y="15"/>
                      </a:lnTo>
                      <a:lnTo>
                        <a:pt x="1048" y="20"/>
                      </a:lnTo>
                      <a:lnTo>
                        <a:pt x="1053" y="24"/>
                      </a:lnTo>
                      <a:lnTo>
                        <a:pt x="1057" y="29"/>
                      </a:lnTo>
                      <a:lnTo>
                        <a:pt x="1062" y="33"/>
                      </a:lnTo>
                      <a:lnTo>
                        <a:pt x="1066" y="38"/>
                      </a:lnTo>
                      <a:lnTo>
                        <a:pt x="1070" y="41"/>
                      </a:lnTo>
                      <a:lnTo>
                        <a:pt x="1073" y="45"/>
                      </a:lnTo>
                      <a:lnTo>
                        <a:pt x="1075" y="47"/>
                      </a:lnTo>
                      <a:lnTo>
                        <a:pt x="1076" y="48"/>
                      </a:lnTo>
                      <a:lnTo>
                        <a:pt x="49" y="1101"/>
                      </a:lnTo>
                      <a:lnTo>
                        <a:pt x="48" y="1101"/>
                      </a:lnTo>
                      <a:lnTo>
                        <a:pt x="47" y="1100"/>
                      </a:lnTo>
                      <a:lnTo>
                        <a:pt x="43" y="1098"/>
                      </a:lnTo>
                      <a:lnTo>
                        <a:pt x="40" y="1096"/>
                      </a:lnTo>
                      <a:lnTo>
                        <a:pt x="37" y="1092"/>
                      </a:lnTo>
                      <a:lnTo>
                        <a:pt x="32" y="1089"/>
                      </a:lnTo>
                      <a:lnTo>
                        <a:pt x="28" y="1084"/>
                      </a:lnTo>
                      <a:lnTo>
                        <a:pt x="23" y="1080"/>
                      </a:lnTo>
                      <a:lnTo>
                        <a:pt x="17" y="1074"/>
                      </a:lnTo>
                      <a:lnTo>
                        <a:pt x="13" y="1070"/>
                      </a:lnTo>
                      <a:lnTo>
                        <a:pt x="9" y="1066"/>
                      </a:lnTo>
                      <a:lnTo>
                        <a:pt x="6" y="1062"/>
                      </a:lnTo>
                      <a:lnTo>
                        <a:pt x="3" y="1058"/>
                      </a:lnTo>
                      <a:lnTo>
                        <a:pt x="1" y="1056"/>
                      </a:lnTo>
                      <a:lnTo>
                        <a:pt x="0" y="1055"/>
                      </a:lnTo>
                      <a:lnTo>
                        <a:pt x="0" y="105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15" name="Freeform 221"/>
                <p:cNvSpPr>
                  <a:spLocks/>
                </p:cNvSpPr>
                <p:nvPr/>
              </p:nvSpPr>
              <p:spPr bwMode="auto">
                <a:xfrm>
                  <a:off x="3303" y="1215"/>
                  <a:ext cx="108" cy="120"/>
                </a:xfrm>
                <a:custGeom>
                  <a:avLst/>
                  <a:gdLst>
                    <a:gd name="T0" fmla="*/ 0 w 1076"/>
                    <a:gd name="T1" fmla="*/ 0 h 1101"/>
                    <a:gd name="T2" fmla="*/ 0 w 1076"/>
                    <a:gd name="T3" fmla="*/ 0 h 1101"/>
                    <a:gd name="T4" fmla="*/ 0 w 1076"/>
                    <a:gd name="T5" fmla="*/ 0 h 1101"/>
                    <a:gd name="T6" fmla="*/ 0 w 1076"/>
                    <a:gd name="T7" fmla="*/ 0 h 1101"/>
                    <a:gd name="T8" fmla="*/ 0 w 1076"/>
                    <a:gd name="T9" fmla="*/ 0 h 1101"/>
                    <a:gd name="T10" fmla="*/ 0 w 1076"/>
                    <a:gd name="T11" fmla="*/ 0 h 1101"/>
                    <a:gd name="T12" fmla="*/ 0 w 1076"/>
                    <a:gd name="T13" fmla="*/ 0 h 1101"/>
                    <a:gd name="T14" fmla="*/ 0 w 1076"/>
                    <a:gd name="T15" fmla="*/ 0 h 1101"/>
                    <a:gd name="T16" fmla="*/ 0 w 1076"/>
                    <a:gd name="T17" fmla="*/ 0 h 1101"/>
                    <a:gd name="T18" fmla="*/ 0 w 1076"/>
                    <a:gd name="T19" fmla="*/ 0 h 1101"/>
                    <a:gd name="T20" fmla="*/ 0 w 1076"/>
                    <a:gd name="T21" fmla="*/ 0 h 1101"/>
                    <a:gd name="T22" fmla="*/ 0 w 1076"/>
                    <a:gd name="T23" fmla="*/ 0 h 1101"/>
                    <a:gd name="T24" fmla="*/ 0 w 1076"/>
                    <a:gd name="T25" fmla="*/ 0 h 1101"/>
                    <a:gd name="T26" fmla="*/ 0 w 1076"/>
                    <a:gd name="T27" fmla="*/ 0 h 1101"/>
                    <a:gd name="T28" fmla="*/ 0 w 1076"/>
                    <a:gd name="T29" fmla="*/ 0 h 1101"/>
                    <a:gd name="T30" fmla="*/ 0 w 1076"/>
                    <a:gd name="T31" fmla="*/ 0 h 1101"/>
                    <a:gd name="T32" fmla="*/ 0 w 1076"/>
                    <a:gd name="T33" fmla="*/ 0 h 1101"/>
                    <a:gd name="T34" fmla="*/ 0 w 1076"/>
                    <a:gd name="T35" fmla="*/ 0 h 1101"/>
                    <a:gd name="T36" fmla="*/ 0 w 1076"/>
                    <a:gd name="T37" fmla="*/ 0 h 1101"/>
                    <a:gd name="T38" fmla="*/ 0 w 1076"/>
                    <a:gd name="T39" fmla="*/ 0 h 1101"/>
                    <a:gd name="T40" fmla="*/ 0 w 1076"/>
                    <a:gd name="T41" fmla="*/ 0 h 1101"/>
                    <a:gd name="T42" fmla="*/ 0 w 1076"/>
                    <a:gd name="T43" fmla="*/ 0 h 1101"/>
                    <a:gd name="T44" fmla="*/ 0 w 1076"/>
                    <a:gd name="T45" fmla="*/ 0 h 1101"/>
                    <a:gd name="T46" fmla="*/ 0 w 1076"/>
                    <a:gd name="T47" fmla="*/ 0 h 1101"/>
                    <a:gd name="T48" fmla="*/ 0 w 1076"/>
                    <a:gd name="T49" fmla="*/ 0 h 1101"/>
                    <a:gd name="T50" fmla="*/ 0 w 1076"/>
                    <a:gd name="T51" fmla="*/ 0 h 1101"/>
                    <a:gd name="T52" fmla="*/ 0 w 1076"/>
                    <a:gd name="T53" fmla="*/ 0 h 1101"/>
                    <a:gd name="T54" fmla="*/ 0 w 1076"/>
                    <a:gd name="T55" fmla="*/ 0 h 1101"/>
                    <a:gd name="T56" fmla="*/ 0 w 1076"/>
                    <a:gd name="T57" fmla="*/ 0 h 1101"/>
                    <a:gd name="T58" fmla="*/ 0 w 1076"/>
                    <a:gd name="T59" fmla="*/ 0 h 1101"/>
                    <a:gd name="T60" fmla="*/ 0 w 1076"/>
                    <a:gd name="T61" fmla="*/ 0 h 1101"/>
                    <a:gd name="T62" fmla="*/ 0 w 1076"/>
                    <a:gd name="T63" fmla="*/ 0 h 1101"/>
                    <a:gd name="T64" fmla="*/ 0 w 1076"/>
                    <a:gd name="T65" fmla="*/ 0 h 1101"/>
                    <a:gd name="T66" fmla="*/ 0 w 1076"/>
                    <a:gd name="T67" fmla="*/ 0 h 1101"/>
                    <a:gd name="T68" fmla="*/ 0 w 1076"/>
                    <a:gd name="T69" fmla="*/ 0 h 1101"/>
                    <a:gd name="T70" fmla="*/ 0 w 1076"/>
                    <a:gd name="T71" fmla="*/ 0 h 1101"/>
                    <a:gd name="T72" fmla="*/ 0 w 1076"/>
                    <a:gd name="T73" fmla="*/ 0 h 1101"/>
                    <a:gd name="T74" fmla="*/ 0 w 1076"/>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101"/>
                    <a:gd name="T116" fmla="*/ 1076 w 1076"/>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101">
                      <a:moveTo>
                        <a:pt x="0" y="1054"/>
                      </a:moveTo>
                      <a:lnTo>
                        <a:pt x="1028" y="0"/>
                      </a:lnTo>
                      <a:lnTo>
                        <a:pt x="1028" y="1"/>
                      </a:lnTo>
                      <a:lnTo>
                        <a:pt x="1030" y="3"/>
                      </a:lnTo>
                      <a:lnTo>
                        <a:pt x="1032" y="5"/>
                      </a:lnTo>
                      <a:lnTo>
                        <a:pt x="1036" y="7"/>
                      </a:lnTo>
                      <a:lnTo>
                        <a:pt x="1039" y="10"/>
                      </a:lnTo>
                      <a:lnTo>
                        <a:pt x="1043" y="15"/>
                      </a:lnTo>
                      <a:lnTo>
                        <a:pt x="1048" y="20"/>
                      </a:lnTo>
                      <a:lnTo>
                        <a:pt x="1053" y="24"/>
                      </a:lnTo>
                      <a:lnTo>
                        <a:pt x="1057" y="29"/>
                      </a:lnTo>
                      <a:lnTo>
                        <a:pt x="1062" y="33"/>
                      </a:lnTo>
                      <a:lnTo>
                        <a:pt x="1066" y="38"/>
                      </a:lnTo>
                      <a:lnTo>
                        <a:pt x="1070" y="41"/>
                      </a:lnTo>
                      <a:lnTo>
                        <a:pt x="1073" y="45"/>
                      </a:lnTo>
                      <a:lnTo>
                        <a:pt x="1075" y="47"/>
                      </a:lnTo>
                      <a:lnTo>
                        <a:pt x="1076" y="48"/>
                      </a:lnTo>
                      <a:lnTo>
                        <a:pt x="49" y="1101"/>
                      </a:lnTo>
                      <a:lnTo>
                        <a:pt x="48" y="1101"/>
                      </a:lnTo>
                      <a:lnTo>
                        <a:pt x="47" y="1100"/>
                      </a:lnTo>
                      <a:lnTo>
                        <a:pt x="43" y="1098"/>
                      </a:lnTo>
                      <a:lnTo>
                        <a:pt x="40" y="1096"/>
                      </a:lnTo>
                      <a:lnTo>
                        <a:pt x="37" y="1092"/>
                      </a:lnTo>
                      <a:lnTo>
                        <a:pt x="32" y="1089"/>
                      </a:lnTo>
                      <a:lnTo>
                        <a:pt x="28" y="1084"/>
                      </a:lnTo>
                      <a:lnTo>
                        <a:pt x="23" y="1080"/>
                      </a:lnTo>
                      <a:lnTo>
                        <a:pt x="17" y="1074"/>
                      </a:lnTo>
                      <a:lnTo>
                        <a:pt x="13" y="1070"/>
                      </a:lnTo>
                      <a:lnTo>
                        <a:pt x="9" y="1066"/>
                      </a:lnTo>
                      <a:lnTo>
                        <a:pt x="6" y="1062"/>
                      </a:lnTo>
                      <a:lnTo>
                        <a:pt x="3" y="1058"/>
                      </a:lnTo>
                      <a:lnTo>
                        <a:pt x="1" y="1056"/>
                      </a:lnTo>
                      <a:lnTo>
                        <a:pt x="0" y="1055"/>
                      </a:lnTo>
                      <a:lnTo>
                        <a:pt x="0" y="105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16" name="Freeform 222"/>
                <p:cNvSpPr>
                  <a:spLocks/>
                </p:cNvSpPr>
                <p:nvPr/>
              </p:nvSpPr>
              <p:spPr bwMode="auto">
                <a:xfrm>
                  <a:off x="3407" y="1215"/>
                  <a:ext cx="4" cy="4"/>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3" y="25"/>
                      </a:moveTo>
                      <a:lnTo>
                        <a:pt x="19" y="21"/>
                      </a:lnTo>
                      <a:lnTo>
                        <a:pt x="14" y="16"/>
                      </a:lnTo>
                      <a:lnTo>
                        <a:pt x="10" y="12"/>
                      </a:lnTo>
                      <a:lnTo>
                        <a:pt x="6" y="8"/>
                      </a:lnTo>
                      <a:lnTo>
                        <a:pt x="3" y="5"/>
                      </a:lnTo>
                      <a:lnTo>
                        <a:pt x="1" y="3"/>
                      </a:lnTo>
                      <a:lnTo>
                        <a:pt x="0" y="1"/>
                      </a:lnTo>
                      <a:lnTo>
                        <a:pt x="0" y="0"/>
                      </a:lnTo>
                      <a:lnTo>
                        <a:pt x="0" y="1"/>
                      </a:lnTo>
                      <a:lnTo>
                        <a:pt x="2" y="3"/>
                      </a:lnTo>
                      <a:lnTo>
                        <a:pt x="4" y="5"/>
                      </a:lnTo>
                      <a:lnTo>
                        <a:pt x="8" y="7"/>
                      </a:lnTo>
                      <a:lnTo>
                        <a:pt x="11" y="10"/>
                      </a:lnTo>
                      <a:lnTo>
                        <a:pt x="15" y="15"/>
                      </a:lnTo>
                      <a:lnTo>
                        <a:pt x="20" y="20"/>
                      </a:lnTo>
                      <a:lnTo>
                        <a:pt x="25" y="24"/>
                      </a:lnTo>
                      <a:lnTo>
                        <a:pt x="29" y="29"/>
                      </a:lnTo>
                      <a:lnTo>
                        <a:pt x="34" y="33"/>
                      </a:lnTo>
                      <a:lnTo>
                        <a:pt x="38" y="38"/>
                      </a:lnTo>
                      <a:lnTo>
                        <a:pt x="42" y="41"/>
                      </a:lnTo>
                      <a:lnTo>
                        <a:pt x="45" y="45"/>
                      </a:lnTo>
                      <a:lnTo>
                        <a:pt x="47" y="47"/>
                      </a:lnTo>
                      <a:lnTo>
                        <a:pt x="48" y="48"/>
                      </a:lnTo>
                      <a:lnTo>
                        <a:pt x="47" y="48"/>
                      </a:lnTo>
                      <a:lnTo>
                        <a:pt x="46" y="47"/>
                      </a:lnTo>
                      <a:lnTo>
                        <a:pt x="44" y="45"/>
                      </a:lnTo>
                      <a:lnTo>
                        <a:pt x="40" y="42"/>
                      </a:lnTo>
                      <a:lnTo>
                        <a:pt x="37" y="39"/>
                      </a:lnTo>
                      <a:lnTo>
                        <a:pt x="32" y="34"/>
                      </a:lnTo>
                      <a:lnTo>
                        <a:pt x="28" y="30"/>
                      </a:lnTo>
                      <a:lnTo>
                        <a:pt x="23" y="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17" name="Freeform 223"/>
                <p:cNvSpPr>
                  <a:spLocks/>
                </p:cNvSpPr>
                <p:nvPr/>
              </p:nvSpPr>
              <p:spPr bwMode="auto">
                <a:xfrm>
                  <a:off x="3407" y="1215"/>
                  <a:ext cx="4" cy="4"/>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3" y="25"/>
                      </a:moveTo>
                      <a:lnTo>
                        <a:pt x="19" y="21"/>
                      </a:lnTo>
                      <a:lnTo>
                        <a:pt x="14" y="16"/>
                      </a:lnTo>
                      <a:lnTo>
                        <a:pt x="10" y="12"/>
                      </a:lnTo>
                      <a:lnTo>
                        <a:pt x="6" y="8"/>
                      </a:lnTo>
                      <a:lnTo>
                        <a:pt x="3" y="5"/>
                      </a:lnTo>
                      <a:lnTo>
                        <a:pt x="1" y="3"/>
                      </a:lnTo>
                      <a:lnTo>
                        <a:pt x="0" y="1"/>
                      </a:lnTo>
                      <a:lnTo>
                        <a:pt x="0" y="0"/>
                      </a:lnTo>
                      <a:lnTo>
                        <a:pt x="0" y="1"/>
                      </a:lnTo>
                      <a:lnTo>
                        <a:pt x="2" y="3"/>
                      </a:lnTo>
                      <a:lnTo>
                        <a:pt x="4" y="5"/>
                      </a:lnTo>
                      <a:lnTo>
                        <a:pt x="8" y="7"/>
                      </a:lnTo>
                      <a:lnTo>
                        <a:pt x="11" y="10"/>
                      </a:lnTo>
                      <a:lnTo>
                        <a:pt x="15" y="15"/>
                      </a:lnTo>
                      <a:lnTo>
                        <a:pt x="20" y="20"/>
                      </a:lnTo>
                      <a:lnTo>
                        <a:pt x="25" y="24"/>
                      </a:lnTo>
                      <a:lnTo>
                        <a:pt x="29" y="29"/>
                      </a:lnTo>
                      <a:lnTo>
                        <a:pt x="34" y="33"/>
                      </a:lnTo>
                      <a:lnTo>
                        <a:pt x="38" y="38"/>
                      </a:lnTo>
                      <a:lnTo>
                        <a:pt x="42" y="41"/>
                      </a:lnTo>
                      <a:lnTo>
                        <a:pt x="45" y="45"/>
                      </a:lnTo>
                      <a:lnTo>
                        <a:pt x="47" y="47"/>
                      </a:lnTo>
                      <a:lnTo>
                        <a:pt x="48" y="48"/>
                      </a:lnTo>
                      <a:lnTo>
                        <a:pt x="47" y="48"/>
                      </a:lnTo>
                      <a:lnTo>
                        <a:pt x="46" y="47"/>
                      </a:lnTo>
                      <a:lnTo>
                        <a:pt x="44" y="45"/>
                      </a:lnTo>
                      <a:lnTo>
                        <a:pt x="40" y="42"/>
                      </a:lnTo>
                      <a:lnTo>
                        <a:pt x="37" y="39"/>
                      </a:lnTo>
                      <a:lnTo>
                        <a:pt x="32" y="34"/>
                      </a:lnTo>
                      <a:lnTo>
                        <a:pt x="28" y="30"/>
                      </a:lnTo>
                      <a:lnTo>
                        <a:pt x="23" y="2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18" name="Freeform 224"/>
                <p:cNvSpPr>
                  <a:spLocks/>
                </p:cNvSpPr>
                <p:nvPr/>
              </p:nvSpPr>
              <p:spPr bwMode="auto">
                <a:xfrm>
                  <a:off x="4052" y="1186"/>
                  <a:ext cx="110" cy="120"/>
                </a:xfrm>
                <a:custGeom>
                  <a:avLst/>
                  <a:gdLst>
                    <a:gd name="T0" fmla="*/ 0 w 1089"/>
                    <a:gd name="T1" fmla="*/ 0 h 1104"/>
                    <a:gd name="T2" fmla="*/ 0 w 1089"/>
                    <a:gd name="T3" fmla="*/ 0 h 1104"/>
                    <a:gd name="T4" fmla="*/ 0 w 1089"/>
                    <a:gd name="T5" fmla="*/ 0 h 1104"/>
                    <a:gd name="T6" fmla="*/ 0 w 1089"/>
                    <a:gd name="T7" fmla="*/ 0 h 1104"/>
                    <a:gd name="T8" fmla="*/ 0 w 1089"/>
                    <a:gd name="T9" fmla="*/ 0 h 1104"/>
                    <a:gd name="T10" fmla="*/ 0 w 1089"/>
                    <a:gd name="T11" fmla="*/ 0 h 1104"/>
                    <a:gd name="T12" fmla="*/ 0 w 1089"/>
                    <a:gd name="T13" fmla="*/ 0 h 1104"/>
                    <a:gd name="T14" fmla="*/ 0 w 1089"/>
                    <a:gd name="T15" fmla="*/ 0 h 1104"/>
                    <a:gd name="T16" fmla="*/ 0 w 1089"/>
                    <a:gd name="T17" fmla="*/ 0 h 1104"/>
                    <a:gd name="T18" fmla="*/ 0 w 1089"/>
                    <a:gd name="T19" fmla="*/ 0 h 1104"/>
                    <a:gd name="T20" fmla="*/ 0 w 1089"/>
                    <a:gd name="T21" fmla="*/ 0 h 1104"/>
                    <a:gd name="T22" fmla="*/ 0 w 1089"/>
                    <a:gd name="T23" fmla="*/ 0 h 1104"/>
                    <a:gd name="T24" fmla="*/ 0 w 1089"/>
                    <a:gd name="T25" fmla="*/ 0 h 1104"/>
                    <a:gd name="T26" fmla="*/ 0 w 1089"/>
                    <a:gd name="T27" fmla="*/ 0 h 1104"/>
                    <a:gd name="T28" fmla="*/ 0 w 1089"/>
                    <a:gd name="T29" fmla="*/ 0 h 1104"/>
                    <a:gd name="T30" fmla="*/ 0 w 1089"/>
                    <a:gd name="T31" fmla="*/ 0 h 1104"/>
                    <a:gd name="T32" fmla="*/ 0 w 1089"/>
                    <a:gd name="T33" fmla="*/ 0 h 1104"/>
                    <a:gd name="T34" fmla="*/ 0 w 1089"/>
                    <a:gd name="T35" fmla="*/ 0 h 1104"/>
                    <a:gd name="T36" fmla="*/ 0 w 1089"/>
                    <a:gd name="T37" fmla="*/ 0 h 1104"/>
                    <a:gd name="T38" fmla="*/ 0 w 1089"/>
                    <a:gd name="T39" fmla="*/ 0 h 1104"/>
                    <a:gd name="T40" fmla="*/ 0 w 1089"/>
                    <a:gd name="T41" fmla="*/ 0 h 1104"/>
                    <a:gd name="T42" fmla="*/ 0 w 1089"/>
                    <a:gd name="T43" fmla="*/ 0 h 1104"/>
                    <a:gd name="T44" fmla="*/ 0 w 1089"/>
                    <a:gd name="T45" fmla="*/ 0 h 1104"/>
                    <a:gd name="T46" fmla="*/ 0 w 1089"/>
                    <a:gd name="T47" fmla="*/ 0 h 1104"/>
                    <a:gd name="T48" fmla="*/ 0 w 1089"/>
                    <a:gd name="T49" fmla="*/ 0 h 1104"/>
                    <a:gd name="T50" fmla="*/ 0 w 1089"/>
                    <a:gd name="T51" fmla="*/ 0 h 1104"/>
                    <a:gd name="T52" fmla="*/ 0 w 1089"/>
                    <a:gd name="T53" fmla="*/ 0 h 1104"/>
                    <a:gd name="T54" fmla="*/ 0 w 1089"/>
                    <a:gd name="T55" fmla="*/ 0 h 1104"/>
                    <a:gd name="T56" fmla="*/ 0 w 1089"/>
                    <a:gd name="T57" fmla="*/ 0 h 1104"/>
                    <a:gd name="T58" fmla="*/ 0 w 1089"/>
                    <a:gd name="T59" fmla="*/ 0 h 1104"/>
                    <a:gd name="T60" fmla="*/ 0 w 1089"/>
                    <a:gd name="T61" fmla="*/ 0 h 1104"/>
                    <a:gd name="T62" fmla="*/ 0 w 1089"/>
                    <a:gd name="T63" fmla="*/ 0 h 1104"/>
                    <a:gd name="T64" fmla="*/ 0 w 1089"/>
                    <a:gd name="T65" fmla="*/ 0 h 1104"/>
                    <a:gd name="T66" fmla="*/ 0 w 1089"/>
                    <a:gd name="T67" fmla="*/ 0 h 1104"/>
                    <a:gd name="T68" fmla="*/ 0 w 1089"/>
                    <a:gd name="T69" fmla="*/ 0 h 1104"/>
                    <a:gd name="T70" fmla="*/ 0 w 1089"/>
                    <a:gd name="T71" fmla="*/ 0 h 1104"/>
                    <a:gd name="T72" fmla="*/ 0 w 1089"/>
                    <a:gd name="T73" fmla="*/ 0 h 1104"/>
                    <a:gd name="T74" fmla="*/ 0 w 1089"/>
                    <a:gd name="T75" fmla="*/ 0 h 1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9"/>
                    <a:gd name="T115" fmla="*/ 0 h 1104"/>
                    <a:gd name="T116" fmla="*/ 1089 w 1089"/>
                    <a:gd name="T117" fmla="*/ 1104 h 11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9" h="1104">
                      <a:moveTo>
                        <a:pt x="1089" y="49"/>
                      </a:moveTo>
                      <a:lnTo>
                        <a:pt x="49" y="1104"/>
                      </a:lnTo>
                      <a:lnTo>
                        <a:pt x="48" y="1104"/>
                      </a:lnTo>
                      <a:lnTo>
                        <a:pt x="47" y="1104"/>
                      </a:lnTo>
                      <a:lnTo>
                        <a:pt x="44" y="1101"/>
                      </a:lnTo>
                      <a:lnTo>
                        <a:pt x="40" y="1099"/>
                      </a:lnTo>
                      <a:lnTo>
                        <a:pt x="37" y="1096"/>
                      </a:lnTo>
                      <a:lnTo>
                        <a:pt x="32" y="1091"/>
                      </a:lnTo>
                      <a:lnTo>
                        <a:pt x="28" y="1088"/>
                      </a:lnTo>
                      <a:lnTo>
                        <a:pt x="22" y="1083"/>
                      </a:lnTo>
                      <a:lnTo>
                        <a:pt x="17" y="1078"/>
                      </a:lnTo>
                      <a:lnTo>
                        <a:pt x="13" y="1073"/>
                      </a:lnTo>
                      <a:lnTo>
                        <a:pt x="10" y="1069"/>
                      </a:lnTo>
                      <a:lnTo>
                        <a:pt x="6" y="1065"/>
                      </a:lnTo>
                      <a:lnTo>
                        <a:pt x="3" y="1062"/>
                      </a:lnTo>
                      <a:lnTo>
                        <a:pt x="2" y="1060"/>
                      </a:lnTo>
                      <a:lnTo>
                        <a:pt x="0" y="1057"/>
                      </a:lnTo>
                      <a:lnTo>
                        <a:pt x="0" y="1056"/>
                      </a:lnTo>
                      <a:lnTo>
                        <a:pt x="1040" y="0"/>
                      </a:lnTo>
                      <a:lnTo>
                        <a:pt x="1041" y="0"/>
                      </a:lnTo>
                      <a:lnTo>
                        <a:pt x="1044" y="2"/>
                      </a:lnTo>
                      <a:lnTo>
                        <a:pt x="1046" y="3"/>
                      </a:lnTo>
                      <a:lnTo>
                        <a:pt x="1049" y="5"/>
                      </a:lnTo>
                      <a:lnTo>
                        <a:pt x="1054" y="8"/>
                      </a:lnTo>
                      <a:lnTo>
                        <a:pt x="1058" y="12"/>
                      </a:lnTo>
                      <a:lnTo>
                        <a:pt x="1063" y="16"/>
                      </a:lnTo>
                      <a:lnTo>
                        <a:pt x="1069" y="21"/>
                      </a:lnTo>
                      <a:lnTo>
                        <a:pt x="1073" y="25"/>
                      </a:lnTo>
                      <a:lnTo>
                        <a:pt x="1078" y="30"/>
                      </a:lnTo>
                      <a:lnTo>
                        <a:pt x="1081" y="35"/>
                      </a:lnTo>
                      <a:lnTo>
                        <a:pt x="1084" y="39"/>
                      </a:lnTo>
                      <a:lnTo>
                        <a:pt x="1087" y="42"/>
                      </a:lnTo>
                      <a:lnTo>
                        <a:pt x="1088" y="46"/>
                      </a:lnTo>
                      <a:lnTo>
                        <a:pt x="1089" y="47"/>
                      </a:lnTo>
                      <a:lnTo>
                        <a:pt x="1089" y="4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19" name="Freeform 225"/>
                <p:cNvSpPr>
                  <a:spLocks/>
                </p:cNvSpPr>
                <p:nvPr/>
              </p:nvSpPr>
              <p:spPr bwMode="auto">
                <a:xfrm>
                  <a:off x="4052" y="1186"/>
                  <a:ext cx="110" cy="120"/>
                </a:xfrm>
                <a:custGeom>
                  <a:avLst/>
                  <a:gdLst>
                    <a:gd name="T0" fmla="*/ 0 w 1089"/>
                    <a:gd name="T1" fmla="*/ 0 h 1104"/>
                    <a:gd name="T2" fmla="*/ 0 w 1089"/>
                    <a:gd name="T3" fmla="*/ 0 h 1104"/>
                    <a:gd name="T4" fmla="*/ 0 w 1089"/>
                    <a:gd name="T5" fmla="*/ 0 h 1104"/>
                    <a:gd name="T6" fmla="*/ 0 w 1089"/>
                    <a:gd name="T7" fmla="*/ 0 h 1104"/>
                    <a:gd name="T8" fmla="*/ 0 w 1089"/>
                    <a:gd name="T9" fmla="*/ 0 h 1104"/>
                    <a:gd name="T10" fmla="*/ 0 w 1089"/>
                    <a:gd name="T11" fmla="*/ 0 h 1104"/>
                    <a:gd name="T12" fmla="*/ 0 w 1089"/>
                    <a:gd name="T13" fmla="*/ 0 h 1104"/>
                    <a:gd name="T14" fmla="*/ 0 w 1089"/>
                    <a:gd name="T15" fmla="*/ 0 h 1104"/>
                    <a:gd name="T16" fmla="*/ 0 w 1089"/>
                    <a:gd name="T17" fmla="*/ 0 h 1104"/>
                    <a:gd name="T18" fmla="*/ 0 w 1089"/>
                    <a:gd name="T19" fmla="*/ 0 h 1104"/>
                    <a:gd name="T20" fmla="*/ 0 w 1089"/>
                    <a:gd name="T21" fmla="*/ 0 h 1104"/>
                    <a:gd name="T22" fmla="*/ 0 w 1089"/>
                    <a:gd name="T23" fmla="*/ 0 h 1104"/>
                    <a:gd name="T24" fmla="*/ 0 w 1089"/>
                    <a:gd name="T25" fmla="*/ 0 h 1104"/>
                    <a:gd name="T26" fmla="*/ 0 w 1089"/>
                    <a:gd name="T27" fmla="*/ 0 h 1104"/>
                    <a:gd name="T28" fmla="*/ 0 w 1089"/>
                    <a:gd name="T29" fmla="*/ 0 h 1104"/>
                    <a:gd name="T30" fmla="*/ 0 w 1089"/>
                    <a:gd name="T31" fmla="*/ 0 h 1104"/>
                    <a:gd name="T32" fmla="*/ 0 w 1089"/>
                    <a:gd name="T33" fmla="*/ 0 h 1104"/>
                    <a:gd name="T34" fmla="*/ 0 w 1089"/>
                    <a:gd name="T35" fmla="*/ 0 h 1104"/>
                    <a:gd name="T36" fmla="*/ 0 w 1089"/>
                    <a:gd name="T37" fmla="*/ 0 h 1104"/>
                    <a:gd name="T38" fmla="*/ 0 w 1089"/>
                    <a:gd name="T39" fmla="*/ 0 h 1104"/>
                    <a:gd name="T40" fmla="*/ 0 w 1089"/>
                    <a:gd name="T41" fmla="*/ 0 h 1104"/>
                    <a:gd name="T42" fmla="*/ 0 w 1089"/>
                    <a:gd name="T43" fmla="*/ 0 h 1104"/>
                    <a:gd name="T44" fmla="*/ 0 w 1089"/>
                    <a:gd name="T45" fmla="*/ 0 h 1104"/>
                    <a:gd name="T46" fmla="*/ 0 w 1089"/>
                    <a:gd name="T47" fmla="*/ 0 h 1104"/>
                    <a:gd name="T48" fmla="*/ 0 w 1089"/>
                    <a:gd name="T49" fmla="*/ 0 h 1104"/>
                    <a:gd name="T50" fmla="*/ 0 w 1089"/>
                    <a:gd name="T51" fmla="*/ 0 h 1104"/>
                    <a:gd name="T52" fmla="*/ 0 w 1089"/>
                    <a:gd name="T53" fmla="*/ 0 h 1104"/>
                    <a:gd name="T54" fmla="*/ 0 w 1089"/>
                    <a:gd name="T55" fmla="*/ 0 h 1104"/>
                    <a:gd name="T56" fmla="*/ 0 w 1089"/>
                    <a:gd name="T57" fmla="*/ 0 h 1104"/>
                    <a:gd name="T58" fmla="*/ 0 w 1089"/>
                    <a:gd name="T59" fmla="*/ 0 h 1104"/>
                    <a:gd name="T60" fmla="*/ 0 w 1089"/>
                    <a:gd name="T61" fmla="*/ 0 h 1104"/>
                    <a:gd name="T62" fmla="*/ 0 w 1089"/>
                    <a:gd name="T63" fmla="*/ 0 h 1104"/>
                    <a:gd name="T64" fmla="*/ 0 w 1089"/>
                    <a:gd name="T65" fmla="*/ 0 h 1104"/>
                    <a:gd name="T66" fmla="*/ 0 w 1089"/>
                    <a:gd name="T67" fmla="*/ 0 h 1104"/>
                    <a:gd name="T68" fmla="*/ 0 w 1089"/>
                    <a:gd name="T69" fmla="*/ 0 h 1104"/>
                    <a:gd name="T70" fmla="*/ 0 w 1089"/>
                    <a:gd name="T71" fmla="*/ 0 h 1104"/>
                    <a:gd name="T72" fmla="*/ 0 w 1089"/>
                    <a:gd name="T73" fmla="*/ 0 h 1104"/>
                    <a:gd name="T74" fmla="*/ 0 w 1089"/>
                    <a:gd name="T75" fmla="*/ 0 h 1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9"/>
                    <a:gd name="T115" fmla="*/ 0 h 1104"/>
                    <a:gd name="T116" fmla="*/ 1089 w 1089"/>
                    <a:gd name="T117" fmla="*/ 1104 h 11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9" h="1104">
                      <a:moveTo>
                        <a:pt x="1089" y="49"/>
                      </a:moveTo>
                      <a:lnTo>
                        <a:pt x="49" y="1104"/>
                      </a:lnTo>
                      <a:lnTo>
                        <a:pt x="48" y="1104"/>
                      </a:lnTo>
                      <a:lnTo>
                        <a:pt x="47" y="1104"/>
                      </a:lnTo>
                      <a:lnTo>
                        <a:pt x="44" y="1101"/>
                      </a:lnTo>
                      <a:lnTo>
                        <a:pt x="40" y="1099"/>
                      </a:lnTo>
                      <a:lnTo>
                        <a:pt x="37" y="1096"/>
                      </a:lnTo>
                      <a:lnTo>
                        <a:pt x="32" y="1091"/>
                      </a:lnTo>
                      <a:lnTo>
                        <a:pt x="28" y="1088"/>
                      </a:lnTo>
                      <a:lnTo>
                        <a:pt x="22" y="1083"/>
                      </a:lnTo>
                      <a:lnTo>
                        <a:pt x="17" y="1078"/>
                      </a:lnTo>
                      <a:lnTo>
                        <a:pt x="13" y="1073"/>
                      </a:lnTo>
                      <a:lnTo>
                        <a:pt x="10" y="1069"/>
                      </a:lnTo>
                      <a:lnTo>
                        <a:pt x="6" y="1065"/>
                      </a:lnTo>
                      <a:lnTo>
                        <a:pt x="3" y="1062"/>
                      </a:lnTo>
                      <a:lnTo>
                        <a:pt x="2" y="1060"/>
                      </a:lnTo>
                      <a:lnTo>
                        <a:pt x="0" y="1057"/>
                      </a:lnTo>
                      <a:lnTo>
                        <a:pt x="0" y="1056"/>
                      </a:lnTo>
                      <a:lnTo>
                        <a:pt x="1040" y="0"/>
                      </a:lnTo>
                      <a:lnTo>
                        <a:pt x="1041" y="0"/>
                      </a:lnTo>
                      <a:lnTo>
                        <a:pt x="1044" y="2"/>
                      </a:lnTo>
                      <a:lnTo>
                        <a:pt x="1046" y="3"/>
                      </a:lnTo>
                      <a:lnTo>
                        <a:pt x="1049" y="5"/>
                      </a:lnTo>
                      <a:lnTo>
                        <a:pt x="1054" y="8"/>
                      </a:lnTo>
                      <a:lnTo>
                        <a:pt x="1058" y="12"/>
                      </a:lnTo>
                      <a:lnTo>
                        <a:pt x="1063" y="16"/>
                      </a:lnTo>
                      <a:lnTo>
                        <a:pt x="1069" y="21"/>
                      </a:lnTo>
                      <a:lnTo>
                        <a:pt x="1073" y="25"/>
                      </a:lnTo>
                      <a:lnTo>
                        <a:pt x="1078" y="30"/>
                      </a:lnTo>
                      <a:lnTo>
                        <a:pt x="1081" y="35"/>
                      </a:lnTo>
                      <a:lnTo>
                        <a:pt x="1084" y="39"/>
                      </a:lnTo>
                      <a:lnTo>
                        <a:pt x="1087" y="42"/>
                      </a:lnTo>
                      <a:lnTo>
                        <a:pt x="1088" y="46"/>
                      </a:lnTo>
                      <a:lnTo>
                        <a:pt x="1089" y="47"/>
                      </a:lnTo>
                      <a:lnTo>
                        <a:pt x="1089" y="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20" name="Freeform 226"/>
                <p:cNvSpPr>
                  <a:spLocks/>
                </p:cNvSpPr>
                <p:nvPr/>
              </p:nvSpPr>
              <p:spPr bwMode="auto">
                <a:xfrm>
                  <a:off x="3803" y="1762"/>
                  <a:ext cx="108" cy="119"/>
                </a:xfrm>
                <a:custGeom>
                  <a:avLst/>
                  <a:gdLst>
                    <a:gd name="T0" fmla="*/ 0 w 1076"/>
                    <a:gd name="T1" fmla="*/ 0 h 1088"/>
                    <a:gd name="T2" fmla="*/ 0 w 1076"/>
                    <a:gd name="T3" fmla="*/ 0 h 1088"/>
                    <a:gd name="T4" fmla="*/ 0 w 1076"/>
                    <a:gd name="T5" fmla="*/ 0 h 1088"/>
                    <a:gd name="T6" fmla="*/ 0 w 1076"/>
                    <a:gd name="T7" fmla="*/ 0 h 1088"/>
                    <a:gd name="T8" fmla="*/ 0 w 1076"/>
                    <a:gd name="T9" fmla="*/ 0 h 1088"/>
                    <a:gd name="T10" fmla="*/ 0 w 1076"/>
                    <a:gd name="T11" fmla="*/ 0 h 1088"/>
                    <a:gd name="T12" fmla="*/ 0 w 1076"/>
                    <a:gd name="T13" fmla="*/ 0 h 1088"/>
                    <a:gd name="T14" fmla="*/ 0 w 1076"/>
                    <a:gd name="T15" fmla="*/ 0 h 1088"/>
                    <a:gd name="T16" fmla="*/ 0 w 1076"/>
                    <a:gd name="T17" fmla="*/ 0 h 1088"/>
                    <a:gd name="T18" fmla="*/ 0 w 1076"/>
                    <a:gd name="T19" fmla="*/ 0 h 1088"/>
                    <a:gd name="T20" fmla="*/ 0 w 1076"/>
                    <a:gd name="T21" fmla="*/ 0 h 1088"/>
                    <a:gd name="T22" fmla="*/ 0 w 1076"/>
                    <a:gd name="T23" fmla="*/ 0 h 1088"/>
                    <a:gd name="T24" fmla="*/ 0 w 1076"/>
                    <a:gd name="T25" fmla="*/ 0 h 1088"/>
                    <a:gd name="T26" fmla="*/ 0 w 1076"/>
                    <a:gd name="T27" fmla="*/ 0 h 1088"/>
                    <a:gd name="T28" fmla="*/ 0 w 1076"/>
                    <a:gd name="T29" fmla="*/ 0 h 1088"/>
                    <a:gd name="T30" fmla="*/ 0 w 1076"/>
                    <a:gd name="T31" fmla="*/ 0 h 1088"/>
                    <a:gd name="T32" fmla="*/ 0 w 1076"/>
                    <a:gd name="T33" fmla="*/ 0 h 1088"/>
                    <a:gd name="T34" fmla="*/ 0 w 1076"/>
                    <a:gd name="T35" fmla="*/ 0 h 1088"/>
                    <a:gd name="T36" fmla="*/ 0 w 1076"/>
                    <a:gd name="T37" fmla="*/ 0 h 1088"/>
                    <a:gd name="T38" fmla="*/ 0 w 1076"/>
                    <a:gd name="T39" fmla="*/ 0 h 1088"/>
                    <a:gd name="T40" fmla="*/ 0 w 1076"/>
                    <a:gd name="T41" fmla="*/ 0 h 1088"/>
                    <a:gd name="T42" fmla="*/ 0 w 1076"/>
                    <a:gd name="T43" fmla="*/ 0 h 1088"/>
                    <a:gd name="T44" fmla="*/ 0 w 1076"/>
                    <a:gd name="T45" fmla="*/ 0 h 1088"/>
                    <a:gd name="T46" fmla="*/ 0 w 1076"/>
                    <a:gd name="T47" fmla="*/ 0 h 1088"/>
                    <a:gd name="T48" fmla="*/ 0 w 1076"/>
                    <a:gd name="T49" fmla="*/ 0 h 1088"/>
                    <a:gd name="T50" fmla="*/ 0 w 1076"/>
                    <a:gd name="T51" fmla="*/ 0 h 1088"/>
                    <a:gd name="T52" fmla="*/ 0 w 1076"/>
                    <a:gd name="T53" fmla="*/ 0 h 1088"/>
                    <a:gd name="T54" fmla="*/ 0 w 1076"/>
                    <a:gd name="T55" fmla="*/ 0 h 1088"/>
                    <a:gd name="T56" fmla="*/ 0 w 1076"/>
                    <a:gd name="T57" fmla="*/ 0 h 1088"/>
                    <a:gd name="T58" fmla="*/ 0 w 1076"/>
                    <a:gd name="T59" fmla="*/ 0 h 1088"/>
                    <a:gd name="T60" fmla="*/ 0 w 1076"/>
                    <a:gd name="T61" fmla="*/ 0 h 1088"/>
                    <a:gd name="T62" fmla="*/ 0 w 1076"/>
                    <a:gd name="T63" fmla="*/ 0 h 1088"/>
                    <a:gd name="T64" fmla="*/ 0 w 1076"/>
                    <a:gd name="T65" fmla="*/ 0 h 1088"/>
                    <a:gd name="T66" fmla="*/ 0 w 1076"/>
                    <a:gd name="T67" fmla="*/ 0 h 1088"/>
                    <a:gd name="T68" fmla="*/ 0 w 1076"/>
                    <a:gd name="T69" fmla="*/ 0 h 1088"/>
                    <a:gd name="T70" fmla="*/ 0 w 1076"/>
                    <a:gd name="T71" fmla="*/ 0 h 1088"/>
                    <a:gd name="T72" fmla="*/ 0 w 1076"/>
                    <a:gd name="T73" fmla="*/ 0 h 1088"/>
                    <a:gd name="T74" fmla="*/ 0 w 1076"/>
                    <a:gd name="T75" fmla="*/ 0 h 10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088"/>
                    <a:gd name="T116" fmla="*/ 1076 w 1076"/>
                    <a:gd name="T117" fmla="*/ 1088 h 10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088">
                      <a:moveTo>
                        <a:pt x="0" y="1040"/>
                      </a:moveTo>
                      <a:lnTo>
                        <a:pt x="1028" y="0"/>
                      </a:lnTo>
                      <a:lnTo>
                        <a:pt x="1030" y="1"/>
                      </a:lnTo>
                      <a:lnTo>
                        <a:pt x="1033" y="4"/>
                      </a:lnTo>
                      <a:lnTo>
                        <a:pt x="1035" y="7"/>
                      </a:lnTo>
                      <a:lnTo>
                        <a:pt x="1040" y="11"/>
                      </a:lnTo>
                      <a:lnTo>
                        <a:pt x="1044" y="14"/>
                      </a:lnTo>
                      <a:lnTo>
                        <a:pt x="1049" y="18"/>
                      </a:lnTo>
                      <a:lnTo>
                        <a:pt x="1053" y="23"/>
                      </a:lnTo>
                      <a:lnTo>
                        <a:pt x="1058" y="29"/>
                      </a:lnTo>
                      <a:lnTo>
                        <a:pt x="1062" y="33"/>
                      </a:lnTo>
                      <a:lnTo>
                        <a:pt x="1066" y="37"/>
                      </a:lnTo>
                      <a:lnTo>
                        <a:pt x="1070" y="41"/>
                      </a:lnTo>
                      <a:lnTo>
                        <a:pt x="1072" y="43"/>
                      </a:lnTo>
                      <a:lnTo>
                        <a:pt x="1075" y="46"/>
                      </a:lnTo>
                      <a:lnTo>
                        <a:pt x="1076" y="48"/>
                      </a:lnTo>
                      <a:lnTo>
                        <a:pt x="49" y="1088"/>
                      </a:lnTo>
                      <a:lnTo>
                        <a:pt x="47" y="1088"/>
                      </a:lnTo>
                      <a:lnTo>
                        <a:pt x="46" y="1087"/>
                      </a:lnTo>
                      <a:lnTo>
                        <a:pt x="43" y="1085"/>
                      </a:lnTo>
                      <a:lnTo>
                        <a:pt x="41" y="1082"/>
                      </a:lnTo>
                      <a:lnTo>
                        <a:pt x="36" y="1079"/>
                      </a:lnTo>
                      <a:lnTo>
                        <a:pt x="32" y="1075"/>
                      </a:lnTo>
                      <a:lnTo>
                        <a:pt x="27" y="1071"/>
                      </a:lnTo>
                      <a:lnTo>
                        <a:pt x="22" y="1066"/>
                      </a:lnTo>
                      <a:lnTo>
                        <a:pt x="18" y="1062"/>
                      </a:lnTo>
                      <a:lnTo>
                        <a:pt x="13" y="1057"/>
                      </a:lnTo>
                      <a:lnTo>
                        <a:pt x="9" y="1053"/>
                      </a:lnTo>
                      <a:lnTo>
                        <a:pt x="5" y="1049"/>
                      </a:lnTo>
                      <a:lnTo>
                        <a:pt x="3" y="1046"/>
                      </a:lnTo>
                      <a:lnTo>
                        <a:pt x="1" y="1043"/>
                      </a:lnTo>
                      <a:lnTo>
                        <a:pt x="0" y="1041"/>
                      </a:lnTo>
                      <a:lnTo>
                        <a:pt x="0" y="104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21" name="Freeform 227"/>
                <p:cNvSpPr>
                  <a:spLocks/>
                </p:cNvSpPr>
                <p:nvPr/>
              </p:nvSpPr>
              <p:spPr bwMode="auto">
                <a:xfrm>
                  <a:off x="3803" y="1762"/>
                  <a:ext cx="108" cy="119"/>
                </a:xfrm>
                <a:custGeom>
                  <a:avLst/>
                  <a:gdLst>
                    <a:gd name="T0" fmla="*/ 0 w 1076"/>
                    <a:gd name="T1" fmla="*/ 0 h 1088"/>
                    <a:gd name="T2" fmla="*/ 0 w 1076"/>
                    <a:gd name="T3" fmla="*/ 0 h 1088"/>
                    <a:gd name="T4" fmla="*/ 0 w 1076"/>
                    <a:gd name="T5" fmla="*/ 0 h 1088"/>
                    <a:gd name="T6" fmla="*/ 0 w 1076"/>
                    <a:gd name="T7" fmla="*/ 0 h 1088"/>
                    <a:gd name="T8" fmla="*/ 0 w 1076"/>
                    <a:gd name="T9" fmla="*/ 0 h 1088"/>
                    <a:gd name="T10" fmla="*/ 0 w 1076"/>
                    <a:gd name="T11" fmla="*/ 0 h 1088"/>
                    <a:gd name="T12" fmla="*/ 0 w 1076"/>
                    <a:gd name="T13" fmla="*/ 0 h 1088"/>
                    <a:gd name="T14" fmla="*/ 0 w 1076"/>
                    <a:gd name="T15" fmla="*/ 0 h 1088"/>
                    <a:gd name="T16" fmla="*/ 0 w 1076"/>
                    <a:gd name="T17" fmla="*/ 0 h 1088"/>
                    <a:gd name="T18" fmla="*/ 0 w 1076"/>
                    <a:gd name="T19" fmla="*/ 0 h 1088"/>
                    <a:gd name="T20" fmla="*/ 0 w 1076"/>
                    <a:gd name="T21" fmla="*/ 0 h 1088"/>
                    <a:gd name="T22" fmla="*/ 0 w 1076"/>
                    <a:gd name="T23" fmla="*/ 0 h 1088"/>
                    <a:gd name="T24" fmla="*/ 0 w 1076"/>
                    <a:gd name="T25" fmla="*/ 0 h 1088"/>
                    <a:gd name="T26" fmla="*/ 0 w 1076"/>
                    <a:gd name="T27" fmla="*/ 0 h 1088"/>
                    <a:gd name="T28" fmla="*/ 0 w 1076"/>
                    <a:gd name="T29" fmla="*/ 0 h 1088"/>
                    <a:gd name="T30" fmla="*/ 0 w 1076"/>
                    <a:gd name="T31" fmla="*/ 0 h 1088"/>
                    <a:gd name="T32" fmla="*/ 0 w 1076"/>
                    <a:gd name="T33" fmla="*/ 0 h 1088"/>
                    <a:gd name="T34" fmla="*/ 0 w 1076"/>
                    <a:gd name="T35" fmla="*/ 0 h 1088"/>
                    <a:gd name="T36" fmla="*/ 0 w 1076"/>
                    <a:gd name="T37" fmla="*/ 0 h 1088"/>
                    <a:gd name="T38" fmla="*/ 0 w 1076"/>
                    <a:gd name="T39" fmla="*/ 0 h 1088"/>
                    <a:gd name="T40" fmla="*/ 0 w 1076"/>
                    <a:gd name="T41" fmla="*/ 0 h 1088"/>
                    <a:gd name="T42" fmla="*/ 0 w 1076"/>
                    <a:gd name="T43" fmla="*/ 0 h 1088"/>
                    <a:gd name="T44" fmla="*/ 0 w 1076"/>
                    <a:gd name="T45" fmla="*/ 0 h 1088"/>
                    <a:gd name="T46" fmla="*/ 0 w 1076"/>
                    <a:gd name="T47" fmla="*/ 0 h 1088"/>
                    <a:gd name="T48" fmla="*/ 0 w 1076"/>
                    <a:gd name="T49" fmla="*/ 0 h 1088"/>
                    <a:gd name="T50" fmla="*/ 0 w 1076"/>
                    <a:gd name="T51" fmla="*/ 0 h 1088"/>
                    <a:gd name="T52" fmla="*/ 0 w 1076"/>
                    <a:gd name="T53" fmla="*/ 0 h 1088"/>
                    <a:gd name="T54" fmla="*/ 0 w 1076"/>
                    <a:gd name="T55" fmla="*/ 0 h 1088"/>
                    <a:gd name="T56" fmla="*/ 0 w 1076"/>
                    <a:gd name="T57" fmla="*/ 0 h 1088"/>
                    <a:gd name="T58" fmla="*/ 0 w 1076"/>
                    <a:gd name="T59" fmla="*/ 0 h 1088"/>
                    <a:gd name="T60" fmla="*/ 0 w 1076"/>
                    <a:gd name="T61" fmla="*/ 0 h 1088"/>
                    <a:gd name="T62" fmla="*/ 0 w 1076"/>
                    <a:gd name="T63" fmla="*/ 0 h 1088"/>
                    <a:gd name="T64" fmla="*/ 0 w 1076"/>
                    <a:gd name="T65" fmla="*/ 0 h 1088"/>
                    <a:gd name="T66" fmla="*/ 0 w 1076"/>
                    <a:gd name="T67" fmla="*/ 0 h 1088"/>
                    <a:gd name="T68" fmla="*/ 0 w 1076"/>
                    <a:gd name="T69" fmla="*/ 0 h 1088"/>
                    <a:gd name="T70" fmla="*/ 0 w 1076"/>
                    <a:gd name="T71" fmla="*/ 0 h 1088"/>
                    <a:gd name="T72" fmla="*/ 0 w 1076"/>
                    <a:gd name="T73" fmla="*/ 0 h 1088"/>
                    <a:gd name="T74" fmla="*/ 0 w 1076"/>
                    <a:gd name="T75" fmla="*/ 0 h 10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088"/>
                    <a:gd name="T116" fmla="*/ 1076 w 1076"/>
                    <a:gd name="T117" fmla="*/ 1088 h 10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088">
                      <a:moveTo>
                        <a:pt x="0" y="1040"/>
                      </a:moveTo>
                      <a:lnTo>
                        <a:pt x="1028" y="0"/>
                      </a:lnTo>
                      <a:lnTo>
                        <a:pt x="1030" y="1"/>
                      </a:lnTo>
                      <a:lnTo>
                        <a:pt x="1033" y="4"/>
                      </a:lnTo>
                      <a:lnTo>
                        <a:pt x="1035" y="7"/>
                      </a:lnTo>
                      <a:lnTo>
                        <a:pt x="1040" y="11"/>
                      </a:lnTo>
                      <a:lnTo>
                        <a:pt x="1044" y="14"/>
                      </a:lnTo>
                      <a:lnTo>
                        <a:pt x="1049" y="18"/>
                      </a:lnTo>
                      <a:lnTo>
                        <a:pt x="1053" y="23"/>
                      </a:lnTo>
                      <a:lnTo>
                        <a:pt x="1058" y="29"/>
                      </a:lnTo>
                      <a:lnTo>
                        <a:pt x="1062" y="33"/>
                      </a:lnTo>
                      <a:lnTo>
                        <a:pt x="1066" y="37"/>
                      </a:lnTo>
                      <a:lnTo>
                        <a:pt x="1070" y="41"/>
                      </a:lnTo>
                      <a:lnTo>
                        <a:pt x="1072" y="43"/>
                      </a:lnTo>
                      <a:lnTo>
                        <a:pt x="1075" y="46"/>
                      </a:lnTo>
                      <a:lnTo>
                        <a:pt x="1076" y="48"/>
                      </a:lnTo>
                      <a:lnTo>
                        <a:pt x="49" y="1088"/>
                      </a:lnTo>
                      <a:lnTo>
                        <a:pt x="47" y="1088"/>
                      </a:lnTo>
                      <a:lnTo>
                        <a:pt x="46" y="1087"/>
                      </a:lnTo>
                      <a:lnTo>
                        <a:pt x="43" y="1085"/>
                      </a:lnTo>
                      <a:lnTo>
                        <a:pt x="41" y="1082"/>
                      </a:lnTo>
                      <a:lnTo>
                        <a:pt x="36" y="1079"/>
                      </a:lnTo>
                      <a:lnTo>
                        <a:pt x="32" y="1075"/>
                      </a:lnTo>
                      <a:lnTo>
                        <a:pt x="27" y="1071"/>
                      </a:lnTo>
                      <a:lnTo>
                        <a:pt x="22" y="1066"/>
                      </a:lnTo>
                      <a:lnTo>
                        <a:pt x="18" y="1062"/>
                      </a:lnTo>
                      <a:lnTo>
                        <a:pt x="13" y="1057"/>
                      </a:lnTo>
                      <a:lnTo>
                        <a:pt x="9" y="1053"/>
                      </a:lnTo>
                      <a:lnTo>
                        <a:pt x="5" y="1049"/>
                      </a:lnTo>
                      <a:lnTo>
                        <a:pt x="3" y="1046"/>
                      </a:lnTo>
                      <a:lnTo>
                        <a:pt x="1" y="1043"/>
                      </a:lnTo>
                      <a:lnTo>
                        <a:pt x="0" y="1041"/>
                      </a:lnTo>
                      <a:lnTo>
                        <a:pt x="0" y="104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22" name="Freeform 228"/>
                <p:cNvSpPr>
                  <a:spLocks/>
                </p:cNvSpPr>
                <p:nvPr/>
              </p:nvSpPr>
              <p:spPr bwMode="auto">
                <a:xfrm>
                  <a:off x="3409" y="1033"/>
                  <a:ext cx="244" cy="185"/>
                </a:xfrm>
                <a:custGeom>
                  <a:avLst/>
                  <a:gdLst>
                    <a:gd name="T0" fmla="*/ 0 w 2427"/>
                    <a:gd name="T1" fmla="*/ 0 h 1691"/>
                    <a:gd name="T2" fmla="*/ 0 w 2427"/>
                    <a:gd name="T3" fmla="*/ 0 h 1691"/>
                    <a:gd name="T4" fmla="*/ 0 w 2427"/>
                    <a:gd name="T5" fmla="*/ 0 h 1691"/>
                    <a:gd name="T6" fmla="*/ 0 w 2427"/>
                    <a:gd name="T7" fmla="*/ 0 h 1691"/>
                    <a:gd name="T8" fmla="*/ 0 w 2427"/>
                    <a:gd name="T9" fmla="*/ 0 h 1691"/>
                    <a:gd name="T10" fmla="*/ 0 60000 65536"/>
                    <a:gd name="T11" fmla="*/ 0 60000 65536"/>
                    <a:gd name="T12" fmla="*/ 0 60000 65536"/>
                    <a:gd name="T13" fmla="*/ 0 60000 65536"/>
                    <a:gd name="T14" fmla="*/ 0 60000 65536"/>
                    <a:gd name="T15" fmla="*/ 0 w 2427"/>
                    <a:gd name="T16" fmla="*/ 0 h 1691"/>
                    <a:gd name="T17" fmla="*/ 2427 w 2427"/>
                    <a:gd name="T18" fmla="*/ 1691 h 1691"/>
                  </a:gdLst>
                  <a:ahLst/>
                  <a:cxnLst>
                    <a:cxn ang="T10">
                      <a:pos x="T0" y="T1"/>
                    </a:cxn>
                    <a:cxn ang="T11">
                      <a:pos x="T2" y="T3"/>
                    </a:cxn>
                    <a:cxn ang="T12">
                      <a:pos x="T4" y="T5"/>
                    </a:cxn>
                    <a:cxn ang="T13">
                      <a:pos x="T6" y="T7"/>
                    </a:cxn>
                    <a:cxn ang="T14">
                      <a:pos x="T8" y="T9"/>
                    </a:cxn>
                  </a:cxnLst>
                  <a:rect l="T15" t="T16" r="T17" b="T18"/>
                  <a:pathLst>
                    <a:path w="2427" h="1691">
                      <a:moveTo>
                        <a:pt x="1913" y="1691"/>
                      </a:moveTo>
                      <a:lnTo>
                        <a:pt x="0" y="1677"/>
                      </a:lnTo>
                      <a:lnTo>
                        <a:pt x="455" y="0"/>
                      </a:lnTo>
                      <a:lnTo>
                        <a:pt x="2427" y="77"/>
                      </a:lnTo>
                      <a:lnTo>
                        <a:pt x="1913" y="169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23" name="Freeform 229"/>
                <p:cNvSpPr>
                  <a:spLocks/>
                </p:cNvSpPr>
                <p:nvPr/>
              </p:nvSpPr>
              <p:spPr bwMode="auto">
                <a:xfrm>
                  <a:off x="3409" y="1033"/>
                  <a:ext cx="244" cy="185"/>
                </a:xfrm>
                <a:custGeom>
                  <a:avLst/>
                  <a:gdLst>
                    <a:gd name="T0" fmla="*/ 0 w 2427"/>
                    <a:gd name="T1" fmla="*/ 0 h 1691"/>
                    <a:gd name="T2" fmla="*/ 0 w 2427"/>
                    <a:gd name="T3" fmla="*/ 0 h 1691"/>
                    <a:gd name="T4" fmla="*/ 0 w 2427"/>
                    <a:gd name="T5" fmla="*/ 0 h 1691"/>
                    <a:gd name="T6" fmla="*/ 0 w 2427"/>
                    <a:gd name="T7" fmla="*/ 0 h 1691"/>
                    <a:gd name="T8" fmla="*/ 0 w 2427"/>
                    <a:gd name="T9" fmla="*/ 0 h 1691"/>
                    <a:gd name="T10" fmla="*/ 0 60000 65536"/>
                    <a:gd name="T11" fmla="*/ 0 60000 65536"/>
                    <a:gd name="T12" fmla="*/ 0 60000 65536"/>
                    <a:gd name="T13" fmla="*/ 0 60000 65536"/>
                    <a:gd name="T14" fmla="*/ 0 60000 65536"/>
                    <a:gd name="T15" fmla="*/ 0 w 2427"/>
                    <a:gd name="T16" fmla="*/ 0 h 1691"/>
                    <a:gd name="T17" fmla="*/ 2427 w 2427"/>
                    <a:gd name="T18" fmla="*/ 1691 h 1691"/>
                  </a:gdLst>
                  <a:ahLst/>
                  <a:cxnLst>
                    <a:cxn ang="T10">
                      <a:pos x="T0" y="T1"/>
                    </a:cxn>
                    <a:cxn ang="T11">
                      <a:pos x="T2" y="T3"/>
                    </a:cxn>
                    <a:cxn ang="T12">
                      <a:pos x="T4" y="T5"/>
                    </a:cxn>
                    <a:cxn ang="T13">
                      <a:pos x="T6" y="T7"/>
                    </a:cxn>
                    <a:cxn ang="T14">
                      <a:pos x="T8" y="T9"/>
                    </a:cxn>
                  </a:cxnLst>
                  <a:rect l="T15" t="T16" r="T17" b="T18"/>
                  <a:pathLst>
                    <a:path w="2427" h="1691">
                      <a:moveTo>
                        <a:pt x="1913" y="1691"/>
                      </a:moveTo>
                      <a:lnTo>
                        <a:pt x="0" y="1677"/>
                      </a:lnTo>
                      <a:lnTo>
                        <a:pt x="455" y="0"/>
                      </a:lnTo>
                      <a:lnTo>
                        <a:pt x="2427" y="77"/>
                      </a:lnTo>
                      <a:lnTo>
                        <a:pt x="1913" y="169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24" name="Line 230"/>
                <p:cNvSpPr>
                  <a:spLocks noChangeShapeType="1"/>
                </p:cNvSpPr>
                <p:nvPr/>
              </p:nvSpPr>
              <p:spPr bwMode="auto">
                <a:xfrm flipH="1" flipV="1">
                  <a:off x="3591" y="1200"/>
                  <a:ext cx="11" cy="1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5" name="Line 231"/>
                <p:cNvSpPr>
                  <a:spLocks noChangeShapeType="1"/>
                </p:cNvSpPr>
                <p:nvPr/>
              </p:nvSpPr>
              <p:spPr bwMode="auto">
                <a:xfrm flipV="1">
                  <a:off x="3409" y="1200"/>
                  <a:ext cx="182" cy="1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6" name="Line 232"/>
                <p:cNvSpPr>
                  <a:spLocks noChangeShapeType="1"/>
                </p:cNvSpPr>
                <p:nvPr/>
              </p:nvSpPr>
              <p:spPr bwMode="auto">
                <a:xfrm flipV="1">
                  <a:off x="3591" y="1042"/>
                  <a:ext cx="62" cy="15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7" name="Line 233"/>
                <p:cNvSpPr>
                  <a:spLocks noChangeShapeType="1"/>
                </p:cNvSpPr>
                <p:nvPr/>
              </p:nvSpPr>
              <p:spPr bwMode="auto">
                <a:xfrm flipH="1" flipV="1">
                  <a:off x="3455" y="1033"/>
                  <a:ext cx="136" cy="16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8" name="Oval 234"/>
                <p:cNvSpPr>
                  <a:spLocks noChangeArrowheads="1"/>
                </p:cNvSpPr>
                <p:nvPr/>
              </p:nvSpPr>
              <p:spPr bwMode="auto">
                <a:xfrm>
                  <a:off x="3529" y="1734"/>
                  <a:ext cx="48" cy="52"/>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29" name="Freeform 235"/>
                <p:cNvSpPr>
                  <a:spLocks/>
                </p:cNvSpPr>
                <p:nvPr/>
              </p:nvSpPr>
              <p:spPr bwMode="auto">
                <a:xfrm>
                  <a:off x="3939" y="1611"/>
                  <a:ext cx="109" cy="119"/>
                </a:xfrm>
                <a:custGeom>
                  <a:avLst/>
                  <a:gdLst>
                    <a:gd name="T0" fmla="*/ 0 w 1080"/>
                    <a:gd name="T1" fmla="*/ 0 h 1090"/>
                    <a:gd name="T2" fmla="*/ 0 w 1080"/>
                    <a:gd name="T3" fmla="*/ 0 h 1090"/>
                    <a:gd name="T4" fmla="*/ 0 w 1080"/>
                    <a:gd name="T5" fmla="*/ 0 h 1090"/>
                    <a:gd name="T6" fmla="*/ 0 w 1080"/>
                    <a:gd name="T7" fmla="*/ 0 h 1090"/>
                    <a:gd name="T8" fmla="*/ 0 w 1080"/>
                    <a:gd name="T9" fmla="*/ 0 h 1090"/>
                    <a:gd name="T10" fmla="*/ 0 w 1080"/>
                    <a:gd name="T11" fmla="*/ 0 h 1090"/>
                    <a:gd name="T12" fmla="*/ 0 w 1080"/>
                    <a:gd name="T13" fmla="*/ 0 h 1090"/>
                    <a:gd name="T14" fmla="*/ 0 w 1080"/>
                    <a:gd name="T15" fmla="*/ 0 h 1090"/>
                    <a:gd name="T16" fmla="*/ 0 w 1080"/>
                    <a:gd name="T17" fmla="*/ 0 h 1090"/>
                    <a:gd name="T18" fmla="*/ 0 w 1080"/>
                    <a:gd name="T19" fmla="*/ 0 h 1090"/>
                    <a:gd name="T20" fmla="*/ 0 w 1080"/>
                    <a:gd name="T21" fmla="*/ 0 h 1090"/>
                    <a:gd name="T22" fmla="*/ 0 w 1080"/>
                    <a:gd name="T23" fmla="*/ 0 h 1090"/>
                    <a:gd name="T24" fmla="*/ 0 w 1080"/>
                    <a:gd name="T25" fmla="*/ 0 h 1090"/>
                    <a:gd name="T26" fmla="*/ 0 w 1080"/>
                    <a:gd name="T27" fmla="*/ 0 h 1090"/>
                    <a:gd name="T28" fmla="*/ 0 w 1080"/>
                    <a:gd name="T29" fmla="*/ 0 h 1090"/>
                    <a:gd name="T30" fmla="*/ 0 w 1080"/>
                    <a:gd name="T31" fmla="*/ 0 h 1090"/>
                    <a:gd name="T32" fmla="*/ 0 w 1080"/>
                    <a:gd name="T33" fmla="*/ 0 h 1090"/>
                    <a:gd name="T34" fmla="*/ 0 w 1080"/>
                    <a:gd name="T35" fmla="*/ 0 h 1090"/>
                    <a:gd name="T36" fmla="*/ 0 w 1080"/>
                    <a:gd name="T37" fmla="*/ 0 h 1090"/>
                    <a:gd name="T38" fmla="*/ 0 w 1080"/>
                    <a:gd name="T39" fmla="*/ 0 h 1090"/>
                    <a:gd name="T40" fmla="*/ 0 w 1080"/>
                    <a:gd name="T41" fmla="*/ 0 h 1090"/>
                    <a:gd name="T42" fmla="*/ 0 w 1080"/>
                    <a:gd name="T43" fmla="*/ 0 h 10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0"/>
                    <a:gd name="T67" fmla="*/ 0 h 1090"/>
                    <a:gd name="T68" fmla="*/ 1080 w 1080"/>
                    <a:gd name="T69" fmla="*/ 1090 h 10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0" h="1090">
                      <a:moveTo>
                        <a:pt x="1080" y="47"/>
                      </a:moveTo>
                      <a:lnTo>
                        <a:pt x="49" y="1090"/>
                      </a:lnTo>
                      <a:lnTo>
                        <a:pt x="0" y="1043"/>
                      </a:lnTo>
                      <a:lnTo>
                        <a:pt x="1032" y="0"/>
                      </a:lnTo>
                      <a:lnTo>
                        <a:pt x="1034" y="1"/>
                      </a:lnTo>
                      <a:lnTo>
                        <a:pt x="1036" y="3"/>
                      </a:lnTo>
                      <a:lnTo>
                        <a:pt x="1039" y="5"/>
                      </a:lnTo>
                      <a:lnTo>
                        <a:pt x="1043" y="10"/>
                      </a:lnTo>
                      <a:lnTo>
                        <a:pt x="1047" y="13"/>
                      </a:lnTo>
                      <a:lnTo>
                        <a:pt x="1052" y="18"/>
                      </a:lnTo>
                      <a:lnTo>
                        <a:pt x="1057" y="22"/>
                      </a:lnTo>
                      <a:lnTo>
                        <a:pt x="1061" y="27"/>
                      </a:lnTo>
                      <a:lnTo>
                        <a:pt x="1066" y="31"/>
                      </a:lnTo>
                      <a:lnTo>
                        <a:pt x="1069" y="36"/>
                      </a:lnTo>
                      <a:lnTo>
                        <a:pt x="1074" y="39"/>
                      </a:lnTo>
                      <a:lnTo>
                        <a:pt x="1076" y="43"/>
                      </a:lnTo>
                      <a:lnTo>
                        <a:pt x="1078" y="45"/>
                      </a:lnTo>
                      <a:lnTo>
                        <a:pt x="1080" y="46"/>
                      </a:lnTo>
                      <a:lnTo>
                        <a:pt x="1080" y="4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30" name="Freeform 236"/>
                <p:cNvSpPr>
                  <a:spLocks/>
                </p:cNvSpPr>
                <p:nvPr/>
              </p:nvSpPr>
              <p:spPr bwMode="auto">
                <a:xfrm>
                  <a:off x="3939" y="1611"/>
                  <a:ext cx="109" cy="119"/>
                </a:xfrm>
                <a:custGeom>
                  <a:avLst/>
                  <a:gdLst>
                    <a:gd name="T0" fmla="*/ 0 w 1080"/>
                    <a:gd name="T1" fmla="*/ 0 h 1090"/>
                    <a:gd name="T2" fmla="*/ 0 w 1080"/>
                    <a:gd name="T3" fmla="*/ 0 h 1090"/>
                    <a:gd name="T4" fmla="*/ 0 w 1080"/>
                    <a:gd name="T5" fmla="*/ 0 h 1090"/>
                    <a:gd name="T6" fmla="*/ 0 w 1080"/>
                    <a:gd name="T7" fmla="*/ 0 h 1090"/>
                    <a:gd name="T8" fmla="*/ 0 w 1080"/>
                    <a:gd name="T9" fmla="*/ 0 h 1090"/>
                    <a:gd name="T10" fmla="*/ 0 w 1080"/>
                    <a:gd name="T11" fmla="*/ 0 h 1090"/>
                    <a:gd name="T12" fmla="*/ 0 w 1080"/>
                    <a:gd name="T13" fmla="*/ 0 h 1090"/>
                    <a:gd name="T14" fmla="*/ 0 w 1080"/>
                    <a:gd name="T15" fmla="*/ 0 h 1090"/>
                    <a:gd name="T16" fmla="*/ 0 w 1080"/>
                    <a:gd name="T17" fmla="*/ 0 h 1090"/>
                    <a:gd name="T18" fmla="*/ 0 w 1080"/>
                    <a:gd name="T19" fmla="*/ 0 h 1090"/>
                    <a:gd name="T20" fmla="*/ 0 w 1080"/>
                    <a:gd name="T21" fmla="*/ 0 h 1090"/>
                    <a:gd name="T22" fmla="*/ 0 w 1080"/>
                    <a:gd name="T23" fmla="*/ 0 h 1090"/>
                    <a:gd name="T24" fmla="*/ 0 w 1080"/>
                    <a:gd name="T25" fmla="*/ 0 h 1090"/>
                    <a:gd name="T26" fmla="*/ 0 w 1080"/>
                    <a:gd name="T27" fmla="*/ 0 h 1090"/>
                    <a:gd name="T28" fmla="*/ 0 w 1080"/>
                    <a:gd name="T29" fmla="*/ 0 h 1090"/>
                    <a:gd name="T30" fmla="*/ 0 w 1080"/>
                    <a:gd name="T31" fmla="*/ 0 h 1090"/>
                    <a:gd name="T32" fmla="*/ 0 w 1080"/>
                    <a:gd name="T33" fmla="*/ 0 h 1090"/>
                    <a:gd name="T34" fmla="*/ 0 w 1080"/>
                    <a:gd name="T35" fmla="*/ 0 h 1090"/>
                    <a:gd name="T36" fmla="*/ 0 w 1080"/>
                    <a:gd name="T37" fmla="*/ 0 h 1090"/>
                    <a:gd name="T38" fmla="*/ 0 w 1080"/>
                    <a:gd name="T39" fmla="*/ 0 h 1090"/>
                    <a:gd name="T40" fmla="*/ 0 w 1080"/>
                    <a:gd name="T41" fmla="*/ 0 h 1090"/>
                    <a:gd name="T42" fmla="*/ 0 w 1080"/>
                    <a:gd name="T43" fmla="*/ 0 h 10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0"/>
                    <a:gd name="T67" fmla="*/ 0 h 1090"/>
                    <a:gd name="T68" fmla="*/ 1080 w 1080"/>
                    <a:gd name="T69" fmla="*/ 1090 h 10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0" h="1090">
                      <a:moveTo>
                        <a:pt x="1080" y="47"/>
                      </a:moveTo>
                      <a:lnTo>
                        <a:pt x="49" y="1090"/>
                      </a:lnTo>
                      <a:lnTo>
                        <a:pt x="0" y="1043"/>
                      </a:lnTo>
                      <a:lnTo>
                        <a:pt x="1032" y="0"/>
                      </a:lnTo>
                      <a:lnTo>
                        <a:pt x="1034" y="1"/>
                      </a:lnTo>
                      <a:lnTo>
                        <a:pt x="1036" y="3"/>
                      </a:lnTo>
                      <a:lnTo>
                        <a:pt x="1039" y="5"/>
                      </a:lnTo>
                      <a:lnTo>
                        <a:pt x="1043" y="10"/>
                      </a:lnTo>
                      <a:lnTo>
                        <a:pt x="1047" y="13"/>
                      </a:lnTo>
                      <a:lnTo>
                        <a:pt x="1052" y="18"/>
                      </a:lnTo>
                      <a:lnTo>
                        <a:pt x="1057" y="22"/>
                      </a:lnTo>
                      <a:lnTo>
                        <a:pt x="1061" y="27"/>
                      </a:lnTo>
                      <a:lnTo>
                        <a:pt x="1066" y="31"/>
                      </a:lnTo>
                      <a:lnTo>
                        <a:pt x="1069" y="36"/>
                      </a:lnTo>
                      <a:lnTo>
                        <a:pt x="1074" y="39"/>
                      </a:lnTo>
                      <a:lnTo>
                        <a:pt x="1076" y="43"/>
                      </a:lnTo>
                      <a:lnTo>
                        <a:pt x="1078" y="45"/>
                      </a:lnTo>
                      <a:lnTo>
                        <a:pt x="1080" y="46"/>
                      </a:lnTo>
                      <a:lnTo>
                        <a:pt x="1080" y="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31" name="Freeform 237"/>
                <p:cNvSpPr>
                  <a:spLocks/>
                </p:cNvSpPr>
                <p:nvPr/>
              </p:nvSpPr>
              <p:spPr bwMode="auto">
                <a:xfrm>
                  <a:off x="3784" y="1019"/>
                  <a:ext cx="245" cy="185"/>
                </a:xfrm>
                <a:custGeom>
                  <a:avLst/>
                  <a:gdLst>
                    <a:gd name="T0" fmla="*/ 0 w 2433"/>
                    <a:gd name="T1" fmla="*/ 0 h 1701"/>
                    <a:gd name="T2" fmla="*/ 0 w 2433"/>
                    <a:gd name="T3" fmla="*/ 0 h 1701"/>
                    <a:gd name="T4" fmla="*/ 0 w 2433"/>
                    <a:gd name="T5" fmla="*/ 0 h 1701"/>
                    <a:gd name="T6" fmla="*/ 0 w 2433"/>
                    <a:gd name="T7" fmla="*/ 0 h 1701"/>
                    <a:gd name="T8" fmla="*/ 0 w 2433"/>
                    <a:gd name="T9" fmla="*/ 0 h 1701"/>
                    <a:gd name="T10" fmla="*/ 0 w 2433"/>
                    <a:gd name="T11" fmla="*/ 0 h 1701"/>
                    <a:gd name="T12" fmla="*/ 0 60000 65536"/>
                    <a:gd name="T13" fmla="*/ 0 60000 65536"/>
                    <a:gd name="T14" fmla="*/ 0 60000 65536"/>
                    <a:gd name="T15" fmla="*/ 0 60000 65536"/>
                    <a:gd name="T16" fmla="*/ 0 60000 65536"/>
                    <a:gd name="T17" fmla="*/ 0 60000 65536"/>
                    <a:gd name="T18" fmla="*/ 0 w 2433"/>
                    <a:gd name="T19" fmla="*/ 0 h 1701"/>
                    <a:gd name="T20" fmla="*/ 2433 w 2433"/>
                    <a:gd name="T21" fmla="*/ 1701 h 1701"/>
                  </a:gdLst>
                  <a:ahLst/>
                  <a:cxnLst>
                    <a:cxn ang="T12">
                      <a:pos x="T0" y="T1"/>
                    </a:cxn>
                    <a:cxn ang="T13">
                      <a:pos x="T2" y="T3"/>
                    </a:cxn>
                    <a:cxn ang="T14">
                      <a:pos x="T4" y="T5"/>
                    </a:cxn>
                    <a:cxn ang="T15">
                      <a:pos x="T6" y="T7"/>
                    </a:cxn>
                    <a:cxn ang="T16">
                      <a:pos x="T8" y="T9"/>
                    </a:cxn>
                    <a:cxn ang="T17">
                      <a:pos x="T10" y="T11"/>
                    </a:cxn>
                  </a:cxnLst>
                  <a:rect l="T18" t="T19" r="T20" b="T21"/>
                  <a:pathLst>
                    <a:path w="2433" h="1701">
                      <a:moveTo>
                        <a:pt x="1775" y="1701"/>
                      </a:moveTo>
                      <a:lnTo>
                        <a:pt x="1952" y="1528"/>
                      </a:lnTo>
                      <a:lnTo>
                        <a:pt x="2433" y="82"/>
                      </a:lnTo>
                      <a:lnTo>
                        <a:pt x="610" y="0"/>
                      </a:lnTo>
                      <a:lnTo>
                        <a:pt x="0" y="1683"/>
                      </a:lnTo>
                      <a:lnTo>
                        <a:pt x="1775" y="170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32" name="Freeform 238"/>
                <p:cNvSpPr>
                  <a:spLocks/>
                </p:cNvSpPr>
                <p:nvPr/>
              </p:nvSpPr>
              <p:spPr bwMode="auto">
                <a:xfrm>
                  <a:off x="3784" y="1019"/>
                  <a:ext cx="245" cy="185"/>
                </a:xfrm>
                <a:custGeom>
                  <a:avLst/>
                  <a:gdLst>
                    <a:gd name="T0" fmla="*/ 0 w 2433"/>
                    <a:gd name="T1" fmla="*/ 0 h 1701"/>
                    <a:gd name="T2" fmla="*/ 0 w 2433"/>
                    <a:gd name="T3" fmla="*/ 0 h 1701"/>
                    <a:gd name="T4" fmla="*/ 0 w 2433"/>
                    <a:gd name="T5" fmla="*/ 0 h 1701"/>
                    <a:gd name="T6" fmla="*/ 0 w 2433"/>
                    <a:gd name="T7" fmla="*/ 0 h 1701"/>
                    <a:gd name="T8" fmla="*/ 0 w 2433"/>
                    <a:gd name="T9" fmla="*/ 0 h 1701"/>
                    <a:gd name="T10" fmla="*/ 0 w 2433"/>
                    <a:gd name="T11" fmla="*/ 0 h 1701"/>
                    <a:gd name="T12" fmla="*/ 0 60000 65536"/>
                    <a:gd name="T13" fmla="*/ 0 60000 65536"/>
                    <a:gd name="T14" fmla="*/ 0 60000 65536"/>
                    <a:gd name="T15" fmla="*/ 0 60000 65536"/>
                    <a:gd name="T16" fmla="*/ 0 60000 65536"/>
                    <a:gd name="T17" fmla="*/ 0 60000 65536"/>
                    <a:gd name="T18" fmla="*/ 0 w 2433"/>
                    <a:gd name="T19" fmla="*/ 0 h 1701"/>
                    <a:gd name="T20" fmla="*/ 2433 w 2433"/>
                    <a:gd name="T21" fmla="*/ 1701 h 1701"/>
                  </a:gdLst>
                  <a:ahLst/>
                  <a:cxnLst>
                    <a:cxn ang="T12">
                      <a:pos x="T0" y="T1"/>
                    </a:cxn>
                    <a:cxn ang="T13">
                      <a:pos x="T2" y="T3"/>
                    </a:cxn>
                    <a:cxn ang="T14">
                      <a:pos x="T4" y="T5"/>
                    </a:cxn>
                    <a:cxn ang="T15">
                      <a:pos x="T6" y="T7"/>
                    </a:cxn>
                    <a:cxn ang="T16">
                      <a:pos x="T8" y="T9"/>
                    </a:cxn>
                    <a:cxn ang="T17">
                      <a:pos x="T10" y="T11"/>
                    </a:cxn>
                  </a:cxnLst>
                  <a:rect l="T18" t="T19" r="T20" b="T21"/>
                  <a:pathLst>
                    <a:path w="2433" h="1701">
                      <a:moveTo>
                        <a:pt x="1775" y="1701"/>
                      </a:moveTo>
                      <a:lnTo>
                        <a:pt x="1952" y="1528"/>
                      </a:lnTo>
                      <a:lnTo>
                        <a:pt x="2433" y="82"/>
                      </a:lnTo>
                      <a:lnTo>
                        <a:pt x="610" y="0"/>
                      </a:lnTo>
                      <a:lnTo>
                        <a:pt x="0" y="1683"/>
                      </a:lnTo>
                      <a:lnTo>
                        <a:pt x="1775" y="170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33" name="Line 239"/>
                <p:cNvSpPr>
                  <a:spLocks noChangeShapeType="1"/>
                </p:cNvSpPr>
                <p:nvPr/>
              </p:nvSpPr>
              <p:spPr bwMode="auto">
                <a:xfrm flipV="1">
                  <a:off x="3784" y="1185"/>
                  <a:ext cx="196"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34" name="Line 240"/>
                <p:cNvSpPr>
                  <a:spLocks noChangeShapeType="1"/>
                </p:cNvSpPr>
                <p:nvPr/>
              </p:nvSpPr>
              <p:spPr bwMode="auto">
                <a:xfrm flipH="1" flipV="1">
                  <a:off x="3845" y="1019"/>
                  <a:ext cx="135" cy="16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35" name="Oval 241"/>
                <p:cNvSpPr>
                  <a:spLocks noChangeArrowheads="1"/>
                </p:cNvSpPr>
                <p:nvPr/>
              </p:nvSpPr>
              <p:spPr bwMode="auto">
                <a:xfrm>
                  <a:off x="3901" y="1720"/>
                  <a:ext cx="49" cy="5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36" name="Freeform 242"/>
                <p:cNvSpPr>
                  <a:spLocks/>
                </p:cNvSpPr>
                <p:nvPr/>
              </p:nvSpPr>
              <p:spPr bwMode="auto">
                <a:xfrm>
                  <a:off x="3300" y="1469"/>
                  <a:ext cx="243" cy="174"/>
                </a:xfrm>
                <a:custGeom>
                  <a:avLst/>
                  <a:gdLst>
                    <a:gd name="T0" fmla="*/ 0 w 2413"/>
                    <a:gd name="T1" fmla="*/ 0 h 1591"/>
                    <a:gd name="T2" fmla="*/ 0 w 2413"/>
                    <a:gd name="T3" fmla="*/ 0 h 1591"/>
                    <a:gd name="T4" fmla="*/ 0 w 2413"/>
                    <a:gd name="T5" fmla="*/ 0 h 1591"/>
                    <a:gd name="T6" fmla="*/ 0 w 2413"/>
                    <a:gd name="T7" fmla="*/ 0 h 1591"/>
                    <a:gd name="T8" fmla="*/ 0 w 2413"/>
                    <a:gd name="T9" fmla="*/ 0 h 1591"/>
                    <a:gd name="T10" fmla="*/ 0 w 2413"/>
                    <a:gd name="T11" fmla="*/ 0 h 1591"/>
                    <a:gd name="T12" fmla="*/ 0 w 2413"/>
                    <a:gd name="T13" fmla="*/ 0 h 1591"/>
                    <a:gd name="T14" fmla="*/ 0 60000 65536"/>
                    <a:gd name="T15" fmla="*/ 0 60000 65536"/>
                    <a:gd name="T16" fmla="*/ 0 60000 65536"/>
                    <a:gd name="T17" fmla="*/ 0 60000 65536"/>
                    <a:gd name="T18" fmla="*/ 0 60000 65536"/>
                    <a:gd name="T19" fmla="*/ 0 60000 65536"/>
                    <a:gd name="T20" fmla="*/ 0 60000 65536"/>
                    <a:gd name="T21" fmla="*/ 0 w 2413"/>
                    <a:gd name="T22" fmla="*/ 0 h 1591"/>
                    <a:gd name="T23" fmla="*/ 2413 w 2413"/>
                    <a:gd name="T24" fmla="*/ 1591 h 15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13" h="1591">
                      <a:moveTo>
                        <a:pt x="1944" y="1455"/>
                      </a:moveTo>
                      <a:lnTo>
                        <a:pt x="1752" y="1591"/>
                      </a:lnTo>
                      <a:lnTo>
                        <a:pt x="0" y="1585"/>
                      </a:lnTo>
                      <a:lnTo>
                        <a:pt x="407" y="78"/>
                      </a:lnTo>
                      <a:lnTo>
                        <a:pt x="698" y="52"/>
                      </a:lnTo>
                      <a:lnTo>
                        <a:pt x="2413" y="0"/>
                      </a:lnTo>
                      <a:lnTo>
                        <a:pt x="1944" y="145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37" name="Freeform 243"/>
                <p:cNvSpPr>
                  <a:spLocks/>
                </p:cNvSpPr>
                <p:nvPr/>
              </p:nvSpPr>
              <p:spPr bwMode="auto">
                <a:xfrm>
                  <a:off x="3300" y="1469"/>
                  <a:ext cx="243" cy="174"/>
                </a:xfrm>
                <a:custGeom>
                  <a:avLst/>
                  <a:gdLst>
                    <a:gd name="T0" fmla="*/ 0 w 2413"/>
                    <a:gd name="T1" fmla="*/ 0 h 1591"/>
                    <a:gd name="T2" fmla="*/ 0 w 2413"/>
                    <a:gd name="T3" fmla="*/ 0 h 1591"/>
                    <a:gd name="T4" fmla="*/ 0 w 2413"/>
                    <a:gd name="T5" fmla="*/ 0 h 1591"/>
                    <a:gd name="T6" fmla="*/ 0 w 2413"/>
                    <a:gd name="T7" fmla="*/ 0 h 1591"/>
                    <a:gd name="T8" fmla="*/ 0 w 2413"/>
                    <a:gd name="T9" fmla="*/ 0 h 1591"/>
                    <a:gd name="T10" fmla="*/ 0 w 2413"/>
                    <a:gd name="T11" fmla="*/ 0 h 1591"/>
                    <a:gd name="T12" fmla="*/ 0 w 2413"/>
                    <a:gd name="T13" fmla="*/ 0 h 1591"/>
                    <a:gd name="T14" fmla="*/ 0 60000 65536"/>
                    <a:gd name="T15" fmla="*/ 0 60000 65536"/>
                    <a:gd name="T16" fmla="*/ 0 60000 65536"/>
                    <a:gd name="T17" fmla="*/ 0 60000 65536"/>
                    <a:gd name="T18" fmla="*/ 0 60000 65536"/>
                    <a:gd name="T19" fmla="*/ 0 60000 65536"/>
                    <a:gd name="T20" fmla="*/ 0 60000 65536"/>
                    <a:gd name="T21" fmla="*/ 0 w 2413"/>
                    <a:gd name="T22" fmla="*/ 0 h 1591"/>
                    <a:gd name="T23" fmla="*/ 2413 w 2413"/>
                    <a:gd name="T24" fmla="*/ 1591 h 15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13" h="1591">
                      <a:moveTo>
                        <a:pt x="1944" y="1455"/>
                      </a:moveTo>
                      <a:lnTo>
                        <a:pt x="1752" y="1591"/>
                      </a:lnTo>
                      <a:lnTo>
                        <a:pt x="0" y="1585"/>
                      </a:lnTo>
                      <a:lnTo>
                        <a:pt x="407" y="78"/>
                      </a:lnTo>
                      <a:lnTo>
                        <a:pt x="698" y="52"/>
                      </a:lnTo>
                      <a:lnTo>
                        <a:pt x="2413" y="0"/>
                      </a:lnTo>
                      <a:lnTo>
                        <a:pt x="1944" y="145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38" name="Line 244"/>
                <p:cNvSpPr>
                  <a:spLocks noChangeShapeType="1"/>
                </p:cNvSpPr>
                <p:nvPr/>
              </p:nvSpPr>
              <p:spPr bwMode="auto">
                <a:xfrm flipV="1">
                  <a:off x="3476" y="1469"/>
                  <a:ext cx="67" cy="17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39" name="Line 245"/>
                <p:cNvSpPr>
                  <a:spLocks noChangeShapeType="1"/>
                </p:cNvSpPr>
                <p:nvPr/>
              </p:nvSpPr>
              <p:spPr bwMode="auto">
                <a:xfrm flipH="1" flipV="1">
                  <a:off x="3341" y="1477"/>
                  <a:ext cx="135" cy="16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40" name="Line 246"/>
                <p:cNvSpPr>
                  <a:spLocks noChangeShapeType="1"/>
                </p:cNvSpPr>
                <p:nvPr/>
              </p:nvSpPr>
              <p:spPr bwMode="auto">
                <a:xfrm flipH="1">
                  <a:off x="3341" y="1469"/>
                  <a:ext cx="202"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41" name="Oval 247"/>
                <p:cNvSpPr>
                  <a:spLocks noChangeArrowheads="1"/>
                </p:cNvSpPr>
                <p:nvPr/>
              </p:nvSpPr>
              <p:spPr bwMode="auto">
                <a:xfrm>
                  <a:off x="4013" y="1295"/>
                  <a:ext cx="49" cy="53"/>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42" name="Freeform 248"/>
                <p:cNvSpPr>
                  <a:spLocks/>
                </p:cNvSpPr>
                <p:nvPr/>
              </p:nvSpPr>
              <p:spPr bwMode="auto">
                <a:xfrm>
                  <a:off x="3567" y="1625"/>
                  <a:ext cx="109" cy="119"/>
                </a:xfrm>
                <a:custGeom>
                  <a:avLst/>
                  <a:gdLst>
                    <a:gd name="T0" fmla="*/ 0 w 1074"/>
                    <a:gd name="T1" fmla="*/ 0 h 1091"/>
                    <a:gd name="T2" fmla="*/ 0 w 1074"/>
                    <a:gd name="T3" fmla="*/ 0 h 1091"/>
                    <a:gd name="T4" fmla="*/ 0 w 1074"/>
                    <a:gd name="T5" fmla="*/ 0 h 1091"/>
                    <a:gd name="T6" fmla="*/ 0 w 1074"/>
                    <a:gd name="T7" fmla="*/ 0 h 1091"/>
                    <a:gd name="T8" fmla="*/ 0 w 1074"/>
                    <a:gd name="T9" fmla="*/ 0 h 1091"/>
                    <a:gd name="T10" fmla="*/ 0 w 1074"/>
                    <a:gd name="T11" fmla="*/ 0 h 1091"/>
                    <a:gd name="T12" fmla="*/ 0 w 1074"/>
                    <a:gd name="T13" fmla="*/ 0 h 1091"/>
                    <a:gd name="T14" fmla="*/ 0 w 1074"/>
                    <a:gd name="T15" fmla="*/ 0 h 1091"/>
                    <a:gd name="T16" fmla="*/ 0 w 1074"/>
                    <a:gd name="T17" fmla="*/ 0 h 1091"/>
                    <a:gd name="T18" fmla="*/ 0 w 1074"/>
                    <a:gd name="T19" fmla="*/ 0 h 1091"/>
                    <a:gd name="T20" fmla="*/ 0 w 1074"/>
                    <a:gd name="T21" fmla="*/ 0 h 1091"/>
                    <a:gd name="T22" fmla="*/ 0 w 1074"/>
                    <a:gd name="T23" fmla="*/ 0 h 1091"/>
                    <a:gd name="T24" fmla="*/ 0 w 1074"/>
                    <a:gd name="T25" fmla="*/ 0 h 1091"/>
                    <a:gd name="T26" fmla="*/ 0 w 1074"/>
                    <a:gd name="T27" fmla="*/ 0 h 1091"/>
                    <a:gd name="T28" fmla="*/ 0 w 1074"/>
                    <a:gd name="T29" fmla="*/ 0 h 1091"/>
                    <a:gd name="T30" fmla="*/ 0 w 1074"/>
                    <a:gd name="T31" fmla="*/ 0 h 1091"/>
                    <a:gd name="T32" fmla="*/ 0 w 1074"/>
                    <a:gd name="T33" fmla="*/ 0 h 1091"/>
                    <a:gd name="T34" fmla="*/ 0 w 1074"/>
                    <a:gd name="T35" fmla="*/ 0 h 1091"/>
                    <a:gd name="T36" fmla="*/ 0 w 1074"/>
                    <a:gd name="T37" fmla="*/ 0 h 1091"/>
                    <a:gd name="T38" fmla="*/ 0 w 1074"/>
                    <a:gd name="T39" fmla="*/ 0 h 1091"/>
                    <a:gd name="T40" fmla="*/ 0 w 1074"/>
                    <a:gd name="T41" fmla="*/ 0 h 1091"/>
                    <a:gd name="T42" fmla="*/ 0 w 1074"/>
                    <a:gd name="T43" fmla="*/ 0 h 1091"/>
                    <a:gd name="T44" fmla="*/ 0 w 1074"/>
                    <a:gd name="T45" fmla="*/ 0 h 1091"/>
                    <a:gd name="T46" fmla="*/ 0 w 1074"/>
                    <a:gd name="T47" fmla="*/ 0 h 1091"/>
                    <a:gd name="T48" fmla="*/ 0 w 1074"/>
                    <a:gd name="T49" fmla="*/ 0 h 1091"/>
                    <a:gd name="T50" fmla="*/ 0 w 1074"/>
                    <a:gd name="T51" fmla="*/ 0 h 1091"/>
                    <a:gd name="T52" fmla="*/ 0 w 1074"/>
                    <a:gd name="T53" fmla="*/ 0 h 1091"/>
                    <a:gd name="T54" fmla="*/ 0 w 1074"/>
                    <a:gd name="T55" fmla="*/ 0 h 1091"/>
                    <a:gd name="T56" fmla="*/ 0 w 1074"/>
                    <a:gd name="T57" fmla="*/ 0 h 1091"/>
                    <a:gd name="T58" fmla="*/ 0 w 1074"/>
                    <a:gd name="T59" fmla="*/ 0 h 1091"/>
                    <a:gd name="T60" fmla="*/ 0 w 1074"/>
                    <a:gd name="T61" fmla="*/ 0 h 1091"/>
                    <a:gd name="T62" fmla="*/ 0 w 1074"/>
                    <a:gd name="T63" fmla="*/ 0 h 1091"/>
                    <a:gd name="T64" fmla="*/ 0 w 1074"/>
                    <a:gd name="T65" fmla="*/ 0 h 1091"/>
                    <a:gd name="T66" fmla="*/ 0 w 1074"/>
                    <a:gd name="T67" fmla="*/ 0 h 1091"/>
                    <a:gd name="T68" fmla="*/ 0 w 1074"/>
                    <a:gd name="T69" fmla="*/ 0 h 1091"/>
                    <a:gd name="T70" fmla="*/ 0 w 1074"/>
                    <a:gd name="T71" fmla="*/ 0 h 1091"/>
                    <a:gd name="T72" fmla="*/ 0 w 1074"/>
                    <a:gd name="T73" fmla="*/ 0 h 1091"/>
                    <a:gd name="T74" fmla="*/ 0 w 1074"/>
                    <a:gd name="T75" fmla="*/ 0 h 10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1"/>
                    <a:gd name="T116" fmla="*/ 1074 w 1074"/>
                    <a:gd name="T117" fmla="*/ 1091 h 10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1">
                      <a:moveTo>
                        <a:pt x="0" y="1043"/>
                      </a:moveTo>
                      <a:lnTo>
                        <a:pt x="1026" y="0"/>
                      </a:lnTo>
                      <a:lnTo>
                        <a:pt x="1027" y="0"/>
                      </a:lnTo>
                      <a:lnTo>
                        <a:pt x="1028" y="1"/>
                      </a:lnTo>
                      <a:lnTo>
                        <a:pt x="1030" y="3"/>
                      </a:lnTo>
                      <a:lnTo>
                        <a:pt x="1034" y="6"/>
                      </a:lnTo>
                      <a:lnTo>
                        <a:pt x="1038" y="9"/>
                      </a:lnTo>
                      <a:lnTo>
                        <a:pt x="1043" y="14"/>
                      </a:lnTo>
                      <a:lnTo>
                        <a:pt x="1047" y="17"/>
                      </a:lnTo>
                      <a:lnTo>
                        <a:pt x="1052" y="23"/>
                      </a:lnTo>
                      <a:lnTo>
                        <a:pt x="1056" y="27"/>
                      </a:lnTo>
                      <a:lnTo>
                        <a:pt x="1061" y="32"/>
                      </a:lnTo>
                      <a:lnTo>
                        <a:pt x="1064" y="35"/>
                      </a:lnTo>
                      <a:lnTo>
                        <a:pt x="1069" y="40"/>
                      </a:lnTo>
                      <a:lnTo>
                        <a:pt x="1071" y="43"/>
                      </a:lnTo>
                      <a:lnTo>
                        <a:pt x="1073" y="45"/>
                      </a:lnTo>
                      <a:lnTo>
                        <a:pt x="1074" y="46"/>
                      </a:lnTo>
                      <a:lnTo>
                        <a:pt x="1074" y="48"/>
                      </a:lnTo>
                      <a:lnTo>
                        <a:pt x="48" y="1091"/>
                      </a:lnTo>
                      <a:lnTo>
                        <a:pt x="47" y="1091"/>
                      </a:lnTo>
                      <a:lnTo>
                        <a:pt x="45" y="1090"/>
                      </a:lnTo>
                      <a:lnTo>
                        <a:pt x="43" y="1088"/>
                      </a:lnTo>
                      <a:lnTo>
                        <a:pt x="39" y="1085"/>
                      </a:lnTo>
                      <a:lnTo>
                        <a:pt x="35" y="1083"/>
                      </a:lnTo>
                      <a:lnTo>
                        <a:pt x="30" y="1078"/>
                      </a:lnTo>
                      <a:lnTo>
                        <a:pt x="26" y="1074"/>
                      </a:lnTo>
                      <a:lnTo>
                        <a:pt x="21" y="1069"/>
                      </a:lnTo>
                      <a:lnTo>
                        <a:pt x="17" y="1065"/>
                      </a:lnTo>
                      <a:lnTo>
                        <a:pt x="12" y="1060"/>
                      </a:lnTo>
                      <a:lnTo>
                        <a:pt x="9" y="1056"/>
                      </a:lnTo>
                      <a:lnTo>
                        <a:pt x="5" y="1052"/>
                      </a:lnTo>
                      <a:lnTo>
                        <a:pt x="2" y="1049"/>
                      </a:lnTo>
                      <a:lnTo>
                        <a:pt x="1" y="1045"/>
                      </a:lnTo>
                      <a:lnTo>
                        <a:pt x="0" y="1044"/>
                      </a:lnTo>
                      <a:lnTo>
                        <a:pt x="0" y="104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43" name="Freeform 249"/>
                <p:cNvSpPr>
                  <a:spLocks/>
                </p:cNvSpPr>
                <p:nvPr/>
              </p:nvSpPr>
              <p:spPr bwMode="auto">
                <a:xfrm>
                  <a:off x="3567" y="1625"/>
                  <a:ext cx="109" cy="119"/>
                </a:xfrm>
                <a:custGeom>
                  <a:avLst/>
                  <a:gdLst>
                    <a:gd name="T0" fmla="*/ 0 w 1074"/>
                    <a:gd name="T1" fmla="*/ 0 h 1091"/>
                    <a:gd name="T2" fmla="*/ 0 w 1074"/>
                    <a:gd name="T3" fmla="*/ 0 h 1091"/>
                    <a:gd name="T4" fmla="*/ 0 w 1074"/>
                    <a:gd name="T5" fmla="*/ 0 h 1091"/>
                    <a:gd name="T6" fmla="*/ 0 w 1074"/>
                    <a:gd name="T7" fmla="*/ 0 h 1091"/>
                    <a:gd name="T8" fmla="*/ 0 w 1074"/>
                    <a:gd name="T9" fmla="*/ 0 h 1091"/>
                    <a:gd name="T10" fmla="*/ 0 w 1074"/>
                    <a:gd name="T11" fmla="*/ 0 h 1091"/>
                    <a:gd name="T12" fmla="*/ 0 w 1074"/>
                    <a:gd name="T13" fmla="*/ 0 h 1091"/>
                    <a:gd name="T14" fmla="*/ 0 w 1074"/>
                    <a:gd name="T15" fmla="*/ 0 h 1091"/>
                    <a:gd name="T16" fmla="*/ 0 w 1074"/>
                    <a:gd name="T17" fmla="*/ 0 h 1091"/>
                    <a:gd name="T18" fmla="*/ 0 w 1074"/>
                    <a:gd name="T19" fmla="*/ 0 h 1091"/>
                    <a:gd name="T20" fmla="*/ 0 w 1074"/>
                    <a:gd name="T21" fmla="*/ 0 h 1091"/>
                    <a:gd name="T22" fmla="*/ 0 w 1074"/>
                    <a:gd name="T23" fmla="*/ 0 h 1091"/>
                    <a:gd name="T24" fmla="*/ 0 w 1074"/>
                    <a:gd name="T25" fmla="*/ 0 h 1091"/>
                    <a:gd name="T26" fmla="*/ 0 w 1074"/>
                    <a:gd name="T27" fmla="*/ 0 h 1091"/>
                    <a:gd name="T28" fmla="*/ 0 w 1074"/>
                    <a:gd name="T29" fmla="*/ 0 h 1091"/>
                    <a:gd name="T30" fmla="*/ 0 w 1074"/>
                    <a:gd name="T31" fmla="*/ 0 h 1091"/>
                    <a:gd name="T32" fmla="*/ 0 w 1074"/>
                    <a:gd name="T33" fmla="*/ 0 h 1091"/>
                    <a:gd name="T34" fmla="*/ 0 w 1074"/>
                    <a:gd name="T35" fmla="*/ 0 h 1091"/>
                    <a:gd name="T36" fmla="*/ 0 w 1074"/>
                    <a:gd name="T37" fmla="*/ 0 h 1091"/>
                    <a:gd name="T38" fmla="*/ 0 w 1074"/>
                    <a:gd name="T39" fmla="*/ 0 h 1091"/>
                    <a:gd name="T40" fmla="*/ 0 w 1074"/>
                    <a:gd name="T41" fmla="*/ 0 h 1091"/>
                    <a:gd name="T42" fmla="*/ 0 w 1074"/>
                    <a:gd name="T43" fmla="*/ 0 h 1091"/>
                    <a:gd name="T44" fmla="*/ 0 w 1074"/>
                    <a:gd name="T45" fmla="*/ 0 h 1091"/>
                    <a:gd name="T46" fmla="*/ 0 w 1074"/>
                    <a:gd name="T47" fmla="*/ 0 h 1091"/>
                    <a:gd name="T48" fmla="*/ 0 w 1074"/>
                    <a:gd name="T49" fmla="*/ 0 h 1091"/>
                    <a:gd name="T50" fmla="*/ 0 w 1074"/>
                    <a:gd name="T51" fmla="*/ 0 h 1091"/>
                    <a:gd name="T52" fmla="*/ 0 w 1074"/>
                    <a:gd name="T53" fmla="*/ 0 h 1091"/>
                    <a:gd name="T54" fmla="*/ 0 w 1074"/>
                    <a:gd name="T55" fmla="*/ 0 h 1091"/>
                    <a:gd name="T56" fmla="*/ 0 w 1074"/>
                    <a:gd name="T57" fmla="*/ 0 h 1091"/>
                    <a:gd name="T58" fmla="*/ 0 w 1074"/>
                    <a:gd name="T59" fmla="*/ 0 h 1091"/>
                    <a:gd name="T60" fmla="*/ 0 w 1074"/>
                    <a:gd name="T61" fmla="*/ 0 h 1091"/>
                    <a:gd name="T62" fmla="*/ 0 w 1074"/>
                    <a:gd name="T63" fmla="*/ 0 h 1091"/>
                    <a:gd name="T64" fmla="*/ 0 w 1074"/>
                    <a:gd name="T65" fmla="*/ 0 h 1091"/>
                    <a:gd name="T66" fmla="*/ 0 w 1074"/>
                    <a:gd name="T67" fmla="*/ 0 h 1091"/>
                    <a:gd name="T68" fmla="*/ 0 w 1074"/>
                    <a:gd name="T69" fmla="*/ 0 h 1091"/>
                    <a:gd name="T70" fmla="*/ 0 w 1074"/>
                    <a:gd name="T71" fmla="*/ 0 h 1091"/>
                    <a:gd name="T72" fmla="*/ 0 w 1074"/>
                    <a:gd name="T73" fmla="*/ 0 h 1091"/>
                    <a:gd name="T74" fmla="*/ 0 w 1074"/>
                    <a:gd name="T75" fmla="*/ 0 h 10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1"/>
                    <a:gd name="T116" fmla="*/ 1074 w 1074"/>
                    <a:gd name="T117" fmla="*/ 1091 h 10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1">
                      <a:moveTo>
                        <a:pt x="0" y="1043"/>
                      </a:moveTo>
                      <a:lnTo>
                        <a:pt x="1026" y="0"/>
                      </a:lnTo>
                      <a:lnTo>
                        <a:pt x="1027" y="0"/>
                      </a:lnTo>
                      <a:lnTo>
                        <a:pt x="1028" y="1"/>
                      </a:lnTo>
                      <a:lnTo>
                        <a:pt x="1030" y="3"/>
                      </a:lnTo>
                      <a:lnTo>
                        <a:pt x="1034" y="6"/>
                      </a:lnTo>
                      <a:lnTo>
                        <a:pt x="1038" y="9"/>
                      </a:lnTo>
                      <a:lnTo>
                        <a:pt x="1043" y="14"/>
                      </a:lnTo>
                      <a:lnTo>
                        <a:pt x="1047" y="17"/>
                      </a:lnTo>
                      <a:lnTo>
                        <a:pt x="1052" y="23"/>
                      </a:lnTo>
                      <a:lnTo>
                        <a:pt x="1056" y="27"/>
                      </a:lnTo>
                      <a:lnTo>
                        <a:pt x="1061" y="32"/>
                      </a:lnTo>
                      <a:lnTo>
                        <a:pt x="1064" y="35"/>
                      </a:lnTo>
                      <a:lnTo>
                        <a:pt x="1069" y="40"/>
                      </a:lnTo>
                      <a:lnTo>
                        <a:pt x="1071" y="43"/>
                      </a:lnTo>
                      <a:lnTo>
                        <a:pt x="1073" y="45"/>
                      </a:lnTo>
                      <a:lnTo>
                        <a:pt x="1074" y="46"/>
                      </a:lnTo>
                      <a:lnTo>
                        <a:pt x="1074" y="48"/>
                      </a:lnTo>
                      <a:lnTo>
                        <a:pt x="48" y="1091"/>
                      </a:lnTo>
                      <a:lnTo>
                        <a:pt x="47" y="1091"/>
                      </a:lnTo>
                      <a:lnTo>
                        <a:pt x="45" y="1090"/>
                      </a:lnTo>
                      <a:lnTo>
                        <a:pt x="43" y="1088"/>
                      </a:lnTo>
                      <a:lnTo>
                        <a:pt x="39" y="1085"/>
                      </a:lnTo>
                      <a:lnTo>
                        <a:pt x="35" y="1083"/>
                      </a:lnTo>
                      <a:lnTo>
                        <a:pt x="30" y="1078"/>
                      </a:lnTo>
                      <a:lnTo>
                        <a:pt x="26" y="1074"/>
                      </a:lnTo>
                      <a:lnTo>
                        <a:pt x="21" y="1069"/>
                      </a:lnTo>
                      <a:lnTo>
                        <a:pt x="17" y="1065"/>
                      </a:lnTo>
                      <a:lnTo>
                        <a:pt x="12" y="1060"/>
                      </a:lnTo>
                      <a:lnTo>
                        <a:pt x="9" y="1056"/>
                      </a:lnTo>
                      <a:lnTo>
                        <a:pt x="5" y="1052"/>
                      </a:lnTo>
                      <a:lnTo>
                        <a:pt x="2" y="1049"/>
                      </a:lnTo>
                      <a:lnTo>
                        <a:pt x="1" y="1045"/>
                      </a:lnTo>
                      <a:lnTo>
                        <a:pt x="0" y="1044"/>
                      </a:lnTo>
                      <a:lnTo>
                        <a:pt x="0" y="104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44" name="Freeform 250"/>
                <p:cNvSpPr>
                  <a:spLocks/>
                </p:cNvSpPr>
                <p:nvPr/>
              </p:nvSpPr>
              <p:spPr bwMode="auto">
                <a:xfrm>
                  <a:off x="3670" y="1625"/>
                  <a:ext cx="6" cy="6"/>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2" y="25"/>
                      </a:moveTo>
                      <a:lnTo>
                        <a:pt x="18" y="20"/>
                      </a:lnTo>
                      <a:lnTo>
                        <a:pt x="13" y="16"/>
                      </a:lnTo>
                      <a:lnTo>
                        <a:pt x="10" y="11"/>
                      </a:lnTo>
                      <a:lnTo>
                        <a:pt x="6" y="8"/>
                      </a:lnTo>
                      <a:lnTo>
                        <a:pt x="3" y="4"/>
                      </a:lnTo>
                      <a:lnTo>
                        <a:pt x="1" y="2"/>
                      </a:lnTo>
                      <a:lnTo>
                        <a:pt x="0" y="0"/>
                      </a:lnTo>
                      <a:lnTo>
                        <a:pt x="1" y="0"/>
                      </a:lnTo>
                      <a:lnTo>
                        <a:pt x="2" y="1"/>
                      </a:lnTo>
                      <a:lnTo>
                        <a:pt x="4" y="3"/>
                      </a:lnTo>
                      <a:lnTo>
                        <a:pt x="8" y="6"/>
                      </a:lnTo>
                      <a:lnTo>
                        <a:pt x="12" y="9"/>
                      </a:lnTo>
                      <a:lnTo>
                        <a:pt x="17" y="14"/>
                      </a:lnTo>
                      <a:lnTo>
                        <a:pt x="21" y="17"/>
                      </a:lnTo>
                      <a:lnTo>
                        <a:pt x="26" y="23"/>
                      </a:lnTo>
                      <a:lnTo>
                        <a:pt x="30" y="27"/>
                      </a:lnTo>
                      <a:lnTo>
                        <a:pt x="35" y="32"/>
                      </a:lnTo>
                      <a:lnTo>
                        <a:pt x="38" y="35"/>
                      </a:lnTo>
                      <a:lnTo>
                        <a:pt x="43" y="40"/>
                      </a:lnTo>
                      <a:lnTo>
                        <a:pt x="45" y="43"/>
                      </a:lnTo>
                      <a:lnTo>
                        <a:pt x="47" y="45"/>
                      </a:lnTo>
                      <a:lnTo>
                        <a:pt x="48" y="46"/>
                      </a:lnTo>
                      <a:lnTo>
                        <a:pt x="48" y="48"/>
                      </a:lnTo>
                      <a:lnTo>
                        <a:pt x="47" y="48"/>
                      </a:lnTo>
                      <a:lnTo>
                        <a:pt x="46" y="46"/>
                      </a:lnTo>
                      <a:lnTo>
                        <a:pt x="44" y="44"/>
                      </a:lnTo>
                      <a:lnTo>
                        <a:pt x="40" y="42"/>
                      </a:lnTo>
                      <a:lnTo>
                        <a:pt x="36" y="39"/>
                      </a:lnTo>
                      <a:lnTo>
                        <a:pt x="33" y="34"/>
                      </a:lnTo>
                      <a:lnTo>
                        <a:pt x="28" y="29"/>
                      </a:lnTo>
                      <a:lnTo>
                        <a:pt x="22" y="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45" name="Freeform 251"/>
                <p:cNvSpPr>
                  <a:spLocks/>
                </p:cNvSpPr>
                <p:nvPr/>
              </p:nvSpPr>
              <p:spPr bwMode="auto">
                <a:xfrm>
                  <a:off x="3670" y="1625"/>
                  <a:ext cx="6" cy="6"/>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2" y="25"/>
                      </a:moveTo>
                      <a:lnTo>
                        <a:pt x="18" y="20"/>
                      </a:lnTo>
                      <a:lnTo>
                        <a:pt x="13" y="16"/>
                      </a:lnTo>
                      <a:lnTo>
                        <a:pt x="10" y="11"/>
                      </a:lnTo>
                      <a:lnTo>
                        <a:pt x="6" y="8"/>
                      </a:lnTo>
                      <a:lnTo>
                        <a:pt x="3" y="4"/>
                      </a:lnTo>
                      <a:lnTo>
                        <a:pt x="1" y="2"/>
                      </a:lnTo>
                      <a:lnTo>
                        <a:pt x="0" y="0"/>
                      </a:lnTo>
                      <a:lnTo>
                        <a:pt x="1" y="0"/>
                      </a:lnTo>
                      <a:lnTo>
                        <a:pt x="2" y="1"/>
                      </a:lnTo>
                      <a:lnTo>
                        <a:pt x="4" y="3"/>
                      </a:lnTo>
                      <a:lnTo>
                        <a:pt x="8" y="6"/>
                      </a:lnTo>
                      <a:lnTo>
                        <a:pt x="12" y="9"/>
                      </a:lnTo>
                      <a:lnTo>
                        <a:pt x="17" y="14"/>
                      </a:lnTo>
                      <a:lnTo>
                        <a:pt x="21" y="17"/>
                      </a:lnTo>
                      <a:lnTo>
                        <a:pt x="26" y="23"/>
                      </a:lnTo>
                      <a:lnTo>
                        <a:pt x="30" y="27"/>
                      </a:lnTo>
                      <a:lnTo>
                        <a:pt x="35" y="32"/>
                      </a:lnTo>
                      <a:lnTo>
                        <a:pt x="38" y="35"/>
                      </a:lnTo>
                      <a:lnTo>
                        <a:pt x="43" y="40"/>
                      </a:lnTo>
                      <a:lnTo>
                        <a:pt x="45" y="43"/>
                      </a:lnTo>
                      <a:lnTo>
                        <a:pt x="47" y="45"/>
                      </a:lnTo>
                      <a:lnTo>
                        <a:pt x="48" y="46"/>
                      </a:lnTo>
                      <a:lnTo>
                        <a:pt x="48" y="48"/>
                      </a:lnTo>
                      <a:lnTo>
                        <a:pt x="47" y="48"/>
                      </a:lnTo>
                      <a:lnTo>
                        <a:pt x="46" y="46"/>
                      </a:lnTo>
                      <a:lnTo>
                        <a:pt x="44" y="44"/>
                      </a:lnTo>
                      <a:lnTo>
                        <a:pt x="40" y="42"/>
                      </a:lnTo>
                      <a:lnTo>
                        <a:pt x="36" y="39"/>
                      </a:lnTo>
                      <a:lnTo>
                        <a:pt x="33" y="34"/>
                      </a:lnTo>
                      <a:lnTo>
                        <a:pt x="28" y="29"/>
                      </a:lnTo>
                      <a:lnTo>
                        <a:pt x="22" y="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46" name="Freeform 252"/>
                <p:cNvSpPr>
                  <a:spLocks/>
                </p:cNvSpPr>
                <p:nvPr/>
              </p:nvSpPr>
              <p:spPr bwMode="auto">
                <a:xfrm>
                  <a:off x="3914" y="1337"/>
                  <a:ext cx="110" cy="120"/>
                </a:xfrm>
                <a:custGeom>
                  <a:avLst/>
                  <a:gdLst>
                    <a:gd name="T0" fmla="*/ 0 w 1084"/>
                    <a:gd name="T1" fmla="*/ 0 h 1098"/>
                    <a:gd name="T2" fmla="*/ 0 w 1084"/>
                    <a:gd name="T3" fmla="*/ 0 h 1098"/>
                    <a:gd name="T4" fmla="*/ 0 w 1084"/>
                    <a:gd name="T5" fmla="*/ 0 h 1098"/>
                    <a:gd name="T6" fmla="*/ 0 w 1084"/>
                    <a:gd name="T7" fmla="*/ 0 h 1098"/>
                    <a:gd name="T8" fmla="*/ 0 w 1084"/>
                    <a:gd name="T9" fmla="*/ 0 h 1098"/>
                    <a:gd name="T10" fmla="*/ 0 w 1084"/>
                    <a:gd name="T11" fmla="*/ 0 h 1098"/>
                    <a:gd name="T12" fmla="*/ 0 w 1084"/>
                    <a:gd name="T13" fmla="*/ 0 h 1098"/>
                    <a:gd name="T14" fmla="*/ 0 w 1084"/>
                    <a:gd name="T15" fmla="*/ 0 h 1098"/>
                    <a:gd name="T16" fmla="*/ 0 w 1084"/>
                    <a:gd name="T17" fmla="*/ 0 h 1098"/>
                    <a:gd name="T18" fmla="*/ 0 w 1084"/>
                    <a:gd name="T19" fmla="*/ 0 h 1098"/>
                    <a:gd name="T20" fmla="*/ 0 w 1084"/>
                    <a:gd name="T21" fmla="*/ 0 h 1098"/>
                    <a:gd name="T22" fmla="*/ 0 w 1084"/>
                    <a:gd name="T23" fmla="*/ 0 h 1098"/>
                    <a:gd name="T24" fmla="*/ 0 w 1084"/>
                    <a:gd name="T25" fmla="*/ 0 h 1098"/>
                    <a:gd name="T26" fmla="*/ 0 w 1084"/>
                    <a:gd name="T27" fmla="*/ 0 h 1098"/>
                    <a:gd name="T28" fmla="*/ 0 w 1084"/>
                    <a:gd name="T29" fmla="*/ 0 h 1098"/>
                    <a:gd name="T30" fmla="*/ 0 w 1084"/>
                    <a:gd name="T31" fmla="*/ 0 h 1098"/>
                    <a:gd name="T32" fmla="*/ 0 w 1084"/>
                    <a:gd name="T33" fmla="*/ 0 h 1098"/>
                    <a:gd name="T34" fmla="*/ 0 w 1084"/>
                    <a:gd name="T35" fmla="*/ 0 h 1098"/>
                    <a:gd name="T36" fmla="*/ 0 w 1084"/>
                    <a:gd name="T37" fmla="*/ 0 h 1098"/>
                    <a:gd name="T38" fmla="*/ 0 w 1084"/>
                    <a:gd name="T39" fmla="*/ 0 h 1098"/>
                    <a:gd name="T40" fmla="*/ 0 w 1084"/>
                    <a:gd name="T41" fmla="*/ 0 h 1098"/>
                    <a:gd name="T42" fmla="*/ 0 w 1084"/>
                    <a:gd name="T43" fmla="*/ 0 h 1098"/>
                    <a:gd name="T44" fmla="*/ 0 w 1084"/>
                    <a:gd name="T45" fmla="*/ 0 h 1098"/>
                    <a:gd name="T46" fmla="*/ 0 w 1084"/>
                    <a:gd name="T47" fmla="*/ 0 h 1098"/>
                    <a:gd name="T48" fmla="*/ 0 w 1084"/>
                    <a:gd name="T49" fmla="*/ 0 h 1098"/>
                    <a:gd name="T50" fmla="*/ 0 w 1084"/>
                    <a:gd name="T51" fmla="*/ 0 h 1098"/>
                    <a:gd name="T52" fmla="*/ 0 w 1084"/>
                    <a:gd name="T53" fmla="*/ 0 h 1098"/>
                    <a:gd name="T54" fmla="*/ 0 w 1084"/>
                    <a:gd name="T55" fmla="*/ 0 h 1098"/>
                    <a:gd name="T56" fmla="*/ 0 w 1084"/>
                    <a:gd name="T57" fmla="*/ 0 h 1098"/>
                    <a:gd name="T58" fmla="*/ 0 w 1084"/>
                    <a:gd name="T59" fmla="*/ 0 h 1098"/>
                    <a:gd name="T60" fmla="*/ 0 w 1084"/>
                    <a:gd name="T61" fmla="*/ 0 h 1098"/>
                    <a:gd name="T62" fmla="*/ 0 w 1084"/>
                    <a:gd name="T63" fmla="*/ 0 h 1098"/>
                    <a:gd name="T64" fmla="*/ 0 w 1084"/>
                    <a:gd name="T65" fmla="*/ 0 h 1098"/>
                    <a:gd name="T66" fmla="*/ 0 w 1084"/>
                    <a:gd name="T67" fmla="*/ 0 h 1098"/>
                    <a:gd name="T68" fmla="*/ 0 w 1084"/>
                    <a:gd name="T69" fmla="*/ 0 h 1098"/>
                    <a:gd name="T70" fmla="*/ 0 w 1084"/>
                    <a:gd name="T71" fmla="*/ 0 h 1098"/>
                    <a:gd name="T72" fmla="*/ 0 w 1084"/>
                    <a:gd name="T73" fmla="*/ 0 h 1098"/>
                    <a:gd name="T74" fmla="*/ 0 w 108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4"/>
                    <a:gd name="T115" fmla="*/ 0 h 1098"/>
                    <a:gd name="T116" fmla="*/ 1084 w 108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4" h="1098">
                      <a:moveTo>
                        <a:pt x="1084" y="47"/>
                      </a:moveTo>
                      <a:lnTo>
                        <a:pt x="49" y="1098"/>
                      </a:lnTo>
                      <a:lnTo>
                        <a:pt x="49" y="1097"/>
                      </a:lnTo>
                      <a:lnTo>
                        <a:pt x="47" y="1096"/>
                      </a:lnTo>
                      <a:lnTo>
                        <a:pt x="45" y="1095"/>
                      </a:lnTo>
                      <a:lnTo>
                        <a:pt x="41" y="1092"/>
                      </a:lnTo>
                      <a:lnTo>
                        <a:pt x="38" y="1088"/>
                      </a:lnTo>
                      <a:lnTo>
                        <a:pt x="33" y="1084"/>
                      </a:lnTo>
                      <a:lnTo>
                        <a:pt x="29" y="1079"/>
                      </a:lnTo>
                      <a:lnTo>
                        <a:pt x="24" y="1075"/>
                      </a:lnTo>
                      <a:lnTo>
                        <a:pt x="20" y="1070"/>
                      </a:lnTo>
                      <a:lnTo>
                        <a:pt x="15" y="1066"/>
                      </a:lnTo>
                      <a:lnTo>
                        <a:pt x="11" y="1061"/>
                      </a:lnTo>
                      <a:lnTo>
                        <a:pt x="7" y="1058"/>
                      </a:lnTo>
                      <a:lnTo>
                        <a:pt x="5" y="1054"/>
                      </a:lnTo>
                      <a:lnTo>
                        <a:pt x="3" y="1052"/>
                      </a:lnTo>
                      <a:lnTo>
                        <a:pt x="1" y="1051"/>
                      </a:lnTo>
                      <a:lnTo>
                        <a:pt x="0" y="1050"/>
                      </a:lnTo>
                      <a:lnTo>
                        <a:pt x="1036" y="0"/>
                      </a:lnTo>
                      <a:lnTo>
                        <a:pt x="1037" y="0"/>
                      </a:lnTo>
                      <a:lnTo>
                        <a:pt x="1038" y="1"/>
                      </a:lnTo>
                      <a:lnTo>
                        <a:pt x="1041" y="2"/>
                      </a:lnTo>
                      <a:lnTo>
                        <a:pt x="1045" y="5"/>
                      </a:lnTo>
                      <a:lnTo>
                        <a:pt x="1048" y="8"/>
                      </a:lnTo>
                      <a:lnTo>
                        <a:pt x="1053" y="12"/>
                      </a:lnTo>
                      <a:lnTo>
                        <a:pt x="1057" y="17"/>
                      </a:lnTo>
                      <a:lnTo>
                        <a:pt x="1062" y="21"/>
                      </a:lnTo>
                      <a:lnTo>
                        <a:pt x="1066" y="26"/>
                      </a:lnTo>
                      <a:lnTo>
                        <a:pt x="1071" y="30"/>
                      </a:lnTo>
                      <a:lnTo>
                        <a:pt x="1075" y="35"/>
                      </a:lnTo>
                      <a:lnTo>
                        <a:pt x="1079" y="38"/>
                      </a:lnTo>
                      <a:lnTo>
                        <a:pt x="1081" y="42"/>
                      </a:lnTo>
                      <a:lnTo>
                        <a:pt x="1083" y="45"/>
                      </a:lnTo>
                      <a:lnTo>
                        <a:pt x="1084" y="46"/>
                      </a:lnTo>
                      <a:lnTo>
                        <a:pt x="1084" y="4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47" name="Freeform 253"/>
                <p:cNvSpPr>
                  <a:spLocks/>
                </p:cNvSpPr>
                <p:nvPr/>
              </p:nvSpPr>
              <p:spPr bwMode="auto">
                <a:xfrm>
                  <a:off x="3914" y="1337"/>
                  <a:ext cx="110" cy="120"/>
                </a:xfrm>
                <a:custGeom>
                  <a:avLst/>
                  <a:gdLst>
                    <a:gd name="T0" fmla="*/ 0 w 1084"/>
                    <a:gd name="T1" fmla="*/ 0 h 1098"/>
                    <a:gd name="T2" fmla="*/ 0 w 1084"/>
                    <a:gd name="T3" fmla="*/ 0 h 1098"/>
                    <a:gd name="T4" fmla="*/ 0 w 1084"/>
                    <a:gd name="T5" fmla="*/ 0 h 1098"/>
                    <a:gd name="T6" fmla="*/ 0 w 1084"/>
                    <a:gd name="T7" fmla="*/ 0 h 1098"/>
                    <a:gd name="T8" fmla="*/ 0 w 1084"/>
                    <a:gd name="T9" fmla="*/ 0 h 1098"/>
                    <a:gd name="T10" fmla="*/ 0 w 1084"/>
                    <a:gd name="T11" fmla="*/ 0 h 1098"/>
                    <a:gd name="T12" fmla="*/ 0 w 1084"/>
                    <a:gd name="T13" fmla="*/ 0 h 1098"/>
                    <a:gd name="T14" fmla="*/ 0 w 1084"/>
                    <a:gd name="T15" fmla="*/ 0 h 1098"/>
                    <a:gd name="T16" fmla="*/ 0 w 1084"/>
                    <a:gd name="T17" fmla="*/ 0 h 1098"/>
                    <a:gd name="T18" fmla="*/ 0 w 1084"/>
                    <a:gd name="T19" fmla="*/ 0 h 1098"/>
                    <a:gd name="T20" fmla="*/ 0 w 1084"/>
                    <a:gd name="T21" fmla="*/ 0 h 1098"/>
                    <a:gd name="T22" fmla="*/ 0 w 1084"/>
                    <a:gd name="T23" fmla="*/ 0 h 1098"/>
                    <a:gd name="T24" fmla="*/ 0 w 1084"/>
                    <a:gd name="T25" fmla="*/ 0 h 1098"/>
                    <a:gd name="T26" fmla="*/ 0 w 1084"/>
                    <a:gd name="T27" fmla="*/ 0 h 1098"/>
                    <a:gd name="T28" fmla="*/ 0 w 1084"/>
                    <a:gd name="T29" fmla="*/ 0 h 1098"/>
                    <a:gd name="T30" fmla="*/ 0 w 1084"/>
                    <a:gd name="T31" fmla="*/ 0 h 1098"/>
                    <a:gd name="T32" fmla="*/ 0 w 1084"/>
                    <a:gd name="T33" fmla="*/ 0 h 1098"/>
                    <a:gd name="T34" fmla="*/ 0 w 1084"/>
                    <a:gd name="T35" fmla="*/ 0 h 1098"/>
                    <a:gd name="T36" fmla="*/ 0 w 1084"/>
                    <a:gd name="T37" fmla="*/ 0 h 1098"/>
                    <a:gd name="T38" fmla="*/ 0 w 1084"/>
                    <a:gd name="T39" fmla="*/ 0 h 1098"/>
                    <a:gd name="T40" fmla="*/ 0 w 1084"/>
                    <a:gd name="T41" fmla="*/ 0 h 1098"/>
                    <a:gd name="T42" fmla="*/ 0 w 1084"/>
                    <a:gd name="T43" fmla="*/ 0 h 1098"/>
                    <a:gd name="T44" fmla="*/ 0 w 1084"/>
                    <a:gd name="T45" fmla="*/ 0 h 1098"/>
                    <a:gd name="T46" fmla="*/ 0 w 1084"/>
                    <a:gd name="T47" fmla="*/ 0 h 1098"/>
                    <a:gd name="T48" fmla="*/ 0 w 1084"/>
                    <a:gd name="T49" fmla="*/ 0 h 1098"/>
                    <a:gd name="T50" fmla="*/ 0 w 1084"/>
                    <a:gd name="T51" fmla="*/ 0 h 1098"/>
                    <a:gd name="T52" fmla="*/ 0 w 1084"/>
                    <a:gd name="T53" fmla="*/ 0 h 1098"/>
                    <a:gd name="T54" fmla="*/ 0 w 1084"/>
                    <a:gd name="T55" fmla="*/ 0 h 1098"/>
                    <a:gd name="T56" fmla="*/ 0 w 1084"/>
                    <a:gd name="T57" fmla="*/ 0 h 1098"/>
                    <a:gd name="T58" fmla="*/ 0 w 1084"/>
                    <a:gd name="T59" fmla="*/ 0 h 1098"/>
                    <a:gd name="T60" fmla="*/ 0 w 1084"/>
                    <a:gd name="T61" fmla="*/ 0 h 1098"/>
                    <a:gd name="T62" fmla="*/ 0 w 1084"/>
                    <a:gd name="T63" fmla="*/ 0 h 1098"/>
                    <a:gd name="T64" fmla="*/ 0 w 1084"/>
                    <a:gd name="T65" fmla="*/ 0 h 1098"/>
                    <a:gd name="T66" fmla="*/ 0 w 1084"/>
                    <a:gd name="T67" fmla="*/ 0 h 1098"/>
                    <a:gd name="T68" fmla="*/ 0 w 1084"/>
                    <a:gd name="T69" fmla="*/ 0 h 1098"/>
                    <a:gd name="T70" fmla="*/ 0 w 1084"/>
                    <a:gd name="T71" fmla="*/ 0 h 1098"/>
                    <a:gd name="T72" fmla="*/ 0 w 1084"/>
                    <a:gd name="T73" fmla="*/ 0 h 1098"/>
                    <a:gd name="T74" fmla="*/ 0 w 108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4"/>
                    <a:gd name="T115" fmla="*/ 0 h 1098"/>
                    <a:gd name="T116" fmla="*/ 1084 w 108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4" h="1098">
                      <a:moveTo>
                        <a:pt x="1084" y="47"/>
                      </a:moveTo>
                      <a:lnTo>
                        <a:pt x="49" y="1098"/>
                      </a:lnTo>
                      <a:lnTo>
                        <a:pt x="49" y="1097"/>
                      </a:lnTo>
                      <a:lnTo>
                        <a:pt x="47" y="1096"/>
                      </a:lnTo>
                      <a:lnTo>
                        <a:pt x="45" y="1095"/>
                      </a:lnTo>
                      <a:lnTo>
                        <a:pt x="41" y="1092"/>
                      </a:lnTo>
                      <a:lnTo>
                        <a:pt x="38" y="1088"/>
                      </a:lnTo>
                      <a:lnTo>
                        <a:pt x="33" y="1084"/>
                      </a:lnTo>
                      <a:lnTo>
                        <a:pt x="29" y="1079"/>
                      </a:lnTo>
                      <a:lnTo>
                        <a:pt x="24" y="1075"/>
                      </a:lnTo>
                      <a:lnTo>
                        <a:pt x="20" y="1070"/>
                      </a:lnTo>
                      <a:lnTo>
                        <a:pt x="15" y="1066"/>
                      </a:lnTo>
                      <a:lnTo>
                        <a:pt x="11" y="1061"/>
                      </a:lnTo>
                      <a:lnTo>
                        <a:pt x="7" y="1058"/>
                      </a:lnTo>
                      <a:lnTo>
                        <a:pt x="5" y="1054"/>
                      </a:lnTo>
                      <a:lnTo>
                        <a:pt x="3" y="1052"/>
                      </a:lnTo>
                      <a:lnTo>
                        <a:pt x="1" y="1051"/>
                      </a:lnTo>
                      <a:lnTo>
                        <a:pt x="0" y="1050"/>
                      </a:lnTo>
                      <a:lnTo>
                        <a:pt x="1036" y="0"/>
                      </a:lnTo>
                      <a:lnTo>
                        <a:pt x="1037" y="0"/>
                      </a:lnTo>
                      <a:lnTo>
                        <a:pt x="1038" y="1"/>
                      </a:lnTo>
                      <a:lnTo>
                        <a:pt x="1041" y="2"/>
                      </a:lnTo>
                      <a:lnTo>
                        <a:pt x="1045" y="5"/>
                      </a:lnTo>
                      <a:lnTo>
                        <a:pt x="1048" y="8"/>
                      </a:lnTo>
                      <a:lnTo>
                        <a:pt x="1053" y="12"/>
                      </a:lnTo>
                      <a:lnTo>
                        <a:pt x="1057" y="17"/>
                      </a:lnTo>
                      <a:lnTo>
                        <a:pt x="1062" y="21"/>
                      </a:lnTo>
                      <a:lnTo>
                        <a:pt x="1066" y="26"/>
                      </a:lnTo>
                      <a:lnTo>
                        <a:pt x="1071" y="30"/>
                      </a:lnTo>
                      <a:lnTo>
                        <a:pt x="1075" y="35"/>
                      </a:lnTo>
                      <a:lnTo>
                        <a:pt x="1079" y="38"/>
                      </a:lnTo>
                      <a:lnTo>
                        <a:pt x="1081" y="42"/>
                      </a:lnTo>
                      <a:lnTo>
                        <a:pt x="1083" y="45"/>
                      </a:lnTo>
                      <a:lnTo>
                        <a:pt x="1084" y="46"/>
                      </a:lnTo>
                      <a:lnTo>
                        <a:pt x="1084" y="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48" name="Freeform 254"/>
                <p:cNvSpPr>
                  <a:spLocks/>
                </p:cNvSpPr>
                <p:nvPr/>
              </p:nvSpPr>
              <p:spPr bwMode="auto">
                <a:xfrm>
                  <a:off x="3914" y="1452"/>
                  <a:ext cx="5" cy="5"/>
                </a:xfrm>
                <a:custGeom>
                  <a:avLst/>
                  <a:gdLst>
                    <a:gd name="T0" fmla="*/ 0 w 49"/>
                    <a:gd name="T1" fmla="*/ 0 h 48"/>
                    <a:gd name="T2" fmla="*/ 0 w 49"/>
                    <a:gd name="T3" fmla="*/ 0 h 48"/>
                    <a:gd name="T4" fmla="*/ 0 w 49"/>
                    <a:gd name="T5" fmla="*/ 0 h 48"/>
                    <a:gd name="T6" fmla="*/ 0 w 49"/>
                    <a:gd name="T7" fmla="*/ 0 h 48"/>
                    <a:gd name="T8" fmla="*/ 0 w 49"/>
                    <a:gd name="T9" fmla="*/ 0 h 48"/>
                    <a:gd name="T10" fmla="*/ 0 w 49"/>
                    <a:gd name="T11" fmla="*/ 0 h 48"/>
                    <a:gd name="T12" fmla="*/ 0 w 49"/>
                    <a:gd name="T13" fmla="*/ 0 h 48"/>
                    <a:gd name="T14" fmla="*/ 0 w 49"/>
                    <a:gd name="T15" fmla="*/ 0 h 48"/>
                    <a:gd name="T16" fmla="*/ 0 w 49"/>
                    <a:gd name="T17" fmla="*/ 0 h 48"/>
                    <a:gd name="T18" fmla="*/ 0 w 49"/>
                    <a:gd name="T19" fmla="*/ 0 h 48"/>
                    <a:gd name="T20" fmla="*/ 0 w 49"/>
                    <a:gd name="T21" fmla="*/ 0 h 48"/>
                    <a:gd name="T22" fmla="*/ 0 w 49"/>
                    <a:gd name="T23" fmla="*/ 0 h 48"/>
                    <a:gd name="T24" fmla="*/ 0 w 49"/>
                    <a:gd name="T25" fmla="*/ 0 h 48"/>
                    <a:gd name="T26" fmla="*/ 0 w 49"/>
                    <a:gd name="T27" fmla="*/ 0 h 48"/>
                    <a:gd name="T28" fmla="*/ 0 w 49"/>
                    <a:gd name="T29" fmla="*/ 0 h 48"/>
                    <a:gd name="T30" fmla="*/ 0 w 49"/>
                    <a:gd name="T31" fmla="*/ 0 h 48"/>
                    <a:gd name="T32" fmla="*/ 0 w 49"/>
                    <a:gd name="T33" fmla="*/ 0 h 48"/>
                    <a:gd name="T34" fmla="*/ 0 w 49"/>
                    <a:gd name="T35" fmla="*/ 0 h 48"/>
                    <a:gd name="T36" fmla="*/ 0 w 49"/>
                    <a:gd name="T37" fmla="*/ 0 h 48"/>
                    <a:gd name="T38" fmla="*/ 0 w 49"/>
                    <a:gd name="T39" fmla="*/ 0 h 48"/>
                    <a:gd name="T40" fmla="*/ 0 w 49"/>
                    <a:gd name="T41" fmla="*/ 0 h 48"/>
                    <a:gd name="T42" fmla="*/ 0 w 49"/>
                    <a:gd name="T43" fmla="*/ 0 h 48"/>
                    <a:gd name="T44" fmla="*/ 0 w 49"/>
                    <a:gd name="T45" fmla="*/ 0 h 48"/>
                    <a:gd name="T46" fmla="*/ 0 w 49"/>
                    <a:gd name="T47" fmla="*/ 0 h 48"/>
                    <a:gd name="T48" fmla="*/ 0 w 49"/>
                    <a:gd name="T49" fmla="*/ 0 h 48"/>
                    <a:gd name="T50" fmla="*/ 0 w 49"/>
                    <a:gd name="T51" fmla="*/ 0 h 48"/>
                    <a:gd name="T52" fmla="*/ 0 w 49"/>
                    <a:gd name="T53" fmla="*/ 0 h 48"/>
                    <a:gd name="T54" fmla="*/ 0 w 49"/>
                    <a:gd name="T55" fmla="*/ 0 h 48"/>
                    <a:gd name="T56" fmla="*/ 0 w 49"/>
                    <a:gd name="T57" fmla="*/ 0 h 48"/>
                    <a:gd name="T58" fmla="*/ 0 w 49"/>
                    <a:gd name="T59" fmla="*/ 0 h 48"/>
                    <a:gd name="T60" fmla="*/ 0 w 49"/>
                    <a:gd name="T61" fmla="*/ 0 h 48"/>
                    <a:gd name="T62" fmla="*/ 0 w 49"/>
                    <a:gd name="T63" fmla="*/ 0 h 48"/>
                    <a:gd name="T64" fmla="*/ 0 w 49"/>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48"/>
                    <a:gd name="T101" fmla="*/ 49 w 49"/>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48">
                      <a:moveTo>
                        <a:pt x="26" y="24"/>
                      </a:moveTo>
                      <a:lnTo>
                        <a:pt x="31" y="28"/>
                      </a:lnTo>
                      <a:lnTo>
                        <a:pt x="35" y="33"/>
                      </a:lnTo>
                      <a:lnTo>
                        <a:pt x="39" y="37"/>
                      </a:lnTo>
                      <a:lnTo>
                        <a:pt x="43" y="41"/>
                      </a:lnTo>
                      <a:lnTo>
                        <a:pt x="46" y="44"/>
                      </a:lnTo>
                      <a:lnTo>
                        <a:pt x="48" y="46"/>
                      </a:lnTo>
                      <a:lnTo>
                        <a:pt x="49" y="47"/>
                      </a:lnTo>
                      <a:lnTo>
                        <a:pt x="49" y="48"/>
                      </a:lnTo>
                      <a:lnTo>
                        <a:pt x="49" y="47"/>
                      </a:lnTo>
                      <a:lnTo>
                        <a:pt x="47" y="46"/>
                      </a:lnTo>
                      <a:lnTo>
                        <a:pt x="45" y="45"/>
                      </a:lnTo>
                      <a:lnTo>
                        <a:pt x="41" y="42"/>
                      </a:lnTo>
                      <a:lnTo>
                        <a:pt x="38" y="38"/>
                      </a:lnTo>
                      <a:lnTo>
                        <a:pt x="33" y="34"/>
                      </a:lnTo>
                      <a:lnTo>
                        <a:pt x="29" y="29"/>
                      </a:lnTo>
                      <a:lnTo>
                        <a:pt x="24" y="25"/>
                      </a:lnTo>
                      <a:lnTo>
                        <a:pt x="20" y="20"/>
                      </a:lnTo>
                      <a:lnTo>
                        <a:pt x="15" y="16"/>
                      </a:lnTo>
                      <a:lnTo>
                        <a:pt x="11" y="11"/>
                      </a:lnTo>
                      <a:lnTo>
                        <a:pt x="7" y="8"/>
                      </a:lnTo>
                      <a:lnTo>
                        <a:pt x="5" y="4"/>
                      </a:lnTo>
                      <a:lnTo>
                        <a:pt x="3" y="2"/>
                      </a:lnTo>
                      <a:lnTo>
                        <a:pt x="1" y="1"/>
                      </a:lnTo>
                      <a:lnTo>
                        <a:pt x="0" y="0"/>
                      </a:lnTo>
                      <a:lnTo>
                        <a:pt x="1" y="1"/>
                      </a:lnTo>
                      <a:lnTo>
                        <a:pt x="3" y="2"/>
                      </a:lnTo>
                      <a:lnTo>
                        <a:pt x="5" y="4"/>
                      </a:lnTo>
                      <a:lnTo>
                        <a:pt x="8" y="6"/>
                      </a:lnTo>
                      <a:lnTo>
                        <a:pt x="13" y="10"/>
                      </a:lnTo>
                      <a:lnTo>
                        <a:pt x="16" y="14"/>
                      </a:lnTo>
                      <a:lnTo>
                        <a:pt x="21" y="19"/>
                      </a:lnTo>
                      <a:lnTo>
                        <a:pt x="26" y="2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49" name="Freeform 255"/>
                <p:cNvSpPr>
                  <a:spLocks/>
                </p:cNvSpPr>
                <p:nvPr/>
              </p:nvSpPr>
              <p:spPr bwMode="auto">
                <a:xfrm>
                  <a:off x="3914" y="1452"/>
                  <a:ext cx="5" cy="5"/>
                </a:xfrm>
                <a:custGeom>
                  <a:avLst/>
                  <a:gdLst>
                    <a:gd name="T0" fmla="*/ 0 w 49"/>
                    <a:gd name="T1" fmla="*/ 0 h 48"/>
                    <a:gd name="T2" fmla="*/ 0 w 49"/>
                    <a:gd name="T3" fmla="*/ 0 h 48"/>
                    <a:gd name="T4" fmla="*/ 0 w 49"/>
                    <a:gd name="T5" fmla="*/ 0 h 48"/>
                    <a:gd name="T6" fmla="*/ 0 w 49"/>
                    <a:gd name="T7" fmla="*/ 0 h 48"/>
                    <a:gd name="T8" fmla="*/ 0 w 49"/>
                    <a:gd name="T9" fmla="*/ 0 h 48"/>
                    <a:gd name="T10" fmla="*/ 0 w 49"/>
                    <a:gd name="T11" fmla="*/ 0 h 48"/>
                    <a:gd name="T12" fmla="*/ 0 w 49"/>
                    <a:gd name="T13" fmla="*/ 0 h 48"/>
                    <a:gd name="T14" fmla="*/ 0 w 49"/>
                    <a:gd name="T15" fmla="*/ 0 h 48"/>
                    <a:gd name="T16" fmla="*/ 0 w 49"/>
                    <a:gd name="T17" fmla="*/ 0 h 48"/>
                    <a:gd name="T18" fmla="*/ 0 w 49"/>
                    <a:gd name="T19" fmla="*/ 0 h 48"/>
                    <a:gd name="T20" fmla="*/ 0 w 49"/>
                    <a:gd name="T21" fmla="*/ 0 h 48"/>
                    <a:gd name="T22" fmla="*/ 0 w 49"/>
                    <a:gd name="T23" fmla="*/ 0 h 48"/>
                    <a:gd name="T24" fmla="*/ 0 w 49"/>
                    <a:gd name="T25" fmla="*/ 0 h 48"/>
                    <a:gd name="T26" fmla="*/ 0 w 49"/>
                    <a:gd name="T27" fmla="*/ 0 h 48"/>
                    <a:gd name="T28" fmla="*/ 0 w 49"/>
                    <a:gd name="T29" fmla="*/ 0 h 48"/>
                    <a:gd name="T30" fmla="*/ 0 w 49"/>
                    <a:gd name="T31" fmla="*/ 0 h 48"/>
                    <a:gd name="T32" fmla="*/ 0 w 49"/>
                    <a:gd name="T33" fmla="*/ 0 h 48"/>
                    <a:gd name="T34" fmla="*/ 0 w 49"/>
                    <a:gd name="T35" fmla="*/ 0 h 48"/>
                    <a:gd name="T36" fmla="*/ 0 w 49"/>
                    <a:gd name="T37" fmla="*/ 0 h 48"/>
                    <a:gd name="T38" fmla="*/ 0 w 49"/>
                    <a:gd name="T39" fmla="*/ 0 h 48"/>
                    <a:gd name="T40" fmla="*/ 0 w 49"/>
                    <a:gd name="T41" fmla="*/ 0 h 48"/>
                    <a:gd name="T42" fmla="*/ 0 w 49"/>
                    <a:gd name="T43" fmla="*/ 0 h 48"/>
                    <a:gd name="T44" fmla="*/ 0 w 49"/>
                    <a:gd name="T45" fmla="*/ 0 h 48"/>
                    <a:gd name="T46" fmla="*/ 0 w 49"/>
                    <a:gd name="T47" fmla="*/ 0 h 48"/>
                    <a:gd name="T48" fmla="*/ 0 w 49"/>
                    <a:gd name="T49" fmla="*/ 0 h 48"/>
                    <a:gd name="T50" fmla="*/ 0 w 49"/>
                    <a:gd name="T51" fmla="*/ 0 h 48"/>
                    <a:gd name="T52" fmla="*/ 0 w 49"/>
                    <a:gd name="T53" fmla="*/ 0 h 48"/>
                    <a:gd name="T54" fmla="*/ 0 w 49"/>
                    <a:gd name="T55" fmla="*/ 0 h 48"/>
                    <a:gd name="T56" fmla="*/ 0 w 49"/>
                    <a:gd name="T57" fmla="*/ 0 h 48"/>
                    <a:gd name="T58" fmla="*/ 0 w 49"/>
                    <a:gd name="T59" fmla="*/ 0 h 48"/>
                    <a:gd name="T60" fmla="*/ 0 w 49"/>
                    <a:gd name="T61" fmla="*/ 0 h 48"/>
                    <a:gd name="T62" fmla="*/ 0 w 49"/>
                    <a:gd name="T63" fmla="*/ 0 h 48"/>
                    <a:gd name="T64" fmla="*/ 0 w 49"/>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48"/>
                    <a:gd name="T101" fmla="*/ 49 w 49"/>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48">
                      <a:moveTo>
                        <a:pt x="26" y="24"/>
                      </a:moveTo>
                      <a:lnTo>
                        <a:pt x="31" y="28"/>
                      </a:lnTo>
                      <a:lnTo>
                        <a:pt x="35" y="33"/>
                      </a:lnTo>
                      <a:lnTo>
                        <a:pt x="39" y="37"/>
                      </a:lnTo>
                      <a:lnTo>
                        <a:pt x="43" y="41"/>
                      </a:lnTo>
                      <a:lnTo>
                        <a:pt x="46" y="44"/>
                      </a:lnTo>
                      <a:lnTo>
                        <a:pt x="48" y="46"/>
                      </a:lnTo>
                      <a:lnTo>
                        <a:pt x="49" y="47"/>
                      </a:lnTo>
                      <a:lnTo>
                        <a:pt x="49" y="48"/>
                      </a:lnTo>
                      <a:lnTo>
                        <a:pt x="49" y="47"/>
                      </a:lnTo>
                      <a:lnTo>
                        <a:pt x="47" y="46"/>
                      </a:lnTo>
                      <a:lnTo>
                        <a:pt x="45" y="45"/>
                      </a:lnTo>
                      <a:lnTo>
                        <a:pt x="41" y="42"/>
                      </a:lnTo>
                      <a:lnTo>
                        <a:pt x="38" y="38"/>
                      </a:lnTo>
                      <a:lnTo>
                        <a:pt x="33" y="34"/>
                      </a:lnTo>
                      <a:lnTo>
                        <a:pt x="29" y="29"/>
                      </a:lnTo>
                      <a:lnTo>
                        <a:pt x="24" y="25"/>
                      </a:lnTo>
                      <a:lnTo>
                        <a:pt x="20" y="20"/>
                      </a:lnTo>
                      <a:lnTo>
                        <a:pt x="15" y="16"/>
                      </a:lnTo>
                      <a:lnTo>
                        <a:pt x="11" y="11"/>
                      </a:lnTo>
                      <a:lnTo>
                        <a:pt x="7" y="8"/>
                      </a:lnTo>
                      <a:lnTo>
                        <a:pt x="5" y="4"/>
                      </a:lnTo>
                      <a:lnTo>
                        <a:pt x="3" y="2"/>
                      </a:lnTo>
                      <a:lnTo>
                        <a:pt x="1" y="1"/>
                      </a:lnTo>
                      <a:lnTo>
                        <a:pt x="0" y="0"/>
                      </a:lnTo>
                      <a:lnTo>
                        <a:pt x="1" y="1"/>
                      </a:lnTo>
                      <a:lnTo>
                        <a:pt x="3" y="2"/>
                      </a:lnTo>
                      <a:lnTo>
                        <a:pt x="5" y="4"/>
                      </a:lnTo>
                      <a:lnTo>
                        <a:pt x="8" y="6"/>
                      </a:lnTo>
                      <a:lnTo>
                        <a:pt x="13" y="10"/>
                      </a:lnTo>
                      <a:lnTo>
                        <a:pt x="16" y="14"/>
                      </a:lnTo>
                      <a:lnTo>
                        <a:pt x="21" y="19"/>
                      </a:lnTo>
                      <a:lnTo>
                        <a:pt x="26" y="2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50" name="Freeform 256"/>
                <p:cNvSpPr>
                  <a:spLocks/>
                </p:cNvSpPr>
                <p:nvPr/>
              </p:nvSpPr>
              <p:spPr bwMode="auto">
                <a:xfrm>
                  <a:off x="3677" y="1200"/>
                  <a:ext cx="109" cy="120"/>
                </a:xfrm>
                <a:custGeom>
                  <a:avLst/>
                  <a:gdLst>
                    <a:gd name="T0" fmla="*/ 0 w 1081"/>
                    <a:gd name="T1" fmla="*/ 0 h 1101"/>
                    <a:gd name="T2" fmla="*/ 0 w 1081"/>
                    <a:gd name="T3" fmla="*/ 0 h 1101"/>
                    <a:gd name="T4" fmla="*/ 0 w 1081"/>
                    <a:gd name="T5" fmla="*/ 0 h 1101"/>
                    <a:gd name="T6" fmla="*/ 0 w 1081"/>
                    <a:gd name="T7" fmla="*/ 0 h 1101"/>
                    <a:gd name="T8" fmla="*/ 0 w 1081"/>
                    <a:gd name="T9" fmla="*/ 0 h 1101"/>
                    <a:gd name="T10" fmla="*/ 0 w 1081"/>
                    <a:gd name="T11" fmla="*/ 0 h 1101"/>
                    <a:gd name="T12" fmla="*/ 0 w 1081"/>
                    <a:gd name="T13" fmla="*/ 0 h 1101"/>
                    <a:gd name="T14" fmla="*/ 0 w 1081"/>
                    <a:gd name="T15" fmla="*/ 0 h 1101"/>
                    <a:gd name="T16" fmla="*/ 0 w 1081"/>
                    <a:gd name="T17" fmla="*/ 0 h 1101"/>
                    <a:gd name="T18" fmla="*/ 0 w 1081"/>
                    <a:gd name="T19" fmla="*/ 0 h 1101"/>
                    <a:gd name="T20" fmla="*/ 0 w 1081"/>
                    <a:gd name="T21" fmla="*/ 0 h 1101"/>
                    <a:gd name="T22" fmla="*/ 0 w 1081"/>
                    <a:gd name="T23" fmla="*/ 0 h 1101"/>
                    <a:gd name="T24" fmla="*/ 0 w 1081"/>
                    <a:gd name="T25" fmla="*/ 0 h 1101"/>
                    <a:gd name="T26" fmla="*/ 0 w 1081"/>
                    <a:gd name="T27" fmla="*/ 0 h 1101"/>
                    <a:gd name="T28" fmla="*/ 0 w 1081"/>
                    <a:gd name="T29" fmla="*/ 0 h 1101"/>
                    <a:gd name="T30" fmla="*/ 0 w 1081"/>
                    <a:gd name="T31" fmla="*/ 0 h 1101"/>
                    <a:gd name="T32" fmla="*/ 0 w 1081"/>
                    <a:gd name="T33" fmla="*/ 0 h 1101"/>
                    <a:gd name="T34" fmla="*/ 0 w 1081"/>
                    <a:gd name="T35" fmla="*/ 0 h 1101"/>
                    <a:gd name="T36" fmla="*/ 0 w 1081"/>
                    <a:gd name="T37" fmla="*/ 0 h 1101"/>
                    <a:gd name="T38" fmla="*/ 0 w 1081"/>
                    <a:gd name="T39" fmla="*/ 0 h 1101"/>
                    <a:gd name="T40" fmla="*/ 0 w 1081"/>
                    <a:gd name="T41" fmla="*/ 0 h 1101"/>
                    <a:gd name="T42" fmla="*/ 0 w 1081"/>
                    <a:gd name="T43" fmla="*/ 0 h 1101"/>
                    <a:gd name="T44" fmla="*/ 0 w 1081"/>
                    <a:gd name="T45" fmla="*/ 0 h 1101"/>
                    <a:gd name="T46" fmla="*/ 0 w 1081"/>
                    <a:gd name="T47" fmla="*/ 0 h 1101"/>
                    <a:gd name="T48" fmla="*/ 0 w 1081"/>
                    <a:gd name="T49" fmla="*/ 0 h 1101"/>
                    <a:gd name="T50" fmla="*/ 0 w 1081"/>
                    <a:gd name="T51" fmla="*/ 0 h 1101"/>
                    <a:gd name="T52" fmla="*/ 0 w 1081"/>
                    <a:gd name="T53" fmla="*/ 0 h 1101"/>
                    <a:gd name="T54" fmla="*/ 0 w 1081"/>
                    <a:gd name="T55" fmla="*/ 0 h 1101"/>
                    <a:gd name="T56" fmla="*/ 0 w 1081"/>
                    <a:gd name="T57" fmla="*/ 0 h 1101"/>
                    <a:gd name="T58" fmla="*/ 0 w 1081"/>
                    <a:gd name="T59" fmla="*/ 0 h 1101"/>
                    <a:gd name="T60" fmla="*/ 0 w 1081"/>
                    <a:gd name="T61" fmla="*/ 0 h 1101"/>
                    <a:gd name="T62" fmla="*/ 0 w 1081"/>
                    <a:gd name="T63" fmla="*/ 0 h 1101"/>
                    <a:gd name="T64" fmla="*/ 0 w 1081"/>
                    <a:gd name="T65" fmla="*/ 0 h 1101"/>
                    <a:gd name="T66" fmla="*/ 0 w 1081"/>
                    <a:gd name="T67" fmla="*/ 0 h 1101"/>
                    <a:gd name="T68" fmla="*/ 0 w 1081"/>
                    <a:gd name="T69" fmla="*/ 0 h 1101"/>
                    <a:gd name="T70" fmla="*/ 0 w 1081"/>
                    <a:gd name="T71" fmla="*/ 0 h 1101"/>
                    <a:gd name="T72" fmla="*/ 0 w 1081"/>
                    <a:gd name="T73" fmla="*/ 0 h 1101"/>
                    <a:gd name="T74" fmla="*/ 0 w 1081"/>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1"/>
                    <a:gd name="T115" fmla="*/ 0 h 1101"/>
                    <a:gd name="T116" fmla="*/ 1081 w 1081"/>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1" h="1101">
                      <a:moveTo>
                        <a:pt x="1081" y="48"/>
                      </a:moveTo>
                      <a:lnTo>
                        <a:pt x="49" y="1101"/>
                      </a:lnTo>
                      <a:lnTo>
                        <a:pt x="48" y="1101"/>
                      </a:lnTo>
                      <a:lnTo>
                        <a:pt x="46" y="1100"/>
                      </a:lnTo>
                      <a:lnTo>
                        <a:pt x="44" y="1097"/>
                      </a:lnTo>
                      <a:lnTo>
                        <a:pt x="41" y="1094"/>
                      </a:lnTo>
                      <a:lnTo>
                        <a:pt x="37" y="1091"/>
                      </a:lnTo>
                      <a:lnTo>
                        <a:pt x="33" y="1087"/>
                      </a:lnTo>
                      <a:lnTo>
                        <a:pt x="28" y="1083"/>
                      </a:lnTo>
                      <a:lnTo>
                        <a:pt x="24" y="1078"/>
                      </a:lnTo>
                      <a:lnTo>
                        <a:pt x="19" y="1074"/>
                      </a:lnTo>
                      <a:lnTo>
                        <a:pt x="15" y="1069"/>
                      </a:lnTo>
                      <a:lnTo>
                        <a:pt x="10" y="1065"/>
                      </a:lnTo>
                      <a:lnTo>
                        <a:pt x="7" y="1061"/>
                      </a:lnTo>
                      <a:lnTo>
                        <a:pt x="3" y="1058"/>
                      </a:lnTo>
                      <a:lnTo>
                        <a:pt x="1" y="1056"/>
                      </a:lnTo>
                      <a:lnTo>
                        <a:pt x="0" y="1054"/>
                      </a:lnTo>
                      <a:lnTo>
                        <a:pt x="0" y="1053"/>
                      </a:lnTo>
                      <a:lnTo>
                        <a:pt x="1032" y="0"/>
                      </a:lnTo>
                      <a:lnTo>
                        <a:pt x="1033" y="0"/>
                      </a:lnTo>
                      <a:lnTo>
                        <a:pt x="1034" y="1"/>
                      </a:lnTo>
                      <a:lnTo>
                        <a:pt x="1037" y="3"/>
                      </a:lnTo>
                      <a:lnTo>
                        <a:pt x="1041" y="6"/>
                      </a:lnTo>
                      <a:lnTo>
                        <a:pt x="1044" y="10"/>
                      </a:lnTo>
                      <a:lnTo>
                        <a:pt x="1049" y="13"/>
                      </a:lnTo>
                      <a:lnTo>
                        <a:pt x="1053" y="18"/>
                      </a:lnTo>
                      <a:lnTo>
                        <a:pt x="1058" y="23"/>
                      </a:lnTo>
                      <a:lnTo>
                        <a:pt x="1062" y="27"/>
                      </a:lnTo>
                      <a:lnTo>
                        <a:pt x="1067" y="32"/>
                      </a:lnTo>
                      <a:lnTo>
                        <a:pt x="1071" y="36"/>
                      </a:lnTo>
                      <a:lnTo>
                        <a:pt x="1075" y="40"/>
                      </a:lnTo>
                      <a:lnTo>
                        <a:pt x="1077" y="43"/>
                      </a:lnTo>
                      <a:lnTo>
                        <a:pt x="1079" y="45"/>
                      </a:lnTo>
                      <a:lnTo>
                        <a:pt x="1081" y="4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51" name="Freeform 257"/>
                <p:cNvSpPr>
                  <a:spLocks/>
                </p:cNvSpPr>
                <p:nvPr/>
              </p:nvSpPr>
              <p:spPr bwMode="auto">
                <a:xfrm>
                  <a:off x="3677" y="1200"/>
                  <a:ext cx="109" cy="120"/>
                </a:xfrm>
                <a:custGeom>
                  <a:avLst/>
                  <a:gdLst>
                    <a:gd name="T0" fmla="*/ 0 w 1081"/>
                    <a:gd name="T1" fmla="*/ 0 h 1101"/>
                    <a:gd name="T2" fmla="*/ 0 w 1081"/>
                    <a:gd name="T3" fmla="*/ 0 h 1101"/>
                    <a:gd name="T4" fmla="*/ 0 w 1081"/>
                    <a:gd name="T5" fmla="*/ 0 h 1101"/>
                    <a:gd name="T6" fmla="*/ 0 w 1081"/>
                    <a:gd name="T7" fmla="*/ 0 h 1101"/>
                    <a:gd name="T8" fmla="*/ 0 w 1081"/>
                    <a:gd name="T9" fmla="*/ 0 h 1101"/>
                    <a:gd name="T10" fmla="*/ 0 w 1081"/>
                    <a:gd name="T11" fmla="*/ 0 h 1101"/>
                    <a:gd name="T12" fmla="*/ 0 w 1081"/>
                    <a:gd name="T13" fmla="*/ 0 h 1101"/>
                    <a:gd name="T14" fmla="*/ 0 w 1081"/>
                    <a:gd name="T15" fmla="*/ 0 h 1101"/>
                    <a:gd name="T16" fmla="*/ 0 w 1081"/>
                    <a:gd name="T17" fmla="*/ 0 h 1101"/>
                    <a:gd name="T18" fmla="*/ 0 w 1081"/>
                    <a:gd name="T19" fmla="*/ 0 h 1101"/>
                    <a:gd name="T20" fmla="*/ 0 w 1081"/>
                    <a:gd name="T21" fmla="*/ 0 h 1101"/>
                    <a:gd name="T22" fmla="*/ 0 w 1081"/>
                    <a:gd name="T23" fmla="*/ 0 h 1101"/>
                    <a:gd name="T24" fmla="*/ 0 w 1081"/>
                    <a:gd name="T25" fmla="*/ 0 h 1101"/>
                    <a:gd name="T26" fmla="*/ 0 w 1081"/>
                    <a:gd name="T27" fmla="*/ 0 h 1101"/>
                    <a:gd name="T28" fmla="*/ 0 w 1081"/>
                    <a:gd name="T29" fmla="*/ 0 h 1101"/>
                    <a:gd name="T30" fmla="*/ 0 w 1081"/>
                    <a:gd name="T31" fmla="*/ 0 h 1101"/>
                    <a:gd name="T32" fmla="*/ 0 w 1081"/>
                    <a:gd name="T33" fmla="*/ 0 h 1101"/>
                    <a:gd name="T34" fmla="*/ 0 w 1081"/>
                    <a:gd name="T35" fmla="*/ 0 h 1101"/>
                    <a:gd name="T36" fmla="*/ 0 w 1081"/>
                    <a:gd name="T37" fmla="*/ 0 h 1101"/>
                    <a:gd name="T38" fmla="*/ 0 w 1081"/>
                    <a:gd name="T39" fmla="*/ 0 h 1101"/>
                    <a:gd name="T40" fmla="*/ 0 w 1081"/>
                    <a:gd name="T41" fmla="*/ 0 h 1101"/>
                    <a:gd name="T42" fmla="*/ 0 w 1081"/>
                    <a:gd name="T43" fmla="*/ 0 h 1101"/>
                    <a:gd name="T44" fmla="*/ 0 w 1081"/>
                    <a:gd name="T45" fmla="*/ 0 h 1101"/>
                    <a:gd name="T46" fmla="*/ 0 w 1081"/>
                    <a:gd name="T47" fmla="*/ 0 h 1101"/>
                    <a:gd name="T48" fmla="*/ 0 w 1081"/>
                    <a:gd name="T49" fmla="*/ 0 h 1101"/>
                    <a:gd name="T50" fmla="*/ 0 w 1081"/>
                    <a:gd name="T51" fmla="*/ 0 h 1101"/>
                    <a:gd name="T52" fmla="*/ 0 w 1081"/>
                    <a:gd name="T53" fmla="*/ 0 h 1101"/>
                    <a:gd name="T54" fmla="*/ 0 w 1081"/>
                    <a:gd name="T55" fmla="*/ 0 h 1101"/>
                    <a:gd name="T56" fmla="*/ 0 w 1081"/>
                    <a:gd name="T57" fmla="*/ 0 h 1101"/>
                    <a:gd name="T58" fmla="*/ 0 w 1081"/>
                    <a:gd name="T59" fmla="*/ 0 h 1101"/>
                    <a:gd name="T60" fmla="*/ 0 w 1081"/>
                    <a:gd name="T61" fmla="*/ 0 h 1101"/>
                    <a:gd name="T62" fmla="*/ 0 w 1081"/>
                    <a:gd name="T63" fmla="*/ 0 h 1101"/>
                    <a:gd name="T64" fmla="*/ 0 w 1081"/>
                    <a:gd name="T65" fmla="*/ 0 h 1101"/>
                    <a:gd name="T66" fmla="*/ 0 w 1081"/>
                    <a:gd name="T67" fmla="*/ 0 h 1101"/>
                    <a:gd name="T68" fmla="*/ 0 w 1081"/>
                    <a:gd name="T69" fmla="*/ 0 h 1101"/>
                    <a:gd name="T70" fmla="*/ 0 w 1081"/>
                    <a:gd name="T71" fmla="*/ 0 h 1101"/>
                    <a:gd name="T72" fmla="*/ 0 w 1081"/>
                    <a:gd name="T73" fmla="*/ 0 h 1101"/>
                    <a:gd name="T74" fmla="*/ 0 w 1081"/>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1"/>
                    <a:gd name="T115" fmla="*/ 0 h 1101"/>
                    <a:gd name="T116" fmla="*/ 1081 w 1081"/>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1" h="1101">
                      <a:moveTo>
                        <a:pt x="1081" y="48"/>
                      </a:moveTo>
                      <a:lnTo>
                        <a:pt x="49" y="1101"/>
                      </a:lnTo>
                      <a:lnTo>
                        <a:pt x="48" y="1101"/>
                      </a:lnTo>
                      <a:lnTo>
                        <a:pt x="46" y="1100"/>
                      </a:lnTo>
                      <a:lnTo>
                        <a:pt x="44" y="1097"/>
                      </a:lnTo>
                      <a:lnTo>
                        <a:pt x="41" y="1094"/>
                      </a:lnTo>
                      <a:lnTo>
                        <a:pt x="37" y="1091"/>
                      </a:lnTo>
                      <a:lnTo>
                        <a:pt x="33" y="1087"/>
                      </a:lnTo>
                      <a:lnTo>
                        <a:pt x="28" y="1083"/>
                      </a:lnTo>
                      <a:lnTo>
                        <a:pt x="24" y="1078"/>
                      </a:lnTo>
                      <a:lnTo>
                        <a:pt x="19" y="1074"/>
                      </a:lnTo>
                      <a:lnTo>
                        <a:pt x="15" y="1069"/>
                      </a:lnTo>
                      <a:lnTo>
                        <a:pt x="10" y="1065"/>
                      </a:lnTo>
                      <a:lnTo>
                        <a:pt x="7" y="1061"/>
                      </a:lnTo>
                      <a:lnTo>
                        <a:pt x="3" y="1058"/>
                      </a:lnTo>
                      <a:lnTo>
                        <a:pt x="1" y="1056"/>
                      </a:lnTo>
                      <a:lnTo>
                        <a:pt x="0" y="1054"/>
                      </a:lnTo>
                      <a:lnTo>
                        <a:pt x="0" y="1053"/>
                      </a:lnTo>
                      <a:lnTo>
                        <a:pt x="1032" y="0"/>
                      </a:lnTo>
                      <a:lnTo>
                        <a:pt x="1033" y="0"/>
                      </a:lnTo>
                      <a:lnTo>
                        <a:pt x="1034" y="1"/>
                      </a:lnTo>
                      <a:lnTo>
                        <a:pt x="1037" y="3"/>
                      </a:lnTo>
                      <a:lnTo>
                        <a:pt x="1041" y="6"/>
                      </a:lnTo>
                      <a:lnTo>
                        <a:pt x="1044" y="10"/>
                      </a:lnTo>
                      <a:lnTo>
                        <a:pt x="1049" y="13"/>
                      </a:lnTo>
                      <a:lnTo>
                        <a:pt x="1053" y="18"/>
                      </a:lnTo>
                      <a:lnTo>
                        <a:pt x="1058" y="23"/>
                      </a:lnTo>
                      <a:lnTo>
                        <a:pt x="1062" y="27"/>
                      </a:lnTo>
                      <a:lnTo>
                        <a:pt x="1067" y="32"/>
                      </a:lnTo>
                      <a:lnTo>
                        <a:pt x="1071" y="36"/>
                      </a:lnTo>
                      <a:lnTo>
                        <a:pt x="1075" y="40"/>
                      </a:lnTo>
                      <a:lnTo>
                        <a:pt x="1077" y="43"/>
                      </a:lnTo>
                      <a:lnTo>
                        <a:pt x="1079" y="45"/>
                      </a:lnTo>
                      <a:lnTo>
                        <a:pt x="1081" y="4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52" name="Freeform 258"/>
                <p:cNvSpPr>
                  <a:spLocks/>
                </p:cNvSpPr>
                <p:nvPr/>
              </p:nvSpPr>
              <p:spPr bwMode="auto">
                <a:xfrm>
                  <a:off x="3540" y="1352"/>
                  <a:ext cx="109" cy="119"/>
                </a:xfrm>
                <a:custGeom>
                  <a:avLst/>
                  <a:gdLst>
                    <a:gd name="T0" fmla="*/ 0 w 1079"/>
                    <a:gd name="T1" fmla="*/ 0 h 1098"/>
                    <a:gd name="T2" fmla="*/ 0 w 1079"/>
                    <a:gd name="T3" fmla="*/ 0 h 1098"/>
                    <a:gd name="T4" fmla="*/ 0 w 1079"/>
                    <a:gd name="T5" fmla="*/ 0 h 1098"/>
                    <a:gd name="T6" fmla="*/ 0 w 1079"/>
                    <a:gd name="T7" fmla="*/ 0 h 1098"/>
                    <a:gd name="T8" fmla="*/ 0 w 1079"/>
                    <a:gd name="T9" fmla="*/ 0 h 1098"/>
                    <a:gd name="T10" fmla="*/ 0 w 1079"/>
                    <a:gd name="T11" fmla="*/ 0 h 1098"/>
                    <a:gd name="T12" fmla="*/ 0 w 1079"/>
                    <a:gd name="T13" fmla="*/ 0 h 1098"/>
                    <a:gd name="T14" fmla="*/ 0 w 1079"/>
                    <a:gd name="T15" fmla="*/ 0 h 1098"/>
                    <a:gd name="T16" fmla="*/ 0 w 1079"/>
                    <a:gd name="T17" fmla="*/ 0 h 1098"/>
                    <a:gd name="T18" fmla="*/ 0 w 1079"/>
                    <a:gd name="T19" fmla="*/ 0 h 1098"/>
                    <a:gd name="T20" fmla="*/ 0 w 1079"/>
                    <a:gd name="T21" fmla="*/ 0 h 1098"/>
                    <a:gd name="T22" fmla="*/ 0 w 1079"/>
                    <a:gd name="T23" fmla="*/ 0 h 1098"/>
                    <a:gd name="T24" fmla="*/ 0 w 1079"/>
                    <a:gd name="T25" fmla="*/ 0 h 1098"/>
                    <a:gd name="T26" fmla="*/ 0 w 1079"/>
                    <a:gd name="T27" fmla="*/ 0 h 1098"/>
                    <a:gd name="T28" fmla="*/ 0 w 1079"/>
                    <a:gd name="T29" fmla="*/ 0 h 1098"/>
                    <a:gd name="T30" fmla="*/ 0 w 1079"/>
                    <a:gd name="T31" fmla="*/ 0 h 1098"/>
                    <a:gd name="T32" fmla="*/ 0 w 1079"/>
                    <a:gd name="T33" fmla="*/ 0 h 1098"/>
                    <a:gd name="T34" fmla="*/ 0 w 1079"/>
                    <a:gd name="T35" fmla="*/ 0 h 1098"/>
                    <a:gd name="T36" fmla="*/ 0 w 1079"/>
                    <a:gd name="T37" fmla="*/ 0 h 1098"/>
                    <a:gd name="T38" fmla="*/ 0 w 1079"/>
                    <a:gd name="T39" fmla="*/ 0 h 1098"/>
                    <a:gd name="T40" fmla="*/ 0 w 1079"/>
                    <a:gd name="T41" fmla="*/ 0 h 1098"/>
                    <a:gd name="T42" fmla="*/ 0 w 1079"/>
                    <a:gd name="T43" fmla="*/ 0 h 1098"/>
                    <a:gd name="T44" fmla="*/ 0 w 1079"/>
                    <a:gd name="T45" fmla="*/ 0 h 1098"/>
                    <a:gd name="T46" fmla="*/ 0 w 1079"/>
                    <a:gd name="T47" fmla="*/ 0 h 1098"/>
                    <a:gd name="T48" fmla="*/ 0 w 1079"/>
                    <a:gd name="T49" fmla="*/ 0 h 1098"/>
                    <a:gd name="T50" fmla="*/ 0 w 1079"/>
                    <a:gd name="T51" fmla="*/ 0 h 1098"/>
                    <a:gd name="T52" fmla="*/ 0 w 1079"/>
                    <a:gd name="T53" fmla="*/ 0 h 1098"/>
                    <a:gd name="T54" fmla="*/ 0 w 1079"/>
                    <a:gd name="T55" fmla="*/ 0 h 1098"/>
                    <a:gd name="T56" fmla="*/ 0 w 1079"/>
                    <a:gd name="T57" fmla="*/ 0 h 1098"/>
                    <a:gd name="T58" fmla="*/ 0 w 1079"/>
                    <a:gd name="T59" fmla="*/ 0 h 1098"/>
                    <a:gd name="T60" fmla="*/ 0 w 1079"/>
                    <a:gd name="T61" fmla="*/ 0 h 1098"/>
                    <a:gd name="T62" fmla="*/ 0 w 1079"/>
                    <a:gd name="T63" fmla="*/ 0 h 1098"/>
                    <a:gd name="T64" fmla="*/ 0 w 1079"/>
                    <a:gd name="T65" fmla="*/ 0 h 1098"/>
                    <a:gd name="T66" fmla="*/ 0 w 1079"/>
                    <a:gd name="T67" fmla="*/ 0 h 1098"/>
                    <a:gd name="T68" fmla="*/ 0 w 1079"/>
                    <a:gd name="T69" fmla="*/ 0 h 1098"/>
                    <a:gd name="T70" fmla="*/ 0 w 1079"/>
                    <a:gd name="T71" fmla="*/ 0 h 1098"/>
                    <a:gd name="T72" fmla="*/ 0 w 1079"/>
                    <a:gd name="T73" fmla="*/ 0 h 1098"/>
                    <a:gd name="T74" fmla="*/ 0 w 1079"/>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9"/>
                    <a:gd name="T115" fmla="*/ 0 h 1098"/>
                    <a:gd name="T116" fmla="*/ 1079 w 1079"/>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9" h="1098">
                      <a:moveTo>
                        <a:pt x="0" y="1050"/>
                      </a:moveTo>
                      <a:lnTo>
                        <a:pt x="1030" y="0"/>
                      </a:lnTo>
                      <a:lnTo>
                        <a:pt x="1031" y="2"/>
                      </a:lnTo>
                      <a:lnTo>
                        <a:pt x="1033" y="5"/>
                      </a:lnTo>
                      <a:lnTo>
                        <a:pt x="1037" y="7"/>
                      </a:lnTo>
                      <a:lnTo>
                        <a:pt x="1040" y="10"/>
                      </a:lnTo>
                      <a:lnTo>
                        <a:pt x="1045" y="15"/>
                      </a:lnTo>
                      <a:lnTo>
                        <a:pt x="1049" y="19"/>
                      </a:lnTo>
                      <a:lnTo>
                        <a:pt x="1054" y="24"/>
                      </a:lnTo>
                      <a:lnTo>
                        <a:pt x="1058" y="28"/>
                      </a:lnTo>
                      <a:lnTo>
                        <a:pt x="1063" y="33"/>
                      </a:lnTo>
                      <a:lnTo>
                        <a:pt x="1067" y="38"/>
                      </a:lnTo>
                      <a:lnTo>
                        <a:pt x="1071" y="41"/>
                      </a:lnTo>
                      <a:lnTo>
                        <a:pt x="1074" y="44"/>
                      </a:lnTo>
                      <a:lnTo>
                        <a:pt x="1076" y="47"/>
                      </a:lnTo>
                      <a:lnTo>
                        <a:pt x="1077" y="48"/>
                      </a:lnTo>
                      <a:lnTo>
                        <a:pt x="1079" y="48"/>
                      </a:lnTo>
                      <a:lnTo>
                        <a:pt x="49" y="1098"/>
                      </a:lnTo>
                      <a:lnTo>
                        <a:pt x="48" y="1098"/>
                      </a:lnTo>
                      <a:lnTo>
                        <a:pt x="47" y="1097"/>
                      </a:lnTo>
                      <a:lnTo>
                        <a:pt x="45" y="1094"/>
                      </a:lnTo>
                      <a:lnTo>
                        <a:pt x="41" y="1092"/>
                      </a:lnTo>
                      <a:lnTo>
                        <a:pt x="38" y="1088"/>
                      </a:lnTo>
                      <a:lnTo>
                        <a:pt x="33" y="1084"/>
                      </a:lnTo>
                      <a:lnTo>
                        <a:pt x="29" y="1080"/>
                      </a:lnTo>
                      <a:lnTo>
                        <a:pt x="23" y="1075"/>
                      </a:lnTo>
                      <a:lnTo>
                        <a:pt x="18" y="1070"/>
                      </a:lnTo>
                      <a:lnTo>
                        <a:pt x="14" y="1066"/>
                      </a:lnTo>
                      <a:lnTo>
                        <a:pt x="11" y="1061"/>
                      </a:lnTo>
                      <a:lnTo>
                        <a:pt x="7" y="1058"/>
                      </a:lnTo>
                      <a:lnTo>
                        <a:pt x="4" y="1055"/>
                      </a:lnTo>
                      <a:lnTo>
                        <a:pt x="1" y="1052"/>
                      </a:lnTo>
                      <a:lnTo>
                        <a:pt x="0" y="105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53" name="Freeform 259"/>
                <p:cNvSpPr>
                  <a:spLocks/>
                </p:cNvSpPr>
                <p:nvPr/>
              </p:nvSpPr>
              <p:spPr bwMode="auto">
                <a:xfrm>
                  <a:off x="3540" y="1352"/>
                  <a:ext cx="109" cy="119"/>
                </a:xfrm>
                <a:custGeom>
                  <a:avLst/>
                  <a:gdLst>
                    <a:gd name="T0" fmla="*/ 0 w 1079"/>
                    <a:gd name="T1" fmla="*/ 0 h 1098"/>
                    <a:gd name="T2" fmla="*/ 0 w 1079"/>
                    <a:gd name="T3" fmla="*/ 0 h 1098"/>
                    <a:gd name="T4" fmla="*/ 0 w 1079"/>
                    <a:gd name="T5" fmla="*/ 0 h 1098"/>
                    <a:gd name="T6" fmla="*/ 0 w 1079"/>
                    <a:gd name="T7" fmla="*/ 0 h 1098"/>
                    <a:gd name="T8" fmla="*/ 0 w 1079"/>
                    <a:gd name="T9" fmla="*/ 0 h 1098"/>
                    <a:gd name="T10" fmla="*/ 0 w 1079"/>
                    <a:gd name="T11" fmla="*/ 0 h 1098"/>
                    <a:gd name="T12" fmla="*/ 0 w 1079"/>
                    <a:gd name="T13" fmla="*/ 0 h 1098"/>
                    <a:gd name="T14" fmla="*/ 0 w 1079"/>
                    <a:gd name="T15" fmla="*/ 0 h 1098"/>
                    <a:gd name="T16" fmla="*/ 0 w 1079"/>
                    <a:gd name="T17" fmla="*/ 0 h 1098"/>
                    <a:gd name="T18" fmla="*/ 0 w 1079"/>
                    <a:gd name="T19" fmla="*/ 0 h 1098"/>
                    <a:gd name="T20" fmla="*/ 0 w 1079"/>
                    <a:gd name="T21" fmla="*/ 0 h 1098"/>
                    <a:gd name="T22" fmla="*/ 0 w 1079"/>
                    <a:gd name="T23" fmla="*/ 0 h 1098"/>
                    <a:gd name="T24" fmla="*/ 0 w 1079"/>
                    <a:gd name="T25" fmla="*/ 0 h 1098"/>
                    <a:gd name="T26" fmla="*/ 0 w 1079"/>
                    <a:gd name="T27" fmla="*/ 0 h 1098"/>
                    <a:gd name="T28" fmla="*/ 0 w 1079"/>
                    <a:gd name="T29" fmla="*/ 0 h 1098"/>
                    <a:gd name="T30" fmla="*/ 0 w 1079"/>
                    <a:gd name="T31" fmla="*/ 0 h 1098"/>
                    <a:gd name="T32" fmla="*/ 0 w 1079"/>
                    <a:gd name="T33" fmla="*/ 0 h 1098"/>
                    <a:gd name="T34" fmla="*/ 0 w 1079"/>
                    <a:gd name="T35" fmla="*/ 0 h 1098"/>
                    <a:gd name="T36" fmla="*/ 0 w 1079"/>
                    <a:gd name="T37" fmla="*/ 0 h 1098"/>
                    <a:gd name="T38" fmla="*/ 0 w 1079"/>
                    <a:gd name="T39" fmla="*/ 0 h 1098"/>
                    <a:gd name="T40" fmla="*/ 0 w 1079"/>
                    <a:gd name="T41" fmla="*/ 0 h 1098"/>
                    <a:gd name="T42" fmla="*/ 0 w 1079"/>
                    <a:gd name="T43" fmla="*/ 0 h 1098"/>
                    <a:gd name="T44" fmla="*/ 0 w 1079"/>
                    <a:gd name="T45" fmla="*/ 0 h 1098"/>
                    <a:gd name="T46" fmla="*/ 0 w 1079"/>
                    <a:gd name="T47" fmla="*/ 0 h 1098"/>
                    <a:gd name="T48" fmla="*/ 0 w 1079"/>
                    <a:gd name="T49" fmla="*/ 0 h 1098"/>
                    <a:gd name="T50" fmla="*/ 0 w 1079"/>
                    <a:gd name="T51" fmla="*/ 0 h 1098"/>
                    <a:gd name="T52" fmla="*/ 0 w 1079"/>
                    <a:gd name="T53" fmla="*/ 0 h 1098"/>
                    <a:gd name="T54" fmla="*/ 0 w 1079"/>
                    <a:gd name="T55" fmla="*/ 0 h 1098"/>
                    <a:gd name="T56" fmla="*/ 0 w 1079"/>
                    <a:gd name="T57" fmla="*/ 0 h 1098"/>
                    <a:gd name="T58" fmla="*/ 0 w 1079"/>
                    <a:gd name="T59" fmla="*/ 0 h 1098"/>
                    <a:gd name="T60" fmla="*/ 0 w 1079"/>
                    <a:gd name="T61" fmla="*/ 0 h 1098"/>
                    <a:gd name="T62" fmla="*/ 0 w 1079"/>
                    <a:gd name="T63" fmla="*/ 0 h 1098"/>
                    <a:gd name="T64" fmla="*/ 0 w 1079"/>
                    <a:gd name="T65" fmla="*/ 0 h 1098"/>
                    <a:gd name="T66" fmla="*/ 0 w 1079"/>
                    <a:gd name="T67" fmla="*/ 0 h 1098"/>
                    <a:gd name="T68" fmla="*/ 0 w 1079"/>
                    <a:gd name="T69" fmla="*/ 0 h 1098"/>
                    <a:gd name="T70" fmla="*/ 0 w 1079"/>
                    <a:gd name="T71" fmla="*/ 0 h 1098"/>
                    <a:gd name="T72" fmla="*/ 0 w 1079"/>
                    <a:gd name="T73" fmla="*/ 0 h 1098"/>
                    <a:gd name="T74" fmla="*/ 0 w 1079"/>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9"/>
                    <a:gd name="T115" fmla="*/ 0 h 1098"/>
                    <a:gd name="T116" fmla="*/ 1079 w 1079"/>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9" h="1098">
                      <a:moveTo>
                        <a:pt x="0" y="1050"/>
                      </a:moveTo>
                      <a:lnTo>
                        <a:pt x="1030" y="0"/>
                      </a:lnTo>
                      <a:lnTo>
                        <a:pt x="1031" y="2"/>
                      </a:lnTo>
                      <a:lnTo>
                        <a:pt x="1033" y="5"/>
                      </a:lnTo>
                      <a:lnTo>
                        <a:pt x="1037" y="7"/>
                      </a:lnTo>
                      <a:lnTo>
                        <a:pt x="1040" y="10"/>
                      </a:lnTo>
                      <a:lnTo>
                        <a:pt x="1045" y="15"/>
                      </a:lnTo>
                      <a:lnTo>
                        <a:pt x="1049" y="19"/>
                      </a:lnTo>
                      <a:lnTo>
                        <a:pt x="1054" y="24"/>
                      </a:lnTo>
                      <a:lnTo>
                        <a:pt x="1058" y="28"/>
                      </a:lnTo>
                      <a:lnTo>
                        <a:pt x="1063" y="33"/>
                      </a:lnTo>
                      <a:lnTo>
                        <a:pt x="1067" y="38"/>
                      </a:lnTo>
                      <a:lnTo>
                        <a:pt x="1071" y="41"/>
                      </a:lnTo>
                      <a:lnTo>
                        <a:pt x="1074" y="44"/>
                      </a:lnTo>
                      <a:lnTo>
                        <a:pt x="1076" y="47"/>
                      </a:lnTo>
                      <a:lnTo>
                        <a:pt x="1077" y="48"/>
                      </a:lnTo>
                      <a:lnTo>
                        <a:pt x="1079" y="48"/>
                      </a:lnTo>
                      <a:lnTo>
                        <a:pt x="49" y="1098"/>
                      </a:lnTo>
                      <a:lnTo>
                        <a:pt x="48" y="1098"/>
                      </a:lnTo>
                      <a:lnTo>
                        <a:pt x="47" y="1097"/>
                      </a:lnTo>
                      <a:lnTo>
                        <a:pt x="45" y="1094"/>
                      </a:lnTo>
                      <a:lnTo>
                        <a:pt x="41" y="1092"/>
                      </a:lnTo>
                      <a:lnTo>
                        <a:pt x="38" y="1088"/>
                      </a:lnTo>
                      <a:lnTo>
                        <a:pt x="33" y="1084"/>
                      </a:lnTo>
                      <a:lnTo>
                        <a:pt x="29" y="1080"/>
                      </a:lnTo>
                      <a:lnTo>
                        <a:pt x="23" y="1075"/>
                      </a:lnTo>
                      <a:lnTo>
                        <a:pt x="18" y="1070"/>
                      </a:lnTo>
                      <a:lnTo>
                        <a:pt x="14" y="1066"/>
                      </a:lnTo>
                      <a:lnTo>
                        <a:pt x="11" y="1061"/>
                      </a:lnTo>
                      <a:lnTo>
                        <a:pt x="7" y="1058"/>
                      </a:lnTo>
                      <a:lnTo>
                        <a:pt x="4" y="1055"/>
                      </a:lnTo>
                      <a:lnTo>
                        <a:pt x="1" y="1052"/>
                      </a:lnTo>
                      <a:lnTo>
                        <a:pt x="0" y="10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54" name="Oval 260"/>
                <p:cNvSpPr>
                  <a:spLocks noChangeArrowheads="1"/>
                </p:cNvSpPr>
                <p:nvPr/>
              </p:nvSpPr>
              <p:spPr bwMode="auto">
                <a:xfrm>
                  <a:off x="3639" y="1310"/>
                  <a:ext cx="48" cy="52"/>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55" name="Freeform 261"/>
                <p:cNvSpPr>
                  <a:spLocks/>
                </p:cNvSpPr>
                <p:nvPr/>
              </p:nvSpPr>
              <p:spPr bwMode="auto">
                <a:xfrm>
                  <a:off x="3673" y="1455"/>
                  <a:ext cx="243" cy="173"/>
                </a:xfrm>
                <a:custGeom>
                  <a:avLst/>
                  <a:gdLst>
                    <a:gd name="T0" fmla="*/ 0 w 2419"/>
                    <a:gd name="T1" fmla="*/ 0 h 1586"/>
                    <a:gd name="T2" fmla="*/ 0 w 2419"/>
                    <a:gd name="T3" fmla="*/ 0 h 1586"/>
                    <a:gd name="T4" fmla="*/ 0 w 2419"/>
                    <a:gd name="T5" fmla="*/ 0 h 1586"/>
                    <a:gd name="T6" fmla="*/ 0 w 2419"/>
                    <a:gd name="T7" fmla="*/ 0 h 1586"/>
                    <a:gd name="T8" fmla="*/ 0 w 2419"/>
                    <a:gd name="T9" fmla="*/ 0 h 1586"/>
                    <a:gd name="T10" fmla="*/ 0 w 2419"/>
                    <a:gd name="T11" fmla="*/ 0 h 1586"/>
                    <a:gd name="T12" fmla="*/ 0 60000 65536"/>
                    <a:gd name="T13" fmla="*/ 0 60000 65536"/>
                    <a:gd name="T14" fmla="*/ 0 60000 65536"/>
                    <a:gd name="T15" fmla="*/ 0 60000 65536"/>
                    <a:gd name="T16" fmla="*/ 0 60000 65536"/>
                    <a:gd name="T17" fmla="*/ 0 60000 65536"/>
                    <a:gd name="T18" fmla="*/ 0 w 2419"/>
                    <a:gd name="T19" fmla="*/ 0 h 1586"/>
                    <a:gd name="T20" fmla="*/ 2419 w 2419"/>
                    <a:gd name="T21" fmla="*/ 1586 h 1586"/>
                  </a:gdLst>
                  <a:ahLst/>
                  <a:cxnLst>
                    <a:cxn ang="T12">
                      <a:pos x="T0" y="T1"/>
                    </a:cxn>
                    <a:cxn ang="T13">
                      <a:pos x="T2" y="T3"/>
                    </a:cxn>
                    <a:cxn ang="T14">
                      <a:pos x="T4" y="T5"/>
                    </a:cxn>
                    <a:cxn ang="T15">
                      <a:pos x="T6" y="T7"/>
                    </a:cxn>
                    <a:cxn ang="T16">
                      <a:pos x="T8" y="T9"/>
                    </a:cxn>
                    <a:cxn ang="T17">
                      <a:pos x="T10" y="T11"/>
                    </a:cxn>
                  </a:cxnLst>
                  <a:rect l="T18" t="T19" r="T20" b="T21"/>
                  <a:pathLst>
                    <a:path w="2419" h="1586">
                      <a:moveTo>
                        <a:pt x="0" y="1585"/>
                      </a:moveTo>
                      <a:lnTo>
                        <a:pt x="1898" y="1586"/>
                      </a:lnTo>
                      <a:lnTo>
                        <a:pt x="2419" y="0"/>
                      </a:lnTo>
                      <a:lnTo>
                        <a:pt x="568" y="56"/>
                      </a:lnTo>
                      <a:lnTo>
                        <a:pt x="560" y="72"/>
                      </a:lnTo>
                      <a:lnTo>
                        <a:pt x="0" y="158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56" name="Freeform 262"/>
                <p:cNvSpPr>
                  <a:spLocks/>
                </p:cNvSpPr>
                <p:nvPr/>
              </p:nvSpPr>
              <p:spPr bwMode="auto">
                <a:xfrm>
                  <a:off x="3673" y="1455"/>
                  <a:ext cx="243" cy="173"/>
                </a:xfrm>
                <a:custGeom>
                  <a:avLst/>
                  <a:gdLst>
                    <a:gd name="T0" fmla="*/ 0 w 2419"/>
                    <a:gd name="T1" fmla="*/ 0 h 1586"/>
                    <a:gd name="T2" fmla="*/ 0 w 2419"/>
                    <a:gd name="T3" fmla="*/ 0 h 1586"/>
                    <a:gd name="T4" fmla="*/ 0 w 2419"/>
                    <a:gd name="T5" fmla="*/ 0 h 1586"/>
                    <a:gd name="T6" fmla="*/ 0 w 2419"/>
                    <a:gd name="T7" fmla="*/ 0 h 1586"/>
                    <a:gd name="T8" fmla="*/ 0 w 2419"/>
                    <a:gd name="T9" fmla="*/ 0 h 1586"/>
                    <a:gd name="T10" fmla="*/ 0 w 2419"/>
                    <a:gd name="T11" fmla="*/ 0 h 1586"/>
                    <a:gd name="T12" fmla="*/ 0 60000 65536"/>
                    <a:gd name="T13" fmla="*/ 0 60000 65536"/>
                    <a:gd name="T14" fmla="*/ 0 60000 65536"/>
                    <a:gd name="T15" fmla="*/ 0 60000 65536"/>
                    <a:gd name="T16" fmla="*/ 0 60000 65536"/>
                    <a:gd name="T17" fmla="*/ 0 60000 65536"/>
                    <a:gd name="T18" fmla="*/ 0 w 2419"/>
                    <a:gd name="T19" fmla="*/ 0 h 1586"/>
                    <a:gd name="T20" fmla="*/ 2419 w 2419"/>
                    <a:gd name="T21" fmla="*/ 1586 h 1586"/>
                  </a:gdLst>
                  <a:ahLst/>
                  <a:cxnLst>
                    <a:cxn ang="T12">
                      <a:pos x="T0" y="T1"/>
                    </a:cxn>
                    <a:cxn ang="T13">
                      <a:pos x="T2" y="T3"/>
                    </a:cxn>
                    <a:cxn ang="T14">
                      <a:pos x="T4" y="T5"/>
                    </a:cxn>
                    <a:cxn ang="T15">
                      <a:pos x="T6" y="T7"/>
                    </a:cxn>
                    <a:cxn ang="T16">
                      <a:pos x="T8" y="T9"/>
                    </a:cxn>
                    <a:cxn ang="T17">
                      <a:pos x="T10" y="T11"/>
                    </a:cxn>
                  </a:cxnLst>
                  <a:rect l="T18" t="T19" r="T20" b="T21"/>
                  <a:pathLst>
                    <a:path w="2419" h="1586">
                      <a:moveTo>
                        <a:pt x="0" y="1585"/>
                      </a:moveTo>
                      <a:lnTo>
                        <a:pt x="1898" y="1586"/>
                      </a:lnTo>
                      <a:lnTo>
                        <a:pt x="2419" y="0"/>
                      </a:lnTo>
                      <a:lnTo>
                        <a:pt x="568" y="56"/>
                      </a:lnTo>
                      <a:lnTo>
                        <a:pt x="560" y="72"/>
                      </a:lnTo>
                      <a:lnTo>
                        <a:pt x="0" y="158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57" name="Line 263"/>
                <p:cNvSpPr>
                  <a:spLocks noChangeShapeType="1"/>
                </p:cNvSpPr>
                <p:nvPr/>
              </p:nvSpPr>
              <p:spPr bwMode="auto">
                <a:xfrm flipH="1" flipV="1">
                  <a:off x="3729" y="1462"/>
                  <a:ext cx="136" cy="16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58" name="Line 264"/>
                <p:cNvSpPr>
                  <a:spLocks noChangeShapeType="1"/>
                </p:cNvSpPr>
                <p:nvPr/>
              </p:nvSpPr>
              <p:spPr bwMode="auto">
                <a:xfrm flipH="1">
                  <a:off x="3729" y="1455"/>
                  <a:ext cx="187" cy="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59" name="Freeform 265"/>
                <p:cNvSpPr>
                  <a:spLocks/>
                </p:cNvSpPr>
                <p:nvPr/>
              </p:nvSpPr>
              <p:spPr bwMode="auto">
                <a:xfrm>
                  <a:off x="4130" y="1765"/>
                  <a:ext cx="51" cy="102"/>
                </a:xfrm>
                <a:custGeom>
                  <a:avLst/>
                  <a:gdLst>
                    <a:gd name="T0" fmla="*/ 0 w 499"/>
                    <a:gd name="T1" fmla="*/ 0 h 933"/>
                    <a:gd name="T2" fmla="*/ 0 w 499"/>
                    <a:gd name="T3" fmla="*/ 0 h 933"/>
                    <a:gd name="T4" fmla="*/ 0 w 499"/>
                    <a:gd name="T5" fmla="*/ 0 h 933"/>
                    <a:gd name="T6" fmla="*/ 0 w 499"/>
                    <a:gd name="T7" fmla="*/ 0 h 933"/>
                    <a:gd name="T8" fmla="*/ 0 w 499"/>
                    <a:gd name="T9" fmla="*/ 0 h 933"/>
                    <a:gd name="T10" fmla="*/ 0 w 499"/>
                    <a:gd name="T11" fmla="*/ 0 h 933"/>
                    <a:gd name="T12" fmla="*/ 0 w 499"/>
                    <a:gd name="T13" fmla="*/ 0 h 933"/>
                    <a:gd name="T14" fmla="*/ 0 w 499"/>
                    <a:gd name="T15" fmla="*/ 0 h 933"/>
                    <a:gd name="T16" fmla="*/ 0 w 499"/>
                    <a:gd name="T17" fmla="*/ 0 h 933"/>
                    <a:gd name="T18" fmla="*/ 0 w 499"/>
                    <a:gd name="T19" fmla="*/ 0 h 933"/>
                    <a:gd name="T20" fmla="*/ 0 w 499"/>
                    <a:gd name="T21" fmla="*/ 0 h 933"/>
                    <a:gd name="T22" fmla="*/ 0 w 499"/>
                    <a:gd name="T23" fmla="*/ 0 h 933"/>
                    <a:gd name="T24" fmla="*/ 0 w 499"/>
                    <a:gd name="T25" fmla="*/ 0 h 933"/>
                    <a:gd name="T26" fmla="*/ 0 w 499"/>
                    <a:gd name="T27" fmla="*/ 0 h 933"/>
                    <a:gd name="T28" fmla="*/ 0 w 499"/>
                    <a:gd name="T29" fmla="*/ 0 h 933"/>
                    <a:gd name="T30" fmla="*/ 0 w 499"/>
                    <a:gd name="T31" fmla="*/ 0 h 933"/>
                    <a:gd name="T32" fmla="*/ 0 w 499"/>
                    <a:gd name="T33" fmla="*/ 0 h 933"/>
                    <a:gd name="T34" fmla="*/ 0 w 499"/>
                    <a:gd name="T35" fmla="*/ 0 h 933"/>
                    <a:gd name="T36" fmla="*/ 0 w 499"/>
                    <a:gd name="T37" fmla="*/ 0 h 933"/>
                    <a:gd name="T38" fmla="*/ 0 w 499"/>
                    <a:gd name="T39" fmla="*/ 0 h 933"/>
                    <a:gd name="T40" fmla="*/ 0 w 499"/>
                    <a:gd name="T41" fmla="*/ 0 h 933"/>
                    <a:gd name="T42" fmla="*/ 0 w 499"/>
                    <a:gd name="T43" fmla="*/ 0 h 9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9"/>
                    <a:gd name="T67" fmla="*/ 0 h 933"/>
                    <a:gd name="T68" fmla="*/ 499 w 499"/>
                    <a:gd name="T69" fmla="*/ 933 h 9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9" h="933">
                      <a:moveTo>
                        <a:pt x="435" y="921"/>
                      </a:moveTo>
                      <a:lnTo>
                        <a:pt x="0" y="32"/>
                      </a:lnTo>
                      <a:lnTo>
                        <a:pt x="63" y="0"/>
                      </a:lnTo>
                      <a:lnTo>
                        <a:pt x="496" y="891"/>
                      </a:lnTo>
                      <a:lnTo>
                        <a:pt x="497" y="896"/>
                      </a:lnTo>
                      <a:lnTo>
                        <a:pt x="499" y="901"/>
                      </a:lnTo>
                      <a:lnTo>
                        <a:pt x="497" y="907"/>
                      </a:lnTo>
                      <a:lnTo>
                        <a:pt x="495" y="911"/>
                      </a:lnTo>
                      <a:lnTo>
                        <a:pt x="492" y="917"/>
                      </a:lnTo>
                      <a:lnTo>
                        <a:pt x="488" y="922"/>
                      </a:lnTo>
                      <a:lnTo>
                        <a:pt x="483" y="926"/>
                      </a:lnTo>
                      <a:lnTo>
                        <a:pt x="477" y="930"/>
                      </a:lnTo>
                      <a:lnTo>
                        <a:pt x="471" y="932"/>
                      </a:lnTo>
                      <a:lnTo>
                        <a:pt x="465" y="933"/>
                      </a:lnTo>
                      <a:lnTo>
                        <a:pt x="458" y="933"/>
                      </a:lnTo>
                      <a:lnTo>
                        <a:pt x="452" y="933"/>
                      </a:lnTo>
                      <a:lnTo>
                        <a:pt x="446" y="931"/>
                      </a:lnTo>
                      <a:lnTo>
                        <a:pt x="442" y="928"/>
                      </a:lnTo>
                      <a:lnTo>
                        <a:pt x="438" y="925"/>
                      </a:lnTo>
                      <a:lnTo>
                        <a:pt x="435" y="92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60" name="Freeform 266"/>
                <p:cNvSpPr>
                  <a:spLocks/>
                </p:cNvSpPr>
                <p:nvPr/>
              </p:nvSpPr>
              <p:spPr bwMode="auto">
                <a:xfrm>
                  <a:off x="4130" y="1765"/>
                  <a:ext cx="51" cy="102"/>
                </a:xfrm>
                <a:custGeom>
                  <a:avLst/>
                  <a:gdLst>
                    <a:gd name="T0" fmla="*/ 0 w 499"/>
                    <a:gd name="T1" fmla="*/ 0 h 933"/>
                    <a:gd name="T2" fmla="*/ 0 w 499"/>
                    <a:gd name="T3" fmla="*/ 0 h 933"/>
                    <a:gd name="T4" fmla="*/ 0 w 499"/>
                    <a:gd name="T5" fmla="*/ 0 h 933"/>
                    <a:gd name="T6" fmla="*/ 0 w 499"/>
                    <a:gd name="T7" fmla="*/ 0 h 933"/>
                    <a:gd name="T8" fmla="*/ 0 w 499"/>
                    <a:gd name="T9" fmla="*/ 0 h 933"/>
                    <a:gd name="T10" fmla="*/ 0 w 499"/>
                    <a:gd name="T11" fmla="*/ 0 h 933"/>
                    <a:gd name="T12" fmla="*/ 0 w 499"/>
                    <a:gd name="T13" fmla="*/ 0 h 933"/>
                    <a:gd name="T14" fmla="*/ 0 w 499"/>
                    <a:gd name="T15" fmla="*/ 0 h 933"/>
                    <a:gd name="T16" fmla="*/ 0 w 499"/>
                    <a:gd name="T17" fmla="*/ 0 h 933"/>
                    <a:gd name="T18" fmla="*/ 0 w 499"/>
                    <a:gd name="T19" fmla="*/ 0 h 933"/>
                    <a:gd name="T20" fmla="*/ 0 w 499"/>
                    <a:gd name="T21" fmla="*/ 0 h 933"/>
                    <a:gd name="T22" fmla="*/ 0 w 499"/>
                    <a:gd name="T23" fmla="*/ 0 h 933"/>
                    <a:gd name="T24" fmla="*/ 0 w 499"/>
                    <a:gd name="T25" fmla="*/ 0 h 933"/>
                    <a:gd name="T26" fmla="*/ 0 w 499"/>
                    <a:gd name="T27" fmla="*/ 0 h 933"/>
                    <a:gd name="T28" fmla="*/ 0 w 499"/>
                    <a:gd name="T29" fmla="*/ 0 h 933"/>
                    <a:gd name="T30" fmla="*/ 0 w 499"/>
                    <a:gd name="T31" fmla="*/ 0 h 933"/>
                    <a:gd name="T32" fmla="*/ 0 w 499"/>
                    <a:gd name="T33" fmla="*/ 0 h 933"/>
                    <a:gd name="T34" fmla="*/ 0 w 499"/>
                    <a:gd name="T35" fmla="*/ 0 h 933"/>
                    <a:gd name="T36" fmla="*/ 0 w 499"/>
                    <a:gd name="T37" fmla="*/ 0 h 933"/>
                    <a:gd name="T38" fmla="*/ 0 w 499"/>
                    <a:gd name="T39" fmla="*/ 0 h 933"/>
                    <a:gd name="T40" fmla="*/ 0 w 499"/>
                    <a:gd name="T41" fmla="*/ 0 h 933"/>
                    <a:gd name="T42" fmla="*/ 0 w 499"/>
                    <a:gd name="T43" fmla="*/ 0 h 9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9"/>
                    <a:gd name="T67" fmla="*/ 0 h 933"/>
                    <a:gd name="T68" fmla="*/ 499 w 499"/>
                    <a:gd name="T69" fmla="*/ 933 h 9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9" h="933">
                      <a:moveTo>
                        <a:pt x="435" y="921"/>
                      </a:moveTo>
                      <a:lnTo>
                        <a:pt x="0" y="32"/>
                      </a:lnTo>
                      <a:lnTo>
                        <a:pt x="63" y="0"/>
                      </a:lnTo>
                      <a:lnTo>
                        <a:pt x="496" y="891"/>
                      </a:lnTo>
                      <a:lnTo>
                        <a:pt x="497" y="896"/>
                      </a:lnTo>
                      <a:lnTo>
                        <a:pt x="499" y="901"/>
                      </a:lnTo>
                      <a:lnTo>
                        <a:pt x="497" y="907"/>
                      </a:lnTo>
                      <a:lnTo>
                        <a:pt x="495" y="911"/>
                      </a:lnTo>
                      <a:lnTo>
                        <a:pt x="492" y="917"/>
                      </a:lnTo>
                      <a:lnTo>
                        <a:pt x="488" y="922"/>
                      </a:lnTo>
                      <a:lnTo>
                        <a:pt x="483" y="926"/>
                      </a:lnTo>
                      <a:lnTo>
                        <a:pt x="477" y="930"/>
                      </a:lnTo>
                      <a:lnTo>
                        <a:pt x="471" y="932"/>
                      </a:lnTo>
                      <a:lnTo>
                        <a:pt x="465" y="933"/>
                      </a:lnTo>
                      <a:lnTo>
                        <a:pt x="458" y="933"/>
                      </a:lnTo>
                      <a:lnTo>
                        <a:pt x="452" y="933"/>
                      </a:lnTo>
                      <a:lnTo>
                        <a:pt x="446" y="931"/>
                      </a:lnTo>
                      <a:lnTo>
                        <a:pt x="442" y="928"/>
                      </a:lnTo>
                      <a:lnTo>
                        <a:pt x="438" y="925"/>
                      </a:lnTo>
                      <a:lnTo>
                        <a:pt x="435" y="92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1" name="Freeform 267"/>
                <p:cNvSpPr>
                  <a:spLocks/>
                </p:cNvSpPr>
                <p:nvPr/>
              </p:nvSpPr>
              <p:spPr bwMode="auto">
                <a:xfrm>
                  <a:off x="3198" y="1212"/>
                  <a:ext cx="82" cy="123"/>
                </a:xfrm>
                <a:custGeom>
                  <a:avLst/>
                  <a:gdLst>
                    <a:gd name="T0" fmla="*/ 0 w 815"/>
                    <a:gd name="T1" fmla="*/ 0 h 1120"/>
                    <a:gd name="T2" fmla="*/ 0 w 815"/>
                    <a:gd name="T3" fmla="*/ 0 h 1120"/>
                    <a:gd name="T4" fmla="*/ 0 w 815"/>
                    <a:gd name="T5" fmla="*/ 0 h 1120"/>
                    <a:gd name="T6" fmla="*/ 0 w 815"/>
                    <a:gd name="T7" fmla="*/ 0 h 1120"/>
                    <a:gd name="T8" fmla="*/ 0 w 815"/>
                    <a:gd name="T9" fmla="*/ 0 h 1120"/>
                    <a:gd name="T10" fmla="*/ 0 w 815"/>
                    <a:gd name="T11" fmla="*/ 0 h 1120"/>
                    <a:gd name="T12" fmla="*/ 0 w 815"/>
                    <a:gd name="T13" fmla="*/ 0 h 1120"/>
                    <a:gd name="T14" fmla="*/ 0 w 815"/>
                    <a:gd name="T15" fmla="*/ 0 h 1120"/>
                    <a:gd name="T16" fmla="*/ 0 w 815"/>
                    <a:gd name="T17" fmla="*/ 0 h 1120"/>
                    <a:gd name="T18" fmla="*/ 0 w 815"/>
                    <a:gd name="T19" fmla="*/ 0 h 1120"/>
                    <a:gd name="T20" fmla="*/ 0 w 815"/>
                    <a:gd name="T21" fmla="*/ 0 h 1120"/>
                    <a:gd name="T22" fmla="*/ 0 w 815"/>
                    <a:gd name="T23" fmla="*/ 0 h 1120"/>
                    <a:gd name="T24" fmla="*/ 0 w 815"/>
                    <a:gd name="T25" fmla="*/ 0 h 1120"/>
                    <a:gd name="T26" fmla="*/ 0 w 815"/>
                    <a:gd name="T27" fmla="*/ 0 h 1120"/>
                    <a:gd name="T28" fmla="*/ 0 w 815"/>
                    <a:gd name="T29" fmla="*/ 0 h 1120"/>
                    <a:gd name="T30" fmla="*/ 0 w 815"/>
                    <a:gd name="T31" fmla="*/ 0 h 1120"/>
                    <a:gd name="T32" fmla="*/ 0 w 815"/>
                    <a:gd name="T33" fmla="*/ 0 h 1120"/>
                    <a:gd name="T34" fmla="*/ 0 w 815"/>
                    <a:gd name="T35" fmla="*/ 0 h 1120"/>
                    <a:gd name="T36" fmla="*/ 0 w 815"/>
                    <a:gd name="T37" fmla="*/ 0 h 1120"/>
                    <a:gd name="T38" fmla="*/ 0 w 815"/>
                    <a:gd name="T39" fmla="*/ 0 h 1120"/>
                    <a:gd name="T40" fmla="*/ 0 w 815"/>
                    <a:gd name="T41" fmla="*/ 0 h 1120"/>
                    <a:gd name="T42" fmla="*/ 0 w 815"/>
                    <a:gd name="T43" fmla="*/ 0 h 1120"/>
                    <a:gd name="T44" fmla="*/ 0 w 815"/>
                    <a:gd name="T45" fmla="*/ 0 h 1120"/>
                    <a:gd name="T46" fmla="*/ 0 w 815"/>
                    <a:gd name="T47" fmla="*/ 0 h 1120"/>
                    <a:gd name="T48" fmla="*/ 0 w 815"/>
                    <a:gd name="T49" fmla="*/ 0 h 1120"/>
                    <a:gd name="T50" fmla="*/ 0 w 815"/>
                    <a:gd name="T51" fmla="*/ 0 h 1120"/>
                    <a:gd name="T52" fmla="*/ 0 w 815"/>
                    <a:gd name="T53" fmla="*/ 0 h 1120"/>
                    <a:gd name="T54" fmla="*/ 0 w 815"/>
                    <a:gd name="T55" fmla="*/ 0 h 1120"/>
                    <a:gd name="T56" fmla="*/ 0 w 815"/>
                    <a:gd name="T57" fmla="*/ 0 h 1120"/>
                    <a:gd name="T58" fmla="*/ 0 w 815"/>
                    <a:gd name="T59" fmla="*/ 0 h 1120"/>
                    <a:gd name="T60" fmla="*/ 0 w 815"/>
                    <a:gd name="T61" fmla="*/ 0 h 1120"/>
                    <a:gd name="T62" fmla="*/ 0 w 815"/>
                    <a:gd name="T63" fmla="*/ 0 h 1120"/>
                    <a:gd name="T64" fmla="*/ 0 w 815"/>
                    <a:gd name="T65" fmla="*/ 0 h 1120"/>
                    <a:gd name="T66" fmla="*/ 0 w 815"/>
                    <a:gd name="T67" fmla="*/ 0 h 1120"/>
                    <a:gd name="T68" fmla="*/ 0 w 815"/>
                    <a:gd name="T69" fmla="*/ 0 h 1120"/>
                    <a:gd name="T70" fmla="*/ 0 w 815"/>
                    <a:gd name="T71" fmla="*/ 0 h 1120"/>
                    <a:gd name="T72" fmla="*/ 0 w 815"/>
                    <a:gd name="T73" fmla="*/ 0 h 1120"/>
                    <a:gd name="T74" fmla="*/ 0 w 815"/>
                    <a:gd name="T75" fmla="*/ 0 h 1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5"/>
                    <a:gd name="T115" fmla="*/ 0 h 1120"/>
                    <a:gd name="T116" fmla="*/ 815 w 815"/>
                    <a:gd name="T117" fmla="*/ 1120 h 1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5" h="1120">
                      <a:moveTo>
                        <a:pt x="758" y="1114"/>
                      </a:move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813" y="1074"/>
                      </a:lnTo>
                      <a:lnTo>
                        <a:pt x="815" y="1078"/>
                      </a:lnTo>
                      <a:lnTo>
                        <a:pt x="815" y="1082"/>
                      </a:lnTo>
                      <a:lnTo>
                        <a:pt x="814" y="1087"/>
                      </a:lnTo>
                      <a:lnTo>
                        <a:pt x="813" y="1091"/>
                      </a:lnTo>
                      <a:lnTo>
                        <a:pt x="810" y="1096"/>
                      </a:lnTo>
                      <a:lnTo>
                        <a:pt x="806" y="1101"/>
                      </a:lnTo>
                      <a:lnTo>
                        <a:pt x="802" y="1105"/>
                      </a:lnTo>
                      <a:lnTo>
                        <a:pt x="796" y="1110"/>
                      </a:lnTo>
                      <a:lnTo>
                        <a:pt x="790" y="1113"/>
                      </a:lnTo>
                      <a:lnTo>
                        <a:pt x="785" y="1116"/>
                      </a:lnTo>
                      <a:lnTo>
                        <a:pt x="779" y="1118"/>
                      </a:lnTo>
                      <a:lnTo>
                        <a:pt x="773" y="1119"/>
                      </a:lnTo>
                      <a:lnTo>
                        <a:pt x="769" y="1120"/>
                      </a:lnTo>
                      <a:lnTo>
                        <a:pt x="764" y="1119"/>
                      </a:lnTo>
                      <a:lnTo>
                        <a:pt x="761" y="1116"/>
                      </a:lnTo>
                      <a:lnTo>
                        <a:pt x="758" y="111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62" name="Freeform 268"/>
                <p:cNvSpPr>
                  <a:spLocks/>
                </p:cNvSpPr>
                <p:nvPr/>
              </p:nvSpPr>
              <p:spPr bwMode="auto">
                <a:xfrm>
                  <a:off x="3198" y="1212"/>
                  <a:ext cx="82" cy="123"/>
                </a:xfrm>
                <a:custGeom>
                  <a:avLst/>
                  <a:gdLst>
                    <a:gd name="T0" fmla="*/ 0 w 815"/>
                    <a:gd name="T1" fmla="*/ 0 h 1120"/>
                    <a:gd name="T2" fmla="*/ 0 w 815"/>
                    <a:gd name="T3" fmla="*/ 0 h 1120"/>
                    <a:gd name="T4" fmla="*/ 0 w 815"/>
                    <a:gd name="T5" fmla="*/ 0 h 1120"/>
                    <a:gd name="T6" fmla="*/ 0 w 815"/>
                    <a:gd name="T7" fmla="*/ 0 h 1120"/>
                    <a:gd name="T8" fmla="*/ 0 w 815"/>
                    <a:gd name="T9" fmla="*/ 0 h 1120"/>
                    <a:gd name="T10" fmla="*/ 0 w 815"/>
                    <a:gd name="T11" fmla="*/ 0 h 1120"/>
                    <a:gd name="T12" fmla="*/ 0 w 815"/>
                    <a:gd name="T13" fmla="*/ 0 h 1120"/>
                    <a:gd name="T14" fmla="*/ 0 w 815"/>
                    <a:gd name="T15" fmla="*/ 0 h 1120"/>
                    <a:gd name="T16" fmla="*/ 0 w 815"/>
                    <a:gd name="T17" fmla="*/ 0 h 1120"/>
                    <a:gd name="T18" fmla="*/ 0 w 815"/>
                    <a:gd name="T19" fmla="*/ 0 h 1120"/>
                    <a:gd name="T20" fmla="*/ 0 w 815"/>
                    <a:gd name="T21" fmla="*/ 0 h 1120"/>
                    <a:gd name="T22" fmla="*/ 0 w 815"/>
                    <a:gd name="T23" fmla="*/ 0 h 1120"/>
                    <a:gd name="T24" fmla="*/ 0 w 815"/>
                    <a:gd name="T25" fmla="*/ 0 h 1120"/>
                    <a:gd name="T26" fmla="*/ 0 w 815"/>
                    <a:gd name="T27" fmla="*/ 0 h 1120"/>
                    <a:gd name="T28" fmla="*/ 0 w 815"/>
                    <a:gd name="T29" fmla="*/ 0 h 1120"/>
                    <a:gd name="T30" fmla="*/ 0 w 815"/>
                    <a:gd name="T31" fmla="*/ 0 h 1120"/>
                    <a:gd name="T32" fmla="*/ 0 w 815"/>
                    <a:gd name="T33" fmla="*/ 0 h 1120"/>
                    <a:gd name="T34" fmla="*/ 0 w 815"/>
                    <a:gd name="T35" fmla="*/ 0 h 1120"/>
                    <a:gd name="T36" fmla="*/ 0 w 815"/>
                    <a:gd name="T37" fmla="*/ 0 h 1120"/>
                    <a:gd name="T38" fmla="*/ 0 w 815"/>
                    <a:gd name="T39" fmla="*/ 0 h 1120"/>
                    <a:gd name="T40" fmla="*/ 0 w 815"/>
                    <a:gd name="T41" fmla="*/ 0 h 1120"/>
                    <a:gd name="T42" fmla="*/ 0 w 815"/>
                    <a:gd name="T43" fmla="*/ 0 h 1120"/>
                    <a:gd name="T44" fmla="*/ 0 w 815"/>
                    <a:gd name="T45" fmla="*/ 0 h 1120"/>
                    <a:gd name="T46" fmla="*/ 0 w 815"/>
                    <a:gd name="T47" fmla="*/ 0 h 1120"/>
                    <a:gd name="T48" fmla="*/ 0 w 815"/>
                    <a:gd name="T49" fmla="*/ 0 h 1120"/>
                    <a:gd name="T50" fmla="*/ 0 w 815"/>
                    <a:gd name="T51" fmla="*/ 0 h 1120"/>
                    <a:gd name="T52" fmla="*/ 0 w 815"/>
                    <a:gd name="T53" fmla="*/ 0 h 1120"/>
                    <a:gd name="T54" fmla="*/ 0 w 815"/>
                    <a:gd name="T55" fmla="*/ 0 h 1120"/>
                    <a:gd name="T56" fmla="*/ 0 w 815"/>
                    <a:gd name="T57" fmla="*/ 0 h 1120"/>
                    <a:gd name="T58" fmla="*/ 0 w 815"/>
                    <a:gd name="T59" fmla="*/ 0 h 1120"/>
                    <a:gd name="T60" fmla="*/ 0 w 815"/>
                    <a:gd name="T61" fmla="*/ 0 h 1120"/>
                    <a:gd name="T62" fmla="*/ 0 w 815"/>
                    <a:gd name="T63" fmla="*/ 0 h 1120"/>
                    <a:gd name="T64" fmla="*/ 0 w 815"/>
                    <a:gd name="T65" fmla="*/ 0 h 1120"/>
                    <a:gd name="T66" fmla="*/ 0 w 815"/>
                    <a:gd name="T67" fmla="*/ 0 h 1120"/>
                    <a:gd name="T68" fmla="*/ 0 w 815"/>
                    <a:gd name="T69" fmla="*/ 0 h 1120"/>
                    <a:gd name="T70" fmla="*/ 0 w 815"/>
                    <a:gd name="T71" fmla="*/ 0 h 1120"/>
                    <a:gd name="T72" fmla="*/ 0 w 815"/>
                    <a:gd name="T73" fmla="*/ 0 h 1120"/>
                    <a:gd name="T74" fmla="*/ 0 w 815"/>
                    <a:gd name="T75" fmla="*/ 0 h 1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5"/>
                    <a:gd name="T115" fmla="*/ 0 h 1120"/>
                    <a:gd name="T116" fmla="*/ 815 w 815"/>
                    <a:gd name="T117" fmla="*/ 1120 h 1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5" h="1120">
                      <a:moveTo>
                        <a:pt x="758" y="1114"/>
                      </a:move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813" y="1074"/>
                      </a:lnTo>
                      <a:lnTo>
                        <a:pt x="815" y="1078"/>
                      </a:lnTo>
                      <a:lnTo>
                        <a:pt x="815" y="1082"/>
                      </a:lnTo>
                      <a:lnTo>
                        <a:pt x="814" y="1087"/>
                      </a:lnTo>
                      <a:lnTo>
                        <a:pt x="813" y="1091"/>
                      </a:lnTo>
                      <a:lnTo>
                        <a:pt x="810" y="1096"/>
                      </a:lnTo>
                      <a:lnTo>
                        <a:pt x="806" y="1101"/>
                      </a:lnTo>
                      <a:lnTo>
                        <a:pt x="802" y="1105"/>
                      </a:lnTo>
                      <a:lnTo>
                        <a:pt x="796" y="1110"/>
                      </a:lnTo>
                      <a:lnTo>
                        <a:pt x="790" y="1113"/>
                      </a:lnTo>
                      <a:lnTo>
                        <a:pt x="785" y="1116"/>
                      </a:lnTo>
                      <a:lnTo>
                        <a:pt x="779" y="1118"/>
                      </a:lnTo>
                      <a:lnTo>
                        <a:pt x="773" y="1119"/>
                      </a:lnTo>
                      <a:lnTo>
                        <a:pt x="769" y="1120"/>
                      </a:lnTo>
                      <a:lnTo>
                        <a:pt x="764" y="1119"/>
                      </a:lnTo>
                      <a:lnTo>
                        <a:pt x="761" y="1116"/>
                      </a:lnTo>
                      <a:lnTo>
                        <a:pt x="758" y="11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3" name="Freeform 269"/>
                <p:cNvSpPr>
                  <a:spLocks/>
                </p:cNvSpPr>
                <p:nvPr/>
              </p:nvSpPr>
              <p:spPr bwMode="auto">
                <a:xfrm>
                  <a:off x="3198" y="1212"/>
                  <a:ext cx="6" cy="6"/>
                </a:xfrm>
                <a:custGeom>
                  <a:avLst/>
                  <a:gdLst>
                    <a:gd name="T0" fmla="*/ 0 w 61"/>
                    <a:gd name="T1" fmla="*/ 0 h 49"/>
                    <a:gd name="T2" fmla="*/ 0 w 61"/>
                    <a:gd name="T3" fmla="*/ 0 h 49"/>
                    <a:gd name="T4" fmla="*/ 0 w 61"/>
                    <a:gd name="T5" fmla="*/ 0 h 49"/>
                    <a:gd name="T6" fmla="*/ 0 w 61"/>
                    <a:gd name="T7" fmla="*/ 0 h 49"/>
                    <a:gd name="T8" fmla="*/ 0 w 61"/>
                    <a:gd name="T9" fmla="*/ 0 h 49"/>
                    <a:gd name="T10" fmla="*/ 0 w 61"/>
                    <a:gd name="T11" fmla="*/ 0 h 49"/>
                    <a:gd name="T12" fmla="*/ 0 w 61"/>
                    <a:gd name="T13" fmla="*/ 0 h 49"/>
                    <a:gd name="T14" fmla="*/ 0 w 61"/>
                    <a:gd name="T15" fmla="*/ 0 h 49"/>
                    <a:gd name="T16" fmla="*/ 0 w 61"/>
                    <a:gd name="T17" fmla="*/ 0 h 49"/>
                    <a:gd name="T18" fmla="*/ 0 w 61"/>
                    <a:gd name="T19" fmla="*/ 0 h 49"/>
                    <a:gd name="T20" fmla="*/ 0 w 61"/>
                    <a:gd name="T21" fmla="*/ 0 h 49"/>
                    <a:gd name="T22" fmla="*/ 0 w 61"/>
                    <a:gd name="T23" fmla="*/ 0 h 49"/>
                    <a:gd name="T24" fmla="*/ 0 w 61"/>
                    <a:gd name="T25" fmla="*/ 0 h 49"/>
                    <a:gd name="T26" fmla="*/ 0 w 61"/>
                    <a:gd name="T27" fmla="*/ 0 h 49"/>
                    <a:gd name="T28" fmla="*/ 0 w 61"/>
                    <a:gd name="T29" fmla="*/ 0 h 49"/>
                    <a:gd name="T30" fmla="*/ 0 w 61"/>
                    <a:gd name="T31" fmla="*/ 0 h 49"/>
                    <a:gd name="T32" fmla="*/ 0 w 61"/>
                    <a:gd name="T33" fmla="*/ 0 h 49"/>
                    <a:gd name="T34" fmla="*/ 0 w 61"/>
                    <a:gd name="T35" fmla="*/ 0 h 49"/>
                    <a:gd name="T36" fmla="*/ 0 w 61"/>
                    <a:gd name="T37" fmla="*/ 0 h 49"/>
                    <a:gd name="T38" fmla="*/ 0 w 61"/>
                    <a:gd name="T39" fmla="*/ 0 h 49"/>
                    <a:gd name="T40" fmla="*/ 0 w 61"/>
                    <a:gd name="T41" fmla="*/ 0 h 49"/>
                    <a:gd name="T42" fmla="*/ 0 w 61"/>
                    <a:gd name="T43" fmla="*/ 0 h 49"/>
                    <a:gd name="T44" fmla="*/ 0 w 61"/>
                    <a:gd name="T45" fmla="*/ 0 h 49"/>
                    <a:gd name="T46" fmla="*/ 0 w 61"/>
                    <a:gd name="T47" fmla="*/ 0 h 49"/>
                    <a:gd name="T48" fmla="*/ 0 w 61"/>
                    <a:gd name="T49" fmla="*/ 0 h 49"/>
                    <a:gd name="T50" fmla="*/ 0 w 61"/>
                    <a:gd name="T51" fmla="*/ 0 h 49"/>
                    <a:gd name="T52" fmla="*/ 0 w 61"/>
                    <a:gd name="T53" fmla="*/ 0 h 49"/>
                    <a:gd name="T54" fmla="*/ 0 w 61"/>
                    <a:gd name="T55" fmla="*/ 0 h 49"/>
                    <a:gd name="T56" fmla="*/ 0 w 61"/>
                    <a:gd name="T57" fmla="*/ 0 h 49"/>
                    <a:gd name="T58" fmla="*/ 0 w 61"/>
                    <a:gd name="T59" fmla="*/ 0 h 49"/>
                    <a:gd name="T60" fmla="*/ 0 w 61"/>
                    <a:gd name="T61" fmla="*/ 0 h 49"/>
                    <a:gd name="T62" fmla="*/ 0 w 61"/>
                    <a:gd name="T63" fmla="*/ 0 h 49"/>
                    <a:gd name="T64" fmla="*/ 0 w 61"/>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49"/>
                    <a:gd name="T101" fmla="*/ 61 w 61"/>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49">
                      <a:moveTo>
                        <a:pt x="41" y="39"/>
                      </a:moveTo>
                      <a:lnTo>
                        <a:pt x="35" y="43"/>
                      </a:lnTo>
                      <a:lnTo>
                        <a:pt x="28" y="46"/>
                      </a:lnTo>
                      <a:lnTo>
                        <a:pt x="23" y="48"/>
                      </a:lnTo>
                      <a:lnTo>
                        <a:pt x="17" y="49"/>
                      </a:lnTo>
                      <a:lnTo>
                        <a:pt x="11" y="49"/>
                      </a:lnTo>
                      <a:lnTo>
                        <a:pt x="8" y="49"/>
                      </a:lnTo>
                      <a:lnTo>
                        <a:pt x="4" y="47"/>
                      </a:ln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61" y="7"/>
                      </a:lnTo>
                      <a:lnTo>
                        <a:pt x="61" y="11"/>
                      </a:lnTo>
                      <a:lnTo>
                        <a:pt x="60" y="15"/>
                      </a:lnTo>
                      <a:lnTo>
                        <a:pt x="58" y="20"/>
                      </a:lnTo>
                      <a:lnTo>
                        <a:pt x="55" y="26"/>
                      </a:lnTo>
                      <a:lnTo>
                        <a:pt x="51" y="30"/>
                      </a:lnTo>
                      <a:lnTo>
                        <a:pt x="47" y="35"/>
                      </a:lnTo>
                      <a:lnTo>
                        <a:pt x="41" y="3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64" name="Freeform 270"/>
                <p:cNvSpPr>
                  <a:spLocks/>
                </p:cNvSpPr>
                <p:nvPr/>
              </p:nvSpPr>
              <p:spPr bwMode="auto">
                <a:xfrm>
                  <a:off x="3198" y="1212"/>
                  <a:ext cx="6" cy="6"/>
                </a:xfrm>
                <a:custGeom>
                  <a:avLst/>
                  <a:gdLst>
                    <a:gd name="T0" fmla="*/ 0 w 61"/>
                    <a:gd name="T1" fmla="*/ 0 h 49"/>
                    <a:gd name="T2" fmla="*/ 0 w 61"/>
                    <a:gd name="T3" fmla="*/ 0 h 49"/>
                    <a:gd name="T4" fmla="*/ 0 w 61"/>
                    <a:gd name="T5" fmla="*/ 0 h 49"/>
                    <a:gd name="T6" fmla="*/ 0 w 61"/>
                    <a:gd name="T7" fmla="*/ 0 h 49"/>
                    <a:gd name="T8" fmla="*/ 0 w 61"/>
                    <a:gd name="T9" fmla="*/ 0 h 49"/>
                    <a:gd name="T10" fmla="*/ 0 w 61"/>
                    <a:gd name="T11" fmla="*/ 0 h 49"/>
                    <a:gd name="T12" fmla="*/ 0 w 61"/>
                    <a:gd name="T13" fmla="*/ 0 h 49"/>
                    <a:gd name="T14" fmla="*/ 0 w 61"/>
                    <a:gd name="T15" fmla="*/ 0 h 49"/>
                    <a:gd name="T16" fmla="*/ 0 w 61"/>
                    <a:gd name="T17" fmla="*/ 0 h 49"/>
                    <a:gd name="T18" fmla="*/ 0 w 61"/>
                    <a:gd name="T19" fmla="*/ 0 h 49"/>
                    <a:gd name="T20" fmla="*/ 0 w 61"/>
                    <a:gd name="T21" fmla="*/ 0 h 49"/>
                    <a:gd name="T22" fmla="*/ 0 w 61"/>
                    <a:gd name="T23" fmla="*/ 0 h 49"/>
                    <a:gd name="T24" fmla="*/ 0 w 61"/>
                    <a:gd name="T25" fmla="*/ 0 h 49"/>
                    <a:gd name="T26" fmla="*/ 0 w 61"/>
                    <a:gd name="T27" fmla="*/ 0 h 49"/>
                    <a:gd name="T28" fmla="*/ 0 w 61"/>
                    <a:gd name="T29" fmla="*/ 0 h 49"/>
                    <a:gd name="T30" fmla="*/ 0 w 61"/>
                    <a:gd name="T31" fmla="*/ 0 h 49"/>
                    <a:gd name="T32" fmla="*/ 0 w 61"/>
                    <a:gd name="T33" fmla="*/ 0 h 49"/>
                    <a:gd name="T34" fmla="*/ 0 w 61"/>
                    <a:gd name="T35" fmla="*/ 0 h 49"/>
                    <a:gd name="T36" fmla="*/ 0 w 61"/>
                    <a:gd name="T37" fmla="*/ 0 h 49"/>
                    <a:gd name="T38" fmla="*/ 0 w 61"/>
                    <a:gd name="T39" fmla="*/ 0 h 49"/>
                    <a:gd name="T40" fmla="*/ 0 w 61"/>
                    <a:gd name="T41" fmla="*/ 0 h 49"/>
                    <a:gd name="T42" fmla="*/ 0 w 61"/>
                    <a:gd name="T43" fmla="*/ 0 h 49"/>
                    <a:gd name="T44" fmla="*/ 0 w 61"/>
                    <a:gd name="T45" fmla="*/ 0 h 49"/>
                    <a:gd name="T46" fmla="*/ 0 w 61"/>
                    <a:gd name="T47" fmla="*/ 0 h 49"/>
                    <a:gd name="T48" fmla="*/ 0 w 61"/>
                    <a:gd name="T49" fmla="*/ 0 h 49"/>
                    <a:gd name="T50" fmla="*/ 0 w 61"/>
                    <a:gd name="T51" fmla="*/ 0 h 49"/>
                    <a:gd name="T52" fmla="*/ 0 w 61"/>
                    <a:gd name="T53" fmla="*/ 0 h 49"/>
                    <a:gd name="T54" fmla="*/ 0 w 61"/>
                    <a:gd name="T55" fmla="*/ 0 h 49"/>
                    <a:gd name="T56" fmla="*/ 0 w 61"/>
                    <a:gd name="T57" fmla="*/ 0 h 49"/>
                    <a:gd name="T58" fmla="*/ 0 w 61"/>
                    <a:gd name="T59" fmla="*/ 0 h 49"/>
                    <a:gd name="T60" fmla="*/ 0 w 61"/>
                    <a:gd name="T61" fmla="*/ 0 h 49"/>
                    <a:gd name="T62" fmla="*/ 0 w 61"/>
                    <a:gd name="T63" fmla="*/ 0 h 49"/>
                    <a:gd name="T64" fmla="*/ 0 w 61"/>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49"/>
                    <a:gd name="T101" fmla="*/ 61 w 61"/>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49">
                      <a:moveTo>
                        <a:pt x="41" y="39"/>
                      </a:moveTo>
                      <a:lnTo>
                        <a:pt x="35" y="43"/>
                      </a:lnTo>
                      <a:lnTo>
                        <a:pt x="28" y="46"/>
                      </a:lnTo>
                      <a:lnTo>
                        <a:pt x="23" y="48"/>
                      </a:lnTo>
                      <a:lnTo>
                        <a:pt x="17" y="49"/>
                      </a:lnTo>
                      <a:lnTo>
                        <a:pt x="11" y="49"/>
                      </a:lnTo>
                      <a:lnTo>
                        <a:pt x="8" y="49"/>
                      </a:lnTo>
                      <a:lnTo>
                        <a:pt x="4" y="47"/>
                      </a:ln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61" y="7"/>
                      </a:lnTo>
                      <a:lnTo>
                        <a:pt x="61" y="11"/>
                      </a:lnTo>
                      <a:lnTo>
                        <a:pt x="60" y="15"/>
                      </a:lnTo>
                      <a:lnTo>
                        <a:pt x="58" y="20"/>
                      </a:lnTo>
                      <a:lnTo>
                        <a:pt x="55" y="26"/>
                      </a:lnTo>
                      <a:lnTo>
                        <a:pt x="51" y="30"/>
                      </a:lnTo>
                      <a:lnTo>
                        <a:pt x="47" y="35"/>
                      </a:lnTo>
                      <a:lnTo>
                        <a:pt x="41" y="3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65" name="Freeform 271"/>
                <p:cNvSpPr>
                  <a:spLocks/>
                </p:cNvSpPr>
                <p:nvPr/>
              </p:nvSpPr>
              <p:spPr bwMode="auto">
                <a:xfrm>
                  <a:off x="3361" y="1794"/>
                  <a:ext cx="75" cy="101"/>
                </a:xfrm>
                <a:custGeom>
                  <a:avLst/>
                  <a:gdLst>
                    <a:gd name="T0" fmla="*/ 0 w 751"/>
                    <a:gd name="T1" fmla="*/ 0 h 929"/>
                    <a:gd name="T2" fmla="*/ 0 w 751"/>
                    <a:gd name="T3" fmla="*/ 0 h 929"/>
                    <a:gd name="T4" fmla="*/ 0 w 751"/>
                    <a:gd name="T5" fmla="*/ 0 h 929"/>
                    <a:gd name="T6" fmla="*/ 0 w 751"/>
                    <a:gd name="T7" fmla="*/ 0 h 929"/>
                    <a:gd name="T8" fmla="*/ 0 w 751"/>
                    <a:gd name="T9" fmla="*/ 0 h 929"/>
                    <a:gd name="T10" fmla="*/ 0 w 751"/>
                    <a:gd name="T11" fmla="*/ 0 h 929"/>
                    <a:gd name="T12" fmla="*/ 0 w 751"/>
                    <a:gd name="T13" fmla="*/ 0 h 929"/>
                    <a:gd name="T14" fmla="*/ 0 w 751"/>
                    <a:gd name="T15" fmla="*/ 0 h 929"/>
                    <a:gd name="T16" fmla="*/ 0 w 751"/>
                    <a:gd name="T17" fmla="*/ 0 h 929"/>
                    <a:gd name="T18" fmla="*/ 0 w 751"/>
                    <a:gd name="T19" fmla="*/ 0 h 929"/>
                    <a:gd name="T20" fmla="*/ 0 w 751"/>
                    <a:gd name="T21" fmla="*/ 0 h 929"/>
                    <a:gd name="T22" fmla="*/ 0 w 751"/>
                    <a:gd name="T23" fmla="*/ 0 h 929"/>
                    <a:gd name="T24" fmla="*/ 0 w 751"/>
                    <a:gd name="T25" fmla="*/ 0 h 929"/>
                    <a:gd name="T26" fmla="*/ 0 w 751"/>
                    <a:gd name="T27" fmla="*/ 0 h 929"/>
                    <a:gd name="T28" fmla="*/ 0 w 751"/>
                    <a:gd name="T29" fmla="*/ 0 h 929"/>
                    <a:gd name="T30" fmla="*/ 0 w 751"/>
                    <a:gd name="T31" fmla="*/ 0 h 929"/>
                    <a:gd name="T32" fmla="*/ 0 w 751"/>
                    <a:gd name="T33" fmla="*/ 0 h 929"/>
                    <a:gd name="T34" fmla="*/ 0 w 751"/>
                    <a:gd name="T35" fmla="*/ 0 h 929"/>
                    <a:gd name="T36" fmla="*/ 0 w 751"/>
                    <a:gd name="T37" fmla="*/ 0 h 929"/>
                    <a:gd name="T38" fmla="*/ 0 w 751"/>
                    <a:gd name="T39" fmla="*/ 0 h 929"/>
                    <a:gd name="T40" fmla="*/ 0 w 751"/>
                    <a:gd name="T41" fmla="*/ 0 h 929"/>
                    <a:gd name="T42" fmla="*/ 0 w 751"/>
                    <a:gd name="T43" fmla="*/ 0 h 9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1"/>
                    <a:gd name="T67" fmla="*/ 0 h 929"/>
                    <a:gd name="T68" fmla="*/ 751 w 751"/>
                    <a:gd name="T69" fmla="*/ 929 h 9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1" h="929">
                      <a:moveTo>
                        <a:pt x="695" y="923"/>
                      </a:moveTo>
                      <a:lnTo>
                        <a:pt x="0" y="44"/>
                      </a:lnTo>
                      <a:lnTo>
                        <a:pt x="55" y="0"/>
                      </a:lnTo>
                      <a:lnTo>
                        <a:pt x="748" y="881"/>
                      </a:lnTo>
                      <a:lnTo>
                        <a:pt x="750" y="884"/>
                      </a:lnTo>
                      <a:lnTo>
                        <a:pt x="751" y="889"/>
                      </a:lnTo>
                      <a:lnTo>
                        <a:pt x="751" y="894"/>
                      </a:lnTo>
                      <a:lnTo>
                        <a:pt x="750" y="900"/>
                      </a:lnTo>
                      <a:lnTo>
                        <a:pt x="748" y="904"/>
                      </a:lnTo>
                      <a:lnTo>
                        <a:pt x="745" y="910"/>
                      </a:lnTo>
                      <a:lnTo>
                        <a:pt x="740" y="915"/>
                      </a:lnTo>
                      <a:lnTo>
                        <a:pt x="735" y="919"/>
                      </a:lnTo>
                      <a:lnTo>
                        <a:pt x="730" y="924"/>
                      </a:lnTo>
                      <a:lnTo>
                        <a:pt x="724" y="926"/>
                      </a:lnTo>
                      <a:lnTo>
                        <a:pt x="718" y="928"/>
                      </a:lnTo>
                      <a:lnTo>
                        <a:pt x="713" y="929"/>
                      </a:lnTo>
                      <a:lnTo>
                        <a:pt x="707" y="929"/>
                      </a:lnTo>
                      <a:lnTo>
                        <a:pt x="703" y="928"/>
                      </a:lnTo>
                      <a:lnTo>
                        <a:pt x="698" y="926"/>
                      </a:lnTo>
                      <a:lnTo>
                        <a:pt x="695" y="92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66" name="Freeform 272"/>
                <p:cNvSpPr>
                  <a:spLocks/>
                </p:cNvSpPr>
                <p:nvPr/>
              </p:nvSpPr>
              <p:spPr bwMode="auto">
                <a:xfrm>
                  <a:off x="3361" y="1794"/>
                  <a:ext cx="75" cy="101"/>
                </a:xfrm>
                <a:custGeom>
                  <a:avLst/>
                  <a:gdLst>
                    <a:gd name="T0" fmla="*/ 0 w 751"/>
                    <a:gd name="T1" fmla="*/ 0 h 929"/>
                    <a:gd name="T2" fmla="*/ 0 w 751"/>
                    <a:gd name="T3" fmla="*/ 0 h 929"/>
                    <a:gd name="T4" fmla="*/ 0 w 751"/>
                    <a:gd name="T5" fmla="*/ 0 h 929"/>
                    <a:gd name="T6" fmla="*/ 0 w 751"/>
                    <a:gd name="T7" fmla="*/ 0 h 929"/>
                    <a:gd name="T8" fmla="*/ 0 w 751"/>
                    <a:gd name="T9" fmla="*/ 0 h 929"/>
                    <a:gd name="T10" fmla="*/ 0 w 751"/>
                    <a:gd name="T11" fmla="*/ 0 h 929"/>
                    <a:gd name="T12" fmla="*/ 0 w 751"/>
                    <a:gd name="T13" fmla="*/ 0 h 929"/>
                    <a:gd name="T14" fmla="*/ 0 w 751"/>
                    <a:gd name="T15" fmla="*/ 0 h 929"/>
                    <a:gd name="T16" fmla="*/ 0 w 751"/>
                    <a:gd name="T17" fmla="*/ 0 h 929"/>
                    <a:gd name="T18" fmla="*/ 0 w 751"/>
                    <a:gd name="T19" fmla="*/ 0 h 929"/>
                    <a:gd name="T20" fmla="*/ 0 w 751"/>
                    <a:gd name="T21" fmla="*/ 0 h 929"/>
                    <a:gd name="T22" fmla="*/ 0 w 751"/>
                    <a:gd name="T23" fmla="*/ 0 h 929"/>
                    <a:gd name="T24" fmla="*/ 0 w 751"/>
                    <a:gd name="T25" fmla="*/ 0 h 929"/>
                    <a:gd name="T26" fmla="*/ 0 w 751"/>
                    <a:gd name="T27" fmla="*/ 0 h 929"/>
                    <a:gd name="T28" fmla="*/ 0 w 751"/>
                    <a:gd name="T29" fmla="*/ 0 h 929"/>
                    <a:gd name="T30" fmla="*/ 0 w 751"/>
                    <a:gd name="T31" fmla="*/ 0 h 929"/>
                    <a:gd name="T32" fmla="*/ 0 w 751"/>
                    <a:gd name="T33" fmla="*/ 0 h 929"/>
                    <a:gd name="T34" fmla="*/ 0 w 751"/>
                    <a:gd name="T35" fmla="*/ 0 h 929"/>
                    <a:gd name="T36" fmla="*/ 0 w 751"/>
                    <a:gd name="T37" fmla="*/ 0 h 929"/>
                    <a:gd name="T38" fmla="*/ 0 w 751"/>
                    <a:gd name="T39" fmla="*/ 0 h 929"/>
                    <a:gd name="T40" fmla="*/ 0 w 751"/>
                    <a:gd name="T41" fmla="*/ 0 h 929"/>
                    <a:gd name="T42" fmla="*/ 0 w 751"/>
                    <a:gd name="T43" fmla="*/ 0 h 9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1"/>
                    <a:gd name="T67" fmla="*/ 0 h 929"/>
                    <a:gd name="T68" fmla="*/ 751 w 751"/>
                    <a:gd name="T69" fmla="*/ 929 h 9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1" h="929">
                      <a:moveTo>
                        <a:pt x="695" y="923"/>
                      </a:moveTo>
                      <a:lnTo>
                        <a:pt x="0" y="44"/>
                      </a:lnTo>
                      <a:lnTo>
                        <a:pt x="55" y="0"/>
                      </a:lnTo>
                      <a:lnTo>
                        <a:pt x="748" y="881"/>
                      </a:lnTo>
                      <a:lnTo>
                        <a:pt x="750" y="884"/>
                      </a:lnTo>
                      <a:lnTo>
                        <a:pt x="751" y="889"/>
                      </a:lnTo>
                      <a:lnTo>
                        <a:pt x="751" y="894"/>
                      </a:lnTo>
                      <a:lnTo>
                        <a:pt x="750" y="900"/>
                      </a:lnTo>
                      <a:lnTo>
                        <a:pt x="748" y="904"/>
                      </a:lnTo>
                      <a:lnTo>
                        <a:pt x="745" y="910"/>
                      </a:lnTo>
                      <a:lnTo>
                        <a:pt x="740" y="915"/>
                      </a:lnTo>
                      <a:lnTo>
                        <a:pt x="735" y="919"/>
                      </a:lnTo>
                      <a:lnTo>
                        <a:pt x="730" y="924"/>
                      </a:lnTo>
                      <a:lnTo>
                        <a:pt x="724" y="926"/>
                      </a:lnTo>
                      <a:lnTo>
                        <a:pt x="718" y="928"/>
                      </a:lnTo>
                      <a:lnTo>
                        <a:pt x="713" y="929"/>
                      </a:lnTo>
                      <a:lnTo>
                        <a:pt x="707" y="929"/>
                      </a:lnTo>
                      <a:lnTo>
                        <a:pt x="703" y="928"/>
                      </a:lnTo>
                      <a:lnTo>
                        <a:pt x="698" y="926"/>
                      </a:lnTo>
                      <a:lnTo>
                        <a:pt x="695" y="92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7" name="Freeform 273"/>
                <p:cNvSpPr>
                  <a:spLocks/>
                </p:cNvSpPr>
                <p:nvPr/>
              </p:nvSpPr>
              <p:spPr bwMode="auto">
                <a:xfrm>
                  <a:off x="3297" y="1640"/>
                  <a:ext cx="51" cy="122"/>
                </a:xfrm>
                <a:custGeom>
                  <a:avLst/>
                  <a:gdLst>
                    <a:gd name="T0" fmla="*/ 0 w 509"/>
                    <a:gd name="T1" fmla="*/ 0 h 1124"/>
                    <a:gd name="T2" fmla="*/ 0 w 509"/>
                    <a:gd name="T3" fmla="*/ 0 h 1124"/>
                    <a:gd name="T4" fmla="*/ 0 w 509"/>
                    <a:gd name="T5" fmla="*/ 0 h 1124"/>
                    <a:gd name="T6" fmla="*/ 0 w 509"/>
                    <a:gd name="T7" fmla="*/ 0 h 1124"/>
                    <a:gd name="T8" fmla="*/ 0 w 509"/>
                    <a:gd name="T9" fmla="*/ 0 h 1124"/>
                    <a:gd name="T10" fmla="*/ 0 w 509"/>
                    <a:gd name="T11" fmla="*/ 0 h 1124"/>
                    <a:gd name="T12" fmla="*/ 0 w 509"/>
                    <a:gd name="T13" fmla="*/ 0 h 1124"/>
                    <a:gd name="T14" fmla="*/ 0 w 509"/>
                    <a:gd name="T15" fmla="*/ 0 h 1124"/>
                    <a:gd name="T16" fmla="*/ 0 w 509"/>
                    <a:gd name="T17" fmla="*/ 0 h 1124"/>
                    <a:gd name="T18" fmla="*/ 0 w 509"/>
                    <a:gd name="T19" fmla="*/ 0 h 1124"/>
                    <a:gd name="T20" fmla="*/ 0 w 509"/>
                    <a:gd name="T21" fmla="*/ 0 h 1124"/>
                    <a:gd name="T22" fmla="*/ 0 w 509"/>
                    <a:gd name="T23" fmla="*/ 0 h 1124"/>
                    <a:gd name="T24" fmla="*/ 0 w 509"/>
                    <a:gd name="T25" fmla="*/ 0 h 1124"/>
                    <a:gd name="T26" fmla="*/ 0 w 509"/>
                    <a:gd name="T27" fmla="*/ 0 h 1124"/>
                    <a:gd name="T28" fmla="*/ 0 w 509"/>
                    <a:gd name="T29" fmla="*/ 0 h 1124"/>
                    <a:gd name="T30" fmla="*/ 0 w 509"/>
                    <a:gd name="T31" fmla="*/ 0 h 1124"/>
                    <a:gd name="T32" fmla="*/ 0 w 509"/>
                    <a:gd name="T33" fmla="*/ 0 h 1124"/>
                    <a:gd name="T34" fmla="*/ 0 w 509"/>
                    <a:gd name="T35" fmla="*/ 0 h 1124"/>
                    <a:gd name="T36" fmla="*/ 0 w 509"/>
                    <a:gd name="T37" fmla="*/ 0 h 1124"/>
                    <a:gd name="T38" fmla="*/ 0 w 509"/>
                    <a:gd name="T39" fmla="*/ 0 h 1124"/>
                    <a:gd name="T40" fmla="*/ 0 w 509"/>
                    <a:gd name="T41" fmla="*/ 0 h 1124"/>
                    <a:gd name="T42" fmla="*/ 0 w 509"/>
                    <a:gd name="T43" fmla="*/ 0 h 1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9"/>
                    <a:gd name="T67" fmla="*/ 0 h 1124"/>
                    <a:gd name="T68" fmla="*/ 509 w 509"/>
                    <a:gd name="T69" fmla="*/ 1124 h 1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9" h="1124">
                      <a:moveTo>
                        <a:pt x="63" y="10"/>
                      </a:moveTo>
                      <a:lnTo>
                        <a:pt x="509" y="1097"/>
                      </a:lnTo>
                      <a:lnTo>
                        <a:pt x="443" y="1124"/>
                      </a:lnTo>
                      <a:lnTo>
                        <a:pt x="0" y="37"/>
                      </a:lnTo>
                      <a:lnTo>
                        <a:pt x="0" y="32"/>
                      </a:lnTo>
                      <a:lnTo>
                        <a:pt x="0" y="27"/>
                      </a:lnTo>
                      <a:lnTo>
                        <a:pt x="1" y="23"/>
                      </a:lnTo>
                      <a:lnTo>
                        <a:pt x="3" y="18"/>
                      </a:lnTo>
                      <a:lnTo>
                        <a:pt x="8" y="14"/>
                      </a:lnTo>
                      <a:lnTo>
                        <a:pt x="12" y="10"/>
                      </a:lnTo>
                      <a:lnTo>
                        <a:pt x="18" y="7"/>
                      </a:lnTo>
                      <a:lnTo>
                        <a:pt x="23" y="4"/>
                      </a:lnTo>
                      <a:lnTo>
                        <a:pt x="30" y="1"/>
                      </a:lnTo>
                      <a:lnTo>
                        <a:pt x="36" y="0"/>
                      </a:lnTo>
                      <a:lnTo>
                        <a:pt x="43" y="0"/>
                      </a:lnTo>
                      <a:lnTo>
                        <a:pt x="48" y="0"/>
                      </a:lnTo>
                      <a:lnTo>
                        <a:pt x="53" y="1"/>
                      </a:lnTo>
                      <a:lnTo>
                        <a:pt x="57" y="4"/>
                      </a:lnTo>
                      <a:lnTo>
                        <a:pt x="61" y="7"/>
                      </a:lnTo>
                      <a:lnTo>
                        <a:pt x="63"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68" name="Freeform 274"/>
                <p:cNvSpPr>
                  <a:spLocks/>
                </p:cNvSpPr>
                <p:nvPr/>
              </p:nvSpPr>
              <p:spPr bwMode="auto">
                <a:xfrm>
                  <a:off x="3297" y="1640"/>
                  <a:ext cx="51" cy="122"/>
                </a:xfrm>
                <a:custGeom>
                  <a:avLst/>
                  <a:gdLst>
                    <a:gd name="T0" fmla="*/ 0 w 509"/>
                    <a:gd name="T1" fmla="*/ 0 h 1124"/>
                    <a:gd name="T2" fmla="*/ 0 w 509"/>
                    <a:gd name="T3" fmla="*/ 0 h 1124"/>
                    <a:gd name="T4" fmla="*/ 0 w 509"/>
                    <a:gd name="T5" fmla="*/ 0 h 1124"/>
                    <a:gd name="T6" fmla="*/ 0 w 509"/>
                    <a:gd name="T7" fmla="*/ 0 h 1124"/>
                    <a:gd name="T8" fmla="*/ 0 w 509"/>
                    <a:gd name="T9" fmla="*/ 0 h 1124"/>
                    <a:gd name="T10" fmla="*/ 0 w 509"/>
                    <a:gd name="T11" fmla="*/ 0 h 1124"/>
                    <a:gd name="T12" fmla="*/ 0 w 509"/>
                    <a:gd name="T13" fmla="*/ 0 h 1124"/>
                    <a:gd name="T14" fmla="*/ 0 w 509"/>
                    <a:gd name="T15" fmla="*/ 0 h 1124"/>
                    <a:gd name="T16" fmla="*/ 0 w 509"/>
                    <a:gd name="T17" fmla="*/ 0 h 1124"/>
                    <a:gd name="T18" fmla="*/ 0 w 509"/>
                    <a:gd name="T19" fmla="*/ 0 h 1124"/>
                    <a:gd name="T20" fmla="*/ 0 w 509"/>
                    <a:gd name="T21" fmla="*/ 0 h 1124"/>
                    <a:gd name="T22" fmla="*/ 0 w 509"/>
                    <a:gd name="T23" fmla="*/ 0 h 1124"/>
                    <a:gd name="T24" fmla="*/ 0 w 509"/>
                    <a:gd name="T25" fmla="*/ 0 h 1124"/>
                    <a:gd name="T26" fmla="*/ 0 w 509"/>
                    <a:gd name="T27" fmla="*/ 0 h 1124"/>
                    <a:gd name="T28" fmla="*/ 0 w 509"/>
                    <a:gd name="T29" fmla="*/ 0 h 1124"/>
                    <a:gd name="T30" fmla="*/ 0 w 509"/>
                    <a:gd name="T31" fmla="*/ 0 h 1124"/>
                    <a:gd name="T32" fmla="*/ 0 w 509"/>
                    <a:gd name="T33" fmla="*/ 0 h 1124"/>
                    <a:gd name="T34" fmla="*/ 0 w 509"/>
                    <a:gd name="T35" fmla="*/ 0 h 1124"/>
                    <a:gd name="T36" fmla="*/ 0 w 509"/>
                    <a:gd name="T37" fmla="*/ 0 h 1124"/>
                    <a:gd name="T38" fmla="*/ 0 w 509"/>
                    <a:gd name="T39" fmla="*/ 0 h 1124"/>
                    <a:gd name="T40" fmla="*/ 0 w 509"/>
                    <a:gd name="T41" fmla="*/ 0 h 1124"/>
                    <a:gd name="T42" fmla="*/ 0 w 509"/>
                    <a:gd name="T43" fmla="*/ 0 h 1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9"/>
                    <a:gd name="T67" fmla="*/ 0 h 1124"/>
                    <a:gd name="T68" fmla="*/ 509 w 509"/>
                    <a:gd name="T69" fmla="*/ 1124 h 1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9" h="1124">
                      <a:moveTo>
                        <a:pt x="63" y="10"/>
                      </a:moveTo>
                      <a:lnTo>
                        <a:pt x="509" y="1097"/>
                      </a:lnTo>
                      <a:lnTo>
                        <a:pt x="443" y="1124"/>
                      </a:lnTo>
                      <a:lnTo>
                        <a:pt x="0" y="37"/>
                      </a:lnTo>
                      <a:lnTo>
                        <a:pt x="0" y="32"/>
                      </a:lnTo>
                      <a:lnTo>
                        <a:pt x="0" y="27"/>
                      </a:lnTo>
                      <a:lnTo>
                        <a:pt x="1" y="23"/>
                      </a:lnTo>
                      <a:lnTo>
                        <a:pt x="3" y="18"/>
                      </a:lnTo>
                      <a:lnTo>
                        <a:pt x="8" y="14"/>
                      </a:lnTo>
                      <a:lnTo>
                        <a:pt x="12" y="10"/>
                      </a:lnTo>
                      <a:lnTo>
                        <a:pt x="18" y="7"/>
                      </a:lnTo>
                      <a:lnTo>
                        <a:pt x="23" y="4"/>
                      </a:lnTo>
                      <a:lnTo>
                        <a:pt x="30" y="1"/>
                      </a:lnTo>
                      <a:lnTo>
                        <a:pt x="36" y="0"/>
                      </a:lnTo>
                      <a:lnTo>
                        <a:pt x="43" y="0"/>
                      </a:lnTo>
                      <a:lnTo>
                        <a:pt x="48" y="0"/>
                      </a:lnTo>
                      <a:lnTo>
                        <a:pt x="53" y="1"/>
                      </a:lnTo>
                      <a:lnTo>
                        <a:pt x="57" y="4"/>
                      </a:lnTo>
                      <a:lnTo>
                        <a:pt x="61" y="7"/>
                      </a:lnTo>
                      <a:lnTo>
                        <a:pt x="63"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9" name="Freeform 275"/>
                <p:cNvSpPr>
                  <a:spLocks/>
                </p:cNvSpPr>
                <p:nvPr/>
              </p:nvSpPr>
              <p:spPr bwMode="auto">
                <a:xfrm>
                  <a:off x="3293" y="1365"/>
                  <a:ext cx="51" cy="115"/>
                </a:xfrm>
                <a:custGeom>
                  <a:avLst/>
                  <a:gdLst>
                    <a:gd name="T0" fmla="*/ 0 w 511"/>
                    <a:gd name="T1" fmla="*/ 0 h 1060"/>
                    <a:gd name="T2" fmla="*/ 0 w 511"/>
                    <a:gd name="T3" fmla="*/ 0 h 1060"/>
                    <a:gd name="T4" fmla="*/ 0 w 511"/>
                    <a:gd name="T5" fmla="*/ 0 h 1060"/>
                    <a:gd name="T6" fmla="*/ 0 w 511"/>
                    <a:gd name="T7" fmla="*/ 0 h 1060"/>
                    <a:gd name="T8" fmla="*/ 0 w 511"/>
                    <a:gd name="T9" fmla="*/ 0 h 1060"/>
                    <a:gd name="T10" fmla="*/ 0 w 511"/>
                    <a:gd name="T11" fmla="*/ 0 h 1060"/>
                    <a:gd name="T12" fmla="*/ 0 w 511"/>
                    <a:gd name="T13" fmla="*/ 0 h 1060"/>
                    <a:gd name="T14" fmla="*/ 0 w 511"/>
                    <a:gd name="T15" fmla="*/ 0 h 1060"/>
                    <a:gd name="T16" fmla="*/ 0 w 511"/>
                    <a:gd name="T17" fmla="*/ 0 h 1060"/>
                    <a:gd name="T18" fmla="*/ 0 w 511"/>
                    <a:gd name="T19" fmla="*/ 0 h 1060"/>
                    <a:gd name="T20" fmla="*/ 0 w 511"/>
                    <a:gd name="T21" fmla="*/ 0 h 1060"/>
                    <a:gd name="T22" fmla="*/ 0 w 511"/>
                    <a:gd name="T23" fmla="*/ 0 h 1060"/>
                    <a:gd name="T24" fmla="*/ 0 w 511"/>
                    <a:gd name="T25" fmla="*/ 0 h 1060"/>
                    <a:gd name="T26" fmla="*/ 0 w 511"/>
                    <a:gd name="T27" fmla="*/ 0 h 1060"/>
                    <a:gd name="T28" fmla="*/ 0 w 511"/>
                    <a:gd name="T29" fmla="*/ 0 h 1060"/>
                    <a:gd name="T30" fmla="*/ 0 w 511"/>
                    <a:gd name="T31" fmla="*/ 0 h 1060"/>
                    <a:gd name="T32" fmla="*/ 0 w 511"/>
                    <a:gd name="T33" fmla="*/ 0 h 1060"/>
                    <a:gd name="T34" fmla="*/ 0 w 511"/>
                    <a:gd name="T35" fmla="*/ 0 h 1060"/>
                    <a:gd name="T36" fmla="*/ 0 w 511"/>
                    <a:gd name="T37" fmla="*/ 0 h 1060"/>
                    <a:gd name="T38" fmla="*/ 0 w 511"/>
                    <a:gd name="T39" fmla="*/ 0 h 1060"/>
                    <a:gd name="T40" fmla="*/ 0 w 511"/>
                    <a:gd name="T41" fmla="*/ 0 h 1060"/>
                    <a:gd name="T42" fmla="*/ 0 w 511"/>
                    <a:gd name="T43" fmla="*/ 0 h 1060"/>
                    <a:gd name="T44" fmla="*/ 0 w 511"/>
                    <a:gd name="T45" fmla="*/ 0 h 1060"/>
                    <a:gd name="T46" fmla="*/ 0 w 511"/>
                    <a:gd name="T47" fmla="*/ 0 h 1060"/>
                    <a:gd name="T48" fmla="*/ 0 w 511"/>
                    <a:gd name="T49" fmla="*/ 0 h 1060"/>
                    <a:gd name="T50" fmla="*/ 0 w 511"/>
                    <a:gd name="T51" fmla="*/ 0 h 1060"/>
                    <a:gd name="T52" fmla="*/ 0 w 511"/>
                    <a:gd name="T53" fmla="*/ 0 h 1060"/>
                    <a:gd name="T54" fmla="*/ 0 w 511"/>
                    <a:gd name="T55" fmla="*/ 0 h 1060"/>
                    <a:gd name="T56" fmla="*/ 0 w 511"/>
                    <a:gd name="T57" fmla="*/ 0 h 1060"/>
                    <a:gd name="T58" fmla="*/ 0 w 511"/>
                    <a:gd name="T59" fmla="*/ 0 h 1060"/>
                    <a:gd name="T60" fmla="*/ 0 w 511"/>
                    <a:gd name="T61" fmla="*/ 0 h 1060"/>
                    <a:gd name="T62" fmla="*/ 0 w 511"/>
                    <a:gd name="T63" fmla="*/ 0 h 1060"/>
                    <a:gd name="T64" fmla="*/ 0 w 511"/>
                    <a:gd name="T65" fmla="*/ 0 h 1060"/>
                    <a:gd name="T66" fmla="*/ 0 w 511"/>
                    <a:gd name="T67" fmla="*/ 0 h 1060"/>
                    <a:gd name="T68" fmla="*/ 0 w 511"/>
                    <a:gd name="T69" fmla="*/ 0 h 1060"/>
                    <a:gd name="T70" fmla="*/ 0 w 511"/>
                    <a:gd name="T71" fmla="*/ 0 h 1060"/>
                    <a:gd name="T72" fmla="*/ 0 w 511"/>
                    <a:gd name="T73" fmla="*/ 0 h 1060"/>
                    <a:gd name="T74" fmla="*/ 0 w 511"/>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1060"/>
                    <a:gd name="T116" fmla="*/ 511 w 511"/>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1060">
                      <a:moveTo>
                        <a:pt x="65" y="12"/>
                      </a:moveTo>
                      <a:lnTo>
                        <a:pt x="510" y="1020"/>
                      </a:lnTo>
                      <a:lnTo>
                        <a:pt x="511" y="1025"/>
                      </a:lnTo>
                      <a:lnTo>
                        <a:pt x="511" y="1029"/>
                      </a:lnTo>
                      <a:lnTo>
                        <a:pt x="510" y="1035"/>
                      </a:lnTo>
                      <a:lnTo>
                        <a:pt x="508" y="1040"/>
                      </a:lnTo>
                      <a:lnTo>
                        <a:pt x="505" y="1044"/>
                      </a:lnTo>
                      <a:lnTo>
                        <a:pt x="500" y="1049"/>
                      </a:lnTo>
                      <a:lnTo>
                        <a:pt x="494" y="1053"/>
                      </a:lnTo>
                      <a:lnTo>
                        <a:pt x="488" y="1057"/>
                      </a:lnTo>
                      <a:lnTo>
                        <a:pt x="481" y="1059"/>
                      </a:lnTo>
                      <a:lnTo>
                        <a:pt x="475" y="1060"/>
                      </a:lnTo>
                      <a:lnTo>
                        <a:pt x="468" y="1060"/>
                      </a:lnTo>
                      <a:lnTo>
                        <a:pt x="463" y="1060"/>
                      </a:lnTo>
                      <a:lnTo>
                        <a:pt x="457" y="1059"/>
                      </a:lnTo>
                      <a:lnTo>
                        <a:pt x="452" y="1056"/>
                      </a:lnTo>
                      <a:lnTo>
                        <a:pt x="448" y="1053"/>
                      </a:lnTo>
                      <a:lnTo>
                        <a:pt x="446" y="1049"/>
                      </a:lnTo>
                      <a:lnTo>
                        <a:pt x="2" y="40"/>
                      </a:lnTo>
                      <a:lnTo>
                        <a:pt x="1" y="35"/>
                      </a:lnTo>
                      <a:lnTo>
                        <a:pt x="0" y="31"/>
                      </a:lnTo>
                      <a:lnTo>
                        <a:pt x="2" y="25"/>
                      </a:lnTo>
                      <a:lnTo>
                        <a:pt x="5" y="20"/>
                      </a:lnTo>
                      <a:lnTo>
                        <a:pt x="8" y="16"/>
                      </a:lnTo>
                      <a:lnTo>
                        <a:pt x="12" y="11"/>
                      </a:lnTo>
                      <a:lnTo>
                        <a:pt x="18" y="7"/>
                      </a:lnTo>
                      <a:lnTo>
                        <a:pt x="24" y="4"/>
                      </a:lnTo>
                      <a:lnTo>
                        <a:pt x="29" y="2"/>
                      </a:lnTo>
                      <a:lnTo>
                        <a:pt x="36" y="0"/>
                      </a:lnTo>
                      <a:lnTo>
                        <a:pt x="42" y="0"/>
                      </a:lnTo>
                      <a:lnTo>
                        <a:pt x="49" y="1"/>
                      </a:lnTo>
                      <a:lnTo>
                        <a:pt x="53" y="2"/>
                      </a:lnTo>
                      <a:lnTo>
                        <a:pt x="58" y="4"/>
                      </a:lnTo>
                      <a:lnTo>
                        <a:pt x="62" y="8"/>
                      </a:lnTo>
                      <a:lnTo>
                        <a:pt x="65" y="1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70" name="Freeform 276"/>
                <p:cNvSpPr>
                  <a:spLocks/>
                </p:cNvSpPr>
                <p:nvPr/>
              </p:nvSpPr>
              <p:spPr bwMode="auto">
                <a:xfrm>
                  <a:off x="3293" y="1365"/>
                  <a:ext cx="51" cy="115"/>
                </a:xfrm>
                <a:custGeom>
                  <a:avLst/>
                  <a:gdLst>
                    <a:gd name="T0" fmla="*/ 0 w 511"/>
                    <a:gd name="T1" fmla="*/ 0 h 1060"/>
                    <a:gd name="T2" fmla="*/ 0 w 511"/>
                    <a:gd name="T3" fmla="*/ 0 h 1060"/>
                    <a:gd name="T4" fmla="*/ 0 w 511"/>
                    <a:gd name="T5" fmla="*/ 0 h 1060"/>
                    <a:gd name="T6" fmla="*/ 0 w 511"/>
                    <a:gd name="T7" fmla="*/ 0 h 1060"/>
                    <a:gd name="T8" fmla="*/ 0 w 511"/>
                    <a:gd name="T9" fmla="*/ 0 h 1060"/>
                    <a:gd name="T10" fmla="*/ 0 w 511"/>
                    <a:gd name="T11" fmla="*/ 0 h 1060"/>
                    <a:gd name="T12" fmla="*/ 0 w 511"/>
                    <a:gd name="T13" fmla="*/ 0 h 1060"/>
                    <a:gd name="T14" fmla="*/ 0 w 511"/>
                    <a:gd name="T15" fmla="*/ 0 h 1060"/>
                    <a:gd name="T16" fmla="*/ 0 w 511"/>
                    <a:gd name="T17" fmla="*/ 0 h 1060"/>
                    <a:gd name="T18" fmla="*/ 0 w 511"/>
                    <a:gd name="T19" fmla="*/ 0 h 1060"/>
                    <a:gd name="T20" fmla="*/ 0 w 511"/>
                    <a:gd name="T21" fmla="*/ 0 h 1060"/>
                    <a:gd name="T22" fmla="*/ 0 w 511"/>
                    <a:gd name="T23" fmla="*/ 0 h 1060"/>
                    <a:gd name="T24" fmla="*/ 0 w 511"/>
                    <a:gd name="T25" fmla="*/ 0 h 1060"/>
                    <a:gd name="T26" fmla="*/ 0 w 511"/>
                    <a:gd name="T27" fmla="*/ 0 h 1060"/>
                    <a:gd name="T28" fmla="*/ 0 w 511"/>
                    <a:gd name="T29" fmla="*/ 0 h 1060"/>
                    <a:gd name="T30" fmla="*/ 0 w 511"/>
                    <a:gd name="T31" fmla="*/ 0 h 1060"/>
                    <a:gd name="T32" fmla="*/ 0 w 511"/>
                    <a:gd name="T33" fmla="*/ 0 h 1060"/>
                    <a:gd name="T34" fmla="*/ 0 w 511"/>
                    <a:gd name="T35" fmla="*/ 0 h 1060"/>
                    <a:gd name="T36" fmla="*/ 0 w 511"/>
                    <a:gd name="T37" fmla="*/ 0 h 1060"/>
                    <a:gd name="T38" fmla="*/ 0 w 511"/>
                    <a:gd name="T39" fmla="*/ 0 h 1060"/>
                    <a:gd name="T40" fmla="*/ 0 w 511"/>
                    <a:gd name="T41" fmla="*/ 0 h 1060"/>
                    <a:gd name="T42" fmla="*/ 0 w 511"/>
                    <a:gd name="T43" fmla="*/ 0 h 1060"/>
                    <a:gd name="T44" fmla="*/ 0 w 511"/>
                    <a:gd name="T45" fmla="*/ 0 h 1060"/>
                    <a:gd name="T46" fmla="*/ 0 w 511"/>
                    <a:gd name="T47" fmla="*/ 0 h 1060"/>
                    <a:gd name="T48" fmla="*/ 0 w 511"/>
                    <a:gd name="T49" fmla="*/ 0 h 1060"/>
                    <a:gd name="T50" fmla="*/ 0 w 511"/>
                    <a:gd name="T51" fmla="*/ 0 h 1060"/>
                    <a:gd name="T52" fmla="*/ 0 w 511"/>
                    <a:gd name="T53" fmla="*/ 0 h 1060"/>
                    <a:gd name="T54" fmla="*/ 0 w 511"/>
                    <a:gd name="T55" fmla="*/ 0 h 1060"/>
                    <a:gd name="T56" fmla="*/ 0 w 511"/>
                    <a:gd name="T57" fmla="*/ 0 h 1060"/>
                    <a:gd name="T58" fmla="*/ 0 w 511"/>
                    <a:gd name="T59" fmla="*/ 0 h 1060"/>
                    <a:gd name="T60" fmla="*/ 0 w 511"/>
                    <a:gd name="T61" fmla="*/ 0 h 1060"/>
                    <a:gd name="T62" fmla="*/ 0 w 511"/>
                    <a:gd name="T63" fmla="*/ 0 h 1060"/>
                    <a:gd name="T64" fmla="*/ 0 w 511"/>
                    <a:gd name="T65" fmla="*/ 0 h 1060"/>
                    <a:gd name="T66" fmla="*/ 0 w 511"/>
                    <a:gd name="T67" fmla="*/ 0 h 1060"/>
                    <a:gd name="T68" fmla="*/ 0 w 511"/>
                    <a:gd name="T69" fmla="*/ 0 h 1060"/>
                    <a:gd name="T70" fmla="*/ 0 w 511"/>
                    <a:gd name="T71" fmla="*/ 0 h 1060"/>
                    <a:gd name="T72" fmla="*/ 0 w 511"/>
                    <a:gd name="T73" fmla="*/ 0 h 1060"/>
                    <a:gd name="T74" fmla="*/ 0 w 511"/>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1060"/>
                    <a:gd name="T116" fmla="*/ 511 w 511"/>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1060">
                      <a:moveTo>
                        <a:pt x="65" y="12"/>
                      </a:moveTo>
                      <a:lnTo>
                        <a:pt x="510" y="1020"/>
                      </a:lnTo>
                      <a:lnTo>
                        <a:pt x="511" y="1025"/>
                      </a:lnTo>
                      <a:lnTo>
                        <a:pt x="511" y="1029"/>
                      </a:lnTo>
                      <a:lnTo>
                        <a:pt x="510" y="1035"/>
                      </a:lnTo>
                      <a:lnTo>
                        <a:pt x="508" y="1040"/>
                      </a:lnTo>
                      <a:lnTo>
                        <a:pt x="505" y="1044"/>
                      </a:lnTo>
                      <a:lnTo>
                        <a:pt x="500" y="1049"/>
                      </a:lnTo>
                      <a:lnTo>
                        <a:pt x="494" y="1053"/>
                      </a:lnTo>
                      <a:lnTo>
                        <a:pt x="488" y="1057"/>
                      </a:lnTo>
                      <a:lnTo>
                        <a:pt x="481" y="1059"/>
                      </a:lnTo>
                      <a:lnTo>
                        <a:pt x="475" y="1060"/>
                      </a:lnTo>
                      <a:lnTo>
                        <a:pt x="468" y="1060"/>
                      </a:lnTo>
                      <a:lnTo>
                        <a:pt x="463" y="1060"/>
                      </a:lnTo>
                      <a:lnTo>
                        <a:pt x="457" y="1059"/>
                      </a:lnTo>
                      <a:lnTo>
                        <a:pt x="452" y="1056"/>
                      </a:lnTo>
                      <a:lnTo>
                        <a:pt x="448" y="1053"/>
                      </a:lnTo>
                      <a:lnTo>
                        <a:pt x="446" y="1049"/>
                      </a:lnTo>
                      <a:lnTo>
                        <a:pt x="2" y="40"/>
                      </a:lnTo>
                      <a:lnTo>
                        <a:pt x="1" y="35"/>
                      </a:lnTo>
                      <a:lnTo>
                        <a:pt x="0" y="31"/>
                      </a:lnTo>
                      <a:lnTo>
                        <a:pt x="2" y="25"/>
                      </a:lnTo>
                      <a:lnTo>
                        <a:pt x="5" y="20"/>
                      </a:lnTo>
                      <a:lnTo>
                        <a:pt x="8" y="16"/>
                      </a:lnTo>
                      <a:lnTo>
                        <a:pt x="12" y="11"/>
                      </a:lnTo>
                      <a:lnTo>
                        <a:pt x="18" y="7"/>
                      </a:lnTo>
                      <a:lnTo>
                        <a:pt x="24" y="4"/>
                      </a:lnTo>
                      <a:lnTo>
                        <a:pt x="29" y="2"/>
                      </a:lnTo>
                      <a:lnTo>
                        <a:pt x="36" y="0"/>
                      </a:lnTo>
                      <a:lnTo>
                        <a:pt x="42" y="0"/>
                      </a:lnTo>
                      <a:lnTo>
                        <a:pt x="49" y="1"/>
                      </a:lnTo>
                      <a:lnTo>
                        <a:pt x="53" y="2"/>
                      </a:lnTo>
                      <a:lnTo>
                        <a:pt x="58" y="4"/>
                      </a:lnTo>
                      <a:lnTo>
                        <a:pt x="62" y="8"/>
                      </a:lnTo>
                      <a:lnTo>
                        <a:pt x="65"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71" name="Freeform 277"/>
                <p:cNvSpPr>
                  <a:spLocks/>
                </p:cNvSpPr>
                <p:nvPr/>
              </p:nvSpPr>
              <p:spPr bwMode="auto">
                <a:xfrm>
                  <a:off x="3338" y="1475"/>
                  <a:ext cx="6" cy="5"/>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w 67"/>
                    <a:gd name="T45" fmla="*/ 0 h 51"/>
                    <a:gd name="T46" fmla="*/ 0 w 67"/>
                    <a:gd name="T47" fmla="*/ 0 h 51"/>
                    <a:gd name="T48" fmla="*/ 0 w 67"/>
                    <a:gd name="T49" fmla="*/ 0 h 51"/>
                    <a:gd name="T50" fmla="*/ 0 w 67"/>
                    <a:gd name="T51" fmla="*/ 0 h 51"/>
                    <a:gd name="T52" fmla="*/ 0 w 67"/>
                    <a:gd name="T53" fmla="*/ 0 h 51"/>
                    <a:gd name="T54" fmla="*/ 0 w 67"/>
                    <a:gd name="T55" fmla="*/ 0 h 51"/>
                    <a:gd name="T56" fmla="*/ 0 w 67"/>
                    <a:gd name="T57" fmla="*/ 0 h 51"/>
                    <a:gd name="T58" fmla="*/ 0 w 67"/>
                    <a:gd name="T59" fmla="*/ 0 h 51"/>
                    <a:gd name="T60" fmla="*/ 0 w 67"/>
                    <a:gd name="T61" fmla="*/ 0 h 51"/>
                    <a:gd name="T62" fmla="*/ 0 w 67"/>
                    <a:gd name="T63" fmla="*/ 0 h 51"/>
                    <a:gd name="T64" fmla="*/ 0 w 67"/>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1"/>
                    <a:gd name="T101" fmla="*/ 67 w 67"/>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1">
                      <a:moveTo>
                        <a:pt x="24" y="3"/>
                      </a:moveTo>
                      <a:lnTo>
                        <a:pt x="31" y="1"/>
                      </a:lnTo>
                      <a:lnTo>
                        <a:pt x="38" y="0"/>
                      </a:lnTo>
                      <a:lnTo>
                        <a:pt x="45" y="0"/>
                      </a:lnTo>
                      <a:lnTo>
                        <a:pt x="50" y="0"/>
                      </a:lnTo>
                      <a:lnTo>
                        <a:pt x="56" y="1"/>
                      </a:lnTo>
                      <a:lnTo>
                        <a:pt x="61" y="5"/>
                      </a:lnTo>
                      <a:lnTo>
                        <a:pt x="64" y="7"/>
                      </a:lnTo>
                      <a:lnTo>
                        <a:pt x="66" y="11"/>
                      </a:lnTo>
                      <a:lnTo>
                        <a:pt x="67" y="16"/>
                      </a:lnTo>
                      <a:lnTo>
                        <a:pt x="67" y="20"/>
                      </a:lnTo>
                      <a:lnTo>
                        <a:pt x="66" y="26"/>
                      </a:lnTo>
                      <a:lnTo>
                        <a:pt x="64" y="31"/>
                      </a:lnTo>
                      <a:lnTo>
                        <a:pt x="61" y="35"/>
                      </a:lnTo>
                      <a:lnTo>
                        <a:pt x="56" y="40"/>
                      </a:lnTo>
                      <a:lnTo>
                        <a:pt x="50" y="44"/>
                      </a:lnTo>
                      <a:lnTo>
                        <a:pt x="44" y="48"/>
                      </a:lnTo>
                      <a:lnTo>
                        <a:pt x="37" y="50"/>
                      </a:lnTo>
                      <a:lnTo>
                        <a:pt x="31" y="51"/>
                      </a:lnTo>
                      <a:lnTo>
                        <a:pt x="24" y="51"/>
                      </a:lnTo>
                      <a:lnTo>
                        <a:pt x="19" y="51"/>
                      </a:lnTo>
                      <a:lnTo>
                        <a:pt x="13" y="50"/>
                      </a:lnTo>
                      <a:lnTo>
                        <a:pt x="8" y="47"/>
                      </a:lnTo>
                      <a:lnTo>
                        <a:pt x="4" y="44"/>
                      </a:lnTo>
                      <a:lnTo>
                        <a:pt x="2" y="40"/>
                      </a:lnTo>
                      <a:lnTo>
                        <a:pt x="0" y="35"/>
                      </a:lnTo>
                      <a:lnTo>
                        <a:pt x="0" y="31"/>
                      </a:lnTo>
                      <a:lnTo>
                        <a:pt x="2" y="25"/>
                      </a:lnTo>
                      <a:lnTo>
                        <a:pt x="5" y="20"/>
                      </a:lnTo>
                      <a:lnTo>
                        <a:pt x="8" y="16"/>
                      </a:lnTo>
                      <a:lnTo>
                        <a:pt x="13" y="11"/>
                      </a:lnTo>
                      <a:lnTo>
                        <a:pt x="19" y="7"/>
                      </a:lnTo>
                      <a:lnTo>
                        <a:pt x="24" y="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72" name="Freeform 278"/>
                <p:cNvSpPr>
                  <a:spLocks/>
                </p:cNvSpPr>
                <p:nvPr/>
              </p:nvSpPr>
              <p:spPr bwMode="auto">
                <a:xfrm>
                  <a:off x="3338" y="1475"/>
                  <a:ext cx="6" cy="5"/>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w 67"/>
                    <a:gd name="T45" fmla="*/ 0 h 51"/>
                    <a:gd name="T46" fmla="*/ 0 w 67"/>
                    <a:gd name="T47" fmla="*/ 0 h 51"/>
                    <a:gd name="T48" fmla="*/ 0 w 67"/>
                    <a:gd name="T49" fmla="*/ 0 h 51"/>
                    <a:gd name="T50" fmla="*/ 0 w 67"/>
                    <a:gd name="T51" fmla="*/ 0 h 51"/>
                    <a:gd name="T52" fmla="*/ 0 w 67"/>
                    <a:gd name="T53" fmla="*/ 0 h 51"/>
                    <a:gd name="T54" fmla="*/ 0 w 67"/>
                    <a:gd name="T55" fmla="*/ 0 h 51"/>
                    <a:gd name="T56" fmla="*/ 0 w 67"/>
                    <a:gd name="T57" fmla="*/ 0 h 51"/>
                    <a:gd name="T58" fmla="*/ 0 w 67"/>
                    <a:gd name="T59" fmla="*/ 0 h 51"/>
                    <a:gd name="T60" fmla="*/ 0 w 67"/>
                    <a:gd name="T61" fmla="*/ 0 h 51"/>
                    <a:gd name="T62" fmla="*/ 0 w 67"/>
                    <a:gd name="T63" fmla="*/ 0 h 51"/>
                    <a:gd name="T64" fmla="*/ 0 w 67"/>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1"/>
                    <a:gd name="T101" fmla="*/ 67 w 67"/>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1">
                      <a:moveTo>
                        <a:pt x="24" y="3"/>
                      </a:moveTo>
                      <a:lnTo>
                        <a:pt x="31" y="1"/>
                      </a:lnTo>
                      <a:lnTo>
                        <a:pt x="38" y="0"/>
                      </a:lnTo>
                      <a:lnTo>
                        <a:pt x="45" y="0"/>
                      </a:lnTo>
                      <a:lnTo>
                        <a:pt x="50" y="0"/>
                      </a:lnTo>
                      <a:lnTo>
                        <a:pt x="56" y="1"/>
                      </a:lnTo>
                      <a:lnTo>
                        <a:pt x="61" y="5"/>
                      </a:lnTo>
                      <a:lnTo>
                        <a:pt x="64" y="7"/>
                      </a:lnTo>
                      <a:lnTo>
                        <a:pt x="66" y="11"/>
                      </a:lnTo>
                      <a:lnTo>
                        <a:pt x="67" y="16"/>
                      </a:lnTo>
                      <a:lnTo>
                        <a:pt x="67" y="20"/>
                      </a:lnTo>
                      <a:lnTo>
                        <a:pt x="66" y="26"/>
                      </a:lnTo>
                      <a:lnTo>
                        <a:pt x="64" y="31"/>
                      </a:lnTo>
                      <a:lnTo>
                        <a:pt x="61" y="35"/>
                      </a:lnTo>
                      <a:lnTo>
                        <a:pt x="56" y="40"/>
                      </a:lnTo>
                      <a:lnTo>
                        <a:pt x="50" y="44"/>
                      </a:lnTo>
                      <a:lnTo>
                        <a:pt x="44" y="48"/>
                      </a:lnTo>
                      <a:lnTo>
                        <a:pt x="37" y="50"/>
                      </a:lnTo>
                      <a:lnTo>
                        <a:pt x="31" y="51"/>
                      </a:lnTo>
                      <a:lnTo>
                        <a:pt x="24" y="51"/>
                      </a:lnTo>
                      <a:lnTo>
                        <a:pt x="19" y="51"/>
                      </a:lnTo>
                      <a:lnTo>
                        <a:pt x="13" y="50"/>
                      </a:lnTo>
                      <a:lnTo>
                        <a:pt x="8" y="47"/>
                      </a:lnTo>
                      <a:lnTo>
                        <a:pt x="4" y="44"/>
                      </a:lnTo>
                      <a:lnTo>
                        <a:pt x="2" y="40"/>
                      </a:lnTo>
                      <a:lnTo>
                        <a:pt x="0" y="35"/>
                      </a:lnTo>
                      <a:lnTo>
                        <a:pt x="0" y="31"/>
                      </a:lnTo>
                      <a:lnTo>
                        <a:pt x="2" y="25"/>
                      </a:lnTo>
                      <a:lnTo>
                        <a:pt x="5" y="20"/>
                      </a:lnTo>
                      <a:lnTo>
                        <a:pt x="8" y="16"/>
                      </a:lnTo>
                      <a:lnTo>
                        <a:pt x="13" y="11"/>
                      </a:lnTo>
                      <a:lnTo>
                        <a:pt x="19" y="7"/>
                      </a:lnTo>
                      <a:lnTo>
                        <a:pt x="24" y="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73" name="Freeform 279"/>
                <p:cNvSpPr>
                  <a:spLocks/>
                </p:cNvSpPr>
                <p:nvPr/>
              </p:nvSpPr>
              <p:spPr bwMode="auto">
                <a:xfrm>
                  <a:off x="4135" y="1864"/>
                  <a:ext cx="253" cy="205"/>
                </a:xfrm>
                <a:custGeom>
                  <a:avLst/>
                  <a:gdLst>
                    <a:gd name="T0" fmla="*/ 0 w 2514"/>
                    <a:gd name="T1" fmla="*/ 0 h 1880"/>
                    <a:gd name="T2" fmla="*/ 0 w 2514"/>
                    <a:gd name="T3" fmla="*/ 0 h 1880"/>
                    <a:gd name="T4" fmla="*/ 0 w 2514"/>
                    <a:gd name="T5" fmla="*/ 0 h 1880"/>
                    <a:gd name="T6" fmla="*/ 0 w 2514"/>
                    <a:gd name="T7" fmla="*/ 0 h 1880"/>
                    <a:gd name="T8" fmla="*/ 0 w 2514"/>
                    <a:gd name="T9" fmla="*/ 0 h 1880"/>
                    <a:gd name="T10" fmla="*/ 0 60000 65536"/>
                    <a:gd name="T11" fmla="*/ 0 60000 65536"/>
                    <a:gd name="T12" fmla="*/ 0 60000 65536"/>
                    <a:gd name="T13" fmla="*/ 0 60000 65536"/>
                    <a:gd name="T14" fmla="*/ 0 60000 65536"/>
                    <a:gd name="T15" fmla="*/ 0 w 2514"/>
                    <a:gd name="T16" fmla="*/ 0 h 1880"/>
                    <a:gd name="T17" fmla="*/ 2514 w 2514"/>
                    <a:gd name="T18" fmla="*/ 1880 h 1880"/>
                  </a:gdLst>
                  <a:ahLst/>
                  <a:cxnLst>
                    <a:cxn ang="T10">
                      <a:pos x="T0" y="T1"/>
                    </a:cxn>
                    <a:cxn ang="T11">
                      <a:pos x="T2" y="T3"/>
                    </a:cxn>
                    <a:cxn ang="T12">
                      <a:pos x="T4" y="T5"/>
                    </a:cxn>
                    <a:cxn ang="T13">
                      <a:pos x="T6" y="T7"/>
                    </a:cxn>
                    <a:cxn ang="T14">
                      <a:pos x="T8" y="T9"/>
                    </a:cxn>
                  </a:cxnLst>
                  <a:rect l="T15" t="T16" r="T17" b="T18"/>
                  <a:pathLst>
                    <a:path w="2514" h="1880">
                      <a:moveTo>
                        <a:pt x="422" y="0"/>
                      </a:moveTo>
                      <a:lnTo>
                        <a:pt x="2514" y="86"/>
                      </a:lnTo>
                      <a:lnTo>
                        <a:pt x="2157" y="1880"/>
                      </a:lnTo>
                      <a:lnTo>
                        <a:pt x="0" y="1719"/>
                      </a:lnTo>
                      <a:lnTo>
                        <a:pt x="422"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74" name="Freeform 280"/>
                <p:cNvSpPr>
                  <a:spLocks/>
                </p:cNvSpPr>
                <p:nvPr/>
              </p:nvSpPr>
              <p:spPr bwMode="auto">
                <a:xfrm>
                  <a:off x="4135" y="1864"/>
                  <a:ext cx="253" cy="205"/>
                </a:xfrm>
                <a:custGeom>
                  <a:avLst/>
                  <a:gdLst>
                    <a:gd name="T0" fmla="*/ 0 w 2514"/>
                    <a:gd name="T1" fmla="*/ 0 h 1880"/>
                    <a:gd name="T2" fmla="*/ 0 w 2514"/>
                    <a:gd name="T3" fmla="*/ 0 h 1880"/>
                    <a:gd name="T4" fmla="*/ 0 w 2514"/>
                    <a:gd name="T5" fmla="*/ 0 h 1880"/>
                    <a:gd name="T6" fmla="*/ 0 w 2514"/>
                    <a:gd name="T7" fmla="*/ 0 h 1880"/>
                    <a:gd name="T8" fmla="*/ 0 w 2514"/>
                    <a:gd name="T9" fmla="*/ 0 h 1880"/>
                    <a:gd name="T10" fmla="*/ 0 60000 65536"/>
                    <a:gd name="T11" fmla="*/ 0 60000 65536"/>
                    <a:gd name="T12" fmla="*/ 0 60000 65536"/>
                    <a:gd name="T13" fmla="*/ 0 60000 65536"/>
                    <a:gd name="T14" fmla="*/ 0 60000 65536"/>
                    <a:gd name="T15" fmla="*/ 0 w 2514"/>
                    <a:gd name="T16" fmla="*/ 0 h 1880"/>
                    <a:gd name="T17" fmla="*/ 2514 w 2514"/>
                    <a:gd name="T18" fmla="*/ 1880 h 1880"/>
                  </a:gdLst>
                  <a:ahLst/>
                  <a:cxnLst>
                    <a:cxn ang="T10">
                      <a:pos x="T0" y="T1"/>
                    </a:cxn>
                    <a:cxn ang="T11">
                      <a:pos x="T2" y="T3"/>
                    </a:cxn>
                    <a:cxn ang="T12">
                      <a:pos x="T4" y="T5"/>
                    </a:cxn>
                    <a:cxn ang="T13">
                      <a:pos x="T6" y="T7"/>
                    </a:cxn>
                    <a:cxn ang="T14">
                      <a:pos x="T8" y="T9"/>
                    </a:cxn>
                  </a:cxnLst>
                  <a:rect l="T15" t="T16" r="T17" b="T18"/>
                  <a:pathLst>
                    <a:path w="2514" h="1880">
                      <a:moveTo>
                        <a:pt x="422" y="0"/>
                      </a:moveTo>
                      <a:lnTo>
                        <a:pt x="2514" y="86"/>
                      </a:lnTo>
                      <a:lnTo>
                        <a:pt x="2157" y="1880"/>
                      </a:lnTo>
                      <a:lnTo>
                        <a:pt x="0" y="1719"/>
                      </a:lnTo>
                      <a:lnTo>
                        <a:pt x="422"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75" name="Line 281"/>
                <p:cNvSpPr>
                  <a:spLocks noChangeShapeType="1"/>
                </p:cNvSpPr>
                <p:nvPr/>
              </p:nvSpPr>
              <p:spPr bwMode="auto">
                <a:xfrm>
                  <a:off x="4177" y="1864"/>
                  <a:ext cx="36" cy="3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6" name="Line 282"/>
                <p:cNvSpPr>
                  <a:spLocks noChangeShapeType="1"/>
                </p:cNvSpPr>
                <p:nvPr/>
              </p:nvSpPr>
              <p:spPr bwMode="auto">
                <a:xfrm flipH="1">
                  <a:off x="4213" y="1873"/>
                  <a:ext cx="175" cy="2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7" name="Line 283"/>
                <p:cNvSpPr>
                  <a:spLocks noChangeShapeType="1"/>
                </p:cNvSpPr>
                <p:nvPr/>
              </p:nvSpPr>
              <p:spPr bwMode="auto">
                <a:xfrm flipV="1">
                  <a:off x="4135" y="1899"/>
                  <a:ext cx="78" cy="15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8" name="Line 284"/>
                <p:cNvSpPr>
                  <a:spLocks noChangeShapeType="1"/>
                </p:cNvSpPr>
                <p:nvPr/>
              </p:nvSpPr>
              <p:spPr bwMode="auto">
                <a:xfrm>
                  <a:off x="4213" y="1899"/>
                  <a:ext cx="139" cy="17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9" name="Freeform 285"/>
                <p:cNvSpPr>
                  <a:spLocks/>
                </p:cNvSpPr>
                <p:nvPr/>
              </p:nvSpPr>
              <p:spPr bwMode="auto">
                <a:xfrm>
                  <a:off x="3932" y="1762"/>
                  <a:ext cx="72" cy="128"/>
                </a:xfrm>
                <a:custGeom>
                  <a:avLst/>
                  <a:gdLst>
                    <a:gd name="T0" fmla="*/ 0 w 713"/>
                    <a:gd name="T1" fmla="*/ 0 h 1169"/>
                    <a:gd name="T2" fmla="*/ 0 w 713"/>
                    <a:gd name="T3" fmla="*/ 0 h 1169"/>
                    <a:gd name="T4" fmla="*/ 0 w 713"/>
                    <a:gd name="T5" fmla="*/ 0 h 1169"/>
                    <a:gd name="T6" fmla="*/ 0 w 713"/>
                    <a:gd name="T7" fmla="*/ 0 h 1169"/>
                    <a:gd name="T8" fmla="*/ 0 w 713"/>
                    <a:gd name="T9" fmla="*/ 0 h 1169"/>
                    <a:gd name="T10" fmla="*/ 0 w 713"/>
                    <a:gd name="T11" fmla="*/ 0 h 1169"/>
                    <a:gd name="T12" fmla="*/ 0 w 713"/>
                    <a:gd name="T13" fmla="*/ 0 h 1169"/>
                    <a:gd name="T14" fmla="*/ 0 w 713"/>
                    <a:gd name="T15" fmla="*/ 0 h 1169"/>
                    <a:gd name="T16" fmla="*/ 0 w 713"/>
                    <a:gd name="T17" fmla="*/ 0 h 1169"/>
                    <a:gd name="T18" fmla="*/ 0 w 713"/>
                    <a:gd name="T19" fmla="*/ 0 h 1169"/>
                    <a:gd name="T20" fmla="*/ 0 w 713"/>
                    <a:gd name="T21" fmla="*/ 0 h 1169"/>
                    <a:gd name="T22" fmla="*/ 0 w 713"/>
                    <a:gd name="T23" fmla="*/ 0 h 1169"/>
                    <a:gd name="T24" fmla="*/ 0 w 713"/>
                    <a:gd name="T25" fmla="*/ 0 h 1169"/>
                    <a:gd name="T26" fmla="*/ 0 w 713"/>
                    <a:gd name="T27" fmla="*/ 0 h 1169"/>
                    <a:gd name="T28" fmla="*/ 0 w 713"/>
                    <a:gd name="T29" fmla="*/ 0 h 1169"/>
                    <a:gd name="T30" fmla="*/ 0 w 713"/>
                    <a:gd name="T31" fmla="*/ 0 h 1169"/>
                    <a:gd name="T32" fmla="*/ 0 w 713"/>
                    <a:gd name="T33" fmla="*/ 0 h 1169"/>
                    <a:gd name="T34" fmla="*/ 0 w 713"/>
                    <a:gd name="T35" fmla="*/ 0 h 1169"/>
                    <a:gd name="T36" fmla="*/ 0 w 713"/>
                    <a:gd name="T37" fmla="*/ 0 h 1169"/>
                    <a:gd name="T38" fmla="*/ 0 w 713"/>
                    <a:gd name="T39" fmla="*/ 0 h 1169"/>
                    <a:gd name="T40" fmla="*/ 0 w 713"/>
                    <a:gd name="T41" fmla="*/ 0 h 1169"/>
                    <a:gd name="T42" fmla="*/ 0 w 713"/>
                    <a:gd name="T43" fmla="*/ 0 h 1169"/>
                    <a:gd name="T44" fmla="*/ 0 w 713"/>
                    <a:gd name="T45" fmla="*/ 0 h 1169"/>
                    <a:gd name="T46" fmla="*/ 0 w 713"/>
                    <a:gd name="T47" fmla="*/ 0 h 1169"/>
                    <a:gd name="T48" fmla="*/ 0 w 713"/>
                    <a:gd name="T49" fmla="*/ 0 h 1169"/>
                    <a:gd name="T50" fmla="*/ 0 w 713"/>
                    <a:gd name="T51" fmla="*/ 0 h 1169"/>
                    <a:gd name="T52" fmla="*/ 0 w 713"/>
                    <a:gd name="T53" fmla="*/ 0 h 1169"/>
                    <a:gd name="T54" fmla="*/ 0 w 713"/>
                    <a:gd name="T55" fmla="*/ 0 h 1169"/>
                    <a:gd name="T56" fmla="*/ 0 w 713"/>
                    <a:gd name="T57" fmla="*/ 0 h 1169"/>
                    <a:gd name="T58" fmla="*/ 0 w 713"/>
                    <a:gd name="T59" fmla="*/ 0 h 1169"/>
                    <a:gd name="T60" fmla="*/ 0 w 713"/>
                    <a:gd name="T61" fmla="*/ 0 h 1169"/>
                    <a:gd name="T62" fmla="*/ 0 w 713"/>
                    <a:gd name="T63" fmla="*/ 0 h 1169"/>
                    <a:gd name="T64" fmla="*/ 0 w 713"/>
                    <a:gd name="T65" fmla="*/ 0 h 1169"/>
                    <a:gd name="T66" fmla="*/ 0 w 713"/>
                    <a:gd name="T67" fmla="*/ 0 h 1169"/>
                    <a:gd name="T68" fmla="*/ 0 w 713"/>
                    <a:gd name="T69" fmla="*/ 0 h 1169"/>
                    <a:gd name="T70" fmla="*/ 0 w 713"/>
                    <a:gd name="T71" fmla="*/ 0 h 1169"/>
                    <a:gd name="T72" fmla="*/ 0 w 713"/>
                    <a:gd name="T73" fmla="*/ 0 h 1169"/>
                    <a:gd name="T74" fmla="*/ 0 w 713"/>
                    <a:gd name="T75" fmla="*/ 0 h 11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3"/>
                    <a:gd name="T115" fmla="*/ 0 h 1169"/>
                    <a:gd name="T116" fmla="*/ 713 w 713"/>
                    <a:gd name="T117" fmla="*/ 1169 h 11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3" h="1169">
                      <a:moveTo>
                        <a:pt x="60" y="6"/>
                      </a:moveTo>
                      <a:lnTo>
                        <a:pt x="712" y="1130"/>
                      </a:lnTo>
                      <a:lnTo>
                        <a:pt x="713" y="1132"/>
                      </a:lnTo>
                      <a:lnTo>
                        <a:pt x="713" y="1137"/>
                      </a:lnTo>
                      <a:lnTo>
                        <a:pt x="712" y="1140"/>
                      </a:lnTo>
                      <a:lnTo>
                        <a:pt x="710" y="1144"/>
                      </a:lnTo>
                      <a:lnTo>
                        <a:pt x="706" y="1149"/>
                      </a:lnTo>
                      <a:lnTo>
                        <a:pt x="702" y="1154"/>
                      </a:lnTo>
                      <a:lnTo>
                        <a:pt x="696" y="1158"/>
                      </a:lnTo>
                      <a:lnTo>
                        <a:pt x="690" y="1161"/>
                      </a:lnTo>
                      <a:lnTo>
                        <a:pt x="685" y="1165"/>
                      </a:lnTo>
                      <a:lnTo>
                        <a:pt x="678" y="1167"/>
                      </a:lnTo>
                      <a:lnTo>
                        <a:pt x="672" y="1169"/>
                      </a:lnTo>
                      <a:lnTo>
                        <a:pt x="667" y="1169"/>
                      </a:lnTo>
                      <a:lnTo>
                        <a:pt x="661" y="1169"/>
                      </a:lnTo>
                      <a:lnTo>
                        <a:pt x="656" y="1169"/>
                      </a:lnTo>
                      <a:lnTo>
                        <a:pt x="654" y="1167"/>
                      </a:lnTo>
                      <a:lnTo>
                        <a:pt x="652" y="1165"/>
                      </a:lnTo>
                      <a:lnTo>
                        <a:pt x="1" y="40"/>
                      </a:lnTo>
                      <a:lnTo>
                        <a:pt x="0" y="37"/>
                      </a:lnTo>
                      <a:lnTo>
                        <a:pt x="0" y="33"/>
                      </a:lnTo>
                      <a:lnTo>
                        <a:pt x="1" y="29"/>
                      </a:lnTo>
                      <a:lnTo>
                        <a:pt x="3" y="24"/>
                      </a:lnTo>
                      <a:lnTo>
                        <a:pt x="7" y="20"/>
                      </a:lnTo>
                      <a:lnTo>
                        <a:pt x="11" y="15"/>
                      </a:lnTo>
                      <a:lnTo>
                        <a:pt x="16" y="12"/>
                      </a:lnTo>
                      <a:lnTo>
                        <a:pt x="21" y="7"/>
                      </a:lnTo>
                      <a:lnTo>
                        <a:pt x="27" y="5"/>
                      </a:lnTo>
                      <a:lnTo>
                        <a:pt x="34" y="3"/>
                      </a:lnTo>
                      <a:lnTo>
                        <a:pt x="40" y="0"/>
                      </a:lnTo>
                      <a:lnTo>
                        <a:pt x="45" y="0"/>
                      </a:lnTo>
                      <a:lnTo>
                        <a:pt x="50" y="0"/>
                      </a:lnTo>
                      <a:lnTo>
                        <a:pt x="54" y="2"/>
                      </a:lnTo>
                      <a:lnTo>
                        <a:pt x="58" y="4"/>
                      </a:lnTo>
                      <a:lnTo>
                        <a:pt x="60"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0" name="Freeform 286"/>
                <p:cNvSpPr>
                  <a:spLocks/>
                </p:cNvSpPr>
                <p:nvPr/>
              </p:nvSpPr>
              <p:spPr bwMode="auto">
                <a:xfrm>
                  <a:off x="3932" y="1762"/>
                  <a:ext cx="72" cy="128"/>
                </a:xfrm>
                <a:custGeom>
                  <a:avLst/>
                  <a:gdLst>
                    <a:gd name="T0" fmla="*/ 0 w 713"/>
                    <a:gd name="T1" fmla="*/ 0 h 1169"/>
                    <a:gd name="T2" fmla="*/ 0 w 713"/>
                    <a:gd name="T3" fmla="*/ 0 h 1169"/>
                    <a:gd name="T4" fmla="*/ 0 w 713"/>
                    <a:gd name="T5" fmla="*/ 0 h 1169"/>
                    <a:gd name="T6" fmla="*/ 0 w 713"/>
                    <a:gd name="T7" fmla="*/ 0 h 1169"/>
                    <a:gd name="T8" fmla="*/ 0 w 713"/>
                    <a:gd name="T9" fmla="*/ 0 h 1169"/>
                    <a:gd name="T10" fmla="*/ 0 w 713"/>
                    <a:gd name="T11" fmla="*/ 0 h 1169"/>
                    <a:gd name="T12" fmla="*/ 0 w 713"/>
                    <a:gd name="T13" fmla="*/ 0 h 1169"/>
                    <a:gd name="T14" fmla="*/ 0 w 713"/>
                    <a:gd name="T15" fmla="*/ 0 h 1169"/>
                    <a:gd name="T16" fmla="*/ 0 w 713"/>
                    <a:gd name="T17" fmla="*/ 0 h 1169"/>
                    <a:gd name="T18" fmla="*/ 0 w 713"/>
                    <a:gd name="T19" fmla="*/ 0 h 1169"/>
                    <a:gd name="T20" fmla="*/ 0 w 713"/>
                    <a:gd name="T21" fmla="*/ 0 h 1169"/>
                    <a:gd name="T22" fmla="*/ 0 w 713"/>
                    <a:gd name="T23" fmla="*/ 0 h 1169"/>
                    <a:gd name="T24" fmla="*/ 0 w 713"/>
                    <a:gd name="T25" fmla="*/ 0 h 1169"/>
                    <a:gd name="T26" fmla="*/ 0 w 713"/>
                    <a:gd name="T27" fmla="*/ 0 h 1169"/>
                    <a:gd name="T28" fmla="*/ 0 w 713"/>
                    <a:gd name="T29" fmla="*/ 0 h 1169"/>
                    <a:gd name="T30" fmla="*/ 0 w 713"/>
                    <a:gd name="T31" fmla="*/ 0 h 1169"/>
                    <a:gd name="T32" fmla="*/ 0 w 713"/>
                    <a:gd name="T33" fmla="*/ 0 h 1169"/>
                    <a:gd name="T34" fmla="*/ 0 w 713"/>
                    <a:gd name="T35" fmla="*/ 0 h 1169"/>
                    <a:gd name="T36" fmla="*/ 0 w 713"/>
                    <a:gd name="T37" fmla="*/ 0 h 1169"/>
                    <a:gd name="T38" fmla="*/ 0 w 713"/>
                    <a:gd name="T39" fmla="*/ 0 h 1169"/>
                    <a:gd name="T40" fmla="*/ 0 w 713"/>
                    <a:gd name="T41" fmla="*/ 0 h 1169"/>
                    <a:gd name="T42" fmla="*/ 0 w 713"/>
                    <a:gd name="T43" fmla="*/ 0 h 1169"/>
                    <a:gd name="T44" fmla="*/ 0 w 713"/>
                    <a:gd name="T45" fmla="*/ 0 h 1169"/>
                    <a:gd name="T46" fmla="*/ 0 w 713"/>
                    <a:gd name="T47" fmla="*/ 0 h 1169"/>
                    <a:gd name="T48" fmla="*/ 0 w 713"/>
                    <a:gd name="T49" fmla="*/ 0 h 1169"/>
                    <a:gd name="T50" fmla="*/ 0 w 713"/>
                    <a:gd name="T51" fmla="*/ 0 h 1169"/>
                    <a:gd name="T52" fmla="*/ 0 w 713"/>
                    <a:gd name="T53" fmla="*/ 0 h 1169"/>
                    <a:gd name="T54" fmla="*/ 0 w 713"/>
                    <a:gd name="T55" fmla="*/ 0 h 1169"/>
                    <a:gd name="T56" fmla="*/ 0 w 713"/>
                    <a:gd name="T57" fmla="*/ 0 h 1169"/>
                    <a:gd name="T58" fmla="*/ 0 w 713"/>
                    <a:gd name="T59" fmla="*/ 0 h 1169"/>
                    <a:gd name="T60" fmla="*/ 0 w 713"/>
                    <a:gd name="T61" fmla="*/ 0 h 1169"/>
                    <a:gd name="T62" fmla="*/ 0 w 713"/>
                    <a:gd name="T63" fmla="*/ 0 h 1169"/>
                    <a:gd name="T64" fmla="*/ 0 w 713"/>
                    <a:gd name="T65" fmla="*/ 0 h 1169"/>
                    <a:gd name="T66" fmla="*/ 0 w 713"/>
                    <a:gd name="T67" fmla="*/ 0 h 1169"/>
                    <a:gd name="T68" fmla="*/ 0 w 713"/>
                    <a:gd name="T69" fmla="*/ 0 h 1169"/>
                    <a:gd name="T70" fmla="*/ 0 w 713"/>
                    <a:gd name="T71" fmla="*/ 0 h 1169"/>
                    <a:gd name="T72" fmla="*/ 0 w 713"/>
                    <a:gd name="T73" fmla="*/ 0 h 1169"/>
                    <a:gd name="T74" fmla="*/ 0 w 713"/>
                    <a:gd name="T75" fmla="*/ 0 h 11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3"/>
                    <a:gd name="T115" fmla="*/ 0 h 1169"/>
                    <a:gd name="T116" fmla="*/ 713 w 713"/>
                    <a:gd name="T117" fmla="*/ 1169 h 11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3" h="1169">
                      <a:moveTo>
                        <a:pt x="60" y="6"/>
                      </a:moveTo>
                      <a:lnTo>
                        <a:pt x="712" y="1130"/>
                      </a:lnTo>
                      <a:lnTo>
                        <a:pt x="713" y="1132"/>
                      </a:lnTo>
                      <a:lnTo>
                        <a:pt x="713" y="1137"/>
                      </a:lnTo>
                      <a:lnTo>
                        <a:pt x="712" y="1140"/>
                      </a:lnTo>
                      <a:lnTo>
                        <a:pt x="710" y="1144"/>
                      </a:lnTo>
                      <a:lnTo>
                        <a:pt x="706" y="1149"/>
                      </a:lnTo>
                      <a:lnTo>
                        <a:pt x="702" y="1154"/>
                      </a:lnTo>
                      <a:lnTo>
                        <a:pt x="696" y="1158"/>
                      </a:lnTo>
                      <a:lnTo>
                        <a:pt x="690" y="1161"/>
                      </a:lnTo>
                      <a:lnTo>
                        <a:pt x="685" y="1165"/>
                      </a:lnTo>
                      <a:lnTo>
                        <a:pt x="678" y="1167"/>
                      </a:lnTo>
                      <a:lnTo>
                        <a:pt x="672" y="1169"/>
                      </a:lnTo>
                      <a:lnTo>
                        <a:pt x="667" y="1169"/>
                      </a:lnTo>
                      <a:lnTo>
                        <a:pt x="661" y="1169"/>
                      </a:lnTo>
                      <a:lnTo>
                        <a:pt x="656" y="1169"/>
                      </a:lnTo>
                      <a:lnTo>
                        <a:pt x="654" y="1167"/>
                      </a:lnTo>
                      <a:lnTo>
                        <a:pt x="652" y="1165"/>
                      </a:lnTo>
                      <a:lnTo>
                        <a:pt x="1" y="40"/>
                      </a:lnTo>
                      <a:lnTo>
                        <a:pt x="0" y="37"/>
                      </a:lnTo>
                      <a:lnTo>
                        <a:pt x="0" y="33"/>
                      </a:lnTo>
                      <a:lnTo>
                        <a:pt x="1" y="29"/>
                      </a:lnTo>
                      <a:lnTo>
                        <a:pt x="3" y="24"/>
                      </a:lnTo>
                      <a:lnTo>
                        <a:pt x="7" y="20"/>
                      </a:lnTo>
                      <a:lnTo>
                        <a:pt x="11" y="15"/>
                      </a:lnTo>
                      <a:lnTo>
                        <a:pt x="16" y="12"/>
                      </a:lnTo>
                      <a:lnTo>
                        <a:pt x="21" y="7"/>
                      </a:lnTo>
                      <a:lnTo>
                        <a:pt x="27" y="5"/>
                      </a:lnTo>
                      <a:lnTo>
                        <a:pt x="34" y="3"/>
                      </a:lnTo>
                      <a:lnTo>
                        <a:pt x="40" y="0"/>
                      </a:lnTo>
                      <a:lnTo>
                        <a:pt x="45" y="0"/>
                      </a:lnTo>
                      <a:lnTo>
                        <a:pt x="50" y="0"/>
                      </a:lnTo>
                      <a:lnTo>
                        <a:pt x="54" y="2"/>
                      </a:lnTo>
                      <a:lnTo>
                        <a:pt x="58" y="4"/>
                      </a:lnTo>
                      <a:lnTo>
                        <a:pt x="60"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1" name="Freeform 287"/>
                <p:cNvSpPr>
                  <a:spLocks/>
                </p:cNvSpPr>
                <p:nvPr/>
              </p:nvSpPr>
              <p:spPr bwMode="auto">
                <a:xfrm>
                  <a:off x="3998" y="188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2" y="8"/>
                      </a:moveTo>
                      <a:lnTo>
                        <a:pt x="28" y="5"/>
                      </a:lnTo>
                      <a:lnTo>
                        <a:pt x="35" y="2"/>
                      </a:lnTo>
                      <a:lnTo>
                        <a:pt x="41" y="1"/>
                      </a:lnTo>
                      <a:lnTo>
                        <a:pt x="46" y="0"/>
                      </a:lnTo>
                      <a:lnTo>
                        <a:pt x="52" y="0"/>
                      </a:lnTo>
                      <a:lnTo>
                        <a:pt x="55" y="1"/>
                      </a:lnTo>
                      <a:lnTo>
                        <a:pt x="59" y="2"/>
                      </a:lnTo>
                      <a:lnTo>
                        <a:pt x="61" y="6"/>
                      </a:lnTo>
                      <a:lnTo>
                        <a:pt x="62" y="8"/>
                      </a:lnTo>
                      <a:lnTo>
                        <a:pt x="62" y="13"/>
                      </a:lnTo>
                      <a:lnTo>
                        <a:pt x="61" y="16"/>
                      </a:lnTo>
                      <a:lnTo>
                        <a:pt x="59" y="20"/>
                      </a:lnTo>
                      <a:lnTo>
                        <a:pt x="55" y="25"/>
                      </a:lnTo>
                      <a:lnTo>
                        <a:pt x="51" y="30"/>
                      </a:lnTo>
                      <a:lnTo>
                        <a:pt x="45" y="34"/>
                      </a:lnTo>
                      <a:lnTo>
                        <a:pt x="39" y="37"/>
                      </a:lnTo>
                      <a:lnTo>
                        <a:pt x="34" y="41"/>
                      </a:lnTo>
                      <a:lnTo>
                        <a:pt x="27" y="43"/>
                      </a:lnTo>
                      <a:lnTo>
                        <a:pt x="21" y="45"/>
                      </a:lnTo>
                      <a:lnTo>
                        <a:pt x="16" y="45"/>
                      </a:lnTo>
                      <a:lnTo>
                        <a:pt x="10" y="45"/>
                      </a:lnTo>
                      <a:lnTo>
                        <a:pt x="5" y="45"/>
                      </a:lnTo>
                      <a:lnTo>
                        <a:pt x="3" y="43"/>
                      </a:lnTo>
                      <a:lnTo>
                        <a:pt x="1" y="41"/>
                      </a:lnTo>
                      <a:lnTo>
                        <a:pt x="0" y="37"/>
                      </a:lnTo>
                      <a:lnTo>
                        <a:pt x="0" y="34"/>
                      </a:lnTo>
                      <a:lnTo>
                        <a:pt x="1" y="30"/>
                      </a:lnTo>
                      <a:lnTo>
                        <a:pt x="3" y="25"/>
                      </a:lnTo>
                      <a:lnTo>
                        <a:pt x="6" y="20"/>
                      </a:lnTo>
                      <a:lnTo>
                        <a:pt x="11" y="16"/>
                      </a:lnTo>
                      <a:lnTo>
                        <a:pt x="17" y="11"/>
                      </a:lnTo>
                      <a:lnTo>
                        <a:pt x="22"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2" name="Freeform 288"/>
                <p:cNvSpPr>
                  <a:spLocks/>
                </p:cNvSpPr>
                <p:nvPr/>
              </p:nvSpPr>
              <p:spPr bwMode="auto">
                <a:xfrm>
                  <a:off x="3998" y="188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2" y="8"/>
                      </a:moveTo>
                      <a:lnTo>
                        <a:pt x="28" y="5"/>
                      </a:lnTo>
                      <a:lnTo>
                        <a:pt x="35" y="2"/>
                      </a:lnTo>
                      <a:lnTo>
                        <a:pt x="41" y="1"/>
                      </a:lnTo>
                      <a:lnTo>
                        <a:pt x="46" y="0"/>
                      </a:lnTo>
                      <a:lnTo>
                        <a:pt x="52" y="0"/>
                      </a:lnTo>
                      <a:lnTo>
                        <a:pt x="55" y="1"/>
                      </a:lnTo>
                      <a:lnTo>
                        <a:pt x="59" y="2"/>
                      </a:lnTo>
                      <a:lnTo>
                        <a:pt x="61" y="6"/>
                      </a:lnTo>
                      <a:lnTo>
                        <a:pt x="62" y="8"/>
                      </a:lnTo>
                      <a:lnTo>
                        <a:pt x="62" y="13"/>
                      </a:lnTo>
                      <a:lnTo>
                        <a:pt x="61" y="16"/>
                      </a:lnTo>
                      <a:lnTo>
                        <a:pt x="59" y="20"/>
                      </a:lnTo>
                      <a:lnTo>
                        <a:pt x="55" y="25"/>
                      </a:lnTo>
                      <a:lnTo>
                        <a:pt x="51" y="30"/>
                      </a:lnTo>
                      <a:lnTo>
                        <a:pt x="45" y="34"/>
                      </a:lnTo>
                      <a:lnTo>
                        <a:pt x="39" y="37"/>
                      </a:lnTo>
                      <a:lnTo>
                        <a:pt x="34" y="41"/>
                      </a:lnTo>
                      <a:lnTo>
                        <a:pt x="27" y="43"/>
                      </a:lnTo>
                      <a:lnTo>
                        <a:pt x="21" y="45"/>
                      </a:lnTo>
                      <a:lnTo>
                        <a:pt x="16" y="45"/>
                      </a:lnTo>
                      <a:lnTo>
                        <a:pt x="10" y="45"/>
                      </a:lnTo>
                      <a:lnTo>
                        <a:pt x="5" y="45"/>
                      </a:lnTo>
                      <a:lnTo>
                        <a:pt x="3" y="43"/>
                      </a:lnTo>
                      <a:lnTo>
                        <a:pt x="1" y="41"/>
                      </a:lnTo>
                      <a:lnTo>
                        <a:pt x="0" y="37"/>
                      </a:lnTo>
                      <a:lnTo>
                        <a:pt x="0" y="34"/>
                      </a:lnTo>
                      <a:lnTo>
                        <a:pt x="1" y="30"/>
                      </a:lnTo>
                      <a:lnTo>
                        <a:pt x="3" y="25"/>
                      </a:lnTo>
                      <a:lnTo>
                        <a:pt x="6" y="20"/>
                      </a:lnTo>
                      <a:lnTo>
                        <a:pt x="11" y="16"/>
                      </a:lnTo>
                      <a:lnTo>
                        <a:pt x="17" y="11"/>
                      </a:lnTo>
                      <a:lnTo>
                        <a:pt x="22"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3" name="Freeform 289"/>
                <p:cNvSpPr>
                  <a:spLocks/>
                </p:cNvSpPr>
                <p:nvPr/>
              </p:nvSpPr>
              <p:spPr bwMode="auto">
                <a:xfrm>
                  <a:off x="4043" y="1611"/>
                  <a:ext cx="75" cy="122"/>
                </a:xfrm>
                <a:custGeom>
                  <a:avLst/>
                  <a:gdLst>
                    <a:gd name="T0" fmla="*/ 0 w 747"/>
                    <a:gd name="T1" fmla="*/ 0 h 1121"/>
                    <a:gd name="T2" fmla="*/ 0 w 747"/>
                    <a:gd name="T3" fmla="*/ 0 h 1121"/>
                    <a:gd name="T4" fmla="*/ 0 w 747"/>
                    <a:gd name="T5" fmla="*/ 0 h 1121"/>
                    <a:gd name="T6" fmla="*/ 0 w 747"/>
                    <a:gd name="T7" fmla="*/ 0 h 1121"/>
                    <a:gd name="T8" fmla="*/ 0 w 747"/>
                    <a:gd name="T9" fmla="*/ 0 h 1121"/>
                    <a:gd name="T10" fmla="*/ 0 w 747"/>
                    <a:gd name="T11" fmla="*/ 0 h 1121"/>
                    <a:gd name="T12" fmla="*/ 0 w 747"/>
                    <a:gd name="T13" fmla="*/ 0 h 1121"/>
                    <a:gd name="T14" fmla="*/ 0 w 747"/>
                    <a:gd name="T15" fmla="*/ 0 h 1121"/>
                    <a:gd name="T16" fmla="*/ 0 w 747"/>
                    <a:gd name="T17" fmla="*/ 0 h 1121"/>
                    <a:gd name="T18" fmla="*/ 0 w 747"/>
                    <a:gd name="T19" fmla="*/ 0 h 1121"/>
                    <a:gd name="T20" fmla="*/ 0 w 747"/>
                    <a:gd name="T21" fmla="*/ 0 h 1121"/>
                    <a:gd name="T22" fmla="*/ 0 w 747"/>
                    <a:gd name="T23" fmla="*/ 0 h 1121"/>
                    <a:gd name="T24" fmla="*/ 0 w 747"/>
                    <a:gd name="T25" fmla="*/ 0 h 1121"/>
                    <a:gd name="T26" fmla="*/ 0 w 747"/>
                    <a:gd name="T27" fmla="*/ 0 h 1121"/>
                    <a:gd name="T28" fmla="*/ 0 w 747"/>
                    <a:gd name="T29" fmla="*/ 0 h 1121"/>
                    <a:gd name="T30" fmla="*/ 0 w 747"/>
                    <a:gd name="T31" fmla="*/ 0 h 1121"/>
                    <a:gd name="T32" fmla="*/ 0 w 747"/>
                    <a:gd name="T33" fmla="*/ 0 h 1121"/>
                    <a:gd name="T34" fmla="*/ 0 w 747"/>
                    <a:gd name="T35" fmla="*/ 0 h 1121"/>
                    <a:gd name="T36" fmla="*/ 0 w 747"/>
                    <a:gd name="T37" fmla="*/ 0 h 1121"/>
                    <a:gd name="T38" fmla="*/ 0 w 747"/>
                    <a:gd name="T39" fmla="*/ 0 h 1121"/>
                    <a:gd name="T40" fmla="*/ 0 w 747"/>
                    <a:gd name="T41" fmla="*/ 0 h 1121"/>
                    <a:gd name="T42" fmla="*/ 0 w 747"/>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7"/>
                    <a:gd name="T67" fmla="*/ 0 h 1121"/>
                    <a:gd name="T68" fmla="*/ 747 w 747"/>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7" h="1121">
                      <a:moveTo>
                        <a:pt x="59" y="5"/>
                      </a:moveTo>
                      <a:lnTo>
                        <a:pt x="747" y="1084"/>
                      </a:lnTo>
                      <a:lnTo>
                        <a:pt x="688" y="1121"/>
                      </a:lnTo>
                      <a:lnTo>
                        <a:pt x="2" y="42"/>
                      </a:lnTo>
                      <a:lnTo>
                        <a:pt x="0" y="38"/>
                      </a:lnTo>
                      <a:lnTo>
                        <a:pt x="0" y="34"/>
                      </a:lnTo>
                      <a:lnTo>
                        <a:pt x="1" y="30"/>
                      </a:lnTo>
                      <a:lnTo>
                        <a:pt x="4" y="26"/>
                      </a:lnTo>
                      <a:lnTo>
                        <a:pt x="7" y="20"/>
                      </a:lnTo>
                      <a:lnTo>
                        <a:pt x="10" y="16"/>
                      </a:lnTo>
                      <a:lnTo>
                        <a:pt x="15" y="11"/>
                      </a:lnTo>
                      <a:lnTo>
                        <a:pt x="21" y="8"/>
                      </a:lnTo>
                      <a:lnTo>
                        <a:pt x="26" y="4"/>
                      </a:lnTo>
                      <a:lnTo>
                        <a:pt x="33" y="2"/>
                      </a:lnTo>
                      <a:lnTo>
                        <a:pt x="39" y="0"/>
                      </a:lnTo>
                      <a:lnTo>
                        <a:pt x="44" y="0"/>
                      </a:lnTo>
                      <a:lnTo>
                        <a:pt x="49" y="0"/>
                      </a:lnTo>
                      <a:lnTo>
                        <a:pt x="53" y="1"/>
                      </a:lnTo>
                      <a:lnTo>
                        <a:pt x="57" y="2"/>
                      </a:lnTo>
                      <a:lnTo>
                        <a:pt x="59"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4" name="Freeform 290"/>
                <p:cNvSpPr>
                  <a:spLocks/>
                </p:cNvSpPr>
                <p:nvPr/>
              </p:nvSpPr>
              <p:spPr bwMode="auto">
                <a:xfrm>
                  <a:off x="4043" y="1611"/>
                  <a:ext cx="75" cy="122"/>
                </a:xfrm>
                <a:custGeom>
                  <a:avLst/>
                  <a:gdLst>
                    <a:gd name="T0" fmla="*/ 0 w 747"/>
                    <a:gd name="T1" fmla="*/ 0 h 1121"/>
                    <a:gd name="T2" fmla="*/ 0 w 747"/>
                    <a:gd name="T3" fmla="*/ 0 h 1121"/>
                    <a:gd name="T4" fmla="*/ 0 w 747"/>
                    <a:gd name="T5" fmla="*/ 0 h 1121"/>
                    <a:gd name="T6" fmla="*/ 0 w 747"/>
                    <a:gd name="T7" fmla="*/ 0 h 1121"/>
                    <a:gd name="T8" fmla="*/ 0 w 747"/>
                    <a:gd name="T9" fmla="*/ 0 h 1121"/>
                    <a:gd name="T10" fmla="*/ 0 w 747"/>
                    <a:gd name="T11" fmla="*/ 0 h 1121"/>
                    <a:gd name="T12" fmla="*/ 0 w 747"/>
                    <a:gd name="T13" fmla="*/ 0 h 1121"/>
                    <a:gd name="T14" fmla="*/ 0 w 747"/>
                    <a:gd name="T15" fmla="*/ 0 h 1121"/>
                    <a:gd name="T16" fmla="*/ 0 w 747"/>
                    <a:gd name="T17" fmla="*/ 0 h 1121"/>
                    <a:gd name="T18" fmla="*/ 0 w 747"/>
                    <a:gd name="T19" fmla="*/ 0 h 1121"/>
                    <a:gd name="T20" fmla="*/ 0 w 747"/>
                    <a:gd name="T21" fmla="*/ 0 h 1121"/>
                    <a:gd name="T22" fmla="*/ 0 w 747"/>
                    <a:gd name="T23" fmla="*/ 0 h 1121"/>
                    <a:gd name="T24" fmla="*/ 0 w 747"/>
                    <a:gd name="T25" fmla="*/ 0 h 1121"/>
                    <a:gd name="T26" fmla="*/ 0 w 747"/>
                    <a:gd name="T27" fmla="*/ 0 h 1121"/>
                    <a:gd name="T28" fmla="*/ 0 w 747"/>
                    <a:gd name="T29" fmla="*/ 0 h 1121"/>
                    <a:gd name="T30" fmla="*/ 0 w 747"/>
                    <a:gd name="T31" fmla="*/ 0 h 1121"/>
                    <a:gd name="T32" fmla="*/ 0 w 747"/>
                    <a:gd name="T33" fmla="*/ 0 h 1121"/>
                    <a:gd name="T34" fmla="*/ 0 w 747"/>
                    <a:gd name="T35" fmla="*/ 0 h 1121"/>
                    <a:gd name="T36" fmla="*/ 0 w 747"/>
                    <a:gd name="T37" fmla="*/ 0 h 1121"/>
                    <a:gd name="T38" fmla="*/ 0 w 747"/>
                    <a:gd name="T39" fmla="*/ 0 h 1121"/>
                    <a:gd name="T40" fmla="*/ 0 w 747"/>
                    <a:gd name="T41" fmla="*/ 0 h 1121"/>
                    <a:gd name="T42" fmla="*/ 0 w 747"/>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7"/>
                    <a:gd name="T67" fmla="*/ 0 h 1121"/>
                    <a:gd name="T68" fmla="*/ 747 w 747"/>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7" h="1121">
                      <a:moveTo>
                        <a:pt x="59" y="5"/>
                      </a:moveTo>
                      <a:lnTo>
                        <a:pt x="747" y="1084"/>
                      </a:lnTo>
                      <a:lnTo>
                        <a:pt x="688" y="1121"/>
                      </a:lnTo>
                      <a:lnTo>
                        <a:pt x="2" y="42"/>
                      </a:lnTo>
                      <a:lnTo>
                        <a:pt x="0" y="38"/>
                      </a:lnTo>
                      <a:lnTo>
                        <a:pt x="0" y="34"/>
                      </a:lnTo>
                      <a:lnTo>
                        <a:pt x="1" y="30"/>
                      </a:lnTo>
                      <a:lnTo>
                        <a:pt x="4" y="26"/>
                      </a:lnTo>
                      <a:lnTo>
                        <a:pt x="7" y="20"/>
                      </a:lnTo>
                      <a:lnTo>
                        <a:pt x="10" y="16"/>
                      </a:lnTo>
                      <a:lnTo>
                        <a:pt x="15" y="11"/>
                      </a:lnTo>
                      <a:lnTo>
                        <a:pt x="21" y="8"/>
                      </a:lnTo>
                      <a:lnTo>
                        <a:pt x="26" y="4"/>
                      </a:lnTo>
                      <a:lnTo>
                        <a:pt x="33" y="2"/>
                      </a:lnTo>
                      <a:lnTo>
                        <a:pt x="39" y="0"/>
                      </a:lnTo>
                      <a:lnTo>
                        <a:pt x="44" y="0"/>
                      </a:lnTo>
                      <a:lnTo>
                        <a:pt x="49" y="0"/>
                      </a:lnTo>
                      <a:lnTo>
                        <a:pt x="53" y="1"/>
                      </a:lnTo>
                      <a:lnTo>
                        <a:pt x="57" y="2"/>
                      </a:lnTo>
                      <a:lnTo>
                        <a:pt x="59"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5" name="Freeform 291"/>
                <p:cNvSpPr>
                  <a:spLocks/>
                </p:cNvSpPr>
                <p:nvPr/>
              </p:nvSpPr>
              <p:spPr bwMode="auto">
                <a:xfrm>
                  <a:off x="3558" y="1777"/>
                  <a:ext cx="60" cy="128"/>
                </a:xfrm>
                <a:custGeom>
                  <a:avLst/>
                  <a:gdLst>
                    <a:gd name="T0" fmla="*/ 0 w 594"/>
                    <a:gd name="T1" fmla="*/ 0 h 1172"/>
                    <a:gd name="T2" fmla="*/ 0 w 594"/>
                    <a:gd name="T3" fmla="*/ 0 h 1172"/>
                    <a:gd name="T4" fmla="*/ 0 w 594"/>
                    <a:gd name="T5" fmla="*/ 0 h 1172"/>
                    <a:gd name="T6" fmla="*/ 0 w 594"/>
                    <a:gd name="T7" fmla="*/ 0 h 1172"/>
                    <a:gd name="T8" fmla="*/ 0 w 594"/>
                    <a:gd name="T9" fmla="*/ 0 h 1172"/>
                    <a:gd name="T10" fmla="*/ 0 w 594"/>
                    <a:gd name="T11" fmla="*/ 0 h 1172"/>
                    <a:gd name="T12" fmla="*/ 0 w 594"/>
                    <a:gd name="T13" fmla="*/ 0 h 1172"/>
                    <a:gd name="T14" fmla="*/ 0 w 594"/>
                    <a:gd name="T15" fmla="*/ 0 h 1172"/>
                    <a:gd name="T16" fmla="*/ 0 w 594"/>
                    <a:gd name="T17" fmla="*/ 0 h 1172"/>
                    <a:gd name="T18" fmla="*/ 0 w 594"/>
                    <a:gd name="T19" fmla="*/ 0 h 1172"/>
                    <a:gd name="T20" fmla="*/ 0 w 594"/>
                    <a:gd name="T21" fmla="*/ 0 h 1172"/>
                    <a:gd name="T22" fmla="*/ 0 w 594"/>
                    <a:gd name="T23" fmla="*/ 0 h 1172"/>
                    <a:gd name="T24" fmla="*/ 0 w 594"/>
                    <a:gd name="T25" fmla="*/ 0 h 1172"/>
                    <a:gd name="T26" fmla="*/ 0 w 594"/>
                    <a:gd name="T27" fmla="*/ 0 h 1172"/>
                    <a:gd name="T28" fmla="*/ 0 w 594"/>
                    <a:gd name="T29" fmla="*/ 0 h 1172"/>
                    <a:gd name="T30" fmla="*/ 0 w 594"/>
                    <a:gd name="T31" fmla="*/ 0 h 1172"/>
                    <a:gd name="T32" fmla="*/ 0 w 594"/>
                    <a:gd name="T33" fmla="*/ 0 h 1172"/>
                    <a:gd name="T34" fmla="*/ 0 w 594"/>
                    <a:gd name="T35" fmla="*/ 0 h 1172"/>
                    <a:gd name="T36" fmla="*/ 0 w 594"/>
                    <a:gd name="T37" fmla="*/ 0 h 1172"/>
                    <a:gd name="T38" fmla="*/ 0 w 594"/>
                    <a:gd name="T39" fmla="*/ 0 h 1172"/>
                    <a:gd name="T40" fmla="*/ 0 w 594"/>
                    <a:gd name="T41" fmla="*/ 0 h 1172"/>
                    <a:gd name="T42" fmla="*/ 0 w 594"/>
                    <a:gd name="T43" fmla="*/ 0 h 1172"/>
                    <a:gd name="T44" fmla="*/ 0 w 594"/>
                    <a:gd name="T45" fmla="*/ 0 h 1172"/>
                    <a:gd name="T46" fmla="*/ 0 w 594"/>
                    <a:gd name="T47" fmla="*/ 0 h 1172"/>
                    <a:gd name="T48" fmla="*/ 0 w 594"/>
                    <a:gd name="T49" fmla="*/ 0 h 1172"/>
                    <a:gd name="T50" fmla="*/ 0 w 594"/>
                    <a:gd name="T51" fmla="*/ 0 h 1172"/>
                    <a:gd name="T52" fmla="*/ 0 w 594"/>
                    <a:gd name="T53" fmla="*/ 0 h 1172"/>
                    <a:gd name="T54" fmla="*/ 0 w 594"/>
                    <a:gd name="T55" fmla="*/ 0 h 1172"/>
                    <a:gd name="T56" fmla="*/ 0 w 594"/>
                    <a:gd name="T57" fmla="*/ 0 h 1172"/>
                    <a:gd name="T58" fmla="*/ 0 w 594"/>
                    <a:gd name="T59" fmla="*/ 0 h 1172"/>
                    <a:gd name="T60" fmla="*/ 0 w 594"/>
                    <a:gd name="T61" fmla="*/ 0 h 1172"/>
                    <a:gd name="T62" fmla="*/ 0 w 594"/>
                    <a:gd name="T63" fmla="*/ 0 h 1172"/>
                    <a:gd name="T64" fmla="*/ 0 w 594"/>
                    <a:gd name="T65" fmla="*/ 0 h 1172"/>
                    <a:gd name="T66" fmla="*/ 0 w 594"/>
                    <a:gd name="T67" fmla="*/ 0 h 1172"/>
                    <a:gd name="T68" fmla="*/ 0 w 594"/>
                    <a:gd name="T69" fmla="*/ 0 h 1172"/>
                    <a:gd name="T70" fmla="*/ 0 w 594"/>
                    <a:gd name="T71" fmla="*/ 0 h 1172"/>
                    <a:gd name="T72" fmla="*/ 0 w 594"/>
                    <a:gd name="T73" fmla="*/ 0 h 1172"/>
                    <a:gd name="T74" fmla="*/ 0 w 594"/>
                    <a:gd name="T75" fmla="*/ 0 h 11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4"/>
                    <a:gd name="T115" fmla="*/ 0 h 1172"/>
                    <a:gd name="T116" fmla="*/ 594 w 594"/>
                    <a:gd name="T117" fmla="*/ 1172 h 11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4" h="1172">
                      <a:moveTo>
                        <a:pt x="62" y="8"/>
                      </a:moveTo>
                      <a:lnTo>
                        <a:pt x="593" y="1135"/>
                      </a:lnTo>
                      <a:lnTo>
                        <a:pt x="594" y="1138"/>
                      </a:lnTo>
                      <a:lnTo>
                        <a:pt x="594" y="1142"/>
                      </a:lnTo>
                      <a:lnTo>
                        <a:pt x="592" y="1146"/>
                      </a:lnTo>
                      <a:lnTo>
                        <a:pt x="590" y="1151"/>
                      </a:lnTo>
                      <a:lnTo>
                        <a:pt x="586" y="1155"/>
                      </a:lnTo>
                      <a:lnTo>
                        <a:pt x="580" y="1160"/>
                      </a:lnTo>
                      <a:lnTo>
                        <a:pt x="575" y="1163"/>
                      </a:lnTo>
                      <a:lnTo>
                        <a:pt x="569" y="1167"/>
                      </a:lnTo>
                      <a:lnTo>
                        <a:pt x="562" y="1169"/>
                      </a:lnTo>
                      <a:lnTo>
                        <a:pt x="557" y="1171"/>
                      </a:lnTo>
                      <a:lnTo>
                        <a:pt x="550" y="1172"/>
                      </a:lnTo>
                      <a:lnTo>
                        <a:pt x="544" y="1172"/>
                      </a:lnTo>
                      <a:lnTo>
                        <a:pt x="540" y="1171"/>
                      </a:lnTo>
                      <a:lnTo>
                        <a:pt x="535" y="1170"/>
                      </a:lnTo>
                      <a:lnTo>
                        <a:pt x="532" y="1168"/>
                      </a:lnTo>
                      <a:lnTo>
                        <a:pt x="529" y="1164"/>
                      </a:lnTo>
                      <a:lnTo>
                        <a:pt x="1" y="36"/>
                      </a:lnTo>
                      <a:lnTo>
                        <a:pt x="0" y="33"/>
                      </a:lnTo>
                      <a:lnTo>
                        <a:pt x="1" y="28"/>
                      </a:lnTo>
                      <a:lnTo>
                        <a:pt x="2" y="25"/>
                      </a:lnTo>
                      <a:lnTo>
                        <a:pt x="4" y="20"/>
                      </a:lnTo>
                      <a:lnTo>
                        <a:pt x="8" y="16"/>
                      </a:lnTo>
                      <a:lnTo>
                        <a:pt x="12" y="11"/>
                      </a:lnTo>
                      <a:lnTo>
                        <a:pt x="18" y="8"/>
                      </a:lnTo>
                      <a:lnTo>
                        <a:pt x="24" y="4"/>
                      </a:lnTo>
                      <a:lnTo>
                        <a:pt x="29" y="2"/>
                      </a:lnTo>
                      <a:lnTo>
                        <a:pt x="36" y="0"/>
                      </a:lnTo>
                      <a:lnTo>
                        <a:pt x="42" y="0"/>
                      </a:lnTo>
                      <a:lnTo>
                        <a:pt x="48" y="0"/>
                      </a:lnTo>
                      <a:lnTo>
                        <a:pt x="53" y="0"/>
                      </a:lnTo>
                      <a:lnTo>
                        <a:pt x="58" y="2"/>
                      </a:lnTo>
                      <a:lnTo>
                        <a:pt x="61" y="4"/>
                      </a:lnTo>
                      <a:lnTo>
                        <a:pt x="62"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6" name="Freeform 292"/>
                <p:cNvSpPr>
                  <a:spLocks/>
                </p:cNvSpPr>
                <p:nvPr/>
              </p:nvSpPr>
              <p:spPr bwMode="auto">
                <a:xfrm>
                  <a:off x="3558" y="1777"/>
                  <a:ext cx="60" cy="128"/>
                </a:xfrm>
                <a:custGeom>
                  <a:avLst/>
                  <a:gdLst>
                    <a:gd name="T0" fmla="*/ 0 w 594"/>
                    <a:gd name="T1" fmla="*/ 0 h 1172"/>
                    <a:gd name="T2" fmla="*/ 0 w 594"/>
                    <a:gd name="T3" fmla="*/ 0 h 1172"/>
                    <a:gd name="T4" fmla="*/ 0 w 594"/>
                    <a:gd name="T5" fmla="*/ 0 h 1172"/>
                    <a:gd name="T6" fmla="*/ 0 w 594"/>
                    <a:gd name="T7" fmla="*/ 0 h 1172"/>
                    <a:gd name="T8" fmla="*/ 0 w 594"/>
                    <a:gd name="T9" fmla="*/ 0 h 1172"/>
                    <a:gd name="T10" fmla="*/ 0 w 594"/>
                    <a:gd name="T11" fmla="*/ 0 h 1172"/>
                    <a:gd name="T12" fmla="*/ 0 w 594"/>
                    <a:gd name="T13" fmla="*/ 0 h 1172"/>
                    <a:gd name="T14" fmla="*/ 0 w 594"/>
                    <a:gd name="T15" fmla="*/ 0 h 1172"/>
                    <a:gd name="T16" fmla="*/ 0 w 594"/>
                    <a:gd name="T17" fmla="*/ 0 h 1172"/>
                    <a:gd name="T18" fmla="*/ 0 w 594"/>
                    <a:gd name="T19" fmla="*/ 0 h 1172"/>
                    <a:gd name="T20" fmla="*/ 0 w 594"/>
                    <a:gd name="T21" fmla="*/ 0 h 1172"/>
                    <a:gd name="T22" fmla="*/ 0 w 594"/>
                    <a:gd name="T23" fmla="*/ 0 h 1172"/>
                    <a:gd name="T24" fmla="*/ 0 w 594"/>
                    <a:gd name="T25" fmla="*/ 0 h 1172"/>
                    <a:gd name="T26" fmla="*/ 0 w 594"/>
                    <a:gd name="T27" fmla="*/ 0 h 1172"/>
                    <a:gd name="T28" fmla="*/ 0 w 594"/>
                    <a:gd name="T29" fmla="*/ 0 h 1172"/>
                    <a:gd name="T30" fmla="*/ 0 w 594"/>
                    <a:gd name="T31" fmla="*/ 0 h 1172"/>
                    <a:gd name="T32" fmla="*/ 0 w 594"/>
                    <a:gd name="T33" fmla="*/ 0 h 1172"/>
                    <a:gd name="T34" fmla="*/ 0 w 594"/>
                    <a:gd name="T35" fmla="*/ 0 h 1172"/>
                    <a:gd name="T36" fmla="*/ 0 w 594"/>
                    <a:gd name="T37" fmla="*/ 0 h 1172"/>
                    <a:gd name="T38" fmla="*/ 0 w 594"/>
                    <a:gd name="T39" fmla="*/ 0 h 1172"/>
                    <a:gd name="T40" fmla="*/ 0 w 594"/>
                    <a:gd name="T41" fmla="*/ 0 h 1172"/>
                    <a:gd name="T42" fmla="*/ 0 w 594"/>
                    <a:gd name="T43" fmla="*/ 0 h 1172"/>
                    <a:gd name="T44" fmla="*/ 0 w 594"/>
                    <a:gd name="T45" fmla="*/ 0 h 1172"/>
                    <a:gd name="T46" fmla="*/ 0 w 594"/>
                    <a:gd name="T47" fmla="*/ 0 h 1172"/>
                    <a:gd name="T48" fmla="*/ 0 w 594"/>
                    <a:gd name="T49" fmla="*/ 0 h 1172"/>
                    <a:gd name="T50" fmla="*/ 0 w 594"/>
                    <a:gd name="T51" fmla="*/ 0 h 1172"/>
                    <a:gd name="T52" fmla="*/ 0 w 594"/>
                    <a:gd name="T53" fmla="*/ 0 h 1172"/>
                    <a:gd name="T54" fmla="*/ 0 w 594"/>
                    <a:gd name="T55" fmla="*/ 0 h 1172"/>
                    <a:gd name="T56" fmla="*/ 0 w 594"/>
                    <a:gd name="T57" fmla="*/ 0 h 1172"/>
                    <a:gd name="T58" fmla="*/ 0 w 594"/>
                    <a:gd name="T59" fmla="*/ 0 h 1172"/>
                    <a:gd name="T60" fmla="*/ 0 w 594"/>
                    <a:gd name="T61" fmla="*/ 0 h 1172"/>
                    <a:gd name="T62" fmla="*/ 0 w 594"/>
                    <a:gd name="T63" fmla="*/ 0 h 1172"/>
                    <a:gd name="T64" fmla="*/ 0 w 594"/>
                    <a:gd name="T65" fmla="*/ 0 h 1172"/>
                    <a:gd name="T66" fmla="*/ 0 w 594"/>
                    <a:gd name="T67" fmla="*/ 0 h 1172"/>
                    <a:gd name="T68" fmla="*/ 0 w 594"/>
                    <a:gd name="T69" fmla="*/ 0 h 1172"/>
                    <a:gd name="T70" fmla="*/ 0 w 594"/>
                    <a:gd name="T71" fmla="*/ 0 h 1172"/>
                    <a:gd name="T72" fmla="*/ 0 w 594"/>
                    <a:gd name="T73" fmla="*/ 0 h 1172"/>
                    <a:gd name="T74" fmla="*/ 0 w 594"/>
                    <a:gd name="T75" fmla="*/ 0 h 11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4"/>
                    <a:gd name="T115" fmla="*/ 0 h 1172"/>
                    <a:gd name="T116" fmla="*/ 594 w 594"/>
                    <a:gd name="T117" fmla="*/ 1172 h 11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4" h="1172">
                      <a:moveTo>
                        <a:pt x="62" y="8"/>
                      </a:moveTo>
                      <a:lnTo>
                        <a:pt x="593" y="1135"/>
                      </a:lnTo>
                      <a:lnTo>
                        <a:pt x="594" y="1138"/>
                      </a:lnTo>
                      <a:lnTo>
                        <a:pt x="594" y="1142"/>
                      </a:lnTo>
                      <a:lnTo>
                        <a:pt x="592" y="1146"/>
                      </a:lnTo>
                      <a:lnTo>
                        <a:pt x="590" y="1151"/>
                      </a:lnTo>
                      <a:lnTo>
                        <a:pt x="586" y="1155"/>
                      </a:lnTo>
                      <a:lnTo>
                        <a:pt x="580" y="1160"/>
                      </a:lnTo>
                      <a:lnTo>
                        <a:pt x="575" y="1163"/>
                      </a:lnTo>
                      <a:lnTo>
                        <a:pt x="569" y="1167"/>
                      </a:lnTo>
                      <a:lnTo>
                        <a:pt x="562" y="1169"/>
                      </a:lnTo>
                      <a:lnTo>
                        <a:pt x="557" y="1171"/>
                      </a:lnTo>
                      <a:lnTo>
                        <a:pt x="550" y="1172"/>
                      </a:lnTo>
                      <a:lnTo>
                        <a:pt x="544" y="1172"/>
                      </a:lnTo>
                      <a:lnTo>
                        <a:pt x="540" y="1171"/>
                      </a:lnTo>
                      <a:lnTo>
                        <a:pt x="535" y="1170"/>
                      </a:lnTo>
                      <a:lnTo>
                        <a:pt x="532" y="1168"/>
                      </a:lnTo>
                      <a:lnTo>
                        <a:pt x="529" y="1164"/>
                      </a:lnTo>
                      <a:lnTo>
                        <a:pt x="1" y="36"/>
                      </a:lnTo>
                      <a:lnTo>
                        <a:pt x="0" y="33"/>
                      </a:lnTo>
                      <a:lnTo>
                        <a:pt x="1" y="28"/>
                      </a:lnTo>
                      <a:lnTo>
                        <a:pt x="2" y="25"/>
                      </a:lnTo>
                      <a:lnTo>
                        <a:pt x="4" y="20"/>
                      </a:lnTo>
                      <a:lnTo>
                        <a:pt x="8" y="16"/>
                      </a:lnTo>
                      <a:lnTo>
                        <a:pt x="12" y="11"/>
                      </a:lnTo>
                      <a:lnTo>
                        <a:pt x="18" y="8"/>
                      </a:lnTo>
                      <a:lnTo>
                        <a:pt x="24" y="4"/>
                      </a:lnTo>
                      <a:lnTo>
                        <a:pt x="29" y="2"/>
                      </a:lnTo>
                      <a:lnTo>
                        <a:pt x="36" y="0"/>
                      </a:lnTo>
                      <a:lnTo>
                        <a:pt x="42" y="0"/>
                      </a:lnTo>
                      <a:lnTo>
                        <a:pt x="48" y="0"/>
                      </a:lnTo>
                      <a:lnTo>
                        <a:pt x="53" y="0"/>
                      </a:lnTo>
                      <a:lnTo>
                        <a:pt x="58" y="2"/>
                      </a:lnTo>
                      <a:lnTo>
                        <a:pt x="61" y="4"/>
                      </a:lnTo>
                      <a:lnTo>
                        <a:pt x="62"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7" name="Freeform 293"/>
                <p:cNvSpPr>
                  <a:spLocks/>
                </p:cNvSpPr>
                <p:nvPr/>
              </p:nvSpPr>
              <p:spPr bwMode="auto">
                <a:xfrm>
                  <a:off x="3611" y="1900"/>
                  <a:ext cx="7" cy="5"/>
                </a:xfrm>
                <a:custGeom>
                  <a:avLst/>
                  <a:gdLst>
                    <a:gd name="T0" fmla="*/ 0 w 66"/>
                    <a:gd name="T1" fmla="*/ 0 h 45"/>
                    <a:gd name="T2" fmla="*/ 0 w 66"/>
                    <a:gd name="T3" fmla="*/ 0 h 45"/>
                    <a:gd name="T4" fmla="*/ 0 w 66"/>
                    <a:gd name="T5" fmla="*/ 0 h 45"/>
                    <a:gd name="T6" fmla="*/ 0 w 66"/>
                    <a:gd name="T7" fmla="*/ 0 h 45"/>
                    <a:gd name="T8" fmla="*/ 0 w 66"/>
                    <a:gd name="T9" fmla="*/ 0 h 45"/>
                    <a:gd name="T10" fmla="*/ 0 w 66"/>
                    <a:gd name="T11" fmla="*/ 0 h 45"/>
                    <a:gd name="T12" fmla="*/ 0 w 66"/>
                    <a:gd name="T13" fmla="*/ 0 h 45"/>
                    <a:gd name="T14" fmla="*/ 0 w 66"/>
                    <a:gd name="T15" fmla="*/ 0 h 45"/>
                    <a:gd name="T16" fmla="*/ 0 w 66"/>
                    <a:gd name="T17" fmla="*/ 0 h 45"/>
                    <a:gd name="T18" fmla="*/ 0 w 66"/>
                    <a:gd name="T19" fmla="*/ 0 h 45"/>
                    <a:gd name="T20" fmla="*/ 0 w 66"/>
                    <a:gd name="T21" fmla="*/ 0 h 45"/>
                    <a:gd name="T22" fmla="*/ 0 w 66"/>
                    <a:gd name="T23" fmla="*/ 0 h 45"/>
                    <a:gd name="T24" fmla="*/ 0 w 66"/>
                    <a:gd name="T25" fmla="*/ 0 h 45"/>
                    <a:gd name="T26" fmla="*/ 0 w 66"/>
                    <a:gd name="T27" fmla="*/ 0 h 45"/>
                    <a:gd name="T28" fmla="*/ 0 w 66"/>
                    <a:gd name="T29" fmla="*/ 0 h 45"/>
                    <a:gd name="T30" fmla="*/ 0 w 66"/>
                    <a:gd name="T31" fmla="*/ 0 h 45"/>
                    <a:gd name="T32" fmla="*/ 0 w 66"/>
                    <a:gd name="T33" fmla="*/ 0 h 45"/>
                    <a:gd name="T34" fmla="*/ 0 w 66"/>
                    <a:gd name="T35" fmla="*/ 0 h 45"/>
                    <a:gd name="T36" fmla="*/ 0 w 66"/>
                    <a:gd name="T37" fmla="*/ 0 h 45"/>
                    <a:gd name="T38" fmla="*/ 0 w 66"/>
                    <a:gd name="T39" fmla="*/ 0 h 45"/>
                    <a:gd name="T40" fmla="*/ 0 w 66"/>
                    <a:gd name="T41" fmla="*/ 0 h 45"/>
                    <a:gd name="T42" fmla="*/ 0 w 66"/>
                    <a:gd name="T43" fmla="*/ 0 h 45"/>
                    <a:gd name="T44" fmla="*/ 0 w 66"/>
                    <a:gd name="T45" fmla="*/ 0 h 45"/>
                    <a:gd name="T46" fmla="*/ 0 w 66"/>
                    <a:gd name="T47" fmla="*/ 0 h 45"/>
                    <a:gd name="T48" fmla="*/ 0 w 66"/>
                    <a:gd name="T49" fmla="*/ 0 h 45"/>
                    <a:gd name="T50" fmla="*/ 0 w 66"/>
                    <a:gd name="T51" fmla="*/ 0 h 45"/>
                    <a:gd name="T52" fmla="*/ 0 w 66"/>
                    <a:gd name="T53" fmla="*/ 0 h 45"/>
                    <a:gd name="T54" fmla="*/ 0 w 66"/>
                    <a:gd name="T55" fmla="*/ 0 h 45"/>
                    <a:gd name="T56" fmla="*/ 0 w 66"/>
                    <a:gd name="T57" fmla="*/ 0 h 45"/>
                    <a:gd name="T58" fmla="*/ 0 w 66"/>
                    <a:gd name="T59" fmla="*/ 0 h 45"/>
                    <a:gd name="T60" fmla="*/ 0 w 66"/>
                    <a:gd name="T61" fmla="*/ 0 h 45"/>
                    <a:gd name="T62" fmla="*/ 0 w 66"/>
                    <a:gd name="T63" fmla="*/ 0 h 45"/>
                    <a:gd name="T64" fmla="*/ 0 w 66"/>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45"/>
                    <a:gd name="T101" fmla="*/ 66 w 66"/>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45">
                      <a:moveTo>
                        <a:pt x="25" y="6"/>
                      </a:moveTo>
                      <a:lnTo>
                        <a:pt x="32" y="2"/>
                      </a:lnTo>
                      <a:lnTo>
                        <a:pt x="38" y="1"/>
                      </a:lnTo>
                      <a:lnTo>
                        <a:pt x="45" y="0"/>
                      </a:lnTo>
                      <a:lnTo>
                        <a:pt x="50" y="0"/>
                      </a:lnTo>
                      <a:lnTo>
                        <a:pt x="55" y="0"/>
                      </a:lnTo>
                      <a:lnTo>
                        <a:pt x="59" y="2"/>
                      </a:lnTo>
                      <a:lnTo>
                        <a:pt x="63" y="4"/>
                      </a:lnTo>
                      <a:lnTo>
                        <a:pt x="65" y="8"/>
                      </a:lnTo>
                      <a:lnTo>
                        <a:pt x="66" y="11"/>
                      </a:lnTo>
                      <a:lnTo>
                        <a:pt x="66" y="15"/>
                      </a:lnTo>
                      <a:lnTo>
                        <a:pt x="64" y="19"/>
                      </a:lnTo>
                      <a:lnTo>
                        <a:pt x="62" y="24"/>
                      </a:lnTo>
                      <a:lnTo>
                        <a:pt x="58" y="28"/>
                      </a:lnTo>
                      <a:lnTo>
                        <a:pt x="52" y="33"/>
                      </a:lnTo>
                      <a:lnTo>
                        <a:pt x="47" y="36"/>
                      </a:lnTo>
                      <a:lnTo>
                        <a:pt x="41" y="40"/>
                      </a:lnTo>
                      <a:lnTo>
                        <a:pt x="34" y="42"/>
                      </a:lnTo>
                      <a:lnTo>
                        <a:pt x="29" y="44"/>
                      </a:lnTo>
                      <a:lnTo>
                        <a:pt x="22" y="45"/>
                      </a:lnTo>
                      <a:lnTo>
                        <a:pt x="16" y="45"/>
                      </a:lnTo>
                      <a:lnTo>
                        <a:pt x="12" y="44"/>
                      </a:lnTo>
                      <a:lnTo>
                        <a:pt x="7" y="43"/>
                      </a:lnTo>
                      <a:lnTo>
                        <a:pt x="4" y="41"/>
                      </a:lnTo>
                      <a:lnTo>
                        <a:pt x="1" y="37"/>
                      </a:lnTo>
                      <a:lnTo>
                        <a:pt x="0" y="34"/>
                      </a:lnTo>
                      <a:lnTo>
                        <a:pt x="0" y="29"/>
                      </a:lnTo>
                      <a:lnTo>
                        <a:pt x="3" y="25"/>
                      </a:lnTo>
                      <a:lnTo>
                        <a:pt x="5" y="20"/>
                      </a:lnTo>
                      <a:lnTo>
                        <a:pt x="8" y="17"/>
                      </a:lnTo>
                      <a:lnTo>
                        <a:pt x="14" y="12"/>
                      </a:lnTo>
                      <a:lnTo>
                        <a:pt x="20" y="9"/>
                      </a:lnTo>
                      <a:lnTo>
                        <a:pt x="25"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8" name="Freeform 294"/>
                <p:cNvSpPr>
                  <a:spLocks/>
                </p:cNvSpPr>
                <p:nvPr/>
              </p:nvSpPr>
              <p:spPr bwMode="auto">
                <a:xfrm>
                  <a:off x="3611" y="1900"/>
                  <a:ext cx="7" cy="5"/>
                </a:xfrm>
                <a:custGeom>
                  <a:avLst/>
                  <a:gdLst>
                    <a:gd name="T0" fmla="*/ 0 w 66"/>
                    <a:gd name="T1" fmla="*/ 0 h 45"/>
                    <a:gd name="T2" fmla="*/ 0 w 66"/>
                    <a:gd name="T3" fmla="*/ 0 h 45"/>
                    <a:gd name="T4" fmla="*/ 0 w 66"/>
                    <a:gd name="T5" fmla="*/ 0 h 45"/>
                    <a:gd name="T6" fmla="*/ 0 w 66"/>
                    <a:gd name="T7" fmla="*/ 0 h 45"/>
                    <a:gd name="T8" fmla="*/ 0 w 66"/>
                    <a:gd name="T9" fmla="*/ 0 h 45"/>
                    <a:gd name="T10" fmla="*/ 0 w 66"/>
                    <a:gd name="T11" fmla="*/ 0 h 45"/>
                    <a:gd name="T12" fmla="*/ 0 w 66"/>
                    <a:gd name="T13" fmla="*/ 0 h 45"/>
                    <a:gd name="T14" fmla="*/ 0 w 66"/>
                    <a:gd name="T15" fmla="*/ 0 h 45"/>
                    <a:gd name="T16" fmla="*/ 0 w 66"/>
                    <a:gd name="T17" fmla="*/ 0 h 45"/>
                    <a:gd name="T18" fmla="*/ 0 w 66"/>
                    <a:gd name="T19" fmla="*/ 0 h 45"/>
                    <a:gd name="T20" fmla="*/ 0 w 66"/>
                    <a:gd name="T21" fmla="*/ 0 h 45"/>
                    <a:gd name="T22" fmla="*/ 0 w 66"/>
                    <a:gd name="T23" fmla="*/ 0 h 45"/>
                    <a:gd name="T24" fmla="*/ 0 w 66"/>
                    <a:gd name="T25" fmla="*/ 0 h 45"/>
                    <a:gd name="T26" fmla="*/ 0 w 66"/>
                    <a:gd name="T27" fmla="*/ 0 h 45"/>
                    <a:gd name="T28" fmla="*/ 0 w 66"/>
                    <a:gd name="T29" fmla="*/ 0 h 45"/>
                    <a:gd name="T30" fmla="*/ 0 w 66"/>
                    <a:gd name="T31" fmla="*/ 0 h 45"/>
                    <a:gd name="T32" fmla="*/ 0 w 66"/>
                    <a:gd name="T33" fmla="*/ 0 h 45"/>
                    <a:gd name="T34" fmla="*/ 0 w 66"/>
                    <a:gd name="T35" fmla="*/ 0 h 45"/>
                    <a:gd name="T36" fmla="*/ 0 w 66"/>
                    <a:gd name="T37" fmla="*/ 0 h 45"/>
                    <a:gd name="T38" fmla="*/ 0 w 66"/>
                    <a:gd name="T39" fmla="*/ 0 h 45"/>
                    <a:gd name="T40" fmla="*/ 0 w 66"/>
                    <a:gd name="T41" fmla="*/ 0 h 45"/>
                    <a:gd name="T42" fmla="*/ 0 w 66"/>
                    <a:gd name="T43" fmla="*/ 0 h 45"/>
                    <a:gd name="T44" fmla="*/ 0 w 66"/>
                    <a:gd name="T45" fmla="*/ 0 h 45"/>
                    <a:gd name="T46" fmla="*/ 0 w 66"/>
                    <a:gd name="T47" fmla="*/ 0 h 45"/>
                    <a:gd name="T48" fmla="*/ 0 w 66"/>
                    <a:gd name="T49" fmla="*/ 0 h 45"/>
                    <a:gd name="T50" fmla="*/ 0 w 66"/>
                    <a:gd name="T51" fmla="*/ 0 h 45"/>
                    <a:gd name="T52" fmla="*/ 0 w 66"/>
                    <a:gd name="T53" fmla="*/ 0 h 45"/>
                    <a:gd name="T54" fmla="*/ 0 w 66"/>
                    <a:gd name="T55" fmla="*/ 0 h 45"/>
                    <a:gd name="T56" fmla="*/ 0 w 66"/>
                    <a:gd name="T57" fmla="*/ 0 h 45"/>
                    <a:gd name="T58" fmla="*/ 0 w 66"/>
                    <a:gd name="T59" fmla="*/ 0 h 45"/>
                    <a:gd name="T60" fmla="*/ 0 w 66"/>
                    <a:gd name="T61" fmla="*/ 0 h 45"/>
                    <a:gd name="T62" fmla="*/ 0 w 66"/>
                    <a:gd name="T63" fmla="*/ 0 h 45"/>
                    <a:gd name="T64" fmla="*/ 0 w 66"/>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45"/>
                    <a:gd name="T101" fmla="*/ 66 w 66"/>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45">
                      <a:moveTo>
                        <a:pt x="25" y="6"/>
                      </a:moveTo>
                      <a:lnTo>
                        <a:pt x="32" y="2"/>
                      </a:lnTo>
                      <a:lnTo>
                        <a:pt x="38" y="1"/>
                      </a:lnTo>
                      <a:lnTo>
                        <a:pt x="45" y="0"/>
                      </a:lnTo>
                      <a:lnTo>
                        <a:pt x="50" y="0"/>
                      </a:lnTo>
                      <a:lnTo>
                        <a:pt x="55" y="0"/>
                      </a:lnTo>
                      <a:lnTo>
                        <a:pt x="59" y="2"/>
                      </a:lnTo>
                      <a:lnTo>
                        <a:pt x="63" y="4"/>
                      </a:lnTo>
                      <a:lnTo>
                        <a:pt x="65" y="8"/>
                      </a:lnTo>
                      <a:lnTo>
                        <a:pt x="66" y="11"/>
                      </a:lnTo>
                      <a:lnTo>
                        <a:pt x="66" y="15"/>
                      </a:lnTo>
                      <a:lnTo>
                        <a:pt x="64" y="19"/>
                      </a:lnTo>
                      <a:lnTo>
                        <a:pt x="62" y="24"/>
                      </a:lnTo>
                      <a:lnTo>
                        <a:pt x="58" y="28"/>
                      </a:lnTo>
                      <a:lnTo>
                        <a:pt x="52" y="33"/>
                      </a:lnTo>
                      <a:lnTo>
                        <a:pt x="47" y="36"/>
                      </a:lnTo>
                      <a:lnTo>
                        <a:pt x="41" y="40"/>
                      </a:lnTo>
                      <a:lnTo>
                        <a:pt x="34" y="42"/>
                      </a:lnTo>
                      <a:lnTo>
                        <a:pt x="29" y="44"/>
                      </a:lnTo>
                      <a:lnTo>
                        <a:pt x="22" y="45"/>
                      </a:lnTo>
                      <a:lnTo>
                        <a:pt x="16" y="45"/>
                      </a:lnTo>
                      <a:lnTo>
                        <a:pt x="12" y="44"/>
                      </a:lnTo>
                      <a:lnTo>
                        <a:pt x="7" y="43"/>
                      </a:lnTo>
                      <a:lnTo>
                        <a:pt x="4" y="41"/>
                      </a:lnTo>
                      <a:lnTo>
                        <a:pt x="1" y="37"/>
                      </a:lnTo>
                      <a:lnTo>
                        <a:pt x="0" y="34"/>
                      </a:lnTo>
                      <a:lnTo>
                        <a:pt x="0" y="29"/>
                      </a:lnTo>
                      <a:lnTo>
                        <a:pt x="3" y="25"/>
                      </a:lnTo>
                      <a:lnTo>
                        <a:pt x="5" y="20"/>
                      </a:lnTo>
                      <a:lnTo>
                        <a:pt x="8" y="17"/>
                      </a:lnTo>
                      <a:lnTo>
                        <a:pt x="14" y="12"/>
                      </a:lnTo>
                      <a:lnTo>
                        <a:pt x="20" y="9"/>
                      </a:lnTo>
                      <a:lnTo>
                        <a:pt x="25"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9" name="Freeform 295"/>
                <p:cNvSpPr>
                  <a:spLocks/>
                </p:cNvSpPr>
                <p:nvPr/>
              </p:nvSpPr>
              <p:spPr bwMode="auto">
                <a:xfrm>
                  <a:off x="3745" y="1779"/>
                  <a:ext cx="63" cy="102"/>
                </a:xfrm>
                <a:custGeom>
                  <a:avLst/>
                  <a:gdLst>
                    <a:gd name="T0" fmla="*/ 0 w 624"/>
                    <a:gd name="T1" fmla="*/ 0 h 932"/>
                    <a:gd name="T2" fmla="*/ 0 w 624"/>
                    <a:gd name="T3" fmla="*/ 0 h 932"/>
                    <a:gd name="T4" fmla="*/ 0 w 624"/>
                    <a:gd name="T5" fmla="*/ 0 h 932"/>
                    <a:gd name="T6" fmla="*/ 0 w 624"/>
                    <a:gd name="T7" fmla="*/ 0 h 932"/>
                    <a:gd name="T8" fmla="*/ 0 w 624"/>
                    <a:gd name="T9" fmla="*/ 0 h 932"/>
                    <a:gd name="T10" fmla="*/ 0 w 624"/>
                    <a:gd name="T11" fmla="*/ 0 h 932"/>
                    <a:gd name="T12" fmla="*/ 0 w 624"/>
                    <a:gd name="T13" fmla="*/ 0 h 932"/>
                    <a:gd name="T14" fmla="*/ 0 w 624"/>
                    <a:gd name="T15" fmla="*/ 0 h 932"/>
                    <a:gd name="T16" fmla="*/ 0 w 624"/>
                    <a:gd name="T17" fmla="*/ 0 h 932"/>
                    <a:gd name="T18" fmla="*/ 0 w 624"/>
                    <a:gd name="T19" fmla="*/ 0 h 932"/>
                    <a:gd name="T20" fmla="*/ 0 w 624"/>
                    <a:gd name="T21" fmla="*/ 0 h 932"/>
                    <a:gd name="T22" fmla="*/ 0 w 624"/>
                    <a:gd name="T23" fmla="*/ 0 h 932"/>
                    <a:gd name="T24" fmla="*/ 0 w 624"/>
                    <a:gd name="T25" fmla="*/ 0 h 932"/>
                    <a:gd name="T26" fmla="*/ 0 w 624"/>
                    <a:gd name="T27" fmla="*/ 0 h 932"/>
                    <a:gd name="T28" fmla="*/ 0 w 624"/>
                    <a:gd name="T29" fmla="*/ 0 h 932"/>
                    <a:gd name="T30" fmla="*/ 0 w 624"/>
                    <a:gd name="T31" fmla="*/ 0 h 932"/>
                    <a:gd name="T32" fmla="*/ 0 w 624"/>
                    <a:gd name="T33" fmla="*/ 0 h 932"/>
                    <a:gd name="T34" fmla="*/ 0 w 624"/>
                    <a:gd name="T35" fmla="*/ 0 h 932"/>
                    <a:gd name="T36" fmla="*/ 0 w 624"/>
                    <a:gd name="T37" fmla="*/ 0 h 932"/>
                    <a:gd name="T38" fmla="*/ 0 w 624"/>
                    <a:gd name="T39" fmla="*/ 0 h 932"/>
                    <a:gd name="T40" fmla="*/ 0 w 624"/>
                    <a:gd name="T41" fmla="*/ 0 h 932"/>
                    <a:gd name="T42" fmla="*/ 0 w 624"/>
                    <a:gd name="T43" fmla="*/ 0 h 9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4"/>
                    <a:gd name="T67" fmla="*/ 0 h 932"/>
                    <a:gd name="T68" fmla="*/ 624 w 624"/>
                    <a:gd name="T69" fmla="*/ 932 h 9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4" h="932">
                      <a:moveTo>
                        <a:pt x="564" y="922"/>
                      </a:moveTo>
                      <a:lnTo>
                        <a:pt x="0" y="38"/>
                      </a:lnTo>
                      <a:lnTo>
                        <a:pt x="59" y="0"/>
                      </a:lnTo>
                      <a:lnTo>
                        <a:pt x="622" y="886"/>
                      </a:lnTo>
                      <a:lnTo>
                        <a:pt x="624" y="890"/>
                      </a:lnTo>
                      <a:lnTo>
                        <a:pt x="624" y="895"/>
                      </a:lnTo>
                      <a:lnTo>
                        <a:pt x="624" y="900"/>
                      </a:lnTo>
                      <a:lnTo>
                        <a:pt x="623" y="906"/>
                      </a:lnTo>
                      <a:lnTo>
                        <a:pt x="620" y="912"/>
                      </a:lnTo>
                      <a:lnTo>
                        <a:pt x="616" y="916"/>
                      </a:lnTo>
                      <a:lnTo>
                        <a:pt x="612" y="921"/>
                      </a:lnTo>
                      <a:lnTo>
                        <a:pt x="606" y="925"/>
                      </a:lnTo>
                      <a:lnTo>
                        <a:pt x="601" y="928"/>
                      </a:lnTo>
                      <a:lnTo>
                        <a:pt x="595" y="930"/>
                      </a:lnTo>
                      <a:lnTo>
                        <a:pt x="588" y="931"/>
                      </a:lnTo>
                      <a:lnTo>
                        <a:pt x="582" y="932"/>
                      </a:lnTo>
                      <a:lnTo>
                        <a:pt x="577" y="931"/>
                      </a:lnTo>
                      <a:lnTo>
                        <a:pt x="572" y="929"/>
                      </a:lnTo>
                      <a:lnTo>
                        <a:pt x="568" y="927"/>
                      </a:lnTo>
                      <a:lnTo>
                        <a:pt x="564" y="92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90" name="Freeform 296"/>
                <p:cNvSpPr>
                  <a:spLocks/>
                </p:cNvSpPr>
                <p:nvPr/>
              </p:nvSpPr>
              <p:spPr bwMode="auto">
                <a:xfrm>
                  <a:off x="3745" y="1779"/>
                  <a:ext cx="63" cy="102"/>
                </a:xfrm>
                <a:custGeom>
                  <a:avLst/>
                  <a:gdLst>
                    <a:gd name="T0" fmla="*/ 0 w 624"/>
                    <a:gd name="T1" fmla="*/ 0 h 932"/>
                    <a:gd name="T2" fmla="*/ 0 w 624"/>
                    <a:gd name="T3" fmla="*/ 0 h 932"/>
                    <a:gd name="T4" fmla="*/ 0 w 624"/>
                    <a:gd name="T5" fmla="*/ 0 h 932"/>
                    <a:gd name="T6" fmla="*/ 0 w 624"/>
                    <a:gd name="T7" fmla="*/ 0 h 932"/>
                    <a:gd name="T8" fmla="*/ 0 w 624"/>
                    <a:gd name="T9" fmla="*/ 0 h 932"/>
                    <a:gd name="T10" fmla="*/ 0 w 624"/>
                    <a:gd name="T11" fmla="*/ 0 h 932"/>
                    <a:gd name="T12" fmla="*/ 0 w 624"/>
                    <a:gd name="T13" fmla="*/ 0 h 932"/>
                    <a:gd name="T14" fmla="*/ 0 w 624"/>
                    <a:gd name="T15" fmla="*/ 0 h 932"/>
                    <a:gd name="T16" fmla="*/ 0 w 624"/>
                    <a:gd name="T17" fmla="*/ 0 h 932"/>
                    <a:gd name="T18" fmla="*/ 0 w 624"/>
                    <a:gd name="T19" fmla="*/ 0 h 932"/>
                    <a:gd name="T20" fmla="*/ 0 w 624"/>
                    <a:gd name="T21" fmla="*/ 0 h 932"/>
                    <a:gd name="T22" fmla="*/ 0 w 624"/>
                    <a:gd name="T23" fmla="*/ 0 h 932"/>
                    <a:gd name="T24" fmla="*/ 0 w 624"/>
                    <a:gd name="T25" fmla="*/ 0 h 932"/>
                    <a:gd name="T26" fmla="*/ 0 w 624"/>
                    <a:gd name="T27" fmla="*/ 0 h 932"/>
                    <a:gd name="T28" fmla="*/ 0 w 624"/>
                    <a:gd name="T29" fmla="*/ 0 h 932"/>
                    <a:gd name="T30" fmla="*/ 0 w 624"/>
                    <a:gd name="T31" fmla="*/ 0 h 932"/>
                    <a:gd name="T32" fmla="*/ 0 w 624"/>
                    <a:gd name="T33" fmla="*/ 0 h 932"/>
                    <a:gd name="T34" fmla="*/ 0 w 624"/>
                    <a:gd name="T35" fmla="*/ 0 h 932"/>
                    <a:gd name="T36" fmla="*/ 0 w 624"/>
                    <a:gd name="T37" fmla="*/ 0 h 932"/>
                    <a:gd name="T38" fmla="*/ 0 w 624"/>
                    <a:gd name="T39" fmla="*/ 0 h 932"/>
                    <a:gd name="T40" fmla="*/ 0 w 624"/>
                    <a:gd name="T41" fmla="*/ 0 h 932"/>
                    <a:gd name="T42" fmla="*/ 0 w 624"/>
                    <a:gd name="T43" fmla="*/ 0 h 9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4"/>
                    <a:gd name="T67" fmla="*/ 0 h 932"/>
                    <a:gd name="T68" fmla="*/ 624 w 624"/>
                    <a:gd name="T69" fmla="*/ 932 h 9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4" h="932">
                      <a:moveTo>
                        <a:pt x="564" y="922"/>
                      </a:moveTo>
                      <a:lnTo>
                        <a:pt x="0" y="38"/>
                      </a:lnTo>
                      <a:lnTo>
                        <a:pt x="59" y="0"/>
                      </a:lnTo>
                      <a:lnTo>
                        <a:pt x="622" y="886"/>
                      </a:lnTo>
                      <a:lnTo>
                        <a:pt x="624" y="890"/>
                      </a:lnTo>
                      <a:lnTo>
                        <a:pt x="624" y="895"/>
                      </a:lnTo>
                      <a:lnTo>
                        <a:pt x="624" y="900"/>
                      </a:lnTo>
                      <a:lnTo>
                        <a:pt x="623" y="906"/>
                      </a:lnTo>
                      <a:lnTo>
                        <a:pt x="620" y="912"/>
                      </a:lnTo>
                      <a:lnTo>
                        <a:pt x="616" y="916"/>
                      </a:lnTo>
                      <a:lnTo>
                        <a:pt x="612" y="921"/>
                      </a:lnTo>
                      <a:lnTo>
                        <a:pt x="606" y="925"/>
                      </a:lnTo>
                      <a:lnTo>
                        <a:pt x="601" y="928"/>
                      </a:lnTo>
                      <a:lnTo>
                        <a:pt x="595" y="930"/>
                      </a:lnTo>
                      <a:lnTo>
                        <a:pt x="588" y="931"/>
                      </a:lnTo>
                      <a:lnTo>
                        <a:pt x="582" y="932"/>
                      </a:lnTo>
                      <a:lnTo>
                        <a:pt x="577" y="931"/>
                      </a:lnTo>
                      <a:lnTo>
                        <a:pt x="572" y="929"/>
                      </a:lnTo>
                      <a:lnTo>
                        <a:pt x="568" y="927"/>
                      </a:lnTo>
                      <a:lnTo>
                        <a:pt x="564" y="92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1" name="Freeform 297"/>
                <p:cNvSpPr>
                  <a:spLocks/>
                </p:cNvSpPr>
                <p:nvPr/>
              </p:nvSpPr>
              <p:spPr bwMode="auto">
                <a:xfrm>
                  <a:off x="4045" y="1336"/>
                  <a:ext cx="76" cy="114"/>
                </a:xfrm>
                <a:custGeom>
                  <a:avLst/>
                  <a:gdLst>
                    <a:gd name="T0" fmla="*/ 0 w 753"/>
                    <a:gd name="T1" fmla="*/ 0 h 1052"/>
                    <a:gd name="T2" fmla="*/ 0 w 753"/>
                    <a:gd name="T3" fmla="*/ 0 h 1052"/>
                    <a:gd name="T4" fmla="*/ 0 w 753"/>
                    <a:gd name="T5" fmla="*/ 0 h 1052"/>
                    <a:gd name="T6" fmla="*/ 0 w 753"/>
                    <a:gd name="T7" fmla="*/ 0 h 1052"/>
                    <a:gd name="T8" fmla="*/ 0 w 753"/>
                    <a:gd name="T9" fmla="*/ 0 h 1052"/>
                    <a:gd name="T10" fmla="*/ 0 w 753"/>
                    <a:gd name="T11" fmla="*/ 0 h 1052"/>
                    <a:gd name="T12" fmla="*/ 0 w 753"/>
                    <a:gd name="T13" fmla="*/ 0 h 1052"/>
                    <a:gd name="T14" fmla="*/ 0 w 753"/>
                    <a:gd name="T15" fmla="*/ 0 h 1052"/>
                    <a:gd name="T16" fmla="*/ 0 w 753"/>
                    <a:gd name="T17" fmla="*/ 0 h 1052"/>
                    <a:gd name="T18" fmla="*/ 0 w 753"/>
                    <a:gd name="T19" fmla="*/ 0 h 1052"/>
                    <a:gd name="T20" fmla="*/ 0 w 753"/>
                    <a:gd name="T21" fmla="*/ 0 h 1052"/>
                    <a:gd name="T22" fmla="*/ 0 w 753"/>
                    <a:gd name="T23" fmla="*/ 0 h 1052"/>
                    <a:gd name="T24" fmla="*/ 0 w 753"/>
                    <a:gd name="T25" fmla="*/ 0 h 1052"/>
                    <a:gd name="T26" fmla="*/ 0 w 753"/>
                    <a:gd name="T27" fmla="*/ 0 h 1052"/>
                    <a:gd name="T28" fmla="*/ 0 w 753"/>
                    <a:gd name="T29" fmla="*/ 0 h 1052"/>
                    <a:gd name="T30" fmla="*/ 0 w 753"/>
                    <a:gd name="T31" fmla="*/ 0 h 1052"/>
                    <a:gd name="T32" fmla="*/ 0 w 753"/>
                    <a:gd name="T33" fmla="*/ 0 h 1052"/>
                    <a:gd name="T34" fmla="*/ 0 w 753"/>
                    <a:gd name="T35" fmla="*/ 0 h 1052"/>
                    <a:gd name="T36" fmla="*/ 0 w 753"/>
                    <a:gd name="T37" fmla="*/ 0 h 1052"/>
                    <a:gd name="T38" fmla="*/ 0 w 753"/>
                    <a:gd name="T39" fmla="*/ 0 h 1052"/>
                    <a:gd name="T40" fmla="*/ 0 w 753"/>
                    <a:gd name="T41" fmla="*/ 0 h 1052"/>
                    <a:gd name="T42" fmla="*/ 0 w 753"/>
                    <a:gd name="T43" fmla="*/ 0 h 1052"/>
                    <a:gd name="T44" fmla="*/ 0 w 753"/>
                    <a:gd name="T45" fmla="*/ 0 h 1052"/>
                    <a:gd name="T46" fmla="*/ 0 w 753"/>
                    <a:gd name="T47" fmla="*/ 0 h 1052"/>
                    <a:gd name="T48" fmla="*/ 0 w 753"/>
                    <a:gd name="T49" fmla="*/ 0 h 1052"/>
                    <a:gd name="T50" fmla="*/ 0 w 753"/>
                    <a:gd name="T51" fmla="*/ 0 h 1052"/>
                    <a:gd name="T52" fmla="*/ 0 w 753"/>
                    <a:gd name="T53" fmla="*/ 0 h 1052"/>
                    <a:gd name="T54" fmla="*/ 0 w 753"/>
                    <a:gd name="T55" fmla="*/ 0 h 1052"/>
                    <a:gd name="T56" fmla="*/ 0 w 753"/>
                    <a:gd name="T57" fmla="*/ 0 h 1052"/>
                    <a:gd name="T58" fmla="*/ 0 w 753"/>
                    <a:gd name="T59" fmla="*/ 0 h 1052"/>
                    <a:gd name="T60" fmla="*/ 0 w 753"/>
                    <a:gd name="T61" fmla="*/ 0 h 1052"/>
                    <a:gd name="T62" fmla="*/ 0 w 753"/>
                    <a:gd name="T63" fmla="*/ 0 h 1052"/>
                    <a:gd name="T64" fmla="*/ 0 w 753"/>
                    <a:gd name="T65" fmla="*/ 0 h 1052"/>
                    <a:gd name="T66" fmla="*/ 0 w 753"/>
                    <a:gd name="T67" fmla="*/ 0 h 1052"/>
                    <a:gd name="T68" fmla="*/ 0 w 753"/>
                    <a:gd name="T69" fmla="*/ 0 h 1052"/>
                    <a:gd name="T70" fmla="*/ 0 w 753"/>
                    <a:gd name="T71" fmla="*/ 0 h 1052"/>
                    <a:gd name="T72" fmla="*/ 0 w 753"/>
                    <a:gd name="T73" fmla="*/ 0 h 1052"/>
                    <a:gd name="T74" fmla="*/ 0 w 753"/>
                    <a:gd name="T75" fmla="*/ 0 h 10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3"/>
                    <a:gd name="T115" fmla="*/ 0 h 1052"/>
                    <a:gd name="T116" fmla="*/ 753 w 753"/>
                    <a:gd name="T117" fmla="*/ 1052 h 10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3" h="1052">
                      <a:moveTo>
                        <a:pt x="59" y="7"/>
                      </a:moveTo>
                      <a:lnTo>
                        <a:pt x="751" y="1006"/>
                      </a:lnTo>
                      <a:lnTo>
                        <a:pt x="752" y="1009"/>
                      </a:lnTo>
                      <a:lnTo>
                        <a:pt x="753" y="1014"/>
                      </a:lnTo>
                      <a:lnTo>
                        <a:pt x="752" y="1018"/>
                      </a:lnTo>
                      <a:lnTo>
                        <a:pt x="750" y="1024"/>
                      </a:lnTo>
                      <a:lnTo>
                        <a:pt x="747" y="1029"/>
                      </a:lnTo>
                      <a:lnTo>
                        <a:pt x="743" y="1034"/>
                      </a:lnTo>
                      <a:lnTo>
                        <a:pt x="738" y="1039"/>
                      </a:lnTo>
                      <a:lnTo>
                        <a:pt x="733" y="1042"/>
                      </a:lnTo>
                      <a:lnTo>
                        <a:pt x="727" y="1047"/>
                      </a:lnTo>
                      <a:lnTo>
                        <a:pt x="720" y="1049"/>
                      </a:lnTo>
                      <a:lnTo>
                        <a:pt x="714" y="1051"/>
                      </a:lnTo>
                      <a:lnTo>
                        <a:pt x="709" y="1052"/>
                      </a:lnTo>
                      <a:lnTo>
                        <a:pt x="703" y="1052"/>
                      </a:lnTo>
                      <a:lnTo>
                        <a:pt x="699" y="1051"/>
                      </a:lnTo>
                      <a:lnTo>
                        <a:pt x="695" y="1049"/>
                      </a:lnTo>
                      <a:lnTo>
                        <a:pt x="692" y="1047"/>
                      </a:lnTo>
                      <a:lnTo>
                        <a:pt x="2" y="45"/>
                      </a:lnTo>
                      <a:lnTo>
                        <a:pt x="1" y="42"/>
                      </a:lnTo>
                      <a:lnTo>
                        <a:pt x="0" y="38"/>
                      </a:lnTo>
                      <a:lnTo>
                        <a:pt x="1" y="33"/>
                      </a:lnTo>
                      <a:lnTo>
                        <a:pt x="2" y="27"/>
                      </a:lnTo>
                      <a:lnTo>
                        <a:pt x="6" y="23"/>
                      </a:lnTo>
                      <a:lnTo>
                        <a:pt x="9" y="18"/>
                      </a:lnTo>
                      <a:lnTo>
                        <a:pt x="14" y="13"/>
                      </a:lnTo>
                      <a:lnTo>
                        <a:pt x="19" y="9"/>
                      </a:lnTo>
                      <a:lnTo>
                        <a:pt x="25" y="6"/>
                      </a:lnTo>
                      <a:lnTo>
                        <a:pt x="31" y="2"/>
                      </a:lnTo>
                      <a:lnTo>
                        <a:pt x="36" y="1"/>
                      </a:lnTo>
                      <a:lnTo>
                        <a:pt x="42" y="0"/>
                      </a:lnTo>
                      <a:lnTo>
                        <a:pt x="48" y="0"/>
                      </a:lnTo>
                      <a:lnTo>
                        <a:pt x="52" y="1"/>
                      </a:lnTo>
                      <a:lnTo>
                        <a:pt x="56" y="4"/>
                      </a:lnTo>
                      <a:lnTo>
                        <a:pt x="59" y="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92" name="Freeform 298"/>
                <p:cNvSpPr>
                  <a:spLocks/>
                </p:cNvSpPr>
                <p:nvPr/>
              </p:nvSpPr>
              <p:spPr bwMode="auto">
                <a:xfrm>
                  <a:off x="4045" y="1336"/>
                  <a:ext cx="76" cy="114"/>
                </a:xfrm>
                <a:custGeom>
                  <a:avLst/>
                  <a:gdLst>
                    <a:gd name="T0" fmla="*/ 0 w 753"/>
                    <a:gd name="T1" fmla="*/ 0 h 1052"/>
                    <a:gd name="T2" fmla="*/ 0 w 753"/>
                    <a:gd name="T3" fmla="*/ 0 h 1052"/>
                    <a:gd name="T4" fmla="*/ 0 w 753"/>
                    <a:gd name="T5" fmla="*/ 0 h 1052"/>
                    <a:gd name="T6" fmla="*/ 0 w 753"/>
                    <a:gd name="T7" fmla="*/ 0 h 1052"/>
                    <a:gd name="T8" fmla="*/ 0 w 753"/>
                    <a:gd name="T9" fmla="*/ 0 h 1052"/>
                    <a:gd name="T10" fmla="*/ 0 w 753"/>
                    <a:gd name="T11" fmla="*/ 0 h 1052"/>
                    <a:gd name="T12" fmla="*/ 0 w 753"/>
                    <a:gd name="T13" fmla="*/ 0 h 1052"/>
                    <a:gd name="T14" fmla="*/ 0 w 753"/>
                    <a:gd name="T15" fmla="*/ 0 h 1052"/>
                    <a:gd name="T16" fmla="*/ 0 w 753"/>
                    <a:gd name="T17" fmla="*/ 0 h 1052"/>
                    <a:gd name="T18" fmla="*/ 0 w 753"/>
                    <a:gd name="T19" fmla="*/ 0 h 1052"/>
                    <a:gd name="T20" fmla="*/ 0 w 753"/>
                    <a:gd name="T21" fmla="*/ 0 h 1052"/>
                    <a:gd name="T22" fmla="*/ 0 w 753"/>
                    <a:gd name="T23" fmla="*/ 0 h 1052"/>
                    <a:gd name="T24" fmla="*/ 0 w 753"/>
                    <a:gd name="T25" fmla="*/ 0 h 1052"/>
                    <a:gd name="T26" fmla="*/ 0 w 753"/>
                    <a:gd name="T27" fmla="*/ 0 h 1052"/>
                    <a:gd name="T28" fmla="*/ 0 w 753"/>
                    <a:gd name="T29" fmla="*/ 0 h 1052"/>
                    <a:gd name="T30" fmla="*/ 0 w 753"/>
                    <a:gd name="T31" fmla="*/ 0 h 1052"/>
                    <a:gd name="T32" fmla="*/ 0 w 753"/>
                    <a:gd name="T33" fmla="*/ 0 h 1052"/>
                    <a:gd name="T34" fmla="*/ 0 w 753"/>
                    <a:gd name="T35" fmla="*/ 0 h 1052"/>
                    <a:gd name="T36" fmla="*/ 0 w 753"/>
                    <a:gd name="T37" fmla="*/ 0 h 1052"/>
                    <a:gd name="T38" fmla="*/ 0 w 753"/>
                    <a:gd name="T39" fmla="*/ 0 h 1052"/>
                    <a:gd name="T40" fmla="*/ 0 w 753"/>
                    <a:gd name="T41" fmla="*/ 0 h 1052"/>
                    <a:gd name="T42" fmla="*/ 0 w 753"/>
                    <a:gd name="T43" fmla="*/ 0 h 1052"/>
                    <a:gd name="T44" fmla="*/ 0 w 753"/>
                    <a:gd name="T45" fmla="*/ 0 h 1052"/>
                    <a:gd name="T46" fmla="*/ 0 w 753"/>
                    <a:gd name="T47" fmla="*/ 0 h 1052"/>
                    <a:gd name="T48" fmla="*/ 0 w 753"/>
                    <a:gd name="T49" fmla="*/ 0 h 1052"/>
                    <a:gd name="T50" fmla="*/ 0 w 753"/>
                    <a:gd name="T51" fmla="*/ 0 h 1052"/>
                    <a:gd name="T52" fmla="*/ 0 w 753"/>
                    <a:gd name="T53" fmla="*/ 0 h 1052"/>
                    <a:gd name="T54" fmla="*/ 0 w 753"/>
                    <a:gd name="T55" fmla="*/ 0 h 1052"/>
                    <a:gd name="T56" fmla="*/ 0 w 753"/>
                    <a:gd name="T57" fmla="*/ 0 h 1052"/>
                    <a:gd name="T58" fmla="*/ 0 w 753"/>
                    <a:gd name="T59" fmla="*/ 0 h 1052"/>
                    <a:gd name="T60" fmla="*/ 0 w 753"/>
                    <a:gd name="T61" fmla="*/ 0 h 1052"/>
                    <a:gd name="T62" fmla="*/ 0 w 753"/>
                    <a:gd name="T63" fmla="*/ 0 h 1052"/>
                    <a:gd name="T64" fmla="*/ 0 w 753"/>
                    <a:gd name="T65" fmla="*/ 0 h 1052"/>
                    <a:gd name="T66" fmla="*/ 0 w 753"/>
                    <a:gd name="T67" fmla="*/ 0 h 1052"/>
                    <a:gd name="T68" fmla="*/ 0 w 753"/>
                    <a:gd name="T69" fmla="*/ 0 h 1052"/>
                    <a:gd name="T70" fmla="*/ 0 w 753"/>
                    <a:gd name="T71" fmla="*/ 0 h 1052"/>
                    <a:gd name="T72" fmla="*/ 0 w 753"/>
                    <a:gd name="T73" fmla="*/ 0 h 1052"/>
                    <a:gd name="T74" fmla="*/ 0 w 753"/>
                    <a:gd name="T75" fmla="*/ 0 h 10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3"/>
                    <a:gd name="T115" fmla="*/ 0 h 1052"/>
                    <a:gd name="T116" fmla="*/ 753 w 753"/>
                    <a:gd name="T117" fmla="*/ 1052 h 10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3" h="1052">
                      <a:moveTo>
                        <a:pt x="59" y="7"/>
                      </a:moveTo>
                      <a:lnTo>
                        <a:pt x="751" y="1006"/>
                      </a:lnTo>
                      <a:lnTo>
                        <a:pt x="752" y="1009"/>
                      </a:lnTo>
                      <a:lnTo>
                        <a:pt x="753" y="1014"/>
                      </a:lnTo>
                      <a:lnTo>
                        <a:pt x="752" y="1018"/>
                      </a:lnTo>
                      <a:lnTo>
                        <a:pt x="750" y="1024"/>
                      </a:lnTo>
                      <a:lnTo>
                        <a:pt x="747" y="1029"/>
                      </a:lnTo>
                      <a:lnTo>
                        <a:pt x="743" y="1034"/>
                      </a:lnTo>
                      <a:lnTo>
                        <a:pt x="738" y="1039"/>
                      </a:lnTo>
                      <a:lnTo>
                        <a:pt x="733" y="1042"/>
                      </a:lnTo>
                      <a:lnTo>
                        <a:pt x="727" y="1047"/>
                      </a:lnTo>
                      <a:lnTo>
                        <a:pt x="720" y="1049"/>
                      </a:lnTo>
                      <a:lnTo>
                        <a:pt x="714" y="1051"/>
                      </a:lnTo>
                      <a:lnTo>
                        <a:pt x="709" y="1052"/>
                      </a:lnTo>
                      <a:lnTo>
                        <a:pt x="703" y="1052"/>
                      </a:lnTo>
                      <a:lnTo>
                        <a:pt x="699" y="1051"/>
                      </a:lnTo>
                      <a:lnTo>
                        <a:pt x="695" y="1049"/>
                      </a:lnTo>
                      <a:lnTo>
                        <a:pt x="692" y="1047"/>
                      </a:lnTo>
                      <a:lnTo>
                        <a:pt x="2" y="45"/>
                      </a:lnTo>
                      <a:lnTo>
                        <a:pt x="1" y="42"/>
                      </a:lnTo>
                      <a:lnTo>
                        <a:pt x="0" y="38"/>
                      </a:lnTo>
                      <a:lnTo>
                        <a:pt x="1" y="33"/>
                      </a:lnTo>
                      <a:lnTo>
                        <a:pt x="2" y="27"/>
                      </a:lnTo>
                      <a:lnTo>
                        <a:pt x="6" y="23"/>
                      </a:lnTo>
                      <a:lnTo>
                        <a:pt x="9" y="18"/>
                      </a:lnTo>
                      <a:lnTo>
                        <a:pt x="14" y="13"/>
                      </a:lnTo>
                      <a:lnTo>
                        <a:pt x="19" y="9"/>
                      </a:lnTo>
                      <a:lnTo>
                        <a:pt x="25" y="6"/>
                      </a:lnTo>
                      <a:lnTo>
                        <a:pt x="31" y="2"/>
                      </a:lnTo>
                      <a:lnTo>
                        <a:pt x="36" y="1"/>
                      </a:lnTo>
                      <a:lnTo>
                        <a:pt x="42" y="0"/>
                      </a:lnTo>
                      <a:lnTo>
                        <a:pt x="48" y="0"/>
                      </a:lnTo>
                      <a:lnTo>
                        <a:pt x="52" y="1"/>
                      </a:lnTo>
                      <a:lnTo>
                        <a:pt x="56" y="4"/>
                      </a:lnTo>
                      <a:lnTo>
                        <a:pt x="59"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3" name="Freeform 299"/>
                <p:cNvSpPr>
                  <a:spLocks/>
                </p:cNvSpPr>
                <p:nvPr/>
              </p:nvSpPr>
              <p:spPr bwMode="auto">
                <a:xfrm>
                  <a:off x="4115" y="1445"/>
                  <a:ext cx="6" cy="5"/>
                </a:xfrm>
                <a:custGeom>
                  <a:avLst/>
                  <a:gdLst>
                    <a:gd name="T0" fmla="*/ 0 w 64"/>
                    <a:gd name="T1" fmla="*/ 0 h 52"/>
                    <a:gd name="T2" fmla="*/ 0 w 64"/>
                    <a:gd name="T3" fmla="*/ 0 h 52"/>
                    <a:gd name="T4" fmla="*/ 0 w 64"/>
                    <a:gd name="T5" fmla="*/ 0 h 52"/>
                    <a:gd name="T6" fmla="*/ 0 w 64"/>
                    <a:gd name="T7" fmla="*/ 0 h 52"/>
                    <a:gd name="T8" fmla="*/ 0 w 64"/>
                    <a:gd name="T9" fmla="*/ 0 h 52"/>
                    <a:gd name="T10" fmla="*/ 0 w 64"/>
                    <a:gd name="T11" fmla="*/ 0 h 52"/>
                    <a:gd name="T12" fmla="*/ 0 w 64"/>
                    <a:gd name="T13" fmla="*/ 0 h 52"/>
                    <a:gd name="T14" fmla="*/ 0 w 64"/>
                    <a:gd name="T15" fmla="*/ 0 h 52"/>
                    <a:gd name="T16" fmla="*/ 0 w 64"/>
                    <a:gd name="T17" fmla="*/ 0 h 52"/>
                    <a:gd name="T18" fmla="*/ 0 w 64"/>
                    <a:gd name="T19" fmla="*/ 0 h 52"/>
                    <a:gd name="T20" fmla="*/ 0 w 64"/>
                    <a:gd name="T21" fmla="*/ 0 h 52"/>
                    <a:gd name="T22" fmla="*/ 0 w 64"/>
                    <a:gd name="T23" fmla="*/ 0 h 52"/>
                    <a:gd name="T24" fmla="*/ 0 w 64"/>
                    <a:gd name="T25" fmla="*/ 0 h 52"/>
                    <a:gd name="T26" fmla="*/ 0 w 64"/>
                    <a:gd name="T27" fmla="*/ 0 h 52"/>
                    <a:gd name="T28" fmla="*/ 0 w 64"/>
                    <a:gd name="T29" fmla="*/ 0 h 52"/>
                    <a:gd name="T30" fmla="*/ 0 w 64"/>
                    <a:gd name="T31" fmla="*/ 0 h 52"/>
                    <a:gd name="T32" fmla="*/ 0 w 64"/>
                    <a:gd name="T33" fmla="*/ 0 h 52"/>
                    <a:gd name="T34" fmla="*/ 0 w 64"/>
                    <a:gd name="T35" fmla="*/ 0 h 52"/>
                    <a:gd name="T36" fmla="*/ 0 w 64"/>
                    <a:gd name="T37" fmla="*/ 0 h 52"/>
                    <a:gd name="T38" fmla="*/ 0 w 64"/>
                    <a:gd name="T39" fmla="*/ 0 h 52"/>
                    <a:gd name="T40" fmla="*/ 0 w 64"/>
                    <a:gd name="T41" fmla="*/ 0 h 52"/>
                    <a:gd name="T42" fmla="*/ 0 w 64"/>
                    <a:gd name="T43" fmla="*/ 0 h 52"/>
                    <a:gd name="T44" fmla="*/ 0 w 64"/>
                    <a:gd name="T45" fmla="*/ 0 h 52"/>
                    <a:gd name="T46" fmla="*/ 0 w 64"/>
                    <a:gd name="T47" fmla="*/ 0 h 52"/>
                    <a:gd name="T48" fmla="*/ 0 w 64"/>
                    <a:gd name="T49" fmla="*/ 0 h 52"/>
                    <a:gd name="T50" fmla="*/ 0 w 64"/>
                    <a:gd name="T51" fmla="*/ 0 h 52"/>
                    <a:gd name="T52" fmla="*/ 0 w 64"/>
                    <a:gd name="T53" fmla="*/ 0 h 52"/>
                    <a:gd name="T54" fmla="*/ 0 w 64"/>
                    <a:gd name="T55" fmla="*/ 0 h 52"/>
                    <a:gd name="T56" fmla="*/ 0 w 64"/>
                    <a:gd name="T57" fmla="*/ 0 h 52"/>
                    <a:gd name="T58" fmla="*/ 0 w 64"/>
                    <a:gd name="T59" fmla="*/ 0 h 52"/>
                    <a:gd name="T60" fmla="*/ 0 w 64"/>
                    <a:gd name="T61" fmla="*/ 0 h 52"/>
                    <a:gd name="T62" fmla="*/ 0 w 64"/>
                    <a:gd name="T63" fmla="*/ 0 h 52"/>
                    <a:gd name="T64" fmla="*/ 0 w 64"/>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2"/>
                    <a:gd name="T101" fmla="*/ 64 w 64"/>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2">
                      <a:moveTo>
                        <a:pt x="21" y="9"/>
                      </a:moveTo>
                      <a:lnTo>
                        <a:pt x="27" y="6"/>
                      </a:lnTo>
                      <a:lnTo>
                        <a:pt x="32" y="2"/>
                      </a:lnTo>
                      <a:lnTo>
                        <a:pt x="39" y="1"/>
                      </a:lnTo>
                      <a:lnTo>
                        <a:pt x="45" y="0"/>
                      </a:lnTo>
                      <a:lnTo>
                        <a:pt x="50" y="0"/>
                      </a:lnTo>
                      <a:lnTo>
                        <a:pt x="55" y="1"/>
                      </a:lnTo>
                      <a:lnTo>
                        <a:pt x="58" y="4"/>
                      </a:lnTo>
                      <a:lnTo>
                        <a:pt x="62" y="6"/>
                      </a:lnTo>
                      <a:lnTo>
                        <a:pt x="63" y="9"/>
                      </a:lnTo>
                      <a:lnTo>
                        <a:pt x="64" y="14"/>
                      </a:lnTo>
                      <a:lnTo>
                        <a:pt x="63" y="18"/>
                      </a:lnTo>
                      <a:lnTo>
                        <a:pt x="61" y="24"/>
                      </a:lnTo>
                      <a:lnTo>
                        <a:pt x="58" y="29"/>
                      </a:lnTo>
                      <a:lnTo>
                        <a:pt x="54" y="34"/>
                      </a:lnTo>
                      <a:lnTo>
                        <a:pt x="49" y="39"/>
                      </a:lnTo>
                      <a:lnTo>
                        <a:pt x="44" y="42"/>
                      </a:lnTo>
                      <a:lnTo>
                        <a:pt x="38" y="47"/>
                      </a:lnTo>
                      <a:lnTo>
                        <a:pt x="31" y="49"/>
                      </a:lnTo>
                      <a:lnTo>
                        <a:pt x="25" y="51"/>
                      </a:lnTo>
                      <a:lnTo>
                        <a:pt x="20" y="52"/>
                      </a:lnTo>
                      <a:lnTo>
                        <a:pt x="14" y="52"/>
                      </a:lnTo>
                      <a:lnTo>
                        <a:pt x="10" y="51"/>
                      </a:lnTo>
                      <a:lnTo>
                        <a:pt x="6" y="49"/>
                      </a:lnTo>
                      <a:lnTo>
                        <a:pt x="3" y="47"/>
                      </a:lnTo>
                      <a:lnTo>
                        <a:pt x="2" y="42"/>
                      </a:lnTo>
                      <a:lnTo>
                        <a:pt x="0" y="39"/>
                      </a:lnTo>
                      <a:lnTo>
                        <a:pt x="2" y="33"/>
                      </a:lnTo>
                      <a:lnTo>
                        <a:pt x="4" y="29"/>
                      </a:lnTo>
                      <a:lnTo>
                        <a:pt x="6" y="23"/>
                      </a:lnTo>
                      <a:lnTo>
                        <a:pt x="11" y="18"/>
                      </a:lnTo>
                      <a:lnTo>
                        <a:pt x="15" y="14"/>
                      </a:lnTo>
                      <a:lnTo>
                        <a:pt x="21" y="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94" name="Freeform 300"/>
                <p:cNvSpPr>
                  <a:spLocks/>
                </p:cNvSpPr>
                <p:nvPr/>
              </p:nvSpPr>
              <p:spPr bwMode="auto">
                <a:xfrm>
                  <a:off x="4115" y="1445"/>
                  <a:ext cx="6" cy="5"/>
                </a:xfrm>
                <a:custGeom>
                  <a:avLst/>
                  <a:gdLst>
                    <a:gd name="T0" fmla="*/ 0 w 64"/>
                    <a:gd name="T1" fmla="*/ 0 h 52"/>
                    <a:gd name="T2" fmla="*/ 0 w 64"/>
                    <a:gd name="T3" fmla="*/ 0 h 52"/>
                    <a:gd name="T4" fmla="*/ 0 w 64"/>
                    <a:gd name="T5" fmla="*/ 0 h 52"/>
                    <a:gd name="T6" fmla="*/ 0 w 64"/>
                    <a:gd name="T7" fmla="*/ 0 h 52"/>
                    <a:gd name="T8" fmla="*/ 0 w 64"/>
                    <a:gd name="T9" fmla="*/ 0 h 52"/>
                    <a:gd name="T10" fmla="*/ 0 w 64"/>
                    <a:gd name="T11" fmla="*/ 0 h 52"/>
                    <a:gd name="T12" fmla="*/ 0 w 64"/>
                    <a:gd name="T13" fmla="*/ 0 h 52"/>
                    <a:gd name="T14" fmla="*/ 0 w 64"/>
                    <a:gd name="T15" fmla="*/ 0 h 52"/>
                    <a:gd name="T16" fmla="*/ 0 w 64"/>
                    <a:gd name="T17" fmla="*/ 0 h 52"/>
                    <a:gd name="T18" fmla="*/ 0 w 64"/>
                    <a:gd name="T19" fmla="*/ 0 h 52"/>
                    <a:gd name="T20" fmla="*/ 0 w 64"/>
                    <a:gd name="T21" fmla="*/ 0 h 52"/>
                    <a:gd name="T22" fmla="*/ 0 w 64"/>
                    <a:gd name="T23" fmla="*/ 0 h 52"/>
                    <a:gd name="T24" fmla="*/ 0 w 64"/>
                    <a:gd name="T25" fmla="*/ 0 h 52"/>
                    <a:gd name="T26" fmla="*/ 0 w 64"/>
                    <a:gd name="T27" fmla="*/ 0 h 52"/>
                    <a:gd name="T28" fmla="*/ 0 w 64"/>
                    <a:gd name="T29" fmla="*/ 0 h 52"/>
                    <a:gd name="T30" fmla="*/ 0 w 64"/>
                    <a:gd name="T31" fmla="*/ 0 h 52"/>
                    <a:gd name="T32" fmla="*/ 0 w 64"/>
                    <a:gd name="T33" fmla="*/ 0 h 52"/>
                    <a:gd name="T34" fmla="*/ 0 w 64"/>
                    <a:gd name="T35" fmla="*/ 0 h 52"/>
                    <a:gd name="T36" fmla="*/ 0 w 64"/>
                    <a:gd name="T37" fmla="*/ 0 h 52"/>
                    <a:gd name="T38" fmla="*/ 0 w 64"/>
                    <a:gd name="T39" fmla="*/ 0 h 52"/>
                    <a:gd name="T40" fmla="*/ 0 w 64"/>
                    <a:gd name="T41" fmla="*/ 0 h 52"/>
                    <a:gd name="T42" fmla="*/ 0 w 64"/>
                    <a:gd name="T43" fmla="*/ 0 h 52"/>
                    <a:gd name="T44" fmla="*/ 0 w 64"/>
                    <a:gd name="T45" fmla="*/ 0 h 52"/>
                    <a:gd name="T46" fmla="*/ 0 w 64"/>
                    <a:gd name="T47" fmla="*/ 0 h 52"/>
                    <a:gd name="T48" fmla="*/ 0 w 64"/>
                    <a:gd name="T49" fmla="*/ 0 h 52"/>
                    <a:gd name="T50" fmla="*/ 0 w 64"/>
                    <a:gd name="T51" fmla="*/ 0 h 52"/>
                    <a:gd name="T52" fmla="*/ 0 w 64"/>
                    <a:gd name="T53" fmla="*/ 0 h 52"/>
                    <a:gd name="T54" fmla="*/ 0 w 64"/>
                    <a:gd name="T55" fmla="*/ 0 h 52"/>
                    <a:gd name="T56" fmla="*/ 0 w 64"/>
                    <a:gd name="T57" fmla="*/ 0 h 52"/>
                    <a:gd name="T58" fmla="*/ 0 w 64"/>
                    <a:gd name="T59" fmla="*/ 0 h 52"/>
                    <a:gd name="T60" fmla="*/ 0 w 64"/>
                    <a:gd name="T61" fmla="*/ 0 h 52"/>
                    <a:gd name="T62" fmla="*/ 0 w 64"/>
                    <a:gd name="T63" fmla="*/ 0 h 52"/>
                    <a:gd name="T64" fmla="*/ 0 w 64"/>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2"/>
                    <a:gd name="T101" fmla="*/ 64 w 64"/>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2">
                      <a:moveTo>
                        <a:pt x="21" y="9"/>
                      </a:moveTo>
                      <a:lnTo>
                        <a:pt x="27" y="6"/>
                      </a:lnTo>
                      <a:lnTo>
                        <a:pt x="32" y="2"/>
                      </a:lnTo>
                      <a:lnTo>
                        <a:pt x="39" y="1"/>
                      </a:lnTo>
                      <a:lnTo>
                        <a:pt x="45" y="0"/>
                      </a:lnTo>
                      <a:lnTo>
                        <a:pt x="50" y="0"/>
                      </a:lnTo>
                      <a:lnTo>
                        <a:pt x="55" y="1"/>
                      </a:lnTo>
                      <a:lnTo>
                        <a:pt x="58" y="4"/>
                      </a:lnTo>
                      <a:lnTo>
                        <a:pt x="62" y="6"/>
                      </a:lnTo>
                      <a:lnTo>
                        <a:pt x="63" y="9"/>
                      </a:lnTo>
                      <a:lnTo>
                        <a:pt x="64" y="14"/>
                      </a:lnTo>
                      <a:lnTo>
                        <a:pt x="63" y="18"/>
                      </a:lnTo>
                      <a:lnTo>
                        <a:pt x="61" y="24"/>
                      </a:lnTo>
                      <a:lnTo>
                        <a:pt x="58" y="29"/>
                      </a:lnTo>
                      <a:lnTo>
                        <a:pt x="54" y="34"/>
                      </a:lnTo>
                      <a:lnTo>
                        <a:pt x="49" y="39"/>
                      </a:lnTo>
                      <a:lnTo>
                        <a:pt x="44" y="42"/>
                      </a:lnTo>
                      <a:lnTo>
                        <a:pt x="38" y="47"/>
                      </a:lnTo>
                      <a:lnTo>
                        <a:pt x="31" y="49"/>
                      </a:lnTo>
                      <a:lnTo>
                        <a:pt x="25" y="51"/>
                      </a:lnTo>
                      <a:lnTo>
                        <a:pt x="20" y="52"/>
                      </a:lnTo>
                      <a:lnTo>
                        <a:pt x="14" y="52"/>
                      </a:lnTo>
                      <a:lnTo>
                        <a:pt x="10" y="51"/>
                      </a:lnTo>
                      <a:lnTo>
                        <a:pt x="6" y="49"/>
                      </a:lnTo>
                      <a:lnTo>
                        <a:pt x="3" y="47"/>
                      </a:lnTo>
                      <a:lnTo>
                        <a:pt x="2" y="42"/>
                      </a:lnTo>
                      <a:lnTo>
                        <a:pt x="0" y="39"/>
                      </a:lnTo>
                      <a:lnTo>
                        <a:pt x="2" y="33"/>
                      </a:lnTo>
                      <a:lnTo>
                        <a:pt x="4" y="29"/>
                      </a:lnTo>
                      <a:lnTo>
                        <a:pt x="6" y="23"/>
                      </a:lnTo>
                      <a:lnTo>
                        <a:pt x="11" y="18"/>
                      </a:lnTo>
                      <a:lnTo>
                        <a:pt x="15" y="14"/>
                      </a:lnTo>
                      <a:lnTo>
                        <a:pt x="21" y="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95" name="Freeform 301"/>
                <p:cNvSpPr>
                  <a:spLocks/>
                </p:cNvSpPr>
                <p:nvPr/>
              </p:nvSpPr>
              <p:spPr bwMode="auto">
                <a:xfrm>
                  <a:off x="3406" y="1213"/>
                  <a:ext cx="55" cy="111"/>
                </a:xfrm>
                <a:custGeom>
                  <a:avLst/>
                  <a:gdLst>
                    <a:gd name="T0" fmla="*/ 0 w 546"/>
                    <a:gd name="T1" fmla="*/ 0 h 1007"/>
                    <a:gd name="T2" fmla="*/ 0 w 546"/>
                    <a:gd name="T3" fmla="*/ 0 h 1007"/>
                    <a:gd name="T4" fmla="*/ 0 w 546"/>
                    <a:gd name="T5" fmla="*/ 0 h 1007"/>
                    <a:gd name="T6" fmla="*/ 0 w 546"/>
                    <a:gd name="T7" fmla="*/ 0 h 1007"/>
                    <a:gd name="T8" fmla="*/ 0 w 546"/>
                    <a:gd name="T9" fmla="*/ 0 h 1007"/>
                    <a:gd name="T10" fmla="*/ 0 w 546"/>
                    <a:gd name="T11" fmla="*/ 0 h 1007"/>
                    <a:gd name="T12" fmla="*/ 0 w 546"/>
                    <a:gd name="T13" fmla="*/ 0 h 1007"/>
                    <a:gd name="T14" fmla="*/ 0 w 546"/>
                    <a:gd name="T15" fmla="*/ 0 h 1007"/>
                    <a:gd name="T16" fmla="*/ 0 w 546"/>
                    <a:gd name="T17" fmla="*/ 0 h 1007"/>
                    <a:gd name="T18" fmla="*/ 0 w 546"/>
                    <a:gd name="T19" fmla="*/ 0 h 1007"/>
                    <a:gd name="T20" fmla="*/ 0 w 546"/>
                    <a:gd name="T21" fmla="*/ 0 h 1007"/>
                    <a:gd name="T22" fmla="*/ 0 w 546"/>
                    <a:gd name="T23" fmla="*/ 0 h 1007"/>
                    <a:gd name="T24" fmla="*/ 0 w 546"/>
                    <a:gd name="T25" fmla="*/ 0 h 1007"/>
                    <a:gd name="T26" fmla="*/ 0 w 546"/>
                    <a:gd name="T27" fmla="*/ 0 h 1007"/>
                    <a:gd name="T28" fmla="*/ 0 w 546"/>
                    <a:gd name="T29" fmla="*/ 0 h 1007"/>
                    <a:gd name="T30" fmla="*/ 0 w 546"/>
                    <a:gd name="T31" fmla="*/ 0 h 1007"/>
                    <a:gd name="T32" fmla="*/ 0 w 546"/>
                    <a:gd name="T33" fmla="*/ 0 h 1007"/>
                    <a:gd name="T34" fmla="*/ 0 w 546"/>
                    <a:gd name="T35" fmla="*/ 0 h 1007"/>
                    <a:gd name="T36" fmla="*/ 0 w 546"/>
                    <a:gd name="T37" fmla="*/ 0 h 1007"/>
                    <a:gd name="T38" fmla="*/ 0 w 546"/>
                    <a:gd name="T39" fmla="*/ 0 h 1007"/>
                    <a:gd name="T40" fmla="*/ 0 w 546"/>
                    <a:gd name="T41" fmla="*/ 0 h 1007"/>
                    <a:gd name="T42" fmla="*/ 0 w 546"/>
                    <a:gd name="T43" fmla="*/ 0 h 10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1007"/>
                    <a:gd name="T68" fmla="*/ 546 w 546"/>
                    <a:gd name="T69" fmla="*/ 1007 h 10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1007">
                      <a:moveTo>
                        <a:pt x="62" y="11"/>
                      </a:moveTo>
                      <a:lnTo>
                        <a:pt x="546" y="975"/>
                      </a:lnTo>
                      <a:lnTo>
                        <a:pt x="483" y="1007"/>
                      </a:lnTo>
                      <a:lnTo>
                        <a:pt x="1" y="42"/>
                      </a:lnTo>
                      <a:lnTo>
                        <a:pt x="0" y="37"/>
                      </a:lnTo>
                      <a:lnTo>
                        <a:pt x="0" y="32"/>
                      </a:lnTo>
                      <a:lnTo>
                        <a:pt x="1" y="27"/>
                      </a:lnTo>
                      <a:lnTo>
                        <a:pt x="3" y="22"/>
                      </a:lnTo>
                      <a:lnTo>
                        <a:pt x="5" y="17"/>
                      </a:lnTo>
                      <a:lnTo>
                        <a:pt x="10" y="12"/>
                      </a:lnTo>
                      <a:lnTo>
                        <a:pt x="16" y="8"/>
                      </a:lnTo>
                      <a:lnTo>
                        <a:pt x="21" y="5"/>
                      </a:lnTo>
                      <a:lnTo>
                        <a:pt x="27" y="2"/>
                      </a:lnTo>
                      <a:lnTo>
                        <a:pt x="34" y="0"/>
                      </a:lnTo>
                      <a:lnTo>
                        <a:pt x="39" y="0"/>
                      </a:lnTo>
                      <a:lnTo>
                        <a:pt x="46" y="0"/>
                      </a:lnTo>
                      <a:lnTo>
                        <a:pt x="52" y="1"/>
                      </a:lnTo>
                      <a:lnTo>
                        <a:pt x="56" y="5"/>
                      </a:lnTo>
                      <a:lnTo>
                        <a:pt x="60" y="7"/>
                      </a:lnTo>
                      <a:lnTo>
                        <a:pt x="62" y="1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96" name="Freeform 302"/>
                <p:cNvSpPr>
                  <a:spLocks/>
                </p:cNvSpPr>
                <p:nvPr/>
              </p:nvSpPr>
              <p:spPr bwMode="auto">
                <a:xfrm>
                  <a:off x="3406" y="1213"/>
                  <a:ext cx="55" cy="111"/>
                </a:xfrm>
                <a:custGeom>
                  <a:avLst/>
                  <a:gdLst>
                    <a:gd name="T0" fmla="*/ 0 w 546"/>
                    <a:gd name="T1" fmla="*/ 0 h 1007"/>
                    <a:gd name="T2" fmla="*/ 0 w 546"/>
                    <a:gd name="T3" fmla="*/ 0 h 1007"/>
                    <a:gd name="T4" fmla="*/ 0 w 546"/>
                    <a:gd name="T5" fmla="*/ 0 h 1007"/>
                    <a:gd name="T6" fmla="*/ 0 w 546"/>
                    <a:gd name="T7" fmla="*/ 0 h 1007"/>
                    <a:gd name="T8" fmla="*/ 0 w 546"/>
                    <a:gd name="T9" fmla="*/ 0 h 1007"/>
                    <a:gd name="T10" fmla="*/ 0 w 546"/>
                    <a:gd name="T11" fmla="*/ 0 h 1007"/>
                    <a:gd name="T12" fmla="*/ 0 w 546"/>
                    <a:gd name="T13" fmla="*/ 0 h 1007"/>
                    <a:gd name="T14" fmla="*/ 0 w 546"/>
                    <a:gd name="T15" fmla="*/ 0 h 1007"/>
                    <a:gd name="T16" fmla="*/ 0 w 546"/>
                    <a:gd name="T17" fmla="*/ 0 h 1007"/>
                    <a:gd name="T18" fmla="*/ 0 w 546"/>
                    <a:gd name="T19" fmla="*/ 0 h 1007"/>
                    <a:gd name="T20" fmla="*/ 0 w 546"/>
                    <a:gd name="T21" fmla="*/ 0 h 1007"/>
                    <a:gd name="T22" fmla="*/ 0 w 546"/>
                    <a:gd name="T23" fmla="*/ 0 h 1007"/>
                    <a:gd name="T24" fmla="*/ 0 w 546"/>
                    <a:gd name="T25" fmla="*/ 0 h 1007"/>
                    <a:gd name="T26" fmla="*/ 0 w 546"/>
                    <a:gd name="T27" fmla="*/ 0 h 1007"/>
                    <a:gd name="T28" fmla="*/ 0 w 546"/>
                    <a:gd name="T29" fmla="*/ 0 h 1007"/>
                    <a:gd name="T30" fmla="*/ 0 w 546"/>
                    <a:gd name="T31" fmla="*/ 0 h 1007"/>
                    <a:gd name="T32" fmla="*/ 0 w 546"/>
                    <a:gd name="T33" fmla="*/ 0 h 1007"/>
                    <a:gd name="T34" fmla="*/ 0 w 546"/>
                    <a:gd name="T35" fmla="*/ 0 h 1007"/>
                    <a:gd name="T36" fmla="*/ 0 w 546"/>
                    <a:gd name="T37" fmla="*/ 0 h 1007"/>
                    <a:gd name="T38" fmla="*/ 0 w 546"/>
                    <a:gd name="T39" fmla="*/ 0 h 1007"/>
                    <a:gd name="T40" fmla="*/ 0 w 546"/>
                    <a:gd name="T41" fmla="*/ 0 h 1007"/>
                    <a:gd name="T42" fmla="*/ 0 w 546"/>
                    <a:gd name="T43" fmla="*/ 0 h 10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1007"/>
                    <a:gd name="T68" fmla="*/ 546 w 546"/>
                    <a:gd name="T69" fmla="*/ 1007 h 10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1007">
                      <a:moveTo>
                        <a:pt x="62" y="11"/>
                      </a:moveTo>
                      <a:lnTo>
                        <a:pt x="546" y="975"/>
                      </a:lnTo>
                      <a:lnTo>
                        <a:pt x="483" y="1007"/>
                      </a:lnTo>
                      <a:lnTo>
                        <a:pt x="1" y="42"/>
                      </a:lnTo>
                      <a:lnTo>
                        <a:pt x="0" y="37"/>
                      </a:lnTo>
                      <a:lnTo>
                        <a:pt x="0" y="32"/>
                      </a:lnTo>
                      <a:lnTo>
                        <a:pt x="1" y="27"/>
                      </a:lnTo>
                      <a:lnTo>
                        <a:pt x="3" y="22"/>
                      </a:lnTo>
                      <a:lnTo>
                        <a:pt x="5" y="17"/>
                      </a:lnTo>
                      <a:lnTo>
                        <a:pt x="10" y="12"/>
                      </a:lnTo>
                      <a:lnTo>
                        <a:pt x="16" y="8"/>
                      </a:lnTo>
                      <a:lnTo>
                        <a:pt x="21" y="5"/>
                      </a:lnTo>
                      <a:lnTo>
                        <a:pt x="27" y="2"/>
                      </a:lnTo>
                      <a:lnTo>
                        <a:pt x="34" y="0"/>
                      </a:lnTo>
                      <a:lnTo>
                        <a:pt x="39" y="0"/>
                      </a:lnTo>
                      <a:lnTo>
                        <a:pt x="46" y="0"/>
                      </a:lnTo>
                      <a:lnTo>
                        <a:pt x="52" y="1"/>
                      </a:lnTo>
                      <a:lnTo>
                        <a:pt x="56" y="5"/>
                      </a:lnTo>
                      <a:lnTo>
                        <a:pt x="60" y="7"/>
                      </a:lnTo>
                      <a:lnTo>
                        <a:pt x="62"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7" name="Freeform 303"/>
                <p:cNvSpPr>
                  <a:spLocks/>
                </p:cNvSpPr>
                <p:nvPr/>
              </p:nvSpPr>
              <p:spPr bwMode="auto">
                <a:xfrm>
                  <a:off x="3473" y="1640"/>
                  <a:ext cx="73" cy="107"/>
                </a:xfrm>
                <a:custGeom>
                  <a:avLst/>
                  <a:gdLst>
                    <a:gd name="T0" fmla="*/ 0 w 720"/>
                    <a:gd name="T1" fmla="*/ 0 h 985"/>
                    <a:gd name="T2" fmla="*/ 0 w 720"/>
                    <a:gd name="T3" fmla="*/ 0 h 985"/>
                    <a:gd name="T4" fmla="*/ 0 w 720"/>
                    <a:gd name="T5" fmla="*/ 0 h 985"/>
                    <a:gd name="T6" fmla="*/ 0 w 720"/>
                    <a:gd name="T7" fmla="*/ 0 h 985"/>
                    <a:gd name="T8" fmla="*/ 0 w 720"/>
                    <a:gd name="T9" fmla="*/ 0 h 985"/>
                    <a:gd name="T10" fmla="*/ 0 w 720"/>
                    <a:gd name="T11" fmla="*/ 0 h 985"/>
                    <a:gd name="T12" fmla="*/ 0 w 720"/>
                    <a:gd name="T13" fmla="*/ 0 h 985"/>
                    <a:gd name="T14" fmla="*/ 0 w 720"/>
                    <a:gd name="T15" fmla="*/ 0 h 985"/>
                    <a:gd name="T16" fmla="*/ 0 w 720"/>
                    <a:gd name="T17" fmla="*/ 0 h 985"/>
                    <a:gd name="T18" fmla="*/ 0 w 720"/>
                    <a:gd name="T19" fmla="*/ 0 h 985"/>
                    <a:gd name="T20" fmla="*/ 0 w 720"/>
                    <a:gd name="T21" fmla="*/ 0 h 985"/>
                    <a:gd name="T22" fmla="*/ 0 w 720"/>
                    <a:gd name="T23" fmla="*/ 0 h 985"/>
                    <a:gd name="T24" fmla="*/ 0 w 720"/>
                    <a:gd name="T25" fmla="*/ 0 h 985"/>
                    <a:gd name="T26" fmla="*/ 0 w 720"/>
                    <a:gd name="T27" fmla="*/ 0 h 985"/>
                    <a:gd name="T28" fmla="*/ 0 w 720"/>
                    <a:gd name="T29" fmla="*/ 0 h 985"/>
                    <a:gd name="T30" fmla="*/ 0 w 720"/>
                    <a:gd name="T31" fmla="*/ 0 h 985"/>
                    <a:gd name="T32" fmla="*/ 0 w 720"/>
                    <a:gd name="T33" fmla="*/ 0 h 985"/>
                    <a:gd name="T34" fmla="*/ 0 w 720"/>
                    <a:gd name="T35" fmla="*/ 0 h 985"/>
                    <a:gd name="T36" fmla="*/ 0 w 720"/>
                    <a:gd name="T37" fmla="*/ 0 h 985"/>
                    <a:gd name="T38" fmla="*/ 0 w 720"/>
                    <a:gd name="T39" fmla="*/ 0 h 985"/>
                    <a:gd name="T40" fmla="*/ 0 w 720"/>
                    <a:gd name="T41" fmla="*/ 0 h 985"/>
                    <a:gd name="T42" fmla="*/ 0 w 720"/>
                    <a:gd name="T43" fmla="*/ 0 h 985"/>
                    <a:gd name="T44" fmla="*/ 0 w 720"/>
                    <a:gd name="T45" fmla="*/ 0 h 985"/>
                    <a:gd name="T46" fmla="*/ 0 w 720"/>
                    <a:gd name="T47" fmla="*/ 0 h 985"/>
                    <a:gd name="T48" fmla="*/ 0 w 720"/>
                    <a:gd name="T49" fmla="*/ 0 h 985"/>
                    <a:gd name="T50" fmla="*/ 0 w 720"/>
                    <a:gd name="T51" fmla="*/ 0 h 985"/>
                    <a:gd name="T52" fmla="*/ 0 w 720"/>
                    <a:gd name="T53" fmla="*/ 0 h 985"/>
                    <a:gd name="T54" fmla="*/ 0 w 720"/>
                    <a:gd name="T55" fmla="*/ 0 h 985"/>
                    <a:gd name="T56" fmla="*/ 0 w 720"/>
                    <a:gd name="T57" fmla="*/ 0 h 985"/>
                    <a:gd name="T58" fmla="*/ 0 w 720"/>
                    <a:gd name="T59" fmla="*/ 0 h 985"/>
                    <a:gd name="T60" fmla="*/ 0 w 720"/>
                    <a:gd name="T61" fmla="*/ 0 h 985"/>
                    <a:gd name="T62" fmla="*/ 0 w 720"/>
                    <a:gd name="T63" fmla="*/ 0 h 985"/>
                    <a:gd name="T64" fmla="*/ 0 w 720"/>
                    <a:gd name="T65" fmla="*/ 0 h 985"/>
                    <a:gd name="T66" fmla="*/ 0 w 720"/>
                    <a:gd name="T67" fmla="*/ 0 h 985"/>
                    <a:gd name="T68" fmla="*/ 0 w 720"/>
                    <a:gd name="T69" fmla="*/ 0 h 985"/>
                    <a:gd name="T70" fmla="*/ 0 w 720"/>
                    <a:gd name="T71" fmla="*/ 0 h 985"/>
                    <a:gd name="T72" fmla="*/ 0 w 720"/>
                    <a:gd name="T73" fmla="*/ 0 h 985"/>
                    <a:gd name="T74" fmla="*/ 0 w 720"/>
                    <a:gd name="T75" fmla="*/ 0 h 9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0"/>
                    <a:gd name="T115" fmla="*/ 0 h 985"/>
                    <a:gd name="T116" fmla="*/ 720 w 720"/>
                    <a:gd name="T117" fmla="*/ 985 h 9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0" h="985">
                      <a:moveTo>
                        <a:pt x="662" y="978"/>
                      </a:move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717" y="938"/>
                      </a:lnTo>
                      <a:lnTo>
                        <a:pt x="719" y="942"/>
                      </a:lnTo>
                      <a:lnTo>
                        <a:pt x="720" y="946"/>
                      </a:lnTo>
                      <a:lnTo>
                        <a:pt x="720" y="952"/>
                      </a:lnTo>
                      <a:lnTo>
                        <a:pt x="718" y="956"/>
                      </a:lnTo>
                      <a:lnTo>
                        <a:pt x="716" y="962"/>
                      </a:lnTo>
                      <a:lnTo>
                        <a:pt x="713" y="968"/>
                      </a:lnTo>
                      <a:lnTo>
                        <a:pt x="708" y="972"/>
                      </a:lnTo>
                      <a:lnTo>
                        <a:pt x="702" y="976"/>
                      </a:lnTo>
                      <a:lnTo>
                        <a:pt x="697" y="979"/>
                      </a:lnTo>
                      <a:lnTo>
                        <a:pt x="691" y="982"/>
                      </a:lnTo>
                      <a:lnTo>
                        <a:pt x="685" y="984"/>
                      </a:lnTo>
                      <a:lnTo>
                        <a:pt x="680" y="985"/>
                      </a:lnTo>
                      <a:lnTo>
                        <a:pt x="674" y="985"/>
                      </a:lnTo>
                      <a:lnTo>
                        <a:pt x="669" y="982"/>
                      </a:lnTo>
                      <a:lnTo>
                        <a:pt x="665" y="980"/>
                      </a:lnTo>
                      <a:lnTo>
                        <a:pt x="662" y="97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98" name="Freeform 304"/>
                <p:cNvSpPr>
                  <a:spLocks/>
                </p:cNvSpPr>
                <p:nvPr/>
              </p:nvSpPr>
              <p:spPr bwMode="auto">
                <a:xfrm>
                  <a:off x="3473" y="1640"/>
                  <a:ext cx="73" cy="107"/>
                </a:xfrm>
                <a:custGeom>
                  <a:avLst/>
                  <a:gdLst>
                    <a:gd name="T0" fmla="*/ 0 w 720"/>
                    <a:gd name="T1" fmla="*/ 0 h 985"/>
                    <a:gd name="T2" fmla="*/ 0 w 720"/>
                    <a:gd name="T3" fmla="*/ 0 h 985"/>
                    <a:gd name="T4" fmla="*/ 0 w 720"/>
                    <a:gd name="T5" fmla="*/ 0 h 985"/>
                    <a:gd name="T6" fmla="*/ 0 w 720"/>
                    <a:gd name="T7" fmla="*/ 0 h 985"/>
                    <a:gd name="T8" fmla="*/ 0 w 720"/>
                    <a:gd name="T9" fmla="*/ 0 h 985"/>
                    <a:gd name="T10" fmla="*/ 0 w 720"/>
                    <a:gd name="T11" fmla="*/ 0 h 985"/>
                    <a:gd name="T12" fmla="*/ 0 w 720"/>
                    <a:gd name="T13" fmla="*/ 0 h 985"/>
                    <a:gd name="T14" fmla="*/ 0 w 720"/>
                    <a:gd name="T15" fmla="*/ 0 h 985"/>
                    <a:gd name="T16" fmla="*/ 0 w 720"/>
                    <a:gd name="T17" fmla="*/ 0 h 985"/>
                    <a:gd name="T18" fmla="*/ 0 w 720"/>
                    <a:gd name="T19" fmla="*/ 0 h 985"/>
                    <a:gd name="T20" fmla="*/ 0 w 720"/>
                    <a:gd name="T21" fmla="*/ 0 h 985"/>
                    <a:gd name="T22" fmla="*/ 0 w 720"/>
                    <a:gd name="T23" fmla="*/ 0 h 985"/>
                    <a:gd name="T24" fmla="*/ 0 w 720"/>
                    <a:gd name="T25" fmla="*/ 0 h 985"/>
                    <a:gd name="T26" fmla="*/ 0 w 720"/>
                    <a:gd name="T27" fmla="*/ 0 h 985"/>
                    <a:gd name="T28" fmla="*/ 0 w 720"/>
                    <a:gd name="T29" fmla="*/ 0 h 985"/>
                    <a:gd name="T30" fmla="*/ 0 w 720"/>
                    <a:gd name="T31" fmla="*/ 0 h 985"/>
                    <a:gd name="T32" fmla="*/ 0 w 720"/>
                    <a:gd name="T33" fmla="*/ 0 h 985"/>
                    <a:gd name="T34" fmla="*/ 0 w 720"/>
                    <a:gd name="T35" fmla="*/ 0 h 985"/>
                    <a:gd name="T36" fmla="*/ 0 w 720"/>
                    <a:gd name="T37" fmla="*/ 0 h 985"/>
                    <a:gd name="T38" fmla="*/ 0 w 720"/>
                    <a:gd name="T39" fmla="*/ 0 h 985"/>
                    <a:gd name="T40" fmla="*/ 0 w 720"/>
                    <a:gd name="T41" fmla="*/ 0 h 985"/>
                    <a:gd name="T42" fmla="*/ 0 w 720"/>
                    <a:gd name="T43" fmla="*/ 0 h 985"/>
                    <a:gd name="T44" fmla="*/ 0 w 720"/>
                    <a:gd name="T45" fmla="*/ 0 h 985"/>
                    <a:gd name="T46" fmla="*/ 0 w 720"/>
                    <a:gd name="T47" fmla="*/ 0 h 985"/>
                    <a:gd name="T48" fmla="*/ 0 w 720"/>
                    <a:gd name="T49" fmla="*/ 0 h 985"/>
                    <a:gd name="T50" fmla="*/ 0 w 720"/>
                    <a:gd name="T51" fmla="*/ 0 h 985"/>
                    <a:gd name="T52" fmla="*/ 0 w 720"/>
                    <a:gd name="T53" fmla="*/ 0 h 985"/>
                    <a:gd name="T54" fmla="*/ 0 w 720"/>
                    <a:gd name="T55" fmla="*/ 0 h 985"/>
                    <a:gd name="T56" fmla="*/ 0 w 720"/>
                    <a:gd name="T57" fmla="*/ 0 h 985"/>
                    <a:gd name="T58" fmla="*/ 0 w 720"/>
                    <a:gd name="T59" fmla="*/ 0 h 985"/>
                    <a:gd name="T60" fmla="*/ 0 w 720"/>
                    <a:gd name="T61" fmla="*/ 0 h 985"/>
                    <a:gd name="T62" fmla="*/ 0 w 720"/>
                    <a:gd name="T63" fmla="*/ 0 h 985"/>
                    <a:gd name="T64" fmla="*/ 0 w 720"/>
                    <a:gd name="T65" fmla="*/ 0 h 985"/>
                    <a:gd name="T66" fmla="*/ 0 w 720"/>
                    <a:gd name="T67" fmla="*/ 0 h 985"/>
                    <a:gd name="T68" fmla="*/ 0 w 720"/>
                    <a:gd name="T69" fmla="*/ 0 h 985"/>
                    <a:gd name="T70" fmla="*/ 0 w 720"/>
                    <a:gd name="T71" fmla="*/ 0 h 985"/>
                    <a:gd name="T72" fmla="*/ 0 w 720"/>
                    <a:gd name="T73" fmla="*/ 0 h 985"/>
                    <a:gd name="T74" fmla="*/ 0 w 720"/>
                    <a:gd name="T75" fmla="*/ 0 h 9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0"/>
                    <a:gd name="T115" fmla="*/ 0 h 985"/>
                    <a:gd name="T116" fmla="*/ 720 w 720"/>
                    <a:gd name="T117" fmla="*/ 985 h 9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0" h="985">
                      <a:moveTo>
                        <a:pt x="662" y="978"/>
                      </a:move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717" y="938"/>
                      </a:lnTo>
                      <a:lnTo>
                        <a:pt x="719" y="942"/>
                      </a:lnTo>
                      <a:lnTo>
                        <a:pt x="720" y="946"/>
                      </a:lnTo>
                      <a:lnTo>
                        <a:pt x="720" y="952"/>
                      </a:lnTo>
                      <a:lnTo>
                        <a:pt x="718" y="956"/>
                      </a:lnTo>
                      <a:lnTo>
                        <a:pt x="716" y="962"/>
                      </a:lnTo>
                      <a:lnTo>
                        <a:pt x="713" y="968"/>
                      </a:lnTo>
                      <a:lnTo>
                        <a:pt x="708" y="972"/>
                      </a:lnTo>
                      <a:lnTo>
                        <a:pt x="702" y="976"/>
                      </a:lnTo>
                      <a:lnTo>
                        <a:pt x="697" y="979"/>
                      </a:lnTo>
                      <a:lnTo>
                        <a:pt x="691" y="982"/>
                      </a:lnTo>
                      <a:lnTo>
                        <a:pt x="685" y="984"/>
                      </a:lnTo>
                      <a:lnTo>
                        <a:pt x="680" y="985"/>
                      </a:lnTo>
                      <a:lnTo>
                        <a:pt x="674" y="985"/>
                      </a:lnTo>
                      <a:lnTo>
                        <a:pt x="669" y="982"/>
                      </a:lnTo>
                      <a:lnTo>
                        <a:pt x="665" y="980"/>
                      </a:lnTo>
                      <a:lnTo>
                        <a:pt x="662" y="97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9" name="Freeform 305"/>
                <p:cNvSpPr>
                  <a:spLocks/>
                </p:cNvSpPr>
                <p:nvPr/>
              </p:nvSpPr>
              <p:spPr bwMode="auto">
                <a:xfrm>
                  <a:off x="3473" y="1640"/>
                  <a:ext cx="7" cy="5"/>
                </a:xfrm>
                <a:custGeom>
                  <a:avLst/>
                  <a:gdLst>
                    <a:gd name="T0" fmla="*/ 0 w 64"/>
                    <a:gd name="T1" fmla="*/ 0 h 55"/>
                    <a:gd name="T2" fmla="*/ 0 w 64"/>
                    <a:gd name="T3" fmla="*/ 0 h 55"/>
                    <a:gd name="T4" fmla="*/ 0 w 64"/>
                    <a:gd name="T5" fmla="*/ 0 h 55"/>
                    <a:gd name="T6" fmla="*/ 0 w 64"/>
                    <a:gd name="T7" fmla="*/ 0 h 55"/>
                    <a:gd name="T8" fmla="*/ 0 w 64"/>
                    <a:gd name="T9" fmla="*/ 0 h 55"/>
                    <a:gd name="T10" fmla="*/ 0 w 64"/>
                    <a:gd name="T11" fmla="*/ 0 h 55"/>
                    <a:gd name="T12" fmla="*/ 0 w 64"/>
                    <a:gd name="T13" fmla="*/ 0 h 55"/>
                    <a:gd name="T14" fmla="*/ 0 w 64"/>
                    <a:gd name="T15" fmla="*/ 0 h 55"/>
                    <a:gd name="T16" fmla="*/ 0 w 64"/>
                    <a:gd name="T17" fmla="*/ 0 h 55"/>
                    <a:gd name="T18" fmla="*/ 0 w 64"/>
                    <a:gd name="T19" fmla="*/ 0 h 55"/>
                    <a:gd name="T20" fmla="*/ 0 w 64"/>
                    <a:gd name="T21" fmla="*/ 0 h 55"/>
                    <a:gd name="T22" fmla="*/ 0 w 64"/>
                    <a:gd name="T23" fmla="*/ 0 h 55"/>
                    <a:gd name="T24" fmla="*/ 0 w 64"/>
                    <a:gd name="T25" fmla="*/ 0 h 55"/>
                    <a:gd name="T26" fmla="*/ 0 w 64"/>
                    <a:gd name="T27" fmla="*/ 0 h 55"/>
                    <a:gd name="T28" fmla="*/ 0 w 64"/>
                    <a:gd name="T29" fmla="*/ 0 h 55"/>
                    <a:gd name="T30" fmla="*/ 0 w 64"/>
                    <a:gd name="T31" fmla="*/ 0 h 55"/>
                    <a:gd name="T32" fmla="*/ 0 w 64"/>
                    <a:gd name="T33" fmla="*/ 0 h 55"/>
                    <a:gd name="T34" fmla="*/ 0 w 64"/>
                    <a:gd name="T35" fmla="*/ 0 h 55"/>
                    <a:gd name="T36" fmla="*/ 0 w 64"/>
                    <a:gd name="T37" fmla="*/ 0 h 55"/>
                    <a:gd name="T38" fmla="*/ 0 w 64"/>
                    <a:gd name="T39" fmla="*/ 0 h 55"/>
                    <a:gd name="T40" fmla="*/ 0 w 64"/>
                    <a:gd name="T41" fmla="*/ 0 h 55"/>
                    <a:gd name="T42" fmla="*/ 0 w 64"/>
                    <a:gd name="T43" fmla="*/ 0 h 55"/>
                    <a:gd name="T44" fmla="*/ 0 w 64"/>
                    <a:gd name="T45" fmla="*/ 0 h 55"/>
                    <a:gd name="T46" fmla="*/ 0 w 64"/>
                    <a:gd name="T47" fmla="*/ 0 h 55"/>
                    <a:gd name="T48" fmla="*/ 0 w 64"/>
                    <a:gd name="T49" fmla="*/ 0 h 55"/>
                    <a:gd name="T50" fmla="*/ 0 w 64"/>
                    <a:gd name="T51" fmla="*/ 0 h 55"/>
                    <a:gd name="T52" fmla="*/ 0 w 64"/>
                    <a:gd name="T53" fmla="*/ 0 h 55"/>
                    <a:gd name="T54" fmla="*/ 0 w 64"/>
                    <a:gd name="T55" fmla="*/ 0 h 55"/>
                    <a:gd name="T56" fmla="*/ 0 w 64"/>
                    <a:gd name="T57" fmla="*/ 0 h 55"/>
                    <a:gd name="T58" fmla="*/ 0 w 64"/>
                    <a:gd name="T59" fmla="*/ 0 h 55"/>
                    <a:gd name="T60" fmla="*/ 0 w 64"/>
                    <a:gd name="T61" fmla="*/ 0 h 55"/>
                    <a:gd name="T62" fmla="*/ 0 w 64"/>
                    <a:gd name="T63" fmla="*/ 0 h 55"/>
                    <a:gd name="T64" fmla="*/ 0 w 6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5"/>
                    <a:gd name="T101" fmla="*/ 64 w 6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5">
                      <a:moveTo>
                        <a:pt x="45" y="46"/>
                      </a:moveTo>
                      <a:lnTo>
                        <a:pt x="39" y="49"/>
                      </a:lnTo>
                      <a:lnTo>
                        <a:pt x="33" y="53"/>
                      </a:lnTo>
                      <a:lnTo>
                        <a:pt x="27" y="54"/>
                      </a:lnTo>
                      <a:lnTo>
                        <a:pt x="21" y="55"/>
                      </a:lnTo>
                      <a:lnTo>
                        <a:pt x="15" y="55"/>
                      </a:lnTo>
                      <a:lnTo>
                        <a:pt x="11" y="54"/>
                      </a:lnTo>
                      <a:lnTo>
                        <a:pt x="6" y="52"/>
                      </a:ln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63" y="12"/>
                      </a:lnTo>
                      <a:lnTo>
                        <a:pt x="64" y="16"/>
                      </a:lnTo>
                      <a:lnTo>
                        <a:pt x="64" y="21"/>
                      </a:lnTo>
                      <a:lnTo>
                        <a:pt x="62" y="27"/>
                      </a:lnTo>
                      <a:lnTo>
                        <a:pt x="59" y="31"/>
                      </a:lnTo>
                      <a:lnTo>
                        <a:pt x="55" y="37"/>
                      </a:lnTo>
                      <a:lnTo>
                        <a:pt x="50" y="41"/>
                      </a:lnTo>
                      <a:lnTo>
                        <a:pt x="45" y="4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00" name="Freeform 306"/>
                <p:cNvSpPr>
                  <a:spLocks/>
                </p:cNvSpPr>
                <p:nvPr/>
              </p:nvSpPr>
              <p:spPr bwMode="auto">
                <a:xfrm>
                  <a:off x="3473" y="1640"/>
                  <a:ext cx="7" cy="5"/>
                </a:xfrm>
                <a:custGeom>
                  <a:avLst/>
                  <a:gdLst>
                    <a:gd name="T0" fmla="*/ 0 w 64"/>
                    <a:gd name="T1" fmla="*/ 0 h 55"/>
                    <a:gd name="T2" fmla="*/ 0 w 64"/>
                    <a:gd name="T3" fmla="*/ 0 h 55"/>
                    <a:gd name="T4" fmla="*/ 0 w 64"/>
                    <a:gd name="T5" fmla="*/ 0 h 55"/>
                    <a:gd name="T6" fmla="*/ 0 w 64"/>
                    <a:gd name="T7" fmla="*/ 0 h 55"/>
                    <a:gd name="T8" fmla="*/ 0 w 64"/>
                    <a:gd name="T9" fmla="*/ 0 h 55"/>
                    <a:gd name="T10" fmla="*/ 0 w 64"/>
                    <a:gd name="T11" fmla="*/ 0 h 55"/>
                    <a:gd name="T12" fmla="*/ 0 w 64"/>
                    <a:gd name="T13" fmla="*/ 0 h 55"/>
                    <a:gd name="T14" fmla="*/ 0 w 64"/>
                    <a:gd name="T15" fmla="*/ 0 h 55"/>
                    <a:gd name="T16" fmla="*/ 0 w 64"/>
                    <a:gd name="T17" fmla="*/ 0 h 55"/>
                    <a:gd name="T18" fmla="*/ 0 w 64"/>
                    <a:gd name="T19" fmla="*/ 0 h 55"/>
                    <a:gd name="T20" fmla="*/ 0 w 64"/>
                    <a:gd name="T21" fmla="*/ 0 h 55"/>
                    <a:gd name="T22" fmla="*/ 0 w 64"/>
                    <a:gd name="T23" fmla="*/ 0 h 55"/>
                    <a:gd name="T24" fmla="*/ 0 w 64"/>
                    <a:gd name="T25" fmla="*/ 0 h 55"/>
                    <a:gd name="T26" fmla="*/ 0 w 64"/>
                    <a:gd name="T27" fmla="*/ 0 h 55"/>
                    <a:gd name="T28" fmla="*/ 0 w 64"/>
                    <a:gd name="T29" fmla="*/ 0 h 55"/>
                    <a:gd name="T30" fmla="*/ 0 w 64"/>
                    <a:gd name="T31" fmla="*/ 0 h 55"/>
                    <a:gd name="T32" fmla="*/ 0 w 64"/>
                    <a:gd name="T33" fmla="*/ 0 h 55"/>
                    <a:gd name="T34" fmla="*/ 0 w 64"/>
                    <a:gd name="T35" fmla="*/ 0 h 55"/>
                    <a:gd name="T36" fmla="*/ 0 w 64"/>
                    <a:gd name="T37" fmla="*/ 0 h 55"/>
                    <a:gd name="T38" fmla="*/ 0 w 64"/>
                    <a:gd name="T39" fmla="*/ 0 h 55"/>
                    <a:gd name="T40" fmla="*/ 0 w 64"/>
                    <a:gd name="T41" fmla="*/ 0 h 55"/>
                    <a:gd name="T42" fmla="*/ 0 w 64"/>
                    <a:gd name="T43" fmla="*/ 0 h 55"/>
                    <a:gd name="T44" fmla="*/ 0 w 64"/>
                    <a:gd name="T45" fmla="*/ 0 h 55"/>
                    <a:gd name="T46" fmla="*/ 0 w 64"/>
                    <a:gd name="T47" fmla="*/ 0 h 55"/>
                    <a:gd name="T48" fmla="*/ 0 w 64"/>
                    <a:gd name="T49" fmla="*/ 0 h 55"/>
                    <a:gd name="T50" fmla="*/ 0 w 64"/>
                    <a:gd name="T51" fmla="*/ 0 h 55"/>
                    <a:gd name="T52" fmla="*/ 0 w 64"/>
                    <a:gd name="T53" fmla="*/ 0 h 55"/>
                    <a:gd name="T54" fmla="*/ 0 w 64"/>
                    <a:gd name="T55" fmla="*/ 0 h 55"/>
                    <a:gd name="T56" fmla="*/ 0 w 64"/>
                    <a:gd name="T57" fmla="*/ 0 h 55"/>
                    <a:gd name="T58" fmla="*/ 0 w 64"/>
                    <a:gd name="T59" fmla="*/ 0 h 55"/>
                    <a:gd name="T60" fmla="*/ 0 w 64"/>
                    <a:gd name="T61" fmla="*/ 0 h 55"/>
                    <a:gd name="T62" fmla="*/ 0 w 64"/>
                    <a:gd name="T63" fmla="*/ 0 h 55"/>
                    <a:gd name="T64" fmla="*/ 0 w 6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5"/>
                    <a:gd name="T101" fmla="*/ 64 w 6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5">
                      <a:moveTo>
                        <a:pt x="45" y="46"/>
                      </a:moveTo>
                      <a:lnTo>
                        <a:pt x="39" y="49"/>
                      </a:lnTo>
                      <a:lnTo>
                        <a:pt x="33" y="53"/>
                      </a:lnTo>
                      <a:lnTo>
                        <a:pt x="27" y="54"/>
                      </a:lnTo>
                      <a:lnTo>
                        <a:pt x="21" y="55"/>
                      </a:lnTo>
                      <a:lnTo>
                        <a:pt x="15" y="55"/>
                      </a:lnTo>
                      <a:lnTo>
                        <a:pt x="11" y="54"/>
                      </a:lnTo>
                      <a:lnTo>
                        <a:pt x="6" y="52"/>
                      </a:ln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63" y="12"/>
                      </a:lnTo>
                      <a:lnTo>
                        <a:pt x="64" y="16"/>
                      </a:lnTo>
                      <a:lnTo>
                        <a:pt x="64" y="21"/>
                      </a:lnTo>
                      <a:lnTo>
                        <a:pt x="62" y="27"/>
                      </a:lnTo>
                      <a:lnTo>
                        <a:pt x="59" y="31"/>
                      </a:lnTo>
                      <a:lnTo>
                        <a:pt x="55" y="37"/>
                      </a:lnTo>
                      <a:lnTo>
                        <a:pt x="50" y="41"/>
                      </a:lnTo>
                      <a:lnTo>
                        <a:pt x="45" y="4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1" name="Freeform 307"/>
                <p:cNvSpPr>
                  <a:spLocks/>
                </p:cNvSpPr>
                <p:nvPr/>
              </p:nvSpPr>
              <p:spPr bwMode="auto">
                <a:xfrm>
                  <a:off x="3977" y="1183"/>
                  <a:ext cx="56" cy="123"/>
                </a:xfrm>
                <a:custGeom>
                  <a:avLst/>
                  <a:gdLst>
                    <a:gd name="T0" fmla="*/ 0 w 555"/>
                    <a:gd name="T1" fmla="*/ 0 h 1126"/>
                    <a:gd name="T2" fmla="*/ 0 w 555"/>
                    <a:gd name="T3" fmla="*/ 0 h 1126"/>
                    <a:gd name="T4" fmla="*/ 0 w 555"/>
                    <a:gd name="T5" fmla="*/ 0 h 1126"/>
                    <a:gd name="T6" fmla="*/ 0 w 555"/>
                    <a:gd name="T7" fmla="*/ 0 h 1126"/>
                    <a:gd name="T8" fmla="*/ 0 w 555"/>
                    <a:gd name="T9" fmla="*/ 0 h 1126"/>
                    <a:gd name="T10" fmla="*/ 0 w 555"/>
                    <a:gd name="T11" fmla="*/ 0 h 1126"/>
                    <a:gd name="T12" fmla="*/ 0 w 555"/>
                    <a:gd name="T13" fmla="*/ 0 h 1126"/>
                    <a:gd name="T14" fmla="*/ 0 w 555"/>
                    <a:gd name="T15" fmla="*/ 0 h 1126"/>
                    <a:gd name="T16" fmla="*/ 0 w 555"/>
                    <a:gd name="T17" fmla="*/ 0 h 1126"/>
                    <a:gd name="T18" fmla="*/ 0 w 555"/>
                    <a:gd name="T19" fmla="*/ 0 h 1126"/>
                    <a:gd name="T20" fmla="*/ 0 w 555"/>
                    <a:gd name="T21" fmla="*/ 0 h 1126"/>
                    <a:gd name="T22" fmla="*/ 0 w 555"/>
                    <a:gd name="T23" fmla="*/ 0 h 1126"/>
                    <a:gd name="T24" fmla="*/ 0 w 555"/>
                    <a:gd name="T25" fmla="*/ 0 h 1126"/>
                    <a:gd name="T26" fmla="*/ 0 w 555"/>
                    <a:gd name="T27" fmla="*/ 0 h 1126"/>
                    <a:gd name="T28" fmla="*/ 0 w 555"/>
                    <a:gd name="T29" fmla="*/ 0 h 1126"/>
                    <a:gd name="T30" fmla="*/ 0 w 555"/>
                    <a:gd name="T31" fmla="*/ 0 h 1126"/>
                    <a:gd name="T32" fmla="*/ 0 w 555"/>
                    <a:gd name="T33" fmla="*/ 0 h 1126"/>
                    <a:gd name="T34" fmla="*/ 0 w 555"/>
                    <a:gd name="T35" fmla="*/ 0 h 1126"/>
                    <a:gd name="T36" fmla="*/ 0 w 555"/>
                    <a:gd name="T37" fmla="*/ 0 h 1126"/>
                    <a:gd name="T38" fmla="*/ 0 w 555"/>
                    <a:gd name="T39" fmla="*/ 0 h 1126"/>
                    <a:gd name="T40" fmla="*/ 0 w 555"/>
                    <a:gd name="T41" fmla="*/ 0 h 1126"/>
                    <a:gd name="T42" fmla="*/ 0 w 555"/>
                    <a:gd name="T43" fmla="*/ 0 h 1126"/>
                    <a:gd name="T44" fmla="*/ 0 w 555"/>
                    <a:gd name="T45" fmla="*/ 0 h 1126"/>
                    <a:gd name="T46" fmla="*/ 0 w 555"/>
                    <a:gd name="T47" fmla="*/ 0 h 1126"/>
                    <a:gd name="T48" fmla="*/ 0 w 555"/>
                    <a:gd name="T49" fmla="*/ 0 h 1126"/>
                    <a:gd name="T50" fmla="*/ 0 w 555"/>
                    <a:gd name="T51" fmla="*/ 0 h 1126"/>
                    <a:gd name="T52" fmla="*/ 0 w 555"/>
                    <a:gd name="T53" fmla="*/ 0 h 1126"/>
                    <a:gd name="T54" fmla="*/ 0 w 555"/>
                    <a:gd name="T55" fmla="*/ 0 h 1126"/>
                    <a:gd name="T56" fmla="*/ 0 w 555"/>
                    <a:gd name="T57" fmla="*/ 0 h 1126"/>
                    <a:gd name="T58" fmla="*/ 0 w 555"/>
                    <a:gd name="T59" fmla="*/ 0 h 1126"/>
                    <a:gd name="T60" fmla="*/ 0 w 555"/>
                    <a:gd name="T61" fmla="*/ 0 h 1126"/>
                    <a:gd name="T62" fmla="*/ 0 w 555"/>
                    <a:gd name="T63" fmla="*/ 0 h 1126"/>
                    <a:gd name="T64" fmla="*/ 0 w 555"/>
                    <a:gd name="T65" fmla="*/ 0 h 1126"/>
                    <a:gd name="T66" fmla="*/ 0 w 555"/>
                    <a:gd name="T67" fmla="*/ 0 h 1126"/>
                    <a:gd name="T68" fmla="*/ 0 w 555"/>
                    <a:gd name="T69" fmla="*/ 0 h 1126"/>
                    <a:gd name="T70" fmla="*/ 0 w 555"/>
                    <a:gd name="T71" fmla="*/ 0 h 1126"/>
                    <a:gd name="T72" fmla="*/ 0 w 555"/>
                    <a:gd name="T73" fmla="*/ 0 h 1126"/>
                    <a:gd name="T74" fmla="*/ 0 w 555"/>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1126"/>
                    <a:gd name="T116" fmla="*/ 555 w 555"/>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1126">
                      <a:moveTo>
                        <a:pt x="492" y="1115"/>
                      </a:move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554" y="1087"/>
                      </a:lnTo>
                      <a:lnTo>
                        <a:pt x="555" y="1092"/>
                      </a:lnTo>
                      <a:lnTo>
                        <a:pt x="555" y="1096"/>
                      </a:lnTo>
                      <a:lnTo>
                        <a:pt x="554" y="1101"/>
                      </a:lnTo>
                      <a:lnTo>
                        <a:pt x="551" y="1105"/>
                      </a:lnTo>
                      <a:lnTo>
                        <a:pt x="548" y="1110"/>
                      </a:lnTo>
                      <a:lnTo>
                        <a:pt x="543" y="1114"/>
                      </a:lnTo>
                      <a:lnTo>
                        <a:pt x="538" y="1118"/>
                      </a:lnTo>
                      <a:lnTo>
                        <a:pt x="532" y="1121"/>
                      </a:lnTo>
                      <a:lnTo>
                        <a:pt x="525" y="1123"/>
                      </a:lnTo>
                      <a:lnTo>
                        <a:pt x="519" y="1126"/>
                      </a:lnTo>
                      <a:lnTo>
                        <a:pt x="513" y="1126"/>
                      </a:lnTo>
                      <a:lnTo>
                        <a:pt x="507" y="1126"/>
                      </a:lnTo>
                      <a:lnTo>
                        <a:pt x="502" y="1124"/>
                      </a:lnTo>
                      <a:lnTo>
                        <a:pt x="498" y="1122"/>
                      </a:lnTo>
                      <a:lnTo>
                        <a:pt x="495" y="1119"/>
                      </a:lnTo>
                      <a:lnTo>
                        <a:pt x="492" y="111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02" name="Freeform 308"/>
                <p:cNvSpPr>
                  <a:spLocks/>
                </p:cNvSpPr>
                <p:nvPr/>
              </p:nvSpPr>
              <p:spPr bwMode="auto">
                <a:xfrm>
                  <a:off x="3977" y="1183"/>
                  <a:ext cx="56" cy="123"/>
                </a:xfrm>
                <a:custGeom>
                  <a:avLst/>
                  <a:gdLst>
                    <a:gd name="T0" fmla="*/ 0 w 555"/>
                    <a:gd name="T1" fmla="*/ 0 h 1126"/>
                    <a:gd name="T2" fmla="*/ 0 w 555"/>
                    <a:gd name="T3" fmla="*/ 0 h 1126"/>
                    <a:gd name="T4" fmla="*/ 0 w 555"/>
                    <a:gd name="T5" fmla="*/ 0 h 1126"/>
                    <a:gd name="T6" fmla="*/ 0 w 555"/>
                    <a:gd name="T7" fmla="*/ 0 h 1126"/>
                    <a:gd name="T8" fmla="*/ 0 w 555"/>
                    <a:gd name="T9" fmla="*/ 0 h 1126"/>
                    <a:gd name="T10" fmla="*/ 0 w 555"/>
                    <a:gd name="T11" fmla="*/ 0 h 1126"/>
                    <a:gd name="T12" fmla="*/ 0 w 555"/>
                    <a:gd name="T13" fmla="*/ 0 h 1126"/>
                    <a:gd name="T14" fmla="*/ 0 w 555"/>
                    <a:gd name="T15" fmla="*/ 0 h 1126"/>
                    <a:gd name="T16" fmla="*/ 0 w 555"/>
                    <a:gd name="T17" fmla="*/ 0 h 1126"/>
                    <a:gd name="T18" fmla="*/ 0 w 555"/>
                    <a:gd name="T19" fmla="*/ 0 h 1126"/>
                    <a:gd name="T20" fmla="*/ 0 w 555"/>
                    <a:gd name="T21" fmla="*/ 0 h 1126"/>
                    <a:gd name="T22" fmla="*/ 0 w 555"/>
                    <a:gd name="T23" fmla="*/ 0 h 1126"/>
                    <a:gd name="T24" fmla="*/ 0 w 555"/>
                    <a:gd name="T25" fmla="*/ 0 h 1126"/>
                    <a:gd name="T26" fmla="*/ 0 w 555"/>
                    <a:gd name="T27" fmla="*/ 0 h 1126"/>
                    <a:gd name="T28" fmla="*/ 0 w 555"/>
                    <a:gd name="T29" fmla="*/ 0 h 1126"/>
                    <a:gd name="T30" fmla="*/ 0 w 555"/>
                    <a:gd name="T31" fmla="*/ 0 h 1126"/>
                    <a:gd name="T32" fmla="*/ 0 w 555"/>
                    <a:gd name="T33" fmla="*/ 0 h 1126"/>
                    <a:gd name="T34" fmla="*/ 0 w 555"/>
                    <a:gd name="T35" fmla="*/ 0 h 1126"/>
                    <a:gd name="T36" fmla="*/ 0 w 555"/>
                    <a:gd name="T37" fmla="*/ 0 h 1126"/>
                    <a:gd name="T38" fmla="*/ 0 w 555"/>
                    <a:gd name="T39" fmla="*/ 0 h 1126"/>
                    <a:gd name="T40" fmla="*/ 0 w 555"/>
                    <a:gd name="T41" fmla="*/ 0 h 1126"/>
                    <a:gd name="T42" fmla="*/ 0 w 555"/>
                    <a:gd name="T43" fmla="*/ 0 h 1126"/>
                    <a:gd name="T44" fmla="*/ 0 w 555"/>
                    <a:gd name="T45" fmla="*/ 0 h 1126"/>
                    <a:gd name="T46" fmla="*/ 0 w 555"/>
                    <a:gd name="T47" fmla="*/ 0 h 1126"/>
                    <a:gd name="T48" fmla="*/ 0 w 555"/>
                    <a:gd name="T49" fmla="*/ 0 h 1126"/>
                    <a:gd name="T50" fmla="*/ 0 w 555"/>
                    <a:gd name="T51" fmla="*/ 0 h 1126"/>
                    <a:gd name="T52" fmla="*/ 0 w 555"/>
                    <a:gd name="T53" fmla="*/ 0 h 1126"/>
                    <a:gd name="T54" fmla="*/ 0 w 555"/>
                    <a:gd name="T55" fmla="*/ 0 h 1126"/>
                    <a:gd name="T56" fmla="*/ 0 w 555"/>
                    <a:gd name="T57" fmla="*/ 0 h 1126"/>
                    <a:gd name="T58" fmla="*/ 0 w 555"/>
                    <a:gd name="T59" fmla="*/ 0 h 1126"/>
                    <a:gd name="T60" fmla="*/ 0 w 555"/>
                    <a:gd name="T61" fmla="*/ 0 h 1126"/>
                    <a:gd name="T62" fmla="*/ 0 w 555"/>
                    <a:gd name="T63" fmla="*/ 0 h 1126"/>
                    <a:gd name="T64" fmla="*/ 0 w 555"/>
                    <a:gd name="T65" fmla="*/ 0 h 1126"/>
                    <a:gd name="T66" fmla="*/ 0 w 555"/>
                    <a:gd name="T67" fmla="*/ 0 h 1126"/>
                    <a:gd name="T68" fmla="*/ 0 w 555"/>
                    <a:gd name="T69" fmla="*/ 0 h 1126"/>
                    <a:gd name="T70" fmla="*/ 0 w 555"/>
                    <a:gd name="T71" fmla="*/ 0 h 1126"/>
                    <a:gd name="T72" fmla="*/ 0 w 555"/>
                    <a:gd name="T73" fmla="*/ 0 h 1126"/>
                    <a:gd name="T74" fmla="*/ 0 w 555"/>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1126"/>
                    <a:gd name="T116" fmla="*/ 555 w 555"/>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1126">
                      <a:moveTo>
                        <a:pt x="492" y="1115"/>
                      </a:move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554" y="1087"/>
                      </a:lnTo>
                      <a:lnTo>
                        <a:pt x="555" y="1092"/>
                      </a:lnTo>
                      <a:lnTo>
                        <a:pt x="555" y="1096"/>
                      </a:lnTo>
                      <a:lnTo>
                        <a:pt x="554" y="1101"/>
                      </a:lnTo>
                      <a:lnTo>
                        <a:pt x="551" y="1105"/>
                      </a:lnTo>
                      <a:lnTo>
                        <a:pt x="548" y="1110"/>
                      </a:lnTo>
                      <a:lnTo>
                        <a:pt x="543" y="1114"/>
                      </a:lnTo>
                      <a:lnTo>
                        <a:pt x="538" y="1118"/>
                      </a:lnTo>
                      <a:lnTo>
                        <a:pt x="532" y="1121"/>
                      </a:lnTo>
                      <a:lnTo>
                        <a:pt x="525" y="1123"/>
                      </a:lnTo>
                      <a:lnTo>
                        <a:pt x="519" y="1126"/>
                      </a:lnTo>
                      <a:lnTo>
                        <a:pt x="513" y="1126"/>
                      </a:lnTo>
                      <a:lnTo>
                        <a:pt x="507" y="1126"/>
                      </a:lnTo>
                      <a:lnTo>
                        <a:pt x="502" y="1124"/>
                      </a:lnTo>
                      <a:lnTo>
                        <a:pt x="498" y="1122"/>
                      </a:lnTo>
                      <a:lnTo>
                        <a:pt x="495" y="1119"/>
                      </a:lnTo>
                      <a:lnTo>
                        <a:pt x="492" y="111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3" name="Freeform 309"/>
                <p:cNvSpPr>
                  <a:spLocks/>
                </p:cNvSpPr>
                <p:nvPr/>
              </p:nvSpPr>
              <p:spPr bwMode="auto">
                <a:xfrm>
                  <a:off x="3977" y="1183"/>
                  <a:ext cx="7" cy="5"/>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43" y="43"/>
                      </a:moveTo>
                      <a:lnTo>
                        <a:pt x="36" y="45"/>
                      </a:lnTo>
                      <a:lnTo>
                        <a:pt x="30" y="47"/>
                      </a:lnTo>
                      <a:lnTo>
                        <a:pt x="24" y="48"/>
                      </a:lnTo>
                      <a:lnTo>
                        <a:pt x="17" y="47"/>
                      </a:lnTo>
                      <a:lnTo>
                        <a:pt x="12" y="46"/>
                      </a:lnTo>
                      <a:lnTo>
                        <a:pt x="7" y="45"/>
                      </a:lnTo>
                      <a:lnTo>
                        <a:pt x="4" y="42"/>
                      </a:ln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67" y="13"/>
                      </a:lnTo>
                      <a:lnTo>
                        <a:pt x="67" y="18"/>
                      </a:lnTo>
                      <a:lnTo>
                        <a:pt x="66" y="22"/>
                      </a:lnTo>
                      <a:lnTo>
                        <a:pt x="64" y="27"/>
                      </a:lnTo>
                      <a:lnTo>
                        <a:pt x="59" y="31"/>
                      </a:lnTo>
                      <a:lnTo>
                        <a:pt x="55" y="36"/>
                      </a:lnTo>
                      <a:lnTo>
                        <a:pt x="49" y="39"/>
                      </a:lnTo>
                      <a:lnTo>
                        <a:pt x="43" y="4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04" name="Freeform 310"/>
                <p:cNvSpPr>
                  <a:spLocks/>
                </p:cNvSpPr>
                <p:nvPr/>
              </p:nvSpPr>
              <p:spPr bwMode="auto">
                <a:xfrm>
                  <a:off x="3977" y="1183"/>
                  <a:ext cx="7" cy="5"/>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43" y="43"/>
                      </a:moveTo>
                      <a:lnTo>
                        <a:pt x="36" y="45"/>
                      </a:lnTo>
                      <a:lnTo>
                        <a:pt x="30" y="47"/>
                      </a:lnTo>
                      <a:lnTo>
                        <a:pt x="24" y="48"/>
                      </a:lnTo>
                      <a:lnTo>
                        <a:pt x="17" y="47"/>
                      </a:lnTo>
                      <a:lnTo>
                        <a:pt x="12" y="46"/>
                      </a:lnTo>
                      <a:lnTo>
                        <a:pt x="7" y="45"/>
                      </a:lnTo>
                      <a:lnTo>
                        <a:pt x="4" y="42"/>
                      </a:ln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67" y="13"/>
                      </a:lnTo>
                      <a:lnTo>
                        <a:pt x="67" y="18"/>
                      </a:lnTo>
                      <a:lnTo>
                        <a:pt x="66" y="22"/>
                      </a:lnTo>
                      <a:lnTo>
                        <a:pt x="64" y="27"/>
                      </a:lnTo>
                      <a:lnTo>
                        <a:pt x="59" y="31"/>
                      </a:lnTo>
                      <a:lnTo>
                        <a:pt x="55" y="36"/>
                      </a:lnTo>
                      <a:lnTo>
                        <a:pt x="49" y="39"/>
                      </a:lnTo>
                      <a:lnTo>
                        <a:pt x="43" y="4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05" name="Freeform 311"/>
                <p:cNvSpPr>
                  <a:spLocks/>
                </p:cNvSpPr>
                <p:nvPr/>
              </p:nvSpPr>
              <p:spPr bwMode="auto">
                <a:xfrm>
                  <a:off x="3861" y="1625"/>
                  <a:ext cx="59" cy="108"/>
                </a:xfrm>
                <a:custGeom>
                  <a:avLst/>
                  <a:gdLst>
                    <a:gd name="T0" fmla="*/ 0 w 592"/>
                    <a:gd name="T1" fmla="*/ 0 h 988"/>
                    <a:gd name="T2" fmla="*/ 0 w 592"/>
                    <a:gd name="T3" fmla="*/ 0 h 988"/>
                    <a:gd name="T4" fmla="*/ 0 w 592"/>
                    <a:gd name="T5" fmla="*/ 0 h 988"/>
                    <a:gd name="T6" fmla="*/ 0 w 592"/>
                    <a:gd name="T7" fmla="*/ 0 h 988"/>
                    <a:gd name="T8" fmla="*/ 0 w 592"/>
                    <a:gd name="T9" fmla="*/ 0 h 988"/>
                    <a:gd name="T10" fmla="*/ 0 w 592"/>
                    <a:gd name="T11" fmla="*/ 0 h 988"/>
                    <a:gd name="T12" fmla="*/ 0 w 592"/>
                    <a:gd name="T13" fmla="*/ 0 h 988"/>
                    <a:gd name="T14" fmla="*/ 0 w 592"/>
                    <a:gd name="T15" fmla="*/ 0 h 988"/>
                    <a:gd name="T16" fmla="*/ 0 w 592"/>
                    <a:gd name="T17" fmla="*/ 0 h 988"/>
                    <a:gd name="T18" fmla="*/ 0 w 592"/>
                    <a:gd name="T19" fmla="*/ 0 h 988"/>
                    <a:gd name="T20" fmla="*/ 0 w 592"/>
                    <a:gd name="T21" fmla="*/ 0 h 988"/>
                    <a:gd name="T22" fmla="*/ 0 w 592"/>
                    <a:gd name="T23" fmla="*/ 0 h 988"/>
                    <a:gd name="T24" fmla="*/ 0 w 592"/>
                    <a:gd name="T25" fmla="*/ 0 h 988"/>
                    <a:gd name="T26" fmla="*/ 0 w 592"/>
                    <a:gd name="T27" fmla="*/ 0 h 988"/>
                    <a:gd name="T28" fmla="*/ 0 w 592"/>
                    <a:gd name="T29" fmla="*/ 0 h 988"/>
                    <a:gd name="T30" fmla="*/ 0 w 592"/>
                    <a:gd name="T31" fmla="*/ 0 h 988"/>
                    <a:gd name="T32" fmla="*/ 0 w 592"/>
                    <a:gd name="T33" fmla="*/ 0 h 988"/>
                    <a:gd name="T34" fmla="*/ 0 w 592"/>
                    <a:gd name="T35" fmla="*/ 0 h 988"/>
                    <a:gd name="T36" fmla="*/ 0 w 592"/>
                    <a:gd name="T37" fmla="*/ 0 h 988"/>
                    <a:gd name="T38" fmla="*/ 0 w 592"/>
                    <a:gd name="T39" fmla="*/ 0 h 988"/>
                    <a:gd name="T40" fmla="*/ 0 w 592"/>
                    <a:gd name="T41" fmla="*/ 0 h 988"/>
                    <a:gd name="T42" fmla="*/ 0 w 592"/>
                    <a:gd name="T43" fmla="*/ 0 h 988"/>
                    <a:gd name="T44" fmla="*/ 0 w 592"/>
                    <a:gd name="T45" fmla="*/ 0 h 988"/>
                    <a:gd name="T46" fmla="*/ 0 w 592"/>
                    <a:gd name="T47" fmla="*/ 0 h 988"/>
                    <a:gd name="T48" fmla="*/ 0 w 592"/>
                    <a:gd name="T49" fmla="*/ 0 h 988"/>
                    <a:gd name="T50" fmla="*/ 0 w 592"/>
                    <a:gd name="T51" fmla="*/ 0 h 988"/>
                    <a:gd name="T52" fmla="*/ 0 w 592"/>
                    <a:gd name="T53" fmla="*/ 0 h 988"/>
                    <a:gd name="T54" fmla="*/ 0 w 592"/>
                    <a:gd name="T55" fmla="*/ 0 h 988"/>
                    <a:gd name="T56" fmla="*/ 0 w 592"/>
                    <a:gd name="T57" fmla="*/ 0 h 988"/>
                    <a:gd name="T58" fmla="*/ 0 w 592"/>
                    <a:gd name="T59" fmla="*/ 0 h 988"/>
                    <a:gd name="T60" fmla="*/ 0 w 592"/>
                    <a:gd name="T61" fmla="*/ 0 h 988"/>
                    <a:gd name="T62" fmla="*/ 0 w 592"/>
                    <a:gd name="T63" fmla="*/ 0 h 988"/>
                    <a:gd name="T64" fmla="*/ 0 w 592"/>
                    <a:gd name="T65" fmla="*/ 0 h 988"/>
                    <a:gd name="T66" fmla="*/ 0 w 592"/>
                    <a:gd name="T67" fmla="*/ 0 h 988"/>
                    <a:gd name="T68" fmla="*/ 0 w 592"/>
                    <a:gd name="T69" fmla="*/ 0 h 988"/>
                    <a:gd name="T70" fmla="*/ 0 w 592"/>
                    <a:gd name="T71" fmla="*/ 0 h 988"/>
                    <a:gd name="T72" fmla="*/ 0 w 592"/>
                    <a:gd name="T73" fmla="*/ 0 h 988"/>
                    <a:gd name="T74" fmla="*/ 0 w 592"/>
                    <a:gd name="T75" fmla="*/ 0 h 9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2"/>
                    <a:gd name="T115" fmla="*/ 0 h 988"/>
                    <a:gd name="T116" fmla="*/ 592 w 592"/>
                    <a:gd name="T117" fmla="*/ 988 h 9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2" h="988">
                      <a:moveTo>
                        <a:pt x="529" y="978"/>
                      </a:move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589" y="945"/>
                      </a:lnTo>
                      <a:lnTo>
                        <a:pt x="591" y="949"/>
                      </a:lnTo>
                      <a:lnTo>
                        <a:pt x="592" y="954"/>
                      </a:lnTo>
                      <a:lnTo>
                        <a:pt x="591" y="959"/>
                      </a:lnTo>
                      <a:lnTo>
                        <a:pt x="588" y="965"/>
                      </a:lnTo>
                      <a:lnTo>
                        <a:pt x="586" y="969"/>
                      </a:lnTo>
                      <a:lnTo>
                        <a:pt x="581" y="975"/>
                      </a:lnTo>
                      <a:lnTo>
                        <a:pt x="577" y="979"/>
                      </a:lnTo>
                      <a:lnTo>
                        <a:pt x="571" y="983"/>
                      </a:lnTo>
                      <a:lnTo>
                        <a:pt x="566" y="985"/>
                      </a:lnTo>
                      <a:lnTo>
                        <a:pt x="559" y="987"/>
                      </a:lnTo>
                      <a:lnTo>
                        <a:pt x="553" y="988"/>
                      </a:lnTo>
                      <a:lnTo>
                        <a:pt x="546" y="988"/>
                      </a:lnTo>
                      <a:lnTo>
                        <a:pt x="542" y="987"/>
                      </a:lnTo>
                      <a:lnTo>
                        <a:pt x="536" y="985"/>
                      </a:lnTo>
                      <a:lnTo>
                        <a:pt x="533" y="982"/>
                      </a:lnTo>
                      <a:lnTo>
                        <a:pt x="529" y="97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06" name="Freeform 312"/>
                <p:cNvSpPr>
                  <a:spLocks/>
                </p:cNvSpPr>
                <p:nvPr/>
              </p:nvSpPr>
              <p:spPr bwMode="auto">
                <a:xfrm>
                  <a:off x="3861" y="1625"/>
                  <a:ext cx="59" cy="108"/>
                </a:xfrm>
                <a:custGeom>
                  <a:avLst/>
                  <a:gdLst>
                    <a:gd name="T0" fmla="*/ 0 w 592"/>
                    <a:gd name="T1" fmla="*/ 0 h 988"/>
                    <a:gd name="T2" fmla="*/ 0 w 592"/>
                    <a:gd name="T3" fmla="*/ 0 h 988"/>
                    <a:gd name="T4" fmla="*/ 0 w 592"/>
                    <a:gd name="T5" fmla="*/ 0 h 988"/>
                    <a:gd name="T6" fmla="*/ 0 w 592"/>
                    <a:gd name="T7" fmla="*/ 0 h 988"/>
                    <a:gd name="T8" fmla="*/ 0 w 592"/>
                    <a:gd name="T9" fmla="*/ 0 h 988"/>
                    <a:gd name="T10" fmla="*/ 0 w 592"/>
                    <a:gd name="T11" fmla="*/ 0 h 988"/>
                    <a:gd name="T12" fmla="*/ 0 w 592"/>
                    <a:gd name="T13" fmla="*/ 0 h 988"/>
                    <a:gd name="T14" fmla="*/ 0 w 592"/>
                    <a:gd name="T15" fmla="*/ 0 h 988"/>
                    <a:gd name="T16" fmla="*/ 0 w 592"/>
                    <a:gd name="T17" fmla="*/ 0 h 988"/>
                    <a:gd name="T18" fmla="*/ 0 w 592"/>
                    <a:gd name="T19" fmla="*/ 0 h 988"/>
                    <a:gd name="T20" fmla="*/ 0 w 592"/>
                    <a:gd name="T21" fmla="*/ 0 h 988"/>
                    <a:gd name="T22" fmla="*/ 0 w 592"/>
                    <a:gd name="T23" fmla="*/ 0 h 988"/>
                    <a:gd name="T24" fmla="*/ 0 w 592"/>
                    <a:gd name="T25" fmla="*/ 0 h 988"/>
                    <a:gd name="T26" fmla="*/ 0 w 592"/>
                    <a:gd name="T27" fmla="*/ 0 h 988"/>
                    <a:gd name="T28" fmla="*/ 0 w 592"/>
                    <a:gd name="T29" fmla="*/ 0 h 988"/>
                    <a:gd name="T30" fmla="*/ 0 w 592"/>
                    <a:gd name="T31" fmla="*/ 0 h 988"/>
                    <a:gd name="T32" fmla="*/ 0 w 592"/>
                    <a:gd name="T33" fmla="*/ 0 h 988"/>
                    <a:gd name="T34" fmla="*/ 0 w 592"/>
                    <a:gd name="T35" fmla="*/ 0 h 988"/>
                    <a:gd name="T36" fmla="*/ 0 w 592"/>
                    <a:gd name="T37" fmla="*/ 0 h 988"/>
                    <a:gd name="T38" fmla="*/ 0 w 592"/>
                    <a:gd name="T39" fmla="*/ 0 h 988"/>
                    <a:gd name="T40" fmla="*/ 0 w 592"/>
                    <a:gd name="T41" fmla="*/ 0 h 988"/>
                    <a:gd name="T42" fmla="*/ 0 w 592"/>
                    <a:gd name="T43" fmla="*/ 0 h 988"/>
                    <a:gd name="T44" fmla="*/ 0 w 592"/>
                    <a:gd name="T45" fmla="*/ 0 h 988"/>
                    <a:gd name="T46" fmla="*/ 0 w 592"/>
                    <a:gd name="T47" fmla="*/ 0 h 988"/>
                    <a:gd name="T48" fmla="*/ 0 w 592"/>
                    <a:gd name="T49" fmla="*/ 0 h 988"/>
                    <a:gd name="T50" fmla="*/ 0 w 592"/>
                    <a:gd name="T51" fmla="*/ 0 h 988"/>
                    <a:gd name="T52" fmla="*/ 0 w 592"/>
                    <a:gd name="T53" fmla="*/ 0 h 988"/>
                    <a:gd name="T54" fmla="*/ 0 w 592"/>
                    <a:gd name="T55" fmla="*/ 0 h 988"/>
                    <a:gd name="T56" fmla="*/ 0 w 592"/>
                    <a:gd name="T57" fmla="*/ 0 h 988"/>
                    <a:gd name="T58" fmla="*/ 0 w 592"/>
                    <a:gd name="T59" fmla="*/ 0 h 988"/>
                    <a:gd name="T60" fmla="*/ 0 w 592"/>
                    <a:gd name="T61" fmla="*/ 0 h 988"/>
                    <a:gd name="T62" fmla="*/ 0 w 592"/>
                    <a:gd name="T63" fmla="*/ 0 h 988"/>
                    <a:gd name="T64" fmla="*/ 0 w 592"/>
                    <a:gd name="T65" fmla="*/ 0 h 988"/>
                    <a:gd name="T66" fmla="*/ 0 w 592"/>
                    <a:gd name="T67" fmla="*/ 0 h 988"/>
                    <a:gd name="T68" fmla="*/ 0 w 592"/>
                    <a:gd name="T69" fmla="*/ 0 h 988"/>
                    <a:gd name="T70" fmla="*/ 0 w 592"/>
                    <a:gd name="T71" fmla="*/ 0 h 988"/>
                    <a:gd name="T72" fmla="*/ 0 w 592"/>
                    <a:gd name="T73" fmla="*/ 0 h 988"/>
                    <a:gd name="T74" fmla="*/ 0 w 592"/>
                    <a:gd name="T75" fmla="*/ 0 h 9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2"/>
                    <a:gd name="T115" fmla="*/ 0 h 988"/>
                    <a:gd name="T116" fmla="*/ 592 w 592"/>
                    <a:gd name="T117" fmla="*/ 988 h 9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2" h="988">
                      <a:moveTo>
                        <a:pt x="529" y="978"/>
                      </a:move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589" y="945"/>
                      </a:lnTo>
                      <a:lnTo>
                        <a:pt x="591" y="949"/>
                      </a:lnTo>
                      <a:lnTo>
                        <a:pt x="592" y="954"/>
                      </a:lnTo>
                      <a:lnTo>
                        <a:pt x="591" y="959"/>
                      </a:lnTo>
                      <a:lnTo>
                        <a:pt x="588" y="965"/>
                      </a:lnTo>
                      <a:lnTo>
                        <a:pt x="586" y="969"/>
                      </a:lnTo>
                      <a:lnTo>
                        <a:pt x="581" y="975"/>
                      </a:lnTo>
                      <a:lnTo>
                        <a:pt x="577" y="979"/>
                      </a:lnTo>
                      <a:lnTo>
                        <a:pt x="571" y="983"/>
                      </a:lnTo>
                      <a:lnTo>
                        <a:pt x="566" y="985"/>
                      </a:lnTo>
                      <a:lnTo>
                        <a:pt x="559" y="987"/>
                      </a:lnTo>
                      <a:lnTo>
                        <a:pt x="553" y="988"/>
                      </a:lnTo>
                      <a:lnTo>
                        <a:pt x="546" y="988"/>
                      </a:lnTo>
                      <a:lnTo>
                        <a:pt x="542" y="987"/>
                      </a:lnTo>
                      <a:lnTo>
                        <a:pt x="536" y="985"/>
                      </a:lnTo>
                      <a:lnTo>
                        <a:pt x="533" y="982"/>
                      </a:lnTo>
                      <a:lnTo>
                        <a:pt x="529" y="97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7" name="Freeform 313"/>
                <p:cNvSpPr>
                  <a:spLocks/>
                </p:cNvSpPr>
                <p:nvPr/>
              </p:nvSpPr>
              <p:spPr bwMode="auto">
                <a:xfrm>
                  <a:off x="3861" y="1625"/>
                  <a:ext cx="6" cy="6"/>
                </a:xfrm>
                <a:custGeom>
                  <a:avLst/>
                  <a:gdLst>
                    <a:gd name="T0" fmla="*/ 0 w 66"/>
                    <a:gd name="T1" fmla="*/ 0 h 54"/>
                    <a:gd name="T2" fmla="*/ 0 w 66"/>
                    <a:gd name="T3" fmla="*/ 0 h 54"/>
                    <a:gd name="T4" fmla="*/ 0 w 66"/>
                    <a:gd name="T5" fmla="*/ 0 h 54"/>
                    <a:gd name="T6" fmla="*/ 0 w 66"/>
                    <a:gd name="T7" fmla="*/ 0 h 54"/>
                    <a:gd name="T8" fmla="*/ 0 w 66"/>
                    <a:gd name="T9" fmla="*/ 0 h 54"/>
                    <a:gd name="T10" fmla="*/ 0 w 66"/>
                    <a:gd name="T11" fmla="*/ 0 h 54"/>
                    <a:gd name="T12" fmla="*/ 0 w 66"/>
                    <a:gd name="T13" fmla="*/ 0 h 54"/>
                    <a:gd name="T14" fmla="*/ 0 w 66"/>
                    <a:gd name="T15" fmla="*/ 0 h 54"/>
                    <a:gd name="T16" fmla="*/ 0 w 66"/>
                    <a:gd name="T17" fmla="*/ 0 h 54"/>
                    <a:gd name="T18" fmla="*/ 0 w 66"/>
                    <a:gd name="T19" fmla="*/ 0 h 54"/>
                    <a:gd name="T20" fmla="*/ 0 w 66"/>
                    <a:gd name="T21" fmla="*/ 0 h 54"/>
                    <a:gd name="T22" fmla="*/ 0 w 66"/>
                    <a:gd name="T23" fmla="*/ 0 h 54"/>
                    <a:gd name="T24" fmla="*/ 0 w 66"/>
                    <a:gd name="T25" fmla="*/ 0 h 54"/>
                    <a:gd name="T26" fmla="*/ 0 w 66"/>
                    <a:gd name="T27" fmla="*/ 0 h 54"/>
                    <a:gd name="T28" fmla="*/ 0 w 66"/>
                    <a:gd name="T29" fmla="*/ 0 h 54"/>
                    <a:gd name="T30" fmla="*/ 0 w 66"/>
                    <a:gd name="T31" fmla="*/ 0 h 54"/>
                    <a:gd name="T32" fmla="*/ 0 w 66"/>
                    <a:gd name="T33" fmla="*/ 0 h 54"/>
                    <a:gd name="T34" fmla="*/ 0 w 66"/>
                    <a:gd name="T35" fmla="*/ 0 h 54"/>
                    <a:gd name="T36" fmla="*/ 0 w 66"/>
                    <a:gd name="T37" fmla="*/ 0 h 54"/>
                    <a:gd name="T38" fmla="*/ 0 w 66"/>
                    <a:gd name="T39" fmla="*/ 0 h 54"/>
                    <a:gd name="T40" fmla="*/ 0 w 66"/>
                    <a:gd name="T41" fmla="*/ 0 h 54"/>
                    <a:gd name="T42" fmla="*/ 0 w 66"/>
                    <a:gd name="T43" fmla="*/ 0 h 54"/>
                    <a:gd name="T44" fmla="*/ 0 w 66"/>
                    <a:gd name="T45" fmla="*/ 0 h 54"/>
                    <a:gd name="T46" fmla="*/ 0 w 66"/>
                    <a:gd name="T47" fmla="*/ 0 h 54"/>
                    <a:gd name="T48" fmla="*/ 0 w 66"/>
                    <a:gd name="T49" fmla="*/ 0 h 54"/>
                    <a:gd name="T50" fmla="*/ 0 w 66"/>
                    <a:gd name="T51" fmla="*/ 0 h 54"/>
                    <a:gd name="T52" fmla="*/ 0 w 66"/>
                    <a:gd name="T53" fmla="*/ 0 h 54"/>
                    <a:gd name="T54" fmla="*/ 0 w 66"/>
                    <a:gd name="T55" fmla="*/ 0 h 54"/>
                    <a:gd name="T56" fmla="*/ 0 w 66"/>
                    <a:gd name="T57" fmla="*/ 0 h 54"/>
                    <a:gd name="T58" fmla="*/ 0 w 66"/>
                    <a:gd name="T59" fmla="*/ 0 h 54"/>
                    <a:gd name="T60" fmla="*/ 0 w 66"/>
                    <a:gd name="T61" fmla="*/ 0 h 54"/>
                    <a:gd name="T62" fmla="*/ 0 w 66"/>
                    <a:gd name="T63" fmla="*/ 0 h 54"/>
                    <a:gd name="T64" fmla="*/ 0 w 6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4"/>
                    <a:gd name="T101" fmla="*/ 66 w 6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4">
                      <a:moveTo>
                        <a:pt x="45" y="47"/>
                      </a:moveTo>
                      <a:lnTo>
                        <a:pt x="38" y="51"/>
                      </a:lnTo>
                      <a:lnTo>
                        <a:pt x="33" y="53"/>
                      </a:lnTo>
                      <a:lnTo>
                        <a:pt x="26" y="54"/>
                      </a:lnTo>
                      <a:lnTo>
                        <a:pt x="20" y="54"/>
                      </a:lnTo>
                      <a:lnTo>
                        <a:pt x="15" y="53"/>
                      </a:lnTo>
                      <a:lnTo>
                        <a:pt x="9" y="51"/>
                      </a:lnTo>
                      <a:lnTo>
                        <a:pt x="5" y="47"/>
                      </a:ln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66" y="13"/>
                      </a:lnTo>
                      <a:lnTo>
                        <a:pt x="66" y="19"/>
                      </a:lnTo>
                      <a:lnTo>
                        <a:pt x="66" y="24"/>
                      </a:lnTo>
                      <a:lnTo>
                        <a:pt x="63" y="29"/>
                      </a:lnTo>
                      <a:lnTo>
                        <a:pt x="60" y="35"/>
                      </a:lnTo>
                      <a:lnTo>
                        <a:pt x="55" y="39"/>
                      </a:lnTo>
                      <a:lnTo>
                        <a:pt x="51" y="44"/>
                      </a:lnTo>
                      <a:lnTo>
                        <a:pt x="45" y="4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08" name="Freeform 314"/>
                <p:cNvSpPr>
                  <a:spLocks/>
                </p:cNvSpPr>
                <p:nvPr/>
              </p:nvSpPr>
              <p:spPr bwMode="auto">
                <a:xfrm>
                  <a:off x="3861" y="1625"/>
                  <a:ext cx="6" cy="6"/>
                </a:xfrm>
                <a:custGeom>
                  <a:avLst/>
                  <a:gdLst>
                    <a:gd name="T0" fmla="*/ 0 w 66"/>
                    <a:gd name="T1" fmla="*/ 0 h 54"/>
                    <a:gd name="T2" fmla="*/ 0 w 66"/>
                    <a:gd name="T3" fmla="*/ 0 h 54"/>
                    <a:gd name="T4" fmla="*/ 0 w 66"/>
                    <a:gd name="T5" fmla="*/ 0 h 54"/>
                    <a:gd name="T6" fmla="*/ 0 w 66"/>
                    <a:gd name="T7" fmla="*/ 0 h 54"/>
                    <a:gd name="T8" fmla="*/ 0 w 66"/>
                    <a:gd name="T9" fmla="*/ 0 h 54"/>
                    <a:gd name="T10" fmla="*/ 0 w 66"/>
                    <a:gd name="T11" fmla="*/ 0 h 54"/>
                    <a:gd name="T12" fmla="*/ 0 w 66"/>
                    <a:gd name="T13" fmla="*/ 0 h 54"/>
                    <a:gd name="T14" fmla="*/ 0 w 66"/>
                    <a:gd name="T15" fmla="*/ 0 h 54"/>
                    <a:gd name="T16" fmla="*/ 0 w 66"/>
                    <a:gd name="T17" fmla="*/ 0 h 54"/>
                    <a:gd name="T18" fmla="*/ 0 w 66"/>
                    <a:gd name="T19" fmla="*/ 0 h 54"/>
                    <a:gd name="T20" fmla="*/ 0 w 66"/>
                    <a:gd name="T21" fmla="*/ 0 h 54"/>
                    <a:gd name="T22" fmla="*/ 0 w 66"/>
                    <a:gd name="T23" fmla="*/ 0 h 54"/>
                    <a:gd name="T24" fmla="*/ 0 w 66"/>
                    <a:gd name="T25" fmla="*/ 0 h 54"/>
                    <a:gd name="T26" fmla="*/ 0 w 66"/>
                    <a:gd name="T27" fmla="*/ 0 h 54"/>
                    <a:gd name="T28" fmla="*/ 0 w 66"/>
                    <a:gd name="T29" fmla="*/ 0 h 54"/>
                    <a:gd name="T30" fmla="*/ 0 w 66"/>
                    <a:gd name="T31" fmla="*/ 0 h 54"/>
                    <a:gd name="T32" fmla="*/ 0 w 66"/>
                    <a:gd name="T33" fmla="*/ 0 h 54"/>
                    <a:gd name="T34" fmla="*/ 0 w 66"/>
                    <a:gd name="T35" fmla="*/ 0 h 54"/>
                    <a:gd name="T36" fmla="*/ 0 w 66"/>
                    <a:gd name="T37" fmla="*/ 0 h 54"/>
                    <a:gd name="T38" fmla="*/ 0 w 66"/>
                    <a:gd name="T39" fmla="*/ 0 h 54"/>
                    <a:gd name="T40" fmla="*/ 0 w 66"/>
                    <a:gd name="T41" fmla="*/ 0 h 54"/>
                    <a:gd name="T42" fmla="*/ 0 w 66"/>
                    <a:gd name="T43" fmla="*/ 0 h 54"/>
                    <a:gd name="T44" fmla="*/ 0 w 66"/>
                    <a:gd name="T45" fmla="*/ 0 h 54"/>
                    <a:gd name="T46" fmla="*/ 0 w 66"/>
                    <a:gd name="T47" fmla="*/ 0 h 54"/>
                    <a:gd name="T48" fmla="*/ 0 w 66"/>
                    <a:gd name="T49" fmla="*/ 0 h 54"/>
                    <a:gd name="T50" fmla="*/ 0 w 66"/>
                    <a:gd name="T51" fmla="*/ 0 h 54"/>
                    <a:gd name="T52" fmla="*/ 0 w 66"/>
                    <a:gd name="T53" fmla="*/ 0 h 54"/>
                    <a:gd name="T54" fmla="*/ 0 w 66"/>
                    <a:gd name="T55" fmla="*/ 0 h 54"/>
                    <a:gd name="T56" fmla="*/ 0 w 66"/>
                    <a:gd name="T57" fmla="*/ 0 h 54"/>
                    <a:gd name="T58" fmla="*/ 0 w 66"/>
                    <a:gd name="T59" fmla="*/ 0 h 54"/>
                    <a:gd name="T60" fmla="*/ 0 w 66"/>
                    <a:gd name="T61" fmla="*/ 0 h 54"/>
                    <a:gd name="T62" fmla="*/ 0 w 66"/>
                    <a:gd name="T63" fmla="*/ 0 h 54"/>
                    <a:gd name="T64" fmla="*/ 0 w 6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4"/>
                    <a:gd name="T101" fmla="*/ 66 w 6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4">
                      <a:moveTo>
                        <a:pt x="45" y="47"/>
                      </a:moveTo>
                      <a:lnTo>
                        <a:pt x="38" y="51"/>
                      </a:lnTo>
                      <a:lnTo>
                        <a:pt x="33" y="53"/>
                      </a:lnTo>
                      <a:lnTo>
                        <a:pt x="26" y="54"/>
                      </a:lnTo>
                      <a:lnTo>
                        <a:pt x="20" y="54"/>
                      </a:lnTo>
                      <a:lnTo>
                        <a:pt x="15" y="53"/>
                      </a:lnTo>
                      <a:lnTo>
                        <a:pt x="9" y="51"/>
                      </a:lnTo>
                      <a:lnTo>
                        <a:pt x="5" y="47"/>
                      </a:ln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66" y="13"/>
                      </a:lnTo>
                      <a:lnTo>
                        <a:pt x="66" y="19"/>
                      </a:lnTo>
                      <a:lnTo>
                        <a:pt x="66" y="24"/>
                      </a:lnTo>
                      <a:lnTo>
                        <a:pt x="63" y="29"/>
                      </a:lnTo>
                      <a:lnTo>
                        <a:pt x="60" y="35"/>
                      </a:lnTo>
                      <a:lnTo>
                        <a:pt x="55" y="39"/>
                      </a:lnTo>
                      <a:lnTo>
                        <a:pt x="51" y="44"/>
                      </a:lnTo>
                      <a:lnTo>
                        <a:pt x="45" y="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9" name="Freeform 315"/>
                <p:cNvSpPr>
                  <a:spLocks/>
                </p:cNvSpPr>
                <p:nvPr/>
              </p:nvSpPr>
              <p:spPr bwMode="auto">
                <a:xfrm>
                  <a:off x="3670" y="1625"/>
                  <a:ext cx="63" cy="123"/>
                </a:xfrm>
                <a:custGeom>
                  <a:avLst/>
                  <a:gdLst>
                    <a:gd name="T0" fmla="*/ 0 w 628"/>
                    <a:gd name="T1" fmla="*/ 0 h 1122"/>
                    <a:gd name="T2" fmla="*/ 0 w 628"/>
                    <a:gd name="T3" fmla="*/ 0 h 1122"/>
                    <a:gd name="T4" fmla="*/ 0 w 628"/>
                    <a:gd name="T5" fmla="*/ 0 h 1122"/>
                    <a:gd name="T6" fmla="*/ 0 w 628"/>
                    <a:gd name="T7" fmla="*/ 0 h 1122"/>
                    <a:gd name="T8" fmla="*/ 0 w 628"/>
                    <a:gd name="T9" fmla="*/ 0 h 1122"/>
                    <a:gd name="T10" fmla="*/ 0 w 628"/>
                    <a:gd name="T11" fmla="*/ 0 h 1122"/>
                    <a:gd name="T12" fmla="*/ 0 w 628"/>
                    <a:gd name="T13" fmla="*/ 0 h 1122"/>
                    <a:gd name="T14" fmla="*/ 0 w 628"/>
                    <a:gd name="T15" fmla="*/ 0 h 1122"/>
                    <a:gd name="T16" fmla="*/ 0 w 628"/>
                    <a:gd name="T17" fmla="*/ 0 h 1122"/>
                    <a:gd name="T18" fmla="*/ 0 w 628"/>
                    <a:gd name="T19" fmla="*/ 0 h 1122"/>
                    <a:gd name="T20" fmla="*/ 0 w 628"/>
                    <a:gd name="T21" fmla="*/ 0 h 1122"/>
                    <a:gd name="T22" fmla="*/ 0 w 628"/>
                    <a:gd name="T23" fmla="*/ 0 h 1122"/>
                    <a:gd name="T24" fmla="*/ 0 w 628"/>
                    <a:gd name="T25" fmla="*/ 0 h 1122"/>
                    <a:gd name="T26" fmla="*/ 0 w 628"/>
                    <a:gd name="T27" fmla="*/ 0 h 1122"/>
                    <a:gd name="T28" fmla="*/ 0 w 628"/>
                    <a:gd name="T29" fmla="*/ 0 h 1122"/>
                    <a:gd name="T30" fmla="*/ 0 w 628"/>
                    <a:gd name="T31" fmla="*/ 0 h 1122"/>
                    <a:gd name="T32" fmla="*/ 0 w 628"/>
                    <a:gd name="T33" fmla="*/ 0 h 1122"/>
                    <a:gd name="T34" fmla="*/ 0 w 628"/>
                    <a:gd name="T35" fmla="*/ 0 h 1122"/>
                    <a:gd name="T36" fmla="*/ 0 w 628"/>
                    <a:gd name="T37" fmla="*/ 0 h 1122"/>
                    <a:gd name="T38" fmla="*/ 0 w 628"/>
                    <a:gd name="T39" fmla="*/ 0 h 1122"/>
                    <a:gd name="T40" fmla="*/ 0 w 628"/>
                    <a:gd name="T41" fmla="*/ 0 h 1122"/>
                    <a:gd name="T42" fmla="*/ 0 w 628"/>
                    <a:gd name="T43" fmla="*/ 0 h 1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8"/>
                    <a:gd name="T67" fmla="*/ 0 h 1122"/>
                    <a:gd name="T68" fmla="*/ 628 w 628"/>
                    <a:gd name="T69" fmla="*/ 1122 h 1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8" h="1122">
                      <a:moveTo>
                        <a:pt x="61" y="8"/>
                      </a:moveTo>
                      <a:lnTo>
                        <a:pt x="628" y="1090"/>
                      </a:lnTo>
                      <a:lnTo>
                        <a:pt x="566" y="1122"/>
                      </a:lnTo>
                      <a:lnTo>
                        <a:pt x="1" y="40"/>
                      </a:lnTo>
                      <a:lnTo>
                        <a:pt x="0" y="35"/>
                      </a:lnTo>
                      <a:lnTo>
                        <a:pt x="0" y="32"/>
                      </a:lnTo>
                      <a:lnTo>
                        <a:pt x="1" y="27"/>
                      </a:lnTo>
                      <a:lnTo>
                        <a:pt x="3" y="22"/>
                      </a:lnTo>
                      <a:lnTo>
                        <a:pt x="7" y="17"/>
                      </a:lnTo>
                      <a:lnTo>
                        <a:pt x="11" y="12"/>
                      </a:lnTo>
                      <a:lnTo>
                        <a:pt x="16" y="9"/>
                      </a:lnTo>
                      <a:lnTo>
                        <a:pt x="21" y="6"/>
                      </a:lnTo>
                      <a:lnTo>
                        <a:pt x="28" y="3"/>
                      </a:lnTo>
                      <a:lnTo>
                        <a:pt x="34" y="1"/>
                      </a:lnTo>
                      <a:lnTo>
                        <a:pt x="40" y="0"/>
                      </a:lnTo>
                      <a:lnTo>
                        <a:pt x="46" y="0"/>
                      </a:lnTo>
                      <a:lnTo>
                        <a:pt x="51" y="0"/>
                      </a:lnTo>
                      <a:lnTo>
                        <a:pt x="55" y="2"/>
                      </a:lnTo>
                      <a:lnTo>
                        <a:pt x="59" y="4"/>
                      </a:lnTo>
                      <a:lnTo>
                        <a:pt x="61"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10" name="Freeform 316"/>
                <p:cNvSpPr>
                  <a:spLocks/>
                </p:cNvSpPr>
                <p:nvPr/>
              </p:nvSpPr>
              <p:spPr bwMode="auto">
                <a:xfrm>
                  <a:off x="3670" y="1625"/>
                  <a:ext cx="63" cy="123"/>
                </a:xfrm>
                <a:custGeom>
                  <a:avLst/>
                  <a:gdLst>
                    <a:gd name="T0" fmla="*/ 0 w 628"/>
                    <a:gd name="T1" fmla="*/ 0 h 1122"/>
                    <a:gd name="T2" fmla="*/ 0 w 628"/>
                    <a:gd name="T3" fmla="*/ 0 h 1122"/>
                    <a:gd name="T4" fmla="*/ 0 w 628"/>
                    <a:gd name="T5" fmla="*/ 0 h 1122"/>
                    <a:gd name="T6" fmla="*/ 0 w 628"/>
                    <a:gd name="T7" fmla="*/ 0 h 1122"/>
                    <a:gd name="T8" fmla="*/ 0 w 628"/>
                    <a:gd name="T9" fmla="*/ 0 h 1122"/>
                    <a:gd name="T10" fmla="*/ 0 w 628"/>
                    <a:gd name="T11" fmla="*/ 0 h 1122"/>
                    <a:gd name="T12" fmla="*/ 0 w 628"/>
                    <a:gd name="T13" fmla="*/ 0 h 1122"/>
                    <a:gd name="T14" fmla="*/ 0 w 628"/>
                    <a:gd name="T15" fmla="*/ 0 h 1122"/>
                    <a:gd name="T16" fmla="*/ 0 w 628"/>
                    <a:gd name="T17" fmla="*/ 0 h 1122"/>
                    <a:gd name="T18" fmla="*/ 0 w 628"/>
                    <a:gd name="T19" fmla="*/ 0 h 1122"/>
                    <a:gd name="T20" fmla="*/ 0 w 628"/>
                    <a:gd name="T21" fmla="*/ 0 h 1122"/>
                    <a:gd name="T22" fmla="*/ 0 w 628"/>
                    <a:gd name="T23" fmla="*/ 0 h 1122"/>
                    <a:gd name="T24" fmla="*/ 0 w 628"/>
                    <a:gd name="T25" fmla="*/ 0 h 1122"/>
                    <a:gd name="T26" fmla="*/ 0 w 628"/>
                    <a:gd name="T27" fmla="*/ 0 h 1122"/>
                    <a:gd name="T28" fmla="*/ 0 w 628"/>
                    <a:gd name="T29" fmla="*/ 0 h 1122"/>
                    <a:gd name="T30" fmla="*/ 0 w 628"/>
                    <a:gd name="T31" fmla="*/ 0 h 1122"/>
                    <a:gd name="T32" fmla="*/ 0 w 628"/>
                    <a:gd name="T33" fmla="*/ 0 h 1122"/>
                    <a:gd name="T34" fmla="*/ 0 w 628"/>
                    <a:gd name="T35" fmla="*/ 0 h 1122"/>
                    <a:gd name="T36" fmla="*/ 0 w 628"/>
                    <a:gd name="T37" fmla="*/ 0 h 1122"/>
                    <a:gd name="T38" fmla="*/ 0 w 628"/>
                    <a:gd name="T39" fmla="*/ 0 h 1122"/>
                    <a:gd name="T40" fmla="*/ 0 w 628"/>
                    <a:gd name="T41" fmla="*/ 0 h 1122"/>
                    <a:gd name="T42" fmla="*/ 0 w 628"/>
                    <a:gd name="T43" fmla="*/ 0 h 1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8"/>
                    <a:gd name="T67" fmla="*/ 0 h 1122"/>
                    <a:gd name="T68" fmla="*/ 628 w 628"/>
                    <a:gd name="T69" fmla="*/ 1122 h 1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8" h="1122">
                      <a:moveTo>
                        <a:pt x="61" y="8"/>
                      </a:moveTo>
                      <a:lnTo>
                        <a:pt x="628" y="1090"/>
                      </a:lnTo>
                      <a:lnTo>
                        <a:pt x="566" y="1122"/>
                      </a:lnTo>
                      <a:lnTo>
                        <a:pt x="1" y="40"/>
                      </a:lnTo>
                      <a:lnTo>
                        <a:pt x="0" y="35"/>
                      </a:lnTo>
                      <a:lnTo>
                        <a:pt x="0" y="32"/>
                      </a:lnTo>
                      <a:lnTo>
                        <a:pt x="1" y="27"/>
                      </a:lnTo>
                      <a:lnTo>
                        <a:pt x="3" y="22"/>
                      </a:lnTo>
                      <a:lnTo>
                        <a:pt x="7" y="17"/>
                      </a:lnTo>
                      <a:lnTo>
                        <a:pt x="11" y="12"/>
                      </a:lnTo>
                      <a:lnTo>
                        <a:pt x="16" y="9"/>
                      </a:lnTo>
                      <a:lnTo>
                        <a:pt x="21" y="6"/>
                      </a:lnTo>
                      <a:lnTo>
                        <a:pt x="28" y="3"/>
                      </a:lnTo>
                      <a:lnTo>
                        <a:pt x="34" y="1"/>
                      </a:lnTo>
                      <a:lnTo>
                        <a:pt x="40" y="0"/>
                      </a:lnTo>
                      <a:lnTo>
                        <a:pt x="46" y="0"/>
                      </a:lnTo>
                      <a:lnTo>
                        <a:pt x="51" y="0"/>
                      </a:lnTo>
                      <a:lnTo>
                        <a:pt x="55" y="2"/>
                      </a:lnTo>
                      <a:lnTo>
                        <a:pt x="59" y="4"/>
                      </a:lnTo>
                      <a:lnTo>
                        <a:pt x="61"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11" name="Freeform 317"/>
                <p:cNvSpPr>
                  <a:spLocks/>
                </p:cNvSpPr>
                <p:nvPr/>
              </p:nvSpPr>
              <p:spPr bwMode="auto">
                <a:xfrm>
                  <a:off x="3474" y="1355"/>
                  <a:ext cx="72" cy="117"/>
                </a:xfrm>
                <a:custGeom>
                  <a:avLst/>
                  <a:gdLst>
                    <a:gd name="T0" fmla="*/ 0 w 720"/>
                    <a:gd name="T1" fmla="*/ 0 h 1066"/>
                    <a:gd name="T2" fmla="*/ 0 w 720"/>
                    <a:gd name="T3" fmla="*/ 0 h 1066"/>
                    <a:gd name="T4" fmla="*/ 0 w 720"/>
                    <a:gd name="T5" fmla="*/ 0 h 1066"/>
                    <a:gd name="T6" fmla="*/ 0 w 720"/>
                    <a:gd name="T7" fmla="*/ 0 h 1066"/>
                    <a:gd name="T8" fmla="*/ 0 w 720"/>
                    <a:gd name="T9" fmla="*/ 0 h 1066"/>
                    <a:gd name="T10" fmla="*/ 0 w 720"/>
                    <a:gd name="T11" fmla="*/ 0 h 1066"/>
                    <a:gd name="T12" fmla="*/ 0 w 720"/>
                    <a:gd name="T13" fmla="*/ 0 h 1066"/>
                    <a:gd name="T14" fmla="*/ 0 w 720"/>
                    <a:gd name="T15" fmla="*/ 0 h 1066"/>
                    <a:gd name="T16" fmla="*/ 0 w 720"/>
                    <a:gd name="T17" fmla="*/ 0 h 1066"/>
                    <a:gd name="T18" fmla="*/ 0 w 720"/>
                    <a:gd name="T19" fmla="*/ 0 h 1066"/>
                    <a:gd name="T20" fmla="*/ 0 w 720"/>
                    <a:gd name="T21" fmla="*/ 0 h 1066"/>
                    <a:gd name="T22" fmla="*/ 0 w 720"/>
                    <a:gd name="T23" fmla="*/ 0 h 1066"/>
                    <a:gd name="T24" fmla="*/ 0 w 720"/>
                    <a:gd name="T25" fmla="*/ 0 h 1066"/>
                    <a:gd name="T26" fmla="*/ 0 w 720"/>
                    <a:gd name="T27" fmla="*/ 0 h 1066"/>
                    <a:gd name="T28" fmla="*/ 0 w 720"/>
                    <a:gd name="T29" fmla="*/ 0 h 1066"/>
                    <a:gd name="T30" fmla="*/ 0 w 720"/>
                    <a:gd name="T31" fmla="*/ 0 h 1066"/>
                    <a:gd name="T32" fmla="*/ 0 w 720"/>
                    <a:gd name="T33" fmla="*/ 0 h 1066"/>
                    <a:gd name="T34" fmla="*/ 0 w 720"/>
                    <a:gd name="T35" fmla="*/ 0 h 1066"/>
                    <a:gd name="T36" fmla="*/ 0 w 720"/>
                    <a:gd name="T37" fmla="*/ 0 h 1066"/>
                    <a:gd name="T38" fmla="*/ 0 w 720"/>
                    <a:gd name="T39" fmla="*/ 0 h 1066"/>
                    <a:gd name="T40" fmla="*/ 0 w 720"/>
                    <a:gd name="T41" fmla="*/ 0 h 1066"/>
                    <a:gd name="T42" fmla="*/ 0 w 720"/>
                    <a:gd name="T43" fmla="*/ 0 h 10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0"/>
                    <a:gd name="T67" fmla="*/ 0 h 1066"/>
                    <a:gd name="T68" fmla="*/ 720 w 720"/>
                    <a:gd name="T69" fmla="*/ 1066 h 10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0" h="1066">
                      <a:moveTo>
                        <a:pt x="660" y="1059"/>
                      </a:moveTo>
                      <a:lnTo>
                        <a:pt x="0" y="39"/>
                      </a:lnTo>
                      <a:lnTo>
                        <a:pt x="60" y="0"/>
                      </a:lnTo>
                      <a:lnTo>
                        <a:pt x="718" y="1023"/>
                      </a:lnTo>
                      <a:lnTo>
                        <a:pt x="719" y="1026"/>
                      </a:lnTo>
                      <a:lnTo>
                        <a:pt x="720" y="1031"/>
                      </a:lnTo>
                      <a:lnTo>
                        <a:pt x="719" y="1035"/>
                      </a:lnTo>
                      <a:lnTo>
                        <a:pt x="716" y="1040"/>
                      </a:lnTo>
                      <a:lnTo>
                        <a:pt x="714" y="1045"/>
                      </a:lnTo>
                      <a:lnTo>
                        <a:pt x="710" y="1050"/>
                      </a:lnTo>
                      <a:lnTo>
                        <a:pt x="705" y="1055"/>
                      </a:lnTo>
                      <a:lnTo>
                        <a:pt x="701" y="1058"/>
                      </a:lnTo>
                      <a:lnTo>
                        <a:pt x="694" y="1061"/>
                      </a:lnTo>
                      <a:lnTo>
                        <a:pt x="688" y="1064"/>
                      </a:lnTo>
                      <a:lnTo>
                        <a:pt x="682" y="1066"/>
                      </a:lnTo>
                      <a:lnTo>
                        <a:pt x="677" y="1066"/>
                      </a:lnTo>
                      <a:lnTo>
                        <a:pt x="671" y="1066"/>
                      </a:lnTo>
                      <a:lnTo>
                        <a:pt x="667" y="1065"/>
                      </a:lnTo>
                      <a:lnTo>
                        <a:pt x="663" y="1062"/>
                      </a:lnTo>
                      <a:lnTo>
                        <a:pt x="660" y="105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12" name="Freeform 318"/>
                <p:cNvSpPr>
                  <a:spLocks/>
                </p:cNvSpPr>
                <p:nvPr/>
              </p:nvSpPr>
              <p:spPr bwMode="auto">
                <a:xfrm>
                  <a:off x="3474" y="1355"/>
                  <a:ext cx="72" cy="117"/>
                </a:xfrm>
                <a:custGeom>
                  <a:avLst/>
                  <a:gdLst>
                    <a:gd name="T0" fmla="*/ 0 w 720"/>
                    <a:gd name="T1" fmla="*/ 0 h 1066"/>
                    <a:gd name="T2" fmla="*/ 0 w 720"/>
                    <a:gd name="T3" fmla="*/ 0 h 1066"/>
                    <a:gd name="T4" fmla="*/ 0 w 720"/>
                    <a:gd name="T5" fmla="*/ 0 h 1066"/>
                    <a:gd name="T6" fmla="*/ 0 w 720"/>
                    <a:gd name="T7" fmla="*/ 0 h 1066"/>
                    <a:gd name="T8" fmla="*/ 0 w 720"/>
                    <a:gd name="T9" fmla="*/ 0 h 1066"/>
                    <a:gd name="T10" fmla="*/ 0 w 720"/>
                    <a:gd name="T11" fmla="*/ 0 h 1066"/>
                    <a:gd name="T12" fmla="*/ 0 w 720"/>
                    <a:gd name="T13" fmla="*/ 0 h 1066"/>
                    <a:gd name="T14" fmla="*/ 0 w 720"/>
                    <a:gd name="T15" fmla="*/ 0 h 1066"/>
                    <a:gd name="T16" fmla="*/ 0 w 720"/>
                    <a:gd name="T17" fmla="*/ 0 h 1066"/>
                    <a:gd name="T18" fmla="*/ 0 w 720"/>
                    <a:gd name="T19" fmla="*/ 0 h 1066"/>
                    <a:gd name="T20" fmla="*/ 0 w 720"/>
                    <a:gd name="T21" fmla="*/ 0 h 1066"/>
                    <a:gd name="T22" fmla="*/ 0 w 720"/>
                    <a:gd name="T23" fmla="*/ 0 h 1066"/>
                    <a:gd name="T24" fmla="*/ 0 w 720"/>
                    <a:gd name="T25" fmla="*/ 0 h 1066"/>
                    <a:gd name="T26" fmla="*/ 0 w 720"/>
                    <a:gd name="T27" fmla="*/ 0 h 1066"/>
                    <a:gd name="T28" fmla="*/ 0 w 720"/>
                    <a:gd name="T29" fmla="*/ 0 h 1066"/>
                    <a:gd name="T30" fmla="*/ 0 w 720"/>
                    <a:gd name="T31" fmla="*/ 0 h 1066"/>
                    <a:gd name="T32" fmla="*/ 0 w 720"/>
                    <a:gd name="T33" fmla="*/ 0 h 1066"/>
                    <a:gd name="T34" fmla="*/ 0 w 720"/>
                    <a:gd name="T35" fmla="*/ 0 h 1066"/>
                    <a:gd name="T36" fmla="*/ 0 w 720"/>
                    <a:gd name="T37" fmla="*/ 0 h 1066"/>
                    <a:gd name="T38" fmla="*/ 0 w 720"/>
                    <a:gd name="T39" fmla="*/ 0 h 1066"/>
                    <a:gd name="T40" fmla="*/ 0 w 720"/>
                    <a:gd name="T41" fmla="*/ 0 h 1066"/>
                    <a:gd name="T42" fmla="*/ 0 w 720"/>
                    <a:gd name="T43" fmla="*/ 0 h 10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0"/>
                    <a:gd name="T67" fmla="*/ 0 h 1066"/>
                    <a:gd name="T68" fmla="*/ 720 w 720"/>
                    <a:gd name="T69" fmla="*/ 1066 h 10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0" h="1066">
                      <a:moveTo>
                        <a:pt x="660" y="1059"/>
                      </a:moveTo>
                      <a:lnTo>
                        <a:pt x="0" y="39"/>
                      </a:lnTo>
                      <a:lnTo>
                        <a:pt x="60" y="0"/>
                      </a:lnTo>
                      <a:lnTo>
                        <a:pt x="718" y="1023"/>
                      </a:lnTo>
                      <a:lnTo>
                        <a:pt x="719" y="1026"/>
                      </a:lnTo>
                      <a:lnTo>
                        <a:pt x="720" y="1031"/>
                      </a:lnTo>
                      <a:lnTo>
                        <a:pt x="719" y="1035"/>
                      </a:lnTo>
                      <a:lnTo>
                        <a:pt x="716" y="1040"/>
                      </a:lnTo>
                      <a:lnTo>
                        <a:pt x="714" y="1045"/>
                      </a:lnTo>
                      <a:lnTo>
                        <a:pt x="710" y="1050"/>
                      </a:lnTo>
                      <a:lnTo>
                        <a:pt x="705" y="1055"/>
                      </a:lnTo>
                      <a:lnTo>
                        <a:pt x="701" y="1058"/>
                      </a:lnTo>
                      <a:lnTo>
                        <a:pt x="694" y="1061"/>
                      </a:lnTo>
                      <a:lnTo>
                        <a:pt x="688" y="1064"/>
                      </a:lnTo>
                      <a:lnTo>
                        <a:pt x="682" y="1066"/>
                      </a:lnTo>
                      <a:lnTo>
                        <a:pt x="677" y="1066"/>
                      </a:lnTo>
                      <a:lnTo>
                        <a:pt x="671" y="1066"/>
                      </a:lnTo>
                      <a:lnTo>
                        <a:pt x="667" y="1065"/>
                      </a:lnTo>
                      <a:lnTo>
                        <a:pt x="663" y="1062"/>
                      </a:lnTo>
                      <a:lnTo>
                        <a:pt x="660" y="105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13" name="Freeform 319"/>
                <p:cNvSpPr>
                  <a:spLocks/>
                </p:cNvSpPr>
                <p:nvPr/>
              </p:nvSpPr>
              <p:spPr bwMode="auto">
                <a:xfrm>
                  <a:off x="3588" y="1198"/>
                  <a:ext cx="68" cy="122"/>
                </a:xfrm>
                <a:custGeom>
                  <a:avLst/>
                  <a:gdLst>
                    <a:gd name="T0" fmla="*/ 0 w 684"/>
                    <a:gd name="T1" fmla="*/ 0 h 1122"/>
                    <a:gd name="T2" fmla="*/ 0 w 684"/>
                    <a:gd name="T3" fmla="*/ 0 h 1122"/>
                    <a:gd name="T4" fmla="*/ 0 w 684"/>
                    <a:gd name="T5" fmla="*/ 0 h 1122"/>
                    <a:gd name="T6" fmla="*/ 0 w 684"/>
                    <a:gd name="T7" fmla="*/ 0 h 1122"/>
                    <a:gd name="T8" fmla="*/ 0 w 684"/>
                    <a:gd name="T9" fmla="*/ 0 h 1122"/>
                    <a:gd name="T10" fmla="*/ 0 w 684"/>
                    <a:gd name="T11" fmla="*/ 0 h 1122"/>
                    <a:gd name="T12" fmla="*/ 0 w 684"/>
                    <a:gd name="T13" fmla="*/ 0 h 1122"/>
                    <a:gd name="T14" fmla="*/ 0 w 684"/>
                    <a:gd name="T15" fmla="*/ 0 h 1122"/>
                    <a:gd name="T16" fmla="*/ 0 w 684"/>
                    <a:gd name="T17" fmla="*/ 0 h 1122"/>
                    <a:gd name="T18" fmla="*/ 0 w 684"/>
                    <a:gd name="T19" fmla="*/ 0 h 1122"/>
                    <a:gd name="T20" fmla="*/ 0 w 684"/>
                    <a:gd name="T21" fmla="*/ 0 h 1122"/>
                    <a:gd name="T22" fmla="*/ 0 w 684"/>
                    <a:gd name="T23" fmla="*/ 0 h 1122"/>
                    <a:gd name="T24" fmla="*/ 0 w 684"/>
                    <a:gd name="T25" fmla="*/ 0 h 1122"/>
                    <a:gd name="T26" fmla="*/ 0 w 684"/>
                    <a:gd name="T27" fmla="*/ 0 h 1122"/>
                    <a:gd name="T28" fmla="*/ 0 w 684"/>
                    <a:gd name="T29" fmla="*/ 0 h 1122"/>
                    <a:gd name="T30" fmla="*/ 0 w 684"/>
                    <a:gd name="T31" fmla="*/ 0 h 1122"/>
                    <a:gd name="T32" fmla="*/ 0 w 684"/>
                    <a:gd name="T33" fmla="*/ 0 h 1122"/>
                    <a:gd name="T34" fmla="*/ 0 w 684"/>
                    <a:gd name="T35" fmla="*/ 0 h 1122"/>
                    <a:gd name="T36" fmla="*/ 0 w 684"/>
                    <a:gd name="T37" fmla="*/ 0 h 1122"/>
                    <a:gd name="T38" fmla="*/ 0 w 684"/>
                    <a:gd name="T39" fmla="*/ 0 h 1122"/>
                    <a:gd name="T40" fmla="*/ 0 w 684"/>
                    <a:gd name="T41" fmla="*/ 0 h 1122"/>
                    <a:gd name="T42" fmla="*/ 0 w 684"/>
                    <a:gd name="T43" fmla="*/ 0 h 1122"/>
                    <a:gd name="T44" fmla="*/ 0 w 684"/>
                    <a:gd name="T45" fmla="*/ 0 h 1122"/>
                    <a:gd name="T46" fmla="*/ 0 w 684"/>
                    <a:gd name="T47" fmla="*/ 0 h 1122"/>
                    <a:gd name="T48" fmla="*/ 0 w 684"/>
                    <a:gd name="T49" fmla="*/ 0 h 1122"/>
                    <a:gd name="T50" fmla="*/ 0 w 684"/>
                    <a:gd name="T51" fmla="*/ 0 h 1122"/>
                    <a:gd name="T52" fmla="*/ 0 w 684"/>
                    <a:gd name="T53" fmla="*/ 0 h 1122"/>
                    <a:gd name="T54" fmla="*/ 0 w 684"/>
                    <a:gd name="T55" fmla="*/ 0 h 1122"/>
                    <a:gd name="T56" fmla="*/ 0 w 684"/>
                    <a:gd name="T57" fmla="*/ 0 h 1122"/>
                    <a:gd name="T58" fmla="*/ 0 w 684"/>
                    <a:gd name="T59" fmla="*/ 0 h 1122"/>
                    <a:gd name="T60" fmla="*/ 0 w 684"/>
                    <a:gd name="T61" fmla="*/ 0 h 1122"/>
                    <a:gd name="T62" fmla="*/ 0 w 684"/>
                    <a:gd name="T63" fmla="*/ 0 h 1122"/>
                    <a:gd name="T64" fmla="*/ 0 w 684"/>
                    <a:gd name="T65" fmla="*/ 0 h 1122"/>
                    <a:gd name="T66" fmla="*/ 0 w 684"/>
                    <a:gd name="T67" fmla="*/ 0 h 1122"/>
                    <a:gd name="T68" fmla="*/ 0 w 684"/>
                    <a:gd name="T69" fmla="*/ 0 h 1122"/>
                    <a:gd name="T70" fmla="*/ 0 w 684"/>
                    <a:gd name="T71" fmla="*/ 0 h 1122"/>
                    <a:gd name="T72" fmla="*/ 0 w 684"/>
                    <a:gd name="T73" fmla="*/ 0 h 1122"/>
                    <a:gd name="T74" fmla="*/ 0 w 684"/>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4"/>
                    <a:gd name="T115" fmla="*/ 0 h 1122"/>
                    <a:gd name="T116" fmla="*/ 684 w 684"/>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4" h="1122">
                      <a:moveTo>
                        <a:pt x="624" y="1115"/>
                      </a:move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83" y="1080"/>
                      </a:lnTo>
                      <a:lnTo>
                        <a:pt x="684" y="1085"/>
                      </a:lnTo>
                      <a:lnTo>
                        <a:pt x="684" y="1088"/>
                      </a:lnTo>
                      <a:lnTo>
                        <a:pt x="683" y="1094"/>
                      </a:lnTo>
                      <a:lnTo>
                        <a:pt x="681" y="1098"/>
                      </a:lnTo>
                      <a:lnTo>
                        <a:pt x="678" y="1103"/>
                      </a:lnTo>
                      <a:lnTo>
                        <a:pt x="674" y="1107"/>
                      </a:lnTo>
                      <a:lnTo>
                        <a:pt x="669" y="1112"/>
                      </a:lnTo>
                      <a:lnTo>
                        <a:pt x="663" y="1115"/>
                      </a:lnTo>
                      <a:lnTo>
                        <a:pt x="657" y="1119"/>
                      </a:lnTo>
                      <a:lnTo>
                        <a:pt x="652" y="1121"/>
                      </a:lnTo>
                      <a:lnTo>
                        <a:pt x="646" y="1122"/>
                      </a:lnTo>
                      <a:lnTo>
                        <a:pt x="639" y="1122"/>
                      </a:lnTo>
                      <a:lnTo>
                        <a:pt x="635" y="1122"/>
                      </a:lnTo>
                      <a:lnTo>
                        <a:pt x="630" y="1120"/>
                      </a:lnTo>
                      <a:lnTo>
                        <a:pt x="627" y="1118"/>
                      </a:lnTo>
                      <a:lnTo>
                        <a:pt x="624" y="111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14" name="Freeform 320"/>
                <p:cNvSpPr>
                  <a:spLocks/>
                </p:cNvSpPr>
                <p:nvPr/>
              </p:nvSpPr>
              <p:spPr bwMode="auto">
                <a:xfrm>
                  <a:off x="3588" y="1198"/>
                  <a:ext cx="68" cy="122"/>
                </a:xfrm>
                <a:custGeom>
                  <a:avLst/>
                  <a:gdLst>
                    <a:gd name="T0" fmla="*/ 0 w 684"/>
                    <a:gd name="T1" fmla="*/ 0 h 1122"/>
                    <a:gd name="T2" fmla="*/ 0 w 684"/>
                    <a:gd name="T3" fmla="*/ 0 h 1122"/>
                    <a:gd name="T4" fmla="*/ 0 w 684"/>
                    <a:gd name="T5" fmla="*/ 0 h 1122"/>
                    <a:gd name="T6" fmla="*/ 0 w 684"/>
                    <a:gd name="T7" fmla="*/ 0 h 1122"/>
                    <a:gd name="T8" fmla="*/ 0 w 684"/>
                    <a:gd name="T9" fmla="*/ 0 h 1122"/>
                    <a:gd name="T10" fmla="*/ 0 w 684"/>
                    <a:gd name="T11" fmla="*/ 0 h 1122"/>
                    <a:gd name="T12" fmla="*/ 0 w 684"/>
                    <a:gd name="T13" fmla="*/ 0 h 1122"/>
                    <a:gd name="T14" fmla="*/ 0 w 684"/>
                    <a:gd name="T15" fmla="*/ 0 h 1122"/>
                    <a:gd name="T16" fmla="*/ 0 w 684"/>
                    <a:gd name="T17" fmla="*/ 0 h 1122"/>
                    <a:gd name="T18" fmla="*/ 0 w 684"/>
                    <a:gd name="T19" fmla="*/ 0 h 1122"/>
                    <a:gd name="T20" fmla="*/ 0 w 684"/>
                    <a:gd name="T21" fmla="*/ 0 h 1122"/>
                    <a:gd name="T22" fmla="*/ 0 w 684"/>
                    <a:gd name="T23" fmla="*/ 0 h 1122"/>
                    <a:gd name="T24" fmla="*/ 0 w 684"/>
                    <a:gd name="T25" fmla="*/ 0 h 1122"/>
                    <a:gd name="T26" fmla="*/ 0 w 684"/>
                    <a:gd name="T27" fmla="*/ 0 h 1122"/>
                    <a:gd name="T28" fmla="*/ 0 w 684"/>
                    <a:gd name="T29" fmla="*/ 0 h 1122"/>
                    <a:gd name="T30" fmla="*/ 0 w 684"/>
                    <a:gd name="T31" fmla="*/ 0 h 1122"/>
                    <a:gd name="T32" fmla="*/ 0 w 684"/>
                    <a:gd name="T33" fmla="*/ 0 h 1122"/>
                    <a:gd name="T34" fmla="*/ 0 w 684"/>
                    <a:gd name="T35" fmla="*/ 0 h 1122"/>
                    <a:gd name="T36" fmla="*/ 0 w 684"/>
                    <a:gd name="T37" fmla="*/ 0 h 1122"/>
                    <a:gd name="T38" fmla="*/ 0 w 684"/>
                    <a:gd name="T39" fmla="*/ 0 h 1122"/>
                    <a:gd name="T40" fmla="*/ 0 w 684"/>
                    <a:gd name="T41" fmla="*/ 0 h 1122"/>
                    <a:gd name="T42" fmla="*/ 0 w 684"/>
                    <a:gd name="T43" fmla="*/ 0 h 1122"/>
                    <a:gd name="T44" fmla="*/ 0 w 684"/>
                    <a:gd name="T45" fmla="*/ 0 h 1122"/>
                    <a:gd name="T46" fmla="*/ 0 w 684"/>
                    <a:gd name="T47" fmla="*/ 0 h 1122"/>
                    <a:gd name="T48" fmla="*/ 0 w 684"/>
                    <a:gd name="T49" fmla="*/ 0 h 1122"/>
                    <a:gd name="T50" fmla="*/ 0 w 684"/>
                    <a:gd name="T51" fmla="*/ 0 h 1122"/>
                    <a:gd name="T52" fmla="*/ 0 w 684"/>
                    <a:gd name="T53" fmla="*/ 0 h 1122"/>
                    <a:gd name="T54" fmla="*/ 0 w 684"/>
                    <a:gd name="T55" fmla="*/ 0 h 1122"/>
                    <a:gd name="T56" fmla="*/ 0 w 684"/>
                    <a:gd name="T57" fmla="*/ 0 h 1122"/>
                    <a:gd name="T58" fmla="*/ 0 w 684"/>
                    <a:gd name="T59" fmla="*/ 0 h 1122"/>
                    <a:gd name="T60" fmla="*/ 0 w 684"/>
                    <a:gd name="T61" fmla="*/ 0 h 1122"/>
                    <a:gd name="T62" fmla="*/ 0 w 684"/>
                    <a:gd name="T63" fmla="*/ 0 h 1122"/>
                    <a:gd name="T64" fmla="*/ 0 w 684"/>
                    <a:gd name="T65" fmla="*/ 0 h 1122"/>
                    <a:gd name="T66" fmla="*/ 0 w 684"/>
                    <a:gd name="T67" fmla="*/ 0 h 1122"/>
                    <a:gd name="T68" fmla="*/ 0 w 684"/>
                    <a:gd name="T69" fmla="*/ 0 h 1122"/>
                    <a:gd name="T70" fmla="*/ 0 w 684"/>
                    <a:gd name="T71" fmla="*/ 0 h 1122"/>
                    <a:gd name="T72" fmla="*/ 0 w 684"/>
                    <a:gd name="T73" fmla="*/ 0 h 1122"/>
                    <a:gd name="T74" fmla="*/ 0 w 684"/>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4"/>
                    <a:gd name="T115" fmla="*/ 0 h 1122"/>
                    <a:gd name="T116" fmla="*/ 684 w 684"/>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4" h="1122">
                      <a:moveTo>
                        <a:pt x="624" y="1115"/>
                      </a:move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83" y="1080"/>
                      </a:lnTo>
                      <a:lnTo>
                        <a:pt x="684" y="1085"/>
                      </a:lnTo>
                      <a:lnTo>
                        <a:pt x="684" y="1088"/>
                      </a:lnTo>
                      <a:lnTo>
                        <a:pt x="683" y="1094"/>
                      </a:lnTo>
                      <a:lnTo>
                        <a:pt x="681" y="1098"/>
                      </a:lnTo>
                      <a:lnTo>
                        <a:pt x="678" y="1103"/>
                      </a:lnTo>
                      <a:lnTo>
                        <a:pt x="674" y="1107"/>
                      </a:lnTo>
                      <a:lnTo>
                        <a:pt x="669" y="1112"/>
                      </a:lnTo>
                      <a:lnTo>
                        <a:pt x="663" y="1115"/>
                      </a:lnTo>
                      <a:lnTo>
                        <a:pt x="657" y="1119"/>
                      </a:lnTo>
                      <a:lnTo>
                        <a:pt x="652" y="1121"/>
                      </a:lnTo>
                      <a:lnTo>
                        <a:pt x="646" y="1122"/>
                      </a:lnTo>
                      <a:lnTo>
                        <a:pt x="639" y="1122"/>
                      </a:lnTo>
                      <a:lnTo>
                        <a:pt x="635" y="1122"/>
                      </a:lnTo>
                      <a:lnTo>
                        <a:pt x="630" y="1120"/>
                      </a:lnTo>
                      <a:lnTo>
                        <a:pt x="627" y="1118"/>
                      </a:lnTo>
                      <a:lnTo>
                        <a:pt x="624" y="1115"/>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15" name="Freeform 321"/>
                <p:cNvSpPr>
                  <a:spLocks/>
                </p:cNvSpPr>
                <p:nvPr/>
              </p:nvSpPr>
              <p:spPr bwMode="auto">
                <a:xfrm>
                  <a:off x="3588" y="1198"/>
                  <a:ext cx="6" cy="5"/>
                </a:xfrm>
                <a:custGeom>
                  <a:avLst/>
                  <a:gdLst>
                    <a:gd name="T0" fmla="*/ 0 w 64"/>
                    <a:gd name="T1" fmla="*/ 0 h 48"/>
                    <a:gd name="T2" fmla="*/ 0 w 64"/>
                    <a:gd name="T3" fmla="*/ 0 h 48"/>
                    <a:gd name="T4" fmla="*/ 0 w 64"/>
                    <a:gd name="T5" fmla="*/ 0 h 48"/>
                    <a:gd name="T6" fmla="*/ 0 w 64"/>
                    <a:gd name="T7" fmla="*/ 0 h 48"/>
                    <a:gd name="T8" fmla="*/ 0 w 64"/>
                    <a:gd name="T9" fmla="*/ 0 h 48"/>
                    <a:gd name="T10" fmla="*/ 0 w 64"/>
                    <a:gd name="T11" fmla="*/ 0 h 48"/>
                    <a:gd name="T12" fmla="*/ 0 w 64"/>
                    <a:gd name="T13" fmla="*/ 0 h 48"/>
                    <a:gd name="T14" fmla="*/ 0 w 64"/>
                    <a:gd name="T15" fmla="*/ 0 h 48"/>
                    <a:gd name="T16" fmla="*/ 0 w 64"/>
                    <a:gd name="T17" fmla="*/ 0 h 48"/>
                    <a:gd name="T18" fmla="*/ 0 w 64"/>
                    <a:gd name="T19" fmla="*/ 0 h 48"/>
                    <a:gd name="T20" fmla="*/ 0 w 64"/>
                    <a:gd name="T21" fmla="*/ 0 h 48"/>
                    <a:gd name="T22" fmla="*/ 0 w 64"/>
                    <a:gd name="T23" fmla="*/ 0 h 48"/>
                    <a:gd name="T24" fmla="*/ 0 w 64"/>
                    <a:gd name="T25" fmla="*/ 0 h 48"/>
                    <a:gd name="T26" fmla="*/ 0 w 64"/>
                    <a:gd name="T27" fmla="*/ 0 h 48"/>
                    <a:gd name="T28" fmla="*/ 0 w 64"/>
                    <a:gd name="T29" fmla="*/ 0 h 48"/>
                    <a:gd name="T30" fmla="*/ 0 w 64"/>
                    <a:gd name="T31" fmla="*/ 0 h 48"/>
                    <a:gd name="T32" fmla="*/ 0 w 64"/>
                    <a:gd name="T33" fmla="*/ 0 h 48"/>
                    <a:gd name="T34" fmla="*/ 0 w 64"/>
                    <a:gd name="T35" fmla="*/ 0 h 48"/>
                    <a:gd name="T36" fmla="*/ 0 w 64"/>
                    <a:gd name="T37" fmla="*/ 0 h 48"/>
                    <a:gd name="T38" fmla="*/ 0 w 64"/>
                    <a:gd name="T39" fmla="*/ 0 h 48"/>
                    <a:gd name="T40" fmla="*/ 0 w 64"/>
                    <a:gd name="T41" fmla="*/ 0 h 48"/>
                    <a:gd name="T42" fmla="*/ 0 w 64"/>
                    <a:gd name="T43" fmla="*/ 0 h 48"/>
                    <a:gd name="T44" fmla="*/ 0 w 64"/>
                    <a:gd name="T45" fmla="*/ 0 h 48"/>
                    <a:gd name="T46" fmla="*/ 0 w 64"/>
                    <a:gd name="T47" fmla="*/ 0 h 48"/>
                    <a:gd name="T48" fmla="*/ 0 w 64"/>
                    <a:gd name="T49" fmla="*/ 0 h 48"/>
                    <a:gd name="T50" fmla="*/ 0 w 64"/>
                    <a:gd name="T51" fmla="*/ 0 h 48"/>
                    <a:gd name="T52" fmla="*/ 0 w 64"/>
                    <a:gd name="T53" fmla="*/ 0 h 48"/>
                    <a:gd name="T54" fmla="*/ 0 w 64"/>
                    <a:gd name="T55" fmla="*/ 0 h 48"/>
                    <a:gd name="T56" fmla="*/ 0 w 64"/>
                    <a:gd name="T57" fmla="*/ 0 h 48"/>
                    <a:gd name="T58" fmla="*/ 0 w 64"/>
                    <a:gd name="T59" fmla="*/ 0 h 48"/>
                    <a:gd name="T60" fmla="*/ 0 w 64"/>
                    <a:gd name="T61" fmla="*/ 0 h 48"/>
                    <a:gd name="T62" fmla="*/ 0 w 64"/>
                    <a:gd name="T63" fmla="*/ 0 h 48"/>
                    <a:gd name="T64" fmla="*/ 0 w 64"/>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48"/>
                    <a:gd name="T101" fmla="*/ 64 w 64"/>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48">
                      <a:moveTo>
                        <a:pt x="42" y="42"/>
                      </a:moveTo>
                      <a:lnTo>
                        <a:pt x="35" y="44"/>
                      </a:lnTo>
                      <a:lnTo>
                        <a:pt x="29" y="47"/>
                      </a:lnTo>
                      <a:lnTo>
                        <a:pt x="22" y="48"/>
                      </a:lnTo>
                      <a:lnTo>
                        <a:pt x="17" y="48"/>
                      </a:lnTo>
                      <a:lnTo>
                        <a:pt x="12" y="48"/>
                      </a:lnTo>
                      <a:lnTo>
                        <a:pt x="8" y="47"/>
                      </a:lnTo>
                      <a:lnTo>
                        <a:pt x="3" y="45"/>
                      </a:ln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4" y="10"/>
                      </a:lnTo>
                      <a:lnTo>
                        <a:pt x="64" y="14"/>
                      </a:lnTo>
                      <a:lnTo>
                        <a:pt x="63" y="19"/>
                      </a:lnTo>
                      <a:lnTo>
                        <a:pt x="61" y="23"/>
                      </a:lnTo>
                      <a:lnTo>
                        <a:pt x="57" y="28"/>
                      </a:lnTo>
                      <a:lnTo>
                        <a:pt x="53" y="34"/>
                      </a:lnTo>
                      <a:lnTo>
                        <a:pt x="47" y="37"/>
                      </a:lnTo>
                      <a:lnTo>
                        <a:pt x="42" y="4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16" name="Freeform 322"/>
                <p:cNvSpPr>
                  <a:spLocks/>
                </p:cNvSpPr>
                <p:nvPr/>
              </p:nvSpPr>
              <p:spPr bwMode="auto">
                <a:xfrm>
                  <a:off x="3588" y="1198"/>
                  <a:ext cx="6" cy="5"/>
                </a:xfrm>
                <a:custGeom>
                  <a:avLst/>
                  <a:gdLst>
                    <a:gd name="T0" fmla="*/ 0 w 64"/>
                    <a:gd name="T1" fmla="*/ 0 h 48"/>
                    <a:gd name="T2" fmla="*/ 0 w 64"/>
                    <a:gd name="T3" fmla="*/ 0 h 48"/>
                    <a:gd name="T4" fmla="*/ 0 w 64"/>
                    <a:gd name="T5" fmla="*/ 0 h 48"/>
                    <a:gd name="T6" fmla="*/ 0 w 64"/>
                    <a:gd name="T7" fmla="*/ 0 h 48"/>
                    <a:gd name="T8" fmla="*/ 0 w 64"/>
                    <a:gd name="T9" fmla="*/ 0 h 48"/>
                    <a:gd name="T10" fmla="*/ 0 w 64"/>
                    <a:gd name="T11" fmla="*/ 0 h 48"/>
                    <a:gd name="T12" fmla="*/ 0 w 64"/>
                    <a:gd name="T13" fmla="*/ 0 h 48"/>
                    <a:gd name="T14" fmla="*/ 0 w 64"/>
                    <a:gd name="T15" fmla="*/ 0 h 48"/>
                    <a:gd name="T16" fmla="*/ 0 w 64"/>
                    <a:gd name="T17" fmla="*/ 0 h 48"/>
                    <a:gd name="T18" fmla="*/ 0 w 64"/>
                    <a:gd name="T19" fmla="*/ 0 h 48"/>
                    <a:gd name="T20" fmla="*/ 0 w 64"/>
                    <a:gd name="T21" fmla="*/ 0 h 48"/>
                    <a:gd name="T22" fmla="*/ 0 w 64"/>
                    <a:gd name="T23" fmla="*/ 0 h 48"/>
                    <a:gd name="T24" fmla="*/ 0 w 64"/>
                    <a:gd name="T25" fmla="*/ 0 h 48"/>
                    <a:gd name="T26" fmla="*/ 0 w 64"/>
                    <a:gd name="T27" fmla="*/ 0 h 48"/>
                    <a:gd name="T28" fmla="*/ 0 w 64"/>
                    <a:gd name="T29" fmla="*/ 0 h 48"/>
                    <a:gd name="T30" fmla="*/ 0 w 64"/>
                    <a:gd name="T31" fmla="*/ 0 h 48"/>
                    <a:gd name="T32" fmla="*/ 0 w 64"/>
                    <a:gd name="T33" fmla="*/ 0 h 48"/>
                    <a:gd name="T34" fmla="*/ 0 w 64"/>
                    <a:gd name="T35" fmla="*/ 0 h 48"/>
                    <a:gd name="T36" fmla="*/ 0 w 64"/>
                    <a:gd name="T37" fmla="*/ 0 h 48"/>
                    <a:gd name="T38" fmla="*/ 0 w 64"/>
                    <a:gd name="T39" fmla="*/ 0 h 48"/>
                    <a:gd name="T40" fmla="*/ 0 w 64"/>
                    <a:gd name="T41" fmla="*/ 0 h 48"/>
                    <a:gd name="T42" fmla="*/ 0 w 64"/>
                    <a:gd name="T43" fmla="*/ 0 h 48"/>
                    <a:gd name="T44" fmla="*/ 0 w 64"/>
                    <a:gd name="T45" fmla="*/ 0 h 48"/>
                    <a:gd name="T46" fmla="*/ 0 w 64"/>
                    <a:gd name="T47" fmla="*/ 0 h 48"/>
                    <a:gd name="T48" fmla="*/ 0 w 64"/>
                    <a:gd name="T49" fmla="*/ 0 h 48"/>
                    <a:gd name="T50" fmla="*/ 0 w 64"/>
                    <a:gd name="T51" fmla="*/ 0 h 48"/>
                    <a:gd name="T52" fmla="*/ 0 w 64"/>
                    <a:gd name="T53" fmla="*/ 0 h 48"/>
                    <a:gd name="T54" fmla="*/ 0 w 64"/>
                    <a:gd name="T55" fmla="*/ 0 h 48"/>
                    <a:gd name="T56" fmla="*/ 0 w 64"/>
                    <a:gd name="T57" fmla="*/ 0 h 48"/>
                    <a:gd name="T58" fmla="*/ 0 w 64"/>
                    <a:gd name="T59" fmla="*/ 0 h 48"/>
                    <a:gd name="T60" fmla="*/ 0 w 64"/>
                    <a:gd name="T61" fmla="*/ 0 h 48"/>
                    <a:gd name="T62" fmla="*/ 0 w 64"/>
                    <a:gd name="T63" fmla="*/ 0 h 48"/>
                    <a:gd name="T64" fmla="*/ 0 w 64"/>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48"/>
                    <a:gd name="T101" fmla="*/ 64 w 64"/>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48">
                      <a:moveTo>
                        <a:pt x="42" y="42"/>
                      </a:moveTo>
                      <a:lnTo>
                        <a:pt x="35" y="44"/>
                      </a:lnTo>
                      <a:lnTo>
                        <a:pt x="29" y="47"/>
                      </a:lnTo>
                      <a:lnTo>
                        <a:pt x="22" y="48"/>
                      </a:lnTo>
                      <a:lnTo>
                        <a:pt x="17" y="48"/>
                      </a:lnTo>
                      <a:lnTo>
                        <a:pt x="12" y="48"/>
                      </a:lnTo>
                      <a:lnTo>
                        <a:pt x="8" y="47"/>
                      </a:lnTo>
                      <a:lnTo>
                        <a:pt x="3" y="45"/>
                      </a:ln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4" y="10"/>
                      </a:lnTo>
                      <a:lnTo>
                        <a:pt x="64" y="14"/>
                      </a:lnTo>
                      <a:lnTo>
                        <a:pt x="63" y="19"/>
                      </a:lnTo>
                      <a:lnTo>
                        <a:pt x="61" y="23"/>
                      </a:lnTo>
                      <a:lnTo>
                        <a:pt x="57" y="28"/>
                      </a:lnTo>
                      <a:lnTo>
                        <a:pt x="53" y="34"/>
                      </a:lnTo>
                      <a:lnTo>
                        <a:pt x="47" y="37"/>
                      </a:lnTo>
                      <a:lnTo>
                        <a:pt x="42" y="42"/>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17" name="Freeform 323"/>
                <p:cNvSpPr>
                  <a:spLocks/>
                </p:cNvSpPr>
                <p:nvPr/>
              </p:nvSpPr>
              <p:spPr bwMode="auto">
                <a:xfrm>
                  <a:off x="3781" y="1199"/>
                  <a:ext cx="67" cy="110"/>
                </a:xfrm>
                <a:custGeom>
                  <a:avLst/>
                  <a:gdLst>
                    <a:gd name="T0" fmla="*/ 0 w 667"/>
                    <a:gd name="T1" fmla="*/ 0 h 1004"/>
                    <a:gd name="T2" fmla="*/ 0 w 667"/>
                    <a:gd name="T3" fmla="*/ 0 h 1004"/>
                    <a:gd name="T4" fmla="*/ 0 w 667"/>
                    <a:gd name="T5" fmla="*/ 0 h 1004"/>
                    <a:gd name="T6" fmla="*/ 0 w 667"/>
                    <a:gd name="T7" fmla="*/ 0 h 1004"/>
                    <a:gd name="T8" fmla="*/ 0 w 667"/>
                    <a:gd name="T9" fmla="*/ 0 h 1004"/>
                    <a:gd name="T10" fmla="*/ 0 w 667"/>
                    <a:gd name="T11" fmla="*/ 0 h 1004"/>
                    <a:gd name="T12" fmla="*/ 0 w 667"/>
                    <a:gd name="T13" fmla="*/ 0 h 1004"/>
                    <a:gd name="T14" fmla="*/ 0 w 667"/>
                    <a:gd name="T15" fmla="*/ 0 h 1004"/>
                    <a:gd name="T16" fmla="*/ 0 w 667"/>
                    <a:gd name="T17" fmla="*/ 0 h 1004"/>
                    <a:gd name="T18" fmla="*/ 0 w 667"/>
                    <a:gd name="T19" fmla="*/ 0 h 1004"/>
                    <a:gd name="T20" fmla="*/ 0 w 667"/>
                    <a:gd name="T21" fmla="*/ 0 h 1004"/>
                    <a:gd name="T22" fmla="*/ 0 w 667"/>
                    <a:gd name="T23" fmla="*/ 0 h 1004"/>
                    <a:gd name="T24" fmla="*/ 0 w 667"/>
                    <a:gd name="T25" fmla="*/ 0 h 1004"/>
                    <a:gd name="T26" fmla="*/ 0 w 667"/>
                    <a:gd name="T27" fmla="*/ 0 h 1004"/>
                    <a:gd name="T28" fmla="*/ 0 w 667"/>
                    <a:gd name="T29" fmla="*/ 0 h 1004"/>
                    <a:gd name="T30" fmla="*/ 0 w 667"/>
                    <a:gd name="T31" fmla="*/ 0 h 1004"/>
                    <a:gd name="T32" fmla="*/ 0 w 667"/>
                    <a:gd name="T33" fmla="*/ 0 h 1004"/>
                    <a:gd name="T34" fmla="*/ 0 w 667"/>
                    <a:gd name="T35" fmla="*/ 0 h 1004"/>
                    <a:gd name="T36" fmla="*/ 0 w 667"/>
                    <a:gd name="T37" fmla="*/ 0 h 1004"/>
                    <a:gd name="T38" fmla="*/ 0 w 667"/>
                    <a:gd name="T39" fmla="*/ 0 h 1004"/>
                    <a:gd name="T40" fmla="*/ 0 w 667"/>
                    <a:gd name="T41" fmla="*/ 0 h 1004"/>
                    <a:gd name="T42" fmla="*/ 0 w 667"/>
                    <a:gd name="T43" fmla="*/ 0 h 10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7"/>
                    <a:gd name="T67" fmla="*/ 0 h 1004"/>
                    <a:gd name="T68" fmla="*/ 667 w 667"/>
                    <a:gd name="T69" fmla="*/ 1004 h 10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7" h="1004">
                      <a:moveTo>
                        <a:pt x="60" y="8"/>
                      </a:moveTo>
                      <a:lnTo>
                        <a:pt x="667" y="967"/>
                      </a:lnTo>
                      <a:lnTo>
                        <a:pt x="607" y="1004"/>
                      </a:lnTo>
                      <a:lnTo>
                        <a:pt x="2" y="44"/>
                      </a:lnTo>
                      <a:lnTo>
                        <a:pt x="1" y="40"/>
                      </a:lnTo>
                      <a:lnTo>
                        <a:pt x="0" y="36"/>
                      </a:lnTo>
                      <a:lnTo>
                        <a:pt x="1" y="30"/>
                      </a:lnTo>
                      <a:lnTo>
                        <a:pt x="2" y="26"/>
                      </a:lnTo>
                      <a:lnTo>
                        <a:pt x="6" y="20"/>
                      </a:lnTo>
                      <a:lnTo>
                        <a:pt x="9" y="15"/>
                      </a:lnTo>
                      <a:lnTo>
                        <a:pt x="14" y="11"/>
                      </a:lnTo>
                      <a:lnTo>
                        <a:pt x="19" y="6"/>
                      </a:lnTo>
                      <a:lnTo>
                        <a:pt x="25" y="3"/>
                      </a:lnTo>
                      <a:lnTo>
                        <a:pt x="32" y="1"/>
                      </a:lnTo>
                      <a:lnTo>
                        <a:pt x="37" y="0"/>
                      </a:lnTo>
                      <a:lnTo>
                        <a:pt x="43" y="0"/>
                      </a:lnTo>
                      <a:lnTo>
                        <a:pt x="49" y="1"/>
                      </a:lnTo>
                      <a:lnTo>
                        <a:pt x="53" y="2"/>
                      </a:lnTo>
                      <a:lnTo>
                        <a:pt x="58" y="4"/>
                      </a:lnTo>
                      <a:lnTo>
                        <a:pt x="60"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18" name="Freeform 324"/>
                <p:cNvSpPr>
                  <a:spLocks/>
                </p:cNvSpPr>
                <p:nvPr/>
              </p:nvSpPr>
              <p:spPr bwMode="auto">
                <a:xfrm>
                  <a:off x="3781" y="1199"/>
                  <a:ext cx="67" cy="110"/>
                </a:xfrm>
                <a:custGeom>
                  <a:avLst/>
                  <a:gdLst>
                    <a:gd name="T0" fmla="*/ 0 w 667"/>
                    <a:gd name="T1" fmla="*/ 0 h 1004"/>
                    <a:gd name="T2" fmla="*/ 0 w 667"/>
                    <a:gd name="T3" fmla="*/ 0 h 1004"/>
                    <a:gd name="T4" fmla="*/ 0 w 667"/>
                    <a:gd name="T5" fmla="*/ 0 h 1004"/>
                    <a:gd name="T6" fmla="*/ 0 w 667"/>
                    <a:gd name="T7" fmla="*/ 0 h 1004"/>
                    <a:gd name="T8" fmla="*/ 0 w 667"/>
                    <a:gd name="T9" fmla="*/ 0 h 1004"/>
                    <a:gd name="T10" fmla="*/ 0 w 667"/>
                    <a:gd name="T11" fmla="*/ 0 h 1004"/>
                    <a:gd name="T12" fmla="*/ 0 w 667"/>
                    <a:gd name="T13" fmla="*/ 0 h 1004"/>
                    <a:gd name="T14" fmla="*/ 0 w 667"/>
                    <a:gd name="T15" fmla="*/ 0 h 1004"/>
                    <a:gd name="T16" fmla="*/ 0 w 667"/>
                    <a:gd name="T17" fmla="*/ 0 h 1004"/>
                    <a:gd name="T18" fmla="*/ 0 w 667"/>
                    <a:gd name="T19" fmla="*/ 0 h 1004"/>
                    <a:gd name="T20" fmla="*/ 0 w 667"/>
                    <a:gd name="T21" fmla="*/ 0 h 1004"/>
                    <a:gd name="T22" fmla="*/ 0 w 667"/>
                    <a:gd name="T23" fmla="*/ 0 h 1004"/>
                    <a:gd name="T24" fmla="*/ 0 w 667"/>
                    <a:gd name="T25" fmla="*/ 0 h 1004"/>
                    <a:gd name="T26" fmla="*/ 0 w 667"/>
                    <a:gd name="T27" fmla="*/ 0 h 1004"/>
                    <a:gd name="T28" fmla="*/ 0 w 667"/>
                    <a:gd name="T29" fmla="*/ 0 h 1004"/>
                    <a:gd name="T30" fmla="*/ 0 w 667"/>
                    <a:gd name="T31" fmla="*/ 0 h 1004"/>
                    <a:gd name="T32" fmla="*/ 0 w 667"/>
                    <a:gd name="T33" fmla="*/ 0 h 1004"/>
                    <a:gd name="T34" fmla="*/ 0 w 667"/>
                    <a:gd name="T35" fmla="*/ 0 h 1004"/>
                    <a:gd name="T36" fmla="*/ 0 w 667"/>
                    <a:gd name="T37" fmla="*/ 0 h 1004"/>
                    <a:gd name="T38" fmla="*/ 0 w 667"/>
                    <a:gd name="T39" fmla="*/ 0 h 1004"/>
                    <a:gd name="T40" fmla="*/ 0 w 667"/>
                    <a:gd name="T41" fmla="*/ 0 h 1004"/>
                    <a:gd name="T42" fmla="*/ 0 w 667"/>
                    <a:gd name="T43" fmla="*/ 0 h 10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7"/>
                    <a:gd name="T67" fmla="*/ 0 h 1004"/>
                    <a:gd name="T68" fmla="*/ 667 w 667"/>
                    <a:gd name="T69" fmla="*/ 1004 h 10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7" h="1004">
                      <a:moveTo>
                        <a:pt x="60" y="8"/>
                      </a:moveTo>
                      <a:lnTo>
                        <a:pt x="667" y="967"/>
                      </a:lnTo>
                      <a:lnTo>
                        <a:pt x="607" y="1004"/>
                      </a:lnTo>
                      <a:lnTo>
                        <a:pt x="2" y="44"/>
                      </a:lnTo>
                      <a:lnTo>
                        <a:pt x="1" y="40"/>
                      </a:lnTo>
                      <a:lnTo>
                        <a:pt x="0" y="36"/>
                      </a:lnTo>
                      <a:lnTo>
                        <a:pt x="1" y="30"/>
                      </a:lnTo>
                      <a:lnTo>
                        <a:pt x="2" y="26"/>
                      </a:lnTo>
                      <a:lnTo>
                        <a:pt x="6" y="20"/>
                      </a:lnTo>
                      <a:lnTo>
                        <a:pt x="9" y="15"/>
                      </a:lnTo>
                      <a:lnTo>
                        <a:pt x="14" y="11"/>
                      </a:lnTo>
                      <a:lnTo>
                        <a:pt x="19" y="6"/>
                      </a:lnTo>
                      <a:lnTo>
                        <a:pt x="25" y="3"/>
                      </a:lnTo>
                      <a:lnTo>
                        <a:pt x="32" y="1"/>
                      </a:lnTo>
                      <a:lnTo>
                        <a:pt x="37" y="0"/>
                      </a:lnTo>
                      <a:lnTo>
                        <a:pt x="43" y="0"/>
                      </a:lnTo>
                      <a:lnTo>
                        <a:pt x="49" y="1"/>
                      </a:lnTo>
                      <a:lnTo>
                        <a:pt x="53" y="2"/>
                      </a:lnTo>
                      <a:lnTo>
                        <a:pt x="58" y="4"/>
                      </a:lnTo>
                      <a:lnTo>
                        <a:pt x="60"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19" name="Freeform 325"/>
                <p:cNvSpPr>
                  <a:spLocks/>
                </p:cNvSpPr>
                <p:nvPr/>
              </p:nvSpPr>
              <p:spPr bwMode="auto">
                <a:xfrm>
                  <a:off x="3225" y="1796"/>
                  <a:ext cx="113" cy="124"/>
                </a:xfrm>
                <a:custGeom>
                  <a:avLst/>
                  <a:gdLst>
                    <a:gd name="T0" fmla="*/ 0 w 1115"/>
                    <a:gd name="T1" fmla="*/ 0 h 1134"/>
                    <a:gd name="T2" fmla="*/ 0 w 1115"/>
                    <a:gd name="T3" fmla="*/ 0 h 1134"/>
                    <a:gd name="T4" fmla="*/ 0 w 1115"/>
                    <a:gd name="T5" fmla="*/ 0 h 1134"/>
                    <a:gd name="T6" fmla="*/ 0 w 1115"/>
                    <a:gd name="T7" fmla="*/ 0 h 1134"/>
                    <a:gd name="T8" fmla="*/ 0 w 1115"/>
                    <a:gd name="T9" fmla="*/ 0 h 1134"/>
                    <a:gd name="T10" fmla="*/ 0 w 1115"/>
                    <a:gd name="T11" fmla="*/ 0 h 1134"/>
                    <a:gd name="T12" fmla="*/ 0 w 1115"/>
                    <a:gd name="T13" fmla="*/ 0 h 1134"/>
                    <a:gd name="T14" fmla="*/ 0 w 1115"/>
                    <a:gd name="T15" fmla="*/ 0 h 1134"/>
                    <a:gd name="T16" fmla="*/ 0 w 1115"/>
                    <a:gd name="T17" fmla="*/ 0 h 1134"/>
                    <a:gd name="T18" fmla="*/ 0 w 1115"/>
                    <a:gd name="T19" fmla="*/ 0 h 1134"/>
                    <a:gd name="T20" fmla="*/ 0 w 1115"/>
                    <a:gd name="T21" fmla="*/ 0 h 1134"/>
                    <a:gd name="T22" fmla="*/ 0 w 1115"/>
                    <a:gd name="T23" fmla="*/ 0 h 1134"/>
                    <a:gd name="T24" fmla="*/ 0 w 1115"/>
                    <a:gd name="T25" fmla="*/ 0 h 1134"/>
                    <a:gd name="T26" fmla="*/ 0 w 1115"/>
                    <a:gd name="T27" fmla="*/ 0 h 1134"/>
                    <a:gd name="T28" fmla="*/ 0 w 1115"/>
                    <a:gd name="T29" fmla="*/ 0 h 1134"/>
                    <a:gd name="T30" fmla="*/ 0 w 1115"/>
                    <a:gd name="T31" fmla="*/ 0 h 1134"/>
                    <a:gd name="T32" fmla="*/ 0 w 1115"/>
                    <a:gd name="T33" fmla="*/ 0 h 1134"/>
                    <a:gd name="T34" fmla="*/ 0 w 1115"/>
                    <a:gd name="T35" fmla="*/ 0 h 1134"/>
                    <a:gd name="T36" fmla="*/ 0 w 1115"/>
                    <a:gd name="T37" fmla="*/ 0 h 1134"/>
                    <a:gd name="T38" fmla="*/ 0 w 1115"/>
                    <a:gd name="T39" fmla="*/ 0 h 1134"/>
                    <a:gd name="T40" fmla="*/ 0 w 1115"/>
                    <a:gd name="T41" fmla="*/ 0 h 1134"/>
                    <a:gd name="T42" fmla="*/ 0 w 1115"/>
                    <a:gd name="T43" fmla="*/ 0 h 1134"/>
                    <a:gd name="T44" fmla="*/ 0 w 1115"/>
                    <a:gd name="T45" fmla="*/ 0 h 1134"/>
                    <a:gd name="T46" fmla="*/ 0 w 1115"/>
                    <a:gd name="T47" fmla="*/ 0 h 1134"/>
                    <a:gd name="T48" fmla="*/ 0 w 1115"/>
                    <a:gd name="T49" fmla="*/ 0 h 1134"/>
                    <a:gd name="T50" fmla="*/ 0 w 1115"/>
                    <a:gd name="T51" fmla="*/ 0 h 1134"/>
                    <a:gd name="T52" fmla="*/ 0 w 1115"/>
                    <a:gd name="T53" fmla="*/ 0 h 1134"/>
                    <a:gd name="T54" fmla="*/ 0 w 1115"/>
                    <a:gd name="T55" fmla="*/ 0 h 1134"/>
                    <a:gd name="T56" fmla="*/ 0 w 1115"/>
                    <a:gd name="T57" fmla="*/ 0 h 1134"/>
                    <a:gd name="T58" fmla="*/ 0 w 1115"/>
                    <a:gd name="T59" fmla="*/ 0 h 1134"/>
                    <a:gd name="T60" fmla="*/ 0 w 1115"/>
                    <a:gd name="T61" fmla="*/ 0 h 1134"/>
                    <a:gd name="T62" fmla="*/ 0 w 1115"/>
                    <a:gd name="T63" fmla="*/ 0 h 1134"/>
                    <a:gd name="T64" fmla="*/ 0 w 1115"/>
                    <a:gd name="T65" fmla="*/ 0 h 1134"/>
                    <a:gd name="T66" fmla="*/ 0 w 1115"/>
                    <a:gd name="T67" fmla="*/ 0 h 1134"/>
                    <a:gd name="T68" fmla="*/ 0 w 1115"/>
                    <a:gd name="T69" fmla="*/ 0 h 1134"/>
                    <a:gd name="T70" fmla="*/ 0 w 1115"/>
                    <a:gd name="T71" fmla="*/ 0 h 1134"/>
                    <a:gd name="T72" fmla="*/ 0 w 1115"/>
                    <a:gd name="T73" fmla="*/ 0 h 1134"/>
                    <a:gd name="T74" fmla="*/ 0 w 1115"/>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5"/>
                    <a:gd name="T115" fmla="*/ 0 h 1134"/>
                    <a:gd name="T116" fmla="*/ 1115 w 1115"/>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5" h="1134">
                      <a:moveTo>
                        <a:pt x="0" y="1084"/>
                      </a:moveTo>
                      <a:lnTo>
                        <a:pt x="1064" y="2"/>
                      </a:lnTo>
                      <a:lnTo>
                        <a:pt x="1065" y="0"/>
                      </a:lnTo>
                      <a:lnTo>
                        <a:pt x="1067" y="2"/>
                      </a:lnTo>
                      <a:lnTo>
                        <a:pt x="1070" y="3"/>
                      </a:lnTo>
                      <a:lnTo>
                        <a:pt x="1074" y="5"/>
                      </a:lnTo>
                      <a:lnTo>
                        <a:pt x="1078" y="8"/>
                      </a:lnTo>
                      <a:lnTo>
                        <a:pt x="1083" y="12"/>
                      </a:lnTo>
                      <a:lnTo>
                        <a:pt x="1089" y="16"/>
                      </a:lnTo>
                      <a:lnTo>
                        <a:pt x="1093" y="21"/>
                      </a:lnTo>
                      <a:lnTo>
                        <a:pt x="1098" y="26"/>
                      </a:lnTo>
                      <a:lnTo>
                        <a:pt x="1102" y="31"/>
                      </a:lnTo>
                      <a:lnTo>
                        <a:pt x="1107" y="36"/>
                      </a:lnTo>
                      <a:lnTo>
                        <a:pt x="1110" y="40"/>
                      </a:lnTo>
                      <a:lnTo>
                        <a:pt x="1112" y="44"/>
                      </a:lnTo>
                      <a:lnTo>
                        <a:pt x="1114" y="47"/>
                      </a:lnTo>
                      <a:lnTo>
                        <a:pt x="1115" y="49"/>
                      </a:lnTo>
                      <a:lnTo>
                        <a:pt x="1114" y="50"/>
                      </a:lnTo>
                      <a:lnTo>
                        <a:pt x="51" y="1133"/>
                      </a:lnTo>
                      <a:lnTo>
                        <a:pt x="49" y="1134"/>
                      </a:lnTo>
                      <a:lnTo>
                        <a:pt x="47" y="1134"/>
                      </a:lnTo>
                      <a:lnTo>
                        <a:pt x="43" y="1132"/>
                      </a:lnTo>
                      <a:lnTo>
                        <a:pt x="40" y="1131"/>
                      </a:lnTo>
                      <a:lnTo>
                        <a:pt x="35" y="1127"/>
                      </a:lnTo>
                      <a:lnTo>
                        <a:pt x="30" y="1124"/>
                      </a:lnTo>
                      <a:lnTo>
                        <a:pt x="25" y="1120"/>
                      </a:lnTo>
                      <a:lnTo>
                        <a:pt x="21" y="1115"/>
                      </a:lnTo>
                      <a:lnTo>
                        <a:pt x="15" y="1109"/>
                      </a:lnTo>
                      <a:lnTo>
                        <a:pt x="10" y="1105"/>
                      </a:lnTo>
                      <a:lnTo>
                        <a:pt x="7" y="1100"/>
                      </a:lnTo>
                      <a:lnTo>
                        <a:pt x="4" y="1096"/>
                      </a:lnTo>
                      <a:lnTo>
                        <a:pt x="1" y="1091"/>
                      </a:lnTo>
                      <a:lnTo>
                        <a:pt x="0" y="1088"/>
                      </a:lnTo>
                      <a:lnTo>
                        <a:pt x="0" y="1086"/>
                      </a:lnTo>
                      <a:lnTo>
                        <a:pt x="0" y="108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20" name="Freeform 326"/>
                <p:cNvSpPr>
                  <a:spLocks/>
                </p:cNvSpPr>
                <p:nvPr/>
              </p:nvSpPr>
              <p:spPr bwMode="auto">
                <a:xfrm>
                  <a:off x="3225" y="1796"/>
                  <a:ext cx="113" cy="124"/>
                </a:xfrm>
                <a:custGeom>
                  <a:avLst/>
                  <a:gdLst>
                    <a:gd name="T0" fmla="*/ 0 w 1115"/>
                    <a:gd name="T1" fmla="*/ 0 h 1134"/>
                    <a:gd name="T2" fmla="*/ 0 w 1115"/>
                    <a:gd name="T3" fmla="*/ 0 h 1134"/>
                    <a:gd name="T4" fmla="*/ 0 w 1115"/>
                    <a:gd name="T5" fmla="*/ 0 h 1134"/>
                    <a:gd name="T6" fmla="*/ 0 w 1115"/>
                    <a:gd name="T7" fmla="*/ 0 h 1134"/>
                    <a:gd name="T8" fmla="*/ 0 w 1115"/>
                    <a:gd name="T9" fmla="*/ 0 h 1134"/>
                    <a:gd name="T10" fmla="*/ 0 w 1115"/>
                    <a:gd name="T11" fmla="*/ 0 h 1134"/>
                    <a:gd name="T12" fmla="*/ 0 w 1115"/>
                    <a:gd name="T13" fmla="*/ 0 h 1134"/>
                    <a:gd name="T14" fmla="*/ 0 w 1115"/>
                    <a:gd name="T15" fmla="*/ 0 h 1134"/>
                    <a:gd name="T16" fmla="*/ 0 w 1115"/>
                    <a:gd name="T17" fmla="*/ 0 h 1134"/>
                    <a:gd name="T18" fmla="*/ 0 w 1115"/>
                    <a:gd name="T19" fmla="*/ 0 h 1134"/>
                    <a:gd name="T20" fmla="*/ 0 w 1115"/>
                    <a:gd name="T21" fmla="*/ 0 h 1134"/>
                    <a:gd name="T22" fmla="*/ 0 w 1115"/>
                    <a:gd name="T23" fmla="*/ 0 h 1134"/>
                    <a:gd name="T24" fmla="*/ 0 w 1115"/>
                    <a:gd name="T25" fmla="*/ 0 h 1134"/>
                    <a:gd name="T26" fmla="*/ 0 w 1115"/>
                    <a:gd name="T27" fmla="*/ 0 h 1134"/>
                    <a:gd name="T28" fmla="*/ 0 w 1115"/>
                    <a:gd name="T29" fmla="*/ 0 h 1134"/>
                    <a:gd name="T30" fmla="*/ 0 w 1115"/>
                    <a:gd name="T31" fmla="*/ 0 h 1134"/>
                    <a:gd name="T32" fmla="*/ 0 w 1115"/>
                    <a:gd name="T33" fmla="*/ 0 h 1134"/>
                    <a:gd name="T34" fmla="*/ 0 w 1115"/>
                    <a:gd name="T35" fmla="*/ 0 h 1134"/>
                    <a:gd name="T36" fmla="*/ 0 w 1115"/>
                    <a:gd name="T37" fmla="*/ 0 h 1134"/>
                    <a:gd name="T38" fmla="*/ 0 w 1115"/>
                    <a:gd name="T39" fmla="*/ 0 h 1134"/>
                    <a:gd name="T40" fmla="*/ 0 w 1115"/>
                    <a:gd name="T41" fmla="*/ 0 h 1134"/>
                    <a:gd name="T42" fmla="*/ 0 w 1115"/>
                    <a:gd name="T43" fmla="*/ 0 h 1134"/>
                    <a:gd name="T44" fmla="*/ 0 w 1115"/>
                    <a:gd name="T45" fmla="*/ 0 h 1134"/>
                    <a:gd name="T46" fmla="*/ 0 w 1115"/>
                    <a:gd name="T47" fmla="*/ 0 h 1134"/>
                    <a:gd name="T48" fmla="*/ 0 w 1115"/>
                    <a:gd name="T49" fmla="*/ 0 h 1134"/>
                    <a:gd name="T50" fmla="*/ 0 w 1115"/>
                    <a:gd name="T51" fmla="*/ 0 h 1134"/>
                    <a:gd name="T52" fmla="*/ 0 w 1115"/>
                    <a:gd name="T53" fmla="*/ 0 h 1134"/>
                    <a:gd name="T54" fmla="*/ 0 w 1115"/>
                    <a:gd name="T55" fmla="*/ 0 h 1134"/>
                    <a:gd name="T56" fmla="*/ 0 w 1115"/>
                    <a:gd name="T57" fmla="*/ 0 h 1134"/>
                    <a:gd name="T58" fmla="*/ 0 w 1115"/>
                    <a:gd name="T59" fmla="*/ 0 h 1134"/>
                    <a:gd name="T60" fmla="*/ 0 w 1115"/>
                    <a:gd name="T61" fmla="*/ 0 h 1134"/>
                    <a:gd name="T62" fmla="*/ 0 w 1115"/>
                    <a:gd name="T63" fmla="*/ 0 h 1134"/>
                    <a:gd name="T64" fmla="*/ 0 w 1115"/>
                    <a:gd name="T65" fmla="*/ 0 h 1134"/>
                    <a:gd name="T66" fmla="*/ 0 w 1115"/>
                    <a:gd name="T67" fmla="*/ 0 h 1134"/>
                    <a:gd name="T68" fmla="*/ 0 w 1115"/>
                    <a:gd name="T69" fmla="*/ 0 h 1134"/>
                    <a:gd name="T70" fmla="*/ 0 w 1115"/>
                    <a:gd name="T71" fmla="*/ 0 h 1134"/>
                    <a:gd name="T72" fmla="*/ 0 w 1115"/>
                    <a:gd name="T73" fmla="*/ 0 h 1134"/>
                    <a:gd name="T74" fmla="*/ 0 w 1115"/>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5"/>
                    <a:gd name="T115" fmla="*/ 0 h 1134"/>
                    <a:gd name="T116" fmla="*/ 1115 w 1115"/>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5" h="1134">
                      <a:moveTo>
                        <a:pt x="0" y="1084"/>
                      </a:moveTo>
                      <a:lnTo>
                        <a:pt x="1064" y="2"/>
                      </a:lnTo>
                      <a:lnTo>
                        <a:pt x="1065" y="0"/>
                      </a:lnTo>
                      <a:lnTo>
                        <a:pt x="1067" y="2"/>
                      </a:lnTo>
                      <a:lnTo>
                        <a:pt x="1070" y="3"/>
                      </a:lnTo>
                      <a:lnTo>
                        <a:pt x="1074" y="5"/>
                      </a:lnTo>
                      <a:lnTo>
                        <a:pt x="1078" y="8"/>
                      </a:lnTo>
                      <a:lnTo>
                        <a:pt x="1083" y="12"/>
                      </a:lnTo>
                      <a:lnTo>
                        <a:pt x="1089" y="16"/>
                      </a:lnTo>
                      <a:lnTo>
                        <a:pt x="1093" y="21"/>
                      </a:lnTo>
                      <a:lnTo>
                        <a:pt x="1098" y="26"/>
                      </a:lnTo>
                      <a:lnTo>
                        <a:pt x="1102" y="31"/>
                      </a:lnTo>
                      <a:lnTo>
                        <a:pt x="1107" y="36"/>
                      </a:lnTo>
                      <a:lnTo>
                        <a:pt x="1110" y="40"/>
                      </a:lnTo>
                      <a:lnTo>
                        <a:pt x="1112" y="44"/>
                      </a:lnTo>
                      <a:lnTo>
                        <a:pt x="1114" y="47"/>
                      </a:lnTo>
                      <a:lnTo>
                        <a:pt x="1115" y="49"/>
                      </a:lnTo>
                      <a:lnTo>
                        <a:pt x="1114" y="50"/>
                      </a:lnTo>
                      <a:lnTo>
                        <a:pt x="51" y="1133"/>
                      </a:lnTo>
                      <a:lnTo>
                        <a:pt x="49" y="1134"/>
                      </a:lnTo>
                      <a:lnTo>
                        <a:pt x="47" y="1134"/>
                      </a:lnTo>
                      <a:lnTo>
                        <a:pt x="43" y="1132"/>
                      </a:lnTo>
                      <a:lnTo>
                        <a:pt x="40" y="1131"/>
                      </a:lnTo>
                      <a:lnTo>
                        <a:pt x="35" y="1127"/>
                      </a:lnTo>
                      <a:lnTo>
                        <a:pt x="30" y="1124"/>
                      </a:lnTo>
                      <a:lnTo>
                        <a:pt x="25" y="1120"/>
                      </a:lnTo>
                      <a:lnTo>
                        <a:pt x="21" y="1115"/>
                      </a:lnTo>
                      <a:lnTo>
                        <a:pt x="15" y="1109"/>
                      </a:lnTo>
                      <a:lnTo>
                        <a:pt x="10" y="1105"/>
                      </a:lnTo>
                      <a:lnTo>
                        <a:pt x="7" y="1100"/>
                      </a:lnTo>
                      <a:lnTo>
                        <a:pt x="4" y="1096"/>
                      </a:lnTo>
                      <a:lnTo>
                        <a:pt x="1" y="1091"/>
                      </a:lnTo>
                      <a:lnTo>
                        <a:pt x="0" y="1088"/>
                      </a:lnTo>
                      <a:lnTo>
                        <a:pt x="0" y="1086"/>
                      </a:lnTo>
                      <a:lnTo>
                        <a:pt x="0" y="108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21" name="Freeform 327"/>
                <p:cNvSpPr>
                  <a:spLocks/>
                </p:cNvSpPr>
                <p:nvPr/>
              </p:nvSpPr>
              <p:spPr bwMode="auto">
                <a:xfrm>
                  <a:off x="3860" y="1341"/>
                  <a:ext cx="60" cy="117"/>
                </a:xfrm>
                <a:custGeom>
                  <a:avLst/>
                  <a:gdLst>
                    <a:gd name="T0" fmla="*/ 0 w 591"/>
                    <a:gd name="T1" fmla="*/ 0 h 1069"/>
                    <a:gd name="T2" fmla="*/ 0 w 591"/>
                    <a:gd name="T3" fmla="*/ 0 h 1069"/>
                    <a:gd name="T4" fmla="*/ 0 w 591"/>
                    <a:gd name="T5" fmla="*/ 0 h 1069"/>
                    <a:gd name="T6" fmla="*/ 0 w 591"/>
                    <a:gd name="T7" fmla="*/ 0 h 1069"/>
                    <a:gd name="T8" fmla="*/ 0 w 591"/>
                    <a:gd name="T9" fmla="*/ 0 h 1069"/>
                    <a:gd name="T10" fmla="*/ 0 w 591"/>
                    <a:gd name="T11" fmla="*/ 0 h 1069"/>
                    <a:gd name="T12" fmla="*/ 0 w 591"/>
                    <a:gd name="T13" fmla="*/ 0 h 1069"/>
                    <a:gd name="T14" fmla="*/ 0 w 591"/>
                    <a:gd name="T15" fmla="*/ 0 h 1069"/>
                    <a:gd name="T16" fmla="*/ 0 w 591"/>
                    <a:gd name="T17" fmla="*/ 0 h 1069"/>
                    <a:gd name="T18" fmla="*/ 0 w 591"/>
                    <a:gd name="T19" fmla="*/ 0 h 1069"/>
                    <a:gd name="T20" fmla="*/ 0 w 591"/>
                    <a:gd name="T21" fmla="*/ 0 h 1069"/>
                    <a:gd name="T22" fmla="*/ 0 w 591"/>
                    <a:gd name="T23" fmla="*/ 0 h 1069"/>
                    <a:gd name="T24" fmla="*/ 0 w 591"/>
                    <a:gd name="T25" fmla="*/ 0 h 1069"/>
                    <a:gd name="T26" fmla="*/ 0 w 591"/>
                    <a:gd name="T27" fmla="*/ 0 h 1069"/>
                    <a:gd name="T28" fmla="*/ 0 w 591"/>
                    <a:gd name="T29" fmla="*/ 0 h 1069"/>
                    <a:gd name="T30" fmla="*/ 0 w 591"/>
                    <a:gd name="T31" fmla="*/ 0 h 1069"/>
                    <a:gd name="T32" fmla="*/ 0 w 591"/>
                    <a:gd name="T33" fmla="*/ 0 h 1069"/>
                    <a:gd name="T34" fmla="*/ 0 w 591"/>
                    <a:gd name="T35" fmla="*/ 0 h 1069"/>
                    <a:gd name="T36" fmla="*/ 0 w 591"/>
                    <a:gd name="T37" fmla="*/ 0 h 1069"/>
                    <a:gd name="T38" fmla="*/ 0 w 591"/>
                    <a:gd name="T39" fmla="*/ 0 h 1069"/>
                    <a:gd name="T40" fmla="*/ 0 w 591"/>
                    <a:gd name="T41" fmla="*/ 0 h 1069"/>
                    <a:gd name="T42" fmla="*/ 0 w 591"/>
                    <a:gd name="T43" fmla="*/ 0 h 10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1"/>
                    <a:gd name="T67" fmla="*/ 0 h 1069"/>
                    <a:gd name="T68" fmla="*/ 591 w 591"/>
                    <a:gd name="T69" fmla="*/ 1069 h 10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1" h="1069">
                      <a:moveTo>
                        <a:pt x="529" y="1058"/>
                      </a:moveTo>
                      <a:lnTo>
                        <a:pt x="0" y="33"/>
                      </a:lnTo>
                      <a:lnTo>
                        <a:pt x="63" y="0"/>
                      </a:lnTo>
                      <a:lnTo>
                        <a:pt x="590" y="1028"/>
                      </a:lnTo>
                      <a:lnTo>
                        <a:pt x="591" y="1031"/>
                      </a:lnTo>
                      <a:lnTo>
                        <a:pt x="591" y="1037"/>
                      </a:lnTo>
                      <a:lnTo>
                        <a:pt x="590" y="1041"/>
                      </a:lnTo>
                      <a:lnTo>
                        <a:pt x="588" y="1046"/>
                      </a:lnTo>
                      <a:lnTo>
                        <a:pt x="584" y="1050"/>
                      </a:lnTo>
                      <a:lnTo>
                        <a:pt x="580" y="1055"/>
                      </a:lnTo>
                      <a:lnTo>
                        <a:pt x="575" y="1060"/>
                      </a:lnTo>
                      <a:lnTo>
                        <a:pt x="569" y="1063"/>
                      </a:lnTo>
                      <a:lnTo>
                        <a:pt x="563" y="1065"/>
                      </a:lnTo>
                      <a:lnTo>
                        <a:pt x="557" y="1067"/>
                      </a:lnTo>
                      <a:lnTo>
                        <a:pt x="550" y="1069"/>
                      </a:lnTo>
                      <a:lnTo>
                        <a:pt x="545" y="1069"/>
                      </a:lnTo>
                      <a:lnTo>
                        <a:pt x="540" y="1067"/>
                      </a:lnTo>
                      <a:lnTo>
                        <a:pt x="535" y="1065"/>
                      </a:lnTo>
                      <a:lnTo>
                        <a:pt x="531" y="1062"/>
                      </a:lnTo>
                      <a:lnTo>
                        <a:pt x="529" y="105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22" name="Freeform 328"/>
                <p:cNvSpPr>
                  <a:spLocks/>
                </p:cNvSpPr>
                <p:nvPr/>
              </p:nvSpPr>
              <p:spPr bwMode="auto">
                <a:xfrm>
                  <a:off x="3860" y="1341"/>
                  <a:ext cx="60" cy="117"/>
                </a:xfrm>
                <a:custGeom>
                  <a:avLst/>
                  <a:gdLst>
                    <a:gd name="T0" fmla="*/ 0 w 591"/>
                    <a:gd name="T1" fmla="*/ 0 h 1069"/>
                    <a:gd name="T2" fmla="*/ 0 w 591"/>
                    <a:gd name="T3" fmla="*/ 0 h 1069"/>
                    <a:gd name="T4" fmla="*/ 0 w 591"/>
                    <a:gd name="T5" fmla="*/ 0 h 1069"/>
                    <a:gd name="T6" fmla="*/ 0 w 591"/>
                    <a:gd name="T7" fmla="*/ 0 h 1069"/>
                    <a:gd name="T8" fmla="*/ 0 w 591"/>
                    <a:gd name="T9" fmla="*/ 0 h 1069"/>
                    <a:gd name="T10" fmla="*/ 0 w 591"/>
                    <a:gd name="T11" fmla="*/ 0 h 1069"/>
                    <a:gd name="T12" fmla="*/ 0 w 591"/>
                    <a:gd name="T13" fmla="*/ 0 h 1069"/>
                    <a:gd name="T14" fmla="*/ 0 w 591"/>
                    <a:gd name="T15" fmla="*/ 0 h 1069"/>
                    <a:gd name="T16" fmla="*/ 0 w 591"/>
                    <a:gd name="T17" fmla="*/ 0 h 1069"/>
                    <a:gd name="T18" fmla="*/ 0 w 591"/>
                    <a:gd name="T19" fmla="*/ 0 h 1069"/>
                    <a:gd name="T20" fmla="*/ 0 w 591"/>
                    <a:gd name="T21" fmla="*/ 0 h 1069"/>
                    <a:gd name="T22" fmla="*/ 0 w 591"/>
                    <a:gd name="T23" fmla="*/ 0 h 1069"/>
                    <a:gd name="T24" fmla="*/ 0 w 591"/>
                    <a:gd name="T25" fmla="*/ 0 h 1069"/>
                    <a:gd name="T26" fmla="*/ 0 w 591"/>
                    <a:gd name="T27" fmla="*/ 0 h 1069"/>
                    <a:gd name="T28" fmla="*/ 0 w 591"/>
                    <a:gd name="T29" fmla="*/ 0 h 1069"/>
                    <a:gd name="T30" fmla="*/ 0 w 591"/>
                    <a:gd name="T31" fmla="*/ 0 h 1069"/>
                    <a:gd name="T32" fmla="*/ 0 w 591"/>
                    <a:gd name="T33" fmla="*/ 0 h 1069"/>
                    <a:gd name="T34" fmla="*/ 0 w 591"/>
                    <a:gd name="T35" fmla="*/ 0 h 1069"/>
                    <a:gd name="T36" fmla="*/ 0 w 591"/>
                    <a:gd name="T37" fmla="*/ 0 h 1069"/>
                    <a:gd name="T38" fmla="*/ 0 w 591"/>
                    <a:gd name="T39" fmla="*/ 0 h 1069"/>
                    <a:gd name="T40" fmla="*/ 0 w 591"/>
                    <a:gd name="T41" fmla="*/ 0 h 1069"/>
                    <a:gd name="T42" fmla="*/ 0 w 591"/>
                    <a:gd name="T43" fmla="*/ 0 h 10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1"/>
                    <a:gd name="T67" fmla="*/ 0 h 1069"/>
                    <a:gd name="T68" fmla="*/ 591 w 591"/>
                    <a:gd name="T69" fmla="*/ 1069 h 10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1" h="1069">
                      <a:moveTo>
                        <a:pt x="529" y="1058"/>
                      </a:moveTo>
                      <a:lnTo>
                        <a:pt x="0" y="33"/>
                      </a:lnTo>
                      <a:lnTo>
                        <a:pt x="63" y="0"/>
                      </a:lnTo>
                      <a:lnTo>
                        <a:pt x="590" y="1028"/>
                      </a:lnTo>
                      <a:lnTo>
                        <a:pt x="591" y="1031"/>
                      </a:lnTo>
                      <a:lnTo>
                        <a:pt x="591" y="1037"/>
                      </a:lnTo>
                      <a:lnTo>
                        <a:pt x="590" y="1041"/>
                      </a:lnTo>
                      <a:lnTo>
                        <a:pt x="588" y="1046"/>
                      </a:lnTo>
                      <a:lnTo>
                        <a:pt x="584" y="1050"/>
                      </a:lnTo>
                      <a:lnTo>
                        <a:pt x="580" y="1055"/>
                      </a:lnTo>
                      <a:lnTo>
                        <a:pt x="575" y="1060"/>
                      </a:lnTo>
                      <a:lnTo>
                        <a:pt x="569" y="1063"/>
                      </a:lnTo>
                      <a:lnTo>
                        <a:pt x="563" y="1065"/>
                      </a:lnTo>
                      <a:lnTo>
                        <a:pt x="557" y="1067"/>
                      </a:lnTo>
                      <a:lnTo>
                        <a:pt x="550" y="1069"/>
                      </a:lnTo>
                      <a:lnTo>
                        <a:pt x="545" y="1069"/>
                      </a:lnTo>
                      <a:lnTo>
                        <a:pt x="540" y="1067"/>
                      </a:lnTo>
                      <a:lnTo>
                        <a:pt x="535" y="1065"/>
                      </a:lnTo>
                      <a:lnTo>
                        <a:pt x="531" y="1062"/>
                      </a:lnTo>
                      <a:lnTo>
                        <a:pt x="529" y="105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23" name="Freeform 329"/>
                <p:cNvSpPr>
                  <a:spLocks/>
                </p:cNvSpPr>
                <p:nvPr/>
              </p:nvSpPr>
              <p:spPr bwMode="auto">
                <a:xfrm>
                  <a:off x="3669" y="1350"/>
                  <a:ext cx="64" cy="115"/>
                </a:xfrm>
                <a:custGeom>
                  <a:avLst/>
                  <a:gdLst>
                    <a:gd name="T0" fmla="*/ 0 w 632"/>
                    <a:gd name="T1" fmla="*/ 0 h 1056"/>
                    <a:gd name="T2" fmla="*/ 0 w 632"/>
                    <a:gd name="T3" fmla="*/ 0 h 1056"/>
                    <a:gd name="T4" fmla="*/ 0 w 632"/>
                    <a:gd name="T5" fmla="*/ 0 h 1056"/>
                    <a:gd name="T6" fmla="*/ 0 w 632"/>
                    <a:gd name="T7" fmla="*/ 0 h 1056"/>
                    <a:gd name="T8" fmla="*/ 0 w 632"/>
                    <a:gd name="T9" fmla="*/ 0 h 1056"/>
                    <a:gd name="T10" fmla="*/ 0 w 632"/>
                    <a:gd name="T11" fmla="*/ 0 h 1056"/>
                    <a:gd name="T12" fmla="*/ 0 w 632"/>
                    <a:gd name="T13" fmla="*/ 0 h 1056"/>
                    <a:gd name="T14" fmla="*/ 0 w 632"/>
                    <a:gd name="T15" fmla="*/ 0 h 1056"/>
                    <a:gd name="T16" fmla="*/ 0 w 632"/>
                    <a:gd name="T17" fmla="*/ 0 h 1056"/>
                    <a:gd name="T18" fmla="*/ 0 w 632"/>
                    <a:gd name="T19" fmla="*/ 0 h 1056"/>
                    <a:gd name="T20" fmla="*/ 0 w 632"/>
                    <a:gd name="T21" fmla="*/ 0 h 1056"/>
                    <a:gd name="T22" fmla="*/ 0 w 632"/>
                    <a:gd name="T23" fmla="*/ 0 h 1056"/>
                    <a:gd name="T24" fmla="*/ 0 w 632"/>
                    <a:gd name="T25" fmla="*/ 0 h 1056"/>
                    <a:gd name="T26" fmla="*/ 0 w 632"/>
                    <a:gd name="T27" fmla="*/ 0 h 1056"/>
                    <a:gd name="T28" fmla="*/ 0 w 632"/>
                    <a:gd name="T29" fmla="*/ 0 h 1056"/>
                    <a:gd name="T30" fmla="*/ 0 w 632"/>
                    <a:gd name="T31" fmla="*/ 0 h 1056"/>
                    <a:gd name="T32" fmla="*/ 0 w 632"/>
                    <a:gd name="T33" fmla="*/ 0 h 1056"/>
                    <a:gd name="T34" fmla="*/ 0 w 632"/>
                    <a:gd name="T35" fmla="*/ 0 h 1056"/>
                    <a:gd name="T36" fmla="*/ 0 w 632"/>
                    <a:gd name="T37" fmla="*/ 0 h 1056"/>
                    <a:gd name="T38" fmla="*/ 0 w 632"/>
                    <a:gd name="T39" fmla="*/ 0 h 1056"/>
                    <a:gd name="T40" fmla="*/ 0 w 632"/>
                    <a:gd name="T41" fmla="*/ 0 h 1056"/>
                    <a:gd name="T42" fmla="*/ 0 w 632"/>
                    <a:gd name="T43" fmla="*/ 0 h 1056"/>
                    <a:gd name="T44" fmla="*/ 0 w 632"/>
                    <a:gd name="T45" fmla="*/ 0 h 1056"/>
                    <a:gd name="T46" fmla="*/ 0 w 632"/>
                    <a:gd name="T47" fmla="*/ 0 h 1056"/>
                    <a:gd name="T48" fmla="*/ 0 w 632"/>
                    <a:gd name="T49" fmla="*/ 0 h 1056"/>
                    <a:gd name="T50" fmla="*/ 0 w 632"/>
                    <a:gd name="T51" fmla="*/ 0 h 1056"/>
                    <a:gd name="T52" fmla="*/ 0 w 632"/>
                    <a:gd name="T53" fmla="*/ 0 h 1056"/>
                    <a:gd name="T54" fmla="*/ 0 w 632"/>
                    <a:gd name="T55" fmla="*/ 0 h 1056"/>
                    <a:gd name="T56" fmla="*/ 0 w 632"/>
                    <a:gd name="T57" fmla="*/ 0 h 1056"/>
                    <a:gd name="T58" fmla="*/ 0 w 632"/>
                    <a:gd name="T59" fmla="*/ 0 h 1056"/>
                    <a:gd name="T60" fmla="*/ 0 w 632"/>
                    <a:gd name="T61" fmla="*/ 0 h 1056"/>
                    <a:gd name="T62" fmla="*/ 0 w 632"/>
                    <a:gd name="T63" fmla="*/ 0 h 1056"/>
                    <a:gd name="T64" fmla="*/ 0 w 632"/>
                    <a:gd name="T65" fmla="*/ 0 h 1056"/>
                    <a:gd name="T66" fmla="*/ 0 w 632"/>
                    <a:gd name="T67" fmla="*/ 0 h 1056"/>
                    <a:gd name="T68" fmla="*/ 0 w 632"/>
                    <a:gd name="T69" fmla="*/ 0 h 1056"/>
                    <a:gd name="T70" fmla="*/ 0 w 632"/>
                    <a:gd name="T71" fmla="*/ 0 h 1056"/>
                    <a:gd name="T72" fmla="*/ 0 w 632"/>
                    <a:gd name="T73" fmla="*/ 0 h 1056"/>
                    <a:gd name="T74" fmla="*/ 0 w 632"/>
                    <a:gd name="T75" fmla="*/ 0 h 10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2"/>
                    <a:gd name="T115" fmla="*/ 0 h 1056"/>
                    <a:gd name="T116" fmla="*/ 632 w 632"/>
                    <a:gd name="T117" fmla="*/ 1056 h 10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2" h="1056">
                      <a:moveTo>
                        <a:pt x="61" y="9"/>
                      </a:moveTo>
                      <a:lnTo>
                        <a:pt x="630" y="1012"/>
                      </a:lnTo>
                      <a:lnTo>
                        <a:pt x="632" y="1017"/>
                      </a:lnTo>
                      <a:lnTo>
                        <a:pt x="632" y="1021"/>
                      </a:lnTo>
                      <a:lnTo>
                        <a:pt x="630" y="1026"/>
                      </a:lnTo>
                      <a:lnTo>
                        <a:pt x="628" y="1031"/>
                      </a:lnTo>
                      <a:lnTo>
                        <a:pt x="625" y="1036"/>
                      </a:lnTo>
                      <a:lnTo>
                        <a:pt x="621" y="1040"/>
                      </a:lnTo>
                      <a:lnTo>
                        <a:pt x="616" y="1045"/>
                      </a:lnTo>
                      <a:lnTo>
                        <a:pt x="610" y="1049"/>
                      </a:lnTo>
                      <a:lnTo>
                        <a:pt x="603" y="1052"/>
                      </a:lnTo>
                      <a:lnTo>
                        <a:pt x="598" y="1054"/>
                      </a:lnTo>
                      <a:lnTo>
                        <a:pt x="591" y="1055"/>
                      </a:lnTo>
                      <a:lnTo>
                        <a:pt x="585" y="1056"/>
                      </a:lnTo>
                      <a:lnTo>
                        <a:pt x="579" y="1055"/>
                      </a:lnTo>
                      <a:lnTo>
                        <a:pt x="575" y="1053"/>
                      </a:lnTo>
                      <a:lnTo>
                        <a:pt x="572" y="1051"/>
                      </a:lnTo>
                      <a:lnTo>
                        <a:pt x="568" y="1047"/>
                      </a:lnTo>
                      <a:lnTo>
                        <a:pt x="1" y="43"/>
                      </a:lnTo>
                      <a:lnTo>
                        <a:pt x="0" y="38"/>
                      </a:lnTo>
                      <a:lnTo>
                        <a:pt x="0" y="34"/>
                      </a:lnTo>
                      <a:lnTo>
                        <a:pt x="0" y="29"/>
                      </a:lnTo>
                      <a:lnTo>
                        <a:pt x="2" y="23"/>
                      </a:lnTo>
                      <a:lnTo>
                        <a:pt x="6" y="19"/>
                      </a:lnTo>
                      <a:lnTo>
                        <a:pt x="10" y="14"/>
                      </a:lnTo>
                      <a:lnTo>
                        <a:pt x="15" y="10"/>
                      </a:lnTo>
                      <a:lnTo>
                        <a:pt x="20" y="6"/>
                      </a:lnTo>
                      <a:lnTo>
                        <a:pt x="26" y="3"/>
                      </a:lnTo>
                      <a:lnTo>
                        <a:pt x="33" y="1"/>
                      </a:lnTo>
                      <a:lnTo>
                        <a:pt x="39" y="0"/>
                      </a:lnTo>
                      <a:lnTo>
                        <a:pt x="44" y="0"/>
                      </a:lnTo>
                      <a:lnTo>
                        <a:pt x="50" y="1"/>
                      </a:lnTo>
                      <a:lnTo>
                        <a:pt x="54" y="3"/>
                      </a:lnTo>
                      <a:lnTo>
                        <a:pt x="58" y="5"/>
                      </a:lnTo>
                      <a:lnTo>
                        <a:pt x="61" y="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24" name="Freeform 330"/>
                <p:cNvSpPr>
                  <a:spLocks/>
                </p:cNvSpPr>
                <p:nvPr/>
              </p:nvSpPr>
              <p:spPr bwMode="auto">
                <a:xfrm>
                  <a:off x="3669" y="1350"/>
                  <a:ext cx="64" cy="115"/>
                </a:xfrm>
                <a:custGeom>
                  <a:avLst/>
                  <a:gdLst>
                    <a:gd name="T0" fmla="*/ 0 w 632"/>
                    <a:gd name="T1" fmla="*/ 0 h 1056"/>
                    <a:gd name="T2" fmla="*/ 0 w 632"/>
                    <a:gd name="T3" fmla="*/ 0 h 1056"/>
                    <a:gd name="T4" fmla="*/ 0 w 632"/>
                    <a:gd name="T5" fmla="*/ 0 h 1056"/>
                    <a:gd name="T6" fmla="*/ 0 w 632"/>
                    <a:gd name="T7" fmla="*/ 0 h 1056"/>
                    <a:gd name="T8" fmla="*/ 0 w 632"/>
                    <a:gd name="T9" fmla="*/ 0 h 1056"/>
                    <a:gd name="T10" fmla="*/ 0 w 632"/>
                    <a:gd name="T11" fmla="*/ 0 h 1056"/>
                    <a:gd name="T12" fmla="*/ 0 w 632"/>
                    <a:gd name="T13" fmla="*/ 0 h 1056"/>
                    <a:gd name="T14" fmla="*/ 0 w 632"/>
                    <a:gd name="T15" fmla="*/ 0 h 1056"/>
                    <a:gd name="T16" fmla="*/ 0 w 632"/>
                    <a:gd name="T17" fmla="*/ 0 h 1056"/>
                    <a:gd name="T18" fmla="*/ 0 w 632"/>
                    <a:gd name="T19" fmla="*/ 0 h 1056"/>
                    <a:gd name="T20" fmla="*/ 0 w 632"/>
                    <a:gd name="T21" fmla="*/ 0 h 1056"/>
                    <a:gd name="T22" fmla="*/ 0 w 632"/>
                    <a:gd name="T23" fmla="*/ 0 h 1056"/>
                    <a:gd name="T24" fmla="*/ 0 w 632"/>
                    <a:gd name="T25" fmla="*/ 0 h 1056"/>
                    <a:gd name="T26" fmla="*/ 0 w 632"/>
                    <a:gd name="T27" fmla="*/ 0 h 1056"/>
                    <a:gd name="T28" fmla="*/ 0 w 632"/>
                    <a:gd name="T29" fmla="*/ 0 h 1056"/>
                    <a:gd name="T30" fmla="*/ 0 w 632"/>
                    <a:gd name="T31" fmla="*/ 0 h 1056"/>
                    <a:gd name="T32" fmla="*/ 0 w 632"/>
                    <a:gd name="T33" fmla="*/ 0 h 1056"/>
                    <a:gd name="T34" fmla="*/ 0 w 632"/>
                    <a:gd name="T35" fmla="*/ 0 h 1056"/>
                    <a:gd name="T36" fmla="*/ 0 w 632"/>
                    <a:gd name="T37" fmla="*/ 0 h 1056"/>
                    <a:gd name="T38" fmla="*/ 0 w 632"/>
                    <a:gd name="T39" fmla="*/ 0 h 1056"/>
                    <a:gd name="T40" fmla="*/ 0 w 632"/>
                    <a:gd name="T41" fmla="*/ 0 h 1056"/>
                    <a:gd name="T42" fmla="*/ 0 w 632"/>
                    <a:gd name="T43" fmla="*/ 0 h 1056"/>
                    <a:gd name="T44" fmla="*/ 0 w 632"/>
                    <a:gd name="T45" fmla="*/ 0 h 1056"/>
                    <a:gd name="T46" fmla="*/ 0 w 632"/>
                    <a:gd name="T47" fmla="*/ 0 h 1056"/>
                    <a:gd name="T48" fmla="*/ 0 w 632"/>
                    <a:gd name="T49" fmla="*/ 0 h 1056"/>
                    <a:gd name="T50" fmla="*/ 0 w 632"/>
                    <a:gd name="T51" fmla="*/ 0 h 1056"/>
                    <a:gd name="T52" fmla="*/ 0 w 632"/>
                    <a:gd name="T53" fmla="*/ 0 h 1056"/>
                    <a:gd name="T54" fmla="*/ 0 w 632"/>
                    <a:gd name="T55" fmla="*/ 0 h 1056"/>
                    <a:gd name="T56" fmla="*/ 0 w 632"/>
                    <a:gd name="T57" fmla="*/ 0 h 1056"/>
                    <a:gd name="T58" fmla="*/ 0 w 632"/>
                    <a:gd name="T59" fmla="*/ 0 h 1056"/>
                    <a:gd name="T60" fmla="*/ 0 w 632"/>
                    <a:gd name="T61" fmla="*/ 0 h 1056"/>
                    <a:gd name="T62" fmla="*/ 0 w 632"/>
                    <a:gd name="T63" fmla="*/ 0 h 1056"/>
                    <a:gd name="T64" fmla="*/ 0 w 632"/>
                    <a:gd name="T65" fmla="*/ 0 h 1056"/>
                    <a:gd name="T66" fmla="*/ 0 w 632"/>
                    <a:gd name="T67" fmla="*/ 0 h 1056"/>
                    <a:gd name="T68" fmla="*/ 0 w 632"/>
                    <a:gd name="T69" fmla="*/ 0 h 1056"/>
                    <a:gd name="T70" fmla="*/ 0 w 632"/>
                    <a:gd name="T71" fmla="*/ 0 h 1056"/>
                    <a:gd name="T72" fmla="*/ 0 w 632"/>
                    <a:gd name="T73" fmla="*/ 0 h 1056"/>
                    <a:gd name="T74" fmla="*/ 0 w 632"/>
                    <a:gd name="T75" fmla="*/ 0 h 10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2"/>
                    <a:gd name="T115" fmla="*/ 0 h 1056"/>
                    <a:gd name="T116" fmla="*/ 632 w 632"/>
                    <a:gd name="T117" fmla="*/ 1056 h 10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2" h="1056">
                      <a:moveTo>
                        <a:pt x="61" y="9"/>
                      </a:moveTo>
                      <a:lnTo>
                        <a:pt x="630" y="1012"/>
                      </a:lnTo>
                      <a:lnTo>
                        <a:pt x="632" y="1017"/>
                      </a:lnTo>
                      <a:lnTo>
                        <a:pt x="632" y="1021"/>
                      </a:lnTo>
                      <a:lnTo>
                        <a:pt x="630" y="1026"/>
                      </a:lnTo>
                      <a:lnTo>
                        <a:pt x="628" y="1031"/>
                      </a:lnTo>
                      <a:lnTo>
                        <a:pt x="625" y="1036"/>
                      </a:lnTo>
                      <a:lnTo>
                        <a:pt x="621" y="1040"/>
                      </a:lnTo>
                      <a:lnTo>
                        <a:pt x="616" y="1045"/>
                      </a:lnTo>
                      <a:lnTo>
                        <a:pt x="610" y="1049"/>
                      </a:lnTo>
                      <a:lnTo>
                        <a:pt x="603" y="1052"/>
                      </a:lnTo>
                      <a:lnTo>
                        <a:pt x="598" y="1054"/>
                      </a:lnTo>
                      <a:lnTo>
                        <a:pt x="591" y="1055"/>
                      </a:lnTo>
                      <a:lnTo>
                        <a:pt x="585" y="1056"/>
                      </a:lnTo>
                      <a:lnTo>
                        <a:pt x="579" y="1055"/>
                      </a:lnTo>
                      <a:lnTo>
                        <a:pt x="575" y="1053"/>
                      </a:lnTo>
                      <a:lnTo>
                        <a:pt x="572" y="1051"/>
                      </a:lnTo>
                      <a:lnTo>
                        <a:pt x="568" y="1047"/>
                      </a:lnTo>
                      <a:lnTo>
                        <a:pt x="1" y="43"/>
                      </a:lnTo>
                      <a:lnTo>
                        <a:pt x="0" y="38"/>
                      </a:lnTo>
                      <a:lnTo>
                        <a:pt x="0" y="34"/>
                      </a:lnTo>
                      <a:lnTo>
                        <a:pt x="0" y="29"/>
                      </a:lnTo>
                      <a:lnTo>
                        <a:pt x="2" y="23"/>
                      </a:lnTo>
                      <a:lnTo>
                        <a:pt x="6" y="19"/>
                      </a:lnTo>
                      <a:lnTo>
                        <a:pt x="10" y="14"/>
                      </a:lnTo>
                      <a:lnTo>
                        <a:pt x="15" y="10"/>
                      </a:lnTo>
                      <a:lnTo>
                        <a:pt x="20" y="6"/>
                      </a:lnTo>
                      <a:lnTo>
                        <a:pt x="26" y="3"/>
                      </a:lnTo>
                      <a:lnTo>
                        <a:pt x="33" y="1"/>
                      </a:lnTo>
                      <a:lnTo>
                        <a:pt x="39" y="0"/>
                      </a:lnTo>
                      <a:lnTo>
                        <a:pt x="44" y="0"/>
                      </a:lnTo>
                      <a:lnTo>
                        <a:pt x="50" y="1"/>
                      </a:lnTo>
                      <a:lnTo>
                        <a:pt x="54" y="3"/>
                      </a:lnTo>
                      <a:lnTo>
                        <a:pt x="58" y="5"/>
                      </a:lnTo>
                      <a:lnTo>
                        <a:pt x="61" y="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25" name="Freeform 331"/>
                <p:cNvSpPr>
                  <a:spLocks/>
                </p:cNvSpPr>
                <p:nvPr/>
              </p:nvSpPr>
              <p:spPr bwMode="auto">
                <a:xfrm>
                  <a:off x="3726" y="1460"/>
                  <a:ext cx="7" cy="5"/>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w 66"/>
                    <a:gd name="T17" fmla="*/ 0 h 52"/>
                    <a:gd name="T18" fmla="*/ 0 w 66"/>
                    <a:gd name="T19" fmla="*/ 0 h 52"/>
                    <a:gd name="T20" fmla="*/ 0 w 66"/>
                    <a:gd name="T21" fmla="*/ 0 h 52"/>
                    <a:gd name="T22" fmla="*/ 0 w 66"/>
                    <a:gd name="T23" fmla="*/ 0 h 52"/>
                    <a:gd name="T24" fmla="*/ 0 w 66"/>
                    <a:gd name="T25" fmla="*/ 0 h 52"/>
                    <a:gd name="T26" fmla="*/ 0 w 66"/>
                    <a:gd name="T27" fmla="*/ 0 h 52"/>
                    <a:gd name="T28" fmla="*/ 0 w 66"/>
                    <a:gd name="T29" fmla="*/ 0 h 52"/>
                    <a:gd name="T30" fmla="*/ 0 w 66"/>
                    <a:gd name="T31" fmla="*/ 0 h 52"/>
                    <a:gd name="T32" fmla="*/ 0 w 66"/>
                    <a:gd name="T33" fmla="*/ 0 h 52"/>
                    <a:gd name="T34" fmla="*/ 0 w 66"/>
                    <a:gd name="T35" fmla="*/ 0 h 52"/>
                    <a:gd name="T36" fmla="*/ 0 w 66"/>
                    <a:gd name="T37" fmla="*/ 0 h 52"/>
                    <a:gd name="T38" fmla="*/ 0 w 66"/>
                    <a:gd name="T39" fmla="*/ 0 h 52"/>
                    <a:gd name="T40" fmla="*/ 0 w 66"/>
                    <a:gd name="T41" fmla="*/ 0 h 52"/>
                    <a:gd name="T42" fmla="*/ 0 w 66"/>
                    <a:gd name="T43" fmla="*/ 0 h 52"/>
                    <a:gd name="T44" fmla="*/ 0 w 66"/>
                    <a:gd name="T45" fmla="*/ 0 h 52"/>
                    <a:gd name="T46" fmla="*/ 0 w 66"/>
                    <a:gd name="T47" fmla="*/ 0 h 52"/>
                    <a:gd name="T48" fmla="*/ 0 w 66"/>
                    <a:gd name="T49" fmla="*/ 0 h 52"/>
                    <a:gd name="T50" fmla="*/ 0 w 66"/>
                    <a:gd name="T51" fmla="*/ 0 h 52"/>
                    <a:gd name="T52" fmla="*/ 0 w 66"/>
                    <a:gd name="T53" fmla="*/ 0 h 52"/>
                    <a:gd name="T54" fmla="*/ 0 w 66"/>
                    <a:gd name="T55" fmla="*/ 0 h 52"/>
                    <a:gd name="T56" fmla="*/ 0 w 66"/>
                    <a:gd name="T57" fmla="*/ 0 h 52"/>
                    <a:gd name="T58" fmla="*/ 0 w 66"/>
                    <a:gd name="T59" fmla="*/ 0 h 52"/>
                    <a:gd name="T60" fmla="*/ 0 w 66"/>
                    <a:gd name="T61" fmla="*/ 0 h 52"/>
                    <a:gd name="T62" fmla="*/ 0 w 66"/>
                    <a:gd name="T63" fmla="*/ 0 h 52"/>
                    <a:gd name="T64" fmla="*/ 0 w 66"/>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2"/>
                    <a:gd name="T101" fmla="*/ 66 w 66"/>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2">
                      <a:moveTo>
                        <a:pt x="23" y="7"/>
                      </a:moveTo>
                      <a:lnTo>
                        <a:pt x="28" y="4"/>
                      </a:lnTo>
                      <a:lnTo>
                        <a:pt x="35" y="1"/>
                      </a:lnTo>
                      <a:lnTo>
                        <a:pt x="41" y="0"/>
                      </a:lnTo>
                      <a:lnTo>
                        <a:pt x="47" y="0"/>
                      </a:lnTo>
                      <a:lnTo>
                        <a:pt x="53" y="0"/>
                      </a:lnTo>
                      <a:lnTo>
                        <a:pt x="58" y="2"/>
                      </a:lnTo>
                      <a:lnTo>
                        <a:pt x="61" y="5"/>
                      </a:lnTo>
                      <a:lnTo>
                        <a:pt x="64" y="8"/>
                      </a:lnTo>
                      <a:lnTo>
                        <a:pt x="66" y="13"/>
                      </a:lnTo>
                      <a:lnTo>
                        <a:pt x="66" y="17"/>
                      </a:lnTo>
                      <a:lnTo>
                        <a:pt x="64" y="22"/>
                      </a:lnTo>
                      <a:lnTo>
                        <a:pt x="62" y="27"/>
                      </a:lnTo>
                      <a:lnTo>
                        <a:pt x="59" y="32"/>
                      </a:lnTo>
                      <a:lnTo>
                        <a:pt x="55" y="36"/>
                      </a:lnTo>
                      <a:lnTo>
                        <a:pt x="50" y="41"/>
                      </a:lnTo>
                      <a:lnTo>
                        <a:pt x="44" y="45"/>
                      </a:lnTo>
                      <a:lnTo>
                        <a:pt x="37" y="48"/>
                      </a:lnTo>
                      <a:lnTo>
                        <a:pt x="32" y="50"/>
                      </a:lnTo>
                      <a:lnTo>
                        <a:pt x="25" y="51"/>
                      </a:lnTo>
                      <a:lnTo>
                        <a:pt x="19" y="52"/>
                      </a:lnTo>
                      <a:lnTo>
                        <a:pt x="13" y="51"/>
                      </a:lnTo>
                      <a:lnTo>
                        <a:pt x="9" y="49"/>
                      </a:lnTo>
                      <a:lnTo>
                        <a:pt x="6" y="47"/>
                      </a:lnTo>
                      <a:lnTo>
                        <a:pt x="2" y="43"/>
                      </a:lnTo>
                      <a:lnTo>
                        <a:pt x="1" y="39"/>
                      </a:lnTo>
                      <a:lnTo>
                        <a:pt x="0" y="34"/>
                      </a:lnTo>
                      <a:lnTo>
                        <a:pt x="1" y="30"/>
                      </a:lnTo>
                      <a:lnTo>
                        <a:pt x="3" y="25"/>
                      </a:lnTo>
                      <a:lnTo>
                        <a:pt x="7" y="19"/>
                      </a:lnTo>
                      <a:lnTo>
                        <a:pt x="11" y="15"/>
                      </a:lnTo>
                      <a:lnTo>
                        <a:pt x="17" y="10"/>
                      </a:lnTo>
                      <a:lnTo>
                        <a:pt x="23"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26" name="Freeform 332"/>
                <p:cNvSpPr>
                  <a:spLocks/>
                </p:cNvSpPr>
                <p:nvPr/>
              </p:nvSpPr>
              <p:spPr bwMode="auto">
                <a:xfrm>
                  <a:off x="3726" y="1460"/>
                  <a:ext cx="7" cy="5"/>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w 66"/>
                    <a:gd name="T17" fmla="*/ 0 h 52"/>
                    <a:gd name="T18" fmla="*/ 0 w 66"/>
                    <a:gd name="T19" fmla="*/ 0 h 52"/>
                    <a:gd name="T20" fmla="*/ 0 w 66"/>
                    <a:gd name="T21" fmla="*/ 0 h 52"/>
                    <a:gd name="T22" fmla="*/ 0 w 66"/>
                    <a:gd name="T23" fmla="*/ 0 h 52"/>
                    <a:gd name="T24" fmla="*/ 0 w 66"/>
                    <a:gd name="T25" fmla="*/ 0 h 52"/>
                    <a:gd name="T26" fmla="*/ 0 w 66"/>
                    <a:gd name="T27" fmla="*/ 0 h 52"/>
                    <a:gd name="T28" fmla="*/ 0 w 66"/>
                    <a:gd name="T29" fmla="*/ 0 h 52"/>
                    <a:gd name="T30" fmla="*/ 0 w 66"/>
                    <a:gd name="T31" fmla="*/ 0 h 52"/>
                    <a:gd name="T32" fmla="*/ 0 w 66"/>
                    <a:gd name="T33" fmla="*/ 0 h 52"/>
                    <a:gd name="T34" fmla="*/ 0 w 66"/>
                    <a:gd name="T35" fmla="*/ 0 h 52"/>
                    <a:gd name="T36" fmla="*/ 0 w 66"/>
                    <a:gd name="T37" fmla="*/ 0 h 52"/>
                    <a:gd name="T38" fmla="*/ 0 w 66"/>
                    <a:gd name="T39" fmla="*/ 0 h 52"/>
                    <a:gd name="T40" fmla="*/ 0 w 66"/>
                    <a:gd name="T41" fmla="*/ 0 h 52"/>
                    <a:gd name="T42" fmla="*/ 0 w 66"/>
                    <a:gd name="T43" fmla="*/ 0 h 52"/>
                    <a:gd name="T44" fmla="*/ 0 w 66"/>
                    <a:gd name="T45" fmla="*/ 0 h 52"/>
                    <a:gd name="T46" fmla="*/ 0 w 66"/>
                    <a:gd name="T47" fmla="*/ 0 h 52"/>
                    <a:gd name="T48" fmla="*/ 0 w 66"/>
                    <a:gd name="T49" fmla="*/ 0 h 52"/>
                    <a:gd name="T50" fmla="*/ 0 w 66"/>
                    <a:gd name="T51" fmla="*/ 0 h 52"/>
                    <a:gd name="T52" fmla="*/ 0 w 66"/>
                    <a:gd name="T53" fmla="*/ 0 h 52"/>
                    <a:gd name="T54" fmla="*/ 0 w 66"/>
                    <a:gd name="T55" fmla="*/ 0 h 52"/>
                    <a:gd name="T56" fmla="*/ 0 w 66"/>
                    <a:gd name="T57" fmla="*/ 0 h 52"/>
                    <a:gd name="T58" fmla="*/ 0 w 66"/>
                    <a:gd name="T59" fmla="*/ 0 h 52"/>
                    <a:gd name="T60" fmla="*/ 0 w 66"/>
                    <a:gd name="T61" fmla="*/ 0 h 52"/>
                    <a:gd name="T62" fmla="*/ 0 w 66"/>
                    <a:gd name="T63" fmla="*/ 0 h 52"/>
                    <a:gd name="T64" fmla="*/ 0 w 66"/>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2"/>
                    <a:gd name="T101" fmla="*/ 66 w 66"/>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2">
                      <a:moveTo>
                        <a:pt x="23" y="7"/>
                      </a:moveTo>
                      <a:lnTo>
                        <a:pt x="28" y="4"/>
                      </a:lnTo>
                      <a:lnTo>
                        <a:pt x="35" y="1"/>
                      </a:lnTo>
                      <a:lnTo>
                        <a:pt x="41" y="0"/>
                      </a:lnTo>
                      <a:lnTo>
                        <a:pt x="47" y="0"/>
                      </a:lnTo>
                      <a:lnTo>
                        <a:pt x="53" y="0"/>
                      </a:lnTo>
                      <a:lnTo>
                        <a:pt x="58" y="2"/>
                      </a:lnTo>
                      <a:lnTo>
                        <a:pt x="61" y="5"/>
                      </a:lnTo>
                      <a:lnTo>
                        <a:pt x="64" y="8"/>
                      </a:lnTo>
                      <a:lnTo>
                        <a:pt x="66" y="13"/>
                      </a:lnTo>
                      <a:lnTo>
                        <a:pt x="66" y="17"/>
                      </a:lnTo>
                      <a:lnTo>
                        <a:pt x="64" y="22"/>
                      </a:lnTo>
                      <a:lnTo>
                        <a:pt x="62" y="27"/>
                      </a:lnTo>
                      <a:lnTo>
                        <a:pt x="59" y="32"/>
                      </a:lnTo>
                      <a:lnTo>
                        <a:pt x="55" y="36"/>
                      </a:lnTo>
                      <a:lnTo>
                        <a:pt x="50" y="41"/>
                      </a:lnTo>
                      <a:lnTo>
                        <a:pt x="44" y="45"/>
                      </a:lnTo>
                      <a:lnTo>
                        <a:pt x="37" y="48"/>
                      </a:lnTo>
                      <a:lnTo>
                        <a:pt x="32" y="50"/>
                      </a:lnTo>
                      <a:lnTo>
                        <a:pt x="25" y="51"/>
                      </a:lnTo>
                      <a:lnTo>
                        <a:pt x="19" y="52"/>
                      </a:lnTo>
                      <a:lnTo>
                        <a:pt x="13" y="51"/>
                      </a:lnTo>
                      <a:lnTo>
                        <a:pt x="9" y="49"/>
                      </a:lnTo>
                      <a:lnTo>
                        <a:pt x="6" y="47"/>
                      </a:lnTo>
                      <a:lnTo>
                        <a:pt x="2" y="43"/>
                      </a:lnTo>
                      <a:lnTo>
                        <a:pt x="1" y="39"/>
                      </a:lnTo>
                      <a:lnTo>
                        <a:pt x="0" y="34"/>
                      </a:lnTo>
                      <a:lnTo>
                        <a:pt x="1" y="30"/>
                      </a:lnTo>
                      <a:lnTo>
                        <a:pt x="3" y="25"/>
                      </a:lnTo>
                      <a:lnTo>
                        <a:pt x="7" y="19"/>
                      </a:lnTo>
                      <a:lnTo>
                        <a:pt x="11" y="15"/>
                      </a:lnTo>
                      <a:lnTo>
                        <a:pt x="17" y="10"/>
                      </a:lnTo>
                      <a:lnTo>
                        <a:pt x="23"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27" name="Freeform 333"/>
                <p:cNvSpPr>
                  <a:spLocks/>
                </p:cNvSpPr>
                <p:nvPr/>
              </p:nvSpPr>
              <p:spPr bwMode="auto">
                <a:xfrm>
                  <a:off x="3363" y="1892"/>
                  <a:ext cx="251" cy="207"/>
                </a:xfrm>
                <a:custGeom>
                  <a:avLst/>
                  <a:gdLst>
                    <a:gd name="T0" fmla="*/ 0 w 2497"/>
                    <a:gd name="T1" fmla="*/ 0 h 1900"/>
                    <a:gd name="T2" fmla="*/ 0 w 2497"/>
                    <a:gd name="T3" fmla="*/ 0 h 1900"/>
                    <a:gd name="T4" fmla="*/ 0 w 2497"/>
                    <a:gd name="T5" fmla="*/ 0 h 1900"/>
                    <a:gd name="T6" fmla="*/ 0 w 2497"/>
                    <a:gd name="T7" fmla="*/ 0 h 1900"/>
                    <a:gd name="T8" fmla="*/ 0 w 2497"/>
                    <a:gd name="T9" fmla="*/ 0 h 1900"/>
                    <a:gd name="T10" fmla="*/ 0 w 2497"/>
                    <a:gd name="T11" fmla="*/ 0 h 1900"/>
                    <a:gd name="T12" fmla="*/ 0 60000 65536"/>
                    <a:gd name="T13" fmla="*/ 0 60000 65536"/>
                    <a:gd name="T14" fmla="*/ 0 60000 65536"/>
                    <a:gd name="T15" fmla="*/ 0 60000 65536"/>
                    <a:gd name="T16" fmla="*/ 0 60000 65536"/>
                    <a:gd name="T17" fmla="*/ 0 60000 65536"/>
                    <a:gd name="T18" fmla="*/ 0 w 2497"/>
                    <a:gd name="T19" fmla="*/ 0 h 1900"/>
                    <a:gd name="T20" fmla="*/ 2497 w 2497"/>
                    <a:gd name="T21" fmla="*/ 1900 h 1900"/>
                  </a:gdLst>
                  <a:ahLst/>
                  <a:cxnLst>
                    <a:cxn ang="T12">
                      <a:pos x="T0" y="T1"/>
                    </a:cxn>
                    <a:cxn ang="T13">
                      <a:pos x="T2" y="T3"/>
                    </a:cxn>
                    <a:cxn ang="T14">
                      <a:pos x="T4" y="T5"/>
                    </a:cxn>
                    <a:cxn ang="T15">
                      <a:pos x="T6" y="T7"/>
                    </a:cxn>
                    <a:cxn ang="T16">
                      <a:pos x="T8" y="T9"/>
                    </a:cxn>
                    <a:cxn ang="T17">
                      <a:pos x="T10" y="T11"/>
                    </a:cxn>
                  </a:cxnLst>
                  <a:rect l="T18" t="T19" r="T20" b="T21"/>
                  <a:pathLst>
                    <a:path w="2497" h="1900">
                      <a:moveTo>
                        <a:pt x="698" y="0"/>
                      </a:moveTo>
                      <a:lnTo>
                        <a:pt x="2497" y="98"/>
                      </a:lnTo>
                      <a:lnTo>
                        <a:pt x="1841" y="1900"/>
                      </a:lnTo>
                      <a:lnTo>
                        <a:pt x="0" y="1729"/>
                      </a:lnTo>
                      <a:lnTo>
                        <a:pt x="448" y="341"/>
                      </a:lnTo>
                      <a:lnTo>
                        <a:pt x="698"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28" name="Freeform 334"/>
                <p:cNvSpPr>
                  <a:spLocks/>
                </p:cNvSpPr>
                <p:nvPr/>
              </p:nvSpPr>
              <p:spPr bwMode="auto">
                <a:xfrm>
                  <a:off x="3363" y="1892"/>
                  <a:ext cx="251" cy="207"/>
                </a:xfrm>
                <a:custGeom>
                  <a:avLst/>
                  <a:gdLst>
                    <a:gd name="T0" fmla="*/ 0 w 2497"/>
                    <a:gd name="T1" fmla="*/ 0 h 1900"/>
                    <a:gd name="T2" fmla="*/ 0 w 2497"/>
                    <a:gd name="T3" fmla="*/ 0 h 1900"/>
                    <a:gd name="T4" fmla="*/ 0 w 2497"/>
                    <a:gd name="T5" fmla="*/ 0 h 1900"/>
                    <a:gd name="T6" fmla="*/ 0 w 2497"/>
                    <a:gd name="T7" fmla="*/ 0 h 1900"/>
                    <a:gd name="T8" fmla="*/ 0 w 2497"/>
                    <a:gd name="T9" fmla="*/ 0 h 1900"/>
                    <a:gd name="T10" fmla="*/ 0 w 2497"/>
                    <a:gd name="T11" fmla="*/ 0 h 1900"/>
                    <a:gd name="T12" fmla="*/ 0 60000 65536"/>
                    <a:gd name="T13" fmla="*/ 0 60000 65536"/>
                    <a:gd name="T14" fmla="*/ 0 60000 65536"/>
                    <a:gd name="T15" fmla="*/ 0 60000 65536"/>
                    <a:gd name="T16" fmla="*/ 0 60000 65536"/>
                    <a:gd name="T17" fmla="*/ 0 60000 65536"/>
                    <a:gd name="T18" fmla="*/ 0 w 2497"/>
                    <a:gd name="T19" fmla="*/ 0 h 1900"/>
                    <a:gd name="T20" fmla="*/ 2497 w 2497"/>
                    <a:gd name="T21" fmla="*/ 1900 h 1900"/>
                  </a:gdLst>
                  <a:ahLst/>
                  <a:cxnLst>
                    <a:cxn ang="T12">
                      <a:pos x="T0" y="T1"/>
                    </a:cxn>
                    <a:cxn ang="T13">
                      <a:pos x="T2" y="T3"/>
                    </a:cxn>
                    <a:cxn ang="T14">
                      <a:pos x="T4" y="T5"/>
                    </a:cxn>
                    <a:cxn ang="T15">
                      <a:pos x="T6" y="T7"/>
                    </a:cxn>
                    <a:cxn ang="T16">
                      <a:pos x="T8" y="T9"/>
                    </a:cxn>
                    <a:cxn ang="T17">
                      <a:pos x="T10" y="T11"/>
                    </a:cxn>
                  </a:cxnLst>
                  <a:rect l="T18" t="T19" r="T20" b="T21"/>
                  <a:pathLst>
                    <a:path w="2497" h="1900">
                      <a:moveTo>
                        <a:pt x="698" y="0"/>
                      </a:moveTo>
                      <a:lnTo>
                        <a:pt x="2497" y="98"/>
                      </a:lnTo>
                      <a:lnTo>
                        <a:pt x="1841" y="1900"/>
                      </a:lnTo>
                      <a:lnTo>
                        <a:pt x="0" y="1729"/>
                      </a:lnTo>
                      <a:lnTo>
                        <a:pt x="448" y="341"/>
                      </a:lnTo>
                      <a:lnTo>
                        <a:pt x="698"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29" name="Line 335"/>
                <p:cNvSpPr>
                  <a:spLocks noChangeShapeType="1"/>
                </p:cNvSpPr>
                <p:nvPr/>
              </p:nvSpPr>
              <p:spPr bwMode="auto">
                <a:xfrm flipH="1">
                  <a:off x="3408" y="1903"/>
                  <a:ext cx="206" cy="2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0" name="Line 336"/>
                <p:cNvSpPr>
                  <a:spLocks noChangeShapeType="1"/>
                </p:cNvSpPr>
                <p:nvPr/>
              </p:nvSpPr>
              <p:spPr bwMode="auto">
                <a:xfrm>
                  <a:off x="3408" y="1929"/>
                  <a:ext cx="140" cy="17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1" name="Line 337"/>
                <p:cNvSpPr>
                  <a:spLocks noChangeShapeType="1"/>
                </p:cNvSpPr>
                <p:nvPr/>
              </p:nvSpPr>
              <p:spPr bwMode="auto">
                <a:xfrm flipV="1">
                  <a:off x="3264" y="1477"/>
                  <a:ext cx="77" cy="18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2" name="Line 338"/>
                <p:cNvSpPr>
                  <a:spLocks noChangeShapeType="1"/>
                </p:cNvSpPr>
                <p:nvPr/>
              </p:nvSpPr>
              <p:spPr bwMode="auto">
                <a:xfrm flipH="1" flipV="1">
                  <a:off x="3122" y="1487"/>
                  <a:ext cx="142" cy="17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3" name="Line 339"/>
                <p:cNvSpPr>
                  <a:spLocks noChangeShapeType="1"/>
                </p:cNvSpPr>
                <p:nvPr/>
              </p:nvSpPr>
              <p:spPr bwMode="auto">
                <a:xfrm flipH="1">
                  <a:off x="3122" y="1477"/>
                  <a:ext cx="219" cy="1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4" name="Freeform 340"/>
                <p:cNvSpPr>
                  <a:spLocks/>
                </p:cNvSpPr>
                <p:nvPr/>
              </p:nvSpPr>
              <p:spPr bwMode="auto">
                <a:xfrm>
                  <a:off x="3749" y="1878"/>
                  <a:ext cx="252" cy="206"/>
                </a:xfrm>
                <a:custGeom>
                  <a:avLst/>
                  <a:gdLst>
                    <a:gd name="T0" fmla="*/ 0 w 2504"/>
                    <a:gd name="T1" fmla="*/ 0 h 1890"/>
                    <a:gd name="T2" fmla="*/ 0 w 2504"/>
                    <a:gd name="T3" fmla="*/ 0 h 1890"/>
                    <a:gd name="T4" fmla="*/ 0 w 2504"/>
                    <a:gd name="T5" fmla="*/ 0 h 1890"/>
                    <a:gd name="T6" fmla="*/ 0 w 2504"/>
                    <a:gd name="T7" fmla="*/ 0 h 1890"/>
                    <a:gd name="T8" fmla="*/ 0 w 2504"/>
                    <a:gd name="T9" fmla="*/ 0 h 1890"/>
                    <a:gd name="T10" fmla="*/ 0 60000 65536"/>
                    <a:gd name="T11" fmla="*/ 0 60000 65536"/>
                    <a:gd name="T12" fmla="*/ 0 60000 65536"/>
                    <a:gd name="T13" fmla="*/ 0 60000 65536"/>
                    <a:gd name="T14" fmla="*/ 0 60000 65536"/>
                    <a:gd name="T15" fmla="*/ 0 w 2504"/>
                    <a:gd name="T16" fmla="*/ 0 h 1890"/>
                    <a:gd name="T17" fmla="*/ 2504 w 2504"/>
                    <a:gd name="T18" fmla="*/ 1890 h 1890"/>
                  </a:gdLst>
                  <a:ahLst/>
                  <a:cxnLst>
                    <a:cxn ang="T10">
                      <a:pos x="T0" y="T1"/>
                    </a:cxn>
                    <a:cxn ang="T11">
                      <a:pos x="T2" y="T3"/>
                    </a:cxn>
                    <a:cxn ang="T12">
                      <a:pos x="T4" y="T5"/>
                    </a:cxn>
                    <a:cxn ang="T13">
                      <a:pos x="T6" y="T7"/>
                    </a:cxn>
                    <a:cxn ang="T14">
                      <a:pos x="T8" y="T9"/>
                    </a:cxn>
                  </a:cxnLst>
                  <a:rect l="T15" t="T16" r="T17" b="T18"/>
                  <a:pathLst>
                    <a:path w="2504" h="1890">
                      <a:moveTo>
                        <a:pt x="560" y="0"/>
                      </a:moveTo>
                      <a:lnTo>
                        <a:pt x="2504" y="92"/>
                      </a:lnTo>
                      <a:lnTo>
                        <a:pt x="1997" y="1890"/>
                      </a:lnTo>
                      <a:lnTo>
                        <a:pt x="0" y="1724"/>
                      </a:lnTo>
                      <a:lnTo>
                        <a:pt x="560"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35" name="Freeform 341"/>
                <p:cNvSpPr>
                  <a:spLocks/>
                </p:cNvSpPr>
                <p:nvPr/>
              </p:nvSpPr>
              <p:spPr bwMode="auto">
                <a:xfrm>
                  <a:off x="3749" y="1878"/>
                  <a:ext cx="252" cy="206"/>
                </a:xfrm>
                <a:custGeom>
                  <a:avLst/>
                  <a:gdLst>
                    <a:gd name="T0" fmla="*/ 0 w 2504"/>
                    <a:gd name="T1" fmla="*/ 0 h 1890"/>
                    <a:gd name="T2" fmla="*/ 0 w 2504"/>
                    <a:gd name="T3" fmla="*/ 0 h 1890"/>
                    <a:gd name="T4" fmla="*/ 0 w 2504"/>
                    <a:gd name="T5" fmla="*/ 0 h 1890"/>
                    <a:gd name="T6" fmla="*/ 0 w 2504"/>
                    <a:gd name="T7" fmla="*/ 0 h 1890"/>
                    <a:gd name="T8" fmla="*/ 0 w 2504"/>
                    <a:gd name="T9" fmla="*/ 0 h 1890"/>
                    <a:gd name="T10" fmla="*/ 0 60000 65536"/>
                    <a:gd name="T11" fmla="*/ 0 60000 65536"/>
                    <a:gd name="T12" fmla="*/ 0 60000 65536"/>
                    <a:gd name="T13" fmla="*/ 0 60000 65536"/>
                    <a:gd name="T14" fmla="*/ 0 60000 65536"/>
                    <a:gd name="T15" fmla="*/ 0 w 2504"/>
                    <a:gd name="T16" fmla="*/ 0 h 1890"/>
                    <a:gd name="T17" fmla="*/ 2504 w 2504"/>
                    <a:gd name="T18" fmla="*/ 1890 h 1890"/>
                  </a:gdLst>
                  <a:ahLst/>
                  <a:cxnLst>
                    <a:cxn ang="T10">
                      <a:pos x="T0" y="T1"/>
                    </a:cxn>
                    <a:cxn ang="T11">
                      <a:pos x="T2" y="T3"/>
                    </a:cxn>
                    <a:cxn ang="T12">
                      <a:pos x="T4" y="T5"/>
                    </a:cxn>
                    <a:cxn ang="T13">
                      <a:pos x="T6" y="T7"/>
                    </a:cxn>
                    <a:cxn ang="T14">
                      <a:pos x="T8" y="T9"/>
                    </a:cxn>
                  </a:cxnLst>
                  <a:rect l="T15" t="T16" r="T17" b="T18"/>
                  <a:pathLst>
                    <a:path w="2504" h="1890">
                      <a:moveTo>
                        <a:pt x="560" y="0"/>
                      </a:moveTo>
                      <a:lnTo>
                        <a:pt x="2504" y="92"/>
                      </a:lnTo>
                      <a:lnTo>
                        <a:pt x="1997" y="1890"/>
                      </a:lnTo>
                      <a:lnTo>
                        <a:pt x="0" y="1724"/>
                      </a:lnTo>
                      <a:lnTo>
                        <a:pt x="560"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36" name="Line 342"/>
                <p:cNvSpPr>
                  <a:spLocks noChangeShapeType="1"/>
                </p:cNvSpPr>
                <p:nvPr/>
              </p:nvSpPr>
              <p:spPr bwMode="auto">
                <a:xfrm>
                  <a:off x="3806" y="1878"/>
                  <a:ext cx="4" cy="3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7" name="Line 343"/>
                <p:cNvSpPr>
                  <a:spLocks noChangeShapeType="1"/>
                </p:cNvSpPr>
                <p:nvPr/>
              </p:nvSpPr>
              <p:spPr bwMode="auto">
                <a:xfrm flipH="1">
                  <a:off x="3810" y="1888"/>
                  <a:ext cx="191" cy="2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8" name="Line 344"/>
                <p:cNvSpPr>
                  <a:spLocks noChangeShapeType="1"/>
                </p:cNvSpPr>
                <p:nvPr/>
              </p:nvSpPr>
              <p:spPr bwMode="auto">
                <a:xfrm flipV="1">
                  <a:off x="3749" y="1914"/>
                  <a:ext cx="61" cy="15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9" name="Line 345"/>
                <p:cNvSpPr>
                  <a:spLocks noChangeShapeType="1"/>
                </p:cNvSpPr>
                <p:nvPr/>
              </p:nvSpPr>
              <p:spPr bwMode="auto">
                <a:xfrm>
                  <a:off x="3810" y="1914"/>
                  <a:ext cx="140" cy="17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0" name="Freeform 346"/>
                <p:cNvSpPr>
                  <a:spLocks/>
                </p:cNvSpPr>
                <p:nvPr/>
              </p:nvSpPr>
              <p:spPr bwMode="auto">
                <a:xfrm>
                  <a:off x="4141" y="1611"/>
                  <a:ext cx="113" cy="124"/>
                </a:xfrm>
                <a:custGeom>
                  <a:avLst/>
                  <a:gdLst>
                    <a:gd name="T0" fmla="*/ 0 w 1126"/>
                    <a:gd name="T1" fmla="*/ 0 h 1135"/>
                    <a:gd name="T2" fmla="*/ 0 w 1126"/>
                    <a:gd name="T3" fmla="*/ 0 h 1135"/>
                    <a:gd name="T4" fmla="*/ 0 w 1126"/>
                    <a:gd name="T5" fmla="*/ 0 h 1135"/>
                    <a:gd name="T6" fmla="*/ 0 w 1126"/>
                    <a:gd name="T7" fmla="*/ 0 h 1135"/>
                    <a:gd name="T8" fmla="*/ 0 w 1126"/>
                    <a:gd name="T9" fmla="*/ 0 h 1135"/>
                    <a:gd name="T10" fmla="*/ 0 w 1126"/>
                    <a:gd name="T11" fmla="*/ 0 h 1135"/>
                    <a:gd name="T12" fmla="*/ 0 w 1126"/>
                    <a:gd name="T13" fmla="*/ 0 h 1135"/>
                    <a:gd name="T14" fmla="*/ 0 w 1126"/>
                    <a:gd name="T15" fmla="*/ 0 h 1135"/>
                    <a:gd name="T16" fmla="*/ 0 w 1126"/>
                    <a:gd name="T17" fmla="*/ 0 h 1135"/>
                    <a:gd name="T18" fmla="*/ 0 w 1126"/>
                    <a:gd name="T19" fmla="*/ 0 h 1135"/>
                    <a:gd name="T20" fmla="*/ 0 w 1126"/>
                    <a:gd name="T21" fmla="*/ 0 h 1135"/>
                    <a:gd name="T22" fmla="*/ 0 w 1126"/>
                    <a:gd name="T23" fmla="*/ 0 h 1135"/>
                    <a:gd name="T24" fmla="*/ 0 w 1126"/>
                    <a:gd name="T25" fmla="*/ 0 h 1135"/>
                    <a:gd name="T26" fmla="*/ 0 w 1126"/>
                    <a:gd name="T27" fmla="*/ 0 h 1135"/>
                    <a:gd name="T28" fmla="*/ 0 w 1126"/>
                    <a:gd name="T29" fmla="*/ 0 h 1135"/>
                    <a:gd name="T30" fmla="*/ 0 w 1126"/>
                    <a:gd name="T31" fmla="*/ 0 h 1135"/>
                    <a:gd name="T32" fmla="*/ 0 w 1126"/>
                    <a:gd name="T33" fmla="*/ 0 h 1135"/>
                    <a:gd name="T34" fmla="*/ 0 w 1126"/>
                    <a:gd name="T35" fmla="*/ 0 h 1135"/>
                    <a:gd name="T36" fmla="*/ 0 w 1126"/>
                    <a:gd name="T37" fmla="*/ 0 h 1135"/>
                    <a:gd name="T38" fmla="*/ 0 w 1126"/>
                    <a:gd name="T39" fmla="*/ 0 h 1135"/>
                    <a:gd name="T40" fmla="*/ 0 w 1126"/>
                    <a:gd name="T41" fmla="*/ 0 h 1135"/>
                    <a:gd name="T42" fmla="*/ 0 w 1126"/>
                    <a:gd name="T43" fmla="*/ 0 h 1135"/>
                    <a:gd name="T44" fmla="*/ 0 w 1126"/>
                    <a:gd name="T45" fmla="*/ 0 h 1135"/>
                    <a:gd name="T46" fmla="*/ 0 w 1126"/>
                    <a:gd name="T47" fmla="*/ 0 h 1135"/>
                    <a:gd name="T48" fmla="*/ 0 w 1126"/>
                    <a:gd name="T49" fmla="*/ 0 h 1135"/>
                    <a:gd name="T50" fmla="*/ 0 w 1126"/>
                    <a:gd name="T51" fmla="*/ 0 h 1135"/>
                    <a:gd name="T52" fmla="*/ 0 w 1126"/>
                    <a:gd name="T53" fmla="*/ 0 h 1135"/>
                    <a:gd name="T54" fmla="*/ 0 w 1126"/>
                    <a:gd name="T55" fmla="*/ 0 h 1135"/>
                    <a:gd name="T56" fmla="*/ 0 w 1126"/>
                    <a:gd name="T57" fmla="*/ 0 h 1135"/>
                    <a:gd name="T58" fmla="*/ 0 w 1126"/>
                    <a:gd name="T59" fmla="*/ 0 h 1135"/>
                    <a:gd name="T60" fmla="*/ 0 w 1126"/>
                    <a:gd name="T61" fmla="*/ 0 h 1135"/>
                    <a:gd name="T62" fmla="*/ 0 w 1126"/>
                    <a:gd name="T63" fmla="*/ 0 h 1135"/>
                    <a:gd name="T64" fmla="*/ 0 w 1126"/>
                    <a:gd name="T65" fmla="*/ 0 h 1135"/>
                    <a:gd name="T66" fmla="*/ 0 w 1126"/>
                    <a:gd name="T67" fmla="*/ 0 h 1135"/>
                    <a:gd name="T68" fmla="*/ 0 w 1126"/>
                    <a:gd name="T69" fmla="*/ 0 h 1135"/>
                    <a:gd name="T70" fmla="*/ 0 w 1126"/>
                    <a:gd name="T71" fmla="*/ 0 h 1135"/>
                    <a:gd name="T72" fmla="*/ 0 w 1126"/>
                    <a:gd name="T73" fmla="*/ 0 h 1135"/>
                    <a:gd name="T74" fmla="*/ 0 w 112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6"/>
                    <a:gd name="T115" fmla="*/ 0 h 1135"/>
                    <a:gd name="T116" fmla="*/ 1126 w 112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6" h="1135">
                      <a:moveTo>
                        <a:pt x="1126" y="50"/>
                      </a:moveTo>
                      <a:lnTo>
                        <a:pt x="51" y="1135"/>
                      </a:lnTo>
                      <a:lnTo>
                        <a:pt x="50" y="1135"/>
                      </a:lnTo>
                      <a:lnTo>
                        <a:pt x="49" y="1134"/>
                      </a:lnTo>
                      <a:lnTo>
                        <a:pt x="47" y="1132"/>
                      </a:lnTo>
                      <a:lnTo>
                        <a:pt x="43" y="1128"/>
                      </a:lnTo>
                      <a:lnTo>
                        <a:pt x="39" y="1125"/>
                      </a:lnTo>
                      <a:lnTo>
                        <a:pt x="34" y="1120"/>
                      </a:lnTo>
                      <a:lnTo>
                        <a:pt x="30" y="1116"/>
                      </a:lnTo>
                      <a:lnTo>
                        <a:pt x="25" y="1111"/>
                      </a:lnTo>
                      <a:lnTo>
                        <a:pt x="21" y="1107"/>
                      </a:lnTo>
                      <a:lnTo>
                        <a:pt x="15" y="1102"/>
                      </a:lnTo>
                      <a:lnTo>
                        <a:pt x="12" y="1098"/>
                      </a:lnTo>
                      <a:lnTo>
                        <a:pt x="7" y="1093"/>
                      </a:lnTo>
                      <a:lnTo>
                        <a:pt x="5" y="1090"/>
                      </a:lnTo>
                      <a:lnTo>
                        <a:pt x="3" y="1087"/>
                      </a:lnTo>
                      <a:lnTo>
                        <a:pt x="2" y="1086"/>
                      </a:lnTo>
                      <a:lnTo>
                        <a:pt x="0" y="1085"/>
                      </a:lnTo>
                      <a:lnTo>
                        <a:pt x="1076" y="0"/>
                      </a:lnTo>
                      <a:lnTo>
                        <a:pt x="1079" y="1"/>
                      </a:lnTo>
                      <a:lnTo>
                        <a:pt x="1081" y="3"/>
                      </a:lnTo>
                      <a:lnTo>
                        <a:pt x="1084" y="6"/>
                      </a:lnTo>
                      <a:lnTo>
                        <a:pt x="1089" y="9"/>
                      </a:lnTo>
                      <a:lnTo>
                        <a:pt x="1093" y="14"/>
                      </a:lnTo>
                      <a:lnTo>
                        <a:pt x="1098" y="18"/>
                      </a:lnTo>
                      <a:lnTo>
                        <a:pt x="1104" y="23"/>
                      </a:lnTo>
                      <a:lnTo>
                        <a:pt x="1108" y="28"/>
                      </a:lnTo>
                      <a:lnTo>
                        <a:pt x="1113" y="33"/>
                      </a:lnTo>
                      <a:lnTo>
                        <a:pt x="1117" y="37"/>
                      </a:lnTo>
                      <a:lnTo>
                        <a:pt x="1121" y="41"/>
                      </a:lnTo>
                      <a:lnTo>
                        <a:pt x="1123" y="44"/>
                      </a:lnTo>
                      <a:lnTo>
                        <a:pt x="1125" y="48"/>
                      </a:lnTo>
                      <a:lnTo>
                        <a:pt x="1126" y="49"/>
                      </a:lnTo>
                      <a:lnTo>
                        <a:pt x="1126" y="5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41" name="Freeform 347"/>
                <p:cNvSpPr>
                  <a:spLocks/>
                </p:cNvSpPr>
                <p:nvPr/>
              </p:nvSpPr>
              <p:spPr bwMode="auto">
                <a:xfrm>
                  <a:off x="4141" y="1611"/>
                  <a:ext cx="113" cy="124"/>
                </a:xfrm>
                <a:custGeom>
                  <a:avLst/>
                  <a:gdLst>
                    <a:gd name="T0" fmla="*/ 0 w 1126"/>
                    <a:gd name="T1" fmla="*/ 0 h 1135"/>
                    <a:gd name="T2" fmla="*/ 0 w 1126"/>
                    <a:gd name="T3" fmla="*/ 0 h 1135"/>
                    <a:gd name="T4" fmla="*/ 0 w 1126"/>
                    <a:gd name="T5" fmla="*/ 0 h 1135"/>
                    <a:gd name="T6" fmla="*/ 0 w 1126"/>
                    <a:gd name="T7" fmla="*/ 0 h 1135"/>
                    <a:gd name="T8" fmla="*/ 0 w 1126"/>
                    <a:gd name="T9" fmla="*/ 0 h 1135"/>
                    <a:gd name="T10" fmla="*/ 0 w 1126"/>
                    <a:gd name="T11" fmla="*/ 0 h 1135"/>
                    <a:gd name="T12" fmla="*/ 0 w 1126"/>
                    <a:gd name="T13" fmla="*/ 0 h 1135"/>
                    <a:gd name="T14" fmla="*/ 0 w 1126"/>
                    <a:gd name="T15" fmla="*/ 0 h 1135"/>
                    <a:gd name="T16" fmla="*/ 0 w 1126"/>
                    <a:gd name="T17" fmla="*/ 0 h 1135"/>
                    <a:gd name="T18" fmla="*/ 0 w 1126"/>
                    <a:gd name="T19" fmla="*/ 0 h 1135"/>
                    <a:gd name="T20" fmla="*/ 0 w 1126"/>
                    <a:gd name="T21" fmla="*/ 0 h 1135"/>
                    <a:gd name="T22" fmla="*/ 0 w 1126"/>
                    <a:gd name="T23" fmla="*/ 0 h 1135"/>
                    <a:gd name="T24" fmla="*/ 0 w 1126"/>
                    <a:gd name="T25" fmla="*/ 0 h 1135"/>
                    <a:gd name="T26" fmla="*/ 0 w 1126"/>
                    <a:gd name="T27" fmla="*/ 0 h 1135"/>
                    <a:gd name="T28" fmla="*/ 0 w 1126"/>
                    <a:gd name="T29" fmla="*/ 0 h 1135"/>
                    <a:gd name="T30" fmla="*/ 0 w 1126"/>
                    <a:gd name="T31" fmla="*/ 0 h 1135"/>
                    <a:gd name="T32" fmla="*/ 0 w 1126"/>
                    <a:gd name="T33" fmla="*/ 0 h 1135"/>
                    <a:gd name="T34" fmla="*/ 0 w 1126"/>
                    <a:gd name="T35" fmla="*/ 0 h 1135"/>
                    <a:gd name="T36" fmla="*/ 0 w 1126"/>
                    <a:gd name="T37" fmla="*/ 0 h 1135"/>
                    <a:gd name="T38" fmla="*/ 0 w 1126"/>
                    <a:gd name="T39" fmla="*/ 0 h 1135"/>
                    <a:gd name="T40" fmla="*/ 0 w 1126"/>
                    <a:gd name="T41" fmla="*/ 0 h 1135"/>
                    <a:gd name="T42" fmla="*/ 0 w 1126"/>
                    <a:gd name="T43" fmla="*/ 0 h 1135"/>
                    <a:gd name="T44" fmla="*/ 0 w 1126"/>
                    <a:gd name="T45" fmla="*/ 0 h 1135"/>
                    <a:gd name="T46" fmla="*/ 0 w 1126"/>
                    <a:gd name="T47" fmla="*/ 0 h 1135"/>
                    <a:gd name="T48" fmla="*/ 0 w 1126"/>
                    <a:gd name="T49" fmla="*/ 0 h 1135"/>
                    <a:gd name="T50" fmla="*/ 0 w 1126"/>
                    <a:gd name="T51" fmla="*/ 0 h 1135"/>
                    <a:gd name="T52" fmla="*/ 0 w 1126"/>
                    <a:gd name="T53" fmla="*/ 0 h 1135"/>
                    <a:gd name="T54" fmla="*/ 0 w 1126"/>
                    <a:gd name="T55" fmla="*/ 0 h 1135"/>
                    <a:gd name="T56" fmla="*/ 0 w 1126"/>
                    <a:gd name="T57" fmla="*/ 0 h 1135"/>
                    <a:gd name="T58" fmla="*/ 0 w 1126"/>
                    <a:gd name="T59" fmla="*/ 0 h 1135"/>
                    <a:gd name="T60" fmla="*/ 0 w 1126"/>
                    <a:gd name="T61" fmla="*/ 0 h 1135"/>
                    <a:gd name="T62" fmla="*/ 0 w 1126"/>
                    <a:gd name="T63" fmla="*/ 0 h 1135"/>
                    <a:gd name="T64" fmla="*/ 0 w 1126"/>
                    <a:gd name="T65" fmla="*/ 0 h 1135"/>
                    <a:gd name="T66" fmla="*/ 0 w 1126"/>
                    <a:gd name="T67" fmla="*/ 0 h 1135"/>
                    <a:gd name="T68" fmla="*/ 0 w 1126"/>
                    <a:gd name="T69" fmla="*/ 0 h 1135"/>
                    <a:gd name="T70" fmla="*/ 0 w 1126"/>
                    <a:gd name="T71" fmla="*/ 0 h 1135"/>
                    <a:gd name="T72" fmla="*/ 0 w 1126"/>
                    <a:gd name="T73" fmla="*/ 0 h 1135"/>
                    <a:gd name="T74" fmla="*/ 0 w 112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6"/>
                    <a:gd name="T115" fmla="*/ 0 h 1135"/>
                    <a:gd name="T116" fmla="*/ 1126 w 112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6" h="1135">
                      <a:moveTo>
                        <a:pt x="1126" y="50"/>
                      </a:moveTo>
                      <a:lnTo>
                        <a:pt x="51" y="1135"/>
                      </a:lnTo>
                      <a:lnTo>
                        <a:pt x="50" y="1135"/>
                      </a:lnTo>
                      <a:lnTo>
                        <a:pt x="49" y="1134"/>
                      </a:lnTo>
                      <a:lnTo>
                        <a:pt x="47" y="1132"/>
                      </a:lnTo>
                      <a:lnTo>
                        <a:pt x="43" y="1128"/>
                      </a:lnTo>
                      <a:lnTo>
                        <a:pt x="39" y="1125"/>
                      </a:lnTo>
                      <a:lnTo>
                        <a:pt x="34" y="1120"/>
                      </a:lnTo>
                      <a:lnTo>
                        <a:pt x="30" y="1116"/>
                      </a:lnTo>
                      <a:lnTo>
                        <a:pt x="25" y="1111"/>
                      </a:lnTo>
                      <a:lnTo>
                        <a:pt x="21" y="1107"/>
                      </a:lnTo>
                      <a:lnTo>
                        <a:pt x="15" y="1102"/>
                      </a:lnTo>
                      <a:lnTo>
                        <a:pt x="12" y="1098"/>
                      </a:lnTo>
                      <a:lnTo>
                        <a:pt x="7" y="1093"/>
                      </a:lnTo>
                      <a:lnTo>
                        <a:pt x="5" y="1090"/>
                      </a:lnTo>
                      <a:lnTo>
                        <a:pt x="3" y="1087"/>
                      </a:lnTo>
                      <a:lnTo>
                        <a:pt x="2" y="1086"/>
                      </a:lnTo>
                      <a:lnTo>
                        <a:pt x="0" y="1085"/>
                      </a:lnTo>
                      <a:lnTo>
                        <a:pt x="1076" y="0"/>
                      </a:lnTo>
                      <a:lnTo>
                        <a:pt x="1079" y="1"/>
                      </a:lnTo>
                      <a:lnTo>
                        <a:pt x="1081" y="3"/>
                      </a:lnTo>
                      <a:lnTo>
                        <a:pt x="1084" y="6"/>
                      </a:lnTo>
                      <a:lnTo>
                        <a:pt x="1089" y="9"/>
                      </a:lnTo>
                      <a:lnTo>
                        <a:pt x="1093" y="14"/>
                      </a:lnTo>
                      <a:lnTo>
                        <a:pt x="1098" y="18"/>
                      </a:lnTo>
                      <a:lnTo>
                        <a:pt x="1104" y="23"/>
                      </a:lnTo>
                      <a:lnTo>
                        <a:pt x="1108" y="28"/>
                      </a:lnTo>
                      <a:lnTo>
                        <a:pt x="1113" y="33"/>
                      </a:lnTo>
                      <a:lnTo>
                        <a:pt x="1117" y="37"/>
                      </a:lnTo>
                      <a:lnTo>
                        <a:pt x="1121" y="41"/>
                      </a:lnTo>
                      <a:lnTo>
                        <a:pt x="1123" y="44"/>
                      </a:lnTo>
                      <a:lnTo>
                        <a:pt x="1125" y="48"/>
                      </a:lnTo>
                      <a:lnTo>
                        <a:pt x="1126" y="49"/>
                      </a:lnTo>
                      <a:lnTo>
                        <a:pt x="1126" y="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42" name="Freeform 348"/>
                <p:cNvSpPr>
                  <a:spLocks/>
                </p:cNvSpPr>
                <p:nvPr/>
              </p:nvSpPr>
              <p:spPr bwMode="auto">
                <a:xfrm>
                  <a:off x="3201" y="1024"/>
                  <a:ext cx="254" cy="192"/>
                </a:xfrm>
                <a:custGeom>
                  <a:avLst/>
                  <a:gdLst>
                    <a:gd name="T0" fmla="*/ 0 w 2518"/>
                    <a:gd name="T1" fmla="*/ 0 h 1761"/>
                    <a:gd name="T2" fmla="*/ 0 w 2518"/>
                    <a:gd name="T3" fmla="*/ 0 h 1761"/>
                    <a:gd name="T4" fmla="*/ 0 w 2518"/>
                    <a:gd name="T5" fmla="*/ 0 h 1761"/>
                    <a:gd name="T6" fmla="*/ 0 w 2518"/>
                    <a:gd name="T7" fmla="*/ 0 h 1761"/>
                    <a:gd name="T8" fmla="*/ 0 w 2518"/>
                    <a:gd name="T9" fmla="*/ 0 h 1761"/>
                    <a:gd name="T10" fmla="*/ 0 60000 65536"/>
                    <a:gd name="T11" fmla="*/ 0 60000 65536"/>
                    <a:gd name="T12" fmla="*/ 0 60000 65536"/>
                    <a:gd name="T13" fmla="*/ 0 60000 65536"/>
                    <a:gd name="T14" fmla="*/ 0 60000 65536"/>
                    <a:gd name="T15" fmla="*/ 0 w 2518"/>
                    <a:gd name="T16" fmla="*/ 0 h 1761"/>
                    <a:gd name="T17" fmla="*/ 2518 w 2518"/>
                    <a:gd name="T18" fmla="*/ 1761 h 1761"/>
                  </a:gdLst>
                  <a:ahLst/>
                  <a:cxnLst>
                    <a:cxn ang="T10">
                      <a:pos x="T0" y="T1"/>
                    </a:cxn>
                    <a:cxn ang="T11">
                      <a:pos x="T2" y="T3"/>
                    </a:cxn>
                    <a:cxn ang="T12">
                      <a:pos x="T4" y="T5"/>
                    </a:cxn>
                    <a:cxn ang="T13">
                      <a:pos x="T6" y="T7"/>
                    </a:cxn>
                    <a:cxn ang="T14">
                      <a:pos x="T8" y="T9"/>
                    </a:cxn>
                  </a:cxnLst>
                  <a:rect l="T15" t="T16" r="T17" b="T18"/>
                  <a:pathLst>
                    <a:path w="2518" h="1761">
                      <a:moveTo>
                        <a:pt x="2063" y="1761"/>
                      </a:moveTo>
                      <a:lnTo>
                        <a:pt x="0" y="1747"/>
                      </a:lnTo>
                      <a:lnTo>
                        <a:pt x="382" y="0"/>
                      </a:lnTo>
                      <a:lnTo>
                        <a:pt x="2518" y="84"/>
                      </a:lnTo>
                      <a:lnTo>
                        <a:pt x="2063" y="176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43" name="Freeform 349"/>
                <p:cNvSpPr>
                  <a:spLocks/>
                </p:cNvSpPr>
                <p:nvPr/>
              </p:nvSpPr>
              <p:spPr bwMode="auto">
                <a:xfrm>
                  <a:off x="3201" y="1024"/>
                  <a:ext cx="254" cy="192"/>
                </a:xfrm>
                <a:custGeom>
                  <a:avLst/>
                  <a:gdLst>
                    <a:gd name="T0" fmla="*/ 0 w 2518"/>
                    <a:gd name="T1" fmla="*/ 0 h 1761"/>
                    <a:gd name="T2" fmla="*/ 0 w 2518"/>
                    <a:gd name="T3" fmla="*/ 0 h 1761"/>
                    <a:gd name="T4" fmla="*/ 0 w 2518"/>
                    <a:gd name="T5" fmla="*/ 0 h 1761"/>
                    <a:gd name="T6" fmla="*/ 0 w 2518"/>
                    <a:gd name="T7" fmla="*/ 0 h 1761"/>
                    <a:gd name="T8" fmla="*/ 0 w 2518"/>
                    <a:gd name="T9" fmla="*/ 0 h 1761"/>
                    <a:gd name="T10" fmla="*/ 0 60000 65536"/>
                    <a:gd name="T11" fmla="*/ 0 60000 65536"/>
                    <a:gd name="T12" fmla="*/ 0 60000 65536"/>
                    <a:gd name="T13" fmla="*/ 0 60000 65536"/>
                    <a:gd name="T14" fmla="*/ 0 60000 65536"/>
                    <a:gd name="T15" fmla="*/ 0 w 2518"/>
                    <a:gd name="T16" fmla="*/ 0 h 1761"/>
                    <a:gd name="T17" fmla="*/ 2518 w 2518"/>
                    <a:gd name="T18" fmla="*/ 1761 h 1761"/>
                  </a:gdLst>
                  <a:ahLst/>
                  <a:cxnLst>
                    <a:cxn ang="T10">
                      <a:pos x="T0" y="T1"/>
                    </a:cxn>
                    <a:cxn ang="T11">
                      <a:pos x="T2" y="T3"/>
                    </a:cxn>
                    <a:cxn ang="T12">
                      <a:pos x="T4" y="T5"/>
                    </a:cxn>
                    <a:cxn ang="T13">
                      <a:pos x="T6" y="T7"/>
                    </a:cxn>
                    <a:cxn ang="T14">
                      <a:pos x="T8" y="T9"/>
                    </a:cxn>
                  </a:cxnLst>
                  <a:rect l="T15" t="T16" r="T17" b="T18"/>
                  <a:pathLst>
                    <a:path w="2518" h="1761">
                      <a:moveTo>
                        <a:pt x="2063" y="1761"/>
                      </a:moveTo>
                      <a:lnTo>
                        <a:pt x="0" y="1747"/>
                      </a:lnTo>
                      <a:lnTo>
                        <a:pt x="382" y="0"/>
                      </a:lnTo>
                      <a:lnTo>
                        <a:pt x="2518" y="84"/>
                      </a:lnTo>
                      <a:lnTo>
                        <a:pt x="2063" y="176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44" name="Line 350"/>
                <p:cNvSpPr>
                  <a:spLocks noChangeShapeType="1"/>
                </p:cNvSpPr>
                <p:nvPr/>
              </p:nvSpPr>
              <p:spPr bwMode="auto">
                <a:xfrm flipH="1" flipV="1">
                  <a:off x="3382" y="1198"/>
                  <a:ext cx="27" cy="1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5" name="Line 351"/>
                <p:cNvSpPr>
                  <a:spLocks noChangeShapeType="1"/>
                </p:cNvSpPr>
                <p:nvPr/>
              </p:nvSpPr>
              <p:spPr bwMode="auto">
                <a:xfrm flipV="1">
                  <a:off x="3201" y="1198"/>
                  <a:ext cx="181"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6" name="Line 352"/>
                <p:cNvSpPr>
                  <a:spLocks noChangeShapeType="1"/>
                </p:cNvSpPr>
                <p:nvPr/>
              </p:nvSpPr>
              <p:spPr bwMode="auto">
                <a:xfrm flipV="1">
                  <a:off x="3382" y="1033"/>
                  <a:ext cx="73" cy="16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7" name="Line 353"/>
                <p:cNvSpPr>
                  <a:spLocks noChangeShapeType="1"/>
                </p:cNvSpPr>
                <p:nvPr/>
              </p:nvSpPr>
              <p:spPr bwMode="auto">
                <a:xfrm flipH="1" flipV="1">
                  <a:off x="3240" y="1024"/>
                  <a:ext cx="142" cy="17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8" name="Oval 354"/>
                <p:cNvSpPr>
                  <a:spLocks noChangeArrowheads="1"/>
                </p:cNvSpPr>
                <p:nvPr/>
              </p:nvSpPr>
              <p:spPr bwMode="auto">
                <a:xfrm>
                  <a:off x="3327" y="1753"/>
                  <a:ext cx="50"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49" name="Freeform 355"/>
                <p:cNvSpPr>
                  <a:spLocks/>
                </p:cNvSpPr>
                <p:nvPr/>
              </p:nvSpPr>
              <p:spPr bwMode="auto">
                <a:xfrm>
                  <a:off x="3999" y="1768"/>
                  <a:ext cx="112" cy="123"/>
                </a:xfrm>
                <a:custGeom>
                  <a:avLst/>
                  <a:gdLst>
                    <a:gd name="T0" fmla="*/ 0 w 1122"/>
                    <a:gd name="T1" fmla="*/ 0 h 1131"/>
                    <a:gd name="T2" fmla="*/ 0 w 1122"/>
                    <a:gd name="T3" fmla="*/ 0 h 1131"/>
                    <a:gd name="T4" fmla="*/ 0 w 1122"/>
                    <a:gd name="T5" fmla="*/ 0 h 1131"/>
                    <a:gd name="T6" fmla="*/ 0 w 1122"/>
                    <a:gd name="T7" fmla="*/ 0 h 1131"/>
                    <a:gd name="T8" fmla="*/ 0 w 1122"/>
                    <a:gd name="T9" fmla="*/ 0 h 1131"/>
                    <a:gd name="T10" fmla="*/ 0 w 1122"/>
                    <a:gd name="T11" fmla="*/ 0 h 1131"/>
                    <a:gd name="T12" fmla="*/ 0 w 1122"/>
                    <a:gd name="T13" fmla="*/ 0 h 1131"/>
                    <a:gd name="T14" fmla="*/ 0 w 1122"/>
                    <a:gd name="T15" fmla="*/ 0 h 1131"/>
                    <a:gd name="T16" fmla="*/ 0 w 1122"/>
                    <a:gd name="T17" fmla="*/ 0 h 1131"/>
                    <a:gd name="T18" fmla="*/ 0 w 1122"/>
                    <a:gd name="T19" fmla="*/ 0 h 1131"/>
                    <a:gd name="T20" fmla="*/ 0 w 1122"/>
                    <a:gd name="T21" fmla="*/ 0 h 1131"/>
                    <a:gd name="T22" fmla="*/ 0 w 1122"/>
                    <a:gd name="T23" fmla="*/ 0 h 1131"/>
                    <a:gd name="T24" fmla="*/ 0 w 1122"/>
                    <a:gd name="T25" fmla="*/ 0 h 1131"/>
                    <a:gd name="T26" fmla="*/ 0 w 1122"/>
                    <a:gd name="T27" fmla="*/ 0 h 1131"/>
                    <a:gd name="T28" fmla="*/ 0 w 1122"/>
                    <a:gd name="T29" fmla="*/ 0 h 1131"/>
                    <a:gd name="T30" fmla="*/ 0 w 1122"/>
                    <a:gd name="T31" fmla="*/ 0 h 1131"/>
                    <a:gd name="T32" fmla="*/ 0 w 1122"/>
                    <a:gd name="T33" fmla="*/ 0 h 1131"/>
                    <a:gd name="T34" fmla="*/ 0 w 1122"/>
                    <a:gd name="T35" fmla="*/ 0 h 1131"/>
                    <a:gd name="T36" fmla="*/ 0 w 1122"/>
                    <a:gd name="T37" fmla="*/ 0 h 1131"/>
                    <a:gd name="T38" fmla="*/ 0 w 1122"/>
                    <a:gd name="T39" fmla="*/ 0 h 1131"/>
                    <a:gd name="T40" fmla="*/ 0 w 1122"/>
                    <a:gd name="T41" fmla="*/ 0 h 1131"/>
                    <a:gd name="T42" fmla="*/ 0 w 1122"/>
                    <a:gd name="T43" fmla="*/ 0 h 11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2"/>
                    <a:gd name="T67" fmla="*/ 0 h 1131"/>
                    <a:gd name="T68" fmla="*/ 1122 w 1122"/>
                    <a:gd name="T69" fmla="*/ 1131 h 11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2" h="1131">
                      <a:moveTo>
                        <a:pt x="0" y="1081"/>
                      </a:moveTo>
                      <a:lnTo>
                        <a:pt x="1072" y="0"/>
                      </a:lnTo>
                      <a:lnTo>
                        <a:pt x="1122" y="50"/>
                      </a:lnTo>
                      <a:lnTo>
                        <a:pt x="51" y="1131"/>
                      </a:lnTo>
                      <a:lnTo>
                        <a:pt x="50" y="1131"/>
                      </a:lnTo>
                      <a:lnTo>
                        <a:pt x="49" y="1130"/>
                      </a:lnTo>
                      <a:lnTo>
                        <a:pt x="46" y="1127"/>
                      </a:lnTo>
                      <a:lnTo>
                        <a:pt x="42" y="1124"/>
                      </a:lnTo>
                      <a:lnTo>
                        <a:pt x="39" y="1120"/>
                      </a:lnTo>
                      <a:lnTo>
                        <a:pt x="34" y="1116"/>
                      </a:lnTo>
                      <a:lnTo>
                        <a:pt x="30" y="1111"/>
                      </a:lnTo>
                      <a:lnTo>
                        <a:pt x="25" y="1107"/>
                      </a:lnTo>
                      <a:lnTo>
                        <a:pt x="20" y="1102"/>
                      </a:lnTo>
                      <a:lnTo>
                        <a:pt x="15" y="1098"/>
                      </a:lnTo>
                      <a:lnTo>
                        <a:pt x="11" y="1093"/>
                      </a:lnTo>
                      <a:lnTo>
                        <a:pt x="7" y="1089"/>
                      </a:lnTo>
                      <a:lnTo>
                        <a:pt x="5" y="1085"/>
                      </a:lnTo>
                      <a:lnTo>
                        <a:pt x="3" y="1083"/>
                      </a:lnTo>
                      <a:lnTo>
                        <a:pt x="1" y="1082"/>
                      </a:lnTo>
                      <a:lnTo>
                        <a:pt x="0" y="108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50" name="Freeform 356"/>
                <p:cNvSpPr>
                  <a:spLocks/>
                </p:cNvSpPr>
                <p:nvPr/>
              </p:nvSpPr>
              <p:spPr bwMode="auto">
                <a:xfrm>
                  <a:off x="3999" y="1768"/>
                  <a:ext cx="112" cy="123"/>
                </a:xfrm>
                <a:custGeom>
                  <a:avLst/>
                  <a:gdLst>
                    <a:gd name="T0" fmla="*/ 0 w 1122"/>
                    <a:gd name="T1" fmla="*/ 0 h 1131"/>
                    <a:gd name="T2" fmla="*/ 0 w 1122"/>
                    <a:gd name="T3" fmla="*/ 0 h 1131"/>
                    <a:gd name="T4" fmla="*/ 0 w 1122"/>
                    <a:gd name="T5" fmla="*/ 0 h 1131"/>
                    <a:gd name="T6" fmla="*/ 0 w 1122"/>
                    <a:gd name="T7" fmla="*/ 0 h 1131"/>
                    <a:gd name="T8" fmla="*/ 0 w 1122"/>
                    <a:gd name="T9" fmla="*/ 0 h 1131"/>
                    <a:gd name="T10" fmla="*/ 0 w 1122"/>
                    <a:gd name="T11" fmla="*/ 0 h 1131"/>
                    <a:gd name="T12" fmla="*/ 0 w 1122"/>
                    <a:gd name="T13" fmla="*/ 0 h 1131"/>
                    <a:gd name="T14" fmla="*/ 0 w 1122"/>
                    <a:gd name="T15" fmla="*/ 0 h 1131"/>
                    <a:gd name="T16" fmla="*/ 0 w 1122"/>
                    <a:gd name="T17" fmla="*/ 0 h 1131"/>
                    <a:gd name="T18" fmla="*/ 0 w 1122"/>
                    <a:gd name="T19" fmla="*/ 0 h 1131"/>
                    <a:gd name="T20" fmla="*/ 0 w 1122"/>
                    <a:gd name="T21" fmla="*/ 0 h 1131"/>
                    <a:gd name="T22" fmla="*/ 0 w 1122"/>
                    <a:gd name="T23" fmla="*/ 0 h 1131"/>
                    <a:gd name="T24" fmla="*/ 0 w 1122"/>
                    <a:gd name="T25" fmla="*/ 0 h 1131"/>
                    <a:gd name="T26" fmla="*/ 0 w 1122"/>
                    <a:gd name="T27" fmla="*/ 0 h 1131"/>
                    <a:gd name="T28" fmla="*/ 0 w 1122"/>
                    <a:gd name="T29" fmla="*/ 0 h 1131"/>
                    <a:gd name="T30" fmla="*/ 0 w 1122"/>
                    <a:gd name="T31" fmla="*/ 0 h 1131"/>
                    <a:gd name="T32" fmla="*/ 0 w 1122"/>
                    <a:gd name="T33" fmla="*/ 0 h 1131"/>
                    <a:gd name="T34" fmla="*/ 0 w 1122"/>
                    <a:gd name="T35" fmla="*/ 0 h 1131"/>
                    <a:gd name="T36" fmla="*/ 0 w 1122"/>
                    <a:gd name="T37" fmla="*/ 0 h 1131"/>
                    <a:gd name="T38" fmla="*/ 0 w 1122"/>
                    <a:gd name="T39" fmla="*/ 0 h 1131"/>
                    <a:gd name="T40" fmla="*/ 0 w 1122"/>
                    <a:gd name="T41" fmla="*/ 0 h 1131"/>
                    <a:gd name="T42" fmla="*/ 0 w 1122"/>
                    <a:gd name="T43" fmla="*/ 0 h 11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2"/>
                    <a:gd name="T67" fmla="*/ 0 h 1131"/>
                    <a:gd name="T68" fmla="*/ 1122 w 1122"/>
                    <a:gd name="T69" fmla="*/ 1131 h 11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2" h="1131">
                      <a:moveTo>
                        <a:pt x="0" y="1081"/>
                      </a:moveTo>
                      <a:lnTo>
                        <a:pt x="1072" y="0"/>
                      </a:lnTo>
                      <a:lnTo>
                        <a:pt x="1122" y="50"/>
                      </a:lnTo>
                      <a:lnTo>
                        <a:pt x="51" y="1131"/>
                      </a:lnTo>
                      <a:lnTo>
                        <a:pt x="50" y="1131"/>
                      </a:lnTo>
                      <a:lnTo>
                        <a:pt x="49" y="1130"/>
                      </a:lnTo>
                      <a:lnTo>
                        <a:pt x="46" y="1127"/>
                      </a:lnTo>
                      <a:lnTo>
                        <a:pt x="42" y="1124"/>
                      </a:lnTo>
                      <a:lnTo>
                        <a:pt x="39" y="1120"/>
                      </a:lnTo>
                      <a:lnTo>
                        <a:pt x="34" y="1116"/>
                      </a:lnTo>
                      <a:lnTo>
                        <a:pt x="30" y="1111"/>
                      </a:lnTo>
                      <a:lnTo>
                        <a:pt x="25" y="1107"/>
                      </a:lnTo>
                      <a:lnTo>
                        <a:pt x="20" y="1102"/>
                      </a:lnTo>
                      <a:lnTo>
                        <a:pt x="15" y="1098"/>
                      </a:lnTo>
                      <a:lnTo>
                        <a:pt x="11" y="1093"/>
                      </a:lnTo>
                      <a:lnTo>
                        <a:pt x="7" y="1089"/>
                      </a:lnTo>
                      <a:lnTo>
                        <a:pt x="5" y="1085"/>
                      </a:lnTo>
                      <a:lnTo>
                        <a:pt x="3" y="1083"/>
                      </a:lnTo>
                      <a:lnTo>
                        <a:pt x="1" y="1082"/>
                      </a:lnTo>
                      <a:lnTo>
                        <a:pt x="0" y="108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51" name="Freeform 357"/>
                <p:cNvSpPr>
                  <a:spLocks/>
                </p:cNvSpPr>
                <p:nvPr/>
              </p:nvSpPr>
              <p:spPr bwMode="auto">
                <a:xfrm>
                  <a:off x="3980" y="994"/>
                  <a:ext cx="256" cy="194"/>
                </a:xfrm>
                <a:custGeom>
                  <a:avLst/>
                  <a:gdLst>
                    <a:gd name="T0" fmla="*/ 0 w 2536"/>
                    <a:gd name="T1" fmla="*/ 0 h 1783"/>
                    <a:gd name="T2" fmla="*/ 0 w 2536"/>
                    <a:gd name="T3" fmla="*/ 0 h 1783"/>
                    <a:gd name="T4" fmla="*/ 0 w 2536"/>
                    <a:gd name="T5" fmla="*/ 0 h 1783"/>
                    <a:gd name="T6" fmla="*/ 0 w 2536"/>
                    <a:gd name="T7" fmla="*/ 0 h 1783"/>
                    <a:gd name="T8" fmla="*/ 0 w 2536"/>
                    <a:gd name="T9" fmla="*/ 0 h 1783"/>
                    <a:gd name="T10" fmla="*/ 0 w 2536"/>
                    <a:gd name="T11" fmla="*/ 0 h 1783"/>
                    <a:gd name="T12" fmla="*/ 0 w 2536"/>
                    <a:gd name="T13" fmla="*/ 0 h 1783"/>
                    <a:gd name="T14" fmla="*/ 0 60000 65536"/>
                    <a:gd name="T15" fmla="*/ 0 60000 65536"/>
                    <a:gd name="T16" fmla="*/ 0 60000 65536"/>
                    <a:gd name="T17" fmla="*/ 0 60000 65536"/>
                    <a:gd name="T18" fmla="*/ 0 60000 65536"/>
                    <a:gd name="T19" fmla="*/ 0 60000 65536"/>
                    <a:gd name="T20" fmla="*/ 0 60000 65536"/>
                    <a:gd name="T21" fmla="*/ 0 w 2536"/>
                    <a:gd name="T22" fmla="*/ 0 h 1783"/>
                    <a:gd name="T23" fmla="*/ 2536 w 2536"/>
                    <a:gd name="T24" fmla="*/ 1783 h 17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6" h="1783">
                      <a:moveTo>
                        <a:pt x="1769" y="1783"/>
                      </a:moveTo>
                      <a:lnTo>
                        <a:pt x="2115" y="1593"/>
                      </a:lnTo>
                      <a:lnTo>
                        <a:pt x="2536" y="94"/>
                      </a:lnTo>
                      <a:lnTo>
                        <a:pt x="720" y="0"/>
                      </a:lnTo>
                      <a:lnTo>
                        <a:pt x="481" y="313"/>
                      </a:lnTo>
                      <a:lnTo>
                        <a:pt x="0" y="1759"/>
                      </a:lnTo>
                      <a:lnTo>
                        <a:pt x="1769" y="178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52" name="Freeform 358"/>
                <p:cNvSpPr>
                  <a:spLocks/>
                </p:cNvSpPr>
                <p:nvPr/>
              </p:nvSpPr>
              <p:spPr bwMode="auto">
                <a:xfrm>
                  <a:off x="3980" y="994"/>
                  <a:ext cx="256" cy="194"/>
                </a:xfrm>
                <a:custGeom>
                  <a:avLst/>
                  <a:gdLst>
                    <a:gd name="T0" fmla="*/ 0 w 2536"/>
                    <a:gd name="T1" fmla="*/ 0 h 1783"/>
                    <a:gd name="T2" fmla="*/ 0 w 2536"/>
                    <a:gd name="T3" fmla="*/ 0 h 1783"/>
                    <a:gd name="T4" fmla="*/ 0 w 2536"/>
                    <a:gd name="T5" fmla="*/ 0 h 1783"/>
                    <a:gd name="T6" fmla="*/ 0 w 2536"/>
                    <a:gd name="T7" fmla="*/ 0 h 1783"/>
                    <a:gd name="T8" fmla="*/ 0 w 2536"/>
                    <a:gd name="T9" fmla="*/ 0 h 1783"/>
                    <a:gd name="T10" fmla="*/ 0 w 2536"/>
                    <a:gd name="T11" fmla="*/ 0 h 1783"/>
                    <a:gd name="T12" fmla="*/ 0 w 2536"/>
                    <a:gd name="T13" fmla="*/ 0 h 1783"/>
                    <a:gd name="T14" fmla="*/ 0 60000 65536"/>
                    <a:gd name="T15" fmla="*/ 0 60000 65536"/>
                    <a:gd name="T16" fmla="*/ 0 60000 65536"/>
                    <a:gd name="T17" fmla="*/ 0 60000 65536"/>
                    <a:gd name="T18" fmla="*/ 0 60000 65536"/>
                    <a:gd name="T19" fmla="*/ 0 60000 65536"/>
                    <a:gd name="T20" fmla="*/ 0 60000 65536"/>
                    <a:gd name="T21" fmla="*/ 0 w 2536"/>
                    <a:gd name="T22" fmla="*/ 0 h 1783"/>
                    <a:gd name="T23" fmla="*/ 2536 w 2536"/>
                    <a:gd name="T24" fmla="*/ 1783 h 17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6" h="1783">
                      <a:moveTo>
                        <a:pt x="1769" y="1783"/>
                      </a:moveTo>
                      <a:lnTo>
                        <a:pt x="2115" y="1593"/>
                      </a:lnTo>
                      <a:lnTo>
                        <a:pt x="2536" y="94"/>
                      </a:lnTo>
                      <a:lnTo>
                        <a:pt x="720" y="0"/>
                      </a:lnTo>
                      <a:lnTo>
                        <a:pt x="481" y="313"/>
                      </a:lnTo>
                      <a:lnTo>
                        <a:pt x="0" y="1759"/>
                      </a:lnTo>
                      <a:lnTo>
                        <a:pt x="1769" y="178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53" name="Line 359"/>
                <p:cNvSpPr>
                  <a:spLocks noChangeShapeType="1"/>
                </p:cNvSpPr>
                <p:nvPr/>
              </p:nvSpPr>
              <p:spPr bwMode="auto">
                <a:xfrm flipV="1">
                  <a:off x="3980" y="1167"/>
                  <a:ext cx="214" cy="1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54" name="Line 360"/>
                <p:cNvSpPr>
                  <a:spLocks noChangeShapeType="1"/>
                </p:cNvSpPr>
                <p:nvPr/>
              </p:nvSpPr>
              <p:spPr bwMode="auto">
                <a:xfrm flipV="1">
                  <a:off x="3980" y="994"/>
                  <a:ext cx="73" cy="19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55" name="Line 361"/>
                <p:cNvSpPr>
                  <a:spLocks noChangeShapeType="1"/>
                </p:cNvSpPr>
                <p:nvPr/>
              </p:nvSpPr>
              <p:spPr bwMode="auto">
                <a:xfrm flipH="1" flipV="1">
                  <a:off x="4053" y="994"/>
                  <a:ext cx="141" cy="17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56" name="Oval 362"/>
                <p:cNvSpPr>
                  <a:spLocks noChangeArrowheads="1"/>
                </p:cNvSpPr>
                <p:nvPr/>
              </p:nvSpPr>
              <p:spPr bwMode="auto">
                <a:xfrm>
                  <a:off x="4102" y="1724"/>
                  <a:ext cx="49"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57" name="Freeform 363"/>
                <p:cNvSpPr>
                  <a:spLocks/>
                </p:cNvSpPr>
                <p:nvPr/>
              </p:nvSpPr>
              <p:spPr bwMode="auto">
                <a:xfrm>
                  <a:off x="3366" y="1640"/>
                  <a:ext cx="113" cy="124"/>
                </a:xfrm>
                <a:custGeom>
                  <a:avLst/>
                  <a:gdLst>
                    <a:gd name="T0" fmla="*/ 0 w 1116"/>
                    <a:gd name="T1" fmla="*/ 0 h 1135"/>
                    <a:gd name="T2" fmla="*/ 0 w 1116"/>
                    <a:gd name="T3" fmla="*/ 0 h 1135"/>
                    <a:gd name="T4" fmla="*/ 0 w 1116"/>
                    <a:gd name="T5" fmla="*/ 0 h 1135"/>
                    <a:gd name="T6" fmla="*/ 0 w 1116"/>
                    <a:gd name="T7" fmla="*/ 0 h 1135"/>
                    <a:gd name="T8" fmla="*/ 0 w 1116"/>
                    <a:gd name="T9" fmla="*/ 0 h 1135"/>
                    <a:gd name="T10" fmla="*/ 0 w 1116"/>
                    <a:gd name="T11" fmla="*/ 0 h 1135"/>
                    <a:gd name="T12" fmla="*/ 0 w 1116"/>
                    <a:gd name="T13" fmla="*/ 0 h 1135"/>
                    <a:gd name="T14" fmla="*/ 0 w 1116"/>
                    <a:gd name="T15" fmla="*/ 0 h 1135"/>
                    <a:gd name="T16" fmla="*/ 0 w 1116"/>
                    <a:gd name="T17" fmla="*/ 0 h 1135"/>
                    <a:gd name="T18" fmla="*/ 0 w 1116"/>
                    <a:gd name="T19" fmla="*/ 0 h 1135"/>
                    <a:gd name="T20" fmla="*/ 0 w 1116"/>
                    <a:gd name="T21" fmla="*/ 0 h 1135"/>
                    <a:gd name="T22" fmla="*/ 0 w 1116"/>
                    <a:gd name="T23" fmla="*/ 0 h 1135"/>
                    <a:gd name="T24" fmla="*/ 0 w 1116"/>
                    <a:gd name="T25" fmla="*/ 0 h 1135"/>
                    <a:gd name="T26" fmla="*/ 0 w 1116"/>
                    <a:gd name="T27" fmla="*/ 0 h 1135"/>
                    <a:gd name="T28" fmla="*/ 0 w 1116"/>
                    <a:gd name="T29" fmla="*/ 0 h 1135"/>
                    <a:gd name="T30" fmla="*/ 0 w 1116"/>
                    <a:gd name="T31" fmla="*/ 0 h 1135"/>
                    <a:gd name="T32" fmla="*/ 0 w 1116"/>
                    <a:gd name="T33" fmla="*/ 0 h 1135"/>
                    <a:gd name="T34" fmla="*/ 0 w 1116"/>
                    <a:gd name="T35" fmla="*/ 0 h 1135"/>
                    <a:gd name="T36" fmla="*/ 0 w 1116"/>
                    <a:gd name="T37" fmla="*/ 0 h 1135"/>
                    <a:gd name="T38" fmla="*/ 0 w 1116"/>
                    <a:gd name="T39" fmla="*/ 0 h 1135"/>
                    <a:gd name="T40" fmla="*/ 0 w 1116"/>
                    <a:gd name="T41" fmla="*/ 0 h 1135"/>
                    <a:gd name="T42" fmla="*/ 0 w 1116"/>
                    <a:gd name="T43" fmla="*/ 0 h 1135"/>
                    <a:gd name="T44" fmla="*/ 0 w 1116"/>
                    <a:gd name="T45" fmla="*/ 0 h 1135"/>
                    <a:gd name="T46" fmla="*/ 0 w 1116"/>
                    <a:gd name="T47" fmla="*/ 0 h 1135"/>
                    <a:gd name="T48" fmla="*/ 0 w 1116"/>
                    <a:gd name="T49" fmla="*/ 0 h 1135"/>
                    <a:gd name="T50" fmla="*/ 0 w 1116"/>
                    <a:gd name="T51" fmla="*/ 0 h 1135"/>
                    <a:gd name="T52" fmla="*/ 0 w 1116"/>
                    <a:gd name="T53" fmla="*/ 0 h 1135"/>
                    <a:gd name="T54" fmla="*/ 0 w 1116"/>
                    <a:gd name="T55" fmla="*/ 0 h 1135"/>
                    <a:gd name="T56" fmla="*/ 0 w 1116"/>
                    <a:gd name="T57" fmla="*/ 0 h 1135"/>
                    <a:gd name="T58" fmla="*/ 0 w 1116"/>
                    <a:gd name="T59" fmla="*/ 0 h 1135"/>
                    <a:gd name="T60" fmla="*/ 0 w 1116"/>
                    <a:gd name="T61" fmla="*/ 0 h 1135"/>
                    <a:gd name="T62" fmla="*/ 0 w 1116"/>
                    <a:gd name="T63" fmla="*/ 0 h 1135"/>
                    <a:gd name="T64" fmla="*/ 0 w 1116"/>
                    <a:gd name="T65" fmla="*/ 0 h 1135"/>
                    <a:gd name="T66" fmla="*/ 0 w 1116"/>
                    <a:gd name="T67" fmla="*/ 0 h 1135"/>
                    <a:gd name="T68" fmla="*/ 0 w 1116"/>
                    <a:gd name="T69" fmla="*/ 0 h 1135"/>
                    <a:gd name="T70" fmla="*/ 0 w 1116"/>
                    <a:gd name="T71" fmla="*/ 0 h 1135"/>
                    <a:gd name="T72" fmla="*/ 0 w 1116"/>
                    <a:gd name="T73" fmla="*/ 0 h 1135"/>
                    <a:gd name="T74" fmla="*/ 0 w 111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5"/>
                    <a:gd name="T116" fmla="*/ 1116 w 111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5">
                      <a:moveTo>
                        <a:pt x="2" y="1085"/>
                      </a:moveTo>
                      <a:lnTo>
                        <a:pt x="1066" y="0"/>
                      </a:lnTo>
                      <a:lnTo>
                        <a:pt x="1067" y="0"/>
                      </a:lnTo>
                      <a:lnTo>
                        <a:pt x="1069" y="1"/>
                      </a:lnTo>
                      <a:lnTo>
                        <a:pt x="1072" y="3"/>
                      </a:lnTo>
                      <a:lnTo>
                        <a:pt x="1075" y="5"/>
                      </a:lnTo>
                      <a:lnTo>
                        <a:pt x="1080" y="9"/>
                      </a:lnTo>
                      <a:lnTo>
                        <a:pt x="1084" y="12"/>
                      </a:lnTo>
                      <a:lnTo>
                        <a:pt x="1089" y="17"/>
                      </a:lnTo>
                      <a:lnTo>
                        <a:pt x="1095" y="22"/>
                      </a:lnTo>
                      <a:lnTo>
                        <a:pt x="1099" y="27"/>
                      </a:lnTo>
                      <a:lnTo>
                        <a:pt x="1104" y="32"/>
                      </a:lnTo>
                      <a:lnTo>
                        <a:pt x="1107" y="36"/>
                      </a:lnTo>
                      <a:lnTo>
                        <a:pt x="1112" y="41"/>
                      </a:lnTo>
                      <a:lnTo>
                        <a:pt x="1114" y="44"/>
                      </a:lnTo>
                      <a:lnTo>
                        <a:pt x="1116" y="46"/>
                      </a:lnTo>
                      <a:lnTo>
                        <a:pt x="1116" y="49"/>
                      </a:lnTo>
                      <a:lnTo>
                        <a:pt x="1116" y="50"/>
                      </a:lnTo>
                      <a:lnTo>
                        <a:pt x="51" y="1135"/>
                      </a:lnTo>
                      <a:lnTo>
                        <a:pt x="50" y="1135"/>
                      </a:lnTo>
                      <a:lnTo>
                        <a:pt x="48" y="1135"/>
                      </a:lnTo>
                      <a:lnTo>
                        <a:pt x="45" y="1132"/>
                      </a:lnTo>
                      <a:lnTo>
                        <a:pt x="41" y="1130"/>
                      </a:lnTo>
                      <a:lnTo>
                        <a:pt x="37" y="1127"/>
                      </a:lnTo>
                      <a:lnTo>
                        <a:pt x="32" y="1123"/>
                      </a:lnTo>
                      <a:lnTo>
                        <a:pt x="28" y="1119"/>
                      </a:lnTo>
                      <a:lnTo>
                        <a:pt x="22" y="1114"/>
                      </a:lnTo>
                      <a:lnTo>
                        <a:pt x="17" y="1109"/>
                      </a:lnTo>
                      <a:lnTo>
                        <a:pt x="13" y="1104"/>
                      </a:lnTo>
                      <a:lnTo>
                        <a:pt x="8" y="1100"/>
                      </a:lnTo>
                      <a:lnTo>
                        <a:pt x="6" y="1095"/>
                      </a:lnTo>
                      <a:lnTo>
                        <a:pt x="3" y="1092"/>
                      </a:lnTo>
                      <a:lnTo>
                        <a:pt x="2" y="1088"/>
                      </a:lnTo>
                      <a:lnTo>
                        <a:pt x="0" y="1086"/>
                      </a:lnTo>
                      <a:lnTo>
                        <a:pt x="2" y="108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58" name="Freeform 364"/>
                <p:cNvSpPr>
                  <a:spLocks/>
                </p:cNvSpPr>
                <p:nvPr/>
              </p:nvSpPr>
              <p:spPr bwMode="auto">
                <a:xfrm>
                  <a:off x="3366" y="1640"/>
                  <a:ext cx="113" cy="124"/>
                </a:xfrm>
                <a:custGeom>
                  <a:avLst/>
                  <a:gdLst>
                    <a:gd name="T0" fmla="*/ 0 w 1116"/>
                    <a:gd name="T1" fmla="*/ 0 h 1135"/>
                    <a:gd name="T2" fmla="*/ 0 w 1116"/>
                    <a:gd name="T3" fmla="*/ 0 h 1135"/>
                    <a:gd name="T4" fmla="*/ 0 w 1116"/>
                    <a:gd name="T5" fmla="*/ 0 h 1135"/>
                    <a:gd name="T6" fmla="*/ 0 w 1116"/>
                    <a:gd name="T7" fmla="*/ 0 h 1135"/>
                    <a:gd name="T8" fmla="*/ 0 w 1116"/>
                    <a:gd name="T9" fmla="*/ 0 h 1135"/>
                    <a:gd name="T10" fmla="*/ 0 w 1116"/>
                    <a:gd name="T11" fmla="*/ 0 h 1135"/>
                    <a:gd name="T12" fmla="*/ 0 w 1116"/>
                    <a:gd name="T13" fmla="*/ 0 h 1135"/>
                    <a:gd name="T14" fmla="*/ 0 w 1116"/>
                    <a:gd name="T15" fmla="*/ 0 h 1135"/>
                    <a:gd name="T16" fmla="*/ 0 w 1116"/>
                    <a:gd name="T17" fmla="*/ 0 h 1135"/>
                    <a:gd name="T18" fmla="*/ 0 w 1116"/>
                    <a:gd name="T19" fmla="*/ 0 h 1135"/>
                    <a:gd name="T20" fmla="*/ 0 w 1116"/>
                    <a:gd name="T21" fmla="*/ 0 h 1135"/>
                    <a:gd name="T22" fmla="*/ 0 w 1116"/>
                    <a:gd name="T23" fmla="*/ 0 h 1135"/>
                    <a:gd name="T24" fmla="*/ 0 w 1116"/>
                    <a:gd name="T25" fmla="*/ 0 h 1135"/>
                    <a:gd name="T26" fmla="*/ 0 w 1116"/>
                    <a:gd name="T27" fmla="*/ 0 h 1135"/>
                    <a:gd name="T28" fmla="*/ 0 w 1116"/>
                    <a:gd name="T29" fmla="*/ 0 h 1135"/>
                    <a:gd name="T30" fmla="*/ 0 w 1116"/>
                    <a:gd name="T31" fmla="*/ 0 h 1135"/>
                    <a:gd name="T32" fmla="*/ 0 w 1116"/>
                    <a:gd name="T33" fmla="*/ 0 h 1135"/>
                    <a:gd name="T34" fmla="*/ 0 w 1116"/>
                    <a:gd name="T35" fmla="*/ 0 h 1135"/>
                    <a:gd name="T36" fmla="*/ 0 w 1116"/>
                    <a:gd name="T37" fmla="*/ 0 h 1135"/>
                    <a:gd name="T38" fmla="*/ 0 w 1116"/>
                    <a:gd name="T39" fmla="*/ 0 h 1135"/>
                    <a:gd name="T40" fmla="*/ 0 w 1116"/>
                    <a:gd name="T41" fmla="*/ 0 h 1135"/>
                    <a:gd name="T42" fmla="*/ 0 w 1116"/>
                    <a:gd name="T43" fmla="*/ 0 h 1135"/>
                    <a:gd name="T44" fmla="*/ 0 w 1116"/>
                    <a:gd name="T45" fmla="*/ 0 h 1135"/>
                    <a:gd name="T46" fmla="*/ 0 w 1116"/>
                    <a:gd name="T47" fmla="*/ 0 h 1135"/>
                    <a:gd name="T48" fmla="*/ 0 w 1116"/>
                    <a:gd name="T49" fmla="*/ 0 h 1135"/>
                    <a:gd name="T50" fmla="*/ 0 w 1116"/>
                    <a:gd name="T51" fmla="*/ 0 h 1135"/>
                    <a:gd name="T52" fmla="*/ 0 w 1116"/>
                    <a:gd name="T53" fmla="*/ 0 h 1135"/>
                    <a:gd name="T54" fmla="*/ 0 w 1116"/>
                    <a:gd name="T55" fmla="*/ 0 h 1135"/>
                    <a:gd name="T56" fmla="*/ 0 w 1116"/>
                    <a:gd name="T57" fmla="*/ 0 h 1135"/>
                    <a:gd name="T58" fmla="*/ 0 w 1116"/>
                    <a:gd name="T59" fmla="*/ 0 h 1135"/>
                    <a:gd name="T60" fmla="*/ 0 w 1116"/>
                    <a:gd name="T61" fmla="*/ 0 h 1135"/>
                    <a:gd name="T62" fmla="*/ 0 w 1116"/>
                    <a:gd name="T63" fmla="*/ 0 h 1135"/>
                    <a:gd name="T64" fmla="*/ 0 w 1116"/>
                    <a:gd name="T65" fmla="*/ 0 h 1135"/>
                    <a:gd name="T66" fmla="*/ 0 w 1116"/>
                    <a:gd name="T67" fmla="*/ 0 h 1135"/>
                    <a:gd name="T68" fmla="*/ 0 w 1116"/>
                    <a:gd name="T69" fmla="*/ 0 h 1135"/>
                    <a:gd name="T70" fmla="*/ 0 w 1116"/>
                    <a:gd name="T71" fmla="*/ 0 h 1135"/>
                    <a:gd name="T72" fmla="*/ 0 w 1116"/>
                    <a:gd name="T73" fmla="*/ 0 h 1135"/>
                    <a:gd name="T74" fmla="*/ 0 w 111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5"/>
                    <a:gd name="T116" fmla="*/ 1116 w 111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5">
                      <a:moveTo>
                        <a:pt x="2" y="1085"/>
                      </a:moveTo>
                      <a:lnTo>
                        <a:pt x="1066" y="0"/>
                      </a:lnTo>
                      <a:lnTo>
                        <a:pt x="1067" y="0"/>
                      </a:lnTo>
                      <a:lnTo>
                        <a:pt x="1069" y="1"/>
                      </a:lnTo>
                      <a:lnTo>
                        <a:pt x="1072" y="3"/>
                      </a:lnTo>
                      <a:lnTo>
                        <a:pt x="1075" y="5"/>
                      </a:lnTo>
                      <a:lnTo>
                        <a:pt x="1080" y="9"/>
                      </a:lnTo>
                      <a:lnTo>
                        <a:pt x="1084" y="12"/>
                      </a:lnTo>
                      <a:lnTo>
                        <a:pt x="1089" y="17"/>
                      </a:lnTo>
                      <a:lnTo>
                        <a:pt x="1095" y="22"/>
                      </a:lnTo>
                      <a:lnTo>
                        <a:pt x="1099" y="27"/>
                      </a:lnTo>
                      <a:lnTo>
                        <a:pt x="1104" y="32"/>
                      </a:lnTo>
                      <a:lnTo>
                        <a:pt x="1107" y="36"/>
                      </a:lnTo>
                      <a:lnTo>
                        <a:pt x="1112" y="41"/>
                      </a:lnTo>
                      <a:lnTo>
                        <a:pt x="1114" y="44"/>
                      </a:lnTo>
                      <a:lnTo>
                        <a:pt x="1116" y="46"/>
                      </a:lnTo>
                      <a:lnTo>
                        <a:pt x="1116" y="49"/>
                      </a:lnTo>
                      <a:lnTo>
                        <a:pt x="1116" y="50"/>
                      </a:lnTo>
                      <a:lnTo>
                        <a:pt x="51" y="1135"/>
                      </a:lnTo>
                      <a:lnTo>
                        <a:pt x="50" y="1135"/>
                      </a:lnTo>
                      <a:lnTo>
                        <a:pt x="48" y="1135"/>
                      </a:lnTo>
                      <a:lnTo>
                        <a:pt x="45" y="1132"/>
                      </a:lnTo>
                      <a:lnTo>
                        <a:pt x="41" y="1130"/>
                      </a:lnTo>
                      <a:lnTo>
                        <a:pt x="37" y="1127"/>
                      </a:lnTo>
                      <a:lnTo>
                        <a:pt x="32" y="1123"/>
                      </a:lnTo>
                      <a:lnTo>
                        <a:pt x="28" y="1119"/>
                      </a:lnTo>
                      <a:lnTo>
                        <a:pt x="22" y="1114"/>
                      </a:lnTo>
                      <a:lnTo>
                        <a:pt x="17" y="1109"/>
                      </a:lnTo>
                      <a:lnTo>
                        <a:pt x="13" y="1104"/>
                      </a:lnTo>
                      <a:lnTo>
                        <a:pt x="8" y="1100"/>
                      </a:lnTo>
                      <a:lnTo>
                        <a:pt x="6" y="1095"/>
                      </a:lnTo>
                      <a:lnTo>
                        <a:pt x="3" y="1092"/>
                      </a:lnTo>
                      <a:lnTo>
                        <a:pt x="2" y="1088"/>
                      </a:lnTo>
                      <a:lnTo>
                        <a:pt x="0" y="1086"/>
                      </a:lnTo>
                      <a:lnTo>
                        <a:pt x="2" y="108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59" name="Freeform 365"/>
                <p:cNvSpPr>
                  <a:spLocks/>
                </p:cNvSpPr>
                <p:nvPr/>
              </p:nvSpPr>
              <p:spPr bwMode="auto">
                <a:xfrm>
                  <a:off x="3474" y="1640"/>
                  <a:ext cx="5" cy="5"/>
                </a:xfrm>
                <a:custGeom>
                  <a:avLst/>
                  <a:gdLst>
                    <a:gd name="T0" fmla="*/ 0 w 50"/>
                    <a:gd name="T1" fmla="*/ 0 h 50"/>
                    <a:gd name="T2" fmla="*/ 0 w 50"/>
                    <a:gd name="T3" fmla="*/ 0 h 50"/>
                    <a:gd name="T4" fmla="*/ 0 w 50"/>
                    <a:gd name="T5" fmla="*/ 0 h 50"/>
                    <a:gd name="T6" fmla="*/ 0 w 50"/>
                    <a:gd name="T7" fmla="*/ 0 h 50"/>
                    <a:gd name="T8" fmla="*/ 0 w 50"/>
                    <a:gd name="T9" fmla="*/ 0 h 50"/>
                    <a:gd name="T10" fmla="*/ 0 w 50"/>
                    <a:gd name="T11" fmla="*/ 0 h 50"/>
                    <a:gd name="T12" fmla="*/ 0 w 50"/>
                    <a:gd name="T13" fmla="*/ 0 h 50"/>
                    <a:gd name="T14" fmla="*/ 0 w 50"/>
                    <a:gd name="T15" fmla="*/ 0 h 50"/>
                    <a:gd name="T16" fmla="*/ 0 w 50"/>
                    <a:gd name="T17" fmla="*/ 0 h 50"/>
                    <a:gd name="T18" fmla="*/ 0 w 50"/>
                    <a:gd name="T19" fmla="*/ 0 h 50"/>
                    <a:gd name="T20" fmla="*/ 0 w 50"/>
                    <a:gd name="T21" fmla="*/ 0 h 50"/>
                    <a:gd name="T22" fmla="*/ 0 w 50"/>
                    <a:gd name="T23" fmla="*/ 0 h 50"/>
                    <a:gd name="T24" fmla="*/ 0 w 50"/>
                    <a:gd name="T25" fmla="*/ 0 h 50"/>
                    <a:gd name="T26" fmla="*/ 0 w 50"/>
                    <a:gd name="T27" fmla="*/ 0 h 50"/>
                    <a:gd name="T28" fmla="*/ 0 w 50"/>
                    <a:gd name="T29" fmla="*/ 0 h 50"/>
                    <a:gd name="T30" fmla="*/ 0 w 50"/>
                    <a:gd name="T31" fmla="*/ 0 h 50"/>
                    <a:gd name="T32" fmla="*/ 0 w 50"/>
                    <a:gd name="T33" fmla="*/ 0 h 50"/>
                    <a:gd name="T34" fmla="*/ 0 w 50"/>
                    <a:gd name="T35" fmla="*/ 0 h 50"/>
                    <a:gd name="T36" fmla="*/ 0 w 50"/>
                    <a:gd name="T37" fmla="*/ 0 h 50"/>
                    <a:gd name="T38" fmla="*/ 0 w 50"/>
                    <a:gd name="T39" fmla="*/ 0 h 50"/>
                    <a:gd name="T40" fmla="*/ 0 w 50"/>
                    <a:gd name="T41" fmla="*/ 0 h 50"/>
                    <a:gd name="T42" fmla="*/ 0 w 50"/>
                    <a:gd name="T43" fmla="*/ 0 h 50"/>
                    <a:gd name="T44" fmla="*/ 0 w 50"/>
                    <a:gd name="T45" fmla="*/ 0 h 50"/>
                    <a:gd name="T46" fmla="*/ 0 w 50"/>
                    <a:gd name="T47" fmla="*/ 0 h 50"/>
                    <a:gd name="T48" fmla="*/ 0 w 50"/>
                    <a:gd name="T49" fmla="*/ 0 h 50"/>
                    <a:gd name="T50" fmla="*/ 0 w 50"/>
                    <a:gd name="T51" fmla="*/ 0 h 50"/>
                    <a:gd name="T52" fmla="*/ 0 w 50"/>
                    <a:gd name="T53" fmla="*/ 0 h 50"/>
                    <a:gd name="T54" fmla="*/ 0 w 50"/>
                    <a:gd name="T55" fmla="*/ 0 h 50"/>
                    <a:gd name="T56" fmla="*/ 0 w 50"/>
                    <a:gd name="T57" fmla="*/ 0 h 50"/>
                    <a:gd name="T58" fmla="*/ 0 w 50"/>
                    <a:gd name="T59" fmla="*/ 0 h 50"/>
                    <a:gd name="T60" fmla="*/ 0 w 50"/>
                    <a:gd name="T61" fmla="*/ 0 h 50"/>
                    <a:gd name="T62" fmla="*/ 0 w 50"/>
                    <a:gd name="T63" fmla="*/ 0 h 50"/>
                    <a:gd name="T64" fmla="*/ 0 w 50"/>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50"/>
                    <a:gd name="T101" fmla="*/ 50 w 50"/>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50">
                      <a:moveTo>
                        <a:pt x="23" y="28"/>
                      </a:moveTo>
                      <a:lnTo>
                        <a:pt x="17" y="22"/>
                      </a:lnTo>
                      <a:lnTo>
                        <a:pt x="13" y="18"/>
                      </a:lnTo>
                      <a:lnTo>
                        <a:pt x="9" y="13"/>
                      </a:lnTo>
                      <a:lnTo>
                        <a:pt x="6" y="9"/>
                      </a:lnTo>
                      <a:lnTo>
                        <a:pt x="3" y="5"/>
                      </a:lnTo>
                      <a:lnTo>
                        <a:pt x="1" y="3"/>
                      </a:lnTo>
                      <a:lnTo>
                        <a:pt x="0" y="1"/>
                      </a:lnTo>
                      <a:lnTo>
                        <a:pt x="0" y="0"/>
                      </a:lnTo>
                      <a:lnTo>
                        <a:pt x="1" y="0"/>
                      </a:lnTo>
                      <a:lnTo>
                        <a:pt x="3" y="1"/>
                      </a:lnTo>
                      <a:lnTo>
                        <a:pt x="6" y="3"/>
                      </a:lnTo>
                      <a:lnTo>
                        <a:pt x="9" y="5"/>
                      </a:lnTo>
                      <a:lnTo>
                        <a:pt x="14" y="9"/>
                      </a:lnTo>
                      <a:lnTo>
                        <a:pt x="18" y="12"/>
                      </a:lnTo>
                      <a:lnTo>
                        <a:pt x="23" y="17"/>
                      </a:lnTo>
                      <a:lnTo>
                        <a:pt x="29" y="22"/>
                      </a:lnTo>
                      <a:lnTo>
                        <a:pt x="33" y="27"/>
                      </a:lnTo>
                      <a:lnTo>
                        <a:pt x="38" y="32"/>
                      </a:lnTo>
                      <a:lnTo>
                        <a:pt x="41" y="36"/>
                      </a:lnTo>
                      <a:lnTo>
                        <a:pt x="46" y="41"/>
                      </a:lnTo>
                      <a:lnTo>
                        <a:pt x="48" y="44"/>
                      </a:lnTo>
                      <a:lnTo>
                        <a:pt x="50" y="46"/>
                      </a:lnTo>
                      <a:lnTo>
                        <a:pt x="50" y="49"/>
                      </a:lnTo>
                      <a:lnTo>
                        <a:pt x="50" y="50"/>
                      </a:lnTo>
                      <a:lnTo>
                        <a:pt x="49" y="50"/>
                      </a:lnTo>
                      <a:lnTo>
                        <a:pt x="48" y="49"/>
                      </a:lnTo>
                      <a:lnTo>
                        <a:pt x="44" y="47"/>
                      </a:lnTo>
                      <a:lnTo>
                        <a:pt x="41" y="44"/>
                      </a:lnTo>
                      <a:lnTo>
                        <a:pt x="37" y="41"/>
                      </a:lnTo>
                      <a:lnTo>
                        <a:pt x="32" y="37"/>
                      </a:lnTo>
                      <a:lnTo>
                        <a:pt x="27" y="33"/>
                      </a:lnTo>
                      <a:lnTo>
                        <a:pt x="23" y="2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60" name="Freeform 366"/>
                <p:cNvSpPr>
                  <a:spLocks/>
                </p:cNvSpPr>
                <p:nvPr/>
              </p:nvSpPr>
              <p:spPr bwMode="auto">
                <a:xfrm>
                  <a:off x="3474" y="1640"/>
                  <a:ext cx="5" cy="5"/>
                </a:xfrm>
                <a:custGeom>
                  <a:avLst/>
                  <a:gdLst>
                    <a:gd name="T0" fmla="*/ 0 w 50"/>
                    <a:gd name="T1" fmla="*/ 0 h 50"/>
                    <a:gd name="T2" fmla="*/ 0 w 50"/>
                    <a:gd name="T3" fmla="*/ 0 h 50"/>
                    <a:gd name="T4" fmla="*/ 0 w 50"/>
                    <a:gd name="T5" fmla="*/ 0 h 50"/>
                    <a:gd name="T6" fmla="*/ 0 w 50"/>
                    <a:gd name="T7" fmla="*/ 0 h 50"/>
                    <a:gd name="T8" fmla="*/ 0 w 50"/>
                    <a:gd name="T9" fmla="*/ 0 h 50"/>
                    <a:gd name="T10" fmla="*/ 0 w 50"/>
                    <a:gd name="T11" fmla="*/ 0 h 50"/>
                    <a:gd name="T12" fmla="*/ 0 w 50"/>
                    <a:gd name="T13" fmla="*/ 0 h 50"/>
                    <a:gd name="T14" fmla="*/ 0 w 50"/>
                    <a:gd name="T15" fmla="*/ 0 h 50"/>
                    <a:gd name="T16" fmla="*/ 0 w 50"/>
                    <a:gd name="T17" fmla="*/ 0 h 50"/>
                    <a:gd name="T18" fmla="*/ 0 w 50"/>
                    <a:gd name="T19" fmla="*/ 0 h 50"/>
                    <a:gd name="T20" fmla="*/ 0 w 50"/>
                    <a:gd name="T21" fmla="*/ 0 h 50"/>
                    <a:gd name="T22" fmla="*/ 0 w 50"/>
                    <a:gd name="T23" fmla="*/ 0 h 50"/>
                    <a:gd name="T24" fmla="*/ 0 w 50"/>
                    <a:gd name="T25" fmla="*/ 0 h 50"/>
                    <a:gd name="T26" fmla="*/ 0 w 50"/>
                    <a:gd name="T27" fmla="*/ 0 h 50"/>
                    <a:gd name="T28" fmla="*/ 0 w 50"/>
                    <a:gd name="T29" fmla="*/ 0 h 50"/>
                    <a:gd name="T30" fmla="*/ 0 w 50"/>
                    <a:gd name="T31" fmla="*/ 0 h 50"/>
                    <a:gd name="T32" fmla="*/ 0 w 50"/>
                    <a:gd name="T33" fmla="*/ 0 h 50"/>
                    <a:gd name="T34" fmla="*/ 0 w 50"/>
                    <a:gd name="T35" fmla="*/ 0 h 50"/>
                    <a:gd name="T36" fmla="*/ 0 w 50"/>
                    <a:gd name="T37" fmla="*/ 0 h 50"/>
                    <a:gd name="T38" fmla="*/ 0 w 50"/>
                    <a:gd name="T39" fmla="*/ 0 h 50"/>
                    <a:gd name="T40" fmla="*/ 0 w 50"/>
                    <a:gd name="T41" fmla="*/ 0 h 50"/>
                    <a:gd name="T42" fmla="*/ 0 w 50"/>
                    <a:gd name="T43" fmla="*/ 0 h 50"/>
                    <a:gd name="T44" fmla="*/ 0 w 50"/>
                    <a:gd name="T45" fmla="*/ 0 h 50"/>
                    <a:gd name="T46" fmla="*/ 0 w 50"/>
                    <a:gd name="T47" fmla="*/ 0 h 50"/>
                    <a:gd name="T48" fmla="*/ 0 w 50"/>
                    <a:gd name="T49" fmla="*/ 0 h 50"/>
                    <a:gd name="T50" fmla="*/ 0 w 50"/>
                    <a:gd name="T51" fmla="*/ 0 h 50"/>
                    <a:gd name="T52" fmla="*/ 0 w 50"/>
                    <a:gd name="T53" fmla="*/ 0 h 50"/>
                    <a:gd name="T54" fmla="*/ 0 w 50"/>
                    <a:gd name="T55" fmla="*/ 0 h 50"/>
                    <a:gd name="T56" fmla="*/ 0 w 50"/>
                    <a:gd name="T57" fmla="*/ 0 h 50"/>
                    <a:gd name="T58" fmla="*/ 0 w 50"/>
                    <a:gd name="T59" fmla="*/ 0 h 50"/>
                    <a:gd name="T60" fmla="*/ 0 w 50"/>
                    <a:gd name="T61" fmla="*/ 0 h 50"/>
                    <a:gd name="T62" fmla="*/ 0 w 50"/>
                    <a:gd name="T63" fmla="*/ 0 h 50"/>
                    <a:gd name="T64" fmla="*/ 0 w 50"/>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50"/>
                    <a:gd name="T101" fmla="*/ 50 w 50"/>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50">
                      <a:moveTo>
                        <a:pt x="23" y="28"/>
                      </a:moveTo>
                      <a:lnTo>
                        <a:pt x="17" y="22"/>
                      </a:lnTo>
                      <a:lnTo>
                        <a:pt x="13" y="18"/>
                      </a:lnTo>
                      <a:lnTo>
                        <a:pt x="9" y="13"/>
                      </a:lnTo>
                      <a:lnTo>
                        <a:pt x="6" y="9"/>
                      </a:lnTo>
                      <a:lnTo>
                        <a:pt x="3" y="5"/>
                      </a:lnTo>
                      <a:lnTo>
                        <a:pt x="1" y="3"/>
                      </a:lnTo>
                      <a:lnTo>
                        <a:pt x="0" y="1"/>
                      </a:lnTo>
                      <a:lnTo>
                        <a:pt x="0" y="0"/>
                      </a:lnTo>
                      <a:lnTo>
                        <a:pt x="1" y="0"/>
                      </a:lnTo>
                      <a:lnTo>
                        <a:pt x="3" y="1"/>
                      </a:lnTo>
                      <a:lnTo>
                        <a:pt x="6" y="3"/>
                      </a:lnTo>
                      <a:lnTo>
                        <a:pt x="9" y="5"/>
                      </a:lnTo>
                      <a:lnTo>
                        <a:pt x="14" y="9"/>
                      </a:lnTo>
                      <a:lnTo>
                        <a:pt x="18" y="12"/>
                      </a:lnTo>
                      <a:lnTo>
                        <a:pt x="23" y="17"/>
                      </a:lnTo>
                      <a:lnTo>
                        <a:pt x="29" y="22"/>
                      </a:lnTo>
                      <a:lnTo>
                        <a:pt x="33" y="27"/>
                      </a:lnTo>
                      <a:lnTo>
                        <a:pt x="38" y="32"/>
                      </a:lnTo>
                      <a:lnTo>
                        <a:pt x="41" y="36"/>
                      </a:lnTo>
                      <a:lnTo>
                        <a:pt x="46" y="41"/>
                      </a:lnTo>
                      <a:lnTo>
                        <a:pt x="48" y="44"/>
                      </a:lnTo>
                      <a:lnTo>
                        <a:pt x="50" y="46"/>
                      </a:lnTo>
                      <a:lnTo>
                        <a:pt x="50" y="49"/>
                      </a:lnTo>
                      <a:lnTo>
                        <a:pt x="50" y="50"/>
                      </a:lnTo>
                      <a:lnTo>
                        <a:pt x="49" y="50"/>
                      </a:lnTo>
                      <a:lnTo>
                        <a:pt x="48" y="49"/>
                      </a:lnTo>
                      <a:lnTo>
                        <a:pt x="44" y="47"/>
                      </a:lnTo>
                      <a:lnTo>
                        <a:pt x="41" y="44"/>
                      </a:lnTo>
                      <a:lnTo>
                        <a:pt x="37" y="41"/>
                      </a:lnTo>
                      <a:lnTo>
                        <a:pt x="32" y="37"/>
                      </a:lnTo>
                      <a:lnTo>
                        <a:pt x="27" y="33"/>
                      </a:lnTo>
                      <a:lnTo>
                        <a:pt x="23" y="2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61" name="Freeform 367"/>
                <p:cNvSpPr>
                  <a:spLocks/>
                </p:cNvSpPr>
                <p:nvPr/>
              </p:nvSpPr>
              <p:spPr bwMode="auto">
                <a:xfrm>
                  <a:off x="3612" y="1782"/>
                  <a:ext cx="112" cy="123"/>
                </a:xfrm>
                <a:custGeom>
                  <a:avLst/>
                  <a:gdLst>
                    <a:gd name="T0" fmla="*/ 0 w 1116"/>
                    <a:gd name="T1" fmla="*/ 0 h 1131"/>
                    <a:gd name="T2" fmla="*/ 0 w 1116"/>
                    <a:gd name="T3" fmla="*/ 0 h 1131"/>
                    <a:gd name="T4" fmla="*/ 0 w 1116"/>
                    <a:gd name="T5" fmla="*/ 0 h 1131"/>
                    <a:gd name="T6" fmla="*/ 0 w 1116"/>
                    <a:gd name="T7" fmla="*/ 0 h 1131"/>
                    <a:gd name="T8" fmla="*/ 0 w 1116"/>
                    <a:gd name="T9" fmla="*/ 0 h 1131"/>
                    <a:gd name="T10" fmla="*/ 0 w 1116"/>
                    <a:gd name="T11" fmla="*/ 0 h 1131"/>
                    <a:gd name="T12" fmla="*/ 0 w 1116"/>
                    <a:gd name="T13" fmla="*/ 0 h 1131"/>
                    <a:gd name="T14" fmla="*/ 0 w 1116"/>
                    <a:gd name="T15" fmla="*/ 0 h 1131"/>
                    <a:gd name="T16" fmla="*/ 0 w 1116"/>
                    <a:gd name="T17" fmla="*/ 0 h 1131"/>
                    <a:gd name="T18" fmla="*/ 0 w 1116"/>
                    <a:gd name="T19" fmla="*/ 0 h 1131"/>
                    <a:gd name="T20" fmla="*/ 0 w 1116"/>
                    <a:gd name="T21" fmla="*/ 0 h 1131"/>
                    <a:gd name="T22" fmla="*/ 0 w 1116"/>
                    <a:gd name="T23" fmla="*/ 0 h 1131"/>
                    <a:gd name="T24" fmla="*/ 0 w 1116"/>
                    <a:gd name="T25" fmla="*/ 0 h 1131"/>
                    <a:gd name="T26" fmla="*/ 0 w 1116"/>
                    <a:gd name="T27" fmla="*/ 0 h 1131"/>
                    <a:gd name="T28" fmla="*/ 0 w 1116"/>
                    <a:gd name="T29" fmla="*/ 0 h 1131"/>
                    <a:gd name="T30" fmla="*/ 0 w 1116"/>
                    <a:gd name="T31" fmla="*/ 0 h 1131"/>
                    <a:gd name="T32" fmla="*/ 0 w 1116"/>
                    <a:gd name="T33" fmla="*/ 0 h 1131"/>
                    <a:gd name="T34" fmla="*/ 0 w 1116"/>
                    <a:gd name="T35" fmla="*/ 0 h 1131"/>
                    <a:gd name="T36" fmla="*/ 0 w 1116"/>
                    <a:gd name="T37" fmla="*/ 0 h 1131"/>
                    <a:gd name="T38" fmla="*/ 0 w 1116"/>
                    <a:gd name="T39" fmla="*/ 0 h 1131"/>
                    <a:gd name="T40" fmla="*/ 0 w 1116"/>
                    <a:gd name="T41" fmla="*/ 0 h 1131"/>
                    <a:gd name="T42" fmla="*/ 0 w 1116"/>
                    <a:gd name="T43" fmla="*/ 0 h 1131"/>
                    <a:gd name="T44" fmla="*/ 0 w 1116"/>
                    <a:gd name="T45" fmla="*/ 0 h 1131"/>
                    <a:gd name="T46" fmla="*/ 0 w 1116"/>
                    <a:gd name="T47" fmla="*/ 0 h 1131"/>
                    <a:gd name="T48" fmla="*/ 0 w 1116"/>
                    <a:gd name="T49" fmla="*/ 0 h 1131"/>
                    <a:gd name="T50" fmla="*/ 0 w 1116"/>
                    <a:gd name="T51" fmla="*/ 0 h 1131"/>
                    <a:gd name="T52" fmla="*/ 0 w 1116"/>
                    <a:gd name="T53" fmla="*/ 0 h 1131"/>
                    <a:gd name="T54" fmla="*/ 0 w 1116"/>
                    <a:gd name="T55" fmla="*/ 0 h 1131"/>
                    <a:gd name="T56" fmla="*/ 0 w 1116"/>
                    <a:gd name="T57" fmla="*/ 0 h 1131"/>
                    <a:gd name="T58" fmla="*/ 0 w 1116"/>
                    <a:gd name="T59" fmla="*/ 0 h 1131"/>
                    <a:gd name="T60" fmla="*/ 0 w 1116"/>
                    <a:gd name="T61" fmla="*/ 0 h 1131"/>
                    <a:gd name="T62" fmla="*/ 0 w 1116"/>
                    <a:gd name="T63" fmla="*/ 0 h 1131"/>
                    <a:gd name="T64" fmla="*/ 0 w 1116"/>
                    <a:gd name="T65" fmla="*/ 0 h 1131"/>
                    <a:gd name="T66" fmla="*/ 0 w 1116"/>
                    <a:gd name="T67" fmla="*/ 0 h 1131"/>
                    <a:gd name="T68" fmla="*/ 0 w 1116"/>
                    <a:gd name="T69" fmla="*/ 0 h 1131"/>
                    <a:gd name="T70" fmla="*/ 0 w 1116"/>
                    <a:gd name="T71" fmla="*/ 0 h 1131"/>
                    <a:gd name="T72" fmla="*/ 0 w 1116"/>
                    <a:gd name="T73" fmla="*/ 0 h 1131"/>
                    <a:gd name="T74" fmla="*/ 0 w 1116"/>
                    <a:gd name="T75" fmla="*/ 0 h 1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1"/>
                    <a:gd name="T116" fmla="*/ 1116 w 1116"/>
                    <a:gd name="T117" fmla="*/ 1131 h 11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1">
                      <a:moveTo>
                        <a:pt x="0" y="1082"/>
                      </a:moveTo>
                      <a:lnTo>
                        <a:pt x="1066" y="0"/>
                      </a:lnTo>
                      <a:lnTo>
                        <a:pt x="1067" y="0"/>
                      </a:lnTo>
                      <a:lnTo>
                        <a:pt x="1069" y="1"/>
                      </a:lnTo>
                      <a:lnTo>
                        <a:pt x="1072" y="3"/>
                      </a:lnTo>
                      <a:lnTo>
                        <a:pt x="1075" y="7"/>
                      </a:lnTo>
                      <a:lnTo>
                        <a:pt x="1079" y="10"/>
                      </a:lnTo>
                      <a:lnTo>
                        <a:pt x="1084" y="13"/>
                      </a:lnTo>
                      <a:lnTo>
                        <a:pt x="1089" y="18"/>
                      </a:lnTo>
                      <a:lnTo>
                        <a:pt x="1093" y="23"/>
                      </a:lnTo>
                      <a:lnTo>
                        <a:pt x="1098" y="28"/>
                      </a:lnTo>
                      <a:lnTo>
                        <a:pt x="1102" y="33"/>
                      </a:lnTo>
                      <a:lnTo>
                        <a:pt x="1107" y="37"/>
                      </a:lnTo>
                      <a:lnTo>
                        <a:pt x="1110" y="41"/>
                      </a:lnTo>
                      <a:lnTo>
                        <a:pt x="1114" y="44"/>
                      </a:lnTo>
                      <a:lnTo>
                        <a:pt x="1115" y="48"/>
                      </a:lnTo>
                      <a:lnTo>
                        <a:pt x="1116" y="49"/>
                      </a:lnTo>
                      <a:lnTo>
                        <a:pt x="1116" y="50"/>
                      </a:lnTo>
                      <a:lnTo>
                        <a:pt x="50" y="1131"/>
                      </a:lnTo>
                      <a:lnTo>
                        <a:pt x="49" y="1131"/>
                      </a:lnTo>
                      <a:lnTo>
                        <a:pt x="47" y="1130"/>
                      </a:lnTo>
                      <a:lnTo>
                        <a:pt x="44" y="1129"/>
                      </a:lnTo>
                      <a:lnTo>
                        <a:pt x="41" y="1126"/>
                      </a:lnTo>
                      <a:lnTo>
                        <a:pt x="37" y="1122"/>
                      </a:lnTo>
                      <a:lnTo>
                        <a:pt x="32" y="1119"/>
                      </a:lnTo>
                      <a:lnTo>
                        <a:pt x="26" y="1114"/>
                      </a:lnTo>
                      <a:lnTo>
                        <a:pt x="22" y="1110"/>
                      </a:lnTo>
                      <a:lnTo>
                        <a:pt x="17" y="1105"/>
                      </a:lnTo>
                      <a:lnTo>
                        <a:pt x="13" y="1100"/>
                      </a:lnTo>
                      <a:lnTo>
                        <a:pt x="8" y="1095"/>
                      </a:lnTo>
                      <a:lnTo>
                        <a:pt x="5" y="1092"/>
                      </a:lnTo>
                      <a:lnTo>
                        <a:pt x="3" y="1087"/>
                      </a:lnTo>
                      <a:lnTo>
                        <a:pt x="0" y="1085"/>
                      </a:lnTo>
                      <a:lnTo>
                        <a:pt x="0" y="1083"/>
                      </a:lnTo>
                      <a:lnTo>
                        <a:pt x="0" y="108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62" name="Freeform 368"/>
                <p:cNvSpPr>
                  <a:spLocks/>
                </p:cNvSpPr>
                <p:nvPr/>
              </p:nvSpPr>
              <p:spPr bwMode="auto">
                <a:xfrm>
                  <a:off x="3612" y="1782"/>
                  <a:ext cx="112" cy="123"/>
                </a:xfrm>
                <a:custGeom>
                  <a:avLst/>
                  <a:gdLst>
                    <a:gd name="T0" fmla="*/ 0 w 1116"/>
                    <a:gd name="T1" fmla="*/ 0 h 1131"/>
                    <a:gd name="T2" fmla="*/ 0 w 1116"/>
                    <a:gd name="T3" fmla="*/ 0 h 1131"/>
                    <a:gd name="T4" fmla="*/ 0 w 1116"/>
                    <a:gd name="T5" fmla="*/ 0 h 1131"/>
                    <a:gd name="T6" fmla="*/ 0 w 1116"/>
                    <a:gd name="T7" fmla="*/ 0 h 1131"/>
                    <a:gd name="T8" fmla="*/ 0 w 1116"/>
                    <a:gd name="T9" fmla="*/ 0 h 1131"/>
                    <a:gd name="T10" fmla="*/ 0 w 1116"/>
                    <a:gd name="T11" fmla="*/ 0 h 1131"/>
                    <a:gd name="T12" fmla="*/ 0 w 1116"/>
                    <a:gd name="T13" fmla="*/ 0 h 1131"/>
                    <a:gd name="T14" fmla="*/ 0 w 1116"/>
                    <a:gd name="T15" fmla="*/ 0 h 1131"/>
                    <a:gd name="T16" fmla="*/ 0 w 1116"/>
                    <a:gd name="T17" fmla="*/ 0 h 1131"/>
                    <a:gd name="T18" fmla="*/ 0 w 1116"/>
                    <a:gd name="T19" fmla="*/ 0 h 1131"/>
                    <a:gd name="T20" fmla="*/ 0 w 1116"/>
                    <a:gd name="T21" fmla="*/ 0 h 1131"/>
                    <a:gd name="T22" fmla="*/ 0 w 1116"/>
                    <a:gd name="T23" fmla="*/ 0 h 1131"/>
                    <a:gd name="T24" fmla="*/ 0 w 1116"/>
                    <a:gd name="T25" fmla="*/ 0 h 1131"/>
                    <a:gd name="T26" fmla="*/ 0 w 1116"/>
                    <a:gd name="T27" fmla="*/ 0 h 1131"/>
                    <a:gd name="T28" fmla="*/ 0 w 1116"/>
                    <a:gd name="T29" fmla="*/ 0 h 1131"/>
                    <a:gd name="T30" fmla="*/ 0 w 1116"/>
                    <a:gd name="T31" fmla="*/ 0 h 1131"/>
                    <a:gd name="T32" fmla="*/ 0 w 1116"/>
                    <a:gd name="T33" fmla="*/ 0 h 1131"/>
                    <a:gd name="T34" fmla="*/ 0 w 1116"/>
                    <a:gd name="T35" fmla="*/ 0 h 1131"/>
                    <a:gd name="T36" fmla="*/ 0 w 1116"/>
                    <a:gd name="T37" fmla="*/ 0 h 1131"/>
                    <a:gd name="T38" fmla="*/ 0 w 1116"/>
                    <a:gd name="T39" fmla="*/ 0 h 1131"/>
                    <a:gd name="T40" fmla="*/ 0 w 1116"/>
                    <a:gd name="T41" fmla="*/ 0 h 1131"/>
                    <a:gd name="T42" fmla="*/ 0 w 1116"/>
                    <a:gd name="T43" fmla="*/ 0 h 1131"/>
                    <a:gd name="T44" fmla="*/ 0 w 1116"/>
                    <a:gd name="T45" fmla="*/ 0 h 1131"/>
                    <a:gd name="T46" fmla="*/ 0 w 1116"/>
                    <a:gd name="T47" fmla="*/ 0 h 1131"/>
                    <a:gd name="T48" fmla="*/ 0 w 1116"/>
                    <a:gd name="T49" fmla="*/ 0 h 1131"/>
                    <a:gd name="T50" fmla="*/ 0 w 1116"/>
                    <a:gd name="T51" fmla="*/ 0 h 1131"/>
                    <a:gd name="T52" fmla="*/ 0 w 1116"/>
                    <a:gd name="T53" fmla="*/ 0 h 1131"/>
                    <a:gd name="T54" fmla="*/ 0 w 1116"/>
                    <a:gd name="T55" fmla="*/ 0 h 1131"/>
                    <a:gd name="T56" fmla="*/ 0 w 1116"/>
                    <a:gd name="T57" fmla="*/ 0 h 1131"/>
                    <a:gd name="T58" fmla="*/ 0 w 1116"/>
                    <a:gd name="T59" fmla="*/ 0 h 1131"/>
                    <a:gd name="T60" fmla="*/ 0 w 1116"/>
                    <a:gd name="T61" fmla="*/ 0 h 1131"/>
                    <a:gd name="T62" fmla="*/ 0 w 1116"/>
                    <a:gd name="T63" fmla="*/ 0 h 1131"/>
                    <a:gd name="T64" fmla="*/ 0 w 1116"/>
                    <a:gd name="T65" fmla="*/ 0 h 1131"/>
                    <a:gd name="T66" fmla="*/ 0 w 1116"/>
                    <a:gd name="T67" fmla="*/ 0 h 1131"/>
                    <a:gd name="T68" fmla="*/ 0 w 1116"/>
                    <a:gd name="T69" fmla="*/ 0 h 1131"/>
                    <a:gd name="T70" fmla="*/ 0 w 1116"/>
                    <a:gd name="T71" fmla="*/ 0 h 1131"/>
                    <a:gd name="T72" fmla="*/ 0 w 1116"/>
                    <a:gd name="T73" fmla="*/ 0 h 1131"/>
                    <a:gd name="T74" fmla="*/ 0 w 1116"/>
                    <a:gd name="T75" fmla="*/ 0 h 1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1"/>
                    <a:gd name="T116" fmla="*/ 1116 w 1116"/>
                    <a:gd name="T117" fmla="*/ 1131 h 11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1">
                      <a:moveTo>
                        <a:pt x="0" y="1082"/>
                      </a:moveTo>
                      <a:lnTo>
                        <a:pt x="1066" y="0"/>
                      </a:lnTo>
                      <a:lnTo>
                        <a:pt x="1067" y="0"/>
                      </a:lnTo>
                      <a:lnTo>
                        <a:pt x="1069" y="1"/>
                      </a:lnTo>
                      <a:lnTo>
                        <a:pt x="1072" y="3"/>
                      </a:lnTo>
                      <a:lnTo>
                        <a:pt x="1075" y="7"/>
                      </a:lnTo>
                      <a:lnTo>
                        <a:pt x="1079" y="10"/>
                      </a:lnTo>
                      <a:lnTo>
                        <a:pt x="1084" y="13"/>
                      </a:lnTo>
                      <a:lnTo>
                        <a:pt x="1089" y="18"/>
                      </a:lnTo>
                      <a:lnTo>
                        <a:pt x="1093" y="23"/>
                      </a:lnTo>
                      <a:lnTo>
                        <a:pt x="1098" y="28"/>
                      </a:lnTo>
                      <a:lnTo>
                        <a:pt x="1102" y="33"/>
                      </a:lnTo>
                      <a:lnTo>
                        <a:pt x="1107" y="37"/>
                      </a:lnTo>
                      <a:lnTo>
                        <a:pt x="1110" y="41"/>
                      </a:lnTo>
                      <a:lnTo>
                        <a:pt x="1114" y="44"/>
                      </a:lnTo>
                      <a:lnTo>
                        <a:pt x="1115" y="48"/>
                      </a:lnTo>
                      <a:lnTo>
                        <a:pt x="1116" y="49"/>
                      </a:lnTo>
                      <a:lnTo>
                        <a:pt x="1116" y="50"/>
                      </a:lnTo>
                      <a:lnTo>
                        <a:pt x="50" y="1131"/>
                      </a:lnTo>
                      <a:lnTo>
                        <a:pt x="49" y="1131"/>
                      </a:lnTo>
                      <a:lnTo>
                        <a:pt x="47" y="1130"/>
                      </a:lnTo>
                      <a:lnTo>
                        <a:pt x="44" y="1129"/>
                      </a:lnTo>
                      <a:lnTo>
                        <a:pt x="41" y="1126"/>
                      </a:lnTo>
                      <a:lnTo>
                        <a:pt x="37" y="1122"/>
                      </a:lnTo>
                      <a:lnTo>
                        <a:pt x="32" y="1119"/>
                      </a:lnTo>
                      <a:lnTo>
                        <a:pt x="26" y="1114"/>
                      </a:lnTo>
                      <a:lnTo>
                        <a:pt x="22" y="1110"/>
                      </a:lnTo>
                      <a:lnTo>
                        <a:pt x="17" y="1105"/>
                      </a:lnTo>
                      <a:lnTo>
                        <a:pt x="13" y="1100"/>
                      </a:lnTo>
                      <a:lnTo>
                        <a:pt x="8" y="1095"/>
                      </a:lnTo>
                      <a:lnTo>
                        <a:pt x="5" y="1092"/>
                      </a:lnTo>
                      <a:lnTo>
                        <a:pt x="3" y="1087"/>
                      </a:lnTo>
                      <a:lnTo>
                        <a:pt x="0" y="1085"/>
                      </a:lnTo>
                      <a:lnTo>
                        <a:pt x="0" y="1083"/>
                      </a:lnTo>
                      <a:lnTo>
                        <a:pt x="0" y="108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63" name="Freeform 369"/>
                <p:cNvSpPr>
                  <a:spLocks/>
                </p:cNvSpPr>
                <p:nvPr/>
              </p:nvSpPr>
              <p:spPr bwMode="auto">
                <a:xfrm>
                  <a:off x="3338" y="1356"/>
                  <a:ext cx="113" cy="124"/>
                </a:xfrm>
                <a:custGeom>
                  <a:avLst/>
                  <a:gdLst>
                    <a:gd name="T0" fmla="*/ 0 w 1118"/>
                    <a:gd name="T1" fmla="*/ 0 h 1141"/>
                    <a:gd name="T2" fmla="*/ 0 w 1118"/>
                    <a:gd name="T3" fmla="*/ 0 h 1141"/>
                    <a:gd name="T4" fmla="*/ 0 w 1118"/>
                    <a:gd name="T5" fmla="*/ 0 h 1141"/>
                    <a:gd name="T6" fmla="*/ 0 w 1118"/>
                    <a:gd name="T7" fmla="*/ 0 h 1141"/>
                    <a:gd name="T8" fmla="*/ 0 w 1118"/>
                    <a:gd name="T9" fmla="*/ 0 h 1141"/>
                    <a:gd name="T10" fmla="*/ 0 w 1118"/>
                    <a:gd name="T11" fmla="*/ 0 h 1141"/>
                    <a:gd name="T12" fmla="*/ 0 w 1118"/>
                    <a:gd name="T13" fmla="*/ 0 h 1141"/>
                    <a:gd name="T14" fmla="*/ 0 w 1118"/>
                    <a:gd name="T15" fmla="*/ 0 h 1141"/>
                    <a:gd name="T16" fmla="*/ 0 w 1118"/>
                    <a:gd name="T17" fmla="*/ 0 h 1141"/>
                    <a:gd name="T18" fmla="*/ 0 w 1118"/>
                    <a:gd name="T19" fmla="*/ 0 h 1141"/>
                    <a:gd name="T20" fmla="*/ 0 w 1118"/>
                    <a:gd name="T21" fmla="*/ 0 h 1141"/>
                    <a:gd name="T22" fmla="*/ 0 w 1118"/>
                    <a:gd name="T23" fmla="*/ 0 h 1141"/>
                    <a:gd name="T24" fmla="*/ 0 w 1118"/>
                    <a:gd name="T25" fmla="*/ 0 h 1141"/>
                    <a:gd name="T26" fmla="*/ 0 w 1118"/>
                    <a:gd name="T27" fmla="*/ 0 h 1141"/>
                    <a:gd name="T28" fmla="*/ 0 w 1118"/>
                    <a:gd name="T29" fmla="*/ 0 h 1141"/>
                    <a:gd name="T30" fmla="*/ 0 w 1118"/>
                    <a:gd name="T31" fmla="*/ 0 h 1141"/>
                    <a:gd name="T32" fmla="*/ 0 w 1118"/>
                    <a:gd name="T33" fmla="*/ 0 h 1141"/>
                    <a:gd name="T34" fmla="*/ 0 w 1118"/>
                    <a:gd name="T35" fmla="*/ 0 h 1141"/>
                    <a:gd name="T36" fmla="*/ 0 w 1118"/>
                    <a:gd name="T37" fmla="*/ 0 h 1141"/>
                    <a:gd name="T38" fmla="*/ 0 w 1118"/>
                    <a:gd name="T39" fmla="*/ 0 h 1141"/>
                    <a:gd name="T40" fmla="*/ 0 w 1118"/>
                    <a:gd name="T41" fmla="*/ 0 h 1141"/>
                    <a:gd name="T42" fmla="*/ 0 w 1118"/>
                    <a:gd name="T43" fmla="*/ 0 h 1141"/>
                    <a:gd name="T44" fmla="*/ 0 w 1118"/>
                    <a:gd name="T45" fmla="*/ 0 h 1141"/>
                    <a:gd name="T46" fmla="*/ 0 w 1118"/>
                    <a:gd name="T47" fmla="*/ 0 h 1141"/>
                    <a:gd name="T48" fmla="*/ 0 w 1118"/>
                    <a:gd name="T49" fmla="*/ 0 h 1141"/>
                    <a:gd name="T50" fmla="*/ 0 w 1118"/>
                    <a:gd name="T51" fmla="*/ 0 h 1141"/>
                    <a:gd name="T52" fmla="*/ 0 w 1118"/>
                    <a:gd name="T53" fmla="*/ 0 h 1141"/>
                    <a:gd name="T54" fmla="*/ 0 w 1118"/>
                    <a:gd name="T55" fmla="*/ 0 h 1141"/>
                    <a:gd name="T56" fmla="*/ 0 w 1118"/>
                    <a:gd name="T57" fmla="*/ 0 h 1141"/>
                    <a:gd name="T58" fmla="*/ 0 w 1118"/>
                    <a:gd name="T59" fmla="*/ 0 h 1141"/>
                    <a:gd name="T60" fmla="*/ 0 w 1118"/>
                    <a:gd name="T61" fmla="*/ 0 h 1141"/>
                    <a:gd name="T62" fmla="*/ 0 w 1118"/>
                    <a:gd name="T63" fmla="*/ 0 h 1141"/>
                    <a:gd name="T64" fmla="*/ 0 w 1118"/>
                    <a:gd name="T65" fmla="*/ 0 h 1141"/>
                    <a:gd name="T66" fmla="*/ 0 w 1118"/>
                    <a:gd name="T67" fmla="*/ 0 h 1141"/>
                    <a:gd name="T68" fmla="*/ 0 w 1118"/>
                    <a:gd name="T69" fmla="*/ 0 h 1141"/>
                    <a:gd name="T70" fmla="*/ 0 w 1118"/>
                    <a:gd name="T71" fmla="*/ 0 h 1141"/>
                    <a:gd name="T72" fmla="*/ 0 w 1118"/>
                    <a:gd name="T73" fmla="*/ 0 h 1141"/>
                    <a:gd name="T74" fmla="*/ 0 w 1118"/>
                    <a:gd name="T75" fmla="*/ 0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8"/>
                    <a:gd name="T115" fmla="*/ 0 h 1141"/>
                    <a:gd name="T116" fmla="*/ 1118 w 1118"/>
                    <a:gd name="T117" fmla="*/ 1141 h 11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8" h="1141">
                      <a:moveTo>
                        <a:pt x="0" y="1092"/>
                      </a:moveTo>
                      <a:lnTo>
                        <a:pt x="1068" y="0"/>
                      </a:lnTo>
                      <a:lnTo>
                        <a:pt x="1071" y="1"/>
                      </a:lnTo>
                      <a:lnTo>
                        <a:pt x="1073" y="4"/>
                      </a:lnTo>
                      <a:lnTo>
                        <a:pt x="1076" y="7"/>
                      </a:lnTo>
                      <a:lnTo>
                        <a:pt x="1081" y="10"/>
                      </a:lnTo>
                      <a:lnTo>
                        <a:pt x="1085" y="15"/>
                      </a:lnTo>
                      <a:lnTo>
                        <a:pt x="1090" y="20"/>
                      </a:lnTo>
                      <a:lnTo>
                        <a:pt x="1095" y="24"/>
                      </a:lnTo>
                      <a:lnTo>
                        <a:pt x="1100" y="29"/>
                      </a:lnTo>
                      <a:lnTo>
                        <a:pt x="1105" y="33"/>
                      </a:lnTo>
                      <a:lnTo>
                        <a:pt x="1108" y="38"/>
                      </a:lnTo>
                      <a:lnTo>
                        <a:pt x="1113" y="42"/>
                      </a:lnTo>
                      <a:lnTo>
                        <a:pt x="1115" y="46"/>
                      </a:lnTo>
                      <a:lnTo>
                        <a:pt x="1117" y="48"/>
                      </a:lnTo>
                      <a:lnTo>
                        <a:pt x="1118" y="49"/>
                      </a:lnTo>
                      <a:lnTo>
                        <a:pt x="1118" y="50"/>
                      </a:lnTo>
                      <a:lnTo>
                        <a:pt x="51" y="1141"/>
                      </a:lnTo>
                      <a:lnTo>
                        <a:pt x="50" y="1141"/>
                      </a:lnTo>
                      <a:lnTo>
                        <a:pt x="49" y="1141"/>
                      </a:lnTo>
                      <a:lnTo>
                        <a:pt x="46" y="1139"/>
                      </a:lnTo>
                      <a:lnTo>
                        <a:pt x="42" y="1136"/>
                      </a:lnTo>
                      <a:lnTo>
                        <a:pt x="38" y="1133"/>
                      </a:lnTo>
                      <a:lnTo>
                        <a:pt x="33" y="1128"/>
                      </a:lnTo>
                      <a:lnTo>
                        <a:pt x="29" y="1124"/>
                      </a:lnTo>
                      <a:lnTo>
                        <a:pt x="23" y="1119"/>
                      </a:lnTo>
                      <a:lnTo>
                        <a:pt x="19" y="1115"/>
                      </a:lnTo>
                      <a:lnTo>
                        <a:pt x="14" y="1109"/>
                      </a:lnTo>
                      <a:lnTo>
                        <a:pt x="9" y="1105"/>
                      </a:lnTo>
                      <a:lnTo>
                        <a:pt x="6" y="1101"/>
                      </a:lnTo>
                      <a:lnTo>
                        <a:pt x="4" y="1098"/>
                      </a:lnTo>
                      <a:lnTo>
                        <a:pt x="2" y="1094"/>
                      </a:lnTo>
                      <a:lnTo>
                        <a:pt x="0" y="1093"/>
                      </a:lnTo>
                      <a:lnTo>
                        <a:pt x="0" y="109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64" name="Freeform 370"/>
                <p:cNvSpPr>
                  <a:spLocks/>
                </p:cNvSpPr>
                <p:nvPr/>
              </p:nvSpPr>
              <p:spPr bwMode="auto">
                <a:xfrm>
                  <a:off x="3338" y="1356"/>
                  <a:ext cx="113" cy="124"/>
                </a:xfrm>
                <a:custGeom>
                  <a:avLst/>
                  <a:gdLst>
                    <a:gd name="T0" fmla="*/ 0 w 1118"/>
                    <a:gd name="T1" fmla="*/ 0 h 1141"/>
                    <a:gd name="T2" fmla="*/ 0 w 1118"/>
                    <a:gd name="T3" fmla="*/ 0 h 1141"/>
                    <a:gd name="T4" fmla="*/ 0 w 1118"/>
                    <a:gd name="T5" fmla="*/ 0 h 1141"/>
                    <a:gd name="T6" fmla="*/ 0 w 1118"/>
                    <a:gd name="T7" fmla="*/ 0 h 1141"/>
                    <a:gd name="T8" fmla="*/ 0 w 1118"/>
                    <a:gd name="T9" fmla="*/ 0 h 1141"/>
                    <a:gd name="T10" fmla="*/ 0 w 1118"/>
                    <a:gd name="T11" fmla="*/ 0 h 1141"/>
                    <a:gd name="T12" fmla="*/ 0 w 1118"/>
                    <a:gd name="T13" fmla="*/ 0 h 1141"/>
                    <a:gd name="T14" fmla="*/ 0 w 1118"/>
                    <a:gd name="T15" fmla="*/ 0 h 1141"/>
                    <a:gd name="T16" fmla="*/ 0 w 1118"/>
                    <a:gd name="T17" fmla="*/ 0 h 1141"/>
                    <a:gd name="T18" fmla="*/ 0 w 1118"/>
                    <a:gd name="T19" fmla="*/ 0 h 1141"/>
                    <a:gd name="T20" fmla="*/ 0 w 1118"/>
                    <a:gd name="T21" fmla="*/ 0 h 1141"/>
                    <a:gd name="T22" fmla="*/ 0 w 1118"/>
                    <a:gd name="T23" fmla="*/ 0 h 1141"/>
                    <a:gd name="T24" fmla="*/ 0 w 1118"/>
                    <a:gd name="T25" fmla="*/ 0 h 1141"/>
                    <a:gd name="T26" fmla="*/ 0 w 1118"/>
                    <a:gd name="T27" fmla="*/ 0 h 1141"/>
                    <a:gd name="T28" fmla="*/ 0 w 1118"/>
                    <a:gd name="T29" fmla="*/ 0 h 1141"/>
                    <a:gd name="T30" fmla="*/ 0 w 1118"/>
                    <a:gd name="T31" fmla="*/ 0 h 1141"/>
                    <a:gd name="T32" fmla="*/ 0 w 1118"/>
                    <a:gd name="T33" fmla="*/ 0 h 1141"/>
                    <a:gd name="T34" fmla="*/ 0 w 1118"/>
                    <a:gd name="T35" fmla="*/ 0 h 1141"/>
                    <a:gd name="T36" fmla="*/ 0 w 1118"/>
                    <a:gd name="T37" fmla="*/ 0 h 1141"/>
                    <a:gd name="T38" fmla="*/ 0 w 1118"/>
                    <a:gd name="T39" fmla="*/ 0 h 1141"/>
                    <a:gd name="T40" fmla="*/ 0 w 1118"/>
                    <a:gd name="T41" fmla="*/ 0 h 1141"/>
                    <a:gd name="T42" fmla="*/ 0 w 1118"/>
                    <a:gd name="T43" fmla="*/ 0 h 1141"/>
                    <a:gd name="T44" fmla="*/ 0 w 1118"/>
                    <a:gd name="T45" fmla="*/ 0 h 1141"/>
                    <a:gd name="T46" fmla="*/ 0 w 1118"/>
                    <a:gd name="T47" fmla="*/ 0 h 1141"/>
                    <a:gd name="T48" fmla="*/ 0 w 1118"/>
                    <a:gd name="T49" fmla="*/ 0 h 1141"/>
                    <a:gd name="T50" fmla="*/ 0 w 1118"/>
                    <a:gd name="T51" fmla="*/ 0 h 1141"/>
                    <a:gd name="T52" fmla="*/ 0 w 1118"/>
                    <a:gd name="T53" fmla="*/ 0 h 1141"/>
                    <a:gd name="T54" fmla="*/ 0 w 1118"/>
                    <a:gd name="T55" fmla="*/ 0 h 1141"/>
                    <a:gd name="T56" fmla="*/ 0 w 1118"/>
                    <a:gd name="T57" fmla="*/ 0 h 1141"/>
                    <a:gd name="T58" fmla="*/ 0 w 1118"/>
                    <a:gd name="T59" fmla="*/ 0 h 1141"/>
                    <a:gd name="T60" fmla="*/ 0 w 1118"/>
                    <a:gd name="T61" fmla="*/ 0 h 1141"/>
                    <a:gd name="T62" fmla="*/ 0 w 1118"/>
                    <a:gd name="T63" fmla="*/ 0 h 1141"/>
                    <a:gd name="T64" fmla="*/ 0 w 1118"/>
                    <a:gd name="T65" fmla="*/ 0 h 1141"/>
                    <a:gd name="T66" fmla="*/ 0 w 1118"/>
                    <a:gd name="T67" fmla="*/ 0 h 1141"/>
                    <a:gd name="T68" fmla="*/ 0 w 1118"/>
                    <a:gd name="T69" fmla="*/ 0 h 1141"/>
                    <a:gd name="T70" fmla="*/ 0 w 1118"/>
                    <a:gd name="T71" fmla="*/ 0 h 1141"/>
                    <a:gd name="T72" fmla="*/ 0 w 1118"/>
                    <a:gd name="T73" fmla="*/ 0 h 1141"/>
                    <a:gd name="T74" fmla="*/ 0 w 1118"/>
                    <a:gd name="T75" fmla="*/ 0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8"/>
                    <a:gd name="T115" fmla="*/ 0 h 1141"/>
                    <a:gd name="T116" fmla="*/ 1118 w 1118"/>
                    <a:gd name="T117" fmla="*/ 1141 h 11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8" h="1141">
                      <a:moveTo>
                        <a:pt x="0" y="1092"/>
                      </a:moveTo>
                      <a:lnTo>
                        <a:pt x="1068" y="0"/>
                      </a:lnTo>
                      <a:lnTo>
                        <a:pt x="1071" y="1"/>
                      </a:lnTo>
                      <a:lnTo>
                        <a:pt x="1073" y="4"/>
                      </a:lnTo>
                      <a:lnTo>
                        <a:pt x="1076" y="7"/>
                      </a:lnTo>
                      <a:lnTo>
                        <a:pt x="1081" y="10"/>
                      </a:lnTo>
                      <a:lnTo>
                        <a:pt x="1085" y="15"/>
                      </a:lnTo>
                      <a:lnTo>
                        <a:pt x="1090" y="20"/>
                      </a:lnTo>
                      <a:lnTo>
                        <a:pt x="1095" y="24"/>
                      </a:lnTo>
                      <a:lnTo>
                        <a:pt x="1100" y="29"/>
                      </a:lnTo>
                      <a:lnTo>
                        <a:pt x="1105" y="33"/>
                      </a:lnTo>
                      <a:lnTo>
                        <a:pt x="1108" y="38"/>
                      </a:lnTo>
                      <a:lnTo>
                        <a:pt x="1113" y="42"/>
                      </a:lnTo>
                      <a:lnTo>
                        <a:pt x="1115" y="46"/>
                      </a:lnTo>
                      <a:lnTo>
                        <a:pt x="1117" y="48"/>
                      </a:lnTo>
                      <a:lnTo>
                        <a:pt x="1118" y="49"/>
                      </a:lnTo>
                      <a:lnTo>
                        <a:pt x="1118" y="50"/>
                      </a:lnTo>
                      <a:lnTo>
                        <a:pt x="51" y="1141"/>
                      </a:lnTo>
                      <a:lnTo>
                        <a:pt x="50" y="1141"/>
                      </a:lnTo>
                      <a:lnTo>
                        <a:pt x="49" y="1141"/>
                      </a:lnTo>
                      <a:lnTo>
                        <a:pt x="46" y="1139"/>
                      </a:lnTo>
                      <a:lnTo>
                        <a:pt x="42" y="1136"/>
                      </a:lnTo>
                      <a:lnTo>
                        <a:pt x="38" y="1133"/>
                      </a:lnTo>
                      <a:lnTo>
                        <a:pt x="33" y="1128"/>
                      </a:lnTo>
                      <a:lnTo>
                        <a:pt x="29" y="1124"/>
                      </a:lnTo>
                      <a:lnTo>
                        <a:pt x="23" y="1119"/>
                      </a:lnTo>
                      <a:lnTo>
                        <a:pt x="19" y="1115"/>
                      </a:lnTo>
                      <a:lnTo>
                        <a:pt x="14" y="1109"/>
                      </a:lnTo>
                      <a:lnTo>
                        <a:pt x="9" y="1105"/>
                      </a:lnTo>
                      <a:lnTo>
                        <a:pt x="6" y="1101"/>
                      </a:lnTo>
                      <a:lnTo>
                        <a:pt x="4" y="1098"/>
                      </a:lnTo>
                      <a:lnTo>
                        <a:pt x="2" y="1094"/>
                      </a:lnTo>
                      <a:lnTo>
                        <a:pt x="0" y="1093"/>
                      </a:lnTo>
                      <a:lnTo>
                        <a:pt x="0" y="109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65" name="Freeform 371"/>
                <p:cNvSpPr>
                  <a:spLocks/>
                </p:cNvSpPr>
                <p:nvPr/>
              </p:nvSpPr>
              <p:spPr bwMode="auto">
                <a:xfrm>
                  <a:off x="3591" y="1009"/>
                  <a:ext cx="254" cy="193"/>
                </a:xfrm>
                <a:custGeom>
                  <a:avLst/>
                  <a:gdLst>
                    <a:gd name="T0" fmla="*/ 0 w 2528"/>
                    <a:gd name="T1" fmla="*/ 0 h 1773"/>
                    <a:gd name="T2" fmla="*/ 0 w 2528"/>
                    <a:gd name="T3" fmla="*/ 0 h 1773"/>
                    <a:gd name="T4" fmla="*/ 0 w 2528"/>
                    <a:gd name="T5" fmla="*/ 0 h 1773"/>
                    <a:gd name="T6" fmla="*/ 0 w 2528"/>
                    <a:gd name="T7" fmla="*/ 0 h 1773"/>
                    <a:gd name="T8" fmla="*/ 0 w 2528"/>
                    <a:gd name="T9" fmla="*/ 0 h 1773"/>
                    <a:gd name="T10" fmla="*/ 0 60000 65536"/>
                    <a:gd name="T11" fmla="*/ 0 60000 65536"/>
                    <a:gd name="T12" fmla="*/ 0 60000 65536"/>
                    <a:gd name="T13" fmla="*/ 0 60000 65536"/>
                    <a:gd name="T14" fmla="*/ 0 60000 65536"/>
                    <a:gd name="T15" fmla="*/ 0 w 2528"/>
                    <a:gd name="T16" fmla="*/ 0 h 1773"/>
                    <a:gd name="T17" fmla="*/ 2528 w 2528"/>
                    <a:gd name="T18" fmla="*/ 1773 h 1773"/>
                  </a:gdLst>
                  <a:ahLst/>
                  <a:cxnLst>
                    <a:cxn ang="T10">
                      <a:pos x="T0" y="T1"/>
                    </a:cxn>
                    <a:cxn ang="T11">
                      <a:pos x="T2" y="T3"/>
                    </a:cxn>
                    <a:cxn ang="T12">
                      <a:pos x="T4" y="T5"/>
                    </a:cxn>
                    <a:cxn ang="T13">
                      <a:pos x="T6" y="T7"/>
                    </a:cxn>
                    <a:cxn ang="T14">
                      <a:pos x="T8" y="T9"/>
                    </a:cxn>
                  </a:cxnLst>
                  <a:rect l="T15" t="T16" r="T17" b="T18"/>
                  <a:pathLst>
                    <a:path w="2528" h="1773">
                      <a:moveTo>
                        <a:pt x="1918" y="1773"/>
                      </a:moveTo>
                      <a:lnTo>
                        <a:pt x="0" y="1755"/>
                      </a:lnTo>
                      <a:lnTo>
                        <a:pt x="553" y="0"/>
                      </a:lnTo>
                      <a:lnTo>
                        <a:pt x="2528" y="90"/>
                      </a:lnTo>
                      <a:lnTo>
                        <a:pt x="1918" y="177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66" name="Freeform 372"/>
                <p:cNvSpPr>
                  <a:spLocks/>
                </p:cNvSpPr>
                <p:nvPr/>
              </p:nvSpPr>
              <p:spPr bwMode="auto">
                <a:xfrm>
                  <a:off x="3591" y="1009"/>
                  <a:ext cx="254" cy="193"/>
                </a:xfrm>
                <a:custGeom>
                  <a:avLst/>
                  <a:gdLst>
                    <a:gd name="T0" fmla="*/ 0 w 2528"/>
                    <a:gd name="T1" fmla="*/ 0 h 1773"/>
                    <a:gd name="T2" fmla="*/ 0 w 2528"/>
                    <a:gd name="T3" fmla="*/ 0 h 1773"/>
                    <a:gd name="T4" fmla="*/ 0 w 2528"/>
                    <a:gd name="T5" fmla="*/ 0 h 1773"/>
                    <a:gd name="T6" fmla="*/ 0 w 2528"/>
                    <a:gd name="T7" fmla="*/ 0 h 1773"/>
                    <a:gd name="T8" fmla="*/ 0 w 2528"/>
                    <a:gd name="T9" fmla="*/ 0 h 1773"/>
                    <a:gd name="T10" fmla="*/ 0 60000 65536"/>
                    <a:gd name="T11" fmla="*/ 0 60000 65536"/>
                    <a:gd name="T12" fmla="*/ 0 60000 65536"/>
                    <a:gd name="T13" fmla="*/ 0 60000 65536"/>
                    <a:gd name="T14" fmla="*/ 0 60000 65536"/>
                    <a:gd name="T15" fmla="*/ 0 w 2528"/>
                    <a:gd name="T16" fmla="*/ 0 h 1773"/>
                    <a:gd name="T17" fmla="*/ 2528 w 2528"/>
                    <a:gd name="T18" fmla="*/ 1773 h 1773"/>
                  </a:gdLst>
                  <a:ahLst/>
                  <a:cxnLst>
                    <a:cxn ang="T10">
                      <a:pos x="T0" y="T1"/>
                    </a:cxn>
                    <a:cxn ang="T11">
                      <a:pos x="T2" y="T3"/>
                    </a:cxn>
                    <a:cxn ang="T12">
                      <a:pos x="T4" y="T5"/>
                    </a:cxn>
                    <a:cxn ang="T13">
                      <a:pos x="T6" y="T7"/>
                    </a:cxn>
                    <a:cxn ang="T14">
                      <a:pos x="T8" y="T9"/>
                    </a:cxn>
                  </a:cxnLst>
                  <a:rect l="T15" t="T16" r="T17" b="T18"/>
                  <a:pathLst>
                    <a:path w="2528" h="1773">
                      <a:moveTo>
                        <a:pt x="1918" y="1773"/>
                      </a:moveTo>
                      <a:lnTo>
                        <a:pt x="0" y="1755"/>
                      </a:lnTo>
                      <a:lnTo>
                        <a:pt x="553" y="0"/>
                      </a:lnTo>
                      <a:lnTo>
                        <a:pt x="2528" y="90"/>
                      </a:lnTo>
                      <a:lnTo>
                        <a:pt x="1918" y="177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67" name="Line 373"/>
                <p:cNvSpPr>
                  <a:spLocks noChangeShapeType="1"/>
                </p:cNvSpPr>
                <p:nvPr/>
              </p:nvSpPr>
              <p:spPr bwMode="auto">
                <a:xfrm flipV="1">
                  <a:off x="3784" y="1183"/>
                  <a:ext cx="4" cy="1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68" name="Line 374"/>
                <p:cNvSpPr>
                  <a:spLocks noChangeShapeType="1"/>
                </p:cNvSpPr>
                <p:nvPr/>
              </p:nvSpPr>
              <p:spPr bwMode="auto">
                <a:xfrm flipV="1">
                  <a:off x="3591" y="1183"/>
                  <a:ext cx="197"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69" name="Line 375"/>
                <p:cNvSpPr>
                  <a:spLocks noChangeShapeType="1"/>
                </p:cNvSpPr>
                <p:nvPr/>
              </p:nvSpPr>
              <p:spPr bwMode="auto">
                <a:xfrm flipV="1">
                  <a:off x="3788" y="1019"/>
                  <a:ext cx="57"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0" name="Line 376"/>
                <p:cNvSpPr>
                  <a:spLocks noChangeShapeType="1"/>
                </p:cNvSpPr>
                <p:nvPr/>
              </p:nvSpPr>
              <p:spPr bwMode="auto">
                <a:xfrm flipH="1" flipV="1">
                  <a:off x="3646" y="1009"/>
                  <a:ext cx="142" cy="17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1" name="Oval 377"/>
                <p:cNvSpPr>
                  <a:spLocks noChangeArrowheads="1"/>
                </p:cNvSpPr>
                <p:nvPr/>
              </p:nvSpPr>
              <p:spPr bwMode="auto">
                <a:xfrm>
                  <a:off x="3714" y="1739"/>
                  <a:ext cx="50"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72" name="Oval 378"/>
                <p:cNvSpPr>
                  <a:spLocks noChangeArrowheads="1"/>
                </p:cNvSpPr>
                <p:nvPr/>
              </p:nvSpPr>
              <p:spPr bwMode="auto">
                <a:xfrm>
                  <a:off x="3441" y="1312"/>
                  <a:ext cx="49"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73" name="Freeform 379"/>
                <p:cNvSpPr>
                  <a:spLocks/>
                </p:cNvSpPr>
                <p:nvPr/>
              </p:nvSpPr>
              <p:spPr bwMode="auto">
                <a:xfrm>
                  <a:off x="3481" y="1198"/>
                  <a:ext cx="112" cy="125"/>
                </a:xfrm>
                <a:custGeom>
                  <a:avLst/>
                  <a:gdLst>
                    <a:gd name="T0" fmla="*/ 0 w 1121"/>
                    <a:gd name="T1" fmla="*/ 0 h 1144"/>
                    <a:gd name="T2" fmla="*/ 0 w 1121"/>
                    <a:gd name="T3" fmla="*/ 0 h 1144"/>
                    <a:gd name="T4" fmla="*/ 0 w 1121"/>
                    <a:gd name="T5" fmla="*/ 0 h 1144"/>
                    <a:gd name="T6" fmla="*/ 0 w 1121"/>
                    <a:gd name="T7" fmla="*/ 0 h 1144"/>
                    <a:gd name="T8" fmla="*/ 0 w 1121"/>
                    <a:gd name="T9" fmla="*/ 0 h 1144"/>
                    <a:gd name="T10" fmla="*/ 0 w 1121"/>
                    <a:gd name="T11" fmla="*/ 0 h 1144"/>
                    <a:gd name="T12" fmla="*/ 0 w 1121"/>
                    <a:gd name="T13" fmla="*/ 0 h 1144"/>
                    <a:gd name="T14" fmla="*/ 0 w 1121"/>
                    <a:gd name="T15" fmla="*/ 0 h 1144"/>
                    <a:gd name="T16" fmla="*/ 0 w 1121"/>
                    <a:gd name="T17" fmla="*/ 0 h 1144"/>
                    <a:gd name="T18" fmla="*/ 0 w 1121"/>
                    <a:gd name="T19" fmla="*/ 0 h 1144"/>
                    <a:gd name="T20" fmla="*/ 0 w 1121"/>
                    <a:gd name="T21" fmla="*/ 0 h 1144"/>
                    <a:gd name="T22" fmla="*/ 0 w 1121"/>
                    <a:gd name="T23" fmla="*/ 0 h 1144"/>
                    <a:gd name="T24" fmla="*/ 0 w 1121"/>
                    <a:gd name="T25" fmla="*/ 0 h 1144"/>
                    <a:gd name="T26" fmla="*/ 0 w 1121"/>
                    <a:gd name="T27" fmla="*/ 0 h 1144"/>
                    <a:gd name="T28" fmla="*/ 0 w 1121"/>
                    <a:gd name="T29" fmla="*/ 0 h 1144"/>
                    <a:gd name="T30" fmla="*/ 0 w 1121"/>
                    <a:gd name="T31" fmla="*/ 0 h 1144"/>
                    <a:gd name="T32" fmla="*/ 0 w 1121"/>
                    <a:gd name="T33" fmla="*/ 0 h 1144"/>
                    <a:gd name="T34" fmla="*/ 0 w 1121"/>
                    <a:gd name="T35" fmla="*/ 0 h 1144"/>
                    <a:gd name="T36" fmla="*/ 0 w 1121"/>
                    <a:gd name="T37" fmla="*/ 0 h 1144"/>
                    <a:gd name="T38" fmla="*/ 0 w 1121"/>
                    <a:gd name="T39" fmla="*/ 0 h 1144"/>
                    <a:gd name="T40" fmla="*/ 0 w 1121"/>
                    <a:gd name="T41" fmla="*/ 0 h 1144"/>
                    <a:gd name="T42" fmla="*/ 0 w 1121"/>
                    <a:gd name="T43" fmla="*/ 0 h 1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1"/>
                    <a:gd name="T67" fmla="*/ 0 h 1144"/>
                    <a:gd name="T68" fmla="*/ 1121 w 1121"/>
                    <a:gd name="T69" fmla="*/ 1144 h 1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1" h="1144">
                      <a:moveTo>
                        <a:pt x="0" y="1094"/>
                      </a:moveTo>
                      <a:lnTo>
                        <a:pt x="1070" y="0"/>
                      </a:lnTo>
                      <a:lnTo>
                        <a:pt x="1121" y="50"/>
                      </a:lnTo>
                      <a:lnTo>
                        <a:pt x="50" y="1144"/>
                      </a:lnTo>
                      <a:lnTo>
                        <a:pt x="48" y="1143"/>
                      </a:lnTo>
                      <a:lnTo>
                        <a:pt x="45" y="1140"/>
                      </a:lnTo>
                      <a:lnTo>
                        <a:pt x="42" y="1137"/>
                      </a:lnTo>
                      <a:lnTo>
                        <a:pt x="39" y="1133"/>
                      </a:lnTo>
                      <a:lnTo>
                        <a:pt x="34" y="1129"/>
                      </a:lnTo>
                      <a:lnTo>
                        <a:pt x="30" y="1124"/>
                      </a:lnTo>
                      <a:lnTo>
                        <a:pt x="24" y="1120"/>
                      </a:lnTo>
                      <a:lnTo>
                        <a:pt x="19" y="1115"/>
                      </a:lnTo>
                      <a:lnTo>
                        <a:pt x="15" y="1111"/>
                      </a:lnTo>
                      <a:lnTo>
                        <a:pt x="10" y="1106"/>
                      </a:lnTo>
                      <a:lnTo>
                        <a:pt x="7" y="1102"/>
                      </a:lnTo>
                      <a:lnTo>
                        <a:pt x="3" y="1099"/>
                      </a:lnTo>
                      <a:lnTo>
                        <a:pt x="1" y="1096"/>
                      </a:lnTo>
                      <a:lnTo>
                        <a:pt x="0" y="1095"/>
                      </a:lnTo>
                      <a:lnTo>
                        <a:pt x="0" y="109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74" name="Freeform 380"/>
                <p:cNvSpPr>
                  <a:spLocks/>
                </p:cNvSpPr>
                <p:nvPr/>
              </p:nvSpPr>
              <p:spPr bwMode="auto">
                <a:xfrm>
                  <a:off x="3481" y="1198"/>
                  <a:ext cx="112" cy="125"/>
                </a:xfrm>
                <a:custGeom>
                  <a:avLst/>
                  <a:gdLst>
                    <a:gd name="T0" fmla="*/ 0 w 1121"/>
                    <a:gd name="T1" fmla="*/ 0 h 1144"/>
                    <a:gd name="T2" fmla="*/ 0 w 1121"/>
                    <a:gd name="T3" fmla="*/ 0 h 1144"/>
                    <a:gd name="T4" fmla="*/ 0 w 1121"/>
                    <a:gd name="T5" fmla="*/ 0 h 1144"/>
                    <a:gd name="T6" fmla="*/ 0 w 1121"/>
                    <a:gd name="T7" fmla="*/ 0 h 1144"/>
                    <a:gd name="T8" fmla="*/ 0 w 1121"/>
                    <a:gd name="T9" fmla="*/ 0 h 1144"/>
                    <a:gd name="T10" fmla="*/ 0 w 1121"/>
                    <a:gd name="T11" fmla="*/ 0 h 1144"/>
                    <a:gd name="T12" fmla="*/ 0 w 1121"/>
                    <a:gd name="T13" fmla="*/ 0 h 1144"/>
                    <a:gd name="T14" fmla="*/ 0 w 1121"/>
                    <a:gd name="T15" fmla="*/ 0 h 1144"/>
                    <a:gd name="T16" fmla="*/ 0 w 1121"/>
                    <a:gd name="T17" fmla="*/ 0 h 1144"/>
                    <a:gd name="T18" fmla="*/ 0 w 1121"/>
                    <a:gd name="T19" fmla="*/ 0 h 1144"/>
                    <a:gd name="T20" fmla="*/ 0 w 1121"/>
                    <a:gd name="T21" fmla="*/ 0 h 1144"/>
                    <a:gd name="T22" fmla="*/ 0 w 1121"/>
                    <a:gd name="T23" fmla="*/ 0 h 1144"/>
                    <a:gd name="T24" fmla="*/ 0 w 1121"/>
                    <a:gd name="T25" fmla="*/ 0 h 1144"/>
                    <a:gd name="T26" fmla="*/ 0 w 1121"/>
                    <a:gd name="T27" fmla="*/ 0 h 1144"/>
                    <a:gd name="T28" fmla="*/ 0 w 1121"/>
                    <a:gd name="T29" fmla="*/ 0 h 1144"/>
                    <a:gd name="T30" fmla="*/ 0 w 1121"/>
                    <a:gd name="T31" fmla="*/ 0 h 1144"/>
                    <a:gd name="T32" fmla="*/ 0 w 1121"/>
                    <a:gd name="T33" fmla="*/ 0 h 1144"/>
                    <a:gd name="T34" fmla="*/ 0 w 1121"/>
                    <a:gd name="T35" fmla="*/ 0 h 1144"/>
                    <a:gd name="T36" fmla="*/ 0 w 1121"/>
                    <a:gd name="T37" fmla="*/ 0 h 1144"/>
                    <a:gd name="T38" fmla="*/ 0 w 1121"/>
                    <a:gd name="T39" fmla="*/ 0 h 1144"/>
                    <a:gd name="T40" fmla="*/ 0 w 1121"/>
                    <a:gd name="T41" fmla="*/ 0 h 1144"/>
                    <a:gd name="T42" fmla="*/ 0 w 1121"/>
                    <a:gd name="T43" fmla="*/ 0 h 1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1"/>
                    <a:gd name="T67" fmla="*/ 0 h 1144"/>
                    <a:gd name="T68" fmla="*/ 1121 w 1121"/>
                    <a:gd name="T69" fmla="*/ 1144 h 1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1" h="1144">
                      <a:moveTo>
                        <a:pt x="0" y="1094"/>
                      </a:moveTo>
                      <a:lnTo>
                        <a:pt x="1070" y="0"/>
                      </a:lnTo>
                      <a:lnTo>
                        <a:pt x="1121" y="50"/>
                      </a:lnTo>
                      <a:lnTo>
                        <a:pt x="50" y="1144"/>
                      </a:lnTo>
                      <a:lnTo>
                        <a:pt x="48" y="1143"/>
                      </a:lnTo>
                      <a:lnTo>
                        <a:pt x="45" y="1140"/>
                      </a:lnTo>
                      <a:lnTo>
                        <a:pt x="42" y="1137"/>
                      </a:lnTo>
                      <a:lnTo>
                        <a:pt x="39" y="1133"/>
                      </a:lnTo>
                      <a:lnTo>
                        <a:pt x="34" y="1129"/>
                      </a:lnTo>
                      <a:lnTo>
                        <a:pt x="30" y="1124"/>
                      </a:lnTo>
                      <a:lnTo>
                        <a:pt x="24" y="1120"/>
                      </a:lnTo>
                      <a:lnTo>
                        <a:pt x="19" y="1115"/>
                      </a:lnTo>
                      <a:lnTo>
                        <a:pt x="15" y="1111"/>
                      </a:lnTo>
                      <a:lnTo>
                        <a:pt x="10" y="1106"/>
                      </a:lnTo>
                      <a:lnTo>
                        <a:pt x="7" y="1102"/>
                      </a:lnTo>
                      <a:lnTo>
                        <a:pt x="3" y="1099"/>
                      </a:lnTo>
                      <a:lnTo>
                        <a:pt x="1" y="1096"/>
                      </a:lnTo>
                      <a:lnTo>
                        <a:pt x="0" y="1095"/>
                      </a:lnTo>
                      <a:lnTo>
                        <a:pt x="0" y="109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75" name="Freeform 381"/>
                <p:cNvSpPr>
                  <a:spLocks/>
                </p:cNvSpPr>
                <p:nvPr/>
              </p:nvSpPr>
              <p:spPr bwMode="auto">
                <a:xfrm>
                  <a:off x="3865" y="1448"/>
                  <a:ext cx="253" cy="180"/>
                </a:xfrm>
                <a:custGeom>
                  <a:avLst/>
                  <a:gdLst>
                    <a:gd name="T0" fmla="*/ 0 w 2520"/>
                    <a:gd name="T1" fmla="*/ 0 h 1650"/>
                    <a:gd name="T2" fmla="*/ 0 w 2520"/>
                    <a:gd name="T3" fmla="*/ 0 h 1650"/>
                    <a:gd name="T4" fmla="*/ 0 w 2520"/>
                    <a:gd name="T5" fmla="*/ 0 h 1650"/>
                    <a:gd name="T6" fmla="*/ 0 w 2520"/>
                    <a:gd name="T7" fmla="*/ 0 h 1650"/>
                    <a:gd name="T8" fmla="*/ 0 w 2520"/>
                    <a:gd name="T9" fmla="*/ 0 h 1650"/>
                    <a:gd name="T10" fmla="*/ 0 60000 65536"/>
                    <a:gd name="T11" fmla="*/ 0 60000 65536"/>
                    <a:gd name="T12" fmla="*/ 0 60000 65536"/>
                    <a:gd name="T13" fmla="*/ 0 60000 65536"/>
                    <a:gd name="T14" fmla="*/ 0 60000 65536"/>
                    <a:gd name="T15" fmla="*/ 0 w 2520"/>
                    <a:gd name="T16" fmla="*/ 0 h 1650"/>
                    <a:gd name="T17" fmla="*/ 2520 w 2520"/>
                    <a:gd name="T18" fmla="*/ 1650 h 1650"/>
                  </a:gdLst>
                  <a:ahLst/>
                  <a:cxnLst>
                    <a:cxn ang="T10">
                      <a:pos x="T0" y="T1"/>
                    </a:cxn>
                    <a:cxn ang="T11">
                      <a:pos x="T2" y="T3"/>
                    </a:cxn>
                    <a:cxn ang="T12">
                      <a:pos x="T4" y="T5"/>
                    </a:cxn>
                    <a:cxn ang="T13">
                      <a:pos x="T6" y="T7"/>
                    </a:cxn>
                    <a:cxn ang="T14">
                      <a:pos x="T8" y="T9"/>
                    </a:cxn>
                  </a:cxnLst>
                  <a:rect l="T15" t="T16" r="T17" b="T18"/>
                  <a:pathLst>
                    <a:path w="2520" h="1650">
                      <a:moveTo>
                        <a:pt x="0" y="1649"/>
                      </a:moveTo>
                      <a:lnTo>
                        <a:pt x="521" y="63"/>
                      </a:lnTo>
                      <a:lnTo>
                        <a:pt x="2520" y="0"/>
                      </a:lnTo>
                      <a:lnTo>
                        <a:pt x="2056" y="1650"/>
                      </a:lnTo>
                      <a:lnTo>
                        <a:pt x="0" y="164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76" name="Freeform 382"/>
                <p:cNvSpPr>
                  <a:spLocks/>
                </p:cNvSpPr>
                <p:nvPr/>
              </p:nvSpPr>
              <p:spPr bwMode="auto">
                <a:xfrm>
                  <a:off x="3865" y="1448"/>
                  <a:ext cx="253" cy="180"/>
                </a:xfrm>
                <a:custGeom>
                  <a:avLst/>
                  <a:gdLst>
                    <a:gd name="T0" fmla="*/ 0 w 2520"/>
                    <a:gd name="T1" fmla="*/ 0 h 1650"/>
                    <a:gd name="T2" fmla="*/ 0 w 2520"/>
                    <a:gd name="T3" fmla="*/ 0 h 1650"/>
                    <a:gd name="T4" fmla="*/ 0 w 2520"/>
                    <a:gd name="T5" fmla="*/ 0 h 1650"/>
                    <a:gd name="T6" fmla="*/ 0 w 2520"/>
                    <a:gd name="T7" fmla="*/ 0 h 1650"/>
                    <a:gd name="T8" fmla="*/ 0 w 2520"/>
                    <a:gd name="T9" fmla="*/ 0 h 1650"/>
                    <a:gd name="T10" fmla="*/ 0 60000 65536"/>
                    <a:gd name="T11" fmla="*/ 0 60000 65536"/>
                    <a:gd name="T12" fmla="*/ 0 60000 65536"/>
                    <a:gd name="T13" fmla="*/ 0 60000 65536"/>
                    <a:gd name="T14" fmla="*/ 0 60000 65536"/>
                    <a:gd name="T15" fmla="*/ 0 w 2520"/>
                    <a:gd name="T16" fmla="*/ 0 h 1650"/>
                    <a:gd name="T17" fmla="*/ 2520 w 2520"/>
                    <a:gd name="T18" fmla="*/ 1650 h 1650"/>
                  </a:gdLst>
                  <a:ahLst/>
                  <a:cxnLst>
                    <a:cxn ang="T10">
                      <a:pos x="T0" y="T1"/>
                    </a:cxn>
                    <a:cxn ang="T11">
                      <a:pos x="T2" y="T3"/>
                    </a:cxn>
                    <a:cxn ang="T12">
                      <a:pos x="T4" y="T5"/>
                    </a:cxn>
                    <a:cxn ang="T13">
                      <a:pos x="T6" y="T7"/>
                    </a:cxn>
                    <a:cxn ang="T14">
                      <a:pos x="T8" y="T9"/>
                    </a:cxn>
                  </a:cxnLst>
                  <a:rect l="T15" t="T16" r="T17" b="T18"/>
                  <a:pathLst>
                    <a:path w="2520" h="1650">
                      <a:moveTo>
                        <a:pt x="0" y="1649"/>
                      </a:moveTo>
                      <a:lnTo>
                        <a:pt x="521" y="63"/>
                      </a:lnTo>
                      <a:lnTo>
                        <a:pt x="2520" y="0"/>
                      </a:lnTo>
                      <a:lnTo>
                        <a:pt x="2056" y="1650"/>
                      </a:lnTo>
                      <a:lnTo>
                        <a:pt x="0" y="164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77" name="Line 383"/>
                <p:cNvSpPr>
                  <a:spLocks noChangeShapeType="1"/>
                </p:cNvSpPr>
                <p:nvPr/>
              </p:nvSpPr>
              <p:spPr bwMode="auto">
                <a:xfrm flipV="1">
                  <a:off x="3865" y="1456"/>
                  <a:ext cx="66" cy="17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8" name="Line 384"/>
                <p:cNvSpPr>
                  <a:spLocks noChangeShapeType="1"/>
                </p:cNvSpPr>
                <p:nvPr/>
              </p:nvSpPr>
              <p:spPr bwMode="auto">
                <a:xfrm>
                  <a:off x="3916" y="1455"/>
                  <a:ext cx="15" cy="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9" name="Line 385"/>
                <p:cNvSpPr>
                  <a:spLocks noChangeShapeType="1"/>
                </p:cNvSpPr>
                <p:nvPr/>
              </p:nvSpPr>
              <p:spPr bwMode="auto">
                <a:xfrm flipH="1" flipV="1">
                  <a:off x="3931" y="1456"/>
                  <a:ext cx="140" cy="17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80" name="Line 386"/>
                <p:cNvSpPr>
                  <a:spLocks noChangeShapeType="1"/>
                </p:cNvSpPr>
                <p:nvPr/>
              </p:nvSpPr>
              <p:spPr bwMode="auto">
                <a:xfrm flipH="1">
                  <a:off x="3931" y="1448"/>
                  <a:ext cx="187"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81" name="Freeform 387"/>
                <p:cNvSpPr>
                  <a:spLocks/>
                </p:cNvSpPr>
                <p:nvPr/>
              </p:nvSpPr>
              <p:spPr bwMode="auto">
                <a:xfrm>
                  <a:off x="3869" y="1183"/>
                  <a:ext cx="114" cy="125"/>
                </a:xfrm>
                <a:custGeom>
                  <a:avLst/>
                  <a:gdLst>
                    <a:gd name="T0" fmla="*/ 0 w 1127"/>
                    <a:gd name="T1" fmla="*/ 0 h 1146"/>
                    <a:gd name="T2" fmla="*/ 0 w 1127"/>
                    <a:gd name="T3" fmla="*/ 0 h 1146"/>
                    <a:gd name="T4" fmla="*/ 0 w 1127"/>
                    <a:gd name="T5" fmla="*/ 0 h 1146"/>
                    <a:gd name="T6" fmla="*/ 0 w 1127"/>
                    <a:gd name="T7" fmla="*/ 0 h 1146"/>
                    <a:gd name="T8" fmla="*/ 0 w 1127"/>
                    <a:gd name="T9" fmla="*/ 0 h 1146"/>
                    <a:gd name="T10" fmla="*/ 0 w 1127"/>
                    <a:gd name="T11" fmla="*/ 0 h 1146"/>
                    <a:gd name="T12" fmla="*/ 0 w 1127"/>
                    <a:gd name="T13" fmla="*/ 0 h 1146"/>
                    <a:gd name="T14" fmla="*/ 0 w 1127"/>
                    <a:gd name="T15" fmla="*/ 0 h 1146"/>
                    <a:gd name="T16" fmla="*/ 0 w 1127"/>
                    <a:gd name="T17" fmla="*/ 0 h 1146"/>
                    <a:gd name="T18" fmla="*/ 0 w 1127"/>
                    <a:gd name="T19" fmla="*/ 0 h 1146"/>
                    <a:gd name="T20" fmla="*/ 0 w 1127"/>
                    <a:gd name="T21" fmla="*/ 0 h 1146"/>
                    <a:gd name="T22" fmla="*/ 0 w 1127"/>
                    <a:gd name="T23" fmla="*/ 0 h 1146"/>
                    <a:gd name="T24" fmla="*/ 0 w 1127"/>
                    <a:gd name="T25" fmla="*/ 0 h 1146"/>
                    <a:gd name="T26" fmla="*/ 0 w 1127"/>
                    <a:gd name="T27" fmla="*/ 0 h 1146"/>
                    <a:gd name="T28" fmla="*/ 0 w 1127"/>
                    <a:gd name="T29" fmla="*/ 0 h 1146"/>
                    <a:gd name="T30" fmla="*/ 0 w 1127"/>
                    <a:gd name="T31" fmla="*/ 0 h 1146"/>
                    <a:gd name="T32" fmla="*/ 0 w 1127"/>
                    <a:gd name="T33" fmla="*/ 0 h 1146"/>
                    <a:gd name="T34" fmla="*/ 0 w 1127"/>
                    <a:gd name="T35" fmla="*/ 0 h 1146"/>
                    <a:gd name="T36" fmla="*/ 0 w 1127"/>
                    <a:gd name="T37" fmla="*/ 0 h 1146"/>
                    <a:gd name="T38" fmla="*/ 0 w 1127"/>
                    <a:gd name="T39" fmla="*/ 0 h 1146"/>
                    <a:gd name="T40" fmla="*/ 0 w 1127"/>
                    <a:gd name="T41" fmla="*/ 0 h 1146"/>
                    <a:gd name="T42" fmla="*/ 0 w 1127"/>
                    <a:gd name="T43" fmla="*/ 0 h 1146"/>
                    <a:gd name="T44" fmla="*/ 0 w 1127"/>
                    <a:gd name="T45" fmla="*/ 0 h 1146"/>
                    <a:gd name="T46" fmla="*/ 0 w 1127"/>
                    <a:gd name="T47" fmla="*/ 0 h 1146"/>
                    <a:gd name="T48" fmla="*/ 0 w 1127"/>
                    <a:gd name="T49" fmla="*/ 0 h 1146"/>
                    <a:gd name="T50" fmla="*/ 0 w 1127"/>
                    <a:gd name="T51" fmla="*/ 0 h 1146"/>
                    <a:gd name="T52" fmla="*/ 0 w 1127"/>
                    <a:gd name="T53" fmla="*/ 0 h 1146"/>
                    <a:gd name="T54" fmla="*/ 0 w 1127"/>
                    <a:gd name="T55" fmla="*/ 0 h 1146"/>
                    <a:gd name="T56" fmla="*/ 0 w 1127"/>
                    <a:gd name="T57" fmla="*/ 0 h 1146"/>
                    <a:gd name="T58" fmla="*/ 0 w 1127"/>
                    <a:gd name="T59" fmla="*/ 0 h 1146"/>
                    <a:gd name="T60" fmla="*/ 0 w 1127"/>
                    <a:gd name="T61" fmla="*/ 0 h 1146"/>
                    <a:gd name="T62" fmla="*/ 0 w 1127"/>
                    <a:gd name="T63" fmla="*/ 0 h 1146"/>
                    <a:gd name="T64" fmla="*/ 0 w 1127"/>
                    <a:gd name="T65" fmla="*/ 0 h 1146"/>
                    <a:gd name="T66" fmla="*/ 0 w 1127"/>
                    <a:gd name="T67" fmla="*/ 0 h 1146"/>
                    <a:gd name="T68" fmla="*/ 0 w 1127"/>
                    <a:gd name="T69" fmla="*/ 0 h 1146"/>
                    <a:gd name="T70" fmla="*/ 0 w 1127"/>
                    <a:gd name="T71" fmla="*/ 0 h 1146"/>
                    <a:gd name="T72" fmla="*/ 0 w 1127"/>
                    <a:gd name="T73" fmla="*/ 0 h 1146"/>
                    <a:gd name="T74" fmla="*/ 0 w 1127"/>
                    <a:gd name="T75" fmla="*/ 0 h 11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7"/>
                    <a:gd name="T115" fmla="*/ 0 h 1146"/>
                    <a:gd name="T116" fmla="*/ 1127 w 1127"/>
                    <a:gd name="T117" fmla="*/ 1146 h 11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7" h="1146">
                      <a:moveTo>
                        <a:pt x="1127" y="49"/>
                      </a:moveTo>
                      <a:lnTo>
                        <a:pt x="50" y="1146"/>
                      </a:lnTo>
                      <a:lnTo>
                        <a:pt x="49" y="1146"/>
                      </a:lnTo>
                      <a:lnTo>
                        <a:pt x="48" y="1145"/>
                      </a:lnTo>
                      <a:lnTo>
                        <a:pt x="45" y="1142"/>
                      </a:lnTo>
                      <a:lnTo>
                        <a:pt x="42" y="1140"/>
                      </a:lnTo>
                      <a:lnTo>
                        <a:pt x="38" y="1136"/>
                      </a:lnTo>
                      <a:lnTo>
                        <a:pt x="33" y="1132"/>
                      </a:lnTo>
                      <a:lnTo>
                        <a:pt x="28" y="1128"/>
                      </a:lnTo>
                      <a:lnTo>
                        <a:pt x="23" y="1122"/>
                      </a:lnTo>
                      <a:lnTo>
                        <a:pt x="18" y="1118"/>
                      </a:lnTo>
                      <a:lnTo>
                        <a:pt x="14" y="1113"/>
                      </a:lnTo>
                      <a:lnTo>
                        <a:pt x="9" y="1108"/>
                      </a:lnTo>
                      <a:lnTo>
                        <a:pt x="6" y="1105"/>
                      </a:lnTo>
                      <a:lnTo>
                        <a:pt x="2" y="1102"/>
                      </a:lnTo>
                      <a:lnTo>
                        <a:pt x="1" y="1098"/>
                      </a:lnTo>
                      <a:lnTo>
                        <a:pt x="0" y="1097"/>
                      </a:lnTo>
                      <a:lnTo>
                        <a:pt x="0" y="1096"/>
                      </a:lnTo>
                      <a:lnTo>
                        <a:pt x="1077" y="0"/>
                      </a:lnTo>
                      <a:lnTo>
                        <a:pt x="1080" y="1"/>
                      </a:lnTo>
                      <a:lnTo>
                        <a:pt x="1083" y="2"/>
                      </a:lnTo>
                      <a:lnTo>
                        <a:pt x="1086" y="5"/>
                      </a:lnTo>
                      <a:lnTo>
                        <a:pt x="1091" y="9"/>
                      </a:lnTo>
                      <a:lnTo>
                        <a:pt x="1095" y="12"/>
                      </a:lnTo>
                      <a:lnTo>
                        <a:pt x="1100" y="17"/>
                      </a:lnTo>
                      <a:lnTo>
                        <a:pt x="1106" y="21"/>
                      </a:lnTo>
                      <a:lnTo>
                        <a:pt x="1110" y="27"/>
                      </a:lnTo>
                      <a:lnTo>
                        <a:pt x="1115" y="31"/>
                      </a:lnTo>
                      <a:lnTo>
                        <a:pt x="1119" y="36"/>
                      </a:lnTo>
                      <a:lnTo>
                        <a:pt x="1123" y="40"/>
                      </a:lnTo>
                      <a:lnTo>
                        <a:pt x="1125" y="44"/>
                      </a:lnTo>
                      <a:lnTo>
                        <a:pt x="1127" y="46"/>
                      </a:lnTo>
                      <a:lnTo>
                        <a:pt x="1127" y="48"/>
                      </a:lnTo>
                      <a:lnTo>
                        <a:pt x="1127" y="4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82" name="Freeform 388"/>
                <p:cNvSpPr>
                  <a:spLocks/>
                </p:cNvSpPr>
                <p:nvPr/>
              </p:nvSpPr>
              <p:spPr bwMode="auto">
                <a:xfrm>
                  <a:off x="3869" y="1183"/>
                  <a:ext cx="114" cy="125"/>
                </a:xfrm>
                <a:custGeom>
                  <a:avLst/>
                  <a:gdLst>
                    <a:gd name="T0" fmla="*/ 0 w 1127"/>
                    <a:gd name="T1" fmla="*/ 0 h 1146"/>
                    <a:gd name="T2" fmla="*/ 0 w 1127"/>
                    <a:gd name="T3" fmla="*/ 0 h 1146"/>
                    <a:gd name="T4" fmla="*/ 0 w 1127"/>
                    <a:gd name="T5" fmla="*/ 0 h 1146"/>
                    <a:gd name="T6" fmla="*/ 0 w 1127"/>
                    <a:gd name="T7" fmla="*/ 0 h 1146"/>
                    <a:gd name="T8" fmla="*/ 0 w 1127"/>
                    <a:gd name="T9" fmla="*/ 0 h 1146"/>
                    <a:gd name="T10" fmla="*/ 0 w 1127"/>
                    <a:gd name="T11" fmla="*/ 0 h 1146"/>
                    <a:gd name="T12" fmla="*/ 0 w 1127"/>
                    <a:gd name="T13" fmla="*/ 0 h 1146"/>
                    <a:gd name="T14" fmla="*/ 0 w 1127"/>
                    <a:gd name="T15" fmla="*/ 0 h 1146"/>
                    <a:gd name="T16" fmla="*/ 0 w 1127"/>
                    <a:gd name="T17" fmla="*/ 0 h 1146"/>
                    <a:gd name="T18" fmla="*/ 0 w 1127"/>
                    <a:gd name="T19" fmla="*/ 0 h 1146"/>
                    <a:gd name="T20" fmla="*/ 0 w 1127"/>
                    <a:gd name="T21" fmla="*/ 0 h 1146"/>
                    <a:gd name="T22" fmla="*/ 0 w 1127"/>
                    <a:gd name="T23" fmla="*/ 0 h 1146"/>
                    <a:gd name="T24" fmla="*/ 0 w 1127"/>
                    <a:gd name="T25" fmla="*/ 0 h 1146"/>
                    <a:gd name="T26" fmla="*/ 0 w 1127"/>
                    <a:gd name="T27" fmla="*/ 0 h 1146"/>
                    <a:gd name="T28" fmla="*/ 0 w 1127"/>
                    <a:gd name="T29" fmla="*/ 0 h 1146"/>
                    <a:gd name="T30" fmla="*/ 0 w 1127"/>
                    <a:gd name="T31" fmla="*/ 0 h 1146"/>
                    <a:gd name="T32" fmla="*/ 0 w 1127"/>
                    <a:gd name="T33" fmla="*/ 0 h 1146"/>
                    <a:gd name="T34" fmla="*/ 0 w 1127"/>
                    <a:gd name="T35" fmla="*/ 0 h 1146"/>
                    <a:gd name="T36" fmla="*/ 0 w 1127"/>
                    <a:gd name="T37" fmla="*/ 0 h 1146"/>
                    <a:gd name="T38" fmla="*/ 0 w 1127"/>
                    <a:gd name="T39" fmla="*/ 0 h 1146"/>
                    <a:gd name="T40" fmla="*/ 0 w 1127"/>
                    <a:gd name="T41" fmla="*/ 0 h 1146"/>
                    <a:gd name="T42" fmla="*/ 0 w 1127"/>
                    <a:gd name="T43" fmla="*/ 0 h 1146"/>
                    <a:gd name="T44" fmla="*/ 0 w 1127"/>
                    <a:gd name="T45" fmla="*/ 0 h 1146"/>
                    <a:gd name="T46" fmla="*/ 0 w 1127"/>
                    <a:gd name="T47" fmla="*/ 0 h 1146"/>
                    <a:gd name="T48" fmla="*/ 0 w 1127"/>
                    <a:gd name="T49" fmla="*/ 0 h 1146"/>
                    <a:gd name="T50" fmla="*/ 0 w 1127"/>
                    <a:gd name="T51" fmla="*/ 0 h 1146"/>
                    <a:gd name="T52" fmla="*/ 0 w 1127"/>
                    <a:gd name="T53" fmla="*/ 0 h 1146"/>
                    <a:gd name="T54" fmla="*/ 0 w 1127"/>
                    <a:gd name="T55" fmla="*/ 0 h 1146"/>
                    <a:gd name="T56" fmla="*/ 0 w 1127"/>
                    <a:gd name="T57" fmla="*/ 0 h 1146"/>
                    <a:gd name="T58" fmla="*/ 0 w 1127"/>
                    <a:gd name="T59" fmla="*/ 0 h 1146"/>
                    <a:gd name="T60" fmla="*/ 0 w 1127"/>
                    <a:gd name="T61" fmla="*/ 0 h 1146"/>
                    <a:gd name="T62" fmla="*/ 0 w 1127"/>
                    <a:gd name="T63" fmla="*/ 0 h 1146"/>
                    <a:gd name="T64" fmla="*/ 0 w 1127"/>
                    <a:gd name="T65" fmla="*/ 0 h 1146"/>
                    <a:gd name="T66" fmla="*/ 0 w 1127"/>
                    <a:gd name="T67" fmla="*/ 0 h 1146"/>
                    <a:gd name="T68" fmla="*/ 0 w 1127"/>
                    <a:gd name="T69" fmla="*/ 0 h 1146"/>
                    <a:gd name="T70" fmla="*/ 0 w 1127"/>
                    <a:gd name="T71" fmla="*/ 0 h 1146"/>
                    <a:gd name="T72" fmla="*/ 0 w 1127"/>
                    <a:gd name="T73" fmla="*/ 0 h 1146"/>
                    <a:gd name="T74" fmla="*/ 0 w 1127"/>
                    <a:gd name="T75" fmla="*/ 0 h 11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7"/>
                    <a:gd name="T115" fmla="*/ 0 h 1146"/>
                    <a:gd name="T116" fmla="*/ 1127 w 1127"/>
                    <a:gd name="T117" fmla="*/ 1146 h 11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7" h="1146">
                      <a:moveTo>
                        <a:pt x="1127" y="49"/>
                      </a:moveTo>
                      <a:lnTo>
                        <a:pt x="50" y="1146"/>
                      </a:lnTo>
                      <a:lnTo>
                        <a:pt x="49" y="1146"/>
                      </a:lnTo>
                      <a:lnTo>
                        <a:pt x="48" y="1145"/>
                      </a:lnTo>
                      <a:lnTo>
                        <a:pt x="45" y="1142"/>
                      </a:lnTo>
                      <a:lnTo>
                        <a:pt x="42" y="1140"/>
                      </a:lnTo>
                      <a:lnTo>
                        <a:pt x="38" y="1136"/>
                      </a:lnTo>
                      <a:lnTo>
                        <a:pt x="33" y="1132"/>
                      </a:lnTo>
                      <a:lnTo>
                        <a:pt x="28" y="1128"/>
                      </a:lnTo>
                      <a:lnTo>
                        <a:pt x="23" y="1122"/>
                      </a:lnTo>
                      <a:lnTo>
                        <a:pt x="18" y="1118"/>
                      </a:lnTo>
                      <a:lnTo>
                        <a:pt x="14" y="1113"/>
                      </a:lnTo>
                      <a:lnTo>
                        <a:pt x="9" y="1108"/>
                      </a:lnTo>
                      <a:lnTo>
                        <a:pt x="6" y="1105"/>
                      </a:lnTo>
                      <a:lnTo>
                        <a:pt x="2" y="1102"/>
                      </a:lnTo>
                      <a:lnTo>
                        <a:pt x="1" y="1098"/>
                      </a:lnTo>
                      <a:lnTo>
                        <a:pt x="0" y="1097"/>
                      </a:lnTo>
                      <a:lnTo>
                        <a:pt x="0" y="1096"/>
                      </a:lnTo>
                      <a:lnTo>
                        <a:pt x="1077" y="0"/>
                      </a:lnTo>
                      <a:lnTo>
                        <a:pt x="1080" y="1"/>
                      </a:lnTo>
                      <a:lnTo>
                        <a:pt x="1083" y="2"/>
                      </a:lnTo>
                      <a:lnTo>
                        <a:pt x="1086" y="5"/>
                      </a:lnTo>
                      <a:lnTo>
                        <a:pt x="1091" y="9"/>
                      </a:lnTo>
                      <a:lnTo>
                        <a:pt x="1095" y="12"/>
                      </a:lnTo>
                      <a:lnTo>
                        <a:pt x="1100" y="17"/>
                      </a:lnTo>
                      <a:lnTo>
                        <a:pt x="1106" y="21"/>
                      </a:lnTo>
                      <a:lnTo>
                        <a:pt x="1110" y="27"/>
                      </a:lnTo>
                      <a:lnTo>
                        <a:pt x="1115" y="31"/>
                      </a:lnTo>
                      <a:lnTo>
                        <a:pt x="1119" y="36"/>
                      </a:lnTo>
                      <a:lnTo>
                        <a:pt x="1123" y="40"/>
                      </a:lnTo>
                      <a:lnTo>
                        <a:pt x="1125" y="44"/>
                      </a:lnTo>
                      <a:lnTo>
                        <a:pt x="1127" y="46"/>
                      </a:lnTo>
                      <a:lnTo>
                        <a:pt x="1127" y="48"/>
                      </a:lnTo>
                      <a:lnTo>
                        <a:pt x="1127" y="4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83" name="Freeform 389"/>
                <p:cNvSpPr>
                  <a:spLocks/>
                </p:cNvSpPr>
                <p:nvPr/>
              </p:nvSpPr>
              <p:spPr bwMode="auto">
                <a:xfrm>
                  <a:off x="3754" y="1625"/>
                  <a:ext cx="113" cy="124"/>
                </a:xfrm>
                <a:custGeom>
                  <a:avLst/>
                  <a:gdLst>
                    <a:gd name="T0" fmla="*/ 0 w 1121"/>
                    <a:gd name="T1" fmla="*/ 0 h 1134"/>
                    <a:gd name="T2" fmla="*/ 0 w 1121"/>
                    <a:gd name="T3" fmla="*/ 0 h 1134"/>
                    <a:gd name="T4" fmla="*/ 0 w 1121"/>
                    <a:gd name="T5" fmla="*/ 0 h 1134"/>
                    <a:gd name="T6" fmla="*/ 0 w 1121"/>
                    <a:gd name="T7" fmla="*/ 0 h 1134"/>
                    <a:gd name="T8" fmla="*/ 0 w 1121"/>
                    <a:gd name="T9" fmla="*/ 0 h 1134"/>
                    <a:gd name="T10" fmla="*/ 0 w 1121"/>
                    <a:gd name="T11" fmla="*/ 0 h 1134"/>
                    <a:gd name="T12" fmla="*/ 0 w 1121"/>
                    <a:gd name="T13" fmla="*/ 0 h 1134"/>
                    <a:gd name="T14" fmla="*/ 0 w 1121"/>
                    <a:gd name="T15" fmla="*/ 0 h 1134"/>
                    <a:gd name="T16" fmla="*/ 0 w 1121"/>
                    <a:gd name="T17" fmla="*/ 0 h 1134"/>
                    <a:gd name="T18" fmla="*/ 0 w 1121"/>
                    <a:gd name="T19" fmla="*/ 0 h 1134"/>
                    <a:gd name="T20" fmla="*/ 0 w 1121"/>
                    <a:gd name="T21" fmla="*/ 0 h 1134"/>
                    <a:gd name="T22" fmla="*/ 0 w 1121"/>
                    <a:gd name="T23" fmla="*/ 0 h 1134"/>
                    <a:gd name="T24" fmla="*/ 0 w 1121"/>
                    <a:gd name="T25" fmla="*/ 0 h 1134"/>
                    <a:gd name="T26" fmla="*/ 0 w 1121"/>
                    <a:gd name="T27" fmla="*/ 0 h 1134"/>
                    <a:gd name="T28" fmla="*/ 0 w 1121"/>
                    <a:gd name="T29" fmla="*/ 0 h 1134"/>
                    <a:gd name="T30" fmla="*/ 0 w 1121"/>
                    <a:gd name="T31" fmla="*/ 0 h 1134"/>
                    <a:gd name="T32" fmla="*/ 0 w 1121"/>
                    <a:gd name="T33" fmla="*/ 0 h 1134"/>
                    <a:gd name="T34" fmla="*/ 0 w 1121"/>
                    <a:gd name="T35" fmla="*/ 0 h 1134"/>
                    <a:gd name="T36" fmla="*/ 0 w 1121"/>
                    <a:gd name="T37" fmla="*/ 0 h 1134"/>
                    <a:gd name="T38" fmla="*/ 0 w 1121"/>
                    <a:gd name="T39" fmla="*/ 0 h 1134"/>
                    <a:gd name="T40" fmla="*/ 0 w 1121"/>
                    <a:gd name="T41" fmla="*/ 0 h 1134"/>
                    <a:gd name="T42" fmla="*/ 0 w 1121"/>
                    <a:gd name="T43" fmla="*/ 0 h 1134"/>
                    <a:gd name="T44" fmla="*/ 0 w 1121"/>
                    <a:gd name="T45" fmla="*/ 0 h 1134"/>
                    <a:gd name="T46" fmla="*/ 0 w 1121"/>
                    <a:gd name="T47" fmla="*/ 0 h 1134"/>
                    <a:gd name="T48" fmla="*/ 0 w 1121"/>
                    <a:gd name="T49" fmla="*/ 0 h 1134"/>
                    <a:gd name="T50" fmla="*/ 0 w 1121"/>
                    <a:gd name="T51" fmla="*/ 0 h 1134"/>
                    <a:gd name="T52" fmla="*/ 0 w 1121"/>
                    <a:gd name="T53" fmla="*/ 0 h 1134"/>
                    <a:gd name="T54" fmla="*/ 0 w 1121"/>
                    <a:gd name="T55" fmla="*/ 0 h 1134"/>
                    <a:gd name="T56" fmla="*/ 0 w 1121"/>
                    <a:gd name="T57" fmla="*/ 0 h 1134"/>
                    <a:gd name="T58" fmla="*/ 0 w 1121"/>
                    <a:gd name="T59" fmla="*/ 0 h 1134"/>
                    <a:gd name="T60" fmla="*/ 0 w 1121"/>
                    <a:gd name="T61" fmla="*/ 0 h 1134"/>
                    <a:gd name="T62" fmla="*/ 0 w 1121"/>
                    <a:gd name="T63" fmla="*/ 0 h 1134"/>
                    <a:gd name="T64" fmla="*/ 0 w 1121"/>
                    <a:gd name="T65" fmla="*/ 0 h 1134"/>
                    <a:gd name="T66" fmla="*/ 0 w 1121"/>
                    <a:gd name="T67" fmla="*/ 0 h 1134"/>
                    <a:gd name="T68" fmla="*/ 0 w 1121"/>
                    <a:gd name="T69" fmla="*/ 0 h 1134"/>
                    <a:gd name="T70" fmla="*/ 0 w 1121"/>
                    <a:gd name="T71" fmla="*/ 0 h 1134"/>
                    <a:gd name="T72" fmla="*/ 0 w 1121"/>
                    <a:gd name="T73" fmla="*/ 0 h 1134"/>
                    <a:gd name="T74" fmla="*/ 0 w 1121"/>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1"/>
                    <a:gd name="T115" fmla="*/ 0 h 1134"/>
                    <a:gd name="T116" fmla="*/ 1121 w 1121"/>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1" h="1134">
                      <a:moveTo>
                        <a:pt x="0" y="1084"/>
                      </a:moveTo>
                      <a:lnTo>
                        <a:pt x="1070" y="0"/>
                      </a:lnTo>
                      <a:lnTo>
                        <a:pt x="1071" y="0"/>
                      </a:lnTo>
                      <a:lnTo>
                        <a:pt x="1072" y="1"/>
                      </a:lnTo>
                      <a:lnTo>
                        <a:pt x="1074" y="3"/>
                      </a:lnTo>
                      <a:lnTo>
                        <a:pt x="1078" y="7"/>
                      </a:lnTo>
                      <a:lnTo>
                        <a:pt x="1081" y="10"/>
                      </a:lnTo>
                      <a:lnTo>
                        <a:pt x="1086" y="15"/>
                      </a:lnTo>
                      <a:lnTo>
                        <a:pt x="1090" y="19"/>
                      </a:lnTo>
                      <a:lnTo>
                        <a:pt x="1096" y="24"/>
                      </a:lnTo>
                      <a:lnTo>
                        <a:pt x="1100" y="29"/>
                      </a:lnTo>
                      <a:lnTo>
                        <a:pt x="1105" y="34"/>
                      </a:lnTo>
                      <a:lnTo>
                        <a:pt x="1109" y="39"/>
                      </a:lnTo>
                      <a:lnTo>
                        <a:pt x="1113" y="42"/>
                      </a:lnTo>
                      <a:lnTo>
                        <a:pt x="1116" y="45"/>
                      </a:lnTo>
                      <a:lnTo>
                        <a:pt x="1118" y="48"/>
                      </a:lnTo>
                      <a:lnTo>
                        <a:pt x="1120" y="49"/>
                      </a:lnTo>
                      <a:lnTo>
                        <a:pt x="1121" y="50"/>
                      </a:lnTo>
                      <a:lnTo>
                        <a:pt x="52" y="1134"/>
                      </a:lnTo>
                      <a:lnTo>
                        <a:pt x="50" y="1134"/>
                      </a:lnTo>
                      <a:lnTo>
                        <a:pt x="48" y="1133"/>
                      </a:lnTo>
                      <a:lnTo>
                        <a:pt x="46" y="1130"/>
                      </a:lnTo>
                      <a:lnTo>
                        <a:pt x="42" y="1127"/>
                      </a:lnTo>
                      <a:lnTo>
                        <a:pt x="38" y="1124"/>
                      </a:lnTo>
                      <a:lnTo>
                        <a:pt x="33" y="1120"/>
                      </a:lnTo>
                      <a:lnTo>
                        <a:pt x="29" y="1116"/>
                      </a:lnTo>
                      <a:lnTo>
                        <a:pt x="24" y="1110"/>
                      </a:lnTo>
                      <a:lnTo>
                        <a:pt x="20" y="1105"/>
                      </a:lnTo>
                      <a:lnTo>
                        <a:pt x="15" y="1101"/>
                      </a:lnTo>
                      <a:lnTo>
                        <a:pt x="11" y="1096"/>
                      </a:lnTo>
                      <a:lnTo>
                        <a:pt x="7" y="1093"/>
                      </a:lnTo>
                      <a:lnTo>
                        <a:pt x="4" y="1090"/>
                      </a:lnTo>
                      <a:lnTo>
                        <a:pt x="2" y="1086"/>
                      </a:lnTo>
                      <a:lnTo>
                        <a:pt x="0" y="1085"/>
                      </a:lnTo>
                      <a:lnTo>
                        <a:pt x="0" y="108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84" name="Freeform 390"/>
                <p:cNvSpPr>
                  <a:spLocks/>
                </p:cNvSpPr>
                <p:nvPr/>
              </p:nvSpPr>
              <p:spPr bwMode="auto">
                <a:xfrm>
                  <a:off x="3754" y="1625"/>
                  <a:ext cx="113" cy="124"/>
                </a:xfrm>
                <a:custGeom>
                  <a:avLst/>
                  <a:gdLst>
                    <a:gd name="T0" fmla="*/ 0 w 1121"/>
                    <a:gd name="T1" fmla="*/ 0 h 1134"/>
                    <a:gd name="T2" fmla="*/ 0 w 1121"/>
                    <a:gd name="T3" fmla="*/ 0 h 1134"/>
                    <a:gd name="T4" fmla="*/ 0 w 1121"/>
                    <a:gd name="T5" fmla="*/ 0 h 1134"/>
                    <a:gd name="T6" fmla="*/ 0 w 1121"/>
                    <a:gd name="T7" fmla="*/ 0 h 1134"/>
                    <a:gd name="T8" fmla="*/ 0 w 1121"/>
                    <a:gd name="T9" fmla="*/ 0 h 1134"/>
                    <a:gd name="T10" fmla="*/ 0 w 1121"/>
                    <a:gd name="T11" fmla="*/ 0 h 1134"/>
                    <a:gd name="T12" fmla="*/ 0 w 1121"/>
                    <a:gd name="T13" fmla="*/ 0 h 1134"/>
                    <a:gd name="T14" fmla="*/ 0 w 1121"/>
                    <a:gd name="T15" fmla="*/ 0 h 1134"/>
                    <a:gd name="T16" fmla="*/ 0 w 1121"/>
                    <a:gd name="T17" fmla="*/ 0 h 1134"/>
                    <a:gd name="T18" fmla="*/ 0 w 1121"/>
                    <a:gd name="T19" fmla="*/ 0 h 1134"/>
                    <a:gd name="T20" fmla="*/ 0 w 1121"/>
                    <a:gd name="T21" fmla="*/ 0 h 1134"/>
                    <a:gd name="T22" fmla="*/ 0 w 1121"/>
                    <a:gd name="T23" fmla="*/ 0 h 1134"/>
                    <a:gd name="T24" fmla="*/ 0 w 1121"/>
                    <a:gd name="T25" fmla="*/ 0 h 1134"/>
                    <a:gd name="T26" fmla="*/ 0 w 1121"/>
                    <a:gd name="T27" fmla="*/ 0 h 1134"/>
                    <a:gd name="T28" fmla="*/ 0 w 1121"/>
                    <a:gd name="T29" fmla="*/ 0 h 1134"/>
                    <a:gd name="T30" fmla="*/ 0 w 1121"/>
                    <a:gd name="T31" fmla="*/ 0 h 1134"/>
                    <a:gd name="T32" fmla="*/ 0 w 1121"/>
                    <a:gd name="T33" fmla="*/ 0 h 1134"/>
                    <a:gd name="T34" fmla="*/ 0 w 1121"/>
                    <a:gd name="T35" fmla="*/ 0 h 1134"/>
                    <a:gd name="T36" fmla="*/ 0 w 1121"/>
                    <a:gd name="T37" fmla="*/ 0 h 1134"/>
                    <a:gd name="T38" fmla="*/ 0 w 1121"/>
                    <a:gd name="T39" fmla="*/ 0 h 1134"/>
                    <a:gd name="T40" fmla="*/ 0 w 1121"/>
                    <a:gd name="T41" fmla="*/ 0 h 1134"/>
                    <a:gd name="T42" fmla="*/ 0 w 1121"/>
                    <a:gd name="T43" fmla="*/ 0 h 1134"/>
                    <a:gd name="T44" fmla="*/ 0 w 1121"/>
                    <a:gd name="T45" fmla="*/ 0 h 1134"/>
                    <a:gd name="T46" fmla="*/ 0 w 1121"/>
                    <a:gd name="T47" fmla="*/ 0 h 1134"/>
                    <a:gd name="T48" fmla="*/ 0 w 1121"/>
                    <a:gd name="T49" fmla="*/ 0 h 1134"/>
                    <a:gd name="T50" fmla="*/ 0 w 1121"/>
                    <a:gd name="T51" fmla="*/ 0 h 1134"/>
                    <a:gd name="T52" fmla="*/ 0 w 1121"/>
                    <a:gd name="T53" fmla="*/ 0 h 1134"/>
                    <a:gd name="T54" fmla="*/ 0 w 1121"/>
                    <a:gd name="T55" fmla="*/ 0 h 1134"/>
                    <a:gd name="T56" fmla="*/ 0 w 1121"/>
                    <a:gd name="T57" fmla="*/ 0 h 1134"/>
                    <a:gd name="T58" fmla="*/ 0 w 1121"/>
                    <a:gd name="T59" fmla="*/ 0 h 1134"/>
                    <a:gd name="T60" fmla="*/ 0 w 1121"/>
                    <a:gd name="T61" fmla="*/ 0 h 1134"/>
                    <a:gd name="T62" fmla="*/ 0 w 1121"/>
                    <a:gd name="T63" fmla="*/ 0 h 1134"/>
                    <a:gd name="T64" fmla="*/ 0 w 1121"/>
                    <a:gd name="T65" fmla="*/ 0 h 1134"/>
                    <a:gd name="T66" fmla="*/ 0 w 1121"/>
                    <a:gd name="T67" fmla="*/ 0 h 1134"/>
                    <a:gd name="T68" fmla="*/ 0 w 1121"/>
                    <a:gd name="T69" fmla="*/ 0 h 1134"/>
                    <a:gd name="T70" fmla="*/ 0 w 1121"/>
                    <a:gd name="T71" fmla="*/ 0 h 1134"/>
                    <a:gd name="T72" fmla="*/ 0 w 1121"/>
                    <a:gd name="T73" fmla="*/ 0 h 1134"/>
                    <a:gd name="T74" fmla="*/ 0 w 1121"/>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1"/>
                    <a:gd name="T115" fmla="*/ 0 h 1134"/>
                    <a:gd name="T116" fmla="*/ 1121 w 1121"/>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1" h="1134">
                      <a:moveTo>
                        <a:pt x="0" y="1084"/>
                      </a:moveTo>
                      <a:lnTo>
                        <a:pt x="1070" y="0"/>
                      </a:lnTo>
                      <a:lnTo>
                        <a:pt x="1071" y="0"/>
                      </a:lnTo>
                      <a:lnTo>
                        <a:pt x="1072" y="1"/>
                      </a:lnTo>
                      <a:lnTo>
                        <a:pt x="1074" y="3"/>
                      </a:lnTo>
                      <a:lnTo>
                        <a:pt x="1078" y="7"/>
                      </a:lnTo>
                      <a:lnTo>
                        <a:pt x="1081" y="10"/>
                      </a:lnTo>
                      <a:lnTo>
                        <a:pt x="1086" y="15"/>
                      </a:lnTo>
                      <a:lnTo>
                        <a:pt x="1090" y="19"/>
                      </a:lnTo>
                      <a:lnTo>
                        <a:pt x="1096" y="24"/>
                      </a:lnTo>
                      <a:lnTo>
                        <a:pt x="1100" y="29"/>
                      </a:lnTo>
                      <a:lnTo>
                        <a:pt x="1105" y="34"/>
                      </a:lnTo>
                      <a:lnTo>
                        <a:pt x="1109" y="39"/>
                      </a:lnTo>
                      <a:lnTo>
                        <a:pt x="1113" y="42"/>
                      </a:lnTo>
                      <a:lnTo>
                        <a:pt x="1116" y="45"/>
                      </a:lnTo>
                      <a:lnTo>
                        <a:pt x="1118" y="48"/>
                      </a:lnTo>
                      <a:lnTo>
                        <a:pt x="1120" y="49"/>
                      </a:lnTo>
                      <a:lnTo>
                        <a:pt x="1121" y="50"/>
                      </a:lnTo>
                      <a:lnTo>
                        <a:pt x="52" y="1134"/>
                      </a:lnTo>
                      <a:lnTo>
                        <a:pt x="50" y="1134"/>
                      </a:lnTo>
                      <a:lnTo>
                        <a:pt x="48" y="1133"/>
                      </a:lnTo>
                      <a:lnTo>
                        <a:pt x="46" y="1130"/>
                      </a:lnTo>
                      <a:lnTo>
                        <a:pt x="42" y="1127"/>
                      </a:lnTo>
                      <a:lnTo>
                        <a:pt x="38" y="1124"/>
                      </a:lnTo>
                      <a:lnTo>
                        <a:pt x="33" y="1120"/>
                      </a:lnTo>
                      <a:lnTo>
                        <a:pt x="29" y="1116"/>
                      </a:lnTo>
                      <a:lnTo>
                        <a:pt x="24" y="1110"/>
                      </a:lnTo>
                      <a:lnTo>
                        <a:pt x="20" y="1105"/>
                      </a:lnTo>
                      <a:lnTo>
                        <a:pt x="15" y="1101"/>
                      </a:lnTo>
                      <a:lnTo>
                        <a:pt x="11" y="1096"/>
                      </a:lnTo>
                      <a:lnTo>
                        <a:pt x="7" y="1093"/>
                      </a:lnTo>
                      <a:lnTo>
                        <a:pt x="4" y="1090"/>
                      </a:lnTo>
                      <a:lnTo>
                        <a:pt x="2" y="1086"/>
                      </a:lnTo>
                      <a:lnTo>
                        <a:pt x="0" y="1085"/>
                      </a:lnTo>
                      <a:lnTo>
                        <a:pt x="0" y="108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85" name="Freeform 391"/>
                <p:cNvSpPr>
                  <a:spLocks/>
                </p:cNvSpPr>
                <p:nvPr/>
              </p:nvSpPr>
              <p:spPr bwMode="auto">
                <a:xfrm>
                  <a:off x="3862" y="1625"/>
                  <a:ext cx="5" cy="6"/>
                </a:xfrm>
                <a:custGeom>
                  <a:avLst/>
                  <a:gdLst>
                    <a:gd name="T0" fmla="*/ 0 w 51"/>
                    <a:gd name="T1" fmla="*/ 0 h 50"/>
                    <a:gd name="T2" fmla="*/ 0 w 51"/>
                    <a:gd name="T3" fmla="*/ 0 h 50"/>
                    <a:gd name="T4" fmla="*/ 0 w 51"/>
                    <a:gd name="T5" fmla="*/ 0 h 50"/>
                    <a:gd name="T6" fmla="*/ 0 w 51"/>
                    <a:gd name="T7" fmla="*/ 0 h 50"/>
                    <a:gd name="T8" fmla="*/ 0 w 51"/>
                    <a:gd name="T9" fmla="*/ 0 h 50"/>
                    <a:gd name="T10" fmla="*/ 0 w 51"/>
                    <a:gd name="T11" fmla="*/ 0 h 50"/>
                    <a:gd name="T12" fmla="*/ 0 w 51"/>
                    <a:gd name="T13" fmla="*/ 0 h 50"/>
                    <a:gd name="T14" fmla="*/ 0 w 51"/>
                    <a:gd name="T15" fmla="*/ 0 h 50"/>
                    <a:gd name="T16" fmla="*/ 0 w 51"/>
                    <a:gd name="T17" fmla="*/ 0 h 50"/>
                    <a:gd name="T18" fmla="*/ 0 w 51"/>
                    <a:gd name="T19" fmla="*/ 0 h 50"/>
                    <a:gd name="T20" fmla="*/ 0 w 51"/>
                    <a:gd name="T21" fmla="*/ 0 h 50"/>
                    <a:gd name="T22" fmla="*/ 0 w 51"/>
                    <a:gd name="T23" fmla="*/ 0 h 50"/>
                    <a:gd name="T24" fmla="*/ 0 w 51"/>
                    <a:gd name="T25" fmla="*/ 0 h 50"/>
                    <a:gd name="T26" fmla="*/ 0 w 51"/>
                    <a:gd name="T27" fmla="*/ 0 h 50"/>
                    <a:gd name="T28" fmla="*/ 0 w 51"/>
                    <a:gd name="T29" fmla="*/ 0 h 50"/>
                    <a:gd name="T30" fmla="*/ 0 w 51"/>
                    <a:gd name="T31" fmla="*/ 0 h 50"/>
                    <a:gd name="T32" fmla="*/ 0 w 51"/>
                    <a:gd name="T33" fmla="*/ 0 h 50"/>
                    <a:gd name="T34" fmla="*/ 0 w 51"/>
                    <a:gd name="T35" fmla="*/ 0 h 50"/>
                    <a:gd name="T36" fmla="*/ 0 w 51"/>
                    <a:gd name="T37" fmla="*/ 0 h 50"/>
                    <a:gd name="T38" fmla="*/ 0 w 51"/>
                    <a:gd name="T39" fmla="*/ 0 h 50"/>
                    <a:gd name="T40" fmla="*/ 0 w 51"/>
                    <a:gd name="T41" fmla="*/ 0 h 50"/>
                    <a:gd name="T42" fmla="*/ 0 w 51"/>
                    <a:gd name="T43" fmla="*/ 0 h 50"/>
                    <a:gd name="T44" fmla="*/ 0 w 51"/>
                    <a:gd name="T45" fmla="*/ 0 h 50"/>
                    <a:gd name="T46" fmla="*/ 0 w 51"/>
                    <a:gd name="T47" fmla="*/ 0 h 50"/>
                    <a:gd name="T48" fmla="*/ 0 w 51"/>
                    <a:gd name="T49" fmla="*/ 0 h 50"/>
                    <a:gd name="T50" fmla="*/ 0 w 51"/>
                    <a:gd name="T51" fmla="*/ 0 h 50"/>
                    <a:gd name="T52" fmla="*/ 0 w 51"/>
                    <a:gd name="T53" fmla="*/ 0 h 50"/>
                    <a:gd name="T54" fmla="*/ 0 w 51"/>
                    <a:gd name="T55" fmla="*/ 0 h 50"/>
                    <a:gd name="T56" fmla="*/ 0 w 51"/>
                    <a:gd name="T57" fmla="*/ 0 h 50"/>
                    <a:gd name="T58" fmla="*/ 0 w 51"/>
                    <a:gd name="T59" fmla="*/ 0 h 50"/>
                    <a:gd name="T60" fmla="*/ 0 w 51"/>
                    <a:gd name="T61" fmla="*/ 0 h 50"/>
                    <a:gd name="T62" fmla="*/ 0 w 51"/>
                    <a:gd name="T63" fmla="*/ 0 h 50"/>
                    <a:gd name="T64" fmla="*/ 0 w 51"/>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
                    <a:gd name="T100" fmla="*/ 0 h 50"/>
                    <a:gd name="T101" fmla="*/ 51 w 51"/>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 h="50">
                      <a:moveTo>
                        <a:pt x="25" y="25"/>
                      </a:moveTo>
                      <a:lnTo>
                        <a:pt x="20" y="20"/>
                      </a:lnTo>
                      <a:lnTo>
                        <a:pt x="16" y="16"/>
                      </a:lnTo>
                      <a:lnTo>
                        <a:pt x="11" y="11"/>
                      </a:lnTo>
                      <a:lnTo>
                        <a:pt x="7" y="7"/>
                      </a:lnTo>
                      <a:lnTo>
                        <a:pt x="4" y="4"/>
                      </a:lnTo>
                      <a:lnTo>
                        <a:pt x="2" y="2"/>
                      </a:lnTo>
                      <a:lnTo>
                        <a:pt x="1" y="0"/>
                      </a:lnTo>
                      <a:lnTo>
                        <a:pt x="0" y="0"/>
                      </a:lnTo>
                      <a:lnTo>
                        <a:pt x="1" y="0"/>
                      </a:lnTo>
                      <a:lnTo>
                        <a:pt x="2" y="1"/>
                      </a:lnTo>
                      <a:lnTo>
                        <a:pt x="4" y="3"/>
                      </a:lnTo>
                      <a:lnTo>
                        <a:pt x="8" y="7"/>
                      </a:lnTo>
                      <a:lnTo>
                        <a:pt x="11" y="10"/>
                      </a:lnTo>
                      <a:lnTo>
                        <a:pt x="16" y="15"/>
                      </a:lnTo>
                      <a:lnTo>
                        <a:pt x="20" y="19"/>
                      </a:lnTo>
                      <a:lnTo>
                        <a:pt x="26" y="24"/>
                      </a:lnTo>
                      <a:lnTo>
                        <a:pt x="30" y="29"/>
                      </a:lnTo>
                      <a:lnTo>
                        <a:pt x="35" y="34"/>
                      </a:lnTo>
                      <a:lnTo>
                        <a:pt x="39" y="39"/>
                      </a:lnTo>
                      <a:lnTo>
                        <a:pt x="43" y="42"/>
                      </a:lnTo>
                      <a:lnTo>
                        <a:pt x="46" y="45"/>
                      </a:lnTo>
                      <a:lnTo>
                        <a:pt x="48" y="48"/>
                      </a:lnTo>
                      <a:lnTo>
                        <a:pt x="50" y="49"/>
                      </a:lnTo>
                      <a:lnTo>
                        <a:pt x="51" y="50"/>
                      </a:lnTo>
                      <a:lnTo>
                        <a:pt x="50" y="49"/>
                      </a:lnTo>
                      <a:lnTo>
                        <a:pt x="48" y="48"/>
                      </a:lnTo>
                      <a:lnTo>
                        <a:pt x="46" y="45"/>
                      </a:lnTo>
                      <a:lnTo>
                        <a:pt x="43" y="42"/>
                      </a:lnTo>
                      <a:lnTo>
                        <a:pt x="38" y="39"/>
                      </a:lnTo>
                      <a:lnTo>
                        <a:pt x="35" y="34"/>
                      </a:lnTo>
                      <a:lnTo>
                        <a:pt x="29" y="29"/>
                      </a:lnTo>
                      <a:lnTo>
                        <a:pt x="25" y="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86" name="Freeform 392"/>
                <p:cNvSpPr>
                  <a:spLocks/>
                </p:cNvSpPr>
                <p:nvPr/>
              </p:nvSpPr>
              <p:spPr bwMode="auto">
                <a:xfrm>
                  <a:off x="3862" y="1625"/>
                  <a:ext cx="5" cy="6"/>
                </a:xfrm>
                <a:custGeom>
                  <a:avLst/>
                  <a:gdLst>
                    <a:gd name="T0" fmla="*/ 0 w 51"/>
                    <a:gd name="T1" fmla="*/ 0 h 50"/>
                    <a:gd name="T2" fmla="*/ 0 w 51"/>
                    <a:gd name="T3" fmla="*/ 0 h 50"/>
                    <a:gd name="T4" fmla="*/ 0 w 51"/>
                    <a:gd name="T5" fmla="*/ 0 h 50"/>
                    <a:gd name="T6" fmla="*/ 0 w 51"/>
                    <a:gd name="T7" fmla="*/ 0 h 50"/>
                    <a:gd name="T8" fmla="*/ 0 w 51"/>
                    <a:gd name="T9" fmla="*/ 0 h 50"/>
                    <a:gd name="T10" fmla="*/ 0 w 51"/>
                    <a:gd name="T11" fmla="*/ 0 h 50"/>
                    <a:gd name="T12" fmla="*/ 0 w 51"/>
                    <a:gd name="T13" fmla="*/ 0 h 50"/>
                    <a:gd name="T14" fmla="*/ 0 w 51"/>
                    <a:gd name="T15" fmla="*/ 0 h 50"/>
                    <a:gd name="T16" fmla="*/ 0 w 51"/>
                    <a:gd name="T17" fmla="*/ 0 h 50"/>
                    <a:gd name="T18" fmla="*/ 0 w 51"/>
                    <a:gd name="T19" fmla="*/ 0 h 50"/>
                    <a:gd name="T20" fmla="*/ 0 w 51"/>
                    <a:gd name="T21" fmla="*/ 0 h 50"/>
                    <a:gd name="T22" fmla="*/ 0 w 51"/>
                    <a:gd name="T23" fmla="*/ 0 h 50"/>
                    <a:gd name="T24" fmla="*/ 0 w 51"/>
                    <a:gd name="T25" fmla="*/ 0 h 50"/>
                    <a:gd name="T26" fmla="*/ 0 w 51"/>
                    <a:gd name="T27" fmla="*/ 0 h 50"/>
                    <a:gd name="T28" fmla="*/ 0 w 51"/>
                    <a:gd name="T29" fmla="*/ 0 h 50"/>
                    <a:gd name="T30" fmla="*/ 0 w 51"/>
                    <a:gd name="T31" fmla="*/ 0 h 50"/>
                    <a:gd name="T32" fmla="*/ 0 w 51"/>
                    <a:gd name="T33" fmla="*/ 0 h 50"/>
                    <a:gd name="T34" fmla="*/ 0 w 51"/>
                    <a:gd name="T35" fmla="*/ 0 h 50"/>
                    <a:gd name="T36" fmla="*/ 0 w 51"/>
                    <a:gd name="T37" fmla="*/ 0 h 50"/>
                    <a:gd name="T38" fmla="*/ 0 w 51"/>
                    <a:gd name="T39" fmla="*/ 0 h 50"/>
                    <a:gd name="T40" fmla="*/ 0 w 51"/>
                    <a:gd name="T41" fmla="*/ 0 h 50"/>
                    <a:gd name="T42" fmla="*/ 0 w 51"/>
                    <a:gd name="T43" fmla="*/ 0 h 50"/>
                    <a:gd name="T44" fmla="*/ 0 w 51"/>
                    <a:gd name="T45" fmla="*/ 0 h 50"/>
                    <a:gd name="T46" fmla="*/ 0 w 51"/>
                    <a:gd name="T47" fmla="*/ 0 h 50"/>
                    <a:gd name="T48" fmla="*/ 0 w 51"/>
                    <a:gd name="T49" fmla="*/ 0 h 50"/>
                    <a:gd name="T50" fmla="*/ 0 w 51"/>
                    <a:gd name="T51" fmla="*/ 0 h 50"/>
                    <a:gd name="T52" fmla="*/ 0 w 51"/>
                    <a:gd name="T53" fmla="*/ 0 h 50"/>
                    <a:gd name="T54" fmla="*/ 0 w 51"/>
                    <a:gd name="T55" fmla="*/ 0 h 50"/>
                    <a:gd name="T56" fmla="*/ 0 w 51"/>
                    <a:gd name="T57" fmla="*/ 0 h 50"/>
                    <a:gd name="T58" fmla="*/ 0 w 51"/>
                    <a:gd name="T59" fmla="*/ 0 h 50"/>
                    <a:gd name="T60" fmla="*/ 0 w 51"/>
                    <a:gd name="T61" fmla="*/ 0 h 50"/>
                    <a:gd name="T62" fmla="*/ 0 w 51"/>
                    <a:gd name="T63" fmla="*/ 0 h 50"/>
                    <a:gd name="T64" fmla="*/ 0 w 51"/>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
                    <a:gd name="T100" fmla="*/ 0 h 50"/>
                    <a:gd name="T101" fmla="*/ 51 w 51"/>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 h="50">
                      <a:moveTo>
                        <a:pt x="25" y="25"/>
                      </a:moveTo>
                      <a:lnTo>
                        <a:pt x="20" y="20"/>
                      </a:lnTo>
                      <a:lnTo>
                        <a:pt x="16" y="16"/>
                      </a:lnTo>
                      <a:lnTo>
                        <a:pt x="11" y="11"/>
                      </a:lnTo>
                      <a:lnTo>
                        <a:pt x="7" y="7"/>
                      </a:lnTo>
                      <a:lnTo>
                        <a:pt x="4" y="4"/>
                      </a:lnTo>
                      <a:lnTo>
                        <a:pt x="2" y="2"/>
                      </a:lnTo>
                      <a:lnTo>
                        <a:pt x="1" y="0"/>
                      </a:lnTo>
                      <a:lnTo>
                        <a:pt x="0" y="0"/>
                      </a:lnTo>
                      <a:lnTo>
                        <a:pt x="1" y="0"/>
                      </a:lnTo>
                      <a:lnTo>
                        <a:pt x="2" y="1"/>
                      </a:lnTo>
                      <a:lnTo>
                        <a:pt x="4" y="3"/>
                      </a:lnTo>
                      <a:lnTo>
                        <a:pt x="8" y="7"/>
                      </a:lnTo>
                      <a:lnTo>
                        <a:pt x="11" y="10"/>
                      </a:lnTo>
                      <a:lnTo>
                        <a:pt x="16" y="15"/>
                      </a:lnTo>
                      <a:lnTo>
                        <a:pt x="20" y="19"/>
                      </a:lnTo>
                      <a:lnTo>
                        <a:pt x="26" y="24"/>
                      </a:lnTo>
                      <a:lnTo>
                        <a:pt x="30" y="29"/>
                      </a:lnTo>
                      <a:lnTo>
                        <a:pt x="35" y="34"/>
                      </a:lnTo>
                      <a:lnTo>
                        <a:pt x="39" y="39"/>
                      </a:lnTo>
                      <a:lnTo>
                        <a:pt x="43" y="42"/>
                      </a:lnTo>
                      <a:lnTo>
                        <a:pt x="46" y="45"/>
                      </a:lnTo>
                      <a:lnTo>
                        <a:pt x="48" y="48"/>
                      </a:lnTo>
                      <a:lnTo>
                        <a:pt x="50" y="49"/>
                      </a:lnTo>
                      <a:lnTo>
                        <a:pt x="51" y="50"/>
                      </a:lnTo>
                      <a:lnTo>
                        <a:pt x="50" y="49"/>
                      </a:lnTo>
                      <a:lnTo>
                        <a:pt x="48" y="48"/>
                      </a:lnTo>
                      <a:lnTo>
                        <a:pt x="46" y="45"/>
                      </a:lnTo>
                      <a:lnTo>
                        <a:pt x="43" y="42"/>
                      </a:lnTo>
                      <a:lnTo>
                        <a:pt x="38" y="39"/>
                      </a:lnTo>
                      <a:lnTo>
                        <a:pt x="35" y="34"/>
                      </a:lnTo>
                      <a:lnTo>
                        <a:pt x="29" y="29"/>
                      </a:lnTo>
                      <a:lnTo>
                        <a:pt x="25" y="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87" name="Freeform 393"/>
                <p:cNvSpPr>
                  <a:spLocks/>
                </p:cNvSpPr>
                <p:nvPr/>
              </p:nvSpPr>
              <p:spPr bwMode="auto">
                <a:xfrm>
                  <a:off x="3476" y="1462"/>
                  <a:ext cx="253" cy="182"/>
                </a:xfrm>
                <a:custGeom>
                  <a:avLst/>
                  <a:gdLst>
                    <a:gd name="T0" fmla="*/ 0 w 2512"/>
                    <a:gd name="T1" fmla="*/ 0 h 1655"/>
                    <a:gd name="T2" fmla="*/ 0 w 2512"/>
                    <a:gd name="T3" fmla="*/ 0 h 1655"/>
                    <a:gd name="T4" fmla="*/ 0 w 2512"/>
                    <a:gd name="T5" fmla="*/ 0 h 1655"/>
                    <a:gd name="T6" fmla="*/ 0 w 2512"/>
                    <a:gd name="T7" fmla="*/ 0 h 1655"/>
                    <a:gd name="T8" fmla="*/ 0 w 2512"/>
                    <a:gd name="T9" fmla="*/ 0 h 1655"/>
                    <a:gd name="T10" fmla="*/ 0 w 2512"/>
                    <a:gd name="T11" fmla="*/ 0 h 1655"/>
                    <a:gd name="T12" fmla="*/ 0 w 2512"/>
                    <a:gd name="T13" fmla="*/ 0 h 1655"/>
                    <a:gd name="T14" fmla="*/ 0 60000 65536"/>
                    <a:gd name="T15" fmla="*/ 0 60000 65536"/>
                    <a:gd name="T16" fmla="*/ 0 60000 65536"/>
                    <a:gd name="T17" fmla="*/ 0 60000 65536"/>
                    <a:gd name="T18" fmla="*/ 0 60000 65536"/>
                    <a:gd name="T19" fmla="*/ 0 60000 65536"/>
                    <a:gd name="T20" fmla="*/ 0 60000 65536"/>
                    <a:gd name="T21" fmla="*/ 0 w 2512"/>
                    <a:gd name="T22" fmla="*/ 0 h 1655"/>
                    <a:gd name="T23" fmla="*/ 2512 w 2512"/>
                    <a:gd name="T24" fmla="*/ 1655 h 16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2" h="1655">
                      <a:moveTo>
                        <a:pt x="1952" y="1513"/>
                      </a:moveTo>
                      <a:lnTo>
                        <a:pt x="1897" y="1655"/>
                      </a:lnTo>
                      <a:lnTo>
                        <a:pt x="0" y="1648"/>
                      </a:lnTo>
                      <a:lnTo>
                        <a:pt x="500" y="78"/>
                      </a:lnTo>
                      <a:lnTo>
                        <a:pt x="661" y="57"/>
                      </a:lnTo>
                      <a:lnTo>
                        <a:pt x="2512" y="0"/>
                      </a:lnTo>
                      <a:lnTo>
                        <a:pt x="1952" y="151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88" name="Freeform 394"/>
                <p:cNvSpPr>
                  <a:spLocks/>
                </p:cNvSpPr>
                <p:nvPr/>
              </p:nvSpPr>
              <p:spPr bwMode="auto">
                <a:xfrm>
                  <a:off x="3476" y="1462"/>
                  <a:ext cx="253" cy="182"/>
                </a:xfrm>
                <a:custGeom>
                  <a:avLst/>
                  <a:gdLst>
                    <a:gd name="T0" fmla="*/ 0 w 2512"/>
                    <a:gd name="T1" fmla="*/ 0 h 1655"/>
                    <a:gd name="T2" fmla="*/ 0 w 2512"/>
                    <a:gd name="T3" fmla="*/ 0 h 1655"/>
                    <a:gd name="T4" fmla="*/ 0 w 2512"/>
                    <a:gd name="T5" fmla="*/ 0 h 1655"/>
                    <a:gd name="T6" fmla="*/ 0 w 2512"/>
                    <a:gd name="T7" fmla="*/ 0 h 1655"/>
                    <a:gd name="T8" fmla="*/ 0 w 2512"/>
                    <a:gd name="T9" fmla="*/ 0 h 1655"/>
                    <a:gd name="T10" fmla="*/ 0 w 2512"/>
                    <a:gd name="T11" fmla="*/ 0 h 1655"/>
                    <a:gd name="T12" fmla="*/ 0 w 2512"/>
                    <a:gd name="T13" fmla="*/ 0 h 1655"/>
                    <a:gd name="T14" fmla="*/ 0 60000 65536"/>
                    <a:gd name="T15" fmla="*/ 0 60000 65536"/>
                    <a:gd name="T16" fmla="*/ 0 60000 65536"/>
                    <a:gd name="T17" fmla="*/ 0 60000 65536"/>
                    <a:gd name="T18" fmla="*/ 0 60000 65536"/>
                    <a:gd name="T19" fmla="*/ 0 60000 65536"/>
                    <a:gd name="T20" fmla="*/ 0 60000 65536"/>
                    <a:gd name="T21" fmla="*/ 0 w 2512"/>
                    <a:gd name="T22" fmla="*/ 0 h 1655"/>
                    <a:gd name="T23" fmla="*/ 2512 w 2512"/>
                    <a:gd name="T24" fmla="*/ 1655 h 16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2" h="1655">
                      <a:moveTo>
                        <a:pt x="1952" y="1513"/>
                      </a:moveTo>
                      <a:lnTo>
                        <a:pt x="1897" y="1655"/>
                      </a:lnTo>
                      <a:lnTo>
                        <a:pt x="0" y="1648"/>
                      </a:lnTo>
                      <a:lnTo>
                        <a:pt x="500" y="78"/>
                      </a:lnTo>
                      <a:lnTo>
                        <a:pt x="661" y="57"/>
                      </a:lnTo>
                      <a:lnTo>
                        <a:pt x="2512" y="0"/>
                      </a:lnTo>
                      <a:lnTo>
                        <a:pt x="1952" y="151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89" name="Line 395"/>
                <p:cNvSpPr>
                  <a:spLocks noChangeShapeType="1"/>
                </p:cNvSpPr>
                <p:nvPr/>
              </p:nvSpPr>
              <p:spPr bwMode="auto">
                <a:xfrm flipV="1">
                  <a:off x="3667" y="1462"/>
                  <a:ext cx="62" cy="18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90" name="Line 396"/>
                <p:cNvSpPr>
                  <a:spLocks noChangeShapeType="1"/>
                </p:cNvSpPr>
                <p:nvPr/>
              </p:nvSpPr>
              <p:spPr bwMode="auto">
                <a:xfrm flipH="1" flipV="1">
                  <a:off x="3527" y="1471"/>
                  <a:ext cx="140" cy="17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91" name="Line 397"/>
                <p:cNvSpPr>
                  <a:spLocks noChangeShapeType="1"/>
                </p:cNvSpPr>
                <p:nvPr/>
              </p:nvSpPr>
              <p:spPr bwMode="auto">
                <a:xfrm flipH="1">
                  <a:off x="3527" y="1462"/>
                  <a:ext cx="202" cy="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92" name="Oval 398"/>
                <p:cNvSpPr>
                  <a:spLocks noChangeArrowheads="1"/>
                </p:cNvSpPr>
                <p:nvPr/>
              </p:nvSpPr>
              <p:spPr bwMode="auto">
                <a:xfrm>
                  <a:off x="3829" y="1297"/>
                  <a:ext cx="51"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93" name="Freeform 399"/>
                <p:cNvSpPr>
                  <a:spLocks/>
                </p:cNvSpPr>
                <p:nvPr/>
              </p:nvSpPr>
              <p:spPr bwMode="auto">
                <a:xfrm>
                  <a:off x="3727" y="1341"/>
                  <a:ext cx="113" cy="124"/>
                </a:xfrm>
                <a:custGeom>
                  <a:avLst/>
                  <a:gdLst>
                    <a:gd name="T0" fmla="*/ 0 w 1123"/>
                    <a:gd name="T1" fmla="*/ 0 h 1142"/>
                    <a:gd name="T2" fmla="*/ 0 w 1123"/>
                    <a:gd name="T3" fmla="*/ 0 h 1142"/>
                    <a:gd name="T4" fmla="*/ 0 w 1123"/>
                    <a:gd name="T5" fmla="*/ 0 h 1142"/>
                    <a:gd name="T6" fmla="*/ 0 w 1123"/>
                    <a:gd name="T7" fmla="*/ 0 h 1142"/>
                    <a:gd name="T8" fmla="*/ 0 w 1123"/>
                    <a:gd name="T9" fmla="*/ 0 h 1142"/>
                    <a:gd name="T10" fmla="*/ 0 w 1123"/>
                    <a:gd name="T11" fmla="*/ 0 h 1142"/>
                    <a:gd name="T12" fmla="*/ 0 w 1123"/>
                    <a:gd name="T13" fmla="*/ 0 h 1142"/>
                    <a:gd name="T14" fmla="*/ 0 w 1123"/>
                    <a:gd name="T15" fmla="*/ 0 h 1142"/>
                    <a:gd name="T16" fmla="*/ 0 w 1123"/>
                    <a:gd name="T17" fmla="*/ 0 h 1142"/>
                    <a:gd name="T18" fmla="*/ 0 w 1123"/>
                    <a:gd name="T19" fmla="*/ 0 h 1142"/>
                    <a:gd name="T20" fmla="*/ 0 w 1123"/>
                    <a:gd name="T21" fmla="*/ 0 h 1142"/>
                    <a:gd name="T22" fmla="*/ 0 w 1123"/>
                    <a:gd name="T23" fmla="*/ 0 h 1142"/>
                    <a:gd name="T24" fmla="*/ 0 w 1123"/>
                    <a:gd name="T25" fmla="*/ 0 h 1142"/>
                    <a:gd name="T26" fmla="*/ 0 w 1123"/>
                    <a:gd name="T27" fmla="*/ 0 h 1142"/>
                    <a:gd name="T28" fmla="*/ 0 w 1123"/>
                    <a:gd name="T29" fmla="*/ 0 h 1142"/>
                    <a:gd name="T30" fmla="*/ 0 w 1123"/>
                    <a:gd name="T31" fmla="*/ 0 h 1142"/>
                    <a:gd name="T32" fmla="*/ 0 w 1123"/>
                    <a:gd name="T33" fmla="*/ 0 h 1142"/>
                    <a:gd name="T34" fmla="*/ 0 w 1123"/>
                    <a:gd name="T35" fmla="*/ 0 h 1142"/>
                    <a:gd name="T36" fmla="*/ 0 w 1123"/>
                    <a:gd name="T37" fmla="*/ 0 h 1142"/>
                    <a:gd name="T38" fmla="*/ 0 w 1123"/>
                    <a:gd name="T39" fmla="*/ 0 h 1142"/>
                    <a:gd name="T40" fmla="*/ 0 w 1123"/>
                    <a:gd name="T41" fmla="*/ 0 h 1142"/>
                    <a:gd name="T42" fmla="*/ 0 w 1123"/>
                    <a:gd name="T43" fmla="*/ 0 h 11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3"/>
                    <a:gd name="T67" fmla="*/ 0 h 1142"/>
                    <a:gd name="T68" fmla="*/ 1123 w 1123"/>
                    <a:gd name="T69" fmla="*/ 1142 h 11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3" h="1142">
                      <a:moveTo>
                        <a:pt x="1123" y="50"/>
                      </a:moveTo>
                      <a:lnTo>
                        <a:pt x="51" y="1142"/>
                      </a:lnTo>
                      <a:lnTo>
                        <a:pt x="0" y="1092"/>
                      </a:lnTo>
                      <a:lnTo>
                        <a:pt x="1072" y="0"/>
                      </a:lnTo>
                      <a:lnTo>
                        <a:pt x="1074" y="0"/>
                      </a:lnTo>
                      <a:lnTo>
                        <a:pt x="1075" y="1"/>
                      </a:lnTo>
                      <a:lnTo>
                        <a:pt x="1077" y="4"/>
                      </a:lnTo>
                      <a:lnTo>
                        <a:pt x="1080" y="7"/>
                      </a:lnTo>
                      <a:lnTo>
                        <a:pt x="1085" y="11"/>
                      </a:lnTo>
                      <a:lnTo>
                        <a:pt x="1089" y="14"/>
                      </a:lnTo>
                      <a:lnTo>
                        <a:pt x="1094" y="20"/>
                      </a:lnTo>
                      <a:lnTo>
                        <a:pt x="1098" y="24"/>
                      </a:lnTo>
                      <a:lnTo>
                        <a:pt x="1104" y="29"/>
                      </a:lnTo>
                      <a:lnTo>
                        <a:pt x="1109" y="33"/>
                      </a:lnTo>
                      <a:lnTo>
                        <a:pt x="1113" y="38"/>
                      </a:lnTo>
                      <a:lnTo>
                        <a:pt x="1117" y="42"/>
                      </a:lnTo>
                      <a:lnTo>
                        <a:pt x="1120" y="45"/>
                      </a:lnTo>
                      <a:lnTo>
                        <a:pt x="1121" y="48"/>
                      </a:lnTo>
                      <a:lnTo>
                        <a:pt x="1123" y="49"/>
                      </a:lnTo>
                      <a:lnTo>
                        <a:pt x="1123" y="5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94" name="Freeform 400"/>
                <p:cNvSpPr>
                  <a:spLocks/>
                </p:cNvSpPr>
                <p:nvPr/>
              </p:nvSpPr>
              <p:spPr bwMode="auto">
                <a:xfrm>
                  <a:off x="3727" y="1341"/>
                  <a:ext cx="113" cy="124"/>
                </a:xfrm>
                <a:custGeom>
                  <a:avLst/>
                  <a:gdLst>
                    <a:gd name="T0" fmla="*/ 0 w 1123"/>
                    <a:gd name="T1" fmla="*/ 0 h 1142"/>
                    <a:gd name="T2" fmla="*/ 0 w 1123"/>
                    <a:gd name="T3" fmla="*/ 0 h 1142"/>
                    <a:gd name="T4" fmla="*/ 0 w 1123"/>
                    <a:gd name="T5" fmla="*/ 0 h 1142"/>
                    <a:gd name="T6" fmla="*/ 0 w 1123"/>
                    <a:gd name="T7" fmla="*/ 0 h 1142"/>
                    <a:gd name="T8" fmla="*/ 0 w 1123"/>
                    <a:gd name="T9" fmla="*/ 0 h 1142"/>
                    <a:gd name="T10" fmla="*/ 0 w 1123"/>
                    <a:gd name="T11" fmla="*/ 0 h 1142"/>
                    <a:gd name="T12" fmla="*/ 0 w 1123"/>
                    <a:gd name="T13" fmla="*/ 0 h 1142"/>
                    <a:gd name="T14" fmla="*/ 0 w 1123"/>
                    <a:gd name="T15" fmla="*/ 0 h 1142"/>
                    <a:gd name="T16" fmla="*/ 0 w 1123"/>
                    <a:gd name="T17" fmla="*/ 0 h 1142"/>
                    <a:gd name="T18" fmla="*/ 0 w 1123"/>
                    <a:gd name="T19" fmla="*/ 0 h 1142"/>
                    <a:gd name="T20" fmla="*/ 0 w 1123"/>
                    <a:gd name="T21" fmla="*/ 0 h 1142"/>
                    <a:gd name="T22" fmla="*/ 0 w 1123"/>
                    <a:gd name="T23" fmla="*/ 0 h 1142"/>
                    <a:gd name="T24" fmla="*/ 0 w 1123"/>
                    <a:gd name="T25" fmla="*/ 0 h 1142"/>
                    <a:gd name="T26" fmla="*/ 0 w 1123"/>
                    <a:gd name="T27" fmla="*/ 0 h 1142"/>
                    <a:gd name="T28" fmla="*/ 0 w 1123"/>
                    <a:gd name="T29" fmla="*/ 0 h 1142"/>
                    <a:gd name="T30" fmla="*/ 0 w 1123"/>
                    <a:gd name="T31" fmla="*/ 0 h 1142"/>
                    <a:gd name="T32" fmla="*/ 0 w 1123"/>
                    <a:gd name="T33" fmla="*/ 0 h 1142"/>
                    <a:gd name="T34" fmla="*/ 0 w 1123"/>
                    <a:gd name="T35" fmla="*/ 0 h 1142"/>
                    <a:gd name="T36" fmla="*/ 0 w 1123"/>
                    <a:gd name="T37" fmla="*/ 0 h 1142"/>
                    <a:gd name="T38" fmla="*/ 0 w 1123"/>
                    <a:gd name="T39" fmla="*/ 0 h 1142"/>
                    <a:gd name="T40" fmla="*/ 0 w 1123"/>
                    <a:gd name="T41" fmla="*/ 0 h 1142"/>
                    <a:gd name="T42" fmla="*/ 0 w 1123"/>
                    <a:gd name="T43" fmla="*/ 0 h 11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3"/>
                    <a:gd name="T67" fmla="*/ 0 h 1142"/>
                    <a:gd name="T68" fmla="*/ 1123 w 1123"/>
                    <a:gd name="T69" fmla="*/ 1142 h 11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3" h="1142">
                      <a:moveTo>
                        <a:pt x="1123" y="50"/>
                      </a:moveTo>
                      <a:lnTo>
                        <a:pt x="51" y="1142"/>
                      </a:lnTo>
                      <a:lnTo>
                        <a:pt x="0" y="1092"/>
                      </a:lnTo>
                      <a:lnTo>
                        <a:pt x="1072" y="0"/>
                      </a:lnTo>
                      <a:lnTo>
                        <a:pt x="1074" y="0"/>
                      </a:lnTo>
                      <a:lnTo>
                        <a:pt x="1075" y="1"/>
                      </a:lnTo>
                      <a:lnTo>
                        <a:pt x="1077" y="4"/>
                      </a:lnTo>
                      <a:lnTo>
                        <a:pt x="1080" y="7"/>
                      </a:lnTo>
                      <a:lnTo>
                        <a:pt x="1085" y="11"/>
                      </a:lnTo>
                      <a:lnTo>
                        <a:pt x="1089" y="14"/>
                      </a:lnTo>
                      <a:lnTo>
                        <a:pt x="1094" y="20"/>
                      </a:lnTo>
                      <a:lnTo>
                        <a:pt x="1098" y="24"/>
                      </a:lnTo>
                      <a:lnTo>
                        <a:pt x="1104" y="29"/>
                      </a:lnTo>
                      <a:lnTo>
                        <a:pt x="1109" y="33"/>
                      </a:lnTo>
                      <a:lnTo>
                        <a:pt x="1113" y="38"/>
                      </a:lnTo>
                      <a:lnTo>
                        <a:pt x="1117" y="42"/>
                      </a:lnTo>
                      <a:lnTo>
                        <a:pt x="1120" y="45"/>
                      </a:lnTo>
                      <a:lnTo>
                        <a:pt x="1121" y="48"/>
                      </a:lnTo>
                      <a:lnTo>
                        <a:pt x="1123" y="49"/>
                      </a:lnTo>
                      <a:lnTo>
                        <a:pt x="1123" y="50"/>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95" name="Freeform 401"/>
                <p:cNvSpPr>
                  <a:spLocks/>
                </p:cNvSpPr>
                <p:nvPr/>
              </p:nvSpPr>
              <p:spPr bwMode="auto">
                <a:xfrm>
                  <a:off x="4135" y="1769"/>
                  <a:ext cx="81" cy="132"/>
                </a:xfrm>
                <a:custGeom>
                  <a:avLst/>
                  <a:gdLst>
                    <a:gd name="T0" fmla="*/ 0 w 810"/>
                    <a:gd name="T1" fmla="*/ 0 h 1219"/>
                    <a:gd name="T2" fmla="*/ 0 w 810"/>
                    <a:gd name="T3" fmla="*/ 0 h 1219"/>
                    <a:gd name="T4" fmla="*/ 0 w 810"/>
                    <a:gd name="T5" fmla="*/ 0 h 1219"/>
                    <a:gd name="T6" fmla="*/ 0 w 810"/>
                    <a:gd name="T7" fmla="*/ 0 h 1219"/>
                    <a:gd name="T8" fmla="*/ 0 w 810"/>
                    <a:gd name="T9" fmla="*/ 0 h 1219"/>
                    <a:gd name="T10" fmla="*/ 0 w 810"/>
                    <a:gd name="T11" fmla="*/ 0 h 1219"/>
                    <a:gd name="T12" fmla="*/ 0 w 810"/>
                    <a:gd name="T13" fmla="*/ 0 h 1219"/>
                    <a:gd name="T14" fmla="*/ 0 w 810"/>
                    <a:gd name="T15" fmla="*/ 0 h 1219"/>
                    <a:gd name="T16" fmla="*/ 0 w 810"/>
                    <a:gd name="T17" fmla="*/ 0 h 1219"/>
                    <a:gd name="T18" fmla="*/ 0 w 810"/>
                    <a:gd name="T19" fmla="*/ 0 h 1219"/>
                    <a:gd name="T20" fmla="*/ 0 w 810"/>
                    <a:gd name="T21" fmla="*/ 0 h 1219"/>
                    <a:gd name="T22" fmla="*/ 0 w 810"/>
                    <a:gd name="T23" fmla="*/ 0 h 1219"/>
                    <a:gd name="T24" fmla="*/ 0 w 810"/>
                    <a:gd name="T25" fmla="*/ 0 h 1219"/>
                    <a:gd name="T26" fmla="*/ 0 w 810"/>
                    <a:gd name="T27" fmla="*/ 0 h 1219"/>
                    <a:gd name="T28" fmla="*/ 0 w 810"/>
                    <a:gd name="T29" fmla="*/ 0 h 1219"/>
                    <a:gd name="T30" fmla="*/ 0 w 810"/>
                    <a:gd name="T31" fmla="*/ 0 h 1219"/>
                    <a:gd name="T32" fmla="*/ 0 w 810"/>
                    <a:gd name="T33" fmla="*/ 0 h 1219"/>
                    <a:gd name="T34" fmla="*/ 0 w 810"/>
                    <a:gd name="T35" fmla="*/ 0 h 1219"/>
                    <a:gd name="T36" fmla="*/ 0 w 810"/>
                    <a:gd name="T37" fmla="*/ 0 h 1219"/>
                    <a:gd name="T38" fmla="*/ 0 w 810"/>
                    <a:gd name="T39" fmla="*/ 0 h 1219"/>
                    <a:gd name="T40" fmla="*/ 0 w 810"/>
                    <a:gd name="T41" fmla="*/ 0 h 1219"/>
                    <a:gd name="T42" fmla="*/ 0 w 810"/>
                    <a:gd name="T43" fmla="*/ 0 h 1219"/>
                    <a:gd name="T44" fmla="*/ 0 w 810"/>
                    <a:gd name="T45" fmla="*/ 0 h 1219"/>
                    <a:gd name="T46" fmla="*/ 0 w 810"/>
                    <a:gd name="T47" fmla="*/ 0 h 1219"/>
                    <a:gd name="T48" fmla="*/ 0 w 810"/>
                    <a:gd name="T49" fmla="*/ 0 h 1219"/>
                    <a:gd name="T50" fmla="*/ 0 w 810"/>
                    <a:gd name="T51" fmla="*/ 0 h 1219"/>
                    <a:gd name="T52" fmla="*/ 0 w 810"/>
                    <a:gd name="T53" fmla="*/ 0 h 1219"/>
                    <a:gd name="T54" fmla="*/ 0 w 810"/>
                    <a:gd name="T55" fmla="*/ 0 h 1219"/>
                    <a:gd name="T56" fmla="*/ 0 w 810"/>
                    <a:gd name="T57" fmla="*/ 0 h 1219"/>
                    <a:gd name="T58" fmla="*/ 0 w 810"/>
                    <a:gd name="T59" fmla="*/ 0 h 1219"/>
                    <a:gd name="T60" fmla="*/ 0 w 810"/>
                    <a:gd name="T61" fmla="*/ 0 h 1219"/>
                    <a:gd name="T62" fmla="*/ 0 w 810"/>
                    <a:gd name="T63" fmla="*/ 0 h 1219"/>
                    <a:gd name="T64" fmla="*/ 0 w 810"/>
                    <a:gd name="T65" fmla="*/ 0 h 1219"/>
                    <a:gd name="T66" fmla="*/ 0 w 810"/>
                    <a:gd name="T67" fmla="*/ 0 h 1219"/>
                    <a:gd name="T68" fmla="*/ 0 w 810"/>
                    <a:gd name="T69" fmla="*/ 0 h 1219"/>
                    <a:gd name="T70" fmla="*/ 0 w 810"/>
                    <a:gd name="T71" fmla="*/ 0 h 1219"/>
                    <a:gd name="T72" fmla="*/ 0 w 810"/>
                    <a:gd name="T73" fmla="*/ 0 h 1219"/>
                    <a:gd name="T74" fmla="*/ 0 w 810"/>
                    <a:gd name="T75" fmla="*/ 0 h 12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0"/>
                    <a:gd name="T115" fmla="*/ 0 h 1219"/>
                    <a:gd name="T116" fmla="*/ 810 w 810"/>
                    <a:gd name="T117" fmla="*/ 1219 h 12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0" h="1219">
                      <a:moveTo>
                        <a:pt x="61" y="5"/>
                      </a:moveTo>
                      <a:lnTo>
                        <a:pt x="809" y="1175"/>
                      </a:lnTo>
                      <a:lnTo>
                        <a:pt x="810" y="1179"/>
                      </a:lnTo>
                      <a:lnTo>
                        <a:pt x="810" y="1182"/>
                      </a:lnTo>
                      <a:lnTo>
                        <a:pt x="809" y="1186"/>
                      </a:lnTo>
                      <a:lnTo>
                        <a:pt x="805" y="1191"/>
                      </a:lnTo>
                      <a:lnTo>
                        <a:pt x="802" y="1196"/>
                      </a:lnTo>
                      <a:lnTo>
                        <a:pt x="797" y="1200"/>
                      </a:lnTo>
                      <a:lnTo>
                        <a:pt x="793" y="1205"/>
                      </a:lnTo>
                      <a:lnTo>
                        <a:pt x="786" y="1209"/>
                      </a:lnTo>
                      <a:lnTo>
                        <a:pt x="780" y="1213"/>
                      </a:lnTo>
                      <a:lnTo>
                        <a:pt x="773" y="1215"/>
                      </a:lnTo>
                      <a:lnTo>
                        <a:pt x="768" y="1217"/>
                      </a:lnTo>
                      <a:lnTo>
                        <a:pt x="762" y="1218"/>
                      </a:lnTo>
                      <a:lnTo>
                        <a:pt x="756" y="1219"/>
                      </a:lnTo>
                      <a:lnTo>
                        <a:pt x="752" y="1218"/>
                      </a:lnTo>
                      <a:lnTo>
                        <a:pt x="749" y="1217"/>
                      </a:lnTo>
                      <a:lnTo>
                        <a:pt x="746" y="1215"/>
                      </a:lnTo>
                      <a:lnTo>
                        <a:pt x="2" y="44"/>
                      </a:lnTo>
                      <a:lnTo>
                        <a:pt x="0" y="40"/>
                      </a:lnTo>
                      <a:lnTo>
                        <a:pt x="0" y="37"/>
                      </a:lnTo>
                      <a:lnTo>
                        <a:pt x="1" y="32"/>
                      </a:lnTo>
                      <a:lnTo>
                        <a:pt x="4" y="28"/>
                      </a:lnTo>
                      <a:lnTo>
                        <a:pt x="7" y="23"/>
                      </a:lnTo>
                      <a:lnTo>
                        <a:pt x="12" y="17"/>
                      </a:lnTo>
                      <a:lnTo>
                        <a:pt x="17" y="14"/>
                      </a:lnTo>
                      <a:lnTo>
                        <a:pt x="23" y="10"/>
                      </a:lnTo>
                      <a:lnTo>
                        <a:pt x="29" y="6"/>
                      </a:lnTo>
                      <a:lnTo>
                        <a:pt x="34" y="4"/>
                      </a:lnTo>
                      <a:lnTo>
                        <a:pt x="41" y="2"/>
                      </a:lnTo>
                      <a:lnTo>
                        <a:pt x="47" y="0"/>
                      </a:lnTo>
                      <a:lnTo>
                        <a:pt x="51" y="0"/>
                      </a:lnTo>
                      <a:lnTo>
                        <a:pt x="56" y="2"/>
                      </a:lnTo>
                      <a:lnTo>
                        <a:pt x="59" y="3"/>
                      </a:lnTo>
                      <a:lnTo>
                        <a:pt x="61"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96" name="Freeform 402"/>
                <p:cNvSpPr>
                  <a:spLocks/>
                </p:cNvSpPr>
                <p:nvPr/>
              </p:nvSpPr>
              <p:spPr bwMode="auto">
                <a:xfrm>
                  <a:off x="4135" y="1769"/>
                  <a:ext cx="81" cy="132"/>
                </a:xfrm>
                <a:custGeom>
                  <a:avLst/>
                  <a:gdLst>
                    <a:gd name="T0" fmla="*/ 0 w 810"/>
                    <a:gd name="T1" fmla="*/ 0 h 1219"/>
                    <a:gd name="T2" fmla="*/ 0 w 810"/>
                    <a:gd name="T3" fmla="*/ 0 h 1219"/>
                    <a:gd name="T4" fmla="*/ 0 w 810"/>
                    <a:gd name="T5" fmla="*/ 0 h 1219"/>
                    <a:gd name="T6" fmla="*/ 0 w 810"/>
                    <a:gd name="T7" fmla="*/ 0 h 1219"/>
                    <a:gd name="T8" fmla="*/ 0 w 810"/>
                    <a:gd name="T9" fmla="*/ 0 h 1219"/>
                    <a:gd name="T10" fmla="*/ 0 w 810"/>
                    <a:gd name="T11" fmla="*/ 0 h 1219"/>
                    <a:gd name="T12" fmla="*/ 0 w 810"/>
                    <a:gd name="T13" fmla="*/ 0 h 1219"/>
                    <a:gd name="T14" fmla="*/ 0 w 810"/>
                    <a:gd name="T15" fmla="*/ 0 h 1219"/>
                    <a:gd name="T16" fmla="*/ 0 w 810"/>
                    <a:gd name="T17" fmla="*/ 0 h 1219"/>
                    <a:gd name="T18" fmla="*/ 0 w 810"/>
                    <a:gd name="T19" fmla="*/ 0 h 1219"/>
                    <a:gd name="T20" fmla="*/ 0 w 810"/>
                    <a:gd name="T21" fmla="*/ 0 h 1219"/>
                    <a:gd name="T22" fmla="*/ 0 w 810"/>
                    <a:gd name="T23" fmla="*/ 0 h 1219"/>
                    <a:gd name="T24" fmla="*/ 0 w 810"/>
                    <a:gd name="T25" fmla="*/ 0 h 1219"/>
                    <a:gd name="T26" fmla="*/ 0 w 810"/>
                    <a:gd name="T27" fmla="*/ 0 h 1219"/>
                    <a:gd name="T28" fmla="*/ 0 w 810"/>
                    <a:gd name="T29" fmla="*/ 0 h 1219"/>
                    <a:gd name="T30" fmla="*/ 0 w 810"/>
                    <a:gd name="T31" fmla="*/ 0 h 1219"/>
                    <a:gd name="T32" fmla="*/ 0 w 810"/>
                    <a:gd name="T33" fmla="*/ 0 h 1219"/>
                    <a:gd name="T34" fmla="*/ 0 w 810"/>
                    <a:gd name="T35" fmla="*/ 0 h 1219"/>
                    <a:gd name="T36" fmla="*/ 0 w 810"/>
                    <a:gd name="T37" fmla="*/ 0 h 1219"/>
                    <a:gd name="T38" fmla="*/ 0 w 810"/>
                    <a:gd name="T39" fmla="*/ 0 h 1219"/>
                    <a:gd name="T40" fmla="*/ 0 w 810"/>
                    <a:gd name="T41" fmla="*/ 0 h 1219"/>
                    <a:gd name="T42" fmla="*/ 0 w 810"/>
                    <a:gd name="T43" fmla="*/ 0 h 1219"/>
                    <a:gd name="T44" fmla="*/ 0 w 810"/>
                    <a:gd name="T45" fmla="*/ 0 h 1219"/>
                    <a:gd name="T46" fmla="*/ 0 w 810"/>
                    <a:gd name="T47" fmla="*/ 0 h 1219"/>
                    <a:gd name="T48" fmla="*/ 0 w 810"/>
                    <a:gd name="T49" fmla="*/ 0 h 1219"/>
                    <a:gd name="T50" fmla="*/ 0 w 810"/>
                    <a:gd name="T51" fmla="*/ 0 h 1219"/>
                    <a:gd name="T52" fmla="*/ 0 w 810"/>
                    <a:gd name="T53" fmla="*/ 0 h 1219"/>
                    <a:gd name="T54" fmla="*/ 0 w 810"/>
                    <a:gd name="T55" fmla="*/ 0 h 1219"/>
                    <a:gd name="T56" fmla="*/ 0 w 810"/>
                    <a:gd name="T57" fmla="*/ 0 h 1219"/>
                    <a:gd name="T58" fmla="*/ 0 w 810"/>
                    <a:gd name="T59" fmla="*/ 0 h 1219"/>
                    <a:gd name="T60" fmla="*/ 0 w 810"/>
                    <a:gd name="T61" fmla="*/ 0 h 1219"/>
                    <a:gd name="T62" fmla="*/ 0 w 810"/>
                    <a:gd name="T63" fmla="*/ 0 h 1219"/>
                    <a:gd name="T64" fmla="*/ 0 w 810"/>
                    <a:gd name="T65" fmla="*/ 0 h 1219"/>
                    <a:gd name="T66" fmla="*/ 0 w 810"/>
                    <a:gd name="T67" fmla="*/ 0 h 1219"/>
                    <a:gd name="T68" fmla="*/ 0 w 810"/>
                    <a:gd name="T69" fmla="*/ 0 h 1219"/>
                    <a:gd name="T70" fmla="*/ 0 w 810"/>
                    <a:gd name="T71" fmla="*/ 0 h 1219"/>
                    <a:gd name="T72" fmla="*/ 0 w 810"/>
                    <a:gd name="T73" fmla="*/ 0 h 1219"/>
                    <a:gd name="T74" fmla="*/ 0 w 810"/>
                    <a:gd name="T75" fmla="*/ 0 h 12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0"/>
                    <a:gd name="T115" fmla="*/ 0 h 1219"/>
                    <a:gd name="T116" fmla="*/ 810 w 810"/>
                    <a:gd name="T117" fmla="*/ 1219 h 12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0" h="1219">
                      <a:moveTo>
                        <a:pt x="61" y="5"/>
                      </a:moveTo>
                      <a:lnTo>
                        <a:pt x="809" y="1175"/>
                      </a:lnTo>
                      <a:lnTo>
                        <a:pt x="810" y="1179"/>
                      </a:lnTo>
                      <a:lnTo>
                        <a:pt x="810" y="1182"/>
                      </a:lnTo>
                      <a:lnTo>
                        <a:pt x="809" y="1186"/>
                      </a:lnTo>
                      <a:lnTo>
                        <a:pt x="805" y="1191"/>
                      </a:lnTo>
                      <a:lnTo>
                        <a:pt x="802" y="1196"/>
                      </a:lnTo>
                      <a:lnTo>
                        <a:pt x="797" y="1200"/>
                      </a:lnTo>
                      <a:lnTo>
                        <a:pt x="793" y="1205"/>
                      </a:lnTo>
                      <a:lnTo>
                        <a:pt x="786" y="1209"/>
                      </a:lnTo>
                      <a:lnTo>
                        <a:pt x="780" y="1213"/>
                      </a:lnTo>
                      <a:lnTo>
                        <a:pt x="773" y="1215"/>
                      </a:lnTo>
                      <a:lnTo>
                        <a:pt x="768" y="1217"/>
                      </a:lnTo>
                      <a:lnTo>
                        <a:pt x="762" y="1218"/>
                      </a:lnTo>
                      <a:lnTo>
                        <a:pt x="756" y="1219"/>
                      </a:lnTo>
                      <a:lnTo>
                        <a:pt x="752" y="1218"/>
                      </a:lnTo>
                      <a:lnTo>
                        <a:pt x="749" y="1217"/>
                      </a:lnTo>
                      <a:lnTo>
                        <a:pt x="746" y="1215"/>
                      </a:lnTo>
                      <a:lnTo>
                        <a:pt x="2" y="44"/>
                      </a:lnTo>
                      <a:lnTo>
                        <a:pt x="0" y="40"/>
                      </a:lnTo>
                      <a:lnTo>
                        <a:pt x="0" y="37"/>
                      </a:lnTo>
                      <a:lnTo>
                        <a:pt x="1" y="32"/>
                      </a:lnTo>
                      <a:lnTo>
                        <a:pt x="4" y="28"/>
                      </a:lnTo>
                      <a:lnTo>
                        <a:pt x="7" y="23"/>
                      </a:lnTo>
                      <a:lnTo>
                        <a:pt x="12" y="17"/>
                      </a:lnTo>
                      <a:lnTo>
                        <a:pt x="17" y="14"/>
                      </a:lnTo>
                      <a:lnTo>
                        <a:pt x="23" y="10"/>
                      </a:lnTo>
                      <a:lnTo>
                        <a:pt x="29" y="6"/>
                      </a:lnTo>
                      <a:lnTo>
                        <a:pt x="34" y="4"/>
                      </a:lnTo>
                      <a:lnTo>
                        <a:pt x="41" y="2"/>
                      </a:lnTo>
                      <a:lnTo>
                        <a:pt x="47" y="0"/>
                      </a:lnTo>
                      <a:lnTo>
                        <a:pt x="51" y="0"/>
                      </a:lnTo>
                      <a:lnTo>
                        <a:pt x="56" y="2"/>
                      </a:lnTo>
                      <a:lnTo>
                        <a:pt x="59" y="3"/>
                      </a:lnTo>
                      <a:lnTo>
                        <a:pt x="61"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97" name="Freeform 403"/>
                <p:cNvSpPr>
                  <a:spLocks/>
                </p:cNvSpPr>
                <p:nvPr/>
              </p:nvSpPr>
              <p:spPr bwMode="auto">
                <a:xfrm>
                  <a:off x="4210" y="1897"/>
                  <a:ext cx="6" cy="4"/>
                </a:xfrm>
                <a:custGeom>
                  <a:avLst/>
                  <a:gdLst>
                    <a:gd name="T0" fmla="*/ 0 w 65"/>
                    <a:gd name="T1" fmla="*/ 0 h 48"/>
                    <a:gd name="T2" fmla="*/ 0 w 65"/>
                    <a:gd name="T3" fmla="*/ 0 h 48"/>
                    <a:gd name="T4" fmla="*/ 0 w 65"/>
                    <a:gd name="T5" fmla="*/ 0 h 48"/>
                    <a:gd name="T6" fmla="*/ 0 w 65"/>
                    <a:gd name="T7" fmla="*/ 0 h 48"/>
                    <a:gd name="T8" fmla="*/ 0 w 65"/>
                    <a:gd name="T9" fmla="*/ 0 h 48"/>
                    <a:gd name="T10" fmla="*/ 0 w 65"/>
                    <a:gd name="T11" fmla="*/ 0 h 48"/>
                    <a:gd name="T12" fmla="*/ 0 w 65"/>
                    <a:gd name="T13" fmla="*/ 0 h 48"/>
                    <a:gd name="T14" fmla="*/ 0 w 65"/>
                    <a:gd name="T15" fmla="*/ 0 h 48"/>
                    <a:gd name="T16" fmla="*/ 0 w 65"/>
                    <a:gd name="T17" fmla="*/ 0 h 48"/>
                    <a:gd name="T18" fmla="*/ 0 w 65"/>
                    <a:gd name="T19" fmla="*/ 0 h 48"/>
                    <a:gd name="T20" fmla="*/ 0 w 65"/>
                    <a:gd name="T21" fmla="*/ 0 h 48"/>
                    <a:gd name="T22" fmla="*/ 0 w 65"/>
                    <a:gd name="T23" fmla="*/ 0 h 48"/>
                    <a:gd name="T24" fmla="*/ 0 w 65"/>
                    <a:gd name="T25" fmla="*/ 0 h 48"/>
                    <a:gd name="T26" fmla="*/ 0 w 65"/>
                    <a:gd name="T27" fmla="*/ 0 h 48"/>
                    <a:gd name="T28" fmla="*/ 0 w 65"/>
                    <a:gd name="T29" fmla="*/ 0 h 48"/>
                    <a:gd name="T30" fmla="*/ 0 w 65"/>
                    <a:gd name="T31" fmla="*/ 0 h 48"/>
                    <a:gd name="T32" fmla="*/ 0 w 65"/>
                    <a:gd name="T33" fmla="*/ 0 h 48"/>
                    <a:gd name="T34" fmla="*/ 0 w 65"/>
                    <a:gd name="T35" fmla="*/ 0 h 48"/>
                    <a:gd name="T36" fmla="*/ 0 w 65"/>
                    <a:gd name="T37" fmla="*/ 0 h 48"/>
                    <a:gd name="T38" fmla="*/ 0 w 65"/>
                    <a:gd name="T39" fmla="*/ 0 h 48"/>
                    <a:gd name="T40" fmla="*/ 0 w 65"/>
                    <a:gd name="T41" fmla="*/ 0 h 48"/>
                    <a:gd name="T42" fmla="*/ 0 w 65"/>
                    <a:gd name="T43" fmla="*/ 0 h 48"/>
                    <a:gd name="T44" fmla="*/ 0 w 65"/>
                    <a:gd name="T45" fmla="*/ 0 h 48"/>
                    <a:gd name="T46" fmla="*/ 0 w 65"/>
                    <a:gd name="T47" fmla="*/ 0 h 48"/>
                    <a:gd name="T48" fmla="*/ 0 w 65"/>
                    <a:gd name="T49" fmla="*/ 0 h 48"/>
                    <a:gd name="T50" fmla="*/ 0 w 65"/>
                    <a:gd name="T51" fmla="*/ 0 h 48"/>
                    <a:gd name="T52" fmla="*/ 0 w 65"/>
                    <a:gd name="T53" fmla="*/ 0 h 48"/>
                    <a:gd name="T54" fmla="*/ 0 w 65"/>
                    <a:gd name="T55" fmla="*/ 0 h 48"/>
                    <a:gd name="T56" fmla="*/ 0 w 65"/>
                    <a:gd name="T57" fmla="*/ 0 h 48"/>
                    <a:gd name="T58" fmla="*/ 0 w 65"/>
                    <a:gd name="T59" fmla="*/ 0 h 48"/>
                    <a:gd name="T60" fmla="*/ 0 w 65"/>
                    <a:gd name="T61" fmla="*/ 0 h 48"/>
                    <a:gd name="T62" fmla="*/ 0 w 65"/>
                    <a:gd name="T63" fmla="*/ 0 h 48"/>
                    <a:gd name="T64" fmla="*/ 0 w 65"/>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8"/>
                    <a:gd name="T101" fmla="*/ 65 w 65"/>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8">
                      <a:moveTo>
                        <a:pt x="24" y="11"/>
                      </a:moveTo>
                      <a:lnTo>
                        <a:pt x="30" y="6"/>
                      </a:lnTo>
                      <a:lnTo>
                        <a:pt x="36" y="4"/>
                      </a:lnTo>
                      <a:lnTo>
                        <a:pt x="42" y="2"/>
                      </a:lnTo>
                      <a:lnTo>
                        <a:pt x="49" y="1"/>
                      </a:lnTo>
                      <a:lnTo>
                        <a:pt x="53" y="0"/>
                      </a:lnTo>
                      <a:lnTo>
                        <a:pt x="58" y="1"/>
                      </a:lnTo>
                      <a:lnTo>
                        <a:pt x="61" y="2"/>
                      </a:lnTo>
                      <a:lnTo>
                        <a:pt x="64" y="4"/>
                      </a:lnTo>
                      <a:lnTo>
                        <a:pt x="65" y="8"/>
                      </a:lnTo>
                      <a:lnTo>
                        <a:pt x="65" y="11"/>
                      </a:lnTo>
                      <a:lnTo>
                        <a:pt x="64" y="15"/>
                      </a:lnTo>
                      <a:lnTo>
                        <a:pt x="60" y="20"/>
                      </a:lnTo>
                      <a:lnTo>
                        <a:pt x="57" y="25"/>
                      </a:lnTo>
                      <a:lnTo>
                        <a:pt x="52" y="29"/>
                      </a:lnTo>
                      <a:lnTo>
                        <a:pt x="48" y="34"/>
                      </a:lnTo>
                      <a:lnTo>
                        <a:pt x="41" y="38"/>
                      </a:lnTo>
                      <a:lnTo>
                        <a:pt x="35" y="42"/>
                      </a:lnTo>
                      <a:lnTo>
                        <a:pt x="28" y="44"/>
                      </a:lnTo>
                      <a:lnTo>
                        <a:pt x="23" y="46"/>
                      </a:lnTo>
                      <a:lnTo>
                        <a:pt x="17" y="47"/>
                      </a:lnTo>
                      <a:lnTo>
                        <a:pt x="11" y="48"/>
                      </a:lnTo>
                      <a:lnTo>
                        <a:pt x="7" y="47"/>
                      </a:lnTo>
                      <a:lnTo>
                        <a:pt x="4" y="46"/>
                      </a:lnTo>
                      <a:lnTo>
                        <a:pt x="1" y="44"/>
                      </a:lnTo>
                      <a:lnTo>
                        <a:pt x="0" y="40"/>
                      </a:lnTo>
                      <a:lnTo>
                        <a:pt x="0" y="37"/>
                      </a:lnTo>
                      <a:lnTo>
                        <a:pt x="2" y="32"/>
                      </a:lnTo>
                      <a:lnTo>
                        <a:pt x="5" y="28"/>
                      </a:lnTo>
                      <a:lnTo>
                        <a:pt x="8" y="23"/>
                      </a:lnTo>
                      <a:lnTo>
                        <a:pt x="13" y="19"/>
                      </a:lnTo>
                      <a:lnTo>
                        <a:pt x="18" y="14"/>
                      </a:lnTo>
                      <a:lnTo>
                        <a:pt x="24" y="1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98" name="Freeform 404"/>
                <p:cNvSpPr>
                  <a:spLocks/>
                </p:cNvSpPr>
                <p:nvPr/>
              </p:nvSpPr>
              <p:spPr bwMode="auto">
                <a:xfrm>
                  <a:off x="4210" y="1897"/>
                  <a:ext cx="6" cy="4"/>
                </a:xfrm>
                <a:custGeom>
                  <a:avLst/>
                  <a:gdLst>
                    <a:gd name="T0" fmla="*/ 0 w 65"/>
                    <a:gd name="T1" fmla="*/ 0 h 48"/>
                    <a:gd name="T2" fmla="*/ 0 w 65"/>
                    <a:gd name="T3" fmla="*/ 0 h 48"/>
                    <a:gd name="T4" fmla="*/ 0 w 65"/>
                    <a:gd name="T5" fmla="*/ 0 h 48"/>
                    <a:gd name="T6" fmla="*/ 0 w 65"/>
                    <a:gd name="T7" fmla="*/ 0 h 48"/>
                    <a:gd name="T8" fmla="*/ 0 w 65"/>
                    <a:gd name="T9" fmla="*/ 0 h 48"/>
                    <a:gd name="T10" fmla="*/ 0 w 65"/>
                    <a:gd name="T11" fmla="*/ 0 h 48"/>
                    <a:gd name="T12" fmla="*/ 0 w 65"/>
                    <a:gd name="T13" fmla="*/ 0 h 48"/>
                    <a:gd name="T14" fmla="*/ 0 w 65"/>
                    <a:gd name="T15" fmla="*/ 0 h 48"/>
                    <a:gd name="T16" fmla="*/ 0 w 65"/>
                    <a:gd name="T17" fmla="*/ 0 h 48"/>
                    <a:gd name="T18" fmla="*/ 0 w 65"/>
                    <a:gd name="T19" fmla="*/ 0 h 48"/>
                    <a:gd name="T20" fmla="*/ 0 w 65"/>
                    <a:gd name="T21" fmla="*/ 0 h 48"/>
                    <a:gd name="T22" fmla="*/ 0 w 65"/>
                    <a:gd name="T23" fmla="*/ 0 h 48"/>
                    <a:gd name="T24" fmla="*/ 0 w 65"/>
                    <a:gd name="T25" fmla="*/ 0 h 48"/>
                    <a:gd name="T26" fmla="*/ 0 w 65"/>
                    <a:gd name="T27" fmla="*/ 0 h 48"/>
                    <a:gd name="T28" fmla="*/ 0 w 65"/>
                    <a:gd name="T29" fmla="*/ 0 h 48"/>
                    <a:gd name="T30" fmla="*/ 0 w 65"/>
                    <a:gd name="T31" fmla="*/ 0 h 48"/>
                    <a:gd name="T32" fmla="*/ 0 w 65"/>
                    <a:gd name="T33" fmla="*/ 0 h 48"/>
                    <a:gd name="T34" fmla="*/ 0 w 65"/>
                    <a:gd name="T35" fmla="*/ 0 h 48"/>
                    <a:gd name="T36" fmla="*/ 0 w 65"/>
                    <a:gd name="T37" fmla="*/ 0 h 48"/>
                    <a:gd name="T38" fmla="*/ 0 w 65"/>
                    <a:gd name="T39" fmla="*/ 0 h 48"/>
                    <a:gd name="T40" fmla="*/ 0 w 65"/>
                    <a:gd name="T41" fmla="*/ 0 h 48"/>
                    <a:gd name="T42" fmla="*/ 0 w 65"/>
                    <a:gd name="T43" fmla="*/ 0 h 48"/>
                    <a:gd name="T44" fmla="*/ 0 w 65"/>
                    <a:gd name="T45" fmla="*/ 0 h 48"/>
                    <a:gd name="T46" fmla="*/ 0 w 65"/>
                    <a:gd name="T47" fmla="*/ 0 h 48"/>
                    <a:gd name="T48" fmla="*/ 0 w 65"/>
                    <a:gd name="T49" fmla="*/ 0 h 48"/>
                    <a:gd name="T50" fmla="*/ 0 w 65"/>
                    <a:gd name="T51" fmla="*/ 0 h 48"/>
                    <a:gd name="T52" fmla="*/ 0 w 65"/>
                    <a:gd name="T53" fmla="*/ 0 h 48"/>
                    <a:gd name="T54" fmla="*/ 0 w 65"/>
                    <a:gd name="T55" fmla="*/ 0 h 48"/>
                    <a:gd name="T56" fmla="*/ 0 w 65"/>
                    <a:gd name="T57" fmla="*/ 0 h 48"/>
                    <a:gd name="T58" fmla="*/ 0 w 65"/>
                    <a:gd name="T59" fmla="*/ 0 h 48"/>
                    <a:gd name="T60" fmla="*/ 0 w 65"/>
                    <a:gd name="T61" fmla="*/ 0 h 48"/>
                    <a:gd name="T62" fmla="*/ 0 w 65"/>
                    <a:gd name="T63" fmla="*/ 0 h 48"/>
                    <a:gd name="T64" fmla="*/ 0 w 65"/>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8"/>
                    <a:gd name="T101" fmla="*/ 65 w 65"/>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8">
                      <a:moveTo>
                        <a:pt x="24" y="11"/>
                      </a:moveTo>
                      <a:lnTo>
                        <a:pt x="30" y="6"/>
                      </a:lnTo>
                      <a:lnTo>
                        <a:pt x="36" y="4"/>
                      </a:lnTo>
                      <a:lnTo>
                        <a:pt x="42" y="2"/>
                      </a:lnTo>
                      <a:lnTo>
                        <a:pt x="49" y="1"/>
                      </a:lnTo>
                      <a:lnTo>
                        <a:pt x="53" y="0"/>
                      </a:lnTo>
                      <a:lnTo>
                        <a:pt x="58" y="1"/>
                      </a:lnTo>
                      <a:lnTo>
                        <a:pt x="61" y="2"/>
                      </a:lnTo>
                      <a:lnTo>
                        <a:pt x="64" y="4"/>
                      </a:lnTo>
                      <a:lnTo>
                        <a:pt x="65" y="8"/>
                      </a:lnTo>
                      <a:lnTo>
                        <a:pt x="65" y="11"/>
                      </a:lnTo>
                      <a:lnTo>
                        <a:pt x="64" y="15"/>
                      </a:lnTo>
                      <a:lnTo>
                        <a:pt x="60" y="20"/>
                      </a:lnTo>
                      <a:lnTo>
                        <a:pt x="57" y="25"/>
                      </a:lnTo>
                      <a:lnTo>
                        <a:pt x="52" y="29"/>
                      </a:lnTo>
                      <a:lnTo>
                        <a:pt x="48" y="34"/>
                      </a:lnTo>
                      <a:lnTo>
                        <a:pt x="41" y="38"/>
                      </a:lnTo>
                      <a:lnTo>
                        <a:pt x="35" y="42"/>
                      </a:lnTo>
                      <a:lnTo>
                        <a:pt x="28" y="44"/>
                      </a:lnTo>
                      <a:lnTo>
                        <a:pt x="23" y="46"/>
                      </a:lnTo>
                      <a:lnTo>
                        <a:pt x="17" y="47"/>
                      </a:lnTo>
                      <a:lnTo>
                        <a:pt x="11" y="48"/>
                      </a:lnTo>
                      <a:lnTo>
                        <a:pt x="7" y="47"/>
                      </a:lnTo>
                      <a:lnTo>
                        <a:pt x="4" y="46"/>
                      </a:lnTo>
                      <a:lnTo>
                        <a:pt x="1" y="44"/>
                      </a:lnTo>
                      <a:lnTo>
                        <a:pt x="0" y="40"/>
                      </a:lnTo>
                      <a:lnTo>
                        <a:pt x="0" y="37"/>
                      </a:lnTo>
                      <a:lnTo>
                        <a:pt x="2" y="32"/>
                      </a:lnTo>
                      <a:lnTo>
                        <a:pt x="5" y="28"/>
                      </a:lnTo>
                      <a:lnTo>
                        <a:pt x="8" y="23"/>
                      </a:lnTo>
                      <a:lnTo>
                        <a:pt x="13" y="19"/>
                      </a:lnTo>
                      <a:lnTo>
                        <a:pt x="18" y="14"/>
                      </a:lnTo>
                      <a:lnTo>
                        <a:pt x="24"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99" name="Freeform 405"/>
                <p:cNvSpPr>
                  <a:spLocks/>
                </p:cNvSpPr>
                <p:nvPr/>
              </p:nvSpPr>
              <p:spPr bwMode="auto">
                <a:xfrm>
                  <a:off x="3198" y="1212"/>
                  <a:ext cx="50" cy="114"/>
                </a:xfrm>
                <a:custGeom>
                  <a:avLst/>
                  <a:gdLst>
                    <a:gd name="T0" fmla="*/ 0 w 498"/>
                    <a:gd name="T1" fmla="*/ 0 h 1043"/>
                    <a:gd name="T2" fmla="*/ 0 w 498"/>
                    <a:gd name="T3" fmla="*/ 0 h 1043"/>
                    <a:gd name="T4" fmla="*/ 0 w 498"/>
                    <a:gd name="T5" fmla="*/ 0 h 1043"/>
                    <a:gd name="T6" fmla="*/ 0 w 498"/>
                    <a:gd name="T7" fmla="*/ 0 h 1043"/>
                    <a:gd name="T8" fmla="*/ 0 w 498"/>
                    <a:gd name="T9" fmla="*/ 0 h 1043"/>
                    <a:gd name="T10" fmla="*/ 0 w 498"/>
                    <a:gd name="T11" fmla="*/ 0 h 1043"/>
                    <a:gd name="T12" fmla="*/ 0 w 498"/>
                    <a:gd name="T13" fmla="*/ 0 h 1043"/>
                    <a:gd name="T14" fmla="*/ 0 w 498"/>
                    <a:gd name="T15" fmla="*/ 0 h 1043"/>
                    <a:gd name="T16" fmla="*/ 0 w 498"/>
                    <a:gd name="T17" fmla="*/ 0 h 1043"/>
                    <a:gd name="T18" fmla="*/ 0 w 498"/>
                    <a:gd name="T19" fmla="*/ 0 h 1043"/>
                    <a:gd name="T20" fmla="*/ 0 w 498"/>
                    <a:gd name="T21" fmla="*/ 0 h 1043"/>
                    <a:gd name="T22" fmla="*/ 0 w 498"/>
                    <a:gd name="T23" fmla="*/ 0 h 1043"/>
                    <a:gd name="T24" fmla="*/ 0 w 498"/>
                    <a:gd name="T25" fmla="*/ 0 h 1043"/>
                    <a:gd name="T26" fmla="*/ 0 w 498"/>
                    <a:gd name="T27" fmla="*/ 0 h 1043"/>
                    <a:gd name="T28" fmla="*/ 0 w 498"/>
                    <a:gd name="T29" fmla="*/ 0 h 1043"/>
                    <a:gd name="T30" fmla="*/ 0 w 498"/>
                    <a:gd name="T31" fmla="*/ 0 h 1043"/>
                    <a:gd name="T32" fmla="*/ 0 w 498"/>
                    <a:gd name="T33" fmla="*/ 0 h 1043"/>
                    <a:gd name="T34" fmla="*/ 0 w 498"/>
                    <a:gd name="T35" fmla="*/ 0 h 1043"/>
                    <a:gd name="T36" fmla="*/ 0 w 498"/>
                    <a:gd name="T37" fmla="*/ 0 h 1043"/>
                    <a:gd name="T38" fmla="*/ 0 w 498"/>
                    <a:gd name="T39" fmla="*/ 0 h 1043"/>
                    <a:gd name="T40" fmla="*/ 0 w 498"/>
                    <a:gd name="T41" fmla="*/ 0 h 1043"/>
                    <a:gd name="T42" fmla="*/ 0 w 498"/>
                    <a:gd name="T43" fmla="*/ 0 h 10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8"/>
                    <a:gd name="T67" fmla="*/ 0 h 1043"/>
                    <a:gd name="T68" fmla="*/ 498 w 498"/>
                    <a:gd name="T69" fmla="*/ 1043 h 10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8" h="1043">
                      <a:moveTo>
                        <a:pt x="67" y="14"/>
                      </a:moveTo>
                      <a:lnTo>
                        <a:pt x="498" y="1014"/>
                      </a:lnTo>
                      <a:lnTo>
                        <a:pt x="429" y="1043"/>
                      </a:lnTo>
                      <a:lnTo>
                        <a:pt x="1" y="42"/>
                      </a:lnTo>
                      <a:lnTo>
                        <a:pt x="0" y="37"/>
                      </a:lnTo>
                      <a:lnTo>
                        <a:pt x="0" y="32"/>
                      </a:lnTo>
                      <a:lnTo>
                        <a:pt x="1" y="26"/>
                      </a:lnTo>
                      <a:lnTo>
                        <a:pt x="3" y="21"/>
                      </a:lnTo>
                      <a:lnTo>
                        <a:pt x="7" y="16"/>
                      </a:lnTo>
                      <a:lnTo>
                        <a:pt x="11" y="10"/>
                      </a:lnTo>
                      <a:lnTo>
                        <a:pt x="17" y="7"/>
                      </a:lnTo>
                      <a:lnTo>
                        <a:pt x="24" y="4"/>
                      </a:lnTo>
                      <a:lnTo>
                        <a:pt x="29" y="1"/>
                      </a:lnTo>
                      <a:lnTo>
                        <a:pt x="36" y="0"/>
                      </a:lnTo>
                      <a:lnTo>
                        <a:pt x="43" y="0"/>
                      </a:lnTo>
                      <a:lnTo>
                        <a:pt x="50" y="1"/>
                      </a:lnTo>
                      <a:lnTo>
                        <a:pt x="55" y="3"/>
                      </a:lnTo>
                      <a:lnTo>
                        <a:pt x="60" y="6"/>
                      </a:lnTo>
                      <a:lnTo>
                        <a:pt x="63" y="9"/>
                      </a:lnTo>
                      <a:lnTo>
                        <a:pt x="67" y="1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00" name="Freeform 406"/>
                <p:cNvSpPr>
                  <a:spLocks/>
                </p:cNvSpPr>
                <p:nvPr/>
              </p:nvSpPr>
              <p:spPr bwMode="auto">
                <a:xfrm>
                  <a:off x="3198" y="1212"/>
                  <a:ext cx="50" cy="114"/>
                </a:xfrm>
                <a:custGeom>
                  <a:avLst/>
                  <a:gdLst>
                    <a:gd name="T0" fmla="*/ 0 w 498"/>
                    <a:gd name="T1" fmla="*/ 0 h 1043"/>
                    <a:gd name="T2" fmla="*/ 0 w 498"/>
                    <a:gd name="T3" fmla="*/ 0 h 1043"/>
                    <a:gd name="T4" fmla="*/ 0 w 498"/>
                    <a:gd name="T5" fmla="*/ 0 h 1043"/>
                    <a:gd name="T6" fmla="*/ 0 w 498"/>
                    <a:gd name="T7" fmla="*/ 0 h 1043"/>
                    <a:gd name="T8" fmla="*/ 0 w 498"/>
                    <a:gd name="T9" fmla="*/ 0 h 1043"/>
                    <a:gd name="T10" fmla="*/ 0 w 498"/>
                    <a:gd name="T11" fmla="*/ 0 h 1043"/>
                    <a:gd name="T12" fmla="*/ 0 w 498"/>
                    <a:gd name="T13" fmla="*/ 0 h 1043"/>
                    <a:gd name="T14" fmla="*/ 0 w 498"/>
                    <a:gd name="T15" fmla="*/ 0 h 1043"/>
                    <a:gd name="T16" fmla="*/ 0 w 498"/>
                    <a:gd name="T17" fmla="*/ 0 h 1043"/>
                    <a:gd name="T18" fmla="*/ 0 w 498"/>
                    <a:gd name="T19" fmla="*/ 0 h 1043"/>
                    <a:gd name="T20" fmla="*/ 0 w 498"/>
                    <a:gd name="T21" fmla="*/ 0 h 1043"/>
                    <a:gd name="T22" fmla="*/ 0 w 498"/>
                    <a:gd name="T23" fmla="*/ 0 h 1043"/>
                    <a:gd name="T24" fmla="*/ 0 w 498"/>
                    <a:gd name="T25" fmla="*/ 0 h 1043"/>
                    <a:gd name="T26" fmla="*/ 0 w 498"/>
                    <a:gd name="T27" fmla="*/ 0 h 1043"/>
                    <a:gd name="T28" fmla="*/ 0 w 498"/>
                    <a:gd name="T29" fmla="*/ 0 h 1043"/>
                    <a:gd name="T30" fmla="*/ 0 w 498"/>
                    <a:gd name="T31" fmla="*/ 0 h 1043"/>
                    <a:gd name="T32" fmla="*/ 0 w 498"/>
                    <a:gd name="T33" fmla="*/ 0 h 1043"/>
                    <a:gd name="T34" fmla="*/ 0 w 498"/>
                    <a:gd name="T35" fmla="*/ 0 h 1043"/>
                    <a:gd name="T36" fmla="*/ 0 w 498"/>
                    <a:gd name="T37" fmla="*/ 0 h 1043"/>
                    <a:gd name="T38" fmla="*/ 0 w 498"/>
                    <a:gd name="T39" fmla="*/ 0 h 1043"/>
                    <a:gd name="T40" fmla="*/ 0 w 498"/>
                    <a:gd name="T41" fmla="*/ 0 h 1043"/>
                    <a:gd name="T42" fmla="*/ 0 w 498"/>
                    <a:gd name="T43" fmla="*/ 0 h 10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8"/>
                    <a:gd name="T67" fmla="*/ 0 h 1043"/>
                    <a:gd name="T68" fmla="*/ 498 w 498"/>
                    <a:gd name="T69" fmla="*/ 1043 h 10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8" h="1043">
                      <a:moveTo>
                        <a:pt x="67" y="14"/>
                      </a:moveTo>
                      <a:lnTo>
                        <a:pt x="498" y="1014"/>
                      </a:lnTo>
                      <a:lnTo>
                        <a:pt x="429" y="1043"/>
                      </a:lnTo>
                      <a:lnTo>
                        <a:pt x="1" y="42"/>
                      </a:lnTo>
                      <a:lnTo>
                        <a:pt x="0" y="37"/>
                      </a:lnTo>
                      <a:lnTo>
                        <a:pt x="0" y="32"/>
                      </a:lnTo>
                      <a:lnTo>
                        <a:pt x="1" y="26"/>
                      </a:lnTo>
                      <a:lnTo>
                        <a:pt x="3" y="21"/>
                      </a:lnTo>
                      <a:lnTo>
                        <a:pt x="7" y="16"/>
                      </a:lnTo>
                      <a:lnTo>
                        <a:pt x="11" y="10"/>
                      </a:lnTo>
                      <a:lnTo>
                        <a:pt x="17" y="7"/>
                      </a:lnTo>
                      <a:lnTo>
                        <a:pt x="24" y="4"/>
                      </a:lnTo>
                      <a:lnTo>
                        <a:pt x="29" y="1"/>
                      </a:lnTo>
                      <a:lnTo>
                        <a:pt x="36" y="0"/>
                      </a:lnTo>
                      <a:lnTo>
                        <a:pt x="43" y="0"/>
                      </a:lnTo>
                      <a:lnTo>
                        <a:pt x="50" y="1"/>
                      </a:lnTo>
                      <a:lnTo>
                        <a:pt x="55" y="3"/>
                      </a:lnTo>
                      <a:lnTo>
                        <a:pt x="60" y="6"/>
                      </a:lnTo>
                      <a:lnTo>
                        <a:pt x="63" y="9"/>
                      </a:lnTo>
                      <a:lnTo>
                        <a:pt x="67" y="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1" name="Freeform 407"/>
                <p:cNvSpPr>
                  <a:spLocks/>
                </p:cNvSpPr>
                <p:nvPr/>
              </p:nvSpPr>
              <p:spPr bwMode="auto">
                <a:xfrm>
                  <a:off x="3356" y="1798"/>
                  <a:ext cx="55" cy="134"/>
                </a:xfrm>
                <a:custGeom>
                  <a:avLst/>
                  <a:gdLst>
                    <a:gd name="T0" fmla="*/ 0 w 549"/>
                    <a:gd name="T1" fmla="*/ 0 h 1225"/>
                    <a:gd name="T2" fmla="*/ 0 w 549"/>
                    <a:gd name="T3" fmla="*/ 0 h 1225"/>
                    <a:gd name="T4" fmla="*/ 0 w 549"/>
                    <a:gd name="T5" fmla="*/ 0 h 1225"/>
                    <a:gd name="T6" fmla="*/ 0 w 549"/>
                    <a:gd name="T7" fmla="*/ 0 h 1225"/>
                    <a:gd name="T8" fmla="*/ 0 w 549"/>
                    <a:gd name="T9" fmla="*/ 0 h 1225"/>
                    <a:gd name="T10" fmla="*/ 0 w 549"/>
                    <a:gd name="T11" fmla="*/ 0 h 1225"/>
                    <a:gd name="T12" fmla="*/ 0 w 549"/>
                    <a:gd name="T13" fmla="*/ 0 h 1225"/>
                    <a:gd name="T14" fmla="*/ 0 w 549"/>
                    <a:gd name="T15" fmla="*/ 0 h 1225"/>
                    <a:gd name="T16" fmla="*/ 0 w 549"/>
                    <a:gd name="T17" fmla="*/ 0 h 1225"/>
                    <a:gd name="T18" fmla="*/ 0 w 549"/>
                    <a:gd name="T19" fmla="*/ 0 h 1225"/>
                    <a:gd name="T20" fmla="*/ 0 w 549"/>
                    <a:gd name="T21" fmla="*/ 0 h 1225"/>
                    <a:gd name="T22" fmla="*/ 0 w 549"/>
                    <a:gd name="T23" fmla="*/ 0 h 1225"/>
                    <a:gd name="T24" fmla="*/ 0 w 549"/>
                    <a:gd name="T25" fmla="*/ 0 h 1225"/>
                    <a:gd name="T26" fmla="*/ 0 w 549"/>
                    <a:gd name="T27" fmla="*/ 0 h 1225"/>
                    <a:gd name="T28" fmla="*/ 0 w 549"/>
                    <a:gd name="T29" fmla="*/ 0 h 1225"/>
                    <a:gd name="T30" fmla="*/ 0 w 549"/>
                    <a:gd name="T31" fmla="*/ 0 h 1225"/>
                    <a:gd name="T32" fmla="*/ 0 w 549"/>
                    <a:gd name="T33" fmla="*/ 0 h 1225"/>
                    <a:gd name="T34" fmla="*/ 0 w 549"/>
                    <a:gd name="T35" fmla="*/ 0 h 1225"/>
                    <a:gd name="T36" fmla="*/ 0 w 549"/>
                    <a:gd name="T37" fmla="*/ 0 h 1225"/>
                    <a:gd name="T38" fmla="*/ 0 w 549"/>
                    <a:gd name="T39" fmla="*/ 0 h 1225"/>
                    <a:gd name="T40" fmla="*/ 0 w 549"/>
                    <a:gd name="T41" fmla="*/ 0 h 1225"/>
                    <a:gd name="T42" fmla="*/ 0 w 549"/>
                    <a:gd name="T43" fmla="*/ 0 h 1225"/>
                    <a:gd name="T44" fmla="*/ 0 w 549"/>
                    <a:gd name="T45" fmla="*/ 0 h 1225"/>
                    <a:gd name="T46" fmla="*/ 0 w 549"/>
                    <a:gd name="T47" fmla="*/ 0 h 1225"/>
                    <a:gd name="T48" fmla="*/ 0 w 549"/>
                    <a:gd name="T49" fmla="*/ 0 h 1225"/>
                    <a:gd name="T50" fmla="*/ 0 w 549"/>
                    <a:gd name="T51" fmla="*/ 0 h 1225"/>
                    <a:gd name="T52" fmla="*/ 0 w 549"/>
                    <a:gd name="T53" fmla="*/ 0 h 1225"/>
                    <a:gd name="T54" fmla="*/ 0 w 549"/>
                    <a:gd name="T55" fmla="*/ 0 h 1225"/>
                    <a:gd name="T56" fmla="*/ 0 w 549"/>
                    <a:gd name="T57" fmla="*/ 0 h 1225"/>
                    <a:gd name="T58" fmla="*/ 0 w 549"/>
                    <a:gd name="T59" fmla="*/ 0 h 1225"/>
                    <a:gd name="T60" fmla="*/ 0 w 549"/>
                    <a:gd name="T61" fmla="*/ 0 h 1225"/>
                    <a:gd name="T62" fmla="*/ 0 w 549"/>
                    <a:gd name="T63" fmla="*/ 0 h 1225"/>
                    <a:gd name="T64" fmla="*/ 0 w 549"/>
                    <a:gd name="T65" fmla="*/ 0 h 1225"/>
                    <a:gd name="T66" fmla="*/ 0 w 549"/>
                    <a:gd name="T67" fmla="*/ 0 h 1225"/>
                    <a:gd name="T68" fmla="*/ 0 w 549"/>
                    <a:gd name="T69" fmla="*/ 0 h 1225"/>
                    <a:gd name="T70" fmla="*/ 0 w 549"/>
                    <a:gd name="T71" fmla="*/ 0 h 1225"/>
                    <a:gd name="T72" fmla="*/ 0 w 549"/>
                    <a:gd name="T73" fmla="*/ 0 h 1225"/>
                    <a:gd name="T74" fmla="*/ 0 w 549"/>
                    <a:gd name="T75" fmla="*/ 0 h 12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9"/>
                    <a:gd name="T115" fmla="*/ 0 h 1225"/>
                    <a:gd name="T116" fmla="*/ 549 w 549"/>
                    <a:gd name="T117" fmla="*/ 1225 h 12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9" h="1225">
                      <a:moveTo>
                        <a:pt x="65" y="11"/>
                      </a:moveTo>
                      <a:lnTo>
                        <a:pt x="548" y="1188"/>
                      </a:lnTo>
                      <a:lnTo>
                        <a:pt x="549" y="1192"/>
                      </a:lnTo>
                      <a:lnTo>
                        <a:pt x="548" y="1197"/>
                      </a:lnTo>
                      <a:lnTo>
                        <a:pt x="547" y="1201"/>
                      </a:lnTo>
                      <a:lnTo>
                        <a:pt x="544" y="1206"/>
                      </a:lnTo>
                      <a:lnTo>
                        <a:pt x="539" y="1210"/>
                      </a:lnTo>
                      <a:lnTo>
                        <a:pt x="535" y="1214"/>
                      </a:lnTo>
                      <a:lnTo>
                        <a:pt x="529" y="1217"/>
                      </a:lnTo>
                      <a:lnTo>
                        <a:pt x="522" y="1220"/>
                      </a:lnTo>
                      <a:lnTo>
                        <a:pt x="515" y="1223"/>
                      </a:lnTo>
                      <a:lnTo>
                        <a:pt x="509" y="1225"/>
                      </a:lnTo>
                      <a:lnTo>
                        <a:pt x="502" y="1225"/>
                      </a:lnTo>
                      <a:lnTo>
                        <a:pt x="496" y="1225"/>
                      </a:lnTo>
                      <a:lnTo>
                        <a:pt x="490" y="1224"/>
                      </a:lnTo>
                      <a:lnTo>
                        <a:pt x="486" y="1222"/>
                      </a:lnTo>
                      <a:lnTo>
                        <a:pt x="483" y="1219"/>
                      </a:lnTo>
                      <a:lnTo>
                        <a:pt x="480" y="1216"/>
                      </a:lnTo>
                      <a:lnTo>
                        <a:pt x="1" y="38"/>
                      </a:lnTo>
                      <a:lnTo>
                        <a:pt x="0" y="33"/>
                      </a:lnTo>
                      <a:lnTo>
                        <a:pt x="0" y="30"/>
                      </a:lnTo>
                      <a:lnTo>
                        <a:pt x="2" y="25"/>
                      </a:lnTo>
                      <a:lnTo>
                        <a:pt x="4" y="20"/>
                      </a:lnTo>
                      <a:lnTo>
                        <a:pt x="9" y="16"/>
                      </a:lnTo>
                      <a:lnTo>
                        <a:pt x="13" y="12"/>
                      </a:lnTo>
                      <a:lnTo>
                        <a:pt x="19" y="8"/>
                      </a:lnTo>
                      <a:lnTo>
                        <a:pt x="26" y="5"/>
                      </a:lnTo>
                      <a:lnTo>
                        <a:pt x="31" y="3"/>
                      </a:lnTo>
                      <a:lnTo>
                        <a:pt x="38" y="2"/>
                      </a:lnTo>
                      <a:lnTo>
                        <a:pt x="45" y="0"/>
                      </a:lnTo>
                      <a:lnTo>
                        <a:pt x="51" y="2"/>
                      </a:lnTo>
                      <a:lnTo>
                        <a:pt x="56" y="3"/>
                      </a:lnTo>
                      <a:lnTo>
                        <a:pt x="60" y="5"/>
                      </a:lnTo>
                      <a:lnTo>
                        <a:pt x="63" y="7"/>
                      </a:lnTo>
                      <a:lnTo>
                        <a:pt x="65" y="1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2" name="Freeform 408"/>
                <p:cNvSpPr>
                  <a:spLocks/>
                </p:cNvSpPr>
                <p:nvPr/>
              </p:nvSpPr>
              <p:spPr bwMode="auto">
                <a:xfrm>
                  <a:off x="3356" y="1798"/>
                  <a:ext cx="55" cy="134"/>
                </a:xfrm>
                <a:custGeom>
                  <a:avLst/>
                  <a:gdLst>
                    <a:gd name="T0" fmla="*/ 0 w 549"/>
                    <a:gd name="T1" fmla="*/ 0 h 1225"/>
                    <a:gd name="T2" fmla="*/ 0 w 549"/>
                    <a:gd name="T3" fmla="*/ 0 h 1225"/>
                    <a:gd name="T4" fmla="*/ 0 w 549"/>
                    <a:gd name="T5" fmla="*/ 0 h 1225"/>
                    <a:gd name="T6" fmla="*/ 0 w 549"/>
                    <a:gd name="T7" fmla="*/ 0 h 1225"/>
                    <a:gd name="T8" fmla="*/ 0 w 549"/>
                    <a:gd name="T9" fmla="*/ 0 h 1225"/>
                    <a:gd name="T10" fmla="*/ 0 w 549"/>
                    <a:gd name="T11" fmla="*/ 0 h 1225"/>
                    <a:gd name="T12" fmla="*/ 0 w 549"/>
                    <a:gd name="T13" fmla="*/ 0 h 1225"/>
                    <a:gd name="T14" fmla="*/ 0 w 549"/>
                    <a:gd name="T15" fmla="*/ 0 h 1225"/>
                    <a:gd name="T16" fmla="*/ 0 w 549"/>
                    <a:gd name="T17" fmla="*/ 0 h 1225"/>
                    <a:gd name="T18" fmla="*/ 0 w 549"/>
                    <a:gd name="T19" fmla="*/ 0 h 1225"/>
                    <a:gd name="T20" fmla="*/ 0 w 549"/>
                    <a:gd name="T21" fmla="*/ 0 h 1225"/>
                    <a:gd name="T22" fmla="*/ 0 w 549"/>
                    <a:gd name="T23" fmla="*/ 0 h 1225"/>
                    <a:gd name="T24" fmla="*/ 0 w 549"/>
                    <a:gd name="T25" fmla="*/ 0 h 1225"/>
                    <a:gd name="T26" fmla="*/ 0 w 549"/>
                    <a:gd name="T27" fmla="*/ 0 h 1225"/>
                    <a:gd name="T28" fmla="*/ 0 w 549"/>
                    <a:gd name="T29" fmla="*/ 0 h 1225"/>
                    <a:gd name="T30" fmla="*/ 0 w 549"/>
                    <a:gd name="T31" fmla="*/ 0 h 1225"/>
                    <a:gd name="T32" fmla="*/ 0 w 549"/>
                    <a:gd name="T33" fmla="*/ 0 h 1225"/>
                    <a:gd name="T34" fmla="*/ 0 w 549"/>
                    <a:gd name="T35" fmla="*/ 0 h 1225"/>
                    <a:gd name="T36" fmla="*/ 0 w 549"/>
                    <a:gd name="T37" fmla="*/ 0 h 1225"/>
                    <a:gd name="T38" fmla="*/ 0 w 549"/>
                    <a:gd name="T39" fmla="*/ 0 h 1225"/>
                    <a:gd name="T40" fmla="*/ 0 w 549"/>
                    <a:gd name="T41" fmla="*/ 0 h 1225"/>
                    <a:gd name="T42" fmla="*/ 0 w 549"/>
                    <a:gd name="T43" fmla="*/ 0 h 1225"/>
                    <a:gd name="T44" fmla="*/ 0 w 549"/>
                    <a:gd name="T45" fmla="*/ 0 h 1225"/>
                    <a:gd name="T46" fmla="*/ 0 w 549"/>
                    <a:gd name="T47" fmla="*/ 0 h 1225"/>
                    <a:gd name="T48" fmla="*/ 0 w 549"/>
                    <a:gd name="T49" fmla="*/ 0 h 1225"/>
                    <a:gd name="T50" fmla="*/ 0 w 549"/>
                    <a:gd name="T51" fmla="*/ 0 h 1225"/>
                    <a:gd name="T52" fmla="*/ 0 w 549"/>
                    <a:gd name="T53" fmla="*/ 0 h 1225"/>
                    <a:gd name="T54" fmla="*/ 0 w 549"/>
                    <a:gd name="T55" fmla="*/ 0 h 1225"/>
                    <a:gd name="T56" fmla="*/ 0 w 549"/>
                    <a:gd name="T57" fmla="*/ 0 h 1225"/>
                    <a:gd name="T58" fmla="*/ 0 w 549"/>
                    <a:gd name="T59" fmla="*/ 0 h 1225"/>
                    <a:gd name="T60" fmla="*/ 0 w 549"/>
                    <a:gd name="T61" fmla="*/ 0 h 1225"/>
                    <a:gd name="T62" fmla="*/ 0 w 549"/>
                    <a:gd name="T63" fmla="*/ 0 h 1225"/>
                    <a:gd name="T64" fmla="*/ 0 w 549"/>
                    <a:gd name="T65" fmla="*/ 0 h 1225"/>
                    <a:gd name="T66" fmla="*/ 0 w 549"/>
                    <a:gd name="T67" fmla="*/ 0 h 1225"/>
                    <a:gd name="T68" fmla="*/ 0 w 549"/>
                    <a:gd name="T69" fmla="*/ 0 h 1225"/>
                    <a:gd name="T70" fmla="*/ 0 w 549"/>
                    <a:gd name="T71" fmla="*/ 0 h 1225"/>
                    <a:gd name="T72" fmla="*/ 0 w 549"/>
                    <a:gd name="T73" fmla="*/ 0 h 1225"/>
                    <a:gd name="T74" fmla="*/ 0 w 549"/>
                    <a:gd name="T75" fmla="*/ 0 h 12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9"/>
                    <a:gd name="T115" fmla="*/ 0 h 1225"/>
                    <a:gd name="T116" fmla="*/ 549 w 549"/>
                    <a:gd name="T117" fmla="*/ 1225 h 12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9" h="1225">
                      <a:moveTo>
                        <a:pt x="65" y="11"/>
                      </a:moveTo>
                      <a:lnTo>
                        <a:pt x="548" y="1188"/>
                      </a:lnTo>
                      <a:lnTo>
                        <a:pt x="549" y="1192"/>
                      </a:lnTo>
                      <a:lnTo>
                        <a:pt x="548" y="1197"/>
                      </a:lnTo>
                      <a:lnTo>
                        <a:pt x="547" y="1201"/>
                      </a:lnTo>
                      <a:lnTo>
                        <a:pt x="544" y="1206"/>
                      </a:lnTo>
                      <a:lnTo>
                        <a:pt x="539" y="1210"/>
                      </a:lnTo>
                      <a:lnTo>
                        <a:pt x="535" y="1214"/>
                      </a:lnTo>
                      <a:lnTo>
                        <a:pt x="529" y="1217"/>
                      </a:lnTo>
                      <a:lnTo>
                        <a:pt x="522" y="1220"/>
                      </a:lnTo>
                      <a:lnTo>
                        <a:pt x="515" y="1223"/>
                      </a:lnTo>
                      <a:lnTo>
                        <a:pt x="509" y="1225"/>
                      </a:lnTo>
                      <a:lnTo>
                        <a:pt x="502" y="1225"/>
                      </a:lnTo>
                      <a:lnTo>
                        <a:pt x="496" y="1225"/>
                      </a:lnTo>
                      <a:lnTo>
                        <a:pt x="490" y="1224"/>
                      </a:lnTo>
                      <a:lnTo>
                        <a:pt x="486" y="1222"/>
                      </a:lnTo>
                      <a:lnTo>
                        <a:pt x="483" y="1219"/>
                      </a:lnTo>
                      <a:lnTo>
                        <a:pt x="480" y="1216"/>
                      </a:lnTo>
                      <a:lnTo>
                        <a:pt x="1" y="38"/>
                      </a:lnTo>
                      <a:lnTo>
                        <a:pt x="0" y="33"/>
                      </a:lnTo>
                      <a:lnTo>
                        <a:pt x="0" y="30"/>
                      </a:lnTo>
                      <a:lnTo>
                        <a:pt x="2" y="25"/>
                      </a:lnTo>
                      <a:lnTo>
                        <a:pt x="4" y="20"/>
                      </a:lnTo>
                      <a:lnTo>
                        <a:pt x="9" y="16"/>
                      </a:lnTo>
                      <a:lnTo>
                        <a:pt x="13" y="12"/>
                      </a:lnTo>
                      <a:lnTo>
                        <a:pt x="19" y="8"/>
                      </a:lnTo>
                      <a:lnTo>
                        <a:pt x="26" y="5"/>
                      </a:lnTo>
                      <a:lnTo>
                        <a:pt x="31" y="3"/>
                      </a:lnTo>
                      <a:lnTo>
                        <a:pt x="38" y="2"/>
                      </a:lnTo>
                      <a:lnTo>
                        <a:pt x="45" y="0"/>
                      </a:lnTo>
                      <a:lnTo>
                        <a:pt x="51" y="2"/>
                      </a:lnTo>
                      <a:lnTo>
                        <a:pt x="56" y="3"/>
                      </a:lnTo>
                      <a:lnTo>
                        <a:pt x="60" y="5"/>
                      </a:lnTo>
                      <a:lnTo>
                        <a:pt x="63" y="7"/>
                      </a:lnTo>
                      <a:lnTo>
                        <a:pt x="65"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3" name="Freeform 409"/>
                <p:cNvSpPr>
                  <a:spLocks/>
                </p:cNvSpPr>
                <p:nvPr/>
              </p:nvSpPr>
              <p:spPr bwMode="auto">
                <a:xfrm>
                  <a:off x="3404" y="1927"/>
                  <a:ext cx="7" cy="5"/>
                </a:xfrm>
                <a:custGeom>
                  <a:avLst/>
                  <a:gdLst>
                    <a:gd name="T0" fmla="*/ 0 w 69"/>
                    <a:gd name="T1" fmla="*/ 0 h 46"/>
                    <a:gd name="T2" fmla="*/ 0 w 69"/>
                    <a:gd name="T3" fmla="*/ 0 h 46"/>
                    <a:gd name="T4" fmla="*/ 0 w 69"/>
                    <a:gd name="T5" fmla="*/ 0 h 46"/>
                    <a:gd name="T6" fmla="*/ 0 w 69"/>
                    <a:gd name="T7" fmla="*/ 0 h 46"/>
                    <a:gd name="T8" fmla="*/ 0 w 69"/>
                    <a:gd name="T9" fmla="*/ 0 h 46"/>
                    <a:gd name="T10" fmla="*/ 0 w 69"/>
                    <a:gd name="T11" fmla="*/ 0 h 46"/>
                    <a:gd name="T12" fmla="*/ 0 w 69"/>
                    <a:gd name="T13" fmla="*/ 0 h 46"/>
                    <a:gd name="T14" fmla="*/ 0 w 69"/>
                    <a:gd name="T15" fmla="*/ 0 h 46"/>
                    <a:gd name="T16" fmla="*/ 0 w 69"/>
                    <a:gd name="T17" fmla="*/ 0 h 46"/>
                    <a:gd name="T18" fmla="*/ 0 w 69"/>
                    <a:gd name="T19" fmla="*/ 0 h 46"/>
                    <a:gd name="T20" fmla="*/ 0 w 69"/>
                    <a:gd name="T21" fmla="*/ 0 h 46"/>
                    <a:gd name="T22" fmla="*/ 0 w 69"/>
                    <a:gd name="T23" fmla="*/ 0 h 46"/>
                    <a:gd name="T24" fmla="*/ 0 w 69"/>
                    <a:gd name="T25" fmla="*/ 0 h 46"/>
                    <a:gd name="T26" fmla="*/ 0 w 69"/>
                    <a:gd name="T27" fmla="*/ 0 h 46"/>
                    <a:gd name="T28" fmla="*/ 0 w 69"/>
                    <a:gd name="T29" fmla="*/ 0 h 46"/>
                    <a:gd name="T30" fmla="*/ 0 w 69"/>
                    <a:gd name="T31" fmla="*/ 0 h 46"/>
                    <a:gd name="T32" fmla="*/ 0 w 69"/>
                    <a:gd name="T33" fmla="*/ 0 h 46"/>
                    <a:gd name="T34" fmla="*/ 0 w 69"/>
                    <a:gd name="T35" fmla="*/ 0 h 46"/>
                    <a:gd name="T36" fmla="*/ 0 w 69"/>
                    <a:gd name="T37" fmla="*/ 0 h 46"/>
                    <a:gd name="T38" fmla="*/ 0 w 69"/>
                    <a:gd name="T39" fmla="*/ 0 h 46"/>
                    <a:gd name="T40" fmla="*/ 0 w 69"/>
                    <a:gd name="T41" fmla="*/ 0 h 46"/>
                    <a:gd name="T42" fmla="*/ 0 w 69"/>
                    <a:gd name="T43" fmla="*/ 0 h 46"/>
                    <a:gd name="T44" fmla="*/ 0 w 69"/>
                    <a:gd name="T45" fmla="*/ 0 h 46"/>
                    <a:gd name="T46" fmla="*/ 0 w 69"/>
                    <a:gd name="T47" fmla="*/ 0 h 46"/>
                    <a:gd name="T48" fmla="*/ 0 w 69"/>
                    <a:gd name="T49" fmla="*/ 0 h 46"/>
                    <a:gd name="T50" fmla="*/ 0 w 69"/>
                    <a:gd name="T51" fmla="*/ 0 h 46"/>
                    <a:gd name="T52" fmla="*/ 0 w 69"/>
                    <a:gd name="T53" fmla="*/ 0 h 46"/>
                    <a:gd name="T54" fmla="*/ 0 w 69"/>
                    <a:gd name="T55" fmla="*/ 0 h 46"/>
                    <a:gd name="T56" fmla="*/ 0 w 69"/>
                    <a:gd name="T57" fmla="*/ 0 h 46"/>
                    <a:gd name="T58" fmla="*/ 0 w 69"/>
                    <a:gd name="T59" fmla="*/ 0 h 46"/>
                    <a:gd name="T60" fmla="*/ 0 w 69"/>
                    <a:gd name="T61" fmla="*/ 0 h 46"/>
                    <a:gd name="T62" fmla="*/ 0 w 69"/>
                    <a:gd name="T63" fmla="*/ 0 h 46"/>
                    <a:gd name="T64" fmla="*/ 0 w 6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6"/>
                    <a:gd name="T101" fmla="*/ 69 w 6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6">
                      <a:moveTo>
                        <a:pt x="26" y="4"/>
                      </a:moveTo>
                      <a:lnTo>
                        <a:pt x="33" y="2"/>
                      </a:lnTo>
                      <a:lnTo>
                        <a:pt x="40" y="1"/>
                      </a:lnTo>
                      <a:lnTo>
                        <a:pt x="47" y="0"/>
                      </a:lnTo>
                      <a:lnTo>
                        <a:pt x="54" y="0"/>
                      </a:lnTo>
                      <a:lnTo>
                        <a:pt x="58" y="1"/>
                      </a:lnTo>
                      <a:lnTo>
                        <a:pt x="63" y="3"/>
                      </a:lnTo>
                      <a:lnTo>
                        <a:pt x="66" y="5"/>
                      </a:lnTo>
                      <a:lnTo>
                        <a:pt x="68" y="9"/>
                      </a:lnTo>
                      <a:lnTo>
                        <a:pt x="69" y="13"/>
                      </a:lnTo>
                      <a:lnTo>
                        <a:pt x="68" y="18"/>
                      </a:lnTo>
                      <a:lnTo>
                        <a:pt x="67" y="22"/>
                      </a:lnTo>
                      <a:lnTo>
                        <a:pt x="64" y="27"/>
                      </a:lnTo>
                      <a:lnTo>
                        <a:pt x="59" y="31"/>
                      </a:lnTo>
                      <a:lnTo>
                        <a:pt x="55" y="35"/>
                      </a:lnTo>
                      <a:lnTo>
                        <a:pt x="49" y="38"/>
                      </a:lnTo>
                      <a:lnTo>
                        <a:pt x="42" y="41"/>
                      </a:lnTo>
                      <a:lnTo>
                        <a:pt x="35" y="44"/>
                      </a:lnTo>
                      <a:lnTo>
                        <a:pt x="29" y="46"/>
                      </a:lnTo>
                      <a:lnTo>
                        <a:pt x="22" y="46"/>
                      </a:lnTo>
                      <a:lnTo>
                        <a:pt x="16" y="46"/>
                      </a:lnTo>
                      <a:lnTo>
                        <a:pt x="10" y="45"/>
                      </a:lnTo>
                      <a:lnTo>
                        <a:pt x="6" y="43"/>
                      </a:lnTo>
                      <a:lnTo>
                        <a:pt x="3" y="40"/>
                      </a:lnTo>
                      <a:lnTo>
                        <a:pt x="0" y="37"/>
                      </a:lnTo>
                      <a:lnTo>
                        <a:pt x="0" y="32"/>
                      </a:lnTo>
                      <a:lnTo>
                        <a:pt x="0" y="29"/>
                      </a:lnTo>
                      <a:lnTo>
                        <a:pt x="3" y="24"/>
                      </a:lnTo>
                      <a:lnTo>
                        <a:pt x="5" y="20"/>
                      </a:lnTo>
                      <a:lnTo>
                        <a:pt x="9" y="15"/>
                      </a:lnTo>
                      <a:lnTo>
                        <a:pt x="14" y="11"/>
                      </a:lnTo>
                      <a:lnTo>
                        <a:pt x="21" y="7"/>
                      </a:lnTo>
                      <a:lnTo>
                        <a:pt x="26" y="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4" name="Freeform 410"/>
                <p:cNvSpPr>
                  <a:spLocks/>
                </p:cNvSpPr>
                <p:nvPr/>
              </p:nvSpPr>
              <p:spPr bwMode="auto">
                <a:xfrm>
                  <a:off x="3404" y="1927"/>
                  <a:ext cx="7" cy="5"/>
                </a:xfrm>
                <a:custGeom>
                  <a:avLst/>
                  <a:gdLst>
                    <a:gd name="T0" fmla="*/ 0 w 69"/>
                    <a:gd name="T1" fmla="*/ 0 h 46"/>
                    <a:gd name="T2" fmla="*/ 0 w 69"/>
                    <a:gd name="T3" fmla="*/ 0 h 46"/>
                    <a:gd name="T4" fmla="*/ 0 w 69"/>
                    <a:gd name="T5" fmla="*/ 0 h 46"/>
                    <a:gd name="T6" fmla="*/ 0 w 69"/>
                    <a:gd name="T7" fmla="*/ 0 h 46"/>
                    <a:gd name="T8" fmla="*/ 0 w 69"/>
                    <a:gd name="T9" fmla="*/ 0 h 46"/>
                    <a:gd name="T10" fmla="*/ 0 w 69"/>
                    <a:gd name="T11" fmla="*/ 0 h 46"/>
                    <a:gd name="T12" fmla="*/ 0 w 69"/>
                    <a:gd name="T13" fmla="*/ 0 h 46"/>
                    <a:gd name="T14" fmla="*/ 0 w 69"/>
                    <a:gd name="T15" fmla="*/ 0 h 46"/>
                    <a:gd name="T16" fmla="*/ 0 w 69"/>
                    <a:gd name="T17" fmla="*/ 0 h 46"/>
                    <a:gd name="T18" fmla="*/ 0 w 69"/>
                    <a:gd name="T19" fmla="*/ 0 h 46"/>
                    <a:gd name="T20" fmla="*/ 0 w 69"/>
                    <a:gd name="T21" fmla="*/ 0 h 46"/>
                    <a:gd name="T22" fmla="*/ 0 w 69"/>
                    <a:gd name="T23" fmla="*/ 0 h 46"/>
                    <a:gd name="T24" fmla="*/ 0 w 69"/>
                    <a:gd name="T25" fmla="*/ 0 h 46"/>
                    <a:gd name="T26" fmla="*/ 0 w 69"/>
                    <a:gd name="T27" fmla="*/ 0 h 46"/>
                    <a:gd name="T28" fmla="*/ 0 w 69"/>
                    <a:gd name="T29" fmla="*/ 0 h 46"/>
                    <a:gd name="T30" fmla="*/ 0 w 69"/>
                    <a:gd name="T31" fmla="*/ 0 h 46"/>
                    <a:gd name="T32" fmla="*/ 0 w 69"/>
                    <a:gd name="T33" fmla="*/ 0 h 46"/>
                    <a:gd name="T34" fmla="*/ 0 w 69"/>
                    <a:gd name="T35" fmla="*/ 0 h 46"/>
                    <a:gd name="T36" fmla="*/ 0 w 69"/>
                    <a:gd name="T37" fmla="*/ 0 h 46"/>
                    <a:gd name="T38" fmla="*/ 0 w 69"/>
                    <a:gd name="T39" fmla="*/ 0 h 46"/>
                    <a:gd name="T40" fmla="*/ 0 w 69"/>
                    <a:gd name="T41" fmla="*/ 0 h 46"/>
                    <a:gd name="T42" fmla="*/ 0 w 69"/>
                    <a:gd name="T43" fmla="*/ 0 h 46"/>
                    <a:gd name="T44" fmla="*/ 0 w 69"/>
                    <a:gd name="T45" fmla="*/ 0 h 46"/>
                    <a:gd name="T46" fmla="*/ 0 w 69"/>
                    <a:gd name="T47" fmla="*/ 0 h 46"/>
                    <a:gd name="T48" fmla="*/ 0 w 69"/>
                    <a:gd name="T49" fmla="*/ 0 h 46"/>
                    <a:gd name="T50" fmla="*/ 0 w 69"/>
                    <a:gd name="T51" fmla="*/ 0 h 46"/>
                    <a:gd name="T52" fmla="*/ 0 w 69"/>
                    <a:gd name="T53" fmla="*/ 0 h 46"/>
                    <a:gd name="T54" fmla="*/ 0 w 69"/>
                    <a:gd name="T55" fmla="*/ 0 h 46"/>
                    <a:gd name="T56" fmla="*/ 0 w 69"/>
                    <a:gd name="T57" fmla="*/ 0 h 46"/>
                    <a:gd name="T58" fmla="*/ 0 w 69"/>
                    <a:gd name="T59" fmla="*/ 0 h 46"/>
                    <a:gd name="T60" fmla="*/ 0 w 69"/>
                    <a:gd name="T61" fmla="*/ 0 h 46"/>
                    <a:gd name="T62" fmla="*/ 0 w 69"/>
                    <a:gd name="T63" fmla="*/ 0 h 46"/>
                    <a:gd name="T64" fmla="*/ 0 w 6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6"/>
                    <a:gd name="T101" fmla="*/ 69 w 6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6">
                      <a:moveTo>
                        <a:pt x="26" y="4"/>
                      </a:moveTo>
                      <a:lnTo>
                        <a:pt x="33" y="2"/>
                      </a:lnTo>
                      <a:lnTo>
                        <a:pt x="40" y="1"/>
                      </a:lnTo>
                      <a:lnTo>
                        <a:pt x="47" y="0"/>
                      </a:lnTo>
                      <a:lnTo>
                        <a:pt x="54" y="0"/>
                      </a:lnTo>
                      <a:lnTo>
                        <a:pt x="58" y="1"/>
                      </a:lnTo>
                      <a:lnTo>
                        <a:pt x="63" y="3"/>
                      </a:lnTo>
                      <a:lnTo>
                        <a:pt x="66" y="5"/>
                      </a:lnTo>
                      <a:lnTo>
                        <a:pt x="68" y="9"/>
                      </a:lnTo>
                      <a:lnTo>
                        <a:pt x="69" y="13"/>
                      </a:lnTo>
                      <a:lnTo>
                        <a:pt x="68" y="18"/>
                      </a:lnTo>
                      <a:lnTo>
                        <a:pt x="67" y="22"/>
                      </a:lnTo>
                      <a:lnTo>
                        <a:pt x="64" y="27"/>
                      </a:lnTo>
                      <a:lnTo>
                        <a:pt x="59" y="31"/>
                      </a:lnTo>
                      <a:lnTo>
                        <a:pt x="55" y="35"/>
                      </a:lnTo>
                      <a:lnTo>
                        <a:pt x="49" y="38"/>
                      </a:lnTo>
                      <a:lnTo>
                        <a:pt x="42" y="41"/>
                      </a:lnTo>
                      <a:lnTo>
                        <a:pt x="35" y="44"/>
                      </a:lnTo>
                      <a:lnTo>
                        <a:pt x="29" y="46"/>
                      </a:lnTo>
                      <a:lnTo>
                        <a:pt x="22" y="46"/>
                      </a:lnTo>
                      <a:lnTo>
                        <a:pt x="16" y="46"/>
                      </a:lnTo>
                      <a:lnTo>
                        <a:pt x="10" y="45"/>
                      </a:lnTo>
                      <a:lnTo>
                        <a:pt x="6" y="43"/>
                      </a:lnTo>
                      <a:lnTo>
                        <a:pt x="3" y="40"/>
                      </a:lnTo>
                      <a:lnTo>
                        <a:pt x="0" y="37"/>
                      </a:lnTo>
                      <a:lnTo>
                        <a:pt x="0" y="32"/>
                      </a:lnTo>
                      <a:lnTo>
                        <a:pt x="0" y="29"/>
                      </a:lnTo>
                      <a:lnTo>
                        <a:pt x="3" y="24"/>
                      </a:lnTo>
                      <a:lnTo>
                        <a:pt x="5" y="20"/>
                      </a:lnTo>
                      <a:lnTo>
                        <a:pt x="9" y="15"/>
                      </a:lnTo>
                      <a:lnTo>
                        <a:pt x="14" y="11"/>
                      </a:lnTo>
                      <a:lnTo>
                        <a:pt x="21" y="7"/>
                      </a:lnTo>
                      <a:lnTo>
                        <a:pt x="26" y="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5" name="Freeform 411"/>
                <p:cNvSpPr>
                  <a:spLocks/>
                </p:cNvSpPr>
                <p:nvPr/>
              </p:nvSpPr>
              <p:spPr bwMode="auto">
                <a:xfrm>
                  <a:off x="3260" y="1656"/>
                  <a:ext cx="83" cy="111"/>
                </a:xfrm>
                <a:custGeom>
                  <a:avLst/>
                  <a:gdLst>
                    <a:gd name="T0" fmla="*/ 0 w 820"/>
                    <a:gd name="T1" fmla="*/ 0 h 1016"/>
                    <a:gd name="T2" fmla="*/ 0 w 820"/>
                    <a:gd name="T3" fmla="*/ 0 h 1016"/>
                    <a:gd name="T4" fmla="*/ 0 w 820"/>
                    <a:gd name="T5" fmla="*/ 0 h 1016"/>
                    <a:gd name="T6" fmla="*/ 0 w 820"/>
                    <a:gd name="T7" fmla="*/ 0 h 1016"/>
                    <a:gd name="T8" fmla="*/ 0 w 820"/>
                    <a:gd name="T9" fmla="*/ 0 h 1016"/>
                    <a:gd name="T10" fmla="*/ 0 w 820"/>
                    <a:gd name="T11" fmla="*/ 0 h 1016"/>
                    <a:gd name="T12" fmla="*/ 0 w 820"/>
                    <a:gd name="T13" fmla="*/ 0 h 1016"/>
                    <a:gd name="T14" fmla="*/ 0 w 820"/>
                    <a:gd name="T15" fmla="*/ 0 h 1016"/>
                    <a:gd name="T16" fmla="*/ 0 w 820"/>
                    <a:gd name="T17" fmla="*/ 0 h 1016"/>
                    <a:gd name="T18" fmla="*/ 0 w 820"/>
                    <a:gd name="T19" fmla="*/ 0 h 1016"/>
                    <a:gd name="T20" fmla="*/ 0 w 820"/>
                    <a:gd name="T21" fmla="*/ 0 h 1016"/>
                    <a:gd name="T22" fmla="*/ 0 w 820"/>
                    <a:gd name="T23" fmla="*/ 0 h 1016"/>
                    <a:gd name="T24" fmla="*/ 0 w 820"/>
                    <a:gd name="T25" fmla="*/ 0 h 1016"/>
                    <a:gd name="T26" fmla="*/ 0 w 820"/>
                    <a:gd name="T27" fmla="*/ 0 h 1016"/>
                    <a:gd name="T28" fmla="*/ 0 w 820"/>
                    <a:gd name="T29" fmla="*/ 0 h 1016"/>
                    <a:gd name="T30" fmla="*/ 0 w 820"/>
                    <a:gd name="T31" fmla="*/ 0 h 1016"/>
                    <a:gd name="T32" fmla="*/ 0 w 820"/>
                    <a:gd name="T33" fmla="*/ 0 h 1016"/>
                    <a:gd name="T34" fmla="*/ 0 w 820"/>
                    <a:gd name="T35" fmla="*/ 0 h 1016"/>
                    <a:gd name="T36" fmla="*/ 0 w 820"/>
                    <a:gd name="T37" fmla="*/ 0 h 1016"/>
                    <a:gd name="T38" fmla="*/ 0 w 820"/>
                    <a:gd name="T39" fmla="*/ 0 h 1016"/>
                    <a:gd name="T40" fmla="*/ 0 w 820"/>
                    <a:gd name="T41" fmla="*/ 0 h 1016"/>
                    <a:gd name="T42" fmla="*/ 0 w 820"/>
                    <a:gd name="T43" fmla="*/ 0 h 1016"/>
                    <a:gd name="T44" fmla="*/ 0 w 820"/>
                    <a:gd name="T45" fmla="*/ 0 h 1016"/>
                    <a:gd name="T46" fmla="*/ 0 w 820"/>
                    <a:gd name="T47" fmla="*/ 0 h 1016"/>
                    <a:gd name="T48" fmla="*/ 0 w 820"/>
                    <a:gd name="T49" fmla="*/ 0 h 1016"/>
                    <a:gd name="T50" fmla="*/ 0 w 820"/>
                    <a:gd name="T51" fmla="*/ 0 h 1016"/>
                    <a:gd name="T52" fmla="*/ 0 w 820"/>
                    <a:gd name="T53" fmla="*/ 0 h 1016"/>
                    <a:gd name="T54" fmla="*/ 0 w 820"/>
                    <a:gd name="T55" fmla="*/ 0 h 1016"/>
                    <a:gd name="T56" fmla="*/ 0 w 820"/>
                    <a:gd name="T57" fmla="*/ 0 h 1016"/>
                    <a:gd name="T58" fmla="*/ 0 w 820"/>
                    <a:gd name="T59" fmla="*/ 0 h 1016"/>
                    <a:gd name="T60" fmla="*/ 0 w 820"/>
                    <a:gd name="T61" fmla="*/ 0 h 1016"/>
                    <a:gd name="T62" fmla="*/ 0 w 820"/>
                    <a:gd name="T63" fmla="*/ 0 h 1016"/>
                    <a:gd name="T64" fmla="*/ 0 w 820"/>
                    <a:gd name="T65" fmla="*/ 0 h 1016"/>
                    <a:gd name="T66" fmla="*/ 0 w 820"/>
                    <a:gd name="T67" fmla="*/ 0 h 1016"/>
                    <a:gd name="T68" fmla="*/ 0 w 820"/>
                    <a:gd name="T69" fmla="*/ 0 h 1016"/>
                    <a:gd name="T70" fmla="*/ 0 w 820"/>
                    <a:gd name="T71" fmla="*/ 0 h 1016"/>
                    <a:gd name="T72" fmla="*/ 0 w 820"/>
                    <a:gd name="T73" fmla="*/ 0 h 1016"/>
                    <a:gd name="T74" fmla="*/ 0 w 820"/>
                    <a:gd name="T75" fmla="*/ 0 h 10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0"/>
                    <a:gd name="T115" fmla="*/ 0 h 1016"/>
                    <a:gd name="T116" fmla="*/ 820 w 820"/>
                    <a:gd name="T117" fmla="*/ 1016 h 10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0" h="1016">
                      <a:moveTo>
                        <a:pt x="761" y="1010"/>
                      </a:move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817" y="966"/>
                      </a:lnTo>
                      <a:lnTo>
                        <a:pt x="819" y="969"/>
                      </a:lnTo>
                      <a:lnTo>
                        <a:pt x="820" y="974"/>
                      </a:lnTo>
                      <a:lnTo>
                        <a:pt x="819" y="979"/>
                      </a:lnTo>
                      <a:lnTo>
                        <a:pt x="818" y="985"/>
                      </a:lnTo>
                      <a:lnTo>
                        <a:pt x="815" y="989"/>
                      </a:lnTo>
                      <a:lnTo>
                        <a:pt x="812" y="995"/>
                      </a:lnTo>
                      <a:lnTo>
                        <a:pt x="808" y="1001"/>
                      </a:lnTo>
                      <a:lnTo>
                        <a:pt x="803" y="1005"/>
                      </a:lnTo>
                      <a:lnTo>
                        <a:pt x="796" y="1009"/>
                      </a:lnTo>
                      <a:lnTo>
                        <a:pt x="791" y="1012"/>
                      </a:lnTo>
                      <a:lnTo>
                        <a:pt x="785" y="1014"/>
                      </a:lnTo>
                      <a:lnTo>
                        <a:pt x="779" y="1016"/>
                      </a:lnTo>
                      <a:lnTo>
                        <a:pt x="774" y="1016"/>
                      </a:lnTo>
                      <a:lnTo>
                        <a:pt x="768" y="1014"/>
                      </a:lnTo>
                      <a:lnTo>
                        <a:pt x="764" y="1012"/>
                      </a:lnTo>
                      <a:lnTo>
                        <a:pt x="761" y="10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6" name="Freeform 412"/>
                <p:cNvSpPr>
                  <a:spLocks/>
                </p:cNvSpPr>
                <p:nvPr/>
              </p:nvSpPr>
              <p:spPr bwMode="auto">
                <a:xfrm>
                  <a:off x="3260" y="1656"/>
                  <a:ext cx="83" cy="111"/>
                </a:xfrm>
                <a:custGeom>
                  <a:avLst/>
                  <a:gdLst>
                    <a:gd name="T0" fmla="*/ 0 w 820"/>
                    <a:gd name="T1" fmla="*/ 0 h 1016"/>
                    <a:gd name="T2" fmla="*/ 0 w 820"/>
                    <a:gd name="T3" fmla="*/ 0 h 1016"/>
                    <a:gd name="T4" fmla="*/ 0 w 820"/>
                    <a:gd name="T5" fmla="*/ 0 h 1016"/>
                    <a:gd name="T6" fmla="*/ 0 w 820"/>
                    <a:gd name="T7" fmla="*/ 0 h 1016"/>
                    <a:gd name="T8" fmla="*/ 0 w 820"/>
                    <a:gd name="T9" fmla="*/ 0 h 1016"/>
                    <a:gd name="T10" fmla="*/ 0 w 820"/>
                    <a:gd name="T11" fmla="*/ 0 h 1016"/>
                    <a:gd name="T12" fmla="*/ 0 w 820"/>
                    <a:gd name="T13" fmla="*/ 0 h 1016"/>
                    <a:gd name="T14" fmla="*/ 0 w 820"/>
                    <a:gd name="T15" fmla="*/ 0 h 1016"/>
                    <a:gd name="T16" fmla="*/ 0 w 820"/>
                    <a:gd name="T17" fmla="*/ 0 h 1016"/>
                    <a:gd name="T18" fmla="*/ 0 w 820"/>
                    <a:gd name="T19" fmla="*/ 0 h 1016"/>
                    <a:gd name="T20" fmla="*/ 0 w 820"/>
                    <a:gd name="T21" fmla="*/ 0 h 1016"/>
                    <a:gd name="T22" fmla="*/ 0 w 820"/>
                    <a:gd name="T23" fmla="*/ 0 h 1016"/>
                    <a:gd name="T24" fmla="*/ 0 w 820"/>
                    <a:gd name="T25" fmla="*/ 0 h 1016"/>
                    <a:gd name="T26" fmla="*/ 0 w 820"/>
                    <a:gd name="T27" fmla="*/ 0 h 1016"/>
                    <a:gd name="T28" fmla="*/ 0 w 820"/>
                    <a:gd name="T29" fmla="*/ 0 h 1016"/>
                    <a:gd name="T30" fmla="*/ 0 w 820"/>
                    <a:gd name="T31" fmla="*/ 0 h 1016"/>
                    <a:gd name="T32" fmla="*/ 0 w 820"/>
                    <a:gd name="T33" fmla="*/ 0 h 1016"/>
                    <a:gd name="T34" fmla="*/ 0 w 820"/>
                    <a:gd name="T35" fmla="*/ 0 h 1016"/>
                    <a:gd name="T36" fmla="*/ 0 w 820"/>
                    <a:gd name="T37" fmla="*/ 0 h 1016"/>
                    <a:gd name="T38" fmla="*/ 0 w 820"/>
                    <a:gd name="T39" fmla="*/ 0 h 1016"/>
                    <a:gd name="T40" fmla="*/ 0 w 820"/>
                    <a:gd name="T41" fmla="*/ 0 h 1016"/>
                    <a:gd name="T42" fmla="*/ 0 w 820"/>
                    <a:gd name="T43" fmla="*/ 0 h 1016"/>
                    <a:gd name="T44" fmla="*/ 0 w 820"/>
                    <a:gd name="T45" fmla="*/ 0 h 1016"/>
                    <a:gd name="T46" fmla="*/ 0 w 820"/>
                    <a:gd name="T47" fmla="*/ 0 h 1016"/>
                    <a:gd name="T48" fmla="*/ 0 w 820"/>
                    <a:gd name="T49" fmla="*/ 0 h 1016"/>
                    <a:gd name="T50" fmla="*/ 0 w 820"/>
                    <a:gd name="T51" fmla="*/ 0 h 1016"/>
                    <a:gd name="T52" fmla="*/ 0 w 820"/>
                    <a:gd name="T53" fmla="*/ 0 h 1016"/>
                    <a:gd name="T54" fmla="*/ 0 w 820"/>
                    <a:gd name="T55" fmla="*/ 0 h 1016"/>
                    <a:gd name="T56" fmla="*/ 0 w 820"/>
                    <a:gd name="T57" fmla="*/ 0 h 1016"/>
                    <a:gd name="T58" fmla="*/ 0 w 820"/>
                    <a:gd name="T59" fmla="*/ 0 h 1016"/>
                    <a:gd name="T60" fmla="*/ 0 w 820"/>
                    <a:gd name="T61" fmla="*/ 0 h 1016"/>
                    <a:gd name="T62" fmla="*/ 0 w 820"/>
                    <a:gd name="T63" fmla="*/ 0 h 1016"/>
                    <a:gd name="T64" fmla="*/ 0 w 820"/>
                    <a:gd name="T65" fmla="*/ 0 h 1016"/>
                    <a:gd name="T66" fmla="*/ 0 w 820"/>
                    <a:gd name="T67" fmla="*/ 0 h 1016"/>
                    <a:gd name="T68" fmla="*/ 0 w 820"/>
                    <a:gd name="T69" fmla="*/ 0 h 1016"/>
                    <a:gd name="T70" fmla="*/ 0 w 820"/>
                    <a:gd name="T71" fmla="*/ 0 h 1016"/>
                    <a:gd name="T72" fmla="*/ 0 w 820"/>
                    <a:gd name="T73" fmla="*/ 0 h 1016"/>
                    <a:gd name="T74" fmla="*/ 0 w 820"/>
                    <a:gd name="T75" fmla="*/ 0 h 10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0"/>
                    <a:gd name="T115" fmla="*/ 0 h 1016"/>
                    <a:gd name="T116" fmla="*/ 820 w 820"/>
                    <a:gd name="T117" fmla="*/ 1016 h 10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0" h="1016">
                      <a:moveTo>
                        <a:pt x="761" y="1010"/>
                      </a:move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817" y="966"/>
                      </a:lnTo>
                      <a:lnTo>
                        <a:pt x="819" y="969"/>
                      </a:lnTo>
                      <a:lnTo>
                        <a:pt x="820" y="974"/>
                      </a:lnTo>
                      <a:lnTo>
                        <a:pt x="819" y="979"/>
                      </a:lnTo>
                      <a:lnTo>
                        <a:pt x="818" y="985"/>
                      </a:lnTo>
                      <a:lnTo>
                        <a:pt x="815" y="989"/>
                      </a:lnTo>
                      <a:lnTo>
                        <a:pt x="812" y="995"/>
                      </a:lnTo>
                      <a:lnTo>
                        <a:pt x="808" y="1001"/>
                      </a:lnTo>
                      <a:lnTo>
                        <a:pt x="803" y="1005"/>
                      </a:lnTo>
                      <a:lnTo>
                        <a:pt x="796" y="1009"/>
                      </a:lnTo>
                      <a:lnTo>
                        <a:pt x="791" y="1012"/>
                      </a:lnTo>
                      <a:lnTo>
                        <a:pt x="785" y="1014"/>
                      </a:lnTo>
                      <a:lnTo>
                        <a:pt x="779" y="1016"/>
                      </a:lnTo>
                      <a:lnTo>
                        <a:pt x="774" y="1016"/>
                      </a:lnTo>
                      <a:lnTo>
                        <a:pt x="768" y="1014"/>
                      </a:lnTo>
                      <a:lnTo>
                        <a:pt x="764" y="1012"/>
                      </a:lnTo>
                      <a:lnTo>
                        <a:pt x="761" y="10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7" name="Freeform 413"/>
                <p:cNvSpPr>
                  <a:spLocks/>
                </p:cNvSpPr>
                <p:nvPr/>
              </p:nvSpPr>
              <p:spPr bwMode="auto">
                <a:xfrm>
                  <a:off x="3260" y="1656"/>
                  <a:ext cx="7" cy="6"/>
                </a:xfrm>
                <a:custGeom>
                  <a:avLst/>
                  <a:gdLst>
                    <a:gd name="T0" fmla="*/ 0 w 64"/>
                    <a:gd name="T1" fmla="*/ 0 h 56"/>
                    <a:gd name="T2" fmla="*/ 0 w 64"/>
                    <a:gd name="T3" fmla="*/ 0 h 56"/>
                    <a:gd name="T4" fmla="*/ 0 w 64"/>
                    <a:gd name="T5" fmla="*/ 0 h 56"/>
                    <a:gd name="T6" fmla="*/ 0 w 64"/>
                    <a:gd name="T7" fmla="*/ 0 h 56"/>
                    <a:gd name="T8" fmla="*/ 0 w 64"/>
                    <a:gd name="T9" fmla="*/ 0 h 56"/>
                    <a:gd name="T10" fmla="*/ 0 w 64"/>
                    <a:gd name="T11" fmla="*/ 0 h 56"/>
                    <a:gd name="T12" fmla="*/ 0 w 64"/>
                    <a:gd name="T13" fmla="*/ 0 h 56"/>
                    <a:gd name="T14" fmla="*/ 0 w 64"/>
                    <a:gd name="T15" fmla="*/ 0 h 56"/>
                    <a:gd name="T16" fmla="*/ 0 w 64"/>
                    <a:gd name="T17" fmla="*/ 0 h 56"/>
                    <a:gd name="T18" fmla="*/ 0 w 64"/>
                    <a:gd name="T19" fmla="*/ 0 h 56"/>
                    <a:gd name="T20" fmla="*/ 0 w 64"/>
                    <a:gd name="T21" fmla="*/ 0 h 56"/>
                    <a:gd name="T22" fmla="*/ 0 w 64"/>
                    <a:gd name="T23" fmla="*/ 0 h 56"/>
                    <a:gd name="T24" fmla="*/ 0 w 64"/>
                    <a:gd name="T25" fmla="*/ 0 h 56"/>
                    <a:gd name="T26" fmla="*/ 0 w 64"/>
                    <a:gd name="T27" fmla="*/ 0 h 56"/>
                    <a:gd name="T28" fmla="*/ 0 w 64"/>
                    <a:gd name="T29" fmla="*/ 0 h 56"/>
                    <a:gd name="T30" fmla="*/ 0 w 64"/>
                    <a:gd name="T31" fmla="*/ 0 h 56"/>
                    <a:gd name="T32" fmla="*/ 0 w 64"/>
                    <a:gd name="T33" fmla="*/ 0 h 56"/>
                    <a:gd name="T34" fmla="*/ 0 w 64"/>
                    <a:gd name="T35" fmla="*/ 0 h 56"/>
                    <a:gd name="T36" fmla="*/ 0 w 64"/>
                    <a:gd name="T37" fmla="*/ 0 h 56"/>
                    <a:gd name="T38" fmla="*/ 0 w 64"/>
                    <a:gd name="T39" fmla="*/ 0 h 56"/>
                    <a:gd name="T40" fmla="*/ 0 w 64"/>
                    <a:gd name="T41" fmla="*/ 0 h 56"/>
                    <a:gd name="T42" fmla="*/ 0 w 64"/>
                    <a:gd name="T43" fmla="*/ 0 h 56"/>
                    <a:gd name="T44" fmla="*/ 0 w 64"/>
                    <a:gd name="T45" fmla="*/ 0 h 56"/>
                    <a:gd name="T46" fmla="*/ 0 w 64"/>
                    <a:gd name="T47" fmla="*/ 0 h 56"/>
                    <a:gd name="T48" fmla="*/ 0 w 64"/>
                    <a:gd name="T49" fmla="*/ 0 h 56"/>
                    <a:gd name="T50" fmla="*/ 0 w 64"/>
                    <a:gd name="T51" fmla="*/ 0 h 56"/>
                    <a:gd name="T52" fmla="*/ 0 w 64"/>
                    <a:gd name="T53" fmla="*/ 0 h 56"/>
                    <a:gd name="T54" fmla="*/ 0 w 64"/>
                    <a:gd name="T55" fmla="*/ 0 h 56"/>
                    <a:gd name="T56" fmla="*/ 0 w 64"/>
                    <a:gd name="T57" fmla="*/ 0 h 56"/>
                    <a:gd name="T58" fmla="*/ 0 w 64"/>
                    <a:gd name="T59" fmla="*/ 0 h 56"/>
                    <a:gd name="T60" fmla="*/ 0 w 64"/>
                    <a:gd name="T61" fmla="*/ 0 h 56"/>
                    <a:gd name="T62" fmla="*/ 0 w 64"/>
                    <a:gd name="T63" fmla="*/ 0 h 56"/>
                    <a:gd name="T64" fmla="*/ 0 w 64"/>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6"/>
                    <a:gd name="T101" fmla="*/ 64 w 6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6">
                      <a:moveTo>
                        <a:pt x="46" y="45"/>
                      </a:moveTo>
                      <a:lnTo>
                        <a:pt x="40" y="50"/>
                      </a:lnTo>
                      <a:lnTo>
                        <a:pt x="33" y="53"/>
                      </a:lnTo>
                      <a:lnTo>
                        <a:pt x="27" y="55"/>
                      </a:lnTo>
                      <a:lnTo>
                        <a:pt x="21" y="56"/>
                      </a:lnTo>
                      <a:lnTo>
                        <a:pt x="15" y="56"/>
                      </a:lnTo>
                      <a:lnTo>
                        <a:pt x="10" y="56"/>
                      </a:lnTo>
                      <a:lnTo>
                        <a:pt x="6" y="54"/>
                      </a:ln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63" y="9"/>
                      </a:lnTo>
                      <a:lnTo>
                        <a:pt x="64" y="13"/>
                      </a:lnTo>
                      <a:lnTo>
                        <a:pt x="64" y="19"/>
                      </a:lnTo>
                      <a:lnTo>
                        <a:pt x="61" y="25"/>
                      </a:lnTo>
                      <a:lnTo>
                        <a:pt x="59" y="30"/>
                      </a:lnTo>
                      <a:lnTo>
                        <a:pt x="56" y="36"/>
                      </a:lnTo>
                      <a:lnTo>
                        <a:pt x="51" y="40"/>
                      </a:lnTo>
                      <a:lnTo>
                        <a:pt x="46" y="4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8" name="Freeform 414"/>
                <p:cNvSpPr>
                  <a:spLocks/>
                </p:cNvSpPr>
                <p:nvPr/>
              </p:nvSpPr>
              <p:spPr bwMode="auto">
                <a:xfrm>
                  <a:off x="3260" y="1656"/>
                  <a:ext cx="7" cy="6"/>
                </a:xfrm>
                <a:custGeom>
                  <a:avLst/>
                  <a:gdLst>
                    <a:gd name="T0" fmla="*/ 0 w 64"/>
                    <a:gd name="T1" fmla="*/ 0 h 56"/>
                    <a:gd name="T2" fmla="*/ 0 w 64"/>
                    <a:gd name="T3" fmla="*/ 0 h 56"/>
                    <a:gd name="T4" fmla="*/ 0 w 64"/>
                    <a:gd name="T5" fmla="*/ 0 h 56"/>
                    <a:gd name="T6" fmla="*/ 0 w 64"/>
                    <a:gd name="T7" fmla="*/ 0 h 56"/>
                    <a:gd name="T8" fmla="*/ 0 w 64"/>
                    <a:gd name="T9" fmla="*/ 0 h 56"/>
                    <a:gd name="T10" fmla="*/ 0 w 64"/>
                    <a:gd name="T11" fmla="*/ 0 h 56"/>
                    <a:gd name="T12" fmla="*/ 0 w 64"/>
                    <a:gd name="T13" fmla="*/ 0 h 56"/>
                    <a:gd name="T14" fmla="*/ 0 w 64"/>
                    <a:gd name="T15" fmla="*/ 0 h 56"/>
                    <a:gd name="T16" fmla="*/ 0 w 64"/>
                    <a:gd name="T17" fmla="*/ 0 h 56"/>
                    <a:gd name="T18" fmla="*/ 0 w 64"/>
                    <a:gd name="T19" fmla="*/ 0 h 56"/>
                    <a:gd name="T20" fmla="*/ 0 w 64"/>
                    <a:gd name="T21" fmla="*/ 0 h 56"/>
                    <a:gd name="T22" fmla="*/ 0 w 64"/>
                    <a:gd name="T23" fmla="*/ 0 h 56"/>
                    <a:gd name="T24" fmla="*/ 0 w 64"/>
                    <a:gd name="T25" fmla="*/ 0 h 56"/>
                    <a:gd name="T26" fmla="*/ 0 w 64"/>
                    <a:gd name="T27" fmla="*/ 0 h 56"/>
                    <a:gd name="T28" fmla="*/ 0 w 64"/>
                    <a:gd name="T29" fmla="*/ 0 h 56"/>
                    <a:gd name="T30" fmla="*/ 0 w 64"/>
                    <a:gd name="T31" fmla="*/ 0 h 56"/>
                    <a:gd name="T32" fmla="*/ 0 w 64"/>
                    <a:gd name="T33" fmla="*/ 0 h 56"/>
                    <a:gd name="T34" fmla="*/ 0 w 64"/>
                    <a:gd name="T35" fmla="*/ 0 h 56"/>
                    <a:gd name="T36" fmla="*/ 0 w 64"/>
                    <a:gd name="T37" fmla="*/ 0 h 56"/>
                    <a:gd name="T38" fmla="*/ 0 w 64"/>
                    <a:gd name="T39" fmla="*/ 0 h 56"/>
                    <a:gd name="T40" fmla="*/ 0 w 64"/>
                    <a:gd name="T41" fmla="*/ 0 h 56"/>
                    <a:gd name="T42" fmla="*/ 0 w 64"/>
                    <a:gd name="T43" fmla="*/ 0 h 56"/>
                    <a:gd name="T44" fmla="*/ 0 w 64"/>
                    <a:gd name="T45" fmla="*/ 0 h 56"/>
                    <a:gd name="T46" fmla="*/ 0 w 64"/>
                    <a:gd name="T47" fmla="*/ 0 h 56"/>
                    <a:gd name="T48" fmla="*/ 0 w 64"/>
                    <a:gd name="T49" fmla="*/ 0 h 56"/>
                    <a:gd name="T50" fmla="*/ 0 w 64"/>
                    <a:gd name="T51" fmla="*/ 0 h 56"/>
                    <a:gd name="T52" fmla="*/ 0 w 64"/>
                    <a:gd name="T53" fmla="*/ 0 h 56"/>
                    <a:gd name="T54" fmla="*/ 0 w 64"/>
                    <a:gd name="T55" fmla="*/ 0 h 56"/>
                    <a:gd name="T56" fmla="*/ 0 w 64"/>
                    <a:gd name="T57" fmla="*/ 0 h 56"/>
                    <a:gd name="T58" fmla="*/ 0 w 64"/>
                    <a:gd name="T59" fmla="*/ 0 h 56"/>
                    <a:gd name="T60" fmla="*/ 0 w 64"/>
                    <a:gd name="T61" fmla="*/ 0 h 56"/>
                    <a:gd name="T62" fmla="*/ 0 w 64"/>
                    <a:gd name="T63" fmla="*/ 0 h 56"/>
                    <a:gd name="T64" fmla="*/ 0 w 64"/>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6"/>
                    <a:gd name="T101" fmla="*/ 64 w 6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6">
                      <a:moveTo>
                        <a:pt x="46" y="45"/>
                      </a:moveTo>
                      <a:lnTo>
                        <a:pt x="40" y="50"/>
                      </a:lnTo>
                      <a:lnTo>
                        <a:pt x="33" y="53"/>
                      </a:lnTo>
                      <a:lnTo>
                        <a:pt x="27" y="55"/>
                      </a:lnTo>
                      <a:lnTo>
                        <a:pt x="21" y="56"/>
                      </a:lnTo>
                      <a:lnTo>
                        <a:pt x="15" y="56"/>
                      </a:lnTo>
                      <a:lnTo>
                        <a:pt x="10" y="56"/>
                      </a:lnTo>
                      <a:lnTo>
                        <a:pt x="6" y="54"/>
                      </a:ln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63" y="9"/>
                      </a:lnTo>
                      <a:lnTo>
                        <a:pt x="64" y="13"/>
                      </a:lnTo>
                      <a:lnTo>
                        <a:pt x="64" y="19"/>
                      </a:lnTo>
                      <a:lnTo>
                        <a:pt x="61" y="25"/>
                      </a:lnTo>
                      <a:lnTo>
                        <a:pt x="59" y="30"/>
                      </a:lnTo>
                      <a:lnTo>
                        <a:pt x="56" y="36"/>
                      </a:lnTo>
                      <a:lnTo>
                        <a:pt x="51" y="40"/>
                      </a:lnTo>
                      <a:lnTo>
                        <a:pt x="46" y="4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9" name="Freeform 415"/>
                <p:cNvSpPr>
                  <a:spLocks/>
                </p:cNvSpPr>
                <p:nvPr/>
              </p:nvSpPr>
              <p:spPr bwMode="auto">
                <a:xfrm>
                  <a:off x="3261" y="1360"/>
                  <a:ext cx="83" cy="120"/>
                </a:xfrm>
                <a:custGeom>
                  <a:avLst/>
                  <a:gdLst>
                    <a:gd name="T0" fmla="*/ 0 w 820"/>
                    <a:gd name="T1" fmla="*/ 0 h 1108"/>
                    <a:gd name="T2" fmla="*/ 0 w 820"/>
                    <a:gd name="T3" fmla="*/ 0 h 1108"/>
                    <a:gd name="T4" fmla="*/ 0 w 820"/>
                    <a:gd name="T5" fmla="*/ 0 h 1108"/>
                    <a:gd name="T6" fmla="*/ 0 w 820"/>
                    <a:gd name="T7" fmla="*/ 0 h 1108"/>
                    <a:gd name="T8" fmla="*/ 0 w 820"/>
                    <a:gd name="T9" fmla="*/ 0 h 1108"/>
                    <a:gd name="T10" fmla="*/ 0 w 820"/>
                    <a:gd name="T11" fmla="*/ 0 h 1108"/>
                    <a:gd name="T12" fmla="*/ 0 w 820"/>
                    <a:gd name="T13" fmla="*/ 0 h 1108"/>
                    <a:gd name="T14" fmla="*/ 0 w 820"/>
                    <a:gd name="T15" fmla="*/ 0 h 1108"/>
                    <a:gd name="T16" fmla="*/ 0 w 820"/>
                    <a:gd name="T17" fmla="*/ 0 h 1108"/>
                    <a:gd name="T18" fmla="*/ 0 w 820"/>
                    <a:gd name="T19" fmla="*/ 0 h 1108"/>
                    <a:gd name="T20" fmla="*/ 0 w 820"/>
                    <a:gd name="T21" fmla="*/ 0 h 1108"/>
                    <a:gd name="T22" fmla="*/ 0 w 820"/>
                    <a:gd name="T23" fmla="*/ 0 h 1108"/>
                    <a:gd name="T24" fmla="*/ 0 w 820"/>
                    <a:gd name="T25" fmla="*/ 0 h 1108"/>
                    <a:gd name="T26" fmla="*/ 0 w 820"/>
                    <a:gd name="T27" fmla="*/ 0 h 1108"/>
                    <a:gd name="T28" fmla="*/ 0 w 820"/>
                    <a:gd name="T29" fmla="*/ 0 h 1108"/>
                    <a:gd name="T30" fmla="*/ 0 w 820"/>
                    <a:gd name="T31" fmla="*/ 0 h 1108"/>
                    <a:gd name="T32" fmla="*/ 0 w 820"/>
                    <a:gd name="T33" fmla="*/ 0 h 1108"/>
                    <a:gd name="T34" fmla="*/ 0 w 820"/>
                    <a:gd name="T35" fmla="*/ 0 h 1108"/>
                    <a:gd name="T36" fmla="*/ 0 w 820"/>
                    <a:gd name="T37" fmla="*/ 0 h 1108"/>
                    <a:gd name="T38" fmla="*/ 0 w 820"/>
                    <a:gd name="T39" fmla="*/ 0 h 1108"/>
                    <a:gd name="T40" fmla="*/ 0 w 820"/>
                    <a:gd name="T41" fmla="*/ 0 h 1108"/>
                    <a:gd name="T42" fmla="*/ 0 w 820"/>
                    <a:gd name="T43" fmla="*/ 0 h 1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0"/>
                    <a:gd name="T67" fmla="*/ 0 h 1108"/>
                    <a:gd name="T68" fmla="*/ 820 w 820"/>
                    <a:gd name="T69" fmla="*/ 1108 h 11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0" h="1108">
                      <a:moveTo>
                        <a:pt x="760" y="1103"/>
                      </a:moveTo>
                      <a:lnTo>
                        <a:pt x="0" y="44"/>
                      </a:lnTo>
                      <a:lnTo>
                        <a:pt x="60" y="0"/>
                      </a:lnTo>
                      <a:lnTo>
                        <a:pt x="818" y="1061"/>
                      </a:lnTo>
                      <a:lnTo>
                        <a:pt x="820" y="1064"/>
                      </a:lnTo>
                      <a:lnTo>
                        <a:pt x="820" y="1069"/>
                      </a:lnTo>
                      <a:lnTo>
                        <a:pt x="820" y="1073"/>
                      </a:lnTo>
                      <a:lnTo>
                        <a:pt x="818" y="1079"/>
                      </a:lnTo>
                      <a:lnTo>
                        <a:pt x="816" y="1084"/>
                      </a:lnTo>
                      <a:lnTo>
                        <a:pt x="811" y="1089"/>
                      </a:lnTo>
                      <a:lnTo>
                        <a:pt x="806" y="1093"/>
                      </a:lnTo>
                      <a:lnTo>
                        <a:pt x="801" y="1098"/>
                      </a:lnTo>
                      <a:lnTo>
                        <a:pt x="795" y="1101"/>
                      </a:lnTo>
                      <a:lnTo>
                        <a:pt x="789" y="1105"/>
                      </a:lnTo>
                      <a:lnTo>
                        <a:pt x="783" y="1107"/>
                      </a:lnTo>
                      <a:lnTo>
                        <a:pt x="777" y="1108"/>
                      </a:lnTo>
                      <a:lnTo>
                        <a:pt x="771" y="1108"/>
                      </a:lnTo>
                      <a:lnTo>
                        <a:pt x="767" y="1107"/>
                      </a:lnTo>
                      <a:lnTo>
                        <a:pt x="763" y="1105"/>
                      </a:lnTo>
                      <a:lnTo>
                        <a:pt x="760" y="110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0" name="Freeform 416"/>
                <p:cNvSpPr>
                  <a:spLocks/>
                </p:cNvSpPr>
                <p:nvPr/>
              </p:nvSpPr>
              <p:spPr bwMode="auto">
                <a:xfrm>
                  <a:off x="3261" y="1360"/>
                  <a:ext cx="83" cy="120"/>
                </a:xfrm>
                <a:custGeom>
                  <a:avLst/>
                  <a:gdLst>
                    <a:gd name="T0" fmla="*/ 0 w 820"/>
                    <a:gd name="T1" fmla="*/ 0 h 1108"/>
                    <a:gd name="T2" fmla="*/ 0 w 820"/>
                    <a:gd name="T3" fmla="*/ 0 h 1108"/>
                    <a:gd name="T4" fmla="*/ 0 w 820"/>
                    <a:gd name="T5" fmla="*/ 0 h 1108"/>
                    <a:gd name="T6" fmla="*/ 0 w 820"/>
                    <a:gd name="T7" fmla="*/ 0 h 1108"/>
                    <a:gd name="T8" fmla="*/ 0 w 820"/>
                    <a:gd name="T9" fmla="*/ 0 h 1108"/>
                    <a:gd name="T10" fmla="*/ 0 w 820"/>
                    <a:gd name="T11" fmla="*/ 0 h 1108"/>
                    <a:gd name="T12" fmla="*/ 0 w 820"/>
                    <a:gd name="T13" fmla="*/ 0 h 1108"/>
                    <a:gd name="T14" fmla="*/ 0 w 820"/>
                    <a:gd name="T15" fmla="*/ 0 h 1108"/>
                    <a:gd name="T16" fmla="*/ 0 w 820"/>
                    <a:gd name="T17" fmla="*/ 0 h 1108"/>
                    <a:gd name="T18" fmla="*/ 0 w 820"/>
                    <a:gd name="T19" fmla="*/ 0 h 1108"/>
                    <a:gd name="T20" fmla="*/ 0 w 820"/>
                    <a:gd name="T21" fmla="*/ 0 h 1108"/>
                    <a:gd name="T22" fmla="*/ 0 w 820"/>
                    <a:gd name="T23" fmla="*/ 0 h 1108"/>
                    <a:gd name="T24" fmla="*/ 0 w 820"/>
                    <a:gd name="T25" fmla="*/ 0 h 1108"/>
                    <a:gd name="T26" fmla="*/ 0 w 820"/>
                    <a:gd name="T27" fmla="*/ 0 h 1108"/>
                    <a:gd name="T28" fmla="*/ 0 w 820"/>
                    <a:gd name="T29" fmla="*/ 0 h 1108"/>
                    <a:gd name="T30" fmla="*/ 0 w 820"/>
                    <a:gd name="T31" fmla="*/ 0 h 1108"/>
                    <a:gd name="T32" fmla="*/ 0 w 820"/>
                    <a:gd name="T33" fmla="*/ 0 h 1108"/>
                    <a:gd name="T34" fmla="*/ 0 w 820"/>
                    <a:gd name="T35" fmla="*/ 0 h 1108"/>
                    <a:gd name="T36" fmla="*/ 0 w 820"/>
                    <a:gd name="T37" fmla="*/ 0 h 1108"/>
                    <a:gd name="T38" fmla="*/ 0 w 820"/>
                    <a:gd name="T39" fmla="*/ 0 h 1108"/>
                    <a:gd name="T40" fmla="*/ 0 w 820"/>
                    <a:gd name="T41" fmla="*/ 0 h 1108"/>
                    <a:gd name="T42" fmla="*/ 0 w 820"/>
                    <a:gd name="T43" fmla="*/ 0 h 1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0"/>
                    <a:gd name="T67" fmla="*/ 0 h 1108"/>
                    <a:gd name="T68" fmla="*/ 820 w 820"/>
                    <a:gd name="T69" fmla="*/ 1108 h 11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0" h="1108">
                      <a:moveTo>
                        <a:pt x="760" y="1103"/>
                      </a:moveTo>
                      <a:lnTo>
                        <a:pt x="0" y="44"/>
                      </a:lnTo>
                      <a:lnTo>
                        <a:pt x="60" y="0"/>
                      </a:lnTo>
                      <a:lnTo>
                        <a:pt x="818" y="1061"/>
                      </a:lnTo>
                      <a:lnTo>
                        <a:pt x="820" y="1064"/>
                      </a:lnTo>
                      <a:lnTo>
                        <a:pt x="820" y="1069"/>
                      </a:lnTo>
                      <a:lnTo>
                        <a:pt x="820" y="1073"/>
                      </a:lnTo>
                      <a:lnTo>
                        <a:pt x="818" y="1079"/>
                      </a:lnTo>
                      <a:lnTo>
                        <a:pt x="816" y="1084"/>
                      </a:lnTo>
                      <a:lnTo>
                        <a:pt x="811" y="1089"/>
                      </a:lnTo>
                      <a:lnTo>
                        <a:pt x="806" y="1093"/>
                      </a:lnTo>
                      <a:lnTo>
                        <a:pt x="801" y="1098"/>
                      </a:lnTo>
                      <a:lnTo>
                        <a:pt x="795" y="1101"/>
                      </a:lnTo>
                      <a:lnTo>
                        <a:pt x="789" y="1105"/>
                      </a:lnTo>
                      <a:lnTo>
                        <a:pt x="783" y="1107"/>
                      </a:lnTo>
                      <a:lnTo>
                        <a:pt x="777" y="1108"/>
                      </a:lnTo>
                      <a:lnTo>
                        <a:pt x="771" y="1108"/>
                      </a:lnTo>
                      <a:lnTo>
                        <a:pt x="767" y="1107"/>
                      </a:lnTo>
                      <a:lnTo>
                        <a:pt x="763" y="1105"/>
                      </a:lnTo>
                      <a:lnTo>
                        <a:pt x="760" y="110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1" name="Freeform 417"/>
                <p:cNvSpPr>
                  <a:spLocks/>
                </p:cNvSpPr>
                <p:nvPr/>
              </p:nvSpPr>
              <p:spPr bwMode="auto">
                <a:xfrm>
                  <a:off x="3946" y="1786"/>
                  <a:ext cx="58" cy="105"/>
                </a:xfrm>
                <a:custGeom>
                  <a:avLst/>
                  <a:gdLst>
                    <a:gd name="T0" fmla="*/ 0 w 579"/>
                    <a:gd name="T1" fmla="*/ 0 h 962"/>
                    <a:gd name="T2" fmla="*/ 0 w 579"/>
                    <a:gd name="T3" fmla="*/ 0 h 962"/>
                    <a:gd name="T4" fmla="*/ 0 w 579"/>
                    <a:gd name="T5" fmla="*/ 0 h 962"/>
                    <a:gd name="T6" fmla="*/ 0 w 579"/>
                    <a:gd name="T7" fmla="*/ 0 h 962"/>
                    <a:gd name="T8" fmla="*/ 0 w 579"/>
                    <a:gd name="T9" fmla="*/ 0 h 962"/>
                    <a:gd name="T10" fmla="*/ 0 w 579"/>
                    <a:gd name="T11" fmla="*/ 0 h 962"/>
                    <a:gd name="T12" fmla="*/ 0 w 579"/>
                    <a:gd name="T13" fmla="*/ 0 h 962"/>
                    <a:gd name="T14" fmla="*/ 0 w 579"/>
                    <a:gd name="T15" fmla="*/ 0 h 962"/>
                    <a:gd name="T16" fmla="*/ 0 w 579"/>
                    <a:gd name="T17" fmla="*/ 0 h 962"/>
                    <a:gd name="T18" fmla="*/ 0 w 579"/>
                    <a:gd name="T19" fmla="*/ 0 h 962"/>
                    <a:gd name="T20" fmla="*/ 0 w 579"/>
                    <a:gd name="T21" fmla="*/ 0 h 962"/>
                    <a:gd name="T22" fmla="*/ 0 w 579"/>
                    <a:gd name="T23" fmla="*/ 0 h 962"/>
                    <a:gd name="T24" fmla="*/ 0 w 579"/>
                    <a:gd name="T25" fmla="*/ 0 h 962"/>
                    <a:gd name="T26" fmla="*/ 0 w 579"/>
                    <a:gd name="T27" fmla="*/ 0 h 962"/>
                    <a:gd name="T28" fmla="*/ 0 w 579"/>
                    <a:gd name="T29" fmla="*/ 0 h 962"/>
                    <a:gd name="T30" fmla="*/ 0 w 579"/>
                    <a:gd name="T31" fmla="*/ 0 h 962"/>
                    <a:gd name="T32" fmla="*/ 0 w 579"/>
                    <a:gd name="T33" fmla="*/ 0 h 962"/>
                    <a:gd name="T34" fmla="*/ 0 w 579"/>
                    <a:gd name="T35" fmla="*/ 0 h 962"/>
                    <a:gd name="T36" fmla="*/ 0 w 579"/>
                    <a:gd name="T37" fmla="*/ 0 h 962"/>
                    <a:gd name="T38" fmla="*/ 0 w 579"/>
                    <a:gd name="T39" fmla="*/ 0 h 962"/>
                    <a:gd name="T40" fmla="*/ 0 w 579"/>
                    <a:gd name="T41" fmla="*/ 0 h 962"/>
                    <a:gd name="T42" fmla="*/ 0 w 579"/>
                    <a:gd name="T43" fmla="*/ 0 h 9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962"/>
                    <a:gd name="T68" fmla="*/ 579 w 579"/>
                    <a:gd name="T69" fmla="*/ 962 h 9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962">
                      <a:moveTo>
                        <a:pt x="515" y="950"/>
                      </a:moveTo>
                      <a:lnTo>
                        <a:pt x="0" y="36"/>
                      </a:lnTo>
                      <a:lnTo>
                        <a:pt x="63" y="0"/>
                      </a:lnTo>
                      <a:lnTo>
                        <a:pt x="577" y="916"/>
                      </a:lnTo>
                      <a:lnTo>
                        <a:pt x="578" y="920"/>
                      </a:lnTo>
                      <a:lnTo>
                        <a:pt x="579" y="926"/>
                      </a:lnTo>
                      <a:lnTo>
                        <a:pt x="578" y="932"/>
                      </a:lnTo>
                      <a:lnTo>
                        <a:pt x="577" y="937"/>
                      </a:lnTo>
                      <a:lnTo>
                        <a:pt x="574" y="943"/>
                      </a:lnTo>
                      <a:lnTo>
                        <a:pt x="569" y="947"/>
                      </a:lnTo>
                      <a:lnTo>
                        <a:pt x="565" y="952"/>
                      </a:lnTo>
                      <a:lnTo>
                        <a:pt x="559" y="957"/>
                      </a:lnTo>
                      <a:lnTo>
                        <a:pt x="552" y="959"/>
                      </a:lnTo>
                      <a:lnTo>
                        <a:pt x="546" y="961"/>
                      </a:lnTo>
                      <a:lnTo>
                        <a:pt x="540" y="962"/>
                      </a:lnTo>
                      <a:lnTo>
                        <a:pt x="533" y="961"/>
                      </a:lnTo>
                      <a:lnTo>
                        <a:pt x="527" y="960"/>
                      </a:lnTo>
                      <a:lnTo>
                        <a:pt x="523" y="958"/>
                      </a:lnTo>
                      <a:lnTo>
                        <a:pt x="518" y="954"/>
                      </a:lnTo>
                      <a:lnTo>
                        <a:pt x="515" y="95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2" name="Freeform 418"/>
                <p:cNvSpPr>
                  <a:spLocks/>
                </p:cNvSpPr>
                <p:nvPr/>
              </p:nvSpPr>
              <p:spPr bwMode="auto">
                <a:xfrm>
                  <a:off x="3946" y="1786"/>
                  <a:ext cx="58" cy="105"/>
                </a:xfrm>
                <a:custGeom>
                  <a:avLst/>
                  <a:gdLst>
                    <a:gd name="T0" fmla="*/ 0 w 579"/>
                    <a:gd name="T1" fmla="*/ 0 h 962"/>
                    <a:gd name="T2" fmla="*/ 0 w 579"/>
                    <a:gd name="T3" fmla="*/ 0 h 962"/>
                    <a:gd name="T4" fmla="*/ 0 w 579"/>
                    <a:gd name="T5" fmla="*/ 0 h 962"/>
                    <a:gd name="T6" fmla="*/ 0 w 579"/>
                    <a:gd name="T7" fmla="*/ 0 h 962"/>
                    <a:gd name="T8" fmla="*/ 0 w 579"/>
                    <a:gd name="T9" fmla="*/ 0 h 962"/>
                    <a:gd name="T10" fmla="*/ 0 w 579"/>
                    <a:gd name="T11" fmla="*/ 0 h 962"/>
                    <a:gd name="T12" fmla="*/ 0 w 579"/>
                    <a:gd name="T13" fmla="*/ 0 h 962"/>
                    <a:gd name="T14" fmla="*/ 0 w 579"/>
                    <a:gd name="T15" fmla="*/ 0 h 962"/>
                    <a:gd name="T16" fmla="*/ 0 w 579"/>
                    <a:gd name="T17" fmla="*/ 0 h 962"/>
                    <a:gd name="T18" fmla="*/ 0 w 579"/>
                    <a:gd name="T19" fmla="*/ 0 h 962"/>
                    <a:gd name="T20" fmla="*/ 0 w 579"/>
                    <a:gd name="T21" fmla="*/ 0 h 962"/>
                    <a:gd name="T22" fmla="*/ 0 w 579"/>
                    <a:gd name="T23" fmla="*/ 0 h 962"/>
                    <a:gd name="T24" fmla="*/ 0 w 579"/>
                    <a:gd name="T25" fmla="*/ 0 h 962"/>
                    <a:gd name="T26" fmla="*/ 0 w 579"/>
                    <a:gd name="T27" fmla="*/ 0 h 962"/>
                    <a:gd name="T28" fmla="*/ 0 w 579"/>
                    <a:gd name="T29" fmla="*/ 0 h 962"/>
                    <a:gd name="T30" fmla="*/ 0 w 579"/>
                    <a:gd name="T31" fmla="*/ 0 h 962"/>
                    <a:gd name="T32" fmla="*/ 0 w 579"/>
                    <a:gd name="T33" fmla="*/ 0 h 962"/>
                    <a:gd name="T34" fmla="*/ 0 w 579"/>
                    <a:gd name="T35" fmla="*/ 0 h 962"/>
                    <a:gd name="T36" fmla="*/ 0 w 579"/>
                    <a:gd name="T37" fmla="*/ 0 h 962"/>
                    <a:gd name="T38" fmla="*/ 0 w 579"/>
                    <a:gd name="T39" fmla="*/ 0 h 962"/>
                    <a:gd name="T40" fmla="*/ 0 w 579"/>
                    <a:gd name="T41" fmla="*/ 0 h 962"/>
                    <a:gd name="T42" fmla="*/ 0 w 579"/>
                    <a:gd name="T43" fmla="*/ 0 h 9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962"/>
                    <a:gd name="T68" fmla="*/ 579 w 579"/>
                    <a:gd name="T69" fmla="*/ 962 h 9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962">
                      <a:moveTo>
                        <a:pt x="515" y="950"/>
                      </a:moveTo>
                      <a:lnTo>
                        <a:pt x="0" y="36"/>
                      </a:lnTo>
                      <a:lnTo>
                        <a:pt x="63" y="0"/>
                      </a:lnTo>
                      <a:lnTo>
                        <a:pt x="577" y="916"/>
                      </a:lnTo>
                      <a:lnTo>
                        <a:pt x="578" y="920"/>
                      </a:lnTo>
                      <a:lnTo>
                        <a:pt x="579" y="926"/>
                      </a:lnTo>
                      <a:lnTo>
                        <a:pt x="578" y="932"/>
                      </a:lnTo>
                      <a:lnTo>
                        <a:pt x="577" y="937"/>
                      </a:lnTo>
                      <a:lnTo>
                        <a:pt x="574" y="943"/>
                      </a:lnTo>
                      <a:lnTo>
                        <a:pt x="569" y="947"/>
                      </a:lnTo>
                      <a:lnTo>
                        <a:pt x="565" y="952"/>
                      </a:lnTo>
                      <a:lnTo>
                        <a:pt x="559" y="957"/>
                      </a:lnTo>
                      <a:lnTo>
                        <a:pt x="552" y="959"/>
                      </a:lnTo>
                      <a:lnTo>
                        <a:pt x="546" y="961"/>
                      </a:lnTo>
                      <a:lnTo>
                        <a:pt x="540" y="962"/>
                      </a:lnTo>
                      <a:lnTo>
                        <a:pt x="533" y="961"/>
                      </a:lnTo>
                      <a:lnTo>
                        <a:pt x="527" y="960"/>
                      </a:lnTo>
                      <a:lnTo>
                        <a:pt x="523" y="958"/>
                      </a:lnTo>
                      <a:lnTo>
                        <a:pt x="518" y="954"/>
                      </a:lnTo>
                      <a:lnTo>
                        <a:pt x="515" y="9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3" name="Freeform 419"/>
                <p:cNvSpPr>
                  <a:spLocks/>
                </p:cNvSpPr>
                <p:nvPr/>
              </p:nvSpPr>
              <p:spPr bwMode="auto">
                <a:xfrm>
                  <a:off x="4068" y="1625"/>
                  <a:ext cx="54" cy="112"/>
                </a:xfrm>
                <a:custGeom>
                  <a:avLst/>
                  <a:gdLst>
                    <a:gd name="T0" fmla="*/ 0 w 541"/>
                    <a:gd name="T1" fmla="*/ 0 h 1026"/>
                    <a:gd name="T2" fmla="*/ 0 w 541"/>
                    <a:gd name="T3" fmla="*/ 0 h 1026"/>
                    <a:gd name="T4" fmla="*/ 0 w 541"/>
                    <a:gd name="T5" fmla="*/ 0 h 1026"/>
                    <a:gd name="T6" fmla="*/ 0 w 541"/>
                    <a:gd name="T7" fmla="*/ 0 h 1026"/>
                    <a:gd name="T8" fmla="*/ 0 w 541"/>
                    <a:gd name="T9" fmla="*/ 0 h 1026"/>
                    <a:gd name="T10" fmla="*/ 0 w 541"/>
                    <a:gd name="T11" fmla="*/ 0 h 1026"/>
                    <a:gd name="T12" fmla="*/ 0 w 541"/>
                    <a:gd name="T13" fmla="*/ 0 h 1026"/>
                    <a:gd name="T14" fmla="*/ 0 w 541"/>
                    <a:gd name="T15" fmla="*/ 0 h 1026"/>
                    <a:gd name="T16" fmla="*/ 0 w 541"/>
                    <a:gd name="T17" fmla="*/ 0 h 1026"/>
                    <a:gd name="T18" fmla="*/ 0 w 541"/>
                    <a:gd name="T19" fmla="*/ 0 h 1026"/>
                    <a:gd name="T20" fmla="*/ 0 w 541"/>
                    <a:gd name="T21" fmla="*/ 0 h 1026"/>
                    <a:gd name="T22" fmla="*/ 0 w 541"/>
                    <a:gd name="T23" fmla="*/ 0 h 1026"/>
                    <a:gd name="T24" fmla="*/ 0 w 541"/>
                    <a:gd name="T25" fmla="*/ 0 h 1026"/>
                    <a:gd name="T26" fmla="*/ 0 w 541"/>
                    <a:gd name="T27" fmla="*/ 0 h 1026"/>
                    <a:gd name="T28" fmla="*/ 0 w 541"/>
                    <a:gd name="T29" fmla="*/ 0 h 1026"/>
                    <a:gd name="T30" fmla="*/ 0 w 541"/>
                    <a:gd name="T31" fmla="*/ 0 h 1026"/>
                    <a:gd name="T32" fmla="*/ 0 w 541"/>
                    <a:gd name="T33" fmla="*/ 0 h 1026"/>
                    <a:gd name="T34" fmla="*/ 0 w 541"/>
                    <a:gd name="T35" fmla="*/ 0 h 1026"/>
                    <a:gd name="T36" fmla="*/ 0 w 541"/>
                    <a:gd name="T37" fmla="*/ 0 h 1026"/>
                    <a:gd name="T38" fmla="*/ 0 w 541"/>
                    <a:gd name="T39" fmla="*/ 0 h 1026"/>
                    <a:gd name="T40" fmla="*/ 0 w 541"/>
                    <a:gd name="T41" fmla="*/ 0 h 1026"/>
                    <a:gd name="T42" fmla="*/ 0 w 541"/>
                    <a:gd name="T43" fmla="*/ 0 h 1026"/>
                    <a:gd name="T44" fmla="*/ 0 w 541"/>
                    <a:gd name="T45" fmla="*/ 0 h 1026"/>
                    <a:gd name="T46" fmla="*/ 0 w 541"/>
                    <a:gd name="T47" fmla="*/ 0 h 1026"/>
                    <a:gd name="T48" fmla="*/ 0 w 541"/>
                    <a:gd name="T49" fmla="*/ 0 h 1026"/>
                    <a:gd name="T50" fmla="*/ 0 w 541"/>
                    <a:gd name="T51" fmla="*/ 0 h 1026"/>
                    <a:gd name="T52" fmla="*/ 0 w 541"/>
                    <a:gd name="T53" fmla="*/ 0 h 1026"/>
                    <a:gd name="T54" fmla="*/ 0 w 541"/>
                    <a:gd name="T55" fmla="*/ 0 h 1026"/>
                    <a:gd name="T56" fmla="*/ 0 w 541"/>
                    <a:gd name="T57" fmla="*/ 0 h 1026"/>
                    <a:gd name="T58" fmla="*/ 0 w 541"/>
                    <a:gd name="T59" fmla="*/ 0 h 1026"/>
                    <a:gd name="T60" fmla="*/ 0 w 541"/>
                    <a:gd name="T61" fmla="*/ 0 h 1026"/>
                    <a:gd name="T62" fmla="*/ 0 w 541"/>
                    <a:gd name="T63" fmla="*/ 0 h 1026"/>
                    <a:gd name="T64" fmla="*/ 0 w 541"/>
                    <a:gd name="T65" fmla="*/ 0 h 1026"/>
                    <a:gd name="T66" fmla="*/ 0 w 541"/>
                    <a:gd name="T67" fmla="*/ 0 h 1026"/>
                    <a:gd name="T68" fmla="*/ 0 w 541"/>
                    <a:gd name="T69" fmla="*/ 0 h 1026"/>
                    <a:gd name="T70" fmla="*/ 0 w 541"/>
                    <a:gd name="T71" fmla="*/ 0 h 1026"/>
                    <a:gd name="T72" fmla="*/ 0 w 541"/>
                    <a:gd name="T73" fmla="*/ 0 h 1026"/>
                    <a:gd name="T74" fmla="*/ 0 w 541"/>
                    <a:gd name="T75" fmla="*/ 0 h 10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1"/>
                    <a:gd name="T115" fmla="*/ 0 h 1026"/>
                    <a:gd name="T116" fmla="*/ 541 w 541"/>
                    <a:gd name="T117" fmla="*/ 1026 h 10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1" h="1026">
                      <a:moveTo>
                        <a:pt x="477" y="1013"/>
                      </a:move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540" y="983"/>
                      </a:lnTo>
                      <a:lnTo>
                        <a:pt x="541" y="987"/>
                      </a:lnTo>
                      <a:lnTo>
                        <a:pt x="541" y="993"/>
                      </a:lnTo>
                      <a:lnTo>
                        <a:pt x="540" y="998"/>
                      </a:lnTo>
                      <a:lnTo>
                        <a:pt x="538" y="1003"/>
                      </a:lnTo>
                      <a:lnTo>
                        <a:pt x="534" y="1009"/>
                      </a:lnTo>
                      <a:lnTo>
                        <a:pt x="531" y="1013"/>
                      </a:lnTo>
                      <a:lnTo>
                        <a:pt x="525" y="1018"/>
                      </a:lnTo>
                      <a:lnTo>
                        <a:pt x="520" y="1021"/>
                      </a:lnTo>
                      <a:lnTo>
                        <a:pt x="513" y="1023"/>
                      </a:lnTo>
                      <a:lnTo>
                        <a:pt x="506" y="1026"/>
                      </a:lnTo>
                      <a:lnTo>
                        <a:pt x="499" y="1026"/>
                      </a:lnTo>
                      <a:lnTo>
                        <a:pt x="494" y="1026"/>
                      </a:lnTo>
                      <a:lnTo>
                        <a:pt x="488" y="1023"/>
                      </a:lnTo>
                      <a:lnTo>
                        <a:pt x="483" y="1021"/>
                      </a:lnTo>
                      <a:lnTo>
                        <a:pt x="479" y="1018"/>
                      </a:lnTo>
                      <a:lnTo>
                        <a:pt x="477" y="101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4" name="Freeform 420"/>
                <p:cNvSpPr>
                  <a:spLocks/>
                </p:cNvSpPr>
                <p:nvPr/>
              </p:nvSpPr>
              <p:spPr bwMode="auto">
                <a:xfrm>
                  <a:off x="4068" y="1625"/>
                  <a:ext cx="54" cy="112"/>
                </a:xfrm>
                <a:custGeom>
                  <a:avLst/>
                  <a:gdLst>
                    <a:gd name="T0" fmla="*/ 0 w 541"/>
                    <a:gd name="T1" fmla="*/ 0 h 1026"/>
                    <a:gd name="T2" fmla="*/ 0 w 541"/>
                    <a:gd name="T3" fmla="*/ 0 h 1026"/>
                    <a:gd name="T4" fmla="*/ 0 w 541"/>
                    <a:gd name="T5" fmla="*/ 0 h 1026"/>
                    <a:gd name="T6" fmla="*/ 0 w 541"/>
                    <a:gd name="T7" fmla="*/ 0 h 1026"/>
                    <a:gd name="T8" fmla="*/ 0 w 541"/>
                    <a:gd name="T9" fmla="*/ 0 h 1026"/>
                    <a:gd name="T10" fmla="*/ 0 w 541"/>
                    <a:gd name="T11" fmla="*/ 0 h 1026"/>
                    <a:gd name="T12" fmla="*/ 0 w 541"/>
                    <a:gd name="T13" fmla="*/ 0 h 1026"/>
                    <a:gd name="T14" fmla="*/ 0 w 541"/>
                    <a:gd name="T15" fmla="*/ 0 h 1026"/>
                    <a:gd name="T16" fmla="*/ 0 w 541"/>
                    <a:gd name="T17" fmla="*/ 0 h 1026"/>
                    <a:gd name="T18" fmla="*/ 0 w 541"/>
                    <a:gd name="T19" fmla="*/ 0 h 1026"/>
                    <a:gd name="T20" fmla="*/ 0 w 541"/>
                    <a:gd name="T21" fmla="*/ 0 h 1026"/>
                    <a:gd name="T22" fmla="*/ 0 w 541"/>
                    <a:gd name="T23" fmla="*/ 0 h 1026"/>
                    <a:gd name="T24" fmla="*/ 0 w 541"/>
                    <a:gd name="T25" fmla="*/ 0 h 1026"/>
                    <a:gd name="T26" fmla="*/ 0 w 541"/>
                    <a:gd name="T27" fmla="*/ 0 h 1026"/>
                    <a:gd name="T28" fmla="*/ 0 w 541"/>
                    <a:gd name="T29" fmla="*/ 0 h 1026"/>
                    <a:gd name="T30" fmla="*/ 0 w 541"/>
                    <a:gd name="T31" fmla="*/ 0 h 1026"/>
                    <a:gd name="T32" fmla="*/ 0 w 541"/>
                    <a:gd name="T33" fmla="*/ 0 h 1026"/>
                    <a:gd name="T34" fmla="*/ 0 w 541"/>
                    <a:gd name="T35" fmla="*/ 0 h 1026"/>
                    <a:gd name="T36" fmla="*/ 0 w 541"/>
                    <a:gd name="T37" fmla="*/ 0 h 1026"/>
                    <a:gd name="T38" fmla="*/ 0 w 541"/>
                    <a:gd name="T39" fmla="*/ 0 h 1026"/>
                    <a:gd name="T40" fmla="*/ 0 w 541"/>
                    <a:gd name="T41" fmla="*/ 0 h 1026"/>
                    <a:gd name="T42" fmla="*/ 0 w 541"/>
                    <a:gd name="T43" fmla="*/ 0 h 1026"/>
                    <a:gd name="T44" fmla="*/ 0 w 541"/>
                    <a:gd name="T45" fmla="*/ 0 h 1026"/>
                    <a:gd name="T46" fmla="*/ 0 w 541"/>
                    <a:gd name="T47" fmla="*/ 0 h 1026"/>
                    <a:gd name="T48" fmla="*/ 0 w 541"/>
                    <a:gd name="T49" fmla="*/ 0 h 1026"/>
                    <a:gd name="T50" fmla="*/ 0 w 541"/>
                    <a:gd name="T51" fmla="*/ 0 h 1026"/>
                    <a:gd name="T52" fmla="*/ 0 w 541"/>
                    <a:gd name="T53" fmla="*/ 0 h 1026"/>
                    <a:gd name="T54" fmla="*/ 0 w 541"/>
                    <a:gd name="T55" fmla="*/ 0 h 1026"/>
                    <a:gd name="T56" fmla="*/ 0 w 541"/>
                    <a:gd name="T57" fmla="*/ 0 h 1026"/>
                    <a:gd name="T58" fmla="*/ 0 w 541"/>
                    <a:gd name="T59" fmla="*/ 0 h 1026"/>
                    <a:gd name="T60" fmla="*/ 0 w 541"/>
                    <a:gd name="T61" fmla="*/ 0 h 1026"/>
                    <a:gd name="T62" fmla="*/ 0 w 541"/>
                    <a:gd name="T63" fmla="*/ 0 h 1026"/>
                    <a:gd name="T64" fmla="*/ 0 w 541"/>
                    <a:gd name="T65" fmla="*/ 0 h 1026"/>
                    <a:gd name="T66" fmla="*/ 0 w 541"/>
                    <a:gd name="T67" fmla="*/ 0 h 1026"/>
                    <a:gd name="T68" fmla="*/ 0 w 541"/>
                    <a:gd name="T69" fmla="*/ 0 h 1026"/>
                    <a:gd name="T70" fmla="*/ 0 w 541"/>
                    <a:gd name="T71" fmla="*/ 0 h 1026"/>
                    <a:gd name="T72" fmla="*/ 0 w 541"/>
                    <a:gd name="T73" fmla="*/ 0 h 1026"/>
                    <a:gd name="T74" fmla="*/ 0 w 541"/>
                    <a:gd name="T75" fmla="*/ 0 h 10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1"/>
                    <a:gd name="T115" fmla="*/ 0 h 1026"/>
                    <a:gd name="T116" fmla="*/ 541 w 541"/>
                    <a:gd name="T117" fmla="*/ 1026 h 10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1" h="1026">
                      <a:moveTo>
                        <a:pt x="477" y="1013"/>
                      </a:move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540" y="983"/>
                      </a:lnTo>
                      <a:lnTo>
                        <a:pt x="541" y="987"/>
                      </a:lnTo>
                      <a:lnTo>
                        <a:pt x="541" y="993"/>
                      </a:lnTo>
                      <a:lnTo>
                        <a:pt x="540" y="998"/>
                      </a:lnTo>
                      <a:lnTo>
                        <a:pt x="538" y="1003"/>
                      </a:lnTo>
                      <a:lnTo>
                        <a:pt x="534" y="1009"/>
                      </a:lnTo>
                      <a:lnTo>
                        <a:pt x="531" y="1013"/>
                      </a:lnTo>
                      <a:lnTo>
                        <a:pt x="525" y="1018"/>
                      </a:lnTo>
                      <a:lnTo>
                        <a:pt x="520" y="1021"/>
                      </a:lnTo>
                      <a:lnTo>
                        <a:pt x="513" y="1023"/>
                      </a:lnTo>
                      <a:lnTo>
                        <a:pt x="506" y="1026"/>
                      </a:lnTo>
                      <a:lnTo>
                        <a:pt x="499" y="1026"/>
                      </a:lnTo>
                      <a:lnTo>
                        <a:pt x="494" y="1026"/>
                      </a:lnTo>
                      <a:lnTo>
                        <a:pt x="488" y="1023"/>
                      </a:lnTo>
                      <a:lnTo>
                        <a:pt x="483" y="1021"/>
                      </a:lnTo>
                      <a:lnTo>
                        <a:pt x="479" y="1018"/>
                      </a:lnTo>
                      <a:lnTo>
                        <a:pt x="477" y="101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5" name="Freeform 421"/>
                <p:cNvSpPr>
                  <a:spLocks/>
                </p:cNvSpPr>
                <p:nvPr/>
              </p:nvSpPr>
              <p:spPr bwMode="auto">
                <a:xfrm>
                  <a:off x="4068" y="1625"/>
                  <a:ext cx="7" cy="6"/>
                </a:xfrm>
                <a:custGeom>
                  <a:avLst/>
                  <a:gdLst>
                    <a:gd name="T0" fmla="*/ 0 w 71"/>
                    <a:gd name="T1" fmla="*/ 0 h 57"/>
                    <a:gd name="T2" fmla="*/ 0 w 71"/>
                    <a:gd name="T3" fmla="*/ 0 h 57"/>
                    <a:gd name="T4" fmla="*/ 0 w 71"/>
                    <a:gd name="T5" fmla="*/ 0 h 57"/>
                    <a:gd name="T6" fmla="*/ 0 w 71"/>
                    <a:gd name="T7" fmla="*/ 0 h 57"/>
                    <a:gd name="T8" fmla="*/ 0 w 71"/>
                    <a:gd name="T9" fmla="*/ 0 h 57"/>
                    <a:gd name="T10" fmla="*/ 0 w 71"/>
                    <a:gd name="T11" fmla="*/ 0 h 57"/>
                    <a:gd name="T12" fmla="*/ 0 w 71"/>
                    <a:gd name="T13" fmla="*/ 0 h 57"/>
                    <a:gd name="T14" fmla="*/ 0 w 71"/>
                    <a:gd name="T15" fmla="*/ 0 h 57"/>
                    <a:gd name="T16" fmla="*/ 0 w 71"/>
                    <a:gd name="T17" fmla="*/ 0 h 57"/>
                    <a:gd name="T18" fmla="*/ 0 w 71"/>
                    <a:gd name="T19" fmla="*/ 0 h 57"/>
                    <a:gd name="T20" fmla="*/ 0 w 71"/>
                    <a:gd name="T21" fmla="*/ 0 h 57"/>
                    <a:gd name="T22" fmla="*/ 0 w 71"/>
                    <a:gd name="T23" fmla="*/ 0 h 57"/>
                    <a:gd name="T24" fmla="*/ 0 w 71"/>
                    <a:gd name="T25" fmla="*/ 0 h 57"/>
                    <a:gd name="T26" fmla="*/ 0 w 71"/>
                    <a:gd name="T27" fmla="*/ 0 h 57"/>
                    <a:gd name="T28" fmla="*/ 0 w 71"/>
                    <a:gd name="T29" fmla="*/ 0 h 57"/>
                    <a:gd name="T30" fmla="*/ 0 w 71"/>
                    <a:gd name="T31" fmla="*/ 0 h 57"/>
                    <a:gd name="T32" fmla="*/ 0 w 71"/>
                    <a:gd name="T33" fmla="*/ 0 h 57"/>
                    <a:gd name="T34" fmla="*/ 0 w 71"/>
                    <a:gd name="T35" fmla="*/ 0 h 57"/>
                    <a:gd name="T36" fmla="*/ 0 w 71"/>
                    <a:gd name="T37" fmla="*/ 0 h 57"/>
                    <a:gd name="T38" fmla="*/ 0 w 71"/>
                    <a:gd name="T39" fmla="*/ 0 h 57"/>
                    <a:gd name="T40" fmla="*/ 0 w 71"/>
                    <a:gd name="T41" fmla="*/ 0 h 57"/>
                    <a:gd name="T42" fmla="*/ 0 w 71"/>
                    <a:gd name="T43" fmla="*/ 0 h 57"/>
                    <a:gd name="T44" fmla="*/ 0 w 71"/>
                    <a:gd name="T45" fmla="*/ 0 h 57"/>
                    <a:gd name="T46" fmla="*/ 0 w 71"/>
                    <a:gd name="T47" fmla="*/ 0 h 57"/>
                    <a:gd name="T48" fmla="*/ 0 w 71"/>
                    <a:gd name="T49" fmla="*/ 0 h 57"/>
                    <a:gd name="T50" fmla="*/ 0 w 71"/>
                    <a:gd name="T51" fmla="*/ 0 h 57"/>
                    <a:gd name="T52" fmla="*/ 0 w 71"/>
                    <a:gd name="T53" fmla="*/ 0 h 57"/>
                    <a:gd name="T54" fmla="*/ 0 w 71"/>
                    <a:gd name="T55" fmla="*/ 0 h 57"/>
                    <a:gd name="T56" fmla="*/ 0 w 71"/>
                    <a:gd name="T57" fmla="*/ 0 h 57"/>
                    <a:gd name="T58" fmla="*/ 0 w 71"/>
                    <a:gd name="T59" fmla="*/ 0 h 57"/>
                    <a:gd name="T60" fmla="*/ 0 w 71"/>
                    <a:gd name="T61" fmla="*/ 0 h 57"/>
                    <a:gd name="T62" fmla="*/ 0 w 71"/>
                    <a:gd name="T63" fmla="*/ 0 h 57"/>
                    <a:gd name="T64" fmla="*/ 0 w 71"/>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7"/>
                    <a:gd name="T101" fmla="*/ 71 w 71"/>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7">
                      <a:moveTo>
                        <a:pt x="47" y="52"/>
                      </a:moveTo>
                      <a:lnTo>
                        <a:pt x="40" y="55"/>
                      </a:lnTo>
                      <a:lnTo>
                        <a:pt x="33" y="56"/>
                      </a:lnTo>
                      <a:lnTo>
                        <a:pt x="26" y="57"/>
                      </a:lnTo>
                      <a:lnTo>
                        <a:pt x="20" y="56"/>
                      </a:lnTo>
                      <a:lnTo>
                        <a:pt x="14" y="55"/>
                      </a:lnTo>
                      <a:lnTo>
                        <a:pt x="9" y="53"/>
                      </a:lnTo>
                      <a:lnTo>
                        <a:pt x="5" y="49"/>
                      </a:ln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70" y="18"/>
                      </a:lnTo>
                      <a:lnTo>
                        <a:pt x="71" y="22"/>
                      </a:lnTo>
                      <a:lnTo>
                        <a:pt x="70" y="28"/>
                      </a:lnTo>
                      <a:lnTo>
                        <a:pt x="67" y="34"/>
                      </a:lnTo>
                      <a:lnTo>
                        <a:pt x="63" y="39"/>
                      </a:lnTo>
                      <a:lnTo>
                        <a:pt x="58" y="44"/>
                      </a:lnTo>
                      <a:lnTo>
                        <a:pt x="52" y="48"/>
                      </a:lnTo>
                      <a:lnTo>
                        <a:pt x="47" y="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6" name="Freeform 422"/>
                <p:cNvSpPr>
                  <a:spLocks/>
                </p:cNvSpPr>
                <p:nvPr/>
              </p:nvSpPr>
              <p:spPr bwMode="auto">
                <a:xfrm>
                  <a:off x="4068" y="1625"/>
                  <a:ext cx="7" cy="6"/>
                </a:xfrm>
                <a:custGeom>
                  <a:avLst/>
                  <a:gdLst>
                    <a:gd name="T0" fmla="*/ 0 w 71"/>
                    <a:gd name="T1" fmla="*/ 0 h 57"/>
                    <a:gd name="T2" fmla="*/ 0 w 71"/>
                    <a:gd name="T3" fmla="*/ 0 h 57"/>
                    <a:gd name="T4" fmla="*/ 0 w 71"/>
                    <a:gd name="T5" fmla="*/ 0 h 57"/>
                    <a:gd name="T6" fmla="*/ 0 w 71"/>
                    <a:gd name="T7" fmla="*/ 0 h 57"/>
                    <a:gd name="T8" fmla="*/ 0 w 71"/>
                    <a:gd name="T9" fmla="*/ 0 h 57"/>
                    <a:gd name="T10" fmla="*/ 0 w 71"/>
                    <a:gd name="T11" fmla="*/ 0 h 57"/>
                    <a:gd name="T12" fmla="*/ 0 w 71"/>
                    <a:gd name="T13" fmla="*/ 0 h 57"/>
                    <a:gd name="T14" fmla="*/ 0 w 71"/>
                    <a:gd name="T15" fmla="*/ 0 h 57"/>
                    <a:gd name="T16" fmla="*/ 0 w 71"/>
                    <a:gd name="T17" fmla="*/ 0 h 57"/>
                    <a:gd name="T18" fmla="*/ 0 w 71"/>
                    <a:gd name="T19" fmla="*/ 0 h 57"/>
                    <a:gd name="T20" fmla="*/ 0 w 71"/>
                    <a:gd name="T21" fmla="*/ 0 h 57"/>
                    <a:gd name="T22" fmla="*/ 0 w 71"/>
                    <a:gd name="T23" fmla="*/ 0 h 57"/>
                    <a:gd name="T24" fmla="*/ 0 w 71"/>
                    <a:gd name="T25" fmla="*/ 0 h 57"/>
                    <a:gd name="T26" fmla="*/ 0 w 71"/>
                    <a:gd name="T27" fmla="*/ 0 h 57"/>
                    <a:gd name="T28" fmla="*/ 0 w 71"/>
                    <a:gd name="T29" fmla="*/ 0 h 57"/>
                    <a:gd name="T30" fmla="*/ 0 w 71"/>
                    <a:gd name="T31" fmla="*/ 0 h 57"/>
                    <a:gd name="T32" fmla="*/ 0 w 71"/>
                    <a:gd name="T33" fmla="*/ 0 h 57"/>
                    <a:gd name="T34" fmla="*/ 0 w 71"/>
                    <a:gd name="T35" fmla="*/ 0 h 57"/>
                    <a:gd name="T36" fmla="*/ 0 w 71"/>
                    <a:gd name="T37" fmla="*/ 0 h 57"/>
                    <a:gd name="T38" fmla="*/ 0 w 71"/>
                    <a:gd name="T39" fmla="*/ 0 h 57"/>
                    <a:gd name="T40" fmla="*/ 0 w 71"/>
                    <a:gd name="T41" fmla="*/ 0 h 57"/>
                    <a:gd name="T42" fmla="*/ 0 w 71"/>
                    <a:gd name="T43" fmla="*/ 0 h 57"/>
                    <a:gd name="T44" fmla="*/ 0 w 71"/>
                    <a:gd name="T45" fmla="*/ 0 h 57"/>
                    <a:gd name="T46" fmla="*/ 0 w 71"/>
                    <a:gd name="T47" fmla="*/ 0 h 57"/>
                    <a:gd name="T48" fmla="*/ 0 w 71"/>
                    <a:gd name="T49" fmla="*/ 0 h 57"/>
                    <a:gd name="T50" fmla="*/ 0 w 71"/>
                    <a:gd name="T51" fmla="*/ 0 h 57"/>
                    <a:gd name="T52" fmla="*/ 0 w 71"/>
                    <a:gd name="T53" fmla="*/ 0 h 57"/>
                    <a:gd name="T54" fmla="*/ 0 w 71"/>
                    <a:gd name="T55" fmla="*/ 0 h 57"/>
                    <a:gd name="T56" fmla="*/ 0 w 71"/>
                    <a:gd name="T57" fmla="*/ 0 h 57"/>
                    <a:gd name="T58" fmla="*/ 0 w 71"/>
                    <a:gd name="T59" fmla="*/ 0 h 57"/>
                    <a:gd name="T60" fmla="*/ 0 w 71"/>
                    <a:gd name="T61" fmla="*/ 0 h 57"/>
                    <a:gd name="T62" fmla="*/ 0 w 71"/>
                    <a:gd name="T63" fmla="*/ 0 h 57"/>
                    <a:gd name="T64" fmla="*/ 0 w 71"/>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7"/>
                    <a:gd name="T101" fmla="*/ 71 w 71"/>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7">
                      <a:moveTo>
                        <a:pt x="47" y="52"/>
                      </a:moveTo>
                      <a:lnTo>
                        <a:pt x="40" y="55"/>
                      </a:lnTo>
                      <a:lnTo>
                        <a:pt x="33" y="56"/>
                      </a:lnTo>
                      <a:lnTo>
                        <a:pt x="26" y="57"/>
                      </a:lnTo>
                      <a:lnTo>
                        <a:pt x="20" y="56"/>
                      </a:lnTo>
                      <a:lnTo>
                        <a:pt x="14" y="55"/>
                      </a:lnTo>
                      <a:lnTo>
                        <a:pt x="9" y="53"/>
                      </a:lnTo>
                      <a:lnTo>
                        <a:pt x="5" y="49"/>
                      </a:ln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70" y="18"/>
                      </a:lnTo>
                      <a:lnTo>
                        <a:pt x="71" y="22"/>
                      </a:lnTo>
                      <a:lnTo>
                        <a:pt x="70" y="28"/>
                      </a:lnTo>
                      <a:lnTo>
                        <a:pt x="67" y="34"/>
                      </a:lnTo>
                      <a:lnTo>
                        <a:pt x="63" y="39"/>
                      </a:lnTo>
                      <a:lnTo>
                        <a:pt x="58" y="44"/>
                      </a:lnTo>
                      <a:lnTo>
                        <a:pt x="52" y="48"/>
                      </a:lnTo>
                      <a:lnTo>
                        <a:pt x="47"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7" name="Freeform 423"/>
                <p:cNvSpPr>
                  <a:spLocks/>
                </p:cNvSpPr>
                <p:nvPr/>
              </p:nvSpPr>
              <p:spPr bwMode="auto">
                <a:xfrm>
                  <a:off x="3546" y="1800"/>
                  <a:ext cx="72" cy="106"/>
                </a:xfrm>
                <a:custGeom>
                  <a:avLst/>
                  <a:gdLst>
                    <a:gd name="T0" fmla="*/ 0 w 717"/>
                    <a:gd name="T1" fmla="*/ 0 h 960"/>
                    <a:gd name="T2" fmla="*/ 0 w 717"/>
                    <a:gd name="T3" fmla="*/ 0 h 960"/>
                    <a:gd name="T4" fmla="*/ 0 w 717"/>
                    <a:gd name="T5" fmla="*/ 0 h 960"/>
                    <a:gd name="T6" fmla="*/ 0 w 717"/>
                    <a:gd name="T7" fmla="*/ 0 h 960"/>
                    <a:gd name="T8" fmla="*/ 0 w 717"/>
                    <a:gd name="T9" fmla="*/ 0 h 960"/>
                    <a:gd name="T10" fmla="*/ 0 w 717"/>
                    <a:gd name="T11" fmla="*/ 0 h 960"/>
                    <a:gd name="T12" fmla="*/ 0 w 717"/>
                    <a:gd name="T13" fmla="*/ 0 h 960"/>
                    <a:gd name="T14" fmla="*/ 0 w 717"/>
                    <a:gd name="T15" fmla="*/ 0 h 960"/>
                    <a:gd name="T16" fmla="*/ 0 w 717"/>
                    <a:gd name="T17" fmla="*/ 0 h 960"/>
                    <a:gd name="T18" fmla="*/ 0 w 717"/>
                    <a:gd name="T19" fmla="*/ 0 h 960"/>
                    <a:gd name="T20" fmla="*/ 0 w 717"/>
                    <a:gd name="T21" fmla="*/ 0 h 960"/>
                    <a:gd name="T22" fmla="*/ 0 w 717"/>
                    <a:gd name="T23" fmla="*/ 0 h 960"/>
                    <a:gd name="T24" fmla="*/ 0 w 717"/>
                    <a:gd name="T25" fmla="*/ 0 h 960"/>
                    <a:gd name="T26" fmla="*/ 0 w 717"/>
                    <a:gd name="T27" fmla="*/ 0 h 960"/>
                    <a:gd name="T28" fmla="*/ 0 w 717"/>
                    <a:gd name="T29" fmla="*/ 0 h 960"/>
                    <a:gd name="T30" fmla="*/ 0 w 717"/>
                    <a:gd name="T31" fmla="*/ 0 h 960"/>
                    <a:gd name="T32" fmla="*/ 0 w 717"/>
                    <a:gd name="T33" fmla="*/ 0 h 960"/>
                    <a:gd name="T34" fmla="*/ 0 w 717"/>
                    <a:gd name="T35" fmla="*/ 0 h 960"/>
                    <a:gd name="T36" fmla="*/ 0 w 717"/>
                    <a:gd name="T37" fmla="*/ 0 h 960"/>
                    <a:gd name="T38" fmla="*/ 0 w 717"/>
                    <a:gd name="T39" fmla="*/ 0 h 960"/>
                    <a:gd name="T40" fmla="*/ 0 w 717"/>
                    <a:gd name="T41" fmla="*/ 0 h 960"/>
                    <a:gd name="T42" fmla="*/ 0 w 717"/>
                    <a:gd name="T43" fmla="*/ 0 h 9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960"/>
                    <a:gd name="T68" fmla="*/ 717 w 717"/>
                    <a:gd name="T69" fmla="*/ 960 h 9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960">
                      <a:moveTo>
                        <a:pt x="657" y="952"/>
                      </a:moveTo>
                      <a:lnTo>
                        <a:pt x="0" y="43"/>
                      </a:lnTo>
                      <a:lnTo>
                        <a:pt x="60" y="0"/>
                      </a:lnTo>
                      <a:lnTo>
                        <a:pt x="714" y="911"/>
                      </a:lnTo>
                      <a:lnTo>
                        <a:pt x="716" y="915"/>
                      </a:lnTo>
                      <a:lnTo>
                        <a:pt x="717" y="920"/>
                      </a:lnTo>
                      <a:lnTo>
                        <a:pt x="717" y="926"/>
                      </a:lnTo>
                      <a:lnTo>
                        <a:pt x="716" y="932"/>
                      </a:lnTo>
                      <a:lnTo>
                        <a:pt x="714" y="937"/>
                      </a:lnTo>
                      <a:lnTo>
                        <a:pt x="709" y="942"/>
                      </a:lnTo>
                      <a:lnTo>
                        <a:pt x="704" y="947"/>
                      </a:lnTo>
                      <a:lnTo>
                        <a:pt x="700" y="952"/>
                      </a:lnTo>
                      <a:lnTo>
                        <a:pt x="694" y="955"/>
                      </a:lnTo>
                      <a:lnTo>
                        <a:pt x="687" y="958"/>
                      </a:lnTo>
                      <a:lnTo>
                        <a:pt x="682" y="960"/>
                      </a:lnTo>
                      <a:lnTo>
                        <a:pt x="675" y="960"/>
                      </a:lnTo>
                      <a:lnTo>
                        <a:pt x="669" y="960"/>
                      </a:lnTo>
                      <a:lnTo>
                        <a:pt x="665" y="958"/>
                      </a:lnTo>
                      <a:lnTo>
                        <a:pt x="660" y="955"/>
                      </a:lnTo>
                      <a:lnTo>
                        <a:pt x="657" y="9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8" name="Freeform 424"/>
                <p:cNvSpPr>
                  <a:spLocks/>
                </p:cNvSpPr>
                <p:nvPr/>
              </p:nvSpPr>
              <p:spPr bwMode="auto">
                <a:xfrm>
                  <a:off x="3546" y="1800"/>
                  <a:ext cx="72" cy="106"/>
                </a:xfrm>
                <a:custGeom>
                  <a:avLst/>
                  <a:gdLst>
                    <a:gd name="T0" fmla="*/ 0 w 717"/>
                    <a:gd name="T1" fmla="*/ 0 h 960"/>
                    <a:gd name="T2" fmla="*/ 0 w 717"/>
                    <a:gd name="T3" fmla="*/ 0 h 960"/>
                    <a:gd name="T4" fmla="*/ 0 w 717"/>
                    <a:gd name="T5" fmla="*/ 0 h 960"/>
                    <a:gd name="T6" fmla="*/ 0 w 717"/>
                    <a:gd name="T7" fmla="*/ 0 h 960"/>
                    <a:gd name="T8" fmla="*/ 0 w 717"/>
                    <a:gd name="T9" fmla="*/ 0 h 960"/>
                    <a:gd name="T10" fmla="*/ 0 w 717"/>
                    <a:gd name="T11" fmla="*/ 0 h 960"/>
                    <a:gd name="T12" fmla="*/ 0 w 717"/>
                    <a:gd name="T13" fmla="*/ 0 h 960"/>
                    <a:gd name="T14" fmla="*/ 0 w 717"/>
                    <a:gd name="T15" fmla="*/ 0 h 960"/>
                    <a:gd name="T16" fmla="*/ 0 w 717"/>
                    <a:gd name="T17" fmla="*/ 0 h 960"/>
                    <a:gd name="T18" fmla="*/ 0 w 717"/>
                    <a:gd name="T19" fmla="*/ 0 h 960"/>
                    <a:gd name="T20" fmla="*/ 0 w 717"/>
                    <a:gd name="T21" fmla="*/ 0 h 960"/>
                    <a:gd name="T22" fmla="*/ 0 w 717"/>
                    <a:gd name="T23" fmla="*/ 0 h 960"/>
                    <a:gd name="T24" fmla="*/ 0 w 717"/>
                    <a:gd name="T25" fmla="*/ 0 h 960"/>
                    <a:gd name="T26" fmla="*/ 0 w 717"/>
                    <a:gd name="T27" fmla="*/ 0 h 960"/>
                    <a:gd name="T28" fmla="*/ 0 w 717"/>
                    <a:gd name="T29" fmla="*/ 0 h 960"/>
                    <a:gd name="T30" fmla="*/ 0 w 717"/>
                    <a:gd name="T31" fmla="*/ 0 h 960"/>
                    <a:gd name="T32" fmla="*/ 0 w 717"/>
                    <a:gd name="T33" fmla="*/ 0 h 960"/>
                    <a:gd name="T34" fmla="*/ 0 w 717"/>
                    <a:gd name="T35" fmla="*/ 0 h 960"/>
                    <a:gd name="T36" fmla="*/ 0 w 717"/>
                    <a:gd name="T37" fmla="*/ 0 h 960"/>
                    <a:gd name="T38" fmla="*/ 0 w 717"/>
                    <a:gd name="T39" fmla="*/ 0 h 960"/>
                    <a:gd name="T40" fmla="*/ 0 w 717"/>
                    <a:gd name="T41" fmla="*/ 0 h 960"/>
                    <a:gd name="T42" fmla="*/ 0 w 717"/>
                    <a:gd name="T43" fmla="*/ 0 h 9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960"/>
                    <a:gd name="T68" fmla="*/ 717 w 717"/>
                    <a:gd name="T69" fmla="*/ 960 h 9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960">
                      <a:moveTo>
                        <a:pt x="657" y="952"/>
                      </a:moveTo>
                      <a:lnTo>
                        <a:pt x="0" y="43"/>
                      </a:lnTo>
                      <a:lnTo>
                        <a:pt x="60" y="0"/>
                      </a:lnTo>
                      <a:lnTo>
                        <a:pt x="714" y="911"/>
                      </a:lnTo>
                      <a:lnTo>
                        <a:pt x="716" y="915"/>
                      </a:lnTo>
                      <a:lnTo>
                        <a:pt x="717" y="920"/>
                      </a:lnTo>
                      <a:lnTo>
                        <a:pt x="717" y="926"/>
                      </a:lnTo>
                      <a:lnTo>
                        <a:pt x="716" y="932"/>
                      </a:lnTo>
                      <a:lnTo>
                        <a:pt x="714" y="937"/>
                      </a:lnTo>
                      <a:lnTo>
                        <a:pt x="709" y="942"/>
                      </a:lnTo>
                      <a:lnTo>
                        <a:pt x="704" y="947"/>
                      </a:lnTo>
                      <a:lnTo>
                        <a:pt x="700" y="952"/>
                      </a:lnTo>
                      <a:lnTo>
                        <a:pt x="694" y="955"/>
                      </a:lnTo>
                      <a:lnTo>
                        <a:pt x="687" y="958"/>
                      </a:lnTo>
                      <a:lnTo>
                        <a:pt x="682" y="960"/>
                      </a:lnTo>
                      <a:lnTo>
                        <a:pt x="675" y="960"/>
                      </a:lnTo>
                      <a:lnTo>
                        <a:pt x="669" y="960"/>
                      </a:lnTo>
                      <a:lnTo>
                        <a:pt x="665" y="958"/>
                      </a:lnTo>
                      <a:lnTo>
                        <a:pt x="660" y="955"/>
                      </a:lnTo>
                      <a:lnTo>
                        <a:pt x="657" y="9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9" name="Freeform 425"/>
                <p:cNvSpPr>
                  <a:spLocks/>
                </p:cNvSpPr>
                <p:nvPr/>
              </p:nvSpPr>
              <p:spPr bwMode="auto">
                <a:xfrm>
                  <a:off x="3745" y="1783"/>
                  <a:ext cx="69" cy="133"/>
                </a:xfrm>
                <a:custGeom>
                  <a:avLst/>
                  <a:gdLst>
                    <a:gd name="T0" fmla="*/ 0 w 679"/>
                    <a:gd name="T1" fmla="*/ 0 h 1222"/>
                    <a:gd name="T2" fmla="*/ 0 w 679"/>
                    <a:gd name="T3" fmla="*/ 0 h 1222"/>
                    <a:gd name="T4" fmla="*/ 0 w 679"/>
                    <a:gd name="T5" fmla="*/ 0 h 1222"/>
                    <a:gd name="T6" fmla="*/ 0 w 679"/>
                    <a:gd name="T7" fmla="*/ 0 h 1222"/>
                    <a:gd name="T8" fmla="*/ 0 w 679"/>
                    <a:gd name="T9" fmla="*/ 0 h 1222"/>
                    <a:gd name="T10" fmla="*/ 0 w 679"/>
                    <a:gd name="T11" fmla="*/ 0 h 1222"/>
                    <a:gd name="T12" fmla="*/ 0 w 679"/>
                    <a:gd name="T13" fmla="*/ 0 h 1222"/>
                    <a:gd name="T14" fmla="*/ 0 w 679"/>
                    <a:gd name="T15" fmla="*/ 0 h 1222"/>
                    <a:gd name="T16" fmla="*/ 0 w 679"/>
                    <a:gd name="T17" fmla="*/ 0 h 1222"/>
                    <a:gd name="T18" fmla="*/ 0 w 679"/>
                    <a:gd name="T19" fmla="*/ 0 h 1222"/>
                    <a:gd name="T20" fmla="*/ 0 w 679"/>
                    <a:gd name="T21" fmla="*/ 0 h 1222"/>
                    <a:gd name="T22" fmla="*/ 0 w 679"/>
                    <a:gd name="T23" fmla="*/ 0 h 1222"/>
                    <a:gd name="T24" fmla="*/ 0 w 679"/>
                    <a:gd name="T25" fmla="*/ 0 h 1222"/>
                    <a:gd name="T26" fmla="*/ 0 w 679"/>
                    <a:gd name="T27" fmla="*/ 0 h 1222"/>
                    <a:gd name="T28" fmla="*/ 0 w 679"/>
                    <a:gd name="T29" fmla="*/ 0 h 1222"/>
                    <a:gd name="T30" fmla="*/ 0 w 679"/>
                    <a:gd name="T31" fmla="*/ 0 h 1222"/>
                    <a:gd name="T32" fmla="*/ 0 w 679"/>
                    <a:gd name="T33" fmla="*/ 0 h 1222"/>
                    <a:gd name="T34" fmla="*/ 0 w 679"/>
                    <a:gd name="T35" fmla="*/ 0 h 1222"/>
                    <a:gd name="T36" fmla="*/ 0 w 679"/>
                    <a:gd name="T37" fmla="*/ 0 h 1222"/>
                    <a:gd name="T38" fmla="*/ 0 w 679"/>
                    <a:gd name="T39" fmla="*/ 0 h 1222"/>
                    <a:gd name="T40" fmla="*/ 0 w 679"/>
                    <a:gd name="T41" fmla="*/ 0 h 1222"/>
                    <a:gd name="T42" fmla="*/ 0 w 679"/>
                    <a:gd name="T43" fmla="*/ 0 h 1222"/>
                    <a:gd name="T44" fmla="*/ 0 w 679"/>
                    <a:gd name="T45" fmla="*/ 0 h 1222"/>
                    <a:gd name="T46" fmla="*/ 0 w 679"/>
                    <a:gd name="T47" fmla="*/ 0 h 1222"/>
                    <a:gd name="T48" fmla="*/ 0 w 679"/>
                    <a:gd name="T49" fmla="*/ 0 h 1222"/>
                    <a:gd name="T50" fmla="*/ 0 w 679"/>
                    <a:gd name="T51" fmla="*/ 0 h 1222"/>
                    <a:gd name="T52" fmla="*/ 0 w 679"/>
                    <a:gd name="T53" fmla="*/ 0 h 1222"/>
                    <a:gd name="T54" fmla="*/ 0 w 679"/>
                    <a:gd name="T55" fmla="*/ 0 h 1222"/>
                    <a:gd name="T56" fmla="*/ 0 w 679"/>
                    <a:gd name="T57" fmla="*/ 0 h 1222"/>
                    <a:gd name="T58" fmla="*/ 0 w 679"/>
                    <a:gd name="T59" fmla="*/ 0 h 1222"/>
                    <a:gd name="T60" fmla="*/ 0 w 679"/>
                    <a:gd name="T61" fmla="*/ 0 h 1222"/>
                    <a:gd name="T62" fmla="*/ 0 w 679"/>
                    <a:gd name="T63" fmla="*/ 0 h 1222"/>
                    <a:gd name="T64" fmla="*/ 0 w 679"/>
                    <a:gd name="T65" fmla="*/ 0 h 1222"/>
                    <a:gd name="T66" fmla="*/ 0 w 679"/>
                    <a:gd name="T67" fmla="*/ 0 h 1222"/>
                    <a:gd name="T68" fmla="*/ 0 w 679"/>
                    <a:gd name="T69" fmla="*/ 0 h 1222"/>
                    <a:gd name="T70" fmla="*/ 0 w 679"/>
                    <a:gd name="T71" fmla="*/ 0 h 1222"/>
                    <a:gd name="T72" fmla="*/ 0 w 679"/>
                    <a:gd name="T73" fmla="*/ 0 h 1222"/>
                    <a:gd name="T74" fmla="*/ 0 w 679"/>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9"/>
                    <a:gd name="T115" fmla="*/ 0 h 1222"/>
                    <a:gd name="T116" fmla="*/ 679 w 679"/>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9" h="1222">
                      <a:moveTo>
                        <a:pt x="63" y="8"/>
                      </a:moveTo>
                      <a:lnTo>
                        <a:pt x="678" y="1181"/>
                      </a:lnTo>
                      <a:lnTo>
                        <a:pt x="679" y="1184"/>
                      </a:lnTo>
                      <a:lnTo>
                        <a:pt x="679" y="1189"/>
                      </a:lnTo>
                      <a:lnTo>
                        <a:pt x="677" y="1193"/>
                      </a:lnTo>
                      <a:lnTo>
                        <a:pt x="675" y="1198"/>
                      </a:lnTo>
                      <a:lnTo>
                        <a:pt x="671" y="1202"/>
                      </a:lnTo>
                      <a:lnTo>
                        <a:pt x="665" y="1207"/>
                      </a:lnTo>
                      <a:lnTo>
                        <a:pt x="660" y="1210"/>
                      </a:lnTo>
                      <a:lnTo>
                        <a:pt x="654" y="1215"/>
                      </a:lnTo>
                      <a:lnTo>
                        <a:pt x="647" y="1217"/>
                      </a:lnTo>
                      <a:lnTo>
                        <a:pt x="640" y="1219"/>
                      </a:lnTo>
                      <a:lnTo>
                        <a:pt x="635" y="1221"/>
                      </a:lnTo>
                      <a:lnTo>
                        <a:pt x="628" y="1222"/>
                      </a:lnTo>
                      <a:lnTo>
                        <a:pt x="623" y="1222"/>
                      </a:lnTo>
                      <a:lnTo>
                        <a:pt x="619" y="1221"/>
                      </a:lnTo>
                      <a:lnTo>
                        <a:pt x="616" y="1218"/>
                      </a:lnTo>
                      <a:lnTo>
                        <a:pt x="613" y="1215"/>
                      </a:lnTo>
                      <a:lnTo>
                        <a:pt x="1" y="40"/>
                      </a:lnTo>
                      <a:lnTo>
                        <a:pt x="0" y="37"/>
                      </a:lnTo>
                      <a:lnTo>
                        <a:pt x="0" y="33"/>
                      </a:lnTo>
                      <a:lnTo>
                        <a:pt x="1" y="29"/>
                      </a:lnTo>
                      <a:lnTo>
                        <a:pt x="3" y="24"/>
                      </a:lnTo>
                      <a:lnTo>
                        <a:pt x="8" y="19"/>
                      </a:lnTo>
                      <a:lnTo>
                        <a:pt x="12" y="15"/>
                      </a:lnTo>
                      <a:lnTo>
                        <a:pt x="17" y="11"/>
                      </a:lnTo>
                      <a:lnTo>
                        <a:pt x="24" y="7"/>
                      </a:lnTo>
                      <a:lnTo>
                        <a:pt x="29" y="4"/>
                      </a:lnTo>
                      <a:lnTo>
                        <a:pt x="36" y="3"/>
                      </a:lnTo>
                      <a:lnTo>
                        <a:pt x="42" y="0"/>
                      </a:lnTo>
                      <a:lnTo>
                        <a:pt x="47" y="0"/>
                      </a:lnTo>
                      <a:lnTo>
                        <a:pt x="53" y="2"/>
                      </a:lnTo>
                      <a:lnTo>
                        <a:pt x="58" y="3"/>
                      </a:lnTo>
                      <a:lnTo>
                        <a:pt x="61" y="5"/>
                      </a:lnTo>
                      <a:lnTo>
                        <a:pt x="63"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20" name="Freeform 426"/>
                <p:cNvSpPr>
                  <a:spLocks/>
                </p:cNvSpPr>
                <p:nvPr/>
              </p:nvSpPr>
              <p:spPr bwMode="auto">
                <a:xfrm>
                  <a:off x="3745" y="1783"/>
                  <a:ext cx="69" cy="133"/>
                </a:xfrm>
                <a:custGeom>
                  <a:avLst/>
                  <a:gdLst>
                    <a:gd name="T0" fmla="*/ 0 w 679"/>
                    <a:gd name="T1" fmla="*/ 0 h 1222"/>
                    <a:gd name="T2" fmla="*/ 0 w 679"/>
                    <a:gd name="T3" fmla="*/ 0 h 1222"/>
                    <a:gd name="T4" fmla="*/ 0 w 679"/>
                    <a:gd name="T5" fmla="*/ 0 h 1222"/>
                    <a:gd name="T6" fmla="*/ 0 w 679"/>
                    <a:gd name="T7" fmla="*/ 0 h 1222"/>
                    <a:gd name="T8" fmla="*/ 0 w 679"/>
                    <a:gd name="T9" fmla="*/ 0 h 1222"/>
                    <a:gd name="T10" fmla="*/ 0 w 679"/>
                    <a:gd name="T11" fmla="*/ 0 h 1222"/>
                    <a:gd name="T12" fmla="*/ 0 w 679"/>
                    <a:gd name="T13" fmla="*/ 0 h 1222"/>
                    <a:gd name="T14" fmla="*/ 0 w 679"/>
                    <a:gd name="T15" fmla="*/ 0 h 1222"/>
                    <a:gd name="T16" fmla="*/ 0 w 679"/>
                    <a:gd name="T17" fmla="*/ 0 h 1222"/>
                    <a:gd name="T18" fmla="*/ 0 w 679"/>
                    <a:gd name="T19" fmla="*/ 0 h 1222"/>
                    <a:gd name="T20" fmla="*/ 0 w 679"/>
                    <a:gd name="T21" fmla="*/ 0 h 1222"/>
                    <a:gd name="T22" fmla="*/ 0 w 679"/>
                    <a:gd name="T23" fmla="*/ 0 h 1222"/>
                    <a:gd name="T24" fmla="*/ 0 w 679"/>
                    <a:gd name="T25" fmla="*/ 0 h 1222"/>
                    <a:gd name="T26" fmla="*/ 0 w 679"/>
                    <a:gd name="T27" fmla="*/ 0 h 1222"/>
                    <a:gd name="T28" fmla="*/ 0 w 679"/>
                    <a:gd name="T29" fmla="*/ 0 h 1222"/>
                    <a:gd name="T30" fmla="*/ 0 w 679"/>
                    <a:gd name="T31" fmla="*/ 0 h 1222"/>
                    <a:gd name="T32" fmla="*/ 0 w 679"/>
                    <a:gd name="T33" fmla="*/ 0 h 1222"/>
                    <a:gd name="T34" fmla="*/ 0 w 679"/>
                    <a:gd name="T35" fmla="*/ 0 h 1222"/>
                    <a:gd name="T36" fmla="*/ 0 w 679"/>
                    <a:gd name="T37" fmla="*/ 0 h 1222"/>
                    <a:gd name="T38" fmla="*/ 0 w 679"/>
                    <a:gd name="T39" fmla="*/ 0 h 1222"/>
                    <a:gd name="T40" fmla="*/ 0 w 679"/>
                    <a:gd name="T41" fmla="*/ 0 h 1222"/>
                    <a:gd name="T42" fmla="*/ 0 w 679"/>
                    <a:gd name="T43" fmla="*/ 0 h 1222"/>
                    <a:gd name="T44" fmla="*/ 0 w 679"/>
                    <a:gd name="T45" fmla="*/ 0 h 1222"/>
                    <a:gd name="T46" fmla="*/ 0 w 679"/>
                    <a:gd name="T47" fmla="*/ 0 h 1222"/>
                    <a:gd name="T48" fmla="*/ 0 w 679"/>
                    <a:gd name="T49" fmla="*/ 0 h 1222"/>
                    <a:gd name="T50" fmla="*/ 0 w 679"/>
                    <a:gd name="T51" fmla="*/ 0 h 1222"/>
                    <a:gd name="T52" fmla="*/ 0 w 679"/>
                    <a:gd name="T53" fmla="*/ 0 h 1222"/>
                    <a:gd name="T54" fmla="*/ 0 w 679"/>
                    <a:gd name="T55" fmla="*/ 0 h 1222"/>
                    <a:gd name="T56" fmla="*/ 0 w 679"/>
                    <a:gd name="T57" fmla="*/ 0 h 1222"/>
                    <a:gd name="T58" fmla="*/ 0 w 679"/>
                    <a:gd name="T59" fmla="*/ 0 h 1222"/>
                    <a:gd name="T60" fmla="*/ 0 w 679"/>
                    <a:gd name="T61" fmla="*/ 0 h 1222"/>
                    <a:gd name="T62" fmla="*/ 0 w 679"/>
                    <a:gd name="T63" fmla="*/ 0 h 1222"/>
                    <a:gd name="T64" fmla="*/ 0 w 679"/>
                    <a:gd name="T65" fmla="*/ 0 h 1222"/>
                    <a:gd name="T66" fmla="*/ 0 w 679"/>
                    <a:gd name="T67" fmla="*/ 0 h 1222"/>
                    <a:gd name="T68" fmla="*/ 0 w 679"/>
                    <a:gd name="T69" fmla="*/ 0 h 1222"/>
                    <a:gd name="T70" fmla="*/ 0 w 679"/>
                    <a:gd name="T71" fmla="*/ 0 h 1222"/>
                    <a:gd name="T72" fmla="*/ 0 w 679"/>
                    <a:gd name="T73" fmla="*/ 0 h 1222"/>
                    <a:gd name="T74" fmla="*/ 0 w 679"/>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9"/>
                    <a:gd name="T115" fmla="*/ 0 h 1222"/>
                    <a:gd name="T116" fmla="*/ 679 w 679"/>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9" h="1222">
                      <a:moveTo>
                        <a:pt x="63" y="8"/>
                      </a:moveTo>
                      <a:lnTo>
                        <a:pt x="678" y="1181"/>
                      </a:lnTo>
                      <a:lnTo>
                        <a:pt x="679" y="1184"/>
                      </a:lnTo>
                      <a:lnTo>
                        <a:pt x="679" y="1189"/>
                      </a:lnTo>
                      <a:lnTo>
                        <a:pt x="677" y="1193"/>
                      </a:lnTo>
                      <a:lnTo>
                        <a:pt x="675" y="1198"/>
                      </a:lnTo>
                      <a:lnTo>
                        <a:pt x="671" y="1202"/>
                      </a:lnTo>
                      <a:lnTo>
                        <a:pt x="665" y="1207"/>
                      </a:lnTo>
                      <a:lnTo>
                        <a:pt x="660" y="1210"/>
                      </a:lnTo>
                      <a:lnTo>
                        <a:pt x="654" y="1215"/>
                      </a:lnTo>
                      <a:lnTo>
                        <a:pt x="647" y="1217"/>
                      </a:lnTo>
                      <a:lnTo>
                        <a:pt x="640" y="1219"/>
                      </a:lnTo>
                      <a:lnTo>
                        <a:pt x="635" y="1221"/>
                      </a:lnTo>
                      <a:lnTo>
                        <a:pt x="628" y="1222"/>
                      </a:lnTo>
                      <a:lnTo>
                        <a:pt x="623" y="1222"/>
                      </a:lnTo>
                      <a:lnTo>
                        <a:pt x="619" y="1221"/>
                      </a:lnTo>
                      <a:lnTo>
                        <a:pt x="616" y="1218"/>
                      </a:lnTo>
                      <a:lnTo>
                        <a:pt x="613" y="1215"/>
                      </a:lnTo>
                      <a:lnTo>
                        <a:pt x="1" y="40"/>
                      </a:lnTo>
                      <a:lnTo>
                        <a:pt x="0" y="37"/>
                      </a:lnTo>
                      <a:lnTo>
                        <a:pt x="0" y="33"/>
                      </a:lnTo>
                      <a:lnTo>
                        <a:pt x="1" y="29"/>
                      </a:lnTo>
                      <a:lnTo>
                        <a:pt x="3" y="24"/>
                      </a:lnTo>
                      <a:lnTo>
                        <a:pt x="8" y="19"/>
                      </a:lnTo>
                      <a:lnTo>
                        <a:pt x="12" y="15"/>
                      </a:lnTo>
                      <a:lnTo>
                        <a:pt x="17" y="11"/>
                      </a:lnTo>
                      <a:lnTo>
                        <a:pt x="24" y="7"/>
                      </a:lnTo>
                      <a:lnTo>
                        <a:pt x="29" y="4"/>
                      </a:lnTo>
                      <a:lnTo>
                        <a:pt x="36" y="3"/>
                      </a:lnTo>
                      <a:lnTo>
                        <a:pt x="42" y="0"/>
                      </a:lnTo>
                      <a:lnTo>
                        <a:pt x="47" y="0"/>
                      </a:lnTo>
                      <a:lnTo>
                        <a:pt x="53" y="2"/>
                      </a:lnTo>
                      <a:lnTo>
                        <a:pt x="58" y="3"/>
                      </a:lnTo>
                      <a:lnTo>
                        <a:pt x="61" y="5"/>
                      </a:lnTo>
                      <a:lnTo>
                        <a:pt x="63"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1" name="Freeform 427"/>
                <p:cNvSpPr>
                  <a:spLocks/>
                </p:cNvSpPr>
                <p:nvPr/>
              </p:nvSpPr>
              <p:spPr bwMode="auto">
                <a:xfrm>
                  <a:off x="3807" y="1912"/>
                  <a:ext cx="7" cy="4"/>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25" y="8"/>
                      </a:moveTo>
                      <a:lnTo>
                        <a:pt x="32" y="5"/>
                      </a:lnTo>
                      <a:lnTo>
                        <a:pt x="38" y="2"/>
                      </a:lnTo>
                      <a:lnTo>
                        <a:pt x="44" y="1"/>
                      </a:lnTo>
                      <a:lnTo>
                        <a:pt x="50" y="0"/>
                      </a:lnTo>
                      <a:lnTo>
                        <a:pt x="56" y="1"/>
                      </a:lnTo>
                      <a:lnTo>
                        <a:pt x="60" y="2"/>
                      </a:lnTo>
                      <a:lnTo>
                        <a:pt x="64" y="5"/>
                      </a:lnTo>
                      <a:lnTo>
                        <a:pt x="66" y="7"/>
                      </a:lnTo>
                      <a:lnTo>
                        <a:pt x="67" y="10"/>
                      </a:lnTo>
                      <a:lnTo>
                        <a:pt x="67" y="15"/>
                      </a:lnTo>
                      <a:lnTo>
                        <a:pt x="65" y="19"/>
                      </a:lnTo>
                      <a:lnTo>
                        <a:pt x="63" y="24"/>
                      </a:lnTo>
                      <a:lnTo>
                        <a:pt x="59" y="28"/>
                      </a:lnTo>
                      <a:lnTo>
                        <a:pt x="53" y="33"/>
                      </a:lnTo>
                      <a:lnTo>
                        <a:pt x="48" y="36"/>
                      </a:lnTo>
                      <a:lnTo>
                        <a:pt x="42" y="41"/>
                      </a:lnTo>
                      <a:lnTo>
                        <a:pt x="35" y="43"/>
                      </a:lnTo>
                      <a:lnTo>
                        <a:pt x="28" y="45"/>
                      </a:lnTo>
                      <a:lnTo>
                        <a:pt x="23" y="47"/>
                      </a:lnTo>
                      <a:lnTo>
                        <a:pt x="16" y="48"/>
                      </a:lnTo>
                      <a:lnTo>
                        <a:pt x="11" y="48"/>
                      </a:lnTo>
                      <a:lnTo>
                        <a:pt x="7" y="47"/>
                      </a:lnTo>
                      <a:lnTo>
                        <a:pt x="4" y="44"/>
                      </a:lnTo>
                      <a:lnTo>
                        <a:pt x="1" y="41"/>
                      </a:lnTo>
                      <a:lnTo>
                        <a:pt x="0" y="37"/>
                      </a:lnTo>
                      <a:lnTo>
                        <a:pt x="0" y="33"/>
                      </a:lnTo>
                      <a:lnTo>
                        <a:pt x="1" y="30"/>
                      </a:lnTo>
                      <a:lnTo>
                        <a:pt x="5" y="25"/>
                      </a:lnTo>
                      <a:lnTo>
                        <a:pt x="8" y="19"/>
                      </a:lnTo>
                      <a:lnTo>
                        <a:pt x="13" y="16"/>
                      </a:lnTo>
                      <a:lnTo>
                        <a:pt x="18" y="11"/>
                      </a:lnTo>
                      <a:lnTo>
                        <a:pt x="25"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22" name="Freeform 428"/>
                <p:cNvSpPr>
                  <a:spLocks/>
                </p:cNvSpPr>
                <p:nvPr/>
              </p:nvSpPr>
              <p:spPr bwMode="auto">
                <a:xfrm>
                  <a:off x="3807" y="1912"/>
                  <a:ext cx="7" cy="4"/>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25" y="8"/>
                      </a:moveTo>
                      <a:lnTo>
                        <a:pt x="32" y="5"/>
                      </a:lnTo>
                      <a:lnTo>
                        <a:pt x="38" y="2"/>
                      </a:lnTo>
                      <a:lnTo>
                        <a:pt x="44" y="1"/>
                      </a:lnTo>
                      <a:lnTo>
                        <a:pt x="50" y="0"/>
                      </a:lnTo>
                      <a:lnTo>
                        <a:pt x="56" y="1"/>
                      </a:lnTo>
                      <a:lnTo>
                        <a:pt x="60" y="2"/>
                      </a:lnTo>
                      <a:lnTo>
                        <a:pt x="64" y="5"/>
                      </a:lnTo>
                      <a:lnTo>
                        <a:pt x="66" y="7"/>
                      </a:lnTo>
                      <a:lnTo>
                        <a:pt x="67" y="10"/>
                      </a:lnTo>
                      <a:lnTo>
                        <a:pt x="67" y="15"/>
                      </a:lnTo>
                      <a:lnTo>
                        <a:pt x="65" y="19"/>
                      </a:lnTo>
                      <a:lnTo>
                        <a:pt x="63" y="24"/>
                      </a:lnTo>
                      <a:lnTo>
                        <a:pt x="59" y="28"/>
                      </a:lnTo>
                      <a:lnTo>
                        <a:pt x="53" y="33"/>
                      </a:lnTo>
                      <a:lnTo>
                        <a:pt x="48" y="36"/>
                      </a:lnTo>
                      <a:lnTo>
                        <a:pt x="42" y="41"/>
                      </a:lnTo>
                      <a:lnTo>
                        <a:pt x="35" y="43"/>
                      </a:lnTo>
                      <a:lnTo>
                        <a:pt x="28" y="45"/>
                      </a:lnTo>
                      <a:lnTo>
                        <a:pt x="23" y="47"/>
                      </a:lnTo>
                      <a:lnTo>
                        <a:pt x="16" y="48"/>
                      </a:lnTo>
                      <a:lnTo>
                        <a:pt x="11" y="48"/>
                      </a:lnTo>
                      <a:lnTo>
                        <a:pt x="7" y="47"/>
                      </a:lnTo>
                      <a:lnTo>
                        <a:pt x="4" y="44"/>
                      </a:lnTo>
                      <a:lnTo>
                        <a:pt x="1" y="41"/>
                      </a:lnTo>
                      <a:lnTo>
                        <a:pt x="0" y="37"/>
                      </a:lnTo>
                      <a:lnTo>
                        <a:pt x="0" y="33"/>
                      </a:lnTo>
                      <a:lnTo>
                        <a:pt x="1" y="30"/>
                      </a:lnTo>
                      <a:lnTo>
                        <a:pt x="5" y="25"/>
                      </a:lnTo>
                      <a:lnTo>
                        <a:pt x="8" y="19"/>
                      </a:lnTo>
                      <a:lnTo>
                        <a:pt x="13" y="16"/>
                      </a:lnTo>
                      <a:lnTo>
                        <a:pt x="18" y="11"/>
                      </a:lnTo>
                      <a:lnTo>
                        <a:pt x="25"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3" name="Freeform 429"/>
                <p:cNvSpPr>
                  <a:spLocks/>
                </p:cNvSpPr>
                <p:nvPr/>
              </p:nvSpPr>
              <p:spPr bwMode="auto">
                <a:xfrm>
                  <a:off x="4066" y="1330"/>
                  <a:ext cx="55" cy="121"/>
                </a:xfrm>
                <a:custGeom>
                  <a:avLst/>
                  <a:gdLst>
                    <a:gd name="T0" fmla="*/ 0 w 542"/>
                    <a:gd name="T1" fmla="*/ 0 h 1109"/>
                    <a:gd name="T2" fmla="*/ 0 w 542"/>
                    <a:gd name="T3" fmla="*/ 0 h 1109"/>
                    <a:gd name="T4" fmla="*/ 0 w 542"/>
                    <a:gd name="T5" fmla="*/ 0 h 1109"/>
                    <a:gd name="T6" fmla="*/ 0 w 542"/>
                    <a:gd name="T7" fmla="*/ 0 h 1109"/>
                    <a:gd name="T8" fmla="*/ 0 w 542"/>
                    <a:gd name="T9" fmla="*/ 0 h 1109"/>
                    <a:gd name="T10" fmla="*/ 0 w 542"/>
                    <a:gd name="T11" fmla="*/ 0 h 1109"/>
                    <a:gd name="T12" fmla="*/ 0 w 542"/>
                    <a:gd name="T13" fmla="*/ 0 h 1109"/>
                    <a:gd name="T14" fmla="*/ 0 w 542"/>
                    <a:gd name="T15" fmla="*/ 0 h 1109"/>
                    <a:gd name="T16" fmla="*/ 0 w 542"/>
                    <a:gd name="T17" fmla="*/ 0 h 1109"/>
                    <a:gd name="T18" fmla="*/ 0 w 542"/>
                    <a:gd name="T19" fmla="*/ 0 h 1109"/>
                    <a:gd name="T20" fmla="*/ 0 w 542"/>
                    <a:gd name="T21" fmla="*/ 0 h 1109"/>
                    <a:gd name="T22" fmla="*/ 0 w 542"/>
                    <a:gd name="T23" fmla="*/ 0 h 1109"/>
                    <a:gd name="T24" fmla="*/ 0 w 542"/>
                    <a:gd name="T25" fmla="*/ 0 h 1109"/>
                    <a:gd name="T26" fmla="*/ 0 w 542"/>
                    <a:gd name="T27" fmla="*/ 0 h 1109"/>
                    <a:gd name="T28" fmla="*/ 0 w 542"/>
                    <a:gd name="T29" fmla="*/ 0 h 1109"/>
                    <a:gd name="T30" fmla="*/ 0 w 542"/>
                    <a:gd name="T31" fmla="*/ 0 h 1109"/>
                    <a:gd name="T32" fmla="*/ 0 w 542"/>
                    <a:gd name="T33" fmla="*/ 0 h 1109"/>
                    <a:gd name="T34" fmla="*/ 0 w 542"/>
                    <a:gd name="T35" fmla="*/ 0 h 1109"/>
                    <a:gd name="T36" fmla="*/ 0 w 542"/>
                    <a:gd name="T37" fmla="*/ 0 h 1109"/>
                    <a:gd name="T38" fmla="*/ 0 w 542"/>
                    <a:gd name="T39" fmla="*/ 0 h 1109"/>
                    <a:gd name="T40" fmla="*/ 0 w 542"/>
                    <a:gd name="T41" fmla="*/ 0 h 1109"/>
                    <a:gd name="T42" fmla="*/ 0 w 542"/>
                    <a:gd name="T43" fmla="*/ 0 h 1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2"/>
                    <a:gd name="T67" fmla="*/ 0 h 1109"/>
                    <a:gd name="T68" fmla="*/ 542 w 542"/>
                    <a:gd name="T69" fmla="*/ 1109 h 11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2" h="1109">
                      <a:moveTo>
                        <a:pt x="475" y="1097"/>
                      </a:moveTo>
                      <a:lnTo>
                        <a:pt x="0" y="30"/>
                      </a:lnTo>
                      <a:lnTo>
                        <a:pt x="68" y="0"/>
                      </a:lnTo>
                      <a:lnTo>
                        <a:pt x="541" y="1069"/>
                      </a:lnTo>
                      <a:lnTo>
                        <a:pt x="542" y="1073"/>
                      </a:lnTo>
                      <a:lnTo>
                        <a:pt x="542" y="1078"/>
                      </a:lnTo>
                      <a:lnTo>
                        <a:pt x="541" y="1083"/>
                      </a:lnTo>
                      <a:lnTo>
                        <a:pt x="538" y="1088"/>
                      </a:lnTo>
                      <a:lnTo>
                        <a:pt x="534" y="1093"/>
                      </a:lnTo>
                      <a:lnTo>
                        <a:pt x="530" y="1098"/>
                      </a:lnTo>
                      <a:lnTo>
                        <a:pt x="524" y="1101"/>
                      </a:lnTo>
                      <a:lnTo>
                        <a:pt x="518" y="1105"/>
                      </a:lnTo>
                      <a:lnTo>
                        <a:pt x="512" y="1107"/>
                      </a:lnTo>
                      <a:lnTo>
                        <a:pt x="505" y="1108"/>
                      </a:lnTo>
                      <a:lnTo>
                        <a:pt x="498" y="1109"/>
                      </a:lnTo>
                      <a:lnTo>
                        <a:pt x="492" y="1108"/>
                      </a:lnTo>
                      <a:lnTo>
                        <a:pt x="487" y="1107"/>
                      </a:lnTo>
                      <a:lnTo>
                        <a:pt x="482" y="1105"/>
                      </a:lnTo>
                      <a:lnTo>
                        <a:pt x="479" y="1101"/>
                      </a:lnTo>
                      <a:lnTo>
                        <a:pt x="475" y="109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24" name="Freeform 430"/>
                <p:cNvSpPr>
                  <a:spLocks/>
                </p:cNvSpPr>
                <p:nvPr/>
              </p:nvSpPr>
              <p:spPr bwMode="auto">
                <a:xfrm>
                  <a:off x="4066" y="1330"/>
                  <a:ext cx="55" cy="121"/>
                </a:xfrm>
                <a:custGeom>
                  <a:avLst/>
                  <a:gdLst>
                    <a:gd name="T0" fmla="*/ 0 w 542"/>
                    <a:gd name="T1" fmla="*/ 0 h 1109"/>
                    <a:gd name="T2" fmla="*/ 0 w 542"/>
                    <a:gd name="T3" fmla="*/ 0 h 1109"/>
                    <a:gd name="T4" fmla="*/ 0 w 542"/>
                    <a:gd name="T5" fmla="*/ 0 h 1109"/>
                    <a:gd name="T6" fmla="*/ 0 w 542"/>
                    <a:gd name="T7" fmla="*/ 0 h 1109"/>
                    <a:gd name="T8" fmla="*/ 0 w 542"/>
                    <a:gd name="T9" fmla="*/ 0 h 1109"/>
                    <a:gd name="T10" fmla="*/ 0 w 542"/>
                    <a:gd name="T11" fmla="*/ 0 h 1109"/>
                    <a:gd name="T12" fmla="*/ 0 w 542"/>
                    <a:gd name="T13" fmla="*/ 0 h 1109"/>
                    <a:gd name="T14" fmla="*/ 0 w 542"/>
                    <a:gd name="T15" fmla="*/ 0 h 1109"/>
                    <a:gd name="T16" fmla="*/ 0 w 542"/>
                    <a:gd name="T17" fmla="*/ 0 h 1109"/>
                    <a:gd name="T18" fmla="*/ 0 w 542"/>
                    <a:gd name="T19" fmla="*/ 0 h 1109"/>
                    <a:gd name="T20" fmla="*/ 0 w 542"/>
                    <a:gd name="T21" fmla="*/ 0 h 1109"/>
                    <a:gd name="T22" fmla="*/ 0 w 542"/>
                    <a:gd name="T23" fmla="*/ 0 h 1109"/>
                    <a:gd name="T24" fmla="*/ 0 w 542"/>
                    <a:gd name="T25" fmla="*/ 0 h 1109"/>
                    <a:gd name="T26" fmla="*/ 0 w 542"/>
                    <a:gd name="T27" fmla="*/ 0 h 1109"/>
                    <a:gd name="T28" fmla="*/ 0 w 542"/>
                    <a:gd name="T29" fmla="*/ 0 h 1109"/>
                    <a:gd name="T30" fmla="*/ 0 w 542"/>
                    <a:gd name="T31" fmla="*/ 0 h 1109"/>
                    <a:gd name="T32" fmla="*/ 0 w 542"/>
                    <a:gd name="T33" fmla="*/ 0 h 1109"/>
                    <a:gd name="T34" fmla="*/ 0 w 542"/>
                    <a:gd name="T35" fmla="*/ 0 h 1109"/>
                    <a:gd name="T36" fmla="*/ 0 w 542"/>
                    <a:gd name="T37" fmla="*/ 0 h 1109"/>
                    <a:gd name="T38" fmla="*/ 0 w 542"/>
                    <a:gd name="T39" fmla="*/ 0 h 1109"/>
                    <a:gd name="T40" fmla="*/ 0 w 542"/>
                    <a:gd name="T41" fmla="*/ 0 h 1109"/>
                    <a:gd name="T42" fmla="*/ 0 w 542"/>
                    <a:gd name="T43" fmla="*/ 0 h 1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2"/>
                    <a:gd name="T67" fmla="*/ 0 h 1109"/>
                    <a:gd name="T68" fmla="*/ 542 w 542"/>
                    <a:gd name="T69" fmla="*/ 1109 h 11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2" h="1109">
                      <a:moveTo>
                        <a:pt x="475" y="1097"/>
                      </a:moveTo>
                      <a:lnTo>
                        <a:pt x="0" y="30"/>
                      </a:lnTo>
                      <a:lnTo>
                        <a:pt x="68" y="0"/>
                      </a:lnTo>
                      <a:lnTo>
                        <a:pt x="541" y="1069"/>
                      </a:lnTo>
                      <a:lnTo>
                        <a:pt x="542" y="1073"/>
                      </a:lnTo>
                      <a:lnTo>
                        <a:pt x="542" y="1078"/>
                      </a:lnTo>
                      <a:lnTo>
                        <a:pt x="541" y="1083"/>
                      </a:lnTo>
                      <a:lnTo>
                        <a:pt x="538" y="1088"/>
                      </a:lnTo>
                      <a:lnTo>
                        <a:pt x="534" y="1093"/>
                      </a:lnTo>
                      <a:lnTo>
                        <a:pt x="530" y="1098"/>
                      </a:lnTo>
                      <a:lnTo>
                        <a:pt x="524" y="1101"/>
                      </a:lnTo>
                      <a:lnTo>
                        <a:pt x="518" y="1105"/>
                      </a:lnTo>
                      <a:lnTo>
                        <a:pt x="512" y="1107"/>
                      </a:lnTo>
                      <a:lnTo>
                        <a:pt x="505" y="1108"/>
                      </a:lnTo>
                      <a:lnTo>
                        <a:pt x="498" y="1109"/>
                      </a:lnTo>
                      <a:lnTo>
                        <a:pt x="492" y="1108"/>
                      </a:lnTo>
                      <a:lnTo>
                        <a:pt x="487" y="1107"/>
                      </a:lnTo>
                      <a:lnTo>
                        <a:pt x="482" y="1105"/>
                      </a:lnTo>
                      <a:lnTo>
                        <a:pt x="479" y="1101"/>
                      </a:lnTo>
                      <a:lnTo>
                        <a:pt x="475" y="109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5" name="Freeform 431"/>
                <p:cNvSpPr>
                  <a:spLocks/>
                </p:cNvSpPr>
                <p:nvPr/>
              </p:nvSpPr>
              <p:spPr bwMode="auto">
                <a:xfrm>
                  <a:off x="3378" y="1195"/>
                  <a:ext cx="79" cy="128"/>
                </a:xfrm>
                <a:custGeom>
                  <a:avLst/>
                  <a:gdLst>
                    <a:gd name="T0" fmla="*/ 0 w 783"/>
                    <a:gd name="T1" fmla="*/ 0 h 1167"/>
                    <a:gd name="T2" fmla="*/ 0 w 783"/>
                    <a:gd name="T3" fmla="*/ 0 h 1167"/>
                    <a:gd name="T4" fmla="*/ 0 w 783"/>
                    <a:gd name="T5" fmla="*/ 0 h 1167"/>
                    <a:gd name="T6" fmla="*/ 0 w 783"/>
                    <a:gd name="T7" fmla="*/ 0 h 1167"/>
                    <a:gd name="T8" fmla="*/ 0 w 783"/>
                    <a:gd name="T9" fmla="*/ 0 h 1167"/>
                    <a:gd name="T10" fmla="*/ 0 w 783"/>
                    <a:gd name="T11" fmla="*/ 0 h 1167"/>
                    <a:gd name="T12" fmla="*/ 0 w 783"/>
                    <a:gd name="T13" fmla="*/ 0 h 1167"/>
                    <a:gd name="T14" fmla="*/ 0 w 783"/>
                    <a:gd name="T15" fmla="*/ 0 h 1167"/>
                    <a:gd name="T16" fmla="*/ 0 w 783"/>
                    <a:gd name="T17" fmla="*/ 0 h 1167"/>
                    <a:gd name="T18" fmla="*/ 0 w 783"/>
                    <a:gd name="T19" fmla="*/ 0 h 1167"/>
                    <a:gd name="T20" fmla="*/ 0 w 783"/>
                    <a:gd name="T21" fmla="*/ 0 h 1167"/>
                    <a:gd name="T22" fmla="*/ 0 w 783"/>
                    <a:gd name="T23" fmla="*/ 0 h 1167"/>
                    <a:gd name="T24" fmla="*/ 0 w 783"/>
                    <a:gd name="T25" fmla="*/ 0 h 1167"/>
                    <a:gd name="T26" fmla="*/ 0 w 783"/>
                    <a:gd name="T27" fmla="*/ 0 h 1167"/>
                    <a:gd name="T28" fmla="*/ 0 w 783"/>
                    <a:gd name="T29" fmla="*/ 0 h 1167"/>
                    <a:gd name="T30" fmla="*/ 0 w 783"/>
                    <a:gd name="T31" fmla="*/ 0 h 1167"/>
                    <a:gd name="T32" fmla="*/ 0 w 783"/>
                    <a:gd name="T33" fmla="*/ 0 h 1167"/>
                    <a:gd name="T34" fmla="*/ 0 w 783"/>
                    <a:gd name="T35" fmla="*/ 0 h 1167"/>
                    <a:gd name="T36" fmla="*/ 0 w 783"/>
                    <a:gd name="T37" fmla="*/ 0 h 1167"/>
                    <a:gd name="T38" fmla="*/ 0 w 783"/>
                    <a:gd name="T39" fmla="*/ 0 h 1167"/>
                    <a:gd name="T40" fmla="*/ 0 w 783"/>
                    <a:gd name="T41" fmla="*/ 0 h 1167"/>
                    <a:gd name="T42" fmla="*/ 0 w 783"/>
                    <a:gd name="T43" fmla="*/ 0 h 1167"/>
                    <a:gd name="T44" fmla="*/ 0 w 783"/>
                    <a:gd name="T45" fmla="*/ 0 h 1167"/>
                    <a:gd name="T46" fmla="*/ 0 w 783"/>
                    <a:gd name="T47" fmla="*/ 0 h 1167"/>
                    <a:gd name="T48" fmla="*/ 0 w 783"/>
                    <a:gd name="T49" fmla="*/ 0 h 1167"/>
                    <a:gd name="T50" fmla="*/ 0 w 783"/>
                    <a:gd name="T51" fmla="*/ 0 h 1167"/>
                    <a:gd name="T52" fmla="*/ 0 w 783"/>
                    <a:gd name="T53" fmla="*/ 0 h 1167"/>
                    <a:gd name="T54" fmla="*/ 0 w 783"/>
                    <a:gd name="T55" fmla="*/ 0 h 1167"/>
                    <a:gd name="T56" fmla="*/ 0 w 783"/>
                    <a:gd name="T57" fmla="*/ 0 h 1167"/>
                    <a:gd name="T58" fmla="*/ 0 w 783"/>
                    <a:gd name="T59" fmla="*/ 0 h 1167"/>
                    <a:gd name="T60" fmla="*/ 0 w 783"/>
                    <a:gd name="T61" fmla="*/ 0 h 1167"/>
                    <a:gd name="T62" fmla="*/ 0 w 783"/>
                    <a:gd name="T63" fmla="*/ 0 h 1167"/>
                    <a:gd name="T64" fmla="*/ 0 w 783"/>
                    <a:gd name="T65" fmla="*/ 0 h 1167"/>
                    <a:gd name="T66" fmla="*/ 0 w 783"/>
                    <a:gd name="T67" fmla="*/ 0 h 1167"/>
                    <a:gd name="T68" fmla="*/ 0 w 783"/>
                    <a:gd name="T69" fmla="*/ 0 h 1167"/>
                    <a:gd name="T70" fmla="*/ 0 w 783"/>
                    <a:gd name="T71" fmla="*/ 0 h 1167"/>
                    <a:gd name="T72" fmla="*/ 0 w 783"/>
                    <a:gd name="T73" fmla="*/ 0 h 1167"/>
                    <a:gd name="T74" fmla="*/ 0 w 783"/>
                    <a:gd name="T75" fmla="*/ 0 h 11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167"/>
                    <a:gd name="T116" fmla="*/ 783 w 783"/>
                    <a:gd name="T117" fmla="*/ 1167 h 11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167">
                      <a:moveTo>
                        <a:pt x="722" y="1161"/>
                      </a:move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782" y="1123"/>
                      </a:lnTo>
                      <a:lnTo>
                        <a:pt x="783" y="1126"/>
                      </a:lnTo>
                      <a:lnTo>
                        <a:pt x="783" y="1131"/>
                      </a:lnTo>
                      <a:lnTo>
                        <a:pt x="783" y="1135"/>
                      </a:lnTo>
                      <a:lnTo>
                        <a:pt x="781" y="1140"/>
                      </a:lnTo>
                      <a:lnTo>
                        <a:pt x="777" y="1144"/>
                      </a:lnTo>
                      <a:lnTo>
                        <a:pt x="773" y="1150"/>
                      </a:lnTo>
                      <a:lnTo>
                        <a:pt x="768" y="1154"/>
                      </a:lnTo>
                      <a:lnTo>
                        <a:pt x="763" y="1158"/>
                      </a:lnTo>
                      <a:lnTo>
                        <a:pt x="757" y="1161"/>
                      </a:lnTo>
                      <a:lnTo>
                        <a:pt x="750" y="1165"/>
                      </a:lnTo>
                      <a:lnTo>
                        <a:pt x="744" y="1166"/>
                      </a:lnTo>
                      <a:lnTo>
                        <a:pt x="739" y="1167"/>
                      </a:lnTo>
                      <a:lnTo>
                        <a:pt x="733" y="1167"/>
                      </a:lnTo>
                      <a:lnTo>
                        <a:pt x="729" y="1166"/>
                      </a:lnTo>
                      <a:lnTo>
                        <a:pt x="724" y="1163"/>
                      </a:lnTo>
                      <a:lnTo>
                        <a:pt x="722" y="116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26" name="Freeform 432"/>
                <p:cNvSpPr>
                  <a:spLocks/>
                </p:cNvSpPr>
                <p:nvPr/>
              </p:nvSpPr>
              <p:spPr bwMode="auto">
                <a:xfrm>
                  <a:off x="3378" y="1195"/>
                  <a:ext cx="79" cy="128"/>
                </a:xfrm>
                <a:custGeom>
                  <a:avLst/>
                  <a:gdLst>
                    <a:gd name="T0" fmla="*/ 0 w 783"/>
                    <a:gd name="T1" fmla="*/ 0 h 1167"/>
                    <a:gd name="T2" fmla="*/ 0 w 783"/>
                    <a:gd name="T3" fmla="*/ 0 h 1167"/>
                    <a:gd name="T4" fmla="*/ 0 w 783"/>
                    <a:gd name="T5" fmla="*/ 0 h 1167"/>
                    <a:gd name="T6" fmla="*/ 0 w 783"/>
                    <a:gd name="T7" fmla="*/ 0 h 1167"/>
                    <a:gd name="T8" fmla="*/ 0 w 783"/>
                    <a:gd name="T9" fmla="*/ 0 h 1167"/>
                    <a:gd name="T10" fmla="*/ 0 w 783"/>
                    <a:gd name="T11" fmla="*/ 0 h 1167"/>
                    <a:gd name="T12" fmla="*/ 0 w 783"/>
                    <a:gd name="T13" fmla="*/ 0 h 1167"/>
                    <a:gd name="T14" fmla="*/ 0 w 783"/>
                    <a:gd name="T15" fmla="*/ 0 h 1167"/>
                    <a:gd name="T16" fmla="*/ 0 w 783"/>
                    <a:gd name="T17" fmla="*/ 0 h 1167"/>
                    <a:gd name="T18" fmla="*/ 0 w 783"/>
                    <a:gd name="T19" fmla="*/ 0 h 1167"/>
                    <a:gd name="T20" fmla="*/ 0 w 783"/>
                    <a:gd name="T21" fmla="*/ 0 h 1167"/>
                    <a:gd name="T22" fmla="*/ 0 w 783"/>
                    <a:gd name="T23" fmla="*/ 0 h 1167"/>
                    <a:gd name="T24" fmla="*/ 0 w 783"/>
                    <a:gd name="T25" fmla="*/ 0 h 1167"/>
                    <a:gd name="T26" fmla="*/ 0 w 783"/>
                    <a:gd name="T27" fmla="*/ 0 h 1167"/>
                    <a:gd name="T28" fmla="*/ 0 w 783"/>
                    <a:gd name="T29" fmla="*/ 0 h 1167"/>
                    <a:gd name="T30" fmla="*/ 0 w 783"/>
                    <a:gd name="T31" fmla="*/ 0 h 1167"/>
                    <a:gd name="T32" fmla="*/ 0 w 783"/>
                    <a:gd name="T33" fmla="*/ 0 h 1167"/>
                    <a:gd name="T34" fmla="*/ 0 w 783"/>
                    <a:gd name="T35" fmla="*/ 0 h 1167"/>
                    <a:gd name="T36" fmla="*/ 0 w 783"/>
                    <a:gd name="T37" fmla="*/ 0 h 1167"/>
                    <a:gd name="T38" fmla="*/ 0 w 783"/>
                    <a:gd name="T39" fmla="*/ 0 h 1167"/>
                    <a:gd name="T40" fmla="*/ 0 w 783"/>
                    <a:gd name="T41" fmla="*/ 0 h 1167"/>
                    <a:gd name="T42" fmla="*/ 0 w 783"/>
                    <a:gd name="T43" fmla="*/ 0 h 1167"/>
                    <a:gd name="T44" fmla="*/ 0 w 783"/>
                    <a:gd name="T45" fmla="*/ 0 h 1167"/>
                    <a:gd name="T46" fmla="*/ 0 w 783"/>
                    <a:gd name="T47" fmla="*/ 0 h 1167"/>
                    <a:gd name="T48" fmla="*/ 0 w 783"/>
                    <a:gd name="T49" fmla="*/ 0 h 1167"/>
                    <a:gd name="T50" fmla="*/ 0 w 783"/>
                    <a:gd name="T51" fmla="*/ 0 h 1167"/>
                    <a:gd name="T52" fmla="*/ 0 w 783"/>
                    <a:gd name="T53" fmla="*/ 0 h 1167"/>
                    <a:gd name="T54" fmla="*/ 0 w 783"/>
                    <a:gd name="T55" fmla="*/ 0 h 1167"/>
                    <a:gd name="T56" fmla="*/ 0 w 783"/>
                    <a:gd name="T57" fmla="*/ 0 h 1167"/>
                    <a:gd name="T58" fmla="*/ 0 w 783"/>
                    <a:gd name="T59" fmla="*/ 0 h 1167"/>
                    <a:gd name="T60" fmla="*/ 0 w 783"/>
                    <a:gd name="T61" fmla="*/ 0 h 1167"/>
                    <a:gd name="T62" fmla="*/ 0 w 783"/>
                    <a:gd name="T63" fmla="*/ 0 h 1167"/>
                    <a:gd name="T64" fmla="*/ 0 w 783"/>
                    <a:gd name="T65" fmla="*/ 0 h 1167"/>
                    <a:gd name="T66" fmla="*/ 0 w 783"/>
                    <a:gd name="T67" fmla="*/ 0 h 1167"/>
                    <a:gd name="T68" fmla="*/ 0 w 783"/>
                    <a:gd name="T69" fmla="*/ 0 h 1167"/>
                    <a:gd name="T70" fmla="*/ 0 w 783"/>
                    <a:gd name="T71" fmla="*/ 0 h 1167"/>
                    <a:gd name="T72" fmla="*/ 0 w 783"/>
                    <a:gd name="T73" fmla="*/ 0 h 1167"/>
                    <a:gd name="T74" fmla="*/ 0 w 783"/>
                    <a:gd name="T75" fmla="*/ 0 h 11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167"/>
                    <a:gd name="T116" fmla="*/ 783 w 783"/>
                    <a:gd name="T117" fmla="*/ 1167 h 11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167">
                      <a:moveTo>
                        <a:pt x="722" y="1161"/>
                      </a:move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782" y="1123"/>
                      </a:lnTo>
                      <a:lnTo>
                        <a:pt x="783" y="1126"/>
                      </a:lnTo>
                      <a:lnTo>
                        <a:pt x="783" y="1131"/>
                      </a:lnTo>
                      <a:lnTo>
                        <a:pt x="783" y="1135"/>
                      </a:lnTo>
                      <a:lnTo>
                        <a:pt x="781" y="1140"/>
                      </a:lnTo>
                      <a:lnTo>
                        <a:pt x="777" y="1144"/>
                      </a:lnTo>
                      <a:lnTo>
                        <a:pt x="773" y="1150"/>
                      </a:lnTo>
                      <a:lnTo>
                        <a:pt x="768" y="1154"/>
                      </a:lnTo>
                      <a:lnTo>
                        <a:pt x="763" y="1158"/>
                      </a:lnTo>
                      <a:lnTo>
                        <a:pt x="757" y="1161"/>
                      </a:lnTo>
                      <a:lnTo>
                        <a:pt x="750" y="1165"/>
                      </a:lnTo>
                      <a:lnTo>
                        <a:pt x="744" y="1166"/>
                      </a:lnTo>
                      <a:lnTo>
                        <a:pt x="739" y="1167"/>
                      </a:lnTo>
                      <a:lnTo>
                        <a:pt x="733" y="1167"/>
                      </a:lnTo>
                      <a:lnTo>
                        <a:pt x="729" y="1166"/>
                      </a:lnTo>
                      <a:lnTo>
                        <a:pt x="724" y="1163"/>
                      </a:lnTo>
                      <a:lnTo>
                        <a:pt x="722" y="116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7" name="Freeform 433"/>
                <p:cNvSpPr>
                  <a:spLocks/>
                </p:cNvSpPr>
                <p:nvPr/>
              </p:nvSpPr>
              <p:spPr bwMode="auto">
                <a:xfrm>
                  <a:off x="3378" y="1195"/>
                  <a:ext cx="7" cy="6"/>
                </a:xfrm>
                <a:custGeom>
                  <a:avLst/>
                  <a:gdLst>
                    <a:gd name="T0" fmla="*/ 0 w 65"/>
                    <a:gd name="T1" fmla="*/ 0 h 51"/>
                    <a:gd name="T2" fmla="*/ 0 w 65"/>
                    <a:gd name="T3" fmla="*/ 0 h 51"/>
                    <a:gd name="T4" fmla="*/ 0 w 65"/>
                    <a:gd name="T5" fmla="*/ 0 h 51"/>
                    <a:gd name="T6" fmla="*/ 0 w 65"/>
                    <a:gd name="T7" fmla="*/ 0 h 51"/>
                    <a:gd name="T8" fmla="*/ 0 w 65"/>
                    <a:gd name="T9" fmla="*/ 0 h 51"/>
                    <a:gd name="T10" fmla="*/ 0 w 65"/>
                    <a:gd name="T11" fmla="*/ 0 h 51"/>
                    <a:gd name="T12" fmla="*/ 0 w 65"/>
                    <a:gd name="T13" fmla="*/ 0 h 51"/>
                    <a:gd name="T14" fmla="*/ 0 w 65"/>
                    <a:gd name="T15" fmla="*/ 0 h 51"/>
                    <a:gd name="T16" fmla="*/ 0 w 65"/>
                    <a:gd name="T17" fmla="*/ 0 h 51"/>
                    <a:gd name="T18" fmla="*/ 0 w 65"/>
                    <a:gd name="T19" fmla="*/ 0 h 51"/>
                    <a:gd name="T20" fmla="*/ 0 w 65"/>
                    <a:gd name="T21" fmla="*/ 0 h 51"/>
                    <a:gd name="T22" fmla="*/ 0 w 65"/>
                    <a:gd name="T23" fmla="*/ 0 h 51"/>
                    <a:gd name="T24" fmla="*/ 0 w 65"/>
                    <a:gd name="T25" fmla="*/ 0 h 51"/>
                    <a:gd name="T26" fmla="*/ 0 w 65"/>
                    <a:gd name="T27" fmla="*/ 0 h 51"/>
                    <a:gd name="T28" fmla="*/ 0 w 65"/>
                    <a:gd name="T29" fmla="*/ 0 h 51"/>
                    <a:gd name="T30" fmla="*/ 0 w 65"/>
                    <a:gd name="T31" fmla="*/ 0 h 51"/>
                    <a:gd name="T32" fmla="*/ 0 w 65"/>
                    <a:gd name="T33" fmla="*/ 0 h 51"/>
                    <a:gd name="T34" fmla="*/ 0 w 65"/>
                    <a:gd name="T35" fmla="*/ 0 h 51"/>
                    <a:gd name="T36" fmla="*/ 0 w 65"/>
                    <a:gd name="T37" fmla="*/ 0 h 51"/>
                    <a:gd name="T38" fmla="*/ 0 w 65"/>
                    <a:gd name="T39" fmla="*/ 0 h 51"/>
                    <a:gd name="T40" fmla="*/ 0 w 65"/>
                    <a:gd name="T41" fmla="*/ 0 h 51"/>
                    <a:gd name="T42" fmla="*/ 0 w 65"/>
                    <a:gd name="T43" fmla="*/ 0 h 51"/>
                    <a:gd name="T44" fmla="*/ 0 w 65"/>
                    <a:gd name="T45" fmla="*/ 0 h 51"/>
                    <a:gd name="T46" fmla="*/ 0 w 65"/>
                    <a:gd name="T47" fmla="*/ 0 h 51"/>
                    <a:gd name="T48" fmla="*/ 0 w 65"/>
                    <a:gd name="T49" fmla="*/ 0 h 51"/>
                    <a:gd name="T50" fmla="*/ 0 w 65"/>
                    <a:gd name="T51" fmla="*/ 0 h 51"/>
                    <a:gd name="T52" fmla="*/ 0 w 65"/>
                    <a:gd name="T53" fmla="*/ 0 h 51"/>
                    <a:gd name="T54" fmla="*/ 0 w 65"/>
                    <a:gd name="T55" fmla="*/ 0 h 51"/>
                    <a:gd name="T56" fmla="*/ 0 w 65"/>
                    <a:gd name="T57" fmla="*/ 0 h 51"/>
                    <a:gd name="T58" fmla="*/ 0 w 65"/>
                    <a:gd name="T59" fmla="*/ 0 h 51"/>
                    <a:gd name="T60" fmla="*/ 0 w 65"/>
                    <a:gd name="T61" fmla="*/ 0 h 51"/>
                    <a:gd name="T62" fmla="*/ 0 w 65"/>
                    <a:gd name="T63" fmla="*/ 0 h 51"/>
                    <a:gd name="T64" fmla="*/ 0 w 65"/>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1"/>
                    <a:gd name="T101" fmla="*/ 65 w 65"/>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1">
                      <a:moveTo>
                        <a:pt x="43" y="42"/>
                      </a:moveTo>
                      <a:lnTo>
                        <a:pt x="36" y="45"/>
                      </a:lnTo>
                      <a:lnTo>
                        <a:pt x="30" y="48"/>
                      </a:lnTo>
                      <a:lnTo>
                        <a:pt x="23" y="50"/>
                      </a:lnTo>
                      <a:lnTo>
                        <a:pt x="18" y="51"/>
                      </a:lnTo>
                      <a:lnTo>
                        <a:pt x="12" y="51"/>
                      </a:lnTo>
                      <a:lnTo>
                        <a:pt x="7" y="50"/>
                      </a:lnTo>
                      <a:lnTo>
                        <a:pt x="4" y="49"/>
                      </a:ln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64" y="9"/>
                      </a:lnTo>
                      <a:lnTo>
                        <a:pt x="65" y="14"/>
                      </a:lnTo>
                      <a:lnTo>
                        <a:pt x="64" y="18"/>
                      </a:lnTo>
                      <a:lnTo>
                        <a:pt x="62" y="23"/>
                      </a:lnTo>
                      <a:lnTo>
                        <a:pt x="58" y="28"/>
                      </a:lnTo>
                      <a:lnTo>
                        <a:pt x="54" y="33"/>
                      </a:lnTo>
                      <a:lnTo>
                        <a:pt x="48" y="37"/>
                      </a:lnTo>
                      <a:lnTo>
                        <a:pt x="43" y="4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28" name="Freeform 434"/>
                <p:cNvSpPr>
                  <a:spLocks/>
                </p:cNvSpPr>
                <p:nvPr/>
              </p:nvSpPr>
              <p:spPr bwMode="auto">
                <a:xfrm>
                  <a:off x="3378" y="1195"/>
                  <a:ext cx="7" cy="6"/>
                </a:xfrm>
                <a:custGeom>
                  <a:avLst/>
                  <a:gdLst>
                    <a:gd name="T0" fmla="*/ 0 w 65"/>
                    <a:gd name="T1" fmla="*/ 0 h 51"/>
                    <a:gd name="T2" fmla="*/ 0 w 65"/>
                    <a:gd name="T3" fmla="*/ 0 h 51"/>
                    <a:gd name="T4" fmla="*/ 0 w 65"/>
                    <a:gd name="T5" fmla="*/ 0 h 51"/>
                    <a:gd name="T6" fmla="*/ 0 w 65"/>
                    <a:gd name="T7" fmla="*/ 0 h 51"/>
                    <a:gd name="T8" fmla="*/ 0 w 65"/>
                    <a:gd name="T9" fmla="*/ 0 h 51"/>
                    <a:gd name="T10" fmla="*/ 0 w 65"/>
                    <a:gd name="T11" fmla="*/ 0 h 51"/>
                    <a:gd name="T12" fmla="*/ 0 w 65"/>
                    <a:gd name="T13" fmla="*/ 0 h 51"/>
                    <a:gd name="T14" fmla="*/ 0 w 65"/>
                    <a:gd name="T15" fmla="*/ 0 h 51"/>
                    <a:gd name="T16" fmla="*/ 0 w 65"/>
                    <a:gd name="T17" fmla="*/ 0 h 51"/>
                    <a:gd name="T18" fmla="*/ 0 w 65"/>
                    <a:gd name="T19" fmla="*/ 0 h 51"/>
                    <a:gd name="T20" fmla="*/ 0 w 65"/>
                    <a:gd name="T21" fmla="*/ 0 h 51"/>
                    <a:gd name="T22" fmla="*/ 0 w 65"/>
                    <a:gd name="T23" fmla="*/ 0 h 51"/>
                    <a:gd name="T24" fmla="*/ 0 w 65"/>
                    <a:gd name="T25" fmla="*/ 0 h 51"/>
                    <a:gd name="T26" fmla="*/ 0 w 65"/>
                    <a:gd name="T27" fmla="*/ 0 h 51"/>
                    <a:gd name="T28" fmla="*/ 0 w 65"/>
                    <a:gd name="T29" fmla="*/ 0 h 51"/>
                    <a:gd name="T30" fmla="*/ 0 w 65"/>
                    <a:gd name="T31" fmla="*/ 0 h 51"/>
                    <a:gd name="T32" fmla="*/ 0 w 65"/>
                    <a:gd name="T33" fmla="*/ 0 h 51"/>
                    <a:gd name="T34" fmla="*/ 0 w 65"/>
                    <a:gd name="T35" fmla="*/ 0 h 51"/>
                    <a:gd name="T36" fmla="*/ 0 w 65"/>
                    <a:gd name="T37" fmla="*/ 0 h 51"/>
                    <a:gd name="T38" fmla="*/ 0 w 65"/>
                    <a:gd name="T39" fmla="*/ 0 h 51"/>
                    <a:gd name="T40" fmla="*/ 0 w 65"/>
                    <a:gd name="T41" fmla="*/ 0 h 51"/>
                    <a:gd name="T42" fmla="*/ 0 w 65"/>
                    <a:gd name="T43" fmla="*/ 0 h 51"/>
                    <a:gd name="T44" fmla="*/ 0 w 65"/>
                    <a:gd name="T45" fmla="*/ 0 h 51"/>
                    <a:gd name="T46" fmla="*/ 0 w 65"/>
                    <a:gd name="T47" fmla="*/ 0 h 51"/>
                    <a:gd name="T48" fmla="*/ 0 w 65"/>
                    <a:gd name="T49" fmla="*/ 0 h 51"/>
                    <a:gd name="T50" fmla="*/ 0 w 65"/>
                    <a:gd name="T51" fmla="*/ 0 h 51"/>
                    <a:gd name="T52" fmla="*/ 0 w 65"/>
                    <a:gd name="T53" fmla="*/ 0 h 51"/>
                    <a:gd name="T54" fmla="*/ 0 w 65"/>
                    <a:gd name="T55" fmla="*/ 0 h 51"/>
                    <a:gd name="T56" fmla="*/ 0 w 65"/>
                    <a:gd name="T57" fmla="*/ 0 h 51"/>
                    <a:gd name="T58" fmla="*/ 0 w 65"/>
                    <a:gd name="T59" fmla="*/ 0 h 51"/>
                    <a:gd name="T60" fmla="*/ 0 w 65"/>
                    <a:gd name="T61" fmla="*/ 0 h 51"/>
                    <a:gd name="T62" fmla="*/ 0 w 65"/>
                    <a:gd name="T63" fmla="*/ 0 h 51"/>
                    <a:gd name="T64" fmla="*/ 0 w 65"/>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1"/>
                    <a:gd name="T101" fmla="*/ 65 w 65"/>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1">
                      <a:moveTo>
                        <a:pt x="43" y="42"/>
                      </a:moveTo>
                      <a:lnTo>
                        <a:pt x="36" y="45"/>
                      </a:lnTo>
                      <a:lnTo>
                        <a:pt x="30" y="48"/>
                      </a:lnTo>
                      <a:lnTo>
                        <a:pt x="23" y="50"/>
                      </a:lnTo>
                      <a:lnTo>
                        <a:pt x="18" y="51"/>
                      </a:lnTo>
                      <a:lnTo>
                        <a:pt x="12" y="51"/>
                      </a:lnTo>
                      <a:lnTo>
                        <a:pt x="7" y="50"/>
                      </a:lnTo>
                      <a:lnTo>
                        <a:pt x="4" y="49"/>
                      </a:ln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64" y="9"/>
                      </a:lnTo>
                      <a:lnTo>
                        <a:pt x="65" y="14"/>
                      </a:lnTo>
                      <a:lnTo>
                        <a:pt x="64" y="18"/>
                      </a:lnTo>
                      <a:lnTo>
                        <a:pt x="62" y="23"/>
                      </a:lnTo>
                      <a:lnTo>
                        <a:pt x="58" y="28"/>
                      </a:lnTo>
                      <a:lnTo>
                        <a:pt x="54" y="33"/>
                      </a:lnTo>
                      <a:lnTo>
                        <a:pt x="48" y="37"/>
                      </a:lnTo>
                      <a:lnTo>
                        <a:pt x="43" y="42"/>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29" name="Freeform 435"/>
                <p:cNvSpPr>
                  <a:spLocks/>
                </p:cNvSpPr>
                <p:nvPr/>
              </p:nvSpPr>
              <p:spPr bwMode="auto">
                <a:xfrm>
                  <a:off x="3473" y="1640"/>
                  <a:ext cx="60" cy="128"/>
                </a:xfrm>
                <a:custGeom>
                  <a:avLst/>
                  <a:gdLst>
                    <a:gd name="T0" fmla="*/ 0 w 588"/>
                    <a:gd name="T1" fmla="*/ 0 h 1169"/>
                    <a:gd name="T2" fmla="*/ 0 w 588"/>
                    <a:gd name="T3" fmla="*/ 0 h 1169"/>
                    <a:gd name="T4" fmla="*/ 0 w 588"/>
                    <a:gd name="T5" fmla="*/ 0 h 1169"/>
                    <a:gd name="T6" fmla="*/ 0 w 588"/>
                    <a:gd name="T7" fmla="*/ 0 h 1169"/>
                    <a:gd name="T8" fmla="*/ 0 w 588"/>
                    <a:gd name="T9" fmla="*/ 0 h 1169"/>
                    <a:gd name="T10" fmla="*/ 0 w 588"/>
                    <a:gd name="T11" fmla="*/ 0 h 1169"/>
                    <a:gd name="T12" fmla="*/ 0 w 588"/>
                    <a:gd name="T13" fmla="*/ 0 h 1169"/>
                    <a:gd name="T14" fmla="*/ 0 w 588"/>
                    <a:gd name="T15" fmla="*/ 0 h 1169"/>
                    <a:gd name="T16" fmla="*/ 0 w 588"/>
                    <a:gd name="T17" fmla="*/ 0 h 1169"/>
                    <a:gd name="T18" fmla="*/ 0 w 588"/>
                    <a:gd name="T19" fmla="*/ 0 h 1169"/>
                    <a:gd name="T20" fmla="*/ 0 w 588"/>
                    <a:gd name="T21" fmla="*/ 0 h 1169"/>
                    <a:gd name="T22" fmla="*/ 0 w 588"/>
                    <a:gd name="T23" fmla="*/ 0 h 1169"/>
                    <a:gd name="T24" fmla="*/ 0 w 588"/>
                    <a:gd name="T25" fmla="*/ 0 h 1169"/>
                    <a:gd name="T26" fmla="*/ 0 w 588"/>
                    <a:gd name="T27" fmla="*/ 0 h 1169"/>
                    <a:gd name="T28" fmla="*/ 0 w 588"/>
                    <a:gd name="T29" fmla="*/ 0 h 1169"/>
                    <a:gd name="T30" fmla="*/ 0 w 588"/>
                    <a:gd name="T31" fmla="*/ 0 h 1169"/>
                    <a:gd name="T32" fmla="*/ 0 w 588"/>
                    <a:gd name="T33" fmla="*/ 0 h 1169"/>
                    <a:gd name="T34" fmla="*/ 0 w 588"/>
                    <a:gd name="T35" fmla="*/ 0 h 1169"/>
                    <a:gd name="T36" fmla="*/ 0 w 588"/>
                    <a:gd name="T37" fmla="*/ 0 h 1169"/>
                    <a:gd name="T38" fmla="*/ 0 w 588"/>
                    <a:gd name="T39" fmla="*/ 0 h 1169"/>
                    <a:gd name="T40" fmla="*/ 0 w 588"/>
                    <a:gd name="T41" fmla="*/ 0 h 1169"/>
                    <a:gd name="T42" fmla="*/ 0 w 588"/>
                    <a:gd name="T43" fmla="*/ 0 h 11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8"/>
                    <a:gd name="T67" fmla="*/ 0 h 1169"/>
                    <a:gd name="T68" fmla="*/ 588 w 588"/>
                    <a:gd name="T69" fmla="*/ 1169 h 11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8" h="1169">
                      <a:moveTo>
                        <a:pt x="65" y="10"/>
                      </a:moveTo>
                      <a:lnTo>
                        <a:pt x="588" y="1138"/>
                      </a:lnTo>
                      <a:lnTo>
                        <a:pt x="521" y="1169"/>
                      </a:lnTo>
                      <a:lnTo>
                        <a:pt x="1" y="39"/>
                      </a:lnTo>
                      <a:lnTo>
                        <a:pt x="0" y="36"/>
                      </a:lnTo>
                      <a:lnTo>
                        <a:pt x="0" y="30"/>
                      </a:lnTo>
                      <a:lnTo>
                        <a:pt x="1" y="26"/>
                      </a:lnTo>
                      <a:lnTo>
                        <a:pt x="4" y="21"/>
                      </a:lnTo>
                      <a:lnTo>
                        <a:pt x="8" y="17"/>
                      </a:lnTo>
                      <a:lnTo>
                        <a:pt x="13" y="12"/>
                      </a:lnTo>
                      <a:lnTo>
                        <a:pt x="18" y="9"/>
                      </a:lnTo>
                      <a:lnTo>
                        <a:pt x="24" y="5"/>
                      </a:lnTo>
                      <a:lnTo>
                        <a:pt x="31" y="2"/>
                      </a:lnTo>
                      <a:lnTo>
                        <a:pt x="37" y="1"/>
                      </a:lnTo>
                      <a:lnTo>
                        <a:pt x="43" y="0"/>
                      </a:lnTo>
                      <a:lnTo>
                        <a:pt x="49" y="1"/>
                      </a:lnTo>
                      <a:lnTo>
                        <a:pt x="55" y="2"/>
                      </a:lnTo>
                      <a:lnTo>
                        <a:pt x="59" y="3"/>
                      </a:lnTo>
                      <a:lnTo>
                        <a:pt x="63" y="7"/>
                      </a:lnTo>
                      <a:lnTo>
                        <a:pt x="65"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0" name="Freeform 436"/>
                <p:cNvSpPr>
                  <a:spLocks/>
                </p:cNvSpPr>
                <p:nvPr/>
              </p:nvSpPr>
              <p:spPr bwMode="auto">
                <a:xfrm>
                  <a:off x="3473" y="1640"/>
                  <a:ext cx="60" cy="128"/>
                </a:xfrm>
                <a:custGeom>
                  <a:avLst/>
                  <a:gdLst>
                    <a:gd name="T0" fmla="*/ 0 w 588"/>
                    <a:gd name="T1" fmla="*/ 0 h 1169"/>
                    <a:gd name="T2" fmla="*/ 0 w 588"/>
                    <a:gd name="T3" fmla="*/ 0 h 1169"/>
                    <a:gd name="T4" fmla="*/ 0 w 588"/>
                    <a:gd name="T5" fmla="*/ 0 h 1169"/>
                    <a:gd name="T6" fmla="*/ 0 w 588"/>
                    <a:gd name="T7" fmla="*/ 0 h 1169"/>
                    <a:gd name="T8" fmla="*/ 0 w 588"/>
                    <a:gd name="T9" fmla="*/ 0 h 1169"/>
                    <a:gd name="T10" fmla="*/ 0 w 588"/>
                    <a:gd name="T11" fmla="*/ 0 h 1169"/>
                    <a:gd name="T12" fmla="*/ 0 w 588"/>
                    <a:gd name="T13" fmla="*/ 0 h 1169"/>
                    <a:gd name="T14" fmla="*/ 0 w 588"/>
                    <a:gd name="T15" fmla="*/ 0 h 1169"/>
                    <a:gd name="T16" fmla="*/ 0 w 588"/>
                    <a:gd name="T17" fmla="*/ 0 h 1169"/>
                    <a:gd name="T18" fmla="*/ 0 w 588"/>
                    <a:gd name="T19" fmla="*/ 0 h 1169"/>
                    <a:gd name="T20" fmla="*/ 0 w 588"/>
                    <a:gd name="T21" fmla="*/ 0 h 1169"/>
                    <a:gd name="T22" fmla="*/ 0 w 588"/>
                    <a:gd name="T23" fmla="*/ 0 h 1169"/>
                    <a:gd name="T24" fmla="*/ 0 w 588"/>
                    <a:gd name="T25" fmla="*/ 0 h 1169"/>
                    <a:gd name="T26" fmla="*/ 0 w 588"/>
                    <a:gd name="T27" fmla="*/ 0 h 1169"/>
                    <a:gd name="T28" fmla="*/ 0 w 588"/>
                    <a:gd name="T29" fmla="*/ 0 h 1169"/>
                    <a:gd name="T30" fmla="*/ 0 w 588"/>
                    <a:gd name="T31" fmla="*/ 0 h 1169"/>
                    <a:gd name="T32" fmla="*/ 0 w 588"/>
                    <a:gd name="T33" fmla="*/ 0 h 1169"/>
                    <a:gd name="T34" fmla="*/ 0 w 588"/>
                    <a:gd name="T35" fmla="*/ 0 h 1169"/>
                    <a:gd name="T36" fmla="*/ 0 w 588"/>
                    <a:gd name="T37" fmla="*/ 0 h 1169"/>
                    <a:gd name="T38" fmla="*/ 0 w 588"/>
                    <a:gd name="T39" fmla="*/ 0 h 1169"/>
                    <a:gd name="T40" fmla="*/ 0 w 588"/>
                    <a:gd name="T41" fmla="*/ 0 h 1169"/>
                    <a:gd name="T42" fmla="*/ 0 w 588"/>
                    <a:gd name="T43" fmla="*/ 0 h 11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8"/>
                    <a:gd name="T67" fmla="*/ 0 h 1169"/>
                    <a:gd name="T68" fmla="*/ 588 w 588"/>
                    <a:gd name="T69" fmla="*/ 1169 h 11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8" h="1169">
                      <a:moveTo>
                        <a:pt x="65" y="10"/>
                      </a:moveTo>
                      <a:lnTo>
                        <a:pt x="588" y="1138"/>
                      </a:lnTo>
                      <a:lnTo>
                        <a:pt x="521" y="1169"/>
                      </a:lnTo>
                      <a:lnTo>
                        <a:pt x="1" y="39"/>
                      </a:lnTo>
                      <a:lnTo>
                        <a:pt x="0" y="36"/>
                      </a:lnTo>
                      <a:lnTo>
                        <a:pt x="0" y="30"/>
                      </a:lnTo>
                      <a:lnTo>
                        <a:pt x="1" y="26"/>
                      </a:lnTo>
                      <a:lnTo>
                        <a:pt x="4" y="21"/>
                      </a:lnTo>
                      <a:lnTo>
                        <a:pt x="8" y="17"/>
                      </a:lnTo>
                      <a:lnTo>
                        <a:pt x="13" y="12"/>
                      </a:lnTo>
                      <a:lnTo>
                        <a:pt x="18" y="9"/>
                      </a:lnTo>
                      <a:lnTo>
                        <a:pt x="24" y="5"/>
                      </a:lnTo>
                      <a:lnTo>
                        <a:pt x="31" y="2"/>
                      </a:lnTo>
                      <a:lnTo>
                        <a:pt x="37" y="1"/>
                      </a:lnTo>
                      <a:lnTo>
                        <a:pt x="43" y="0"/>
                      </a:lnTo>
                      <a:lnTo>
                        <a:pt x="49" y="1"/>
                      </a:lnTo>
                      <a:lnTo>
                        <a:pt x="55" y="2"/>
                      </a:lnTo>
                      <a:lnTo>
                        <a:pt x="59" y="3"/>
                      </a:lnTo>
                      <a:lnTo>
                        <a:pt x="63" y="7"/>
                      </a:lnTo>
                      <a:lnTo>
                        <a:pt x="65"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1" name="Freeform 437"/>
                <p:cNvSpPr>
                  <a:spLocks/>
                </p:cNvSpPr>
                <p:nvPr/>
              </p:nvSpPr>
              <p:spPr bwMode="auto">
                <a:xfrm>
                  <a:off x="3977" y="1183"/>
                  <a:ext cx="76" cy="113"/>
                </a:xfrm>
                <a:custGeom>
                  <a:avLst/>
                  <a:gdLst>
                    <a:gd name="T0" fmla="*/ 0 w 757"/>
                    <a:gd name="T1" fmla="*/ 0 h 1040"/>
                    <a:gd name="T2" fmla="*/ 0 w 757"/>
                    <a:gd name="T3" fmla="*/ 0 h 1040"/>
                    <a:gd name="T4" fmla="*/ 0 w 757"/>
                    <a:gd name="T5" fmla="*/ 0 h 1040"/>
                    <a:gd name="T6" fmla="*/ 0 w 757"/>
                    <a:gd name="T7" fmla="*/ 0 h 1040"/>
                    <a:gd name="T8" fmla="*/ 0 w 757"/>
                    <a:gd name="T9" fmla="*/ 0 h 1040"/>
                    <a:gd name="T10" fmla="*/ 0 w 757"/>
                    <a:gd name="T11" fmla="*/ 0 h 1040"/>
                    <a:gd name="T12" fmla="*/ 0 w 757"/>
                    <a:gd name="T13" fmla="*/ 0 h 1040"/>
                    <a:gd name="T14" fmla="*/ 0 w 757"/>
                    <a:gd name="T15" fmla="*/ 0 h 1040"/>
                    <a:gd name="T16" fmla="*/ 0 w 757"/>
                    <a:gd name="T17" fmla="*/ 0 h 1040"/>
                    <a:gd name="T18" fmla="*/ 0 w 757"/>
                    <a:gd name="T19" fmla="*/ 0 h 1040"/>
                    <a:gd name="T20" fmla="*/ 0 w 757"/>
                    <a:gd name="T21" fmla="*/ 0 h 1040"/>
                    <a:gd name="T22" fmla="*/ 0 w 757"/>
                    <a:gd name="T23" fmla="*/ 0 h 1040"/>
                    <a:gd name="T24" fmla="*/ 0 w 757"/>
                    <a:gd name="T25" fmla="*/ 0 h 1040"/>
                    <a:gd name="T26" fmla="*/ 0 w 757"/>
                    <a:gd name="T27" fmla="*/ 0 h 1040"/>
                    <a:gd name="T28" fmla="*/ 0 w 757"/>
                    <a:gd name="T29" fmla="*/ 0 h 1040"/>
                    <a:gd name="T30" fmla="*/ 0 w 757"/>
                    <a:gd name="T31" fmla="*/ 0 h 1040"/>
                    <a:gd name="T32" fmla="*/ 0 w 757"/>
                    <a:gd name="T33" fmla="*/ 0 h 1040"/>
                    <a:gd name="T34" fmla="*/ 0 w 757"/>
                    <a:gd name="T35" fmla="*/ 0 h 1040"/>
                    <a:gd name="T36" fmla="*/ 0 w 757"/>
                    <a:gd name="T37" fmla="*/ 0 h 1040"/>
                    <a:gd name="T38" fmla="*/ 0 w 757"/>
                    <a:gd name="T39" fmla="*/ 0 h 1040"/>
                    <a:gd name="T40" fmla="*/ 0 w 757"/>
                    <a:gd name="T41" fmla="*/ 0 h 1040"/>
                    <a:gd name="T42" fmla="*/ 0 w 757"/>
                    <a:gd name="T43" fmla="*/ 0 h 10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7"/>
                    <a:gd name="T67" fmla="*/ 0 h 1040"/>
                    <a:gd name="T68" fmla="*/ 757 w 757"/>
                    <a:gd name="T69" fmla="*/ 1040 h 10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7" h="1040">
                      <a:moveTo>
                        <a:pt x="62" y="7"/>
                      </a:moveTo>
                      <a:lnTo>
                        <a:pt x="757" y="998"/>
                      </a:lnTo>
                      <a:lnTo>
                        <a:pt x="697" y="1040"/>
                      </a:lnTo>
                      <a:lnTo>
                        <a:pt x="3" y="48"/>
                      </a:lnTo>
                      <a:lnTo>
                        <a:pt x="0" y="45"/>
                      </a:lnTo>
                      <a:lnTo>
                        <a:pt x="0" y="39"/>
                      </a:lnTo>
                      <a:lnTo>
                        <a:pt x="0" y="34"/>
                      </a:lnTo>
                      <a:lnTo>
                        <a:pt x="3" y="29"/>
                      </a:lnTo>
                      <a:lnTo>
                        <a:pt x="5" y="23"/>
                      </a:lnTo>
                      <a:lnTo>
                        <a:pt x="8" y="18"/>
                      </a:lnTo>
                      <a:lnTo>
                        <a:pt x="13" y="13"/>
                      </a:lnTo>
                      <a:lnTo>
                        <a:pt x="19" y="9"/>
                      </a:lnTo>
                      <a:lnTo>
                        <a:pt x="24" y="5"/>
                      </a:lnTo>
                      <a:lnTo>
                        <a:pt x="31" y="3"/>
                      </a:lnTo>
                      <a:lnTo>
                        <a:pt x="37" y="0"/>
                      </a:lnTo>
                      <a:lnTo>
                        <a:pt x="44" y="0"/>
                      </a:lnTo>
                      <a:lnTo>
                        <a:pt x="49" y="0"/>
                      </a:lnTo>
                      <a:lnTo>
                        <a:pt x="54" y="1"/>
                      </a:lnTo>
                      <a:lnTo>
                        <a:pt x="58" y="4"/>
                      </a:lnTo>
                      <a:lnTo>
                        <a:pt x="62"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32" name="Freeform 438"/>
                <p:cNvSpPr>
                  <a:spLocks/>
                </p:cNvSpPr>
                <p:nvPr/>
              </p:nvSpPr>
              <p:spPr bwMode="auto">
                <a:xfrm>
                  <a:off x="3977" y="1183"/>
                  <a:ext cx="76" cy="113"/>
                </a:xfrm>
                <a:custGeom>
                  <a:avLst/>
                  <a:gdLst>
                    <a:gd name="T0" fmla="*/ 0 w 757"/>
                    <a:gd name="T1" fmla="*/ 0 h 1040"/>
                    <a:gd name="T2" fmla="*/ 0 w 757"/>
                    <a:gd name="T3" fmla="*/ 0 h 1040"/>
                    <a:gd name="T4" fmla="*/ 0 w 757"/>
                    <a:gd name="T5" fmla="*/ 0 h 1040"/>
                    <a:gd name="T6" fmla="*/ 0 w 757"/>
                    <a:gd name="T7" fmla="*/ 0 h 1040"/>
                    <a:gd name="T8" fmla="*/ 0 w 757"/>
                    <a:gd name="T9" fmla="*/ 0 h 1040"/>
                    <a:gd name="T10" fmla="*/ 0 w 757"/>
                    <a:gd name="T11" fmla="*/ 0 h 1040"/>
                    <a:gd name="T12" fmla="*/ 0 w 757"/>
                    <a:gd name="T13" fmla="*/ 0 h 1040"/>
                    <a:gd name="T14" fmla="*/ 0 w 757"/>
                    <a:gd name="T15" fmla="*/ 0 h 1040"/>
                    <a:gd name="T16" fmla="*/ 0 w 757"/>
                    <a:gd name="T17" fmla="*/ 0 h 1040"/>
                    <a:gd name="T18" fmla="*/ 0 w 757"/>
                    <a:gd name="T19" fmla="*/ 0 h 1040"/>
                    <a:gd name="T20" fmla="*/ 0 w 757"/>
                    <a:gd name="T21" fmla="*/ 0 h 1040"/>
                    <a:gd name="T22" fmla="*/ 0 w 757"/>
                    <a:gd name="T23" fmla="*/ 0 h 1040"/>
                    <a:gd name="T24" fmla="*/ 0 w 757"/>
                    <a:gd name="T25" fmla="*/ 0 h 1040"/>
                    <a:gd name="T26" fmla="*/ 0 w 757"/>
                    <a:gd name="T27" fmla="*/ 0 h 1040"/>
                    <a:gd name="T28" fmla="*/ 0 w 757"/>
                    <a:gd name="T29" fmla="*/ 0 h 1040"/>
                    <a:gd name="T30" fmla="*/ 0 w 757"/>
                    <a:gd name="T31" fmla="*/ 0 h 1040"/>
                    <a:gd name="T32" fmla="*/ 0 w 757"/>
                    <a:gd name="T33" fmla="*/ 0 h 1040"/>
                    <a:gd name="T34" fmla="*/ 0 w 757"/>
                    <a:gd name="T35" fmla="*/ 0 h 1040"/>
                    <a:gd name="T36" fmla="*/ 0 w 757"/>
                    <a:gd name="T37" fmla="*/ 0 h 1040"/>
                    <a:gd name="T38" fmla="*/ 0 w 757"/>
                    <a:gd name="T39" fmla="*/ 0 h 1040"/>
                    <a:gd name="T40" fmla="*/ 0 w 757"/>
                    <a:gd name="T41" fmla="*/ 0 h 1040"/>
                    <a:gd name="T42" fmla="*/ 0 w 757"/>
                    <a:gd name="T43" fmla="*/ 0 h 10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7"/>
                    <a:gd name="T67" fmla="*/ 0 h 1040"/>
                    <a:gd name="T68" fmla="*/ 757 w 757"/>
                    <a:gd name="T69" fmla="*/ 1040 h 10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7" h="1040">
                      <a:moveTo>
                        <a:pt x="62" y="7"/>
                      </a:moveTo>
                      <a:lnTo>
                        <a:pt x="757" y="998"/>
                      </a:lnTo>
                      <a:lnTo>
                        <a:pt x="697" y="1040"/>
                      </a:lnTo>
                      <a:lnTo>
                        <a:pt x="3" y="48"/>
                      </a:lnTo>
                      <a:lnTo>
                        <a:pt x="0" y="45"/>
                      </a:lnTo>
                      <a:lnTo>
                        <a:pt x="0" y="39"/>
                      </a:lnTo>
                      <a:lnTo>
                        <a:pt x="0" y="34"/>
                      </a:lnTo>
                      <a:lnTo>
                        <a:pt x="3" y="29"/>
                      </a:lnTo>
                      <a:lnTo>
                        <a:pt x="5" y="23"/>
                      </a:lnTo>
                      <a:lnTo>
                        <a:pt x="8" y="18"/>
                      </a:lnTo>
                      <a:lnTo>
                        <a:pt x="13" y="13"/>
                      </a:lnTo>
                      <a:lnTo>
                        <a:pt x="19" y="9"/>
                      </a:lnTo>
                      <a:lnTo>
                        <a:pt x="24" y="5"/>
                      </a:lnTo>
                      <a:lnTo>
                        <a:pt x="31" y="3"/>
                      </a:lnTo>
                      <a:lnTo>
                        <a:pt x="37" y="0"/>
                      </a:lnTo>
                      <a:lnTo>
                        <a:pt x="44" y="0"/>
                      </a:lnTo>
                      <a:lnTo>
                        <a:pt x="49" y="0"/>
                      </a:lnTo>
                      <a:lnTo>
                        <a:pt x="54" y="1"/>
                      </a:lnTo>
                      <a:lnTo>
                        <a:pt x="58" y="4"/>
                      </a:lnTo>
                      <a:lnTo>
                        <a:pt x="62"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3" name="Freeform 439"/>
                <p:cNvSpPr>
                  <a:spLocks/>
                </p:cNvSpPr>
                <p:nvPr/>
              </p:nvSpPr>
              <p:spPr bwMode="auto">
                <a:xfrm>
                  <a:off x="3861" y="1625"/>
                  <a:ext cx="72" cy="128"/>
                </a:xfrm>
                <a:custGeom>
                  <a:avLst/>
                  <a:gdLst>
                    <a:gd name="T0" fmla="*/ 0 w 717"/>
                    <a:gd name="T1" fmla="*/ 0 h 1168"/>
                    <a:gd name="T2" fmla="*/ 0 w 717"/>
                    <a:gd name="T3" fmla="*/ 0 h 1168"/>
                    <a:gd name="T4" fmla="*/ 0 w 717"/>
                    <a:gd name="T5" fmla="*/ 0 h 1168"/>
                    <a:gd name="T6" fmla="*/ 0 w 717"/>
                    <a:gd name="T7" fmla="*/ 0 h 1168"/>
                    <a:gd name="T8" fmla="*/ 0 w 717"/>
                    <a:gd name="T9" fmla="*/ 0 h 1168"/>
                    <a:gd name="T10" fmla="*/ 0 w 717"/>
                    <a:gd name="T11" fmla="*/ 0 h 1168"/>
                    <a:gd name="T12" fmla="*/ 0 w 717"/>
                    <a:gd name="T13" fmla="*/ 0 h 1168"/>
                    <a:gd name="T14" fmla="*/ 0 w 717"/>
                    <a:gd name="T15" fmla="*/ 0 h 1168"/>
                    <a:gd name="T16" fmla="*/ 0 w 717"/>
                    <a:gd name="T17" fmla="*/ 0 h 1168"/>
                    <a:gd name="T18" fmla="*/ 0 w 717"/>
                    <a:gd name="T19" fmla="*/ 0 h 1168"/>
                    <a:gd name="T20" fmla="*/ 0 w 717"/>
                    <a:gd name="T21" fmla="*/ 0 h 1168"/>
                    <a:gd name="T22" fmla="*/ 0 w 717"/>
                    <a:gd name="T23" fmla="*/ 0 h 1168"/>
                    <a:gd name="T24" fmla="*/ 0 w 717"/>
                    <a:gd name="T25" fmla="*/ 0 h 1168"/>
                    <a:gd name="T26" fmla="*/ 0 w 717"/>
                    <a:gd name="T27" fmla="*/ 0 h 1168"/>
                    <a:gd name="T28" fmla="*/ 0 w 717"/>
                    <a:gd name="T29" fmla="*/ 0 h 1168"/>
                    <a:gd name="T30" fmla="*/ 0 w 717"/>
                    <a:gd name="T31" fmla="*/ 0 h 1168"/>
                    <a:gd name="T32" fmla="*/ 0 w 717"/>
                    <a:gd name="T33" fmla="*/ 0 h 1168"/>
                    <a:gd name="T34" fmla="*/ 0 w 717"/>
                    <a:gd name="T35" fmla="*/ 0 h 1168"/>
                    <a:gd name="T36" fmla="*/ 0 w 717"/>
                    <a:gd name="T37" fmla="*/ 0 h 1168"/>
                    <a:gd name="T38" fmla="*/ 0 w 717"/>
                    <a:gd name="T39" fmla="*/ 0 h 1168"/>
                    <a:gd name="T40" fmla="*/ 0 w 717"/>
                    <a:gd name="T41" fmla="*/ 0 h 1168"/>
                    <a:gd name="T42" fmla="*/ 0 w 717"/>
                    <a:gd name="T43" fmla="*/ 0 h 11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1168"/>
                    <a:gd name="T68" fmla="*/ 717 w 717"/>
                    <a:gd name="T69" fmla="*/ 1168 h 11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1168">
                      <a:moveTo>
                        <a:pt x="62" y="7"/>
                      </a:moveTo>
                      <a:lnTo>
                        <a:pt x="717" y="1132"/>
                      </a:lnTo>
                      <a:lnTo>
                        <a:pt x="653" y="1168"/>
                      </a:lnTo>
                      <a:lnTo>
                        <a:pt x="1" y="42"/>
                      </a:lnTo>
                      <a:lnTo>
                        <a:pt x="0" y="39"/>
                      </a:lnTo>
                      <a:lnTo>
                        <a:pt x="0" y="34"/>
                      </a:lnTo>
                      <a:lnTo>
                        <a:pt x="1" y="29"/>
                      </a:lnTo>
                      <a:lnTo>
                        <a:pt x="3" y="25"/>
                      </a:lnTo>
                      <a:lnTo>
                        <a:pt x="7" y="20"/>
                      </a:lnTo>
                      <a:lnTo>
                        <a:pt x="11" y="16"/>
                      </a:lnTo>
                      <a:lnTo>
                        <a:pt x="16" y="11"/>
                      </a:lnTo>
                      <a:lnTo>
                        <a:pt x="21" y="7"/>
                      </a:lnTo>
                      <a:lnTo>
                        <a:pt x="28" y="4"/>
                      </a:lnTo>
                      <a:lnTo>
                        <a:pt x="34" y="2"/>
                      </a:lnTo>
                      <a:lnTo>
                        <a:pt x="41" y="0"/>
                      </a:lnTo>
                      <a:lnTo>
                        <a:pt x="46" y="0"/>
                      </a:lnTo>
                      <a:lnTo>
                        <a:pt x="52" y="0"/>
                      </a:lnTo>
                      <a:lnTo>
                        <a:pt x="57" y="1"/>
                      </a:lnTo>
                      <a:lnTo>
                        <a:pt x="60" y="3"/>
                      </a:lnTo>
                      <a:lnTo>
                        <a:pt x="62"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4" name="Freeform 440"/>
                <p:cNvSpPr>
                  <a:spLocks/>
                </p:cNvSpPr>
                <p:nvPr/>
              </p:nvSpPr>
              <p:spPr bwMode="auto">
                <a:xfrm>
                  <a:off x="3861" y="1625"/>
                  <a:ext cx="72" cy="128"/>
                </a:xfrm>
                <a:custGeom>
                  <a:avLst/>
                  <a:gdLst>
                    <a:gd name="T0" fmla="*/ 0 w 717"/>
                    <a:gd name="T1" fmla="*/ 0 h 1168"/>
                    <a:gd name="T2" fmla="*/ 0 w 717"/>
                    <a:gd name="T3" fmla="*/ 0 h 1168"/>
                    <a:gd name="T4" fmla="*/ 0 w 717"/>
                    <a:gd name="T5" fmla="*/ 0 h 1168"/>
                    <a:gd name="T6" fmla="*/ 0 w 717"/>
                    <a:gd name="T7" fmla="*/ 0 h 1168"/>
                    <a:gd name="T8" fmla="*/ 0 w 717"/>
                    <a:gd name="T9" fmla="*/ 0 h 1168"/>
                    <a:gd name="T10" fmla="*/ 0 w 717"/>
                    <a:gd name="T11" fmla="*/ 0 h 1168"/>
                    <a:gd name="T12" fmla="*/ 0 w 717"/>
                    <a:gd name="T13" fmla="*/ 0 h 1168"/>
                    <a:gd name="T14" fmla="*/ 0 w 717"/>
                    <a:gd name="T15" fmla="*/ 0 h 1168"/>
                    <a:gd name="T16" fmla="*/ 0 w 717"/>
                    <a:gd name="T17" fmla="*/ 0 h 1168"/>
                    <a:gd name="T18" fmla="*/ 0 w 717"/>
                    <a:gd name="T19" fmla="*/ 0 h 1168"/>
                    <a:gd name="T20" fmla="*/ 0 w 717"/>
                    <a:gd name="T21" fmla="*/ 0 h 1168"/>
                    <a:gd name="T22" fmla="*/ 0 w 717"/>
                    <a:gd name="T23" fmla="*/ 0 h 1168"/>
                    <a:gd name="T24" fmla="*/ 0 w 717"/>
                    <a:gd name="T25" fmla="*/ 0 h 1168"/>
                    <a:gd name="T26" fmla="*/ 0 w 717"/>
                    <a:gd name="T27" fmla="*/ 0 h 1168"/>
                    <a:gd name="T28" fmla="*/ 0 w 717"/>
                    <a:gd name="T29" fmla="*/ 0 h 1168"/>
                    <a:gd name="T30" fmla="*/ 0 w 717"/>
                    <a:gd name="T31" fmla="*/ 0 h 1168"/>
                    <a:gd name="T32" fmla="*/ 0 w 717"/>
                    <a:gd name="T33" fmla="*/ 0 h 1168"/>
                    <a:gd name="T34" fmla="*/ 0 w 717"/>
                    <a:gd name="T35" fmla="*/ 0 h 1168"/>
                    <a:gd name="T36" fmla="*/ 0 w 717"/>
                    <a:gd name="T37" fmla="*/ 0 h 1168"/>
                    <a:gd name="T38" fmla="*/ 0 w 717"/>
                    <a:gd name="T39" fmla="*/ 0 h 1168"/>
                    <a:gd name="T40" fmla="*/ 0 w 717"/>
                    <a:gd name="T41" fmla="*/ 0 h 1168"/>
                    <a:gd name="T42" fmla="*/ 0 w 717"/>
                    <a:gd name="T43" fmla="*/ 0 h 11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1168"/>
                    <a:gd name="T68" fmla="*/ 717 w 717"/>
                    <a:gd name="T69" fmla="*/ 1168 h 11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1168">
                      <a:moveTo>
                        <a:pt x="62" y="7"/>
                      </a:moveTo>
                      <a:lnTo>
                        <a:pt x="717" y="1132"/>
                      </a:lnTo>
                      <a:lnTo>
                        <a:pt x="653" y="1168"/>
                      </a:lnTo>
                      <a:lnTo>
                        <a:pt x="1" y="42"/>
                      </a:lnTo>
                      <a:lnTo>
                        <a:pt x="0" y="39"/>
                      </a:lnTo>
                      <a:lnTo>
                        <a:pt x="0" y="34"/>
                      </a:lnTo>
                      <a:lnTo>
                        <a:pt x="1" y="29"/>
                      </a:lnTo>
                      <a:lnTo>
                        <a:pt x="3" y="25"/>
                      </a:lnTo>
                      <a:lnTo>
                        <a:pt x="7" y="20"/>
                      </a:lnTo>
                      <a:lnTo>
                        <a:pt x="11" y="16"/>
                      </a:lnTo>
                      <a:lnTo>
                        <a:pt x="16" y="11"/>
                      </a:lnTo>
                      <a:lnTo>
                        <a:pt x="21" y="7"/>
                      </a:lnTo>
                      <a:lnTo>
                        <a:pt x="28" y="4"/>
                      </a:lnTo>
                      <a:lnTo>
                        <a:pt x="34" y="2"/>
                      </a:lnTo>
                      <a:lnTo>
                        <a:pt x="41" y="0"/>
                      </a:lnTo>
                      <a:lnTo>
                        <a:pt x="46" y="0"/>
                      </a:lnTo>
                      <a:lnTo>
                        <a:pt x="52" y="0"/>
                      </a:lnTo>
                      <a:lnTo>
                        <a:pt x="57" y="1"/>
                      </a:lnTo>
                      <a:lnTo>
                        <a:pt x="60" y="3"/>
                      </a:lnTo>
                      <a:lnTo>
                        <a:pt x="62"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5" name="Freeform 441"/>
                <p:cNvSpPr>
                  <a:spLocks/>
                </p:cNvSpPr>
                <p:nvPr/>
              </p:nvSpPr>
              <p:spPr bwMode="auto">
                <a:xfrm>
                  <a:off x="3664" y="1640"/>
                  <a:ext cx="68" cy="112"/>
                </a:xfrm>
                <a:custGeom>
                  <a:avLst/>
                  <a:gdLst>
                    <a:gd name="T0" fmla="*/ 0 w 680"/>
                    <a:gd name="T1" fmla="*/ 0 h 1021"/>
                    <a:gd name="T2" fmla="*/ 0 w 680"/>
                    <a:gd name="T3" fmla="*/ 0 h 1021"/>
                    <a:gd name="T4" fmla="*/ 0 w 680"/>
                    <a:gd name="T5" fmla="*/ 0 h 1021"/>
                    <a:gd name="T6" fmla="*/ 0 w 680"/>
                    <a:gd name="T7" fmla="*/ 0 h 1021"/>
                    <a:gd name="T8" fmla="*/ 0 w 680"/>
                    <a:gd name="T9" fmla="*/ 0 h 1021"/>
                    <a:gd name="T10" fmla="*/ 0 w 680"/>
                    <a:gd name="T11" fmla="*/ 0 h 1021"/>
                    <a:gd name="T12" fmla="*/ 0 w 680"/>
                    <a:gd name="T13" fmla="*/ 0 h 1021"/>
                    <a:gd name="T14" fmla="*/ 0 w 680"/>
                    <a:gd name="T15" fmla="*/ 0 h 1021"/>
                    <a:gd name="T16" fmla="*/ 0 w 680"/>
                    <a:gd name="T17" fmla="*/ 0 h 1021"/>
                    <a:gd name="T18" fmla="*/ 0 w 680"/>
                    <a:gd name="T19" fmla="*/ 0 h 1021"/>
                    <a:gd name="T20" fmla="*/ 0 w 680"/>
                    <a:gd name="T21" fmla="*/ 0 h 1021"/>
                    <a:gd name="T22" fmla="*/ 0 w 680"/>
                    <a:gd name="T23" fmla="*/ 0 h 1021"/>
                    <a:gd name="T24" fmla="*/ 0 w 680"/>
                    <a:gd name="T25" fmla="*/ 0 h 1021"/>
                    <a:gd name="T26" fmla="*/ 0 w 680"/>
                    <a:gd name="T27" fmla="*/ 0 h 1021"/>
                    <a:gd name="T28" fmla="*/ 0 w 680"/>
                    <a:gd name="T29" fmla="*/ 0 h 1021"/>
                    <a:gd name="T30" fmla="*/ 0 w 680"/>
                    <a:gd name="T31" fmla="*/ 0 h 1021"/>
                    <a:gd name="T32" fmla="*/ 0 w 680"/>
                    <a:gd name="T33" fmla="*/ 0 h 1021"/>
                    <a:gd name="T34" fmla="*/ 0 w 680"/>
                    <a:gd name="T35" fmla="*/ 0 h 1021"/>
                    <a:gd name="T36" fmla="*/ 0 w 680"/>
                    <a:gd name="T37" fmla="*/ 0 h 1021"/>
                    <a:gd name="T38" fmla="*/ 0 w 680"/>
                    <a:gd name="T39" fmla="*/ 0 h 1021"/>
                    <a:gd name="T40" fmla="*/ 0 w 680"/>
                    <a:gd name="T41" fmla="*/ 0 h 1021"/>
                    <a:gd name="T42" fmla="*/ 0 w 680"/>
                    <a:gd name="T43" fmla="*/ 0 h 1021"/>
                    <a:gd name="T44" fmla="*/ 0 w 680"/>
                    <a:gd name="T45" fmla="*/ 0 h 1021"/>
                    <a:gd name="T46" fmla="*/ 0 w 680"/>
                    <a:gd name="T47" fmla="*/ 0 h 1021"/>
                    <a:gd name="T48" fmla="*/ 0 w 680"/>
                    <a:gd name="T49" fmla="*/ 0 h 1021"/>
                    <a:gd name="T50" fmla="*/ 0 w 680"/>
                    <a:gd name="T51" fmla="*/ 0 h 1021"/>
                    <a:gd name="T52" fmla="*/ 0 w 680"/>
                    <a:gd name="T53" fmla="*/ 0 h 1021"/>
                    <a:gd name="T54" fmla="*/ 0 w 680"/>
                    <a:gd name="T55" fmla="*/ 0 h 1021"/>
                    <a:gd name="T56" fmla="*/ 0 w 680"/>
                    <a:gd name="T57" fmla="*/ 0 h 1021"/>
                    <a:gd name="T58" fmla="*/ 0 w 680"/>
                    <a:gd name="T59" fmla="*/ 0 h 1021"/>
                    <a:gd name="T60" fmla="*/ 0 w 680"/>
                    <a:gd name="T61" fmla="*/ 0 h 1021"/>
                    <a:gd name="T62" fmla="*/ 0 w 680"/>
                    <a:gd name="T63" fmla="*/ 0 h 1021"/>
                    <a:gd name="T64" fmla="*/ 0 w 680"/>
                    <a:gd name="T65" fmla="*/ 0 h 1021"/>
                    <a:gd name="T66" fmla="*/ 0 w 680"/>
                    <a:gd name="T67" fmla="*/ 0 h 1021"/>
                    <a:gd name="T68" fmla="*/ 0 w 680"/>
                    <a:gd name="T69" fmla="*/ 0 h 1021"/>
                    <a:gd name="T70" fmla="*/ 0 w 680"/>
                    <a:gd name="T71" fmla="*/ 0 h 1021"/>
                    <a:gd name="T72" fmla="*/ 0 w 680"/>
                    <a:gd name="T73" fmla="*/ 0 h 1021"/>
                    <a:gd name="T74" fmla="*/ 0 w 680"/>
                    <a:gd name="T75" fmla="*/ 0 h 10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021"/>
                    <a:gd name="T116" fmla="*/ 680 w 680"/>
                    <a:gd name="T117" fmla="*/ 1021 h 10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021">
                      <a:moveTo>
                        <a:pt x="618" y="1012"/>
                      </a:move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8" y="973"/>
                      </a:lnTo>
                      <a:lnTo>
                        <a:pt x="680" y="978"/>
                      </a:lnTo>
                      <a:lnTo>
                        <a:pt x="680" y="983"/>
                      </a:lnTo>
                      <a:lnTo>
                        <a:pt x="680" y="988"/>
                      </a:lnTo>
                      <a:lnTo>
                        <a:pt x="678" y="993"/>
                      </a:lnTo>
                      <a:lnTo>
                        <a:pt x="676" y="999"/>
                      </a:lnTo>
                      <a:lnTo>
                        <a:pt x="671" y="1005"/>
                      </a:lnTo>
                      <a:lnTo>
                        <a:pt x="667" y="1009"/>
                      </a:lnTo>
                      <a:lnTo>
                        <a:pt x="661" y="1013"/>
                      </a:lnTo>
                      <a:lnTo>
                        <a:pt x="656" y="1016"/>
                      </a:lnTo>
                      <a:lnTo>
                        <a:pt x="649" y="1018"/>
                      </a:lnTo>
                      <a:lnTo>
                        <a:pt x="643" y="1021"/>
                      </a:lnTo>
                      <a:lnTo>
                        <a:pt x="636" y="1021"/>
                      </a:lnTo>
                      <a:lnTo>
                        <a:pt x="631" y="1019"/>
                      </a:lnTo>
                      <a:lnTo>
                        <a:pt x="626" y="1018"/>
                      </a:lnTo>
                      <a:lnTo>
                        <a:pt x="622" y="1015"/>
                      </a:lnTo>
                      <a:lnTo>
                        <a:pt x="618" y="101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6" name="Freeform 442"/>
                <p:cNvSpPr>
                  <a:spLocks/>
                </p:cNvSpPr>
                <p:nvPr/>
              </p:nvSpPr>
              <p:spPr bwMode="auto">
                <a:xfrm>
                  <a:off x="3664" y="1640"/>
                  <a:ext cx="68" cy="112"/>
                </a:xfrm>
                <a:custGeom>
                  <a:avLst/>
                  <a:gdLst>
                    <a:gd name="T0" fmla="*/ 0 w 680"/>
                    <a:gd name="T1" fmla="*/ 0 h 1021"/>
                    <a:gd name="T2" fmla="*/ 0 w 680"/>
                    <a:gd name="T3" fmla="*/ 0 h 1021"/>
                    <a:gd name="T4" fmla="*/ 0 w 680"/>
                    <a:gd name="T5" fmla="*/ 0 h 1021"/>
                    <a:gd name="T6" fmla="*/ 0 w 680"/>
                    <a:gd name="T7" fmla="*/ 0 h 1021"/>
                    <a:gd name="T8" fmla="*/ 0 w 680"/>
                    <a:gd name="T9" fmla="*/ 0 h 1021"/>
                    <a:gd name="T10" fmla="*/ 0 w 680"/>
                    <a:gd name="T11" fmla="*/ 0 h 1021"/>
                    <a:gd name="T12" fmla="*/ 0 w 680"/>
                    <a:gd name="T13" fmla="*/ 0 h 1021"/>
                    <a:gd name="T14" fmla="*/ 0 w 680"/>
                    <a:gd name="T15" fmla="*/ 0 h 1021"/>
                    <a:gd name="T16" fmla="*/ 0 w 680"/>
                    <a:gd name="T17" fmla="*/ 0 h 1021"/>
                    <a:gd name="T18" fmla="*/ 0 w 680"/>
                    <a:gd name="T19" fmla="*/ 0 h 1021"/>
                    <a:gd name="T20" fmla="*/ 0 w 680"/>
                    <a:gd name="T21" fmla="*/ 0 h 1021"/>
                    <a:gd name="T22" fmla="*/ 0 w 680"/>
                    <a:gd name="T23" fmla="*/ 0 h 1021"/>
                    <a:gd name="T24" fmla="*/ 0 w 680"/>
                    <a:gd name="T25" fmla="*/ 0 h 1021"/>
                    <a:gd name="T26" fmla="*/ 0 w 680"/>
                    <a:gd name="T27" fmla="*/ 0 h 1021"/>
                    <a:gd name="T28" fmla="*/ 0 w 680"/>
                    <a:gd name="T29" fmla="*/ 0 h 1021"/>
                    <a:gd name="T30" fmla="*/ 0 w 680"/>
                    <a:gd name="T31" fmla="*/ 0 h 1021"/>
                    <a:gd name="T32" fmla="*/ 0 w 680"/>
                    <a:gd name="T33" fmla="*/ 0 h 1021"/>
                    <a:gd name="T34" fmla="*/ 0 w 680"/>
                    <a:gd name="T35" fmla="*/ 0 h 1021"/>
                    <a:gd name="T36" fmla="*/ 0 w 680"/>
                    <a:gd name="T37" fmla="*/ 0 h 1021"/>
                    <a:gd name="T38" fmla="*/ 0 w 680"/>
                    <a:gd name="T39" fmla="*/ 0 h 1021"/>
                    <a:gd name="T40" fmla="*/ 0 w 680"/>
                    <a:gd name="T41" fmla="*/ 0 h 1021"/>
                    <a:gd name="T42" fmla="*/ 0 w 680"/>
                    <a:gd name="T43" fmla="*/ 0 h 1021"/>
                    <a:gd name="T44" fmla="*/ 0 w 680"/>
                    <a:gd name="T45" fmla="*/ 0 h 1021"/>
                    <a:gd name="T46" fmla="*/ 0 w 680"/>
                    <a:gd name="T47" fmla="*/ 0 h 1021"/>
                    <a:gd name="T48" fmla="*/ 0 w 680"/>
                    <a:gd name="T49" fmla="*/ 0 h 1021"/>
                    <a:gd name="T50" fmla="*/ 0 w 680"/>
                    <a:gd name="T51" fmla="*/ 0 h 1021"/>
                    <a:gd name="T52" fmla="*/ 0 w 680"/>
                    <a:gd name="T53" fmla="*/ 0 h 1021"/>
                    <a:gd name="T54" fmla="*/ 0 w 680"/>
                    <a:gd name="T55" fmla="*/ 0 h 1021"/>
                    <a:gd name="T56" fmla="*/ 0 w 680"/>
                    <a:gd name="T57" fmla="*/ 0 h 1021"/>
                    <a:gd name="T58" fmla="*/ 0 w 680"/>
                    <a:gd name="T59" fmla="*/ 0 h 1021"/>
                    <a:gd name="T60" fmla="*/ 0 w 680"/>
                    <a:gd name="T61" fmla="*/ 0 h 1021"/>
                    <a:gd name="T62" fmla="*/ 0 w 680"/>
                    <a:gd name="T63" fmla="*/ 0 h 1021"/>
                    <a:gd name="T64" fmla="*/ 0 w 680"/>
                    <a:gd name="T65" fmla="*/ 0 h 1021"/>
                    <a:gd name="T66" fmla="*/ 0 w 680"/>
                    <a:gd name="T67" fmla="*/ 0 h 1021"/>
                    <a:gd name="T68" fmla="*/ 0 w 680"/>
                    <a:gd name="T69" fmla="*/ 0 h 1021"/>
                    <a:gd name="T70" fmla="*/ 0 w 680"/>
                    <a:gd name="T71" fmla="*/ 0 h 1021"/>
                    <a:gd name="T72" fmla="*/ 0 w 680"/>
                    <a:gd name="T73" fmla="*/ 0 h 1021"/>
                    <a:gd name="T74" fmla="*/ 0 w 680"/>
                    <a:gd name="T75" fmla="*/ 0 h 10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021"/>
                    <a:gd name="T116" fmla="*/ 680 w 680"/>
                    <a:gd name="T117" fmla="*/ 1021 h 10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021">
                      <a:moveTo>
                        <a:pt x="618" y="1012"/>
                      </a:move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8" y="973"/>
                      </a:lnTo>
                      <a:lnTo>
                        <a:pt x="680" y="978"/>
                      </a:lnTo>
                      <a:lnTo>
                        <a:pt x="680" y="983"/>
                      </a:lnTo>
                      <a:lnTo>
                        <a:pt x="680" y="988"/>
                      </a:lnTo>
                      <a:lnTo>
                        <a:pt x="678" y="993"/>
                      </a:lnTo>
                      <a:lnTo>
                        <a:pt x="676" y="999"/>
                      </a:lnTo>
                      <a:lnTo>
                        <a:pt x="671" y="1005"/>
                      </a:lnTo>
                      <a:lnTo>
                        <a:pt x="667" y="1009"/>
                      </a:lnTo>
                      <a:lnTo>
                        <a:pt x="661" y="1013"/>
                      </a:lnTo>
                      <a:lnTo>
                        <a:pt x="656" y="1016"/>
                      </a:lnTo>
                      <a:lnTo>
                        <a:pt x="649" y="1018"/>
                      </a:lnTo>
                      <a:lnTo>
                        <a:pt x="643" y="1021"/>
                      </a:lnTo>
                      <a:lnTo>
                        <a:pt x="636" y="1021"/>
                      </a:lnTo>
                      <a:lnTo>
                        <a:pt x="631" y="1019"/>
                      </a:lnTo>
                      <a:lnTo>
                        <a:pt x="626" y="1018"/>
                      </a:lnTo>
                      <a:lnTo>
                        <a:pt x="622" y="1015"/>
                      </a:lnTo>
                      <a:lnTo>
                        <a:pt x="618" y="10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7" name="Freeform 443"/>
                <p:cNvSpPr>
                  <a:spLocks/>
                </p:cNvSpPr>
                <p:nvPr/>
              </p:nvSpPr>
              <p:spPr bwMode="auto">
                <a:xfrm>
                  <a:off x="3664" y="1640"/>
                  <a:ext cx="7" cy="6"/>
                </a:xfrm>
                <a:custGeom>
                  <a:avLst/>
                  <a:gdLst>
                    <a:gd name="T0" fmla="*/ 0 w 67"/>
                    <a:gd name="T1" fmla="*/ 0 h 57"/>
                    <a:gd name="T2" fmla="*/ 0 w 67"/>
                    <a:gd name="T3" fmla="*/ 0 h 57"/>
                    <a:gd name="T4" fmla="*/ 0 w 67"/>
                    <a:gd name="T5" fmla="*/ 0 h 57"/>
                    <a:gd name="T6" fmla="*/ 0 w 67"/>
                    <a:gd name="T7" fmla="*/ 0 h 57"/>
                    <a:gd name="T8" fmla="*/ 0 w 67"/>
                    <a:gd name="T9" fmla="*/ 0 h 57"/>
                    <a:gd name="T10" fmla="*/ 0 w 67"/>
                    <a:gd name="T11" fmla="*/ 0 h 57"/>
                    <a:gd name="T12" fmla="*/ 0 w 67"/>
                    <a:gd name="T13" fmla="*/ 0 h 57"/>
                    <a:gd name="T14" fmla="*/ 0 w 67"/>
                    <a:gd name="T15" fmla="*/ 0 h 57"/>
                    <a:gd name="T16" fmla="*/ 0 w 67"/>
                    <a:gd name="T17" fmla="*/ 0 h 57"/>
                    <a:gd name="T18" fmla="*/ 0 w 67"/>
                    <a:gd name="T19" fmla="*/ 0 h 57"/>
                    <a:gd name="T20" fmla="*/ 0 w 67"/>
                    <a:gd name="T21" fmla="*/ 0 h 57"/>
                    <a:gd name="T22" fmla="*/ 0 w 67"/>
                    <a:gd name="T23" fmla="*/ 0 h 57"/>
                    <a:gd name="T24" fmla="*/ 0 w 67"/>
                    <a:gd name="T25" fmla="*/ 0 h 57"/>
                    <a:gd name="T26" fmla="*/ 0 w 67"/>
                    <a:gd name="T27" fmla="*/ 0 h 57"/>
                    <a:gd name="T28" fmla="*/ 0 w 67"/>
                    <a:gd name="T29" fmla="*/ 0 h 57"/>
                    <a:gd name="T30" fmla="*/ 0 w 67"/>
                    <a:gd name="T31" fmla="*/ 0 h 57"/>
                    <a:gd name="T32" fmla="*/ 0 w 67"/>
                    <a:gd name="T33" fmla="*/ 0 h 57"/>
                    <a:gd name="T34" fmla="*/ 0 w 67"/>
                    <a:gd name="T35" fmla="*/ 0 h 57"/>
                    <a:gd name="T36" fmla="*/ 0 w 67"/>
                    <a:gd name="T37" fmla="*/ 0 h 57"/>
                    <a:gd name="T38" fmla="*/ 0 w 67"/>
                    <a:gd name="T39" fmla="*/ 0 h 57"/>
                    <a:gd name="T40" fmla="*/ 0 w 67"/>
                    <a:gd name="T41" fmla="*/ 0 h 57"/>
                    <a:gd name="T42" fmla="*/ 0 w 67"/>
                    <a:gd name="T43" fmla="*/ 0 h 57"/>
                    <a:gd name="T44" fmla="*/ 0 w 67"/>
                    <a:gd name="T45" fmla="*/ 0 h 57"/>
                    <a:gd name="T46" fmla="*/ 0 w 67"/>
                    <a:gd name="T47" fmla="*/ 0 h 57"/>
                    <a:gd name="T48" fmla="*/ 0 w 67"/>
                    <a:gd name="T49" fmla="*/ 0 h 57"/>
                    <a:gd name="T50" fmla="*/ 0 w 67"/>
                    <a:gd name="T51" fmla="*/ 0 h 57"/>
                    <a:gd name="T52" fmla="*/ 0 w 67"/>
                    <a:gd name="T53" fmla="*/ 0 h 57"/>
                    <a:gd name="T54" fmla="*/ 0 w 67"/>
                    <a:gd name="T55" fmla="*/ 0 h 57"/>
                    <a:gd name="T56" fmla="*/ 0 w 67"/>
                    <a:gd name="T57" fmla="*/ 0 h 57"/>
                    <a:gd name="T58" fmla="*/ 0 w 67"/>
                    <a:gd name="T59" fmla="*/ 0 h 57"/>
                    <a:gd name="T60" fmla="*/ 0 w 67"/>
                    <a:gd name="T61" fmla="*/ 0 h 57"/>
                    <a:gd name="T62" fmla="*/ 0 w 67"/>
                    <a:gd name="T63" fmla="*/ 0 h 57"/>
                    <a:gd name="T64" fmla="*/ 0 w 6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7"/>
                    <a:gd name="T101" fmla="*/ 67 w 6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7">
                      <a:moveTo>
                        <a:pt x="47" y="49"/>
                      </a:moveTo>
                      <a:lnTo>
                        <a:pt x="41" y="52"/>
                      </a:lnTo>
                      <a:lnTo>
                        <a:pt x="34" y="55"/>
                      </a:lnTo>
                      <a:lnTo>
                        <a:pt x="27" y="57"/>
                      </a:lnTo>
                      <a:lnTo>
                        <a:pt x="21" y="57"/>
                      </a:lnTo>
                      <a:lnTo>
                        <a:pt x="15" y="57"/>
                      </a:lnTo>
                      <a:lnTo>
                        <a:pt x="10" y="55"/>
                      </a:lnTo>
                      <a:lnTo>
                        <a:pt x="6" y="52"/>
                      </a:ln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 y="13"/>
                      </a:lnTo>
                      <a:lnTo>
                        <a:pt x="67" y="18"/>
                      </a:lnTo>
                      <a:lnTo>
                        <a:pt x="67" y="24"/>
                      </a:lnTo>
                      <a:lnTo>
                        <a:pt x="65" y="29"/>
                      </a:lnTo>
                      <a:lnTo>
                        <a:pt x="61" y="34"/>
                      </a:lnTo>
                      <a:lnTo>
                        <a:pt x="58" y="40"/>
                      </a:lnTo>
                      <a:lnTo>
                        <a:pt x="52" y="44"/>
                      </a:lnTo>
                      <a:lnTo>
                        <a:pt x="47" y="4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8" name="Freeform 444"/>
                <p:cNvSpPr>
                  <a:spLocks/>
                </p:cNvSpPr>
                <p:nvPr/>
              </p:nvSpPr>
              <p:spPr bwMode="auto">
                <a:xfrm>
                  <a:off x="3664" y="1640"/>
                  <a:ext cx="7" cy="6"/>
                </a:xfrm>
                <a:custGeom>
                  <a:avLst/>
                  <a:gdLst>
                    <a:gd name="T0" fmla="*/ 0 w 67"/>
                    <a:gd name="T1" fmla="*/ 0 h 57"/>
                    <a:gd name="T2" fmla="*/ 0 w 67"/>
                    <a:gd name="T3" fmla="*/ 0 h 57"/>
                    <a:gd name="T4" fmla="*/ 0 w 67"/>
                    <a:gd name="T5" fmla="*/ 0 h 57"/>
                    <a:gd name="T6" fmla="*/ 0 w 67"/>
                    <a:gd name="T7" fmla="*/ 0 h 57"/>
                    <a:gd name="T8" fmla="*/ 0 w 67"/>
                    <a:gd name="T9" fmla="*/ 0 h 57"/>
                    <a:gd name="T10" fmla="*/ 0 w 67"/>
                    <a:gd name="T11" fmla="*/ 0 h 57"/>
                    <a:gd name="T12" fmla="*/ 0 w 67"/>
                    <a:gd name="T13" fmla="*/ 0 h 57"/>
                    <a:gd name="T14" fmla="*/ 0 w 67"/>
                    <a:gd name="T15" fmla="*/ 0 h 57"/>
                    <a:gd name="T16" fmla="*/ 0 w 67"/>
                    <a:gd name="T17" fmla="*/ 0 h 57"/>
                    <a:gd name="T18" fmla="*/ 0 w 67"/>
                    <a:gd name="T19" fmla="*/ 0 h 57"/>
                    <a:gd name="T20" fmla="*/ 0 w 67"/>
                    <a:gd name="T21" fmla="*/ 0 h 57"/>
                    <a:gd name="T22" fmla="*/ 0 w 67"/>
                    <a:gd name="T23" fmla="*/ 0 h 57"/>
                    <a:gd name="T24" fmla="*/ 0 w 67"/>
                    <a:gd name="T25" fmla="*/ 0 h 57"/>
                    <a:gd name="T26" fmla="*/ 0 w 67"/>
                    <a:gd name="T27" fmla="*/ 0 h 57"/>
                    <a:gd name="T28" fmla="*/ 0 w 67"/>
                    <a:gd name="T29" fmla="*/ 0 h 57"/>
                    <a:gd name="T30" fmla="*/ 0 w 67"/>
                    <a:gd name="T31" fmla="*/ 0 h 57"/>
                    <a:gd name="T32" fmla="*/ 0 w 67"/>
                    <a:gd name="T33" fmla="*/ 0 h 57"/>
                    <a:gd name="T34" fmla="*/ 0 w 67"/>
                    <a:gd name="T35" fmla="*/ 0 h 57"/>
                    <a:gd name="T36" fmla="*/ 0 w 67"/>
                    <a:gd name="T37" fmla="*/ 0 h 57"/>
                    <a:gd name="T38" fmla="*/ 0 w 67"/>
                    <a:gd name="T39" fmla="*/ 0 h 57"/>
                    <a:gd name="T40" fmla="*/ 0 w 67"/>
                    <a:gd name="T41" fmla="*/ 0 h 57"/>
                    <a:gd name="T42" fmla="*/ 0 w 67"/>
                    <a:gd name="T43" fmla="*/ 0 h 57"/>
                    <a:gd name="T44" fmla="*/ 0 w 67"/>
                    <a:gd name="T45" fmla="*/ 0 h 57"/>
                    <a:gd name="T46" fmla="*/ 0 w 67"/>
                    <a:gd name="T47" fmla="*/ 0 h 57"/>
                    <a:gd name="T48" fmla="*/ 0 w 67"/>
                    <a:gd name="T49" fmla="*/ 0 h 57"/>
                    <a:gd name="T50" fmla="*/ 0 w 67"/>
                    <a:gd name="T51" fmla="*/ 0 h 57"/>
                    <a:gd name="T52" fmla="*/ 0 w 67"/>
                    <a:gd name="T53" fmla="*/ 0 h 57"/>
                    <a:gd name="T54" fmla="*/ 0 w 67"/>
                    <a:gd name="T55" fmla="*/ 0 h 57"/>
                    <a:gd name="T56" fmla="*/ 0 w 67"/>
                    <a:gd name="T57" fmla="*/ 0 h 57"/>
                    <a:gd name="T58" fmla="*/ 0 w 67"/>
                    <a:gd name="T59" fmla="*/ 0 h 57"/>
                    <a:gd name="T60" fmla="*/ 0 w 67"/>
                    <a:gd name="T61" fmla="*/ 0 h 57"/>
                    <a:gd name="T62" fmla="*/ 0 w 67"/>
                    <a:gd name="T63" fmla="*/ 0 h 57"/>
                    <a:gd name="T64" fmla="*/ 0 w 6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7"/>
                    <a:gd name="T101" fmla="*/ 67 w 6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7">
                      <a:moveTo>
                        <a:pt x="47" y="49"/>
                      </a:moveTo>
                      <a:lnTo>
                        <a:pt x="41" y="52"/>
                      </a:lnTo>
                      <a:lnTo>
                        <a:pt x="34" y="55"/>
                      </a:lnTo>
                      <a:lnTo>
                        <a:pt x="27" y="57"/>
                      </a:lnTo>
                      <a:lnTo>
                        <a:pt x="21" y="57"/>
                      </a:lnTo>
                      <a:lnTo>
                        <a:pt x="15" y="57"/>
                      </a:lnTo>
                      <a:lnTo>
                        <a:pt x="10" y="55"/>
                      </a:lnTo>
                      <a:lnTo>
                        <a:pt x="6" y="52"/>
                      </a:ln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 y="13"/>
                      </a:lnTo>
                      <a:lnTo>
                        <a:pt x="67" y="18"/>
                      </a:lnTo>
                      <a:lnTo>
                        <a:pt x="67" y="24"/>
                      </a:lnTo>
                      <a:lnTo>
                        <a:pt x="65" y="29"/>
                      </a:lnTo>
                      <a:lnTo>
                        <a:pt x="61" y="34"/>
                      </a:lnTo>
                      <a:lnTo>
                        <a:pt x="58" y="40"/>
                      </a:lnTo>
                      <a:lnTo>
                        <a:pt x="52" y="44"/>
                      </a:lnTo>
                      <a:lnTo>
                        <a:pt x="47" y="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9" name="Freeform 445"/>
                <p:cNvSpPr>
                  <a:spLocks/>
                </p:cNvSpPr>
                <p:nvPr/>
              </p:nvSpPr>
              <p:spPr bwMode="auto">
                <a:xfrm>
                  <a:off x="3470" y="1354"/>
                  <a:ext cx="60" cy="120"/>
                </a:xfrm>
                <a:custGeom>
                  <a:avLst/>
                  <a:gdLst>
                    <a:gd name="T0" fmla="*/ 0 w 590"/>
                    <a:gd name="T1" fmla="*/ 0 h 1098"/>
                    <a:gd name="T2" fmla="*/ 0 w 590"/>
                    <a:gd name="T3" fmla="*/ 0 h 1098"/>
                    <a:gd name="T4" fmla="*/ 0 w 590"/>
                    <a:gd name="T5" fmla="*/ 0 h 1098"/>
                    <a:gd name="T6" fmla="*/ 0 w 590"/>
                    <a:gd name="T7" fmla="*/ 0 h 1098"/>
                    <a:gd name="T8" fmla="*/ 0 w 590"/>
                    <a:gd name="T9" fmla="*/ 0 h 1098"/>
                    <a:gd name="T10" fmla="*/ 0 w 590"/>
                    <a:gd name="T11" fmla="*/ 0 h 1098"/>
                    <a:gd name="T12" fmla="*/ 0 w 590"/>
                    <a:gd name="T13" fmla="*/ 0 h 1098"/>
                    <a:gd name="T14" fmla="*/ 0 w 590"/>
                    <a:gd name="T15" fmla="*/ 0 h 1098"/>
                    <a:gd name="T16" fmla="*/ 0 w 590"/>
                    <a:gd name="T17" fmla="*/ 0 h 1098"/>
                    <a:gd name="T18" fmla="*/ 0 w 590"/>
                    <a:gd name="T19" fmla="*/ 0 h 1098"/>
                    <a:gd name="T20" fmla="*/ 0 w 590"/>
                    <a:gd name="T21" fmla="*/ 0 h 1098"/>
                    <a:gd name="T22" fmla="*/ 0 w 590"/>
                    <a:gd name="T23" fmla="*/ 0 h 1098"/>
                    <a:gd name="T24" fmla="*/ 0 w 590"/>
                    <a:gd name="T25" fmla="*/ 0 h 1098"/>
                    <a:gd name="T26" fmla="*/ 0 w 590"/>
                    <a:gd name="T27" fmla="*/ 0 h 1098"/>
                    <a:gd name="T28" fmla="*/ 0 w 590"/>
                    <a:gd name="T29" fmla="*/ 0 h 1098"/>
                    <a:gd name="T30" fmla="*/ 0 w 590"/>
                    <a:gd name="T31" fmla="*/ 0 h 1098"/>
                    <a:gd name="T32" fmla="*/ 0 w 590"/>
                    <a:gd name="T33" fmla="*/ 0 h 1098"/>
                    <a:gd name="T34" fmla="*/ 0 w 590"/>
                    <a:gd name="T35" fmla="*/ 0 h 1098"/>
                    <a:gd name="T36" fmla="*/ 0 w 590"/>
                    <a:gd name="T37" fmla="*/ 0 h 1098"/>
                    <a:gd name="T38" fmla="*/ 0 w 590"/>
                    <a:gd name="T39" fmla="*/ 0 h 1098"/>
                    <a:gd name="T40" fmla="*/ 0 w 590"/>
                    <a:gd name="T41" fmla="*/ 0 h 1098"/>
                    <a:gd name="T42" fmla="*/ 0 w 590"/>
                    <a:gd name="T43" fmla="*/ 0 h 1098"/>
                    <a:gd name="T44" fmla="*/ 0 w 590"/>
                    <a:gd name="T45" fmla="*/ 0 h 1098"/>
                    <a:gd name="T46" fmla="*/ 0 w 590"/>
                    <a:gd name="T47" fmla="*/ 0 h 1098"/>
                    <a:gd name="T48" fmla="*/ 0 w 590"/>
                    <a:gd name="T49" fmla="*/ 0 h 1098"/>
                    <a:gd name="T50" fmla="*/ 0 w 590"/>
                    <a:gd name="T51" fmla="*/ 0 h 1098"/>
                    <a:gd name="T52" fmla="*/ 0 w 590"/>
                    <a:gd name="T53" fmla="*/ 0 h 1098"/>
                    <a:gd name="T54" fmla="*/ 0 w 590"/>
                    <a:gd name="T55" fmla="*/ 0 h 1098"/>
                    <a:gd name="T56" fmla="*/ 0 w 590"/>
                    <a:gd name="T57" fmla="*/ 0 h 1098"/>
                    <a:gd name="T58" fmla="*/ 0 w 590"/>
                    <a:gd name="T59" fmla="*/ 0 h 1098"/>
                    <a:gd name="T60" fmla="*/ 0 w 590"/>
                    <a:gd name="T61" fmla="*/ 0 h 1098"/>
                    <a:gd name="T62" fmla="*/ 0 w 590"/>
                    <a:gd name="T63" fmla="*/ 0 h 1098"/>
                    <a:gd name="T64" fmla="*/ 0 w 590"/>
                    <a:gd name="T65" fmla="*/ 0 h 1098"/>
                    <a:gd name="T66" fmla="*/ 0 w 590"/>
                    <a:gd name="T67" fmla="*/ 0 h 1098"/>
                    <a:gd name="T68" fmla="*/ 0 w 590"/>
                    <a:gd name="T69" fmla="*/ 0 h 1098"/>
                    <a:gd name="T70" fmla="*/ 0 w 590"/>
                    <a:gd name="T71" fmla="*/ 0 h 1098"/>
                    <a:gd name="T72" fmla="*/ 0 w 590"/>
                    <a:gd name="T73" fmla="*/ 0 h 1098"/>
                    <a:gd name="T74" fmla="*/ 0 w 590"/>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1098"/>
                    <a:gd name="T116" fmla="*/ 590 w 590"/>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1098">
                      <a:moveTo>
                        <a:pt x="65" y="10"/>
                      </a:moveTo>
                      <a:lnTo>
                        <a:pt x="589" y="1055"/>
                      </a:lnTo>
                      <a:lnTo>
                        <a:pt x="590" y="1059"/>
                      </a:lnTo>
                      <a:lnTo>
                        <a:pt x="590" y="1064"/>
                      </a:lnTo>
                      <a:lnTo>
                        <a:pt x="589" y="1069"/>
                      </a:lnTo>
                      <a:lnTo>
                        <a:pt x="587" y="1074"/>
                      </a:lnTo>
                      <a:lnTo>
                        <a:pt x="583" y="1080"/>
                      </a:lnTo>
                      <a:lnTo>
                        <a:pt x="578" y="1084"/>
                      </a:lnTo>
                      <a:lnTo>
                        <a:pt x="573" y="1089"/>
                      </a:lnTo>
                      <a:lnTo>
                        <a:pt x="566" y="1092"/>
                      </a:lnTo>
                      <a:lnTo>
                        <a:pt x="560" y="1095"/>
                      </a:lnTo>
                      <a:lnTo>
                        <a:pt x="553" y="1097"/>
                      </a:lnTo>
                      <a:lnTo>
                        <a:pt x="546" y="1098"/>
                      </a:lnTo>
                      <a:lnTo>
                        <a:pt x="540" y="1098"/>
                      </a:lnTo>
                      <a:lnTo>
                        <a:pt x="535" y="1097"/>
                      </a:lnTo>
                      <a:lnTo>
                        <a:pt x="529" y="1094"/>
                      </a:lnTo>
                      <a:lnTo>
                        <a:pt x="526" y="1091"/>
                      </a:lnTo>
                      <a:lnTo>
                        <a:pt x="522" y="1087"/>
                      </a:lnTo>
                      <a:lnTo>
                        <a:pt x="2" y="42"/>
                      </a:lnTo>
                      <a:lnTo>
                        <a:pt x="0" y="37"/>
                      </a:lnTo>
                      <a:lnTo>
                        <a:pt x="0" y="33"/>
                      </a:lnTo>
                      <a:lnTo>
                        <a:pt x="1" y="27"/>
                      </a:lnTo>
                      <a:lnTo>
                        <a:pt x="3" y="23"/>
                      </a:lnTo>
                      <a:lnTo>
                        <a:pt x="6" y="17"/>
                      </a:lnTo>
                      <a:lnTo>
                        <a:pt x="11" y="13"/>
                      </a:lnTo>
                      <a:lnTo>
                        <a:pt x="17" y="8"/>
                      </a:lnTo>
                      <a:lnTo>
                        <a:pt x="22" y="5"/>
                      </a:lnTo>
                      <a:lnTo>
                        <a:pt x="29" y="2"/>
                      </a:lnTo>
                      <a:lnTo>
                        <a:pt x="36" y="0"/>
                      </a:lnTo>
                      <a:lnTo>
                        <a:pt x="41" y="0"/>
                      </a:lnTo>
                      <a:lnTo>
                        <a:pt x="48" y="0"/>
                      </a:lnTo>
                      <a:lnTo>
                        <a:pt x="54" y="1"/>
                      </a:lnTo>
                      <a:lnTo>
                        <a:pt x="58" y="3"/>
                      </a:lnTo>
                      <a:lnTo>
                        <a:pt x="62" y="7"/>
                      </a:lnTo>
                      <a:lnTo>
                        <a:pt x="65" y="1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40" name="Freeform 446"/>
                <p:cNvSpPr>
                  <a:spLocks/>
                </p:cNvSpPr>
                <p:nvPr/>
              </p:nvSpPr>
              <p:spPr bwMode="auto">
                <a:xfrm>
                  <a:off x="3470" y="1354"/>
                  <a:ext cx="60" cy="120"/>
                </a:xfrm>
                <a:custGeom>
                  <a:avLst/>
                  <a:gdLst>
                    <a:gd name="T0" fmla="*/ 0 w 590"/>
                    <a:gd name="T1" fmla="*/ 0 h 1098"/>
                    <a:gd name="T2" fmla="*/ 0 w 590"/>
                    <a:gd name="T3" fmla="*/ 0 h 1098"/>
                    <a:gd name="T4" fmla="*/ 0 w 590"/>
                    <a:gd name="T5" fmla="*/ 0 h 1098"/>
                    <a:gd name="T6" fmla="*/ 0 w 590"/>
                    <a:gd name="T7" fmla="*/ 0 h 1098"/>
                    <a:gd name="T8" fmla="*/ 0 w 590"/>
                    <a:gd name="T9" fmla="*/ 0 h 1098"/>
                    <a:gd name="T10" fmla="*/ 0 w 590"/>
                    <a:gd name="T11" fmla="*/ 0 h 1098"/>
                    <a:gd name="T12" fmla="*/ 0 w 590"/>
                    <a:gd name="T13" fmla="*/ 0 h 1098"/>
                    <a:gd name="T14" fmla="*/ 0 w 590"/>
                    <a:gd name="T15" fmla="*/ 0 h 1098"/>
                    <a:gd name="T16" fmla="*/ 0 w 590"/>
                    <a:gd name="T17" fmla="*/ 0 h 1098"/>
                    <a:gd name="T18" fmla="*/ 0 w 590"/>
                    <a:gd name="T19" fmla="*/ 0 h 1098"/>
                    <a:gd name="T20" fmla="*/ 0 w 590"/>
                    <a:gd name="T21" fmla="*/ 0 h 1098"/>
                    <a:gd name="T22" fmla="*/ 0 w 590"/>
                    <a:gd name="T23" fmla="*/ 0 h 1098"/>
                    <a:gd name="T24" fmla="*/ 0 w 590"/>
                    <a:gd name="T25" fmla="*/ 0 h 1098"/>
                    <a:gd name="T26" fmla="*/ 0 w 590"/>
                    <a:gd name="T27" fmla="*/ 0 h 1098"/>
                    <a:gd name="T28" fmla="*/ 0 w 590"/>
                    <a:gd name="T29" fmla="*/ 0 h 1098"/>
                    <a:gd name="T30" fmla="*/ 0 w 590"/>
                    <a:gd name="T31" fmla="*/ 0 h 1098"/>
                    <a:gd name="T32" fmla="*/ 0 w 590"/>
                    <a:gd name="T33" fmla="*/ 0 h 1098"/>
                    <a:gd name="T34" fmla="*/ 0 w 590"/>
                    <a:gd name="T35" fmla="*/ 0 h 1098"/>
                    <a:gd name="T36" fmla="*/ 0 w 590"/>
                    <a:gd name="T37" fmla="*/ 0 h 1098"/>
                    <a:gd name="T38" fmla="*/ 0 w 590"/>
                    <a:gd name="T39" fmla="*/ 0 h 1098"/>
                    <a:gd name="T40" fmla="*/ 0 w 590"/>
                    <a:gd name="T41" fmla="*/ 0 h 1098"/>
                    <a:gd name="T42" fmla="*/ 0 w 590"/>
                    <a:gd name="T43" fmla="*/ 0 h 1098"/>
                    <a:gd name="T44" fmla="*/ 0 w 590"/>
                    <a:gd name="T45" fmla="*/ 0 h 1098"/>
                    <a:gd name="T46" fmla="*/ 0 w 590"/>
                    <a:gd name="T47" fmla="*/ 0 h 1098"/>
                    <a:gd name="T48" fmla="*/ 0 w 590"/>
                    <a:gd name="T49" fmla="*/ 0 h 1098"/>
                    <a:gd name="T50" fmla="*/ 0 w 590"/>
                    <a:gd name="T51" fmla="*/ 0 h 1098"/>
                    <a:gd name="T52" fmla="*/ 0 w 590"/>
                    <a:gd name="T53" fmla="*/ 0 h 1098"/>
                    <a:gd name="T54" fmla="*/ 0 w 590"/>
                    <a:gd name="T55" fmla="*/ 0 h 1098"/>
                    <a:gd name="T56" fmla="*/ 0 w 590"/>
                    <a:gd name="T57" fmla="*/ 0 h 1098"/>
                    <a:gd name="T58" fmla="*/ 0 w 590"/>
                    <a:gd name="T59" fmla="*/ 0 h 1098"/>
                    <a:gd name="T60" fmla="*/ 0 w 590"/>
                    <a:gd name="T61" fmla="*/ 0 h 1098"/>
                    <a:gd name="T62" fmla="*/ 0 w 590"/>
                    <a:gd name="T63" fmla="*/ 0 h 1098"/>
                    <a:gd name="T64" fmla="*/ 0 w 590"/>
                    <a:gd name="T65" fmla="*/ 0 h 1098"/>
                    <a:gd name="T66" fmla="*/ 0 w 590"/>
                    <a:gd name="T67" fmla="*/ 0 h 1098"/>
                    <a:gd name="T68" fmla="*/ 0 w 590"/>
                    <a:gd name="T69" fmla="*/ 0 h 1098"/>
                    <a:gd name="T70" fmla="*/ 0 w 590"/>
                    <a:gd name="T71" fmla="*/ 0 h 1098"/>
                    <a:gd name="T72" fmla="*/ 0 w 590"/>
                    <a:gd name="T73" fmla="*/ 0 h 1098"/>
                    <a:gd name="T74" fmla="*/ 0 w 590"/>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1098"/>
                    <a:gd name="T116" fmla="*/ 590 w 590"/>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1098">
                      <a:moveTo>
                        <a:pt x="65" y="10"/>
                      </a:moveTo>
                      <a:lnTo>
                        <a:pt x="589" y="1055"/>
                      </a:lnTo>
                      <a:lnTo>
                        <a:pt x="590" y="1059"/>
                      </a:lnTo>
                      <a:lnTo>
                        <a:pt x="590" y="1064"/>
                      </a:lnTo>
                      <a:lnTo>
                        <a:pt x="589" y="1069"/>
                      </a:lnTo>
                      <a:lnTo>
                        <a:pt x="587" y="1074"/>
                      </a:lnTo>
                      <a:lnTo>
                        <a:pt x="583" y="1080"/>
                      </a:lnTo>
                      <a:lnTo>
                        <a:pt x="578" y="1084"/>
                      </a:lnTo>
                      <a:lnTo>
                        <a:pt x="573" y="1089"/>
                      </a:lnTo>
                      <a:lnTo>
                        <a:pt x="566" y="1092"/>
                      </a:lnTo>
                      <a:lnTo>
                        <a:pt x="560" y="1095"/>
                      </a:lnTo>
                      <a:lnTo>
                        <a:pt x="553" y="1097"/>
                      </a:lnTo>
                      <a:lnTo>
                        <a:pt x="546" y="1098"/>
                      </a:lnTo>
                      <a:lnTo>
                        <a:pt x="540" y="1098"/>
                      </a:lnTo>
                      <a:lnTo>
                        <a:pt x="535" y="1097"/>
                      </a:lnTo>
                      <a:lnTo>
                        <a:pt x="529" y="1094"/>
                      </a:lnTo>
                      <a:lnTo>
                        <a:pt x="526" y="1091"/>
                      </a:lnTo>
                      <a:lnTo>
                        <a:pt x="522" y="1087"/>
                      </a:lnTo>
                      <a:lnTo>
                        <a:pt x="2" y="42"/>
                      </a:lnTo>
                      <a:lnTo>
                        <a:pt x="0" y="37"/>
                      </a:lnTo>
                      <a:lnTo>
                        <a:pt x="0" y="33"/>
                      </a:lnTo>
                      <a:lnTo>
                        <a:pt x="1" y="27"/>
                      </a:lnTo>
                      <a:lnTo>
                        <a:pt x="3" y="23"/>
                      </a:lnTo>
                      <a:lnTo>
                        <a:pt x="6" y="17"/>
                      </a:lnTo>
                      <a:lnTo>
                        <a:pt x="11" y="13"/>
                      </a:lnTo>
                      <a:lnTo>
                        <a:pt x="17" y="8"/>
                      </a:lnTo>
                      <a:lnTo>
                        <a:pt x="22" y="5"/>
                      </a:lnTo>
                      <a:lnTo>
                        <a:pt x="29" y="2"/>
                      </a:lnTo>
                      <a:lnTo>
                        <a:pt x="36" y="0"/>
                      </a:lnTo>
                      <a:lnTo>
                        <a:pt x="41" y="0"/>
                      </a:lnTo>
                      <a:lnTo>
                        <a:pt x="48" y="0"/>
                      </a:lnTo>
                      <a:lnTo>
                        <a:pt x="54" y="1"/>
                      </a:lnTo>
                      <a:lnTo>
                        <a:pt x="58" y="3"/>
                      </a:lnTo>
                      <a:lnTo>
                        <a:pt x="62" y="7"/>
                      </a:lnTo>
                      <a:lnTo>
                        <a:pt x="65"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41" name="Freeform 447"/>
                <p:cNvSpPr>
                  <a:spLocks/>
                </p:cNvSpPr>
                <p:nvPr/>
              </p:nvSpPr>
              <p:spPr bwMode="auto">
                <a:xfrm>
                  <a:off x="3523" y="1468"/>
                  <a:ext cx="7" cy="6"/>
                </a:xfrm>
                <a:custGeom>
                  <a:avLst/>
                  <a:gdLst>
                    <a:gd name="T0" fmla="*/ 0 w 69"/>
                    <a:gd name="T1" fmla="*/ 0 h 55"/>
                    <a:gd name="T2" fmla="*/ 0 w 69"/>
                    <a:gd name="T3" fmla="*/ 0 h 55"/>
                    <a:gd name="T4" fmla="*/ 0 w 69"/>
                    <a:gd name="T5" fmla="*/ 0 h 55"/>
                    <a:gd name="T6" fmla="*/ 0 w 69"/>
                    <a:gd name="T7" fmla="*/ 0 h 55"/>
                    <a:gd name="T8" fmla="*/ 0 w 69"/>
                    <a:gd name="T9" fmla="*/ 0 h 55"/>
                    <a:gd name="T10" fmla="*/ 0 w 69"/>
                    <a:gd name="T11" fmla="*/ 0 h 55"/>
                    <a:gd name="T12" fmla="*/ 0 w 69"/>
                    <a:gd name="T13" fmla="*/ 0 h 55"/>
                    <a:gd name="T14" fmla="*/ 0 w 69"/>
                    <a:gd name="T15" fmla="*/ 0 h 55"/>
                    <a:gd name="T16" fmla="*/ 0 w 69"/>
                    <a:gd name="T17" fmla="*/ 0 h 55"/>
                    <a:gd name="T18" fmla="*/ 0 w 69"/>
                    <a:gd name="T19" fmla="*/ 0 h 55"/>
                    <a:gd name="T20" fmla="*/ 0 w 69"/>
                    <a:gd name="T21" fmla="*/ 0 h 55"/>
                    <a:gd name="T22" fmla="*/ 0 w 69"/>
                    <a:gd name="T23" fmla="*/ 0 h 55"/>
                    <a:gd name="T24" fmla="*/ 0 w 69"/>
                    <a:gd name="T25" fmla="*/ 0 h 55"/>
                    <a:gd name="T26" fmla="*/ 0 w 69"/>
                    <a:gd name="T27" fmla="*/ 0 h 55"/>
                    <a:gd name="T28" fmla="*/ 0 w 69"/>
                    <a:gd name="T29" fmla="*/ 0 h 55"/>
                    <a:gd name="T30" fmla="*/ 0 w 69"/>
                    <a:gd name="T31" fmla="*/ 0 h 55"/>
                    <a:gd name="T32" fmla="*/ 0 w 69"/>
                    <a:gd name="T33" fmla="*/ 0 h 55"/>
                    <a:gd name="T34" fmla="*/ 0 w 69"/>
                    <a:gd name="T35" fmla="*/ 0 h 55"/>
                    <a:gd name="T36" fmla="*/ 0 w 69"/>
                    <a:gd name="T37" fmla="*/ 0 h 55"/>
                    <a:gd name="T38" fmla="*/ 0 w 69"/>
                    <a:gd name="T39" fmla="*/ 0 h 55"/>
                    <a:gd name="T40" fmla="*/ 0 w 69"/>
                    <a:gd name="T41" fmla="*/ 0 h 55"/>
                    <a:gd name="T42" fmla="*/ 0 w 69"/>
                    <a:gd name="T43" fmla="*/ 0 h 55"/>
                    <a:gd name="T44" fmla="*/ 0 w 69"/>
                    <a:gd name="T45" fmla="*/ 0 h 55"/>
                    <a:gd name="T46" fmla="*/ 0 w 69"/>
                    <a:gd name="T47" fmla="*/ 0 h 55"/>
                    <a:gd name="T48" fmla="*/ 0 w 69"/>
                    <a:gd name="T49" fmla="*/ 0 h 55"/>
                    <a:gd name="T50" fmla="*/ 0 w 69"/>
                    <a:gd name="T51" fmla="*/ 0 h 55"/>
                    <a:gd name="T52" fmla="*/ 0 w 69"/>
                    <a:gd name="T53" fmla="*/ 0 h 55"/>
                    <a:gd name="T54" fmla="*/ 0 w 69"/>
                    <a:gd name="T55" fmla="*/ 0 h 55"/>
                    <a:gd name="T56" fmla="*/ 0 w 69"/>
                    <a:gd name="T57" fmla="*/ 0 h 55"/>
                    <a:gd name="T58" fmla="*/ 0 w 69"/>
                    <a:gd name="T59" fmla="*/ 0 h 55"/>
                    <a:gd name="T60" fmla="*/ 0 w 69"/>
                    <a:gd name="T61" fmla="*/ 0 h 55"/>
                    <a:gd name="T62" fmla="*/ 0 w 69"/>
                    <a:gd name="T63" fmla="*/ 0 h 55"/>
                    <a:gd name="T64" fmla="*/ 0 w 69"/>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55"/>
                    <a:gd name="T101" fmla="*/ 69 w 69"/>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55">
                      <a:moveTo>
                        <a:pt x="24" y="6"/>
                      </a:moveTo>
                      <a:lnTo>
                        <a:pt x="31" y="4"/>
                      </a:lnTo>
                      <a:lnTo>
                        <a:pt x="38" y="1"/>
                      </a:lnTo>
                      <a:lnTo>
                        <a:pt x="44" y="0"/>
                      </a:lnTo>
                      <a:lnTo>
                        <a:pt x="50" y="0"/>
                      </a:lnTo>
                      <a:lnTo>
                        <a:pt x="56" y="1"/>
                      </a:lnTo>
                      <a:lnTo>
                        <a:pt x="61" y="4"/>
                      </a:lnTo>
                      <a:lnTo>
                        <a:pt x="65" y="7"/>
                      </a:lnTo>
                      <a:lnTo>
                        <a:pt x="68" y="12"/>
                      </a:lnTo>
                      <a:lnTo>
                        <a:pt x="69" y="16"/>
                      </a:lnTo>
                      <a:lnTo>
                        <a:pt x="69" y="21"/>
                      </a:lnTo>
                      <a:lnTo>
                        <a:pt x="68" y="26"/>
                      </a:lnTo>
                      <a:lnTo>
                        <a:pt x="66" y="31"/>
                      </a:lnTo>
                      <a:lnTo>
                        <a:pt x="62" y="37"/>
                      </a:lnTo>
                      <a:lnTo>
                        <a:pt x="57" y="41"/>
                      </a:lnTo>
                      <a:lnTo>
                        <a:pt x="52" y="46"/>
                      </a:lnTo>
                      <a:lnTo>
                        <a:pt x="45" y="49"/>
                      </a:lnTo>
                      <a:lnTo>
                        <a:pt x="39" y="52"/>
                      </a:lnTo>
                      <a:lnTo>
                        <a:pt x="32" y="54"/>
                      </a:lnTo>
                      <a:lnTo>
                        <a:pt x="25" y="55"/>
                      </a:lnTo>
                      <a:lnTo>
                        <a:pt x="19" y="55"/>
                      </a:lnTo>
                      <a:lnTo>
                        <a:pt x="14" y="54"/>
                      </a:lnTo>
                      <a:lnTo>
                        <a:pt x="8" y="51"/>
                      </a:lnTo>
                      <a:lnTo>
                        <a:pt x="5" y="48"/>
                      </a:lnTo>
                      <a:lnTo>
                        <a:pt x="1" y="44"/>
                      </a:lnTo>
                      <a:lnTo>
                        <a:pt x="0" y="40"/>
                      </a:lnTo>
                      <a:lnTo>
                        <a:pt x="0" y="34"/>
                      </a:lnTo>
                      <a:lnTo>
                        <a:pt x="1" y="30"/>
                      </a:lnTo>
                      <a:lnTo>
                        <a:pt x="4" y="24"/>
                      </a:lnTo>
                      <a:lnTo>
                        <a:pt x="7" y="18"/>
                      </a:lnTo>
                      <a:lnTo>
                        <a:pt x="13" y="14"/>
                      </a:lnTo>
                      <a:lnTo>
                        <a:pt x="18" y="9"/>
                      </a:lnTo>
                      <a:lnTo>
                        <a:pt x="24" y="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42" name="Freeform 448"/>
                <p:cNvSpPr>
                  <a:spLocks/>
                </p:cNvSpPr>
                <p:nvPr/>
              </p:nvSpPr>
              <p:spPr bwMode="auto">
                <a:xfrm>
                  <a:off x="3523" y="1468"/>
                  <a:ext cx="7" cy="6"/>
                </a:xfrm>
                <a:custGeom>
                  <a:avLst/>
                  <a:gdLst>
                    <a:gd name="T0" fmla="*/ 0 w 69"/>
                    <a:gd name="T1" fmla="*/ 0 h 55"/>
                    <a:gd name="T2" fmla="*/ 0 w 69"/>
                    <a:gd name="T3" fmla="*/ 0 h 55"/>
                    <a:gd name="T4" fmla="*/ 0 w 69"/>
                    <a:gd name="T5" fmla="*/ 0 h 55"/>
                    <a:gd name="T6" fmla="*/ 0 w 69"/>
                    <a:gd name="T7" fmla="*/ 0 h 55"/>
                    <a:gd name="T8" fmla="*/ 0 w 69"/>
                    <a:gd name="T9" fmla="*/ 0 h 55"/>
                    <a:gd name="T10" fmla="*/ 0 w 69"/>
                    <a:gd name="T11" fmla="*/ 0 h 55"/>
                    <a:gd name="T12" fmla="*/ 0 w 69"/>
                    <a:gd name="T13" fmla="*/ 0 h 55"/>
                    <a:gd name="T14" fmla="*/ 0 w 69"/>
                    <a:gd name="T15" fmla="*/ 0 h 55"/>
                    <a:gd name="T16" fmla="*/ 0 w 69"/>
                    <a:gd name="T17" fmla="*/ 0 h 55"/>
                    <a:gd name="T18" fmla="*/ 0 w 69"/>
                    <a:gd name="T19" fmla="*/ 0 h 55"/>
                    <a:gd name="T20" fmla="*/ 0 w 69"/>
                    <a:gd name="T21" fmla="*/ 0 h 55"/>
                    <a:gd name="T22" fmla="*/ 0 w 69"/>
                    <a:gd name="T23" fmla="*/ 0 h 55"/>
                    <a:gd name="T24" fmla="*/ 0 w 69"/>
                    <a:gd name="T25" fmla="*/ 0 h 55"/>
                    <a:gd name="T26" fmla="*/ 0 w 69"/>
                    <a:gd name="T27" fmla="*/ 0 h 55"/>
                    <a:gd name="T28" fmla="*/ 0 w 69"/>
                    <a:gd name="T29" fmla="*/ 0 h 55"/>
                    <a:gd name="T30" fmla="*/ 0 w 69"/>
                    <a:gd name="T31" fmla="*/ 0 h 55"/>
                    <a:gd name="T32" fmla="*/ 0 w 69"/>
                    <a:gd name="T33" fmla="*/ 0 h 55"/>
                    <a:gd name="T34" fmla="*/ 0 w 69"/>
                    <a:gd name="T35" fmla="*/ 0 h 55"/>
                    <a:gd name="T36" fmla="*/ 0 w 69"/>
                    <a:gd name="T37" fmla="*/ 0 h 55"/>
                    <a:gd name="T38" fmla="*/ 0 w 69"/>
                    <a:gd name="T39" fmla="*/ 0 h 55"/>
                    <a:gd name="T40" fmla="*/ 0 w 69"/>
                    <a:gd name="T41" fmla="*/ 0 h 55"/>
                    <a:gd name="T42" fmla="*/ 0 w 69"/>
                    <a:gd name="T43" fmla="*/ 0 h 55"/>
                    <a:gd name="T44" fmla="*/ 0 w 69"/>
                    <a:gd name="T45" fmla="*/ 0 h 55"/>
                    <a:gd name="T46" fmla="*/ 0 w 69"/>
                    <a:gd name="T47" fmla="*/ 0 h 55"/>
                    <a:gd name="T48" fmla="*/ 0 w 69"/>
                    <a:gd name="T49" fmla="*/ 0 h 55"/>
                    <a:gd name="T50" fmla="*/ 0 w 69"/>
                    <a:gd name="T51" fmla="*/ 0 h 55"/>
                    <a:gd name="T52" fmla="*/ 0 w 69"/>
                    <a:gd name="T53" fmla="*/ 0 h 55"/>
                    <a:gd name="T54" fmla="*/ 0 w 69"/>
                    <a:gd name="T55" fmla="*/ 0 h 55"/>
                    <a:gd name="T56" fmla="*/ 0 w 69"/>
                    <a:gd name="T57" fmla="*/ 0 h 55"/>
                    <a:gd name="T58" fmla="*/ 0 w 69"/>
                    <a:gd name="T59" fmla="*/ 0 h 55"/>
                    <a:gd name="T60" fmla="*/ 0 w 69"/>
                    <a:gd name="T61" fmla="*/ 0 h 55"/>
                    <a:gd name="T62" fmla="*/ 0 w 69"/>
                    <a:gd name="T63" fmla="*/ 0 h 55"/>
                    <a:gd name="T64" fmla="*/ 0 w 69"/>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55"/>
                    <a:gd name="T101" fmla="*/ 69 w 69"/>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55">
                      <a:moveTo>
                        <a:pt x="24" y="6"/>
                      </a:moveTo>
                      <a:lnTo>
                        <a:pt x="31" y="4"/>
                      </a:lnTo>
                      <a:lnTo>
                        <a:pt x="38" y="1"/>
                      </a:lnTo>
                      <a:lnTo>
                        <a:pt x="44" y="0"/>
                      </a:lnTo>
                      <a:lnTo>
                        <a:pt x="50" y="0"/>
                      </a:lnTo>
                      <a:lnTo>
                        <a:pt x="56" y="1"/>
                      </a:lnTo>
                      <a:lnTo>
                        <a:pt x="61" y="4"/>
                      </a:lnTo>
                      <a:lnTo>
                        <a:pt x="65" y="7"/>
                      </a:lnTo>
                      <a:lnTo>
                        <a:pt x="68" y="12"/>
                      </a:lnTo>
                      <a:lnTo>
                        <a:pt x="69" y="16"/>
                      </a:lnTo>
                      <a:lnTo>
                        <a:pt x="69" y="21"/>
                      </a:lnTo>
                      <a:lnTo>
                        <a:pt x="68" y="26"/>
                      </a:lnTo>
                      <a:lnTo>
                        <a:pt x="66" y="31"/>
                      </a:lnTo>
                      <a:lnTo>
                        <a:pt x="62" y="37"/>
                      </a:lnTo>
                      <a:lnTo>
                        <a:pt x="57" y="41"/>
                      </a:lnTo>
                      <a:lnTo>
                        <a:pt x="52" y="46"/>
                      </a:lnTo>
                      <a:lnTo>
                        <a:pt x="45" y="49"/>
                      </a:lnTo>
                      <a:lnTo>
                        <a:pt x="39" y="52"/>
                      </a:lnTo>
                      <a:lnTo>
                        <a:pt x="32" y="54"/>
                      </a:lnTo>
                      <a:lnTo>
                        <a:pt x="25" y="55"/>
                      </a:lnTo>
                      <a:lnTo>
                        <a:pt x="19" y="55"/>
                      </a:lnTo>
                      <a:lnTo>
                        <a:pt x="14" y="54"/>
                      </a:lnTo>
                      <a:lnTo>
                        <a:pt x="8" y="51"/>
                      </a:lnTo>
                      <a:lnTo>
                        <a:pt x="5" y="48"/>
                      </a:lnTo>
                      <a:lnTo>
                        <a:pt x="1" y="44"/>
                      </a:lnTo>
                      <a:lnTo>
                        <a:pt x="0" y="40"/>
                      </a:lnTo>
                      <a:lnTo>
                        <a:pt x="0" y="34"/>
                      </a:lnTo>
                      <a:lnTo>
                        <a:pt x="1" y="30"/>
                      </a:lnTo>
                      <a:lnTo>
                        <a:pt x="4" y="24"/>
                      </a:lnTo>
                      <a:lnTo>
                        <a:pt x="7" y="18"/>
                      </a:lnTo>
                      <a:lnTo>
                        <a:pt x="13" y="14"/>
                      </a:lnTo>
                      <a:lnTo>
                        <a:pt x="18" y="9"/>
                      </a:lnTo>
                      <a:lnTo>
                        <a:pt x="24" y="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43" name="Freeform 449"/>
                <p:cNvSpPr>
                  <a:spLocks/>
                </p:cNvSpPr>
                <p:nvPr/>
              </p:nvSpPr>
              <p:spPr bwMode="auto">
                <a:xfrm>
                  <a:off x="3950" y="1888"/>
                  <a:ext cx="263" cy="216"/>
                </a:xfrm>
                <a:custGeom>
                  <a:avLst/>
                  <a:gdLst>
                    <a:gd name="T0" fmla="*/ 0 w 2614"/>
                    <a:gd name="T1" fmla="*/ 0 h 1978"/>
                    <a:gd name="T2" fmla="*/ 0 w 2614"/>
                    <a:gd name="T3" fmla="*/ 0 h 1978"/>
                    <a:gd name="T4" fmla="*/ 0 w 2614"/>
                    <a:gd name="T5" fmla="*/ 0 h 1978"/>
                    <a:gd name="T6" fmla="*/ 0 w 2614"/>
                    <a:gd name="T7" fmla="*/ 0 h 1978"/>
                    <a:gd name="T8" fmla="*/ 0 w 2614"/>
                    <a:gd name="T9" fmla="*/ 0 h 1978"/>
                    <a:gd name="T10" fmla="*/ 0 60000 65536"/>
                    <a:gd name="T11" fmla="*/ 0 60000 65536"/>
                    <a:gd name="T12" fmla="*/ 0 60000 65536"/>
                    <a:gd name="T13" fmla="*/ 0 60000 65536"/>
                    <a:gd name="T14" fmla="*/ 0 60000 65536"/>
                    <a:gd name="T15" fmla="*/ 0 w 2614"/>
                    <a:gd name="T16" fmla="*/ 0 h 1978"/>
                    <a:gd name="T17" fmla="*/ 2614 w 2614"/>
                    <a:gd name="T18" fmla="*/ 1978 h 1978"/>
                  </a:gdLst>
                  <a:ahLst/>
                  <a:cxnLst>
                    <a:cxn ang="T10">
                      <a:pos x="T0" y="T1"/>
                    </a:cxn>
                    <a:cxn ang="T11">
                      <a:pos x="T2" y="T3"/>
                    </a:cxn>
                    <a:cxn ang="T12">
                      <a:pos x="T4" y="T5"/>
                    </a:cxn>
                    <a:cxn ang="T13">
                      <a:pos x="T6" y="T7"/>
                    </a:cxn>
                    <a:cxn ang="T14">
                      <a:pos x="T8" y="T9"/>
                    </a:cxn>
                  </a:cxnLst>
                  <a:rect l="T15" t="T16" r="T17" b="T18"/>
                  <a:pathLst>
                    <a:path w="2614" h="1978">
                      <a:moveTo>
                        <a:pt x="507" y="0"/>
                      </a:moveTo>
                      <a:lnTo>
                        <a:pt x="2614" y="100"/>
                      </a:lnTo>
                      <a:lnTo>
                        <a:pt x="2171" y="1978"/>
                      </a:lnTo>
                      <a:lnTo>
                        <a:pt x="0" y="1798"/>
                      </a:lnTo>
                      <a:lnTo>
                        <a:pt x="507"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44" name="Freeform 450"/>
                <p:cNvSpPr>
                  <a:spLocks/>
                </p:cNvSpPr>
                <p:nvPr/>
              </p:nvSpPr>
              <p:spPr bwMode="auto">
                <a:xfrm>
                  <a:off x="3950" y="1888"/>
                  <a:ext cx="263" cy="216"/>
                </a:xfrm>
                <a:custGeom>
                  <a:avLst/>
                  <a:gdLst>
                    <a:gd name="T0" fmla="*/ 0 w 2614"/>
                    <a:gd name="T1" fmla="*/ 0 h 1978"/>
                    <a:gd name="T2" fmla="*/ 0 w 2614"/>
                    <a:gd name="T3" fmla="*/ 0 h 1978"/>
                    <a:gd name="T4" fmla="*/ 0 w 2614"/>
                    <a:gd name="T5" fmla="*/ 0 h 1978"/>
                    <a:gd name="T6" fmla="*/ 0 w 2614"/>
                    <a:gd name="T7" fmla="*/ 0 h 1978"/>
                    <a:gd name="T8" fmla="*/ 0 w 2614"/>
                    <a:gd name="T9" fmla="*/ 0 h 1978"/>
                    <a:gd name="T10" fmla="*/ 0 60000 65536"/>
                    <a:gd name="T11" fmla="*/ 0 60000 65536"/>
                    <a:gd name="T12" fmla="*/ 0 60000 65536"/>
                    <a:gd name="T13" fmla="*/ 0 60000 65536"/>
                    <a:gd name="T14" fmla="*/ 0 60000 65536"/>
                    <a:gd name="T15" fmla="*/ 0 w 2614"/>
                    <a:gd name="T16" fmla="*/ 0 h 1978"/>
                    <a:gd name="T17" fmla="*/ 2614 w 2614"/>
                    <a:gd name="T18" fmla="*/ 1978 h 1978"/>
                  </a:gdLst>
                  <a:ahLst/>
                  <a:cxnLst>
                    <a:cxn ang="T10">
                      <a:pos x="T0" y="T1"/>
                    </a:cxn>
                    <a:cxn ang="T11">
                      <a:pos x="T2" y="T3"/>
                    </a:cxn>
                    <a:cxn ang="T12">
                      <a:pos x="T4" y="T5"/>
                    </a:cxn>
                    <a:cxn ang="T13">
                      <a:pos x="T6" y="T7"/>
                    </a:cxn>
                    <a:cxn ang="T14">
                      <a:pos x="T8" y="T9"/>
                    </a:cxn>
                  </a:cxnLst>
                  <a:rect l="T15" t="T16" r="T17" b="T18"/>
                  <a:pathLst>
                    <a:path w="2614" h="1978">
                      <a:moveTo>
                        <a:pt x="507" y="0"/>
                      </a:moveTo>
                      <a:lnTo>
                        <a:pt x="2614" y="100"/>
                      </a:lnTo>
                      <a:lnTo>
                        <a:pt x="2171" y="1978"/>
                      </a:lnTo>
                      <a:lnTo>
                        <a:pt x="0" y="1798"/>
                      </a:lnTo>
                      <a:lnTo>
                        <a:pt x="507"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45" name="Line 451"/>
                <p:cNvSpPr>
                  <a:spLocks noChangeShapeType="1"/>
                </p:cNvSpPr>
                <p:nvPr/>
              </p:nvSpPr>
              <p:spPr bwMode="auto">
                <a:xfrm>
                  <a:off x="4001" y="1888"/>
                  <a:ext cx="22" cy="3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6" name="Line 452"/>
                <p:cNvSpPr>
                  <a:spLocks noChangeShapeType="1"/>
                </p:cNvSpPr>
                <p:nvPr/>
              </p:nvSpPr>
              <p:spPr bwMode="auto">
                <a:xfrm flipH="1">
                  <a:off x="4023" y="1899"/>
                  <a:ext cx="190" cy="2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7" name="Line 453"/>
                <p:cNvSpPr>
                  <a:spLocks noChangeShapeType="1"/>
                </p:cNvSpPr>
                <p:nvPr/>
              </p:nvSpPr>
              <p:spPr bwMode="auto">
                <a:xfrm flipV="1">
                  <a:off x="3950" y="1926"/>
                  <a:ext cx="73" cy="15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8" name="Line 454"/>
                <p:cNvSpPr>
                  <a:spLocks noChangeShapeType="1"/>
                </p:cNvSpPr>
                <p:nvPr/>
              </p:nvSpPr>
              <p:spPr bwMode="auto">
                <a:xfrm>
                  <a:off x="4023" y="1926"/>
                  <a:ext cx="145" cy="17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9" name="Freeform 455"/>
                <p:cNvSpPr>
                  <a:spLocks/>
                </p:cNvSpPr>
                <p:nvPr/>
              </p:nvSpPr>
              <p:spPr bwMode="auto">
                <a:xfrm>
                  <a:off x="3587" y="1198"/>
                  <a:ext cx="64" cy="113"/>
                </a:xfrm>
                <a:custGeom>
                  <a:avLst/>
                  <a:gdLst>
                    <a:gd name="T0" fmla="*/ 0 w 629"/>
                    <a:gd name="T1" fmla="*/ 0 h 1042"/>
                    <a:gd name="T2" fmla="*/ 0 w 629"/>
                    <a:gd name="T3" fmla="*/ 0 h 1042"/>
                    <a:gd name="T4" fmla="*/ 0 w 629"/>
                    <a:gd name="T5" fmla="*/ 0 h 1042"/>
                    <a:gd name="T6" fmla="*/ 0 w 629"/>
                    <a:gd name="T7" fmla="*/ 0 h 1042"/>
                    <a:gd name="T8" fmla="*/ 0 w 629"/>
                    <a:gd name="T9" fmla="*/ 0 h 1042"/>
                    <a:gd name="T10" fmla="*/ 0 w 629"/>
                    <a:gd name="T11" fmla="*/ 0 h 1042"/>
                    <a:gd name="T12" fmla="*/ 0 w 629"/>
                    <a:gd name="T13" fmla="*/ 0 h 1042"/>
                    <a:gd name="T14" fmla="*/ 0 w 629"/>
                    <a:gd name="T15" fmla="*/ 0 h 1042"/>
                    <a:gd name="T16" fmla="*/ 0 w 629"/>
                    <a:gd name="T17" fmla="*/ 0 h 1042"/>
                    <a:gd name="T18" fmla="*/ 0 w 629"/>
                    <a:gd name="T19" fmla="*/ 0 h 1042"/>
                    <a:gd name="T20" fmla="*/ 0 w 629"/>
                    <a:gd name="T21" fmla="*/ 0 h 1042"/>
                    <a:gd name="T22" fmla="*/ 0 w 629"/>
                    <a:gd name="T23" fmla="*/ 0 h 1042"/>
                    <a:gd name="T24" fmla="*/ 0 w 629"/>
                    <a:gd name="T25" fmla="*/ 0 h 1042"/>
                    <a:gd name="T26" fmla="*/ 0 w 629"/>
                    <a:gd name="T27" fmla="*/ 0 h 1042"/>
                    <a:gd name="T28" fmla="*/ 0 w 629"/>
                    <a:gd name="T29" fmla="*/ 0 h 1042"/>
                    <a:gd name="T30" fmla="*/ 0 w 629"/>
                    <a:gd name="T31" fmla="*/ 0 h 1042"/>
                    <a:gd name="T32" fmla="*/ 0 w 629"/>
                    <a:gd name="T33" fmla="*/ 0 h 1042"/>
                    <a:gd name="T34" fmla="*/ 0 w 629"/>
                    <a:gd name="T35" fmla="*/ 0 h 1042"/>
                    <a:gd name="T36" fmla="*/ 0 w 629"/>
                    <a:gd name="T37" fmla="*/ 0 h 1042"/>
                    <a:gd name="T38" fmla="*/ 0 w 629"/>
                    <a:gd name="T39" fmla="*/ 0 h 1042"/>
                    <a:gd name="T40" fmla="*/ 0 w 629"/>
                    <a:gd name="T41" fmla="*/ 0 h 1042"/>
                    <a:gd name="T42" fmla="*/ 0 w 629"/>
                    <a:gd name="T43" fmla="*/ 0 h 10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9"/>
                    <a:gd name="T67" fmla="*/ 0 h 1042"/>
                    <a:gd name="T68" fmla="*/ 629 w 629"/>
                    <a:gd name="T69" fmla="*/ 1042 h 10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9" h="1042">
                      <a:moveTo>
                        <a:pt x="65" y="10"/>
                      </a:moveTo>
                      <a:lnTo>
                        <a:pt x="629" y="1006"/>
                      </a:lnTo>
                      <a:lnTo>
                        <a:pt x="564" y="1042"/>
                      </a:lnTo>
                      <a:lnTo>
                        <a:pt x="3" y="46"/>
                      </a:lnTo>
                      <a:lnTo>
                        <a:pt x="0" y="41"/>
                      </a:lnTo>
                      <a:lnTo>
                        <a:pt x="0" y="36"/>
                      </a:lnTo>
                      <a:lnTo>
                        <a:pt x="2" y="31"/>
                      </a:lnTo>
                      <a:lnTo>
                        <a:pt x="3" y="25"/>
                      </a:lnTo>
                      <a:lnTo>
                        <a:pt x="6" y="19"/>
                      </a:lnTo>
                      <a:lnTo>
                        <a:pt x="11" y="15"/>
                      </a:lnTo>
                      <a:lnTo>
                        <a:pt x="15" y="10"/>
                      </a:lnTo>
                      <a:lnTo>
                        <a:pt x="21" y="7"/>
                      </a:lnTo>
                      <a:lnTo>
                        <a:pt x="28" y="4"/>
                      </a:lnTo>
                      <a:lnTo>
                        <a:pt x="34" y="1"/>
                      </a:lnTo>
                      <a:lnTo>
                        <a:pt x="40" y="0"/>
                      </a:lnTo>
                      <a:lnTo>
                        <a:pt x="47" y="0"/>
                      </a:lnTo>
                      <a:lnTo>
                        <a:pt x="53" y="1"/>
                      </a:lnTo>
                      <a:lnTo>
                        <a:pt x="57" y="4"/>
                      </a:lnTo>
                      <a:lnTo>
                        <a:pt x="62" y="7"/>
                      </a:lnTo>
                      <a:lnTo>
                        <a:pt x="65" y="1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50" name="Freeform 456"/>
                <p:cNvSpPr>
                  <a:spLocks/>
                </p:cNvSpPr>
                <p:nvPr/>
              </p:nvSpPr>
              <p:spPr bwMode="auto">
                <a:xfrm>
                  <a:off x="3587" y="1198"/>
                  <a:ext cx="64" cy="113"/>
                </a:xfrm>
                <a:custGeom>
                  <a:avLst/>
                  <a:gdLst>
                    <a:gd name="T0" fmla="*/ 0 w 629"/>
                    <a:gd name="T1" fmla="*/ 0 h 1042"/>
                    <a:gd name="T2" fmla="*/ 0 w 629"/>
                    <a:gd name="T3" fmla="*/ 0 h 1042"/>
                    <a:gd name="T4" fmla="*/ 0 w 629"/>
                    <a:gd name="T5" fmla="*/ 0 h 1042"/>
                    <a:gd name="T6" fmla="*/ 0 w 629"/>
                    <a:gd name="T7" fmla="*/ 0 h 1042"/>
                    <a:gd name="T8" fmla="*/ 0 w 629"/>
                    <a:gd name="T9" fmla="*/ 0 h 1042"/>
                    <a:gd name="T10" fmla="*/ 0 w 629"/>
                    <a:gd name="T11" fmla="*/ 0 h 1042"/>
                    <a:gd name="T12" fmla="*/ 0 w 629"/>
                    <a:gd name="T13" fmla="*/ 0 h 1042"/>
                    <a:gd name="T14" fmla="*/ 0 w 629"/>
                    <a:gd name="T15" fmla="*/ 0 h 1042"/>
                    <a:gd name="T16" fmla="*/ 0 w 629"/>
                    <a:gd name="T17" fmla="*/ 0 h 1042"/>
                    <a:gd name="T18" fmla="*/ 0 w 629"/>
                    <a:gd name="T19" fmla="*/ 0 h 1042"/>
                    <a:gd name="T20" fmla="*/ 0 w 629"/>
                    <a:gd name="T21" fmla="*/ 0 h 1042"/>
                    <a:gd name="T22" fmla="*/ 0 w 629"/>
                    <a:gd name="T23" fmla="*/ 0 h 1042"/>
                    <a:gd name="T24" fmla="*/ 0 w 629"/>
                    <a:gd name="T25" fmla="*/ 0 h 1042"/>
                    <a:gd name="T26" fmla="*/ 0 w 629"/>
                    <a:gd name="T27" fmla="*/ 0 h 1042"/>
                    <a:gd name="T28" fmla="*/ 0 w 629"/>
                    <a:gd name="T29" fmla="*/ 0 h 1042"/>
                    <a:gd name="T30" fmla="*/ 0 w 629"/>
                    <a:gd name="T31" fmla="*/ 0 h 1042"/>
                    <a:gd name="T32" fmla="*/ 0 w 629"/>
                    <a:gd name="T33" fmla="*/ 0 h 1042"/>
                    <a:gd name="T34" fmla="*/ 0 w 629"/>
                    <a:gd name="T35" fmla="*/ 0 h 1042"/>
                    <a:gd name="T36" fmla="*/ 0 w 629"/>
                    <a:gd name="T37" fmla="*/ 0 h 1042"/>
                    <a:gd name="T38" fmla="*/ 0 w 629"/>
                    <a:gd name="T39" fmla="*/ 0 h 1042"/>
                    <a:gd name="T40" fmla="*/ 0 w 629"/>
                    <a:gd name="T41" fmla="*/ 0 h 1042"/>
                    <a:gd name="T42" fmla="*/ 0 w 629"/>
                    <a:gd name="T43" fmla="*/ 0 h 10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9"/>
                    <a:gd name="T67" fmla="*/ 0 h 1042"/>
                    <a:gd name="T68" fmla="*/ 629 w 629"/>
                    <a:gd name="T69" fmla="*/ 1042 h 10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9" h="1042">
                      <a:moveTo>
                        <a:pt x="65" y="10"/>
                      </a:moveTo>
                      <a:lnTo>
                        <a:pt x="629" y="1006"/>
                      </a:lnTo>
                      <a:lnTo>
                        <a:pt x="564" y="1042"/>
                      </a:lnTo>
                      <a:lnTo>
                        <a:pt x="3" y="46"/>
                      </a:lnTo>
                      <a:lnTo>
                        <a:pt x="0" y="41"/>
                      </a:lnTo>
                      <a:lnTo>
                        <a:pt x="0" y="36"/>
                      </a:lnTo>
                      <a:lnTo>
                        <a:pt x="2" y="31"/>
                      </a:lnTo>
                      <a:lnTo>
                        <a:pt x="3" y="25"/>
                      </a:lnTo>
                      <a:lnTo>
                        <a:pt x="6" y="19"/>
                      </a:lnTo>
                      <a:lnTo>
                        <a:pt x="11" y="15"/>
                      </a:lnTo>
                      <a:lnTo>
                        <a:pt x="15" y="10"/>
                      </a:lnTo>
                      <a:lnTo>
                        <a:pt x="21" y="7"/>
                      </a:lnTo>
                      <a:lnTo>
                        <a:pt x="28" y="4"/>
                      </a:lnTo>
                      <a:lnTo>
                        <a:pt x="34" y="1"/>
                      </a:lnTo>
                      <a:lnTo>
                        <a:pt x="40" y="0"/>
                      </a:lnTo>
                      <a:lnTo>
                        <a:pt x="47" y="0"/>
                      </a:lnTo>
                      <a:lnTo>
                        <a:pt x="53" y="1"/>
                      </a:lnTo>
                      <a:lnTo>
                        <a:pt x="57" y="4"/>
                      </a:lnTo>
                      <a:lnTo>
                        <a:pt x="62" y="7"/>
                      </a:lnTo>
                      <a:lnTo>
                        <a:pt x="65" y="10"/>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751" name="Freeform 457"/>
                <p:cNvSpPr>
                  <a:spLocks/>
                </p:cNvSpPr>
                <p:nvPr/>
              </p:nvSpPr>
              <p:spPr bwMode="auto">
                <a:xfrm>
                  <a:off x="3784" y="1180"/>
                  <a:ext cx="65" cy="128"/>
                </a:xfrm>
                <a:custGeom>
                  <a:avLst/>
                  <a:gdLst>
                    <a:gd name="T0" fmla="*/ 0 w 643"/>
                    <a:gd name="T1" fmla="*/ 0 h 1171"/>
                    <a:gd name="T2" fmla="*/ 0 w 643"/>
                    <a:gd name="T3" fmla="*/ 0 h 1171"/>
                    <a:gd name="T4" fmla="*/ 0 w 643"/>
                    <a:gd name="T5" fmla="*/ 0 h 1171"/>
                    <a:gd name="T6" fmla="*/ 0 w 643"/>
                    <a:gd name="T7" fmla="*/ 0 h 1171"/>
                    <a:gd name="T8" fmla="*/ 0 w 643"/>
                    <a:gd name="T9" fmla="*/ 0 h 1171"/>
                    <a:gd name="T10" fmla="*/ 0 w 643"/>
                    <a:gd name="T11" fmla="*/ 0 h 1171"/>
                    <a:gd name="T12" fmla="*/ 0 w 643"/>
                    <a:gd name="T13" fmla="*/ 0 h 1171"/>
                    <a:gd name="T14" fmla="*/ 0 w 643"/>
                    <a:gd name="T15" fmla="*/ 0 h 1171"/>
                    <a:gd name="T16" fmla="*/ 0 w 643"/>
                    <a:gd name="T17" fmla="*/ 0 h 1171"/>
                    <a:gd name="T18" fmla="*/ 0 w 643"/>
                    <a:gd name="T19" fmla="*/ 0 h 1171"/>
                    <a:gd name="T20" fmla="*/ 0 w 643"/>
                    <a:gd name="T21" fmla="*/ 0 h 1171"/>
                    <a:gd name="T22" fmla="*/ 0 w 643"/>
                    <a:gd name="T23" fmla="*/ 0 h 1171"/>
                    <a:gd name="T24" fmla="*/ 0 w 643"/>
                    <a:gd name="T25" fmla="*/ 0 h 1171"/>
                    <a:gd name="T26" fmla="*/ 0 w 643"/>
                    <a:gd name="T27" fmla="*/ 0 h 1171"/>
                    <a:gd name="T28" fmla="*/ 0 w 643"/>
                    <a:gd name="T29" fmla="*/ 0 h 1171"/>
                    <a:gd name="T30" fmla="*/ 0 w 643"/>
                    <a:gd name="T31" fmla="*/ 0 h 1171"/>
                    <a:gd name="T32" fmla="*/ 0 w 643"/>
                    <a:gd name="T33" fmla="*/ 0 h 1171"/>
                    <a:gd name="T34" fmla="*/ 0 w 643"/>
                    <a:gd name="T35" fmla="*/ 0 h 1171"/>
                    <a:gd name="T36" fmla="*/ 0 w 643"/>
                    <a:gd name="T37" fmla="*/ 0 h 1171"/>
                    <a:gd name="T38" fmla="*/ 0 w 643"/>
                    <a:gd name="T39" fmla="*/ 0 h 1171"/>
                    <a:gd name="T40" fmla="*/ 0 w 643"/>
                    <a:gd name="T41" fmla="*/ 0 h 1171"/>
                    <a:gd name="T42" fmla="*/ 0 w 643"/>
                    <a:gd name="T43" fmla="*/ 0 h 1171"/>
                    <a:gd name="T44" fmla="*/ 0 w 643"/>
                    <a:gd name="T45" fmla="*/ 0 h 1171"/>
                    <a:gd name="T46" fmla="*/ 0 w 643"/>
                    <a:gd name="T47" fmla="*/ 0 h 1171"/>
                    <a:gd name="T48" fmla="*/ 0 w 643"/>
                    <a:gd name="T49" fmla="*/ 0 h 1171"/>
                    <a:gd name="T50" fmla="*/ 0 w 643"/>
                    <a:gd name="T51" fmla="*/ 0 h 1171"/>
                    <a:gd name="T52" fmla="*/ 0 w 643"/>
                    <a:gd name="T53" fmla="*/ 0 h 1171"/>
                    <a:gd name="T54" fmla="*/ 0 w 643"/>
                    <a:gd name="T55" fmla="*/ 0 h 1171"/>
                    <a:gd name="T56" fmla="*/ 0 w 643"/>
                    <a:gd name="T57" fmla="*/ 0 h 1171"/>
                    <a:gd name="T58" fmla="*/ 0 w 643"/>
                    <a:gd name="T59" fmla="*/ 0 h 1171"/>
                    <a:gd name="T60" fmla="*/ 0 w 643"/>
                    <a:gd name="T61" fmla="*/ 0 h 1171"/>
                    <a:gd name="T62" fmla="*/ 0 w 643"/>
                    <a:gd name="T63" fmla="*/ 0 h 1171"/>
                    <a:gd name="T64" fmla="*/ 0 w 643"/>
                    <a:gd name="T65" fmla="*/ 0 h 1171"/>
                    <a:gd name="T66" fmla="*/ 0 w 643"/>
                    <a:gd name="T67" fmla="*/ 0 h 1171"/>
                    <a:gd name="T68" fmla="*/ 0 w 643"/>
                    <a:gd name="T69" fmla="*/ 0 h 1171"/>
                    <a:gd name="T70" fmla="*/ 0 w 643"/>
                    <a:gd name="T71" fmla="*/ 0 h 1171"/>
                    <a:gd name="T72" fmla="*/ 0 w 643"/>
                    <a:gd name="T73" fmla="*/ 0 h 1171"/>
                    <a:gd name="T74" fmla="*/ 0 w 643"/>
                    <a:gd name="T75" fmla="*/ 0 h 11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3"/>
                    <a:gd name="T115" fmla="*/ 0 h 1171"/>
                    <a:gd name="T116" fmla="*/ 643 w 643"/>
                    <a:gd name="T117" fmla="*/ 1171 h 11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3" h="1171">
                      <a:moveTo>
                        <a:pt x="578" y="1162"/>
                      </a:move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42" y="1129"/>
                      </a:lnTo>
                      <a:lnTo>
                        <a:pt x="643" y="1133"/>
                      </a:lnTo>
                      <a:lnTo>
                        <a:pt x="643" y="1138"/>
                      </a:lnTo>
                      <a:lnTo>
                        <a:pt x="642" y="1142"/>
                      </a:lnTo>
                      <a:lnTo>
                        <a:pt x="639" y="1147"/>
                      </a:lnTo>
                      <a:lnTo>
                        <a:pt x="636" y="1152"/>
                      </a:lnTo>
                      <a:lnTo>
                        <a:pt x="632" y="1157"/>
                      </a:lnTo>
                      <a:lnTo>
                        <a:pt x="626" y="1160"/>
                      </a:lnTo>
                      <a:lnTo>
                        <a:pt x="620" y="1165"/>
                      </a:lnTo>
                      <a:lnTo>
                        <a:pt x="613" y="1167"/>
                      </a:lnTo>
                      <a:lnTo>
                        <a:pt x="607" y="1169"/>
                      </a:lnTo>
                      <a:lnTo>
                        <a:pt x="601" y="1171"/>
                      </a:lnTo>
                      <a:lnTo>
                        <a:pt x="594" y="1171"/>
                      </a:lnTo>
                      <a:lnTo>
                        <a:pt x="590" y="1169"/>
                      </a:lnTo>
                      <a:lnTo>
                        <a:pt x="584" y="1167"/>
                      </a:lnTo>
                      <a:lnTo>
                        <a:pt x="581" y="1165"/>
                      </a:lnTo>
                      <a:lnTo>
                        <a:pt x="578" y="116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52" name="Freeform 458"/>
                <p:cNvSpPr>
                  <a:spLocks/>
                </p:cNvSpPr>
                <p:nvPr/>
              </p:nvSpPr>
              <p:spPr bwMode="auto">
                <a:xfrm>
                  <a:off x="3785" y="1184"/>
                  <a:ext cx="64" cy="128"/>
                </a:xfrm>
                <a:custGeom>
                  <a:avLst/>
                  <a:gdLst>
                    <a:gd name="T0" fmla="*/ 0 w 643"/>
                    <a:gd name="T1" fmla="*/ 0 h 1171"/>
                    <a:gd name="T2" fmla="*/ 0 w 643"/>
                    <a:gd name="T3" fmla="*/ 0 h 1171"/>
                    <a:gd name="T4" fmla="*/ 0 w 643"/>
                    <a:gd name="T5" fmla="*/ 0 h 1171"/>
                    <a:gd name="T6" fmla="*/ 0 w 643"/>
                    <a:gd name="T7" fmla="*/ 0 h 1171"/>
                    <a:gd name="T8" fmla="*/ 0 w 643"/>
                    <a:gd name="T9" fmla="*/ 0 h 1171"/>
                    <a:gd name="T10" fmla="*/ 0 w 643"/>
                    <a:gd name="T11" fmla="*/ 0 h 1171"/>
                    <a:gd name="T12" fmla="*/ 0 w 643"/>
                    <a:gd name="T13" fmla="*/ 0 h 1171"/>
                    <a:gd name="T14" fmla="*/ 0 w 643"/>
                    <a:gd name="T15" fmla="*/ 0 h 1171"/>
                    <a:gd name="T16" fmla="*/ 0 w 643"/>
                    <a:gd name="T17" fmla="*/ 0 h 1171"/>
                    <a:gd name="T18" fmla="*/ 0 w 643"/>
                    <a:gd name="T19" fmla="*/ 0 h 1171"/>
                    <a:gd name="T20" fmla="*/ 0 w 643"/>
                    <a:gd name="T21" fmla="*/ 0 h 1171"/>
                    <a:gd name="T22" fmla="*/ 0 w 643"/>
                    <a:gd name="T23" fmla="*/ 0 h 1171"/>
                    <a:gd name="T24" fmla="*/ 0 w 643"/>
                    <a:gd name="T25" fmla="*/ 0 h 1171"/>
                    <a:gd name="T26" fmla="*/ 0 w 643"/>
                    <a:gd name="T27" fmla="*/ 0 h 1171"/>
                    <a:gd name="T28" fmla="*/ 0 w 643"/>
                    <a:gd name="T29" fmla="*/ 0 h 1171"/>
                    <a:gd name="T30" fmla="*/ 0 w 643"/>
                    <a:gd name="T31" fmla="*/ 0 h 1171"/>
                    <a:gd name="T32" fmla="*/ 0 w 643"/>
                    <a:gd name="T33" fmla="*/ 0 h 1171"/>
                    <a:gd name="T34" fmla="*/ 0 w 643"/>
                    <a:gd name="T35" fmla="*/ 0 h 1171"/>
                    <a:gd name="T36" fmla="*/ 0 w 643"/>
                    <a:gd name="T37" fmla="*/ 0 h 1171"/>
                    <a:gd name="T38" fmla="*/ 0 w 643"/>
                    <a:gd name="T39" fmla="*/ 0 h 1171"/>
                    <a:gd name="T40" fmla="*/ 0 w 643"/>
                    <a:gd name="T41" fmla="*/ 0 h 1171"/>
                    <a:gd name="T42" fmla="*/ 0 w 643"/>
                    <a:gd name="T43" fmla="*/ 0 h 1171"/>
                    <a:gd name="T44" fmla="*/ 0 w 643"/>
                    <a:gd name="T45" fmla="*/ 0 h 1171"/>
                    <a:gd name="T46" fmla="*/ 0 w 643"/>
                    <a:gd name="T47" fmla="*/ 0 h 1171"/>
                    <a:gd name="T48" fmla="*/ 0 w 643"/>
                    <a:gd name="T49" fmla="*/ 0 h 1171"/>
                    <a:gd name="T50" fmla="*/ 0 w 643"/>
                    <a:gd name="T51" fmla="*/ 0 h 1171"/>
                    <a:gd name="T52" fmla="*/ 0 w 643"/>
                    <a:gd name="T53" fmla="*/ 0 h 1171"/>
                    <a:gd name="T54" fmla="*/ 0 w 643"/>
                    <a:gd name="T55" fmla="*/ 0 h 1171"/>
                    <a:gd name="T56" fmla="*/ 0 w 643"/>
                    <a:gd name="T57" fmla="*/ 0 h 1171"/>
                    <a:gd name="T58" fmla="*/ 0 w 643"/>
                    <a:gd name="T59" fmla="*/ 0 h 1171"/>
                    <a:gd name="T60" fmla="*/ 0 w 643"/>
                    <a:gd name="T61" fmla="*/ 0 h 1171"/>
                    <a:gd name="T62" fmla="*/ 0 w 643"/>
                    <a:gd name="T63" fmla="*/ 0 h 1171"/>
                    <a:gd name="T64" fmla="*/ 0 w 643"/>
                    <a:gd name="T65" fmla="*/ 0 h 1171"/>
                    <a:gd name="T66" fmla="*/ 0 w 643"/>
                    <a:gd name="T67" fmla="*/ 0 h 1171"/>
                    <a:gd name="T68" fmla="*/ 0 w 643"/>
                    <a:gd name="T69" fmla="*/ 0 h 1171"/>
                    <a:gd name="T70" fmla="*/ 0 w 643"/>
                    <a:gd name="T71" fmla="*/ 0 h 1171"/>
                    <a:gd name="T72" fmla="*/ 0 w 643"/>
                    <a:gd name="T73" fmla="*/ 0 h 1171"/>
                    <a:gd name="T74" fmla="*/ 0 w 643"/>
                    <a:gd name="T75" fmla="*/ 0 h 11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3"/>
                    <a:gd name="T115" fmla="*/ 0 h 1171"/>
                    <a:gd name="T116" fmla="*/ 643 w 643"/>
                    <a:gd name="T117" fmla="*/ 1171 h 11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3" h="1171">
                      <a:moveTo>
                        <a:pt x="578" y="1162"/>
                      </a:move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42" y="1129"/>
                      </a:lnTo>
                      <a:lnTo>
                        <a:pt x="643" y="1133"/>
                      </a:lnTo>
                      <a:lnTo>
                        <a:pt x="643" y="1138"/>
                      </a:lnTo>
                      <a:lnTo>
                        <a:pt x="642" y="1142"/>
                      </a:lnTo>
                      <a:lnTo>
                        <a:pt x="639" y="1147"/>
                      </a:lnTo>
                      <a:lnTo>
                        <a:pt x="636" y="1152"/>
                      </a:lnTo>
                      <a:lnTo>
                        <a:pt x="632" y="1157"/>
                      </a:lnTo>
                      <a:lnTo>
                        <a:pt x="626" y="1160"/>
                      </a:lnTo>
                      <a:lnTo>
                        <a:pt x="620" y="1165"/>
                      </a:lnTo>
                      <a:lnTo>
                        <a:pt x="613" y="1167"/>
                      </a:lnTo>
                      <a:lnTo>
                        <a:pt x="607" y="1169"/>
                      </a:lnTo>
                      <a:lnTo>
                        <a:pt x="601" y="1171"/>
                      </a:lnTo>
                      <a:lnTo>
                        <a:pt x="594" y="1171"/>
                      </a:lnTo>
                      <a:lnTo>
                        <a:pt x="590" y="1169"/>
                      </a:lnTo>
                      <a:lnTo>
                        <a:pt x="584" y="1167"/>
                      </a:lnTo>
                      <a:lnTo>
                        <a:pt x="581" y="1165"/>
                      </a:lnTo>
                      <a:lnTo>
                        <a:pt x="578" y="116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53" name="Freeform 459"/>
                <p:cNvSpPr>
                  <a:spLocks/>
                </p:cNvSpPr>
                <p:nvPr/>
              </p:nvSpPr>
              <p:spPr bwMode="auto">
                <a:xfrm>
                  <a:off x="3784" y="1180"/>
                  <a:ext cx="7" cy="6"/>
                </a:xfrm>
                <a:custGeom>
                  <a:avLst/>
                  <a:gdLst>
                    <a:gd name="T0" fmla="*/ 0 w 68"/>
                    <a:gd name="T1" fmla="*/ 0 h 50"/>
                    <a:gd name="T2" fmla="*/ 0 w 68"/>
                    <a:gd name="T3" fmla="*/ 0 h 50"/>
                    <a:gd name="T4" fmla="*/ 0 w 68"/>
                    <a:gd name="T5" fmla="*/ 0 h 50"/>
                    <a:gd name="T6" fmla="*/ 0 w 68"/>
                    <a:gd name="T7" fmla="*/ 0 h 50"/>
                    <a:gd name="T8" fmla="*/ 0 w 68"/>
                    <a:gd name="T9" fmla="*/ 0 h 50"/>
                    <a:gd name="T10" fmla="*/ 0 w 68"/>
                    <a:gd name="T11" fmla="*/ 0 h 50"/>
                    <a:gd name="T12" fmla="*/ 0 w 68"/>
                    <a:gd name="T13" fmla="*/ 0 h 50"/>
                    <a:gd name="T14" fmla="*/ 0 w 68"/>
                    <a:gd name="T15" fmla="*/ 0 h 50"/>
                    <a:gd name="T16" fmla="*/ 0 w 68"/>
                    <a:gd name="T17" fmla="*/ 0 h 50"/>
                    <a:gd name="T18" fmla="*/ 0 w 68"/>
                    <a:gd name="T19" fmla="*/ 0 h 50"/>
                    <a:gd name="T20" fmla="*/ 0 w 68"/>
                    <a:gd name="T21" fmla="*/ 0 h 50"/>
                    <a:gd name="T22" fmla="*/ 0 w 68"/>
                    <a:gd name="T23" fmla="*/ 0 h 50"/>
                    <a:gd name="T24" fmla="*/ 0 w 68"/>
                    <a:gd name="T25" fmla="*/ 0 h 50"/>
                    <a:gd name="T26" fmla="*/ 0 w 68"/>
                    <a:gd name="T27" fmla="*/ 0 h 50"/>
                    <a:gd name="T28" fmla="*/ 0 w 68"/>
                    <a:gd name="T29" fmla="*/ 0 h 50"/>
                    <a:gd name="T30" fmla="*/ 0 w 68"/>
                    <a:gd name="T31" fmla="*/ 0 h 50"/>
                    <a:gd name="T32" fmla="*/ 0 w 68"/>
                    <a:gd name="T33" fmla="*/ 0 h 50"/>
                    <a:gd name="T34" fmla="*/ 0 w 68"/>
                    <a:gd name="T35" fmla="*/ 0 h 50"/>
                    <a:gd name="T36" fmla="*/ 0 w 68"/>
                    <a:gd name="T37" fmla="*/ 0 h 50"/>
                    <a:gd name="T38" fmla="*/ 0 w 68"/>
                    <a:gd name="T39" fmla="*/ 0 h 50"/>
                    <a:gd name="T40" fmla="*/ 0 w 68"/>
                    <a:gd name="T41" fmla="*/ 0 h 50"/>
                    <a:gd name="T42" fmla="*/ 0 w 68"/>
                    <a:gd name="T43" fmla="*/ 0 h 50"/>
                    <a:gd name="T44" fmla="*/ 0 w 68"/>
                    <a:gd name="T45" fmla="*/ 0 h 50"/>
                    <a:gd name="T46" fmla="*/ 0 w 68"/>
                    <a:gd name="T47" fmla="*/ 0 h 50"/>
                    <a:gd name="T48" fmla="*/ 0 w 68"/>
                    <a:gd name="T49" fmla="*/ 0 h 50"/>
                    <a:gd name="T50" fmla="*/ 0 w 68"/>
                    <a:gd name="T51" fmla="*/ 0 h 50"/>
                    <a:gd name="T52" fmla="*/ 0 w 68"/>
                    <a:gd name="T53" fmla="*/ 0 h 50"/>
                    <a:gd name="T54" fmla="*/ 0 w 68"/>
                    <a:gd name="T55" fmla="*/ 0 h 50"/>
                    <a:gd name="T56" fmla="*/ 0 w 68"/>
                    <a:gd name="T57" fmla="*/ 0 h 50"/>
                    <a:gd name="T58" fmla="*/ 0 w 68"/>
                    <a:gd name="T59" fmla="*/ 0 h 50"/>
                    <a:gd name="T60" fmla="*/ 0 w 68"/>
                    <a:gd name="T61" fmla="*/ 0 h 50"/>
                    <a:gd name="T62" fmla="*/ 0 w 68"/>
                    <a:gd name="T63" fmla="*/ 0 h 50"/>
                    <a:gd name="T64" fmla="*/ 0 w 68"/>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0"/>
                    <a:gd name="T101" fmla="*/ 68 w 68"/>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0">
                      <a:moveTo>
                        <a:pt x="44" y="45"/>
                      </a:moveTo>
                      <a:lnTo>
                        <a:pt x="37" y="47"/>
                      </a:lnTo>
                      <a:lnTo>
                        <a:pt x="31" y="49"/>
                      </a:lnTo>
                      <a:lnTo>
                        <a:pt x="24" y="50"/>
                      </a:lnTo>
                      <a:lnTo>
                        <a:pt x="18" y="50"/>
                      </a:lnTo>
                      <a:lnTo>
                        <a:pt x="12" y="50"/>
                      </a:lnTo>
                      <a:lnTo>
                        <a:pt x="8" y="48"/>
                      </a:lnTo>
                      <a:lnTo>
                        <a:pt x="5" y="46"/>
                      </a:ln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8" y="13"/>
                      </a:lnTo>
                      <a:lnTo>
                        <a:pt x="68" y="17"/>
                      </a:lnTo>
                      <a:lnTo>
                        <a:pt x="67" y="22"/>
                      </a:lnTo>
                      <a:lnTo>
                        <a:pt x="65" y="27"/>
                      </a:lnTo>
                      <a:lnTo>
                        <a:pt x="61" y="32"/>
                      </a:lnTo>
                      <a:lnTo>
                        <a:pt x="56" y="37"/>
                      </a:lnTo>
                      <a:lnTo>
                        <a:pt x="50" y="41"/>
                      </a:lnTo>
                      <a:lnTo>
                        <a:pt x="44" y="4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54" name="Freeform 460"/>
                <p:cNvSpPr>
                  <a:spLocks/>
                </p:cNvSpPr>
                <p:nvPr/>
              </p:nvSpPr>
              <p:spPr bwMode="auto">
                <a:xfrm>
                  <a:off x="3784" y="1180"/>
                  <a:ext cx="7" cy="6"/>
                </a:xfrm>
                <a:custGeom>
                  <a:avLst/>
                  <a:gdLst>
                    <a:gd name="T0" fmla="*/ 0 w 68"/>
                    <a:gd name="T1" fmla="*/ 0 h 50"/>
                    <a:gd name="T2" fmla="*/ 0 w 68"/>
                    <a:gd name="T3" fmla="*/ 0 h 50"/>
                    <a:gd name="T4" fmla="*/ 0 w 68"/>
                    <a:gd name="T5" fmla="*/ 0 h 50"/>
                    <a:gd name="T6" fmla="*/ 0 w 68"/>
                    <a:gd name="T7" fmla="*/ 0 h 50"/>
                    <a:gd name="T8" fmla="*/ 0 w 68"/>
                    <a:gd name="T9" fmla="*/ 0 h 50"/>
                    <a:gd name="T10" fmla="*/ 0 w 68"/>
                    <a:gd name="T11" fmla="*/ 0 h 50"/>
                    <a:gd name="T12" fmla="*/ 0 w 68"/>
                    <a:gd name="T13" fmla="*/ 0 h 50"/>
                    <a:gd name="T14" fmla="*/ 0 w 68"/>
                    <a:gd name="T15" fmla="*/ 0 h 50"/>
                    <a:gd name="T16" fmla="*/ 0 w 68"/>
                    <a:gd name="T17" fmla="*/ 0 h 50"/>
                    <a:gd name="T18" fmla="*/ 0 w 68"/>
                    <a:gd name="T19" fmla="*/ 0 h 50"/>
                    <a:gd name="T20" fmla="*/ 0 w 68"/>
                    <a:gd name="T21" fmla="*/ 0 h 50"/>
                    <a:gd name="T22" fmla="*/ 0 w 68"/>
                    <a:gd name="T23" fmla="*/ 0 h 50"/>
                    <a:gd name="T24" fmla="*/ 0 w 68"/>
                    <a:gd name="T25" fmla="*/ 0 h 50"/>
                    <a:gd name="T26" fmla="*/ 0 w 68"/>
                    <a:gd name="T27" fmla="*/ 0 h 50"/>
                    <a:gd name="T28" fmla="*/ 0 w 68"/>
                    <a:gd name="T29" fmla="*/ 0 h 50"/>
                    <a:gd name="T30" fmla="*/ 0 w 68"/>
                    <a:gd name="T31" fmla="*/ 0 h 50"/>
                    <a:gd name="T32" fmla="*/ 0 w 68"/>
                    <a:gd name="T33" fmla="*/ 0 h 50"/>
                    <a:gd name="T34" fmla="*/ 0 w 68"/>
                    <a:gd name="T35" fmla="*/ 0 h 50"/>
                    <a:gd name="T36" fmla="*/ 0 w 68"/>
                    <a:gd name="T37" fmla="*/ 0 h 50"/>
                    <a:gd name="T38" fmla="*/ 0 w 68"/>
                    <a:gd name="T39" fmla="*/ 0 h 50"/>
                    <a:gd name="T40" fmla="*/ 0 w 68"/>
                    <a:gd name="T41" fmla="*/ 0 h 50"/>
                    <a:gd name="T42" fmla="*/ 0 w 68"/>
                    <a:gd name="T43" fmla="*/ 0 h 50"/>
                    <a:gd name="T44" fmla="*/ 0 w 68"/>
                    <a:gd name="T45" fmla="*/ 0 h 50"/>
                    <a:gd name="T46" fmla="*/ 0 w 68"/>
                    <a:gd name="T47" fmla="*/ 0 h 50"/>
                    <a:gd name="T48" fmla="*/ 0 w 68"/>
                    <a:gd name="T49" fmla="*/ 0 h 50"/>
                    <a:gd name="T50" fmla="*/ 0 w 68"/>
                    <a:gd name="T51" fmla="*/ 0 h 50"/>
                    <a:gd name="T52" fmla="*/ 0 w 68"/>
                    <a:gd name="T53" fmla="*/ 0 h 50"/>
                    <a:gd name="T54" fmla="*/ 0 w 68"/>
                    <a:gd name="T55" fmla="*/ 0 h 50"/>
                    <a:gd name="T56" fmla="*/ 0 w 68"/>
                    <a:gd name="T57" fmla="*/ 0 h 50"/>
                    <a:gd name="T58" fmla="*/ 0 w 68"/>
                    <a:gd name="T59" fmla="*/ 0 h 50"/>
                    <a:gd name="T60" fmla="*/ 0 w 68"/>
                    <a:gd name="T61" fmla="*/ 0 h 50"/>
                    <a:gd name="T62" fmla="*/ 0 w 68"/>
                    <a:gd name="T63" fmla="*/ 0 h 50"/>
                    <a:gd name="T64" fmla="*/ 0 w 68"/>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0"/>
                    <a:gd name="T101" fmla="*/ 68 w 68"/>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0">
                      <a:moveTo>
                        <a:pt x="44" y="45"/>
                      </a:moveTo>
                      <a:lnTo>
                        <a:pt x="37" y="47"/>
                      </a:lnTo>
                      <a:lnTo>
                        <a:pt x="31" y="49"/>
                      </a:lnTo>
                      <a:lnTo>
                        <a:pt x="24" y="50"/>
                      </a:lnTo>
                      <a:lnTo>
                        <a:pt x="18" y="50"/>
                      </a:lnTo>
                      <a:lnTo>
                        <a:pt x="12" y="50"/>
                      </a:lnTo>
                      <a:lnTo>
                        <a:pt x="8" y="48"/>
                      </a:lnTo>
                      <a:lnTo>
                        <a:pt x="5" y="46"/>
                      </a:ln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8" y="13"/>
                      </a:lnTo>
                      <a:lnTo>
                        <a:pt x="68" y="17"/>
                      </a:lnTo>
                      <a:lnTo>
                        <a:pt x="67" y="22"/>
                      </a:lnTo>
                      <a:lnTo>
                        <a:pt x="65" y="27"/>
                      </a:lnTo>
                      <a:lnTo>
                        <a:pt x="61" y="32"/>
                      </a:lnTo>
                      <a:lnTo>
                        <a:pt x="56" y="37"/>
                      </a:lnTo>
                      <a:lnTo>
                        <a:pt x="50" y="41"/>
                      </a:lnTo>
                      <a:lnTo>
                        <a:pt x="44" y="4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55" name="Freeform 461"/>
                <p:cNvSpPr>
                  <a:spLocks/>
                </p:cNvSpPr>
                <p:nvPr/>
              </p:nvSpPr>
              <p:spPr bwMode="auto">
                <a:xfrm>
                  <a:off x="3862" y="1340"/>
                  <a:ext cx="73" cy="119"/>
                </a:xfrm>
                <a:custGeom>
                  <a:avLst/>
                  <a:gdLst>
                    <a:gd name="T0" fmla="*/ 0 w 721"/>
                    <a:gd name="T1" fmla="*/ 0 h 1093"/>
                    <a:gd name="T2" fmla="*/ 0 w 721"/>
                    <a:gd name="T3" fmla="*/ 0 h 1093"/>
                    <a:gd name="T4" fmla="*/ 0 w 721"/>
                    <a:gd name="T5" fmla="*/ 0 h 1093"/>
                    <a:gd name="T6" fmla="*/ 0 w 721"/>
                    <a:gd name="T7" fmla="*/ 0 h 1093"/>
                    <a:gd name="T8" fmla="*/ 0 w 721"/>
                    <a:gd name="T9" fmla="*/ 0 h 1093"/>
                    <a:gd name="T10" fmla="*/ 0 w 721"/>
                    <a:gd name="T11" fmla="*/ 0 h 1093"/>
                    <a:gd name="T12" fmla="*/ 0 w 721"/>
                    <a:gd name="T13" fmla="*/ 0 h 1093"/>
                    <a:gd name="T14" fmla="*/ 0 w 721"/>
                    <a:gd name="T15" fmla="*/ 0 h 1093"/>
                    <a:gd name="T16" fmla="*/ 0 w 721"/>
                    <a:gd name="T17" fmla="*/ 0 h 1093"/>
                    <a:gd name="T18" fmla="*/ 0 w 721"/>
                    <a:gd name="T19" fmla="*/ 0 h 1093"/>
                    <a:gd name="T20" fmla="*/ 0 w 721"/>
                    <a:gd name="T21" fmla="*/ 0 h 1093"/>
                    <a:gd name="T22" fmla="*/ 0 w 721"/>
                    <a:gd name="T23" fmla="*/ 0 h 1093"/>
                    <a:gd name="T24" fmla="*/ 0 w 721"/>
                    <a:gd name="T25" fmla="*/ 0 h 1093"/>
                    <a:gd name="T26" fmla="*/ 0 w 721"/>
                    <a:gd name="T27" fmla="*/ 0 h 1093"/>
                    <a:gd name="T28" fmla="*/ 0 w 721"/>
                    <a:gd name="T29" fmla="*/ 0 h 1093"/>
                    <a:gd name="T30" fmla="*/ 0 w 721"/>
                    <a:gd name="T31" fmla="*/ 0 h 1093"/>
                    <a:gd name="T32" fmla="*/ 0 w 721"/>
                    <a:gd name="T33" fmla="*/ 0 h 1093"/>
                    <a:gd name="T34" fmla="*/ 0 w 721"/>
                    <a:gd name="T35" fmla="*/ 0 h 1093"/>
                    <a:gd name="T36" fmla="*/ 0 w 721"/>
                    <a:gd name="T37" fmla="*/ 0 h 1093"/>
                    <a:gd name="T38" fmla="*/ 0 w 721"/>
                    <a:gd name="T39" fmla="*/ 0 h 1093"/>
                    <a:gd name="T40" fmla="*/ 0 w 721"/>
                    <a:gd name="T41" fmla="*/ 0 h 1093"/>
                    <a:gd name="T42" fmla="*/ 0 w 721"/>
                    <a:gd name="T43" fmla="*/ 0 h 1093"/>
                    <a:gd name="T44" fmla="*/ 0 w 721"/>
                    <a:gd name="T45" fmla="*/ 0 h 1093"/>
                    <a:gd name="T46" fmla="*/ 0 w 721"/>
                    <a:gd name="T47" fmla="*/ 0 h 1093"/>
                    <a:gd name="T48" fmla="*/ 0 w 721"/>
                    <a:gd name="T49" fmla="*/ 0 h 1093"/>
                    <a:gd name="T50" fmla="*/ 0 w 721"/>
                    <a:gd name="T51" fmla="*/ 0 h 1093"/>
                    <a:gd name="T52" fmla="*/ 0 w 721"/>
                    <a:gd name="T53" fmla="*/ 0 h 1093"/>
                    <a:gd name="T54" fmla="*/ 0 w 721"/>
                    <a:gd name="T55" fmla="*/ 0 h 1093"/>
                    <a:gd name="T56" fmla="*/ 0 w 721"/>
                    <a:gd name="T57" fmla="*/ 0 h 1093"/>
                    <a:gd name="T58" fmla="*/ 0 w 721"/>
                    <a:gd name="T59" fmla="*/ 0 h 1093"/>
                    <a:gd name="T60" fmla="*/ 0 w 721"/>
                    <a:gd name="T61" fmla="*/ 0 h 1093"/>
                    <a:gd name="T62" fmla="*/ 0 w 721"/>
                    <a:gd name="T63" fmla="*/ 0 h 1093"/>
                    <a:gd name="T64" fmla="*/ 0 w 721"/>
                    <a:gd name="T65" fmla="*/ 0 h 1093"/>
                    <a:gd name="T66" fmla="*/ 0 w 721"/>
                    <a:gd name="T67" fmla="*/ 0 h 1093"/>
                    <a:gd name="T68" fmla="*/ 0 w 721"/>
                    <a:gd name="T69" fmla="*/ 0 h 1093"/>
                    <a:gd name="T70" fmla="*/ 0 w 721"/>
                    <a:gd name="T71" fmla="*/ 0 h 1093"/>
                    <a:gd name="T72" fmla="*/ 0 w 721"/>
                    <a:gd name="T73" fmla="*/ 0 h 1093"/>
                    <a:gd name="T74" fmla="*/ 0 w 721"/>
                    <a:gd name="T75" fmla="*/ 0 h 10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1"/>
                    <a:gd name="T115" fmla="*/ 0 h 1093"/>
                    <a:gd name="T116" fmla="*/ 721 w 721"/>
                    <a:gd name="T117" fmla="*/ 1093 h 10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1" h="1093">
                      <a:moveTo>
                        <a:pt x="63" y="8"/>
                      </a:moveTo>
                      <a:lnTo>
                        <a:pt x="719" y="1047"/>
                      </a:lnTo>
                      <a:lnTo>
                        <a:pt x="720" y="1051"/>
                      </a:lnTo>
                      <a:lnTo>
                        <a:pt x="721" y="1056"/>
                      </a:lnTo>
                      <a:lnTo>
                        <a:pt x="720" y="1060"/>
                      </a:lnTo>
                      <a:lnTo>
                        <a:pt x="718" y="1066"/>
                      </a:lnTo>
                      <a:lnTo>
                        <a:pt x="715" y="1070"/>
                      </a:lnTo>
                      <a:lnTo>
                        <a:pt x="710" y="1076"/>
                      </a:lnTo>
                      <a:lnTo>
                        <a:pt x="706" y="1081"/>
                      </a:lnTo>
                      <a:lnTo>
                        <a:pt x="700" y="1085"/>
                      </a:lnTo>
                      <a:lnTo>
                        <a:pt x="693" y="1089"/>
                      </a:lnTo>
                      <a:lnTo>
                        <a:pt x="686" y="1091"/>
                      </a:lnTo>
                      <a:lnTo>
                        <a:pt x="681" y="1093"/>
                      </a:lnTo>
                      <a:lnTo>
                        <a:pt x="674" y="1093"/>
                      </a:lnTo>
                      <a:lnTo>
                        <a:pt x="668" y="1093"/>
                      </a:lnTo>
                      <a:lnTo>
                        <a:pt x="664" y="1092"/>
                      </a:lnTo>
                      <a:lnTo>
                        <a:pt x="659" y="1090"/>
                      </a:lnTo>
                      <a:lnTo>
                        <a:pt x="657" y="1086"/>
                      </a:lnTo>
                      <a:lnTo>
                        <a:pt x="3" y="45"/>
                      </a:lnTo>
                      <a:lnTo>
                        <a:pt x="0" y="41"/>
                      </a:lnTo>
                      <a:lnTo>
                        <a:pt x="0" y="36"/>
                      </a:lnTo>
                      <a:lnTo>
                        <a:pt x="1" y="32"/>
                      </a:lnTo>
                      <a:lnTo>
                        <a:pt x="3" y="26"/>
                      </a:lnTo>
                      <a:lnTo>
                        <a:pt x="6" y="22"/>
                      </a:lnTo>
                      <a:lnTo>
                        <a:pt x="10" y="16"/>
                      </a:lnTo>
                      <a:lnTo>
                        <a:pt x="15" y="11"/>
                      </a:lnTo>
                      <a:lnTo>
                        <a:pt x="21" y="8"/>
                      </a:lnTo>
                      <a:lnTo>
                        <a:pt x="26" y="5"/>
                      </a:lnTo>
                      <a:lnTo>
                        <a:pt x="33" y="1"/>
                      </a:lnTo>
                      <a:lnTo>
                        <a:pt x="39" y="0"/>
                      </a:lnTo>
                      <a:lnTo>
                        <a:pt x="46" y="0"/>
                      </a:lnTo>
                      <a:lnTo>
                        <a:pt x="51" y="0"/>
                      </a:lnTo>
                      <a:lnTo>
                        <a:pt x="56" y="1"/>
                      </a:lnTo>
                      <a:lnTo>
                        <a:pt x="59" y="5"/>
                      </a:lnTo>
                      <a:lnTo>
                        <a:pt x="63" y="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56" name="Freeform 462"/>
                <p:cNvSpPr>
                  <a:spLocks/>
                </p:cNvSpPr>
                <p:nvPr/>
              </p:nvSpPr>
              <p:spPr bwMode="auto">
                <a:xfrm>
                  <a:off x="3862" y="1340"/>
                  <a:ext cx="73" cy="119"/>
                </a:xfrm>
                <a:custGeom>
                  <a:avLst/>
                  <a:gdLst>
                    <a:gd name="T0" fmla="*/ 0 w 721"/>
                    <a:gd name="T1" fmla="*/ 0 h 1093"/>
                    <a:gd name="T2" fmla="*/ 0 w 721"/>
                    <a:gd name="T3" fmla="*/ 0 h 1093"/>
                    <a:gd name="T4" fmla="*/ 0 w 721"/>
                    <a:gd name="T5" fmla="*/ 0 h 1093"/>
                    <a:gd name="T6" fmla="*/ 0 w 721"/>
                    <a:gd name="T7" fmla="*/ 0 h 1093"/>
                    <a:gd name="T8" fmla="*/ 0 w 721"/>
                    <a:gd name="T9" fmla="*/ 0 h 1093"/>
                    <a:gd name="T10" fmla="*/ 0 w 721"/>
                    <a:gd name="T11" fmla="*/ 0 h 1093"/>
                    <a:gd name="T12" fmla="*/ 0 w 721"/>
                    <a:gd name="T13" fmla="*/ 0 h 1093"/>
                    <a:gd name="T14" fmla="*/ 0 w 721"/>
                    <a:gd name="T15" fmla="*/ 0 h 1093"/>
                    <a:gd name="T16" fmla="*/ 0 w 721"/>
                    <a:gd name="T17" fmla="*/ 0 h 1093"/>
                    <a:gd name="T18" fmla="*/ 0 w 721"/>
                    <a:gd name="T19" fmla="*/ 0 h 1093"/>
                    <a:gd name="T20" fmla="*/ 0 w 721"/>
                    <a:gd name="T21" fmla="*/ 0 h 1093"/>
                    <a:gd name="T22" fmla="*/ 0 w 721"/>
                    <a:gd name="T23" fmla="*/ 0 h 1093"/>
                    <a:gd name="T24" fmla="*/ 0 w 721"/>
                    <a:gd name="T25" fmla="*/ 0 h 1093"/>
                    <a:gd name="T26" fmla="*/ 0 w 721"/>
                    <a:gd name="T27" fmla="*/ 0 h 1093"/>
                    <a:gd name="T28" fmla="*/ 0 w 721"/>
                    <a:gd name="T29" fmla="*/ 0 h 1093"/>
                    <a:gd name="T30" fmla="*/ 0 w 721"/>
                    <a:gd name="T31" fmla="*/ 0 h 1093"/>
                    <a:gd name="T32" fmla="*/ 0 w 721"/>
                    <a:gd name="T33" fmla="*/ 0 h 1093"/>
                    <a:gd name="T34" fmla="*/ 0 w 721"/>
                    <a:gd name="T35" fmla="*/ 0 h 1093"/>
                    <a:gd name="T36" fmla="*/ 0 w 721"/>
                    <a:gd name="T37" fmla="*/ 0 h 1093"/>
                    <a:gd name="T38" fmla="*/ 0 w 721"/>
                    <a:gd name="T39" fmla="*/ 0 h 1093"/>
                    <a:gd name="T40" fmla="*/ 0 w 721"/>
                    <a:gd name="T41" fmla="*/ 0 h 1093"/>
                    <a:gd name="T42" fmla="*/ 0 w 721"/>
                    <a:gd name="T43" fmla="*/ 0 h 1093"/>
                    <a:gd name="T44" fmla="*/ 0 w 721"/>
                    <a:gd name="T45" fmla="*/ 0 h 1093"/>
                    <a:gd name="T46" fmla="*/ 0 w 721"/>
                    <a:gd name="T47" fmla="*/ 0 h 1093"/>
                    <a:gd name="T48" fmla="*/ 0 w 721"/>
                    <a:gd name="T49" fmla="*/ 0 h 1093"/>
                    <a:gd name="T50" fmla="*/ 0 w 721"/>
                    <a:gd name="T51" fmla="*/ 0 h 1093"/>
                    <a:gd name="T52" fmla="*/ 0 w 721"/>
                    <a:gd name="T53" fmla="*/ 0 h 1093"/>
                    <a:gd name="T54" fmla="*/ 0 w 721"/>
                    <a:gd name="T55" fmla="*/ 0 h 1093"/>
                    <a:gd name="T56" fmla="*/ 0 w 721"/>
                    <a:gd name="T57" fmla="*/ 0 h 1093"/>
                    <a:gd name="T58" fmla="*/ 0 w 721"/>
                    <a:gd name="T59" fmla="*/ 0 h 1093"/>
                    <a:gd name="T60" fmla="*/ 0 w 721"/>
                    <a:gd name="T61" fmla="*/ 0 h 1093"/>
                    <a:gd name="T62" fmla="*/ 0 w 721"/>
                    <a:gd name="T63" fmla="*/ 0 h 1093"/>
                    <a:gd name="T64" fmla="*/ 0 w 721"/>
                    <a:gd name="T65" fmla="*/ 0 h 1093"/>
                    <a:gd name="T66" fmla="*/ 0 w 721"/>
                    <a:gd name="T67" fmla="*/ 0 h 1093"/>
                    <a:gd name="T68" fmla="*/ 0 w 721"/>
                    <a:gd name="T69" fmla="*/ 0 h 1093"/>
                    <a:gd name="T70" fmla="*/ 0 w 721"/>
                    <a:gd name="T71" fmla="*/ 0 h 1093"/>
                    <a:gd name="T72" fmla="*/ 0 w 721"/>
                    <a:gd name="T73" fmla="*/ 0 h 1093"/>
                    <a:gd name="T74" fmla="*/ 0 w 721"/>
                    <a:gd name="T75" fmla="*/ 0 h 10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1"/>
                    <a:gd name="T115" fmla="*/ 0 h 1093"/>
                    <a:gd name="T116" fmla="*/ 721 w 721"/>
                    <a:gd name="T117" fmla="*/ 1093 h 10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1" h="1093">
                      <a:moveTo>
                        <a:pt x="63" y="8"/>
                      </a:moveTo>
                      <a:lnTo>
                        <a:pt x="719" y="1047"/>
                      </a:lnTo>
                      <a:lnTo>
                        <a:pt x="720" y="1051"/>
                      </a:lnTo>
                      <a:lnTo>
                        <a:pt x="721" y="1056"/>
                      </a:lnTo>
                      <a:lnTo>
                        <a:pt x="720" y="1060"/>
                      </a:lnTo>
                      <a:lnTo>
                        <a:pt x="718" y="1066"/>
                      </a:lnTo>
                      <a:lnTo>
                        <a:pt x="715" y="1070"/>
                      </a:lnTo>
                      <a:lnTo>
                        <a:pt x="710" y="1076"/>
                      </a:lnTo>
                      <a:lnTo>
                        <a:pt x="706" y="1081"/>
                      </a:lnTo>
                      <a:lnTo>
                        <a:pt x="700" y="1085"/>
                      </a:lnTo>
                      <a:lnTo>
                        <a:pt x="693" y="1089"/>
                      </a:lnTo>
                      <a:lnTo>
                        <a:pt x="686" y="1091"/>
                      </a:lnTo>
                      <a:lnTo>
                        <a:pt x="681" y="1093"/>
                      </a:lnTo>
                      <a:lnTo>
                        <a:pt x="674" y="1093"/>
                      </a:lnTo>
                      <a:lnTo>
                        <a:pt x="668" y="1093"/>
                      </a:lnTo>
                      <a:lnTo>
                        <a:pt x="664" y="1092"/>
                      </a:lnTo>
                      <a:lnTo>
                        <a:pt x="659" y="1090"/>
                      </a:lnTo>
                      <a:lnTo>
                        <a:pt x="657" y="1086"/>
                      </a:lnTo>
                      <a:lnTo>
                        <a:pt x="3" y="45"/>
                      </a:lnTo>
                      <a:lnTo>
                        <a:pt x="0" y="41"/>
                      </a:lnTo>
                      <a:lnTo>
                        <a:pt x="0" y="36"/>
                      </a:lnTo>
                      <a:lnTo>
                        <a:pt x="1" y="32"/>
                      </a:lnTo>
                      <a:lnTo>
                        <a:pt x="3" y="26"/>
                      </a:lnTo>
                      <a:lnTo>
                        <a:pt x="6" y="22"/>
                      </a:lnTo>
                      <a:lnTo>
                        <a:pt x="10" y="16"/>
                      </a:lnTo>
                      <a:lnTo>
                        <a:pt x="15" y="11"/>
                      </a:lnTo>
                      <a:lnTo>
                        <a:pt x="21" y="8"/>
                      </a:lnTo>
                      <a:lnTo>
                        <a:pt x="26" y="5"/>
                      </a:lnTo>
                      <a:lnTo>
                        <a:pt x="33" y="1"/>
                      </a:lnTo>
                      <a:lnTo>
                        <a:pt x="39" y="0"/>
                      </a:lnTo>
                      <a:lnTo>
                        <a:pt x="46" y="0"/>
                      </a:lnTo>
                      <a:lnTo>
                        <a:pt x="51" y="0"/>
                      </a:lnTo>
                      <a:lnTo>
                        <a:pt x="56" y="1"/>
                      </a:lnTo>
                      <a:lnTo>
                        <a:pt x="59" y="5"/>
                      </a:lnTo>
                      <a:lnTo>
                        <a:pt x="63"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57" name="Freeform 463"/>
                <p:cNvSpPr>
                  <a:spLocks/>
                </p:cNvSpPr>
                <p:nvPr/>
              </p:nvSpPr>
              <p:spPr bwMode="auto">
                <a:xfrm>
                  <a:off x="3928" y="1453"/>
                  <a:ext cx="7" cy="6"/>
                </a:xfrm>
                <a:custGeom>
                  <a:avLst/>
                  <a:gdLst>
                    <a:gd name="T0" fmla="*/ 0 w 67"/>
                    <a:gd name="T1" fmla="*/ 0 h 54"/>
                    <a:gd name="T2" fmla="*/ 0 w 67"/>
                    <a:gd name="T3" fmla="*/ 0 h 54"/>
                    <a:gd name="T4" fmla="*/ 0 w 67"/>
                    <a:gd name="T5" fmla="*/ 0 h 54"/>
                    <a:gd name="T6" fmla="*/ 0 w 67"/>
                    <a:gd name="T7" fmla="*/ 0 h 54"/>
                    <a:gd name="T8" fmla="*/ 0 w 67"/>
                    <a:gd name="T9" fmla="*/ 0 h 54"/>
                    <a:gd name="T10" fmla="*/ 0 w 67"/>
                    <a:gd name="T11" fmla="*/ 0 h 54"/>
                    <a:gd name="T12" fmla="*/ 0 w 67"/>
                    <a:gd name="T13" fmla="*/ 0 h 54"/>
                    <a:gd name="T14" fmla="*/ 0 w 67"/>
                    <a:gd name="T15" fmla="*/ 0 h 54"/>
                    <a:gd name="T16" fmla="*/ 0 w 67"/>
                    <a:gd name="T17" fmla="*/ 0 h 54"/>
                    <a:gd name="T18" fmla="*/ 0 w 67"/>
                    <a:gd name="T19" fmla="*/ 0 h 54"/>
                    <a:gd name="T20" fmla="*/ 0 w 67"/>
                    <a:gd name="T21" fmla="*/ 0 h 54"/>
                    <a:gd name="T22" fmla="*/ 0 w 67"/>
                    <a:gd name="T23" fmla="*/ 0 h 54"/>
                    <a:gd name="T24" fmla="*/ 0 w 67"/>
                    <a:gd name="T25" fmla="*/ 0 h 54"/>
                    <a:gd name="T26" fmla="*/ 0 w 67"/>
                    <a:gd name="T27" fmla="*/ 0 h 54"/>
                    <a:gd name="T28" fmla="*/ 0 w 67"/>
                    <a:gd name="T29" fmla="*/ 0 h 54"/>
                    <a:gd name="T30" fmla="*/ 0 w 67"/>
                    <a:gd name="T31" fmla="*/ 0 h 54"/>
                    <a:gd name="T32" fmla="*/ 0 w 67"/>
                    <a:gd name="T33" fmla="*/ 0 h 54"/>
                    <a:gd name="T34" fmla="*/ 0 w 67"/>
                    <a:gd name="T35" fmla="*/ 0 h 54"/>
                    <a:gd name="T36" fmla="*/ 0 w 67"/>
                    <a:gd name="T37" fmla="*/ 0 h 54"/>
                    <a:gd name="T38" fmla="*/ 0 w 67"/>
                    <a:gd name="T39" fmla="*/ 0 h 54"/>
                    <a:gd name="T40" fmla="*/ 0 w 67"/>
                    <a:gd name="T41" fmla="*/ 0 h 54"/>
                    <a:gd name="T42" fmla="*/ 0 w 67"/>
                    <a:gd name="T43" fmla="*/ 0 h 54"/>
                    <a:gd name="T44" fmla="*/ 0 w 67"/>
                    <a:gd name="T45" fmla="*/ 0 h 54"/>
                    <a:gd name="T46" fmla="*/ 0 w 67"/>
                    <a:gd name="T47" fmla="*/ 0 h 54"/>
                    <a:gd name="T48" fmla="*/ 0 w 67"/>
                    <a:gd name="T49" fmla="*/ 0 h 54"/>
                    <a:gd name="T50" fmla="*/ 0 w 67"/>
                    <a:gd name="T51" fmla="*/ 0 h 54"/>
                    <a:gd name="T52" fmla="*/ 0 w 67"/>
                    <a:gd name="T53" fmla="*/ 0 h 54"/>
                    <a:gd name="T54" fmla="*/ 0 w 67"/>
                    <a:gd name="T55" fmla="*/ 0 h 54"/>
                    <a:gd name="T56" fmla="*/ 0 w 67"/>
                    <a:gd name="T57" fmla="*/ 0 h 54"/>
                    <a:gd name="T58" fmla="*/ 0 w 67"/>
                    <a:gd name="T59" fmla="*/ 0 h 54"/>
                    <a:gd name="T60" fmla="*/ 0 w 67"/>
                    <a:gd name="T61" fmla="*/ 0 h 54"/>
                    <a:gd name="T62" fmla="*/ 0 w 67"/>
                    <a:gd name="T63" fmla="*/ 0 h 54"/>
                    <a:gd name="T64" fmla="*/ 0 w 67"/>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4"/>
                    <a:gd name="T101" fmla="*/ 67 w 67"/>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4">
                      <a:moveTo>
                        <a:pt x="22" y="9"/>
                      </a:moveTo>
                      <a:lnTo>
                        <a:pt x="29" y="5"/>
                      </a:lnTo>
                      <a:lnTo>
                        <a:pt x="35" y="3"/>
                      </a:lnTo>
                      <a:lnTo>
                        <a:pt x="41" y="1"/>
                      </a:lnTo>
                      <a:lnTo>
                        <a:pt x="47" y="0"/>
                      </a:lnTo>
                      <a:lnTo>
                        <a:pt x="53" y="1"/>
                      </a:lnTo>
                      <a:lnTo>
                        <a:pt x="58" y="2"/>
                      </a:lnTo>
                      <a:lnTo>
                        <a:pt x="62" y="4"/>
                      </a:lnTo>
                      <a:lnTo>
                        <a:pt x="65" y="8"/>
                      </a:lnTo>
                      <a:lnTo>
                        <a:pt x="66" y="12"/>
                      </a:lnTo>
                      <a:lnTo>
                        <a:pt x="67" y="17"/>
                      </a:lnTo>
                      <a:lnTo>
                        <a:pt x="66" y="21"/>
                      </a:lnTo>
                      <a:lnTo>
                        <a:pt x="64" y="27"/>
                      </a:lnTo>
                      <a:lnTo>
                        <a:pt x="61" y="31"/>
                      </a:lnTo>
                      <a:lnTo>
                        <a:pt x="56" y="37"/>
                      </a:lnTo>
                      <a:lnTo>
                        <a:pt x="52" y="42"/>
                      </a:lnTo>
                      <a:lnTo>
                        <a:pt x="46" y="46"/>
                      </a:lnTo>
                      <a:lnTo>
                        <a:pt x="39" y="50"/>
                      </a:lnTo>
                      <a:lnTo>
                        <a:pt x="32" y="52"/>
                      </a:lnTo>
                      <a:lnTo>
                        <a:pt x="27" y="54"/>
                      </a:lnTo>
                      <a:lnTo>
                        <a:pt x="20" y="54"/>
                      </a:lnTo>
                      <a:lnTo>
                        <a:pt x="14" y="54"/>
                      </a:lnTo>
                      <a:lnTo>
                        <a:pt x="10" y="53"/>
                      </a:lnTo>
                      <a:lnTo>
                        <a:pt x="5" y="51"/>
                      </a:lnTo>
                      <a:lnTo>
                        <a:pt x="3" y="47"/>
                      </a:lnTo>
                      <a:lnTo>
                        <a:pt x="0" y="43"/>
                      </a:lnTo>
                      <a:lnTo>
                        <a:pt x="0" y="38"/>
                      </a:lnTo>
                      <a:lnTo>
                        <a:pt x="2" y="34"/>
                      </a:lnTo>
                      <a:lnTo>
                        <a:pt x="4" y="28"/>
                      </a:lnTo>
                      <a:lnTo>
                        <a:pt x="6" y="22"/>
                      </a:lnTo>
                      <a:lnTo>
                        <a:pt x="11" y="18"/>
                      </a:lnTo>
                      <a:lnTo>
                        <a:pt x="16" y="13"/>
                      </a:lnTo>
                      <a:lnTo>
                        <a:pt x="22" y="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58" name="Freeform 464"/>
                <p:cNvSpPr>
                  <a:spLocks/>
                </p:cNvSpPr>
                <p:nvPr/>
              </p:nvSpPr>
              <p:spPr bwMode="auto">
                <a:xfrm>
                  <a:off x="3928" y="1453"/>
                  <a:ext cx="7" cy="6"/>
                </a:xfrm>
                <a:custGeom>
                  <a:avLst/>
                  <a:gdLst>
                    <a:gd name="T0" fmla="*/ 0 w 67"/>
                    <a:gd name="T1" fmla="*/ 0 h 54"/>
                    <a:gd name="T2" fmla="*/ 0 w 67"/>
                    <a:gd name="T3" fmla="*/ 0 h 54"/>
                    <a:gd name="T4" fmla="*/ 0 w 67"/>
                    <a:gd name="T5" fmla="*/ 0 h 54"/>
                    <a:gd name="T6" fmla="*/ 0 w 67"/>
                    <a:gd name="T7" fmla="*/ 0 h 54"/>
                    <a:gd name="T8" fmla="*/ 0 w 67"/>
                    <a:gd name="T9" fmla="*/ 0 h 54"/>
                    <a:gd name="T10" fmla="*/ 0 w 67"/>
                    <a:gd name="T11" fmla="*/ 0 h 54"/>
                    <a:gd name="T12" fmla="*/ 0 w 67"/>
                    <a:gd name="T13" fmla="*/ 0 h 54"/>
                    <a:gd name="T14" fmla="*/ 0 w 67"/>
                    <a:gd name="T15" fmla="*/ 0 h 54"/>
                    <a:gd name="T16" fmla="*/ 0 w 67"/>
                    <a:gd name="T17" fmla="*/ 0 h 54"/>
                    <a:gd name="T18" fmla="*/ 0 w 67"/>
                    <a:gd name="T19" fmla="*/ 0 h 54"/>
                    <a:gd name="T20" fmla="*/ 0 w 67"/>
                    <a:gd name="T21" fmla="*/ 0 h 54"/>
                    <a:gd name="T22" fmla="*/ 0 w 67"/>
                    <a:gd name="T23" fmla="*/ 0 h 54"/>
                    <a:gd name="T24" fmla="*/ 0 w 67"/>
                    <a:gd name="T25" fmla="*/ 0 h 54"/>
                    <a:gd name="T26" fmla="*/ 0 w 67"/>
                    <a:gd name="T27" fmla="*/ 0 h 54"/>
                    <a:gd name="T28" fmla="*/ 0 w 67"/>
                    <a:gd name="T29" fmla="*/ 0 h 54"/>
                    <a:gd name="T30" fmla="*/ 0 w 67"/>
                    <a:gd name="T31" fmla="*/ 0 h 54"/>
                    <a:gd name="T32" fmla="*/ 0 w 67"/>
                    <a:gd name="T33" fmla="*/ 0 h 54"/>
                    <a:gd name="T34" fmla="*/ 0 w 67"/>
                    <a:gd name="T35" fmla="*/ 0 h 54"/>
                    <a:gd name="T36" fmla="*/ 0 w 67"/>
                    <a:gd name="T37" fmla="*/ 0 h 54"/>
                    <a:gd name="T38" fmla="*/ 0 w 67"/>
                    <a:gd name="T39" fmla="*/ 0 h 54"/>
                    <a:gd name="T40" fmla="*/ 0 w 67"/>
                    <a:gd name="T41" fmla="*/ 0 h 54"/>
                    <a:gd name="T42" fmla="*/ 0 w 67"/>
                    <a:gd name="T43" fmla="*/ 0 h 54"/>
                    <a:gd name="T44" fmla="*/ 0 w 67"/>
                    <a:gd name="T45" fmla="*/ 0 h 54"/>
                    <a:gd name="T46" fmla="*/ 0 w 67"/>
                    <a:gd name="T47" fmla="*/ 0 h 54"/>
                    <a:gd name="T48" fmla="*/ 0 w 67"/>
                    <a:gd name="T49" fmla="*/ 0 h 54"/>
                    <a:gd name="T50" fmla="*/ 0 w 67"/>
                    <a:gd name="T51" fmla="*/ 0 h 54"/>
                    <a:gd name="T52" fmla="*/ 0 w 67"/>
                    <a:gd name="T53" fmla="*/ 0 h 54"/>
                    <a:gd name="T54" fmla="*/ 0 w 67"/>
                    <a:gd name="T55" fmla="*/ 0 h 54"/>
                    <a:gd name="T56" fmla="*/ 0 w 67"/>
                    <a:gd name="T57" fmla="*/ 0 h 54"/>
                    <a:gd name="T58" fmla="*/ 0 w 67"/>
                    <a:gd name="T59" fmla="*/ 0 h 54"/>
                    <a:gd name="T60" fmla="*/ 0 w 67"/>
                    <a:gd name="T61" fmla="*/ 0 h 54"/>
                    <a:gd name="T62" fmla="*/ 0 w 67"/>
                    <a:gd name="T63" fmla="*/ 0 h 54"/>
                    <a:gd name="T64" fmla="*/ 0 w 67"/>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4"/>
                    <a:gd name="T101" fmla="*/ 67 w 67"/>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4">
                      <a:moveTo>
                        <a:pt x="22" y="9"/>
                      </a:moveTo>
                      <a:lnTo>
                        <a:pt x="29" y="5"/>
                      </a:lnTo>
                      <a:lnTo>
                        <a:pt x="35" y="3"/>
                      </a:lnTo>
                      <a:lnTo>
                        <a:pt x="41" y="1"/>
                      </a:lnTo>
                      <a:lnTo>
                        <a:pt x="47" y="0"/>
                      </a:lnTo>
                      <a:lnTo>
                        <a:pt x="53" y="1"/>
                      </a:lnTo>
                      <a:lnTo>
                        <a:pt x="58" y="2"/>
                      </a:lnTo>
                      <a:lnTo>
                        <a:pt x="62" y="4"/>
                      </a:lnTo>
                      <a:lnTo>
                        <a:pt x="65" y="8"/>
                      </a:lnTo>
                      <a:lnTo>
                        <a:pt x="66" y="12"/>
                      </a:lnTo>
                      <a:lnTo>
                        <a:pt x="67" y="17"/>
                      </a:lnTo>
                      <a:lnTo>
                        <a:pt x="66" y="21"/>
                      </a:lnTo>
                      <a:lnTo>
                        <a:pt x="64" y="27"/>
                      </a:lnTo>
                      <a:lnTo>
                        <a:pt x="61" y="31"/>
                      </a:lnTo>
                      <a:lnTo>
                        <a:pt x="56" y="37"/>
                      </a:lnTo>
                      <a:lnTo>
                        <a:pt x="52" y="42"/>
                      </a:lnTo>
                      <a:lnTo>
                        <a:pt x="46" y="46"/>
                      </a:lnTo>
                      <a:lnTo>
                        <a:pt x="39" y="50"/>
                      </a:lnTo>
                      <a:lnTo>
                        <a:pt x="32" y="52"/>
                      </a:lnTo>
                      <a:lnTo>
                        <a:pt x="27" y="54"/>
                      </a:lnTo>
                      <a:lnTo>
                        <a:pt x="20" y="54"/>
                      </a:lnTo>
                      <a:lnTo>
                        <a:pt x="14" y="54"/>
                      </a:lnTo>
                      <a:lnTo>
                        <a:pt x="10" y="53"/>
                      </a:lnTo>
                      <a:lnTo>
                        <a:pt x="5" y="51"/>
                      </a:lnTo>
                      <a:lnTo>
                        <a:pt x="3" y="47"/>
                      </a:lnTo>
                      <a:lnTo>
                        <a:pt x="0" y="43"/>
                      </a:lnTo>
                      <a:lnTo>
                        <a:pt x="0" y="38"/>
                      </a:lnTo>
                      <a:lnTo>
                        <a:pt x="2" y="34"/>
                      </a:lnTo>
                      <a:lnTo>
                        <a:pt x="4" y="28"/>
                      </a:lnTo>
                      <a:lnTo>
                        <a:pt x="6" y="22"/>
                      </a:lnTo>
                      <a:lnTo>
                        <a:pt x="11" y="18"/>
                      </a:lnTo>
                      <a:lnTo>
                        <a:pt x="16" y="13"/>
                      </a:lnTo>
                      <a:lnTo>
                        <a:pt x="22" y="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59" name="Freeform 465"/>
                <p:cNvSpPr>
                  <a:spLocks/>
                </p:cNvSpPr>
                <p:nvPr/>
              </p:nvSpPr>
              <p:spPr bwMode="auto">
                <a:xfrm>
                  <a:off x="3664" y="1345"/>
                  <a:ext cx="69" cy="120"/>
                </a:xfrm>
                <a:custGeom>
                  <a:avLst/>
                  <a:gdLst>
                    <a:gd name="T0" fmla="*/ 0 w 681"/>
                    <a:gd name="T1" fmla="*/ 0 h 1107"/>
                    <a:gd name="T2" fmla="*/ 0 w 681"/>
                    <a:gd name="T3" fmla="*/ 0 h 1107"/>
                    <a:gd name="T4" fmla="*/ 0 w 681"/>
                    <a:gd name="T5" fmla="*/ 0 h 1107"/>
                    <a:gd name="T6" fmla="*/ 0 w 681"/>
                    <a:gd name="T7" fmla="*/ 0 h 1107"/>
                    <a:gd name="T8" fmla="*/ 0 w 681"/>
                    <a:gd name="T9" fmla="*/ 0 h 1107"/>
                    <a:gd name="T10" fmla="*/ 0 w 681"/>
                    <a:gd name="T11" fmla="*/ 0 h 1107"/>
                    <a:gd name="T12" fmla="*/ 0 w 681"/>
                    <a:gd name="T13" fmla="*/ 0 h 1107"/>
                    <a:gd name="T14" fmla="*/ 0 w 681"/>
                    <a:gd name="T15" fmla="*/ 0 h 1107"/>
                    <a:gd name="T16" fmla="*/ 0 w 681"/>
                    <a:gd name="T17" fmla="*/ 0 h 1107"/>
                    <a:gd name="T18" fmla="*/ 0 w 681"/>
                    <a:gd name="T19" fmla="*/ 0 h 1107"/>
                    <a:gd name="T20" fmla="*/ 0 w 681"/>
                    <a:gd name="T21" fmla="*/ 0 h 1107"/>
                    <a:gd name="T22" fmla="*/ 0 w 681"/>
                    <a:gd name="T23" fmla="*/ 0 h 1107"/>
                    <a:gd name="T24" fmla="*/ 0 w 681"/>
                    <a:gd name="T25" fmla="*/ 0 h 1107"/>
                    <a:gd name="T26" fmla="*/ 0 w 681"/>
                    <a:gd name="T27" fmla="*/ 0 h 1107"/>
                    <a:gd name="T28" fmla="*/ 0 w 681"/>
                    <a:gd name="T29" fmla="*/ 0 h 1107"/>
                    <a:gd name="T30" fmla="*/ 0 w 681"/>
                    <a:gd name="T31" fmla="*/ 0 h 1107"/>
                    <a:gd name="T32" fmla="*/ 0 w 681"/>
                    <a:gd name="T33" fmla="*/ 0 h 1107"/>
                    <a:gd name="T34" fmla="*/ 0 w 681"/>
                    <a:gd name="T35" fmla="*/ 0 h 1107"/>
                    <a:gd name="T36" fmla="*/ 0 w 681"/>
                    <a:gd name="T37" fmla="*/ 0 h 1107"/>
                    <a:gd name="T38" fmla="*/ 0 w 681"/>
                    <a:gd name="T39" fmla="*/ 0 h 1107"/>
                    <a:gd name="T40" fmla="*/ 0 w 681"/>
                    <a:gd name="T41" fmla="*/ 0 h 1107"/>
                    <a:gd name="T42" fmla="*/ 0 w 681"/>
                    <a:gd name="T43" fmla="*/ 0 h 1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1"/>
                    <a:gd name="T67" fmla="*/ 0 h 1107"/>
                    <a:gd name="T68" fmla="*/ 681 w 681"/>
                    <a:gd name="T69" fmla="*/ 1107 h 1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1" h="1107">
                      <a:moveTo>
                        <a:pt x="617" y="1098"/>
                      </a:moveTo>
                      <a:lnTo>
                        <a:pt x="0" y="36"/>
                      </a:lnTo>
                      <a:lnTo>
                        <a:pt x="64" y="0"/>
                      </a:lnTo>
                      <a:lnTo>
                        <a:pt x="678" y="1063"/>
                      </a:lnTo>
                      <a:lnTo>
                        <a:pt x="681" y="1068"/>
                      </a:lnTo>
                      <a:lnTo>
                        <a:pt x="681" y="1072"/>
                      </a:lnTo>
                      <a:lnTo>
                        <a:pt x="679" y="1077"/>
                      </a:lnTo>
                      <a:lnTo>
                        <a:pt x="677" y="1082"/>
                      </a:lnTo>
                      <a:lnTo>
                        <a:pt x="675" y="1087"/>
                      </a:lnTo>
                      <a:lnTo>
                        <a:pt x="670" y="1091"/>
                      </a:lnTo>
                      <a:lnTo>
                        <a:pt x="665" y="1096"/>
                      </a:lnTo>
                      <a:lnTo>
                        <a:pt x="659" y="1100"/>
                      </a:lnTo>
                      <a:lnTo>
                        <a:pt x="653" y="1103"/>
                      </a:lnTo>
                      <a:lnTo>
                        <a:pt x="647" y="1105"/>
                      </a:lnTo>
                      <a:lnTo>
                        <a:pt x="641" y="1107"/>
                      </a:lnTo>
                      <a:lnTo>
                        <a:pt x="634" y="1107"/>
                      </a:lnTo>
                      <a:lnTo>
                        <a:pt x="628" y="1106"/>
                      </a:lnTo>
                      <a:lnTo>
                        <a:pt x="624" y="1105"/>
                      </a:lnTo>
                      <a:lnTo>
                        <a:pt x="621" y="1102"/>
                      </a:lnTo>
                      <a:lnTo>
                        <a:pt x="617" y="109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60" name="Freeform 466"/>
                <p:cNvSpPr>
                  <a:spLocks/>
                </p:cNvSpPr>
                <p:nvPr/>
              </p:nvSpPr>
              <p:spPr bwMode="auto">
                <a:xfrm>
                  <a:off x="3664" y="1345"/>
                  <a:ext cx="69" cy="120"/>
                </a:xfrm>
                <a:custGeom>
                  <a:avLst/>
                  <a:gdLst>
                    <a:gd name="T0" fmla="*/ 0 w 681"/>
                    <a:gd name="T1" fmla="*/ 0 h 1107"/>
                    <a:gd name="T2" fmla="*/ 0 w 681"/>
                    <a:gd name="T3" fmla="*/ 0 h 1107"/>
                    <a:gd name="T4" fmla="*/ 0 w 681"/>
                    <a:gd name="T5" fmla="*/ 0 h 1107"/>
                    <a:gd name="T6" fmla="*/ 0 w 681"/>
                    <a:gd name="T7" fmla="*/ 0 h 1107"/>
                    <a:gd name="T8" fmla="*/ 0 w 681"/>
                    <a:gd name="T9" fmla="*/ 0 h 1107"/>
                    <a:gd name="T10" fmla="*/ 0 w 681"/>
                    <a:gd name="T11" fmla="*/ 0 h 1107"/>
                    <a:gd name="T12" fmla="*/ 0 w 681"/>
                    <a:gd name="T13" fmla="*/ 0 h 1107"/>
                    <a:gd name="T14" fmla="*/ 0 w 681"/>
                    <a:gd name="T15" fmla="*/ 0 h 1107"/>
                    <a:gd name="T16" fmla="*/ 0 w 681"/>
                    <a:gd name="T17" fmla="*/ 0 h 1107"/>
                    <a:gd name="T18" fmla="*/ 0 w 681"/>
                    <a:gd name="T19" fmla="*/ 0 h 1107"/>
                    <a:gd name="T20" fmla="*/ 0 w 681"/>
                    <a:gd name="T21" fmla="*/ 0 h 1107"/>
                    <a:gd name="T22" fmla="*/ 0 w 681"/>
                    <a:gd name="T23" fmla="*/ 0 h 1107"/>
                    <a:gd name="T24" fmla="*/ 0 w 681"/>
                    <a:gd name="T25" fmla="*/ 0 h 1107"/>
                    <a:gd name="T26" fmla="*/ 0 w 681"/>
                    <a:gd name="T27" fmla="*/ 0 h 1107"/>
                    <a:gd name="T28" fmla="*/ 0 w 681"/>
                    <a:gd name="T29" fmla="*/ 0 h 1107"/>
                    <a:gd name="T30" fmla="*/ 0 w 681"/>
                    <a:gd name="T31" fmla="*/ 0 h 1107"/>
                    <a:gd name="T32" fmla="*/ 0 w 681"/>
                    <a:gd name="T33" fmla="*/ 0 h 1107"/>
                    <a:gd name="T34" fmla="*/ 0 w 681"/>
                    <a:gd name="T35" fmla="*/ 0 h 1107"/>
                    <a:gd name="T36" fmla="*/ 0 w 681"/>
                    <a:gd name="T37" fmla="*/ 0 h 1107"/>
                    <a:gd name="T38" fmla="*/ 0 w 681"/>
                    <a:gd name="T39" fmla="*/ 0 h 1107"/>
                    <a:gd name="T40" fmla="*/ 0 w 681"/>
                    <a:gd name="T41" fmla="*/ 0 h 1107"/>
                    <a:gd name="T42" fmla="*/ 0 w 681"/>
                    <a:gd name="T43" fmla="*/ 0 h 1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1"/>
                    <a:gd name="T67" fmla="*/ 0 h 1107"/>
                    <a:gd name="T68" fmla="*/ 681 w 681"/>
                    <a:gd name="T69" fmla="*/ 1107 h 1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1" h="1107">
                      <a:moveTo>
                        <a:pt x="617" y="1098"/>
                      </a:moveTo>
                      <a:lnTo>
                        <a:pt x="0" y="36"/>
                      </a:lnTo>
                      <a:lnTo>
                        <a:pt x="64" y="0"/>
                      </a:lnTo>
                      <a:lnTo>
                        <a:pt x="678" y="1063"/>
                      </a:lnTo>
                      <a:lnTo>
                        <a:pt x="681" y="1068"/>
                      </a:lnTo>
                      <a:lnTo>
                        <a:pt x="681" y="1072"/>
                      </a:lnTo>
                      <a:lnTo>
                        <a:pt x="679" y="1077"/>
                      </a:lnTo>
                      <a:lnTo>
                        <a:pt x="677" y="1082"/>
                      </a:lnTo>
                      <a:lnTo>
                        <a:pt x="675" y="1087"/>
                      </a:lnTo>
                      <a:lnTo>
                        <a:pt x="670" y="1091"/>
                      </a:lnTo>
                      <a:lnTo>
                        <a:pt x="665" y="1096"/>
                      </a:lnTo>
                      <a:lnTo>
                        <a:pt x="659" y="1100"/>
                      </a:lnTo>
                      <a:lnTo>
                        <a:pt x="653" y="1103"/>
                      </a:lnTo>
                      <a:lnTo>
                        <a:pt x="647" y="1105"/>
                      </a:lnTo>
                      <a:lnTo>
                        <a:pt x="641" y="1107"/>
                      </a:lnTo>
                      <a:lnTo>
                        <a:pt x="634" y="1107"/>
                      </a:lnTo>
                      <a:lnTo>
                        <a:pt x="628" y="1106"/>
                      </a:lnTo>
                      <a:lnTo>
                        <a:pt x="624" y="1105"/>
                      </a:lnTo>
                      <a:lnTo>
                        <a:pt x="621" y="1102"/>
                      </a:lnTo>
                      <a:lnTo>
                        <a:pt x="617" y="1098"/>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761" name="Freeform 467"/>
                <p:cNvSpPr>
                  <a:spLocks/>
                </p:cNvSpPr>
                <p:nvPr/>
              </p:nvSpPr>
              <p:spPr bwMode="auto">
                <a:xfrm>
                  <a:off x="3120" y="1360"/>
                  <a:ext cx="117" cy="130"/>
                </a:xfrm>
                <a:custGeom>
                  <a:avLst/>
                  <a:gdLst>
                    <a:gd name="T0" fmla="*/ 0 w 1162"/>
                    <a:gd name="T1" fmla="*/ 0 h 1189"/>
                    <a:gd name="T2" fmla="*/ 0 w 1162"/>
                    <a:gd name="T3" fmla="*/ 0 h 1189"/>
                    <a:gd name="T4" fmla="*/ 0 w 1162"/>
                    <a:gd name="T5" fmla="*/ 0 h 1189"/>
                    <a:gd name="T6" fmla="*/ 0 w 1162"/>
                    <a:gd name="T7" fmla="*/ 0 h 1189"/>
                    <a:gd name="T8" fmla="*/ 0 w 1162"/>
                    <a:gd name="T9" fmla="*/ 0 h 1189"/>
                    <a:gd name="T10" fmla="*/ 0 w 1162"/>
                    <a:gd name="T11" fmla="*/ 0 h 1189"/>
                    <a:gd name="T12" fmla="*/ 0 w 1162"/>
                    <a:gd name="T13" fmla="*/ 0 h 1189"/>
                    <a:gd name="T14" fmla="*/ 0 w 1162"/>
                    <a:gd name="T15" fmla="*/ 0 h 1189"/>
                    <a:gd name="T16" fmla="*/ 0 w 1162"/>
                    <a:gd name="T17" fmla="*/ 0 h 1189"/>
                    <a:gd name="T18" fmla="*/ 0 w 1162"/>
                    <a:gd name="T19" fmla="*/ 0 h 1189"/>
                    <a:gd name="T20" fmla="*/ 0 w 1162"/>
                    <a:gd name="T21" fmla="*/ 0 h 1189"/>
                    <a:gd name="T22" fmla="*/ 0 w 1162"/>
                    <a:gd name="T23" fmla="*/ 0 h 1189"/>
                    <a:gd name="T24" fmla="*/ 0 w 1162"/>
                    <a:gd name="T25" fmla="*/ 0 h 1189"/>
                    <a:gd name="T26" fmla="*/ 0 w 1162"/>
                    <a:gd name="T27" fmla="*/ 0 h 1189"/>
                    <a:gd name="T28" fmla="*/ 0 w 1162"/>
                    <a:gd name="T29" fmla="*/ 0 h 1189"/>
                    <a:gd name="T30" fmla="*/ 0 w 1162"/>
                    <a:gd name="T31" fmla="*/ 0 h 1189"/>
                    <a:gd name="T32" fmla="*/ 0 w 1162"/>
                    <a:gd name="T33" fmla="*/ 0 h 1189"/>
                    <a:gd name="T34" fmla="*/ 0 w 1162"/>
                    <a:gd name="T35" fmla="*/ 0 h 1189"/>
                    <a:gd name="T36" fmla="*/ 0 w 1162"/>
                    <a:gd name="T37" fmla="*/ 0 h 1189"/>
                    <a:gd name="T38" fmla="*/ 0 w 1162"/>
                    <a:gd name="T39" fmla="*/ 0 h 1189"/>
                    <a:gd name="T40" fmla="*/ 0 w 1162"/>
                    <a:gd name="T41" fmla="*/ 0 h 1189"/>
                    <a:gd name="T42" fmla="*/ 0 w 1162"/>
                    <a:gd name="T43" fmla="*/ 0 h 1189"/>
                    <a:gd name="T44" fmla="*/ 0 w 1162"/>
                    <a:gd name="T45" fmla="*/ 0 h 1189"/>
                    <a:gd name="T46" fmla="*/ 0 w 1162"/>
                    <a:gd name="T47" fmla="*/ 0 h 1189"/>
                    <a:gd name="T48" fmla="*/ 0 w 1162"/>
                    <a:gd name="T49" fmla="*/ 0 h 1189"/>
                    <a:gd name="T50" fmla="*/ 0 w 1162"/>
                    <a:gd name="T51" fmla="*/ 0 h 1189"/>
                    <a:gd name="T52" fmla="*/ 0 w 1162"/>
                    <a:gd name="T53" fmla="*/ 0 h 1189"/>
                    <a:gd name="T54" fmla="*/ 0 w 1162"/>
                    <a:gd name="T55" fmla="*/ 0 h 1189"/>
                    <a:gd name="T56" fmla="*/ 0 w 1162"/>
                    <a:gd name="T57" fmla="*/ 0 h 1189"/>
                    <a:gd name="T58" fmla="*/ 0 w 1162"/>
                    <a:gd name="T59" fmla="*/ 0 h 1189"/>
                    <a:gd name="T60" fmla="*/ 0 w 1162"/>
                    <a:gd name="T61" fmla="*/ 0 h 1189"/>
                    <a:gd name="T62" fmla="*/ 0 w 1162"/>
                    <a:gd name="T63" fmla="*/ 0 h 1189"/>
                    <a:gd name="T64" fmla="*/ 0 w 1162"/>
                    <a:gd name="T65" fmla="*/ 0 h 1189"/>
                    <a:gd name="T66" fmla="*/ 0 w 1162"/>
                    <a:gd name="T67" fmla="*/ 0 h 1189"/>
                    <a:gd name="T68" fmla="*/ 0 w 1162"/>
                    <a:gd name="T69" fmla="*/ 0 h 1189"/>
                    <a:gd name="T70" fmla="*/ 0 w 1162"/>
                    <a:gd name="T71" fmla="*/ 0 h 1189"/>
                    <a:gd name="T72" fmla="*/ 0 w 1162"/>
                    <a:gd name="T73" fmla="*/ 0 h 1189"/>
                    <a:gd name="T74" fmla="*/ 0 w 1162"/>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2"/>
                    <a:gd name="T115" fmla="*/ 0 h 1189"/>
                    <a:gd name="T116" fmla="*/ 1162 w 1162"/>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2" h="1189">
                      <a:moveTo>
                        <a:pt x="1" y="1137"/>
                      </a:moveTo>
                      <a:lnTo>
                        <a:pt x="1110" y="0"/>
                      </a:lnTo>
                      <a:lnTo>
                        <a:pt x="1111" y="0"/>
                      </a:lnTo>
                      <a:lnTo>
                        <a:pt x="1112" y="1"/>
                      </a:lnTo>
                      <a:lnTo>
                        <a:pt x="1116" y="3"/>
                      </a:lnTo>
                      <a:lnTo>
                        <a:pt x="1119" y="5"/>
                      </a:lnTo>
                      <a:lnTo>
                        <a:pt x="1124" y="9"/>
                      </a:lnTo>
                      <a:lnTo>
                        <a:pt x="1128" y="13"/>
                      </a:lnTo>
                      <a:lnTo>
                        <a:pt x="1134" y="18"/>
                      </a:lnTo>
                      <a:lnTo>
                        <a:pt x="1139" y="24"/>
                      </a:lnTo>
                      <a:lnTo>
                        <a:pt x="1144" y="28"/>
                      </a:lnTo>
                      <a:lnTo>
                        <a:pt x="1149" y="33"/>
                      </a:lnTo>
                      <a:lnTo>
                        <a:pt x="1153" y="38"/>
                      </a:lnTo>
                      <a:lnTo>
                        <a:pt x="1156" y="42"/>
                      </a:lnTo>
                      <a:lnTo>
                        <a:pt x="1160" y="46"/>
                      </a:lnTo>
                      <a:lnTo>
                        <a:pt x="1162" y="48"/>
                      </a:lnTo>
                      <a:lnTo>
                        <a:pt x="1162" y="51"/>
                      </a:lnTo>
                      <a:lnTo>
                        <a:pt x="1162" y="52"/>
                      </a:lnTo>
                      <a:lnTo>
                        <a:pt x="53" y="1189"/>
                      </a:lnTo>
                      <a:lnTo>
                        <a:pt x="52" y="1189"/>
                      </a:lnTo>
                      <a:lnTo>
                        <a:pt x="50" y="1188"/>
                      </a:lnTo>
                      <a:lnTo>
                        <a:pt x="46" y="1187"/>
                      </a:lnTo>
                      <a:lnTo>
                        <a:pt x="43" y="1185"/>
                      </a:lnTo>
                      <a:lnTo>
                        <a:pt x="38" y="1181"/>
                      </a:lnTo>
                      <a:lnTo>
                        <a:pt x="33" y="1177"/>
                      </a:lnTo>
                      <a:lnTo>
                        <a:pt x="28" y="1172"/>
                      </a:lnTo>
                      <a:lnTo>
                        <a:pt x="23" y="1168"/>
                      </a:lnTo>
                      <a:lnTo>
                        <a:pt x="18" y="1162"/>
                      </a:lnTo>
                      <a:lnTo>
                        <a:pt x="14" y="1157"/>
                      </a:lnTo>
                      <a:lnTo>
                        <a:pt x="9" y="1152"/>
                      </a:lnTo>
                      <a:lnTo>
                        <a:pt x="6" y="1148"/>
                      </a:lnTo>
                      <a:lnTo>
                        <a:pt x="3" y="1144"/>
                      </a:lnTo>
                      <a:lnTo>
                        <a:pt x="1" y="1140"/>
                      </a:lnTo>
                      <a:lnTo>
                        <a:pt x="0" y="1138"/>
                      </a:lnTo>
                      <a:lnTo>
                        <a:pt x="1" y="113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62" name="Freeform 468"/>
                <p:cNvSpPr>
                  <a:spLocks/>
                </p:cNvSpPr>
                <p:nvPr/>
              </p:nvSpPr>
              <p:spPr bwMode="auto">
                <a:xfrm>
                  <a:off x="3120" y="1360"/>
                  <a:ext cx="117" cy="130"/>
                </a:xfrm>
                <a:custGeom>
                  <a:avLst/>
                  <a:gdLst>
                    <a:gd name="T0" fmla="*/ 0 w 1162"/>
                    <a:gd name="T1" fmla="*/ 0 h 1189"/>
                    <a:gd name="T2" fmla="*/ 0 w 1162"/>
                    <a:gd name="T3" fmla="*/ 0 h 1189"/>
                    <a:gd name="T4" fmla="*/ 0 w 1162"/>
                    <a:gd name="T5" fmla="*/ 0 h 1189"/>
                    <a:gd name="T6" fmla="*/ 0 w 1162"/>
                    <a:gd name="T7" fmla="*/ 0 h 1189"/>
                    <a:gd name="T8" fmla="*/ 0 w 1162"/>
                    <a:gd name="T9" fmla="*/ 0 h 1189"/>
                    <a:gd name="T10" fmla="*/ 0 w 1162"/>
                    <a:gd name="T11" fmla="*/ 0 h 1189"/>
                    <a:gd name="T12" fmla="*/ 0 w 1162"/>
                    <a:gd name="T13" fmla="*/ 0 h 1189"/>
                    <a:gd name="T14" fmla="*/ 0 w 1162"/>
                    <a:gd name="T15" fmla="*/ 0 h 1189"/>
                    <a:gd name="T16" fmla="*/ 0 w 1162"/>
                    <a:gd name="T17" fmla="*/ 0 h 1189"/>
                    <a:gd name="T18" fmla="*/ 0 w 1162"/>
                    <a:gd name="T19" fmla="*/ 0 h 1189"/>
                    <a:gd name="T20" fmla="*/ 0 w 1162"/>
                    <a:gd name="T21" fmla="*/ 0 h 1189"/>
                    <a:gd name="T22" fmla="*/ 0 w 1162"/>
                    <a:gd name="T23" fmla="*/ 0 h 1189"/>
                    <a:gd name="T24" fmla="*/ 0 w 1162"/>
                    <a:gd name="T25" fmla="*/ 0 h 1189"/>
                    <a:gd name="T26" fmla="*/ 0 w 1162"/>
                    <a:gd name="T27" fmla="*/ 0 h 1189"/>
                    <a:gd name="T28" fmla="*/ 0 w 1162"/>
                    <a:gd name="T29" fmla="*/ 0 h 1189"/>
                    <a:gd name="T30" fmla="*/ 0 w 1162"/>
                    <a:gd name="T31" fmla="*/ 0 h 1189"/>
                    <a:gd name="T32" fmla="*/ 0 w 1162"/>
                    <a:gd name="T33" fmla="*/ 0 h 1189"/>
                    <a:gd name="T34" fmla="*/ 0 w 1162"/>
                    <a:gd name="T35" fmla="*/ 0 h 1189"/>
                    <a:gd name="T36" fmla="*/ 0 w 1162"/>
                    <a:gd name="T37" fmla="*/ 0 h 1189"/>
                    <a:gd name="T38" fmla="*/ 0 w 1162"/>
                    <a:gd name="T39" fmla="*/ 0 h 1189"/>
                    <a:gd name="T40" fmla="*/ 0 w 1162"/>
                    <a:gd name="T41" fmla="*/ 0 h 1189"/>
                    <a:gd name="T42" fmla="*/ 0 w 1162"/>
                    <a:gd name="T43" fmla="*/ 0 h 1189"/>
                    <a:gd name="T44" fmla="*/ 0 w 1162"/>
                    <a:gd name="T45" fmla="*/ 0 h 1189"/>
                    <a:gd name="T46" fmla="*/ 0 w 1162"/>
                    <a:gd name="T47" fmla="*/ 0 h 1189"/>
                    <a:gd name="T48" fmla="*/ 0 w 1162"/>
                    <a:gd name="T49" fmla="*/ 0 h 1189"/>
                    <a:gd name="T50" fmla="*/ 0 w 1162"/>
                    <a:gd name="T51" fmla="*/ 0 h 1189"/>
                    <a:gd name="T52" fmla="*/ 0 w 1162"/>
                    <a:gd name="T53" fmla="*/ 0 h 1189"/>
                    <a:gd name="T54" fmla="*/ 0 w 1162"/>
                    <a:gd name="T55" fmla="*/ 0 h 1189"/>
                    <a:gd name="T56" fmla="*/ 0 w 1162"/>
                    <a:gd name="T57" fmla="*/ 0 h 1189"/>
                    <a:gd name="T58" fmla="*/ 0 w 1162"/>
                    <a:gd name="T59" fmla="*/ 0 h 1189"/>
                    <a:gd name="T60" fmla="*/ 0 w 1162"/>
                    <a:gd name="T61" fmla="*/ 0 h 1189"/>
                    <a:gd name="T62" fmla="*/ 0 w 1162"/>
                    <a:gd name="T63" fmla="*/ 0 h 1189"/>
                    <a:gd name="T64" fmla="*/ 0 w 1162"/>
                    <a:gd name="T65" fmla="*/ 0 h 1189"/>
                    <a:gd name="T66" fmla="*/ 0 w 1162"/>
                    <a:gd name="T67" fmla="*/ 0 h 1189"/>
                    <a:gd name="T68" fmla="*/ 0 w 1162"/>
                    <a:gd name="T69" fmla="*/ 0 h 1189"/>
                    <a:gd name="T70" fmla="*/ 0 w 1162"/>
                    <a:gd name="T71" fmla="*/ 0 h 1189"/>
                    <a:gd name="T72" fmla="*/ 0 w 1162"/>
                    <a:gd name="T73" fmla="*/ 0 h 1189"/>
                    <a:gd name="T74" fmla="*/ 0 w 1162"/>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2"/>
                    <a:gd name="T115" fmla="*/ 0 h 1189"/>
                    <a:gd name="T116" fmla="*/ 1162 w 1162"/>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2" h="1189">
                      <a:moveTo>
                        <a:pt x="1" y="1137"/>
                      </a:moveTo>
                      <a:lnTo>
                        <a:pt x="1110" y="0"/>
                      </a:lnTo>
                      <a:lnTo>
                        <a:pt x="1111" y="0"/>
                      </a:lnTo>
                      <a:lnTo>
                        <a:pt x="1112" y="1"/>
                      </a:lnTo>
                      <a:lnTo>
                        <a:pt x="1116" y="3"/>
                      </a:lnTo>
                      <a:lnTo>
                        <a:pt x="1119" y="5"/>
                      </a:lnTo>
                      <a:lnTo>
                        <a:pt x="1124" y="9"/>
                      </a:lnTo>
                      <a:lnTo>
                        <a:pt x="1128" y="13"/>
                      </a:lnTo>
                      <a:lnTo>
                        <a:pt x="1134" y="18"/>
                      </a:lnTo>
                      <a:lnTo>
                        <a:pt x="1139" y="24"/>
                      </a:lnTo>
                      <a:lnTo>
                        <a:pt x="1144" y="28"/>
                      </a:lnTo>
                      <a:lnTo>
                        <a:pt x="1149" y="33"/>
                      </a:lnTo>
                      <a:lnTo>
                        <a:pt x="1153" y="38"/>
                      </a:lnTo>
                      <a:lnTo>
                        <a:pt x="1156" y="42"/>
                      </a:lnTo>
                      <a:lnTo>
                        <a:pt x="1160" y="46"/>
                      </a:lnTo>
                      <a:lnTo>
                        <a:pt x="1162" y="48"/>
                      </a:lnTo>
                      <a:lnTo>
                        <a:pt x="1162" y="51"/>
                      </a:lnTo>
                      <a:lnTo>
                        <a:pt x="1162" y="52"/>
                      </a:lnTo>
                      <a:lnTo>
                        <a:pt x="53" y="1189"/>
                      </a:lnTo>
                      <a:lnTo>
                        <a:pt x="52" y="1189"/>
                      </a:lnTo>
                      <a:lnTo>
                        <a:pt x="50" y="1188"/>
                      </a:lnTo>
                      <a:lnTo>
                        <a:pt x="46" y="1187"/>
                      </a:lnTo>
                      <a:lnTo>
                        <a:pt x="43" y="1185"/>
                      </a:lnTo>
                      <a:lnTo>
                        <a:pt x="38" y="1181"/>
                      </a:lnTo>
                      <a:lnTo>
                        <a:pt x="33" y="1177"/>
                      </a:lnTo>
                      <a:lnTo>
                        <a:pt x="28" y="1172"/>
                      </a:lnTo>
                      <a:lnTo>
                        <a:pt x="23" y="1168"/>
                      </a:lnTo>
                      <a:lnTo>
                        <a:pt x="18" y="1162"/>
                      </a:lnTo>
                      <a:lnTo>
                        <a:pt x="14" y="1157"/>
                      </a:lnTo>
                      <a:lnTo>
                        <a:pt x="9" y="1152"/>
                      </a:lnTo>
                      <a:lnTo>
                        <a:pt x="6" y="1148"/>
                      </a:lnTo>
                      <a:lnTo>
                        <a:pt x="3" y="1144"/>
                      </a:lnTo>
                      <a:lnTo>
                        <a:pt x="1" y="1140"/>
                      </a:lnTo>
                      <a:lnTo>
                        <a:pt x="0" y="1138"/>
                      </a:lnTo>
                      <a:lnTo>
                        <a:pt x="1" y="113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63" name="Freeform 469"/>
                <p:cNvSpPr>
                  <a:spLocks/>
                </p:cNvSpPr>
                <p:nvPr/>
              </p:nvSpPr>
              <p:spPr bwMode="auto">
                <a:xfrm>
                  <a:off x="3548" y="1903"/>
                  <a:ext cx="262" cy="217"/>
                </a:xfrm>
                <a:custGeom>
                  <a:avLst/>
                  <a:gdLst>
                    <a:gd name="T0" fmla="*/ 0 w 2603"/>
                    <a:gd name="T1" fmla="*/ 0 h 1988"/>
                    <a:gd name="T2" fmla="*/ 0 w 2603"/>
                    <a:gd name="T3" fmla="*/ 0 h 1988"/>
                    <a:gd name="T4" fmla="*/ 0 w 2603"/>
                    <a:gd name="T5" fmla="*/ 0 h 1988"/>
                    <a:gd name="T6" fmla="*/ 0 w 2603"/>
                    <a:gd name="T7" fmla="*/ 0 h 1988"/>
                    <a:gd name="T8" fmla="*/ 0 w 2603"/>
                    <a:gd name="T9" fmla="*/ 0 h 1988"/>
                    <a:gd name="T10" fmla="*/ 0 60000 65536"/>
                    <a:gd name="T11" fmla="*/ 0 60000 65536"/>
                    <a:gd name="T12" fmla="*/ 0 60000 65536"/>
                    <a:gd name="T13" fmla="*/ 0 60000 65536"/>
                    <a:gd name="T14" fmla="*/ 0 60000 65536"/>
                    <a:gd name="T15" fmla="*/ 0 w 2603"/>
                    <a:gd name="T16" fmla="*/ 0 h 1988"/>
                    <a:gd name="T17" fmla="*/ 2603 w 2603"/>
                    <a:gd name="T18" fmla="*/ 1988 h 1988"/>
                  </a:gdLst>
                  <a:ahLst/>
                  <a:cxnLst>
                    <a:cxn ang="T10">
                      <a:pos x="T0" y="T1"/>
                    </a:cxn>
                    <a:cxn ang="T11">
                      <a:pos x="T2" y="T3"/>
                    </a:cxn>
                    <a:cxn ang="T12">
                      <a:pos x="T4" y="T5"/>
                    </a:cxn>
                    <a:cxn ang="T13">
                      <a:pos x="T6" y="T7"/>
                    </a:cxn>
                    <a:cxn ang="T14">
                      <a:pos x="T8" y="T9"/>
                    </a:cxn>
                  </a:cxnLst>
                  <a:rect l="T15" t="T16" r="T17" b="T18"/>
                  <a:pathLst>
                    <a:path w="2603" h="1988">
                      <a:moveTo>
                        <a:pt x="656" y="0"/>
                      </a:moveTo>
                      <a:lnTo>
                        <a:pt x="2603" y="104"/>
                      </a:lnTo>
                      <a:lnTo>
                        <a:pt x="1998" y="1988"/>
                      </a:lnTo>
                      <a:lnTo>
                        <a:pt x="0" y="1802"/>
                      </a:lnTo>
                      <a:lnTo>
                        <a:pt x="656"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64" name="Freeform 470"/>
                <p:cNvSpPr>
                  <a:spLocks/>
                </p:cNvSpPr>
                <p:nvPr/>
              </p:nvSpPr>
              <p:spPr bwMode="auto">
                <a:xfrm>
                  <a:off x="3548" y="1903"/>
                  <a:ext cx="262" cy="217"/>
                </a:xfrm>
                <a:custGeom>
                  <a:avLst/>
                  <a:gdLst>
                    <a:gd name="T0" fmla="*/ 0 w 2603"/>
                    <a:gd name="T1" fmla="*/ 0 h 1988"/>
                    <a:gd name="T2" fmla="*/ 0 w 2603"/>
                    <a:gd name="T3" fmla="*/ 0 h 1988"/>
                    <a:gd name="T4" fmla="*/ 0 w 2603"/>
                    <a:gd name="T5" fmla="*/ 0 h 1988"/>
                    <a:gd name="T6" fmla="*/ 0 w 2603"/>
                    <a:gd name="T7" fmla="*/ 0 h 1988"/>
                    <a:gd name="T8" fmla="*/ 0 w 2603"/>
                    <a:gd name="T9" fmla="*/ 0 h 1988"/>
                    <a:gd name="T10" fmla="*/ 0 60000 65536"/>
                    <a:gd name="T11" fmla="*/ 0 60000 65536"/>
                    <a:gd name="T12" fmla="*/ 0 60000 65536"/>
                    <a:gd name="T13" fmla="*/ 0 60000 65536"/>
                    <a:gd name="T14" fmla="*/ 0 60000 65536"/>
                    <a:gd name="T15" fmla="*/ 0 w 2603"/>
                    <a:gd name="T16" fmla="*/ 0 h 1988"/>
                    <a:gd name="T17" fmla="*/ 2603 w 2603"/>
                    <a:gd name="T18" fmla="*/ 1988 h 1988"/>
                  </a:gdLst>
                  <a:ahLst/>
                  <a:cxnLst>
                    <a:cxn ang="T10">
                      <a:pos x="T0" y="T1"/>
                    </a:cxn>
                    <a:cxn ang="T11">
                      <a:pos x="T2" y="T3"/>
                    </a:cxn>
                    <a:cxn ang="T12">
                      <a:pos x="T4" y="T5"/>
                    </a:cxn>
                    <a:cxn ang="T13">
                      <a:pos x="T6" y="T7"/>
                    </a:cxn>
                    <a:cxn ang="T14">
                      <a:pos x="T8" y="T9"/>
                    </a:cxn>
                  </a:cxnLst>
                  <a:rect l="T15" t="T16" r="T17" b="T18"/>
                  <a:pathLst>
                    <a:path w="2603" h="1988">
                      <a:moveTo>
                        <a:pt x="656" y="0"/>
                      </a:moveTo>
                      <a:lnTo>
                        <a:pt x="2603" y="104"/>
                      </a:lnTo>
                      <a:lnTo>
                        <a:pt x="1998" y="1988"/>
                      </a:lnTo>
                      <a:lnTo>
                        <a:pt x="0" y="1802"/>
                      </a:lnTo>
                      <a:lnTo>
                        <a:pt x="656"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65" name="Line 471"/>
                <p:cNvSpPr>
                  <a:spLocks noChangeShapeType="1"/>
                </p:cNvSpPr>
                <p:nvPr/>
              </p:nvSpPr>
              <p:spPr bwMode="auto">
                <a:xfrm flipH="1">
                  <a:off x="3604" y="1903"/>
                  <a:ext cx="10" cy="3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6" name="Line 472"/>
                <p:cNvSpPr>
                  <a:spLocks noChangeShapeType="1"/>
                </p:cNvSpPr>
                <p:nvPr/>
              </p:nvSpPr>
              <p:spPr bwMode="auto">
                <a:xfrm flipH="1">
                  <a:off x="3604" y="1914"/>
                  <a:ext cx="206" cy="2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7" name="Line 473"/>
                <p:cNvSpPr>
                  <a:spLocks noChangeShapeType="1"/>
                </p:cNvSpPr>
                <p:nvPr/>
              </p:nvSpPr>
              <p:spPr bwMode="auto">
                <a:xfrm flipV="1">
                  <a:off x="3548" y="1942"/>
                  <a:ext cx="56" cy="15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8" name="Line 474"/>
                <p:cNvSpPr>
                  <a:spLocks noChangeShapeType="1"/>
                </p:cNvSpPr>
                <p:nvPr/>
              </p:nvSpPr>
              <p:spPr bwMode="auto">
                <a:xfrm>
                  <a:off x="3604" y="1942"/>
                  <a:ext cx="145" cy="17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9" name="Oval 475"/>
                <p:cNvSpPr>
                  <a:spLocks noChangeArrowheads="1"/>
                </p:cNvSpPr>
                <p:nvPr/>
              </p:nvSpPr>
              <p:spPr bwMode="auto">
                <a:xfrm>
                  <a:off x="3226" y="1315"/>
                  <a:ext cx="52"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770" name="Freeform 476"/>
                <p:cNvSpPr>
                  <a:spLocks/>
                </p:cNvSpPr>
                <p:nvPr/>
              </p:nvSpPr>
              <p:spPr bwMode="auto">
                <a:xfrm>
                  <a:off x="3405" y="1803"/>
                  <a:ext cx="117" cy="129"/>
                </a:xfrm>
                <a:custGeom>
                  <a:avLst/>
                  <a:gdLst>
                    <a:gd name="T0" fmla="*/ 0 w 1161"/>
                    <a:gd name="T1" fmla="*/ 0 h 1178"/>
                    <a:gd name="T2" fmla="*/ 0 w 1161"/>
                    <a:gd name="T3" fmla="*/ 0 h 1178"/>
                    <a:gd name="T4" fmla="*/ 0 w 1161"/>
                    <a:gd name="T5" fmla="*/ 0 h 1178"/>
                    <a:gd name="T6" fmla="*/ 0 w 1161"/>
                    <a:gd name="T7" fmla="*/ 0 h 1178"/>
                    <a:gd name="T8" fmla="*/ 0 w 1161"/>
                    <a:gd name="T9" fmla="*/ 0 h 1178"/>
                    <a:gd name="T10" fmla="*/ 0 w 1161"/>
                    <a:gd name="T11" fmla="*/ 0 h 1178"/>
                    <a:gd name="T12" fmla="*/ 0 w 1161"/>
                    <a:gd name="T13" fmla="*/ 0 h 1178"/>
                    <a:gd name="T14" fmla="*/ 0 w 1161"/>
                    <a:gd name="T15" fmla="*/ 0 h 1178"/>
                    <a:gd name="T16" fmla="*/ 0 w 1161"/>
                    <a:gd name="T17" fmla="*/ 0 h 1178"/>
                    <a:gd name="T18" fmla="*/ 0 w 1161"/>
                    <a:gd name="T19" fmla="*/ 0 h 1178"/>
                    <a:gd name="T20" fmla="*/ 0 w 1161"/>
                    <a:gd name="T21" fmla="*/ 0 h 1178"/>
                    <a:gd name="T22" fmla="*/ 0 w 1161"/>
                    <a:gd name="T23" fmla="*/ 0 h 1178"/>
                    <a:gd name="T24" fmla="*/ 0 w 1161"/>
                    <a:gd name="T25" fmla="*/ 0 h 1178"/>
                    <a:gd name="T26" fmla="*/ 0 w 1161"/>
                    <a:gd name="T27" fmla="*/ 0 h 1178"/>
                    <a:gd name="T28" fmla="*/ 0 w 1161"/>
                    <a:gd name="T29" fmla="*/ 0 h 1178"/>
                    <a:gd name="T30" fmla="*/ 0 w 1161"/>
                    <a:gd name="T31" fmla="*/ 0 h 1178"/>
                    <a:gd name="T32" fmla="*/ 0 w 1161"/>
                    <a:gd name="T33" fmla="*/ 0 h 1178"/>
                    <a:gd name="T34" fmla="*/ 0 w 1161"/>
                    <a:gd name="T35" fmla="*/ 0 h 1178"/>
                    <a:gd name="T36" fmla="*/ 0 w 1161"/>
                    <a:gd name="T37" fmla="*/ 0 h 1178"/>
                    <a:gd name="T38" fmla="*/ 0 w 1161"/>
                    <a:gd name="T39" fmla="*/ 0 h 1178"/>
                    <a:gd name="T40" fmla="*/ 0 w 1161"/>
                    <a:gd name="T41" fmla="*/ 0 h 1178"/>
                    <a:gd name="T42" fmla="*/ 0 w 1161"/>
                    <a:gd name="T43" fmla="*/ 0 h 1178"/>
                    <a:gd name="T44" fmla="*/ 0 w 1161"/>
                    <a:gd name="T45" fmla="*/ 0 h 1178"/>
                    <a:gd name="T46" fmla="*/ 0 w 1161"/>
                    <a:gd name="T47" fmla="*/ 0 h 1178"/>
                    <a:gd name="T48" fmla="*/ 0 w 1161"/>
                    <a:gd name="T49" fmla="*/ 0 h 1178"/>
                    <a:gd name="T50" fmla="*/ 0 w 1161"/>
                    <a:gd name="T51" fmla="*/ 0 h 1178"/>
                    <a:gd name="T52" fmla="*/ 0 w 1161"/>
                    <a:gd name="T53" fmla="*/ 0 h 1178"/>
                    <a:gd name="T54" fmla="*/ 0 w 1161"/>
                    <a:gd name="T55" fmla="*/ 0 h 1178"/>
                    <a:gd name="T56" fmla="*/ 0 w 1161"/>
                    <a:gd name="T57" fmla="*/ 0 h 1178"/>
                    <a:gd name="T58" fmla="*/ 0 w 1161"/>
                    <a:gd name="T59" fmla="*/ 0 h 1178"/>
                    <a:gd name="T60" fmla="*/ 0 w 1161"/>
                    <a:gd name="T61" fmla="*/ 0 h 1178"/>
                    <a:gd name="T62" fmla="*/ 0 w 1161"/>
                    <a:gd name="T63" fmla="*/ 0 h 1178"/>
                    <a:gd name="T64" fmla="*/ 0 w 1161"/>
                    <a:gd name="T65" fmla="*/ 0 h 1178"/>
                    <a:gd name="T66" fmla="*/ 0 w 1161"/>
                    <a:gd name="T67" fmla="*/ 0 h 1178"/>
                    <a:gd name="T68" fmla="*/ 0 w 1161"/>
                    <a:gd name="T69" fmla="*/ 0 h 1178"/>
                    <a:gd name="T70" fmla="*/ 0 w 1161"/>
                    <a:gd name="T71" fmla="*/ 0 h 1178"/>
                    <a:gd name="T72" fmla="*/ 0 w 1161"/>
                    <a:gd name="T73" fmla="*/ 0 h 1178"/>
                    <a:gd name="T74" fmla="*/ 0 w 1161"/>
                    <a:gd name="T75" fmla="*/ 0 h 1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1"/>
                    <a:gd name="T115" fmla="*/ 0 h 1178"/>
                    <a:gd name="T116" fmla="*/ 1161 w 1161"/>
                    <a:gd name="T117" fmla="*/ 1178 h 1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1" h="1178">
                      <a:moveTo>
                        <a:pt x="0" y="1126"/>
                      </a:moveTo>
                      <a:lnTo>
                        <a:pt x="1108" y="0"/>
                      </a:lnTo>
                      <a:lnTo>
                        <a:pt x="1109" y="0"/>
                      </a:lnTo>
                      <a:lnTo>
                        <a:pt x="1111" y="0"/>
                      </a:lnTo>
                      <a:lnTo>
                        <a:pt x="1115" y="3"/>
                      </a:lnTo>
                      <a:lnTo>
                        <a:pt x="1118" y="5"/>
                      </a:lnTo>
                      <a:lnTo>
                        <a:pt x="1123" y="8"/>
                      </a:lnTo>
                      <a:lnTo>
                        <a:pt x="1128" y="13"/>
                      </a:lnTo>
                      <a:lnTo>
                        <a:pt x="1133" y="17"/>
                      </a:lnTo>
                      <a:lnTo>
                        <a:pt x="1139" y="22"/>
                      </a:lnTo>
                      <a:lnTo>
                        <a:pt x="1143" y="28"/>
                      </a:lnTo>
                      <a:lnTo>
                        <a:pt x="1148" y="32"/>
                      </a:lnTo>
                      <a:lnTo>
                        <a:pt x="1152" y="37"/>
                      </a:lnTo>
                      <a:lnTo>
                        <a:pt x="1156" y="41"/>
                      </a:lnTo>
                      <a:lnTo>
                        <a:pt x="1158" y="46"/>
                      </a:lnTo>
                      <a:lnTo>
                        <a:pt x="1160" y="48"/>
                      </a:lnTo>
                      <a:lnTo>
                        <a:pt x="1161" y="50"/>
                      </a:lnTo>
                      <a:lnTo>
                        <a:pt x="1160" y="51"/>
                      </a:lnTo>
                      <a:lnTo>
                        <a:pt x="52" y="1177"/>
                      </a:lnTo>
                      <a:lnTo>
                        <a:pt x="51" y="1178"/>
                      </a:lnTo>
                      <a:lnTo>
                        <a:pt x="49" y="1177"/>
                      </a:lnTo>
                      <a:lnTo>
                        <a:pt x="46" y="1176"/>
                      </a:lnTo>
                      <a:lnTo>
                        <a:pt x="41" y="1174"/>
                      </a:lnTo>
                      <a:lnTo>
                        <a:pt x="37" y="1170"/>
                      </a:lnTo>
                      <a:lnTo>
                        <a:pt x="32" y="1167"/>
                      </a:lnTo>
                      <a:lnTo>
                        <a:pt x="26" y="1163"/>
                      </a:lnTo>
                      <a:lnTo>
                        <a:pt x="22" y="1157"/>
                      </a:lnTo>
                      <a:lnTo>
                        <a:pt x="16" y="1152"/>
                      </a:lnTo>
                      <a:lnTo>
                        <a:pt x="12" y="1147"/>
                      </a:lnTo>
                      <a:lnTo>
                        <a:pt x="8" y="1142"/>
                      </a:lnTo>
                      <a:lnTo>
                        <a:pt x="5" y="1138"/>
                      </a:lnTo>
                      <a:lnTo>
                        <a:pt x="1" y="1133"/>
                      </a:lnTo>
                      <a:lnTo>
                        <a:pt x="0" y="1130"/>
                      </a:lnTo>
                      <a:lnTo>
                        <a:pt x="0" y="1127"/>
                      </a:lnTo>
                      <a:lnTo>
                        <a:pt x="0" y="112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71" name="Freeform 477"/>
                <p:cNvSpPr>
                  <a:spLocks/>
                </p:cNvSpPr>
                <p:nvPr/>
              </p:nvSpPr>
              <p:spPr bwMode="auto">
                <a:xfrm>
                  <a:off x="3405" y="1803"/>
                  <a:ext cx="117" cy="129"/>
                </a:xfrm>
                <a:custGeom>
                  <a:avLst/>
                  <a:gdLst>
                    <a:gd name="T0" fmla="*/ 0 w 1161"/>
                    <a:gd name="T1" fmla="*/ 0 h 1178"/>
                    <a:gd name="T2" fmla="*/ 0 w 1161"/>
                    <a:gd name="T3" fmla="*/ 0 h 1178"/>
                    <a:gd name="T4" fmla="*/ 0 w 1161"/>
                    <a:gd name="T5" fmla="*/ 0 h 1178"/>
                    <a:gd name="T6" fmla="*/ 0 w 1161"/>
                    <a:gd name="T7" fmla="*/ 0 h 1178"/>
                    <a:gd name="T8" fmla="*/ 0 w 1161"/>
                    <a:gd name="T9" fmla="*/ 0 h 1178"/>
                    <a:gd name="T10" fmla="*/ 0 w 1161"/>
                    <a:gd name="T11" fmla="*/ 0 h 1178"/>
                    <a:gd name="T12" fmla="*/ 0 w 1161"/>
                    <a:gd name="T13" fmla="*/ 0 h 1178"/>
                    <a:gd name="T14" fmla="*/ 0 w 1161"/>
                    <a:gd name="T15" fmla="*/ 0 h 1178"/>
                    <a:gd name="T16" fmla="*/ 0 w 1161"/>
                    <a:gd name="T17" fmla="*/ 0 h 1178"/>
                    <a:gd name="T18" fmla="*/ 0 w 1161"/>
                    <a:gd name="T19" fmla="*/ 0 h 1178"/>
                    <a:gd name="T20" fmla="*/ 0 w 1161"/>
                    <a:gd name="T21" fmla="*/ 0 h 1178"/>
                    <a:gd name="T22" fmla="*/ 0 w 1161"/>
                    <a:gd name="T23" fmla="*/ 0 h 1178"/>
                    <a:gd name="T24" fmla="*/ 0 w 1161"/>
                    <a:gd name="T25" fmla="*/ 0 h 1178"/>
                    <a:gd name="T26" fmla="*/ 0 w 1161"/>
                    <a:gd name="T27" fmla="*/ 0 h 1178"/>
                    <a:gd name="T28" fmla="*/ 0 w 1161"/>
                    <a:gd name="T29" fmla="*/ 0 h 1178"/>
                    <a:gd name="T30" fmla="*/ 0 w 1161"/>
                    <a:gd name="T31" fmla="*/ 0 h 1178"/>
                    <a:gd name="T32" fmla="*/ 0 w 1161"/>
                    <a:gd name="T33" fmla="*/ 0 h 1178"/>
                    <a:gd name="T34" fmla="*/ 0 w 1161"/>
                    <a:gd name="T35" fmla="*/ 0 h 1178"/>
                    <a:gd name="T36" fmla="*/ 0 w 1161"/>
                    <a:gd name="T37" fmla="*/ 0 h 1178"/>
                    <a:gd name="T38" fmla="*/ 0 w 1161"/>
                    <a:gd name="T39" fmla="*/ 0 h 1178"/>
                    <a:gd name="T40" fmla="*/ 0 w 1161"/>
                    <a:gd name="T41" fmla="*/ 0 h 1178"/>
                    <a:gd name="T42" fmla="*/ 0 w 1161"/>
                    <a:gd name="T43" fmla="*/ 0 h 1178"/>
                    <a:gd name="T44" fmla="*/ 0 w 1161"/>
                    <a:gd name="T45" fmla="*/ 0 h 1178"/>
                    <a:gd name="T46" fmla="*/ 0 w 1161"/>
                    <a:gd name="T47" fmla="*/ 0 h 1178"/>
                    <a:gd name="T48" fmla="*/ 0 w 1161"/>
                    <a:gd name="T49" fmla="*/ 0 h 1178"/>
                    <a:gd name="T50" fmla="*/ 0 w 1161"/>
                    <a:gd name="T51" fmla="*/ 0 h 1178"/>
                    <a:gd name="T52" fmla="*/ 0 w 1161"/>
                    <a:gd name="T53" fmla="*/ 0 h 1178"/>
                    <a:gd name="T54" fmla="*/ 0 w 1161"/>
                    <a:gd name="T55" fmla="*/ 0 h 1178"/>
                    <a:gd name="T56" fmla="*/ 0 w 1161"/>
                    <a:gd name="T57" fmla="*/ 0 h 1178"/>
                    <a:gd name="T58" fmla="*/ 0 w 1161"/>
                    <a:gd name="T59" fmla="*/ 0 h 1178"/>
                    <a:gd name="T60" fmla="*/ 0 w 1161"/>
                    <a:gd name="T61" fmla="*/ 0 h 1178"/>
                    <a:gd name="T62" fmla="*/ 0 w 1161"/>
                    <a:gd name="T63" fmla="*/ 0 h 1178"/>
                    <a:gd name="T64" fmla="*/ 0 w 1161"/>
                    <a:gd name="T65" fmla="*/ 0 h 1178"/>
                    <a:gd name="T66" fmla="*/ 0 w 1161"/>
                    <a:gd name="T67" fmla="*/ 0 h 1178"/>
                    <a:gd name="T68" fmla="*/ 0 w 1161"/>
                    <a:gd name="T69" fmla="*/ 0 h 1178"/>
                    <a:gd name="T70" fmla="*/ 0 w 1161"/>
                    <a:gd name="T71" fmla="*/ 0 h 1178"/>
                    <a:gd name="T72" fmla="*/ 0 w 1161"/>
                    <a:gd name="T73" fmla="*/ 0 h 1178"/>
                    <a:gd name="T74" fmla="*/ 0 w 1161"/>
                    <a:gd name="T75" fmla="*/ 0 h 1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1"/>
                    <a:gd name="T115" fmla="*/ 0 h 1178"/>
                    <a:gd name="T116" fmla="*/ 1161 w 1161"/>
                    <a:gd name="T117" fmla="*/ 1178 h 1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1" h="1178">
                      <a:moveTo>
                        <a:pt x="0" y="1126"/>
                      </a:moveTo>
                      <a:lnTo>
                        <a:pt x="1108" y="0"/>
                      </a:lnTo>
                      <a:lnTo>
                        <a:pt x="1109" y="0"/>
                      </a:lnTo>
                      <a:lnTo>
                        <a:pt x="1111" y="0"/>
                      </a:lnTo>
                      <a:lnTo>
                        <a:pt x="1115" y="3"/>
                      </a:lnTo>
                      <a:lnTo>
                        <a:pt x="1118" y="5"/>
                      </a:lnTo>
                      <a:lnTo>
                        <a:pt x="1123" y="8"/>
                      </a:lnTo>
                      <a:lnTo>
                        <a:pt x="1128" y="13"/>
                      </a:lnTo>
                      <a:lnTo>
                        <a:pt x="1133" y="17"/>
                      </a:lnTo>
                      <a:lnTo>
                        <a:pt x="1139" y="22"/>
                      </a:lnTo>
                      <a:lnTo>
                        <a:pt x="1143" y="28"/>
                      </a:lnTo>
                      <a:lnTo>
                        <a:pt x="1148" y="32"/>
                      </a:lnTo>
                      <a:lnTo>
                        <a:pt x="1152" y="37"/>
                      </a:lnTo>
                      <a:lnTo>
                        <a:pt x="1156" y="41"/>
                      </a:lnTo>
                      <a:lnTo>
                        <a:pt x="1158" y="46"/>
                      </a:lnTo>
                      <a:lnTo>
                        <a:pt x="1160" y="48"/>
                      </a:lnTo>
                      <a:lnTo>
                        <a:pt x="1161" y="50"/>
                      </a:lnTo>
                      <a:lnTo>
                        <a:pt x="1160" y="51"/>
                      </a:lnTo>
                      <a:lnTo>
                        <a:pt x="52" y="1177"/>
                      </a:lnTo>
                      <a:lnTo>
                        <a:pt x="51" y="1178"/>
                      </a:lnTo>
                      <a:lnTo>
                        <a:pt x="49" y="1177"/>
                      </a:lnTo>
                      <a:lnTo>
                        <a:pt x="46" y="1176"/>
                      </a:lnTo>
                      <a:lnTo>
                        <a:pt x="41" y="1174"/>
                      </a:lnTo>
                      <a:lnTo>
                        <a:pt x="37" y="1170"/>
                      </a:lnTo>
                      <a:lnTo>
                        <a:pt x="32" y="1167"/>
                      </a:lnTo>
                      <a:lnTo>
                        <a:pt x="26" y="1163"/>
                      </a:lnTo>
                      <a:lnTo>
                        <a:pt x="22" y="1157"/>
                      </a:lnTo>
                      <a:lnTo>
                        <a:pt x="16" y="1152"/>
                      </a:lnTo>
                      <a:lnTo>
                        <a:pt x="12" y="1147"/>
                      </a:lnTo>
                      <a:lnTo>
                        <a:pt x="8" y="1142"/>
                      </a:lnTo>
                      <a:lnTo>
                        <a:pt x="5" y="1138"/>
                      </a:lnTo>
                      <a:lnTo>
                        <a:pt x="1" y="1133"/>
                      </a:lnTo>
                      <a:lnTo>
                        <a:pt x="0" y="1130"/>
                      </a:lnTo>
                      <a:lnTo>
                        <a:pt x="0" y="1127"/>
                      </a:lnTo>
                      <a:lnTo>
                        <a:pt x="0" y="112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72" name="Freeform 478"/>
                <p:cNvSpPr>
                  <a:spLocks/>
                </p:cNvSpPr>
                <p:nvPr/>
              </p:nvSpPr>
              <p:spPr bwMode="auto">
                <a:xfrm>
                  <a:off x="4071" y="1441"/>
                  <a:ext cx="265" cy="187"/>
                </a:xfrm>
                <a:custGeom>
                  <a:avLst/>
                  <a:gdLst>
                    <a:gd name="T0" fmla="*/ 0 w 2629"/>
                    <a:gd name="T1" fmla="*/ 0 h 1718"/>
                    <a:gd name="T2" fmla="*/ 0 w 2629"/>
                    <a:gd name="T3" fmla="*/ 0 h 1718"/>
                    <a:gd name="T4" fmla="*/ 0 w 2629"/>
                    <a:gd name="T5" fmla="*/ 0 h 1718"/>
                    <a:gd name="T6" fmla="*/ 0 w 2629"/>
                    <a:gd name="T7" fmla="*/ 0 h 1718"/>
                    <a:gd name="T8" fmla="*/ 0 w 2629"/>
                    <a:gd name="T9" fmla="*/ 0 h 1718"/>
                    <a:gd name="T10" fmla="*/ 0 60000 65536"/>
                    <a:gd name="T11" fmla="*/ 0 60000 65536"/>
                    <a:gd name="T12" fmla="*/ 0 60000 65536"/>
                    <a:gd name="T13" fmla="*/ 0 60000 65536"/>
                    <a:gd name="T14" fmla="*/ 0 60000 65536"/>
                    <a:gd name="T15" fmla="*/ 0 w 2629"/>
                    <a:gd name="T16" fmla="*/ 0 h 1718"/>
                    <a:gd name="T17" fmla="*/ 2629 w 2629"/>
                    <a:gd name="T18" fmla="*/ 1718 h 1718"/>
                  </a:gdLst>
                  <a:ahLst/>
                  <a:cxnLst>
                    <a:cxn ang="T10">
                      <a:pos x="T0" y="T1"/>
                    </a:cxn>
                    <a:cxn ang="T11">
                      <a:pos x="T2" y="T3"/>
                    </a:cxn>
                    <a:cxn ang="T12">
                      <a:pos x="T4" y="T5"/>
                    </a:cxn>
                    <a:cxn ang="T13">
                      <a:pos x="T6" y="T7"/>
                    </a:cxn>
                    <a:cxn ang="T14">
                      <a:pos x="T8" y="T9"/>
                    </a:cxn>
                  </a:cxnLst>
                  <a:rect l="T15" t="T16" r="T17" b="T18"/>
                  <a:pathLst>
                    <a:path w="2629" h="1718">
                      <a:moveTo>
                        <a:pt x="0" y="1717"/>
                      </a:moveTo>
                      <a:lnTo>
                        <a:pt x="464" y="67"/>
                      </a:lnTo>
                      <a:lnTo>
                        <a:pt x="2629" y="0"/>
                      </a:lnTo>
                      <a:lnTo>
                        <a:pt x="2233" y="1718"/>
                      </a:lnTo>
                      <a:lnTo>
                        <a:pt x="0" y="171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73" name="Freeform 479"/>
                <p:cNvSpPr>
                  <a:spLocks/>
                </p:cNvSpPr>
                <p:nvPr/>
              </p:nvSpPr>
              <p:spPr bwMode="auto">
                <a:xfrm>
                  <a:off x="4071" y="1441"/>
                  <a:ext cx="265" cy="187"/>
                </a:xfrm>
                <a:custGeom>
                  <a:avLst/>
                  <a:gdLst>
                    <a:gd name="T0" fmla="*/ 0 w 2629"/>
                    <a:gd name="T1" fmla="*/ 0 h 1718"/>
                    <a:gd name="T2" fmla="*/ 0 w 2629"/>
                    <a:gd name="T3" fmla="*/ 0 h 1718"/>
                    <a:gd name="T4" fmla="*/ 0 w 2629"/>
                    <a:gd name="T5" fmla="*/ 0 h 1718"/>
                    <a:gd name="T6" fmla="*/ 0 w 2629"/>
                    <a:gd name="T7" fmla="*/ 0 h 1718"/>
                    <a:gd name="T8" fmla="*/ 0 w 2629"/>
                    <a:gd name="T9" fmla="*/ 0 h 1718"/>
                    <a:gd name="T10" fmla="*/ 0 60000 65536"/>
                    <a:gd name="T11" fmla="*/ 0 60000 65536"/>
                    <a:gd name="T12" fmla="*/ 0 60000 65536"/>
                    <a:gd name="T13" fmla="*/ 0 60000 65536"/>
                    <a:gd name="T14" fmla="*/ 0 60000 65536"/>
                    <a:gd name="T15" fmla="*/ 0 w 2629"/>
                    <a:gd name="T16" fmla="*/ 0 h 1718"/>
                    <a:gd name="T17" fmla="*/ 2629 w 2629"/>
                    <a:gd name="T18" fmla="*/ 1718 h 1718"/>
                  </a:gdLst>
                  <a:ahLst/>
                  <a:cxnLst>
                    <a:cxn ang="T10">
                      <a:pos x="T0" y="T1"/>
                    </a:cxn>
                    <a:cxn ang="T11">
                      <a:pos x="T2" y="T3"/>
                    </a:cxn>
                    <a:cxn ang="T12">
                      <a:pos x="T4" y="T5"/>
                    </a:cxn>
                    <a:cxn ang="T13">
                      <a:pos x="T6" y="T7"/>
                    </a:cxn>
                    <a:cxn ang="T14">
                      <a:pos x="T8" y="T9"/>
                    </a:cxn>
                  </a:cxnLst>
                  <a:rect l="T15" t="T16" r="T17" b="T18"/>
                  <a:pathLst>
                    <a:path w="2629" h="1718">
                      <a:moveTo>
                        <a:pt x="0" y="1717"/>
                      </a:moveTo>
                      <a:lnTo>
                        <a:pt x="464" y="67"/>
                      </a:lnTo>
                      <a:lnTo>
                        <a:pt x="2629" y="0"/>
                      </a:lnTo>
                      <a:lnTo>
                        <a:pt x="2233" y="1718"/>
                      </a:lnTo>
                      <a:lnTo>
                        <a:pt x="0" y="171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74" name="Line 480"/>
                <p:cNvSpPr>
                  <a:spLocks noChangeShapeType="1"/>
                </p:cNvSpPr>
                <p:nvPr/>
              </p:nvSpPr>
              <p:spPr bwMode="auto">
                <a:xfrm flipV="1">
                  <a:off x="4071" y="1449"/>
                  <a:ext cx="80" cy="17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5" name="Line 481"/>
                <p:cNvSpPr>
                  <a:spLocks noChangeShapeType="1"/>
                </p:cNvSpPr>
                <p:nvPr/>
              </p:nvSpPr>
              <p:spPr bwMode="auto">
                <a:xfrm>
                  <a:off x="4118" y="1448"/>
                  <a:ext cx="33" cy="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6" name="Line 482"/>
                <p:cNvSpPr>
                  <a:spLocks noChangeShapeType="1"/>
                </p:cNvSpPr>
                <p:nvPr/>
              </p:nvSpPr>
              <p:spPr bwMode="auto">
                <a:xfrm flipH="1" flipV="1">
                  <a:off x="4151" y="1449"/>
                  <a:ext cx="145" cy="17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7" name="Line 483"/>
                <p:cNvSpPr>
                  <a:spLocks noChangeShapeType="1"/>
                </p:cNvSpPr>
                <p:nvPr/>
              </p:nvSpPr>
              <p:spPr bwMode="auto">
                <a:xfrm flipH="1">
                  <a:off x="4151" y="1441"/>
                  <a:ext cx="185"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8" name="Freeform 484"/>
                <p:cNvSpPr>
                  <a:spLocks/>
                </p:cNvSpPr>
                <p:nvPr/>
              </p:nvSpPr>
              <p:spPr bwMode="auto">
                <a:xfrm>
                  <a:off x="3267" y="1195"/>
                  <a:ext cx="117" cy="130"/>
                </a:xfrm>
                <a:custGeom>
                  <a:avLst/>
                  <a:gdLst>
                    <a:gd name="T0" fmla="*/ 0 w 1164"/>
                    <a:gd name="T1" fmla="*/ 0 h 1192"/>
                    <a:gd name="T2" fmla="*/ 0 w 1164"/>
                    <a:gd name="T3" fmla="*/ 0 h 1192"/>
                    <a:gd name="T4" fmla="*/ 0 w 1164"/>
                    <a:gd name="T5" fmla="*/ 0 h 1192"/>
                    <a:gd name="T6" fmla="*/ 0 w 1164"/>
                    <a:gd name="T7" fmla="*/ 0 h 1192"/>
                    <a:gd name="T8" fmla="*/ 0 w 1164"/>
                    <a:gd name="T9" fmla="*/ 0 h 1192"/>
                    <a:gd name="T10" fmla="*/ 0 w 1164"/>
                    <a:gd name="T11" fmla="*/ 0 h 1192"/>
                    <a:gd name="T12" fmla="*/ 0 w 1164"/>
                    <a:gd name="T13" fmla="*/ 0 h 1192"/>
                    <a:gd name="T14" fmla="*/ 0 w 1164"/>
                    <a:gd name="T15" fmla="*/ 0 h 1192"/>
                    <a:gd name="T16" fmla="*/ 0 w 1164"/>
                    <a:gd name="T17" fmla="*/ 0 h 1192"/>
                    <a:gd name="T18" fmla="*/ 0 w 1164"/>
                    <a:gd name="T19" fmla="*/ 0 h 1192"/>
                    <a:gd name="T20" fmla="*/ 0 w 1164"/>
                    <a:gd name="T21" fmla="*/ 0 h 1192"/>
                    <a:gd name="T22" fmla="*/ 0 w 1164"/>
                    <a:gd name="T23" fmla="*/ 0 h 1192"/>
                    <a:gd name="T24" fmla="*/ 0 w 1164"/>
                    <a:gd name="T25" fmla="*/ 0 h 1192"/>
                    <a:gd name="T26" fmla="*/ 0 w 1164"/>
                    <a:gd name="T27" fmla="*/ 0 h 1192"/>
                    <a:gd name="T28" fmla="*/ 0 w 1164"/>
                    <a:gd name="T29" fmla="*/ 0 h 1192"/>
                    <a:gd name="T30" fmla="*/ 0 w 1164"/>
                    <a:gd name="T31" fmla="*/ 0 h 1192"/>
                    <a:gd name="T32" fmla="*/ 0 w 1164"/>
                    <a:gd name="T33" fmla="*/ 0 h 1192"/>
                    <a:gd name="T34" fmla="*/ 0 w 1164"/>
                    <a:gd name="T35" fmla="*/ 0 h 1192"/>
                    <a:gd name="T36" fmla="*/ 0 w 1164"/>
                    <a:gd name="T37" fmla="*/ 0 h 1192"/>
                    <a:gd name="T38" fmla="*/ 0 w 1164"/>
                    <a:gd name="T39" fmla="*/ 0 h 1192"/>
                    <a:gd name="T40" fmla="*/ 0 w 1164"/>
                    <a:gd name="T41" fmla="*/ 0 h 1192"/>
                    <a:gd name="T42" fmla="*/ 0 w 1164"/>
                    <a:gd name="T43" fmla="*/ 0 h 1192"/>
                    <a:gd name="T44" fmla="*/ 0 w 1164"/>
                    <a:gd name="T45" fmla="*/ 0 h 1192"/>
                    <a:gd name="T46" fmla="*/ 0 w 1164"/>
                    <a:gd name="T47" fmla="*/ 0 h 1192"/>
                    <a:gd name="T48" fmla="*/ 0 w 1164"/>
                    <a:gd name="T49" fmla="*/ 0 h 1192"/>
                    <a:gd name="T50" fmla="*/ 0 w 1164"/>
                    <a:gd name="T51" fmla="*/ 0 h 1192"/>
                    <a:gd name="T52" fmla="*/ 0 w 1164"/>
                    <a:gd name="T53" fmla="*/ 0 h 1192"/>
                    <a:gd name="T54" fmla="*/ 0 w 1164"/>
                    <a:gd name="T55" fmla="*/ 0 h 1192"/>
                    <a:gd name="T56" fmla="*/ 0 w 1164"/>
                    <a:gd name="T57" fmla="*/ 0 h 1192"/>
                    <a:gd name="T58" fmla="*/ 0 w 1164"/>
                    <a:gd name="T59" fmla="*/ 0 h 1192"/>
                    <a:gd name="T60" fmla="*/ 0 w 1164"/>
                    <a:gd name="T61" fmla="*/ 0 h 1192"/>
                    <a:gd name="T62" fmla="*/ 0 w 1164"/>
                    <a:gd name="T63" fmla="*/ 0 h 1192"/>
                    <a:gd name="T64" fmla="*/ 0 w 1164"/>
                    <a:gd name="T65" fmla="*/ 0 h 1192"/>
                    <a:gd name="T66" fmla="*/ 0 w 1164"/>
                    <a:gd name="T67" fmla="*/ 0 h 1192"/>
                    <a:gd name="T68" fmla="*/ 0 w 1164"/>
                    <a:gd name="T69" fmla="*/ 0 h 1192"/>
                    <a:gd name="T70" fmla="*/ 0 w 1164"/>
                    <a:gd name="T71" fmla="*/ 0 h 1192"/>
                    <a:gd name="T72" fmla="*/ 0 w 1164"/>
                    <a:gd name="T73" fmla="*/ 0 h 1192"/>
                    <a:gd name="T74" fmla="*/ 0 w 1164"/>
                    <a:gd name="T75" fmla="*/ 0 h 1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92"/>
                    <a:gd name="T116" fmla="*/ 1164 w 1164"/>
                    <a:gd name="T117" fmla="*/ 1192 h 11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92">
                      <a:moveTo>
                        <a:pt x="0" y="1141"/>
                      </a:moveTo>
                      <a:lnTo>
                        <a:pt x="1111" y="0"/>
                      </a:lnTo>
                      <a:lnTo>
                        <a:pt x="1112" y="0"/>
                      </a:lnTo>
                      <a:lnTo>
                        <a:pt x="1113" y="1"/>
                      </a:lnTo>
                      <a:lnTo>
                        <a:pt x="1117" y="3"/>
                      </a:lnTo>
                      <a:lnTo>
                        <a:pt x="1120" y="7"/>
                      </a:lnTo>
                      <a:lnTo>
                        <a:pt x="1124" y="10"/>
                      </a:lnTo>
                      <a:lnTo>
                        <a:pt x="1129" y="15"/>
                      </a:lnTo>
                      <a:lnTo>
                        <a:pt x="1134" y="20"/>
                      </a:lnTo>
                      <a:lnTo>
                        <a:pt x="1140" y="25"/>
                      </a:lnTo>
                      <a:lnTo>
                        <a:pt x="1144" y="30"/>
                      </a:lnTo>
                      <a:lnTo>
                        <a:pt x="1149" y="35"/>
                      </a:lnTo>
                      <a:lnTo>
                        <a:pt x="1153" y="40"/>
                      </a:lnTo>
                      <a:lnTo>
                        <a:pt x="1158" y="43"/>
                      </a:lnTo>
                      <a:lnTo>
                        <a:pt x="1161" y="47"/>
                      </a:lnTo>
                      <a:lnTo>
                        <a:pt x="1163" y="49"/>
                      </a:lnTo>
                      <a:lnTo>
                        <a:pt x="1164" y="51"/>
                      </a:lnTo>
                      <a:lnTo>
                        <a:pt x="1164" y="52"/>
                      </a:lnTo>
                      <a:lnTo>
                        <a:pt x="52" y="1192"/>
                      </a:lnTo>
                      <a:lnTo>
                        <a:pt x="51" y="1192"/>
                      </a:lnTo>
                      <a:lnTo>
                        <a:pt x="50" y="1191"/>
                      </a:lnTo>
                      <a:lnTo>
                        <a:pt x="46" y="1188"/>
                      </a:lnTo>
                      <a:lnTo>
                        <a:pt x="43" y="1186"/>
                      </a:lnTo>
                      <a:lnTo>
                        <a:pt x="39" y="1183"/>
                      </a:lnTo>
                      <a:lnTo>
                        <a:pt x="34" y="1178"/>
                      </a:lnTo>
                      <a:lnTo>
                        <a:pt x="28" y="1174"/>
                      </a:lnTo>
                      <a:lnTo>
                        <a:pt x="24" y="1168"/>
                      </a:lnTo>
                      <a:lnTo>
                        <a:pt x="18" y="1163"/>
                      </a:lnTo>
                      <a:lnTo>
                        <a:pt x="14" y="1159"/>
                      </a:lnTo>
                      <a:lnTo>
                        <a:pt x="9" y="1153"/>
                      </a:lnTo>
                      <a:lnTo>
                        <a:pt x="6" y="1150"/>
                      </a:lnTo>
                      <a:lnTo>
                        <a:pt x="2" y="1146"/>
                      </a:lnTo>
                      <a:lnTo>
                        <a:pt x="1" y="1143"/>
                      </a:lnTo>
                      <a:lnTo>
                        <a:pt x="0" y="114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79" name="Freeform 485"/>
                <p:cNvSpPr>
                  <a:spLocks/>
                </p:cNvSpPr>
                <p:nvPr/>
              </p:nvSpPr>
              <p:spPr bwMode="auto">
                <a:xfrm>
                  <a:off x="3267" y="1195"/>
                  <a:ext cx="117" cy="130"/>
                </a:xfrm>
                <a:custGeom>
                  <a:avLst/>
                  <a:gdLst>
                    <a:gd name="T0" fmla="*/ 0 w 1164"/>
                    <a:gd name="T1" fmla="*/ 0 h 1192"/>
                    <a:gd name="T2" fmla="*/ 0 w 1164"/>
                    <a:gd name="T3" fmla="*/ 0 h 1192"/>
                    <a:gd name="T4" fmla="*/ 0 w 1164"/>
                    <a:gd name="T5" fmla="*/ 0 h 1192"/>
                    <a:gd name="T6" fmla="*/ 0 w 1164"/>
                    <a:gd name="T7" fmla="*/ 0 h 1192"/>
                    <a:gd name="T8" fmla="*/ 0 w 1164"/>
                    <a:gd name="T9" fmla="*/ 0 h 1192"/>
                    <a:gd name="T10" fmla="*/ 0 w 1164"/>
                    <a:gd name="T11" fmla="*/ 0 h 1192"/>
                    <a:gd name="T12" fmla="*/ 0 w 1164"/>
                    <a:gd name="T13" fmla="*/ 0 h 1192"/>
                    <a:gd name="T14" fmla="*/ 0 w 1164"/>
                    <a:gd name="T15" fmla="*/ 0 h 1192"/>
                    <a:gd name="T16" fmla="*/ 0 w 1164"/>
                    <a:gd name="T17" fmla="*/ 0 h 1192"/>
                    <a:gd name="T18" fmla="*/ 0 w 1164"/>
                    <a:gd name="T19" fmla="*/ 0 h 1192"/>
                    <a:gd name="T20" fmla="*/ 0 w 1164"/>
                    <a:gd name="T21" fmla="*/ 0 h 1192"/>
                    <a:gd name="T22" fmla="*/ 0 w 1164"/>
                    <a:gd name="T23" fmla="*/ 0 h 1192"/>
                    <a:gd name="T24" fmla="*/ 0 w 1164"/>
                    <a:gd name="T25" fmla="*/ 0 h 1192"/>
                    <a:gd name="T26" fmla="*/ 0 w 1164"/>
                    <a:gd name="T27" fmla="*/ 0 h 1192"/>
                    <a:gd name="T28" fmla="*/ 0 w 1164"/>
                    <a:gd name="T29" fmla="*/ 0 h 1192"/>
                    <a:gd name="T30" fmla="*/ 0 w 1164"/>
                    <a:gd name="T31" fmla="*/ 0 h 1192"/>
                    <a:gd name="T32" fmla="*/ 0 w 1164"/>
                    <a:gd name="T33" fmla="*/ 0 h 1192"/>
                    <a:gd name="T34" fmla="*/ 0 w 1164"/>
                    <a:gd name="T35" fmla="*/ 0 h 1192"/>
                    <a:gd name="T36" fmla="*/ 0 w 1164"/>
                    <a:gd name="T37" fmla="*/ 0 h 1192"/>
                    <a:gd name="T38" fmla="*/ 0 w 1164"/>
                    <a:gd name="T39" fmla="*/ 0 h 1192"/>
                    <a:gd name="T40" fmla="*/ 0 w 1164"/>
                    <a:gd name="T41" fmla="*/ 0 h 1192"/>
                    <a:gd name="T42" fmla="*/ 0 w 1164"/>
                    <a:gd name="T43" fmla="*/ 0 h 1192"/>
                    <a:gd name="T44" fmla="*/ 0 w 1164"/>
                    <a:gd name="T45" fmla="*/ 0 h 1192"/>
                    <a:gd name="T46" fmla="*/ 0 w 1164"/>
                    <a:gd name="T47" fmla="*/ 0 h 1192"/>
                    <a:gd name="T48" fmla="*/ 0 w 1164"/>
                    <a:gd name="T49" fmla="*/ 0 h 1192"/>
                    <a:gd name="T50" fmla="*/ 0 w 1164"/>
                    <a:gd name="T51" fmla="*/ 0 h 1192"/>
                    <a:gd name="T52" fmla="*/ 0 w 1164"/>
                    <a:gd name="T53" fmla="*/ 0 h 1192"/>
                    <a:gd name="T54" fmla="*/ 0 w 1164"/>
                    <a:gd name="T55" fmla="*/ 0 h 1192"/>
                    <a:gd name="T56" fmla="*/ 0 w 1164"/>
                    <a:gd name="T57" fmla="*/ 0 h 1192"/>
                    <a:gd name="T58" fmla="*/ 0 w 1164"/>
                    <a:gd name="T59" fmla="*/ 0 h 1192"/>
                    <a:gd name="T60" fmla="*/ 0 w 1164"/>
                    <a:gd name="T61" fmla="*/ 0 h 1192"/>
                    <a:gd name="T62" fmla="*/ 0 w 1164"/>
                    <a:gd name="T63" fmla="*/ 0 h 1192"/>
                    <a:gd name="T64" fmla="*/ 0 w 1164"/>
                    <a:gd name="T65" fmla="*/ 0 h 1192"/>
                    <a:gd name="T66" fmla="*/ 0 w 1164"/>
                    <a:gd name="T67" fmla="*/ 0 h 1192"/>
                    <a:gd name="T68" fmla="*/ 0 w 1164"/>
                    <a:gd name="T69" fmla="*/ 0 h 1192"/>
                    <a:gd name="T70" fmla="*/ 0 w 1164"/>
                    <a:gd name="T71" fmla="*/ 0 h 1192"/>
                    <a:gd name="T72" fmla="*/ 0 w 1164"/>
                    <a:gd name="T73" fmla="*/ 0 h 1192"/>
                    <a:gd name="T74" fmla="*/ 0 w 1164"/>
                    <a:gd name="T75" fmla="*/ 0 h 1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92"/>
                    <a:gd name="T116" fmla="*/ 1164 w 1164"/>
                    <a:gd name="T117" fmla="*/ 1192 h 11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92">
                      <a:moveTo>
                        <a:pt x="0" y="1141"/>
                      </a:moveTo>
                      <a:lnTo>
                        <a:pt x="1111" y="0"/>
                      </a:lnTo>
                      <a:lnTo>
                        <a:pt x="1112" y="0"/>
                      </a:lnTo>
                      <a:lnTo>
                        <a:pt x="1113" y="1"/>
                      </a:lnTo>
                      <a:lnTo>
                        <a:pt x="1117" y="3"/>
                      </a:lnTo>
                      <a:lnTo>
                        <a:pt x="1120" y="7"/>
                      </a:lnTo>
                      <a:lnTo>
                        <a:pt x="1124" y="10"/>
                      </a:lnTo>
                      <a:lnTo>
                        <a:pt x="1129" y="15"/>
                      </a:lnTo>
                      <a:lnTo>
                        <a:pt x="1134" y="20"/>
                      </a:lnTo>
                      <a:lnTo>
                        <a:pt x="1140" y="25"/>
                      </a:lnTo>
                      <a:lnTo>
                        <a:pt x="1144" y="30"/>
                      </a:lnTo>
                      <a:lnTo>
                        <a:pt x="1149" y="35"/>
                      </a:lnTo>
                      <a:lnTo>
                        <a:pt x="1153" y="40"/>
                      </a:lnTo>
                      <a:lnTo>
                        <a:pt x="1158" y="43"/>
                      </a:lnTo>
                      <a:lnTo>
                        <a:pt x="1161" y="47"/>
                      </a:lnTo>
                      <a:lnTo>
                        <a:pt x="1163" y="49"/>
                      </a:lnTo>
                      <a:lnTo>
                        <a:pt x="1164" y="51"/>
                      </a:lnTo>
                      <a:lnTo>
                        <a:pt x="1164" y="52"/>
                      </a:lnTo>
                      <a:lnTo>
                        <a:pt x="52" y="1192"/>
                      </a:lnTo>
                      <a:lnTo>
                        <a:pt x="51" y="1192"/>
                      </a:lnTo>
                      <a:lnTo>
                        <a:pt x="50" y="1191"/>
                      </a:lnTo>
                      <a:lnTo>
                        <a:pt x="46" y="1188"/>
                      </a:lnTo>
                      <a:lnTo>
                        <a:pt x="43" y="1186"/>
                      </a:lnTo>
                      <a:lnTo>
                        <a:pt x="39" y="1183"/>
                      </a:lnTo>
                      <a:lnTo>
                        <a:pt x="34" y="1178"/>
                      </a:lnTo>
                      <a:lnTo>
                        <a:pt x="28" y="1174"/>
                      </a:lnTo>
                      <a:lnTo>
                        <a:pt x="24" y="1168"/>
                      </a:lnTo>
                      <a:lnTo>
                        <a:pt x="18" y="1163"/>
                      </a:lnTo>
                      <a:lnTo>
                        <a:pt x="14" y="1159"/>
                      </a:lnTo>
                      <a:lnTo>
                        <a:pt x="9" y="1153"/>
                      </a:lnTo>
                      <a:lnTo>
                        <a:pt x="6" y="1150"/>
                      </a:lnTo>
                      <a:lnTo>
                        <a:pt x="2" y="1146"/>
                      </a:lnTo>
                      <a:lnTo>
                        <a:pt x="1" y="1143"/>
                      </a:lnTo>
                      <a:lnTo>
                        <a:pt x="0" y="114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80" name="Freeform 486"/>
                <p:cNvSpPr>
                  <a:spLocks/>
                </p:cNvSpPr>
                <p:nvPr/>
              </p:nvSpPr>
              <p:spPr bwMode="auto">
                <a:xfrm>
                  <a:off x="3379" y="1195"/>
                  <a:ext cx="5" cy="6"/>
                </a:xfrm>
                <a:custGeom>
                  <a:avLst/>
                  <a:gdLst>
                    <a:gd name="T0" fmla="*/ 0 w 53"/>
                    <a:gd name="T1" fmla="*/ 0 h 52"/>
                    <a:gd name="T2" fmla="*/ 0 w 53"/>
                    <a:gd name="T3" fmla="*/ 0 h 52"/>
                    <a:gd name="T4" fmla="*/ 0 w 53"/>
                    <a:gd name="T5" fmla="*/ 0 h 52"/>
                    <a:gd name="T6" fmla="*/ 0 w 53"/>
                    <a:gd name="T7" fmla="*/ 0 h 52"/>
                    <a:gd name="T8" fmla="*/ 0 w 53"/>
                    <a:gd name="T9" fmla="*/ 0 h 52"/>
                    <a:gd name="T10" fmla="*/ 0 w 53"/>
                    <a:gd name="T11" fmla="*/ 0 h 52"/>
                    <a:gd name="T12" fmla="*/ 0 w 53"/>
                    <a:gd name="T13" fmla="*/ 0 h 52"/>
                    <a:gd name="T14" fmla="*/ 0 w 53"/>
                    <a:gd name="T15" fmla="*/ 0 h 52"/>
                    <a:gd name="T16" fmla="*/ 0 w 53"/>
                    <a:gd name="T17" fmla="*/ 0 h 52"/>
                    <a:gd name="T18" fmla="*/ 0 w 53"/>
                    <a:gd name="T19" fmla="*/ 0 h 52"/>
                    <a:gd name="T20" fmla="*/ 0 w 53"/>
                    <a:gd name="T21" fmla="*/ 0 h 52"/>
                    <a:gd name="T22" fmla="*/ 0 w 53"/>
                    <a:gd name="T23" fmla="*/ 0 h 52"/>
                    <a:gd name="T24" fmla="*/ 0 w 53"/>
                    <a:gd name="T25" fmla="*/ 0 h 52"/>
                    <a:gd name="T26" fmla="*/ 0 w 53"/>
                    <a:gd name="T27" fmla="*/ 0 h 52"/>
                    <a:gd name="T28" fmla="*/ 0 w 53"/>
                    <a:gd name="T29" fmla="*/ 0 h 52"/>
                    <a:gd name="T30" fmla="*/ 0 w 53"/>
                    <a:gd name="T31" fmla="*/ 0 h 52"/>
                    <a:gd name="T32" fmla="*/ 0 w 53"/>
                    <a:gd name="T33" fmla="*/ 0 h 52"/>
                    <a:gd name="T34" fmla="*/ 0 w 53"/>
                    <a:gd name="T35" fmla="*/ 0 h 52"/>
                    <a:gd name="T36" fmla="*/ 0 w 53"/>
                    <a:gd name="T37" fmla="*/ 0 h 52"/>
                    <a:gd name="T38" fmla="*/ 0 w 53"/>
                    <a:gd name="T39" fmla="*/ 0 h 52"/>
                    <a:gd name="T40" fmla="*/ 0 w 53"/>
                    <a:gd name="T41" fmla="*/ 0 h 52"/>
                    <a:gd name="T42" fmla="*/ 0 w 53"/>
                    <a:gd name="T43" fmla="*/ 0 h 52"/>
                    <a:gd name="T44" fmla="*/ 0 w 53"/>
                    <a:gd name="T45" fmla="*/ 0 h 52"/>
                    <a:gd name="T46" fmla="*/ 0 w 53"/>
                    <a:gd name="T47" fmla="*/ 0 h 52"/>
                    <a:gd name="T48" fmla="*/ 0 w 53"/>
                    <a:gd name="T49" fmla="*/ 0 h 52"/>
                    <a:gd name="T50" fmla="*/ 0 w 53"/>
                    <a:gd name="T51" fmla="*/ 0 h 52"/>
                    <a:gd name="T52" fmla="*/ 0 w 53"/>
                    <a:gd name="T53" fmla="*/ 0 h 52"/>
                    <a:gd name="T54" fmla="*/ 0 w 53"/>
                    <a:gd name="T55" fmla="*/ 0 h 52"/>
                    <a:gd name="T56" fmla="*/ 0 w 53"/>
                    <a:gd name="T57" fmla="*/ 0 h 52"/>
                    <a:gd name="T58" fmla="*/ 0 w 53"/>
                    <a:gd name="T59" fmla="*/ 0 h 52"/>
                    <a:gd name="T60" fmla="*/ 0 w 53"/>
                    <a:gd name="T61" fmla="*/ 0 h 52"/>
                    <a:gd name="T62" fmla="*/ 0 w 53"/>
                    <a:gd name="T63" fmla="*/ 0 h 52"/>
                    <a:gd name="T64" fmla="*/ 0 w 5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52"/>
                    <a:gd name="T101" fmla="*/ 53 w 5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52">
                      <a:moveTo>
                        <a:pt x="26" y="26"/>
                      </a:moveTo>
                      <a:lnTo>
                        <a:pt x="21" y="22"/>
                      </a:lnTo>
                      <a:lnTo>
                        <a:pt x="16" y="17"/>
                      </a:lnTo>
                      <a:lnTo>
                        <a:pt x="12" y="13"/>
                      </a:lnTo>
                      <a:lnTo>
                        <a:pt x="8" y="8"/>
                      </a:lnTo>
                      <a:lnTo>
                        <a:pt x="5" y="5"/>
                      </a:lnTo>
                      <a:lnTo>
                        <a:pt x="2" y="2"/>
                      </a:lnTo>
                      <a:lnTo>
                        <a:pt x="1" y="1"/>
                      </a:lnTo>
                      <a:lnTo>
                        <a:pt x="0" y="0"/>
                      </a:lnTo>
                      <a:lnTo>
                        <a:pt x="1" y="0"/>
                      </a:lnTo>
                      <a:lnTo>
                        <a:pt x="2" y="1"/>
                      </a:lnTo>
                      <a:lnTo>
                        <a:pt x="6" y="3"/>
                      </a:lnTo>
                      <a:lnTo>
                        <a:pt x="9" y="7"/>
                      </a:lnTo>
                      <a:lnTo>
                        <a:pt x="13" y="10"/>
                      </a:lnTo>
                      <a:lnTo>
                        <a:pt x="18" y="15"/>
                      </a:lnTo>
                      <a:lnTo>
                        <a:pt x="23" y="20"/>
                      </a:lnTo>
                      <a:lnTo>
                        <a:pt x="29" y="25"/>
                      </a:lnTo>
                      <a:lnTo>
                        <a:pt x="33" y="30"/>
                      </a:lnTo>
                      <a:lnTo>
                        <a:pt x="38" y="35"/>
                      </a:lnTo>
                      <a:lnTo>
                        <a:pt x="42" y="40"/>
                      </a:lnTo>
                      <a:lnTo>
                        <a:pt x="47" y="43"/>
                      </a:lnTo>
                      <a:lnTo>
                        <a:pt x="50" y="47"/>
                      </a:lnTo>
                      <a:lnTo>
                        <a:pt x="52" y="49"/>
                      </a:lnTo>
                      <a:lnTo>
                        <a:pt x="53" y="51"/>
                      </a:lnTo>
                      <a:lnTo>
                        <a:pt x="53" y="52"/>
                      </a:lnTo>
                      <a:lnTo>
                        <a:pt x="53" y="51"/>
                      </a:lnTo>
                      <a:lnTo>
                        <a:pt x="51" y="50"/>
                      </a:lnTo>
                      <a:lnTo>
                        <a:pt x="49" y="48"/>
                      </a:lnTo>
                      <a:lnTo>
                        <a:pt x="46" y="44"/>
                      </a:lnTo>
                      <a:lnTo>
                        <a:pt x="41" y="41"/>
                      </a:lnTo>
                      <a:lnTo>
                        <a:pt x="36" y="36"/>
                      </a:lnTo>
                      <a:lnTo>
                        <a:pt x="32" y="32"/>
                      </a:lnTo>
                      <a:lnTo>
                        <a:pt x="26" y="2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81" name="Freeform 487"/>
                <p:cNvSpPr>
                  <a:spLocks/>
                </p:cNvSpPr>
                <p:nvPr/>
              </p:nvSpPr>
              <p:spPr bwMode="auto">
                <a:xfrm>
                  <a:off x="3379" y="1195"/>
                  <a:ext cx="5" cy="6"/>
                </a:xfrm>
                <a:custGeom>
                  <a:avLst/>
                  <a:gdLst>
                    <a:gd name="T0" fmla="*/ 0 w 53"/>
                    <a:gd name="T1" fmla="*/ 0 h 52"/>
                    <a:gd name="T2" fmla="*/ 0 w 53"/>
                    <a:gd name="T3" fmla="*/ 0 h 52"/>
                    <a:gd name="T4" fmla="*/ 0 w 53"/>
                    <a:gd name="T5" fmla="*/ 0 h 52"/>
                    <a:gd name="T6" fmla="*/ 0 w 53"/>
                    <a:gd name="T7" fmla="*/ 0 h 52"/>
                    <a:gd name="T8" fmla="*/ 0 w 53"/>
                    <a:gd name="T9" fmla="*/ 0 h 52"/>
                    <a:gd name="T10" fmla="*/ 0 w 53"/>
                    <a:gd name="T11" fmla="*/ 0 h 52"/>
                    <a:gd name="T12" fmla="*/ 0 w 53"/>
                    <a:gd name="T13" fmla="*/ 0 h 52"/>
                    <a:gd name="T14" fmla="*/ 0 w 53"/>
                    <a:gd name="T15" fmla="*/ 0 h 52"/>
                    <a:gd name="T16" fmla="*/ 0 w 53"/>
                    <a:gd name="T17" fmla="*/ 0 h 52"/>
                    <a:gd name="T18" fmla="*/ 0 w 53"/>
                    <a:gd name="T19" fmla="*/ 0 h 52"/>
                    <a:gd name="T20" fmla="*/ 0 w 53"/>
                    <a:gd name="T21" fmla="*/ 0 h 52"/>
                    <a:gd name="T22" fmla="*/ 0 w 53"/>
                    <a:gd name="T23" fmla="*/ 0 h 52"/>
                    <a:gd name="T24" fmla="*/ 0 w 53"/>
                    <a:gd name="T25" fmla="*/ 0 h 52"/>
                    <a:gd name="T26" fmla="*/ 0 w 53"/>
                    <a:gd name="T27" fmla="*/ 0 h 52"/>
                    <a:gd name="T28" fmla="*/ 0 w 53"/>
                    <a:gd name="T29" fmla="*/ 0 h 52"/>
                    <a:gd name="T30" fmla="*/ 0 w 53"/>
                    <a:gd name="T31" fmla="*/ 0 h 52"/>
                    <a:gd name="T32" fmla="*/ 0 w 53"/>
                    <a:gd name="T33" fmla="*/ 0 h 52"/>
                    <a:gd name="T34" fmla="*/ 0 w 53"/>
                    <a:gd name="T35" fmla="*/ 0 h 52"/>
                    <a:gd name="T36" fmla="*/ 0 w 53"/>
                    <a:gd name="T37" fmla="*/ 0 h 52"/>
                    <a:gd name="T38" fmla="*/ 0 w 53"/>
                    <a:gd name="T39" fmla="*/ 0 h 52"/>
                    <a:gd name="T40" fmla="*/ 0 w 53"/>
                    <a:gd name="T41" fmla="*/ 0 h 52"/>
                    <a:gd name="T42" fmla="*/ 0 w 53"/>
                    <a:gd name="T43" fmla="*/ 0 h 52"/>
                    <a:gd name="T44" fmla="*/ 0 w 53"/>
                    <a:gd name="T45" fmla="*/ 0 h 52"/>
                    <a:gd name="T46" fmla="*/ 0 w 53"/>
                    <a:gd name="T47" fmla="*/ 0 h 52"/>
                    <a:gd name="T48" fmla="*/ 0 w 53"/>
                    <a:gd name="T49" fmla="*/ 0 h 52"/>
                    <a:gd name="T50" fmla="*/ 0 w 53"/>
                    <a:gd name="T51" fmla="*/ 0 h 52"/>
                    <a:gd name="T52" fmla="*/ 0 w 53"/>
                    <a:gd name="T53" fmla="*/ 0 h 52"/>
                    <a:gd name="T54" fmla="*/ 0 w 53"/>
                    <a:gd name="T55" fmla="*/ 0 h 52"/>
                    <a:gd name="T56" fmla="*/ 0 w 53"/>
                    <a:gd name="T57" fmla="*/ 0 h 52"/>
                    <a:gd name="T58" fmla="*/ 0 w 53"/>
                    <a:gd name="T59" fmla="*/ 0 h 52"/>
                    <a:gd name="T60" fmla="*/ 0 w 53"/>
                    <a:gd name="T61" fmla="*/ 0 h 52"/>
                    <a:gd name="T62" fmla="*/ 0 w 53"/>
                    <a:gd name="T63" fmla="*/ 0 h 52"/>
                    <a:gd name="T64" fmla="*/ 0 w 5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52"/>
                    <a:gd name="T101" fmla="*/ 53 w 5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52">
                      <a:moveTo>
                        <a:pt x="26" y="26"/>
                      </a:moveTo>
                      <a:lnTo>
                        <a:pt x="21" y="22"/>
                      </a:lnTo>
                      <a:lnTo>
                        <a:pt x="16" y="17"/>
                      </a:lnTo>
                      <a:lnTo>
                        <a:pt x="12" y="13"/>
                      </a:lnTo>
                      <a:lnTo>
                        <a:pt x="8" y="8"/>
                      </a:lnTo>
                      <a:lnTo>
                        <a:pt x="5" y="5"/>
                      </a:lnTo>
                      <a:lnTo>
                        <a:pt x="2" y="2"/>
                      </a:lnTo>
                      <a:lnTo>
                        <a:pt x="1" y="1"/>
                      </a:lnTo>
                      <a:lnTo>
                        <a:pt x="0" y="0"/>
                      </a:lnTo>
                      <a:lnTo>
                        <a:pt x="1" y="0"/>
                      </a:lnTo>
                      <a:lnTo>
                        <a:pt x="2" y="1"/>
                      </a:lnTo>
                      <a:lnTo>
                        <a:pt x="6" y="3"/>
                      </a:lnTo>
                      <a:lnTo>
                        <a:pt x="9" y="7"/>
                      </a:lnTo>
                      <a:lnTo>
                        <a:pt x="13" y="10"/>
                      </a:lnTo>
                      <a:lnTo>
                        <a:pt x="18" y="15"/>
                      </a:lnTo>
                      <a:lnTo>
                        <a:pt x="23" y="20"/>
                      </a:lnTo>
                      <a:lnTo>
                        <a:pt x="29" y="25"/>
                      </a:lnTo>
                      <a:lnTo>
                        <a:pt x="33" y="30"/>
                      </a:lnTo>
                      <a:lnTo>
                        <a:pt x="38" y="35"/>
                      </a:lnTo>
                      <a:lnTo>
                        <a:pt x="42" y="40"/>
                      </a:lnTo>
                      <a:lnTo>
                        <a:pt x="47" y="43"/>
                      </a:lnTo>
                      <a:lnTo>
                        <a:pt x="50" y="47"/>
                      </a:lnTo>
                      <a:lnTo>
                        <a:pt x="52" y="49"/>
                      </a:lnTo>
                      <a:lnTo>
                        <a:pt x="53" y="51"/>
                      </a:lnTo>
                      <a:lnTo>
                        <a:pt x="53" y="52"/>
                      </a:lnTo>
                      <a:lnTo>
                        <a:pt x="53" y="51"/>
                      </a:lnTo>
                      <a:lnTo>
                        <a:pt x="51" y="50"/>
                      </a:lnTo>
                      <a:lnTo>
                        <a:pt x="49" y="48"/>
                      </a:lnTo>
                      <a:lnTo>
                        <a:pt x="46" y="44"/>
                      </a:lnTo>
                      <a:lnTo>
                        <a:pt x="41" y="41"/>
                      </a:lnTo>
                      <a:lnTo>
                        <a:pt x="36" y="36"/>
                      </a:lnTo>
                      <a:lnTo>
                        <a:pt x="32" y="32"/>
                      </a:lnTo>
                      <a:lnTo>
                        <a:pt x="26" y="2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82" name="Freeform 488"/>
                <p:cNvSpPr>
                  <a:spLocks/>
                </p:cNvSpPr>
                <p:nvPr/>
              </p:nvSpPr>
              <p:spPr bwMode="auto">
                <a:xfrm>
                  <a:off x="4077" y="1165"/>
                  <a:ext cx="119" cy="130"/>
                </a:xfrm>
                <a:custGeom>
                  <a:avLst/>
                  <a:gdLst>
                    <a:gd name="T0" fmla="*/ 0 w 1179"/>
                    <a:gd name="T1" fmla="*/ 0 h 1196"/>
                    <a:gd name="T2" fmla="*/ 0 w 1179"/>
                    <a:gd name="T3" fmla="*/ 0 h 1196"/>
                    <a:gd name="T4" fmla="*/ 0 w 1179"/>
                    <a:gd name="T5" fmla="*/ 0 h 1196"/>
                    <a:gd name="T6" fmla="*/ 0 w 1179"/>
                    <a:gd name="T7" fmla="*/ 0 h 1196"/>
                    <a:gd name="T8" fmla="*/ 0 w 1179"/>
                    <a:gd name="T9" fmla="*/ 0 h 1196"/>
                    <a:gd name="T10" fmla="*/ 0 w 1179"/>
                    <a:gd name="T11" fmla="*/ 0 h 1196"/>
                    <a:gd name="T12" fmla="*/ 0 w 1179"/>
                    <a:gd name="T13" fmla="*/ 0 h 1196"/>
                    <a:gd name="T14" fmla="*/ 0 w 1179"/>
                    <a:gd name="T15" fmla="*/ 0 h 1196"/>
                    <a:gd name="T16" fmla="*/ 0 w 1179"/>
                    <a:gd name="T17" fmla="*/ 0 h 1196"/>
                    <a:gd name="T18" fmla="*/ 0 w 1179"/>
                    <a:gd name="T19" fmla="*/ 0 h 1196"/>
                    <a:gd name="T20" fmla="*/ 0 w 1179"/>
                    <a:gd name="T21" fmla="*/ 0 h 1196"/>
                    <a:gd name="T22" fmla="*/ 0 w 1179"/>
                    <a:gd name="T23" fmla="*/ 0 h 1196"/>
                    <a:gd name="T24" fmla="*/ 0 w 1179"/>
                    <a:gd name="T25" fmla="*/ 0 h 1196"/>
                    <a:gd name="T26" fmla="*/ 0 w 1179"/>
                    <a:gd name="T27" fmla="*/ 0 h 1196"/>
                    <a:gd name="T28" fmla="*/ 0 w 1179"/>
                    <a:gd name="T29" fmla="*/ 0 h 1196"/>
                    <a:gd name="T30" fmla="*/ 0 w 1179"/>
                    <a:gd name="T31" fmla="*/ 0 h 1196"/>
                    <a:gd name="T32" fmla="*/ 0 w 1179"/>
                    <a:gd name="T33" fmla="*/ 0 h 1196"/>
                    <a:gd name="T34" fmla="*/ 0 w 1179"/>
                    <a:gd name="T35" fmla="*/ 0 h 1196"/>
                    <a:gd name="T36" fmla="*/ 0 w 1179"/>
                    <a:gd name="T37" fmla="*/ 0 h 1196"/>
                    <a:gd name="T38" fmla="*/ 0 w 1179"/>
                    <a:gd name="T39" fmla="*/ 0 h 1196"/>
                    <a:gd name="T40" fmla="*/ 0 w 1179"/>
                    <a:gd name="T41" fmla="*/ 0 h 1196"/>
                    <a:gd name="T42" fmla="*/ 0 w 1179"/>
                    <a:gd name="T43" fmla="*/ 0 h 1196"/>
                    <a:gd name="T44" fmla="*/ 0 w 1179"/>
                    <a:gd name="T45" fmla="*/ 0 h 1196"/>
                    <a:gd name="T46" fmla="*/ 0 w 1179"/>
                    <a:gd name="T47" fmla="*/ 0 h 1196"/>
                    <a:gd name="T48" fmla="*/ 0 w 1179"/>
                    <a:gd name="T49" fmla="*/ 0 h 1196"/>
                    <a:gd name="T50" fmla="*/ 0 w 1179"/>
                    <a:gd name="T51" fmla="*/ 0 h 1196"/>
                    <a:gd name="T52" fmla="*/ 0 w 1179"/>
                    <a:gd name="T53" fmla="*/ 0 h 1196"/>
                    <a:gd name="T54" fmla="*/ 0 w 1179"/>
                    <a:gd name="T55" fmla="*/ 0 h 1196"/>
                    <a:gd name="T56" fmla="*/ 0 w 1179"/>
                    <a:gd name="T57" fmla="*/ 0 h 1196"/>
                    <a:gd name="T58" fmla="*/ 0 w 1179"/>
                    <a:gd name="T59" fmla="*/ 0 h 1196"/>
                    <a:gd name="T60" fmla="*/ 0 w 1179"/>
                    <a:gd name="T61" fmla="*/ 0 h 1196"/>
                    <a:gd name="T62" fmla="*/ 0 w 1179"/>
                    <a:gd name="T63" fmla="*/ 0 h 1196"/>
                    <a:gd name="T64" fmla="*/ 0 w 1179"/>
                    <a:gd name="T65" fmla="*/ 0 h 1196"/>
                    <a:gd name="T66" fmla="*/ 0 w 1179"/>
                    <a:gd name="T67" fmla="*/ 0 h 1196"/>
                    <a:gd name="T68" fmla="*/ 0 w 1179"/>
                    <a:gd name="T69" fmla="*/ 0 h 1196"/>
                    <a:gd name="T70" fmla="*/ 0 w 1179"/>
                    <a:gd name="T71" fmla="*/ 0 h 1196"/>
                    <a:gd name="T72" fmla="*/ 0 w 1179"/>
                    <a:gd name="T73" fmla="*/ 0 h 1196"/>
                    <a:gd name="T74" fmla="*/ 0 w 1179"/>
                    <a:gd name="T75" fmla="*/ 0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9"/>
                    <a:gd name="T115" fmla="*/ 0 h 1196"/>
                    <a:gd name="T116" fmla="*/ 1179 w 1179"/>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9" h="1196">
                      <a:moveTo>
                        <a:pt x="1178" y="52"/>
                      </a:moveTo>
                      <a:lnTo>
                        <a:pt x="52" y="1196"/>
                      </a:lnTo>
                      <a:lnTo>
                        <a:pt x="51" y="1196"/>
                      </a:lnTo>
                      <a:lnTo>
                        <a:pt x="49" y="1195"/>
                      </a:lnTo>
                      <a:lnTo>
                        <a:pt x="46" y="1192"/>
                      </a:lnTo>
                      <a:lnTo>
                        <a:pt x="42" y="1190"/>
                      </a:lnTo>
                      <a:lnTo>
                        <a:pt x="38" y="1187"/>
                      </a:lnTo>
                      <a:lnTo>
                        <a:pt x="33" y="1182"/>
                      </a:lnTo>
                      <a:lnTo>
                        <a:pt x="28" y="1178"/>
                      </a:lnTo>
                      <a:lnTo>
                        <a:pt x="23" y="1173"/>
                      </a:lnTo>
                      <a:lnTo>
                        <a:pt x="18" y="1167"/>
                      </a:lnTo>
                      <a:lnTo>
                        <a:pt x="12" y="1163"/>
                      </a:lnTo>
                      <a:lnTo>
                        <a:pt x="9" y="1158"/>
                      </a:lnTo>
                      <a:lnTo>
                        <a:pt x="6" y="1154"/>
                      </a:lnTo>
                      <a:lnTo>
                        <a:pt x="2" y="1149"/>
                      </a:lnTo>
                      <a:lnTo>
                        <a:pt x="0" y="1147"/>
                      </a:lnTo>
                      <a:lnTo>
                        <a:pt x="0" y="1145"/>
                      </a:lnTo>
                      <a:lnTo>
                        <a:pt x="0" y="1144"/>
                      </a:lnTo>
                      <a:lnTo>
                        <a:pt x="1126" y="1"/>
                      </a:lnTo>
                      <a:lnTo>
                        <a:pt x="1127" y="0"/>
                      </a:lnTo>
                      <a:lnTo>
                        <a:pt x="1129" y="1"/>
                      </a:lnTo>
                      <a:lnTo>
                        <a:pt x="1133" y="2"/>
                      </a:lnTo>
                      <a:lnTo>
                        <a:pt x="1137" y="4"/>
                      </a:lnTo>
                      <a:lnTo>
                        <a:pt x="1142" y="8"/>
                      </a:lnTo>
                      <a:lnTo>
                        <a:pt x="1146" y="12"/>
                      </a:lnTo>
                      <a:lnTo>
                        <a:pt x="1152" y="17"/>
                      </a:lnTo>
                      <a:lnTo>
                        <a:pt x="1156" y="21"/>
                      </a:lnTo>
                      <a:lnTo>
                        <a:pt x="1162" y="27"/>
                      </a:lnTo>
                      <a:lnTo>
                        <a:pt x="1167" y="31"/>
                      </a:lnTo>
                      <a:lnTo>
                        <a:pt x="1171" y="37"/>
                      </a:lnTo>
                      <a:lnTo>
                        <a:pt x="1175" y="42"/>
                      </a:lnTo>
                      <a:lnTo>
                        <a:pt x="1177" y="45"/>
                      </a:lnTo>
                      <a:lnTo>
                        <a:pt x="1178" y="48"/>
                      </a:lnTo>
                      <a:lnTo>
                        <a:pt x="1179" y="51"/>
                      </a:lnTo>
                      <a:lnTo>
                        <a:pt x="1178" y="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83" name="Freeform 489"/>
                <p:cNvSpPr>
                  <a:spLocks/>
                </p:cNvSpPr>
                <p:nvPr/>
              </p:nvSpPr>
              <p:spPr bwMode="auto">
                <a:xfrm>
                  <a:off x="4077" y="1165"/>
                  <a:ext cx="119" cy="130"/>
                </a:xfrm>
                <a:custGeom>
                  <a:avLst/>
                  <a:gdLst>
                    <a:gd name="T0" fmla="*/ 0 w 1179"/>
                    <a:gd name="T1" fmla="*/ 0 h 1196"/>
                    <a:gd name="T2" fmla="*/ 0 w 1179"/>
                    <a:gd name="T3" fmla="*/ 0 h 1196"/>
                    <a:gd name="T4" fmla="*/ 0 w 1179"/>
                    <a:gd name="T5" fmla="*/ 0 h 1196"/>
                    <a:gd name="T6" fmla="*/ 0 w 1179"/>
                    <a:gd name="T7" fmla="*/ 0 h 1196"/>
                    <a:gd name="T8" fmla="*/ 0 w 1179"/>
                    <a:gd name="T9" fmla="*/ 0 h 1196"/>
                    <a:gd name="T10" fmla="*/ 0 w 1179"/>
                    <a:gd name="T11" fmla="*/ 0 h 1196"/>
                    <a:gd name="T12" fmla="*/ 0 w 1179"/>
                    <a:gd name="T13" fmla="*/ 0 h 1196"/>
                    <a:gd name="T14" fmla="*/ 0 w 1179"/>
                    <a:gd name="T15" fmla="*/ 0 h 1196"/>
                    <a:gd name="T16" fmla="*/ 0 w 1179"/>
                    <a:gd name="T17" fmla="*/ 0 h 1196"/>
                    <a:gd name="T18" fmla="*/ 0 w 1179"/>
                    <a:gd name="T19" fmla="*/ 0 h 1196"/>
                    <a:gd name="T20" fmla="*/ 0 w 1179"/>
                    <a:gd name="T21" fmla="*/ 0 h 1196"/>
                    <a:gd name="T22" fmla="*/ 0 w 1179"/>
                    <a:gd name="T23" fmla="*/ 0 h 1196"/>
                    <a:gd name="T24" fmla="*/ 0 w 1179"/>
                    <a:gd name="T25" fmla="*/ 0 h 1196"/>
                    <a:gd name="T26" fmla="*/ 0 w 1179"/>
                    <a:gd name="T27" fmla="*/ 0 h 1196"/>
                    <a:gd name="T28" fmla="*/ 0 w 1179"/>
                    <a:gd name="T29" fmla="*/ 0 h 1196"/>
                    <a:gd name="T30" fmla="*/ 0 w 1179"/>
                    <a:gd name="T31" fmla="*/ 0 h 1196"/>
                    <a:gd name="T32" fmla="*/ 0 w 1179"/>
                    <a:gd name="T33" fmla="*/ 0 h 1196"/>
                    <a:gd name="T34" fmla="*/ 0 w 1179"/>
                    <a:gd name="T35" fmla="*/ 0 h 1196"/>
                    <a:gd name="T36" fmla="*/ 0 w 1179"/>
                    <a:gd name="T37" fmla="*/ 0 h 1196"/>
                    <a:gd name="T38" fmla="*/ 0 w 1179"/>
                    <a:gd name="T39" fmla="*/ 0 h 1196"/>
                    <a:gd name="T40" fmla="*/ 0 w 1179"/>
                    <a:gd name="T41" fmla="*/ 0 h 1196"/>
                    <a:gd name="T42" fmla="*/ 0 w 1179"/>
                    <a:gd name="T43" fmla="*/ 0 h 1196"/>
                    <a:gd name="T44" fmla="*/ 0 w 1179"/>
                    <a:gd name="T45" fmla="*/ 0 h 1196"/>
                    <a:gd name="T46" fmla="*/ 0 w 1179"/>
                    <a:gd name="T47" fmla="*/ 0 h 1196"/>
                    <a:gd name="T48" fmla="*/ 0 w 1179"/>
                    <a:gd name="T49" fmla="*/ 0 h 1196"/>
                    <a:gd name="T50" fmla="*/ 0 w 1179"/>
                    <a:gd name="T51" fmla="*/ 0 h 1196"/>
                    <a:gd name="T52" fmla="*/ 0 w 1179"/>
                    <a:gd name="T53" fmla="*/ 0 h 1196"/>
                    <a:gd name="T54" fmla="*/ 0 w 1179"/>
                    <a:gd name="T55" fmla="*/ 0 h 1196"/>
                    <a:gd name="T56" fmla="*/ 0 w 1179"/>
                    <a:gd name="T57" fmla="*/ 0 h 1196"/>
                    <a:gd name="T58" fmla="*/ 0 w 1179"/>
                    <a:gd name="T59" fmla="*/ 0 h 1196"/>
                    <a:gd name="T60" fmla="*/ 0 w 1179"/>
                    <a:gd name="T61" fmla="*/ 0 h 1196"/>
                    <a:gd name="T62" fmla="*/ 0 w 1179"/>
                    <a:gd name="T63" fmla="*/ 0 h 1196"/>
                    <a:gd name="T64" fmla="*/ 0 w 1179"/>
                    <a:gd name="T65" fmla="*/ 0 h 1196"/>
                    <a:gd name="T66" fmla="*/ 0 w 1179"/>
                    <a:gd name="T67" fmla="*/ 0 h 1196"/>
                    <a:gd name="T68" fmla="*/ 0 w 1179"/>
                    <a:gd name="T69" fmla="*/ 0 h 1196"/>
                    <a:gd name="T70" fmla="*/ 0 w 1179"/>
                    <a:gd name="T71" fmla="*/ 0 h 1196"/>
                    <a:gd name="T72" fmla="*/ 0 w 1179"/>
                    <a:gd name="T73" fmla="*/ 0 h 1196"/>
                    <a:gd name="T74" fmla="*/ 0 w 1179"/>
                    <a:gd name="T75" fmla="*/ 0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9"/>
                    <a:gd name="T115" fmla="*/ 0 h 1196"/>
                    <a:gd name="T116" fmla="*/ 1179 w 1179"/>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9" h="1196">
                      <a:moveTo>
                        <a:pt x="1178" y="52"/>
                      </a:moveTo>
                      <a:lnTo>
                        <a:pt x="52" y="1196"/>
                      </a:lnTo>
                      <a:lnTo>
                        <a:pt x="51" y="1196"/>
                      </a:lnTo>
                      <a:lnTo>
                        <a:pt x="49" y="1195"/>
                      </a:lnTo>
                      <a:lnTo>
                        <a:pt x="46" y="1192"/>
                      </a:lnTo>
                      <a:lnTo>
                        <a:pt x="42" y="1190"/>
                      </a:lnTo>
                      <a:lnTo>
                        <a:pt x="38" y="1187"/>
                      </a:lnTo>
                      <a:lnTo>
                        <a:pt x="33" y="1182"/>
                      </a:lnTo>
                      <a:lnTo>
                        <a:pt x="28" y="1178"/>
                      </a:lnTo>
                      <a:lnTo>
                        <a:pt x="23" y="1173"/>
                      </a:lnTo>
                      <a:lnTo>
                        <a:pt x="18" y="1167"/>
                      </a:lnTo>
                      <a:lnTo>
                        <a:pt x="12" y="1163"/>
                      </a:lnTo>
                      <a:lnTo>
                        <a:pt x="9" y="1158"/>
                      </a:lnTo>
                      <a:lnTo>
                        <a:pt x="6" y="1154"/>
                      </a:lnTo>
                      <a:lnTo>
                        <a:pt x="2" y="1149"/>
                      </a:lnTo>
                      <a:lnTo>
                        <a:pt x="0" y="1147"/>
                      </a:lnTo>
                      <a:lnTo>
                        <a:pt x="0" y="1145"/>
                      </a:lnTo>
                      <a:lnTo>
                        <a:pt x="0" y="1144"/>
                      </a:lnTo>
                      <a:lnTo>
                        <a:pt x="1126" y="1"/>
                      </a:lnTo>
                      <a:lnTo>
                        <a:pt x="1127" y="0"/>
                      </a:lnTo>
                      <a:lnTo>
                        <a:pt x="1129" y="1"/>
                      </a:lnTo>
                      <a:lnTo>
                        <a:pt x="1133" y="2"/>
                      </a:lnTo>
                      <a:lnTo>
                        <a:pt x="1137" y="4"/>
                      </a:lnTo>
                      <a:lnTo>
                        <a:pt x="1142" y="8"/>
                      </a:lnTo>
                      <a:lnTo>
                        <a:pt x="1146" y="12"/>
                      </a:lnTo>
                      <a:lnTo>
                        <a:pt x="1152" y="17"/>
                      </a:lnTo>
                      <a:lnTo>
                        <a:pt x="1156" y="21"/>
                      </a:lnTo>
                      <a:lnTo>
                        <a:pt x="1162" y="27"/>
                      </a:lnTo>
                      <a:lnTo>
                        <a:pt x="1167" y="31"/>
                      </a:lnTo>
                      <a:lnTo>
                        <a:pt x="1171" y="37"/>
                      </a:lnTo>
                      <a:lnTo>
                        <a:pt x="1175" y="42"/>
                      </a:lnTo>
                      <a:lnTo>
                        <a:pt x="1177" y="45"/>
                      </a:lnTo>
                      <a:lnTo>
                        <a:pt x="1178" y="48"/>
                      </a:lnTo>
                      <a:lnTo>
                        <a:pt x="1179" y="51"/>
                      </a:lnTo>
                      <a:lnTo>
                        <a:pt x="1178"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84" name="Freeform 490"/>
                <p:cNvSpPr>
                  <a:spLocks/>
                </p:cNvSpPr>
                <p:nvPr/>
              </p:nvSpPr>
              <p:spPr bwMode="auto">
                <a:xfrm>
                  <a:off x="3808" y="1788"/>
                  <a:ext cx="117" cy="129"/>
                </a:xfrm>
                <a:custGeom>
                  <a:avLst/>
                  <a:gdLst>
                    <a:gd name="T0" fmla="*/ 0 w 1164"/>
                    <a:gd name="T1" fmla="*/ 0 h 1177"/>
                    <a:gd name="T2" fmla="*/ 0 w 1164"/>
                    <a:gd name="T3" fmla="*/ 0 h 1177"/>
                    <a:gd name="T4" fmla="*/ 0 w 1164"/>
                    <a:gd name="T5" fmla="*/ 0 h 1177"/>
                    <a:gd name="T6" fmla="*/ 0 w 1164"/>
                    <a:gd name="T7" fmla="*/ 0 h 1177"/>
                    <a:gd name="T8" fmla="*/ 0 w 1164"/>
                    <a:gd name="T9" fmla="*/ 0 h 1177"/>
                    <a:gd name="T10" fmla="*/ 0 w 1164"/>
                    <a:gd name="T11" fmla="*/ 0 h 1177"/>
                    <a:gd name="T12" fmla="*/ 0 w 1164"/>
                    <a:gd name="T13" fmla="*/ 0 h 1177"/>
                    <a:gd name="T14" fmla="*/ 0 w 1164"/>
                    <a:gd name="T15" fmla="*/ 0 h 1177"/>
                    <a:gd name="T16" fmla="*/ 0 w 1164"/>
                    <a:gd name="T17" fmla="*/ 0 h 1177"/>
                    <a:gd name="T18" fmla="*/ 0 w 1164"/>
                    <a:gd name="T19" fmla="*/ 0 h 1177"/>
                    <a:gd name="T20" fmla="*/ 0 w 1164"/>
                    <a:gd name="T21" fmla="*/ 0 h 1177"/>
                    <a:gd name="T22" fmla="*/ 0 w 1164"/>
                    <a:gd name="T23" fmla="*/ 0 h 1177"/>
                    <a:gd name="T24" fmla="*/ 0 w 1164"/>
                    <a:gd name="T25" fmla="*/ 0 h 1177"/>
                    <a:gd name="T26" fmla="*/ 0 w 1164"/>
                    <a:gd name="T27" fmla="*/ 0 h 1177"/>
                    <a:gd name="T28" fmla="*/ 0 w 1164"/>
                    <a:gd name="T29" fmla="*/ 0 h 1177"/>
                    <a:gd name="T30" fmla="*/ 0 w 1164"/>
                    <a:gd name="T31" fmla="*/ 0 h 1177"/>
                    <a:gd name="T32" fmla="*/ 0 w 1164"/>
                    <a:gd name="T33" fmla="*/ 0 h 1177"/>
                    <a:gd name="T34" fmla="*/ 0 w 1164"/>
                    <a:gd name="T35" fmla="*/ 0 h 1177"/>
                    <a:gd name="T36" fmla="*/ 0 w 1164"/>
                    <a:gd name="T37" fmla="*/ 0 h 1177"/>
                    <a:gd name="T38" fmla="*/ 0 w 1164"/>
                    <a:gd name="T39" fmla="*/ 0 h 1177"/>
                    <a:gd name="T40" fmla="*/ 0 w 1164"/>
                    <a:gd name="T41" fmla="*/ 0 h 1177"/>
                    <a:gd name="T42" fmla="*/ 0 w 1164"/>
                    <a:gd name="T43" fmla="*/ 0 h 1177"/>
                    <a:gd name="T44" fmla="*/ 0 w 1164"/>
                    <a:gd name="T45" fmla="*/ 0 h 1177"/>
                    <a:gd name="T46" fmla="*/ 0 w 1164"/>
                    <a:gd name="T47" fmla="*/ 0 h 1177"/>
                    <a:gd name="T48" fmla="*/ 0 w 1164"/>
                    <a:gd name="T49" fmla="*/ 0 h 1177"/>
                    <a:gd name="T50" fmla="*/ 0 w 1164"/>
                    <a:gd name="T51" fmla="*/ 0 h 1177"/>
                    <a:gd name="T52" fmla="*/ 0 w 1164"/>
                    <a:gd name="T53" fmla="*/ 0 h 1177"/>
                    <a:gd name="T54" fmla="*/ 0 w 1164"/>
                    <a:gd name="T55" fmla="*/ 0 h 1177"/>
                    <a:gd name="T56" fmla="*/ 0 w 1164"/>
                    <a:gd name="T57" fmla="*/ 0 h 1177"/>
                    <a:gd name="T58" fmla="*/ 0 w 1164"/>
                    <a:gd name="T59" fmla="*/ 0 h 1177"/>
                    <a:gd name="T60" fmla="*/ 0 w 1164"/>
                    <a:gd name="T61" fmla="*/ 0 h 1177"/>
                    <a:gd name="T62" fmla="*/ 0 w 1164"/>
                    <a:gd name="T63" fmla="*/ 0 h 1177"/>
                    <a:gd name="T64" fmla="*/ 0 w 1164"/>
                    <a:gd name="T65" fmla="*/ 0 h 1177"/>
                    <a:gd name="T66" fmla="*/ 0 w 1164"/>
                    <a:gd name="T67" fmla="*/ 0 h 1177"/>
                    <a:gd name="T68" fmla="*/ 0 w 1164"/>
                    <a:gd name="T69" fmla="*/ 0 h 1177"/>
                    <a:gd name="T70" fmla="*/ 0 w 1164"/>
                    <a:gd name="T71" fmla="*/ 0 h 1177"/>
                    <a:gd name="T72" fmla="*/ 0 w 1164"/>
                    <a:gd name="T73" fmla="*/ 0 h 1177"/>
                    <a:gd name="T74" fmla="*/ 0 w 1164"/>
                    <a:gd name="T75" fmla="*/ 0 h 11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77"/>
                    <a:gd name="T116" fmla="*/ 1164 w 1164"/>
                    <a:gd name="T117" fmla="*/ 1177 h 11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77">
                      <a:moveTo>
                        <a:pt x="0" y="1125"/>
                      </a:moveTo>
                      <a:lnTo>
                        <a:pt x="1112" y="0"/>
                      </a:lnTo>
                      <a:lnTo>
                        <a:pt x="1113" y="0"/>
                      </a:lnTo>
                      <a:lnTo>
                        <a:pt x="1115" y="1"/>
                      </a:lnTo>
                      <a:lnTo>
                        <a:pt x="1118" y="3"/>
                      </a:lnTo>
                      <a:lnTo>
                        <a:pt x="1121" y="7"/>
                      </a:lnTo>
                      <a:lnTo>
                        <a:pt x="1125" y="10"/>
                      </a:lnTo>
                      <a:lnTo>
                        <a:pt x="1129" y="15"/>
                      </a:lnTo>
                      <a:lnTo>
                        <a:pt x="1135" y="20"/>
                      </a:lnTo>
                      <a:lnTo>
                        <a:pt x="1139" y="25"/>
                      </a:lnTo>
                      <a:lnTo>
                        <a:pt x="1145" y="29"/>
                      </a:lnTo>
                      <a:lnTo>
                        <a:pt x="1150" y="35"/>
                      </a:lnTo>
                      <a:lnTo>
                        <a:pt x="1154" y="40"/>
                      </a:lnTo>
                      <a:lnTo>
                        <a:pt x="1158" y="43"/>
                      </a:lnTo>
                      <a:lnTo>
                        <a:pt x="1161" y="46"/>
                      </a:lnTo>
                      <a:lnTo>
                        <a:pt x="1163" y="50"/>
                      </a:lnTo>
                      <a:lnTo>
                        <a:pt x="1164" y="51"/>
                      </a:lnTo>
                      <a:lnTo>
                        <a:pt x="1164" y="52"/>
                      </a:lnTo>
                      <a:lnTo>
                        <a:pt x="52" y="1177"/>
                      </a:lnTo>
                      <a:lnTo>
                        <a:pt x="51" y="1177"/>
                      </a:lnTo>
                      <a:lnTo>
                        <a:pt x="50" y="1176"/>
                      </a:lnTo>
                      <a:lnTo>
                        <a:pt x="46" y="1174"/>
                      </a:lnTo>
                      <a:lnTo>
                        <a:pt x="43" y="1171"/>
                      </a:lnTo>
                      <a:lnTo>
                        <a:pt x="38" y="1168"/>
                      </a:lnTo>
                      <a:lnTo>
                        <a:pt x="34" y="1163"/>
                      </a:lnTo>
                      <a:lnTo>
                        <a:pt x="29" y="1159"/>
                      </a:lnTo>
                      <a:lnTo>
                        <a:pt x="24" y="1153"/>
                      </a:lnTo>
                      <a:lnTo>
                        <a:pt x="19" y="1149"/>
                      </a:lnTo>
                      <a:lnTo>
                        <a:pt x="15" y="1143"/>
                      </a:lnTo>
                      <a:lnTo>
                        <a:pt x="10" y="1138"/>
                      </a:lnTo>
                      <a:lnTo>
                        <a:pt x="7" y="1135"/>
                      </a:lnTo>
                      <a:lnTo>
                        <a:pt x="3" y="1130"/>
                      </a:lnTo>
                      <a:lnTo>
                        <a:pt x="1" y="1128"/>
                      </a:lnTo>
                      <a:lnTo>
                        <a:pt x="0" y="1126"/>
                      </a:lnTo>
                      <a:lnTo>
                        <a:pt x="0" y="11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85" name="Freeform 491"/>
                <p:cNvSpPr>
                  <a:spLocks/>
                </p:cNvSpPr>
                <p:nvPr/>
              </p:nvSpPr>
              <p:spPr bwMode="auto">
                <a:xfrm>
                  <a:off x="3808" y="1788"/>
                  <a:ext cx="117" cy="129"/>
                </a:xfrm>
                <a:custGeom>
                  <a:avLst/>
                  <a:gdLst>
                    <a:gd name="T0" fmla="*/ 0 w 1164"/>
                    <a:gd name="T1" fmla="*/ 0 h 1177"/>
                    <a:gd name="T2" fmla="*/ 0 w 1164"/>
                    <a:gd name="T3" fmla="*/ 0 h 1177"/>
                    <a:gd name="T4" fmla="*/ 0 w 1164"/>
                    <a:gd name="T5" fmla="*/ 0 h 1177"/>
                    <a:gd name="T6" fmla="*/ 0 w 1164"/>
                    <a:gd name="T7" fmla="*/ 0 h 1177"/>
                    <a:gd name="T8" fmla="*/ 0 w 1164"/>
                    <a:gd name="T9" fmla="*/ 0 h 1177"/>
                    <a:gd name="T10" fmla="*/ 0 w 1164"/>
                    <a:gd name="T11" fmla="*/ 0 h 1177"/>
                    <a:gd name="T12" fmla="*/ 0 w 1164"/>
                    <a:gd name="T13" fmla="*/ 0 h 1177"/>
                    <a:gd name="T14" fmla="*/ 0 w 1164"/>
                    <a:gd name="T15" fmla="*/ 0 h 1177"/>
                    <a:gd name="T16" fmla="*/ 0 w 1164"/>
                    <a:gd name="T17" fmla="*/ 0 h 1177"/>
                    <a:gd name="T18" fmla="*/ 0 w 1164"/>
                    <a:gd name="T19" fmla="*/ 0 h 1177"/>
                    <a:gd name="T20" fmla="*/ 0 w 1164"/>
                    <a:gd name="T21" fmla="*/ 0 h 1177"/>
                    <a:gd name="T22" fmla="*/ 0 w 1164"/>
                    <a:gd name="T23" fmla="*/ 0 h 1177"/>
                    <a:gd name="T24" fmla="*/ 0 w 1164"/>
                    <a:gd name="T25" fmla="*/ 0 h 1177"/>
                    <a:gd name="T26" fmla="*/ 0 w 1164"/>
                    <a:gd name="T27" fmla="*/ 0 h 1177"/>
                    <a:gd name="T28" fmla="*/ 0 w 1164"/>
                    <a:gd name="T29" fmla="*/ 0 h 1177"/>
                    <a:gd name="T30" fmla="*/ 0 w 1164"/>
                    <a:gd name="T31" fmla="*/ 0 h 1177"/>
                    <a:gd name="T32" fmla="*/ 0 w 1164"/>
                    <a:gd name="T33" fmla="*/ 0 h 1177"/>
                    <a:gd name="T34" fmla="*/ 0 w 1164"/>
                    <a:gd name="T35" fmla="*/ 0 h 1177"/>
                    <a:gd name="T36" fmla="*/ 0 w 1164"/>
                    <a:gd name="T37" fmla="*/ 0 h 1177"/>
                    <a:gd name="T38" fmla="*/ 0 w 1164"/>
                    <a:gd name="T39" fmla="*/ 0 h 1177"/>
                    <a:gd name="T40" fmla="*/ 0 w 1164"/>
                    <a:gd name="T41" fmla="*/ 0 h 1177"/>
                    <a:gd name="T42" fmla="*/ 0 w 1164"/>
                    <a:gd name="T43" fmla="*/ 0 h 1177"/>
                    <a:gd name="T44" fmla="*/ 0 w 1164"/>
                    <a:gd name="T45" fmla="*/ 0 h 1177"/>
                    <a:gd name="T46" fmla="*/ 0 w 1164"/>
                    <a:gd name="T47" fmla="*/ 0 h 1177"/>
                    <a:gd name="T48" fmla="*/ 0 w 1164"/>
                    <a:gd name="T49" fmla="*/ 0 h 1177"/>
                    <a:gd name="T50" fmla="*/ 0 w 1164"/>
                    <a:gd name="T51" fmla="*/ 0 h 1177"/>
                    <a:gd name="T52" fmla="*/ 0 w 1164"/>
                    <a:gd name="T53" fmla="*/ 0 h 1177"/>
                    <a:gd name="T54" fmla="*/ 0 w 1164"/>
                    <a:gd name="T55" fmla="*/ 0 h 1177"/>
                    <a:gd name="T56" fmla="*/ 0 w 1164"/>
                    <a:gd name="T57" fmla="*/ 0 h 1177"/>
                    <a:gd name="T58" fmla="*/ 0 w 1164"/>
                    <a:gd name="T59" fmla="*/ 0 h 1177"/>
                    <a:gd name="T60" fmla="*/ 0 w 1164"/>
                    <a:gd name="T61" fmla="*/ 0 h 1177"/>
                    <a:gd name="T62" fmla="*/ 0 w 1164"/>
                    <a:gd name="T63" fmla="*/ 0 h 1177"/>
                    <a:gd name="T64" fmla="*/ 0 w 1164"/>
                    <a:gd name="T65" fmla="*/ 0 h 1177"/>
                    <a:gd name="T66" fmla="*/ 0 w 1164"/>
                    <a:gd name="T67" fmla="*/ 0 h 1177"/>
                    <a:gd name="T68" fmla="*/ 0 w 1164"/>
                    <a:gd name="T69" fmla="*/ 0 h 1177"/>
                    <a:gd name="T70" fmla="*/ 0 w 1164"/>
                    <a:gd name="T71" fmla="*/ 0 h 1177"/>
                    <a:gd name="T72" fmla="*/ 0 w 1164"/>
                    <a:gd name="T73" fmla="*/ 0 h 1177"/>
                    <a:gd name="T74" fmla="*/ 0 w 1164"/>
                    <a:gd name="T75" fmla="*/ 0 h 11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77"/>
                    <a:gd name="T116" fmla="*/ 1164 w 1164"/>
                    <a:gd name="T117" fmla="*/ 1177 h 11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77">
                      <a:moveTo>
                        <a:pt x="0" y="1125"/>
                      </a:moveTo>
                      <a:lnTo>
                        <a:pt x="1112" y="0"/>
                      </a:lnTo>
                      <a:lnTo>
                        <a:pt x="1113" y="0"/>
                      </a:lnTo>
                      <a:lnTo>
                        <a:pt x="1115" y="1"/>
                      </a:lnTo>
                      <a:lnTo>
                        <a:pt x="1118" y="3"/>
                      </a:lnTo>
                      <a:lnTo>
                        <a:pt x="1121" y="7"/>
                      </a:lnTo>
                      <a:lnTo>
                        <a:pt x="1125" y="10"/>
                      </a:lnTo>
                      <a:lnTo>
                        <a:pt x="1129" y="15"/>
                      </a:lnTo>
                      <a:lnTo>
                        <a:pt x="1135" y="20"/>
                      </a:lnTo>
                      <a:lnTo>
                        <a:pt x="1139" y="25"/>
                      </a:lnTo>
                      <a:lnTo>
                        <a:pt x="1145" y="29"/>
                      </a:lnTo>
                      <a:lnTo>
                        <a:pt x="1150" y="35"/>
                      </a:lnTo>
                      <a:lnTo>
                        <a:pt x="1154" y="40"/>
                      </a:lnTo>
                      <a:lnTo>
                        <a:pt x="1158" y="43"/>
                      </a:lnTo>
                      <a:lnTo>
                        <a:pt x="1161" y="46"/>
                      </a:lnTo>
                      <a:lnTo>
                        <a:pt x="1163" y="50"/>
                      </a:lnTo>
                      <a:lnTo>
                        <a:pt x="1164" y="51"/>
                      </a:lnTo>
                      <a:lnTo>
                        <a:pt x="1164" y="52"/>
                      </a:lnTo>
                      <a:lnTo>
                        <a:pt x="52" y="1177"/>
                      </a:lnTo>
                      <a:lnTo>
                        <a:pt x="51" y="1177"/>
                      </a:lnTo>
                      <a:lnTo>
                        <a:pt x="50" y="1176"/>
                      </a:lnTo>
                      <a:lnTo>
                        <a:pt x="46" y="1174"/>
                      </a:lnTo>
                      <a:lnTo>
                        <a:pt x="43" y="1171"/>
                      </a:lnTo>
                      <a:lnTo>
                        <a:pt x="38" y="1168"/>
                      </a:lnTo>
                      <a:lnTo>
                        <a:pt x="34" y="1163"/>
                      </a:lnTo>
                      <a:lnTo>
                        <a:pt x="29" y="1159"/>
                      </a:lnTo>
                      <a:lnTo>
                        <a:pt x="24" y="1153"/>
                      </a:lnTo>
                      <a:lnTo>
                        <a:pt x="19" y="1149"/>
                      </a:lnTo>
                      <a:lnTo>
                        <a:pt x="15" y="1143"/>
                      </a:lnTo>
                      <a:lnTo>
                        <a:pt x="10" y="1138"/>
                      </a:lnTo>
                      <a:lnTo>
                        <a:pt x="7" y="1135"/>
                      </a:lnTo>
                      <a:lnTo>
                        <a:pt x="3" y="1130"/>
                      </a:lnTo>
                      <a:lnTo>
                        <a:pt x="1" y="1128"/>
                      </a:lnTo>
                      <a:lnTo>
                        <a:pt x="0" y="1126"/>
                      </a:lnTo>
                      <a:lnTo>
                        <a:pt x="0" y="11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86" name="Freeform 492"/>
                <p:cNvSpPr>
                  <a:spLocks/>
                </p:cNvSpPr>
                <p:nvPr/>
              </p:nvSpPr>
              <p:spPr bwMode="auto">
                <a:xfrm>
                  <a:off x="3382" y="998"/>
                  <a:ext cx="264" cy="202"/>
                </a:xfrm>
                <a:custGeom>
                  <a:avLst/>
                  <a:gdLst>
                    <a:gd name="T0" fmla="*/ 0 w 2628"/>
                    <a:gd name="T1" fmla="*/ 0 h 1852"/>
                    <a:gd name="T2" fmla="*/ 0 w 2628"/>
                    <a:gd name="T3" fmla="*/ 0 h 1852"/>
                    <a:gd name="T4" fmla="*/ 0 w 2628"/>
                    <a:gd name="T5" fmla="*/ 0 h 1852"/>
                    <a:gd name="T6" fmla="*/ 0 w 2628"/>
                    <a:gd name="T7" fmla="*/ 0 h 1852"/>
                    <a:gd name="T8" fmla="*/ 0 w 2628"/>
                    <a:gd name="T9" fmla="*/ 0 h 1852"/>
                    <a:gd name="T10" fmla="*/ 0 60000 65536"/>
                    <a:gd name="T11" fmla="*/ 0 60000 65536"/>
                    <a:gd name="T12" fmla="*/ 0 60000 65536"/>
                    <a:gd name="T13" fmla="*/ 0 60000 65536"/>
                    <a:gd name="T14" fmla="*/ 0 60000 65536"/>
                    <a:gd name="T15" fmla="*/ 0 w 2628"/>
                    <a:gd name="T16" fmla="*/ 0 h 1852"/>
                    <a:gd name="T17" fmla="*/ 2628 w 2628"/>
                    <a:gd name="T18" fmla="*/ 1852 h 1852"/>
                  </a:gdLst>
                  <a:ahLst/>
                  <a:cxnLst>
                    <a:cxn ang="T10">
                      <a:pos x="T0" y="T1"/>
                    </a:cxn>
                    <a:cxn ang="T11">
                      <a:pos x="T2" y="T3"/>
                    </a:cxn>
                    <a:cxn ang="T12">
                      <a:pos x="T4" y="T5"/>
                    </a:cxn>
                    <a:cxn ang="T13">
                      <a:pos x="T6" y="T7"/>
                    </a:cxn>
                    <a:cxn ang="T14">
                      <a:pos x="T8" y="T9"/>
                    </a:cxn>
                  </a:cxnLst>
                  <a:rect l="T15" t="T16" r="T17" b="T18"/>
                  <a:pathLst>
                    <a:path w="2628" h="1852">
                      <a:moveTo>
                        <a:pt x="2075" y="1852"/>
                      </a:moveTo>
                      <a:lnTo>
                        <a:pt x="0" y="1831"/>
                      </a:lnTo>
                      <a:lnTo>
                        <a:pt x="481" y="0"/>
                      </a:lnTo>
                      <a:lnTo>
                        <a:pt x="2628" y="97"/>
                      </a:lnTo>
                      <a:lnTo>
                        <a:pt x="2075" y="185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87" name="Freeform 493"/>
                <p:cNvSpPr>
                  <a:spLocks/>
                </p:cNvSpPr>
                <p:nvPr/>
              </p:nvSpPr>
              <p:spPr bwMode="auto">
                <a:xfrm>
                  <a:off x="3382" y="998"/>
                  <a:ext cx="264" cy="202"/>
                </a:xfrm>
                <a:custGeom>
                  <a:avLst/>
                  <a:gdLst>
                    <a:gd name="T0" fmla="*/ 0 w 2628"/>
                    <a:gd name="T1" fmla="*/ 0 h 1852"/>
                    <a:gd name="T2" fmla="*/ 0 w 2628"/>
                    <a:gd name="T3" fmla="*/ 0 h 1852"/>
                    <a:gd name="T4" fmla="*/ 0 w 2628"/>
                    <a:gd name="T5" fmla="*/ 0 h 1852"/>
                    <a:gd name="T6" fmla="*/ 0 w 2628"/>
                    <a:gd name="T7" fmla="*/ 0 h 1852"/>
                    <a:gd name="T8" fmla="*/ 0 w 2628"/>
                    <a:gd name="T9" fmla="*/ 0 h 1852"/>
                    <a:gd name="T10" fmla="*/ 0 60000 65536"/>
                    <a:gd name="T11" fmla="*/ 0 60000 65536"/>
                    <a:gd name="T12" fmla="*/ 0 60000 65536"/>
                    <a:gd name="T13" fmla="*/ 0 60000 65536"/>
                    <a:gd name="T14" fmla="*/ 0 60000 65536"/>
                    <a:gd name="T15" fmla="*/ 0 w 2628"/>
                    <a:gd name="T16" fmla="*/ 0 h 1852"/>
                    <a:gd name="T17" fmla="*/ 2628 w 2628"/>
                    <a:gd name="T18" fmla="*/ 1852 h 1852"/>
                  </a:gdLst>
                  <a:ahLst/>
                  <a:cxnLst>
                    <a:cxn ang="T10">
                      <a:pos x="T0" y="T1"/>
                    </a:cxn>
                    <a:cxn ang="T11">
                      <a:pos x="T2" y="T3"/>
                    </a:cxn>
                    <a:cxn ang="T12">
                      <a:pos x="T4" y="T5"/>
                    </a:cxn>
                    <a:cxn ang="T13">
                      <a:pos x="T6" y="T7"/>
                    </a:cxn>
                    <a:cxn ang="T14">
                      <a:pos x="T8" y="T9"/>
                    </a:cxn>
                  </a:cxnLst>
                  <a:rect l="T15" t="T16" r="T17" b="T18"/>
                  <a:pathLst>
                    <a:path w="2628" h="1852">
                      <a:moveTo>
                        <a:pt x="2075" y="1852"/>
                      </a:moveTo>
                      <a:lnTo>
                        <a:pt x="0" y="1831"/>
                      </a:lnTo>
                      <a:lnTo>
                        <a:pt x="481" y="0"/>
                      </a:lnTo>
                      <a:lnTo>
                        <a:pt x="2628" y="97"/>
                      </a:lnTo>
                      <a:lnTo>
                        <a:pt x="2075" y="1852"/>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88" name="Line 494"/>
                <p:cNvSpPr>
                  <a:spLocks noChangeShapeType="1"/>
                </p:cNvSpPr>
                <p:nvPr/>
              </p:nvSpPr>
              <p:spPr bwMode="auto">
                <a:xfrm flipH="1" flipV="1">
                  <a:off x="3578" y="1180"/>
                  <a:ext cx="13" cy="2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89" name="Line 495"/>
                <p:cNvSpPr>
                  <a:spLocks noChangeShapeType="1"/>
                </p:cNvSpPr>
                <p:nvPr/>
              </p:nvSpPr>
              <p:spPr bwMode="auto">
                <a:xfrm flipV="1">
                  <a:off x="3382" y="1180"/>
                  <a:ext cx="196" cy="1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0" name="Line 496"/>
                <p:cNvSpPr>
                  <a:spLocks noChangeShapeType="1"/>
                </p:cNvSpPr>
                <p:nvPr/>
              </p:nvSpPr>
              <p:spPr bwMode="auto">
                <a:xfrm flipV="1">
                  <a:off x="3578" y="1009"/>
                  <a:ext cx="68" cy="17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1" name="Line 497"/>
                <p:cNvSpPr>
                  <a:spLocks noChangeShapeType="1"/>
                </p:cNvSpPr>
                <p:nvPr/>
              </p:nvSpPr>
              <p:spPr bwMode="auto">
                <a:xfrm flipH="1" flipV="1">
                  <a:off x="3430" y="998"/>
                  <a:ext cx="148" cy="18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2" name="Oval 498"/>
                <p:cNvSpPr>
                  <a:spLocks noChangeArrowheads="1"/>
                </p:cNvSpPr>
                <p:nvPr/>
              </p:nvSpPr>
              <p:spPr bwMode="auto">
                <a:xfrm>
                  <a:off x="3512" y="1758"/>
                  <a:ext cx="52"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793" name="Freeform 499"/>
                <p:cNvSpPr>
                  <a:spLocks/>
                </p:cNvSpPr>
                <p:nvPr/>
              </p:nvSpPr>
              <p:spPr bwMode="auto">
                <a:xfrm>
                  <a:off x="3956" y="1625"/>
                  <a:ext cx="117" cy="129"/>
                </a:xfrm>
                <a:custGeom>
                  <a:avLst/>
                  <a:gdLst>
                    <a:gd name="T0" fmla="*/ 0 w 1169"/>
                    <a:gd name="T1" fmla="*/ 0 h 1180"/>
                    <a:gd name="T2" fmla="*/ 0 w 1169"/>
                    <a:gd name="T3" fmla="*/ 0 h 1180"/>
                    <a:gd name="T4" fmla="*/ 0 w 1169"/>
                    <a:gd name="T5" fmla="*/ 0 h 1180"/>
                    <a:gd name="T6" fmla="*/ 0 w 1169"/>
                    <a:gd name="T7" fmla="*/ 0 h 1180"/>
                    <a:gd name="T8" fmla="*/ 0 w 1169"/>
                    <a:gd name="T9" fmla="*/ 0 h 1180"/>
                    <a:gd name="T10" fmla="*/ 0 w 1169"/>
                    <a:gd name="T11" fmla="*/ 0 h 1180"/>
                    <a:gd name="T12" fmla="*/ 0 w 1169"/>
                    <a:gd name="T13" fmla="*/ 0 h 1180"/>
                    <a:gd name="T14" fmla="*/ 0 w 1169"/>
                    <a:gd name="T15" fmla="*/ 0 h 1180"/>
                    <a:gd name="T16" fmla="*/ 0 w 1169"/>
                    <a:gd name="T17" fmla="*/ 0 h 1180"/>
                    <a:gd name="T18" fmla="*/ 0 w 1169"/>
                    <a:gd name="T19" fmla="*/ 0 h 1180"/>
                    <a:gd name="T20" fmla="*/ 0 w 1169"/>
                    <a:gd name="T21" fmla="*/ 0 h 1180"/>
                    <a:gd name="T22" fmla="*/ 0 w 1169"/>
                    <a:gd name="T23" fmla="*/ 0 h 1180"/>
                    <a:gd name="T24" fmla="*/ 0 w 1169"/>
                    <a:gd name="T25" fmla="*/ 0 h 1180"/>
                    <a:gd name="T26" fmla="*/ 0 w 1169"/>
                    <a:gd name="T27" fmla="*/ 0 h 1180"/>
                    <a:gd name="T28" fmla="*/ 0 w 1169"/>
                    <a:gd name="T29" fmla="*/ 0 h 1180"/>
                    <a:gd name="T30" fmla="*/ 0 w 1169"/>
                    <a:gd name="T31" fmla="*/ 0 h 1180"/>
                    <a:gd name="T32" fmla="*/ 0 w 1169"/>
                    <a:gd name="T33" fmla="*/ 0 h 1180"/>
                    <a:gd name="T34" fmla="*/ 0 w 1169"/>
                    <a:gd name="T35" fmla="*/ 0 h 1180"/>
                    <a:gd name="T36" fmla="*/ 0 w 1169"/>
                    <a:gd name="T37" fmla="*/ 0 h 1180"/>
                    <a:gd name="T38" fmla="*/ 0 w 1169"/>
                    <a:gd name="T39" fmla="*/ 0 h 1180"/>
                    <a:gd name="T40" fmla="*/ 0 w 1169"/>
                    <a:gd name="T41" fmla="*/ 0 h 1180"/>
                    <a:gd name="T42" fmla="*/ 0 w 1169"/>
                    <a:gd name="T43" fmla="*/ 0 h 1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9"/>
                    <a:gd name="T67" fmla="*/ 0 h 1180"/>
                    <a:gd name="T68" fmla="*/ 1169 w 1169"/>
                    <a:gd name="T69" fmla="*/ 1180 h 1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9" h="1180">
                      <a:moveTo>
                        <a:pt x="1169" y="52"/>
                      </a:moveTo>
                      <a:lnTo>
                        <a:pt x="52" y="1180"/>
                      </a:lnTo>
                      <a:lnTo>
                        <a:pt x="0" y="1129"/>
                      </a:lnTo>
                      <a:lnTo>
                        <a:pt x="1116" y="0"/>
                      </a:lnTo>
                      <a:lnTo>
                        <a:pt x="1119" y="1"/>
                      </a:lnTo>
                      <a:lnTo>
                        <a:pt x="1121" y="3"/>
                      </a:lnTo>
                      <a:lnTo>
                        <a:pt x="1124" y="7"/>
                      </a:lnTo>
                      <a:lnTo>
                        <a:pt x="1129" y="10"/>
                      </a:lnTo>
                      <a:lnTo>
                        <a:pt x="1133" y="15"/>
                      </a:lnTo>
                      <a:lnTo>
                        <a:pt x="1138" y="19"/>
                      </a:lnTo>
                      <a:lnTo>
                        <a:pt x="1144" y="25"/>
                      </a:lnTo>
                      <a:lnTo>
                        <a:pt x="1148" y="29"/>
                      </a:lnTo>
                      <a:lnTo>
                        <a:pt x="1153" y="35"/>
                      </a:lnTo>
                      <a:lnTo>
                        <a:pt x="1157" y="40"/>
                      </a:lnTo>
                      <a:lnTo>
                        <a:pt x="1162" y="43"/>
                      </a:lnTo>
                      <a:lnTo>
                        <a:pt x="1164" y="46"/>
                      </a:lnTo>
                      <a:lnTo>
                        <a:pt x="1166" y="49"/>
                      </a:lnTo>
                      <a:lnTo>
                        <a:pt x="1169" y="51"/>
                      </a:lnTo>
                      <a:lnTo>
                        <a:pt x="1169" y="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94" name="Freeform 500"/>
                <p:cNvSpPr>
                  <a:spLocks/>
                </p:cNvSpPr>
                <p:nvPr/>
              </p:nvSpPr>
              <p:spPr bwMode="auto">
                <a:xfrm>
                  <a:off x="3956" y="1625"/>
                  <a:ext cx="117" cy="129"/>
                </a:xfrm>
                <a:custGeom>
                  <a:avLst/>
                  <a:gdLst>
                    <a:gd name="T0" fmla="*/ 0 w 1169"/>
                    <a:gd name="T1" fmla="*/ 0 h 1180"/>
                    <a:gd name="T2" fmla="*/ 0 w 1169"/>
                    <a:gd name="T3" fmla="*/ 0 h 1180"/>
                    <a:gd name="T4" fmla="*/ 0 w 1169"/>
                    <a:gd name="T5" fmla="*/ 0 h 1180"/>
                    <a:gd name="T6" fmla="*/ 0 w 1169"/>
                    <a:gd name="T7" fmla="*/ 0 h 1180"/>
                    <a:gd name="T8" fmla="*/ 0 w 1169"/>
                    <a:gd name="T9" fmla="*/ 0 h 1180"/>
                    <a:gd name="T10" fmla="*/ 0 w 1169"/>
                    <a:gd name="T11" fmla="*/ 0 h 1180"/>
                    <a:gd name="T12" fmla="*/ 0 w 1169"/>
                    <a:gd name="T13" fmla="*/ 0 h 1180"/>
                    <a:gd name="T14" fmla="*/ 0 w 1169"/>
                    <a:gd name="T15" fmla="*/ 0 h 1180"/>
                    <a:gd name="T16" fmla="*/ 0 w 1169"/>
                    <a:gd name="T17" fmla="*/ 0 h 1180"/>
                    <a:gd name="T18" fmla="*/ 0 w 1169"/>
                    <a:gd name="T19" fmla="*/ 0 h 1180"/>
                    <a:gd name="T20" fmla="*/ 0 w 1169"/>
                    <a:gd name="T21" fmla="*/ 0 h 1180"/>
                    <a:gd name="T22" fmla="*/ 0 w 1169"/>
                    <a:gd name="T23" fmla="*/ 0 h 1180"/>
                    <a:gd name="T24" fmla="*/ 0 w 1169"/>
                    <a:gd name="T25" fmla="*/ 0 h 1180"/>
                    <a:gd name="T26" fmla="*/ 0 w 1169"/>
                    <a:gd name="T27" fmla="*/ 0 h 1180"/>
                    <a:gd name="T28" fmla="*/ 0 w 1169"/>
                    <a:gd name="T29" fmla="*/ 0 h 1180"/>
                    <a:gd name="T30" fmla="*/ 0 w 1169"/>
                    <a:gd name="T31" fmla="*/ 0 h 1180"/>
                    <a:gd name="T32" fmla="*/ 0 w 1169"/>
                    <a:gd name="T33" fmla="*/ 0 h 1180"/>
                    <a:gd name="T34" fmla="*/ 0 w 1169"/>
                    <a:gd name="T35" fmla="*/ 0 h 1180"/>
                    <a:gd name="T36" fmla="*/ 0 w 1169"/>
                    <a:gd name="T37" fmla="*/ 0 h 1180"/>
                    <a:gd name="T38" fmla="*/ 0 w 1169"/>
                    <a:gd name="T39" fmla="*/ 0 h 1180"/>
                    <a:gd name="T40" fmla="*/ 0 w 1169"/>
                    <a:gd name="T41" fmla="*/ 0 h 1180"/>
                    <a:gd name="T42" fmla="*/ 0 w 1169"/>
                    <a:gd name="T43" fmla="*/ 0 h 1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9"/>
                    <a:gd name="T67" fmla="*/ 0 h 1180"/>
                    <a:gd name="T68" fmla="*/ 1169 w 1169"/>
                    <a:gd name="T69" fmla="*/ 1180 h 1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9" h="1180">
                      <a:moveTo>
                        <a:pt x="1169" y="52"/>
                      </a:moveTo>
                      <a:lnTo>
                        <a:pt x="52" y="1180"/>
                      </a:lnTo>
                      <a:lnTo>
                        <a:pt x="0" y="1129"/>
                      </a:lnTo>
                      <a:lnTo>
                        <a:pt x="1116" y="0"/>
                      </a:lnTo>
                      <a:lnTo>
                        <a:pt x="1119" y="1"/>
                      </a:lnTo>
                      <a:lnTo>
                        <a:pt x="1121" y="3"/>
                      </a:lnTo>
                      <a:lnTo>
                        <a:pt x="1124" y="7"/>
                      </a:lnTo>
                      <a:lnTo>
                        <a:pt x="1129" y="10"/>
                      </a:lnTo>
                      <a:lnTo>
                        <a:pt x="1133" y="15"/>
                      </a:lnTo>
                      <a:lnTo>
                        <a:pt x="1138" y="19"/>
                      </a:lnTo>
                      <a:lnTo>
                        <a:pt x="1144" y="25"/>
                      </a:lnTo>
                      <a:lnTo>
                        <a:pt x="1148" y="29"/>
                      </a:lnTo>
                      <a:lnTo>
                        <a:pt x="1153" y="35"/>
                      </a:lnTo>
                      <a:lnTo>
                        <a:pt x="1157" y="40"/>
                      </a:lnTo>
                      <a:lnTo>
                        <a:pt x="1162" y="43"/>
                      </a:lnTo>
                      <a:lnTo>
                        <a:pt x="1164" y="46"/>
                      </a:lnTo>
                      <a:lnTo>
                        <a:pt x="1166" y="49"/>
                      </a:lnTo>
                      <a:lnTo>
                        <a:pt x="1169" y="51"/>
                      </a:lnTo>
                      <a:lnTo>
                        <a:pt x="1169"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95" name="Freeform 501"/>
                <p:cNvSpPr>
                  <a:spLocks/>
                </p:cNvSpPr>
                <p:nvPr/>
              </p:nvSpPr>
              <p:spPr bwMode="auto">
                <a:xfrm>
                  <a:off x="3788" y="982"/>
                  <a:ext cx="265" cy="204"/>
                </a:xfrm>
                <a:custGeom>
                  <a:avLst/>
                  <a:gdLst>
                    <a:gd name="T0" fmla="*/ 0 w 2636"/>
                    <a:gd name="T1" fmla="*/ 0 h 1864"/>
                    <a:gd name="T2" fmla="*/ 0 w 2636"/>
                    <a:gd name="T3" fmla="*/ 0 h 1864"/>
                    <a:gd name="T4" fmla="*/ 0 w 2636"/>
                    <a:gd name="T5" fmla="*/ 0 h 1864"/>
                    <a:gd name="T6" fmla="*/ 0 w 2636"/>
                    <a:gd name="T7" fmla="*/ 0 h 1864"/>
                    <a:gd name="T8" fmla="*/ 0 w 2636"/>
                    <a:gd name="T9" fmla="*/ 0 h 1864"/>
                    <a:gd name="T10" fmla="*/ 0 w 2636"/>
                    <a:gd name="T11" fmla="*/ 0 h 1864"/>
                    <a:gd name="T12" fmla="*/ 0 60000 65536"/>
                    <a:gd name="T13" fmla="*/ 0 60000 65536"/>
                    <a:gd name="T14" fmla="*/ 0 60000 65536"/>
                    <a:gd name="T15" fmla="*/ 0 60000 65536"/>
                    <a:gd name="T16" fmla="*/ 0 60000 65536"/>
                    <a:gd name="T17" fmla="*/ 0 60000 65536"/>
                    <a:gd name="T18" fmla="*/ 0 w 2636"/>
                    <a:gd name="T19" fmla="*/ 0 h 1864"/>
                    <a:gd name="T20" fmla="*/ 2636 w 2636"/>
                    <a:gd name="T21" fmla="*/ 1864 h 1864"/>
                  </a:gdLst>
                  <a:ahLst/>
                  <a:cxnLst>
                    <a:cxn ang="T12">
                      <a:pos x="T0" y="T1"/>
                    </a:cxn>
                    <a:cxn ang="T13">
                      <a:pos x="T2" y="T3"/>
                    </a:cxn>
                    <a:cxn ang="T14">
                      <a:pos x="T4" y="T5"/>
                    </a:cxn>
                    <a:cxn ang="T15">
                      <a:pos x="T6" y="T7"/>
                    </a:cxn>
                    <a:cxn ang="T16">
                      <a:pos x="T8" y="T9"/>
                    </a:cxn>
                    <a:cxn ang="T17">
                      <a:pos x="T10" y="T11"/>
                    </a:cxn>
                  </a:cxnLst>
                  <a:rect l="T18" t="T19" r="T20" b="T21"/>
                  <a:pathLst>
                    <a:path w="2636" h="1864">
                      <a:moveTo>
                        <a:pt x="1916" y="1864"/>
                      </a:moveTo>
                      <a:lnTo>
                        <a:pt x="2124" y="1663"/>
                      </a:lnTo>
                      <a:lnTo>
                        <a:pt x="2636" y="105"/>
                      </a:lnTo>
                      <a:lnTo>
                        <a:pt x="664" y="0"/>
                      </a:lnTo>
                      <a:lnTo>
                        <a:pt x="0" y="1838"/>
                      </a:lnTo>
                      <a:lnTo>
                        <a:pt x="1916" y="186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96" name="Freeform 502"/>
                <p:cNvSpPr>
                  <a:spLocks/>
                </p:cNvSpPr>
                <p:nvPr/>
              </p:nvSpPr>
              <p:spPr bwMode="auto">
                <a:xfrm>
                  <a:off x="3788" y="982"/>
                  <a:ext cx="265" cy="204"/>
                </a:xfrm>
                <a:custGeom>
                  <a:avLst/>
                  <a:gdLst>
                    <a:gd name="T0" fmla="*/ 0 w 2636"/>
                    <a:gd name="T1" fmla="*/ 0 h 1864"/>
                    <a:gd name="T2" fmla="*/ 0 w 2636"/>
                    <a:gd name="T3" fmla="*/ 0 h 1864"/>
                    <a:gd name="T4" fmla="*/ 0 w 2636"/>
                    <a:gd name="T5" fmla="*/ 0 h 1864"/>
                    <a:gd name="T6" fmla="*/ 0 w 2636"/>
                    <a:gd name="T7" fmla="*/ 0 h 1864"/>
                    <a:gd name="T8" fmla="*/ 0 w 2636"/>
                    <a:gd name="T9" fmla="*/ 0 h 1864"/>
                    <a:gd name="T10" fmla="*/ 0 w 2636"/>
                    <a:gd name="T11" fmla="*/ 0 h 1864"/>
                    <a:gd name="T12" fmla="*/ 0 60000 65536"/>
                    <a:gd name="T13" fmla="*/ 0 60000 65536"/>
                    <a:gd name="T14" fmla="*/ 0 60000 65536"/>
                    <a:gd name="T15" fmla="*/ 0 60000 65536"/>
                    <a:gd name="T16" fmla="*/ 0 60000 65536"/>
                    <a:gd name="T17" fmla="*/ 0 60000 65536"/>
                    <a:gd name="T18" fmla="*/ 0 w 2636"/>
                    <a:gd name="T19" fmla="*/ 0 h 1864"/>
                    <a:gd name="T20" fmla="*/ 2636 w 2636"/>
                    <a:gd name="T21" fmla="*/ 1864 h 1864"/>
                  </a:gdLst>
                  <a:ahLst/>
                  <a:cxnLst>
                    <a:cxn ang="T12">
                      <a:pos x="T0" y="T1"/>
                    </a:cxn>
                    <a:cxn ang="T13">
                      <a:pos x="T2" y="T3"/>
                    </a:cxn>
                    <a:cxn ang="T14">
                      <a:pos x="T4" y="T5"/>
                    </a:cxn>
                    <a:cxn ang="T15">
                      <a:pos x="T6" y="T7"/>
                    </a:cxn>
                    <a:cxn ang="T16">
                      <a:pos x="T8" y="T9"/>
                    </a:cxn>
                    <a:cxn ang="T17">
                      <a:pos x="T10" y="T11"/>
                    </a:cxn>
                  </a:cxnLst>
                  <a:rect l="T18" t="T19" r="T20" b="T21"/>
                  <a:pathLst>
                    <a:path w="2636" h="1864">
                      <a:moveTo>
                        <a:pt x="1916" y="1864"/>
                      </a:moveTo>
                      <a:lnTo>
                        <a:pt x="2124" y="1663"/>
                      </a:lnTo>
                      <a:lnTo>
                        <a:pt x="2636" y="105"/>
                      </a:lnTo>
                      <a:lnTo>
                        <a:pt x="664" y="0"/>
                      </a:lnTo>
                      <a:lnTo>
                        <a:pt x="0" y="1838"/>
                      </a:lnTo>
                      <a:lnTo>
                        <a:pt x="1916" y="186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97" name="Line 503"/>
                <p:cNvSpPr>
                  <a:spLocks noChangeShapeType="1"/>
                </p:cNvSpPr>
                <p:nvPr/>
              </p:nvSpPr>
              <p:spPr bwMode="auto">
                <a:xfrm flipV="1">
                  <a:off x="3788" y="1163"/>
                  <a:ext cx="213" cy="2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8" name="Line 504"/>
                <p:cNvSpPr>
                  <a:spLocks noChangeShapeType="1"/>
                </p:cNvSpPr>
                <p:nvPr/>
              </p:nvSpPr>
              <p:spPr bwMode="auto">
                <a:xfrm flipH="1" flipV="1">
                  <a:off x="3854" y="982"/>
                  <a:ext cx="147" cy="18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9" name="Oval 505"/>
                <p:cNvSpPr>
                  <a:spLocks noChangeArrowheads="1"/>
                </p:cNvSpPr>
                <p:nvPr/>
              </p:nvSpPr>
              <p:spPr bwMode="auto">
                <a:xfrm>
                  <a:off x="3915" y="1744"/>
                  <a:ext cx="51"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00" name="Freeform 506"/>
                <p:cNvSpPr>
                  <a:spLocks/>
                </p:cNvSpPr>
                <p:nvPr/>
              </p:nvSpPr>
              <p:spPr bwMode="auto">
                <a:xfrm>
                  <a:off x="3264" y="1471"/>
                  <a:ext cx="263" cy="190"/>
                </a:xfrm>
                <a:custGeom>
                  <a:avLst/>
                  <a:gdLst>
                    <a:gd name="T0" fmla="*/ 0 w 2611"/>
                    <a:gd name="T1" fmla="*/ 0 h 1730"/>
                    <a:gd name="T2" fmla="*/ 0 w 2611"/>
                    <a:gd name="T3" fmla="*/ 0 h 1730"/>
                    <a:gd name="T4" fmla="*/ 0 w 2611"/>
                    <a:gd name="T5" fmla="*/ 0 h 1730"/>
                    <a:gd name="T6" fmla="*/ 0 w 2611"/>
                    <a:gd name="T7" fmla="*/ 0 h 1730"/>
                    <a:gd name="T8" fmla="*/ 0 w 2611"/>
                    <a:gd name="T9" fmla="*/ 0 h 1730"/>
                    <a:gd name="T10" fmla="*/ 0 w 2611"/>
                    <a:gd name="T11" fmla="*/ 0 h 1730"/>
                    <a:gd name="T12" fmla="*/ 0 w 2611"/>
                    <a:gd name="T13" fmla="*/ 0 h 1730"/>
                    <a:gd name="T14" fmla="*/ 0 60000 65536"/>
                    <a:gd name="T15" fmla="*/ 0 60000 65536"/>
                    <a:gd name="T16" fmla="*/ 0 60000 65536"/>
                    <a:gd name="T17" fmla="*/ 0 60000 65536"/>
                    <a:gd name="T18" fmla="*/ 0 60000 65536"/>
                    <a:gd name="T19" fmla="*/ 0 60000 65536"/>
                    <a:gd name="T20" fmla="*/ 0 60000 65536"/>
                    <a:gd name="T21" fmla="*/ 0 w 2611"/>
                    <a:gd name="T22" fmla="*/ 0 h 1730"/>
                    <a:gd name="T23" fmla="*/ 2611 w 2611"/>
                    <a:gd name="T24" fmla="*/ 1730 h 17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1" h="1730">
                      <a:moveTo>
                        <a:pt x="2111" y="1570"/>
                      </a:moveTo>
                      <a:lnTo>
                        <a:pt x="1887" y="1730"/>
                      </a:lnTo>
                      <a:lnTo>
                        <a:pt x="0" y="1716"/>
                      </a:lnTo>
                      <a:lnTo>
                        <a:pt x="425" y="87"/>
                      </a:lnTo>
                      <a:lnTo>
                        <a:pt x="766" y="57"/>
                      </a:lnTo>
                      <a:lnTo>
                        <a:pt x="2611" y="0"/>
                      </a:lnTo>
                      <a:lnTo>
                        <a:pt x="2111" y="157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01" name="Freeform 507"/>
                <p:cNvSpPr>
                  <a:spLocks/>
                </p:cNvSpPr>
                <p:nvPr/>
              </p:nvSpPr>
              <p:spPr bwMode="auto">
                <a:xfrm>
                  <a:off x="3264" y="1471"/>
                  <a:ext cx="263" cy="190"/>
                </a:xfrm>
                <a:custGeom>
                  <a:avLst/>
                  <a:gdLst>
                    <a:gd name="T0" fmla="*/ 0 w 2611"/>
                    <a:gd name="T1" fmla="*/ 0 h 1730"/>
                    <a:gd name="T2" fmla="*/ 0 w 2611"/>
                    <a:gd name="T3" fmla="*/ 0 h 1730"/>
                    <a:gd name="T4" fmla="*/ 0 w 2611"/>
                    <a:gd name="T5" fmla="*/ 0 h 1730"/>
                    <a:gd name="T6" fmla="*/ 0 w 2611"/>
                    <a:gd name="T7" fmla="*/ 0 h 1730"/>
                    <a:gd name="T8" fmla="*/ 0 w 2611"/>
                    <a:gd name="T9" fmla="*/ 0 h 1730"/>
                    <a:gd name="T10" fmla="*/ 0 w 2611"/>
                    <a:gd name="T11" fmla="*/ 0 h 1730"/>
                    <a:gd name="T12" fmla="*/ 0 w 2611"/>
                    <a:gd name="T13" fmla="*/ 0 h 1730"/>
                    <a:gd name="T14" fmla="*/ 0 60000 65536"/>
                    <a:gd name="T15" fmla="*/ 0 60000 65536"/>
                    <a:gd name="T16" fmla="*/ 0 60000 65536"/>
                    <a:gd name="T17" fmla="*/ 0 60000 65536"/>
                    <a:gd name="T18" fmla="*/ 0 60000 65536"/>
                    <a:gd name="T19" fmla="*/ 0 60000 65536"/>
                    <a:gd name="T20" fmla="*/ 0 60000 65536"/>
                    <a:gd name="T21" fmla="*/ 0 w 2611"/>
                    <a:gd name="T22" fmla="*/ 0 h 1730"/>
                    <a:gd name="T23" fmla="*/ 2611 w 2611"/>
                    <a:gd name="T24" fmla="*/ 1730 h 17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1" h="1730">
                      <a:moveTo>
                        <a:pt x="2111" y="1570"/>
                      </a:moveTo>
                      <a:lnTo>
                        <a:pt x="1887" y="1730"/>
                      </a:lnTo>
                      <a:lnTo>
                        <a:pt x="0" y="1716"/>
                      </a:lnTo>
                      <a:lnTo>
                        <a:pt x="425" y="87"/>
                      </a:lnTo>
                      <a:lnTo>
                        <a:pt x="766" y="57"/>
                      </a:lnTo>
                      <a:lnTo>
                        <a:pt x="2611" y="0"/>
                      </a:lnTo>
                      <a:lnTo>
                        <a:pt x="2111" y="157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02" name="Line 508"/>
                <p:cNvSpPr>
                  <a:spLocks noChangeShapeType="1"/>
                </p:cNvSpPr>
                <p:nvPr/>
              </p:nvSpPr>
              <p:spPr bwMode="auto">
                <a:xfrm flipV="1">
                  <a:off x="3454" y="1471"/>
                  <a:ext cx="73" cy="19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03" name="Line 509"/>
                <p:cNvSpPr>
                  <a:spLocks noChangeShapeType="1"/>
                </p:cNvSpPr>
                <p:nvPr/>
              </p:nvSpPr>
              <p:spPr bwMode="auto">
                <a:xfrm flipH="1" flipV="1">
                  <a:off x="3306" y="1481"/>
                  <a:ext cx="148" cy="18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04" name="Line 510"/>
                <p:cNvSpPr>
                  <a:spLocks noChangeShapeType="1"/>
                </p:cNvSpPr>
                <p:nvPr/>
              </p:nvSpPr>
              <p:spPr bwMode="auto">
                <a:xfrm flipH="1">
                  <a:off x="3306" y="1471"/>
                  <a:ext cx="221" cy="1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05" name="Oval 511"/>
                <p:cNvSpPr>
                  <a:spLocks noChangeArrowheads="1"/>
                </p:cNvSpPr>
                <p:nvPr/>
              </p:nvSpPr>
              <p:spPr bwMode="auto">
                <a:xfrm>
                  <a:off x="4036" y="1284"/>
                  <a:ext cx="52"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06" name="Freeform 512"/>
                <p:cNvSpPr>
                  <a:spLocks/>
                </p:cNvSpPr>
                <p:nvPr/>
              </p:nvSpPr>
              <p:spPr bwMode="auto">
                <a:xfrm>
                  <a:off x="3553" y="1641"/>
                  <a:ext cx="117" cy="129"/>
                </a:xfrm>
                <a:custGeom>
                  <a:avLst/>
                  <a:gdLst>
                    <a:gd name="T0" fmla="*/ 0 w 1163"/>
                    <a:gd name="T1" fmla="*/ 0 h 1182"/>
                    <a:gd name="T2" fmla="*/ 0 w 1163"/>
                    <a:gd name="T3" fmla="*/ 0 h 1182"/>
                    <a:gd name="T4" fmla="*/ 0 w 1163"/>
                    <a:gd name="T5" fmla="*/ 0 h 1182"/>
                    <a:gd name="T6" fmla="*/ 0 w 1163"/>
                    <a:gd name="T7" fmla="*/ 0 h 1182"/>
                    <a:gd name="T8" fmla="*/ 0 w 1163"/>
                    <a:gd name="T9" fmla="*/ 0 h 1182"/>
                    <a:gd name="T10" fmla="*/ 0 w 1163"/>
                    <a:gd name="T11" fmla="*/ 0 h 1182"/>
                    <a:gd name="T12" fmla="*/ 0 w 1163"/>
                    <a:gd name="T13" fmla="*/ 0 h 1182"/>
                    <a:gd name="T14" fmla="*/ 0 w 1163"/>
                    <a:gd name="T15" fmla="*/ 0 h 1182"/>
                    <a:gd name="T16" fmla="*/ 0 w 1163"/>
                    <a:gd name="T17" fmla="*/ 0 h 1182"/>
                    <a:gd name="T18" fmla="*/ 0 w 1163"/>
                    <a:gd name="T19" fmla="*/ 0 h 1182"/>
                    <a:gd name="T20" fmla="*/ 0 w 1163"/>
                    <a:gd name="T21" fmla="*/ 0 h 1182"/>
                    <a:gd name="T22" fmla="*/ 0 w 1163"/>
                    <a:gd name="T23" fmla="*/ 0 h 1182"/>
                    <a:gd name="T24" fmla="*/ 0 w 1163"/>
                    <a:gd name="T25" fmla="*/ 0 h 1182"/>
                    <a:gd name="T26" fmla="*/ 0 w 1163"/>
                    <a:gd name="T27" fmla="*/ 0 h 1182"/>
                    <a:gd name="T28" fmla="*/ 0 w 1163"/>
                    <a:gd name="T29" fmla="*/ 0 h 1182"/>
                    <a:gd name="T30" fmla="*/ 0 w 1163"/>
                    <a:gd name="T31" fmla="*/ 0 h 1182"/>
                    <a:gd name="T32" fmla="*/ 0 w 1163"/>
                    <a:gd name="T33" fmla="*/ 0 h 1182"/>
                    <a:gd name="T34" fmla="*/ 0 w 1163"/>
                    <a:gd name="T35" fmla="*/ 0 h 1182"/>
                    <a:gd name="T36" fmla="*/ 0 w 1163"/>
                    <a:gd name="T37" fmla="*/ 0 h 1182"/>
                    <a:gd name="T38" fmla="*/ 0 w 1163"/>
                    <a:gd name="T39" fmla="*/ 0 h 1182"/>
                    <a:gd name="T40" fmla="*/ 0 w 1163"/>
                    <a:gd name="T41" fmla="*/ 0 h 1182"/>
                    <a:gd name="T42" fmla="*/ 0 w 1163"/>
                    <a:gd name="T43" fmla="*/ 0 h 1182"/>
                    <a:gd name="T44" fmla="*/ 0 w 1163"/>
                    <a:gd name="T45" fmla="*/ 0 h 1182"/>
                    <a:gd name="T46" fmla="*/ 0 w 1163"/>
                    <a:gd name="T47" fmla="*/ 0 h 1182"/>
                    <a:gd name="T48" fmla="*/ 0 w 1163"/>
                    <a:gd name="T49" fmla="*/ 0 h 1182"/>
                    <a:gd name="T50" fmla="*/ 0 w 1163"/>
                    <a:gd name="T51" fmla="*/ 0 h 1182"/>
                    <a:gd name="T52" fmla="*/ 0 w 1163"/>
                    <a:gd name="T53" fmla="*/ 0 h 1182"/>
                    <a:gd name="T54" fmla="*/ 0 w 1163"/>
                    <a:gd name="T55" fmla="*/ 0 h 1182"/>
                    <a:gd name="T56" fmla="*/ 0 w 1163"/>
                    <a:gd name="T57" fmla="*/ 0 h 1182"/>
                    <a:gd name="T58" fmla="*/ 0 w 1163"/>
                    <a:gd name="T59" fmla="*/ 0 h 1182"/>
                    <a:gd name="T60" fmla="*/ 0 w 1163"/>
                    <a:gd name="T61" fmla="*/ 0 h 1182"/>
                    <a:gd name="T62" fmla="*/ 0 w 1163"/>
                    <a:gd name="T63" fmla="*/ 0 h 1182"/>
                    <a:gd name="T64" fmla="*/ 0 w 1163"/>
                    <a:gd name="T65" fmla="*/ 0 h 1182"/>
                    <a:gd name="T66" fmla="*/ 0 w 1163"/>
                    <a:gd name="T67" fmla="*/ 0 h 1182"/>
                    <a:gd name="T68" fmla="*/ 0 w 1163"/>
                    <a:gd name="T69" fmla="*/ 0 h 1182"/>
                    <a:gd name="T70" fmla="*/ 0 w 1163"/>
                    <a:gd name="T71" fmla="*/ 0 h 1182"/>
                    <a:gd name="T72" fmla="*/ 0 w 1163"/>
                    <a:gd name="T73" fmla="*/ 0 h 1182"/>
                    <a:gd name="T74" fmla="*/ 0 w 1163"/>
                    <a:gd name="T75" fmla="*/ 0 h 11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3"/>
                    <a:gd name="T115" fmla="*/ 0 h 1182"/>
                    <a:gd name="T116" fmla="*/ 1163 w 1163"/>
                    <a:gd name="T117" fmla="*/ 1182 h 11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3" h="1182">
                      <a:moveTo>
                        <a:pt x="0" y="1130"/>
                      </a:moveTo>
                      <a:lnTo>
                        <a:pt x="1111" y="0"/>
                      </a:lnTo>
                      <a:lnTo>
                        <a:pt x="1113" y="2"/>
                      </a:lnTo>
                      <a:lnTo>
                        <a:pt x="1116" y="4"/>
                      </a:lnTo>
                      <a:lnTo>
                        <a:pt x="1119" y="7"/>
                      </a:lnTo>
                      <a:lnTo>
                        <a:pt x="1124" y="11"/>
                      </a:lnTo>
                      <a:lnTo>
                        <a:pt x="1128" y="15"/>
                      </a:lnTo>
                      <a:lnTo>
                        <a:pt x="1134" y="20"/>
                      </a:lnTo>
                      <a:lnTo>
                        <a:pt x="1138" y="24"/>
                      </a:lnTo>
                      <a:lnTo>
                        <a:pt x="1144" y="30"/>
                      </a:lnTo>
                      <a:lnTo>
                        <a:pt x="1149" y="34"/>
                      </a:lnTo>
                      <a:lnTo>
                        <a:pt x="1153" y="39"/>
                      </a:lnTo>
                      <a:lnTo>
                        <a:pt x="1156" y="44"/>
                      </a:lnTo>
                      <a:lnTo>
                        <a:pt x="1160" y="47"/>
                      </a:lnTo>
                      <a:lnTo>
                        <a:pt x="1162" y="49"/>
                      </a:lnTo>
                      <a:lnTo>
                        <a:pt x="1163" y="51"/>
                      </a:lnTo>
                      <a:lnTo>
                        <a:pt x="1163" y="53"/>
                      </a:lnTo>
                      <a:lnTo>
                        <a:pt x="52" y="1181"/>
                      </a:lnTo>
                      <a:lnTo>
                        <a:pt x="51" y="1182"/>
                      </a:lnTo>
                      <a:lnTo>
                        <a:pt x="49" y="1181"/>
                      </a:lnTo>
                      <a:lnTo>
                        <a:pt x="46" y="1179"/>
                      </a:lnTo>
                      <a:lnTo>
                        <a:pt x="42" y="1176"/>
                      </a:lnTo>
                      <a:lnTo>
                        <a:pt x="37" y="1173"/>
                      </a:lnTo>
                      <a:lnTo>
                        <a:pt x="33" y="1168"/>
                      </a:lnTo>
                      <a:lnTo>
                        <a:pt x="28" y="1164"/>
                      </a:lnTo>
                      <a:lnTo>
                        <a:pt x="23" y="1159"/>
                      </a:lnTo>
                      <a:lnTo>
                        <a:pt x="18" y="1154"/>
                      </a:lnTo>
                      <a:lnTo>
                        <a:pt x="12" y="1149"/>
                      </a:lnTo>
                      <a:lnTo>
                        <a:pt x="9" y="1144"/>
                      </a:lnTo>
                      <a:lnTo>
                        <a:pt x="6" y="1140"/>
                      </a:lnTo>
                      <a:lnTo>
                        <a:pt x="2" y="1135"/>
                      </a:lnTo>
                      <a:lnTo>
                        <a:pt x="1" y="1133"/>
                      </a:lnTo>
                      <a:lnTo>
                        <a:pt x="0" y="1131"/>
                      </a:lnTo>
                      <a:lnTo>
                        <a:pt x="0" y="113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07" name="Freeform 513"/>
                <p:cNvSpPr>
                  <a:spLocks/>
                </p:cNvSpPr>
                <p:nvPr/>
              </p:nvSpPr>
              <p:spPr bwMode="auto">
                <a:xfrm>
                  <a:off x="3553" y="1641"/>
                  <a:ext cx="117" cy="129"/>
                </a:xfrm>
                <a:custGeom>
                  <a:avLst/>
                  <a:gdLst>
                    <a:gd name="T0" fmla="*/ 0 w 1163"/>
                    <a:gd name="T1" fmla="*/ 0 h 1182"/>
                    <a:gd name="T2" fmla="*/ 0 w 1163"/>
                    <a:gd name="T3" fmla="*/ 0 h 1182"/>
                    <a:gd name="T4" fmla="*/ 0 w 1163"/>
                    <a:gd name="T5" fmla="*/ 0 h 1182"/>
                    <a:gd name="T6" fmla="*/ 0 w 1163"/>
                    <a:gd name="T7" fmla="*/ 0 h 1182"/>
                    <a:gd name="T8" fmla="*/ 0 w 1163"/>
                    <a:gd name="T9" fmla="*/ 0 h 1182"/>
                    <a:gd name="T10" fmla="*/ 0 w 1163"/>
                    <a:gd name="T11" fmla="*/ 0 h 1182"/>
                    <a:gd name="T12" fmla="*/ 0 w 1163"/>
                    <a:gd name="T13" fmla="*/ 0 h 1182"/>
                    <a:gd name="T14" fmla="*/ 0 w 1163"/>
                    <a:gd name="T15" fmla="*/ 0 h 1182"/>
                    <a:gd name="T16" fmla="*/ 0 w 1163"/>
                    <a:gd name="T17" fmla="*/ 0 h 1182"/>
                    <a:gd name="T18" fmla="*/ 0 w 1163"/>
                    <a:gd name="T19" fmla="*/ 0 h 1182"/>
                    <a:gd name="T20" fmla="*/ 0 w 1163"/>
                    <a:gd name="T21" fmla="*/ 0 h 1182"/>
                    <a:gd name="T22" fmla="*/ 0 w 1163"/>
                    <a:gd name="T23" fmla="*/ 0 h 1182"/>
                    <a:gd name="T24" fmla="*/ 0 w 1163"/>
                    <a:gd name="T25" fmla="*/ 0 h 1182"/>
                    <a:gd name="T26" fmla="*/ 0 w 1163"/>
                    <a:gd name="T27" fmla="*/ 0 h 1182"/>
                    <a:gd name="T28" fmla="*/ 0 w 1163"/>
                    <a:gd name="T29" fmla="*/ 0 h 1182"/>
                    <a:gd name="T30" fmla="*/ 0 w 1163"/>
                    <a:gd name="T31" fmla="*/ 0 h 1182"/>
                    <a:gd name="T32" fmla="*/ 0 w 1163"/>
                    <a:gd name="T33" fmla="*/ 0 h 1182"/>
                    <a:gd name="T34" fmla="*/ 0 w 1163"/>
                    <a:gd name="T35" fmla="*/ 0 h 1182"/>
                    <a:gd name="T36" fmla="*/ 0 w 1163"/>
                    <a:gd name="T37" fmla="*/ 0 h 1182"/>
                    <a:gd name="T38" fmla="*/ 0 w 1163"/>
                    <a:gd name="T39" fmla="*/ 0 h 1182"/>
                    <a:gd name="T40" fmla="*/ 0 w 1163"/>
                    <a:gd name="T41" fmla="*/ 0 h 1182"/>
                    <a:gd name="T42" fmla="*/ 0 w 1163"/>
                    <a:gd name="T43" fmla="*/ 0 h 1182"/>
                    <a:gd name="T44" fmla="*/ 0 w 1163"/>
                    <a:gd name="T45" fmla="*/ 0 h 1182"/>
                    <a:gd name="T46" fmla="*/ 0 w 1163"/>
                    <a:gd name="T47" fmla="*/ 0 h 1182"/>
                    <a:gd name="T48" fmla="*/ 0 w 1163"/>
                    <a:gd name="T49" fmla="*/ 0 h 1182"/>
                    <a:gd name="T50" fmla="*/ 0 w 1163"/>
                    <a:gd name="T51" fmla="*/ 0 h 1182"/>
                    <a:gd name="T52" fmla="*/ 0 w 1163"/>
                    <a:gd name="T53" fmla="*/ 0 h 1182"/>
                    <a:gd name="T54" fmla="*/ 0 w 1163"/>
                    <a:gd name="T55" fmla="*/ 0 h 1182"/>
                    <a:gd name="T56" fmla="*/ 0 w 1163"/>
                    <a:gd name="T57" fmla="*/ 0 h 1182"/>
                    <a:gd name="T58" fmla="*/ 0 w 1163"/>
                    <a:gd name="T59" fmla="*/ 0 h 1182"/>
                    <a:gd name="T60" fmla="*/ 0 w 1163"/>
                    <a:gd name="T61" fmla="*/ 0 h 1182"/>
                    <a:gd name="T62" fmla="*/ 0 w 1163"/>
                    <a:gd name="T63" fmla="*/ 0 h 1182"/>
                    <a:gd name="T64" fmla="*/ 0 w 1163"/>
                    <a:gd name="T65" fmla="*/ 0 h 1182"/>
                    <a:gd name="T66" fmla="*/ 0 w 1163"/>
                    <a:gd name="T67" fmla="*/ 0 h 1182"/>
                    <a:gd name="T68" fmla="*/ 0 w 1163"/>
                    <a:gd name="T69" fmla="*/ 0 h 1182"/>
                    <a:gd name="T70" fmla="*/ 0 w 1163"/>
                    <a:gd name="T71" fmla="*/ 0 h 1182"/>
                    <a:gd name="T72" fmla="*/ 0 w 1163"/>
                    <a:gd name="T73" fmla="*/ 0 h 1182"/>
                    <a:gd name="T74" fmla="*/ 0 w 1163"/>
                    <a:gd name="T75" fmla="*/ 0 h 11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3"/>
                    <a:gd name="T115" fmla="*/ 0 h 1182"/>
                    <a:gd name="T116" fmla="*/ 1163 w 1163"/>
                    <a:gd name="T117" fmla="*/ 1182 h 11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3" h="1182">
                      <a:moveTo>
                        <a:pt x="0" y="1130"/>
                      </a:moveTo>
                      <a:lnTo>
                        <a:pt x="1111" y="0"/>
                      </a:lnTo>
                      <a:lnTo>
                        <a:pt x="1113" y="2"/>
                      </a:lnTo>
                      <a:lnTo>
                        <a:pt x="1116" y="4"/>
                      </a:lnTo>
                      <a:lnTo>
                        <a:pt x="1119" y="7"/>
                      </a:lnTo>
                      <a:lnTo>
                        <a:pt x="1124" y="11"/>
                      </a:lnTo>
                      <a:lnTo>
                        <a:pt x="1128" y="15"/>
                      </a:lnTo>
                      <a:lnTo>
                        <a:pt x="1134" y="20"/>
                      </a:lnTo>
                      <a:lnTo>
                        <a:pt x="1138" y="24"/>
                      </a:lnTo>
                      <a:lnTo>
                        <a:pt x="1144" y="30"/>
                      </a:lnTo>
                      <a:lnTo>
                        <a:pt x="1149" y="34"/>
                      </a:lnTo>
                      <a:lnTo>
                        <a:pt x="1153" y="39"/>
                      </a:lnTo>
                      <a:lnTo>
                        <a:pt x="1156" y="44"/>
                      </a:lnTo>
                      <a:lnTo>
                        <a:pt x="1160" y="47"/>
                      </a:lnTo>
                      <a:lnTo>
                        <a:pt x="1162" y="49"/>
                      </a:lnTo>
                      <a:lnTo>
                        <a:pt x="1163" y="51"/>
                      </a:lnTo>
                      <a:lnTo>
                        <a:pt x="1163" y="53"/>
                      </a:lnTo>
                      <a:lnTo>
                        <a:pt x="52" y="1181"/>
                      </a:lnTo>
                      <a:lnTo>
                        <a:pt x="51" y="1182"/>
                      </a:lnTo>
                      <a:lnTo>
                        <a:pt x="49" y="1181"/>
                      </a:lnTo>
                      <a:lnTo>
                        <a:pt x="46" y="1179"/>
                      </a:lnTo>
                      <a:lnTo>
                        <a:pt x="42" y="1176"/>
                      </a:lnTo>
                      <a:lnTo>
                        <a:pt x="37" y="1173"/>
                      </a:lnTo>
                      <a:lnTo>
                        <a:pt x="33" y="1168"/>
                      </a:lnTo>
                      <a:lnTo>
                        <a:pt x="28" y="1164"/>
                      </a:lnTo>
                      <a:lnTo>
                        <a:pt x="23" y="1159"/>
                      </a:lnTo>
                      <a:lnTo>
                        <a:pt x="18" y="1154"/>
                      </a:lnTo>
                      <a:lnTo>
                        <a:pt x="12" y="1149"/>
                      </a:lnTo>
                      <a:lnTo>
                        <a:pt x="9" y="1144"/>
                      </a:lnTo>
                      <a:lnTo>
                        <a:pt x="6" y="1140"/>
                      </a:lnTo>
                      <a:lnTo>
                        <a:pt x="2" y="1135"/>
                      </a:lnTo>
                      <a:lnTo>
                        <a:pt x="1" y="1133"/>
                      </a:lnTo>
                      <a:lnTo>
                        <a:pt x="0" y="1131"/>
                      </a:lnTo>
                      <a:lnTo>
                        <a:pt x="0" y="113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08" name="Freeform 514"/>
                <p:cNvSpPr>
                  <a:spLocks/>
                </p:cNvSpPr>
                <p:nvPr/>
              </p:nvSpPr>
              <p:spPr bwMode="auto">
                <a:xfrm>
                  <a:off x="3665" y="1641"/>
                  <a:ext cx="5" cy="5"/>
                </a:xfrm>
                <a:custGeom>
                  <a:avLst/>
                  <a:gdLst>
                    <a:gd name="T0" fmla="*/ 0 w 52"/>
                    <a:gd name="T1" fmla="*/ 0 h 53"/>
                    <a:gd name="T2" fmla="*/ 0 w 52"/>
                    <a:gd name="T3" fmla="*/ 0 h 53"/>
                    <a:gd name="T4" fmla="*/ 0 w 52"/>
                    <a:gd name="T5" fmla="*/ 0 h 53"/>
                    <a:gd name="T6" fmla="*/ 0 w 52"/>
                    <a:gd name="T7" fmla="*/ 0 h 53"/>
                    <a:gd name="T8" fmla="*/ 0 w 52"/>
                    <a:gd name="T9" fmla="*/ 0 h 53"/>
                    <a:gd name="T10" fmla="*/ 0 w 52"/>
                    <a:gd name="T11" fmla="*/ 0 h 53"/>
                    <a:gd name="T12" fmla="*/ 0 w 52"/>
                    <a:gd name="T13" fmla="*/ 0 h 53"/>
                    <a:gd name="T14" fmla="*/ 0 w 52"/>
                    <a:gd name="T15" fmla="*/ 0 h 53"/>
                    <a:gd name="T16" fmla="*/ 0 w 52"/>
                    <a:gd name="T17" fmla="*/ 0 h 53"/>
                    <a:gd name="T18" fmla="*/ 0 w 52"/>
                    <a:gd name="T19" fmla="*/ 0 h 53"/>
                    <a:gd name="T20" fmla="*/ 0 w 52"/>
                    <a:gd name="T21" fmla="*/ 0 h 53"/>
                    <a:gd name="T22" fmla="*/ 0 w 52"/>
                    <a:gd name="T23" fmla="*/ 0 h 53"/>
                    <a:gd name="T24" fmla="*/ 0 w 52"/>
                    <a:gd name="T25" fmla="*/ 0 h 53"/>
                    <a:gd name="T26" fmla="*/ 0 w 52"/>
                    <a:gd name="T27" fmla="*/ 0 h 53"/>
                    <a:gd name="T28" fmla="*/ 0 w 52"/>
                    <a:gd name="T29" fmla="*/ 0 h 53"/>
                    <a:gd name="T30" fmla="*/ 0 w 52"/>
                    <a:gd name="T31" fmla="*/ 0 h 53"/>
                    <a:gd name="T32" fmla="*/ 0 w 52"/>
                    <a:gd name="T33" fmla="*/ 0 h 53"/>
                    <a:gd name="T34" fmla="*/ 0 w 52"/>
                    <a:gd name="T35" fmla="*/ 0 h 53"/>
                    <a:gd name="T36" fmla="*/ 0 w 52"/>
                    <a:gd name="T37" fmla="*/ 0 h 53"/>
                    <a:gd name="T38" fmla="*/ 0 w 52"/>
                    <a:gd name="T39" fmla="*/ 0 h 53"/>
                    <a:gd name="T40" fmla="*/ 0 w 52"/>
                    <a:gd name="T41" fmla="*/ 0 h 53"/>
                    <a:gd name="T42" fmla="*/ 0 w 52"/>
                    <a:gd name="T43" fmla="*/ 0 h 53"/>
                    <a:gd name="T44" fmla="*/ 0 w 52"/>
                    <a:gd name="T45" fmla="*/ 0 h 53"/>
                    <a:gd name="T46" fmla="*/ 0 w 52"/>
                    <a:gd name="T47" fmla="*/ 0 h 53"/>
                    <a:gd name="T48" fmla="*/ 0 w 52"/>
                    <a:gd name="T49" fmla="*/ 0 h 53"/>
                    <a:gd name="T50" fmla="*/ 0 w 52"/>
                    <a:gd name="T51" fmla="*/ 0 h 53"/>
                    <a:gd name="T52" fmla="*/ 0 w 52"/>
                    <a:gd name="T53" fmla="*/ 0 h 53"/>
                    <a:gd name="T54" fmla="*/ 0 w 52"/>
                    <a:gd name="T55" fmla="*/ 0 h 53"/>
                    <a:gd name="T56" fmla="*/ 0 w 52"/>
                    <a:gd name="T57" fmla="*/ 0 h 53"/>
                    <a:gd name="T58" fmla="*/ 0 w 52"/>
                    <a:gd name="T59" fmla="*/ 0 h 53"/>
                    <a:gd name="T60" fmla="*/ 0 w 52"/>
                    <a:gd name="T61" fmla="*/ 0 h 53"/>
                    <a:gd name="T62" fmla="*/ 0 w 52"/>
                    <a:gd name="T63" fmla="*/ 0 h 53"/>
                    <a:gd name="T64" fmla="*/ 0 w 52"/>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3"/>
                    <a:gd name="T101" fmla="*/ 52 w 52"/>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3">
                      <a:moveTo>
                        <a:pt x="24" y="29"/>
                      </a:moveTo>
                      <a:lnTo>
                        <a:pt x="19" y="23"/>
                      </a:lnTo>
                      <a:lnTo>
                        <a:pt x="14" y="19"/>
                      </a:lnTo>
                      <a:lnTo>
                        <a:pt x="10" y="14"/>
                      </a:lnTo>
                      <a:lnTo>
                        <a:pt x="6" y="9"/>
                      </a:lnTo>
                      <a:lnTo>
                        <a:pt x="3" y="6"/>
                      </a:lnTo>
                      <a:lnTo>
                        <a:pt x="1" y="4"/>
                      </a:lnTo>
                      <a:lnTo>
                        <a:pt x="0" y="2"/>
                      </a:lnTo>
                      <a:lnTo>
                        <a:pt x="0" y="0"/>
                      </a:lnTo>
                      <a:lnTo>
                        <a:pt x="2" y="2"/>
                      </a:lnTo>
                      <a:lnTo>
                        <a:pt x="5" y="4"/>
                      </a:lnTo>
                      <a:lnTo>
                        <a:pt x="8" y="7"/>
                      </a:lnTo>
                      <a:lnTo>
                        <a:pt x="13" y="11"/>
                      </a:lnTo>
                      <a:lnTo>
                        <a:pt x="17" y="15"/>
                      </a:lnTo>
                      <a:lnTo>
                        <a:pt x="23" y="20"/>
                      </a:lnTo>
                      <a:lnTo>
                        <a:pt x="27" y="24"/>
                      </a:lnTo>
                      <a:lnTo>
                        <a:pt x="33" y="30"/>
                      </a:lnTo>
                      <a:lnTo>
                        <a:pt x="38" y="34"/>
                      </a:lnTo>
                      <a:lnTo>
                        <a:pt x="42" y="39"/>
                      </a:lnTo>
                      <a:lnTo>
                        <a:pt x="45" y="44"/>
                      </a:lnTo>
                      <a:lnTo>
                        <a:pt x="49" y="47"/>
                      </a:lnTo>
                      <a:lnTo>
                        <a:pt x="51" y="49"/>
                      </a:lnTo>
                      <a:lnTo>
                        <a:pt x="52" y="51"/>
                      </a:lnTo>
                      <a:lnTo>
                        <a:pt x="52" y="53"/>
                      </a:lnTo>
                      <a:lnTo>
                        <a:pt x="51" y="53"/>
                      </a:lnTo>
                      <a:lnTo>
                        <a:pt x="49" y="51"/>
                      </a:lnTo>
                      <a:lnTo>
                        <a:pt x="47" y="49"/>
                      </a:lnTo>
                      <a:lnTo>
                        <a:pt x="43" y="46"/>
                      </a:lnTo>
                      <a:lnTo>
                        <a:pt x="39" y="42"/>
                      </a:lnTo>
                      <a:lnTo>
                        <a:pt x="34" y="38"/>
                      </a:lnTo>
                      <a:lnTo>
                        <a:pt x="30" y="33"/>
                      </a:lnTo>
                      <a:lnTo>
                        <a:pt x="24" y="2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09" name="Freeform 515"/>
                <p:cNvSpPr>
                  <a:spLocks/>
                </p:cNvSpPr>
                <p:nvPr/>
              </p:nvSpPr>
              <p:spPr bwMode="auto">
                <a:xfrm>
                  <a:off x="3665" y="1641"/>
                  <a:ext cx="5" cy="5"/>
                </a:xfrm>
                <a:custGeom>
                  <a:avLst/>
                  <a:gdLst>
                    <a:gd name="T0" fmla="*/ 0 w 52"/>
                    <a:gd name="T1" fmla="*/ 0 h 53"/>
                    <a:gd name="T2" fmla="*/ 0 w 52"/>
                    <a:gd name="T3" fmla="*/ 0 h 53"/>
                    <a:gd name="T4" fmla="*/ 0 w 52"/>
                    <a:gd name="T5" fmla="*/ 0 h 53"/>
                    <a:gd name="T6" fmla="*/ 0 w 52"/>
                    <a:gd name="T7" fmla="*/ 0 h 53"/>
                    <a:gd name="T8" fmla="*/ 0 w 52"/>
                    <a:gd name="T9" fmla="*/ 0 h 53"/>
                    <a:gd name="T10" fmla="*/ 0 w 52"/>
                    <a:gd name="T11" fmla="*/ 0 h 53"/>
                    <a:gd name="T12" fmla="*/ 0 w 52"/>
                    <a:gd name="T13" fmla="*/ 0 h 53"/>
                    <a:gd name="T14" fmla="*/ 0 w 52"/>
                    <a:gd name="T15" fmla="*/ 0 h 53"/>
                    <a:gd name="T16" fmla="*/ 0 w 52"/>
                    <a:gd name="T17" fmla="*/ 0 h 53"/>
                    <a:gd name="T18" fmla="*/ 0 w 52"/>
                    <a:gd name="T19" fmla="*/ 0 h 53"/>
                    <a:gd name="T20" fmla="*/ 0 w 52"/>
                    <a:gd name="T21" fmla="*/ 0 h 53"/>
                    <a:gd name="T22" fmla="*/ 0 w 52"/>
                    <a:gd name="T23" fmla="*/ 0 h 53"/>
                    <a:gd name="T24" fmla="*/ 0 w 52"/>
                    <a:gd name="T25" fmla="*/ 0 h 53"/>
                    <a:gd name="T26" fmla="*/ 0 w 52"/>
                    <a:gd name="T27" fmla="*/ 0 h 53"/>
                    <a:gd name="T28" fmla="*/ 0 w 52"/>
                    <a:gd name="T29" fmla="*/ 0 h 53"/>
                    <a:gd name="T30" fmla="*/ 0 w 52"/>
                    <a:gd name="T31" fmla="*/ 0 h 53"/>
                    <a:gd name="T32" fmla="*/ 0 w 52"/>
                    <a:gd name="T33" fmla="*/ 0 h 53"/>
                    <a:gd name="T34" fmla="*/ 0 w 52"/>
                    <a:gd name="T35" fmla="*/ 0 h 53"/>
                    <a:gd name="T36" fmla="*/ 0 w 52"/>
                    <a:gd name="T37" fmla="*/ 0 h 53"/>
                    <a:gd name="T38" fmla="*/ 0 w 52"/>
                    <a:gd name="T39" fmla="*/ 0 h 53"/>
                    <a:gd name="T40" fmla="*/ 0 w 52"/>
                    <a:gd name="T41" fmla="*/ 0 h 53"/>
                    <a:gd name="T42" fmla="*/ 0 w 52"/>
                    <a:gd name="T43" fmla="*/ 0 h 53"/>
                    <a:gd name="T44" fmla="*/ 0 w 52"/>
                    <a:gd name="T45" fmla="*/ 0 h 53"/>
                    <a:gd name="T46" fmla="*/ 0 w 52"/>
                    <a:gd name="T47" fmla="*/ 0 h 53"/>
                    <a:gd name="T48" fmla="*/ 0 w 52"/>
                    <a:gd name="T49" fmla="*/ 0 h 53"/>
                    <a:gd name="T50" fmla="*/ 0 w 52"/>
                    <a:gd name="T51" fmla="*/ 0 h 53"/>
                    <a:gd name="T52" fmla="*/ 0 w 52"/>
                    <a:gd name="T53" fmla="*/ 0 h 53"/>
                    <a:gd name="T54" fmla="*/ 0 w 52"/>
                    <a:gd name="T55" fmla="*/ 0 h 53"/>
                    <a:gd name="T56" fmla="*/ 0 w 52"/>
                    <a:gd name="T57" fmla="*/ 0 h 53"/>
                    <a:gd name="T58" fmla="*/ 0 w 52"/>
                    <a:gd name="T59" fmla="*/ 0 h 53"/>
                    <a:gd name="T60" fmla="*/ 0 w 52"/>
                    <a:gd name="T61" fmla="*/ 0 h 53"/>
                    <a:gd name="T62" fmla="*/ 0 w 52"/>
                    <a:gd name="T63" fmla="*/ 0 h 53"/>
                    <a:gd name="T64" fmla="*/ 0 w 52"/>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3"/>
                    <a:gd name="T101" fmla="*/ 52 w 52"/>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3">
                      <a:moveTo>
                        <a:pt x="24" y="29"/>
                      </a:moveTo>
                      <a:lnTo>
                        <a:pt x="19" y="23"/>
                      </a:lnTo>
                      <a:lnTo>
                        <a:pt x="14" y="19"/>
                      </a:lnTo>
                      <a:lnTo>
                        <a:pt x="10" y="14"/>
                      </a:lnTo>
                      <a:lnTo>
                        <a:pt x="6" y="9"/>
                      </a:lnTo>
                      <a:lnTo>
                        <a:pt x="3" y="6"/>
                      </a:lnTo>
                      <a:lnTo>
                        <a:pt x="1" y="4"/>
                      </a:lnTo>
                      <a:lnTo>
                        <a:pt x="0" y="2"/>
                      </a:lnTo>
                      <a:lnTo>
                        <a:pt x="0" y="0"/>
                      </a:lnTo>
                      <a:lnTo>
                        <a:pt x="2" y="2"/>
                      </a:lnTo>
                      <a:lnTo>
                        <a:pt x="5" y="4"/>
                      </a:lnTo>
                      <a:lnTo>
                        <a:pt x="8" y="7"/>
                      </a:lnTo>
                      <a:lnTo>
                        <a:pt x="13" y="11"/>
                      </a:lnTo>
                      <a:lnTo>
                        <a:pt x="17" y="15"/>
                      </a:lnTo>
                      <a:lnTo>
                        <a:pt x="23" y="20"/>
                      </a:lnTo>
                      <a:lnTo>
                        <a:pt x="27" y="24"/>
                      </a:lnTo>
                      <a:lnTo>
                        <a:pt x="33" y="30"/>
                      </a:lnTo>
                      <a:lnTo>
                        <a:pt x="38" y="34"/>
                      </a:lnTo>
                      <a:lnTo>
                        <a:pt x="42" y="39"/>
                      </a:lnTo>
                      <a:lnTo>
                        <a:pt x="45" y="44"/>
                      </a:lnTo>
                      <a:lnTo>
                        <a:pt x="49" y="47"/>
                      </a:lnTo>
                      <a:lnTo>
                        <a:pt x="51" y="49"/>
                      </a:lnTo>
                      <a:lnTo>
                        <a:pt x="52" y="51"/>
                      </a:lnTo>
                      <a:lnTo>
                        <a:pt x="52" y="53"/>
                      </a:lnTo>
                      <a:lnTo>
                        <a:pt x="51" y="53"/>
                      </a:lnTo>
                      <a:lnTo>
                        <a:pt x="49" y="51"/>
                      </a:lnTo>
                      <a:lnTo>
                        <a:pt x="47" y="49"/>
                      </a:lnTo>
                      <a:lnTo>
                        <a:pt x="43" y="46"/>
                      </a:lnTo>
                      <a:lnTo>
                        <a:pt x="39" y="42"/>
                      </a:lnTo>
                      <a:lnTo>
                        <a:pt x="34" y="38"/>
                      </a:lnTo>
                      <a:lnTo>
                        <a:pt x="30" y="33"/>
                      </a:lnTo>
                      <a:lnTo>
                        <a:pt x="24" y="2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0" name="Freeform 516"/>
                <p:cNvSpPr>
                  <a:spLocks/>
                </p:cNvSpPr>
                <p:nvPr/>
              </p:nvSpPr>
              <p:spPr bwMode="auto">
                <a:xfrm>
                  <a:off x="3929" y="1329"/>
                  <a:ext cx="117" cy="130"/>
                </a:xfrm>
                <a:custGeom>
                  <a:avLst/>
                  <a:gdLst>
                    <a:gd name="T0" fmla="*/ 0 w 1174"/>
                    <a:gd name="T1" fmla="*/ 0 h 1189"/>
                    <a:gd name="T2" fmla="*/ 0 w 1174"/>
                    <a:gd name="T3" fmla="*/ 0 h 1189"/>
                    <a:gd name="T4" fmla="*/ 0 w 1174"/>
                    <a:gd name="T5" fmla="*/ 0 h 1189"/>
                    <a:gd name="T6" fmla="*/ 0 w 1174"/>
                    <a:gd name="T7" fmla="*/ 0 h 1189"/>
                    <a:gd name="T8" fmla="*/ 0 w 1174"/>
                    <a:gd name="T9" fmla="*/ 0 h 1189"/>
                    <a:gd name="T10" fmla="*/ 0 w 1174"/>
                    <a:gd name="T11" fmla="*/ 0 h 1189"/>
                    <a:gd name="T12" fmla="*/ 0 w 1174"/>
                    <a:gd name="T13" fmla="*/ 0 h 1189"/>
                    <a:gd name="T14" fmla="*/ 0 w 1174"/>
                    <a:gd name="T15" fmla="*/ 0 h 1189"/>
                    <a:gd name="T16" fmla="*/ 0 w 1174"/>
                    <a:gd name="T17" fmla="*/ 0 h 1189"/>
                    <a:gd name="T18" fmla="*/ 0 w 1174"/>
                    <a:gd name="T19" fmla="*/ 0 h 1189"/>
                    <a:gd name="T20" fmla="*/ 0 w 1174"/>
                    <a:gd name="T21" fmla="*/ 0 h 1189"/>
                    <a:gd name="T22" fmla="*/ 0 w 1174"/>
                    <a:gd name="T23" fmla="*/ 0 h 1189"/>
                    <a:gd name="T24" fmla="*/ 0 w 1174"/>
                    <a:gd name="T25" fmla="*/ 0 h 1189"/>
                    <a:gd name="T26" fmla="*/ 0 w 1174"/>
                    <a:gd name="T27" fmla="*/ 0 h 1189"/>
                    <a:gd name="T28" fmla="*/ 0 w 1174"/>
                    <a:gd name="T29" fmla="*/ 0 h 1189"/>
                    <a:gd name="T30" fmla="*/ 0 w 1174"/>
                    <a:gd name="T31" fmla="*/ 0 h 1189"/>
                    <a:gd name="T32" fmla="*/ 0 w 1174"/>
                    <a:gd name="T33" fmla="*/ 0 h 1189"/>
                    <a:gd name="T34" fmla="*/ 0 w 1174"/>
                    <a:gd name="T35" fmla="*/ 0 h 1189"/>
                    <a:gd name="T36" fmla="*/ 0 w 1174"/>
                    <a:gd name="T37" fmla="*/ 0 h 1189"/>
                    <a:gd name="T38" fmla="*/ 0 w 1174"/>
                    <a:gd name="T39" fmla="*/ 0 h 1189"/>
                    <a:gd name="T40" fmla="*/ 0 w 1174"/>
                    <a:gd name="T41" fmla="*/ 0 h 1189"/>
                    <a:gd name="T42" fmla="*/ 0 w 1174"/>
                    <a:gd name="T43" fmla="*/ 0 h 1189"/>
                    <a:gd name="T44" fmla="*/ 0 w 1174"/>
                    <a:gd name="T45" fmla="*/ 0 h 1189"/>
                    <a:gd name="T46" fmla="*/ 0 w 1174"/>
                    <a:gd name="T47" fmla="*/ 0 h 1189"/>
                    <a:gd name="T48" fmla="*/ 0 w 1174"/>
                    <a:gd name="T49" fmla="*/ 0 h 1189"/>
                    <a:gd name="T50" fmla="*/ 0 w 1174"/>
                    <a:gd name="T51" fmla="*/ 0 h 1189"/>
                    <a:gd name="T52" fmla="*/ 0 w 1174"/>
                    <a:gd name="T53" fmla="*/ 0 h 1189"/>
                    <a:gd name="T54" fmla="*/ 0 w 1174"/>
                    <a:gd name="T55" fmla="*/ 0 h 1189"/>
                    <a:gd name="T56" fmla="*/ 0 w 1174"/>
                    <a:gd name="T57" fmla="*/ 0 h 1189"/>
                    <a:gd name="T58" fmla="*/ 0 w 1174"/>
                    <a:gd name="T59" fmla="*/ 0 h 1189"/>
                    <a:gd name="T60" fmla="*/ 0 w 1174"/>
                    <a:gd name="T61" fmla="*/ 0 h 1189"/>
                    <a:gd name="T62" fmla="*/ 0 w 1174"/>
                    <a:gd name="T63" fmla="*/ 0 h 1189"/>
                    <a:gd name="T64" fmla="*/ 0 w 1174"/>
                    <a:gd name="T65" fmla="*/ 0 h 1189"/>
                    <a:gd name="T66" fmla="*/ 0 w 1174"/>
                    <a:gd name="T67" fmla="*/ 0 h 1189"/>
                    <a:gd name="T68" fmla="*/ 0 w 1174"/>
                    <a:gd name="T69" fmla="*/ 0 h 1189"/>
                    <a:gd name="T70" fmla="*/ 0 w 1174"/>
                    <a:gd name="T71" fmla="*/ 0 h 1189"/>
                    <a:gd name="T72" fmla="*/ 0 w 1174"/>
                    <a:gd name="T73" fmla="*/ 0 h 1189"/>
                    <a:gd name="T74" fmla="*/ 0 w 1174"/>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4"/>
                    <a:gd name="T115" fmla="*/ 0 h 1189"/>
                    <a:gd name="T116" fmla="*/ 1174 w 1174"/>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4" h="1189">
                      <a:moveTo>
                        <a:pt x="1174" y="52"/>
                      </a:moveTo>
                      <a:lnTo>
                        <a:pt x="52" y="1189"/>
                      </a:lnTo>
                      <a:lnTo>
                        <a:pt x="50" y="1188"/>
                      </a:lnTo>
                      <a:lnTo>
                        <a:pt x="48" y="1186"/>
                      </a:lnTo>
                      <a:lnTo>
                        <a:pt x="45" y="1182"/>
                      </a:lnTo>
                      <a:lnTo>
                        <a:pt x="40" y="1179"/>
                      </a:lnTo>
                      <a:lnTo>
                        <a:pt x="35" y="1174"/>
                      </a:lnTo>
                      <a:lnTo>
                        <a:pt x="31" y="1170"/>
                      </a:lnTo>
                      <a:lnTo>
                        <a:pt x="25" y="1164"/>
                      </a:lnTo>
                      <a:lnTo>
                        <a:pt x="21" y="1159"/>
                      </a:lnTo>
                      <a:lnTo>
                        <a:pt x="15" y="1155"/>
                      </a:lnTo>
                      <a:lnTo>
                        <a:pt x="12" y="1150"/>
                      </a:lnTo>
                      <a:lnTo>
                        <a:pt x="7" y="1146"/>
                      </a:lnTo>
                      <a:lnTo>
                        <a:pt x="4" y="1142"/>
                      </a:lnTo>
                      <a:lnTo>
                        <a:pt x="1" y="1140"/>
                      </a:lnTo>
                      <a:lnTo>
                        <a:pt x="0" y="1138"/>
                      </a:lnTo>
                      <a:lnTo>
                        <a:pt x="0" y="1137"/>
                      </a:lnTo>
                      <a:lnTo>
                        <a:pt x="1122" y="0"/>
                      </a:lnTo>
                      <a:lnTo>
                        <a:pt x="1124" y="1"/>
                      </a:lnTo>
                      <a:lnTo>
                        <a:pt x="1127" y="2"/>
                      </a:lnTo>
                      <a:lnTo>
                        <a:pt x="1131" y="5"/>
                      </a:lnTo>
                      <a:lnTo>
                        <a:pt x="1135" y="9"/>
                      </a:lnTo>
                      <a:lnTo>
                        <a:pt x="1140" y="13"/>
                      </a:lnTo>
                      <a:lnTo>
                        <a:pt x="1145" y="18"/>
                      </a:lnTo>
                      <a:lnTo>
                        <a:pt x="1150" y="22"/>
                      </a:lnTo>
                      <a:lnTo>
                        <a:pt x="1156" y="28"/>
                      </a:lnTo>
                      <a:lnTo>
                        <a:pt x="1160" y="32"/>
                      </a:lnTo>
                      <a:lnTo>
                        <a:pt x="1165" y="38"/>
                      </a:lnTo>
                      <a:lnTo>
                        <a:pt x="1168" y="41"/>
                      </a:lnTo>
                      <a:lnTo>
                        <a:pt x="1170" y="46"/>
                      </a:lnTo>
                      <a:lnTo>
                        <a:pt x="1173" y="48"/>
                      </a:lnTo>
                      <a:lnTo>
                        <a:pt x="1174" y="51"/>
                      </a:lnTo>
                      <a:lnTo>
                        <a:pt x="1174" y="5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11" name="Freeform 517"/>
                <p:cNvSpPr>
                  <a:spLocks/>
                </p:cNvSpPr>
                <p:nvPr/>
              </p:nvSpPr>
              <p:spPr bwMode="auto">
                <a:xfrm>
                  <a:off x="3929" y="1329"/>
                  <a:ext cx="117" cy="130"/>
                </a:xfrm>
                <a:custGeom>
                  <a:avLst/>
                  <a:gdLst>
                    <a:gd name="T0" fmla="*/ 0 w 1174"/>
                    <a:gd name="T1" fmla="*/ 0 h 1189"/>
                    <a:gd name="T2" fmla="*/ 0 w 1174"/>
                    <a:gd name="T3" fmla="*/ 0 h 1189"/>
                    <a:gd name="T4" fmla="*/ 0 w 1174"/>
                    <a:gd name="T5" fmla="*/ 0 h 1189"/>
                    <a:gd name="T6" fmla="*/ 0 w 1174"/>
                    <a:gd name="T7" fmla="*/ 0 h 1189"/>
                    <a:gd name="T8" fmla="*/ 0 w 1174"/>
                    <a:gd name="T9" fmla="*/ 0 h 1189"/>
                    <a:gd name="T10" fmla="*/ 0 w 1174"/>
                    <a:gd name="T11" fmla="*/ 0 h 1189"/>
                    <a:gd name="T12" fmla="*/ 0 w 1174"/>
                    <a:gd name="T13" fmla="*/ 0 h 1189"/>
                    <a:gd name="T14" fmla="*/ 0 w 1174"/>
                    <a:gd name="T15" fmla="*/ 0 h 1189"/>
                    <a:gd name="T16" fmla="*/ 0 w 1174"/>
                    <a:gd name="T17" fmla="*/ 0 h 1189"/>
                    <a:gd name="T18" fmla="*/ 0 w 1174"/>
                    <a:gd name="T19" fmla="*/ 0 h 1189"/>
                    <a:gd name="T20" fmla="*/ 0 w 1174"/>
                    <a:gd name="T21" fmla="*/ 0 h 1189"/>
                    <a:gd name="T22" fmla="*/ 0 w 1174"/>
                    <a:gd name="T23" fmla="*/ 0 h 1189"/>
                    <a:gd name="T24" fmla="*/ 0 w 1174"/>
                    <a:gd name="T25" fmla="*/ 0 h 1189"/>
                    <a:gd name="T26" fmla="*/ 0 w 1174"/>
                    <a:gd name="T27" fmla="*/ 0 h 1189"/>
                    <a:gd name="T28" fmla="*/ 0 w 1174"/>
                    <a:gd name="T29" fmla="*/ 0 h 1189"/>
                    <a:gd name="T30" fmla="*/ 0 w 1174"/>
                    <a:gd name="T31" fmla="*/ 0 h 1189"/>
                    <a:gd name="T32" fmla="*/ 0 w 1174"/>
                    <a:gd name="T33" fmla="*/ 0 h 1189"/>
                    <a:gd name="T34" fmla="*/ 0 w 1174"/>
                    <a:gd name="T35" fmla="*/ 0 h 1189"/>
                    <a:gd name="T36" fmla="*/ 0 w 1174"/>
                    <a:gd name="T37" fmla="*/ 0 h 1189"/>
                    <a:gd name="T38" fmla="*/ 0 w 1174"/>
                    <a:gd name="T39" fmla="*/ 0 h 1189"/>
                    <a:gd name="T40" fmla="*/ 0 w 1174"/>
                    <a:gd name="T41" fmla="*/ 0 h 1189"/>
                    <a:gd name="T42" fmla="*/ 0 w 1174"/>
                    <a:gd name="T43" fmla="*/ 0 h 1189"/>
                    <a:gd name="T44" fmla="*/ 0 w 1174"/>
                    <a:gd name="T45" fmla="*/ 0 h 1189"/>
                    <a:gd name="T46" fmla="*/ 0 w 1174"/>
                    <a:gd name="T47" fmla="*/ 0 h 1189"/>
                    <a:gd name="T48" fmla="*/ 0 w 1174"/>
                    <a:gd name="T49" fmla="*/ 0 h 1189"/>
                    <a:gd name="T50" fmla="*/ 0 w 1174"/>
                    <a:gd name="T51" fmla="*/ 0 h 1189"/>
                    <a:gd name="T52" fmla="*/ 0 w 1174"/>
                    <a:gd name="T53" fmla="*/ 0 h 1189"/>
                    <a:gd name="T54" fmla="*/ 0 w 1174"/>
                    <a:gd name="T55" fmla="*/ 0 h 1189"/>
                    <a:gd name="T56" fmla="*/ 0 w 1174"/>
                    <a:gd name="T57" fmla="*/ 0 h 1189"/>
                    <a:gd name="T58" fmla="*/ 0 w 1174"/>
                    <a:gd name="T59" fmla="*/ 0 h 1189"/>
                    <a:gd name="T60" fmla="*/ 0 w 1174"/>
                    <a:gd name="T61" fmla="*/ 0 h 1189"/>
                    <a:gd name="T62" fmla="*/ 0 w 1174"/>
                    <a:gd name="T63" fmla="*/ 0 h 1189"/>
                    <a:gd name="T64" fmla="*/ 0 w 1174"/>
                    <a:gd name="T65" fmla="*/ 0 h 1189"/>
                    <a:gd name="T66" fmla="*/ 0 w 1174"/>
                    <a:gd name="T67" fmla="*/ 0 h 1189"/>
                    <a:gd name="T68" fmla="*/ 0 w 1174"/>
                    <a:gd name="T69" fmla="*/ 0 h 1189"/>
                    <a:gd name="T70" fmla="*/ 0 w 1174"/>
                    <a:gd name="T71" fmla="*/ 0 h 1189"/>
                    <a:gd name="T72" fmla="*/ 0 w 1174"/>
                    <a:gd name="T73" fmla="*/ 0 h 1189"/>
                    <a:gd name="T74" fmla="*/ 0 w 1174"/>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4"/>
                    <a:gd name="T115" fmla="*/ 0 h 1189"/>
                    <a:gd name="T116" fmla="*/ 1174 w 1174"/>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4" h="1189">
                      <a:moveTo>
                        <a:pt x="1174" y="52"/>
                      </a:moveTo>
                      <a:lnTo>
                        <a:pt x="52" y="1189"/>
                      </a:lnTo>
                      <a:lnTo>
                        <a:pt x="50" y="1188"/>
                      </a:lnTo>
                      <a:lnTo>
                        <a:pt x="48" y="1186"/>
                      </a:lnTo>
                      <a:lnTo>
                        <a:pt x="45" y="1182"/>
                      </a:lnTo>
                      <a:lnTo>
                        <a:pt x="40" y="1179"/>
                      </a:lnTo>
                      <a:lnTo>
                        <a:pt x="35" y="1174"/>
                      </a:lnTo>
                      <a:lnTo>
                        <a:pt x="31" y="1170"/>
                      </a:lnTo>
                      <a:lnTo>
                        <a:pt x="25" y="1164"/>
                      </a:lnTo>
                      <a:lnTo>
                        <a:pt x="21" y="1159"/>
                      </a:lnTo>
                      <a:lnTo>
                        <a:pt x="15" y="1155"/>
                      </a:lnTo>
                      <a:lnTo>
                        <a:pt x="12" y="1150"/>
                      </a:lnTo>
                      <a:lnTo>
                        <a:pt x="7" y="1146"/>
                      </a:lnTo>
                      <a:lnTo>
                        <a:pt x="4" y="1142"/>
                      </a:lnTo>
                      <a:lnTo>
                        <a:pt x="1" y="1140"/>
                      </a:lnTo>
                      <a:lnTo>
                        <a:pt x="0" y="1138"/>
                      </a:lnTo>
                      <a:lnTo>
                        <a:pt x="0" y="1137"/>
                      </a:lnTo>
                      <a:lnTo>
                        <a:pt x="1122" y="0"/>
                      </a:lnTo>
                      <a:lnTo>
                        <a:pt x="1124" y="1"/>
                      </a:lnTo>
                      <a:lnTo>
                        <a:pt x="1127" y="2"/>
                      </a:lnTo>
                      <a:lnTo>
                        <a:pt x="1131" y="5"/>
                      </a:lnTo>
                      <a:lnTo>
                        <a:pt x="1135" y="9"/>
                      </a:lnTo>
                      <a:lnTo>
                        <a:pt x="1140" y="13"/>
                      </a:lnTo>
                      <a:lnTo>
                        <a:pt x="1145" y="18"/>
                      </a:lnTo>
                      <a:lnTo>
                        <a:pt x="1150" y="22"/>
                      </a:lnTo>
                      <a:lnTo>
                        <a:pt x="1156" y="28"/>
                      </a:lnTo>
                      <a:lnTo>
                        <a:pt x="1160" y="32"/>
                      </a:lnTo>
                      <a:lnTo>
                        <a:pt x="1165" y="38"/>
                      </a:lnTo>
                      <a:lnTo>
                        <a:pt x="1168" y="41"/>
                      </a:lnTo>
                      <a:lnTo>
                        <a:pt x="1170" y="46"/>
                      </a:lnTo>
                      <a:lnTo>
                        <a:pt x="1173" y="48"/>
                      </a:lnTo>
                      <a:lnTo>
                        <a:pt x="1174" y="51"/>
                      </a:lnTo>
                      <a:lnTo>
                        <a:pt x="1174"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2" name="Freeform 518"/>
                <p:cNvSpPr>
                  <a:spLocks/>
                </p:cNvSpPr>
                <p:nvPr/>
              </p:nvSpPr>
              <p:spPr bwMode="auto">
                <a:xfrm>
                  <a:off x="3929" y="1453"/>
                  <a:ext cx="5" cy="6"/>
                </a:xfrm>
                <a:custGeom>
                  <a:avLst/>
                  <a:gdLst>
                    <a:gd name="T0" fmla="*/ 0 w 52"/>
                    <a:gd name="T1" fmla="*/ 0 h 52"/>
                    <a:gd name="T2" fmla="*/ 0 w 52"/>
                    <a:gd name="T3" fmla="*/ 0 h 52"/>
                    <a:gd name="T4" fmla="*/ 0 w 52"/>
                    <a:gd name="T5" fmla="*/ 0 h 52"/>
                    <a:gd name="T6" fmla="*/ 0 w 52"/>
                    <a:gd name="T7" fmla="*/ 0 h 52"/>
                    <a:gd name="T8" fmla="*/ 0 w 52"/>
                    <a:gd name="T9" fmla="*/ 0 h 52"/>
                    <a:gd name="T10" fmla="*/ 0 w 52"/>
                    <a:gd name="T11" fmla="*/ 0 h 52"/>
                    <a:gd name="T12" fmla="*/ 0 w 52"/>
                    <a:gd name="T13" fmla="*/ 0 h 52"/>
                    <a:gd name="T14" fmla="*/ 0 w 52"/>
                    <a:gd name="T15" fmla="*/ 0 h 52"/>
                    <a:gd name="T16" fmla="*/ 0 w 52"/>
                    <a:gd name="T17" fmla="*/ 0 h 52"/>
                    <a:gd name="T18" fmla="*/ 0 w 52"/>
                    <a:gd name="T19" fmla="*/ 0 h 52"/>
                    <a:gd name="T20" fmla="*/ 0 w 52"/>
                    <a:gd name="T21" fmla="*/ 0 h 52"/>
                    <a:gd name="T22" fmla="*/ 0 w 52"/>
                    <a:gd name="T23" fmla="*/ 0 h 52"/>
                    <a:gd name="T24" fmla="*/ 0 w 52"/>
                    <a:gd name="T25" fmla="*/ 0 h 52"/>
                    <a:gd name="T26" fmla="*/ 0 w 52"/>
                    <a:gd name="T27" fmla="*/ 0 h 52"/>
                    <a:gd name="T28" fmla="*/ 0 w 52"/>
                    <a:gd name="T29" fmla="*/ 0 h 52"/>
                    <a:gd name="T30" fmla="*/ 0 w 52"/>
                    <a:gd name="T31" fmla="*/ 0 h 52"/>
                    <a:gd name="T32" fmla="*/ 0 w 52"/>
                    <a:gd name="T33" fmla="*/ 0 h 52"/>
                    <a:gd name="T34" fmla="*/ 0 w 52"/>
                    <a:gd name="T35" fmla="*/ 0 h 52"/>
                    <a:gd name="T36" fmla="*/ 0 w 52"/>
                    <a:gd name="T37" fmla="*/ 0 h 52"/>
                    <a:gd name="T38" fmla="*/ 0 w 52"/>
                    <a:gd name="T39" fmla="*/ 0 h 52"/>
                    <a:gd name="T40" fmla="*/ 0 w 52"/>
                    <a:gd name="T41" fmla="*/ 0 h 52"/>
                    <a:gd name="T42" fmla="*/ 0 w 52"/>
                    <a:gd name="T43" fmla="*/ 0 h 52"/>
                    <a:gd name="T44" fmla="*/ 0 w 52"/>
                    <a:gd name="T45" fmla="*/ 0 h 52"/>
                    <a:gd name="T46" fmla="*/ 0 w 52"/>
                    <a:gd name="T47" fmla="*/ 0 h 52"/>
                    <a:gd name="T48" fmla="*/ 0 w 52"/>
                    <a:gd name="T49" fmla="*/ 0 h 52"/>
                    <a:gd name="T50" fmla="*/ 0 w 52"/>
                    <a:gd name="T51" fmla="*/ 0 h 52"/>
                    <a:gd name="T52" fmla="*/ 0 w 52"/>
                    <a:gd name="T53" fmla="*/ 0 h 52"/>
                    <a:gd name="T54" fmla="*/ 0 w 52"/>
                    <a:gd name="T55" fmla="*/ 0 h 52"/>
                    <a:gd name="T56" fmla="*/ 0 w 52"/>
                    <a:gd name="T57" fmla="*/ 0 h 52"/>
                    <a:gd name="T58" fmla="*/ 0 w 52"/>
                    <a:gd name="T59" fmla="*/ 0 h 52"/>
                    <a:gd name="T60" fmla="*/ 0 w 52"/>
                    <a:gd name="T61" fmla="*/ 0 h 52"/>
                    <a:gd name="T62" fmla="*/ 0 w 52"/>
                    <a:gd name="T63" fmla="*/ 0 h 52"/>
                    <a:gd name="T64" fmla="*/ 0 w 5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2"/>
                    <a:gd name="T101" fmla="*/ 52 w 5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2">
                      <a:moveTo>
                        <a:pt x="28" y="25"/>
                      </a:moveTo>
                      <a:lnTo>
                        <a:pt x="33" y="30"/>
                      </a:lnTo>
                      <a:lnTo>
                        <a:pt x="38" y="35"/>
                      </a:lnTo>
                      <a:lnTo>
                        <a:pt x="42" y="39"/>
                      </a:lnTo>
                      <a:lnTo>
                        <a:pt x="46" y="44"/>
                      </a:lnTo>
                      <a:lnTo>
                        <a:pt x="49" y="47"/>
                      </a:lnTo>
                      <a:lnTo>
                        <a:pt x="51" y="50"/>
                      </a:lnTo>
                      <a:lnTo>
                        <a:pt x="52" y="52"/>
                      </a:lnTo>
                      <a:lnTo>
                        <a:pt x="50" y="51"/>
                      </a:lnTo>
                      <a:lnTo>
                        <a:pt x="48" y="49"/>
                      </a:lnTo>
                      <a:lnTo>
                        <a:pt x="45" y="45"/>
                      </a:lnTo>
                      <a:lnTo>
                        <a:pt x="40" y="42"/>
                      </a:lnTo>
                      <a:lnTo>
                        <a:pt x="35" y="37"/>
                      </a:lnTo>
                      <a:lnTo>
                        <a:pt x="31" y="33"/>
                      </a:lnTo>
                      <a:lnTo>
                        <a:pt x="25" y="27"/>
                      </a:lnTo>
                      <a:lnTo>
                        <a:pt x="21" y="22"/>
                      </a:lnTo>
                      <a:lnTo>
                        <a:pt x="15" y="18"/>
                      </a:lnTo>
                      <a:lnTo>
                        <a:pt x="12" y="13"/>
                      </a:lnTo>
                      <a:lnTo>
                        <a:pt x="7" y="9"/>
                      </a:lnTo>
                      <a:lnTo>
                        <a:pt x="4" y="5"/>
                      </a:lnTo>
                      <a:lnTo>
                        <a:pt x="1" y="3"/>
                      </a:lnTo>
                      <a:lnTo>
                        <a:pt x="0" y="1"/>
                      </a:lnTo>
                      <a:lnTo>
                        <a:pt x="0" y="0"/>
                      </a:lnTo>
                      <a:lnTo>
                        <a:pt x="1" y="1"/>
                      </a:lnTo>
                      <a:lnTo>
                        <a:pt x="3" y="2"/>
                      </a:lnTo>
                      <a:lnTo>
                        <a:pt x="6" y="4"/>
                      </a:lnTo>
                      <a:lnTo>
                        <a:pt x="9" y="7"/>
                      </a:lnTo>
                      <a:lnTo>
                        <a:pt x="13" y="11"/>
                      </a:lnTo>
                      <a:lnTo>
                        <a:pt x="17" y="16"/>
                      </a:lnTo>
                      <a:lnTo>
                        <a:pt x="23" y="20"/>
                      </a:lnTo>
                      <a:lnTo>
                        <a:pt x="28" y="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13" name="Freeform 519"/>
                <p:cNvSpPr>
                  <a:spLocks/>
                </p:cNvSpPr>
                <p:nvPr/>
              </p:nvSpPr>
              <p:spPr bwMode="auto">
                <a:xfrm>
                  <a:off x="3929" y="1453"/>
                  <a:ext cx="5" cy="6"/>
                </a:xfrm>
                <a:custGeom>
                  <a:avLst/>
                  <a:gdLst>
                    <a:gd name="T0" fmla="*/ 0 w 52"/>
                    <a:gd name="T1" fmla="*/ 0 h 52"/>
                    <a:gd name="T2" fmla="*/ 0 w 52"/>
                    <a:gd name="T3" fmla="*/ 0 h 52"/>
                    <a:gd name="T4" fmla="*/ 0 w 52"/>
                    <a:gd name="T5" fmla="*/ 0 h 52"/>
                    <a:gd name="T6" fmla="*/ 0 w 52"/>
                    <a:gd name="T7" fmla="*/ 0 h 52"/>
                    <a:gd name="T8" fmla="*/ 0 w 52"/>
                    <a:gd name="T9" fmla="*/ 0 h 52"/>
                    <a:gd name="T10" fmla="*/ 0 w 52"/>
                    <a:gd name="T11" fmla="*/ 0 h 52"/>
                    <a:gd name="T12" fmla="*/ 0 w 52"/>
                    <a:gd name="T13" fmla="*/ 0 h 52"/>
                    <a:gd name="T14" fmla="*/ 0 w 52"/>
                    <a:gd name="T15" fmla="*/ 0 h 52"/>
                    <a:gd name="T16" fmla="*/ 0 w 52"/>
                    <a:gd name="T17" fmla="*/ 0 h 52"/>
                    <a:gd name="T18" fmla="*/ 0 w 52"/>
                    <a:gd name="T19" fmla="*/ 0 h 52"/>
                    <a:gd name="T20" fmla="*/ 0 w 52"/>
                    <a:gd name="T21" fmla="*/ 0 h 52"/>
                    <a:gd name="T22" fmla="*/ 0 w 52"/>
                    <a:gd name="T23" fmla="*/ 0 h 52"/>
                    <a:gd name="T24" fmla="*/ 0 w 52"/>
                    <a:gd name="T25" fmla="*/ 0 h 52"/>
                    <a:gd name="T26" fmla="*/ 0 w 52"/>
                    <a:gd name="T27" fmla="*/ 0 h 52"/>
                    <a:gd name="T28" fmla="*/ 0 w 52"/>
                    <a:gd name="T29" fmla="*/ 0 h 52"/>
                    <a:gd name="T30" fmla="*/ 0 w 52"/>
                    <a:gd name="T31" fmla="*/ 0 h 52"/>
                    <a:gd name="T32" fmla="*/ 0 w 52"/>
                    <a:gd name="T33" fmla="*/ 0 h 52"/>
                    <a:gd name="T34" fmla="*/ 0 w 52"/>
                    <a:gd name="T35" fmla="*/ 0 h 52"/>
                    <a:gd name="T36" fmla="*/ 0 w 52"/>
                    <a:gd name="T37" fmla="*/ 0 h 52"/>
                    <a:gd name="T38" fmla="*/ 0 w 52"/>
                    <a:gd name="T39" fmla="*/ 0 h 52"/>
                    <a:gd name="T40" fmla="*/ 0 w 52"/>
                    <a:gd name="T41" fmla="*/ 0 h 52"/>
                    <a:gd name="T42" fmla="*/ 0 w 52"/>
                    <a:gd name="T43" fmla="*/ 0 h 52"/>
                    <a:gd name="T44" fmla="*/ 0 w 52"/>
                    <a:gd name="T45" fmla="*/ 0 h 52"/>
                    <a:gd name="T46" fmla="*/ 0 w 52"/>
                    <a:gd name="T47" fmla="*/ 0 h 52"/>
                    <a:gd name="T48" fmla="*/ 0 w 52"/>
                    <a:gd name="T49" fmla="*/ 0 h 52"/>
                    <a:gd name="T50" fmla="*/ 0 w 52"/>
                    <a:gd name="T51" fmla="*/ 0 h 52"/>
                    <a:gd name="T52" fmla="*/ 0 w 52"/>
                    <a:gd name="T53" fmla="*/ 0 h 52"/>
                    <a:gd name="T54" fmla="*/ 0 w 52"/>
                    <a:gd name="T55" fmla="*/ 0 h 52"/>
                    <a:gd name="T56" fmla="*/ 0 w 52"/>
                    <a:gd name="T57" fmla="*/ 0 h 52"/>
                    <a:gd name="T58" fmla="*/ 0 w 52"/>
                    <a:gd name="T59" fmla="*/ 0 h 52"/>
                    <a:gd name="T60" fmla="*/ 0 w 52"/>
                    <a:gd name="T61" fmla="*/ 0 h 52"/>
                    <a:gd name="T62" fmla="*/ 0 w 52"/>
                    <a:gd name="T63" fmla="*/ 0 h 52"/>
                    <a:gd name="T64" fmla="*/ 0 w 5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2"/>
                    <a:gd name="T101" fmla="*/ 52 w 5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2">
                      <a:moveTo>
                        <a:pt x="28" y="25"/>
                      </a:moveTo>
                      <a:lnTo>
                        <a:pt x="33" y="30"/>
                      </a:lnTo>
                      <a:lnTo>
                        <a:pt x="38" y="35"/>
                      </a:lnTo>
                      <a:lnTo>
                        <a:pt x="42" y="39"/>
                      </a:lnTo>
                      <a:lnTo>
                        <a:pt x="46" y="44"/>
                      </a:lnTo>
                      <a:lnTo>
                        <a:pt x="49" y="47"/>
                      </a:lnTo>
                      <a:lnTo>
                        <a:pt x="51" y="50"/>
                      </a:lnTo>
                      <a:lnTo>
                        <a:pt x="52" y="52"/>
                      </a:lnTo>
                      <a:lnTo>
                        <a:pt x="50" y="51"/>
                      </a:lnTo>
                      <a:lnTo>
                        <a:pt x="48" y="49"/>
                      </a:lnTo>
                      <a:lnTo>
                        <a:pt x="45" y="45"/>
                      </a:lnTo>
                      <a:lnTo>
                        <a:pt x="40" y="42"/>
                      </a:lnTo>
                      <a:lnTo>
                        <a:pt x="35" y="37"/>
                      </a:lnTo>
                      <a:lnTo>
                        <a:pt x="31" y="33"/>
                      </a:lnTo>
                      <a:lnTo>
                        <a:pt x="25" y="27"/>
                      </a:lnTo>
                      <a:lnTo>
                        <a:pt x="21" y="22"/>
                      </a:lnTo>
                      <a:lnTo>
                        <a:pt x="15" y="18"/>
                      </a:lnTo>
                      <a:lnTo>
                        <a:pt x="12" y="13"/>
                      </a:lnTo>
                      <a:lnTo>
                        <a:pt x="7" y="9"/>
                      </a:lnTo>
                      <a:lnTo>
                        <a:pt x="4" y="5"/>
                      </a:lnTo>
                      <a:lnTo>
                        <a:pt x="1" y="3"/>
                      </a:lnTo>
                      <a:lnTo>
                        <a:pt x="0" y="1"/>
                      </a:lnTo>
                      <a:lnTo>
                        <a:pt x="0" y="0"/>
                      </a:lnTo>
                      <a:lnTo>
                        <a:pt x="1" y="1"/>
                      </a:lnTo>
                      <a:lnTo>
                        <a:pt x="3" y="2"/>
                      </a:lnTo>
                      <a:lnTo>
                        <a:pt x="6" y="4"/>
                      </a:lnTo>
                      <a:lnTo>
                        <a:pt x="9" y="7"/>
                      </a:lnTo>
                      <a:lnTo>
                        <a:pt x="13" y="11"/>
                      </a:lnTo>
                      <a:lnTo>
                        <a:pt x="17" y="16"/>
                      </a:lnTo>
                      <a:lnTo>
                        <a:pt x="23" y="20"/>
                      </a:lnTo>
                      <a:lnTo>
                        <a:pt x="28" y="2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14" name="Freeform 520"/>
                <p:cNvSpPr>
                  <a:spLocks/>
                </p:cNvSpPr>
                <p:nvPr/>
              </p:nvSpPr>
              <p:spPr bwMode="auto">
                <a:xfrm>
                  <a:off x="3672" y="1180"/>
                  <a:ext cx="118" cy="131"/>
                </a:xfrm>
                <a:custGeom>
                  <a:avLst/>
                  <a:gdLst>
                    <a:gd name="T0" fmla="*/ 0 w 1171"/>
                    <a:gd name="T1" fmla="*/ 0 h 1193"/>
                    <a:gd name="T2" fmla="*/ 0 w 1171"/>
                    <a:gd name="T3" fmla="*/ 0 h 1193"/>
                    <a:gd name="T4" fmla="*/ 0 w 1171"/>
                    <a:gd name="T5" fmla="*/ 0 h 1193"/>
                    <a:gd name="T6" fmla="*/ 0 w 1171"/>
                    <a:gd name="T7" fmla="*/ 0 h 1193"/>
                    <a:gd name="T8" fmla="*/ 0 w 1171"/>
                    <a:gd name="T9" fmla="*/ 0 h 1193"/>
                    <a:gd name="T10" fmla="*/ 0 w 1171"/>
                    <a:gd name="T11" fmla="*/ 0 h 1193"/>
                    <a:gd name="T12" fmla="*/ 0 w 1171"/>
                    <a:gd name="T13" fmla="*/ 0 h 1193"/>
                    <a:gd name="T14" fmla="*/ 0 w 1171"/>
                    <a:gd name="T15" fmla="*/ 0 h 1193"/>
                    <a:gd name="T16" fmla="*/ 0 w 1171"/>
                    <a:gd name="T17" fmla="*/ 0 h 1193"/>
                    <a:gd name="T18" fmla="*/ 0 w 1171"/>
                    <a:gd name="T19" fmla="*/ 0 h 1193"/>
                    <a:gd name="T20" fmla="*/ 0 w 1171"/>
                    <a:gd name="T21" fmla="*/ 0 h 1193"/>
                    <a:gd name="T22" fmla="*/ 0 w 1171"/>
                    <a:gd name="T23" fmla="*/ 0 h 1193"/>
                    <a:gd name="T24" fmla="*/ 0 w 1171"/>
                    <a:gd name="T25" fmla="*/ 0 h 1193"/>
                    <a:gd name="T26" fmla="*/ 0 w 1171"/>
                    <a:gd name="T27" fmla="*/ 0 h 1193"/>
                    <a:gd name="T28" fmla="*/ 0 w 1171"/>
                    <a:gd name="T29" fmla="*/ 0 h 1193"/>
                    <a:gd name="T30" fmla="*/ 0 w 1171"/>
                    <a:gd name="T31" fmla="*/ 0 h 1193"/>
                    <a:gd name="T32" fmla="*/ 0 w 1171"/>
                    <a:gd name="T33" fmla="*/ 0 h 1193"/>
                    <a:gd name="T34" fmla="*/ 0 w 1171"/>
                    <a:gd name="T35" fmla="*/ 0 h 1193"/>
                    <a:gd name="T36" fmla="*/ 0 w 1171"/>
                    <a:gd name="T37" fmla="*/ 0 h 1193"/>
                    <a:gd name="T38" fmla="*/ 0 w 1171"/>
                    <a:gd name="T39" fmla="*/ 0 h 1193"/>
                    <a:gd name="T40" fmla="*/ 0 w 1171"/>
                    <a:gd name="T41" fmla="*/ 0 h 1193"/>
                    <a:gd name="T42" fmla="*/ 0 w 1171"/>
                    <a:gd name="T43" fmla="*/ 0 h 1193"/>
                    <a:gd name="T44" fmla="*/ 0 w 1171"/>
                    <a:gd name="T45" fmla="*/ 0 h 1193"/>
                    <a:gd name="T46" fmla="*/ 0 w 1171"/>
                    <a:gd name="T47" fmla="*/ 0 h 1193"/>
                    <a:gd name="T48" fmla="*/ 0 w 1171"/>
                    <a:gd name="T49" fmla="*/ 0 h 1193"/>
                    <a:gd name="T50" fmla="*/ 0 w 1171"/>
                    <a:gd name="T51" fmla="*/ 0 h 1193"/>
                    <a:gd name="T52" fmla="*/ 0 w 1171"/>
                    <a:gd name="T53" fmla="*/ 0 h 1193"/>
                    <a:gd name="T54" fmla="*/ 0 w 1171"/>
                    <a:gd name="T55" fmla="*/ 0 h 1193"/>
                    <a:gd name="T56" fmla="*/ 0 w 1171"/>
                    <a:gd name="T57" fmla="*/ 0 h 1193"/>
                    <a:gd name="T58" fmla="*/ 0 w 1171"/>
                    <a:gd name="T59" fmla="*/ 0 h 1193"/>
                    <a:gd name="T60" fmla="*/ 0 w 1171"/>
                    <a:gd name="T61" fmla="*/ 0 h 1193"/>
                    <a:gd name="T62" fmla="*/ 0 w 1171"/>
                    <a:gd name="T63" fmla="*/ 0 h 1193"/>
                    <a:gd name="T64" fmla="*/ 0 w 1171"/>
                    <a:gd name="T65" fmla="*/ 0 h 1193"/>
                    <a:gd name="T66" fmla="*/ 0 w 1171"/>
                    <a:gd name="T67" fmla="*/ 0 h 1193"/>
                    <a:gd name="T68" fmla="*/ 0 w 1171"/>
                    <a:gd name="T69" fmla="*/ 0 h 1193"/>
                    <a:gd name="T70" fmla="*/ 0 w 1171"/>
                    <a:gd name="T71" fmla="*/ 0 h 1193"/>
                    <a:gd name="T72" fmla="*/ 0 w 1171"/>
                    <a:gd name="T73" fmla="*/ 0 h 1193"/>
                    <a:gd name="T74" fmla="*/ 0 w 1171"/>
                    <a:gd name="T75" fmla="*/ 0 h 1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1"/>
                    <a:gd name="T115" fmla="*/ 0 h 1193"/>
                    <a:gd name="T116" fmla="*/ 1171 w 1171"/>
                    <a:gd name="T117" fmla="*/ 1193 h 1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1" h="1193">
                      <a:moveTo>
                        <a:pt x="1171" y="52"/>
                      </a:moveTo>
                      <a:lnTo>
                        <a:pt x="52" y="1193"/>
                      </a:lnTo>
                      <a:lnTo>
                        <a:pt x="50" y="1192"/>
                      </a:lnTo>
                      <a:lnTo>
                        <a:pt x="48" y="1190"/>
                      </a:lnTo>
                      <a:lnTo>
                        <a:pt x="44" y="1186"/>
                      </a:lnTo>
                      <a:lnTo>
                        <a:pt x="41" y="1182"/>
                      </a:lnTo>
                      <a:lnTo>
                        <a:pt x="36" y="1177"/>
                      </a:lnTo>
                      <a:lnTo>
                        <a:pt x="31" y="1173"/>
                      </a:lnTo>
                      <a:lnTo>
                        <a:pt x="26" y="1168"/>
                      </a:lnTo>
                      <a:lnTo>
                        <a:pt x="20" y="1163"/>
                      </a:lnTo>
                      <a:lnTo>
                        <a:pt x="16" y="1158"/>
                      </a:lnTo>
                      <a:lnTo>
                        <a:pt x="11" y="1153"/>
                      </a:lnTo>
                      <a:lnTo>
                        <a:pt x="7" y="1150"/>
                      </a:lnTo>
                      <a:lnTo>
                        <a:pt x="3" y="1147"/>
                      </a:lnTo>
                      <a:lnTo>
                        <a:pt x="1" y="1143"/>
                      </a:lnTo>
                      <a:lnTo>
                        <a:pt x="0" y="1142"/>
                      </a:lnTo>
                      <a:lnTo>
                        <a:pt x="1118" y="0"/>
                      </a:lnTo>
                      <a:lnTo>
                        <a:pt x="1119" y="0"/>
                      </a:lnTo>
                      <a:lnTo>
                        <a:pt x="1120" y="1"/>
                      </a:lnTo>
                      <a:lnTo>
                        <a:pt x="1124" y="4"/>
                      </a:lnTo>
                      <a:lnTo>
                        <a:pt x="1127" y="7"/>
                      </a:lnTo>
                      <a:lnTo>
                        <a:pt x="1132" y="11"/>
                      </a:lnTo>
                      <a:lnTo>
                        <a:pt x="1136" y="15"/>
                      </a:lnTo>
                      <a:lnTo>
                        <a:pt x="1142" y="20"/>
                      </a:lnTo>
                      <a:lnTo>
                        <a:pt x="1146" y="24"/>
                      </a:lnTo>
                      <a:lnTo>
                        <a:pt x="1152" y="30"/>
                      </a:lnTo>
                      <a:lnTo>
                        <a:pt x="1156" y="34"/>
                      </a:lnTo>
                      <a:lnTo>
                        <a:pt x="1161" y="39"/>
                      </a:lnTo>
                      <a:lnTo>
                        <a:pt x="1164" y="43"/>
                      </a:lnTo>
                      <a:lnTo>
                        <a:pt x="1168" y="47"/>
                      </a:lnTo>
                      <a:lnTo>
                        <a:pt x="1170" y="50"/>
                      </a:lnTo>
                      <a:lnTo>
                        <a:pt x="1171" y="51"/>
                      </a:lnTo>
                      <a:lnTo>
                        <a:pt x="1171" y="5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15" name="Freeform 521"/>
                <p:cNvSpPr>
                  <a:spLocks/>
                </p:cNvSpPr>
                <p:nvPr/>
              </p:nvSpPr>
              <p:spPr bwMode="auto">
                <a:xfrm>
                  <a:off x="3672" y="1180"/>
                  <a:ext cx="118" cy="131"/>
                </a:xfrm>
                <a:custGeom>
                  <a:avLst/>
                  <a:gdLst>
                    <a:gd name="T0" fmla="*/ 0 w 1171"/>
                    <a:gd name="T1" fmla="*/ 0 h 1193"/>
                    <a:gd name="T2" fmla="*/ 0 w 1171"/>
                    <a:gd name="T3" fmla="*/ 0 h 1193"/>
                    <a:gd name="T4" fmla="*/ 0 w 1171"/>
                    <a:gd name="T5" fmla="*/ 0 h 1193"/>
                    <a:gd name="T6" fmla="*/ 0 w 1171"/>
                    <a:gd name="T7" fmla="*/ 0 h 1193"/>
                    <a:gd name="T8" fmla="*/ 0 w 1171"/>
                    <a:gd name="T9" fmla="*/ 0 h 1193"/>
                    <a:gd name="T10" fmla="*/ 0 w 1171"/>
                    <a:gd name="T11" fmla="*/ 0 h 1193"/>
                    <a:gd name="T12" fmla="*/ 0 w 1171"/>
                    <a:gd name="T13" fmla="*/ 0 h 1193"/>
                    <a:gd name="T14" fmla="*/ 0 w 1171"/>
                    <a:gd name="T15" fmla="*/ 0 h 1193"/>
                    <a:gd name="T16" fmla="*/ 0 w 1171"/>
                    <a:gd name="T17" fmla="*/ 0 h 1193"/>
                    <a:gd name="T18" fmla="*/ 0 w 1171"/>
                    <a:gd name="T19" fmla="*/ 0 h 1193"/>
                    <a:gd name="T20" fmla="*/ 0 w 1171"/>
                    <a:gd name="T21" fmla="*/ 0 h 1193"/>
                    <a:gd name="T22" fmla="*/ 0 w 1171"/>
                    <a:gd name="T23" fmla="*/ 0 h 1193"/>
                    <a:gd name="T24" fmla="*/ 0 w 1171"/>
                    <a:gd name="T25" fmla="*/ 0 h 1193"/>
                    <a:gd name="T26" fmla="*/ 0 w 1171"/>
                    <a:gd name="T27" fmla="*/ 0 h 1193"/>
                    <a:gd name="T28" fmla="*/ 0 w 1171"/>
                    <a:gd name="T29" fmla="*/ 0 h 1193"/>
                    <a:gd name="T30" fmla="*/ 0 w 1171"/>
                    <a:gd name="T31" fmla="*/ 0 h 1193"/>
                    <a:gd name="T32" fmla="*/ 0 w 1171"/>
                    <a:gd name="T33" fmla="*/ 0 h 1193"/>
                    <a:gd name="T34" fmla="*/ 0 w 1171"/>
                    <a:gd name="T35" fmla="*/ 0 h 1193"/>
                    <a:gd name="T36" fmla="*/ 0 w 1171"/>
                    <a:gd name="T37" fmla="*/ 0 h 1193"/>
                    <a:gd name="T38" fmla="*/ 0 w 1171"/>
                    <a:gd name="T39" fmla="*/ 0 h 1193"/>
                    <a:gd name="T40" fmla="*/ 0 w 1171"/>
                    <a:gd name="T41" fmla="*/ 0 h 1193"/>
                    <a:gd name="T42" fmla="*/ 0 w 1171"/>
                    <a:gd name="T43" fmla="*/ 0 h 1193"/>
                    <a:gd name="T44" fmla="*/ 0 w 1171"/>
                    <a:gd name="T45" fmla="*/ 0 h 1193"/>
                    <a:gd name="T46" fmla="*/ 0 w 1171"/>
                    <a:gd name="T47" fmla="*/ 0 h 1193"/>
                    <a:gd name="T48" fmla="*/ 0 w 1171"/>
                    <a:gd name="T49" fmla="*/ 0 h 1193"/>
                    <a:gd name="T50" fmla="*/ 0 w 1171"/>
                    <a:gd name="T51" fmla="*/ 0 h 1193"/>
                    <a:gd name="T52" fmla="*/ 0 w 1171"/>
                    <a:gd name="T53" fmla="*/ 0 h 1193"/>
                    <a:gd name="T54" fmla="*/ 0 w 1171"/>
                    <a:gd name="T55" fmla="*/ 0 h 1193"/>
                    <a:gd name="T56" fmla="*/ 0 w 1171"/>
                    <a:gd name="T57" fmla="*/ 0 h 1193"/>
                    <a:gd name="T58" fmla="*/ 0 w 1171"/>
                    <a:gd name="T59" fmla="*/ 0 h 1193"/>
                    <a:gd name="T60" fmla="*/ 0 w 1171"/>
                    <a:gd name="T61" fmla="*/ 0 h 1193"/>
                    <a:gd name="T62" fmla="*/ 0 w 1171"/>
                    <a:gd name="T63" fmla="*/ 0 h 1193"/>
                    <a:gd name="T64" fmla="*/ 0 w 1171"/>
                    <a:gd name="T65" fmla="*/ 0 h 1193"/>
                    <a:gd name="T66" fmla="*/ 0 w 1171"/>
                    <a:gd name="T67" fmla="*/ 0 h 1193"/>
                    <a:gd name="T68" fmla="*/ 0 w 1171"/>
                    <a:gd name="T69" fmla="*/ 0 h 1193"/>
                    <a:gd name="T70" fmla="*/ 0 w 1171"/>
                    <a:gd name="T71" fmla="*/ 0 h 1193"/>
                    <a:gd name="T72" fmla="*/ 0 w 1171"/>
                    <a:gd name="T73" fmla="*/ 0 h 1193"/>
                    <a:gd name="T74" fmla="*/ 0 w 1171"/>
                    <a:gd name="T75" fmla="*/ 0 h 1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1"/>
                    <a:gd name="T115" fmla="*/ 0 h 1193"/>
                    <a:gd name="T116" fmla="*/ 1171 w 1171"/>
                    <a:gd name="T117" fmla="*/ 1193 h 1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1" h="1193">
                      <a:moveTo>
                        <a:pt x="1171" y="52"/>
                      </a:moveTo>
                      <a:lnTo>
                        <a:pt x="52" y="1193"/>
                      </a:lnTo>
                      <a:lnTo>
                        <a:pt x="50" y="1192"/>
                      </a:lnTo>
                      <a:lnTo>
                        <a:pt x="48" y="1190"/>
                      </a:lnTo>
                      <a:lnTo>
                        <a:pt x="44" y="1186"/>
                      </a:lnTo>
                      <a:lnTo>
                        <a:pt x="41" y="1182"/>
                      </a:lnTo>
                      <a:lnTo>
                        <a:pt x="36" y="1177"/>
                      </a:lnTo>
                      <a:lnTo>
                        <a:pt x="31" y="1173"/>
                      </a:lnTo>
                      <a:lnTo>
                        <a:pt x="26" y="1168"/>
                      </a:lnTo>
                      <a:lnTo>
                        <a:pt x="20" y="1163"/>
                      </a:lnTo>
                      <a:lnTo>
                        <a:pt x="16" y="1158"/>
                      </a:lnTo>
                      <a:lnTo>
                        <a:pt x="11" y="1153"/>
                      </a:lnTo>
                      <a:lnTo>
                        <a:pt x="7" y="1150"/>
                      </a:lnTo>
                      <a:lnTo>
                        <a:pt x="3" y="1147"/>
                      </a:lnTo>
                      <a:lnTo>
                        <a:pt x="1" y="1143"/>
                      </a:lnTo>
                      <a:lnTo>
                        <a:pt x="0" y="1142"/>
                      </a:lnTo>
                      <a:lnTo>
                        <a:pt x="1118" y="0"/>
                      </a:lnTo>
                      <a:lnTo>
                        <a:pt x="1119" y="0"/>
                      </a:lnTo>
                      <a:lnTo>
                        <a:pt x="1120" y="1"/>
                      </a:lnTo>
                      <a:lnTo>
                        <a:pt x="1124" y="4"/>
                      </a:lnTo>
                      <a:lnTo>
                        <a:pt x="1127" y="7"/>
                      </a:lnTo>
                      <a:lnTo>
                        <a:pt x="1132" y="11"/>
                      </a:lnTo>
                      <a:lnTo>
                        <a:pt x="1136" y="15"/>
                      </a:lnTo>
                      <a:lnTo>
                        <a:pt x="1142" y="20"/>
                      </a:lnTo>
                      <a:lnTo>
                        <a:pt x="1146" y="24"/>
                      </a:lnTo>
                      <a:lnTo>
                        <a:pt x="1152" y="30"/>
                      </a:lnTo>
                      <a:lnTo>
                        <a:pt x="1156" y="34"/>
                      </a:lnTo>
                      <a:lnTo>
                        <a:pt x="1161" y="39"/>
                      </a:lnTo>
                      <a:lnTo>
                        <a:pt x="1164" y="43"/>
                      </a:lnTo>
                      <a:lnTo>
                        <a:pt x="1168" y="47"/>
                      </a:lnTo>
                      <a:lnTo>
                        <a:pt x="1170" y="50"/>
                      </a:lnTo>
                      <a:lnTo>
                        <a:pt x="1171" y="51"/>
                      </a:lnTo>
                      <a:lnTo>
                        <a:pt x="1171"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6" name="Freeform 522"/>
                <p:cNvSpPr>
                  <a:spLocks/>
                </p:cNvSpPr>
                <p:nvPr/>
              </p:nvSpPr>
              <p:spPr bwMode="auto">
                <a:xfrm>
                  <a:off x="3525" y="1348"/>
                  <a:ext cx="118" cy="130"/>
                </a:xfrm>
                <a:custGeom>
                  <a:avLst/>
                  <a:gdLst>
                    <a:gd name="T0" fmla="*/ 0 w 1167"/>
                    <a:gd name="T1" fmla="*/ 0 h 1189"/>
                    <a:gd name="T2" fmla="*/ 0 w 1167"/>
                    <a:gd name="T3" fmla="*/ 0 h 1189"/>
                    <a:gd name="T4" fmla="*/ 0 w 1167"/>
                    <a:gd name="T5" fmla="*/ 0 h 1189"/>
                    <a:gd name="T6" fmla="*/ 0 w 1167"/>
                    <a:gd name="T7" fmla="*/ 0 h 1189"/>
                    <a:gd name="T8" fmla="*/ 0 w 1167"/>
                    <a:gd name="T9" fmla="*/ 0 h 1189"/>
                    <a:gd name="T10" fmla="*/ 0 w 1167"/>
                    <a:gd name="T11" fmla="*/ 0 h 1189"/>
                    <a:gd name="T12" fmla="*/ 0 w 1167"/>
                    <a:gd name="T13" fmla="*/ 0 h 1189"/>
                    <a:gd name="T14" fmla="*/ 0 w 1167"/>
                    <a:gd name="T15" fmla="*/ 0 h 1189"/>
                    <a:gd name="T16" fmla="*/ 0 w 1167"/>
                    <a:gd name="T17" fmla="*/ 0 h 1189"/>
                    <a:gd name="T18" fmla="*/ 0 w 1167"/>
                    <a:gd name="T19" fmla="*/ 0 h 1189"/>
                    <a:gd name="T20" fmla="*/ 0 w 1167"/>
                    <a:gd name="T21" fmla="*/ 0 h 1189"/>
                    <a:gd name="T22" fmla="*/ 0 w 1167"/>
                    <a:gd name="T23" fmla="*/ 0 h 1189"/>
                    <a:gd name="T24" fmla="*/ 0 w 1167"/>
                    <a:gd name="T25" fmla="*/ 0 h 1189"/>
                    <a:gd name="T26" fmla="*/ 0 w 1167"/>
                    <a:gd name="T27" fmla="*/ 0 h 1189"/>
                    <a:gd name="T28" fmla="*/ 0 w 1167"/>
                    <a:gd name="T29" fmla="*/ 0 h 1189"/>
                    <a:gd name="T30" fmla="*/ 0 w 1167"/>
                    <a:gd name="T31" fmla="*/ 0 h 1189"/>
                    <a:gd name="T32" fmla="*/ 0 w 1167"/>
                    <a:gd name="T33" fmla="*/ 0 h 1189"/>
                    <a:gd name="T34" fmla="*/ 0 w 1167"/>
                    <a:gd name="T35" fmla="*/ 0 h 1189"/>
                    <a:gd name="T36" fmla="*/ 0 w 1167"/>
                    <a:gd name="T37" fmla="*/ 0 h 1189"/>
                    <a:gd name="T38" fmla="*/ 0 w 1167"/>
                    <a:gd name="T39" fmla="*/ 0 h 1189"/>
                    <a:gd name="T40" fmla="*/ 0 w 1167"/>
                    <a:gd name="T41" fmla="*/ 0 h 1189"/>
                    <a:gd name="T42" fmla="*/ 0 w 1167"/>
                    <a:gd name="T43" fmla="*/ 0 h 1189"/>
                    <a:gd name="T44" fmla="*/ 0 w 1167"/>
                    <a:gd name="T45" fmla="*/ 0 h 1189"/>
                    <a:gd name="T46" fmla="*/ 0 w 1167"/>
                    <a:gd name="T47" fmla="*/ 0 h 1189"/>
                    <a:gd name="T48" fmla="*/ 0 w 1167"/>
                    <a:gd name="T49" fmla="*/ 0 h 1189"/>
                    <a:gd name="T50" fmla="*/ 0 w 1167"/>
                    <a:gd name="T51" fmla="*/ 0 h 1189"/>
                    <a:gd name="T52" fmla="*/ 0 w 1167"/>
                    <a:gd name="T53" fmla="*/ 0 h 1189"/>
                    <a:gd name="T54" fmla="*/ 0 w 1167"/>
                    <a:gd name="T55" fmla="*/ 0 h 1189"/>
                    <a:gd name="T56" fmla="*/ 0 w 1167"/>
                    <a:gd name="T57" fmla="*/ 0 h 1189"/>
                    <a:gd name="T58" fmla="*/ 0 w 1167"/>
                    <a:gd name="T59" fmla="*/ 0 h 1189"/>
                    <a:gd name="T60" fmla="*/ 0 w 1167"/>
                    <a:gd name="T61" fmla="*/ 0 h 1189"/>
                    <a:gd name="T62" fmla="*/ 0 w 1167"/>
                    <a:gd name="T63" fmla="*/ 0 h 1189"/>
                    <a:gd name="T64" fmla="*/ 0 w 1167"/>
                    <a:gd name="T65" fmla="*/ 0 h 1189"/>
                    <a:gd name="T66" fmla="*/ 0 w 1167"/>
                    <a:gd name="T67" fmla="*/ 0 h 1189"/>
                    <a:gd name="T68" fmla="*/ 0 w 1167"/>
                    <a:gd name="T69" fmla="*/ 0 h 1189"/>
                    <a:gd name="T70" fmla="*/ 0 w 1167"/>
                    <a:gd name="T71" fmla="*/ 0 h 1189"/>
                    <a:gd name="T72" fmla="*/ 0 w 1167"/>
                    <a:gd name="T73" fmla="*/ 0 h 1189"/>
                    <a:gd name="T74" fmla="*/ 0 w 1167"/>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7"/>
                    <a:gd name="T115" fmla="*/ 0 h 1189"/>
                    <a:gd name="T116" fmla="*/ 1167 w 1167"/>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7" h="1189">
                      <a:moveTo>
                        <a:pt x="0" y="1136"/>
                      </a:moveTo>
                      <a:lnTo>
                        <a:pt x="1115" y="0"/>
                      </a:lnTo>
                      <a:lnTo>
                        <a:pt x="1117" y="3"/>
                      </a:lnTo>
                      <a:lnTo>
                        <a:pt x="1119" y="5"/>
                      </a:lnTo>
                      <a:lnTo>
                        <a:pt x="1123" y="8"/>
                      </a:lnTo>
                      <a:lnTo>
                        <a:pt x="1126" y="12"/>
                      </a:lnTo>
                      <a:lnTo>
                        <a:pt x="1130" y="16"/>
                      </a:lnTo>
                      <a:lnTo>
                        <a:pt x="1136" y="21"/>
                      </a:lnTo>
                      <a:lnTo>
                        <a:pt x="1141" y="26"/>
                      </a:lnTo>
                      <a:lnTo>
                        <a:pt x="1146" y="31"/>
                      </a:lnTo>
                      <a:lnTo>
                        <a:pt x="1151" y="35"/>
                      </a:lnTo>
                      <a:lnTo>
                        <a:pt x="1155" y="40"/>
                      </a:lnTo>
                      <a:lnTo>
                        <a:pt x="1160" y="44"/>
                      </a:lnTo>
                      <a:lnTo>
                        <a:pt x="1162" y="48"/>
                      </a:lnTo>
                      <a:lnTo>
                        <a:pt x="1166" y="50"/>
                      </a:lnTo>
                      <a:lnTo>
                        <a:pt x="1167" y="51"/>
                      </a:lnTo>
                      <a:lnTo>
                        <a:pt x="1167" y="52"/>
                      </a:lnTo>
                      <a:lnTo>
                        <a:pt x="53" y="1189"/>
                      </a:lnTo>
                      <a:lnTo>
                        <a:pt x="52" y="1189"/>
                      </a:lnTo>
                      <a:lnTo>
                        <a:pt x="50" y="1187"/>
                      </a:lnTo>
                      <a:lnTo>
                        <a:pt x="48" y="1185"/>
                      </a:lnTo>
                      <a:lnTo>
                        <a:pt x="44" y="1182"/>
                      </a:lnTo>
                      <a:lnTo>
                        <a:pt x="40" y="1178"/>
                      </a:lnTo>
                      <a:lnTo>
                        <a:pt x="35" y="1174"/>
                      </a:lnTo>
                      <a:lnTo>
                        <a:pt x="31" y="1169"/>
                      </a:lnTo>
                      <a:lnTo>
                        <a:pt x="25" y="1165"/>
                      </a:lnTo>
                      <a:lnTo>
                        <a:pt x="20" y="1159"/>
                      </a:lnTo>
                      <a:lnTo>
                        <a:pt x="15" y="1155"/>
                      </a:lnTo>
                      <a:lnTo>
                        <a:pt x="10" y="1150"/>
                      </a:lnTo>
                      <a:lnTo>
                        <a:pt x="7" y="1145"/>
                      </a:lnTo>
                      <a:lnTo>
                        <a:pt x="3" y="1142"/>
                      </a:lnTo>
                      <a:lnTo>
                        <a:pt x="2" y="1140"/>
                      </a:lnTo>
                      <a:lnTo>
                        <a:pt x="0" y="1137"/>
                      </a:lnTo>
                      <a:lnTo>
                        <a:pt x="0" y="113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17" name="Freeform 523"/>
                <p:cNvSpPr>
                  <a:spLocks/>
                </p:cNvSpPr>
                <p:nvPr/>
              </p:nvSpPr>
              <p:spPr bwMode="auto">
                <a:xfrm>
                  <a:off x="3524" y="1344"/>
                  <a:ext cx="117" cy="130"/>
                </a:xfrm>
                <a:custGeom>
                  <a:avLst/>
                  <a:gdLst>
                    <a:gd name="T0" fmla="*/ 0 w 1167"/>
                    <a:gd name="T1" fmla="*/ 0 h 1189"/>
                    <a:gd name="T2" fmla="*/ 0 w 1167"/>
                    <a:gd name="T3" fmla="*/ 0 h 1189"/>
                    <a:gd name="T4" fmla="*/ 0 w 1167"/>
                    <a:gd name="T5" fmla="*/ 0 h 1189"/>
                    <a:gd name="T6" fmla="*/ 0 w 1167"/>
                    <a:gd name="T7" fmla="*/ 0 h 1189"/>
                    <a:gd name="T8" fmla="*/ 0 w 1167"/>
                    <a:gd name="T9" fmla="*/ 0 h 1189"/>
                    <a:gd name="T10" fmla="*/ 0 w 1167"/>
                    <a:gd name="T11" fmla="*/ 0 h 1189"/>
                    <a:gd name="T12" fmla="*/ 0 w 1167"/>
                    <a:gd name="T13" fmla="*/ 0 h 1189"/>
                    <a:gd name="T14" fmla="*/ 0 w 1167"/>
                    <a:gd name="T15" fmla="*/ 0 h 1189"/>
                    <a:gd name="T16" fmla="*/ 0 w 1167"/>
                    <a:gd name="T17" fmla="*/ 0 h 1189"/>
                    <a:gd name="T18" fmla="*/ 0 w 1167"/>
                    <a:gd name="T19" fmla="*/ 0 h 1189"/>
                    <a:gd name="T20" fmla="*/ 0 w 1167"/>
                    <a:gd name="T21" fmla="*/ 0 h 1189"/>
                    <a:gd name="T22" fmla="*/ 0 w 1167"/>
                    <a:gd name="T23" fmla="*/ 0 h 1189"/>
                    <a:gd name="T24" fmla="*/ 0 w 1167"/>
                    <a:gd name="T25" fmla="*/ 0 h 1189"/>
                    <a:gd name="T26" fmla="*/ 0 w 1167"/>
                    <a:gd name="T27" fmla="*/ 0 h 1189"/>
                    <a:gd name="T28" fmla="*/ 0 w 1167"/>
                    <a:gd name="T29" fmla="*/ 0 h 1189"/>
                    <a:gd name="T30" fmla="*/ 0 w 1167"/>
                    <a:gd name="T31" fmla="*/ 0 h 1189"/>
                    <a:gd name="T32" fmla="*/ 0 w 1167"/>
                    <a:gd name="T33" fmla="*/ 0 h 1189"/>
                    <a:gd name="T34" fmla="*/ 0 w 1167"/>
                    <a:gd name="T35" fmla="*/ 0 h 1189"/>
                    <a:gd name="T36" fmla="*/ 0 w 1167"/>
                    <a:gd name="T37" fmla="*/ 0 h 1189"/>
                    <a:gd name="T38" fmla="*/ 0 w 1167"/>
                    <a:gd name="T39" fmla="*/ 0 h 1189"/>
                    <a:gd name="T40" fmla="*/ 0 w 1167"/>
                    <a:gd name="T41" fmla="*/ 0 h 1189"/>
                    <a:gd name="T42" fmla="*/ 0 w 1167"/>
                    <a:gd name="T43" fmla="*/ 0 h 1189"/>
                    <a:gd name="T44" fmla="*/ 0 w 1167"/>
                    <a:gd name="T45" fmla="*/ 0 h 1189"/>
                    <a:gd name="T46" fmla="*/ 0 w 1167"/>
                    <a:gd name="T47" fmla="*/ 0 h 1189"/>
                    <a:gd name="T48" fmla="*/ 0 w 1167"/>
                    <a:gd name="T49" fmla="*/ 0 h 1189"/>
                    <a:gd name="T50" fmla="*/ 0 w 1167"/>
                    <a:gd name="T51" fmla="*/ 0 h 1189"/>
                    <a:gd name="T52" fmla="*/ 0 w 1167"/>
                    <a:gd name="T53" fmla="*/ 0 h 1189"/>
                    <a:gd name="T54" fmla="*/ 0 w 1167"/>
                    <a:gd name="T55" fmla="*/ 0 h 1189"/>
                    <a:gd name="T56" fmla="*/ 0 w 1167"/>
                    <a:gd name="T57" fmla="*/ 0 h 1189"/>
                    <a:gd name="T58" fmla="*/ 0 w 1167"/>
                    <a:gd name="T59" fmla="*/ 0 h 1189"/>
                    <a:gd name="T60" fmla="*/ 0 w 1167"/>
                    <a:gd name="T61" fmla="*/ 0 h 1189"/>
                    <a:gd name="T62" fmla="*/ 0 w 1167"/>
                    <a:gd name="T63" fmla="*/ 0 h 1189"/>
                    <a:gd name="T64" fmla="*/ 0 w 1167"/>
                    <a:gd name="T65" fmla="*/ 0 h 1189"/>
                    <a:gd name="T66" fmla="*/ 0 w 1167"/>
                    <a:gd name="T67" fmla="*/ 0 h 1189"/>
                    <a:gd name="T68" fmla="*/ 0 w 1167"/>
                    <a:gd name="T69" fmla="*/ 0 h 1189"/>
                    <a:gd name="T70" fmla="*/ 0 w 1167"/>
                    <a:gd name="T71" fmla="*/ 0 h 1189"/>
                    <a:gd name="T72" fmla="*/ 0 w 1167"/>
                    <a:gd name="T73" fmla="*/ 0 h 1189"/>
                    <a:gd name="T74" fmla="*/ 0 w 1167"/>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7"/>
                    <a:gd name="T115" fmla="*/ 0 h 1189"/>
                    <a:gd name="T116" fmla="*/ 1167 w 1167"/>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7" h="1189">
                      <a:moveTo>
                        <a:pt x="0" y="1136"/>
                      </a:moveTo>
                      <a:lnTo>
                        <a:pt x="1115" y="0"/>
                      </a:lnTo>
                      <a:lnTo>
                        <a:pt x="1117" y="3"/>
                      </a:lnTo>
                      <a:lnTo>
                        <a:pt x="1119" y="5"/>
                      </a:lnTo>
                      <a:lnTo>
                        <a:pt x="1123" y="8"/>
                      </a:lnTo>
                      <a:lnTo>
                        <a:pt x="1126" y="12"/>
                      </a:lnTo>
                      <a:lnTo>
                        <a:pt x="1130" y="16"/>
                      </a:lnTo>
                      <a:lnTo>
                        <a:pt x="1136" y="21"/>
                      </a:lnTo>
                      <a:lnTo>
                        <a:pt x="1141" y="26"/>
                      </a:lnTo>
                      <a:lnTo>
                        <a:pt x="1146" y="31"/>
                      </a:lnTo>
                      <a:lnTo>
                        <a:pt x="1151" y="35"/>
                      </a:lnTo>
                      <a:lnTo>
                        <a:pt x="1155" y="40"/>
                      </a:lnTo>
                      <a:lnTo>
                        <a:pt x="1160" y="44"/>
                      </a:lnTo>
                      <a:lnTo>
                        <a:pt x="1162" y="48"/>
                      </a:lnTo>
                      <a:lnTo>
                        <a:pt x="1166" y="50"/>
                      </a:lnTo>
                      <a:lnTo>
                        <a:pt x="1167" y="51"/>
                      </a:lnTo>
                      <a:lnTo>
                        <a:pt x="1167" y="52"/>
                      </a:lnTo>
                      <a:lnTo>
                        <a:pt x="53" y="1189"/>
                      </a:lnTo>
                      <a:lnTo>
                        <a:pt x="52" y="1189"/>
                      </a:lnTo>
                      <a:lnTo>
                        <a:pt x="50" y="1187"/>
                      </a:lnTo>
                      <a:lnTo>
                        <a:pt x="48" y="1185"/>
                      </a:lnTo>
                      <a:lnTo>
                        <a:pt x="44" y="1182"/>
                      </a:lnTo>
                      <a:lnTo>
                        <a:pt x="40" y="1178"/>
                      </a:lnTo>
                      <a:lnTo>
                        <a:pt x="35" y="1174"/>
                      </a:lnTo>
                      <a:lnTo>
                        <a:pt x="31" y="1169"/>
                      </a:lnTo>
                      <a:lnTo>
                        <a:pt x="25" y="1165"/>
                      </a:lnTo>
                      <a:lnTo>
                        <a:pt x="20" y="1159"/>
                      </a:lnTo>
                      <a:lnTo>
                        <a:pt x="15" y="1155"/>
                      </a:lnTo>
                      <a:lnTo>
                        <a:pt x="10" y="1150"/>
                      </a:lnTo>
                      <a:lnTo>
                        <a:pt x="7" y="1145"/>
                      </a:lnTo>
                      <a:lnTo>
                        <a:pt x="3" y="1142"/>
                      </a:lnTo>
                      <a:lnTo>
                        <a:pt x="2" y="1140"/>
                      </a:lnTo>
                      <a:lnTo>
                        <a:pt x="0" y="1137"/>
                      </a:lnTo>
                      <a:lnTo>
                        <a:pt x="0" y="113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8" name="Oval 524"/>
                <p:cNvSpPr>
                  <a:spLocks noChangeArrowheads="1"/>
                </p:cNvSpPr>
                <p:nvPr/>
              </p:nvSpPr>
              <p:spPr bwMode="auto">
                <a:xfrm>
                  <a:off x="3631" y="1299"/>
                  <a:ext cx="52" cy="57"/>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19" name="Freeform 525"/>
                <p:cNvSpPr>
                  <a:spLocks/>
                </p:cNvSpPr>
                <p:nvPr/>
              </p:nvSpPr>
              <p:spPr bwMode="auto">
                <a:xfrm>
                  <a:off x="3667" y="1456"/>
                  <a:ext cx="264" cy="188"/>
                </a:xfrm>
                <a:custGeom>
                  <a:avLst/>
                  <a:gdLst>
                    <a:gd name="T0" fmla="*/ 0 w 2619"/>
                    <a:gd name="T1" fmla="*/ 0 h 1723"/>
                    <a:gd name="T2" fmla="*/ 0 w 2619"/>
                    <a:gd name="T3" fmla="*/ 0 h 1723"/>
                    <a:gd name="T4" fmla="*/ 0 w 2619"/>
                    <a:gd name="T5" fmla="*/ 0 h 1723"/>
                    <a:gd name="T6" fmla="*/ 0 w 2619"/>
                    <a:gd name="T7" fmla="*/ 0 h 1723"/>
                    <a:gd name="T8" fmla="*/ 0 w 2619"/>
                    <a:gd name="T9" fmla="*/ 0 h 1723"/>
                    <a:gd name="T10" fmla="*/ 0 w 2619"/>
                    <a:gd name="T11" fmla="*/ 0 h 1723"/>
                    <a:gd name="T12" fmla="*/ 0 60000 65536"/>
                    <a:gd name="T13" fmla="*/ 0 60000 65536"/>
                    <a:gd name="T14" fmla="*/ 0 60000 65536"/>
                    <a:gd name="T15" fmla="*/ 0 60000 65536"/>
                    <a:gd name="T16" fmla="*/ 0 60000 65536"/>
                    <a:gd name="T17" fmla="*/ 0 60000 65536"/>
                    <a:gd name="T18" fmla="*/ 0 w 2619"/>
                    <a:gd name="T19" fmla="*/ 0 h 1723"/>
                    <a:gd name="T20" fmla="*/ 2619 w 2619"/>
                    <a:gd name="T21" fmla="*/ 1723 h 1723"/>
                  </a:gdLst>
                  <a:ahLst/>
                  <a:cxnLst>
                    <a:cxn ang="T12">
                      <a:pos x="T0" y="T1"/>
                    </a:cxn>
                    <a:cxn ang="T13">
                      <a:pos x="T2" y="T3"/>
                    </a:cxn>
                    <a:cxn ang="T14">
                      <a:pos x="T4" y="T5"/>
                    </a:cxn>
                    <a:cxn ang="T15">
                      <a:pos x="T6" y="T7"/>
                    </a:cxn>
                    <a:cxn ang="T16">
                      <a:pos x="T8" y="T9"/>
                    </a:cxn>
                    <a:cxn ang="T17">
                      <a:pos x="T10" y="T11"/>
                    </a:cxn>
                  </a:cxnLst>
                  <a:rect l="T18" t="T19" r="T20" b="T21"/>
                  <a:pathLst>
                    <a:path w="2619" h="1723">
                      <a:moveTo>
                        <a:pt x="0" y="1717"/>
                      </a:moveTo>
                      <a:lnTo>
                        <a:pt x="2060" y="1723"/>
                      </a:lnTo>
                      <a:lnTo>
                        <a:pt x="2619" y="0"/>
                      </a:lnTo>
                      <a:lnTo>
                        <a:pt x="615" y="62"/>
                      </a:lnTo>
                      <a:lnTo>
                        <a:pt x="607" y="79"/>
                      </a:lnTo>
                      <a:lnTo>
                        <a:pt x="0" y="171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20" name="Freeform 526"/>
                <p:cNvSpPr>
                  <a:spLocks/>
                </p:cNvSpPr>
                <p:nvPr/>
              </p:nvSpPr>
              <p:spPr bwMode="auto">
                <a:xfrm>
                  <a:off x="3667" y="1456"/>
                  <a:ext cx="264" cy="188"/>
                </a:xfrm>
                <a:custGeom>
                  <a:avLst/>
                  <a:gdLst>
                    <a:gd name="T0" fmla="*/ 0 w 2619"/>
                    <a:gd name="T1" fmla="*/ 0 h 1723"/>
                    <a:gd name="T2" fmla="*/ 0 w 2619"/>
                    <a:gd name="T3" fmla="*/ 0 h 1723"/>
                    <a:gd name="T4" fmla="*/ 0 w 2619"/>
                    <a:gd name="T5" fmla="*/ 0 h 1723"/>
                    <a:gd name="T6" fmla="*/ 0 w 2619"/>
                    <a:gd name="T7" fmla="*/ 0 h 1723"/>
                    <a:gd name="T8" fmla="*/ 0 w 2619"/>
                    <a:gd name="T9" fmla="*/ 0 h 1723"/>
                    <a:gd name="T10" fmla="*/ 0 w 2619"/>
                    <a:gd name="T11" fmla="*/ 0 h 1723"/>
                    <a:gd name="T12" fmla="*/ 0 60000 65536"/>
                    <a:gd name="T13" fmla="*/ 0 60000 65536"/>
                    <a:gd name="T14" fmla="*/ 0 60000 65536"/>
                    <a:gd name="T15" fmla="*/ 0 60000 65536"/>
                    <a:gd name="T16" fmla="*/ 0 60000 65536"/>
                    <a:gd name="T17" fmla="*/ 0 60000 65536"/>
                    <a:gd name="T18" fmla="*/ 0 w 2619"/>
                    <a:gd name="T19" fmla="*/ 0 h 1723"/>
                    <a:gd name="T20" fmla="*/ 2619 w 2619"/>
                    <a:gd name="T21" fmla="*/ 1723 h 1723"/>
                  </a:gdLst>
                  <a:ahLst/>
                  <a:cxnLst>
                    <a:cxn ang="T12">
                      <a:pos x="T0" y="T1"/>
                    </a:cxn>
                    <a:cxn ang="T13">
                      <a:pos x="T2" y="T3"/>
                    </a:cxn>
                    <a:cxn ang="T14">
                      <a:pos x="T4" y="T5"/>
                    </a:cxn>
                    <a:cxn ang="T15">
                      <a:pos x="T6" y="T7"/>
                    </a:cxn>
                    <a:cxn ang="T16">
                      <a:pos x="T8" y="T9"/>
                    </a:cxn>
                    <a:cxn ang="T17">
                      <a:pos x="T10" y="T11"/>
                    </a:cxn>
                  </a:cxnLst>
                  <a:rect l="T18" t="T19" r="T20" b="T21"/>
                  <a:pathLst>
                    <a:path w="2619" h="1723">
                      <a:moveTo>
                        <a:pt x="0" y="1717"/>
                      </a:moveTo>
                      <a:lnTo>
                        <a:pt x="2060" y="1723"/>
                      </a:lnTo>
                      <a:lnTo>
                        <a:pt x="2619" y="0"/>
                      </a:lnTo>
                      <a:lnTo>
                        <a:pt x="615" y="62"/>
                      </a:lnTo>
                      <a:lnTo>
                        <a:pt x="607" y="79"/>
                      </a:lnTo>
                      <a:lnTo>
                        <a:pt x="0" y="171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21" name="Line 527"/>
                <p:cNvSpPr>
                  <a:spLocks noChangeShapeType="1"/>
                </p:cNvSpPr>
                <p:nvPr/>
              </p:nvSpPr>
              <p:spPr bwMode="auto">
                <a:xfrm flipH="1" flipV="1">
                  <a:off x="3728" y="1465"/>
                  <a:ext cx="147" cy="17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22" name="Line 528"/>
                <p:cNvSpPr>
                  <a:spLocks noChangeShapeType="1"/>
                </p:cNvSpPr>
                <p:nvPr/>
              </p:nvSpPr>
              <p:spPr bwMode="auto">
                <a:xfrm flipH="1">
                  <a:off x="3728" y="1456"/>
                  <a:ext cx="203" cy="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23" name="Freeform 529"/>
                <p:cNvSpPr>
                  <a:spLocks/>
                </p:cNvSpPr>
                <p:nvPr/>
              </p:nvSpPr>
              <p:spPr bwMode="auto">
                <a:xfrm>
                  <a:off x="4164" y="1794"/>
                  <a:ext cx="53" cy="108"/>
                </a:xfrm>
                <a:custGeom>
                  <a:avLst/>
                  <a:gdLst>
                    <a:gd name="T0" fmla="*/ 0 w 524"/>
                    <a:gd name="T1" fmla="*/ 0 h 993"/>
                    <a:gd name="T2" fmla="*/ 0 w 524"/>
                    <a:gd name="T3" fmla="*/ 0 h 993"/>
                    <a:gd name="T4" fmla="*/ 0 w 524"/>
                    <a:gd name="T5" fmla="*/ 0 h 993"/>
                    <a:gd name="T6" fmla="*/ 0 w 524"/>
                    <a:gd name="T7" fmla="*/ 0 h 993"/>
                    <a:gd name="T8" fmla="*/ 0 w 524"/>
                    <a:gd name="T9" fmla="*/ 0 h 993"/>
                    <a:gd name="T10" fmla="*/ 0 w 524"/>
                    <a:gd name="T11" fmla="*/ 0 h 993"/>
                    <a:gd name="T12" fmla="*/ 0 w 524"/>
                    <a:gd name="T13" fmla="*/ 0 h 993"/>
                    <a:gd name="T14" fmla="*/ 0 w 524"/>
                    <a:gd name="T15" fmla="*/ 0 h 993"/>
                    <a:gd name="T16" fmla="*/ 0 w 524"/>
                    <a:gd name="T17" fmla="*/ 0 h 993"/>
                    <a:gd name="T18" fmla="*/ 0 w 524"/>
                    <a:gd name="T19" fmla="*/ 0 h 993"/>
                    <a:gd name="T20" fmla="*/ 0 w 524"/>
                    <a:gd name="T21" fmla="*/ 0 h 993"/>
                    <a:gd name="T22" fmla="*/ 0 w 524"/>
                    <a:gd name="T23" fmla="*/ 0 h 993"/>
                    <a:gd name="T24" fmla="*/ 0 w 524"/>
                    <a:gd name="T25" fmla="*/ 0 h 993"/>
                    <a:gd name="T26" fmla="*/ 0 w 524"/>
                    <a:gd name="T27" fmla="*/ 0 h 993"/>
                    <a:gd name="T28" fmla="*/ 0 w 524"/>
                    <a:gd name="T29" fmla="*/ 0 h 993"/>
                    <a:gd name="T30" fmla="*/ 0 w 524"/>
                    <a:gd name="T31" fmla="*/ 0 h 993"/>
                    <a:gd name="T32" fmla="*/ 0 w 524"/>
                    <a:gd name="T33" fmla="*/ 0 h 993"/>
                    <a:gd name="T34" fmla="*/ 0 w 524"/>
                    <a:gd name="T35" fmla="*/ 0 h 993"/>
                    <a:gd name="T36" fmla="*/ 0 w 524"/>
                    <a:gd name="T37" fmla="*/ 0 h 993"/>
                    <a:gd name="T38" fmla="*/ 0 w 524"/>
                    <a:gd name="T39" fmla="*/ 0 h 993"/>
                    <a:gd name="T40" fmla="*/ 0 w 524"/>
                    <a:gd name="T41" fmla="*/ 0 h 993"/>
                    <a:gd name="T42" fmla="*/ 0 w 524"/>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4"/>
                    <a:gd name="T67" fmla="*/ 0 h 993"/>
                    <a:gd name="T68" fmla="*/ 524 w 524"/>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4" h="993">
                      <a:moveTo>
                        <a:pt x="455" y="979"/>
                      </a:moveTo>
                      <a:lnTo>
                        <a:pt x="0" y="33"/>
                      </a:lnTo>
                      <a:lnTo>
                        <a:pt x="69" y="0"/>
                      </a:lnTo>
                      <a:lnTo>
                        <a:pt x="522" y="948"/>
                      </a:lnTo>
                      <a:lnTo>
                        <a:pt x="523" y="952"/>
                      </a:lnTo>
                      <a:lnTo>
                        <a:pt x="524" y="958"/>
                      </a:lnTo>
                      <a:lnTo>
                        <a:pt x="523" y="965"/>
                      </a:lnTo>
                      <a:lnTo>
                        <a:pt x="521" y="970"/>
                      </a:lnTo>
                      <a:lnTo>
                        <a:pt x="517" y="976"/>
                      </a:lnTo>
                      <a:lnTo>
                        <a:pt x="513" y="981"/>
                      </a:lnTo>
                      <a:lnTo>
                        <a:pt x="507" y="985"/>
                      </a:lnTo>
                      <a:lnTo>
                        <a:pt x="501" y="988"/>
                      </a:lnTo>
                      <a:lnTo>
                        <a:pt x="495" y="992"/>
                      </a:lnTo>
                      <a:lnTo>
                        <a:pt x="488" y="993"/>
                      </a:lnTo>
                      <a:lnTo>
                        <a:pt x="481" y="993"/>
                      </a:lnTo>
                      <a:lnTo>
                        <a:pt x="474" y="993"/>
                      </a:lnTo>
                      <a:lnTo>
                        <a:pt x="467" y="991"/>
                      </a:lnTo>
                      <a:lnTo>
                        <a:pt x="463" y="987"/>
                      </a:lnTo>
                      <a:lnTo>
                        <a:pt x="458" y="984"/>
                      </a:lnTo>
                      <a:lnTo>
                        <a:pt x="455" y="97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24" name="Freeform 530"/>
                <p:cNvSpPr>
                  <a:spLocks/>
                </p:cNvSpPr>
                <p:nvPr/>
              </p:nvSpPr>
              <p:spPr bwMode="auto">
                <a:xfrm>
                  <a:off x="4164" y="1794"/>
                  <a:ext cx="53" cy="108"/>
                </a:xfrm>
                <a:custGeom>
                  <a:avLst/>
                  <a:gdLst>
                    <a:gd name="T0" fmla="*/ 0 w 524"/>
                    <a:gd name="T1" fmla="*/ 0 h 993"/>
                    <a:gd name="T2" fmla="*/ 0 w 524"/>
                    <a:gd name="T3" fmla="*/ 0 h 993"/>
                    <a:gd name="T4" fmla="*/ 0 w 524"/>
                    <a:gd name="T5" fmla="*/ 0 h 993"/>
                    <a:gd name="T6" fmla="*/ 0 w 524"/>
                    <a:gd name="T7" fmla="*/ 0 h 993"/>
                    <a:gd name="T8" fmla="*/ 0 w 524"/>
                    <a:gd name="T9" fmla="*/ 0 h 993"/>
                    <a:gd name="T10" fmla="*/ 0 w 524"/>
                    <a:gd name="T11" fmla="*/ 0 h 993"/>
                    <a:gd name="T12" fmla="*/ 0 w 524"/>
                    <a:gd name="T13" fmla="*/ 0 h 993"/>
                    <a:gd name="T14" fmla="*/ 0 w 524"/>
                    <a:gd name="T15" fmla="*/ 0 h 993"/>
                    <a:gd name="T16" fmla="*/ 0 w 524"/>
                    <a:gd name="T17" fmla="*/ 0 h 993"/>
                    <a:gd name="T18" fmla="*/ 0 w 524"/>
                    <a:gd name="T19" fmla="*/ 0 h 993"/>
                    <a:gd name="T20" fmla="*/ 0 w 524"/>
                    <a:gd name="T21" fmla="*/ 0 h 993"/>
                    <a:gd name="T22" fmla="*/ 0 w 524"/>
                    <a:gd name="T23" fmla="*/ 0 h 993"/>
                    <a:gd name="T24" fmla="*/ 0 w 524"/>
                    <a:gd name="T25" fmla="*/ 0 h 993"/>
                    <a:gd name="T26" fmla="*/ 0 w 524"/>
                    <a:gd name="T27" fmla="*/ 0 h 993"/>
                    <a:gd name="T28" fmla="*/ 0 w 524"/>
                    <a:gd name="T29" fmla="*/ 0 h 993"/>
                    <a:gd name="T30" fmla="*/ 0 w 524"/>
                    <a:gd name="T31" fmla="*/ 0 h 993"/>
                    <a:gd name="T32" fmla="*/ 0 w 524"/>
                    <a:gd name="T33" fmla="*/ 0 h 993"/>
                    <a:gd name="T34" fmla="*/ 0 w 524"/>
                    <a:gd name="T35" fmla="*/ 0 h 993"/>
                    <a:gd name="T36" fmla="*/ 0 w 524"/>
                    <a:gd name="T37" fmla="*/ 0 h 993"/>
                    <a:gd name="T38" fmla="*/ 0 w 524"/>
                    <a:gd name="T39" fmla="*/ 0 h 993"/>
                    <a:gd name="T40" fmla="*/ 0 w 524"/>
                    <a:gd name="T41" fmla="*/ 0 h 993"/>
                    <a:gd name="T42" fmla="*/ 0 w 524"/>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4"/>
                    <a:gd name="T67" fmla="*/ 0 h 993"/>
                    <a:gd name="T68" fmla="*/ 524 w 524"/>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4" h="993">
                      <a:moveTo>
                        <a:pt x="455" y="979"/>
                      </a:moveTo>
                      <a:lnTo>
                        <a:pt x="0" y="33"/>
                      </a:lnTo>
                      <a:lnTo>
                        <a:pt x="69" y="0"/>
                      </a:lnTo>
                      <a:lnTo>
                        <a:pt x="522" y="948"/>
                      </a:lnTo>
                      <a:lnTo>
                        <a:pt x="523" y="952"/>
                      </a:lnTo>
                      <a:lnTo>
                        <a:pt x="524" y="958"/>
                      </a:lnTo>
                      <a:lnTo>
                        <a:pt x="523" y="965"/>
                      </a:lnTo>
                      <a:lnTo>
                        <a:pt x="521" y="970"/>
                      </a:lnTo>
                      <a:lnTo>
                        <a:pt x="517" y="976"/>
                      </a:lnTo>
                      <a:lnTo>
                        <a:pt x="513" y="981"/>
                      </a:lnTo>
                      <a:lnTo>
                        <a:pt x="507" y="985"/>
                      </a:lnTo>
                      <a:lnTo>
                        <a:pt x="501" y="988"/>
                      </a:lnTo>
                      <a:lnTo>
                        <a:pt x="495" y="992"/>
                      </a:lnTo>
                      <a:lnTo>
                        <a:pt x="488" y="993"/>
                      </a:lnTo>
                      <a:lnTo>
                        <a:pt x="481" y="993"/>
                      </a:lnTo>
                      <a:lnTo>
                        <a:pt x="474" y="993"/>
                      </a:lnTo>
                      <a:lnTo>
                        <a:pt x="467" y="991"/>
                      </a:lnTo>
                      <a:lnTo>
                        <a:pt x="463" y="987"/>
                      </a:lnTo>
                      <a:lnTo>
                        <a:pt x="458" y="984"/>
                      </a:lnTo>
                      <a:lnTo>
                        <a:pt x="455" y="97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25" name="Freeform 531"/>
                <p:cNvSpPr>
                  <a:spLocks/>
                </p:cNvSpPr>
                <p:nvPr/>
              </p:nvSpPr>
              <p:spPr bwMode="auto">
                <a:xfrm>
                  <a:off x="3329" y="1824"/>
                  <a:ext cx="82" cy="108"/>
                </a:xfrm>
                <a:custGeom>
                  <a:avLst/>
                  <a:gdLst>
                    <a:gd name="T0" fmla="*/ 0 w 821"/>
                    <a:gd name="T1" fmla="*/ 0 h 991"/>
                    <a:gd name="T2" fmla="*/ 0 w 821"/>
                    <a:gd name="T3" fmla="*/ 0 h 991"/>
                    <a:gd name="T4" fmla="*/ 0 w 821"/>
                    <a:gd name="T5" fmla="*/ 0 h 991"/>
                    <a:gd name="T6" fmla="*/ 0 w 821"/>
                    <a:gd name="T7" fmla="*/ 0 h 991"/>
                    <a:gd name="T8" fmla="*/ 0 w 821"/>
                    <a:gd name="T9" fmla="*/ 0 h 991"/>
                    <a:gd name="T10" fmla="*/ 0 w 821"/>
                    <a:gd name="T11" fmla="*/ 0 h 991"/>
                    <a:gd name="T12" fmla="*/ 0 w 821"/>
                    <a:gd name="T13" fmla="*/ 0 h 991"/>
                    <a:gd name="T14" fmla="*/ 0 w 821"/>
                    <a:gd name="T15" fmla="*/ 0 h 991"/>
                    <a:gd name="T16" fmla="*/ 0 w 821"/>
                    <a:gd name="T17" fmla="*/ 0 h 991"/>
                    <a:gd name="T18" fmla="*/ 0 w 821"/>
                    <a:gd name="T19" fmla="*/ 0 h 991"/>
                    <a:gd name="T20" fmla="*/ 0 w 821"/>
                    <a:gd name="T21" fmla="*/ 0 h 991"/>
                    <a:gd name="T22" fmla="*/ 0 w 821"/>
                    <a:gd name="T23" fmla="*/ 0 h 991"/>
                    <a:gd name="T24" fmla="*/ 0 w 821"/>
                    <a:gd name="T25" fmla="*/ 0 h 991"/>
                    <a:gd name="T26" fmla="*/ 0 w 821"/>
                    <a:gd name="T27" fmla="*/ 0 h 991"/>
                    <a:gd name="T28" fmla="*/ 0 w 821"/>
                    <a:gd name="T29" fmla="*/ 0 h 991"/>
                    <a:gd name="T30" fmla="*/ 0 w 821"/>
                    <a:gd name="T31" fmla="*/ 0 h 991"/>
                    <a:gd name="T32" fmla="*/ 0 w 821"/>
                    <a:gd name="T33" fmla="*/ 0 h 991"/>
                    <a:gd name="T34" fmla="*/ 0 w 821"/>
                    <a:gd name="T35" fmla="*/ 0 h 991"/>
                    <a:gd name="T36" fmla="*/ 0 w 821"/>
                    <a:gd name="T37" fmla="*/ 0 h 991"/>
                    <a:gd name="T38" fmla="*/ 0 w 821"/>
                    <a:gd name="T39" fmla="*/ 0 h 991"/>
                    <a:gd name="T40" fmla="*/ 0 w 821"/>
                    <a:gd name="T41" fmla="*/ 0 h 991"/>
                    <a:gd name="T42" fmla="*/ 0 w 821"/>
                    <a:gd name="T43" fmla="*/ 0 h 9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1"/>
                    <a:gd name="T67" fmla="*/ 0 h 991"/>
                    <a:gd name="T68" fmla="*/ 821 w 821"/>
                    <a:gd name="T69" fmla="*/ 991 h 9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1" h="991">
                      <a:moveTo>
                        <a:pt x="760" y="984"/>
                      </a:moveTo>
                      <a:lnTo>
                        <a:pt x="0" y="49"/>
                      </a:lnTo>
                      <a:lnTo>
                        <a:pt x="59" y="0"/>
                      </a:lnTo>
                      <a:lnTo>
                        <a:pt x="817" y="938"/>
                      </a:lnTo>
                      <a:lnTo>
                        <a:pt x="820" y="942"/>
                      </a:lnTo>
                      <a:lnTo>
                        <a:pt x="821" y="947"/>
                      </a:lnTo>
                      <a:lnTo>
                        <a:pt x="821" y="952"/>
                      </a:lnTo>
                      <a:lnTo>
                        <a:pt x="820" y="958"/>
                      </a:lnTo>
                      <a:lnTo>
                        <a:pt x="818" y="965"/>
                      </a:lnTo>
                      <a:lnTo>
                        <a:pt x="814" y="970"/>
                      </a:lnTo>
                      <a:lnTo>
                        <a:pt x="810" y="975"/>
                      </a:lnTo>
                      <a:lnTo>
                        <a:pt x="804" y="981"/>
                      </a:lnTo>
                      <a:lnTo>
                        <a:pt x="799" y="984"/>
                      </a:lnTo>
                      <a:lnTo>
                        <a:pt x="792" y="987"/>
                      </a:lnTo>
                      <a:lnTo>
                        <a:pt x="786" y="990"/>
                      </a:lnTo>
                      <a:lnTo>
                        <a:pt x="779" y="991"/>
                      </a:lnTo>
                      <a:lnTo>
                        <a:pt x="774" y="991"/>
                      </a:lnTo>
                      <a:lnTo>
                        <a:pt x="768" y="990"/>
                      </a:lnTo>
                      <a:lnTo>
                        <a:pt x="763" y="987"/>
                      </a:lnTo>
                      <a:lnTo>
                        <a:pt x="760" y="98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26" name="Freeform 532"/>
                <p:cNvSpPr>
                  <a:spLocks/>
                </p:cNvSpPr>
                <p:nvPr/>
              </p:nvSpPr>
              <p:spPr bwMode="auto">
                <a:xfrm>
                  <a:off x="3329" y="1824"/>
                  <a:ext cx="82" cy="108"/>
                </a:xfrm>
                <a:custGeom>
                  <a:avLst/>
                  <a:gdLst>
                    <a:gd name="T0" fmla="*/ 0 w 821"/>
                    <a:gd name="T1" fmla="*/ 0 h 991"/>
                    <a:gd name="T2" fmla="*/ 0 w 821"/>
                    <a:gd name="T3" fmla="*/ 0 h 991"/>
                    <a:gd name="T4" fmla="*/ 0 w 821"/>
                    <a:gd name="T5" fmla="*/ 0 h 991"/>
                    <a:gd name="T6" fmla="*/ 0 w 821"/>
                    <a:gd name="T7" fmla="*/ 0 h 991"/>
                    <a:gd name="T8" fmla="*/ 0 w 821"/>
                    <a:gd name="T9" fmla="*/ 0 h 991"/>
                    <a:gd name="T10" fmla="*/ 0 w 821"/>
                    <a:gd name="T11" fmla="*/ 0 h 991"/>
                    <a:gd name="T12" fmla="*/ 0 w 821"/>
                    <a:gd name="T13" fmla="*/ 0 h 991"/>
                    <a:gd name="T14" fmla="*/ 0 w 821"/>
                    <a:gd name="T15" fmla="*/ 0 h 991"/>
                    <a:gd name="T16" fmla="*/ 0 w 821"/>
                    <a:gd name="T17" fmla="*/ 0 h 991"/>
                    <a:gd name="T18" fmla="*/ 0 w 821"/>
                    <a:gd name="T19" fmla="*/ 0 h 991"/>
                    <a:gd name="T20" fmla="*/ 0 w 821"/>
                    <a:gd name="T21" fmla="*/ 0 h 991"/>
                    <a:gd name="T22" fmla="*/ 0 w 821"/>
                    <a:gd name="T23" fmla="*/ 0 h 991"/>
                    <a:gd name="T24" fmla="*/ 0 w 821"/>
                    <a:gd name="T25" fmla="*/ 0 h 991"/>
                    <a:gd name="T26" fmla="*/ 0 w 821"/>
                    <a:gd name="T27" fmla="*/ 0 h 991"/>
                    <a:gd name="T28" fmla="*/ 0 w 821"/>
                    <a:gd name="T29" fmla="*/ 0 h 991"/>
                    <a:gd name="T30" fmla="*/ 0 w 821"/>
                    <a:gd name="T31" fmla="*/ 0 h 991"/>
                    <a:gd name="T32" fmla="*/ 0 w 821"/>
                    <a:gd name="T33" fmla="*/ 0 h 991"/>
                    <a:gd name="T34" fmla="*/ 0 w 821"/>
                    <a:gd name="T35" fmla="*/ 0 h 991"/>
                    <a:gd name="T36" fmla="*/ 0 w 821"/>
                    <a:gd name="T37" fmla="*/ 0 h 991"/>
                    <a:gd name="T38" fmla="*/ 0 w 821"/>
                    <a:gd name="T39" fmla="*/ 0 h 991"/>
                    <a:gd name="T40" fmla="*/ 0 w 821"/>
                    <a:gd name="T41" fmla="*/ 0 h 991"/>
                    <a:gd name="T42" fmla="*/ 0 w 821"/>
                    <a:gd name="T43" fmla="*/ 0 h 9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1"/>
                    <a:gd name="T67" fmla="*/ 0 h 991"/>
                    <a:gd name="T68" fmla="*/ 821 w 821"/>
                    <a:gd name="T69" fmla="*/ 991 h 9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1" h="991">
                      <a:moveTo>
                        <a:pt x="760" y="984"/>
                      </a:moveTo>
                      <a:lnTo>
                        <a:pt x="0" y="49"/>
                      </a:lnTo>
                      <a:lnTo>
                        <a:pt x="59" y="0"/>
                      </a:lnTo>
                      <a:lnTo>
                        <a:pt x="817" y="938"/>
                      </a:lnTo>
                      <a:lnTo>
                        <a:pt x="820" y="942"/>
                      </a:lnTo>
                      <a:lnTo>
                        <a:pt x="821" y="947"/>
                      </a:lnTo>
                      <a:lnTo>
                        <a:pt x="821" y="952"/>
                      </a:lnTo>
                      <a:lnTo>
                        <a:pt x="820" y="958"/>
                      </a:lnTo>
                      <a:lnTo>
                        <a:pt x="818" y="965"/>
                      </a:lnTo>
                      <a:lnTo>
                        <a:pt x="814" y="970"/>
                      </a:lnTo>
                      <a:lnTo>
                        <a:pt x="810" y="975"/>
                      </a:lnTo>
                      <a:lnTo>
                        <a:pt x="804" y="981"/>
                      </a:lnTo>
                      <a:lnTo>
                        <a:pt x="799" y="984"/>
                      </a:lnTo>
                      <a:lnTo>
                        <a:pt x="792" y="987"/>
                      </a:lnTo>
                      <a:lnTo>
                        <a:pt x="786" y="990"/>
                      </a:lnTo>
                      <a:lnTo>
                        <a:pt x="779" y="991"/>
                      </a:lnTo>
                      <a:lnTo>
                        <a:pt x="774" y="991"/>
                      </a:lnTo>
                      <a:lnTo>
                        <a:pt x="768" y="990"/>
                      </a:lnTo>
                      <a:lnTo>
                        <a:pt x="763" y="987"/>
                      </a:lnTo>
                      <a:lnTo>
                        <a:pt x="760" y="98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27" name="Freeform 533"/>
                <p:cNvSpPr>
                  <a:spLocks/>
                </p:cNvSpPr>
                <p:nvPr/>
              </p:nvSpPr>
              <p:spPr bwMode="auto">
                <a:xfrm>
                  <a:off x="3260" y="1656"/>
                  <a:ext cx="55" cy="133"/>
                </a:xfrm>
                <a:custGeom>
                  <a:avLst/>
                  <a:gdLst>
                    <a:gd name="T0" fmla="*/ 0 w 537"/>
                    <a:gd name="T1" fmla="*/ 0 h 1219"/>
                    <a:gd name="T2" fmla="*/ 0 w 537"/>
                    <a:gd name="T3" fmla="*/ 0 h 1219"/>
                    <a:gd name="T4" fmla="*/ 0 w 537"/>
                    <a:gd name="T5" fmla="*/ 0 h 1219"/>
                    <a:gd name="T6" fmla="*/ 0 w 537"/>
                    <a:gd name="T7" fmla="*/ 0 h 1219"/>
                    <a:gd name="T8" fmla="*/ 0 w 537"/>
                    <a:gd name="T9" fmla="*/ 0 h 1219"/>
                    <a:gd name="T10" fmla="*/ 0 w 537"/>
                    <a:gd name="T11" fmla="*/ 0 h 1219"/>
                    <a:gd name="T12" fmla="*/ 0 w 537"/>
                    <a:gd name="T13" fmla="*/ 0 h 1219"/>
                    <a:gd name="T14" fmla="*/ 0 w 537"/>
                    <a:gd name="T15" fmla="*/ 0 h 1219"/>
                    <a:gd name="T16" fmla="*/ 0 w 537"/>
                    <a:gd name="T17" fmla="*/ 0 h 1219"/>
                    <a:gd name="T18" fmla="*/ 0 w 537"/>
                    <a:gd name="T19" fmla="*/ 0 h 1219"/>
                    <a:gd name="T20" fmla="*/ 0 w 537"/>
                    <a:gd name="T21" fmla="*/ 0 h 1219"/>
                    <a:gd name="T22" fmla="*/ 0 w 537"/>
                    <a:gd name="T23" fmla="*/ 0 h 1219"/>
                    <a:gd name="T24" fmla="*/ 0 w 537"/>
                    <a:gd name="T25" fmla="*/ 0 h 1219"/>
                    <a:gd name="T26" fmla="*/ 0 w 537"/>
                    <a:gd name="T27" fmla="*/ 0 h 1219"/>
                    <a:gd name="T28" fmla="*/ 0 w 537"/>
                    <a:gd name="T29" fmla="*/ 0 h 1219"/>
                    <a:gd name="T30" fmla="*/ 0 w 537"/>
                    <a:gd name="T31" fmla="*/ 0 h 1219"/>
                    <a:gd name="T32" fmla="*/ 0 w 537"/>
                    <a:gd name="T33" fmla="*/ 0 h 1219"/>
                    <a:gd name="T34" fmla="*/ 0 w 537"/>
                    <a:gd name="T35" fmla="*/ 0 h 1219"/>
                    <a:gd name="T36" fmla="*/ 0 w 537"/>
                    <a:gd name="T37" fmla="*/ 0 h 1219"/>
                    <a:gd name="T38" fmla="*/ 0 w 537"/>
                    <a:gd name="T39" fmla="*/ 0 h 1219"/>
                    <a:gd name="T40" fmla="*/ 0 w 537"/>
                    <a:gd name="T41" fmla="*/ 0 h 1219"/>
                    <a:gd name="T42" fmla="*/ 0 w 53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7"/>
                    <a:gd name="T67" fmla="*/ 0 h 1219"/>
                    <a:gd name="T68" fmla="*/ 537 w 53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7" h="1219">
                      <a:moveTo>
                        <a:pt x="69" y="11"/>
                      </a:moveTo>
                      <a:lnTo>
                        <a:pt x="537" y="1191"/>
                      </a:lnTo>
                      <a:lnTo>
                        <a:pt x="467" y="1219"/>
                      </a:lnTo>
                      <a:lnTo>
                        <a:pt x="1" y="39"/>
                      </a:lnTo>
                      <a:lnTo>
                        <a:pt x="0" y="34"/>
                      </a:lnTo>
                      <a:lnTo>
                        <a:pt x="0" y="30"/>
                      </a:lnTo>
                      <a:lnTo>
                        <a:pt x="2" y="25"/>
                      </a:lnTo>
                      <a:lnTo>
                        <a:pt x="4" y="19"/>
                      </a:lnTo>
                      <a:lnTo>
                        <a:pt x="9" y="15"/>
                      </a:lnTo>
                      <a:lnTo>
                        <a:pt x="13" y="10"/>
                      </a:lnTo>
                      <a:lnTo>
                        <a:pt x="20" y="7"/>
                      </a:lnTo>
                      <a:lnTo>
                        <a:pt x="26" y="3"/>
                      </a:lnTo>
                      <a:lnTo>
                        <a:pt x="33" y="1"/>
                      </a:lnTo>
                      <a:lnTo>
                        <a:pt x="40" y="0"/>
                      </a:lnTo>
                      <a:lnTo>
                        <a:pt x="46" y="0"/>
                      </a:lnTo>
                      <a:lnTo>
                        <a:pt x="53" y="0"/>
                      </a:lnTo>
                      <a:lnTo>
                        <a:pt x="59" y="2"/>
                      </a:lnTo>
                      <a:lnTo>
                        <a:pt x="63" y="5"/>
                      </a:lnTo>
                      <a:lnTo>
                        <a:pt x="67" y="8"/>
                      </a:lnTo>
                      <a:lnTo>
                        <a:pt x="69" y="1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28" name="Freeform 534"/>
                <p:cNvSpPr>
                  <a:spLocks/>
                </p:cNvSpPr>
                <p:nvPr/>
              </p:nvSpPr>
              <p:spPr bwMode="auto">
                <a:xfrm>
                  <a:off x="3260" y="1656"/>
                  <a:ext cx="55" cy="133"/>
                </a:xfrm>
                <a:custGeom>
                  <a:avLst/>
                  <a:gdLst>
                    <a:gd name="T0" fmla="*/ 0 w 537"/>
                    <a:gd name="T1" fmla="*/ 0 h 1219"/>
                    <a:gd name="T2" fmla="*/ 0 w 537"/>
                    <a:gd name="T3" fmla="*/ 0 h 1219"/>
                    <a:gd name="T4" fmla="*/ 0 w 537"/>
                    <a:gd name="T5" fmla="*/ 0 h 1219"/>
                    <a:gd name="T6" fmla="*/ 0 w 537"/>
                    <a:gd name="T7" fmla="*/ 0 h 1219"/>
                    <a:gd name="T8" fmla="*/ 0 w 537"/>
                    <a:gd name="T9" fmla="*/ 0 h 1219"/>
                    <a:gd name="T10" fmla="*/ 0 w 537"/>
                    <a:gd name="T11" fmla="*/ 0 h 1219"/>
                    <a:gd name="T12" fmla="*/ 0 w 537"/>
                    <a:gd name="T13" fmla="*/ 0 h 1219"/>
                    <a:gd name="T14" fmla="*/ 0 w 537"/>
                    <a:gd name="T15" fmla="*/ 0 h 1219"/>
                    <a:gd name="T16" fmla="*/ 0 w 537"/>
                    <a:gd name="T17" fmla="*/ 0 h 1219"/>
                    <a:gd name="T18" fmla="*/ 0 w 537"/>
                    <a:gd name="T19" fmla="*/ 0 h 1219"/>
                    <a:gd name="T20" fmla="*/ 0 w 537"/>
                    <a:gd name="T21" fmla="*/ 0 h 1219"/>
                    <a:gd name="T22" fmla="*/ 0 w 537"/>
                    <a:gd name="T23" fmla="*/ 0 h 1219"/>
                    <a:gd name="T24" fmla="*/ 0 w 537"/>
                    <a:gd name="T25" fmla="*/ 0 h 1219"/>
                    <a:gd name="T26" fmla="*/ 0 w 537"/>
                    <a:gd name="T27" fmla="*/ 0 h 1219"/>
                    <a:gd name="T28" fmla="*/ 0 w 537"/>
                    <a:gd name="T29" fmla="*/ 0 h 1219"/>
                    <a:gd name="T30" fmla="*/ 0 w 537"/>
                    <a:gd name="T31" fmla="*/ 0 h 1219"/>
                    <a:gd name="T32" fmla="*/ 0 w 537"/>
                    <a:gd name="T33" fmla="*/ 0 h 1219"/>
                    <a:gd name="T34" fmla="*/ 0 w 537"/>
                    <a:gd name="T35" fmla="*/ 0 h 1219"/>
                    <a:gd name="T36" fmla="*/ 0 w 537"/>
                    <a:gd name="T37" fmla="*/ 0 h 1219"/>
                    <a:gd name="T38" fmla="*/ 0 w 537"/>
                    <a:gd name="T39" fmla="*/ 0 h 1219"/>
                    <a:gd name="T40" fmla="*/ 0 w 537"/>
                    <a:gd name="T41" fmla="*/ 0 h 1219"/>
                    <a:gd name="T42" fmla="*/ 0 w 53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7"/>
                    <a:gd name="T67" fmla="*/ 0 h 1219"/>
                    <a:gd name="T68" fmla="*/ 537 w 53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7" h="1219">
                      <a:moveTo>
                        <a:pt x="69" y="11"/>
                      </a:moveTo>
                      <a:lnTo>
                        <a:pt x="537" y="1191"/>
                      </a:lnTo>
                      <a:lnTo>
                        <a:pt x="467" y="1219"/>
                      </a:lnTo>
                      <a:lnTo>
                        <a:pt x="1" y="39"/>
                      </a:lnTo>
                      <a:lnTo>
                        <a:pt x="0" y="34"/>
                      </a:lnTo>
                      <a:lnTo>
                        <a:pt x="0" y="30"/>
                      </a:lnTo>
                      <a:lnTo>
                        <a:pt x="2" y="25"/>
                      </a:lnTo>
                      <a:lnTo>
                        <a:pt x="4" y="19"/>
                      </a:lnTo>
                      <a:lnTo>
                        <a:pt x="9" y="15"/>
                      </a:lnTo>
                      <a:lnTo>
                        <a:pt x="13" y="10"/>
                      </a:lnTo>
                      <a:lnTo>
                        <a:pt x="20" y="7"/>
                      </a:lnTo>
                      <a:lnTo>
                        <a:pt x="26" y="3"/>
                      </a:lnTo>
                      <a:lnTo>
                        <a:pt x="33" y="1"/>
                      </a:lnTo>
                      <a:lnTo>
                        <a:pt x="40" y="0"/>
                      </a:lnTo>
                      <a:lnTo>
                        <a:pt x="46" y="0"/>
                      </a:lnTo>
                      <a:lnTo>
                        <a:pt x="53" y="0"/>
                      </a:lnTo>
                      <a:lnTo>
                        <a:pt x="59" y="2"/>
                      </a:lnTo>
                      <a:lnTo>
                        <a:pt x="63" y="5"/>
                      </a:lnTo>
                      <a:lnTo>
                        <a:pt x="67" y="8"/>
                      </a:lnTo>
                      <a:lnTo>
                        <a:pt x="69"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29" name="Freeform 535"/>
                <p:cNvSpPr>
                  <a:spLocks/>
                </p:cNvSpPr>
                <p:nvPr/>
              </p:nvSpPr>
              <p:spPr bwMode="auto">
                <a:xfrm>
                  <a:off x="3256" y="1359"/>
                  <a:ext cx="54" cy="125"/>
                </a:xfrm>
                <a:custGeom>
                  <a:avLst/>
                  <a:gdLst>
                    <a:gd name="T0" fmla="*/ 0 w 539"/>
                    <a:gd name="T1" fmla="*/ 0 h 1144"/>
                    <a:gd name="T2" fmla="*/ 0 w 539"/>
                    <a:gd name="T3" fmla="*/ 0 h 1144"/>
                    <a:gd name="T4" fmla="*/ 0 w 539"/>
                    <a:gd name="T5" fmla="*/ 0 h 1144"/>
                    <a:gd name="T6" fmla="*/ 0 w 539"/>
                    <a:gd name="T7" fmla="*/ 0 h 1144"/>
                    <a:gd name="T8" fmla="*/ 0 w 539"/>
                    <a:gd name="T9" fmla="*/ 0 h 1144"/>
                    <a:gd name="T10" fmla="*/ 0 w 539"/>
                    <a:gd name="T11" fmla="*/ 0 h 1144"/>
                    <a:gd name="T12" fmla="*/ 0 w 539"/>
                    <a:gd name="T13" fmla="*/ 0 h 1144"/>
                    <a:gd name="T14" fmla="*/ 0 w 539"/>
                    <a:gd name="T15" fmla="*/ 0 h 1144"/>
                    <a:gd name="T16" fmla="*/ 0 w 539"/>
                    <a:gd name="T17" fmla="*/ 0 h 1144"/>
                    <a:gd name="T18" fmla="*/ 0 w 539"/>
                    <a:gd name="T19" fmla="*/ 0 h 1144"/>
                    <a:gd name="T20" fmla="*/ 0 w 539"/>
                    <a:gd name="T21" fmla="*/ 0 h 1144"/>
                    <a:gd name="T22" fmla="*/ 0 w 539"/>
                    <a:gd name="T23" fmla="*/ 0 h 1144"/>
                    <a:gd name="T24" fmla="*/ 0 w 539"/>
                    <a:gd name="T25" fmla="*/ 0 h 1144"/>
                    <a:gd name="T26" fmla="*/ 0 w 539"/>
                    <a:gd name="T27" fmla="*/ 0 h 1144"/>
                    <a:gd name="T28" fmla="*/ 0 w 539"/>
                    <a:gd name="T29" fmla="*/ 0 h 1144"/>
                    <a:gd name="T30" fmla="*/ 0 w 539"/>
                    <a:gd name="T31" fmla="*/ 0 h 1144"/>
                    <a:gd name="T32" fmla="*/ 0 w 539"/>
                    <a:gd name="T33" fmla="*/ 0 h 1144"/>
                    <a:gd name="T34" fmla="*/ 0 w 539"/>
                    <a:gd name="T35" fmla="*/ 0 h 1144"/>
                    <a:gd name="T36" fmla="*/ 0 w 539"/>
                    <a:gd name="T37" fmla="*/ 0 h 1144"/>
                    <a:gd name="T38" fmla="*/ 0 w 539"/>
                    <a:gd name="T39" fmla="*/ 0 h 1144"/>
                    <a:gd name="T40" fmla="*/ 0 w 539"/>
                    <a:gd name="T41" fmla="*/ 0 h 1144"/>
                    <a:gd name="T42" fmla="*/ 0 w 539"/>
                    <a:gd name="T43" fmla="*/ 0 h 1144"/>
                    <a:gd name="T44" fmla="*/ 0 w 539"/>
                    <a:gd name="T45" fmla="*/ 0 h 1144"/>
                    <a:gd name="T46" fmla="*/ 0 w 539"/>
                    <a:gd name="T47" fmla="*/ 0 h 1144"/>
                    <a:gd name="T48" fmla="*/ 0 w 539"/>
                    <a:gd name="T49" fmla="*/ 0 h 1144"/>
                    <a:gd name="T50" fmla="*/ 0 w 539"/>
                    <a:gd name="T51" fmla="*/ 0 h 1144"/>
                    <a:gd name="T52" fmla="*/ 0 w 539"/>
                    <a:gd name="T53" fmla="*/ 0 h 1144"/>
                    <a:gd name="T54" fmla="*/ 0 w 539"/>
                    <a:gd name="T55" fmla="*/ 0 h 1144"/>
                    <a:gd name="T56" fmla="*/ 0 w 539"/>
                    <a:gd name="T57" fmla="*/ 0 h 1144"/>
                    <a:gd name="T58" fmla="*/ 0 w 539"/>
                    <a:gd name="T59" fmla="*/ 0 h 1144"/>
                    <a:gd name="T60" fmla="*/ 0 w 539"/>
                    <a:gd name="T61" fmla="*/ 0 h 1144"/>
                    <a:gd name="T62" fmla="*/ 0 w 539"/>
                    <a:gd name="T63" fmla="*/ 0 h 1144"/>
                    <a:gd name="T64" fmla="*/ 0 w 539"/>
                    <a:gd name="T65" fmla="*/ 0 h 1144"/>
                    <a:gd name="T66" fmla="*/ 0 w 539"/>
                    <a:gd name="T67" fmla="*/ 0 h 1144"/>
                    <a:gd name="T68" fmla="*/ 0 w 539"/>
                    <a:gd name="T69" fmla="*/ 0 h 1144"/>
                    <a:gd name="T70" fmla="*/ 0 w 539"/>
                    <a:gd name="T71" fmla="*/ 0 h 1144"/>
                    <a:gd name="T72" fmla="*/ 0 w 539"/>
                    <a:gd name="T73" fmla="*/ 0 h 1144"/>
                    <a:gd name="T74" fmla="*/ 0 w 539"/>
                    <a:gd name="T75" fmla="*/ 0 h 1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9"/>
                    <a:gd name="T115" fmla="*/ 0 h 1144"/>
                    <a:gd name="T116" fmla="*/ 539 w 539"/>
                    <a:gd name="T117" fmla="*/ 1144 h 1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9" h="1144">
                      <a:moveTo>
                        <a:pt x="70" y="14"/>
                      </a:moveTo>
                      <a:lnTo>
                        <a:pt x="538" y="1100"/>
                      </a:lnTo>
                      <a:lnTo>
                        <a:pt x="539" y="1104"/>
                      </a:lnTo>
                      <a:lnTo>
                        <a:pt x="539" y="1110"/>
                      </a:lnTo>
                      <a:lnTo>
                        <a:pt x="538" y="1116"/>
                      </a:lnTo>
                      <a:lnTo>
                        <a:pt x="535" y="1121"/>
                      </a:lnTo>
                      <a:lnTo>
                        <a:pt x="532" y="1127"/>
                      </a:lnTo>
                      <a:lnTo>
                        <a:pt x="526" y="1131"/>
                      </a:lnTo>
                      <a:lnTo>
                        <a:pt x="520" y="1136"/>
                      </a:lnTo>
                      <a:lnTo>
                        <a:pt x="513" y="1139"/>
                      </a:lnTo>
                      <a:lnTo>
                        <a:pt x="507" y="1142"/>
                      </a:lnTo>
                      <a:lnTo>
                        <a:pt x="499" y="1143"/>
                      </a:lnTo>
                      <a:lnTo>
                        <a:pt x="492" y="1144"/>
                      </a:lnTo>
                      <a:lnTo>
                        <a:pt x="485" y="1143"/>
                      </a:lnTo>
                      <a:lnTo>
                        <a:pt x="479" y="1141"/>
                      </a:lnTo>
                      <a:lnTo>
                        <a:pt x="475" y="1138"/>
                      </a:lnTo>
                      <a:lnTo>
                        <a:pt x="470" y="1135"/>
                      </a:lnTo>
                      <a:lnTo>
                        <a:pt x="468" y="1130"/>
                      </a:lnTo>
                      <a:lnTo>
                        <a:pt x="2" y="42"/>
                      </a:lnTo>
                      <a:lnTo>
                        <a:pt x="0" y="37"/>
                      </a:lnTo>
                      <a:lnTo>
                        <a:pt x="0" y="32"/>
                      </a:lnTo>
                      <a:lnTo>
                        <a:pt x="2" y="27"/>
                      </a:lnTo>
                      <a:lnTo>
                        <a:pt x="4" y="21"/>
                      </a:lnTo>
                      <a:lnTo>
                        <a:pt x="8" y="16"/>
                      </a:lnTo>
                      <a:lnTo>
                        <a:pt x="13" y="11"/>
                      </a:lnTo>
                      <a:lnTo>
                        <a:pt x="19" y="7"/>
                      </a:lnTo>
                      <a:lnTo>
                        <a:pt x="26" y="3"/>
                      </a:lnTo>
                      <a:lnTo>
                        <a:pt x="33" y="1"/>
                      </a:lnTo>
                      <a:lnTo>
                        <a:pt x="39" y="0"/>
                      </a:lnTo>
                      <a:lnTo>
                        <a:pt x="46" y="0"/>
                      </a:lnTo>
                      <a:lnTo>
                        <a:pt x="52" y="1"/>
                      </a:lnTo>
                      <a:lnTo>
                        <a:pt x="58" y="2"/>
                      </a:lnTo>
                      <a:lnTo>
                        <a:pt x="63" y="6"/>
                      </a:lnTo>
                      <a:lnTo>
                        <a:pt x="67" y="9"/>
                      </a:lnTo>
                      <a:lnTo>
                        <a:pt x="70" y="1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30" name="Freeform 536"/>
                <p:cNvSpPr>
                  <a:spLocks/>
                </p:cNvSpPr>
                <p:nvPr/>
              </p:nvSpPr>
              <p:spPr bwMode="auto">
                <a:xfrm>
                  <a:off x="3256" y="1359"/>
                  <a:ext cx="54" cy="125"/>
                </a:xfrm>
                <a:custGeom>
                  <a:avLst/>
                  <a:gdLst>
                    <a:gd name="T0" fmla="*/ 0 w 539"/>
                    <a:gd name="T1" fmla="*/ 0 h 1144"/>
                    <a:gd name="T2" fmla="*/ 0 w 539"/>
                    <a:gd name="T3" fmla="*/ 0 h 1144"/>
                    <a:gd name="T4" fmla="*/ 0 w 539"/>
                    <a:gd name="T5" fmla="*/ 0 h 1144"/>
                    <a:gd name="T6" fmla="*/ 0 w 539"/>
                    <a:gd name="T7" fmla="*/ 0 h 1144"/>
                    <a:gd name="T8" fmla="*/ 0 w 539"/>
                    <a:gd name="T9" fmla="*/ 0 h 1144"/>
                    <a:gd name="T10" fmla="*/ 0 w 539"/>
                    <a:gd name="T11" fmla="*/ 0 h 1144"/>
                    <a:gd name="T12" fmla="*/ 0 w 539"/>
                    <a:gd name="T13" fmla="*/ 0 h 1144"/>
                    <a:gd name="T14" fmla="*/ 0 w 539"/>
                    <a:gd name="T15" fmla="*/ 0 h 1144"/>
                    <a:gd name="T16" fmla="*/ 0 w 539"/>
                    <a:gd name="T17" fmla="*/ 0 h 1144"/>
                    <a:gd name="T18" fmla="*/ 0 w 539"/>
                    <a:gd name="T19" fmla="*/ 0 h 1144"/>
                    <a:gd name="T20" fmla="*/ 0 w 539"/>
                    <a:gd name="T21" fmla="*/ 0 h 1144"/>
                    <a:gd name="T22" fmla="*/ 0 w 539"/>
                    <a:gd name="T23" fmla="*/ 0 h 1144"/>
                    <a:gd name="T24" fmla="*/ 0 w 539"/>
                    <a:gd name="T25" fmla="*/ 0 h 1144"/>
                    <a:gd name="T26" fmla="*/ 0 w 539"/>
                    <a:gd name="T27" fmla="*/ 0 h 1144"/>
                    <a:gd name="T28" fmla="*/ 0 w 539"/>
                    <a:gd name="T29" fmla="*/ 0 h 1144"/>
                    <a:gd name="T30" fmla="*/ 0 w 539"/>
                    <a:gd name="T31" fmla="*/ 0 h 1144"/>
                    <a:gd name="T32" fmla="*/ 0 w 539"/>
                    <a:gd name="T33" fmla="*/ 0 h 1144"/>
                    <a:gd name="T34" fmla="*/ 0 w 539"/>
                    <a:gd name="T35" fmla="*/ 0 h 1144"/>
                    <a:gd name="T36" fmla="*/ 0 w 539"/>
                    <a:gd name="T37" fmla="*/ 0 h 1144"/>
                    <a:gd name="T38" fmla="*/ 0 w 539"/>
                    <a:gd name="T39" fmla="*/ 0 h 1144"/>
                    <a:gd name="T40" fmla="*/ 0 w 539"/>
                    <a:gd name="T41" fmla="*/ 0 h 1144"/>
                    <a:gd name="T42" fmla="*/ 0 w 539"/>
                    <a:gd name="T43" fmla="*/ 0 h 1144"/>
                    <a:gd name="T44" fmla="*/ 0 w 539"/>
                    <a:gd name="T45" fmla="*/ 0 h 1144"/>
                    <a:gd name="T46" fmla="*/ 0 w 539"/>
                    <a:gd name="T47" fmla="*/ 0 h 1144"/>
                    <a:gd name="T48" fmla="*/ 0 w 539"/>
                    <a:gd name="T49" fmla="*/ 0 h 1144"/>
                    <a:gd name="T50" fmla="*/ 0 w 539"/>
                    <a:gd name="T51" fmla="*/ 0 h 1144"/>
                    <a:gd name="T52" fmla="*/ 0 w 539"/>
                    <a:gd name="T53" fmla="*/ 0 h 1144"/>
                    <a:gd name="T54" fmla="*/ 0 w 539"/>
                    <a:gd name="T55" fmla="*/ 0 h 1144"/>
                    <a:gd name="T56" fmla="*/ 0 w 539"/>
                    <a:gd name="T57" fmla="*/ 0 h 1144"/>
                    <a:gd name="T58" fmla="*/ 0 w 539"/>
                    <a:gd name="T59" fmla="*/ 0 h 1144"/>
                    <a:gd name="T60" fmla="*/ 0 w 539"/>
                    <a:gd name="T61" fmla="*/ 0 h 1144"/>
                    <a:gd name="T62" fmla="*/ 0 w 539"/>
                    <a:gd name="T63" fmla="*/ 0 h 1144"/>
                    <a:gd name="T64" fmla="*/ 0 w 539"/>
                    <a:gd name="T65" fmla="*/ 0 h 1144"/>
                    <a:gd name="T66" fmla="*/ 0 w 539"/>
                    <a:gd name="T67" fmla="*/ 0 h 1144"/>
                    <a:gd name="T68" fmla="*/ 0 w 539"/>
                    <a:gd name="T69" fmla="*/ 0 h 1144"/>
                    <a:gd name="T70" fmla="*/ 0 w 539"/>
                    <a:gd name="T71" fmla="*/ 0 h 1144"/>
                    <a:gd name="T72" fmla="*/ 0 w 539"/>
                    <a:gd name="T73" fmla="*/ 0 h 1144"/>
                    <a:gd name="T74" fmla="*/ 0 w 539"/>
                    <a:gd name="T75" fmla="*/ 0 h 1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9"/>
                    <a:gd name="T115" fmla="*/ 0 h 1144"/>
                    <a:gd name="T116" fmla="*/ 539 w 539"/>
                    <a:gd name="T117" fmla="*/ 1144 h 1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9" h="1144">
                      <a:moveTo>
                        <a:pt x="70" y="14"/>
                      </a:moveTo>
                      <a:lnTo>
                        <a:pt x="538" y="1100"/>
                      </a:lnTo>
                      <a:lnTo>
                        <a:pt x="539" y="1104"/>
                      </a:lnTo>
                      <a:lnTo>
                        <a:pt x="539" y="1110"/>
                      </a:lnTo>
                      <a:lnTo>
                        <a:pt x="538" y="1116"/>
                      </a:lnTo>
                      <a:lnTo>
                        <a:pt x="535" y="1121"/>
                      </a:lnTo>
                      <a:lnTo>
                        <a:pt x="532" y="1127"/>
                      </a:lnTo>
                      <a:lnTo>
                        <a:pt x="526" y="1131"/>
                      </a:lnTo>
                      <a:lnTo>
                        <a:pt x="520" y="1136"/>
                      </a:lnTo>
                      <a:lnTo>
                        <a:pt x="513" y="1139"/>
                      </a:lnTo>
                      <a:lnTo>
                        <a:pt x="507" y="1142"/>
                      </a:lnTo>
                      <a:lnTo>
                        <a:pt x="499" y="1143"/>
                      </a:lnTo>
                      <a:lnTo>
                        <a:pt x="492" y="1144"/>
                      </a:lnTo>
                      <a:lnTo>
                        <a:pt x="485" y="1143"/>
                      </a:lnTo>
                      <a:lnTo>
                        <a:pt x="479" y="1141"/>
                      </a:lnTo>
                      <a:lnTo>
                        <a:pt x="475" y="1138"/>
                      </a:lnTo>
                      <a:lnTo>
                        <a:pt x="470" y="1135"/>
                      </a:lnTo>
                      <a:lnTo>
                        <a:pt x="468" y="1130"/>
                      </a:lnTo>
                      <a:lnTo>
                        <a:pt x="2" y="42"/>
                      </a:lnTo>
                      <a:lnTo>
                        <a:pt x="0" y="37"/>
                      </a:lnTo>
                      <a:lnTo>
                        <a:pt x="0" y="32"/>
                      </a:lnTo>
                      <a:lnTo>
                        <a:pt x="2" y="27"/>
                      </a:lnTo>
                      <a:lnTo>
                        <a:pt x="4" y="21"/>
                      </a:lnTo>
                      <a:lnTo>
                        <a:pt x="8" y="16"/>
                      </a:lnTo>
                      <a:lnTo>
                        <a:pt x="13" y="11"/>
                      </a:lnTo>
                      <a:lnTo>
                        <a:pt x="19" y="7"/>
                      </a:lnTo>
                      <a:lnTo>
                        <a:pt x="26" y="3"/>
                      </a:lnTo>
                      <a:lnTo>
                        <a:pt x="33" y="1"/>
                      </a:lnTo>
                      <a:lnTo>
                        <a:pt x="39" y="0"/>
                      </a:lnTo>
                      <a:lnTo>
                        <a:pt x="46" y="0"/>
                      </a:lnTo>
                      <a:lnTo>
                        <a:pt x="52" y="1"/>
                      </a:lnTo>
                      <a:lnTo>
                        <a:pt x="58" y="2"/>
                      </a:lnTo>
                      <a:lnTo>
                        <a:pt x="63" y="6"/>
                      </a:lnTo>
                      <a:lnTo>
                        <a:pt x="67" y="9"/>
                      </a:lnTo>
                      <a:lnTo>
                        <a:pt x="70" y="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1" name="Freeform 537"/>
                <p:cNvSpPr>
                  <a:spLocks/>
                </p:cNvSpPr>
                <p:nvPr/>
              </p:nvSpPr>
              <p:spPr bwMode="auto">
                <a:xfrm>
                  <a:off x="3303" y="1478"/>
                  <a:ext cx="7" cy="6"/>
                </a:xfrm>
                <a:custGeom>
                  <a:avLst/>
                  <a:gdLst>
                    <a:gd name="T0" fmla="*/ 0 w 72"/>
                    <a:gd name="T1" fmla="*/ 0 h 57"/>
                    <a:gd name="T2" fmla="*/ 0 w 72"/>
                    <a:gd name="T3" fmla="*/ 0 h 57"/>
                    <a:gd name="T4" fmla="*/ 0 w 72"/>
                    <a:gd name="T5" fmla="*/ 0 h 57"/>
                    <a:gd name="T6" fmla="*/ 0 w 72"/>
                    <a:gd name="T7" fmla="*/ 0 h 57"/>
                    <a:gd name="T8" fmla="*/ 0 w 72"/>
                    <a:gd name="T9" fmla="*/ 0 h 57"/>
                    <a:gd name="T10" fmla="*/ 0 w 72"/>
                    <a:gd name="T11" fmla="*/ 0 h 57"/>
                    <a:gd name="T12" fmla="*/ 0 w 72"/>
                    <a:gd name="T13" fmla="*/ 0 h 57"/>
                    <a:gd name="T14" fmla="*/ 0 w 72"/>
                    <a:gd name="T15" fmla="*/ 0 h 57"/>
                    <a:gd name="T16" fmla="*/ 0 w 72"/>
                    <a:gd name="T17" fmla="*/ 0 h 57"/>
                    <a:gd name="T18" fmla="*/ 0 w 72"/>
                    <a:gd name="T19" fmla="*/ 0 h 57"/>
                    <a:gd name="T20" fmla="*/ 0 w 72"/>
                    <a:gd name="T21" fmla="*/ 0 h 57"/>
                    <a:gd name="T22" fmla="*/ 0 w 72"/>
                    <a:gd name="T23" fmla="*/ 0 h 57"/>
                    <a:gd name="T24" fmla="*/ 0 w 72"/>
                    <a:gd name="T25" fmla="*/ 0 h 57"/>
                    <a:gd name="T26" fmla="*/ 0 w 72"/>
                    <a:gd name="T27" fmla="*/ 0 h 57"/>
                    <a:gd name="T28" fmla="*/ 0 w 72"/>
                    <a:gd name="T29" fmla="*/ 0 h 57"/>
                    <a:gd name="T30" fmla="*/ 0 w 72"/>
                    <a:gd name="T31" fmla="*/ 0 h 57"/>
                    <a:gd name="T32" fmla="*/ 0 w 72"/>
                    <a:gd name="T33" fmla="*/ 0 h 57"/>
                    <a:gd name="T34" fmla="*/ 0 w 72"/>
                    <a:gd name="T35" fmla="*/ 0 h 57"/>
                    <a:gd name="T36" fmla="*/ 0 w 72"/>
                    <a:gd name="T37" fmla="*/ 0 h 57"/>
                    <a:gd name="T38" fmla="*/ 0 w 72"/>
                    <a:gd name="T39" fmla="*/ 0 h 57"/>
                    <a:gd name="T40" fmla="*/ 0 w 72"/>
                    <a:gd name="T41" fmla="*/ 0 h 57"/>
                    <a:gd name="T42" fmla="*/ 0 w 72"/>
                    <a:gd name="T43" fmla="*/ 0 h 57"/>
                    <a:gd name="T44" fmla="*/ 0 w 72"/>
                    <a:gd name="T45" fmla="*/ 0 h 57"/>
                    <a:gd name="T46" fmla="*/ 0 w 72"/>
                    <a:gd name="T47" fmla="*/ 0 h 57"/>
                    <a:gd name="T48" fmla="*/ 0 w 72"/>
                    <a:gd name="T49" fmla="*/ 0 h 57"/>
                    <a:gd name="T50" fmla="*/ 0 w 72"/>
                    <a:gd name="T51" fmla="*/ 0 h 57"/>
                    <a:gd name="T52" fmla="*/ 0 w 72"/>
                    <a:gd name="T53" fmla="*/ 0 h 57"/>
                    <a:gd name="T54" fmla="*/ 0 w 72"/>
                    <a:gd name="T55" fmla="*/ 0 h 57"/>
                    <a:gd name="T56" fmla="*/ 0 w 72"/>
                    <a:gd name="T57" fmla="*/ 0 h 57"/>
                    <a:gd name="T58" fmla="*/ 0 w 72"/>
                    <a:gd name="T59" fmla="*/ 0 h 57"/>
                    <a:gd name="T60" fmla="*/ 0 w 72"/>
                    <a:gd name="T61" fmla="*/ 0 h 57"/>
                    <a:gd name="T62" fmla="*/ 0 w 72"/>
                    <a:gd name="T63" fmla="*/ 0 h 57"/>
                    <a:gd name="T64" fmla="*/ 0 w 72"/>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57"/>
                    <a:gd name="T101" fmla="*/ 72 w 72"/>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57">
                      <a:moveTo>
                        <a:pt x="26" y="4"/>
                      </a:moveTo>
                      <a:lnTo>
                        <a:pt x="33" y="1"/>
                      </a:lnTo>
                      <a:lnTo>
                        <a:pt x="41" y="0"/>
                      </a:lnTo>
                      <a:lnTo>
                        <a:pt x="48" y="0"/>
                      </a:lnTo>
                      <a:lnTo>
                        <a:pt x="54" y="0"/>
                      </a:lnTo>
                      <a:lnTo>
                        <a:pt x="60" y="3"/>
                      </a:lnTo>
                      <a:lnTo>
                        <a:pt x="65" y="5"/>
                      </a:lnTo>
                      <a:lnTo>
                        <a:pt x="69" y="8"/>
                      </a:lnTo>
                      <a:lnTo>
                        <a:pt x="71" y="13"/>
                      </a:lnTo>
                      <a:lnTo>
                        <a:pt x="72" y="17"/>
                      </a:lnTo>
                      <a:lnTo>
                        <a:pt x="72" y="23"/>
                      </a:lnTo>
                      <a:lnTo>
                        <a:pt x="71" y="29"/>
                      </a:lnTo>
                      <a:lnTo>
                        <a:pt x="68" y="34"/>
                      </a:lnTo>
                      <a:lnTo>
                        <a:pt x="65" y="40"/>
                      </a:lnTo>
                      <a:lnTo>
                        <a:pt x="59" y="44"/>
                      </a:lnTo>
                      <a:lnTo>
                        <a:pt x="53" y="49"/>
                      </a:lnTo>
                      <a:lnTo>
                        <a:pt x="46" y="52"/>
                      </a:lnTo>
                      <a:lnTo>
                        <a:pt x="40" y="55"/>
                      </a:lnTo>
                      <a:lnTo>
                        <a:pt x="32" y="56"/>
                      </a:lnTo>
                      <a:lnTo>
                        <a:pt x="25" y="57"/>
                      </a:lnTo>
                      <a:lnTo>
                        <a:pt x="18" y="56"/>
                      </a:lnTo>
                      <a:lnTo>
                        <a:pt x="12" y="54"/>
                      </a:lnTo>
                      <a:lnTo>
                        <a:pt x="8" y="51"/>
                      </a:lnTo>
                      <a:lnTo>
                        <a:pt x="3" y="48"/>
                      </a:lnTo>
                      <a:lnTo>
                        <a:pt x="1" y="43"/>
                      </a:lnTo>
                      <a:lnTo>
                        <a:pt x="0" y="39"/>
                      </a:lnTo>
                      <a:lnTo>
                        <a:pt x="0" y="33"/>
                      </a:lnTo>
                      <a:lnTo>
                        <a:pt x="1" y="27"/>
                      </a:lnTo>
                      <a:lnTo>
                        <a:pt x="4" y="22"/>
                      </a:lnTo>
                      <a:lnTo>
                        <a:pt x="8" y="16"/>
                      </a:lnTo>
                      <a:lnTo>
                        <a:pt x="13" y="12"/>
                      </a:lnTo>
                      <a:lnTo>
                        <a:pt x="19" y="7"/>
                      </a:lnTo>
                      <a:lnTo>
                        <a:pt x="26" y="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32" name="Freeform 538"/>
                <p:cNvSpPr>
                  <a:spLocks/>
                </p:cNvSpPr>
                <p:nvPr/>
              </p:nvSpPr>
              <p:spPr bwMode="auto">
                <a:xfrm>
                  <a:off x="3303" y="1478"/>
                  <a:ext cx="7" cy="6"/>
                </a:xfrm>
                <a:custGeom>
                  <a:avLst/>
                  <a:gdLst>
                    <a:gd name="T0" fmla="*/ 0 w 72"/>
                    <a:gd name="T1" fmla="*/ 0 h 57"/>
                    <a:gd name="T2" fmla="*/ 0 w 72"/>
                    <a:gd name="T3" fmla="*/ 0 h 57"/>
                    <a:gd name="T4" fmla="*/ 0 w 72"/>
                    <a:gd name="T5" fmla="*/ 0 h 57"/>
                    <a:gd name="T6" fmla="*/ 0 w 72"/>
                    <a:gd name="T7" fmla="*/ 0 h 57"/>
                    <a:gd name="T8" fmla="*/ 0 w 72"/>
                    <a:gd name="T9" fmla="*/ 0 h 57"/>
                    <a:gd name="T10" fmla="*/ 0 w 72"/>
                    <a:gd name="T11" fmla="*/ 0 h 57"/>
                    <a:gd name="T12" fmla="*/ 0 w 72"/>
                    <a:gd name="T13" fmla="*/ 0 h 57"/>
                    <a:gd name="T14" fmla="*/ 0 w 72"/>
                    <a:gd name="T15" fmla="*/ 0 h 57"/>
                    <a:gd name="T16" fmla="*/ 0 w 72"/>
                    <a:gd name="T17" fmla="*/ 0 h 57"/>
                    <a:gd name="T18" fmla="*/ 0 w 72"/>
                    <a:gd name="T19" fmla="*/ 0 h 57"/>
                    <a:gd name="T20" fmla="*/ 0 w 72"/>
                    <a:gd name="T21" fmla="*/ 0 h 57"/>
                    <a:gd name="T22" fmla="*/ 0 w 72"/>
                    <a:gd name="T23" fmla="*/ 0 h 57"/>
                    <a:gd name="T24" fmla="*/ 0 w 72"/>
                    <a:gd name="T25" fmla="*/ 0 h 57"/>
                    <a:gd name="T26" fmla="*/ 0 w 72"/>
                    <a:gd name="T27" fmla="*/ 0 h 57"/>
                    <a:gd name="T28" fmla="*/ 0 w 72"/>
                    <a:gd name="T29" fmla="*/ 0 h 57"/>
                    <a:gd name="T30" fmla="*/ 0 w 72"/>
                    <a:gd name="T31" fmla="*/ 0 h 57"/>
                    <a:gd name="T32" fmla="*/ 0 w 72"/>
                    <a:gd name="T33" fmla="*/ 0 h 57"/>
                    <a:gd name="T34" fmla="*/ 0 w 72"/>
                    <a:gd name="T35" fmla="*/ 0 h 57"/>
                    <a:gd name="T36" fmla="*/ 0 w 72"/>
                    <a:gd name="T37" fmla="*/ 0 h 57"/>
                    <a:gd name="T38" fmla="*/ 0 w 72"/>
                    <a:gd name="T39" fmla="*/ 0 h 57"/>
                    <a:gd name="T40" fmla="*/ 0 w 72"/>
                    <a:gd name="T41" fmla="*/ 0 h 57"/>
                    <a:gd name="T42" fmla="*/ 0 w 72"/>
                    <a:gd name="T43" fmla="*/ 0 h 57"/>
                    <a:gd name="T44" fmla="*/ 0 w 72"/>
                    <a:gd name="T45" fmla="*/ 0 h 57"/>
                    <a:gd name="T46" fmla="*/ 0 w 72"/>
                    <a:gd name="T47" fmla="*/ 0 h 57"/>
                    <a:gd name="T48" fmla="*/ 0 w 72"/>
                    <a:gd name="T49" fmla="*/ 0 h 57"/>
                    <a:gd name="T50" fmla="*/ 0 w 72"/>
                    <a:gd name="T51" fmla="*/ 0 h 57"/>
                    <a:gd name="T52" fmla="*/ 0 w 72"/>
                    <a:gd name="T53" fmla="*/ 0 h 57"/>
                    <a:gd name="T54" fmla="*/ 0 w 72"/>
                    <a:gd name="T55" fmla="*/ 0 h 57"/>
                    <a:gd name="T56" fmla="*/ 0 w 72"/>
                    <a:gd name="T57" fmla="*/ 0 h 57"/>
                    <a:gd name="T58" fmla="*/ 0 w 72"/>
                    <a:gd name="T59" fmla="*/ 0 h 57"/>
                    <a:gd name="T60" fmla="*/ 0 w 72"/>
                    <a:gd name="T61" fmla="*/ 0 h 57"/>
                    <a:gd name="T62" fmla="*/ 0 w 72"/>
                    <a:gd name="T63" fmla="*/ 0 h 57"/>
                    <a:gd name="T64" fmla="*/ 0 w 72"/>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57"/>
                    <a:gd name="T101" fmla="*/ 72 w 72"/>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57">
                      <a:moveTo>
                        <a:pt x="26" y="4"/>
                      </a:moveTo>
                      <a:lnTo>
                        <a:pt x="33" y="1"/>
                      </a:lnTo>
                      <a:lnTo>
                        <a:pt x="41" y="0"/>
                      </a:lnTo>
                      <a:lnTo>
                        <a:pt x="48" y="0"/>
                      </a:lnTo>
                      <a:lnTo>
                        <a:pt x="54" y="0"/>
                      </a:lnTo>
                      <a:lnTo>
                        <a:pt x="60" y="3"/>
                      </a:lnTo>
                      <a:lnTo>
                        <a:pt x="65" y="5"/>
                      </a:lnTo>
                      <a:lnTo>
                        <a:pt x="69" y="8"/>
                      </a:lnTo>
                      <a:lnTo>
                        <a:pt x="71" y="13"/>
                      </a:lnTo>
                      <a:lnTo>
                        <a:pt x="72" y="17"/>
                      </a:lnTo>
                      <a:lnTo>
                        <a:pt x="72" y="23"/>
                      </a:lnTo>
                      <a:lnTo>
                        <a:pt x="71" y="29"/>
                      </a:lnTo>
                      <a:lnTo>
                        <a:pt x="68" y="34"/>
                      </a:lnTo>
                      <a:lnTo>
                        <a:pt x="65" y="40"/>
                      </a:lnTo>
                      <a:lnTo>
                        <a:pt x="59" y="44"/>
                      </a:lnTo>
                      <a:lnTo>
                        <a:pt x="53" y="49"/>
                      </a:lnTo>
                      <a:lnTo>
                        <a:pt x="46" y="52"/>
                      </a:lnTo>
                      <a:lnTo>
                        <a:pt x="40" y="55"/>
                      </a:lnTo>
                      <a:lnTo>
                        <a:pt x="32" y="56"/>
                      </a:lnTo>
                      <a:lnTo>
                        <a:pt x="25" y="57"/>
                      </a:lnTo>
                      <a:lnTo>
                        <a:pt x="18" y="56"/>
                      </a:lnTo>
                      <a:lnTo>
                        <a:pt x="12" y="54"/>
                      </a:lnTo>
                      <a:lnTo>
                        <a:pt x="8" y="51"/>
                      </a:lnTo>
                      <a:lnTo>
                        <a:pt x="3" y="48"/>
                      </a:lnTo>
                      <a:lnTo>
                        <a:pt x="1" y="43"/>
                      </a:lnTo>
                      <a:lnTo>
                        <a:pt x="0" y="39"/>
                      </a:lnTo>
                      <a:lnTo>
                        <a:pt x="0" y="33"/>
                      </a:lnTo>
                      <a:lnTo>
                        <a:pt x="1" y="27"/>
                      </a:lnTo>
                      <a:lnTo>
                        <a:pt x="4" y="22"/>
                      </a:lnTo>
                      <a:lnTo>
                        <a:pt x="8" y="16"/>
                      </a:lnTo>
                      <a:lnTo>
                        <a:pt x="13" y="12"/>
                      </a:lnTo>
                      <a:lnTo>
                        <a:pt x="19" y="7"/>
                      </a:lnTo>
                      <a:lnTo>
                        <a:pt x="26" y="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33" name="Freeform 539"/>
                <p:cNvSpPr>
                  <a:spLocks/>
                </p:cNvSpPr>
                <p:nvPr/>
              </p:nvSpPr>
              <p:spPr bwMode="auto">
                <a:xfrm>
                  <a:off x="3949" y="1790"/>
                  <a:ext cx="78" cy="139"/>
                </a:xfrm>
                <a:custGeom>
                  <a:avLst/>
                  <a:gdLst>
                    <a:gd name="T0" fmla="*/ 0 w 779"/>
                    <a:gd name="T1" fmla="*/ 0 h 1274"/>
                    <a:gd name="T2" fmla="*/ 0 w 779"/>
                    <a:gd name="T3" fmla="*/ 0 h 1274"/>
                    <a:gd name="T4" fmla="*/ 0 w 779"/>
                    <a:gd name="T5" fmla="*/ 0 h 1274"/>
                    <a:gd name="T6" fmla="*/ 0 w 779"/>
                    <a:gd name="T7" fmla="*/ 0 h 1274"/>
                    <a:gd name="T8" fmla="*/ 0 w 779"/>
                    <a:gd name="T9" fmla="*/ 0 h 1274"/>
                    <a:gd name="T10" fmla="*/ 0 w 779"/>
                    <a:gd name="T11" fmla="*/ 0 h 1274"/>
                    <a:gd name="T12" fmla="*/ 0 w 779"/>
                    <a:gd name="T13" fmla="*/ 0 h 1274"/>
                    <a:gd name="T14" fmla="*/ 0 w 779"/>
                    <a:gd name="T15" fmla="*/ 0 h 1274"/>
                    <a:gd name="T16" fmla="*/ 0 w 779"/>
                    <a:gd name="T17" fmla="*/ 0 h 1274"/>
                    <a:gd name="T18" fmla="*/ 0 w 779"/>
                    <a:gd name="T19" fmla="*/ 0 h 1274"/>
                    <a:gd name="T20" fmla="*/ 0 w 779"/>
                    <a:gd name="T21" fmla="*/ 0 h 1274"/>
                    <a:gd name="T22" fmla="*/ 0 w 779"/>
                    <a:gd name="T23" fmla="*/ 0 h 1274"/>
                    <a:gd name="T24" fmla="*/ 0 w 779"/>
                    <a:gd name="T25" fmla="*/ 0 h 1274"/>
                    <a:gd name="T26" fmla="*/ 0 w 779"/>
                    <a:gd name="T27" fmla="*/ 0 h 1274"/>
                    <a:gd name="T28" fmla="*/ 0 w 779"/>
                    <a:gd name="T29" fmla="*/ 0 h 1274"/>
                    <a:gd name="T30" fmla="*/ 0 w 779"/>
                    <a:gd name="T31" fmla="*/ 0 h 1274"/>
                    <a:gd name="T32" fmla="*/ 0 w 779"/>
                    <a:gd name="T33" fmla="*/ 0 h 1274"/>
                    <a:gd name="T34" fmla="*/ 0 w 779"/>
                    <a:gd name="T35" fmla="*/ 0 h 1274"/>
                    <a:gd name="T36" fmla="*/ 0 w 779"/>
                    <a:gd name="T37" fmla="*/ 0 h 1274"/>
                    <a:gd name="T38" fmla="*/ 0 w 779"/>
                    <a:gd name="T39" fmla="*/ 0 h 1274"/>
                    <a:gd name="T40" fmla="*/ 0 w 779"/>
                    <a:gd name="T41" fmla="*/ 0 h 1274"/>
                    <a:gd name="T42" fmla="*/ 0 w 779"/>
                    <a:gd name="T43" fmla="*/ 0 h 1274"/>
                    <a:gd name="T44" fmla="*/ 0 w 779"/>
                    <a:gd name="T45" fmla="*/ 0 h 1274"/>
                    <a:gd name="T46" fmla="*/ 0 w 779"/>
                    <a:gd name="T47" fmla="*/ 0 h 1274"/>
                    <a:gd name="T48" fmla="*/ 0 w 779"/>
                    <a:gd name="T49" fmla="*/ 0 h 1274"/>
                    <a:gd name="T50" fmla="*/ 0 w 779"/>
                    <a:gd name="T51" fmla="*/ 0 h 1274"/>
                    <a:gd name="T52" fmla="*/ 0 w 779"/>
                    <a:gd name="T53" fmla="*/ 0 h 1274"/>
                    <a:gd name="T54" fmla="*/ 0 w 779"/>
                    <a:gd name="T55" fmla="*/ 0 h 1274"/>
                    <a:gd name="T56" fmla="*/ 0 w 779"/>
                    <a:gd name="T57" fmla="*/ 0 h 1274"/>
                    <a:gd name="T58" fmla="*/ 0 w 779"/>
                    <a:gd name="T59" fmla="*/ 0 h 1274"/>
                    <a:gd name="T60" fmla="*/ 0 w 779"/>
                    <a:gd name="T61" fmla="*/ 0 h 1274"/>
                    <a:gd name="T62" fmla="*/ 0 w 779"/>
                    <a:gd name="T63" fmla="*/ 0 h 1274"/>
                    <a:gd name="T64" fmla="*/ 0 w 779"/>
                    <a:gd name="T65" fmla="*/ 0 h 1274"/>
                    <a:gd name="T66" fmla="*/ 0 w 779"/>
                    <a:gd name="T67" fmla="*/ 0 h 1274"/>
                    <a:gd name="T68" fmla="*/ 0 w 779"/>
                    <a:gd name="T69" fmla="*/ 0 h 1274"/>
                    <a:gd name="T70" fmla="*/ 0 w 779"/>
                    <a:gd name="T71" fmla="*/ 0 h 1274"/>
                    <a:gd name="T72" fmla="*/ 0 w 779"/>
                    <a:gd name="T73" fmla="*/ 0 h 1274"/>
                    <a:gd name="T74" fmla="*/ 0 w 779"/>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9"/>
                    <a:gd name="T115" fmla="*/ 0 h 1274"/>
                    <a:gd name="T116" fmla="*/ 779 w 779"/>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9" h="1274">
                      <a:moveTo>
                        <a:pt x="66" y="7"/>
                      </a:moveTo>
                      <a:lnTo>
                        <a:pt x="778" y="1230"/>
                      </a:lnTo>
                      <a:lnTo>
                        <a:pt x="779" y="1233"/>
                      </a:lnTo>
                      <a:lnTo>
                        <a:pt x="778" y="1238"/>
                      </a:lnTo>
                      <a:lnTo>
                        <a:pt x="777" y="1242"/>
                      </a:lnTo>
                      <a:lnTo>
                        <a:pt x="774" y="1247"/>
                      </a:lnTo>
                      <a:lnTo>
                        <a:pt x="770" y="1252"/>
                      </a:lnTo>
                      <a:lnTo>
                        <a:pt x="765" y="1256"/>
                      </a:lnTo>
                      <a:lnTo>
                        <a:pt x="760" y="1261"/>
                      </a:lnTo>
                      <a:lnTo>
                        <a:pt x="753" y="1265"/>
                      </a:lnTo>
                      <a:lnTo>
                        <a:pt x="746" y="1269"/>
                      </a:lnTo>
                      <a:lnTo>
                        <a:pt x="739" y="1271"/>
                      </a:lnTo>
                      <a:lnTo>
                        <a:pt x="733" y="1273"/>
                      </a:lnTo>
                      <a:lnTo>
                        <a:pt x="727" y="1274"/>
                      </a:lnTo>
                      <a:lnTo>
                        <a:pt x="721" y="1274"/>
                      </a:lnTo>
                      <a:lnTo>
                        <a:pt x="716" y="1273"/>
                      </a:lnTo>
                      <a:lnTo>
                        <a:pt x="713" y="1272"/>
                      </a:lnTo>
                      <a:lnTo>
                        <a:pt x="711" y="1269"/>
                      </a:lnTo>
                      <a:lnTo>
                        <a:pt x="2" y="43"/>
                      </a:lnTo>
                      <a:lnTo>
                        <a:pt x="0" y="39"/>
                      </a:lnTo>
                      <a:lnTo>
                        <a:pt x="1" y="35"/>
                      </a:lnTo>
                      <a:lnTo>
                        <a:pt x="2" y="30"/>
                      </a:lnTo>
                      <a:lnTo>
                        <a:pt x="4" y="26"/>
                      </a:lnTo>
                      <a:lnTo>
                        <a:pt x="8" y="21"/>
                      </a:lnTo>
                      <a:lnTo>
                        <a:pt x="12" y="17"/>
                      </a:lnTo>
                      <a:lnTo>
                        <a:pt x="18" y="12"/>
                      </a:lnTo>
                      <a:lnTo>
                        <a:pt x="24" y="9"/>
                      </a:lnTo>
                      <a:lnTo>
                        <a:pt x="30" y="5"/>
                      </a:lnTo>
                      <a:lnTo>
                        <a:pt x="37" y="2"/>
                      </a:lnTo>
                      <a:lnTo>
                        <a:pt x="43" y="1"/>
                      </a:lnTo>
                      <a:lnTo>
                        <a:pt x="50" y="0"/>
                      </a:lnTo>
                      <a:lnTo>
                        <a:pt x="54" y="0"/>
                      </a:lnTo>
                      <a:lnTo>
                        <a:pt x="59" y="1"/>
                      </a:lnTo>
                      <a:lnTo>
                        <a:pt x="63" y="3"/>
                      </a:lnTo>
                      <a:lnTo>
                        <a:pt x="66"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34" name="Freeform 540"/>
                <p:cNvSpPr>
                  <a:spLocks/>
                </p:cNvSpPr>
                <p:nvPr/>
              </p:nvSpPr>
              <p:spPr bwMode="auto">
                <a:xfrm>
                  <a:off x="3949" y="1790"/>
                  <a:ext cx="78" cy="139"/>
                </a:xfrm>
                <a:custGeom>
                  <a:avLst/>
                  <a:gdLst>
                    <a:gd name="T0" fmla="*/ 0 w 779"/>
                    <a:gd name="T1" fmla="*/ 0 h 1274"/>
                    <a:gd name="T2" fmla="*/ 0 w 779"/>
                    <a:gd name="T3" fmla="*/ 0 h 1274"/>
                    <a:gd name="T4" fmla="*/ 0 w 779"/>
                    <a:gd name="T5" fmla="*/ 0 h 1274"/>
                    <a:gd name="T6" fmla="*/ 0 w 779"/>
                    <a:gd name="T7" fmla="*/ 0 h 1274"/>
                    <a:gd name="T8" fmla="*/ 0 w 779"/>
                    <a:gd name="T9" fmla="*/ 0 h 1274"/>
                    <a:gd name="T10" fmla="*/ 0 w 779"/>
                    <a:gd name="T11" fmla="*/ 0 h 1274"/>
                    <a:gd name="T12" fmla="*/ 0 w 779"/>
                    <a:gd name="T13" fmla="*/ 0 h 1274"/>
                    <a:gd name="T14" fmla="*/ 0 w 779"/>
                    <a:gd name="T15" fmla="*/ 0 h 1274"/>
                    <a:gd name="T16" fmla="*/ 0 w 779"/>
                    <a:gd name="T17" fmla="*/ 0 h 1274"/>
                    <a:gd name="T18" fmla="*/ 0 w 779"/>
                    <a:gd name="T19" fmla="*/ 0 h 1274"/>
                    <a:gd name="T20" fmla="*/ 0 w 779"/>
                    <a:gd name="T21" fmla="*/ 0 h 1274"/>
                    <a:gd name="T22" fmla="*/ 0 w 779"/>
                    <a:gd name="T23" fmla="*/ 0 h 1274"/>
                    <a:gd name="T24" fmla="*/ 0 w 779"/>
                    <a:gd name="T25" fmla="*/ 0 h 1274"/>
                    <a:gd name="T26" fmla="*/ 0 w 779"/>
                    <a:gd name="T27" fmla="*/ 0 h 1274"/>
                    <a:gd name="T28" fmla="*/ 0 w 779"/>
                    <a:gd name="T29" fmla="*/ 0 h 1274"/>
                    <a:gd name="T30" fmla="*/ 0 w 779"/>
                    <a:gd name="T31" fmla="*/ 0 h 1274"/>
                    <a:gd name="T32" fmla="*/ 0 w 779"/>
                    <a:gd name="T33" fmla="*/ 0 h 1274"/>
                    <a:gd name="T34" fmla="*/ 0 w 779"/>
                    <a:gd name="T35" fmla="*/ 0 h 1274"/>
                    <a:gd name="T36" fmla="*/ 0 w 779"/>
                    <a:gd name="T37" fmla="*/ 0 h 1274"/>
                    <a:gd name="T38" fmla="*/ 0 w 779"/>
                    <a:gd name="T39" fmla="*/ 0 h 1274"/>
                    <a:gd name="T40" fmla="*/ 0 w 779"/>
                    <a:gd name="T41" fmla="*/ 0 h 1274"/>
                    <a:gd name="T42" fmla="*/ 0 w 779"/>
                    <a:gd name="T43" fmla="*/ 0 h 1274"/>
                    <a:gd name="T44" fmla="*/ 0 w 779"/>
                    <a:gd name="T45" fmla="*/ 0 h 1274"/>
                    <a:gd name="T46" fmla="*/ 0 w 779"/>
                    <a:gd name="T47" fmla="*/ 0 h 1274"/>
                    <a:gd name="T48" fmla="*/ 0 w 779"/>
                    <a:gd name="T49" fmla="*/ 0 h 1274"/>
                    <a:gd name="T50" fmla="*/ 0 w 779"/>
                    <a:gd name="T51" fmla="*/ 0 h 1274"/>
                    <a:gd name="T52" fmla="*/ 0 w 779"/>
                    <a:gd name="T53" fmla="*/ 0 h 1274"/>
                    <a:gd name="T54" fmla="*/ 0 w 779"/>
                    <a:gd name="T55" fmla="*/ 0 h 1274"/>
                    <a:gd name="T56" fmla="*/ 0 w 779"/>
                    <a:gd name="T57" fmla="*/ 0 h 1274"/>
                    <a:gd name="T58" fmla="*/ 0 w 779"/>
                    <a:gd name="T59" fmla="*/ 0 h 1274"/>
                    <a:gd name="T60" fmla="*/ 0 w 779"/>
                    <a:gd name="T61" fmla="*/ 0 h 1274"/>
                    <a:gd name="T62" fmla="*/ 0 w 779"/>
                    <a:gd name="T63" fmla="*/ 0 h 1274"/>
                    <a:gd name="T64" fmla="*/ 0 w 779"/>
                    <a:gd name="T65" fmla="*/ 0 h 1274"/>
                    <a:gd name="T66" fmla="*/ 0 w 779"/>
                    <a:gd name="T67" fmla="*/ 0 h 1274"/>
                    <a:gd name="T68" fmla="*/ 0 w 779"/>
                    <a:gd name="T69" fmla="*/ 0 h 1274"/>
                    <a:gd name="T70" fmla="*/ 0 w 779"/>
                    <a:gd name="T71" fmla="*/ 0 h 1274"/>
                    <a:gd name="T72" fmla="*/ 0 w 779"/>
                    <a:gd name="T73" fmla="*/ 0 h 1274"/>
                    <a:gd name="T74" fmla="*/ 0 w 779"/>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9"/>
                    <a:gd name="T115" fmla="*/ 0 h 1274"/>
                    <a:gd name="T116" fmla="*/ 779 w 779"/>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9" h="1274">
                      <a:moveTo>
                        <a:pt x="66" y="7"/>
                      </a:moveTo>
                      <a:lnTo>
                        <a:pt x="778" y="1230"/>
                      </a:lnTo>
                      <a:lnTo>
                        <a:pt x="779" y="1233"/>
                      </a:lnTo>
                      <a:lnTo>
                        <a:pt x="778" y="1238"/>
                      </a:lnTo>
                      <a:lnTo>
                        <a:pt x="777" y="1242"/>
                      </a:lnTo>
                      <a:lnTo>
                        <a:pt x="774" y="1247"/>
                      </a:lnTo>
                      <a:lnTo>
                        <a:pt x="770" y="1252"/>
                      </a:lnTo>
                      <a:lnTo>
                        <a:pt x="765" y="1256"/>
                      </a:lnTo>
                      <a:lnTo>
                        <a:pt x="760" y="1261"/>
                      </a:lnTo>
                      <a:lnTo>
                        <a:pt x="753" y="1265"/>
                      </a:lnTo>
                      <a:lnTo>
                        <a:pt x="746" y="1269"/>
                      </a:lnTo>
                      <a:lnTo>
                        <a:pt x="739" y="1271"/>
                      </a:lnTo>
                      <a:lnTo>
                        <a:pt x="733" y="1273"/>
                      </a:lnTo>
                      <a:lnTo>
                        <a:pt x="727" y="1274"/>
                      </a:lnTo>
                      <a:lnTo>
                        <a:pt x="721" y="1274"/>
                      </a:lnTo>
                      <a:lnTo>
                        <a:pt x="716" y="1273"/>
                      </a:lnTo>
                      <a:lnTo>
                        <a:pt x="713" y="1272"/>
                      </a:lnTo>
                      <a:lnTo>
                        <a:pt x="711" y="1269"/>
                      </a:lnTo>
                      <a:lnTo>
                        <a:pt x="2" y="43"/>
                      </a:lnTo>
                      <a:lnTo>
                        <a:pt x="0" y="39"/>
                      </a:lnTo>
                      <a:lnTo>
                        <a:pt x="1" y="35"/>
                      </a:lnTo>
                      <a:lnTo>
                        <a:pt x="2" y="30"/>
                      </a:lnTo>
                      <a:lnTo>
                        <a:pt x="4" y="26"/>
                      </a:lnTo>
                      <a:lnTo>
                        <a:pt x="8" y="21"/>
                      </a:lnTo>
                      <a:lnTo>
                        <a:pt x="12" y="17"/>
                      </a:lnTo>
                      <a:lnTo>
                        <a:pt x="18" y="12"/>
                      </a:lnTo>
                      <a:lnTo>
                        <a:pt x="24" y="9"/>
                      </a:lnTo>
                      <a:lnTo>
                        <a:pt x="30" y="5"/>
                      </a:lnTo>
                      <a:lnTo>
                        <a:pt x="37" y="2"/>
                      </a:lnTo>
                      <a:lnTo>
                        <a:pt x="43" y="1"/>
                      </a:lnTo>
                      <a:lnTo>
                        <a:pt x="50" y="0"/>
                      </a:lnTo>
                      <a:lnTo>
                        <a:pt x="54" y="0"/>
                      </a:lnTo>
                      <a:lnTo>
                        <a:pt x="59" y="1"/>
                      </a:lnTo>
                      <a:lnTo>
                        <a:pt x="63" y="3"/>
                      </a:lnTo>
                      <a:lnTo>
                        <a:pt x="66"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5" name="Freeform 541"/>
                <p:cNvSpPr>
                  <a:spLocks/>
                </p:cNvSpPr>
                <p:nvPr/>
              </p:nvSpPr>
              <p:spPr bwMode="auto">
                <a:xfrm>
                  <a:off x="4020" y="1924"/>
                  <a:ext cx="7" cy="5"/>
                </a:xfrm>
                <a:custGeom>
                  <a:avLst/>
                  <a:gdLst>
                    <a:gd name="T0" fmla="*/ 0 w 69"/>
                    <a:gd name="T1" fmla="*/ 0 h 49"/>
                    <a:gd name="T2" fmla="*/ 0 w 69"/>
                    <a:gd name="T3" fmla="*/ 0 h 49"/>
                    <a:gd name="T4" fmla="*/ 0 w 69"/>
                    <a:gd name="T5" fmla="*/ 0 h 49"/>
                    <a:gd name="T6" fmla="*/ 0 w 69"/>
                    <a:gd name="T7" fmla="*/ 0 h 49"/>
                    <a:gd name="T8" fmla="*/ 0 w 69"/>
                    <a:gd name="T9" fmla="*/ 0 h 49"/>
                    <a:gd name="T10" fmla="*/ 0 w 69"/>
                    <a:gd name="T11" fmla="*/ 0 h 49"/>
                    <a:gd name="T12" fmla="*/ 0 w 69"/>
                    <a:gd name="T13" fmla="*/ 0 h 49"/>
                    <a:gd name="T14" fmla="*/ 0 w 69"/>
                    <a:gd name="T15" fmla="*/ 0 h 49"/>
                    <a:gd name="T16" fmla="*/ 0 w 69"/>
                    <a:gd name="T17" fmla="*/ 0 h 49"/>
                    <a:gd name="T18" fmla="*/ 0 w 69"/>
                    <a:gd name="T19" fmla="*/ 0 h 49"/>
                    <a:gd name="T20" fmla="*/ 0 w 69"/>
                    <a:gd name="T21" fmla="*/ 0 h 49"/>
                    <a:gd name="T22" fmla="*/ 0 w 69"/>
                    <a:gd name="T23" fmla="*/ 0 h 49"/>
                    <a:gd name="T24" fmla="*/ 0 w 69"/>
                    <a:gd name="T25" fmla="*/ 0 h 49"/>
                    <a:gd name="T26" fmla="*/ 0 w 69"/>
                    <a:gd name="T27" fmla="*/ 0 h 49"/>
                    <a:gd name="T28" fmla="*/ 0 w 69"/>
                    <a:gd name="T29" fmla="*/ 0 h 49"/>
                    <a:gd name="T30" fmla="*/ 0 w 69"/>
                    <a:gd name="T31" fmla="*/ 0 h 49"/>
                    <a:gd name="T32" fmla="*/ 0 w 69"/>
                    <a:gd name="T33" fmla="*/ 0 h 49"/>
                    <a:gd name="T34" fmla="*/ 0 w 69"/>
                    <a:gd name="T35" fmla="*/ 0 h 49"/>
                    <a:gd name="T36" fmla="*/ 0 w 69"/>
                    <a:gd name="T37" fmla="*/ 0 h 49"/>
                    <a:gd name="T38" fmla="*/ 0 w 69"/>
                    <a:gd name="T39" fmla="*/ 0 h 49"/>
                    <a:gd name="T40" fmla="*/ 0 w 69"/>
                    <a:gd name="T41" fmla="*/ 0 h 49"/>
                    <a:gd name="T42" fmla="*/ 0 w 69"/>
                    <a:gd name="T43" fmla="*/ 0 h 49"/>
                    <a:gd name="T44" fmla="*/ 0 w 69"/>
                    <a:gd name="T45" fmla="*/ 0 h 49"/>
                    <a:gd name="T46" fmla="*/ 0 w 69"/>
                    <a:gd name="T47" fmla="*/ 0 h 49"/>
                    <a:gd name="T48" fmla="*/ 0 w 69"/>
                    <a:gd name="T49" fmla="*/ 0 h 49"/>
                    <a:gd name="T50" fmla="*/ 0 w 69"/>
                    <a:gd name="T51" fmla="*/ 0 h 49"/>
                    <a:gd name="T52" fmla="*/ 0 w 69"/>
                    <a:gd name="T53" fmla="*/ 0 h 49"/>
                    <a:gd name="T54" fmla="*/ 0 w 69"/>
                    <a:gd name="T55" fmla="*/ 0 h 49"/>
                    <a:gd name="T56" fmla="*/ 0 w 69"/>
                    <a:gd name="T57" fmla="*/ 0 h 49"/>
                    <a:gd name="T58" fmla="*/ 0 w 69"/>
                    <a:gd name="T59" fmla="*/ 0 h 49"/>
                    <a:gd name="T60" fmla="*/ 0 w 69"/>
                    <a:gd name="T61" fmla="*/ 0 h 49"/>
                    <a:gd name="T62" fmla="*/ 0 w 69"/>
                    <a:gd name="T63" fmla="*/ 0 h 49"/>
                    <a:gd name="T64" fmla="*/ 0 w 69"/>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9"/>
                    <a:gd name="T101" fmla="*/ 69 w 69"/>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9">
                      <a:moveTo>
                        <a:pt x="26" y="9"/>
                      </a:moveTo>
                      <a:lnTo>
                        <a:pt x="31" y="6"/>
                      </a:lnTo>
                      <a:lnTo>
                        <a:pt x="38" y="4"/>
                      </a:lnTo>
                      <a:lnTo>
                        <a:pt x="45" y="2"/>
                      </a:lnTo>
                      <a:lnTo>
                        <a:pt x="51" y="0"/>
                      </a:lnTo>
                      <a:lnTo>
                        <a:pt x="56" y="0"/>
                      </a:lnTo>
                      <a:lnTo>
                        <a:pt x="61" y="2"/>
                      </a:lnTo>
                      <a:lnTo>
                        <a:pt x="64" y="3"/>
                      </a:lnTo>
                      <a:lnTo>
                        <a:pt x="68" y="5"/>
                      </a:lnTo>
                      <a:lnTo>
                        <a:pt x="69" y="8"/>
                      </a:lnTo>
                      <a:lnTo>
                        <a:pt x="68" y="13"/>
                      </a:lnTo>
                      <a:lnTo>
                        <a:pt x="67" y="17"/>
                      </a:lnTo>
                      <a:lnTo>
                        <a:pt x="64" y="22"/>
                      </a:lnTo>
                      <a:lnTo>
                        <a:pt x="60" y="27"/>
                      </a:lnTo>
                      <a:lnTo>
                        <a:pt x="55" y="31"/>
                      </a:lnTo>
                      <a:lnTo>
                        <a:pt x="50" y="36"/>
                      </a:lnTo>
                      <a:lnTo>
                        <a:pt x="43" y="40"/>
                      </a:lnTo>
                      <a:lnTo>
                        <a:pt x="36" y="44"/>
                      </a:lnTo>
                      <a:lnTo>
                        <a:pt x="29" y="46"/>
                      </a:lnTo>
                      <a:lnTo>
                        <a:pt x="23" y="48"/>
                      </a:lnTo>
                      <a:lnTo>
                        <a:pt x="17" y="49"/>
                      </a:lnTo>
                      <a:lnTo>
                        <a:pt x="11" y="49"/>
                      </a:lnTo>
                      <a:lnTo>
                        <a:pt x="6" y="48"/>
                      </a:lnTo>
                      <a:lnTo>
                        <a:pt x="3" y="47"/>
                      </a:lnTo>
                      <a:lnTo>
                        <a:pt x="1" y="44"/>
                      </a:lnTo>
                      <a:lnTo>
                        <a:pt x="0" y="40"/>
                      </a:lnTo>
                      <a:lnTo>
                        <a:pt x="0" y="37"/>
                      </a:lnTo>
                      <a:lnTo>
                        <a:pt x="2" y="32"/>
                      </a:lnTo>
                      <a:lnTo>
                        <a:pt x="4" y="28"/>
                      </a:lnTo>
                      <a:lnTo>
                        <a:pt x="9" y="23"/>
                      </a:lnTo>
                      <a:lnTo>
                        <a:pt x="13" y="17"/>
                      </a:lnTo>
                      <a:lnTo>
                        <a:pt x="19" y="14"/>
                      </a:lnTo>
                      <a:lnTo>
                        <a:pt x="26"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36" name="Freeform 542"/>
                <p:cNvSpPr>
                  <a:spLocks/>
                </p:cNvSpPr>
                <p:nvPr/>
              </p:nvSpPr>
              <p:spPr bwMode="auto">
                <a:xfrm>
                  <a:off x="4020" y="1924"/>
                  <a:ext cx="7" cy="5"/>
                </a:xfrm>
                <a:custGeom>
                  <a:avLst/>
                  <a:gdLst>
                    <a:gd name="T0" fmla="*/ 0 w 69"/>
                    <a:gd name="T1" fmla="*/ 0 h 49"/>
                    <a:gd name="T2" fmla="*/ 0 w 69"/>
                    <a:gd name="T3" fmla="*/ 0 h 49"/>
                    <a:gd name="T4" fmla="*/ 0 w 69"/>
                    <a:gd name="T5" fmla="*/ 0 h 49"/>
                    <a:gd name="T6" fmla="*/ 0 w 69"/>
                    <a:gd name="T7" fmla="*/ 0 h 49"/>
                    <a:gd name="T8" fmla="*/ 0 w 69"/>
                    <a:gd name="T9" fmla="*/ 0 h 49"/>
                    <a:gd name="T10" fmla="*/ 0 w 69"/>
                    <a:gd name="T11" fmla="*/ 0 h 49"/>
                    <a:gd name="T12" fmla="*/ 0 w 69"/>
                    <a:gd name="T13" fmla="*/ 0 h 49"/>
                    <a:gd name="T14" fmla="*/ 0 w 69"/>
                    <a:gd name="T15" fmla="*/ 0 h 49"/>
                    <a:gd name="T16" fmla="*/ 0 w 69"/>
                    <a:gd name="T17" fmla="*/ 0 h 49"/>
                    <a:gd name="T18" fmla="*/ 0 w 69"/>
                    <a:gd name="T19" fmla="*/ 0 h 49"/>
                    <a:gd name="T20" fmla="*/ 0 w 69"/>
                    <a:gd name="T21" fmla="*/ 0 h 49"/>
                    <a:gd name="T22" fmla="*/ 0 w 69"/>
                    <a:gd name="T23" fmla="*/ 0 h 49"/>
                    <a:gd name="T24" fmla="*/ 0 w 69"/>
                    <a:gd name="T25" fmla="*/ 0 h 49"/>
                    <a:gd name="T26" fmla="*/ 0 w 69"/>
                    <a:gd name="T27" fmla="*/ 0 h 49"/>
                    <a:gd name="T28" fmla="*/ 0 w 69"/>
                    <a:gd name="T29" fmla="*/ 0 h 49"/>
                    <a:gd name="T30" fmla="*/ 0 w 69"/>
                    <a:gd name="T31" fmla="*/ 0 h 49"/>
                    <a:gd name="T32" fmla="*/ 0 w 69"/>
                    <a:gd name="T33" fmla="*/ 0 h 49"/>
                    <a:gd name="T34" fmla="*/ 0 w 69"/>
                    <a:gd name="T35" fmla="*/ 0 h 49"/>
                    <a:gd name="T36" fmla="*/ 0 w 69"/>
                    <a:gd name="T37" fmla="*/ 0 h 49"/>
                    <a:gd name="T38" fmla="*/ 0 w 69"/>
                    <a:gd name="T39" fmla="*/ 0 h 49"/>
                    <a:gd name="T40" fmla="*/ 0 w 69"/>
                    <a:gd name="T41" fmla="*/ 0 h 49"/>
                    <a:gd name="T42" fmla="*/ 0 w 69"/>
                    <a:gd name="T43" fmla="*/ 0 h 49"/>
                    <a:gd name="T44" fmla="*/ 0 w 69"/>
                    <a:gd name="T45" fmla="*/ 0 h 49"/>
                    <a:gd name="T46" fmla="*/ 0 w 69"/>
                    <a:gd name="T47" fmla="*/ 0 h 49"/>
                    <a:gd name="T48" fmla="*/ 0 w 69"/>
                    <a:gd name="T49" fmla="*/ 0 h 49"/>
                    <a:gd name="T50" fmla="*/ 0 w 69"/>
                    <a:gd name="T51" fmla="*/ 0 h 49"/>
                    <a:gd name="T52" fmla="*/ 0 w 69"/>
                    <a:gd name="T53" fmla="*/ 0 h 49"/>
                    <a:gd name="T54" fmla="*/ 0 w 69"/>
                    <a:gd name="T55" fmla="*/ 0 h 49"/>
                    <a:gd name="T56" fmla="*/ 0 w 69"/>
                    <a:gd name="T57" fmla="*/ 0 h 49"/>
                    <a:gd name="T58" fmla="*/ 0 w 69"/>
                    <a:gd name="T59" fmla="*/ 0 h 49"/>
                    <a:gd name="T60" fmla="*/ 0 w 69"/>
                    <a:gd name="T61" fmla="*/ 0 h 49"/>
                    <a:gd name="T62" fmla="*/ 0 w 69"/>
                    <a:gd name="T63" fmla="*/ 0 h 49"/>
                    <a:gd name="T64" fmla="*/ 0 w 69"/>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9"/>
                    <a:gd name="T101" fmla="*/ 69 w 69"/>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9">
                      <a:moveTo>
                        <a:pt x="26" y="9"/>
                      </a:moveTo>
                      <a:lnTo>
                        <a:pt x="31" y="6"/>
                      </a:lnTo>
                      <a:lnTo>
                        <a:pt x="38" y="4"/>
                      </a:lnTo>
                      <a:lnTo>
                        <a:pt x="45" y="2"/>
                      </a:lnTo>
                      <a:lnTo>
                        <a:pt x="51" y="0"/>
                      </a:lnTo>
                      <a:lnTo>
                        <a:pt x="56" y="0"/>
                      </a:lnTo>
                      <a:lnTo>
                        <a:pt x="61" y="2"/>
                      </a:lnTo>
                      <a:lnTo>
                        <a:pt x="64" y="3"/>
                      </a:lnTo>
                      <a:lnTo>
                        <a:pt x="68" y="5"/>
                      </a:lnTo>
                      <a:lnTo>
                        <a:pt x="69" y="8"/>
                      </a:lnTo>
                      <a:lnTo>
                        <a:pt x="68" y="13"/>
                      </a:lnTo>
                      <a:lnTo>
                        <a:pt x="67" y="17"/>
                      </a:lnTo>
                      <a:lnTo>
                        <a:pt x="64" y="22"/>
                      </a:lnTo>
                      <a:lnTo>
                        <a:pt x="60" y="27"/>
                      </a:lnTo>
                      <a:lnTo>
                        <a:pt x="55" y="31"/>
                      </a:lnTo>
                      <a:lnTo>
                        <a:pt x="50" y="36"/>
                      </a:lnTo>
                      <a:lnTo>
                        <a:pt x="43" y="40"/>
                      </a:lnTo>
                      <a:lnTo>
                        <a:pt x="36" y="44"/>
                      </a:lnTo>
                      <a:lnTo>
                        <a:pt x="29" y="46"/>
                      </a:lnTo>
                      <a:lnTo>
                        <a:pt x="23" y="48"/>
                      </a:lnTo>
                      <a:lnTo>
                        <a:pt x="17" y="49"/>
                      </a:lnTo>
                      <a:lnTo>
                        <a:pt x="11" y="49"/>
                      </a:lnTo>
                      <a:lnTo>
                        <a:pt x="6" y="48"/>
                      </a:lnTo>
                      <a:lnTo>
                        <a:pt x="3" y="47"/>
                      </a:lnTo>
                      <a:lnTo>
                        <a:pt x="1" y="44"/>
                      </a:lnTo>
                      <a:lnTo>
                        <a:pt x="0" y="40"/>
                      </a:lnTo>
                      <a:lnTo>
                        <a:pt x="0" y="37"/>
                      </a:lnTo>
                      <a:lnTo>
                        <a:pt x="2" y="32"/>
                      </a:lnTo>
                      <a:lnTo>
                        <a:pt x="4" y="28"/>
                      </a:lnTo>
                      <a:lnTo>
                        <a:pt x="9" y="23"/>
                      </a:lnTo>
                      <a:lnTo>
                        <a:pt x="13" y="17"/>
                      </a:lnTo>
                      <a:lnTo>
                        <a:pt x="19" y="14"/>
                      </a:lnTo>
                      <a:lnTo>
                        <a:pt x="26"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7" name="Freeform 543"/>
                <p:cNvSpPr>
                  <a:spLocks/>
                </p:cNvSpPr>
                <p:nvPr/>
              </p:nvSpPr>
              <p:spPr bwMode="auto">
                <a:xfrm>
                  <a:off x="4068" y="1625"/>
                  <a:ext cx="82" cy="133"/>
                </a:xfrm>
                <a:custGeom>
                  <a:avLst/>
                  <a:gdLst>
                    <a:gd name="T0" fmla="*/ 0 w 817"/>
                    <a:gd name="T1" fmla="*/ 0 h 1219"/>
                    <a:gd name="T2" fmla="*/ 0 w 817"/>
                    <a:gd name="T3" fmla="*/ 0 h 1219"/>
                    <a:gd name="T4" fmla="*/ 0 w 817"/>
                    <a:gd name="T5" fmla="*/ 0 h 1219"/>
                    <a:gd name="T6" fmla="*/ 0 w 817"/>
                    <a:gd name="T7" fmla="*/ 0 h 1219"/>
                    <a:gd name="T8" fmla="*/ 0 w 817"/>
                    <a:gd name="T9" fmla="*/ 0 h 1219"/>
                    <a:gd name="T10" fmla="*/ 0 w 817"/>
                    <a:gd name="T11" fmla="*/ 0 h 1219"/>
                    <a:gd name="T12" fmla="*/ 0 w 817"/>
                    <a:gd name="T13" fmla="*/ 0 h 1219"/>
                    <a:gd name="T14" fmla="*/ 0 w 817"/>
                    <a:gd name="T15" fmla="*/ 0 h 1219"/>
                    <a:gd name="T16" fmla="*/ 0 w 817"/>
                    <a:gd name="T17" fmla="*/ 0 h 1219"/>
                    <a:gd name="T18" fmla="*/ 0 w 817"/>
                    <a:gd name="T19" fmla="*/ 0 h 1219"/>
                    <a:gd name="T20" fmla="*/ 0 w 817"/>
                    <a:gd name="T21" fmla="*/ 0 h 1219"/>
                    <a:gd name="T22" fmla="*/ 0 w 817"/>
                    <a:gd name="T23" fmla="*/ 0 h 1219"/>
                    <a:gd name="T24" fmla="*/ 0 w 817"/>
                    <a:gd name="T25" fmla="*/ 0 h 1219"/>
                    <a:gd name="T26" fmla="*/ 0 w 817"/>
                    <a:gd name="T27" fmla="*/ 0 h 1219"/>
                    <a:gd name="T28" fmla="*/ 0 w 817"/>
                    <a:gd name="T29" fmla="*/ 0 h 1219"/>
                    <a:gd name="T30" fmla="*/ 0 w 817"/>
                    <a:gd name="T31" fmla="*/ 0 h 1219"/>
                    <a:gd name="T32" fmla="*/ 0 w 817"/>
                    <a:gd name="T33" fmla="*/ 0 h 1219"/>
                    <a:gd name="T34" fmla="*/ 0 w 817"/>
                    <a:gd name="T35" fmla="*/ 0 h 1219"/>
                    <a:gd name="T36" fmla="*/ 0 w 817"/>
                    <a:gd name="T37" fmla="*/ 0 h 1219"/>
                    <a:gd name="T38" fmla="*/ 0 w 817"/>
                    <a:gd name="T39" fmla="*/ 0 h 1219"/>
                    <a:gd name="T40" fmla="*/ 0 w 817"/>
                    <a:gd name="T41" fmla="*/ 0 h 1219"/>
                    <a:gd name="T42" fmla="*/ 0 w 81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17"/>
                    <a:gd name="T67" fmla="*/ 0 h 1219"/>
                    <a:gd name="T68" fmla="*/ 817 w 81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17" h="1219">
                      <a:moveTo>
                        <a:pt x="63" y="6"/>
                      </a:moveTo>
                      <a:lnTo>
                        <a:pt x="817" y="1177"/>
                      </a:lnTo>
                      <a:lnTo>
                        <a:pt x="752" y="1219"/>
                      </a:lnTo>
                      <a:lnTo>
                        <a:pt x="1" y="45"/>
                      </a:lnTo>
                      <a:lnTo>
                        <a:pt x="0" y="42"/>
                      </a:lnTo>
                      <a:lnTo>
                        <a:pt x="0" y="37"/>
                      </a:lnTo>
                      <a:lnTo>
                        <a:pt x="1" y="33"/>
                      </a:lnTo>
                      <a:lnTo>
                        <a:pt x="3" y="28"/>
                      </a:lnTo>
                      <a:lnTo>
                        <a:pt x="6" y="23"/>
                      </a:lnTo>
                      <a:lnTo>
                        <a:pt x="11" y="18"/>
                      </a:lnTo>
                      <a:lnTo>
                        <a:pt x="15" y="14"/>
                      </a:lnTo>
                      <a:lnTo>
                        <a:pt x="21" y="9"/>
                      </a:lnTo>
                      <a:lnTo>
                        <a:pt x="28" y="6"/>
                      </a:lnTo>
                      <a:lnTo>
                        <a:pt x="35" y="3"/>
                      </a:lnTo>
                      <a:lnTo>
                        <a:pt x="40" y="1"/>
                      </a:lnTo>
                      <a:lnTo>
                        <a:pt x="46" y="0"/>
                      </a:lnTo>
                      <a:lnTo>
                        <a:pt x="52" y="0"/>
                      </a:lnTo>
                      <a:lnTo>
                        <a:pt x="56" y="1"/>
                      </a:lnTo>
                      <a:lnTo>
                        <a:pt x="61" y="3"/>
                      </a:lnTo>
                      <a:lnTo>
                        <a:pt x="63"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38" name="Freeform 544"/>
                <p:cNvSpPr>
                  <a:spLocks/>
                </p:cNvSpPr>
                <p:nvPr/>
              </p:nvSpPr>
              <p:spPr bwMode="auto">
                <a:xfrm>
                  <a:off x="4068" y="1625"/>
                  <a:ext cx="82" cy="133"/>
                </a:xfrm>
                <a:custGeom>
                  <a:avLst/>
                  <a:gdLst>
                    <a:gd name="T0" fmla="*/ 0 w 817"/>
                    <a:gd name="T1" fmla="*/ 0 h 1219"/>
                    <a:gd name="T2" fmla="*/ 0 w 817"/>
                    <a:gd name="T3" fmla="*/ 0 h 1219"/>
                    <a:gd name="T4" fmla="*/ 0 w 817"/>
                    <a:gd name="T5" fmla="*/ 0 h 1219"/>
                    <a:gd name="T6" fmla="*/ 0 w 817"/>
                    <a:gd name="T7" fmla="*/ 0 h 1219"/>
                    <a:gd name="T8" fmla="*/ 0 w 817"/>
                    <a:gd name="T9" fmla="*/ 0 h 1219"/>
                    <a:gd name="T10" fmla="*/ 0 w 817"/>
                    <a:gd name="T11" fmla="*/ 0 h 1219"/>
                    <a:gd name="T12" fmla="*/ 0 w 817"/>
                    <a:gd name="T13" fmla="*/ 0 h 1219"/>
                    <a:gd name="T14" fmla="*/ 0 w 817"/>
                    <a:gd name="T15" fmla="*/ 0 h 1219"/>
                    <a:gd name="T16" fmla="*/ 0 w 817"/>
                    <a:gd name="T17" fmla="*/ 0 h 1219"/>
                    <a:gd name="T18" fmla="*/ 0 w 817"/>
                    <a:gd name="T19" fmla="*/ 0 h 1219"/>
                    <a:gd name="T20" fmla="*/ 0 w 817"/>
                    <a:gd name="T21" fmla="*/ 0 h 1219"/>
                    <a:gd name="T22" fmla="*/ 0 w 817"/>
                    <a:gd name="T23" fmla="*/ 0 h 1219"/>
                    <a:gd name="T24" fmla="*/ 0 w 817"/>
                    <a:gd name="T25" fmla="*/ 0 h 1219"/>
                    <a:gd name="T26" fmla="*/ 0 w 817"/>
                    <a:gd name="T27" fmla="*/ 0 h 1219"/>
                    <a:gd name="T28" fmla="*/ 0 w 817"/>
                    <a:gd name="T29" fmla="*/ 0 h 1219"/>
                    <a:gd name="T30" fmla="*/ 0 w 817"/>
                    <a:gd name="T31" fmla="*/ 0 h 1219"/>
                    <a:gd name="T32" fmla="*/ 0 w 817"/>
                    <a:gd name="T33" fmla="*/ 0 h 1219"/>
                    <a:gd name="T34" fmla="*/ 0 w 817"/>
                    <a:gd name="T35" fmla="*/ 0 h 1219"/>
                    <a:gd name="T36" fmla="*/ 0 w 817"/>
                    <a:gd name="T37" fmla="*/ 0 h 1219"/>
                    <a:gd name="T38" fmla="*/ 0 w 817"/>
                    <a:gd name="T39" fmla="*/ 0 h 1219"/>
                    <a:gd name="T40" fmla="*/ 0 w 817"/>
                    <a:gd name="T41" fmla="*/ 0 h 1219"/>
                    <a:gd name="T42" fmla="*/ 0 w 81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17"/>
                    <a:gd name="T67" fmla="*/ 0 h 1219"/>
                    <a:gd name="T68" fmla="*/ 817 w 81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17" h="1219">
                      <a:moveTo>
                        <a:pt x="63" y="6"/>
                      </a:moveTo>
                      <a:lnTo>
                        <a:pt x="817" y="1177"/>
                      </a:lnTo>
                      <a:lnTo>
                        <a:pt x="752" y="1219"/>
                      </a:lnTo>
                      <a:lnTo>
                        <a:pt x="1" y="45"/>
                      </a:lnTo>
                      <a:lnTo>
                        <a:pt x="0" y="42"/>
                      </a:lnTo>
                      <a:lnTo>
                        <a:pt x="0" y="37"/>
                      </a:lnTo>
                      <a:lnTo>
                        <a:pt x="1" y="33"/>
                      </a:lnTo>
                      <a:lnTo>
                        <a:pt x="3" y="28"/>
                      </a:lnTo>
                      <a:lnTo>
                        <a:pt x="6" y="23"/>
                      </a:lnTo>
                      <a:lnTo>
                        <a:pt x="11" y="18"/>
                      </a:lnTo>
                      <a:lnTo>
                        <a:pt x="15" y="14"/>
                      </a:lnTo>
                      <a:lnTo>
                        <a:pt x="21" y="9"/>
                      </a:lnTo>
                      <a:lnTo>
                        <a:pt x="28" y="6"/>
                      </a:lnTo>
                      <a:lnTo>
                        <a:pt x="35" y="3"/>
                      </a:lnTo>
                      <a:lnTo>
                        <a:pt x="40" y="1"/>
                      </a:lnTo>
                      <a:lnTo>
                        <a:pt x="46" y="0"/>
                      </a:lnTo>
                      <a:lnTo>
                        <a:pt x="52" y="0"/>
                      </a:lnTo>
                      <a:lnTo>
                        <a:pt x="56" y="1"/>
                      </a:lnTo>
                      <a:lnTo>
                        <a:pt x="61" y="3"/>
                      </a:lnTo>
                      <a:lnTo>
                        <a:pt x="63"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9" name="Freeform 545"/>
                <p:cNvSpPr>
                  <a:spLocks/>
                </p:cNvSpPr>
                <p:nvPr/>
              </p:nvSpPr>
              <p:spPr bwMode="auto">
                <a:xfrm>
                  <a:off x="3544" y="1805"/>
                  <a:ext cx="63" cy="140"/>
                </a:xfrm>
                <a:custGeom>
                  <a:avLst/>
                  <a:gdLst>
                    <a:gd name="T0" fmla="*/ 0 w 637"/>
                    <a:gd name="T1" fmla="*/ 0 h 1277"/>
                    <a:gd name="T2" fmla="*/ 0 w 637"/>
                    <a:gd name="T3" fmla="*/ 0 h 1277"/>
                    <a:gd name="T4" fmla="*/ 0 w 637"/>
                    <a:gd name="T5" fmla="*/ 0 h 1277"/>
                    <a:gd name="T6" fmla="*/ 0 w 637"/>
                    <a:gd name="T7" fmla="*/ 0 h 1277"/>
                    <a:gd name="T8" fmla="*/ 0 w 637"/>
                    <a:gd name="T9" fmla="*/ 0 h 1277"/>
                    <a:gd name="T10" fmla="*/ 0 w 637"/>
                    <a:gd name="T11" fmla="*/ 0 h 1277"/>
                    <a:gd name="T12" fmla="*/ 0 w 637"/>
                    <a:gd name="T13" fmla="*/ 0 h 1277"/>
                    <a:gd name="T14" fmla="*/ 0 w 637"/>
                    <a:gd name="T15" fmla="*/ 0 h 1277"/>
                    <a:gd name="T16" fmla="*/ 0 w 637"/>
                    <a:gd name="T17" fmla="*/ 0 h 1277"/>
                    <a:gd name="T18" fmla="*/ 0 w 637"/>
                    <a:gd name="T19" fmla="*/ 0 h 1277"/>
                    <a:gd name="T20" fmla="*/ 0 w 637"/>
                    <a:gd name="T21" fmla="*/ 0 h 1277"/>
                    <a:gd name="T22" fmla="*/ 0 w 637"/>
                    <a:gd name="T23" fmla="*/ 0 h 1277"/>
                    <a:gd name="T24" fmla="*/ 0 w 637"/>
                    <a:gd name="T25" fmla="*/ 0 h 1277"/>
                    <a:gd name="T26" fmla="*/ 0 w 637"/>
                    <a:gd name="T27" fmla="*/ 0 h 1277"/>
                    <a:gd name="T28" fmla="*/ 0 w 637"/>
                    <a:gd name="T29" fmla="*/ 0 h 1277"/>
                    <a:gd name="T30" fmla="*/ 0 w 637"/>
                    <a:gd name="T31" fmla="*/ 0 h 1277"/>
                    <a:gd name="T32" fmla="*/ 0 w 637"/>
                    <a:gd name="T33" fmla="*/ 0 h 1277"/>
                    <a:gd name="T34" fmla="*/ 0 w 637"/>
                    <a:gd name="T35" fmla="*/ 0 h 1277"/>
                    <a:gd name="T36" fmla="*/ 0 w 637"/>
                    <a:gd name="T37" fmla="*/ 0 h 1277"/>
                    <a:gd name="T38" fmla="*/ 0 w 637"/>
                    <a:gd name="T39" fmla="*/ 0 h 1277"/>
                    <a:gd name="T40" fmla="*/ 0 w 637"/>
                    <a:gd name="T41" fmla="*/ 0 h 1277"/>
                    <a:gd name="T42" fmla="*/ 0 w 637"/>
                    <a:gd name="T43" fmla="*/ 0 h 1277"/>
                    <a:gd name="T44" fmla="*/ 0 w 637"/>
                    <a:gd name="T45" fmla="*/ 0 h 1277"/>
                    <a:gd name="T46" fmla="*/ 0 w 637"/>
                    <a:gd name="T47" fmla="*/ 0 h 1277"/>
                    <a:gd name="T48" fmla="*/ 0 w 637"/>
                    <a:gd name="T49" fmla="*/ 0 h 1277"/>
                    <a:gd name="T50" fmla="*/ 0 w 637"/>
                    <a:gd name="T51" fmla="*/ 0 h 1277"/>
                    <a:gd name="T52" fmla="*/ 0 w 637"/>
                    <a:gd name="T53" fmla="*/ 0 h 1277"/>
                    <a:gd name="T54" fmla="*/ 0 w 637"/>
                    <a:gd name="T55" fmla="*/ 0 h 1277"/>
                    <a:gd name="T56" fmla="*/ 0 w 637"/>
                    <a:gd name="T57" fmla="*/ 0 h 1277"/>
                    <a:gd name="T58" fmla="*/ 0 w 637"/>
                    <a:gd name="T59" fmla="*/ 0 h 1277"/>
                    <a:gd name="T60" fmla="*/ 0 w 637"/>
                    <a:gd name="T61" fmla="*/ 0 h 1277"/>
                    <a:gd name="T62" fmla="*/ 0 w 637"/>
                    <a:gd name="T63" fmla="*/ 0 h 1277"/>
                    <a:gd name="T64" fmla="*/ 0 w 637"/>
                    <a:gd name="T65" fmla="*/ 0 h 1277"/>
                    <a:gd name="T66" fmla="*/ 0 w 637"/>
                    <a:gd name="T67" fmla="*/ 0 h 1277"/>
                    <a:gd name="T68" fmla="*/ 0 w 637"/>
                    <a:gd name="T69" fmla="*/ 0 h 1277"/>
                    <a:gd name="T70" fmla="*/ 0 w 637"/>
                    <a:gd name="T71" fmla="*/ 0 h 1277"/>
                    <a:gd name="T72" fmla="*/ 0 w 637"/>
                    <a:gd name="T73" fmla="*/ 0 h 1277"/>
                    <a:gd name="T74" fmla="*/ 0 w 637"/>
                    <a:gd name="T75" fmla="*/ 0 h 12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1277"/>
                    <a:gd name="T116" fmla="*/ 637 w 637"/>
                    <a:gd name="T117" fmla="*/ 1277 h 12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1277">
                      <a:moveTo>
                        <a:pt x="68" y="10"/>
                      </a:moveTo>
                      <a:lnTo>
                        <a:pt x="636" y="1237"/>
                      </a:lnTo>
                      <a:lnTo>
                        <a:pt x="637" y="1241"/>
                      </a:lnTo>
                      <a:lnTo>
                        <a:pt x="637" y="1245"/>
                      </a:lnTo>
                      <a:lnTo>
                        <a:pt x="635" y="1250"/>
                      </a:lnTo>
                      <a:lnTo>
                        <a:pt x="631" y="1255"/>
                      </a:lnTo>
                      <a:lnTo>
                        <a:pt x="628" y="1260"/>
                      </a:lnTo>
                      <a:lnTo>
                        <a:pt x="622" y="1265"/>
                      </a:lnTo>
                      <a:lnTo>
                        <a:pt x="616" y="1268"/>
                      </a:lnTo>
                      <a:lnTo>
                        <a:pt x="610" y="1272"/>
                      </a:lnTo>
                      <a:lnTo>
                        <a:pt x="603" y="1275"/>
                      </a:lnTo>
                      <a:lnTo>
                        <a:pt x="595" y="1276"/>
                      </a:lnTo>
                      <a:lnTo>
                        <a:pt x="588" y="1277"/>
                      </a:lnTo>
                      <a:lnTo>
                        <a:pt x="582" y="1277"/>
                      </a:lnTo>
                      <a:lnTo>
                        <a:pt x="577" y="1277"/>
                      </a:lnTo>
                      <a:lnTo>
                        <a:pt x="572" y="1275"/>
                      </a:lnTo>
                      <a:lnTo>
                        <a:pt x="569" y="1273"/>
                      </a:lnTo>
                      <a:lnTo>
                        <a:pt x="567" y="1269"/>
                      </a:lnTo>
                      <a:lnTo>
                        <a:pt x="1" y="40"/>
                      </a:lnTo>
                      <a:lnTo>
                        <a:pt x="0" y="37"/>
                      </a:lnTo>
                      <a:lnTo>
                        <a:pt x="0" y="32"/>
                      </a:lnTo>
                      <a:lnTo>
                        <a:pt x="1" y="28"/>
                      </a:lnTo>
                      <a:lnTo>
                        <a:pt x="4" y="23"/>
                      </a:lnTo>
                      <a:lnTo>
                        <a:pt x="9" y="19"/>
                      </a:lnTo>
                      <a:lnTo>
                        <a:pt x="13" y="14"/>
                      </a:lnTo>
                      <a:lnTo>
                        <a:pt x="19" y="10"/>
                      </a:lnTo>
                      <a:lnTo>
                        <a:pt x="26" y="6"/>
                      </a:lnTo>
                      <a:lnTo>
                        <a:pt x="31" y="4"/>
                      </a:lnTo>
                      <a:lnTo>
                        <a:pt x="38" y="2"/>
                      </a:lnTo>
                      <a:lnTo>
                        <a:pt x="45" y="0"/>
                      </a:lnTo>
                      <a:lnTo>
                        <a:pt x="52" y="0"/>
                      </a:lnTo>
                      <a:lnTo>
                        <a:pt x="56" y="2"/>
                      </a:lnTo>
                      <a:lnTo>
                        <a:pt x="62" y="4"/>
                      </a:lnTo>
                      <a:lnTo>
                        <a:pt x="65" y="6"/>
                      </a:lnTo>
                      <a:lnTo>
                        <a:pt x="68"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40" name="Freeform 546"/>
                <p:cNvSpPr>
                  <a:spLocks/>
                </p:cNvSpPr>
                <p:nvPr/>
              </p:nvSpPr>
              <p:spPr bwMode="auto">
                <a:xfrm>
                  <a:off x="3544" y="1805"/>
                  <a:ext cx="63" cy="140"/>
                </a:xfrm>
                <a:custGeom>
                  <a:avLst/>
                  <a:gdLst>
                    <a:gd name="T0" fmla="*/ 0 w 637"/>
                    <a:gd name="T1" fmla="*/ 0 h 1277"/>
                    <a:gd name="T2" fmla="*/ 0 w 637"/>
                    <a:gd name="T3" fmla="*/ 0 h 1277"/>
                    <a:gd name="T4" fmla="*/ 0 w 637"/>
                    <a:gd name="T5" fmla="*/ 0 h 1277"/>
                    <a:gd name="T6" fmla="*/ 0 w 637"/>
                    <a:gd name="T7" fmla="*/ 0 h 1277"/>
                    <a:gd name="T8" fmla="*/ 0 w 637"/>
                    <a:gd name="T9" fmla="*/ 0 h 1277"/>
                    <a:gd name="T10" fmla="*/ 0 w 637"/>
                    <a:gd name="T11" fmla="*/ 0 h 1277"/>
                    <a:gd name="T12" fmla="*/ 0 w 637"/>
                    <a:gd name="T13" fmla="*/ 0 h 1277"/>
                    <a:gd name="T14" fmla="*/ 0 w 637"/>
                    <a:gd name="T15" fmla="*/ 0 h 1277"/>
                    <a:gd name="T16" fmla="*/ 0 w 637"/>
                    <a:gd name="T17" fmla="*/ 0 h 1277"/>
                    <a:gd name="T18" fmla="*/ 0 w 637"/>
                    <a:gd name="T19" fmla="*/ 0 h 1277"/>
                    <a:gd name="T20" fmla="*/ 0 w 637"/>
                    <a:gd name="T21" fmla="*/ 0 h 1277"/>
                    <a:gd name="T22" fmla="*/ 0 w 637"/>
                    <a:gd name="T23" fmla="*/ 0 h 1277"/>
                    <a:gd name="T24" fmla="*/ 0 w 637"/>
                    <a:gd name="T25" fmla="*/ 0 h 1277"/>
                    <a:gd name="T26" fmla="*/ 0 w 637"/>
                    <a:gd name="T27" fmla="*/ 0 h 1277"/>
                    <a:gd name="T28" fmla="*/ 0 w 637"/>
                    <a:gd name="T29" fmla="*/ 0 h 1277"/>
                    <a:gd name="T30" fmla="*/ 0 w 637"/>
                    <a:gd name="T31" fmla="*/ 0 h 1277"/>
                    <a:gd name="T32" fmla="*/ 0 w 637"/>
                    <a:gd name="T33" fmla="*/ 0 h 1277"/>
                    <a:gd name="T34" fmla="*/ 0 w 637"/>
                    <a:gd name="T35" fmla="*/ 0 h 1277"/>
                    <a:gd name="T36" fmla="*/ 0 w 637"/>
                    <a:gd name="T37" fmla="*/ 0 h 1277"/>
                    <a:gd name="T38" fmla="*/ 0 w 637"/>
                    <a:gd name="T39" fmla="*/ 0 h 1277"/>
                    <a:gd name="T40" fmla="*/ 0 w 637"/>
                    <a:gd name="T41" fmla="*/ 0 h 1277"/>
                    <a:gd name="T42" fmla="*/ 0 w 637"/>
                    <a:gd name="T43" fmla="*/ 0 h 1277"/>
                    <a:gd name="T44" fmla="*/ 0 w 637"/>
                    <a:gd name="T45" fmla="*/ 0 h 1277"/>
                    <a:gd name="T46" fmla="*/ 0 w 637"/>
                    <a:gd name="T47" fmla="*/ 0 h 1277"/>
                    <a:gd name="T48" fmla="*/ 0 w 637"/>
                    <a:gd name="T49" fmla="*/ 0 h 1277"/>
                    <a:gd name="T50" fmla="*/ 0 w 637"/>
                    <a:gd name="T51" fmla="*/ 0 h 1277"/>
                    <a:gd name="T52" fmla="*/ 0 w 637"/>
                    <a:gd name="T53" fmla="*/ 0 h 1277"/>
                    <a:gd name="T54" fmla="*/ 0 w 637"/>
                    <a:gd name="T55" fmla="*/ 0 h 1277"/>
                    <a:gd name="T56" fmla="*/ 0 w 637"/>
                    <a:gd name="T57" fmla="*/ 0 h 1277"/>
                    <a:gd name="T58" fmla="*/ 0 w 637"/>
                    <a:gd name="T59" fmla="*/ 0 h 1277"/>
                    <a:gd name="T60" fmla="*/ 0 w 637"/>
                    <a:gd name="T61" fmla="*/ 0 h 1277"/>
                    <a:gd name="T62" fmla="*/ 0 w 637"/>
                    <a:gd name="T63" fmla="*/ 0 h 1277"/>
                    <a:gd name="T64" fmla="*/ 0 w 637"/>
                    <a:gd name="T65" fmla="*/ 0 h 1277"/>
                    <a:gd name="T66" fmla="*/ 0 w 637"/>
                    <a:gd name="T67" fmla="*/ 0 h 1277"/>
                    <a:gd name="T68" fmla="*/ 0 w 637"/>
                    <a:gd name="T69" fmla="*/ 0 h 1277"/>
                    <a:gd name="T70" fmla="*/ 0 w 637"/>
                    <a:gd name="T71" fmla="*/ 0 h 1277"/>
                    <a:gd name="T72" fmla="*/ 0 w 637"/>
                    <a:gd name="T73" fmla="*/ 0 h 1277"/>
                    <a:gd name="T74" fmla="*/ 0 w 637"/>
                    <a:gd name="T75" fmla="*/ 0 h 12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1277"/>
                    <a:gd name="T116" fmla="*/ 637 w 637"/>
                    <a:gd name="T117" fmla="*/ 1277 h 12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1277">
                      <a:moveTo>
                        <a:pt x="68" y="10"/>
                      </a:moveTo>
                      <a:lnTo>
                        <a:pt x="636" y="1237"/>
                      </a:lnTo>
                      <a:lnTo>
                        <a:pt x="637" y="1241"/>
                      </a:lnTo>
                      <a:lnTo>
                        <a:pt x="637" y="1245"/>
                      </a:lnTo>
                      <a:lnTo>
                        <a:pt x="635" y="1250"/>
                      </a:lnTo>
                      <a:lnTo>
                        <a:pt x="631" y="1255"/>
                      </a:lnTo>
                      <a:lnTo>
                        <a:pt x="628" y="1260"/>
                      </a:lnTo>
                      <a:lnTo>
                        <a:pt x="622" y="1265"/>
                      </a:lnTo>
                      <a:lnTo>
                        <a:pt x="616" y="1268"/>
                      </a:lnTo>
                      <a:lnTo>
                        <a:pt x="610" y="1272"/>
                      </a:lnTo>
                      <a:lnTo>
                        <a:pt x="603" y="1275"/>
                      </a:lnTo>
                      <a:lnTo>
                        <a:pt x="595" y="1276"/>
                      </a:lnTo>
                      <a:lnTo>
                        <a:pt x="588" y="1277"/>
                      </a:lnTo>
                      <a:lnTo>
                        <a:pt x="582" y="1277"/>
                      </a:lnTo>
                      <a:lnTo>
                        <a:pt x="577" y="1277"/>
                      </a:lnTo>
                      <a:lnTo>
                        <a:pt x="572" y="1275"/>
                      </a:lnTo>
                      <a:lnTo>
                        <a:pt x="569" y="1273"/>
                      </a:lnTo>
                      <a:lnTo>
                        <a:pt x="567" y="1269"/>
                      </a:lnTo>
                      <a:lnTo>
                        <a:pt x="1" y="40"/>
                      </a:lnTo>
                      <a:lnTo>
                        <a:pt x="0" y="37"/>
                      </a:lnTo>
                      <a:lnTo>
                        <a:pt x="0" y="32"/>
                      </a:lnTo>
                      <a:lnTo>
                        <a:pt x="1" y="28"/>
                      </a:lnTo>
                      <a:lnTo>
                        <a:pt x="4" y="23"/>
                      </a:lnTo>
                      <a:lnTo>
                        <a:pt x="9" y="19"/>
                      </a:lnTo>
                      <a:lnTo>
                        <a:pt x="13" y="14"/>
                      </a:lnTo>
                      <a:lnTo>
                        <a:pt x="19" y="10"/>
                      </a:lnTo>
                      <a:lnTo>
                        <a:pt x="26" y="6"/>
                      </a:lnTo>
                      <a:lnTo>
                        <a:pt x="31" y="4"/>
                      </a:lnTo>
                      <a:lnTo>
                        <a:pt x="38" y="2"/>
                      </a:lnTo>
                      <a:lnTo>
                        <a:pt x="45" y="0"/>
                      </a:lnTo>
                      <a:lnTo>
                        <a:pt x="52" y="0"/>
                      </a:lnTo>
                      <a:lnTo>
                        <a:pt x="56" y="2"/>
                      </a:lnTo>
                      <a:lnTo>
                        <a:pt x="62" y="4"/>
                      </a:lnTo>
                      <a:lnTo>
                        <a:pt x="65" y="6"/>
                      </a:lnTo>
                      <a:lnTo>
                        <a:pt x="68"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1" name="Freeform 547"/>
                <p:cNvSpPr>
                  <a:spLocks/>
                </p:cNvSpPr>
                <p:nvPr/>
              </p:nvSpPr>
              <p:spPr bwMode="auto">
                <a:xfrm>
                  <a:off x="3600" y="1940"/>
                  <a:ext cx="7" cy="5"/>
                </a:xfrm>
                <a:custGeom>
                  <a:avLst/>
                  <a:gdLst>
                    <a:gd name="T0" fmla="*/ 0 w 72"/>
                    <a:gd name="T1" fmla="*/ 0 h 47"/>
                    <a:gd name="T2" fmla="*/ 0 w 72"/>
                    <a:gd name="T3" fmla="*/ 0 h 47"/>
                    <a:gd name="T4" fmla="*/ 0 w 72"/>
                    <a:gd name="T5" fmla="*/ 0 h 47"/>
                    <a:gd name="T6" fmla="*/ 0 w 72"/>
                    <a:gd name="T7" fmla="*/ 0 h 47"/>
                    <a:gd name="T8" fmla="*/ 0 w 72"/>
                    <a:gd name="T9" fmla="*/ 0 h 47"/>
                    <a:gd name="T10" fmla="*/ 0 w 72"/>
                    <a:gd name="T11" fmla="*/ 0 h 47"/>
                    <a:gd name="T12" fmla="*/ 0 w 72"/>
                    <a:gd name="T13" fmla="*/ 0 h 47"/>
                    <a:gd name="T14" fmla="*/ 0 w 72"/>
                    <a:gd name="T15" fmla="*/ 0 h 47"/>
                    <a:gd name="T16" fmla="*/ 0 w 72"/>
                    <a:gd name="T17" fmla="*/ 0 h 47"/>
                    <a:gd name="T18" fmla="*/ 0 w 72"/>
                    <a:gd name="T19" fmla="*/ 0 h 47"/>
                    <a:gd name="T20" fmla="*/ 0 w 72"/>
                    <a:gd name="T21" fmla="*/ 0 h 47"/>
                    <a:gd name="T22" fmla="*/ 0 w 72"/>
                    <a:gd name="T23" fmla="*/ 0 h 47"/>
                    <a:gd name="T24" fmla="*/ 0 w 72"/>
                    <a:gd name="T25" fmla="*/ 0 h 47"/>
                    <a:gd name="T26" fmla="*/ 0 w 72"/>
                    <a:gd name="T27" fmla="*/ 0 h 47"/>
                    <a:gd name="T28" fmla="*/ 0 w 72"/>
                    <a:gd name="T29" fmla="*/ 0 h 47"/>
                    <a:gd name="T30" fmla="*/ 0 w 72"/>
                    <a:gd name="T31" fmla="*/ 0 h 47"/>
                    <a:gd name="T32" fmla="*/ 0 w 72"/>
                    <a:gd name="T33" fmla="*/ 0 h 47"/>
                    <a:gd name="T34" fmla="*/ 0 w 72"/>
                    <a:gd name="T35" fmla="*/ 0 h 47"/>
                    <a:gd name="T36" fmla="*/ 0 w 72"/>
                    <a:gd name="T37" fmla="*/ 0 h 47"/>
                    <a:gd name="T38" fmla="*/ 0 w 72"/>
                    <a:gd name="T39" fmla="*/ 0 h 47"/>
                    <a:gd name="T40" fmla="*/ 0 w 72"/>
                    <a:gd name="T41" fmla="*/ 0 h 47"/>
                    <a:gd name="T42" fmla="*/ 0 w 72"/>
                    <a:gd name="T43" fmla="*/ 0 h 47"/>
                    <a:gd name="T44" fmla="*/ 0 w 72"/>
                    <a:gd name="T45" fmla="*/ 0 h 47"/>
                    <a:gd name="T46" fmla="*/ 0 w 72"/>
                    <a:gd name="T47" fmla="*/ 0 h 47"/>
                    <a:gd name="T48" fmla="*/ 0 w 72"/>
                    <a:gd name="T49" fmla="*/ 0 h 47"/>
                    <a:gd name="T50" fmla="*/ 0 w 72"/>
                    <a:gd name="T51" fmla="*/ 0 h 47"/>
                    <a:gd name="T52" fmla="*/ 0 w 72"/>
                    <a:gd name="T53" fmla="*/ 0 h 47"/>
                    <a:gd name="T54" fmla="*/ 0 w 72"/>
                    <a:gd name="T55" fmla="*/ 0 h 47"/>
                    <a:gd name="T56" fmla="*/ 0 w 72"/>
                    <a:gd name="T57" fmla="*/ 0 h 47"/>
                    <a:gd name="T58" fmla="*/ 0 w 72"/>
                    <a:gd name="T59" fmla="*/ 0 h 47"/>
                    <a:gd name="T60" fmla="*/ 0 w 72"/>
                    <a:gd name="T61" fmla="*/ 0 h 47"/>
                    <a:gd name="T62" fmla="*/ 0 w 72"/>
                    <a:gd name="T63" fmla="*/ 0 h 47"/>
                    <a:gd name="T64" fmla="*/ 0 w 72"/>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47"/>
                    <a:gd name="T101" fmla="*/ 72 w 72"/>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47">
                      <a:moveTo>
                        <a:pt x="28" y="5"/>
                      </a:moveTo>
                      <a:lnTo>
                        <a:pt x="34" y="3"/>
                      </a:lnTo>
                      <a:lnTo>
                        <a:pt x="41" y="1"/>
                      </a:lnTo>
                      <a:lnTo>
                        <a:pt x="48" y="0"/>
                      </a:lnTo>
                      <a:lnTo>
                        <a:pt x="55" y="0"/>
                      </a:lnTo>
                      <a:lnTo>
                        <a:pt x="61" y="1"/>
                      </a:lnTo>
                      <a:lnTo>
                        <a:pt x="65" y="2"/>
                      </a:lnTo>
                      <a:lnTo>
                        <a:pt x="68" y="4"/>
                      </a:lnTo>
                      <a:lnTo>
                        <a:pt x="71" y="7"/>
                      </a:lnTo>
                      <a:lnTo>
                        <a:pt x="72" y="11"/>
                      </a:lnTo>
                      <a:lnTo>
                        <a:pt x="72" y="15"/>
                      </a:lnTo>
                      <a:lnTo>
                        <a:pt x="70" y="20"/>
                      </a:lnTo>
                      <a:lnTo>
                        <a:pt x="66" y="25"/>
                      </a:lnTo>
                      <a:lnTo>
                        <a:pt x="63" y="30"/>
                      </a:lnTo>
                      <a:lnTo>
                        <a:pt x="57" y="35"/>
                      </a:lnTo>
                      <a:lnTo>
                        <a:pt x="51" y="38"/>
                      </a:lnTo>
                      <a:lnTo>
                        <a:pt x="45" y="42"/>
                      </a:lnTo>
                      <a:lnTo>
                        <a:pt x="38" y="45"/>
                      </a:lnTo>
                      <a:lnTo>
                        <a:pt x="30" y="46"/>
                      </a:lnTo>
                      <a:lnTo>
                        <a:pt x="23" y="47"/>
                      </a:lnTo>
                      <a:lnTo>
                        <a:pt x="17" y="47"/>
                      </a:lnTo>
                      <a:lnTo>
                        <a:pt x="12" y="47"/>
                      </a:lnTo>
                      <a:lnTo>
                        <a:pt x="7" y="45"/>
                      </a:lnTo>
                      <a:lnTo>
                        <a:pt x="4" y="43"/>
                      </a:lnTo>
                      <a:lnTo>
                        <a:pt x="2" y="39"/>
                      </a:lnTo>
                      <a:lnTo>
                        <a:pt x="0" y="36"/>
                      </a:lnTo>
                      <a:lnTo>
                        <a:pt x="0" y="31"/>
                      </a:lnTo>
                      <a:lnTo>
                        <a:pt x="3" y="27"/>
                      </a:lnTo>
                      <a:lnTo>
                        <a:pt x="6" y="22"/>
                      </a:lnTo>
                      <a:lnTo>
                        <a:pt x="10" y="18"/>
                      </a:lnTo>
                      <a:lnTo>
                        <a:pt x="15" y="13"/>
                      </a:lnTo>
                      <a:lnTo>
                        <a:pt x="21" y="9"/>
                      </a:lnTo>
                      <a:lnTo>
                        <a:pt x="28"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42" name="Freeform 548"/>
                <p:cNvSpPr>
                  <a:spLocks/>
                </p:cNvSpPr>
                <p:nvPr/>
              </p:nvSpPr>
              <p:spPr bwMode="auto">
                <a:xfrm>
                  <a:off x="3600" y="1940"/>
                  <a:ext cx="7" cy="5"/>
                </a:xfrm>
                <a:custGeom>
                  <a:avLst/>
                  <a:gdLst>
                    <a:gd name="T0" fmla="*/ 0 w 72"/>
                    <a:gd name="T1" fmla="*/ 0 h 47"/>
                    <a:gd name="T2" fmla="*/ 0 w 72"/>
                    <a:gd name="T3" fmla="*/ 0 h 47"/>
                    <a:gd name="T4" fmla="*/ 0 w 72"/>
                    <a:gd name="T5" fmla="*/ 0 h 47"/>
                    <a:gd name="T6" fmla="*/ 0 w 72"/>
                    <a:gd name="T7" fmla="*/ 0 h 47"/>
                    <a:gd name="T8" fmla="*/ 0 w 72"/>
                    <a:gd name="T9" fmla="*/ 0 h 47"/>
                    <a:gd name="T10" fmla="*/ 0 w 72"/>
                    <a:gd name="T11" fmla="*/ 0 h 47"/>
                    <a:gd name="T12" fmla="*/ 0 w 72"/>
                    <a:gd name="T13" fmla="*/ 0 h 47"/>
                    <a:gd name="T14" fmla="*/ 0 w 72"/>
                    <a:gd name="T15" fmla="*/ 0 h 47"/>
                    <a:gd name="T16" fmla="*/ 0 w 72"/>
                    <a:gd name="T17" fmla="*/ 0 h 47"/>
                    <a:gd name="T18" fmla="*/ 0 w 72"/>
                    <a:gd name="T19" fmla="*/ 0 h 47"/>
                    <a:gd name="T20" fmla="*/ 0 w 72"/>
                    <a:gd name="T21" fmla="*/ 0 h 47"/>
                    <a:gd name="T22" fmla="*/ 0 w 72"/>
                    <a:gd name="T23" fmla="*/ 0 h 47"/>
                    <a:gd name="T24" fmla="*/ 0 w 72"/>
                    <a:gd name="T25" fmla="*/ 0 h 47"/>
                    <a:gd name="T26" fmla="*/ 0 w 72"/>
                    <a:gd name="T27" fmla="*/ 0 h 47"/>
                    <a:gd name="T28" fmla="*/ 0 w 72"/>
                    <a:gd name="T29" fmla="*/ 0 h 47"/>
                    <a:gd name="T30" fmla="*/ 0 w 72"/>
                    <a:gd name="T31" fmla="*/ 0 h 47"/>
                    <a:gd name="T32" fmla="*/ 0 w 72"/>
                    <a:gd name="T33" fmla="*/ 0 h 47"/>
                    <a:gd name="T34" fmla="*/ 0 w 72"/>
                    <a:gd name="T35" fmla="*/ 0 h 47"/>
                    <a:gd name="T36" fmla="*/ 0 w 72"/>
                    <a:gd name="T37" fmla="*/ 0 h 47"/>
                    <a:gd name="T38" fmla="*/ 0 w 72"/>
                    <a:gd name="T39" fmla="*/ 0 h 47"/>
                    <a:gd name="T40" fmla="*/ 0 w 72"/>
                    <a:gd name="T41" fmla="*/ 0 h 47"/>
                    <a:gd name="T42" fmla="*/ 0 w 72"/>
                    <a:gd name="T43" fmla="*/ 0 h 47"/>
                    <a:gd name="T44" fmla="*/ 0 w 72"/>
                    <a:gd name="T45" fmla="*/ 0 h 47"/>
                    <a:gd name="T46" fmla="*/ 0 w 72"/>
                    <a:gd name="T47" fmla="*/ 0 h 47"/>
                    <a:gd name="T48" fmla="*/ 0 w 72"/>
                    <a:gd name="T49" fmla="*/ 0 h 47"/>
                    <a:gd name="T50" fmla="*/ 0 w 72"/>
                    <a:gd name="T51" fmla="*/ 0 h 47"/>
                    <a:gd name="T52" fmla="*/ 0 w 72"/>
                    <a:gd name="T53" fmla="*/ 0 h 47"/>
                    <a:gd name="T54" fmla="*/ 0 w 72"/>
                    <a:gd name="T55" fmla="*/ 0 h 47"/>
                    <a:gd name="T56" fmla="*/ 0 w 72"/>
                    <a:gd name="T57" fmla="*/ 0 h 47"/>
                    <a:gd name="T58" fmla="*/ 0 w 72"/>
                    <a:gd name="T59" fmla="*/ 0 h 47"/>
                    <a:gd name="T60" fmla="*/ 0 w 72"/>
                    <a:gd name="T61" fmla="*/ 0 h 47"/>
                    <a:gd name="T62" fmla="*/ 0 w 72"/>
                    <a:gd name="T63" fmla="*/ 0 h 47"/>
                    <a:gd name="T64" fmla="*/ 0 w 72"/>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47"/>
                    <a:gd name="T101" fmla="*/ 72 w 72"/>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47">
                      <a:moveTo>
                        <a:pt x="28" y="5"/>
                      </a:moveTo>
                      <a:lnTo>
                        <a:pt x="34" y="3"/>
                      </a:lnTo>
                      <a:lnTo>
                        <a:pt x="41" y="1"/>
                      </a:lnTo>
                      <a:lnTo>
                        <a:pt x="48" y="0"/>
                      </a:lnTo>
                      <a:lnTo>
                        <a:pt x="55" y="0"/>
                      </a:lnTo>
                      <a:lnTo>
                        <a:pt x="61" y="1"/>
                      </a:lnTo>
                      <a:lnTo>
                        <a:pt x="65" y="2"/>
                      </a:lnTo>
                      <a:lnTo>
                        <a:pt x="68" y="4"/>
                      </a:lnTo>
                      <a:lnTo>
                        <a:pt x="71" y="7"/>
                      </a:lnTo>
                      <a:lnTo>
                        <a:pt x="72" y="11"/>
                      </a:lnTo>
                      <a:lnTo>
                        <a:pt x="72" y="15"/>
                      </a:lnTo>
                      <a:lnTo>
                        <a:pt x="70" y="20"/>
                      </a:lnTo>
                      <a:lnTo>
                        <a:pt x="66" y="25"/>
                      </a:lnTo>
                      <a:lnTo>
                        <a:pt x="63" y="30"/>
                      </a:lnTo>
                      <a:lnTo>
                        <a:pt x="57" y="35"/>
                      </a:lnTo>
                      <a:lnTo>
                        <a:pt x="51" y="38"/>
                      </a:lnTo>
                      <a:lnTo>
                        <a:pt x="45" y="42"/>
                      </a:lnTo>
                      <a:lnTo>
                        <a:pt x="38" y="45"/>
                      </a:lnTo>
                      <a:lnTo>
                        <a:pt x="30" y="46"/>
                      </a:lnTo>
                      <a:lnTo>
                        <a:pt x="23" y="47"/>
                      </a:lnTo>
                      <a:lnTo>
                        <a:pt x="17" y="47"/>
                      </a:lnTo>
                      <a:lnTo>
                        <a:pt x="12" y="47"/>
                      </a:lnTo>
                      <a:lnTo>
                        <a:pt x="7" y="45"/>
                      </a:lnTo>
                      <a:lnTo>
                        <a:pt x="4" y="43"/>
                      </a:lnTo>
                      <a:lnTo>
                        <a:pt x="2" y="39"/>
                      </a:lnTo>
                      <a:lnTo>
                        <a:pt x="0" y="36"/>
                      </a:lnTo>
                      <a:lnTo>
                        <a:pt x="0" y="31"/>
                      </a:lnTo>
                      <a:lnTo>
                        <a:pt x="3" y="27"/>
                      </a:lnTo>
                      <a:lnTo>
                        <a:pt x="6" y="22"/>
                      </a:lnTo>
                      <a:lnTo>
                        <a:pt x="10" y="18"/>
                      </a:lnTo>
                      <a:lnTo>
                        <a:pt x="15" y="13"/>
                      </a:lnTo>
                      <a:lnTo>
                        <a:pt x="21" y="9"/>
                      </a:lnTo>
                      <a:lnTo>
                        <a:pt x="28"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3" name="Freeform 549"/>
                <p:cNvSpPr>
                  <a:spLocks/>
                </p:cNvSpPr>
                <p:nvPr/>
              </p:nvSpPr>
              <p:spPr bwMode="auto">
                <a:xfrm>
                  <a:off x="3747" y="1809"/>
                  <a:ext cx="67" cy="108"/>
                </a:xfrm>
                <a:custGeom>
                  <a:avLst/>
                  <a:gdLst>
                    <a:gd name="T0" fmla="*/ 0 w 672"/>
                    <a:gd name="T1" fmla="*/ 0 h 993"/>
                    <a:gd name="T2" fmla="*/ 0 w 672"/>
                    <a:gd name="T3" fmla="*/ 0 h 993"/>
                    <a:gd name="T4" fmla="*/ 0 w 672"/>
                    <a:gd name="T5" fmla="*/ 0 h 993"/>
                    <a:gd name="T6" fmla="*/ 0 w 672"/>
                    <a:gd name="T7" fmla="*/ 0 h 993"/>
                    <a:gd name="T8" fmla="*/ 0 w 672"/>
                    <a:gd name="T9" fmla="*/ 0 h 993"/>
                    <a:gd name="T10" fmla="*/ 0 w 672"/>
                    <a:gd name="T11" fmla="*/ 0 h 993"/>
                    <a:gd name="T12" fmla="*/ 0 w 672"/>
                    <a:gd name="T13" fmla="*/ 0 h 993"/>
                    <a:gd name="T14" fmla="*/ 0 w 672"/>
                    <a:gd name="T15" fmla="*/ 0 h 993"/>
                    <a:gd name="T16" fmla="*/ 0 w 672"/>
                    <a:gd name="T17" fmla="*/ 0 h 993"/>
                    <a:gd name="T18" fmla="*/ 0 w 672"/>
                    <a:gd name="T19" fmla="*/ 0 h 993"/>
                    <a:gd name="T20" fmla="*/ 0 w 672"/>
                    <a:gd name="T21" fmla="*/ 0 h 993"/>
                    <a:gd name="T22" fmla="*/ 0 w 672"/>
                    <a:gd name="T23" fmla="*/ 0 h 993"/>
                    <a:gd name="T24" fmla="*/ 0 w 672"/>
                    <a:gd name="T25" fmla="*/ 0 h 993"/>
                    <a:gd name="T26" fmla="*/ 0 w 672"/>
                    <a:gd name="T27" fmla="*/ 0 h 993"/>
                    <a:gd name="T28" fmla="*/ 0 w 672"/>
                    <a:gd name="T29" fmla="*/ 0 h 993"/>
                    <a:gd name="T30" fmla="*/ 0 w 672"/>
                    <a:gd name="T31" fmla="*/ 0 h 993"/>
                    <a:gd name="T32" fmla="*/ 0 w 672"/>
                    <a:gd name="T33" fmla="*/ 0 h 993"/>
                    <a:gd name="T34" fmla="*/ 0 w 672"/>
                    <a:gd name="T35" fmla="*/ 0 h 993"/>
                    <a:gd name="T36" fmla="*/ 0 w 672"/>
                    <a:gd name="T37" fmla="*/ 0 h 993"/>
                    <a:gd name="T38" fmla="*/ 0 w 672"/>
                    <a:gd name="T39" fmla="*/ 0 h 993"/>
                    <a:gd name="T40" fmla="*/ 0 w 672"/>
                    <a:gd name="T41" fmla="*/ 0 h 993"/>
                    <a:gd name="T42" fmla="*/ 0 w 672"/>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2"/>
                    <a:gd name="T67" fmla="*/ 0 h 993"/>
                    <a:gd name="T68" fmla="*/ 672 w 672"/>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2" h="993">
                      <a:moveTo>
                        <a:pt x="607" y="983"/>
                      </a:moveTo>
                      <a:lnTo>
                        <a:pt x="0" y="42"/>
                      </a:lnTo>
                      <a:lnTo>
                        <a:pt x="64" y="0"/>
                      </a:lnTo>
                      <a:lnTo>
                        <a:pt x="670" y="944"/>
                      </a:lnTo>
                      <a:lnTo>
                        <a:pt x="672" y="948"/>
                      </a:lnTo>
                      <a:lnTo>
                        <a:pt x="672" y="954"/>
                      </a:lnTo>
                      <a:lnTo>
                        <a:pt x="672" y="959"/>
                      </a:lnTo>
                      <a:lnTo>
                        <a:pt x="671" y="965"/>
                      </a:lnTo>
                      <a:lnTo>
                        <a:pt x="668" y="971"/>
                      </a:lnTo>
                      <a:lnTo>
                        <a:pt x="664" y="976"/>
                      </a:lnTo>
                      <a:lnTo>
                        <a:pt x="658" y="981"/>
                      </a:lnTo>
                      <a:lnTo>
                        <a:pt x="653" y="986"/>
                      </a:lnTo>
                      <a:lnTo>
                        <a:pt x="647" y="989"/>
                      </a:lnTo>
                      <a:lnTo>
                        <a:pt x="640" y="991"/>
                      </a:lnTo>
                      <a:lnTo>
                        <a:pt x="633" y="993"/>
                      </a:lnTo>
                      <a:lnTo>
                        <a:pt x="627" y="993"/>
                      </a:lnTo>
                      <a:lnTo>
                        <a:pt x="621" y="992"/>
                      </a:lnTo>
                      <a:lnTo>
                        <a:pt x="615" y="990"/>
                      </a:lnTo>
                      <a:lnTo>
                        <a:pt x="611" y="987"/>
                      </a:lnTo>
                      <a:lnTo>
                        <a:pt x="607" y="98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44" name="Freeform 550"/>
                <p:cNvSpPr>
                  <a:spLocks/>
                </p:cNvSpPr>
                <p:nvPr/>
              </p:nvSpPr>
              <p:spPr bwMode="auto">
                <a:xfrm>
                  <a:off x="3747" y="1809"/>
                  <a:ext cx="67" cy="108"/>
                </a:xfrm>
                <a:custGeom>
                  <a:avLst/>
                  <a:gdLst>
                    <a:gd name="T0" fmla="*/ 0 w 672"/>
                    <a:gd name="T1" fmla="*/ 0 h 993"/>
                    <a:gd name="T2" fmla="*/ 0 w 672"/>
                    <a:gd name="T3" fmla="*/ 0 h 993"/>
                    <a:gd name="T4" fmla="*/ 0 w 672"/>
                    <a:gd name="T5" fmla="*/ 0 h 993"/>
                    <a:gd name="T6" fmla="*/ 0 w 672"/>
                    <a:gd name="T7" fmla="*/ 0 h 993"/>
                    <a:gd name="T8" fmla="*/ 0 w 672"/>
                    <a:gd name="T9" fmla="*/ 0 h 993"/>
                    <a:gd name="T10" fmla="*/ 0 w 672"/>
                    <a:gd name="T11" fmla="*/ 0 h 993"/>
                    <a:gd name="T12" fmla="*/ 0 w 672"/>
                    <a:gd name="T13" fmla="*/ 0 h 993"/>
                    <a:gd name="T14" fmla="*/ 0 w 672"/>
                    <a:gd name="T15" fmla="*/ 0 h 993"/>
                    <a:gd name="T16" fmla="*/ 0 w 672"/>
                    <a:gd name="T17" fmla="*/ 0 h 993"/>
                    <a:gd name="T18" fmla="*/ 0 w 672"/>
                    <a:gd name="T19" fmla="*/ 0 h 993"/>
                    <a:gd name="T20" fmla="*/ 0 w 672"/>
                    <a:gd name="T21" fmla="*/ 0 h 993"/>
                    <a:gd name="T22" fmla="*/ 0 w 672"/>
                    <a:gd name="T23" fmla="*/ 0 h 993"/>
                    <a:gd name="T24" fmla="*/ 0 w 672"/>
                    <a:gd name="T25" fmla="*/ 0 h 993"/>
                    <a:gd name="T26" fmla="*/ 0 w 672"/>
                    <a:gd name="T27" fmla="*/ 0 h 993"/>
                    <a:gd name="T28" fmla="*/ 0 w 672"/>
                    <a:gd name="T29" fmla="*/ 0 h 993"/>
                    <a:gd name="T30" fmla="*/ 0 w 672"/>
                    <a:gd name="T31" fmla="*/ 0 h 993"/>
                    <a:gd name="T32" fmla="*/ 0 w 672"/>
                    <a:gd name="T33" fmla="*/ 0 h 993"/>
                    <a:gd name="T34" fmla="*/ 0 w 672"/>
                    <a:gd name="T35" fmla="*/ 0 h 993"/>
                    <a:gd name="T36" fmla="*/ 0 w 672"/>
                    <a:gd name="T37" fmla="*/ 0 h 993"/>
                    <a:gd name="T38" fmla="*/ 0 w 672"/>
                    <a:gd name="T39" fmla="*/ 0 h 993"/>
                    <a:gd name="T40" fmla="*/ 0 w 672"/>
                    <a:gd name="T41" fmla="*/ 0 h 993"/>
                    <a:gd name="T42" fmla="*/ 0 w 672"/>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2"/>
                    <a:gd name="T67" fmla="*/ 0 h 993"/>
                    <a:gd name="T68" fmla="*/ 672 w 672"/>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2" h="993">
                      <a:moveTo>
                        <a:pt x="607" y="983"/>
                      </a:moveTo>
                      <a:lnTo>
                        <a:pt x="0" y="42"/>
                      </a:lnTo>
                      <a:lnTo>
                        <a:pt x="64" y="0"/>
                      </a:lnTo>
                      <a:lnTo>
                        <a:pt x="670" y="944"/>
                      </a:lnTo>
                      <a:lnTo>
                        <a:pt x="672" y="948"/>
                      </a:lnTo>
                      <a:lnTo>
                        <a:pt x="672" y="954"/>
                      </a:lnTo>
                      <a:lnTo>
                        <a:pt x="672" y="959"/>
                      </a:lnTo>
                      <a:lnTo>
                        <a:pt x="671" y="965"/>
                      </a:lnTo>
                      <a:lnTo>
                        <a:pt x="668" y="971"/>
                      </a:lnTo>
                      <a:lnTo>
                        <a:pt x="664" y="976"/>
                      </a:lnTo>
                      <a:lnTo>
                        <a:pt x="658" y="981"/>
                      </a:lnTo>
                      <a:lnTo>
                        <a:pt x="653" y="986"/>
                      </a:lnTo>
                      <a:lnTo>
                        <a:pt x="647" y="989"/>
                      </a:lnTo>
                      <a:lnTo>
                        <a:pt x="640" y="991"/>
                      </a:lnTo>
                      <a:lnTo>
                        <a:pt x="633" y="993"/>
                      </a:lnTo>
                      <a:lnTo>
                        <a:pt x="627" y="993"/>
                      </a:lnTo>
                      <a:lnTo>
                        <a:pt x="621" y="992"/>
                      </a:lnTo>
                      <a:lnTo>
                        <a:pt x="615" y="990"/>
                      </a:lnTo>
                      <a:lnTo>
                        <a:pt x="611" y="987"/>
                      </a:lnTo>
                      <a:lnTo>
                        <a:pt x="607" y="98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5" name="Freeform 551"/>
                <p:cNvSpPr>
                  <a:spLocks/>
                </p:cNvSpPr>
                <p:nvPr/>
              </p:nvSpPr>
              <p:spPr bwMode="auto">
                <a:xfrm>
                  <a:off x="4071" y="1328"/>
                  <a:ext cx="83" cy="124"/>
                </a:xfrm>
                <a:custGeom>
                  <a:avLst/>
                  <a:gdLst>
                    <a:gd name="T0" fmla="*/ 0 w 824"/>
                    <a:gd name="T1" fmla="*/ 0 h 1135"/>
                    <a:gd name="T2" fmla="*/ 0 w 824"/>
                    <a:gd name="T3" fmla="*/ 0 h 1135"/>
                    <a:gd name="T4" fmla="*/ 0 w 824"/>
                    <a:gd name="T5" fmla="*/ 0 h 1135"/>
                    <a:gd name="T6" fmla="*/ 0 w 824"/>
                    <a:gd name="T7" fmla="*/ 0 h 1135"/>
                    <a:gd name="T8" fmla="*/ 0 w 824"/>
                    <a:gd name="T9" fmla="*/ 0 h 1135"/>
                    <a:gd name="T10" fmla="*/ 0 w 824"/>
                    <a:gd name="T11" fmla="*/ 0 h 1135"/>
                    <a:gd name="T12" fmla="*/ 0 w 824"/>
                    <a:gd name="T13" fmla="*/ 0 h 1135"/>
                    <a:gd name="T14" fmla="*/ 0 w 824"/>
                    <a:gd name="T15" fmla="*/ 0 h 1135"/>
                    <a:gd name="T16" fmla="*/ 0 w 824"/>
                    <a:gd name="T17" fmla="*/ 0 h 1135"/>
                    <a:gd name="T18" fmla="*/ 0 w 824"/>
                    <a:gd name="T19" fmla="*/ 0 h 1135"/>
                    <a:gd name="T20" fmla="*/ 0 w 824"/>
                    <a:gd name="T21" fmla="*/ 0 h 1135"/>
                    <a:gd name="T22" fmla="*/ 0 w 824"/>
                    <a:gd name="T23" fmla="*/ 0 h 1135"/>
                    <a:gd name="T24" fmla="*/ 0 w 824"/>
                    <a:gd name="T25" fmla="*/ 0 h 1135"/>
                    <a:gd name="T26" fmla="*/ 0 w 824"/>
                    <a:gd name="T27" fmla="*/ 0 h 1135"/>
                    <a:gd name="T28" fmla="*/ 0 w 824"/>
                    <a:gd name="T29" fmla="*/ 0 h 1135"/>
                    <a:gd name="T30" fmla="*/ 0 w 824"/>
                    <a:gd name="T31" fmla="*/ 0 h 1135"/>
                    <a:gd name="T32" fmla="*/ 0 w 824"/>
                    <a:gd name="T33" fmla="*/ 0 h 1135"/>
                    <a:gd name="T34" fmla="*/ 0 w 824"/>
                    <a:gd name="T35" fmla="*/ 0 h 1135"/>
                    <a:gd name="T36" fmla="*/ 0 w 824"/>
                    <a:gd name="T37" fmla="*/ 0 h 1135"/>
                    <a:gd name="T38" fmla="*/ 0 w 824"/>
                    <a:gd name="T39" fmla="*/ 0 h 1135"/>
                    <a:gd name="T40" fmla="*/ 0 w 824"/>
                    <a:gd name="T41" fmla="*/ 0 h 1135"/>
                    <a:gd name="T42" fmla="*/ 0 w 824"/>
                    <a:gd name="T43" fmla="*/ 0 h 1135"/>
                    <a:gd name="T44" fmla="*/ 0 w 824"/>
                    <a:gd name="T45" fmla="*/ 0 h 1135"/>
                    <a:gd name="T46" fmla="*/ 0 w 824"/>
                    <a:gd name="T47" fmla="*/ 0 h 1135"/>
                    <a:gd name="T48" fmla="*/ 0 w 824"/>
                    <a:gd name="T49" fmla="*/ 0 h 1135"/>
                    <a:gd name="T50" fmla="*/ 0 w 824"/>
                    <a:gd name="T51" fmla="*/ 0 h 1135"/>
                    <a:gd name="T52" fmla="*/ 0 w 824"/>
                    <a:gd name="T53" fmla="*/ 0 h 1135"/>
                    <a:gd name="T54" fmla="*/ 0 w 824"/>
                    <a:gd name="T55" fmla="*/ 0 h 1135"/>
                    <a:gd name="T56" fmla="*/ 0 w 824"/>
                    <a:gd name="T57" fmla="*/ 0 h 1135"/>
                    <a:gd name="T58" fmla="*/ 0 w 824"/>
                    <a:gd name="T59" fmla="*/ 0 h 1135"/>
                    <a:gd name="T60" fmla="*/ 0 w 824"/>
                    <a:gd name="T61" fmla="*/ 0 h 1135"/>
                    <a:gd name="T62" fmla="*/ 0 w 824"/>
                    <a:gd name="T63" fmla="*/ 0 h 1135"/>
                    <a:gd name="T64" fmla="*/ 0 w 824"/>
                    <a:gd name="T65" fmla="*/ 0 h 1135"/>
                    <a:gd name="T66" fmla="*/ 0 w 824"/>
                    <a:gd name="T67" fmla="*/ 0 h 1135"/>
                    <a:gd name="T68" fmla="*/ 0 w 824"/>
                    <a:gd name="T69" fmla="*/ 0 h 1135"/>
                    <a:gd name="T70" fmla="*/ 0 w 824"/>
                    <a:gd name="T71" fmla="*/ 0 h 1135"/>
                    <a:gd name="T72" fmla="*/ 0 w 824"/>
                    <a:gd name="T73" fmla="*/ 0 h 1135"/>
                    <a:gd name="T74" fmla="*/ 0 w 824"/>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4"/>
                    <a:gd name="T115" fmla="*/ 0 h 1135"/>
                    <a:gd name="T116" fmla="*/ 824 w 824"/>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4" h="1135">
                      <a:moveTo>
                        <a:pt x="64" y="7"/>
                      </a:moveTo>
                      <a:lnTo>
                        <a:pt x="821" y="1085"/>
                      </a:lnTo>
                      <a:lnTo>
                        <a:pt x="824" y="1089"/>
                      </a:lnTo>
                      <a:lnTo>
                        <a:pt x="824" y="1093"/>
                      </a:lnTo>
                      <a:lnTo>
                        <a:pt x="822" y="1099"/>
                      </a:lnTo>
                      <a:lnTo>
                        <a:pt x="821" y="1105"/>
                      </a:lnTo>
                      <a:lnTo>
                        <a:pt x="818" y="1109"/>
                      </a:lnTo>
                      <a:lnTo>
                        <a:pt x="813" y="1115"/>
                      </a:lnTo>
                      <a:lnTo>
                        <a:pt x="808" y="1121"/>
                      </a:lnTo>
                      <a:lnTo>
                        <a:pt x="802" y="1125"/>
                      </a:lnTo>
                      <a:lnTo>
                        <a:pt x="795" y="1128"/>
                      </a:lnTo>
                      <a:lnTo>
                        <a:pt x="790" y="1132"/>
                      </a:lnTo>
                      <a:lnTo>
                        <a:pt x="783" y="1134"/>
                      </a:lnTo>
                      <a:lnTo>
                        <a:pt x="776" y="1135"/>
                      </a:lnTo>
                      <a:lnTo>
                        <a:pt x="770" y="1135"/>
                      </a:lnTo>
                      <a:lnTo>
                        <a:pt x="766" y="1134"/>
                      </a:lnTo>
                      <a:lnTo>
                        <a:pt x="761" y="1132"/>
                      </a:lnTo>
                      <a:lnTo>
                        <a:pt x="758" y="1130"/>
                      </a:lnTo>
                      <a:lnTo>
                        <a:pt x="4" y="50"/>
                      </a:lnTo>
                      <a:lnTo>
                        <a:pt x="1" y="46"/>
                      </a:lnTo>
                      <a:lnTo>
                        <a:pt x="0" y="41"/>
                      </a:lnTo>
                      <a:lnTo>
                        <a:pt x="1" y="37"/>
                      </a:lnTo>
                      <a:lnTo>
                        <a:pt x="4" y="31"/>
                      </a:lnTo>
                      <a:lnTo>
                        <a:pt x="6" y="25"/>
                      </a:lnTo>
                      <a:lnTo>
                        <a:pt x="11" y="20"/>
                      </a:lnTo>
                      <a:lnTo>
                        <a:pt x="15" y="15"/>
                      </a:lnTo>
                      <a:lnTo>
                        <a:pt x="21" y="11"/>
                      </a:lnTo>
                      <a:lnTo>
                        <a:pt x="28" y="6"/>
                      </a:lnTo>
                      <a:lnTo>
                        <a:pt x="33" y="4"/>
                      </a:lnTo>
                      <a:lnTo>
                        <a:pt x="40" y="1"/>
                      </a:lnTo>
                      <a:lnTo>
                        <a:pt x="46" y="0"/>
                      </a:lnTo>
                      <a:lnTo>
                        <a:pt x="51" y="0"/>
                      </a:lnTo>
                      <a:lnTo>
                        <a:pt x="57" y="1"/>
                      </a:lnTo>
                      <a:lnTo>
                        <a:pt x="60" y="4"/>
                      </a:lnTo>
                      <a:lnTo>
                        <a:pt x="64" y="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46" name="Freeform 552"/>
                <p:cNvSpPr>
                  <a:spLocks/>
                </p:cNvSpPr>
                <p:nvPr/>
              </p:nvSpPr>
              <p:spPr bwMode="auto">
                <a:xfrm>
                  <a:off x="4071" y="1328"/>
                  <a:ext cx="83" cy="124"/>
                </a:xfrm>
                <a:custGeom>
                  <a:avLst/>
                  <a:gdLst>
                    <a:gd name="T0" fmla="*/ 0 w 824"/>
                    <a:gd name="T1" fmla="*/ 0 h 1135"/>
                    <a:gd name="T2" fmla="*/ 0 w 824"/>
                    <a:gd name="T3" fmla="*/ 0 h 1135"/>
                    <a:gd name="T4" fmla="*/ 0 w 824"/>
                    <a:gd name="T5" fmla="*/ 0 h 1135"/>
                    <a:gd name="T6" fmla="*/ 0 w 824"/>
                    <a:gd name="T7" fmla="*/ 0 h 1135"/>
                    <a:gd name="T8" fmla="*/ 0 w 824"/>
                    <a:gd name="T9" fmla="*/ 0 h 1135"/>
                    <a:gd name="T10" fmla="*/ 0 w 824"/>
                    <a:gd name="T11" fmla="*/ 0 h 1135"/>
                    <a:gd name="T12" fmla="*/ 0 w 824"/>
                    <a:gd name="T13" fmla="*/ 0 h 1135"/>
                    <a:gd name="T14" fmla="*/ 0 w 824"/>
                    <a:gd name="T15" fmla="*/ 0 h 1135"/>
                    <a:gd name="T16" fmla="*/ 0 w 824"/>
                    <a:gd name="T17" fmla="*/ 0 h 1135"/>
                    <a:gd name="T18" fmla="*/ 0 w 824"/>
                    <a:gd name="T19" fmla="*/ 0 h 1135"/>
                    <a:gd name="T20" fmla="*/ 0 w 824"/>
                    <a:gd name="T21" fmla="*/ 0 h 1135"/>
                    <a:gd name="T22" fmla="*/ 0 w 824"/>
                    <a:gd name="T23" fmla="*/ 0 h 1135"/>
                    <a:gd name="T24" fmla="*/ 0 w 824"/>
                    <a:gd name="T25" fmla="*/ 0 h 1135"/>
                    <a:gd name="T26" fmla="*/ 0 w 824"/>
                    <a:gd name="T27" fmla="*/ 0 h 1135"/>
                    <a:gd name="T28" fmla="*/ 0 w 824"/>
                    <a:gd name="T29" fmla="*/ 0 h 1135"/>
                    <a:gd name="T30" fmla="*/ 0 w 824"/>
                    <a:gd name="T31" fmla="*/ 0 h 1135"/>
                    <a:gd name="T32" fmla="*/ 0 w 824"/>
                    <a:gd name="T33" fmla="*/ 0 h 1135"/>
                    <a:gd name="T34" fmla="*/ 0 w 824"/>
                    <a:gd name="T35" fmla="*/ 0 h 1135"/>
                    <a:gd name="T36" fmla="*/ 0 w 824"/>
                    <a:gd name="T37" fmla="*/ 0 h 1135"/>
                    <a:gd name="T38" fmla="*/ 0 w 824"/>
                    <a:gd name="T39" fmla="*/ 0 h 1135"/>
                    <a:gd name="T40" fmla="*/ 0 w 824"/>
                    <a:gd name="T41" fmla="*/ 0 h 1135"/>
                    <a:gd name="T42" fmla="*/ 0 w 824"/>
                    <a:gd name="T43" fmla="*/ 0 h 1135"/>
                    <a:gd name="T44" fmla="*/ 0 w 824"/>
                    <a:gd name="T45" fmla="*/ 0 h 1135"/>
                    <a:gd name="T46" fmla="*/ 0 w 824"/>
                    <a:gd name="T47" fmla="*/ 0 h 1135"/>
                    <a:gd name="T48" fmla="*/ 0 w 824"/>
                    <a:gd name="T49" fmla="*/ 0 h 1135"/>
                    <a:gd name="T50" fmla="*/ 0 w 824"/>
                    <a:gd name="T51" fmla="*/ 0 h 1135"/>
                    <a:gd name="T52" fmla="*/ 0 w 824"/>
                    <a:gd name="T53" fmla="*/ 0 h 1135"/>
                    <a:gd name="T54" fmla="*/ 0 w 824"/>
                    <a:gd name="T55" fmla="*/ 0 h 1135"/>
                    <a:gd name="T56" fmla="*/ 0 w 824"/>
                    <a:gd name="T57" fmla="*/ 0 h 1135"/>
                    <a:gd name="T58" fmla="*/ 0 w 824"/>
                    <a:gd name="T59" fmla="*/ 0 h 1135"/>
                    <a:gd name="T60" fmla="*/ 0 w 824"/>
                    <a:gd name="T61" fmla="*/ 0 h 1135"/>
                    <a:gd name="T62" fmla="*/ 0 w 824"/>
                    <a:gd name="T63" fmla="*/ 0 h 1135"/>
                    <a:gd name="T64" fmla="*/ 0 w 824"/>
                    <a:gd name="T65" fmla="*/ 0 h 1135"/>
                    <a:gd name="T66" fmla="*/ 0 w 824"/>
                    <a:gd name="T67" fmla="*/ 0 h 1135"/>
                    <a:gd name="T68" fmla="*/ 0 w 824"/>
                    <a:gd name="T69" fmla="*/ 0 h 1135"/>
                    <a:gd name="T70" fmla="*/ 0 w 824"/>
                    <a:gd name="T71" fmla="*/ 0 h 1135"/>
                    <a:gd name="T72" fmla="*/ 0 w 824"/>
                    <a:gd name="T73" fmla="*/ 0 h 1135"/>
                    <a:gd name="T74" fmla="*/ 0 w 824"/>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4"/>
                    <a:gd name="T115" fmla="*/ 0 h 1135"/>
                    <a:gd name="T116" fmla="*/ 824 w 824"/>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4" h="1135">
                      <a:moveTo>
                        <a:pt x="64" y="7"/>
                      </a:moveTo>
                      <a:lnTo>
                        <a:pt x="821" y="1085"/>
                      </a:lnTo>
                      <a:lnTo>
                        <a:pt x="824" y="1089"/>
                      </a:lnTo>
                      <a:lnTo>
                        <a:pt x="824" y="1093"/>
                      </a:lnTo>
                      <a:lnTo>
                        <a:pt x="822" y="1099"/>
                      </a:lnTo>
                      <a:lnTo>
                        <a:pt x="821" y="1105"/>
                      </a:lnTo>
                      <a:lnTo>
                        <a:pt x="818" y="1109"/>
                      </a:lnTo>
                      <a:lnTo>
                        <a:pt x="813" y="1115"/>
                      </a:lnTo>
                      <a:lnTo>
                        <a:pt x="808" y="1121"/>
                      </a:lnTo>
                      <a:lnTo>
                        <a:pt x="802" y="1125"/>
                      </a:lnTo>
                      <a:lnTo>
                        <a:pt x="795" y="1128"/>
                      </a:lnTo>
                      <a:lnTo>
                        <a:pt x="790" y="1132"/>
                      </a:lnTo>
                      <a:lnTo>
                        <a:pt x="783" y="1134"/>
                      </a:lnTo>
                      <a:lnTo>
                        <a:pt x="776" y="1135"/>
                      </a:lnTo>
                      <a:lnTo>
                        <a:pt x="770" y="1135"/>
                      </a:lnTo>
                      <a:lnTo>
                        <a:pt x="766" y="1134"/>
                      </a:lnTo>
                      <a:lnTo>
                        <a:pt x="761" y="1132"/>
                      </a:lnTo>
                      <a:lnTo>
                        <a:pt x="758" y="1130"/>
                      </a:lnTo>
                      <a:lnTo>
                        <a:pt x="4" y="50"/>
                      </a:lnTo>
                      <a:lnTo>
                        <a:pt x="1" y="46"/>
                      </a:lnTo>
                      <a:lnTo>
                        <a:pt x="0" y="41"/>
                      </a:lnTo>
                      <a:lnTo>
                        <a:pt x="1" y="37"/>
                      </a:lnTo>
                      <a:lnTo>
                        <a:pt x="4" y="31"/>
                      </a:lnTo>
                      <a:lnTo>
                        <a:pt x="6" y="25"/>
                      </a:lnTo>
                      <a:lnTo>
                        <a:pt x="11" y="20"/>
                      </a:lnTo>
                      <a:lnTo>
                        <a:pt x="15" y="15"/>
                      </a:lnTo>
                      <a:lnTo>
                        <a:pt x="21" y="11"/>
                      </a:lnTo>
                      <a:lnTo>
                        <a:pt x="28" y="6"/>
                      </a:lnTo>
                      <a:lnTo>
                        <a:pt x="33" y="4"/>
                      </a:lnTo>
                      <a:lnTo>
                        <a:pt x="40" y="1"/>
                      </a:lnTo>
                      <a:lnTo>
                        <a:pt x="46" y="0"/>
                      </a:lnTo>
                      <a:lnTo>
                        <a:pt x="51" y="0"/>
                      </a:lnTo>
                      <a:lnTo>
                        <a:pt x="57" y="1"/>
                      </a:lnTo>
                      <a:lnTo>
                        <a:pt x="60" y="4"/>
                      </a:lnTo>
                      <a:lnTo>
                        <a:pt x="64"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7" name="Freeform 553"/>
                <p:cNvSpPr>
                  <a:spLocks/>
                </p:cNvSpPr>
                <p:nvPr/>
              </p:nvSpPr>
              <p:spPr bwMode="auto">
                <a:xfrm>
                  <a:off x="4147" y="1446"/>
                  <a:ext cx="7" cy="6"/>
                </a:xfrm>
                <a:custGeom>
                  <a:avLst/>
                  <a:gdLst>
                    <a:gd name="T0" fmla="*/ 0 w 68"/>
                    <a:gd name="T1" fmla="*/ 0 h 56"/>
                    <a:gd name="T2" fmla="*/ 0 w 68"/>
                    <a:gd name="T3" fmla="*/ 0 h 56"/>
                    <a:gd name="T4" fmla="*/ 0 w 68"/>
                    <a:gd name="T5" fmla="*/ 0 h 56"/>
                    <a:gd name="T6" fmla="*/ 0 w 68"/>
                    <a:gd name="T7" fmla="*/ 0 h 56"/>
                    <a:gd name="T8" fmla="*/ 0 w 68"/>
                    <a:gd name="T9" fmla="*/ 0 h 56"/>
                    <a:gd name="T10" fmla="*/ 0 w 68"/>
                    <a:gd name="T11" fmla="*/ 0 h 56"/>
                    <a:gd name="T12" fmla="*/ 0 w 68"/>
                    <a:gd name="T13" fmla="*/ 0 h 56"/>
                    <a:gd name="T14" fmla="*/ 0 w 68"/>
                    <a:gd name="T15" fmla="*/ 0 h 56"/>
                    <a:gd name="T16" fmla="*/ 0 w 68"/>
                    <a:gd name="T17" fmla="*/ 0 h 56"/>
                    <a:gd name="T18" fmla="*/ 0 w 68"/>
                    <a:gd name="T19" fmla="*/ 0 h 56"/>
                    <a:gd name="T20" fmla="*/ 0 w 68"/>
                    <a:gd name="T21" fmla="*/ 0 h 56"/>
                    <a:gd name="T22" fmla="*/ 0 w 68"/>
                    <a:gd name="T23" fmla="*/ 0 h 56"/>
                    <a:gd name="T24" fmla="*/ 0 w 68"/>
                    <a:gd name="T25" fmla="*/ 0 h 56"/>
                    <a:gd name="T26" fmla="*/ 0 w 68"/>
                    <a:gd name="T27" fmla="*/ 0 h 56"/>
                    <a:gd name="T28" fmla="*/ 0 w 68"/>
                    <a:gd name="T29" fmla="*/ 0 h 56"/>
                    <a:gd name="T30" fmla="*/ 0 w 68"/>
                    <a:gd name="T31" fmla="*/ 0 h 56"/>
                    <a:gd name="T32" fmla="*/ 0 w 68"/>
                    <a:gd name="T33" fmla="*/ 0 h 56"/>
                    <a:gd name="T34" fmla="*/ 0 w 68"/>
                    <a:gd name="T35" fmla="*/ 0 h 56"/>
                    <a:gd name="T36" fmla="*/ 0 w 68"/>
                    <a:gd name="T37" fmla="*/ 0 h 56"/>
                    <a:gd name="T38" fmla="*/ 0 w 68"/>
                    <a:gd name="T39" fmla="*/ 0 h 56"/>
                    <a:gd name="T40" fmla="*/ 0 w 68"/>
                    <a:gd name="T41" fmla="*/ 0 h 56"/>
                    <a:gd name="T42" fmla="*/ 0 w 68"/>
                    <a:gd name="T43" fmla="*/ 0 h 56"/>
                    <a:gd name="T44" fmla="*/ 0 w 68"/>
                    <a:gd name="T45" fmla="*/ 0 h 56"/>
                    <a:gd name="T46" fmla="*/ 0 w 68"/>
                    <a:gd name="T47" fmla="*/ 0 h 56"/>
                    <a:gd name="T48" fmla="*/ 0 w 68"/>
                    <a:gd name="T49" fmla="*/ 0 h 56"/>
                    <a:gd name="T50" fmla="*/ 0 w 68"/>
                    <a:gd name="T51" fmla="*/ 0 h 56"/>
                    <a:gd name="T52" fmla="*/ 0 w 68"/>
                    <a:gd name="T53" fmla="*/ 0 h 56"/>
                    <a:gd name="T54" fmla="*/ 0 w 68"/>
                    <a:gd name="T55" fmla="*/ 0 h 56"/>
                    <a:gd name="T56" fmla="*/ 0 w 68"/>
                    <a:gd name="T57" fmla="*/ 0 h 56"/>
                    <a:gd name="T58" fmla="*/ 0 w 68"/>
                    <a:gd name="T59" fmla="*/ 0 h 56"/>
                    <a:gd name="T60" fmla="*/ 0 w 68"/>
                    <a:gd name="T61" fmla="*/ 0 h 56"/>
                    <a:gd name="T62" fmla="*/ 0 w 68"/>
                    <a:gd name="T63" fmla="*/ 0 h 56"/>
                    <a:gd name="T64" fmla="*/ 0 w 68"/>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6"/>
                    <a:gd name="T101" fmla="*/ 68 w 68"/>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6">
                      <a:moveTo>
                        <a:pt x="21" y="11"/>
                      </a:moveTo>
                      <a:lnTo>
                        <a:pt x="28" y="6"/>
                      </a:lnTo>
                      <a:lnTo>
                        <a:pt x="35" y="3"/>
                      </a:lnTo>
                      <a:lnTo>
                        <a:pt x="41" y="2"/>
                      </a:lnTo>
                      <a:lnTo>
                        <a:pt x="47" y="1"/>
                      </a:lnTo>
                      <a:lnTo>
                        <a:pt x="53" y="0"/>
                      </a:lnTo>
                      <a:lnTo>
                        <a:pt x="58" y="1"/>
                      </a:lnTo>
                      <a:lnTo>
                        <a:pt x="62" y="3"/>
                      </a:lnTo>
                      <a:lnTo>
                        <a:pt x="65" y="6"/>
                      </a:lnTo>
                      <a:lnTo>
                        <a:pt x="68" y="10"/>
                      </a:lnTo>
                      <a:lnTo>
                        <a:pt x="68" y="14"/>
                      </a:lnTo>
                      <a:lnTo>
                        <a:pt x="66" y="20"/>
                      </a:lnTo>
                      <a:lnTo>
                        <a:pt x="65" y="26"/>
                      </a:lnTo>
                      <a:lnTo>
                        <a:pt x="62" y="30"/>
                      </a:lnTo>
                      <a:lnTo>
                        <a:pt x="57" y="36"/>
                      </a:lnTo>
                      <a:lnTo>
                        <a:pt x="52" y="42"/>
                      </a:lnTo>
                      <a:lnTo>
                        <a:pt x="46" y="46"/>
                      </a:lnTo>
                      <a:lnTo>
                        <a:pt x="39" y="49"/>
                      </a:lnTo>
                      <a:lnTo>
                        <a:pt x="34" y="53"/>
                      </a:lnTo>
                      <a:lnTo>
                        <a:pt x="27" y="55"/>
                      </a:lnTo>
                      <a:lnTo>
                        <a:pt x="20" y="56"/>
                      </a:lnTo>
                      <a:lnTo>
                        <a:pt x="14" y="56"/>
                      </a:lnTo>
                      <a:lnTo>
                        <a:pt x="10" y="55"/>
                      </a:lnTo>
                      <a:lnTo>
                        <a:pt x="5" y="53"/>
                      </a:lnTo>
                      <a:lnTo>
                        <a:pt x="2" y="51"/>
                      </a:lnTo>
                      <a:lnTo>
                        <a:pt x="1" y="46"/>
                      </a:lnTo>
                      <a:lnTo>
                        <a:pt x="0" y="42"/>
                      </a:lnTo>
                      <a:lnTo>
                        <a:pt x="1" y="37"/>
                      </a:lnTo>
                      <a:lnTo>
                        <a:pt x="3" y="31"/>
                      </a:lnTo>
                      <a:lnTo>
                        <a:pt x="6" y="26"/>
                      </a:lnTo>
                      <a:lnTo>
                        <a:pt x="10" y="20"/>
                      </a:lnTo>
                      <a:lnTo>
                        <a:pt x="15" y="15"/>
                      </a:lnTo>
                      <a:lnTo>
                        <a:pt x="21" y="1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48" name="Freeform 554"/>
                <p:cNvSpPr>
                  <a:spLocks/>
                </p:cNvSpPr>
                <p:nvPr/>
              </p:nvSpPr>
              <p:spPr bwMode="auto">
                <a:xfrm>
                  <a:off x="4147" y="1446"/>
                  <a:ext cx="7" cy="6"/>
                </a:xfrm>
                <a:custGeom>
                  <a:avLst/>
                  <a:gdLst>
                    <a:gd name="T0" fmla="*/ 0 w 68"/>
                    <a:gd name="T1" fmla="*/ 0 h 56"/>
                    <a:gd name="T2" fmla="*/ 0 w 68"/>
                    <a:gd name="T3" fmla="*/ 0 h 56"/>
                    <a:gd name="T4" fmla="*/ 0 w 68"/>
                    <a:gd name="T5" fmla="*/ 0 h 56"/>
                    <a:gd name="T6" fmla="*/ 0 w 68"/>
                    <a:gd name="T7" fmla="*/ 0 h 56"/>
                    <a:gd name="T8" fmla="*/ 0 w 68"/>
                    <a:gd name="T9" fmla="*/ 0 h 56"/>
                    <a:gd name="T10" fmla="*/ 0 w 68"/>
                    <a:gd name="T11" fmla="*/ 0 h 56"/>
                    <a:gd name="T12" fmla="*/ 0 w 68"/>
                    <a:gd name="T13" fmla="*/ 0 h 56"/>
                    <a:gd name="T14" fmla="*/ 0 w 68"/>
                    <a:gd name="T15" fmla="*/ 0 h 56"/>
                    <a:gd name="T16" fmla="*/ 0 w 68"/>
                    <a:gd name="T17" fmla="*/ 0 h 56"/>
                    <a:gd name="T18" fmla="*/ 0 w 68"/>
                    <a:gd name="T19" fmla="*/ 0 h 56"/>
                    <a:gd name="T20" fmla="*/ 0 w 68"/>
                    <a:gd name="T21" fmla="*/ 0 h 56"/>
                    <a:gd name="T22" fmla="*/ 0 w 68"/>
                    <a:gd name="T23" fmla="*/ 0 h 56"/>
                    <a:gd name="T24" fmla="*/ 0 w 68"/>
                    <a:gd name="T25" fmla="*/ 0 h 56"/>
                    <a:gd name="T26" fmla="*/ 0 w 68"/>
                    <a:gd name="T27" fmla="*/ 0 h 56"/>
                    <a:gd name="T28" fmla="*/ 0 w 68"/>
                    <a:gd name="T29" fmla="*/ 0 h 56"/>
                    <a:gd name="T30" fmla="*/ 0 w 68"/>
                    <a:gd name="T31" fmla="*/ 0 h 56"/>
                    <a:gd name="T32" fmla="*/ 0 w 68"/>
                    <a:gd name="T33" fmla="*/ 0 h 56"/>
                    <a:gd name="T34" fmla="*/ 0 w 68"/>
                    <a:gd name="T35" fmla="*/ 0 h 56"/>
                    <a:gd name="T36" fmla="*/ 0 w 68"/>
                    <a:gd name="T37" fmla="*/ 0 h 56"/>
                    <a:gd name="T38" fmla="*/ 0 w 68"/>
                    <a:gd name="T39" fmla="*/ 0 h 56"/>
                    <a:gd name="T40" fmla="*/ 0 w 68"/>
                    <a:gd name="T41" fmla="*/ 0 h 56"/>
                    <a:gd name="T42" fmla="*/ 0 w 68"/>
                    <a:gd name="T43" fmla="*/ 0 h 56"/>
                    <a:gd name="T44" fmla="*/ 0 w 68"/>
                    <a:gd name="T45" fmla="*/ 0 h 56"/>
                    <a:gd name="T46" fmla="*/ 0 w 68"/>
                    <a:gd name="T47" fmla="*/ 0 h 56"/>
                    <a:gd name="T48" fmla="*/ 0 w 68"/>
                    <a:gd name="T49" fmla="*/ 0 h 56"/>
                    <a:gd name="T50" fmla="*/ 0 w 68"/>
                    <a:gd name="T51" fmla="*/ 0 h 56"/>
                    <a:gd name="T52" fmla="*/ 0 w 68"/>
                    <a:gd name="T53" fmla="*/ 0 h 56"/>
                    <a:gd name="T54" fmla="*/ 0 w 68"/>
                    <a:gd name="T55" fmla="*/ 0 h 56"/>
                    <a:gd name="T56" fmla="*/ 0 w 68"/>
                    <a:gd name="T57" fmla="*/ 0 h 56"/>
                    <a:gd name="T58" fmla="*/ 0 w 68"/>
                    <a:gd name="T59" fmla="*/ 0 h 56"/>
                    <a:gd name="T60" fmla="*/ 0 w 68"/>
                    <a:gd name="T61" fmla="*/ 0 h 56"/>
                    <a:gd name="T62" fmla="*/ 0 w 68"/>
                    <a:gd name="T63" fmla="*/ 0 h 56"/>
                    <a:gd name="T64" fmla="*/ 0 w 68"/>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6"/>
                    <a:gd name="T101" fmla="*/ 68 w 68"/>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6">
                      <a:moveTo>
                        <a:pt x="21" y="11"/>
                      </a:moveTo>
                      <a:lnTo>
                        <a:pt x="28" y="6"/>
                      </a:lnTo>
                      <a:lnTo>
                        <a:pt x="35" y="3"/>
                      </a:lnTo>
                      <a:lnTo>
                        <a:pt x="41" y="2"/>
                      </a:lnTo>
                      <a:lnTo>
                        <a:pt x="47" y="1"/>
                      </a:lnTo>
                      <a:lnTo>
                        <a:pt x="53" y="0"/>
                      </a:lnTo>
                      <a:lnTo>
                        <a:pt x="58" y="1"/>
                      </a:lnTo>
                      <a:lnTo>
                        <a:pt x="62" y="3"/>
                      </a:lnTo>
                      <a:lnTo>
                        <a:pt x="65" y="6"/>
                      </a:lnTo>
                      <a:lnTo>
                        <a:pt x="68" y="10"/>
                      </a:lnTo>
                      <a:lnTo>
                        <a:pt x="68" y="14"/>
                      </a:lnTo>
                      <a:lnTo>
                        <a:pt x="66" y="20"/>
                      </a:lnTo>
                      <a:lnTo>
                        <a:pt x="65" y="26"/>
                      </a:lnTo>
                      <a:lnTo>
                        <a:pt x="62" y="30"/>
                      </a:lnTo>
                      <a:lnTo>
                        <a:pt x="57" y="36"/>
                      </a:lnTo>
                      <a:lnTo>
                        <a:pt x="52" y="42"/>
                      </a:lnTo>
                      <a:lnTo>
                        <a:pt x="46" y="46"/>
                      </a:lnTo>
                      <a:lnTo>
                        <a:pt x="39" y="49"/>
                      </a:lnTo>
                      <a:lnTo>
                        <a:pt x="34" y="53"/>
                      </a:lnTo>
                      <a:lnTo>
                        <a:pt x="27" y="55"/>
                      </a:lnTo>
                      <a:lnTo>
                        <a:pt x="20" y="56"/>
                      </a:lnTo>
                      <a:lnTo>
                        <a:pt x="14" y="56"/>
                      </a:lnTo>
                      <a:lnTo>
                        <a:pt x="10" y="55"/>
                      </a:lnTo>
                      <a:lnTo>
                        <a:pt x="5" y="53"/>
                      </a:lnTo>
                      <a:lnTo>
                        <a:pt x="2" y="51"/>
                      </a:lnTo>
                      <a:lnTo>
                        <a:pt x="1" y="46"/>
                      </a:lnTo>
                      <a:lnTo>
                        <a:pt x="0" y="42"/>
                      </a:lnTo>
                      <a:lnTo>
                        <a:pt x="1" y="37"/>
                      </a:lnTo>
                      <a:lnTo>
                        <a:pt x="3" y="31"/>
                      </a:lnTo>
                      <a:lnTo>
                        <a:pt x="6" y="26"/>
                      </a:lnTo>
                      <a:lnTo>
                        <a:pt x="10" y="20"/>
                      </a:lnTo>
                      <a:lnTo>
                        <a:pt x="15" y="15"/>
                      </a:lnTo>
                      <a:lnTo>
                        <a:pt x="21" y="1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49" name="Freeform 555"/>
                <p:cNvSpPr>
                  <a:spLocks/>
                </p:cNvSpPr>
                <p:nvPr/>
              </p:nvSpPr>
              <p:spPr bwMode="auto">
                <a:xfrm>
                  <a:off x="3378" y="1195"/>
                  <a:ext cx="59" cy="118"/>
                </a:xfrm>
                <a:custGeom>
                  <a:avLst/>
                  <a:gdLst>
                    <a:gd name="T0" fmla="*/ 0 w 581"/>
                    <a:gd name="T1" fmla="*/ 0 h 1080"/>
                    <a:gd name="T2" fmla="*/ 0 w 581"/>
                    <a:gd name="T3" fmla="*/ 0 h 1080"/>
                    <a:gd name="T4" fmla="*/ 0 w 581"/>
                    <a:gd name="T5" fmla="*/ 0 h 1080"/>
                    <a:gd name="T6" fmla="*/ 0 w 581"/>
                    <a:gd name="T7" fmla="*/ 0 h 1080"/>
                    <a:gd name="T8" fmla="*/ 0 w 581"/>
                    <a:gd name="T9" fmla="*/ 0 h 1080"/>
                    <a:gd name="T10" fmla="*/ 0 w 581"/>
                    <a:gd name="T11" fmla="*/ 0 h 1080"/>
                    <a:gd name="T12" fmla="*/ 0 w 581"/>
                    <a:gd name="T13" fmla="*/ 0 h 1080"/>
                    <a:gd name="T14" fmla="*/ 0 w 581"/>
                    <a:gd name="T15" fmla="*/ 0 h 1080"/>
                    <a:gd name="T16" fmla="*/ 0 w 581"/>
                    <a:gd name="T17" fmla="*/ 0 h 1080"/>
                    <a:gd name="T18" fmla="*/ 0 w 581"/>
                    <a:gd name="T19" fmla="*/ 0 h 1080"/>
                    <a:gd name="T20" fmla="*/ 0 w 581"/>
                    <a:gd name="T21" fmla="*/ 0 h 1080"/>
                    <a:gd name="T22" fmla="*/ 0 w 581"/>
                    <a:gd name="T23" fmla="*/ 0 h 1080"/>
                    <a:gd name="T24" fmla="*/ 0 w 581"/>
                    <a:gd name="T25" fmla="*/ 0 h 1080"/>
                    <a:gd name="T26" fmla="*/ 0 w 581"/>
                    <a:gd name="T27" fmla="*/ 0 h 1080"/>
                    <a:gd name="T28" fmla="*/ 0 w 581"/>
                    <a:gd name="T29" fmla="*/ 0 h 1080"/>
                    <a:gd name="T30" fmla="*/ 0 w 581"/>
                    <a:gd name="T31" fmla="*/ 0 h 1080"/>
                    <a:gd name="T32" fmla="*/ 0 w 581"/>
                    <a:gd name="T33" fmla="*/ 0 h 1080"/>
                    <a:gd name="T34" fmla="*/ 0 w 581"/>
                    <a:gd name="T35" fmla="*/ 0 h 1080"/>
                    <a:gd name="T36" fmla="*/ 0 w 581"/>
                    <a:gd name="T37" fmla="*/ 0 h 1080"/>
                    <a:gd name="T38" fmla="*/ 0 w 581"/>
                    <a:gd name="T39" fmla="*/ 0 h 1080"/>
                    <a:gd name="T40" fmla="*/ 0 w 581"/>
                    <a:gd name="T41" fmla="*/ 0 h 1080"/>
                    <a:gd name="T42" fmla="*/ 0 w 58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1"/>
                    <a:gd name="T67" fmla="*/ 0 h 1080"/>
                    <a:gd name="T68" fmla="*/ 581 w 58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1" h="1080">
                      <a:moveTo>
                        <a:pt x="68" y="12"/>
                      </a:moveTo>
                      <a:lnTo>
                        <a:pt x="581" y="1046"/>
                      </a:lnTo>
                      <a:lnTo>
                        <a:pt x="512" y="1080"/>
                      </a:lnTo>
                      <a:lnTo>
                        <a:pt x="3" y="45"/>
                      </a:lnTo>
                      <a:lnTo>
                        <a:pt x="0" y="40"/>
                      </a:lnTo>
                      <a:lnTo>
                        <a:pt x="0" y="35"/>
                      </a:lnTo>
                      <a:lnTo>
                        <a:pt x="1" y="29"/>
                      </a:lnTo>
                      <a:lnTo>
                        <a:pt x="4" y="23"/>
                      </a:lnTo>
                      <a:lnTo>
                        <a:pt x="7" y="18"/>
                      </a:lnTo>
                      <a:lnTo>
                        <a:pt x="12" y="13"/>
                      </a:lnTo>
                      <a:lnTo>
                        <a:pt x="17" y="9"/>
                      </a:lnTo>
                      <a:lnTo>
                        <a:pt x="23" y="4"/>
                      </a:lnTo>
                      <a:lnTo>
                        <a:pt x="30" y="2"/>
                      </a:lnTo>
                      <a:lnTo>
                        <a:pt x="37" y="0"/>
                      </a:lnTo>
                      <a:lnTo>
                        <a:pt x="43" y="0"/>
                      </a:lnTo>
                      <a:lnTo>
                        <a:pt x="50" y="0"/>
                      </a:lnTo>
                      <a:lnTo>
                        <a:pt x="56" y="2"/>
                      </a:lnTo>
                      <a:lnTo>
                        <a:pt x="61" y="4"/>
                      </a:lnTo>
                      <a:lnTo>
                        <a:pt x="65" y="8"/>
                      </a:lnTo>
                      <a:lnTo>
                        <a:pt x="68"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50" name="Freeform 556"/>
                <p:cNvSpPr>
                  <a:spLocks/>
                </p:cNvSpPr>
                <p:nvPr/>
              </p:nvSpPr>
              <p:spPr bwMode="auto">
                <a:xfrm>
                  <a:off x="3378" y="1195"/>
                  <a:ext cx="59" cy="118"/>
                </a:xfrm>
                <a:custGeom>
                  <a:avLst/>
                  <a:gdLst>
                    <a:gd name="T0" fmla="*/ 0 w 581"/>
                    <a:gd name="T1" fmla="*/ 0 h 1080"/>
                    <a:gd name="T2" fmla="*/ 0 w 581"/>
                    <a:gd name="T3" fmla="*/ 0 h 1080"/>
                    <a:gd name="T4" fmla="*/ 0 w 581"/>
                    <a:gd name="T5" fmla="*/ 0 h 1080"/>
                    <a:gd name="T6" fmla="*/ 0 w 581"/>
                    <a:gd name="T7" fmla="*/ 0 h 1080"/>
                    <a:gd name="T8" fmla="*/ 0 w 581"/>
                    <a:gd name="T9" fmla="*/ 0 h 1080"/>
                    <a:gd name="T10" fmla="*/ 0 w 581"/>
                    <a:gd name="T11" fmla="*/ 0 h 1080"/>
                    <a:gd name="T12" fmla="*/ 0 w 581"/>
                    <a:gd name="T13" fmla="*/ 0 h 1080"/>
                    <a:gd name="T14" fmla="*/ 0 w 581"/>
                    <a:gd name="T15" fmla="*/ 0 h 1080"/>
                    <a:gd name="T16" fmla="*/ 0 w 581"/>
                    <a:gd name="T17" fmla="*/ 0 h 1080"/>
                    <a:gd name="T18" fmla="*/ 0 w 581"/>
                    <a:gd name="T19" fmla="*/ 0 h 1080"/>
                    <a:gd name="T20" fmla="*/ 0 w 581"/>
                    <a:gd name="T21" fmla="*/ 0 h 1080"/>
                    <a:gd name="T22" fmla="*/ 0 w 581"/>
                    <a:gd name="T23" fmla="*/ 0 h 1080"/>
                    <a:gd name="T24" fmla="*/ 0 w 581"/>
                    <a:gd name="T25" fmla="*/ 0 h 1080"/>
                    <a:gd name="T26" fmla="*/ 0 w 581"/>
                    <a:gd name="T27" fmla="*/ 0 h 1080"/>
                    <a:gd name="T28" fmla="*/ 0 w 581"/>
                    <a:gd name="T29" fmla="*/ 0 h 1080"/>
                    <a:gd name="T30" fmla="*/ 0 w 581"/>
                    <a:gd name="T31" fmla="*/ 0 h 1080"/>
                    <a:gd name="T32" fmla="*/ 0 w 581"/>
                    <a:gd name="T33" fmla="*/ 0 h 1080"/>
                    <a:gd name="T34" fmla="*/ 0 w 581"/>
                    <a:gd name="T35" fmla="*/ 0 h 1080"/>
                    <a:gd name="T36" fmla="*/ 0 w 581"/>
                    <a:gd name="T37" fmla="*/ 0 h 1080"/>
                    <a:gd name="T38" fmla="*/ 0 w 581"/>
                    <a:gd name="T39" fmla="*/ 0 h 1080"/>
                    <a:gd name="T40" fmla="*/ 0 w 581"/>
                    <a:gd name="T41" fmla="*/ 0 h 1080"/>
                    <a:gd name="T42" fmla="*/ 0 w 58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1"/>
                    <a:gd name="T67" fmla="*/ 0 h 1080"/>
                    <a:gd name="T68" fmla="*/ 581 w 58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1" h="1080">
                      <a:moveTo>
                        <a:pt x="68" y="12"/>
                      </a:moveTo>
                      <a:lnTo>
                        <a:pt x="581" y="1046"/>
                      </a:lnTo>
                      <a:lnTo>
                        <a:pt x="512" y="1080"/>
                      </a:lnTo>
                      <a:lnTo>
                        <a:pt x="3" y="45"/>
                      </a:lnTo>
                      <a:lnTo>
                        <a:pt x="0" y="40"/>
                      </a:lnTo>
                      <a:lnTo>
                        <a:pt x="0" y="35"/>
                      </a:lnTo>
                      <a:lnTo>
                        <a:pt x="1" y="29"/>
                      </a:lnTo>
                      <a:lnTo>
                        <a:pt x="4" y="23"/>
                      </a:lnTo>
                      <a:lnTo>
                        <a:pt x="7" y="18"/>
                      </a:lnTo>
                      <a:lnTo>
                        <a:pt x="12" y="13"/>
                      </a:lnTo>
                      <a:lnTo>
                        <a:pt x="17" y="9"/>
                      </a:lnTo>
                      <a:lnTo>
                        <a:pt x="23" y="4"/>
                      </a:lnTo>
                      <a:lnTo>
                        <a:pt x="30" y="2"/>
                      </a:lnTo>
                      <a:lnTo>
                        <a:pt x="37" y="0"/>
                      </a:lnTo>
                      <a:lnTo>
                        <a:pt x="43" y="0"/>
                      </a:lnTo>
                      <a:lnTo>
                        <a:pt x="50" y="0"/>
                      </a:lnTo>
                      <a:lnTo>
                        <a:pt x="56" y="2"/>
                      </a:lnTo>
                      <a:lnTo>
                        <a:pt x="61" y="4"/>
                      </a:lnTo>
                      <a:lnTo>
                        <a:pt x="65" y="8"/>
                      </a:lnTo>
                      <a:lnTo>
                        <a:pt x="68"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1" name="Freeform 557"/>
                <p:cNvSpPr>
                  <a:spLocks/>
                </p:cNvSpPr>
                <p:nvPr/>
              </p:nvSpPr>
              <p:spPr bwMode="auto">
                <a:xfrm>
                  <a:off x="3450" y="1657"/>
                  <a:ext cx="79" cy="115"/>
                </a:xfrm>
                <a:custGeom>
                  <a:avLst/>
                  <a:gdLst>
                    <a:gd name="T0" fmla="*/ 0 w 783"/>
                    <a:gd name="T1" fmla="*/ 0 h 1055"/>
                    <a:gd name="T2" fmla="*/ 0 w 783"/>
                    <a:gd name="T3" fmla="*/ 0 h 1055"/>
                    <a:gd name="T4" fmla="*/ 0 w 783"/>
                    <a:gd name="T5" fmla="*/ 0 h 1055"/>
                    <a:gd name="T6" fmla="*/ 0 w 783"/>
                    <a:gd name="T7" fmla="*/ 0 h 1055"/>
                    <a:gd name="T8" fmla="*/ 0 w 783"/>
                    <a:gd name="T9" fmla="*/ 0 h 1055"/>
                    <a:gd name="T10" fmla="*/ 0 w 783"/>
                    <a:gd name="T11" fmla="*/ 0 h 1055"/>
                    <a:gd name="T12" fmla="*/ 0 w 783"/>
                    <a:gd name="T13" fmla="*/ 0 h 1055"/>
                    <a:gd name="T14" fmla="*/ 0 w 783"/>
                    <a:gd name="T15" fmla="*/ 0 h 1055"/>
                    <a:gd name="T16" fmla="*/ 0 w 783"/>
                    <a:gd name="T17" fmla="*/ 0 h 1055"/>
                    <a:gd name="T18" fmla="*/ 0 w 783"/>
                    <a:gd name="T19" fmla="*/ 0 h 1055"/>
                    <a:gd name="T20" fmla="*/ 0 w 783"/>
                    <a:gd name="T21" fmla="*/ 0 h 1055"/>
                    <a:gd name="T22" fmla="*/ 0 w 783"/>
                    <a:gd name="T23" fmla="*/ 0 h 1055"/>
                    <a:gd name="T24" fmla="*/ 0 w 783"/>
                    <a:gd name="T25" fmla="*/ 0 h 1055"/>
                    <a:gd name="T26" fmla="*/ 0 w 783"/>
                    <a:gd name="T27" fmla="*/ 0 h 1055"/>
                    <a:gd name="T28" fmla="*/ 0 w 783"/>
                    <a:gd name="T29" fmla="*/ 0 h 1055"/>
                    <a:gd name="T30" fmla="*/ 0 w 783"/>
                    <a:gd name="T31" fmla="*/ 0 h 1055"/>
                    <a:gd name="T32" fmla="*/ 0 w 783"/>
                    <a:gd name="T33" fmla="*/ 0 h 1055"/>
                    <a:gd name="T34" fmla="*/ 0 w 783"/>
                    <a:gd name="T35" fmla="*/ 0 h 1055"/>
                    <a:gd name="T36" fmla="*/ 0 w 783"/>
                    <a:gd name="T37" fmla="*/ 0 h 1055"/>
                    <a:gd name="T38" fmla="*/ 0 w 783"/>
                    <a:gd name="T39" fmla="*/ 0 h 1055"/>
                    <a:gd name="T40" fmla="*/ 0 w 783"/>
                    <a:gd name="T41" fmla="*/ 0 h 1055"/>
                    <a:gd name="T42" fmla="*/ 0 w 783"/>
                    <a:gd name="T43" fmla="*/ 0 h 1055"/>
                    <a:gd name="T44" fmla="*/ 0 w 783"/>
                    <a:gd name="T45" fmla="*/ 0 h 1055"/>
                    <a:gd name="T46" fmla="*/ 0 w 783"/>
                    <a:gd name="T47" fmla="*/ 0 h 1055"/>
                    <a:gd name="T48" fmla="*/ 0 w 783"/>
                    <a:gd name="T49" fmla="*/ 0 h 1055"/>
                    <a:gd name="T50" fmla="*/ 0 w 783"/>
                    <a:gd name="T51" fmla="*/ 0 h 1055"/>
                    <a:gd name="T52" fmla="*/ 0 w 783"/>
                    <a:gd name="T53" fmla="*/ 0 h 1055"/>
                    <a:gd name="T54" fmla="*/ 0 w 783"/>
                    <a:gd name="T55" fmla="*/ 0 h 1055"/>
                    <a:gd name="T56" fmla="*/ 0 w 783"/>
                    <a:gd name="T57" fmla="*/ 0 h 1055"/>
                    <a:gd name="T58" fmla="*/ 0 w 783"/>
                    <a:gd name="T59" fmla="*/ 0 h 1055"/>
                    <a:gd name="T60" fmla="*/ 0 w 783"/>
                    <a:gd name="T61" fmla="*/ 0 h 1055"/>
                    <a:gd name="T62" fmla="*/ 0 w 783"/>
                    <a:gd name="T63" fmla="*/ 0 h 1055"/>
                    <a:gd name="T64" fmla="*/ 0 w 783"/>
                    <a:gd name="T65" fmla="*/ 0 h 1055"/>
                    <a:gd name="T66" fmla="*/ 0 w 783"/>
                    <a:gd name="T67" fmla="*/ 0 h 1055"/>
                    <a:gd name="T68" fmla="*/ 0 w 783"/>
                    <a:gd name="T69" fmla="*/ 0 h 1055"/>
                    <a:gd name="T70" fmla="*/ 0 w 783"/>
                    <a:gd name="T71" fmla="*/ 0 h 1055"/>
                    <a:gd name="T72" fmla="*/ 0 w 783"/>
                    <a:gd name="T73" fmla="*/ 0 h 1055"/>
                    <a:gd name="T74" fmla="*/ 0 w 783"/>
                    <a:gd name="T75" fmla="*/ 0 h 10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055"/>
                    <a:gd name="T116" fmla="*/ 783 w 783"/>
                    <a:gd name="T117" fmla="*/ 1055 h 105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055">
                      <a:moveTo>
                        <a:pt x="720" y="1047"/>
                      </a:move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780" y="1004"/>
                      </a:lnTo>
                      <a:lnTo>
                        <a:pt x="782" y="1008"/>
                      </a:lnTo>
                      <a:lnTo>
                        <a:pt x="783" y="1013"/>
                      </a:lnTo>
                      <a:lnTo>
                        <a:pt x="783" y="1018"/>
                      </a:lnTo>
                      <a:lnTo>
                        <a:pt x="781" y="1024"/>
                      </a:lnTo>
                      <a:lnTo>
                        <a:pt x="779" y="1030"/>
                      </a:lnTo>
                      <a:lnTo>
                        <a:pt x="775" y="1035"/>
                      </a:lnTo>
                      <a:lnTo>
                        <a:pt x="770" y="1041"/>
                      </a:lnTo>
                      <a:lnTo>
                        <a:pt x="764" y="1046"/>
                      </a:lnTo>
                      <a:lnTo>
                        <a:pt x="758" y="1049"/>
                      </a:lnTo>
                      <a:lnTo>
                        <a:pt x="751" y="1051"/>
                      </a:lnTo>
                      <a:lnTo>
                        <a:pt x="746" y="1053"/>
                      </a:lnTo>
                      <a:lnTo>
                        <a:pt x="739" y="1055"/>
                      </a:lnTo>
                      <a:lnTo>
                        <a:pt x="733" y="1053"/>
                      </a:lnTo>
                      <a:lnTo>
                        <a:pt x="728" y="1052"/>
                      </a:lnTo>
                      <a:lnTo>
                        <a:pt x="723" y="1050"/>
                      </a:lnTo>
                      <a:lnTo>
                        <a:pt x="720" y="104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52" name="Freeform 558"/>
                <p:cNvSpPr>
                  <a:spLocks/>
                </p:cNvSpPr>
                <p:nvPr/>
              </p:nvSpPr>
              <p:spPr bwMode="auto">
                <a:xfrm>
                  <a:off x="3450" y="1657"/>
                  <a:ext cx="79" cy="115"/>
                </a:xfrm>
                <a:custGeom>
                  <a:avLst/>
                  <a:gdLst>
                    <a:gd name="T0" fmla="*/ 0 w 783"/>
                    <a:gd name="T1" fmla="*/ 0 h 1055"/>
                    <a:gd name="T2" fmla="*/ 0 w 783"/>
                    <a:gd name="T3" fmla="*/ 0 h 1055"/>
                    <a:gd name="T4" fmla="*/ 0 w 783"/>
                    <a:gd name="T5" fmla="*/ 0 h 1055"/>
                    <a:gd name="T6" fmla="*/ 0 w 783"/>
                    <a:gd name="T7" fmla="*/ 0 h 1055"/>
                    <a:gd name="T8" fmla="*/ 0 w 783"/>
                    <a:gd name="T9" fmla="*/ 0 h 1055"/>
                    <a:gd name="T10" fmla="*/ 0 w 783"/>
                    <a:gd name="T11" fmla="*/ 0 h 1055"/>
                    <a:gd name="T12" fmla="*/ 0 w 783"/>
                    <a:gd name="T13" fmla="*/ 0 h 1055"/>
                    <a:gd name="T14" fmla="*/ 0 w 783"/>
                    <a:gd name="T15" fmla="*/ 0 h 1055"/>
                    <a:gd name="T16" fmla="*/ 0 w 783"/>
                    <a:gd name="T17" fmla="*/ 0 h 1055"/>
                    <a:gd name="T18" fmla="*/ 0 w 783"/>
                    <a:gd name="T19" fmla="*/ 0 h 1055"/>
                    <a:gd name="T20" fmla="*/ 0 w 783"/>
                    <a:gd name="T21" fmla="*/ 0 h 1055"/>
                    <a:gd name="T22" fmla="*/ 0 w 783"/>
                    <a:gd name="T23" fmla="*/ 0 h 1055"/>
                    <a:gd name="T24" fmla="*/ 0 w 783"/>
                    <a:gd name="T25" fmla="*/ 0 h 1055"/>
                    <a:gd name="T26" fmla="*/ 0 w 783"/>
                    <a:gd name="T27" fmla="*/ 0 h 1055"/>
                    <a:gd name="T28" fmla="*/ 0 w 783"/>
                    <a:gd name="T29" fmla="*/ 0 h 1055"/>
                    <a:gd name="T30" fmla="*/ 0 w 783"/>
                    <a:gd name="T31" fmla="*/ 0 h 1055"/>
                    <a:gd name="T32" fmla="*/ 0 w 783"/>
                    <a:gd name="T33" fmla="*/ 0 h 1055"/>
                    <a:gd name="T34" fmla="*/ 0 w 783"/>
                    <a:gd name="T35" fmla="*/ 0 h 1055"/>
                    <a:gd name="T36" fmla="*/ 0 w 783"/>
                    <a:gd name="T37" fmla="*/ 0 h 1055"/>
                    <a:gd name="T38" fmla="*/ 0 w 783"/>
                    <a:gd name="T39" fmla="*/ 0 h 1055"/>
                    <a:gd name="T40" fmla="*/ 0 w 783"/>
                    <a:gd name="T41" fmla="*/ 0 h 1055"/>
                    <a:gd name="T42" fmla="*/ 0 w 783"/>
                    <a:gd name="T43" fmla="*/ 0 h 1055"/>
                    <a:gd name="T44" fmla="*/ 0 w 783"/>
                    <a:gd name="T45" fmla="*/ 0 h 1055"/>
                    <a:gd name="T46" fmla="*/ 0 w 783"/>
                    <a:gd name="T47" fmla="*/ 0 h 1055"/>
                    <a:gd name="T48" fmla="*/ 0 w 783"/>
                    <a:gd name="T49" fmla="*/ 0 h 1055"/>
                    <a:gd name="T50" fmla="*/ 0 w 783"/>
                    <a:gd name="T51" fmla="*/ 0 h 1055"/>
                    <a:gd name="T52" fmla="*/ 0 w 783"/>
                    <a:gd name="T53" fmla="*/ 0 h 1055"/>
                    <a:gd name="T54" fmla="*/ 0 w 783"/>
                    <a:gd name="T55" fmla="*/ 0 h 1055"/>
                    <a:gd name="T56" fmla="*/ 0 w 783"/>
                    <a:gd name="T57" fmla="*/ 0 h 1055"/>
                    <a:gd name="T58" fmla="*/ 0 w 783"/>
                    <a:gd name="T59" fmla="*/ 0 h 1055"/>
                    <a:gd name="T60" fmla="*/ 0 w 783"/>
                    <a:gd name="T61" fmla="*/ 0 h 1055"/>
                    <a:gd name="T62" fmla="*/ 0 w 783"/>
                    <a:gd name="T63" fmla="*/ 0 h 1055"/>
                    <a:gd name="T64" fmla="*/ 0 w 783"/>
                    <a:gd name="T65" fmla="*/ 0 h 1055"/>
                    <a:gd name="T66" fmla="*/ 0 w 783"/>
                    <a:gd name="T67" fmla="*/ 0 h 1055"/>
                    <a:gd name="T68" fmla="*/ 0 w 783"/>
                    <a:gd name="T69" fmla="*/ 0 h 1055"/>
                    <a:gd name="T70" fmla="*/ 0 w 783"/>
                    <a:gd name="T71" fmla="*/ 0 h 1055"/>
                    <a:gd name="T72" fmla="*/ 0 w 783"/>
                    <a:gd name="T73" fmla="*/ 0 h 1055"/>
                    <a:gd name="T74" fmla="*/ 0 w 783"/>
                    <a:gd name="T75" fmla="*/ 0 h 10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055"/>
                    <a:gd name="T116" fmla="*/ 783 w 783"/>
                    <a:gd name="T117" fmla="*/ 1055 h 105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055">
                      <a:moveTo>
                        <a:pt x="720" y="1047"/>
                      </a:move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780" y="1004"/>
                      </a:lnTo>
                      <a:lnTo>
                        <a:pt x="782" y="1008"/>
                      </a:lnTo>
                      <a:lnTo>
                        <a:pt x="783" y="1013"/>
                      </a:lnTo>
                      <a:lnTo>
                        <a:pt x="783" y="1018"/>
                      </a:lnTo>
                      <a:lnTo>
                        <a:pt x="781" y="1024"/>
                      </a:lnTo>
                      <a:lnTo>
                        <a:pt x="779" y="1030"/>
                      </a:lnTo>
                      <a:lnTo>
                        <a:pt x="775" y="1035"/>
                      </a:lnTo>
                      <a:lnTo>
                        <a:pt x="770" y="1041"/>
                      </a:lnTo>
                      <a:lnTo>
                        <a:pt x="764" y="1046"/>
                      </a:lnTo>
                      <a:lnTo>
                        <a:pt x="758" y="1049"/>
                      </a:lnTo>
                      <a:lnTo>
                        <a:pt x="751" y="1051"/>
                      </a:lnTo>
                      <a:lnTo>
                        <a:pt x="746" y="1053"/>
                      </a:lnTo>
                      <a:lnTo>
                        <a:pt x="739" y="1055"/>
                      </a:lnTo>
                      <a:lnTo>
                        <a:pt x="733" y="1053"/>
                      </a:lnTo>
                      <a:lnTo>
                        <a:pt x="728" y="1052"/>
                      </a:lnTo>
                      <a:lnTo>
                        <a:pt x="723" y="1050"/>
                      </a:lnTo>
                      <a:lnTo>
                        <a:pt x="720" y="10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3" name="Freeform 559"/>
                <p:cNvSpPr>
                  <a:spLocks/>
                </p:cNvSpPr>
                <p:nvPr/>
              </p:nvSpPr>
              <p:spPr bwMode="auto">
                <a:xfrm>
                  <a:off x="3450" y="1657"/>
                  <a:ext cx="7" cy="7"/>
                </a:xfrm>
                <a:custGeom>
                  <a:avLst/>
                  <a:gdLst>
                    <a:gd name="T0" fmla="*/ 0 w 68"/>
                    <a:gd name="T1" fmla="*/ 0 h 59"/>
                    <a:gd name="T2" fmla="*/ 0 w 68"/>
                    <a:gd name="T3" fmla="*/ 0 h 59"/>
                    <a:gd name="T4" fmla="*/ 0 w 68"/>
                    <a:gd name="T5" fmla="*/ 0 h 59"/>
                    <a:gd name="T6" fmla="*/ 0 w 68"/>
                    <a:gd name="T7" fmla="*/ 0 h 59"/>
                    <a:gd name="T8" fmla="*/ 0 w 68"/>
                    <a:gd name="T9" fmla="*/ 0 h 59"/>
                    <a:gd name="T10" fmla="*/ 0 w 68"/>
                    <a:gd name="T11" fmla="*/ 0 h 59"/>
                    <a:gd name="T12" fmla="*/ 0 w 68"/>
                    <a:gd name="T13" fmla="*/ 0 h 59"/>
                    <a:gd name="T14" fmla="*/ 0 w 68"/>
                    <a:gd name="T15" fmla="*/ 0 h 59"/>
                    <a:gd name="T16" fmla="*/ 0 w 68"/>
                    <a:gd name="T17" fmla="*/ 0 h 59"/>
                    <a:gd name="T18" fmla="*/ 0 w 68"/>
                    <a:gd name="T19" fmla="*/ 0 h 59"/>
                    <a:gd name="T20" fmla="*/ 0 w 68"/>
                    <a:gd name="T21" fmla="*/ 0 h 59"/>
                    <a:gd name="T22" fmla="*/ 0 w 68"/>
                    <a:gd name="T23" fmla="*/ 0 h 59"/>
                    <a:gd name="T24" fmla="*/ 0 w 68"/>
                    <a:gd name="T25" fmla="*/ 0 h 59"/>
                    <a:gd name="T26" fmla="*/ 0 w 68"/>
                    <a:gd name="T27" fmla="*/ 0 h 59"/>
                    <a:gd name="T28" fmla="*/ 0 w 68"/>
                    <a:gd name="T29" fmla="*/ 0 h 59"/>
                    <a:gd name="T30" fmla="*/ 0 w 68"/>
                    <a:gd name="T31" fmla="*/ 0 h 59"/>
                    <a:gd name="T32" fmla="*/ 0 w 68"/>
                    <a:gd name="T33" fmla="*/ 0 h 59"/>
                    <a:gd name="T34" fmla="*/ 0 w 68"/>
                    <a:gd name="T35" fmla="*/ 0 h 59"/>
                    <a:gd name="T36" fmla="*/ 0 w 68"/>
                    <a:gd name="T37" fmla="*/ 0 h 59"/>
                    <a:gd name="T38" fmla="*/ 0 w 68"/>
                    <a:gd name="T39" fmla="*/ 0 h 59"/>
                    <a:gd name="T40" fmla="*/ 0 w 68"/>
                    <a:gd name="T41" fmla="*/ 0 h 59"/>
                    <a:gd name="T42" fmla="*/ 0 w 68"/>
                    <a:gd name="T43" fmla="*/ 0 h 59"/>
                    <a:gd name="T44" fmla="*/ 0 w 68"/>
                    <a:gd name="T45" fmla="*/ 0 h 59"/>
                    <a:gd name="T46" fmla="*/ 0 w 68"/>
                    <a:gd name="T47" fmla="*/ 0 h 59"/>
                    <a:gd name="T48" fmla="*/ 0 w 68"/>
                    <a:gd name="T49" fmla="*/ 0 h 59"/>
                    <a:gd name="T50" fmla="*/ 0 w 68"/>
                    <a:gd name="T51" fmla="*/ 0 h 59"/>
                    <a:gd name="T52" fmla="*/ 0 w 68"/>
                    <a:gd name="T53" fmla="*/ 0 h 59"/>
                    <a:gd name="T54" fmla="*/ 0 w 68"/>
                    <a:gd name="T55" fmla="*/ 0 h 59"/>
                    <a:gd name="T56" fmla="*/ 0 w 68"/>
                    <a:gd name="T57" fmla="*/ 0 h 59"/>
                    <a:gd name="T58" fmla="*/ 0 w 68"/>
                    <a:gd name="T59" fmla="*/ 0 h 59"/>
                    <a:gd name="T60" fmla="*/ 0 w 68"/>
                    <a:gd name="T61" fmla="*/ 0 h 59"/>
                    <a:gd name="T62" fmla="*/ 0 w 68"/>
                    <a:gd name="T63" fmla="*/ 0 h 59"/>
                    <a:gd name="T64" fmla="*/ 0 w 68"/>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9"/>
                    <a:gd name="T101" fmla="*/ 68 w 68"/>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9">
                      <a:moveTo>
                        <a:pt x="47" y="49"/>
                      </a:moveTo>
                      <a:lnTo>
                        <a:pt x="42" y="53"/>
                      </a:lnTo>
                      <a:lnTo>
                        <a:pt x="35" y="57"/>
                      </a:lnTo>
                      <a:lnTo>
                        <a:pt x="28" y="58"/>
                      </a:lnTo>
                      <a:lnTo>
                        <a:pt x="21" y="59"/>
                      </a:lnTo>
                      <a:lnTo>
                        <a:pt x="16" y="59"/>
                      </a:lnTo>
                      <a:lnTo>
                        <a:pt x="10" y="58"/>
                      </a:lnTo>
                      <a:lnTo>
                        <a:pt x="5" y="56"/>
                      </a:ln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67" y="11"/>
                      </a:lnTo>
                      <a:lnTo>
                        <a:pt x="68" y="16"/>
                      </a:lnTo>
                      <a:lnTo>
                        <a:pt x="68" y="22"/>
                      </a:lnTo>
                      <a:lnTo>
                        <a:pt x="65" y="27"/>
                      </a:lnTo>
                      <a:lnTo>
                        <a:pt x="63" y="33"/>
                      </a:lnTo>
                      <a:lnTo>
                        <a:pt x="59" y="39"/>
                      </a:lnTo>
                      <a:lnTo>
                        <a:pt x="54" y="44"/>
                      </a:lnTo>
                      <a:lnTo>
                        <a:pt x="47" y="4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54" name="Freeform 560"/>
                <p:cNvSpPr>
                  <a:spLocks/>
                </p:cNvSpPr>
                <p:nvPr/>
              </p:nvSpPr>
              <p:spPr bwMode="auto">
                <a:xfrm>
                  <a:off x="3450" y="1657"/>
                  <a:ext cx="7" cy="7"/>
                </a:xfrm>
                <a:custGeom>
                  <a:avLst/>
                  <a:gdLst>
                    <a:gd name="T0" fmla="*/ 0 w 68"/>
                    <a:gd name="T1" fmla="*/ 0 h 59"/>
                    <a:gd name="T2" fmla="*/ 0 w 68"/>
                    <a:gd name="T3" fmla="*/ 0 h 59"/>
                    <a:gd name="T4" fmla="*/ 0 w 68"/>
                    <a:gd name="T5" fmla="*/ 0 h 59"/>
                    <a:gd name="T6" fmla="*/ 0 w 68"/>
                    <a:gd name="T7" fmla="*/ 0 h 59"/>
                    <a:gd name="T8" fmla="*/ 0 w 68"/>
                    <a:gd name="T9" fmla="*/ 0 h 59"/>
                    <a:gd name="T10" fmla="*/ 0 w 68"/>
                    <a:gd name="T11" fmla="*/ 0 h 59"/>
                    <a:gd name="T12" fmla="*/ 0 w 68"/>
                    <a:gd name="T13" fmla="*/ 0 h 59"/>
                    <a:gd name="T14" fmla="*/ 0 w 68"/>
                    <a:gd name="T15" fmla="*/ 0 h 59"/>
                    <a:gd name="T16" fmla="*/ 0 w 68"/>
                    <a:gd name="T17" fmla="*/ 0 h 59"/>
                    <a:gd name="T18" fmla="*/ 0 w 68"/>
                    <a:gd name="T19" fmla="*/ 0 h 59"/>
                    <a:gd name="T20" fmla="*/ 0 w 68"/>
                    <a:gd name="T21" fmla="*/ 0 h 59"/>
                    <a:gd name="T22" fmla="*/ 0 w 68"/>
                    <a:gd name="T23" fmla="*/ 0 h 59"/>
                    <a:gd name="T24" fmla="*/ 0 w 68"/>
                    <a:gd name="T25" fmla="*/ 0 h 59"/>
                    <a:gd name="T26" fmla="*/ 0 w 68"/>
                    <a:gd name="T27" fmla="*/ 0 h 59"/>
                    <a:gd name="T28" fmla="*/ 0 w 68"/>
                    <a:gd name="T29" fmla="*/ 0 h 59"/>
                    <a:gd name="T30" fmla="*/ 0 w 68"/>
                    <a:gd name="T31" fmla="*/ 0 h 59"/>
                    <a:gd name="T32" fmla="*/ 0 w 68"/>
                    <a:gd name="T33" fmla="*/ 0 h 59"/>
                    <a:gd name="T34" fmla="*/ 0 w 68"/>
                    <a:gd name="T35" fmla="*/ 0 h 59"/>
                    <a:gd name="T36" fmla="*/ 0 w 68"/>
                    <a:gd name="T37" fmla="*/ 0 h 59"/>
                    <a:gd name="T38" fmla="*/ 0 w 68"/>
                    <a:gd name="T39" fmla="*/ 0 h 59"/>
                    <a:gd name="T40" fmla="*/ 0 w 68"/>
                    <a:gd name="T41" fmla="*/ 0 h 59"/>
                    <a:gd name="T42" fmla="*/ 0 w 68"/>
                    <a:gd name="T43" fmla="*/ 0 h 59"/>
                    <a:gd name="T44" fmla="*/ 0 w 68"/>
                    <a:gd name="T45" fmla="*/ 0 h 59"/>
                    <a:gd name="T46" fmla="*/ 0 w 68"/>
                    <a:gd name="T47" fmla="*/ 0 h 59"/>
                    <a:gd name="T48" fmla="*/ 0 w 68"/>
                    <a:gd name="T49" fmla="*/ 0 h 59"/>
                    <a:gd name="T50" fmla="*/ 0 w 68"/>
                    <a:gd name="T51" fmla="*/ 0 h 59"/>
                    <a:gd name="T52" fmla="*/ 0 w 68"/>
                    <a:gd name="T53" fmla="*/ 0 h 59"/>
                    <a:gd name="T54" fmla="*/ 0 w 68"/>
                    <a:gd name="T55" fmla="*/ 0 h 59"/>
                    <a:gd name="T56" fmla="*/ 0 w 68"/>
                    <a:gd name="T57" fmla="*/ 0 h 59"/>
                    <a:gd name="T58" fmla="*/ 0 w 68"/>
                    <a:gd name="T59" fmla="*/ 0 h 59"/>
                    <a:gd name="T60" fmla="*/ 0 w 68"/>
                    <a:gd name="T61" fmla="*/ 0 h 59"/>
                    <a:gd name="T62" fmla="*/ 0 w 68"/>
                    <a:gd name="T63" fmla="*/ 0 h 59"/>
                    <a:gd name="T64" fmla="*/ 0 w 68"/>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9"/>
                    <a:gd name="T101" fmla="*/ 68 w 68"/>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9">
                      <a:moveTo>
                        <a:pt x="47" y="49"/>
                      </a:moveTo>
                      <a:lnTo>
                        <a:pt x="42" y="53"/>
                      </a:lnTo>
                      <a:lnTo>
                        <a:pt x="35" y="57"/>
                      </a:lnTo>
                      <a:lnTo>
                        <a:pt x="28" y="58"/>
                      </a:lnTo>
                      <a:lnTo>
                        <a:pt x="21" y="59"/>
                      </a:lnTo>
                      <a:lnTo>
                        <a:pt x="16" y="59"/>
                      </a:lnTo>
                      <a:lnTo>
                        <a:pt x="10" y="58"/>
                      </a:lnTo>
                      <a:lnTo>
                        <a:pt x="5" y="56"/>
                      </a:ln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67" y="11"/>
                      </a:lnTo>
                      <a:lnTo>
                        <a:pt x="68" y="16"/>
                      </a:lnTo>
                      <a:lnTo>
                        <a:pt x="68" y="22"/>
                      </a:lnTo>
                      <a:lnTo>
                        <a:pt x="65" y="27"/>
                      </a:lnTo>
                      <a:lnTo>
                        <a:pt x="63" y="33"/>
                      </a:lnTo>
                      <a:lnTo>
                        <a:pt x="59" y="39"/>
                      </a:lnTo>
                      <a:lnTo>
                        <a:pt x="54" y="44"/>
                      </a:lnTo>
                      <a:lnTo>
                        <a:pt x="47" y="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5" name="Freeform 561"/>
                <p:cNvSpPr>
                  <a:spLocks/>
                </p:cNvSpPr>
                <p:nvPr/>
              </p:nvSpPr>
              <p:spPr bwMode="auto">
                <a:xfrm>
                  <a:off x="3998" y="1161"/>
                  <a:ext cx="59" cy="133"/>
                </a:xfrm>
                <a:custGeom>
                  <a:avLst/>
                  <a:gdLst>
                    <a:gd name="T0" fmla="*/ 0 w 591"/>
                    <a:gd name="T1" fmla="*/ 0 h 1222"/>
                    <a:gd name="T2" fmla="*/ 0 w 591"/>
                    <a:gd name="T3" fmla="*/ 0 h 1222"/>
                    <a:gd name="T4" fmla="*/ 0 w 591"/>
                    <a:gd name="T5" fmla="*/ 0 h 1222"/>
                    <a:gd name="T6" fmla="*/ 0 w 591"/>
                    <a:gd name="T7" fmla="*/ 0 h 1222"/>
                    <a:gd name="T8" fmla="*/ 0 w 591"/>
                    <a:gd name="T9" fmla="*/ 0 h 1222"/>
                    <a:gd name="T10" fmla="*/ 0 w 591"/>
                    <a:gd name="T11" fmla="*/ 0 h 1222"/>
                    <a:gd name="T12" fmla="*/ 0 w 591"/>
                    <a:gd name="T13" fmla="*/ 0 h 1222"/>
                    <a:gd name="T14" fmla="*/ 0 w 591"/>
                    <a:gd name="T15" fmla="*/ 0 h 1222"/>
                    <a:gd name="T16" fmla="*/ 0 w 591"/>
                    <a:gd name="T17" fmla="*/ 0 h 1222"/>
                    <a:gd name="T18" fmla="*/ 0 w 591"/>
                    <a:gd name="T19" fmla="*/ 0 h 1222"/>
                    <a:gd name="T20" fmla="*/ 0 w 591"/>
                    <a:gd name="T21" fmla="*/ 0 h 1222"/>
                    <a:gd name="T22" fmla="*/ 0 w 591"/>
                    <a:gd name="T23" fmla="*/ 0 h 1222"/>
                    <a:gd name="T24" fmla="*/ 0 w 591"/>
                    <a:gd name="T25" fmla="*/ 0 h 1222"/>
                    <a:gd name="T26" fmla="*/ 0 w 591"/>
                    <a:gd name="T27" fmla="*/ 0 h 1222"/>
                    <a:gd name="T28" fmla="*/ 0 w 591"/>
                    <a:gd name="T29" fmla="*/ 0 h 1222"/>
                    <a:gd name="T30" fmla="*/ 0 w 591"/>
                    <a:gd name="T31" fmla="*/ 0 h 1222"/>
                    <a:gd name="T32" fmla="*/ 0 w 591"/>
                    <a:gd name="T33" fmla="*/ 0 h 1222"/>
                    <a:gd name="T34" fmla="*/ 0 w 591"/>
                    <a:gd name="T35" fmla="*/ 0 h 1222"/>
                    <a:gd name="T36" fmla="*/ 0 w 591"/>
                    <a:gd name="T37" fmla="*/ 0 h 1222"/>
                    <a:gd name="T38" fmla="*/ 0 w 591"/>
                    <a:gd name="T39" fmla="*/ 0 h 1222"/>
                    <a:gd name="T40" fmla="*/ 0 w 591"/>
                    <a:gd name="T41" fmla="*/ 0 h 1222"/>
                    <a:gd name="T42" fmla="*/ 0 w 591"/>
                    <a:gd name="T43" fmla="*/ 0 h 1222"/>
                    <a:gd name="T44" fmla="*/ 0 w 591"/>
                    <a:gd name="T45" fmla="*/ 0 h 1222"/>
                    <a:gd name="T46" fmla="*/ 0 w 591"/>
                    <a:gd name="T47" fmla="*/ 0 h 1222"/>
                    <a:gd name="T48" fmla="*/ 0 w 591"/>
                    <a:gd name="T49" fmla="*/ 0 h 1222"/>
                    <a:gd name="T50" fmla="*/ 0 w 591"/>
                    <a:gd name="T51" fmla="*/ 0 h 1222"/>
                    <a:gd name="T52" fmla="*/ 0 w 591"/>
                    <a:gd name="T53" fmla="*/ 0 h 1222"/>
                    <a:gd name="T54" fmla="*/ 0 w 591"/>
                    <a:gd name="T55" fmla="*/ 0 h 1222"/>
                    <a:gd name="T56" fmla="*/ 0 w 591"/>
                    <a:gd name="T57" fmla="*/ 0 h 1222"/>
                    <a:gd name="T58" fmla="*/ 0 w 591"/>
                    <a:gd name="T59" fmla="*/ 0 h 1222"/>
                    <a:gd name="T60" fmla="*/ 0 w 591"/>
                    <a:gd name="T61" fmla="*/ 0 h 1222"/>
                    <a:gd name="T62" fmla="*/ 0 w 591"/>
                    <a:gd name="T63" fmla="*/ 0 h 1222"/>
                    <a:gd name="T64" fmla="*/ 0 w 591"/>
                    <a:gd name="T65" fmla="*/ 0 h 1222"/>
                    <a:gd name="T66" fmla="*/ 0 w 591"/>
                    <a:gd name="T67" fmla="*/ 0 h 1222"/>
                    <a:gd name="T68" fmla="*/ 0 w 591"/>
                    <a:gd name="T69" fmla="*/ 0 h 1222"/>
                    <a:gd name="T70" fmla="*/ 0 w 591"/>
                    <a:gd name="T71" fmla="*/ 0 h 1222"/>
                    <a:gd name="T72" fmla="*/ 0 w 591"/>
                    <a:gd name="T73" fmla="*/ 0 h 1222"/>
                    <a:gd name="T74" fmla="*/ 0 w 591"/>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1"/>
                    <a:gd name="T115" fmla="*/ 0 h 1222"/>
                    <a:gd name="T116" fmla="*/ 591 w 591"/>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1" h="1222">
                      <a:moveTo>
                        <a:pt x="522" y="1211"/>
                      </a:move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590" y="1180"/>
                      </a:lnTo>
                      <a:lnTo>
                        <a:pt x="591" y="1184"/>
                      </a:lnTo>
                      <a:lnTo>
                        <a:pt x="591" y="1190"/>
                      </a:lnTo>
                      <a:lnTo>
                        <a:pt x="589" y="1195"/>
                      </a:lnTo>
                      <a:lnTo>
                        <a:pt x="587" y="1200"/>
                      </a:lnTo>
                      <a:lnTo>
                        <a:pt x="582" y="1205"/>
                      </a:lnTo>
                      <a:lnTo>
                        <a:pt x="578" y="1209"/>
                      </a:lnTo>
                      <a:lnTo>
                        <a:pt x="572" y="1214"/>
                      </a:lnTo>
                      <a:lnTo>
                        <a:pt x="565" y="1217"/>
                      </a:lnTo>
                      <a:lnTo>
                        <a:pt x="558" y="1220"/>
                      </a:lnTo>
                      <a:lnTo>
                        <a:pt x="551" y="1221"/>
                      </a:lnTo>
                      <a:lnTo>
                        <a:pt x="545" y="1222"/>
                      </a:lnTo>
                      <a:lnTo>
                        <a:pt x="539" y="1221"/>
                      </a:lnTo>
                      <a:lnTo>
                        <a:pt x="533" y="1220"/>
                      </a:lnTo>
                      <a:lnTo>
                        <a:pt x="529" y="1217"/>
                      </a:lnTo>
                      <a:lnTo>
                        <a:pt x="524" y="1214"/>
                      </a:lnTo>
                      <a:lnTo>
                        <a:pt x="522" y="121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56" name="Freeform 562"/>
                <p:cNvSpPr>
                  <a:spLocks/>
                </p:cNvSpPr>
                <p:nvPr/>
              </p:nvSpPr>
              <p:spPr bwMode="auto">
                <a:xfrm>
                  <a:off x="3998" y="1161"/>
                  <a:ext cx="59" cy="133"/>
                </a:xfrm>
                <a:custGeom>
                  <a:avLst/>
                  <a:gdLst>
                    <a:gd name="T0" fmla="*/ 0 w 591"/>
                    <a:gd name="T1" fmla="*/ 0 h 1222"/>
                    <a:gd name="T2" fmla="*/ 0 w 591"/>
                    <a:gd name="T3" fmla="*/ 0 h 1222"/>
                    <a:gd name="T4" fmla="*/ 0 w 591"/>
                    <a:gd name="T5" fmla="*/ 0 h 1222"/>
                    <a:gd name="T6" fmla="*/ 0 w 591"/>
                    <a:gd name="T7" fmla="*/ 0 h 1222"/>
                    <a:gd name="T8" fmla="*/ 0 w 591"/>
                    <a:gd name="T9" fmla="*/ 0 h 1222"/>
                    <a:gd name="T10" fmla="*/ 0 w 591"/>
                    <a:gd name="T11" fmla="*/ 0 h 1222"/>
                    <a:gd name="T12" fmla="*/ 0 w 591"/>
                    <a:gd name="T13" fmla="*/ 0 h 1222"/>
                    <a:gd name="T14" fmla="*/ 0 w 591"/>
                    <a:gd name="T15" fmla="*/ 0 h 1222"/>
                    <a:gd name="T16" fmla="*/ 0 w 591"/>
                    <a:gd name="T17" fmla="*/ 0 h 1222"/>
                    <a:gd name="T18" fmla="*/ 0 w 591"/>
                    <a:gd name="T19" fmla="*/ 0 h 1222"/>
                    <a:gd name="T20" fmla="*/ 0 w 591"/>
                    <a:gd name="T21" fmla="*/ 0 h 1222"/>
                    <a:gd name="T22" fmla="*/ 0 w 591"/>
                    <a:gd name="T23" fmla="*/ 0 h 1222"/>
                    <a:gd name="T24" fmla="*/ 0 w 591"/>
                    <a:gd name="T25" fmla="*/ 0 h 1222"/>
                    <a:gd name="T26" fmla="*/ 0 w 591"/>
                    <a:gd name="T27" fmla="*/ 0 h 1222"/>
                    <a:gd name="T28" fmla="*/ 0 w 591"/>
                    <a:gd name="T29" fmla="*/ 0 h 1222"/>
                    <a:gd name="T30" fmla="*/ 0 w 591"/>
                    <a:gd name="T31" fmla="*/ 0 h 1222"/>
                    <a:gd name="T32" fmla="*/ 0 w 591"/>
                    <a:gd name="T33" fmla="*/ 0 h 1222"/>
                    <a:gd name="T34" fmla="*/ 0 w 591"/>
                    <a:gd name="T35" fmla="*/ 0 h 1222"/>
                    <a:gd name="T36" fmla="*/ 0 w 591"/>
                    <a:gd name="T37" fmla="*/ 0 h 1222"/>
                    <a:gd name="T38" fmla="*/ 0 w 591"/>
                    <a:gd name="T39" fmla="*/ 0 h 1222"/>
                    <a:gd name="T40" fmla="*/ 0 w 591"/>
                    <a:gd name="T41" fmla="*/ 0 h 1222"/>
                    <a:gd name="T42" fmla="*/ 0 w 591"/>
                    <a:gd name="T43" fmla="*/ 0 h 1222"/>
                    <a:gd name="T44" fmla="*/ 0 w 591"/>
                    <a:gd name="T45" fmla="*/ 0 h 1222"/>
                    <a:gd name="T46" fmla="*/ 0 w 591"/>
                    <a:gd name="T47" fmla="*/ 0 h 1222"/>
                    <a:gd name="T48" fmla="*/ 0 w 591"/>
                    <a:gd name="T49" fmla="*/ 0 h 1222"/>
                    <a:gd name="T50" fmla="*/ 0 w 591"/>
                    <a:gd name="T51" fmla="*/ 0 h 1222"/>
                    <a:gd name="T52" fmla="*/ 0 w 591"/>
                    <a:gd name="T53" fmla="*/ 0 h 1222"/>
                    <a:gd name="T54" fmla="*/ 0 w 591"/>
                    <a:gd name="T55" fmla="*/ 0 h 1222"/>
                    <a:gd name="T56" fmla="*/ 0 w 591"/>
                    <a:gd name="T57" fmla="*/ 0 h 1222"/>
                    <a:gd name="T58" fmla="*/ 0 w 591"/>
                    <a:gd name="T59" fmla="*/ 0 h 1222"/>
                    <a:gd name="T60" fmla="*/ 0 w 591"/>
                    <a:gd name="T61" fmla="*/ 0 h 1222"/>
                    <a:gd name="T62" fmla="*/ 0 w 591"/>
                    <a:gd name="T63" fmla="*/ 0 h 1222"/>
                    <a:gd name="T64" fmla="*/ 0 w 591"/>
                    <a:gd name="T65" fmla="*/ 0 h 1222"/>
                    <a:gd name="T66" fmla="*/ 0 w 591"/>
                    <a:gd name="T67" fmla="*/ 0 h 1222"/>
                    <a:gd name="T68" fmla="*/ 0 w 591"/>
                    <a:gd name="T69" fmla="*/ 0 h 1222"/>
                    <a:gd name="T70" fmla="*/ 0 w 591"/>
                    <a:gd name="T71" fmla="*/ 0 h 1222"/>
                    <a:gd name="T72" fmla="*/ 0 w 591"/>
                    <a:gd name="T73" fmla="*/ 0 h 1222"/>
                    <a:gd name="T74" fmla="*/ 0 w 591"/>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1"/>
                    <a:gd name="T115" fmla="*/ 0 h 1222"/>
                    <a:gd name="T116" fmla="*/ 591 w 591"/>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1" h="1222">
                      <a:moveTo>
                        <a:pt x="522" y="1211"/>
                      </a:move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590" y="1180"/>
                      </a:lnTo>
                      <a:lnTo>
                        <a:pt x="591" y="1184"/>
                      </a:lnTo>
                      <a:lnTo>
                        <a:pt x="591" y="1190"/>
                      </a:lnTo>
                      <a:lnTo>
                        <a:pt x="589" y="1195"/>
                      </a:lnTo>
                      <a:lnTo>
                        <a:pt x="587" y="1200"/>
                      </a:lnTo>
                      <a:lnTo>
                        <a:pt x="582" y="1205"/>
                      </a:lnTo>
                      <a:lnTo>
                        <a:pt x="578" y="1209"/>
                      </a:lnTo>
                      <a:lnTo>
                        <a:pt x="572" y="1214"/>
                      </a:lnTo>
                      <a:lnTo>
                        <a:pt x="565" y="1217"/>
                      </a:lnTo>
                      <a:lnTo>
                        <a:pt x="558" y="1220"/>
                      </a:lnTo>
                      <a:lnTo>
                        <a:pt x="551" y="1221"/>
                      </a:lnTo>
                      <a:lnTo>
                        <a:pt x="545" y="1222"/>
                      </a:lnTo>
                      <a:lnTo>
                        <a:pt x="539" y="1221"/>
                      </a:lnTo>
                      <a:lnTo>
                        <a:pt x="533" y="1220"/>
                      </a:lnTo>
                      <a:lnTo>
                        <a:pt x="529" y="1217"/>
                      </a:lnTo>
                      <a:lnTo>
                        <a:pt x="524" y="1214"/>
                      </a:lnTo>
                      <a:lnTo>
                        <a:pt x="522" y="12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7" name="Freeform 563"/>
                <p:cNvSpPr>
                  <a:spLocks/>
                </p:cNvSpPr>
                <p:nvPr/>
              </p:nvSpPr>
              <p:spPr bwMode="auto">
                <a:xfrm>
                  <a:off x="3998" y="1161"/>
                  <a:ext cx="7" cy="5"/>
                </a:xfrm>
                <a:custGeom>
                  <a:avLst/>
                  <a:gdLst>
                    <a:gd name="T0" fmla="*/ 0 w 73"/>
                    <a:gd name="T1" fmla="*/ 0 h 52"/>
                    <a:gd name="T2" fmla="*/ 0 w 73"/>
                    <a:gd name="T3" fmla="*/ 0 h 52"/>
                    <a:gd name="T4" fmla="*/ 0 w 73"/>
                    <a:gd name="T5" fmla="*/ 0 h 52"/>
                    <a:gd name="T6" fmla="*/ 0 w 73"/>
                    <a:gd name="T7" fmla="*/ 0 h 52"/>
                    <a:gd name="T8" fmla="*/ 0 w 73"/>
                    <a:gd name="T9" fmla="*/ 0 h 52"/>
                    <a:gd name="T10" fmla="*/ 0 w 73"/>
                    <a:gd name="T11" fmla="*/ 0 h 52"/>
                    <a:gd name="T12" fmla="*/ 0 w 73"/>
                    <a:gd name="T13" fmla="*/ 0 h 52"/>
                    <a:gd name="T14" fmla="*/ 0 w 73"/>
                    <a:gd name="T15" fmla="*/ 0 h 52"/>
                    <a:gd name="T16" fmla="*/ 0 w 73"/>
                    <a:gd name="T17" fmla="*/ 0 h 52"/>
                    <a:gd name="T18" fmla="*/ 0 w 73"/>
                    <a:gd name="T19" fmla="*/ 0 h 52"/>
                    <a:gd name="T20" fmla="*/ 0 w 73"/>
                    <a:gd name="T21" fmla="*/ 0 h 52"/>
                    <a:gd name="T22" fmla="*/ 0 w 73"/>
                    <a:gd name="T23" fmla="*/ 0 h 52"/>
                    <a:gd name="T24" fmla="*/ 0 w 73"/>
                    <a:gd name="T25" fmla="*/ 0 h 52"/>
                    <a:gd name="T26" fmla="*/ 0 w 73"/>
                    <a:gd name="T27" fmla="*/ 0 h 52"/>
                    <a:gd name="T28" fmla="*/ 0 w 73"/>
                    <a:gd name="T29" fmla="*/ 0 h 52"/>
                    <a:gd name="T30" fmla="*/ 0 w 73"/>
                    <a:gd name="T31" fmla="*/ 0 h 52"/>
                    <a:gd name="T32" fmla="*/ 0 w 73"/>
                    <a:gd name="T33" fmla="*/ 0 h 52"/>
                    <a:gd name="T34" fmla="*/ 0 w 73"/>
                    <a:gd name="T35" fmla="*/ 0 h 52"/>
                    <a:gd name="T36" fmla="*/ 0 w 73"/>
                    <a:gd name="T37" fmla="*/ 0 h 52"/>
                    <a:gd name="T38" fmla="*/ 0 w 73"/>
                    <a:gd name="T39" fmla="*/ 0 h 52"/>
                    <a:gd name="T40" fmla="*/ 0 w 73"/>
                    <a:gd name="T41" fmla="*/ 0 h 52"/>
                    <a:gd name="T42" fmla="*/ 0 w 73"/>
                    <a:gd name="T43" fmla="*/ 0 h 52"/>
                    <a:gd name="T44" fmla="*/ 0 w 73"/>
                    <a:gd name="T45" fmla="*/ 0 h 52"/>
                    <a:gd name="T46" fmla="*/ 0 w 73"/>
                    <a:gd name="T47" fmla="*/ 0 h 52"/>
                    <a:gd name="T48" fmla="*/ 0 w 73"/>
                    <a:gd name="T49" fmla="*/ 0 h 52"/>
                    <a:gd name="T50" fmla="*/ 0 w 73"/>
                    <a:gd name="T51" fmla="*/ 0 h 52"/>
                    <a:gd name="T52" fmla="*/ 0 w 73"/>
                    <a:gd name="T53" fmla="*/ 0 h 52"/>
                    <a:gd name="T54" fmla="*/ 0 w 73"/>
                    <a:gd name="T55" fmla="*/ 0 h 52"/>
                    <a:gd name="T56" fmla="*/ 0 w 73"/>
                    <a:gd name="T57" fmla="*/ 0 h 52"/>
                    <a:gd name="T58" fmla="*/ 0 w 73"/>
                    <a:gd name="T59" fmla="*/ 0 h 52"/>
                    <a:gd name="T60" fmla="*/ 0 w 73"/>
                    <a:gd name="T61" fmla="*/ 0 h 52"/>
                    <a:gd name="T62" fmla="*/ 0 w 73"/>
                    <a:gd name="T63" fmla="*/ 0 h 52"/>
                    <a:gd name="T64" fmla="*/ 0 w 7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2"/>
                    <a:gd name="T101" fmla="*/ 73 w 7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2">
                      <a:moveTo>
                        <a:pt x="46" y="47"/>
                      </a:moveTo>
                      <a:lnTo>
                        <a:pt x="39" y="49"/>
                      </a:lnTo>
                      <a:lnTo>
                        <a:pt x="32" y="52"/>
                      </a:lnTo>
                      <a:lnTo>
                        <a:pt x="24" y="52"/>
                      </a:lnTo>
                      <a:lnTo>
                        <a:pt x="19" y="52"/>
                      </a:lnTo>
                      <a:lnTo>
                        <a:pt x="13" y="51"/>
                      </a:lnTo>
                      <a:lnTo>
                        <a:pt x="7" y="48"/>
                      </a:lnTo>
                      <a:lnTo>
                        <a:pt x="4" y="45"/>
                      </a:ln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73" y="14"/>
                      </a:lnTo>
                      <a:lnTo>
                        <a:pt x="73" y="20"/>
                      </a:lnTo>
                      <a:lnTo>
                        <a:pt x="71" y="25"/>
                      </a:lnTo>
                      <a:lnTo>
                        <a:pt x="68" y="29"/>
                      </a:lnTo>
                      <a:lnTo>
                        <a:pt x="64" y="35"/>
                      </a:lnTo>
                      <a:lnTo>
                        <a:pt x="58" y="39"/>
                      </a:lnTo>
                      <a:lnTo>
                        <a:pt x="53" y="44"/>
                      </a:lnTo>
                      <a:lnTo>
                        <a:pt x="46" y="4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58" name="Freeform 564"/>
                <p:cNvSpPr>
                  <a:spLocks/>
                </p:cNvSpPr>
                <p:nvPr/>
              </p:nvSpPr>
              <p:spPr bwMode="auto">
                <a:xfrm>
                  <a:off x="3998" y="1161"/>
                  <a:ext cx="7" cy="5"/>
                </a:xfrm>
                <a:custGeom>
                  <a:avLst/>
                  <a:gdLst>
                    <a:gd name="T0" fmla="*/ 0 w 73"/>
                    <a:gd name="T1" fmla="*/ 0 h 52"/>
                    <a:gd name="T2" fmla="*/ 0 w 73"/>
                    <a:gd name="T3" fmla="*/ 0 h 52"/>
                    <a:gd name="T4" fmla="*/ 0 w 73"/>
                    <a:gd name="T5" fmla="*/ 0 h 52"/>
                    <a:gd name="T6" fmla="*/ 0 w 73"/>
                    <a:gd name="T7" fmla="*/ 0 h 52"/>
                    <a:gd name="T8" fmla="*/ 0 w 73"/>
                    <a:gd name="T9" fmla="*/ 0 h 52"/>
                    <a:gd name="T10" fmla="*/ 0 w 73"/>
                    <a:gd name="T11" fmla="*/ 0 h 52"/>
                    <a:gd name="T12" fmla="*/ 0 w 73"/>
                    <a:gd name="T13" fmla="*/ 0 h 52"/>
                    <a:gd name="T14" fmla="*/ 0 w 73"/>
                    <a:gd name="T15" fmla="*/ 0 h 52"/>
                    <a:gd name="T16" fmla="*/ 0 w 73"/>
                    <a:gd name="T17" fmla="*/ 0 h 52"/>
                    <a:gd name="T18" fmla="*/ 0 w 73"/>
                    <a:gd name="T19" fmla="*/ 0 h 52"/>
                    <a:gd name="T20" fmla="*/ 0 w 73"/>
                    <a:gd name="T21" fmla="*/ 0 h 52"/>
                    <a:gd name="T22" fmla="*/ 0 w 73"/>
                    <a:gd name="T23" fmla="*/ 0 h 52"/>
                    <a:gd name="T24" fmla="*/ 0 w 73"/>
                    <a:gd name="T25" fmla="*/ 0 h 52"/>
                    <a:gd name="T26" fmla="*/ 0 w 73"/>
                    <a:gd name="T27" fmla="*/ 0 h 52"/>
                    <a:gd name="T28" fmla="*/ 0 w 73"/>
                    <a:gd name="T29" fmla="*/ 0 h 52"/>
                    <a:gd name="T30" fmla="*/ 0 w 73"/>
                    <a:gd name="T31" fmla="*/ 0 h 52"/>
                    <a:gd name="T32" fmla="*/ 0 w 73"/>
                    <a:gd name="T33" fmla="*/ 0 h 52"/>
                    <a:gd name="T34" fmla="*/ 0 w 73"/>
                    <a:gd name="T35" fmla="*/ 0 h 52"/>
                    <a:gd name="T36" fmla="*/ 0 w 73"/>
                    <a:gd name="T37" fmla="*/ 0 h 52"/>
                    <a:gd name="T38" fmla="*/ 0 w 73"/>
                    <a:gd name="T39" fmla="*/ 0 h 52"/>
                    <a:gd name="T40" fmla="*/ 0 w 73"/>
                    <a:gd name="T41" fmla="*/ 0 h 52"/>
                    <a:gd name="T42" fmla="*/ 0 w 73"/>
                    <a:gd name="T43" fmla="*/ 0 h 52"/>
                    <a:gd name="T44" fmla="*/ 0 w 73"/>
                    <a:gd name="T45" fmla="*/ 0 h 52"/>
                    <a:gd name="T46" fmla="*/ 0 w 73"/>
                    <a:gd name="T47" fmla="*/ 0 h 52"/>
                    <a:gd name="T48" fmla="*/ 0 w 73"/>
                    <a:gd name="T49" fmla="*/ 0 h 52"/>
                    <a:gd name="T50" fmla="*/ 0 w 73"/>
                    <a:gd name="T51" fmla="*/ 0 h 52"/>
                    <a:gd name="T52" fmla="*/ 0 w 73"/>
                    <a:gd name="T53" fmla="*/ 0 h 52"/>
                    <a:gd name="T54" fmla="*/ 0 w 73"/>
                    <a:gd name="T55" fmla="*/ 0 h 52"/>
                    <a:gd name="T56" fmla="*/ 0 w 73"/>
                    <a:gd name="T57" fmla="*/ 0 h 52"/>
                    <a:gd name="T58" fmla="*/ 0 w 73"/>
                    <a:gd name="T59" fmla="*/ 0 h 52"/>
                    <a:gd name="T60" fmla="*/ 0 w 73"/>
                    <a:gd name="T61" fmla="*/ 0 h 52"/>
                    <a:gd name="T62" fmla="*/ 0 w 73"/>
                    <a:gd name="T63" fmla="*/ 0 h 52"/>
                    <a:gd name="T64" fmla="*/ 0 w 7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2"/>
                    <a:gd name="T101" fmla="*/ 73 w 7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2">
                      <a:moveTo>
                        <a:pt x="46" y="47"/>
                      </a:moveTo>
                      <a:lnTo>
                        <a:pt x="39" y="49"/>
                      </a:lnTo>
                      <a:lnTo>
                        <a:pt x="32" y="52"/>
                      </a:lnTo>
                      <a:lnTo>
                        <a:pt x="24" y="52"/>
                      </a:lnTo>
                      <a:lnTo>
                        <a:pt x="19" y="52"/>
                      </a:lnTo>
                      <a:lnTo>
                        <a:pt x="13" y="51"/>
                      </a:lnTo>
                      <a:lnTo>
                        <a:pt x="7" y="48"/>
                      </a:lnTo>
                      <a:lnTo>
                        <a:pt x="4" y="45"/>
                      </a:ln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73" y="14"/>
                      </a:lnTo>
                      <a:lnTo>
                        <a:pt x="73" y="20"/>
                      </a:lnTo>
                      <a:lnTo>
                        <a:pt x="71" y="25"/>
                      </a:lnTo>
                      <a:lnTo>
                        <a:pt x="68" y="29"/>
                      </a:lnTo>
                      <a:lnTo>
                        <a:pt x="64" y="35"/>
                      </a:lnTo>
                      <a:lnTo>
                        <a:pt x="58" y="39"/>
                      </a:lnTo>
                      <a:lnTo>
                        <a:pt x="53" y="44"/>
                      </a:lnTo>
                      <a:lnTo>
                        <a:pt x="46" y="4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59" name="Freeform 565"/>
                <p:cNvSpPr>
                  <a:spLocks/>
                </p:cNvSpPr>
                <p:nvPr/>
              </p:nvSpPr>
              <p:spPr bwMode="auto">
                <a:xfrm>
                  <a:off x="3872" y="1641"/>
                  <a:ext cx="63" cy="116"/>
                </a:xfrm>
                <a:custGeom>
                  <a:avLst/>
                  <a:gdLst>
                    <a:gd name="T0" fmla="*/ 0 w 633"/>
                    <a:gd name="T1" fmla="*/ 0 h 1060"/>
                    <a:gd name="T2" fmla="*/ 0 w 633"/>
                    <a:gd name="T3" fmla="*/ 0 h 1060"/>
                    <a:gd name="T4" fmla="*/ 0 w 633"/>
                    <a:gd name="T5" fmla="*/ 0 h 1060"/>
                    <a:gd name="T6" fmla="*/ 0 w 633"/>
                    <a:gd name="T7" fmla="*/ 0 h 1060"/>
                    <a:gd name="T8" fmla="*/ 0 w 633"/>
                    <a:gd name="T9" fmla="*/ 0 h 1060"/>
                    <a:gd name="T10" fmla="*/ 0 w 633"/>
                    <a:gd name="T11" fmla="*/ 0 h 1060"/>
                    <a:gd name="T12" fmla="*/ 0 w 633"/>
                    <a:gd name="T13" fmla="*/ 0 h 1060"/>
                    <a:gd name="T14" fmla="*/ 0 w 633"/>
                    <a:gd name="T15" fmla="*/ 0 h 1060"/>
                    <a:gd name="T16" fmla="*/ 0 w 633"/>
                    <a:gd name="T17" fmla="*/ 0 h 1060"/>
                    <a:gd name="T18" fmla="*/ 0 w 633"/>
                    <a:gd name="T19" fmla="*/ 0 h 1060"/>
                    <a:gd name="T20" fmla="*/ 0 w 633"/>
                    <a:gd name="T21" fmla="*/ 0 h 1060"/>
                    <a:gd name="T22" fmla="*/ 0 w 633"/>
                    <a:gd name="T23" fmla="*/ 0 h 1060"/>
                    <a:gd name="T24" fmla="*/ 0 w 633"/>
                    <a:gd name="T25" fmla="*/ 0 h 1060"/>
                    <a:gd name="T26" fmla="*/ 0 w 633"/>
                    <a:gd name="T27" fmla="*/ 0 h 1060"/>
                    <a:gd name="T28" fmla="*/ 0 w 633"/>
                    <a:gd name="T29" fmla="*/ 0 h 1060"/>
                    <a:gd name="T30" fmla="*/ 0 w 633"/>
                    <a:gd name="T31" fmla="*/ 0 h 1060"/>
                    <a:gd name="T32" fmla="*/ 0 w 633"/>
                    <a:gd name="T33" fmla="*/ 0 h 1060"/>
                    <a:gd name="T34" fmla="*/ 0 w 633"/>
                    <a:gd name="T35" fmla="*/ 0 h 1060"/>
                    <a:gd name="T36" fmla="*/ 0 w 633"/>
                    <a:gd name="T37" fmla="*/ 0 h 1060"/>
                    <a:gd name="T38" fmla="*/ 0 w 633"/>
                    <a:gd name="T39" fmla="*/ 0 h 1060"/>
                    <a:gd name="T40" fmla="*/ 0 w 633"/>
                    <a:gd name="T41" fmla="*/ 0 h 1060"/>
                    <a:gd name="T42" fmla="*/ 0 w 633"/>
                    <a:gd name="T43" fmla="*/ 0 h 1060"/>
                    <a:gd name="T44" fmla="*/ 0 w 633"/>
                    <a:gd name="T45" fmla="*/ 0 h 1060"/>
                    <a:gd name="T46" fmla="*/ 0 w 633"/>
                    <a:gd name="T47" fmla="*/ 0 h 1060"/>
                    <a:gd name="T48" fmla="*/ 0 w 633"/>
                    <a:gd name="T49" fmla="*/ 0 h 1060"/>
                    <a:gd name="T50" fmla="*/ 0 w 633"/>
                    <a:gd name="T51" fmla="*/ 0 h 1060"/>
                    <a:gd name="T52" fmla="*/ 0 w 633"/>
                    <a:gd name="T53" fmla="*/ 0 h 1060"/>
                    <a:gd name="T54" fmla="*/ 0 w 633"/>
                    <a:gd name="T55" fmla="*/ 0 h 1060"/>
                    <a:gd name="T56" fmla="*/ 0 w 633"/>
                    <a:gd name="T57" fmla="*/ 0 h 1060"/>
                    <a:gd name="T58" fmla="*/ 0 w 633"/>
                    <a:gd name="T59" fmla="*/ 0 h 1060"/>
                    <a:gd name="T60" fmla="*/ 0 w 633"/>
                    <a:gd name="T61" fmla="*/ 0 h 1060"/>
                    <a:gd name="T62" fmla="*/ 0 w 633"/>
                    <a:gd name="T63" fmla="*/ 0 h 1060"/>
                    <a:gd name="T64" fmla="*/ 0 w 633"/>
                    <a:gd name="T65" fmla="*/ 0 h 1060"/>
                    <a:gd name="T66" fmla="*/ 0 w 633"/>
                    <a:gd name="T67" fmla="*/ 0 h 1060"/>
                    <a:gd name="T68" fmla="*/ 0 w 633"/>
                    <a:gd name="T69" fmla="*/ 0 h 1060"/>
                    <a:gd name="T70" fmla="*/ 0 w 633"/>
                    <a:gd name="T71" fmla="*/ 0 h 1060"/>
                    <a:gd name="T72" fmla="*/ 0 w 633"/>
                    <a:gd name="T73" fmla="*/ 0 h 1060"/>
                    <a:gd name="T74" fmla="*/ 0 w 633"/>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1060"/>
                    <a:gd name="T116" fmla="*/ 633 w 633"/>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1060">
                      <a:moveTo>
                        <a:pt x="566" y="1049"/>
                      </a:move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631" y="1012"/>
                      </a:lnTo>
                      <a:lnTo>
                        <a:pt x="632" y="1017"/>
                      </a:lnTo>
                      <a:lnTo>
                        <a:pt x="633" y="1023"/>
                      </a:lnTo>
                      <a:lnTo>
                        <a:pt x="632" y="1028"/>
                      </a:lnTo>
                      <a:lnTo>
                        <a:pt x="631" y="1034"/>
                      </a:lnTo>
                      <a:lnTo>
                        <a:pt x="627" y="1040"/>
                      </a:lnTo>
                      <a:lnTo>
                        <a:pt x="623" y="1045"/>
                      </a:lnTo>
                      <a:lnTo>
                        <a:pt x="617" y="1050"/>
                      </a:lnTo>
                      <a:lnTo>
                        <a:pt x="611" y="1053"/>
                      </a:lnTo>
                      <a:lnTo>
                        <a:pt x="604" y="1057"/>
                      </a:lnTo>
                      <a:lnTo>
                        <a:pt x="598" y="1059"/>
                      </a:lnTo>
                      <a:lnTo>
                        <a:pt x="591" y="1060"/>
                      </a:lnTo>
                      <a:lnTo>
                        <a:pt x="585" y="1059"/>
                      </a:lnTo>
                      <a:lnTo>
                        <a:pt x="578" y="1058"/>
                      </a:lnTo>
                      <a:lnTo>
                        <a:pt x="574" y="1055"/>
                      </a:lnTo>
                      <a:lnTo>
                        <a:pt x="569" y="1052"/>
                      </a:lnTo>
                      <a:lnTo>
                        <a:pt x="566" y="104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60" name="Freeform 566"/>
                <p:cNvSpPr>
                  <a:spLocks/>
                </p:cNvSpPr>
                <p:nvPr/>
              </p:nvSpPr>
              <p:spPr bwMode="auto">
                <a:xfrm>
                  <a:off x="3872" y="1641"/>
                  <a:ext cx="63" cy="116"/>
                </a:xfrm>
                <a:custGeom>
                  <a:avLst/>
                  <a:gdLst>
                    <a:gd name="T0" fmla="*/ 0 w 633"/>
                    <a:gd name="T1" fmla="*/ 0 h 1060"/>
                    <a:gd name="T2" fmla="*/ 0 w 633"/>
                    <a:gd name="T3" fmla="*/ 0 h 1060"/>
                    <a:gd name="T4" fmla="*/ 0 w 633"/>
                    <a:gd name="T5" fmla="*/ 0 h 1060"/>
                    <a:gd name="T6" fmla="*/ 0 w 633"/>
                    <a:gd name="T7" fmla="*/ 0 h 1060"/>
                    <a:gd name="T8" fmla="*/ 0 w 633"/>
                    <a:gd name="T9" fmla="*/ 0 h 1060"/>
                    <a:gd name="T10" fmla="*/ 0 w 633"/>
                    <a:gd name="T11" fmla="*/ 0 h 1060"/>
                    <a:gd name="T12" fmla="*/ 0 w 633"/>
                    <a:gd name="T13" fmla="*/ 0 h 1060"/>
                    <a:gd name="T14" fmla="*/ 0 w 633"/>
                    <a:gd name="T15" fmla="*/ 0 h 1060"/>
                    <a:gd name="T16" fmla="*/ 0 w 633"/>
                    <a:gd name="T17" fmla="*/ 0 h 1060"/>
                    <a:gd name="T18" fmla="*/ 0 w 633"/>
                    <a:gd name="T19" fmla="*/ 0 h 1060"/>
                    <a:gd name="T20" fmla="*/ 0 w 633"/>
                    <a:gd name="T21" fmla="*/ 0 h 1060"/>
                    <a:gd name="T22" fmla="*/ 0 w 633"/>
                    <a:gd name="T23" fmla="*/ 0 h 1060"/>
                    <a:gd name="T24" fmla="*/ 0 w 633"/>
                    <a:gd name="T25" fmla="*/ 0 h 1060"/>
                    <a:gd name="T26" fmla="*/ 0 w 633"/>
                    <a:gd name="T27" fmla="*/ 0 h 1060"/>
                    <a:gd name="T28" fmla="*/ 0 w 633"/>
                    <a:gd name="T29" fmla="*/ 0 h 1060"/>
                    <a:gd name="T30" fmla="*/ 0 w 633"/>
                    <a:gd name="T31" fmla="*/ 0 h 1060"/>
                    <a:gd name="T32" fmla="*/ 0 w 633"/>
                    <a:gd name="T33" fmla="*/ 0 h 1060"/>
                    <a:gd name="T34" fmla="*/ 0 w 633"/>
                    <a:gd name="T35" fmla="*/ 0 h 1060"/>
                    <a:gd name="T36" fmla="*/ 0 w 633"/>
                    <a:gd name="T37" fmla="*/ 0 h 1060"/>
                    <a:gd name="T38" fmla="*/ 0 w 633"/>
                    <a:gd name="T39" fmla="*/ 0 h 1060"/>
                    <a:gd name="T40" fmla="*/ 0 w 633"/>
                    <a:gd name="T41" fmla="*/ 0 h 1060"/>
                    <a:gd name="T42" fmla="*/ 0 w 633"/>
                    <a:gd name="T43" fmla="*/ 0 h 1060"/>
                    <a:gd name="T44" fmla="*/ 0 w 633"/>
                    <a:gd name="T45" fmla="*/ 0 h 1060"/>
                    <a:gd name="T46" fmla="*/ 0 w 633"/>
                    <a:gd name="T47" fmla="*/ 0 h 1060"/>
                    <a:gd name="T48" fmla="*/ 0 w 633"/>
                    <a:gd name="T49" fmla="*/ 0 h 1060"/>
                    <a:gd name="T50" fmla="*/ 0 w 633"/>
                    <a:gd name="T51" fmla="*/ 0 h 1060"/>
                    <a:gd name="T52" fmla="*/ 0 w 633"/>
                    <a:gd name="T53" fmla="*/ 0 h 1060"/>
                    <a:gd name="T54" fmla="*/ 0 w 633"/>
                    <a:gd name="T55" fmla="*/ 0 h 1060"/>
                    <a:gd name="T56" fmla="*/ 0 w 633"/>
                    <a:gd name="T57" fmla="*/ 0 h 1060"/>
                    <a:gd name="T58" fmla="*/ 0 w 633"/>
                    <a:gd name="T59" fmla="*/ 0 h 1060"/>
                    <a:gd name="T60" fmla="*/ 0 w 633"/>
                    <a:gd name="T61" fmla="*/ 0 h 1060"/>
                    <a:gd name="T62" fmla="*/ 0 w 633"/>
                    <a:gd name="T63" fmla="*/ 0 h 1060"/>
                    <a:gd name="T64" fmla="*/ 0 w 633"/>
                    <a:gd name="T65" fmla="*/ 0 h 1060"/>
                    <a:gd name="T66" fmla="*/ 0 w 633"/>
                    <a:gd name="T67" fmla="*/ 0 h 1060"/>
                    <a:gd name="T68" fmla="*/ 0 w 633"/>
                    <a:gd name="T69" fmla="*/ 0 h 1060"/>
                    <a:gd name="T70" fmla="*/ 0 w 633"/>
                    <a:gd name="T71" fmla="*/ 0 h 1060"/>
                    <a:gd name="T72" fmla="*/ 0 w 633"/>
                    <a:gd name="T73" fmla="*/ 0 h 1060"/>
                    <a:gd name="T74" fmla="*/ 0 w 633"/>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1060"/>
                    <a:gd name="T116" fmla="*/ 633 w 633"/>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1060">
                      <a:moveTo>
                        <a:pt x="566" y="1049"/>
                      </a:move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631" y="1012"/>
                      </a:lnTo>
                      <a:lnTo>
                        <a:pt x="632" y="1017"/>
                      </a:lnTo>
                      <a:lnTo>
                        <a:pt x="633" y="1023"/>
                      </a:lnTo>
                      <a:lnTo>
                        <a:pt x="632" y="1028"/>
                      </a:lnTo>
                      <a:lnTo>
                        <a:pt x="631" y="1034"/>
                      </a:lnTo>
                      <a:lnTo>
                        <a:pt x="627" y="1040"/>
                      </a:lnTo>
                      <a:lnTo>
                        <a:pt x="623" y="1045"/>
                      </a:lnTo>
                      <a:lnTo>
                        <a:pt x="617" y="1050"/>
                      </a:lnTo>
                      <a:lnTo>
                        <a:pt x="611" y="1053"/>
                      </a:lnTo>
                      <a:lnTo>
                        <a:pt x="604" y="1057"/>
                      </a:lnTo>
                      <a:lnTo>
                        <a:pt x="598" y="1059"/>
                      </a:lnTo>
                      <a:lnTo>
                        <a:pt x="591" y="1060"/>
                      </a:lnTo>
                      <a:lnTo>
                        <a:pt x="585" y="1059"/>
                      </a:lnTo>
                      <a:lnTo>
                        <a:pt x="578" y="1058"/>
                      </a:lnTo>
                      <a:lnTo>
                        <a:pt x="574" y="1055"/>
                      </a:lnTo>
                      <a:lnTo>
                        <a:pt x="569" y="1052"/>
                      </a:lnTo>
                      <a:lnTo>
                        <a:pt x="566" y="10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1" name="Freeform 567"/>
                <p:cNvSpPr>
                  <a:spLocks/>
                </p:cNvSpPr>
                <p:nvPr/>
              </p:nvSpPr>
              <p:spPr bwMode="auto">
                <a:xfrm>
                  <a:off x="3872" y="1641"/>
                  <a:ext cx="7" cy="7"/>
                </a:xfrm>
                <a:custGeom>
                  <a:avLst/>
                  <a:gdLst>
                    <a:gd name="T0" fmla="*/ 0 w 72"/>
                    <a:gd name="T1" fmla="*/ 0 h 60"/>
                    <a:gd name="T2" fmla="*/ 0 w 72"/>
                    <a:gd name="T3" fmla="*/ 0 h 60"/>
                    <a:gd name="T4" fmla="*/ 0 w 72"/>
                    <a:gd name="T5" fmla="*/ 0 h 60"/>
                    <a:gd name="T6" fmla="*/ 0 w 72"/>
                    <a:gd name="T7" fmla="*/ 0 h 60"/>
                    <a:gd name="T8" fmla="*/ 0 w 72"/>
                    <a:gd name="T9" fmla="*/ 0 h 60"/>
                    <a:gd name="T10" fmla="*/ 0 w 72"/>
                    <a:gd name="T11" fmla="*/ 0 h 60"/>
                    <a:gd name="T12" fmla="*/ 0 w 72"/>
                    <a:gd name="T13" fmla="*/ 0 h 60"/>
                    <a:gd name="T14" fmla="*/ 0 w 72"/>
                    <a:gd name="T15" fmla="*/ 0 h 60"/>
                    <a:gd name="T16" fmla="*/ 0 w 72"/>
                    <a:gd name="T17" fmla="*/ 0 h 60"/>
                    <a:gd name="T18" fmla="*/ 0 w 72"/>
                    <a:gd name="T19" fmla="*/ 0 h 60"/>
                    <a:gd name="T20" fmla="*/ 0 w 72"/>
                    <a:gd name="T21" fmla="*/ 0 h 60"/>
                    <a:gd name="T22" fmla="*/ 0 w 72"/>
                    <a:gd name="T23" fmla="*/ 0 h 60"/>
                    <a:gd name="T24" fmla="*/ 0 w 72"/>
                    <a:gd name="T25" fmla="*/ 0 h 60"/>
                    <a:gd name="T26" fmla="*/ 0 w 72"/>
                    <a:gd name="T27" fmla="*/ 0 h 60"/>
                    <a:gd name="T28" fmla="*/ 0 w 72"/>
                    <a:gd name="T29" fmla="*/ 0 h 60"/>
                    <a:gd name="T30" fmla="*/ 0 w 72"/>
                    <a:gd name="T31" fmla="*/ 0 h 60"/>
                    <a:gd name="T32" fmla="*/ 0 w 72"/>
                    <a:gd name="T33" fmla="*/ 0 h 60"/>
                    <a:gd name="T34" fmla="*/ 0 w 72"/>
                    <a:gd name="T35" fmla="*/ 0 h 60"/>
                    <a:gd name="T36" fmla="*/ 0 w 72"/>
                    <a:gd name="T37" fmla="*/ 0 h 60"/>
                    <a:gd name="T38" fmla="*/ 0 w 72"/>
                    <a:gd name="T39" fmla="*/ 0 h 60"/>
                    <a:gd name="T40" fmla="*/ 0 w 72"/>
                    <a:gd name="T41" fmla="*/ 0 h 60"/>
                    <a:gd name="T42" fmla="*/ 0 w 72"/>
                    <a:gd name="T43" fmla="*/ 0 h 60"/>
                    <a:gd name="T44" fmla="*/ 0 w 72"/>
                    <a:gd name="T45" fmla="*/ 0 h 60"/>
                    <a:gd name="T46" fmla="*/ 0 w 72"/>
                    <a:gd name="T47" fmla="*/ 0 h 60"/>
                    <a:gd name="T48" fmla="*/ 0 w 72"/>
                    <a:gd name="T49" fmla="*/ 0 h 60"/>
                    <a:gd name="T50" fmla="*/ 0 w 72"/>
                    <a:gd name="T51" fmla="*/ 0 h 60"/>
                    <a:gd name="T52" fmla="*/ 0 w 72"/>
                    <a:gd name="T53" fmla="*/ 0 h 60"/>
                    <a:gd name="T54" fmla="*/ 0 w 72"/>
                    <a:gd name="T55" fmla="*/ 0 h 60"/>
                    <a:gd name="T56" fmla="*/ 0 w 72"/>
                    <a:gd name="T57" fmla="*/ 0 h 60"/>
                    <a:gd name="T58" fmla="*/ 0 w 72"/>
                    <a:gd name="T59" fmla="*/ 0 h 60"/>
                    <a:gd name="T60" fmla="*/ 0 w 72"/>
                    <a:gd name="T61" fmla="*/ 0 h 60"/>
                    <a:gd name="T62" fmla="*/ 0 w 72"/>
                    <a:gd name="T63" fmla="*/ 0 h 60"/>
                    <a:gd name="T64" fmla="*/ 0 w 72"/>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60"/>
                    <a:gd name="T101" fmla="*/ 72 w 72"/>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60">
                      <a:moveTo>
                        <a:pt x="49" y="53"/>
                      </a:moveTo>
                      <a:lnTo>
                        <a:pt x="42" y="57"/>
                      </a:lnTo>
                      <a:lnTo>
                        <a:pt x="35" y="59"/>
                      </a:lnTo>
                      <a:lnTo>
                        <a:pt x="28" y="60"/>
                      </a:lnTo>
                      <a:lnTo>
                        <a:pt x="22" y="60"/>
                      </a:lnTo>
                      <a:lnTo>
                        <a:pt x="15" y="59"/>
                      </a:lnTo>
                      <a:lnTo>
                        <a:pt x="10" y="57"/>
                      </a:lnTo>
                      <a:lnTo>
                        <a:pt x="6" y="53"/>
                      </a:ln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72" y="16"/>
                      </a:lnTo>
                      <a:lnTo>
                        <a:pt x="72" y="21"/>
                      </a:lnTo>
                      <a:lnTo>
                        <a:pt x="72" y="27"/>
                      </a:lnTo>
                      <a:lnTo>
                        <a:pt x="69" y="33"/>
                      </a:lnTo>
                      <a:lnTo>
                        <a:pt x="66" y="38"/>
                      </a:lnTo>
                      <a:lnTo>
                        <a:pt x="61" y="44"/>
                      </a:lnTo>
                      <a:lnTo>
                        <a:pt x="56" y="49"/>
                      </a:lnTo>
                      <a:lnTo>
                        <a:pt x="49" y="5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62" name="Freeform 568"/>
                <p:cNvSpPr>
                  <a:spLocks/>
                </p:cNvSpPr>
                <p:nvPr/>
              </p:nvSpPr>
              <p:spPr bwMode="auto">
                <a:xfrm>
                  <a:off x="3872" y="1641"/>
                  <a:ext cx="7" cy="7"/>
                </a:xfrm>
                <a:custGeom>
                  <a:avLst/>
                  <a:gdLst>
                    <a:gd name="T0" fmla="*/ 0 w 72"/>
                    <a:gd name="T1" fmla="*/ 0 h 60"/>
                    <a:gd name="T2" fmla="*/ 0 w 72"/>
                    <a:gd name="T3" fmla="*/ 0 h 60"/>
                    <a:gd name="T4" fmla="*/ 0 w 72"/>
                    <a:gd name="T5" fmla="*/ 0 h 60"/>
                    <a:gd name="T6" fmla="*/ 0 w 72"/>
                    <a:gd name="T7" fmla="*/ 0 h 60"/>
                    <a:gd name="T8" fmla="*/ 0 w 72"/>
                    <a:gd name="T9" fmla="*/ 0 h 60"/>
                    <a:gd name="T10" fmla="*/ 0 w 72"/>
                    <a:gd name="T11" fmla="*/ 0 h 60"/>
                    <a:gd name="T12" fmla="*/ 0 w 72"/>
                    <a:gd name="T13" fmla="*/ 0 h 60"/>
                    <a:gd name="T14" fmla="*/ 0 w 72"/>
                    <a:gd name="T15" fmla="*/ 0 h 60"/>
                    <a:gd name="T16" fmla="*/ 0 w 72"/>
                    <a:gd name="T17" fmla="*/ 0 h 60"/>
                    <a:gd name="T18" fmla="*/ 0 w 72"/>
                    <a:gd name="T19" fmla="*/ 0 h 60"/>
                    <a:gd name="T20" fmla="*/ 0 w 72"/>
                    <a:gd name="T21" fmla="*/ 0 h 60"/>
                    <a:gd name="T22" fmla="*/ 0 w 72"/>
                    <a:gd name="T23" fmla="*/ 0 h 60"/>
                    <a:gd name="T24" fmla="*/ 0 w 72"/>
                    <a:gd name="T25" fmla="*/ 0 h 60"/>
                    <a:gd name="T26" fmla="*/ 0 w 72"/>
                    <a:gd name="T27" fmla="*/ 0 h 60"/>
                    <a:gd name="T28" fmla="*/ 0 w 72"/>
                    <a:gd name="T29" fmla="*/ 0 h 60"/>
                    <a:gd name="T30" fmla="*/ 0 w 72"/>
                    <a:gd name="T31" fmla="*/ 0 h 60"/>
                    <a:gd name="T32" fmla="*/ 0 w 72"/>
                    <a:gd name="T33" fmla="*/ 0 h 60"/>
                    <a:gd name="T34" fmla="*/ 0 w 72"/>
                    <a:gd name="T35" fmla="*/ 0 h 60"/>
                    <a:gd name="T36" fmla="*/ 0 w 72"/>
                    <a:gd name="T37" fmla="*/ 0 h 60"/>
                    <a:gd name="T38" fmla="*/ 0 w 72"/>
                    <a:gd name="T39" fmla="*/ 0 h 60"/>
                    <a:gd name="T40" fmla="*/ 0 w 72"/>
                    <a:gd name="T41" fmla="*/ 0 h 60"/>
                    <a:gd name="T42" fmla="*/ 0 w 72"/>
                    <a:gd name="T43" fmla="*/ 0 h 60"/>
                    <a:gd name="T44" fmla="*/ 0 w 72"/>
                    <a:gd name="T45" fmla="*/ 0 h 60"/>
                    <a:gd name="T46" fmla="*/ 0 w 72"/>
                    <a:gd name="T47" fmla="*/ 0 h 60"/>
                    <a:gd name="T48" fmla="*/ 0 w 72"/>
                    <a:gd name="T49" fmla="*/ 0 h 60"/>
                    <a:gd name="T50" fmla="*/ 0 w 72"/>
                    <a:gd name="T51" fmla="*/ 0 h 60"/>
                    <a:gd name="T52" fmla="*/ 0 w 72"/>
                    <a:gd name="T53" fmla="*/ 0 h 60"/>
                    <a:gd name="T54" fmla="*/ 0 w 72"/>
                    <a:gd name="T55" fmla="*/ 0 h 60"/>
                    <a:gd name="T56" fmla="*/ 0 w 72"/>
                    <a:gd name="T57" fmla="*/ 0 h 60"/>
                    <a:gd name="T58" fmla="*/ 0 w 72"/>
                    <a:gd name="T59" fmla="*/ 0 h 60"/>
                    <a:gd name="T60" fmla="*/ 0 w 72"/>
                    <a:gd name="T61" fmla="*/ 0 h 60"/>
                    <a:gd name="T62" fmla="*/ 0 w 72"/>
                    <a:gd name="T63" fmla="*/ 0 h 60"/>
                    <a:gd name="T64" fmla="*/ 0 w 72"/>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60"/>
                    <a:gd name="T101" fmla="*/ 72 w 72"/>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60">
                      <a:moveTo>
                        <a:pt x="49" y="53"/>
                      </a:moveTo>
                      <a:lnTo>
                        <a:pt x="42" y="57"/>
                      </a:lnTo>
                      <a:lnTo>
                        <a:pt x="35" y="59"/>
                      </a:lnTo>
                      <a:lnTo>
                        <a:pt x="28" y="60"/>
                      </a:lnTo>
                      <a:lnTo>
                        <a:pt x="22" y="60"/>
                      </a:lnTo>
                      <a:lnTo>
                        <a:pt x="15" y="59"/>
                      </a:lnTo>
                      <a:lnTo>
                        <a:pt x="10" y="57"/>
                      </a:lnTo>
                      <a:lnTo>
                        <a:pt x="6" y="53"/>
                      </a:ln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72" y="16"/>
                      </a:lnTo>
                      <a:lnTo>
                        <a:pt x="72" y="21"/>
                      </a:lnTo>
                      <a:lnTo>
                        <a:pt x="72" y="27"/>
                      </a:lnTo>
                      <a:lnTo>
                        <a:pt x="69" y="33"/>
                      </a:lnTo>
                      <a:lnTo>
                        <a:pt x="66" y="38"/>
                      </a:lnTo>
                      <a:lnTo>
                        <a:pt x="61" y="44"/>
                      </a:lnTo>
                      <a:lnTo>
                        <a:pt x="56" y="49"/>
                      </a:lnTo>
                      <a:lnTo>
                        <a:pt x="49" y="5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3" name="Freeform 569"/>
                <p:cNvSpPr>
                  <a:spLocks/>
                </p:cNvSpPr>
                <p:nvPr/>
              </p:nvSpPr>
              <p:spPr bwMode="auto">
                <a:xfrm>
                  <a:off x="3664" y="1641"/>
                  <a:ext cx="68" cy="133"/>
                </a:xfrm>
                <a:custGeom>
                  <a:avLst/>
                  <a:gdLst>
                    <a:gd name="T0" fmla="*/ 0 w 677"/>
                    <a:gd name="T1" fmla="*/ 0 h 1219"/>
                    <a:gd name="T2" fmla="*/ 0 w 677"/>
                    <a:gd name="T3" fmla="*/ 0 h 1219"/>
                    <a:gd name="T4" fmla="*/ 0 w 677"/>
                    <a:gd name="T5" fmla="*/ 0 h 1219"/>
                    <a:gd name="T6" fmla="*/ 0 w 677"/>
                    <a:gd name="T7" fmla="*/ 0 h 1219"/>
                    <a:gd name="T8" fmla="*/ 0 w 677"/>
                    <a:gd name="T9" fmla="*/ 0 h 1219"/>
                    <a:gd name="T10" fmla="*/ 0 w 677"/>
                    <a:gd name="T11" fmla="*/ 0 h 1219"/>
                    <a:gd name="T12" fmla="*/ 0 w 677"/>
                    <a:gd name="T13" fmla="*/ 0 h 1219"/>
                    <a:gd name="T14" fmla="*/ 0 w 677"/>
                    <a:gd name="T15" fmla="*/ 0 h 1219"/>
                    <a:gd name="T16" fmla="*/ 0 w 677"/>
                    <a:gd name="T17" fmla="*/ 0 h 1219"/>
                    <a:gd name="T18" fmla="*/ 0 w 677"/>
                    <a:gd name="T19" fmla="*/ 0 h 1219"/>
                    <a:gd name="T20" fmla="*/ 0 w 677"/>
                    <a:gd name="T21" fmla="*/ 0 h 1219"/>
                    <a:gd name="T22" fmla="*/ 0 w 677"/>
                    <a:gd name="T23" fmla="*/ 0 h 1219"/>
                    <a:gd name="T24" fmla="*/ 0 w 677"/>
                    <a:gd name="T25" fmla="*/ 0 h 1219"/>
                    <a:gd name="T26" fmla="*/ 0 w 677"/>
                    <a:gd name="T27" fmla="*/ 0 h 1219"/>
                    <a:gd name="T28" fmla="*/ 0 w 677"/>
                    <a:gd name="T29" fmla="*/ 0 h 1219"/>
                    <a:gd name="T30" fmla="*/ 0 w 677"/>
                    <a:gd name="T31" fmla="*/ 0 h 1219"/>
                    <a:gd name="T32" fmla="*/ 0 w 677"/>
                    <a:gd name="T33" fmla="*/ 0 h 1219"/>
                    <a:gd name="T34" fmla="*/ 0 w 677"/>
                    <a:gd name="T35" fmla="*/ 0 h 1219"/>
                    <a:gd name="T36" fmla="*/ 0 w 677"/>
                    <a:gd name="T37" fmla="*/ 0 h 1219"/>
                    <a:gd name="T38" fmla="*/ 0 w 677"/>
                    <a:gd name="T39" fmla="*/ 0 h 1219"/>
                    <a:gd name="T40" fmla="*/ 0 w 677"/>
                    <a:gd name="T41" fmla="*/ 0 h 1219"/>
                    <a:gd name="T42" fmla="*/ 0 w 67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7"/>
                    <a:gd name="T67" fmla="*/ 0 h 1219"/>
                    <a:gd name="T68" fmla="*/ 677 w 67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7" h="1219">
                      <a:moveTo>
                        <a:pt x="67" y="9"/>
                      </a:moveTo>
                      <a:lnTo>
                        <a:pt x="677" y="1184"/>
                      </a:lnTo>
                      <a:lnTo>
                        <a:pt x="609" y="1219"/>
                      </a:lnTo>
                      <a:lnTo>
                        <a:pt x="1" y="44"/>
                      </a:lnTo>
                      <a:lnTo>
                        <a:pt x="0" y="39"/>
                      </a:lnTo>
                      <a:lnTo>
                        <a:pt x="0" y="34"/>
                      </a:lnTo>
                      <a:lnTo>
                        <a:pt x="1" y="30"/>
                      </a:lnTo>
                      <a:lnTo>
                        <a:pt x="4" y="25"/>
                      </a:lnTo>
                      <a:lnTo>
                        <a:pt x="7" y="20"/>
                      </a:lnTo>
                      <a:lnTo>
                        <a:pt x="11" y="15"/>
                      </a:lnTo>
                      <a:lnTo>
                        <a:pt x="17" y="11"/>
                      </a:lnTo>
                      <a:lnTo>
                        <a:pt x="24" y="7"/>
                      </a:lnTo>
                      <a:lnTo>
                        <a:pt x="31" y="4"/>
                      </a:lnTo>
                      <a:lnTo>
                        <a:pt x="38" y="3"/>
                      </a:lnTo>
                      <a:lnTo>
                        <a:pt x="43" y="0"/>
                      </a:lnTo>
                      <a:lnTo>
                        <a:pt x="50" y="0"/>
                      </a:lnTo>
                      <a:lnTo>
                        <a:pt x="56" y="2"/>
                      </a:lnTo>
                      <a:lnTo>
                        <a:pt x="60" y="4"/>
                      </a:lnTo>
                      <a:lnTo>
                        <a:pt x="64" y="6"/>
                      </a:lnTo>
                      <a:lnTo>
                        <a:pt x="67"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64" name="Freeform 570"/>
                <p:cNvSpPr>
                  <a:spLocks/>
                </p:cNvSpPr>
                <p:nvPr/>
              </p:nvSpPr>
              <p:spPr bwMode="auto">
                <a:xfrm>
                  <a:off x="3664" y="1641"/>
                  <a:ext cx="68" cy="133"/>
                </a:xfrm>
                <a:custGeom>
                  <a:avLst/>
                  <a:gdLst>
                    <a:gd name="T0" fmla="*/ 0 w 677"/>
                    <a:gd name="T1" fmla="*/ 0 h 1219"/>
                    <a:gd name="T2" fmla="*/ 0 w 677"/>
                    <a:gd name="T3" fmla="*/ 0 h 1219"/>
                    <a:gd name="T4" fmla="*/ 0 w 677"/>
                    <a:gd name="T5" fmla="*/ 0 h 1219"/>
                    <a:gd name="T6" fmla="*/ 0 w 677"/>
                    <a:gd name="T7" fmla="*/ 0 h 1219"/>
                    <a:gd name="T8" fmla="*/ 0 w 677"/>
                    <a:gd name="T9" fmla="*/ 0 h 1219"/>
                    <a:gd name="T10" fmla="*/ 0 w 677"/>
                    <a:gd name="T11" fmla="*/ 0 h 1219"/>
                    <a:gd name="T12" fmla="*/ 0 w 677"/>
                    <a:gd name="T13" fmla="*/ 0 h 1219"/>
                    <a:gd name="T14" fmla="*/ 0 w 677"/>
                    <a:gd name="T15" fmla="*/ 0 h 1219"/>
                    <a:gd name="T16" fmla="*/ 0 w 677"/>
                    <a:gd name="T17" fmla="*/ 0 h 1219"/>
                    <a:gd name="T18" fmla="*/ 0 w 677"/>
                    <a:gd name="T19" fmla="*/ 0 h 1219"/>
                    <a:gd name="T20" fmla="*/ 0 w 677"/>
                    <a:gd name="T21" fmla="*/ 0 h 1219"/>
                    <a:gd name="T22" fmla="*/ 0 w 677"/>
                    <a:gd name="T23" fmla="*/ 0 h 1219"/>
                    <a:gd name="T24" fmla="*/ 0 w 677"/>
                    <a:gd name="T25" fmla="*/ 0 h 1219"/>
                    <a:gd name="T26" fmla="*/ 0 w 677"/>
                    <a:gd name="T27" fmla="*/ 0 h 1219"/>
                    <a:gd name="T28" fmla="*/ 0 w 677"/>
                    <a:gd name="T29" fmla="*/ 0 h 1219"/>
                    <a:gd name="T30" fmla="*/ 0 w 677"/>
                    <a:gd name="T31" fmla="*/ 0 h 1219"/>
                    <a:gd name="T32" fmla="*/ 0 w 677"/>
                    <a:gd name="T33" fmla="*/ 0 h 1219"/>
                    <a:gd name="T34" fmla="*/ 0 w 677"/>
                    <a:gd name="T35" fmla="*/ 0 h 1219"/>
                    <a:gd name="T36" fmla="*/ 0 w 677"/>
                    <a:gd name="T37" fmla="*/ 0 h 1219"/>
                    <a:gd name="T38" fmla="*/ 0 w 677"/>
                    <a:gd name="T39" fmla="*/ 0 h 1219"/>
                    <a:gd name="T40" fmla="*/ 0 w 677"/>
                    <a:gd name="T41" fmla="*/ 0 h 1219"/>
                    <a:gd name="T42" fmla="*/ 0 w 67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7"/>
                    <a:gd name="T67" fmla="*/ 0 h 1219"/>
                    <a:gd name="T68" fmla="*/ 677 w 67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7" h="1219">
                      <a:moveTo>
                        <a:pt x="67" y="9"/>
                      </a:moveTo>
                      <a:lnTo>
                        <a:pt x="677" y="1184"/>
                      </a:lnTo>
                      <a:lnTo>
                        <a:pt x="609" y="1219"/>
                      </a:lnTo>
                      <a:lnTo>
                        <a:pt x="1" y="44"/>
                      </a:lnTo>
                      <a:lnTo>
                        <a:pt x="0" y="39"/>
                      </a:lnTo>
                      <a:lnTo>
                        <a:pt x="0" y="34"/>
                      </a:lnTo>
                      <a:lnTo>
                        <a:pt x="1" y="30"/>
                      </a:lnTo>
                      <a:lnTo>
                        <a:pt x="4" y="25"/>
                      </a:lnTo>
                      <a:lnTo>
                        <a:pt x="7" y="20"/>
                      </a:lnTo>
                      <a:lnTo>
                        <a:pt x="11" y="15"/>
                      </a:lnTo>
                      <a:lnTo>
                        <a:pt x="17" y="11"/>
                      </a:lnTo>
                      <a:lnTo>
                        <a:pt x="24" y="7"/>
                      </a:lnTo>
                      <a:lnTo>
                        <a:pt x="31" y="4"/>
                      </a:lnTo>
                      <a:lnTo>
                        <a:pt x="38" y="3"/>
                      </a:lnTo>
                      <a:lnTo>
                        <a:pt x="43" y="0"/>
                      </a:lnTo>
                      <a:lnTo>
                        <a:pt x="50" y="0"/>
                      </a:lnTo>
                      <a:lnTo>
                        <a:pt x="56" y="2"/>
                      </a:lnTo>
                      <a:lnTo>
                        <a:pt x="60" y="4"/>
                      </a:lnTo>
                      <a:lnTo>
                        <a:pt x="64" y="6"/>
                      </a:lnTo>
                      <a:lnTo>
                        <a:pt x="67"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5" name="Freeform 571"/>
                <p:cNvSpPr>
                  <a:spLocks/>
                </p:cNvSpPr>
                <p:nvPr/>
              </p:nvSpPr>
              <p:spPr bwMode="auto">
                <a:xfrm>
                  <a:off x="3451" y="1349"/>
                  <a:ext cx="79" cy="125"/>
                </a:xfrm>
                <a:custGeom>
                  <a:avLst/>
                  <a:gdLst>
                    <a:gd name="T0" fmla="*/ 0 w 784"/>
                    <a:gd name="T1" fmla="*/ 0 h 1152"/>
                    <a:gd name="T2" fmla="*/ 0 w 784"/>
                    <a:gd name="T3" fmla="*/ 0 h 1152"/>
                    <a:gd name="T4" fmla="*/ 0 w 784"/>
                    <a:gd name="T5" fmla="*/ 0 h 1152"/>
                    <a:gd name="T6" fmla="*/ 0 w 784"/>
                    <a:gd name="T7" fmla="*/ 0 h 1152"/>
                    <a:gd name="T8" fmla="*/ 0 w 784"/>
                    <a:gd name="T9" fmla="*/ 0 h 1152"/>
                    <a:gd name="T10" fmla="*/ 0 w 784"/>
                    <a:gd name="T11" fmla="*/ 0 h 1152"/>
                    <a:gd name="T12" fmla="*/ 0 w 784"/>
                    <a:gd name="T13" fmla="*/ 0 h 1152"/>
                    <a:gd name="T14" fmla="*/ 0 w 784"/>
                    <a:gd name="T15" fmla="*/ 0 h 1152"/>
                    <a:gd name="T16" fmla="*/ 0 w 784"/>
                    <a:gd name="T17" fmla="*/ 0 h 1152"/>
                    <a:gd name="T18" fmla="*/ 0 w 784"/>
                    <a:gd name="T19" fmla="*/ 0 h 1152"/>
                    <a:gd name="T20" fmla="*/ 0 w 784"/>
                    <a:gd name="T21" fmla="*/ 0 h 1152"/>
                    <a:gd name="T22" fmla="*/ 0 w 784"/>
                    <a:gd name="T23" fmla="*/ 0 h 1152"/>
                    <a:gd name="T24" fmla="*/ 0 w 784"/>
                    <a:gd name="T25" fmla="*/ 0 h 1152"/>
                    <a:gd name="T26" fmla="*/ 0 w 784"/>
                    <a:gd name="T27" fmla="*/ 0 h 1152"/>
                    <a:gd name="T28" fmla="*/ 0 w 784"/>
                    <a:gd name="T29" fmla="*/ 0 h 1152"/>
                    <a:gd name="T30" fmla="*/ 0 w 784"/>
                    <a:gd name="T31" fmla="*/ 0 h 1152"/>
                    <a:gd name="T32" fmla="*/ 0 w 784"/>
                    <a:gd name="T33" fmla="*/ 0 h 1152"/>
                    <a:gd name="T34" fmla="*/ 0 w 784"/>
                    <a:gd name="T35" fmla="*/ 0 h 1152"/>
                    <a:gd name="T36" fmla="*/ 0 w 784"/>
                    <a:gd name="T37" fmla="*/ 0 h 1152"/>
                    <a:gd name="T38" fmla="*/ 0 w 784"/>
                    <a:gd name="T39" fmla="*/ 0 h 1152"/>
                    <a:gd name="T40" fmla="*/ 0 w 784"/>
                    <a:gd name="T41" fmla="*/ 0 h 1152"/>
                    <a:gd name="T42" fmla="*/ 0 w 78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4"/>
                    <a:gd name="T67" fmla="*/ 0 h 1152"/>
                    <a:gd name="T68" fmla="*/ 784 w 78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4" h="1152">
                      <a:moveTo>
                        <a:pt x="720" y="1145"/>
                      </a:moveTo>
                      <a:lnTo>
                        <a:pt x="0" y="42"/>
                      </a:lnTo>
                      <a:lnTo>
                        <a:pt x="64" y="0"/>
                      </a:lnTo>
                      <a:lnTo>
                        <a:pt x="782" y="1104"/>
                      </a:lnTo>
                      <a:lnTo>
                        <a:pt x="783" y="1109"/>
                      </a:lnTo>
                      <a:lnTo>
                        <a:pt x="784" y="1113"/>
                      </a:lnTo>
                      <a:lnTo>
                        <a:pt x="783" y="1118"/>
                      </a:lnTo>
                      <a:lnTo>
                        <a:pt x="781" y="1123"/>
                      </a:lnTo>
                      <a:lnTo>
                        <a:pt x="778" y="1129"/>
                      </a:lnTo>
                      <a:lnTo>
                        <a:pt x="774" y="1134"/>
                      </a:lnTo>
                      <a:lnTo>
                        <a:pt x="768" y="1139"/>
                      </a:lnTo>
                      <a:lnTo>
                        <a:pt x="763" y="1144"/>
                      </a:lnTo>
                      <a:lnTo>
                        <a:pt x="757" y="1147"/>
                      </a:lnTo>
                      <a:lnTo>
                        <a:pt x="750" y="1149"/>
                      </a:lnTo>
                      <a:lnTo>
                        <a:pt x="743" y="1152"/>
                      </a:lnTo>
                      <a:lnTo>
                        <a:pt x="738" y="1152"/>
                      </a:lnTo>
                      <a:lnTo>
                        <a:pt x="732" y="1152"/>
                      </a:lnTo>
                      <a:lnTo>
                        <a:pt x="726" y="1151"/>
                      </a:lnTo>
                      <a:lnTo>
                        <a:pt x="723" y="1148"/>
                      </a:lnTo>
                      <a:lnTo>
                        <a:pt x="720" y="114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66" name="Freeform 572"/>
                <p:cNvSpPr>
                  <a:spLocks/>
                </p:cNvSpPr>
                <p:nvPr/>
              </p:nvSpPr>
              <p:spPr bwMode="auto">
                <a:xfrm>
                  <a:off x="3451" y="1349"/>
                  <a:ext cx="79" cy="125"/>
                </a:xfrm>
                <a:custGeom>
                  <a:avLst/>
                  <a:gdLst>
                    <a:gd name="T0" fmla="*/ 0 w 784"/>
                    <a:gd name="T1" fmla="*/ 0 h 1152"/>
                    <a:gd name="T2" fmla="*/ 0 w 784"/>
                    <a:gd name="T3" fmla="*/ 0 h 1152"/>
                    <a:gd name="T4" fmla="*/ 0 w 784"/>
                    <a:gd name="T5" fmla="*/ 0 h 1152"/>
                    <a:gd name="T6" fmla="*/ 0 w 784"/>
                    <a:gd name="T7" fmla="*/ 0 h 1152"/>
                    <a:gd name="T8" fmla="*/ 0 w 784"/>
                    <a:gd name="T9" fmla="*/ 0 h 1152"/>
                    <a:gd name="T10" fmla="*/ 0 w 784"/>
                    <a:gd name="T11" fmla="*/ 0 h 1152"/>
                    <a:gd name="T12" fmla="*/ 0 w 784"/>
                    <a:gd name="T13" fmla="*/ 0 h 1152"/>
                    <a:gd name="T14" fmla="*/ 0 w 784"/>
                    <a:gd name="T15" fmla="*/ 0 h 1152"/>
                    <a:gd name="T16" fmla="*/ 0 w 784"/>
                    <a:gd name="T17" fmla="*/ 0 h 1152"/>
                    <a:gd name="T18" fmla="*/ 0 w 784"/>
                    <a:gd name="T19" fmla="*/ 0 h 1152"/>
                    <a:gd name="T20" fmla="*/ 0 w 784"/>
                    <a:gd name="T21" fmla="*/ 0 h 1152"/>
                    <a:gd name="T22" fmla="*/ 0 w 784"/>
                    <a:gd name="T23" fmla="*/ 0 h 1152"/>
                    <a:gd name="T24" fmla="*/ 0 w 784"/>
                    <a:gd name="T25" fmla="*/ 0 h 1152"/>
                    <a:gd name="T26" fmla="*/ 0 w 784"/>
                    <a:gd name="T27" fmla="*/ 0 h 1152"/>
                    <a:gd name="T28" fmla="*/ 0 w 784"/>
                    <a:gd name="T29" fmla="*/ 0 h 1152"/>
                    <a:gd name="T30" fmla="*/ 0 w 784"/>
                    <a:gd name="T31" fmla="*/ 0 h 1152"/>
                    <a:gd name="T32" fmla="*/ 0 w 784"/>
                    <a:gd name="T33" fmla="*/ 0 h 1152"/>
                    <a:gd name="T34" fmla="*/ 0 w 784"/>
                    <a:gd name="T35" fmla="*/ 0 h 1152"/>
                    <a:gd name="T36" fmla="*/ 0 w 784"/>
                    <a:gd name="T37" fmla="*/ 0 h 1152"/>
                    <a:gd name="T38" fmla="*/ 0 w 784"/>
                    <a:gd name="T39" fmla="*/ 0 h 1152"/>
                    <a:gd name="T40" fmla="*/ 0 w 784"/>
                    <a:gd name="T41" fmla="*/ 0 h 1152"/>
                    <a:gd name="T42" fmla="*/ 0 w 78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4"/>
                    <a:gd name="T67" fmla="*/ 0 h 1152"/>
                    <a:gd name="T68" fmla="*/ 784 w 78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4" h="1152">
                      <a:moveTo>
                        <a:pt x="720" y="1145"/>
                      </a:moveTo>
                      <a:lnTo>
                        <a:pt x="0" y="42"/>
                      </a:lnTo>
                      <a:lnTo>
                        <a:pt x="64" y="0"/>
                      </a:lnTo>
                      <a:lnTo>
                        <a:pt x="782" y="1104"/>
                      </a:lnTo>
                      <a:lnTo>
                        <a:pt x="783" y="1109"/>
                      </a:lnTo>
                      <a:lnTo>
                        <a:pt x="784" y="1113"/>
                      </a:lnTo>
                      <a:lnTo>
                        <a:pt x="783" y="1118"/>
                      </a:lnTo>
                      <a:lnTo>
                        <a:pt x="781" y="1123"/>
                      </a:lnTo>
                      <a:lnTo>
                        <a:pt x="778" y="1129"/>
                      </a:lnTo>
                      <a:lnTo>
                        <a:pt x="774" y="1134"/>
                      </a:lnTo>
                      <a:lnTo>
                        <a:pt x="768" y="1139"/>
                      </a:lnTo>
                      <a:lnTo>
                        <a:pt x="763" y="1144"/>
                      </a:lnTo>
                      <a:lnTo>
                        <a:pt x="757" y="1147"/>
                      </a:lnTo>
                      <a:lnTo>
                        <a:pt x="750" y="1149"/>
                      </a:lnTo>
                      <a:lnTo>
                        <a:pt x="743" y="1152"/>
                      </a:lnTo>
                      <a:lnTo>
                        <a:pt x="738" y="1152"/>
                      </a:lnTo>
                      <a:lnTo>
                        <a:pt x="732" y="1152"/>
                      </a:lnTo>
                      <a:lnTo>
                        <a:pt x="726" y="1151"/>
                      </a:lnTo>
                      <a:lnTo>
                        <a:pt x="723" y="1148"/>
                      </a:lnTo>
                      <a:lnTo>
                        <a:pt x="720" y="114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7" name="Freeform 573"/>
                <p:cNvSpPr>
                  <a:spLocks/>
                </p:cNvSpPr>
                <p:nvPr/>
              </p:nvSpPr>
              <p:spPr bwMode="auto">
                <a:xfrm>
                  <a:off x="3574" y="1177"/>
                  <a:ext cx="75" cy="133"/>
                </a:xfrm>
                <a:custGeom>
                  <a:avLst/>
                  <a:gdLst>
                    <a:gd name="T0" fmla="*/ 0 w 744"/>
                    <a:gd name="T1" fmla="*/ 0 h 1218"/>
                    <a:gd name="T2" fmla="*/ 0 w 744"/>
                    <a:gd name="T3" fmla="*/ 0 h 1218"/>
                    <a:gd name="T4" fmla="*/ 0 w 744"/>
                    <a:gd name="T5" fmla="*/ 0 h 1218"/>
                    <a:gd name="T6" fmla="*/ 0 w 744"/>
                    <a:gd name="T7" fmla="*/ 0 h 1218"/>
                    <a:gd name="T8" fmla="*/ 0 w 744"/>
                    <a:gd name="T9" fmla="*/ 0 h 1218"/>
                    <a:gd name="T10" fmla="*/ 0 w 744"/>
                    <a:gd name="T11" fmla="*/ 0 h 1218"/>
                    <a:gd name="T12" fmla="*/ 0 w 744"/>
                    <a:gd name="T13" fmla="*/ 0 h 1218"/>
                    <a:gd name="T14" fmla="*/ 0 w 744"/>
                    <a:gd name="T15" fmla="*/ 0 h 1218"/>
                    <a:gd name="T16" fmla="*/ 0 w 744"/>
                    <a:gd name="T17" fmla="*/ 0 h 1218"/>
                    <a:gd name="T18" fmla="*/ 0 w 744"/>
                    <a:gd name="T19" fmla="*/ 0 h 1218"/>
                    <a:gd name="T20" fmla="*/ 0 w 744"/>
                    <a:gd name="T21" fmla="*/ 0 h 1218"/>
                    <a:gd name="T22" fmla="*/ 0 w 744"/>
                    <a:gd name="T23" fmla="*/ 0 h 1218"/>
                    <a:gd name="T24" fmla="*/ 0 w 744"/>
                    <a:gd name="T25" fmla="*/ 0 h 1218"/>
                    <a:gd name="T26" fmla="*/ 0 w 744"/>
                    <a:gd name="T27" fmla="*/ 0 h 1218"/>
                    <a:gd name="T28" fmla="*/ 0 w 744"/>
                    <a:gd name="T29" fmla="*/ 0 h 1218"/>
                    <a:gd name="T30" fmla="*/ 0 w 744"/>
                    <a:gd name="T31" fmla="*/ 0 h 1218"/>
                    <a:gd name="T32" fmla="*/ 0 w 744"/>
                    <a:gd name="T33" fmla="*/ 0 h 1218"/>
                    <a:gd name="T34" fmla="*/ 0 w 744"/>
                    <a:gd name="T35" fmla="*/ 0 h 1218"/>
                    <a:gd name="T36" fmla="*/ 0 w 744"/>
                    <a:gd name="T37" fmla="*/ 0 h 1218"/>
                    <a:gd name="T38" fmla="*/ 0 w 744"/>
                    <a:gd name="T39" fmla="*/ 0 h 1218"/>
                    <a:gd name="T40" fmla="*/ 0 w 744"/>
                    <a:gd name="T41" fmla="*/ 0 h 1218"/>
                    <a:gd name="T42" fmla="*/ 0 w 744"/>
                    <a:gd name="T43" fmla="*/ 0 h 1218"/>
                    <a:gd name="T44" fmla="*/ 0 w 744"/>
                    <a:gd name="T45" fmla="*/ 0 h 1218"/>
                    <a:gd name="T46" fmla="*/ 0 w 744"/>
                    <a:gd name="T47" fmla="*/ 0 h 1218"/>
                    <a:gd name="T48" fmla="*/ 0 w 744"/>
                    <a:gd name="T49" fmla="*/ 0 h 1218"/>
                    <a:gd name="T50" fmla="*/ 0 w 744"/>
                    <a:gd name="T51" fmla="*/ 0 h 1218"/>
                    <a:gd name="T52" fmla="*/ 0 w 744"/>
                    <a:gd name="T53" fmla="*/ 0 h 1218"/>
                    <a:gd name="T54" fmla="*/ 0 w 744"/>
                    <a:gd name="T55" fmla="*/ 0 h 1218"/>
                    <a:gd name="T56" fmla="*/ 0 w 744"/>
                    <a:gd name="T57" fmla="*/ 0 h 1218"/>
                    <a:gd name="T58" fmla="*/ 0 w 744"/>
                    <a:gd name="T59" fmla="*/ 0 h 1218"/>
                    <a:gd name="T60" fmla="*/ 0 w 744"/>
                    <a:gd name="T61" fmla="*/ 0 h 1218"/>
                    <a:gd name="T62" fmla="*/ 0 w 744"/>
                    <a:gd name="T63" fmla="*/ 0 h 1218"/>
                    <a:gd name="T64" fmla="*/ 0 w 744"/>
                    <a:gd name="T65" fmla="*/ 0 h 1218"/>
                    <a:gd name="T66" fmla="*/ 0 w 744"/>
                    <a:gd name="T67" fmla="*/ 0 h 1218"/>
                    <a:gd name="T68" fmla="*/ 0 w 744"/>
                    <a:gd name="T69" fmla="*/ 0 h 1218"/>
                    <a:gd name="T70" fmla="*/ 0 w 744"/>
                    <a:gd name="T71" fmla="*/ 0 h 1218"/>
                    <a:gd name="T72" fmla="*/ 0 w 744"/>
                    <a:gd name="T73" fmla="*/ 0 h 1218"/>
                    <a:gd name="T74" fmla="*/ 0 w 744"/>
                    <a:gd name="T75" fmla="*/ 0 h 12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4"/>
                    <a:gd name="T115" fmla="*/ 0 h 1218"/>
                    <a:gd name="T116" fmla="*/ 744 w 744"/>
                    <a:gd name="T117" fmla="*/ 1218 h 12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4" h="1218">
                      <a:moveTo>
                        <a:pt x="678" y="1210"/>
                      </a:move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43" y="1174"/>
                      </a:lnTo>
                      <a:lnTo>
                        <a:pt x="744" y="1177"/>
                      </a:lnTo>
                      <a:lnTo>
                        <a:pt x="744" y="1181"/>
                      </a:lnTo>
                      <a:lnTo>
                        <a:pt x="743" y="1186"/>
                      </a:lnTo>
                      <a:lnTo>
                        <a:pt x="741" y="1192"/>
                      </a:lnTo>
                      <a:lnTo>
                        <a:pt x="737" y="1196"/>
                      </a:lnTo>
                      <a:lnTo>
                        <a:pt x="733" y="1202"/>
                      </a:lnTo>
                      <a:lnTo>
                        <a:pt x="727" y="1206"/>
                      </a:lnTo>
                      <a:lnTo>
                        <a:pt x="721" y="1210"/>
                      </a:lnTo>
                      <a:lnTo>
                        <a:pt x="715" y="1213"/>
                      </a:lnTo>
                      <a:lnTo>
                        <a:pt x="709" y="1215"/>
                      </a:lnTo>
                      <a:lnTo>
                        <a:pt x="702" y="1218"/>
                      </a:lnTo>
                      <a:lnTo>
                        <a:pt x="695" y="1218"/>
                      </a:lnTo>
                      <a:lnTo>
                        <a:pt x="690" y="1218"/>
                      </a:lnTo>
                      <a:lnTo>
                        <a:pt x="685" y="1215"/>
                      </a:lnTo>
                      <a:lnTo>
                        <a:pt x="682" y="1213"/>
                      </a:lnTo>
                      <a:lnTo>
                        <a:pt x="678" y="121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68" name="Freeform 574"/>
                <p:cNvSpPr>
                  <a:spLocks/>
                </p:cNvSpPr>
                <p:nvPr/>
              </p:nvSpPr>
              <p:spPr bwMode="auto">
                <a:xfrm>
                  <a:off x="3574" y="1177"/>
                  <a:ext cx="75" cy="133"/>
                </a:xfrm>
                <a:custGeom>
                  <a:avLst/>
                  <a:gdLst>
                    <a:gd name="T0" fmla="*/ 0 w 744"/>
                    <a:gd name="T1" fmla="*/ 0 h 1218"/>
                    <a:gd name="T2" fmla="*/ 0 w 744"/>
                    <a:gd name="T3" fmla="*/ 0 h 1218"/>
                    <a:gd name="T4" fmla="*/ 0 w 744"/>
                    <a:gd name="T5" fmla="*/ 0 h 1218"/>
                    <a:gd name="T6" fmla="*/ 0 w 744"/>
                    <a:gd name="T7" fmla="*/ 0 h 1218"/>
                    <a:gd name="T8" fmla="*/ 0 w 744"/>
                    <a:gd name="T9" fmla="*/ 0 h 1218"/>
                    <a:gd name="T10" fmla="*/ 0 w 744"/>
                    <a:gd name="T11" fmla="*/ 0 h 1218"/>
                    <a:gd name="T12" fmla="*/ 0 w 744"/>
                    <a:gd name="T13" fmla="*/ 0 h 1218"/>
                    <a:gd name="T14" fmla="*/ 0 w 744"/>
                    <a:gd name="T15" fmla="*/ 0 h 1218"/>
                    <a:gd name="T16" fmla="*/ 0 w 744"/>
                    <a:gd name="T17" fmla="*/ 0 h 1218"/>
                    <a:gd name="T18" fmla="*/ 0 w 744"/>
                    <a:gd name="T19" fmla="*/ 0 h 1218"/>
                    <a:gd name="T20" fmla="*/ 0 w 744"/>
                    <a:gd name="T21" fmla="*/ 0 h 1218"/>
                    <a:gd name="T22" fmla="*/ 0 w 744"/>
                    <a:gd name="T23" fmla="*/ 0 h 1218"/>
                    <a:gd name="T24" fmla="*/ 0 w 744"/>
                    <a:gd name="T25" fmla="*/ 0 h 1218"/>
                    <a:gd name="T26" fmla="*/ 0 w 744"/>
                    <a:gd name="T27" fmla="*/ 0 h 1218"/>
                    <a:gd name="T28" fmla="*/ 0 w 744"/>
                    <a:gd name="T29" fmla="*/ 0 h 1218"/>
                    <a:gd name="T30" fmla="*/ 0 w 744"/>
                    <a:gd name="T31" fmla="*/ 0 h 1218"/>
                    <a:gd name="T32" fmla="*/ 0 w 744"/>
                    <a:gd name="T33" fmla="*/ 0 h 1218"/>
                    <a:gd name="T34" fmla="*/ 0 w 744"/>
                    <a:gd name="T35" fmla="*/ 0 h 1218"/>
                    <a:gd name="T36" fmla="*/ 0 w 744"/>
                    <a:gd name="T37" fmla="*/ 0 h 1218"/>
                    <a:gd name="T38" fmla="*/ 0 w 744"/>
                    <a:gd name="T39" fmla="*/ 0 h 1218"/>
                    <a:gd name="T40" fmla="*/ 0 w 744"/>
                    <a:gd name="T41" fmla="*/ 0 h 1218"/>
                    <a:gd name="T42" fmla="*/ 0 w 744"/>
                    <a:gd name="T43" fmla="*/ 0 h 1218"/>
                    <a:gd name="T44" fmla="*/ 0 w 744"/>
                    <a:gd name="T45" fmla="*/ 0 h 1218"/>
                    <a:gd name="T46" fmla="*/ 0 w 744"/>
                    <a:gd name="T47" fmla="*/ 0 h 1218"/>
                    <a:gd name="T48" fmla="*/ 0 w 744"/>
                    <a:gd name="T49" fmla="*/ 0 h 1218"/>
                    <a:gd name="T50" fmla="*/ 0 w 744"/>
                    <a:gd name="T51" fmla="*/ 0 h 1218"/>
                    <a:gd name="T52" fmla="*/ 0 w 744"/>
                    <a:gd name="T53" fmla="*/ 0 h 1218"/>
                    <a:gd name="T54" fmla="*/ 0 w 744"/>
                    <a:gd name="T55" fmla="*/ 0 h 1218"/>
                    <a:gd name="T56" fmla="*/ 0 w 744"/>
                    <a:gd name="T57" fmla="*/ 0 h 1218"/>
                    <a:gd name="T58" fmla="*/ 0 w 744"/>
                    <a:gd name="T59" fmla="*/ 0 h 1218"/>
                    <a:gd name="T60" fmla="*/ 0 w 744"/>
                    <a:gd name="T61" fmla="*/ 0 h 1218"/>
                    <a:gd name="T62" fmla="*/ 0 w 744"/>
                    <a:gd name="T63" fmla="*/ 0 h 1218"/>
                    <a:gd name="T64" fmla="*/ 0 w 744"/>
                    <a:gd name="T65" fmla="*/ 0 h 1218"/>
                    <a:gd name="T66" fmla="*/ 0 w 744"/>
                    <a:gd name="T67" fmla="*/ 0 h 1218"/>
                    <a:gd name="T68" fmla="*/ 0 w 744"/>
                    <a:gd name="T69" fmla="*/ 0 h 1218"/>
                    <a:gd name="T70" fmla="*/ 0 w 744"/>
                    <a:gd name="T71" fmla="*/ 0 h 1218"/>
                    <a:gd name="T72" fmla="*/ 0 w 744"/>
                    <a:gd name="T73" fmla="*/ 0 h 1218"/>
                    <a:gd name="T74" fmla="*/ 0 w 744"/>
                    <a:gd name="T75" fmla="*/ 0 h 12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4"/>
                    <a:gd name="T115" fmla="*/ 0 h 1218"/>
                    <a:gd name="T116" fmla="*/ 744 w 744"/>
                    <a:gd name="T117" fmla="*/ 1218 h 12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4" h="1218">
                      <a:moveTo>
                        <a:pt x="678" y="1210"/>
                      </a:move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43" y="1174"/>
                      </a:lnTo>
                      <a:lnTo>
                        <a:pt x="744" y="1177"/>
                      </a:lnTo>
                      <a:lnTo>
                        <a:pt x="744" y="1181"/>
                      </a:lnTo>
                      <a:lnTo>
                        <a:pt x="743" y="1186"/>
                      </a:lnTo>
                      <a:lnTo>
                        <a:pt x="741" y="1192"/>
                      </a:lnTo>
                      <a:lnTo>
                        <a:pt x="737" y="1196"/>
                      </a:lnTo>
                      <a:lnTo>
                        <a:pt x="733" y="1202"/>
                      </a:lnTo>
                      <a:lnTo>
                        <a:pt x="727" y="1206"/>
                      </a:lnTo>
                      <a:lnTo>
                        <a:pt x="721" y="1210"/>
                      </a:lnTo>
                      <a:lnTo>
                        <a:pt x="715" y="1213"/>
                      </a:lnTo>
                      <a:lnTo>
                        <a:pt x="709" y="1215"/>
                      </a:lnTo>
                      <a:lnTo>
                        <a:pt x="702" y="1218"/>
                      </a:lnTo>
                      <a:lnTo>
                        <a:pt x="695" y="1218"/>
                      </a:lnTo>
                      <a:lnTo>
                        <a:pt x="690" y="1218"/>
                      </a:lnTo>
                      <a:lnTo>
                        <a:pt x="685" y="1215"/>
                      </a:lnTo>
                      <a:lnTo>
                        <a:pt x="682" y="1213"/>
                      </a:lnTo>
                      <a:lnTo>
                        <a:pt x="678" y="1210"/>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869" name="Freeform 575"/>
                <p:cNvSpPr>
                  <a:spLocks/>
                </p:cNvSpPr>
                <p:nvPr/>
              </p:nvSpPr>
              <p:spPr bwMode="auto">
                <a:xfrm>
                  <a:off x="3574" y="1177"/>
                  <a:ext cx="8" cy="6"/>
                </a:xfrm>
                <a:custGeom>
                  <a:avLst/>
                  <a:gdLst>
                    <a:gd name="T0" fmla="*/ 0 w 71"/>
                    <a:gd name="T1" fmla="*/ 0 h 52"/>
                    <a:gd name="T2" fmla="*/ 0 w 71"/>
                    <a:gd name="T3" fmla="*/ 0 h 52"/>
                    <a:gd name="T4" fmla="*/ 0 w 71"/>
                    <a:gd name="T5" fmla="*/ 0 h 52"/>
                    <a:gd name="T6" fmla="*/ 0 w 71"/>
                    <a:gd name="T7" fmla="*/ 0 h 52"/>
                    <a:gd name="T8" fmla="*/ 0 w 71"/>
                    <a:gd name="T9" fmla="*/ 0 h 52"/>
                    <a:gd name="T10" fmla="*/ 0 w 71"/>
                    <a:gd name="T11" fmla="*/ 0 h 52"/>
                    <a:gd name="T12" fmla="*/ 0 w 71"/>
                    <a:gd name="T13" fmla="*/ 0 h 52"/>
                    <a:gd name="T14" fmla="*/ 0 w 71"/>
                    <a:gd name="T15" fmla="*/ 0 h 52"/>
                    <a:gd name="T16" fmla="*/ 0 w 71"/>
                    <a:gd name="T17" fmla="*/ 0 h 52"/>
                    <a:gd name="T18" fmla="*/ 0 w 71"/>
                    <a:gd name="T19" fmla="*/ 0 h 52"/>
                    <a:gd name="T20" fmla="*/ 0 w 71"/>
                    <a:gd name="T21" fmla="*/ 0 h 52"/>
                    <a:gd name="T22" fmla="*/ 0 w 71"/>
                    <a:gd name="T23" fmla="*/ 0 h 52"/>
                    <a:gd name="T24" fmla="*/ 0 w 71"/>
                    <a:gd name="T25" fmla="*/ 0 h 52"/>
                    <a:gd name="T26" fmla="*/ 0 w 71"/>
                    <a:gd name="T27" fmla="*/ 0 h 52"/>
                    <a:gd name="T28" fmla="*/ 0 w 71"/>
                    <a:gd name="T29" fmla="*/ 0 h 52"/>
                    <a:gd name="T30" fmla="*/ 0 w 71"/>
                    <a:gd name="T31" fmla="*/ 0 h 52"/>
                    <a:gd name="T32" fmla="*/ 0 w 71"/>
                    <a:gd name="T33" fmla="*/ 0 h 52"/>
                    <a:gd name="T34" fmla="*/ 0 w 71"/>
                    <a:gd name="T35" fmla="*/ 0 h 52"/>
                    <a:gd name="T36" fmla="*/ 0 w 71"/>
                    <a:gd name="T37" fmla="*/ 0 h 52"/>
                    <a:gd name="T38" fmla="*/ 0 w 71"/>
                    <a:gd name="T39" fmla="*/ 0 h 52"/>
                    <a:gd name="T40" fmla="*/ 0 w 71"/>
                    <a:gd name="T41" fmla="*/ 0 h 52"/>
                    <a:gd name="T42" fmla="*/ 0 w 71"/>
                    <a:gd name="T43" fmla="*/ 0 h 52"/>
                    <a:gd name="T44" fmla="*/ 0 w 71"/>
                    <a:gd name="T45" fmla="*/ 0 h 52"/>
                    <a:gd name="T46" fmla="*/ 0 w 71"/>
                    <a:gd name="T47" fmla="*/ 0 h 52"/>
                    <a:gd name="T48" fmla="*/ 0 w 71"/>
                    <a:gd name="T49" fmla="*/ 0 h 52"/>
                    <a:gd name="T50" fmla="*/ 0 w 71"/>
                    <a:gd name="T51" fmla="*/ 0 h 52"/>
                    <a:gd name="T52" fmla="*/ 0 w 71"/>
                    <a:gd name="T53" fmla="*/ 0 h 52"/>
                    <a:gd name="T54" fmla="*/ 0 w 71"/>
                    <a:gd name="T55" fmla="*/ 0 h 52"/>
                    <a:gd name="T56" fmla="*/ 0 w 71"/>
                    <a:gd name="T57" fmla="*/ 0 h 52"/>
                    <a:gd name="T58" fmla="*/ 0 w 71"/>
                    <a:gd name="T59" fmla="*/ 0 h 52"/>
                    <a:gd name="T60" fmla="*/ 0 w 71"/>
                    <a:gd name="T61" fmla="*/ 0 h 52"/>
                    <a:gd name="T62" fmla="*/ 0 w 71"/>
                    <a:gd name="T63" fmla="*/ 0 h 52"/>
                    <a:gd name="T64" fmla="*/ 0 w 71"/>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2"/>
                    <a:gd name="T101" fmla="*/ 71 w 71"/>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2">
                      <a:moveTo>
                        <a:pt x="46" y="44"/>
                      </a:moveTo>
                      <a:lnTo>
                        <a:pt x="39" y="48"/>
                      </a:lnTo>
                      <a:lnTo>
                        <a:pt x="32" y="50"/>
                      </a:lnTo>
                      <a:lnTo>
                        <a:pt x="25" y="52"/>
                      </a:lnTo>
                      <a:lnTo>
                        <a:pt x="19" y="52"/>
                      </a:lnTo>
                      <a:lnTo>
                        <a:pt x="13" y="52"/>
                      </a:lnTo>
                      <a:lnTo>
                        <a:pt x="8" y="51"/>
                      </a:lnTo>
                      <a:lnTo>
                        <a:pt x="5" y="49"/>
                      </a:ln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1" y="11"/>
                      </a:lnTo>
                      <a:lnTo>
                        <a:pt x="71" y="15"/>
                      </a:lnTo>
                      <a:lnTo>
                        <a:pt x="68" y="20"/>
                      </a:lnTo>
                      <a:lnTo>
                        <a:pt x="66" y="25"/>
                      </a:lnTo>
                      <a:lnTo>
                        <a:pt x="63" y="31"/>
                      </a:lnTo>
                      <a:lnTo>
                        <a:pt x="58" y="35"/>
                      </a:lnTo>
                      <a:lnTo>
                        <a:pt x="52" y="40"/>
                      </a:lnTo>
                      <a:lnTo>
                        <a:pt x="46" y="4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70" name="Freeform 576"/>
                <p:cNvSpPr>
                  <a:spLocks/>
                </p:cNvSpPr>
                <p:nvPr/>
              </p:nvSpPr>
              <p:spPr bwMode="auto">
                <a:xfrm>
                  <a:off x="3574" y="1177"/>
                  <a:ext cx="8" cy="6"/>
                </a:xfrm>
                <a:custGeom>
                  <a:avLst/>
                  <a:gdLst>
                    <a:gd name="T0" fmla="*/ 0 w 71"/>
                    <a:gd name="T1" fmla="*/ 0 h 52"/>
                    <a:gd name="T2" fmla="*/ 0 w 71"/>
                    <a:gd name="T3" fmla="*/ 0 h 52"/>
                    <a:gd name="T4" fmla="*/ 0 w 71"/>
                    <a:gd name="T5" fmla="*/ 0 h 52"/>
                    <a:gd name="T6" fmla="*/ 0 w 71"/>
                    <a:gd name="T7" fmla="*/ 0 h 52"/>
                    <a:gd name="T8" fmla="*/ 0 w 71"/>
                    <a:gd name="T9" fmla="*/ 0 h 52"/>
                    <a:gd name="T10" fmla="*/ 0 w 71"/>
                    <a:gd name="T11" fmla="*/ 0 h 52"/>
                    <a:gd name="T12" fmla="*/ 0 w 71"/>
                    <a:gd name="T13" fmla="*/ 0 h 52"/>
                    <a:gd name="T14" fmla="*/ 0 w 71"/>
                    <a:gd name="T15" fmla="*/ 0 h 52"/>
                    <a:gd name="T16" fmla="*/ 0 w 71"/>
                    <a:gd name="T17" fmla="*/ 0 h 52"/>
                    <a:gd name="T18" fmla="*/ 0 w 71"/>
                    <a:gd name="T19" fmla="*/ 0 h 52"/>
                    <a:gd name="T20" fmla="*/ 0 w 71"/>
                    <a:gd name="T21" fmla="*/ 0 h 52"/>
                    <a:gd name="T22" fmla="*/ 0 w 71"/>
                    <a:gd name="T23" fmla="*/ 0 h 52"/>
                    <a:gd name="T24" fmla="*/ 0 w 71"/>
                    <a:gd name="T25" fmla="*/ 0 h 52"/>
                    <a:gd name="T26" fmla="*/ 0 w 71"/>
                    <a:gd name="T27" fmla="*/ 0 h 52"/>
                    <a:gd name="T28" fmla="*/ 0 w 71"/>
                    <a:gd name="T29" fmla="*/ 0 h 52"/>
                    <a:gd name="T30" fmla="*/ 0 w 71"/>
                    <a:gd name="T31" fmla="*/ 0 h 52"/>
                    <a:gd name="T32" fmla="*/ 0 w 71"/>
                    <a:gd name="T33" fmla="*/ 0 h 52"/>
                    <a:gd name="T34" fmla="*/ 0 w 71"/>
                    <a:gd name="T35" fmla="*/ 0 h 52"/>
                    <a:gd name="T36" fmla="*/ 0 w 71"/>
                    <a:gd name="T37" fmla="*/ 0 h 52"/>
                    <a:gd name="T38" fmla="*/ 0 w 71"/>
                    <a:gd name="T39" fmla="*/ 0 h 52"/>
                    <a:gd name="T40" fmla="*/ 0 w 71"/>
                    <a:gd name="T41" fmla="*/ 0 h 52"/>
                    <a:gd name="T42" fmla="*/ 0 w 71"/>
                    <a:gd name="T43" fmla="*/ 0 h 52"/>
                    <a:gd name="T44" fmla="*/ 0 w 71"/>
                    <a:gd name="T45" fmla="*/ 0 h 52"/>
                    <a:gd name="T46" fmla="*/ 0 w 71"/>
                    <a:gd name="T47" fmla="*/ 0 h 52"/>
                    <a:gd name="T48" fmla="*/ 0 w 71"/>
                    <a:gd name="T49" fmla="*/ 0 h 52"/>
                    <a:gd name="T50" fmla="*/ 0 w 71"/>
                    <a:gd name="T51" fmla="*/ 0 h 52"/>
                    <a:gd name="T52" fmla="*/ 0 w 71"/>
                    <a:gd name="T53" fmla="*/ 0 h 52"/>
                    <a:gd name="T54" fmla="*/ 0 w 71"/>
                    <a:gd name="T55" fmla="*/ 0 h 52"/>
                    <a:gd name="T56" fmla="*/ 0 w 71"/>
                    <a:gd name="T57" fmla="*/ 0 h 52"/>
                    <a:gd name="T58" fmla="*/ 0 w 71"/>
                    <a:gd name="T59" fmla="*/ 0 h 52"/>
                    <a:gd name="T60" fmla="*/ 0 w 71"/>
                    <a:gd name="T61" fmla="*/ 0 h 52"/>
                    <a:gd name="T62" fmla="*/ 0 w 71"/>
                    <a:gd name="T63" fmla="*/ 0 h 52"/>
                    <a:gd name="T64" fmla="*/ 0 w 71"/>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2"/>
                    <a:gd name="T101" fmla="*/ 71 w 71"/>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2">
                      <a:moveTo>
                        <a:pt x="46" y="44"/>
                      </a:moveTo>
                      <a:lnTo>
                        <a:pt x="39" y="48"/>
                      </a:lnTo>
                      <a:lnTo>
                        <a:pt x="32" y="50"/>
                      </a:lnTo>
                      <a:lnTo>
                        <a:pt x="25" y="52"/>
                      </a:lnTo>
                      <a:lnTo>
                        <a:pt x="19" y="52"/>
                      </a:lnTo>
                      <a:lnTo>
                        <a:pt x="13" y="52"/>
                      </a:lnTo>
                      <a:lnTo>
                        <a:pt x="8" y="51"/>
                      </a:lnTo>
                      <a:lnTo>
                        <a:pt x="5" y="49"/>
                      </a:ln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1" y="11"/>
                      </a:lnTo>
                      <a:lnTo>
                        <a:pt x="71" y="15"/>
                      </a:lnTo>
                      <a:lnTo>
                        <a:pt x="68" y="20"/>
                      </a:lnTo>
                      <a:lnTo>
                        <a:pt x="66" y="25"/>
                      </a:lnTo>
                      <a:lnTo>
                        <a:pt x="63" y="31"/>
                      </a:lnTo>
                      <a:lnTo>
                        <a:pt x="58" y="35"/>
                      </a:lnTo>
                      <a:lnTo>
                        <a:pt x="52" y="40"/>
                      </a:lnTo>
                      <a:lnTo>
                        <a:pt x="46" y="4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71" name="Freeform 577"/>
                <p:cNvSpPr>
                  <a:spLocks/>
                </p:cNvSpPr>
                <p:nvPr/>
              </p:nvSpPr>
              <p:spPr bwMode="auto">
                <a:xfrm>
                  <a:off x="3784" y="1180"/>
                  <a:ext cx="73" cy="118"/>
                </a:xfrm>
                <a:custGeom>
                  <a:avLst/>
                  <a:gdLst>
                    <a:gd name="T0" fmla="*/ 0 w 721"/>
                    <a:gd name="T1" fmla="*/ 0 h 1080"/>
                    <a:gd name="T2" fmla="*/ 0 w 721"/>
                    <a:gd name="T3" fmla="*/ 0 h 1080"/>
                    <a:gd name="T4" fmla="*/ 0 w 721"/>
                    <a:gd name="T5" fmla="*/ 0 h 1080"/>
                    <a:gd name="T6" fmla="*/ 0 w 721"/>
                    <a:gd name="T7" fmla="*/ 0 h 1080"/>
                    <a:gd name="T8" fmla="*/ 0 w 721"/>
                    <a:gd name="T9" fmla="*/ 0 h 1080"/>
                    <a:gd name="T10" fmla="*/ 0 w 721"/>
                    <a:gd name="T11" fmla="*/ 0 h 1080"/>
                    <a:gd name="T12" fmla="*/ 0 w 721"/>
                    <a:gd name="T13" fmla="*/ 0 h 1080"/>
                    <a:gd name="T14" fmla="*/ 0 w 721"/>
                    <a:gd name="T15" fmla="*/ 0 h 1080"/>
                    <a:gd name="T16" fmla="*/ 0 w 721"/>
                    <a:gd name="T17" fmla="*/ 0 h 1080"/>
                    <a:gd name="T18" fmla="*/ 0 w 721"/>
                    <a:gd name="T19" fmla="*/ 0 h 1080"/>
                    <a:gd name="T20" fmla="*/ 0 w 721"/>
                    <a:gd name="T21" fmla="*/ 0 h 1080"/>
                    <a:gd name="T22" fmla="*/ 0 w 721"/>
                    <a:gd name="T23" fmla="*/ 0 h 1080"/>
                    <a:gd name="T24" fmla="*/ 0 w 721"/>
                    <a:gd name="T25" fmla="*/ 0 h 1080"/>
                    <a:gd name="T26" fmla="*/ 0 w 721"/>
                    <a:gd name="T27" fmla="*/ 0 h 1080"/>
                    <a:gd name="T28" fmla="*/ 0 w 721"/>
                    <a:gd name="T29" fmla="*/ 0 h 1080"/>
                    <a:gd name="T30" fmla="*/ 0 w 721"/>
                    <a:gd name="T31" fmla="*/ 0 h 1080"/>
                    <a:gd name="T32" fmla="*/ 0 w 721"/>
                    <a:gd name="T33" fmla="*/ 0 h 1080"/>
                    <a:gd name="T34" fmla="*/ 0 w 721"/>
                    <a:gd name="T35" fmla="*/ 0 h 1080"/>
                    <a:gd name="T36" fmla="*/ 0 w 721"/>
                    <a:gd name="T37" fmla="*/ 0 h 1080"/>
                    <a:gd name="T38" fmla="*/ 0 w 721"/>
                    <a:gd name="T39" fmla="*/ 0 h 1080"/>
                    <a:gd name="T40" fmla="*/ 0 w 721"/>
                    <a:gd name="T41" fmla="*/ 0 h 1080"/>
                    <a:gd name="T42" fmla="*/ 0 w 72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1"/>
                    <a:gd name="T67" fmla="*/ 0 h 1080"/>
                    <a:gd name="T68" fmla="*/ 721 w 72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1" h="1080">
                      <a:moveTo>
                        <a:pt x="66" y="9"/>
                      </a:moveTo>
                      <a:lnTo>
                        <a:pt x="721" y="1038"/>
                      </a:lnTo>
                      <a:lnTo>
                        <a:pt x="656" y="1080"/>
                      </a:lnTo>
                      <a:lnTo>
                        <a:pt x="3" y="49"/>
                      </a:lnTo>
                      <a:lnTo>
                        <a:pt x="1" y="44"/>
                      </a:lnTo>
                      <a:lnTo>
                        <a:pt x="0" y="39"/>
                      </a:lnTo>
                      <a:lnTo>
                        <a:pt x="1" y="33"/>
                      </a:lnTo>
                      <a:lnTo>
                        <a:pt x="2" y="27"/>
                      </a:lnTo>
                      <a:lnTo>
                        <a:pt x="6" y="22"/>
                      </a:lnTo>
                      <a:lnTo>
                        <a:pt x="10" y="17"/>
                      </a:lnTo>
                      <a:lnTo>
                        <a:pt x="15" y="11"/>
                      </a:lnTo>
                      <a:lnTo>
                        <a:pt x="20" y="7"/>
                      </a:lnTo>
                      <a:lnTo>
                        <a:pt x="27" y="3"/>
                      </a:lnTo>
                      <a:lnTo>
                        <a:pt x="34" y="1"/>
                      </a:lnTo>
                      <a:lnTo>
                        <a:pt x="41" y="0"/>
                      </a:lnTo>
                      <a:lnTo>
                        <a:pt x="46" y="0"/>
                      </a:lnTo>
                      <a:lnTo>
                        <a:pt x="53" y="0"/>
                      </a:lnTo>
                      <a:lnTo>
                        <a:pt x="58" y="2"/>
                      </a:lnTo>
                      <a:lnTo>
                        <a:pt x="62" y="5"/>
                      </a:lnTo>
                      <a:lnTo>
                        <a:pt x="66"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72" name="Freeform 578"/>
                <p:cNvSpPr>
                  <a:spLocks/>
                </p:cNvSpPr>
                <p:nvPr/>
              </p:nvSpPr>
              <p:spPr bwMode="auto">
                <a:xfrm>
                  <a:off x="3784" y="1180"/>
                  <a:ext cx="73" cy="118"/>
                </a:xfrm>
                <a:custGeom>
                  <a:avLst/>
                  <a:gdLst>
                    <a:gd name="T0" fmla="*/ 0 w 721"/>
                    <a:gd name="T1" fmla="*/ 0 h 1080"/>
                    <a:gd name="T2" fmla="*/ 0 w 721"/>
                    <a:gd name="T3" fmla="*/ 0 h 1080"/>
                    <a:gd name="T4" fmla="*/ 0 w 721"/>
                    <a:gd name="T5" fmla="*/ 0 h 1080"/>
                    <a:gd name="T6" fmla="*/ 0 w 721"/>
                    <a:gd name="T7" fmla="*/ 0 h 1080"/>
                    <a:gd name="T8" fmla="*/ 0 w 721"/>
                    <a:gd name="T9" fmla="*/ 0 h 1080"/>
                    <a:gd name="T10" fmla="*/ 0 w 721"/>
                    <a:gd name="T11" fmla="*/ 0 h 1080"/>
                    <a:gd name="T12" fmla="*/ 0 w 721"/>
                    <a:gd name="T13" fmla="*/ 0 h 1080"/>
                    <a:gd name="T14" fmla="*/ 0 w 721"/>
                    <a:gd name="T15" fmla="*/ 0 h 1080"/>
                    <a:gd name="T16" fmla="*/ 0 w 721"/>
                    <a:gd name="T17" fmla="*/ 0 h 1080"/>
                    <a:gd name="T18" fmla="*/ 0 w 721"/>
                    <a:gd name="T19" fmla="*/ 0 h 1080"/>
                    <a:gd name="T20" fmla="*/ 0 w 721"/>
                    <a:gd name="T21" fmla="*/ 0 h 1080"/>
                    <a:gd name="T22" fmla="*/ 0 w 721"/>
                    <a:gd name="T23" fmla="*/ 0 h 1080"/>
                    <a:gd name="T24" fmla="*/ 0 w 721"/>
                    <a:gd name="T25" fmla="*/ 0 h 1080"/>
                    <a:gd name="T26" fmla="*/ 0 w 721"/>
                    <a:gd name="T27" fmla="*/ 0 h 1080"/>
                    <a:gd name="T28" fmla="*/ 0 w 721"/>
                    <a:gd name="T29" fmla="*/ 0 h 1080"/>
                    <a:gd name="T30" fmla="*/ 0 w 721"/>
                    <a:gd name="T31" fmla="*/ 0 h 1080"/>
                    <a:gd name="T32" fmla="*/ 0 w 721"/>
                    <a:gd name="T33" fmla="*/ 0 h 1080"/>
                    <a:gd name="T34" fmla="*/ 0 w 721"/>
                    <a:gd name="T35" fmla="*/ 0 h 1080"/>
                    <a:gd name="T36" fmla="*/ 0 w 721"/>
                    <a:gd name="T37" fmla="*/ 0 h 1080"/>
                    <a:gd name="T38" fmla="*/ 0 w 721"/>
                    <a:gd name="T39" fmla="*/ 0 h 1080"/>
                    <a:gd name="T40" fmla="*/ 0 w 721"/>
                    <a:gd name="T41" fmla="*/ 0 h 1080"/>
                    <a:gd name="T42" fmla="*/ 0 w 72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1"/>
                    <a:gd name="T67" fmla="*/ 0 h 1080"/>
                    <a:gd name="T68" fmla="*/ 721 w 72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1" h="1080">
                      <a:moveTo>
                        <a:pt x="66" y="9"/>
                      </a:moveTo>
                      <a:lnTo>
                        <a:pt x="721" y="1038"/>
                      </a:lnTo>
                      <a:lnTo>
                        <a:pt x="656" y="1080"/>
                      </a:lnTo>
                      <a:lnTo>
                        <a:pt x="3" y="49"/>
                      </a:lnTo>
                      <a:lnTo>
                        <a:pt x="1" y="44"/>
                      </a:lnTo>
                      <a:lnTo>
                        <a:pt x="0" y="39"/>
                      </a:lnTo>
                      <a:lnTo>
                        <a:pt x="1" y="33"/>
                      </a:lnTo>
                      <a:lnTo>
                        <a:pt x="2" y="27"/>
                      </a:lnTo>
                      <a:lnTo>
                        <a:pt x="6" y="22"/>
                      </a:lnTo>
                      <a:lnTo>
                        <a:pt x="10" y="17"/>
                      </a:lnTo>
                      <a:lnTo>
                        <a:pt x="15" y="11"/>
                      </a:lnTo>
                      <a:lnTo>
                        <a:pt x="20" y="7"/>
                      </a:lnTo>
                      <a:lnTo>
                        <a:pt x="27" y="3"/>
                      </a:lnTo>
                      <a:lnTo>
                        <a:pt x="34" y="1"/>
                      </a:lnTo>
                      <a:lnTo>
                        <a:pt x="41" y="0"/>
                      </a:lnTo>
                      <a:lnTo>
                        <a:pt x="46" y="0"/>
                      </a:lnTo>
                      <a:lnTo>
                        <a:pt x="53" y="0"/>
                      </a:lnTo>
                      <a:lnTo>
                        <a:pt x="58" y="2"/>
                      </a:lnTo>
                      <a:lnTo>
                        <a:pt x="62" y="5"/>
                      </a:lnTo>
                      <a:lnTo>
                        <a:pt x="66"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73" name="Freeform 579"/>
                <p:cNvSpPr>
                  <a:spLocks/>
                </p:cNvSpPr>
                <p:nvPr/>
              </p:nvSpPr>
              <p:spPr bwMode="auto">
                <a:xfrm>
                  <a:off x="3871" y="1333"/>
                  <a:ext cx="64" cy="126"/>
                </a:xfrm>
                <a:custGeom>
                  <a:avLst/>
                  <a:gdLst>
                    <a:gd name="T0" fmla="*/ 0 w 634"/>
                    <a:gd name="T1" fmla="*/ 0 h 1152"/>
                    <a:gd name="T2" fmla="*/ 0 w 634"/>
                    <a:gd name="T3" fmla="*/ 0 h 1152"/>
                    <a:gd name="T4" fmla="*/ 0 w 634"/>
                    <a:gd name="T5" fmla="*/ 0 h 1152"/>
                    <a:gd name="T6" fmla="*/ 0 w 634"/>
                    <a:gd name="T7" fmla="*/ 0 h 1152"/>
                    <a:gd name="T8" fmla="*/ 0 w 634"/>
                    <a:gd name="T9" fmla="*/ 0 h 1152"/>
                    <a:gd name="T10" fmla="*/ 0 w 634"/>
                    <a:gd name="T11" fmla="*/ 0 h 1152"/>
                    <a:gd name="T12" fmla="*/ 0 w 634"/>
                    <a:gd name="T13" fmla="*/ 0 h 1152"/>
                    <a:gd name="T14" fmla="*/ 0 w 634"/>
                    <a:gd name="T15" fmla="*/ 0 h 1152"/>
                    <a:gd name="T16" fmla="*/ 0 w 634"/>
                    <a:gd name="T17" fmla="*/ 0 h 1152"/>
                    <a:gd name="T18" fmla="*/ 0 w 634"/>
                    <a:gd name="T19" fmla="*/ 0 h 1152"/>
                    <a:gd name="T20" fmla="*/ 0 w 634"/>
                    <a:gd name="T21" fmla="*/ 0 h 1152"/>
                    <a:gd name="T22" fmla="*/ 0 w 634"/>
                    <a:gd name="T23" fmla="*/ 0 h 1152"/>
                    <a:gd name="T24" fmla="*/ 0 w 634"/>
                    <a:gd name="T25" fmla="*/ 0 h 1152"/>
                    <a:gd name="T26" fmla="*/ 0 w 634"/>
                    <a:gd name="T27" fmla="*/ 0 h 1152"/>
                    <a:gd name="T28" fmla="*/ 0 w 634"/>
                    <a:gd name="T29" fmla="*/ 0 h 1152"/>
                    <a:gd name="T30" fmla="*/ 0 w 634"/>
                    <a:gd name="T31" fmla="*/ 0 h 1152"/>
                    <a:gd name="T32" fmla="*/ 0 w 634"/>
                    <a:gd name="T33" fmla="*/ 0 h 1152"/>
                    <a:gd name="T34" fmla="*/ 0 w 634"/>
                    <a:gd name="T35" fmla="*/ 0 h 1152"/>
                    <a:gd name="T36" fmla="*/ 0 w 634"/>
                    <a:gd name="T37" fmla="*/ 0 h 1152"/>
                    <a:gd name="T38" fmla="*/ 0 w 634"/>
                    <a:gd name="T39" fmla="*/ 0 h 1152"/>
                    <a:gd name="T40" fmla="*/ 0 w 634"/>
                    <a:gd name="T41" fmla="*/ 0 h 1152"/>
                    <a:gd name="T42" fmla="*/ 0 w 63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4"/>
                    <a:gd name="T67" fmla="*/ 0 h 1152"/>
                    <a:gd name="T68" fmla="*/ 634 w 63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4" h="1152">
                      <a:moveTo>
                        <a:pt x="565" y="1142"/>
                      </a:moveTo>
                      <a:lnTo>
                        <a:pt x="0" y="34"/>
                      </a:lnTo>
                      <a:lnTo>
                        <a:pt x="69" y="0"/>
                      </a:lnTo>
                      <a:lnTo>
                        <a:pt x="631" y="1109"/>
                      </a:lnTo>
                      <a:lnTo>
                        <a:pt x="634" y="1114"/>
                      </a:lnTo>
                      <a:lnTo>
                        <a:pt x="634" y="1118"/>
                      </a:lnTo>
                      <a:lnTo>
                        <a:pt x="632" y="1124"/>
                      </a:lnTo>
                      <a:lnTo>
                        <a:pt x="630" y="1128"/>
                      </a:lnTo>
                      <a:lnTo>
                        <a:pt x="626" y="1134"/>
                      </a:lnTo>
                      <a:lnTo>
                        <a:pt x="621" y="1138"/>
                      </a:lnTo>
                      <a:lnTo>
                        <a:pt x="615" y="1143"/>
                      </a:lnTo>
                      <a:lnTo>
                        <a:pt x="610" y="1146"/>
                      </a:lnTo>
                      <a:lnTo>
                        <a:pt x="603" y="1150"/>
                      </a:lnTo>
                      <a:lnTo>
                        <a:pt x="596" y="1152"/>
                      </a:lnTo>
                      <a:lnTo>
                        <a:pt x="589" y="1152"/>
                      </a:lnTo>
                      <a:lnTo>
                        <a:pt x="584" y="1152"/>
                      </a:lnTo>
                      <a:lnTo>
                        <a:pt x="578" y="1151"/>
                      </a:lnTo>
                      <a:lnTo>
                        <a:pt x="572" y="1149"/>
                      </a:lnTo>
                      <a:lnTo>
                        <a:pt x="569" y="1146"/>
                      </a:lnTo>
                      <a:lnTo>
                        <a:pt x="565" y="114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74" name="Freeform 580"/>
                <p:cNvSpPr>
                  <a:spLocks/>
                </p:cNvSpPr>
                <p:nvPr/>
              </p:nvSpPr>
              <p:spPr bwMode="auto">
                <a:xfrm>
                  <a:off x="3871" y="1333"/>
                  <a:ext cx="64" cy="126"/>
                </a:xfrm>
                <a:custGeom>
                  <a:avLst/>
                  <a:gdLst>
                    <a:gd name="T0" fmla="*/ 0 w 634"/>
                    <a:gd name="T1" fmla="*/ 0 h 1152"/>
                    <a:gd name="T2" fmla="*/ 0 w 634"/>
                    <a:gd name="T3" fmla="*/ 0 h 1152"/>
                    <a:gd name="T4" fmla="*/ 0 w 634"/>
                    <a:gd name="T5" fmla="*/ 0 h 1152"/>
                    <a:gd name="T6" fmla="*/ 0 w 634"/>
                    <a:gd name="T7" fmla="*/ 0 h 1152"/>
                    <a:gd name="T8" fmla="*/ 0 w 634"/>
                    <a:gd name="T9" fmla="*/ 0 h 1152"/>
                    <a:gd name="T10" fmla="*/ 0 w 634"/>
                    <a:gd name="T11" fmla="*/ 0 h 1152"/>
                    <a:gd name="T12" fmla="*/ 0 w 634"/>
                    <a:gd name="T13" fmla="*/ 0 h 1152"/>
                    <a:gd name="T14" fmla="*/ 0 w 634"/>
                    <a:gd name="T15" fmla="*/ 0 h 1152"/>
                    <a:gd name="T16" fmla="*/ 0 w 634"/>
                    <a:gd name="T17" fmla="*/ 0 h 1152"/>
                    <a:gd name="T18" fmla="*/ 0 w 634"/>
                    <a:gd name="T19" fmla="*/ 0 h 1152"/>
                    <a:gd name="T20" fmla="*/ 0 w 634"/>
                    <a:gd name="T21" fmla="*/ 0 h 1152"/>
                    <a:gd name="T22" fmla="*/ 0 w 634"/>
                    <a:gd name="T23" fmla="*/ 0 h 1152"/>
                    <a:gd name="T24" fmla="*/ 0 w 634"/>
                    <a:gd name="T25" fmla="*/ 0 h 1152"/>
                    <a:gd name="T26" fmla="*/ 0 w 634"/>
                    <a:gd name="T27" fmla="*/ 0 h 1152"/>
                    <a:gd name="T28" fmla="*/ 0 w 634"/>
                    <a:gd name="T29" fmla="*/ 0 h 1152"/>
                    <a:gd name="T30" fmla="*/ 0 w 634"/>
                    <a:gd name="T31" fmla="*/ 0 h 1152"/>
                    <a:gd name="T32" fmla="*/ 0 w 634"/>
                    <a:gd name="T33" fmla="*/ 0 h 1152"/>
                    <a:gd name="T34" fmla="*/ 0 w 634"/>
                    <a:gd name="T35" fmla="*/ 0 h 1152"/>
                    <a:gd name="T36" fmla="*/ 0 w 634"/>
                    <a:gd name="T37" fmla="*/ 0 h 1152"/>
                    <a:gd name="T38" fmla="*/ 0 w 634"/>
                    <a:gd name="T39" fmla="*/ 0 h 1152"/>
                    <a:gd name="T40" fmla="*/ 0 w 634"/>
                    <a:gd name="T41" fmla="*/ 0 h 1152"/>
                    <a:gd name="T42" fmla="*/ 0 w 63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4"/>
                    <a:gd name="T67" fmla="*/ 0 h 1152"/>
                    <a:gd name="T68" fmla="*/ 634 w 63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4" h="1152">
                      <a:moveTo>
                        <a:pt x="565" y="1142"/>
                      </a:moveTo>
                      <a:lnTo>
                        <a:pt x="0" y="34"/>
                      </a:lnTo>
                      <a:lnTo>
                        <a:pt x="69" y="0"/>
                      </a:lnTo>
                      <a:lnTo>
                        <a:pt x="631" y="1109"/>
                      </a:lnTo>
                      <a:lnTo>
                        <a:pt x="634" y="1114"/>
                      </a:lnTo>
                      <a:lnTo>
                        <a:pt x="634" y="1118"/>
                      </a:lnTo>
                      <a:lnTo>
                        <a:pt x="632" y="1124"/>
                      </a:lnTo>
                      <a:lnTo>
                        <a:pt x="630" y="1128"/>
                      </a:lnTo>
                      <a:lnTo>
                        <a:pt x="626" y="1134"/>
                      </a:lnTo>
                      <a:lnTo>
                        <a:pt x="621" y="1138"/>
                      </a:lnTo>
                      <a:lnTo>
                        <a:pt x="615" y="1143"/>
                      </a:lnTo>
                      <a:lnTo>
                        <a:pt x="610" y="1146"/>
                      </a:lnTo>
                      <a:lnTo>
                        <a:pt x="603" y="1150"/>
                      </a:lnTo>
                      <a:lnTo>
                        <a:pt x="596" y="1152"/>
                      </a:lnTo>
                      <a:lnTo>
                        <a:pt x="589" y="1152"/>
                      </a:lnTo>
                      <a:lnTo>
                        <a:pt x="584" y="1152"/>
                      </a:lnTo>
                      <a:lnTo>
                        <a:pt x="578" y="1151"/>
                      </a:lnTo>
                      <a:lnTo>
                        <a:pt x="572" y="1149"/>
                      </a:lnTo>
                      <a:lnTo>
                        <a:pt x="569" y="1146"/>
                      </a:lnTo>
                      <a:lnTo>
                        <a:pt x="565" y="114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75" name="Freeform 581"/>
                <p:cNvSpPr>
                  <a:spLocks/>
                </p:cNvSpPr>
                <p:nvPr/>
              </p:nvSpPr>
              <p:spPr bwMode="auto">
                <a:xfrm>
                  <a:off x="3663" y="1344"/>
                  <a:ext cx="69" cy="123"/>
                </a:xfrm>
                <a:custGeom>
                  <a:avLst/>
                  <a:gdLst>
                    <a:gd name="T0" fmla="*/ 0 w 682"/>
                    <a:gd name="T1" fmla="*/ 0 h 1139"/>
                    <a:gd name="T2" fmla="*/ 0 w 682"/>
                    <a:gd name="T3" fmla="*/ 0 h 1139"/>
                    <a:gd name="T4" fmla="*/ 0 w 682"/>
                    <a:gd name="T5" fmla="*/ 0 h 1139"/>
                    <a:gd name="T6" fmla="*/ 0 w 682"/>
                    <a:gd name="T7" fmla="*/ 0 h 1139"/>
                    <a:gd name="T8" fmla="*/ 0 w 682"/>
                    <a:gd name="T9" fmla="*/ 0 h 1139"/>
                    <a:gd name="T10" fmla="*/ 0 w 682"/>
                    <a:gd name="T11" fmla="*/ 0 h 1139"/>
                    <a:gd name="T12" fmla="*/ 0 w 682"/>
                    <a:gd name="T13" fmla="*/ 0 h 1139"/>
                    <a:gd name="T14" fmla="*/ 0 w 682"/>
                    <a:gd name="T15" fmla="*/ 0 h 1139"/>
                    <a:gd name="T16" fmla="*/ 0 w 682"/>
                    <a:gd name="T17" fmla="*/ 0 h 1139"/>
                    <a:gd name="T18" fmla="*/ 0 w 682"/>
                    <a:gd name="T19" fmla="*/ 0 h 1139"/>
                    <a:gd name="T20" fmla="*/ 0 w 682"/>
                    <a:gd name="T21" fmla="*/ 0 h 1139"/>
                    <a:gd name="T22" fmla="*/ 0 w 682"/>
                    <a:gd name="T23" fmla="*/ 0 h 1139"/>
                    <a:gd name="T24" fmla="*/ 0 w 682"/>
                    <a:gd name="T25" fmla="*/ 0 h 1139"/>
                    <a:gd name="T26" fmla="*/ 0 w 682"/>
                    <a:gd name="T27" fmla="*/ 0 h 1139"/>
                    <a:gd name="T28" fmla="*/ 0 w 682"/>
                    <a:gd name="T29" fmla="*/ 0 h 1139"/>
                    <a:gd name="T30" fmla="*/ 0 w 682"/>
                    <a:gd name="T31" fmla="*/ 0 h 1139"/>
                    <a:gd name="T32" fmla="*/ 0 w 682"/>
                    <a:gd name="T33" fmla="*/ 0 h 1139"/>
                    <a:gd name="T34" fmla="*/ 0 w 682"/>
                    <a:gd name="T35" fmla="*/ 0 h 1139"/>
                    <a:gd name="T36" fmla="*/ 0 w 682"/>
                    <a:gd name="T37" fmla="*/ 0 h 1139"/>
                    <a:gd name="T38" fmla="*/ 0 w 682"/>
                    <a:gd name="T39" fmla="*/ 0 h 1139"/>
                    <a:gd name="T40" fmla="*/ 0 w 682"/>
                    <a:gd name="T41" fmla="*/ 0 h 1139"/>
                    <a:gd name="T42" fmla="*/ 0 w 682"/>
                    <a:gd name="T43" fmla="*/ 0 h 1139"/>
                    <a:gd name="T44" fmla="*/ 0 w 682"/>
                    <a:gd name="T45" fmla="*/ 0 h 1139"/>
                    <a:gd name="T46" fmla="*/ 0 w 682"/>
                    <a:gd name="T47" fmla="*/ 0 h 1139"/>
                    <a:gd name="T48" fmla="*/ 0 w 682"/>
                    <a:gd name="T49" fmla="*/ 0 h 1139"/>
                    <a:gd name="T50" fmla="*/ 0 w 682"/>
                    <a:gd name="T51" fmla="*/ 0 h 1139"/>
                    <a:gd name="T52" fmla="*/ 0 w 682"/>
                    <a:gd name="T53" fmla="*/ 0 h 1139"/>
                    <a:gd name="T54" fmla="*/ 0 w 682"/>
                    <a:gd name="T55" fmla="*/ 0 h 1139"/>
                    <a:gd name="T56" fmla="*/ 0 w 682"/>
                    <a:gd name="T57" fmla="*/ 0 h 1139"/>
                    <a:gd name="T58" fmla="*/ 0 w 682"/>
                    <a:gd name="T59" fmla="*/ 0 h 1139"/>
                    <a:gd name="T60" fmla="*/ 0 w 682"/>
                    <a:gd name="T61" fmla="*/ 0 h 1139"/>
                    <a:gd name="T62" fmla="*/ 0 w 682"/>
                    <a:gd name="T63" fmla="*/ 0 h 1139"/>
                    <a:gd name="T64" fmla="*/ 0 w 682"/>
                    <a:gd name="T65" fmla="*/ 0 h 1139"/>
                    <a:gd name="T66" fmla="*/ 0 w 682"/>
                    <a:gd name="T67" fmla="*/ 0 h 1139"/>
                    <a:gd name="T68" fmla="*/ 0 w 682"/>
                    <a:gd name="T69" fmla="*/ 0 h 1139"/>
                    <a:gd name="T70" fmla="*/ 0 w 682"/>
                    <a:gd name="T71" fmla="*/ 0 h 1139"/>
                    <a:gd name="T72" fmla="*/ 0 w 682"/>
                    <a:gd name="T73" fmla="*/ 0 h 1139"/>
                    <a:gd name="T74" fmla="*/ 0 w 682"/>
                    <a:gd name="T75" fmla="*/ 0 h 11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2"/>
                    <a:gd name="T115" fmla="*/ 0 h 1139"/>
                    <a:gd name="T116" fmla="*/ 682 w 682"/>
                    <a:gd name="T117" fmla="*/ 1139 h 11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2" h="1139">
                      <a:moveTo>
                        <a:pt x="67" y="9"/>
                      </a:moveTo>
                      <a:lnTo>
                        <a:pt x="680" y="1092"/>
                      </a:lnTo>
                      <a:lnTo>
                        <a:pt x="682" y="1097"/>
                      </a:lnTo>
                      <a:lnTo>
                        <a:pt x="682" y="1101"/>
                      </a:lnTo>
                      <a:lnTo>
                        <a:pt x="681" y="1107"/>
                      </a:lnTo>
                      <a:lnTo>
                        <a:pt x="679" y="1112"/>
                      </a:lnTo>
                      <a:lnTo>
                        <a:pt x="675" y="1118"/>
                      </a:lnTo>
                      <a:lnTo>
                        <a:pt x="671" y="1123"/>
                      </a:lnTo>
                      <a:lnTo>
                        <a:pt x="665" y="1127"/>
                      </a:lnTo>
                      <a:lnTo>
                        <a:pt x="658" y="1132"/>
                      </a:lnTo>
                      <a:lnTo>
                        <a:pt x="651" y="1135"/>
                      </a:lnTo>
                      <a:lnTo>
                        <a:pt x="645" y="1137"/>
                      </a:lnTo>
                      <a:lnTo>
                        <a:pt x="638" y="1139"/>
                      </a:lnTo>
                      <a:lnTo>
                        <a:pt x="631" y="1139"/>
                      </a:lnTo>
                      <a:lnTo>
                        <a:pt x="625" y="1139"/>
                      </a:lnTo>
                      <a:lnTo>
                        <a:pt x="621" y="1136"/>
                      </a:lnTo>
                      <a:lnTo>
                        <a:pt x="616" y="1133"/>
                      </a:lnTo>
                      <a:lnTo>
                        <a:pt x="613" y="1129"/>
                      </a:lnTo>
                      <a:lnTo>
                        <a:pt x="3" y="46"/>
                      </a:lnTo>
                      <a:lnTo>
                        <a:pt x="2" y="42"/>
                      </a:lnTo>
                      <a:lnTo>
                        <a:pt x="0" y="36"/>
                      </a:lnTo>
                      <a:lnTo>
                        <a:pt x="2" y="31"/>
                      </a:lnTo>
                      <a:lnTo>
                        <a:pt x="4" y="26"/>
                      </a:lnTo>
                      <a:lnTo>
                        <a:pt x="7" y="21"/>
                      </a:lnTo>
                      <a:lnTo>
                        <a:pt x="12" y="15"/>
                      </a:lnTo>
                      <a:lnTo>
                        <a:pt x="17" y="10"/>
                      </a:lnTo>
                      <a:lnTo>
                        <a:pt x="23" y="7"/>
                      </a:lnTo>
                      <a:lnTo>
                        <a:pt x="30" y="4"/>
                      </a:lnTo>
                      <a:lnTo>
                        <a:pt x="37" y="1"/>
                      </a:lnTo>
                      <a:lnTo>
                        <a:pt x="44" y="0"/>
                      </a:lnTo>
                      <a:lnTo>
                        <a:pt x="49" y="0"/>
                      </a:lnTo>
                      <a:lnTo>
                        <a:pt x="55" y="1"/>
                      </a:lnTo>
                      <a:lnTo>
                        <a:pt x="61" y="2"/>
                      </a:lnTo>
                      <a:lnTo>
                        <a:pt x="64" y="6"/>
                      </a:lnTo>
                      <a:lnTo>
                        <a:pt x="67" y="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76" name="Freeform 582"/>
                <p:cNvSpPr>
                  <a:spLocks/>
                </p:cNvSpPr>
                <p:nvPr/>
              </p:nvSpPr>
              <p:spPr bwMode="auto">
                <a:xfrm>
                  <a:off x="3663" y="1344"/>
                  <a:ext cx="69" cy="123"/>
                </a:xfrm>
                <a:custGeom>
                  <a:avLst/>
                  <a:gdLst>
                    <a:gd name="T0" fmla="*/ 0 w 682"/>
                    <a:gd name="T1" fmla="*/ 0 h 1139"/>
                    <a:gd name="T2" fmla="*/ 0 w 682"/>
                    <a:gd name="T3" fmla="*/ 0 h 1139"/>
                    <a:gd name="T4" fmla="*/ 0 w 682"/>
                    <a:gd name="T5" fmla="*/ 0 h 1139"/>
                    <a:gd name="T6" fmla="*/ 0 w 682"/>
                    <a:gd name="T7" fmla="*/ 0 h 1139"/>
                    <a:gd name="T8" fmla="*/ 0 w 682"/>
                    <a:gd name="T9" fmla="*/ 0 h 1139"/>
                    <a:gd name="T10" fmla="*/ 0 w 682"/>
                    <a:gd name="T11" fmla="*/ 0 h 1139"/>
                    <a:gd name="T12" fmla="*/ 0 w 682"/>
                    <a:gd name="T13" fmla="*/ 0 h 1139"/>
                    <a:gd name="T14" fmla="*/ 0 w 682"/>
                    <a:gd name="T15" fmla="*/ 0 h 1139"/>
                    <a:gd name="T16" fmla="*/ 0 w 682"/>
                    <a:gd name="T17" fmla="*/ 0 h 1139"/>
                    <a:gd name="T18" fmla="*/ 0 w 682"/>
                    <a:gd name="T19" fmla="*/ 0 h 1139"/>
                    <a:gd name="T20" fmla="*/ 0 w 682"/>
                    <a:gd name="T21" fmla="*/ 0 h 1139"/>
                    <a:gd name="T22" fmla="*/ 0 w 682"/>
                    <a:gd name="T23" fmla="*/ 0 h 1139"/>
                    <a:gd name="T24" fmla="*/ 0 w 682"/>
                    <a:gd name="T25" fmla="*/ 0 h 1139"/>
                    <a:gd name="T26" fmla="*/ 0 w 682"/>
                    <a:gd name="T27" fmla="*/ 0 h 1139"/>
                    <a:gd name="T28" fmla="*/ 0 w 682"/>
                    <a:gd name="T29" fmla="*/ 0 h 1139"/>
                    <a:gd name="T30" fmla="*/ 0 w 682"/>
                    <a:gd name="T31" fmla="*/ 0 h 1139"/>
                    <a:gd name="T32" fmla="*/ 0 w 682"/>
                    <a:gd name="T33" fmla="*/ 0 h 1139"/>
                    <a:gd name="T34" fmla="*/ 0 w 682"/>
                    <a:gd name="T35" fmla="*/ 0 h 1139"/>
                    <a:gd name="T36" fmla="*/ 0 w 682"/>
                    <a:gd name="T37" fmla="*/ 0 h 1139"/>
                    <a:gd name="T38" fmla="*/ 0 w 682"/>
                    <a:gd name="T39" fmla="*/ 0 h 1139"/>
                    <a:gd name="T40" fmla="*/ 0 w 682"/>
                    <a:gd name="T41" fmla="*/ 0 h 1139"/>
                    <a:gd name="T42" fmla="*/ 0 w 682"/>
                    <a:gd name="T43" fmla="*/ 0 h 1139"/>
                    <a:gd name="T44" fmla="*/ 0 w 682"/>
                    <a:gd name="T45" fmla="*/ 0 h 1139"/>
                    <a:gd name="T46" fmla="*/ 0 w 682"/>
                    <a:gd name="T47" fmla="*/ 0 h 1139"/>
                    <a:gd name="T48" fmla="*/ 0 w 682"/>
                    <a:gd name="T49" fmla="*/ 0 h 1139"/>
                    <a:gd name="T50" fmla="*/ 0 w 682"/>
                    <a:gd name="T51" fmla="*/ 0 h 1139"/>
                    <a:gd name="T52" fmla="*/ 0 w 682"/>
                    <a:gd name="T53" fmla="*/ 0 h 1139"/>
                    <a:gd name="T54" fmla="*/ 0 w 682"/>
                    <a:gd name="T55" fmla="*/ 0 h 1139"/>
                    <a:gd name="T56" fmla="*/ 0 w 682"/>
                    <a:gd name="T57" fmla="*/ 0 h 1139"/>
                    <a:gd name="T58" fmla="*/ 0 w 682"/>
                    <a:gd name="T59" fmla="*/ 0 h 1139"/>
                    <a:gd name="T60" fmla="*/ 0 w 682"/>
                    <a:gd name="T61" fmla="*/ 0 h 1139"/>
                    <a:gd name="T62" fmla="*/ 0 w 682"/>
                    <a:gd name="T63" fmla="*/ 0 h 1139"/>
                    <a:gd name="T64" fmla="*/ 0 w 682"/>
                    <a:gd name="T65" fmla="*/ 0 h 1139"/>
                    <a:gd name="T66" fmla="*/ 0 w 682"/>
                    <a:gd name="T67" fmla="*/ 0 h 1139"/>
                    <a:gd name="T68" fmla="*/ 0 w 682"/>
                    <a:gd name="T69" fmla="*/ 0 h 1139"/>
                    <a:gd name="T70" fmla="*/ 0 w 682"/>
                    <a:gd name="T71" fmla="*/ 0 h 1139"/>
                    <a:gd name="T72" fmla="*/ 0 w 682"/>
                    <a:gd name="T73" fmla="*/ 0 h 1139"/>
                    <a:gd name="T74" fmla="*/ 0 w 682"/>
                    <a:gd name="T75" fmla="*/ 0 h 11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2"/>
                    <a:gd name="T115" fmla="*/ 0 h 1139"/>
                    <a:gd name="T116" fmla="*/ 682 w 682"/>
                    <a:gd name="T117" fmla="*/ 1139 h 11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2" h="1139">
                      <a:moveTo>
                        <a:pt x="67" y="9"/>
                      </a:moveTo>
                      <a:lnTo>
                        <a:pt x="680" y="1092"/>
                      </a:lnTo>
                      <a:lnTo>
                        <a:pt x="682" y="1097"/>
                      </a:lnTo>
                      <a:lnTo>
                        <a:pt x="682" y="1101"/>
                      </a:lnTo>
                      <a:lnTo>
                        <a:pt x="681" y="1107"/>
                      </a:lnTo>
                      <a:lnTo>
                        <a:pt x="679" y="1112"/>
                      </a:lnTo>
                      <a:lnTo>
                        <a:pt x="675" y="1118"/>
                      </a:lnTo>
                      <a:lnTo>
                        <a:pt x="671" y="1123"/>
                      </a:lnTo>
                      <a:lnTo>
                        <a:pt x="665" y="1127"/>
                      </a:lnTo>
                      <a:lnTo>
                        <a:pt x="658" y="1132"/>
                      </a:lnTo>
                      <a:lnTo>
                        <a:pt x="651" y="1135"/>
                      </a:lnTo>
                      <a:lnTo>
                        <a:pt x="645" y="1137"/>
                      </a:lnTo>
                      <a:lnTo>
                        <a:pt x="638" y="1139"/>
                      </a:lnTo>
                      <a:lnTo>
                        <a:pt x="631" y="1139"/>
                      </a:lnTo>
                      <a:lnTo>
                        <a:pt x="625" y="1139"/>
                      </a:lnTo>
                      <a:lnTo>
                        <a:pt x="621" y="1136"/>
                      </a:lnTo>
                      <a:lnTo>
                        <a:pt x="616" y="1133"/>
                      </a:lnTo>
                      <a:lnTo>
                        <a:pt x="613" y="1129"/>
                      </a:lnTo>
                      <a:lnTo>
                        <a:pt x="3" y="46"/>
                      </a:lnTo>
                      <a:lnTo>
                        <a:pt x="2" y="42"/>
                      </a:lnTo>
                      <a:lnTo>
                        <a:pt x="0" y="36"/>
                      </a:lnTo>
                      <a:lnTo>
                        <a:pt x="2" y="31"/>
                      </a:lnTo>
                      <a:lnTo>
                        <a:pt x="4" y="26"/>
                      </a:lnTo>
                      <a:lnTo>
                        <a:pt x="7" y="21"/>
                      </a:lnTo>
                      <a:lnTo>
                        <a:pt x="12" y="15"/>
                      </a:lnTo>
                      <a:lnTo>
                        <a:pt x="17" y="10"/>
                      </a:lnTo>
                      <a:lnTo>
                        <a:pt x="23" y="7"/>
                      </a:lnTo>
                      <a:lnTo>
                        <a:pt x="30" y="4"/>
                      </a:lnTo>
                      <a:lnTo>
                        <a:pt x="37" y="1"/>
                      </a:lnTo>
                      <a:lnTo>
                        <a:pt x="44" y="0"/>
                      </a:lnTo>
                      <a:lnTo>
                        <a:pt x="49" y="0"/>
                      </a:lnTo>
                      <a:lnTo>
                        <a:pt x="55" y="1"/>
                      </a:lnTo>
                      <a:lnTo>
                        <a:pt x="61" y="2"/>
                      </a:lnTo>
                      <a:lnTo>
                        <a:pt x="64" y="6"/>
                      </a:lnTo>
                      <a:lnTo>
                        <a:pt x="67" y="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877" name="Freeform 583"/>
                <p:cNvSpPr>
                  <a:spLocks/>
                </p:cNvSpPr>
                <p:nvPr/>
              </p:nvSpPr>
              <p:spPr bwMode="auto">
                <a:xfrm>
                  <a:off x="3725" y="1462"/>
                  <a:ext cx="7" cy="5"/>
                </a:xfrm>
                <a:custGeom>
                  <a:avLst/>
                  <a:gdLst>
                    <a:gd name="T0" fmla="*/ 0 w 70"/>
                    <a:gd name="T1" fmla="*/ 0 h 56"/>
                    <a:gd name="T2" fmla="*/ 0 w 70"/>
                    <a:gd name="T3" fmla="*/ 0 h 56"/>
                    <a:gd name="T4" fmla="*/ 0 w 70"/>
                    <a:gd name="T5" fmla="*/ 0 h 56"/>
                    <a:gd name="T6" fmla="*/ 0 w 70"/>
                    <a:gd name="T7" fmla="*/ 0 h 56"/>
                    <a:gd name="T8" fmla="*/ 0 w 70"/>
                    <a:gd name="T9" fmla="*/ 0 h 56"/>
                    <a:gd name="T10" fmla="*/ 0 w 70"/>
                    <a:gd name="T11" fmla="*/ 0 h 56"/>
                    <a:gd name="T12" fmla="*/ 0 w 70"/>
                    <a:gd name="T13" fmla="*/ 0 h 56"/>
                    <a:gd name="T14" fmla="*/ 0 w 70"/>
                    <a:gd name="T15" fmla="*/ 0 h 56"/>
                    <a:gd name="T16" fmla="*/ 0 w 70"/>
                    <a:gd name="T17" fmla="*/ 0 h 56"/>
                    <a:gd name="T18" fmla="*/ 0 w 70"/>
                    <a:gd name="T19" fmla="*/ 0 h 56"/>
                    <a:gd name="T20" fmla="*/ 0 w 70"/>
                    <a:gd name="T21" fmla="*/ 0 h 56"/>
                    <a:gd name="T22" fmla="*/ 0 w 70"/>
                    <a:gd name="T23" fmla="*/ 0 h 56"/>
                    <a:gd name="T24" fmla="*/ 0 w 70"/>
                    <a:gd name="T25" fmla="*/ 0 h 56"/>
                    <a:gd name="T26" fmla="*/ 0 w 70"/>
                    <a:gd name="T27" fmla="*/ 0 h 56"/>
                    <a:gd name="T28" fmla="*/ 0 w 70"/>
                    <a:gd name="T29" fmla="*/ 0 h 56"/>
                    <a:gd name="T30" fmla="*/ 0 w 70"/>
                    <a:gd name="T31" fmla="*/ 0 h 56"/>
                    <a:gd name="T32" fmla="*/ 0 w 70"/>
                    <a:gd name="T33" fmla="*/ 0 h 56"/>
                    <a:gd name="T34" fmla="*/ 0 w 70"/>
                    <a:gd name="T35" fmla="*/ 0 h 56"/>
                    <a:gd name="T36" fmla="*/ 0 w 70"/>
                    <a:gd name="T37" fmla="*/ 0 h 56"/>
                    <a:gd name="T38" fmla="*/ 0 w 70"/>
                    <a:gd name="T39" fmla="*/ 0 h 56"/>
                    <a:gd name="T40" fmla="*/ 0 w 70"/>
                    <a:gd name="T41" fmla="*/ 0 h 56"/>
                    <a:gd name="T42" fmla="*/ 0 w 70"/>
                    <a:gd name="T43" fmla="*/ 0 h 56"/>
                    <a:gd name="T44" fmla="*/ 0 w 70"/>
                    <a:gd name="T45" fmla="*/ 0 h 56"/>
                    <a:gd name="T46" fmla="*/ 0 w 70"/>
                    <a:gd name="T47" fmla="*/ 0 h 56"/>
                    <a:gd name="T48" fmla="*/ 0 w 70"/>
                    <a:gd name="T49" fmla="*/ 0 h 56"/>
                    <a:gd name="T50" fmla="*/ 0 w 70"/>
                    <a:gd name="T51" fmla="*/ 0 h 56"/>
                    <a:gd name="T52" fmla="*/ 0 w 70"/>
                    <a:gd name="T53" fmla="*/ 0 h 56"/>
                    <a:gd name="T54" fmla="*/ 0 w 70"/>
                    <a:gd name="T55" fmla="*/ 0 h 56"/>
                    <a:gd name="T56" fmla="*/ 0 w 70"/>
                    <a:gd name="T57" fmla="*/ 0 h 56"/>
                    <a:gd name="T58" fmla="*/ 0 w 70"/>
                    <a:gd name="T59" fmla="*/ 0 h 56"/>
                    <a:gd name="T60" fmla="*/ 0 w 70"/>
                    <a:gd name="T61" fmla="*/ 0 h 56"/>
                    <a:gd name="T62" fmla="*/ 0 w 70"/>
                    <a:gd name="T63" fmla="*/ 0 h 56"/>
                    <a:gd name="T64" fmla="*/ 0 w 70"/>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22" y="7"/>
                      </a:moveTo>
                      <a:lnTo>
                        <a:pt x="29" y="3"/>
                      </a:lnTo>
                      <a:lnTo>
                        <a:pt x="37" y="1"/>
                      </a:lnTo>
                      <a:lnTo>
                        <a:pt x="44" y="0"/>
                      </a:lnTo>
                      <a:lnTo>
                        <a:pt x="50" y="0"/>
                      </a:lnTo>
                      <a:lnTo>
                        <a:pt x="56" y="0"/>
                      </a:lnTo>
                      <a:lnTo>
                        <a:pt x="61" y="2"/>
                      </a:lnTo>
                      <a:lnTo>
                        <a:pt x="65" y="5"/>
                      </a:lnTo>
                      <a:lnTo>
                        <a:pt x="68" y="9"/>
                      </a:lnTo>
                      <a:lnTo>
                        <a:pt x="70" y="14"/>
                      </a:lnTo>
                      <a:lnTo>
                        <a:pt x="70" y="18"/>
                      </a:lnTo>
                      <a:lnTo>
                        <a:pt x="69" y="24"/>
                      </a:lnTo>
                      <a:lnTo>
                        <a:pt x="67" y="29"/>
                      </a:lnTo>
                      <a:lnTo>
                        <a:pt x="63" y="35"/>
                      </a:lnTo>
                      <a:lnTo>
                        <a:pt x="59" y="40"/>
                      </a:lnTo>
                      <a:lnTo>
                        <a:pt x="53" y="44"/>
                      </a:lnTo>
                      <a:lnTo>
                        <a:pt x="46" y="49"/>
                      </a:lnTo>
                      <a:lnTo>
                        <a:pt x="39" y="52"/>
                      </a:lnTo>
                      <a:lnTo>
                        <a:pt x="33" y="54"/>
                      </a:lnTo>
                      <a:lnTo>
                        <a:pt x="26" y="56"/>
                      </a:lnTo>
                      <a:lnTo>
                        <a:pt x="19" y="56"/>
                      </a:lnTo>
                      <a:lnTo>
                        <a:pt x="13" y="56"/>
                      </a:lnTo>
                      <a:lnTo>
                        <a:pt x="9" y="53"/>
                      </a:lnTo>
                      <a:lnTo>
                        <a:pt x="4" y="50"/>
                      </a:lnTo>
                      <a:lnTo>
                        <a:pt x="1" y="46"/>
                      </a:lnTo>
                      <a:lnTo>
                        <a:pt x="0" y="42"/>
                      </a:lnTo>
                      <a:lnTo>
                        <a:pt x="0" y="37"/>
                      </a:lnTo>
                      <a:lnTo>
                        <a:pt x="1" y="32"/>
                      </a:lnTo>
                      <a:lnTo>
                        <a:pt x="3" y="26"/>
                      </a:lnTo>
                      <a:lnTo>
                        <a:pt x="6" y="20"/>
                      </a:lnTo>
                      <a:lnTo>
                        <a:pt x="11" y="16"/>
                      </a:lnTo>
                      <a:lnTo>
                        <a:pt x="17" y="11"/>
                      </a:lnTo>
                      <a:lnTo>
                        <a:pt x="22"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78" name="Freeform 584"/>
                <p:cNvSpPr>
                  <a:spLocks/>
                </p:cNvSpPr>
                <p:nvPr/>
              </p:nvSpPr>
              <p:spPr bwMode="auto">
                <a:xfrm>
                  <a:off x="3725" y="1462"/>
                  <a:ext cx="7" cy="5"/>
                </a:xfrm>
                <a:custGeom>
                  <a:avLst/>
                  <a:gdLst>
                    <a:gd name="T0" fmla="*/ 0 w 70"/>
                    <a:gd name="T1" fmla="*/ 0 h 56"/>
                    <a:gd name="T2" fmla="*/ 0 w 70"/>
                    <a:gd name="T3" fmla="*/ 0 h 56"/>
                    <a:gd name="T4" fmla="*/ 0 w 70"/>
                    <a:gd name="T5" fmla="*/ 0 h 56"/>
                    <a:gd name="T6" fmla="*/ 0 w 70"/>
                    <a:gd name="T7" fmla="*/ 0 h 56"/>
                    <a:gd name="T8" fmla="*/ 0 w 70"/>
                    <a:gd name="T9" fmla="*/ 0 h 56"/>
                    <a:gd name="T10" fmla="*/ 0 w 70"/>
                    <a:gd name="T11" fmla="*/ 0 h 56"/>
                    <a:gd name="T12" fmla="*/ 0 w 70"/>
                    <a:gd name="T13" fmla="*/ 0 h 56"/>
                    <a:gd name="T14" fmla="*/ 0 w 70"/>
                    <a:gd name="T15" fmla="*/ 0 h 56"/>
                    <a:gd name="T16" fmla="*/ 0 w 70"/>
                    <a:gd name="T17" fmla="*/ 0 h 56"/>
                    <a:gd name="T18" fmla="*/ 0 w 70"/>
                    <a:gd name="T19" fmla="*/ 0 h 56"/>
                    <a:gd name="T20" fmla="*/ 0 w 70"/>
                    <a:gd name="T21" fmla="*/ 0 h 56"/>
                    <a:gd name="T22" fmla="*/ 0 w 70"/>
                    <a:gd name="T23" fmla="*/ 0 h 56"/>
                    <a:gd name="T24" fmla="*/ 0 w 70"/>
                    <a:gd name="T25" fmla="*/ 0 h 56"/>
                    <a:gd name="T26" fmla="*/ 0 w 70"/>
                    <a:gd name="T27" fmla="*/ 0 h 56"/>
                    <a:gd name="T28" fmla="*/ 0 w 70"/>
                    <a:gd name="T29" fmla="*/ 0 h 56"/>
                    <a:gd name="T30" fmla="*/ 0 w 70"/>
                    <a:gd name="T31" fmla="*/ 0 h 56"/>
                    <a:gd name="T32" fmla="*/ 0 w 70"/>
                    <a:gd name="T33" fmla="*/ 0 h 56"/>
                    <a:gd name="T34" fmla="*/ 0 w 70"/>
                    <a:gd name="T35" fmla="*/ 0 h 56"/>
                    <a:gd name="T36" fmla="*/ 0 w 70"/>
                    <a:gd name="T37" fmla="*/ 0 h 56"/>
                    <a:gd name="T38" fmla="*/ 0 w 70"/>
                    <a:gd name="T39" fmla="*/ 0 h 56"/>
                    <a:gd name="T40" fmla="*/ 0 w 70"/>
                    <a:gd name="T41" fmla="*/ 0 h 56"/>
                    <a:gd name="T42" fmla="*/ 0 w 70"/>
                    <a:gd name="T43" fmla="*/ 0 h 56"/>
                    <a:gd name="T44" fmla="*/ 0 w 70"/>
                    <a:gd name="T45" fmla="*/ 0 h 56"/>
                    <a:gd name="T46" fmla="*/ 0 w 70"/>
                    <a:gd name="T47" fmla="*/ 0 h 56"/>
                    <a:gd name="T48" fmla="*/ 0 w 70"/>
                    <a:gd name="T49" fmla="*/ 0 h 56"/>
                    <a:gd name="T50" fmla="*/ 0 w 70"/>
                    <a:gd name="T51" fmla="*/ 0 h 56"/>
                    <a:gd name="T52" fmla="*/ 0 w 70"/>
                    <a:gd name="T53" fmla="*/ 0 h 56"/>
                    <a:gd name="T54" fmla="*/ 0 w 70"/>
                    <a:gd name="T55" fmla="*/ 0 h 56"/>
                    <a:gd name="T56" fmla="*/ 0 w 70"/>
                    <a:gd name="T57" fmla="*/ 0 h 56"/>
                    <a:gd name="T58" fmla="*/ 0 w 70"/>
                    <a:gd name="T59" fmla="*/ 0 h 56"/>
                    <a:gd name="T60" fmla="*/ 0 w 70"/>
                    <a:gd name="T61" fmla="*/ 0 h 56"/>
                    <a:gd name="T62" fmla="*/ 0 w 70"/>
                    <a:gd name="T63" fmla="*/ 0 h 56"/>
                    <a:gd name="T64" fmla="*/ 0 w 70"/>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22" y="7"/>
                      </a:moveTo>
                      <a:lnTo>
                        <a:pt x="29" y="3"/>
                      </a:lnTo>
                      <a:lnTo>
                        <a:pt x="37" y="1"/>
                      </a:lnTo>
                      <a:lnTo>
                        <a:pt x="44" y="0"/>
                      </a:lnTo>
                      <a:lnTo>
                        <a:pt x="50" y="0"/>
                      </a:lnTo>
                      <a:lnTo>
                        <a:pt x="56" y="0"/>
                      </a:lnTo>
                      <a:lnTo>
                        <a:pt x="61" y="2"/>
                      </a:lnTo>
                      <a:lnTo>
                        <a:pt x="65" y="5"/>
                      </a:lnTo>
                      <a:lnTo>
                        <a:pt x="68" y="9"/>
                      </a:lnTo>
                      <a:lnTo>
                        <a:pt x="70" y="14"/>
                      </a:lnTo>
                      <a:lnTo>
                        <a:pt x="70" y="18"/>
                      </a:lnTo>
                      <a:lnTo>
                        <a:pt x="69" y="24"/>
                      </a:lnTo>
                      <a:lnTo>
                        <a:pt x="67" y="29"/>
                      </a:lnTo>
                      <a:lnTo>
                        <a:pt x="63" y="35"/>
                      </a:lnTo>
                      <a:lnTo>
                        <a:pt x="59" y="40"/>
                      </a:lnTo>
                      <a:lnTo>
                        <a:pt x="53" y="44"/>
                      </a:lnTo>
                      <a:lnTo>
                        <a:pt x="46" y="49"/>
                      </a:lnTo>
                      <a:lnTo>
                        <a:pt x="39" y="52"/>
                      </a:lnTo>
                      <a:lnTo>
                        <a:pt x="33" y="54"/>
                      </a:lnTo>
                      <a:lnTo>
                        <a:pt x="26" y="56"/>
                      </a:lnTo>
                      <a:lnTo>
                        <a:pt x="19" y="56"/>
                      </a:lnTo>
                      <a:lnTo>
                        <a:pt x="13" y="56"/>
                      </a:lnTo>
                      <a:lnTo>
                        <a:pt x="9" y="53"/>
                      </a:lnTo>
                      <a:lnTo>
                        <a:pt x="4" y="50"/>
                      </a:lnTo>
                      <a:lnTo>
                        <a:pt x="1" y="46"/>
                      </a:lnTo>
                      <a:lnTo>
                        <a:pt x="0" y="42"/>
                      </a:lnTo>
                      <a:lnTo>
                        <a:pt x="0" y="37"/>
                      </a:lnTo>
                      <a:lnTo>
                        <a:pt x="1" y="32"/>
                      </a:lnTo>
                      <a:lnTo>
                        <a:pt x="3" y="26"/>
                      </a:lnTo>
                      <a:lnTo>
                        <a:pt x="6" y="20"/>
                      </a:lnTo>
                      <a:lnTo>
                        <a:pt x="11" y="16"/>
                      </a:lnTo>
                      <a:lnTo>
                        <a:pt x="17" y="11"/>
                      </a:lnTo>
                      <a:lnTo>
                        <a:pt x="22"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79" name="Freeform 585"/>
                <p:cNvSpPr>
                  <a:spLocks/>
                </p:cNvSpPr>
                <p:nvPr/>
              </p:nvSpPr>
              <p:spPr bwMode="auto">
                <a:xfrm>
                  <a:off x="3749" y="1914"/>
                  <a:ext cx="274" cy="228"/>
                </a:xfrm>
                <a:custGeom>
                  <a:avLst/>
                  <a:gdLst>
                    <a:gd name="T0" fmla="*/ 0 w 2720"/>
                    <a:gd name="T1" fmla="*/ 0 h 2087"/>
                    <a:gd name="T2" fmla="*/ 0 w 2720"/>
                    <a:gd name="T3" fmla="*/ 0 h 2087"/>
                    <a:gd name="T4" fmla="*/ 0 w 2720"/>
                    <a:gd name="T5" fmla="*/ 0 h 2087"/>
                    <a:gd name="T6" fmla="*/ 0 w 2720"/>
                    <a:gd name="T7" fmla="*/ 0 h 2087"/>
                    <a:gd name="T8" fmla="*/ 0 w 2720"/>
                    <a:gd name="T9" fmla="*/ 0 h 2087"/>
                    <a:gd name="T10" fmla="*/ 0 60000 65536"/>
                    <a:gd name="T11" fmla="*/ 0 60000 65536"/>
                    <a:gd name="T12" fmla="*/ 0 60000 65536"/>
                    <a:gd name="T13" fmla="*/ 0 60000 65536"/>
                    <a:gd name="T14" fmla="*/ 0 60000 65536"/>
                    <a:gd name="T15" fmla="*/ 0 w 2720"/>
                    <a:gd name="T16" fmla="*/ 0 h 2087"/>
                    <a:gd name="T17" fmla="*/ 2720 w 2720"/>
                    <a:gd name="T18" fmla="*/ 2087 h 2087"/>
                  </a:gdLst>
                  <a:ahLst/>
                  <a:cxnLst>
                    <a:cxn ang="T10">
                      <a:pos x="T0" y="T1"/>
                    </a:cxn>
                    <a:cxn ang="T11">
                      <a:pos x="T2" y="T3"/>
                    </a:cxn>
                    <a:cxn ang="T12">
                      <a:pos x="T4" y="T5"/>
                    </a:cxn>
                    <a:cxn ang="T13">
                      <a:pos x="T6" y="T7"/>
                    </a:cxn>
                    <a:cxn ang="T14">
                      <a:pos x="T8" y="T9"/>
                    </a:cxn>
                  </a:cxnLst>
                  <a:rect l="T15" t="T16" r="T17" b="T18"/>
                  <a:pathLst>
                    <a:path w="2720" h="2087">
                      <a:moveTo>
                        <a:pt x="605" y="0"/>
                      </a:moveTo>
                      <a:lnTo>
                        <a:pt x="2720" y="113"/>
                      </a:lnTo>
                      <a:lnTo>
                        <a:pt x="2178" y="2087"/>
                      </a:lnTo>
                      <a:lnTo>
                        <a:pt x="0" y="1884"/>
                      </a:lnTo>
                      <a:lnTo>
                        <a:pt x="605"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80" name="Freeform 586"/>
                <p:cNvSpPr>
                  <a:spLocks/>
                </p:cNvSpPr>
                <p:nvPr/>
              </p:nvSpPr>
              <p:spPr bwMode="auto">
                <a:xfrm>
                  <a:off x="3749" y="1914"/>
                  <a:ext cx="274" cy="228"/>
                </a:xfrm>
                <a:custGeom>
                  <a:avLst/>
                  <a:gdLst>
                    <a:gd name="T0" fmla="*/ 0 w 2720"/>
                    <a:gd name="T1" fmla="*/ 0 h 2087"/>
                    <a:gd name="T2" fmla="*/ 0 w 2720"/>
                    <a:gd name="T3" fmla="*/ 0 h 2087"/>
                    <a:gd name="T4" fmla="*/ 0 w 2720"/>
                    <a:gd name="T5" fmla="*/ 0 h 2087"/>
                    <a:gd name="T6" fmla="*/ 0 w 2720"/>
                    <a:gd name="T7" fmla="*/ 0 h 2087"/>
                    <a:gd name="T8" fmla="*/ 0 w 2720"/>
                    <a:gd name="T9" fmla="*/ 0 h 2087"/>
                    <a:gd name="T10" fmla="*/ 0 60000 65536"/>
                    <a:gd name="T11" fmla="*/ 0 60000 65536"/>
                    <a:gd name="T12" fmla="*/ 0 60000 65536"/>
                    <a:gd name="T13" fmla="*/ 0 60000 65536"/>
                    <a:gd name="T14" fmla="*/ 0 60000 65536"/>
                    <a:gd name="T15" fmla="*/ 0 w 2720"/>
                    <a:gd name="T16" fmla="*/ 0 h 2087"/>
                    <a:gd name="T17" fmla="*/ 2720 w 2720"/>
                    <a:gd name="T18" fmla="*/ 2087 h 2087"/>
                  </a:gdLst>
                  <a:ahLst/>
                  <a:cxnLst>
                    <a:cxn ang="T10">
                      <a:pos x="T0" y="T1"/>
                    </a:cxn>
                    <a:cxn ang="T11">
                      <a:pos x="T2" y="T3"/>
                    </a:cxn>
                    <a:cxn ang="T12">
                      <a:pos x="T4" y="T5"/>
                    </a:cxn>
                    <a:cxn ang="T13">
                      <a:pos x="T6" y="T7"/>
                    </a:cxn>
                    <a:cxn ang="T14">
                      <a:pos x="T8" y="T9"/>
                    </a:cxn>
                  </a:cxnLst>
                  <a:rect l="T15" t="T16" r="T17" b="T18"/>
                  <a:pathLst>
                    <a:path w="2720" h="2087">
                      <a:moveTo>
                        <a:pt x="605" y="0"/>
                      </a:moveTo>
                      <a:lnTo>
                        <a:pt x="2720" y="113"/>
                      </a:lnTo>
                      <a:lnTo>
                        <a:pt x="2178" y="2087"/>
                      </a:lnTo>
                      <a:lnTo>
                        <a:pt x="0" y="1884"/>
                      </a:lnTo>
                      <a:lnTo>
                        <a:pt x="605"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81" name="Line 587"/>
                <p:cNvSpPr>
                  <a:spLocks noChangeShapeType="1"/>
                </p:cNvSpPr>
                <p:nvPr/>
              </p:nvSpPr>
              <p:spPr bwMode="auto">
                <a:xfrm>
                  <a:off x="3810" y="1914"/>
                  <a:ext cx="7" cy="4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2" name="Line 588"/>
                <p:cNvSpPr>
                  <a:spLocks noChangeShapeType="1"/>
                </p:cNvSpPr>
                <p:nvPr/>
              </p:nvSpPr>
              <p:spPr bwMode="auto">
                <a:xfrm flipH="1">
                  <a:off x="3817" y="1926"/>
                  <a:ext cx="206" cy="3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3" name="Line 589"/>
                <p:cNvSpPr>
                  <a:spLocks noChangeShapeType="1"/>
                </p:cNvSpPr>
                <p:nvPr/>
              </p:nvSpPr>
              <p:spPr bwMode="auto">
                <a:xfrm flipV="1">
                  <a:off x="3749" y="1956"/>
                  <a:ext cx="68"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4" name="Line 590"/>
                <p:cNvSpPr>
                  <a:spLocks noChangeShapeType="1"/>
                </p:cNvSpPr>
                <p:nvPr/>
              </p:nvSpPr>
              <p:spPr bwMode="auto">
                <a:xfrm>
                  <a:off x="3811" y="1948"/>
                  <a:ext cx="158" cy="19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5" name="Freeform 591"/>
                <p:cNvSpPr>
                  <a:spLocks/>
                </p:cNvSpPr>
                <p:nvPr/>
              </p:nvSpPr>
              <p:spPr bwMode="auto">
                <a:xfrm>
                  <a:off x="4175" y="1625"/>
                  <a:ext cx="124" cy="135"/>
                </a:xfrm>
                <a:custGeom>
                  <a:avLst/>
                  <a:gdLst>
                    <a:gd name="T0" fmla="*/ 0 w 1223"/>
                    <a:gd name="T1" fmla="*/ 0 h 1232"/>
                    <a:gd name="T2" fmla="*/ 0 w 1223"/>
                    <a:gd name="T3" fmla="*/ 0 h 1232"/>
                    <a:gd name="T4" fmla="*/ 0 w 1223"/>
                    <a:gd name="T5" fmla="*/ 0 h 1232"/>
                    <a:gd name="T6" fmla="*/ 0 w 1223"/>
                    <a:gd name="T7" fmla="*/ 0 h 1232"/>
                    <a:gd name="T8" fmla="*/ 0 w 1223"/>
                    <a:gd name="T9" fmla="*/ 0 h 1232"/>
                    <a:gd name="T10" fmla="*/ 0 w 1223"/>
                    <a:gd name="T11" fmla="*/ 0 h 1232"/>
                    <a:gd name="T12" fmla="*/ 0 w 1223"/>
                    <a:gd name="T13" fmla="*/ 0 h 1232"/>
                    <a:gd name="T14" fmla="*/ 0 w 1223"/>
                    <a:gd name="T15" fmla="*/ 0 h 1232"/>
                    <a:gd name="T16" fmla="*/ 0 w 1223"/>
                    <a:gd name="T17" fmla="*/ 0 h 1232"/>
                    <a:gd name="T18" fmla="*/ 0 w 1223"/>
                    <a:gd name="T19" fmla="*/ 0 h 1232"/>
                    <a:gd name="T20" fmla="*/ 0 w 1223"/>
                    <a:gd name="T21" fmla="*/ 0 h 1232"/>
                    <a:gd name="T22" fmla="*/ 0 w 1223"/>
                    <a:gd name="T23" fmla="*/ 0 h 1232"/>
                    <a:gd name="T24" fmla="*/ 0 w 1223"/>
                    <a:gd name="T25" fmla="*/ 0 h 1232"/>
                    <a:gd name="T26" fmla="*/ 0 w 1223"/>
                    <a:gd name="T27" fmla="*/ 0 h 1232"/>
                    <a:gd name="T28" fmla="*/ 0 w 1223"/>
                    <a:gd name="T29" fmla="*/ 0 h 1232"/>
                    <a:gd name="T30" fmla="*/ 0 w 1223"/>
                    <a:gd name="T31" fmla="*/ 0 h 1232"/>
                    <a:gd name="T32" fmla="*/ 0 w 1223"/>
                    <a:gd name="T33" fmla="*/ 0 h 1232"/>
                    <a:gd name="T34" fmla="*/ 0 w 1223"/>
                    <a:gd name="T35" fmla="*/ 0 h 1232"/>
                    <a:gd name="T36" fmla="*/ 0 w 1223"/>
                    <a:gd name="T37" fmla="*/ 0 h 1232"/>
                    <a:gd name="T38" fmla="*/ 0 w 1223"/>
                    <a:gd name="T39" fmla="*/ 0 h 1232"/>
                    <a:gd name="T40" fmla="*/ 0 w 1223"/>
                    <a:gd name="T41" fmla="*/ 0 h 1232"/>
                    <a:gd name="T42" fmla="*/ 0 w 1223"/>
                    <a:gd name="T43" fmla="*/ 0 h 1232"/>
                    <a:gd name="T44" fmla="*/ 0 w 1223"/>
                    <a:gd name="T45" fmla="*/ 0 h 1232"/>
                    <a:gd name="T46" fmla="*/ 0 w 1223"/>
                    <a:gd name="T47" fmla="*/ 0 h 1232"/>
                    <a:gd name="T48" fmla="*/ 0 w 1223"/>
                    <a:gd name="T49" fmla="*/ 0 h 1232"/>
                    <a:gd name="T50" fmla="*/ 0 w 1223"/>
                    <a:gd name="T51" fmla="*/ 0 h 1232"/>
                    <a:gd name="T52" fmla="*/ 0 w 1223"/>
                    <a:gd name="T53" fmla="*/ 0 h 1232"/>
                    <a:gd name="T54" fmla="*/ 0 w 1223"/>
                    <a:gd name="T55" fmla="*/ 0 h 1232"/>
                    <a:gd name="T56" fmla="*/ 0 w 1223"/>
                    <a:gd name="T57" fmla="*/ 0 h 1232"/>
                    <a:gd name="T58" fmla="*/ 0 w 1223"/>
                    <a:gd name="T59" fmla="*/ 0 h 1232"/>
                    <a:gd name="T60" fmla="*/ 0 w 1223"/>
                    <a:gd name="T61" fmla="*/ 0 h 1232"/>
                    <a:gd name="T62" fmla="*/ 0 w 1223"/>
                    <a:gd name="T63" fmla="*/ 0 h 1232"/>
                    <a:gd name="T64" fmla="*/ 0 w 1223"/>
                    <a:gd name="T65" fmla="*/ 0 h 1232"/>
                    <a:gd name="T66" fmla="*/ 0 w 1223"/>
                    <a:gd name="T67" fmla="*/ 0 h 1232"/>
                    <a:gd name="T68" fmla="*/ 0 w 1223"/>
                    <a:gd name="T69" fmla="*/ 0 h 1232"/>
                    <a:gd name="T70" fmla="*/ 0 w 1223"/>
                    <a:gd name="T71" fmla="*/ 0 h 1232"/>
                    <a:gd name="T72" fmla="*/ 0 w 1223"/>
                    <a:gd name="T73" fmla="*/ 0 h 1232"/>
                    <a:gd name="T74" fmla="*/ 0 w 1223"/>
                    <a:gd name="T75" fmla="*/ 0 h 1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3"/>
                    <a:gd name="T115" fmla="*/ 0 h 1232"/>
                    <a:gd name="T116" fmla="*/ 1223 w 1223"/>
                    <a:gd name="T117" fmla="*/ 1232 h 12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3" h="1232">
                      <a:moveTo>
                        <a:pt x="1223" y="54"/>
                      </a:moveTo>
                      <a:lnTo>
                        <a:pt x="54" y="1232"/>
                      </a:lnTo>
                      <a:lnTo>
                        <a:pt x="52" y="1230"/>
                      </a:lnTo>
                      <a:lnTo>
                        <a:pt x="50" y="1228"/>
                      </a:lnTo>
                      <a:lnTo>
                        <a:pt x="45" y="1225"/>
                      </a:lnTo>
                      <a:lnTo>
                        <a:pt x="42" y="1221"/>
                      </a:lnTo>
                      <a:lnTo>
                        <a:pt x="36" y="1217"/>
                      </a:lnTo>
                      <a:lnTo>
                        <a:pt x="32" y="1212"/>
                      </a:lnTo>
                      <a:lnTo>
                        <a:pt x="26" y="1206"/>
                      </a:lnTo>
                      <a:lnTo>
                        <a:pt x="22" y="1201"/>
                      </a:lnTo>
                      <a:lnTo>
                        <a:pt x="16" y="1196"/>
                      </a:lnTo>
                      <a:lnTo>
                        <a:pt x="11" y="1192"/>
                      </a:lnTo>
                      <a:lnTo>
                        <a:pt x="7" y="1187"/>
                      </a:lnTo>
                      <a:lnTo>
                        <a:pt x="5" y="1184"/>
                      </a:lnTo>
                      <a:lnTo>
                        <a:pt x="2" y="1180"/>
                      </a:lnTo>
                      <a:lnTo>
                        <a:pt x="0" y="1179"/>
                      </a:lnTo>
                      <a:lnTo>
                        <a:pt x="0" y="1178"/>
                      </a:lnTo>
                      <a:lnTo>
                        <a:pt x="1168" y="0"/>
                      </a:lnTo>
                      <a:lnTo>
                        <a:pt x="1169" y="0"/>
                      </a:lnTo>
                      <a:lnTo>
                        <a:pt x="1171" y="1"/>
                      </a:lnTo>
                      <a:lnTo>
                        <a:pt x="1175" y="3"/>
                      </a:lnTo>
                      <a:lnTo>
                        <a:pt x="1178" y="6"/>
                      </a:lnTo>
                      <a:lnTo>
                        <a:pt x="1183" y="9"/>
                      </a:lnTo>
                      <a:lnTo>
                        <a:pt x="1188" y="14"/>
                      </a:lnTo>
                      <a:lnTo>
                        <a:pt x="1193" y="19"/>
                      </a:lnTo>
                      <a:lnTo>
                        <a:pt x="1198" y="24"/>
                      </a:lnTo>
                      <a:lnTo>
                        <a:pt x="1204" y="29"/>
                      </a:lnTo>
                      <a:lnTo>
                        <a:pt x="1209" y="35"/>
                      </a:lnTo>
                      <a:lnTo>
                        <a:pt x="1213" y="40"/>
                      </a:lnTo>
                      <a:lnTo>
                        <a:pt x="1217" y="44"/>
                      </a:lnTo>
                      <a:lnTo>
                        <a:pt x="1220" y="48"/>
                      </a:lnTo>
                      <a:lnTo>
                        <a:pt x="1222" y="51"/>
                      </a:lnTo>
                      <a:lnTo>
                        <a:pt x="1223" y="53"/>
                      </a:lnTo>
                      <a:lnTo>
                        <a:pt x="1223" y="5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86" name="Freeform 592"/>
                <p:cNvSpPr>
                  <a:spLocks/>
                </p:cNvSpPr>
                <p:nvPr/>
              </p:nvSpPr>
              <p:spPr bwMode="auto">
                <a:xfrm>
                  <a:off x="4175" y="1625"/>
                  <a:ext cx="124" cy="135"/>
                </a:xfrm>
                <a:custGeom>
                  <a:avLst/>
                  <a:gdLst>
                    <a:gd name="T0" fmla="*/ 0 w 1223"/>
                    <a:gd name="T1" fmla="*/ 0 h 1232"/>
                    <a:gd name="T2" fmla="*/ 0 w 1223"/>
                    <a:gd name="T3" fmla="*/ 0 h 1232"/>
                    <a:gd name="T4" fmla="*/ 0 w 1223"/>
                    <a:gd name="T5" fmla="*/ 0 h 1232"/>
                    <a:gd name="T6" fmla="*/ 0 w 1223"/>
                    <a:gd name="T7" fmla="*/ 0 h 1232"/>
                    <a:gd name="T8" fmla="*/ 0 w 1223"/>
                    <a:gd name="T9" fmla="*/ 0 h 1232"/>
                    <a:gd name="T10" fmla="*/ 0 w 1223"/>
                    <a:gd name="T11" fmla="*/ 0 h 1232"/>
                    <a:gd name="T12" fmla="*/ 0 w 1223"/>
                    <a:gd name="T13" fmla="*/ 0 h 1232"/>
                    <a:gd name="T14" fmla="*/ 0 w 1223"/>
                    <a:gd name="T15" fmla="*/ 0 h 1232"/>
                    <a:gd name="T16" fmla="*/ 0 w 1223"/>
                    <a:gd name="T17" fmla="*/ 0 h 1232"/>
                    <a:gd name="T18" fmla="*/ 0 w 1223"/>
                    <a:gd name="T19" fmla="*/ 0 h 1232"/>
                    <a:gd name="T20" fmla="*/ 0 w 1223"/>
                    <a:gd name="T21" fmla="*/ 0 h 1232"/>
                    <a:gd name="T22" fmla="*/ 0 w 1223"/>
                    <a:gd name="T23" fmla="*/ 0 h 1232"/>
                    <a:gd name="T24" fmla="*/ 0 w 1223"/>
                    <a:gd name="T25" fmla="*/ 0 h 1232"/>
                    <a:gd name="T26" fmla="*/ 0 w 1223"/>
                    <a:gd name="T27" fmla="*/ 0 h 1232"/>
                    <a:gd name="T28" fmla="*/ 0 w 1223"/>
                    <a:gd name="T29" fmla="*/ 0 h 1232"/>
                    <a:gd name="T30" fmla="*/ 0 w 1223"/>
                    <a:gd name="T31" fmla="*/ 0 h 1232"/>
                    <a:gd name="T32" fmla="*/ 0 w 1223"/>
                    <a:gd name="T33" fmla="*/ 0 h 1232"/>
                    <a:gd name="T34" fmla="*/ 0 w 1223"/>
                    <a:gd name="T35" fmla="*/ 0 h 1232"/>
                    <a:gd name="T36" fmla="*/ 0 w 1223"/>
                    <a:gd name="T37" fmla="*/ 0 h 1232"/>
                    <a:gd name="T38" fmla="*/ 0 w 1223"/>
                    <a:gd name="T39" fmla="*/ 0 h 1232"/>
                    <a:gd name="T40" fmla="*/ 0 w 1223"/>
                    <a:gd name="T41" fmla="*/ 0 h 1232"/>
                    <a:gd name="T42" fmla="*/ 0 w 1223"/>
                    <a:gd name="T43" fmla="*/ 0 h 1232"/>
                    <a:gd name="T44" fmla="*/ 0 w 1223"/>
                    <a:gd name="T45" fmla="*/ 0 h 1232"/>
                    <a:gd name="T46" fmla="*/ 0 w 1223"/>
                    <a:gd name="T47" fmla="*/ 0 h 1232"/>
                    <a:gd name="T48" fmla="*/ 0 w 1223"/>
                    <a:gd name="T49" fmla="*/ 0 h 1232"/>
                    <a:gd name="T50" fmla="*/ 0 w 1223"/>
                    <a:gd name="T51" fmla="*/ 0 h 1232"/>
                    <a:gd name="T52" fmla="*/ 0 w 1223"/>
                    <a:gd name="T53" fmla="*/ 0 h 1232"/>
                    <a:gd name="T54" fmla="*/ 0 w 1223"/>
                    <a:gd name="T55" fmla="*/ 0 h 1232"/>
                    <a:gd name="T56" fmla="*/ 0 w 1223"/>
                    <a:gd name="T57" fmla="*/ 0 h 1232"/>
                    <a:gd name="T58" fmla="*/ 0 w 1223"/>
                    <a:gd name="T59" fmla="*/ 0 h 1232"/>
                    <a:gd name="T60" fmla="*/ 0 w 1223"/>
                    <a:gd name="T61" fmla="*/ 0 h 1232"/>
                    <a:gd name="T62" fmla="*/ 0 w 1223"/>
                    <a:gd name="T63" fmla="*/ 0 h 1232"/>
                    <a:gd name="T64" fmla="*/ 0 w 1223"/>
                    <a:gd name="T65" fmla="*/ 0 h 1232"/>
                    <a:gd name="T66" fmla="*/ 0 w 1223"/>
                    <a:gd name="T67" fmla="*/ 0 h 1232"/>
                    <a:gd name="T68" fmla="*/ 0 w 1223"/>
                    <a:gd name="T69" fmla="*/ 0 h 1232"/>
                    <a:gd name="T70" fmla="*/ 0 w 1223"/>
                    <a:gd name="T71" fmla="*/ 0 h 1232"/>
                    <a:gd name="T72" fmla="*/ 0 w 1223"/>
                    <a:gd name="T73" fmla="*/ 0 h 1232"/>
                    <a:gd name="T74" fmla="*/ 0 w 1223"/>
                    <a:gd name="T75" fmla="*/ 0 h 1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3"/>
                    <a:gd name="T115" fmla="*/ 0 h 1232"/>
                    <a:gd name="T116" fmla="*/ 1223 w 1223"/>
                    <a:gd name="T117" fmla="*/ 1232 h 12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3" h="1232">
                      <a:moveTo>
                        <a:pt x="1223" y="54"/>
                      </a:moveTo>
                      <a:lnTo>
                        <a:pt x="54" y="1232"/>
                      </a:lnTo>
                      <a:lnTo>
                        <a:pt x="52" y="1230"/>
                      </a:lnTo>
                      <a:lnTo>
                        <a:pt x="50" y="1228"/>
                      </a:lnTo>
                      <a:lnTo>
                        <a:pt x="45" y="1225"/>
                      </a:lnTo>
                      <a:lnTo>
                        <a:pt x="42" y="1221"/>
                      </a:lnTo>
                      <a:lnTo>
                        <a:pt x="36" y="1217"/>
                      </a:lnTo>
                      <a:lnTo>
                        <a:pt x="32" y="1212"/>
                      </a:lnTo>
                      <a:lnTo>
                        <a:pt x="26" y="1206"/>
                      </a:lnTo>
                      <a:lnTo>
                        <a:pt x="22" y="1201"/>
                      </a:lnTo>
                      <a:lnTo>
                        <a:pt x="16" y="1196"/>
                      </a:lnTo>
                      <a:lnTo>
                        <a:pt x="11" y="1192"/>
                      </a:lnTo>
                      <a:lnTo>
                        <a:pt x="7" y="1187"/>
                      </a:lnTo>
                      <a:lnTo>
                        <a:pt x="5" y="1184"/>
                      </a:lnTo>
                      <a:lnTo>
                        <a:pt x="2" y="1180"/>
                      </a:lnTo>
                      <a:lnTo>
                        <a:pt x="0" y="1179"/>
                      </a:lnTo>
                      <a:lnTo>
                        <a:pt x="0" y="1178"/>
                      </a:lnTo>
                      <a:lnTo>
                        <a:pt x="1168" y="0"/>
                      </a:lnTo>
                      <a:lnTo>
                        <a:pt x="1169" y="0"/>
                      </a:lnTo>
                      <a:lnTo>
                        <a:pt x="1171" y="1"/>
                      </a:lnTo>
                      <a:lnTo>
                        <a:pt x="1175" y="3"/>
                      </a:lnTo>
                      <a:lnTo>
                        <a:pt x="1178" y="6"/>
                      </a:lnTo>
                      <a:lnTo>
                        <a:pt x="1183" y="9"/>
                      </a:lnTo>
                      <a:lnTo>
                        <a:pt x="1188" y="14"/>
                      </a:lnTo>
                      <a:lnTo>
                        <a:pt x="1193" y="19"/>
                      </a:lnTo>
                      <a:lnTo>
                        <a:pt x="1198" y="24"/>
                      </a:lnTo>
                      <a:lnTo>
                        <a:pt x="1204" y="29"/>
                      </a:lnTo>
                      <a:lnTo>
                        <a:pt x="1209" y="35"/>
                      </a:lnTo>
                      <a:lnTo>
                        <a:pt x="1213" y="40"/>
                      </a:lnTo>
                      <a:lnTo>
                        <a:pt x="1217" y="44"/>
                      </a:lnTo>
                      <a:lnTo>
                        <a:pt x="1220" y="48"/>
                      </a:lnTo>
                      <a:lnTo>
                        <a:pt x="1222" y="51"/>
                      </a:lnTo>
                      <a:lnTo>
                        <a:pt x="1223" y="53"/>
                      </a:lnTo>
                      <a:lnTo>
                        <a:pt x="1223" y="5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87" name="Oval 593"/>
                <p:cNvSpPr>
                  <a:spLocks noChangeArrowheads="1"/>
                </p:cNvSpPr>
                <p:nvPr/>
              </p:nvSpPr>
              <p:spPr bwMode="auto">
                <a:xfrm>
                  <a:off x="3292" y="1780"/>
                  <a:ext cx="54"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88" name="Freeform 594"/>
                <p:cNvSpPr>
                  <a:spLocks/>
                </p:cNvSpPr>
                <p:nvPr/>
              </p:nvSpPr>
              <p:spPr bwMode="auto">
                <a:xfrm>
                  <a:off x="4021" y="1795"/>
                  <a:ext cx="122" cy="134"/>
                </a:xfrm>
                <a:custGeom>
                  <a:avLst/>
                  <a:gdLst>
                    <a:gd name="T0" fmla="*/ 0 w 1218"/>
                    <a:gd name="T1" fmla="*/ 0 h 1226"/>
                    <a:gd name="T2" fmla="*/ 0 w 1218"/>
                    <a:gd name="T3" fmla="*/ 0 h 1226"/>
                    <a:gd name="T4" fmla="*/ 0 w 1218"/>
                    <a:gd name="T5" fmla="*/ 0 h 1226"/>
                    <a:gd name="T6" fmla="*/ 0 w 1218"/>
                    <a:gd name="T7" fmla="*/ 0 h 1226"/>
                    <a:gd name="T8" fmla="*/ 0 w 1218"/>
                    <a:gd name="T9" fmla="*/ 0 h 1226"/>
                    <a:gd name="T10" fmla="*/ 0 w 1218"/>
                    <a:gd name="T11" fmla="*/ 0 h 1226"/>
                    <a:gd name="T12" fmla="*/ 0 w 1218"/>
                    <a:gd name="T13" fmla="*/ 0 h 1226"/>
                    <a:gd name="T14" fmla="*/ 0 w 1218"/>
                    <a:gd name="T15" fmla="*/ 0 h 1226"/>
                    <a:gd name="T16" fmla="*/ 0 w 1218"/>
                    <a:gd name="T17" fmla="*/ 0 h 1226"/>
                    <a:gd name="T18" fmla="*/ 0 w 1218"/>
                    <a:gd name="T19" fmla="*/ 0 h 1226"/>
                    <a:gd name="T20" fmla="*/ 0 w 1218"/>
                    <a:gd name="T21" fmla="*/ 0 h 1226"/>
                    <a:gd name="T22" fmla="*/ 0 w 1218"/>
                    <a:gd name="T23" fmla="*/ 0 h 1226"/>
                    <a:gd name="T24" fmla="*/ 0 w 1218"/>
                    <a:gd name="T25" fmla="*/ 0 h 1226"/>
                    <a:gd name="T26" fmla="*/ 0 w 1218"/>
                    <a:gd name="T27" fmla="*/ 0 h 1226"/>
                    <a:gd name="T28" fmla="*/ 0 w 1218"/>
                    <a:gd name="T29" fmla="*/ 0 h 1226"/>
                    <a:gd name="T30" fmla="*/ 0 w 1218"/>
                    <a:gd name="T31" fmla="*/ 0 h 1226"/>
                    <a:gd name="T32" fmla="*/ 0 w 1218"/>
                    <a:gd name="T33" fmla="*/ 0 h 1226"/>
                    <a:gd name="T34" fmla="*/ 0 w 1218"/>
                    <a:gd name="T35" fmla="*/ 0 h 1226"/>
                    <a:gd name="T36" fmla="*/ 0 w 1218"/>
                    <a:gd name="T37" fmla="*/ 0 h 1226"/>
                    <a:gd name="T38" fmla="*/ 0 w 1218"/>
                    <a:gd name="T39" fmla="*/ 0 h 1226"/>
                    <a:gd name="T40" fmla="*/ 0 w 1218"/>
                    <a:gd name="T41" fmla="*/ 0 h 1226"/>
                    <a:gd name="T42" fmla="*/ 0 w 1218"/>
                    <a:gd name="T43" fmla="*/ 0 h 1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26"/>
                    <a:gd name="T68" fmla="*/ 1218 w 1218"/>
                    <a:gd name="T69" fmla="*/ 1226 h 1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26">
                      <a:moveTo>
                        <a:pt x="0" y="1173"/>
                      </a:moveTo>
                      <a:lnTo>
                        <a:pt x="1164" y="0"/>
                      </a:lnTo>
                      <a:lnTo>
                        <a:pt x="1218" y="53"/>
                      </a:lnTo>
                      <a:lnTo>
                        <a:pt x="55" y="1226"/>
                      </a:lnTo>
                      <a:lnTo>
                        <a:pt x="53" y="1225"/>
                      </a:lnTo>
                      <a:lnTo>
                        <a:pt x="50" y="1223"/>
                      </a:lnTo>
                      <a:lnTo>
                        <a:pt x="47" y="1220"/>
                      </a:lnTo>
                      <a:lnTo>
                        <a:pt x="42" y="1216"/>
                      </a:lnTo>
                      <a:lnTo>
                        <a:pt x="38" y="1212"/>
                      </a:lnTo>
                      <a:lnTo>
                        <a:pt x="32" y="1206"/>
                      </a:lnTo>
                      <a:lnTo>
                        <a:pt x="27" y="1200"/>
                      </a:lnTo>
                      <a:lnTo>
                        <a:pt x="22" y="1196"/>
                      </a:lnTo>
                      <a:lnTo>
                        <a:pt x="16" y="1190"/>
                      </a:lnTo>
                      <a:lnTo>
                        <a:pt x="12" y="1186"/>
                      </a:lnTo>
                      <a:lnTo>
                        <a:pt x="8" y="1181"/>
                      </a:lnTo>
                      <a:lnTo>
                        <a:pt x="5" y="1178"/>
                      </a:lnTo>
                      <a:lnTo>
                        <a:pt x="3" y="1175"/>
                      </a:lnTo>
                      <a:lnTo>
                        <a:pt x="2" y="1173"/>
                      </a:lnTo>
                      <a:lnTo>
                        <a:pt x="0" y="117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89" name="Freeform 595"/>
                <p:cNvSpPr>
                  <a:spLocks/>
                </p:cNvSpPr>
                <p:nvPr/>
              </p:nvSpPr>
              <p:spPr bwMode="auto">
                <a:xfrm>
                  <a:off x="4021" y="1795"/>
                  <a:ext cx="122" cy="134"/>
                </a:xfrm>
                <a:custGeom>
                  <a:avLst/>
                  <a:gdLst>
                    <a:gd name="T0" fmla="*/ 0 w 1218"/>
                    <a:gd name="T1" fmla="*/ 0 h 1226"/>
                    <a:gd name="T2" fmla="*/ 0 w 1218"/>
                    <a:gd name="T3" fmla="*/ 0 h 1226"/>
                    <a:gd name="T4" fmla="*/ 0 w 1218"/>
                    <a:gd name="T5" fmla="*/ 0 h 1226"/>
                    <a:gd name="T6" fmla="*/ 0 w 1218"/>
                    <a:gd name="T7" fmla="*/ 0 h 1226"/>
                    <a:gd name="T8" fmla="*/ 0 w 1218"/>
                    <a:gd name="T9" fmla="*/ 0 h 1226"/>
                    <a:gd name="T10" fmla="*/ 0 w 1218"/>
                    <a:gd name="T11" fmla="*/ 0 h 1226"/>
                    <a:gd name="T12" fmla="*/ 0 w 1218"/>
                    <a:gd name="T13" fmla="*/ 0 h 1226"/>
                    <a:gd name="T14" fmla="*/ 0 w 1218"/>
                    <a:gd name="T15" fmla="*/ 0 h 1226"/>
                    <a:gd name="T16" fmla="*/ 0 w 1218"/>
                    <a:gd name="T17" fmla="*/ 0 h 1226"/>
                    <a:gd name="T18" fmla="*/ 0 w 1218"/>
                    <a:gd name="T19" fmla="*/ 0 h 1226"/>
                    <a:gd name="T20" fmla="*/ 0 w 1218"/>
                    <a:gd name="T21" fmla="*/ 0 h 1226"/>
                    <a:gd name="T22" fmla="*/ 0 w 1218"/>
                    <a:gd name="T23" fmla="*/ 0 h 1226"/>
                    <a:gd name="T24" fmla="*/ 0 w 1218"/>
                    <a:gd name="T25" fmla="*/ 0 h 1226"/>
                    <a:gd name="T26" fmla="*/ 0 w 1218"/>
                    <a:gd name="T27" fmla="*/ 0 h 1226"/>
                    <a:gd name="T28" fmla="*/ 0 w 1218"/>
                    <a:gd name="T29" fmla="*/ 0 h 1226"/>
                    <a:gd name="T30" fmla="*/ 0 w 1218"/>
                    <a:gd name="T31" fmla="*/ 0 h 1226"/>
                    <a:gd name="T32" fmla="*/ 0 w 1218"/>
                    <a:gd name="T33" fmla="*/ 0 h 1226"/>
                    <a:gd name="T34" fmla="*/ 0 w 1218"/>
                    <a:gd name="T35" fmla="*/ 0 h 1226"/>
                    <a:gd name="T36" fmla="*/ 0 w 1218"/>
                    <a:gd name="T37" fmla="*/ 0 h 1226"/>
                    <a:gd name="T38" fmla="*/ 0 w 1218"/>
                    <a:gd name="T39" fmla="*/ 0 h 1226"/>
                    <a:gd name="T40" fmla="*/ 0 w 1218"/>
                    <a:gd name="T41" fmla="*/ 0 h 1226"/>
                    <a:gd name="T42" fmla="*/ 0 w 1218"/>
                    <a:gd name="T43" fmla="*/ 0 h 1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26"/>
                    <a:gd name="T68" fmla="*/ 1218 w 1218"/>
                    <a:gd name="T69" fmla="*/ 1226 h 1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26">
                      <a:moveTo>
                        <a:pt x="0" y="1173"/>
                      </a:moveTo>
                      <a:lnTo>
                        <a:pt x="1164" y="0"/>
                      </a:lnTo>
                      <a:lnTo>
                        <a:pt x="1218" y="53"/>
                      </a:lnTo>
                      <a:lnTo>
                        <a:pt x="55" y="1226"/>
                      </a:lnTo>
                      <a:lnTo>
                        <a:pt x="53" y="1225"/>
                      </a:lnTo>
                      <a:lnTo>
                        <a:pt x="50" y="1223"/>
                      </a:lnTo>
                      <a:lnTo>
                        <a:pt x="47" y="1220"/>
                      </a:lnTo>
                      <a:lnTo>
                        <a:pt x="42" y="1216"/>
                      </a:lnTo>
                      <a:lnTo>
                        <a:pt x="38" y="1212"/>
                      </a:lnTo>
                      <a:lnTo>
                        <a:pt x="32" y="1206"/>
                      </a:lnTo>
                      <a:lnTo>
                        <a:pt x="27" y="1200"/>
                      </a:lnTo>
                      <a:lnTo>
                        <a:pt x="22" y="1196"/>
                      </a:lnTo>
                      <a:lnTo>
                        <a:pt x="16" y="1190"/>
                      </a:lnTo>
                      <a:lnTo>
                        <a:pt x="12" y="1186"/>
                      </a:lnTo>
                      <a:lnTo>
                        <a:pt x="8" y="1181"/>
                      </a:lnTo>
                      <a:lnTo>
                        <a:pt x="5" y="1178"/>
                      </a:lnTo>
                      <a:lnTo>
                        <a:pt x="3" y="1175"/>
                      </a:lnTo>
                      <a:lnTo>
                        <a:pt x="2" y="1173"/>
                      </a:lnTo>
                      <a:lnTo>
                        <a:pt x="0" y="117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0" name="Oval 596"/>
                <p:cNvSpPr>
                  <a:spLocks noChangeArrowheads="1"/>
                </p:cNvSpPr>
                <p:nvPr/>
              </p:nvSpPr>
              <p:spPr bwMode="auto">
                <a:xfrm>
                  <a:off x="4132" y="1748"/>
                  <a:ext cx="55"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91" name="Freeform 597"/>
                <p:cNvSpPr>
                  <a:spLocks/>
                </p:cNvSpPr>
                <p:nvPr/>
              </p:nvSpPr>
              <p:spPr bwMode="auto">
                <a:xfrm>
                  <a:off x="3335" y="1657"/>
                  <a:ext cx="121" cy="135"/>
                </a:xfrm>
                <a:custGeom>
                  <a:avLst/>
                  <a:gdLst>
                    <a:gd name="T0" fmla="*/ 0 w 1211"/>
                    <a:gd name="T1" fmla="*/ 0 h 1233"/>
                    <a:gd name="T2" fmla="*/ 0 w 1211"/>
                    <a:gd name="T3" fmla="*/ 0 h 1233"/>
                    <a:gd name="T4" fmla="*/ 0 w 1211"/>
                    <a:gd name="T5" fmla="*/ 0 h 1233"/>
                    <a:gd name="T6" fmla="*/ 0 w 1211"/>
                    <a:gd name="T7" fmla="*/ 0 h 1233"/>
                    <a:gd name="T8" fmla="*/ 0 w 1211"/>
                    <a:gd name="T9" fmla="*/ 0 h 1233"/>
                    <a:gd name="T10" fmla="*/ 0 w 1211"/>
                    <a:gd name="T11" fmla="*/ 0 h 1233"/>
                    <a:gd name="T12" fmla="*/ 0 w 1211"/>
                    <a:gd name="T13" fmla="*/ 0 h 1233"/>
                    <a:gd name="T14" fmla="*/ 0 w 1211"/>
                    <a:gd name="T15" fmla="*/ 0 h 1233"/>
                    <a:gd name="T16" fmla="*/ 0 w 1211"/>
                    <a:gd name="T17" fmla="*/ 0 h 1233"/>
                    <a:gd name="T18" fmla="*/ 0 w 1211"/>
                    <a:gd name="T19" fmla="*/ 0 h 1233"/>
                    <a:gd name="T20" fmla="*/ 0 w 1211"/>
                    <a:gd name="T21" fmla="*/ 0 h 1233"/>
                    <a:gd name="T22" fmla="*/ 0 w 1211"/>
                    <a:gd name="T23" fmla="*/ 0 h 1233"/>
                    <a:gd name="T24" fmla="*/ 0 w 1211"/>
                    <a:gd name="T25" fmla="*/ 0 h 1233"/>
                    <a:gd name="T26" fmla="*/ 0 w 1211"/>
                    <a:gd name="T27" fmla="*/ 0 h 1233"/>
                    <a:gd name="T28" fmla="*/ 0 w 1211"/>
                    <a:gd name="T29" fmla="*/ 0 h 1233"/>
                    <a:gd name="T30" fmla="*/ 0 w 1211"/>
                    <a:gd name="T31" fmla="*/ 0 h 1233"/>
                    <a:gd name="T32" fmla="*/ 0 w 1211"/>
                    <a:gd name="T33" fmla="*/ 0 h 1233"/>
                    <a:gd name="T34" fmla="*/ 0 w 1211"/>
                    <a:gd name="T35" fmla="*/ 0 h 1233"/>
                    <a:gd name="T36" fmla="*/ 0 w 1211"/>
                    <a:gd name="T37" fmla="*/ 0 h 1233"/>
                    <a:gd name="T38" fmla="*/ 0 w 1211"/>
                    <a:gd name="T39" fmla="*/ 0 h 1233"/>
                    <a:gd name="T40" fmla="*/ 0 w 1211"/>
                    <a:gd name="T41" fmla="*/ 0 h 1233"/>
                    <a:gd name="T42" fmla="*/ 0 w 1211"/>
                    <a:gd name="T43" fmla="*/ 0 h 1233"/>
                    <a:gd name="T44" fmla="*/ 0 w 1211"/>
                    <a:gd name="T45" fmla="*/ 0 h 1233"/>
                    <a:gd name="T46" fmla="*/ 0 w 1211"/>
                    <a:gd name="T47" fmla="*/ 0 h 1233"/>
                    <a:gd name="T48" fmla="*/ 0 w 1211"/>
                    <a:gd name="T49" fmla="*/ 0 h 1233"/>
                    <a:gd name="T50" fmla="*/ 0 w 1211"/>
                    <a:gd name="T51" fmla="*/ 0 h 1233"/>
                    <a:gd name="T52" fmla="*/ 0 w 1211"/>
                    <a:gd name="T53" fmla="*/ 0 h 1233"/>
                    <a:gd name="T54" fmla="*/ 0 w 1211"/>
                    <a:gd name="T55" fmla="*/ 0 h 1233"/>
                    <a:gd name="T56" fmla="*/ 0 w 1211"/>
                    <a:gd name="T57" fmla="*/ 0 h 1233"/>
                    <a:gd name="T58" fmla="*/ 0 w 1211"/>
                    <a:gd name="T59" fmla="*/ 0 h 1233"/>
                    <a:gd name="T60" fmla="*/ 0 w 1211"/>
                    <a:gd name="T61" fmla="*/ 0 h 1233"/>
                    <a:gd name="T62" fmla="*/ 0 w 1211"/>
                    <a:gd name="T63" fmla="*/ 0 h 1233"/>
                    <a:gd name="T64" fmla="*/ 0 w 1211"/>
                    <a:gd name="T65" fmla="*/ 0 h 1233"/>
                    <a:gd name="T66" fmla="*/ 0 w 1211"/>
                    <a:gd name="T67" fmla="*/ 0 h 1233"/>
                    <a:gd name="T68" fmla="*/ 0 w 1211"/>
                    <a:gd name="T69" fmla="*/ 0 h 1233"/>
                    <a:gd name="T70" fmla="*/ 0 w 1211"/>
                    <a:gd name="T71" fmla="*/ 0 h 1233"/>
                    <a:gd name="T72" fmla="*/ 0 w 1211"/>
                    <a:gd name="T73" fmla="*/ 0 h 1233"/>
                    <a:gd name="T74" fmla="*/ 0 w 1211"/>
                    <a:gd name="T75" fmla="*/ 0 h 12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1"/>
                    <a:gd name="T115" fmla="*/ 0 h 1233"/>
                    <a:gd name="T116" fmla="*/ 1211 w 1211"/>
                    <a:gd name="T117" fmla="*/ 1233 h 12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1" h="1233">
                      <a:moveTo>
                        <a:pt x="0" y="1178"/>
                      </a:moveTo>
                      <a:lnTo>
                        <a:pt x="1157" y="0"/>
                      </a:lnTo>
                      <a:lnTo>
                        <a:pt x="1158" y="0"/>
                      </a:lnTo>
                      <a:lnTo>
                        <a:pt x="1160" y="1"/>
                      </a:lnTo>
                      <a:lnTo>
                        <a:pt x="1163" y="3"/>
                      </a:lnTo>
                      <a:lnTo>
                        <a:pt x="1167" y="6"/>
                      </a:lnTo>
                      <a:lnTo>
                        <a:pt x="1171" y="9"/>
                      </a:lnTo>
                      <a:lnTo>
                        <a:pt x="1177" y="14"/>
                      </a:lnTo>
                      <a:lnTo>
                        <a:pt x="1181" y="19"/>
                      </a:lnTo>
                      <a:lnTo>
                        <a:pt x="1187" y="24"/>
                      </a:lnTo>
                      <a:lnTo>
                        <a:pt x="1193" y="29"/>
                      </a:lnTo>
                      <a:lnTo>
                        <a:pt x="1197" y="34"/>
                      </a:lnTo>
                      <a:lnTo>
                        <a:pt x="1202" y="39"/>
                      </a:lnTo>
                      <a:lnTo>
                        <a:pt x="1205" y="43"/>
                      </a:lnTo>
                      <a:lnTo>
                        <a:pt x="1209" y="48"/>
                      </a:lnTo>
                      <a:lnTo>
                        <a:pt x="1211" y="51"/>
                      </a:lnTo>
                      <a:lnTo>
                        <a:pt x="1211" y="54"/>
                      </a:lnTo>
                      <a:lnTo>
                        <a:pt x="1211" y="55"/>
                      </a:lnTo>
                      <a:lnTo>
                        <a:pt x="56" y="1233"/>
                      </a:lnTo>
                      <a:lnTo>
                        <a:pt x="53" y="1233"/>
                      </a:lnTo>
                      <a:lnTo>
                        <a:pt x="51" y="1233"/>
                      </a:lnTo>
                      <a:lnTo>
                        <a:pt x="48" y="1231"/>
                      </a:lnTo>
                      <a:lnTo>
                        <a:pt x="43" y="1228"/>
                      </a:lnTo>
                      <a:lnTo>
                        <a:pt x="39" y="1225"/>
                      </a:lnTo>
                      <a:lnTo>
                        <a:pt x="33" y="1220"/>
                      </a:lnTo>
                      <a:lnTo>
                        <a:pt x="28" y="1216"/>
                      </a:lnTo>
                      <a:lnTo>
                        <a:pt x="23" y="1211"/>
                      </a:lnTo>
                      <a:lnTo>
                        <a:pt x="17" y="1206"/>
                      </a:lnTo>
                      <a:lnTo>
                        <a:pt x="12" y="1200"/>
                      </a:lnTo>
                      <a:lnTo>
                        <a:pt x="8" y="1195"/>
                      </a:lnTo>
                      <a:lnTo>
                        <a:pt x="5" y="1190"/>
                      </a:lnTo>
                      <a:lnTo>
                        <a:pt x="2" y="1186"/>
                      </a:lnTo>
                      <a:lnTo>
                        <a:pt x="0" y="1183"/>
                      </a:lnTo>
                      <a:lnTo>
                        <a:pt x="0" y="1181"/>
                      </a:lnTo>
                      <a:lnTo>
                        <a:pt x="0" y="117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92" name="Freeform 598"/>
                <p:cNvSpPr>
                  <a:spLocks/>
                </p:cNvSpPr>
                <p:nvPr/>
              </p:nvSpPr>
              <p:spPr bwMode="auto">
                <a:xfrm>
                  <a:off x="3335" y="1657"/>
                  <a:ext cx="121" cy="135"/>
                </a:xfrm>
                <a:custGeom>
                  <a:avLst/>
                  <a:gdLst>
                    <a:gd name="T0" fmla="*/ 0 w 1211"/>
                    <a:gd name="T1" fmla="*/ 0 h 1233"/>
                    <a:gd name="T2" fmla="*/ 0 w 1211"/>
                    <a:gd name="T3" fmla="*/ 0 h 1233"/>
                    <a:gd name="T4" fmla="*/ 0 w 1211"/>
                    <a:gd name="T5" fmla="*/ 0 h 1233"/>
                    <a:gd name="T6" fmla="*/ 0 w 1211"/>
                    <a:gd name="T7" fmla="*/ 0 h 1233"/>
                    <a:gd name="T8" fmla="*/ 0 w 1211"/>
                    <a:gd name="T9" fmla="*/ 0 h 1233"/>
                    <a:gd name="T10" fmla="*/ 0 w 1211"/>
                    <a:gd name="T11" fmla="*/ 0 h 1233"/>
                    <a:gd name="T12" fmla="*/ 0 w 1211"/>
                    <a:gd name="T13" fmla="*/ 0 h 1233"/>
                    <a:gd name="T14" fmla="*/ 0 w 1211"/>
                    <a:gd name="T15" fmla="*/ 0 h 1233"/>
                    <a:gd name="T16" fmla="*/ 0 w 1211"/>
                    <a:gd name="T17" fmla="*/ 0 h 1233"/>
                    <a:gd name="T18" fmla="*/ 0 w 1211"/>
                    <a:gd name="T19" fmla="*/ 0 h 1233"/>
                    <a:gd name="T20" fmla="*/ 0 w 1211"/>
                    <a:gd name="T21" fmla="*/ 0 h 1233"/>
                    <a:gd name="T22" fmla="*/ 0 w 1211"/>
                    <a:gd name="T23" fmla="*/ 0 h 1233"/>
                    <a:gd name="T24" fmla="*/ 0 w 1211"/>
                    <a:gd name="T25" fmla="*/ 0 h 1233"/>
                    <a:gd name="T26" fmla="*/ 0 w 1211"/>
                    <a:gd name="T27" fmla="*/ 0 h 1233"/>
                    <a:gd name="T28" fmla="*/ 0 w 1211"/>
                    <a:gd name="T29" fmla="*/ 0 h 1233"/>
                    <a:gd name="T30" fmla="*/ 0 w 1211"/>
                    <a:gd name="T31" fmla="*/ 0 h 1233"/>
                    <a:gd name="T32" fmla="*/ 0 w 1211"/>
                    <a:gd name="T33" fmla="*/ 0 h 1233"/>
                    <a:gd name="T34" fmla="*/ 0 w 1211"/>
                    <a:gd name="T35" fmla="*/ 0 h 1233"/>
                    <a:gd name="T36" fmla="*/ 0 w 1211"/>
                    <a:gd name="T37" fmla="*/ 0 h 1233"/>
                    <a:gd name="T38" fmla="*/ 0 w 1211"/>
                    <a:gd name="T39" fmla="*/ 0 h 1233"/>
                    <a:gd name="T40" fmla="*/ 0 w 1211"/>
                    <a:gd name="T41" fmla="*/ 0 h 1233"/>
                    <a:gd name="T42" fmla="*/ 0 w 1211"/>
                    <a:gd name="T43" fmla="*/ 0 h 1233"/>
                    <a:gd name="T44" fmla="*/ 0 w 1211"/>
                    <a:gd name="T45" fmla="*/ 0 h 1233"/>
                    <a:gd name="T46" fmla="*/ 0 w 1211"/>
                    <a:gd name="T47" fmla="*/ 0 h 1233"/>
                    <a:gd name="T48" fmla="*/ 0 w 1211"/>
                    <a:gd name="T49" fmla="*/ 0 h 1233"/>
                    <a:gd name="T50" fmla="*/ 0 w 1211"/>
                    <a:gd name="T51" fmla="*/ 0 h 1233"/>
                    <a:gd name="T52" fmla="*/ 0 w 1211"/>
                    <a:gd name="T53" fmla="*/ 0 h 1233"/>
                    <a:gd name="T54" fmla="*/ 0 w 1211"/>
                    <a:gd name="T55" fmla="*/ 0 h 1233"/>
                    <a:gd name="T56" fmla="*/ 0 w 1211"/>
                    <a:gd name="T57" fmla="*/ 0 h 1233"/>
                    <a:gd name="T58" fmla="*/ 0 w 1211"/>
                    <a:gd name="T59" fmla="*/ 0 h 1233"/>
                    <a:gd name="T60" fmla="*/ 0 w 1211"/>
                    <a:gd name="T61" fmla="*/ 0 h 1233"/>
                    <a:gd name="T62" fmla="*/ 0 w 1211"/>
                    <a:gd name="T63" fmla="*/ 0 h 1233"/>
                    <a:gd name="T64" fmla="*/ 0 w 1211"/>
                    <a:gd name="T65" fmla="*/ 0 h 1233"/>
                    <a:gd name="T66" fmla="*/ 0 w 1211"/>
                    <a:gd name="T67" fmla="*/ 0 h 1233"/>
                    <a:gd name="T68" fmla="*/ 0 w 1211"/>
                    <a:gd name="T69" fmla="*/ 0 h 1233"/>
                    <a:gd name="T70" fmla="*/ 0 w 1211"/>
                    <a:gd name="T71" fmla="*/ 0 h 1233"/>
                    <a:gd name="T72" fmla="*/ 0 w 1211"/>
                    <a:gd name="T73" fmla="*/ 0 h 1233"/>
                    <a:gd name="T74" fmla="*/ 0 w 1211"/>
                    <a:gd name="T75" fmla="*/ 0 h 12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1"/>
                    <a:gd name="T115" fmla="*/ 0 h 1233"/>
                    <a:gd name="T116" fmla="*/ 1211 w 1211"/>
                    <a:gd name="T117" fmla="*/ 1233 h 12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1" h="1233">
                      <a:moveTo>
                        <a:pt x="0" y="1178"/>
                      </a:moveTo>
                      <a:lnTo>
                        <a:pt x="1157" y="0"/>
                      </a:lnTo>
                      <a:lnTo>
                        <a:pt x="1158" y="0"/>
                      </a:lnTo>
                      <a:lnTo>
                        <a:pt x="1160" y="1"/>
                      </a:lnTo>
                      <a:lnTo>
                        <a:pt x="1163" y="3"/>
                      </a:lnTo>
                      <a:lnTo>
                        <a:pt x="1167" y="6"/>
                      </a:lnTo>
                      <a:lnTo>
                        <a:pt x="1171" y="9"/>
                      </a:lnTo>
                      <a:lnTo>
                        <a:pt x="1177" y="14"/>
                      </a:lnTo>
                      <a:lnTo>
                        <a:pt x="1181" y="19"/>
                      </a:lnTo>
                      <a:lnTo>
                        <a:pt x="1187" y="24"/>
                      </a:lnTo>
                      <a:lnTo>
                        <a:pt x="1193" y="29"/>
                      </a:lnTo>
                      <a:lnTo>
                        <a:pt x="1197" y="34"/>
                      </a:lnTo>
                      <a:lnTo>
                        <a:pt x="1202" y="39"/>
                      </a:lnTo>
                      <a:lnTo>
                        <a:pt x="1205" y="43"/>
                      </a:lnTo>
                      <a:lnTo>
                        <a:pt x="1209" y="48"/>
                      </a:lnTo>
                      <a:lnTo>
                        <a:pt x="1211" y="51"/>
                      </a:lnTo>
                      <a:lnTo>
                        <a:pt x="1211" y="54"/>
                      </a:lnTo>
                      <a:lnTo>
                        <a:pt x="1211" y="55"/>
                      </a:lnTo>
                      <a:lnTo>
                        <a:pt x="56" y="1233"/>
                      </a:lnTo>
                      <a:lnTo>
                        <a:pt x="53" y="1233"/>
                      </a:lnTo>
                      <a:lnTo>
                        <a:pt x="51" y="1233"/>
                      </a:lnTo>
                      <a:lnTo>
                        <a:pt x="48" y="1231"/>
                      </a:lnTo>
                      <a:lnTo>
                        <a:pt x="43" y="1228"/>
                      </a:lnTo>
                      <a:lnTo>
                        <a:pt x="39" y="1225"/>
                      </a:lnTo>
                      <a:lnTo>
                        <a:pt x="33" y="1220"/>
                      </a:lnTo>
                      <a:lnTo>
                        <a:pt x="28" y="1216"/>
                      </a:lnTo>
                      <a:lnTo>
                        <a:pt x="23" y="1211"/>
                      </a:lnTo>
                      <a:lnTo>
                        <a:pt x="17" y="1206"/>
                      </a:lnTo>
                      <a:lnTo>
                        <a:pt x="12" y="1200"/>
                      </a:lnTo>
                      <a:lnTo>
                        <a:pt x="8" y="1195"/>
                      </a:lnTo>
                      <a:lnTo>
                        <a:pt x="5" y="1190"/>
                      </a:lnTo>
                      <a:lnTo>
                        <a:pt x="2" y="1186"/>
                      </a:lnTo>
                      <a:lnTo>
                        <a:pt x="0" y="1183"/>
                      </a:lnTo>
                      <a:lnTo>
                        <a:pt x="0" y="1181"/>
                      </a:lnTo>
                      <a:lnTo>
                        <a:pt x="0" y="117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3" name="Freeform 599"/>
                <p:cNvSpPr>
                  <a:spLocks/>
                </p:cNvSpPr>
                <p:nvPr/>
              </p:nvSpPr>
              <p:spPr bwMode="auto">
                <a:xfrm>
                  <a:off x="3451" y="1657"/>
                  <a:ext cx="5" cy="6"/>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w 54"/>
                    <a:gd name="T25" fmla="*/ 0 h 55"/>
                    <a:gd name="T26" fmla="*/ 0 w 54"/>
                    <a:gd name="T27" fmla="*/ 0 h 55"/>
                    <a:gd name="T28" fmla="*/ 0 w 54"/>
                    <a:gd name="T29" fmla="*/ 0 h 55"/>
                    <a:gd name="T30" fmla="*/ 0 w 54"/>
                    <a:gd name="T31" fmla="*/ 0 h 55"/>
                    <a:gd name="T32" fmla="*/ 0 w 54"/>
                    <a:gd name="T33" fmla="*/ 0 h 55"/>
                    <a:gd name="T34" fmla="*/ 0 w 54"/>
                    <a:gd name="T35" fmla="*/ 0 h 55"/>
                    <a:gd name="T36" fmla="*/ 0 w 54"/>
                    <a:gd name="T37" fmla="*/ 0 h 55"/>
                    <a:gd name="T38" fmla="*/ 0 w 54"/>
                    <a:gd name="T39" fmla="*/ 0 h 55"/>
                    <a:gd name="T40" fmla="*/ 0 w 54"/>
                    <a:gd name="T41" fmla="*/ 0 h 55"/>
                    <a:gd name="T42" fmla="*/ 0 w 54"/>
                    <a:gd name="T43" fmla="*/ 0 h 55"/>
                    <a:gd name="T44" fmla="*/ 0 w 54"/>
                    <a:gd name="T45" fmla="*/ 0 h 55"/>
                    <a:gd name="T46" fmla="*/ 0 w 54"/>
                    <a:gd name="T47" fmla="*/ 0 h 55"/>
                    <a:gd name="T48" fmla="*/ 0 w 54"/>
                    <a:gd name="T49" fmla="*/ 0 h 55"/>
                    <a:gd name="T50" fmla="*/ 0 w 54"/>
                    <a:gd name="T51" fmla="*/ 0 h 55"/>
                    <a:gd name="T52" fmla="*/ 0 w 54"/>
                    <a:gd name="T53" fmla="*/ 0 h 55"/>
                    <a:gd name="T54" fmla="*/ 0 w 54"/>
                    <a:gd name="T55" fmla="*/ 0 h 55"/>
                    <a:gd name="T56" fmla="*/ 0 w 54"/>
                    <a:gd name="T57" fmla="*/ 0 h 55"/>
                    <a:gd name="T58" fmla="*/ 0 w 54"/>
                    <a:gd name="T59" fmla="*/ 0 h 55"/>
                    <a:gd name="T60" fmla="*/ 0 w 54"/>
                    <a:gd name="T61" fmla="*/ 0 h 55"/>
                    <a:gd name="T62" fmla="*/ 0 w 54"/>
                    <a:gd name="T63" fmla="*/ 0 h 55"/>
                    <a:gd name="T64" fmla="*/ 0 w 5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55"/>
                    <a:gd name="T101" fmla="*/ 54 w 5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55">
                      <a:moveTo>
                        <a:pt x="23" y="31"/>
                      </a:moveTo>
                      <a:lnTo>
                        <a:pt x="18" y="25"/>
                      </a:lnTo>
                      <a:lnTo>
                        <a:pt x="13" y="21"/>
                      </a:lnTo>
                      <a:lnTo>
                        <a:pt x="9" y="15"/>
                      </a:lnTo>
                      <a:lnTo>
                        <a:pt x="5" y="11"/>
                      </a:lnTo>
                      <a:lnTo>
                        <a:pt x="2" y="7"/>
                      </a:lnTo>
                      <a:lnTo>
                        <a:pt x="0" y="4"/>
                      </a:lnTo>
                      <a:lnTo>
                        <a:pt x="0" y="1"/>
                      </a:lnTo>
                      <a:lnTo>
                        <a:pt x="0" y="0"/>
                      </a:lnTo>
                      <a:lnTo>
                        <a:pt x="1" y="0"/>
                      </a:lnTo>
                      <a:lnTo>
                        <a:pt x="3" y="1"/>
                      </a:lnTo>
                      <a:lnTo>
                        <a:pt x="6" y="3"/>
                      </a:lnTo>
                      <a:lnTo>
                        <a:pt x="10" y="6"/>
                      </a:lnTo>
                      <a:lnTo>
                        <a:pt x="14" y="9"/>
                      </a:lnTo>
                      <a:lnTo>
                        <a:pt x="20" y="14"/>
                      </a:lnTo>
                      <a:lnTo>
                        <a:pt x="24" y="19"/>
                      </a:lnTo>
                      <a:lnTo>
                        <a:pt x="30" y="24"/>
                      </a:lnTo>
                      <a:lnTo>
                        <a:pt x="36" y="29"/>
                      </a:lnTo>
                      <a:lnTo>
                        <a:pt x="40" y="34"/>
                      </a:lnTo>
                      <a:lnTo>
                        <a:pt x="45" y="39"/>
                      </a:lnTo>
                      <a:lnTo>
                        <a:pt x="48" y="43"/>
                      </a:lnTo>
                      <a:lnTo>
                        <a:pt x="52" y="48"/>
                      </a:lnTo>
                      <a:lnTo>
                        <a:pt x="54" y="51"/>
                      </a:lnTo>
                      <a:lnTo>
                        <a:pt x="54" y="54"/>
                      </a:lnTo>
                      <a:lnTo>
                        <a:pt x="54" y="55"/>
                      </a:lnTo>
                      <a:lnTo>
                        <a:pt x="53" y="55"/>
                      </a:lnTo>
                      <a:lnTo>
                        <a:pt x="51" y="54"/>
                      </a:lnTo>
                      <a:lnTo>
                        <a:pt x="47" y="51"/>
                      </a:lnTo>
                      <a:lnTo>
                        <a:pt x="44" y="49"/>
                      </a:lnTo>
                      <a:lnTo>
                        <a:pt x="39" y="46"/>
                      </a:lnTo>
                      <a:lnTo>
                        <a:pt x="34" y="41"/>
                      </a:lnTo>
                      <a:lnTo>
                        <a:pt x="29" y="37"/>
                      </a:lnTo>
                      <a:lnTo>
                        <a:pt x="23" y="3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94" name="Freeform 600"/>
                <p:cNvSpPr>
                  <a:spLocks/>
                </p:cNvSpPr>
                <p:nvPr/>
              </p:nvSpPr>
              <p:spPr bwMode="auto">
                <a:xfrm>
                  <a:off x="3451" y="1657"/>
                  <a:ext cx="5" cy="6"/>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w 54"/>
                    <a:gd name="T25" fmla="*/ 0 h 55"/>
                    <a:gd name="T26" fmla="*/ 0 w 54"/>
                    <a:gd name="T27" fmla="*/ 0 h 55"/>
                    <a:gd name="T28" fmla="*/ 0 w 54"/>
                    <a:gd name="T29" fmla="*/ 0 h 55"/>
                    <a:gd name="T30" fmla="*/ 0 w 54"/>
                    <a:gd name="T31" fmla="*/ 0 h 55"/>
                    <a:gd name="T32" fmla="*/ 0 w 54"/>
                    <a:gd name="T33" fmla="*/ 0 h 55"/>
                    <a:gd name="T34" fmla="*/ 0 w 54"/>
                    <a:gd name="T35" fmla="*/ 0 h 55"/>
                    <a:gd name="T36" fmla="*/ 0 w 54"/>
                    <a:gd name="T37" fmla="*/ 0 h 55"/>
                    <a:gd name="T38" fmla="*/ 0 w 54"/>
                    <a:gd name="T39" fmla="*/ 0 h 55"/>
                    <a:gd name="T40" fmla="*/ 0 w 54"/>
                    <a:gd name="T41" fmla="*/ 0 h 55"/>
                    <a:gd name="T42" fmla="*/ 0 w 54"/>
                    <a:gd name="T43" fmla="*/ 0 h 55"/>
                    <a:gd name="T44" fmla="*/ 0 w 54"/>
                    <a:gd name="T45" fmla="*/ 0 h 55"/>
                    <a:gd name="T46" fmla="*/ 0 w 54"/>
                    <a:gd name="T47" fmla="*/ 0 h 55"/>
                    <a:gd name="T48" fmla="*/ 0 w 54"/>
                    <a:gd name="T49" fmla="*/ 0 h 55"/>
                    <a:gd name="T50" fmla="*/ 0 w 54"/>
                    <a:gd name="T51" fmla="*/ 0 h 55"/>
                    <a:gd name="T52" fmla="*/ 0 w 54"/>
                    <a:gd name="T53" fmla="*/ 0 h 55"/>
                    <a:gd name="T54" fmla="*/ 0 w 54"/>
                    <a:gd name="T55" fmla="*/ 0 h 55"/>
                    <a:gd name="T56" fmla="*/ 0 w 54"/>
                    <a:gd name="T57" fmla="*/ 0 h 55"/>
                    <a:gd name="T58" fmla="*/ 0 w 54"/>
                    <a:gd name="T59" fmla="*/ 0 h 55"/>
                    <a:gd name="T60" fmla="*/ 0 w 54"/>
                    <a:gd name="T61" fmla="*/ 0 h 55"/>
                    <a:gd name="T62" fmla="*/ 0 w 54"/>
                    <a:gd name="T63" fmla="*/ 0 h 55"/>
                    <a:gd name="T64" fmla="*/ 0 w 5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55"/>
                    <a:gd name="T101" fmla="*/ 54 w 5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55">
                      <a:moveTo>
                        <a:pt x="23" y="31"/>
                      </a:moveTo>
                      <a:lnTo>
                        <a:pt x="18" y="25"/>
                      </a:lnTo>
                      <a:lnTo>
                        <a:pt x="13" y="21"/>
                      </a:lnTo>
                      <a:lnTo>
                        <a:pt x="9" y="15"/>
                      </a:lnTo>
                      <a:lnTo>
                        <a:pt x="5" y="11"/>
                      </a:lnTo>
                      <a:lnTo>
                        <a:pt x="2" y="7"/>
                      </a:lnTo>
                      <a:lnTo>
                        <a:pt x="0" y="4"/>
                      </a:lnTo>
                      <a:lnTo>
                        <a:pt x="0" y="1"/>
                      </a:lnTo>
                      <a:lnTo>
                        <a:pt x="0" y="0"/>
                      </a:lnTo>
                      <a:lnTo>
                        <a:pt x="1" y="0"/>
                      </a:lnTo>
                      <a:lnTo>
                        <a:pt x="3" y="1"/>
                      </a:lnTo>
                      <a:lnTo>
                        <a:pt x="6" y="3"/>
                      </a:lnTo>
                      <a:lnTo>
                        <a:pt x="10" y="6"/>
                      </a:lnTo>
                      <a:lnTo>
                        <a:pt x="14" y="9"/>
                      </a:lnTo>
                      <a:lnTo>
                        <a:pt x="20" y="14"/>
                      </a:lnTo>
                      <a:lnTo>
                        <a:pt x="24" y="19"/>
                      </a:lnTo>
                      <a:lnTo>
                        <a:pt x="30" y="24"/>
                      </a:lnTo>
                      <a:lnTo>
                        <a:pt x="36" y="29"/>
                      </a:lnTo>
                      <a:lnTo>
                        <a:pt x="40" y="34"/>
                      </a:lnTo>
                      <a:lnTo>
                        <a:pt x="45" y="39"/>
                      </a:lnTo>
                      <a:lnTo>
                        <a:pt x="48" y="43"/>
                      </a:lnTo>
                      <a:lnTo>
                        <a:pt x="52" y="48"/>
                      </a:lnTo>
                      <a:lnTo>
                        <a:pt x="54" y="51"/>
                      </a:lnTo>
                      <a:lnTo>
                        <a:pt x="54" y="54"/>
                      </a:lnTo>
                      <a:lnTo>
                        <a:pt x="54" y="55"/>
                      </a:lnTo>
                      <a:lnTo>
                        <a:pt x="53" y="55"/>
                      </a:lnTo>
                      <a:lnTo>
                        <a:pt x="51" y="54"/>
                      </a:lnTo>
                      <a:lnTo>
                        <a:pt x="47" y="51"/>
                      </a:lnTo>
                      <a:lnTo>
                        <a:pt x="44" y="49"/>
                      </a:lnTo>
                      <a:lnTo>
                        <a:pt x="39" y="46"/>
                      </a:lnTo>
                      <a:lnTo>
                        <a:pt x="34" y="41"/>
                      </a:lnTo>
                      <a:lnTo>
                        <a:pt x="29" y="37"/>
                      </a:lnTo>
                      <a:lnTo>
                        <a:pt x="23" y="3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5" name="Freeform 601"/>
                <p:cNvSpPr>
                  <a:spLocks/>
                </p:cNvSpPr>
                <p:nvPr/>
              </p:nvSpPr>
              <p:spPr bwMode="auto">
                <a:xfrm>
                  <a:off x="3601" y="1811"/>
                  <a:ext cx="122" cy="134"/>
                </a:xfrm>
                <a:custGeom>
                  <a:avLst/>
                  <a:gdLst>
                    <a:gd name="T0" fmla="*/ 0 w 1212"/>
                    <a:gd name="T1" fmla="*/ 0 h 1228"/>
                    <a:gd name="T2" fmla="*/ 0 w 1212"/>
                    <a:gd name="T3" fmla="*/ 0 h 1228"/>
                    <a:gd name="T4" fmla="*/ 0 w 1212"/>
                    <a:gd name="T5" fmla="*/ 0 h 1228"/>
                    <a:gd name="T6" fmla="*/ 0 w 1212"/>
                    <a:gd name="T7" fmla="*/ 0 h 1228"/>
                    <a:gd name="T8" fmla="*/ 0 w 1212"/>
                    <a:gd name="T9" fmla="*/ 0 h 1228"/>
                    <a:gd name="T10" fmla="*/ 0 w 1212"/>
                    <a:gd name="T11" fmla="*/ 0 h 1228"/>
                    <a:gd name="T12" fmla="*/ 0 w 1212"/>
                    <a:gd name="T13" fmla="*/ 0 h 1228"/>
                    <a:gd name="T14" fmla="*/ 0 w 1212"/>
                    <a:gd name="T15" fmla="*/ 0 h 1228"/>
                    <a:gd name="T16" fmla="*/ 0 w 1212"/>
                    <a:gd name="T17" fmla="*/ 0 h 1228"/>
                    <a:gd name="T18" fmla="*/ 0 w 1212"/>
                    <a:gd name="T19" fmla="*/ 0 h 1228"/>
                    <a:gd name="T20" fmla="*/ 0 w 1212"/>
                    <a:gd name="T21" fmla="*/ 0 h 1228"/>
                    <a:gd name="T22" fmla="*/ 0 w 1212"/>
                    <a:gd name="T23" fmla="*/ 0 h 1228"/>
                    <a:gd name="T24" fmla="*/ 0 w 1212"/>
                    <a:gd name="T25" fmla="*/ 0 h 1228"/>
                    <a:gd name="T26" fmla="*/ 0 w 1212"/>
                    <a:gd name="T27" fmla="*/ 0 h 1228"/>
                    <a:gd name="T28" fmla="*/ 0 w 1212"/>
                    <a:gd name="T29" fmla="*/ 0 h 1228"/>
                    <a:gd name="T30" fmla="*/ 0 w 1212"/>
                    <a:gd name="T31" fmla="*/ 0 h 1228"/>
                    <a:gd name="T32" fmla="*/ 0 w 1212"/>
                    <a:gd name="T33" fmla="*/ 0 h 1228"/>
                    <a:gd name="T34" fmla="*/ 0 w 1212"/>
                    <a:gd name="T35" fmla="*/ 0 h 1228"/>
                    <a:gd name="T36" fmla="*/ 0 w 1212"/>
                    <a:gd name="T37" fmla="*/ 0 h 1228"/>
                    <a:gd name="T38" fmla="*/ 0 w 1212"/>
                    <a:gd name="T39" fmla="*/ 0 h 1228"/>
                    <a:gd name="T40" fmla="*/ 0 w 1212"/>
                    <a:gd name="T41" fmla="*/ 0 h 1228"/>
                    <a:gd name="T42" fmla="*/ 0 w 1212"/>
                    <a:gd name="T43" fmla="*/ 0 h 1228"/>
                    <a:gd name="T44" fmla="*/ 0 w 1212"/>
                    <a:gd name="T45" fmla="*/ 0 h 1228"/>
                    <a:gd name="T46" fmla="*/ 0 w 1212"/>
                    <a:gd name="T47" fmla="*/ 0 h 1228"/>
                    <a:gd name="T48" fmla="*/ 0 w 1212"/>
                    <a:gd name="T49" fmla="*/ 0 h 1228"/>
                    <a:gd name="T50" fmla="*/ 0 w 1212"/>
                    <a:gd name="T51" fmla="*/ 0 h 1228"/>
                    <a:gd name="T52" fmla="*/ 0 w 1212"/>
                    <a:gd name="T53" fmla="*/ 0 h 1228"/>
                    <a:gd name="T54" fmla="*/ 0 w 1212"/>
                    <a:gd name="T55" fmla="*/ 0 h 1228"/>
                    <a:gd name="T56" fmla="*/ 0 w 1212"/>
                    <a:gd name="T57" fmla="*/ 0 h 1228"/>
                    <a:gd name="T58" fmla="*/ 0 w 1212"/>
                    <a:gd name="T59" fmla="*/ 0 h 1228"/>
                    <a:gd name="T60" fmla="*/ 0 w 1212"/>
                    <a:gd name="T61" fmla="*/ 0 h 1228"/>
                    <a:gd name="T62" fmla="*/ 0 w 1212"/>
                    <a:gd name="T63" fmla="*/ 0 h 1228"/>
                    <a:gd name="T64" fmla="*/ 0 w 1212"/>
                    <a:gd name="T65" fmla="*/ 0 h 1228"/>
                    <a:gd name="T66" fmla="*/ 0 w 1212"/>
                    <a:gd name="T67" fmla="*/ 0 h 1228"/>
                    <a:gd name="T68" fmla="*/ 0 w 1212"/>
                    <a:gd name="T69" fmla="*/ 0 h 1228"/>
                    <a:gd name="T70" fmla="*/ 0 w 1212"/>
                    <a:gd name="T71" fmla="*/ 0 h 1228"/>
                    <a:gd name="T72" fmla="*/ 0 w 1212"/>
                    <a:gd name="T73" fmla="*/ 0 h 1228"/>
                    <a:gd name="T74" fmla="*/ 0 w 1212"/>
                    <a:gd name="T75" fmla="*/ 0 h 12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2"/>
                    <a:gd name="T115" fmla="*/ 0 h 1228"/>
                    <a:gd name="T116" fmla="*/ 1212 w 1212"/>
                    <a:gd name="T117" fmla="*/ 1228 h 12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2" h="1228">
                      <a:moveTo>
                        <a:pt x="0" y="1173"/>
                      </a:moveTo>
                      <a:lnTo>
                        <a:pt x="1158" y="0"/>
                      </a:lnTo>
                      <a:lnTo>
                        <a:pt x="1159" y="0"/>
                      </a:lnTo>
                      <a:lnTo>
                        <a:pt x="1161" y="1"/>
                      </a:lnTo>
                      <a:lnTo>
                        <a:pt x="1165" y="3"/>
                      </a:lnTo>
                      <a:lnTo>
                        <a:pt x="1168" y="6"/>
                      </a:lnTo>
                      <a:lnTo>
                        <a:pt x="1173" y="10"/>
                      </a:lnTo>
                      <a:lnTo>
                        <a:pt x="1177" y="14"/>
                      </a:lnTo>
                      <a:lnTo>
                        <a:pt x="1183" y="19"/>
                      </a:lnTo>
                      <a:lnTo>
                        <a:pt x="1189" y="25"/>
                      </a:lnTo>
                      <a:lnTo>
                        <a:pt x="1193" y="30"/>
                      </a:lnTo>
                      <a:lnTo>
                        <a:pt x="1199" y="35"/>
                      </a:lnTo>
                      <a:lnTo>
                        <a:pt x="1203" y="39"/>
                      </a:lnTo>
                      <a:lnTo>
                        <a:pt x="1207" y="44"/>
                      </a:lnTo>
                      <a:lnTo>
                        <a:pt x="1210" y="48"/>
                      </a:lnTo>
                      <a:lnTo>
                        <a:pt x="1211" y="51"/>
                      </a:lnTo>
                      <a:lnTo>
                        <a:pt x="1212" y="53"/>
                      </a:lnTo>
                      <a:lnTo>
                        <a:pt x="1212" y="54"/>
                      </a:lnTo>
                      <a:lnTo>
                        <a:pt x="55" y="1228"/>
                      </a:lnTo>
                      <a:lnTo>
                        <a:pt x="54" y="1228"/>
                      </a:lnTo>
                      <a:lnTo>
                        <a:pt x="51" y="1228"/>
                      </a:lnTo>
                      <a:lnTo>
                        <a:pt x="48" y="1225"/>
                      </a:lnTo>
                      <a:lnTo>
                        <a:pt x="45" y="1223"/>
                      </a:lnTo>
                      <a:lnTo>
                        <a:pt x="40" y="1220"/>
                      </a:lnTo>
                      <a:lnTo>
                        <a:pt x="34" y="1215"/>
                      </a:lnTo>
                      <a:lnTo>
                        <a:pt x="29" y="1211"/>
                      </a:lnTo>
                      <a:lnTo>
                        <a:pt x="24" y="1205"/>
                      </a:lnTo>
                      <a:lnTo>
                        <a:pt x="19" y="1199"/>
                      </a:lnTo>
                      <a:lnTo>
                        <a:pt x="14" y="1195"/>
                      </a:lnTo>
                      <a:lnTo>
                        <a:pt x="9" y="1189"/>
                      </a:lnTo>
                      <a:lnTo>
                        <a:pt x="6" y="1184"/>
                      </a:lnTo>
                      <a:lnTo>
                        <a:pt x="3" y="1181"/>
                      </a:lnTo>
                      <a:lnTo>
                        <a:pt x="2" y="1178"/>
                      </a:lnTo>
                      <a:lnTo>
                        <a:pt x="0" y="1175"/>
                      </a:lnTo>
                      <a:lnTo>
                        <a:pt x="0" y="117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96" name="Freeform 602"/>
                <p:cNvSpPr>
                  <a:spLocks/>
                </p:cNvSpPr>
                <p:nvPr/>
              </p:nvSpPr>
              <p:spPr bwMode="auto">
                <a:xfrm>
                  <a:off x="3601" y="1811"/>
                  <a:ext cx="122" cy="134"/>
                </a:xfrm>
                <a:custGeom>
                  <a:avLst/>
                  <a:gdLst>
                    <a:gd name="T0" fmla="*/ 0 w 1212"/>
                    <a:gd name="T1" fmla="*/ 0 h 1228"/>
                    <a:gd name="T2" fmla="*/ 0 w 1212"/>
                    <a:gd name="T3" fmla="*/ 0 h 1228"/>
                    <a:gd name="T4" fmla="*/ 0 w 1212"/>
                    <a:gd name="T5" fmla="*/ 0 h 1228"/>
                    <a:gd name="T6" fmla="*/ 0 w 1212"/>
                    <a:gd name="T7" fmla="*/ 0 h 1228"/>
                    <a:gd name="T8" fmla="*/ 0 w 1212"/>
                    <a:gd name="T9" fmla="*/ 0 h 1228"/>
                    <a:gd name="T10" fmla="*/ 0 w 1212"/>
                    <a:gd name="T11" fmla="*/ 0 h 1228"/>
                    <a:gd name="T12" fmla="*/ 0 w 1212"/>
                    <a:gd name="T13" fmla="*/ 0 h 1228"/>
                    <a:gd name="T14" fmla="*/ 0 w 1212"/>
                    <a:gd name="T15" fmla="*/ 0 h 1228"/>
                    <a:gd name="T16" fmla="*/ 0 w 1212"/>
                    <a:gd name="T17" fmla="*/ 0 h 1228"/>
                    <a:gd name="T18" fmla="*/ 0 w 1212"/>
                    <a:gd name="T19" fmla="*/ 0 h 1228"/>
                    <a:gd name="T20" fmla="*/ 0 w 1212"/>
                    <a:gd name="T21" fmla="*/ 0 h 1228"/>
                    <a:gd name="T22" fmla="*/ 0 w 1212"/>
                    <a:gd name="T23" fmla="*/ 0 h 1228"/>
                    <a:gd name="T24" fmla="*/ 0 w 1212"/>
                    <a:gd name="T25" fmla="*/ 0 h 1228"/>
                    <a:gd name="T26" fmla="*/ 0 w 1212"/>
                    <a:gd name="T27" fmla="*/ 0 h 1228"/>
                    <a:gd name="T28" fmla="*/ 0 w 1212"/>
                    <a:gd name="T29" fmla="*/ 0 h 1228"/>
                    <a:gd name="T30" fmla="*/ 0 w 1212"/>
                    <a:gd name="T31" fmla="*/ 0 h 1228"/>
                    <a:gd name="T32" fmla="*/ 0 w 1212"/>
                    <a:gd name="T33" fmla="*/ 0 h 1228"/>
                    <a:gd name="T34" fmla="*/ 0 w 1212"/>
                    <a:gd name="T35" fmla="*/ 0 h 1228"/>
                    <a:gd name="T36" fmla="*/ 0 w 1212"/>
                    <a:gd name="T37" fmla="*/ 0 h 1228"/>
                    <a:gd name="T38" fmla="*/ 0 w 1212"/>
                    <a:gd name="T39" fmla="*/ 0 h 1228"/>
                    <a:gd name="T40" fmla="*/ 0 w 1212"/>
                    <a:gd name="T41" fmla="*/ 0 h 1228"/>
                    <a:gd name="T42" fmla="*/ 0 w 1212"/>
                    <a:gd name="T43" fmla="*/ 0 h 1228"/>
                    <a:gd name="T44" fmla="*/ 0 w 1212"/>
                    <a:gd name="T45" fmla="*/ 0 h 1228"/>
                    <a:gd name="T46" fmla="*/ 0 w 1212"/>
                    <a:gd name="T47" fmla="*/ 0 h 1228"/>
                    <a:gd name="T48" fmla="*/ 0 w 1212"/>
                    <a:gd name="T49" fmla="*/ 0 h 1228"/>
                    <a:gd name="T50" fmla="*/ 0 w 1212"/>
                    <a:gd name="T51" fmla="*/ 0 h 1228"/>
                    <a:gd name="T52" fmla="*/ 0 w 1212"/>
                    <a:gd name="T53" fmla="*/ 0 h 1228"/>
                    <a:gd name="T54" fmla="*/ 0 w 1212"/>
                    <a:gd name="T55" fmla="*/ 0 h 1228"/>
                    <a:gd name="T56" fmla="*/ 0 w 1212"/>
                    <a:gd name="T57" fmla="*/ 0 h 1228"/>
                    <a:gd name="T58" fmla="*/ 0 w 1212"/>
                    <a:gd name="T59" fmla="*/ 0 h 1228"/>
                    <a:gd name="T60" fmla="*/ 0 w 1212"/>
                    <a:gd name="T61" fmla="*/ 0 h 1228"/>
                    <a:gd name="T62" fmla="*/ 0 w 1212"/>
                    <a:gd name="T63" fmla="*/ 0 h 1228"/>
                    <a:gd name="T64" fmla="*/ 0 w 1212"/>
                    <a:gd name="T65" fmla="*/ 0 h 1228"/>
                    <a:gd name="T66" fmla="*/ 0 w 1212"/>
                    <a:gd name="T67" fmla="*/ 0 h 1228"/>
                    <a:gd name="T68" fmla="*/ 0 w 1212"/>
                    <a:gd name="T69" fmla="*/ 0 h 1228"/>
                    <a:gd name="T70" fmla="*/ 0 w 1212"/>
                    <a:gd name="T71" fmla="*/ 0 h 1228"/>
                    <a:gd name="T72" fmla="*/ 0 w 1212"/>
                    <a:gd name="T73" fmla="*/ 0 h 1228"/>
                    <a:gd name="T74" fmla="*/ 0 w 1212"/>
                    <a:gd name="T75" fmla="*/ 0 h 12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2"/>
                    <a:gd name="T115" fmla="*/ 0 h 1228"/>
                    <a:gd name="T116" fmla="*/ 1212 w 1212"/>
                    <a:gd name="T117" fmla="*/ 1228 h 12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2" h="1228">
                      <a:moveTo>
                        <a:pt x="0" y="1173"/>
                      </a:moveTo>
                      <a:lnTo>
                        <a:pt x="1158" y="0"/>
                      </a:lnTo>
                      <a:lnTo>
                        <a:pt x="1159" y="0"/>
                      </a:lnTo>
                      <a:lnTo>
                        <a:pt x="1161" y="1"/>
                      </a:lnTo>
                      <a:lnTo>
                        <a:pt x="1165" y="3"/>
                      </a:lnTo>
                      <a:lnTo>
                        <a:pt x="1168" y="6"/>
                      </a:lnTo>
                      <a:lnTo>
                        <a:pt x="1173" y="10"/>
                      </a:lnTo>
                      <a:lnTo>
                        <a:pt x="1177" y="14"/>
                      </a:lnTo>
                      <a:lnTo>
                        <a:pt x="1183" y="19"/>
                      </a:lnTo>
                      <a:lnTo>
                        <a:pt x="1189" y="25"/>
                      </a:lnTo>
                      <a:lnTo>
                        <a:pt x="1193" y="30"/>
                      </a:lnTo>
                      <a:lnTo>
                        <a:pt x="1199" y="35"/>
                      </a:lnTo>
                      <a:lnTo>
                        <a:pt x="1203" y="39"/>
                      </a:lnTo>
                      <a:lnTo>
                        <a:pt x="1207" y="44"/>
                      </a:lnTo>
                      <a:lnTo>
                        <a:pt x="1210" y="48"/>
                      </a:lnTo>
                      <a:lnTo>
                        <a:pt x="1211" y="51"/>
                      </a:lnTo>
                      <a:lnTo>
                        <a:pt x="1212" y="53"/>
                      </a:lnTo>
                      <a:lnTo>
                        <a:pt x="1212" y="54"/>
                      </a:lnTo>
                      <a:lnTo>
                        <a:pt x="55" y="1228"/>
                      </a:lnTo>
                      <a:lnTo>
                        <a:pt x="54" y="1228"/>
                      </a:lnTo>
                      <a:lnTo>
                        <a:pt x="51" y="1228"/>
                      </a:lnTo>
                      <a:lnTo>
                        <a:pt x="48" y="1225"/>
                      </a:lnTo>
                      <a:lnTo>
                        <a:pt x="45" y="1223"/>
                      </a:lnTo>
                      <a:lnTo>
                        <a:pt x="40" y="1220"/>
                      </a:lnTo>
                      <a:lnTo>
                        <a:pt x="34" y="1215"/>
                      </a:lnTo>
                      <a:lnTo>
                        <a:pt x="29" y="1211"/>
                      </a:lnTo>
                      <a:lnTo>
                        <a:pt x="24" y="1205"/>
                      </a:lnTo>
                      <a:lnTo>
                        <a:pt x="19" y="1199"/>
                      </a:lnTo>
                      <a:lnTo>
                        <a:pt x="14" y="1195"/>
                      </a:lnTo>
                      <a:lnTo>
                        <a:pt x="9" y="1189"/>
                      </a:lnTo>
                      <a:lnTo>
                        <a:pt x="6" y="1184"/>
                      </a:lnTo>
                      <a:lnTo>
                        <a:pt x="3" y="1181"/>
                      </a:lnTo>
                      <a:lnTo>
                        <a:pt x="2" y="1178"/>
                      </a:lnTo>
                      <a:lnTo>
                        <a:pt x="0" y="1175"/>
                      </a:lnTo>
                      <a:lnTo>
                        <a:pt x="0" y="117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7" name="Freeform 603"/>
                <p:cNvSpPr>
                  <a:spLocks/>
                </p:cNvSpPr>
                <p:nvPr/>
              </p:nvSpPr>
              <p:spPr bwMode="auto">
                <a:xfrm>
                  <a:off x="3304" y="1348"/>
                  <a:ext cx="122" cy="135"/>
                </a:xfrm>
                <a:custGeom>
                  <a:avLst/>
                  <a:gdLst>
                    <a:gd name="T0" fmla="*/ 0 w 1214"/>
                    <a:gd name="T1" fmla="*/ 0 h 1240"/>
                    <a:gd name="T2" fmla="*/ 0 w 1214"/>
                    <a:gd name="T3" fmla="*/ 0 h 1240"/>
                    <a:gd name="T4" fmla="*/ 0 w 1214"/>
                    <a:gd name="T5" fmla="*/ 0 h 1240"/>
                    <a:gd name="T6" fmla="*/ 0 w 1214"/>
                    <a:gd name="T7" fmla="*/ 0 h 1240"/>
                    <a:gd name="T8" fmla="*/ 0 w 1214"/>
                    <a:gd name="T9" fmla="*/ 0 h 1240"/>
                    <a:gd name="T10" fmla="*/ 0 w 1214"/>
                    <a:gd name="T11" fmla="*/ 0 h 1240"/>
                    <a:gd name="T12" fmla="*/ 0 w 1214"/>
                    <a:gd name="T13" fmla="*/ 0 h 1240"/>
                    <a:gd name="T14" fmla="*/ 0 w 1214"/>
                    <a:gd name="T15" fmla="*/ 0 h 1240"/>
                    <a:gd name="T16" fmla="*/ 0 w 1214"/>
                    <a:gd name="T17" fmla="*/ 0 h 1240"/>
                    <a:gd name="T18" fmla="*/ 0 w 1214"/>
                    <a:gd name="T19" fmla="*/ 0 h 1240"/>
                    <a:gd name="T20" fmla="*/ 0 w 1214"/>
                    <a:gd name="T21" fmla="*/ 0 h 1240"/>
                    <a:gd name="T22" fmla="*/ 0 w 1214"/>
                    <a:gd name="T23" fmla="*/ 0 h 1240"/>
                    <a:gd name="T24" fmla="*/ 0 w 1214"/>
                    <a:gd name="T25" fmla="*/ 0 h 1240"/>
                    <a:gd name="T26" fmla="*/ 0 w 1214"/>
                    <a:gd name="T27" fmla="*/ 0 h 1240"/>
                    <a:gd name="T28" fmla="*/ 0 w 1214"/>
                    <a:gd name="T29" fmla="*/ 0 h 1240"/>
                    <a:gd name="T30" fmla="*/ 0 w 1214"/>
                    <a:gd name="T31" fmla="*/ 0 h 1240"/>
                    <a:gd name="T32" fmla="*/ 0 w 1214"/>
                    <a:gd name="T33" fmla="*/ 0 h 1240"/>
                    <a:gd name="T34" fmla="*/ 0 w 1214"/>
                    <a:gd name="T35" fmla="*/ 0 h 1240"/>
                    <a:gd name="T36" fmla="*/ 0 w 1214"/>
                    <a:gd name="T37" fmla="*/ 0 h 1240"/>
                    <a:gd name="T38" fmla="*/ 0 w 1214"/>
                    <a:gd name="T39" fmla="*/ 0 h 1240"/>
                    <a:gd name="T40" fmla="*/ 0 w 1214"/>
                    <a:gd name="T41" fmla="*/ 0 h 1240"/>
                    <a:gd name="T42" fmla="*/ 0 w 1214"/>
                    <a:gd name="T43" fmla="*/ 0 h 1240"/>
                    <a:gd name="T44" fmla="*/ 0 w 1214"/>
                    <a:gd name="T45" fmla="*/ 0 h 1240"/>
                    <a:gd name="T46" fmla="*/ 0 w 1214"/>
                    <a:gd name="T47" fmla="*/ 0 h 1240"/>
                    <a:gd name="T48" fmla="*/ 0 w 1214"/>
                    <a:gd name="T49" fmla="*/ 0 h 1240"/>
                    <a:gd name="T50" fmla="*/ 0 w 1214"/>
                    <a:gd name="T51" fmla="*/ 0 h 1240"/>
                    <a:gd name="T52" fmla="*/ 0 w 1214"/>
                    <a:gd name="T53" fmla="*/ 0 h 1240"/>
                    <a:gd name="T54" fmla="*/ 0 w 1214"/>
                    <a:gd name="T55" fmla="*/ 0 h 1240"/>
                    <a:gd name="T56" fmla="*/ 0 w 1214"/>
                    <a:gd name="T57" fmla="*/ 0 h 1240"/>
                    <a:gd name="T58" fmla="*/ 0 w 1214"/>
                    <a:gd name="T59" fmla="*/ 0 h 1240"/>
                    <a:gd name="T60" fmla="*/ 0 w 1214"/>
                    <a:gd name="T61" fmla="*/ 0 h 1240"/>
                    <a:gd name="T62" fmla="*/ 0 w 1214"/>
                    <a:gd name="T63" fmla="*/ 0 h 1240"/>
                    <a:gd name="T64" fmla="*/ 0 w 1214"/>
                    <a:gd name="T65" fmla="*/ 0 h 1240"/>
                    <a:gd name="T66" fmla="*/ 0 w 1214"/>
                    <a:gd name="T67" fmla="*/ 0 h 1240"/>
                    <a:gd name="T68" fmla="*/ 0 w 1214"/>
                    <a:gd name="T69" fmla="*/ 0 h 1240"/>
                    <a:gd name="T70" fmla="*/ 0 w 1214"/>
                    <a:gd name="T71" fmla="*/ 0 h 1240"/>
                    <a:gd name="T72" fmla="*/ 0 w 1214"/>
                    <a:gd name="T73" fmla="*/ 0 h 1240"/>
                    <a:gd name="T74" fmla="*/ 0 w 1214"/>
                    <a:gd name="T75" fmla="*/ 0 h 12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4"/>
                    <a:gd name="T115" fmla="*/ 0 h 1240"/>
                    <a:gd name="T116" fmla="*/ 1214 w 1214"/>
                    <a:gd name="T117" fmla="*/ 1240 h 12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4" h="1240">
                      <a:moveTo>
                        <a:pt x="0" y="1186"/>
                      </a:moveTo>
                      <a:lnTo>
                        <a:pt x="1159" y="0"/>
                      </a:lnTo>
                      <a:lnTo>
                        <a:pt x="1160" y="0"/>
                      </a:lnTo>
                      <a:lnTo>
                        <a:pt x="1161" y="2"/>
                      </a:lnTo>
                      <a:lnTo>
                        <a:pt x="1164" y="4"/>
                      </a:lnTo>
                      <a:lnTo>
                        <a:pt x="1168" y="7"/>
                      </a:lnTo>
                      <a:lnTo>
                        <a:pt x="1172" y="12"/>
                      </a:lnTo>
                      <a:lnTo>
                        <a:pt x="1177" y="15"/>
                      </a:lnTo>
                      <a:lnTo>
                        <a:pt x="1183" y="21"/>
                      </a:lnTo>
                      <a:lnTo>
                        <a:pt x="1188" y="25"/>
                      </a:lnTo>
                      <a:lnTo>
                        <a:pt x="1193" y="31"/>
                      </a:lnTo>
                      <a:lnTo>
                        <a:pt x="1198" y="37"/>
                      </a:lnTo>
                      <a:lnTo>
                        <a:pt x="1203" y="41"/>
                      </a:lnTo>
                      <a:lnTo>
                        <a:pt x="1206" y="46"/>
                      </a:lnTo>
                      <a:lnTo>
                        <a:pt x="1210" y="49"/>
                      </a:lnTo>
                      <a:lnTo>
                        <a:pt x="1212" y="51"/>
                      </a:lnTo>
                      <a:lnTo>
                        <a:pt x="1213" y="54"/>
                      </a:lnTo>
                      <a:lnTo>
                        <a:pt x="1214" y="55"/>
                      </a:lnTo>
                      <a:lnTo>
                        <a:pt x="54" y="1240"/>
                      </a:lnTo>
                      <a:lnTo>
                        <a:pt x="53" y="1240"/>
                      </a:lnTo>
                      <a:lnTo>
                        <a:pt x="51" y="1240"/>
                      </a:lnTo>
                      <a:lnTo>
                        <a:pt x="49" y="1237"/>
                      </a:lnTo>
                      <a:lnTo>
                        <a:pt x="44" y="1234"/>
                      </a:lnTo>
                      <a:lnTo>
                        <a:pt x="40" y="1231"/>
                      </a:lnTo>
                      <a:lnTo>
                        <a:pt x="35" y="1226"/>
                      </a:lnTo>
                      <a:lnTo>
                        <a:pt x="29" y="1222"/>
                      </a:lnTo>
                      <a:lnTo>
                        <a:pt x="24" y="1217"/>
                      </a:lnTo>
                      <a:lnTo>
                        <a:pt x="18" y="1211"/>
                      </a:lnTo>
                      <a:lnTo>
                        <a:pt x="14" y="1206"/>
                      </a:lnTo>
                      <a:lnTo>
                        <a:pt x="9" y="1201"/>
                      </a:lnTo>
                      <a:lnTo>
                        <a:pt x="6" y="1197"/>
                      </a:lnTo>
                      <a:lnTo>
                        <a:pt x="2" y="1192"/>
                      </a:lnTo>
                      <a:lnTo>
                        <a:pt x="0" y="1190"/>
                      </a:lnTo>
                      <a:lnTo>
                        <a:pt x="0" y="1188"/>
                      </a:lnTo>
                      <a:lnTo>
                        <a:pt x="0" y="1186"/>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98" name="Freeform 604"/>
                <p:cNvSpPr>
                  <a:spLocks/>
                </p:cNvSpPr>
                <p:nvPr/>
              </p:nvSpPr>
              <p:spPr bwMode="auto">
                <a:xfrm>
                  <a:off x="3304" y="1348"/>
                  <a:ext cx="122" cy="135"/>
                </a:xfrm>
                <a:custGeom>
                  <a:avLst/>
                  <a:gdLst>
                    <a:gd name="T0" fmla="*/ 0 w 1214"/>
                    <a:gd name="T1" fmla="*/ 0 h 1240"/>
                    <a:gd name="T2" fmla="*/ 0 w 1214"/>
                    <a:gd name="T3" fmla="*/ 0 h 1240"/>
                    <a:gd name="T4" fmla="*/ 0 w 1214"/>
                    <a:gd name="T5" fmla="*/ 0 h 1240"/>
                    <a:gd name="T6" fmla="*/ 0 w 1214"/>
                    <a:gd name="T7" fmla="*/ 0 h 1240"/>
                    <a:gd name="T8" fmla="*/ 0 w 1214"/>
                    <a:gd name="T9" fmla="*/ 0 h 1240"/>
                    <a:gd name="T10" fmla="*/ 0 w 1214"/>
                    <a:gd name="T11" fmla="*/ 0 h 1240"/>
                    <a:gd name="T12" fmla="*/ 0 w 1214"/>
                    <a:gd name="T13" fmla="*/ 0 h 1240"/>
                    <a:gd name="T14" fmla="*/ 0 w 1214"/>
                    <a:gd name="T15" fmla="*/ 0 h 1240"/>
                    <a:gd name="T16" fmla="*/ 0 w 1214"/>
                    <a:gd name="T17" fmla="*/ 0 h 1240"/>
                    <a:gd name="T18" fmla="*/ 0 w 1214"/>
                    <a:gd name="T19" fmla="*/ 0 h 1240"/>
                    <a:gd name="T20" fmla="*/ 0 w 1214"/>
                    <a:gd name="T21" fmla="*/ 0 h 1240"/>
                    <a:gd name="T22" fmla="*/ 0 w 1214"/>
                    <a:gd name="T23" fmla="*/ 0 h 1240"/>
                    <a:gd name="T24" fmla="*/ 0 w 1214"/>
                    <a:gd name="T25" fmla="*/ 0 h 1240"/>
                    <a:gd name="T26" fmla="*/ 0 w 1214"/>
                    <a:gd name="T27" fmla="*/ 0 h 1240"/>
                    <a:gd name="T28" fmla="*/ 0 w 1214"/>
                    <a:gd name="T29" fmla="*/ 0 h 1240"/>
                    <a:gd name="T30" fmla="*/ 0 w 1214"/>
                    <a:gd name="T31" fmla="*/ 0 h 1240"/>
                    <a:gd name="T32" fmla="*/ 0 w 1214"/>
                    <a:gd name="T33" fmla="*/ 0 h 1240"/>
                    <a:gd name="T34" fmla="*/ 0 w 1214"/>
                    <a:gd name="T35" fmla="*/ 0 h 1240"/>
                    <a:gd name="T36" fmla="*/ 0 w 1214"/>
                    <a:gd name="T37" fmla="*/ 0 h 1240"/>
                    <a:gd name="T38" fmla="*/ 0 w 1214"/>
                    <a:gd name="T39" fmla="*/ 0 h 1240"/>
                    <a:gd name="T40" fmla="*/ 0 w 1214"/>
                    <a:gd name="T41" fmla="*/ 0 h 1240"/>
                    <a:gd name="T42" fmla="*/ 0 w 1214"/>
                    <a:gd name="T43" fmla="*/ 0 h 1240"/>
                    <a:gd name="T44" fmla="*/ 0 w 1214"/>
                    <a:gd name="T45" fmla="*/ 0 h 1240"/>
                    <a:gd name="T46" fmla="*/ 0 w 1214"/>
                    <a:gd name="T47" fmla="*/ 0 h 1240"/>
                    <a:gd name="T48" fmla="*/ 0 w 1214"/>
                    <a:gd name="T49" fmla="*/ 0 h 1240"/>
                    <a:gd name="T50" fmla="*/ 0 w 1214"/>
                    <a:gd name="T51" fmla="*/ 0 h 1240"/>
                    <a:gd name="T52" fmla="*/ 0 w 1214"/>
                    <a:gd name="T53" fmla="*/ 0 h 1240"/>
                    <a:gd name="T54" fmla="*/ 0 w 1214"/>
                    <a:gd name="T55" fmla="*/ 0 h 1240"/>
                    <a:gd name="T56" fmla="*/ 0 w 1214"/>
                    <a:gd name="T57" fmla="*/ 0 h 1240"/>
                    <a:gd name="T58" fmla="*/ 0 w 1214"/>
                    <a:gd name="T59" fmla="*/ 0 h 1240"/>
                    <a:gd name="T60" fmla="*/ 0 w 1214"/>
                    <a:gd name="T61" fmla="*/ 0 h 1240"/>
                    <a:gd name="T62" fmla="*/ 0 w 1214"/>
                    <a:gd name="T63" fmla="*/ 0 h 1240"/>
                    <a:gd name="T64" fmla="*/ 0 w 1214"/>
                    <a:gd name="T65" fmla="*/ 0 h 1240"/>
                    <a:gd name="T66" fmla="*/ 0 w 1214"/>
                    <a:gd name="T67" fmla="*/ 0 h 1240"/>
                    <a:gd name="T68" fmla="*/ 0 w 1214"/>
                    <a:gd name="T69" fmla="*/ 0 h 1240"/>
                    <a:gd name="T70" fmla="*/ 0 w 1214"/>
                    <a:gd name="T71" fmla="*/ 0 h 1240"/>
                    <a:gd name="T72" fmla="*/ 0 w 1214"/>
                    <a:gd name="T73" fmla="*/ 0 h 1240"/>
                    <a:gd name="T74" fmla="*/ 0 w 1214"/>
                    <a:gd name="T75" fmla="*/ 0 h 12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4"/>
                    <a:gd name="T115" fmla="*/ 0 h 1240"/>
                    <a:gd name="T116" fmla="*/ 1214 w 1214"/>
                    <a:gd name="T117" fmla="*/ 1240 h 12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4" h="1240">
                      <a:moveTo>
                        <a:pt x="0" y="1186"/>
                      </a:moveTo>
                      <a:lnTo>
                        <a:pt x="1159" y="0"/>
                      </a:lnTo>
                      <a:lnTo>
                        <a:pt x="1160" y="0"/>
                      </a:lnTo>
                      <a:lnTo>
                        <a:pt x="1161" y="2"/>
                      </a:lnTo>
                      <a:lnTo>
                        <a:pt x="1164" y="4"/>
                      </a:lnTo>
                      <a:lnTo>
                        <a:pt x="1168" y="7"/>
                      </a:lnTo>
                      <a:lnTo>
                        <a:pt x="1172" y="12"/>
                      </a:lnTo>
                      <a:lnTo>
                        <a:pt x="1177" y="15"/>
                      </a:lnTo>
                      <a:lnTo>
                        <a:pt x="1183" y="21"/>
                      </a:lnTo>
                      <a:lnTo>
                        <a:pt x="1188" y="25"/>
                      </a:lnTo>
                      <a:lnTo>
                        <a:pt x="1193" y="31"/>
                      </a:lnTo>
                      <a:lnTo>
                        <a:pt x="1198" y="37"/>
                      </a:lnTo>
                      <a:lnTo>
                        <a:pt x="1203" y="41"/>
                      </a:lnTo>
                      <a:lnTo>
                        <a:pt x="1206" y="46"/>
                      </a:lnTo>
                      <a:lnTo>
                        <a:pt x="1210" y="49"/>
                      </a:lnTo>
                      <a:lnTo>
                        <a:pt x="1212" y="51"/>
                      </a:lnTo>
                      <a:lnTo>
                        <a:pt x="1213" y="54"/>
                      </a:lnTo>
                      <a:lnTo>
                        <a:pt x="1214" y="55"/>
                      </a:lnTo>
                      <a:lnTo>
                        <a:pt x="54" y="1240"/>
                      </a:lnTo>
                      <a:lnTo>
                        <a:pt x="53" y="1240"/>
                      </a:lnTo>
                      <a:lnTo>
                        <a:pt x="51" y="1240"/>
                      </a:lnTo>
                      <a:lnTo>
                        <a:pt x="49" y="1237"/>
                      </a:lnTo>
                      <a:lnTo>
                        <a:pt x="44" y="1234"/>
                      </a:lnTo>
                      <a:lnTo>
                        <a:pt x="40" y="1231"/>
                      </a:lnTo>
                      <a:lnTo>
                        <a:pt x="35" y="1226"/>
                      </a:lnTo>
                      <a:lnTo>
                        <a:pt x="29" y="1222"/>
                      </a:lnTo>
                      <a:lnTo>
                        <a:pt x="24" y="1217"/>
                      </a:lnTo>
                      <a:lnTo>
                        <a:pt x="18" y="1211"/>
                      </a:lnTo>
                      <a:lnTo>
                        <a:pt x="14" y="1206"/>
                      </a:lnTo>
                      <a:lnTo>
                        <a:pt x="9" y="1201"/>
                      </a:lnTo>
                      <a:lnTo>
                        <a:pt x="6" y="1197"/>
                      </a:lnTo>
                      <a:lnTo>
                        <a:pt x="2" y="1192"/>
                      </a:lnTo>
                      <a:lnTo>
                        <a:pt x="0" y="1190"/>
                      </a:lnTo>
                      <a:lnTo>
                        <a:pt x="0" y="1188"/>
                      </a:lnTo>
                      <a:lnTo>
                        <a:pt x="0" y="118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9" name="Freeform 605"/>
                <p:cNvSpPr>
                  <a:spLocks/>
                </p:cNvSpPr>
                <p:nvPr/>
              </p:nvSpPr>
              <p:spPr bwMode="auto">
                <a:xfrm>
                  <a:off x="3578" y="970"/>
                  <a:ext cx="276" cy="213"/>
                </a:xfrm>
                <a:custGeom>
                  <a:avLst/>
                  <a:gdLst>
                    <a:gd name="T0" fmla="*/ 0 w 2745"/>
                    <a:gd name="T1" fmla="*/ 0 h 1950"/>
                    <a:gd name="T2" fmla="*/ 0 w 2745"/>
                    <a:gd name="T3" fmla="*/ 0 h 1950"/>
                    <a:gd name="T4" fmla="*/ 0 w 2745"/>
                    <a:gd name="T5" fmla="*/ 0 h 1950"/>
                    <a:gd name="T6" fmla="*/ 0 w 2745"/>
                    <a:gd name="T7" fmla="*/ 0 h 1950"/>
                    <a:gd name="T8" fmla="*/ 0 w 2745"/>
                    <a:gd name="T9" fmla="*/ 0 h 1950"/>
                    <a:gd name="T10" fmla="*/ 0 60000 65536"/>
                    <a:gd name="T11" fmla="*/ 0 60000 65536"/>
                    <a:gd name="T12" fmla="*/ 0 60000 65536"/>
                    <a:gd name="T13" fmla="*/ 0 60000 65536"/>
                    <a:gd name="T14" fmla="*/ 0 60000 65536"/>
                    <a:gd name="T15" fmla="*/ 0 w 2745"/>
                    <a:gd name="T16" fmla="*/ 0 h 1950"/>
                    <a:gd name="T17" fmla="*/ 2745 w 2745"/>
                    <a:gd name="T18" fmla="*/ 1950 h 1950"/>
                  </a:gdLst>
                  <a:ahLst/>
                  <a:cxnLst>
                    <a:cxn ang="T10">
                      <a:pos x="T0" y="T1"/>
                    </a:cxn>
                    <a:cxn ang="T11">
                      <a:pos x="T2" y="T3"/>
                    </a:cxn>
                    <a:cxn ang="T12">
                      <a:pos x="T4" y="T5"/>
                    </a:cxn>
                    <a:cxn ang="T13">
                      <a:pos x="T6" y="T7"/>
                    </a:cxn>
                    <a:cxn ang="T14">
                      <a:pos x="T8" y="T9"/>
                    </a:cxn>
                  </a:cxnLst>
                  <a:rect l="T15" t="T16" r="T17" b="T18"/>
                  <a:pathLst>
                    <a:path w="2745" h="1950">
                      <a:moveTo>
                        <a:pt x="2081" y="1950"/>
                      </a:moveTo>
                      <a:lnTo>
                        <a:pt x="0" y="1922"/>
                      </a:lnTo>
                      <a:lnTo>
                        <a:pt x="596" y="0"/>
                      </a:lnTo>
                      <a:lnTo>
                        <a:pt x="2745" y="112"/>
                      </a:lnTo>
                      <a:lnTo>
                        <a:pt x="2081" y="195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00" name="Freeform 606"/>
                <p:cNvSpPr>
                  <a:spLocks/>
                </p:cNvSpPr>
                <p:nvPr/>
              </p:nvSpPr>
              <p:spPr bwMode="auto">
                <a:xfrm>
                  <a:off x="3577" y="966"/>
                  <a:ext cx="277" cy="213"/>
                </a:xfrm>
                <a:custGeom>
                  <a:avLst/>
                  <a:gdLst>
                    <a:gd name="T0" fmla="*/ 0 w 2745"/>
                    <a:gd name="T1" fmla="*/ 0 h 1950"/>
                    <a:gd name="T2" fmla="*/ 0 w 2745"/>
                    <a:gd name="T3" fmla="*/ 0 h 1950"/>
                    <a:gd name="T4" fmla="*/ 0 w 2745"/>
                    <a:gd name="T5" fmla="*/ 0 h 1950"/>
                    <a:gd name="T6" fmla="*/ 0 w 2745"/>
                    <a:gd name="T7" fmla="*/ 0 h 1950"/>
                    <a:gd name="T8" fmla="*/ 0 w 2745"/>
                    <a:gd name="T9" fmla="*/ 0 h 1950"/>
                    <a:gd name="T10" fmla="*/ 0 60000 65536"/>
                    <a:gd name="T11" fmla="*/ 0 60000 65536"/>
                    <a:gd name="T12" fmla="*/ 0 60000 65536"/>
                    <a:gd name="T13" fmla="*/ 0 60000 65536"/>
                    <a:gd name="T14" fmla="*/ 0 60000 65536"/>
                    <a:gd name="T15" fmla="*/ 0 w 2745"/>
                    <a:gd name="T16" fmla="*/ 0 h 1950"/>
                    <a:gd name="T17" fmla="*/ 2745 w 2745"/>
                    <a:gd name="T18" fmla="*/ 1950 h 1950"/>
                  </a:gdLst>
                  <a:ahLst/>
                  <a:cxnLst>
                    <a:cxn ang="T10">
                      <a:pos x="T0" y="T1"/>
                    </a:cxn>
                    <a:cxn ang="T11">
                      <a:pos x="T2" y="T3"/>
                    </a:cxn>
                    <a:cxn ang="T12">
                      <a:pos x="T4" y="T5"/>
                    </a:cxn>
                    <a:cxn ang="T13">
                      <a:pos x="T6" y="T7"/>
                    </a:cxn>
                    <a:cxn ang="T14">
                      <a:pos x="T8" y="T9"/>
                    </a:cxn>
                  </a:cxnLst>
                  <a:rect l="T15" t="T16" r="T17" b="T18"/>
                  <a:pathLst>
                    <a:path w="2745" h="1950">
                      <a:moveTo>
                        <a:pt x="2081" y="1950"/>
                      </a:moveTo>
                      <a:lnTo>
                        <a:pt x="0" y="1922"/>
                      </a:lnTo>
                      <a:lnTo>
                        <a:pt x="596" y="0"/>
                      </a:lnTo>
                      <a:lnTo>
                        <a:pt x="2745" y="112"/>
                      </a:lnTo>
                      <a:lnTo>
                        <a:pt x="2081" y="195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01" name="Line 607"/>
                <p:cNvSpPr>
                  <a:spLocks noChangeShapeType="1"/>
                </p:cNvSpPr>
                <p:nvPr/>
              </p:nvSpPr>
              <p:spPr bwMode="auto">
                <a:xfrm flipV="1">
                  <a:off x="3788" y="1159"/>
                  <a:ext cx="4" cy="2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2" name="Line 608"/>
                <p:cNvSpPr>
                  <a:spLocks noChangeShapeType="1"/>
                </p:cNvSpPr>
                <p:nvPr/>
              </p:nvSpPr>
              <p:spPr bwMode="auto">
                <a:xfrm flipV="1">
                  <a:off x="3578" y="1159"/>
                  <a:ext cx="214" cy="2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3" name="Line 609"/>
                <p:cNvSpPr>
                  <a:spLocks noChangeShapeType="1"/>
                </p:cNvSpPr>
                <p:nvPr/>
              </p:nvSpPr>
              <p:spPr bwMode="auto">
                <a:xfrm flipV="1">
                  <a:off x="3792" y="982"/>
                  <a:ext cx="62" cy="17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4" name="Line 610"/>
                <p:cNvSpPr>
                  <a:spLocks noChangeShapeType="1"/>
                </p:cNvSpPr>
                <p:nvPr/>
              </p:nvSpPr>
              <p:spPr bwMode="auto">
                <a:xfrm flipH="1" flipV="1">
                  <a:off x="3638" y="970"/>
                  <a:ext cx="154" cy="18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5" name="Oval 611"/>
                <p:cNvSpPr>
                  <a:spLocks noChangeArrowheads="1"/>
                </p:cNvSpPr>
                <p:nvPr/>
              </p:nvSpPr>
              <p:spPr bwMode="auto">
                <a:xfrm>
                  <a:off x="3712" y="1764"/>
                  <a:ext cx="54"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06" name="Oval 612"/>
                <p:cNvSpPr>
                  <a:spLocks noChangeArrowheads="1"/>
                </p:cNvSpPr>
                <p:nvPr/>
              </p:nvSpPr>
              <p:spPr bwMode="auto">
                <a:xfrm>
                  <a:off x="3415" y="1301"/>
                  <a:ext cx="54"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07" name="Freeform 613"/>
                <p:cNvSpPr>
                  <a:spLocks/>
                </p:cNvSpPr>
                <p:nvPr/>
              </p:nvSpPr>
              <p:spPr bwMode="auto">
                <a:xfrm>
                  <a:off x="3458" y="1177"/>
                  <a:ext cx="123" cy="135"/>
                </a:xfrm>
                <a:custGeom>
                  <a:avLst/>
                  <a:gdLst>
                    <a:gd name="T0" fmla="*/ 0 w 1218"/>
                    <a:gd name="T1" fmla="*/ 0 h 1244"/>
                    <a:gd name="T2" fmla="*/ 0 w 1218"/>
                    <a:gd name="T3" fmla="*/ 0 h 1244"/>
                    <a:gd name="T4" fmla="*/ 0 w 1218"/>
                    <a:gd name="T5" fmla="*/ 0 h 1244"/>
                    <a:gd name="T6" fmla="*/ 0 w 1218"/>
                    <a:gd name="T7" fmla="*/ 0 h 1244"/>
                    <a:gd name="T8" fmla="*/ 0 w 1218"/>
                    <a:gd name="T9" fmla="*/ 0 h 1244"/>
                    <a:gd name="T10" fmla="*/ 0 w 1218"/>
                    <a:gd name="T11" fmla="*/ 0 h 1244"/>
                    <a:gd name="T12" fmla="*/ 0 w 1218"/>
                    <a:gd name="T13" fmla="*/ 0 h 1244"/>
                    <a:gd name="T14" fmla="*/ 0 w 1218"/>
                    <a:gd name="T15" fmla="*/ 0 h 1244"/>
                    <a:gd name="T16" fmla="*/ 0 w 1218"/>
                    <a:gd name="T17" fmla="*/ 0 h 1244"/>
                    <a:gd name="T18" fmla="*/ 0 w 1218"/>
                    <a:gd name="T19" fmla="*/ 0 h 1244"/>
                    <a:gd name="T20" fmla="*/ 0 w 1218"/>
                    <a:gd name="T21" fmla="*/ 0 h 1244"/>
                    <a:gd name="T22" fmla="*/ 0 w 1218"/>
                    <a:gd name="T23" fmla="*/ 0 h 1244"/>
                    <a:gd name="T24" fmla="*/ 0 w 1218"/>
                    <a:gd name="T25" fmla="*/ 0 h 1244"/>
                    <a:gd name="T26" fmla="*/ 0 w 1218"/>
                    <a:gd name="T27" fmla="*/ 0 h 1244"/>
                    <a:gd name="T28" fmla="*/ 0 w 1218"/>
                    <a:gd name="T29" fmla="*/ 0 h 1244"/>
                    <a:gd name="T30" fmla="*/ 0 w 1218"/>
                    <a:gd name="T31" fmla="*/ 0 h 1244"/>
                    <a:gd name="T32" fmla="*/ 0 w 1218"/>
                    <a:gd name="T33" fmla="*/ 0 h 1244"/>
                    <a:gd name="T34" fmla="*/ 0 w 1218"/>
                    <a:gd name="T35" fmla="*/ 0 h 1244"/>
                    <a:gd name="T36" fmla="*/ 0 w 1218"/>
                    <a:gd name="T37" fmla="*/ 0 h 1244"/>
                    <a:gd name="T38" fmla="*/ 0 w 1218"/>
                    <a:gd name="T39" fmla="*/ 0 h 1244"/>
                    <a:gd name="T40" fmla="*/ 0 w 1218"/>
                    <a:gd name="T41" fmla="*/ 0 h 1244"/>
                    <a:gd name="T42" fmla="*/ 0 w 1218"/>
                    <a:gd name="T43" fmla="*/ 0 h 1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44"/>
                    <a:gd name="T68" fmla="*/ 1218 w 1218"/>
                    <a:gd name="T69" fmla="*/ 1244 h 12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44">
                      <a:moveTo>
                        <a:pt x="0" y="1190"/>
                      </a:moveTo>
                      <a:lnTo>
                        <a:pt x="1163" y="0"/>
                      </a:lnTo>
                      <a:lnTo>
                        <a:pt x="1218" y="54"/>
                      </a:lnTo>
                      <a:lnTo>
                        <a:pt x="54" y="1244"/>
                      </a:lnTo>
                      <a:lnTo>
                        <a:pt x="52" y="1243"/>
                      </a:lnTo>
                      <a:lnTo>
                        <a:pt x="50" y="1240"/>
                      </a:lnTo>
                      <a:lnTo>
                        <a:pt x="46" y="1237"/>
                      </a:lnTo>
                      <a:lnTo>
                        <a:pt x="42" y="1233"/>
                      </a:lnTo>
                      <a:lnTo>
                        <a:pt x="37" y="1228"/>
                      </a:lnTo>
                      <a:lnTo>
                        <a:pt x="32" y="1223"/>
                      </a:lnTo>
                      <a:lnTo>
                        <a:pt x="26" y="1218"/>
                      </a:lnTo>
                      <a:lnTo>
                        <a:pt x="20" y="1213"/>
                      </a:lnTo>
                      <a:lnTo>
                        <a:pt x="16" y="1207"/>
                      </a:lnTo>
                      <a:lnTo>
                        <a:pt x="11" y="1203"/>
                      </a:lnTo>
                      <a:lnTo>
                        <a:pt x="7" y="1198"/>
                      </a:lnTo>
                      <a:lnTo>
                        <a:pt x="3" y="1195"/>
                      </a:lnTo>
                      <a:lnTo>
                        <a:pt x="1" y="1193"/>
                      </a:lnTo>
                      <a:lnTo>
                        <a:pt x="0" y="119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08" name="Freeform 614"/>
                <p:cNvSpPr>
                  <a:spLocks/>
                </p:cNvSpPr>
                <p:nvPr/>
              </p:nvSpPr>
              <p:spPr bwMode="auto">
                <a:xfrm>
                  <a:off x="3458" y="1177"/>
                  <a:ext cx="123" cy="135"/>
                </a:xfrm>
                <a:custGeom>
                  <a:avLst/>
                  <a:gdLst>
                    <a:gd name="T0" fmla="*/ 0 w 1218"/>
                    <a:gd name="T1" fmla="*/ 0 h 1244"/>
                    <a:gd name="T2" fmla="*/ 0 w 1218"/>
                    <a:gd name="T3" fmla="*/ 0 h 1244"/>
                    <a:gd name="T4" fmla="*/ 0 w 1218"/>
                    <a:gd name="T5" fmla="*/ 0 h 1244"/>
                    <a:gd name="T6" fmla="*/ 0 w 1218"/>
                    <a:gd name="T7" fmla="*/ 0 h 1244"/>
                    <a:gd name="T8" fmla="*/ 0 w 1218"/>
                    <a:gd name="T9" fmla="*/ 0 h 1244"/>
                    <a:gd name="T10" fmla="*/ 0 w 1218"/>
                    <a:gd name="T11" fmla="*/ 0 h 1244"/>
                    <a:gd name="T12" fmla="*/ 0 w 1218"/>
                    <a:gd name="T13" fmla="*/ 0 h 1244"/>
                    <a:gd name="T14" fmla="*/ 0 w 1218"/>
                    <a:gd name="T15" fmla="*/ 0 h 1244"/>
                    <a:gd name="T16" fmla="*/ 0 w 1218"/>
                    <a:gd name="T17" fmla="*/ 0 h 1244"/>
                    <a:gd name="T18" fmla="*/ 0 w 1218"/>
                    <a:gd name="T19" fmla="*/ 0 h 1244"/>
                    <a:gd name="T20" fmla="*/ 0 w 1218"/>
                    <a:gd name="T21" fmla="*/ 0 h 1244"/>
                    <a:gd name="T22" fmla="*/ 0 w 1218"/>
                    <a:gd name="T23" fmla="*/ 0 h 1244"/>
                    <a:gd name="T24" fmla="*/ 0 w 1218"/>
                    <a:gd name="T25" fmla="*/ 0 h 1244"/>
                    <a:gd name="T26" fmla="*/ 0 w 1218"/>
                    <a:gd name="T27" fmla="*/ 0 h 1244"/>
                    <a:gd name="T28" fmla="*/ 0 w 1218"/>
                    <a:gd name="T29" fmla="*/ 0 h 1244"/>
                    <a:gd name="T30" fmla="*/ 0 w 1218"/>
                    <a:gd name="T31" fmla="*/ 0 h 1244"/>
                    <a:gd name="T32" fmla="*/ 0 w 1218"/>
                    <a:gd name="T33" fmla="*/ 0 h 1244"/>
                    <a:gd name="T34" fmla="*/ 0 w 1218"/>
                    <a:gd name="T35" fmla="*/ 0 h 1244"/>
                    <a:gd name="T36" fmla="*/ 0 w 1218"/>
                    <a:gd name="T37" fmla="*/ 0 h 1244"/>
                    <a:gd name="T38" fmla="*/ 0 w 1218"/>
                    <a:gd name="T39" fmla="*/ 0 h 1244"/>
                    <a:gd name="T40" fmla="*/ 0 w 1218"/>
                    <a:gd name="T41" fmla="*/ 0 h 1244"/>
                    <a:gd name="T42" fmla="*/ 0 w 1218"/>
                    <a:gd name="T43" fmla="*/ 0 h 1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44"/>
                    <a:gd name="T68" fmla="*/ 1218 w 1218"/>
                    <a:gd name="T69" fmla="*/ 1244 h 12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44">
                      <a:moveTo>
                        <a:pt x="0" y="1190"/>
                      </a:moveTo>
                      <a:lnTo>
                        <a:pt x="1163" y="0"/>
                      </a:lnTo>
                      <a:lnTo>
                        <a:pt x="1218" y="54"/>
                      </a:lnTo>
                      <a:lnTo>
                        <a:pt x="54" y="1244"/>
                      </a:lnTo>
                      <a:lnTo>
                        <a:pt x="52" y="1243"/>
                      </a:lnTo>
                      <a:lnTo>
                        <a:pt x="50" y="1240"/>
                      </a:lnTo>
                      <a:lnTo>
                        <a:pt x="46" y="1237"/>
                      </a:lnTo>
                      <a:lnTo>
                        <a:pt x="42" y="1233"/>
                      </a:lnTo>
                      <a:lnTo>
                        <a:pt x="37" y="1228"/>
                      </a:lnTo>
                      <a:lnTo>
                        <a:pt x="32" y="1223"/>
                      </a:lnTo>
                      <a:lnTo>
                        <a:pt x="26" y="1218"/>
                      </a:lnTo>
                      <a:lnTo>
                        <a:pt x="20" y="1213"/>
                      </a:lnTo>
                      <a:lnTo>
                        <a:pt x="16" y="1207"/>
                      </a:lnTo>
                      <a:lnTo>
                        <a:pt x="11" y="1203"/>
                      </a:lnTo>
                      <a:lnTo>
                        <a:pt x="7" y="1198"/>
                      </a:lnTo>
                      <a:lnTo>
                        <a:pt x="3" y="1195"/>
                      </a:lnTo>
                      <a:lnTo>
                        <a:pt x="1" y="1193"/>
                      </a:lnTo>
                      <a:lnTo>
                        <a:pt x="0" y="119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09" name="Freeform 615"/>
                <p:cNvSpPr>
                  <a:spLocks/>
                </p:cNvSpPr>
                <p:nvPr/>
              </p:nvSpPr>
              <p:spPr bwMode="auto">
                <a:xfrm>
                  <a:off x="3875" y="1449"/>
                  <a:ext cx="276" cy="196"/>
                </a:xfrm>
                <a:custGeom>
                  <a:avLst/>
                  <a:gdLst>
                    <a:gd name="T0" fmla="*/ 0 w 2738"/>
                    <a:gd name="T1" fmla="*/ 0 h 1798"/>
                    <a:gd name="T2" fmla="*/ 0 w 2738"/>
                    <a:gd name="T3" fmla="*/ 0 h 1798"/>
                    <a:gd name="T4" fmla="*/ 0 w 2738"/>
                    <a:gd name="T5" fmla="*/ 0 h 1798"/>
                    <a:gd name="T6" fmla="*/ 0 w 2738"/>
                    <a:gd name="T7" fmla="*/ 0 h 1798"/>
                    <a:gd name="T8" fmla="*/ 0 w 2738"/>
                    <a:gd name="T9" fmla="*/ 0 h 1798"/>
                    <a:gd name="T10" fmla="*/ 0 60000 65536"/>
                    <a:gd name="T11" fmla="*/ 0 60000 65536"/>
                    <a:gd name="T12" fmla="*/ 0 60000 65536"/>
                    <a:gd name="T13" fmla="*/ 0 60000 65536"/>
                    <a:gd name="T14" fmla="*/ 0 60000 65536"/>
                    <a:gd name="T15" fmla="*/ 0 w 2738"/>
                    <a:gd name="T16" fmla="*/ 0 h 1798"/>
                    <a:gd name="T17" fmla="*/ 2738 w 2738"/>
                    <a:gd name="T18" fmla="*/ 1798 h 1798"/>
                  </a:gdLst>
                  <a:ahLst/>
                  <a:cxnLst>
                    <a:cxn ang="T10">
                      <a:pos x="T0" y="T1"/>
                    </a:cxn>
                    <a:cxn ang="T11">
                      <a:pos x="T2" y="T3"/>
                    </a:cxn>
                    <a:cxn ang="T12">
                      <a:pos x="T4" y="T5"/>
                    </a:cxn>
                    <a:cxn ang="T13">
                      <a:pos x="T6" y="T7"/>
                    </a:cxn>
                    <a:cxn ang="T14">
                      <a:pos x="T8" y="T9"/>
                    </a:cxn>
                  </a:cxnLst>
                  <a:rect l="T15" t="T16" r="T17" b="T18"/>
                  <a:pathLst>
                    <a:path w="2738" h="1798">
                      <a:moveTo>
                        <a:pt x="0" y="1790"/>
                      </a:moveTo>
                      <a:lnTo>
                        <a:pt x="559" y="67"/>
                      </a:lnTo>
                      <a:lnTo>
                        <a:pt x="2738" y="0"/>
                      </a:lnTo>
                      <a:lnTo>
                        <a:pt x="2245" y="1798"/>
                      </a:lnTo>
                      <a:lnTo>
                        <a:pt x="0" y="179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10" name="Freeform 616"/>
                <p:cNvSpPr>
                  <a:spLocks/>
                </p:cNvSpPr>
                <p:nvPr/>
              </p:nvSpPr>
              <p:spPr bwMode="auto">
                <a:xfrm>
                  <a:off x="3875" y="1449"/>
                  <a:ext cx="276" cy="196"/>
                </a:xfrm>
                <a:custGeom>
                  <a:avLst/>
                  <a:gdLst>
                    <a:gd name="T0" fmla="*/ 0 w 2738"/>
                    <a:gd name="T1" fmla="*/ 0 h 1798"/>
                    <a:gd name="T2" fmla="*/ 0 w 2738"/>
                    <a:gd name="T3" fmla="*/ 0 h 1798"/>
                    <a:gd name="T4" fmla="*/ 0 w 2738"/>
                    <a:gd name="T5" fmla="*/ 0 h 1798"/>
                    <a:gd name="T6" fmla="*/ 0 w 2738"/>
                    <a:gd name="T7" fmla="*/ 0 h 1798"/>
                    <a:gd name="T8" fmla="*/ 0 w 2738"/>
                    <a:gd name="T9" fmla="*/ 0 h 1798"/>
                    <a:gd name="T10" fmla="*/ 0 60000 65536"/>
                    <a:gd name="T11" fmla="*/ 0 60000 65536"/>
                    <a:gd name="T12" fmla="*/ 0 60000 65536"/>
                    <a:gd name="T13" fmla="*/ 0 60000 65536"/>
                    <a:gd name="T14" fmla="*/ 0 60000 65536"/>
                    <a:gd name="T15" fmla="*/ 0 w 2738"/>
                    <a:gd name="T16" fmla="*/ 0 h 1798"/>
                    <a:gd name="T17" fmla="*/ 2738 w 2738"/>
                    <a:gd name="T18" fmla="*/ 1798 h 1798"/>
                  </a:gdLst>
                  <a:ahLst/>
                  <a:cxnLst>
                    <a:cxn ang="T10">
                      <a:pos x="T0" y="T1"/>
                    </a:cxn>
                    <a:cxn ang="T11">
                      <a:pos x="T2" y="T3"/>
                    </a:cxn>
                    <a:cxn ang="T12">
                      <a:pos x="T4" y="T5"/>
                    </a:cxn>
                    <a:cxn ang="T13">
                      <a:pos x="T6" y="T7"/>
                    </a:cxn>
                    <a:cxn ang="T14">
                      <a:pos x="T8" y="T9"/>
                    </a:cxn>
                  </a:cxnLst>
                  <a:rect l="T15" t="T16" r="T17" b="T18"/>
                  <a:pathLst>
                    <a:path w="2738" h="1798">
                      <a:moveTo>
                        <a:pt x="0" y="1790"/>
                      </a:moveTo>
                      <a:lnTo>
                        <a:pt x="559" y="67"/>
                      </a:lnTo>
                      <a:lnTo>
                        <a:pt x="2738" y="0"/>
                      </a:lnTo>
                      <a:lnTo>
                        <a:pt x="2245" y="1798"/>
                      </a:lnTo>
                      <a:lnTo>
                        <a:pt x="0" y="179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11" name="Line 617"/>
                <p:cNvSpPr>
                  <a:spLocks noChangeShapeType="1"/>
                </p:cNvSpPr>
                <p:nvPr/>
              </p:nvSpPr>
              <p:spPr bwMode="auto">
                <a:xfrm flipV="1">
                  <a:off x="3875" y="1457"/>
                  <a:ext cx="73" cy="18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2" name="Line 618"/>
                <p:cNvSpPr>
                  <a:spLocks noChangeShapeType="1"/>
                </p:cNvSpPr>
                <p:nvPr/>
              </p:nvSpPr>
              <p:spPr bwMode="auto">
                <a:xfrm>
                  <a:off x="3931" y="1456"/>
                  <a:ext cx="17" cy="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3" name="Line 619"/>
                <p:cNvSpPr>
                  <a:spLocks noChangeShapeType="1"/>
                </p:cNvSpPr>
                <p:nvPr/>
              </p:nvSpPr>
              <p:spPr bwMode="auto">
                <a:xfrm flipH="1" flipV="1">
                  <a:off x="3948" y="1457"/>
                  <a:ext cx="153" cy="18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4" name="Line 620"/>
                <p:cNvSpPr>
                  <a:spLocks noChangeShapeType="1"/>
                </p:cNvSpPr>
                <p:nvPr/>
              </p:nvSpPr>
              <p:spPr bwMode="auto">
                <a:xfrm flipH="1">
                  <a:off x="3948" y="1449"/>
                  <a:ext cx="203"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5" name="Freeform 621"/>
                <p:cNvSpPr>
                  <a:spLocks/>
                </p:cNvSpPr>
                <p:nvPr/>
              </p:nvSpPr>
              <p:spPr bwMode="auto">
                <a:xfrm>
                  <a:off x="3881" y="1161"/>
                  <a:ext cx="123" cy="136"/>
                </a:xfrm>
                <a:custGeom>
                  <a:avLst/>
                  <a:gdLst>
                    <a:gd name="T0" fmla="*/ 0 w 1226"/>
                    <a:gd name="T1" fmla="*/ 0 h 1247"/>
                    <a:gd name="T2" fmla="*/ 0 w 1226"/>
                    <a:gd name="T3" fmla="*/ 0 h 1247"/>
                    <a:gd name="T4" fmla="*/ 0 w 1226"/>
                    <a:gd name="T5" fmla="*/ 0 h 1247"/>
                    <a:gd name="T6" fmla="*/ 0 w 1226"/>
                    <a:gd name="T7" fmla="*/ 0 h 1247"/>
                    <a:gd name="T8" fmla="*/ 0 w 1226"/>
                    <a:gd name="T9" fmla="*/ 0 h 1247"/>
                    <a:gd name="T10" fmla="*/ 0 w 1226"/>
                    <a:gd name="T11" fmla="*/ 0 h 1247"/>
                    <a:gd name="T12" fmla="*/ 0 w 1226"/>
                    <a:gd name="T13" fmla="*/ 0 h 1247"/>
                    <a:gd name="T14" fmla="*/ 0 w 1226"/>
                    <a:gd name="T15" fmla="*/ 0 h 1247"/>
                    <a:gd name="T16" fmla="*/ 0 w 1226"/>
                    <a:gd name="T17" fmla="*/ 0 h 1247"/>
                    <a:gd name="T18" fmla="*/ 0 w 1226"/>
                    <a:gd name="T19" fmla="*/ 0 h 1247"/>
                    <a:gd name="T20" fmla="*/ 0 w 1226"/>
                    <a:gd name="T21" fmla="*/ 0 h 1247"/>
                    <a:gd name="T22" fmla="*/ 0 w 1226"/>
                    <a:gd name="T23" fmla="*/ 0 h 1247"/>
                    <a:gd name="T24" fmla="*/ 0 w 1226"/>
                    <a:gd name="T25" fmla="*/ 0 h 1247"/>
                    <a:gd name="T26" fmla="*/ 0 w 1226"/>
                    <a:gd name="T27" fmla="*/ 0 h 1247"/>
                    <a:gd name="T28" fmla="*/ 0 w 1226"/>
                    <a:gd name="T29" fmla="*/ 0 h 1247"/>
                    <a:gd name="T30" fmla="*/ 0 w 1226"/>
                    <a:gd name="T31" fmla="*/ 0 h 1247"/>
                    <a:gd name="T32" fmla="*/ 0 w 1226"/>
                    <a:gd name="T33" fmla="*/ 0 h 1247"/>
                    <a:gd name="T34" fmla="*/ 0 w 1226"/>
                    <a:gd name="T35" fmla="*/ 0 h 1247"/>
                    <a:gd name="T36" fmla="*/ 0 w 1226"/>
                    <a:gd name="T37" fmla="*/ 0 h 1247"/>
                    <a:gd name="T38" fmla="*/ 0 w 1226"/>
                    <a:gd name="T39" fmla="*/ 0 h 1247"/>
                    <a:gd name="T40" fmla="*/ 0 w 1226"/>
                    <a:gd name="T41" fmla="*/ 0 h 1247"/>
                    <a:gd name="T42" fmla="*/ 0 w 1226"/>
                    <a:gd name="T43" fmla="*/ 0 h 1247"/>
                    <a:gd name="T44" fmla="*/ 0 w 1226"/>
                    <a:gd name="T45" fmla="*/ 0 h 1247"/>
                    <a:gd name="T46" fmla="*/ 0 w 1226"/>
                    <a:gd name="T47" fmla="*/ 0 h 1247"/>
                    <a:gd name="T48" fmla="*/ 0 w 1226"/>
                    <a:gd name="T49" fmla="*/ 0 h 1247"/>
                    <a:gd name="T50" fmla="*/ 0 w 1226"/>
                    <a:gd name="T51" fmla="*/ 0 h 1247"/>
                    <a:gd name="T52" fmla="*/ 0 w 1226"/>
                    <a:gd name="T53" fmla="*/ 0 h 1247"/>
                    <a:gd name="T54" fmla="*/ 0 w 1226"/>
                    <a:gd name="T55" fmla="*/ 0 h 1247"/>
                    <a:gd name="T56" fmla="*/ 0 w 1226"/>
                    <a:gd name="T57" fmla="*/ 0 h 1247"/>
                    <a:gd name="T58" fmla="*/ 0 w 1226"/>
                    <a:gd name="T59" fmla="*/ 0 h 1247"/>
                    <a:gd name="T60" fmla="*/ 0 w 1226"/>
                    <a:gd name="T61" fmla="*/ 0 h 1247"/>
                    <a:gd name="T62" fmla="*/ 0 w 1226"/>
                    <a:gd name="T63" fmla="*/ 0 h 1247"/>
                    <a:gd name="T64" fmla="*/ 0 w 1226"/>
                    <a:gd name="T65" fmla="*/ 0 h 1247"/>
                    <a:gd name="T66" fmla="*/ 0 w 1226"/>
                    <a:gd name="T67" fmla="*/ 0 h 1247"/>
                    <a:gd name="T68" fmla="*/ 0 w 1226"/>
                    <a:gd name="T69" fmla="*/ 0 h 1247"/>
                    <a:gd name="T70" fmla="*/ 0 w 1226"/>
                    <a:gd name="T71" fmla="*/ 0 h 1247"/>
                    <a:gd name="T72" fmla="*/ 0 w 1226"/>
                    <a:gd name="T73" fmla="*/ 0 h 1247"/>
                    <a:gd name="T74" fmla="*/ 0 w 1226"/>
                    <a:gd name="T75" fmla="*/ 0 h 12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6"/>
                    <a:gd name="T115" fmla="*/ 0 h 1247"/>
                    <a:gd name="T116" fmla="*/ 1226 w 1226"/>
                    <a:gd name="T117" fmla="*/ 1247 h 12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6" h="1247">
                      <a:moveTo>
                        <a:pt x="1226" y="55"/>
                      </a:moveTo>
                      <a:lnTo>
                        <a:pt x="56" y="1247"/>
                      </a:lnTo>
                      <a:lnTo>
                        <a:pt x="55" y="1247"/>
                      </a:lnTo>
                      <a:lnTo>
                        <a:pt x="52" y="1245"/>
                      </a:lnTo>
                      <a:lnTo>
                        <a:pt x="50" y="1243"/>
                      </a:lnTo>
                      <a:lnTo>
                        <a:pt x="46" y="1240"/>
                      </a:lnTo>
                      <a:lnTo>
                        <a:pt x="41" y="1236"/>
                      </a:lnTo>
                      <a:lnTo>
                        <a:pt x="36" y="1232"/>
                      </a:lnTo>
                      <a:lnTo>
                        <a:pt x="31" y="1226"/>
                      </a:lnTo>
                      <a:lnTo>
                        <a:pt x="26" y="1222"/>
                      </a:lnTo>
                      <a:lnTo>
                        <a:pt x="21" y="1216"/>
                      </a:lnTo>
                      <a:lnTo>
                        <a:pt x="15" y="1211"/>
                      </a:lnTo>
                      <a:lnTo>
                        <a:pt x="10" y="1206"/>
                      </a:lnTo>
                      <a:lnTo>
                        <a:pt x="7" y="1201"/>
                      </a:lnTo>
                      <a:lnTo>
                        <a:pt x="4" y="1198"/>
                      </a:lnTo>
                      <a:lnTo>
                        <a:pt x="1" y="1196"/>
                      </a:lnTo>
                      <a:lnTo>
                        <a:pt x="0" y="1193"/>
                      </a:lnTo>
                      <a:lnTo>
                        <a:pt x="0" y="1192"/>
                      </a:lnTo>
                      <a:lnTo>
                        <a:pt x="1171" y="0"/>
                      </a:lnTo>
                      <a:lnTo>
                        <a:pt x="1173" y="0"/>
                      </a:lnTo>
                      <a:lnTo>
                        <a:pt x="1175" y="2"/>
                      </a:lnTo>
                      <a:lnTo>
                        <a:pt x="1178" y="3"/>
                      </a:lnTo>
                      <a:lnTo>
                        <a:pt x="1182" y="6"/>
                      </a:lnTo>
                      <a:lnTo>
                        <a:pt x="1186" y="10"/>
                      </a:lnTo>
                      <a:lnTo>
                        <a:pt x="1192" y="14"/>
                      </a:lnTo>
                      <a:lnTo>
                        <a:pt x="1196" y="19"/>
                      </a:lnTo>
                      <a:lnTo>
                        <a:pt x="1202" y="24"/>
                      </a:lnTo>
                      <a:lnTo>
                        <a:pt x="1208" y="29"/>
                      </a:lnTo>
                      <a:lnTo>
                        <a:pt x="1212" y="34"/>
                      </a:lnTo>
                      <a:lnTo>
                        <a:pt x="1217" y="40"/>
                      </a:lnTo>
                      <a:lnTo>
                        <a:pt x="1220" y="45"/>
                      </a:lnTo>
                      <a:lnTo>
                        <a:pt x="1224" y="48"/>
                      </a:lnTo>
                      <a:lnTo>
                        <a:pt x="1226" y="51"/>
                      </a:lnTo>
                      <a:lnTo>
                        <a:pt x="1226" y="54"/>
                      </a:lnTo>
                      <a:lnTo>
                        <a:pt x="1226" y="5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16" name="Freeform 622"/>
                <p:cNvSpPr>
                  <a:spLocks/>
                </p:cNvSpPr>
                <p:nvPr/>
              </p:nvSpPr>
              <p:spPr bwMode="auto">
                <a:xfrm>
                  <a:off x="3881" y="1161"/>
                  <a:ext cx="123" cy="136"/>
                </a:xfrm>
                <a:custGeom>
                  <a:avLst/>
                  <a:gdLst>
                    <a:gd name="T0" fmla="*/ 0 w 1226"/>
                    <a:gd name="T1" fmla="*/ 0 h 1247"/>
                    <a:gd name="T2" fmla="*/ 0 w 1226"/>
                    <a:gd name="T3" fmla="*/ 0 h 1247"/>
                    <a:gd name="T4" fmla="*/ 0 w 1226"/>
                    <a:gd name="T5" fmla="*/ 0 h 1247"/>
                    <a:gd name="T6" fmla="*/ 0 w 1226"/>
                    <a:gd name="T7" fmla="*/ 0 h 1247"/>
                    <a:gd name="T8" fmla="*/ 0 w 1226"/>
                    <a:gd name="T9" fmla="*/ 0 h 1247"/>
                    <a:gd name="T10" fmla="*/ 0 w 1226"/>
                    <a:gd name="T11" fmla="*/ 0 h 1247"/>
                    <a:gd name="T12" fmla="*/ 0 w 1226"/>
                    <a:gd name="T13" fmla="*/ 0 h 1247"/>
                    <a:gd name="T14" fmla="*/ 0 w 1226"/>
                    <a:gd name="T15" fmla="*/ 0 h 1247"/>
                    <a:gd name="T16" fmla="*/ 0 w 1226"/>
                    <a:gd name="T17" fmla="*/ 0 h 1247"/>
                    <a:gd name="T18" fmla="*/ 0 w 1226"/>
                    <a:gd name="T19" fmla="*/ 0 h 1247"/>
                    <a:gd name="T20" fmla="*/ 0 w 1226"/>
                    <a:gd name="T21" fmla="*/ 0 h 1247"/>
                    <a:gd name="T22" fmla="*/ 0 w 1226"/>
                    <a:gd name="T23" fmla="*/ 0 h 1247"/>
                    <a:gd name="T24" fmla="*/ 0 w 1226"/>
                    <a:gd name="T25" fmla="*/ 0 h 1247"/>
                    <a:gd name="T26" fmla="*/ 0 w 1226"/>
                    <a:gd name="T27" fmla="*/ 0 h 1247"/>
                    <a:gd name="T28" fmla="*/ 0 w 1226"/>
                    <a:gd name="T29" fmla="*/ 0 h 1247"/>
                    <a:gd name="T30" fmla="*/ 0 w 1226"/>
                    <a:gd name="T31" fmla="*/ 0 h 1247"/>
                    <a:gd name="T32" fmla="*/ 0 w 1226"/>
                    <a:gd name="T33" fmla="*/ 0 h 1247"/>
                    <a:gd name="T34" fmla="*/ 0 w 1226"/>
                    <a:gd name="T35" fmla="*/ 0 h 1247"/>
                    <a:gd name="T36" fmla="*/ 0 w 1226"/>
                    <a:gd name="T37" fmla="*/ 0 h 1247"/>
                    <a:gd name="T38" fmla="*/ 0 w 1226"/>
                    <a:gd name="T39" fmla="*/ 0 h 1247"/>
                    <a:gd name="T40" fmla="*/ 0 w 1226"/>
                    <a:gd name="T41" fmla="*/ 0 h 1247"/>
                    <a:gd name="T42" fmla="*/ 0 w 1226"/>
                    <a:gd name="T43" fmla="*/ 0 h 1247"/>
                    <a:gd name="T44" fmla="*/ 0 w 1226"/>
                    <a:gd name="T45" fmla="*/ 0 h 1247"/>
                    <a:gd name="T46" fmla="*/ 0 w 1226"/>
                    <a:gd name="T47" fmla="*/ 0 h 1247"/>
                    <a:gd name="T48" fmla="*/ 0 w 1226"/>
                    <a:gd name="T49" fmla="*/ 0 h 1247"/>
                    <a:gd name="T50" fmla="*/ 0 w 1226"/>
                    <a:gd name="T51" fmla="*/ 0 h 1247"/>
                    <a:gd name="T52" fmla="*/ 0 w 1226"/>
                    <a:gd name="T53" fmla="*/ 0 h 1247"/>
                    <a:gd name="T54" fmla="*/ 0 w 1226"/>
                    <a:gd name="T55" fmla="*/ 0 h 1247"/>
                    <a:gd name="T56" fmla="*/ 0 w 1226"/>
                    <a:gd name="T57" fmla="*/ 0 h 1247"/>
                    <a:gd name="T58" fmla="*/ 0 w 1226"/>
                    <a:gd name="T59" fmla="*/ 0 h 1247"/>
                    <a:gd name="T60" fmla="*/ 0 w 1226"/>
                    <a:gd name="T61" fmla="*/ 0 h 1247"/>
                    <a:gd name="T62" fmla="*/ 0 w 1226"/>
                    <a:gd name="T63" fmla="*/ 0 h 1247"/>
                    <a:gd name="T64" fmla="*/ 0 w 1226"/>
                    <a:gd name="T65" fmla="*/ 0 h 1247"/>
                    <a:gd name="T66" fmla="*/ 0 w 1226"/>
                    <a:gd name="T67" fmla="*/ 0 h 1247"/>
                    <a:gd name="T68" fmla="*/ 0 w 1226"/>
                    <a:gd name="T69" fmla="*/ 0 h 1247"/>
                    <a:gd name="T70" fmla="*/ 0 w 1226"/>
                    <a:gd name="T71" fmla="*/ 0 h 1247"/>
                    <a:gd name="T72" fmla="*/ 0 w 1226"/>
                    <a:gd name="T73" fmla="*/ 0 h 1247"/>
                    <a:gd name="T74" fmla="*/ 0 w 1226"/>
                    <a:gd name="T75" fmla="*/ 0 h 12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6"/>
                    <a:gd name="T115" fmla="*/ 0 h 1247"/>
                    <a:gd name="T116" fmla="*/ 1226 w 1226"/>
                    <a:gd name="T117" fmla="*/ 1247 h 12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6" h="1247">
                      <a:moveTo>
                        <a:pt x="1226" y="55"/>
                      </a:moveTo>
                      <a:lnTo>
                        <a:pt x="56" y="1247"/>
                      </a:lnTo>
                      <a:lnTo>
                        <a:pt x="55" y="1247"/>
                      </a:lnTo>
                      <a:lnTo>
                        <a:pt x="52" y="1245"/>
                      </a:lnTo>
                      <a:lnTo>
                        <a:pt x="50" y="1243"/>
                      </a:lnTo>
                      <a:lnTo>
                        <a:pt x="46" y="1240"/>
                      </a:lnTo>
                      <a:lnTo>
                        <a:pt x="41" y="1236"/>
                      </a:lnTo>
                      <a:lnTo>
                        <a:pt x="36" y="1232"/>
                      </a:lnTo>
                      <a:lnTo>
                        <a:pt x="31" y="1226"/>
                      </a:lnTo>
                      <a:lnTo>
                        <a:pt x="26" y="1222"/>
                      </a:lnTo>
                      <a:lnTo>
                        <a:pt x="21" y="1216"/>
                      </a:lnTo>
                      <a:lnTo>
                        <a:pt x="15" y="1211"/>
                      </a:lnTo>
                      <a:lnTo>
                        <a:pt x="10" y="1206"/>
                      </a:lnTo>
                      <a:lnTo>
                        <a:pt x="7" y="1201"/>
                      </a:lnTo>
                      <a:lnTo>
                        <a:pt x="4" y="1198"/>
                      </a:lnTo>
                      <a:lnTo>
                        <a:pt x="1" y="1196"/>
                      </a:lnTo>
                      <a:lnTo>
                        <a:pt x="0" y="1193"/>
                      </a:lnTo>
                      <a:lnTo>
                        <a:pt x="0" y="1192"/>
                      </a:lnTo>
                      <a:lnTo>
                        <a:pt x="1171" y="0"/>
                      </a:lnTo>
                      <a:lnTo>
                        <a:pt x="1173" y="0"/>
                      </a:lnTo>
                      <a:lnTo>
                        <a:pt x="1175" y="2"/>
                      </a:lnTo>
                      <a:lnTo>
                        <a:pt x="1178" y="3"/>
                      </a:lnTo>
                      <a:lnTo>
                        <a:pt x="1182" y="6"/>
                      </a:lnTo>
                      <a:lnTo>
                        <a:pt x="1186" y="10"/>
                      </a:lnTo>
                      <a:lnTo>
                        <a:pt x="1192" y="14"/>
                      </a:lnTo>
                      <a:lnTo>
                        <a:pt x="1196" y="19"/>
                      </a:lnTo>
                      <a:lnTo>
                        <a:pt x="1202" y="24"/>
                      </a:lnTo>
                      <a:lnTo>
                        <a:pt x="1208" y="29"/>
                      </a:lnTo>
                      <a:lnTo>
                        <a:pt x="1212" y="34"/>
                      </a:lnTo>
                      <a:lnTo>
                        <a:pt x="1217" y="40"/>
                      </a:lnTo>
                      <a:lnTo>
                        <a:pt x="1220" y="45"/>
                      </a:lnTo>
                      <a:lnTo>
                        <a:pt x="1224" y="48"/>
                      </a:lnTo>
                      <a:lnTo>
                        <a:pt x="1226" y="51"/>
                      </a:lnTo>
                      <a:lnTo>
                        <a:pt x="1226" y="54"/>
                      </a:lnTo>
                      <a:lnTo>
                        <a:pt x="1226" y="5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17" name="Freeform 623"/>
                <p:cNvSpPr>
                  <a:spLocks/>
                </p:cNvSpPr>
                <p:nvPr/>
              </p:nvSpPr>
              <p:spPr bwMode="auto">
                <a:xfrm>
                  <a:off x="3755" y="1641"/>
                  <a:ext cx="123" cy="134"/>
                </a:xfrm>
                <a:custGeom>
                  <a:avLst/>
                  <a:gdLst>
                    <a:gd name="T0" fmla="*/ 0 w 1217"/>
                    <a:gd name="T1" fmla="*/ 0 h 1230"/>
                    <a:gd name="T2" fmla="*/ 0 w 1217"/>
                    <a:gd name="T3" fmla="*/ 0 h 1230"/>
                    <a:gd name="T4" fmla="*/ 0 w 1217"/>
                    <a:gd name="T5" fmla="*/ 0 h 1230"/>
                    <a:gd name="T6" fmla="*/ 0 w 1217"/>
                    <a:gd name="T7" fmla="*/ 0 h 1230"/>
                    <a:gd name="T8" fmla="*/ 0 w 1217"/>
                    <a:gd name="T9" fmla="*/ 0 h 1230"/>
                    <a:gd name="T10" fmla="*/ 0 w 1217"/>
                    <a:gd name="T11" fmla="*/ 0 h 1230"/>
                    <a:gd name="T12" fmla="*/ 0 w 1217"/>
                    <a:gd name="T13" fmla="*/ 0 h 1230"/>
                    <a:gd name="T14" fmla="*/ 0 w 1217"/>
                    <a:gd name="T15" fmla="*/ 0 h 1230"/>
                    <a:gd name="T16" fmla="*/ 0 w 1217"/>
                    <a:gd name="T17" fmla="*/ 0 h 1230"/>
                    <a:gd name="T18" fmla="*/ 0 w 1217"/>
                    <a:gd name="T19" fmla="*/ 0 h 1230"/>
                    <a:gd name="T20" fmla="*/ 0 w 1217"/>
                    <a:gd name="T21" fmla="*/ 0 h 1230"/>
                    <a:gd name="T22" fmla="*/ 0 w 1217"/>
                    <a:gd name="T23" fmla="*/ 0 h 1230"/>
                    <a:gd name="T24" fmla="*/ 0 w 1217"/>
                    <a:gd name="T25" fmla="*/ 0 h 1230"/>
                    <a:gd name="T26" fmla="*/ 0 w 1217"/>
                    <a:gd name="T27" fmla="*/ 0 h 1230"/>
                    <a:gd name="T28" fmla="*/ 0 w 1217"/>
                    <a:gd name="T29" fmla="*/ 0 h 1230"/>
                    <a:gd name="T30" fmla="*/ 0 w 1217"/>
                    <a:gd name="T31" fmla="*/ 0 h 1230"/>
                    <a:gd name="T32" fmla="*/ 0 w 1217"/>
                    <a:gd name="T33" fmla="*/ 0 h 1230"/>
                    <a:gd name="T34" fmla="*/ 0 w 1217"/>
                    <a:gd name="T35" fmla="*/ 0 h 1230"/>
                    <a:gd name="T36" fmla="*/ 0 w 1217"/>
                    <a:gd name="T37" fmla="*/ 0 h 1230"/>
                    <a:gd name="T38" fmla="*/ 0 w 1217"/>
                    <a:gd name="T39" fmla="*/ 0 h 1230"/>
                    <a:gd name="T40" fmla="*/ 0 w 1217"/>
                    <a:gd name="T41" fmla="*/ 0 h 1230"/>
                    <a:gd name="T42" fmla="*/ 0 w 1217"/>
                    <a:gd name="T43" fmla="*/ 0 h 1230"/>
                    <a:gd name="T44" fmla="*/ 0 w 1217"/>
                    <a:gd name="T45" fmla="*/ 0 h 1230"/>
                    <a:gd name="T46" fmla="*/ 0 w 1217"/>
                    <a:gd name="T47" fmla="*/ 0 h 1230"/>
                    <a:gd name="T48" fmla="*/ 0 w 1217"/>
                    <a:gd name="T49" fmla="*/ 0 h 1230"/>
                    <a:gd name="T50" fmla="*/ 0 w 1217"/>
                    <a:gd name="T51" fmla="*/ 0 h 1230"/>
                    <a:gd name="T52" fmla="*/ 0 w 1217"/>
                    <a:gd name="T53" fmla="*/ 0 h 1230"/>
                    <a:gd name="T54" fmla="*/ 0 w 1217"/>
                    <a:gd name="T55" fmla="*/ 0 h 1230"/>
                    <a:gd name="T56" fmla="*/ 0 w 1217"/>
                    <a:gd name="T57" fmla="*/ 0 h 1230"/>
                    <a:gd name="T58" fmla="*/ 0 w 1217"/>
                    <a:gd name="T59" fmla="*/ 0 h 1230"/>
                    <a:gd name="T60" fmla="*/ 0 w 1217"/>
                    <a:gd name="T61" fmla="*/ 0 h 1230"/>
                    <a:gd name="T62" fmla="*/ 0 w 1217"/>
                    <a:gd name="T63" fmla="*/ 0 h 1230"/>
                    <a:gd name="T64" fmla="*/ 0 w 1217"/>
                    <a:gd name="T65" fmla="*/ 0 h 1230"/>
                    <a:gd name="T66" fmla="*/ 0 w 1217"/>
                    <a:gd name="T67" fmla="*/ 0 h 1230"/>
                    <a:gd name="T68" fmla="*/ 0 w 1217"/>
                    <a:gd name="T69" fmla="*/ 0 h 1230"/>
                    <a:gd name="T70" fmla="*/ 0 w 1217"/>
                    <a:gd name="T71" fmla="*/ 0 h 1230"/>
                    <a:gd name="T72" fmla="*/ 0 w 1217"/>
                    <a:gd name="T73" fmla="*/ 0 h 1230"/>
                    <a:gd name="T74" fmla="*/ 0 w 1217"/>
                    <a:gd name="T75" fmla="*/ 0 h 1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7"/>
                    <a:gd name="T115" fmla="*/ 0 h 1230"/>
                    <a:gd name="T116" fmla="*/ 1217 w 1217"/>
                    <a:gd name="T117" fmla="*/ 1230 h 1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7" h="1230">
                      <a:moveTo>
                        <a:pt x="0" y="1177"/>
                      </a:moveTo>
                      <a:lnTo>
                        <a:pt x="1161" y="0"/>
                      </a:lnTo>
                      <a:lnTo>
                        <a:pt x="1162" y="0"/>
                      </a:lnTo>
                      <a:lnTo>
                        <a:pt x="1163" y="1"/>
                      </a:lnTo>
                      <a:lnTo>
                        <a:pt x="1167" y="4"/>
                      </a:lnTo>
                      <a:lnTo>
                        <a:pt x="1170" y="7"/>
                      </a:lnTo>
                      <a:lnTo>
                        <a:pt x="1174" y="12"/>
                      </a:lnTo>
                      <a:lnTo>
                        <a:pt x="1179" y="16"/>
                      </a:lnTo>
                      <a:lnTo>
                        <a:pt x="1184" y="21"/>
                      </a:lnTo>
                      <a:lnTo>
                        <a:pt x="1189" y="26"/>
                      </a:lnTo>
                      <a:lnTo>
                        <a:pt x="1195" y="32"/>
                      </a:lnTo>
                      <a:lnTo>
                        <a:pt x="1200" y="37"/>
                      </a:lnTo>
                      <a:lnTo>
                        <a:pt x="1204" y="41"/>
                      </a:lnTo>
                      <a:lnTo>
                        <a:pt x="1209" y="46"/>
                      </a:lnTo>
                      <a:lnTo>
                        <a:pt x="1212" y="49"/>
                      </a:lnTo>
                      <a:lnTo>
                        <a:pt x="1214" y="51"/>
                      </a:lnTo>
                      <a:lnTo>
                        <a:pt x="1215" y="54"/>
                      </a:lnTo>
                      <a:lnTo>
                        <a:pt x="1217" y="54"/>
                      </a:lnTo>
                      <a:lnTo>
                        <a:pt x="54" y="1230"/>
                      </a:lnTo>
                      <a:lnTo>
                        <a:pt x="52" y="1229"/>
                      </a:lnTo>
                      <a:lnTo>
                        <a:pt x="49" y="1227"/>
                      </a:lnTo>
                      <a:lnTo>
                        <a:pt x="45" y="1225"/>
                      </a:lnTo>
                      <a:lnTo>
                        <a:pt x="41" y="1220"/>
                      </a:lnTo>
                      <a:lnTo>
                        <a:pt x="36" y="1216"/>
                      </a:lnTo>
                      <a:lnTo>
                        <a:pt x="31" y="1211"/>
                      </a:lnTo>
                      <a:lnTo>
                        <a:pt x="26" y="1207"/>
                      </a:lnTo>
                      <a:lnTo>
                        <a:pt x="20" y="1201"/>
                      </a:lnTo>
                      <a:lnTo>
                        <a:pt x="15" y="1195"/>
                      </a:lnTo>
                      <a:lnTo>
                        <a:pt x="10" y="1191"/>
                      </a:lnTo>
                      <a:lnTo>
                        <a:pt x="7" y="1186"/>
                      </a:lnTo>
                      <a:lnTo>
                        <a:pt x="3" y="1183"/>
                      </a:lnTo>
                      <a:lnTo>
                        <a:pt x="1" y="1179"/>
                      </a:lnTo>
                      <a:lnTo>
                        <a:pt x="0" y="1178"/>
                      </a:lnTo>
                      <a:lnTo>
                        <a:pt x="0" y="117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18" name="Freeform 624"/>
                <p:cNvSpPr>
                  <a:spLocks/>
                </p:cNvSpPr>
                <p:nvPr/>
              </p:nvSpPr>
              <p:spPr bwMode="auto">
                <a:xfrm>
                  <a:off x="3755" y="1641"/>
                  <a:ext cx="123" cy="134"/>
                </a:xfrm>
                <a:custGeom>
                  <a:avLst/>
                  <a:gdLst>
                    <a:gd name="T0" fmla="*/ 0 w 1217"/>
                    <a:gd name="T1" fmla="*/ 0 h 1230"/>
                    <a:gd name="T2" fmla="*/ 0 w 1217"/>
                    <a:gd name="T3" fmla="*/ 0 h 1230"/>
                    <a:gd name="T4" fmla="*/ 0 w 1217"/>
                    <a:gd name="T5" fmla="*/ 0 h 1230"/>
                    <a:gd name="T6" fmla="*/ 0 w 1217"/>
                    <a:gd name="T7" fmla="*/ 0 h 1230"/>
                    <a:gd name="T8" fmla="*/ 0 w 1217"/>
                    <a:gd name="T9" fmla="*/ 0 h 1230"/>
                    <a:gd name="T10" fmla="*/ 0 w 1217"/>
                    <a:gd name="T11" fmla="*/ 0 h 1230"/>
                    <a:gd name="T12" fmla="*/ 0 w 1217"/>
                    <a:gd name="T13" fmla="*/ 0 h 1230"/>
                    <a:gd name="T14" fmla="*/ 0 w 1217"/>
                    <a:gd name="T15" fmla="*/ 0 h 1230"/>
                    <a:gd name="T16" fmla="*/ 0 w 1217"/>
                    <a:gd name="T17" fmla="*/ 0 h 1230"/>
                    <a:gd name="T18" fmla="*/ 0 w 1217"/>
                    <a:gd name="T19" fmla="*/ 0 h 1230"/>
                    <a:gd name="T20" fmla="*/ 0 w 1217"/>
                    <a:gd name="T21" fmla="*/ 0 h 1230"/>
                    <a:gd name="T22" fmla="*/ 0 w 1217"/>
                    <a:gd name="T23" fmla="*/ 0 h 1230"/>
                    <a:gd name="T24" fmla="*/ 0 w 1217"/>
                    <a:gd name="T25" fmla="*/ 0 h 1230"/>
                    <a:gd name="T26" fmla="*/ 0 w 1217"/>
                    <a:gd name="T27" fmla="*/ 0 h 1230"/>
                    <a:gd name="T28" fmla="*/ 0 w 1217"/>
                    <a:gd name="T29" fmla="*/ 0 h 1230"/>
                    <a:gd name="T30" fmla="*/ 0 w 1217"/>
                    <a:gd name="T31" fmla="*/ 0 h 1230"/>
                    <a:gd name="T32" fmla="*/ 0 w 1217"/>
                    <a:gd name="T33" fmla="*/ 0 h 1230"/>
                    <a:gd name="T34" fmla="*/ 0 w 1217"/>
                    <a:gd name="T35" fmla="*/ 0 h 1230"/>
                    <a:gd name="T36" fmla="*/ 0 w 1217"/>
                    <a:gd name="T37" fmla="*/ 0 h 1230"/>
                    <a:gd name="T38" fmla="*/ 0 w 1217"/>
                    <a:gd name="T39" fmla="*/ 0 h 1230"/>
                    <a:gd name="T40" fmla="*/ 0 w 1217"/>
                    <a:gd name="T41" fmla="*/ 0 h 1230"/>
                    <a:gd name="T42" fmla="*/ 0 w 1217"/>
                    <a:gd name="T43" fmla="*/ 0 h 1230"/>
                    <a:gd name="T44" fmla="*/ 0 w 1217"/>
                    <a:gd name="T45" fmla="*/ 0 h 1230"/>
                    <a:gd name="T46" fmla="*/ 0 w 1217"/>
                    <a:gd name="T47" fmla="*/ 0 h 1230"/>
                    <a:gd name="T48" fmla="*/ 0 w 1217"/>
                    <a:gd name="T49" fmla="*/ 0 h 1230"/>
                    <a:gd name="T50" fmla="*/ 0 w 1217"/>
                    <a:gd name="T51" fmla="*/ 0 h 1230"/>
                    <a:gd name="T52" fmla="*/ 0 w 1217"/>
                    <a:gd name="T53" fmla="*/ 0 h 1230"/>
                    <a:gd name="T54" fmla="*/ 0 w 1217"/>
                    <a:gd name="T55" fmla="*/ 0 h 1230"/>
                    <a:gd name="T56" fmla="*/ 0 w 1217"/>
                    <a:gd name="T57" fmla="*/ 0 h 1230"/>
                    <a:gd name="T58" fmla="*/ 0 w 1217"/>
                    <a:gd name="T59" fmla="*/ 0 h 1230"/>
                    <a:gd name="T60" fmla="*/ 0 w 1217"/>
                    <a:gd name="T61" fmla="*/ 0 h 1230"/>
                    <a:gd name="T62" fmla="*/ 0 w 1217"/>
                    <a:gd name="T63" fmla="*/ 0 h 1230"/>
                    <a:gd name="T64" fmla="*/ 0 w 1217"/>
                    <a:gd name="T65" fmla="*/ 0 h 1230"/>
                    <a:gd name="T66" fmla="*/ 0 w 1217"/>
                    <a:gd name="T67" fmla="*/ 0 h 1230"/>
                    <a:gd name="T68" fmla="*/ 0 w 1217"/>
                    <a:gd name="T69" fmla="*/ 0 h 1230"/>
                    <a:gd name="T70" fmla="*/ 0 w 1217"/>
                    <a:gd name="T71" fmla="*/ 0 h 1230"/>
                    <a:gd name="T72" fmla="*/ 0 w 1217"/>
                    <a:gd name="T73" fmla="*/ 0 h 1230"/>
                    <a:gd name="T74" fmla="*/ 0 w 1217"/>
                    <a:gd name="T75" fmla="*/ 0 h 1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7"/>
                    <a:gd name="T115" fmla="*/ 0 h 1230"/>
                    <a:gd name="T116" fmla="*/ 1217 w 1217"/>
                    <a:gd name="T117" fmla="*/ 1230 h 1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7" h="1230">
                      <a:moveTo>
                        <a:pt x="0" y="1177"/>
                      </a:moveTo>
                      <a:lnTo>
                        <a:pt x="1161" y="0"/>
                      </a:lnTo>
                      <a:lnTo>
                        <a:pt x="1162" y="0"/>
                      </a:lnTo>
                      <a:lnTo>
                        <a:pt x="1163" y="1"/>
                      </a:lnTo>
                      <a:lnTo>
                        <a:pt x="1167" y="4"/>
                      </a:lnTo>
                      <a:lnTo>
                        <a:pt x="1170" y="7"/>
                      </a:lnTo>
                      <a:lnTo>
                        <a:pt x="1174" y="12"/>
                      </a:lnTo>
                      <a:lnTo>
                        <a:pt x="1179" y="16"/>
                      </a:lnTo>
                      <a:lnTo>
                        <a:pt x="1184" y="21"/>
                      </a:lnTo>
                      <a:lnTo>
                        <a:pt x="1189" y="26"/>
                      </a:lnTo>
                      <a:lnTo>
                        <a:pt x="1195" y="32"/>
                      </a:lnTo>
                      <a:lnTo>
                        <a:pt x="1200" y="37"/>
                      </a:lnTo>
                      <a:lnTo>
                        <a:pt x="1204" y="41"/>
                      </a:lnTo>
                      <a:lnTo>
                        <a:pt x="1209" y="46"/>
                      </a:lnTo>
                      <a:lnTo>
                        <a:pt x="1212" y="49"/>
                      </a:lnTo>
                      <a:lnTo>
                        <a:pt x="1214" y="51"/>
                      </a:lnTo>
                      <a:lnTo>
                        <a:pt x="1215" y="54"/>
                      </a:lnTo>
                      <a:lnTo>
                        <a:pt x="1217" y="54"/>
                      </a:lnTo>
                      <a:lnTo>
                        <a:pt x="54" y="1230"/>
                      </a:lnTo>
                      <a:lnTo>
                        <a:pt x="52" y="1229"/>
                      </a:lnTo>
                      <a:lnTo>
                        <a:pt x="49" y="1227"/>
                      </a:lnTo>
                      <a:lnTo>
                        <a:pt x="45" y="1225"/>
                      </a:lnTo>
                      <a:lnTo>
                        <a:pt x="41" y="1220"/>
                      </a:lnTo>
                      <a:lnTo>
                        <a:pt x="36" y="1216"/>
                      </a:lnTo>
                      <a:lnTo>
                        <a:pt x="31" y="1211"/>
                      </a:lnTo>
                      <a:lnTo>
                        <a:pt x="26" y="1207"/>
                      </a:lnTo>
                      <a:lnTo>
                        <a:pt x="20" y="1201"/>
                      </a:lnTo>
                      <a:lnTo>
                        <a:pt x="15" y="1195"/>
                      </a:lnTo>
                      <a:lnTo>
                        <a:pt x="10" y="1191"/>
                      </a:lnTo>
                      <a:lnTo>
                        <a:pt x="7" y="1186"/>
                      </a:lnTo>
                      <a:lnTo>
                        <a:pt x="3" y="1183"/>
                      </a:lnTo>
                      <a:lnTo>
                        <a:pt x="1" y="1179"/>
                      </a:lnTo>
                      <a:lnTo>
                        <a:pt x="0" y="1178"/>
                      </a:lnTo>
                      <a:lnTo>
                        <a:pt x="0" y="117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19" name="Freeform 625"/>
                <p:cNvSpPr>
                  <a:spLocks/>
                </p:cNvSpPr>
                <p:nvPr/>
              </p:nvSpPr>
              <p:spPr bwMode="auto">
                <a:xfrm>
                  <a:off x="3872" y="1641"/>
                  <a:ext cx="6" cy="6"/>
                </a:xfrm>
                <a:custGeom>
                  <a:avLst/>
                  <a:gdLst>
                    <a:gd name="T0" fmla="*/ 0 w 56"/>
                    <a:gd name="T1" fmla="*/ 0 h 54"/>
                    <a:gd name="T2" fmla="*/ 0 w 56"/>
                    <a:gd name="T3" fmla="*/ 0 h 54"/>
                    <a:gd name="T4" fmla="*/ 0 w 56"/>
                    <a:gd name="T5" fmla="*/ 0 h 54"/>
                    <a:gd name="T6" fmla="*/ 0 w 56"/>
                    <a:gd name="T7" fmla="*/ 0 h 54"/>
                    <a:gd name="T8" fmla="*/ 0 w 56"/>
                    <a:gd name="T9" fmla="*/ 0 h 54"/>
                    <a:gd name="T10" fmla="*/ 0 w 56"/>
                    <a:gd name="T11" fmla="*/ 0 h 54"/>
                    <a:gd name="T12" fmla="*/ 0 w 56"/>
                    <a:gd name="T13" fmla="*/ 0 h 54"/>
                    <a:gd name="T14" fmla="*/ 0 w 56"/>
                    <a:gd name="T15" fmla="*/ 0 h 54"/>
                    <a:gd name="T16" fmla="*/ 0 w 56"/>
                    <a:gd name="T17" fmla="*/ 0 h 54"/>
                    <a:gd name="T18" fmla="*/ 0 w 56"/>
                    <a:gd name="T19" fmla="*/ 0 h 54"/>
                    <a:gd name="T20" fmla="*/ 0 w 56"/>
                    <a:gd name="T21" fmla="*/ 0 h 54"/>
                    <a:gd name="T22" fmla="*/ 0 w 56"/>
                    <a:gd name="T23" fmla="*/ 0 h 54"/>
                    <a:gd name="T24" fmla="*/ 0 w 56"/>
                    <a:gd name="T25" fmla="*/ 0 h 54"/>
                    <a:gd name="T26" fmla="*/ 0 w 56"/>
                    <a:gd name="T27" fmla="*/ 0 h 54"/>
                    <a:gd name="T28" fmla="*/ 0 w 56"/>
                    <a:gd name="T29" fmla="*/ 0 h 54"/>
                    <a:gd name="T30" fmla="*/ 0 w 56"/>
                    <a:gd name="T31" fmla="*/ 0 h 54"/>
                    <a:gd name="T32" fmla="*/ 0 w 56"/>
                    <a:gd name="T33" fmla="*/ 0 h 54"/>
                    <a:gd name="T34" fmla="*/ 0 w 56"/>
                    <a:gd name="T35" fmla="*/ 0 h 54"/>
                    <a:gd name="T36" fmla="*/ 0 w 56"/>
                    <a:gd name="T37" fmla="*/ 0 h 54"/>
                    <a:gd name="T38" fmla="*/ 0 w 56"/>
                    <a:gd name="T39" fmla="*/ 0 h 54"/>
                    <a:gd name="T40" fmla="*/ 0 w 56"/>
                    <a:gd name="T41" fmla="*/ 0 h 54"/>
                    <a:gd name="T42" fmla="*/ 0 w 56"/>
                    <a:gd name="T43" fmla="*/ 0 h 54"/>
                    <a:gd name="T44" fmla="*/ 0 w 56"/>
                    <a:gd name="T45" fmla="*/ 0 h 54"/>
                    <a:gd name="T46" fmla="*/ 0 w 56"/>
                    <a:gd name="T47" fmla="*/ 0 h 54"/>
                    <a:gd name="T48" fmla="*/ 0 w 56"/>
                    <a:gd name="T49" fmla="*/ 0 h 54"/>
                    <a:gd name="T50" fmla="*/ 0 w 56"/>
                    <a:gd name="T51" fmla="*/ 0 h 54"/>
                    <a:gd name="T52" fmla="*/ 0 w 56"/>
                    <a:gd name="T53" fmla="*/ 0 h 54"/>
                    <a:gd name="T54" fmla="*/ 0 w 56"/>
                    <a:gd name="T55" fmla="*/ 0 h 54"/>
                    <a:gd name="T56" fmla="*/ 0 w 56"/>
                    <a:gd name="T57" fmla="*/ 0 h 54"/>
                    <a:gd name="T58" fmla="*/ 0 w 56"/>
                    <a:gd name="T59" fmla="*/ 0 h 54"/>
                    <a:gd name="T60" fmla="*/ 0 w 56"/>
                    <a:gd name="T61" fmla="*/ 0 h 54"/>
                    <a:gd name="T62" fmla="*/ 0 w 56"/>
                    <a:gd name="T63" fmla="*/ 0 h 54"/>
                    <a:gd name="T64" fmla="*/ 0 w 5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54"/>
                    <a:gd name="T101" fmla="*/ 56 w 5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54">
                      <a:moveTo>
                        <a:pt x="27" y="27"/>
                      </a:moveTo>
                      <a:lnTo>
                        <a:pt x="23" y="22"/>
                      </a:lnTo>
                      <a:lnTo>
                        <a:pt x="17" y="17"/>
                      </a:lnTo>
                      <a:lnTo>
                        <a:pt x="13" y="12"/>
                      </a:lnTo>
                      <a:lnTo>
                        <a:pt x="8" y="8"/>
                      </a:lnTo>
                      <a:lnTo>
                        <a:pt x="5" y="5"/>
                      </a:lnTo>
                      <a:lnTo>
                        <a:pt x="2" y="2"/>
                      </a:lnTo>
                      <a:lnTo>
                        <a:pt x="1" y="0"/>
                      </a:lnTo>
                      <a:lnTo>
                        <a:pt x="0" y="0"/>
                      </a:lnTo>
                      <a:lnTo>
                        <a:pt x="1" y="0"/>
                      </a:lnTo>
                      <a:lnTo>
                        <a:pt x="2" y="1"/>
                      </a:lnTo>
                      <a:lnTo>
                        <a:pt x="6" y="4"/>
                      </a:lnTo>
                      <a:lnTo>
                        <a:pt x="9" y="7"/>
                      </a:lnTo>
                      <a:lnTo>
                        <a:pt x="13" y="12"/>
                      </a:lnTo>
                      <a:lnTo>
                        <a:pt x="18" y="16"/>
                      </a:lnTo>
                      <a:lnTo>
                        <a:pt x="23" y="21"/>
                      </a:lnTo>
                      <a:lnTo>
                        <a:pt x="28" y="26"/>
                      </a:lnTo>
                      <a:lnTo>
                        <a:pt x="34" y="32"/>
                      </a:lnTo>
                      <a:lnTo>
                        <a:pt x="39" y="37"/>
                      </a:lnTo>
                      <a:lnTo>
                        <a:pt x="43" y="41"/>
                      </a:lnTo>
                      <a:lnTo>
                        <a:pt x="48" y="46"/>
                      </a:lnTo>
                      <a:lnTo>
                        <a:pt x="51" y="49"/>
                      </a:lnTo>
                      <a:lnTo>
                        <a:pt x="53" y="51"/>
                      </a:lnTo>
                      <a:lnTo>
                        <a:pt x="54" y="54"/>
                      </a:lnTo>
                      <a:lnTo>
                        <a:pt x="56" y="54"/>
                      </a:lnTo>
                      <a:lnTo>
                        <a:pt x="54" y="54"/>
                      </a:lnTo>
                      <a:lnTo>
                        <a:pt x="53" y="51"/>
                      </a:lnTo>
                      <a:lnTo>
                        <a:pt x="50" y="49"/>
                      </a:lnTo>
                      <a:lnTo>
                        <a:pt x="47" y="46"/>
                      </a:lnTo>
                      <a:lnTo>
                        <a:pt x="43" y="42"/>
                      </a:lnTo>
                      <a:lnTo>
                        <a:pt x="39" y="38"/>
                      </a:lnTo>
                      <a:lnTo>
                        <a:pt x="33" y="32"/>
                      </a:lnTo>
                      <a:lnTo>
                        <a:pt x="27" y="2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20" name="Freeform 626"/>
                <p:cNvSpPr>
                  <a:spLocks/>
                </p:cNvSpPr>
                <p:nvPr/>
              </p:nvSpPr>
              <p:spPr bwMode="auto">
                <a:xfrm>
                  <a:off x="3872" y="1641"/>
                  <a:ext cx="6" cy="6"/>
                </a:xfrm>
                <a:custGeom>
                  <a:avLst/>
                  <a:gdLst>
                    <a:gd name="T0" fmla="*/ 0 w 56"/>
                    <a:gd name="T1" fmla="*/ 0 h 54"/>
                    <a:gd name="T2" fmla="*/ 0 w 56"/>
                    <a:gd name="T3" fmla="*/ 0 h 54"/>
                    <a:gd name="T4" fmla="*/ 0 w 56"/>
                    <a:gd name="T5" fmla="*/ 0 h 54"/>
                    <a:gd name="T6" fmla="*/ 0 w 56"/>
                    <a:gd name="T7" fmla="*/ 0 h 54"/>
                    <a:gd name="T8" fmla="*/ 0 w 56"/>
                    <a:gd name="T9" fmla="*/ 0 h 54"/>
                    <a:gd name="T10" fmla="*/ 0 w 56"/>
                    <a:gd name="T11" fmla="*/ 0 h 54"/>
                    <a:gd name="T12" fmla="*/ 0 w 56"/>
                    <a:gd name="T13" fmla="*/ 0 h 54"/>
                    <a:gd name="T14" fmla="*/ 0 w 56"/>
                    <a:gd name="T15" fmla="*/ 0 h 54"/>
                    <a:gd name="T16" fmla="*/ 0 w 56"/>
                    <a:gd name="T17" fmla="*/ 0 h 54"/>
                    <a:gd name="T18" fmla="*/ 0 w 56"/>
                    <a:gd name="T19" fmla="*/ 0 h 54"/>
                    <a:gd name="T20" fmla="*/ 0 w 56"/>
                    <a:gd name="T21" fmla="*/ 0 h 54"/>
                    <a:gd name="T22" fmla="*/ 0 w 56"/>
                    <a:gd name="T23" fmla="*/ 0 h 54"/>
                    <a:gd name="T24" fmla="*/ 0 w 56"/>
                    <a:gd name="T25" fmla="*/ 0 h 54"/>
                    <a:gd name="T26" fmla="*/ 0 w 56"/>
                    <a:gd name="T27" fmla="*/ 0 h 54"/>
                    <a:gd name="T28" fmla="*/ 0 w 56"/>
                    <a:gd name="T29" fmla="*/ 0 h 54"/>
                    <a:gd name="T30" fmla="*/ 0 w 56"/>
                    <a:gd name="T31" fmla="*/ 0 h 54"/>
                    <a:gd name="T32" fmla="*/ 0 w 56"/>
                    <a:gd name="T33" fmla="*/ 0 h 54"/>
                    <a:gd name="T34" fmla="*/ 0 w 56"/>
                    <a:gd name="T35" fmla="*/ 0 h 54"/>
                    <a:gd name="T36" fmla="*/ 0 w 56"/>
                    <a:gd name="T37" fmla="*/ 0 h 54"/>
                    <a:gd name="T38" fmla="*/ 0 w 56"/>
                    <a:gd name="T39" fmla="*/ 0 h 54"/>
                    <a:gd name="T40" fmla="*/ 0 w 56"/>
                    <a:gd name="T41" fmla="*/ 0 h 54"/>
                    <a:gd name="T42" fmla="*/ 0 w 56"/>
                    <a:gd name="T43" fmla="*/ 0 h 54"/>
                    <a:gd name="T44" fmla="*/ 0 w 56"/>
                    <a:gd name="T45" fmla="*/ 0 h 54"/>
                    <a:gd name="T46" fmla="*/ 0 w 56"/>
                    <a:gd name="T47" fmla="*/ 0 h 54"/>
                    <a:gd name="T48" fmla="*/ 0 w 56"/>
                    <a:gd name="T49" fmla="*/ 0 h 54"/>
                    <a:gd name="T50" fmla="*/ 0 w 56"/>
                    <a:gd name="T51" fmla="*/ 0 h 54"/>
                    <a:gd name="T52" fmla="*/ 0 w 56"/>
                    <a:gd name="T53" fmla="*/ 0 h 54"/>
                    <a:gd name="T54" fmla="*/ 0 w 56"/>
                    <a:gd name="T55" fmla="*/ 0 h 54"/>
                    <a:gd name="T56" fmla="*/ 0 w 56"/>
                    <a:gd name="T57" fmla="*/ 0 h 54"/>
                    <a:gd name="T58" fmla="*/ 0 w 56"/>
                    <a:gd name="T59" fmla="*/ 0 h 54"/>
                    <a:gd name="T60" fmla="*/ 0 w 56"/>
                    <a:gd name="T61" fmla="*/ 0 h 54"/>
                    <a:gd name="T62" fmla="*/ 0 w 56"/>
                    <a:gd name="T63" fmla="*/ 0 h 54"/>
                    <a:gd name="T64" fmla="*/ 0 w 5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54"/>
                    <a:gd name="T101" fmla="*/ 56 w 5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54">
                      <a:moveTo>
                        <a:pt x="27" y="27"/>
                      </a:moveTo>
                      <a:lnTo>
                        <a:pt x="23" y="22"/>
                      </a:lnTo>
                      <a:lnTo>
                        <a:pt x="17" y="17"/>
                      </a:lnTo>
                      <a:lnTo>
                        <a:pt x="13" y="12"/>
                      </a:lnTo>
                      <a:lnTo>
                        <a:pt x="8" y="8"/>
                      </a:lnTo>
                      <a:lnTo>
                        <a:pt x="5" y="5"/>
                      </a:lnTo>
                      <a:lnTo>
                        <a:pt x="2" y="2"/>
                      </a:lnTo>
                      <a:lnTo>
                        <a:pt x="1" y="0"/>
                      </a:lnTo>
                      <a:lnTo>
                        <a:pt x="0" y="0"/>
                      </a:lnTo>
                      <a:lnTo>
                        <a:pt x="1" y="0"/>
                      </a:lnTo>
                      <a:lnTo>
                        <a:pt x="2" y="1"/>
                      </a:lnTo>
                      <a:lnTo>
                        <a:pt x="6" y="4"/>
                      </a:lnTo>
                      <a:lnTo>
                        <a:pt x="9" y="7"/>
                      </a:lnTo>
                      <a:lnTo>
                        <a:pt x="13" y="12"/>
                      </a:lnTo>
                      <a:lnTo>
                        <a:pt x="18" y="16"/>
                      </a:lnTo>
                      <a:lnTo>
                        <a:pt x="23" y="21"/>
                      </a:lnTo>
                      <a:lnTo>
                        <a:pt x="28" y="26"/>
                      </a:lnTo>
                      <a:lnTo>
                        <a:pt x="34" y="32"/>
                      </a:lnTo>
                      <a:lnTo>
                        <a:pt x="39" y="37"/>
                      </a:lnTo>
                      <a:lnTo>
                        <a:pt x="43" y="41"/>
                      </a:lnTo>
                      <a:lnTo>
                        <a:pt x="48" y="46"/>
                      </a:lnTo>
                      <a:lnTo>
                        <a:pt x="51" y="49"/>
                      </a:lnTo>
                      <a:lnTo>
                        <a:pt x="53" y="51"/>
                      </a:lnTo>
                      <a:lnTo>
                        <a:pt x="54" y="54"/>
                      </a:lnTo>
                      <a:lnTo>
                        <a:pt x="56" y="54"/>
                      </a:lnTo>
                      <a:lnTo>
                        <a:pt x="54" y="54"/>
                      </a:lnTo>
                      <a:lnTo>
                        <a:pt x="53" y="51"/>
                      </a:lnTo>
                      <a:lnTo>
                        <a:pt x="50" y="49"/>
                      </a:lnTo>
                      <a:lnTo>
                        <a:pt x="47" y="46"/>
                      </a:lnTo>
                      <a:lnTo>
                        <a:pt x="43" y="42"/>
                      </a:lnTo>
                      <a:lnTo>
                        <a:pt x="39" y="38"/>
                      </a:lnTo>
                      <a:lnTo>
                        <a:pt x="33" y="32"/>
                      </a:lnTo>
                      <a:lnTo>
                        <a:pt x="27" y="2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21" name="Freeform 627"/>
                <p:cNvSpPr>
                  <a:spLocks/>
                </p:cNvSpPr>
                <p:nvPr/>
              </p:nvSpPr>
              <p:spPr bwMode="auto">
                <a:xfrm>
                  <a:off x="3454" y="1465"/>
                  <a:ext cx="274" cy="197"/>
                </a:xfrm>
                <a:custGeom>
                  <a:avLst/>
                  <a:gdLst>
                    <a:gd name="T0" fmla="*/ 0 w 2728"/>
                    <a:gd name="T1" fmla="*/ 0 h 1805"/>
                    <a:gd name="T2" fmla="*/ 0 w 2728"/>
                    <a:gd name="T3" fmla="*/ 0 h 1805"/>
                    <a:gd name="T4" fmla="*/ 0 w 2728"/>
                    <a:gd name="T5" fmla="*/ 0 h 1805"/>
                    <a:gd name="T6" fmla="*/ 0 w 2728"/>
                    <a:gd name="T7" fmla="*/ 0 h 1805"/>
                    <a:gd name="T8" fmla="*/ 0 w 2728"/>
                    <a:gd name="T9" fmla="*/ 0 h 1805"/>
                    <a:gd name="T10" fmla="*/ 0 w 2728"/>
                    <a:gd name="T11" fmla="*/ 0 h 1805"/>
                    <a:gd name="T12" fmla="*/ 0 w 2728"/>
                    <a:gd name="T13" fmla="*/ 0 h 1805"/>
                    <a:gd name="T14" fmla="*/ 0 60000 65536"/>
                    <a:gd name="T15" fmla="*/ 0 60000 65536"/>
                    <a:gd name="T16" fmla="*/ 0 60000 65536"/>
                    <a:gd name="T17" fmla="*/ 0 60000 65536"/>
                    <a:gd name="T18" fmla="*/ 0 60000 65536"/>
                    <a:gd name="T19" fmla="*/ 0 60000 65536"/>
                    <a:gd name="T20" fmla="*/ 0 60000 65536"/>
                    <a:gd name="T21" fmla="*/ 0 w 2728"/>
                    <a:gd name="T22" fmla="*/ 0 h 1805"/>
                    <a:gd name="T23" fmla="*/ 2728 w 2728"/>
                    <a:gd name="T24" fmla="*/ 1805 h 18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8" h="1805">
                      <a:moveTo>
                        <a:pt x="2121" y="1638"/>
                      </a:moveTo>
                      <a:lnTo>
                        <a:pt x="2057" y="1805"/>
                      </a:lnTo>
                      <a:lnTo>
                        <a:pt x="0" y="1791"/>
                      </a:lnTo>
                      <a:lnTo>
                        <a:pt x="534" y="88"/>
                      </a:lnTo>
                      <a:lnTo>
                        <a:pt x="724" y="61"/>
                      </a:lnTo>
                      <a:lnTo>
                        <a:pt x="2728" y="0"/>
                      </a:lnTo>
                      <a:lnTo>
                        <a:pt x="2121" y="163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22" name="Freeform 628"/>
                <p:cNvSpPr>
                  <a:spLocks/>
                </p:cNvSpPr>
                <p:nvPr/>
              </p:nvSpPr>
              <p:spPr bwMode="auto">
                <a:xfrm>
                  <a:off x="3454" y="1465"/>
                  <a:ext cx="274" cy="197"/>
                </a:xfrm>
                <a:custGeom>
                  <a:avLst/>
                  <a:gdLst>
                    <a:gd name="T0" fmla="*/ 0 w 2728"/>
                    <a:gd name="T1" fmla="*/ 0 h 1805"/>
                    <a:gd name="T2" fmla="*/ 0 w 2728"/>
                    <a:gd name="T3" fmla="*/ 0 h 1805"/>
                    <a:gd name="T4" fmla="*/ 0 w 2728"/>
                    <a:gd name="T5" fmla="*/ 0 h 1805"/>
                    <a:gd name="T6" fmla="*/ 0 w 2728"/>
                    <a:gd name="T7" fmla="*/ 0 h 1805"/>
                    <a:gd name="T8" fmla="*/ 0 w 2728"/>
                    <a:gd name="T9" fmla="*/ 0 h 1805"/>
                    <a:gd name="T10" fmla="*/ 0 w 2728"/>
                    <a:gd name="T11" fmla="*/ 0 h 1805"/>
                    <a:gd name="T12" fmla="*/ 0 w 2728"/>
                    <a:gd name="T13" fmla="*/ 0 h 1805"/>
                    <a:gd name="T14" fmla="*/ 0 60000 65536"/>
                    <a:gd name="T15" fmla="*/ 0 60000 65536"/>
                    <a:gd name="T16" fmla="*/ 0 60000 65536"/>
                    <a:gd name="T17" fmla="*/ 0 60000 65536"/>
                    <a:gd name="T18" fmla="*/ 0 60000 65536"/>
                    <a:gd name="T19" fmla="*/ 0 60000 65536"/>
                    <a:gd name="T20" fmla="*/ 0 60000 65536"/>
                    <a:gd name="T21" fmla="*/ 0 w 2728"/>
                    <a:gd name="T22" fmla="*/ 0 h 1805"/>
                    <a:gd name="T23" fmla="*/ 2728 w 2728"/>
                    <a:gd name="T24" fmla="*/ 1805 h 18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8" h="1805">
                      <a:moveTo>
                        <a:pt x="2121" y="1638"/>
                      </a:moveTo>
                      <a:lnTo>
                        <a:pt x="2057" y="1805"/>
                      </a:lnTo>
                      <a:lnTo>
                        <a:pt x="0" y="1791"/>
                      </a:lnTo>
                      <a:lnTo>
                        <a:pt x="534" y="88"/>
                      </a:lnTo>
                      <a:lnTo>
                        <a:pt x="724" y="61"/>
                      </a:lnTo>
                      <a:lnTo>
                        <a:pt x="2728" y="0"/>
                      </a:lnTo>
                      <a:lnTo>
                        <a:pt x="2121" y="163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23" name="Line 629"/>
                <p:cNvSpPr>
                  <a:spLocks noChangeShapeType="1"/>
                </p:cNvSpPr>
                <p:nvPr/>
              </p:nvSpPr>
              <p:spPr bwMode="auto">
                <a:xfrm flipV="1">
                  <a:off x="3661" y="1465"/>
                  <a:ext cx="67" cy="19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24" name="Line 630"/>
                <p:cNvSpPr>
                  <a:spLocks noChangeShapeType="1"/>
                </p:cNvSpPr>
                <p:nvPr/>
              </p:nvSpPr>
              <p:spPr bwMode="auto">
                <a:xfrm flipH="1" flipV="1">
                  <a:off x="3508" y="1474"/>
                  <a:ext cx="153" cy="18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25" name="Line 631"/>
                <p:cNvSpPr>
                  <a:spLocks noChangeShapeType="1"/>
                </p:cNvSpPr>
                <p:nvPr/>
              </p:nvSpPr>
              <p:spPr bwMode="auto">
                <a:xfrm flipH="1">
                  <a:off x="3508" y="1465"/>
                  <a:ext cx="220" cy="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26" name="Oval 632"/>
                <p:cNvSpPr>
                  <a:spLocks noChangeArrowheads="1"/>
                </p:cNvSpPr>
                <p:nvPr/>
              </p:nvSpPr>
              <p:spPr bwMode="auto">
                <a:xfrm>
                  <a:off x="3837" y="1285"/>
                  <a:ext cx="55"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27" name="Freeform 633"/>
                <p:cNvSpPr>
                  <a:spLocks/>
                </p:cNvSpPr>
                <p:nvPr/>
              </p:nvSpPr>
              <p:spPr bwMode="auto">
                <a:xfrm>
                  <a:off x="3726" y="1332"/>
                  <a:ext cx="123" cy="135"/>
                </a:xfrm>
                <a:custGeom>
                  <a:avLst/>
                  <a:gdLst>
                    <a:gd name="T0" fmla="*/ 0 w 1220"/>
                    <a:gd name="T1" fmla="*/ 0 h 1239"/>
                    <a:gd name="T2" fmla="*/ 0 w 1220"/>
                    <a:gd name="T3" fmla="*/ 0 h 1239"/>
                    <a:gd name="T4" fmla="*/ 0 w 1220"/>
                    <a:gd name="T5" fmla="*/ 0 h 1239"/>
                    <a:gd name="T6" fmla="*/ 0 w 1220"/>
                    <a:gd name="T7" fmla="*/ 0 h 1239"/>
                    <a:gd name="T8" fmla="*/ 0 w 1220"/>
                    <a:gd name="T9" fmla="*/ 0 h 1239"/>
                    <a:gd name="T10" fmla="*/ 0 w 1220"/>
                    <a:gd name="T11" fmla="*/ 0 h 1239"/>
                    <a:gd name="T12" fmla="*/ 0 w 1220"/>
                    <a:gd name="T13" fmla="*/ 0 h 1239"/>
                    <a:gd name="T14" fmla="*/ 0 w 1220"/>
                    <a:gd name="T15" fmla="*/ 0 h 1239"/>
                    <a:gd name="T16" fmla="*/ 0 w 1220"/>
                    <a:gd name="T17" fmla="*/ 0 h 1239"/>
                    <a:gd name="T18" fmla="*/ 0 w 1220"/>
                    <a:gd name="T19" fmla="*/ 0 h 1239"/>
                    <a:gd name="T20" fmla="*/ 0 w 1220"/>
                    <a:gd name="T21" fmla="*/ 0 h 1239"/>
                    <a:gd name="T22" fmla="*/ 0 w 1220"/>
                    <a:gd name="T23" fmla="*/ 0 h 1239"/>
                    <a:gd name="T24" fmla="*/ 0 w 1220"/>
                    <a:gd name="T25" fmla="*/ 0 h 1239"/>
                    <a:gd name="T26" fmla="*/ 0 w 1220"/>
                    <a:gd name="T27" fmla="*/ 0 h 1239"/>
                    <a:gd name="T28" fmla="*/ 0 w 1220"/>
                    <a:gd name="T29" fmla="*/ 0 h 1239"/>
                    <a:gd name="T30" fmla="*/ 0 w 1220"/>
                    <a:gd name="T31" fmla="*/ 0 h 1239"/>
                    <a:gd name="T32" fmla="*/ 0 w 1220"/>
                    <a:gd name="T33" fmla="*/ 0 h 1239"/>
                    <a:gd name="T34" fmla="*/ 0 w 1220"/>
                    <a:gd name="T35" fmla="*/ 0 h 1239"/>
                    <a:gd name="T36" fmla="*/ 0 w 1220"/>
                    <a:gd name="T37" fmla="*/ 0 h 1239"/>
                    <a:gd name="T38" fmla="*/ 0 w 1220"/>
                    <a:gd name="T39" fmla="*/ 0 h 1239"/>
                    <a:gd name="T40" fmla="*/ 0 w 1220"/>
                    <a:gd name="T41" fmla="*/ 0 h 1239"/>
                    <a:gd name="T42" fmla="*/ 0 w 1220"/>
                    <a:gd name="T43" fmla="*/ 0 h 1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0"/>
                    <a:gd name="T67" fmla="*/ 0 h 1239"/>
                    <a:gd name="T68" fmla="*/ 1220 w 1220"/>
                    <a:gd name="T69" fmla="*/ 1239 h 12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0" h="1239">
                      <a:moveTo>
                        <a:pt x="1220" y="53"/>
                      </a:moveTo>
                      <a:lnTo>
                        <a:pt x="54" y="1239"/>
                      </a:lnTo>
                      <a:lnTo>
                        <a:pt x="0" y="1186"/>
                      </a:lnTo>
                      <a:lnTo>
                        <a:pt x="1164" y="0"/>
                      </a:lnTo>
                      <a:lnTo>
                        <a:pt x="1165" y="0"/>
                      </a:lnTo>
                      <a:lnTo>
                        <a:pt x="1167" y="1"/>
                      </a:lnTo>
                      <a:lnTo>
                        <a:pt x="1170" y="4"/>
                      </a:lnTo>
                      <a:lnTo>
                        <a:pt x="1174" y="7"/>
                      </a:lnTo>
                      <a:lnTo>
                        <a:pt x="1178" y="10"/>
                      </a:lnTo>
                      <a:lnTo>
                        <a:pt x="1183" y="15"/>
                      </a:lnTo>
                      <a:lnTo>
                        <a:pt x="1188" y="19"/>
                      </a:lnTo>
                      <a:lnTo>
                        <a:pt x="1194" y="25"/>
                      </a:lnTo>
                      <a:lnTo>
                        <a:pt x="1199" y="31"/>
                      </a:lnTo>
                      <a:lnTo>
                        <a:pt x="1204" y="35"/>
                      </a:lnTo>
                      <a:lnTo>
                        <a:pt x="1208" y="41"/>
                      </a:lnTo>
                      <a:lnTo>
                        <a:pt x="1213" y="44"/>
                      </a:lnTo>
                      <a:lnTo>
                        <a:pt x="1216" y="48"/>
                      </a:lnTo>
                      <a:lnTo>
                        <a:pt x="1218" y="51"/>
                      </a:lnTo>
                      <a:lnTo>
                        <a:pt x="1220" y="53"/>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28" name="Freeform 634"/>
                <p:cNvSpPr>
                  <a:spLocks/>
                </p:cNvSpPr>
                <p:nvPr/>
              </p:nvSpPr>
              <p:spPr bwMode="auto">
                <a:xfrm>
                  <a:off x="3726" y="1332"/>
                  <a:ext cx="123" cy="135"/>
                </a:xfrm>
                <a:custGeom>
                  <a:avLst/>
                  <a:gdLst>
                    <a:gd name="T0" fmla="*/ 0 w 1220"/>
                    <a:gd name="T1" fmla="*/ 0 h 1239"/>
                    <a:gd name="T2" fmla="*/ 0 w 1220"/>
                    <a:gd name="T3" fmla="*/ 0 h 1239"/>
                    <a:gd name="T4" fmla="*/ 0 w 1220"/>
                    <a:gd name="T5" fmla="*/ 0 h 1239"/>
                    <a:gd name="T6" fmla="*/ 0 w 1220"/>
                    <a:gd name="T7" fmla="*/ 0 h 1239"/>
                    <a:gd name="T8" fmla="*/ 0 w 1220"/>
                    <a:gd name="T9" fmla="*/ 0 h 1239"/>
                    <a:gd name="T10" fmla="*/ 0 w 1220"/>
                    <a:gd name="T11" fmla="*/ 0 h 1239"/>
                    <a:gd name="T12" fmla="*/ 0 w 1220"/>
                    <a:gd name="T13" fmla="*/ 0 h 1239"/>
                    <a:gd name="T14" fmla="*/ 0 w 1220"/>
                    <a:gd name="T15" fmla="*/ 0 h 1239"/>
                    <a:gd name="T16" fmla="*/ 0 w 1220"/>
                    <a:gd name="T17" fmla="*/ 0 h 1239"/>
                    <a:gd name="T18" fmla="*/ 0 w 1220"/>
                    <a:gd name="T19" fmla="*/ 0 h 1239"/>
                    <a:gd name="T20" fmla="*/ 0 w 1220"/>
                    <a:gd name="T21" fmla="*/ 0 h 1239"/>
                    <a:gd name="T22" fmla="*/ 0 w 1220"/>
                    <a:gd name="T23" fmla="*/ 0 h 1239"/>
                    <a:gd name="T24" fmla="*/ 0 w 1220"/>
                    <a:gd name="T25" fmla="*/ 0 h 1239"/>
                    <a:gd name="T26" fmla="*/ 0 w 1220"/>
                    <a:gd name="T27" fmla="*/ 0 h 1239"/>
                    <a:gd name="T28" fmla="*/ 0 w 1220"/>
                    <a:gd name="T29" fmla="*/ 0 h 1239"/>
                    <a:gd name="T30" fmla="*/ 0 w 1220"/>
                    <a:gd name="T31" fmla="*/ 0 h 1239"/>
                    <a:gd name="T32" fmla="*/ 0 w 1220"/>
                    <a:gd name="T33" fmla="*/ 0 h 1239"/>
                    <a:gd name="T34" fmla="*/ 0 w 1220"/>
                    <a:gd name="T35" fmla="*/ 0 h 1239"/>
                    <a:gd name="T36" fmla="*/ 0 w 1220"/>
                    <a:gd name="T37" fmla="*/ 0 h 1239"/>
                    <a:gd name="T38" fmla="*/ 0 w 1220"/>
                    <a:gd name="T39" fmla="*/ 0 h 1239"/>
                    <a:gd name="T40" fmla="*/ 0 w 1220"/>
                    <a:gd name="T41" fmla="*/ 0 h 1239"/>
                    <a:gd name="T42" fmla="*/ 0 w 1220"/>
                    <a:gd name="T43" fmla="*/ 0 h 1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0"/>
                    <a:gd name="T67" fmla="*/ 0 h 1239"/>
                    <a:gd name="T68" fmla="*/ 1220 w 1220"/>
                    <a:gd name="T69" fmla="*/ 1239 h 12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0" h="1239">
                      <a:moveTo>
                        <a:pt x="1220" y="53"/>
                      </a:moveTo>
                      <a:lnTo>
                        <a:pt x="54" y="1239"/>
                      </a:lnTo>
                      <a:lnTo>
                        <a:pt x="0" y="1186"/>
                      </a:lnTo>
                      <a:lnTo>
                        <a:pt x="1164" y="0"/>
                      </a:lnTo>
                      <a:lnTo>
                        <a:pt x="1165" y="0"/>
                      </a:lnTo>
                      <a:lnTo>
                        <a:pt x="1167" y="1"/>
                      </a:lnTo>
                      <a:lnTo>
                        <a:pt x="1170" y="4"/>
                      </a:lnTo>
                      <a:lnTo>
                        <a:pt x="1174" y="7"/>
                      </a:lnTo>
                      <a:lnTo>
                        <a:pt x="1178" y="10"/>
                      </a:lnTo>
                      <a:lnTo>
                        <a:pt x="1183" y="15"/>
                      </a:lnTo>
                      <a:lnTo>
                        <a:pt x="1188" y="19"/>
                      </a:lnTo>
                      <a:lnTo>
                        <a:pt x="1194" y="25"/>
                      </a:lnTo>
                      <a:lnTo>
                        <a:pt x="1199" y="31"/>
                      </a:lnTo>
                      <a:lnTo>
                        <a:pt x="1204" y="35"/>
                      </a:lnTo>
                      <a:lnTo>
                        <a:pt x="1208" y="41"/>
                      </a:lnTo>
                      <a:lnTo>
                        <a:pt x="1213" y="44"/>
                      </a:lnTo>
                      <a:lnTo>
                        <a:pt x="1216" y="48"/>
                      </a:lnTo>
                      <a:lnTo>
                        <a:pt x="1218" y="51"/>
                      </a:lnTo>
                      <a:lnTo>
                        <a:pt x="1220" y="53"/>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929" name="Freeform 635"/>
                <p:cNvSpPr>
                  <a:spLocks/>
                </p:cNvSpPr>
                <p:nvPr/>
              </p:nvSpPr>
              <p:spPr bwMode="auto">
                <a:xfrm>
                  <a:off x="3965" y="1818"/>
                  <a:ext cx="62" cy="111"/>
                </a:xfrm>
                <a:custGeom>
                  <a:avLst/>
                  <a:gdLst>
                    <a:gd name="T0" fmla="*/ 0 w 618"/>
                    <a:gd name="T1" fmla="*/ 0 h 1026"/>
                    <a:gd name="T2" fmla="*/ 0 w 618"/>
                    <a:gd name="T3" fmla="*/ 0 h 1026"/>
                    <a:gd name="T4" fmla="*/ 0 w 618"/>
                    <a:gd name="T5" fmla="*/ 0 h 1026"/>
                    <a:gd name="T6" fmla="*/ 0 w 618"/>
                    <a:gd name="T7" fmla="*/ 0 h 1026"/>
                    <a:gd name="T8" fmla="*/ 0 w 618"/>
                    <a:gd name="T9" fmla="*/ 0 h 1026"/>
                    <a:gd name="T10" fmla="*/ 0 w 618"/>
                    <a:gd name="T11" fmla="*/ 0 h 1026"/>
                    <a:gd name="T12" fmla="*/ 0 w 618"/>
                    <a:gd name="T13" fmla="*/ 0 h 1026"/>
                    <a:gd name="T14" fmla="*/ 0 w 618"/>
                    <a:gd name="T15" fmla="*/ 0 h 1026"/>
                    <a:gd name="T16" fmla="*/ 0 w 618"/>
                    <a:gd name="T17" fmla="*/ 0 h 1026"/>
                    <a:gd name="T18" fmla="*/ 0 w 618"/>
                    <a:gd name="T19" fmla="*/ 0 h 1026"/>
                    <a:gd name="T20" fmla="*/ 0 w 618"/>
                    <a:gd name="T21" fmla="*/ 0 h 1026"/>
                    <a:gd name="T22" fmla="*/ 0 w 618"/>
                    <a:gd name="T23" fmla="*/ 0 h 1026"/>
                    <a:gd name="T24" fmla="*/ 0 w 618"/>
                    <a:gd name="T25" fmla="*/ 0 h 1026"/>
                    <a:gd name="T26" fmla="*/ 0 w 618"/>
                    <a:gd name="T27" fmla="*/ 0 h 1026"/>
                    <a:gd name="T28" fmla="*/ 0 w 618"/>
                    <a:gd name="T29" fmla="*/ 0 h 1026"/>
                    <a:gd name="T30" fmla="*/ 0 w 618"/>
                    <a:gd name="T31" fmla="*/ 0 h 1026"/>
                    <a:gd name="T32" fmla="*/ 0 w 618"/>
                    <a:gd name="T33" fmla="*/ 0 h 1026"/>
                    <a:gd name="T34" fmla="*/ 0 w 618"/>
                    <a:gd name="T35" fmla="*/ 0 h 1026"/>
                    <a:gd name="T36" fmla="*/ 0 w 618"/>
                    <a:gd name="T37" fmla="*/ 0 h 1026"/>
                    <a:gd name="T38" fmla="*/ 0 w 618"/>
                    <a:gd name="T39" fmla="*/ 0 h 1026"/>
                    <a:gd name="T40" fmla="*/ 0 w 618"/>
                    <a:gd name="T41" fmla="*/ 0 h 1026"/>
                    <a:gd name="T42" fmla="*/ 0 w 618"/>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8"/>
                    <a:gd name="T67" fmla="*/ 0 h 1026"/>
                    <a:gd name="T68" fmla="*/ 618 w 618"/>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8" h="1026">
                      <a:moveTo>
                        <a:pt x="549" y="1014"/>
                      </a:moveTo>
                      <a:lnTo>
                        <a:pt x="0" y="38"/>
                      </a:lnTo>
                      <a:lnTo>
                        <a:pt x="69" y="0"/>
                      </a:lnTo>
                      <a:lnTo>
                        <a:pt x="616" y="976"/>
                      </a:lnTo>
                      <a:lnTo>
                        <a:pt x="618" y="982"/>
                      </a:lnTo>
                      <a:lnTo>
                        <a:pt x="618" y="987"/>
                      </a:lnTo>
                      <a:lnTo>
                        <a:pt x="618" y="993"/>
                      </a:lnTo>
                      <a:lnTo>
                        <a:pt x="616" y="1000"/>
                      </a:lnTo>
                      <a:lnTo>
                        <a:pt x="612" y="1006"/>
                      </a:lnTo>
                      <a:lnTo>
                        <a:pt x="608" y="1011"/>
                      </a:lnTo>
                      <a:lnTo>
                        <a:pt x="603" y="1016"/>
                      </a:lnTo>
                      <a:lnTo>
                        <a:pt x="596" y="1020"/>
                      </a:lnTo>
                      <a:lnTo>
                        <a:pt x="590" y="1024"/>
                      </a:lnTo>
                      <a:lnTo>
                        <a:pt x="583" y="1026"/>
                      </a:lnTo>
                      <a:lnTo>
                        <a:pt x="576" y="1026"/>
                      </a:lnTo>
                      <a:lnTo>
                        <a:pt x="569" y="1026"/>
                      </a:lnTo>
                      <a:lnTo>
                        <a:pt x="562" y="1025"/>
                      </a:lnTo>
                      <a:lnTo>
                        <a:pt x="557" y="1021"/>
                      </a:lnTo>
                      <a:lnTo>
                        <a:pt x="552" y="1018"/>
                      </a:lnTo>
                      <a:lnTo>
                        <a:pt x="549" y="101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0" name="Freeform 636"/>
                <p:cNvSpPr>
                  <a:spLocks/>
                </p:cNvSpPr>
                <p:nvPr/>
              </p:nvSpPr>
              <p:spPr bwMode="auto">
                <a:xfrm>
                  <a:off x="3965" y="1818"/>
                  <a:ext cx="62" cy="111"/>
                </a:xfrm>
                <a:custGeom>
                  <a:avLst/>
                  <a:gdLst>
                    <a:gd name="T0" fmla="*/ 0 w 618"/>
                    <a:gd name="T1" fmla="*/ 0 h 1026"/>
                    <a:gd name="T2" fmla="*/ 0 w 618"/>
                    <a:gd name="T3" fmla="*/ 0 h 1026"/>
                    <a:gd name="T4" fmla="*/ 0 w 618"/>
                    <a:gd name="T5" fmla="*/ 0 h 1026"/>
                    <a:gd name="T6" fmla="*/ 0 w 618"/>
                    <a:gd name="T7" fmla="*/ 0 h 1026"/>
                    <a:gd name="T8" fmla="*/ 0 w 618"/>
                    <a:gd name="T9" fmla="*/ 0 h 1026"/>
                    <a:gd name="T10" fmla="*/ 0 w 618"/>
                    <a:gd name="T11" fmla="*/ 0 h 1026"/>
                    <a:gd name="T12" fmla="*/ 0 w 618"/>
                    <a:gd name="T13" fmla="*/ 0 h 1026"/>
                    <a:gd name="T14" fmla="*/ 0 w 618"/>
                    <a:gd name="T15" fmla="*/ 0 h 1026"/>
                    <a:gd name="T16" fmla="*/ 0 w 618"/>
                    <a:gd name="T17" fmla="*/ 0 h 1026"/>
                    <a:gd name="T18" fmla="*/ 0 w 618"/>
                    <a:gd name="T19" fmla="*/ 0 h 1026"/>
                    <a:gd name="T20" fmla="*/ 0 w 618"/>
                    <a:gd name="T21" fmla="*/ 0 h 1026"/>
                    <a:gd name="T22" fmla="*/ 0 w 618"/>
                    <a:gd name="T23" fmla="*/ 0 h 1026"/>
                    <a:gd name="T24" fmla="*/ 0 w 618"/>
                    <a:gd name="T25" fmla="*/ 0 h 1026"/>
                    <a:gd name="T26" fmla="*/ 0 w 618"/>
                    <a:gd name="T27" fmla="*/ 0 h 1026"/>
                    <a:gd name="T28" fmla="*/ 0 w 618"/>
                    <a:gd name="T29" fmla="*/ 0 h 1026"/>
                    <a:gd name="T30" fmla="*/ 0 w 618"/>
                    <a:gd name="T31" fmla="*/ 0 h 1026"/>
                    <a:gd name="T32" fmla="*/ 0 w 618"/>
                    <a:gd name="T33" fmla="*/ 0 h 1026"/>
                    <a:gd name="T34" fmla="*/ 0 w 618"/>
                    <a:gd name="T35" fmla="*/ 0 h 1026"/>
                    <a:gd name="T36" fmla="*/ 0 w 618"/>
                    <a:gd name="T37" fmla="*/ 0 h 1026"/>
                    <a:gd name="T38" fmla="*/ 0 w 618"/>
                    <a:gd name="T39" fmla="*/ 0 h 1026"/>
                    <a:gd name="T40" fmla="*/ 0 w 618"/>
                    <a:gd name="T41" fmla="*/ 0 h 1026"/>
                    <a:gd name="T42" fmla="*/ 0 w 618"/>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8"/>
                    <a:gd name="T67" fmla="*/ 0 h 1026"/>
                    <a:gd name="T68" fmla="*/ 618 w 618"/>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8" h="1026">
                      <a:moveTo>
                        <a:pt x="549" y="1014"/>
                      </a:moveTo>
                      <a:lnTo>
                        <a:pt x="0" y="38"/>
                      </a:lnTo>
                      <a:lnTo>
                        <a:pt x="69" y="0"/>
                      </a:lnTo>
                      <a:lnTo>
                        <a:pt x="616" y="976"/>
                      </a:lnTo>
                      <a:lnTo>
                        <a:pt x="618" y="982"/>
                      </a:lnTo>
                      <a:lnTo>
                        <a:pt x="618" y="987"/>
                      </a:lnTo>
                      <a:lnTo>
                        <a:pt x="618" y="993"/>
                      </a:lnTo>
                      <a:lnTo>
                        <a:pt x="616" y="1000"/>
                      </a:lnTo>
                      <a:lnTo>
                        <a:pt x="612" y="1006"/>
                      </a:lnTo>
                      <a:lnTo>
                        <a:pt x="608" y="1011"/>
                      </a:lnTo>
                      <a:lnTo>
                        <a:pt x="603" y="1016"/>
                      </a:lnTo>
                      <a:lnTo>
                        <a:pt x="596" y="1020"/>
                      </a:lnTo>
                      <a:lnTo>
                        <a:pt x="590" y="1024"/>
                      </a:lnTo>
                      <a:lnTo>
                        <a:pt x="583" y="1026"/>
                      </a:lnTo>
                      <a:lnTo>
                        <a:pt x="576" y="1026"/>
                      </a:lnTo>
                      <a:lnTo>
                        <a:pt x="569" y="1026"/>
                      </a:lnTo>
                      <a:lnTo>
                        <a:pt x="562" y="1025"/>
                      </a:lnTo>
                      <a:lnTo>
                        <a:pt x="557" y="1021"/>
                      </a:lnTo>
                      <a:lnTo>
                        <a:pt x="552" y="1018"/>
                      </a:lnTo>
                      <a:lnTo>
                        <a:pt x="549" y="10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1" name="Freeform 637"/>
                <p:cNvSpPr>
                  <a:spLocks/>
                </p:cNvSpPr>
                <p:nvPr/>
              </p:nvSpPr>
              <p:spPr bwMode="auto">
                <a:xfrm>
                  <a:off x="4097" y="1642"/>
                  <a:ext cx="58" cy="120"/>
                </a:xfrm>
                <a:custGeom>
                  <a:avLst/>
                  <a:gdLst>
                    <a:gd name="T0" fmla="*/ 0 w 573"/>
                    <a:gd name="T1" fmla="*/ 0 h 1101"/>
                    <a:gd name="T2" fmla="*/ 0 w 573"/>
                    <a:gd name="T3" fmla="*/ 0 h 1101"/>
                    <a:gd name="T4" fmla="*/ 0 w 573"/>
                    <a:gd name="T5" fmla="*/ 0 h 1101"/>
                    <a:gd name="T6" fmla="*/ 0 w 573"/>
                    <a:gd name="T7" fmla="*/ 0 h 1101"/>
                    <a:gd name="T8" fmla="*/ 0 w 573"/>
                    <a:gd name="T9" fmla="*/ 0 h 1101"/>
                    <a:gd name="T10" fmla="*/ 0 w 573"/>
                    <a:gd name="T11" fmla="*/ 0 h 1101"/>
                    <a:gd name="T12" fmla="*/ 0 w 573"/>
                    <a:gd name="T13" fmla="*/ 0 h 1101"/>
                    <a:gd name="T14" fmla="*/ 0 w 573"/>
                    <a:gd name="T15" fmla="*/ 0 h 1101"/>
                    <a:gd name="T16" fmla="*/ 0 w 573"/>
                    <a:gd name="T17" fmla="*/ 0 h 1101"/>
                    <a:gd name="T18" fmla="*/ 0 w 573"/>
                    <a:gd name="T19" fmla="*/ 0 h 1101"/>
                    <a:gd name="T20" fmla="*/ 0 w 573"/>
                    <a:gd name="T21" fmla="*/ 0 h 1101"/>
                    <a:gd name="T22" fmla="*/ 0 w 573"/>
                    <a:gd name="T23" fmla="*/ 0 h 1101"/>
                    <a:gd name="T24" fmla="*/ 0 w 573"/>
                    <a:gd name="T25" fmla="*/ 0 h 1101"/>
                    <a:gd name="T26" fmla="*/ 0 w 573"/>
                    <a:gd name="T27" fmla="*/ 0 h 1101"/>
                    <a:gd name="T28" fmla="*/ 0 w 573"/>
                    <a:gd name="T29" fmla="*/ 0 h 1101"/>
                    <a:gd name="T30" fmla="*/ 0 w 573"/>
                    <a:gd name="T31" fmla="*/ 0 h 1101"/>
                    <a:gd name="T32" fmla="*/ 0 w 573"/>
                    <a:gd name="T33" fmla="*/ 0 h 1101"/>
                    <a:gd name="T34" fmla="*/ 0 w 573"/>
                    <a:gd name="T35" fmla="*/ 0 h 1101"/>
                    <a:gd name="T36" fmla="*/ 0 w 573"/>
                    <a:gd name="T37" fmla="*/ 0 h 1101"/>
                    <a:gd name="T38" fmla="*/ 0 w 573"/>
                    <a:gd name="T39" fmla="*/ 0 h 1101"/>
                    <a:gd name="T40" fmla="*/ 0 w 573"/>
                    <a:gd name="T41" fmla="*/ 0 h 1101"/>
                    <a:gd name="T42" fmla="*/ 0 w 573"/>
                    <a:gd name="T43" fmla="*/ 0 h 1101"/>
                    <a:gd name="T44" fmla="*/ 0 w 573"/>
                    <a:gd name="T45" fmla="*/ 0 h 1101"/>
                    <a:gd name="T46" fmla="*/ 0 w 573"/>
                    <a:gd name="T47" fmla="*/ 0 h 1101"/>
                    <a:gd name="T48" fmla="*/ 0 w 573"/>
                    <a:gd name="T49" fmla="*/ 0 h 1101"/>
                    <a:gd name="T50" fmla="*/ 0 w 573"/>
                    <a:gd name="T51" fmla="*/ 0 h 1101"/>
                    <a:gd name="T52" fmla="*/ 0 w 573"/>
                    <a:gd name="T53" fmla="*/ 0 h 1101"/>
                    <a:gd name="T54" fmla="*/ 0 w 573"/>
                    <a:gd name="T55" fmla="*/ 0 h 1101"/>
                    <a:gd name="T56" fmla="*/ 0 w 573"/>
                    <a:gd name="T57" fmla="*/ 0 h 1101"/>
                    <a:gd name="T58" fmla="*/ 0 w 573"/>
                    <a:gd name="T59" fmla="*/ 0 h 1101"/>
                    <a:gd name="T60" fmla="*/ 0 w 573"/>
                    <a:gd name="T61" fmla="*/ 0 h 1101"/>
                    <a:gd name="T62" fmla="*/ 0 w 573"/>
                    <a:gd name="T63" fmla="*/ 0 h 1101"/>
                    <a:gd name="T64" fmla="*/ 0 w 573"/>
                    <a:gd name="T65" fmla="*/ 0 h 1101"/>
                    <a:gd name="T66" fmla="*/ 0 w 573"/>
                    <a:gd name="T67" fmla="*/ 0 h 1101"/>
                    <a:gd name="T68" fmla="*/ 0 w 573"/>
                    <a:gd name="T69" fmla="*/ 0 h 1101"/>
                    <a:gd name="T70" fmla="*/ 0 w 573"/>
                    <a:gd name="T71" fmla="*/ 0 h 1101"/>
                    <a:gd name="T72" fmla="*/ 0 w 573"/>
                    <a:gd name="T73" fmla="*/ 0 h 1101"/>
                    <a:gd name="T74" fmla="*/ 0 w 573"/>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01"/>
                    <a:gd name="T116" fmla="*/ 573 w 573"/>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01">
                      <a:moveTo>
                        <a:pt x="502" y="1087"/>
                      </a:move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571" y="1054"/>
                      </a:lnTo>
                      <a:lnTo>
                        <a:pt x="573" y="1059"/>
                      </a:lnTo>
                      <a:lnTo>
                        <a:pt x="573" y="1065"/>
                      </a:lnTo>
                      <a:lnTo>
                        <a:pt x="573" y="1071"/>
                      </a:lnTo>
                      <a:lnTo>
                        <a:pt x="569" y="1077"/>
                      </a:lnTo>
                      <a:lnTo>
                        <a:pt x="566" y="1082"/>
                      </a:lnTo>
                      <a:lnTo>
                        <a:pt x="561" y="1088"/>
                      </a:lnTo>
                      <a:lnTo>
                        <a:pt x="556" y="1093"/>
                      </a:lnTo>
                      <a:lnTo>
                        <a:pt x="549" y="1096"/>
                      </a:lnTo>
                      <a:lnTo>
                        <a:pt x="542" y="1099"/>
                      </a:lnTo>
                      <a:lnTo>
                        <a:pt x="535" y="1101"/>
                      </a:lnTo>
                      <a:lnTo>
                        <a:pt x="527" y="1101"/>
                      </a:lnTo>
                      <a:lnTo>
                        <a:pt x="520" y="1101"/>
                      </a:lnTo>
                      <a:lnTo>
                        <a:pt x="515" y="1098"/>
                      </a:lnTo>
                      <a:lnTo>
                        <a:pt x="509" y="1096"/>
                      </a:lnTo>
                      <a:lnTo>
                        <a:pt x="505" y="1092"/>
                      </a:lnTo>
                      <a:lnTo>
                        <a:pt x="502" y="108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2" name="Freeform 638"/>
                <p:cNvSpPr>
                  <a:spLocks/>
                </p:cNvSpPr>
                <p:nvPr/>
              </p:nvSpPr>
              <p:spPr bwMode="auto">
                <a:xfrm>
                  <a:off x="4097" y="1642"/>
                  <a:ext cx="58" cy="120"/>
                </a:xfrm>
                <a:custGeom>
                  <a:avLst/>
                  <a:gdLst>
                    <a:gd name="T0" fmla="*/ 0 w 573"/>
                    <a:gd name="T1" fmla="*/ 0 h 1101"/>
                    <a:gd name="T2" fmla="*/ 0 w 573"/>
                    <a:gd name="T3" fmla="*/ 0 h 1101"/>
                    <a:gd name="T4" fmla="*/ 0 w 573"/>
                    <a:gd name="T5" fmla="*/ 0 h 1101"/>
                    <a:gd name="T6" fmla="*/ 0 w 573"/>
                    <a:gd name="T7" fmla="*/ 0 h 1101"/>
                    <a:gd name="T8" fmla="*/ 0 w 573"/>
                    <a:gd name="T9" fmla="*/ 0 h 1101"/>
                    <a:gd name="T10" fmla="*/ 0 w 573"/>
                    <a:gd name="T11" fmla="*/ 0 h 1101"/>
                    <a:gd name="T12" fmla="*/ 0 w 573"/>
                    <a:gd name="T13" fmla="*/ 0 h 1101"/>
                    <a:gd name="T14" fmla="*/ 0 w 573"/>
                    <a:gd name="T15" fmla="*/ 0 h 1101"/>
                    <a:gd name="T16" fmla="*/ 0 w 573"/>
                    <a:gd name="T17" fmla="*/ 0 h 1101"/>
                    <a:gd name="T18" fmla="*/ 0 w 573"/>
                    <a:gd name="T19" fmla="*/ 0 h 1101"/>
                    <a:gd name="T20" fmla="*/ 0 w 573"/>
                    <a:gd name="T21" fmla="*/ 0 h 1101"/>
                    <a:gd name="T22" fmla="*/ 0 w 573"/>
                    <a:gd name="T23" fmla="*/ 0 h 1101"/>
                    <a:gd name="T24" fmla="*/ 0 w 573"/>
                    <a:gd name="T25" fmla="*/ 0 h 1101"/>
                    <a:gd name="T26" fmla="*/ 0 w 573"/>
                    <a:gd name="T27" fmla="*/ 0 h 1101"/>
                    <a:gd name="T28" fmla="*/ 0 w 573"/>
                    <a:gd name="T29" fmla="*/ 0 h 1101"/>
                    <a:gd name="T30" fmla="*/ 0 w 573"/>
                    <a:gd name="T31" fmla="*/ 0 h 1101"/>
                    <a:gd name="T32" fmla="*/ 0 w 573"/>
                    <a:gd name="T33" fmla="*/ 0 h 1101"/>
                    <a:gd name="T34" fmla="*/ 0 w 573"/>
                    <a:gd name="T35" fmla="*/ 0 h 1101"/>
                    <a:gd name="T36" fmla="*/ 0 w 573"/>
                    <a:gd name="T37" fmla="*/ 0 h 1101"/>
                    <a:gd name="T38" fmla="*/ 0 w 573"/>
                    <a:gd name="T39" fmla="*/ 0 h 1101"/>
                    <a:gd name="T40" fmla="*/ 0 w 573"/>
                    <a:gd name="T41" fmla="*/ 0 h 1101"/>
                    <a:gd name="T42" fmla="*/ 0 w 573"/>
                    <a:gd name="T43" fmla="*/ 0 h 1101"/>
                    <a:gd name="T44" fmla="*/ 0 w 573"/>
                    <a:gd name="T45" fmla="*/ 0 h 1101"/>
                    <a:gd name="T46" fmla="*/ 0 w 573"/>
                    <a:gd name="T47" fmla="*/ 0 h 1101"/>
                    <a:gd name="T48" fmla="*/ 0 w 573"/>
                    <a:gd name="T49" fmla="*/ 0 h 1101"/>
                    <a:gd name="T50" fmla="*/ 0 w 573"/>
                    <a:gd name="T51" fmla="*/ 0 h 1101"/>
                    <a:gd name="T52" fmla="*/ 0 w 573"/>
                    <a:gd name="T53" fmla="*/ 0 h 1101"/>
                    <a:gd name="T54" fmla="*/ 0 w 573"/>
                    <a:gd name="T55" fmla="*/ 0 h 1101"/>
                    <a:gd name="T56" fmla="*/ 0 w 573"/>
                    <a:gd name="T57" fmla="*/ 0 h 1101"/>
                    <a:gd name="T58" fmla="*/ 0 w 573"/>
                    <a:gd name="T59" fmla="*/ 0 h 1101"/>
                    <a:gd name="T60" fmla="*/ 0 w 573"/>
                    <a:gd name="T61" fmla="*/ 0 h 1101"/>
                    <a:gd name="T62" fmla="*/ 0 w 573"/>
                    <a:gd name="T63" fmla="*/ 0 h 1101"/>
                    <a:gd name="T64" fmla="*/ 0 w 573"/>
                    <a:gd name="T65" fmla="*/ 0 h 1101"/>
                    <a:gd name="T66" fmla="*/ 0 w 573"/>
                    <a:gd name="T67" fmla="*/ 0 h 1101"/>
                    <a:gd name="T68" fmla="*/ 0 w 573"/>
                    <a:gd name="T69" fmla="*/ 0 h 1101"/>
                    <a:gd name="T70" fmla="*/ 0 w 573"/>
                    <a:gd name="T71" fmla="*/ 0 h 1101"/>
                    <a:gd name="T72" fmla="*/ 0 w 573"/>
                    <a:gd name="T73" fmla="*/ 0 h 1101"/>
                    <a:gd name="T74" fmla="*/ 0 w 573"/>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01"/>
                    <a:gd name="T116" fmla="*/ 573 w 573"/>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01">
                      <a:moveTo>
                        <a:pt x="502" y="1087"/>
                      </a:move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571" y="1054"/>
                      </a:lnTo>
                      <a:lnTo>
                        <a:pt x="573" y="1059"/>
                      </a:lnTo>
                      <a:lnTo>
                        <a:pt x="573" y="1065"/>
                      </a:lnTo>
                      <a:lnTo>
                        <a:pt x="573" y="1071"/>
                      </a:lnTo>
                      <a:lnTo>
                        <a:pt x="569" y="1077"/>
                      </a:lnTo>
                      <a:lnTo>
                        <a:pt x="566" y="1082"/>
                      </a:lnTo>
                      <a:lnTo>
                        <a:pt x="561" y="1088"/>
                      </a:lnTo>
                      <a:lnTo>
                        <a:pt x="556" y="1093"/>
                      </a:lnTo>
                      <a:lnTo>
                        <a:pt x="549" y="1096"/>
                      </a:lnTo>
                      <a:lnTo>
                        <a:pt x="542" y="1099"/>
                      </a:lnTo>
                      <a:lnTo>
                        <a:pt x="535" y="1101"/>
                      </a:lnTo>
                      <a:lnTo>
                        <a:pt x="527" y="1101"/>
                      </a:lnTo>
                      <a:lnTo>
                        <a:pt x="520" y="1101"/>
                      </a:lnTo>
                      <a:lnTo>
                        <a:pt x="515" y="1098"/>
                      </a:lnTo>
                      <a:lnTo>
                        <a:pt x="509" y="1096"/>
                      </a:lnTo>
                      <a:lnTo>
                        <a:pt x="505" y="1092"/>
                      </a:lnTo>
                      <a:lnTo>
                        <a:pt x="502" y="108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3" name="Freeform 639"/>
                <p:cNvSpPr>
                  <a:spLocks/>
                </p:cNvSpPr>
                <p:nvPr/>
              </p:nvSpPr>
              <p:spPr bwMode="auto">
                <a:xfrm>
                  <a:off x="4097" y="1642"/>
                  <a:ext cx="8" cy="6"/>
                </a:xfrm>
                <a:custGeom>
                  <a:avLst/>
                  <a:gdLst>
                    <a:gd name="T0" fmla="*/ 0 w 76"/>
                    <a:gd name="T1" fmla="*/ 0 h 62"/>
                    <a:gd name="T2" fmla="*/ 0 w 76"/>
                    <a:gd name="T3" fmla="*/ 0 h 62"/>
                    <a:gd name="T4" fmla="*/ 0 w 76"/>
                    <a:gd name="T5" fmla="*/ 0 h 62"/>
                    <a:gd name="T6" fmla="*/ 0 w 76"/>
                    <a:gd name="T7" fmla="*/ 0 h 62"/>
                    <a:gd name="T8" fmla="*/ 0 w 76"/>
                    <a:gd name="T9" fmla="*/ 0 h 62"/>
                    <a:gd name="T10" fmla="*/ 0 w 76"/>
                    <a:gd name="T11" fmla="*/ 0 h 62"/>
                    <a:gd name="T12" fmla="*/ 0 w 76"/>
                    <a:gd name="T13" fmla="*/ 0 h 62"/>
                    <a:gd name="T14" fmla="*/ 0 w 76"/>
                    <a:gd name="T15" fmla="*/ 0 h 62"/>
                    <a:gd name="T16" fmla="*/ 0 w 76"/>
                    <a:gd name="T17" fmla="*/ 0 h 62"/>
                    <a:gd name="T18" fmla="*/ 0 w 76"/>
                    <a:gd name="T19" fmla="*/ 0 h 62"/>
                    <a:gd name="T20" fmla="*/ 0 w 76"/>
                    <a:gd name="T21" fmla="*/ 0 h 62"/>
                    <a:gd name="T22" fmla="*/ 0 w 76"/>
                    <a:gd name="T23" fmla="*/ 0 h 62"/>
                    <a:gd name="T24" fmla="*/ 0 w 76"/>
                    <a:gd name="T25" fmla="*/ 0 h 62"/>
                    <a:gd name="T26" fmla="*/ 0 w 76"/>
                    <a:gd name="T27" fmla="*/ 0 h 62"/>
                    <a:gd name="T28" fmla="*/ 0 w 76"/>
                    <a:gd name="T29" fmla="*/ 0 h 62"/>
                    <a:gd name="T30" fmla="*/ 0 w 76"/>
                    <a:gd name="T31" fmla="*/ 0 h 62"/>
                    <a:gd name="T32" fmla="*/ 0 w 76"/>
                    <a:gd name="T33" fmla="*/ 0 h 62"/>
                    <a:gd name="T34" fmla="*/ 0 w 76"/>
                    <a:gd name="T35" fmla="*/ 0 h 62"/>
                    <a:gd name="T36" fmla="*/ 0 w 76"/>
                    <a:gd name="T37" fmla="*/ 0 h 62"/>
                    <a:gd name="T38" fmla="*/ 0 w 76"/>
                    <a:gd name="T39" fmla="*/ 0 h 62"/>
                    <a:gd name="T40" fmla="*/ 0 w 76"/>
                    <a:gd name="T41" fmla="*/ 0 h 62"/>
                    <a:gd name="T42" fmla="*/ 0 w 76"/>
                    <a:gd name="T43" fmla="*/ 0 h 62"/>
                    <a:gd name="T44" fmla="*/ 0 w 76"/>
                    <a:gd name="T45" fmla="*/ 0 h 62"/>
                    <a:gd name="T46" fmla="*/ 0 w 76"/>
                    <a:gd name="T47" fmla="*/ 0 h 62"/>
                    <a:gd name="T48" fmla="*/ 0 w 76"/>
                    <a:gd name="T49" fmla="*/ 0 h 62"/>
                    <a:gd name="T50" fmla="*/ 0 w 76"/>
                    <a:gd name="T51" fmla="*/ 0 h 62"/>
                    <a:gd name="T52" fmla="*/ 0 w 76"/>
                    <a:gd name="T53" fmla="*/ 0 h 62"/>
                    <a:gd name="T54" fmla="*/ 0 w 76"/>
                    <a:gd name="T55" fmla="*/ 0 h 62"/>
                    <a:gd name="T56" fmla="*/ 0 w 76"/>
                    <a:gd name="T57" fmla="*/ 0 h 62"/>
                    <a:gd name="T58" fmla="*/ 0 w 76"/>
                    <a:gd name="T59" fmla="*/ 0 h 62"/>
                    <a:gd name="T60" fmla="*/ 0 w 76"/>
                    <a:gd name="T61" fmla="*/ 0 h 62"/>
                    <a:gd name="T62" fmla="*/ 0 w 76"/>
                    <a:gd name="T63" fmla="*/ 0 h 62"/>
                    <a:gd name="T64" fmla="*/ 0 w 76"/>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62"/>
                    <a:gd name="T101" fmla="*/ 76 w 76"/>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62">
                      <a:moveTo>
                        <a:pt x="50" y="56"/>
                      </a:moveTo>
                      <a:lnTo>
                        <a:pt x="43" y="60"/>
                      </a:lnTo>
                      <a:lnTo>
                        <a:pt x="35" y="62"/>
                      </a:lnTo>
                      <a:lnTo>
                        <a:pt x="28" y="62"/>
                      </a:lnTo>
                      <a:lnTo>
                        <a:pt x="22" y="62"/>
                      </a:lnTo>
                      <a:lnTo>
                        <a:pt x="15" y="60"/>
                      </a:lnTo>
                      <a:lnTo>
                        <a:pt x="9" y="56"/>
                      </a:lnTo>
                      <a:lnTo>
                        <a:pt x="5" y="53"/>
                      </a:ln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76" y="19"/>
                      </a:lnTo>
                      <a:lnTo>
                        <a:pt x="76" y="25"/>
                      </a:lnTo>
                      <a:lnTo>
                        <a:pt x="75" y="30"/>
                      </a:lnTo>
                      <a:lnTo>
                        <a:pt x="73" y="37"/>
                      </a:lnTo>
                      <a:lnTo>
                        <a:pt x="68" y="43"/>
                      </a:lnTo>
                      <a:lnTo>
                        <a:pt x="64" y="48"/>
                      </a:lnTo>
                      <a:lnTo>
                        <a:pt x="57" y="53"/>
                      </a:lnTo>
                      <a:lnTo>
                        <a:pt x="50" y="5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4" name="Freeform 640"/>
                <p:cNvSpPr>
                  <a:spLocks/>
                </p:cNvSpPr>
                <p:nvPr/>
              </p:nvSpPr>
              <p:spPr bwMode="auto">
                <a:xfrm>
                  <a:off x="4097" y="1642"/>
                  <a:ext cx="8" cy="6"/>
                </a:xfrm>
                <a:custGeom>
                  <a:avLst/>
                  <a:gdLst>
                    <a:gd name="T0" fmla="*/ 0 w 76"/>
                    <a:gd name="T1" fmla="*/ 0 h 62"/>
                    <a:gd name="T2" fmla="*/ 0 w 76"/>
                    <a:gd name="T3" fmla="*/ 0 h 62"/>
                    <a:gd name="T4" fmla="*/ 0 w 76"/>
                    <a:gd name="T5" fmla="*/ 0 h 62"/>
                    <a:gd name="T6" fmla="*/ 0 w 76"/>
                    <a:gd name="T7" fmla="*/ 0 h 62"/>
                    <a:gd name="T8" fmla="*/ 0 w 76"/>
                    <a:gd name="T9" fmla="*/ 0 h 62"/>
                    <a:gd name="T10" fmla="*/ 0 w 76"/>
                    <a:gd name="T11" fmla="*/ 0 h 62"/>
                    <a:gd name="T12" fmla="*/ 0 w 76"/>
                    <a:gd name="T13" fmla="*/ 0 h 62"/>
                    <a:gd name="T14" fmla="*/ 0 w 76"/>
                    <a:gd name="T15" fmla="*/ 0 h 62"/>
                    <a:gd name="T16" fmla="*/ 0 w 76"/>
                    <a:gd name="T17" fmla="*/ 0 h 62"/>
                    <a:gd name="T18" fmla="*/ 0 w 76"/>
                    <a:gd name="T19" fmla="*/ 0 h 62"/>
                    <a:gd name="T20" fmla="*/ 0 w 76"/>
                    <a:gd name="T21" fmla="*/ 0 h 62"/>
                    <a:gd name="T22" fmla="*/ 0 w 76"/>
                    <a:gd name="T23" fmla="*/ 0 h 62"/>
                    <a:gd name="T24" fmla="*/ 0 w 76"/>
                    <a:gd name="T25" fmla="*/ 0 h 62"/>
                    <a:gd name="T26" fmla="*/ 0 w 76"/>
                    <a:gd name="T27" fmla="*/ 0 h 62"/>
                    <a:gd name="T28" fmla="*/ 0 w 76"/>
                    <a:gd name="T29" fmla="*/ 0 h 62"/>
                    <a:gd name="T30" fmla="*/ 0 w 76"/>
                    <a:gd name="T31" fmla="*/ 0 h 62"/>
                    <a:gd name="T32" fmla="*/ 0 w 76"/>
                    <a:gd name="T33" fmla="*/ 0 h 62"/>
                    <a:gd name="T34" fmla="*/ 0 w 76"/>
                    <a:gd name="T35" fmla="*/ 0 h 62"/>
                    <a:gd name="T36" fmla="*/ 0 w 76"/>
                    <a:gd name="T37" fmla="*/ 0 h 62"/>
                    <a:gd name="T38" fmla="*/ 0 w 76"/>
                    <a:gd name="T39" fmla="*/ 0 h 62"/>
                    <a:gd name="T40" fmla="*/ 0 w 76"/>
                    <a:gd name="T41" fmla="*/ 0 h 62"/>
                    <a:gd name="T42" fmla="*/ 0 w 76"/>
                    <a:gd name="T43" fmla="*/ 0 h 62"/>
                    <a:gd name="T44" fmla="*/ 0 w 76"/>
                    <a:gd name="T45" fmla="*/ 0 h 62"/>
                    <a:gd name="T46" fmla="*/ 0 w 76"/>
                    <a:gd name="T47" fmla="*/ 0 h 62"/>
                    <a:gd name="T48" fmla="*/ 0 w 76"/>
                    <a:gd name="T49" fmla="*/ 0 h 62"/>
                    <a:gd name="T50" fmla="*/ 0 w 76"/>
                    <a:gd name="T51" fmla="*/ 0 h 62"/>
                    <a:gd name="T52" fmla="*/ 0 w 76"/>
                    <a:gd name="T53" fmla="*/ 0 h 62"/>
                    <a:gd name="T54" fmla="*/ 0 w 76"/>
                    <a:gd name="T55" fmla="*/ 0 h 62"/>
                    <a:gd name="T56" fmla="*/ 0 w 76"/>
                    <a:gd name="T57" fmla="*/ 0 h 62"/>
                    <a:gd name="T58" fmla="*/ 0 w 76"/>
                    <a:gd name="T59" fmla="*/ 0 h 62"/>
                    <a:gd name="T60" fmla="*/ 0 w 76"/>
                    <a:gd name="T61" fmla="*/ 0 h 62"/>
                    <a:gd name="T62" fmla="*/ 0 w 76"/>
                    <a:gd name="T63" fmla="*/ 0 h 62"/>
                    <a:gd name="T64" fmla="*/ 0 w 76"/>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62"/>
                    <a:gd name="T101" fmla="*/ 76 w 76"/>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62">
                      <a:moveTo>
                        <a:pt x="50" y="56"/>
                      </a:moveTo>
                      <a:lnTo>
                        <a:pt x="43" y="60"/>
                      </a:lnTo>
                      <a:lnTo>
                        <a:pt x="35" y="62"/>
                      </a:lnTo>
                      <a:lnTo>
                        <a:pt x="28" y="62"/>
                      </a:lnTo>
                      <a:lnTo>
                        <a:pt x="22" y="62"/>
                      </a:lnTo>
                      <a:lnTo>
                        <a:pt x="15" y="60"/>
                      </a:lnTo>
                      <a:lnTo>
                        <a:pt x="9" y="56"/>
                      </a:lnTo>
                      <a:lnTo>
                        <a:pt x="5" y="53"/>
                      </a:ln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76" y="19"/>
                      </a:lnTo>
                      <a:lnTo>
                        <a:pt x="76" y="25"/>
                      </a:lnTo>
                      <a:lnTo>
                        <a:pt x="75" y="30"/>
                      </a:lnTo>
                      <a:lnTo>
                        <a:pt x="73" y="37"/>
                      </a:lnTo>
                      <a:lnTo>
                        <a:pt x="68" y="43"/>
                      </a:lnTo>
                      <a:lnTo>
                        <a:pt x="64" y="48"/>
                      </a:lnTo>
                      <a:lnTo>
                        <a:pt x="57" y="53"/>
                      </a:lnTo>
                      <a:lnTo>
                        <a:pt x="50" y="5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5" name="Freeform 641"/>
                <p:cNvSpPr>
                  <a:spLocks/>
                </p:cNvSpPr>
                <p:nvPr/>
              </p:nvSpPr>
              <p:spPr bwMode="auto">
                <a:xfrm>
                  <a:off x="3529" y="1833"/>
                  <a:ext cx="78" cy="112"/>
                </a:xfrm>
                <a:custGeom>
                  <a:avLst/>
                  <a:gdLst>
                    <a:gd name="T0" fmla="*/ 0 w 780"/>
                    <a:gd name="T1" fmla="*/ 0 h 1026"/>
                    <a:gd name="T2" fmla="*/ 0 w 780"/>
                    <a:gd name="T3" fmla="*/ 0 h 1026"/>
                    <a:gd name="T4" fmla="*/ 0 w 780"/>
                    <a:gd name="T5" fmla="*/ 0 h 1026"/>
                    <a:gd name="T6" fmla="*/ 0 w 780"/>
                    <a:gd name="T7" fmla="*/ 0 h 1026"/>
                    <a:gd name="T8" fmla="*/ 0 w 780"/>
                    <a:gd name="T9" fmla="*/ 0 h 1026"/>
                    <a:gd name="T10" fmla="*/ 0 w 780"/>
                    <a:gd name="T11" fmla="*/ 0 h 1026"/>
                    <a:gd name="T12" fmla="*/ 0 w 780"/>
                    <a:gd name="T13" fmla="*/ 0 h 1026"/>
                    <a:gd name="T14" fmla="*/ 0 w 780"/>
                    <a:gd name="T15" fmla="*/ 0 h 1026"/>
                    <a:gd name="T16" fmla="*/ 0 w 780"/>
                    <a:gd name="T17" fmla="*/ 0 h 1026"/>
                    <a:gd name="T18" fmla="*/ 0 w 780"/>
                    <a:gd name="T19" fmla="*/ 0 h 1026"/>
                    <a:gd name="T20" fmla="*/ 0 w 780"/>
                    <a:gd name="T21" fmla="*/ 0 h 1026"/>
                    <a:gd name="T22" fmla="*/ 0 w 780"/>
                    <a:gd name="T23" fmla="*/ 0 h 1026"/>
                    <a:gd name="T24" fmla="*/ 0 w 780"/>
                    <a:gd name="T25" fmla="*/ 0 h 1026"/>
                    <a:gd name="T26" fmla="*/ 0 w 780"/>
                    <a:gd name="T27" fmla="*/ 0 h 1026"/>
                    <a:gd name="T28" fmla="*/ 0 w 780"/>
                    <a:gd name="T29" fmla="*/ 0 h 1026"/>
                    <a:gd name="T30" fmla="*/ 0 w 780"/>
                    <a:gd name="T31" fmla="*/ 0 h 1026"/>
                    <a:gd name="T32" fmla="*/ 0 w 780"/>
                    <a:gd name="T33" fmla="*/ 0 h 1026"/>
                    <a:gd name="T34" fmla="*/ 0 w 780"/>
                    <a:gd name="T35" fmla="*/ 0 h 1026"/>
                    <a:gd name="T36" fmla="*/ 0 w 780"/>
                    <a:gd name="T37" fmla="*/ 0 h 1026"/>
                    <a:gd name="T38" fmla="*/ 0 w 780"/>
                    <a:gd name="T39" fmla="*/ 0 h 1026"/>
                    <a:gd name="T40" fmla="*/ 0 w 780"/>
                    <a:gd name="T41" fmla="*/ 0 h 1026"/>
                    <a:gd name="T42" fmla="*/ 0 w 780"/>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0"/>
                    <a:gd name="T67" fmla="*/ 0 h 1026"/>
                    <a:gd name="T68" fmla="*/ 780 w 780"/>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0" h="1026">
                      <a:moveTo>
                        <a:pt x="714" y="1017"/>
                      </a:moveTo>
                      <a:lnTo>
                        <a:pt x="0" y="48"/>
                      </a:lnTo>
                      <a:lnTo>
                        <a:pt x="64" y="0"/>
                      </a:lnTo>
                      <a:lnTo>
                        <a:pt x="776" y="972"/>
                      </a:lnTo>
                      <a:lnTo>
                        <a:pt x="779" y="976"/>
                      </a:lnTo>
                      <a:lnTo>
                        <a:pt x="780" y="982"/>
                      </a:lnTo>
                      <a:lnTo>
                        <a:pt x="780" y="988"/>
                      </a:lnTo>
                      <a:lnTo>
                        <a:pt x="779" y="994"/>
                      </a:lnTo>
                      <a:lnTo>
                        <a:pt x="775" y="1000"/>
                      </a:lnTo>
                      <a:lnTo>
                        <a:pt x="772" y="1007"/>
                      </a:lnTo>
                      <a:lnTo>
                        <a:pt x="767" y="1011"/>
                      </a:lnTo>
                      <a:lnTo>
                        <a:pt x="762" y="1017"/>
                      </a:lnTo>
                      <a:lnTo>
                        <a:pt x="755" y="1020"/>
                      </a:lnTo>
                      <a:lnTo>
                        <a:pt x="748" y="1024"/>
                      </a:lnTo>
                      <a:lnTo>
                        <a:pt x="741" y="1025"/>
                      </a:lnTo>
                      <a:lnTo>
                        <a:pt x="734" y="1026"/>
                      </a:lnTo>
                      <a:lnTo>
                        <a:pt x="729" y="1026"/>
                      </a:lnTo>
                      <a:lnTo>
                        <a:pt x="723" y="1024"/>
                      </a:lnTo>
                      <a:lnTo>
                        <a:pt x="717" y="1022"/>
                      </a:lnTo>
                      <a:lnTo>
                        <a:pt x="714" y="101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6" name="Freeform 642"/>
                <p:cNvSpPr>
                  <a:spLocks/>
                </p:cNvSpPr>
                <p:nvPr/>
              </p:nvSpPr>
              <p:spPr bwMode="auto">
                <a:xfrm>
                  <a:off x="3529" y="1833"/>
                  <a:ext cx="78" cy="112"/>
                </a:xfrm>
                <a:custGeom>
                  <a:avLst/>
                  <a:gdLst>
                    <a:gd name="T0" fmla="*/ 0 w 780"/>
                    <a:gd name="T1" fmla="*/ 0 h 1026"/>
                    <a:gd name="T2" fmla="*/ 0 w 780"/>
                    <a:gd name="T3" fmla="*/ 0 h 1026"/>
                    <a:gd name="T4" fmla="*/ 0 w 780"/>
                    <a:gd name="T5" fmla="*/ 0 h 1026"/>
                    <a:gd name="T6" fmla="*/ 0 w 780"/>
                    <a:gd name="T7" fmla="*/ 0 h 1026"/>
                    <a:gd name="T8" fmla="*/ 0 w 780"/>
                    <a:gd name="T9" fmla="*/ 0 h 1026"/>
                    <a:gd name="T10" fmla="*/ 0 w 780"/>
                    <a:gd name="T11" fmla="*/ 0 h 1026"/>
                    <a:gd name="T12" fmla="*/ 0 w 780"/>
                    <a:gd name="T13" fmla="*/ 0 h 1026"/>
                    <a:gd name="T14" fmla="*/ 0 w 780"/>
                    <a:gd name="T15" fmla="*/ 0 h 1026"/>
                    <a:gd name="T16" fmla="*/ 0 w 780"/>
                    <a:gd name="T17" fmla="*/ 0 h 1026"/>
                    <a:gd name="T18" fmla="*/ 0 w 780"/>
                    <a:gd name="T19" fmla="*/ 0 h 1026"/>
                    <a:gd name="T20" fmla="*/ 0 w 780"/>
                    <a:gd name="T21" fmla="*/ 0 h 1026"/>
                    <a:gd name="T22" fmla="*/ 0 w 780"/>
                    <a:gd name="T23" fmla="*/ 0 h 1026"/>
                    <a:gd name="T24" fmla="*/ 0 w 780"/>
                    <a:gd name="T25" fmla="*/ 0 h 1026"/>
                    <a:gd name="T26" fmla="*/ 0 w 780"/>
                    <a:gd name="T27" fmla="*/ 0 h 1026"/>
                    <a:gd name="T28" fmla="*/ 0 w 780"/>
                    <a:gd name="T29" fmla="*/ 0 h 1026"/>
                    <a:gd name="T30" fmla="*/ 0 w 780"/>
                    <a:gd name="T31" fmla="*/ 0 h 1026"/>
                    <a:gd name="T32" fmla="*/ 0 w 780"/>
                    <a:gd name="T33" fmla="*/ 0 h 1026"/>
                    <a:gd name="T34" fmla="*/ 0 w 780"/>
                    <a:gd name="T35" fmla="*/ 0 h 1026"/>
                    <a:gd name="T36" fmla="*/ 0 w 780"/>
                    <a:gd name="T37" fmla="*/ 0 h 1026"/>
                    <a:gd name="T38" fmla="*/ 0 w 780"/>
                    <a:gd name="T39" fmla="*/ 0 h 1026"/>
                    <a:gd name="T40" fmla="*/ 0 w 780"/>
                    <a:gd name="T41" fmla="*/ 0 h 1026"/>
                    <a:gd name="T42" fmla="*/ 0 w 780"/>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0"/>
                    <a:gd name="T67" fmla="*/ 0 h 1026"/>
                    <a:gd name="T68" fmla="*/ 780 w 780"/>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0" h="1026">
                      <a:moveTo>
                        <a:pt x="714" y="1017"/>
                      </a:moveTo>
                      <a:lnTo>
                        <a:pt x="0" y="48"/>
                      </a:lnTo>
                      <a:lnTo>
                        <a:pt x="64" y="0"/>
                      </a:lnTo>
                      <a:lnTo>
                        <a:pt x="776" y="972"/>
                      </a:lnTo>
                      <a:lnTo>
                        <a:pt x="779" y="976"/>
                      </a:lnTo>
                      <a:lnTo>
                        <a:pt x="780" y="982"/>
                      </a:lnTo>
                      <a:lnTo>
                        <a:pt x="780" y="988"/>
                      </a:lnTo>
                      <a:lnTo>
                        <a:pt x="779" y="994"/>
                      </a:lnTo>
                      <a:lnTo>
                        <a:pt x="775" y="1000"/>
                      </a:lnTo>
                      <a:lnTo>
                        <a:pt x="772" y="1007"/>
                      </a:lnTo>
                      <a:lnTo>
                        <a:pt x="767" y="1011"/>
                      </a:lnTo>
                      <a:lnTo>
                        <a:pt x="762" y="1017"/>
                      </a:lnTo>
                      <a:lnTo>
                        <a:pt x="755" y="1020"/>
                      </a:lnTo>
                      <a:lnTo>
                        <a:pt x="748" y="1024"/>
                      </a:lnTo>
                      <a:lnTo>
                        <a:pt x="741" y="1025"/>
                      </a:lnTo>
                      <a:lnTo>
                        <a:pt x="734" y="1026"/>
                      </a:lnTo>
                      <a:lnTo>
                        <a:pt x="729" y="1026"/>
                      </a:lnTo>
                      <a:lnTo>
                        <a:pt x="723" y="1024"/>
                      </a:lnTo>
                      <a:lnTo>
                        <a:pt x="717" y="1022"/>
                      </a:lnTo>
                      <a:lnTo>
                        <a:pt x="714" y="101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7" name="Freeform 643"/>
                <p:cNvSpPr>
                  <a:spLocks/>
                </p:cNvSpPr>
                <p:nvPr/>
              </p:nvSpPr>
              <p:spPr bwMode="auto">
                <a:xfrm>
                  <a:off x="3747" y="1814"/>
                  <a:ext cx="74" cy="145"/>
                </a:xfrm>
                <a:custGeom>
                  <a:avLst/>
                  <a:gdLst>
                    <a:gd name="T0" fmla="*/ 0 w 738"/>
                    <a:gd name="T1" fmla="*/ 0 h 1335"/>
                    <a:gd name="T2" fmla="*/ 0 w 738"/>
                    <a:gd name="T3" fmla="*/ 0 h 1335"/>
                    <a:gd name="T4" fmla="*/ 0 w 738"/>
                    <a:gd name="T5" fmla="*/ 0 h 1335"/>
                    <a:gd name="T6" fmla="*/ 0 w 738"/>
                    <a:gd name="T7" fmla="*/ 0 h 1335"/>
                    <a:gd name="T8" fmla="*/ 0 w 738"/>
                    <a:gd name="T9" fmla="*/ 0 h 1335"/>
                    <a:gd name="T10" fmla="*/ 0 w 738"/>
                    <a:gd name="T11" fmla="*/ 0 h 1335"/>
                    <a:gd name="T12" fmla="*/ 0 w 738"/>
                    <a:gd name="T13" fmla="*/ 0 h 1335"/>
                    <a:gd name="T14" fmla="*/ 0 w 738"/>
                    <a:gd name="T15" fmla="*/ 0 h 1335"/>
                    <a:gd name="T16" fmla="*/ 0 w 738"/>
                    <a:gd name="T17" fmla="*/ 0 h 1335"/>
                    <a:gd name="T18" fmla="*/ 0 w 738"/>
                    <a:gd name="T19" fmla="*/ 0 h 1335"/>
                    <a:gd name="T20" fmla="*/ 0 w 738"/>
                    <a:gd name="T21" fmla="*/ 0 h 1335"/>
                    <a:gd name="T22" fmla="*/ 0 w 738"/>
                    <a:gd name="T23" fmla="*/ 0 h 1335"/>
                    <a:gd name="T24" fmla="*/ 0 w 738"/>
                    <a:gd name="T25" fmla="*/ 0 h 1335"/>
                    <a:gd name="T26" fmla="*/ 0 w 738"/>
                    <a:gd name="T27" fmla="*/ 0 h 1335"/>
                    <a:gd name="T28" fmla="*/ 0 w 738"/>
                    <a:gd name="T29" fmla="*/ 0 h 1335"/>
                    <a:gd name="T30" fmla="*/ 0 w 738"/>
                    <a:gd name="T31" fmla="*/ 0 h 1335"/>
                    <a:gd name="T32" fmla="*/ 0 w 738"/>
                    <a:gd name="T33" fmla="*/ 0 h 1335"/>
                    <a:gd name="T34" fmla="*/ 0 w 738"/>
                    <a:gd name="T35" fmla="*/ 0 h 1335"/>
                    <a:gd name="T36" fmla="*/ 0 w 738"/>
                    <a:gd name="T37" fmla="*/ 0 h 1335"/>
                    <a:gd name="T38" fmla="*/ 0 w 738"/>
                    <a:gd name="T39" fmla="*/ 0 h 1335"/>
                    <a:gd name="T40" fmla="*/ 0 w 738"/>
                    <a:gd name="T41" fmla="*/ 0 h 1335"/>
                    <a:gd name="T42" fmla="*/ 0 w 738"/>
                    <a:gd name="T43" fmla="*/ 0 h 1335"/>
                    <a:gd name="T44" fmla="*/ 0 w 738"/>
                    <a:gd name="T45" fmla="*/ 0 h 1335"/>
                    <a:gd name="T46" fmla="*/ 0 w 738"/>
                    <a:gd name="T47" fmla="*/ 0 h 1335"/>
                    <a:gd name="T48" fmla="*/ 0 w 738"/>
                    <a:gd name="T49" fmla="*/ 0 h 1335"/>
                    <a:gd name="T50" fmla="*/ 0 w 738"/>
                    <a:gd name="T51" fmla="*/ 0 h 1335"/>
                    <a:gd name="T52" fmla="*/ 0 w 738"/>
                    <a:gd name="T53" fmla="*/ 0 h 1335"/>
                    <a:gd name="T54" fmla="*/ 0 w 738"/>
                    <a:gd name="T55" fmla="*/ 0 h 1335"/>
                    <a:gd name="T56" fmla="*/ 0 w 738"/>
                    <a:gd name="T57" fmla="*/ 0 h 1335"/>
                    <a:gd name="T58" fmla="*/ 0 w 738"/>
                    <a:gd name="T59" fmla="*/ 0 h 1335"/>
                    <a:gd name="T60" fmla="*/ 0 w 738"/>
                    <a:gd name="T61" fmla="*/ 0 h 1335"/>
                    <a:gd name="T62" fmla="*/ 0 w 738"/>
                    <a:gd name="T63" fmla="*/ 0 h 1335"/>
                    <a:gd name="T64" fmla="*/ 0 w 738"/>
                    <a:gd name="T65" fmla="*/ 0 h 1335"/>
                    <a:gd name="T66" fmla="*/ 0 w 738"/>
                    <a:gd name="T67" fmla="*/ 0 h 1335"/>
                    <a:gd name="T68" fmla="*/ 0 w 738"/>
                    <a:gd name="T69" fmla="*/ 0 h 1335"/>
                    <a:gd name="T70" fmla="*/ 0 w 738"/>
                    <a:gd name="T71" fmla="*/ 0 h 1335"/>
                    <a:gd name="T72" fmla="*/ 0 w 738"/>
                    <a:gd name="T73" fmla="*/ 0 h 1335"/>
                    <a:gd name="T74" fmla="*/ 0 w 738"/>
                    <a:gd name="T75" fmla="*/ 0 h 13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335"/>
                    <a:gd name="T116" fmla="*/ 738 w 738"/>
                    <a:gd name="T117" fmla="*/ 1335 h 13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335">
                      <a:moveTo>
                        <a:pt x="69" y="7"/>
                      </a:moveTo>
                      <a:lnTo>
                        <a:pt x="737" y="1292"/>
                      </a:lnTo>
                      <a:lnTo>
                        <a:pt x="738" y="1295"/>
                      </a:lnTo>
                      <a:lnTo>
                        <a:pt x="737" y="1300"/>
                      </a:lnTo>
                      <a:lnTo>
                        <a:pt x="736" y="1304"/>
                      </a:lnTo>
                      <a:lnTo>
                        <a:pt x="732" y="1309"/>
                      </a:lnTo>
                      <a:lnTo>
                        <a:pt x="728" y="1314"/>
                      </a:lnTo>
                      <a:lnTo>
                        <a:pt x="723" y="1319"/>
                      </a:lnTo>
                      <a:lnTo>
                        <a:pt x="716" y="1323"/>
                      </a:lnTo>
                      <a:lnTo>
                        <a:pt x="710" y="1327"/>
                      </a:lnTo>
                      <a:lnTo>
                        <a:pt x="703" y="1330"/>
                      </a:lnTo>
                      <a:lnTo>
                        <a:pt x="696" y="1332"/>
                      </a:lnTo>
                      <a:lnTo>
                        <a:pt x="689" y="1335"/>
                      </a:lnTo>
                      <a:lnTo>
                        <a:pt x="682" y="1335"/>
                      </a:lnTo>
                      <a:lnTo>
                        <a:pt x="677" y="1335"/>
                      </a:lnTo>
                      <a:lnTo>
                        <a:pt x="672" y="1334"/>
                      </a:lnTo>
                      <a:lnTo>
                        <a:pt x="668" y="1331"/>
                      </a:lnTo>
                      <a:lnTo>
                        <a:pt x="665" y="1328"/>
                      </a:lnTo>
                      <a:lnTo>
                        <a:pt x="1" y="43"/>
                      </a:lnTo>
                      <a:lnTo>
                        <a:pt x="0" y="39"/>
                      </a:lnTo>
                      <a:lnTo>
                        <a:pt x="0" y="34"/>
                      </a:lnTo>
                      <a:lnTo>
                        <a:pt x="1" y="30"/>
                      </a:lnTo>
                      <a:lnTo>
                        <a:pt x="4" y="25"/>
                      </a:lnTo>
                      <a:lnTo>
                        <a:pt x="8" y="19"/>
                      </a:lnTo>
                      <a:lnTo>
                        <a:pt x="13" y="15"/>
                      </a:lnTo>
                      <a:lnTo>
                        <a:pt x="19" y="10"/>
                      </a:lnTo>
                      <a:lnTo>
                        <a:pt x="25" y="7"/>
                      </a:lnTo>
                      <a:lnTo>
                        <a:pt x="32" y="4"/>
                      </a:lnTo>
                      <a:lnTo>
                        <a:pt x="39" y="1"/>
                      </a:lnTo>
                      <a:lnTo>
                        <a:pt x="46" y="0"/>
                      </a:lnTo>
                      <a:lnTo>
                        <a:pt x="52" y="0"/>
                      </a:lnTo>
                      <a:lnTo>
                        <a:pt x="58" y="0"/>
                      </a:lnTo>
                      <a:lnTo>
                        <a:pt x="62" y="2"/>
                      </a:lnTo>
                      <a:lnTo>
                        <a:pt x="67" y="5"/>
                      </a:lnTo>
                      <a:lnTo>
                        <a:pt x="69"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38" name="Freeform 644"/>
                <p:cNvSpPr>
                  <a:spLocks/>
                </p:cNvSpPr>
                <p:nvPr/>
              </p:nvSpPr>
              <p:spPr bwMode="auto">
                <a:xfrm>
                  <a:off x="3747" y="1814"/>
                  <a:ext cx="74" cy="145"/>
                </a:xfrm>
                <a:custGeom>
                  <a:avLst/>
                  <a:gdLst>
                    <a:gd name="T0" fmla="*/ 0 w 738"/>
                    <a:gd name="T1" fmla="*/ 0 h 1335"/>
                    <a:gd name="T2" fmla="*/ 0 w 738"/>
                    <a:gd name="T3" fmla="*/ 0 h 1335"/>
                    <a:gd name="T4" fmla="*/ 0 w 738"/>
                    <a:gd name="T5" fmla="*/ 0 h 1335"/>
                    <a:gd name="T6" fmla="*/ 0 w 738"/>
                    <a:gd name="T7" fmla="*/ 0 h 1335"/>
                    <a:gd name="T8" fmla="*/ 0 w 738"/>
                    <a:gd name="T9" fmla="*/ 0 h 1335"/>
                    <a:gd name="T10" fmla="*/ 0 w 738"/>
                    <a:gd name="T11" fmla="*/ 0 h 1335"/>
                    <a:gd name="T12" fmla="*/ 0 w 738"/>
                    <a:gd name="T13" fmla="*/ 0 h 1335"/>
                    <a:gd name="T14" fmla="*/ 0 w 738"/>
                    <a:gd name="T15" fmla="*/ 0 h 1335"/>
                    <a:gd name="T16" fmla="*/ 0 w 738"/>
                    <a:gd name="T17" fmla="*/ 0 h 1335"/>
                    <a:gd name="T18" fmla="*/ 0 w 738"/>
                    <a:gd name="T19" fmla="*/ 0 h 1335"/>
                    <a:gd name="T20" fmla="*/ 0 w 738"/>
                    <a:gd name="T21" fmla="*/ 0 h 1335"/>
                    <a:gd name="T22" fmla="*/ 0 w 738"/>
                    <a:gd name="T23" fmla="*/ 0 h 1335"/>
                    <a:gd name="T24" fmla="*/ 0 w 738"/>
                    <a:gd name="T25" fmla="*/ 0 h 1335"/>
                    <a:gd name="T26" fmla="*/ 0 w 738"/>
                    <a:gd name="T27" fmla="*/ 0 h 1335"/>
                    <a:gd name="T28" fmla="*/ 0 w 738"/>
                    <a:gd name="T29" fmla="*/ 0 h 1335"/>
                    <a:gd name="T30" fmla="*/ 0 w 738"/>
                    <a:gd name="T31" fmla="*/ 0 h 1335"/>
                    <a:gd name="T32" fmla="*/ 0 w 738"/>
                    <a:gd name="T33" fmla="*/ 0 h 1335"/>
                    <a:gd name="T34" fmla="*/ 0 w 738"/>
                    <a:gd name="T35" fmla="*/ 0 h 1335"/>
                    <a:gd name="T36" fmla="*/ 0 w 738"/>
                    <a:gd name="T37" fmla="*/ 0 h 1335"/>
                    <a:gd name="T38" fmla="*/ 0 w 738"/>
                    <a:gd name="T39" fmla="*/ 0 h 1335"/>
                    <a:gd name="T40" fmla="*/ 0 w 738"/>
                    <a:gd name="T41" fmla="*/ 0 h 1335"/>
                    <a:gd name="T42" fmla="*/ 0 w 738"/>
                    <a:gd name="T43" fmla="*/ 0 h 1335"/>
                    <a:gd name="T44" fmla="*/ 0 w 738"/>
                    <a:gd name="T45" fmla="*/ 0 h 1335"/>
                    <a:gd name="T46" fmla="*/ 0 w 738"/>
                    <a:gd name="T47" fmla="*/ 0 h 1335"/>
                    <a:gd name="T48" fmla="*/ 0 w 738"/>
                    <a:gd name="T49" fmla="*/ 0 h 1335"/>
                    <a:gd name="T50" fmla="*/ 0 w 738"/>
                    <a:gd name="T51" fmla="*/ 0 h 1335"/>
                    <a:gd name="T52" fmla="*/ 0 w 738"/>
                    <a:gd name="T53" fmla="*/ 0 h 1335"/>
                    <a:gd name="T54" fmla="*/ 0 w 738"/>
                    <a:gd name="T55" fmla="*/ 0 h 1335"/>
                    <a:gd name="T56" fmla="*/ 0 w 738"/>
                    <a:gd name="T57" fmla="*/ 0 h 1335"/>
                    <a:gd name="T58" fmla="*/ 0 w 738"/>
                    <a:gd name="T59" fmla="*/ 0 h 1335"/>
                    <a:gd name="T60" fmla="*/ 0 w 738"/>
                    <a:gd name="T61" fmla="*/ 0 h 1335"/>
                    <a:gd name="T62" fmla="*/ 0 w 738"/>
                    <a:gd name="T63" fmla="*/ 0 h 1335"/>
                    <a:gd name="T64" fmla="*/ 0 w 738"/>
                    <a:gd name="T65" fmla="*/ 0 h 1335"/>
                    <a:gd name="T66" fmla="*/ 0 w 738"/>
                    <a:gd name="T67" fmla="*/ 0 h 1335"/>
                    <a:gd name="T68" fmla="*/ 0 w 738"/>
                    <a:gd name="T69" fmla="*/ 0 h 1335"/>
                    <a:gd name="T70" fmla="*/ 0 w 738"/>
                    <a:gd name="T71" fmla="*/ 0 h 1335"/>
                    <a:gd name="T72" fmla="*/ 0 w 738"/>
                    <a:gd name="T73" fmla="*/ 0 h 1335"/>
                    <a:gd name="T74" fmla="*/ 0 w 738"/>
                    <a:gd name="T75" fmla="*/ 0 h 13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335"/>
                    <a:gd name="T116" fmla="*/ 738 w 738"/>
                    <a:gd name="T117" fmla="*/ 1335 h 13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335">
                      <a:moveTo>
                        <a:pt x="69" y="7"/>
                      </a:moveTo>
                      <a:lnTo>
                        <a:pt x="737" y="1292"/>
                      </a:lnTo>
                      <a:lnTo>
                        <a:pt x="738" y="1295"/>
                      </a:lnTo>
                      <a:lnTo>
                        <a:pt x="737" y="1300"/>
                      </a:lnTo>
                      <a:lnTo>
                        <a:pt x="736" y="1304"/>
                      </a:lnTo>
                      <a:lnTo>
                        <a:pt x="732" y="1309"/>
                      </a:lnTo>
                      <a:lnTo>
                        <a:pt x="728" y="1314"/>
                      </a:lnTo>
                      <a:lnTo>
                        <a:pt x="723" y="1319"/>
                      </a:lnTo>
                      <a:lnTo>
                        <a:pt x="716" y="1323"/>
                      </a:lnTo>
                      <a:lnTo>
                        <a:pt x="710" y="1327"/>
                      </a:lnTo>
                      <a:lnTo>
                        <a:pt x="703" y="1330"/>
                      </a:lnTo>
                      <a:lnTo>
                        <a:pt x="696" y="1332"/>
                      </a:lnTo>
                      <a:lnTo>
                        <a:pt x="689" y="1335"/>
                      </a:lnTo>
                      <a:lnTo>
                        <a:pt x="682" y="1335"/>
                      </a:lnTo>
                      <a:lnTo>
                        <a:pt x="677" y="1335"/>
                      </a:lnTo>
                      <a:lnTo>
                        <a:pt x="672" y="1334"/>
                      </a:lnTo>
                      <a:lnTo>
                        <a:pt x="668" y="1331"/>
                      </a:lnTo>
                      <a:lnTo>
                        <a:pt x="665" y="1328"/>
                      </a:lnTo>
                      <a:lnTo>
                        <a:pt x="1" y="43"/>
                      </a:lnTo>
                      <a:lnTo>
                        <a:pt x="0" y="39"/>
                      </a:lnTo>
                      <a:lnTo>
                        <a:pt x="0" y="34"/>
                      </a:lnTo>
                      <a:lnTo>
                        <a:pt x="1" y="30"/>
                      </a:lnTo>
                      <a:lnTo>
                        <a:pt x="4" y="25"/>
                      </a:lnTo>
                      <a:lnTo>
                        <a:pt x="8" y="19"/>
                      </a:lnTo>
                      <a:lnTo>
                        <a:pt x="13" y="15"/>
                      </a:lnTo>
                      <a:lnTo>
                        <a:pt x="19" y="10"/>
                      </a:lnTo>
                      <a:lnTo>
                        <a:pt x="25" y="7"/>
                      </a:lnTo>
                      <a:lnTo>
                        <a:pt x="32" y="4"/>
                      </a:lnTo>
                      <a:lnTo>
                        <a:pt x="39" y="1"/>
                      </a:lnTo>
                      <a:lnTo>
                        <a:pt x="46" y="0"/>
                      </a:lnTo>
                      <a:lnTo>
                        <a:pt x="52" y="0"/>
                      </a:lnTo>
                      <a:lnTo>
                        <a:pt x="58" y="0"/>
                      </a:lnTo>
                      <a:lnTo>
                        <a:pt x="62" y="2"/>
                      </a:lnTo>
                      <a:lnTo>
                        <a:pt x="67" y="5"/>
                      </a:lnTo>
                      <a:lnTo>
                        <a:pt x="69"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39" name="Freeform 645"/>
                <p:cNvSpPr>
                  <a:spLocks/>
                </p:cNvSpPr>
                <p:nvPr/>
              </p:nvSpPr>
              <p:spPr bwMode="auto">
                <a:xfrm>
                  <a:off x="3814" y="1953"/>
                  <a:ext cx="7" cy="6"/>
                </a:xfrm>
                <a:custGeom>
                  <a:avLst/>
                  <a:gdLst>
                    <a:gd name="T0" fmla="*/ 0 w 74"/>
                    <a:gd name="T1" fmla="*/ 0 h 50"/>
                    <a:gd name="T2" fmla="*/ 0 w 74"/>
                    <a:gd name="T3" fmla="*/ 0 h 50"/>
                    <a:gd name="T4" fmla="*/ 0 w 74"/>
                    <a:gd name="T5" fmla="*/ 0 h 50"/>
                    <a:gd name="T6" fmla="*/ 0 w 74"/>
                    <a:gd name="T7" fmla="*/ 0 h 50"/>
                    <a:gd name="T8" fmla="*/ 0 w 74"/>
                    <a:gd name="T9" fmla="*/ 0 h 50"/>
                    <a:gd name="T10" fmla="*/ 0 w 74"/>
                    <a:gd name="T11" fmla="*/ 0 h 50"/>
                    <a:gd name="T12" fmla="*/ 0 w 74"/>
                    <a:gd name="T13" fmla="*/ 0 h 50"/>
                    <a:gd name="T14" fmla="*/ 0 w 74"/>
                    <a:gd name="T15" fmla="*/ 0 h 50"/>
                    <a:gd name="T16" fmla="*/ 0 w 74"/>
                    <a:gd name="T17" fmla="*/ 0 h 50"/>
                    <a:gd name="T18" fmla="*/ 0 w 74"/>
                    <a:gd name="T19" fmla="*/ 0 h 50"/>
                    <a:gd name="T20" fmla="*/ 0 w 74"/>
                    <a:gd name="T21" fmla="*/ 0 h 50"/>
                    <a:gd name="T22" fmla="*/ 0 w 74"/>
                    <a:gd name="T23" fmla="*/ 0 h 50"/>
                    <a:gd name="T24" fmla="*/ 0 w 74"/>
                    <a:gd name="T25" fmla="*/ 0 h 50"/>
                    <a:gd name="T26" fmla="*/ 0 w 74"/>
                    <a:gd name="T27" fmla="*/ 0 h 50"/>
                    <a:gd name="T28" fmla="*/ 0 w 74"/>
                    <a:gd name="T29" fmla="*/ 0 h 50"/>
                    <a:gd name="T30" fmla="*/ 0 w 74"/>
                    <a:gd name="T31" fmla="*/ 0 h 50"/>
                    <a:gd name="T32" fmla="*/ 0 w 74"/>
                    <a:gd name="T33" fmla="*/ 0 h 50"/>
                    <a:gd name="T34" fmla="*/ 0 w 74"/>
                    <a:gd name="T35" fmla="*/ 0 h 50"/>
                    <a:gd name="T36" fmla="*/ 0 w 74"/>
                    <a:gd name="T37" fmla="*/ 0 h 50"/>
                    <a:gd name="T38" fmla="*/ 0 w 74"/>
                    <a:gd name="T39" fmla="*/ 0 h 50"/>
                    <a:gd name="T40" fmla="*/ 0 w 74"/>
                    <a:gd name="T41" fmla="*/ 0 h 50"/>
                    <a:gd name="T42" fmla="*/ 0 w 74"/>
                    <a:gd name="T43" fmla="*/ 0 h 50"/>
                    <a:gd name="T44" fmla="*/ 0 w 74"/>
                    <a:gd name="T45" fmla="*/ 0 h 50"/>
                    <a:gd name="T46" fmla="*/ 0 w 74"/>
                    <a:gd name="T47" fmla="*/ 0 h 50"/>
                    <a:gd name="T48" fmla="*/ 0 w 74"/>
                    <a:gd name="T49" fmla="*/ 0 h 50"/>
                    <a:gd name="T50" fmla="*/ 0 w 74"/>
                    <a:gd name="T51" fmla="*/ 0 h 50"/>
                    <a:gd name="T52" fmla="*/ 0 w 74"/>
                    <a:gd name="T53" fmla="*/ 0 h 50"/>
                    <a:gd name="T54" fmla="*/ 0 w 74"/>
                    <a:gd name="T55" fmla="*/ 0 h 50"/>
                    <a:gd name="T56" fmla="*/ 0 w 74"/>
                    <a:gd name="T57" fmla="*/ 0 h 50"/>
                    <a:gd name="T58" fmla="*/ 0 w 74"/>
                    <a:gd name="T59" fmla="*/ 0 h 50"/>
                    <a:gd name="T60" fmla="*/ 0 w 74"/>
                    <a:gd name="T61" fmla="*/ 0 h 50"/>
                    <a:gd name="T62" fmla="*/ 0 w 74"/>
                    <a:gd name="T63" fmla="*/ 0 h 50"/>
                    <a:gd name="T64" fmla="*/ 0 w 74"/>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50"/>
                    <a:gd name="T101" fmla="*/ 74 w 7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50">
                      <a:moveTo>
                        <a:pt x="29" y="8"/>
                      </a:moveTo>
                      <a:lnTo>
                        <a:pt x="35" y="4"/>
                      </a:lnTo>
                      <a:lnTo>
                        <a:pt x="42" y="2"/>
                      </a:lnTo>
                      <a:lnTo>
                        <a:pt x="49" y="1"/>
                      </a:lnTo>
                      <a:lnTo>
                        <a:pt x="56" y="0"/>
                      </a:lnTo>
                      <a:lnTo>
                        <a:pt x="61" y="0"/>
                      </a:lnTo>
                      <a:lnTo>
                        <a:pt x="66" y="1"/>
                      </a:lnTo>
                      <a:lnTo>
                        <a:pt x="71" y="3"/>
                      </a:lnTo>
                      <a:lnTo>
                        <a:pt x="73" y="7"/>
                      </a:lnTo>
                      <a:lnTo>
                        <a:pt x="74" y="10"/>
                      </a:lnTo>
                      <a:lnTo>
                        <a:pt x="73" y="15"/>
                      </a:lnTo>
                      <a:lnTo>
                        <a:pt x="72" y="19"/>
                      </a:lnTo>
                      <a:lnTo>
                        <a:pt x="68" y="24"/>
                      </a:lnTo>
                      <a:lnTo>
                        <a:pt x="64" y="29"/>
                      </a:lnTo>
                      <a:lnTo>
                        <a:pt x="59" y="34"/>
                      </a:lnTo>
                      <a:lnTo>
                        <a:pt x="52" y="38"/>
                      </a:lnTo>
                      <a:lnTo>
                        <a:pt x="46" y="42"/>
                      </a:lnTo>
                      <a:lnTo>
                        <a:pt x="39" y="45"/>
                      </a:lnTo>
                      <a:lnTo>
                        <a:pt x="32" y="47"/>
                      </a:lnTo>
                      <a:lnTo>
                        <a:pt x="25" y="50"/>
                      </a:lnTo>
                      <a:lnTo>
                        <a:pt x="18" y="50"/>
                      </a:lnTo>
                      <a:lnTo>
                        <a:pt x="13" y="50"/>
                      </a:lnTo>
                      <a:lnTo>
                        <a:pt x="8" y="49"/>
                      </a:lnTo>
                      <a:lnTo>
                        <a:pt x="4" y="46"/>
                      </a:lnTo>
                      <a:lnTo>
                        <a:pt x="1" y="43"/>
                      </a:lnTo>
                      <a:lnTo>
                        <a:pt x="0" y="40"/>
                      </a:lnTo>
                      <a:lnTo>
                        <a:pt x="1" y="35"/>
                      </a:lnTo>
                      <a:lnTo>
                        <a:pt x="3" y="30"/>
                      </a:lnTo>
                      <a:lnTo>
                        <a:pt x="6" y="26"/>
                      </a:lnTo>
                      <a:lnTo>
                        <a:pt x="10" y="21"/>
                      </a:lnTo>
                      <a:lnTo>
                        <a:pt x="15" y="17"/>
                      </a:lnTo>
                      <a:lnTo>
                        <a:pt x="22" y="12"/>
                      </a:lnTo>
                      <a:lnTo>
                        <a:pt x="29"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40" name="Freeform 646"/>
                <p:cNvSpPr>
                  <a:spLocks/>
                </p:cNvSpPr>
                <p:nvPr/>
              </p:nvSpPr>
              <p:spPr bwMode="auto">
                <a:xfrm>
                  <a:off x="3814" y="1953"/>
                  <a:ext cx="7" cy="6"/>
                </a:xfrm>
                <a:custGeom>
                  <a:avLst/>
                  <a:gdLst>
                    <a:gd name="T0" fmla="*/ 0 w 74"/>
                    <a:gd name="T1" fmla="*/ 0 h 50"/>
                    <a:gd name="T2" fmla="*/ 0 w 74"/>
                    <a:gd name="T3" fmla="*/ 0 h 50"/>
                    <a:gd name="T4" fmla="*/ 0 w 74"/>
                    <a:gd name="T5" fmla="*/ 0 h 50"/>
                    <a:gd name="T6" fmla="*/ 0 w 74"/>
                    <a:gd name="T7" fmla="*/ 0 h 50"/>
                    <a:gd name="T8" fmla="*/ 0 w 74"/>
                    <a:gd name="T9" fmla="*/ 0 h 50"/>
                    <a:gd name="T10" fmla="*/ 0 w 74"/>
                    <a:gd name="T11" fmla="*/ 0 h 50"/>
                    <a:gd name="T12" fmla="*/ 0 w 74"/>
                    <a:gd name="T13" fmla="*/ 0 h 50"/>
                    <a:gd name="T14" fmla="*/ 0 w 74"/>
                    <a:gd name="T15" fmla="*/ 0 h 50"/>
                    <a:gd name="T16" fmla="*/ 0 w 74"/>
                    <a:gd name="T17" fmla="*/ 0 h 50"/>
                    <a:gd name="T18" fmla="*/ 0 w 74"/>
                    <a:gd name="T19" fmla="*/ 0 h 50"/>
                    <a:gd name="T20" fmla="*/ 0 w 74"/>
                    <a:gd name="T21" fmla="*/ 0 h 50"/>
                    <a:gd name="T22" fmla="*/ 0 w 74"/>
                    <a:gd name="T23" fmla="*/ 0 h 50"/>
                    <a:gd name="T24" fmla="*/ 0 w 74"/>
                    <a:gd name="T25" fmla="*/ 0 h 50"/>
                    <a:gd name="T26" fmla="*/ 0 w 74"/>
                    <a:gd name="T27" fmla="*/ 0 h 50"/>
                    <a:gd name="T28" fmla="*/ 0 w 74"/>
                    <a:gd name="T29" fmla="*/ 0 h 50"/>
                    <a:gd name="T30" fmla="*/ 0 w 74"/>
                    <a:gd name="T31" fmla="*/ 0 h 50"/>
                    <a:gd name="T32" fmla="*/ 0 w 74"/>
                    <a:gd name="T33" fmla="*/ 0 h 50"/>
                    <a:gd name="T34" fmla="*/ 0 w 74"/>
                    <a:gd name="T35" fmla="*/ 0 h 50"/>
                    <a:gd name="T36" fmla="*/ 0 w 74"/>
                    <a:gd name="T37" fmla="*/ 0 h 50"/>
                    <a:gd name="T38" fmla="*/ 0 w 74"/>
                    <a:gd name="T39" fmla="*/ 0 h 50"/>
                    <a:gd name="T40" fmla="*/ 0 w 74"/>
                    <a:gd name="T41" fmla="*/ 0 h 50"/>
                    <a:gd name="T42" fmla="*/ 0 w 74"/>
                    <a:gd name="T43" fmla="*/ 0 h 50"/>
                    <a:gd name="T44" fmla="*/ 0 w 74"/>
                    <a:gd name="T45" fmla="*/ 0 h 50"/>
                    <a:gd name="T46" fmla="*/ 0 w 74"/>
                    <a:gd name="T47" fmla="*/ 0 h 50"/>
                    <a:gd name="T48" fmla="*/ 0 w 74"/>
                    <a:gd name="T49" fmla="*/ 0 h 50"/>
                    <a:gd name="T50" fmla="*/ 0 w 74"/>
                    <a:gd name="T51" fmla="*/ 0 h 50"/>
                    <a:gd name="T52" fmla="*/ 0 w 74"/>
                    <a:gd name="T53" fmla="*/ 0 h 50"/>
                    <a:gd name="T54" fmla="*/ 0 w 74"/>
                    <a:gd name="T55" fmla="*/ 0 h 50"/>
                    <a:gd name="T56" fmla="*/ 0 w 74"/>
                    <a:gd name="T57" fmla="*/ 0 h 50"/>
                    <a:gd name="T58" fmla="*/ 0 w 74"/>
                    <a:gd name="T59" fmla="*/ 0 h 50"/>
                    <a:gd name="T60" fmla="*/ 0 w 74"/>
                    <a:gd name="T61" fmla="*/ 0 h 50"/>
                    <a:gd name="T62" fmla="*/ 0 w 74"/>
                    <a:gd name="T63" fmla="*/ 0 h 50"/>
                    <a:gd name="T64" fmla="*/ 0 w 74"/>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50"/>
                    <a:gd name="T101" fmla="*/ 74 w 7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50">
                      <a:moveTo>
                        <a:pt x="29" y="8"/>
                      </a:moveTo>
                      <a:lnTo>
                        <a:pt x="35" y="4"/>
                      </a:lnTo>
                      <a:lnTo>
                        <a:pt x="42" y="2"/>
                      </a:lnTo>
                      <a:lnTo>
                        <a:pt x="49" y="1"/>
                      </a:lnTo>
                      <a:lnTo>
                        <a:pt x="56" y="0"/>
                      </a:lnTo>
                      <a:lnTo>
                        <a:pt x="61" y="0"/>
                      </a:lnTo>
                      <a:lnTo>
                        <a:pt x="66" y="1"/>
                      </a:lnTo>
                      <a:lnTo>
                        <a:pt x="71" y="3"/>
                      </a:lnTo>
                      <a:lnTo>
                        <a:pt x="73" y="7"/>
                      </a:lnTo>
                      <a:lnTo>
                        <a:pt x="74" y="10"/>
                      </a:lnTo>
                      <a:lnTo>
                        <a:pt x="73" y="15"/>
                      </a:lnTo>
                      <a:lnTo>
                        <a:pt x="72" y="19"/>
                      </a:lnTo>
                      <a:lnTo>
                        <a:pt x="68" y="24"/>
                      </a:lnTo>
                      <a:lnTo>
                        <a:pt x="64" y="29"/>
                      </a:lnTo>
                      <a:lnTo>
                        <a:pt x="59" y="34"/>
                      </a:lnTo>
                      <a:lnTo>
                        <a:pt x="52" y="38"/>
                      </a:lnTo>
                      <a:lnTo>
                        <a:pt x="46" y="42"/>
                      </a:lnTo>
                      <a:lnTo>
                        <a:pt x="39" y="45"/>
                      </a:lnTo>
                      <a:lnTo>
                        <a:pt x="32" y="47"/>
                      </a:lnTo>
                      <a:lnTo>
                        <a:pt x="25" y="50"/>
                      </a:lnTo>
                      <a:lnTo>
                        <a:pt x="18" y="50"/>
                      </a:lnTo>
                      <a:lnTo>
                        <a:pt x="13" y="50"/>
                      </a:lnTo>
                      <a:lnTo>
                        <a:pt x="8" y="49"/>
                      </a:lnTo>
                      <a:lnTo>
                        <a:pt x="4" y="46"/>
                      </a:lnTo>
                      <a:lnTo>
                        <a:pt x="1" y="43"/>
                      </a:lnTo>
                      <a:lnTo>
                        <a:pt x="0" y="40"/>
                      </a:lnTo>
                      <a:lnTo>
                        <a:pt x="1" y="35"/>
                      </a:lnTo>
                      <a:lnTo>
                        <a:pt x="3" y="30"/>
                      </a:lnTo>
                      <a:lnTo>
                        <a:pt x="6" y="26"/>
                      </a:lnTo>
                      <a:lnTo>
                        <a:pt x="10" y="21"/>
                      </a:lnTo>
                      <a:lnTo>
                        <a:pt x="15" y="17"/>
                      </a:lnTo>
                      <a:lnTo>
                        <a:pt x="22" y="12"/>
                      </a:lnTo>
                      <a:lnTo>
                        <a:pt x="29" y="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41" name="Freeform 647"/>
                <p:cNvSpPr>
                  <a:spLocks/>
                </p:cNvSpPr>
                <p:nvPr/>
              </p:nvSpPr>
              <p:spPr bwMode="auto">
                <a:xfrm>
                  <a:off x="4096" y="1321"/>
                  <a:ext cx="58" cy="131"/>
                </a:xfrm>
                <a:custGeom>
                  <a:avLst/>
                  <a:gdLst>
                    <a:gd name="T0" fmla="*/ 0 w 575"/>
                    <a:gd name="T1" fmla="*/ 0 h 1200"/>
                    <a:gd name="T2" fmla="*/ 0 w 575"/>
                    <a:gd name="T3" fmla="*/ 0 h 1200"/>
                    <a:gd name="T4" fmla="*/ 0 w 575"/>
                    <a:gd name="T5" fmla="*/ 0 h 1200"/>
                    <a:gd name="T6" fmla="*/ 0 w 575"/>
                    <a:gd name="T7" fmla="*/ 0 h 1200"/>
                    <a:gd name="T8" fmla="*/ 0 w 575"/>
                    <a:gd name="T9" fmla="*/ 0 h 1200"/>
                    <a:gd name="T10" fmla="*/ 0 w 575"/>
                    <a:gd name="T11" fmla="*/ 0 h 1200"/>
                    <a:gd name="T12" fmla="*/ 0 w 575"/>
                    <a:gd name="T13" fmla="*/ 0 h 1200"/>
                    <a:gd name="T14" fmla="*/ 0 w 575"/>
                    <a:gd name="T15" fmla="*/ 0 h 1200"/>
                    <a:gd name="T16" fmla="*/ 0 w 575"/>
                    <a:gd name="T17" fmla="*/ 0 h 1200"/>
                    <a:gd name="T18" fmla="*/ 0 w 575"/>
                    <a:gd name="T19" fmla="*/ 0 h 1200"/>
                    <a:gd name="T20" fmla="*/ 0 w 575"/>
                    <a:gd name="T21" fmla="*/ 0 h 1200"/>
                    <a:gd name="T22" fmla="*/ 0 w 575"/>
                    <a:gd name="T23" fmla="*/ 0 h 1200"/>
                    <a:gd name="T24" fmla="*/ 0 w 575"/>
                    <a:gd name="T25" fmla="*/ 0 h 1200"/>
                    <a:gd name="T26" fmla="*/ 0 w 575"/>
                    <a:gd name="T27" fmla="*/ 0 h 1200"/>
                    <a:gd name="T28" fmla="*/ 0 w 575"/>
                    <a:gd name="T29" fmla="*/ 0 h 1200"/>
                    <a:gd name="T30" fmla="*/ 0 w 575"/>
                    <a:gd name="T31" fmla="*/ 0 h 1200"/>
                    <a:gd name="T32" fmla="*/ 0 w 575"/>
                    <a:gd name="T33" fmla="*/ 0 h 1200"/>
                    <a:gd name="T34" fmla="*/ 0 w 575"/>
                    <a:gd name="T35" fmla="*/ 0 h 1200"/>
                    <a:gd name="T36" fmla="*/ 0 w 575"/>
                    <a:gd name="T37" fmla="*/ 0 h 1200"/>
                    <a:gd name="T38" fmla="*/ 0 w 575"/>
                    <a:gd name="T39" fmla="*/ 0 h 1200"/>
                    <a:gd name="T40" fmla="*/ 0 w 575"/>
                    <a:gd name="T41" fmla="*/ 0 h 1200"/>
                    <a:gd name="T42" fmla="*/ 0 w 575"/>
                    <a:gd name="T43" fmla="*/ 0 h 1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5"/>
                    <a:gd name="T67" fmla="*/ 0 h 1200"/>
                    <a:gd name="T68" fmla="*/ 575 w 575"/>
                    <a:gd name="T69" fmla="*/ 1200 h 1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5" h="1200">
                      <a:moveTo>
                        <a:pt x="502" y="1188"/>
                      </a:moveTo>
                      <a:lnTo>
                        <a:pt x="0" y="31"/>
                      </a:lnTo>
                      <a:lnTo>
                        <a:pt x="74" y="0"/>
                      </a:lnTo>
                      <a:lnTo>
                        <a:pt x="573" y="1157"/>
                      </a:lnTo>
                      <a:lnTo>
                        <a:pt x="575" y="1162"/>
                      </a:lnTo>
                      <a:lnTo>
                        <a:pt x="574" y="1167"/>
                      </a:lnTo>
                      <a:lnTo>
                        <a:pt x="573" y="1173"/>
                      </a:lnTo>
                      <a:lnTo>
                        <a:pt x="570" y="1179"/>
                      </a:lnTo>
                      <a:lnTo>
                        <a:pt x="566" y="1183"/>
                      </a:lnTo>
                      <a:lnTo>
                        <a:pt x="561" y="1189"/>
                      </a:lnTo>
                      <a:lnTo>
                        <a:pt x="555" y="1193"/>
                      </a:lnTo>
                      <a:lnTo>
                        <a:pt x="548" y="1197"/>
                      </a:lnTo>
                      <a:lnTo>
                        <a:pt x="541" y="1199"/>
                      </a:lnTo>
                      <a:lnTo>
                        <a:pt x="534" y="1200"/>
                      </a:lnTo>
                      <a:lnTo>
                        <a:pt x="526" y="1200"/>
                      </a:lnTo>
                      <a:lnTo>
                        <a:pt x="521" y="1200"/>
                      </a:lnTo>
                      <a:lnTo>
                        <a:pt x="514" y="1198"/>
                      </a:lnTo>
                      <a:lnTo>
                        <a:pt x="509" y="1196"/>
                      </a:lnTo>
                      <a:lnTo>
                        <a:pt x="505" y="1192"/>
                      </a:lnTo>
                      <a:lnTo>
                        <a:pt x="502" y="118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42" name="Freeform 648"/>
                <p:cNvSpPr>
                  <a:spLocks/>
                </p:cNvSpPr>
                <p:nvPr/>
              </p:nvSpPr>
              <p:spPr bwMode="auto">
                <a:xfrm>
                  <a:off x="4096" y="1321"/>
                  <a:ext cx="58" cy="131"/>
                </a:xfrm>
                <a:custGeom>
                  <a:avLst/>
                  <a:gdLst>
                    <a:gd name="T0" fmla="*/ 0 w 575"/>
                    <a:gd name="T1" fmla="*/ 0 h 1200"/>
                    <a:gd name="T2" fmla="*/ 0 w 575"/>
                    <a:gd name="T3" fmla="*/ 0 h 1200"/>
                    <a:gd name="T4" fmla="*/ 0 w 575"/>
                    <a:gd name="T5" fmla="*/ 0 h 1200"/>
                    <a:gd name="T6" fmla="*/ 0 w 575"/>
                    <a:gd name="T7" fmla="*/ 0 h 1200"/>
                    <a:gd name="T8" fmla="*/ 0 w 575"/>
                    <a:gd name="T9" fmla="*/ 0 h 1200"/>
                    <a:gd name="T10" fmla="*/ 0 w 575"/>
                    <a:gd name="T11" fmla="*/ 0 h 1200"/>
                    <a:gd name="T12" fmla="*/ 0 w 575"/>
                    <a:gd name="T13" fmla="*/ 0 h 1200"/>
                    <a:gd name="T14" fmla="*/ 0 w 575"/>
                    <a:gd name="T15" fmla="*/ 0 h 1200"/>
                    <a:gd name="T16" fmla="*/ 0 w 575"/>
                    <a:gd name="T17" fmla="*/ 0 h 1200"/>
                    <a:gd name="T18" fmla="*/ 0 w 575"/>
                    <a:gd name="T19" fmla="*/ 0 h 1200"/>
                    <a:gd name="T20" fmla="*/ 0 w 575"/>
                    <a:gd name="T21" fmla="*/ 0 h 1200"/>
                    <a:gd name="T22" fmla="*/ 0 w 575"/>
                    <a:gd name="T23" fmla="*/ 0 h 1200"/>
                    <a:gd name="T24" fmla="*/ 0 w 575"/>
                    <a:gd name="T25" fmla="*/ 0 h 1200"/>
                    <a:gd name="T26" fmla="*/ 0 w 575"/>
                    <a:gd name="T27" fmla="*/ 0 h 1200"/>
                    <a:gd name="T28" fmla="*/ 0 w 575"/>
                    <a:gd name="T29" fmla="*/ 0 h 1200"/>
                    <a:gd name="T30" fmla="*/ 0 w 575"/>
                    <a:gd name="T31" fmla="*/ 0 h 1200"/>
                    <a:gd name="T32" fmla="*/ 0 w 575"/>
                    <a:gd name="T33" fmla="*/ 0 h 1200"/>
                    <a:gd name="T34" fmla="*/ 0 w 575"/>
                    <a:gd name="T35" fmla="*/ 0 h 1200"/>
                    <a:gd name="T36" fmla="*/ 0 w 575"/>
                    <a:gd name="T37" fmla="*/ 0 h 1200"/>
                    <a:gd name="T38" fmla="*/ 0 w 575"/>
                    <a:gd name="T39" fmla="*/ 0 h 1200"/>
                    <a:gd name="T40" fmla="*/ 0 w 575"/>
                    <a:gd name="T41" fmla="*/ 0 h 1200"/>
                    <a:gd name="T42" fmla="*/ 0 w 575"/>
                    <a:gd name="T43" fmla="*/ 0 h 1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5"/>
                    <a:gd name="T67" fmla="*/ 0 h 1200"/>
                    <a:gd name="T68" fmla="*/ 575 w 575"/>
                    <a:gd name="T69" fmla="*/ 1200 h 1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5" h="1200">
                      <a:moveTo>
                        <a:pt x="502" y="1188"/>
                      </a:moveTo>
                      <a:lnTo>
                        <a:pt x="0" y="31"/>
                      </a:lnTo>
                      <a:lnTo>
                        <a:pt x="74" y="0"/>
                      </a:lnTo>
                      <a:lnTo>
                        <a:pt x="573" y="1157"/>
                      </a:lnTo>
                      <a:lnTo>
                        <a:pt x="575" y="1162"/>
                      </a:lnTo>
                      <a:lnTo>
                        <a:pt x="574" y="1167"/>
                      </a:lnTo>
                      <a:lnTo>
                        <a:pt x="573" y="1173"/>
                      </a:lnTo>
                      <a:lnTo>
                        <a:pt x="570" y="1179"/>
                      </a:lnTo>
                      <a:lnTo>
                        <a:pt x="566" y="1183"/>
                      </a:lnTo>
                      <a:lnTo>
                        <a:pt x="561" y="1189"/>
                      </a:lnTo>
                      <a:lnTo>
                        <a:pt x="555" y="1193"/>
                      </a:lnTo>
                      <a:lnTo>
                        <a:pt x="548" y="1197"/>
                      </a:lnTo>
                      <a:lnTo>
                        <a:pt x="541" y="1199"/>
                      </a:lnTo>
                      <a:lnTo>
                        <a:pt x="534" y="1200"/>
                      </a:lnTo>
                      <a:lnTo>
                        <a:pt x="526" y="1200"/>
                      </a:lnTo>
                      <a:lnTo>
                        <a:pt x="521" y="1200"/>
                      </a:lnTo>
                      <a:lnTo>
                        <a:pt x="514" y="1198"/>
                      </a:lnTo>
                      <a:lnTo>
                        <a:pt x="509" y="1196"/>
                      </a:lnTo>
                      <a:lnTo>
                        <a:pt x="505" y="1192"/>
                      </a:lnTo>
                      <a:lnTo>
                        <a:pt x="502" y="118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3" name="Freeform 649"/>
                <p:cNvSpPr>
                  <a:spLocks/>
                </p:cNvSpPr>
                <p:nvPr/>
              </p:nvSpPr>
              <p:spPr bwMode="auto">
                <a:xfrm>
                  <a:off x="3450" y="1657"/>
                  <a:ext cx="63" cy="140"/>
                </a:xfrm>
                <a:custGeom>
                  <a:avLst/>
                  <a:gdLst>
                    <a:gd name="T0" fmla="*/ 0 w 630"/>
                    <a:gd name="T1" fmla="*/ 0 h 1274"/>
                    <a:gd name="T2" fmla="*/ 0 w 630"/>
                    <a:gd name="T3" fmla="*/ 0 h 1274"/>
                    <a:gd name="T4" fmla="*/ 0 w 630"/>
                    <a:gd name="T5" fmla="*/ 0 h 1274"/>
                    <a:gd name="T6" fmla="*/ 0 w 630"/>
                    <a:gd name="T7" fmla="*/ 0 h 1274"/>
                    <a:gd name="T8" fmla="*/ 0 w 630"/>
                    <a:gd name="T9" fmla="*/ 0 h 1274"/>
                    <a:gd name="T10" fmla="*/ 0 w 630"/>
                    <a:gd name="T11" fmla="*/ 0 h 1274"/>
                    <a:gd name="T12" fmla="*/ 0 w 630"/>
                    <a:gd name="T13" fmla="*/ 0 h 1274"/>
                    <a:gd name="T14" fmla="*/ 0 w 630"/>
                    <a:gd name="T15" fmla="*/ 0 h 1274"/>
                    <a:gd name="T16" fmla="*/ 0 w 630"/>
                    <a:gd name="T17" fmla="*/ 0 h 1274"/>
                    <a:gd name="T18" fmla="*/ 0 w 630"/>
                    <a:gd name="T19" fmla="*/ 0 h 1274"/>
                    <a:gd name="T20" fmla="*/ 0 w 630"/>
                    <a:gd name="T21" fmla="*/ 0 h 1274"/>
                    <a:gd name="T22" fmla="*/ 0 w 630"/>
                    <a:gd name="T23" fmla="*/ 0 h 1274"/>
                    <a:gd name="T24" fmla="*/ 0 w 630"/>
                    <a:gd name="T25" fmla="*/ 0 h 1274"/>
                    <a:gd name="T26" fmla="*/ 0 w 630"/>
                    <a:gd name="T27" fmla="*/ 0 h 1274"/>
                    <a:gd name="T28" fmla="*/ 0 w 630"/>
                    <a:gd name="T29" fmla="*/ 0 h 1274"/>
                    <a:gd name="T30" fmla="*/ 0 w 630"/>
                    <a:gd name="T31" fmla="*/ 0 h 1274"/>
                    <a:gd name="T32" fmla="*/ 0 w 630"/>
                    <a:gd name="T33" fmla="*/ 0 h 1274"/>
                    <a:gd name="T34" fmla="*/ 0 w 630"/>
                    <a:gd name="T35" fmla="*/ 0 h 1274"/>
                    <a:gd name="T36" fmla="*/ 0 w 630"/>
                    <a:gd name="T37" fmla="*/ 0 h 1274"/>
                    <a:gd name="T38" fmla="*/ 0 w 630"/>
                    <a:gd name="T39" fmla="*/ 0 h 1274"/>
                    <a:gd name="T40" fmla="*/ 0 w 630"/>
                    <a:gd name="T41" fmla="*/ 0 h 1274"/>
                    <a:gd name="T42" fmla="*/ 0 w 630"/>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0"/>
                    <a:gd name="T67" fmla="*/ 0 h 1274"/>
                    <a:gd name="T68" fmla="*/ 630 w 630"/>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0" h="1274">
                      <a:moveTo>
                        <a:pt x="72" y="12"/>
                      </a:moveTo>
                      <a:lnTo>
                        <a:pt x="630" y="1241"/>
                      </a:lnTo>
                      <a:lnTo>
                        <a:pt x="557" y="1274"/>
                      </a:lnTo>
                      <a:lnTo>
                        <a:pt x="2" y="43"/>
                      </a:lnTo>
                      <a:lnTo>
                        <a:pt x="0" y="39"/>
                      </a:lnTo>
                      <a:lnTo>
                        <a:pt x="0" y="34"/>
                      </a:lnTo>
                      <a:lnTo>
                        <a:pt x="3" y="29"/>
                      </a:lnTo>
                      <a:lnTo>
                        <a:pt x="5" y="23"/>
                      </a:lnTo>
                      <a:lnTo>
                        <a:pt x="10" y="19"/>
                      </a:lnTo>
                      <a:lnTo>
                        <a:pt x="14" y="14"/>
                      </a:lnTo>
                      <a:lnTo>
                        <a:pt x="21" y="9"/>
                      </a:lnTo>
                      <a:lnTo>
                        <a:pt x="27" y="6"/>
                      </a:lnTo>
                      <a:lnTo>
                        <a:pt x="34" y="4"/>
                      </a:lnTo>
                      <a:lnTo>
                        <a:pt x="41" y="1"/>
                      </a:lnTo>
                      <a:lnTo>
                        <a:pt x="48" y="0"/>
                      </a:lnTo>
                      <a:lnTo>
                        <a:pt x="55" y="1"/>
                      </a:lnTo>
                      <a:lnTo>
                        <a:pt x="61" y="3"/>
                      </a:lnTo>
                      <a:lnTo>
                        <a:pt x="65" y="5"/>
                      </a:lnTo>
                      <a:lnTo>
                        <a:pt x="70" y="8"/>
                      </a:lnTo>
                      <a:lnTo>
                        <a:pt x="72" y="1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44" name="Freeform 650"/>
                <p:cNvSpPr>
                  <a:spLocks/>
                </p:cNvSpPr>
                <p:nvPr/>
              </p:nvSpPr>
              <p:spPr bwMode="auto">
                <a:xfrm>
                  <a:off x="3450" y="1657"/>
                  <a:ext cx="63" cy="140"/>
                </a:xfrm>
                <a:custGeom>
                  <a:avLst/>
                  <a:gdLst>
                    <a:gd name="T0" fmla="*/ 0 w 630"/>
                    <a:gd name="T1" fmla="*/ 0 h 1274"/>
                    <a:gd name="T2" fmla="*/ 0 w 630"/>
                    <a:gd name="T3" fmla="*/ 0 h 1274"/>
                    <a:gd name="T4" fmla="*/ 0 w 630"/>
                    <a:gd name="T5" fmla="*/ 0 h 1274"/>
                    <a:gd name="T6" fmla="*/ 0 w 630"/>
                    <a:gd name="T7" fmla="*/ 0 h 1274"/>
                    <a:gd name="T8" fmla="*/ 0 w 630"/>
                    <a:gd name="T9" fmla="*/ 0 h 1274"/>
                    <a:gd name="T10" fmla="*/ 0 w 630"/>
                    <a:gd name="T11" fmla="*/ 0 h 1274"/>
                    <a:gd name="T12" fmla="*/ 0 w 630"/>
                    <a:gd name="T13" fmla="*/ 0 h 1274"/>
                    <a:gd name="T14" fmla="*/ 0 w 630"/>
                    <a:gd name="T15" fmla="*/ 0 h 1274"/>
                    <a:gd name="T16" fmla="*/ 0 w 630"/>
                    <a:gd name="T17" fmla="*/ 0 h 1274"/>
                    <a:gd name="T18" fmla="*/ 0 w 630"/>
                    <a:gd name="T19" fmla="*/ 0 h 1274"/>
                    <a:gd name="T20" fmla="*/ 0 w 630"/>
                    <a:gd name="T21" fmla="*/ 0 h 1274"/>
                    <a:gd name="T22" fmla="*/ 0 w 630"/>
                    <a:gd name="T23" fmla="*/ 0 h 1274"/>
                    <a:gd name="T24" fmla="*/ 0 w 630"/>
                    <a:gd name="T25" fmla="*/ 0 h 1274"/>
                    <a:gd name="T26" fmla="*/ 0 w 630"/>
                    <a:gd name="T27" fmla="*/ 0 h 1274"/>
                    <a:gd name="T28" fmla="*/ 0 w 630"/>
                    <a:gd name="T29" fmla="*/ 0 h 1274"/>
                    <a:gd name="T30" fmla="*/ 0 w 630"/>
                    <a:gd name="T31" fmla="*/ 0 h 1274"/>
                    <a:gd name="T32" fmla="*/ 0 w 630"/>
                    <a:gd name="T33" fmla="*/ 0 h 1274"/>
                    <a:gd name="T34" fmla="*/ 0 w 630"/>
                    <a:gd name="T35" fmla="*/ 0 h 1274"/>
                    <a:gd name="T36" fmla="*/ 0 w 630"/>
                    <a:gd name="T37" fmla="*/ 0 h 1274"/>
                    <a:gd name="T38" fmla="*/ 0 w 630"/>
                    <a:gd name="T39" fmla="*/ 0 h 1274"/>
                    <a:gd name="T40" fmla="*/ 0 w 630"/>
                    <a:gd name="T41" fmla="*/ 0 h 1274"/>
                    <a:gd name="T42" fmla="*/ 0 w 630"/>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0"/>
                    <a:gd name="T67" fmla="*/ 0 h 1274"/>
                    <a:gd name="T68" fmla="*/ 630 w 630"/>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0" h="1274">
                      <a:moveTo>
                        <a:pt x="72" y="12"/>
                      </a:moveTo>
                      <a:lnTo>
                        <a:pt x="630" y="1241"/>
                      </a:lnTo>
                      <a:lnTo>
                        <a:pt x="557" y="1274"/>
                      </a:lnTo>
                      <a:lnTo>
                        <a:pt x="2" y="43"/>
                      </a:lnTo>
                      <a:lnTo>
                        <a:pt x="0" y="39"/>
                      </a:lnTo>
                      <a:lnTo>
                        <a:pt x="0" y="34"/>
                      </a:lnTo>
                      <a:lnTo>
                        <a:pt x="3" y="29"/>
                      </a:lnTo>
                      <a:lnTo>
                        <a:pt x="5" y="23"/>
                      </a:lnTo>
                      <a:lnTo>
                        <a:pt x="10" y="19"/>
                      </a:lnTo>
                      <a:lnTo>
                        <a:pt x="14" y="14"/>
                      </a:lnTo>
                      <a:lnTo>
                        <a:pt x="21" y="9"/>
                      </a:lnTo>
                      <a:lnTo>
                        <a:pt x="27" y="6"/>
                      </a:lnTo>
                      <a:lnTo>
                        <a:pt x="34" y="4"/>
                      </a:lnTo>
                      <a:lnTo>
                        <a:pt x="41" y="1"/>
                      </a:lnTo>
                      <a:lnTo>
                        <a:pt x="48" y="0"/>
                      </a:lnTo>
                      <a:lnTo>
                        <a:pt x="55" y="1"/>
                      </a:lnTo>
                      <a:lnTo>
                        <a:pt x="61" y="3"/>
                      </a:lnTo>
                      <a:lnTo>
                        <a:pt x="65" y="5"/>
                      </a:lnTo>
                      <a:lnTo>
                        <a:pt x="70" y="8"/>
                      </a:lnTo>
                      <a:lnTo>
                        <a:pt x="72"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5" name="Freeform 651"/>
                <p:cNvSpPr>
                  <a:spLocks/>
                </p:cNvSpPr>
                <p:nvPr/>
              </p:nvSpPr>
              <p:spPr bwMode="auto">
                <a:xfrm>
                  <a:off x="3998" y="1160"/>
                  <a:ext cx="83" cy="123"/>
                </a:xfrm>
                <a:custGeom>
                  <a:avLst/>
                  <a:gdLst>
                    <a:gd name="T0" fmla="*/ 0 w 828"/>
                    <a:gd name="T1" fmla="*/ 0 h 1121"/>
                    <a:gd name="T2" fmla="*/ 0 w 828"/>
                    <a:gd name="T3" fmla="*/ 0 h 1121"/>
                    <a:gd name="T4" fmla="*/ 0 w 828"/>
                    <a:gd name="T5" fmla="*/ 0 h 1121"/>
                    <a:gd name="T6" fmla="*/ 0 w 828"/>
                    <a:gd name="T7" fmla="*/ 0 h 1121"/>
                    <a:gd name="T8" fmla="*/ 0 w 828"/>
                    <a:gd name="T9" fmla="*/ 0 h 1121"/>
                    <a:gd name="T10" fmla="*/ 0 w 828"/>
                    <a:gd name="T11" fmla="*/ 0 h 1121"/>
                    <a:gd name="T12" fmla="*/ 0 w 828"/>
                    <a:gd name="T13" fmla="*/ 0 h 1121"/>
                    <a:gd name="T14" fmla="*/ 0 w 828"/>
                    <a:gd name="T15" fmla="*/ 0 h 1121"/>
                    <a:gd name="T16" fmla="*/ 0 w 828"/>
                    <a:gd name="T17" fmla="*/ 0 h 1121"/>
                    <a:gd name="T18" fmla="*/ 0 w 828"/>
                    <a:gd name="T19" fmla="*/ 0 h 1121"/>
                    <a:gd name="T20" fmla="*/ 0 w 828"/>
                    <a:gd name="T21" fmla="*/ 0 h 1121"/>
                    <a:gd name="T22" fmla="*/ 0 w 828"/>
                    <a:gd name="T23" fmla="*/ 0 h 1121"/>
                    <a:gd name="T24" fmla="*/ 0 w 828"/>
                    <a:gd name="T25" fmla="*/ 0 h 1121"/>
                    <a:gd name="T26" fmla="*/ 0 w 828"/>
                    <a:gd name="T27" fmla="*/ 0 h 1121"/>
                    <a:gd name="T28" fmla="*/ 0 w 828"/>
                    <a:gd name="T29" fmla="*/ 0 h 1121"/>
                    <a:gd name="T30" fmla="*/ 0 w 828"/>
                    <a:gd name="T31" fmla="*/ 0 h 1121"/>
                    <a:gd name="T32" fmla="*/ 0 w 828"/>
                    <a:gd name="T33" fmla="*/ 0 h 1121"/>
                    <a:gd name="T34" fmla="*/ 0 w 828"/>
                    <a:gd name="T35" fmla="*/ 0 h 1121"/>
                    <a:gd name="T36" fmla="*/ 0 w 828"/>
                    <a:gd name="T37" fmla="*/ 0 h 1121"/>
                    <a:gd name="T38" fmla="*/ 0 w 828"/>
                    <a:gd name="T39" fmla="*/ 0 h 1121"/>
                    <a:gd name="T40" fmla="*/ 0 w 828"/>
                    <a:gd name="T41" fmla="*/ 0 h 1121"/>
                    <a:gd name="T42" fmla="*/ 0 w 828"/>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8"/>
                    <a:gd name="T67" fmla="*/ 0 h 1121"/>
                    <a:gd name="T68" fmla="*/ 828 w 828"/>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8" h="1121">
                      <a:moveTo>
                        <a:pt x="66" y="8"/>
                      </a:moveTo>
                      <a:lnTo>
                        <a:pt x="828" y="1075"/>
                      </a:lnTo>
                      <a:lnTo>
                        <a:pt x="763" y="1121"/>
                      </a:lnTo>
                      <a:lnTo>
                        <a:pt x="3" y="53"/>
                      </a:lnTo>
                      <a:lnTo>
                        <a:pt x="1" y="49"/>
                      </a:lnTo>
                      <a:lnTo>
                        <a:pt x="0" y="44"/>
                      </a:lnTo>
                      <a:lnTo>
                        <a:pt x="1" y="39"/>
                      </a:lnTo>
                      <a:lnTo>
                        <a:pt x="2" y="32"/>
                      </a:lnTo>
                      <a:lnTo>
                        <a:pt x="5" y="26"/>
                      </a:lnTo>
                      <a:lnTo>
                        <a:pt x="9" y="20"/>
                      </a:lnTo>
                      <a:lnTo>
                        <a:pt x="14" y="15"/>
                      </a:lnTo>
                      <a:lnTo>
                        <a:pt x="20" y="10"/>
                      </a:lnTo>
                      <a:lnTo>
                        <a:pt x="27" y="7"/>
                      </a:lnTo>
                      <a:lnTo>
                        <a:pt x="34" y="3"/>
                      </a:lnTo>
                      <a:lnTo>
                        <a:pt x="40" y="1"/>
                      </a:lnTo>
                      <a:lnTo>
                        <a:pt x="46" y="0"/>
                      </a:lnTo>
                      <a:lnTo>
                        <a:pt x="53" y="1"/>
                      </a:lnTo>
                      <a:lnTo>
                        <a:pt x="59" y="2"/>
                      </a:lnTo>
                      <a:lnTo>
                        <a:pt x="63" y="5"/>
                      </a:lnTo>
                      <a:lnTo>
                        <a:pt x="66"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46" name="Freeform 652"/>
                <p:cNvSpPr>
                  <a:spLocks/>
                </p:cNvSpPr>
                <p:nvPr/>
              </p:nvSpPr>
              <p:spPr bwMode="auto">
                <a:xfrm>
                  <a:off x="3998" y="1160"/>
                  <a:ext cx="83" cy="123"/>
                </a:xfrm>
                <a:custGeom>
                  <a:avLst/>
                  <a:gdLst>
                    <a:gd name="T0" fmla="*/ 0 w 828"/>
                    <a:gd name="T1" fmla="*/ 0 h 1121"/>
                    <a:gd name="T2" fmla="*/ 0 w 828"/>
                    <a:gd name="T3" fmla="*/ 0 h 1121"/>
                    <a:gd name="T4" fmla="*/ 0 w 828"/>
                    <a:gd name="T5" fmla="*/ 0 h 1121"/>
                    <a:gd name="T6" fmla="*/ 0 w 828"/>
                    <a:gd name="T7" fmla="*/ 0 h 1121"/>
                    <a:gd name="T8" fmla="*/ 0 w 828"/>
                    <a:gd name="T9" fmla="*/ 0 h 1121"/>
                    <a:gd name="T10" fmla="*/ 0 w 828"/>
                    <a:gd name="T11" fmla="*/ 0 h 1121"/>
                    <a:gd name="T12" fmla="*/ 0 w 828"/>
                    <a:gd name="T13" fmla="*/ 0 h 1121"/>
                    <a:gd name="T14" fmla="*/ 0 w 828"/>
                    <a:gd name="T15" fmla="*/ 0 h 1121"/>
                    <a:gd name="T16" fmla="*/ 0 w 828"/>
                    <a:gd name="T17" fmla="*/ 0 h 1121"/>
                    <a:gd name="T18" fmla="*/ 0 w 828"/>
                    <a:gd name="T19" fmla="*/ 0 h 1121"/>
                    <a:gd name="T20" fmla="*/ 0 w 828"/>
                    <a:gd name="T21" fmla="*/ 0 h 1121"/>
                    <a:gd name="T22" fmla="*/ 0 w 828"/>
                    <a:gd name="T23" fmla="*/ 0 h 1121"/>
                    <a:gd name="T24" fmla="*/ 0 w 828"/>
                    <a:gd name="T25" fmla="*/ 0 h 1121"/>
                    <a:gd name="T26" fmla="*/ 0 w 828"/>
                    <a:gd name="T27" fmla="*/ 0 h 1121"/>
                    <a:gd name="T28" fmla="*/ 0 w 828"/>
                    <a:gd name="T29" fmla="*/ 0 h 1121"/>
                    <a:gd name="T30" fmla="*/ 0 w 828"/>
                    <a:gd name="T31" fmla="*/ 0 h 1121"/>
                    <a:gd name="T32" fmla="*/ 0 w 828"/>
                    <a:gd name="T33" fmla="*/ 0 h 1121"/>
                    <a:gd name="T34" fmla="*/ 0 w 828"/>
                    <a:gd name="T35" fmla="*/ 0 h 1121"/>
                    <a:gd name="T36" fmla="*/ 0 w 828"/>
                    <a:gd name="T37" fmla="*/ 0 h 1121"/>
                    <a:gd name="T38" fmla="*/ 0 w 828"/>
                    <a:gd name="T39" fmla="*/ 0 h 1121"/>
                    <a:gd name="T40" fmla="*/ 0 w 828"/>
                    <a:gd name="T41" fmla="*/ 0 h 1121"/>
                    <a:gd name="T42" fmla="*/ 0 w 828"/>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8"/>
                    <a:gd name="T67" fmla="*/ 0 h 1121"/>
                    <a:gd name="T68" fmla="*/ 828 w 828"/>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8" h="1121">
                      <a:moveTo>
                        <a:pt x="66" y="8"/>
                      </a:moveTo>
                      <a:lnTo>
                        <a:pt x="828" y="1075"/>
                      </a:lnTo>
                      <a:lnTo>
                        <a:pt x="763" y="1121"/>
                      </a:lnTo>
                      <a:lnTo>
                        <a:pt x="3" y="53"/>
                      </a:lnTo>
                      <a:lnTo>
                        <a:pt x="1" y="49"/>
                      </a:lnTo>
                      <a:lnTo>
                        <a:pt x="0" y="44"/>
                      </a:lnTo>
                      <a:lnTo>
                        <a:pt x="1" y="39"/>
                      </a:lnTo>
                      <a:lnTo>
                        <a:pt x="2" y="32"/>
                      </a:lnTo>
                      <a:lnTo>
                        <a:pt x="5" y="26"/>
                      </a:lnTo>
                      <a:lnTo>
                        <a:pt x="9" y="20"/>
                      </a:lnTo>
                      <a:lnTo>
                        <a:pt x="14" y="15"/>
                      </a:lnTo>
                      <a:lnTo>
                        <a:pt x="20" y="10"/>
                      </a:lnTo>
                      <a:lnTo>
                        <a:pt x="27" y="7"/>
                      </a:lnTo>
                      <a:lnTo>
                        <a:pt x="34" y="3"/>
                      </a:lnTo>
                      <a:lnTo>
                        <a:pt x="40" y="1"/>
                      </a:lnTo>
                      <a:lnTo>
                        <a:pt x="46" y="0"/>
                      </a:lnTo>
                      <a:lnTo>
                        <a:pt x="53" y="1"/>
                      </a:lnTo>
                      <a:lnTo>
                        <a:pt x="59" y="2"/>
                      </a:lnTo>
                      <a:lnTo>
                        <a:pt x="63" y="5"/>
                      </a:lnTo>
                      <a:lnTo>
                        <a:pt x="66"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7" name="Freeform 653"/>
                <p:cNvSpPr>
                  <a:spLocks/>
                </p:cNvSpPr>
                <p:nvPr/>
              </p:nvSpPr>
              <p:spPr bwMode="auto">
                <a:xfrm>
                  <a:off x="3872" y="1641"/>
                  <a:ext cx="78" cy="140"/>
                </a:xfrm>
                <a:custGeom>
                  <a:avLst/>
                  <a:gdLst>
                    <a:gd name="T0" fmla="*/ 0 w 781"/>
                    <a:gd name="T1" fmla="*/ 0 h 1274"/>
                    <a:gd name="T2" fmla="*/ 0 w 781"/>
                    <a:gd name="T3" fmla="*/ 0 h 1274"/>
                    <a:gd name="T4" fmla="*/ 0 w 781"/>
                    <a:gd name="T5" fmla="*/ 0 h 1274"/>
                    <a:gd name="T6" fmla="*/ 0 w 781"/>
                    <a:gd name="T7" fmla="*/ 0 h 1274"/>
                    <a:gd name="T8" fmla="*/ 0 w 781"/>
                    <a:gd name="T9" fmla="*/ 0 h 1274"/>
                    <a:gd name="T10" fmla="*/ 0 w 781"/>
                    <a:gd name="T11" fmla="*/ 0 h 1274"/>
                    <a:gd name="T12" fmla="*/ 0 w 781"/>
                    <a:gd name="T13" fmla="*/ 0 h 1274"/>
                    <a:gd name="T14" fmla="*/ 0 w 781"/>
                    <a:gd name="T15" fmla="*/ 0 h 1274"/>
                    <a:gd name="T16" fmla="*/ 0 w 781"/>
                    <a:gd name="T17" fmla="*/ 0 h 1274"/>
                    <a:gd name="T18" fmla="*/ 0 w 781"/>
                    <a:gd name="T19" fmla="*/ 0 h 1274"/>
                    <a:gd name="T20" fmla="*/ 0 w 781"/>
                    <a:gd name="T21" fmla="*/ 0 h 1274"/>
                    <a:gd name="T22" fmla="*/ 0 w 781"/>
                    <a:gd name="T23" fmla="*/ 0 h 1274"/>
                    <a:gd name="T24" fmla="*/ 0 w 781"/>
                    <a:gd name="T25" fmla="*/ 0 h 1274"/>
                    <a:gd name="T26" fmla="*/ 0 w 781"/>
                    <a:gd name="T27" fmla="*/ 0 h 1274"/>
                    <a:gd name="T28" fmla="*/ 0 w 781"/>
                    <a:gd name="T29" fmla="*/ 0 h 1274"/>
                    <a:gd name="T30" fmla="*/ 0 w 781"/>
                    <a:gd name="T31" fmla="*/ 0 h 1274"/>
                    <a:gd name="T32" fmla="*/ 0 w 781"/>
                    <a:gd name="T33" fmla="*/ 0 h 1274"/>
                    <a:gd name="T34" fmla="*/ 0 w 781"/>
                    <a:gd name="T35" fmla="*/ 0 h 1274"/>
                    <a:gd name="T36" fmla="*/ 0 w 781"/>
                    <a:gd name="T37" fmla="*/ 0 h 1274"/>
                    <a:gd name="T38" fmla="*/ 0 w 781"/>
                    <a:gd name="T39" fmla="*/ 0 h 1274"/>
                    <a:gd name="T40" fmla="*/ 0 w 781"/>
                    <a:gd name="T41" fmla="*/ 0 h 1274"/>
                    <a:gd name="T42" fmla="*/ 0 w 781"/>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1"/>
                    <a:gd name="T67" fmla="*/ 0 h 1274"/>
                    <a:gd name="T68" fmla="*/ 781 w 781"/>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1" h="1274">
                      <a:moveTo>
                        <a:pt x="68" y="7"/>
                      </a:moveTo>
                      <a:lnTo>
                        <a:pt x="781" y="1234"/>
                      </a:lnTo>
                      <a:lnTo>
                        <a:pt x="712" y="1274"/>
                      </a:lnTo>
                      <a:lnTo>
                        <a:pt x="1" y="46"/>
                      </a:lnTo>
                      <a:lnTo>
                        <a:pt x="0" y="42"/>
                      </a:lnTo>
                      <a:lnTo>
                        <a:pt x="0" y="38"/>
                      </a:lnTo>
                      <a:lnTo>
                        <a:pt x="1" y="32"/>
                      </a:lnTo>
                      <a:lnTo>
                        <a:pt x="4" y="27"/>
                      </a:lnTo>
                      <a:lnTo>
                        <a:pt x="7" y="22"/>
                      </a:lnTo>
                      <a:lnTo>
                        <a:pt x="13" y="17"/>
                      </a:lnTo>
                      <a:lnTo>
                        <a:pt x="18" y="13"/>
                      </a:lnTo>
                      <a:lnTo>
                        <a:pt x="24" y="8"/>
                      </a:lnTo>
                      <a:lnTo>
                        <a:pt x="31" y="5"/>
                      </a:lnTo>
                      <a:lnTo>
                        <a:pt x="38" y="2"/>
                      </a:lnTo>
                      <a:lnTo>
                        <a:pt x="44" y="0"/>
                      </a:lnTo>
                      <a:lnTo>
                        <a:pt x="51" y="0"/>
                      </a:lnTo>
                      <a:lnTo>
                        <a:pt x="57" y="0"/>
                      </a:lnTo>
                      <a:lnTo>
                        <a:pt x="61" y="1"/>
                      </a:lnTo>
                      <a:lnTo>
                        <a:pt x="65" y="4"/>
                      </a:lnTo>
                      <a:lnTo>
                        <a:pt x="68"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48" name="Freeform 654"/>
                <p:cNvSpPr>
                  <a:spLocks/>
                </p:cNvSpPr>
                <p:nvPr/>
              </p:nvSpPr>
              <p:spPr bwMode="auto">
                <a:xfrm>
                  <a:off x="3872" y="1641"/>
                  <a:ext cx="78" cy="140"/>
                </a:xfrm>
                <a:custGeom>
                  <a:avLst/>
                  <a:gdLst>
                    <a:gd name="T0" fmla="*/ 0 w 781"/>
                    <a:gd name="T1" fmla="*/ 0 h 1274"/>
                    <a:gd name="T2" fmla="*/ 0 w 781"/>
                    <a:gd name="T3" fmla="*/ 0 h 1274"/>
                    <a:gd name="T4" fmla="*/ 0 w 781"/>
                    <a:gd name="T5" fmla="*/ 0 h 1274"/>
                    <a:gd name="T6" fmla="*/ 0 w 781"/>
                    <a:gd name="T7" fmla="*/ 0 h 1274"/>
                    <a:gd name="T8" fmla="*/ 0 w 781"/>
                    <a:gd name="T9" fmla="*/ 0 h 1274"/>
                    <a:gd name="T10" fmla="*/ 0 w 781"/>
                    <a:gd name="T11" fmla="*/ 0 h 1274"/>
                    <a:gd name="T12" fmla="*/ 0 w 781"/>
                    <a:gd name="T13" fmla="*/ 0 h 1274"/>
                    <a:gd name="T14" fmla="*/ 0 w 781"/>
                    <a:gd name="T15" fmla="*/ 0 h 1274"/>
                    <a:gd name="T16" fmla="*/ 0 w 781"/>
                    <a:gd name="T17" fmla="*/ 0 h 1274"/>
                    <a:gd name="T18" fmla="*/ 0 w 781"/>
                    <a:gd name="T19" fmla="*/ 0 h 1274"/>
                    <a:gd name="T20" fmla="*/ 0 w 781"/>
                    <a:gd name="T21" fmla="*/ 0 h 1274"/>
                    <a:gd name="T22" fmla="*/ 0 w 781"/>
                    <a:gd name="T23" fmla="*/ 0 h 1274"/>
                    <a:gd name="T24" fmla="*/ 0 w 781"/>
                    <a:gd name="T25" fmla="*/ 0 h 1274"/>
                    <a:gd name="T26" fmla="*/ 0 w 781"/>
                    <a:gd name="T27" fmla="*/ 0 h 1274"/>
                    <a:gd name="T28" fmla="*/ 0 w 781"/>
                    <a:gd name="T29" fmla="*/ 0 h 1274"/>
                    <a:gd name="T30" fmla="*/ 0 w 781"/>
                    <a:gd name="T31" fmla="*/ 0 h 1274"/>
                    <a:gd name="T32" fmla="*/ 0 w 781"/>
                    <a:gd name="T33" fmla="*/ 0 h 1274"/>
                    <a:gd name="T34" fmla="*/ 0 w 781"/>
                    <a:gd name="T35" fmla="*/ 0 h 1274"/>
                    <a:gd name="T36" fmla="*/ 0 w 781"/>
                    <a:gd name="T37" fmla="*/ 0 h 1274"/>
                    <a:gd name="T38" fmla="*/ 0 w 781"/>
                    <a:gd name="T39" fmla="*/ 0 h 1274"/>
                    <a:gd name="T40" fmla="*/ 0 w 781"/>
                    <a:gd name="T41" fmla="*/ 0 h 1274"/>
                    <a:gd name="T42" fmla="*/ 0 w 781"/>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1"/>
                    <a:gd name="T67" fmla="*/ 0 h 1274"/>
                    <a:gd name="T68" fmla="*/ 781 w 781"/>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1" h="1274">
                      <a:moveTo>
                        <a:pt x="68" y="7"/>
                      </a:moveTo>
                      <a:lnTo>
                        <a:pt x="781" y="1234"/>
                      </a:lnTo>
                      <a:lnTo>
                        <a:pt x="712" y="1274"/>
                      </a:lnTo>
                      <a:lnTo>
                        <a:pt x="1" y="46"/>
                      </a:lnTo>
                      <a:lnTo>
                        <a:pt x="0" y="42"/>
                      </a:lnTo>
                      <a:lnTo>
                        <a:pt x="0" y="38"/>
                      </a:lnTo>
                      <a:lnTo>
                        <a:pt x="1" y="32"/>
                      </a:lnTo>
                      <a:lnTo>
                        <a:pt x="4" y="27"/>
                      </a:lnTo>
                      <a:lnTo>
                        <a:pt x="7" y="22"/>
                      </a:lnTo>
                      <a:lnTo>
                        <a:pt x="13" y="17"/>
                      </a:lnTo>
                      <a:lnTo>
                        <a:pt x="18" y="13"/>
                      </a:lnTo>
                      <a:lnTo>
                        <a:pt x="24" y="8"/>
                      </a:lnTo>
                      <a:lnTo>
                        <a:pt x="31" y="5"/>
                      </a:lnTo>
                      <a:lnTo>
                        <a:pt x="38" y="2"/>
                      </a:lnTo>
                      <a:lnTo>
                        <a:pt x="44" y="0"/>
                      </a:lnTo>
                      <a:lnTo>
                        <a:pt x="51" y="0"/>
                      </a:lnTo>
                      <a:lnTo>
                        <a:pt x="57" y="0"/>
                      </a:lnTo>
                      <a:lnTo>
                        <a:pt x="61" y="1"/>
                      </a:lnTo>
                      <a:lnTo>
                        <a:pt x="65" y="4"/>
                      </a:lnTo>
                      <a:lnTo>
                        <a:pt x="68"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9" name="Freeform 655"/>
                <p:cNvSpPr>
                  <a:spLocks/>
                </p:cNvSpPr>
                <p:nvPr/>
              </p:nvSpPr>
              <p:spPr bwMode="auto">
                <a:xfrm>
                  <a:off x="3657" y="1658"/>
                  <a:ext cx="74" cy="120"/>
                </a:xfrm>
                <a:custGeom>
                  <a:avLst/>
                  <a:gdLst>
                    <a:gd name="T0" fmla="*/ 0 w 738"/>
                    <a:gd name="T1" fmla="*/ 0 h 1096"/>
                    <a:gd name="T2" fmla="*/ 0 w 738"/>
                    <a:gd name="T3" fmla="*/ 0 h 1096"/>
                    <a:gd name="T4" fmla="*/ 0 w 738"/>
                    <a:gd name="T5" fmla="*/ 0 h 1096"/>
                    <a:gd name="T6" fmla="*/ 0 w 738"/>
                    <a:gd name="T7" fmla="*/ 0 h 1096"/>
                    <a:gd name="T8" fmla="*/ 0 w 738"/>
                    <a:gd name="T9" fmla="*/ 0 h 1096"/>
                    <a:gd name="T10" fmla="*/ 0 w 738"/>
                    <a:gd name="T11" fmla="*/ 0 h 1096"/>
                    <a:gd name="T12" fmla="*/ 0 w 738"/>
                    <a:gd name="T13" fmla="*/ 0 h 1096"/>
                    <a:gd name="T14" fmla="*/ 0 w 738"/>
                    <a:gd name="T15" fmla="*/ 0 h 1096"/>
                    <a:gd name="T16" fmla="*/ 0 w 738"/>
                    <a:gd name="T17" fmla="*/ 0 h 1096"/>
                    <a:gd name="T18" fmla="*/ 0 w 738"/>
                    <a:gd name="T19" fmla="*/ 0 h 1096"/>
                    <a:gd name="T20" fmla="*/ 0 w 738"/>
                    <a:gd name="T21" fmla="*/ 0 h 1096"/>
                    <a:gd name="T22" fmla="*/ 0 w 738"/>
                    <a:gd name="T23" fmla="*/ 0 h 1096"/>
                    <a:gd name="T24" fmla="*/ 0 w 738"/>
                    <a:gd name="T25" fmla="*/ 0 h 1096"/>
                    <a:gd name="T26" fmla="*/ 0 w 738"/>
                    <a:gd name="T27" fmla="*/ 0 h 1096"/>
                    <a:gd name="T28" fmla="*/ 0 w 738"/>
                    <a:gd name="T29" fmla="*/ 0 h 1096"/>
                    <a:gd name="T30" fmla="*/ 0 w 738"/>
                    <a:gd name="T31" fmla="*/ 0 h 1096"/>
                    <a:gd name="T32" fmla="*/ 0 w 738"/>
                    <a:gd name="T33" fmla="*/ 0 h 1096"/>
                    <a:gd name="T34" fmla="*/ 0 w 738"/>
                    <a:gd name="T35" fmla="*/ 0 h 1096"/>
                    <a:gd name="T36" fmla="*/ 0 w 738"/>
                    <a:gd name="T37" fmla="*/ 0 h 1096"/>
                    <a:gd name="T38" fmla="*/ 0 w 738"/>
                    <a:gd name="T39" fmla="*/ 0 h 1096"/>
                    <a:gd name="T40" fmla="*/ 0 w 738"/>
                    <a:gd name="T41" fmla="*/ 0 h 1096"/>
                    <a:gd name="T42" fmla="*/ 0 w 738"/>
                    <a:gd name="T43" fmla="*/ 0 h 1096"/>
                    <a:gd name="T44" fmla="*/ 0 w 738"/>
                    <a:gd name="T45" fmla="*/ 0 h 1096"/>
                    <a:gd name="T46" fmla="*/ 0 w 738"/>
                    <a:gd name="T47" fmla="*/ 0 h 1096"/>
                    <a:gd name="T48" fmla="*/ 0 w 738"/>
                    <a:gd name="T49" fmla="*/ 0 h 1096"/>
                    <a:gd name="T50" fmla="*/ 0 w 738"/>
                    <a:gd name="T51" fmla="*/ 0 h 1096"/>
                    <a:gd name="T52" fmla="*/ 0 w 738"/>
                    <a:gd name="T53" fmla="*/ 0 h 1096"/>
                    <a:gd name="T54" fmla="*/ 0 w 738"/>
                    <a:gd name="T55" fmla="*/ 0 h 1096"/>
                    <a:gd name="T56" fmla="*/ 0 w 738"/>
                    <a:gd name="T57" fmla="*/ 0 h 1096"/>
                    <a:gd name="T58" fmla="*/ 0 w 738"/>
                    <a:gd name="T59" fmla="*/ 0 h 1096"/>
                    <a:gd name="T60" fmla="*/ 0 w 738"/>
                    <a:gd name="T61" fmla="*/ 0 h 1096"/>
                    <a:gd name="T62" fmla="*/ 0 w 738"/>
                    <a:gd name="T63" fmla="*/ 0 h 1096"/>
                    <a:gd name="T64" fmla="*/ 0 w 738"/>
                    <a:gd name="T65" fmla="*/ 0 h 1096"/>
                    <a:gd name="T66" fmla="*/ 0 w 738"/>
                    <a:gd name="T67" fmla="*/ 0 h 1096"/>
                    <a:gd name="T68" fmla="*/ 0 w 738"/>
                    <a:gd name="T69" fmla="*/ 0 h 1096"/>
                    <a:gd name="T70" fmla="*/ 0 w 738"/>
                    <a:gd name="T71" fmla="*/ 0 h 1096"/>
                    <a:gd name="T72" fmla="*/ 0 w 738"/>
                    <a:gd name="T73" fmla="*/ 0 h 1096"/>
                    <a:gd name="T74" fmla="*/ 0 w 738"/>
                    <a:gd name="T75" fmla="*/ 0 h 10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096"/>
                    <a:gd name="T116" fmla="*/ 738 w 738"/>
                    <a:gd name="T117" fmla="*/ 1096 h 10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096">
                      <a:moveTo>
                        <a:pt x="670" y="1086"/>
                      </a:move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5" y="1045"/>
                      </a:lnTo>
                      <a:lnTo>
                        <a:pt x="737" y="1050"/>
                      </a:lnTo>
                      <a:lnTo>
                        <a:pt x="738" y="1055"/>
                      </a:lnTo>
                      <a:lnTo>
                        <a:pt x="737" y="1061"/>
                      </a:lnTo>
                      <a:lnTo>
                        <a:pt x="736" y="1067"/>
                      </a:lnTo>
                      <a:lnTo>
                        <a:pt x="733" y="1073"/>
                      </a:lnTo>
                      <a:lnTo>
                        <a:pt x="728" y="1079"/>
                      </a:lnTo>
                      <a:lnTo>
                        <a:pt x="724" y="1084"/>
                      </a:lnTo>
                      <a:lnTo>
                        <a:pt x="717" y="1088"/>
                      </a:lnTo>
                      <a:lnTo>
                        <a:pt x="711" y="1091"/>
                      </a:lnTo>
                      <a:lnTo>
                        <a:pt x="704" y="1095"/>
                      </a:lnTo>
                      <a:lnTo>
                        <a:pt x="696" y="1096"/>
                      </a:lnTo>
                      <a:lnTo>
                        <a:pt x="691" y="1096"/>
                      </a:lnTo>
                      <a:lnTo>
                        <a:pt x="684" y="1095"/>
                      </a:lnTo>
                      <a:lnTo>
                        <a:pt x="678" y="1094"/>
                      </a:lnTo>
                      <a:lnTo>
                        <a:pt x="674" y="1090"/>
                      </a:lnTo>
                      <a:lnTo>
                        <a:pt x="670" y="108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50" name="Freeform 656"/>
                <p:cNvSpPr>
                  <a:spLocks/>
                </p:cNvSpPr>
                <p:nvPr/>
              </p:nvSpPr>
              <p:spPr bwMode="auto">
                <a:xfrm>
                  <a:off x="3657" y="1658"/>
                  <a:ext cx="74" cy="120"/>
                </a:xfrm>
                <a:custGeom>
                  <a:avLst/>
                  <a:gdLst>
                    <a:gd name="T0" fmla="*/ 0 w 738"/>
                    <a:gd name="T1" fmla="*/ 0 h 1096"/>
                    <a:gd name="T2" fmla="*/ 0 w 738"/>
                    <a:gd name="T3" fmla="*/ 0 h 1096"/>
                    <a:gd name="T4" fmla="*/ 0 w 738"/>
                    <a:gd name="T5" fmla="*/ 0 h 1096"/>
                    <a:gd name="T6" fmla="*/ 0 w 738"/>
                    <a:gd name="T7" fmla="*/ 0 h 1096"/>
                    <a:gd name="T8" fmla="*/ 0 w 738"/>
                    <a:gd name="T9" fmla="*/ 0 h 1096"/>
                    <a:gd name="T10" fmla="*/ 0 w 738"/>
                    <a:gd name="T11" fmla="*/ 0 h 1096"/>
                    <a:gd name="T12" fmla="*/ 0 w 738"/>
                    <a:gd name="T13" fmla="*/ 0 h 1096"/>
                    <a:gd name="T14" fmla="*/ 0 w 738"/>
                    <a:gd name="T15" fmla="*/ 0 h 1096"/>
                    <a:gd name="T16" fmla="*/ 0 w 738"/>
                    <a:gd name="T17" fmla="*/ 0 h 1096"/>
                    <a:gd name="T18" fmla="*/ 0 w 738"/>
                    <a:gd name="T19" fmla="*/ 0 h 1096"/>
                    <a:gd name="T20" fmla="*/ 0 w 738"/>
                    <a:gd name="T21" fmla="*/ 0 h 1096"/>
                    <a:gd name="T22" fmla="*/ 0 w 738"/>
                    <a:gd name="T23" fmla="*/ 0 h 1096"/>
                    <a:gd name="T24" fmla="*/ 0 w 738"/>
                    <a:gd name="T25" fmla="*/ 0 h 1096"/>
                    <a:gd name="T26" fmla="*/ 0 w 738"/>
                    <a:gd name="T27" fmla="*/ 0 h 1096"/>
                    <a:gd name="T28" fmla="*/ 0 w 738"/>
                    <a:gd name="T29" fmla="*/ 0 h 1096"/>
                    <a:gd name="T30" fmla="*/ 0 w 738"/>
                    <a:gd name="T31" fmla="*/ 0 h 1096"/>
                    <a:gd name="T32" fmla="*/ 0 w 738"/>
                    <a:gd name="T33" fmla="*/ 0 h 1096"/>
                    <a:gd name="T34" fmla="*/ 0 w 738"/>
                    <a:gd name="T35" fmla="*/ 0 h 1096"/>
                    <a:gd name="T36" fmla="*/ 0 w 738"/>
                    <a:gd name="T37" fmla="*/ 0 h 1096"/>
                    <a:gd name="T38" fmla="*/ 0 w 738"/>
                    <a:gd name="T39" fmla="*/ 0 h 1096"/>
                    <a:gd name="T40" fmla="*/ 0 w 738"/>
                    <a:gd name="T41" fmla="*/ 0 h 1096"/>
                    <a:gd name="T42" fmla="*/ 0 w 738"/>
                    <a:gd name="T43" fmla="*/ 0 h 1096"/>
                    <a:gd name="T44" fmla="*/ 0 w 738"/>
                    <a:gd name="T45" fmla="*/ 0 h 1096"/>
                    <a:gd name="T46" fmla="*/ 0 w 738"/>
                    <a:gd name="T47" fmla="*/ 0 h 1096"/>
                    <a:gd name="T48" fmla="*/ 0 w 738"/>
                    <a:gd name="T49" fmla="*/ 0 h 1096"/>
                    <a:gd name="T50" fmla="*/ 0 w 738"/>
                    <a:gd name="T51" fmla="*/ 0 h 1096"/>
                    <a:gd name="T52" fmla="*/ 0 w 738"/>
                    <a:gd name="T53" fmla="*/ 0 h 1096"/>
                    <a:gd name="T54" fmla="*/ 0 w 738"/>
                    <a:gd name="T55" fmla="*/ 0 h 1096"/>
                    <a:gd name="T56" fmla="*/ 0 w 738"/>
                    <a:gd name="T57" fmla="*/ 0 h 1096"/>
                    <a:gd name="T58" fmla="*/ 0 w 738"/>
                    <a:gd name="T59" fmla="*/ 0 h 1096"/>
                    <a:gd name="T60" fmla="*/ 0 w 738"/>
                    <a:gd name="T61" fmla="*/ 0 h 1096"/>
                    <a:gd name="T62" fmla="*/ 0 w 738"/>
                    <a:gd name="T63" fmla="*/ 0 h 1096"/>
                    <a:gd name="T64" fmla="*/ 0 w 738"/>
                    <a:gd name="T65" fmla="*/ 0 h 1096"/>
                    <a:gd name="T66" fmla="*/ 0 w 738"/>
                    <a:gd name="T67" fmla="*/ 0 h 1096"/>
                    <a:gd name="T68" fmla="*/ 0 w 738"/>
                    <a:gd name="T69" fmla="*/ 0 h 1096"/>
                    <a:gd name="T70" fmla="*/ 0 w 738"/>
                    <a:gd name="T71" fmla="*/ 0 h 1096"/>
                    <a:gd name="T72" fmla="*/ 0 w 738"/>
                    <a:gd name="T73" fmla="*/ 0 h 1096"/>
                    <a:gd name="T74" fmla="*/ 0 w 738"/>
                    <a:gd name="T75" fmla="*/ 0 h 10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096"/>
                    <a:gd name="T116" fmla="*/ 738 w 738"/>
                    <a:gd name="T117" fmla="*/ 1096 h 10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096">
                      <a:moveTo>
                        <a:pt x="670" y="1086"/>
                      </a:move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5" y="1045"/>
                      </a:lnTo>
                      <a:lnTo>
                        <a:pt x="737" y="1050"/>
                      </a:lnTo>
                      <a:lnTo>
                        <a:pt x="738" y="1055"/>
                      </a:lnTo>
                      <a:lnTo>
                        <a:pt x="737" y="1061"/>
                      </a:lnTo>
                      <a:lnTo>
                        <a:pt x="736" y="1067"/>
                      </a:lnTo>
                      <a:lnTo>
                        <a:pt x="733" y="1073"/>
                      </a:lnTo>
                      <a:lnTo>
                        <a:pt x="728" y="1079"/>
                      </a:lnTo>
                      <a:lnTo>
                        <a:pt x="724" y="1084"/>
                      </a:lnTo>
                      <a:lnTo>
                        <a:pt x="717" y="1088"/>
                      </a:lnTo>
                      <a:lnTo>
                        <a:pt x="711" y="1091"/>
                      </a:lnTo>
                      <a:lnTo>
                        <a:pt x="704" y="1095"/>
                      </a:lnTo>
                      <a:lnTo>
                        <a:pt x="696" y="1096"/>
                      </a:lnTo>
                      <a:lnTo>
                        <a:pt x="691" y="1096"/>
                      </a:lnTo>
                      <a:lnTo>
                        <a:pt x="684" y="1095"/>
                      </a:lnTo>
                      <a:lnTo>
                        <a:pt x="678" y="1094"/>
                      </a:lnTo>
                      <a:lnTo>
                        <a:pt x="674" y="1090"/>
                      </a:lnTo>
                      <a:lnTo>
                        <a:pt x="670" y="108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1" name="Freeform 657"/>
                <p:cNvSpPr>
                  <a:spLocks/>
                </p:cNvSpPr>
                <p:nvPr/>
              </p:nvSpPr>
              <p:spPr bwMode="auto">
                <a:xfrm>
                  <a:off x="3657" y="1658"/>
                  <a:ext cx="8" cy="7"/>
                </a:xfrm>
                <a:custGeom>
                  <a:avLst/>
                  <a:gdLst>
                    <a:gd name="T0" fmla="*/ 0 w 74"/>
                    <a:gd name="T1" fmla="*/ 0 h 62"/>
                    <a:gd name="T2" fmla="*/ 0 w 74"/>
                    <a:gd name="T3" fmla="*/ 0 h 62"/>
                    <a:gd name="T4" fmla="*/ 0 w 74"/>
                    <a:gd name="T5" fmla="*/ 0 h 62"/>
                    <a:gd name="T6" fmla="*/ 0 w 74"/>
                    <a:gd name="T7" fmla="*/ 0 h 62"/>
                    <a:gd name="T8" fmla="*/ 0 w 74"/>
                    <a:gd name="T9" fmla="*/ 0 h 62"/>
                    <a:gd name="T10" fmla="*/ 0 w 74"/>
                    <a:gd name="T11" fmla="*/ 0 h 62"/>
                    <a:gd name="T12" fmla="*/ 0 w 74"/>
                    <a:gd name="T13" fmla="*/ 0 h 62"/>
                    <a:gd name="T14" fmla="*/ 0 w 74"/>
                    <a:gd name="T15" fmla="*/ 0 h 62"/>
                    <a:gd name="T16" fmla="*/ 0 w 74"/>
                    <a:gd name="T17" fmla="*/ 0 h 62"/>
                    <a:gd name="T18" fmla="*/ 0 w 74"/>
                    <a:gd name="T19" fmla="*/ 0 h 62"/>
                    <a:gd name="T20" fmla="*/ 0 w 74"/>
                    <a:gd name="T21" fmla="*/ 0 h 62"/>
                    <a:gd name="T22" fmla="*/ 0 w 74"/>
                    <a:gd name="T23" fmla="*/ 0 h 62"/>
                    <a:gd name="T24" fmla="*/ 0 w 74"/>
                    <a:gd name="T25" fmla="*/ 0 h 62"/>
                    <a:gd name="T26" fmla="*/ 0 w 74"/>
                    <a:gd name="T27" fmla="*/ 0 h 62"/>
                    <a:gd name="T28" fmla="*/ 0 w 74"/>
                    <a:gd name="T29" fmla="*/ 0 h 62"/>
                    <a:gd name="T30" fmla="*/ 0 w 74"/>
                    <a:gd name="T31" fmla="*/ 0 h 62"/>
                    <a:gd name="T32" fmla="*/ 0 w 74"/>
                    <a:gd name="T33" fmla="*/ 0 h 62"/>
                    <a:gd name="T34" fmla="*/ 0 w 74"/>
                    <a:gd name="T35" fmla="*/ 0 h 62"/>
                    <a:gd name="T36" fmla="*/ 0 w 74"/>
                    <a:gd name="T37" fmla="*/ 0 h 62"/>
                    <a:gd name="T38" fmla="*/ 0 w 74"/>
                    <a:gd name="T39" fmla="*/ 0 h 62"/>
                    <a:gd name="T40" fmla="*/ 0 w 74"/>
                    <a:gd name="T41" fmla="*/ 0 h 62"/>
                    <a:gd name="T42" fmla="*/ 0 w 74"/>
                    <a:gd name="T43" fmla="*/ 0 h 62"/>
                    <a:gd name="T44" fmla="*/ 0 w 74"/>
                    <a:gd name="T45" fmla="*/ 0 h 62"/>
                    <a:gd name="T46" fmla="*/ 0 w 74"/>
                    <a:gd name="T47" fmla="*/ 0 h 62"/>
                    <a:gd name="T48" fmla="*/ 0 w 74"/>
                    <a:gd name="T49" fmla="*/ 0 h 62"/>
                    <a:gd name="T50" fmla="*/ 0 w 74"/>
                    <a:gd name="T51" fmla="*/ 0 h 62"/>
                    <a:gd name="T52" fmla="*/ 0 w 74"/>
                    <a:gd name="T53" fmla="*/ 0 h 62"/>
                    <a:gd name="T54" fmla="*/ 0 w 74"/>
                    <a:gd name="T55" fmla="*/ 0 h 62"/>
                    <a:gd name="T56" fmla="*/ 0 w 74"/>
                    <a:gd name="T57" fmla="*/ 0 h 62"/>
                    <a:gd name="T58" fmla="*/ 0 w 74"/>
                    <a:gd name="T59" fmla="*/ 0 h 62"/>
                    <a:gd name="T60" fmla="*/ 0 w 74"/>
                    <a:gd name="T61" fmla="*/ 0 h 62"/>
                    <a:gd name="T62" fmla="*/ 0 w 74"/>
                    <a:gd name="T63" fmla="*/ 0 h 62"/>
                    <a:gd name="T64" fmla="*/ 0 w 74"/>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62"/>
                    <a:gd name="T101" fmla="*/ 74 w 74"/>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62">
                      <a:moveTo>
                        <a:pt x="51" y="54"/>
                      </a:moveTo>
                      <a:lnTo>
                        <a:pt x="44" y="57"/>
                      </a:lnTo>
                      <a:lnTo>
                        <a:pt x="38" y="60"/>
                      </a:lnTo>
                      <a:lnTo>
                        <a:pt x="30" y="62"/>
                      </a:lnTo>
                      <a:lnTo>
                        <a:pt x="23" y="62"/>
                      </a:lnTo>
                      <a:lnTo>
                        <a:pt x="16" y="62"/>
                      </a:lnTo>
                      <a:lnTo>
                        <a:pt x="12" y="60"/>
                      </a:lnTo>
                      <a:lnTo>
                        <a:pt x="6" y="56"/>
                      </a:ln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 y="14"/>
                      </a:lnTo>
                      <a:lnTo>
                        <a:pt x="74" y="20"/>
                      </a:lnTo>
                      <a:lnTo>
                        <a:pt x="73" y="26"/>
                      </a:lnTo>
                      <a:lnTo>
                        <a:pt x="71" y="31"/>
                      </a:lnTo>
                      <a:lnTo>
                        <a:pt x="67" y="38"/>
                      </a:lnTo>
                      <a:lnTo>
                        <a:pt x="63" y="44"/>
                      </a:lnTo>
                      <a:lnTo>
                        <a:pt x="57" y="48"/>
                      </a:lnTo>
                      <a:lnTo>
                        <a:pt x="51" y="5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52" name="Freeform 658"/>
                <p:cNvSpPr>
                  <a:spLocks/>
                </p:cNvSpPr>
                <p:nvPr/>
              </p:nvSpPr>
              <p:spPr bwMode="auto">
                <a:xfrm>
                  <a:off x="3657" y="1658"/>
                  <a:ext cx="8" cy="7"/>
                </a:xfrm>
                <a:custGeom>
                  <a:avLst/>
                  <a:gdLst>
                    <a:gd name="T0" fmla="*/ 0 w 74"/>
                    <a:gd name="T1" fmla="*/ 0 h 62"/>
                    <a:gd name="T2" fmla="*/ 0 w 74"/>
                    <a:gd name="T3" fmla="*/ 0 h 62"/>
                    <a:gd name="T4" fmla="*/ 0 w 74"/>
                    <a:gd name="T5" fmla="*/ 0 h 62"/>
                    <a:gd name="T6" fmla="*/ 0 w 74"/>
                    <a:gd name="T7" fmla="*/ 0 h 62"/>
                    <a:gd name="T8" fmla="*/ 0 w 74"/>
                    <a:gd name="T9" fmla="*/ 0 h 62"/>
                    <a:gd name="T10" fmla="*/ 0 w 74"/>
                    <a:gd name="T11" fmla="*/ 0 h 62"/>
                    <a:gd name="T12" fmla="*/ 0 w 74"/>
                    <a:gd name="T13" fmla="*/ 0 h 62"/>
                    <a:gd name="T14" fmla="*/ 0 w 74"/>
                    <a:gd name="T15" fmla="*/ 0 h 62"/>
                    <a:gd name="T16" fmla="*/ 0 w 74"/>
                    <a:gd name="T17" fmla="*/ 0 h 62"/>
                    <a:gd name="T18" fmla="*/ 0 w 74"/>
                    <a:gd name="T19" fmla="*/ 0 h 62"/>
                    <a:gd name="T20" fmla="*/ 0 w 74"/>
                    <a:gd name="T21" fmla="*/ 0 h 62"/>
                    <a:gd name="T22" fmla="*/ 0 w 74"/>
                    <a:gd name="T23" fmla="*/ 0 h 62"/>
                    <a:gd name="T24" fmla="*/ 0 w 74"/>
                    <a:gd name="T25" fmla="*/ 0 h 62"/>
                    <a:gd name="T26" fmla="*/ 0 w 74"/>
                    <a:gd name="T27" fmla="*/ 0 h 62"/>
                    <a:gd name="T28" fmla="*/ 0 w 74"/>
                    <a:gd name="T29" fmla="*/ 0 h 62"/>
                    <a:gd name="T30" fmla="*/ 0 w 74"/>
                    <a:gd name="T31" fmla="*/ 0 h 62"/>
                    <a:gd name="T32" fmla="*/ 0 w 74"/>
                    <a:gd name="T33" fmla="*/ 0 h 62"/>
                    <a:gd name="T34" fmla="*/ 0 w 74"/>
                    <a:gd name="T35" fmla="*/ 0 h 62"/>
                    <a:gd name="T36" fmla="*/ 0 w 74"/>
                    <a:gd name="T37" fmla="*/ 0 h 62"/>
                    <a:gd name="T38" fmla="*/ 0 w 74"/>
                    <a:gd name="T39" fmla="*/ 0 h 62"/>
                    <a:gd name="T40" fmla="*/ 0 w 74"/>
                    <a:gd name="T41" fmla="*/ 0 h 62"/>
                    <a:gd name="T42" fmla="*/ 0 w 74"/>
                    <a:gd name="T43" fmla="*/ 0 h 62"/>
                    <a:gd name="T44" fmla="*/ 0 w 74"/>
                    <a:gd name="T45" fmla="*/ 0 h 62"/>
                    <a:gd name="T46" fmla="*/ 0 w 74"/>
                    <a:gd name="T47" fmla="*/ 0 h 62"/>
                    <a:gd name="T48" fmla="*/ 0 w 74"/>
                    <a:gd name="T49" fmla="*/ 0 h 62"/>
                    <a:gd name="T50" fmla="*/ 0 w 74"/>
                    <a:gd name="T51" fmla="*/ 0 h 62"/>
                    <a:gd name="T52" fmla="*/ 0 w 74"/>
                    <a:gd name="T53" fmla="*/ 0 h 62"/>
                    <a:gd name="T54" fmla="*/ 0 w 74"/>
                    <a:gd name="T55" fmla="*/ 0 h 62"/>
                    <a:gd name="T56" fmla="*/ 0 w 74"/>
                    <a:gd name="T57" fmla="*/ 0 h 62"/>
                    <a:gd name="T58" fmla="*/ 0 w 74"/>
                    <a:gd name="T59" fmla="*/ 0 h 62"/>
                    <a:gd name="T60" fmla="*/ 0 w 74"/>
                    <a:gd name="T61" fmla="*/ 0 h 62"/>
                    <a:gd name="T62" fmla="*/ 0 w 74"/>
                    <a:gd name="T63" fmla="*/ 0 h 62"/>
                    <a:gd name="T64" fmla="*/ 0 w 74"/>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62"/>
                    <a:gd name="T101" fmla="*/ 74 w 74"/>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62">
                      <a:moveTo>
                        <a:pt x="51" y="54"/>
                      </a:moveTo>
                      <a:lnTo>
                        <a:pt x="44" y="57"/>
                      </a:lnTo>
                      <a:lnTo>
                        <a:pt x="38" y="60"/>
                      </a:lnTo>
                      <a:lnTo>
                        <a:pt x="30" y="62"/>
                      </a:lnTo>
                      <a:lnTo>
                        <a:pt x="23" y="62"/>
                      </a:lnTo>
                      <a:lnTo>
                        <a:pt x="16" y="62"/>
                      </a:lnTo>
                      <a:lnTo>
                        <a:pt x="12" y="60"/>
                      </a:lnTo>
                      <a:lnTo>
                        <a:pt x="6" y="56"/>
                      </a:ln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 y="14"/>
                      </a:lnTo>
                      <a:lnTo>
                        <a:pt x="74" y="20"/>
                      </a:lnTo>
                      <a:lnTo>
                        <a:pt x="73" y="26"/>
                      </a:lnTo>
                      <a:lnTo>
                        <a:pt x="71" y="31"/>
                      </a:lnTo>
                      <a:lnTo>
                        <a:pt x="67" y="38"/>
                      </a:lnTo>
                      <a:lnTo>
                        <a:pt x="63" y="44"/>
                      </a:lnTo>
                      <a:lnTo>
                        <a:pt x="57" y="48"/>
                      </a:lnTo>
                      <a:lnTo>
                        <a:pt x="51" y="5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3" name="Freeform 659"/>
                <p:cNvSpPr>
                  <a:spLocks/>
                </p:cNvSpPr>
                <p:nvPr/>
              </p:nvSpPr>
              <p:spPr bwMode="auto">
                <a:xfrm>
                  <a:off x="3448" y="1348"/>
                  <a:ext cx="63" cy="130"/>
                </a:xfrm>
                <a:custGeom>
                  <a:avLst/>
                  <a:gdLst>
                    <a:gd name="T0" fmla="*/ 0 w 631"/>
                    <a:gd name="T1" fmla="*/ 0 h 1188"/>
                    <a:gd name="T2" fmla="*/ 0 w 631"/>
                    <a:gd name="T3" fmla="*/ 0 h 1188"/>
                    <a:gd name="T4" fmla="*/ 0 w 631"/>
                    <a:gd name="T5" fmla="*/ 0 h 1188"/>
                    <a:gd name="T6" fmla="*/ 0 w 631"/>
                    <a:gd name="T7" fmla="*/ 0 h 1188"/>
                    <a:gd name="T8" fmla="*/ 0 w 631"/>
                    <a:gd name="T9" fmla="*/ 0 h 1188"/>
                    <a:gd name="T10" fmla="*/ 0 w 631"/>
                    <a:gd name="T11" fmla="*/ 0 h 1188"/>
                    <a:gd name="T12" fmla="*/ 0 w 631"/>
                    <a:gd name="T13" fmla="*/ 0 h 1188"/>
                    <a:gd name="T14" fmla="*/ 0 w 631"/>
                    <a:gd name="T15" fmla="*/ 0 h 1188"/>
                    <a:gd name="T16" fmla="*/ 0 w 631"/>
                    <a:gd name="T17" fmla="*/ 0 h 1188"/>
                    <a:gd name="T18" fmla="*/ 0 w 631"/>
                    <a:gd name="T19" fmla="*/ 0 h 1188"/>
                    <a:gd name="T20" fmla="*/ 0 w 631"/>
                    <a:gd name="T21" fmla="*/ 0 h 1188"/>
                    <a:gd name="T22" fmla="*/ 0 w 631"/>
                    <a:gd name="T23" fmla="*/ 0 h 1188"/>
                    <a:gd name="T24" fmla="*/ 0 w 631"/>
                    <a:gd name="T25" fmla="*/ 0 h 1188"/>
                    <a:gd name="T26" fmla="*/ 0 w 631"/>
                    <a:gd name="T27" fmla="*/ 0 h 1188"/>
                    <a:gd name="T28" fmla="*/ 0 w 631"/>
                    <a:gd name="T29" fmla="*/ 0 h 1188"/>
                    <a:gd name="T30" fmla="*/ 0 w 631"/>
                    <a:gd name="T31" fmla="*/ 0 h 1188"/>
                    <a:gd name="T32" fmla="*/ 0 w 631"/>
                    <a:gd name="T33" fmla="*/ 0 h 1188"/>
                    <a:gd name="T34" fmla="*/ 0 w 631"/>
                    <a:gd name="T35" fmla="*/ 0 h 1188"/>
                    <a:gd name="T36" fmla="*/ 0 w 631"/>
                    <a:gd name="T37" fmla="*/ 0 h 1188"/>
                    <a:gd name="T38" fmla="*/ 0 w 631"/>
                    <a:gd name="T39" fmla="*/ 0 h 1188"/>
                    <a:gd name="T40" fmla="*/ 0 w 631"/>
                    <a:gd name="T41" fmla="*/ 0 h 1188"/>
                    <a:gd name="T42" fmla="*/ 0 w 631"/>
                    <a:gd name="T43" fmla="*/ 0 h 1188"/>
                    <a:gd name="T44" fmla="*/ 0 w 631"/>
                    <a:gd name="T45" fmla="*/ 0 h 1188"/>
                    <a:gd name="T46" fmla="*/ 0 w 631"/>
                    <a:gd name="T47" fmla="*/ 0 h 1188"/>
                    <a:gd name="T48" fmla="*/ 0 w 631"/>
                    <a:gd name="T49" fmla="*/ 0 h 1188"/>
                    <a:gd name="T50" fmla="*/ 0 w 631"/>
                    <a:gd name="T51" fmla="*/ 0 h 1188"/>
                    <a:gd name="T52" fmla="*/ 0 w 631"/>
                    <a:gd name="T53" fmla="*/ 0 h 1188"/>
                    <a:gd name="T54" fmla="*/ 0 w 631"/>
                    <a:gd name="T55" fmla="*/ 0 h 1188"/>
                    <a:gd name="T56" fmla="*/ 0 w 631"/>
                    <a:gd name="T57" fmla="*/ 0 h 1188"/>
                    <a:gd name="T58" fmla="*/ 0 w 631"/>
                    <a:gd name="T59" fmla="*/ 0 h 1188"/>
                    <a:gd name="T60" fmla="*/ 0 w 631"/>
                    <a:gd name="T61" fmla="*/ 0 h 1188"/>
                    <a:gd name="T62" fmla="*/ 0 w 631"/>
                    <a:gd name="T63" fmla="*/ 0 h 1188"/>
                    <a:gd name="T64" fmla="*/ 0 w 631"/>
                    <a:gd name="T65" fmla="*/ 0 h 1188"/>
                    <a:gd name="T66" fmla="*/ 0 w 631"/>
                    <a:gd name="T67" fmla="*/ 0 h 1188"/>
                    <a:gd name="T68" fmla="*/ 0 w 631"/>
                    <a:gd name="T69" fmla="*/ 0 h 1188"/>
                    <a:gd name="T70" fmla="*/ 0 w 631"/>
                    <a:gd name="T71" fmla="*/ 0 h 1188"/>
                    <a:gd name="T72" fmla="*/ 0 w 631"/>
                    <a:gd name="T73" fmla="*/ 0 h 1188"/>
                    <a:gd name="T74" fmla="*/ 0 w 631"/>
                    <a:gd name="T75" fmla="*/ 0 h 11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1"/>
                    <a:gd name="T115" fmla="*/ 0 h 1188"/>
                    <a:gd name="T116" fmla="*/ 631 w 631"/>
                    <a:gd name="T117" fmla="*/ 1188 h 11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1" h="1188">
                      <a:moveTo>
                        <a:pt x="70" y="12"/>
                      </a:moveTo>
                      <a:lnTo>
                        <a:pt x="630" y="1140"/>
                      </a:lnTo>
                      <a:lnTo>
                        <a:pt x="631" y="1146"/>
                      </a:lnTo>
                      <a:lnTo>
                        <a:pt x="631" y="1151"/>
                      </a:lnTo>
                      <a:lnTo>
                        <a:pt x="630" y="1156"/>
                      </a:lnTo>
                      <a:lnTo>
                        <a:pt x="628" y="1163"/>
                      </a:lnTo>
                      <a:lnTo>
                        <a:pt x="623" y="1169"/>
                      </a:lnTo>
                      <a:lnTo>
                        <a:pt x="619" y="1173"/>
                      </a:lnTo>
                      <a:lnTo>
                        <a:pt x="612" y="1178"/>
                      </a:lnTo>
                      <a:lnTo>
                        <a:pt x="605" y="1182"/>
                      </a:lnTo>
                      <a:lnTo>
                        <a:pt x="598" y="1185"/>
                      </a:lnTo>
                      <a:lnTo>
                        <a:pt x="590" y="1187"/>
                      </a:lnTo>
                      <a:lnTo>
                        <a:pt x="584" y="1188"/>
                      </a:lnTo>
                      <a:lnTo>
                        <a:pt x="577" y="1188"/>
                      </a:lnTo>
                      <a:lnTo>
                        <a:pt x="570" y="1187"/>
                      </a:lnTo>
                      <a:lnTo>
                        <a:pt x="564" y="1183"/>
                      </a:lnTo>
                      <a:lnTo>
                        <a:pt x="561" y="1180"/>
                      </a:lnTo>
                      <a:lnTo>
                        <a:pt x="557" y="1177"/>
                      </a:lnTo>
                      <a:lnTo>
                        <a:pt x="1" y="46"/>
                      </a:lnTo>
                      <a:lnTo>
                        <a:pt x="0" y="42"/>
                      </a:lnTo>
                      <a:lnTo>
                        <a:pt x="0" y="36"/>
                      </a:lnTo>
                      <a:lnTo>
                        <a:pt x="1" y="30"/>
                      </a:lnTo>
                      <a:lnTo>
                        <a:pt x="3" y="25"/>
                      </a:lnTo>
                      <a:lnTo>
                        <a:pt x="6" y="19"/>
                      </a:lnTo>
                      <a:lnTo>
                        <a:pt x="12" y="13"/>
                      </a:lnTo>
                      <a:lnTo>
                        <a:pt x="18" y="9"/>
                      </a:lnTo>
                      <a:lnTo>
                        <a:pt x="23" y="5"/>
                      </a:lnTo>
                      <a:lnTo>
                        <a:pt x="31" y="2"/>
                      </a:lnTo>
                      <a:lnTo>
                        <a:pt x="38" y="1"/>
                      </a:lnTo>
                      <a:lnTo>
                        <a:pt x="45" y="0"/>
                      </a:lnTo>
                      <a:lnTo>
                        <a:pt x="52" y="0"/>
                      </a:lnTo>
                      <a:lnTo>
                        <a:pt x="57" y="2"/>
                      </a:lnTo>
                      <a:lnTo>
                        <a:pt x="63" y="4"/>
                      </a:lnTo>
                      <a:lnTo>
                        <a:pt x="68" y="8"/>
                      </a:lnTo>
                      <a:lnTo>
                        <a:pt x="70"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54" name="Freeform 660"/>
                <p:cNvSpPr>
                  <a:spLocks/>
                </p:cNvSpPr>
                <p:nvPr/>
              </p:nvSpPr>
              <p:spPr bwMode="auto">
                <a:xfrm>
                  <a:off x="3448" y="1348"/>
                  <a:ext cx="63" cy="130"/>
                </a:xfrm>
                <a:custGeom>
                  <a:avLst/>
                  <a:gdLst>
                    <a:gd name="T0" fmla="*/ 0 w 631"/>
                    <a:gd name="T1" fmla="*/ 0 h 1188"/>
                    <a:gd name="T2" fmla="*/ 0 w 631"/>
                    <a:gd name="T3" fmla="*/ 0 h 1188"/>
                    <a:gd name="T4" fmla="*/ 0 w 631"/>
                    <a:gd name="T5" fmla="*/ 0 h 1188"/>
                    <a:gd name="T6" fmla="*/ 0 w 631"/>
                    <a:gd name="T7" fmla="*/ 0 h 1188"/>
                    <a:gd name="T8" fmla="*/ 0 w 631"/>
                    <a:gd name="T9" fmla="*/ 0 h 1188"/>
                    <a:gd name="T10" fmla="*/ 0 w 631"/>
                    <a:gd name="T11" fmla="*/ 0 h 1188"/>
                    <a:gd name="T12" fmla="*/ 0 w 631"/>
                    <a:gd name="T13" fmla="*/ 0 h 1188"/>
                    <a:gd name="T14" fmla="*/ 0 w 631"/>
                    <a:gd name="T15" fmla="*/ 0 h 1188"/>
                    <a:gd name="T16" fmla="*/ 0 w 631"/>
                    <a:gd name="T17" fmla="*/ 0 h 1188"/>
                    <a:gd name="T18" fmla="*/ 0 w 631"/>
                    <a:gd name="T19" fmla="*/ 0 h 1188"/>
                    <a:gd name="T20" fmla="*/ 0 w 631"/>
                    <a:gd name="T21" fmla="*/ 0 h 1188"/>
                    <a:gd name="T22" fmla="*/ 0 w 631"/>
                    <a:gd name="T23" fmla="*/ 0 h 1188"/>
                    <a:gd name="T24" fmla="*/ 0 w 631"/>
                    <a:gd name="T25" fmla="*/ 0 h 1188"/>
                    <a:gd name="T26" fmla="*/ 0 w 631"/>
                    <a:gd name="T27" fmla="*/ 0 h 1188"/>
                    <a:gd name="T28" fmla="*/ 0 w 631"/>
                    <a:gd name="T29" fmla="*/ 0 h 1188"/>
                    <a:gd name="T30" fmla="*/ 0 w 631"/>
                    <a:gd name="T31" fmla="*/ 0 h 1188"/>
                    <a:gd name="T32" fmla="*/ 0 w 631"/>
                    <a:gd name="T33" fmla="*/ 0 h 1188"/>
                    <a:gd name="T34" fmla="*/ 0 w 631"/>
                    <a:gd name="T35" fmla="*/ 0 h 1188"/>
                    <a:gd name="T36" fmla="*/ 0 w 631"/>
                    <a:gd name="T37" fmla="*/ 0 h 1188"/>
                    <a:gd name="T38" fmla="*/ 0 w 631"/>
                    <a:gd name="T39" fmla="*/ 0 h 1188"/>
                    <a:gd name="T40" fmla="*/ 0 w 631"/>
                    <a:gd name="T41" fmla="*/ 0 h 1188"/>
                    <a:gd name="T42" fmla="*/ 0 w 631"/>
                    <a:gd name="T43" fmla="*/ 0 h 1188"/>
                    <a:gd name="T44" fmla="*/ 0 w 631"/>
                    <a:gd name="T45" fmla="*/ 0 h 1188"/>
                    <a:gd name="T46" fmla="*/ 0 w 631"/>
                    <a:gd name="T47" fmla="*/ 0 h 1188"/>
                    <a:gd name="T48" fmla="*/ 0 w 631"/>
                    <a:gd name="T49" fmla="*/ 0 h 1188"/>
                    <a:gd name="T50" fmla="*/ 0 w 631"/>
                    <a:gd name="T51" fmla="*/ 0 h 1188"/>
                    <a:gd name="T52" fmla="*/ 0 w 631"/>
                    <a:gd name="T53" fmla="*/ 0 h 1188"/>
                    <a:gd name="T54" fmla="*/ 0 w 631"/>
                    <a:gd name="T55" fmla="*/ 0 h 1188"/>
                    <a:gd name="T56" fmla="*/ 0 w 631"/>
                    <a:gd name="T57" fmla="*/ 0 h 1188"/>
                    <a:gd name="T58" fmla="*/ 0 w 631"/>
                    <a:gd name="T59" fmla="*/ 0 h 1188"/>
                    <a:gd name="T60" fmla="*/ 0 w 631"/>
                    <a:gd name="T61" fmla="*/ 0 h 1188"/>
                    <a:gd name="T62" fmla="*/ 0 w 631"/>
                    <a:gd name="T63" fmla="*/ 0 h 1188"/>
                    <a:gd name="T64" fmla="*/ 0 w 631"/>
                    <a:gd name="T65" fmla="*/ 0 h 1188"/>
                    <a:gd name="T66" fmla="*/ 0 w 631"/>
                    <a:gd name="T67" fmla="*/ 0 h 1188"/>
                    <a:gd name="T68" fmla="*/ 0 w 631"/>
                    <a:gd name="T69" fmla="*/ 0 h 1188"/>
                    <a:gd name="T70" fmla="*/ 0 w 631"/>
                    <a:gd name="T71" fmla="*/ 0 h 1188"/>
                    <a:gd name="T72" fmla="*/ 0 w 631"/>
                    <a:gd name="T73" fmla="*/ 0 h 1188"/>
                    <a:gd name="T74" fmla="*/ 0 w 631"/>
                    <a:gd name="T75" fmla="*/ 0 h 11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1"/>
                    <a:gd name="T115" fmla="*/ 0 h 1188"/>
                    <a:gd name="T116" fmla="*/ 631 w 631"/>
                    <a:gd name="T117" fmla="*/ 1188 h 11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1" h="1188">
                      <a:moveTo>
                        <a:pt x="70" y="12"/>
                      </a:moveTo>
                      <a:lnTo>
                        <a:pt x="630" y="1140"/>
                      </a:lnTo>
                      <a:lnTo>
                        <a:pt x="631" y="1146"/>
                      </a:lnTo>
                      <a:lnTo>
                        <a:pt x="631" y="1151"/>
                      </a:lnTo>
                      <a:lnTo>
                        <a:pt x="630" y="1156"/>
                      </a:lnTo>
                      <a:lnTo>
                        <a:pt x="628" y="1163"/>
                      </a:lnTo>
                      <a:lnTo>
                        <a:pt x="623" y="1169"/>
                      </a:lnTo>
                      <a:lnTo>
                        <a:pt x="619" y="1173"/>
                      </a:lnTo>
                      <a:lnTo>
                        <a:pt x="612" y="1178"/>
                      </a:lnTo>
                      <a:lnTo>
                        <a:pt x="605" y="1182"/>
                      </a:lnTo>
                      <a:lnTo>
                        <a:pt x="598" y="1185"/>
                      </a:lnTo>
                      <a:lnTo>
                        <a:pt x="590" y="1187"/>
                      </a:lnTo>
                      <a:lnTo>
                        <a:pt x="584" y="1188"/>
                      </a:lnTo>
                      <a:lnTo>
                        <a:pt x="577" y="1188"/>
                      </a:lnTo>
                      <a:lnTo>
                        <a:pt x="570" y="1187"/>
                      </a:lnTo>
                      <a:lnTo>
                        <a:pt x="564" y="1183"/>
                      </a:lnTo>
                      <a:lnTo>
                        <a:pt x="561" y="1180"/>
                      </a:lnTo>
                      <a:lnTo>
                        <a:pt x="557" y="1177"/>
                      </a:lnTo>
                      <a:lnTo>
                        <a:pt x="1" y="46"/>
                      </a:lnTo>
                      <a:lnTo>
                        <a:pt x="0" y="42"/>
                      </a:lnTo>
                      <a:lnTo>
                        <a:pt x="0" y="36"/>
                      </a:lnTo>
                      <a:lnTo>
                        <a:pt x="1" y="30"/>
                      </a:lnTo>
                      <a:lnTo>
                        <a:pt x="3" y="25"/>
                      </a:lnTo>
                      <a:lnTo>
                        <a:pt x="6" y="19"/>
                      </a:lnTo>
                      <a:lnTo>
                        <a:pt x="12" y="13"/>
                      </a:lnTo>
                      <a:lnTo>
                        <a:pt x="18" y="9"/>
                      </a:lnTo>
                      <a:lnTo>
                        <a:pt x="23" y="5"/>
                      </a:lnTo>
                      <a:lnTo>
                        <a:pt x="31" y="2"/>
                      </a:lnTo>
                      <a:lnTo>
                        <a:pt x="38" y="1"/>
                      </a:lnTo>
                      <a:lnTo>
                        <a:pt x="45" y="0"/>
                      </a:lnTo>
                      <a:lnTo>
                        <a:pt x="52" y="0"/>
                      </a:lnTo>
                      <a:lnTo>
                        <a:pt x="57" y="2"/>
                      </a:lnTo>
                      <a:lnTo>
                        <a:pt x="63" y="4"/>
                      </a:lnTo>
                      <a:lnTo>
                        <a:pt x="68" y="8"/>
                      </a:lnTo>
                      <a:lnTo>
                        <a:pt x="70"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5" name="Freeform 661"/>
                <p:cNvSpPr>
                  <a:spLocks/>
                </p:cNvSpPr>
                <p:nvPr/>
              </p:nvSpPr>
              <p:spPr bwMode="auto">
                <a:xfrm>
                  <a:off x="3504" y="1471"/>
                  <a:ext cx="7" cy="7"/>
                </a:xfrm>
                <a:custGeom>
                  <a:avLst/>
                  <a:gdLst>
                    <a:gd name="T0" fmla="*/ 0 w 75"/>
                    <a:gd name="T1" fmla="*/ 0 h 59"/>
                    <a:gd name="T2" fmla="*/ 0 w 75"/>
                    <a:gd name="T3" fmla="*/ 0 h 59"/>
                    <a:gd name="T4" fmla="*/ 0 w 75"/>
                    <a:gd name="T5" fmla="*/ 0 h 59"/>
                    <a:gd name="T6" fmla="*/ 0 w 75"/>
                    <a:gd name="T7" fmla="*/ 0 h 59"/>
                    <a:gd name="T8" fmla="*/ 0 w 75"/>
                    <a:gd name="T9" fmla="*/ 0 h 59"/>
                    <a:gd name="T10" fmla="*/ 0 w 75"/>
                    <a:gd name="T11" fmla="*/ 0 h 59"/>
                    <a:gd name="T12" fmla="*/ 0 w 75"/>
                    <a:gd name="T13" fmla="*/ 0 h 59"/>
                    <a:gd name="T14" fmla="*/ 0 w 75"/>
                    <a:gd name="T15" fmla="*/ 0 h 59"/>
                    <a:gd name="T16" fmla="*/ 0 w 75"/>
                    <a:gd name="T17" fmla="*/ 0 h 59"/>
                    <a:gd name="T18" fmla="*/ 0 w 75"/>
                    <a:gd name="T19" fmla="*/ 0 h 59"/>
                    <a:gd name="T20" fmla="*/ 0 w 75"/>
                    <a:gd name="T21" fmla="*/ 0 h 59"/>
                    <a:gd name="T22" fmla="*/ 0 w 75"/>
                    <a:gd name="T23" fmla="*/ 0 h 59"/>
                    <a:gd name="T24" fmla="*/ 0 w 75"/>
                    <a:gd name="T25" fmla="*/ 0 h 59"/>
                    <a:gd name="T26" fmla="*/ 0 w 75"/>
                    <a:gd name="T27" fmla="*/ 0 h 59"/>
                    <a:gd name="T28" fmla="*/ 0 w 75"/>
                    <a:gd name="T29" fmla="*/ 0 h 59"/>
                    <a:gd name="T30" fmla="*/ 0 w 75"/>
                    <a:gd name="T31" fmla="*/ 0 h 59"/>
                    <a:gd name="T32" fmla="*/ 0 w 75"/>
                    <a:gd name="T33" fmla="*/ 0 h 59"/>
                    <a:gd name="T34" fmla="*/ 0 w 75"/>
                    <a:gd name="T35" fmla="*/ 0 h 59"/>
                    <a:gd name="T36" fmla="*/ 0 w 75"/>
                    <a:gd name="T37" fmla="*/ 0 h 59"/>
                    <a:gd name="T38" fmla="*/ 0 w 75"/>
                    <a:gd name="T39" fmla="*/ 0 h 59"/>
                    <a:gd name="T40" fmla="*/ 0 w 75"/>
                    <a:gd name="T41" fmla="*/ 0 h 59"/>
                    <a:gd name="T42" fmla="*/ 0 w 75"/>
                    <a:gd name="T43" fmla="*/ 0 h 59"/>
                    <a:gd name="T44" fmla="*/ 0 w 75"/>
                    <a:gd name="T45" fmla="*/ 0 h 59"/>
                    <a:gd name="T46" fmla="*/ 0 w 75"/>
                    <a:gd name="T47" fmla="*/ 0 h 59"/>
                    <a:gd name="T48" fmla="*/ 0 w 75"/>
                    <a:gd name="T49" fmla="*/ 0 h 59"/>
                    <a:gd name="T50" fmla="*/ 0 w 75"/>
                    <a:gd name="T51" fmla="*/ 0 h 59"/>
                    <a:gd name="T52" fmla="*/ 0 w 75"/>
                    <a:gd name="T53" fmla="*/ 0 h 59"/>
                    <a:gd name="T54" fmla="*/ 0 w 75"/>
                    <a:gd name="T55" fmla="*/ 0 h 59"/>
                    <a:gd name="T56" fmla="*/ 0 w 75"/>
                    <a:gd name="T57" fmla="*/ 0 h 59"/>
                    <a:gd name="T58" fmla="*/ 0 w 75"/>
                    <a:gd name="T59" fmla="*/ 0 h 59"/>
                    <a:gd name="T60" fmla="*/ 0 w 75"/>
                    <a:gd name="T61" fmla="*/ 0 h 59"/>
                    <a:gd name="T62" fmla="*/ 0 w 75"/>
                    <a:gd name="T63" fmla="*/ 0 h 59"/>
                    <a:gd name="T64" fmla="*/ 0 w 75"/>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9"/>
                    <a:gd name="T101" fmla="*/ 75 w 75"/>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9">
                      <a:moveTo>
                        <a:pt x="26" y="6"/>
                      </a:moveTo>
                      <a:lnTo>
                        <a:pt x="33" y="2"/>
                      </a:lnTo>
                      <a:lnTo>
                        <a:pt x="40" y="1"/>
                      </a:lnTo>
                      <a:lnTo>
                        <a:pt x="48" y="0"/>
                      </a:lnTo>
                      <a:lnTo>
                        <a:pt x="55" y="0"/>
                      </a:lnTo>
                      <a:lnTo>
                        <a:pt x="62" y="1"/>
                      </a:lnTo>
                      <a:lnTo>
                        <a:pt x="66" y="3"/>
                      </a:lnTo>
                      <a:lnTo>
                        <a:pt x="71" y="7"/>
                      </a:lnTo>
                      <a:lnTo>
                        <a:pt x="74" y="11"/>
                      </a:lnTo>
                      <a:lnTo>
                        <a:pt x="75" y="17"/>
                      </a:lnTo>
                      <a:lnTo>
                        <a:pt x="75" y="22"/>
                      </a:lnTo>
                      <a:lnTo>
                        <a:pt x="74" y="27"/>
                      </a:lnTo>
                      <a:lnTo>
                        <a:pt x="72" y="34"/>
                      </a:lnTo>
                      <a:lnTo>
                        <a:pt x="67" y="40"/>
                      </a:lnTo>
                      <a:lnTo>
                        <a:pt x="63" y="44"/>
                      </a:lnTo>
                      <a:lnTo>
                        <a:pt x="56" y="49"/>
                      </a:lnTo>
                      <a:lnTo>
                        <a:pt x="49" y="53"/>
                      </a:lnTo>
                      <a:lnTo>
                        <a:pt x="42" y="56"/>
                      </a:lnTo>
                      <a:lnTo>
                        <a:pt x="34" y="58"/>
                      </a:lnTo>
                      <a:lnTo>
                        <a:pt x="28" y="59"/>
                      </a:lnTo>
                      <a:lnTo>
                        <a:pt x="21" y="59"/>
                      </a:lnTo>
                      <a:lnTo>
                        <a:pt x="14" y="58"/>
                      </a:lnTo>
                      <a:lnTo>
                        <a:pt x="8" y="54"/>
                      </a:lnTo>
                      <a:lnTo>
                        <a:pt x="5" y="51"/>
                      </a:lnTo>
                      <a:lnTo>
                        <a:pt x="1" y="48"/>
                      </a:lnTo>
                      <a:lnTo>
                        <a:pt x="0" y="42"/>
                      </a:lnTo>
                      <a:lnTo>
                        <a:pt x="0" y="36"/>
                      </a:lnTo>
                      <a:lnTo>
                        <a:pt x="1" y="31"/>
                      </a:lnTo>
                      <a:lnTo>
                        <a:pt x="4" y="25"/>
                      </a:lnTo>
                      <a:lnTo>
                        <a:pt x="8" y="19"/>
                      </a:lnTo>
                      <a:lnTo>
                        <a:pt x="13" y="15"/>
                      </a:lnTo>
                      <a:lnTo>
                        <a:pt x="20" y="9"/>
                      </a:lnTo>
                      <a:lnTo>
                        <a:pt x="26" y="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56" name="Freeform 662"/>
                <p:cNvSpPr>
                  <a:spLocks/>
                </p:cNvSpPr>
                <p:nvPr/>
              </p:nvSpPr>
              <p:spPr bwMode="auto">
                <a:xfrm>
                  <a:off x="3504" y="1471"/>
                  <a:ext cx="7" cy="7"/>
                </a:xfrm>
                <a:custGeom>
                  <a:avLst/>
                  <a:gdLst>
                    <a:gd name="T0" fmla="*/ 0 w 75"/>
                    <a:gd name="T1" fmla="*/ 0 h 59"/>
                    <a:gd name="T2" fmla="*/ 0 w 75"/>
                    <a:gd name="T3" fmla="*/ 0 h 59"/>
                    <a:gd name="T4" fmla="*/ 0 w 75"/>
                    <a:gd name="T5" fmla="*/ 0 h 59"/>
                    <a:gd name="T6" fmla="*/ 0 w 75"/>
                    <a:gd name="T7" fmla="*/ 0 h 59"/>
                    <a:gd name="T8" fmla="*/ 0 w 75"/>
                    <a:gd name="T9" fmla="*/ 0 h 59"/>
                    <a:gd name="T10" fmla="*/ 0 w 75"/>
                    <a:gd name="T11" fmla="*/ 0 h 59"/>
                    <a:gd name="T12" fmla="*/ 0 w 75"/>
                    <a:gd name="T13" fmla="*/ 0 h 59"/>
                    <a:gd name="T14" fmla="*/ 0 w 75"/>
                    <a:gd name="T15" fmla="*/ 0 h 59"/>
                    <a:gd name="T16" fmla="*/ 0 w 75"/>
                    <a:gd name="T17" fmla="*/ 0 h 59"/>
                    <a:gd name="T18" fmla="*/ 0 w 75"/>
                    <a:gd name="T19" fmla="*/ 0 h 59"/>
                    <a:gd name="T20" fmla="*/ 0 w 75"/>
                    <a:gd name="T21" fmla="*/ 0 h 59"/>
                    <a:gd name="T22" fmla="*/ 0 w 75"/>
                    <a:gd name="T23" fmla="*/ 0 h 59"/>
                    <a:gd name="T24" fmla="*/ 0 w 75"/>
                    <a:gd name="T25" fmla="*/ 0 h 59"/>
                    <a:gd name="T26" fmla="*/ 0 w 75"/>
                    <a:gd name="T27" fmla="*/ 0 h 59"/>
                    <a:gd name="T28" fmla="*/ 0 w 75"/>
                    <a:gd name="T29" fmla="*/ 0 h 59"/>
                    <a:gd name="T30" fmla="*/ 0 w 75"/>
                    <a:gd name="T31" fmla="*/ 0 h 59"/>
                    <a:gd name="T32" fmla="*/ 0 w 75"/>
                    <a:gd name="T33" fmla="*/ 0 h 59"/>
                    <a:gd name="T34" fmla="*/ 0 w 75"/>
                    <a:gd name="T35" fmla="*/ 0 h 59"/>
                    <a:gd name="T36" fmla="*/ 0 w 75"/>
                    <a:gd name="T37" fmla="*/ 0 h 59"/>
                    <a:gd name="T38" fmla="*/ 0 w 75"/>
                    <a:gd name="T39" fmla="*/ 0 h 59"/>
                    <a:gd name="T40" fmla="*/ 0 w 75"/>
                    <a:gd name="T41" fmla="*/ 0 h 59"/>
                    <a:gd name="T42" fmla="*/ 0 w 75"/>
                    <a:gd name="T43" fmla="*/ 0 h 59"/>
                    <a:gd name="T44" fmla="*/ 0 w 75"/>
                    <a:gd name="T45" fmla="*/ 0 h 59"/>
                    <a:gd name="T46" fmla="*/ 0 w 75"/>
                    <a:gd name="T47" fmla="*/ 0 h 59"/>
                    <a:gd name="T48" fmla="*/ 0 w 75"/>
                    <a:gd name="T49" fmla="*/ 0 h 59"/>
                    <a:gd name="T50" fmla="*/ 0 w 75"/>
                    <a:gd name="T51" fmla="*/ 0 h 59"/>
                    <a:gd name="T52" fmla="*/ 0 w 75"/>
                    <a:gd name="T53" fmla="*/ 0 h 59"/>
                    <a:gd name="T54" fmla="*/ 0 w 75"/>
                    <a:gd name="T55" fmla="*/ 0 h 59"/>
                    <a:gd name="T56" fmla="*/ 0 w 75"/>
                    <a:gd name="T57" fmla="*/ 0 h 59"/>
                    <a:gd name="T58" fmla="*/ 0 w 75"/>
                    <a:gd name="T59" fmla="*/ 0 h 59"/>
                    <a:gd name="T60" fmla="*/ 0 w 75"/>
                    <a:gd name="T61" fmla="*/ 0 h 59"/>
                    <a:gd name="T62" fmla="*/ 0 w 75"/>
                    <a:gd name="T63" fmla="*/ 0 h 59"/>
                    <a:gd name="T64" fmla="*/ 0 w 75"/>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9"/>
                    <a:gd name="T101" fmla="*/ 75 w 75"/>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9">
                      <a:moveTo>
                        <a:pt x="26" y="6"/>
                      </a:moveTo>
                      <a:lnTo>
                        <a:pt x="33" y="2"/>
                      </a:lnTo>
                      <a:lnTo>
                        <a:pt x="40" y="1"/>
                      </a:lnTo>
                      <a:lnTo>
                        <a:pt x="48" y="0"/>
                      </a:lnTo>
                      <a:lnTo>
                        <a:pt x="55" y="0"/>
                      </a:lnTo>
                      <a:lnTo>
                        <a:pt x="62" y="1"/>
                      </a:lnTo>
                      <a:lnTo>
                        <a:pt x="66" y="3"/>
                      </a:lnTo>
                      <a:lnTo>
                        <a:pt x="71" y="7"/>
                      </a:lnTo>
                      <a:lnTo>
                        <a:pt x="74" y="11"/>
                      </a:lnTo>
                      <a:lnTo>
                        <a:pt x="75" y="17"/>
                      </a:lnTo>
                      <a:lnTo>
                        <a:pt x="75" y="22"/>
                      </a:lnTo>
                      <a:lnTo>
                        <a:pt x="74" y="27"/>
                      </a:lnTo>
                      <a:lnTo>
                        <a:pt x="72" y="34"/>
                      </a:lnTo>
                      <a:lnTo>
                        <a:pt x="67" y="40"/>
                      </a:lnTo>
                      <a:lnTo>
                        <a:pt x="63" y="44"/>
                      </a:lnTo>
                      <a:lnTo>
                        <a:pt x="56" y="49"/>
                      </a:lnTo>
                      <a:lnTo>
                        <a:pt x="49" y="53"/>
                      </a:lnTo>
                      <a:lnTo>
                        <a:pt x="42" y="56"/>
                      </a:lnTo>
                      <a:lnTo>
                        <a:pt x="34" y="58"/>
                      </a:lnTo>
                      <a:lnTo>
                        <a:pt x="28" y="59"/>
                      </a:lnTo>
                      <a:lnTo>
                        <a:pt x="21" y="59"/>
                      </a:lnTo>
                      <a:lnTo>
                        <a:pt x="14" y="58"/>
                      </a:lnTo>
                      <a:lnTo>
                        <a:pt x="8" y="54"/>
                      </a:lnTo>
                      <a:lnTo>
                        <a:pt x="5" y="51"/>
                      </a:lnTo>
                      <a:lnTo>
                        <a:pt x="1" y="48"/>
                      </a:lnTo>
                      <a:lnTo>
                        <a:pt x="0" y="42"/>
                      </a:lnTo>
                      <a:lnTo>
                        <a:pt x="0" y="36"/>
                      </a:lnTo>
                      <a:lnTo>
                        <a:pt x="1" y="31"/>
                      </a:lnTo>
                      <a:lnTo>
                        <a:pt x="4" y="25"/>
                      </a:lnTo>
                      <a:lnTo>
                        <a:pt x="8" y="19"/>
                      </a:lnTo>
                      <a:lnTo>
                        <a:pt x="13" y="15"/>
                      </a:lnTo>
                      <a:lnTo>
                        <a:pt x="20" y="9"/>
                      </a:lnTo>
                      <a:lnTo>
                        <a:pt x="26" y="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57" name="Freeform 663"/>
                <p:cNvSpPr>
                  <a:spLocks/>
                </p:cNvSpPr>
                <p:nvPr/>
              </p:nvSpPr>
              <p:spPr bwMode="auto">
                <a:xfrm>
                  <a:off x="3574" y="1176"/>
                  <a:ext cx="68" cy="123"/>
                </a:xfrm>
                <a:custGeom>
                  <a:avLst/>
                  <a:gdLst>
                    <a:gd name="T0" fmla="*/ 0 w 676"/>
                    <a:gd name="T1" fmla="*/ 0 h 1123"/>
                    <a:gd name="T2" fmla="*/ 0 w 676"/>
                    <a:gd name="T3" fmla="*/ 0 h 1123"/>
                    <a:gd name="T4" fmla="*/ 0 w 676"/>
                    <a:gd name="T5" fmla="*/ 0 h 1123"/>
                    <a:gd name="T6" fmla="*/ 0 w 676"/>
                    <a:gd name="T7" fmla="*/ 0 h 1123"/>
                    <a:gd name="T8" fmla="*/ 0 w 676"/>
                    <a:gd name="T9" fmla="*/ 0 h 1123"/>
                    <a:gd name="T10" fmla="*/ 0 w 676"/>
                    <a:gd name="T11" fmla="*/ 0 h 1123"/>
                    <a:gd name="T12" fmla="*/ 0 w 676"/>
                    <a:gd name="T13" fmla="*/ 0 h 1123"/>
                    <a:gd name="T14" fmla="*/ 0 w 676"/>
                    <a:gd name="T15" fmla="*/ 0 h 1123"/>
                    <a:gd name="T16" fmla="*/ 0 w 676"/>
                    <a:gd name="T17" fmla="*/ 0 h 1123"/>
                    <a:gd name="T18" fmla="*/ 0 w 676"/>
                    <a:gd name="T19" fmla="*/ 0 h 1123"/>
                    <a:gd name="T20" fmla="*/ 0 w 676"/>
                    <a:gd name="T21" fmla="*/ 0 h 1123"/>
                    <a:gd name="T22" fmla="*/ 0 w 676"/>
                    <a:gd name="T23" fmla="*/ 0 h 1123"/>
                    <a:gd name="T24" fmla="*/ 0 w 676"/>
                    <a:gd name="T25" fmla="*/ 0 h 1123"/>
                    <a:gd name="T26" fmla="*/ 0 w 676"/>
                    <a:gd name="T27" fmla="*/ 0 h 1123"/>
                    <a:gd name="T28" fmla="*/ 0 w 676"/>
                    <a:gd name="T29" fmla="*/ 0 h 1123"/>
                    <a:gd name="T30" fmla="*/ 0 w 676"/>
                    <a:gd name="T31" fmla="*/ 0 h 1123"/>
                    <a:gd name="T32" fmla="*/ 0 w 676"/>
                    <a:gd name="T33" fmla="*/ 0 h 1123"/>
                    <a:gd name="T34" fmla="*/ 0 w 676"/>
                    <a:gd name="T35" fmla="*/ 0 h 1123"/>
                    <a:gd name="T36" fmla="*/ 0 w 676"/>
                    <a:gd name="T37" fmla="*/ 0 h 1123"/>
                    <a:gd name="T38" fmla="*/ 0 w 676"/>
                    <a:gd name="T39" fmla="*/ 0 h 1123"/>
                    <a:gd name="T40" fmla="*/ 0 w 676"/>
                    <a:gd name="T41" fmla="*/ 0 h 1123"/>
                    <a:gd name="T42" fmla="*/ 0 w 676"/>
                    <a:gd name="T43" fmla="*/ 0 h 1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6"/>
                    <a:gd name="T67" fmla="*/ 0 h 1123"/>
                    <a:gd name="T68" fmla="*/ 676 w 676"/>
                    <a:gd name="T69" fmla="*/ 1123 h 1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6" h="1123">
                      <a:moveTo>
                        <a:pt x="70" y="12"/>
                      </a:moveTo>
                      <a:lnTo>
                        <a:pt x="676" y="1083"/>
                      </a:lnTo>
                      <a:lnTo>
                        <a:pt x="606" y="1123"/>
                      </a:lnTo>
                      <a:lnTo>
                        <a:pt x="2" y="50"/>
                      </a:lnTo>
                      <a:lnTo>
                        <a:pt x="0" y="45"/>
                      </a:lnTo>
                      <a:lnTo>
                        <a:pt x="0" y="40"/>
                      </a:lnTo>
                      <a:lnTo>
                        <a:pt x="1" y="33"/>
                      </a:lnTo>
                      <a:lnTo>
                        <a:pt x="2" y="28"/>
                      </a:lnTo>
                      <a:lnTo>
                        <a:pt x="6" y="22"/>
                      </a:lnTo>
                      <a:lnTo>
                        <a:pt x="10" y="16"/>
                      </a:lnTo>
                      <a:lnTo>
                        <a:pt x="16" y="12"/>
                      </a:lnTo>
                      <a:lnTo>
                        <a:pt x="23" y="7"/>
                      </a:lnTo>
                      <a:lnTo>
                        <a:pt x="30" y="4"/>
                      </a:lnTo>
                      <a:lnTo>
                        <a:pt x="36" y="2"/>
                      </a:lnTo>
                      <a:lnTo>
                        <a:pt x="43" y="0"/>
                      </a:lnTo>
                      <a:lnTo>
                        <a:pt x="50" y="0"/>
                      </a:lnTo>
                      <a:lnTo>
                        <a:pt x="57" y="3"/>
                      </a:lnTo>
                      <a:lnTo>
                        <a:pt x="62" y="5"/>
                      </a:lnTo>
                      <a:lnTo>
                        <a:pt x="67" y="8"/>
                      </a:lnTo>
                      <a:lnTo>
                        <a:pt x="70"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58" name="Freeform 664"/>
                <p:cNvSpPr>
                  <a:spLocks/>
                </p:cNvSpPr>
                <p:nvPr/>
              </p:nvSpPr>
              <p:spPr bwMode="auto">
                <a:xfrm>
                  <a:off x="3574" y="1176"/>
                  <a:ext cx="68" cy="123"/>
                </a:xfrm>
                <a:custGeom>
                  <a:avLst/>
                  <a:gdLst>
                    <a:gd name="T0" fmla="*/ 0 w 676"/>
                    <a:gd name="T1" fmla="*/ 0 h 1123"/>
                    <a:gd name="T2" fmla="*/ 0 w 676"/>
                    <a:gd name="T3" fmla="*/ 0 h 1123"/>
                    <a:gd name="T4" fmla="*/ 0 w 676"/>
                    <a:gd name="T5" fmla="*/ 0 h 1123"/>
                    <a:gd name="T6" fmla="*/ 0 w 676"/>
                    <a:gd name="T7" fmla="*/ 0 h 1123"/>
                    <a:gd name="T8" fmla="*/ 0 w 676"/>
                    <a:gd name="T9" fmla="*/ 0 h 1123"/>
                    <a:gd name="T10" fmla="*/ 0 w 676"/>
                    <a:gd name="T11" fmla="*/ 0 h 1123"/>
                    <a:gd name="T12" fmla="*/ 0 w 676"/>
                    <a:gd name="T13" fmla="*/ 0 h 1123"/>
                    <a:gd name="T14" fmla="*/ 0 w 676"/>
                    <a:gd name="T15" fmla="*/ 0 h 1123"/>
                    <a:gd name="T16" fmla="*/ 0 w 676"/>
                    <a:gd name="T17" fmla="*/ 0 h 1123"/>
                    <a:gd name="T18" fmla="*/ 0 w 676"/>
                    <a:gd name="T19" fmla="*/ 0 h 1123"/>
                    <a:gd name="T20" fmla="*/ 0 w 676"/>
                    <a:gd name="T21" fmla="*/ 0 h 1123"/>
                    <a:gd name="T22" fmla="*/ 0 w 676"/>
                    <a:gd name="T23" fmla="*/ 0 h 1123"/>
                    <a:gd name="T24" fmla="*/ 0 w 676"/>
                    <a:gd name="T25" fmla="*/ 0 h 1123"/>
                    <a:gd name="T26" fmla="*/ 0 w 676"/>
                    <a:gd name="T27" fmla="*/ 0 h 1123"/>
                    <a:gd name="T28" fmla="*/ 0 w 676"/>
                    <a:gd name="T29" fmla="*/ 0 h 1123"/>
                    <a:gd name="T30" fmla="*/ 0 w 676"/>
                    <a:gd name="T31" fmla="*/ 0 h 1123"/>
                    <a:gd name="T32" fmla="*/ 0 w 676"/>
                    <a:gd name="T33" fmla="*/ 0 h 1123"/>
                    <a:gd name="T34" fmla="*/ 0 w 676"/>
                    <a:gd name="T35" fmla="*/ 0 h 1123"/>
                    <a:gd name="T36" fmla="*/ 0 w 676"/>
                    <a:gd name="T37" fmla="*/ 0 h 1123"/>
                    <a:gd name="T38" fmla="*/ 0 w 676"/>
                    <a:gd name="T39" fmla="*/ 0 h 1123"/>
                    <a:gd name="T40" fmla="*/ 0 w 676"/>
                    <a:gd name="T41" fmla="*/ 0 h 1123"/>
                    <a:gd name="T42" fmla="*/ 0 w 676"/>
                    <a:gd name="T43" fmla="*/ 0 h 1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6"/>
                    <a:gd name="T67" fmla="*/ 0 h 1123"/>
                    <a:gd name="T68" fmla="*/ 676 w 676"/>
                    <a:gd name="T69" fmla="*/ 1123 h 1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6" h="1123">
                      <a:moveTo>
                        <a:pt x="70" y="12"/>
                      </a:moveTo>
                      <a:lnTo>
                        <a:pt x="676" y="1083"/>
                      </a:lnTo>
                      <a:lnTo>
                        <a:pt x="606" y="1123"/>
                      </a:lnTo>
                      <a:lnTo>
                        <a:pt x="2" y="50"/>
                      </a:lnTo>
                      <a:lnTo>
                        <a:pt x="0" y="45"/>
                      </a:lnTo>
                      <a:lnTo>
                        <a:pt x="0" y="40"/>
                      </a:lnTo>
                      <a:lnTo>
                        <a:pt x="1" y="33"/>
                      </a:lnTo>
                      <a:lnTo>
                        <a:pt x="2" y="28"/>
                      </a:lnTo>
                      <a:lnTo>
                        <a:pt x="6" y="22"/>
                      </a:lnTo>
                      <a:lnTo>
                        <a:pt x="10" y="16"/>
                      </a:lnTo>
                      <a:lnTo>
                        <a:pt x="16" y="12"/>
                      </a:lnTo>
                      <a:lnTo>
                        <a:pt x="23" y="7"/>
                      </a:lnTo>
                      <a:lnTo>
                        <a:pt x="30" y="4"/>
                      </a:lnTo>
                      <a:lnTo>
                        <a:pt x="36" y="2"/>
                      </a:lnTo>
                      <a:lnTo>
                        <a:pt x="43" y="0"/>
                      </a:lnTo>
                      <a:lnTo>
                        <a:pt x="50" y="0"/>
                      </a:lnTo>
                      <a:lnTo>
                        <a:pt x="57" y="3"/>
                      </a:lnTo>
                      <a:lnTo>
                        <a:pt x="62" y="5"/>
                      </a:lnTo>
                      <a:lnTo>
                        <a:pt x="67" y="8"/>
                      </a:lnTo>
                      <a:lnTo>
                        <a:pt x="70"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9" name="Freeform 665"/>
                <p:cNvSpPr>
                  <a:spLocks/>
                </p:cNvSpPr>
                <p:nvPr/>
              </p:nvSpPr>
              <p:spPr bwMode="auto">
                <a:xfrm>
                  <a:off x="3788" y="1157"/>
                  <a:ext cx="70" cy="139"/>
                </a:xfrm>
                <a:custGeom>
                  <a:avLst/>
                  <a:gdLst>
                    <a:gd name="T0" fmla="*/ 0 w 694"/>
                    <a:gd name="T1" fmla="*/ 0 h 1274"/>
                    <a:gd name="T2" fmla="*/ 0 w 694"/>
                    <a:gd name="T3" fmla="*/ 0 h 1274"/>
                    <a:gd name="T4" fmla="*/ 0 w 694"/>
                    <a:gd name="T5" fmla="*/ 0 h 1274"/>
                    <a:gd name="T6" fmla="*/ 0 w 694"/>
                    <a:gd name="T7" fmla="*/ 0 h 1274"/>
                    <a:gd name="T8" fmla="*/ 0 w 694"/>
                    <a:gd name="T9" fmla="*/ 0 h 1274"/>
                    <a:gd name="T10" fmla="*/ 0 w 694"/>
                    <a:gd name="T11" fmla="*/ 0 h 1274"/>
                    <a:gd name="T12" fmla="*/ 0 w 694"/>
                    <a:gd name="T13" fmla="*/ 0 h 1274"/>
                    <a:gd name="T14" fmla="*/ 0 w 694"/>
                    <a:gd name="T15" fmla="*/ 0 h 1274"/>
                    <a:gd name="T16" fmla="*/ 0 w 694"/>
                    <a:gd name="T17" fmla="*/ 0 h 1274"/>
                    <a:gd name="T18" fmla="*/ 0 w 694"/>
                    <a:gd name="T19" fmla="*/ 0 h 1274"/>
                    <a:gd name="T20" fmla="*/ 0 w 694"/>
                    <a:gd name="T21" fmla="*/ 0 h 1274"/>
                    <a:gd name="T22" fmla="*/ 0 w 694"/>
                    <a:gd name="T23" fmla="*/ 0 h 1274"/>
                    <a:gd name="T24" fmla="*/ 0 w 694"/>
                    <a:gd name="T25" fmla="*/ 0 h 1274"/>
                    <a:gd name="T26" fmla="*/ 0 w 694"/>
                    <a:gd name="T27" fmla="*/ 0 h 1274"/>
                    <a:gd name="T28" fmla="*/ 0 w 694"/>
                    <a:gd name="T29" fmla="*/ 0 h 1274"/>
                    <a:gd name="T30" fmla="*/ 0 w 694"/>
                    <a:gd name="T31" fmla="*/ 0 h 1274"/>
                    <a:gd name="T32" fmla="*/ 0 w 694"/>
                    <a:gd name="T33" fmla="*/ 0 h 1274"/>
                    <a:gd name="T34" fmla="*/ 0 w 694"/>
                    <a:gd name="T35" fmla="*/ 0 h 1274"/>
                    <a:gd name="T36" fmla="*/ 0 w 694"/>
                    <a:gd name="T37" fmla="*/ 0 h 1274"/>
                    <a:gd name="T38" fmla="*/ 0 w 694"/>
                    <a:gd name="T39" fmla="*/ 0 h 1274"/>
                    <a:gd name="T40" fmla="*/ 0 w 694"/>
                    <a:gd name="T41" fmla="*/ 0 h 1274"/>
                    <a:gd name="T42" fmla="*/ 0 w 694"/>
                    <a:gd name="T43" fmla="*/ 0 h 1274"/>
                    <a:gd name="T44" fmla="*/ 0 w 694"/>
                    <a:gd name="T45" fmla="*/ 0 h 1274"/>
                    <a:gd name="T46" fmla="*/ 0 w 694"/>
                    <a:gd name="T47" fmla="*/ 0 h 1274"/>
                    <a:gd name="T48" fmla="*/ 0 w 694"/>
                    <a:gd name="T49" fmla="*/ 0 h 1274"/>
                    <a:gd name="T50" fmla="*/ 0 w 694"/>
                    <a:gd name="T51" fmla="*/ 0 h 1274"/>
                    <a:gd name="T52" fmla="*/ 0 w 694"/>
                    <a:gd name="T53" fmla="*/ 0 h 1274"/>
                    <a:gd name="T54" fmla="*/ 0 w 694"/>
                    <a:gd name="T55" fmla="*/ 0 h 1274"/>
                    <a:gd name="T56" fmla="*/ 0 w 694"/>
                    <a:gd name="T57" fmla="*/ 0 h 1274"/>
                    <a:gd name="T58" fmla="*/ 0 w 694"/>
                    <a:gd name="T59" fmla="*/ 0 h 1274"/>
                    <a:gd name="T60" fmla="*/ 0 w 694"/>
                    <a:gd name="T61" fmla="*/ 0 h 1274"/>
                    <a:gd name="T62" fmla="*/ 0 w 694"/>
                    <a:gd name="T63" fmla="*/ 0 h 1274"/>
                    <a:gd name="T64" fmla="*/ 0 w 694"/>
                    <a:gd name="T65" fmla="*/ 0 h 1274"/>
                    <a:gd name="T66" fmla="*/ 0 w 694"/>
                    <a:gd name="T67" fmla="*/ 0 h 1274"/>
                    <a:gd name="T68" fmla="*/ 0 w 694"/>
                    <a:gd name="T69" fmla="*/ 0 h 1274"/>
                    <a:gd name="T70" fmla="*/ 0 w 694"/>
                    <a:gd name="T71" fmla="*/ 0 h 1274"/>
                    <a:gd name="T72" fmla="*/ 0 w 694"/>
                    <a:gd name="T73" fmla="*/ 0 h 1274"/>
                    <a:gd name="T74" fmla="*/ 0 w 694"/>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94"/>
                    <a:gd name="T115" fmla="*/ 0 h 1274"/>
                    <a:gd name="T116" fmla="*/ 694 w 694"/>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94" h="1274">
                      <a:moveTo>
                        <a:pt x="623" y="1264"/>
                      </a:move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693" y="1229"/>
                      </a:lnTo>
                      <a:lnTo>
                        <a:pt x="694" y="1234"/>
                      </a:lnTo>
                      <a:lnTo>
                        <a:pt x="694" y="1239"/>
                      </a:lnTo>
                      <a:lnTo>
                        <a:pt x="693" y="1244"/>
                      </a:lnTo>
                      <a:lnTo>
                        <a:pt x="689" y="1250"/>
                      </a:lnTo>
                      <a:lnTo>
                        <a:pt x="686" y="1254"/>
                      </a:lnTo>
                      <a:lnTo>
                        <a:pt x="681" y="1260"/>
                      </a:lnTo>
                      <a:lnTo>
                        <a:pt x="676" y="1264"/>
                      </a:lnTo>
                      <a:lnTo>
                        <a:pt x="669" y="1268"/>
                      </a:lnTo>
                      <a:lnTo>
                        <a:pt x="662" y="1271"/>
                      </a:lnTo>
                      <a:lnTo>
                        <a:pt x="654" y="1273"/>
                      </a:lnTo>
                      <a:lnTo>
                        <a:pt x="647" y="1274"/>
                      </a:lnTo>
                      <a:lnTo>
                        <a:pt x="642" y="1274"/>
                      </a:lnTo>
                      <a:lnTo>
                        <a:pt x="635" y="1273"/>
                      </a:lnTo>
                      <a:lnTo>
                        <a:pt x="630" y="1271"/>
                      </a:lnTo>
                      <a:lnTo>
                        <a:pt x="627" y="1268"/>
                      </a:lnTo>
                      <a:lnTo>
                        <a:pt x="623" y="126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60" name="Freeform 666"/>
                <p:cNvSpPr>
                  <a:spLocks/>
                </p:cNvSpPr>
                <p:nvPr/>
              </p:nvSpPr>
              <p:spPr bwMode="auto">
                <a:xfrm>
                  <a:off x="3785" y="1157"/>
                  <a:ext cx="70" cy="139"/>
                </a:xfrm>
                <a:custGeom>
                  <a:avLst/>
                  <a:gdLst>
                    <a:gd name="T0" fmla="*/ 0 w 694"/>
                    <a:gd name="T1" fmla="*/ 0 h 1274"/>
                    <a:gd name="T2" fmla="*/ 0 w 694"/>
                    <a:gd name="T3" fmla="*/ 0 h 1274"/>
                    <a:gd name="T4" fmla="*/ 0 w 694"/>
                    <a:gd name="T5" fmla="*/ 0 h 1274"/>
                    <a:gd name="T6" fmla="*/ 0 w 694"/>
                    <a:gd name="T7" fmla="*/ 0 h 1274"/>
                    <a:gd name="T8" fmla="*/ 0 w 694"/>
                    <a:gd name="T9" fmla="*/ 0 h 1274"/>
                    <a:gd name="T10" fmla="*/ 0 w 694"/>
                    <a:gd name="T11" fmla="*/ 0 h 1274"/>
                    <a:gd name="T12" fmla="*/ 0 w 694"/>
                    <a:gd name="T13" fmla="*/ 0 h 1274"/>
                    <a:gd name="T14" fmla="*/ 0 w 694"/>
                    <a:gd name="T15" fmla="*/ 0 h 1274"/>
                    <a:gd name="T16" fmla="*/ 0 w 694"/>
                    <a:gd name="T17" fmla="*/ 0 h 1274"/>
                    <a:gd name="T18" fmla="*/ 0 w 694"/>
                    <a:gd name="T19" fmla="*/ 0 h 1274"/>
                    <a:gd name="T20" fmla="*/ 0 w 694"/>
                    <a:gd name="T21" fmla="*/ 0 h 1274"/>
                    <a:gd name="T22" fmla="*/ 0 w 694"/>
                    <a:gd name="T23" fmla="*/ 0 h 1274"/>
                    <a:gd name="T24" fmla="*/ 0 w 694"/>
                    <a:gd name="T25" fmla="*/ 0 h 1274"/>
                    <a:gd name="T26" fmla="*/ 0 w 694"/>
                    <a:gd name="T27" fmla="*/ 0 h 1274"/>
                    <a:gd name="T28" fmla="*/ 0 w 694"/>
                    <a:gd name="T29" fmla="*/ 0 h 1274"/>
                    <a:gd name="T30" fmla="*/ 0 w 694"/>
                    <a:gd name="T31" fmla="*/ 0 h 1274"/>
                    <a:gd name="T32" fmla="*/ 0 w 694"/>
                    <a:gd name="T33" fmla="*/ 0 h 1274"/>
                    <a:gd name="T34" fmla="*/ 0 w 694"/>
                    <a:gd name="T35" fmla="*/ 0 h 1274"/>
                    <a:gd name="T36" fmla="*/ 0 w 694"/>
                    <a:gd name="T37" fmla="*/ 0 h 1274"/>
                    <a:gd name="T38" fmla="*/ 0 w 694"/>
                    <a:gd name="T39" fmla="*/ 0 h 1274"/>
                    <a:gd name="T40" fmla="*/ 0 w 694"/>
                    <a:gd name="T41" fmla="*/ 0 h 1274"/>
                    <a:gd name="T42" fmla="*/ 0 w 694"/>
                    <a:gd name="T43" fmla="*/ 0 h 1274"/>
                    <a:gd name="T44" fmla="*/ 0 w 694"/>
                    <a:gd name="T45" fmla="*/ 0 h 1274"/>
                    <a:gd name="T46" fmla="*/ 0 w 694"/>
                    <a:gd name="T47" fmla="*/ 0 h 1274"/>
                    <a:gd name="T48" fmla="*/ 0 w 694"/>
                    <a:gd name="T49" fmla="*/ 0 h 1274"/>
                    <a:gd name="T50" fmla="*/ 0 w 694"/>
                    <a:gd name="T51" fmla="*/ 0 h 1274"/>
                    <a:gd name="T52" fmla="*/ 0 w 694"/>
                    <a:gd name="T53" fmla="*/ 0 h 1274"/>
                    <a:gd name="T54" fmla="*/ 0 w 694"/>
                    <a:gd name="T55" fmla="*/ 0 h 1274"/>
                    <a:gd name="T56" fmla="*/ 0 w 694"/>
                    <a:gd name="T57" fmla="*/ 0 h 1274"/>
                    <a:gd name="T58" fmla="*/ 0 w 694"/>
                    <a:gd name="T59" fmla="*/ 0 h 1274"/>
                    <a:gd name="T60" fmla="*/ 0 w 694"/>
                    <a:gd name="T61" fmla="*/ 0 h 1274"/>
                    <a:gd name="T62" fmla="*/ 0 w 694"/>
                    <a:gd name="T63" fmla="*/ 0 h 1274"/>
                    <a:gd name="T64" fmla="*/ 0 w 694"/>
                    <a:gd name="T65" fmla="*/ 0 h 1274"/>
                    <a:gd name="T66" fmla="*/ 0 w 694"/>
                    <a:gd name="T67" fmla="*/ 0 h 1274"/>
                    <a:gd name="T68" fmla="*/ 0 w 694"/>
                    <a:gd name="T69" fmla="*/ 0 h 1274"/>
                    <a:gd name="T70" fmla="*/ 0 w 694"/>
                    <a:gd name="T71" fmla="*/ 0 h 1274"/>
                    <a:gd name="T72" fmla="*/ 0 w 694"/>
                    <a:gd name="T73" fmla="*/ 0 h 1274"/>
                    <a:gd name="T74" fmla="*/ 0 w 694"/>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94"/>
                    <a:gd name="T115" fmla="*/ 0 h 1274"/>
                    <a:gd name="T116" fmla="*/ 694 w 694"/>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94" h="1274">
                      <a:moveTo>
                        <a:pt x="623" y="1264"/>
                      </a:move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693" y="1229"/>
                      </a:lnTo>
                      <a:lnTo>
                        <a:pt x="694" y="1234"/>
                      </a:lnTo>
                      <a:lnTo>
                        <a:pt x="694" y="1239"/>
                      </a:lnTo>
                      <a:lnTo>
                        <a:pt x="693" y="1244"/>
                      </a:lnTo>
                      <a:lnTo>
                        <a:pt x="689" y="1250"/>
                      </a:lnTo>
                      <a:lnTo>
                        <a:pt x="686" y="1254"/>
                      </a:lnTo>
                      <a:lnTo>
                        <a:pt x="681" y="1260"/>
                      </a:lnTo>
                      <a:lnTo>
                        <a:pt x="676" y="1264"/>
                      </a:lnTo>
                      <a:lnTo>
                        <a:pt x="669" y="1268"/>
                      </a:lnTo>
                      <a:lnTo>
                        <a:pt x="662" y="1271"/>
                      </a:lnTo>
                      <a:lnTo>
                        <a:pt x="654" y="1273"/>
                      </a:lnTo>
                      <a:lnTo>
                        <a:pt x="647" y="1274"/>
                      </a:lnTo>
                      <a:lnTo>
                        <a:pt x="642" y="1274"/>
                      </a:lnTo>
                      <a:lnTo>
                        <a:pt x="635" y="1273"/>
                      </a:lnTo>
                      <a:lnTo>
                        <a:pt x="630" y="1271"/>
                      </a:lnTo>
                      <a:lnTo>
                        <a:pt x="627" y="1268"/>
                      </a:lnTo>
                      <a:lnTo>
                        <a:pt x="623" y="126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61" name="Freeform 667"/>
                <p:cNvSpPr>
                  <a:spLocks/>
                </p:cNvSpPr>
                <p:nvPr/>
              </p:nvSpPr>
              <p:spPr bwMode="auto">
                <a:xfrm>
                  <a:off x="3788" y="1157"/>
                  <a:ext cx="8" cy="5"/>
                </a:xfrm>
                <a:custGeom>
                  <a:avLst/>
                  <a:gdLst>
                    <a:gd name="T0" fmla="*/ 0 w 75"/>
                    <a:gd name="T1" fmla="*/ 0 h 54"/>
                    <a:gd name="T2" fmla="*/ 0 w 75"/>
                    <a:gd name="T3" fmla="*/ 0 h 54"/>
                    <a:gd name="T4" fmla="*/ 0 w 75"/>
                    <a:gd name="T5" fmla="*/ 0 h 54"/>
                    <a:gd name="T6" fmla="*/ 0 w 75"/>
                    <a:gd name="T7" fmla="*/ 0 h 54"/>
                    <a:gd name="T8" fmla="*/ 0 w 75"/>
                    <a:gd name="T9" fmla="*/ 0 h 54"/>
                    <a:gd name="T10" fmla="*/ 0 w 75"/>
                    <a:gd name="T11" fmla="*/ 0 h 54"/>
                    <a:gd name="T12" fmla="*/ 0 w 75"/>
                    <a:gd name="T13" fmla="*/ 0 h 54"/>
                    <a:gd name="T14" fmla="*/ 0 w 75"/>
                    <a:gd name="T15" fmla="*/ 0 h 54"/>
                    <a:gd name="T16" fmla="*/ 0 w 75"/>
                    <a:gd name="T17" fmla="*/ 0 h 54"/>
                    <a:gd name="T18" fmla="*/ 0 w 75"/>
                    <a:gd name="T19" fmla="*/ 0 h 54"/>
                    <a:gd name="T20" fmla="*/ 0 w 75"/>
                    <a:gd name="T21" fmla="*/ 0 h 54"/>
                    <a:gd name="T22" fmla="*/ 0 w 75"/>
                    <a:gd name="T23" fmla="*/ 0 h 54"/>
                    <a:gd name="T24" fmla="*/ 0 w 75"/>
                    <a:gd name="T25" fmla="*/ 0 h 54"/>
                    <a:gd name="T26" fmla="*/ 0 w 75"/>
                    <a:gd name="T27" fmla="*/ 0 h 54"/>
                    <a:gd name="T28" fmla="*/ 0 w 75"/>
                    <a:gd name="T29" fmla="*/ 0 h 54"/>
                    <a:gd name="T30" fmla="*/ 0 w 75"/>
                    <a:gd name="T31" fmla="*/ 0 h 54"/>
                    <a:gd name="T32" fmla="*/ 0 w 75"/>
                    <a:gd name="T33" fmla="*/ 0 h 54"/>
                    <a:gd name="T34" fmla="*/ 0 w 75"/>
                    <a:gd name="T35" fmla="*/ 0 h 54"/>
                    <a:gd name="T36" fmla="*/ 0 w 75"/>
                    <a:gd name="T37" fmla="*/ 0 h 54"/>
                    <a:gd name="T38" fmla="*/ 0 w 75"/>
                    <a:gd name="T39" fmla="*/ 0 h 54"/>
                    <a:gd name="T40" fmla="*/ 0 w 75"/>
                    <a:gd name="T41" fmla="*/ 0 h 54"/>
                    <a:gd name="T42" fmla="*/ 0 w 75"/>
                    <a:gd name="T43" fmla="*/ 0 h 54"/>
                    <a:gd name="T44" fmla="*/ 0 w 75"/>
                    <a:gd name="T45" fmla="*/ 0 h 54"/>
                    <a:gd name="T46" fmla="*/ 0 w 75"/>
                    <a:gd name="T47" fmla="*/ 0 h 54"/>
                    <a:gd name="T48" fmla="*/ 0 w 75"/>
                    <a:gd name="T49" fmla="*/ 0 h 54"/>
                    <a:gd name="T50" fmla="*/ 0 w 75"/>
                    <a:gd name="T51" fmla="*/ 0 h 54"/>
                    <a:gd name="T52" fmla="*/ 0 w 75"/>
                    <a:gd name="T53" fmla="*/ 0 h 54"/>
                    <a:gd name="T54" fmla="*/ 0 w 75"/>
                    <a:gd name="T55" fmla="*/ 0 h 54"/>
                    <a:gd name="T56" fmla="*/ 0 w 75"/>
                    <a:gd name="T57" fmla="*/ 0 h 54"/>
                    <a:gd name="T58" fmla="*/ 0 w 75"/>
                    <a:gd name="T59" fmla="*/ 0 h 54"/>
                    <a:gd name="T60" fmla="*/ 0 w 75"/>
                    <a:gd name="T61" fmla="*/ 0 h 54"/>
                    <a:gd name="T62" fmla="*/ 0 w 75"/>
                    <a:gd name="T63" fmla="*/ 0 h 54"/>
                    <a:gd name="T64" fmla="*/ 0 w 7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4"/>
                    <a:gd name="T101" fmla="*/ 75 w 7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4">
                      <a:moveTo>
                        <a:pt x="47" y="48"/>
                      </a:moveTo>
                      <a:lnTo>
                        <a:pt x="39" y="51"/>
                      </a:lnTo>
                      <a:lnTo>
                        <a:pt x="33" y="53"/>
                      </a:lnTo>
                      <a:lnTo>
                        <a:pt x="26" y="54"/>
                      </a:lnTo>
                      <a:lnTo>
                        <a:pt x="19" y="54"/>
                      </a:lnTo>
                      <a:lnTo>
                        <a:pt x="12" y="53"/>
                      </a:lnTo>
                      <a:lnTo>
                        <a:pt x="8" y="52"/>
                      </a:lnTo>
                      <a:lnTo>
                        <a:pt x="3" y="49"/>
                      </a:ln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75" y="14"/>
                      </a:lnTo>
                      <a:lnTo>
                        <a:pt x="75" y="18"/>
                      </a:lnTo>
                      <a:lnTo>
                        <a:pt x="72" y="24"/>
                      </a:lnTo>
                      <a:lnTo>
                        <a:pt x="70" y="28"/>
                      </a:lnTo>
                      <a:lnTo>
                        <a:pt x="66" y="34"/>
                      </a:lnTo>
                      <a:lnTo>
                        <a:pt x="60" y="39"/>
                      </a:lnTo>
                      <a:lnTo>
                        <a:pt x="54" y="43"/>
                      </a:lnTo>
                      <a:lnTo>
                        <a:pt x="47" y="4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62" name="Freeform 668"/>
                <p:cNvSpPr>
                  <a:spLocks/>
                </p:cNvSpPr>
                <p:nvPr/>
              </p:nvSpPr>
              <p:spPr bwMode="auto">
                <a:xfrm>
                  <a:off x="3788" y="1157"/>
                  <a:ext cx="8" cy="5"/>
                </a:xfrm>
                <a:custGeom>
                  <a:avLst/>
                  <a:gdLst>
                    <a:gd name="T0" fmla="*/ 0 w 75"/>
                    <a:gd name="T1" fmla="*/ 0 h 54"/>
                    <a:gd name="T2" fmla="*/ 0 w 75"/>
                    <a:gd name="T3" fmla="*/ 0 h 54"/>
                    <a:gd name="T4" fmla="*/ 0 w 75"/>
                    <a:gd name="T5" fmla="*/ 0 h 54"/>
                    <a:gd name="T6" fmla="*/ 0 w 75"/>
                    <a:gd name="T7" fmla="*/ 0 h 54"/>
                    <a:gd name="T8" fmla="*/ 0 w 75"/>
                    <a:gd name="T9" fmla="*/ 0 h 54"/>
                    <a:gd name="T10" fmla="*/ 0 w 75"/>
                    <a:gd name="T11" fmla="*/ 0 h 54"/>
                    <a:gd name="T12" fmla="*/ 0 w 75"/>
                    <a:gd name="T13" fmla="*/ 0 h 54"/>
                    <a:gd name="T14" fmla="*/ 0 w 75"/>
                    <a:gd name="T15" fmla="*/ 0 h 54"/>
                    <a:gd name="T16" fmla="*/ 0 w 75"/>
                    <a:gd name="T17" fmla="*/ 0 h 54"/>
                    <a:gd name="T18" fmla="*/ 0 w 75"/>
                    <a:gd name="T19" fmla="*/ 0 h 54"/>
                    <a:gd name="T20" fmla="*/ 0 w 75"/>
                    <a:gd name="T21" fmla="*/ 0 h 54"/>
                    <a:gd name="T22" fmla="*/ 0 w 75"/>
                    <a:gd name="T23" fmla="*/ 0 h 54"/>
                    <a:gd name="T24" fmla="*/ 0 w 75"/>
                    <a:gd name="T25" fmla="*/ 0 h 54"/>
                    <a:gd name="T26" fmla="*/ 0 w 75"/>
                    <a:gd name="T27" fmla="*/ 0 h 54"/>
                    <a:gd name="T28" fmla="*/ 0 w 75"/>
                    <a:gd name="T29" fmla="*/ 0 h 54"/>
                    <a:gd name="T30" fmla="*/ 0 w 75"/>
                    <a:gd name="T31" fmla="*/ 0 h 54"/>
                    <a:gd name="T32" fmla="*/ 0 w 75"/>
                    <a:gd name="T33" fmla="*/ 0 h 54"/>
                    <a:gd name="T34" fmla="*/ 0 w 75"/>
                    <a:gd name="T35" fmla="*/ 0 h 54"/>
                    <a:gd name="T36" fmla="*/ 0 w 75"/>
                    <a:gd name="T37" fmla="*/ 0 h 54"/>
                    <a:gd name="T38" fmla="*/ 0 w 75"/>
                    <a:gd name="T39" fmla="*/ 0 h 54"/>
                    <a:gd name="T40" fmla="*/ 0 w 75"/>
                    <a:gd name="T41" fmla="*/ 0 h 54"/>
                    <a:gd name="T42" fmla="*/ 0 w 75"/>
                    <a:gd name="T43" fmla="*/ 0 h 54"/>
                    <a:gd name="T44" fmla="*/ 0 w 75"/>
                    <a:gd name="T45" fmla="*/ 0 h 54"/>
                    <a:gd name="T46" fmla="*/ 0 w 75"/>
                    <a:gd name="T47" fmla="*/ 0 h 54"/>
                    <a:gd name="T48" fmla="*/ 0 w 75"/>
                    <a:gd name="T49" fmla="*/ 0 h 54"/>
                    <a:gd name="T50" fmla="*/ 0 w 75"/>
                    <a:gd name="T51" fmla="*/ 0 h 54"/>
                    <a:gd name="T52" fmla="*/ 0 w 75"/>
                    <a:gd name="T53" fmla="*/ 0 h 54"/>
                    <a:gd name="T54" fmla="*/ 0 w 75"/>
                    <a:gd name="T55" fmla="*/ 0 h 54"/>
                    <a:gd name="T56" fmla="*/ 0 w 75"/>
                    <a:gd name="T57" fmla="*/ 0 h 54"/>
                    <a:gd name="T58" fmla="*/ 0 w 75"/>
                    <a:gd name="T59" fmla="*/ 0 h 54"/>
                    <a:gd name="T60" fmla="*/ 0 w 75"/>
                    <a:gd name="T61" fmla="*/ 0 h 54"/>
                    <a:gd name="T62" fmla="*/ 0 w 75"/>
                    <a:gd name="T63" fmla="*/ 0 h 54"/>
                    <a:gd name="T64" fmla="*/ 0 w 7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4"/>
                    <a:gd name="T101" fmla="*/ 75 w 7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4">
                      <a:moveTo>
                        <a:pt x="47" y="48"/>
                      </a:moveTo>
                      <a:lnTo>
                        <a:pt x="39" y="51"/>
                      </a:lnTo>
                      <a:lnTo>
                        <a:pt x="33" y="53"/>
                      </a:lnTo>
                      <a:lnTo>
                        <a:pt x="26" y="54"/>
                      </a:lnTo>
                      <a:lnTo>
                        <a:pt x="19" y="54"/>
                      </a:lnTo>
                      <a:lnTo>
                        <a:pt x="12" y="53"/>
                      </a:lnTo>
                      <a:lnTo>
                        <a:pt x="8" y="52"/>
                      </a:lnTo>
                      <a:lnTo>
                        <a:pt x="3" y="49"/>
                      </a:ln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75" y="14"/>
                      </a:lnTo>
                      <a:lnTo>
                        <a:pt x="75" y="18"/>
                      </a:lnTo>
                      <a:lnTo>
                        <a:pt x="72" y="24"/>
                      </a:lnTo>
                      <a:lnTo>
                        <a:pt x="70" y="28"/>
                      </a:lnTo>
                      <a:lnTo>
                        <a:pt x="66" y="34"/>
                      </a:lnTo>
                      <a:lnTo>
                        <a:pt x="60" y="39"/>
                      </a:lnTo>
                      <a:lnTo>
                        <a:pt x="54" y="43"/>
                      </a:lnTo>
                      <a:lnTo>
                        <a:pt x="47" y="4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63" name="Freeform 669"/>
                <p:cNvSpPr>
                  <a:spLocks/>
                </p:cNvSpPr>
                <p:nvPr/>
              </p:nvSpPr>
              <p:spPr bwMode="auto">
                <a:xfrm>
                  <a:off x="3873" y="1332"/>
                  <a:ext cx="79" cy="129"/>
                </a:xfrm>
                <a:custGeom>
                  <a:avLst/>
                  <a:gdLst>
                    <a:gd name="T0" fmla="*/ 0 w 786"/>
                    <a:gd name="T1" fmla="*/ 0 h 1184"/>
                    <a:gd name="T2" fmla="*/ 0 w 786"/>
                    <a:gd name="T3" fmla="*/ 0 h 1184"/>
                    <a:gd name="T4" fmla="*/ 0 w 786"/>
                    <a:gd name="T5" fmla="*/ 0 h 1184"/>
                    <a:gd name="T6" fmla="*/ 0 w 786"/>
                    <a:gd name="T7" fmla="*/ 0 h 1184"/>
                    <a:gd name="T8" fmla="*/ 0 w 786"/>
                    <a:gd name="T9" fmla="*/ 0 h 1184"/>
                    <a:gd name="T10" fmla="*/ 0 w 786"/>
                    <a:gd name="T11" fmla="*/ 0 h 1184"/>
                    <a:gd name="T12" fmla="*/ 0 w 786"/>
                    <a:gd name="T13" fmla="*/ 0 h 1184"/>
                    <a:gd name="T14" fmla="*/ 0 w 786"/>
                    <a:gd name="T15" fmla="*/ 0 h 1184"/>
                    <a:gd name="T16" fmla="*/ 0 w 786"/>
                    <a:gd name="T17" fmla="*/ 0 h 1184"/>
                    <a:gd name="T18" fmla="*/ 0 w 786"/>
                    <a:gd name="T19" fmla="*/ 0 h 1184"/>
                    <a:gd name="T20" fmla="*/ 0 w 786"/>
                    <a:gd name="T21" fmla="*/ 0 h 1184"/>
                    <a:gd name="T22" fmla="*/ 0 w 786"/>
                    <a:gd name="T23" fmla="*/ 0 h 1184"/>
                    <a:gd name="T24" fmla="*/ 0 w 786"/>
                    <a:gd name="T25" fmla="*/ 0 h 1184"/>
                    <a:gd name="T26" fmla="*/ 0 w 786"/>
                    <a:gd name="T27" fmla="*/ 0 h 1184"/>
                    <a:gd name="T28" fmla="*/ 0 w 786"/>
                    <a:gd name="T29" fmla="*/ 0 h 1184"/>
                    <a:gd name="T30" fmla="*/ 0 w 786"/>
                    <a:gd name="T31" fmla="*/ 0 h 1184"/>
                    <a:gd name="T32" fmla="*/ 0 w 786"/>
                    <a:gd name="T33" fmla="*/ 0 h 1184"/>
                    <a:gd name="T34" fmla="*/ 0 w 786"/>
                    <a:gd name="T35" fmla="*/ 0 h 1184"/>
                    <a:gd name="T36" fmla="*/ 0 w 786"/>
                    <a:gd name="T37" fmla="*/ 0 h 1184"/>
                    <a:gd name="T38" fmla="*/ 0 w 786"/>
                    <a:gd name="T39" fmla="*/ 0 h 1184"/>
                    <a:gd name="T40" fmla="*/ 0 w 786"/>
                    <a:gd name="T41" fmla="*/ 0 h 1184"/>
                    <a:gd name="T42" fmla="*/ 0 w 786"/>
                    <a:gd name="T43" fmla="*/ 0 h 1184"/>
                    <a:gd name="T44" fmla="*/ 0 w 786"/>
                    <a:gd name="T45" fmla="*/ 0 h 1184"/>
                    <a:gd name="T46" fmla="*/ 0 w 786"/>
                    <a:gd name="T47" fmla="*/ 0 h 1184"/>
                    <a:gd name="T48" fmla="*/ 0 w 786"/>
                    <a:gd name="T49" fmla="*/ 0 h 1184"/>
                    <a:gd name="T50" fmla="*/ 0 w 786"/>
                    <a:gd name="T51" fmla="*/ 0 h 1184"/>
                    <a:gd name="T52" fmla="*/ 0 w 786"/>
                    <a:gd name="T53" fmla="*/ 0 h 1184"/>
                    <a:gd name="T54" fmla="*/ 0 w 786"/>
                    <a:gd name="T55" fmla="*/ 0 h 1184"/>
                    <a:gd name="T56" fmla="*/ 0 w 786"/>
                    <a:gd name="T57" fmla="*/ 0 h 1184"/>
                    <a:gd name="T58" fmla="*/ 0 w 786"/>
                    <a:gd name="T59" fmla="*/ 0 h 1184"/>
                    <a:gd name="T60" fmla="*/ 0 w 786"/>
                    <a:gd name="T61" fmla="*/ 0 h 1184"/>
                    <a:gd name="T62" fmla="*/ 0 w 786"/>
                    <a:gd name="T63" fmla="*/ 0 h 1184"/>
                    <a:gd name="T64" fmla="*/ 0 w 786"/>
                    <a:gd name="T65" fmla="*/ 0 h 1184"/>
                    <a:gd name="T66" fmla="*/ 0 w 786"/>
                    <a:gd name="T67" fmla="*/ 0 h 1184"/>
                    <a:gd name="T68" fmla="*/ 0 w 786"/>
                    <a:gd name="T69" fmla="*/ 0 h 1184"/>
                    <a:gd name="T70" fmla="*/ 0 w 786"/>
                    <a:gd name="T71" fmla="*/ 0 h 1184"/>
                    <a:gd name="T72" fmla="*/ 0 w 786"/>
                    <a:gd name="T73" fmla="*/ 0 h 1184"/>
                    <a:gd name="T74" fmla="*/ 0 w 786"/>
                    <a:gd name="T75" fmla="*/ 0 h 1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6"/>
                    <a:gd name="T115" fmla="*/ 0 h 1184"/>
                    <a:gd name="T116" fmla="*/ 786 w 786"/>
                    <a:gd name="T117" fmla="*/ 1184 h 1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6" h="1184">
                      <a:moveTo>
                        <a:pt x="67" y="8"/>
                      </a:moveTo>
                      <a:lnTo>
                        <a:pt x="784" y="1133"/>
                      </a:lnTo>
                      <a:lnTo>
                        <a:pt x="786" y="1137"/>
                      </a:lnTo>
                      <a:lnTo>
                        <a:pt x="786" y="1142"/>
                      </a:lnTo>
                      <a:lnTo>
                        <a:pt x="785" y="1148"/>
                      </a:lnTo>
                      <a:lnTo>
                        <a:pt x="783" y="1153"/>
                      </a:lnTo>
                      <a:lnTo>
                        <a:pt x="779" y="1159"/>
                      </a:lnTo>
                      <a:lnTo>
                        <a:pt x="775" y="1165"/>
                      </a:lnTo>
                      <a:lnTo>
                        <a:pt x="769" y="1170"/>
                      </a:lnTo>
                      <a:lnTo>
                        <a:pt x="762" y="1175"/>
                      </a:lnTo>
                      <a:lnTo>
                        <a:pt x="755" y="1178"/>
                      </a:lnTo>
                      <a:lnTo>
                        <a:pt x="749" y="1182"/>
                      </a:lnTo>
                      <a:lnTo>
                        <a:pt x="742" y="1183"/>
                      </a:lnTo>
                      <a:lnTo>
                        <a:pt x="735" y="1184"/>
                      </a:lnTo>
                      <a:lnTo>
                        <a:pt x="728" y="1184"/>
                      </a:lnTo>
                      <a:lnTo>
                        <a:pt x="724" y="1182"/>
                      </a:lnTo>
                      <a:lnTo>
                        <a:pt x="719" y="1179"/>
                      </a:lnTo>
                      <a:lnTo>
                        <a:pt x="716" y="1176"/>
                      </a:lnTo>
                      <a:lnTo>
                        <a:pt x="3" y="50"/>
                      </a:lnTo>
                      <a:lnTo>
                        <a:pt x="0" y="46"/>
                      </a:lnTo>
                      <a:lnTo>
                        <a:pt x="0" y="41"/>
                      </a:lnTo>
                      <a:lnTo>
                        <a:pt x="0" y="35"/>
                      </a:lnTo>
                      <a:lnTo>
                        <a:pt x="3" y="30"/>
                      </a:lnTo>
                      <a:lnTo>
                        <a:pt x="6" y="24"/>
                      </a:lnTo>
                      <a:lnTo>
                        <a:pt x="10" y="18"/>
                      </a:lnTo>
                      <a:lnTo>
                        <a:pt x="16" y="13"/>
                      </a:lnTo>
                      <a:lnTo>
                        <a:pt x="22" y="8"/>
                      </a:lnTo>
                      <a:lnTo>
                        <a:pt x="29" y="5"/>
                      </a:lnTo>
                      <a:lnTo>
                        <a:pt x="35" y="2"/>
                      </a:lnTo>
                      <a:lnTo>
                        <a:pt x="42" y="0"/>
                      </a:lnTo>
                      <a:lnTo>
                        <a:pt x="49" y="0"/>
                      </a:lnTo>
                      <a:lnTo>
                        <a:pt x="55" y="0"/>
                      </a:lnTo>
                      <a:lnTo>
                        <a:pt x="60" y="2"/>
                      </a:lnTo>
                      <a:lnTo>
                        <a:pt x="64" y="5"/>
                      </a:lnTo>
                      <a:lnTo>
                        <a:pt x="67"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64" name="Freeform 670"/>
                <p:cNvSpPr>
                  <a:spLocks/>
                </p:cNvSpPr>
                <p:nvPr/>
              </p:nvSpPr>
              <p:spPr bwMode="auto">
                <a:xfrm>
                  <a:off x="3873" y="1332"/>
                  <a:ext cx="79" cy="129"/>
                </a:xfrm>
                <a:custGeom>
                  <a:avLst/>
                  <a:gdLst>
                    <a:gd name="T0" fmla="*/ 0 w 786"/>
                    <a:gd name="T1" fmla="*/ 0 h 1184"/>
                    <a:gd name="T2" fmla="*/ 0 w 786"/>
                    <a:gd name="T3" fmla="*/ 0 h 1184"/>
                    <a:gd name="T4" fmla="*/ 0 w 786"/>
                    <a:gd name="T5" fmla="*/ 0 h 1184"/>
                    <a:gd name="T6" fmla="*/ 0 w 786"/>
                    <a:gd name="T7" fmla="*/ 0 h 1184"/>
                    <a:gd name="T8" fmla="*/ 0 w 786"/>
                    <a:gd name="T9" fmla="*/ 0 h 1184"/>
                    <a:gd name="T10" fmla="*/ 0 w 786"/>
                    <a:gd name="T11" fmla="*/ 0 h 1184"/>
                    <a:gd name="T12" fmla="*/ 0 w 786"/>
                    <a:gd name="T13" fmla="*/ 0 h 1184"/>
                    <a:gd name="T14" fmla="*/ 0 w 786"/>
                    <a:gd name="T15" fmla="*/ 0 h 1184"/>
                    <a:gd name="T16" fmla="*/ 0 w 786"/>
                    <a:gd name="T17" fmla="*/ 0 h 1184"/>
                    <a:gd name="T18" fmla="*/ 0 w 786"/>
                    <a:gd name="T19" fmla="*/ 0 h 1184"/>
                    <a:gd name="T20" fmla="*/ 0 w 786"/>
                    <a:gd name="T21" fmla="*/ 0 h 1184"/>
                    <a:gd name="T22" fmla="*/ 0 w 786"/>
                    <a:gd name="T23" fmla="*/ 0 h 1184"/>
                    <a:gd name="T24" fmla="*/ 0 w 786"/>
                    <a:gd name="T25" fmla="*/ 0 h 1184"/>
                    <a:gd name="T26" fmla="*/ 0 w 786"/>
                    <a:gd name="T27" fmla="*/ 0 h 1184"/>
                    <a:gd name="T28" fmla="*/ 0 w 786"/>
                    <a:gd name="T29" fmla="*/ 0 h 1184"/>
                    <a:gd name="T30" fmla="*/ 0 w 786"/>
                    <a:gd name="T31" fmla="*/ 0 h 1184"/>
                    <a:gd name="T32" fmla="*/ 0 w 786"/>
                    <a:gd name="T33" fmla="*/ 0 h 1184"/>
                    <a:gd name="T34" fmla="*/ 0 w 786"/>
                    <a:gd name="T35" fmla="*/ 0 h 1184"/>
                    <a:gd name="T36" fmla="*/ 0 w 786"/>
                    <a:gd name="T37" fmla="*/ 0 h 1184"/>
                    <a:gd name="T38" fmla="*/ 0 w 786"/>
                    <a:gd name="T39" fmla="*/ 0 h 1184"/>
                    <a:gd name="T40" fmla="*/ 0 w 786"/>
                    <a:gd name="T41" fmla="*/ 0 h 1184"/>
                    <a:gd name="T42" fmla="*/ 0 w 786"/>
                    <a:gd name="T43" fmla="*/ 0 h 1184"/>
                    <a:gd name="T44" fmla="*/ 0 w 786"/>
                    <a:gd name="T45" fmla="*/ 0 h 1184"/>
                    <a:gd name="T46" fmla="*/ 0 w 786"/>
                    <a:gd name="T47" fmla="*/ 0 h 1184"/>
                    <a:gd name="T48" fmla="*/ 0 w 786"/>
                    <a:gd name="T49" fmla="*/ 0 h 1184"/>
                    <a:gd name="T50" fmla="*/ 0 w 786"/>
                    <a:gd name="T51" fmla="*/ 0 h 1184"/>
                    <a:gd name="T52" fmla="*/ 0 w 786"/>
                    <a:gd name="T53" fmla="*/ 0 h 1184"/>
                    <a:gd name="T54" fmla="*/ 0 w 786"/>
                    <a:gd name="T55" fmla="*/ 0 h 1184"/>
                    <a:gd name="T56" fmla="*/ 0 w 786"/>
                    <a:gd name="T57" fmla="*/ 0 h 1184"/>
                    <a:gd name="T58" fmla="*/ 0 w 786"/>
                    <a:gd name="T59" fmla="*/ 0 h 1184"/>
                    <a:gd name="T60" fmla="*/ 0 w 786"/>
                    <a:gd name="T61" fmla="*/ 0 h 1184"/>
                    <a:gd name="T62" fmla="*/ 0 w 786"/>
                    <a:gd name="T63" fmla="*/ 0 h 1184"/>
                    <a:gd name="T64" fmla="*/ 0 w 786"/>
                    <a:gd name="T65" fmla="*/ 0 h 1184"/>
                    <a:gd name="T66" fmla="*/ 0 w 786"/>
                    <a:gd name="T67" fmla="*/ 0 h 1184"/>
                    <a:gd name="T68" fmla="*/ 0 w 786"/>
                    <a:gd name="T69" fmla="*/ 0 h 1184"/>
                    <a:gd name="T70" fmla="*/ 0 w 786"/>
                    <a:gd name="T71" fmla="*/ 0 h 1184"/>
                    <a:gd name="T72" fmla="*/ 0 w 786"/>
                    <a:gd name="T73" fmla="*/ 0 h 1184"/>
                    <a:gd name="T74" fmla="*/ 0 w 786"/>
                    <a:gd name="T75" fmla="*/ 0 h 1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6"/>
                    <a:gd name="T115" fmla="*/ 0 h 1184"/>
                    <a:gd name="T116" fmla="*/ 786 w 786"/>
                    <a:gd name="T117" fmla="*/ 1184 h 1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6" h="1184">
                      <a:moveTo>
                        <a:pt x="67" y="8"/>
                      </a:moveTo>
                      <a:lnTo>
                        <a:pt x="784" y="1133"/>
                      </a:lnTo>
                      <a:lnTo>
                        <a:pt x="786" y="1137"/>
                      </a:lnTo>
                      <a:lnTo>
                        <a:pt x="786" y="1142"/>
                      </a:lnTo>
                      <a:lnTo>
                        <a:pt x="785" y="1148"/>
                      </a:lnTo>
                      <a:lnTo>
                        <a:pt x="783" y="1153"/>
                      </a:lnTo>
                      <a:lnTo>
                        <a:pt x="779" y="1159"/>
                      </a:lnTo>
                      <a:lnTo>
                        <a:pt x="775" y="1165"/>
                      </a:lnTo>
                      <a:lnTo>
                        <a:pt x="769" y="1170"/>
                      </a:lnTo>
                      <a:lnTo>
                        <a:pt x="762" y="1175"/>
                      </a:lnTo>
                      <a:lnTo>
                        <a:pt x="755" y="1178"/>
                      </a:lnTo>
                      <a:lnTo>
                        <a:pt x="749" y="1182"/>
                      </a:lnTo>
                      <a:lnTo>
                        <a:pt x="742" y="1183"/>
                      </a:lnTo>
                      <a:lnTo>
                        <a:pt x="735" y="1184"/>
                      </a:lnTo>
                      <a:lnTo>
                        <a:pt x="728" y="1184"/>
                      </a:lnTo>
                      <a:lnTo>
                        <a:pt x="724" y="1182"/>
                      </a:lnTo>
                      <a:lnTo>
                        <a:pt x="719" y="1179"/>
                      </a:lnTo>
                      <a:lnTo>
                        <a:pt x="716" y="1176"/>
                      </a:lnTo>
                      <a:lnTo>
                        <a:pt x="3" y="50"/>
                      </a:lnTo>
                      <a:lnTo>
                        <a:pt x="0" y="46"/>
                      </a:lnTo>
                      <a:lnTo>
                        <a:pt x="0" y="41"/>
                      </a:lnTo>
                      <a:lnTo>
                        <a:pt x="0" y="35"/>
                      </a:lnTo>
                      <a:lnTo>
                        <a:pt x="3" y="30"/>
                      </a:lnTo>
                      <a:lnTo>
                        <a:pt x="6" y="24"/>
                      </a:lnTo>
                      <a:lnTo>
                        <a:pt x="10" y="18"/>
                      </a:lnTo>
                      <a:lnTo>
                        <a:pt x="16" y="13"/>
                      </a:lnTo>
                      <a:lnTo>
                        <a:pt x="22" y="8"/>
                      </a:lnTo>
                      <a:lnTo>
                        <a:pt x="29" y="5"/>
                      </a:lnTo>
                      <a:lnTo>
                        <a:pt x="35" y="2"/>
                      </a:lnTo>
                      <a:lnTo>
                        <a:pt x="42" y="0"/>
                      </a:lnTo>
                      <a:lnTo>
                        <a:pt x="49" y="0"/>
                      </a:lnTo>
                      <a:lnTo>
                        <a:pt x="55" y="0"/>
                      </a:lnTo>
                      <a:lnTo>
                        <a:pt x="60" y="2"/>
                      </a:lnTo>
                      <a:lnTo>
                        <a:pt x="64" y="5"/>
                      </a:lnTo>
                      <a:lnTo>
                        <a:pt x="67"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65" name="Freeform 671"/>
                <p:cNvSpPr>
                  <a:spLocks/>
                </p:cNvSpPr>
                <p:nvPr/>
              </p:nvSpPr>
              <p:spPr bwMode="auto">
                <a:xfrm>
                  <a:off x="3945" y="1454"/>
                  <a:ext cx="7" cy="7"/>
                </a:xfrm>
                <a:custGeom>
                  <a:avLst/>
                  <a:gdLst>
                    <a:gd name="T0" fmla="*/ 0 w 73"/>
                    <a:gd name="T1" fmla="*/ 0 h 59"/>
                    <a:gd name="T2" fmla="*/ 0 w 73"/>
                    <a:gd name="T3" fmla="*/ 0 h 59"/>
                    <a:gd name="T4" fmla="*/ 0 w 73"/>
                    <a:gd name="T5" fmla="*/ 0 h 59"/>
                    <a:gd name="T6" fmla="*/ 0 w 73"/>
                    <a:gd name="T7" fmla="*/ 0 h 59"/>
                    <a:gd name="T8" fmla="*/ 0 w 73"/>
                    <a:gd name="T9" fmla="*/ 0 h 59"/>
                    <a:gd name="T10" fmla="*/ 0 w 73"/>
                    <a:gd name="T11" fmla="*/ 0 h 59"/>
                    <a:gd name="T12" fmla="*/ 0 w 73"/>
                    <a:gd name="T13" fmla="*/ 0 h 59"/>
                    <a:gd name="T14" fmla="*/ 0 w 73"/>
                    <a:gd name="T15" fmla="*/ 0 h 59"/>
                    <a:gd name="T16" fmla="*/ 0 w 73"/>
                    <a:gd name="T17" fmla="*/ 0 h 59"/>
                    <a:gd name="T18" fmla="*/ 0 w 73"/>
                    <a:gd name="T19" fmla="*/ 0 h 59"/>
                    <a:gd name="T20" fmla="*/ 0 w 73"/>
                    <a:gd name="T21" fmla="*/ 0 h 59"/>
                    <a:gd name="T22" fmla="*/ 0 w 73"/>
                    <a:gd name="T23" fmla="*/ 0 h 59"/>
                    <a:gd name="T24" fmla="*/ 0 w 73"/>
                    <a:gd name="T25" fmla="*/ 0 h 59"/>
                    <a:gd name="T26" fmla="*/ 0 w 73"/>
                    <a:gd name="T27" fmla="*/ 0 h 59"/>
                    <a:gd name="T28" fmla="*/ 0 w 73"/>
                    <a:gd name="T29" fmla="*/ 0 h 59"/>
                    <a:gd name="T30" fmla="*/ 0 w 73"/>
                    <a:gd name="T31" fmla="*/ 0 h 59"/>
                    <a:gd name="T32" fmla="*/ 0 w 73"/>
                    <a:gd name="T33" fmla="*/ 0 h 59"/>
                    <a:gd name="T34" fmla="*/ 0 w 73"/>
                    <a:gd name="T35" fmla="*/ 0 h 59"/>
                    <a:gd name="T36" fmla="*/ 0 w 73"/>
                    <a:gd name="T37" fmla="*/ 0 h 59"/>
                    <a:gd name="T38" fmla="*/ 0 w 73"/>
                    <a:gd name="T39" fmla="*/ 0 h 59"/>
                    <a:gd name="T40" fmla="*/ 0 w 73"/>
                    <a:gd name="T41" fmla="*/ 0 h 59"/>
                    <a:gd name="T42" fmla="*/ 0 w 73"/>
                    <a:gd name="T43" fmla="*/ 0 h 59"/>
                    <a:gd name="T44" fmla="*/ 0 w 73"/>
                    <a:gd name="T45" fmla="*/ 0 h 59"/>
                    <a:gd name="T46" fmla="*/ 0 w 73"/>
                    <a:gd name="T47" fmla="*/ 0 h 59"/>
                    <a:gd name="T48" fmla="*/ 0 w 73"/>
                    <a:gd name="T49" fmla="*/ 0 h 59"/>
                    <a:gd name="T50" fmla="*/ 0 w 73"/>
                    <a:gd name="T51" fmla="*/ 0 h 59"/>
                    <a:gd name="T52" fmla="*/ 0 w 73"/>
                    <a:gd name="T53" fmla="*/ 0 h 59"/>
                    <a:gd name="T54" fmla="*/ 0 w 73"/>
                    <a:gd name="T55" fmla="*/ 0 h 59"/>
                    <a:gd name="T56" fmla="*/ 0 w 73"/>
                    <a:gd name="T57" fmla="*/ 0 h 59"/>
                    <a:gd name="T58" fmla="*/ 0 w 73"/>
                    <a:gd name="T59" fmla="*/ 0 h 59"/>
                    <a:gd name="T60" fmla="*/ 0 w 73"/>
                    <a:gd name="T61" fmla="*/ 0 h 59"/>
                    <a:gd name="T62" fmla="*/ 0 w 73"/>
                    <a:gd name="T63" fmla="*/ 0 h 59"/>
                    <a:gd name="T64" fmla="*/ 0 w 73"/>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9"/>
                    <a:gd name="T101" fmla="*/ 73 w 73"/>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9">
                      <a:moveTo>
                        <a:pt x="24" y="9"/>
                      </a:moveTo>
                      <a:lnTo>
                        <a:pt x="31" y="6"/>
                      </a:lnTo>
                      <a:lnTo>
                        <a:pt x="38" y="2"/>
                      </a:lnTo>
                      <a:lnTo>
                        <a:pt x="45" y="1"/>
                      </a:lnTo>
                      <a:lnTo>
                        <a:pt x="51" y="0"/>
                      </a:lnTo>
                      <a:lnTo>
                        <a:pt x="58" y="0"/>
                      </a:lnTo>
                      <a:lnTo>
                        <a:pt x="63" y="2"/>
                      </a:lnTo>
                      <a:lnTo>
                        <a:pt x="67" y="5"/>
                      </a:lnTo>
                      <a:lnTo>
                        <a:pt x="71" y="8"/>
                      </a:lnTo>
                      <a:lnTo>
                        <a:pt x="73" y="12"/>
                      </a:lnTo>
                      <a:lnTo>
                        <a:pt x="73" y="17"/>
                      </a:lnTo>
                      <a:lnTo>
                        <a:pt x="72" y="23"/>
                      </a:lnTo>
                      <a:lnTo>
                        <a:pt x="70" y="28"/>
                      </a:lnTo>
                      <a:lnTo>
                        <a:pt x="66" y="34"/>
                      </a:lnTo>
                      <a:lnTo>
                        <a:pt x="62" y="40"/>
                      </a:lnTo>
                      <a:lnTo>
                        <a:pt x="56" y="45"/>
                      </a:lnTo>
                      <a:lnTo>
                        <a:pt x="49" y="50"/>
                      </a:lnTo>
                      <a:lnTo>
                        <a:pt x="42" y="53"/>
                      </a:lnTo>
                      <a:lnTo>
                        <a:pt x="36" y="57"/>
                      </a:lnTo>
                      <a:lnTo>
                        <a:pt x="29" y="58"/>
                      </a:lnTo>
                      <a:lnTo>
                        <a:pt x="22" y="59"/>
                      </a:lnTo>
                      <a:lnTo>
                        <a:pt x="15" y="59"/>
                      </a:lnTo>
                      <a:lnTo>
                        <a:pt x="11" y="57"/>
                      </a:lnTo>
                      <a:lnTo>
                        <a:pt x="6" y="54"/>
                      </a:lnTo>
                      <a:lnTo>
                        <a:pt x="3" y="51"/>
                      </a:lnTo>
                      <a:lnTo>
                        <a:pt x="0" y="46"/>
                      </a:lnTo>
                      <a:lnTo>
                        <a:pt x="0" y="42"/>
                      </a:lnTo>
                      <a:lnTo>
                        <a:pt x="2" y="36"/>
                      </a:lnTo>
                      <a:lnTo>
                        <a:pt x="4" y="31"/>
                      </a:lnTo>
                      <a:lnTo>
                        <a:pt x="7" y="25"/>
                      </a:lnTo>
                      <a:lnTo>
                        <a:pt x="12" y="19"/>
                      </a:lnTo>
                      <a:lnTo>
                        <a:pt x="17" y="14"/>
                      </a:lnTo>
                      <a:lnTo>
                        <a:pt x="24" y="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66" name="Freeform 672"/>
                <p:cNvSpPr>
                  <a:spLocks/>
                </p:cNvSpPr>
                <p:nvPr/>
              </p:nvSpPr>
              <p:spPr bwMode="auto">
                <a:xfrm>
                  <a:off x="3945" y="1454"/>
                  <a:ext cx="7" cy="7"/>
                </a:xfrm>
                <a:custGeom>
                  <a:avLst/>
                  <a:gdLst>
                    <a:gd name="T0" fmla="*/ 0 w 73"/>
                    <a:gd name="T1" fmla="*/ 0 h 59"/>
                    <a:gd name="T2" fmla="*/ 0 w 73"/>
                    <a:gd name="T3" fmla="*/ 0 h 59"/>
                    <a:gd name="T4" fmla="*/ 0 w 73"/>
                    <a:gd name="T5" fmla="*/ 0 h 59"/>
                    <a:gd name="T6" fmla="*/ 0 w 73"/>
                    <a:gd name="T7" fmla="*/ 0 h 59"/>
                    <a:gd name="T8" fmla="*/ 0 w 73"/>
                    <a:gd name="T9" fmla="*/ 0 h 59"/>
                    <a:gd name="T10" fmla="*/ 0 w 73"/>
                    <a:gd name="T11" fmla="*/ 0 h 59"/>
                    <a:gd name="T12" fmla="*/ 0 w 73"/>
                    <a:gd name="T13" fmla="*/ 0 h 59"/>
                    <a:gd name="T14" fmla="*/ 0 w 73"/>
                    <a:gd name="T15" fmla="*/ 0 h 59"/>
                    <a:gd name="T16" fmla="*/ 0 w 73"/>
                    <a:gd name="T17" fmla="*/ 0 h 59"/>
                    <a:gd name="T18" fmla="*/ 0 w 73"/>
                    <a:gd name="T19" fmla="*/ 0 h 59"/>
                    <a:gd name="T20" fmla="*/ 0 w 73"/>
                    <a:gd name="T21" fmla="*/ 0 h 59"/>
                    <a:gd name="T22" fmla="*/ 0 w 73"/>
                    <a:gd name="T23" fmla="*/ 0 h 59"/>
                    <a:gd name="T24" fmla="*/ 0 w 73"/>
                    <a:gd name="T25" fmla="*/ 0 h 59"/>
                    <a:gd name="T26" fmla="*/ 0 w 73"/>
                    <a:gd name="T27" fmla="*/ 0 h 59"/>
                    <a:gd name="T28" fmla="*/ 0 w 73"/>
                    <a:gd name="T29" fmla="*/ 0 h 59"/>
                    <a:gd name="T30" fmla="*/ 0 w 73"/>
                    <a:gd name="T31" fmla="*/ 0 h 59"/>
                    <a:gd name="T32" fmla="*/ 0 w 73"/>
                    <a:gd name="T33" fmla="*/ 0 h 59"/>
                    <a:gd name="T34" fmla="*/ 0 w 73"/>
                    <a:gd name="T35" fmla="*/ 0 h 59"/>
                    <a:gd name="T36" fmla="*/ 0 w 73"/>
                    <a:gd name="T37" fmla="*/ 0 h 59"/>
                    <a:gd name="T38" fmla="*/ 0 w 73"/>
                    <a:gd name="T39" fmla="*/ 0 h 59"/>
                    <a:gd name="T40" fmla="*/ 0 w 73"/>
                    <a:gd name="T41" fmla="*/ 0 h 59"/>
                    <a:gd name="T42" fmla="*/ 0 w 73"/>
                    <a:gd name="T43" fmla="*/ 0 h 59"/>
                    <a:gd name="T44" fmla="*/ 0 w 73"/>
                    <a:gd name="T45" fmla="*/ 0 h 59"/>
                    <a:gd name="T46" fmla="*/ 0 w 73"/>
                    <a:gd name="T47" fmla="*/ 0 h 59"/>
                    <a:gd name="T48" fmla="*/ 0 w 73"/>
                    <a:gd name="T49" fmla="*/ 0 h 59"/>
                    <a:gd name="T50" fmla="*/ 0 w 73"/>
                    <a:gd name="T51" fmla="*/ 0 h 59"/>
                    <a:gd name="T52" fmla="*/ 0 w 73"/>
                    <a:gd name="T53" fmla="*/ 0 h 59"/>
                    <a:gd name="T54" fmla="*/ 0 w 73"/>
                    <a:gd name="T55" fmla="*/ 0 h 59"/>
                    <a:gd name="T56" fmla="*/ 0 w 73"/>
                    <a:gd name="T57" fmla="*/ 0 h 59"/>
                    <a:gd name="T58" fmla="*/ 0 w 73"/>
                    <a:gd name="T59" fmla="*/ 0 h 59"/>
                    <a:gd name="T60" fmla="*/ 0 w 73"/>
                    <a:gd name="T61" fmla="*/ 0 h 59"/>
                    <a:gd name="T62" fmla="*/ 0 w 73"/>
                    <a:gd name="T63" fmla="*/ 0 h 59"/>
                    <a:gd name="T64" fmla="*/ 0 w 73"/>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9"/>
                    <a:gd name="T101" fmla="*/ 73 w 73"/>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9">
                      <a:moveTo>
                        <a:pt x="24" y="9"/>
                      </a:moveTo>
                      <a:lnTo>
                        <a:pt x="31" y="6"/>
                      </a:lnTo>
                      <a:lnTo>
                        <a:pt x="38" y="2"/>
                      </a:lnTo>
                      <a:lnTo>
                        <a:pt x="45" y="1"/>
                      </a:lnTo>
                      <a:lnTo>
                        <a:pt x="51" y="0"/>
                      </a:lnTo>
                      <a:lnTo>
                        <a:pt x="58" y="0"/>
                      </a:lnTo>
                      <a:lnTo>
                        <a:pt x="63" y="2"/>
                      </a:lnTo>
                      <a:lnTo>
                        <a:pt x="67" y="5"/>
                      </a:lnTo>
                      <a:lnTo>
                        <a:pt x="71" y="8"/>
                      </a:lnTo>
                      <a:lnTo>
                        <a:pt x="73" y="12"/>
                      </a:lnTo>
                      <a:lnTo>
                        <a:pt x="73" y="17"/>
                      </a:lnTo>
                      <a:lnTo>
                        <a:pt x="72" y="23"/>
                      </a:lnTo>
                      <a:lnTo>
                        <a:pt x="70" y="28"/>
                      </a:lnTo>
                      <a:lnTo>
                        <a:pt x="66" y="34"/>
                      </a:lnTo>
                      <a:lnTo>
                        <a:pt x="62" y="40"/>
                      </a:lnTo>
                      <a:lnTo>
                        <a:pt x="56" y="45"/>
                      </a:lnTo>
                      <a:lnTo>
                        <a:pt x="49" y="50"/>
                      </a:lnTo>
                      <a:lnTo>
                        <a:pt x="42" y="53"/>
                      </a:lnTo>
                      <a:lnTo>
                        <a:pt x="36" y="57"/>
                      </a:lnTo>
                      <a:lnTo>
                        <a:pt x="29" y="58"/>
                      </a:lnTo>
                      <a:lnTo>
                        <a:pt x="22" y="59"/>
                      </a:lnTo>
                      <a:lnTo>
                        <a:pt x="15" y="59"/>
                      </a:lnTo>
                      <a:lnTo>
                        <a:pt x="11" y="57"/>
                      </a:lnTo>
                      <a:lnTo>
                        <a:pt x="6" y="54"/>
                      </a:lnTo>
                      <a:lnTo>
                        <a:pt x="3" y="51"/>
                      </a:lnTo>
                      <a:lnTo>
                        <a:pt x="0" y="46"/>
                      </a:lnTo>
                      <a:lnTo>
                        <a:pt x="0" y="42"/>
                      </a:lnTo>
                      <a:lnTo>
                        <a:pt x="2" y="36"/>
                      </a:lnTo>
                      <a:lnTo>
                        <a:pt x="4" y="31"/>
                      </a:lnTo>
                      <a:lnTo>
                        <a:pt x="7" y="25"/>
                      </a:lnTo>
                      <a:lnTo>
                        <a:pt x="12" y="19"/>
                      </a:lnTo>
                      <a:lnTo>
                        <a:pt x="17" y="14"/>
                      </a:lnTo>
                      <a:lnTo>
                        <a:pt x="24" y="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67" name="Freeform 673"/>
                <p:cNvSpPr>
                  <a:spLocks/>
                </p:cNvSpPr>
                <p:nvPr/>
              </p:nvSpPr>
              <p:spPr bwMode="auto">
                <a:xfrm>
                  <a:off x="3658" y="1337"/>
                  <a:ext cx="74" cy="131"/>
                </a:xfrm>
                <a:custGeom>
                  <a:avLst/>
                  <a:gdLst>
                    <a:gd name="T0" fmla="*/ 0 w 739"/>
                    <a:gd name="T1" fmla="*/ 0 h 1202"/>
                    <a:gd name="T2" fmla="*/ 0 w 739"/>
                    <a:gd name="T3" fmla="*/ 0 h 1202"/>
                    <a:gd name="T4" fmla="*/ 0 w 739"/>
                    <a:gd name="T5" fmla="*/ 0 h 1202"/>
                    <a:gd name="T6" fmla="*/ 0 w 739"/>
                    <a:gd name="T7" fmla="*/ 0 h 1202"/>
                    <a:gd name="T8" fmla="*/ 0 w 739"/>
                    <a:gd name="T9" fmla="*/ 0 h 1202"/>
                    <a:gd name="T10" fmla="*/ 0 w 739"/>
                    <a:gd name="T11" fmla="*/ 0 h 1202"/>
                    <a:gd name="T12" fmla="*/ 0 w 739"/>
                    <a:gd name="T13" fmla="*/ 0 h 1202"/>
                    <a:gd name="T14" fmla="*/ 0 w 739"/>
                    <a:gd name="T15" fmla="*/ 0 h 1202"/>
                    <a:gd name="T16" fmla="*/ 0 w 739"/>
                    <a:gd name="T17" fmla="*/ 0 h 1202"/>
                    <a:gd name="T18" fmla="*/ 0 w 739"/>
                    <a:gd name="T19" fmla="*/ 0 h 1202"/>
                    <a:gd name="T20" fmla="*/ 0 w 739"/>
                    <a:gd name="T21" fmla="*/ 0 h 1202"/>
                    <a:gd name="T22" fmla="*/ 0 w 739"/>
                    <a:gd name="T23" fmla="*/ 0 h 1202"/>
                    <a:gd name="T24" fmla="*/ 0 w 739"/>
                    <a:gd name="T25" fmla="*/ 0 h 1202"/>
                    <a:gd name="T26" fmla="*/ 0 w 739"/>
                    <a:gd name="T27" fmla="*/ 0 h 1202"/>
                    <a:gd name="T28" fmla="*/ 0 w 739"/>
                    <a:gd name="T29" fmla="*/ 0 h 1202"/>
                    <a:gd name="T30" fmla="*/ 0 w 739"/>
                    <a:gd name="T31" fmla="*/ 0 h 1202"/>
                    <a:gd name="T32" fmla="*/ 0 w 739"/>
                    <a:gd name="T33" fmla="*/ 0 h 1202"/>
                    <a:gd name="T34" fmla="*/ 0 w 739"/>
                    <a:gd name="T35" fmla="*/ 0 h 1202"/>
                    <a:gd name="T36" fmla="*/ 0 w 739"/>
                    <a:gd name="T37" fmla="*/ 0 h 1202"/>
                    <a:gd name="T38" fmla="*/ 0 w 739"/>
                    <a:gd name="T39" fmla="*/ 0 h 1202"/>
                    <a:gd name="T40" fmla="*/ 0 w 739"/>
                    <a:gd name="T41" fmla="*/ 0 h 1202"/>
                    <a:gd name="T42" fmla="*/ 0 w 739"/>
                    <a:gd name="T43" fmla="*/ 0 h 12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9"/>
                    <a:gd name="T67" fmla="*/ 0 h 1202"/>
                    <a:gd name="T68" fmla="*/ 739 w 739"/>
                    <a:gd name="T69" fmla="*/ 1202 h 12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9" h="1202">
                      <a:moveTo>
                        <a:pt x="671" y="1191"/>
                      </a:moveTo>
                      <a:lnTo>
                        <a:pt x="0" y="41"/>
                      </a:lnTo>
                      <a:lnTo>
                        <a:pt x="70" y="0"/>
                      </a:lnTo>
                      <a:lnTo>
                        <a:pt x="737" y="1153"/>
                      </a:lnTo>
                      <a:lnTo>
                        <a:pt x="739" y="1157"/>
                      </a:lnTo>
                      <a:lnTo>
                        <a:pt x="739" y="1163"/>
                      </a:lnTo>
                      <a:lnTo>
                        <a:pt x="738" y="1169"/>
                      </a:lnTo>
                      <a:lnTo>
                        <a:pt x="736" y="1173"/>
                      </a:lnTo>
                      <a:lnTo>
                        <a:pt x="732" y="1179"/>
                      </a:lnTo>
                      <a:lnTo>
                        <a:pt x="728" y="1185"/>
                      </a:lnTo>
                      <a:lnTo>
                        <a:pt x="722" y="1189"/>
                      </a:lnTo>
                      <a:lnTo>
                        <a:pt x="716" y="1194"/>
                      </a:lnTo>
                      <a:lnTo>
                        <a:pt x="709" y="1197"/>
                      </a:lnTo>
                      <a:lnTo>
                        <a:pt x="703" y="1199"/>
                      </a:lnTo>
                      <a:lnTo>
                        <a:pt x="696" y="1201"/>
                      </a:lnTo>
                      <a:lnTo>
                        <a:pt x="689" y="1202"/>
                      </a:lnTo>
                      <a:lnTo>
                        <a:pt x="682" y="1201"/>
                      </a:lnTo>
                      <a:lnTo>
                        <a:pt x="678" y="1198"/>
                      </a:lnTo>
                      <a:lnTo>
                        <a:pt x="673" y="1196"/>
                      </a:lnTo>
                      <a:lnTo>
                        <a:pt x="671" y="119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68" name="Freeform 674"/>
                <p:cNvSpPr>
                  <a:spLocks/>
                </p:cNvSpPr>
                <p:nvPr/>
              </p:nvSpPr>
              <p:spPr bwMode="auto">
                <a:xfrm>
                  <a:off x="3658" y="1337"/>
                  <a:ext cx="74" cy="131"/>
                </a:xfrm>
                <a:custGeom>
                  <a:avLst/>
                  <a:gdLst>
                    <a:gd name="T0" fmla="*/ 0 w 739"/>
                    <a:gd name="T1" fmla="*/ 0 h 1202"/>
                    <a:gd name="T2" fmla="*/ 0 w 739"/>
                    <a:gd name="T3" fmla="*/ 0 h 1202"/>
                    <a:gd name="T4" fmla="*/ 0 w 739"/>
                    <a:gd name="T5" fmla="*/ 0 h 1202"/>
                    <a:gd name="T6" fmla="*/ 0 w 739"/>
                    <a:gd name="T7" fmla="*/ 0 h 1202"/>
                    <a:gd name="T8" fmla="*/ 0 w 739"/>
                    <a:gd name="T9" fmla="*/ 0 h 1202"/>
                    <a:gd name="T10" fmla="*/ 0 w 739"/>
                    <a:gd name="T11" fmla="*/ 0 h 1202"/>
                    <a:gd name="T12" fmla="*/ 0 w 739"/>
                    <a:gd name="T13" fmla="*/ 0 h 1202"/>
                    <a:gd name="T14" fmla="*/ 0 w 739"/>
                    <a:gd name="T15" fmla="*/ 0 h 1202"/>
                    <a:gd name="T16" fmla="*/ 0 w 739"/>
                    <a:gd name="T17" fmla="*/ 0 h 1202"/>
                    <a:gd name="T18" fmla="*/ 0 w 739"/>
                    <a:gd name="T19" fmla="*/ 0 h 1202"/>
                    <a:gd name="T20" fmla="*/ 0 w 739"/>
                    <a:gd name="T21" fmla="*/ 0 h 1202"/>
                    <a:gd name="T22" fmla="*/ 0 w 739"/>
                    <a:gd name="T23" fmla="*/ 0 h 1202"/>
                    <a:gd name="T24" fmla="*/ 0 w 739"/>
                    <a:gd name="T25" fmla="*/ 0 h 1202"/>
                    <a:gd name="T26" fmla="*/ 0 w 739"/>
                    <a:gd name="T27" fmla="*/ 0 h 1202"/>
                    <a:gd name="T28" fmla="*/ 0 w 739"/>
                    <a:gd name="T29" fmla="*/ 0 h 1202"/>
                    <a:gd name="T30" fmla="*/ 0 w 739"/>
                    <a:gd name="T31" fmla="*/ 0 h 1202"/>
                    <a:gd name="T32" fmla="*/ 0 w 739"/>
                    <a:gd name="T33" fmla="*/ 0 h 1202"/>
                    <a:gd name="T34" fmla="*/ 0 w 739"/>
                    <a:gd name="T35" fmla="*/ 0 h 1202"/>
                    <a:gd name="T36" fmla="*/ 0 w 739"/>
                    <a:gd name="T37" fmla="*/ 0 h 1202"/>
                    <a:gd name="T38" fmla="*/ 0 w 739"/>
                    <a:gd name="T39" fmla="*/ 0 h 1202"/>
                    <a:gd name="T40" fmla="*/ 0 w 739"/>
                    <a:gd name="T41" fmla="*/ 0 h 1202"/>
                    <a:gd name="T42" fmla="*/ 0 w 739"/>
                    <a:gd name="T43" fmla="*/ 0 h 12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9"/>
                    <a:gd name="T67" fmla="*/ 0 h 1202"/>
                    <a:gd name="T68" fmla="*/ 739 w 739"/>
                    <a:gd name="T69" fmla="*/ 1202 h 12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9" h="1202">
                      <a:moveTo>
                        <a:pt x="671" y="1191"/>
                      </a:moveTo>
                      <a:lnTo>
                        <a:pt x="0" y="41"/>
                      </a:lnTo>
                      <a:lnTo>
                        <a:pt x="70" y="0"/>
                      </a:lnTo>
                      <a:lnTo>
                        <a:pt x="737" y="1153"/>
                      </a:lnTo>
                      <a:lnTo>
                        <a:pt x="739" y="1157"/>
                      </a:lnTo>
                      <a:lnTo>
                        <a:pt x="739" y="1163"/>
                      </a:lnTo>
                      <a:lnTo>
                        <a:pt x="738" y="1169"/>
                      </a:lnTo>
                      <a:lnTo>
                        <a:pt x="736" y="1173"/>
                      </a:lnTo>
                      <a:lnTo>
                        <a:pt x="732" y="1179"/>
                      </a:lnTo>
                      <a:lnTo>
                        <a:pt x="728" y="1185"/>
                      </a:lnTo>
                      <a:lnTo>
                        <a:pt x="722" y="1189"/>
                      </a:lnTo>
                      <a:lnTo>
                        <a:pt x="716" y="1194"/>
                      </a:lnTo>
                      <a:lnTo>
                        <a:pt x="709" y="1197"/>
                      </a:lnTo>
                      <a:lnTo>
                        <a:pt x="703" y="1199"/>
                      </a:lnTo>
                      <a:lnTo>
                        <a:pt x="696" y="1201"/>
                      </a:lnTo>
                      <a:lnTo>
                        <a:pt x="689" y="1202"/>
                      </a:lnTo>
                      <a:lnTo>
                        <a:pt x="682" y="1201"/>
                      </a:lnTo>
                      <a:lnTo>
                        <a:pt x="678" y="1198"/>
                      </a:lnTo>
                      <a:lnTo>
                        <a:pt x="673" y="1196"/>
                      </a:lnTo>
                      <a:lnTo>
                        <a:pt x="671" y="1191"/>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969" name="Freeform 675"/>
                <p:cNvSpPr>
                  <a:spLocks/>
                </p:cNvSpPr>
                <p:nvPr/>
              </p:nvSpPr>
              <p:spPr bwMode="auto">
                <a:xfrm>
                  <a:off x="3814" y="1819"/>
                  <a:ext cx="128" cy="141"/>
                </a:xfrm>
                <a:custGeom>
                  <a:avLst/>
                  <a:gdLst>
                    <a:gd name="T0" fmla="*/ 0 w 1270"/>
                    <a:gd name="T1" fmla="*/ 0 h 1282"/>
                    <a:gd name="T2" fmla="*/ 0 w 1270"/>
                    <a:gd name="T3" fmla="*/ 0 h 1282"/>
                    <a:gd name="T4" fmla="*/ 0 w 1270"/>
                    <a:gd name="T5" fmla="*/ 0 h 1282"/>
                    <a:gd name="T6" fmla="*/ 0 w 1270"/>
                    <a:gd name="T7" fmla="*/ 0 h 1282"/>
                    <a:gd name="T8" fmla="*/ 0 w 1270"/>
                    <a:gd name="T9" fmla="*/ 0 h 1282"/>
                    <a:gd name="T10" fmla="*/ 0 w 1270"/>
                    <a:gd name="T11" fmla="*/ 0 h 1282"/>
                    <a:gd name="T12" fmla="*/ 0 w 1270"/>
                    <a:gd name="T13" fmla="*/ 0 h 1282"/>
                    <a:gd name="T14" fmla="*/ 0 w 1270"/>
                    <a:gd name="T15" fmla="*/ 0 h 1282"/>
                    <a:gd name="T16" fmla="*/ 0 w 1270"/>
                    <a:gd name="T17" fmla="*/ 0 h 1282"/>
                    <a:gd name="T18" fmla="*/ 0 w 1270"/>
                    <a:gd name="T19" fmla="*/ 0 h 1282"/>
                    <a:gd name="T20" fmla="*/ 0 w 1270"/>
                    <a:gd name="T21" fmla="*/ 0 h 1282"/>
                    <a:gd name="T22" fmla="*/ 0 w 1270"/>
                    <a:gd name="T23" fmla="*/ 0 h 1282"/>
                    <a:gd name="T24" fmla="*/ 0 w 1270"/>
                    <a:gd name="T25" fmla="*/ 0 h 1282"/>
                    <a:gd name="T26" fmla="*/ 0 w 1270"/>
                    <a:gd name="T27" fmla="*/ 0 h 1282"/>
                    <a:gd name="T28" fmla="*/ 0 w 1270"/>
                    <a:gd name="T29" fmla="*/ 0 h 1282"/>
                    <a:gd name="T30" fmla="*/ 0 w 1270"/>
                    <a:gd name="T31" fmla="*/ 0 h 1282"/>
                    <a:gd name="T32" fmla="*/ 0 w 1270"/>
                    <a:gd name="T33" fmla="*/ 0 h 1282"/>
                    <a:gd name="T34" fmla="*/ 0 w 1270"/>
                    <a:gd name="T35" fmla="*/ 0 h 1282"/>
                    <a:gd name="T36" fmla="*/ 0 w 1270"/>
                    <a:gd name="T37" fmla="*/ 0 h 1282"/>
                    <a:gd name="T38" fmla="*/ 0 w 1270"/>
                    <a:gd name="T39" fmla="*/ 0 h 1282"/>
                    <a:gd name="T40" fmla="*/ 0 w 1270"/>
                    <a:gd name="T41" fmla="*/ 0 h 1282"/>
                    <a:gd name="T42" fmla="*/ 0 w 1270"/>
                    <a:gd name="T43" fmla="*/ 0 h 1282"/>
                    <a:gd name="T44" fmla="*/ 0 w 1270"/>
                    <a:gd name="T45" fmla="*/ 0 h 1282"/>
                    <a:gd name="T46" fmla="*/ 0 w 1270"/>
                    <a:gd name="T47" fmla="*/ 0 h 1282"/>
                    <a:gd name="T48" fmla="*/ 0 w 1270"/>
                    <a:gd name="T49" fmla="*/ 0 h 1282"/>
                    <a:gd name="T50" fmla="*/ 0 w 1270"/>
                    <a:gd name="T51" fmla="*/ 0 h 1282"/>
                    <a:gd name="T52" fmla="*/ 0 w 1270"/>
                    <a:gd name="T53" fmla="*/ 0 h 1282"/>
                    <a:gd name="T54" fmla="*/ 0 w 1270"/>
                    <a:gd name="T55" fmla="*/ 0 h 1282"/>
                    <a:gd name="T56" fmla="*/ 0 w 1270"/>
                    <a:gd name="T57" fmla="*/ 0 h 1282"/>
                    <a:gd name="T58" fmla="*/ 0 w 1270"/>
                    <a:gd name="T59" fmla="*/ 0 h 1282"/>
                    <a:gd name="T60" fmla="*/ 0 w 1270"/>
                    <a:gd name="T61" fmla="*/ 0 h 1282"/>
                    <a:gd name="T62" fmla="*/ 0 w 1270"/>
                    <a:gd name="T63" fmla="*/ 0 h 1282"/>
                    <a:gd name="T64" fmla="*/ 0 w 1270"/>
                    <a:gd name="T65" fmla="*/ 0 h 1282"/>
                    <a:gd name="T66" fmla="*/ 0 w 1270"/>
                    <a:gd name="T67" fmla="*/ 0 h 1282"/>
                    <a:gd name="T68" fmla="*/ 0 w 1270"/>
                    <a:gd name="T69" fmla="*/ 0 h 1282"/>
                    <a:gd name="T70" fmla="*/ 0 w 1270"/>
                    <a:gd name="T71" fmla="*/ 0 h 1282"/>
                    <a:gd name="T72" fmla="*/ 0 w 1270"/>
                    <a:gd name="T73" fmla="*/ 0 h 1282"/>
                    <a:gd name="T74" fmla="*/ 0 w 1270"/>
                    <a:gd name="T75" fmla="*/ 0 h 12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0"/>
                    <a:gd name="T115" fmla="*/ 0 h 1282"/>
                    <a:gd name="T116" fmla="*/ 1270 w 1270"/>
                    <a:gd name="T117" fmla="*/ 1282 h 12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0" h="1282">
                      <a:moveTo>
                        <a:pt x="0" y="1225"/>
                      </a:moveTo>
                      <a:lnTo>
                        <a:pt x="1213" y="0"/>
                      </a:lnTo>
                      <a:lnTo>
                        <a:pt x="1213" y="1"/>
                      </a:lnTo>
                      <a:lnTo>
                        <a:pt x="1216" y="2"/>
                      </a:lnTo>
                      <a:lnTo>
                        <a:pt x="1218" y="4"/>
                      </a:lnTo>
                      <a:lnTo>
                        <a:pt x="1222" y="8"/>
                      </a:lnTo>
                      <a:lnTo>
                        <a:pt x="1227" y="12"/>
                      </a:lnTo>
                      <a:lnTo>
                        <a:pt x="1232" y="17"/>
                      </a:lnTo>
                      <a:lnTo>
                        <a:pt x="1237" y="21"/>
                      </a:lnTo>
                      <a:lnTo>
                        <a:pt x="1243" y="27"/>
                      </a:lnTo>
                      <a:lnTo>
                        <a:pt x="1249" y="33"/>
                      </a:lnTo>
                      <a:lnTo>
                        <a:pt x="1253" y="38"/>
                      </a:lnTo>
                      <a:lnTo>
                        <a:pt x="1259" y="43"/>
                      </a:lnTo>
                      <a:lnTo>
                        <a:pt x="1262" y="47"/>
                      </a:lnTo>
                      <a:lnTo>
                        <a:pt x="1266" y="51"/>
                      </a:lnTo>
                      <a:lnTo>
                        <a:pt x="1268" y="54"/>
                      </a:lnTo>
                      <a:lnTo>
                        <a:pt x="1270" y="56"/>
                      </a:lnTo>
                      <a:lnTo>
                        <a:pt x="58" y="1282"/>
                      </a:lnTo>
                      <a:lnTo>
                        <a:pt x="57" y="1282"/>
                      </a:lnTo>
                      <a:lnTo>
                        <a:pt x="55" y="1281"/>
                      </a:lnTo>
                      <a:lnTo>
                        <a:pt x="51" y="1279"/>
                      </a:lnTo>
                      <a:lnTo>
                        <a:pt x="47" y="1276"/>
                      </a:lnTo>
                      <a:lnTo>
                        <a:pt x="42" y="1272"/>
                      </a:lnTo>
                      <a:lnTo>
                        <a:pt x="38" y="1267"/>
                      </a:lnTo>
                      <a:lnTo>
                        <a:pt x="32" y="1263"/>
                      </a:lnTo>
                      <a:lnTo>
                        <a:pt x="26" y="1257"/>
                      </a:lnTo>
                      <a:lnTo>
                        <a:pt x="21" y="1251"/>
                      </a:lnTo>
                      <a:lnTo>
                        <a:pt x="15" y="1246"/>
                      </a:lnTo>
                      <a:lnTo>
                        <a:pt x="10" y="1241"/>
                      </a:lnTo>
                      <a:lnTo>
                        <a:pt x="7" y="1237"/>
                      </a:lnTo>
                      <a:lnTo>
                        <a:pt x="4" y="1232"/>
                      </a:lnTo>
                      <a:lnTo>
                        <a:pt x="1" y="1229"/>
                      </a:lnTo>
                      <a:lnTo>
                        <a:pt x="0" y="1227"/>
                      </a:lnTo>
                      <a:lnTo>
                        <a:pt x="0" y="12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70" name="Freeform 676"/>
                <p:cNvSpPr>
                  <a:spLocks/>
                </p:cNvSpPr>
                <p:nvPr/>
              </p:nvSpPr>
              <p:spPr bwMode="auto">
                <a:xfrm>
                  <a:off x="3814" y="1819"/>
                  <a:ext cx="128" cy="141"/>
                </a:xfrm>
                <a:custGeom>
                  <a:avLst/>
                  <a:gdLst>
                    <a:gd name="T0" fmla="*/ 0 w 1270"/>
                    <a:gd name="T1" fmla="*/ 0 h 1282"/>
                    <a:gd name="T2" fmla="*/ 0 w 1270"/>
                    <a:gd name="T3" fmla="*/ 0 h 1282"/>
                    <a:gd name="T4" fmla="*/ 0 w 1270"/>
                    <a:gd name="T5" fmla="*/ 0 h 1282"/>
                    <a:gd name="T6" fmla="*/ 0 w 1270"/>
                    <a:gd name="T7" fmla="*/ 0 h 1282"/>
                    <a:gd name="T8" fmla="*/ 0 w 1270"/>
                    <a:gd name="T9" fmla="*/ 0 h 1282"/>
                    <a:gd name="T10" fmla="*/ 0 w 1270"/>
                    <a:gd name="T11" fmla="*/ 0 h 1282"/>
                    <a:gd name="T12" fmla="*/ 0 w 1270"/>
                    <a:gd name="T13" fmla="*/ 0 h 1282"/>
                    <a:gd name="T14" fmla="*/ 0 w 1270"/>
                    <a:gd name="T15" fmla="*/ 0 h 1282"/>
                    <a:gd name="T16" fmla="*/ 0 w 1270"/>
                    <a:gd name="T17" fmla="*/ 0 h 1282"/>
                    <a:gd name="T18" fmla="*/ 0 w 1270"/>
                    <a:gd name="T19" fmla="*/ 0 h 1282"/>
                    <a:gd name="T20" fmla="*/ 0 w 1270"/>
                    <a:gd name="T21" fmla="*/ 0 h 1282"/>
                    <a:gd name="T22" fmla="*/ 0 w 1270"/>
                    <a:gd name="T23" fmla="*/ 0 h 1282"/>
                    <a:gd name="T24" fmla="*/ 0 w 1270"/>
                    <a:gd name="T25" fmla="*/ 0 h 1282"/>
                    <a:gd name="T26" fmla="*/ 0 w 1270"/>
                    <a:gd name="T27" fmla="*/ 0 h 1282"/>
                    <a:gd name="T28" fmla="*/ 0 w 1270"/>
                    <a:gd name="T29" fmla="*/ 0 h 1282"/>
                    <a:gd name="T30" fmla="*/ 0 w 1270"/>
                    <a:gd name="T31" fmla="*/ 0 h 1282"/>
                    <a:gd name="T32" fmla="*/ 0 w 1270"/>
                    <a:gd name="T33" fmla="*/ 0 h 1282"/>
                    <a:gd name="T34" fmla="*/ 0 w 1270"/>
                    <a:gd name="T35" fmla="*/ 0 h 1282"/>
                    <a:gd name="T36" fmla="*/ 0 w 1270"/>
                    <a:gd name="T37" fmla="*/ 0 h 1282"/>
                    <a:gd name="T38" fmla="*/ 0 w 1270"/>
                    <a:gd name="T39" fmla="*/ 0 h 1282"/>
                    <a:gd name="T40" fmla="*/ 0 w 1270"/>
                    <a:gd name="T41" fmla="*/ 0 h 1282"/>
                    <a:gd name="T42" fmla="*/ 0 w 1270"/>
                    <a:gd name="T43" fmla="*/ 0 h 1282"/>
                    <a:gd name="T44" fmla="*/ 0 w 1270"/>
                    <a:gd name="T45" fmla="*/ 0 h 1282"/>
                    <a:gd name="T46" fmla="*/ 0 w 1270"/>
                    <a:gd name="T47" fmla="*/ 0 h 1282"/>
                    <a:gd name="T48" fmla="*/ 0 w 1270"/>
                    <a:gd name="T49" fmla="*/ 0 h 1282"/>
                    <a:gd name="T50" fmla="*/ 0 w 1270"/>
                    <a:gd name="T51" fmla="*/ 0 h 1282"/>
                    <a:gd name="T52" fmla="*/ 0 w 1270"/>
                    <a:gd name="T53" fmla="*/ 0 h 1282"/>
                    <a:gd name="T54" fmla="*/ 0 w 1270"/>
                    <a:gd name="T55" fmla="*/ 0 h 1282"/>
                    <a:gd name="T56" fmla="*/ 0 w 1270"/>
                    <a:gd name="T57" fmla="*/ 0 h 1282"/>
                    <a:gd name="T58" fmla="*/ 0 w 1270"/>
                    <a:gd name="T59" fmla="*/ 0 h 1282"/>
                    <a:gd name="T60" fmla="*/ 0 w 1270"/>
                    <a:gd name="T61" fmla="*/ 0 h 1282"/>
                    <a:gd name="T62" fmla="*/ 0 w 1270"/>
                    <a:gd name="T63" fmla="*/ 0 h 1282"/>
                    <a:gd name="T64" fmla="*/ 0 w 1270"/>
                    <a:gd name="T65" fmla="*/ 0 h 1282"/>
                    <a:gd name="T66" fmla="*/ 0 w 1270"/>
                    <a:gd name="T67" fmla="*/ 0 h 1282"/>
                    <a:gd name="T68" fmla="*/ 0 w 1270"/>
                    <a:gd name="T69" fmla="*/ 0 h 1282"/>
                    <a:gd name="T70" fmla="*/ 0 w 1270"/>
                    <a:gd name="T71" fmla="*/ 0 h 1282"/>
                    <a:gd name="T72" fmla="*/ 0 w 1270"/>
                    <a:gd name="T73" fmla="*/ 0 h 1282"/>
                    <a:gd name="T74" fmla="*/ 0 w 1270"/>
                    <a:gd name="T75" fmla="*/ 0 h 12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0"/>
                    <a:gd name="T115" fmla="*/ 0 h 1282"/>
                    <a:gd name="T116" fmla="*/ 1270 w 1270"/>
                    <a:gd name="T117" fmla="*/ 1282 h 12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0" h="1282">
                      <a:moveTo>
                        <a:pt x="0" y="1225"/>
                      </a:moveTo>
                      <a:lnTo>
                        <a:pt x="1213" y="0"/>
                      </a:lnTo>
                      <a:lnTo>
                        <a:pt x="1213" y="1"/>
                      </a:lnTo>
                      <a:lnTo>
                        <a:pt x="1216" y="2"/>
                      </a:lnTo>
                      <a:lnTo>
                        <a:pt x="1218" y="4"/>
                      </a:lnTo>
                      <a:lnTo>
                        <a:pt x="1222" y="8"/>
                      </a:lnTo>
                      <a:lnTo>
                        <a:pt x="1227" y="12"/>
                      </a:lnTo>
                      <a:lnTo>
                        <a:pt x="1232" y="17"/>
                      </a:lnTo>
                      <a:lnTo>
                        <a:pt x="1237" y="21"/>
                      </a:lnTo>
                      <a:lnTo>
                        <a:pt x="1243" y="27"/>
                      </a:lnTo>
                      <a:lnTo>
                        <a:pt x="1249" y="33"/>
                      </a:lnTo>
                      <a:lnTo>
                        <a:pt x="1253" y="38"/>
                      </a:lnTo>
                      <a:lnTo>
                        <a:pt x="1259" y="43"/>
                      </a:lnTo>
                      <a:lnTo>
                        <a:pt x="1262" y="47"/>
                      </a:lnTo>
                      <a:lnTo>
                        <a:pt x="1266" y="51"/>
                      </a:lnTo>
                      <a:lnTo>
                        <a:pt x="1268" y="54"/>
                      </a:lnTo>
                      <a:lnTo>
                        <a:pt x="1270" y="56"/>
                      </a:lnTo>
                      <a:lnTo>
                        <a:pt x="58" y="1282"/>
                      </a:lnTo>
                      <a:lnTo>
                        <a:pt x="57" y="1282"/>
                      </a:lnTo>
                      <a:lnTo>
                        <a:pt x="55" y="1281"/>
                      </a:lnTo>
                      <a:lnTo>
                        <a:pt x="51" y="1279"/>
                      </a:lnTo>
                      <a:lnTo>
                        <a:pt x="47" y="1276"/>
                      </a:lnTo>
                      <a:lnTo>
                        <a:pt x="42" y="1272"/>
                      </a:lnTo>
                      <a:lnTo>
                        <a:pt x="38" y="1267"/>
                      </a:lnTo>
                      <a:lnTo>
                        <a:pt x="32" y="1263"/>
                      </a:lnTo>
                      <a:lnTo>
                        <a:pt x="26" y="1257"/>
                      </a:lnTo>
                      <a:lnTo>
                        <a:pt x="21" y="1251"/>
                      </a:lnTo>
                      <a:lnTo>
                        <a:pt x="15" y="1246"/>
                      </a:lnTo>
                      <a:lnTo>
                        <a:pt x="10" y="1241"/>
                      </a:lnTo>
                      <a:lnTo>
                        <a:pt x="7" y="1237"/>
                      </a:lnTo>
                      <a:lnTo>
                        <a:pt x="4" y="1232"/>
                      </a:lnTo>
                      <a:lnTo>
                        <a:pt x="1" y="1229"/>
                      </a:lnTo>
                      <a:lnTo>
                        <a:pt x="0" y="1227"/>
                      </a:lnTo>
                      <a:lnTo>
                        <a:pt x="0" y="12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71" name="Oval 677"/>
                <p:cNvSpPr>
                  <a:spLocks noChangeArrowheads="1"/>
                </p:cNvSpPr>
                <p:nvPr/>
              </p:nvSpPr>
              <p:spPr bwMode="auto">
                <a:xfrm>
                  <a:off x="3491" y="1787"/>
                  <a:ext cx="56" cy="6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72" name="Freeform 678"/>
                <p:cNvSpPr>
                  <a:spLocks/>
                </p:cNvSpPr>
                <p:nvPr/>
              </p:nvSpPr>
              <p:spPr bwMode="auto">
                <a:xfrm>
                  <a:off x="3975" y="1642"/>
                  <a:ext cx="129" cy="141"/>
                </a:xfrm>
                <a:custGeom>
                  <a:avLst/>
                  <a:gdLst>
                    <a:gd name="T0" fmla="*/ 0 w 1274"/>
                    <a:gd name="T1" fmla="*/ 0 h 1287"/>
                    <a:gd name="T2" fmla="*/ 0 w 1274"/>
                    <a:gd name="T3" fmla="*/ 0 h 1287"/>
                    <a:gd name="T4" fmla="*/ 0 w 1274"/>
                    <a:gd name="T5" fmla="*/ 0 h 1287"/>
                    <a:gd name="T6" fmla="*/ 0 w 1274"/>
                    <a:gd name="T7" fmla="*/ 0 h 1287"/>
                    <a:gd name="T8" fmla="*/ 0 w 1274"/>
                    <a:gd name="T9" fmla="*/ 0 h 1287"/>
                    <a:gd name="T10" fmla="*/ 0 w 1274"/>
                    <a:gd name="T11" fmla="*/ 0 h 1287"/>
                    <a:gd name="T12" fmla="*/ 0 w 1274"/>
                    <a:gd name="T13" fmla="*/ 0 h 1287"/>
                    <a:gd name="T14" fmla="*/ 0 w 1274"/>
                    <a:gd name="T15" fmla="*/ 0 h 1287"/>
                    <a:gd name="T16" fmla="*/ 0 w 1274"/>
                    <a:gd name="T17" fmla="*/ 0 h 1287"/>
                    <a:gd name="T18" fmla="*/ 0 w 1274"/>
                    <a:gd name="T19" fmla="*/ 0 h 1287"/>
                    <a:gd name="T20" fmla="*/ 0 w 1274"/>
                    <a:gd name="T21" fmla="*/ 0 h 1287"/>
                    <a:gd name="T22" fmla="*/ 0 w 1274"/>
                    <a:gd name="T23" fmla="*/ 0 h 1287"/>
                    <a:gd name="T24" fmla="*/ 0 w 1274"/>
                    <a:gd name="T25" fmla="*/ 0 h 1287"/>
                    <a:gd name="T26" fmla="*/ 0 w 1274"/>
                    <a:gd name="T27" fmla="*/ 0 h 1287"/>
                    <a:gd name="T28" fmla="*/ 0 w 1274"/>
                    <a:gd name="T29" fmla="*/ 0 h 1287"/>
                    <a:gd name="T30" fmla="*/ 0 w 1274"/>
                    <a:gd name="T31" fmla="*/ 0 h 1287"/>
                    <a:gd name="T32" fmla="*/ 0 w 1274"/>
                    <a:gd name="T33" fmla="*/ 0 h 1287"/>
                    <a:gd name="T34" fmla="*/ 0 w 1274"/>
                    <a:gd name="T35" fmla="*/ 0 h 1287"/>
                    <a:gd name="T36" fmla="*/ 0 w 1274"/>
                    <a:gd name="T37" fmla="*/ 0 h 1287"/>
                    <a:gd name="T38" fmla="*/ 0 w 1274"/>
                    <a:gd name="T39" fmla="*/ 0 h 1287"/>
                    <a:gd name="T40" fmla="*/ 0 w 1274"/>
                    <a:gd name="T41" fmla="*/ 0 h 1287"/>
                    <a:gd name="T42" fmla="*/ 0 w 1274"/>
                    <a:gd name="T43" fmla="*/ 0 h 1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4"/>
                    <a:gd name="T67" fmla="*/ 0 h 1287"/>
                    <a:gd name="T68" fmla="*/ 1274 w 1274"/>
                    <a:gd name="T69" fmla="*/ 1287 h 1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4" h="1287">
                      <a:moveTo>
                        <a:pt x="1274" y="57"/>
                      </a:moveTo>
                      <a:lnTo>
                        <a:pt x="57" y="1287"/>
                      </a:lnTo>
                      <a:lnTo>
                        <a:pt x="0" y="1231"/>
                      </a:lnTo>
                      <a:lnTo>
                        <a:pt x="1217" y="0"/>
                      </a:lnTo>
                      <a:lnTo>
                        <a:pt x="1218" y="1"/>
                      </a:lnTo>
                      <a:lnTo>
                        <a:pt x="1220" y="2"/>
                      </a:lnTo>
                      <a:lnTo>
                        <a:pt x="1223" y="4"/>
                      </a:lnTo>
                      <a:lnTo>
                        <a:pt x="1226" y="8"/>
                      </a:lnTo>
                      <a:lnTo>
                        <a:pt x="1231" y="11"/>
                      </a:lnTo>
                      <a:lnTo>
                        <a:pt x="1236" y="17"/>
                      </a:lnTo>
                      <a:lnTo>
                        <a:pt x="1242" y="21"/>
                      </a:lnTo>
                      <a:lnTo>
                        <a:pt x="1248" y="27"/>
                      </a:lnTo>
                      <a:lnTo>
                        <a:pt x="1252" y="33"/>
                      </a:lnTo>
                      <a:lnTo>
                        <a:pt x="1258" y="38"/>
                      </a:lnTo>
                      <a:lnTo>
                        <a:pt x="1262" y="43"/>
                      </a:lnTo>
                      <a:lnTo>
                        <a:pt x="1267" y="48"/>
                      </a:lnTo>
                      <a:lnTo>
                        <a:pt x="1270" y="51"/>
                      </a:lnTo>
                      <a:lnTo>
                        <a:pt x="1273" y="54"/>
                      </a:lnTo>
                      <a:lnTo>
                        <a:pt x="1274" y="5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73" name="Freeform 679"/>
                <p:cNvSpPr>
                  <a:spLocks/>
                </p:cNvSpPr>
                <p:nvPr/>
              </p:nvSpPr>
              <p:spPr bwMode="auto">
                <a:xfrm>
                  <a:off x="3975" y="1642"/>
                  <a:ext cx="129" cy="141"/>
                </a:xfrm>
                <a:custGeom>
                  <a:avLst/>
                  <a:gdLst>
                    <a:gd name="T0" fmla="*/ 0 w 1274"/>
                    <a:gd name="T1" fmla="*/ 0 h 1287"/>
                    <a:gd name="T2" fmla="*/ 0 w 1274"/>
                    <a:gd name="T3" fmla="*/ 0 h 1287"/>
                    <a:gd name="T4" fmla="*/ 0 w 1274"/>
                    <a:gd name="T5" fmla="*/ 0 h 1287"/>
                    <a:gd name="T6" fmla="*/ 0 w 1274"/>
                    <a:gd name="T7" fmla="*/ 0 h 1287"/>
                    <a:gd name="T8" fmla="*/ 0 w 1274"/>
                    <a:gd name="T9" fmla="*/ 0 h 1287"/>
                    <a:gd name="T10" fmla="*/ 0 w 1274"/>
                    <a:gd name="T11" fmla="*/ 0 h 1287"/>
                    <a:gd name="T12" fmla="*/ 0 w 1274"/>
                    <a:gd name="T13" fmla="*/ 0 h 1287"/>
                    <a:gd name="T14" fmla="*/ 0 w 1274"/>
                    <a:gd name="T15" fmla="*/ 0 h 1287"/>
                    <a:gd name="T16" fmla="*/ 0 w 1274"/>
                    <a:gd name="T17" fmla="*/ 0 h 1287"/>
                    <a:gd name="T18" fmla="*/ 0 w 1274"/>
                    <a:gd name="T19" fmla="*/ 0 h 1287"/>
                    <a:gd name="T20" fmla="*/ 0 w 1274"/>
                    <a:gd name="T21" fmla="*/ 0 h 1287"/>
                    <a:gd name="T22" fmla="*/ 0 w 1274"/>
                    <a:gd name="T23" fmla="*/ 0 h 1287"/>
                    <a:gd name="T24" fmla="*/ 0 w 1274"/>
                    <a:gd name="T25" fmla="*/ 0 h 1287"/>
                    <a:gd name="T26" fmla="*/ 0 w 1274"/>
                    <a:gd name="T27" fmla="*/ 0 h 1287"/>
                    <a:gd name="T28" fmla="*/ 0 w 1274"/>
                    <a:gd name="T29" fmla="*/ 0 h 1287"/>
                    <a:gd name="T30" fmla="*/ 0 w 1274"/>
                    <a:gd name="T31" fmla="*/ 0 h 1287"/>
                    <a:gd name="T32" fmla="*/ 0 w 1274"/>
                    <a:gd name="T33" fmla="*/ 0 h 1287"/>
                    <a:gd name="T34" fmla="*/ 0 w 1274"/>
                    <a:gd name="T35" fmla="*/ 0 h 1287"/>
                    <a:gd name="T36" fmla="*/ 0 w 1274"/>
                    <a:gd name="T37" fmla="*/ 0 h 1287"/>
                    <a:gd name="T38" fmla="*/ 0 w 1274"/>
                    <a:gd name="T39" fmla="*/ 0 h 1287"/>
                    <a:gd name="T40" fmla="*/ 0 w 1274"/>
                    <a:gd name="T41" fmla="*/ 0 h 1287"/>
                    <a:gd name="T42" fmla="*/ 0 w 1274"/>
                    <a:gd name="T43" fmla="*/ 0 h 1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4"/>
                    <a:gd name="T67" fmla="*/ 0 h 1287"/>
                    <a:gd name="T68" fmla="*/ 1274 w 1274"/>
                    <a:gd name="T69" fmla="*/ 1287 h 1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4" h="1287">
                      <a:moveTo>
                        <a:pt x="1274" y="57"/>
                      </a:moveTo>
                      <a:lnTo>
                        <a:pt x="57" y="1287"/>
                      </a:lnTo>
                      <a:lnTo>
                        <a:pt x="0" y="1231"/>
                      </a:lnTo>
                      <a:lnTo>
                        <a:pt x="1217" y="0"/>
                      </a:lnTo>
                      <a:lnTo>
                        <a:pt x="1218" y="1"/>
                      </a:lnTo>
                      <a:lnTo>
                        <a:pt x="1220" y="2"/>
                      </a:lnTo>
                      <a:lnTo>
                        <a:pt x="1223" y="4"/>
                      </a:lnTo>
                      <a:lnTo>
                        <a:pt x="1226" y="8"/>
                      </a:lnTo>
                      <a:lnTo>
                        <a:pt x="1231" y="11"/>
                      </a:lnTo>
                      <a:lnTo>
                        <a:pt x="1236" y="17"/>
                      </a:lnTo>
                      <a:lnTo>
                        <a:pt x="1242" y="21"/>
                      </a:lnTo>
                      <a:lnTo>
                        <a:pt x="1248" y="27"/>
                      </a:lnTo>
                      <a:lnTo>
                        <a:pt x="1252" y="33"/>
                      </a:lnTo>
                      <a:lnTo>
                        <a:pt x="1258" y="38"/>
                      </a:lnTo>
                      <a:lnTo>
                        <a:pt x="1262" y="43"/>
                      </a:lnTo>
                      <a:lnTo>
                        <a:pt x="1267" y="48"/>
                      </a:lnTo>
                      <a:lnTo>
                        <a:pt x="1270" y="51"/>
                      </a:lnTo>
                      <a:lnTo>
                        <a:pt x="1273" y="54"/>
                      </a:lnTo>
                      <a:lnTo>
                        <a:pt x="1274" y="5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74" name="Oval 680"/>
                <p:cNvSpPr>
                  <a:spLocks noChangeArrowheads="1"/>
                </p:cNvSpPr>
                <p:nvPr/>
              </p:nvSpPr>
              <p:spPr bwMode="auto">
                <a:xfrm>
                  <a:off x="3931" y="1771"/>
                  <a:ext cx="56" cy="6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75" name="Oval 681"/>
                <p:cNvSpPr>
                  <a:spLocks noChangeArrowheads="1"/>
                </p:cNvSpPr>
                <p:nvPr/>
              </p:nvSpPr>
              <p:spPr bwMode="auto">
                <a:xfrm>
                  <a:off x="4063" y="1270"/>
                  <a:ext cx="56" cy="6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76" name="Freeform 682"/>
                <p:cNvSpPr>
                  <a:spLocks/>
                </p:cNvSpPr>
                <p:nvPr/>
              </p:nvSpPr>
              <p:spPr bwMode="auto">
                <a:xfrm>
                  <a:off x="3536" y="1659"/>
                  <a:ext cx="128" cy="140"/>
                </a:xfrm>
                <a:custGeom>
                  <a:avLst/>
                  <a:gdLst>
                    <a:gd name="T0" fmla="*/ 0 w 1268"/>
                    <a:gd name="T1" fmla="*/ 0 h 1287"/>
                    <a:gd name="T2" fmla="*/ 0 w 1268"/>
                    <a:gd name="T3" fmla="*/ 0 h 1287"/>
                    <a:gd name="T4" fmla="*/ 0 w 1268"/>
                    <a:gd name="T5" fmla="*/ 0 h 1287"/>
                    <a:gd name="T6" fmla="*/ 0 w 1268"/>
                    <a:gd name="T7" fmla="*/ 0 h 1287"/>
                    <a:gd name="T8" fmla="*/ 0 w 1268"/>
                    <a:gd name="T9" fmla="*/ 0 h 1287"/>
                    <a:gd name="T10" fmla="*/ 0 w 1268"/>
                    <a:gd name="T11" fmla="*/ 0 h 1287"/>
                    <a:gd name="T12" fmla="*/ 0 w 1268"/>
                    <a:gd name="T13" fmla="*/ 0 h 1287"/>
                    <a:gd name="T14" fmla="*/ 0 w 1268"/>
                    <a:gd name="T15" fmla="*/ 0 h 1287"/>
                    <a:gd name="T16" fmla="*/ 0 w 1268"/>
                    <a:gd name="T17" fmla="*/ 0 h 1287"/>
                    <a:gd name="T18" fmla="*/ 0 w 1268"/>
                    <a:gd name="T19" fmla="*/ 0 h 1287"/>
                    <a:gd name="T20" fmla="*/ 0 w 1268"/>
                    <a:gd name="T21" fmla="*/ 0 h 1287"/>
                    <a:gd name="T22" fmla="*/ 0 w 1268"/>
                    <a:gd name="T23" fmla="*/ 0 h 1287"/>
                    <a:gd name="T24" fmla="*/ 0 w 1268"/>
                    <a:gd name="T25" fmla="*/ 0 h 1287"/>
                    <a:gd name="T26" fmla="*/ 0 w 1268"/>
                    <a:gd name="T27" fmla="*/ 0 h 1287"/>
                    <a:gd name="T28" fmla="*/ 0 w 1268"/>
                    <a:gd name="T29" fmla="*/ 0 h 1287"/>
                    <a:gd name="T30" fmla="*/ 0 w 1268"/>
                    <a:gd name="T31" fmla="*/ 0 h 1287"/>
                    <a:gd name="T32" fmla="*/ 0 w 1268"/>
                    <a:gd name="T33" fmla="*/ 0 h 1287"/>
                    <a:gd name="T34" fmla="*/ 0 w 1268"/>
                    <a:gd name="T35" fmla="*/ 0 h 1287"/>
                    <a:gd name="T36" fmla="*/ 0 w 1268"/>
                    <a:gd name="T37" fmla="*/ 0 h 1287"/>
                    <a:gd name="T38" fmla="*/ 0 w 1268"/>
                    <a:gd name="T39" fmla="*/ 0 h 1287"/>
                    <a:gd name="T40" fmla="*/ 0 w 1268"/>
                    <a:gd name="T41" fmla="*/ 0 h 1287"/>
                    <a:gd name="T42" fmla="*/ 0 w 1268"/>
                    <a:gd name="T43" fmla="*/ 0 h 1287"/>
                    <a:gd name="T44" fmla="*/ 0 w 1268"/>
                    <a:gd name="T45" fmla="*/ 0 h 1287"/>
                    <a:gd name="T46" fmla="*/ 0 w 1268"/>
                    <a:gd name="T47" fmla="*/ 0 h 1287"/>
                    <a:gd name="T48" fmla="*/ 0 w 1268"/>
                    <a:gd name="T49" fmla="*/ 0 h 1287"/>
                    <a:gd name="T50" fmla="*/ 0 w 1268"/>
                    <a:gd name="T51" fmla="*/ 0 h 1287"/>
                    <a:gd name="T52" fmla="*/ 0 w 1268"/>
                    <a:gd name="T53" fmla="*/ 0 h 1287"/>
                    <a:gd name="T54" fmla="*/ 0 w 1268"/>
                    <a:gd name="T55" fmla="*/ 0 h 1287"/>
                    <a:gd name="T56" fmla="*/ 0 w 1268"/>
                    <a:gd name="T57" fmla="*/ 0 h 1287"/>
                    <a:gd name="T58" fmla="*/ 0 w 1268"/>
                    <a:gd name="T59" fmla="*/ 0 h 1287"/>
                    <a:gd name="T60" fmla="*/ 0 w 1268"/>
                    <a:gd name="T61" fmla="*/ 0 h 1287"/>
                    <a:gd name="T62" fmla="*/ 0 w 1268"/>
                    <a:gd name="T63" fmla="*/ 0 h 1287"/>
                    <a:gd name="T64" fmla="*/ 0 w 1268"/>
                    <a:gd name="T65" fmla="*/ 0 h 1287"/>
                    <a:gd name="T66" fmla="*/ 0 w 1268"/>
                    <a:gd name="T67" fmla="*/ 0 h 1287"/>
                    <a:gd name="T68" fmla="*/ 0 w 1268"/>
                    <a:gd name="T69" fmla="*/ 0 h 1287"/>
                    <a:gd name="T70" fmla="*/ 0 w 1268"/>
                    <a:gd name="T71" fmla="*/ 0 h 1287"/>
                    <a:gd name="T72" fmla="*/ 0 w 1268"/>
                    <a:gd name="T73" fmla="*/ 0 h 1287"/>
                    <a:gd name="T74" fmla="*/ 0 w 1268"/>
                    <a:gd name="T75" fmla="*/ 0 h 1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8"/>
                    <a:gd name="T115" fmla="*/ 0 h 1287"/>
                    <a:gd name="T116" fmla="*/ 1268 w 1268"/>
                    <a:gd name="T117" fmla="*/ 1287 h 1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8" h="1287">
                      <a:moveTo>
                        <a:pt x="0" y="1230"/>
                      </a:moveTo>
                      <a:lnTo>
                        <a:pt x="1211" y="0"/>
                      </a:lnTo>
                      <a:lnTo>
                        <a:pt x="1212" y="0"/>
                      </a:lnTo>
                      <a:lnTo>
                        <a:pt x="1215" y="1"/>
                      </a:lnTo>
                      <a:lnTo>
                        <a:pt x="1217" y="3"/>
                      </a:lnTo>
                      <a:lnTo>
                        <a:pt x="1221" y="7"/>
                      </a:lnTo>
                      <a:lnTo>
                        <a:pt x="1226" y="10"/>
                      </a:lnTo>
                      <a:lnTo>
                        <a:pt x="1230" y="15"/>
                      </a:lnTo>
                      <a:lnTo>
                        <a:pt x="1236" y="20"/>
                      </a:lnTo>
                      <a:lnTo>
                        <a:pt x="1242" y="26"/>
                      </a:lnTo>
                      <a:lnTo>
                        <a:pt x="1247" y="32"/>
                      </a:lnTo>
                      <a:lnTo>
                        <a:pt x="1253" y="36"/>
                      </a:lnTo>
                      <a:lnTo>
                        <a:pt x="1258" y="42"/>
                      </a:lnTo>
                      <a:lnTo>
                        <a:pt x="1261" y="46"/>
                      </a:lnTo>
                      <a:lnTo>
                        <a:pt x="1264" y="50"/>
                      </a:lnTo>
                      <a:lnTo>
                        <a:pt x="1267" y="53"/>
                      </a:lnTo>
                      <a:lnTo>
                        <a:pt x="1268" y="56"/>
                      </a:lnTo>
                      <a:lnTo>
                        <a:pt x="1268" y="57"/>
                      </a:lnTo>
                      <a:lnTo>
                        <a:pt x="58" y="1286"/>
                      </a:lnTo>
                      <a:lnTo>
                        <a:pt x="57" y="1287"/>
                      </a:lnTo>
                      <a:lnTo>
                        <a:pt x="54" y="1286"/>
                      </a:lnTo>
                      <a:lnTo>
                        <a:pt x="51" y="1283"/>
                      </a:lnTo>
                      <a:lnTo>
                        <a:pt x="47" y="1281"/>
                      </a:lnTo>
                      <a:lnTo>
                        <a:pt x="42" y="1277"/>
                      </a:lnTo>
                      <a:lnTo>
                        <a:pt x="37" y="1273"/>
                      </a:lnTo>
                      <a:lnTo>
                        <a:pt x="31" y="1268"/>
                      </a:lnTo>
                      <a:lnTo>
                        <a:pt x="25" y="1262"/>
                      </a:lnTo>
                      <a:lnTo>
                        <a:pt x="20" y="1256"/>
                      </a:lnTo>
                      <a:lnTo>
                        <a:pt x="15" y="1252"/>
                      </a:lnTo>
                      <a:lnTo>
                        <a:pt x="10" y="1246"/>
                      </a:lnTo>
                      <a:lnTo>
                        <a:pt x="6" y="1242"/>
                      </a:lnTo>
                      <a:lnTo>
                        <a:pt x="4" y="1237"/>
                      </a:lnTo>
                      <a:lnTo>
                        <a:pt x="1" y="1234"/>
                      </a:lnTo>
                      <a:lnTo>
                        <a:pt x="0" y="1231"/>
                      </a:lnTo>
                      <a:lnTo>
                        <a:pt x="0" y="123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77" name="Freeform 683"/>
                <p:cNvSpPr>
                  <a:spLocks/>
                </p:cNvSpPr>
                <p:nvPr/>
              </p:nvSpPr>
              <p:spPr bwMode="auto">
                <a:xfrm>
                  <a:off x="3536" y="1659"/>
                  <a:ext cx="128" cy="140"/>
                </a:xfrm>
                <a:custGeom>
                  <a:avLst/>
                  <a:gdLst>
                    <a:gd name="T0" fmla="*/ 0 w 1268"/>
                    <a:gd name="T1" fmla="*/ 0 h 1287"/>
                    <a:gd name="T2" fmla="*/ 0 w 1268"/>
                    <a:gd name="T3" fmla="*/ 0 h 1287"/>
                    <a:gd name="T4" fmla="*/ 0 w 1268"/>
                    <a:gd name="T5" fmla="*/ 0 h 1287"/>
                    <a:gd name="T6" fmla="*/ 0 w 1268"/>
                    <a:gd name="T7" fmla="*/ 0 h 1287"/>
                    <a:gd name="T8" fmla="*/ 0 w 1268"/>
                    <a:gd name="T9" fmla="*/ 0 h 1287"/>
                    <a:gd name="T10" fmla="*/ 0 w 1268"/>
                    <a:gd name="T11" fmla="*/ 0 h 1287"/>
                    <a:gd name="T12" fmla="*/ 0 w 1268"/>
                    <a:gd name="T13" fmla="*/ 0 h 1287"/>
                    <a:gd name="T14" fmla="*/ 0 w 1268"/>
                    <a:gd name="T15" fmla="*/ 0 h 1287"/>
                    <a:gd name="T16" fmla="*/ 0 w 1268"/>
                    <a:gd name="T17" fmla="*/ 0 h 1287"/>
                    <a:gd name="T18" fmla="*/ 0 w 1268"/>
                    <a:gd name="T19" fmla="*/ 0 h 1287"/>
                    <a:gd name="T20" fmla="*/ 0 w 1268"/>
                    <a:gd name="T21" fmla="*/ 0 h 1287"/>
                    <a:gd name="T22" fmla="*/ 0 w 1268"/>
                    <a:gd name="T23" fmla="*/ 0 h 1287"/>
                    <a:gd name="T24" fmla="*/ 0 w 1268"/>
                    <a:gd name="T25" fmla="*/ 0 h 1287"/>
                    <a:gd name="T26" fmla="*/ 0 w 1268"/>
                    <a:gd name="T27" fmla="*/ 0 h 1287"/>
                    <a:gd name="T28" fmla="*/ 0 w 1268"/>
                    <a:gd name="T29" fmla="*/ 0 h 1287"/>
                    <a:gd name="T30" fmla="*/ 0 w 1268"/>
                    <a:gd name="T31" fmla="*/ 0 h 1287"/>
                    <a:gd name="T32" fmla="*/ 0 w 1268"/>
                    <a:gd name="T33" fmla="*/ 0 h 1287"/>
                    <a:gd name="T34" fmla="*/ 0 w 1268"/>
                    <a:gd name="T35" fmla="*/ 0 h 1287"/>
                    <a:gd name="T36" fmla="*/ 0 w 1268"/>
                    <a:gd name="T37" fmla="*/ 0 h 1287"/>
                    <a:gd name="T38" fmla="*/ 0 w 1268"/>
                    <a:gd name="T39" fmla="*/ 0 h 1287"/>
                    <a:gd name="T40" fmla="*/ 0 w 1268"/>
                    <a:gd name="T41" fmla="*/ 0 h 1287"/>
                    <a:gd name="T42" fmla="*/ 0 w 1268"/>
                    <a:gd name="T43" fmla="*/ 0 h 1287"/>
                    <a:gd name="T44" fmla="*/ 0 w 1268"/>
                    <a:gd name="T45" fmla="*/ 0 h 1287"/>
                    <a:gd name="T46" fmla="*/ 0 w 1268"/>
                    <a:gd name="T47" fmla="*/ 0 h 1287"/>
                    <a:gd name="T48" fmla="*/ 0 w 1268"/>
                    <a:gd name="T49" fmla="*/ 0 h 1287"/>
                    <a:gd name="T50" fmla="*/ 0 w 1268"/>
                    <a:gd name="T51" fmla="*/ 0 h 1287"/>
                    <a:gd name="T52" fmla="*/ 0 w 1268"/>
                    <a:gd name="T53" fmla="*/ 0 h 1287"/>
                    <a:gd name="T54" fmla="*/ 0 w 1268"/>
                    <a:gd name="T55" fmla="*/ 0 h 1287"/>
                    <a:gd name="T56" fmla="*/ 0 w 1268"/>
                    <a:gd name="T57" fmla="*/ 0 h 1287"/>
                    <a:gd name="T58" fmla="*/ 0 w 1268"/>
                    <a:gd name="T59" fmla="*/ 0 h 1287"/>
                    <a:gd name="T60" fmla="*/ 0 w 1268"/>
                    <a:gd name="T61" fmla="*/ 0 h 1287"/>
                    <a:gd name="T62" fmla="*/ 0 w 1268"/>
                    <a:gd name="T63" fmla="*/ 0 h 1287"/>
                    <a:gd name="T64" fmla="*/ 0 w 1268"/>
                    <a:gd name="T65" fmla="*/ 0 h 1287"/>
                    <a:gd name="T66" fmla="*/ 0 w 1268"/>
                    <a:gd name="T67" fmla="*/ 0 h 1287"/>
                    <a:gd name="T68" fmla="*/ 0 w 1268"/>
                    <a:gd name="T69" fmla="*/ 0 h 1287"/>
                    <a:gd name="T70" fmla="*/ 0 w 1268"/>
                    <a:gd name="T71" fmla="*/ 0 h 1287"/>
                    <a:gd name="T72" fmla="*/ 0 w 1268"/>
                    <a:gd name="T73" fmla="*/ 0 h 1287"/>
                    <a:gd name="T74" fmla="*/ 0 w 1268"/>
                    <a:gd name="T75" fmla="*/ 0 h 1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8"/>
                    <a:gd name="T115" fmla="*/ 0 h 1287"/>
                    <a:gd name="T116" fmla="*/ 1268 w 1268"/>
                    <a:gd name="T117" fmla="*/ 1287 h 1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8" h="1287">
                      <a:moveTo>
                        <a:pt x="0" y="1230"/>
                      </a:moveTo>
                      <a:lnTo>
                        <a:pt x="1211" y="0"/>
                      </a:lnTo>
                      <a:lnTo>
                        <a:pt x="1212" y="0"/>
                      </a:lnTo>
                      <a:lnTo>
                        <a:pt x="1215" y="1"/>
                      </a:lnTo>
                      <a:lnTo>
                        <a:pt x="1217" y="3"/>
                      </a:lnTo>
                      <a:lnTo>
                        <a:pt x="1221" y="7"/>
                      </a:lnTo>
                      <a:lnTo>
                        <a:pt x="1226" y="10"/>
                      </a:lnTo>
                      <a:lnTo>
                        <a:pt x="1230" y="15"/>
                      </a:lnTo>
                      <a:lnTo>
                        <a:pt x="1236" y="20"/>
                      </a:lnTo>
                      <a:lnTo>
                        <a:pt x="1242" y="26"/>
                      </a:lnTo>
                      <a:lnTo>
                        <a:pt x="1247" y="32"/>
                      </a:lnTo>
                      <a:lnTo>
                        <a:pt x="1253" y="36"/>
                      </a:lnTo>
                      <a:lnTo>
                        <a:pt x="1258" y="42"/>
                      </a:lnTo>
                      <a:lnTo>
                        <a:pt x="1261" y="46"/>
                      </a:lnTo>
                      <a:lnTo>
                        <a:pt x="1264" y="50"/>
                      </a:lnTo>
                      <a:lnTo>
                        <a:pt x="1267" y="53"/>
                      </a:lnTo>
                      <a:lnTo>
                        <a:pt x="1268" y="56"/>
                      </a:lnTo>
                      <a:lnTo>
                        <a:pt x="1268" y="57"/>
                      </a:lnTo>
                      <a:lnTo>
                        <a:pt x="58" y="1286"/>
                      </a:lnTo>
                      <a:lnTo>
                        <a:pt x="57" y="1287"/>
                      </a:lnTo>
                      <a:lnTo>
                        <a:pt x="54" y="1286"/>
                      </a:lnTo>
                      <a:lnTo>
                        <a:pt x="51" y="1283"/>
                      </a:lnTo>
                      <a:lnTo>
                        <a:pt x="47" y="1281"/>
                      </a:lnTo>
                      <a:lnTo>
                        <a:pt x="42" y="1277"/>
                      </a:lnTo>
                      <a:lnTo>
                        <a:pt x="37" y="1273"/>
                      </a:lnTo>
                      <a:lnTo>
                        <a:pt x="31" y="1268"/>
                      </a:lnTo>
                      <a:lnTo>
                        <a:pt x="25" y="1262"/>
                      </a:lnTo>
                      <a:lnTo>
                        <a:pt x="20" y="1256"/>
                      </a:lnTo>
                      <a:lnTo>
                        <a:pt x="15" y="1252"/>
                      </a:lnTo>
                      <a:lnTo>
                        <a:pt x="10" y="1246"/>
                      </a:lnTo>
                      <a:lnTo>
                        <a:pt x="6" y="1242"/>
                      </a:lnTo>
                      <a:lnTo>
                        <a:pt x="4" y="1237"/>
                      </a:lnTo>
                      <a:lnTo>
                        <a:pt x="1" y="1234"/>
                      </a:lnTo>
                      <a:lnTo>
                        <a:pt x="0" y="1231"/>
                      </a:lnTo>
                      <a:lnTo>
                        <a:pt x="0" y="123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78" name="Freeform 684"/>
                <p:cNvSpPr>
                  <a:spLocks/>
                </p:cNvSpPr>
                <p:nvPr/>
              </p:nvSpPr>
              <p:spPr bwMode="auto">
                <a:xfrm>
                  <a:off x="3658" y="1659"/>
                  <a:ext cx="6" cy="6"/>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26" y="31"/>
                      </a:moveTo>
                      <a:lnTo>
                        <a:pt x="21" y="25"/>
                      </a:lnTo>
                      <a:lnTo>
                        <a:pt x="16" y="19"/>
                      </a:lnTo>
                      <a:lnTo>
                        <a:pt x="12" y="15"/>
                      </a:lnTo>
                      <a:lnTo>
                        <a:pt x="7" y="10"/>
                      </a:lnTo>
                      <a:lnTo>
                        <a:pt x="4" y="6"/>
                      </a:lnTo>
                      <a:lnTo>
                        <a:pt x="1" y="3"/>
                      </a:lnTo>
                      <a:lnTo>
                        <a:pt x="0" y="1"/>
                      </a:lnTo>
                      <a:lnTo>
                        <a:pt x="0" y="0"/>
                      </a:lnTo>
                      <a:lnTo>
                        <a:pt x="1" y="0"/>
                      </a:lnTo>
                      <a:lnTo>
                        <a:pt x="4" y="1"/>
                      </a:lnTo>
                      <a:lnTo>
                        <a:pt x="6" y="3"/>
                      </a:lnTo>
                      <a:lnTo>
                        <a:pt x="10" y="7"/>
                      </a:lnTo>
                      <a:lnTo>
                        <a:pt x="15" y="10"/>
                      </a:lnTo>
                      <a:lnTo>
                        <a:pt x="19" y="15"/>
                      </a:lnTo>
                      <a:lnTo>
                        <a:pt x="25" y="20"/>
                      </a:lnTo>
                      <a:lnTo>
                        <a:pt x="31" y="26"/>
                      </a:lnTo>
                      <a:lnTo>
                        <a:pt x="36" y="32"/>
                      </a:lnTo>
                      <a:lnTo>
                        <a:pt x="42" y="36"/>
                      </a:lnTo>
                      <a:lnTo>
                        <a:pt x="47" y="42"/>
                      </a:lnTo>
                      <a:lnTo>
                        <a:pt x="50" y="46"/>
                      </a:lnTo>
                      <a:lnTo>
                        <a:pt x="53" y="50"/>
                      </a:lnTo>
                      <a:lnTo>
                        <a:pt x="56" y="53"/>
                      </a:lnTo>
                      <a:lnTo>
                        <a:pt x="57" y="56"/>
                      </a:lnTo>
                      <a:lnTo>
                        <a:pt x="57" y="57"/>
                      </a:lnTo>
                      <a:lnTo>
                        <a:pt x="57" y="56"/>
                      </a:lnTo>
                      <a:lnTo>
                        <a:pt x="55" y="54"/>
                      </a:lnTo>
                      <a:lnTo>
                        <a:pt x="51" y="52"/>
                      </a:lnTo>
                      <a:lnTo>
                        <a:pt x="48" y="50"/>
                      </a:lnTo>
                      <a:lnTo>
                        <a:pt x="43" y="45"/>
                      </a:lnTo>
                      <a:lnTo>
                        <a:pt x="38" y="41"/>
                      </a:lnTo>
                      <a:lnTo>
                        <a:pt x="32" y="35"/>
                      </a:lnTo>
                      <a:lnTo>
                        <a:pt x="26" y="3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79" name="Freeform 685"/>
                <p:cNvSpPr>
                  <a:spLocks/>
                </p:cNvSpPr>
                <p:nvPr/>
              </p:nvSpPr>
              <p:spPr bwMode="auto">
                <a:xfrm>
                  <a:off x="3658" y="1659"/>
                  <a:ext cx="6" cy="6"/>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26" y="31"/>
                      </a:moveTo>
                      <a:lnTo>
                        <a:pt x="21" y="25"/>
                      </a:lnTo>
                      <a:lnTo>
                        <a:pt x="16" y="19"/>
                      </a:lnTo>
                      <a:lnTo>
                        <a:pt x="12" y="15"/>
                      </a:lnTo>
                      <a:lnTo>
                        <a:pt x="7" y="10"/>
                      </a:lnTo>
                      <a:lnTo>
                        <a:pt x="4" y="6"/>
                      </a:lnTo>
                      <a:lnTo>
                        <a:pt x="1" y="3"/>
                      </a:lnTo>
                      <a:lnTo>
                        <a:pt x="0" y="1"/>
                      </a:lnTo>
                      <a:lnTo>
                        <a:pt x="0" y="0"/>
                      </a:lnTo>
                      <a:lnTo>
                        <a:pt x="1" y="0"/>
                      </a:lnTo>
                      <a:lnTo>
                        <a:pt x="4" y="1"/>
                      </a:lnTo>
                      <a:lnTo>
                        <a:pt x="6" y="3"/>
                      </a:lnTo>
                      <a:lnTo>
                        <a:pt x="10" y="7"/>
                      </a:lnTo>
                      <a:lnTo>
                        <a:pt x="15" y="10"/>
                      </a:lnTo>
                      <a:lnTo>
                        <a:pt x="19" y="15"/>
                      </a:lnTo>
                      <a:lnTo>
                        <a:pt x="25" y="20"/>
                      </a:lnTo>
                      <a:lnTo>
                        <a:pt x="31" y="26"/>
                      </a:lnTo>
                      <a:lnTo>
                        <a:pt x="36" y="32"/>
                      </a:lnTo>
                      <a:lnTo>
                        <a:pt x="42" y="36"/>
                      </a:lnTo>
                      <a:lnTo>
                        <a:pt x="47" y="42"/>
                      </a:lnTo>
                      <a:lnTo>
                        <a:pt x="50" y="46"/>
                      </a:lnTo>
                      <a:lnTo>
                        <a:pt x="53" y="50"/>
                      </a:lnTo>
                      <a:lnTo>
                        <a:pt x="56" y="53"/>
                      </a:lnTo>
                      <a:lnTo>
                        <a:pt x="57" y="56"/>
                      </a:lnTo>
                      <a:lnTo>
                        <a:pt x="57" y="57"/>
                      </a:lnTo>
                      <a:lnTo>
                        <a:pt x="57" y="56"/>
                      </a:lnTo>
                      <a:lnTo>
                        <a:pt x="55" y="54"/>
                      </a:lnTo>
                      <a:lnTo>
                        <a:pt x="51" y="52"/>
                      </a:lnTo>
                      <a:lnTo>
                        <a:pt x="48" y="50"/>
                      </a:lnTo>
                      <a:lnTo>
                        <a:pt x="43" y="45"/>
                      </a:lnTo>
                      <a:lnTo>
                        <a:pt x="38" y="41"/>
                      </a:lnTo>
                      <a:lnTo>
                        <a:pt x="32" y="35"/>
                      </a:lnTo>
                      <a:lnTo>
                        <a:pt x="26" y="3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0" name="Freeform 686"/>
                <p:cNvSpPr>
                  <a:spLocks/>
                </p:cNvSpPr>
                <p:nvPr/>
              </p:nvSpPr>
              <p:spPr bwMode="auto">
                <a:xfrm>
                  <a:off x="3946" y="1319"/>
                  <a:ext cx="128" cy="142"/>
                </a:xfrm>
                <a:custGeom>
                  <a:avLst/>
                  <a:gdLst>
                    <a:gd name="T0" fmla="*/ 0 w 1279"/>
                    <a:gd name="T1" fmla="*/ 0 h 1297"/>
                    <a:gd name="T2" fmla="*/ 0 w 1279"/>
                    <a:gd name="T3" fmla="*/ 0 h 1297"/>
                    <a:gd name="T4" fmla="*/ 0 w 1279"/>
                    <a:gd name="T5" fmla="*/ 0 h 1297"/>
                    <a:gd name="T6" fmla="*/ 0 w 1279"/>
                    <a:gd name="T7" fmla="*/ 0 h 1297"/>
                    <a:gd name="T8" fmla="*/ 0 w 1279"/>
                    <a:gd name="T9" fmla="*/ 0 h 1297"/>
                    <a:gd name="T10" fmla="*/ 0 w 1279"/>
                    <a:gd name="T11" fmla="*/ 0 h 1297"/>
                    <a:gd name="T12" fmla="*/ 0 w 1279"/>
                    <a:gd name="T13" fmla="*/ 0 h 1297"/>
                    <a:gd name="T14" fmla="*/ 0 w 1279"/>
                    <a:gd name="T15" fmla="*/ 0 h 1297"/>
                    <a:gd name="T16" fmla="*/ 0 w 1279"/>
                    <a:gd name="T17" fmla="*/ 0 h 1297"/>
                    <a:gd name="T18" fmla="*/ 0 w 1279"/>
                    <a:gd name="T19" fmla="*/ 0 h 1297"/>
                    <a:gd name="T20" fmla="*/ 0 w 1279"/>
                    <a:gd name="T21" fmla="*/ 0 h 1297"/>
                    <a:gd name="T22" fmla="*/ 0 w 1279"/>
                    <a:gd name="T23" fmla="*/ 0 h 1297"/>
                    <a:gd name="T24" fmla="*/ 0 w 1279"/>
                    <a:gd name="T25" fmla="*/ 0 h 1297"/>
                    <a:gd name="T26" fmla="*/ 0 w 1279"/>
                    <a:gd name="T27" fmla="*/ 0 h 1297"/>
                    <a:gd name="T28" fmla="*/ 0 w 1279"/>
                    <a:gd name="T29" fmla="*/ 0 h 1297"/>
                    <a:gd name="T30" fmla="*/ 0 w 1279"/>
                    <a:gd name="T31" fmla="*/ 0 h 1297"/>
                    <a:gd name="T32" fmla="*/ 0 w 1279"/>
                    <a:gd name="T33" fmla="*/ 0 h 1297"/>
                    <a:gd name="T34" fmla="*/ 0 w 1279"/>
                    <a:gd name="T35" fmla="*/ 0 h 1297"/>
                    <a:gd name="T36" fmla="*/ 0 w 1279"/>
                    <a:gd name="T37" fmla="*/ 0 h 1297"/>
                    <a:gd name="T38" fmla="*/ 0 w 1279"/>
                    <a:gd name="T39" fmla="*/ 0 h 1297"/>
                    <a:gd name="T40" fmla="*/ 0 w 1279"/>
                    <a:gd name="T41" fmla="*/ 0 h 1297"/>
                    <a:gd name="T42" fmla="*/ 0 w 1279"/>
                    <a:gd name="T43" fmla="*/ 0 h 1297"/>
                    <a:gd name="T44" fmla="*/ 0 w 1279"/>
                    <a:gd name="T45" fmla="*/ 0 h 1297"/>
                    <a:gd name="T46" fmla="*/ 0 w 1279"/>
                    <a:gd name="T47" fmla="*/ 0 h 1297"/>
                    <a:gd name="T48" fmla="*/ 0 w 1279"/>
                    <a:gd name="T49" fmla="*/ 0 h 1297"/>
                    <a:gd name="T50" fmla="*/ 0 w 1279"/>
                    <a:gd name="T51" fmla="*/ 0 h 1297"/>
                    <a:gd name="T52" fmla="*/ 0 w 1279"/>
                    <a:gd name="T53" fmla="*/ 0 h 1297"/>
                    <a:gd name="T54" fmla="*/ 0 w 1279"/>
                    <a:gd name="T55" fmla="*/ 0 h 1297"/>
                    <a:gd name="T56" fmla="*/ 0 w 1279"/>
                    <a:gd name="T57" fmla="*/ 0 h 1297"/>
                    <a:gd name="T58" fmla="*/ 0 w 1279"/>
                    <a:gd name="T59" fmla="*/ 0 h 1297"/>
                    <a:gd name="T60" fmla="*/ 0 w 1279"/>
                    <a:gd name="T61" fmla="*/ 0 h 1297"/>
                    <a:gd name="T62" fmla="*/ 0 w 1279"/>
                    <a:gd name="T63" fmla="*/ 0 h 1297"/>
                    <a:gd name="T64" fmla="*/ 0 w 1279"/>
                    <a:gd name="T65" fmla="*/ 0 h 1297"/>
                    <a:gd name="T66" fmla="*/ 0 w 1279"/>
                    <a:gd name="T67" fmla="*/ 0 h 1297"/>
                    <a:gd name="T68" fmla="*/ 0 w 1279"/>
                    <a:gd name="T69" fmla="*/ 0 h 1297"/>
                    <a:gd name="T70" fmla="*/ 0 w 1279"/>
                    <a:gd name="T71" fmla="*/ 0 h 1297"/>
                    <a:gd name="T72" fmla="*/ 0 w 1279"/>
                    <a:gd name="T73" fmla="*/ 0 h 1297"/>
                    <a:gd name="T74" fmla="*/ 0 w 1279"/>
                    <a:gd name="T75" fmla="*/ 0 h 12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9"/>
                    <a:gd name="T115" fmla="*/ 0 h 1297"/>
                    <a:gd name="T116" fmla="*/ 1279 w 1279"/>
                    <a:gd name="T117" fmla="*/ 1297 h 12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9" h="1297">
                      <a:moveTo>
                        <a:pt x="1279" y="56"/>
                      </a:moveTo>
                      <a:lnTo>
                        <a:pt x="57" y="1297"/>
                      </a:lnTo>
                      <a:lnTo>
                        <a:pt x="56" y="1297"/>
                      </a:lnTo>
                      <a:lnTo>
                        <a:pt x="55" y="1296"/>
                      </a:lnTo>
                      <a:lnTo>
                        <a:pt x="51" y="1292"/>
                      </a:lnTo>
                      <a:lnTo>
                        <a:pt x="48" y="1290"/>
                      </a:lnTo>
                      <a:lnTo>
                        <a:pt x="43" y="1285"/>
                      </a:lnTo>
                      <a:lnTo>
                        <a:pt x="38" y="1281"/>
                      </a:lnTo>
                      <a:lnTo>
                        <a:pt x="32" y="1275"/>
                      </a:lnTo>
                      <a:lnTo>
                        <a:pt x="28" y="1270"/>
                      </a:lnTo>
                      <a:lnTo>
                        <a:pt x="22" y="1265"/>
                      </a:lnTo>
                      <a:lnTo>
                        <a:pt x="16" y="1259"/>
                      </a:lnTo>
                      <a:lnTo>
                        <a:pt x="12" y="1254"/>
                      </a:lnTo>
                      <a:lnTo>
                        <a:pt x="7" y="1249"/>
                      </a:lnTo>
                      <a:lnTo>
                        <a:pt x="4" y="1246"/>
                      </a:lnTo>
                      <a:lnTo>
                        <a:pt x="2" y="1242"/>
                      </a:lnTo>
                      <a:lnTo>
                        <a:pt x="0" y="1241"/>
                      </a:lnTo>
                      <a:lnTo>
                        <a:pt x="0" y="1240"/>
                      </a:lnTo>
                      <a:lnTo>
                        <a:pt x="1223" y="0"/>
                      </a:lnTo>
                      <a:lnTo>
                        <a:pt x="1224" y="0"/>
                      </a:lnTo>
                      <a:lnTo>
                        <a:pt x="1226" y="1"/>
                      </a:lnTo>
                      <a:lnTo>
                        <a:pt x="1229" y="2"/>
                      </a:lnTo>
                      <a:lnTo>
                        <a:pt x="1233" y="5"/>
                      </a:lnTo>
                      <a:lnTo>
                        <a:pt x="1239" y="9"/>
                      </a:lnTo>
                      <a:lnTo>
                        <a:pt x="1243" y="13"/>
                      </a:lnTo>
                      <a:lnTo>
                        <a:pt x="1249" y="19"/>
                      </a:lnTo>
                      <a:lnTo>
                        <a:pt x="1254" y="25"/>
                      </a:lnTo>
                      <a:lnTo>
                        <a:pt x="1260" y="30"/>
                      </a:lnTo>
                      <a:lnTo>
                        <a:pt x="1266" y="35"/>
                      </a:lnTo>
                      <a:lnTo>
                        <a:pt x="1270" y="40"/>
                      </a:lnTo>
                      <a:lnTo>
                        <a:pt x="1274" y="45"/>
                      </a:lnTo>
                      <a:lnTo>
                        <a:pt x="1277" y="50"/>
                      </a:lnTo>
                      <a:lnTo>
                        <a:pt x="1279" y="53"/>
                      </a:lnTo>
                      <a:lnTo>
                        <a:pt x="1279" y="55"/>
                      </a:lnTo>
                      <a:lnTo>
                        <a:pt x="1279" y="56"/>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81" name="Freeform 687"/>
                <p:cNvSpPr>
                  <a:spLocks/>
                </p:cNvSpPr>
                <p:nvPr/>
              </p:nvSpPr>
              <p:spPr bwMode="auto">
                <a:xfrm>
                  <a:off x="3946" y="1319"/>
                  <a:ext cx="128" cy="142"/>
                </a:xfrm>
                <a:custGeom>
                  <a:avLst/>
                  <a:gdLst>
                    <a:gd name="T0" fmla="*/ 0 w 1279"/>
                    <a:gd name="T1" fmla="*/ 0 h 1297"/>
                    <a:gd name="T2" fmla="*/ 0 w 1279"/>
                    <a:gd name="T3" fmla="*/ 0 h 1297"/>
                    <a:gd name="T4" fmla="*/ 0 w 1279"/>
                    <a:gd name="T5" fmla="*/ 0 h 1297"/>
                    <a:gd name="T6" fmla="*/ 0 w 1279"/>
                    <a:gd name="T7" fmla="*/ 0 h 1297"/>
                    <a:gd name="T8" fmla="*/ 0 w 1279"/>
                    <a:gd name="T9" fmla="*/ 0 h 1297"/>
                    <a:gd name="T10" fmla="*/ 0 w 1279"/>
                    <a:gd name="T11" fmla="*/ 0 h 1297"/>
                    <a:gd name="T12" fmla="*/ 0 w 1279"/>
                    <a:gd name="T13" fmla="*/ 0 h 1297"/>
                    <a:gd name="T14" fmla="*/ 0 w 1279"/>
                    <a:gd name="T15" fmla="*/ 0 h 1297"/>
                    <a:gd name="T16" fmla="*/ 0 w 1279"/>
                    <a:gd name="T17" fmla="*/ 0 h 1297"/>
                    <a:gd name="T18" fmla="*/ 0 w 1279"/>
                    <a:gd name="T19" fmla="*/ 0 h 1297"/>
                    <a:gd name="T20" fmla="*/ 0 w 1279"/>
                    <a:gd name="T21" fmla="*/ 0 h 1297"/>
                    <a:gd name="T22" fmla="*/ 0 w 1279"/>
                    <a:gd name="T23" fmla="*/ 0 h 1297"/>
                    <a:gd name="T24" fmla="*/ 0 w 1279"/>
                    <a:gd name="T25" fmla="*/ 0 h 1297"/>
                    <a:gd name="T26" fmla="*/ 0 w 1279"/>
                    <a:gd name="T27" fmla="*/ 0 h 1297"/>
                    <a:gd name="T28" fmla="*/ 0 w 1279"/>
                    <a:gd name="T29" fmla="*/ 0 h 1297"/>
                    <a:gd name="T30" fmla="*/ 0 w 1279"/>
                    <a:gd name="T31" fmla="*/ 0 h 1297"/>
                    <a:gd name="T32" fmla="*/ 0 w 1279"/>
                    <a:gd name="T33" fmla="*/ 0 h 1297"/>
                    <a:gd name="T34" fmla="*/ 0 w 1279"/>
                    <a:gd name="T35" fmla="*/ 0 h 1297"/>
                    <a:gd name="T36" fmla="*/ 0 w 1279"/>
                    <a:gd name="T37" fmla="*/ 0 h 1297"/>
                    <a:gd name="T38" fmla="*/ 0 w 1279"/>
                    <a:gd name="T39" fmla="*/ 0 h 1297"/>
                    <a:gd name="T40" fmla="*/ 0 w 1279"/>
                    <a:gd name="T41" fmla="*/ 0 h 1297"/>
                    <a:gd name="T42" fmla="*/ 0 w 1279"/>
                    <a:gd name="T43" fmla="*/ 0 h 1297"/>
                    <a:gd name="T44" fmla="*/ 0 w 1279"/>
                    <a:gd name="T45" fmla="*/ 0 h 1297"/>
                    <a:gd name="T46" fmla="*/ 0 w 1279"/>
                    <a:gd name="T47" fmla="*/ 0 h 1297"/>
                    <a:gd name="T48" fmla="*/ 0 w 1279"/>
                    <a:gd name="T49" fmla="*/ 0 h 1297"/>
                    <a:gd name="T50" fmla="*/ 0 w 1279"/>
                    <a:gd name="T51" fmla="*/ 0 h 1297"/>
                    <a:gd name="T52" fmla="*/ 0 w 1279"/>
                    <a:gd name="T53" fmla="*/ 0 h 1297"/>
                    <a:gd name="T54" fmla="*/ 0 w 1279"/>
                    <a:gd name="T55" fmla="*/ 0 h 1297"/>
                    <a:gd name="T56" fmla="*/ 0 w 1279"/>
                    <a:gd name="T57" fmla="*/ 0 h 1297"/>
                    <a:gd name="T58" fmla="*/ 0 w 1279"/>
                    <a:gd name="T59" fmla="*/ 0 h 1297"/>
                    <a:gd name="T60" fmla="*/ 0 w 1279"/>
                    <a:gd name="T61" fmla="*/ 0 h 1297"/>
                    <a:gd name="T62" fmla="*/ 0 w 1279"/>
                    <a:gd name="T63" fmla="*/ 0 h 1297"/>
                    <a:gd name="T64" fmla="*/ 0 w 1279"/>
                    <a:gd name="T65" fmla="*/ 0 h 1297"/>
                    <a:gd name="T66" fmla="*/ 0 w 1279"/>
                    <a:gd name="T67" fmla="*/ 0 h 1297"/>
                    <a:gd name="T68" fmla="*/ 0 w 1279"/>
                    <a:gd name="T69" fmla="*/ 0 h 1297"/>
                    <a:gd name="T70" fmla="*/ 0 w 1279"/>
                    <a:gd name="T71" fmla="*/ 0 h 1297"/>
                    <a:gd name="T72" fmla="*/ 0 w 1279"/>
                    <a:gd name="T73" fmla="*/ 0 h 1297"/>
                    <a:gd name="T74" fmla="*/ 0 w 1279"/>
                    <a:gd name="T75" fmla="*/ 0 h 12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9"/>
                    <a:gd name="T115" fmla="*/ 0 h 1297"/>
                    <a:gd name="T116" fmla="*/ 1279 w 1279"/>
                    <a:gd name="T117" fmla="*/ 1297 h 12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9" h="1297">
                      <a:moveTo>
                        <a:pt x="1279" y="56"/>
                      </a:moveTo>
                      <a:lnTo>
                        <a:pt x="57" y="1297"/>
                      </a:lnTo>
                      <a:lnTo>
                        <a:pt x="56" y="1297"/>
                      </a:lnTo>
                      <a:lnTo>
                        <a:pt x="55" y="1296"/>
                      </a:lnTo>
                      <a:lnTo>
                        <a:pt x="51" y="1292"/>
                      </a:lnTo>
                      <a:lnTo>
                        <a:pt x="48" y="1290"/>
                      </a:lnTo>
                      <a:lnTo>
                        <a:pt x="43" y="1285"/>
                      </a:lnTo>
                      <a:lnTo>
                        <a:pt x="38" y="1281"/>
                      </a:lnTo>
                      <a:lnTo>
                        <a:pt x="32" y="1275"/>
                      </a:lnTo>
                      <a:lnTo>
                        <a:pt x="28" y="1270"/>
                      </a:lnTo>
                      <a:lnTo>
                        <a:pt x="22" y="1265"/>
                      </a:lnTo>
                      <a:lnTo>
                        <a:pt x="16" y="1259"/>
                      </a:lnTo>
                      <a:lnTo>
                        <a:pt x="12" y="1254"/>
                      </a:lnTo>
                      <a:lnTo>
                        <a:pt x="7" y="1249"/>
                      </a:lnTo>
                      <a:lnTo>
                        <a:pt x="4" y="1246"/>
                      </a:lnTo>
                      <a:lnTo>
                        <a:pt x="2" y="1242"/>
                      </a:lnTo>
                      <a:lnTo>
                        <a:pt x="0" y="1241"/>
                      </a:lnTo>
                      <a:lnTo>
                        <a:pt x="0" y="1240"/>
                      </a:lnTo>
                      <a:lnTo>
                        <a:pt x="1223" y="0"/>
                      </a:lnTo>
                      <a:lnTo>
                        <a:pt x="1224" y="0"/>
                      </a:lnTo>
                      <a:lnTo>
                        <a:pt x="1226" y="1"/>
                      </a:lnTo>
                      <a:lnTo>
                        <a:pt x="1229" y="2"/>
                      </a:lnTo>
                      <a:lnTo>
                        <a:pt x="1233" y="5"/>
                      </a:lnTo>
                      <a:lnTo>
                        <a:pt x="1239" y="9"/>
                      </a:lnTo>
                      <a:lnTo>
                        <a:pt x="1243" y="13"/>
                      </a:lnTo>
                      <a:lnTo>
                        <a:pt x="1249" y="19"/>
                      </a:lnTo>
                      <a:lnTo>
                        <a:pt x="1254" y="25"/>
                      </a:lnTo>
                      <a:lnTo>
                        <a:pt x="1260" y="30"/>
                      </a:lnTo>
                      <a:lnTo>
                        <a:pt x="1266" y="35"/>
                      </a:lnTo>
                      <a:lnTo>
                        <a:pt x="1270" y="40"/>
                      </a:lnTo>
                      <a:lnTo>
                        <a:pt x="1274" y="45"/>
                      </a:lnTo>
                      <a:lnTo>
                        <a:pt x="1277" y="50"/>
                      </a:lnTo>
                      <a:lnTo>
                        <a:pt x="1279" y="53"/>
                      </a:lnTo>
                      <a:lnTo>
                        <a:pt x="1279" y="55"/>
                      </a:lnTo>
                      <a:lnTo>
                        <a:pt x="1279" y="5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2" name="Freeform 688"/>
                <p:cNvSpPr>
                  <a:spLocks/>
                </p:cNvSpPr>
                <p:nvPr/>
              </p:nvSpPr>
              <p:spPr bwMode="auto">
                <a:xfrm>
                  <a:off x="3946" y="1454"/>
                  <a:ext cx="5" cy="7"/>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30" y="26"/>
                      </a:moveTo>
                      <a:lnTo>
                        <a:pt x="36" y="32"/>
                      </a:lnTo>
                      <a:lnTo>
                        <a:pt x="41" y="38"/>
                      </a:lnTo>
                      <a:lnTo>
                        <a:pt x="46" y="43"/>
                      </a:lnTo>
                      <a:lnTo>
                        <a:pt x="50" y="48"/>
                      </a:lnTo>
                      <a:lnTo>
                        <a:pt x="54" y="51"/>
                      </a:lnTo>
                      <a:lnTo>
                        <a:pt x="56" y="53"/>
                      </a:lnTo>
                      <a:lnTo>
                        <a:pt x="57" y="56"/>
                      </a:lnTo>
                      <a:lnTo>
                        <a:pt x="57" y="57"/>
                      </a:lnTo>
                      <a:lnTo>
                        <a:pt x="56" y="57"/>
                      </a:lnTo>
                      <a:lnTo>
                        <a:pt x="55" y="56"/>
                      </a:lnTo>
                      <a:lnTo>
                        <a:pt x="51" y="52"/>
                      </a:lnTo>
                      <a:lnTo>
                        <a:pt x="48" y="50"/>
                      </a:lnTo>
                      <a:lnTo>
                        <a:pt x="43" y="45"/>
                      </a:lnTo>
                      <a:lnTo>
                        <a:pt x="38" y="41"/>
                      </a:lnTo>
                      <a:lnTo>
                        <a:pt x="32" y="35"/>
                      </a:lnTo>
                      <a:lnTo>
                        <a:pt x="28" y="30"/>
                      </a:lnTo>
                      <a:lnTo>
                        <a:pt x="22" y="25"/>
                      </a:lnTo>
                      <a:lnTo>
                        <a:pt x="16" y="19"/>
                      </a:lnTo>
                      <a:lnTo>
                        <a:pt x="12" y="14"/>
                      </a:lnTo>
                      <a:lnTo>
                        <a:pt x="7" y="9"/>
                      </a:lnTo>
                      <a:lnTo>
                        <a:pt x="4" y="6"/>
                      </a:lnTo>
                      <a:lnTo>
                        <a:pt x="2" y="2"/>
                      </a:lnTo>
                      <a:lnTo>
                        <a:pt x="0" y="1"/>
                      </a:lnTo>
                      <a:lnTo>
                        <a:pt x="0" y="0"/>
                      </a:lnTo>
                      <a:lnTo>
                        <a:pt x="3" y="1"/>
                      </a:lnTo>
                      <a:lnTo>
                        <a:pt x="6" y="4"/>
                      </a:lnTo>
                      <a:lnTo>
                        <a:pt x="9" y="7"/>
                      </a:lnTo>
                      <a:lnTo>
                        <a:pt x="14" y="11"/>
                      </a:lnTo>
                      <a:lnTo>
                        <a:pt x="20" y="16"/>
                      </a:lnTo>
                      <a:lnTo>
                        <a:pt x="24" y="22"/>
                      </a:lnTo>
                      <a:lnTo>
                        <a:pt x="30" y="2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83" name="Freeform 689"/>
                <p:cNvSpPr>
                  <a:spLocks/>
                </p:cNvSpPr>
                <p:nvPr/>
              </p:nvSpPr>
              <p:spPr bwMode="auto">
                <a:xfrm>
                  <a:off x="3946" y="1454"/>
                  <a:ext cx="5" cy="7"/>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30" y="26"/>
                      </a:moveTo>
                      <a:lnTo>
                        <a:pt x="36" y="32"/>
                      </a:lnTo>
                      <a:lnTo>
                        <a:pt x="41" y="38"/>
                      </a:lnTo>
                      <a:lnTo>
                        <a:pt x="46" y="43"/>
                      </a:lnTo>
                      <a:lnTo>
                        <a:pt x="50" y="48"/>
                      </a:lnTo>
                      <a:lnTo>
                        <a:pt x="54" y="51"/>
                      </a:lnTo>
                      <a:lnTo>
                        <a:pt x="56" y="53"/>
                      </a:lnTo>
                      <a:lnTo>
                        <a:pt x="57" y="56"/>
                      </a:lnTo>
                      <a:lnTo>
                        <a:pt x="57" y="57"/>
                      </a:lnTo>
                      <a:lnTo>
                        <a:pt x="56" y="57"/>
                      </a:lnTo>
                      <a:lnTo>
                        <a:pt x="55" y="56"/>
                      </a:lnTo>
                      <a:lnTo>
                        <a:pt x="51" y="52"/>
                      </a:lnTo>
                      <a:lnTo>
                        <a:pt x="48" y="50"/>
                      </a:lnTo>
                      <a:lnTo>
                        <a:pt x="43" y="45"/>
                      </a:lnTo>
                      <a:lnTo>
                        <a:pt x="38" y="41"/>
                      </a:lnTo>
                      <a:lnTo>
                        <a:pt x="32" y="35"/>
                      </a:lnTo>
                      <a:lnTo>
                        <a:pt x="28" y="30"/>
                      </a:lnTo>
                      <a:lnTo>
                        <a:pt x="22" y="25"/>
                      </a:lnTo>
                      <a:lnTo>
                        <a:pt x="16" y="19"/>
                      </a:lnTo>
                      <a:lnTo>
                        <a:pt x="12" y="14"/>
                      </a:lnTo>
                      <a:lnTo>
                        <a:pt x="7" y="9"/>
                      </a:lnTo>
                      <a:lnTo>
                        <a:pt x="4" y="6"/>
                      </a:lnTo>
                      <a:lnTo>
                        <a:pt x="2" y="2"/>
                      </a:lnTo>
                      <a:lnTo>
                        <a:pt x="0" y="1"/>
                      </a:lnTo>
                      <a:lnTo>
                        <a:pt x="0" y="0"/>
                      </a:lnTo>
                      <a:lnTo>
                        <a:pt x="3" y="1"/>
                      </a:lnTo>
                      <a:lnTo>
                        <a:pt x="6" y="4"/>
                      </a:lnTo>
                      <a:lnTo>
                        <a:pt x="9" y="7"/>
                      </a:lnTo>
                      <a:lnTo>
                        <a:pt x="14" y="11"/>
                      </a:lnTo>
                      <a:lnTo>
                        <a:pt x="20" y="16"/>
                      </a:lnTo>
                      <a:lnTo>
                        <a:pt x="24" y="22"/>
                      </a:lnTo>
                      <a:lnTo>
                        <a:pt x="30" y="2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84" name="Freeform 690"/>
                <p:cNvSpPr>
                  <a:spLocks/>
                </p:cNvSpPr>
                <p:nvPr/>
              </p:nvSpPr>
              <p:spPr bwMode="auto">
                <a:xfrm>
                  <a:off x="3666" y="1157"/>
                  <a:ext cx="129" cy="141"/>
                </a:xfrm>
                <a:custGeom>
                  <a:avLst/>
                  <a:gdLst>
                    <a:gd name="T0" fmla="*/ 0 w 1277"/>
                    <a:gd name="T1" fmla="*/ 0 h 1300"/>
                    <a:gd name="T2" fmla="*/ 0 w 1277"/>
                    <a:gd name="T3" fmla="*/ 0 h 1300"/>
                    <a:gd name="T4" fmla="*/ 0 w 1277"/>
                    <a:gd name="T5" fmla="*/ 0 h 1300"/>
                    <a:gd name="T6" fmla="*/ 0 w 1277"/>
                    <a:gd name="T7" fmla="*/ 0 h 1300"/>
                    <a:gd name="T8" fmla="*/ 0 w 1277"/>
                    <a:gd name="T9" fmla="*/ 0 h 1300"/>
                    <a:gd name="T10" fmla="*/ 0 w 1277"/>
                    <a:gd name="T11" fmla="*/ 0 h 1300"/>
                    <a:gd name="T12" fmla="*/ 0 w 1277"/>
                    <a:gd name="T13" fmla="*/ 0 h 1300"/>
                    <a:gd name="T14" fmla="*/ 0 w 1277"/>
                    <a:gd name="T15" fmla="*/ 0 h 1300"/>
                    <a:gd name="T16" fmla="*/ 0 w 1277"/>
                    <a:gd name="T17" fmla="*/ 0 h 1300"/>
                    <a:gd name="T18" fmla="*/ 0 w 1277"/>
                    <a:gd name="T19" fmla="*/ 0 h 1300"/>
                    <a:gd name="T20" fmla="*/ 0 w 1277"/>
                    <a:gd name="T21" fmla="*/ 0 h 1300"/>
                    <a:gd name="T22" fmla="*/ 0 w 1277"/>
                    <a:gd name="T23" fmla="*/ 0 h 1300"/>
                    <a:gd name="T24" fmla="*/ 0 w 1277"/>
                    <a:gd name="T25" fmla="*/ 0 h 1300"/>
                    <a:gd name="T26" fmla="*/ 0 w 1277"/>
                    <a:gd name="T27" fmla="*/ 0 h 1300"/>
                    <a:gd name="T28" fmla="*/ 0 w 1277"/>
                    <a:gd name="T29" fmla="*/ 0 h 1300"/>
                    <a:gd name="T30" fmla="*/ 0 w 1277"/>
                    <a:gd name="T31" fmla="*/ 0 h 1300"/>
                    <a:gd name="T32" fmla="*/ 0 w 1277"/>
                    <a:gd name="T33" fmla="*/ 0 h 1300"/>
                    <a:gd name="T34" fmla="*/ 0 w 1277"/>
                    <a:gd name="T35" fmla="*/ 0 h 1300"/>
                    <a:gd name="T36" fmla="*/ 0 w 1277"/>
                    <a:gd name="T37" fmla="*/ 0 h 1300"/>
                    <a:gd name="T38" fmla="*/ 0 w 1277"/>
                    <a:gd name="T39" fmla="*/ 0 h 1300"/>
                    <a:gd name="T40" fmla="*/ 0 w 1277"/>
                    <a:gd name="T41" fmla="*/ 0 h 1300"/>
                    <a:gd name="T42" fmla="*/ 0 w 1277"/>
                    <a:gd name="T43" fmla="*/ 0 h 1300"/>
                    <a:gd name="T44" fmla="*/ 0 w 1277"/>
                    <a:gd name="T45" fmla="*/ 0 h 1300"/>
                    <a:gd name="T46" fmla="*/ 0 w 1277"/>
                    <a:gd name="T47" fmla="*/ 0 h 1300"/>
                    <a:gd name="T48" fmla="*/ 0 w 1277"/>
                    <a:gd name="T49" fmla="*/ 0 h 1300"/>
                    <a:gd name="T50" fmla="*/ 0 w 1277"/>
                    <a:gd name="T51" fmla="*/ 0 h 1300"/>
                    <a:gd name="T52" fmla="*/ 0 w 1277"/>
                    <a:gd name="T53" fmla="*/ 0 h 1300"/>
                    <a:gd name="T54" fmla="*/ 0 w 1277"/>
                    <a:gd name="T55" fmla="*/ 0 h 1300"/>
                    <a:gd name="T56" fmla="*/ 0 w 1277"/>
                    <a:gd name="T57" fmla="*/ 0 h 1300"/>
                    <a:gd name="T58" fmla="*/ 0 w 1277"/>
                    <a:gd name="T59" fmla="*/ 0 h 1300"/>
                    <a:gd name="T60" fmla="*/ 0 w 1277"/>
                    <a:gd name="T61" fmla="*/ 0 h 1300"/>
                    <a:gd name="T62" fmla="*/ 0 w 1277"/>
                    <a:gd name="T63" fmla="*/ 0 h 1300"/>
                    <a:gd name="T64" fmla="*/ 0 w 1277"/>
                    <a:gd name="T65" fmla="*/ 0 h 1300"/>
                    <a:gd name="T66" fmla="*/ 0 w 1277"/>
                    <a:gd name="T67" fmla="*/ 0 h 1300"/>
                    <a:gd name="T68" fmla="*/ 0 w 1277"/>
                    <a:gd name="T69" fmla="*/ 0 h 1300"/>
                    <a:gd name="T70" fmla="*/ 0 w 1277"/>
                    <a:gd name="T71" fmla="*/ 0 h 1300"/>
                    <a:gd name="T72" fmla="*/ 0 w 1277"/>
                    <a:gd name="T73" fmla="*/ 0 h 1300"/>
                    <a:gd name="T74" fmla="*/ 0 w 1277"/>
                    <a:gd name="T75" fmla="*/ 0 h 13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7"/>
                    <a:gd name="T115" fmla="*/ 0 h 1300"/>
                    <a:gd name="T116" fmla="*/ 1277 w 1277"/>
                    <a:gd name="T117" fmla="*/ 1300 h 13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7" h="1300">
                      <a:moveTo>
                        <a:pt x="1277" y="57"/>
                      </a:moveTo>
                      <a:lnTo>
                        <a:pt x="58" y="1300"/>
                      </a:lnTo>
                      <a:lnTo>
                        <a:pt x="57" y="1300"/>
                      </a:lnTo>
                      <a:lnTo>
                        <a:pt x="55" y="1299"/>
                      </a:lnTo>
                      <a:lnTo>
                        <a:pt x="52" y="1297"/>
                      </a:lnTo>
                      <a:lnTo>
                        <a:pt x="49" y="1294"/>
                      </a:lnTo>
                      <a:lnTo>
                        <a:pt x="44" y="1289"/>
                      </a:lnTo>
                      <a:lnTo>
                        <a:pt x="40" y="1285"/>
                      </a:lnTo>
                      <a:lnTo>
                        <a:pt x="34" y="1279"/>
                      </a:lnTo>
                      <a:lnTo>
                        <a:pt x="28" y="1273"/>
                      </a:lnTo>
                      <a:lnTo>
                        <a:pt x="23" y="1268"/>
                      </a:lnTo>
                      <a:lnTo>
                        <a:pt x="17" y="1263"/>
                      </a:lnTo>
                      <a:lnTo>
                        <a:pt x="12" y="1257"/>
                      </a:lnTo>
                      <a:lnTo>
                        <a:pt x="8" y="1253"/>
                      </a:lnTo>
                      <a:lnTo>
                        <a:pt x="4" y="1249"/>
                      </a:lnTo>
                      <a:lnTo>
                        <a:pt x="2" y="1247"/>
                      </a:lnTo>
                      <a:lnTo>
                        <a:pt x="0" y="1245"/>
                      </a:lnTo>
                      <a:lnTo>
                        <a:pt x="1219" y="0"/>
                      </a:lnTo>
                      <a:lnTo>
                        <a:pt x="1220" y="0"/>
                      </a:lnTo>
                      <a:lnTo>
                        <a:pt x="1222" y="1"/>
                      </a:lnTo>
                      <a:lnTo>
                        <a:pt x="1226" y="3"/>
                      </a:lnTo>
                      <a:lnTo>
                        <a:pt x="1229" y="7"/>
                      </a:lnTo>
                      <a:lnTo>
                        <a:pt x="1235" y="10"/>
                      </a:lnTo>
                      <a:lnTo>
                        <a:pt x="1239" y="15"/>
                      </a:lnTo>
                      <a:lnTo>
                        <a:pt x="1245" y="20"/>
                      </a:lnTo>
                      <a:lnTo>
                        <a:pt x="1250" y="26"/>
                      </a:lnTo>
                      <a:lnTo>
                        <a:pt x="1256" y="32"/>
                      </a:lnTo>
                      <a:lnTo>
                        <a:pt x="1262" y="36"/>
                      </a:lnTo>
                      <a:lnTo>
                        <a:pt x="1266" y="42"/>
                      </a:lnTo>
                      <a:lnTo>
                        <a:pt x="1270" y="46"/>
                      </a:lnTo>
                      <a:lnTo>
                        <a:pt x="1273" y="51"/>
                      </a:lnTo>
                      <a:lnTo>
                        <a:pt x="1275" y="53"/>
                      </a:lnTo>
                      <a:lnTo>
                        <a:pt x="1277" y="55"/>
                      </a:lnTo>
                      <a:lnTo>
                        <a:pt x="1277" y="5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85" name="Freeform 691"/>
                <p:cNvSpPr>
                  <a:spLocks/>
                </p:cNvSpPr>
                <p:nvPr/>
              </p:nvSpPr>
              <p:spPr bwMode="auto">
                <a:xfrm>
                  <a:off x="3666" y="1157"/>
                  <a:ext cx="129" cy="141"/>
                </a:xfrm>
                <a:custGeom>
                  <a:avLst/>
                  <a:gdLst>
                    <a:gd name="T0" fmla="*/ 0 w 1277"/>
                    <a:gd name="T1" fmla="*/ 0 h 1300"/>
                    <a:gd name="T2" fmla="*/ 0 w 1277"/>
                    <a:gd name="T3" fmla="*/ 0 h 1300"/>
                    <a:gd name="T4" fmla="*/ 0 w 1277"/>
                    <a:gd name="T5" fmla="*/ 0 h 1300"/>
                    <a:gd name="T6" fmla="*/ 0 w 1277"/>
                    <a:gd name="T7" fmla="*/ 0 h 1300"/>
                    <a:gd name="T8" fmla="*/ 0 w 1277"/>
                    <a:gd name="T9" fmla="*/ 0 h 1300"/>
                    <a:gd name="T10" fmla="*/ 0 w 1277"/>
                    <a:gd name="T11" fmla="*/ 0 h 1300"/>
                    <a:gd name="T12" fmla="*/ 0 w 1277"/>
                    <a:gd name="T13" fmla="*/ 0 h 1300"/>
                    <a:gd name="T14" fmla="*/ 0 w 1277"/>
                    <a:gd name="T15" fmla="*/ 0 h 1300"/>
                    <a:gd name="T16" fmla="*/ 0 w 1277"/>
                    <a:gd name="T17" fmla="*/ 0 h 1300"/>
                    <a:gd name="T18" fmla="*/ 0 w 1277"/>
                    <a:gd name="T19" fmla="*/ 0 h 1300"/>
                    <a:gd name="T20" fmla="*/ 0 w 1277"/>
                    <a:gd name="T21" fmla="*/ 0 h 1300"/>
                    <a:gd name="T22" fmla="*/ 0 w 1277"/>
                    <a:gd name="T23" fmla="*/ 0 h 1300"/>
                    <a:gd name="T24" fmla="*/ 0 w 1277"/>
                    <a:gd name="T25" fmla="*/ 0 h 1300"/>
                    <a:gd name="T26" fmla="*/ 0 w 1277"/>
                    <a:gd name="T27" fmla="*/ 0 h 1300"/>
                    <a:gd name="T28" fmla="*/ 0 w 1277"/>
                    <a:gd name="T29" fmla="*/ 0 h 1300"/>
                    <a:gd name="T30" fmla="*/ 0 w 1277"/>
                    <a:gd name="T31" fmla="*/ 0 h 1300"/>
                    <a:gd name="T32" fmla="*/ 0 w 1277"/>
                    <a:gd name="T33" fmla="*/ 0 h 1300"/>
                    <a:gd name="T34" fmla="*/ 0 w 1277"/>
                    <a:gd name="T35" fmla="*/ 0 h 1300"/>
                    <a:gd name="T36" fmla="*/ 0 w 1277"/>
                    <a:gd name="T37" fmla="*/ 0 h 1300"/>
                    <a:gd name="T38" fmla="*/ 0 w 1277"/>
                    <a:gd name="T39" fmla="*/ 0 h 1300"/>
                    <a:gd name="T40" fmla="*/ 0 w 1277"/>
                    <a:gd name="T41" fmla="*/ 0 h 1300"/>
                    <a:gd name="T42" fmla="*/ 0 w 1277"/>
                    <a:gd name="T43" fmla="*/ 0 h 1300"/>
                    <a:gd name="T44" fmla="*/ 0 w 1277"/>
                    <a:gd name="T45" fmla="*/ 0 h 1300"/>
                    <a:gd name="T46" fmla="*/ 0 w 1277"/>
                    <a:gd name="T47" fmla="*/ 0 h 1300"/>
                    <a:gd name="T48" fmla="*/ 0 w 1277"/>
                    <a:gd name="T49" fmla="*/ 0 h 1300"/>
                    <a:gd name="T50" fmla="*/ 0 w 1277"/>
                    <a:gd name="T51" fmla="*/ 0 h 1300"/>
                    <a:gd name="T52" fmla="*/ 0 w 1277"/>
                    <a:gd name="T53" fmla="*/ 0 h 1300"/>
                    <a:gd name="T54" fmla="*/ 0 w 1277"/>
                    <a:gd name="T55" fmla="*/ 0 h 1300"/>
                    <a:gd name="T56" fmla="*/ 0 w 1277"/>
                    <a:gd name="T57" fmla="*/ 0 h 1300"/>
                    <a:gd name="T58" fmla="*/ 0 w 1277"/>
                    <a:gd name="T59" fmla="*/ 0 h 1300"/>
                    <a:gd name="T60" fmla="*/ 0 w 1277"/>
                    <a:gd name="T61" fmla="*/ 0 h 1300"/>
                    <a:gd name="T62" fmla="*/ 0 w 1277"/>
                    <a:gd name="T63" fmla="*/ 0 h 1300"/>
                    <a:gd name="T64" fmla="*/ 0 w 1277"/>
                    <a:gd name="T65" fmla="*/ 0 h 1300"/>
                    <a:gd name="T66" fmla="*/ 0 w 1277"/>
                    <a:gd name="T67" fmla="*/ 0 h 1300"/>
                    <a:gd name="T68" fmla="*/ 0 w 1277"/>
                    <a:gd name="T69" fmla="*/ 0 h 1300"/>
                    <a:gd name="T70" fmla="*/ 0 w 1277"/>
                    <a:gd name="T71" fmla="*/ 0 h 1300"/>
                    <a:gd name="T72" fmla="*/ 0 w 1277"/>
                    <a:gd name="T73" fmla="*/ 0 h 1300"/>
                    <a:gd name="T74" fmla="*/ 0 w 1277"/>
                    <a:gd name="T75" fmla="*/ 0 h 13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7"/>
                    <a:gd name="T115" fmla="*/ 0 h 1300"/>
                    <a:gd name="T116" fmla="*/ 1277 w 1277"/>
                    <a:gd name="T117" fmla="*/ 1300 h 13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7" h="1300">
                      <a:moveTo>
                        <a:pt x="1277" y="57"/>
                      </a:moveTo>
                      <a:lnTo>
                        <a:pt x="58" y="1300"/>
                      </a:lnTo>
                      <a:lnTo>
                        <a:pt x="57" y="1300"/>
                      </a:lnTo>
                      <a:lnTo>
                        <a:pt x="55" y="1299"/>
                      </a:lnTo>
                      <a:lnTo>
                        <a:pt x="52" y="1297"/>
                      </a:lnTo>
                      <a:lnTo>
                        <a:pt x="49" y="1294"/>
                      </a:lnTo>
                      <a:lnTo>
                        <a:pt x="44" y="1289"/>
                      </a:lnTo>
                      <a:lnTo>
                        <a:pt x="40" y="1285"/>
                      </a:lnTo>
                      <a:lnTo>
                        <a:pt x="34" y="1279"/>
                      </a:lnTo>
                      <a:lnTo>
                        <a:pt x="28" y="1273"/>
                      </a:lnTo>
                      <a:lnTo>
                        <a:pt x="23" y="1268"/>
                      </a:lnTo>
                      <a:lnTo>
                        <a:pt x="17" y="1263"/>
                      </a:lnTo>
                      <a:lnTo>
                        <a:pt x="12" y="1257"/>
                      </a:lnTo>
                      <a:lnTo>
                        <a:pt x="8" y="1253"/>
                      </a:lnTo>
                      <a:lnTo>
                        <a:pt x="4" y="1249"/>
                      </a:lnTo>
                      <a:lnTo>
                        <a:pt x="2" y="1247"/>
                      </a:lnTo>
                      <a:lnTo>
                        <a:pt x="0" y="1245"/>
                      </a:lnTo>
                      <a:lnTo>
                        <a:pt x="1219" y="0"/>
                      </a:lnTo>
                      <a:lnTo>
                        <a:pt x="1220" y="0"/>
                      </a:lnTo>
                      <a:lnTo>
                        <a:pt x="1222" y="1"/>
                      </a:lnTo>
                      <a:lnTo>
                        <a:pt x="1226" y="3"/>
                      </a:lnTo>
                      <a:lnTo>
                        <a:pt x="1229" y="7"/>
                      </a:lnTo>
                      <a:lnTo>
                        <a:pt x="1235" y="10"/>
                      </a:lnTo>
                      <a:lnTo>
                        <a:pt x="1239" y="15"/>
                      </a:lnTo>
                      <a:lnTo>
                        <a:pt x="1245" y="20"/>
                      </a:lnTo>
                      <a:lnTo>
                        <a:pt x="1250" y="26"/>
                      </a:lnTo>
                      <a:lnTo>
                        <a:pt x="1256" y="32"/>
                      </a:lnTo>
                      <a:lnTo>
                        <a:pt x="1262" y="36"/>
                      </a:lnTo>
                      <a:lnTo>
                        <a:pt x="1266" y="42"/>
                      </a:lnTo>
                      <a:lnTo>
                        <a:pt x="1270" y="46"/>
                      </a:lnTo>
                      <a:lnTo>
                        <a:pt x="1273" y="51"/>
                      </a:lnTo>
                      <a:lnTo>
                        <a:pt x="1275" y="53"/>
                      </a:lnTo>
                      <a:lnTo>
                        <a:pt x="1277" y="55"/>
                      </a:lnTo>
                      <a:lnTo>
                        <a:pt x="1277" y="5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6" name="Freeform 692"/>
                <p:cNvSpPr>
                  <a:spLocks/>
                </p:cNvSpPr>
                <p:nvPr/>
              </p:nvSpPr>
              <p:spPr bwMode="auto">
                <a:xfrm>
                  <a:off x="3505" y="1336"/>
                  <a:ext cx="128" cy="142"/>
                </a:xfrm>
                <a:custGeom>
                  <a:avLst/>
                  <a:gdLst>
                    <a:gd name="T0" fmla="*/ 0 w 1271"/>
                    <a:gd name="T1" fmla="*/ 0 h 1296"/>
                    <a:gd name="T2" fmla="*/ 0 w 1271"/>
                    <a:gd name="T3" fmla="*/ 0 h 1296"/>
                    <a:gd name="T4" fmla="*/ 0 w 1271"/>
                    <a:gd name="T5" fmla="*/ 0 h 1296"/>
                    <a:gd name="T6" fmla="*/ 0 w 1271"/>
                    <a:gd name="T7" fmla="*/ 0 h 1296"/>
                    <a:gd name="T8" fmla="*/ 0 w 1271"/>
                    <a:gd name="T9" fmla="*/ 0 h 1296"/>
                    <a:gd name="T10" fmla="*/ 0 w 1271"/>
                    <a:gd name="T11" fmla="*/ 0 h 1296"/>
                    <a:gd name="T12" fmla="*/ 0 w 1271"/>
                    <a:gd name="T13" fmla="*/ 0 h 1296"/>
                    <a:gd name="T14" fmla="*/ 0 w 1271"/>
                    <a:gd name="T15" fmla="*/ 0 h 1296"/>
                    <a:gd name="T16" fmla="*/ 0 w 1271"/>
                    <a:gd name="T17" fmla="*/ 0 h 1296"/>
                    <a:gd name="T18" fmla="*/ 0 w 1271"/>
                    <a:gd name="T19" fmla="*/ 0 h 1296"/>
                    <a:gd name="T20" fmla="*/ 0 w 1271"/>
                    <a:gd name="T21" fmla="*/ 0 h 1296"/>
                    <a:gd name="T22" fmla="*/ 0 w 1271"/>
                    <a:gd name="T23" fmla="*/ 0 h 1296"/>
                    <a:gd name="T24" fmla="*/ 0 w 1271"/>
                    <a:gd name="T25" fmla="*/ 0 h 1296"/>
                    <a:gd name="T26" fmla="*/ 0 w 1271"/>
                    <a:gd name="T27" fmla="*/ 0 h 1296"/>
                    <a:gd name="T28" fmla="*/ 0 w 1271"/>
                    <a:gd name="T29" fmla="*/ 0 h 1296"/>
                    <a:gd name="T30" fmla="*/ 0 w 1271"/>
                    <a:gd name="T31" fmla="*/ 0 h 1296"/>
                    <a:gd name="T32" fmla="*/ 0 w 1271"/>
                    <a:gd name="T33" fmla="*/ 0 h 1296"/>
                    <a:gd name="T34" fmla="*/ 0 w 1271"/>
                    <a:gd name="T35" fmla="*/ 0 h 1296"/>
                    <a:gd name="T36" fmla="*/ 0 w 1271"/>
                    <a:gd name="T37" fmla="*/ 0 h 1296"/>
                    <a:gd name="T38" fmla="*/ 0 w 1271"/>
                    <a:gd name="T39" fmla="*/ 0 h 1296"/>
                    <a:gd name="T40" fmla="*/ 0 w 1271"/>
                    <a:gd name="T41" fmla="*/ 0 h 1296"/>
                    <a:gd name="T42" fmla="*/ 0 w 1271"/>
                    <a:gd name="T43" fmla="*/ 0 h 12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1"/>
                    <a:gd name="T67" fmla="*/ 0 h 1296"/>
                    <a:gd name="T68" fmla="*/ 1271 w 1271"/>
                    <a:gd name="T69" fmla="*/ 1296 h 12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1" h="1296">
                      <a:moveTo>
                        <a:pt x="0" y="1239"/>
                      </a:moveTo>
                      <a:lnTo>
                        <a:pt x="1214" y="0"/>
                      </a:lnTo>
                      <a:lnTo>
                        <a:pt x="1271" y="57"/>
                      </a:lnTo>
                      <a:lnTo>
                        <a:pt x="57" y="1296"/>
                      </a:lnTo>
                      <a:lnTo>
                        <a:pt x="56" y="1296"/>
                      </a:lnTo>
                      <a:lnTo>
                        <a:pt x="55" y="1295"/>
                      </a:lnTo>
                      <a:lnTo>
                        <a:pt x="51" y="1292"/>
                      </a:lnTo>
                      <a:lnTo>
                        <a:pt x="48" y="1289"/>
                      </a:lnTo>
                      <a:lnTo>
                        <a:pt x="42" y="1285"/>
                      </a:lnTo>
                      <a:lnTo>
                        <a:pt x="38" y="1280"/>
                      </a:lnTo>
                      <a:lnTo>
                        <a:pt x="32" y="1274"/>
                      </a:lnTo>
                      <a:lnTo>
                        <a:pt x="26" y="1270"/>
                      </a:lnTo>
                      <a:lnTo>
                        <a:pt x="21" y="1264"/>
                      </a:lnTo>
                      <a:lnTo>
                        <a:pt x="16" y="1258"/>
                      </a:lnTo>
                      <a:lnTo>
                        <a:pt x="11" y="1254"/>
                      </a:lnTo>
                      <a:lnTo>
                        <a:pt x="7" y="1249"/>
                      </a:lnTo>
                      <a:lnTo>
                        <a:pt x="4" y="1245"/>
                      </a:lnTo>
                      <a:lnTo>
                        <a:pt x="2" y="1243"/>
                      </a:lnTo>
                      <a:lnTo>
                        <a:pt x="0" y="1240"/>
                      </a:lnTo>
                      <a:lnTo>
                        <a:pt x="0" y="123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87" name="Freeform 693"/>
                <p:cNvSpPr>
                  <a:spLocks/>
                </p:cNvSpPr>
                <p:nvPr/>
              </p:nvSpPr>
              <p:spPr bwMode="auto">
                <a:xfrm>
                  <a:off x="3499" y="1348"/>
                  <a:ext cx="128" cy="142"/>
                </a:xfrm>
                <a:custGeom>
                  <a:avLst/>
                  <a:gdLst>
                    <a:gd name="T0" fmla="*/ 0 w 1271"/>
                    <a:gd name="T1" fmla="*/ 0 h 1296"/>
                    <a:gd name="T2" fmla="*/ 0 w 1271"/>
                    <a:gd name="T3" fmla="*/ 0 h 1296"/>
                    <a:gd name="T4" fmla="*/ 0 w 1271"/>
                    <a:gd name="T5" fmla="*/ 0 h 1296"/>
                    <a:gd name="T6" fmla="*/ 0 w 1271"/>
                    <a:gd name="T7" fmla="*/ 0 h 1296"/>
                    <a:gd name="T8" fmla="*/ 0 w 1271"/>
                    <a:gd name="T9" fmla="*/ 0 h 1296"/>
                    <a:gd name="T10" fmla="*/ 0 w 1271"/>
                    <a:gd name="T11" fmla="*/ 0 h 1296"/>
                    <a:gd name="T12" fmla="*/ 0 w 1271"/>
                    <a:gd name="T13" fmla="*/ 0 h 1296"/>
                    <a:gd name="T14" fmla="*/ 0 w 1271"/>
                    <a:gd name="T15" fmla="*/ 0 h 1296"/>
                    <a:gd name="T16" fmla="*/ 0 w 1271"/>
                    <a:gd name="T17" fmla="*/ 0 h 1296"/>
                    <a:gd name="T18" fmla="*/ 0 w 1271"/>
                    <a:gd name="T19" fmla="*/ 0 h 1296"/>
                    <a:gd name="T20" fmla="*/ 0 w 1271"/>
                    <a:gd name="T21" fmla="*/ 0 h 1296"/>
                    <a:gd name="T22" fmla="*/ 0 w 1271"/>
                    <a:gd name="T23" fmla="*/ 0 h 1296"/>
                    <a:gd name="T24" fmla="*/ 0 w 1271"/>
                    <a:gd name="T25" fmla="*/ 0 h 1296"/>
                    <a:gd name="T26" fmla="*/ 0 w 1271"/>
                    <a:gd name="T27" fmla="*/ 0 h 1296"/>
                    <a:gd name="T28" fmla="*/ 0 w 1271"/>
                    <a:gd name="T29" fmla="*/ 0 h 1296"/>
                    <a:gd name="T30" fmla="*/ 0 w 1271"/>
                    <a:gd name="T31" fmla="*/ 0 h 1296"/>
                    <a:gd name="T32" fmla="*/ 0 w 1271"/>
                    <a:gd name="T33" fmla="*/ 0 h 1296"/>
                    <a:gd name="T34" fmla="*/ 0 w 1271"/>
                    <a:gd name="T35" fmla="*/ 0 h 1296"/>
                    <a:gd name="T36" fmla="*/ 0 w 1271"/>
                    <a:gd name="T37" fmla="*/ 0 h 1296"/>
                    <a:gd name="T38" fmla="*/ 0 w 1271"/>
                    <a:gd name="T39" fmla="*/ 0 h 1296"/>
                    <a:gd name="T40" fmla="*/ 0 w 1271"/>
                    <a:gd name="T41" fmla="*/ 0 h 1296"/>
                    <a:gd name="T42" fmla="*/ 0 w 1271"/>
                    <a:gd name="T43" fmla="*/ 0 h 12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1"/>
                    <a:gd name="T67" fmla="*/ 0 h 1296"/>
                    <a:gd name="T68" fmla="*/ 1271 w 1271"/>
                    <a:gd name="T69" fmla="*/ 1296 h 12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1" h="1296">
                      <a:moveTo>
                        <a:pt x="0" y="1239"/>
                      </a:moveTo>
                      <a:lnTo>
                        <a:pt x="1214" y="0"/>
                      </a:lnTo>
                      <a:lnTo>
                        <a:pt x="1271" y="57"/>
                      </a:lnTo>
                      <a:lnTo>
                        <a:pt x="57" y="1296"/>
                      </a:lnTo>
                      <a:lnTo>
                        <a:pt x="56" y="1296"/>
                      </a:lnTo>
                      <a:lnTo>
                        <a:pt x="55" y="1295"/>
                      </a:lnTo>
                      <a:lnTo>
                        <a:pt x="51" y="1292"/>
                      </a:lnTo>
                      <a:lnTo>
                        <a:pt x="48" y="1289"/>
                      </a:lnTo>
                      <a:lnTo>
                        <a:pt x="42" y="1285"/>
                      </a:lnTo>
                      <a:lnTo>
                        <a:pt x="38" y="1280"/>
                      </a:lnTo>
                      <a:lnTo>
                        <a:pt x="32" y="1274"/>
                      </a:lnTo>
                      <a:lnTo>
                        <a:pt x="26" y="1270"/>
                      </a:lnTo>
                      <a:lnTo>
                        <a:pt x="21" y="1264"/>
                      </a:lnTo>
                      <a:lnTo>
                        <a:pt x="16" y="1258"/>
                      </a:lnTo>
                      <a:lnTo>
                        <a:pt x="11" y="1254"/>
                      </a:lnTo>
                      <a:lnTo>
                        <a:pt x="7" y="1249"/>
                      </a:lnTo>
                      <a:lnTo>
                        <a:pt x="4" y="1245"/>
                      </a:lnTo>
                      <a:lnTo>
                        <a:pt x="2" y="1243"/>
                      </a:lnTo>
                      <a:lnTo>
                        <a:pt x="0" y="1240"/>
                      </a:lnTo>
                      <a:lnTo>
                        <a:pt x="0" y="123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8" name="Oval 694"/>
                <p:cNvSpPr>
                  <a:spLocks noChangeArrowheads="1"/>
                </p:cNvSpPr>
                <p:nvPr/>
              </p:nvSpPr>
              <p:spPr bwMode="auto">
                <a:xfrm>
                  <a:off x="3621" y="1286"/>
                  <a:ext cx="57" cy="62"/>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89" name="Freeform 695"/>
                <p:cNvSpPr>
                  <a:spLocks/>
                </p:cNvSpPr>
                <p:nvPr/>
              </p:nvSpPr>
              <p:spPr bwMode="auto">
                <a:xfrm>
                  <a:off x="3661" y="1457"/>
                  <a:ext cx="287" cy="207"/>
                </a:xfrm>
                <a:custGeom>
                  <a:avLst/>
                  <a:gdLst>
                    <a:gd name="T0" fmla="*/ 0 w 2856"/>
                    <a:gd name="T1" fmla="*/ 0 h 1887"/>
                    <a:gd name="T2" fmla="*/ 0 w 2856"/>
                    <a:gd name="T3" fmla="*/ 0 h 1887"/>
                    <a:gd name="T4" fmla="*/ 0 w 2856"/>
                    <a:gd name="T5" fmla="*/ 0 h 1887"/>
                    <a:gd name="T6" fmla="*/ 0 w 2856"/>
                    <a:gd name="T7" fmla="*/ 0 h 1887"/>
                    <a:gd name="T8" fmla="*/ 0 w 2856"/>
                    <a:gd name="T9" fmla="*/ 0 h 1887"/>
                    <a:gd name="T10" fmla="*/ 0 w 2856"/>
                    <a:gd name="T11" fmla="*/ 0 h 1887"/>
                    <a:gd name="T12" fmla="*/ 0 60000 65536"/>
                    <a:gd name="T13" fmla="*/ 0 60000 65536"/>
                    <a:gd name="T14" fmla="*/ 0 60000 65536"/>
                    <a:gd name="T15" fmla="*/ 0 60000 65536"/>
                    <a:gd name="T16" fmla="*/ 0 60000 65536"/>
                    <a:gd name="T17" fmla="*/ 0 60000 65536"/>
                    <a:gd name="T18" fmla="*/ 0 w 2856"/>
                    <a:gd name="T19" fmla="*/ 0 h 1887"/>
                    <a:gd name="T20" fmla="*/ 2856 w 2856"/>
                    <a:gd name="T21" fmla="*/ 1887 h 1887"/>
                  </a:gdLst>
                  <a:ahLst/>
                  <a:cxnLst>
                    <a:cxn ang="T12">
                      <a:pos x="T0" y="T1"/>
                    </a:cxn>
                    <a:cxn ang="T13">
                      <a:pos x="T2" y="T3"/>
                    </a:cxn>
                    <a:cxn ang="T14">
                      <a:pos x="T4" y="T5"/>
                    </a:cxn>
                    <a:cxn ang="T15">
                      <a:pos x="T6" y="T7"/>
                    </a:cxn>
                    <a:cxn ang="T16">
                      <a:pos x="T8" y="T9"/>
                    </a:cxn>
                    <a:cxn ang="T17">
                      <a:pos x="T10" y="T11"/>
                    </a:cxn>
                  </a:cxnLst>
                  <a:rect l="T18" t="T19" r="T20" b="T21"/>
                  <a:pathLst>
                    <a:path w="2856" h="1887">
                      <a:moveTo>
                        <a:pt x="0" y="1871"/>
                      </a:moveTo>
                      <a:lnTo>
                        <a:pt x="2251" y="1887"/>
                      </a:lnTo>
                      <a:lnTo>
                        <a:pt x="2856" y="0"/>
                      </a:lnTo>
                      <a:lnTo>
                        <a:pt x="671" y="66"/>
                      </a:lnTo>
                      <a:lnTo>
                        <a:pt x="661" y="88"/>
                      </a:lnTo>
                      <a:lnTo>
                        <a:pt x="0" y="187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90" name="Freeform 696"/>
                <p:cNvSpPr>
                  <a:spLocks/>
                </p:cNvSpPr>
                <p:nvPr/>
              </p:nvSpPr>
              <p:spPr bwMode="auto">
                <a:xfrm>
                  <a:off x="3661" y="1457"/>
                  <a:ext cx="287" cy="207"/>
                </a:xfrm>
                <a:custGeom>
                  <a:avLst/>
                  <a:gdLst>
                    <a:gd name="T0" fmla="*/ 0 w 2856"/>
                    <a:gd name="T1" fmla="*/ 0 h 1887"/>
                    <a:gd name="T2" fmla="*/ 0 w 2856"/>
                    <a:gd name="T3" fmla="*/ 0 h 1887"/>
                    <a:gd name="T4" fmla="*/ 0 w 2856"/>
                    <a:gd name="T5" fmla="*/ 0 h 1887"/>
                    <a:gd name="T6" fmla="*/ 0 w 2856"/>
                    <a:gd name="T7" fmla="*/ 0 h 1887"/>
                    <a:gd name="T8" fmla="*/ 0 w 2856"/>
                    <a:gd name="T9" fmla="*/ 0 h 1887"/>
                    <a:gd name="T10" fmla="*/ 0 w 2856"/>
                    <a:gd name="T11" fmla="*/ 0 h 1887"/>
                    <a:gd name="T12" fmla="*/ 0 60000 65536"/>
                    <a:gd name="T13" fmla="*/ 0 60000 65536"/>
                    <a:gd name="T14" fmla="*/ 0 60000 65536"/>
                    <a:gd name="T15" fmla="*/ 0 60000 65536"/>
                    <a:gd name="T16" fmla="*/ 0 60000 65536"/>
                    <a:gd name="T17" fmla="*/ 0 60000 65536"/>
                    <a:gd name="T18" fmla="*/ 0 w 2856"/>
                    <a:gd name="T19" fmla="*/ 0 h 1887"/>
                    <a:gd name="T20" fmla="*/ 2856 w 2856"/>
                    <a:gd name="T21" fmla="*/ 1887 h 1887"/>
                  </a:gdLst>
                  <a:ahLst/>
                  <a:cxnLst>
                    <a:cxn ang="T12">
                      <a:pos x="T0" y="T1"/>
                    </a:cxn>
                    <a:cxn ang="T13">
                      <a:pos x="T2" y="T3"/>
                    </a:cxn>
                    <a:cxn ang="T14">
                      <a:pos x="T4" y="T5"/>
                    </a:cxn>
                    <a:cxn ang="T15">
                      <a:pos x="T6" y="T7"/>
                    </a:cxn>
                    <a:cxn ang="T16">
                      <a:pos x="T8" y="T9"/>
                    </a:cxn>
                    <a:cxn ang="T17">
                      <a:pos x="T10" y="T11"/>
                    </a:cxn>
                  </a:cxnLst>
                  <a:rect l="T18" t="T19" r="T20" b="T21"/>
                  <a:pathLst>
                    <a:path w="2856" h="1887">
                      <a:moveTo>
                        <a:pt x="0" y="1871"/>
                      </a:moveTo>
                      <a:lnTo>
                        <a:pt x="2251" y="1887"/>
                      </a:lnTo>
                      <a:lnTo>
                        <a:pt x="2856" y="0"/>
                      </a:lnTo>
                      <a:lnTo>
                        <a:pt x="671" y="66"/>
                      </a:lnTo>
                      <a:lnTo>
                        <a:pt x="661" y="88"/>
                      </a:lnTo>
                      <a:lnTo>
                        <a:pt x="0" y="187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91" name="Line 697"/>
                <p:cNvSpPr>
                  <a:spLocks noChangeShapeType="1"/>
                </p:cNvSpPr>
                <p:nvPr/>
              </p:nvSpPr>
              <p:spPr bwMode="auto">
                <a:xfrm flipH="1" flipV="1">
                  <a:off x="3728" y="1467"/>
                  <a:ext cx="159" cy="19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92" name="Line 698"/>
                <p:cNvSpPr>
                  <a:spLocks noChangeShapeType="1"/>
                </p:cNvSpPr>
                <p:nvPr/>
              </p:nvSpPr>
              <p:spPr bwMode="auto">
                <a:xfrm flipH="1">
                  <a:off x="3728" y="1457"/>
                  <a:ext cx="220" cy="1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93" name="Freeform 699"/>
                <p:cNvSpPr>
                  <a:spLocks/>
                </p:cNvSpPr>
                <p:nvPr/>
              </p:nvSpPr>
              <p:spPr bwMode="auto">
                <a:xfrm>
                  <a:off x="3748" y="1844"/>
                  <a:ext cx="73" cy="116"/>
                </a:xfrm>
                <a:custGeom>
                  <a:avLst/>
                  <a:gdLst>
                    <a:gd name="T0" fmla="*/ 0 w 728"/>
                    <a:gd name="T1" fmla="*/ 0 h 1064"/>
                    <a:gd name="T2" fmla="*/ 0 w 728"/>
                    <a:gd name="T3" fmla="*/ 0 h 1064"/>
                    <a:gd name="T4" fmla="*/ 0 w 728"/>
                    <a:gd name="T5" fmla="*/ 0 h 1064"/>
                    <a:gd name="T6" fmla="*/ 0 w 728"/>
                    <a:gd name="T7" fmla="*/ 0 h 1064"/>
                    <a:gd name="T8" fmla="*/ 0 w 728"/>
                    <a:gd name="T9" fmla="*/ 0 h 1064"/>
                    <a:gd name="T10" fmla="*/ 0 w 728"/>
                    <a:gd name="T11" fmla="*/ 0 h 1064"/>
                    <a:gd name="T12" fmla="*/ 0 w 728"/>
                    <a:gd name="T13" fmla="*/ 0 h 1064"/>
                    <a:gd name="T14" fmla="*/ 0 w 728"/>
                    <a:gd name="T15" fmla="*/ 0 h 1064"/>
                    <a:gd name="T16" fmla="*/ 0 w 728"/>
                    <a:gd name="T17" fmla="*/ 0 h 1064"/>
                    <a:gd name="T18" fmla="*/ 0 w 728"/>
                    <a:gd name="T19" fmla="*/ 0 h 1064"/>
                    <a:gd name="T20" fmla="*/ 0 w 728"/>
                    <a:gd name="T21" fmla="*/ 0 h 1064"/>
                    <a:gd name="T22" fmla="*/ 0 w 728"/>
                    <a:gd name="T23" fmla="*/ 0 h 1064"/>
                    <a:gd name="T24" fmla="*/ 0 w 728"/>
                    <a:gd name="T25" fmla="*/ 0 h 1064"/>
                    <a:gd name="T26" fmla="*/ 0 w 728"/>
                    <a:gd name="T27" fmla="*/ 0 h 1064"/>
                    <a:gd name="T28" fmla="*/ 0 w 728"/>
                    <a:gd name="T29" fmla="*/ 0 h 1064"/>
                    <a:gd name="T30" fmla="*/ 0 w 728"/>
                    <a:gd name="T31" fmla="*/ 0 h 1064"/>
                    <a:gd name="T32" fmla="*/ 0 w 728"/>
                    <a:gd name="T33" fmla="*/ 0 h 1064"/>
                    <a:gd name="T34" fmla="*/ 0 w 728"/>
                    <a:gd name="T35" fmla="*/ 0 h 1064"/>
                    <a:gd name="T36" fmla="*/ 0 w 728"/>
                    <a:gd name="T37" fmla="*/ 0 h 1064"/>
                    <a:gd name="T38" fmla="*/ 0 w 728"/>
                    <a:gd name="T39" fmla="*/ 0 h 1064"/>
                    <a:gd name="T40" fmla="*/ 0 w 728"/>
                    <a:gd name="T41" fmla="*/ 0 h 1064"/>
                    <a:gd name="T42" fmla="*/ 0 w 728"/>
                    <a:gd name="T43" fmla="*/ 0 h 10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8"/>
                    <a:gd name="T67" fmla="*/ 0 h 1064"/>
                    <a:gd name="T68" fmla="*/ 728 w 728"/>
                    <a:gd name="T69" fmla="*/ 1064 h 10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8" h="1064">
                      <a:moveTo>
                        <a:pt x="658" y="1051"/>
                      </a:moveTo>
                      <a:lnTo>
                        <a:pt x="0" y="47"/>
                      </a:lnTo>
                      <a:lnTo>
                        <a:pt x="70" y="0"/>
                      </a:lnTo>
                      <a:lnTo>
                        <a:pt x="725" y="1008"/>
                      </a:lnTo>
                      <a:lnTo>
                        <a:pt x="727" y="1014"/>
                      </a:lnTo>
                      <a:lnTo>
                        <a:pt x="728" y="1020"/>
                      </a:lnTo>
                      <a:lnTo>
                        <a:pt x="728" y="1026"/>
                      </a:lnTo>
                      <a:lnTo>
                        <a:pt x="727" y="1032"/>
                      </a:lnTo>
                      <a:lnTo>
                        <a:pt x="723" y="1039"/>
                      </a:lnTo>
                      <a:lnTo>
                        <a:pt x="719" y="1045"/>
                      </a:lnTo>
                      <a:lnTo>
                        <a:pt x="713" y="1050"/>
                      </a:lnTo>
                      <a:lnTo>
                        <a:pt x="708" y="1055"/>
                      </a:lnTo>
                      <a:lnTo>
                        <a:pt x="701" y="1059"/>
                      </a:lnTo>
                      <a:lnTo>
                        <a:pt x="694" y="1062"/>
                      </a:lnTo>
                      <a:lnTo>
                        <a:pt x="686" y="1063"/>
                      </a:lnTo>
                      <a:lnTo>
                        <a:pt x="679" y="1064"/>
                      </a:lnTo>
                      <a:lnTo>
                        <a:pt x="672" y="1063"/>
                      </a:lnTo>
                      <a:lnTo>
                        <a:pt x="667" y="1060"/>
                      </a:lnTo>
                      <a:lnTo>
                        <a:pt x="661" y="1056"/>
                      </a:lnTo>
                      <a:lnTo>
                        <a:pt x="658" y="105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94" name="Freeform 700"/>
                <p:cNvSpPr>
                  <a:spLocks/>
                </p:cNvSpPr>
                <p:nvPr/>
              </p:nvSpPr>
              <p:spPr bwMode="auto">
                <a:xfrm>
                  <a:off x="3759" y="1839"/>
                  <a:ext cx="74" cy="117"/>
                </a:xfrm>
                <a:custGeom>
                  <a:avLst/>
                  <a:gdLst>
                    <a:gd name="T0" fmla="*/ 0 w 728"/>
                    <a:gd name="T1" fmla="*/ 0 h 1064"/>
                    <a:gd name="T2" fmla="*/ 0 w 728"/>
                    <a:gd name="T3" fmla="*/ 0 h 1064"/>
                    <a:gd name="T4" fmla="*/ 0 w 728"/>
                    <a:gd name="T5" fmla="*/ 0 h 1064"/>
                    <a:gd name="T6" fmla="*/ 0 w 728"/>
                    <a:gd name="T7" fmla="*/ 0 h 1064"/>
                    <a:gd name="T8" fmla="*/ 0 w 728"/>
                    <a:gd name="T9" fmla="*/ 0 h 1064"/>
                    <a:gd name="T10" fmla="*/ 0 w 728"/>
                    <a:gd name="T11" fmla="*/ 0 h 1064"/>
                    <a:gd name="T12" fmla="*/ 0 w 728"/>
                    <a:gd name="T13" fmla="*/ 0 h 1064"/>
                    <a:gd name="T14" fmla="*/ 0 w 728"/>
                    <a:gd name="T15" fmla="*/ 0 h 1064"/>
                    <a:gd name="T16" fmla="*/ 0 w 728"/>
                    <a:gd name="T17" fmla="*/ 0 h 1064"/>
                    <a:gd name="T18" fmla="*/ 0 w 728"/>
                    <a:gd name="T19" fmla="*/ 0 h 1064"/>
                    <a:gd name="T20" fmla="*/ 0 w 728"/>
                    <a:gd name="T21" fmla="*/ 0 h 1064"/>
                    <a:gd name="T22" fmla="*/ 0 w 728"/>
                    <a:gd name="T23" fmla="*/ 0 h 1064"/>
                    <a:gd name="T24" fmla="*/ 0 w 728"/>
                    <a:gd name="T25" fmla="*/ 0 h 1064"/>
                    <a:gd name="T26" fmla="*/ 0 w 728"/>
                    <a:gd name="T27" fmla="*/ 0 h 1064"/>
                    <a:gd name="T28" fmla="*/ 0 w 728"/>
                    <a:gd name="T29" fmla="*/ 0 h 1064"/>
                    <a:gd name="T30" fmla="*/ 0 w 728"/>
                    <a:gd name="T31" fmla="*/ 0 h 1064"/>
                    <a:gd name="T32" fmla="*/ 0 w 728"/>
                    <a:gd name="T33" fmla="*/ 0 h 1064"/>
                    <a:gd name="T34" fmla="*/ 0 w 728"/>
                    <a:gd name="T35" fmla="*/ 0 h 1064"/>
                    <a:gd name="T36" fmla="*/ 0 w 728"/>
                    <a:gd name="T37" fmla="*/ 0 h 1064"/>
                    <a:gd name="T38" fmla="*/ 0 w 728"/>
                    <a:gd name="T39" fmla="*/ 0 h 1064"/>
                    <a:gd name="T40" fmla="*/ 0 w 728"/>
                    <a:gd name="T41" fmla="*/ 0 h 1064"/>
                    <a:gd name="T42" fmla="*/ 0 w 728"/>
                    <a:gd name="T43" fmla="*/ 0 h 10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8"/>
                    <a:gd name="T67" fmla="*/ 0 h 1064"/>
                    <a:gd name="T68" fmla="*/ 728 w 728"/>
                    <a:gd name="T69" fmla="*/ 1064 h 10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8" h="1064">
                      <a:moveTo>
                        <a:pt x="658" y="1051"/>
                      </a:moveTo>
                      <a:lnTo>
                        <a:pt x="0" y="47"/>
                      </a:lnTo>
                      <a:lnTo>
                        <a:pt x="70" y="0"/>
                      </a:lnTo>
                      <a:lnTo>
                        <a:pt x="725" y="1008"/>
                      </a:lnTo>
                      <a:lnTo>
                        <a:pt x="727" y="1014"/>
                      </a:lnTo>
                      <a:lnTo>
                        <a:pt x="728" y="1020"/>
                      </a:lnTo>
                      <a:lnTo>
                        <a:pt x="728" y="1026"/>
                      </a:lnTo>
                      <a:lnTo>
                        <a:pt x="727" y="1032"/>
                      </a:lnTo>
                      <a:lnTo>
                        <a:pt x="723" y="1039"/>
                      </a:lnTo>
                      <a:lnTo>
                        <a:pt x="719" y="1045"/>
                      </a:lnTo>
                      <a:lnTo>
                        <a:pt x="713" y="1050"/>
                      </a:lnTo>
                      <a:lnTo>
                        <a:pt x="708" y="1055"/>
                      </a:lnTo>
                      <a:lnTo>
                        <a:pt x="701" y="1059"/>
                      </a:lnTo>
                      <a:lnTo>
                        <a:pt x="694" y="1062"/>
                      </a:lnTo>
                      <a:lnTo>
                        <a:pt x="686" y="1063"/>
                      </a:lnTo>
                      <a:lnTo>
                        <a:pt x="679" y="1064"/>
                      </a:lnTo>
                      <a:lnTo>
                        <a:pt x="672" y="1063"/>
                      </a:lnTo>
                      <a:lnTo>
                        <a:pt x="667" y="1060"/>
                      </a:lnTo>
                      <a:lnTo>
                        <a:pt x="661" y="1056"/>
                      </a:lnTo>
                      <a:lnTo>
                        <a:pt x="658" y="105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95" name="Freeform 701"/>
                <p:cNvSpPr>
                  <a:spLocks/>
                </p:cNvSpPr>
                <p:nvPr/>
              </p:nvSpPr>
              <p:spPr bwMode="auto">
                <a:xfrm>
                  <a:off x="3889" y="1648"/>
                  <a:ext cx="68" cy="125"/>
                </a:xfrm>
                <a:custGeom>
                  <a:avLst/>
                  <a:gdLst>
                    <a:gd name="T0" fmla="*/ 0 w 680"/>
                    <a:gd name="T1" fmla="*/ 0 h 1142"/>
                    <a:gd name="T2" fmla="*/ 0 w 680"/>
                    <a:gd name="T3" fmla="*/ 0 h 1142"/>
                    <a:gd name="T4" fmla="*/ 0 w 680"/>
                    <a:gd name="T5" fmla="*/ 0 h 1142"/>
                    <a:gd name="T6" fmla="*/ 0 w 680"/>
                    <a:gd name="T7" fmla="*/ 0 h 1142"/>
                    <a:gd name="T8" fmla="*/ 0 w 680"/>
                    <a:gd name="T9" fmla="*/ 0 h 1142"/>
                    <a:gd name="T10" fmla="*/ 0 w 680"/>
                    <a:gd name="T11" fmla="*/ 0 h 1142"/>
                    <a:gd name="T12" fmla="*/ 0 w 680"/>
                    <a:gd name="T13" fmla="*/ 0 h 1142"/>
                    <a:gd name="T14" fmla="*/ 0 w 680"/>
                    <a:gd name="T15" fmla="*/ 0 h 1142"/>
                    <a:gd name="T16" fmla="*/ 0 w 680"/>
                    <a:gd name="T17" fmla="*/ 0 h 1142"/>
                    <a:gd name="T18" fmla="*/ 0 w 680"/>
                    <a:gd name="T19" fmla="*/ 0 h 1142"/>
                    <a:gd name="T20" fmla="*/ 0 w 680"/>
                    <a:gd name="T21" fmla="*/ 0 h 1142"/>
                    <a:gd name="T22" fmla="*/ 0 w 680"/>
                    <a:gd name="T23" fmla="*/ 0 h 1142"/>
                    <a:gd name="T24" fmla="*/ 0 w 680"/>
                    <a:gd name="T25" fmla="*/ 0 h 1142"/>
                    <a:gd name="T26" fmla="*/ 0 w 680"/>
                    <a:gd name="T27" fmla="*/ 0 h 1142"/>
                    <a:gd name="T28" fmla="*/ 0 w 680"/>
                    <a:gd name="T29" fmla="*/ 0 h 1142"/>
                    <a:gd name="T30" fmla="*/ 0 w 680"/>
                    <a:gd name="T31" fmla="*/ 0 h 1142"/>
                    <a:gd name="T32" fmla="*/ 0 w 680"/>
                    <a:gd name="T33" fmla="*/ 0 h 1142"/>
                    <a:gd name="T34" fmla="*/ 0 w 680"/>
                    <a:gd name="T35" fmla="*/ 0 h 1142"/>
                    <a:gd name="T36" fmla="*/ 0 w 680"/>
                    <a:gd name="T37" fmla="*/ 0 h 1142"/>
                    <a:gd name="T38" fmla="*/ 0 w 680"/>
                    <a:gd name="T39" fmla="*/ 0 h 1142"/>
                    <a:gd name="T40" fmla="*/ 0 w 680"/>
                    <a:gd name="T41" fmla="*/ 0 h 1142"/>
                    <a:gd name="T42" fmla="*/ 0 w 680"/>
                    <a:gd name="T43" fmla="*/ 0 h 1142"/>
                    <a:gd name="T44" fmla="*/ 0 w 680"/>
                    <a:gd name="T45" fmla="*/ 0 h 1142"/>
                    <a:gd name="T46" fmla="*/ 0 w 680"/>
                    <a:gd name="T47" fmla="*/ 0 h 1142"/>
                    <a:gd name="T48" fmla="*/ 0 w 680"/>
                    <a:gd name="T49" fmla="*/ 0 h 1142"/>
                    <a:gd name="T50" fmla="*/ 0 w 680"/>
                    <a:gd name="T51" fmla="*/ 0 h 1142"/>
                    <a:gd name="T52" fmla="*/ 0 w 680"/>
                    <a:gd name="T53" fmla="*/ 0 h 1142"/>
                    <a:gd name="T54" fmla="*/ 0 w 680"/>
                    <a:gd name="T55" fmla="*/ 0 h 1142"/>
                    <a:gd name="T56" fmla="*/ 0 w 680"/>
                    <a:gd name="T57" fmla="*/ 0 h 1142"/>
                    <a:gd name="T58" fmla="*/ 0 w 680"/>
                    <a:gd name="T59" fmla="*/ 0 h 1142"/>
                    <a:gd name="T60" fmla="*/ 0 w 680"/>
                    <a:gd name="T61" fmla="*/ 0 h 1142"/>
                    <a:gd name="T62" fmla="*/ 0 w 680"/>
                    <a:gd name="T63" fmla="*/ 0 h 1142"/>
                    <a:gd name="T64" fmla="*/ 0 w 680"/>
                    <a:gd name="T65" fmla="*/ 0 h 1142"/>
                    <a:gd name="T66" fmla="*/ 0 w 680"/>
                    <a:gd name="T67" fmla="*/ 0 h 1142"/>
                    <a:gd name="T68" fmla="*/ 0 w 680"/>
                    <a:gd name="T69" fmla="*/ 0 h 1142"/>
                    <a:gd name="T70" fmla="*/ 0 w 680"/>
                    <a:gd name="T71" fmla="*/ 0 h 1142"/>
                    <a:gd name="T72" fmla="*/ 0 w 680"/>
                    <a:gd name="T73" fmla="*/ 0 h 1142"/>
                    <a:gd name="T74" fmla="*/ 0 w 680"/>
                    <a:gd name="T75" fmla="*/ 0 h 11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142"/>
                    <a:gd name="T116" fmla="*/ 680 w 680"/>
                    <a:gd name="T117" fmla="*/ 1142 h 11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142">
                      <a:moveTo>
                        <a:pt x="607" y="1128"/>
                      </a:move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678" y="1090"/>
                      </a:lnTo>
                      <a:lnTo>
                        <a:pt x="680" y="1096"/>
                      </a:lnTo>
                      <a:lnTo>
                        <a:pt x="680" y="1101"/>
                      </a:lnTo>
                      <a:lnTo>
                        <a:pt x="680" y="1107"/>
                      </a:lnTo>
                      <a:lnTo>
                        <a:pt x="678" y="1114"/>
                      </a:lnTo>
                      <a:lnTo>
                        <a:pt x="674" y="1119"/>
                      </a:lnTo>
                      <a:lnTo>
                        <a:pt x="670" y="1125"/>
                      </a:lnTo>
                      <a:lnTo>
                        <a:pt x="664" y="1131"/>
                      </a:lnTo>
                      <a:lnTo>
                        <a:pt x="657" y="1135"/>
                      </a:lnTo>
                      <a:lnTo>
                        <a:pt x="651" y="1139"/>
                      </a:lnTo>
                      <a:lnTo>
                        <a:pt x="643" y="1141"/>
                      </a:lnTo>
                      <a:lnTo>
                        <a:pt x="636" y="1142"/>
                      </a:lnTo>
                      <a:lnTo>
                        <a:pt x="628" y="1141"/>
                      </a:lnTo>
                      <a:lnTo>
                        <a:pt x="622" y="1140"/>
                      </a:lnTo>
                      <a:lnTo>
                        <a:pt x="617" y="1138"/>
                      </a:lnTo>
                      <a:lnTo>
                        <a:pt x="611" y="1133"/>
                      </a:lnTo>
                      <a:lnTo>
                        <a:pt x="607" y="112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96" name="Freeform 702"/>
                <p:cNvSpPr>
                  <a:spLocks/>
                </p:cNvSpPr>
                <p:nvPr/>
              </p:nvSpPr>
              <p:spPr bwMode="auto">
                <a:xfrm>
                  <a:off x="3884" y="1660"/>
                  <a:ext cx="68" cy="125"/>
                </a:xfrm>
                <a:custGeom>
                  <a:avLst/>
                  <a:gdLst>
                    <a:gd name="T0" fmla="*/ 0 w 680"/>
                    <a:gd name="T1" fmla="*/ 0 h 1142"/>
                    <a:gd name="T2" fmla="*/ 0 w 680"/>
                    <a:gd name="T3" fmla="*/ 0 h 1142"/>
                    <a:gd name="T4" fmla="*/ 0 w 680"/>
                    <a:gd name="T5" fmla="*/ 0 h 1142"/>
                    <a:gd name="T6" fmla="*/ 0 w 680"/>
                    <a:gd name="T7" fmla="*/ 0 h 1142"/>
                    <a:gd name="T8" fmla="*/ 0 w 680"/>
                    <a:gd name="T9" fmla="*/ 0 h 1142"/>
                    <a:gd name="T10" fmla="*/ 0 w 680"/>
                    <a:gd name="T11" fmla="*/ 0 h 1142"/>
                    <a:gd name="T12" fmla="*/ 0 w 680"/>
                    <a:gd name="T13" fmla="*/ 0 h 1142"/>
                    <a:gd name="T14" fmla="*/ 0 w 680"/>
                    <a:gd name="T15" fmla="*/ 0 h 1142"/>
                    <a:gd name="T16" fmla="*/ 0 w 680"/>
                    <a:gd name="T17" fmla="*/ 0 h 1142"/>
                    <a:gd name="T18" fmla="*/ 0 w 680"/>
                    <a:gd name="T19" fmla="*/ 0 h 1142"/>
                    <a:gd name="T20" fmla="*/ 0 w 680"/>
                    <a:gd name="T21" fmla="*/ 0 h 1142"/>
                    <a:gd name="T22" fmla="*/ 0 w 680"/>
                    <a:gd name="T23" fmla="*/ 0 h 1142"/>
                    <a:gd name="T24" fmla="*/ 0 w 680"/>
                    <a:gd name="T25" fmla="*/ 0 h 1142"/>
                    <a:gd name="T26" fmla="*/ 0 w 680"/>
                    <a:gd name="T27" fmla="*/ 0 h 1142"/>
                    <a:gd name="T28" fmla="*/ 0 w 680"/>
                    <a:gd name="T29" fmla="*/ 0 h 1142"/>
                    <a:gd name="T30" fmla="*/ 0 w 680"/>
                    <a:gd name="T31" fmla="*/ 0 h 1142"/>
                    <a:gd name="T32" fmla="*/ 0 w 680"/>
                    <a:gd name="T33" fmla="*/ 0 h 1142"/>
                    <a:gd name="T34" fmla="*/ 0 w 680"/>
                    <a:gd name="T35" fmla="*/ 0 h 1142"/>
                    <a:gd name="T36" fmla="*/ 0 w 680"/>
                    <a:gd name="T37" fmla="*/ 0 h 1142"/>
                    <a:gd name="T38" fmla="*/ 0 w 680"/>
                    <a:gd name="T39" fmla="*/ 0 h 1142"/>
                    <a:gd name="T40" fmla="*/ 0 w 680"/>
                    <a:gd name="T41" fmla="*/ 0 h 1142"/>
                    <a:gd name="T42" fmla="*/ 0 w 680"/>
                    <a:gd name="T43" fmla="*/ 0 h 1142"/>
                    <a:gd name="T44" fmla="*/ 0 w 680"/>
                    <a:gd name="T45" fmla="*/ 0 h 1142"/>
                    <a:gd name="T46" fmla="*/ 0 w 680"/>
                    <a:gd name="T47" fmla="*/ 0 h 1142"/>
                    <a:gd name="T48" fmla="*/ 0 w 680"/>
                    <a:gd name="T49" fmla="*/ 0 h 1142"/>
                    <a:gd name="T50" fmla="*/ 0 w 680"/>
                    <a:gd name="T51" fmla="*/ 0 h 1142"/>
                    <a:gd name="T52" fmla="*/ 0 w 680"/>
                    <a:gd name="T53" fmla="*/ 0 h 1142"/>
                    <a:gd name="T54" fmla="*/ 0 w 680"/>
                    <a:gd name="T55" fmla="*/ 0 h 1142"/>
                    <a:gd name="T56" fmla="*/ 0 w 680"/>
                    <a:gd name="T57" fmla="*/ 0 h 1142"/>
                    <a:gd name="T58" fmla="*/ 0 w 680"/>
                    <a:gd name="T59" fmla="*/ 0 h 1142"/>
                    <a:gd name="T60" fmla="*/ 0 w 680"/>
                    <a:gd name="T61" fmla="*/ 0 h 1142"/>
                    <a:gd name="T62" fmla="*/ 0 w 680"/>
                    <a:gd name="T63" fmla="*/ 0 h 1142"/>
                    <a:gd name="T64" fmla="*/ 0 w 680"/>
                    <a:gd name="T65" fmla="*/ 0 h 1142"/>
                    <a:gd name="T66" fmla="*/ 0 w 680"/>
                    <a:gd name="T67" fmla="*/ 0 h 1142"/>
                    <a:gd name="T68" fmla="*/ 0 w 680"/>
                    <a:gd name="T69" fmla="*/ 0 h 1142"/>
                    <a:gd name="T70" fmla="*/ 0 w 680"/>
                    <a:gd name="T71" fmla="*/ 0 h 1142"/>
                    <a:gd name="T72" fmla="*/ 0 w 680"/>
                    <a:gd name="T73" fmla="*/ 0 h 1142"/>
                    <a:gd name="T74" fmla="*/ 0 w 680"/>
                    <a:gd name="T75" fmla="*/ 0 h 11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142"/>
                    <a:gd name="T116" fmla="*/ 680 w 680"/>
                    <a:gd name="T117" fmla="*/ 1142 h 11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142">
                      <a:moveTo>
                        <a:pt x="607" y="1128"/>
                      </a:move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678" y="1090"/>
                      </a:lnTo>
                      <a:lnTo>
                        <a:pt x="680" y="1096"/>
                      </a:lnTo>
                      <a:lnTo>
                        <a:pt x="680" y="1101"/>
                      </a:lnTo>
                      <a:lnTo>
                        <a:pt x="680" y="1107"/>
                      </a:lnTo>
                      <a:lnTo>
                        <a:pt x="678" y="1114"/>
                      </a:lnTo>
                      <a:lnTo>
                        <a:pt x="674" y="1119"/>
                      </a:lnTo>
                      <a:lnTo>
                        <a:pt x="670" y="1125"/>
                      </a:lnTo>
                      <a:lnTo>
                        <a:pt x="664" y="1131"/>
                      </a:lnTo>
                      <a:lnTo>
                        <a:pt x="657" y="1135"/>
                      </a:lnTo>
                      <a:lnTo>
                        <a:pt x="651" y="1139"/>
                      </a:lnTo>
                      <a:lnTo>
                        <a:pt x="643" y="1141"/>
                      </a:lnTo>
                      <a:lnTo>
                        <a:pt x="636" y="1142"/>
                      </a:lnTo>
                      <a:lnTo>
                        <a:pt x="628" y="1141"/>
                      </a:lnTo>
                      <a:lnTo>
                        <a:pt x="622" y="1140"/>
                      </a:lnTo>
                      <a:lnTo>
                        <a:pt x="617" y="1138"/>
                      </a:lnTo>
                      <a:lnTo>
                        <a:pt x="611" y="1133"/>
                      </a:lnTo>
                      <a:lnTo>
                        <a:pt x="607" y="112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97" name="Freeform 703"/>
                <p:cNvSpPr>
                  <a:spLocks/>
                </p:cNvSpPr>
                <p:nvPr/>
              </p:nvSpPr>
              <p:spPr bwMode="auto">
                <a:xfrm>
                  <a:off x="3884" y="1660"/>
                  <a:ext cx="8" cy="7"/>
                </a:xfrm>
                <a:custGeom>
                  <a:avLst/>
                  <a:gdLst>
                    <a:gd name="T0" fmla="*/ 0 w 78"/>
                    <a:gd name="T1" fmla="*/ 0 h 66"/>
                    <a:gd name="T2" fmla="*/ 0 w 78"/>
                    <a:gd name="T3" fmla="*/ 0 h 66"/>
                    <a:gd name="T4" fmla="*/ 0 w 78"/>
                    <a:gd name="T5" fmla="*/ 0 h 66"/>
                    <a:gd name="T6" fmla="*/ 0 w 78"/>
                    <a:gd name="T7" fmla="*/ 0 h 66"/>
                    <a:gd name="T8" fmla="*/ 0 w 78"/>
                    <a:gd name="T9" fmla="*/ 0 h 66"/>
                    <a:gd name="T10" fmla="*/ 0 w 78"/>
                    <a:gd name="T11" fmla="*/ 0 h 66"/>
                    <a:gd name="T12" fmla="*/ 0 w 78"/>
                    <a:gd name="T13" fmla="*/ 0 h 66"/>
                    <a:gd name="T14" fmla="*/ 0 w 78"/>
                    <a:gd name="T15" fmla="*/ 0 h 66"/>
                    <a:gd name="T16" fmla="*/ 0 w 78"/>
                    <a:gd name="T17" fmla="*/ 0 h 66"/>
                    <a:gd name="T18" fmla="*/ 0 w 78"/>
                    <a:gd name="T19" fmla="*/ 0 h 66"/>
                    <a:gd name="T20" fmla="*/ 0 w 78"/>
                    <a:gd name="T21" fmla="*/ 0 h 66"/>
                    <a:gd name="T22" fmla="*/ 0 w 78"/>
                    <a:gd name="T23" fmla="*/ 0 h 66"/>
                    <a:gd name="T24" fmla="*/ 0 w 78"/>
                    <a:gd name="T25" fmla="*/ 0 h 66"/>
                    <a:gd name="T26" fmla="*/ 0 w 78"/>
                    <a:gd name="T27" fmla="*/ 0 h 66"/>
                    <a:gd name="T28" fmla="*/ 0 w 78"/>
                    <a:gd name="T29" fmla="*/ 0 h 66"/>
                    <a:gd name="T30" fmla="*/ 0 w 78"/>
                    <a:gd name="T31" fmla="*/ 0 h 66"/>
                    <a:gd name="T32" fmla="*/ 0 w 78"/>
                    <a:gd name="T33" fmla="*/ 0 h 66"/>
                    <a:gd name="T34" fmla="*/ 0 w 78"/>
                    <a:gd name="T35" fmla="*/ 0 h 66"/>
                    <a:gd name="T36" fmla="*/ 0 w 78"/>
                    <a:gd name="T37" fmla="*/ 0 h 66"/>
                    <a:gd name="T38" fmla="*/ 0 w 78"/>
                    <a:gd name="T39" fmla="*/ 0 h 66"/>
                    <a:gd name="T40" fmla="*/ 0 w 78"/>
                    <a:gd name="T41" fmla="*/ 0 h 66"/>
                    <a:gd name="T42" fmla="*/ 0 w 78"/>
                    <a:gd name="T43" fmla="*/ 0 h 66"/>
                    <a:gd name="T44" fmla="*/ 0 w 78"/>
                    <a:gd name="T45" fmla="*/ 0 h 66"/>
                    <a:gd name="T46" fmla="*/ 0 w 78"/>
                    <a:gd name="T47" fmla="*/ 0 h 66"/>
                    <a:gd name="T48" fmla="*/ 0 w 78"/>
                    <a:gd name="T49" fmla="*/ 0 h 66"/>
                    <a:gd name="T50" fmla="*/ 0 w 78"/>
                    <a:gd name="T51" fmla="*/ 0 h 66"/>
                    <a:gd name="T52" fmla="*/ 0 w 78"/>
                    <a:gd name="T53" fmla="*/ 0 h 66"/>
                    <a:gd name="T54" fmla="*/ 0 w 78"/>
                    <a:gd name="T55" fmla="*/ 0 h 66"/>
                    <a:gd name="T56" fmla="*/ 0 w 78"/>
                    <a:gd name="T57" fmla="*/ 0 h 66"/>
                    <a:gd name="T58" fmla="*/ 0 w 78"/>
                    <a:gd name="T59" fmla="*/ 0 h 66"/>
                    <a:gd name="T60" fmla="*/ 0 w 78"/>
                    <a:gd name="T61" fmla="*/ 0 h 66"/>
                    <a:gd name="T62" fmla="*/ 0 w 78"/>
                    <a:gd name="T63" fmla="*/ 0 h 66"/>
                    <a:gd name="T64" fmla="*/ 0 w 78"/>
                    <a:gd name="T65" fmla="*/ 0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66"/>
                    <a:gd name="T101" fmla="*/ 78 w 78"/>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66">
                      <a:moveTo>
                        <a:pt x="53" y="58"/>
                      </a:moveTo>
                      <a:lnTo>
                        <a:pt x="46" y="63"/>
                      </a:lnTo>
                      <a:lnTo>
                        <a:pt x="38" y="65"/>
                      </a:lnTo>
                      <a:lnTo>
                        <a:pt x="30" y="66"/>
                      </a:lnTo>
                      <a:lnTo>
                        <a:pt x="24" y="66"/>
                      </a:lnTo>
                      <a:lnTo>
                        <a:pt x="17" y="64"/>
                      </a:lnTo>
                      <a:lnTo>
                        <a:pt x="11" y="62"/>
                      </a:lnTo>
                      <a:lnTo>
                        <a:pt x="5" y="58"/>
                      </a:ln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78" y="17"/>
                      </a:lnTo>
                      <a:lnTo>
                        <a:pt x="78" y="24"/>
                      </a:lnTo>
                      <a:lnTo>
                        <a:pt x="78" y="30"/>
                      </a:lnTo>
                      <a:lnTo>
                        <a:pt x="75" y="37"/>
                      </a:lnTo>
                      <a:lnTo>
                        <a:pt x="71" y="43"/>
                      </a:lnTo>
                      <a:lnTo>
                        <a:pt x="67" y="49"/>
                      </a:lnTo>
                      <a:lnTo>
                        <a:pt x="60" y="54"/>
                      </a:lnTo>
                      <a:lnTo>
                        <a:pt x="53" y="5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98" name="Freeform 704"/>
                <p:cNvSpPr>
                  <a:spLocks/>
                </p:cNvSpPr>
                <p:nvPr/>
              </p:nvSpPr>
              <p:spPr bwMode="auto">
                <a:xfrm>
                  <a:off x="3884" y="1660"/>
                  <a:ext cx="8" cy="7"/>
                </a:xfrm>
                <a:custGeom>
                  <a:avLst/>
                  <a:gdLst>
                    <a:gd name="T0" fmla="*/ 0 w 78"/>
                    <a:gd name="T1" fmla="*/ 0 h 66"/>
                    <a:gd name="T2" fmla="*/ 0 w 78"/>
                    <a:gd name="T3" fmla="*/ 0 h 66"/>
                    <a:gd name="T4" fmla="*/ 0 w 78"/>
                    <a:gd name="T5" fmla="*/ 0 h 66"/>
                    <a:gd name="T6" fmla="*/ 0 w 78"/>
                    <a:gd name="T7" fmla="*/ 0 h 66"/>
                    <a:gd name="T8" fmla="*/ 0 w 78"/>
                    <a:gd name="T9" fmla="*/ 0 h 66"/>
                    <a:gd name="T10" fmla="*/ 0 w 78"/>
                    <a:gd name="T11" fmla="*/ 0 h 66"/>
                    <a:gd name="T12" fmla="*/ 0 w 78"/>
                    <a:gd name="T13" fmla="*/ 0 h 66"/>
                    <a:gd name="T14" fmla="*/ 0 w 78"/>
                    <a:gd name="T15" fmla="*/ 0 h 66"/>
                    <a:gd name="T16" fmla="*/ 0 w 78"/>
                    <a:gd name="T17" fmla="*/ 0 h 66"/>
                    <a:gd name="T18" fmla="*/ 0 w 78"/>
                    <a:gd name="T19" fmla="*/ 0 h 66"/>
                    <a:gd name="T20" fmla="*/ 0 w 78"/>
                    <a:gd name="T21" fmla="*/ 0 h 66"/>
                    <a:gd name="T22" fmla="*/ 0 w 78"/>
                    <a:gd name="T23" fmla="*/ 0 h 66"/>
                    <a:gd name="T24" fmla="*/ 0 w 78"/>
                    <a:gd name="T25" fmla="*/ 0 h 66"/>
                    <a:gd name="T26" fmla="*/ 0 w 78"/>
                    <a:gd name="T27" fmla="*/ 0 h 66"/>
                    <a:gd name="T28" fmla="*/ 0 w 78"/>
                    <a:gd name="T29" fmla="*/ 0 h 66"/>
                    <a:gd name="T30" fmla="*/ 0 w 78"/>
                    <a:gd name="T31" fmla="*/ 0 h 66"/>
                    <a:gd name="T32" fmla="*/ 0 w 78"/>
                    <a:gd name="T33" fmla="*/ 0 h 66"/>
                    <a:gd name="T34" fmla="*/ 0 w 78"/>
                    <a:gd name="T35" fmla="*/ 0 h 66"/>
                    <a:gd name="T36" fmla="*/ 0 w 78"/>
                    <a:gd name="T37" fmla="*/ 0 h 66"/>
                    <a:gd name="T38" fmla="*/ 0 w 78"/>
                    <a:gd name="T39" fmla="*/ 0 h 66"/>
                    <a:gd name="T40" fmla="*/ 0 w 78"/>
                    <a:gd name="T41" fmla="*/ 0 h 66"/>
                    <a:gd name="T42" fmla="*/ 0 w 78"/>
                    <a:gd name="T43" fmla="*/ 0 h 66"/>
                    <a:gd name="T44" fmla="*/ 0 w 78"/>
                    <a:gd name="T45" fmla="*/ 0 h 66"/>
                    <a:gd name="T46" fmla="*/ 0 w 78"/>
                    <a:gd name="T47" fmla="*/ 0 h 66"/>
                    <a:gd name="T48" fmla="*/ 0 w 78"/>
                    <a:gd name="T49" fmla="*/ 0 h 66"/>
                    <a:gd name="T50" fmla="*/ 0 w 78"/>
                    <a:gd name="T51" fmla="*/ 0 h 66"/>
                    <a:gd name="T52" fmla="*/ 0 w 78"/>
                    <a:gd name="T53" fmla="*/ 0 h 66"/>
                    <a:gd name="T54" fmla="*/ 0 w 78"/>
                    <a:gd name="T55" fmla="*/ 0 h 66"/>
                    <a:gd name="T56" fmla="*/ 0 w 78"/>
                    <a:gd name="T57" fmla="*/ 0 h 66"/>
                    <a:gd name="T58" fmla="*/ 0 w 78"/>
                    <a:gd name="T59" fmla="*/ 0 h 66"/>
                    <a:gd name="T60" fmla="*/ 0 w 78"/>
                    <a:gd name="T61" fmla="*/ 0 h 66"/>
                    <a:gd name="T62" fmla="*/ 0 w 78"/>
                    <a:gd name="T63" fmla="*/ 0 h 66"/>
                    <a:gd name="T64" fmla="*/ 0 w 78"/>
                    <a:gd name="T65" fmla="*/ 0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66"/>
                    <a:gd name="T101" fmla="*/ 78 w 78"/>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66">
                      <a:moveTo>
                        <a:pt x="53" y="58"/>
                      </a:moveTo>
                      <a:lnTo>
                        <a:pt x="46" y="63"/>
                      </a:lnTo>
                      <a:lnTo>
                        <a:pt x="38" y="65"/>
                      </a:lnTo>
                      <a:lnTo>
                        <a:pt x="30" y="66"/>
                      </a:lnTo>
                      <a:lnTo>
                        <a:pt x="24" y="66"/>
                      </a:lnTo>
                      <a:lnTo>
                        <a:pt x="17" y="64"/>
                      </a:lnTo>
                      <a:lnTo>
                        <a:pt x="11" y="62"/>
                      </a:lnTo>
                      <a:lnTo>
                        <a:pt x="5" y="58"/>
                      </a:ln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78" y="17"/>
                      </a:lnTo>
                      <a:lnTo>
                        <a:pt x="78" y="24"/>
                      </a:lnTo>
                      <a:lnTo>
                        <a:pt x="78" y="30"/>
                      </a:lnTo>
                      <a:lnTo>
                        <a:pt x="75" y="37"/>
                      </a:lnTo>
                      <a:lnTo>
                        <a:pt x="71" y="43"/>
                      </a:lnTo>
                      <a:lnTo>
                        <a:pt x="67" y="49"/>
                      </a:lnTo>
                      <a:lnTo>
                        <a:pt x="60" y="54"/>
                      </a:lnTo>
                      <a:lnTo>
                        <a:pt x="53" y="5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99" name="Freeform 705"/>
                <p:cNvSpPr>
                  <a:spLocks/>
                </p:cNvSpPr>
                <p:nvPr/>
              </p:nvSpPr>
              <p:spPr bwMode="auto">
                <a:xfrm>
                  <a:off x="3657" y="1659"/>
                  <a:ext cx="74" cy="145"/>
                </a:xfrm>
                <a:custGeom>
                  <a:avLst/>
                  <a:gdLst>
                    <a:gd name="T0" fmla="*/ 0 w 737"/>
                    <a:gd name="T1" fmla="*/ 0 h 1335"/>
                    <a:gd name="T2" fmla="*/ 0 w 737"/>
                    <a:gd name="T3" fmla="*/ 0 h 1335"/>
                    <a:gd name="T4" fmla="*/ 0 w 737"/>
                    <a:gd name="T5" fmla="*/ 0 h 1335"/>
                    <a:gd name="T6" fmla="*/ 0 w 737"/>
                    <a:gd name="T7" fmla="*/ 0 h 1335"/>
                    <a:gd name="T8" fmla="*/ 0 w 737"/>
                    <a:gd name="T9" fmla="*/ 0 h 1335"/>
                    <a:gd name="T10" fmla="*/ 0 w 737"/>
                    <a:gd name="T11" fmla="*/ 0 h 1335"/>
                    <a:gd name="T12" fmla="*/ 0 w 737"/>
                    <a:gd name="T13" fmla="*/ 0 h 1335"/>
                    <a:gd name="T14" fmla="*/ 0 w 737"/>
                    <a:gd name="T15" fmla="*/ 0 h 1335"/>
                    <a:gd name="T16" fmla="*/ 0 w 737"/>
                    <a:gd name="T17" fmla="*/ 0 h 1335"/>
                    <a:gd name="T18" fmla="*/ 0 w 737"/>
                    <a:gd name="T19" fmla="*/ 0 h 1335"/>
                    <a:gd name="T20" fmla="*/ 0 w 737"/>
                    <a:gd name="T21" fmla="*/ 0 h 1335"/>
                    <a:gd name="T22" fmla="*/ 0 w 737"/>
                    <a:gd name="T23" fmla="*/ 0 h 1335"/>
                    <a:gd name="T24" fmla="*/ 0 w 737"/>
                    <a:gd name="T25" fmla="*/ 0 h 1335"/>
                    <a:gd name="T26" fmla="*/ 0 w 737"/>
                    <a:gd name="T27" fmla="*/ 0 h 1335"/>
                    <a:gd name="T28" fmla="*/ 0 w 737"/>
                    <a:gd name="T29" fmla="*/ 0 h 1335"/>
                    <a:gd name="T30" fmla="*/ 0 w 737"/>
                    <a:gd name="T31" fmla="*/ 0 h 1335"/>
                    <a:gd name="T32" fmla="*/ 0 w 737"/>
                    <a:gd name="T33" fmla="*/ 0 h 1335"/>
                    <a:gd name="T34" fmla="*/ 0 w 737"/>
                    <a:gd name="T35" fmla="*/ 0 h 1335"/>
                    <a:gd name="T36" fmla="*/ 0 w 737"/>
                    <a:gd name="T37" fmla="*/ 0 h 1335"/>
                    <a:gd name="T38" fmla="*/ 0 w 737"/>
                    <a:gd name="T39" fmla="*/ 0 h 1335"/>
                    <a:gd name="T40" fmla="*/ 0 w 737"/>
                    <a:gd name="T41" fmla="*/ 0 h 1335"/>
                    <a:gd name="T42" fmla="*/ 0 w 737"/>
                    <a:gd name="T43" fmla="*/ 0 h 1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7"/>
                    <a:gd name="T67" fmla="*/ 0 h 1335"/>
                    <a:gd name="T68" fmla="*/ 737 w 737"/>
                    <a:gd name="T69" fmla="*/ 1335 h 13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7" h="1335">
                      <a:moveTo>
                        <a:pt x="74" y="10"/>
                      </a:moveTo>
                      <a:lnTo>
                        <a:pt x="737" y="1296"/>
                      </a:lnTo>
                      <a:lnTo>
                        <a:pt x="662" y="1335"/>
                      </a:lnTo>
                      <a:lnTo>
                        <a:pt x="2" y="46"/>
                      </a:lnTo>
                      <a:lnTo>
                        <a:pt x="0" y="42"/>
                      </a:lnTo>
                      <a:lnTo>
                        <a:pt x="0" y="37"/>
                      </a:lnTo>
                      <a:lnTo>
                        <a:pt x="2" y="32"/>
                      </a:lnTo>
                      <a:lnTo>
                        <a:pt x="5" y="26"/>
                      </a:lnTo>
                      <a:lnTo>
                        <a:pt x="9" y="20"/>
                      </a:lnTo>
                      <a:lnTo>
                        <a:pt x="14" y="16"/>
                      </a:lnTo>
                      <a:lnTo>
                        <a:pt x="21" y="11"/>
                      </a:lnTo>
                      <a:lnTo>
                        <a:pt x="27" y="7"/>
                      </a:lnTo>
                      <a:lnTo>
                        <a:pt x="34" y="3"/>
                      </a:lnTo>
                      <a:lnTo>
                        <a:pt x="41" y="1"/>
                      </a:lnTo>
                      <a:lnTo>
                        <a:pt x="49" y="0"/>
                      </a:lnTo>
                      <a:lnTo>
                        <a:pt x="56" y="0"/>
                      </a:lnTo>
                      <a:lnTo>
                        <a:pt x="61" y="1"/>
                      </a:lnTo>
                      <a:lnTo>
                        <a:pt x="67" y="3"/>
                      </a:lnTo>
                      <a:lnTo>
                        <a:pt x="70" y="6"/>
                      </a:lnTo>
                      <a:lnTo>
                        <a:pt x="74"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00" name="Freeform 706"/>
                <p:cNvSpPr>
                  <a:spLocks/>
                </p:cNvSpPr>
                <p:nvPr/>
              </p:nvSpPr>
              <p:spPr bwMode="auto">
                <a:xfrm>
                  <a:off x="3657" y="1659"/>
                  <a:ext cx="74" cy="145"/>
                </a:xfrm>
                <a:custGeom>
                  <a:avLst/>
                  <a:gdLst>
                    <a:gd name="T0" fmla="*/ 0 w 737"/>
                    <a:gd name="T1" fmla="*/ 0 h 1335"/>
                    <a:gd name="T2" fmla="*/ 0 w 737"/>
                    <a:gd name="T3" fmla="*/ 0 h 1335"/>
                    <a:gd name="T4" fmla="*/ 0 w 737"/>
                    <a:gd name="T5" fmla="*/ 0 h 1335"/>
                    <a:gd name="T6" fmla="*/ 0 w 737"/>
                    <a:gd name="T7" fmla="*/ 0 h 1335"/>
                    <a:gd name="T8" fmla="*/ 0 w 737"/>
                    <a:gd name="T9" fmla="*/ 0 h 1335"/>
                    <a:gd name="T10" fmla="*/ 0 w 737"/>
                    <a:gd name="T11" fmla="*/ 0 h 1335"/>
                    <a:gd name="T12" fmla="*/ 0 w 737"/>
                    <a:gd name="T13" fmla="*/ 0 h 1335"/>
                    <a:gd name="T14" fmla="*/ 0 w 737"/>
                    <a:gd name="T15" fmla="*/ 0 h 1335"/>
                    <a:gd name="T16" fmla="*/ 0 w 737"/>
                    <a:gd name="T17" fmla="*/ 0 h 1335"/>
                    <a:gd name="T18" fmla="*/ 0 w 737"/>
                    <a:gd name="T19" fmla="*/ 0 h 1335"/>
                    <a:gd name="T20" fmla="*/ 0 w 737"/>
                    <a:gd name="T21" fmla="*/ 0 h 1335"/>
                    <a:gd name="T22" fmla="*/ 0 w 737"/>
                    <a:gd name="T23" fmla="*/ 0 h 1335"/>
                    <a:gd name="T24" fmla="*/ 0 w 737"/>
                    <a:gd name="T25" fmla="*/ 0 h 1335"/>
                    <a:gd name="T26" fmla="*/ 0 w 737"/>
                    <a:gd name="T27" fmla="*/ 0 h 1335"/>
                    <a:gd name="T28" fmla="*/ 0 w 737"/>
                    <a:gd name="T29" fmla="*/ 0 h 1335"/>
                    <a:gd name="T30" fmla="*/ 0 w 737"/>
                    <a:gd name="T31" fmla="*/ 0 h 1335"/>
                    <a:gd name="T32" fmla="*/ 0 w 737"/>
                    <a:gd name="T33" fmla="*/ 0 h 1335"/>
                    <a:gd name="T34" fmla="*/ 0 w 737"/>
                    <a:gd name="T35" fmla="*/ 0 h 1335"/>
                    <a:gd name="T36" fmla="*/ 0 w 737"/>
                    <a:gd name="T37" fmla="*/ 0 h 1335"/>
                    <a:gd name="T38" fmla="*/ 0 w 737"/>
                    <a:gd name="T39" fmla="*/ 0 h 1335"/>
                    <a:gd name="T40" fmla="*/ 0 w 737"/>
                    <a:gd name="T41" fmla="*/ 0 h 1335"/>
                    <a:gd name="T42" fmla="*/ 0 w 737"/>
                    <a:gd name="T43" fmla="*/ 0 h 1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7"/>
                    <a:gd name="T67" fmla="*/ 0 h 1335"/>
                    <a:gd name="T68" fmla="*/ 737 w 737"/>
                    <a:gd name="T69" fmla="*/ 1335 h 13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7" h="1335">
                      <a:moveTo>
                        <a:pt x="74" y="10"/>
                      </a:moveTo>
                      <a:lnTo>
                        <a:pt x="737" y="1296"/>
                      </a:lnTo>
                      <a:lnTo>
                        <a:pt x="662" y="1335"/>
                      </a:lnTo>
                      <a:lnTo>
                        <a:pt x="2" y="46"/>
                      </a:lnTo>
                      <a:lnTo>
                        <a:pt x="0" y="42"/>
                      </a:lnTo>
                      <a:lnTo>
                        <a:pt x="0" y="37"/>
                      </a:lnTo>
                      <a:lnTo>
                        <a:pt x="2" y="32"/>
                      </a:lnTo>
                      <a:lnTo>
                        <a:pt x="5" y="26"/>
                      </a:lnTo>
                      <a:lnTo>
                        <a:pt x="9" y="20"/>
                      </a:lnTo>
                      <a:lnTo>
                        <a:pt x="14" y="16"/>
                      </a:lnTo>
                      <a:lnTo>
                        <a:pt x="21" y="11"/>
                      </a:lnTo>
                      <a:lnTo>
                        <a:pt x="27" y="7"/>
                      </a:lnTo>
                      <a:lnTo>
                        <a:pt x="34" y="3"/>
                      </a:lnTo>
                      <a:lnTo>
                        <a:pt x="41" y="1"/>
                      </a:lnTo>
                      <a:lnTo>
                        <a:pt x="49" y="0"/>
                      </a:lnTo>
                      <a:lnTo>
                        <a:pt x="56" y="0"/>
                      </a:lnTo>
                      <a:lnTo>
                        <a:pt x="61" y="1"/>
                      </a:lnTo>
                      <a:lnTo>
                        <a:pt x="67" y="3"/>
                      </a:lnTo>
                      <a:lnTo>
                        <a:pt x="70" y="6"/>
                      </a:lnTo>
                      <a:lnTo>
                        <a:pt x="74"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1" name="Freeform 707"/>
                <p:cNvSpPr>
                  <a:spLocks/>
                </p:cNvSpPr>
                <p:nvPr/>
              </p:nvSpPr>
              <p:spPr bwMode="auto">
                <a:xfrm>
                  <a:off x="3788" y="1156"/>
                  <a:ext cx="79" cy="128"/>
                </a:xfrm>
                <a:custGeom>
                  <a:avLst/>
                  <a:gdLst>
                    <a:gd name="T0" fmla="*/ 0 w 786"/>
                    <a:gd name="T1" fmla="*/ 0 h 1166"/>
                    <a:gd name="T2" fmla="*/ 0 w 786"/>
                    <a:gd name="T3" fmla="*/ 0 h 1166"/>
                    <a:gd name="T4" fmla="*/ 0 w 786"/>
                    <a:gd name="T5" fmla="*/ 0 h 1166"/>
                    <a:gd name="T6" fmla="*/ 0 w 786"/>
                    <a:gd name="T7" fmla="*/ 0 h 1166"/>
                    <a:gd name="T8" fmla="*/ 0 w 786"/>
                    <a:gd name="T9" fmla="*/ 0 h 1166"/>
                    <a:gd name="T10" fmla="*/ 0 w 786"/>
                    <a:gd name="T11" fmla="*/ 0 h 1166"/>
                    <a:gd name="T12" fmla="*/ 0 w 786"/>
                    <a:gd name="T13" fmla="*/ 0 h 1166"/>
                    <a:gd name="T14" fmla="*/ 0 w 786"/>
                    <a:gd name="T15" fmla="*/ 0 h 1166"/>
                    <a:gd name="T16" fmla="*/ 0 w 786"/>
                    <a:gd name="T17" fmla="*/ 0 h 1166"/>
                    <a:gd name="T18" fmla="*/ 0 w 786"/>
                    <a:gd name="T19" fmla="*/ 0 h 1166"/>
                    <a:gd name="T20" fmla="*/ 0 w 786"/>
                    <a:gd name="T21" fmla="*/ 0 h 1166"/>
                    <a:gd name="T22" fmla="*/ 0 w 786"/>
                    <a:gd name="T23" fmla="*/ 0 h 1166"/>
                    <a:gd name="T24" fmla="*/ 0 w 786"/>
                    <a:gd name="T25" fmla="*/ 0 h 1166"/>
                    <a:gd name="T26" fmla="*/ 0 w 786"/>
                    <a:gd name="T27" fmla="*/ 0 h 1166"/>
                    <a:gd name="T28" fmla="*/ 0 w 786"/>
                    <a:gd name="T29" fmla="*/ 0 h 1166"/>
                    <a:gd name="T30" fmla="*/ 0 w 786"/>
                    <a:gd name="T31" fmla="*/ 0 h 1166"/>
                    <a:gd name="T32" fmla="*/ 0 w 786"/>
                    <a:gd name="T33" fmla="*/ 0 h 1166"/>
                    <a:gd name="T34" fmla="*/ 0 w 786"/>
                    <a:gd name="T35" fmla="*/ 0 h 1166"/>
                    <a:gd name="T36" fmla="*/ 0 w 786"/>
                    <a:gd name="T37" fmla="*/ 0 h 1166"/>
                    <a:gd name="T38" fmla="*/ 0 w 786"/>
                    <a:gd name="T39" fmla="*/ 0 h 1166"/>
                    <a:gd name="T40" fmla="*/ 0 w 786"/>
                    <a:gd name="T41" fmla="*/ 0 h 1166"/>
                    <a:gd name="T42" fmla="*/ 0 w 786"/>
                    <a:gd name="T43" fmla="*/ 0 h 11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6"/>
                    <a:gd name="T67" fmla="*/ 0 h 1166"/>
                    <a:gd name="T68" fmla="*/ 786 w 786"/>
                    <a:gd name="T69" fmla="*/ 1166 h 11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6" h="1166">
                      <a:moveTo>
                        <a:pt x="71" y="10"/>
                      </a:moveTo>
                      <a:lnTo>
                        <a:pt x="786" y="1121"/>
                      </a:lnTo>
                      <a:lnTo>
                        <a:pt x="715" y="1166"/>
                      </a:lnTo>
                      <a:lnTo>
                        <a:pt x="3" y="53"/>
                      </a:lnTo>
                      <a:lnTo>
                        <a:pt x="1" y="48"/>
                      </a:lnTo>
                      <a:lnTo>
                        <a:pt x="0" y="43"/>
                      </a:lnTo>
                      <a:lnTo>
                        <a:pt x="0" y="37"/>
                      </a:lnTo>
                      <a:lnTo>
                        <a:pt x="2" y="30"/>
                      </a:lnTo>
                      <a:lnTo>
                        <a:pt x="5" y="24"/>
                      </a:lnTo>
                      <a:lnTo>
                        <a:pt x="10" y="18"/>
                      </a:lnTo>
                      <a:lnTo>
                        <a:pt x="16" y="13"/>
                      </a:lnTo>
                      <a:lnTo>
                        <a:pt x="21" y="7"/>
                      </a:lnTo>
                      <a:lnTo>
                        <a:pt x="29" y="4"/>
                      </a:lnTo>
                      <a:lnTo>
                        <a:pt x="36" y="2"/>
                      </a:lnTo>
                      <a:lnTo>
                        <a:pt x="43" y="0"/>
                      </a:lnTo>
                      <a:lnTo>
                        <a:pt x="51" y="0"/>
                      </a:lnTo>
                      <a:lnTo>
                        <a:pt x="56" y="1"/>
                      </a:lnTo>
                      <a:lnTo>
                        <a:pt x="62" y="2"/>
                      </a:lnTo>
                      <a:lnTo>
                        <a:pt x="68" y="5"/>
                      </a:lnTo>
                      <a:lnTo>
                        <a:pt x="71"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02" name="Freeform 708"/>
                <p:cNvSpPr>
                  <a:spLocks/>
                </p:cNvSpPr>
                <p:nvPr/>
              </p:nvSpPr>
              <p:spPr bwMode="auto">
                <a:xfrm>
                  <a:off x="3788" y="1156"/>
                  <a:ext cx="79" cy="128"/>
                </a:xfrm>
                <a:custGeom>
                  <a:avLst/>
                  <a:gdLst>
                    <a:gd name="T0" fmla="*/ 0 w 786"/>
                    <a:gd name="T1" fmla="*/ 0 h 1166"/>
                    <a:gd name="T2" fmla="*/ 0 w 786"/>
                    <a:gd name="T3" fmla="*/ 0 h 1166"/>
                    <a:gd name="T4" fmla="*/ 0 w 786"/>
                    <a:gd name="T5" fmla="*/ 0 h 1166"/>
                    <a:gd name="T6" fmla="*/ 0 w 786"/>
                    <a:gd name="T7" fmla="*/ 0 h 1166"/>
                    <a:gd name="T8" fmla="*/ 0 w 786"/>
                    <a:gd name="T9" fmla="*/ 0 h 1166"/>
                    <a:gd name="T10" fmla="*/ 0 w 786"/>
                    <a:gd name="T11" fmla="*/ 0 h 1166"/>
                    <a:gd name="T12" fmla="*/ 0 w 786"/>
                    <a:gd name="T13" fmla="*/ 0 h 1166"/>
                    <a:gd name="T14" fmla="*/ 0 w 786"/>
                    <a:gd name="T15" fmla="*/ 0 h 1166"/>
                    <a:gd name="T16" fmla="*/ 0 w 786"/>
                    <a:gd name="T17" fmla="*/ 0 h 1166"/>
                    <a:gd name="T18" fmla="*/ 0 w 786"/>
                    <a:gd name="T19" fmla="*/ 0 h 1166"/>
                    <a:gd name="T20" fmla="*/ 0 w 786"/>
                    <a:gd name="T21" fmla="*/ 0 h 1166"/>
                    <a:gd name="T22" fmla="*/ 0 w 786"/>
                    <a:gd name="T23" fmla="*/ 0 h 1166"/>
                    <a:gd name="T24" fmla="*/ 0 w 786"/>
                    <a:gd name="T25" fmla="*/ 0 h 1166"/>
                    <a:gd name="T26" fmla="*/ 0 w 786"/>
                    <a:gd name="T27" fmla="*/ 0 h 1166"/>
                    <a:gd name="T28" fmla="*/ 0 w 786"/>
                    <a:gd name="T29" fmla="*/ 0 h 1166"/>
                    <a:gd name="T30" fmla="*/ 0 w 786"/>
                    <a:gd name="T31" fmla="*/ 0 h 1166"/>
                    <a:gd name="T32" fmla="*/ 0 w 786"/>
                    <a:gd name="T33" fmla="*/ 0 h 1166"/>
                    <a:gd name="T34" fmla="*/ 0 w 786"/>
                    <a:gd name="T35" fmla="*/ 0 h 1166"/>
                    <a:gd name="T36" fmla="*/ 0 w 786"/>
                    <a:gd name="T37" fmla="*/ 0 h 1166"/>
                    <a:gd name="T38" fmla="*/ 0 w 786"/>
                    <a:gd name="T39" fmla="*/ 0 h 1166"/>
                    <a:gd name="T40" fmla="*/ 0 w 786"/>
                    <a:gd name="T41" fmla="*/ 0 h 1166"/>
                    <a:gd name="T42" fmla="*/ 0 w 786"/>
                    <a:gd name="T43" fmla="*/ 0 h 11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6"/>
                    <a:gd name="T67" fmla="*/ 0 h 1166"/>
                    <a:gd name="T68" fmla="*/ 786 w 786"/>
                    <a:gd name="T69" fmla="*/ 1166 h 11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6" h="1166">
                      <a:moveTo>
                        <a:pt x="71" y="10"/>
                      </a:moveTo>
                      <a:lnTo>
                        <a:pt x="786" y="1121"/>
                      </a:lnTo>
                      <a:lnTo>
                        <a:pt x="715" y="1166"/>
                      </a:lnTo>
                      <a:lnTo>
                        <a:pt x="3" y="53"/>
                      </a:lnTo>
                      <a:lnTo>
                        <a:pt x="1" y="48"/>
                      </a:lnTo>
                      <a:lnTo>
                        <a:pt x="0" y="43"/>
                      </a:lnTo>
                      <a:lnTo>
                        <a:pt x="0" y="37"/>
                      </a:lnTo>
                      <a:lnTo>
                        <a:pt x="2" y="30"/>
                      </a:lnTo>
                      <a:lnTo>
                        <a:pt x="5" y="24"/>
                      </a:lnTo>
                      <a:lnTo>
                        <a:pt x="10" y="18"/>
                      </a:lnTo>
                      <a:lnTo>
                        <a:pt x="16" y="13"/>
                      </a:lnTo>
                      <a:lnTo>
                        <a:pt x="21" y="7"/>
                      </a:lnTo>
                      <a:lnTo>
                        <a:pt x="29" y="4"/>
                      </a:lnTo>
                      <a:lnTo>
                        <a:pt x="36" y="2"/>
                      </a:lnTo>
                      <a:lnTo>
                        <a:pt x="43" y="0"/>
                      </a:lnTo>
                      <a:lnTo>
                        <a:pt x="51" y="0"/>
                      </a:lnTo>
                      <a:lnTo>
                        <a:pt x="56" y="1"/>
                      </a:lnTo>
                      <a:lnTo>
                        <a:pt x="62" y="2"/>
                      </a:lnTo>
                      <a:lnTo>
                        <a:pt x="68" y="5"/>
                      </a:lnTo>
                      <a:lnTo>
                        <a:pt x="71"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3" name="Freeform 709"/>
                <p:cNvSpPr>
                  <a:spLocks/>
                </p:cNvSpPr>
                <p:nvPr/>
              </p:nvSpPr>
              <p:spPr bwMode="auto">
                <a:xfrm>
                  <a:off x="3883" y="1324"/>
                  <a:ext cx="69" cy="137"/>
                </a:xfrm>
                <a:custGeom>
                  <a:avLst/>
                  <a:gdLst>
                    <a:gd name="T0" fmla="*/ 0 w 682"/>
                    <a:gd name="T1" fmla="*/ 0 h 1254"/>
                    <a:gd name="T2" fmla="*/ 0 w 682"/>
                    <a:gd name="T3" fmla="*/ 0 h 1254"/>
                    <a:gd name="T4" fmla="*/ 0 w 682"/>
                    <a:gd name="T5" fmla="*/ 0 h 1254"/>
                    <a:gd name="T6" fmla="*/ 0 w 682"/>
                    <a:gd name="T7" fmla="*/ 0 h 1254"/>
                    <a:gd name="T8" fmla="*/ 0 w 682"/>
                    <a:gd name="T9" fmla="*/ 0 h 1254"/>
                    <a:gd name="T10" fmla="*/ 0 w 682"/>
                    <a:gd name="T11" fmla="*/ 0 h 1254"/>
                    <a:gd name="T12" fmla="*/ 0 w 682"/>
                    <a:gd name="T13" fmla="*/ 0 h 1254"/>
                    <a:gd name="T14" fmla="*/ 0 w 682"/>
                    <a:gd name="T15" fmla="*/ 0 h 1254"/>
                    <a:gd name="T16" fmla="*/ 0 w 682"/>
                    <a:gd name="T17" fmla="*/ 0 h 1254"/>
                    <a:gd name="T18" fmla="*/ 0 w 682"/>
                    <a:gd name="T19" fmla="*/ 0 h 1254"/>
                    <a:gd name="T20" fmla="*/ 0 w 682"/>
                    <a:gd name="T21" fmla="*/ 0 h 1254"/>
                    <a:gd name="T22" fmla="*/ 0 w 682"/>
                    <a:gd name="T23" fmla="*/ 0 h 1254"/>
                    <a:gd name="T24" fmla="*/ 0 w 682"/>
                    <a:gd name="T25" fmla="*/ 0 h 1254"/>
                    <a:gd name="T26" fmla="*/ 0 w 682"/>
                    <a:gd name="T27" fmla="*/ 0 h 1254"/>
                    <a:gd name="T28" fmla="*/ 0 w 682"/>
                    <a:gd name="T29" fmla="*/ 0 h 1254"/>
                    <a:gd name="T30" fmla="*/ 0 w 682"/>
                    <a:gd name="T31" fmla="*/ 0 h 1254"/>
                    <a:gd name="T32" fmla="*/ 0 w 682"/>
                    <a:gd name="T33" fmla="*/ 0 h 1254"/>
                    <a:gd name="T34" fmla="*/ 0 w 682"/>
                    <a:gd name="T35" fmla="*/ 0 h 1254"/>
                    <a:gd name="T36" fmla="*/ 0 w 682"/>
                    <a:gd name="T37" fmla="*/ 0 h 1254"/>
                    <a:gd name="T38" fmla="*/ 0 w 682"/>
                    <a:gd name="T39" fmla="*/ 0 h 1254"/>
                    <a:gd name="T40" fmla="*/ 0 w 682"/>
                    <a:gd name="T41" fmla="*/ 0 h 1254"/>
                    <a:gd name="T42" fmla="*/ 0 w 682"/>
                    <a:gd name="T43" fmla="*/ 0 h 12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2"/>
                    <a:gd name="T67" fmla="*/ 0 h 1254"/>
                    <a:gd name="T68" fmla="*/ 682 w 682"/>
                    <a:gd name="T69" fmla="*/ 1254 h 12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2" h="1254">
                      <a:moveTo>
                        <a:pt x="608" y="1243"/>
                      </a:moveTo>
                      <a:lnTo>
                        <a:pt x="0" y="38"/>
                      </a:lnTo>
                      <a:lnTo>
                        <a:pt x="76" y="0"/>
                      </a:lnTo>
                      <a:lnTo>
                        <a:pt x="681" y="1206"/>
                      </a:lnTo>
                      <a:lnTo>
                        <a:pt x="682" y="1211"/>
                      </a:lnTo>
                      <a:lnTo>
                        <a:pt x="682" y="1217"/>
                      </a:lnTo>
                      <a:lnTo>
                        <a:pt x="681" y="1222"/>
                      </a:lnTo>
                      <a:lnTo>
                        <a:pt x="679" y="1228"/>
                      </a:lnTo>
                      <a:lnTo>
                        <a:pt x="674" y="1234"/>
                      </a:lnTo>
                      <a:lnTo>
                        <a:pt x="670" y="1239"/>
                      </a:lnTo>
                      <a:lnTo>
                        <a:pt x="663" y="1244"/>
                      </a:lnTo>
                      <a:lnTo>
                        <a:pt x="657" y="1248"/>
                      </a:lnTo>
                      <a:lnTo>
                        <a:pt x="649" y="1252"/>
                      </a:lnTo>
                      <a:lnTo>
                        <a:pt x="642" y="1253"/>
                      </a:lnTo>
                      <a:lnTo>
                        <a:pt x="635" y="1254"/>
                      </a:lnTo>
                      <a:lnTo>
                        <a:pt x="628" y="1254"/>
                      </a:lnTo>
                      <a:lnTo>
                        <a:pt x="621" y="1253"/>
                      </a:lnTo>
                      <a:lnTo>
                        <a:pt x="616" y="1251"/>
                      </a:lnTo>
                      <a:lnTo>
                        <a:pt x="612" y="1247"/>
                      </a:lnTo>
                      <a:lnTo>
                        <a:pt x="608" y="1243"/>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2004" name="Freeform 710"/>
                <p:cNvSpPr>
                  <a:spLocks/>
                </p:cNvSpPr>
                <p:nvPr/>
              </p:nvSpPr>
              <p:spPr bwMode="auto">
                <a:xfrm>
                  <a:off x="3883" y="1324"/>
                  <a:ext cx="69" cy="137"/>
                </a:xfrm>
                <a:custGeom>
                  <a:avLst/>
                  <a:gdLst>
                    <a:gd name="T0" fmla="*/ 0 w 682"/>
                    <a:gd name="T1" fmla="*/ 0 h 1254"/>
                    <a:gd name="T2" fmla="*/ 0 w 682"/>
                    <a:gd name="T3" fmla="*/ 0 h 1254"/>
                    <a:gd name="T4" fmla="*/ 0 w 682"/>
                    <a:gd name="T5" fmla="*/ 0 h 1254"/>
                    <a:gd name="T6" fmla="*/ 0 w 682"/>
                    <a:gd name="T7" fmla="*/ 0 h 1254"/>
                    <a:gd name="T8" fmla="*/ 0 w 682"/>
                    <a:gd name="T9" fmla="*/ 0 h 1254"/>
                    <a:gd name="T10" fmla="*/ 0 w 682"/>
                    <a:gd name="T11" fmla="*/ 0 h 1254"/>
                    <a:gd name="T12" fmla="*/ 0 w 682"/>
                    <a:gd name="T13" fmla="*/ 0 h 1254"/>
                    <a:gd name="T14" fmla="*/ 0 w 682"/>
                    <a:gd name="T15" fmla="*/ 0 h 1254"/>
                    <a:gd name="T16" fmla="*/ 0 w 682"/>
                    <a:gd name="T17" fmla="*/ 0 h 1254"/>
                    <a:gd name="T18" fmla="*/ 0 w 682"/>
                    <a:gd name="T19" fmla="*/ 0 h 1254"/>
                    <a:gd name="T20" fmla="*/ 0 w 682"/>
                    <a:gd name="T21" fmla="*/ 0 h 1254"/>
                    <a:gd name="T22" fmla="*/ 0 w 682"/>
                    <a:gd name="T23" fmla="*/ 0 h 1254"/>
                    <a:gd name="T24" fmla="*/ 0 w 682"/>
                    <a:gd name="T25" fmla="*/ 0 h 1254"/>
                    <a:gd name="T26" fmla="*/ 0 w 682"/>
                    <a:gd name="T27" fmla="*/ 0 h 1254"/>
                    <a:gd name="T28" fmla="*/ 0 w 682"/>
                    <a:gd name="T29" fmla="*/ 0 h 1254"/>
                    <a:gd name="T30" fmla="*/ 0 w 682"/>
                    <a:gd name="T31" fmla="*/ 0 h 1254"/>
                    <a:gd name="T32" fmla="*/ 0 w 682"/>
                    <a:gd name="T33" fmla="*/ 0 h 1254"/>
                    <a:gd name="T34" fmla="*/ 0 w 682"/>
                    <a:gd name="T35" fmla="*/ 0 h 1254"/>
                    <a:gd name="T36" fmla="*/ 0 w 682"/>
                    <a:gd name="T37" fmla="*/ 0 h 1254"/>
                    <a:gd name="T38" fmla="*/ 0 w 682"/>
                    <a:gd name="T39" fmla="*/ 0 h 1254"/>
                    <a:gd name="T40" fmla="*/ 0 w 682"/>
                    <a:gd name="T41" fmla="*/ 0 h 1254"/>
                    <a:gd name="T42" fmla="*/ 0 w 682"/>
                    <a:gd name="T43" fmla="*/ 0 h 12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2"/>
                    <a:gd name="T67" fmla="*/ 0 h 1254"/>
                    <a:gd name="T68" fmla="*/ 682 w 682"/>
                    <a:gd name="T69" fmla="*/ 1254 h 12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2" h="1254">
                      <a:moveTo>
                        <a:pt x="608" y="1243"/>
                      </a:moveTo>
                      <a:lnTo>
                        <a:pt x="0" y="38"/>
                      </a:lnTo>
                      <a:lnTo>
                        <a:pt x="76" y="0"/>
                      </a:lnTo>
                      <a:lnTo>
                        <a:pt x="681" y="1206"/>
                      </a:lnTo>
                      <a:lnTo>
                        <a:pt x="682" y="1211"/>
                      </a:lnTo>
                      <a:lnTo>
                        <a:pt x="682" y="1217"/>
                      </a:lnTo>
                      <a:lnTo>
                        <a:pt x="681" y="1222"/>
                      </a:lnTo>
                      <a:lnTo>
                        <a:pt x="679" y="1228"/>
                      </a:lnTo>
                      <a:lnTo>
                        <a:pt x="674" y="1234"/>
                      </a:lnTo>
                      <a:lnTo>
                        <a:pt x="670" y="1239"/>
                      </a:lnTo>
                      <a:lnTo>
                        <a:pt x="663" y="1244"/>
                      </a:lnTo>
                      <a:lnTo>
                        <a:pt x="657" y="1248"/>
                      </a:lnTo>
                      <a:lnTo>
                        <a:pt x="649" y="1252"/>
                      </a:lnTo>
                      <a:lnTo>
                        <a:pt x="642" y="1253"/>
                      </a:lnTo>
                      <a:lnTo>
                        <a:pt x="635" y="1254"/>
                      </a:lnTo>
                      <a:lnTo>
                        <a:pt x="628" y="1254"/>
                      </a:lnTo>
                      <a:lnTo>
                        <a:pt x="621" y="1253"/>
                      </a:lnTo>
                      <a:lnTo>
                        <a:pt x="616" y="1251"/>
                      </a:lnTo>
                      <a:lnTo>
                        <a:pt x="612" y="1247"/>
                      </a:lnTo>
                      <a:lnTo>
                        <a:pt x="608" y="124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5" name="Freeform 711"/>
                <p:cNvSpPr>
                  <a:spLocks/>
                </p:cNvSpPr>
                <p:nvPr/>
              </p:nvSpPr>
              <p:spPr bwMode="auto">
                <a:xfrm>
                  <a:off x="3657" y="1336"/>
                  <a:ext cx="74" cy="134"/>
                </a:xfrm>
                <a:custGeom>
                  <a:avLst/>
                  <a:gdLst>
                    <a:gd name="T0" fmla="*/ 0 w 739"/>
                    <a:gd name="T1" fmla="*/ 0 h 1237"/>
                    <a:gd name="T2" fmla="*/ 0 w 739"/>
                    <a:gd name="T3" fmla="*/ 0 h 1237"/>
                    <a:gd name="T4" fmla="*/ 0 w 739"/>
                    <a:gd name="T5" fmla="*/ 0 h 1237"/>
                    <a:gd name="T6" fmla="*/ 0 w 739"/>
                    <a:gd name="T7" fmla="*/ 0 h 1237"/>
                    <a:gd name="T8" fmla="*/ 0 w 739"/>
                    <a:gd name="T9" fmla="*/ 0 h 1237"/>
                    <a:gd name="T10" fmla="*/ 0 w 739"/>
                    <a:gd name="T11" fmla="*/ 0 h 1237"/>
                    <a:gd name="T12" fmla="*/ 0 w 739"/>
                    <a:gd name="T13" fmla="*/ 0 h 1237"/>
                    <a:gd name="T14" fmla="*/ 0 w 739"/>
                    <a:gd name="T15" fmla="*/ 0 h 1237"/>
                    <a:gd name="T16" fmla="*/ 0 w 739"/>
                    <a:gd name="T17" fmla="*/ 0 h 1237"/>
                    <a:gd name="T18" fmla="*/ 0 w 739"/>
                    <a:gd name="T19" fmla="*/ 0 h 1237"/>
                    <a:gd name="T20" fmla="*/ 0 w 739"/>
                    <a:gd name="T21" fmla="*/ 0 h 1237"/>
                    <a:gd name="T22" fmla="*/ 0 w 739"/>
                    <a:gd name="T23" fmla="*/ 0 h 1237"/>
                    <a:gd name="T24" fmla="*/ 0 w 739"/>
                    <a:gd name="T25" fmla="*/ 0 h 1237"/>
                    <a:gd name="T26" fmla="*/ 0 w 739"/>
                    <a:gd name="T27" fmla="*/ 0 h 1237"/>
                    <a:gd name="T28" fmla="*/ 0 w 739"/>
                    <a:gd name="T29" fmla="*/ 0 h 1237"/>
                    <a:gd name="T30" fmla="*/ 0 w 739"/>
                    <a:gd name="T31" fmla="*/ 0 h 1237"/>
                    <a:gd name="T32" fmla="*/ 0 w 739"/>
                    <a:gd name="T33" fmla="*/ 0 h 1237"/>
                    <a:gd name="T34" fmla="*/ 0 w 739"/>
                    <a:gd name="T35" fmla="*/ 0 h 1237"/>
                    <a:gd name="T36" fmla="*/ 0 w 739"/>
                    <a:gd name="T37" fmla="*/ 0 h 1237"/>
                    <a:gd name="T38" fmla="*/ 0 w 739"/>
                    <a:gd name="T39" fmla="*/ 0 h 1237"/>
                    <a:gd name="T40" fmla="*/ 0 w 739"/>
                    <a:gd name="T41" fmla="*/ 0 h 1237"/>
                    <a:gd name="T42" fmla="*/ 0 w 739"/>
                    <a:gd name="T43" fmla="*/ 0 h 1237"/>
                    <a:gd name="T44" fmla="*/ 0 w 739"/>
                    <a:gd name="T45" fmla="*/ 0 h 1237"/>
                    <a:gd name="T46" fmla="*/ 0 w 739"/>
                    <a:gd name="T47" fmla="*/ 0 h 1237"/>
                    <a:gd name="T48" fmla="*/ 0 w 739"/>
                    <a:gd name="T49" fmla="*/ 0 h 1237"/>
                    <a:gd name="T50" fmla="*/ 0 w 739"/>
                    <a:gd name="T51" fmla="*/ 0 h 1237"/>
                    <a:gd name="T52" fmla="*/ 0 w 739"/>
                    <a:gd name="T53" fmla="*/ 0 h 1237"/>
                    <a:gd name="T54" fmla="*/ 0 w 739"/>
                    <a:gd name="T55" fmla="*/ 0 h 1237"/>
                    <a:gd name="T56" fmla="*/ 0 w 739"/>
                    <a:gd name="T57" fmla="*/ 0 h 1237"/>
                    <a:gd name="T58" fmla="*/ 0 w 739"/>
                    <a:gd name="T59" fmla="*/ 0 h 1237"/>
                    <a:gd name="T60" fmla="*/ 0 w 739"/>
                    <a:gd name="T61" fmla="*/ 0 h 1237"/>
                    <a:gd name="T62" fmla="*/ 0 w 739"/>
                    <a:gd name="T63" fmla="*/ 0 h 1237"/>
                    <a:gd name="T64" fmla="*/ 0 w 739"/>
                    <a:gd name="T65" fmla="*/ 0 h 1237"/>
                    <a:gd name="T66" fmla="*/ 0 w 739"/>
                    <a:gd name="T67" fmla="*/ 0 h 1237"/>
                    <a:gd name="T68" fmla="*/ 0 w 739"/>
                    <a:gd name="T69" fmla="*/ 0 h 1237"/>
                    <a:gd name="T70" fmla="*/ 0 w 739"/>
                    <a:gd name="T71" fmla="*/ 0 h 1237"/>
                    <a:gd name="T72" fmla="*/ 0 w 739"/>
                    <a:gd name="T73" fmla="*/ 0 h 1237"/>
                    <a:gd name="T74" fmla="*/ 0 w 739"/>
                    <a:gd name="T75" fmla="*/ 0 h 1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9"/>
                    <a:gd name="T115" fmla="*/ 0 h 1237"/>
                    <a:gd name="T116" fmla="*/ 739 w 739"/>
                    <a:gd name="T117" fmla="*/ 1237 h 1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9" h="1237">
                      <a:moveTo>
                        <a:pt x="72" y="12"/>
                      </a:moveTo>
                      <a:lnTo>
                        <a:pt x="738" y="1186"/>
                      </a:lnTo>
                      <a:lnTo>
                        <a:pt x="739" y="1191"/>
                      </a:lnTo>
                      <a:lnTo>
                        <a:pt x="739" y="1197"/>
                      </a:lnTo>
                      <a:lnTo>
                        <a:pt x="738" y="1202"/>
                      </a:lnTo>
                      <a:lnTo>
                        <a:pt x="736" y="1209"/>
                      </a:lnTo>
                      <a:lnTo>
                        <a:pt x="732" y="1215"/>
                      </a:lnTo>
                      <a:lnTo>
                        <a:pt x="727" y="1220"/>
                      </a:lnTo>
                      <a:lnTo>
                        <a:pt x="721" y="1226"/>
                      </a:lnTo>
                      <a:lnTo>
                        <a:pt x="714" y="1231"/>
                      </a:lnTo>
                      <a:lnTo>
                        <a:pt x="706" y="1234"/>
                      </a:lnTo>
                      <a:lnTo>
                        <a:pt x="698" y="1236"/>
                      </a:lnTo>
                      <a:lnTo>
                        <a:pt x="692" y="1237"/>
                      </a:lnTo>
                      <a:lnTo>
                        <a:pt x="684" y="1237"/>
                      </a:lnTo>
                      <a:lnTo>
                        <a:pt x="678" y="1237"/>
                      </a:lnTo>
                      <a:lnTo>
                        <a:pt x="672" y="1235"/>
                      </a:lnTo>
                      <a:lnTo>
                        <a:pt x="668" y="1232"/>
                      </a:lnTo>
                      <a:lnTo>
                        <a:pt x="664" y="1227"/>
                      </a:lnTo>
                      <a:lnTo>
                        <a:pt x="2" y="51"/>
                      </a:lnTo>
                      <a:lnTo>
                        <a:pt x="1" y="47"/>
                      </a:lnTo>
                      <a:lnTo>
                        <a:pt x="0" y="41"/>
                      </a:lnTo>
                      <a:lnTo>
                        <a:pt x="1" y="34"/>
                      </a:lnTo>
                      <a:lnTo>
                        <a:pt x="3" y="29"/>
                      </a:lnTo>
                      <a:lnTo>
                        <a:pt x="7" y="23"/>
                      </a:lnTo>
                      <a:lnTo>
                        <a:pt x="12" y="17"/>
                      </a:lnTo>
                      <a:lnTo>
                        <a:pt x="18" y="13"/>
                      </a:lnTo>
                      <a:lnTo>
                        <a:pt x="25" y="8"/>
                      </a:lnTo>
                      <a:lnTo>
                        <a:pt x="32" y="5"/>
                      </a:lnTo>
                      <a:lnTo>
                        <a:pt x="38" y="3"/>
                      </a:lnTo>
                      <a:lnTo>
                        <a:pt x="46" y="1"/>
                      </a:lnTo>
                      <a:lnTo>
                        <a:pt x="53" y="0"/>
                      </a:lnTo>
                      <a:lnTo>
                        <a:pt x="60" y="1"/>
                      </a:lnTo>
                      <a:lnTo>
                        <a:pt x="64" y="4"/>
                      </a:lnTo>
                      <a:lnTo>
                        <a:pt x="69" y="7"/>
                      </a:lnTo>
                      <a:lnTo>
                        <a:pt x="72"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2006" name="Freeform 712"/>
                <p:cNvSpPr>
                  <a:spLocks/>
                </p:cNvSpPr>
                <p:nvPr/>
              </p:nvSpPr>
              <p:spPr bwMode="auto">
                <a:xfrm>
                  <a:off x="3657" y="1336"/>
                  <a:ext cx="74" cy="134"/>
                </a:xfrm>
                <a:custGeom>
                  <a:avLst/>
                  <a:gdLst>
                    <a:gd name="T0" fmla="*/ 0 w 739"/>
                    <a:gd name="T1" fmla="*/ 0 h 1237"/>
                    <a:gd name="T2" fmla="*/ 0 w 739"/>
                    <a:gd name="T3" fmla="*/ 0 h 1237"/>
                    <a:gd name="T4" fmla="*/ 0 w 739"/>
                    <a:gd name="T5" fmla="*/ 0 h 1237"/>
                    <a:gd name="T6" fmla="*/ 0 w 739"/>
                    <a:gd name="T7" fmla="*/ 0 h 1237"/>
                    <a:gd name="T8" fmla="*/ 0 w 739"/>
                    <a:gd name="T9" fmla="*/ 0 h 1237"/>
                    <a:gd name="T10" fmla="*/ 0 w 739"/>
                    <a:gd name="T11" fmla="*/ 0 h 1237"/>
                    <a:gd name="T12" fmla="*/ 0 w 739"/>
                    <a:gd name="T13" fmla="*/ 0 h 1237"/>
                    <a:gd name="T14" fmla="*/ 0 w 739"/>
                    <a:gd name="T15" fmla="*/ 0 h 1237"/>
                    <a:gd name="T16" fmla="*/ 0 w 739"/>
                    <a:gd name="T17" fmla="*/ 0 h 1237"/>
                    <a:gd name="T18" fmla="*/ 0 w 739"/>
                    <a:gd name="T19" fmla="*/ 0 h 1237"/>
                    <a:gd name="T20" fmla="*/ 0 w 739"/>
                    <a:gd name="T21" fmla="*/ 0 h 1237"/>
                    <a:gd name="T22" fmla="*/ 0 w 739"/>
                    <a:gd name="T23" fmla="*/ 0 h 1237"/>
                    <a:gd name="T24" fmla="*/ 0 w 739"/>
                    <a:gd name="T25" fmla="*/ 0 h 1237"/>
                    <a:gd name="T26" fmla="*/ 0 w 739"/>
                    <a:gd name="T27" fmla="*/ 0 h 1237"/>
                    <a:gd name="T28" fmla="*/ 0 w 739"/>
                    <a:gd name="T29" fmla="*/ 0 h 1237"/>
                    <a:gd name="T30" fmla="*/ 0 w 739"/>
                    <a:gd name="T31" fmla="*/ 0 h 1237"/>
                    <a:gd name="T32" fmla="*/ 0 w 739"/>
                    <a:gd name="T33" fmla="*/ 0 h 1237"/>
                    <a:gd name="T34" fmla="*/ 0 w 739"/>
                    <a:gd name="T35" fmla="*/ 0 h 1237"/>
                    <a:gd name="T36" fmla="*/ 0 w 739"/>
                    <a:gd name="T37" fmla="*/ 0 h 1237"/>
                    <a:gd name="T38" fmla="*/ 0 w 739"/>
                    <a:gd name="T39" fmla="*/ 0 h 1237"/>
                    <a:gd name="T40" fmla="*/ 0 w 739"/>
                    <a:gd name="T41" fmla="*/ 0 h 1237"/>
                    <a:gd name="T42" fmla="*/ 0 w 739"/>
                    <a:gd name="T43" fmla="*/ 0 h 1237"/>
                    <a:gd name="T44" fmla="*/ 0 w 739"/>
                    <a:gd name="T45" fmla="*/ 0 h 1237"/>
                    <a:gd name="T46" fmla="*/ 0 w 739"/>
                    <a:gd name="T47" fmla="*/ 0 h 1237"/>
                    <a:gd name="T48" fmla="*/ 0 w 739"/>
                    <a:gd name="T49" fmla="*/ 0 h 1237"/>
                    <a:gd name="T50" fmla="*/ 0 w 739"/>
                    <a:gd name="T51" fmla="*/ 0 h 1237"/>
                    <a:gd name="T52" fmla="*/ 0 w 739"/>
                    <a:gd name="T53" fmla="*/ 0 h 1237"/>
                    <a:gd name="T54" fmla="*/ 0 w 739"/>
                    <a:gd name="T55" fmla="*/ 0 h 1237"/>
                    <a:gd name="T56" fmla="*/ 0 w 739"/>
                    <a:gd name="T57" fmla="*/ 0 h 1237"/>
                    <a:gd name="T58" fmla="*/ 0 w 739"/>
                    <a:gd name="T59" fmla="*/ 0 h 1237"/>
                    <a:gd name="T60" fmla="*/ 0 w 739"/>
                    <a:gd name="T61" fmla="*/ 0 h 1237"/>
                    <a:gd name="T62" fmla="*/ 0 w 739"/>
                    <a:gd name="T63" fmla="*/ 0 h 1237"/>
                    <a:gd name="T64" fmla="*/ 0 w 739"/>
                    <a:gd name="T65" fmla="*/ 0 h 1237"/>
                    <a:gd name="T66" fmla="*/ 0 w 739"/>
                    <a:gd name="T67" fmla="*/ 0 h 1237"/>
                    <a:gd name="T68" fmla="*/ 0 w 739"/>
                    <a:gd name="T69" fmla="*/ 0 h 1237"/>
                    <a:gd name="T70" fmla="*/ 0 w 739"/>
                    <a:gd name="T71" fmla="*/ 0 h 1237"/>
                    <a:gd name="T72" fmla="*/ 0 w 739"/>
                    <a:gd name="T73" fmla="*/ 0 h 1237"/>
                    <a:gd name="T74" fmla="*/ 0 w 739"/>
                    <a:gd name="T75" fmla="*/ 0 h 1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9"/>
                    <a:gd name="T115" fmla="*/ 0 h 1237"/>
                    <a:gd name="T116" fmla="*/ 739 w 739"/>
                    <a:gd name="T117" fmla="*/ 1237 h 1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9" h="1237">
                      <a:moveTo>
                        <a:pt x="72" y="12"/>
                      </a:moveTo>
                      <a:lnTo>
                        <a:pt x="738" y="1186"/>
                      </a:lnTo>
                      <a:lnTo>
                        <a:pt x="739" y="1191"/>
                      </a:lnTo>
                      <a:lnTo>
                        <a:pt x="739" y="1197"/>
                      </a:lnTo>
                      <a:lnTo>
                        <a:pt x="738" y="1202"/>
                      </a:lnTo>
                      <a:lnTo>
                        <a:pt x="736" y="1209"/>
                      </a:lnTo>
                      <a:lnTo>
                        <a:pt x="732" y="1215"/>
                      </a:lnTo>
                      <a:lnTo>
                        <a:pt x="727" y="1220"/>
                      </a:lnTo>
                      <a:lnTo>
                        <a:pt x="721" y="1226"/>
                      </a:lnTo>
                      <a:lnTo>
                        <a:pt x="714" y="1231"/>
                      </a:lnTo>
                      <a:lnTo>
                        <a:pt x="706" y="1234"/>
                      </a:lnTo>
                      <a:lnTo>
                        <a:pt x="698" y="1236"/>
                      </a:lnTo>
                      <a:lnTo>
                        <a:pt x="692" y="1237"/>
                      </a:lnTo>
                      <a:lnTo>
                        <a:pt x="684" y="1237"/>
                      </a:lnTo>
                      <a:lnTo>
                        <a:pt x="678" y="1237"/>
                      </a:lnTo>
                      <a:lnTo>
                        <a:pt x="672" y="1235"/>
                      </a:lnTo>
                      <a:lnTo>
                        <a:pt x="668" y="1232"/>
                      </a:lnTo>
                      <a:lnTo>
                        <a:pt x="664" y="1227"/>
                      </a:lnTo>
                      <a:lnTo>
                        <a:pt x="2" y="51"/>
                      </a:lnTo>
                      <a:lnTo>
                        <a:pt x="1" y="47"/>
                      </a:lnTo>
                      <a:lnTo>
                        <a:pt x="0" y="41"/>
                      </a:lnTo>
                      <a:lnTo>
                        <a:pt x="1" y="34"/>
                      </a:lnTo>
                      <a:lnTo>
                        <a:pt x="3" y="29"/>
                      </a:lnTo>
                      <a:lnTo>
                        <a:pt x="7" y="23"/>
                      </a:lnTo>
                      <a:lnTo>
                        <a:pt x="12" y="17"/>
                      </a:lnTo>
                      <a:lnTo>
                        <a:pt x="18" y="13"/>
                      </a:lnTo>
                      <a:lnTo>
                        <a:pt x="25" y="8"/>
                      </a:lnTo>
                      <a:lnTo>
                        <a:pt x="32" y="5"/>
                      </a:lnTo>
                      <a:lnTo>
                        <a:pt x="38" y="3"/>
                      </a:lnTo>
                      <a:lnTo>
                        <a:pt x="46" y="1"/>
                      </a:lnTo>
                      <a:lnTo>
                        <a:pt x="53" y="0"/>
                      </a:lnTo>
                      <a:lnTo>
                        <a:pt x="60" y="1"/>
                      </a:lnTo>
                      <a:lnTo>
                        <a:pt x="64" y="4"/>
                      </a:lnTo>
                      <a:lnTo>
                        <a:pt x="69" y="7"/>
                      </a:lnTo>
                      <a:lnTo>
                        <a:pt x="72"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7" name="Freeform 713"/>
                <p:cNvSpPr>
                  <a:spLocks/>
                </p:cNvSpPr>
                <p:nvPr/>
              </p:nvSpPr>
              <p:spPr bwMode="auto">
                <a:xfrm>
                  <a:off x="3724" y="1464"/>
                  <a:ext cx="7" cy="6"/>
                </a:xfrm>
                <a:custGeom>
                  <a:avLst/>
                  <a:gdLst>
                    <a:gd name="T0" fmla="*/ 0 w 77"/>
                    <a:gd name="T1" fmla="*/ 0 h 61"/>
                    <a:gd name="T2" fmla="*/ 0 w 77"/>
                    <a:gd name="T3" fmla="*/ 0 h 61"/>
                    <a:gd name="T4" fmla="*/ 0 w 77"/>
                    <a:gd name="T5" fmla="*/ 0 h 61"/>
                    <a:gd name="T6" fmla="*/ 0 w 77"/>
                    <a:gd name="T7" fmla="*/ 0 h 61"/>
                    <a:gd name="T8" fmla="*/ 0 w 77"/>
                    <a:gd name="T9" fmla="*/ 0 h 61"/>
                    <a:gd name="T10" fmla="*/ 0 w 77"/>
                    <a:gd name="T11" fmla="*/ 0 h 61"/>
                    <a:gd name="T12" fmla="*/ 0 w 77"/>
                    <a:gd name="T13" fmla="*/ 0 h 61"/>
                    <a:gd name="T14" fmla="*/ 0 w 77"/>
                    <a:gd name="T15" fmla="*/ 0 h 61"/>
                    <a:gd name="T16" fmla="*/ 0 w 77"/>
                    <a:gd name="T17" fmla="*/ 0 h 61"/>
                    <a:gd name="T18" fmla="*/ 0 w 77"/>
                    <a:gd name="T19" fmla="*/ 0 h 61"/>
                    <a:gd name="T20" fmla="*/ 0 w 77"/>
                    <a:gd name="T21" fmla="*/ 0 h 61"/>
                    <a:gd name="T22" fmla="*/ 0 w 77"/>
                    <a:gd name="T23" fmla="*/ 0 h 61"/>
                    <a:gd name="T24" fmla="*/ 0 w 77"/>
                    <a:gd name="T25" fmla="*/ 0 h 61"/>
                    <a:gd name="T26" fmla="*/ 0 w 77"/>
                    <a:gd name="T27" fmla="*/ 0 h 61"/>
                    <a:gd name="T28" fmla="*/ 0 w 77"/>
                    <a:gd name="T29" fmla="*/ 0 h 61"/>
                    <a:gd name="T30" fmla="*/ 0 w 77"/>
                    <a:gd name="T31" fmla="*/ 0 h 61"/>
                    <a:gd name="T32" fmla="*/ 0 w 77"/>
                    <a:gd name="T33" fmla="*/ 0 h 61"/>
                    <a:gd name="T34" fmla="*/ 0 w 77"/>
                    <a:gd name="T35" fmla="*/ 0 h 61"/>
                    <a:gd name="T36" fmla="*/ 0 w 77"/>
                    <a:gd name="T37" fmla="*/ 0 h 61"/>
                    <a:gd name="T38" fmla="*/ 0 w 77"/>
                    <a:gd name="T39" fmla="*/ 0 h 61"/>
                    <a:gd name="T40" fmla="*/ 0 w 77"/>
                    <a:gd name="T41" fmla="*/ 0 h 61"/>
                    <a:gd name="T42" fmla="*/ 0 w 77"/>
                    <a:gd name="T43" fmla="*/ 0 h 61"/>
                    <a:gd name="T44" fmla="*/ 0 w 77"/>
                    <a:gd name="T45" fmla="*/ 0 h 61"/>
                    <a:gd name="T46" fmla="*/ 0 w 77"/>
                    <a:gd name="T47" fmla="*/ 0 h 61"/>
                    <a:gd name="T48" fmla="*/ 0 w 77"/>
                    <a:gd name="T49" fmla="*/ 0 h 61"/>
                    <a:gd name="T50" fmla="*/ 0 w 77"/>
                    <a:gd name="T51" fmla="*/ 0 h 61"/>
                    <a:gd name="T52" fmla="*/ 0 w 77"/>
                    <a:gd name="T53" fmla="*/ 0 h 61"/>
                    <a:gd name="T54" fmla="*/ 0 w 77"/>
                    <a:gd name="T55" fmla="*/ 0 h 61"/>
                    <a:gd name="T56" fmla="*/ 0 w 77"/>
                    <a:gd name="T57" fmla="*/ 0 h 61"/>
                    <a:gd name="T58" fmla="*/ 0 w 77"/>
                    <a:gd name="T59" fmla="*/ 0 h 61"/>
                    <a:gd name="T60" fmla="*/ 0 w 77"/>
                    <a:gd name="T61" fmla="*/ 0 h 61"/>
                    <a:gd name="T62" fmla="*/ 0 w 77"/>
                    <a:gd name="T63" fmla="*/ 0 h 61"/>
                    <a:gd name="T64" fmla="*/ 0 w 77"/>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61"/>
                    <a:gd name="T101" fmla="*/ 77 w 7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61">
                      <a:moveTo>
                        <a:pt x="26" y="8"/>
                      </a:moveTo>
                      <a:lnTo>
                        <a:pt x="33" y="5"/>
                      </a:lnTo>
                      <a:lnTo>
                        <a:pt x="41" y="1"/>
                      </a:lnTo>
                      <a:lnTo>
                        <a:pt x="49" y="0"/>
                      </a:lnTo>
                      <a:lnTo>
                        <a:pt x="56" y="0"/>
                      </a:lnTo>
                      <a:lnTo>
                        <a:pt x="62" y="1"/>
                      </a:lnTo>
                      <a:lnTo>
                        <a:pt x="68" y="4"/>
                      </a:lnTo>
                      <a:lnTo>
                        <a:pt x="73" y="6"/>
                      </a:lnTo>
                      <a:lnTo>
                        <a:pt x="76" y="10"/>
                      </a:lnTo>
                      <a:lnTo>
                        <a:pt x="77" y="15"/>
                      </a:lnTo>
                      <a:lnTo>
                        <a:pt x="77" y="21"/>
                      </a:lnTo>
                      <a:lnTo>
                        <a:pt x="76" y="26"/>
                      </a:lnTo>
                      <a:lnTo>
                        <a:pt x="74" y="33"/>
                      </a:lnTo>
                      <a:lnTo>
                        <a:pt x="70" y="39"/>
                      </a:lnTo>
                      <a:lnTo>
                        <a:pt x="65" y="44"/>
                      </a:lnTo>
                      <a:lnTo>
                        <a:pt x="59" y="50"/>
                      </a:lnTo>
                      <a:lnTo>
                        <a:pt x="52" y="55"/>
                      </a:lnTo>
                      <a:lnTo>
                        <a:pt x="44" y="58"/>
                      </a:lnTo>
                      <a:lnTo>
                        <a:pt x="36" y="60"/>
                      </a:lnTo>
                      <a:lnTo>
                        <a:pt x="30" y="61"/>
                      </a:lnTo>
                      <a:lnTo>
                        <a:pt x="22" y="61"/>
                      </a:lnTo>
                      <a:lnTo>
                        <a:pt x="16" y="61"/>
                      </a:lnTo>
                      <a:lnTo>
                        <a:pt x="10" y="59"/>
                      </a:lnTo>
                      <a:lnTo>
                        <a:pt x="6" y="56"/>
                      </a:lnTo>
                      <a:lnTo>
                        <a:pt x="2" y="51"/>
                      </a:lnTo>
                      <a:lnTo>
                        <a:pt x="0" y="47"/>
                      </a:lnTo>
                      <a:lnTo>
                        <a:pt x="0" y="41"/>
                      </a:lnTo>
                      <a:lnTo>
                        <a:pt x="1" y="35"/>
                      </a:lnTo>
                      <a:lnTo>
                        <a:pt x="3" y="30"/>
                      </a:lnTo>
                      <a:lnTo>
                        <a:pt x="8" y="23"/>
                      </a:lnTo>
                      <a:lnTo>
                        <a:pt x="12" y="17"/>
                      </a:lnTo>
                      <a:lnTo>
                        <a:pt x="19" y="13"/>
                      </a:lnTo>
                      <a:lnTo>
                        <a:pt x="26"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2008" name="Freeform 714"/>
                <p:cNvSpPr>
                  <a:spLocks/>
                </p:cNvSpPr>
                <p:nvPr/>
              </p:nvSpPr>
              <p:spPr bwMode="auto">
                <a:xfrm>
                  <a:off x="3724" y="1464"/>
                  <a:ext cx="7" cy="6"/>
                </a:xfrm>
                <a:custGeom>
                  <a:avLst/>
                  <a:gdLst>
                    <a:gd name="T0" fmla="*/ 0 w 77"/>
                    <a:gd name="T1" fmla="*/ 0 h 61"/>
                    <a:gd name="T2" fmla="*/ 0 w 77"/>
                    <a:gd name="T3" fmla="*/ 0 h 61"/>
                    <a:gd name="T4" fmla="*/ 0 w 77"/>
                    <a:gd name="T5" fmla="*/ 0 h 61"/>
                    <a:gd name="T6" fmla="*/ 0 w 77"/>
                    <a:gd name="T7" fmla="*/ 0 h 61"/>
                    <a:gd name="T8" fmla="*/ 0 w 77"/>
                    <a:gd name="T9" fmla="*/ 0 h 61"/>
                    <a:gd name="T10" fmla="*/ 0 w 77"/>
                    <a:gd name="T11" fmla="*/ 0 h 61"/>
                    <a:gd name="T12" fmla="*/ 0 w 77"/>
                    <a:gd name="T13" fmla="*/ 0 h 61"/>
                    <a:gd name="T14" fmla="*/ 0 w 77"/>
                    <a:gd name="T15" fmla="*/ 0 h 61"/>
                    <a:gd name="T16" fmla="*/ 0 w 77"/>
                    <a:gd name="T17" fmla="*/ 0 h 61"/>
                    <a:gd name="T18" fmla="*/ 0 w 77"/>
                    <a:gd name="T19" fmla="*/ 0 h 61"/>
                    <a:gd name="T20" fmla="*/ 0 w 77"/>
                    <a:gd name="T21" fmla="*/ 0 h 61"/>
                    <a:gd name="T22" fmla="*/ 0 w 77"/>
                    <a:gd name="T23" fmla="*/ 0 h 61"/>
                    <a:gd name="T24" fmla="*/ 0 w 77"/>
                    <a:gd name="T25" fmla="*/ 0 h 61"/>
                    <a:gd name="T26" fmla="*/ 0 w 77"/>
                    <a:gd name="T27" fmla="*/ 0 h 61"/>
                    <a:gd name="T28" fmla="*/ 0 w 77"/>
                    <a:gd name="T29" fmla="*/ 0 h 61"/>
                    <a:gd name="T30" fmla="*/ 0 w 77"/>
                    <a:gd name="T31" fmla="*/ 0 h 61"/>
                    <a:gd name="T32" fmla="*/ 0 w 77"/>
                    <a:gd name="T33" fmla="*/ 0 h 61"/>
                    <a:gd name="T34" fmla="*/ 0 w 77"/>
                    <a:gd name="T35" fmla="*/ 0 h 61"/>
                    <a:gd name="T36" fmla="*/ 0 w 77"/>
                    <a:gd name="T37" fmla="*/ 0 h 61"/>
                    <a:gd name="T38" fmla="*/ 0 w 77"/>
                    <a:gd name="T39" fmla="*/ 0 h 61"/>
                    <a:gd name="T40" fmla="*/ 0 w 77"/>
                    <a:gd name="T41" fmla="*/ 0 h 61"/>
                    <a:gd name="T42" fmla="*/ 0 w 77"/>
                    <a:gd name="T43" fmla="*/ 0 h 61"/>
                    <a:gd name="T44" fmla="*/ 0 w 77"/>
                    <a:gd name="T45" fmla="*/ 0 h 61"/>
                    <a:gd name="T46" fmla="*/ 0 w 77"/>
                    <a:gd name="T47" fmla="*/ 0 h 61"/>
                    <a:gd name="T48" fmla="*/ 0 w 77"/>
                    <a:gd name="T49" fmla="*/ 0 h 61"/>
                    <a:gd name="T50" fmla="*/ 0 w 77"/>
                    <a:gd name="T51" fmla="*/ 0 h 61"/>
                    <a:gd name="T52" fmla="*/ 0 w 77"/>
                    <a:gd name="T53" fmla="*/ 0 h 61"/>
                    <a:gd name="T54" fmla="*/ 0 w 77"/>
                    <a:gd name="T55" fmla="*/ 0 h 61"/>
                    <a:gd name="T56" fmla="*/ 0 w 77"/>
                    <a:gd name="T57" fmla="*/ 0 h 61"/>
                    <a:gd name="T58" fmla="*/ 0 w 77"/>
                    <a:gd name="T59" fmla="*/ 0 h 61"/>
                    <a:gd name="T60" fmla="*/ 0 w 77"/>
                    <a:gd name="T61" fmla="*/ 0 h 61"/>
                    <a:gd name="T62" fmla="*/ 0 w 77"/>
                    <a:gd name="T63" fmla="*/ 0 h 61"/>
                    <a:gd name="T64" fmla="*/ 0 w 77"/>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61"/>
                    <a:gd name="T101" fmla="*/ 77 w 7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61">
                      <a:moveTo>
                        <a:pt x="26" y="8"/>
                      </a:moveTo>
                      <a:lnTo>
                        <a:pt x="33" y="5"/>
                      </a:lnTo>
                      <a:lnTo>
                        <a:pt x="41" y="1"/>
                      </a:lnTo>
                      <a:lnTo>
                        <a:pt x="49" y="0"/>
                      </a:lnTo>
                      <a:lnTo>
                        <a:pt x="56" y="0"/>
                      </a:lnTo>
                      <a:lnTo>
                        <a:pt x="62" y="1"/>
                      </a:lnTo>
                      <a:lnTo>
                        <a:pt x="68" y="4"/>
                      </a:lnTo>
                      <a:lnTo>
                        <a:pt x="73" y="6"/>
                      </a:lnTo>
                      <a:lnTo>
                        <a:pt x="76" y="10"/>
                      </a:lnTo>
                      <a:lnTo>
                        <a:pt x="77" y="15"/>
                      </a:lnTo>
                      <a:lnTo>
                        <a:pt x="77" y="21"/>
                      </a:lnTo>
                      <a:lnTo>
                        <a:pt x="76" y="26"/>
                      </a:lnTo>
                      <a:lnTo>
                        <a:pt x="74" y="33"/>
                      </a:lnTo>
                      <a:lnTo>
                        <a:pt x="70" y="39"/>
                      </a:lnTo>
                      <a:lnTo>
                        <a:pt x="65" y="44"/>
                      </a:lnTo>
                      <a:lnTo>
                        <a:pt x="59" y="50"/>
                      </a:lnTo>
                      <a:lnTo>
                        <a:pt x="52" y="55"/>
                      </a:lnTo>
                      <a:lnTo>
                        <a:pt x="44" y="58"/>
                      </a:lnTo>
                      <a:lnTo>
                        <a:pt x="36" y="60"/>
                      </a:lnTo>
                      <a:lnTo>
                        <a:pt x="30" y="61"/>
                      </a:lnTo>
                      <a:lnTo>
                        <a:pt x="22" y="61"/>
                      </a:lnTo>
                      <a:lnTo>
                        <a:pt x="16" y="61"/>
                      </a:lnTo>
                      <a:lnTo>
                        <a:pt x="10" y="59"/>
                      </a:lnTo>
                      <a:lnTo>
                        <a:pt x="6" y="56"/>
                      </a:lnTo>
                      <a:lnTo>
                        <a:pt x="2" y="51"/>
                      </a:lnTo>
                      <a:lnTo>
                        <a:pt x="0" y="47"/>
                      </a:lnTo>
                      <a:lnTo>
                        <a:pt x="0" y="41"/>
                      </a:lnTo>
                      <a:lnTo>
                        <a:pt x="1" y="35"/>
                      </a:lnTo>
                      <a:lnTo>
                        <a:pt x="3" y="30"/>
                      </a:lnTo>
                      <a:lnTo>
                        <a:pt x="8" y="23"/>
                      </a:lnTo>
                      <a:lnTo>
                        <a:pt x="12" y="17"/>
                      </a:lnTo>
                      <a:lnTo>
                        <a:pt x="19" y="13"/>
                      </a:lnTo>
                      <a:lnTo>
                        <a:pt x="26" y="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2009" name="Oval 715"/>
                <p:cNvSpPr>
                  <a:spLocks noChangeArrowheads="1"/>
                </p:cNvSpPr>
                <p:nvPr/>
              </p:nvSpPr>
              <p:spPr bwMode="auto">
                <a:xfrm>
                  <a:off x="3710" y="1795"/>
                  <a:ext cx="59" cy="63"/>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2010" name="Freeform 716"/>
                <p:cNvSpPr>
                  <a:spLocks/>
                </p:cNvSpPr>
                <p:nvPr/>
              </p:nvSpPr>
              <p:spPr bwMode="auto">
                <a:xfrm>
                  <a:off x="3756" y="1661"/>
                  <a:ext cx="135" cy="146"/>
                </a:xfrm>
                <a:custGeom>
                  <a:avLst/>
                  <a:gdLst>
                    <a:gd name="T0" fmla="*/ 0 w 1330"/>
                    <a:gd name="T1" fmla="*/ 0 h 1346"/>
                    <a:gd name="T2" fmla="*/ 0 w 1330"/>
                    <a:gd name="T3" fmla="*/ 0 h 1346"/>
                    <a:gd name="T4" fmla="*/ 0 w 1330"/>
                    <a:gd name="T5" fmla="*/ 0 h 1346"/>
                    <a:gd name="T6" fmla="*/ 0 w 1330"/>
                    <a:gd name="T7" fmla="*/ 0 h 1346"/>
                    <a:gd name="T8" fmla="*/ 0 w 1330"/>
                    <a:gd name="T9" fmla="*/ 0 h 1346"/>
                    <a:gd name="T10" fmla="*/ 0 w 1330"/>
                    <a:gd name="T11" fmla="*/ 0 h 1346"/>
                    <a:gd name="T12" fmla="*/ 0 w 1330"/>
                    <a:gd name="T13" fmla="*/ 0 h 1346"/>
                    <a:gd name="T14" fmla="*/ 0 w 1330"/>
                    <a:gd name="T15" fmla="*/ 0 h 1346"/>
                    <a:gd name="T16" fmla="*/ 0 w 1330"/>
                    <a:gd name="T17" fmla="*/ 0 h 1346"/>
                    <a:gd name="T18" fmla="*/ 0 w 1330"/>
                    <a:gd name="T19" fmla="*/ 0 h 1346"/>
                    <a:gd name="T20" fmla="*/ 0 w 1330"/>
                    <a:gd name="T21" fmla="*/ 0 h 1346"/>
                    <a:gd name="T22" fmla="*/ 0 w 1330"/>
                    <a:gd name="T23" fmla="*/ 0 h 1346"/>
                    <a:gd name="T24" fmla="*/ 0 w 1330"/>
                    <a:gd name="T25" fmla="*/ 0 h 1346"/>
                    <a:gd name="T26" fmla="*/ 0 w 1330"/>
                    <a:gd name="T27" fmla="*/ 0 h 1346"/>
                    <a:gd name="T28" fmla="*/ 0 w 1330"/>
                    <a:gd name="T29" fmla="*/ 0 h 1346"/>
                    <a:gd name="T30" fmla="*/ 0 w 1330"/>
                    <a:gd name="T31" fmla="*/ 0 h 1346"/>
                    <a:gd name="T32" fmla="*/ 0 w 1330"/>
                    <a:gd name="T33" fmla="*/ 0 h 1346"/>
                    <a:gd name="T34" fmla="*/ 0 w 1330"/>
                    <a:gd name="T35" fmla="*/ 0 h 1346"/>
                    <a:gd name="T36" fmla="*/ 0 w 1330"/>
                    <a:gd name="T37" fmla="*/ 0 h 1346"/>
                    <a:gd name="T38" fmla="*/ 0 w 1330"/>
                    <a:gd name="T39" fmla="*/ 0 h 1346"/>
                    <a:gd name="T40" fmla="*/ 0 w 1330"/>
                    <a:gd name="T41" fmla="*/ 0 h 1346"/>
                    <a:gd name="T42" fmla="*/ 0 w 1330"/>
                    <a:gd name="T43" fmla="*/ 0 h 1346"/>
                    <a:gd name="T44" fmla="*/ 0 w 1330"/>
                    <a:gd name="T45" fmla="*/ 0 h 1346"/>
                    <a:gd name="T46" fmla="*/ 0 w 1330"/>
                    <a:gd name="T47" fmla="*/ 0 h 1346"/>
                    <a:gd name="T48" fmla="*/ 0 w 1330"/>
                    <a:gd name="T49" fmla="*/ 0 h 1346"/>
                    <a:gd name="T50" fmla="*/ 0 w 1330"/>
                    <a:gd name="T51" fmla="*/ 0 h 1346"/>
                    <a:gd name="T52" fmla="*/ 0 w 1330"/>
                    <a:gd name="T53" fmla="*/ 0 h 1346"/>
                    <a:gd name="T54" fmla="*/ 0 w 1330"/>
                    <a:gd name="T55" fmla="*/ 0 h 1346"/>
                    <a:gd name="T56" fmla="*/ 0 w 1330"/>
                    <a:gd name="T57" fmla="*/ 0 h 1346"/>
                    <a:gd name="T58" fmla="*/ 0 w 1330"/>
                    <a:gd name="T59" fmla="*/ 0 h 1346"/>
                    <a:gd name="T60" fmla="*/ 0 w 1330"/>
                    <a:gd name="T61" fmla="*/ 0 h 1346"/>
                    <a:gd name="T62" fmla="*/ 0 w 1330"/>
                    <a:gd name="T63" fmla="*/ 0 h 1346"/>
                    <a:gd name="T64" fmla="*/ 0 w 1330"/>
                    <a:gd name="T65" fmla="*/ 0 h 1346"/>
                    <a:gd name="T66" fmla="*/ 0 w 1330"/>
                    <a:gd name="T67" fmla="*/ 0 h 1346"/>
                    <a:gd name="T68" fmla="*/ 0 w 1330"/>
                    <a:gd name="T69" fmla="*/ 0 h 1346"/>
                    <a:gd name="T70" fmla="*/ 0 w 1330"/>
                    <a:gd name="T71" fmla="*/ 0 h 1346"/>
                    <a:gd name="T72" fmla="*/ 0 w 1330"/>
                    <a:gd name="T73" fmla="*/ 0 h 1346"/>
                    <a:gd name="T74" fmla="*/ 0 w 1330"/>
                    <a:gd name="T75" fmla="*/ 0 h 1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30"/>
                    <a:gd name="T115" fmla="*/ 0 h 1346"/>
                    <a:gd name="T116" fmla="*/ 1330 w 1330"/>
                    <a:gd name="T117" fmla="*/ 1346 h 1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30" h="1346">
                      <a:moveTo>
                        <a:pt x="0" y="1287"/>
                      </a:moveTo>
                      <a:lnTo>
                        <a:pt x="1270" y="0"/>
                      </a:lnTo>
                      <a:lnTo>
                        <a:pt x="1271" y="0"/>
                      </a:lnTo>
                      <a:lnTo>
                        <a:pt x="1272" y="1"/>
                      </a:lnTo>
                      <a:lnTo>
                        <a:pt x="1275" y="4"/>
                      </a:lnTo>
                      <a:lnTo>
                        <a:pt x="1279" y="8"/>
                      </a:lnTo>
                      <a:lnTo>
                        <a:pt x="1283" y="12"/>
                      </a:lnTo>
                      <a:lnTo>
                        <a:pt x="1289" y="17"/>
                      </a:lnTo>
                      <a:lnTo>
                        <a:pt x="1295" y="22"/>
                      </a:lnTo>
                      <a:lnTo>
                        <a:pt x="1300" y="28"/>
                      </a:lnTo>
                      <a:lnTo>
                        <a:pt x="1306" y="34"/>
                      </a:lnTo>
                      <a:lnTo>
                        <a:pt x="1312" y="39"/>
                      </a:lnTo>
                      <a:lnTo>
                        <a:pt x="1316" y="45"/>
                      </a:lnTo>
                      <a:lnTo>
                        <a:pt x="1321" y="50"/>
                      </a:lnTo>
                      <a:lnTo>
                        <a:pt x="1325" y="53"/>
                      </a:lnTo>
                      <a:lnTo>
                        <a:pt x="1328" y="56"/>
                      </a:lnTo>
                      <a:lnTo>
                        <a:pt x="1329" y="58"/>
                      </a:lnTo>
                      <a:lnTo>
                        <a:pt x="1330" y="59"/>
                      </a:lnTo>
                      <a:lnTo>
                        <a:pt x="59" y="1346"/>
                      </a:lnTo>
                      <a:lnTo>
                        <a:pt x="58" y="1346"/>
                      </a:lnTo>
                      <a:lnTo>
                        <a:pt x="55" y="1344"/>
                      </a:lnTo>
                      <a:lnTo>
                        <a:pt x="52" y="1342"/>
                      </a:lnTo>
                      <a:lnTo>
                        <a:pt x="49" y="1339"/>
                      </a:lnTo>
                      <a:lnTo>
                        <a:pt x="44" y="1335"/>
                      </a:lnTo>
                      <a:lnTo>
                        <a:pt x="38" y="1330"/>
                      </a:lnTo>
                      <a:lnTo>
                        <a:pt x="33" y="1325"/>
                      </a:lnTo>
                      <a:lnTo>
                        <a:pt x="27" y="1320"/>
                      </a:lnTo>
                      <a:lnTo>
                        <a:pt x="20" y="1314"/>
                      </a:lnTo>
                      <a:lnTo>
                        <a:pt x="16" y="1308"/>
                      </a:lnTo>
                      <a:lnTo>
                        <a:pt x="10" y="1303"/>
                      </a:lnTo>
                      <a:lnTo>
                        <a:pt x="7" y="1298"/>
                      </a:lnTo>
                      <a:lnTo>
                        <a:pt x="3" y="1293"/>
                      </a:lnTo>
                      <a:lnTo>
                        <a:pt x="1" y="1290"/>
                      </a:lnTo>
                      <a:lnTo>
                        <a:pt x="0" y="1288"/>
                      </a:lnTo>
                      <a:lnTo>
                        <a:pt x="0" y="128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11" name="Freeform 717"/>
                <p:cNvSpPr>
                  <a:spLocks/>
                </p:cNvSpPr>
                <p:nvPr/>
              </p:nvSpPr>
              <p:spPr bwMode="auto">
                <a:xfrm>
                  <a:off x="3756" y="1661"/>
                  <a:ext cx="135" cy="146"/>
                </a:xfrm>
                <a:custGeom>
                  <a:avLst/>
                  <a:gdLst>
                    <a:gd name="T0" fmla="*/ 0 w 1330"/>
                    <a:gd name="T1" fmla="*/ 0 h 1346"/>
                    <a:gd name="T2" fmla="*/ 0 w 1330"/>
                    <a:gd name="T3" fmla="*/ 0 h 1346"/>
                    <a:gd name="T4" fmla="*/ 0 w 1330"/>
                    <a:gd name="T5" fmla="*/ 0 h 1346"/>
                    <a:gd name="T6" fmla="*/ 0 w 1330"/>
                    <a:gd name="T7" fmla="*/ 0 h 1346"/>
                    <a:gd name="T8" fmla="*/ 0 w 1330"/>
                    <a:gd name="T9" fmla="*/ 0 h 1346"/>
                    <a:gd name="T10" fmla="*/ 0 w 1330"/>
                    <a:gd name="T11" fmla="*/ 0 h 1346"/>
                    <a:gd name="T12" fmla="*/ 0 w 1330"/>
                    <a:gd name="T13" fmla="*/ 0 h 1346"/>
                    <a:gd name="T14" fmla="*/ 0 w 1330"/>
                    <a:gd name="T15" fmla="*/ 0 h 1346"/>
                    <a:gd name="T16" fmla="*/ 0 w 1330"/>
                    <a:gd name="T17" fmla="*/ 0 h 1346"/>
                    <a:gd name="T18" fmla="*/ 0 w 1330"/>
                    <a:gd name="T19" fmla="*/ 0 h 1346"/>
                    <a:gd name="T20" fmla="*/ 0 w 1330"/>
                    <a:gd name="T21" fmla="*/ 0 h 1346"/>
                    <a:gd name="T22" fmla="*/ 0 w 1330"/>
                    <a:gd name="T23" fmla="*/ 0 h 1346"/>
                    <a:gd name="T24" fmla="*/ 0 w 1330"/>
                    <a:gd name="T25" fmla="*/ 0 h 1346"/>
                    <a:gd name="T26" fmla="*/ 0 w 1330"/>
                    <a:gd name="T27" fmla="*/ 0 h 1346"/>
                    <a:gd name="T28" fmla="*/ 0 w 1330"/>
                    <a:gd name="T29" fmla="*/ 0 h 1346"/>
                    <a:gd name="T30" fmla="*/ 0 w 1330"/>
                    <a:gd name="T31" fmla="*/ 0 h 1346"/>
                    <a:gd name="T32" fmla="*/ 0 w 1330"/>
                    <a:gd name="T33" fmla="*/ 0 h 1346"/>
                    <a:gd name="T34" fmla="*/ 0 w 1330"/>
                    <a:gd name="T35" fmla="*/ 0 h 1346"/>
                    <a:gd name="T36" fmla="*/ 0 w 1330"/>
                    <a:gd name="T37" fmla="*/ 0 h 1346"/>
                    <a:gd name="T38" fmla="*/ 0 w 1330"/>
                    <a:gd name="T39" fmla="*/ 0 h 1346"/>
                    <a:gd name="T40" fmla="*/ 0 w 1330"/>
                    <a:gd name="T41" fmla="*/ 0 h 1346"/>
                    <a:gd name="T42" fmla="*/ 0 w 1330"/>
                    <a:gd name="T43" fmla="*/ 0 h 1346"/>
                    <a:gd name="T44" fmla="*/ 0 w 1330"/>
                    <a:gd name="T45" fmla="*/ 0 h 1346"/>
                    <a:gd name="T46" fmla="*/ 0 w 1330"/>
                    <a:gd name="T47" fmla="*/ 0 h 1346"/>
                    <a:gd name="T48" fmla="*/ 0 w 1330"/>
                    <a:gd name="T49" fmla="*/ 0 h 1346"/>
                    <a:gd name="T50" fmla="*/ 0 w 1330"/>
                    <a:gd name="T51" fmla="*/ 0 h 1346"/>
                    <a:gd name="T52" fmla="*/ 0 w 1330"/>
                    <a:gd name="T53" fmla="*/ 0 h 1346"/>
                    <a:gd name="T54" fmla="*/ 0 w 1330"/>
                    <a:gd name="T55" fmla="*/ 0 h 1346"/>
                    <a:gd name="T56" fmla="*/ 0 w 1330"/>
                    <a:gd name="T57" fmla="*/ 0 h 1346"/>
                    <a:gd name="T58" fmla="*/ 0 w 1330"/>
                    <a:gd name="T59" fmla="*/ 0 h 1346"/>
                    <a:gd name="T60" fmla="*/ 0 w 1330"/>
                    <a:gd name="T61" fmla="*/ 0 h 1346"/>
                    <a:gd name="T62" fmla="*/ 0 w 1330"/>
                    <a:gd name="T63" fmla="*/ 0 h 1346"/>
                    <a:gd name="T64" fmla="*/ 0 w 1330"/>
                    <a:gd name="T65" fmla="*/ 0 h 1346"/>
                    <a:gd name="T66" fmla="*/ 0 w 1330"/>
                    <a:gd name="T67" fmla="*/ 0 h 1346"/>
                    <a:gd name="T68" fmla="*/ 0 w 1330"/>
                    <a:gd name="T69" fmla="*/ 0 h 1346"/>
                    <a:gd name="T70" fmla="*/ 0 w 1330"/>
                    <a:gd name="T71" fmla="*/ 0 h 1346"/>
                    <a:gd name="T72" fmla="*/ 0 w 1330"/>
                    <a:gd name="T73" fmla="*/ 0 h 1346"/>
                    <a:gd name="T74" fmla="*/ 0 w 1330"/>
                    <a:gd name="T75" fmla="*/ 0 h 1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30"/>
                    <a:gd name="T115" fmla="*/ 0 h 1346"/>
                    <a:gd name="T116" fmla="*/ 1330 w 1330"/>
                    <a:gd name="T117" fmla="*/ 1346 h 1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30" h="1346">
                      <a:moveTo>
                        <a:pt x="0" y="1287"/>
                      </a:moveTo>
                      <a:lnTo>
                        <a:pt x="1270" y="0"/>
                      </a:lnTo>
                      <a:lnTo>
                        <a:pt x="1271" y="0"/>
                      </a:lnTo>
                      <a:lnTo>
                        <a:pt x="1272" y="1"/>
                      </a:lnTo>
                      <a:lnTo>
                        <a:pt x="1275" y="4"/>
                      </a:lnTo>
                      <a:lnTo>
                        <a:pt x="1279" y="8"/>
                      </a:lnTo>
                      <a:lnTo>
                        <a:pt x="1283" y="12"/>
                      </a:lnTo>
                      <a:lnTo>
                        <a:pt x="1289" y="17"/>
                      </a:lnTo>
                      <a:lnTo>
                        <a:pt x="1295" y="22"/>
                      </a:lnTo>
                      <a:lnTo>
                        <a:pt x="1300" y="28"/>
                      </a:lnTo>
                      <a:lnTo>
                        <a:pt x="1306" y="34"/>
                      </a:lnTo>
                      <a:lnTo>
                        <a:pt x="1312" y="39"/>
                      </a:lnTo>
                      <a:lnTo>
                        <a:pt x="1316" y="45"/>
                      </a:lnTo>
                      <a:lnTo>
                        <a:pt x="1321" y="50"/>
                      </a:lnTo>
                      <a:lnTo>
                        <a:pt x="1325" y="53"/>
                      </a:lnTo>
                      <a:lnTo>
                        <a:pt x="1328" y="56"/>
                      </a:lnTo>
                      <a:lnTo>
                        <a:pt x="1329" y="58"/>
                      </a:lnTo>
                      <a:lnTo>
                        <a:pt x="1330" y="59"/>
                      </a:lnTo>
                      <a:lnTo>
                        <a:pt x="59" y="1346"/>
                      </a:lnTo>
                      <a:lnTo>
                        <a:pt x="58" y="1346"/>
                      </a:lnTo>
                      <a:lnTo>
                        <a:pt x="55" y="1344"/>
                      </a:lnTo>
                      <a:lnTo>
                        <a:pt x="52" y="1342"/>
                      </a:lnTo>
                      <a:lnTo>
                        <a:pt x="49" y="1339"/>
                      </a:lnTo>
                      <a:lnTo>
                        <a:pt x="44" y="1335"/>
                      </a:lnTo>
                      <a:lnTo>
                        <a:pt x="38" y="1330"/>
                      </a:lnTo>
                      <a:lnTo>
                        <a:pt x="33" y="1325"/>
                      </a:lnTo>
                      <a:lnTo>
                        <a:pt x="27" y="1320"/>
                      </a:lnTo>
                      <a:lnTo>
                        <a:pt x="20" y="1314"/>
                      </a:lnTo>
                      <a:lnTo>
                        <a:pt x="16" y="1308"/>
                      </a:lnTo>
                      <a:lnTo>
                        <a:pt x="10" y="1303"/>
                      </a:lnTo>
                      <a:lnTo>
                        <a:pt x="7" y="1298"/>
                      </a:lnTo>
                      <a:lnTo>
                        <a:pt x="3" y="1293"/>
                      </a:lnTo>
                      <a:lnTo>
                        <a:pt x="1" y="1290"/>
                      </a:lnTo>
                      <a:lnTo>
                        <a:pt x="0" y="1288"/>
                      </a:lnTo>
                      <a:lnTo>
                        <a:pt x="0" y="128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12" name="Freeform 718"/>
                <p:cNvSpPr>
                  <a:spLocks/>
                </p:cNvSpPr>
                <p:nvPr/>
              </p:nvSpPr>
              <p:spPr bwMode="auto">
                <a:xfrm>
                  <a:off x="3885" y="1661"/>
                  <a:ext cx="6" cy="6"/>
                </a:xfrm>
                <a:custGeom>
                  <a:avLst/>
                  <a:gdLst>
                    <a:gd name="T0" fmla="*/ 0 w 60"/>
                    <a:gd name="T1" fmla="*/ 0 h 59"/>
                    <a:gd name="T2" fmla="*/ 0 w 60"/>
                    <a:gd name="T3" fmla="*/ 0 h 59"/>
                    <a:gd name="T4" fmla="*/ 0 w 60"/>
                    <a:gd name="T5" fmla="*/ 0 h 59"/>
                    <a:gd name="T6" fmla="*/ 0 w 60"/>
                    <a:gd name="T7" fmla="*/ 0 h 59"/>
                    <a:gd name="T8" fmla="*/ 0 w 60"/>
                    <a:gd name="T9" fmla="*/ 0 h 59"/>
                    <a:gd name="T10" fmla="*/ 0 w 60"/>
                    <a:gd name="T11" fmla="*/ 0 h 59"/>
                    <a:gd name="T12" fmla="*/ 0 w 60"/>
                    <a:gd name="T13" fmla="*/ 0 h 59"/>
                    <a:gd name="T14" fmla="*/ 0 w 60"/>
                    <a:gd name="T15" fmla="*/ 0 h 59"/>
                    <a:gd name="T16" fmla="*/ 0 w 60"/>
                    <a:gd name="T17" fmla="*/ 0 h 59"/>
                    <a:gd name="T18" fmla="*/ 0 w 60"/>
                    <a:gd name="T19" fmla="*/ 0 h 59"/>
                    <a:gd name="T20" fmla="*/ 0 w 60"/>
                    <a:gd name="T21" fmla="*/ 0 h 59"/>
                    <a:gd name="T22" fmla="*/ 0 w 60"/>
                    <a:gd name="T23" fmla="*/ 0 h 59"/>
                    <a:gd name="T24" fmla="*/ 0 w 60"/>
                    <a:gd name="T25" fmla="*/ 0 h 59"/>
                    <a:gd name="T26" fmla="*/ 0 w 60"/>
                    <a:gd name="T27" fmla="*/ 0 h 59"/>
                    <a:gd name="T28" fmla="*/ 0 w 60"/>
                    <a:gd name="T29" fmla="*/ 0 h 59"/>
                    <a:gd name="T30" fmla="*/ 0 w 60"/>
                    <a:gd name="T31" fmla="*/ 0 h 59"/>
                    <a:gd name="T32" fmla="*/ 0 w 60"/>
                    <a:gd name="T33" fmla="*/ 0 h 59"/>
                    <a:gd name="T34" fmla="*/ 0 w 60"/>
                    <a:gd name="T35" fmla="*/ 0 h 59"/>
                    <a:gd name="T36" fmla="*/ 0 w 60"/>
                    <a:gd name="T37" fmla="*/ 0 h 59"/>
                    <a:gd name="T38" fmla="*/ 0 w 60"/>
                    <a:gd name="T39" fmla="*/ 0 h 59"/>
                    <a:gd name="T40" fmla="*/ 0 w 60"/>
                    <a:gd name="T41" fmla="*/ 0 h 59"/>
                    <a:gd name="T42" fmla="*/ 0 w 60"/>
                    <a:gd name="T43" fmla="*/ 0 h 59"/>
                    <a:gd name="T44" fmla="*/ 0 w 60"/>
                    <a:gd name="T45" fmla="*/ 0 h 59"/>
                    <a:gd name="T46" fmla="*/ 0 w 60"/>
                    <a:gd name="T47" fmla="*/ 0 h 59"/>
                    <a:gd name="T48" fmla="*/ 0 w 60"/>
                    <a:gd name="T49" fmla="*/ 0 h 59"/>
                    <a:gd name="T50" fmla="*/ 0 w 60"/>
                    <a:gd name="T51" fmla="*/ 0 h 59"/>
                    <a:gd name="T52" fmla="*/ 0 w 60"/>
                    <a:gd name="T53" fmla="*/ 0 h 59"/>
                    <a:gd name="T54" fmla="*/ 0 w 60"/>
                    <a:gd name="T55" fmla="*/ 0 h 59"/>
                    <a:gd name="T56" fmla="*/ 0 w 60"/>
                    <a:gd name="T57" fmla="*/ 0 h 59"/>
                    <a:gd name="T58" fmla="*/ 0 w 60"/>
                    <a:gd name="T59" fmla="*/ 0 h 59"/>
                    <a:gd name="T60" fmla="*/ 0 w 60"/>
                    <a:gd name="T61" fmla="*/ 0 h 59"/>
                    <a:gd name="T62" fmla="*/ 0 w 60"/>
                    <a:gd name="T63" fmla="*/ 0 h 59"/>
                    <a:gd name="T64" fmla="*/ 0 w 60"/>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59"/>
                    <a:gd name="T101" fmla="*/ 60 w 60"/>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59">
                      <a:moveTo>
                        <a:pt x="29" y="29"/>
                      </a:moveTo>
                      <a:lnTo>
                        <a:pt x="24" y="24"/>
                      </a:lnTo>
                      <a:lnTo>
                        <a:pt x="18" y="18"/>
                      </a:lnTo>
                      <a:lnTo>
                        <a:pt x="13" y="13"/>
                      </a:lnTo>
                      <a:lnTo>
                        <a:pt x="9" y="9"/>
                      </a:lnTo>
                      <a:lnTo>
                        <a:pt x="4" y="4"/>
                      </a:lnTo>
                      <a:lnTo>
                        <a:pt x="2" y="2"/>
                      </a:lnTo>
                      <a:lnTo>
                        <a:pt x="1" y="0"/>
                      </a:lnTo>
                      <a:lnTo>
                        <a:pt x="0" y="0"/>
                      </a:lnTo>
                      <a:lnTo>
                        <a:pt x="1" y="0"/>
                      </a:lnTo>
                      <a:lnTo>
                        <a:pt x="2" y="1"/>
                      </a:lnTo>
                      <a:lnTo>
                        <a:pt x="5" y="4"/>
                      </a:lnTo>
                      <a:lnTo>
                        <a:pt x="9" y="8"/>
                      </a:lnTo>
                      <a:lnTo>
                        <a:pt x="13" y="12"/>
                      </a:lnTo>
                      <a:lnTo>
                        <a:pt x="19" y="17"/>
                      </a:lnTo>
                      <a:lnTo>
                        <a:pt x="25" y="22"/>
                      </a:lnTo>
                      <a:lnTo>
                        <a:pt x="30" y="28"/>
                      </a:lnTo>
                      <a:lnTo>
                        <a:pt x="36" y="34"/>
                      </a:lnTo>
                      <a:lnTo>
                        <a:pt x="42" y="39"/>
                      </a:lnTo>
                      <a:lnTo>
                        <a:pt x="46" y="45"/>
                      </a:lnTo>
                      <a:lnTo>
                        <a:pt x="51" y="50"/>
                      </a:lnTo>
                      <a:lnTo>
                        <a:pt x="55" y="53"/>
                      </a:lnTo>
                      <a:lnTo>
                        <a:pt x="58" y="56"/>
                      </a:lnTo>
                      <a:lnTo>
                        <a:pt x="59" y="58"/>
                      </a:lnTo>
                      <a:lnTo>
                        <a:pt x="60" y="59"/>
                      </a:lnTo>
                      <a:lnTo>
                        <a:pt x="59" y="58"/>
                      </a:lnTo>
                      <a:lnTo>
                        <a:pt x="58" y="56"/>
                      </a:lnTo>
                      <a:lnTo>
                        <a:pt x="54" y="54"/>
                      </a:lnTo>
                      <a:lnTo>
                        <a:pt x="51" y="50"/>
                      </a:lnTo>
                      <a:lnTo>
                        <a:pt x="46" y="45"/>
                      </a:lnTo>
                      <a:lnTo>
                        <a:pt x="41" y="41"/>
                      </a:lnTo>
                      <a:lnTo>
                        <a:pt x="35" y="35"/>
                      </a:lnTo>
                      <a:lnTo>
                        <a:pt x="29" y="2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13" name="Freeform 719"/>
                <p:cNvSpPr>
                  <a:spLocks/>
                </p:cNvSpPr>
                <p:nvPr/>
              </p:nvSpPr>
              <p:spPr bwMode="auto">
                <a:xfrm>
                  <a:off x="3885" y="1661"/>
                  <a:ext cx="6" cy="6"/>
                </a:xfrm>
                <a:custGeom>
                  <a:avLst/>
                  <a:gdLst>
                    <a:gd name="T0" fmla="*/ 0 w 60"/>
                    <a:gd name="T1" fmla="*/ 0 h 59"/>
                    <a:gd name="T2" fmla="*/ 0 w 60"/>
                    <a:gd name="T3" fmla="*/ 0 h 59"/>
                    <a:gd name="T4" fmla="*/ 0 w 60"/>
                    <a:gd name="T5" fmla="*/ 0 h 59"/>
                    <a:gd name="T6" fmla="*/ 0 w 60"/>
                    <a:gd name="T7" fmla="*/ 0 h 59"/>
                    <a:gd name="T8" fmla="*/ 0 w 60"/>
                    <a:gd name="T9" fmla="*/ 0 h 59"/>
                    <a:gd name="T10" fmla="*/ 0 w 60"/>
                    <a:gd name="T11" fmla="*/ 0 h 59"/>
                    <a:gd name="T12" fmla="*/ 0 w 60"/>
                    <a:gd name="T13" fmla="*/ 0 h 59"/>
                    <a:gd name="T14" fmla="*/ 0 w 60"/>
                    <a:gd name="T15" fmla="*/ 0 h 59"/>
                    <a:gd name="T16" fmla="*/ 0 w 60"/>
                    <a:gd name="T17" fmla="*/ 0 h 59"/>
                    <a:gd name="T18" fmla="*/ 0 w 60"/>
                    <a:gd name="T19" fmla="*/ 0 h 59"/>
                    <a:gd name="T20" fmla="*/ 0 w 60"/>
                    <a:gd name="T21" fmla="*/ 0 h 59"/>
                    <a:gd name="T22" fmla="*/ 0 w 60"/>
                    <a:gd name="T23" fmla="*/ 0 h 59"/>
                    <a:gd name="T24" fmla="*/ 0 w 60"/>
                    <a:gd name="T25" fmla="*/ 0 h 59"/>
                    <a:gd name="T26" fmla="*/ 0 w 60"/>
                    <a:gd name="T27" fmla="*/ 0 h 59"/>
                    <a:gd name="T28" fmla="*/ 0 w 60"/>
                    <a:gd name="T29" fmla="*/ 0 h 59"/>
                    <a:gd name="T30" fmla="*/ 0 w 60"/>
                    <a:gd name="T31" fmla="*/ 0 h 59"/>
                    <a:gd name="T32" fmla="*/ 0 w 60"/>
                    <a:gd name="T33" fmla="*/ 0 h 59"/>
                    <a:gd name="T34" fmla="*/ 0 w 60"/>
                    <a:gd name="T35" fmla="*/ 0 h 59"/>
                    <a:gd name="T36" fmla="*/ 0 w 60"/>
                    <a:gd name="T37" fmla="*/ 0 h 59"/>
                    <a:gd name="T38" fmla="*/ 0 w 60"/>
                    <a:gd name="T39" fmla="*/ 0 h 59"/>
                    <a:gd name="T40" fmla="*/ 0 w 60"/>
                    <a:gd name="T41" fmla="*/ 0 h 59"/>
                    <a:gd name="T42" fmla="*/ 0 w 60"/>
                    <a:gd name="T43" fmla="*/ 0 h 59"/>
                    <a:gd name="T44" fmla="*/ 0 w 60"/>
                    <a:gd name="T45" fmla="*/ 0 h 59"/>
                    <a:gd name="T46" fmla="*/ 0 w 60"/>
                    <a:gd name="T47" fmla="*/ 0 h 59"/>
                    <a:gd name="T48" fmla="*/ 0 w 60"/>
                    <a:gd name="T49" fmla="*/ 0 h 59"/>
                    <a:gd name="T50" fmla="*/ 0 w 60"/>
                    <a:gd name="T51" fmla="*/ 0 h 59"/>
                    <a:gd name="T52" fmla="*/ 0 w 60"/>
                    <a:gd name="T53" fmla="*/ 0 h 59"/>
                    <a:gd name="T54" fmla="*/ 0 w 60"/>
                    <a:gd name="T55" fmla="*/ 0 h 59"/>
                    <a:gd name="T56" fmla="*/ 0 w 60"/>
                    <a:gd name="T57" fmla="*/ 0 h 59"/>
                    <a:gd name="T58" fmla="*/ 0 w 60"/>
                    <a:gd name="T59" fmla="*/ 0 h 59"/>
                    <a:gd name="T60" fmla="*/ 0 w 60"/>
                    <a:gd name="T61" fmla="*/ 0 h 59"/>
                    <a:gd name="T62" fmla="*/ 0 w 60"/>
                    <a:gd name="T63" fmla="*/ 0 h 59"/>
                    <a:gd name="T64" fmla="*/ 0 w 60"/>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59"/>
                    <a:gd name="T101" fmla="*/ 60 w 60"/>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59">
                      <a:moveTo>
                        <a:pt x="29" y="29"/>
                      </a:moveTo>
                      <a:lnTo>
                        <a:pt x="24" y="24"/>
                      </a:lnTo>
                      <a:lnTo>
                        <a:pt x="18" y="18"/>
                      </a:lnTo>
                      <a:lnTo>
                        <a:pt x="13" y="13"/>
                      </a:lnTo>
                      <a:lnTo>
                        <a:pt x="9" y="9"/>
                      </a:lnTo>
                      <a:lnTo>
                        <a:pt x="4" y="4"/>
                      </a:lnTo>
                      <a:lnTo>
                        <a:pt x="2" y="2"/>
                      </a:lnTo>
                      <a:lnTo>
                        <a:pt x="1" y="0"/>
                      </a:lnTo>
                      <a:lnTo>
                        <a:pt x="0" y="0"/>
                      </a:lnTo>
                      <a:lnTo>
                        <a:pt x="1" y="0"/>
                      </a:lnTo>
                      <a:lnTo>
                        <a:pt x="2" y="1"/>
                      </a:lnTo>
                      <a:lnTo>
                        <a:pt x="5" y="4"/>
                      </a:lnTo>
                      <a:lnTo>
                        <a:pt x="9" y="8"/>
                      </a:lnTo>
                      <a:lnTo>
                        <a:pt x="13" y="12"/>
                      </a:lnTo>
                      <a:lnTo>
                        <a:pt x="19" y="17"/>
                      </a:lnTo>
                      <a:lnTo>
                        <a:pt x="25" y="22"/>
                      </a:lnTo>
                      <a:lnTo>
                        <a:pt x="30" y="28"/>
                      </a:lnTo>
                      <a:lnTo>
                        <a:pt x="36" y="34"/>
                      </a:lnTo>
                      <a:lnTo>
                        <a:pt x="42" y="39"/>
                      </a:lnTo>
                      <a:lnTo>
                        <a:pt x="46" y="45"/>
                      </a:lnTo>
                      <a:lnTo>
                        <a:pt x="51" y="50"/>
                      </a:lnTo>
                      <a:lnTo>
                        <a:pt x="55" y="53"/>
                      </a:lnTo>
                      <a:lnTo>
                        <a:pt x="58" y="56"/>
                      </a:lnTo>
                      <a:lnTo>
                        <a:pt x="59" y="58"/>
                      </a:lnTo>
                      <a:lnTo>
                        <a:pt x="60" y="59"/>
                      </a:lnTo>
                      <a:lnTo>
                        <a:pt x="59" y="58"/>
                      </a:lnTo>
                      <a:lnTo>
                        <a:pt x="58" y="56"/>
                      </a:lnTo>
                      <a:lnTo>
                        <a:pt x="54" y="54"/>
                      </a:lnTo>
                      <a:lnTo>
                        <a:pt x="51" y="50"/>
                      </a:lnTo>
                      <a:lnTo>
                        <a:pt x="46" y="45"/>
                      </a:lnTo>
                      <a:lnTo>
                        <a:pt x="41" y="41"/>
                      </a:lnTo>
                      <a:lnTo>
                        <a:pt x="35" y="35"/>
                      </a:lnTo>
                      <a:lnTo>
                        <a:pt x="29" y="2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14" name="Oval 720"/>
                <p:cNvSpPr>
                  <a:spLocks noChangeArrowheads="1"/>
                </p:cNvSpPr>
                <p:nvPr/>
              </p:nvSpPr>
              <p:spPr bwMode="auto">
                <a:xfrm>
                  <a:off x="3847" y="1270"/>
                  <a:ext cx="59" cy="65"/>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2015" name="Freeform 721"/>
                <p:cNvSpPr>
                  <a:spLocks/>
                </p:cNvSpPr>
                <p:nvPr/>
              </p:nvSpPr>
              <p:spPr bwMode="auto">
                <a:xfrm>
                  <a:off x="3724" y="1322"/>
                  <a:ext cx="135" cy="148"/>
                </a:xfrm>
                <a:custGeom>
                  <a:avLst/>
                  <a:gdLst>
                    <a:gd name="T0" fmla="*/ 0 w 1336"/>
                    <a:gd name="T1" fmla="*/ 0 h 1357"/>
                    <a:gd name="T2" fmla="*/ 0 w 1336"/>
                    <a:gd name="T3" fmla="*/ 0 h 1357"/>
                    <a:gd name="T4" fmla="*/ 0 w 1336"/>
                    <a:gd name="T5" fmla="*/ 0 h 1357"/>
                    <a:gd name="T6" fmla="*/ 0 w 1336"/>
                    <a:gd name="T7" fmla="*/ 0 h 1357"/>
                    <a:gd name="T8" fmla="*/ 0 w 1336"/>
                    <a:gd name="T9" fmla="*/ 0 h 1357"/>
                    <a:gd name="T10" fmla="*/ 0 w 1336"/>
                    <a:gd name="T11" fmla="*/ 0 h 1357"/>
                    <a:gd name="T12" fmla="*/ 0 w 1336"/>
                    <a:gd name="T13" fmla="*/ 0 h 1357"/>
                    <a:gd name="T14" fmla="*/ 0 w 1336"/>
                    <a:gd name="T15" fmla="*/ 0 h 1357"/>
                    <a:gd name="T16" fmla="*/ 0 w 1336"/>
                    <a:gd name="T17" fmla="*/ 0 h 1357"/>
                    <a:gd name="T18" fmla="*/ 0 w 1336"/>
                    <a:gd name="T19" fmla="*/ 0 h 1357"/>
                    <a:gd name="T20" fmla="*/ 0 w 1336"/>
                    <a:gd name="T21" fmla="*/ 0 h 1357"/>
                    <a:gd name="T22" fmla="*/ 0 w 1336"/>
                    <a:gd name="T23" fmla="*/ 0 h 1357"/>
                    <a:gd name="T24" fmla="*/ 0 w 1336"/>
                    <a:gd name="T25" fmla="*/ 0 h 1357"/>
                    <a:gd name="T26" fmla="*/ 0 w 1336"/>
                    <a:gd name="T27" fmla="*/ 0 h 1357"/>
                    <a:gd name="T28" fmla="*/ 0 w 1336"/>
                    <a:gd name="T29" fmla="*/ 0 h 1357"/>
                    <a:gd name="T30" fmla="*/ 0 w 1336"/>
                    <a:gd name="T31" fmla="*/ 0 h 1357"/>
                    <a:gd name="T32" fmla="*/ 0 w 1336"/>
                    <a:gd name="T33" fmla="*/ 0 h 1357"/>
                    <a:gd name="T34" fmla="*/ 0 w 1336"/>
                    <a:gd name="T35" fmla="*/ 0 h 1357"/>
                    <a:gd name="T36" fmla="*/ 0 w 1336"/>
                    <a:gd name="T37" fmla="*/ 0 h 1357"/>
                    <a:gd name="T38" fmla="*/ 0 w 1336"/>
                    <a:gd name="T39" fmla="*/ 0 h 1357"/>
                    <a:gd name="T40" fmla="*/ 0 w 1336"/>
                    <a:gd name="T41" fmla="*/ 0 h 1357"/>
                    <a:gd name="T42" fmla="*/ 0 w 1336"/>
                    <a:gd name="T43" fmla="*/ 0 h 13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6"/>
                    <a:gd name="T67" fmla="*/ 0 h 1357"/>
                    <a:gd name="T68" fmla="*/ 1336 w 1336"/>
                    <a:gd name="T69" fmla="*/ 1357 h 13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6" h="1357">
                      <a:moveTo>
                        <a:pt x="1336" y="59"/>
                      </a:moveTo>
                      <a:lnTo>
                        <a:pt x="60" y="1357"/>
                      </a:lnTo>
                      <a:lnTo>
                        <a:pt x="0" y="1298"/>
                      </a:lnTo>
                      <a:lnTo>
                        <a:pt x="1276" y="0"/>
                      </a:lnTo>
                      <a:lnTo>
                        <a:pt x="1278" y="1"/>
                      </a:lnTo>
                      <a:lnTo>
                        <a:pt x="1281" y="5"/>
                      </a:lnTo>
                      <a:lnTo>
                        <a:pt x="1286" y="8"/>
                      </a:lnTo>
                      <a:lnTo>
                        <a:pt x="1290" y="11"/>
                      </a:lnTo>
                      <a:lnTo>
                        <a:pt x="1296" y="17"/>
                      </a:lnTo>
                      <a:lnTo>
                        <a:pt x="1302" y="22"/>
                      </a:lnTo>
                      <a:lnTo>
                        <a:pt x="1307" y="27"/>
                      </a:lnTo>
                      <a:lnTo>
                        <a:pt x="1313" y="34"/>
                      </a:lnTo>
                      <a:lnTo>
                        <a:pt x="1319" y="40"/>
                      </a:lnTo>
                      <a:lnTo>
                        <a:pt x="1323" y="44"/>
                      </a:lnTo>
                      <a:lnTo>
                        <a:pt x="1328" y="49"/>
                      </a:lnTo>
                      <a:lnTo>
                        <a:pt x="1331" y="53"/>
                      </a:lnTo>
                      <a:lnTo>
                        <a:pt x="1334" y="57"/>
                      </a:lnTo>
                      <a:lnTo>
                        <a:pt x="1336" y="5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3" name="Freeform 722"/>
                <p:cNvSpPr>
                  <a:spLocks/>
                </p:cNvSpPr>
                <p:nvPr/>
              </p:nvSpPr>
              <p:spPr bwMode="auto">
                <a:xfrm>
                  <a:off x="3724" y="1322"/>
                  <a:ext cx="135" cy="148"/>
                </a:xfrm>
                <a:custGeom>
                  <a:avLst/>
                  <a:gdLst>
                    <a:gd name="T0" fmla="*/ 0 w 1336"/>
                    <a:gd name="T1" fmla="*/ 0 h 1357"/>
                    <a:gd name="T2" fmla="*/ 0 w 1336"/>
                    <a:gd name="T3" fmla="*/ 0 h 1357"/>
                    <a:gd name="T4" fmla="*/ 0 w 1336"/>
                    <a:gd name="T5" fmla="*/ 0 h 1357"/>
                    <a:gd name="T6" fmla="*/ 0 w 1336"/>
                    <a:gd name="T7" fmla="*/ 0 h 1357"/>
                    <a:gd name="T8" fmla="*/ 0 w 1336"/>
                    <a:gd name="T9" fmla="*/ 0 h 1357"/>
                    <a:gd name="T10" fmla="*/ 0 w 1336"/>
                    <a:gd name="T11" fmla="*/ 0 h 1357"/>
                    <a:gd name="T12" fmla="*/ 0 w 1336"/>
                    <a:gd name="T13" fmla="*/ 0 h 1357"/>
                    <a:gd name="T14" fmla="*/ 0 w 1336"/>
                    <a:gd name="T15" fmla="*/ 0 h 1357"/>
                    <a:gd name="T16" fmla="*/ 0 w 1336"/>
                    <a:gd name="T17" fmla="*/ 0 h 1357"/>
                    <a:gd name="T18" fmla="*/ 0 w 1336"/>
                    <a:gd name="T19" fmla="*/ 0 h 1357"/>
                    <a:gd name="T20" fmla="*/ 0 w 1336"/>
                    <a:gd name="T21" fmla="*/ 0 h 1357"/>
                    <a:gd name="T22" fmla="*/ 0 w 1336"/>
                    <a:gd name="T23" fmla="*/ 0 h 1357"/>
                    <a:gd name="T24" fmla="*/ 0 w 1336"/>
                    <a:gd name="T25" fmla="*/ 0 h 1357"/>
                    <a:gd name="T26" fmla="*/ 0 w 1336"/>
                    <a:gd name="T27" fmla="*/ 0 h 1357"/>
                    <a:gd name="T28" fmla="*/ 0 w 1336"/>
                    <a:gd name="T29" fmla="*/ 0 h 1357"/>
                    <a:gd name="T30" fmla="*/ 0 w 1336"/>
                    <a:gd name="T31" fmla="*/ 0 h 1357"/>
                    <a:gd name="T32" fmla="*/ 0 w 1336"/>
                    <a:gd name="T33" fmla="*/ 0 h 1357"/>
                    <a:gd name="T34" fmla="*/ 0 w 1336"/>
                    <a:gd name="T35" fmla="*/ 0 h 1357"/>
                    <a:gd name="T36" fmla="*/ 0 w 1336"/>
                    <a:gd name="T37" fmla="*/ 0 h 1357"/>
                    <a:gd name="T38" fmla="*/ 0 w 1336"/>
                    <a:gd name="T39" fmla="*/ 0 h 1357"/>
                    <a:gd name="T40" fmla="*/ 0 w 1336"/>
                    <a:gd name="T41" fmla="*/ 0 h 1357"/>
                    <a:gd name="T42" fmla="*/ 0 w 1336"/>
                    <a:gd name="T43" fmla="*/ 0 h 13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6"/>
                    <a:gd name="T67" fmla="*/ 0 h 1357"/>
                    <a:gd name="T68" fmla="*/ 1336 w 1336"/>
                    <a:gd name="T69" fmla="*/ 1357 h 13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6" h="1357">
                      <a:moveTo>
                        <a:pt x="1336" y="59"/>
                      </a:moveTo>
                      <a:lnTo>
                        <a:pt x="60" y="1357"/>
                      </a:lnTo>
                      <a:lnTo>
                        <a:pt x="0" y="1298"/>
                      </a:lnTo>
                      <a:lnTo>
                        <a:pt x="1276" y="0"/>
                      </a:lnTo>
                      <a:lnTo>
                        <a:pt x="1278" y="1"/>
                      </a:lnTo>
                      <a:lnTo>
                        <a:pt x="1281" y="5"/>
                      </a:lnTo>
                      <a:lnTo>
                        <a:pt x="1286" y="8"/>
                      </a:lnTo>
                      <a:lnTo>
                        <a:pt x="1290" y="11"/>
                      </a:lnTo>
                      <a:lnTo>
                        <a:pt x="1296" y="17"/>
                      </a:lnTo>
                      <a:lnTo>
                        <a:pt x="1302" y="22"/>
                      </a:lnTo>
                      <a:lnTo>
                        <a:pt x="1307" y="27"/>
                      </a:lnTo>
                      <a:lnTo>
                        <a:pt x="1313" y="34"/>
                      </a:lnTo>
                      <a:lnTo>
                        <a:pt x="1319" y="40"/>
                      </a:lnTo>
                      <a:lnTo>
                        <a:pt x="1323" y="44"/>
                      </a:lnTo>
                      <a:lnTo>
                        <a:pt x="1328" y="49"/>
                      </a:lnTo>
                      <a:lnTo>
                        <a:pt x="1331" y="53"/>
                      </a:lnTo>
                      <a:lnTo>
                        <a:pt x="1334" y="57"/>
                      </a:lnTo>
                      <a:lnTo>
                        <a:pt x="1336" y="5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grpSp>
        </p:grpSp>
        <p:sp>
          <p:nvSpPr>
            <p:cNvPr id="11310" name="Line 723"/>
            <p:cNvSpPr>
              <a:spLocks noChangeShapeType="1"/>
            </p:cNvSpPr>
            <p:nvPr/>
          </p:nvSpPr>
          <p:spPr bwMode="auto">
            <a:xfrm flipH="1" flipV="1">
              <a:off x="3538" y="794"/>
              <a:ext cx="0" cy="192"/>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grpSp>
          <p:nvGrpSpPr>
            <p:cNvPr id="9" name="Group 724"/>
            <p:cNvGrpSpPr>
              <a:grpSpLocks/>
            </p:cNvGrpSpPr>
            <p:nvPr/>
          </p:nvGrpSpPr>
          <p:grpSpPr bwMode="auto">
            <a:xfrm>
              <a:off x="1914" y="746"/>
              <a:ext cx="1627" cy="54"/>
              <a:chOff x="1914" y="746"/>
              <a:chExt cx="1627" cy="54"/>
            </a:xfrm>
          </p:grpSpPr>
          <p:sp>
            <p:nvSpPr>
              <p:cNvPr id="11313" name="Line 725"/>
              <p:cNvSpPr>
                <a:spLocks noChangeShapeType="1"/>
              </p:cNvSpPr>
              <p:nvPr/>
            </p:nvSpPr>
            <p:spPr bwMode="auto">
              <a:xfrm flipH="1">
                <a:off x="1914" y="800"/>
                <a:ext cx="610" cy="0"/>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sp>
            <p:nvSpPr>
              <p:cNvPr id="11314" name="Line 726"/>
              <p:cNvSpPr>
                <a:spLocks noChangeShapeType="1"/>
              </p:cNvSpPr>
              <p:nvPr/>
            </p:nvSpPr>
            <p:spPr bwMode="auto">
              <a:xfrm flipV="1">
                <a:off x="2524" y="746"/>
                <a:ext cx="52" cy="54"/>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sp>
            <p:nvSpPr>
              <p:cNvPr id="11315" name="Line 727"/>
              <p:cNvSpPr>
                <a:spLocks noChangeShapeType="1"/>
              </p:cNvSpPr>
              <p:nvPr/>
            </p:nvSpPr>
            <p:spPr bwMode="auto">
              <a:xfrm>
                <a:off x="2242" y="800"/>
                <a:ext cx="48" cy="0"/>
              </a:xfrm>
              <a:prstGeom prst="line">
                <a:avLst/>
              </a:prstGeom>
              <a:noFill/>
              <a:ln w="38100">
                <a:solidFill>
                  <a:schemeClr val="tx1"/>
                </a:solidFill>
                <a:round/>
                <a:headEnd type="triangle" w="med" len="med"/>
                <a:tailEnd type="none" w="sm" len="sm"/>
              </a:ln>
            </p:spPr>
            <p:txBody>
              <a:bodyPr wrap="none" anchor="ctr"/>
              <a:lstStyle/>
              <a:p>
                <a:endParaRPr lang="en-US">
                  <a:solidFill>
                    <a:prstClr val="black"/>
                  </a:solidFill>
                  <a:cs typeface="Arial" charset="0"/>
                </a:endParaRPr>
              </a:p>
            </p:txBody>
          </p:sp>
          <p:sp>
            <p:nvSpPr>
              <p:cNvPr id="11316" name="Line 728"/>
              <p:cNvSpPr>
                <a:spLocks noChangeShapeType="1"/>
              </p:cNvSpPr>
              <p:nvPr/>
            </p:nvSpPr>
            <p:spPr bwMode="auto">
              <a:xfrm flipH="1">
                <a:off x="2626" y="794"/>
                <a:ext cx="915" cy="0"/>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grpSp>
        <p:sp>
          <p:nvSpPr>
            <p:cNvPr id="11312" name="Freeform 729"/>
            <p:cNvSpPr>
              <a:spLocks/>
            </p:cNvSpPr>
            <p:nvPr/>
          </p:nvSpPr>
          <p:spPr bwMode="auto">
            <a:xfrm>
              <a:off x="2458" y="1343"/>
              <a:ext cx="603" cy="75"/>
            </a:xfrm>
            <a:custGeom>
              <a:avLst/>
              <a:gdLst>
                <a:gd name="T0" fmla="*/ 1 w 972"/>
                <a:gd name="T1" fmla="*/ 0 h 468"/>
                <a:gd name="T2" fmla="*/ 1 w 972"/>
                <a:gd name="T3" fmla="*/ 0 h 468"/>
                <a:gd name="T4" fmla="*/ 1 w 972"/>
                <a:gd name="T5" fmla="*/ 0 h 468"/>
                <a:gd name="T6" fmla="*/ 0 w 972"/>
                <a:gd name="T7" fmla="*/ 0 h 468"/>
                <a:gd name="T8" fmla="*/ 0 60000 65536"/>
                <a:gd name="T9" fmla="*/ 0 60000 65536"/>
                <a:gd name="T10" fmla="*/ 0 60000 65536"/>
                <a:gd name="T11" fmla="*/ 0 60000 65536"/>
                <a:gd name="T12" fmla="*/ 0 w 972"/>
                <a:gd name="T13" fmla="*/ 0 h 468"/>
                <a:gd name="T14" fmla="*/ 972 w 972"/>
                <a:gd name="T15" fmla="*/ 468 h 468"/>
              </a:gdLst>
              <a:ahLst/>
              <a:cxnLst>
                <a:cxn ang="T8">
                  <a:pos x="T0" y="T1"/>
                </a:cxn>
                <a:cxn ang="T9">
                  <a:pos x="T2" y="T3"/>
                </a:cxn>
                <a:cxn ang="T10">
                  <a:pos x="T4" y="T5"/>
                </a:cxn>
                <a:cxn ang="T11">
                  <a:pos x="T6" y="T7"/>
                </a:cxn>
              </a:cxnLst>
              <a:rect l="T12" t="T13" r="T14" b="T15"/>
              <a:pathLst>
                <a:path w="972" h="468">
                  <a:moveTo>
                    <a:pt x="972" y="0"/>
                  </a:moveTo>
                  <a:cubicBezTo>
                    <a:pt x="821" y="14"/>
                    <a:pt x="670" y="28"/>
                    <a:pt x="564" y="96"/>
                  </a:cubicBezTo>
                  <a:cubicBezTo>
                    <a:pt x="458" y="164"/>
                    <a:pt x="430" y="348"/>
                    <a:pt x="336" y="408"/>
                  </a:cubicBezTo>
                  <a:cubicBezTo>
                    <a:pt x="242" y="468"/>
                    <a:pt x="56" y="448"/>
                    <a:pt x="0" y="456"/>
                  </a:cubicBezTo>
                </a:path>
              </a:pathLst>
            </a:custGeom>
            <a:noFill/>
            <a:ln w="38100">
              <a:solidFill>
                <a:srgbClr val="010101"/>
              </a:solidFill>
              <a:round/>
              <a:headEnd type="triangle" w="med" len="med"/>
              <a:tailEnd type="triangle" w="med" len="med"/>
            </a:ln>
          </p:spPr>
          <p:txBody>
            <a:bodyPr anchor="ctr">
              <a:spAutoFit/>
            </a:bodyPr>
            <a:lstStyle/>
            <a:p>
              <a:endParaRPr lang="en-US">
                <a:solidFill>
                  <a:prstClr val="black"/>
                </a:solidFill>
                <a:cs typeface="Arial" charset="0"/>
              </a:endParaRPr>
            </a:p>
          </p:txBody>
        </p:sp>
      </p:grpSp>
      <p:sp>
        <p:nvSpPr>
          <p:cNvPr id="11273" name="Rectangle 733"/>
          <p:cNvSpPr>
            <a:spLocks noChangeArrowheads="1"/>
          </p:cNvSpPr>
          <p:nvPr/>
        </p:nvSpPr>
        <p:spPr bwMode="auto">
          <a:xfrm>
            <a:off x="4010025" y="1600200"/>
            <a:ext cx="1704975" cy="457200"/>
          </a:xfrm>
          <a:prstGeom prst="rect">
            <a:avLst/>
          </a:prstGeom>
          <a:noFill/>
          <a:ln w="9525">
            <a:noFill/>
            <a:miter lim="800000"/>
            <a:headEnd/>
            <a:tailEnd/>
          </a:ln>
        </p:spPr>
        <p:txBody>
          <a:bodyPr>
            <a:spAutoFit/>
          </a:bodyPr>
          <a:lstStyle/>
          <a:p>
            <a:pPr algn="ctr"/>
            <a:r>
              <a:rPr lang="en-US" sz="1200" b="1">
                <a:solidFill>
                  <a:prstClr val="black"/>
                </a:solidFill>
                <a:cs typeface="Arial" charset="0"/>
              </a:rPr>
              <a:t>xLi</a:t>
            </a:r>
            <a:r>
              <a:rPr lang="en-US" sz="1200" b="1" baseline="-25000">
                <a:solidFill>
                  <a:prstClr val="black"/>
                </a:solidFill>
                <a:cs typeface="Arial" charset="0"/>
              </a:rPr>
              <a:t>2</a:t>
            </a:r>
            <a:r>
              <a:rPr lang="en-US" sz="1200" b="1">
                <a:solidFill>
                  <a:prstClr val="black"/>
                </a:solidFill>
                <a:cs typeface="Arial" charset="0"/>
              </a:rPr>
              <a:t>MnO</a:t>
            </a:r>
            <a:r>
              <a:rPr lang="en-US" sz="1200" b="1" baseline="-25000">
                <a:solidFill>
                  <a:prstClr val="black"/>
                </a:solidFill>
                <a:cs typeface="Arial" charset="0"/>
              </a:rPr>
              <a:t>3</a:t>
            </a:r>
            <a:r>
              <a:rPr lang="en-US" sz="1200" b="1">
                <a:solidFill>
                  <a:prstClr val="black"/>
                </a:solidFill>
                <a:cs typeface="Arial" charset="0"/>
                <a:sym typeface="Symbol" pitchFamily="18" charset="2"/>
              </a:rPr>
              <a:t></a:t>
            </a:r>
            <a:r>
              <a:rPr lang="en-US" sz="1200" b="1">
                <a:solidFill>
                  <a:prstClr val="black"/>
                </a:solidFill>
                <a:cs typeface="Arial" charset="0"/>
              </a:rPr>
              <a:t>(1-x)LiMO</a:t>
            </a:r>
            <a:r>
              <a:rPr lang="en-US" sz="1200" b="1" baseline="-25000">
                <a:solidFill>
                  <a:prstClr val="black"/>
                </a:solidFill>
                <a:cs typeface="Arial" charset="0"/>
              </a:rPr>
              <a:t>2</a:t>
            </a:r>
          </a:p>
          <a:p>
            <a:pPr algn="ctr"/>
            <a:r>
              <a:rPr lang="en-US" sz="1200" b="1">
                <a:solidFill>
                  <a:prstClr val="black"/>
                </a:solidFill>
                <a:cs typeface="Arial" charset="0"/>
              </a:rPr>
              <a:t> (Cathode)</a:t>
            </a:r>
          </a:p>
        </p:txBody>
      </p:sp>
      <p:sp>
        <p:nvSpPr>
          <p:cNvPr id="11274" name="TextBox 2"/>
          <p:cNvSpPr txBox="1">
            <a:spLocks noChangeArrowheads="1"/>
          </p:cNvSpPr>
          <p:nvPr/>
        </p:nvSpPr>
        <p:spPr bwMode="auto">
          <a:xfrm>
            <a:off x="3200400" y="3276600"/>
            <a:ext cx="1524000" cy="1069975"/>
          </a:xfrm>
          <a:prstGeom prst="rect">
            <a:avLst/>
          </a:prstGeom>
          <a:noFill/>
          <a:ln w="9525">
            <a:noFill/>
            <a:miter lim="800000"/>
            <a:headEnd/>
            <a:tailEnd/>
          </a:ln>
        </p:spPr>
        <p:txBody>
          <a:bodyPr wrap="square">
            <a:spAutoFit/>
          </a:bodyPr>
          <a:lstStyle/>
          <a:p>
            <a:r>
              <a:rPr lang="en-US" sz="1600" b="1" dirty="0">
                <a:solidFill>
                  <a:srgbClr val="0D0D0D"/>
                </a:solidFill>
                <a:ea typeface="ＭＳ Ｐゴシック" pitchFamily="34" charset="-128"/>
                <a:cs typeface="Arial" charset="0"/>
              </a:rPr>
              <a:t>Created high </a:t>
            </a:r>
            <a:r>
              <a:rPr lang="en-US" sz="1600" b="1" dirty="0">
                <a:solidFill>
                  <a:prstClr val="black"/>
                </a:solidFill>
                <a:ea typeface="ＭＳ Ｐゴシック" pitchFamily="34" charset="-128"/>
                <a:cs typeface="Arial" charset="0"/>
              </a:rPr>
              <a:t>energy</a:t>
            </a:r>
            <a:r>
              <a:rPr lang="en-US" sz="1600" b="1" dirty="0">
                <a:solidFill>
                  <a:srgbClr val="FF0000"/>
                </a:solidFill>
                <a:ea typeface="ＭＳ Ｐゴシック" pitchFamily="34" charset="-128"/>
                <a:cs typeface="Arial" charset="0"/>
              </a:rPr>
              <a:t> </a:t>
            </a:r>
            <a:r>
              <a:rPr lang="en-US" sz="1600" b="1" dirty="0">
                <a:solidFill>
                  <a:srgbClr val="0D0D0D"/>
                </a:solidFill>
                <a:ea typeface="ＭＳ Ｐゴシック" pitchFamily="34" charset="-128"/>
                <a:cs typeface="Arial" charset="0"/>
              </a:rPr>
              <a:t>Li-ion cells…</a:t>
            </a:r>
          </a:p>
          <a:p>
            <a:endParaRPr lang="en-US" sz="1600" b="1" dirty="0">
              <a:solidFill>
                <a:srgbClr val="0D0D0D"/>
              </a:solidFill>
              <a:ea typeface="ＭＳ Ｐゴシック" pitchFamily="34" charset="-128"/>
              <a:cs typeface="Arial" charset="0"/>
            </a:endParaRPr>
          </a:p>
        </p:txBody>
      </p:sp>
      <p:sp>
        <p:nvSpPr>
          <p:cNvPr id="11275" name="Text Box 9"/>
          <p:cNvSpPr txBox="1">
            <a:spLocks noChangeArrowheads="1"/>
          </p:cNvSpPr>
          <p:nvPr/>
        </p:nvSpPr>
        <p:spPr bwMode="auto">
          <a:xfrm>
            <a:off x="524547" y="990600"/>
            <a:ext cx="1633781" cy="327782"/>
          </a:xfrm>
          <a:prstGeom prst="rect">
            <a:avLst/>
          </a:prstGeom>
          <a:noFill/>
          <a:ln w="9525">
            <a:noFill/>
            <a:miter lim="800000"/>
            <a:headEnd/>
            <a:tailEnd/>
          </a:ln>
        </p:spPr>
        <p:txBody>
          <a:bodyPr wrap="none">
            <a:spAutoFit/>
          </a:bodyPr>
          <a:lstStyle/>
          <a:p>
            <a:pPr algn="ctr">
              <a:lnSpc>
                <a:spcPct val="85000"/>
              </a:lnSpc>
            </a:pPr>
            <a:r>
              <a:rPr lang="en-US" dirty="0">
                <a:solidFill>
                  <a:srgbClr val="4F8D69"/>
                </a:solidFill>
                <a:cs typeface="Arial" charset="0"/>
              </a:rPr>
              <a:t>Basic Science</a:t>
            </a:r>
          </a:p>
        </p:txBody>
      </p:sp>
      <p:pic>
        <p:nvPicPr>
          <p:cNvPr id="753" name="Picture 7"/>
          <p:cNvPicPr>
            <a:picLocks noChangeAspect="1" noChangeArrowheads="1"/>
          </p:cNvPicPr>
          <p:nvPr/>
        </p:nvPicPr>
        <p:blipFill>
          <a:blip r:embed="rId5" cstate="print"/>
          <a:srcRect/>
          <a:stretch>
            <a:fillRect/>
          </a:stretch>
        </p:blipFill>
        <p:spPr bwMode="auto">
          <a:xfrm>
            <a:off x="304800" y="4148138"/>
            <a:ext cx="1757363" cy="1719262"/>
          </a:xfrm>
          <a:prstGeom prst="rect">
            <a:avLst/>
          </a:prstGeom>
          <a:noFill/>
          <a:ln w="15875">
            <a:solidFill>
              <a:srgbClr val="010101"/>
            </a:solidFill>
            <a:miter lim="800000"/>
            <a:headEnd/>
            <a:tailEnd/>
          </a:ln>
          <a:effectLst>
            <a:outerShdw blurRad="63500" dist="38100" dir="2700000" algn="tl" rotWithShape="0">
              <a:srgbClr val="000000">
                <a:alpha val="39998"/>
              </a:srgbClr>
            </a:outerShdw>
          </a:effectLst>
          <a:extLst/>
        </p:spPr>
      </p:pic>
      <p:sp>
        <p:nvSpPr>
          <p:cNvPr id="11277" name="Text Box 10"/>
          <p:cNvSpPr txBox="1">
            <a:spLocks noChangeArrowheads="1"/>
          </p:cNvSpPr>
          <p:nvPr/>
        </p:nvSpPr>
        <p:spPr bwMode="auto">
          <a:xfrm>
            <a:off x="2733675" y="990600"/>
            <a:ext cx="2600325" cy="334963"/>
          </a:xfrm>
          <a:prstGeom prst="rect">
            <a:avLst/>
          </a:prstGeom>
          <a:noFill/>
          <a:ln w="9525">
            <a:noFill/>
            <a:miter lim="800000"/>
            <a:headEnd/>
            <a:tailEnd/>
          </a:ln>
        </p:spPr>
        <p:txBody>
          <a:bodyPr>
            <a:spAutoFit/>
          </a:bodyPr>
          <a:lstStyle/>
          <a:p>
            <a:pPr algn="ctr">
              <a:lnSpc>
                <a:spcPct val="85000"/>
              </a:lnSpc>
            </a:pPr>
            <a:r>
              <a:rPr lang="en-US" dirty="0">
                <a:solidFill>
                  <a:srgbClr val="4F8D69"/>
                </a:solidFill>
                <a:cs typeface="Arial" charset="0"/>
              </a:rPr>
              <a:t>Applied R&amp;D</a:t>
            </a:r>
          </a:p>
        </p:txBody>
      </p:sp>
      <p:pic>
        <p:nvPicPr>
          <p:cNvPr id="10" name="Picture 9" descr="volt.jpg"/>
          <p:cNvPicPr>
            <a:picLocks noChangeAspect="1"/>
          </p:cNvPicPr>
          <p:nvPr/>
        </p:nvPicPr>
        <p:blipFill rotWithShape="1">
          <a:blip r:embed="rId6" cstate="print"/>
          <a:srcRect l="18482" t="9492" r="15990" b="13021"/>
          <a:stretch/>
        </p:blipFill>
        <p:spPr>
          <a:xfrm>
            <a:off x="6140450" y="3581400"/>
            <a:ext cx="2965450" cy="1525587"/>
          </a:xfrm>
          <a:prstGeom prst="rect">
            <a:avLst/>
          </a:prstGeom>
          <a:ln>
            <a:solidFill>
              <a:schemeClr val="tx1">
                <a:lumMod val="95000"/>
                <a:lumOff val="5000"/>
              </a:schemeClr>
            </a:solidFill>
          </a:ln>
        </p:spPr>
      </p:pic>
      <p:pic>
        <p:nvPicPr>
          <p:cNvPr id="11279" name="Picture 10" descr="volt-logo.jpg"/>
          <p:cNvPicPr>
            <a:picLocks noChangeAspect="1"/>
          </p:cNvPicPr>
          <p:nvPr/>
        </p:nvPicPr>
        <p:blipFill>
          <a:blip r:embed="rId7" cstate="print"/>
          <a:srcRect t="17366" b="21211"/>
          <a:stretch>
            <a:fillRect/>
          </a:stretch>
        </p:blipFill>
        <p:spPr bwMode="auto">
          <a:xfrm>
            <a:off x="6807200" y="5181600"/>
            <a:ext cx="2286000" cy="781050"/>
          </a:xfrm>
          <a:prstGeom prst="rect">
            <a:avLst/>
          </a:prstGeom>
          <a:noFill/>
          <a:ln w="9525">
            <a:solidFill>
              <a:schemeClr val="tx1"/>
            </a:solidFill>
            <a:miter lim="800000"/>
            <a:headEnd/>
            <a:tailEnd/>
          </a:ln>
        </p:spPr>
      </p:pic>
      <p:pic>
        <p:nvPicPr>
          <p:cNvPr id="1497" name="Picture 1496" descr="BASF.jpg"/>
          <p:cNvPicPr>
            <a:picLocks noChangeAspect="1"/>
          </p:cNvPicPr>
          <p:nvPr/>
        </p:nvPicPr>
        <p:blipFill>
          <a:blip r:embed="rId8" cstate="print"/>
          <a:stretch>
            <a:fillRect/>
          </a:stretch>
        </p:blipFill>
        <p:spPr>
          <a:xfrm>
            <a:off x="7467600" y="1447800"/>
            <a:ext cx="1371600" cy="685800"/>
          </a:xfrm>
          <a:prstGeom prst="rect">
            <a:avLst/>
          </a:prstGeom>
          <a:ln w="6350">
            <a:solidFill>
              <a:schemeClr val="tx1">
                <a:lumMod val="95000"/>
                <a:lumOff val="5000"/>
              </a:schemeClr>
            </a:solidFill>
            <a:miter lim="800000"/>
          </a:ln>
        </p:spPr>
      </p:pic>
      <p:pic>
        <p:nvPicPr>
          <p:cNvPr id="12" name="Picture 11" descr="lgchem.jpg"/>
          <p:cNvPicPr>
            <a:picLocks noChangeAspect="1"/>
          </p:cNvPicPr>
          <p:nvPr/>
        </p:nvPicPr>
        <p:blipFill>
          <a:blip r:embed="rId9" cstate="print"/>
          <a:stretch>
            <a:fillRect/>
          </a:stretch>
        </p:blipFill>
        <p:spPr>
          <a:xfrm>
            <a:off x="6410325" y="2743200"/>
            <a:ext cx="2428875" cy="762000"/>
          </a:xfrm>
          <a:prstGeom prst="rect">
            <a:avLst/>
          </a:prstGeom>
          <a:ln w="6350">
            <a:solidFill>
              <a:schemeClr val="tx1">
                <a:lumMod val="95000"/>
                <a:lumOff val="5000"/>
              </a:schemeClr>
            </a:solidFill>
            <a:miter lim="800000"/>
          </a:ln>
        </p:spPr>
      </p:pic>
      <p:sp>
        <p:nvSpPr>
          <p:cNvPr id="11282" name="Text Box 12"/>
          <p:cNvSpPr txBox="1">
            <a:spLocks noChangeArrowheads="1"/>
          </p:cNvSpPr>
          <p:nvPr/>
        </p:nvSpPr>
        <p:spPr bwMode="auto">
          <a:xfrm>
            <a:off x="381000" y="5921375"/>
            <a:ext cx="2514600" cy="784225"/>
          </a:xfrm>
          <a:prstGeom prst="rect">
            <a:avLst/>
          </a:prstGeom>
          <a:noFill/>
          <a:ln w="9525">
            <a:noFill/>
            <a:miter lim="800000"/>
            <a:headEnd/>
            <a:tailEnd/>
          </a:ln>
        </p:spPr>
        <p:txBody>
          <a:bodyPr>
            <a:spAutoFit/>
          </a:bodyPr>
          <a:lstStyle/>
          <a:p>
            <a:r>
              <a:rPr lang="en-US" sz="1500" b="1">
                <a:solidFill>
                  <a:prstClr val="black"/>
                </a:solidFill>
                <a:cs typeface="Arial" charset="0"/>
              </a:rPr>
              <a:t>Tailored electrode-electrolyte interface using nanotechnology</a:t>
            </a:r>
            <a:endParaRPr lang="en-US" sz="1600" b="1">
              <a:solidFill>
                <a:prstClr val="black"/>
              </a:solidFill>
              <a:cs typeface="Arial" charset="0"/>
            </a:endParaRPr>
          </a:p>
        </p:txBody>
      </p:sp>
      <p:sp>
        <p:nvSpPr>
          <p:cNvPr id="11283" name="TextBox 755"/>
          <p:cNvSpPr txBox="1">
            <a:spLocks noChangeArrowheads="1"/>
          </p:cNvSpPr>
          <p:nvPr/>
        </p:nvSpPr>
        <p:spPr bwMode="auto">
          <a:xfrm>
            <a:off x="3200400" y="4368800"/>
            <a:ext cx="3048000" cy="584200"/>
          </a:xfrm>
          <a:prstGeom prst="rect">
            <a:avLst/>
          </a:prstGeom>
          <a:noFill/>
          <a:ln w="9525">
            <a:noFill/>
            <a:miter lim="800000"/>
            <a:headEnd/>
            <a:tailEnd/>
          </a:ln>
        </p:spPr>
        <p:txBody>
          <a:bodyPr>
            <a:spAutoFit/>
          </a:bodyPr>
          <a:lstStyle/>
          <a:p>
            <a:r>
              <a:rPr lang="en-US" sz="1600" b="1" dirty="0">
                <a:solidFill>
                  <a:prstClr val="black"/>
                </a:solidFill>
                <a:ea typeface="ＭＳ Ｐゴシック" pitchFamily="34" charset="-128"/>
                <a:cs typeface="Arial" charset="0"/>
              </a:rPr>
              <a:t>…with double cathode capacity, enhanced stability</a:t>
            </a:r>
          </a:p>
        </p:txBody>
      </p:sp>
      <p:sp>
        <p:nvSpPr>
          <p:cNvPr id="758" name="TextBox 757"/>
          <p:cNvSpPr txBox="1"/>
          <p:nvPr/>
        </p:nvSpPr>
        <p:spPr>
          <a:xfrm>
            <a:off x="5867400" y="6084888"/>
            <a:ext cx="3200400" cy="830997"/>
          </a:xfrm>
          <a:prstGeom prst="rect">
            <a:avLst/>
          </a:prstGeom>
          <a:noFill/>
        </p:spPr>
        <p:txBody>
          <a:bodyPr>
            <a:spAutoFit/>
          </a:bodyPr>
          <a:lstStyle/>
          <a:p>
            <a:pPr algn="ctr">
              <a:defRPr/>
            </a:pPr>
            <a:r>
              <a:rPr lang="en-US" sz="1600" b="1" dirty="0">
                <a:solidFill>
                  <a:prstClr val="black">
                    <a:lumMod val="95000"/>
                    <a:lumOff val="5000"/>
                  </a:prstClr>
                </a:solidFill>
                <a:latin typeface="Arial"/>
                <a:ea typeface="ＭＳ Ｐゴシック" charset="0"/>
                <a:cs typeface="Arial"/>
              </a:rPr>
              <a:t>Licenses to materials and cell manufacturers and automobile </a:t>
            </a:r>
            <a:r>
              <a:rPr lang="en-US" sz="1600" b="1" dirty="0" smtClean="0">
                <a:solidFill>
                  <a:prstClr val="black">
                    <a:lumMod val="95000"/>
                    <a:lumOff val="5000"/>
                  </a:prstClr>
                </a:solidFill>
                <a:latin typeface="Arial"/>
                <a:ea typeface="ＭＳ Ｐゴシック" charset="0"/>
                <a:cs typeface="Arial"/>
              </a:rPr>
              <a:t>companies</a:t>
            </a:r>
            <a:endParaRPr lang="en-US" sz="1600" b="1" dirty="0">
              <a:solidFill>
                <a:prstClr val="black">
                  <a:lumMod val="95000"/>
                  <a:lumOff val="5000"/>
                </a:prstClr>
              </a:solidFill>
              <a:latin typeface="Arial"/>
              <a:cs typeface="Arial"/>
            </a:endParaRPr>
          </a:p>
        </p:txBody>
      </p:sp>
      <p:pic>
        <p:nvPicPr>
          <p:cNvPr id="11285" name="Picture 5" descr="Picture 010"/>
          <p:cNvPicPr>
            <a:picLocks noChangeAspect="1" noChangeArrowheads="1"/>
          </p:cNvPicPr>
          <p:nvPr/>
        </p:nvPicPr>
        <p:blipFill>
          <a:blip r:embed="rId10" cstate="print"/>
          <a:srcRect l="27777" t="29405" r="35185" b="11111"/>
          <a:stretch>
            <a:fillRect/>
          </a:stretch>
        </p:blipFill>
        <p:spPr bwMode="auto">
          <a:xfrm>
            <a:off x="4648200" y="3195638"/>
            <a:ext cx="1143000" cy="1223962"/>
          </a:xfrm>
          <a:prstGeom prst="rect">
            <a:avLst/>
          </a:prstGeom>
          <a:noFill/>
          <a:ln w="9525">
            <a:noFill/>
            <a:miter lim="800000"/>
            <a:headEnd/>
            <a:tailEnd/>
          </a:ln>
        </p:spPr>
      </p:pic>
      <p:pic>
        <p:nvPicPr>
          <p:cNvPr id="12016" name="Picture 752"/>
          <p:cNvPicPr>
            <a:picLocks noChangeAspect="1" noChangeArrowheads="1"/>
          </p:cNvPicPr>
          <p:nvPr/>
        </p:nvPicPr>
        <p:blipFill>
          <a:blip r:embed="rId11" cstate="print"/>
          <a:srcRect l="1500" r="53999" b="85001"/>
          <a:stretch>
            <a:fillRect/>
          </a:stretch>
        </p:blipFill>
        <p:spPr bwMode="auto">
          <a:xfrm>
            <a:off x="6858000" y="2205037"/>
            <a:ext cx="2286000" cy="461963"/>
          </a:xfrm>
          <a:prstGeom prst="rect">
            <a:avLst/>
          </a:prstGeom>
          <a:noFill/>
          <a:ln w="9525">
            <a:solidFill>
              <a:schemeClr val="tx1"/>
            </a:solidFill>
            <a:miter lim="800000"/>
            <a:headEnd/>
            <a:tailEnd/>
          </a:ln>
        </p:spPr>
      </p:pic>
      <p:pic>
        <p:nvPicPr>
          <p:cNvPr id="11287" name="Picture 1498" descr="envia.jpg"/>
          <p:cNvPicPr>
            <a:picLocks noChangeAspect="1"/>
          </p:cNvPicPr>
          <p:nvPr/>
        </p:nvPicPr>
        <p:blipFill>
          <a:blip r:embed="rId12" cstate="print"/>
          <a:srcRect/>
          <a:stretch>
            <a:fillRect/>
          </a:stretch>
        </p:blipFill>
        <p:spPr bwMode="auto">
          <a:xfrm>
            <a:off x="6096000" y="1600200"/>
            <a:ext cx="1204913" cy="709613"/>
          </a:xfrm>
          <a:prstGeom prst="rect">
            <a:avLst/>
          </a:prstGeom>
          <a:noFill/>
          <a:ln w="6350">
            <a:solidFill>
              <a:schemeClr val="tx1"/>
            </a:solidFill>
            <a:miter lim="800000"/>
            <a:headEnd/>
            <a:tailEnd/>
          </a:ln>
        </p:spPr>
      </p:pic>
      <p:pic>
        <p:nvPicPr>
          <p:cNvPr id="2" name="Picture 9"/>
          <p:cNvPicPr>
            <a:picLocks noChangeAspect="1"/>
          </p:cNvPicPr>
          <p:nvPr/>
        </p:nvPicPr>
        <p:blipFill>
          <a:blip r:embed="rId13" cstate="print"/>
          <a:srcRect/>
          <a:stretch>
            <a:fillRect/>
          </a:stretch>
        </p:blipFill>
        <p:spPr bwMode="auto">
          <a:xfrm>
            <a:off x="5791200" y="5181600"/>
            <a:ext cx="928688" cy="928687"/>
          </a:xfrm>
          <a:prstGeom prst="rect">
            <a:avLst/>
          </a:prstGeom>
          <a:noFill/>
          <a:ln w="9525">
            <a:noFill/>
            <a:miter lim="800000"/>
            <a:headEnd/>
            <a:tailEnd/>
          </a:ln>
        </p:spPr>
      </p:pic>
      <p:sp>
        <p:nvSpPr>
          <p:cNvPr id="11289" name="Text Box 7"/>
          <p:cNvSpPr>
            <a:spLocks noGrp="1" noChangeArrowheads="1"/>
          </p:cNvSpPr>
          <p:nvPr>
            <p:ph type="title" idx="4294967295"/>
          </p:nvPr>
        </p:nvSpPr>
        <p:spPr>
          <a:xfrm>
            <a:off x="450756" y="72948"/>
            <a:ext cx="8229600" cy="682625"/>
          </a:xfrm>
        </p:spPr>
        <p:txBody>
          <a:bodyPr>
            <a:spAutoFit/>
          </a:bodyPr>
          <a:lstStyle/>
          <a:p>
            <a:pPr>
              <a:lnSpc>
                <a:spcPct val="80000"/>
              </a:lnSpc>
            </a:pPr>
            <a:r>
              <a:rPr lang="en-US" dirty="0" smtClean="0">
                <a:latin typeface="Arial" charset="0"/>
                <a:cs typeface="Arial" charset="0"/>
              </a:rPr>
              <a:t>High-Energy Lithium Batteries:</a:t>
            </a:r>
            <a:br>
              <a:rPr lang="en-US" dirty="0" smtClean="0">
                <a:latin typeface="Arial" charset="0"/>
                <a:cs typeface="Arial" charset="0"/>
              </a:rPr>
            </a:br>
            <a:r>
              <a:rPr lang="en-US" dirty="0" smtClean="0">
                <a:latin typeface="Arial" charset="0"/>
                <a:cs typeface="Arial" charset="0"/>
              </a:rPr>
              <a:t> </a:t>
            </a:r>
            <a:r>
              <a:rPr lang="en-US" sz="1800" dirty="0" smtClean="0">
                <a:latin typeface="Arial" charset="0"/>
                <a:cs typeface="Arial" charset="0"/>
              </a:rPr>
              <a:t>From Fundamental Research to Cars on the Road</a:t>
            </a:r>
          </a:p>
        </p:txBody>
      </p:sp>
      <p:sp>
        <p:nvSpPr>
          <p:cNvPr id="11290" name="TextBox 755"/>
          <p:cNvSpPr txBox="1">
            <a:spLocks noChangeArrowheads="1"/>
          </p:cNvSpPr>
          <p:nvPr/>
        </p:nvSpPr>
        <p:spPr bwMode="auto">
          <a:xfrm>
            <a:off x="457200" y="4098925"/>
            <a:ext cx="2057400" cy="492125"/>
          </a:xfrm>
          <a:prstGeom prst="rect">
            <a:avLst/>
          </a:prstGeom>
          <a:noFill/>
          <a:ln w="9525">
            <a:noFill/>
            <a:miter lim="800000"/>
            <a:headEnd/>
            <a:tailEnd/>
          </a:ln>
        </p:spPr>
        <p:txBody>
          <a:bodyPr>
            <a:spAutoFit/>
          </a:bodyPr>
          <a:lstStyle/>
          <a:p>
            <a:r>
              <a:rPr lang="en-US" sz="1300" b="1">
                <a:solidFill>
                  <a:prstClr val="white"/>
                </a:solidFill>
                <a:ea typeface="ＭＳ Ｐゴシック" pitchFamily="34" charset="-128"/>
                <a:cs typeface="Arial" charset="0"/>
              </a:rPr>
              <a:t>Nanoparticle TiO</a:t>
            </a:r>
            <a:r>
              <a:rPr lang="en-US" sz="1300" b="1" baseline="-25000">
                <a:solidFill>
                  <a:prstClr val="white"/>
                </a:solidFill>
                <a:ea typeface="ＭＳ Ｐゴシック" pitchFamily="34" charset="-128"/>
                <a:cs typeface="Arial" charset="0"/>
              </a:rPr>
              <a:t>2</a:t>
            </a:r>
            <a:r>
              <a:rPr lang="en-US" sz="1300" b="1">
                <a:solidFill>
                  <a:prstClr val="white"/>
                </a:solidFill>
                <a:ea typeface="ＭＳ Ｐゴシック" pitchFamily="34" charset="-128"/>
                <a:cs typeface="Arial" charset="0"/>
              </a:rPr>
              <a:t> anode/C coating</a:t>
            </a:r>
          </a:p>
        </p:txBody>
      </p:sp>
      <p:sp>
        <p:nvSpPr>
          <p:cNvPr id="11291" name="Rectangle 3"/>
          <p:cNvSpPr>
            <a:spLocks noChangeArrowheads="1"/>
          </p:cNvSpPr>
          <p:nvPr/>
        </p:nvSpPr>
        <p:spPr bwMode="auto">
          <a:xfrm>
            <a:off x="2057400" y="4154488"/>
            <a:ext cx="1143000" cy="646112"/>
          </a:xfrm>
          <a:prstGeom prst="rect">
            <a:avLst/>
          </a:prstGeom>
          <a:noFill/>
          <a:ln w="9525">
            <a:noFill/>
            <a:miter lim="800000"/>
            <a:headEnd/>
            <a:tailEnd/>
          </a:ln>
        </p:spPr>
        <p:txBody>
          <a:bodyPr>
            <a:spAutoFit/>
          </a:bodyPr>
          <a:lstStyle/>
          <a:p>
            <a:r>
              <a:rPr lang="en-US" b="1">
                <a:solidFill>
                  <a:prstClr val="black"/>
                </a:solidFill>
                <a:cs typeface="Arial" charset="0"/>
              </a:rPr>
              <a:t>EFRC research</a:t>
            </a:r>
            <a:endParaRPr lang="en-US">
              <a:solidFill>
                <a:prstClr val="black"/>
              </a:solidFill>
              <a:cs typeface="Arial" charset="0"/>
            </a:endParaRPr>
          </a:p>
        </p:txBody>
      </p:sp>
      <p:pic>
        <p:nvPicPr>
          <p:cNvPr id="11292" name="Picture 783"/>
          <p:cNvPicPr>
            <a:picLocks noChangeAspect="1" noChangeArrowheads="1"/>
          </p:cNvPicPr>
          <p:nvPr/>
        </p:nvPicPr>
        <p:blipFill>
          <a:blip r:embed="rId14" cstate="print"/>
          <a:srcRect/>
          <a:stretch>
            <a:fillRect/>
          </a:stretch>
        </p:blipFill>
        <p:spPr bwMode="auto">
          <a:xfrm>
            <a:off x="3167063" y="5105400"/>
            <a:ext cx="2362200" cy="1570038"/>
          </a:xfrm>
          <a:prstGeom prst="rect">
            <a:avLst/>
          </a:prstGeom>
          <a:noFill/>
          <a:ln w="9525">
            <a:noFill/>
            <a:miter lim="800000"/>
            <a:headEnd/>
            <a:tailEnd/>
          </a:ln>
        </p:spPr>
      </p:pic>
      <p:sp>
        <p:nvSpPr>
          <p:cNvPr id="754"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314950" y="1431925"/>
            <a:ext cx="3829050" cy="5426075"/>
          </a:xfrm>
          <a:prstGeom prst="rect">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algn="ctr" fontAlgn="auto">
              <a:spcBef>
                <a:spcPts val="0"/>
              </a:spcBef>
              <a:spcAft>
                <a:spcPts val="0"/>
              </a:spcAft>
              <a:defRPr/>
            </a:pPr>
            <a:endParaRPr lang="en-US">
              <a:solidFill>
                <a:prstClr val="black"/>
              </a:solidFill>
              <a:latin typeface="Calibri"/>
              <a:cs typeface="Arial" charset="0"/>
            </a:endParaRPr>
          </a:p>
        </p:txBody>
      </p:sp>
      <p:sp>
        <p:nvSpPr>
          <p:cNvPr id="11268" name="Text Box 25"/>
          <p:cNvSpPr txBox="1">
            <a:spLocks noChangeArrowheads="1"/>
          </p:cNvSpPr>
          <p:nvPr/>
        </p:nvSpPr>
        <p:spPr bwMode="auto">
          <a:xfrm>
            <a:off x="5181600" y="914400"/>
            <a:ext cx="4267200" cy="477838"/>
          </a:xfrm>
          <a:prstGeom prst="rect">
            <a:avLst/>
          </a:prstGeom>
          <a:noFill/>
          <a:ln w="9525">
            <a:noFill/>
            <a:miter lim="800000"/>
            <a:headEnd/>
            <a:tailEnd/>
          </a:ln>
        </p:spPr>
        <p:txBody>
          <a:bodyPr lIns="0" tIns="0" rIns="0" bIns="0">
            <a:spAutoFit/>
          </a:bodyPr>
          <a:lstStyle/>
          <a:p>
            <a:pPr algn="ctr">
              <a:lnSpc>
                <a:spcPct val="85000"/>
              </a:lnSpc>
            </a:pPr>
            <a:r>
              <a:rPr lang="en-US" dirty="0">
                <a:solidFill>
                  <a:srgbClr val="4F8D69"/>
                </a:solidFill>
                <a:cs typeface="Arial" charset="0"/>
              </a:rPr>
              <a:t>Manufacturing/</a:t>
            </a:r>
          </a:p>
          <a:p>
            <a:pPr algn="ctr">
              <a:lnSpc>
                <a:spcPct val="85000"/>
              </a:lnSpc>
            </a:pPr>
            <a:r>
              <a:rPr lang="en-US" dirty="0">
                <a:solidFill>
                  <a:srgbClr val="4F8D69"/>
                </a:solidFill>
                <a:cs typeface="Arial" charset="0"/>
              </a:rPr>
              <a:t>Commercialization</a:t>
            </a:r>
          </a:p>
        </p:txBody>
      </p:sp>
      <p:sp>
        <p:nvSpPr>
          <p:cNvPr id="8" name="AutoShape 8"/>
          <p:cNvSpPr>
            <a:spLocks noChangeArrowheads="1"/>
          </p:cNvSpPr>
          <p:nvPr/>
        </p:nvSpPr>
        <p:spPr bwMode="auto">
          <a:xfrm>
            <a:off x="0" y="1447800"/>
            <a:ext cx="3276600" cy="5403850"/>
          </a:xfrm>
          <a:prstGeom prst="homePlate">
            <a:avLst>
              <a:gd name="adj" fmla="val 16506"/>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endParaRPr lang="en-US" dirty="0">
              <a:solidFill>
                <a:prstClr val="black"/>
              </a:solidFill>
              <a:latin typeface="Calibri"/>
              <a:cs typeface="Arial" charset="0"/>
            </a:endParaRPr>
          </a:p>
        </p:txBody>
      </p:sp>
      <p:sp>
        <p:nvSpPr>
          <p:cNvPr id="11275" name="Text Box 9"/>
          <p:cNvSpPr txBox="1">
            <a:spLocks noChangeArrowheads="1"/>
          </p:cNvSpPr>
          <p:nvPr/>
        </p:nvSpPr>
        <p:spPr bwMode="auto">
          <a:xfrm>
            <a:off x="524547" y="990600"/>
            <a:ext cx="1633781" cy="327782"/>
          </a:xfrm>
          <a:prstGeom prst="rect">
            <a:avLst/>
          </a:prstGeom>
          <a:noFill/>
          <a:ln w="9525">
            <a:noFill/>
            <a:miter lim="800000"/>
            <a:headEnd/>
            <a:tailEnd/>
          </a:ln>
        </p:spPr>
        <p:txBody>
          <a:bodyPr wrap="none">
            <a:spAutoFit/>
          </a:bodyPr>
          <a:lstStyle/>
          <a:p>
            <a:pPr algn="ctr">
              <a:lnSpc>
                <a:spcPct val="85000"/>
              </a:lnSpc>
            </a:pPr>
            <a:r>
              <a:rPr lang="en-US" dirty="0">
                <a:solidFill>
                  <a:srgbClr val="4F8D69"/>
                </a:solidFill>
                <a:cs typeface="Arial" charset="0"/>
              </a:rPr>
              <a:t>Basic </a:t>
            </a:r>
            <a:r>
              <a:rPr lang="en-US" dirty="0" smtClean="0">
                <a:solidFill>
                  <a:srgbClr val="4F8D69"/>
                </a:solidFill>
                <a:cs typeface="Arial" charset="0"/>
              </a:rPr>
              <a:t>Science</a:t>
            </a:r>
          </a:p>
        </p:txBody>
      </p:sp>
      <p:sp>
        <p:nvSpPr>
          <p:cNvPr id="11277" name="Text Box 10"/>
          <p:cNvSpPr txBox="1">
            <a:spLocks noChangeArrowheads="1"/>
          </p:cNvSpPr>
          <p:nvPr/>
        </p:nvSpPr>
        <p:spPr bwMode="auto">
          <a:xfrm>
            <a:off x="2819400" y="990600"/>
            <a:ext cx="2600325" cy="327782"/>
          </a:xfrm>
          <a:prstGeom prst="rect">
            <a:avLst/>
          </a:prstGeom>
          <a:noFill/>
          <a:ln w="9525">
            <a:noFill/>
            <a:miter lim="800000"/>
            <a:headEnd/>
            <a:tailEnd/>
          </a:ln>
        </p:spPr>
        <p:txBody>
          <a:bodyPr>
            <a:spAutoFit/>
          </a:bodyPr>
          <a:lstStyle/>
          <a:p>
            <a:pPr algn="ctr">
              <a:lnSpc>
                <a:spcPct val="85000"/>
              </a:lnSpc>
            </a:pPr>
            <a:r>
              <a:rPr lang="en-US" dirty="0">
                <a:solidFill>
                  <a:srgbClr val="4F8D69"/>
                </a:solidFill>
                <a:cs typeface="Arial" charset="0"/>
              </a:rPr>
              <a:t>Applied </a:t>
            </a:r>
            <a:r>
              <a:rPr lang="en-US" dirty="0" smtClean="0">
                <a:solidFill>
                  <a:srgbClr val="4F8D69"/>
                </a:solidFill>
                <a:cs typeface="Arial" charset="0"/>
              </a:rPr>
              <a:t>R&amp;D</a:t>
            </a:r>
          </a:p>
        </p:txBody>
      </p:sp>
      <p:sp>
        <p:nvSpPr>
          <p:cNvPr id="755" name="Title 1"/>
          <p:cNvSpPr txBox="1">
            <a:spLocks/>
          </p:cNvSpPr>
          <p:nvPr/>
        </p:nvSpPr>
        <p:spPr bwMode="auto">
          <a:xfrm>
            <a:off x="480203" y="110092"/>
            <a:ext cx="8387752" cy="5987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400" i="0" u="none" strike="noStrike" kern="1200" cap="none" spc="0" normalizeH="0" noProof="0" dirty="0" smtClean="0">
                <a:ln>
                  <a:noFill/>
                </a:ln>
                <a:solidFill>
                  <a:srgbClr val="106636"/>
                </a:solidFill>
                <a:effectLst/>
                <a:uLnTx/>
                <a:uFillTx/>
                <a:latin typeface="Arial" pitchFamily="34" charset="0"/>
                <a:ea typeface="+mj-ea"/>
                <a:cs typeface="Arial" pitchFamily="34" charset="0"/>
              </a:rPr>
              <a:t>Platinum Monolayer Electro-Catalysts: </a:t>
            </a:r>
            <a:br>
              <a:rPr kumimoji="0" lang="en-US" sz="2400" i="0" u="none" strike="noStrike" kern="1200" cap="none" spc="0" normalizeH="0" noProof="0" dirty="0" smtClean="0">
                <a:ln>
                  <a:noFill/>
                </a:ln>
                <a:solidFill>
                  <a:srgbClr val="106636"/>
                </a:solidFill>
                <a:effectLst/>
                <a:uLnTx/>
                <a:uFillTx/>
                <a:latin typeface="Arial" pitchFamily="34" charset="0"/>
                <a:ea typeface="+mj-ea"/>
                <a:cs typeface="Arial" pitchFamily="34" charset="0"/>
              </a:rPr>
            </a:br>
            <a:r>
              <a:rPr kumimoji="0" lang="en-US" i="0" u="none" strike="noStrike" kern="1200" cap="none" spc="0" normalizeH="0" noProof="0" dirty="0" smtClean="0">
                <a:ln>
                  <a:noFill/>
                </a:ln>
                <a:solidFill>
                  <a:srgbClr val="106636"/>
                </a:solidFill>
                <a:effectLst/>
                <a:uLnTx/>
                <a:uFillTx/>
                <a:latin typeface="Arial" pitchFamily="34" charset="0"/>
                <a:ea typeface="+mj-ea"/>
                <a:cs typeface="Arial" pitchFamily="34" charset="0"/>
              </a:rPr>
              <a:t>Stationary and Automotive Fuel Cells</a:t>
            </a:r>
            <a:endParaRPr kumimoji="0" lang="en-US" sz="240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
        <p:nvSpPr>
          <p:cNvPr id="759" name="TextBox 25"/>
          <p:cNvSpPr txBox="1">
            <a:spLocks noChangeArrowheads="1"/>
          </p:cNvSpPr>
          <p:nvPr/>
        </p:nvSpPr>
        <p:spPr bwMode="auto">
          <a:xfrm>
            <a:off x="0" y="1752600"/>
            <a:ext cx="2895600" cy="339725"/>
          </a:xfrm>
          <a:prstGeom prst="rect">
            <a:avLst/>
          </a:prstGeom>
          <a:noFill/>
          <a:ln w="9525">
            <a:noFill/>
            <a:miter lim="800000"/>
            <a:headEnd/>
            <a:tailEnd/>
          </a:ln>
        </p:spPr>
        <p:txBody>
          <a:bodyPr>
            <a:spAutoFit/>
          </a:bodyPr>
          <a:lstStyle/>
          <a:p>
            <a:pPr algn="ctr"/>
            <a:r>
              <a:rPr lang="en-US" sz="1600" dirty="0" smtClean="0">
                <a:solidFill>
                  <a:srgbClr val="554C6D"/>
                </a:solidFill>
                <a:ea typeface="ＭＳ Ｐゴシック" pitchFamily="-112" charset="-128"/>
              </a:rPr>
              <a:t>Two research advances</a:t>
            </a:r>
            <a:endParaRPr lang="en-US" sz="1600" dirty="0">
              <a:solidFill>
                <a:srgbClr val="554C6D"/>
              </a:solidFill>
              <a:ea typeface="ＭＳ Ｐゴシック" pitchFamily="-112" charset="-128"/>
            </a:endParaRPr>
          </a:p>
        </p:txBody>
      </p:sp>
      <p:sp>
        <p:nvSpPr>
          <p:cNvPr id="760" name="Rectangle 759"/>
          <p:cNvSpPr>
            <a:spLocks noChangeArrowheads="1"/>
          </p:cNvSpPr>
          <p:nvPr/>
        </p:nvSpPr>
        <p:spPr bwMode="auto">
          <a:xfrm>
            <a:off x="8792" y="2057400"/>
            <a:ext cx="2895600" cy="381000"/>
          </a:xfrm>
          <a:prstGeom prst="rect">
            <a:avLst/>
          </a:prstGeom>
          <a:solidFill>
            <a:schemeClr val="bg1">
              <a:lumMod val="75000"/>
            </a:schemeClr>
          </a:solidFill>
          <a:ln w="3175">
            <a:solidFill>
              <a:schemeClr val="tx1"/>
            </a:solidFill>
            <a:round/>
            <a:headEnd/>
            <a:tailEnd/>
          </a:ln>
          <a:effectLst>
            <a:outerShdw dist="38100" dir="2700000" algn="tl" rotWithShape="0">
              <a:srgbClr val="808080">
                <a:alpha val="42999"/>
              </a:srgbClr>
            </a:outerShdw>
          </a:effectLst>
        </p:spPr>
        <p:txBody>
          <a:bodyPr/>
          <a:lstStyle/>
          <a:p>
            <a:pPr marL="342900" indent="-342900">
              <a:lnSpc>
                <a:spcPct val="75000"/>
              </a:lnSpc>
              <a:spcBef>
                <a:spcPct val="50000"/>
              </a:spcBef>
              <a:buFontTx/>
              <a:buAutoNum type="arabicPeriod"/>
              <a:defRPr/>
            </a:pPr>
            <a:r>
              <a:rPr lang="en-US" sz="1200" b="1" dirty="0" err="1" smtClean="0">
                <a:solidFill>
                  <a:srgbClr val="322F31"/>
                </a:solidFill>
                <a:latin typeface="Arial"/>
                <a:ea typeface="ＭＳ Ｐゴシック" pitchFamily="-112" charset="-128"/>
              </a:rPr>
              <a:t>Pt</a:t>
            </a:r>
            <a:r>
              <a:rPr lang="en-US" sz="1200" b="1" dirty="0" smtClean="0">
                <a:solidFill>
                  <a:srgbClr val="322F31"/>
                </a:solidFill>
                <a:latin typeface="Arial"/>
                <a:ea typeface="ＭＳ Ｐゴシック" pitchFamily="-112" charset="-128"/>
              </a:rPr>
              <a:t> Monolayer catalysis – high activity with ultralow </a:t>
            </a:r>
            <a:r>
              <a:rPr lang="en-US" sz="1200" b="1" dirty="0" err="1" smtClean="0">
                <a:solidFill>
                  <a:srgbClr val="322F31"/>
                </a:solidFill>
                <a:latin typeface="Arial"/>
                <a:ea typeface="ＭＳ Ｐゴシック" pitchFamily="-112" charset="-128"/>
              </a:rPr>
              <a:t>Pt</a:t>
            </a:r>
            <a:r>
              <a:rPr lang="en-US" sz="1200" b="1" dirty="0" smtClean="0">
                <a:solidFill>
                  <a:srgbClr val="322F31"/>
                </a:solidFill>
                <a:latin typeface="Arial"/>
                <a:ea typeface="ＭＳ Ｐゴシック" pitchFamily="-112" charset="-128"/>
              </a:rPr>
              <a:t> mass</a:t>
            </a:r>
            <a:endParaRPr lang="en-US" sz="1200" b="1" dirty="0">
              <a:solidFill>
                <a:srgbClr val="322F31"/>
              </a:solidFill>
              <a:latin typeface="Arial"/>
              <a:ea typeface="ＭＳ Ｐゴシック" pitchFamily="-112" charset="-128"/>
            </a:endParaRPr>
          </a:p>
        </p:txBody>
      </p:sp>
      <p:pic>
        <p:nvPicPr>
          <p:cNvPr id="761" name="Picture 259"/>
          <p:cNvPicPr>
            <a:picLocks noChangeAspect="1" noChangeArrowheads="1"/>
          </p:cNvPicPr>
          <p:nvPr/>
        </p:nvPicPr>
        <p:blipFill>
          <a:blip r:embed="rId3" cstate="print"/>
          <a:srcRect t="3999" b="9476"/>
          <a:stretch>
            <a:fillRect/>
          </a:stretch>
        </p:blipFill>
        <p:spPr bwMode="auto">
          <a:xfrm>
            <a:off x="228600" y="2438400"/>
            <a:ext cx="2438400" cy="1845236"/>
          </a:xfrm>
          <a:prstGeom prst="rect">
            <a:avLst/>
          </a:prstGeom>
          <a:noFill/>
          <a:ln w="12700" algn="ctr">
            <a:solidFill>
              <a:schemeClr val="tx1"/>
            </a:solidFill>
            <a:miter lim="800000"/>
            <a:headEnd/>
            <a:tailEnd/>
          </a:ln>
        </p:spPr>
      </p:pic>
      <p:sp>
        <p:nvSpPr>
          <p:cNvPr id="762" name="Rectangle 761"/>
          <p:cNvSpPr>
            <a:spLocks noChangeArrowheads="1"/>
          </p:cNvSpPr>
          <p:nvPr/>
        </p:nvSpPr>
        <p:spPr bwMode="auto">
          <a:xfrm>
            <a:off x="0" y="4495800"/>
            <a:ext cx="2895600" cy="381000"/>
          </a:xfrm>
          <a:prstGeom prst="rect">
            <a:avLst/>
          </a:prstGeom>
          <a:solidFill>
            <a:schemeClr val="bg1">
              <a:lumMod val="75000"/>
            </a:schemeClr>
          </a:solidFill>
          <a:ln w="3175">
            <a:solidFill>
              <a:schemeClr val="tx1"/>
            </a:solidFill>
            <a:round/>
            <a:headEnd/>
            <a:tailEnd/>
          </a:ln>
          <a:effectLst>
            <a:outerShdw dist="38100" dir="2700000" algn="tl" rotWithShape="0">
              <a:srgbClr val="808080">
                <a:alpha val="42999"/>
              </a:srgbClr>
            </a:outerShdw>
          </a:effectLst>
        </p:spPr>
        <p:txBody>
          <a:bodyPr/>
          <a:lstStyle/>
          <a:p>
            <a:pPr marL="228600" indent="-228600">
              <a:lnSpc>
                <a:spcPct val="75000"/>
              </a:lnSpc>
              <a:spcBef>
                <a:spcPct val="50000"/>
              </a:spcBef>
              <a:buFont typeface="+mj-lt"/>
              <a:buAutoNum type="arabicPeriod" startAt="2"/>
              <a:defRPr/>
            </a:pPr>
            <a:r>
              <a:rPr lang="en-US" sz="1200" b="1" dirty="0" err="1" smtClean="0">
                <a:solidFill>
                  <a:srgbClr val="322F31"/>
                </a:solidFill>
                <a:latin typeface="Arial"/>
                <a:ea typeface="ＭＳ Ｐゴシック" pitchFamily="-112" charset="-128"/>
              </a:rPr>
              <a:t>Pt</a:t>
            </a:r>
            <a:r>
              <a:rPr lang="en-US" sz="1200" b="1" dirty="0" smtClean="0">
                <a:solidFill>
                  <a:srgbClr val="322F31"/>
                </a:solidFill>
                <a:latin typeface="Arial"/>
                <a:ea typeface="ＭＳ Ｐゴシック" pitchFamily="-112" charset="-128"/>
              </a:rPr>
              <a:t> stabilized against corrosion in voltage cycling by Au clusters</a:t>
            </a:r>
            <a:endParaRPr lang="en-US" sz="1200" b="1" dirty="0">
              <a:solidFill>
                <a:srgbClr val="322F31"/>
              </a:solidFill>
              <a:latin typeface="Arial"/>
              <a:ea typeface="ＭＳ Ｐゴシック" pitchFamily="-112" charset="-128"/>
            </a:endParaRPr>
          </a:p>
        </p:txBody>
      </p:sp>
      <p:sp>
        <p:nvSpPr>
          <p:cNvPr id="763" name="Rectangle 762"/>
          <p:cNvSpPr/>
          <p:nvPr/>
        </p:nvSpPr>
        <p:spPr>
          <a:xfrm>
            <a:off x="0" y="6596390"/>
            <a:ext cx="2447109" cy="261610"/>
          </a:xfrm>
          <a:prstGeom prst="rect">
            <a:avLst/>
          </a:prstGeom>
          <a:solidFill>
            <a:schemeClr val="accent2">
              <a:lumMod val="60000"/>
              <a:lumOff val="40000"/>
            </a:schemeClr>
          </a:solidFill>
        </p:spPr>
        <p:txBody>
          <a:bodyPr wrap="square">
            <a:spAutoFit/>
          </a:bodyPr>
          <a:lstStyle/>
          <a:p>
            <a:pPr algn="ctr">
              <a:spcBef>
                <a:spcPct val="10000"/>
              </a:spcBef>
            </a:pPr>
            <a:r>
              <a:rPr lang="en-US" altLang="ja-JP" sz="1100" i="1" dirty="0" smtClean="0"/>
              <a:t>Science</a:t>
            </a:r>
            <a:r>
              <a:rPr lang="en-US" altLang="ja-JP" sz="1100" dirty="0" smtClean="0"/>
              <a:t> </a:t>
            </a:r>
            <a:r>
              <a:rPr lang="en-US" altLang="ja-JP" sz="1100" b="1" dirty="0"/>
              <a:t>315</a:t>
            </a:r>
            <a:r>
              <a:rPr lang="en-US" altLang="ja-JP" sz="1100" dirty="0"/>
              <a:t>, 220 (2007)</a:t>
            </a:r>
            <a:endParaRPr lang="en-US" sz="1100" dirty="0"/>
          </a:p>
        </p:txBody>
      </p:sp>
      <p:pic>
        <p:nvPicPr>
          <p:cNvPr id="76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4953000"/>
            <a:ext cx="2285390" cy="1633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5" name="Picture 636"/>
          <p:cNvPicPr>
            <a:picLocks noChangeAspect="1" noChangeArrowheads="1"/>
          </p:cNvPicPr>
          <p:nvPr/>
        </p:nvPicPr>
        <p:blipFill>
          <a:blip r:embed="rId5" cstate="print">
            <a:extLst>
              <a:ext uri="{28A0092B-C50C-407E-A947-70E740481C1C}">
                <a14:useLocalDpi xmlns="" xmlns:a14="http://schemas.microsoft.com/office/drawing/2010/main" val="0"/>
              </a:ext>
            </a:extLst>
          </a:blip>
          <a:srcRect r="12500"/>
          <a:stretch>
            <a:fillRect/>
          </a:stretch>
        </p:blipFill>
        <p:spPr>
          <a:xfrm>
            <a:off x="1913792" y="5540470"/>
            <a:ext cx="1093788" cy="806983"/>
          </a:xfrm>
          <a:prstGeom prst="rect">
            <a:avLst/>
          </a:prstGeom>
          <a:noFill/>
          <a:ln/>
          <a:extLs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833" name="AutoShape 5"/>
          <p:cNvSpPr>
            <a:spLocks noChangeArrowheads="1"/>
          </p:cNvSpPr>
          <p:nvPr/>
        </p:nvSpPr>
        <p:spPr bwMode="auto">
          <a:xfrm>
            <a:off x="2743200" y="1447800"/>
            <a:ext cx="3352800" cy="5410200"/>
          </a:xfrm>
          <a:prstGeom prst="homePlate">
            <a:avLst>
              <a:gd name="adj" fmla="val 16421"/>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r>
              <a:rPr lang="en-US" dirty="0">
                <a:solidFill>
                  <a:prstClr val="black"/>
                </a:solidFill>
                <a:latin typeface="Calibri"/>
                <a:cs typeface="Arial" charset="0"/>
              </a:rPr>
              <a:t> </a:t>
            </a:r>
          </a:p>
        </p:txBody>
      </p:sp>
      <p:sp>
        <p:nvSpPr>
          <p:cNvPr id="766" name="TextBox 26"/>
          <p:cNvSpPr txBox="1">
            <a:spLocks noChangeArrowheads="1"/>
          </p:cNvSpPr>
          <p:nvPr/>
        </p:nvSpPr>
        <p:spPr bwMode="auto">
          <a:xfrm>
            <a:off x="2819400" y="1905000"/>
            <a:ext cx="2895600" cy="338554"/>
          </a:xfrm>
          <a:prstGeom prst="rect">
            <a:avLst/>
          </a:prstGeom>
          <a:noFill/>
          <a:ln w="9525">
            <a:noFill/>
            <a:miter lim="800000"/>
            <a:headEnd/>
            <a:tailEnd/>
          </a:ln>
        </p:spPr>
        <p:txBody>
          <a:bodyPr>
            <a:spAutoFit/>
          </a:bodyPr>
          <a:lstStyle/>
          <a:p>
            <a:pPr algn="ctr"/>
            <a:r>
              <a:rPr lang="en-US" sz="1600" dirty="0" smtClean="0">
                <a:solidFill>
                  <a:srgbClr val="275D7B"/>
                </a:solidFill>
                <a:ea typeface="ＭＳ Ｐゴシック" pitchFamily="-112" charset="-128"/>
              </a:rPr>
              <a:t>Core-Shell </a:t>
            </a:r>
            <a:r>
              <a:rPr lang="en-US" sz="1600" dirty="0" err="1" smtClean="0">
                <a:solidFill>
                  <a:srgbClr val="275D7B"/>
                </a:solidFill>
                <a:ea typeface="ＭＳ Ｐゴシック" pitchFamily="-112" charset="-128"/>
              </a:rPr>
              <a:t>Nanocatalysts</a:t>
            </a:r>
            <a:endParaRPr lang="en-US" sz="1600" dirty="0">
              <a:solidFill>
                <a:srgbClr val="275D7B"/>
              </a:solidFill>
              <a:ea typeface="ＭＳ Ｐゴシック" pitchFamily="-112" charset="-128"/>
            </a:endParaRPr>
          </a:p>
        </p:txBody>
      </p:sp>
      <p:sp>
        <p:nvSpPr>
          <p:cNvPr id="767" name="TextBox 50"/>
          <p:cNvSpPr txBox="1">
            <a:spLocks noChangeArrowheads="1"/>
          </p:cNvSpPr>
          <p:nvPr/>
        </p:nvSpPr>
        <p:spPr bwMode="auto">
          <a:xfrm>
            <a:off x="2819400" y="5917793"/>
            <a:ext cx="1143000" cy="1092607"/>
          </a:xfrm>
          <a:prstGeom prst="rect">
            <a:avLst/>
          </a:prstGeom>
          <a:noFill/>
          <a:ln w="9525">
            <a:noFill/>
            <a:miter lim="800000"/>
            <a:headEnd/>
            <a:tailEnd/>
          </a:ln>
        </p:spPr>
        <p:txBody>
          <a:bodyPr>
            <a:spAutoFit/>
          </a:bodyPr>
          <a:lstStyle/>
          <a:p>
            <a:pPr algn="ctr"/>
            <a:r>
              <a:rPr lang="en-US" sz="1300" dirty="0">
                <a:solidFill>
                  <a:srgbClr val="275D7B"/>
                </a:solidFill>
                <a:ea typeface="ＭＳ Ｐゴシック" pitchFamily="-112" charset="-128"/>
              </a:rPr>
              <a:t>3000 </a:t>
            </a:r>
            <a:r>
              <a:rPr lang="en-US" sz="1300" dirty="0" err="1">
                <a:solidFill>
                  <a:srgbClr val="275D7B"/>
                </a:solidFill>
                <a:ea typeface="ＭＳ Ｐゴシック" pitchFamily="-112" charset="-128"/>
              </a:rPr>
              <a:t>hr</a:t>
            </a:r>
            <a:r>
              <a:rPr lang="en-US" sz="1300" dirty="0">
                <a:solidFill>
                  <a:srgbClr val="275D7B"/>
                </a:solidFill>
                <a:ea typeface="ＭＳ Ｐゴシック" pitchFamily="-112" charset="-128"/>
              </a:rPr>
              <a:t> Fuel Cell Durability</a:t>
            </a:r>
          </a:p>
          <a:p>
            <a:pPr algn="ctr"/>
            <a:r>
              <a:rPr lang="en-US" sz="1300" dirty="0">
                <a:solidFill>
                  <a:srgbClr val="275D7B"/>
                </a:solidFill>
                <a:ea typeface="ＭＳ Ｐゴシック" pitchFamily="-112" charset="-128"/>
              </a:rPr>
              <a:t>Performance</a:t>
            </a:r>
          </a:p>
          <a:p>
            <a:pPr algn="ctr"/>
            <a:endParaRPr lang="en-US" sz="1300" dirty="0">
              <a:solidFill>
                <a:srgbClr val="275D7B"/>
              </a:solidFill>
              <a:ea typeface="ＭＳ Ｐゴシック" pitchFamily="-112" charset="-128"/>
            </a:endParaRPr>
          </a:p>
        </p:txBody>
      </p:sp>
      <p:sp>
        <p:nvSpPr>
          <p:cNvPr id="768" name="TextBox 51"/>
          <p:cNvSpPr txBox="1">
            <a:spLocks noChangeArrowheads="1"/>
          </p:cNvSpPr>
          <p:nvPr/>
        </p:nvSpPr>
        <p:spPr bwMode="auto">
          <a:xfrm>
            <a:off x="2895600" y="3048000"/>
            <a:ext cx="1371600" cy="842988"/>
          </a:xfrm>
          <a:prstGeom prst="rect">
            <a:avLst/>
          </a:prstGeom>
          <a:noFill/>
          <a:ln w="9525">
            <a:noFill/>
            <a:miter lim="800000"/>
            <a:headEnd/>
            <a:tailEnd/>
          </a:ln>
        </p:spPr>
        <p:txBody>
          <a:bodyPr>
            <a:spAutoFit/>
          </a:bodyPr>
          <a:lstStyle/>
          <a:p>
            <a:pPr algn="ctr">
              <a:lnSpc>
                <a:spcPct val="75000"/>
              </a:lnSpc>
              <a:spcBef>
                <a:spcPct val="50000"/>
              </a:spcBef>
              <a:defRPr/>
            </a:pPr>
            <a:r>
              <a:rPr lang="en-US" sz="1300" dirty="0">
                <a:solidFill>
                  <a:srgbClr val="322F31"/>
                </a:solidFill>
                <a:latin typeface="Arial"/>
                <a:ea typeface="ＭＳ Ｐゴシック" pitchFamily="-112" charset="-128"/>
              </a:rPr>
              <a:t>Model and HAADF image of a Pt Monolayer on Pd </a:t>
            </a:r>
            <a:r>
              <a:rPr lang="en-US" sz="1300" dirty="0" err="1">
                <a:solidFill>
                  <a:srgbClr val="322F31"/>
                </a:solidFill>
                <a:latin typeface="Arial"/>
                <a:ea typeface="ＭＳ Ｐゴシック" pitchFamily="-112" charset="-128"/>
              </a:rPr>
              <a:t>nanoparticle</a:t>
            </a:r>
            <a:endParaRPr lang="en-US" sz="1300" dirty="0">
              <a:solidFill>
                <a:srgbClr val="322F31"/>
              </a:solidFill>
              <a:latin typeface="Arial"/>
              <a:ea typeface="ＭＳ Ｐゴシック" pitchFamily="-112" charset="-128"/>
            </a:endParaRPr>
          </a:p>
        </p:txBody>
      </p:sp>
      <p:sp>
        <p:nvSpPr>
          <p:cNvPr id="769" name="TextBox 54"/>
          <p:cNvSpPr txBox="1">
            <a:spLocks noChangeArrowheads="1"/>
          </p:cNvSpPr>
          <p:nvPr/>
        </p:nvSpPr>
        <p:spPr bwMode="auto">
          <a:xfrm>
            <a:off x="4648200" y="4495800"/>
            <a:ext cx="1143000" cy="1092607"/>
          </a:xfrm>
          <a:prstGeom prst="rect">
            <a:avLst/>
          </a:prstGeom>
          <a:noFill/>
          <a:ln w="9525">
            <a:noFill/>
            <a:miter lim="800000"/>
            <a:headEnd/>
            <a:tailEnd/>
          </a:ln>
        </p:spPr>
        <p:txBody>
          <a:bodyPr>
            <a:spAutoFit/>
          </a:bodyPr>
          <a:lstStyle/>
          <a:p>
            <a:pPr algn="ctr"/>
            <a:r>
              <a:rPr lang="en-US" sz="1300" dirty="0" err="1" smtClean="0">
                <a:solidFill>
                  <a:srgbClr val="275D7B"/>
                </a:solidFill>
                <a:ea typeface="ＭＳ Ｐゴシック" pitchFamily="-112" charset="-128"/>
              </a:rPr>
              <a:t>Pt</a:t>
            </a:r>
            <a:r>
              <a:rPr lang="en-US" sz="1300" dirty="0" smtClean="0">
                <a:solidFill>
                  <a:srgbClr val="275D7B"/>
                </a:solidFill>
                <a:ea typeface="ＭＳ Ｐゴシック" pitchFamily="-112" charset="-128"/>
              </a:rPr>
              <a:t>-mass weighted activity enhanced </a:t>
            </a:r>
            <a:r>
              <a:rPr lang="en-US" sz="1300" dirty="0">
                <a:solidFill>
                  <a:srgbClr val="275D7B"/>
                </a:solidFill>
                <a:ea typeface="ＭＳ Ｐゴシック" pitchFamily="-112" charset="-128"/>
              </a:rPr>
              <a:t>20x</a:t>
            </a:r>
          </a:p>
        </p:txBody>
      </p:sp>
      <p:grpSp>
        <p:nvGrpSpPr>
          <p:cNvPr id="2" name="Group 64"/>
          <p:cNvGrpSpPr>
            <a:grpSpLocks/>
          </p:cNvGrpSpPr>
          <p:nvPr/>
        </p:nvGrpSpPr>
        <p:grpSpPr bwMode="auto">
          <a:xfrm>
            <a:off x="4572000" y="3581400"/>
            <a:ext cx="990600" cy="679409"/>
            <a:chOff x="4140" y="1190"/>
            <a:chExt cx="958" cy="663"/>
          </a:xfrm>
        </p:grpSpPr>
        <p:sp>
          <p:nvSpPr>
            <p:cNvPr id="771" name="Text Box 65"/>
            <p:cNvSpPr txBox="1">
              <a:spLocks noChangeArrowheads="1"/>
            </p:cNvSpPr>
            <p:nvPr/>
          </p:nvSpPr>
          <p:spPr bwMode="auto">
            <a:xfrm>
              <a:off x="4664" y="1190"/>
              <a:ext cx="432" cy="247"/>
            </a:xfrm>
            <a:prstGeom prst="rect">
              <a:avLst/>
            </a:prstGeom>
            <a:noFill/>
            <a:ln w="12700" algn="ctr">
              <a:noFill/>
              <a:miter lim="800000"/>
              <a:headEnd/>
              <a:tailEnd/>
            </a:ln>
          </p:spPr>
          <p:txBody>
            <a:bodyPr lIns="91046" tIns="45525" rIns="91046" bIns="45525">
              <a:spAutoFit/>
            </a:bodyPr>
            <a:lstStyle/>
            <a:p>
              <a:pPr algn="ctr">
                <a:spcBef>
                  <a:spcPct val="50000"/>
                </a:spcBef>
              </a:pPr>
              <a:r>
                <a:rPr lang="en-US" sz="1050" b="1">
                  <a:solidFill>
                    <a:srgbClr val="8071B4"/>
                  </a:solidFill>
                  <a:ea typeface="ＭＳ Ｐゴシック" pitchFamily="-112" charset="-128"/>
                </a:rPr>
                <a:t>Pt</a:t>
              </a:r>
            </a:p>
          </p:txBody>
        </p:sp>
        <p:sp>
          <p:nvSpPr>
            <p:cNvPr id="772" name="Text Box 66"/>
            <p:cNvSpPr txBox="1">
              <a:spLocks noChangeArrowheads="1"/>
            </p:cNvSpPr>
            <p:nvPr/>
          </p:nvSpPr>
          <p:spPr bwMode="auto">
            <a:xfrm>
              <a:off x="4664" y="1613"/>
              <a:ext cx="434" cy="240"/>
            </a:xfrm>
            <a:prstGeom prst="rect">
              <a:avLst/>
            </a:prstGeom>
            <a:noFill/>
            <a:ln w="12700" algn="ctr">
              <a:noFill/>
              <a:miter lim="800000"/>
              <a:headEnd/>
              <a:tailEnd/>
            </a:ln>
          </p:spPr>
          <p:txBody>
            <a:bodyPr lIns="91046" tIns="45525" rIns="91046" bIns="45525">
              <a:spAutoFit/>
            </a:bodyPr>
            <a:lstStyle/>
            <a:p>
              <a:pPr algn="ctr">
                <a:spcBef>
                  <a:spcPct val="50000"/>
                </a:spcBef>
              </a:pPr>
              <a:r>
                <a:rPr lang="en-US" sz="1000" b="1">
                  <a:solidFill>
                    <a:srgbClr val="009390"/>
                  </a:solidFill>
                  <a:ea typeface="ＭＳ Ｐゴシック" pitchFamily="-112" charset="-128"/>
                </a:rPr>
                <a:t>Pd</a:t>
              </a:r>
            </a:p>
          </p:txBody>
        </p:sp>
        <p:grpSp>
          <p:nvGrpSpPr>
            <p:cNvPr id="3" name="Group 67"/>
            <p:cNvGrpSpPr>
              <a:grpSpLocks/>
            </p:cNvGrpSpPr>
            <p:nvPr/>
          </p:nvGrpSpPr>
          <p:grpSpPr bwMode="auto">
            <a:xfrm>
              <a:off x="4140" y="1247"/>
              <a:ext cx="642" cy="538"/>
              <a:chOff x="4140" y="1247"/>
              <a:chExt cx="642" cy="538"/>
            </a:xfrm>
          </p:grpSpPr>
          <p:sp>
            <p:nvSpPr>
              <p:cNvPr id="776" name="Oval 68"/>
              <p:cNvSpPr>
                <a:spLocks noChangeArrowheads="1"/>
              </p:cNvSpPr>
              <p:nvPr/>
            </p:nvSpPr>
            <p:spPr bwMode="auto">
              <a:xfrm>
                <a:off x="4141" y="1475"/>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77" name="Oval 69"/>
              <p:cNvSpPr>
                <a:spLocks noChangeArrowheads="1"/>
              </p:cNvSpPr>
              <p:nvPr/>
            </p:nvSpPr>
            <p:spPr bwMode="auto">
              <a:xfrm>
                <a:off x="4233" y="1476"/>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78" name="Oval 70"/>
              <p:cNvSpPr>
                <a:spLocks noChangeArrowheads="1"/>
              </p:cNvSpPr>
              <p:nvPr/>
            </p:nvSpPr>
            <p:spPr bwMode="auto">
              <a:xfrm>
                <a:off x="4325" y="1475"/>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79" name="Oval 71"/>
              <p:cNvSpPr>
                <a:spLocks noChangeArrowheads="1"/>
              </p:cNvSpPr>
              <p:nvPr/>
            </p:nvSpPr>
            <p:spPr bwMode="auto">
              <a:xfrm>
                <a:off x="4417" y="1476"/>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0" name="Oval 72"/>
              <p:cNvSpPr>
                <a:spLocks noChangeArrowheads="1"/>
              </p:cNvSpPr>
              <p:nvPr/>
            </p:nvSpPr>
            <p:spPr bwMode="auto">
              <a:xfrm>
                <a:off x="4509" y="1475"/>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1" name="Oval 73"/>
              <p:cNvSpPr>
                <a:spLocks noChangeArrowheads="1"/>
              </p:cNvSpPr>
              <p:nvPr/>
            </p:nvSpPr>
            <p:spPr bwMode="auto">
              <a:xfrm>
                <a:off x="4601" y="1476"/>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2" name="Oval 74"/>
              <p:cNvSpPr>
                <a:spLocks noChangeArrowheads="1"/>
              </p:cNvSpPr>
              <p:nvPr/>
            </p:nvSpPr>
            <p:spPr bwMode="auto">
              <a:xfrm>
                <a:off x="4187" y="1397"/>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3" name="Oval 75"/>
              <p:cNvSpPr>
                <a:spLocks noChangeArrowheads="1"/>
              </p:cNvSpPr>
              <p:nvPr/>
            </p:nvSpPr>
            <p:spPr bwMode="auto">
              <a:xfrm>
                <a:off x="4279" y="1398"/>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4" name="Oval 76"/>
              <p:cNvSpPr>
                <a:spLocks noChangeArrowheads="1"/>
              </p:cNvSpPr>
              <p:nvPr/>
            </p:nvSpPr>
            <p:spPr bwMode="auto">
              <a:xfrm>
                <a:off x="4371" y="1397"/>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5" name="Oval 77"/>
              <p:cNvSpPr>
                <a:spLocks noChangeArrowheads="1"/>
              </p:cNvSpPr>
              <p:nvPr/>
            </p:nvSpPr>
            <p:spPr bwMode="auto">
              <a:xfrm>
                <a:off x="4463" y="1398"/>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6" name="Oval 78"/>
              <p:cNvSpPr>
                <a:spLocks noChangeArrowheads="1"/>
              </p:cNvSpPr>
              <p:nvPr/>
            </p:nvSpPr>
            <p:spPr bwMode="auto">
              <a:xfrm>
                <a:off x="4555" y="1397"/>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7" name="Oval 79"/>
              <p:cNvSpPr>
                <a:spLocks noChangeArrowheads="1"/>
              </p:cNvSpPr>
              <p:nvPr/>
            </p:nvSpPr>
            <p:spPr bwMode="auto">
              <a:xfrm>
                <a:off x="4187" y="1549"/>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8" name="Oval 80"/>
              <p:cNvSpPr>
                <a:spLocks noChangeArrowheads="1"/>
              </p:cNvSpPr>
              <p:nvPr/>
            </p:nvSpPr>
            <p:spPr bwMode="auto">
              <a:xfrm>
                <a:off x="4279" y="1550"/>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89" name="Oval 81"/>
              <p:cNvSpPr>
                <a:spLocks noChangeArrowheads="1"/>
              </p:cNvSpPr>
              <p:nvPr/>
            </p:nvSpPr>
            <p:spPr bwMode="auto">
              <a:xfrm>
                <a:off x="4371" y="1549"/>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0" name="Oval 82"/>
              <p:cNvSpPr>
                <a:spLocks noChangeArrowheads="1"/>
              </p:cNvSpPr>
              <p:nvPr/>
            </p:nvSpPr>
            <p:spPr bwMode="auto">
              <a:xfrm>
                <a:off x="4463" y="1550"/>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1" name="Oval 83"/>
              <p:cNvSpPr>
                <a:spLocks noChangeArrowheads="1"/>
              </p:cNvSpPr>
              <p:nvPr/>
            </p:nvSpPr>
            <p:spPr bwMode="auto">
              <a:xfrm>
                <a:off x="4555" y="1549"/>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2" name="Oval 84"/>
              <p:cNvSpPr>
                <a:spLocks noChangeArrowheads="1"/>
              </p:cNvSpPr>
              <p:nvPr/>
            </p:nvSpPr>
            <p:spPr bwMode="auto">
              <a:xfrm>
                <a:off x="4647" y="1550"/>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3" name="Oval 85"/>
              <p:cNvSpPr>
                <a:spLocks noChangeArrowheads="1"/>
              </p:cNvSpPr>
              <p:nvPr/>
            </p:nvSpPr>
            <p:spPr bwMode="auto">
              <a:xfrm>
                <a:off x="4233" y="1323"/>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4" name="Oval 86"/>
              <p:cNvSpPr>
                <a:spLocks noChangeArrowheads="1"/>
              </p:cNvSpPr>
              <p:nvPr/>
            </p:nvSpPr>
            <p:spPr bwMode="auto">
              <a:xfrm>
                <a:off x="4325" y="1324"/>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5" name="Oval 87"/>
              <p:cNvSpPr>
                <a:spLocks noChangeArrowheads="1"/>
              </p:cNvSpPr>
              <p:nvPr/>
            </p:nvSpPr>
            <p:spPr bwMode="auto">
              <a:xfrm>
                <a:off x="4417" y="1323"/>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6" name="Oval 88"/>
              <p:cNvSpPr>
                <a:spLocks noChangeArrowheads="1"/>
              </p:cNvSpPr>
              <p:nvPr/>
            </p:nvSpPr>
            <p:spPr bwMode="auto">
              <a:xfrm>
                <a:off x="4509" y="1324"/>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7" name="Oval 89"/>
              <p:cNvSpPr>
                <a:spLocks noChangeArrowheads="1"/>
              </p:cNvSpPr>
              <p:nvPr/>
            </p:nvSpPr>
            <p:spPr bwMode="auto">
              <a:xfrm>
                <a:off x="4601" y="1323"/>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8" name="Oval 90"/>
              <p:cNvSpPr>
                <a:spLocks noChangeArrowheads="1"/>
              </p:cNvSpPr>
              <p:nvPr/>
            </p:nvSpPr>
            <p:spPr bwMode="auto">
              <a:xfrm>
                <a:off x="4233" y="1625"/>
                <a:ext cx="91" cy="83"/>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799" name="Oval 91"/>
              <p:cNvSpPr>
                <a:spLocks noChangeArrowheads="1"/>
              </p:cNvSpPr>
              <p:nvPr/>
            </p:nvSpPr>
            <p:spPr bwMode="auto">
              <a:xfrm>
                <a:off x="4325" y="1625"/>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0" name="Oval 92"/>
              <p:cNvSpPr>
                <a:spLocks noChangeArrowheads="1"/>
              </p:cNvSpPr>
              <p:nvPr/>
            </p:nvSpPr>
            <p:spPr bwMode="auto">
              <a:xfrm>
                <a:off x="4417" y="1625"/>
                <a:ext cx="91" cy="83"/>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1" name="Oval 93"/>
              <p:cNvSpPr>
                <a:spLocks noChangeArrowheads="1"/>
              </p:cNvSpPr>
              <p:nvPr/>
            </p:nvSpPr>
            <p:spPr bwMode="auto">
              <a:xfrm>
                <a:off x="4509" y="1625"/>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2" name="Oval 94"/>
              <p:cNvSpPr>
                <a:spLocks noChangeArrowheads="1"/>
              </p:cNvSpPr>
              <p:nvPr/>
            </p:nvSpPr>
            <p:spPr bwMode="auto">
              <a:xfrm>
                <a:off x="4601" y="1625"/>
                <a:ext cx="91" cy="83"/>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3" name="Oval 95"/>
              <p:cNvSpPr>
                <a:spLocks noChangeArrowheads="1"/>
              </p:cNvSpPr>
              <p:nvPr/>
            </p:nvSpPr>
            <p:spPr bwMode="auto">
              <a:xfrm>
                <a:off x="4282" y="1248"/>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4" name="Oval 96"/>
              <p:cNvSpPr>
                <a:spLocks noChangeArrowheads="1"/>
              </p:cNvSpPr>
              <p:nvPr/>
            </p:nvSpPr>
            <p:spPr bwMode="auto">
              <a:xfrm>
                <a:off x="4374" y="1249"/>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5" name="Oval 97"/>
              <p:cNvSpPr>
                <a:spLocks noChangeArrowheads="1"/>
              </p:cNvSpPr>
              <p:nvPr/>
            </p:nvSpPr>
            <p:spPr bwMode="auto">
              <a:xfrm>
                <a:off x="4558" y="1249"/>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6" name="Oval 98"/>
              <p:cNvSpPr>
                <a:spLocks noChangeArrowheads="1"/>
              </p:cNvSpPr>
              <p:nvPr/>
            </p:nvSpPr>
            <p:spPr bwMode="auto">
              <a:xfrm>
                <a:off x="4276" y="1701"/>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7" name="Oval 99"/>
              <p:cNvSpPr>
                <a:spLocks noChangeArrowheads="1"/>
              </p:cNvSpPr>
              <p:nvPr/>
            </p:nvSpPr>
            <p:spPr bwMode="auto">
              <a:xfrm>
                <a:off x="4368" y="1701"/>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8" name="Oval 100"/>
              <p:cNvSpPr>
                <a:spLocks noChangeArrowheads="1"/>
              </p:cNvSpPr>
              <p:nvPr/>
            </p:nvSpPr>
            <p:spPr bwMode="auto">
              <a:xfrm>
                <a:off x="4460" y="1701"/>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09" name="Oval 101"/>
              <p:cNvSpPr>
                <a:spLocks noChangeArrowheads="1"/>
              </p:cNvSpPr>
              <p:nvPr/>
            </p:nvSpPr>
            <p:spPr bwMode="auto">
              <a:xfrm>
                <a:off x="4552" y="1701"/>
                <a:ext cx="91" cy="84"/>
              </a:xfrm>
              <a:prstGeom prst="ellipse">
                <a:avLst/>
              </a:prstGeom>
              <a:gradFill rotWithShape="1">
                <a:gsLst>
                  <a:gs pos="0">
                    <a:srgbClr val="00FFFF"/>
                  </a:gs>
                  <a:gs pos="100000">
                    <a:srgbClr val="007676"/>
                  </a:gs>
                </a:gsLst>
                <a:lin ang="5400000" scaled="1"/>
              </a:gradFill>
              <a:ln w="9525">
                <a:solidFill>
                  <a:srgbClr val="00FFFF"/>
                </a:solidFill>
                <a:round/>
                <a:headEnd/>
                <a:tailEnd/>
              </a:ln>
            </p:spPr>
            <p:txBody>
              <a:bodyPr wrap="none" anchor="ctr"/>
              <a:lstStyle/>
              <a:p>
                <a:endParaRPr lang="en-US" sz="2000">
                  <a:solidFill>
                    <a:srgbClr val="322F31"/>
                  </a:solidFill>
                  <a:ea typeface="ＭＳ Ｐゴシック" pitchFamily="-112" charset="-128"/>
                </a:endParaRPr>
              </a:p>
            </p:txBody>
          </p:sp>
          <p:sp>
            <p:nvSpPr>
              <p:cNvPr id="810" name="Oval 102"/>
              <p:cNvSpPr>
                <a:spLocks noChangeArrowheads="1"/>
              </p:cNvSpPr>
              <p:nvPr/>
            </p:nvSpPr>
            <p:spPr bwMode="auto">
              <a:xfrm>
                <a:off x="4278" y="1701"/>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1" name="Oval 103"/>
              <p:cNvSpPr>
                <a:spLocks noChangeArrowheads="1"/>
              </p:cNvSpPr>
              <p:nvPr/>
            </p:nvSpPr>
            <p:spPr bwMode="auto">
              <a:xfrm>
                <a:off x="4367" y="1700"/>
                <a:ext cx="92"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2" name="Oval 104"/>
              <p:cNvSpPr>
                <a:spLocks noChangeArrowheads="1"/>
              </p:cNvSpPr>
              <p:nvPr/>
            </p:nvSpPr>
            <p:spPr bwMode="auto">
              <a:xfrm>
                <a:off x="4462" y="1700"/>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3" name="Oval 105"/>
              <p:cNvSpPr>
                <a:spLocks noChangeArrowheads="1"/>
              </p:cNvSpPr>
              <p:nvPr/>
            </p:nvSpPr>
            <p:spPr bwMode="auto">
              <a:xfrm>
                <a:off x="4555" y="1701"/>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4" name="Oval 106"/>
              <p:cNvSpPr>
                <a:spLocks noChangeArrowheads="1"/>
              </p:cNvSpPr>
              <p:nvPr/>
            </p:nvSpPr>
            <p:spPr bwMode="auto">
              <a:xfrm>
                <a:off x="4602" y="1624"/>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5" name="Oval 107"/>
              <p:cNvSpPr>
                <a:spLocks noChangeArrowheads="1"/>
              </p:cNvSpPr>
              <p:nvPr/>
            </p:nvSpPr>
            <p:spPr bwMode="auto">
              <a:xfrm>
                <a:off x="4648" y="1546"/>
                <a:ext cx="92" cy="85"/>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6" name="Oval 108"/>
              <p:cNvSpPr>
                <a:spLocks noChangeArrowheads="1"/>
              </p:cNvSpPr>
              <p:nvPr/>
            </p:nvSpPr>
            <p:spPr bwMode="auto">
              <a:xfrm>
                <a:off x="4691" y="1467"/>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7" name="Oval 109"/>
              <p:cNvSpPr>
                <a:spLocks noChangeArrowheads="1"/>
              </p:cNvSpPr>
              <p:nvPr/>
            </p:nvSpPr>
            <p:spPr bwMode="auto">
              <a:xfrm>
                <a:off x="4651" y="1391"/>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8" name="Oval 110"/>
              <p:cNvSpPr>
                <a:spLocks noChangeArrowheads="1"/>
              </p:cNvSpPr>
              <p:nvPr/>
            </p:nvSpPr>
            <p:spPr bwMode="auto">
              <a:xfrm>
                <a:off x="4559" y="1249"/>
                <a:ext cx="92"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19" name="Oval 111"/>
              <p:cNvSpPr>
                <a:spLocks noChangeArrowheads="1"/>
              </p:cNvSpPr>
              <p:nvPr/>
            </p:nvSpPr>
            <p:spPr bwMode="auto">
              <a:xfrm>
                <a:off x="4601" y="1320"/>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0" name="Oval 112"/>
              <p:cNvSpPr>
                <a:spLocks noChangeArrowheads="1"/>
              </p:cNvSpPr>
              <p:nvPr/>
            </p:nvSpPr>
            <p:spPr bwMode="auto">
              <a:xfrm>
                <a:off x="4281" y="1247"/>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1" name="Oval 113"/>
              <p:cNvSpPr>
                <a:spLocks noChangeArrowheads="1"/>
              </p:cNvSpPr>
              <p:nvPr/>
            </p:nvSpPr>
            <p:spPr bwMode="auto">
              <a:xfrm>
                <a:off x="4373" y="1247"/>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2" name="Oval 114"/>
              <p:cNvSpPr>
                <a:spLocks noChangeArrowheads="1"/>
              </p:cNvSpPr>
              <p:nvPr/>
            </p:nvSpPr>
            <p:spPr bwMode="auto">
              <a:xfrm>
                <a:off x="4462" y="1250"/>
                <a:ext cx="92"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3" name="Oval 115"/>
              <p:cNvSpPr>
                <a:spLocks noChangeArrowheads="1"/>
              </p:cNvSpPr>
              <p:nvPr/>
            </p:nvSpPr>
            <p:spPr bwMode="auto">
              <a:xfrm>
                <a:off x="4231" y="1628"/>
                <a:ext cx="91" cy="85"/>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4" name="Oval 116"/>
              <p:cNvSpPr>
                <a:spLocks noChangeArrowheads="1"/>
              </p:cNvSpPr>
              <p:nvPr/>
            </p:nvSpPr>
            <p:spPr bwMode="auto">
              <a:xfrm>
                <a:off x="4188" y="1549"/>
                <a:ext cx="92"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5" name="Oval 117"/>
              <p:cNvSpPr>
                <a:spLocks noChangeArrowheads="1"/>
              </p:cNvSpPr>
              <p:nvPr/>
            </p:nvSpPr>
            <p:spPr bwMode="auto">
              <a:xfrm>
                <a:off x="4140" y="1473"/>
                <a:ext cx="91" cy="85"/>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6" name="Oval 118"/>
              <p:cNvSpPr>
                <a:spLocks noChangeArrowheads="1"/>
              </p:cNvSpPr>
              <p:nvPr/>
            </p:nvSpPr>
            <p:spPr bwMode="auto">
              <a:xfrm>
                <a:off x="4185" y="1396"/>
                <a:ext cx="92"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sp>
            <p:nvSpPr>
              <p:cNvPr id="827" name="Oval 119"/>
              <p:cNvSpPr>
                <a:spLocks noChangeArrowheads="1"/>
              </p:cNvSpPr>
              <p:nvPr/>
            </p:nvSpPr>
            <p:spPr bwMode="auto">
              <a:xfrm>
                <a:off x="4234" y="1320"/>
                <a:ext cx="91" cy="84"/>
              </a:xfrm>
              <a:prstGeom prst="ellipse">
                <a:avLst/>
              </a:prstGeom>
              <a:gradFill rotWithShape="1">
                <a:gsLst>
                  <a:gs pos="0">
                    <a:schemeClr val="accent1">
                      <a:gamma/>
                      <a:tint val="33333"/>
                      <a:invGamma/>
                    </a:schemeClr>
                  </a:gs>
                  <a:gs pos="100000">
                    <a:schemeClr val="accent1"/>
                  </a:gs>
                </a:gsLst>
                <a:lin ang="5400000" scaled="1"/>
              </a:gradFill>
              <a:ln w="9525">
                <a:solidFill>
                  <a:schemeClr val="accent1"/>
                </a:solidFill>
                <a:round/>
                <a:headEnd/>
                <a:tailEnd/>
              </a:ln>
              <a:effectLst/>
            </p:spPr>
            <p:txBody>
              <a:bodyPr wrap="none" anchor="ctr"/>
              <a:lstStyle/>
              <a:p>
                <a:pPr>
                  <a:defRPr/>
                </a:pPr>
                <a:endParaRPr lang="en-US" sz="2000">
                  <a:solidFill>
                    <a:srgbClr val="322F31"/>
                  </a:solidFill>
                  <a:ea typeface="ＭＳ Ｐゴシック" pitchFamily="-112" charset="-128"/>
                </a:endParaRPr>
              </a:p>
            </p:txBody>
          </p:sp>
        </p:grpSp>
        <p:sp>
          <p:nvSpPr>
            <p:cNvPr id="774" name="Line 120"/>
            <p:cNvSpPr>
              <a:spLocks noChangeShapeType="1"/>
            </p:cNvSpPr>
            <p:nvPr/>
          </p:nvSpPr>
          <p:spPr bwMode="auto">
            <a:xfrm flipH="1" flipV="1">
              <a:off x="4558" y="1516"/>
              <a:ext cx="215" cy="190"/>
            </a:xfrm>
            <a:prstGeom prst="line">
              <a:avLst/>
            </a:prstGeom>
            <a:noFill/>
            <a:ln w="28575">
              <a:solidFill>
                <a:srgbClr val="009390"/>
              </a:solidFill>
              <a:round/>
              <a:headEnd/>
              <a:tailEnd type="triangle" w="med" len="med"/>
            </a:ln>
          </p:spPr>
          <p:txBody>
            <a:bodyPr/>
            <a:lstStyle/>
            <a:p>
              <a:endParaRPr lang="en-US" sz="2000">
                <a:solidFill>
                  <a:srgbClr val="322F31"/>
                </a:solidFill>
                <a:ea typeface="ＭＳ Ｐゴシック" pitchFamily="-112" charset="-128"/>
              </a:endParaRPr>
            </a:p>
          </p:txBody>
        </p:sp>
        <p:sp>
          <p:nvSpPr>
            <p:cNvPr id="775" name="Line 121"/>
            <p:cNvSpPr>
              <a:spLocks noChangeShapeType="1"/>
            </p:cNvSpPr>
            <p:nvPr/>
          </p:nvSpPr>
          <p:spPr bwMode="auto">
            <a:xfrm flipH="1" flipV="1">
              <a:off x="4609" y="1286"/>
              <a:ext cx="167" cy="1"/>
            </a:xfrm>
            <a:prstGeom prst="line">
              <a:avLst/>
            </a:prstGeom>
            <a:noFill/>
            <a:ln w="28575">
              <a:solidFill>
                <a:schemeClr val="accent1"/>
              </a:solidFill>
              <a:round/>
              <a:headEnd/>
              <a:tailEnd type="triangle" w="med" len="med"/>
            </a:ln>
          </p:spPr>
          <p:txBody>
            <a:bodyPr/>
            <a:lstStyle/>
            <a:p>
              <a:endParaRPr lang="en-US" sz="2000">
                <a:solidFill>
                  <a:srgbClr val="322F31"/>
                </a:solidFill>
                <a:ea typeface="ＭＳ Ｐゴシック" pitchFamily="-112" charset="-128"/>
              </a:endParaRPr>
            </a:p>
          </p:txBody>
        </p:sp>
      </p:grpSp>
      <p:pic>
        <p:nvPicPr>
          <p:cNvPr id="828" name="Picture 265"/>
          <p:cNvPicPr>
            <a:picLocks noChangeAspect="1" noChangeArrowheads="1"/>
          </p:cNvPicPr>
          <p:nvPr/>
        </p:nvPicPr>
        <p:blipFill>
          <a:blip r:embed="rId6" cstate="print"/>
          <a:srcRect/>
          <a:stretch>
            <a:fillRect/>
          </a:stretch>
        </p:blipFill>
        <p:spPr bwMode="auto">
          <a:xfrm>
            <a:off x="4495800" y="2743200"/>
            <a:ext cx="850900" cy="914400"/>
          </a:xfrm>
          <a:prstGeom prst="rect">
            <a:avLst/>
          </a:prstGeom>
          <a:noFill/>
          <a:ln w="9525">
            <a:noFill/>
            <a:miter lim="800000"/>
            <a:headEnd/>
            <a:tailEnd/>
          </a:ln>
        </p:spPr>
      </p:pic>
      <p:pic>
        <p:nvPicPr>
          <p:cNvPr id="829" name="Picture 252" descr="PtAuNi5C mass activity 052107"/>
          <p:cNvPicPr>
            <a:picLocks noChangeAspect="1" noChangeArrowheads="1"/>
          </p:cNvPicPr>
          <p:nvPr/>
        </p:nvPicPr>
        <p:blipFill>
          <a:blip r:embed="rId7" cstate="print"/>
          <a:srcRect l="6471" t="9091" r="8351"/>
          <a:stretch>
            <a:fillRect/>
          </a:stretch>
        </p:blipFill>
        <p:spPr bwMode="auto">
          <a:xfrm>
            <a:off x="2895600" y="4267200"/>
            <a:ext cx="1752600" cy="1289050"/>
          </a:xfrm>
          <a:prstGeom prst="rect">
            <a:avLst/>
          </a:prstGeom>
          <a:noFill/>
          <a:ln w="9525">
            <a:noFill/>
            <a:miter lim="800000"/>
            <a:headEnd/>
            <a:tailEnd/>
          </a:ln>
        </p:spPr>
      </p:pic>
      <p:pic>
        <p:nvPicPr>
          <p:cNvPr id="830" name="Picture 186"/>
          <p:cNvPicPr>
            <a:picLocks noChangeAspect="1" noChangeArrowheads="1"/>
          </p:cNvPicPr>
          <p:nvPr/>
        </p:nvPicPr>
        <p:blipFill>
          <a:blip r:embed="rId8" cstate="print"/>
          <a:srcRect/>
          <a:stretch>
            <a:fillRect/>
          </a:stretch>
        </p:blipFill>
        <p:spPr bwMode="auto">
          <a:xfrm>
            <a:off x="3886200" y="5691187"/>
            <a:ext cx="1573213" cy="1166813"/>
          </a:xfrm>
          <a:prstGeom prst="rect">
            <a:avLst/>
          </a:prstGeom>
          <a:noFill/>
          <a:ln w="9525">
            <a:noFill/>
            <a:miter lim="800000"/>
            <a:headEnd/>
            <a:tailEnd/>
          </a:ln>
        </p:spPr>
      </p:pic>
      <p:sp>
        <p:nvSpPr>
          <p:cNvPr id="831" name="TextBox 5"/>
          <p:cNvSpPr txBox="1">
            <a:spLocks noChangeArrowheads="1"/>
          </p:cNvSpPr>
          <p:nvPr/>
        </p:nvSpPr>
        <p:spPr bwMode="auto">
          <a:xfrm>
            <a:off x="2819400" y="2286000"/>
            <a:ext cx="2819401" cy="444994"/>
          </a:xfrm>
          <a:prstGeom prst="rect">
            <a:avLst/>
          </a:prstGeom>
          <a:noFill/>
          <a:ln w="25400">
            <a:noFill/>
            <a:miter lim="800000"/>
            <a:headEnd/>
            <a:tailEnd/>
          </a:ln>
        </p:spPr>
        <p:txBody>
          <a:bodyPr wrap="square">
            <a:spAutoFit/>
          </a:bodyPr>
          <a:lstStyle/>
          <a:p>
            <a:pPr algn="ctr">
              <a:lnSpc>
                <a:spcPct val="75000"/>
              </a:lnSpc>
              <a:spcBef>
                <a:spcPct val="50000"/>
              </a:spcBef>
              <a:defRPr/>
            </a:pPr>
            <a:r>
              <a:rPr lang="en-US" sz="1300" b="1" i="1" dirty="0" smtClean="0">
                <a:solidFill>
                  <a:srgbClr val="322F31"/>
                </a:solidFill>
                <a:latin typeface="Arial Narrow" pitchFamily="34" charset="0"/>
                <a:ea typeface="ＭＳ Ｐゴシック" pitchFamily="-112" charset="-128"/>
              </a:rPr>
              <a:t>Active </a:t>
            </a:r>
            <a:r>
              <a:rPr lang="en-US" sz="1300" b="1" i="1" dirty="0" err="1" smtClean="0">
                <a:solidFill>
                  <a:srgbClr val="322F31"/>
                </a:solidFill>
                <a:latin typeface="Arial Narrow" pitchFamily="34" charset="0"/>
                <a:ea typeface="ＭＳ Ｐゴシック" pitchFamily="-112" charset="-128"/>
              </a:rPr>
              <a:t>Pt</a:t>
            </a:r>
            <a:r>
              <a:rPr lang="en-US" sz="1300" b="1" i="1" dirty="0" smtClean="0">
                <a:solidFill>
                  <a:srgbClr val="322F31"/>
                </a:solidFill>
                <a:latin typeface="Arial Narrow" pitchFamily="34" charset="0"/>
                <a:ea typeface="ＭＳ Ｐゴシック" pitchFamily="-112" charset="-128"/>
              </a:rPr>
              <a:t> ML shell – Metal/alloy core</a:t>
            </a:r>
          </a:p>
          <a:p>
            <a:pPr algn="ctr">
              <a:lnSpc>
                <a:spcPts val="800"/>
              </a:lnSpc>
              <a:spcBef>
                <a:spcPct val="50000"/>
              </a:spcBef>
              <a:defRPr/>
            </a:pPr>
            <a:r>
              <a:rPr lang="en-US" sz="1300" b="1" i="1" dirty="0" smtClean="0">
                <a:solidFill>
                  <a:srgbClr val="322F31"/>
                </a:solidFill>
                <a:latin typeface="Arial Narrow" pitchFamily="34" charset="0"/>
                <a:ea typeface="ＭＳ Ｐゴシック" pitchFamily="-112" charset="-128"/>
              </a:rPr>
              <a:t>Core tunes activity &amp; durability of shell</a:t>
            </a:r>
          </a:p>
        </p:txBody>
      </p:sp>
      <p:sp>
        <p:nvSpPr>
          <p:cNvPr id="834" name="TextBox 21"/>
          <p:cNvSpPr txBox="1">
            <a:spLocks noChangeArrowheads="1"/>
          </p:cNvSpPr>
          <p:nvPr/>
        </p:nvSpPr>
        <p:spPr bwMode="auto">
          <a:xfrm>
            <a:off x="5943600" y="1524000"/>
            <a:ext cx="2895600" cy="276225"/>
          </a:xfrm>
          <a:prstGeom prst="rect">
            <a:avLst/>
          </a:prstGeom>
          <a:noFill/>
          <a:ln w="9525">
            <a:noFill/>
            <a:miter lim="800000"/>
            <a:headEnd/>
            <a:tailEnd/>
          </a:ln>
        </p:spPr>
        <p:txBody>
          <a:bodyPr>
            <a:spAutoFit/>
          </a:bodyPr>
          <a:lstStyle/>
          <a:p>
            <a:pPr algn="ctr">
              <a:lnSpc>
                <a:spcPct val="75000"/>
              </a:lnSpc>
              <a:spcBef>
                <a:spcPct val="50000"/>
              </a:spcBef>
              <a:defRPr/>
            </a:pPr>
            <a:r>
              <a:rPr lang="en-US" sz="1600" dirty="0">
                <a:solidFill>
                  <a:srgbClr val="008000"/>
                </a:solidFill>
                <a:latin typeface="Arial"/>
                <a:ea typeface="ＭＳ Ｐゴシック" pitchFamily="-112" charset="-128"/>
              </a:rPr>
              <a:t>BNL-Toyota CRADA</a:t>
            </a:r>
          </a:p>
        </p:txBody>
      </p:sp>
      <p:sp>
        <p:nvSpPr>
          <p:cNvPr id="836" name="TextBox 5"/>
          <p:cNvSpPr txBox="1">
            <a:spLocks noChangeArrowheads="1"/>
          </p:cNvSpPr>
          <p:nvPr/>
        </p:nvSpPr>
        <p:spPr bwMode="auto">
          <a:xfrm>
            <a:off x="6019800" y="1905000"/>
            <a:ext cx="2895600" cy="438582"/>
          </a:xfrm>
          <a:prstGeom prst="rect">
            <a:avLst/>
          </a:prstGeom>
          <a:noFill/>
          <a:ln w="25400">
            <a:noFill/>
            <a:miter lim="800000"/>
            <a:headEnd/>
            <a:tailEnd/>
          </a:ln>
        </p:spPr>
        <p:txBody>
          <a:bodyPr>
            <a:spAutoFit/>
          </a:bodyPr>
          <a:lstStyle/>
          <a:p>
            <a:pPr algn="ctr">
              <a:lnSpc>
                <a:spcPts val="900"/>
              </a:lnSpc>
              <a:spcBef>
                <a:spcPct val="50000"/>
              </a:spcBef>
              <a:defRPr/>
            </a:pPr>
            <a:r>
              <a:rPr lang="en-US" sz="1200" b="1" i="1" dirty="0" smtClean="0">
                <a:solidFill>
                  <a:srgbClr val="322F31"/>
                </a:solidFill>
                <a:latin typeface="Arial Narrow" pitchFamily="34" charset="0"/>
                <a:ea typeface="ＭＳ Ｐゴシック" pitchFamily="-112" charset="-128"/>
              </a:rPr>
              <a:t>Scale-up synthesis: </a:t>
            </a:r>
            <a:r>
              <a:rPr lang="en-US" sz="1200" b="1" dirty="0" err="1" smtClean="0"/>
              <a:t>Pt</a:t>
            </a:r>
            <a:r>
              <a:rPr lang="en-US" sz="1200" b="1" dirty="0" smtClean="0"/>
              <a:t>-ML/Pd</a:t>
            </a:r>
            <a:r>
              <a:rPr lang="en-US" sz="1200" b="1" baseline="-25000" dirty="0" smtClean="0"/>
              <a:t>9</a:t>
            </a:r>
            <a:r>
              <a:rPr lang="en-US" sz="1200" b="1" dirty="0" smtClean="0"/>
              <a:t>Au</a:t>
            </a:r>
            <a:r>
              <a:rPr lang="en-US" sz="1200" b="1" baseline="-25000" dirty="0" smtClean="0"/>
              <a:t>1</a:t>
            </a:r>
            <a:r>
              <a:rPr lang="en-US" sz="1200" b="1" dirty="0" smtClean="0"/>
              <a:t>/C</a:t>
            </a:r>
            <a:endParaRPr lang="en-US" sz="1200" b="1" i="1" dirty="0">
              <a:solidFill>
                <a:srgbClr val="322F31"/>
              </a:solidFill>
              <a:latin typeface="Arial Narrow" pitchFamily="34" charset="0"/>
              <a:ea typeface="ＭＳ Ｐゴシック" pitchFamily="-112" charset="-128"/>
            </a:endParaRPr>
          </a:p>
          <a:p>
            <a:pPr algn="ctr">
              <a:lnSpc>
                <a:spcPct val="75000"/>
              </a:lnSpc>
              <a:spcBef>
                <a:spcPct val="50000"/>
              </a:spcBef>
              <a:defRPr/>
            </a:pPr>
            <a:r>
              <a:rPr lang="en-US" sz="1200" b="1" i="1" dirty="0" smtClean="0">
                <a:solidFill>
                  <a:srgbClr val="322F31"/>
                </a:solidFill>
                <a:latin typeface="Arial Narrow" pitchFamily="34" charset="0"/>
                <a:ea typeface="ＭＳ Ｐゴシック" pitchFamily="-112" charset="-128"/>
              </a:rPr>
              <a:t>Excellent fuel </a:t>
            </a:r>
            <a:r>
              <a:rPr lang="en-US" sz="1200" b="1" i="1" dirty="0">
                <a:solidFill>
                  <a:srgbClr val="322F31"/>
                </a:solidFill>
                <a:latin typeface="Arial Narrow" pitchFamily="34" charset="0"/>
                <a:ea typeface="ＭＳ Ｐゴシック" pitchFamily="-112" charset="-128"/>
              </a:rPr>
              <a:t>Cell durability </a:t>
            </a:r>
            <a:r>
              <a:rPr lang="en-US" sz="1200" b="1" i="1" dirty="0" smtClean="0">
                <a:solidFill>
                  <a:srgbClr val="322F31"/>
                </a:solidFill>
                <a:latin typeface="Arial Narrow" pitchFamily="34" charset="0"/>
                <a:ea typeface="ＭＳ Ｐゴシック" pitchFamily="-112" charset="-128"/>
              </a:rPr>
              <a:t>200,000 cycles</a:t>
            </a:r>
            <a:endParaRPr lang="en-US" sz="1200" b="1" i="1" dirty="0">
              <a:solidFill>
                <a:srgbClr val="322F31"/>
              </a:solidFill>
              <a:latin typeface="Arial Narrow" pitchFamily="34" charset="0"/>
              <a:ea typeface="ＭＳ Ｐゴシック" pitchFamily="-112" charset="-128"/>
            </a:endParaRPr>
          </a:p>
        </p:txBody>
      </p:sp>
      <p:sp>
        <p:nvSpPr>
          <p:cNvPr id="837" name="TextBox 5"/>
          <p:cNvSpPr txBox="1">
            <a:spLocks noChangeArrowheads="1"/>
          </p:cNvSpPr>
          <p:nvPr/>
        </p:nvSpPr>
        <p:spPr bwMode="auto">
          <a:xfrm>
            <a:off x="6105536" y="3810000"/>
            <a:ext cx="3038464" cy="430887"/>
          </a:xfrm>
          <a:prstGeom prst="rect">
            <a:avLst/>
          </a:prstGeom>
          <a:noFill/>
          <a:ln w="25400">
            <a:noFill/>
            <a:miter lim="800000"/>
            <a:headEnd/>
            <a:tailEnd/>
          </a:ln>
        </p:spPr>
        <p:txBody>
          <a:bodyPr wrap="square">
            <a:spAutoFit/>
          </a:bodyPr>
          <a:lstStyle/>
          <a:p>
            <a:pPr marL="342900" indent="-342900" algn="ctr">
              <a:buClr>
                <a:srgbClr val="FF0000"/>
              </a:buClr>
              <a:buFont typeface="Wingdings" pitchFamily="2" charset="2"/>
              <a:buNone/>
              <a:defRPr/>
            </a:pPr>
            <a:r>
              <a:rPr lang="en-US" altLang="ja-JP" sz="1100" dirty="0">
                <a:solidFill>
                  <a:srgbClr val="275D7B"/>
                </a:solidFill>
                <a:latin typeface="Arial"/>
                <a:ea typeface="ＭＳ Ｐゴシック" pitchFamily="-112" charset="-128"/>
              </a:rPr>
              <a:t>Membrane Electrode </a:t>
            </a:r>
            <a:r>
              <a:rPr lang="en-US" altLang="ja-JP" sz="1100" dirty="0" smtClean="0">
                <a:solidFill>
                  <a:srgbClr val="275D7B"/>
                </a:solidFill>
                <a:latin typeface="Arial"/>
                <a:ea typeface="ＭＳ Ｐゴシック" pitchFamily="-112" charset="-128"/>
              </a:rPr>
              <a:t>Assembly &gt;200K cycles</a:t>
            </a:r>
          </a:p>
          <a:p>
            <a:pPr marL="342900" indent="-342900" algn="ctr">
              <a:buClr>
                <a:srgbClr val="FF0000"/>
              </a:buClr>
              <a:buFont typeface="Wingdings" pitchFamily="2" charset="2"/>
              <a:buNone/>
              <a:defRPr/>
            </a:pPr>
            <a:r>
              <a:rPr lang="en-US" altLang="ja-JP" sz="1100" dirty="0" smtClean="0">
                <a:solidFill>
                  <a:srgbClr val="275D7B"/>
                </a:solidFill>
                <a:latin typeface="Arial"/>
                <a:ea typeface="ＭＳ Ｐゴシック" pitchFamily="-112" charset="-128"/>
              </a:rPr>
              <a:t>Very small </a:t>
            </a:r>
            <a:r>
              <a:rPr lang="en-US" altLang="ja-JP" sz="1100" dirty="0" err="1" smtClean="0">
                <a:solidFill>
                  <a:srgbClr val="275D7B"/>
                </a:solidFill>
                <a:latin typeface="Arial"/>
                <a:ea typeface="ＭＳ Ｐゴシック" pitchFamily="-112" charset="-128"/>
              </a:rPr>
              <a:t>Pt</a:t>
            </a:r>
            <a:r>
              <a:rPr lang="en-US" altLang="ja-JP" sz="1100" dirty="0" smtClean="0">
                <a:solidFill>
                  <a:srgbClr val="275D7B"/>
                </a:solidFill>
                <a:latin typeface="Arial"/>
                <a:ea typeface="ＭＳ Ｐゴシック" pitchFamily="-112" charset="-128"/>
              </a:rPr>
              <a:t> diffusion &amp; small </a:t>
            </a:r>
            <a:r>
              <a:rPr lang="en-US" altLang="ja-JP" sz="1100" dirty="0" err="1" smtClean="0">
                <a:solidFill>
                  <a:srgbClr val="275D7B"/>
                </a:solidFill>
                <a:latin typeface="Arial"/>
                <a:ea typeface="ＭＳ Ｐゴシック" pitchFamily="-112" charset="-128"/>
              </a:rPr>
              <a:t>Pd</a:t>
            </a:r>
            <a:r>
              <a:rPr lang="en-US" altLang="ja-JP" sz="1100" dirty="0" smtClean="0">
                <a:solidFill>
                  <a:srgbClr val="275D7B"/>
                </a:solidFill>
                <a:latin typeface="Arial"/>
                <a:ea typeface="ＭＳ Ｐゴシック" pitchFamily="-112" charset="-128"/>
              </a:rPr>
              <a:t> diffusion</a:t>
            </a:r>
            <a:endParaRPr lang="en-US" altLang="ja-JP" sz="1100" dirty="0">
              <a:solidFill>
                <a:srgbClr val="275D7B"/>
              </a:solidFill>
              <a:latin typeface="Arial"/>
              <a:ea typeface="ＭＳ Ｐゴシック" pitchFamily="-112" charset="-128"/>
            </a:endParaRPr>
          </a:p>
        </p:txBody>
      </p:sp>
      <p:sp>
        <p:nvSpPr>
          <p:cNvPr id="838" name="Rectangle 276"/>
          <p:cNvSpPr>
            <a:spLocks noChangeArrowheads="1"/>
          </p:cNvSpPr>
          <p:nvPr/>
        </p:nvSpPr>
        <p:spPr bwMode="auto">
          <a:xfrm>
            <a:off x="6019800" y="6172200"/>
            <a:ext cx="2793267" cy="461665"/>
          </a:xfrm>
          <a:prstGeom prst="rect">
            <a:avLst/>
          </a:prstGeom>
          <a:solidFill>
            <a:schemeClr val="accent3">
              <a:lumMod val="95000"/>
            </a:schemeClr>
          </a:solidFill>
          <a:ln w="9525" algn="ctr">
            <a:solidFill>
              <a:schemeClr val="accent2"/>
            </a:solidFill>
            <a:miter lim="800000"/>
            <a:headEnd/>
            <a:tailEnd/>
          </a:ln>
          <a:effectLst/>
        </p:spPr>
        <p:txBody>
          <a:bodyPr wrap="square" anchor="ctr">
            <a:spAutoFit/>
          </a:bodyPr>
          <a:lstStyle/>
          <a:p>
            <a:pPr algn="ctr">
              <a:defRPr/>
            </a:pPr>
            <a:r>
              <a:rPr lang="en-US" altLang="ja-JP" sz="1200" b="1" dirty="0">
                <a:solidFill>
                  <a:srgbClr val="322F31"/>
                </a:solidFill>
                <a:latin typeface="Arial"/>
                <a:ea typeface="ＭＳ Ｐゴシック" pitchFamily="-112" charset="-128"/>
              </a:rPr>
              <a:t>Fuel Cell C</a:t>
            </a:r>
            <a:r>
              <a:rPr kumimoji="1" lang="en-US" altLang="ja-JP" sz="1200" b="1" dirty="0">
                <a:solidFill>
                  <a:srgbClr val="322F31"/>
                </a:solidFill>
                <a:latin typeface="Arial"/>
                <a:ea typeface="ＭＳ Ｐゴシック" pitchFamily="-112" charset="-128"/>
              </a:rPr>
              <a:t>atalyst </a:t>
            </a:r>
            <a:r>
              <a:rPr kumimoji="1" lang="en-US" altLang="ja-JP" sz="1200" b="1" dirty="0" smtClean="0">
                <a:solidFill>
                  <a:srgbClr val="322F31"/>
                </a:solidFill>
                <a:latin typeface="Arial"/>
                <a:ea typeface="ＭＳ Ｐゴシック" pitchFamily="-112" charset="-128"/>
              </a:rPr>
              <a:t>readied for automotive application</a:t>
            </a:r>
            <a:endParaRPr kumimoji="1" lang="en-US" altLang="ja-JP" sz="1200" dirty="0">
              <a:solidFill>
                <a:srgbClr val="322F31"/>
              </a:solidFill>
              <a:latin typeface="Arial"/>
              <a:ea typeface="ＭＳ Ｐゴシック" pitchFamily="-112" charset="-128"/>
            </a:endParaRPr>
          </a:p>
        </p:txBody>
      </p:sp>
      <p:pic>
        <p:nvPicPr>
          <p:cNvPr id="839"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324600" y="4343400"/>
            <a:ext cx="2175714" cy="1525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40" name="Picture 3"/>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238972" y="2438400"/>
            <a:ext cx="2132330" cy="13658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41" name="Rectangle 840"/>
          <p:cNvSpPr/>
          <p:nvPr/>
        </p:nvSpPr>
        <p:spPr>
          <a:xfrm>
            <a:off x="6172200" y="5867400"/>
            <a:ext cx="2614010" cy="261610"/>
          </a:xfrm>
          <a:prstGeom prst="rect">
            <a:avLst/>
          </a:prstGeom>
          <a:solidFill>
            <a:schemeClr val="accent2">
              <a:lumMod val="60000"/>
              <a:lumOff val="40000"/>
            </a:schemeClr>
          </a:solidFill>
        </p:spPr>
        <p:txBody>
          <a:bodyPr wrap="square">
            <a:spAutoFit/>
          </a:bodyPr>
          <a:lstStyle/>
          <a:p>
            <a:pPr algn="ctr">
              <a:spcBef>
                <a:spcPct val="10000"/>
              </a:spcBef>
            </a:pPr>
            <a:r>
              <a:rPr lang="en-US" altLang="ja-JP" sz="1100" i="1" dirty="0" err="1" smtClean="0"/>
              <a:t>Angewandte</a:t>
            </a:r>
            <a:r>
              <a:rPr lang="en-US" altLang="ja-JP" sz="1100" i="1" dirty="0" smtClean="0"/>
              <a:t> </a:t>
            </a:r>
            <a:r>
              <a:rPr lang="en-US" altLang="ja-JP" sz="1100" i="1" dirty="0" err="1" smtClean="0"/>
              <a:t>Chemie</a:t>
            </a:r>
            <a:r>
              <a:rPr lang="en-US" altLang="ja-JP" sz="1100" i="1" dirty="0" smtClean="0"/>
              <a:t> </a:t>
            </a:r>
            <a:r>
              <a:rPr lang="en-US" altLang="ja-JP" sz="1100" b="1" i="1" dirty="0" smtClean="0"/>
              <a:t>49</a:t>
            </a:r>
            <a:r>
              <a:rPr lang="en-US" altLang="ja-JP" sz="1100" i="1" dirty="0" smtClean="0"/>
              <a:t>, 8602 (2010)</a:t>
            </a:r>
            <a:endParaRPr lang="en-US" sz="1100" dirty="0"/>
          </a:p>
        </p:txBody>
      </p:sp>
      <p:sp>
        <p:nvSpPr>
          <p:cNvPr id="842" name="TextBox 50"/>
          <p:cNvSpPr txBox="1">
            <a:spLocks noChangeArrowheads="1"/>
          </p:cNvSpPr>
          <p:nvPr/>
        </p:nvSpPr>
        <p:spPr bwMode="auto">
          <a:xfrm>
            <a:off x="7872790" y="2599769"/>
            <a:ext cx="1271210" cy="246221"/>
          </a:xfrm>
          <a:prstGeom prst="rect">
            <a:avLst/>
          </a:prstGeom>
          <a:noFill/>
          <a:ln w="9525">
            <a:noFill/>
            <a:miter lim="800000"/>
            <a:headEnd/>
            <a:tailEnd/>
          </a:ln>
        </p:spPr>
        <p:txBody>
          <a:bodyPr wrap="square">
            <a:spAutoFit/>
          </a:bodyPr>
          <a:lstStyle/>
          <a:p>
            <a:r>
              <a:rPr lang="en-US" sz="1000" dirty="0" smtClean="0">
                <a:solidFill>
                  <a:srgbClr val="FF0000"/>
                </a:solidFill>
                <a:ea typeface="ＭＳ Ｐゴシック" pitchFamily="-112" charset="-128"/>
              </a:rPr>
              <a:t>Core-shell catalyst</a:t>
            </a:r>
            <a:endParaRPr lang="en-US" sz="1000" dirty="0">
              <a:solidFill>
                <a:srgbClr val="FF0000"/>
              </a:solidFill>
              <a:ea typeface="ＭＳ Ｐゴシック" pitchFamily="-112" charset="-128"/>
            </a:endParaRPr>
          </a:p>
        </p:txBody>
      </p:sp>
      <p:grpSp>
        <p:nvGrpSpPr>
          <p:cNvPr id="4" name="Group 97"/>
          <p:cNvGrpSpPr/>
          <p:nvPr/>
        </p:nvGrpSpPr>
        <p:grpSpPr>
          <a:xfrm>
            <a:off x="7019192" y="3332535"/>
            <a:ext cx="1868669" cy="246221"/>
            <a:chOff x="7162800" y="2893600"/>
            <a:chExt cx="1868669" cy="246221"/>
          </a:xfrm>
        </p:grpSpPr>
        <p:sp>
          <p:nvSpPr>
            <p:cNvPr id="844" name="TextBox 50"/>
            <p:cNvSpPr txBox="1">
              <a:spLocks noChangeArrowheads="1"/>
            </p:cNvSpPr>
            <p:nvPr/>
          </p:nvSpPr>
          <p:spPr bwMode="auto">
            <a:xfrm>
              <a:off x="7809476" y="2893600"/>
              <a:ext cx="1221993" cy="246221"/>
            </a:xfrm>
            <a:prstGeom prst="rect">
              <a:avLst/>
            </a:prstGeom>
            <a:noFill/>
            <a:ln w="9525">
              <a:noFill/>
              <a:miter lim="800000"/>
              <a:headEnd/>
              <a:tailEnd/>
            </a:ln>
          </p:spPr>
          <p:txBody>
            <a:bodyPr wrap="square">
              <a:spAutoFit/>
            </a:bodyPr>
            <a:lstStyle/>
            <a:p>
              <a:r>
                <a:rPr lang="en-US" sz="1000" dirty="0" smtClean="0">
                  <a:solidFill>
                    <a:srgbClr val="0C03C9"/>
                  </a:solidFill>
                  <a:ea typeface="ＭＳ Ｐゴシック" pitchFamily="-112" charset="-128"/>
                </a:rPr>
                <a:t>Standard catalyst</a:t>
              </a:r>
              <a:endParaRPr lang="en-US" sz="1000" dirty="0">
                <a:solidFill>
                  <a:srgbClr val="0C03C9"/>
                </a:solidFill>
                <a:ea typeface="ＭＳ Ｐゴシック" pitchFamily="-112" charset="-128"/>
              </a:endParaRPr>
            </a:p>
          </p:txBody>
        </p:sp>
        <p:cxnSp>
          <p:nvCxnSpPr>
            <p:cNvPr id="845" name="Straight Arrow Connector 844"/>
            <p:cNvCxnSpPr/>
            <p:nvPr/>
          </p:nvCxnSpPr>
          <p:spPr bwMode="auto">
            <a:xfrm flipH="1">
              <a:off x="7162800" y="3016710"/>
              <a:ext cx="646676" cy="0"/>
            </a:xfrm>
            <a:prstGeom prst="straightConnector1">
              <a:avLst/>
            </a:prstGeom>
            <a:solidFill>
              <a:schemeClr val="accent1"/>
            </a:solidFill>
            <a:ln w="19050" cap="flat" cmpd="sng" algn="ctr">
              <a:solidFill>
                <a:srgbClr val="0C03C9"/>
              </a:solidFill>
              <a:prstDash val="solid"/>
              <a:round/>
              <a:headEnd type="none" w="med" len="med"/>
              <a:tailEnd type="triangle" w="med" len="med"/>
            </a:ln>
            <a:effectLst/>
          </p:spPr>
        </p:cxnSp>
      </p:grpSp>
      <p:sp>
        <p:nvSpPr>
          <p:cNvPr id="846" name="TextBox 845"/>
          <p:cNvSpPr txBox="1"/>
          <p:nvPr/>
        </p:nvSpPr>
        <p:spPr>
          <a:xfrm>
            <a:off x="1066800" y="1447800"/>
            <a:ext cx="659155" cy="369332"/>
          </a:xfrm>
          <a:prstGeom prst="rect">
            <a:avLst/>
          </a:prstGeom>
          <a:noFill/>
        </p:spPr>
        <p:txBody>
          <a:bodyPr wrap="none" rtlCol="0">
            <a:spAutoFit/>
          </a:bodyPr>
          <a:lstStyle/>
          <a:p>
            <a:r>
              <a:rPr lang="en-US" dirty="0" smtClean="0">
                <a:solidFill>
                  <a:srgbClr val="008000"/>
                </a:solidFill>
              </a:rPr>
              <a:t>BES</a:t>
            </a:r>
            <a:endParaRPr lang="en-US" dirty="0">
              <a:solidFill>
                <a:srgbClr val="008000"/>
              </a:solidFill>
            </a:endParaRPr>
          </a:p>
        </p:txBody>
      </p:sp>
      <p:sp>
        <p:nvSpPr>
          <p:cNvPr id="847" name="TextBox 846"/>
          <p:cNvSpPr txBox="1"/>
          <p:nvPr/>
        </p:nvSpPr>
        <p:spPr>
          <a:xfrm>
            <a:off x="3429000" y="1524000"/>
            <a:ext cx="1628972" cy="369332"/>
          </a:xfrm>
          <a:prstGeom prst="rect">
            <a:avLst/>
          </a:prstGeom>
          <a:noFill/>
        </p:spPr>
        <p:txBody>
          <a:bodyPr wrap="none" rtlCol="0">
            <a:spAutoFit/>
          </a:bodyPr>
          <a:lstStyle/>
          <a:p>
            <a:r>
              <a:rPr lang="en-US" dirty="0" smtClean="0">
                <a:solidFill>
                  <a:srgbClr val="008000"/>
                </a:solidFill>
              </a:rPr>
              <a:t>BES </a:t>
            </a:r>
            <a:r>
              <a:rPr lang="en-US" dirty="0" smtClean="0">
                <a:solidFill>
                  <a:srgbClr val="008000"/>
                </a:solidFill>
                <a:sym typeface="Wingdings" pitchFamily="2" charset="2"/>
              </a:rPr>
              <a:t> EERE</a:t>
            </a:r>
            <a:endParaRPr lang="en-US" dirty="0">
              <a:solidFill>
                <a:srgbClr val="008000"/>
              </a:solidFill>
            </a:endParaRPr>
          </a:p>
        </p:txBody>
      </p:sp>
      <p:sp>
        <p:nvSpPr>
          <p:cNvPr id="95"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517650"/>
            <a:ext cx="9144000" cy="5340350"/>
          </a:xfrm>
          <a:prstGeom prst="rect">
            <a:avLst/>
          </a:prstGeom>
          <a:solidFill>
            <a:srgbClr val="CCCCFF">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6" name="Title 5"/>
          <p:cNvSpPr>
            <a:spLocks noGrp="1"/>
          </p:cNvSpPr>
          <p:nvPr>
            <p:ph type="title"/>
          </p:nvPr>
        </p:nvSpPr>
        <p:spPr/>
        <p:txBody>
          <a:bodyPr/>
          <a:lstStyle/>
          <a:p>
            <a:pPr eaLnBrk="1" hangingPunct="1"/>
            <a:r>
              <a:rPr lang="en-US" smtClean="0">
                <a:latin typeface="Arial" charset="0"/>
                <a:cs typeface="Arial" charset="0"/>
              </a:rPr>
              <a:t>Program Details</a:t>
            </a:r>
          </a:p>
        </p:txBody>
      </p:sp>
      <p:sp>
        <p:nvSpPr>
          <p:cNvPr id="23555"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1AEA3B-D6F3-45AE-9479-6817038FBA05}" type="slidenum">
              <a:rPr lang="en-US" smtClean="0">
                <a:latin typeface="Arial" charset="0"/>
                <a:cs typeface="Arial" charset="0"/>
              </a:rPr>
              <a:pPr fontAlgn="base">
                <a:spcBef>
                  <a:spcPct val="0"/>
                </a:spcBef>
                <a:spcAft>
                  <a:spcPct val="0"/>
                </a:spcAft>
              </a:pPr>
              <a:t>26</a:t>
            </a:fld>
            <a:endParaRPr lang="en-US"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ectangle 46"/>
          <p:cNvSpPr/>
          <p:nvPr/>
        </p:nvSpPr>
        <p:spPr>
          <a:xfrm>
            <a:off x="0" y="-42205"/>
            <a:ext cx="9144000" cy="69002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6663" name="Picture 47" descr="New_DOE_Logo_Color_Hi-Res_042808.jpg"/>
          <p:cNvPicPr>
            <a:picLocks noChangeAspect="1"/>
          </p:cNvPicPr>
          <p:nvPr/>
        </p:nvPicPr>
        <p:blipFill>
          <a:blip r:embed="rId3" cstate="print"/>
          <a:srcRect/>
          <a:stretch>
            <a:fillRect/>
          </a:stretch>
        </p:blipFill>
        <p:spPr bwMode="auto">
          <a:xfrm>
            <a:off x="292100" y="0"/>
            <a:ext cx="2540000" cy="638175"/>
          </a:xfrm>
          <a:prstGeom prst="rect">
            <a:avLst/>
          </a:prstGeom>
          <a:noFill/>
          <a:ln w="9525">
            <a:noFill/>
            <a:miter lim="800000"/>
            <a:headEnd/>
            <a:tailEnd/>
          </a:ln>
        </p:spPr>
      </p:pic>
      <p:sp>
        <p:nvSpPr>
          <p:cNvPr id="73" name="Slide Number Placeholder 4"/>
          <p:cNvSpPr>
            <a:spLocks noGrp="1"/>
          </p:cNvSpPr>
          <p:nvPr>
            <p:ph type="sldNum" sz="quarter" idx="11"/>
          </p:nvPr>
        </p:nvSpPr>
        <p:spPr bwMode="auto">
          <a:xfrm>
            <a:off x="8413750" y="6351588"/>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BF1AEA3B-D6F3-45AE-9479-6817038FBA05}" type="slidenum">
              <a:rPr lang="en-US" smtClean="0">
                <a:latin typeface="Arial" charset="0"/>
                <a:cs typeface="Arial" charset="0"/>
              </a:rPr>
              <a:pPr fontAlgn="base">
                <a:spcBef>
                  <a:spcPct val="0"/>
                </a:spcBef>
                <a:spcAft>
                  <a:spcPct val="0"/>
                </a:spcAft>
              </a:pPr>
              <a:t>27</a:t>
            </a:fld>
            <a:endParaRPr lang="en-US" dirty="0" smtClean="0">
              <a:latin typeface="Arial" charset="0"/>
              <a:cs typeface="Arial" charset="0"/>
            </a:endParaRPr>
          </a:p>
        </p:txBody>
      </p:sp>
      <p:pic>
        <p:nvPicPr>
          <p:cNvPr id="65538" name="Picture 2"/>
          <p:cNvPicPr>
            <a:picLocks noChangeAspect="1" noChangeArrowheads="1"/>
          </p:cNvPicPr>
          <p:nvPr/>
        </p:nvPicPr>
        <p:blipFill>
          <a:blip r:embed="rId4" cstate="print"/>
          <a:srcRect l="4384" t="12082" r="6301" b="11397"/>
          <a:stretch>
            <a:fillRect/>
          </a:stretch>
        </p:blipFill>
        <p:spPr bwMode="auto">
          <a:xfrm>
            <a:off x="32398" y="789140"/>
            <a:ext cx="9088057" cy="556155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62838" y="6210300"/>
            <a:ext cx="8904962" cy="64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28</a:t>
            </a:fld>
            <a:endParaRPr lang="en-US" dirty="0"/>
          </a:p>
        </p:txBody>
      </p:sp>
      <p:sp>
        <p:nvSpPr>
          <p:cNvPr id="2" name="Title 1"/>
          <p:cNvSpPr>
            <a:spLocks noGrp="1"/>
          </p:cNvSpPr>
          <p:nvPr>
            <p:ph type="title" idx="4294967295"/>
          </p:nvPr>
        </p:nvSpPr>
        <p:spPr>
          <a:xfrm>
            <a:off x="0" y="93663"/>
            <a:ext cx="9144000" cy="600075"/>
          </a:xfrm>
        </p:spPr>
        <p:txBody>
          <a:bodyPr/>
          <a:lstStyle/>
          <a:p>
            <a:r>
              <a:rPr lang="en-US" dirty="0" smtClean="0"/>
              <a:t>Advanced Scientific Computing Research</a:t>
            </a:r>
            <a:endParaRPr lang="en-US" dirty="0"/>
          </a:p>
        </p:txBody>
      </p:sp>
      <p:sp>
        <p:nvSpPr>
          <p:cNvPr id="24" name="TextBox 23"/>
          <p:cNvSpPr txBox="1"/>
          <p:nvPr/>
        </p:nvSpPr>
        <p:spPr>
          <a:xfrm>
            <a:off x="419100" y="913847"/>
            <a:ext cx="8242299" cy="64633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Delivering world leading computational and networking capabilities to extend the frontiers of science and technology</a:t>
            </a:r>
            <a:endParaRPr lang="en-US" dirty="0">
              <a:solidFill>
                <a:schemeClr val="tx1"/>
              </a:solidFill>
              <a:latin typeface="Arial" pitchFamily="34" charset="0"/>
              <a:cs typeface="Arial" pitchFamily="34" charset="0"/>
            </a:endParaRPr>
          </a:p>
        </p:txBody>
      </p:sp>
      <p:sp>
        <p:nvSpPr>
          <p:cNvPr id="7" name="Rectangle 6"/>
          <p:cNvSpPr/>
          <p:nvPr/>
        </p:nvSpPr>
        <p:spPr>
          <a:xfrm rot="5400000">
            <a:off x="4872366" y="5086457"/>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rot="5400000">
            <a:off x="2847229" y="5079890"/>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rot="5400000">
            <a:off x="837435" y="5079887"/>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6862599" y="5082746"/>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13" name="TextBox 12"/>
          <p:cNvSpPr txBox="1"/>
          <p:nvPr/>
        </p:nvSpPr>
        <p:spPr>
          <a:xfrm>
            <a:off x="452984" y="1764155"/>
            <a:ext cx="3948895" cy="3434786"/>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0"/>
              </a:spcBef>
              <a:spcAft>
                <a:spcPts val="600"/>
              </a:spcAft>
            </a:pPr>
            <a:r>
              <a:rPr lang="en-US" sz="1600" dirty="0" smtClean="0">
                <a:latin typeface="Arial" pitchFamily="34" charset="0"/>
                <a:cs typeface="Arial" pitchFamily="34" charset="0"/>
              </a:rPr>
              <a:t>The Scientific Challenges:</a:t>
            </a:r>
            <a:endParaRPr lang="en-US" sz="1200" dirty="0" smtClean="0">
              <a:latin typeface="Arial" pitchFamily="34" charset="0"/>
              <a:cs typeface="Arial" pitchFamily="34" charset="0"/>
            </a:endParaRPr>
          </a:p>
          <a:p>
            <a:pPr marL="169863" indent="-169863">
              <a:lnSpc>
                <a:spcPct val="90000"/>
              </a:lnSpc>
              <a:spcBef>
                <a:spcPts val="0"/>
              </a:spcBef>
              <a:spcAft>
                <a:spcPts val="500"/>
              </a:spcAft>
              <a:buFont typeface="Wingdings" pitchFamily="2" charset="2"/>
              <a:buChar char="§"/>
            </a:pPr>
            <a:r>
              <a:rPr lang="en-US" sz="1400" dirty="0" smtClean="0">
                <a:latin typeface="Arial" pitchFamily="34" charset="0"/>
                <a:cs typeface="Arial" pitchFamily="34" charset="0"/>
              </a:rPr>
              <a:t>Deliver next-generation scientific applications using today’s </a:t>
            </a:r>
            <a:r>
              <a:rPr lang="en-US" sz="1400" dirty="0" err="1" smtClean="0">
                <a:latin typeface="Arial" pitchFamily="34" charset="0"/>
                <a:cs typeface="Arial" pitchFamily="34" charset="0"/>
              </a:rPr>
              <a:t>petascale</a:t>
            </a:r>
            <a:r>
              <a:rPr lang="en-US" sz="1400" dirty="0" smtClean="0">
                <a:latin typeface="Arial" pitchFamily="34" charset="0"/>
                <a:cs typeface="Arial" pitchFamily="34" charset="0"/>
              </a:rPr>
              <a:t> computers.</a:t>
            </a:r>
          </a:p>
          <a:p>
            <a:pPr marL="169863" indent="-169863">
              <a:lnSpc>
                <a:spcPct val="90000"/>
              </a:lnSpc>
              <a:spcBef>
                <a:spcPts val="0"/>
              </a:spcBef>
              <a:spcAft>
                <a:spcPts val="500"/>
              </a:spcAft>
              <a:buFont typeface="Wingdings" pitchFamily="2" charset="2"/>
              <a:buChar char="§"/>
            </a:pPr>
            <a:r>
              <a:rPr lang="en-US" sz="1400" dirty="0" smtClean="0">
                <a:solidFill>
                  <a:schemeClr val="tx1"/>
                </a:solidFill>
                <a:latin typeface="Arial" pitchFamily="34" charset="0"/>
                <a:cs typeface="Arial" pitchFamily="34" charset="0"/>
              </a:rPr>
              <a:t>Discover, develop and deploy tomorrow’s </a:t>
            </a:r>
            <a:r>
              <a:rPr lang="en-US" sz="1400" dirty="0" err="1" smtClean="0">
                <a:solidFill>
                  <a:schemeClr val="tx1"/>
                </a:solidFill>
                <a:latin typeface="Arial" pitchFamily="34" charset="0"/>
                <a:cs typeface="Arial" pitchFamily="34" charset="0"/>
              </a:rPr>
              <a:t>exascale</a:t>
            </a:r>
            <a:r>
              <a:rPr lang="en-US" sz="1400" dirty="0" smtClean="0">
                <a:solidFill>
                  <a:schemeClr val="tx1"/>
                </a:solidFill>
                <a:latin typeface="Arial" pitchFamily="34" charset="0"/>
                <a:cs typeface="Arial" pitchFamily="34" charset="0"/>
              </a:rPr>
              <a:t> computing and networking capabilities. </a:t>
            </a:r>
          </a:p>
          <a:p>
            <a:pPr marL="169863" indent="-169863">
              <a:lnSpc>
                <a:spcPct val="90000"/>
              </a:lnSpc>
              <a:spcBef>
                <a:spcPts val="0"/>
              </a:spcBef>
              <a:spcAft>
                <a:spcPts val="500"/>
              </a:spcAft>
              <a:buFont typeface="Wingdings" pitchFamily="2" charset="2"/>
              <a:buChar char="§"/>
            </a:pPr>
            <a:r>
              <a:rPr lang="en-US" sz="1400" dirty="0" smtClean="0">
                <a:latin typeface="Arial" pitchFamily="34" charset="0"/>
                <a:cs typeface="Arial" pitchFamily="34" charset="0"/>
              </a:rPr>
              <a:t>Develop, in partnership with U.S. industry, next generation computing hardware and tools for science.</a:t>
            </a:r>
          </a:p>
          <a:p>
            <a:pPr marL="169863" indent="-169863">
              <a:lnSpc>
                <a:spcPct val="90000"/>
              </a:lnSpc>
              <a:spcBef>
                <a:spcPts val="0"/>
              </a:spcBef>
              <a:spcAft>
                <a:spcPts val="500"/>
              </a:spcAft>
              <a:buFont typeface="Wingdings" pitchFamily="2" charset="2"/>
              <a:buChar char="§"/>
            </a:pPr>
            <a:r>
              <a:rPr lang="en-US" sz="1400" dirty="0" smtClean="0">
                <a:solidFill>
                  <a:schemeClr val="tx1"/>
                </a:solidFill>
                <a:latin typeface="Arial" pitchFamily="34" charset="0"/>
                <a:cs typeface="Arial" pitchFamily="34" charset="0"/>
              </a:rPr>
              <a:t>Discover new applied mathematics and computer science for the ultra-low power, </a:t>
            </a:r>
            <a:r>
              <a:rPr lang="en-US" sz="1400" dirty="0" err="1" smtClean="0">
                <a:solidFill>
                  <a:schemeClr val="tx1"/>
                </a:solidFill>
                <a:latin typeface="Arial" pitchFamily="34" charset="0"/>
                <a:cs typeface="Arial" pitchFamily="34" charset="0"/>
              </a:rPr>
              <a:t>multicore</a:t>
            </a:r>
            <a:r>
              <a:rPr lang="en-US" sz="1400" dirty="0" smtClean="0">
                <a:solidFill>
                  <a:schemeClr val="tx1"/>
                </a:solidFill>
                <a:latin typeface="Arial" pitchFamily="34" charset="0"/>
                <a:cs typeface="Arial" pitchFamily="34" charset="0"/>
              </a:rPr>
              <a:t>-computing  future.</a:t>
            </a:r>
            <a:endParaRPr lang="en-US" sz="1400" dirty="0" smtClean="0">
              <a:latin typeface="Arial" pitchFamily="34" charset="0"/>
              <a:cs typeface="Arial" pitchFamily="34" charset="0"/>
            </a:endParaRPr>
          </a:p>
          <a:p>
            <a:pPr marL="169863" indent="-169863">
              <a:lnSpc>
                <a:spcPct val="90000"/>
              </a:lnSpc>
              <a:spcBef>
                <a:spcPts val="0"/>
              </a:spcBef>
              <a:spcAft>
                <a:spcPts val="500"/>
              </a:spcAft>
              <a:buFont typeface="Wingdings" pitchFamily="2" charset="2"/>
              <a:buChar char="§"/>
            </a:pPr>
            <a:r>
              <a:rPr lang="en-US" sz="1400" dirty="0" smtClean="0">
                <a:latin typeface="Arial" pitchFamily="34" charset="0"/>
                <a:cs typeface="Arial" pitchFamily="34" charset="0"/>
              </a:rPr>
              <a:t>Provide technological innovations for U.S. leadership  in Information Technology to advance competitiveness.</a:t>
            </a:r>
          </a:p>
        </p:txBody>
      </p:sp>
      <p:sp>
        <p:nvSpPr>
          <p:cNvPr id="20" name="TextBox 19"/>
          <p:cNvSpPr txBox="1"/>
          <p:nvPr/>
        </p:nvSpPr>
        <p:spPr>
          <a:xfrm>
            <a:off x="4724245" y="1764155"/>
            <a:ext cx="3983820" cy="3296800"/>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0"/>
              </a:spcBef>
              <a:spcAft>
                <a:spcPts val="400"/>
              </a:spcAft>
            </a:pPr>
            <a:r>
              <a:rPr lang="en-US" sz="1600" dirty="0" smtClean="0">
                <a:latin typeface="Arial" pitchFamily="34" charset="0"/>
                <a:cs typeface="Arial" pitchFamily="34" charset="0"/>
              </a:rPr>
              <a:t>FY 2012 Highlights:</a:t>
            </a:r>
          </a:p>
          <a:p>
            <a:pPr marL="174625" lvl="0" indent="-174625">
              <a:lnSpc>
                <a:spcPct val="90000"/>
              </a:lnSpc>
              <a:spcAft>
                <a:spcPts val="500"/>
              </a:spcAft>
              <a:buFont typeface="Wingdings" pitchFamily="2" charset="2"/>
              <a:buChar char="§"/>
            </a:pPr>
            <a:r>
              <a:rPr lang="en-US" sz="1400" dirty="0" smtClean="0">
                <a:latin typeface="Arial" pitchFamily="34" charset="0"/>
                <a:cs typeface="Arial" pitchFamily="34" charset="0"/>
              </a:rPr>
              <a:t>Research in uncertainty quantification for drawing predictive results from simulation</a:t>
            </a:r>
          </a:p>
          <a:p>
            <a:pPr marL="174625" lvl="0" indent="-174625">
              <a:lnSpc>
                <a:spcPct val="90000"/>
              </a:lnSpc>
              <a:spcAft>
                <a:spcPts val="500"/>
              </a:spcAft>
              <a:buFont typeface="Wingdings" pitchFamily="2" charset="2"/>
              <a:buChar char="§"/>
            </a:pPr>
            <a:r>
              <a:rPr lang="en-US" sz="1400" dirty="0" smtClean="0">
                <a:latin typeface="Arial" pitchFamily="34" charset="0"/>
                <a:cs typeface="Arial" pitchFamily="34" charset="0"/>
              </a:rPr>
              <a:t>Co-design centers to deliver next generation scientific applications by coupling application development with formulation of computer hardware architectures and system software. </a:t>
            </a:r>
          </a:p>
          <a:p>
            <a:pPr marL="174625" lvl="0" indent="-174625">
              <a:lnSpc>
                <a:spcPct val="90000"/>
              </a:lnSpc>
              <a:spcAft>
                <a:spcPts val="500"/>
              </a:spcAft>
              <a:buFont typeface="Wingdings" pitchFamily="2" charset="2"/>
              <a:buChar char="§"/>
            </a:pPr>
            <a:r>
              <a:rPr lang="en-US" sz="1400" dirty="0" smtClean="0">
                <a:latin typeface="Arial" pitchFamily="34" charset="0"/>
                <a:cs typeface="Arial" pitchFamily="34" charset="0"/>
              </a:rPr>
              <a:t>Investments in U.S. industry to address critical challenges in hardware and technologies on the path to </a:t>
            </a:r>
            <a:r>
              <a:rPr lang="en-US" sz="1400" dirty="0" err="1" smtClean="0">
                <a:latin typeface="Arial" pitchFamily="34" charset="0"/>
                <a:cs typeface="Arial" pitchFamily="34" charset="0"/>
              </a:rPr>
              <a:t>exascale</a:t>
            </a:r>
            <a:r>
              <a:rPr lang="en-US" sz="1400" dirty="0" smtClean="0">
                <a:latin typeface="Arial" pitchFamily="34" charset="0"/>
                <a:cs typeface="Arial" pitchFamily="34" charset="0"/>
              </a:rPr>
              <a:t> </a:t>
            </a:r>
          </a:p>
          <a:p>
            <a:pPr marL="174625" lvl="0" indent="-174625">
              <a:lnSpc>
                <a:spcPct val="90000"/>
              </a:lnSpc>
              <a:spcAft>
                <a:spcPts val="500"/>
              </a:spcAft>
              <a:buFont typeface="Wingdings" pitchFamily="2" charset="2"/>
              <a:buChar char="§"/>
            </a:pPr>
            <a:r>
              <a:rPr lang="en-US" sz="1400" dirty="0" smtClean="0">
                <a:latin typeface="Arial" pitchFamily="34" charset="0"/>
                <a:cs typeface="Arial" pitchFamily="34" charset="0"/>
              </a:rPr>
              <a:t>Installation of a 10 </a:t>
            </a:r>
            <a:r>
              <a:rPr lang="en-US" sz="1400" dirty="0" err="1" smtClean="0">
                <a:latin typeface="Arial" pitchFamily="34" charset="0"/>
                <a:cs typeface="Arial" pitchFamily="34" charset="0"/>
              </a:rPr>
              <a:t>petaflop</a:t>
            </a:r>
            <a:r>
              <a:rPr lang="en-US" sz="1400" dirty="0" smtClean="0">
                <a:latin typeface="Arial" pitchFamily="34" charset="0"/>
                <a:cs typeface="Arial" pitchFamily="34" charset="0"/>
              </a:rPr>
              <a:t> low-power IBM Blue Gene/Q at the Argonne Leadership Computing Facility and a hybrid, multi-core prototype computer at the Oak Ridge Leadership Computing Facility. </a:t>
            </a:r>
            <a:endParaRPr lang="en-US" sz="1400" dirty="0">
              <a:latin typeface="Arial" pitchFamily="34" charset="0"/>
              <a:cs typeface="Arial" pitchFamily="34" charset="0"/>
            </a:endParaRPr>
          </a:p>
        </p:txBody>
      </p:sp>
      <p:sp>
        <p:nvSpPr>
          <p:cNvPr id="21" name="Rectangle 20"/>
          <p:cNvSpPr/>
          <p:nvPr/>
        </p:nvSpPr>
        <p:spPr>
          <a:xfrm>
            <a:off x="342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660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1"/>
          <p:cNvSpPr txBox="1">
            <a:spLocks noChangeArrowheads="1"/>
          </p:cNvSpPr>
          <p:nvPr/>
        </p:nvSpPr>
        <p:spPr bwMode="auto">
          <a:xfrm>
            <a:off x="0" y="-117048"/>
            <a:ext cx="9144000" cy="1046691"/>
          </a:xfrm>
          <a:prstGeom prst="rect">
            <a:avLst/>
          </a:prstGeom>
        </p:spPr>
        <p:txBody>
          <a:bodyPr vert="horz" wrap="square" lIns="91440" tIns="45720" rIns="91440" bIns="45720" numCol="1" anchor="ctr" anchorCtr="0" compatLnSpc="1">
            <a:prstTxWarp prst="textNoShape">
              <a:avLst/>
            </a:prstTxWarp>
          </a:bodyPr>
          <a:lstStyle/>
          <a:p>
            <a:pPr algn="ctr" eaLnBrk="0" hangingPunct="0">
              <a:lnSpc>
                <a:spcPct val="80000"/>
              </a:lnSpc>
              <a:buSzPct val="100000"/>
            </a:pPr>
            <a:r>
              <a:rPr lang="en-US" sz="2400" dirty="0" smtClean="0">
                <a:solidFill>
                  <a:srgbClr val="106636"/>
                </a:solidFill>
                <a:ea typeface="+mj-ea"/>
                <a:cs typeface="Arial" charset="0"/>
              </a:rPr>
              <a:t>Investments for </a:t>
            </a:r>
            <a:r>
              <a:rPr lang="en-US" sz="2400" dirty="0" err="1" smtClean="0">
                <a:solidFill>
                  <a:srgbClr val="106636"/>
                </a:solidFill>
                <a:ea typeface="+mj-ea"/>
                <a:cs typeface="Arial" charset="0"/>
              </a:rPr>
              <a:t>Exascale</a:t>
            </a:r>
            <a:r>
              <a:rPr lang="en-US" sz="2400" dirty="0" smtClean="0">
                <a:solidFill>
                  <a:srgbClr val="106636"/>
                </a:solidFill>
                <a:ea typeface="+mj-ea"/>
                <a:cs typeface="Arial" charset="0"/>
              </a:rPr>
              <a:t> Computing</a:t>
            </a:r>
          </a:p>
          <a:p>
            <a:pPr algn="ctr" eaLnBrk="0" hangingPunct="0">
              <a:lnSpc>
                <a:spcPct val="80000"/>
              </a:lnSpc>
              <a:buSzPct val="100000"/>
            </a:pPr>
            <a:r>
              <a:rPr lang="en-US" dirty="0" smtClean="0">
                <a:solidFill>
                  <a:srgbClr val="106636"/>
                </a:solidFill>
                <a:ea typeface="+mj-ea"/>
                <a:cs typeface="Arial" charset="0"/>
              </a:rPr>
              <a:t>Opportunities to Accelerate the Frontiers of Science through HPC</a:t>
            </a:r>
          </a:p>
        </p:txBody>
      </p:sp>
      <p:sp>
        <p:nvSpPr>
          <p:cNvPr id="28" name="Slide Number Placeholder 3"/>
          <p:cNvSpPr>
            <a:spLocks noGrp="1"/>
          </p:cNvSpPr>
          <p:nvPr>
            <p:ph type="sldNum" sz="quarter" idx="12"/>
          </p:nvPr>
        </p:nvSpPr>
        <p:spPr/>
        <p:txBody>
          <a:bodyPr/>
          <a:lstStyle/>
          <a:p>
            <a:pPr>
              <a:defRPr/>
            </a:pPr>
            <a:fld id="{6EEA275D-5A49-48A8-817D-44C3EA0A3A2F}" type="slidenum">
              <a:rPr lang="en-US" smtClean="0"/>
              <a:pPr>
                <a:defRPr/>
              </a:pPr>
              <a:t>29</a:t>
            </a:fld>
            <a:endParaRPr lang="en-US" dirty="0"/>
          </a:p>
        </p:txBody>
      </p:sp>
      <p:sp>
        <p:nvSpPr>
          <p:cNvPr id="30" name="TextBox 29"/>
          <p:cNvSpPr txBox="1"/>
          <p:nvPr/>
        </p:nvSpPr>
        <p:spPr>
          <a:xfrm>
            <a:off x="426360" y="881234"/>
            <a:ext cx="3991094" cy="4372992"/>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0"/>
              </a:spcBef>
              <a:spcAft>
                <a:spcPts val="600"/>
              </a:spcAft>
            </a:pPr>
            <a:r>
              <a:rPr lang="en-US" sz="1600" dirty="0" smtClean="0">
                <a:latin typeface="Arial" pitchFamily="34" charset="0"/>
                <a:cs typeface="Arial" pitchFamily="34" charset="0"/>
              </a:rPr>
              <a:t>Why </a:t>
            </a:r>
            <a:r>
              <a:rPr lang="en-US" sz="1600" dirty="0" err="1" smtClean="0">
                <a:latin typeface="Arial" pitchFamily="34" charset="0"/>
                <a:cs typeface="Arial" pitchFamily="34" charset="0"/>
              </a:rPr>
              <a:t>Exascale</a:t>
            </a:r>
            <a:r>
              <a:rPr lang="en-US" sz="1600" dirty="0" smtClean="0">
                <a:latin typeface="Arial" pitchFamily="34" charset="0"/>
                <a:cs typeface="Arial" pitchFamily="34" charset="0"/>
              </a:rPr>
              <a:t>?</a:t>
            </a:r>
            <a:endParaRPr lang="en-US" sz="1200" dirty="0" smtClean="0">
              <a:latin typeface="Arial" pitchFamily="34" charset="0"/>
              <a:cs typeface="Arial" pitchFamily="34" charset="0"/>
            </a:endParaRPr>
          </a:p>
          <a:p>
            <a:pPr marL="169863" indent="-169863">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SCIENCE: Computation and simulation advance knowledge in science, energy, and national security; numerous S&amp;T communities and Federal Advisory groups have demon-</a:t>
            </a:r>
            <a:r>
              <a:rPr lang="en-US" sz="1400" dirty="0" err="1" smtClean="0">
                <a:latin typeface="Arial" pitchFamily="34" charset="0"/>
                <a:cs typeface="Arial" pitchFamily="34" charset="0"/>
              </a:rPr>
              <a:t>strated</a:t>
            </a:r>
            <a:r>
              <a:rPr lang="en-US" sz="1400" dirty="0" smtClean="0">
                <a:latin typeface="Arial" pitchFamily="34" charset="0"/>
                <a:cs typeface="Arial" pitchFamily="34" charset="0"/>
              </a:rPr>
              <a:t> the need for computing power 1,000 times greater than we have today.</a:t>
            </a:r>
          </a:p>
          <a:p>
            <a:pPr marL="169863" indent="-169863">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U.S. LEADERSHIP: The U.S. has been a leader in high performance computing for decades. U.S. researchers benefit from open access to advanced computing facilities, software, and programming tools.</a:t>
            </a:r>
          </a:p>
          <a:p>
            <a:pPr marL="169863" indent="-169863">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BROAD IMPACT: Achieving the power efficiency, reliability, and programmability goals for exascale will have dramatic impacts on computing at all scales–from PCs to mid-range computing and beyond.</a:t>
            </a:r>
          </a:p>
          <a:p>
            <a:pPr marL="169863" indent="-169863">
              <a:lnSpc>
                <a:spcPct val="90000"/>
              </a:lnSpc>
              <a:spcBef>
                <a:spcPts val="0"/>
              </a:spcBef>
              <a:spcAft>
                <a:spcPts val="500"/>
              </a:spcAft>
              <a:buFont typeface="Wingdings" pitchFamily="2" charset="2"/>
              <a:buChar char="§"/>
            </a:pPr>
            <a:endParaRPr lang="en-US" sz="1400" dirty="0" smtClean="0"/>
          </a:p>
          <a:p>
            <a:pPr marL="169863" indent="-169863">
              <a:lnSpc>
                <a:spcPct val="90000"/>
              </a:lnSpc>
              <a:spcBef>
                <a:spcPts val="0"/>
              </a:spcBef>
              <a:spcAft>
                <a:spcPts val="500"/>
              </a:spcAft>
              <a:buFont typeface="Wingdings" pitchFamily="2" charset="2"/>
              <a:buChar char="§"/>
            </a:pPr>
            <a:endParaRPr lang="en-US" sz="1400" dirty="0" smtClean="0">
              <a:latin typeface="Arial" pitchFamily="34" charset="0"/>
              <a:cs typeface="Arial" pitchFamily="34" charset="0"/>
            </a:endParaRPr>
          </a:p>
        </p:txBody>
      </p:sp>
      <p:sp>
        <p:nvSpPr>
          <p:cNvPr id="32" name="TextBox 31"/>
          <p:cNvSpPr txBox="1"/>
          <p:nvPr/>
        </p:nvSpPr>
        <p:spPr>
          <a:xfrm>
            <a:off x="4787901" y="932750"/>
            <a:ext cx="3763671" cy="3064429"/>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0"/>
              </a:spcBef>
              <a:spcAft>
                <a:spcPts val="600"/>
              </a:spcAft>
            </a:pPr>
            <a:r>
              <a:rPr lang="en-US" sz="1600" dirty="0" smtClean="0">
                <a:latin typeface="Arial" pitchFamily="34" charset="0"/>
                <a:cs typeface="Arial" pitchFamily="34" charset="0"/>
              </a:rPr>
              <a:t>DOE Activities will:</a:t>
            </a:r>
            <a:endParaRPr lang="en-US" sz="1200" dirty="0" smtClean="0">
              <a:latin typeface="Arial" pitchFamily="34" charset="0"/>
              <a:cs typeface="Arial" pitchFamily="34" charset="0"/>
            </a:endParaRPr>
          </a:p>
          <a:p>
            <a:pPr marL="169863" indent="-169863">
              <a:lnSpc>
                <a:spcPct val="90000"/>
              </a:lnSpc>
              <a:spcBef>
                <a:spcPts val="0"/>
              </a:spcBef>
              <a:spcAft>
                <a:spcPts val="600"/>
              </a:spcAft>
              <a:buFont typeface="Wingdings" pitchFamily="2" charset="2"/>
              <a:buChar char="§"/>
            </a:pPr>
            <a:r>
              <a:rPr lang="en-US" sz="1400" dirty="0" smtClean="0">
                <a:latin typeface="Arial" pitchFamily="34" charset="0"/>
                <a:cs typeface="Arial" pitchFamily="34" charset="0"/>
              </a:rPr>
              <a:t>Leverage new chip technologies from the private sector to bring </a:t>
            </a:r>
            <a:r>
              <a:rPr lang="en-US" sz="1400" dirty="0" err="1" smtClean="0">
                <a:latin typeface="Arial" pitchFamily="34" charset="0"/>
                <a:cs typeface="Arial" pitchFamily="34" charset="0"/>
              </a:rPr>
              <a:t>exascale</a:t>
            </a:r>
            <a:r>
              <a:rPr lang="en-US" sz="1400" dirty="0" smtClean="0">
                <a:latin typeface="Arial" pitchFamily="34" charset="0"/>
                <a:cs typeface="Arial" pitchFamily="34" charset="0"/>
              </a:rPr>
              <a:t> capabilities within reach in terms of cost, feasibility, and energy utilization by the end of the decade;</a:t>
            </a:r>
          </a:p>
          <a:p>
            <a:pPr marL="169863" indent="-169863">
              <a:lnSpc>
                <a:spcPct val="90000"/>
              </a:lnSpc>
              <a:spcBef>
                <a:spcPts val="0"/>
              </a:spcBef>
              <a:spcAft>
                <a:spcPts val="600"/>
              </a:spcAft>
              <a:buFont typeface="Wingdings" pitchFamily="2" charset="2"/>
              <a:buChar char="§"/>
            </a:pPr>
            <a:r>
              <a:rPr lang="en-US" sz="1400" dirty="0" smtClean="0">
                <a:latin typeface="Arial" pitchFamily="34" charset="0"/>
                <a:cs typeface="Arial" pitchFamily="34" charset="0"/>
              </a:rPr>
              <a:t>Support research efforts in applied mathematics and computer science to develop libraries, tools, and software for these new technologies;</a:t>
            </a:r>
          </a:p>
          <a:p>
            <a:pPr marL="169863" indent="-169863">
              <a:lnSpc>
                <a:spcPct val="90000"/>
              </a:lnSpc>
              <a:spcBef>
                <a:spcPts val="0"/>
              </a:spcBef>
              <a:spcAft>
                <a:spcPts val="600"/>
              </a:spcAft>
              <a:buFont typeface="Wingdings" pitchFamily="2" charset="2"/>
              <a:buChar char="§"/>
            </a:pPr>
            <a:r>
              <a:rPr lang="en-US" sz="1400" dirty="0" smtClean="0">
                <a:latin typeface="Arial" pitchFamily="34" charset="0"/>
                <a:cs typeface="Arial" pitchFamily="34" charset="0"/>
              </a:rPr>
              <a:t>Create close partnerships with computational and computer scientists, applied mathematicians, and vendors to develop exascale platforms and codes cooperatively.  </a:t>
            </a:r>
          </a:p>
        </p:txBody>
      </p:sp>
      <p:pic>
        <p:nvPicPr>
          <p:cNvPr id="33" name="Picture 32" descr="ExtremeLogo2.jpg"/>
          <p:cNvPicPr>
            <a:picLocks noChangeAspect="1"/>
          </p:cNvPicPr>
          <p:nvPr/>
        </p:nvPicPr>
        <p:blipFill>
          <a:blip r:embed="rId3" cstate="print"/>
          <a:stretch>
            <a:fillRect/>
          </a:stretch>
        </p:blipFill>
        <p:spPr>
          <a:xfrm>
            <a:off x="557549" y="4906850"/>
            <a:ext cx="1905000" cy="1143000"/>
          </a:xfrm>
          <a:prstGeom prst="rect">
            <a:avLst/>
          </a:prstGeom>
          <a:ln w="19050">
            <a:solidFill>
              <a:schemeClr val="tx1"/>
            </a:solidFill>
          </a:ln>
        </p:spPr>
      </p:pic>
      <p:pic>
        <p:nvPicPr>
          <p:cNvPr id="9" name="Picture 8" descr="ge_global_lg.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33373" y="4906850"/>
            <a:ext cx="2489707" cy="1143000"/>
          </a:xfrm>
          <a:prstGeom prst="rect">
            <a:avLst/>
          </a:prstGeom>
          <a:ln w="19050">
            <a:solidFill>
              <a:schemeClr val="tx1"/>
            </a:solidFill>
          </a:ln>
        </p:spPr>
      </p:pic>
      <p:pic>
        <p:nvPicPr>
          <p:cNvPr id="10" name="Picture 9" descr="properties_of_water_high_res.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780515" y="4906850"/>
            <a:ext cx="983931" cy="1143000"/>
          </a:xfrm>
          <a:prstGeom prst="rect">
            <a:avLst/>
          </a:prstGeom>
          <a:ln w="19050">
            <a:solidFill>
              <a:schemeClr val="tx1"/>
            </a:solidFill>
          </a:ln>
        </p:spPr>
      </p:pic>
      <p:pic>
        <p:nvPicPr>
          <p:cNvPr id="91138" name="Picture 2" descr="http://computing.ornl.gov/gallery_images/nano2.jpg"/>
          <p:cNvPicPr>
            <a:picLocks noChangeAspect="1" noChangeArrowheads="1"/>
          </p:cNvPicPr>
          <p:nvPr/>
        </p:nvPicPr>
        <p:blipFill>
          <a:blip r:embed="rId6" cstate="print"/>
          <a:srcRect/>
          <a:stretch>
            <a:fillRect/>
          </a:stretch>
        </p:blipFill>
        <p:spPr bwMode="auto">
          <a:xfrm>
            <a:off x="2550032" y="4906850"/>
            <a:ext cx="1143000" cy="1143000"/>
          </a:xfrm>
          <a:prstGeom prst="rect">
            <a:avLst/>
          </a:prstGeom>
          <a:noFill/>
          <a:ln w="19050">
            <a:solidFill>
              <a:schemeClr val="tx1"/>
            </a:solidFill>
          </a:ln>
        </p:spPr>
      </p:pic>
      <p:pic>
        <p:nvPicPr>
          <p:cNvPr id="91139" name="Picture 3" descr="Lattice QCD"/>
          <p:cNvPicPr>
            <a:picLocks noChangeAspect="1" noChangeArrowheads="1"/>
          </p:cNvPicPr>
          <p:nvPr/>
        </p:nvPicPr>
        <p:blipFill>
          <a:blip r:embed="rId7" cstate="print"/>
          <a:srcRect/>
          <a:stretch>
            <a:fillRect/>
          </a:stretch>
        </p:blipFill>
        <p:spPr bwMode="auto">
          <a:xfrm>
            <a:off x="4851929" y="4906850"/>
            <a:ext cx="1293962" cy="1143000"/>
          </a:xfrm>
          <a:prstGeom prst="rect">
            <a:avLst/>
          </a:prstGeom>
          <a:noFill/>
          <a:ln w="19050">
            <a:solidFill>
              <a:schemeClr val="tx1"/>
            </a:solidFill>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3</a:t>
            </a:fld>
            <a:endParaRPr lang="en-US" dirty="0" smtClean="0">
              <a:latin typeface="Arial" charset="0"/>
              <a:cs typeface="Arial" charset="0"/>
            </a:endParaRPr>
          </a:p>
        </p:txBody>
      </p:sp>
      <p:sp>
        <p:nvSpPr>
          <p:cNvPr id="6146" name="Title 2"/>
          <p:cNvSpPr>
            <a:spLocks noGrp="1"/>
          </p:cNvSpPr>
          <p:nvPr>
            <p:ph type="title" idx="4294967295"/>
          </p:nvPr>
        </p:nvSpPr>
        <p:spPr>
          <a:xfrm>
            <a:off x="0" y="-176213"/>
            <a:ext cx="9144000" cy="1143001"/>
          </a:xfrm>
        </p:spPr>
        <p:txBody>
          <a:bodyPr/>
          <a:lstStyle/>
          <a:p>
            <a:r>
              <a:rPr lang="en-US" dirty="0" smtClean="0">
                <a:latin typeface="Arial" charset="0"/>
                <a:cs typeface="Arial" charset="0"/>
              </a:rPr>
              <a:t>Science, Innovation, and DOE’s Office of Science</a:t>
            </a:r>
          </a:p>
        </p:txBody>
      </p:sp>
      <p:sp>
        <p:nvSpPr>
          <p:cNvPr id="7" name="TextBox 6"/>
          <p:cNvSpPr txBox="1"/>
          <p:nvPr/>
        </p:nvSpPr>
        <p:spPr>
          <a:xfrm>
            <a:off x="808038" y="1233694"/>
            <a:ext cx="7543800" cy="4170372"/>
          </a:xfrm>
          <a:prstGeom prst="rect">
            <a:avLst/>
          </a:prstGeom>
          <a:noFill/>
        </p:spPr>
        <p:txBody>
          <a:bodyPr wrap="square" rtlCol="0">
            <a:spAutoFit/>
          </a:bodyPr>
          <a:lstStyle/>
          <a:p>
            <a:pPr marL="228600" lvl="1" indent="-222250">
              <a:spcAft>
                <a:spcPts val="1800"/>
              </a:spcAft>
              <a:buFont typeface="Wingdings" pitchFamily="2" charset="2"/>
              <a:buChar char="§"/>
            </a:pPr>
            <a:r>
              <a:rPr lang="en-US" sz="2000" dirty="0" smtClean="0"/>
              <a:t>Science is the basis of technology and underpins all of the work of DOE.  </a:t>
            </a:r>
          </a:p>
          <a:p>
            <a:pPr marL="228600" lvl="1" indent="-222250">
              <a:spcAft>
                <a:spcPts val="1800"/>
              </a:spcAft>
              <a:buFont typeface="Wingdings" pitchFamily="2" charset="2"/>
              <a:buChar char="§"/>
            </a:pPr>
            <a:r>
              <a:rPr lang="en-US" sz="2000" dirty="0" smtClean="0"/>
              <a:t>Science of the 20</a:t>
            </a:r>
            <a:r>
              <a:rPr lang="en-US" sz="2000" baseline="30000" dirty="0" smtClean="0"/>
              <a:t>th</a:t>
            </a:r>
            <a:r>
              <a:rPr lang="en-US" sz="2000" dirty="0" smtClean="0"/>
              <a:t> century brought us the high standard of living we now enjoy.  Today, we are laying the foundations for the new technologies of the coming decades.</a:t>
            </a:r>
          </a:p>
          <a:p>
            <a:pPr marL="228600" lvl="1" indent="-222250">
              <a:spcAft>
                <a:spcPts val="1800"/>
              </a:spcAft>
              <a:buFont typeface="Wingdings" pitchFamily="2" charset="2"/>
              <a:buChar char="§"/>
            </a:pPr>
            <a:r>
              <a:rPr lang="en-US" sz="2000" dirty="0" smtClean="0"/>
              <a:t>Progress in science and technology depends on continuing advances in, and replenishment from, basic research, which is the federal government’s—and SC’s—special role.  </a:t>
            </a:r>
          </a:p>
          <a:p>
            <a:pPr marL="228600" lvl="1" indent="-228600">
              <a:spcAft>
                <a:spcPts val="1800"/>
              </a:spcAft>
              <a:buFont typeface="Wingdings" pitchFamily="2" charset="2"/>
              <a:buChar char="§"/>
            </a:pPr>
            <a:r>
              <a:rPr lang="en-US" sz="2000" dirty="0" smtClean="0"/>
              <a:t>A highly trained work force is required to invent the future—scientists and engineers trained in the most modern science and technologies and with access to the best tools.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1"/>
          <p:cNvSpPr txBox="1">
            <a:spLocks noChangeArrowheads="1"/>
          </p:cNvSpPr>
          <p:nvPr/>
        </p:nvSpPr>
        <p:spPr bwMode="auto">
          <a:xfrm>
            <a:off x="0" y="-117048"/>
            <a:ext cx="9144000" cy="1046691"/>
          </a:xfrm>
          <a:prstGeom prst="rect">
            <a:avLst/>
          </a:prstGeom>
        </p:spPr>
        <p:txBody>
          <a:bodyPr vert="horz" wrap="square" lIns="91440" tIns="45720" rIns="91440" bIns="45720" numCol="1" anchor="ctr" anchorCtr="0" compatLnSpc="1">
            <a:prstTxWarp prst="textNoShape">
              <a:avLst/>
            </a:prstTxWarp>
          </a:bodyPr>
          <a:lstStyle/>
          <a:p>
            <a:pPr algn="ctr" eaLnBrk="0" hangingPunct="0">
              <a:lnSpc>
                <a:spcPct val="80000"/>
              </a:lnSpc>
              <a:buSzPct val="100000"/>
            </a:pPr>
            <a:r>
              <a:rPr lang="en-US" sz="2400" dirty="0" smtClean="0">
                <a:solidFill>
                  <a:srgbClr val="106636"/>
                </a:solidFill>
                <a:ea typeface="+mj-ea"/>
                <a:cs typeface="Arial" charset="0"/>
              </a:rPr>
              <a:t>High </a:t>
            </a:r>
            <a:r>
              <a:rPr lang="en-US" sz="2400" dirty="0">
                <a:solidFill>
                  <a:srgbClr val="106636"/>
                </a:solidFill>
                <a:ea typeface="+mj-ea"/>
                <a:cs typeface="Arial" charset="0"/>
              </a:rPr>
              <a:t>Performance Computing: </a:t>
            </a:r>
            <a:r>
              <a:rPr lang="en-US" sz="2400" dirty="0" err="1">
                <a:solidFill>
                  <a:srgbClr val="106636"/>
                </a:solidFill>
                <a:ea typeface="+mj-ea"/>
                <a:cs typeface="Arial" charset="0"/>
              </a:rPr>
              <a:t>SmartTruck</a:t>
            </a:r>
            <a:r>
              <a:rPr lang="en-US" sz="2400" dirty="0">
                <a:solidFill>
                  <a:srgbClr val="106636"/>
                </a:solidFill>
                <a:ea typeface="+mj-ea"/>
                <a:cs typeface="Arial" charset="0"/>
              </a:rPr>
              <a:t>/DOE </a:t>
            </a:r>
            <a:r>
              <a:rPr lang="en-US" sz="2400" dirty="0" smtClean="0">
                <a:solidFill>
                  <a:srgbClr val="106636"/>
                </a:solidFill>
                <a:ea typeface="+mj-ea"/>
                <a:cs typeface="Arial" charset="0"/>
              </a:rPr>
              <a:t>Partnership</a:t>
            </a:r>
          </a:p>
          <a:p>
            <a:pPr algn="ctr" eaLnBrk="0" hangingPunct="0">
              <a:lnSpc>
                <a:spcPct val="80000"/>
              </a:lnSpc>
              <a:buSzPct val="100000"/>
            </a:pPr>
            <a:r>
              <a:rPr lang="en-US" dirty="0" smtClean="0">
                <a:solidFill>
                  <a:srgbClr val="106636"/>
                </a:solidFill>
                <a:ea typeface="+mj-ea"/>
                <a:cs typeface="Arial" charset="0"/>
              </a:rPr>
              <a:t>Aerodynamic forces account for ~53% of long haul truck fuel use.</a:t>
            </a:r>
            <a:endParaRPr lang="en-US" sz="2400" dirty="0">
              <a:solidFill>
                <a:srgbClr val="106636"/>
              </a:solidFill>
              <a:ea typeface="+mj-ea"/>
              <a:cs typeface="Arial" charset="0"/>
            </a:endParaRPr>
          </a:p>
        </p:txBody>
      </p:sp>
      <p:sp>
        <p:nvSpPr>
          <p:cNvPr id="11" name="TextBox 6"/>
          <p:cNvSpPr txBox="1">
            <a:spLocks noChangeArrowheads="1"/>
          </p:cNvSpPr>
          <p:nvPr/>
        </p:nvSpPr>
        <p:spPr bwMode="auto">
          <a:xfrm>
            <a:off x="0" y="1071682"/>
            <a:ext cx="4140820" cy="2554545"/>
          </a:xfrm>
          <a:prstGeom prst="rect">
            <a:avLst/>
          </a:prstGeom>
          <a:noFill/>
          <a:ln w="9525">
            <a:noFill/>
            <a:miter lim="800000"/>
            <a:headEnd/>
            <a:tailEnd/>
          </a:ln>
        </p:spPr>
        <p:txBody>
          <a:bodyPr wrap="square">
            <a:spAutoFit/>
          </a:bodyPr>
          <a:lstStyle/>
          <a:p>
            <a:pPr marL="177800" indent="-177800" eaLnBrk="0" fontAlgn="base" hangingPunct="0">
              <a:lnSpc>
                <a:spcPct val="90000"/>
              </a:lnSpc>
              <a:spcBef>
                <a:spcPts val="0"/>
              </a:spcBef>
              <a:spcAft>
                <a:spcPts val="1500"/>
              </a:spcAft>
              <a:buSzPct val="100000"/>
              <a:buFont typeface="Wingdings" pitchFamily="2" charset="2"/>
              <a:buChar char="§"/>
            </a:pPr>
            <a:r>
              <a:rPr lang="en-US" sz="1500" dirty="0" smtClean="0">
                <a:latin typeface="Arial" pitchFamily="34" charset="0"/>
                <a:cs typeface="Arial" pitchFamily="34" charset="0"/>
              </a:rPr>
              <a:t>Class 8 semi trucks (300,000 sold annually) have average fuel efficiency of 6.7 MPG</a:t>
            </a:r>
          </a:p>
          <a:p>
            <a:pPr marL="177800" indent="-177800" eaLnBrk="0" fontAlgn="base" hangingPunct="0">
              <a:lnSpc>
                <a:spcPct val="90000"/>
              </a:lnSpc>
              <a:spcBef>
                <a:spcPts val="0"/>
              </a:spcBef>
              <a:spcAft>
                <a:spcPts val="1500"/>
              </a:spcAft>
              <a:buSzPct val="100000"/>
              <a:buFont typeface="Wingdings" pitchFamily="2" charset="2"/>
              <a:buChar char="§"/>
            </a:pPr>
            <a:r>
              <a:rPr lang="en-US" sz="1500" dirty="0" smtClean="0">
                <a:latin typeface="Arial" pitchFamily="34" charset="0"/>
                <a:cs typeface="Arial" pitchFamily="34" charset="0"/>
              </a:rPr>
              <a:t>Used ORNL’s Jaguar </a:t>
            </a:r>
            <a:r>
              <a:rPr lang="en-US" sz="1500" dirty="0">
                <a:latin typeface="Arial" pitchFamily="34" charset="0"/>
                <a:cs typeface="Arial" pitchFamily="34" charset="0"/>
              </a:rPr>
              <a:t>Cray XT-5 </a:t>
            </a:r>
            <a:r>
              <a:rPr lang="en-US" sz="1500" dirty="0" smtClean="0">
                <a:latin typeface="Arial" pitchFamily="34" charset="0"/>
                <a:cs typeface="Arial" pitchFamily="34" charset="0"/>
              </a:rPr>
              <a:t>2.3 </a:t>
            </a:r>
            <a:r>
              <a:rPr lang="en-US" sz="1500" dirty="0">
                <a:latin typeface="Arial" pitchFamily="34" charset="0"/>
                <a:cs typeface="Arial" pitchFamily="34" charset="0"/>
              </a:rPr>
              <a:t>petaflop computer for complex fluid dynamics </a:t>
            </a:r>
            <a:r>
              <a:rPr lang="en-US" sz="1500" dirty="0" smtClean="0">
                <a:latin typeface="Arial" pitchFamily="34" charset="0"/>
                <a:cs typeface="Arial" pitchFamily="34" charset="0"/>
              </a:rPr>
              <a:t>analysis – cutting in half the time needed to go from concept to production design</a:t>
            </a:r>
            <a:endParaRPr lang="en-US" sz="1500" dirty="0">
              <a:latin typeface="Arial" pitchFamily="34" charset="0"/>
              <a:cs typeface="Arial" pitchFamily="34" charset="0"/>
            </a:endParaRPr>
          </a:p>
          <a:p>
            <a:pPr marL="177800" indent="-177800" eaLnBrk="0" hangingPunct="0">
              <a:lnSpc>
                <a:spcPct val="90000"/>
              </a:lnSpc>
              <a:spcBef>
                <a:spcPts val="0"/>
              </a:spcBef>
              <a:spcAft>
                <a:spcPts val="1500"/>
              </a:spcAft>
              <a:buSzPct val="100000"/>
              <a:buFont typeface="Wingdings" pitchFamily="2" charset="2"/>
              <a:buChar char="§"/>
            </a:pPr>
            <a:r>
              <a:rPr lang="en-US" sz="1500" dirty="0">
                <a:latin typeface="Arial" pitchFamily="34" charset="0"/>
                <a:cs typeface="Arial" pitchFamily="34" charset="0"/>
              </a:rPr>
              <a:t>Outcome: </a:t>
            </a:r>
            <a:r>
              <a:rPr lang="en-US" sz="1500" dirty="0" err="1" smtClean="0">
                <a:latin typeface="Arial" pitchFamily="34" charset="0"/>
                <a:cs typeface="Arial" pitchFamily="34" charset="0"/>
              </a:rPr>
              <a:t>SmartTruck</a:t>
            </a:r>
            <a:r>
              <a:rPr lang="en-US" sz="1500" dirty="0" smtClean="0">
                <a:latin typeface="Arial" pitchFamily="34" charset="0"/>
                <a:cs typeface="Arial" pitchFamily="34" charset="0"/>
              </a:rPr>
              <a:t> </a:t>
            </a:r>
            <a:r>
              <a:rPr lang="en-US" sz="1500" dirty="0" err="1" smtClean="0">
                <a:latin typeface="Arial" pitchFamily="34" charset="0"/>
                <a:cs typeface="Arial" pitchFamily="34" charset="0"/>
              </a:rPr>
              <a:t>UnderTray</a:t>
            </a:r>
            <a:r>
              <a:rPr lang="en-US" sz="1500" dirty="0" smtClean="0">
                <a:latin typeface="Arial" pitchFamily="34" charset="0"/>
                <a:cs typeface="Arial" pitchFamily="34" charset="0"/>
              </a:rPr>
              <a:t> add-on </a:t>
            </a:r>
            <a:r>
              <a:rPr lang="en-US" sz="1500" dirty="0">
                <a:latin typeface="Arial" pitchFamily="34" charset="0"/>
                <a:cs typeface="Arial" pitchFamily="34" charset="0"/>
              </a:rPr>
              <a:t>accessories predict reduction of drag </a:t>
            </a:r>
            <a:r>
              <a:rPr lang="en-US" sz="1500" dirty="0" smtClean="0">
                <a:latin typeface="Arial" pitchFamily="34" charset="0"/>
                <a:cs typeface="Arial" pitchFamily="34" charset="0"/>
              </a:rPr>
              <a:t>of 12% and yield EPA-certified 6.9% increase in fuel efficiency.</a:t>
            </a:r>
            <a:endParaRPr lang="en-US" sz="1500" dirty="0">
              <a:latin typeface="Arial" pitchFamily="34" charset="0"/>
              <a:cs typeface="Arial" pitchFamily="34" charset="0"/>
            </a:endParaRPr>
          </a:p>
        </p:txBody>
      </p:sp>
      <p:pic>
        <p:nvPicPr>
          <p:cNvPr id="16" name="Picture 2" descr="CFD: Streamlines on Tractor"/>
          <p:cNvPicPr>
            <a:picLocks noChangeAspect="1" noChangeArrowheads="1"/>
          </p:cNvPicPr>
          <p:nvPr/>
        </p:nvPicPr>
        <p:blipFill>
          <a:blip r:embed="rId3" cstate="print"/>
          <a:srcRect/>
          <a:stretch>
            <a:fillRect/>
          </a:stretch>
        </p:blipFill>
        <p:spPr bwMode="auto">
          <a:xfrm>
            <a:off x="4383410" y="1089966"/>
            <a:ext cx="4497676" cy="1990972"/>
          </a:xfrm>
          <a:prstGeom prst="rect">
            <a:avLst/>
          </a:prstGeom>
          <a:noFill/>
        </p:spPr>
      </p:pic>
      <p:pic>
        <p:nvPicPr>
          <p:cNvPr id="13" name="Picture 2"/>
          <p:cNvPicPr>
            <a:picLocks noChangeAspect="1" noChangeArrowheads="1"/>
          </p:cNvPicPr>
          <p:nvPr/>
        </p:nvPicPr>
        <p:blipFill>
          <a:blip r:embed="rId4" cstate="print"/>
          <a:srcRect/>
          <a:stretch>
            <a:fillRect/>
          </a:stretch>
        </p:blipFill>
        <p:spPr bwMode="auto">
          <a:xfrm>
            <a:off x="5145621" y="3794077"/>
            <a:ext cx="3977974" cy="2425075"/>
          </a:xfrm>
          <a:prstGeom prst="rect">
            <a:avLst/>
          </a:prstGeom>
          <a:noFill/>
          <a:ln w="9525">
            <a:noFill/>
            <a:miter lim="800000"/>
            <a:headEnd/>
            <a:tailEnd/>
          </a:ln>
        </p:spPr>
      </p:pic>
      <p:pic>
        <p:nvPicPr>
          <p:cNvPr id="17" name="Picture 1"/>
          <p:cNvPicPr>
            <a:picLocks noChangeAspect="1" noChangeArrowheads="1"/>
          </p:cNvPicPr>
          <p:nvPr/>
        </p:nvPicPr>
        <p:blipFill>
          <a:blip r:embed="rId5" cstate="print"/>
          <a:srcRect/>
          <a:stretch>
            <a:fillRect/>
          </a:stretch>
        </p:blipFill>
        <p:spPr bwMode="auto">
          <a:xfrm>
            <a:off x="3769066" y="3603009"/>
            <a:ext cx="2400938" cy="1561412"/>
          </a:xfrm>
          <a:prstGeom prst="roundRect">
            <a:avLst>
              <a:gd name="adj" fmla="val 9283"/>
            </a:avLst>
          </a:prstGeom>
          <a:ln/>
        </p:spPr>
        <p:style>
          <a:lnRef idx="2">
            <a:schemeClr val="dk1"/>
          </a:lnRef>
          <a:fillRef idx="1">
            <a:schemeClr val="lt1"/>
          </a:fillRef>
          <a:effectRef idx="0">
            <a:schemeClr val="dk1"/>
          </a:effectRef>
          <a:fontRef idx="minor">
            <a:schemeClr val="dk1"/>
          </a:fontRef>
        </p:style>
      </p:pic>
      <p:sp>
        <p:nvSpPr>
          <p:cNvPr id="19" name="TextBox 18"/>
          <p:cNvSpPr txBox="1"/>
          <p:nvPr/>
        </p:nvSpPr>
        <p:spPr>
          <a:xfrm>
            <a:off x="3811214" y="5186466"/>
            <a:ext cx="1811549" cy="1015663"/>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solidFill>
                  <a:schemeClr val="tx1"/>
                </a:solidFill>
                <a:latin typeface="Arial" pitchFamily="34" charset="0"/>
                <a:cs typeface="Arial" pitchFamily="34" charset="0"/>
              </a:rPr>
              <a:t>Con-way Freight Inc. is the first corporation to install the </a:t>
            </a:r>
            <a:r>
              <a:rPr lang="en-US" sz="1200" dirty="0" err="1">
                <a:solidFill>
                  <a:schemeClr val="tx1"/>
                </a:solidFill>
                <a:latin typeface="Arial" pitchFamily="34" charset="0"/>
                <a:cs typeface="Arial" pitchFamily="34" charset="0"/>
              </a:rPr>
              <a:t>SmartTruck</a:t>
            </a:r>
            <a:r>
              <a:rPr lang="en-US" sz="1200" dirty="0">
                <a:solidFill>
                  <a:schemeClr val="tx1"/>
                </a:solidFill>
                <a:latin typeface="Arial" pitchFamily="34" charset="0"/>
                <a:cs typeface="Arial" pitchFamily="34" charset="0"/>
              </a:rPr>
              <a:t> </a:t>
            </a:r>
            <a:r>
              <a:rPr lang="en-US" sz="1200" dirty="0" err="1">
                <a:solidFill>
                  <a:schemeClr val="tx1"/>
                </a:solidFill>
                <a:latin typeface="Arial" pitchFamily="34" charset="0"/>
                <a:cs typeface="Arial" pitchFamily="34" charset="0"/>
              </a:rPr>
              <a:t>UnderTray</a:t>
            </a:r>
            <a:r>
              <a:rPr lang="en-US" sz="1200" dirty="0">
                <a:solidFill>
                  <a:schemeClr val="tx1"/>
                </a:solidFill>
                <a:latin typeface="Arial" pitchFamily="34" charset="0"/>
                <a:cs typeface="Arial" pitchFamily="34" charset="0"/>
              </a:rPr>
              <a:t>  system</a:t>
            </a:r>
            <a:r>
              <a:rPr lang="en-US" sz="1200" dirty="0" smtClean="0">
                <a:solidFill>
                  <a:schemeClr val="tx1"/>
                </a:solidFill>
                <a:latin typeface="Arial" pitchFamily="34" charset="0"/>
                <a:cs typeface="Arial" pitchFamily="34" charset="0"/>
              </a:rPr>
              <a:t>.</a:t>
            </a:r>
          </a:p>
          <a:p>
            <a:endParaRPr lang="en-US" sz="1200" dirty="0">
              <a:solidFill>
                <a:schemeClr val="tx1"/>
              </a:solidFill>
              <a:latin typeface="Arial" pitchFamily="34" charset="0"/>
              <a:cs typeface="Arial" pitchFamily="34" charset="0"/>
            </a:endParaRPr>
          </a:p>
        </p:txBody>
      </p:sp>
      <p:sp>
        <p:nvSpPr>
          <p:cNvPr id="20" name="Rectangle 19"/>
          <p:cNvSpPr/>
          <p:nvPr/>
        </p:nvSpPr>
        <p:spPr>
          <a:xfrm>
            <a:off x="0" y="3662731"/>
            <a:ext cx="3137210" cy="215443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177800" indent="-177800" eaLnBrk="0" hangingPunct="0">
              <a:lnSpc>
                <a:spcPct val="90000"/>
              </a:lnSpc>
              <a:spcBef>
                <a:spcPts val="0"/>
              </a:spcBef>
              <a:spcAft>
                <a:spcPts val="1500"/>
              </a:spcAft>
              <a:buSzPct val="100000"/>
              <a:buFont typeface="Wingdings" pitchFamily="2" charset="2"/>
              <a:buChar char="§"/>
            </a:pPr>
            <a:r>
              <a:rPr lang="en-US" sz="1500" dirty="0" smtClean="0">
                <a:solidFill>
                  <a:schemeClr val="tx1"/>
                </a:solidFill>
                <a:latin typeface="Arial" pitchFamily="34" charset="0"/>
                <a:cs typeface="Arial" pitchFamily="34" charset="0"/>
              </a:rPr>
              <a:t>If the 1.3 million Class 8 trucks in the U.S. had these components, we would save 1.5 billion gallons of diesel fuel annually (~$4.4B in costs and 16.4M tons of CO</a:t>
            </a:r>
            <a:r>
              <a:rPr lang="en-US" sz="1500" baseline="-25000" dirty="0" smtClean="0">
                <a:solidFill>
                  <a:schemeClr val="tx1"/>
                </a:solidFill>
                <a:latin typeface="Arial" pitchFamily="34" charset="0"/>
                <a:cs typeface="Arial" pitchFamily="34" charset="0"/>
              </a:rPr>
              <a:t>2</a:t>
            </a:r>
            <a:r>
              <a:rPr lang="en-US" sz="1500" dirty="0" smtClean="0">
                <a:solidFill>
                  <a:schemeClr val="tx1"/>
                </a:solidFill>
                <a:latin typeface="Arial" pitchFamily="34" charset="0"/>
                <a:cs typeface="Arial" pitchFamily="34" charset="0"/>
              </a:rPr>
              <a:t>)</a:t>
            </a:r>
          </a:p>
          <a:p>
            <a:pPr marL="177800" indent="-177800" eaLnBrk="0" hangingPunct="0">
              <a:lnSpc>
                <a:spcPct val="90000"/>
              </a:lnSpc>
              <a:spcBef>
                <a:spcPts val="0"/>
              </a:spcBef>
              <a:spcAft>
                <a:spcPts val="1500"/>
              </a:spcAft>
              <a:buSzPct val="100000"/>
              <a:buFont typeface="Wingdings" pitchFamily="2" charset="2"/>
              <a:buChar char="§"/>
            </a:pPr>
            <a:r>
              <a:rPr lang="en-US" sz="1500" dirty="0" smtClean="0">
                <a:solidFill>
                  <a:schemeClr val="tx1"/>
                </a:solidFill>
                <a:latin typeface="Arial" pitchFamily="34" charset="0"/>
                <a:cs typeface="Arial" pitchFamily="34" charset="0"/>
              </a:rPr>
              <a:t>Awarded as one of the “Top 20 products of 2010” from </a:t>
            </a:r>
            <a:r>
              <a:rPr lang="en-US" sz="1500" i="1" dirty="0" smtClean="0">
                <a:solidFill>
                  <a:schemeClr val="tx1"/>
                </a:solidFill>
                <a:latin typeface="Arial" pitchFamily="34" charset="0"/>
                <a:cs typeface="Arial" pitchFamily="34" charset="0"/>
              </a:rPr>
              <a:t>Heavy Duty Trucking </a:t>
            </a:r>
            <a:r>
              <a:rPr lang="en-US" sz="1500" dirty="0" smtClean="0">
                <a:solidFill>
                  <a:schemeClr val="tx1"/>
                </a:solidFill>
                <a:latin typeface="Arial" pitchFamily="34" charset="0"/>
                <a:cs typeface="Arial" pitchFamily="34" charset="0"/>
              </a:rPr>
              <a:t>magazine</a:t>
            </a:r>
          </a:p>
        </p:txBody>
      </p:sp>
      <p:grpSp>
        <p:nvGrpSpPr>
          <p:cNvPr id="2" name="Group 28"/>
          <p:cNvGrpSpPr/>
          <p:nvPr/>
        </p:nvGrpSpPr>
        <p:grpSpPr>
          <a:xfrm>
            <a:off x="4155033" y="6378855"/>
            <a:ext cx="4330598" cy="281632"/>
            <a:chOff x="0" y="6264323"/>
            <a:chExt cx="9142655" cy="593677"/>
          </a:xfrm>
        </p:grpSpPr>
        <p:pic>
          <p:nvPicPr>
            <p:cNvPr id="21" name="Picture 9"/>
            <p:cNvPicPr>
              <a:picLocks noChangeAspect="1"/>
            </p:cNvPicPr>
            <p:nvPr/>
          </p:nvPicPr>
          <p:blipFill>
            <a:blip r:embed="rId6" cstate="print"/>
            <a:srcRect/>
            <a:stretch>
              <a:fillRect/>
            </a:stretch>
          </p:blipFill>
          <p:spPr bwMode="auto">
            <a:xfrm>
              <a:off x="1474466" y="6424210"/>
              <a:ext cx="1796960" cy="420142"/>
            </a:xfrm>
            <a:prstGeom prst="rect">
              <a:avLst/>
            </a:prstGeom>
            <a:noFill/>
            <a:ln w="9525">
              <a:noFill/>
              <a:miter lim="800000"/>
              <a:headEnd/>
              <a:tailEnd/>
            </a:ln>
          </p:spPr>
        </p:pic>
        <p:pic>
          <p:nvPicPr>
            <p:cNvPr id="22" name="Picture 12"/>
            <p:cNvPicPr>
              <a:picLocks noChangeAspect="1"/>
            </p:cNvPicPr>
            <p:nvPr/>
          </p:nvPicPr>
          <p:blipFill>
            <a:blip r:embed="rId7" cstate="print"/>
            <a:srcRect t="39365" b="40163"/>
            <a:stretch>
              <a:fillRect/>
            </a:stretch>
          </p:blipFill>
          <p:spPr bwMode="auto">
            <a:xfrm>
              <a:off x="2919111" y="6264323"/>
              <a:ext cx="1832128" cy="374210"/>
            </a:xfrm>
            <a:prstGeom prst="rect">
              <a:avLst/>
            </a:prstGeom>
            <a:noFill/>
            <a:ln w="9525">
              <a:noFill/>
              <a:miter lim="800000"/>
              <a:headEnd/>
              <a:tailEnd/>
            </a:ln>
          </p:spPr>
        </p:pic>
        <p:pic>
          <p:nvPicPr>
            <p:cNvPr id="23" name="Picture 8"/>
            <p:cNvPicPr>
              <a:picLocks noChangeAspect="1"/>
            </p:cNvPicPr>
            <p:nvPr/>
          </p:nvPicPr>
          <p:blipFill>
            <a:blip r:embed="rId8" cstate="print"/>
            <a:srcRect/>
            <a:stretch>
              <a:fillRect/>
            </a:stretch>
          </p:blipFill>
          <p:spPr bwMode="auto">
            <a:xfrm>
              <a:off x="4708473" y="6432808"/>
              <a:ext cx="872861" cy="425192"/>
            </a:xfrm>
            <a:prstGeom prst="rect">
              <a:avLst/>
            </a:prstGeom>
            <a:noFill/>
            <a:ln w="9525">
              <a:noFill/>
              <a:miter lim="800000"/>
              <a:headEnd/>
              <a:tailEnd/>
            </a:ln>
          </p:spPr>
        </p:pic>
        <p:pic>
          <p:nvPicPr>
            <p:cNvPr id="24" name="Picture 6"/>
            <p:cNvPicPr>
              <a:picLocks noChangeAspect="1"/>
            </p:cNvPicPr>
            <p:nvPr/>
          </p:nvPicPr>
          <p:blipFill>
            <a:blip r:embed="rId9" cstate="print"/>
            <a:srcRect/>
            <a:stretch>
              <a:fillRect/>
            </a:stretch>
          </p:blipFill>
          <p:spPr bwMode="auto">
            <a:xfrm>
              <a:off x="5612783" y="6298444"/>
              <a:ext cx="858762" cy="320722"/>
            </a:xfrm>
            <a:prstGeom prst="rect">
              <a:avLst/>
            </a:prstGeom>
            <a:noFill/>
            <a:ln w="9525">
              <a:noFill/>
              <a:miter lim="800000"/>
              <a:headEnd/>
              <a:tailEnd/>
            </a:ln>
          </p:spPr>
        </p:pic>
        <p:pic>
          <p:nvPicPr>
            <p:cNvPr id="25" name="Picture 11"/>
            <p:cNvPicPr>
              <a:picLocks noChangeAspect="1"/>
            </p:cNvPicPr>
            <p:nvPr/>
          </p:nvPicPr>
          <p:blipFill>
            <a:blip r:embed="rId10" cstate="print"/>
            <a:srcRect/>
            <a:stretch>
              <a:fillRect/>
            </a:stretch>
          </p:blipFill>
          <p:spPr bwMode="auto">
            <a:xfrm>
              <a:off x="1941157" y="6276052"/>
              <a:ext cx="900113" cy="301625"/>
            </a:xfrm>
            <a:prstGeom prst="rect">
              <a:avLst/>
            </a:prstGeom>
            <a:noFill/>
            <a:ln w="9525">
              <a:noFill/>
              <a:miter lim="800000"/>
              <a:headEnd/>
              <a:tailEnd/>
            </a:ln>
          </p:spPr>
        </p:pic>
        <p:pic>
          <p:nvPicPr>
            <p:cNvPr id="26" name="Picture 10"/>
            <p:cNvPicPr>
              <a:picLocks noChangeAspect="1"/>
            </p:cNvPicPr>
            <p:nvPr/>
          </p:nvPicPr>
          <p:blipFill>
            <a:blip r:embed="rId11" cstate="print"/>
            <a:srcRect/>
            <a:stretch>
              <a:fillRect/>
            </a:stretch>
          </p:blipFill>
          <p:spPr bwMode="auto">
            <a:xfrm>
              <a:off x="0" y="6318913"/>
              <a:ext cx="1541336" cy="539087"/>
            </a:xfrm>
            <a:prstGeom prst="rect">
              <a:avLst/>
            </a:prstGeom>
            <a:noFill/>
            <a:ln w="9525">
              <a:noFill/>
              <a:miter lim="800000"/>
              <a:headEnd/>
              <a:tailEnd/>
            </a:ln>
          </p:spPr>
        </p:pic>
        <p:pic>
          <p:nvPicPr>
            <p:cNvPr id="27" name="Picture 7"/>
            <p:cNvPicPr>
              <a:picLocks noChangeAspect="1"/>
            </p:cNvPicPr>
            <p:nvPr/>
          </p:nvPicPr>
          <p:blipFill>
            <a:blip r:embed="rId12" cstate="print"/>
            <a:srcRect/>
            <a:stretch>
              <a:fillRect/>
            </a:stretch>
          </p:blipFill>
          <p:spPr bwMode="auto">
            <a:xfrm rot="21575984">
              <a:off x="6497568" y="6457651"/>
              <a:ext cx="2645087" cy="394023"/>
            </a:xfrm>
            <a:prstGeom prst="rect">
              <a:avLst/>
            </a:prstGeom>
            <a:noFill/>
            <a:ln w="9525">
              <a:noFill/>
              <a:miter lim="800000"/>
              <a:headEnd/>
              <a:tailEnd/>
            </a:ln>
          </p:spPr>
        </p:pic>
      </p:grpSp>
      <p:sp>
        <p:nvSpPr>
          <p:cNvPr id="28" name="Slide Number Placeholder 3"/>
          <p:cNvSpPr>
            <a:spLocks noGrp="1"/>
          </p:cNvSpPr>
          <p:nvPr>
            <p:ph type="sldNum" sz="quarter" idx="12"/>
          </p:nvPr>
        </p:nvSpPr>
        <p:spPr/>
        <p:txBody>
          <a:bodyPr/>
          <a:lstStyle/>
          <a:p>
            <a:fld id="{6EEA275D-5A49-48A8-817D-44C3EA0A3A2F}" type="slidenum">
              <a:rPr lang="en-US" smtClean="0"/>
              <a:pPr/>
              <a:t>30</a:t>
            </a:fld>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5987441"/>
            <a:ext cx="8430016" cy="870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31</a:t>
            </a:fld>
            <a:endParaRPr lang="en-US" dirty="0"/>
          </a:p>
        </p:txBody>
      </p:sp>
      <p:sp>
        <p:nvSpPr>
          <p:cNvPr id="2" name="Title 1"/>
          <p:cNvSpPr>
            <a:spLocks noGrp="1"/>
          </p:cNvSpPr>
          <p:nvPr>
            <p:ph type="title" idx="4294967295"/>
          </p:nvPr>
        </p:nvSpPr>
        <p:spPr>
          <a:xfrm>
            <a:off x="0" y="87313"/>
            <a:ext cx="9144000" cy="598487"/>
          </a:xfrm>
        </p:spPr>
        <p:txBody>
          <a:bodyPr/>
          <a:lstStyle/>
          <a:p>
            <a:r>
              <a:rPr lang="en-US" dirty="0" smtClean="0"/>
              <a:t>Basic Energy Sciences</a:t>
            </a:r>
            <a:endParaRPr lang="en-US" dirty="0"/>
          </a:p>
        </p:txBody>
      </p:sp>
      <p:sp>
        <p:nvSpPr>
          <p:cNvPr id="24" name="TextBox 23"/>
          <p:cNvSpPr txBox="1"/>
          <p:nvPr/>
        </p:nvSpPr>
        <p:spPr>
          <a:xfrm>
            <a:off x="418482" y="913753"/>
            <a:ext cx="8218998" cy="64633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Understanding, predicting, and ultimately controlling matter and energy flow at the electronic, atomic, and molecular levels</a:t>
            </a:r>
            <a:endParaRPr lang="en-US" dirty="0">
              <a:solidFill>
                <a:schemeClr val="tx1"/>
              </a:solidFill>
              <a:latin typeface="Arial" pitchFamily="34" charset="0"/>
              <a:cs typeface="Arial" pitchFamily="34" charset="0"/>
            </a:endParaRPr>
          </a:p>
        </p:txBody>
      </p:sp>
      <p:grpSp>
        <p:nvGrpSpPr>
          <p:cNvPr id="5" name="Group 35"/>
          <p:cNvGrpSpPr/>
          <p:nvPr/>
        </p:nvGrpSpPr>
        <p:grpSpPr>
          <a:xfrm>
            <a:off x="578067" y="5339254"/>
            <a:ext cx="7935311" cy="1376961"/>
            <a:chOff x="567557" y="5234151"/>
            <a:chExt cx="7935311" cy="1376961"/>
          </a:xfrm>
        </p:grpSpPr>
        <p:sp>
          <p:nvSpPr>
            <p:cNvPr id="27" name="Rectangle 26"/>
            <p:cNvSpPr/>
            <p:nvPr/>
          </p:nvSpPr>
          <p:spPr>
            <a:xfrm rot="5400000">
              <a:off x="4872366" y="4970843"/>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29" name="Rectangle 28"/>
            <p:cNvSpPr/>
            <p:nvPr/>
          </p:nvSpPr>
          <p:spPr>
            <a:xfrm rot="5400000">
              <a:off x="2847229" y="4964276"/>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31" name="Rectangle 30"/>
            <p:cNvSpPr/>
            <p:nvPr/>
          </p:nvSpPr>
          <p:spPr>
            <a:xfrm rot="5400000">
              <a:off x="837435" y="4964273"/>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33" name="Rectangle 32"/>
            <p:cNvSpPr/>
            <p:nvPr/>
          </p:nvSpPr>
          <p:spPr>
            <a:xfrm rot="5400000">
              <a:off x="6862599" y="4967132"/>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grpSp>
      <p:sp>
        <p:nvSpPr>
          <p:cNvPr id="14" name="Rectangle 13"/>
          <p:cNvSpPr/>
          <p:nvPr/>
        </p:nvSpPr>
        <p:spPr>
          <a:xfrm>
            <a:off x="342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60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43897" y="1741675"/>
            <a:ext cx="3838575" cy="3162404"/>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The Scientific Challenges:</a:t>
            </a:r>
          </a:p>
          <a:p>
            <a:endParaRPr lang="en-US" sz="100" b="1" dirty="0" smtClean="0">
              <a:latin typeface="Arial" pitchFamily="34" charset="0"/>
              <a:cs typeface="Arial" pitchFamily="34" charset="0"/>
            </a:endParaRPr>
          </a:p>
          <a:p>
            <a:pPr marL="17780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Synthesize, atom by atom, new forms of matter with tailored properties, including </a:t>
            </a:r>
            <a:r>
              <a:rPr lang="en-US" sz="1400" dirty="0" err="1" smtClean="0">
                <a:solidFill>
                  <a:schemeClr val="tx1"/>
                </a:solidFill>
                <a:latin typeface="Arial" pitchFamily="34" charset="0"/>
                <a:cs typeface="Arial" pitchFamily="34" charset="0"/>
              </a:rPr>
              <a:t>nano</a:t>
            </a:r>
            <a:r>
              <a:rPr lang="en-US" sz="1400" dirty="0" smtClean="0">
                <a:solidFill>
                  <a:schemeClr val="tx1"/>
                </a:solidFill>
                <a:latin typeface="Arial" pitchFamily="34" charset="0"/>
                <a:cs typeface="Arial" pitchFamily="34" charset="0"/>
              </a:rPr>
              <a:t>-scale objects with capabilities rivaling those of living things</a:t>
            </a:r>
          </a:p>
          <a:p>
            <a:pPr marL="177800" lvl="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Direct and control matter and energy flow in materials and chemical assemblies over multiple length and time scales</a:t>
            </a:r>
          </a:p>
          <a:p>
            <a:pPr marL="17780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Explore materials functionalities and their connections to atomic, molecular, and electronic structures</a:t>
            </a:r>
          </a:p>
          <a:p>
            <a:pPr marL="17780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Explore basic research to achieve transformational discoveries for energy technologies</a:t>
            </a:r>
          </a:p>
        </p:txBody>
      </p:sp>
      <p:sp>
        <p:nvSpPr>
          <p:cNvPr id="18" name="TextBox 17"/>
          <p:cNvSpPr txBox="1"/>
          <p:nvPr/>
        </p:nvSpPr>
        <p:spPr>
          <a:xfrm>
            <a:off x="4757894" y="1741675"/>
            <a:ext cx="3911093" cy="3377848"/>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FY 2012 Highlights:</a:t>
            </a:r>
          </a:p>
          <a:p>
            <a:pPr marL="166688" lvl="1" indent="-166688">
              <a:lnSpc>
                <a:spcPts val="1500"/>
              </a:lnSpc>
              <a:spcBef>
                <a:spcPts val="0"/>
              </a:spcBef>
              <a:spcAft>
                <a:spcPts val="0"/>
              </a:spcAft>
              <a:buFont typeface="Wingdings" pitchFamily="2" charset="2"/>
              <a:buChar char="§"/>
            </a:pPr>
            <a:r>
              <a:rPr lang="en-US" sz="1400" dirty="0" smtClean="0">
                <a:solidFill>
                  <a:schemeClr val="tx1"/>
                </a:solidFill>
                <a:latin typeface="Arial" pitchFamily="34" charset="0"/>
                <a:cs typeface="Arial" pitchFamily="34" charset="0"/>
              </a:rPr>
              <a:t>Science for clean energy</a:t>
            </a:r>
          </a:p>
          <a:p>
            <a:pPr marL="285750" lvl="3" indent="-119063">
              <a:lnSpc>
                <a:spcPts val="1500"/>
              </a:lnSpc>
              <a:spcBef>
                <a:spcPts val="0"/>
              </a:spcBef>
              <a:spcAft>
                <a:spcPts val="0"/>
              </a:spcAft>
              <a:buFont typeface="Wingdings" pitchFamily="2" charset="2"/>
              <a:buChar char="§"/>
            </a:pPr>
            <a:r>
              <a:rPr lang="en-US" sz="1200" dirty="0" smtClean="0">
                <a:solidFill>
                  <a:schemeClr val="tx1"/>
                </a:solidFill>
                <a:latin typeface="Arial" pitchFamily="34" charset="0"/>
                <a:cs typeface="Arial" pitchFamily="34" charset="0"/>
              </a:rPr>
              <a:t>Batteries and Energy Storage Hub</a:t>
            </a:r>
          </a:p>
          <a:p>
            <a:pPr marL="285750" lvl="3" indent="-119063">
              <a:lnSpc>
                <a:spcPts val="1500"/>
              </a:lnSpc>
              <a:spcBef>
                <a:spcPts val="0"/>
              </a:spcBef>
              <a:spcAft>
                <a:spcPts val="0"/>
              </a:spcAft>
              <a:buFont typeface="Wingdings" pitchFamily="2" charset="2"/>
              <a:buChar char="§"/>
            </a:pPr>
            <a:r>
              <a:rPr lang="en-US" sz="1200" dirty="0" smtClean="0">
                <a:solidFill>
                  <a:schemeClr val="tx1"/>
                </a:solidFill>
                <a:latin typeface="Arial" pitchFamily="34" charset="0"/>
                <a:cs typeface="Arial" pitchFamily="34" charset="0"/>
              </a:rPr>
              <a:t>Interface sciences for high efficiency PV &amp; next- generation nuclear systems; molecular design for carbon capture and sequestration; enabling materials sciences for transmission and energy efficiency; predictive simulation for combustion</a:t>
            </a:r>
          </a:p>
          <a:p>
            <a:pPr marL="177800" lvl="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Computational Materials and Chemistry by Design and </a:t>
            </a:r>
            <a:r>
              <a:rPr lang="en-US" sz="1400" dirty="0" err="1" smtClean="0">
                <a:solidFill>
                  <a:schemeClr val="tx1"/>
                </a:solidFill>
                <a:latin typeface="Arial" pitchFamily="34" charset="0"/>
                <a:cs typeface="Arial" pitchFamily="34" charset="0"/>
              </a:rPr>
              <a:t>Nanoelectronics</a:t>
            </a:r>
            <a:r>
              <a:rPr lang="en-US" sz="1400" dirty="0" smtClean="0">
                <a:solidFill>
                  <a:schemeClr val="tx1"/>
                </a:solidFill>
                <a:latin typeface="Arial" pitchFamily="34" charset="0"/>
                <a:cs typeface="Arial" pitchFamily="34" charset="0"/>
              </a:rPr>
              <a:t> research with inter-agency coordination.</a:t>
            </a:r>
          </a:p>
          <a:p>
            <a:pPr marL="177800" lvl="0" indent="-177800">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Enhancements at user facilities:</a:t>
            </a:r>
          </a:p>
          <a:p>
            <a:pPr marL="344488" lvl="1" indent="-176213">
              <a:lnSpc>
                <a:spcPts val="1500"/>
              </a:lnSpc>
              <a:spcBef>
                <a:spcPts val="0"/>
              </a:spcBef>
              <a:spcAft>
                <a:spcPts val="0"/>
              </a:spcAft>
              <a:buFont typeface="Wingdings" pitchFamily="2" charset="2"/>
              <a:buChar char="§"/>
            </a:pPr>
            <a:r>
              <a:rPr lang="en-US" sz="1200" dirty="0" smtClean="0">
                <a:solidFill>
                  <a:schemeClr val="tx1"/>
                </a:solidFill>
                <a:latin typeface="Arial" pitchFamily="34" charset="0"/>
                <a:cs typeface="Arial" pitchFamily="34" charset="0"/>
              </a:rPr>
              <a:t>LCLS expansion (LCLS-II); NSLS-II </a:t>
            </a:r>
            <a:r>
              <a:rPr lang="en-US" sz="1200" dirty="0" err="1" smtClean="0">
                <a:solidFill>
                  <a:schemeClr val="tx1"/>
                </a:solidFill>
                <a:latin typeface="Arial" pitchFamily="34" charset="0"/>
                <a:cs typeface="Arial" pitchFamily="34" charset="0"/>
              </a:rPr>
              <a:t>EXperimental</a:t>
            </a:r>
            <a:r>
              <a:rPr lang="en-US" sz="1200" dirty="0" smtClean="0">
                <a:solidFill>
                  <a:schemeClr val="tx1"/>
                </a:solidFill>
                <a:latin typeface="Arial" pitchFamily="34" charset="0"/>
                <a:cs typeface="Arial" pitchFamily="34" charset="0"/>
              </a:rPr>
              <a:t> Tools (NEXT); APS Upgrade (APS-U); TEAM II (aberration-corrected microscope); upgraded </a:t>
            </a:r>
            <a:r>
              <a:rPr lang="en-US" sz="1200" dirty="0" err="1" smtClean="0">
                <a:solidFill>
                  <a:schemeClr val="tx1"/>
                </a:solidFill>
                <a:latin typeface="Arial" pitchFamily="34" charset="0"/>
                <a:cs typeface="Arial" pitchFamily="34" charset="0"/>
              </a:rPr>
              <a:t>beamlines</a:t>
            </a:r>
            <a:r>
              <a:rPr lang="en-US" sz="1200" dirty="0" smtClean="0">
                <a:solidFill>
                  <a:schemeClr val="tx1"/>
                </a:solidFill>
                <a:latin typeface="Arial" pitchFamily="34" charset="0"/>
                <a:cs typeface="Arial" pitchFamily="34" charset="0"/>
              </a:rPr>
              <a:t> and instruments at the major facilities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32</a:t>
            </a:fld>
            <a:endParaRPr lang="en-US" dirty="0"/>
          </a:p>
        </p:txBody>
      </p:sp>
      <p:sp>
        <p:nvSpPr>
          <p:cNvPr id="2" name="Title 1"/>
          <p:cNvSpPr>
            <a:spLocks noGrp="1"/>
          </p:cNvSpPr>
          <p:nvPr>
            <p:ph type="title" idx="4294967295"/>
          </p:nvPr>
        </p:nvSpPr>
        <p:spPr>
          <a:xfrm>
            <a:off x="0" y="112713"/>
            <a:ext cx="9144000" cy="598487"/>
          </a:xfrm>
        </p:spPr>
        <p:txBody>
          <a:bodyPr/>
          <a:lstStyle/>
          <a:p>
            <a:pPr>
              <a:lnSpc>
                <a:spcPct val="85000"/>
              </a:lnSpc>
            </a:pPr>
            <a:r>
              <a:rPr lang="en-US" dirty="0" smtClean="0"/>
              <a:t>Nature Publishes First Bioimaging Results from the LCLS</a:t>
            </a:r>
            <a:br>
              <a:rPr lang="en-US" dirty="0" smtClean="0"/>
            </a:br>
            <a:r>
              <a:rPr lang="en-US" sz="1800" dirty="0" smtClean="0"/>
              <a:t>The World’s First Hard X-ray Laser</a:t>
            </a:r>
            <a:endParaRPr lang="en-US" dirty="0"/>
          </a:p>
        </p:txBody>
      </p:sp>
      <p:sp>
        <p:nvSpPr>
          <p:cNvPr id="6" name="TextBox 5"/>
          <p:cNvSpPr txBox="1"/>
          <p:nvPr/>
        </p:nvSpPr>
        <p:spPr>
          <a:xfrm>
            <a:off x="4757539" y="1041657"/>
            <a:ext cx="3899576" cy="2554545"/>
          </a:xfrm>
          <a:prstGeom prst="rect">
            <a:avLst/>
          </a:prstGeom>
          <a:noFill/>
        </p:spPr>
        <p:txBody>
          <a:bodyPr wrap="square" rtlCol="0">
            <a:spAutoFit/>
          </a:bodyPr>
          <a:lstStyle/>
          <a:p>
            <a:pPr>
              <a:lnSpc>
                <a:spcPts val="1800"/>
              </a:lnSpc>
              <a:spcBef>
                <a:spcPts val="600"/>
              </a:spcBef>
            </a:pPr>
            <a:r>
              <a:rPr lang="en-US" sz="1600" dirty="0" smtClean="0">
                <a:latin typeface="Arial" pitchFamily="34" charset="0"/>
                <a:cs typeface="Arial" pitchFamily="34" charset="0"/>
              </a:rPr>
              <a:t>Within 6 months of completion, LCLS is being used to study a wide array of science topics, including:</a:t>
            </a:r>
          </a:p>
          <a:p>
            <a:pPr marL="285750" indent="-166688">
              <a:lnSpc>
                <a:spcPts val="1800"/>
              </a:lnSpc>
              <a:spcBef>
                <a:spcPts val="600"/>
              </a:spcBef>
              <a:buFont typeface="Wingdings" pitchFamily="2" charset="2"/>
              <a:buChar char="§"/>
            </a:pPr>
            <a:r>
              <a:rPr lang="en-US" sz="1600" dirty="0" smtClean="0">
                <a:latin typeface="Arial" pitchFamily="34" charset="0"/>
                <a:cs typeface="Arial" pitchFamily="34" charset="0"/>
              </a:rPr>
              <a:t>Hollow atoms</a:t>
            </a:r>
          </a:p>
          <a:p>
            <a:pPr marL="285750" indent="-166688">
              <a:lnSpc>
                <a:spcPts val="1800"/>
              </a:lnSpc>
              <a:spcBef>
                <a:spcPts val="0"/>
              </a:spcBef>
              <a:buFont typeface="Wingdings" pitchFamily="2" charset="2"/>
              <a:buChar char="§"/>
            </a:pPr>
            <a:r>
              <a:rPr lang="en-US" sz="1600" dirty="0" smtClean="0">
                <a:latin typeface="Arial" pitchFamily="34" charset="0"/>
                <a:cs typeface="Arial" pitchFamily="34" charset="0"/>
              </a:rPr>
              <a:t>Magnetic materials</a:t>
            </a:r>
          </a:p>
          <a:p>
            <a:pPr marL="285750" indent="-166688">
              <a:lnSpc>
                <a:spcPts val="1800"/>
              </a:lnSpc>
              <a:spcBef>
                <a:spcPts val="0"/>
              </a:spcBef>
              <a:buFont typeface="Wingdings" pitchFamily="2" charset="2"/>
              <a:buChar char="§"/>
            </a:pPr>
            <a:r>
              <a:rPr lang="en-US" sz="1600" dirty="0" smtClean="0">
                <a:latin typeface="Arial" pitchFamily="34" charset="0"/>
                <a:cs typeface="Arial" pitchFamily="34" charset="0"/>
              </a:rPr>
              <a:t>Structure of biomolecules in </a:t>
            </a:r>
            <a:r>
              <a:rPr lang="en-US" sz="1600" dirty="0" err="1" smtClean="0">
                <a:latin typeface="Arial" pitchFamily="34" charset="0"/>
                <a:cs typeface="Arial" pitchFamily="34" charset="0"/>
              </a:rPr>
              <a:t>nano</a:t>
            </a:r>
            <a:r>
              <a:rPr lang="en-US" sz="1600" dirty="0" smtClean="0">
                <a:latin typeface="Arial" pitchFamily="34" charset="0"/>
                <a:cs typeface="Arial" pitchFamily="34" charset="0"/>
              </a:rPr>
              <a:t>-crystals</a:t>
            </a:r>
          </a:p>
          <a:p>
            <a:pPr marL="285750" indent="-166688">
              <a:lnSpc>
                <a:spcPts val="1800"/>
              </a:lnSpc>
              <a:spcBef>
                <a:spcPts val="0"/>
              </a:spcBef>
              <a:buFont typeface="Wingdings" pitchFamily="2" charset="2"/>
              <a:buChar char="§"/>
            </a:pPr>
            <a:r>
              <a:rPr lang="en-US" sz="1600" dirty="0" smtClean="0">
                <a:latin typeface="Arial" pitchFamily="34" charset="0"/>
                <a:cs typeface="Arial" pitchFamily="34" charset="0"/>
              </a:rPr>
              <a:t>Single shot images of viruses and whole cells</a:t>
            </a:r>
          </a:p>
          <a:p>
            <a:pPr>
              <a:lnSpc>
                <a:spcPts val="1800"/>
              </a:lnSpc>
              <a:spcBef>
                <a:spcPts val="600"/>
              </a:spcBef>
            </a:pPr>
            <a:endParaRPr lang="en-US" sz="1600" dirty="0" smtClean="0">
              <a:latin typeface="Arial" pitchFamily="34" charset="0"/>
              <a:cs typeface="Arial" pitchFamily="34" charset="0"/>
            </a:endParaRPr>
          </a:p>
        </p:txBody>
      </p:sp>
      <p:pic>
        <p:nvPicPr>
          <p:cNvPr id="7" name="Picture 5" descr="lcls-21-undulators"/>
          <p:cNvPicPr>
            <a:picLocks noChangeAspect="1" noChangeArrowheads="1"/>
          </p:cNvPicPr>
          <p:nvPr/>
        </p:nvPicPr>
        <p:blipFill>
          <a:blip r:embed="rId3" cstate="print">
            <a:lum bright="12000" contrast="30000"/>
          </a:blip>
          <a:srcRect/>
          <a:stretch>
            <a:fillRect/>
          </a:stretch>
        </p:blipFill>
        <p:spPr bwMode="auto">
          <a:xfrm>
            <a:off x="764754" y="894536"/>
            <a:ext cx="3779952" cy="2529297"/>
          </a:xfrm>
          <a:prstGeom prst="rect">
            <a:avLst/>
          </a:prstGeom>
          <a:noFill/>
          <a:ln w="19050" algn="ctr">
            <a:solidFill>
              <a:srgbClr val="000000"/>
            </a:solidFill>
            <a:miter lim="800000"/>
            <a:headEnd/>
            <a:tailEnd/>
          </a:ln>
          <a:effectLst/>
        </p:spPr>
      </p:pic>
      <p:pic>
        <p:nvPicPr>
          <p:cNvPr id="1026" name="Picture 2"/>
          <p:cNvPicPr>
            <a:picLocks noChangeAspect="1" noChangeArrowheads="1"/>
          </p:cNvPicPr>
          <p:nvPr/>
        </p:nvPicPr>
        <p:blipFill>
          <a:blip r:embed="rId4" cstate="print"/>
          <a:srcRect l="31946" t="43150" r="30651" b="31396"/>
          <a:stretch>
            <a:fillRect/>
          </a:stretch>
        </p:blipFill>
        <p:spPr bwMode="auto">
          <a:xfrm>
            <a:off x="760424" y="3602599"/>
            <a:ext cx="3801289" cy="2525066"/>
          </a:xfrm>
          <a:prstGeom prst="rect">
            <a:avLst/>
          </a:prstGeom>
          <a:noFill/>
          <a:ln w="19050">
            <a:solidFill>
              <a:srgbClr val="000000"/>
            </a:solidFill>
            <a:miter lim="800000"/>
            <a:headEnd/>
            <a:tailEnd/>
          </a:ln>
        </p:spPr>
      </p:pic>
      <p:sp>
        <p:nvSpPr>
          <p:cNvPr id="10" name="TextBox 9"/>
          <p:cNvSpPr txBox="1"/>
          <p:nvPr/>
        </p:nvSpPr>
        <p:spPr>
          <a:xfrm>
            <a:off x="4757539" y="3786015"/>
            <a:ext cx="3962398" cy="2092881"/>
          </a:xfrm>
          <a:prstGeom prst="rect">
            <a:avLst/>
          </a:prstGeom>
          <a:noFill/>
        </p:spPr>
        <p:txBody>
          <a:bodyPr wrap="square" rtlCol="0">
            <a:spAutoFit/>
          </a:bodyPr>
          <a:lstStyle/>
          <a:p>
            <a:pPr>
              <a:lnSpc>
                <a:spcPts val="1800"/>
              </a:lnSpc>
              <a:spcBef>
                <a:spcPts val="600"/>
              </a:spcBef>
            </a:pPr>
            <a:r>
              <a:rPr lang="en-US" sz="1600" dirty="0" smtClean="0">
                <a:latin typeface="Arial" pitchFamily="34" charset="0"/>
                <a:cs typeface="Arial" pitchFamily="34" charset="0"/>
              </a:rPr>
              <a:t>LCLS instruments provide new approach to x-ray bioimaging:</a:t>
            </a:r>
          </a:p>
          <a:p>
            <a:pPr marL="285750" indent="-166688">
              <a:lnSpc>
                <a:spcPts val="1800"/>
              </a:lnSpc>
              <a:spcBef>
                <a:spcPts val="600"/>
              </a:spcBef>
              <a:buFont typeface="Wingdings" pitchFamily="2" charset="2"/>
              <a:buChar char="§"/>
            </a:pPr>
            <a:r>
              <a:rPr lang="en-US" sz="1600" dirty="0" smtClean="0">
                <a:latin typeface="Arial" pitchFamily="34" charset="0"/>
                <a:cs typeface="Arial" pitchFamily="34" charset="0"/>
              </a:rPr>
              <a:t>Liquid or aerosol injection</a:t>
            </a:r>
          </a:p>
          <a:p>
            <a:pPr marL="285750" indent="-166688">
              <a:lnSpc>
                <a:spcPts val="1800"/>
              </a:lnSpc>
              <a:spcBef>
                <a:spcPts val="0"/>
              </a:spcBef>
              <a:buFont typeface="Wingdings" pitchFamily="2" charset="2"/>
              <a:buChar char="§"/>
            </a:pPr>
            <a:r>
              <a:rPr lang="en-US" sz="1600" dirty="0" smtClean="0">
                <a:latin typeface="Arial" pitchFamily="34" charset="0"/>
                <a:cs typeface="Arial" pitchFamily="34" charset="0"/>
              </a:rPr>
              <a:t>Very low noise, high-frame-rate CCD detectors</a:t>
            </a:r>
          </a:p>
          <a:p>
            <a:pPr marL="285750" indent="-166688">
              <a:lnSpc>
                <a:spcPts val="1800"/>
              </a:lnSpc>
              <a:spcBef>
                <a:spcPts val="0"/>
              </a:spcBef>
              <a:buFont typeface="Wingdings" pitchFamily="2" charset="2"/>
              <a:buChar char="§"/>
            </a:pPr>
            <a:r>
              <a:rPr lang="en-US" sz="1600" dirty="0" smtClean="0">
                <a:latin typeface="Arial" pitchFamily="34" charset="0"/>
                <a:cs typeface="Arial" pitchFamily="34" charset="0"/>
              </a:rPr>
              <a:t>Integrated computing infrastructure to manage gigabytes of data per day</a:t>
            </a:r>
          </a:p>
          <a:p>
            <a:pPr>
              <a:lnSpc>
                <a:spcPts val="1800"/>
              </a:lnSpc>
              <a:spcBef>
                <a:spcPts val="600"/>
              </a:spcBef>
            </a:pPr>
            <a:endParaRPr lang="en-US" sz="1600" dirty="0" smtClean="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33</a:t>
            </a:fld>
            <a:endParaRPr lang="en-US" dirty="0"/>
          </a:p>
        </p:txBody>
      </p:sp>
      <p:sp>
        <p:nvSpPr>
          <p:cNvPr id="2" name="Title 1"/>
          <p:cNvSpPr>
            <a:spLocks noGrp="1"/>
          </p:cNvSpPr>
          <p:nvPr>
            <p:ph type="title" idx="4294967295"/>
          </p:nvPr>
        </p:nvSpPr>
        <p:spPr>
          <a:xfrm>
            <a:off x="0" y="965"/>
            <a:ext cx="9144000" cy="598488"/>
          </a:xfrm>
        </p:spPr>
        <p:txBody>
          <a:bodyPr/>
          <a:lstStyle/>
          <a:p>
            <a:pPr>
              <a:lnSpc>
                <a:spcPct val="85000"/>
              </a:lnSpc>
            </a:pPr>
            <a:r>
              <a:rPr lang="en-US" sz="1800" dirty="0" smtClean="0"/>
              <a:t/>
            </a:r>
            <a:br>
              <a:rPr lang="en-US" sz="1800" dirty="0" smtClean="0"/>
            </a:br>
            <a:r>
              <a:rPr lang="en-US" dirty="0" smtClean="0"/>
              <a:t>Femtosecond X-ray Protein </a:t>
            </a:r>
            <a:r>
              <a:rPr lang="en-US" dirty="0" err="1" smtClean="0"/>
              <a:t>Nanocrystallography</a:t>
            </a:r>
            <a:endParaRPr lang="en-US" dirty="0"/>
          </a:p>
        </p:txBody>
      </p:sp>
      <p:sp>
        <p:nvSpPr>
          <p:cNvPr id="15" name="Rectangle 14"/>
          <p:cNvSpPr/>
          <p:nvPr/>
        </p:nvSpPr>
        <p:spPr>
          <a:xfrm>
            <a:off x="4889034" y="1751527"/>
            <a:ext cx="674642" cy="1197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925787" y="6002681"/>
            <a:ext cx="3295601" cy="261610"/>
          </a:xfrm>
          <a:prstGeom prst="rect">
            <a:avLst/>
          </a:prstGeom>
          <a:noFill/>
        </p:spPr>
        <p:txBody>
          <a:bodyPr wrap="square" rtlCol="0">
            <a:spAutoFit/>
          </a:bodyPr>
          <a:lstStyle/>
          <a:p>
            <a:r>
              <a:rPr lang="en-US" sz="1100" dirty="0" smtClean="0"/>
              <a:t>Chapman, H. N., et al. </a:t>
            </a:r>
            <a:r>
              <a:rPr lang="en-US" sz="1100" b="1" dirty="0" smtClean="0"/>
              <a:t>Nature</a:t>
            </a:r>
            <a:r>
              <a:rPr lang="en-US" sz="1100" dirty="0" smtClean="0"/>
              <a:t>, Feb 3</a:t>
            </a:r>
            <a:r>
              <a:rPr lang="en-US" sz="1100" baseline="30000" dirty="0" smtClean="0"/>
              <a:t>rd</a:t>
            </a:r>
            <a:r>
              <a:rPr lang="en-US" sz="1100" dirty="0" smtClean="0"/>
              <a:t>, 2011.</a:t>
            </a:r>
            <a:endParaRPr lang="en-US" sz="1100" dirty="0"/>
          </a:p>
        </p:txBody>
      </p:sp>
      <p:pic>
        <p:nvPicPr>
          <p:cNvPr id="25601" name="Picture 1"/>
          <p:cNvPicPr>
            <a:picLocks noChangeAspect="1" noChangeArrowheads="1"/>
          </p:cNvPicPr>
          <p:nvPr/>
        </p:nvPicPr>
        <p:blipFill>
          <a:blip r:embed="rId3" cstate="print"/>
          <a:srcRect/>
          <a:stretch>
            <a:fillRect/>
          </a:stretch>
        </p:blipFill>
        <p:spPr bwMode="auto">
          <a:xfrm>
            <a:off x="558140" y="1199407"/>
            <a:ext cx="7386452" cy="4379578"/>
          </a:xfrm>
          <a:prstGeom prst="rect">
            <a:avLst/>
          </a:prstGeom>
          <a:noFill/>
          <a:ln w="9525">
            <a:noFill/>
            <a:miter lim="800000"/>
            <a:headEnd/>
            <a:tailEnd/>
          </a:ln>
        </p:spPr>
      </p:pic>
      <p:sp>
        <p:nvSpPr>
          <p:cNvPr id="14" name="Rectangle 13"/>
          <p:cNvSpPr/>
          <p:nvPr/>
        </p:nvSpPr>
        <p:spPr>
          <a:xfrm>
            <a:off x="898175" y="5481035"/>
            <a:ext cx="7350826" cy="523220"/>
          </a:xfrm>
          <a:prstGeom prst="rect">
            <a:avLst/>
          </a:prstGeom>
        </p:spPr>
        <p:txBody>
          <a:bodyPr wrap="square">
            <a:spAutoFit/>
          </a:bodyPr>
          <a:lstStyle/>
          <a:p>
            <a:r>
              <a:rPr lang="en-US" sz="1400" dirty="0" err="1" smtClean="0"/>
              <a:t>Nanocrystals</a:t>
            </a:r>
            <a:r>
              <a:rPr lang="en-US" sz="1400" dirty="0" smtClean="0"/>
              <a:t> flow in their buffer solution in a gas-focused, 4-</a:t>
            </a:r>
            <a:r>
              <a:rPr lang="en-US" sz="1400" dirty="0" smtClean="0">
                <a:latin typeface="Symbol" pitchFamily="18" charset="2"/>
              </a:rPr>
              <a:t>m</a:t>
            </a:r>
            <a:r>
              <a:rPr lang="en-US" sz="1400" dirty="0" smtClean="0"/>
              <a:t>m-diameter jet at a velocity of 10m/sec perpendicular to the pulsed X-ray FEL beam that is focused on the jet.</a:t>
            </a:r>
            <a:endParaRPr lang="en-US" sz="1400"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34</a:t>
            </a:fld>
            <a:endParaRPr lang="en-US" dirty="0"/>
          </a:p>
        </p:txBody>
      </p:sp>
      <p:sp>
        <p:nvSpPr>
          <p:cNvPr id="2" name="Title 1"/>
          <p:cNvSpPr>
            <a:spLocks noGrp="1"/>
          </p:cNvSpPr>
          <p:nvPr>
            <p:ph type="title" idx="4294967295"/>
          </p:nvPr>
        </p:nvSpPr>
        <p:spPr>
          <a:xfrm>
            <a:off x="0" y="965"/>
            <a:ext cx="9144000" cy="598488"/>
          </a:xfrm>
        </p:spPr>
        <p:txBody>
          <a:bodyPr/>
          <a:lstStyle/>
          <a:p>
            <a:pPr>
              <a:lnSpc>
                <a:spcPct val="85000"/>
              </a:lnSpc>
            </a:pPr>
            <a:r>
              <a:rPr lang="en-US" sz="1800" dirty="0" smtClean="0"/>
              <a:t/>
            </a:r>
            <a:br>
              <a:rPr lang="en-US" sz="1800" dirty="0" smtClean="0"/>
            </a:br>
            <a:r>
              <a:rPr lang="en-US" dirty="0" smtClean="0"/>
              <a:t>Femtosecond X-ray Protein </a:t>
            </a:r>
            <a:r>
              <a:rPr lang="en-US" dirty="0" err="1" smtClean="0"/>
              <a:t>Nanocrystallography</a:t>
            </a:r>
            <a:endParaRPr lang="en-US" dirty="0"/>
          </a:p>
        </p:txBody>
      </p:sp>
      <p:sp>
        <p:nvSpPr>
          <p:cNvPr id="15" name="Rectangle 14"/>
          <p:cNvSpPr/>
          <p:nvPr/>
        </p:nvSpPr>
        <p:spPr>
          <a:xfrm>
            <a:off x="4889034" y="1751527"/>
            <a:ext cx="674642" cy="1197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s nanocrystallpography figure.tiff"/>
          <p:cNvPicPr>
            <a:picLocks noChangeAspect="1"/>
          </p:cNvPicPr>
          <p:nvPr/>
        </p:nvPicPr>
        <p:blipFill>
          <a:blip r:embed="rId3" cstate="print"/>
          <a:srcRect t="57092" r="45565"/>
          <a:stretch>
            <a:fillRect/>
          </a:stretch>
        </p:blipFill>
        <p:spPr>
          <a:xfrm>
            <a:off x="228600" y="3451860"/>
            <a:ext cx="3337560" cy="2258643"/>
          </a:xfrm>
          <a:prstGeom prst="rect">
            <a:avLst/>
          </a:prstGeom>
        </p:spPr>
      </p:pic>
      <p:pic>
        <p:nvPicPr>
          <p:cNvPr id="7" name="Picture 6" descr="fs nanocrystallography.tiff"/>
          <p:cNvPicPr>
            <a:picLocks noChangeAspect="1"/>
          </p:cNvPicPr>
          <p:nvPr/>
        </p:nvPicPr>
        <p:blipFill>
          <a:blip r:embed="rId4" cstate="print"/>
          <a:srcRect t="51859" r="51769"/>
          <a:stretch>
            <a:fillRect/>
          </a:stretch>
        </p:blipFill>
        <p:spPr>
          <a:xfrm>
            <a:off x="188502" y="879410"/>
            <a:ext cx="2463258" cy="2408452"/>
          </a:xfrm>
          <a:prstGeom prst="rect">
            <a:avLst/>
          </a:prstGeom>
        </p:spPr>
      </p:pic>
      <p:sp>
        <p:nvSpPr>
          <p:cNvPr id="9" name="TextBox 8"/>
          <p:cNvSpPr txBox="1"/>
          <p:nvPr/>
        </p:nvSpPr>
        <p:spPr>
          <a:xfrm>
            <a:off x="6270172" y="1419989"/>
            <a:ext cx="2873828" cy="4154984"/>
          </a:xfrm>
          <a:prstGeom prst="rect">
            <a:avLst/>
          </a:prstGeom>
          <a:noFill/>
        </p:spPr>
        <p:txBody>
          <a:bodyPr wrap="square" rtlCol="0">
            <a:spAutoFit/>
          </a:bodyPr>
          <a:lstStyle/>
          <a:p>
            <a:pPr marL="174625" indent="-174625">
              <a:spcAft>
                <a:spcPts val="1200"/>
              </a:spcAft>
              <a:buSzPct val="120000"/>
              <a:buFont typeface="Wingdings" pitchFamily="2" charset="2"/>
              <a:buChar char="§"/>
            </a:pPr>
            <a:r>
              <a:rPr lang="en-US" dirty="0" smtClean="0"/>
              <a:t>Photosystem I plays key role in photosynthesis.</a:t>
            </a:r>
          </a:p>
          <a:p>
            <a:pPr marL="174625" indent="-174625">
              <a:spcAft>
                <a:spcPts val="1200"/>
              </a:spcAft>
              <a:buSzPct val="120000"/>
              <a:buFont typeface="Wingdings" pitchFamily="2" charset="2"/>
              <a:buChar char="§"/>
            </a:pPr>
            <a:r>
              <a:rPr lang="en-US" dirty="0" smtClean="0"/>
              <a:t>Difficult to crystallize and use standard x-ray crystallography to obtain structure.</a:t>
            </a:r>
          </a:p>
          <a:p>
            <a:pPr marL="174625" indent="-174625">
              <a:spcAft>
                <a:spcPts val="1200"/>
              </a:spcAft>
              <a:buSzPct val="120000"/>
              <a:buFont typeface="Wingdings" pitchFamily="2" charset="2"/>
              <a:buChar char="§"/>
            </a:pPr>
            <a:r>
              <a:rPr lang="en-US" dirty="0" smtClean="0"/>
              <a:t>Single shot images from LCLS of nanocrystals used to build up full 3-D diffraction pattern. </a:t>
            </a:r>
          </a:p>
          <a:p>
            <a:pPr marL="174625" indent="-174625">
              <a:spcAft>
                <a:spcPts val="1200"/>
              </a:spcAft>
              <a:buSzPct val="120000"/>
              <a:buFont typeface="Wingdings" pitchFamily="2" charset="2"/>
              <a:buChar char="§"/>
            </a:pPr>
            <a:r>
              <a:rPr lang="en-US" dirty="0" smtClean="0"/>
              <a:t>Low resolution (~9 Å) shows structural details (</a:t>
            </a:r>
            <a:r>
              <a:rPr lang="en-US" i="1" dirty="0" smtClean="0"/>
              <a:t>e.g</a:t>
            </a:r>
            <a:r>
              <a:rPr lang="en-US" dirty="0" smtClean="0"/>
              <a:t>., helix density).</a:t>
            </a:r>
          </a:p>
        </p:txBody>
      </p:sp>
      <p:pic>
        <p:nvPicPr>
          <p:cNvPr id="10" name="Picture 9" descr="fs nanocrystallpography figure.tiff"/>
          <p:cNvPicPr>
            <a:picLocks noChangeAspect="1"/>
          </p:cNvPicPr>
          <p:nvPr/>
        </p:nvPicPr>
        <p:blipFill>
          <a:blip r:embed="rId3" cstate="print"/>
          <a:srcRect l="47631" b="42484"/>
          <a:stretch>
            <a:fillRect/>
          </a:stretch>
        </p:blipFill>
        <p:spPr>
          <a:xfrm>
            <a:off x="3200400" y="1660790"/>
            <a:ext cx="3063240" cy="2888350"/>
          </a:xfrm>
          <a:prstGeom prst="rect">
            <a:avLst/>
          </a:prstGeom>
        </p:spPr>
      </p:pic>
      <p:sp>
        <p:nvSpPr>
          <p:cNvPr id="11" name="TextBox 10"/>
          <p:cNvSpPr txBox="1"/>
          <p:nvPr/>
        </p:nvSpPr>
        <p:spPr>
          <a:xfrm>
            <a:off x="396240" y="3200400"/>
            <a:ext cx="2169633" cy="276999"/>
          </a:xfrm>
          <a:prstGeom prst="rect">
            <a:avLst/>
          </a:prstGeom>
          <a:noFill/>
        </p:spPr>
        <p:txBody>
          <a:bodyPr wrap="none" rtlCol="0">
            <a:spAutoFit/>
          </a:bodyPr>
          <a:lstStyle/>
          <a:p>
            <a:r>
              <a:rPr lang="en-US" sz="1200" dirty="0" smtClean="0"/>
              <a:t>Single shot diffraction pattern</a:t>
            </a:r>
            <a:endParaRPr lang="en-US" sz="1200" dirty="0"/>
          </a:p>
        </p:txBody>
      </p:sp>
      <p:sp>
        <p:nvSpPr>
          <p:cNvPr id="12" name="TextBox 11"/>
          <p:cNvSpPr txBox="1"/>
          <p:nvPr/>
        </p:nvSpPr>
        <p:spPr>
          <a:xfrm>
            <a:off x="3528060" y="4503420"/>
            <a:ext cx="2347566" cy="276999"/>
          </a:xfrm>
          <a:prstGeom prst="rect">
            <a:avLst/>
          </a:prstGeom>
          <a:noFill/>
        </p:spPr>
        <p:txBody>
          <a:bodyPr wrap="none" rtlCol="0">
            <a:spAutoFit/>
          </a:bodyPr>
          <a:lstStyle/>
          <a:p>
            <a:r>
              <a:rPr lang="en-US" sz="1200" dirty="0" smtClean="0"/>
              <a:t>Combined 3D diffraction pattern</a:t>
            </a:r>
            <a:endParaRPr lang="en-US" sz="1200" dirty="0"/>
          </a:p>
        </p:txBody>
      </p:sp>
      <p:sp>
        <p:nvSpPr>
          <p:cNvPr id="13" name="TextBox 12"/>
          <p:cNvSpPr txBox="1"/>
          <p:nvPr/>
        </p:nvSpPr>
        <p:spPr>
          <a:xfrm>
            <a:off x="731520" y="5539740"/>
            <a:ext cx="2130711" cy="276999"/>
          </a:xfrm>
          <a:prstGeom prst="rect">
            <a:avLst/>
          </a:prstGeom>
          <a:noFill/>
        </p:spPr>
        <p:txBody>
          <a:bodyPr wrap="none" rtlCol="0">
            <a:spAutoFit/>
          </a:bodyPr>
          <a:lstStyle/>
          <a:p>
            <a:r>
              <a:rPr lang="en-US" sz="1200" dirty="0" smtClean="0"/>
              <a:t>Reconstructed 3-D Structure</a:t>
            </a:r>
            <a:endParaRPr lang="en-US" sz="1200" dirty="0"/>
          </a:p>
        </p:txBody>
      </p:sp>
      <p:sp>
        <p:nvSpPr>
          <p:cNvPr id="14" name="TextBox 13"/>
          <p:cNvSpPr txBox="1"/>
          <p:nvPr/>
        </p:nvSpPr>
        <p:spPr>
          <a:xfrm>
            <a:off x="2925787" y="5965103"/>
            <a:ext cx="3295601" cy="261610"/>
          </a:xfrm>
          <a:prstGeom prst="rect">
            <a:avLst/>
          </a:prstGeom>
          <a:noFill/>
        </p:spPr>
        <p:txBody>
          <a:bodyPr wrap="square" rtlCol="0">
            <a:spAutoFit/>
          </a:bodyPr>
          <a:lstStyle/>
          <a:p>
            <a:r>
              <a:rPr lang="en-US" sz="1100" dirty="0" smtClean="0"/>
              <a:t>Chapman, H. N., et al. </a:t>
            </a:r>
            <a:r>
              <a:rPr lang="en-US" sz="1100" b="1" dirty="0" smtClean="0"/>
              <a:t>Nature</a:t>
            </a:r>
            <a:r>
              <a:rPr lang="en-US" sz="1100" dirty="0" smtClean="0"/>
              <a:t>, Feb 3</a:t>
            </a:r>
            <a:r>
              <a:rPr lang="en-US" sz="1100" baseline="30000" dirty="0" smtClean="0"/>
              <a:t>rd</a:t>
            </a:r>
            <a:r>
              <a:rPr lang="en-US" sz="1100" dirty="0" smtClean="0"/>
              <a:t>, 2011.</a:t>
            </a:r>
            <a:endParaRPr lang="en-US" sz="11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Rectangle 756"/>
          <p:cNvSpPr/>
          <p:nvPr/>
        </p:nvSpPr>
        <p:spPr>
          <a:xfrm>
            <a:off x="-23813" y="838200"/>
            <a:ext cx="9144001" cy="601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3"/>
          <p:cNvSpPr>
            <a:spLocks noChangeArrowheads="1"/>
          </p:cNvSpPr>
          <p:nvPr/>
        </p:nvSpPr>
        <p:spPr bwMode="auto">
          <a:xfrm>
            <a:off x="5314950" y="1431925"/>
            <a:ext cx="3829050" cy="5426075"/>
          </a:xfrm>
          <a:prstGeom prst="rect">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algn="ctr" fontAlgn="auto">
              <a:spcBef>
                <a:spcPts val="0"/>
              </a:spcBef>
              <a:spcAft>
                <a:spcPts val="0"/>
              </a:spcAft>
              <a:defRPr/>
            </a:pPr>
            <a:endParaRPr lang="en-US">
              <a:solidFill>
                <a:prstClr val="black"/>
              </a:solidFill>
              <a:latin typeface="Calibri"/>
              <a:cs typeface="Arial" charset="0"/>
            </a:endParaRPr>
          </a:p>
        </p:txBody>
      </p:sp>
      <p:sp>
        <p:nvSpPr>
          <p:cNvPr id="1489" name="AutoShape 5"/>
          <p:cNvSpPr>
            <a:spLocks noChangeArrowheads="1"/>
          </p:cNvSpPr>
          <p:nvPr/>
        </p:nvSpPr>
        <p:spPr bwMode="auto">
          <a:xfrm>
            <a:off x="2743200" y="1447800"/>
            <a:ext cx="3352800" cy="5410200"/>
          </a:xfrm>
          <a:prstGeom prst="homePlate">
            <a:avLst>
              <a:gd name="adj" fmla="val 16421"/>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r>
              <a:rPr lang="en-US" dirty="0">
                <a:solidFill>
                  <a:prstClr val="black"/>
                </a:solidFill>
                <a:latin typeface="Calibri"/>
                <a:cs typeface="Arial" charset="0"/>
              </a:rPr>
              <a:t> </a:t>
            </a:r>
          </a:p>
        </p:txBody>
      </p:sp>
      <p:sp>
        <p:nvSpPr>
          <p:cNvPr id="11268" name="Text Box 25"/>
          <p:cNvSpPr txBox="1">
            <a:spLocks noChangeArrowheads="1"/>
          </p:cNvSpPr>
          <p:nvPr/>
        </p:nvSpPr>
        <p:spPr bwMode="auto">
          <a:xfrm>
            <a:off x="5181600" y="914400"/>
            <a:ext cx="4267200" cy="477838"/>
          </a:xfrm>
          <a:prstGeom prst="rect">
            <a:avLst/>
          </a:prstGeom>
          <a:noFill/>
          <a:ln w="9525">
            <a:noFill/>
            <a:miter lim="800000"/>
            <a:headEnd/>
            <a:tailEnd/>
          </a:ln>
        </p:spPr>
        <p:txBody>
          <a:bodyPr lIns="0" tIns="0" rIns="0" bIns="0">
            <a:spAutoFit/>
          </a:bodyPr>
          <a:lstStyle/>
          <a:p>
            <a:pPr algn="ctr">
              <a:lnSpc>
                <a:spcPct val="85000"/>
              </a:lnSpc>
            </a:pPr>
            <a:r>
              <a:rPr lang="en-US" dirty="0">
                <a:solidFill>
                  <a:srgbClr val="4F8D69"/>
                </a:solidFill>
                <a:cs typeface="Arial" charset="0"/>
              </a:rPr>
              <a:t>Manufacturing/</a:t>
            </a:r>
          </a:p>
          <a:p>
            <a:pPr algn="ctr">
              <a:lnSpc>
                <a:spcPct val="85000"/>
              </a:lnSpc>
            </a:pPr>
            <a:r>
              <a:rPr lang="en-US" dirty="0">
                <a:solidFill>
                  <a:srgbClr val="4F8D69"/>
                </a:solidFill>
                <a:cs typeface="Arial" charset="0"/>
              </a:rPr>
              <a:t>Commercialization</a:t>
            </a:r>
          </a:p>
        </p:txBody>
      </p:sp>
      <p:sp>
        <p:nvSpPr>
          <p:cNvPr id="8" name="AutoShape 8"/>
          <p:cNvSpPr>
            <a:spLocks noChangeArrowheads="1"/>
          </p:cNvSpPr>
          <p:nvPr/>
        </p:nvSpPr>
        <p:spPr bwMode="auto">
          <a:xfrm>
            <a:off x="0" y="1447800"/>
            <a:ext cx="3276600" cy="5403850"/>
          </a:xfrm>
          <a:prstGeom prst="homePlate">
            <a:avLst>
              <a:gd name="adj" fmla="val 16506"/>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anchor="ctr"/>
          <a:lstStyle/>
          <a:p>
            <a:pPr fontAlgn="auto">
              <a:spcBef>
                <a:spcPts val="0"/>
              </a:spcBef>
              <a:spcAft>
                <a:spcPts val="0"/>
              </a:spcAft>
              <a:defRPr/>
            </a:pPr>
            <a:endParaRPr lang="en-US" dirty="0">
              <a:solidFill>
                <a:prstClr val="black"/>
              </a:solidFill>
              <a:latin typeface="Calibri"/>
              <a:cs typeface="Arial" charset="0"/>
            </a:endParaRPr>
          </a:p>
        </p:txBody>
      </p:sp>
      <p:pic>
        <p:nvPicPr>
          <p:cNvPr id="11270" name="Picture 18" descr="fig2-new-patent"/>
          <p:cNvPicPr>
            <a:picLocks noChangeAspect="1" noChangeArrowheads="1"/>
          </p:cNvPicPr>
          <p:nvPr/>
        </p:nvPicPr>
        <p:blipFill>
          <a:blip r:embed="rId3" cstate="print"/>
          <a:srcRect/>
          <a:stretch>
            <a:fillRect/>
          </a:stretch>
        </p:blipFill>
        <p:spPr bwMode="auto">
          <a:xfrm>
            <a:off x="76200" y="1524000"/>
            <a:ext cx="2623186" cy="1554480"/>
          </a:xfrm>
          <a:prstGeom prst="rect">
            <a:avLst/>
          </a:prstGeom>
          <a:noFill/>
          <a:ln w="9525">
            <a:solidFill>
              <a:srgbClr val="000000"/>
            </a:solidFill>
            <a:miter lim="800000"/>
            <a:headEnd/>
            <a:tailEnd/>
          </a:ln>
        </p:spPr>
      </p:pic>
      <p:sp>
        <p:nvSpPr>
          <p:cNvPr id="11271" name="Text Box 12"/>
          <p:cNvSpPr txBox="1">
            <a:spLocks noChangeArrowheads="1"/>
          </p:cNvSpPr>
          <p:nvPr/>
        </p:nvSpPr>
        <p:spPr bwMode="auto">
          <a:xfrm>
            <a:off x="228600" y="3101975"/>
            <a:ext cx="2971800" cy="777875"/>
          </a:xfrm>
          <a:prstGeom prst="rect">
            <a:avLst/>
          </a:prstGeom>
          <a:noFill/>
          <a:ln w="9525">
            <a:noFill/>
            <a:miter lim="800000"/>
            <a:headEnd/>
            <a:tailEnd/>
          </a:ln>
        </p:spPr>
        <p:txBody>
          <a:bodyPr>
            <a:spAutoFit/>
          </a:bodyPr>
          <a:lstStyle/>
          <a:p>
            <a:r>
              <a:rPr lang="en-US" sz="1500" b="1">
                <a:solidFill>
                  <a:prstClr val="black"/>
                </a:solidFill>
                <a:cs typeface="Arial" charset="0"/>
              </a:rPr>
              <a:t>Discovered new composite structures for </a:t>
            </a:r>
            <a:r>
              <a:rPr lang="en-US" sz="1500" b="1">
                <a:solidFill>
                  <a:srgbClr val="000000"/>
                </a:solidFill>
                <a:cs typeface="Arial" charset="0"/>
              </a:rPr>
              <a:t>stable, high-capacity cathodes</a:t>
            </a:r>
            <a:endParaRPr lang="en-US" sz="1600" b="1">
              <a:solidFill>
                <a:prstClr val="black"/>
              </a:solidFill>
              <a:cs typeface="Arial" charset="0"/>
            </a:endParaRPr>
          </a:p>
        </p:txBody>
      </p:sp>
      <p:grpSp>
        <p:nvGrpSpPr>
          <p:cNvPr id="4" name="Group 4"/>
          <p:cNvGrpSpPr>
            <a:grpSpLocks/>
          </p:cNvGrpSpPr>
          <p:nvPr/>
        </p:nvGrpSpPr>
        <p:grpSpPr bwMode="auto">
          <a:xfrm>
            <a:off x="3276600" y="1600200"/>
            <a:ext cx="2097087" cy="1447800"/>
            <a:chOff x="985" y="6"/>
            <a:chExt cx="3372" cy="2302"/>
          </a:xfrm>
        </p:grpSpPr>
        <p:sp>
          <p:nvSpPr>
            <p:cNvPr id="11293" name="Text Box 5"/>
            <p:cNvSpPr txBox="1">
              <a:spLocks noChangeArrowheads="1"/>
            </p:cNvSpPr>
            <p:nvPr/>
          </p:nvSpPr>
          <p:spPr bwMode="auto">
            <a:xfrm>
              <a:off x="985" y="6"/>
              <a:ext cx="921" cy="597"/>
            </a:xfrm>
            <a:prstGeom prst="rect">
              <a:avLst/>
            </a:prstGeom>
            <a:noFill/>
            <a:ln w="9525">
              <a:noFill/>
              <a:miter lim="800000"/>
              <a:headEnd/>
              <a:tailEnd/>
            </a:ln>
          </p:spPr>
          <p:txBody>
            <a:bodyPr wrap="none">
              <a:spAutoFit/>
            </a:bodyPr>
            <a:lstStyle/>
            <a:p>
              <a:pPr algn="ctr"/>
              <a:r>
                <a:rPr lang="en-US" sz="1200" b="1">
                  <a:solidFill>
                    <a:srgbClr val="010101"/>
                  </a:solidFill>
                  <a:ea typeface="ＭＳ Ｐゴシック" pitchFamily="34" charset="-128"/>
                  <a:cs typeface="Arial" charset="0"/>
                </a:rPr>
                <a:t>Li</a:t>
              </a:r>
              <a:r>
                <a:rPr lang="en-US" sz="1200" b="1" baseline="-25000">
                  <a:solidFill>
                    <a:srgbClr val="010101"/>
                  </a:solidFill>
                  <a:ea typeface="ＭＳ Ｐゴシック" pitchFamily="34" charset="-128"/>
                  <a:cs typeface="Arial" charset="0"/>
                </a:rPr>
                <a:t>x</a:t>
              </a:r>
              <a:r>
                <a:rPr lang="en-US" sz="1200" b="1">
                  <a:solidFill>
                    <a:srgbClr val="010101"/>
                  </a:solidFill>
                  <a:ea typeface="ＭＳ Ｐゴシック" pitchFamily="34" charset="-128"/>
                  <a:cs typeface="Arial" charset="0"/>
                </a:rPr>
                <a:t>C</a:t>
              </a:r>
              <a:r>
                <a:rPr lang="en-US" sz="1200" b="1" baseline="-25000">
                  <a:solidFill>
                    <a:srgbClr val="010101"/>
                  </a:solidFill>
                  <a:ea typeface="ＭＳ Ｐゴシック" pitchFamily="34" charset="-128"/>
                  <a:cs typeface="Arial" charset="0"/>
                </a:rPr>
                <a:t>6</a:t>
              </a:r>
              <a:endParaRPr lang="en-US" sz="1200" b="1">
                <a:solidFill>
                  <a:srgbClr val="010101"/>
                </a:solidFill>
                <a:ea typeface="ＭＳ Ｐゴシック" pitchFamily="34" charset="-128"/>
                <a:cs typeface="Arial" charset="0"/>
              </a:endParaRPr>
            </a:p>
            <a:p>
              <a:pPr algn="ctr"/>
              <a:r>
                <a:rPr lang="en-US" sz="1200" b="1">
                  <a:solidFill>
                    <a:srgbClr val="010101"/>
                  </a:solidFill>
                  <a:ea typeface="ＭＳ Ｐゴシック" pitchFamily="34" charset="-128"/>
                  <a:cs typeface="Arial" charset="0"/>
                </a:rPr>
                <a:t>(Anode)</a:t>
              </a:r>
            </a:p>
          </p:txBody>
        </p:sp>
        <p:sp>
          <p:nvSpPr>
            <p:cNvPr id="11294" name="Text Box 7"/>
            <p:cNvSpPr txBox="1">
              <a:spLocks noChangeArrowheads="1"/>
            </p:cNvSpPr>
            <p:nvPr/>
          </p:nvSpPr>
          <p:spPr bwMode="auto">
            <a:xfrm>
              <a:off x="2514" y="1829"/>
              <a:ext cx="469" cy="358"/>
            </a:xfrm>
            <a:prstGeom prst="rect">
              <a:avLst/>
            </a:prstGeom>
            <a:noFill/>
            <a:ln w="9525">
              <a:noFill/>
              <a:miter lim="800000"/>
              <a:headEnd/>
              <a:tailEnd/>
            </a:ln>
          </p:spPr>
          <p:txBody>
            <a:bodyPr wrap="none">
              <a:spAutoFit/>
            </a:bodyPr>
            <a:lstStyle/>
            <a:p>
              <a:r>
                <a:rPr lang="en-US" sz="1200" b="1">
                  <a:solidFill>
                    <a:srgbClr val="040404"/>
                  </a:solidFill>
                  <a:ea typeface="ＭＳ Ｐゴシック" pitchFamily="34" charset="-128"/>
                  <a:cs typeface="Arial" charset="0"/>
                </a:rPr>
                <a:t>Li</a:t>
              </a:r>
              <a:r>
                <a:rPr lang="en-US" sz="1200" b="1" baseline="30000">
                  <a:solidFill>
                    <a:srgbClr val="040404"/>
                  </a:solidFill>
                  <a:ea typeface="ＭＳ Ｐゴシック" pitchFamily="34" charset="-128"/>
                  <a:cs typeface="Arial" charset="0"/>
                </a:rPr>
                <a:t>+</a:t>
              </a:r>
              <a:endParaRPr lang="en-US" sz="1200" b="1">
                <a:solidFill>
                  <a:srgbClr val="040404"/>
                </a:solidFill>
                <a:ea typeface="ＭＳ Ｐゴシック" pitchFamily="34" charset="-128"/>
                <a:cs typeface="Arial" charset="0"/>
              </a:endParaRPr>
            </a:p>
          </p:txBody>
        </p:sp>
        <p:sp>
          <p:nvSpPr>
            <p:cNvPr id="11295" name="Text Box 8"/>
            <p:cNvSpPr txBox="1">
              <a:spLocks noChangeArrowheads="1"/>
            </p:cNvSpPr>
            <p:nvPr/>
          </p:nvSpPr>
          <p:spPr bwMode="auto">
            <a:xfrm>
              <a:off x="2277" y="718"/>
              <a:ext cx="244" cy="288"/>
            </a:xfrm>
            <a:prstGeom prst="rect">
              <a:avLst/>
            </a:prstGeom>
            <a:noFill/>
            <a:ln w="9525">
              <a:noFill/>
              <a:miter lim="800000"/>
              <a:headEnd/>
              <a:tailEnd/>
            </a:ln>
          </p:spPr>
          <p:txBody>
            <a:bodyPr wrap="none">
              <a:spAutoFit/>
            </a:bodyPr>
            <a:lstStyle/>
            <a:p>
              <a:r>
                <a:rPr lang="en-US">
                  <a:solidFill>
                    <a:prstClr val="black"/>
                  </a:solidFill>
                  <a:latin typeface="Times New Roman" pitchFamily="18" charset="0"/>
                  <a:ea typeface="ＭＳ Ｐゴシック" pitchFamily="34" charset="-128"/>
                  <a:cs typeface="Arial" charset="0"/>
                </a:rPr>
                <a:t>e</a:t>
              </a:r>
              <a:r>
                <a:rPr lang="en-US" baseline="30000">
                  <a:solidFill>
                    <a:prstClr val="black"/>
                  </a:solidFill>
                  <a:latin typeface="Times New Roman" pitchFamily="18" charset="0"/>
                  <a:ea typeface="ＭＳ Ｐゴシック" pitchFamily="34" charset="-128"/>
                  <a:cs typeface="Arial" charset="0"/>
                </a:rPr>
                <a:t>-</a:t>
              </a:r>
              <a:endParaRPr lang="en-US">
                <a:solidFill>
                  <a:prstClr val="black"/>
                </a:solidFill>
                <a:latin typeface="Times New Roman" pitchFamily="18" charset="0"/>
                <a:ea typeface="ＭＳ Ｐゴシック" pitchFamily="34" charset="-128"/>
                <a:cs typeface="Arial" charset="0"/>
              </a:endParaRPr>
            </a:p>
          </p:txBody>
        </p:sp>
        <p:pic>
          <p:nvPicPr>
            <p:cNvPr id="11296" name="Picture 9" descr="graphit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6" y="832"/>
              <a:ext cx="1344" cy="1418"/>
            </a:xfrm>
            <a:prstGeom prst="rect">
              <a:avLst/>
            </a:prstGeom>
            <a:noFill/>
            <a:ln w="9525">
              <a:noFill/>
              <a:miter lim="800000"/>
              <a:headEnd/>
              <a:tailEnd/>
            </a:ln>
          </p:spPr>
        </p:pic>
        <p:sp>
          <p:nvSpPr>
            <p:cNvPr id="11297" name="Oval 10"/>
            <p:cNvSpPr>
              <a:spLocks noChangeArrowheads="1"/>
            </p:cNvSpPr>
            <p:nvPr/>
          </p:nvSpPr>
          <p:spPr bwMode="auto">
            <a:xfrm>
              <a:off x="1868" y="1318"/>
              <a:ext cx="45"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298" name="Oval 11"/>
            <p:cNvSpPr>
              <a:spLocks noChangeArrowheads="1"/>
            </p:cNvSpPr>
            <p:nvPr/>
          </p:nvSpPr>
          <p:spPr bwMode="auto">
            <a:xfrm>
              <a:off x="1634" y="1318"/>
              <a:ext cx="46"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299" name="Oval 12"/>
            <p:cNvSpPr>
              <a:spLocks noChangeArrowheads="1"/>
            </p:cNvSpPr>
            <p:nvPr/>
          </p:nvSpPr>
          <p:spPr bwMode="auto">
            <a:xfrm>
              <a:off x="1413" y="1325"/>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0" name="Oval 13"/>
            <p:cNvSpPr>
              <a:spLocks noChangeArrowheads="1"/>
            </p:cNvSpPr>
            <p:nvPr/>
          </p:nvSpPr>
          <p:spPr bwMode="auto">
            <a:xfrm>
              <a:off x="1387" y="1714"/>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1" name="Oval 14"/>
            <p:cNvSpPr>
              <a:spLocks noChangeArrowheads="1"/>
            </p:cNvSpPr>
            <p:nvPr/>
          </p:nvSpPr>
          <p:spPr bwMode="auto">
            <a:xfrm>
              <a:off x="1608" y="1707"/>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2" name="Oval 15"/>
            <p:cNvSpPr>
              <a:spLocks noChangeArrowheads="1"/>
            </p:cNvSpPr>
            <p:nvPr/>
          </p:nvSpPr>
          <p:spPr bwMode="auto">
            <a:xfrm>
              <a:off x="2471" y="1250"/>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3" name="Oval 16"/>
            <p:cNvSpPr>
              <a:spLocks noChangeArrowheads="1"/>
            </p:cNvSpPr>
            <p:nvPr/>
          </p:nvSpPr>
          <p:spPr bwMode="auto">
            <a:xfrm>
              <a:off x="1861" y="1700"/>
              <a:ext cx="46"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4" name="Oval 17"/>
            <p:cNvSpPr>
              <a:spLocks noChangeArrowheads="1"/>
            </p:cNvSpPr>
            <p:nvPr/>
          </p:nvSpPr>
          <p:spPr bwMode="auto">
            <a:xfrm>
              <a:off x="2095" y="1687"/>
              <a:ext cx="46"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5" name="Oval 18"/>
            <p:cNvSpPr>
              <a:spLocks noChangeArrowheads="1"/>
            </p:cNvSpPr>
            <p:nvPr/>
          </p:nvSpPr>
          <p:spPr bwMode="auto">
            <a:xfrm>
              <a:off x="2303" y="1687"/>
              <a:ext cx="45" cy="61"/>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sp>
          <p:nvSpPr>
            <p:cNvPr id="11306" name="Oval 19"/>
            <p:cNvSpPr>
              <a:spLocks noChangeArrowheads="1"/>
            </p:cNvSpPr>
            <p:nvPr/>
          </p:nvSpPr>
          <p:spPr bwMode="auto">
            <a:xfrm>
              <a:off x="2069" y="1318"/>
              <a:ext cx="46" cy="62"/>
            </a:xfrm>
            <a:prstGeom prst="ellipse">
              <a:avLst/>
            </a:prstGeom>
            <a:solidFill>
              <a:srgbClr val="000000"/>
            </a:solidFill>
            <a:ln w="9525">
              <a:noFill/>
              <a:round/>
              <a:headEnd/>
              <a:tailEnd/>
            </a:ln>
          </p:spPr>
          <p:txBody>
            <a:bodyPr wrap="none" anchor="ctr">
              <a:spAutoFit/>
            </a:bodyPr>
            <a:lstStyle/>
            <a:p>
              <a:endParaRPr lang="en-US">
                <a:solidFill>
                  <a:prstClr val="black"/>
                </a:solidFill>
                <a:latin typeface="Calibri" pitchFamily="34" charset="0"/>
                <a:cs typeface="Arial" charset="0"/>
              </a:endParaRPr>
            </a:p>
          </p:txBody>
        </p:sp>
        <p:pic>
          <p:nvPicPr>
            <p:cNvPr id="11307" name="Picture 20" descr="graphite"/>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34" y="890"/>
              <a:ext cx="1344" cy="1418"/>
            </a:xfrm>
            <a:prstGeom prst="rect">
              <a:avLst/>
            </a:prstGeom>
            <a:noFill/>
            <a:ln w="9525">
              <a:noFill/>
              <a:miter lim="800000"/>
              <a:headEnd/>
              <a:tailEnd/>
            </a:ln>
          </p:spPr>
        </p:pic>
        <p:sp>
          <p:nvSpPr>
            <p:cNvPr id="11308" name="Line 21"/>
            <p:cNvSpPr>
              <a:spLocks noChangeShapeType="1"/>
            </p:cNvSpPr>
            <p:nvPr/>
          </p:nvSpPr>
          <p:spPr bwMode="auto">
            <a:xfrm>
              <a:off x="1913" y="801"/>
              <a:ext cx="0" cy="244"/>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grpSp>
          <p:nvGrpSpPr>
            <p:cNvPr id="6" name="Group 22"/>
            <p:cNvGrpSpPr>
              <a:grpSpLocks/>
            </p:cNvGrpSpPr>
            <p:nvPr/>
          </p:nvGrpSpPr>
          <p:grpSpPr bwMode="auto">
            <a:xfrm>
              <a:off x="3058" y="986"/>
              <a:ext cx="1299" cy="1176"/>
              <a:chOff x="3089" y="966"/>
              <a:chExt cx="1299" cy="1176"/>
            </a:xfrm>
          </p:grpSpPr>
          <p:sp>
            <p:nvSpPr>
              <p:cNvPr id="11317" name="Freeform 23"/>
              <p:cNvSpPr>
                <a:spLocks/>
              </p:cNvSpPr>
              <p:nvPr/>
            </p:nvSpPr>
            <p:spPr bwMode="auto">
              <a:xfrm>
                <a:off x="3089" y="1477"/>
                <a:ext cx="252" cy="181"/>
              </a:xfrm>
              <a:custGeom>
                <a:avLst/>
                <a:gdLst>
                  <a:gd name="T0" fmla="*/ 0 w 2503"/>
                  <a:gd name="T1" fmla="*/ 0 h 1659"/>
                  <a:gd name="T2" fmla="*/ 0 w 2503"/>
                  <a:gd name="T3" fmla="*/ 0 h 1659"/>
                  <a:gd name="T4" fmla="*/ 0 w 2503"/>
                  <a:gd name="T5" fmla="*/ 0 h 1659"/>
                  <a:gd name="T6" fmla="*/ 0 w 2503"/>
                  <a:gd name="T7" fmla="*/ 0 h 1659"/>
                  <a:gd name="T8" fmla="*/ 0 w 2503"/>
                  <a:gd name="T9" fmla="*/ 0 h 1659"/>
                  <a:gd name="T10" fmla="*/ 0 w 2503"/>
                  <a:gd name="T11" fmla="*/ 0 h 1659"/>
                  <a:gd name="T12" fmla="*/ 0 w 2503"/>
                  <a:gd name="T13" fmla="*/ 0 h 1659"/>
                  <a:gd name="T14" fmla="*/ 0 60000 65536"/>
                  <a:gd name="T15" fmla="*/ 0 60000 65536"/>
                  <a:gd name="T16" fmla="*/ 0 60000 65536"/>
                  <a:gd name="T17" fmla="*/ 0 60000 65536"/>
                  <a:gd name="T18" fmla="*/ 0 60000 65536"/>
                  <a:gd name="T19" fmla="*/ 0 60000 65536"/>
                  <a:gd name="T20" fmla="*/ 0 60000 65536"/>
                  <a:gd name="T21" fmla="*/ 0 w 2503"/>
                  <a:gd name="T22" fmla="*/ 0 h 1659"/>
                  <a:gd name="T23" fmla="*/ 2503 w 2503"/>
                  <a:gd name="T24" fmla="*/ 1659 h 16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3" h="1659">
                    <a:moveTo>
                      <a:pt x="2096" y="1507"/>
                    </a:moveTo>
                    <a:lnTo>
                      <a:pt x="1737" y="1659"/>
                    </a:lnTo>
                    <a:lnTo>
                      <a:pt x="0" y="1646"/>
                    </a:lnTo>
                    <a:lnTo>
                      <a:pt x="332" y="84"/>
                    </a:lnTo>
                    <a:lnTo>
                      <a:pt x="800" y="51"/>
                    </a:lnTo>
                    <a:lnTo>
                      <a:pt x="2503" y="0"/>
                    </a:lnTo>
                    <a:lnTo>
                      <a:pt x="2096" y="150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18" name="Freeform 24"/>
              <p:cNvSpPr>
                <a:spLocks/>
              </p:cNvSpPr>
              <p:nvPr/>
            </p:nvSpPr>
            <p:spPr bwMode="auto">
              <a:xfrm>
                <a:off x="3089" y="1477"/>
                <a:ext cx="252" cy="181"/>
              </a:xfrm>
              <a:custGeom>
                <a:avLst/>
                <a:gdLst>
                  <a:gd name="T0" fmla="*/ 0 w 2503"/>
                  <a:gd name="T1" fmla="*/ 0 h 1659"/>
                  <a:gd name="T2" fmla="*/ 0 w 2503"/>
                  <a:gd name="T3" fmla="*/ 0 h 1659"/>
                  <a:gd name="T4" fmla="*/ 0 w 2503"/>
                  <a:gd name="T5" fmla="*/ 0 h 1659"/>
                  <a:gd name="T6" fmla="*/ 0 w 2503"/>
                  <a:gd name="T7" fmla="*/ 0 h 1659"/>
                  <a:gd name="T8" fmla="*/ 0 w 2503"/>
                  <a:gd name="T9" fmla="*/ 0 h 1659"/>
                  <a:gd name="T10" fmla="*/ 0 w 2503"/>
                  <a:gd name="T11" fmla="*/ 0 h 1659"/>
                  <a:gd name="T12" fmla="*/ 0 w 2503"/>
                  <a:gd name="T13" fmla="*/ 0 h 1659"/>
                  <a:gd name="T14" fmla="*/ 0 60000 65536"/>
                  <a:gd name="T15" fmla="*/ 0 60000 65536"/>
                  <a:gd name="T16" fmla="*/ 0 60000 65536"/>
                  <a:gd name="T17" fmla="*/ 0 60000 65536"/>
                  <a:gd name="T18" fmla="*/ 0 60000 65536"/>
                  <a:gd name="T19" fmla="*/ 0 60000 65536"/>
                  <a:gd name="T20" fmla="*/ 0 60000 65536"/>
                  <a:gd name="T21" fmla="*/ 0 w 2503"/>
                  <a:gd name="T22" fmla="*/ 0 h 1659"/>
                  <a:gd name="T23" fmla="*/ 2503 w 2503"/>
                  <a:gd name="T24" fmla="*/ 1659 h 16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3" h="1659">
                    <a:moveTo>
                      <a:pt x="2096" y="1507"/>
                    </a:moveTo>
                    <a:lnTo>
                      <a:pt x="1737" y="1659"/>
                    </a:lnTo>
                    <a:lnTo>
                      <a:pt x="0" y="1646"/>
                    </a:lnTo>
                    <a:lnTo>
                      <a:pt x="332" y="84"/>
                    </a:lnTo>
                    <a:lnTo>
                      <a:pt x="800" y="51"/>
                    </a:lnTo>
                    <a:lnTo>
                      <a:pt x="2503" y="0"/>
                    </a:lnTo>
                    <a:lnTo>
                      <a:pt x="2096" y="150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grpSp>
            <p:nvGrpSpPr>
              <p:cNvPr id="7" name="Group 25"/>
              <p:cNvGrpSpPr>
                <a:grpSpLocks/>
              </p:cNvGrpSpPr>
              <p:nvPr/>
            </p:nvGrpSpPr>
            <p:grpSpPr bwMode="auto">
              <a:xfrm>
                <a:off x="3120" y="966"/>
                <a:ext cx="1268" cy="1176"/>
                <a:chOff x="3120" y="966"/>
                <a:chExt cx="1268" cy="1176"/>
              </a:xfrm>
            </p:grpSpPr>
            <p:sp>
              <p:nvSpPr>
                <p:cNvPr id="11320" name="Freeform 26"/>
                <p:cNvSpPr>
                  <a:spLocks/>
                </p:cNvSpPr>
                <p:nvPr/>
              </p:nvSpPr>
              <p:spPr bwMode="auto">
                <a:xfrm>
                  <a:off x="3630" y="1735"/>
                  <a:ext cx="96" cy="106"/>
                </a:xfrm>
                <a:custGeom>
                  <a:avLst/>
                  <a:gdLst>
                    <a:gd name="T0" fmla="*/ 0 w 963"/>
                    <a:gd name="T1" fmla="*/ 0 h 978"/>
                    <a:gd name="T2" fmla="*/ 0 w 963"/>
                    <a:gd name="T3" fmla="*/ 0 h 978"/>
                    <a:gd name="T4" fmla="*/ 0 w 963"/>
                    <a:gd name="T5" fmla="*/ 0 h 978"/>
                    <a:gd name="T6" fmla="*/ 0 w 963"/>
                    <a:gd name="T7" fmla="*/ 0 h 978"/>
                    <a:gd name="T8" fmla="*/ 0 w 963"/>
                    <a:gd name="T9" fmla="*/ 0 h 978"/>
                    <a:gd name="T10" fmla="*/ 0 w 963"/>
                    <a:gd name="T11" fmla="*/ 0 h 978"/>
                    <a:gd name="T12" fmla="*/ 0 w 963"/>
                    <a:gd name="T13" fmla="*/ 0 h 978"/>
                    <a:gd name="T14" fmla="*/ 0 w 963"/>
                    <a:gd name="T15" fmla="*/ 0 h 978"/>
                    <a:gd name="T16" fmla="*/ 0 w 963"/>
                    <a:gd name="T17" fmla="*/ 0 h 978"/>
                    <a:gd name="T18" fmla="*/ 0 w 963"/>
                    <a:gd name="T19" fmla="*/ 0 h 978"/>
                    <a:gd name="T20" fmla="*/ 0 w 963"/>
                    <a:gd name="T21" fmla="*/ 0 h 978"/>
                    <a:gd name="T22" fmla="*/ 0 w 963"/>
                    <a:gd name="T23" fmla="*/ 0 h 978"/>
                    <a:gd name="T24" fmla="*/ 0 w 963"/>
                    <a:gd name="T25" fmla="*/ 0 h 978"/>
                    <a:gd name="T26" fmla="*/ 0 w 963"/>
                    <a:gd name="T27" fmla="*/ 0 h 978"/>
                    <a:gd name="T28" fmla="*/ 0 w 963"/>
                    <a:gd name="T29" fmla="*/ 0 h 978"/>
                    <a:gd name="T30" fmla="*/ 0 w 963"/>
                    <a:gd name="T31" fmla="*/ 0 h 978"/>
                    <a:gd name="T32" fmla="*/ 0 w 963"/>
                    <a:gd name="T33" fmla="*/ 0 h 978"/>
                    <a:gd name="T34" fmla="*/ 0 w 963"/>
                    <a:gd name="T35" fmla="*/ 0 h 978"/>
                    <a:gd name="T36" fmla="*/ 0 w 963"/>
                    <a:gd name="T37" fmla="*/ 0 h 978"/>
                    <a:gd name="T38" fmla="*/ 0 w 963"/>
                    <a:gd name="T39" fmla="*/ 0 h 978"/>
                    <a:gd name="T40" fmla="*/ 0 w 963"/>
                    <a:gd name="T41" fmla="*/ 0 h 978"/>
                    <a:gd name="T42" fmla="*/ 0 w 963"/>
                    <a:gd name="T43" fmla="*/ 0 h 978"/>
                    <a:gd name="T44" fmla="*/ 0 w 963"/>
                    <a:gd name="T45" fmla="*/ 0 h 978"/>
                    <a:gd name="T46" fmla="*/ 0 w 963"/>
                    <a:gd name="T47" fmla="*/ 0 h 978"/>
                    <a:gd name="T48" fmla="*/ 0 w 963"/>
                    <a:gd name="T49" fmla="*/ 0 h 978"/>
                    <a:gd name="T50" fmla="*/ 0 w 963"/>
                    <a:gd name="T51" fmla="*/ 0 h 978"/>
                    <a:gd name="T52" fmla="*/ 0 w 963"/>
                    <a:gd name="T53" fmla="*/ 0 h 978"/>
                    <a:gd name="T54" fmla="*/ 0 w 963"/>
                    <a:gd name="T55" fmla="*/ 0 h 978"/>
                    <a:gd name="T56" fmla="*/ 0 w 963"/>
                    <a:gd name="T57" fmla="*/ 0 h 978"/>
                    <a:gd name="T58" fmla="*/ 0 w 963"/>
                    <a:gd name="T59" fmla="*/ 0 h 978"/>
                    <a:gd name="T60" fmla="*/ 0 w 963"/>
                    <a:gd name="T61" fmla="*/ 0 h 978"/>
                    <a:gd name="T62" fmla="*/ 0 w 963"/>
                    <a:gd name="T63" fmla="*/ 0 h 978"/>
                    <a:gd name="T64" fmla="*/ 0 w 963"/>
                    <a:gd name="T65" fmla="*/ 0 h 978"/>
                    <a:gd name="T66" fmla="*/ 0 w 963"/>
                    <a:gd name="T67" fmla="*/ 0 h 978"/>
                    <a:gd name="T68" fmla="*/ 0 w 963"/>
                    <a:gd name="T69" fmla="*/ 0 h 978"/>
                    <a:gd name="T70" fmla="*/ 0 w 963"/>
                    <a:gd name="T71" fmla="*/ 0 h 978"/>
                    <a:gd name="T72" fmla="*/ 0 w 963"/>
                    <a:gd name="T73" fmla="*/ 0 h 978"/>
                    <a:gd name="T74" fmla="*/ 0 w 963"/>
                    <a:gd name="T75" fmla="*/ 0 h 9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3"/>
                    <a:gd name="T115" fmla="*/ 0 h 978"/>
                    <a:gd name="T116" fmla="*/ 963 w 963"/>
                    <a:gd name="T117" fmla="*/ 978 h 9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3" h="978">
                      <a:moveTo>
                        <a:pt x="0" y="935"/>
                      </a:moveTo>
                      <a:lnTo>
                        <a:pt x="920" y="0"/>
                      </a:lnTo>
                      <a:lnTo>
                        <a:pt x="920" y="2"/>
                      </a:lnTo>
                      <a:lnTo>
                        <a:pt x="923" y="2"/>
                      </a:lnTo>
                      <a:lnTo>
                        <a:pt x="925" y="4"/>
                      </a:lnTo>
                      <a:lnTo>
                        <a:pt x="927" y="6"/>
                      </a:lnTo>
                      <a:lnTo>
                        <a:pt x="930" y="9"/>
                      </a:lnTo>
                      <a:lnTo>
                        <a:pt x="935" y="13"/>
                      </a:lnTo>
                      <a:lnTo>
                        <a:pt x="938" y="16"/>
                      </a:lnTo>
                      <a:lnTo>
                        <a:pt x="943" y="21"/>
                      </a:lnTo>
                      <a:lnTo>
                        <a:pt x="947" y="25"/>
                      </a:lnTo>
                      <a:lnTo>
                        <a:pt x="951" y="29"/>
                      </a:lnTo>
                      <a:lnTo>
                        <a:pt x="955" y="33"/>
                      </a:lnTo>
                      <a:lnTo>
                        <a:pt x="958" y="37"/>
                      </a:lnTo>
                      <a:lnTo>
                        <a:pt x="961" y="39"/>
                      </a:lnTo>
                      <a:lnTo>
                        <a:pt x="962" y="41"/>
                      </a:lnTo>
                      <a:lnTo>
                        <a:pt x="963" y="44"/>
                      </a:lnTo>
                      <a:lnTo>
                        <a:pt x="43" y="978"/>
                      </a:lnTo>
                      <a:lnTo>
                        <a:pt x="42" y="978"/>
                      </a:lnTo>
                      <a:lnTo>
                        <a:pt x="40" y="977"/>
                      </a:lnTo>
                      <a:lnTo>
                        <a:pt x="38" y="976"/>
                      </a:lnTo>
                      <a:lnTo>
                        <a:pt x="35" y="973"/>
                      </a:lnTo>
                      <a:lnTo>
                        <a:pt x="31" y="970"/>
                      </a:lnTo>
                      <a:lnTo>
                        <a:pt x="27" y="966"/>
                      </a:lnTo>
                      <a:lnTo>
                        <a:pt x="23" y="963"/>
                      </a:lnTo>
                      <a:lnTo>
                        <a:pt x="19" y="959"/>
                      </a:lnTo>
                      <a:lnTo>
                        <a:pt x="14" y="955"/>
                      </a:lnTo>
                      <a:lnTo>
                        <a:pt x="11" y="951"/>
                      </a:lnTo>
                      <a:lnTo>
                        <a:pt x="8" y="946"/>
                      </a:lnTo>
                      <a:lnTo>
                        <a:pt x="4" y="943"/>
                      </a:lnTo>
                      <a:lnTo>
                        <a:pt x="2" y="940"/>
                      </a:lnTo>
                      <a:lnTo>
                        <a:pt x="0" y="938"/>
                      </a:lnTo>
                      <a:lnTo>
                        <a:pt x="0" y="936"/>
                      </a:lnTo>
                      <a:lnTo>
                        <a:pt x="0" y="93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1" name="Freeform 27"/>
                <p:cNvSpPr>
                  <a:spLocks/>
                </p:cNvSpPr>
                <p:nvPr/>
              </p:nvSpPr>
              <p:spPr bwMode="auto">
                <a:xfrm>
                  <a:off x="3630" y="1735"/>
                  <a:ext cx="96" cy="106"/>
                </a:xfrm>
                <a:custGeom>
                  <a:avLst/>
                  <a:gdLst>
                    <a:gd name="T0" fmla="*/ 0 w 963"/>
                    <a:gd name="T1" fmla="*/ 0 h 978"/>
                    <a:gd name="T2" fmla="*/ 0 w 963"/>
                    <a:gd name="T3" fmla="*/ 0 h 978"/>
                    <a:gd name="T4" fmla="*/ 0 w 963"/>
                    <a:gd name="T5" fmla="*/ 0 h 978"/>
                    <a:gd name="T6" fmla="*/ 0 w 963"/>
                    <a:gd name="T7" fmla="*/ 0 h 978"/>
                    <a:gd name="T8" fmla="*/ 0 w 963"/>
                    <a:gd name="T9" fmla="*/ 0 h 978"/>
                    <a:gd name="T10" fmla="*/ 0 w 963"/>
                    <a:gd name="T11" fmla="*/ 0 h 978"/>
                    <a:gd name="T12" fmla="*/ 0 w 963"/>
                    <a:gd name="T13" fmla="*/ 0 h 978"/>
                    <a:gd name="T14" fmla="*/ 0 w 963"/>
                    <a:gd name="T15" fmla="*/ 0 h 978"/>
                    <a:gd name="T16" fmla="*/ 0 w 963"/>
                    <a:gd name="T17" fmla="*/ 0 h 978"/>
                    <a:gd name="T18" fmla="*/ 0 w 963"/>
                    <a:gd name="T19" fmla="*/ 0 h 978"/>
                    <a:gd name="T20" fmla="*/ 0 w 963"/>
                    <a:gd name="T21" fmla="*/ 0 h 978"/>
                    <a:gd name="T22" fmla="*/ 0 w 963"/>
                    <a:gd name="T23" fmla="*/ 0 h 978"/>
                    <a:gd name="T24" fmla="*/ 0 w 963"/>
                    <a:gd name="T25" fmla="*/ 0 h 978"/>
                    <a:gd name="T26" fmla="*/ 0 w 963"/>
                    <a:gd name="T27" fmla="*/ 0 h 978"/>
                    <a:gd name="T28" fmla="*/ 0 w 963"/>
                    <a:gd name="T29" fmla="*/ 0 h 978"/>
                    <a:gd name="T30" fmla="*/ 0 w 963"/>
                    <a:gd name="T31" fmla="*/ 0 h 978"/>
                    <a:gd name="T32" fmla="*/ 0 w 963"/>
                    <a:gd name="T33" fmla="*/ 0 h 978"/>
                    <a:gd name="T34" fmla="*/ 0 w 963"/>
                    <a:gd name="T35" fmla="*/ 0 h 978"/>
                    <a:gd name="T36" fmla="*/ 0 w 963"/>
                    <a:gd name="T37" fmla="*/ 0 h 978"/>
                    <a:gd name="T38" fmla="*/ 0 w 963"/>
                    <a:gd name="T39" fmla="*/ 0 h 978"/>
                    <a:gd name="T40" fmla="*/ 0 w 963"/>
                    <a:gd name="T41" fmla="*/ 0 h 978"/>
                    <a:gd name="T42" fmla="*/ 0 w 963"/>
                    <a:gd name="T43" fmla="*/ 0 h 978"/>
                    <a:gd name="T44" fmla="*/ 0 w 963"/>
                    <a:gd name="T45" fmla="*/ 0 h 978"/>
                    <a:gd name="T46" fmla="*/ 0 w 963"/>
                    <a:gd name="T47" fmla="*/ 0 h 978"/>
                    <a:gd name="T48" fmla="*/ 0 w 963"/>
                    <a:gd name="T49" fmla="*/ 0 h 978"/>
                    <a:gd name="T50" fmla="*/ 0 w 963"/>
                    <a:gd name="T51" fmla="*/ 0 h 978"/>
                    <a:gd name="T52" fmla="*/ 0 w 963"/>
                    <a:gd name="T53" fmla="*/ 0 h 978"/>
                    <a:gd name="T54" fmla="*/ 0 w 963"/>
                    <a:gd name="T55" fmla="*/ 0 h 978"/>
                    <a:gd name="T56" fmla="*/ 0 w 963"/>
                    <a:gd name="T57" fmla="*/ 0 h 978"/>
                    <a:gd name="T58" fmla="*/ 0 w 963"/>
                    <a:gd name="T59" fmla="*/ 0 h 978"/>
                    <a:gd name="T60" fmla="*/ 0 w 963"/>
                    <a:gd name="T61" fmla="*/ 0 h 978"/>
                    <a:gd name="T62" fmla="*/ 0 w 963"/>
                    <a:gd name="T63" fmla="*/ 0 h 978"/>
                    <a:gd name="T64" fmla="*/ 0 w 963"/>
                    <a:gd name="T65" fmla="*/ 0 h 978"/>
                    <a:gd name="T66" fmla="*/ 0 w 963"/>
                    <a:gd name="T67" fmla="*/ 0 h 978"/>
                    <a:gd name="T68" fmla="*/ 0 w 963"/>
                    <a:gd name="T69" fmla="*/ 0 h 978"/>
                    <a:gd name="T70" fmla="*/ 0 w 963"/>
                    <a:gd name="T71" fmla="*/ 0 h 978"/>
                    <a:gd name="T72" fmla="*/ 0 w 963"/>
                    <a:gd name="T73" fmla="*/ 0 h 978"/>
                    <a:gd name="T74" fmla="*/ 0 w 963"/>
                    <a:gd name="T75" fmla="*/ 0 h 9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3"/>
                    <a:gd name="T115" fmla="*/ 0 h 978"/>
                    <a:gd name="T116" fmla="*/ 963 w 963"/>
                    <a:gd name="T117" fmla="*/ 978 h 9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3" h="978">
                      <a:moveTo>
                        <a:pt x="0" y="935"/>
                      </a:moveTo>
                      <a:lnTo>
                        <a:pt x="920" y="0"/>
                      </a:lnTo>
                      <a:lnTo>
                        <a:pt x="920" y="2"/>
                      </a:lnTo>
                      <a:lnTo>
                        <a:pt x="923" y="2"/>
                      </a:lnTo>
                      <a:lnTo>
                        <a:pt x="925" y="4"/>
                      </a:lnTo>
                      <a:lnTo>
                        <a:pt x="927" y="6"/>
                      </a:lnTo>
                      <a:lnTo>
                        <a:pt x="930" y="9"/>
                      </a:lnTo>
                      <a:lnTo>
                        <a:pt x="935" y="13"/>
                      </a:lnTo>
                      <a:lnTo>
                        <a:pt x="938" y="16"/>
                      </a:lnTo>
                      <a:lnTo>
                        <a:pt x="943" y="21"/>
                      </a:lnTo>
                      <a:lnTo>
                        <a:pt x="947" y="25"/>
                      </a:lnTo>
                      <a:lnTo>
                        <a:pt x="951" y="29"/>
                      </a:lnTo>
                      <a:lnTo>
                        <a:pt x="955" y="33"/>
                      </a:lnTo>
                      <a:lnTo>
                        <a:pt x="958" y="37"/>
                      </a:lnTo>
                      <a:lnTo>
                        <a:pt x="961" y="39"/>
                      </a:lnTo>
                      <a:lnTo>
                        <a:pt x="962" y="41"/>
                      </a:lnTo>
                      <a:lnTo>
                        <a:pt x="963" y="44"/>
                      </a:lnTo>
                      <a:lnTo>
                        <a:pt x="43" y="978"/>
                      </a:lnTo>
                      <a:lnTo>
                        <a:pt x="42" y="978"/>
                      </a:lnTo>
                      <a:lnTo>
                        <a:pt x="40" y="977"/>
                      </a:lnTo>
                      <a:lnTo>
                        <a:pt x="38" y="976"/>
                      </a:lnTo>
                      <a:lnTo>
                        <a:pt x="35" y="973"/>
                      </a:lnTo>
                      <a:lnTo>
                        <a:pt x="31" y="970"/>
                      </a:lnTo>
                      <a:lnTo>
                        <a:pt x="27" y="966"/>
                      </a:lnTo>
                      <a:lnTo>
                        <a:pt x="23" y="963"/>
                      </a:lnTo>
                      <a:lnTo>
                        <a:pt x="19" y="959"/>
                      </a:lnTo>
                      <a:lnTo>
                        <a:pt x="14" y="955"/>
                      </a:lnTo>
                      <a:lnTo>
                        <a:pt x="11" y="951"/>
                      </a:lnTo>
                      <a:lnTo>
                        <a:pt x="8" y="946"/>
                      </a:lnTo>
                      <a:lnTo>
                        <a:pt x="4" y="943"/>
                      </a:lnTo>
                      <a:lnTo>
                        <a:pt x="2" y="940"/>
                      </a:lnTo>
                      <a:lnTo>
                        <a:pt x="0" y="938"/>
                      </a:lnTo>
                      <a:lnTo>
                        <a:pt x="0" y="936"/>
                      </a:lnTo>
                      <a:lnTo>
                        <a:pt x="0" y="93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2" name="Oval 28"/>
                <p:cNvSpPr>
                  <a:spLocks noChangeArrowheads="1"/>
                </p:cNvSpPr>
                <p:nvPr/>
              </p:nvSpPr>
              <p:spPr bwMode="auto">
                <a:xfrm>
                  <a:off x="3718" y="1698"/>
                  <a:ext cx="43" cy="4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23" name="Freeform 29"/>
                <p:cNvSpPr>
                  <a:spLocks/>
                </p:cNvSpPr>
                <p:nvPr/>
              </p:nvSpPr>
              <p:spPr bwMode="auto">
                <a:xfrm>
                  <a:off x="3572" y="1749"/>
                  <a:ext cx="62" cy="93"/>
                </a:xfrm>
                <a:custGeom>
                  <a:avLst/>
                  <a:gdLst>
                    <a:gd name="T0" fmla="*/ 0 w 616"/>
                    <a:gd name="T1" fmla="*/ 0 h 851"/>
                    <a:gd name="T2" fmla="*/ 0 w 616"/>
                    <a:gd name="T3" fmla="*/ 0 h 851"/>
                    <a:gd name="T4" fmla="*/ 0 w 616"/>
                    <a:gd name="T5" fmla="*/ 0 h 851"/>
                    <a:gd name="T6" fmla="*/ 0 w 616"/>
                    <a:gd name="T7" fmla="*/ 0 h 851"/>
                    <a:gd name="T8" fmla="*/ 0 w 616"/>
                    <a:gd name="T9" fmla="*/ 0 h 851"/>
                    <a:gd name="T10" fmla="*/ 0 w 616"/>
                    <a:gd name="T11" fmla="*/ 0 h 851"/>
                    <a:gd name="T12" fmla="*/ 0 w 616"/>
                    <a:gd name="T13" fmla="*/ 0 h 851"/>
                    <a:gd name="T14" fmla="*/ 0 w 616"/>
                    <a:gd name="T15" fmla="*/ 0 h 851"/>
                    <a:gd name="T16" fmla="*/ 0 w 616"/>
                    <a:gd name="T17" fmla="*/ 0 h 851"/>
                    <a:gd name="T18" fmla="*/ 0 w 616"/>
                    <a:gd name="T19" fmla="*/ 0 h 851"/>
                    <a:gd name="T20" fmla="*/ 0 w 616"/>
                    <a:gd name="T21" fmla="*/ 0 h 851"/>
                    <a:gd name="T22" fmla="*/ 0 w 616"/>
                    <a:gd name="T23" fmla="*/ 0 h 851"/>
                    <a:gd name="T24" fmla="*/ 0 w 616"/>
                    <a:gd name="T25" fmla="*/ 0 h 851"/>
                    <a:gd name="T26" fmla="*/ 0 w 616"/>
                    <a:gd name="T27" fmla="*/ 0 h 851"/>
                    <a:gd name="T28" fmla="*/ 0 w 616"/>
                    <a:gd name="T29" fmla="*/ 0 h 851"/>
                    <a:gd name="T30" fmla="*/ 0 w 616"/>
                    <a:gd name="T31" fmla="*/ 0 h 851"/>
                    <a:gd name="T32" fmla="*/ 0 w 616"/>
                    <a:gd name="T33" fmla="*/ 0 h 851"/>
                    <a:gd name="T34" fmla="*/ 0 w 616"/>
                    <a:gd name="T35" fmla="*/ 0 h 851"/>
                    <a:gd name="T36" fmla="*/ 0 w 616"/>
                    <a:gd name="T37" fmla="*/ 0 h 851"/>
                    <a:gd name="T38" fmla="*/ 0 w 616"/>
                    <a:gd name="T39" fmla="*/ 0 h 851"/>
                    <a:gd name="T40" fmla="*/ 0 w 616"/>
                    <a:gd name="T41" fmla="*/ 0 h 851"/>
                    <a:gd name="T42" fmla="*/ 0 w 616"/>
                    <a:gd name="T43" fmla="*/ 0 h 8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6"/>
                    <a:gd name="T67" fmla="*/ 0 h 851"/>
                    <a:gd name="T68" fmla="*/ 616 w 616"/>
                    <a:gd name="T69" fmla="*/ 851 h 8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6" h="851">
                      <a:moveTo>
                        <a:pt x="564" y="844"/>
                      </a:moveTo>
                      <a:lnTo>
                        <a:pt x="0" y="35"/>
                      </a:lnTo>
                      <a:lnTo>
                        <a:pt x="52" y="0"/>
                      </a:lnTo>
                      <a:lnTo>
                        <a:pt x="614" y="809"/>
                      </a:lnTo>
                      <a:lnTo>
                        <a:pt x="616" y="813"/>
                      </a:lnTo>
                      <a:lnTo>
                        <a:pt x="616" y="817"/>
                      </a:lnTo>
                      <a:lnTo>
                        <a:pt x="616" y="822"/>
                      </a:lnTo>
                      <a:lnTo>
                        <a:pt x="615" y="826"/>
                      </a:lnTo>
                      <a:lnTo>
                        <a:pt x="613" y="831"/>
                      </a:lnTo>
                      <a:lnTo>
                        <a:pt x="610" y="835"/>
                      </a:lnTo>
                      <a:lnTo>
                        <a:pt x="606" y="840"/>
                      </a:lnTo>
                      <a:lnTo>
                        <a:pt x="600" y="843"/>
                      </a:lnTo>
                      <a:lnTo>
                        <a:pt x="596" y="847"/>
                      </a:lnTo>
                      <a:lnTo>
                        <a:pt x="590" y="849"/>
                      </a:lnTo>
                      <a:lnTo>
                        <a:pt x="585" y="850"/>
                      </a:lnTo>
                      <a:lnTo>
                        <a:pt x="580" y="851"/>
                      </a:lnTo>
                      <a:lnTo>
                        <a:pt x="574" y="850"/>
                      </a:lnTo>
                      <a:lnTo>
                        <a:pt x="571" y="849"/>
                      </a:lnTo>
                      <a:lnTo>
                        <a:pt x="566" y="847"/>
                      </a:lnTo>
                      <a:lnTo>
                        <a:pt x="564" y="8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4" name="Freeform 30"/>
                <p:cNvSpPr>
                  <a:spLocks/>
                </p:cNvSpPr>
                <p:nvPr/>
              </p:nvSpPr>
              <p:spPr bwMode="auto">
                <a:xfrm>
                  <a:off x="3572" y="1749"/>
                  <a:ext cx="62" cy="93"/>
                </a:xfrm>
                <a:custGeom>
                  <a:avLst/>
                  <a:gdLst>
                    <a:gd name="T0" fmla="*/ 0 w 616"/>
                    <a:gd name="T1" fmla="*/ 0 h 851"/>
                    <a:gd name="T2" fmla="*/ 0 w 616"/>
                    <a:gd name="T3" fmla="*/ 0 h 851"/>
                    <a:gd name="T4" fmla="*/ 0 w 616"/>
                    <a:gd name="T5" fmla="*/ 0 h 851"/>
                    <a:gd name="T6" fmla="*/ 0 w 616"/>
                    <a:gd name="T7" fmla="*/ 0 h 851"/>
                    <a:gd name="T8" fmla="*/ 0 w 616"/>
                    <a:gd name="T9" fmla="*/ 0 h 851"/>
                    <a:gd name="T10" fmla="*/ 0 w 616"/>
                    <a:gd name="T11" fmla="*/ 0 h 851"/>
                    <a:gd name="T12" fmla="*/ 0 w 616"/>
                    <a:gd name="T13" fmla="*/ 0 h 851"/>
                    <a:gd name="T14" fmla="*/ 0 w 616"/>
                    <a:gd name="T15" fmla="*/ 0 h 851"/>
                    <a:gd name="T16" fmla="*/ 0 w 616"/>
                    <a:gd name="T17" fmla="*/ 0 h 851"/>
                    <a:gd name="T18" fmla="*/ 0 w 616"/>
                    <a:gd name="T19" fmla="*/ 0 h 851"/>
                    <a:gd name="T20" fmla="*/ 0 w 616"/>
                    <a:gd name="T21" fmla="*/ 0 h 851"/>
                    <a:gd name="T22" fmla="*/ 0 w 616"/>
                    <a:gd name="T23" fmla="*/ 0 h 851"/>
                    <a:gd name="T24" fmla="*/ 0 w 616"/>
                    <a:gd name="T25" fmla="*/ 0 h 851"/>
                    <a:gd name="T26" fmla="*/ 0 w 616"/>
                    <a:gd name="T27" fmla="*/ 0 h 851"/>
                    <a:gd name="T28" fmla="*/ 0 w 616"/>
                    <a:gd name="T29" fmla="*/ 0 h 851"/>
                    <a:gd name="T30" fmla="*/ 0 w 616"/>
                    <a:gd name="T31" fmla="*/ 0 h 851"/>
                    <a:gd name="T32" fmla="*/ 0 w 616"/>
                    <a:gd name="T33" fmla="*/ 0 h 851"/>
                    <a:gd name="T34" fmla="*/ 0 w 616"/>
                    <a:gd name="T35" fmla="*/ 0 h 851"/>
                    <a:gd name="T36" fmla="*/ 0 w 616"/>
                    <a:gd name="T37" fmla="*/ 0 h 851"/>
                    <a:gd name="T38" fmla="*/ 0 w 616"/>
                    <a:gd name="T39" fmla="*/ 0 h 851"/>
                    <a:gd name="T40" fmla="*/ 0 w 616"/>
                    <a:gd name="T41" fmla="*/ 0 h 851"/>
                    <a:gd name="T42" fmla="*/ 0 w 616"/>
                    <a:gd name="T43" fmla="*/ 0 h 8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6"/>
                    <a:gd name="T67" fmla="*/ 0 h 851"/>
                    <a:gd name="T68" fmla="*/ 616 w 616"/>
                    <a:gd name="T69" fmla="*/ 851 h 8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6" h="851">
                      <a:moveTo>
                        <a:pt x="564" y="844"/>
                      </a:moveTo>
                      <a:lnTo>
                        <a:pt x="0" y="35"/>
                      </a:lnTo>
                      <a:lnTo>
                        <a:pt x="52" y="0"/>
                      </a:lnTo>
                      <a:lnTo>
                        <a:pt x="614" y="809"/>
                      </a:lnTo>
                      <a:lnTo>
                        <a:pt x="616" y="813"/>
                      </a:lnTo>
                      <a:lnTo>
                        <a:pt x="616" y="817"/>
                      </a:lnTo>
                      <a:lnTo>
                        <a:pt x="616" y="822"/>
                      </a:lnTo>
                      <a:lnTo>
                        <a:pt x="615" y="826"/>
                      </a:lnTo>
                      <a:lnTo>
                        <a:pt x="613" y="831"/>
                      </a:lnTo>
                      <a:lnTo>
                        <a:pt x="610" y="835"/>
                      </a:lnTo>
                      <a:lnTo>
                        <a:pt x="606" y="840"/>
                      </a:lnTo>
                      <a:lnTo>
                        <a:pt x="600" y="843"/>
                      </a:lnTo>
                      <a:lnTo>
                        <a:pt x="596" y="847"/>
                      </a:lnTo>
                      <a:lnTo>
                        <a:pt x="590" y="849"/>
                      </a:lnTo>
                      <a:lnTo>
                        <a:pt x="585" y="850"/>
                      </a:lnTo>
                      <a:lnTo>
                        <a:pt x="580" y="851"/>
                      </a:lnTo>
                      <a:lnTo>
                        <a:pt x="574" y="850"/>
                      </a:lnTo>
                      <a:lnTo>
                        <a:pt x="571" y="849"/>
                      </a:lnTo>
                      <a:lnTo>
                        <a:pt x="566" y="847"/>
                      </a:lnTo>
                      <a:lnTo>
                        <a:pt x="564" y="8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5" name="Freeform 31"/>
                <p:cNvSpPr>
                  <a:spLocks/>
                </p:cNvSpPr>
                <p:nvPr/>
              </p:nvSpPr>
              <p:spPr bwMode="auto">
                <a:xfrm>
                  <a:off x="3744" y="1735"/>
                  <a:ext cx="59" cy="114"/>
                </a:xfrm>
                <a:custGeom>
                  <a:avLst/>
                  <a:gdLst>
                    <a:gd name="T0" fmla="*/ 0 w 587"/>
                    <a:gd name="T1" fmla="*/ 0 h 1044"/>
                    <a:gd name="T2" fmla="*/ 0 w 587"/>
                    <a:gd name="T3" fmla="*/ 0 h 1044"/>
                    <a:gd name="T4" fmla="*/ 0 w 587"/>
                    <a:gd name="T5" fmla="*/ 0 h 1044"/>
                    <a:gd name="T6" fmla="*/ 0 w 587"/>
                    <a:gd name="T7" fmla="*/ 0 h 1044"/>
                    <a:gd name="T8" fmla="*/ 0 w 587"/>
                    <a:gd name="T9" fmla="*/ 0 h 1044"/>
                    <a:gd name="T10" fmla="*/ 0 w 587"/>
                    <a:gd name="T11" fmla="*/ 0 h 1044"/>
                    <a:gd name="T12" fmla="*/ 0 w 587"/>
                    <a:gd name="T13" fmla="*/ 0 h 1044"/>
                    <a:gd name="T14" fmla="*/ 0 w 587"/>
                    <a:gd name="T15" fmla="*/ 0 h 1044"/>
                    <a:gd name="T16" fmla="*/ 0 w 587"/>
                    <a:gd name="T17" fmla="*/ 0 h 1044"/>
                    <a:gd name="T18" fmla="*/ 0 w 587"/>
                    <a:gd name="T19" fmla="*/ 0 h 1044"/>
                    <a:gd name="T20" fmla="*/ 0 w 587"/>
                    <a:gd name="T21" fmla="*/ 0 h 1044"/>
                    <a:gd name="T22" fmla="*/ 0 w 587"/>
                    <a:gd name="T23" fmla="*/ 0 h 1044"/>
                    <a:gd name="T24" fmla="*/ 0 w 587"/>
                    <a:gd name="T25" fmla="*/ 0 h 1044"/>
                    <a:gd name="T26" fmla="*/ 0 w 587"/>
                    <a:gd name="T27" fmla="*/ 0 h 1044"/>
                    <a:gd name="T28" fmla="*/ 0 w 587"/>
                    <a:gd name="T29" fmla="*/ 0 h 1044"/>
                    <a:gd name="T30" fmla="*/ 0 w 587"/>
                    <a:gd name="T31" fmla="*/ 0 h 1044"/>
                    <a:gd name="T32" fmla="*/ 0 w 587"/>
                    <a:gd name="T33" fmla="*/ 0 h 1044"/>
                    <a:gd name="T34" fmla="*/ 0 w 587"/>
                    <a:gd name="T35" fmla="*/ 0 h 1044"/>
                    <a:gd name="T36" fmla="*/ 0 w 587"/>
                    <a:gd name="T37" fmla="*/ 0 h 1044"/>
                    <a:gd name="T38" fmla="*/ 0 w 587"/>
                    <a:gd name="T39" fmla="*/ 0 h 1044"/>
                    <a:gd name="T40" fmla="*/ 0 w 587"/>
                    <a:gd name="T41" fmla="*/ 0 h 1044"/>
                    <a:gd name="T42" fmla="*/ 0 w 587"/>
                    <a:gd name="T43" fmla="*/ 0 h 1044"/>
                    <a:gd name="T44" fmla="*/ 0 w 587"/>
                    <a:gd name="T45" fmla="*/ 0 h 1044"/>
                    <a:gd name="T46" fmla="*/ 0 w 587"/>
                    <a:gd name="T47" fmla="*/ 0 h 1044"/>
                    <a:gd name="T48" fmla="*/ 0 w 587"/>
                    <a:gd name="T49" fmla="*/ 0 h 1044"/>
                    <a:gd name="T50" fmla="*/ 0 w 587"/>
                    <a:gd name="T51" fmla="*/ 0 h 1044"/>
                    <a:gd name="T52" fmla="*/ 0 w 587"/>
                    <a:gd name="T53" fmla="*/ 0 h 1044"/>
                    <a:gd name="T54" fmla="*/ 0 w 587"/>
                    <a:gd name="T55" fmla="*/ 0 h 1044"/>
                    <a:gd name="T56" fmla="*/ 0 w 587"/>
                    <a:gd name="T57" fmla="*/ 0 h 1044"/>
                    <a:gd name="T58" fmla="*/ 0 w 587"/>
                    <a:gd name="T59" fmla="*/ 0 h 1044"/>
                    <a:gd name="T60" fmla="*/ 0 w 587"/>
                    <a:gd name="T61" fmla="*/ 0 h 1044"/>
                    <a:gd name="T62" fmla="*/ 0 w 587"/>
                    <a:gd name="T63" fmla="*/ 0 h 1044"/>
                    <a:gd name="T64" fmla="*/ 0 w 587"/>
                    <a:gd name="T65" fmla="*/ 0 h 1044"/>
                    <a:gd name="T66" fmla="*/ 0 w 587"/>
                    <a:gd name="T67" fmla="*/ 0 h 1044"/>
                    <a:gd name="T68" fmla="*/ 0 w 587"/>
                    <a:gd name="T69" fmla="*/ 0 h 1044"/>
                    <a:gd name="T70" fmla="*/ 0 w 587"/>
                    <a:gd name="T71" fmla="*/ 0 h 1044"/>
                    <a:gd name="T72" fmla="*/ 0 w 587"/>
                    <a:gd name="T73" fmla="*/ 0 h 1044"/>
                    <a:gd name="T74" fmla="*/ 0 w 587"/>
                    <a:gd name="T75" fmla="*/ 0 h 10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7"/>
                    <a:gd name="T115" fmla="*/ 0 h 1044"/>
                    <a:gd name="T116" fmla="*/ 587 w 587"/>
                    <a:gd name="T117" fmla="*/ 1044 h 10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7" h="1044">
                      <a:moveTo>
                        <a:pt x="55" y="6"/>
                      </a:moveTo>
                      <a:lnTo>
                        <a:pt x="585" y="1008"/>
                      </a:lnTo>
                      <a:lnTo>
                        <a:pt x="587" y="1011"/>
                      </a:lnTo>
                      <a:lnTo>
                        <a:pt x="587" y="1016"/>
                      </a:lnTo>
                      <a:lnTo>
                        <a:pt x="585" y="1019"/>
                      </a:lnTo>
                      <a:lnTo>
                        <a:pt x="583" y="1024"/>
                      </a:lnTo>
                      <a:lnTo>
                        <a:pt x="580" y="1027"/>
                      </a:lnTo>
                      <a:lnTo>
                        <a:pt x="576" y="1032"/>
                      </a:lnTo>
                      <a:lnTo>
                        <a:pt x="571" y="1035"/>
                      </a:lnTo>
                      <a:lnTo>
                        <a:pt x="566" y="1038"/>
                      </a:lnTo>
                      <a:lnTo>
                        <a:pt x="561" y="1041"/>
                      </a:lnTo>
                      <a:lnTo>
                        <a:pt x="555" y="1043"/>
                      </a:lnTo>
                      <a:lnTo>
                        <a:pt x="549" y="1044"/>
                      </a:lnTo>
                      <a:lnTo>
                        <a:pt x="544" y="1044"/>
                      </a:lnTo>
                      <a:lnTo>
                        <a:pt x="539" y="1044"/>
                      </a:lnTo>
                      <a:lnTo>
                        <a:pt x="536" y="1043"/>
                      </a:lnTo>
                      <a:lnTo>
                        <a:pt x="532" y="1041"/>
                      </a:lnTo>
                      <a:lnTo>
                        <a:pt x="530" y="1037"/>
                      </a:lnTo>
                      <a:lnTo>
                        <a:pt x="0" y="35"/>
                      </a:lnTo>
                      <a:lnTo>
                        <a:pt x="0" y="31"/>
                      </a:lnTo>
                      <a:lnTo>
                        <a:pt x="0" y="28"/>
                      </a:lnTo>
                      <a:lnTo>
                        <a:pt x="2" y="24"/>
                      </a:lnTo>
                      <a:lnTo>
                        <a:pt x="3" y="20"/>
                      </a:lnTo>
                      <a:lnTo>
                        <a:pt x="6" y="16"/>
                      </a:lnTo>
                      <a:lnTo>
                        <a:pt x="11" y="12"/>
                      </a:lnTo>
                      <a:lnTo>
                        <a:pt x="15" y="9"/>
                      </a:lnTo>
                      <a:lnTo>
                        <a:pt x="20" y="5"/>
                      </a:lnTo>
                      <a:lnTo>
                        <a:pt x="25" y="3"/>
                      </a:lnTo>
                      <a:lnTo>
                        <a:pt x="31" y="1"/>
                      </a:lnTo>
                      <a:lnTo>
                        <a:pt x="37" y="0"/>
                      </a:lnTo>
                      <a:lnTo>
                        <a:pt x="41" y="0"/>
                      </a:lnTo>
                      <a:lnTo>
                        <a:pt x="46" y="0"/>
                      </a:lnTo>
                      <a:lnTo>
                        <a:pt x="49" y="2"/>
                      </a:lnTo>
                      <a:lnTo>
                        <a:pt x="53" y="3"/>
                      </a:lnTo>
                      <a:lnTo>
                        <a:pt x="55"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6" name="Freeform 32"/>
                <p:cNvSpPr>
                  <a:spLocks/>
                </p:cNvSpPr>
                <p:nvPr/>
              </p:nvSpPr>
              <p:spPr bwMode="auto">
                <a:xfrm>
                  <a:off x="3744" y="1735"/>
                  <a:ext cx="59" cy="114"/>
                </a:xfrm>
                <a:custGeom>
                  <a:avLst/>
                  <a:gdLst>
                    <a:gd name="T0" fmla="*/ 0 w 587"/>
                    <a:gd name="T1" fmla="*/ 0 h 1044"/>
                    <a:gd name="T2" fmla="*/ 0 w 587"/>
                    <a:gd name="T3" fmla="*/ 0 h 1044"/>
                    <a:gd name="T4" fmla="*/ 0 w 587"/>
                    <a:gd name="T5" fmla="*/ 0 h 1044"/>
                    <a:gd name="T6" fmla="*/ 0 w 587"/>
                    <a:gd name="T7" fmla="*/ 0 h 1044"/>
                    <a:gd name="T8" fmla="*/ 0 w 587"/>
                    <a:gd name="T9" fmla="*/ 0 h 1044"/>
                    <a:gd name="T10" fmla="*/ 0 w 587"/>
                    <a:gd name="T11" fmla="*/ 0 h 1044"/>
                    <a:gd name="T12" fmla="*/ 0 w 587"/>
                    <a:gd name="T13" fmla="*/ 0 h 1044"/>
                    <a:gd name="T14" fmla="*/ 0 w 587"/>
                    <a:gd name="T15" fmla="*/ 0 h 1044"/>
                    <a:gd name="T16" fmla="*/ 0 w 587"/>
                    <a:gd name="T17" fmla="*/ 0 h 1044"/>
                    <a:gd name="T18" fmla="*/ 0 w 587"/>
                    <a:gd name="T19" fmla="*/ 0 h 1044"/>
                    <a:gd name="T20" fmla="*/ 0 w 587"/>
                    <a:gd name="T21" fmla="*/ 0 h 1044"/>
                    <a:gd name="T22" fmla="*/ 0 w 587"/>
                    <a:gd name="T23" fmla="*/ 0 h 1044"/>
                    <a:gd name="T24" fmla="*/ 0 w 587"/>
                    <a:gd name="T25" fmla="*/ 0 h 1044"/>
                    <a:gd name="T26" fmla="*/ 0 w 587"/>
                    <a:gd name="T27" fmla="*/ 0 h 1044"/>
                    <a:gd name="T28" fmla="*/ 0 w 587"/>
                    <a:gd name="T29" fmla="*/ 0 h 1044"/>
                    <a:gd name="T30" fmla="*/ 0 w 587"/>
                    <a:gd name="T31" fmla="*/ 0 h 1044"/>
                    <a:gd name="T32" fmla="*/ 0 w 587"/>
                    <a:gd name="T33" fmla="*/ 0 h 1044"/>
                    <a:gd name="T34" fmla="*/ 0 w 587"/>
                    <a:gd name="T35" fmla="*/ 0 h 1044"/>
                    <a:gd name="T36" fmla="*/ 0 w 587"/>
                    <a:gd name="T37" fmla="*/ 0 h 1044"/>
                    <a:gd name="T38" fmla="*/ 0 w 587"/>
                    <a:gd name="T39" fmla="*/ 0 h 1044"/>
                    <a:gd name="T40" fmla="*/ 0 w 587"/>
                    <a:gd name="T41" fmla="*/ 0 h 1044"/>
                    <a:gd name="T42" fmla="*/ 0 w 587"/>
                    <a:gd name="T43" fmla="*/ 0 h 1044"/>
                    <a:gd name="T44" fmla="*/ 0 w 587"/>
                    <a:gd name="T45" fmla="*/ 0 h 1044"/>
                    <a:gd name="T46" fmla="*/ 0 w 587"/>
                    <a:gd name="T47" fmla="*/ 0 h 1044"/>
                    <a:gd name="T48" fmla="*/ 0 w 587"/>
                    <a:gd name="T49" fmla="*/ 0 h 1044"/>
                    <a:gd name="T50" fmla="*/ 0 w 587"/>
                    <a:gd name="T51" fmla="*/ 0 h 1044"/>
                    <a:gd name="T52" fmla="*/ 0 w 587"/>
                    <a:gd name="T53" fmla="*/ 0 h 1044"/>
                    <a:gd name="T54" fmla="*/ 0 w 587"/>
                    <a:gd name="T55" fmla="*/ 0 h 1044"/>
                    <a:gd name="T56" fmla="*/ 0 w 587"/>
                    <a:gd name="T57" fmla="*/ 0 h 1044"/>
                    <a:gd name="T58" fmla="*/ 0 w 587"/>
                    <a:gd name="T59" fmla="*/ 0 h 1044"/>
                    <a:gd name="T60" fmla="*/ 0 w 587"/>
                    <a:gd name="T61" fmla="*/ 0 h 1044"/>
                    <a:gd name="T62" fmla="*/ 0 w 587"/>
                    <a:gd name="T63" fmla="*/ 0 h 1044"/>
                    <a:gd name="T64" fmla="*/ 0 w 587"/>
                    <a:gd name="T65" fmla="*/ 0 h 1044"/>
                    <a:gd name="T66" fmla="*/ 0 w 587"/>
                    <a:gd name="T67" fmla="*/ 0 h 1044"/>
                    <a:gd name="T68" fmla="*/ 0 w 587"/>
                    <a:gd name="T69" fmla="*/ 0 h 1044"/>
                    <a:gd name="T70" fmla="*/ 0 w 587"/>
                    <a:gd name="T71" fmla="*/ 0 h 1044"/>
                    <a:gd name="T72" fmla="*/ 0 w 587"/>
                    <a:gd name="T73" fmla="*/ 0 h 1044"/>
                    <a:gd name="T74" fmla="*/ 0 w 587"/>
                    <a:gd name="T75" fmla="*/ 0 h 10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7"/>
                    <a:gd name="T115" fmla="*/ 0 h 1044"/>
                    <a:gd name="T116" fmla="*/ 587 w 587"/>
                    <a:gd name="T117" fmla="*/ 1044 h 10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7" h="1044">
                      <a:moveTo>
                        <a:pt x="55" y="6"/>
                      </a:moveTo>
                      <a:lnTo>
                        <a:pt x="585" y="1008"/>
                      </a:lnTo>
                      <a:lnTo>
                        <a:pt x="587" y="1011"/>
                      </a:lnTo>
                      <a:lnTo>
                        <a:pt x="587" y="1016"/>
                      </a:lnTo>
                      <a:lnTo>
                        <a:pt x="585" y="1019"/>
                      </a:lnTo>
                      <a:lnTo>
                        <a:pt x="583" y="1024"/>
                      </a:lnTo>
                      <a:lnTo>
                        <a:pt x="580" y="1027"/>
                      </a:lnTo>
                      <a:lnTo>
                        <a:pt x="576" y="1032"/>
                      </a:lnTo>
                      <a:lnTo>
                        <a:pt x="571" y="1035"/>
                      </a:lnTo>
                      <a:lnTo>
                        <a:pt x="566" y="1038"/>
                      </a:lnTo>
                      <a:lnTo>
                        <a:pt x="561" y="1041"/>
                      </a:lnTo>
                      <a:lnTo>
                        <a:pt x="555" y="1043"/>
                      </a:lnTo>
                      <a:lnTo>
                        <a:pt x="549" y="1044"/>
                      </a:lnTo>
                      <a:lnTo>
                        <a:pt x="544" y="1044"/>
                      </a:lnTo>
                      <a:lnTo>
                        <a:pt x="539" y="1044"/>
                      </a:lnTo>
                      <a:lnTo>
                        <a:pt x="536" y="1043"/>
                      </a:lnTo>
                      <a:lnTo>
                        <a:pt x="532" y="1041"/>
                      </a:lnTo>
                      <a:lnTo>
                        <a:pt x="530" y="1037"/>
                      </a:lnTo>
                      <a:lnTo>
                        <a:pt x="0" y="35"/>
                      </a:lnTo>
                      <a:lnTo>
                        <a:pt x="0" y="31"/>
                      </a:lnTo>
                      <a:lnTo>
                        <a:pt x="0" y="28"/>
                      </a:lnTo>
                      <a:lnTo>
                        <a:pt x="2" y="24"/>
                      </a:lnTo>
                      <a:lnTo>
                        <a:pt x="3" y="20"/>
                      </a:lnTo>
                      <a:lnTo>
                        <a:pt x="6" y="16"/>
                      </a:lnTo>
                      <a:lnTo>
                        <a:pt x="11" y="12"/>
                      </a:lnTo>
                      <a:lnTo>
                        <a:pt x="15" y="9"/>
                      </a:lnTo>
                      <a:lnTo>
                        <a:pt x="20" y="5"/>
                      </a:lnTo>
                      <a:lnTo>
                        <a:pt x="25" y="3"/>
                      </a:lnTo>
                      <a:lnTo>
                        <a:pt x="31" y="1"/>
                      </a:lnTo>
                      <a:lnTo>
                        <a:pt x="37" y="0"/>
                      </a:lnTo>
                      <a:lnTo>
                        <a:pt x="41" y="0"/>
                      </a:lnTo>
                      <a:lnTo>
                        <a:pt x="46" y="0"/>
                      </a:lnTo>
                      <a:lnTo>
                        <a:pt x="49" y="2"/>
                      </a:lnTo>
                      <a:lnTo>
                        <a:pt x="53" y="3"/>
                      </a:lnTo>
                      <a:lnTo>
                        <a:pt x="55"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7" name="Freeform 33"/>
                <p:cNvSpPr>
                  <a:spLocks/>
                </p:cNvSpPr>
                <p:nvPr/>
              </p:nvSpPr>
              <p:spPr bwMode="auto">
                <a:xfrm>
                  <a:off x="3798" y="1845"/>
                  <a:ext cx="5" cy="4"/>
                </a:xfrm>
                <a:custGeom>
                  <a:avLst/>
                  <a:gdLst>
                    <a:gd name="T0" fmla="*/ 0 w 58"/>
                    <a:gd name="T1" fmla="*/ 0 h 42"/>
                    <a:gd name="T2" fmla="*/ 0 w 58"/>
                    <a:gd name="T3" fmla="*/ 0 h 42"/>
                    <a:gd name="T4" fmla="*/ 0 w 58"/>
                    <a:gd name="T5" fmla="*/ 0 h 42"/>
                    <a:gd name="T6" fmla="*/ 0 w 58"/>
                    <a:gd name="T7" fmla="*/ 0 h 42"/>
                    <a:gd name="T8" fmla="*/ 0 w 58"/>
                    <a:gd name="T9" fmla="*/ 0 h 42"/>
                    <a:gd name="T10" fmla="*/ 0 w 58"/>
                    <a:gd name="T11" fmla="*/ 0 h 42"/>
                    <a:gd name="T12" fmla="*/ 0 w 58"/>
                    <a:gd name="T13" fmla="*/ 0 h 42"/>
                    <a:gd name="T14" fmla="*/ 0 w 58"/>
                    <a:gd name="T15" fmla="*/ 0 h 42"/>
                    <a:gd name="T16" fmla="*/ 0 w 58"/>
                    <a:gd name="T17" fmla="*/ 0 h 42"/>
                    <a:gd name="T18" fmla="*/ 0 w 58"/>
                    <a:gd name="T19" fmla="*/ 0 h 42"/>
                    <a:gd name="T20" fmla="*/ 0 w 58"/>
                    <a:gd name="T21" fmla="*/ 0 h 42"/>
                    <a:gd name="T22" fmla="*/ 0 w 58"/>
                    <a:gd name="T23" fmla="*/ 0 h 42"/>
                    <a:gd name="T24" fmla="*/ 0 w 58"/>
                    <a:gd name="T25" fmla="*/ 0 h 42"/>
                    <a:gd name="T26" fmla="*/ 0 w 58"/>
                    <a:gd name="T27" fmla="*/ 0 h 42"/>
                    <a:gd name="T28" fmla="*/ 0 w 58"/>
                    <a:gd name="T29" fmla="*/ 0 h 42"/>
                    <a:gd name="T30" fmla="*/ 0 w 58"/>
                    <a:gd name="T31" fmla="*/ 0 h 42"/>
                    <a:gd name="T32" fmla="*/ 0 w 58"/>
                    <a:gd name="T33" fmla="*/ 0 h 42"/>
                    <a:gd name="T34" fmla="*/ 0 w 58"/>
                    <a:gd name="T35" fmla="*/ 0 h 42"/>
                    <a:gd name="T36" fmla="*/ 0 w 58"/>
                    <a:gd name="T37" fmla="*/ 0 h 42"/>
                    <a:gd name="T38" fmla="*/ 0 w 58"/>
                    <a:gd name="T39" fmla="*/ 0 h 42"/>
                    <a:gd name="T40" fmla="*/ 0 w 58"/>
                    <a:gd name="T41" fmla="*/ 0 h 42"/>
                    <a:gd name="T42" fmla="*/ 0 w 58"/>
                    <a:gd name="T43" fmla="*/ 0 h 42"/>
                    <a:gd name="T44" fmla="*/ 0 w 58"/>
                    <a:gd name="T45" fmla="*/ 0 h 42"/>
                    <a:gd name="T46" fmla="*/ 0 w 58"/>
                    <a:gd name="T47" fmla="*/ 0 h 42"/>
                    <a:gd name="T48" fmla="*/ 0 w 58"/>
                    <a:gd name="T49" fmla="*/ 0 h 42"/>
                    <a:gd name="T50" fmla="*/ 0 w 58"/>
                    <a:gd name="T51" fmla="*/ 0 h 42"/>
                    <a:gd name="T52" fmla="*/ 0 w 58"/>
                    <a:gd name="T53" fmla="*/ 0 h 42"/>
                    <a:gd name="T54" fmla="*/ 0 w 58"/>
                    <a:gd name="T55" fmla="*/ 0 h 42"/>
                    <a:gd name="T56" fmla="*/ 0 w 58"/>
                    <a:gd name="T57" fmla="*/ 0 h 42"/>
                    <a:gd name="T58" fmla="*/ 0 w 58"/>
                    <a:gd name="T59" fmla="*/ 0 h 42"/>
                    <a:gd name="T60" fmla="*/ 0 w 58"/>
                    <a:gd name="T61" fmla="*/ 0 h 42"/>
                    <a:gd name="T62" fmla="*/ 0 w 58"/>
                    <a:gd name="T63" fmla="*/ 0 h 42"/>
                    <a:gd name="T64" fmla="*/ 0 w 58"/>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2"/>
                    <a:gd name="T101" fmla="*/ 58 w 58"/>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2">
                      <a:moveTo>
                        <a:pt x="21" y="6"/>
                      </a:moveTo>
                      <a:lnTo>
                        <a:pt x="27" y="3"/>
                      </a:lnTo>
                      <a:lnTo>
                        <a:pt x="33" y="1"/>
                      </a:lnTo>
                      <a:lnTo>
                        <a:pt x="38" y="0"/>
                      </a:lnTo>
                      <a:lnTo>
                        <a:pt x="43" y="0"/>
                      </a:lnTo>
                      <a:lnTo>
                        <a:pt x="47" y="0"/>
                      </a:lnTo>
                      <a:lnTo>
                        <a:pt x="52" y="1"/>
                      </a:lnTo>
                      <a:lnTo>
                        <a:pt x="55" y="3"/>
                      </a:lnTo>
                      <a:lnTo>
                        <a:pt x="56" y="6"/>
                      </a:lnTo>
                      <a:lnTo>
                        <a:pt x="58" y="9"/>
                      </a:lnTo>
                      <a:lnTo>
                        <a:pt x="58" y="14"/>
                      </a:lnTo>
                      <a:lnTo>
                        <a:pt x="56" y="17"/>
                      </a:lnTo>
                      <a:lnTo>
                        <a:pt x="54" y="22"/>
                      </a:lnTo>
                      <a:lnTo>
                        <a:pt x="51" y="25"/>
                      </a:lnTo>
                      <a:lnTo>
                        <a:pt x="47" y="30"/>
                      </a:lnTo>
                      <a:lnTo>
                        <a:pt x="42" y="33"/>
                      </a:lnTo>
                      <a:lnTo>
                        <a:pt x="37" y="36"/>
                      </a:lnTo>
                      <a:lnTo>
                        <a:pt x="32" y="39"/>
                      </a:lnTo>
                      <a:lnTo>
                        <a:pt x="26" y="41"/>
                      </a:lnTo>
                      <a:lnTo>
                        <a:pt x="20" y="42"/>
                      </a:lnTo>
                      <a:lnTo>
                        <a:pt x="15" y="42"/>
                      </a:lnTo>
                      <a:lnTo>
                        <a:pt x="10" y="42"/>
                      </a:lnTo>
                      <a:lnTo>
                        <a:pt x="7" y="41"/>
                      </a:lnTo>
                      <a:lnTo>
                        <a:pt x="3" y="39"/>
                      </a:lnTo>
                      <a:lnTo>
                        <a:pt x="1" y="35"/>
                      </a:lnTo>
                      <a:lnTo>
                        <a:pt x="0" y="33"/>
                      </a:lnTo>
                      <a:lnTo>
                        <a:pt x="0" y="28"/>
                      </a:lnTo>
                      <a:lnTo>
                        <a:pt x="2" y="25"/>
                      </a:lnTo>
                      <a:lnTo>
                        <a:pt x="4" y="20"/>
                      </a:lnTo>
                      <a:lnTo>
                        <a:pt x="7" y="17"/>
                      </a:lnTo>
                      <a:lnTo>
                        <a:pt x="11" y="12"/>
                      </a:lnTo>
                      <a:lnTo>
                        <a:pt x="16" y="9"/>
                      </a:lnTo>
                      <a:lnTo>
                        <a:pt x="21"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28" name="Freeform 34"/>
                <p:cNvSpPr>
                  <a:spLocks/>
                </p:cNvSpPr>
                <p:nvPr/>
              </p:nvSpPr>
              <p:spPr bwMode="auto">
                <a:xfrm>
                  <a:off x="3798" y="1845"/>
                  <a:ext cx="5" cy="4"/>
                </a:xfrm>
                <a:custGeom>
                  <a:avLst/>
                  <a:gdLst>
                    <a:gd name="T0" fmla="*/ 0 w 58"/>
                    <a:gd name="T1" fmla="*/ 0 h 42"/>
                    <a:gd name="T2" fmla="*/ 0 w 58"/>
                    <a:gd name="T3" fmla="*/ 0 h 42"/>
                    <a:gd name="T4" fmla="*/ 0 w 58"/>
                    <a:gd name="T5" fmla="*/ 0 h 42"/>
                    <a:gd name="T6" fmla="*/ 0 w 58"/>
                    <a:gd name="T7" fmla="*/ 0 h 42"/>
                    <a:gd name="T8" fmla="*/ 0 w 58"/>
                    <a:gd name="T9" fmla="*/ 0 h 42"/>
                    <a:gd name="T10" fmla="*/ 0 w 58"/>
                    <a:gd name="T11" fmla="*/ 0 h 42"/>
                    <a:gd name="T12" fmla="*/ 0 w 58"/>
                    <a:gd name="T13" fmla="*/ 0 h 42"/>
                    <a:gd name="T14" fmla="*/ 0 w 58"/>
                    <a:gd name="T15" fmla="*/ 0 h 42"/>
                    <a:gd name="T16" fmla="*/ 0 w 58"/>
                    <a:gd name="T17" fmla="*/ 0 h 42"/>
                    <a:gd name="T18" fmla="*/ 0 w 58"/>
                    <a:gd name="T19" fmla="*/ 0 h 42"/>
                    <a:gd name="T20" fmla="*/ 0 w 58"/>
                    <a:gd name="T21" fmla="*/ 0 h 42"/>
                    <a:gd name="T22" fmla="*/ 0 w 58"/>
                    <a:gd name="T23" fmla="*/ 0 h 42"/>
                    <a:gd name="T24" fmla="*/ 0 w 58"/>
                    <a:gd name="T25" fmla="*/ 0 h 42"/>
                    <a:gd name="T26" fmla="*/ 0 w 58"/>
                    <a:gd name="T27" fmla="*/ 0 h 42"/>
                    <a:gd name="T28" fmla="*/ 0 w 58"/>
                    <a:gd name="T29" fmla="*/ 0 h 42"/>
                    <a:gd name="T30" fmla="*/ 0 w 58"/>
                    <a:gd name="T31" fmla="*/ 0 h 42"/>
                    <a:gd name="T32" fmla="*/ 0 w 58"/>
                    <a:gd name="T33" fmla="*/ 0 h 42"/>
                    <a:gd name="T34" fmla="*/ 0 w 58"/>
                    <a:gd name="T35" fmla="*/ 0 h 42"/>
                    <a:gd name="T36" fmla="*/ 0 w 58"/>
                    <a:gd name="T37" fmla="*/ 0 h 42"/>
                    <a:gd name="T38" fmla="*/ 0 w 58"/>
                    <a:gd name="T39" fmla="*/ 0 h 42"/>
                    <a:gd name="T40" fmla="*/ 0 w 58"/>
                    <a:gd name="T41" fmla="*/ 0 h 42"/>
                    <a:gd name="T42" fmla="*/ 0 w 58"/>
                    <a:gd name="T43" fmla="*/ 0 h 42"/>
                    <a:gd name="T44" fmla="*/ 0 w 58"/>
                    <a:gd name="T45" fmla="*/ 0 h 42"/>
                    <a:gd name="T46" fmla="*/ 0 w 58"/>
                    <a:gd name="T47" fmla="*/ 0 h 42"/>
                    <a:gd name="T48" fmla="*/ 0 w 58"/>
                    <a:gd name="T49" fmla="*/ 0 h 42"/>
                    <a:gd name="T50" fmla="*/ 0 w 58"/>
                    <a:gd name="T51" fmla="*/ 0 h 42"/>
                    <a:gd name="T52" fmla="*/ 0 w 58"/>
                    <a:gd name="T53" fmla="*/ 0 h 42"/>
                    <a:gd name="T54" fmla="*/ 0 w 58"/>
                    <a:gd name="T55" fmla="*/ 0 h 42"/>
                    <a:gd name="T56" fmla="*/ 0 w 58"/>
                    <a:gd name="T57" fmla="*/ 0 h 42"/>
                    <a:gd name="T58" fmla="*/ 0 w 58"/>
                    <a:gd name="T59" fmla="*/ 0 h 42"/>
                    <a:gd name="T60" fmla="*/ 0 w 58"/>
                    <a:gd name="T61" fmla="*/ 0 h 42"/>
                    <a:gd name="T62" fmla="*/ 0 w 58"/>
                    <a:gd name="T63" fmla="*/ 0 h 42"/>
                    <a:gd name="T64" fmla="*/ 0 w 58"/>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2"/>
                    <a:gd name="T101" fmla="*/ 58 w 58"/>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2">
                      <a:moveTo>
                        <a:pt x="21" y="6"/>
                      </a:moveTo>
                      <a:lnTo>
                        <a:pt x="27" y="3"/>
                      </a:lnTo>
                      <a:lnTo>
                        <a:pt x="33" y="1"/>
                      </a:lnTo>
                      <a:lnTo>
                        <a:pt x="38" y="0"/>
                      </a:lnTo>
                      <a:lnTo>
                        <a:pt x="43" y="0"/>
                      </a:lnTo>
                      <a:lnTo>
                        <a:pt x="47" y="0"/>
                      </a:lnTo>
                      <a:lnTo>
                        <a:pt x="52" y="1"/>
                      </a:lnTo>
                      <a:lnTo>
                        <a:pt x="55" y="3"/>
                      </a:lnTo>
                      <a:lnTo>
                        <a:pt x="56" y="6"/>
                      </a:lnTo>
                      <a:lnTo>
                        <a:pt x="58" y="9"/>
                      </a:lnTo>
                      <a:lnTo>
                        <a:pt x="58" y="14"/>
                      </a:lnTo>
                      <a:lnTo>
                        <a:pt x="56" y="17"/>
                      </a:lnTo>
                      <a:lnTo>
                        <a:pt x="54" y="22"/>
                      </a:lnTo>
                      <a:lnTo>
                        <a:pt x="51" y="25"/>
                      </a:lnTo>
                      <a:lnTo>
                        <a:pt x="47" y="30"/>
                      </a:lnTo>
                      <a:lnTo>
                        <a:pt x="42" y="33"/>
                      </a:lnTo>
                      <a:lnTo>
                        <a:pt x="37" y="36"/>
                      </a:lnTo>
                      <a:lnTo>
                        <a:pt x="32" y="39"/>
                      </a:lnTo>
                      <a:lnTo>
                        <a:pt x="26" y="41"/>
                      </a:lnTo>
                      <a:lnTo>
                        <a:pt x="20" y="42"/>
                      </a:lnTo>
                      <a:lnTo>
                        <a:pt x="15" y="42"/>
                      </a:lnTo>
                      <a:lnTo>
                        <a:pt x="10" y="42"/>
                      </a:lnTo>
                      <a:lnTo>
                        <a:pt x="7" y="41"/>
                      </a:lnTo>
                      <a:lnTo>
                        <a:pt x="3" y="39"/>
                      </a:lnTo>
                      <a:lnTo>
                        <a:pt x="1" y="35"/>
                      </a:lnTo>
                      <a:lnTo>
                        <a:pt x="0" y="33"/>
                      </a:lnTo>
                      <a:lnTo>
                        <a:pt x="0" y="28"/>
                      </a:lnTo>
                      <a:lnTo>
                        <a:pt x="2" y="25"/>
                      </a:lnTo>
                      <a:lnTo>
                        <a:pt x="4" y="20"/>
                      </a:lnTo>
                      <a:lnTo>
                        <a:pt x="7" y="17"/>
                      </a:lnTo>
                      <a:lnTo>
                        <a:pt x="11" y="12"/>
                      </a:lnTo>
                      <a:lnTo>
                        <a:pt x="16" y="9"/>
                      </a:lnTo>
                      <a:lnTo>
                        <a:pt x="21"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29" name="Freeform 35"/>
                <p:cNvSpPr>
                  <a:spLocks/>
                </p:cNvSpPr>
                <p:nvPr/>
              </p:nvSpPr>
              <p:spPr bwMode="auto">
                <a:xfrm>
                  <a:off x="3675" y="1612"/>
                  <a:ext cx="59" cy="98"/>
                </a:xfrm>
                <a:custGeom>
                  <a:avLst/>
                  <a:gdLst>
                    <a:gd name="T0" fmla="*/ 0 w 590"/>
                    <a:gd name="T1" fmla="*/ 0 h 896"/>
                    <a:gd name="T2" fmla="*/ 0 w 590"/>
                    <a:gd name="T3" fmla="*/ 0 h 896"/>
                    <a:gd name="T4" fmla="*/ 0 w 590"/>
                    <a:gd name="T5" fmla="*/ 0 h 896"/>
                    <a:gd name="T6" fmla="*/ 0 w 590"/>
                    <a:gd name="T7" fmla="*/ 0 h 896"/>
                    <a:gd name="T8" fmla="*/ 0 w 590"/>
                    <a:gd name="T9" fmla="*/ 0 h 896"/>
                    <a:gd name="T10" fmla="*/ 0 w 590"/>
                    <a:gd name="T11" fmla="*/ 0 h 896"/>
                    <a:gd name="T12" fmla="*/ 0 w 590"/>
                    <a:gd name="T13" fmla="*/ 0 h 896"/>
                    <a:gd name="T14" fmla="*/ 0 w 590"/>
                    <a:gd name="T15" fmla="*/ 0 h 896"/>
                    <a:gd name="T16" fmla="*/ 0 w 590"/>
                    <a:gd name="T17" fmla="*/ 0 h 896"/>
                    <a:gd name="T18" fmla="*/ 0 w 590"/>
                    <a:gd name="T19" fmla="*/ 0 h 896"/>
                    <a:gd name="T20" fmla="*/ 0 w 590"/>
                    <a:gd name="T21" fmla="*/ 0 h 896"/>
                    <a:gd name="T22" fmla="*/ 0 w 590"/>
                    <a:gd name="T23" fmla="*/ 0 h 896"/>
                    <a:gd name="T24" fmla="*/ 0 w 590"/>
                    <a:gd name="T25" fmla="*/ 0 h 896"/>
                    <a:gd name="T26" fmla="*/ 0 w 590"/>
                    <a:gd name="T27" fmla="*/ 0 h 896"/>
                    <a:gd name="T28" fmla="*/ 0 w 590"/>
                    <a:gd name="T29" fmla="*/ 0 h 896"/>
                    <a:gd name="T30" fmla="*/ 0 w 590"/>
                    <a:gd name="T31" fmla="*/ 0 h 896"/>
                    <a:gd name="T32" fmla="*/ 0 w 590"/>
                    <a:gd name="T33" fmla="*/ 0 h 896"/>
                    <a:gd name="T34" fmla="*/ 0 w 590"/>
                    <a:gd name="T35" fmla="*/ 0 h 896"/>
                    <a:gd name="T36" fmla="*/ 0 w 590"/>
                    <a:gd name="T37" fmla="*/ 0 h 896"/>
                    <a:gd name="T38" fmla="*/ 0 w 590"/>
                    <a:gd name="T39" fmla="*/ 0 h 896"/>
                    <a:gd name="T40" fmla="*/ 0 w 590"/>
                    <a:gd name="T41" fmla="*/ 0 h 896"/>
                    <a:gd name="T42" fmla="*/ 0 w 590"/>
                    <a:gd name="T43" fmla="*/ 0 h 896"/>
                    <a:gd name="T44" fmla="*/ 0 w 590"/>
                    <a:gd name="T45" fmla="*/ 0 h 896"/>
                    <a:gd name="T46" fmla="*/ 0 w 590"/>
                    <a:gd name="T47" fmla="*/ 0 h 896"/>
                    <a:gd name="T48" fmla="*/ 0 w 590"/>
                    <a:gd name="T49" fmla="*/ 0 h 896"/>
                    <a:gd name="T50" fmla="*/ 0 w 590"/>
                    <a:gd name="T51" fmla="*/ 0 h 896"/>
                    <a:gd name="T52" fmla="*/ 0 w 590"/>
                    <a:gd name="T53" fmla="*/ 0 h 896"/>
                    <a:gd name="T54" fmla="*/ 0 w 590"/>
                    <a:gd name="T55" fmla="*/ 0 h 896"/>
                    <a:gd name="T56" fmla="*/ 0 w 590"/>
                    <a:gd name="T57" fmla="*/ 0 h 896"/>
                    <a:gd name="T58" fmla="*/ 0 w 590"/>
                    <a:gd name="T59" fmla="*/ 0 h 896"/>
                    <a:gd name="T60" fmla="*/ 0 w 590"/>
                    <a:gd name="T61" fmla="*/ 0 h 896"/>
                    <a:gd name="T62" fmla="*/ 0 w 590"/>
                    <a:gd name="T63" fmla="*/ 0 h 896"/>
                    <a:gd name="T64" fmla="*/ 0 w 590"/>
                    <a:gd name="T65" fmla="*/ 0 h 896"/>
                    <a:gd name="T66" fmla="*/ 0 w 590"/>
                    <a:gd name="T67" fmla="*/ 0 h 896"/>
                    <a:gd name="T68" fmla="*/ 0 w 590"/>
                    <a:gd name="T69" fmla="*/ 0 h 896"/>
                    <a:gd name="T70" fmla="*/ 0 w 590"/>
                    <a:gd name="T71" fmla="*/ 0 h 896"/>
                    <a:gd name="T72" fmla="*/ 0 w 590"/>
                    <a:gd name="T73" fmla="*/ 0 h 896"/>
                    <a:gd name="T74" fmla="*/ 0 w 590"/>
                    <a:gd name="T75" fmla="*/ 0 h 8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896"/>
                    <a:gd name="T116" fmla="*/ 590 w 590"/>
                    <a:gd name="T117" fmla="*/ 896 h 8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896">
                      <a:moveTo>
                        <a:pt x="536" y="890"/>
                      </a:move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88" y="857"/>
                      </a:lnTo>
                      <a:lnTo>
                        <a:pt x="589" y="860"/>
                      </a:lnTo>
                      <a:lnTo>
                        <a:pt x="590" y="865"/>
                      </a:lnTo>
                      <a:lnTo>
                        <a:pt x="589" y="869"/>
                      </a:lnTo>
                      <a:lnTo>
                        <a:pt x="588" y="874"/>
                      </a:lnTo>
                      <a:lnTo>
                        <a:pt x="586" y="878"/>
                      </a:lnTo>
                      <a:lnTo>
                        <a:pt x="582" y="883"/>
                      </a:lnTo>
                      <a:lnTo>
                        <a:pt x="578" y="887"/>
                      </a:lnTo>
                      <a:lnTo>
                        <a:pt x="573" y="891"/>
                      </a:lnTo>
                      <a:lnTo>
                        <a:pt x="568" y="893"/>
                      </a:lnTo>
                      <a:lnTo>
                        <a:pt x="562" y="895"/>
                      </a:lnTo>
                      <a:lnTo>
                        <a:pt x="556" y="896"/>
                      </a:lnTo>
                      <a:lnTo>
                        <a:pt x="552" y="896"/>
                      </a:lnTo>
                      <a:lnTo>
                        <a:pt x="546" y="896"/>
                      </a:lnTo>
                      <a:lnTo>
                        <a:pt x="542" y="894"/>
                      </a:lnTo>
                      <a:lnTo>
                        <a:pt x="538" y="892"/>
                      </a:lnTo>
                      <a:lnTo>
                        <a:pt x="536" y="89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30" name="Freeform 36"/>
                <p:cNvSpPr>
                  <a:spLocks/>
                </p:cNvSpPr>
                <p:nvPr/>
              </p:nvSpPr>
              <p:spPr bwMode="auto">
                <a:xfrm>
                  <a:off x="3675" y="1612"/>
                  <a:ext cx="59" cy="98"/>
                </a:xfrm>
                <a:custGeom>
                  <a:avLst/>
                  <a:gdLst>
                    <a:gd name="T0" fmla="*/ 0 w 590"/>
                    <a:gd name="T1" fmla="*/ 0 h 896"/>
                    <a:gd name="T2" fmla="*/ 0 w 590"/>
                    <a:gd name="T3" fmla="*/ 0 h 896"/>
                    <a:gd name="T4" fmla="*/ 0 w 590"/>
                    <a:gd name="T5" fmla="*/ 0 h 896"/>
                    <a:gd name="T6" fmla="*/ 0 w 590"/>
                    <a:gd name="T7" fmla="*/ 0 h 896"/>
                    <a:gd name="T8" fmla="*/ 0 w 590"/>
                    <a:gd name="T9" fmla="*/ 0 h 896"/>
                    <a:gd name="T10" fmla="*/ 0 w 590"/>
                    <a:gd name="T11" fmla="*/ 0 h 896"/>
                    <a:gd name="T12" fmla="*/ 0 w 590"/>
                    <a:gd name="T13" fmla="*/ 0 h 896"/>
                    <a:gd name="T14" fmla="*/ 0 w 590"/>
                    <a:gd name="T15" fmla="*/ 0 h 896"/>
                    <a:gd name="T16" fmla="*/ 0 w 590"/>
                    <a:gd name="T17" fmla="*/ 0 h 896"/>
                    <a:gd name="T18" fmla="*/ 0 w 590"/>
                    <a:gd name="T19" fmla="*/ 0 h 896"/>
                    <a:gd name="T20" fmla="*/ 0 w 590"/>
                    <a:gd name="T21" fmla="*/ 0 h 896"/>
                    <a:gd name="T22" fmla="*/ 0 w 590"/>
                    <a:gd name="T23" fmla="*/ 0 h 896"/>
                    <a:gd name="T24" fmla="*/ 0 w 590"/>
                    <a:gd name="T25" fmla="*/ 0 h 896"/>
                    <a:gd name="T26" fmla="*/ 0 w 590"/>
                    <a:gd name="T27" fmla="*/ 0 h 896"/>
                    <a:gd name="T28" fmla="*/ 0 w 590"/>
                    <a:gd name="T29" fmla="*/ 0 h 896"/>
                    <a:gd name="T30" fmla="*/ 0 w 590"/>
                    <a:gd name="T31" fmla="*/ 0 h 896"/>
                    <a:gd name="T32" fmla="*/ 0 w 590"/>
                    <a:gd name="T33" fmla="*/ 0 h 896"/>
                    <a:gd name="T34" fmla="*/ 0 w 590"/>
                    <a:gd name="T35" fmla="*/ 0 h 896"/>
                    <a:gd name="T36" fmla="*/ 0 w 590"/>
                    <a:gd name="T37" fmla="*/ 0 h 896"/>
                    <a:gd name="T38" fmla="*/ 0 w 590"/>
                    <a:gd name="T39" fmla="*/ 0 h 896"/>
                    <a:gd name="T40" fmla="*/ 0 w 590"/>
                    <a:gd name="T41" fmla="*/ 0 h 896"/>
                    <a:gd name="T42" fmla="*/ 0 w 590"/>
                    <a:gd name="T43" fmla="*/ 0 h 896"/>
                    <a:gd name="T44" fmla="*/ 0 w 590"/>
                    <a:gd name="T45" fmla="*/ 0 h 896"/>
                    <a:gd name="T46" fmla="*/ 0 w 590"/>
                    <a:gd name="T47" fmla="*/ 0 h 896"/>
                    <a:gd name="T48" fmla="*/ 0 w 590"/>
                    <a:gd name="T49" fmla="*/ 0 h 896"/>
                    <a:gd name="T50" fmla="*/ 0 w 590"/>
                    <a:gd name="T51" fmla="*/ 0 h 896"/>
                    <a:gd name="T52" fmla="*/ 0 w 590"/>
                    <a:gd name="T53" fmla="*/ 0 h 896"/>
                    <a:gd name="T54" fmla="*/ 0 w 590"/>
                    <a:gd name="T55" fmla="*/ 0 h 896"/>
                    <a:gd name="T56" fmla="*/ 0 w 590"/>
                    <a:gd name="T57" fmla="*/ 0 h 896"/>
                    <a:gd name="T58" fmla="*/ 0 w 590"/>
                    <a:gd name="T59" fmla="*/ 0 h 896"/>
                    <a:gd name="T60" fmla="*/ 0 w 590"/>
                    <a:gd name="T61" fmla="*/ 0 h 896"/>
                    <a:gd name="T62" fmla="*/ 0 w 590"/>
                    <a:gd name="T63" fmla="*/ 0 h 896"/>
                    <a:gd name="T64" fmla="*/ 0 w 590"/>
                    <a:gd name="T65" fmla="*/ 0 h 896"/>
                    <a:gd name="T66" fmla="*/ 0 w 590"/>
                    <a:gd name="T67" fmla="*/ 0 h 896"/>
                    <a:gd name="T68" fmla="*/ 0 w 590"/>
                    <a:gd name="T69" fmla="*/ 0 h 896"/>
                    <a:gd name="T70" fmla="*/ 0 w 590"/>
                    <a:gd name="T71" fmla="*/ 0 h 896"/>
                    <a:gd name="T72" fmla="*/ 0 w 590"/>
                    <a:gd name="T73" fmla="*/ 0 h 896"/>
                    <a:gd name="T74" fmla="*/ 0 w 590"/>
                    <a:gd name="T75" fmla="*/ 0 h 8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896"/>
                    <a:gd name="T116" fmla="*/ 590 w 590"/>
                    <a:gd name="T117" fmla="*/ 896 h 8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896">
                      <a:moveTo>
                        <a:pt x="536" y="890"/>
                      </a:move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88" y="857"/>
                      </a:lnTo>
                      <a:lnTo>
                        <a:pt x="589" y="860"/>
                      </a:lnTo>
                      <a:lnTo>
                        <a:pt x="590" y="865"/>
                      </a:lnTo>
                      <a:lnTo>
                        <a:pt x="589" y="869"/>
                      </a:lnTo>
                      <a:lnTo>
                        <a:pt x="588" y="874"/>
                      </a:lnTo>
                      <a:lnTo>
                        <a:pt x="586" y="878"/>
                      </a:lnTo>
                      <a:lnTo>
                        <a:pt x="582" y="883"/>
                      </a:lnTo>
                      <a:lnTo>
                        <a:pt x="578" y="887"/>
                      </a:lnTo>
                      <a:lnTo>
                        <a:pt x="573" y="891"/>
                      </a:lnTo>
                      <a:lnTo>
                        <a:pt x="568" y="893"/>
                      </a:lnTo>
                      <a:lnTo>
                        <a:pt x="562" y="895"/>
                      </a:lnTo>
                      <a:lnTo>
                        <a:pt x="556" y="896"/>
                      </a:lnTo>
                      <a:lnTo>
                        <a:pt x="552" y="896"/>
                      </a:lnTo>
                      <a:lnTo>
                        <a:pt x="546" y="896"/>
                      </a:lnTo>
                      <a:lnTo>
                        <a:pt x="542" y="894"/>
                      </a:lnTo>
                      <a:lnTo>
                        <a:pt x="538" y="892"/>
                      </a:lnTo>
                      <a:lnTo>
                        <a:pt x="536" y="89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31" name="Freeform 37"/>
                <p:cNvSpPr>
                  <a:spLocks/>
                </p:cNvSpPr>
                <p:nvPr/>
              </p:nvSpPr>
              <p:spPr bwMode="auto">
                <a:xfrm>
                  <a:off x="3675" y="1612"/>
                  <a:ext cx="5" cy="5"/>
                </a:xfrm>
                <a:custGeom>
                  <a:avLst/>
                  <a:gdLst>
                    <a:gd name="T0" fmla="*/ 0 w 57"/>
                    <a:gd name="T1" fmla="*/ 0 h 48"/>
                    <a:gd name="T2" fmla="*/ 0 w 57"/>
                    <a:gd name="T3" fmla="*/ 0 h 48"/>
                    <a:gd name="T4" fmla="*/ 0 w 57"/>
                    <a:gd name="T5" fmla="*/ 0 h 48"/>
                    <a:gd name="T6" fmla="*/ 0 w 57"/>
                    <a:gd name="T7" fmla="*/ 0 h 48"/>
                    <a:gd name="T8" fmla="*/ 0 w 57"/>
                    <a:gd name="T9" fmla="*/ 0 h 48"/>
                    <a:gd name="T10" fmla="*/ 0 w 57"/>
                    <a:gd name="T11" fmla="*/ 0 h 48"/>
                    <a:gd name="T12" fmla="*/ 0 w 57"/>
                    <a:gd name="T13" fmla="*/ 0 h 48"/>
                    <a:gd name="T14" fmla="*/ 0 w 57"/>
                    <a:gd name="T15" fmla="*/ 0 h 48"/>
                    <a:gd name="T16" fmla="*/ 0 w 57"/>
                    <a:gd name="T17" fmla="*/ 0 h 48"/>
                    <a:gd name="T18" fmla="*/ 0 w 57"/>
                    <a:gd name="T19" fmla="*/ 0 h 48"/>
                    <a:gd name="T20" fmla="*/ 0 w 57"/>
                    <a:gd name="T21" fmla="*/ 0 h 48"/>
                    <a:gd name="T22" fmla="*/ 0 w 57"/>
                    <a:gd name="T23" fmla="*/ 0 h 48"/>
                    <a:gd name="T24" fmla="*/ 0 w 57"/>
                    <a:gd name="T25" fmla="*/ 0 h 48"/>
                    <a:gd name="T26" fmla="*/ 0 w 57"/>
                    <a:gd name="T27" fmla="*/ 0 h 48"/>
                    <a:gd name="T28" fmla="*/ 0 w 57"/>
                    <a:gd name="T29" fmla="*/ 0 h 48"/>
                    <a:gd name="T30" fmla="*/ 0 w 57"/>
                    <a:gd name="T31" fmla="*/ 0 h 48"/>
                    <a:gd name="T32" fmla="*/ 0 w 57"/>
                    <a:gd name="T33" fmla="*/ 0 h 48"/>
                    <a:gd name="T34" fmla="*/ 0 w 57"/>
                    <a:gd name="T35" fmla="*/ 0 h 48"/>
                    <a:gd name="T36" fmla="*/ 0 w 57"/>
                    <a:gd name="T37" fmla="*/ 0 h 48"/>
                    <a:gd name="T38" fmla="*/ 0 w 57"/>
                    <a:gd name="T39" fmla="*/ 0 h 48"/>
                    <a:gd name="T40" fmla="*/ 0 w 57"/>
                    <a:gd name="T41" fmla="*/ 0 h 48"/>
                    <a:gd name="T42" fmla="*/ 0 w 57"/>
                    <a:gd name="T43" fmla="*/ 0 h 48"/>
                    <a:gd name="T44" fmla="*/ 0 w 57"/>
                    <a:gd name="T45" fmla="*/ 0 h 48"/>
                    <a:gd name="T46" fmla="*/ 0 w 57"/>
                    <a:gd name="T47" fmla="*/ 0 h 48"/>
                    <a:gd name="T48" fmla="*/ 0 w 57"/>
                    <a:gd name="T49" fmla="*/ 0 h 48"/>
                    <a:gd name="T50" fmla="*/ 0 w 57"/>
                    <a:gd name="T51" fmla="*/ 0 h 48"/>
                    <a:gd name="T52" fmla="*/ 0 w 57"/>
                    <a:gd name="T53" fmla="*/ 0 h 48"/>
                    <a:gd name="T54" fmla="*/ 0 w 57"/>
                    <a:gd name="T55" fmla="*/ 0 h 48"/>
                    <a:gd name="T56" fmla="*/ 0 w 57"/>
                    <a:gd name="T57" fmla="*/ 0 h 48"/>
                    <a:gd name="T58" fmla="*/ 0 w 57"/>
                    <a:gd name="T59" fmla="*/ 0 h 48"/>
                    <a:gd name="T60" fmla="*/ 0 w 57"/>
                    <a:gd name="T61" fmla="*/ 0 h 48"/>
                    <a:gd name="T62" fmla="*/ 0 w 57"/>
                    <a:gd name="T63" fmla="*/ 0 h 48"/>
                    <a:gd name="T64" fmla="*/ 0 w 5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8"/>
                    <a:gd name="T101" fmla="*/ 57 w 5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8">
                      <a:moveTo>
                        <a:pt x="39" y="41"/>
                      </a:moveTo>
                      <a:lnTo>
                        <a:pt x="35" y="44"/>
                      </a:lnTo>
                      <a:lnTo>
                        <a:pt x="29" y="46"/>
                      </a:lnTo>
                      <a:lnTo>
                        <a:pt x="23" y="47"/>
                      </a:lnTo>
                      <a:lnTo>
                        <a:pt x="18" y="48"/>
                      </a:lnTo>
                      <a:lnTo>
                        <a:pt x="12" y="47"/>
                      </a:lnTo>
                      <a:lnTo>
                        <a:pt x="9" y="46"/>
                      </a:lnTo>
                      <a:lnTo>
                        <a:pt x="4" y="44"/>
                      </a:ln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7" y="11"/>
                      </a:lnTo>
                      <a:lnTo>
                        <a:pt x="57" y="15"/>
                      </a:lnTo>
                      <a:lnTo>
                        <a:pt x="57" y="20"/>
                      </a:lnTo>
                      <a:lnTo>
                        <a:pt x="55" y="24"/>
                      </a:lnTo>
                      <a:lnTo>
                        <a:pt x="53" y="29"/>
                      </a:lnTo>
                      <a:lnTo>
                        <a:pt x="49" y="34"/>
                      </a:lnTo>
                      <a:lnTo>
                        <a:pt x="45" y="38"/>
                      </a:lnTo>
                      <a:lnTo>
                        <a:pt x="39" y="4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32" name="Freeform 38"/>
                <p:cNvSpPr>
                  <a:spLocks/>
                </p:cNvSpPr>
                <p:nvPr/>
              </p:nvSpPr>
              <p:spPr bwMode="auto">
                <a:xfrm>
                  <a:off x="3675" y="1612"/>
                  <a:ext cx="5" cy="5"/>
                </a:xfrm>
                <a:custGeom>
                  <a:avLst/>
                  <a:gdLst>
                    <a:gd name="T0" fmla="*/ 0 w 57"/>
                    <a:gd name="T1" fmla="*/ 0 h 48"/>
                    <a:gd name="T2" fmla="*/ 0 w 57"/>
                    <a:gd name="T3" fmla="*/ 0 h 48"/>
                    <a:gd name="T4" fmla="*/ 0 w 57"/>
                    <a:gd name="T5" fmla="*/ 0 h 48"/>
                    <a:gd name="T6" fmla="*/ 0 w 57"/>
                    <a:gd name="T7" fmla="*/ 0 h 48"/>
                    <a:gd name="T8" fmla="*/ 0 w 57"/>
                    <a:gd name="T9" fmla="*/ 0 h 48"/>
                    <a:gd name="T10" fmla="*/ 0 w 57"/>
                    <a:gd name="T11" fmla="*/ 0 h 48"/>
                    <a:gd name="T12" fmla="*/ 0 w 57"/>
                    <a:gd name="T13" fmla="*/ 0 h 48"/>
                    <a:gd name="T14" fmla="*/ 0 w 57"/>
                    <a:gd name="T15" fmla="*/ 0 h 48"/>
                    <a:gd name="T16" fmla="*/ 0 w 57"/>
                    <a:gd name="T17" fmla="*/ 0 h 48"/>
                    <a:gd name="T18" fmla="*/ 0 w 57"/>
                    <a:gd name="T19" fmla="*/ 0 h 48"/>
                    <a:gd name="T20" fmla="*/ 0 w 57"/>
                    <a:gd name="T21" fmla="*/ 0 h 48"/>
                    <a:gd name="T22" fmla="*/ 0 w 57"/>
                    <a:gd name="T23" fmla="*/ 0 h 48"/>
                    <a:gd name="T24" fmla="*/ 0 w 57"/>
                    <a:gd name="T25" fmla="*/ 0 h 48"/>
                    <a:gd name="T26" fmla="*/ 0 w 57"/>
                    <a:gd name="T27" fmla="*/ 0 h 48"/>
                    <a:gd name="T28" fmla="*/ 0 w 57"/>
                    <a:gd name="T29" fmla="*/ 0 h 48"/>
                    <a:gd name="T30" fmla="*/ 0 w 57"/>
                    <a:gd name="T31" fmla="*/ 0 h 48"/>
                    <a:gd name="T32" fmla="*/ 0 w 57"/>
                    <a:gd name="T33" fmla="*/ 0 h 48"/>
                    <a:gd name="T34" fmla="*/ 0 w 57"/>
                    <a:gd name="T35" fmla="*/ 0 h 48"/>
                    <a:gd name="T36" fmla="*/ 0 w 57"/>
                    <a:gd name="T37" fmla="*/ 0 h 48"/>
                    <a:gd name="T38" fmla="*/ 0 w 57"/>
                    <a:gd name="T39" fmla="*/ 0 h 48"/>
                    <a:gd name="T40" fmla="*/ 0 w 57"/>
                    <a:gd name="T41" fmla="*/ 0 h 48"/>
                    <a:gd name="T42" fmla="*/ 0 w 57"/>
                    <a:gd name="T43" fmla="*/ 0 h 48"/>
                    <a:gd name="T44" fmla="*/ 0 w 57"/>
                    <a:gd name="T45" fmla="*/ 0 h 48"/>
                    <a:gd name="T46" fmla="*/ 0 w 57"/>
                    <a:gd name="T47" fmla="*/ 0 h 48"/>
                    <a:gd name="T48" fmla="*/ 0 w 57"/>
                    <a:gd name="T49" fmla="*/ 0 h 48"/>
                    <a:gd name="T50" fmla="*/ 0 w 57"/>
                    <a:gd name="T51" fmla="*/ 0 h 48"/>
                    <a:gd name="T52" fmla="*/ 0 w 57"/>
                    <a:gd name="T53" fmla="*/ 0 h 48"/>
                    <a:gd name="T54" fmla="*/ 0 w 57"/>
                    <a:gd name="T55" fmla="*/ 0 h 48"/>
                    <a:gd name="T56" fmla="*/ 0 w 57"/>
                    <a:gd name="T57" fmla="*/ 0 h 48"/>
                    <a:gd name="T58" fmla="*/ 0 w 57"/>
                    <a:gd name="T59" fmla="*/ 0 h 48"/>
                    <a:gd name="T60" fmla="*/ 0 w 57"/>
                    <a:gd name="T61" fmla="*/ 0 h 48"/>
                    <a:gd name="T62" fmla="*/ 0 w 57"/>
                    <a:gd name="T63" fmla="*/ 0 h 48"/>
                    <a:gd name="T64" fmla="*/ 0 w 5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8"/>
                    <a:gd name="T101" fmla="*/ 57 w 5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8">
                      <a:moveTo>
                        <a:pt x="39" y="41"/>
                      </a:moveTo>
                      <a:lnTo>
                        <a:pt x="35" y="44"/>
                      </a:lnTo>
                      <a:lnTo>
                        <a:pt x="29" y="46"/>
                      </a:lnTo>
                      <a:lnTo>
                        <a:pt x="23" y="47"/>
                      </a:lnTo>
                      <a:lnTo>
                        <a:pt x="18" y="48"/>
                      </a:lnTo>
                      <a:lnTo>
                        <a:pt x="12" y="47"/>
                      </a:lnTo>
                      <a:lnTo>
                        <a:pt x="9" y="46"/>
                      </a:lnTo>
                      <a:lnTo>
                        <a:pt x="4" y="44"/>
                      </a:lnTo>
                      <a:lnTo>
                        <a:pt x="2" y="40"/>
                      </a:lnTo>
                      <a:lnTo>
                        <a:pt x="1" y="37"/>
                      </a:lnTo>
                      <a:lnTo>
                        <a:pt x="0" y="32"/>
                      </a:lnTo>
                      <a:lnTo>
                        <a:pt x="1" y="28"/>
                      </a:lnTo>
                      <a:lnTo>
                        <a:pt x="2" y="23"/>
                      </a:lnTo>
                      <a:lnTo>
                        <a:pt x="4" y="19"/>
                      </a:lnTo>
                      <a:lnTo>
                        <a:pt x="9" y="14"/>
                      </a:lnTo>
                      <a:lnTo>
                        <a:pt x="13" y="10"/>
                      </a:lnTo>
                      <a:lnTo>
                        <a:pt x="18" y="6"/>
                      </a:lnTo>
                      <a:lnTo>
                        <a:pt x="23" y="3"/>
                      </a:lnTo>
                      <a:lnTo>
                        <a:pt x="29" y="1"/>
                      </a:lnTo>
                      <a:lnTo>
                        <a:pt x="35" y="0"/>
                      </a:lnTo>
                      <a:lnTo>
                        <a:pt x="39" y="0"/>
                      </a:lnTo>
                      <a:lnTo>
                        <a:pt x="45" y="0"/>
                      </a:lnTo>
                      <a:lnTo>
                        <a:pt x="49" y="2"/>
                      </a:lnTo>
                      <a:lnTo>
                        <a:pt x="53" y="4"/>
                      </a:lnTo>
                      <a:lnTo>
                        <a:pt x="55" y="6"/>
                      </a:lnTo>
                      <a:lnTo>
                        <a:pt x="57" y="11"/>
                      </a:lnTo>
                      <a:lnTo>
                        <a:pt x="57" y="15"/>
                      </a:lnTo>
                      <a:lnTo>
                        <a:pt x="57" y="20"/>
                      </a:lnTo>
                      <a:lnTo>
                        <a:pt x="55" y="24"/>
                      </a:lnTo>
                      <a:lnTo>
                        <a:pt x="53" y="29"/>
                      </a:lnTo>
                      <a:lnTo>
                        <a:pt x="49" y="34"/>
                      </a:lnTo>
                      <a:lnTo>
                        <a:pt x="45" y="38"/>
                      </a:lnTo>
                      <a:lnTo>
                        <a:pt x="39" y="4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33" name="Freeform 39"/>
                <p:cNvSpPr>
                  <a:spLocks/>
                </p:cNvSpPr>
                <p:nvPr/>
              </p:nvSpPr>
              <p:spPr bwMode="auto">
                <a:xfrm>
                  <a:off x="3575" y="1839"/>
                  <a:ext cx="225" cy="181"/>
                </a:xfrm>
                <a:custGeom>
                  <a:avLst/>
                  <a:gdLst>
                    <a:gd name="T0" fmla="*/ 0 w 2237"/>
                    <a:gd name="T1" fmla="*/ 0 h 1658"/>
                    <a:gd name="T2" fmla="*/ 0 w 2237"/>
                    <a:gd name="T3" fmla="*/ 0 h 1658"/>
                    <a:gd name="T4" fmla="*/ 0 w 2237"/>
                    <a:gd name="T5" fmla="*/ 0 h 1658"/>
                    <a:gd name="T6" fmla="*/ 0 w 2237"/>
                    <a:gd name="T7" fmla="*/ 0 h 1658"/>
                    <a:gd name="T8" fmla="*/ 0 w 2237"/>
                    <a:gd name="T9" fmla="*/ 0 h 1658"/>
                    <a:gd name="T10" fmla="*/ 0 60000 65536"/>
                    <a:gd name="T11" fmla="*/ 0 60000 65536"/>
                    <a:gd name="T12" fmla="*/ 0 60000 65536"/>
                    <a:gd name="T13" fmla="*/ 0 60000 65536"/>
                    <a:gd name="T14" fmla="*/ 0 60000 65536"/>
                    <a:gd name="T15" fmla="*/ 0 w 2237"/>
                    <a:gd name="T16" fmla="*/ 0 h 1658"/>
                    <a:gd name="T17" fmla="*/ 2237 w 2237"/>
                    <a:gd name="T18" fmla="*/ 1658 h 1658"/>
                  </a:gdLst>
                  <a:ahLst/>
                  <a:cxnLst>
                    <a:cxn ang="T10">
                      <a:pos x="T0" y="T1"/>
                    </a:cxn>
                    <a:cxn ang="T11">
                      <a:pos x="T2" y="T3"/>
                    </a:cxn>
                    <a:cxn ang="T12">
                      <a:pos x="T4" y="T5"/>
                    </a:cxn>
                    <a:cxn ang="T13">
                      <a:pos x="T6" y="T7"/>
                    </a:cxn>
                    <a:cxn ang="T14">
                      <a:pos x="T8" y="T9"/>
                    </a:cxn>
                  </a:cxnLst>
                  <a:rect l="T15" t="T16" r="T17" b="T18"/>
                  <a:pathLst>
                    <a:path w="2237" h="1658">
                      <a:moveTo>
                        <a:pt x="559" y="0"/>
                      </a:moveTo>
                      <a:lnTo>
                        <a:pt x="2237" y="69"/>
                      </a:lnTo>
                      <a:lnTo>
                        <a:pt x="1717" y="1658"/>
                      </a:lnTo>
                      <a:lnTo>
                        <a:pt x="0" y="1530"/>
                      </a:lnTo>
                      <a:lnTo>
                        <a:pt x="559"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34" name="Freeform 40"/>
                <p:cNvSpPr>
                  <a:spLocks/>
                </p:cNvSpPr>
                <p:nvPr/>
              </p:nvSpPr>
              <p:spPr bwMode="auto">
                <a:xfrm>
                  <a:off x="3575" y="1839"/>
                  <a:ext cx="225" cy="181"/>
                </a:xfrm>
                <a:custGeom>
                  <a:avLst/>
                  <a:gdLst>
                    <a:gd name="T0" fmla="*/ 0 w 2237"/>
                    <a:gd name="T1" fmla="*/ 0 h 1658"/>
                    <a:gd name="T2" fmla="*/ 0 w 2237"/>
                    <a:gd name="T3" fmla="*/ 0 h 1658"/>
                    <a:gd name="T4" fmla="*/ 0 w 2237"/>
                    <a:gd name="T5" fmla="*/ 0 h 1658"/>
                    <a:gd name="T6" fmla="*/ 0 w 2237"/>
                    <a:gd name="T7" fmla="*/ 0 h 1658"/>
                    <a:gd name="T8" fmla="*/ 0 w 2237"/>
                    <a:gd name="T9" fmla="*/ 0 h 1658"/>
                    <a:gd name="T10" fmla="*/ 0 60000 65536"/>
                    <a:gd name="T11" fmla="*/ 0 60000 65536"/>
                    <a:gd name="T12" fmla="*/ 0 60000 65536"/>
                    <a:gd name="T13" fmla="*/ 0 60000 65536"/>
                    <a:gd name="T14" fmla="*/ 0 60000 65536"/>
                    <a:gd name="T15" fmla="*/ 0 w 2237"/>
                    <a:gd name="T16" fmla="*/ 0 h 1658"/>
                    <a:gd name="T17" fmla="*/ 2237 w 2237"/>
                    <a:gd name="T18" fmla="*/ 1658 h 1658"/>
                  </a:gdLst>
                  <a:ahLst/>
                  <a:cxnLst>
                    <a:cxn ang="T10">
                      <a:pos x="T0" y="T1"/>
                    </a:cxn>
                    <a:cxn ang="T11">
                      <a:pos x="T2" y="T3"/>
                    </a:cxn>
                    <a:cxn ang="T12">
                      <a:pos x="T4" y="T5"/>
                    </a:cxn>
                    <a:cxn ang="T13">
                      <a:pos x="T6" y="T7"/>
                    </a:cxn>
                    <a:cxn ang="T14">
                      <a:pos x="T8" y="T9"/>
                    </a:cxn>
                  </a:cxnLst>
                  <a:rect l="T15" t="T16" r="T17" b="T18"/>
                  <a:pathLst>
                    <a:path w="2237" h="1658">
                      <a:moveTo>
                        <a:pt x="559" y="0"/>
                      </a:moveTo>
                      <a:lnTo>
                        <a:pt x="2237" y="69"/>
                      </a:lnTo>
                      <a:lnTo>
                        <a:pt x="1717" y="1658"/>
                      </a:lnTo>
                      <a:lnTo>
                        <a:pt x="0" y="1530"/>
                      </a:lnTo>
                      <a:lnTo>
                        <a:pt x="559"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35" name="Line 41"/>
                <p:cNvSpPr>
                  <a:spLocks noChangeShapeType="1"/>
                </p:cNvSpPr>
                <p:nvPr/>
              </p:nvSpPr>
              <p:spPr bwMode="auto">
                <a:xfrm flipH="1">
                  <a:off x="3624" y="1839"/>
                  <a:ext cx="8" cy="2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6" name="Line 42"/>
                <p:cNvSpPr>
                  <a:spLocks noChangeShapeType="1"/>
                </p:cNvSpPr>
                <p:nvPr/>
              </p:nvSpPr>
              <p:spPr bwMode="auto">
                <a:xfrm flipH="1">
                  <a:off x="3624" y="1847"/>
                  <a:ext cx="176" cy="2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7" name="Line 43"/>
                <p:cNvSpPr>
                  <a:spLocks noChangeShapeType="1"/>
                </p:cNvSpPr>
                <p:nvPr/>
              </p:nvSpPr>
              <p:spPr bwMode="auto">
                <a:xfrm flipV="1">
                  <a:off x="3575" y="1868"/>
                  <a:ext cx="49" cy="13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8" name="Line 44"/>
                <p:cNvSpPr>
                  <a:spLocks noChangeShapeType="1"/>
                </p:cNvSpPr>
                <p:nvPr/>
              </p:nvSpPr>
              <p:spPr bwMode="auto">
                <a:xfrm>
                  <a:off x="3624" y="1868"/>
                  <a:ext cx="124" cy="15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39" name="Freeform 45"/>
                <p:cNvSpPr>
                  <a:spLocks/>
                </p:cNvSpPr>
                <p:nvPr/>
              </p:nvSpPr>
              <p:spPr bwMode="auto">
                <a:xfrm>
                  <a:off x="3453" y="1752"/>
                  <a:ext cx="100" cy="110"/>
                </a:xfrm>
                <a:custGeom>
                  <a:avLst/>
                  <a:gdLst>
                    <a:gd name="T0" fmla="*/ 0 w 996"/>
                    <a:gd name="T1" fmla="*/ 0 h 1011"/>
                    <a:gd name="T2" fmla="*/ 0 w 996"/>
                    <a:gd name="T3" fmla="*/ 0 h 1011"/>
                    <a:gd name="T4" fmla="*/ 0 w 996"/>
                    <a:gd name="T5" fmla="*/ 0 h 1011"/>
                    <a:gd name="T6" fmla="*/ 0 w 996"/>
                    <a:gd name="T7" fmla="*/ 0 h 1011"/>
                    <a:gd name="T8" fmla="*/ 0 w 996"/>
                    <a:gd name="T9" fmla="*/ 0 h 1011"/>
                    <a:gd name="T10" fmla="*/ 0 w 996"/>
                    <a:gd name="T11" fmla="*/ 0 h 1011"/>
                    <a:gd name="T12" fmla="*/ 0 w 996"/>
                    <a:gd name="T13" fmla="*/ 0 h 1011"/>
                    <a:gd name="T14" fmla="*/ 0 w 996"/>
                    <a:gd name="T15" fmla="*/ 0 h 1011"/>
                    <a:gd name="T16" fmla="*/ 0 w 996"/>
                    <a:gd name="T17" fmla="*/ 0 h 1011"/>
                    <a:gd name="T18" fmla="*/ 0 w 996"/>
                    <a:gd name="T19" fmla="*/ 0 h 1011"/>
                    <a:gd name="T20" fmla="*/ 0 w 996"/>
                    <a:gd name="T21" fmla="*/ 0 h 1011"/>
                    <a:gd name="T22" fmla="*/ 0 w 996"/>
                    <a:gd name="T23" fmla="*/ 0 h 1011"/>
                    <a:gd name="T24" fmla="*/ 0 w 996"/>
                    <a:gd name="T25" fmla="*/ 0 h 1011"/>
                    <a:gd name="T26" fmla="*/ 0 w 996"/>
                    <a:gd name="T27" fmla="*/ 0 h 1011"/>
                    <a:gd name="T28" fmla="*/ 0 w 996"/>
                    <a:gd name="T29" fmla="*/ 0 h 1011"/>
                    <a:gd name="T30" fmla="*/ 0 w 996"/>
                    <a:gd name="T31" fmla="*/ 0 h 1011"/>
                    <a:gd name="T32" fmla="*/ 0 w 996"/>
                    <a:gd name="T33" fmla="*/ 0 h 1011"/>
                    <a:gd name="T34" fmla="*/ 0 w 996"/>
                    <a:gd name="T35" fmla="*/ 0 h 1011"/>
                    <a:gd name="T36" fmla="*/ 0 w 996"/>
                    <a:gd name="T37" fmla="*/ 0 h 1011"/>
                    <a:gd name="T38" fmla="*/ 0 w 996"/>
                    <a:gd name="T39" fmla="*/ 0 h 1011"/>
                    <a:gd name="T40" fmla="*/ 0 w 996"/>
                    <a:gd name="T41" fmla="*/ 0 h 1011"/>
                    <a:gd name="T42" fmla="*/ 0 w 996"/>
                    <a:gd name="T43" fmla="*/ 0 h 1011"/>
                    <a:gd name="T44" fmla="*/ 0 w 996"/>
                    <a:gd name="T45" fmla="*/ 0 h 1011"/>
                    <a:gd name="T46" fmla="*/ 0 w 996"/>
                    <a:gd name="T47" fmla="*/ 0 h 1011"/>
                    <a:gd name="T48" fmla="*/ 0 w 996"/>
                    <a:gd name="T49" fmla="*/ 0 h 1011"/>
                    <a:gd name="T50" fmla="*/ 0 w 996"/>
                    <a:gd name="T51" fmla="*/ 0 h 1011"/>
                    <a:gd name="T52" fmla="*/ 0 w 996"/>
                    <a:gd name="T53" fmla="*/ 0 h 1011"/>
                    <a:gd name="T54" fmla="*/ 0 w 996"/>
                    <a:gd name="T55" fmla="*/ 0 h 1011"/>
                    <a:gd name="T56" fmla="*/ 0 w 996"/>
                    <a:gd name="T57" fmla="*/ 0 h 1011"/>
                    <a:gd name="T58" fmla="*/ 0 w 996"/>
                    <a:gd name="T59" fmla="*/ 0 h 1011"/>
                    <a:gd name="T60" fmla="*/ 0 w 996"/>
                    <a:gd name="T61" fmla="*/ 0 h 1011"/>
                    <a:gd name="T62" fmla="*/ 0 w 996"/>
                    <a:gd name="T63" fmla="*/ 0 h 1011"/>
                    <a:gd name="T64" fmla="*/ 0 w 996"/>
                    <a:gd name="T65" fmla="*/ 0 h 1011"/>
                    <a:gd name="T66" fmla="*/ 0 w 996"/>
                    <a:gd name="T67" fmla="*/ 0 h 1011"/>
                    <a:gd name="T68" fmla="*/ 0 w 996"/>
                    <a:gd name="T69" fmla="*/ 0 h 1011"/>
                    <a:gd name="T70" fmla="*/ 0 w 996"/>
                    <a:gd name="T71" fmla="*/ 0 h 1011"/>
                    <a:gd name="T72" fmla="*/ 0 w 996"/>
                    <a:gd name="T73" fmla="*/ 0 h 1011"/>
                    <a:gd name="T74" fmla="*/ 0 w 996"/>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6"/>
                    <a:gd name="T115" fmla="*/ 0 h 1011"/>
                    <a:gd name="T116" fmla="*/ 996 w 996"/>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6" h="1011">
                      <a:moveTo>
                        <a:pt x="0" y="967"/>
                      </a:moveTo>
                      <a:lnTo>
                        <a:pt x="951" y="0"/>
                      </a:lnTo>
                      <a:lnTo>
                        <a:pt x="952" y="0"/>
                      </a:lnTo>
                      <a:lnTo>
                        <a:pt x="954" y="0"/>
                      </a:lnTo>
                      <a:lnTo>
                        <a:pt x="956" y="2"/>
                      </a:lnTo>
                      <a:lnTo>
                        <a:pt x="960" y="4"/>
                      </a:lnTo>
                      <a:lnTo>
                        <a:pt x="963" y="8"/>
                      </a:lnTo>
                      <a:lnTo>
                        <a:pt x="967" y="11"/>
                      </a:lnTo>
                      <a:lnTo>
                        <a:pt x="971" y="15"/>
                      </a:lnTo>
                      <a:lnTo>
                        <a:pt x="976" y="19"/>
                      </a:lnTo>
                      <a:lnTo>
                        <a:pt x="980" y="24"/>
                      </a:lnTo>
                      <a:lnTo>
                        <a:pt x="985" y="28"/>
                      </a:lnTo>
                      <a:lnTo>
                        <a:pt x="988" y="32"/>
                      </a:lnTo>
                      <a:lnTo>
                        <a:pt x="992" y="36"/>
                      </a:lnTo>
                      <a:lnTo>
                        <a:pt x="994" y="38"/>
                      </a:lnTo>
                      <a:lnTo>
                        <a:pt x="995" y="42"/>
                      </a:lnTo>
                      <a:lnTo>
                        <a:pt x="996" y="43"/>
                      </a:lnTo>
                      <a:lnTo>
                        <a:pt x="996" y="44"/>
                      </a:lnTo>
                      <a:lnTo>
                        <a:pt x="44" y="1011"/>
                      </a:lnTo>
                      <a:lnTo>
                        <a:pt x="43" y="1011"/>
                      </a:lnTo>
                      <a:lnTo>
                        <a:pt x="41" y="1011"/>
                      </a:lnTo>
                      <a:lnTo>
                        <a:pt x="38" y="1010"/>
                      </a:lnTo>
                      <a:lnTo>
                        <a:pt x="35" y="1008"/>
                      </a:lnTo>
                      <a:lnTo>
                        <a:pt x="31" y="1004"/>
                      </a:lnTo>
                      <a:lnTo>
                        <a:pt x="27" y="1001"/>
                      </a:lnTo>
                      <a:lnTo>
                        <a:pt x="23" y="998"/>
                      </a:lnTo>
                      <a:lnTo>
                        <a:pt x="19" y="993"/>
                      </a:lnTo>
                      <a:lnTo>
                        <a:pt x="14" y="988"/>
                      </a:lnTo>
                      <a:lnTo>
                        <a:pt x="10" y="984"/>
                      </a:lnTo>
                      <a:lnTo>
                        <a:pt x="6" y="979"/>
                      </a:lnTo>
                      <a:lnTo>
                        <a:pt x="3" y="976"/>
                      </a:lnTo>
                      <a:lnTo>
                        <a:pt x="1" y="973"/>
                      </a:lnTo>
                      <a:lnTo>
                        <a:pt x="0" y="970"/>
                      </a:lnTo>
                      <a:lnTo>
                        <a:pt x="0" y="968"/>
                      </a:lnTo>
                      <a:lnTo>
                        <a:pt x="0" y="96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0" name="Freeform 46"/>
                <p:cNvSpPr>
                  <a:spLocks/>
                </p:cNvSpPr>
                <p:nvPr/>
              </p:nvSpPr>
              <p:spPr bwMode="auto">
                <a:xfrm>
                  <a:off x="3453" y="1752"/>
                  <a:ext cx="100" cy="110"/>
                </a:xfrm>
                <a:custGeom>
                  <a:avLst/>
                  <a:gdLst>
                    <a:gd name="T0" fmla="*/ 0 w 996"/>
                    <a:gd name="T1" fmla="*/ 0 h 1011"/>
                    <a:gd name="T2" fmla="*/ 0 w 996"/>
                    <a:gd name="T3" fmla="*/ 0 h 1011"/>
                    <a:gd name="T4" fmla="*/ 0 w 996"/>
                    <a:gd name="T5" fmla="*/ 0 h 1011"/>
                    <a:gd name="T6" fmla="*/ 0 w 996"/>
                    <a:gd name="T7" fmla="*/ 0 h 1011"/>
                    <a:gd name="T8" fmla="*/ 0 w 996"/>
                    <a:gd name="T9" fmla="*/ 0 h 1011"/>
                    <a:gd name="T10" fmla="*/ 0 w 996"/>
                    <a:gd name="T11" fmla="*/ 0 h 1011"/>
                    <a:gd name="T12" fmla="*/ 0 w 996"/>
                    <a:gd name="T13" fmla="*/ 0 h 1011"/>
                    <a:gd name="T14" fmla="*/ 0 w 996"/>
                    <a:gd name="T15" fmla="*/ 0 h 1011"/>
                    <a:gd name="T16" fmla="*/ 0 w 996"/>
                    <a:gd name="T17" fmla="*/ 0 h 1011"/>
                    <a:gd name="T18" fmla="*/ 0 w 996"/>
                    <a:gd name="T19" fmla="*/ 0 h 1011"/>
                    <a:gd name="T20" fmla="*/ 0 w 996"/>
                    <a:gd name="T21" fmla="*/ 0 h 1011"/>
                    <a:gd name="T22" fmla="*/ 0 w 996"/>
                    <a:gd name="T23" fmla="*/ 0 h 1011"/>
                    <a:gd name="T24" fmla="*/ 0 w 996"/>
                    <a:gd name="T25" fmla="*/ 0 h 1011"/>
                    <a:gd name="T26" fmla="*/ 0 w 996"/>
                    <a:gd name="T27" fmla="*/ 0 h 1011"/>
                    <a:gd name="T28" fmla="*/ 0 w 996"/>
                    <a:gd name="T29" fmla="*/ 0 h 1011"/>
                    <a:gd name="T30" fmla="*/ 0 w 996"/>
                    <a:gd name="T31" fmla="*/ 0 h 1011"/>
                    <a:gd name="T32" fmla="*/ 0 w 996"/>
                    <a:gd name="T33" fmla="*/ 0 h 1011"/>
                    <a:gd name="T34" fmla="*/ 0 w 996"/>
                    <a:gd name="T35" fmla="*/ 0 h 1011"/>
                    <a:gd name="T36" fmla="*/ 0 w 996"/>
                    <a:gd name="T37" fmla="*/ 0 h 1011"/>
                    <a:gd name="T38" fmla="*/ 0 w 996"/>
                    <a:gd name="T39" fmla="*/ 0 h 1011"/>
                    <a:gd name="T40" fmla="*/ 0 w 996"/>
                    <a:gd name="T41" fmla="*/ 0 h 1011"/>
                    <a:gd name="T42" fmla="*/ 0 w 996"/>
                    <a:gd name="T43" fmla="*/ 0 h 1011"/>
                    <a:gd name="T44" fmla="*/ 0 w 996"/>
                    <a:gd name="T45" fmla="*/ 0 h 1011"/>
                    <a:gd name="T46" fmla="*/ 0 w 996"/>
                    <a:gd name="T47" fmla="*/ 0 h 1011"/>
                    <a:gd name="T48" fmla="*/ 0 w 996"/>
                    <a:gd name="T49" fmla="*/ 0 h 1011"/>
                    <a:gd name="T50" fmla="*/ 0 w 996"/>
                    <a:gd name="T51" fmla="*/ 0 h 1011"/>
                    <a:gd name="T52" fmla="*/ 0 w 996"/>
                    <a:gd name="T53" fmla="*/ 0 h 1011"/>
                    <a:gd name="T54" fmla="*/ 0 w 996"/>
                    <a:gd name="T55" fmla="*/ 0 h 1011"/>
                    <a:gd name="T56" fmla="*/ 0 w 996"/>
                    <a:gd name="T57" fmla="*/ 0 h 1011"/>
                    <a:gd name="T58" fmla="*/ 0 w 996"/>
                    <a:gd name="T59" fmla="*/ 0 h 1011"/>
                    <a:gd name="T60" fmla="*/ 0 w 996"/>
                    <a:gd name="T61" fmla="*/ 0 h 1011"/>
                    <a:gd name="T62" fmla="*/ 0 w 996"/>
                    <a:gd name="T63" fmla="*/ 0 h 1011"/>
                    <a:gd name="T64" fmla="*/ 0 w 996"/>
                    <a:gd name="T65" fmla="*/ 0 h 1011"/>
                    <a:gd name="T66" fmla="*/ 0 w 996"/>
                    <a:gd name="T67" fmla="*/ 0 h 1011"/>
                    <a:gd name="T68" fmla="*/ 0 w 996"/>
                    <a:gd name="T69" fmla="*/ 0 h 1011"/>
                    <a:gd name="T70" fmla="*/ 0 w 996"/>
                    <a:gd name="T71" fmla="*/ 0 h 1011"/>
                    <a:gd name="T72" fmla="*/ 0 w 996"/>
                    <a:gd name="T73" fmla="*/ 0 h 1011"/>
                    <a:gd name="T74" fmla="*/ 0 w 996"/>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6"/>
                    <a:gd name="T115" fmla="*/ 0 h 1011"/>
                    <a:gd name="T116" fmla="*/ 996 w 996"/>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6" h="1011">
                      <a:moveTo>
                        <a:pt x="0" y="967"/>
                      </a:moveTo>
                      <a:lnTo>
                        <a:pt x="951" y="0"/>
                      </a:lnTo>
                      <a:lnTo>
                        <a:pt x="952" y="0"/>
                      </a:lnTo>
                      <a:lnTo>
                        <a:pt x="954" y="0"/>
                      </a:lnTo>
                      <a:lnTo>
                        <a:pt x="956" y="2"/>
                      </a:lnTo>
                      <a:lnTo>
                        <a:pt x="960" y="4"/>
                      </a:lnTo>
                      <a:lnTo>
                        <a:pt x="963" y="8"/>
                      </a:lnTo>
                      <a:lnTo>
                        <a:pt x="967" y="11"/>
                      </a:lnTo>
                      <a:lnTo>
                        <a:pt x="971" y="15"/>
                      </a:lnTo>
                      <a:lnTo>
                        <a:pt x="976" y="19"/>
                      </a:lnTo>
                      <a:lnTo>
                        <a:pt x="980" y="24"/>
                      </a:lnTo>
                      <a:lnTo>
                        <a:pt x="985" y="28"/>
                      </a:lnTo>
                      <a:lnTo>
                        <a:pt x="988" y="32"/>
                      </a:lnTo>
                      <a:lnTo>
                        <a:pt x="992" y="36"/>
                      </a:lnTo>
                      <a:lnTo>
                        <a:pt x="994" y="38"/>
                      </a:lnTo>
                      <a:lnTo>
                        <a:pt x="995" y="42"/>
                      </a:lnTo>
                      <a:lnTo>
                        <a:pt x="996" y="43"/>
                      </a:lnTo>
                      <a:lnTo>
                        <a:pt x="996" y="44"/>
                      </a:lnTo>
                      <a:lnTo>
                        <a:pt x="44" y="1011"/>
                      </a:lnTo>
                      <a:lnTo>
                        <a:pt x="43" y="1011"/>
                      </a:lnTo>
                      <a:lnTo>
                        <a:pt x="41" y="1011"/>
                      </a:lnTo>
                      <a:lnTo>
                        <a:pt x="38" y="1010"/>
                      </a:lnTo>
                      <a:lnTo>
                        <a:pt x="35" y="1008"/>
                      </a:lnTo>
                      <a:lnTo>
                        <a:pt x="31" y="1004"/>
                      </a:lnTo>
                      <a:lnTo>
                        <a:pt x="27" y="1001"/>
                      </a:lnTo>
                      <a:lnTo>
                        <a:pt x="23" y="998"/>
                      </a:lnTo>
                      <a:lnTo>
                        <a:pt x="19" y="993"/>
                      </a:lnTo>
                      <a:lnTo>
                        <a:pt x="14" y="988"/>
                      </a:lnTo>
                      <a:lnTo>
                        <a:pt x="10" y="984"/>
                      </a:lnTo>
                      <a:lnTo>
                        <a:pt x="6" y="979"/>
                      </a:lnTo>
                      <a:lnTo>
                        <a:pt x="3" y="976"/>
                      </a:lnTo>
                      <a:lnTo>
                        <a:pt x="1" y="973"/>
                      </a:lnTo>
                      <a:lnTo>
                        <a:pt x="0" y="970"/>
                      </a:lnTo>
                      <a:lnTo>
                        <a:pt x="0" y="968"/>
                      </a:lnTo>
                      <a:lnTo>
                        <a:pt x="0" y="96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1" name="Freeform 47"/>
                <p:cNvSpPr>
                  <a:spLocks/>
                </p:cNvSpPr>
                <p:nvPr/>
              </p:nvSpPr>
              <p:spPr bwMode="auto">
                <a:xfrm>
                  <a:off x="3798" y="1739"/>
                  <a:ext cx="101" cy="110"/>
                </a:xfrm>
                <a:custGeom>
                  <a:avLst/>
                  <a:gdLst>
                    <a:gd name="T0" fmla="*/ 0 w 1000"/>
                    <a:gd name="T1" fmla="*/ 0 h 1011"/>
                    <a:gd name="T2" fmla="*/ 0 w 1000"/>
                    <a:gd name="T3" fmla="*/ 0 h 1011"/>
                    <a:gd name="T4" fmla="*/ 0 w 1000"/>
                    <a:gd name="T5" fmla="*/ 0 h 1011"/>
                    <a:gd name="T6" fmla="*/ 0 w 1000"/>
                    <a:gd name="T7" fmla="*/ 0 h 1011"/>
                    <a:gd name="T8" fmla="*/ 0 w 1000"/>
                    <a:gd name="T9" fmla="*/ 0 h 1011"/>
                    <a:gd name="T10" fmla="*/ 0 w 1000"/>
                    <a:gd name="T11" fmla="*/ 0 h 1011"/>
                    <a:gd name="T12" fmla="*/ 0 w 1000"/>
                    <a:gd name="T13" fmla="*/ 0 h 1011"/>
                    <a:gd name="T14" fmla="*/ 0 w 1000"/>
                    <a:gd name="T15" fmla="*/ 0 h 1011"/>
                    <a:gd name="T16" fmla="*/ 0 w 1000"/>
                    <a:gd name="T17" fmla="*/ 0 h 1011"/>
                    <a:gd name="T18" fmla="*/ 0 w 1000"/>
                    <a:gd name="T19" fmla="*/ 0 h 1011"/>
                    <a:gd name="T20" fmla="*/ 0 w 1000"/>
                    <a:gd name="T21" fmla="*/ 0 h 1011"/>
                    <a:gd name="T22" fmla="*/ 0 w 1000"/>
                    <a:gd name="T23" fmla="*/ 0 h 1011"/>
                    <a:gd name="T24" fmla="*/ 0 w 1000"/>
                    <a:gd name="T25" fmla="*/ 0 h 1011"/>
                    <a:gd name="T26" fmla="*/ 0 w 1000"/>
                    <a:gd name="T27" fmla="*/ 0 h 1011"/>
                    <a:gd name="T28" fmla="*/ 0 w 1000"/>
                    <a:gd name="T29" fmla="*/ 0 h 1011"/>
                    <a:gd name="T30" fmla="*/ 0 w 1000"/>
                    <a:gd name="T31" fmla="*/ 0 h 1011"/>
                    <a:gd name="T32" fmla="*/ 0 w 1000"/>
                    <a:gd name="T33" fmla="*/ 0 h 1011"/>
                    <a:gd name="T34" fmla="*/ 0 w 1000"/>
                    <a:gd name="T35" fmla="*/ 0 h 1011"/>
                    <a:gd name="T36" fmla="*/ 0 w 1000"/>
                    <a:gd name="T37" fmla="*/ 0 h 1011"/>
                    <a:gd name="T38" fmla="*/ 0 w 1000"/>
                    <a:gd name="T39" fmla="*/ 0 h 1011"/>
                    <a:gd name="T40" fmla="*/ 0 w 1000"/>
                    <a:gd name="T41" fmla="*/ 0 h 1011"/>
                    <a:gd name="T42" fmla="*/ 0 w 1000"/>
                    <a:gd name="T43" fmla="*/ 0 h 1011"/>
                    <a:gd name="T44" fmla="*/ 0 w 1000"/>
                    <a:gd name="T45" fmla="*/ 0 h 1011"/>
                    <a:gd name="T46" fmla="*/ 0 w 1000"/>
                    <a:gd name="T47" fmla="*/ 0 h 1011"/>
                    <a:gd name="T48" fmla="*/ 0 w 1000"/>
                    <a:gd name="T49" fmla="*/ 0 h 1011"/>
                    <a:gd name="T50" fmla="*/ 0 w 1000"/>
                    <a:gd name="T51" fmla="*/ 0 h 1011"/>
                    <a:gd name="T52" fmla="*/ 0 w 1000"/>
                    <a:gd name="T53" fmla="*/ 0 h 1011"/>
                    <a:gd name="T54" fmla="*/ 0 w 1000"/>
                    <a:gd name="T55" fmla="*/ 0 h 1011"/>
                    <a:gd name="T56" fmla="*/ 0 w 1000"/>
                    <a:gd name="T57" fmla="*/ 0 h 1011"/>
                    <a:gd name="T58" fmla="*/ 0 w 1000"/>
                    <a:gd name="T59" fmla="*/ 0 h 1011"/>
                    <a:gd name="T60" fmla="*/ 0 w 1000"/>
                    <a:gd name="T61" fmla="*/ 0 h 1011"/>
                    <a:gd name="T62" fmla="*/ 0 w 1000"/>
                    <a:gd name="T63" fmla="*/ 0 h 1011"/>
                    <a:gd name="T64" fmla="*/ 0 w 1000"/>
                    <a:gd name="T65" fmla="*/ 0 h 1011"/>
                    <a:gd name="T66" fmla="*/ 0 w 1000"/>
                    <a:gd name="T67" fmla="*/ 0 h 1011"/>
                    <a:gd name="T68" fmla="*/ 0 w 1000"/>
                    <a:gd name="T69" fmla="*/ 0 h 1011"/>
                    <a:gd name="T70" fmla="*/ 0 w 1000"/>
                    <a:gd name="T71" fmla="*/ 0 h 1011"/>
                    <a:gd name="T72" fmla="*/ 0 w 1000"/>
                    <a:gd name="T73" fmla="*/ 0 h 1011"/>
                    <a:gd name="T74" fmla="*/ 0 w 1000"/>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0"/>
                    <a:gd name="T115" fmla="*/ 0 h 1011"/>
                    <a:gd name="T116" fmla="*/ 1000 w 1000"/>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0" h="1011">
                      <a:moveTo>
                        <a:pt x="0" y="967"/>
                      </a:moveTo>
                      <a:lnTo>
                        <a:pt x="954" y="0"/>
                      </a:lnTo>
                      <a:lnTo>
                        <a:pt x="955" y="1"/>
                      </a:lnTo>
                      <a:lnTo>
                        <a:pt x="957" y="2"/>
                      </a:lnTo>
                      <a:lnTo>
                        <a:pt x="959" y="3"/>
                      </a:lnTo>
                      <a:lnTo>
                        <a:pt x="961" y="7"/>
                      </a:lnTo>
                      <a:lnTo>
                        <a:pt x="966" y="10"/>
                      </a:lnTo>
                      <a:lnTo>
                        <a:pt x="969" y="13"/>
                      </a:lnTo>
                      <a:lnTo>
                        <a:pt x="974" y="17"/>
                      </a:lnTo>
                      <a:lnTo>
                        <a:pt x="978" y="21"/>
                      </a:lnTo>
                      <a:lnTo>
                        <a:pt x="981" y="26"/>
                      </a:lnTo>
                      <a:lnTo>
                        <a:pt x="986" y="30"/>
                      </a:lnTo>
                      <a:lnTo>
                        <a:pt x="991" y="34"/>
                      </a:lnTo>
                      <a:lnTo>
                        <a:pt x="993" y="37"/>
                      </a:lnTo>
                      <a:lnTo>
                        <a:pt x="996" y="41"/>
                      </a:lnTo>
                      <a:lnTo>
                        <a:pt x="998" y="43"/>
                      </a:lnTo>
                      <a:lnTo>
                        <a:pt x="1000" y="44"/>
                      </a:lnTo>
                      <a:lnTo>
                        <a:pt x="45" y="1011"/>
                      </a:lnTo>
                      <a:lnTo>
                        <a:pt x="44" y="1011"/>
                      </a:lnTo>
                      <a:lnTo>
                        <a:pt x="43" y="1010"/>
                      </a:lnTo>
                      <a:lnTo>
                        <a:pt x="39" y="1009"/>
                      </a:lnTo>
                      <a:lnTo>
                        <a:pt x="37" y="1005"/>
                      </a:lnTo>
                      <a:lnTo>
                        <a:pt x="34" y="1003"/>
                      </a:lnTo>
                      <a:lnTo>
                        <a:pt x="29" y="999"/>
                      </a:lnTo>
                      <a:lnTo>
                        <a:pt x="25" y="995"/>
                      </a:lnTo>
                      <a:lnTo>
                        <a:pt x="20" y="991"/>
                      </a:lnTo>
                      <a:lnTo>
                        <a:pt x="17" y="986"/>
                      </a:lnTo>
                      <a:lnTo>
                        <a:pt x="12" y="982"/>
                      </a:lnTo>
                      <a:lnTo>
                        <a:pt x="9" y="978"/>
                      </a:lnTo>
                      <a:lnTo>
                        <a:pt x="5" y="975"/>
                      </a:lnTo>
                      <a:lnTo>
                        <a:pt x="3" y="971"/>
                      </a:lnTo>
                      <a:lnTo>
                        <a:pt x="1" y="969"/>
                      </a:lnTo>
                      <a:lnTo>
                        <a:pt x="0" y="968"/>
                      </a:lnTo>
                      <a:lnTo>
                        <a:pt x="0" y="96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2" name="Freeform 48"/>
                <p:cNvSpPr>
                  <a:spLocks/>
                </p:cNvSpPr>
                <p:nvPr/>
              </p:nvSpPr>
              <p:spPr bwMode="auto">
                <a:xfrm>
                  <a:off x="3798" y="1739"/>
                  <a:ext cx="101" cy="110"/>
                </a:xfrm>
                <a:custGeom>
                  <a:avLst/>
                  <a:gdLst>
                    <a:gd name="T0" fmla="*/ 0 w 1000"/>
                    <a:gd name="T1" fmla="*/ 0 h 1011"/>
                    <a:gd name="T2" fmla="*/ 0 w 1000"/>
                    <a:gd name="T3" fmla="*/ 0 h 1011"/>
                    <a:gd name="T4" fmla="*/ 0 w 1000"/>
                    <a:gd name="T5" fmla="*/ 0 h 1011"/>
                    <a:gd name="T6" fmla="*/ 0 w 1000"/>
                    <a:gd name="T7" fmla="*/ 0 h 1011"/>
                    <a:gd name="T8" fmla="*/ 0 w 1000"/>
                    <a:gd name="T9" fmla="*/ 0 h 1011"/>
                    <a:gd name="T10" fmla="*/ 0 w 1000"/>
                    <a:gd name="T11" fmla="*/ 0 h 1011"/>
                    <a:gd name="T12" fmla="*/ 0 w 1000"/>
                    <a:gd name="T13" fmla="*/ 0 h 1011"/>
                    <a:gd name="T14" fmla="*/ 0 w 1000"/>
                    <a:gd name="T15" fmla="*/ 0 h 1011"/>
                    <a:gd name="T16" fmla="*/ 0 w 1000"/>
                    <a:gd name="T17" fmla="*/ 0 h 1011"/>
                    <a:gd name="T18" fmla="*/ 0 w 1000"/>
                    <a:gd name="T19" fmla="*/ 0 h 1011"/>
                    <a:gd name="T20" fmla="*/ 0 w 1000"/>
                    <a:gd name="T21" fmla="*/ 0 h 1011"/>
                    <a:gd name="T22" fmla="*/ 0 w 1000"/>
                    <a:gd name="T23" fmla="*/ 0 h 1011"/>
                    <a:gd name="T24" fmla="*/ 0 w 1000"/>
                    <a:gd name="T25" fmla="*/ 0 h 1011"/>
                    <a:gd name="T26" fmla="*/ 0 w 1000"/>
                    <a:gd name="T27" fmla="*/ 0 h 1011"/>
                    <a:gd name="T28" fmla="*/ 0 w 1000"/>
                    <a:gd name="T29" fmla="*/ 0 h 1011"/>
                    <a:gd name="T30" fmla="*/ 0 w 1000"/>
                    <a:gd name="T31" fmla="*/ 0 h 1011"/>
                    <a:gd name="T32" fmla="*/ 0 w 1000"/>
                    <a:gd name="T33" fmla="*/ 0 h 1011"/>
                    <a:gd name="T34" fmla="*/ 0 w 1000"/>
                    <a:gd name="T35" fmla="*/ 0 h 1011"/>
                    <a:gd name="T36" fmla="*/ 0 w 1000"/>
                    <a:gd name="T37" fmla="*/ 0 h 1011"/>
                    <a:gd name="T38" fmla="*/ 0 w 1000"/>
                    <a:gd name="T39" fmla="*/ 0 h 1011"/>
                    <a:gd name="T40" fmla="*/ 0 w 1000"/>
                    <a:gd name="T41" fmla="*/ 0 h 1011"/>
                    <a:gd name="T42" fmla="*/ 0 w 1000"/>
                    <a:gd name="T43" fmla="*/ 0 h 1011"/>
                    <a:gd name="T44" fmla="*/ 0 w 1000"/>
                    <a:gd name="T45" fmla="*/ 0 h 1011"/>
                    <a:gd name="T46" fmla="*/ 0 w 1000"/>
                    <a:gd name="T47" fmla="*/ 0 h 1011"/>
                    <a:gd name="T48" fmla="*/ 0 w 1000"/>
                    <a:gd name="T49" fmla="*/ 0 h 1011"/>
                    <a:gd name="T50" fmla="*/ 0 w 1000"/>
                    <a:gd name="T51" fmla="*/ 0 h 1011"/>
                    <a:gd name="T52" fmla="*/ 0 w 1000"/>
                    <a:gd name="T53" fmla="*/ 0 h 1011"/>
                    <a:gd name="T54" fmla="*/ 0 w 1000"/>
                    <a:gd name="T55" fmla="*/ 0 h 1011"/>
                    <a:gd name="T56" fmla="*/ 0 w 1000"/>
                    <a:gd name="T57" fmla="*/ 0 h 1011"/>
                    <a:gd name="T58" fmla="*/ 0 w 1000"/>
                    <a:gd name="T59" fmla="*/ 0 h 1011"/>
                    <a:gd name="T60" fmla="*/ 0 w 1000"/>
                    <a:gd name="T61" fmla="*/ 0 h 1011"/>
                    <a:gd name="T62" fmla="*/ 0 w 1000"/>
                    <a:gd name="T63" fmla="*/ 0 h 1011"/>
                    <a:gd name="T64" fmla="*/ 0 w 1000"/>
                    <a:gd name="T65" fmla="*/ 0 h 1011"/>
                    <a:gd name="T66" fmla="*/ 0 w 1000"/>
                    <a:gd name="T67" fmla="*/ 0 h 1011"/>
                    <a:gd name="T68" fmla="*/ 0 w 1000"/>
                    <a:gd name="T69" fmla="*/ 0 h 1011"/>
                    <a:gd name="T70" fmla="*/ 0 w 1000"/>
                    <a:gd name="T71" fmla="*/ 0 h 1011"/>
                    <a:gd name="T72" fmla="*/ 0 w 1000"/>
                    <a:gd name="T73" fmla="*/ 0 h 1011"/>
                    <a:gd name="T74" fmla="*/ 0 w 1000"/>
                    <a:gd name="T75" fmla="*/ 0 h 10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0"/>
                    <a:gd name="T115" fmla="*/ 0 h 1011"/>
                    <a:gd name="T116" fmla="*/ 1000 w 1000"/>
                    <a:gd name="T117" fmla="*/ 1011 h 10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0" h="1011">
                      <a:moveTo>
                        <a:pt x="0" y="967"/>
                      </a:moveTo>
                      <a:lnTo>
                        <a:pt x="954" y="0"/>
                      </a:lnTo>
                      <a:lnTo>
                        <a:pt x="955" y="1"/>
                      </a:lnTo>
                      <a:lnTo>
                        <a:pt x="957" y="2"/>
                      </a:lnTo>
                      <a:lnTo>
                        <a:pt x="959" y="3"/>
                      </a:lnTo>
                      <a:lnTo>
                        <a:pt x="961" y="7"/>
                      </a:lnTo>
                      <a:lnTo>
                        <a:pt x="966" y="10"/>
                      </a:lnTo>
                      <a:lnTo>
                        <a:pt x="969" y="13"/>
                      </a:lnTo>
                      <a:lnTo>
                        <a:pt x="974" y="17"/>
                      </a:lnTo>
                      <a:lnTo>
                        <a:pt x="978" y="21"/>
                      </a:lnTo>
                      <a:lnTo>
                        <a:pt x="981" y="26"/>
                      </a:lnTo>
                      <a:lnTo>
                        <a:pt x="986" y="30"/>
                      </a:lnTo>
                      <a:lnTo>
                        <a:pt x="991" y="34"/>
                      </a:lnTo>
                      <a:lnTo>
                        <a:pt x="993" y="37"/>
                      </a:lnTo>
                      <a:lnTo>
                        <a:pt x="996" y="41"/>
                      </a:lnTo>
                      <a:lnTo>
                        <a:pt x="998" y="43"/>
                      </a:lnTo>
                      <a:lnTo>
                        <a:pt x="1000" y="44"/>
                      </a:lnTo>
                      <a:lnTo>
                        <a:pt x="45" y="1011"/>
                      </a:lnTo>
                      <a:lnTo>
                        <a:pt x="44" y="1011"/>
                      </a:lnTo>
                      <a:lnTo>
                        <a:pt x="43" y="1010"/>
                      </a:lnTo>
                      <a:lnTo>
                        <a:pt x="39" y="1009"/>
                      </a:lnTo>
                      <a:lnTo>
                        <a:pt x="37" y="1005"/>
                      </a:lnTo>
                      <a:lnTo>
                        <a:pt x="34" y="1003"/>
                      </a:lnTo>
                      <a:lnTo>
                        <a:pt x="29" y="999"/>
                      </a:lnTo>
                      <a:lnTo>
                        <a:pt x="25" y="995"/>
                      </a:lnTo>
                      <a:lnTo>
                        <a:pt x="20" y="991"/>
                      </a:lnTo>
                      <a:lnTo>
                        <a:pt x="17" y="986"/>
                      </a:lnTo>
                      <a:lnTo>
                        <a:pt x="12" y="982"/>
                      </a:lnTo>
                      <a:lnTo>
                        <a:pt x="9" y="978"/>
                      </a:lnTo>
                      <a:lnTo>
                        <a:pt x="5" y="975"/>
                      </a:lnTo>
                      <a:lnTo>
                        <a:pt x="3" y="971"/>
                      </a:lnTo>
                      <a:lnTo>
                        <a:pt x="1" y="969"/>
                      </a:lnTo>
                      <a:lnTo>
                        <a:pt x="0" y="968"/>
                      </a:lnTo>
                      <a:lnTo>
                        <a:pt x="0" y="96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3" name="Oval 49"/>
                <p:cNvSpPr>
                  <a:spLocks noChangeArrowheads="1"/>
                </p:cNvSpPr>
                <p:nvPr/>
              </p:nvSpPr>
              <p:spPr bwMode="auto">
                <a:xfrm>
                  <a:off x="3544" y="1714"/>
                  <a:ext cx="44" cy="47"/>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44" name="Oval 50"/>
                <p:cNvSpPr>
                  <a:spLocks noChangeArrowheads="1"/>
                </p:cNvSpPr>
                <p:nvPr/>
              </p:nvSpPr>
              <p:spPr bwMode="auto">
                <a:xfrm>
                  <a:off x="3890" y="1700"/>
                  <a:ext cx="44" cy="4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45" name="Freeform 51"/>
                <p:cNvSpPr>
                  <a:spLocks/>
                </p:cNvSpPr>
                <p:nvPr/>
              </p:nvSpPr>
              <p:spPr bwMode="auto">
                <a:xfrm>
                  <a:off x="3579" y="1612"/>
                  <a:ext cx="101" cy="111"/>
                </a:xfrm>
                <a:custGeom>
                  <a:avLst/>
                  <a:gdLst>
                    <a:gd name="T0" fmla="*/ 0 w 999"/>
                    <a:gd name="T1" fmla="*/ 0 h 1013"/>
                    <a:gd name="T2" fmla="*/ 0 w 999"/>
                    <a:gd name="T3" fmla="*/ 0 h 1013"/>
                    <a:gd name="T4" fmla="*/ 0 w 999"/>
                    <a:gd name="T5" fmla="*/ 0 h 1013"/>
                    <a:gd name="T6" fmla="*/ 0 w 999"/>
                    <a:gd name="T7" fmla="*/ 0 h 1013"/>
                    <a:gd name="T8" fmla="*/ 0 w 999"/>
                    <a:gd name="T9" fmla="*/ 0 h 1013"/>
                    <a:gd name="T10" fmla="*/ 0 w 999"/>
                    <a:gd name="T11" fmla="*/ 0 h 1013"/>
                    <a:gd name="T12" fmla="*/ 0 w 999"/>
                    <a:gd name="T13" fmla="*/ 0 h 1013"/>
                    <a:gd name="T14" fmla="*/ 0 w 999"/>
                    <a:gd name="T15" fmla="*/ 0 h 1013"/>
                    <a:gd name="T16" fmla="*/ 0 w 999"/>
                    <a:gd name="T17" fmla="*/ 0 h 1013"/>
                    <a:gd name="T18" fmla="*/ 0 w 999"/>
                    <a:gd name="T19" fmla="*/ 0 h 1013"/>
                    <a:gd name="T20" fmla="*/ 0 w 999"/>
                    <a:gd name="T21" fmla="*/ 0 h 1013"/>
                    <a:gd name="T22" fmla="*/ 0 w 999"/>
                    <a:gd name="T23" fmla="*/ 0 h 1013"/>
                    <a:gd name="T24" fmla="*/ 0 w 999"/>
                    <a:gd name="T25" fmla="*/ 0 h 1013"/>
                    <a:gd name="T26" fmla="*/ 0 w 999"/>
                    <a:gd name="T27" fmla="*/ 0 h 1013"/>
                    <a:gd name="T28" fmla="*/ 0 w 999"/>
                    <a:gd name="T29" fmla="*/ 0 h 1013"/>
                    <a:gd name="T30" fmla="*/ 0 w 999"/>
                    <a:gd name="T31" fmla="*/ 0 h 1013"/>
                    <a:gd name="T32" fmla="*/ 0 w 999"/>
                    <a:gd name="T33" fmla="*/ 0 h 1013"/>
                    <a:gd name="T34" fmla="*/ 0 w 999"/>
                    <a:gd name="T35" fmla="*/ 0 h 1013"/>
                    <a:gd name="T36" fmla="*/ 0 w 999"/>
                    <a:gd name="T37" fmla="*/ 0 h 1013"/>
                    <a:gd name="T38" fmla="*/ 0 w 999"/>
                    <a:gd name="T39" fmla="*/ 0 h 1013"/>
                    <a:gd name="T40" fmla="*/ 0 w 999"/>
                    <a:gd name="T41" fmla="*/ 0 h 1013"/>
                    <a:gd name="T42" fmla="*/ 0 w 999"/>
                    <a:gd name="T43" fmla="*/ 0 h 1013"/>
                    <a:gd name="T44" fmla="*/ 0 w 999"/>
                    <a:gd name="T45" fmla="*/ 0 h 1013"/>
                    <a:gd name="T46" fmla="*/ 0 w 999"/>
                    <a:gd name="T47" fmla="*/ 0 h 1013"/>
                    <a:gd name="T48" fmla="*/ 0 w 999"/>
                    <a:gd name="T49" fmla="*/ 0 h 1013"/>
                    <a:gd name="T50" fmla="*/ 0 w 999"/>
                    <a:gd name="T51" fmla="*/ 0 h 1013"/>
                    <a:gd name="T52" fmla="*/ 0 w 999"/>
                    <a:gd name="T53" fmla="*/ 0 h 1013"/>
                    <a:gd name="T54" fmla="*/ 0 w 999"/>
                    <a:gd name="T55" fmla="*/ 0 h 1013"/>
                    <a:gd name="T56" fmla="*/ 0 w 999"/>
                    <a:gd name="T57" fmla="*/ 0 h 1013"/>
                    <a:gd name="T58" fmla="*/ 0 w 999"/>
                    <a:gd name="T59" fmla="*/ 0 h 1013"/>
                    <a:gd name="T60" fmla="*/ 0 w 999"/>
                    <a:gd name="T61" fmla="*/ 0 h 1013"/>
                    <a:gd name="T62" fmla="*/ 0 w 999"/>
                    <a:gd name="T63" fmla="*/ 0 h 1013"/>
                    <a:gd name="T64" fmla="*/ 0 w 999"/>
                    <a:gd name="T65" fmla="*/ 0 h 1013"/>
                    <a:gd name="T66" fmla="*/ 0 w 999"/>
                    <a:gd name="T67" fmla="*/ 0 h 1013"/>
                    <a:gd name="T68" fmla="*/ 0 w 999"/>
                    <a:gd name="T69" fmla="*/ 0 h 1013"/>
                    <a:gd name="T70" fmla="*/ 0 w 999"/>
                    <a:gd name="T71" fmla="*/ 0 h 1013"/>
                    <a:gd name="T72" fmla="*/ 0 w 999"/>
                    <a:gd name="T73" fmla="*/ 0 h 1013"/>
                    <a:gd name="T74" fmla="*/ 0 w 999"/>
                    <a:gd name="T75" fmla="*/ 0 h 10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9"/>
                    <a:gd name="T115" fmla="*/ 0 h 1013"/>
                    <a:gd name="T116" fmla="*/ 999 w 999"/>
                    <a:gd name="T117" fmla="*/ 1013 h 10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9" h="1013">
                      <a:moveTo>
                        <a:pt x="0" y="969"/>
                      </a:moveTo>
                      <a:lnTo>
                        <a:pt x="953" y="0"/>
                      </a:lnTo>
                      <a:lnTo>
                        <a:pt x="956" y="1"/>
                      </a:lnTo>
                      <a:lnTo>
                        <a:pt x="958" y="2"/>
                      </a:lnTo>
                      <a:lnTo>
                        <a:pt x="960" y="5"/>
                      </a:lnTo>
                      <a:lnTo>
                        <a:pt x="964" y="9"/>
                      </a:lnTo>
                      <a:lnTo>
                        <a:pt x="968" y="12"/>
                      </a:lnTo>
                      <a:lnTo>
                        <a:pt x="973" y="16"/>
                      </a:lnTo>
                      <a:lnTo>
                        <a:pt x="977" y="20"/>
                      </a:lnTo>
                      <a:lnTo>
                        <a:pt x="982" y="25"/>
                      </a:lnTo>
                      <a:lnTo>
                        <a:pt x="985" y="29"/>
                      </a:lnTo>
                      <a:lnTo>
                        <a:pt x="990" y="33"/>
                      </a:lnTo>
                      <a:lnTo>
                        <a:pt x="992" y="36"/>
                      </a:lnTo>
                      <a:lnTo>
                        <a:pt x="995" y="39"/>
                      </a:lnTo>
                      <a:lnTo>
                        <a:pt x="996" y="42"/>
                      </a:lnTo>
                      <a:lnTo>
                        <a:pt x="998" y="43"/>
                      </a:lnTo>
                      <a:lnTo>
                        <a:pt x="999" y="44"/>
                      </a:lnTo>
                      <a:lnTo>
                        <a:pt x="44" y="1013"/>
                      </a:lnTo>
                      <a:lnTo>
                        <a:pt x="42" y="1012"/>
                      </a:lnTo>
                      <a:lnTo>
                        <a:pt x="40" y="1011"/>
                      </a:lnTo>
                      <a:lnTo>
                        <a:pt x="36" y="1009"/>
                      </a:lnTo>
                      <a:lnTo>
                        <a:pt x="33" y="1006"/>
                      </a:lnTo>
                      <a:lnTo>
                        <a:pt x="28" y="1002"/>
                      </a:lnTo>
                      <a:lnTo>
                        <a:pt x="24" y="998"/>
                      </a:lnTo>
                      <a:lnTo>
                        <a:pt x="20" y="993"/>
                      </a:lnTo>
                      <a:lnTo>
                        <a:pt x="16" y="990"/>
                      </a:lnTo>
                      <a:lnTo>
                        <a:pt x="11" y="985"/>
                      </a:lnTo>
                      <a:lnTo>
                        <a:pt x="8" y="981"/>
                      </a:lnTo>
                      <a:lnTo>
                        <a:pt x="4" y="977"/>
                      </a:lnTo>
                      <a:lnTo>
                        <a:pt x="2" y="974"/>
                      </a:lnTo>
                      <a:lnTo>
                        <a:pt x="0" y="971"/>
                      </a:lnTo>
                      <a:lnTo>
                        <a:pt x="0" y="970"/>
                      </a:lnTo>
                      <a:lnTo>
                        <a:pt x="0" y="96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6" name="Freeform 52"/>
                <p:cNvSpPr>
                  <a:spLocks/>
                </p:cNvSpPr>
                <p:nvPr/>
              </p:nvSpPr>
              <p:spPr bwMode="auto">
                <a:xfrm>
                  <a:off x="3579" y="1612"/>
                  <a:ext cx="101" cy="111"/>
                </a:xfrm>
                <a:custGeom>
                  <a:avLst/>
                  <a:gdLst>
                    <a:gd name="T0" fmla="*/ 0 w 999"/>
                    <a:gd name="T1" fmla="*/ 0 h 1013"/>
                    <a:gd name="T2" fmla="*/ 0 w 999"/>
                    <a:gd name="T3" fmla="*/ 0 h 1013"/>
                    <a:gd name="T4" fmla="*/ 0 w 999"/>
                    <a:gd name="T5" fmla="*/ 0 h 1013"/>
                    <a:gd name="T6" fmla="*/ 0 w 999"/>
                    <a:gd name="T7" fmla="*/ 0 h 1013"/>
                    <a:gd name="T8" fmla="*/ 0 w 999"/>
                    <a:gd name="T9" fmla="*/ 0 h 1013"/>
                    <a:gd name="T10" fmla="*/ 0 w 999"/>
                    <a:gd name="T11" fmla="*/ 0 h 1013"/>
                    <a:gd name="T12" fmla="*/ 0 w 999"/>
                    <a:gd name="T13" fmla="*/ 0 h 1013"/>
                    <a:gd name="T14" fmla="*/ 0 w 999"/>
                    <a:gd name="T15" fmla="*/ 0 h 1013"/>
                    <a:gd name="T16" fmla="*/ 0 w 999"/>
                    <a:gd name="T17" fmla="*/ 0 h 1013"/>
                    <a:gd name="T18" fmla="*/ 0 w 999"/>
                    <a:gd name="T19" fmla="*/ 0 h 1013"/>
                    <a:gd name="T20" fmla="*/ 0 w 999"/>
                    <a:gd name="T21" fmla="*/ 0 h 1013"/>
                    <a:gd name="T22" fmla="*/ 0 w 999"/>
                    <a:gd name="T23" fmla="*/ 0 h 1013"/>
                    <a:gd name="T24" fmla="*/ 0 w 999"/>
                    <a:gd name="T25" fmla="*/ 0 h 1013"/>
                    <a:gd name="T26" fmla="*/ 0 w 999"/>
                    <a:gd name="T27" fmla="*/ 0 h 1013"/>
                    <a:gd name="T28" fmla="*/ 0 w 999"/>
                    <a:gd name="T29" fmla="*/ 0 h 1013"/>
                    <a:gd name="T30" fmla="*/ 0 w 999"/>
                    <a:gd name="T31" fmla="*/ 0 h 1013"/>
                    <a:gd name="T32" fmla="*/ 0 w 999"/>
                    <a:gd name="T33" fmla="*/ 0 h 1013"/>
                    <a:gd name="T34" fmla="*/ 0 w 999"/>
                    <a:gd name="T35" fmla="*/ 0 h 1013"/>
                    <a:gd name="T36" fmla="*/ 0 w 999"/>
                    <a:gd name="T37" fmla="*/ 0 h 1013"/>
                    <a:gd name="T38" fmla="*/ 0 w 999"/>
                    <a:gd name="T39" fmla="*/ 0 h 1013"/>
                    <a:gd name="T40" fmla="*/ 0 w 999"/>
                    <a:gd name="T41" fmla="*/ 0 h 1013"/>
                    <a:gd name="T42" fmla="*/ 0 w 999"/>
                    <a:gd name="T43" fmla="*/ 0 h 1013"/>
                    <a:gd name="T44" fmla="*/ 0 w 999"/>
                    <a:gd name="T45" fmla="*/ 0 h 1013"/>
                    <a:gd name="T46" fmla="*/ 0 w 999"/>
                    <a:gd name="T47" fmla="*/ 0 h 1013"/>
                    <a:gd name="T48" fmla="*/ 0 w 999"/>
                    <a:gd name="T49" fmla="*/ 0 h 1013"/>
                    <a:gd name="T50" fmla="*/ 0 w 999"/>
                    <a:gd name="T51" fmla="*/ 0 h 1013"/>
                    <a:gd name="T52" fmla="*/ 0 w 999"/>
                    <a:gd name="T53" fmla="*/ 0 h 1013"/>
                    <a:gd name="T54" fmla="*/ 0 w 999"/>
                    <a:gd name="T55" fmla="*/ 0 h 1013"/>
                    <a:gd name="T56" fmla="*/ 0 w 999"/>
                    <a:gd name="T57" fmla="*/ 0 h 1013"/>
                    <a:gd name="T58" fmla="*/ 0 w 999"/>
                    <a:gd name="T59" fmla="*/ 0 h 1013"/>
                    <a:gd name="T60" fmla="*/ 0 w 999"/>
                    <a:gd name="T61" fmla="*/ 0 h 1013"/>
                    <a:gd name="T62" fmla="*/ 0 w 999"/>
                    <a:gd name="T63" fmla="*/ 0 h 1013"/>
                    <a:gd name="T64" fmla="*/ 0 w 999"/>
                    <a:gd name="T65" fmla="*/ 0 h 1013"/>
                    <a:gd name="T66" fmla="*/ 0 w 999"/>
                    <a:gd name="T67" fmla="*/ 0 h 1013"/>
                    <a:gd name="T68" fmla="*/ 0 w 999"/>
                    <a:gd name="T69" fmla="*/ 0 h 1013"/>
                    <a:gd name="T70" fmla="*/ 0 w 999"/>
                    <a:gd name="T71" fmla="*/ 0 h 1013"/>
                    <a:gd name="T72" fmla="*/ 0 w 999"/>
                    <a:gd name="T73" fmla="*/ 0 h 1013"/>
                    <a:gd name="T74" fmla="*/ 0 w 999"/>
                    <a:gd name="T75" fmla="*/ 0 h 10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99"/>
                    <a:gd name="T115" fmla="*/ 0 h 1013"/>
                    <a:gd name="T116" fmla="*/ 999 w 999"/>
                    <a:gd name="T117" fmla="*/ 1013 h 10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99" h="1013">
                      <a:moveTo>
                        <a:pt x="0" y="969"/>
                      </a:moveTo>
                      <a:lnTo>
                        <a:pt x="953" y="0"/>
                      </a:lnTo>
                      <a:lnTo>
                        <a:pt x="956" y="1"/>
                      </a:lnTo>
                      <a:lnTo>
                        <a:pt x="958" y="2"/>
                      </a:lnTo>
                      <a:lnTo>
                        <a:pt x="960" y="5"/>
                      </a:lnTo>
                      <a:lnTo>
                        <a:pt x="964" y="9"/>
                      </a:lnTo>
                      <a:lnTo>
                        <a:pt x="968" y="12"/>
                      </a:lnTo>
                      <a:lnTo>
                        <a:pt x="973" y="16"/>
                      </a:lnTo>
                      <a:lnTo>
                        <a:pt x="977" y="20"/>
                      </a:lnTo>
                      <a:lnTo>
                        <a:pt x="982" y="25"/>
                      </a:lnTo>
                      <a:lnTo>
                        <a:pt x="985" y="29"/>
                      </a:lnTo>
                      <a:lnTo>
                        <a:pt x="990" y="33"/>
                      </a:lnTo>
                      <a:lnTo>
                        <a:pt x="992" y="36"/>
                      </a:lnTo>
                      <a:lnTo>
                        <a:pt x="995" y="39"/>
                      </a:lnTo>
                      <a:lnTo>
                        <a:pt x="996" y="42"/>
                      </a:lnTo>
                      <a:lnTo>
                        <a:pt x="998" y="43"/>
                      </a:lnTo>
                      <a:lnTo>
                        <a:pt x="999" y="44"/>
                      </a:lnTo>
                      <a:lnTo>
                        <a:pt x="44" y="1013"/>
                      </a:lnTo>
                      <a:lnTo>
                        <a:pt x="42" y="1012"/>
                      </a:lnTo>
                      <a:lnTo>
                        <a:pt x="40" y="1011"/>
                      </a:lnTo>
                      <a:lnTo>
                        <a:pt x="36" y="1009"/>
                      </a:lnTo>
                      <a:lnTo>
                        <a:pt x="33" y="1006"/>
                      </a:lnTo>
                      <a:lnTo>
                        <a:pt x="28" y="1002"/>
                      </a:lnTo>
                      <a:lnTo>
                        <a:pt x="24" y="998"/>
                      </a:lnTo>
                      <a:lnTo>
                        <a:pt x="20" y="993"/>
                      </a:lnTo>
                      <a:lnTo>
                        <a:pt x="16" y="990"/>
                      </a:lnTo>
                      <a:lnTo>
                        <a:pt x="11" y="985"/>
                      </a:lnTo>
                      <a:lnTo>
                        <a:pt x="8" y="981"/>
                      </a:lnTo>
                      <a:lnTo>
                        <a:pt x="4" y="977"/>
                      </a:lnTo>
                      <a:lnTo>
                        <a:pt x="2" y="974"/>
                      </a:lnTo>
                      <a:lnTo>
                        <a:pt x="0" y="971"/>
                      </a:lnTo>
                      <a:lnTo>
                        <a:pt x="0" y="970"/>
                      </a:lnTo>
                      <a:lnTo>
                        <a:pt x="0" y="96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7" name="Freeform 53"/>
                <p:cNvSpPr>
                  <a:spLocks/>
                </p:cNvSpPr>
                <p:nvPr/>
              </p:nvSpPr>
              <p:spPr bwMode="auto">
                <a:xfrm>
                  <a:off x="3676" y="1612"/>
                  <a:ext cx="4" cy="5"/>
                </a:xfrm>
                <a:custGeom>
                  <a:avLst/>
                  <a:gdLst>
                    <a:gd name="T0" fmla="*/ 0 w 46"/>
                    <a:gd name="T1" fmla="*/ 0 h 44"/>
                    <a:gd name="T2" fmla="*/ 0 w 46"/>
                    <a:gd name="T3" fmla="*/ 0 h 44"/>
                    <a:gd name="T4" fmla="*/ 0 w 46"/>
                    <a:gd name="T5" fmla="*/ 0 h 44"/>
                    <a:gd name="T6" fmla="*/ 0 w 46"/>
                    <a:gd name="T7" fmla="*/ 0 h 44"/>
                    <a:gd name="T8" fmla="*/ 0 w 46"/>
                    <a:gd name="T9" fmla="*/ 0 h 44"/>
                    <a:gd name="T10" fmla="*/ 0 w 46"/>
                    <a:gd name="T11" fmla="*/ 0 h 44"/>
                    <a:gd name="T12" fmla="*/ 0 w 46"/>
                    <a:gd name="T13" fmla="*/ 0 h 44"/>
                    <a:gd name="T14" fmla="*/ 0 w 46"/>
                    <a:gd name="T15" fmla="*/ 0 h 44"/>
                    <a:gd name="T16" fmla="*/ 0 w 46"/>
                    <a:gd name="T17" fmla="*/ 0 h 44"/>
                    <a:gd name="T18" fmla="*/ 0 w 46"/>
                    <a:gd name="T19" fmla="*/ 0 h 44"/>
                    <a:gd name="T20" fmla="*/ 0 w 46"/>
                    <a:gd name="T21" fmla="*/ 0 h 44"/>
                    <a:gd name="T22" fmla="*/ 0 w 46"/>
                    <a:gd name="T23" fmla="*/ 0 h 44"/>
                    <a:gd name="T24" fmla="*/ 0 w 46"/>
                    <a:gd name="T25" fmla="*/ 0 h 44"/>
                    <a:gd name="T26" fmla="*/ 0 w 46"/>
                    <a:gd name="T27" fmla="*/ 0 h 44"/>
                    <a:gd name="T28" fmla="*/ 0 w 46"/>
                    <a:gd name="T29" fmla="*/ 0 h 44"/>
                    <a:gd name="T30" fmla="*/ 0 w 46"/>
                    <a:gd name="T31" fmla="*/ 0 h 44"/>
                    <a:gd name="T32" fmla="*/ 0 w 46"/>
                    <a:gd name="T33" fmla="*/ 0 h 44"/>
                    <a:gd name="T34" fmla="*/ 0 w 46"/>
                    <a:gd name="T35" fmla="*/ 0 h 44"/>
                    <a:gd name="T36" fmla="*/ 0 w 46"/>
                    <a:gd name="T37" fmla="*/ 0 h 44"/>
                    <a:gd name="T38" fmla="*/ 0 w 46"/>
                    <a:gd name="T39" fmla="*/ 0 h 44"/>
                    <a:gd name="T40" fmla="*/ 0 w 46"/>
                    <a:gd name="T41" fmla="*/ 0 h 44"/>
                    <a:gd name="T42" fmla="*/ 0 w 46"/>
                    <a:gd name="T43" fmla="*/ 0 h 44"/>
                    <a:gd name="T44" fmla="*/ 0 w 46"/>
                    <a:gd name="T45" fmla="*/ 0 h 44"/>
                    <a:gd name="T46" fmla="*/ 0 w 46"/>
                    <a:gd name="T47" fmla="*/ 0 h 44"/>
                    <a:gd name="T48" fmla="*/ 0 w 46"/>
                    <a:gd name="T49" fmla="*/ 0 h 44"/>
                    <a:gd name="T50" fmla="*/ 0 w 46"/>
                    <a:gd name="T51" fmla="*/ 0 h 44"/>
                    <a:gd name="T52" fmla="*/ 0 w 46"/>
                    <a:gd name="T53" fmla="*/ 0 h 44"/>
                    <a:gd name="T54" fmla="*/ 0 w 46"/>
                    <a:gd name="T55" fmla="*/ 0 h 44"/>
                    <a:gd name="T56" fmla="*/ 0 w 46"/>
                    <a:gd name="T57" fmla="*/ 0 h 44"/>
                    <a:gd name="T58" fmla="*/ 0 w 46"/>
                    <a:gd name="T59" fmla="*/ 0 h 44"/>
                    <a:gd name="T60" fmla="*/ 0 w 46"/>
                    <a:gd name="T61" fmla="*/ 0 h 44"/>
                    <a:gd name="T62" fmla="*/ 0 w 46"/>
                    <a:gd name="T63" fmla="*/ 0 h 44"/>
                    <a:gd name="T64" fmla="*/ 0 w 46"/>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4"/>
                    <a:gd name="T101" fmla="*/ 46 w 46"/>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4">
                      <a:moveTo>
                        <a:pt x="22" y="22"/>
                      </a:moveTo>
                      <a:lnTo>
                        <a:pt x="17" y="19"/>
                      </a:lnTo>
                      <a:lnTo>
                        <a:pt x="13" y="15"/>
                      </a:lnTo>
                      <a:lnTo>
                        <a:pt x="9" y="10"/>
                      </a:lnTo>
                      <a:lnTo>
                        <a:pt x="6" y="7"/>
                      </a:lnTo>
                      <a:lnTo>
                        <a:pt x="4" y="4"/>
                      </a:lnTo>
                      <a:lnTo>
                        <a:pt x="2" y="2"/>
                      </a:lnTo>
                      <a:lnTo>
                        <a:pt x="0" y="0"/>
                      </a:lnTo>
                      <a:lnTo>
                        <a:pt x="3" y="1"/>
                      </a:lnTo>
                      <a:lnTo>
                        <a:pt x="5" y="2"/>
                      </a:lnTo>
                      <a:lnTo>
                        <a:pt x="7" y="5"/>
                      </a:lnTo>
                      <a:lnTo>
                        <a:pt x="11" y="9"/>
                      </a:lnTo>
                      <a:lnTo>
                        <a:pt x="15" y="12"/>
                      </a:lnTo>
                      <a:lnTo>
                        <a:pt x="20" y="16"/>
                      </a:lnTo>
                      <a:lnTo>
                        <a:pt x="24" y="20"/>
                      </a:lnTo>
                      <a:lnTo>
                        <a:pt x="29" y="25"/>
                      </a:lnTo>
                      <a:lnTo>
                        <a:pt x="32" y="29"/>
                      </a:lnTo>
                      <a:lnTo>
                        <a:pt x="37" y="33"/>
                      </a:lnTo>
                      <a:lnTo>
                        <a:pt x="39" y="36"/>
                      </a:lnTo>
                      <a:lnTo>
                        <a:pt x="42" y="39"/>
                      </a:lnTo>
                      <a:lnTo>
                        <a:pt x="43" y="42"/>
                      </a:lnTo>
                      <a:lnTo>
                        <a:pt x="45" y="43"/>
                      </a:lnTo>
                      <a:lnTo>
                        <a:pt x="46" y="44"/>
                      </a:lnTo>
                      <a:lnTo>
                        <a:pt x="45" y="44"/>
                      </a:lnTo>
                      <a:lnTo>
                        <a:pt x="43" y="43"/>
                      </a:lnTo>
                      <a:lnTo>
                        <a:pt x="41" y="41"/>
                      </a:lnTo>
                      <a:lnTo>
                        <a:pt x="38" y="38"/>
                      </a:lnTo>
                      <a:lnTo>
                        <a:pt x="34" y="35"/>
                      </a:lnTo>
                      <a:lnTo>
                        <a:pt x="30" y="32"/>
                      </a:lnTo>
                      <a:lnTo>
                        <a:pt x="26" y="27"/>
                      </a:lnTo>
                      <a:lnTo>
                        <a:pt x="22" y="2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48" name="Freeform 54"/>
                <p:cNvSpPr>
                  <a:spLocks/>
                </p:cNvSpPr>
                <p:nvPr/>
              </p:nvSpPr>
              <p:spPr bwMode="auto">
                <a:xfrm>
                  <a:off x="3676" y="1612"/>
                  <a:ext cx="4" cy="5"/>
                </a:xfrm>
                <a:custGeom>
                  <a:avLst/>
                  <a:gdLst>
                    <a:gd name="T0" fmla="*/ 0 w 46"/>
                    <a:gd name="T1" fmla="*/ 0 h 44"/>
                    <a:gd name="T2" fmla="*/ 0 w 46"/>
                    <a:gd name="T3" fmla="*/ 0 h 44"/>
                    <a:gd name="T4" fmla="*/ 0 w 46"/>
                    <a:gd name="T5" fmla="*/ 0 h 44"/>
                    <a:gd name="T6" fmla="*/ 0 w 46"/>
                    <a:gd name="T7" fmla="*/ 0 h 44"/>
                    <a:gd name="T8" fmla="*/ 0 w 46"/>
                    <a:gd name="T9" fmla="*/ 0 h 44"/>
                    <a:gd name="T10" fmla="*/ 0 w 46"/>
                    <a:gd name="T11" fmla="*/ 0 h 44"/>
                    <a:gd name="T12" fmla="*/ 0 w 46"/>
                    <a:gd name="T13" fmla="*/ 0 h 44"/>
                    <a:gd name="T14" fmla="*/ 0 w 46"/>
                    <a:gd name="T15" fmla="*/ 0 h 44"/>
                    <a:gd name="T16" fmla="*/ 0 w 46"/>
                    <a:gd name="T17" fmla="*/ 0 h 44"/>
                    <a:gd name="T18" fmla="*/ 0 w 46"/>
                    <a:gd name="T19" fmla="*/ 0 h 44"/>
                    <a:gd name="T20" fmla="*/ 0 w 46"/>
                    <a:gd name="T21" fmla="*/ 0 h 44"/>
                    <a:gd name="T22" fmla="*/ 0 w 46"/>
                    <a:gd name="T23" fmla="*/ 0 h 44"/>
                    <a:gd name="T24" fmla="*/ 0 w 46"/>
                    <a:gd name="T25" fmla="*/ 0 h 44"/>
                    <a:gd name="T26" fmla="*/ 0 w 46"/>
                    <a:gd name="T27" fmla="*/ 0 h 44"/>
                    <a:gd name="T28" fmla="*/ 0 w 46"/>
                    <a:gd name="T29" fmla="*/ 0 h 44"/>
                    <a:gd name="T30" fmla="*/ 0 w 46"/>
                    <a:gd name="T31" fmla="*/ 0 h 44"/>
                    <a:gd name="T32" fmla="*/ 0 w 46"/>
                    <a:gd name="T33" fmla="*/ 0 h 44"/>
                    <a:gd name="T34" fmla="*/ 0 w 46"/>
                    <a:gd name="T35" fmla="*/ 0 h 44"/>
                    <a:gd name="T36" fmla="*/ 0 w 46"/>
                    <a:gd name="T37" fmla="*/ 0 h 44"/>
                    <a:gd name="T38" fmla="*/ 0 w 46"/>
                    <a:gd name="T39" fmla="*/ 0 h 44"/>
                    <a:gd name="T40" fmla="*/ 0 w 46"/>
                    <a:gd name="T41" fmla="*/ 0 h 44"/>
                    <a:gd name="T42" fmla="*/ 0 w 46"/>
                    <a:gd name="T43" fmla="*/ 0 h 44"/>
                    <a:gd name="T44" fmla="*/ 0 w 46"/>
                    <a:gd name="T45" fmla="*/ 0 h 44"/>
                    <a:gd name="T46" fmla="*/ 0 w 46"/>
                    <a:gd name="T47" fmla="*/ 0 h 44"/>
                    <a:gd name="T48" fmla="*/ 0 w 46"/>
                    <a:gd name="T49" fmla="*/ 0 h 44"/>
                    <a:gd name="T50" fmla="*/ 0 w 46"/>
                    <a:gd name="T51" fmla="*/ 0 h 44"/>
                    <a:gd name="T52" fmla="*/ 0 w 46"/>
                    <a:gd name="T53" fmla="*/ 0 h 44"/>
                    <a:gd name="T54" fmla="*/ 0 w 46"/>
                    <a:gd name="T55" fmla="*/ 0 h 44"/>
                    <a:gd name="T56" fmla="*/ 0 w 46"/>
                    <a:gd name="T57" fmla="*/ 0 h 44"/>
                    <a:gd name="T58" fmla="*/ 0 w 46"/>
                    <a:gd name="T59" fmla="*/ 0 h 44"/>
                    <a:gd name="T60" fmla="*/ 0 w 46"/>
                    <a:gd name="T61" fmla="*/ 0 h 44"/>
                    <a:gd name="T62" fmla="*/ 0 w 46"/>
                    <a:gd name="T63" fmla="*/ 0 h 44"/>
                    <a:gd name="T64" fmla="*/ 0 w 46"/>
                    <a:gd name="T65" fmla="*/ 0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4"/>
                    <a:gd name="T101" fmla="*/ 46 w 46"/>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4">
                      <a:moveTo>
                        <a:pt x="22" y="22"/>
                      </a:moveTo>
                      <a:lnTo>
                        <a:pt x="17" y="19"/>
                      </a:lnTo>
                      <a:lnTo>
                        <a:pt x="13" y="15"/>
                      </a:lnTo>
                      <a:lnTo>
                        <a:pt x="9" y="10"/>
                      </a:lnTo>
                      <a:lnTo>
                        <a:pt x="6" y="7"/>
                      </a:lnTo>
                      <a:lnTo>
                        <a:pt x="4" y="4"/>
                      </a:lnTo>
                      <a:lnTo>
                        <a:pt x="2" y="2"/>
                      </a:lnTo>
                      <a:lnTo>
                        <a:pt x="0" y="0"/>
                      </a:lnTo>
                      <a:lnTo>
                        <a:pt x="3" y="1"/>
                      </a:lnTo>
                      <a:lnTo>
                        <a:pt x="5" y="2"/>
                      </a:lnTo>
                      <a:lnTo>
                        <a:pt x="7" y="5"/>
                      </a:lnTo>
                      <a:lnTo>
                        <a:pt x="11" y="9"/>
                      </a:lnTo>
                      <a:lnTo>
                        <a:pt x="15" y="12"/>
                      </a:lnTo>
                      <a:lnTo>
                        <a:pt x="20" y="16"/>
                      </a:lnTo>
                      <a:lnTo>
                        <a:pt x="24" y="20"/>
                      </a:lnTo>
                      <a:lnTo>
                        <a:pt x="29" y="25"/>
                      </a:lnTo>
                      <a:lnTo>
                        <a:pt x="32" y="29"/>
                      </a:lnTo>
                      <a:lnTo>
                        <a:pt x="37" y="33"/>
                      </a:lnTo>
                      <a:lnTo>
                        <a:pt x="39" y="36"/>
                      </a:lnTo>
                      <a:lnTo>
                        <a:pt x="42" y="39"/>
                      </a:lnTo>
                      <a:lnTo>
                        <a:pt x="43" y="42"/>
                      </a:lnTo>
                      <a:lnTo>
                        <a:pt x="45" y="43"/>
                      </a:lnTo>
                      <a:lnTo>
                        <a:pt x="46" y="44"/>
                      </a:lnTo>
                      <a:lnTo>
                        <a:pt x="45" y="44"/>
                      </a:lnTo>
                      <a:lnTo>
                        <a:pt x="43" y="43"/>
                      </a:lnTo>
                      <a:lnTo>
                        <a:pt x="41" y="41"/>
                      </a:lnTo>
                      <a:lnTo>
                        <a:pt x="38" y="38"/>
                      </a:lnTo>
                      <a:lnTo>
                        <a:pt x="34" y="35"/>
                      </a:lnTo>
                      <a:lnTo>
                        <a:pt x="30" y="32"/>
                      </a:lnTo>
                      <a:lnTo>
                        <a:pt x="26" y="27"/>
                      </a:lnTo>
                      <a:lnTo>
                        <a:pt x="22" y="2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49" name="Freeform 55"/>
                <p:cNvSpPr>
                  <a:spLocks/>
                </p:cNvSpPr>
                <p:nvPr/>
              </p:nvSpPr>
              <p:spPr bwMode="auto">
                <a:xfrm>
                  <a:off x="3682" y="1217"/>
                  <a:ext cx="101" cy="111"/>
                </a:xfrm>
                <a:custGeom>
                  <a:avLst/>
                  <a:gdLst>
                    <a:gd name="T0" fmla="*/ 0 w 1005"/>
                    <a:gd name="T1" fmla="*/ 0 h 1023"/>
                    <a:gd name="T2" fmla="*/ 0 w 1005"/>
                    <a:gd name="T3" fmla="*/ 0 h 1023"/>
                    <a:gd name="T4" fmla="*/ 0 w 1005"/>
                    <a:gd name="T5" fmla="*/ 0 h 1023"/>
                    <a:gd name="T6" fmla="*/ 0 w 1005"/>
                    <a:gd name="T7" fmla="*/ 0 h 1023"/>
                    <a:gd name="T8" fmla="*/ 0 w 1005"/>
                    <a:gd name="T9" fmla="*/ 0 h 1023"/>
                    <a:gd name="T10" fmla="*/ 0 w 1005"/>
                    <a:gd name="T11" fmla="*/ 0 h 1023"/>
                    <a:gd name="T12" fmla="*/ 0 w 1005"/>
                    <a:gd name="T13" fmla="*/ 0 h 1023"/>
                    <a:gd name="T14" fmla="*/ 0 w 1005"/>
                    <a:gd name="T15" fmla="*/ 0 h 1023"/>
                    <a:gd name="T16" fmla="*/ 0 w 1005"/>
                    <a:gd name="T17" fmla="*/ 0 h 1023"/>
                    <a:gd name="T18" fmla="*/ 0 w 1005"/>
                    <a:gd name="T19" fmla="*/ 0 h 1023"/>
                    <a:gd name="T20" fmla="*/ 0 w 1005"/>
                    <a:gd name="T21" fmla="*/ 0 h 1023"/>
                    <a:gd name="T22" fmla="*/ 0 w 1005"/>
                    <a:gd name="T23" fmla="*/ 0 h 1023"/>
                    <a:gd name="T24" fmla="*/ 0 w 1005"/>
                    <a:gd name="T25" fmla="*/ 0 h 1023"/>
                    <a:gd name="T26" fmla="*/ 0 w 1005"/>
                    <a:gd name="T27" fmla="*/ 0 h 1023"/>
                    <a:gd name="T28" fmla="*/ 0 w 1005"/>
                    <a:gd name="T29" fmla="*/ 0 h 1023"/>
                    <a:gd name="T30" fmla="*/ 0 w 1005"/>
                    <a:gd name="T31" fmla="*/ 0 h 1023"/>
                    <a:gd name="T32" fmla="*/ 0 w 1005"/>
                    <a:gd name="T33" fmla="*/ 0 h 1023"/>
                    <a:gd name="T34" fmla="*/ 0 w 1005"/>
                    <a:gd name="T35" fmla="*/ 0 h 1023"/>
                    <a:gd name="T36" fmla="*/ 0 w 1005"/>
                    <a:gd name="T37" fmla="*/ 0 h 1023"/>
                    <a:gd name="T38" fmla="*/ 0 w 1005"/>
                    <a:gd name="T39" fmla="*/ 0 h 1023"/>
                    <a:gd name="T40" fmla="*/ 0 w 1005"/>
                    <a:gd name="T41" fmla="*/ 0 h 1023"/>
                    <a:gd name="T42" fmla="*/ 0 w 1005"/>
                    <a:gd name="T43" fmla="*/ 0 h 1023"/>
                    <a:gd name="T44" fmla="*/ 0 w 1005"/>
                    <a:gd name="T45" fmla="*/ 0 h 1023"/>
                    <a:gd name="T46" fmla="*/ 0 w 1005"/>
                    <a:gd name="T47" fmla="*/ 0 h 1023"/>
                    <a:gd name="T48" fmla="*/ 0 w 1005"/>
                    <a:gd name="T49" fmla="*/ 0 h 1023"/>
                    <a:gd name="T50" fmla="*/ 0 w 1005"/>
                    <a:gd name="T51" fmla="*/ 0 h 1023"/>
                    <a:gd name="T52" fmla="*/ 0 w 1005"/>
                    <a:gd name="T53" fmla="*/ 0 h 1023"/>
                    <a:gd name="T54" fmla="*/ 0 w 1005"/>
                    <a:gd name="T55" fmla="*/ 0 h 1023"/>
                    <a:gd name="T56" fmla="*/ 0 w 1005"/>
                    <a:gd name="T57" fmla="*/ 0 h 1023"/>
                    <a:gd name="T58" fmla="*/ 0 w 1005"/>
                    <a:gd name="T59" fmla="*/ 0 h 1023"/>
                    <a:gd name="T60" fmla="*/ 0 w 1005"/>
                    <a:gd name="T61" fmla="*/ 0 h 1023"/>
                    <a:gd name="T62" fmla="*/ 0 w 1005"/>
                    <a:gd name="T63" fmla="*/ 0 h 1023"/>
                    <a:gd name="T64" fmla="*/ 0 w 1005"/>
                    <a:gd name="T65" fmla="*/ 0 h 1023"/>
                    <a:gd name="T66" fmla="*/ 0 w 1005"/>
                    <a:gd name="T67" fmla="*/ 0 h 1023"/>
                    <a:gd name="T68" fmla="*/ 0 w 1005"/>
                    <a:gd name="T69" fmla="*/ 0 h 1023"/>
                    <a:gd name="T70" fmla="*/ 0 w 1005"/>
                    <a:gd name="T71" fmla="*/ 0 h 1023"/>
                    <a:gd name="T72" fmla="*/ 0 w 1005"/>
                    <a:gd name="T73" fmla="*/ 0 h 1023"/>
                    <a:gd name="T74" fmla="*/ 0 w 1005"/>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5"/>
                    <a:gd name="T115" fmla="*/ 0 h 1023"/>
                    <a:gd name="T116" fmla="*/ 1005 w 1005"/>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5" h="1023">
                      <a:moveTo>
                        <a:pt x="1005" y="46"/>
                      </a:moveTo>
                      <a:lnTo>
                        <a:pt x="45" y="1023"/>
                      </a:lnTo>
                      <a:lnTo>
                        <a:pt x="44" y="1023"/>
                      </a:lnTo>
                      <a:lnTo>
                        <a:pt x="43" y="1022"/>
                      </a:lnTo>
                      <a:lnTo>
                        <a:pt x="41" y="1020"/>
                      </a:lnTo>
                      <a:lnTo>
                        <a:pt x="39" y="1017"/>
                      </a:lnTo>
                      <a:lnTo>
                        <a:pt x="35" y="1014"/>
                      </a:lnTo>
                      <a:lnTo>
                        <a:pt x="31" y="1009"/>
                      </a:lnTo>
                      <a:lnTo>
                        <a:pt x="27" y="1006"/>
                      </a:lnTo>
                      <a:lnTo>
                        <a:pt x="23" y="1002"/>
                      </a:lnTo>
                      <a:lnTo>
                        <a:pt x="18" y="997"/>
                      </a:lnTo>
                      <a:lnTo>
                        <a:pt x="14" y="992"/>
                      </a:lnTo>
                      <a:lnTo>
                        <a:pt x="10" y="989"/>
                      </a:lnTo>
                      <a:lnTo>
                        <a:pt x="7" y="986"/>
                      </a:lnTo>
                      <a:lnTo>
                        <a:pt x="3" y="983"/>
                      </a:lnTo>
                      <a:lnTo>
                        <a:pt x="1" y="981"/>
                      </a:lnTo>
                      <a:lnTo>
                        <a:pt x="0" y="980"/>
                      </a:lnTo>
                      <a:lnTo>
                        <a:pt x="0" y="979"/>
                      </a:lnTo>
                      <a:lnTo>
                        <a:pt x="959" y="0"/>
                      </a:lnTo>
                      <a:lnTo>
                        <a:pt x="960" y="1"/>
                      </a:lnTo>
                      <a:lnTo>
                        <a:pt x="962" y="1"/>
                      </a:lnTo>
                      <a:lnTo>
                        <a:pt x="964" y="4"/>
                      </a:lnTo>
                      <a:lnTo>
                        <a:pt x="967" y="6"/>
                      </a:lnTo>
                      <a:lnTo>
                        <a:pt x="971" y="9"/>
                      </a:lnTo>
                      <a:lnTo>
                        <a:pt x="974" y="13"/>
                      </a:lnTo>
                      <a:lnTo>
                        <a:pt x="979" y="17"/>
                      </a:lnTo>
                      <a:lnTo>
                        <a:pt x="983" y="22"/>
                      </a:lnTo>
                      <a:lnTo>
                        <a:pt x="988" y="26"/>
                      </a:lnTo>
                      <a:lnTo>
                        <a:pt x="992" y="30"/>
                      </a:lnTo>
                      <a:lnTo>
                        <a:pt x="996" y="34"/>
                      </a:lnTo>
                      <a:lnTo>
                        <a:pt x="999" y="38"/>
                      </a:lnTo>
                      <a:lnTo>
                        <a:pt x="1001" y="41"/>
                      </a:lnTo>
                      <a:lnTo>
                        <a:pt x="1003" y="43"/>
                      </a:lnTo>
                      <a:lnTo>
                        <a:pt x="1005" y="45"/>
                      </a:lnTo>
                      <a:lnTo>
                        <a:pt x="1005" y="4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0" name="Freeform 56"/>
                <p:cNvSpPr>
                  <a:spLocks/>
                </p:cNvSpPr>
                <p:nvPr/>
              </p:nvSpPr>
              <p:spPr bwMode="auto">
                <a:xfrm>
                  <a:off x="3682" y="1217"/>
                  <a:ext cx="101" cy="111"/>
                </a:xfrm>
                <a:custGeom>
                  <a:avLst/>
                  <a:gdLst>
                    <a:gd name="T0" fmla="*/ 0 w 1005"/>
                    <a:gd name="T1" fmla="*/ 0 h 1023"/>
                    <a:gd name="T2" fmla="*/ 0 w 1005"/>
                    <a:gd name="T3" fmla="*/ 0 h 1023"/>
                    <a:gd name="T4" fmla="*/ 0 w 1005"/>
                    <a:gd name="T5" fmla="*/ 0 h 1023"/>
                    <a:gd name="T6" fmla="*/ 0 w 1005"/>
                    <a:gd name="T7" fmla="*/ 0 h 1023"/>
                    <a:gd name="T8" fmla="*/ 0 w 1005"/>
                    <a:gd name="T9" fmla="*/ 0 h 1023"/>
                    <a:gd name="T10" fmla="*/ 0 w 1005"/>
                    <a:gd name="T11" fmla="*/ 0 h 1023"/>
                    <a:gd name="T12" fmla="*/ 0 w 1005"/>
                    <a:gd name="T13" fmla="*/ 0 h 1023"/>
                    <a:gd name="T14" fmla="*/ 0 w 1005"/>
                    <a:gd name="T15" fmla="*/ 0 h 1023"/>
                    <a:gd name="T16" fmla="*/ 0 w 1005"/>
                    <a:gd name="T17" fmla="*/ 0 h 1023"/>
                    <a:gd name="T18" fmla="*/ 0 w 1005"/>
                    <a:gd name="T19" fmla="*/ 0 h 1023"/>
                    <a:gd name="T20" fmla="*/ 0 w 1005"/>
                    <a:gd name="T21" fmla="*/ 0 h 1023"/>
                    <a:gd name="T22" fmla="*/ 0 w 1005"/>
                    <a:gd name="T23" fmla="*/ 0 h 1023"/>
                    <a:gd name="T24" fmla="*/ 0 w 1005"/>
                    <a:gd name="T25" fmla="*/ 0 h 1023"/>
                    <a:gd name="T26" fmla="*/ 0 w 1005"/>
                    <a:gd name="T27" fmla="*/ 0 h 1023"/>
                    <a:gd name="T28" fmla="*/ 0 w 1005"/>
                    <a:gd name="T29" fmla="*/ 0 h 1023"/>
                    <a:gd name="T30" fmla="*/ 0 w 1005"/>
                    <a:gd name="T31" fmla="*/ 0 h 1023"/>
                    <a:gd name="T32" fmla="*/ 0 w 1005"/>
                    <a:gd name="T33" fmla="*/ 0 h 1023"/>
                    <a:gd name="T34" fmla="*/ 0 w 1005"/>
                    <a:gd name="T35" fmla="*/ 0 h 1023"/>
                    <a:gd name="T36" fmla="*/ 0 w 1005"/>
                    <a:gd name="T37" fmla="*/ 0 h 1023"/>
                    <a:gd name="T38" fmla="*/ 0 w 1005"/>
                    <a:gd name="T39" fmla="*/ 0 h 1023"/>
                    <a:gd name="T40" fmla="*/ 0 w 1005"/>
                    <a:gd name="T41" fmla="*/ 0 h 1023"/>
                    <a:gd name="T42" fmla="*/ 0 w 1005"/>
                    <a:gd name="T43" fmla="*/ 0 h 1023"/>
                    <a:gd name="T44" fmla="*/ 0 w 1005"/>
                    <a:gd name="T45" fmla="*/ 0 h 1023"/>
                    <a:gd name="T46" fmla="*/ 0 w 1005"/>
                    <a:gd name="T47" fmla="*/ 0 h 1023"/>
                    <a:gd name="T48" fmla="*/ 0 w 1005"/>
                    <a:gd name="T49" fmla="*/ 0 h 1023"/>
                    <a:gd name="T50" fmla="*/ 0 w 1005"/>
                    <a:gd name="T51" fmla="*/ 0 h 1023"/>
                    <a:gd name="T52" fmla="*/ 0 w 1005"/>
                    <a:gd name="T53" fmla="*/ 0 h 1023"/>
                    <a:gd name="T54" fmla="*/ 0 w 1005"/>
                    <a:gd name="T55" fmla="*/ 0 h 1023"/>
                    <a:gd name="T56" fmla="*/ 0 w 1005"/>
                    <a:gd name="T57" fmla="*/ 0 h 1023"/>
                    <a:gd name="T58" fmla="*/ 0 w 1005"/>
                    <a:gd name="T59" fmla="*/ 0 h 1023"/>
                    <a:gd name="T60" fmla="*/ 0 w 1005"/>
                    <a:gd name="T61" fmla="*/ 0 h 1023"/>
                    <a:gd name="T62" fmla="*/ 0 w 1005"/>
                    <a:gd name="T63" fmla="*/ 0 h 1023"/>
                    <a:gd name="T64" fmla="*/ 0 w 1005"/>
                    <a:gd name="T65" fmla="*/ 0 h 1023"/>
                    <a:gd name="T66" fmla="*/ 0 w 1005"/>
                    <a:gd name="T67" fmla="*/ 0 h 1023"/>
                    <a:gd name="T68" fmla="*/ 0 w 1005"/>
                    <a:gd name="T69" fmla="*/ 0 h 1023"/>
                    <a:gd name="T70" fmla="*/ 0 w 1005"/>
                    <a:gd name="T71" fmla="*/ 0 h 1023"/>
                    <a:gd name="T72" fmla="*/ 0 w 1005"/>
                    <a:gd name="T73" fmla="*/ 0 h 1023"/>
                    <a:gd name="T74" fmla="*/ 0 w 1005"/>
                    <a:gd name="T75" fmla="*/ 0 h 10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5"/>
                    <a:gd name="T115" fmla="*/ 0 h 1023"/>
                    <a:gd name="T116" fmla="*/ 1005 w 1005"/>
                    <a:gd name="T117" fmla="*/ 1023 h 10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5" h="1023">
                      <a:moveTo>
                        <a:pt x="1005" y="46"/>
                      </a:moveTo>
                      <a:lnTo>
                        <a:pt x="45" y="1023"/>
                      </a:lnTo>
                      <a:lnTo>
                        <a:pt x="44" y="1023"/>
                      </a:lnTo>
                      <a:lnTo>
                        <a:pt x="43" y="1022"/>
                      </a:lnTo>
                      <a:lnTo>
                        <a:pt x="41" y="1020"/>
                      </a:lnTo>
                      <a:lnTo>
                        <a:pt x="39" y="1017"/>
                      </a:lnTo>
                      <a:lnTo>
                        <a:pt x="35" y="1014"/>
                      </a:lnTo>
                      <a:lnTo>
                        <a:pt x="31" y="1009"/>
                      </a:lnTo>
                      <a:lnTo>
                        <a:pt x="27" y="1006"/>
                      </a:lnTo>
                      <a:lnTo>
                        <a:pt x="23" y="1002"/>
                      </a:lnTo>
                      <a:lnTo>
                        <a:pt x="18" y="997"/>
                      </a:lnTo>
                      <a:lnTo>
                        <a:pt x="14" y="992"/>
                      </a:lnTo>
                      <a:lnTo>
                        <a:pt x="10" y="989"/>
                      </a:lnTo>
                      <a:lnTo>
                        <a:pt x="7" y="986"/>
                      </a:lnTo>
                      <a:lnTo>
                        <a:pt x="3" y="983"/>
                      </a:lnTo>
                      <a:lnTo>
                        <a:pt x="1" y="981"/>
                      </a:lnTo>
                      <a:lnTo>
                        <a:pt x="0" y="980"/>
                      </a:lnTo>
                      <a:lnTo>
                        <a:pt x="0" y="979"/>
                      </a:lnTo>
                      <a:lnTo>
                        <a:pt x="959" y="0"/>
                      </a:lnTo>
                      <a:lnTo>
                        <a:pt x="960" y="1"/>
                      </a:lnTo>
                      <a:lnTo>
                        <a:pt x="962" y="1"/>
                      </a:lnTo>
                      <a:lnTo>
                        <a:pt x="964" y="4"/>
                      </a:lnTo>
                      <a:lnTo>
                        <a:pt x="967" y="6"/>
                      </a:lnTo>
                      <a:lnTo>
                        <a:pt x="971" y="9"/>
                      </a:lnTo>
                      <a:lnTo>
                        <a:pt x="974" y="13"/>
                      </a:lnTo>
                      <a:lnTo>
                        <a:pt x="979" y="17"/>
                      </a:lnTo>
                      <a:lnTo>
                        <a:pt x="983" y="22"/>
                      </a:lnTo>
                      <a:lnTo>
                        <a:pt x="988" y="26"/>
                      </a:lnTo>
                      <a:lnTo>
                        <a:pt x="992" y="30"/>
                      </a:lnTo>
                      <a:lnTo>
                        <a:pt x="996" y="34"/>
                      </a:lnTo>
                      <a:lnTo>
                        <a:pt x="999" y="38"/>
                      </a:lnTo>
                      <a:lnTo>
                        <a:pt x="1001" y="41"/>
                      </a:lnTo>
                      <a:lnTo>
                        <a:pt x="1003" y="43"/>
                      </a:lnTo>
                      <a:lnTo>
                        <a:pt x="1005" y="45"/>
                      </a:lnTo>
                      <a:lnTo>
                        <a:pt x="1005" y="4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1" name="Freeform 57"/>
                <p:cNvSpPr>
                  <a:spLocks/>
                </p:cNvSpPr>
                <p:nvPr/>
              </p:nvSpPr>
              <p:spPr bwMode="auto">
                <a:xfrm>
                  <a:off x="3554" y="1358"/>
                  <a:ext cx="102" cy="111"/>
                </a:xfrm>
                <a:custGeom>
                  <a:avLst/>
                  <a:gdLst>
                    <a:gd name="T0" fmla="*/ 0 w 1001"/>
                    <a:gd name="T1" fmla="*/ 0 h 1019"/>
                    <a:gd name="T2" fmla="*/ 0 w 1001"/>
                    <a:gd name="T3" fmla="*/ 0 h 1019"/>
                    <a:gd name="T4" fmla="*/ 0 w 1001"/>
                    <a:gd name="T5" fmla="*/ 0 h 1019"/>
                    <a:gd name="T6" fmla="*/ 0 w 1001"/>
                    <a:gd name="T7" fmla="*/ 0 h 1019"/>
                    <a:gd name="T8" fmla="*/ 0 w 1001"/>
                    <a:gd name="T9" fmla="*/ 0 h 1019"/>
                    <a:gd name="T10" fmla="*/ 0 w 1001"/>
                    <a:gd name="T11" fmla="*/ 0 h 1019"/>
                    <a:gd name="T12" fmla="*/ 0 w 1001"/>
                    <a:gd name="T13" fmla="*/ 0 h 1019"/>
                    <a:gd name="T14" fmla="*/ 0 w 1001"/>
                    <a:gd name="T15" fmla="*/ 0 h 1019"/>
                    <a:gd name="T16" fmla="*/ 0 w 1001"/>
                    <a:gd name="T17" fmla="*/ 0 h 1019"/>
                    <a:gd name="T18" fmla="*/ 0 w 1001"/>
                    <a:gd name="T19" fmla="*/ 0 h 1019"/>
                    <a:gd name="T20" fmla="*/ 0 w 1001"/>
                    <a:gd name="T21" fmla="*/ 0 h 1019"/>
                    <a:gd name="T22" fmla="*/ 0 w 1001"/>
                    <a:gd name="T23" fmla="*/ 0 h 1019"/>
                    <a:gd name="T24" fmla="*/ 0 w 1001"/>
                    <a:gd name="T25" fmla="*/ 0 h 1019"/>
                    <a:gd name="T26" fmla="*/ 0 w 1001"/>
                    <a:gd name="T27" fmla="*/ 0 h 1019"/>
                    <a:gd name="T28" fmla="*/ 0 w 1001"/>
                    <a:gd name="T29" fmla="*/ 0 h 1019"/>
                    <a:gd name="T30" fmla="*/ 0 w 1001"/>
                    <a:gd name="T31" fmla="*/ 0 h 1019"/>
                    <a:gd name="T32" fmla="*/ 0 w 1001"/>
                    <a:gd name="T33" fmla="*/ 0 h 1019"/>
                    <a:gd name="T34" fmla="*/ 0 w 1001"/>
                    <a:gd name="T35" fmla="*/ 0 h 1019"/>
                    <a:gd name="T36" fmla="*/ 0 w 1001"/>
                    <a:gd name="T37" fmla="*/ 0 h 1019"/>
                    <a:gd name="T38" fmla="*/ 0 w 1001"/>
                    <a:gd name="T39" fmla="*/ 0 h 1019"/>
                    <a:gd name="T40" fmla="*/ 0 w 1001"/>
                    <a:gd name="T41" fmla="*/ 0 h 1019"/>
                    <a:gd name="T42" fmla="*/ 0 w 1001"/>
                    <a:gd name="T43" fmla="*/ 0 h 1019"/>
                    <a:gd name="T44" fmla="*/ 0 w 1001"/>
                    <a:gd name="T45" fmla="*/ 0 h 1019"/>
                    <a:gd name="T46" fmla="*/ 0 w 1001"/>
                    <a:gd name="T47" fmla="*/ 0 h 1019"/>
                    <a:gd name="T48" fmla="*/ 0 w 1001"/>
                    <a:gd name="T49" fmla="*/ 0 h 1019"/>
                    <a:gd name="T50" fmla="*/ 0 w 1001"/>
                    <a:gd name="T51" fmla="*/ 0 h 1019"/>
                    <a:gd name="T52" fmla="*/ 0 w 1001"/>
                    <a:gd name="T53" fmla="*/ 0 h 1019"/>
                    <a:gd name="T54" fmla="*/ 0 w 1001"/>
                    <a:gd name="T55" fmla="*/ 0 h 1019"/>
                    <a:gd name="T56" fmla="*/ 0 w 1001"/>
                    <a:gd name="T57" fmla="*/ 0 h 1019"/>
                    <a:gd name="T58" fmla="*/ 0 w 1001"/>
                    <a:gd name="T59" fmla="*/ 0 h 1019"/>
                    <a:gd name="T60" fmla="*/ 0 w 1001"/>
                    <a:gd name="T61" fmla="*/ 0 h 1019"/>
                    <a:gd name="T62" fmla="*/ 0 w 1001"/>
                    <a:gd name="T63" fmla="*/ 0 h 1019"/>
                    <a:gd name="T64" fmla="*/ 0 w 1001"/>
                    <a:gd name="T65" fmla="*/ 0 h 1019"/>
                    <a:gd name="T66" fmla="*/ 0 w 1001"/>
                    <a:gd name="T67" fmla="*/ 0 h 1019"/>
                    <a:gd name="T68" fmla="*/ 0 w 1001"/>
                    <a:gd name="T69" fmla="*/ 0 h 1019"/>
                    <a:gd name="T70" fmla="*/ 0 w 1001"/>
                    <a:gd name="T71" fmla="*/ 0 h 1019"/>
                    <a:gd name="T72" fmla="*/ 0 w 1001"/>
                    <a:gd name="T73" fmla="*/ 0 h 1019"/>
                    <a:gd name="T74" fmla="*/ 0 w 1001"/>
                    <a:gd name="T75" fmla="*/ 0 h 10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1"/>
                    <a:gd name="T115" fmla="*/ 0 h 1019"/>
                    <a:gd name="T116" fmla="*/ 1001 w 1001"/>
                    <a:gd name="T117" fmla="*/ 1019 h 10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1" h="1019">
                      <a:moveTo>
                        <a:pt x="0" y="975"/>
                      </a:moveTo>
                      <a:lnTo>
                        <a:pt x="956" y="0"/>
                      </a:lnTo>
                      <a:lnTo>
                        <a:pt x="957" y="1"/>
                      </a:lnTo>
                      <a:lnTo>
                        <a:pt x="959" y="3"/>
                      </a:lnTo>
                      <a:lnTo>
                        <a:pt x="963" y="6"/>
                      </a:lnTo>
                      <a:lnTo>
                        <a:pt x="966" y="9"/>
                      </a:lnTo>
                      <a:lnTo>
                        <a:pt x="969" y="14"/>
                      </a:lnTo>
                      <a:lnTo>
                        <a:pt x="974" y="17"/>
                      </a:lnTo>
                      <a:lnTo>
                        <a:pt x="978" y="22"/>
                      </a:lnTo>
                      <a:lnTo>
                        <a:pt x="983" y="26"/>
                      </a:lnTo>
                      <a:lnTo>
                        <a:pt x="986" y="31"/>
                      </a:lnTo>
                      <a:lnTo>
                        <a:pt x="991" y="34"/>
                      </a:lnTo>
                      <a:lnTo>
                        <a:pt x="994" y="37"/>
                      </a:lnTo>
                      <a:lnTo>
                        <a:pt x="997" y="41"/>
                      </a:lnTo>
                      <a:lnTo>
                        <a:pt x="999" y="42"/>
                      </a:lnTo>
                      <a:lnTo>
                        <a:pt x="1000" y="44"/>
                      </a:lnTo>
                      <a:lnTo>
                        <a:pt x="1001" y="44"/>
                      </a:lnTo>
                      <a:lnTo>
                        <a:pt x="44" y="1019"/>
                      </a:lnTo>
                      <a:lnTo>
                        <a:pt x="43" y="1018"/>
                      </a:lnTo>
                      <a:lnTo>
                        <a:pt x="41" y="1016"/>
                      </a:lnTo>
                      <a:lnTo>
                        <a:pt x="37" y="1014"/>
                      </a:lnTo>
                      <a:lnTo>
                        <a:pt x="34" y="1010"/>
                      </a:lnTo>
                      <a:lnTo>
                        <a:pt x="29" y="1007"/>
                      </a:lnTo>
                      <a:lnTo>
                        <a:pt x="26" y="1002"/>
                      </a:lnTo>
                      <a:lnTo>
                        <a:pt x="21" y="998"/>
                      </a:lnTo>
                      <a:lnTo>
                        <a:pt x="17" y="993"/>
                      </a:lnTo>
                      <a:lnTo>
                        <a:pt x="12" y="990"/>
                      </a:lnTo>
                      <a:lnTo>
                        <a:pt x="9" y="985"/>
                      </a:lnTo>
                      <a:lnTo>
                        <a:pt x="6" y="982"/>
                      </a:lnTo>
                      <a:lnTo>
                        <a:pt x="2" y="980"/>
                      </a:lnTo>
                      <a:lnTo>
                        <a:pt x="1" y="977"/>
                      </a:lnTo>
                      <a:lnTo>
                        <a:pt x="0" y="97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52" name="Freeform 58"/>
                <p:cNvSpPr>
                  <a:spLocks/>
                </p:cNvSpPr>
                <p:nvPr/>
              </p:nvSpPr>
              <p:spPr bwMode="auto">
                <a:xfrm>
                  <a:off x="3554" y="1358"/>
                  <a:ext cx="102" cy="111"/>
                </a:xfrm>
                <a:custGeom>
                  <a:avLst/>
                  <a:gdLst>
                    <a:gd name="T0" fmla="*/ 0 w 1001"/>
                    <a:gd name="T1" fmla="*/ 0 h 1019"/>
                    <a:gd name="T2" fmla="*/ 0 w 1001"/>
                    <a:gd name="T3" fmla="*/ 0 h 1019"/>
                    <a:gd name="T4" fmla="*/ 0 w 1001"/>
                    <a:gd name="T5" fmla="*/ 0 h 1019"/>
                    <a:gd name="T6" fmla="*/ 0 w 1001"/>
                    <a:gd name="T7" fmla="*/ 0 h 1019"/>
                    <a:gd name="T8" fmla="*/ 0 w 1001"/>
                    <a:gd name="T9" fmla="*/ 0 h 1019"/>
                    <a:gd name="T10" fmla="*/ 0 w 1001"/>
                    <a:gd name="T11" fmla="*/ 0 h 1019"/>
                    <a:gd name="T12" fmla="*/ 0 w 1001"/>
                    <a:gd name="T13" fmla="*/ 0 h 1019"/>
                    <a:gd name="T14" fmla="*/ 0 w 1001"/>
                    <a:gd name="T15" fmla="*/ 0 h 1019"/>
                    <a:gd name="T16" fmla="*/ 0 w 1001"/>
                    <a:gd name="T17" fmla="*/ 0 h 1019"/>
                    <a:gd name="T18" fmla="*/ 0 w 1001"/>
                    <a:gd name="T19" fmla="*/ 0 h 1019"/>
                    <a:gd name="T20" fmla="*/ 0 w 1001"/>
                    <a:gd name="T21" fmla="*/ 0 h 1019"/>
                    <a:gd name="T22" fmla="*/ 0 w 1001"/>
                    <a:gd name="T23" fmla="*/ 0 h 1019"/>
                    <a:gd name="T24" fmla="*/ 0 w 1001"/>
                    <a:gd name="T25" fmla="*/ 0 h 1019"/>
                    <a:gd name="T26" fmla="*/ 0 w 1001"/>
                    <a:gd name="T27" fmla="*/ 0 h 1019"/>
                    <a:gd name="T28" fmla="*/ 0 w 1001"/>
                    <a:gd name="T29" fmla="*/ 0 h 1019"/>
                    <a:gd name="T30" fmla="*/ 0 w 1001"/>
                    <a:gd name="T31" fmla="*/ 0 h 1019"/>
                    <a:gd name="T32" fmla="*/ 0 w 1001"/>
                    <a:gd name="T33" fmla="*/ 0 h 1019"/>
                    <a:gd name="T34" fmla="*/ 0 w 1001"/>
                    <a:gd name="T35" fmla="*/ 0 h 1019"/>
                    <a:gd name="T36" fmla="*/ 0 w 1001"/>
                    <a:gd name="T37" fmla="*/ 0 h 1019"/>
                    <a:gd name="T38" fmla="*/ 0 w 1001"/>
                    <a:gd name="T39" fmla="*/ 0 h 1019"/>
                    <a:gd name="T40" fmla="*/ 0 w 1001"/>
                    <a:gd name="T41" fmla="*/ 0 h 1019"/>
                    <a:gd name="T42" fmla="*/ 0 w 1001"/>
                    <a:gd name="T43" fmla="*/ 0 h 1019"/>
                    <a:gd name="T44" fmla="*/ 0 w 1001"/>
                    <a:gd name="T45" fmla="*/ 0 h 1019"/>
                    <a:gd name="T46" fmla="*/ 0 w 1001"/>
                    <a:gd name="T47" fmla="*/ 0 h 1019"/>
                    <a:gd name="T48" fmla="*/ 0 w 1001"/>
                    <a:gd name="T49" fmla="*/ 0 h 1019"/>
                    <a:gd name="T50" fmla="*/ 0 w 1001"/>
                    <a:gd name="T51" fmla="*/ 0 h 1019"/>
                    <a:gd name="T52" fmla="*/ 0 w 1001"/>
                    <a:gd name="T53" fmla="*/ 0 h 1019"/>
                    <a:gd name="T54" fmla="*/ 0 w 1001"/>
                    <a:gd name="T55" fmla="*/ 0 h 1019"/>
                    <a:gd name="T56" fmla="*/ 0 w 1001"/>
                    <a:gd name="T57" fmla="*/ 0 h 1019"/>
                    <a:gd name="T58" fmla="*/ 0 w 1001"/>
                    <a:gd name="T59" fmla="*/ 0 h 1019"/>
                    <a:gd name="T60" fmla="*/ 0 w 1001"/>
                    <a:gd name="T61" fmla="*/ 0 h 1019"/>
                    <a:gd name="T62" fmla="*/ 0 w 1001"/>
                    <a:gd name="T63" fmla="*/ 0 h 1019"/>
                    <a:gd name="T64" fmla="*/ 0 w 1001"/>
                    <a:gd name="T65" fmla="*/ 0 h 1019"/>
                    <a:gd name="T66" fmla="*/ 0 w 1001"/>
                    <a:gd name="T67" fmla="*/ 0 h 1019"/>
                    <a:gd name="T68" fmla="*/ 0 w 1001"/>
                    <a:gd name="T69" fmla="*/ 0 h 1019"/>
                    <a:gd name="T70" fmla="*/ 0 w 1001"/>
                    <a:gd name="T71" fmla="*/ 0 h 1019"/>
                    <a:gd name="T72" fmla="*/ 0 w 1001"/>
                    <a:gd name="T73" fmla="*/ 0 h 1019"/>
                    <a:gd name="T74" fmla="*/ 0 w 1001"/>
                    <a:gd name="T75" fmla="*/ 0 h 10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01"/>
                    <a:gd name="T115" fmla="*/ 0 h 1019"/>
                    <a:gd name="T116" fmla="*/ 1001 w 1001"/>
                    <a:gd name="T117" fmla="*/ 1019 h 10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01" h="1019">
                      <a:moveTo>
                        <a:pt x="0" y="975"/>
                      </a:moveTo>
                      <a:lnTo>
                        <a:pt x="956" y="0"/>
                      </a:lnTo>
                      <a:lnTo>
                        <a:pt x="957" y="1"/>
                      </a:lnTo>
                      <a:lnTo>
                        <a:pt x="959" y="3"/>
                      </a:lnTo>
                      <a:lnTo>
                        <a:pt x="963" y="6"/>
                      </a:lnTo>
                      <a:lnTo>
                        <a:pt x="966" y="9"/>
                      </a:lnTo>
                      <a:lnTo>
                        <a:pt x="969" y="14"/>
                      </a:lnTo>
                      <a:lnTo>
                        <a:pt x="974" y="17"/>
                      </a:lnTo>
                      <a:lnTo>
                        <a:pt x="978" y="22"/>
                      </a:lnTo>
                      <a:lnTo>
                        <a:pt x="983" y="26"/>
                      </a:lnTo>
                      <a:lnTo>
                        <a:pt x="986" y="31"/>
                      </a:lnTo>
                      <a:lnTo>
                        <a:pt x="991" y="34"/>
                      </a:lnTo>
                      <a:lnTo>
                        <a:pt x="994" y="37"/>
                      </a:lnTo>
                      <a:lnTo>
                        <a:pt x="997" y="41"/>
                      </a:lnTo>
                      <a:lnTo>
                        <a:pt x="999" y="42"/>
                      </a:lnTo>
                      <a:lnTo>
                        <a:pt x="1000" y="44"/>
                      </a:lnTo>
                      <a:lnTo>
                        <a:pt x="1001" y="44"/>
                      </a:lnTo>
                      <a:lnTo>
                        <a:pt x="44" y="1019"/>
                      </a:lnTo>
                      <a:lnTo>
                        <a:pt x="43" y="1018"/>
                      </a:lnTo>
                      <a:lnTo>
                        <a:pt x="41" y="1016"/>
                      </a:lnTo>
                      <a:lnTo>
                        <a:pt x="37" y="1014"/>
                      </a:lnTo>
                      <a:lnTo>
                        <a:pt x="34" y="1010"/>
                      </a:lnTo>
                      <a:lnTo>
                        <a:pt x="29" y="1007"/>
                      </a:lnTo>
                      <a:lnTo>
                        <a:pt x="26" y="1002"/>
                      </a:lnTo>
                      <a:lnTo>
                        <a:pt x="21" y="998"/>
                      </a:lnTo>
                      <a:lnTo>
                        <a:pt x="17" y="993"/>
                      </a:lnTo>
                      <a:lnTo>
                        <a:pt x="12" y="990"/>
                      </a:lnTo>
                      <a:lnTo>
                        <a:pt x="9" y="985"/>
                      </a:lnTo>
                      <a:lnTo>
                        <a:pt x="6" y="982"/>
                      </a:lnTo>
                      <a:lnTo>
                        <a:pt x="2" y="980"/>
                      </a:lnTo>
                      <a:lnTo>
                        <a:pt x="1" y="977"/>
                      </a:lnTo>
                      <a:lnTo>
                        <a:pt x="0" y="97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3" name="Oval 59"/>
                <p:cNvSpPr>
                  <a:spLocks noChangeArrowheads="1"/>
                </p:cNvSpPr>
                <p:nvPr/>
              </p:nvSpPr>
              <p:spPr bwMode="auto">
                <a:xfrm>
                  <a:off x="3646" y="1319"/>
                  <a:ext cx="45" cy="48"/>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354" name="Freeform 60"/>
                <p:cNvSpPr>
                  <a:spLocks/>
                </p:cNvSpPr>
                <p:nvPr/>
              </p:nvSpPr>
              <p:spPr bwMode="auto">
                <a:xfrm>
                  <a:off x="3388" y="1768"/>
                  <a:ext cx="70" cy="95"/>
                </a:xfrm>
                <a:custGeom>
                  <a:avLst/>
                  <a:gdLst>
                    <a:gd name="T0" fmla="*/ 0 w 694"/>
                    <a:gd name="T1" fmla="*/ 0 h 876"/>
                    <a:gd name="T2" fmla="*/ 0 w 694"/>
                    <a:gd name="T3" fmla="*/ 0 h 876"/>
                    <a:gd name="T4" fmla="*/ 0 w 694"/>
                    <a:gd name="T5" fmla="*/ 0 h 876"/>
                    <a:gd name="T6" fmla="*/ 0 w 694"/>
                    <a:gd name="T7" fmla="*/ 0 h 876"/>
                    <a:gd name="T8" fmla="*/ 0 w 694"/>
                    <a:gd name="T9" fmla="*/ 0 h 876"/>
                    <a:gd name="T10" fmla="*/ 0 w 694"/>
                    <a:gd name="T11" fmla="*/ 0 h 876"/>
                    <a:gd name="T12" fmla="*/ 0 w 694"/>
                    <a:gd name="T13" fmla="*/ 0 h 876"/>
                    <a:gd name="T14" fmla="*/ 0 w 694"/>
                    <a:gd name="T15" fmla="*/ 0 h 876"/>
                    <a:gd name="T16" fmla="*/ 0 w 694"/>
                    <a:gd name="T17" fmla="*/ 0 h 876"/>
                    <a:gd name="T18" fmla="*/ 0 w 694"/>
                    <a:gd name="T19" fmla="*/ 0 h 876"/>
                    <a:gd name="T20" fmla="*/ 0 w 694"/>
                    <a:gd name="T21" fmla="*/ 0 h 876"/>
                    <a:gd name="T22" fmla="*/ 0 w 694"/>
                    <a:gd name="T23" fmla="*/ 0 h 876"/>
                    <a:gd name="T24" fmla="*/ 0 w 694"/>
                    <a:gd name="T25" fmla="*/ 0 h 876"/>
                    <a:gd name="T26" fmla="*/ 0 w 694"/>
                    <a:gd name="T27" fmla="*/ 0 h 876"/>
                    <a:gd name="T28" fmla="*/ 0 w 694"/>
                    <a:gd name="T29" fmla="*/ 0 h 876"/>
                    <a:gd name="T30" fmla="*/ 0 w 694"/>
                    <a:gd name="T31" fmla="*/ 0 h 876"/>
                    <a:gd name="T32" fmla="*/ 0 w 694"/>
                    <a:gd name="T33" fmla="*/ 0 h 876"/>
                    <a:gd name="T34" fmla="*/ 0 w 694"/>
                    <a:gd name="T35" fmla="*/ 0 h 876"/>
                    <a:gd name="T36" fmla="*/ 0 w 694"/>
                    <a:gd name="T37" fmla="*/ 0 h 876"/>
                    <a:gd name="T38" fmla="*/ 0 w 694"/>
                    <a:gd name="T39" fmla="*/ 0 h 876"/>
                    <a:gd name="T40" fmla="*/ 0 w 694"/>
                    <a:gd name="T41" fmla="*/ 0 h 876"/>
                    <a:gd name="T42" fmla="*/ 0 w 694"/>
                    <a:gd name="T43" fmla="*/ 0 h 8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4"/>
                    <a:gd name="T67" fmla="*/ 0 h 876"/>
                    <a:gd name="T68" fmla="*/ 694 w 694"/>
                    <a:gd name="T69" fmla="*/ 876 h 8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4" h="876">
                      <a:moveTo>
                        <a:pt x="642" y="870"/>
                      </a:moveTo>
                      <a:lnTo>
                        <a:pt x="0" y="41"/>
                      </a:lnTo>
                      <a:lnTo>
                        <a:pt x="53" y="0"/>
                      </a:lnTo>
                      <a:lnTo>
                        <a:pt x="692" y="831"/>
                      </a:lnTo>
                      <a:lnTo>
                        <a:pt x="693" y="835"/>
                      </a:lnTo>
                      <a:lnTo>
                        <a:pt x="694" y="839"/>
                      </a:lnTo>
                      <a:lnTo>
                        <a:pt x="694" y="844"/>
                      </a:lnTo>
                      <a:lnTo>
                        <a:pt x="693" y="848"/>
                      </a:lnTo>
                      <a:lnTo>
                        <a:pt x="691" y="854"/>
                      </a:lnTo>
                      <a:lnTo>
                        <a:pt x="689" y="859"/>
                      </a:lnTo>
                      <a:lnTo>
                        <a:pt x="684" y="863"/>
                      </a:lnTo>
                      <a:lnTo>
                        <a:pt x="680" y="868"/>
                      </a:lnTo>
                      <a:lnTo>
                        <a:pt x="674" y="871"/>
                      </a:lnTo>
                      <a:lnTo>
                        <a:pt x="669" y="873"/>
                      </a:lnTo>
                      <a:lnTo>
                        <a:pt x="664" y="874"/>
                      </a:lnTo>
                      <a:lnTo>
                        <a:pt x="658" y="876"/>
                      </a:lnTo>
                      <a:lnTo>
                        <a:pt x="654" y="876"/>
                      </a:lnTo>
                      <a:lnTo>
                        <a:pt x="649" y="874"/>
                      </a:lnTo>
                      <a:lnTo>
                        <a:pt x="645" y="872"/>
                      </a:lnTo>
                      <a:lnTo>
                        <a:pt x="642" y="87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5" name="Freeform 61"/>
                <p:cNvSpPr>
                  <a:spLocks/>
                </p:cNvSpPr>
                <p:nvPr/>
              </p:nvSpPr>
              <p:spPr bwMode="auto">
                <a:xfrm>
                  <a:off x="3388" y="1768"/>
                  <a:ext cx="70" cy="95"/>
                </a:xfrm>
                <a:custGeom>
                  <a:avLst/>
                  <a:gdLst>
                    <a:gd name="T0" fmla="*/ 0 w 694"/>
                    <a:gd name="T1" fmla="*/ 0 h 876"/>
                    <a:gd name="T2" fmla="*/ 0 w 694"/>
                    <a:gd name="T3" fmla="*/ 0 h 876"/>
                    <a:gd name="T4" fmla="*/ 0 w 694"/>
                    <a:gd name="T5" fmla="*/ 0 h 876"/>
                    <a:gd name="T6" fmla="*/ 0 w 694"/>
                    <a:gd name="T7" fmla="*/ 0 h 876"/>
                    <a:gd name="T8" fmla="*/ 0 w 694"/>
                    <a:gd name="T9" fmla="*/ 0 h 876"/>
                    <a:gd name="T10" fmla="*/ 0 w 694"/>
                    <a:gd name="T11" fmla="*/ 0 h 876"/>
                    <a:gd name="T12" fmla="*/ 0 w 694"/>
                    <a:gd name="T13" fmla="*/ 0 h 876"/>
                    <a:gd name="T14" fmla="*/ 0 w 694"/>
                    <a:gd name="T15" fmla="*/ 0 h 876"/>
                    <a:gd name="T16" fmla="*/ 0 w 694"/>
                    <a:gd name="T17" fmla="*/ 0 h 876"/>
                    <a:gd name="T18" fmla="*/ 0 w 694"/>
                    <a:gd name="T19" fmla="*/ 0 h 876"/>
                    <a:gd name="T20" fmla="*/ 0 w 694"/>
                    <a:gd name="T21" fmla="*/ 0 h 876"/>
                    <a:gd name="T22" fmla="*/ 0 w 694"/>
                    <a:gd name="T23" fmla="*/ 0 h 876"/>
                    <a:gd name="T24" fmla="*/ 0 w 694"/>
                    <a:gd name="T25" fmla="*/ 0 h 876"/>
                    <a:gd name="T26" fmla="*/ 0 w 694"/>
                    <a:gd name="T27" fmla="*/ 0 h 876"/>
                    <a:gd name="T28" fmla="*/ 0 w 694"/>
                    <a:gd name="T29" fmla="*/ 0 h 876"/>
                    <a:gd name="T30" fmla="*/ 0 w 694"/>
                    <a:gd name="T31" fmla="*/ 0 h 876"/>
                    <a:gd name="T32" fmla="*/ 0 w 694"/>
                    <a:gd name="T33" fmla="*/ 0 h 876"/>
                    <a:gd name="T34" fmla="*/ 0 w 694"/>
                    <a:gd name="T35" fmla="*/ 0 h 876"/>
                    <a:gd name="T36" fmla="*/ 0 w 694"/>
                    <a:gd name="T37" fmla="*/ 0 h 876"/>
                    <a:gd name="T38" fmla="*/ 0 w 694"/>
                    <a:gd name="T39" fmla="*/ 0 h 876"/>
                    <a:gd name="T40" fmla="*/ 0 w 694"/>
                    <a:gd name="T41" fmla="*/ 0 h 876"/>
                    <a:gd name="T42" fmla="*/ 0 w 694"/>
                    <a:gd name="T43" fmla="*/ 0 h 87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4"/>
                    <a:gd name="T67" fmla="*/ 0 h 876"/>
                    <a:gd name="T68" fmla="*/ 694 w 694"/>
                    <a:gd name="T69" fmla="*/ 876 h 87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4" h="876">
                      <a:moveTo>
                        <a:pt x="642" y="870"/>
                      </a:moveTo>
                      <a:lnTo>
                        <a:pt x="0" y="41"/>
                      </a:lnTo>
                      <a:lnTo>
                        <a:pt x="53" y="0"/>
                      </a:lnTo>
                      <a:lnTo>
                        <a:pt x="692" y="831"/>
                      </a:lnTo>
                      <a:lnTo>
                        <a:pt x="693" y="835"/>
                      </a:lnTo>
                      <a:lnTo>
                        <a:pt x="694" y="839"/>
                      </a:lnTo>
                      <a:lnTo>
                        <a:pt x="694" y="844"/>
                      </a:lnTo>
                      <a:lnTo>
                        <a:pt x="693" y="848"/>
                      </a:lnTo>
                      <a:lnTo>
                        <a:pt x="691" y="854"/>
                      </a:lnTo>
                      <a:lnTo>
                        <a:pt x="689" y="859"/>
                      </a:lnTo>
                      <a:lnTo>
                        <a:pt x="684" y="863"/>
                      </a:lnTo>
                      <a:lnTo>
                        <a:pt x="680" y="868"/>
                      </a:lnTo>
                      <a:lnTo>
                        <a:pt x="674" y="871"/>
                      </a:lnTo>
                      <a:lnTo>
                        <a:pt x="669" y="873"/>
                      </a:lnTo>
                      <a:lnTo>
                        <a:pt x="664" y="874"/>
                      </a:lnTo>
                      <a:lnTo>
                        <a:pt x="658" y="876"/>
                      </a:lnTo>
                      <a:lnTo>
                        <a:pt x="654" y="876"/>
                      </a:lnTo>
                      <a:lnTo>
                        <a:pt x="649" y="874"/>
                      </a:lnTo>
                      <a:lnTo>
                        <a:pt x="645" y="872"/>
                      </a:lnTo>
                      <a:lnTo>
                        <a:pt x="642" y="87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6" name="Freeform 62"/>
                <p:cNvSpPr>
                  <a:spLocks/>
                </p:cNvSpPr>
                <p:nvPr/>
              </p:nvSpPr>
              <p:spPr bwMode="auto">
                <a:xfrm>
                  <a:off x="3919" y="1740"/>
                  <a:ext cx="66" cy="117"/>
                </a:xfrm>
                <a:custGeom>
                  <a:avLst/>
                  <a:gdLst>
                    <a:gd name="T0" fmla="*/ 0 w 658"/>
                    <a:gd name="T1" fmla="*/ 0 h 1082"/>
                    <a:gd name="T2" fmla="*/ 0 w 658"/>
                    <a:gd name="T3" fmla="*/ 0 h 1082"/>
                    <a:gd name="T4" fmla="*/ 0 w 658"/>
                    <a:gd name="T5" fmla="*/ 0 h 1082"/>
                    <a:gd name="T6" fmla="*/ 0 w 658"/>
                    <a:gd name="T7" fmla="*/ 0 h 1082"/>
                    <a:gd name="T8" fmla="*/ 0 w 658"/>
                    <a:gd name="T9" fmla="*/ 0 h 1082"/>
                    <a:gd name="T10" fmla="*/ 0 w 658"/>
                    <a:gd name="T11" fmla="*/ 0 h 1082"/>
                    <a:gd name="T12" fmla="*/ 0 w 658"/>
                    <a:gd name="T13" fmla="*/ 0 h 1082"/>
                    <a:gd name="T14" fmla="*/ 0 w 658"/>
                    <a:gd name="T15" fmla="*/ 0 h 1082"/>
                    <a:gd name="T16" fmla="*/ 0 w 658"/>
                    <a:gd name="T17" fmla="*/ 0 h 1082"/>
                    <a:gd name="T18" fmla="*/ 0 w 658"/>
                    <a:gd name="T19" fmla="*/ 0 h 1082"/>
                    <a:gd name="T20" fmla="*/ 0 w 658"/>
                    <a:gd name="T21" fmla="*/ 0 h 1082"/>
                    <a:gd name="T22" fmla="*/ 0 w 658"/>
                    <a:gd name="T23" fmla="*/ 0 h 1082"/>
                    <a:gd name="T24" fmla="*/ 0 w 658"/>
                    <a:gd name="T25" fmla="*/ 0 h 1082"/>
                    <a:gd name="T26" fmla="*/ 0 w 658"/>
                    <a:gd name="T27" fmla="*/ 0 h 1082"/>
                    <a:gd name="T28" fmla="*/ 0 w 658"/>
                    <a:gd name="T29" fmla="*/ 0 h 1082"/>
                    <a:gd name="T30" fmla="*/ 0 w 658"/>
                    <a:gd name="T31" fmla="*/ 0 h 1082"/>
                    <a:gd name="T32" fmla="*/ 0 w 658"/>
                    <a:gd name="T33" fmla="*/ 0 h 1082"/>
                    <a:gd name="T34" fmla="*/ 0 w 658"/>
                    <a:gd name="T35" fmla="*/ 0 h 1082"/>
                    <a:gd name="T36" fmla="*/ 0 w 658"/>
                    <a:gd name="T37" fmla="*/ 0 h 1082"/>
                    <a:gd name="T38" fmla="*/ 0 w 658"/>
                    <a:gd name="T39" fmla="*/ 0 h 1082"/>
                    <a:gd name="T40" fmla="*/ 0 w 658"/>
                    <a:gd name="T41" fmla="*/ 0 h 1082"/>
                    <a:gd name="T42" fmla="*/ 0 w 658"/>
                    <a:gd name="T43" fmla="*/ 0 h 1082"/>
                    <a:gd name="T44" fmla="*/ 0 w 658"/>
                    <a:gd name="T45" fmla="*/ 0 h 1082"/>
                    <a:gd name="T46" fmla="*/ 0 w 658"/>
                    <a:gd name="T47" fmla="*/ 0 h 1082"/>
                    <a:gd name="T48" fmla="*/ 0 w 658"/>
                    <a:gd name="T49" fmla="*/ 0 h 1082"/>
                    <a:gd name="T50" fmla="*/ 0 w 658"/>
                    <a:gd name="T51" fmla="*/ 0 h 1082"/>
                    <a:gd name="T52" fmla="*/ 0 w 658"/>
                    <a:gd name="T53" fmla="*/ 0 h 1082"/>
                    <a:gd name="T54" fmla="*/ 0 w 658"/>
                    <a:gd name="T55" fmla="*/ 0 h 1082"/>
                    <a:gd name="T56" fmla="*/ 0 w 658"/>
                    <a:gd name="T57" fmla="*/ 0 h 1082"/>
                    <a:gd name="T58" fmla="*/ 0 w 658"/>
                    <a:gd name="T59" fmla="*/ 0 h 1082"/>
                    <a:gd name="T60" fmla="*/ 0 w 658"/>
                    <a:gd name="T61" fmla="*/ 0 h 1082"/>
                    <a:gd name="T62" fmla="*/ 0 w 658"/>
                    <a:gd name="T63" fmla="*/ 0 h 1082"/>
                    <a:gd name="T64" fmla="*/ 0 w 658"/>
                    <a:gd name="T65" fmla="*/ 0 h 1082"/>
                    <a:gd name="T66" fmla="*/ 0 w 658"/>
                    <a:gd name="T67" fmla="*/ 0 h 1082"/>
                    <a:gd name="T68" fmla="*/ 0 w 658"/>
                    <a:gd name="T69" fmla="*/ 0 h 1082"/>
                    <a:gd name="T70" fmla="*/ 0 w 658"/>
                    <a:gd name="T71" fmla="*/ 0 h 1082"/>
                    <a:gd name="T72" fmla="*/ 0 w 658"/>
                    <a:gd name="T73" fmla="*/ 0 h 1082"/>
                    <a:gd name="T74" fmla="*/ 0 w 658"/>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8"/>
                    <a:gd name="T115" fmla="*/ 0 h 1082"/>
                    <a:gd name="T116" fmla="*/ 658 w 658"/>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8" h="1082">
                      <a:moveTo>
                        <a:pt x="55" y="6"/>
                      </a:moveTo>
                      <a:lnTo>
                        <a:pt x="657" y="1044"/>
                      </a:lnTo>
                      <a:lnTo>
                        <a:pt x="658" y="1048"/>
                      </a:lnTo>
                      <a:lnTo>
                        <a:pt x="658" y="1051"/>
                      </a:lnTo>
                      <a:lnTo>
                        <a:pt x="657" y="1055"/>
                      </a:lnTo>
                      <a:lnTo>
                        <a:pt x="655" y="1059"/>
                      </a:lnTo>
                      <a:lnTo>
                        <a:pt x="651" y="1064"/>
                      </a:lnTo>
                      <a:lnTo>
                        <a:pt x="648" y="1067"/>
                      </a:lnTo>
                      <a:lnTo>
                        <a:pt x="642" y="1072"/>
                      </a:lnTo>
                      <a:lnTo>
                        <a:pt x="638" y="1075"/>
                      </a:lnTo>
                      <a:lnTo>
                        <a:pt x="632" y="1077"/>
                      </a:lnTo>
                      <a:lnTo>
                        <a:pt x="627" y="1080"/>
                      </a:lnTo>
                      <a:lnTo>
                        <a:pt x="621" y="1082"/>
                      </a:lnTo>
                      <a:lnTo>
                        <a:pt x="615" y="1082"/>
                      </a:lnTo>
                      <a:lnTo>
                        <a:pt x="611" y="1082"/>
                      </a:lnTo>
                      <a:lnTo>
                        <a:pt x="606" y="1081"/>
                      </a:lnTo>
                      <a:lnTo>
                        <a:pt x="603" y="1080"/>
                      </a:lnTo>
                      <a:lnTo>
                        <a:pt x="600" y="1077"/>
                      </a:lnTo>
                      <a:lnTo>
                        <a:pt x="1" y="38"/>
                      </a:lnTo>
                      <a:lnTo>
                        <a:pt x="0" y="35"/>
                      </a:lnTo>
                      <a:lnTo>
                        <a:pt x="0" y="31"/>
                      </a:lnTo>
                      <a:lnTo>
                        <a:pt x="1" y="27"/>
                      </a:lnTo>
                      <a:lnTo>
                        <a:pt x="3" y="23"/>
                      </a:lnTo>
                      <a:lnTo>
                        <a:pt x="6" y="18"/>
                      </a:lnTo>
                      <a:lnTo>
                        <a:pt x="10" y="15"/>
                      </a:lnTo>
                      <a:lnTo>
                        <a:pt x="14" y="10"/>
                      </a:lnTo>
                      <a:lnTo>
                        <a:pt x="20" y="7"/>
                      </a:lnTo>
                      <a:lnTo>
                        <a:pt x="24" y="5"/>
                      </a:lnTo>
                      <a:lnTo>
                        <a:pt x="30" y="2"/>
                      </a:lnTo>
                      <a:lnTo>
                        <a:pt x="36" y="1"/>
                      </a:lnTo>
                      <a:lnTo>
                        <a:pt x="41" y="0"/>
                      </a:lnTo>
                      <a:lnTo>
                        <a:pt x="46" y="1"/>
                      </a:lnTo>
                      <a:lnTo>
                        <a:pt x="51" y="2"/>
                      </a:lnTo>
                      <a:lnTo>
                        <a:pt x="53" y="4"/>
                      </a:lnTo>
                      <a:lnTo>
                        <a:pt x="55"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7" name="Freeform 63"/>
                <p:cNvSpPr>
                  <a:spLocks/>
                </p:cNvSpPr>
                <p:nvPr/>
              </p:nvSpPr>
              <p:spPr bwMode="auto">
                <a:xfrm>
                  <a:off x="3919" y="1740"/>
                  <a:ext cx="66" cy="117"/>
                </a:xfrm>
                <a:custGeom>
                  <a:avLst/>
                  <a:gdLst>
                    <a:gd name="T0" fmla="*/ 0 w 658"/>
                    <a:gd name="T1" fmla="*/ 0 h 1082"/>
                    <a:gd name="T2" fmla="*/ 0 w 658"/>
                    <a:gd name="T3" fmla="*/ 0 h 1082"/>
                    <a:gd name="T4" fmla="*/ 0 w 658"/>
                    <a:gd name="T5" fmla="*/ 0 h 1082"/>
                    <a:gd name="T6" fmla="*/ 0 w 658"/>
                    <a:gd name="T7" fmla="*/ 0 h 1082"/>
                    <a:gd name="T8" fmla="*/ 0 w 658"/>
                    <a:gd name="T9" fmla="*/ 0 h 1082"/>
                    <a:gd name="T10" fmla="*/ 0 w 658"/>
                    <a:gd name="T11" fmla="*/ 0 h 1082"/>
                    <a:gd name="T12" fmla="*/ 0 w 658"/>
                    <a:gd name="T13" fmla="*/ 0 h 1082"/>
                    <a:gd name="T14" fmla="*/ 0 w 658"/>
                    <a:gd name="T15" fmla="*/ 0 h 1082"/>
                    <a:gd name="T16" fmla="*/ 0 w 658"/>
                    <a:gd name="T17" fmla="*/ 0 h 1082"/>
                    <a:gd name="T18" fmla="*/ 0 w 658"/>
                    <a:gd name="T19" fmla="*/ 0 h 1082"/>
                    <a:gd name="T20" fmla="*/ 0 w 658"/>
                    <a:gd name="T21" fmla="*/ 0 h 1082"/>
                    <a:gd name="T22" fmla="*/ 0 w 658"/>
                    <a:gd name="T23" fmla="*/ 0 h 1082"/>
                    <a:gd name="T24" fmla="*/ 0 w 658"/>
                    <a:gd name="T25" fmla="*/ 0 h 1082"/>
                    <a:gd name="T26" fmla="*/ 0 w 658"/>
                    <a:gd name="T27" fmla="*/ 0 h 1082"/>
                    <a:gd name="T28" fmla="*/ 0 w 658"/>
                    <a:gd name="T29" fmla="*/ 0 h 1082"/>
                    <a:gd name="T30" fmla="*/ 0 w 658"/>
                    <a:gd name="T31" fmla="*/ 0 h 1082"/>
                    <a:gd name="T32" fmla="*/ 0 w 658"/>
                    <a:gd name="T33" fmla="*/ 0 h 1082"/>
                    <a:gd name="T34" fmla="*/ 0 w 658"/>
                    <a:gd name="T35" fmla="*/ 0 h 1082"/>
                    <a:gd name="T36" fmla="*/ 0 w 658"/>
                    <a:gd name="T37" fmla="*/ 0 h 1082"/>
                    <a:gd name="T38" fmla="*/ 0 w 658"/>
                    <a:gd name="T39" fmla="*/ 0 h 1082"/>
                    <a:gd name="T40" fmla="*/ 0 w 658"/>
                    <a:gd name="T41" fmla="*/ 0 h 1082"/>
                    <a:gd name="T42" fmla="*/ 0 w 658"/>
                    <a:gd name="T43" fmla="*/ 0 h 1082"/>
                    <a:gd name="T44" fmla="*/ 0 w 658"/>
                    <a:gd name="T45" fmla="*/ 0 h 1082"/>
                    <a:gd name="T46" fmla="*/ 0 w 658"/>
                    <a:gd name="T47" fmla="*/ 0 h 1082"/>
                    <a:gd name="T48" fmla="*/ 0 w 658"/>
                    <a:gd name="T49" fmla="*/ 0 h 1082"/>
                    <a:gd name="T50" fmla="*/ 0 w 658"/>
                    <a:gd name="T51" fmla="*/ 0 h 1082"/>
                    <a:gd name="T52" fmla="*/ 0 w 658"/>
                    <a:gd name="T53" fmla="*/ 0 h 1082"/>
                    <a:gd name="T54" fmla="*/ 0 w 658"/>
                    <a:gd name="T55" fmla="*/ 0 h 1082"/>
                    <a:gd name="T56" fmla="*/ 0 w 658"/>
                    <a:gd name="T57" fmla="*/ 0 h 1082"/>
                    <a:gd name="T58" fmla="*/ 0 w 658"/>
                    <a:gd name="T59" fmla="*/ 0 h 1082"/>
                    <a:gd name="T60" fmla="*/ 0 w 658"/>
                    <a:gd name="T61" fmla="*/ 0 h 1082"/>
                    <a:gd name="T62" fmla="*/ 0 w 658"/>
                    <a:gd name="T63" fmla="*/ 0 h 1082"/>
                    <a:gd name="T64" fmla="*/ 0 w 658"/>
                    <a:gd name="T65" fmla="*/ 0 h 1082"/>
                    <a:gd name="T66" fmla="*/ 0 w 658"/>
                    <a:gd name="T67" fmla="*/ 0 h 1082"/>
                    <a:gd name="T68" fmla="*/ 0 w 658"/>
                    <a:gd name="T69" fmla="*/ 0 h 1082"/>
                    <a:gd name="T70" fmla="*/ 0 w 658"/>
                    <a:gd name="T71" fmla="*/ 0 h 1082"/>
                    <a:gd name="T72" fmla="*/ 0 w 658"/>
                    <a:gd name="T73" fmla="*/ 0 h 1082"/>
                    <a:gd name="T74" fmla="*/ 0 w 658"/>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8"/>
                    <a:gd name="T115" fmla="*/ 0 h 1082"/>
                    <a:gd name="T116" fmla="*/ 658 w 658"/>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8" h="1082">
                      <a:moveTo>
                        <a:pt x="55" y="6"/>
                      </a:moveTo>
                      <a:lnTo>
                        <a:pt x="657" y="1044"/>
                      </a:lnTo>
                      <a:lnTo>
                        <a:pt x="658" y="1048"/>
                      </a:lnTo>
                      <a:lnTo>
                        <a:pt x="658" y="1051"/>
                      </a:lnTo>
                      <a:lnTo>
                        <a:pt x="657" y="1055"/>
                      </a:lnTo>
                      <a:lnTo>
                        <a:pt x="655" y="1059"/>
                      </a:lnTo>
                      <a:lnTo>
                        <a:pt x="651" y="1064"/>
                      </a:lnTo>
                      <a:lnTo>
                        <a:pt x="648" y="1067"/>
                      </a:lnTo>
                      <a:lnTo>
                        <a:pt x="642" y="1072"/>
                      </a:lnTo>
                      <a:lnTo>
                        <a:pt x="638" y="1075"/>
                      </a:lnTo>
                      <a:lnTo>
                        <a:pt x="632" y="1077"/>
                      </a:lnTo>
                      <a:lnTo>
                        <a:pt x="627" y="1080"/>
                      </a:lnTo>
                      <a:lnTo>
                        <a:pt x="621" y="1082"/>
                      </a:lnTo>
                      <a:lnTo>
                        <a:pt x="615" y="1082"/>
                      </a:lnTo>
                      <a:lnTo>
                        <a:pt x="611" y="1082"/>
                      </a:lnTo>
                      <a:lnTo>
                        <a:pt x="606" y="1081"/>
                      </a:lnTo>
                      <a:lnTo>
                        <a:pt x="603" y="1080"/>
                      </a:lnTo>
                      <a:lnTo>
                        <a:pt x="600" y="1077"/>
                      </a:lnTo>
                      <a:lnTo>
                        <a:pt x="1" y="38"/>
                      </a:lnTo>
                      <a:lnTo>
                        <a:pt x="0" y="35"/>
                      </a:lnTo>
                      <a:lnTo>
                        <a:pt x="0" y="31"/>
                      </a:lnTo>
                      <a:lnTo>
                        <a:pt x="1" y="27"/>
                      </a:lnTo>
                      <a:lnTo>
                        <a:pt x="3" y="23"/>
                      </a:lnTo>
                      <a:lnTo>
                        <a:pt x="6" y="18"/>
                      </a:lnTo>
                      <a:lnTo>
                        <a:pt x="10" y="15"/>
                      </a:lnTo>
                      <a:lnTo>
                        <a:pt x="14" y="10"/>
                      </a:lnTo>
                      <a:lnTo>
                        <a:pt x="20" y="7"/>
                      </a:lnTo>
                      <a:lnTo>
                        <a:pt x="24" y="5"/>
                      </a:lnTo>
                      <a:lnTo>
                        <a:pt x="30" y="2"/>
                      </a:lnTo>
                      <a:lnTo>
                        <a:pt x="36" y="1"/>
                      </a:lnTo>
                      <a:lnTo>
                        <a:pt x="41" y="0"/>
                      </a:lnTo>
                      <a:lnTo>
                        <a:pt x="46" y="1"/>
                      </a:lnTo>
                      <a:lnTo>
                        <a:pt x="51" y="2"/>
                      </a:lnTo>
                      <a:lnTo>
                        <a:pt x="53" y="4"/>
                      </a:lnTo>
                      <a:lnTo>
                        <a:pt x="55"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58" name="Freeform 64"/>
                <p:cNvSpPr>
                  <a:spLocks/>
                </p:cNvSpPr>
                <p:nvPr/>
              </p:nvSpPr>
              <p:spPr bwMode="auto">
                <a:xfrm>
                  <a:off x="3979" y="1852"/>
                  <a:ext cx="6" cy="5"/>
                </a:xfrm>
                <a:custGeom>
                  <a:avLst/>
                  <a:gdLst>
                    <a:gd name="T0" fmla="*/ 0 w 58"/>
                    <a:gd name="T1" fmla="*/ 0 h 43"/>
                    <a:gd name="T2" fmla="*/ 0 w 58"/>
                    <a:gd name="T3" fmla="*/ 0 h 43"/>
                    <a:gd name="T4" fmla="*/ 0 w 58"/>
                    <a:gd name="T5" fmla="*/ 0 h 43"/>
                    <a:gd name="T6" fmla="*/ 0 w 58"/>
                    <a:gd name="T7" fmla="*/ 0 h 43"/>
                    <a:gd name="T8" fmla="*/ 0 w 58"/>
                    <a:gd name="T9" fmla="*/ 0 h 43"/>
                    <a:gd name="T10" fmla="*/ 0 w 58"/>
                    <a:gd name="T11" fmla="*/ 0 h 43"/>
                    <a:gd name="T12" fmla="*/ 0 w 58"/>
                    <a:gd name="T13" fmla="*/ 0 h 43"/>
                    <a:gd name="T14" fmla="*/ 0 w 58"/>
                    <a:gd name="T15" fmla="*/ 0 h 43"/>
                    <a:gd name="T16" fmla="*/ 0 w 58"/>
                    <a:gd name="T17" fmla="*/ 0 h 43"/>
                    <a:gd name="T18" fmla="*/ 0 w 58"/>
                    <a:gd name="T19" fmla="*/ 0 h 43"/>
                    <a:gd name="T20" fmla="*/ 0 w 58"/>
                    <a:gd name="T21" fmla="*/ 0 h 43"/>
                    <a:gd name="T22" fmla="*/ 0 w 58"/>
                    <a:gd name="T23" fmla="*/ 0 h 43"/>
                    <a:gd name="T24" fmla="*/ 0 w 58"/>
                    <a:gd name="T25" fmla="*/ 0 h 43"/>
                    <a:gd name="T26" fmla="*/ 0 w 58"/>
                    <a:gd name="T27" fmla="*/ 0 h 43"/>
                    <a:gd name="T28" fmla="*/ 0 w 58"/>
                    <a:gd name="T29" fmla="*/ 0 h 43"/>
                    <a:gd name="T30" fmla="*/ 0 w 58"/>
                    <a:gd name="T31" fmla="*/ 0 h 43"/>
                    <a:gd name="T32" fmla="*/ 0 w 58"/>
                    <a:gd name="T33" fmla="*/ 0 h 43"/>
                    <a:gd name="T34" fmla="*/ 0 w 58"/>
                    <a:gd name="T35" fmla="*/ 0 h 43"/>
                    <a:gd name="T36" fmla="*/ 0 w 58"/>
                    <a:gd name="T37" fmla="*/ 0 h 43"/>
                    <a:gd name="T38" fmla="*/ 0 w 58"/>
                    <a:gd name="T39" fmla="*/ 0 h 43"/>
                    <a:gd name="T40" fmla="*/ 0 w 58"/>
                    <a:gd name="T41" fmla="*/ 0 h 43"/>
                    <a:gd name="T42" fmla="*/ 0 w 58"/>
                    <a:gd name="T43" fmla="*/ 0 h 43"/>
                    <a:gd name="T44" fmla="*/ 0 w 58"/>
                    <a:gd name="T45" fmla="*/ 0 h 43"/>
                    <a:gd name="T46" fmla="*/ 0 w 58"/>
                    <a:gd name="T47" fmla="*/ 0 h 43"/>
                    <a:gd name="T48" fmla="*/ 0 w 58"/>
                    <a:gd name="T49" fmla="*/ 0 h 43"/>
                    <a:gd name="T50" fmla="*/ 0 w 58"/>
                    <a:gd name="T51" fmla="*/ 0 h 43"/>
                    <a:gd name="T52" fmla="*/ 0 w 58"/>
                    <a:gd name="T53" fmla="*/ 0 h 43"/>
                    <a:gd name="T54" fmla="*/ 0 w 58"/>
                    <a:gd name="T55" fmla="*/ 0 h 43"/>
                    <a:gd name="T56" fmla="*/ 0 w 58"/>
                    <a:gd name="T57" fmla="*/ 0 h 43"/>
                    <a:gd name="T58" fmla="*/ 0 w 58"/>
                    <a:gd name="T59" fmla="*/ 0 h 43"/>
                    <a:gd name="T60" fmla="*/ 0 w 58"/>
                    <a:gd name="T61" fmla="*/ 0 h 43"/>
                    <a:gd name="T62" fmla="*/ 0 w 58"/>
                    <a:gd name="T63" fmla="*/ 0 h 43"/>
                    <a:gd name="T64" fmla="*/ 0 w 58"/>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3"/>
                    <a:gd name="T101" fmla="*/ 58 w 58"/>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3">
                      <a:moveTo>
                        <a:pt x="21" y="8"/>
                      </a:moveTo>
                      <a:lnTo>
                        <a:pt x="27" y="4"/>
                      </a:lnTo>
                      <a:lnTo>
                        <a:pt x="32" y="2"/>
                      </a:lnTo>
                      <a:lnTo>
                        <a:pt x="38" y="1"/>
                      </a:lnTo>
                      <a:lnTo>
                        <a:pt x="44" y="0"/>
                      </a:lnTo>
                      <a:lnTo>
                        <a:pt x="48" y="0"/>
                      </a:lnTo>
                      <a:lnTo>
                        <a:pt x="53" y="1"/>
                      </a:lnTo>
                      <a:lnTo>
                        <a:pt x="55" y="3"/>
                      </a:lnTo>
                      <a:lnTo>
                        <a:pt x="57" y="5"/>
                      </a:lnTo>
                      <a:lnTo>
                        <a:pt x="58" y="9"/>
                      </a:lnTo>
                      <a:lnTo>
                        <a:pt x="58" y="12"/>
                      </a:lnTo>
                      <a:lnTo>
                        <a:pt x="57" y="16"/>
                      </a:lnTo>
                      <a:lnTo>
                        <a:pt x="55" y="20"/>
                      </a:lnTo>
                      <a:lnTo>
                        <a:pt x="51" y="25"/>
                      </a:lnTo>
                      <a:lnTo>
                        <a:pt x="48" y="28"/>
                      </a:lnTo>
                      <a:lnTo>
                        <a:pt x="42" y="33"/>
                      </a:lnTo>
                      <a:lnTo>
                        <a:pt x="38" y="36"/>
                      </a:lnTo>
                      <a:lnTo>
                        <a:pt x="32" y="38"/>
                      </a:lnTo>
                      <a:lnTo>
                        <a:pt x="27" y="41"/>
                      </a:lnTo>
                      <a:lnTo>
                        <a:pt x="21" y="43"/>
                      </a:lnTo>
                      <a:lnTo>
                        <a:pt x="15" y="43"/>
                      </a:lnTo>
                      <a:lnTo>
                        <a:pt x="11" y="43"/>
                      </a:lnTo>
                      <a:lnTo>
                        <a:pt x="6" y="42"/>
                      </a:lnTo>
                      <a:lnTo>
                        <a:pt x="3" y="41"/>
                      </a:lnTo>
                      <a:lnTo>
                        <a:pt x="0" y="38"/>
                      </a:lnTo>
                      <a:lnTo>
                        <a:pt x="0" y="35"/>
                      </a:lnTo>
                      <a:lnTo>
                        <a:pt x="0" y="31"/>
                      </a:lnTo>
                      <a:lnTo>
                        <a:pt x="2" y="27"/>
                      </a:lnTo>
                      <a:lnTo>
                        <a:pt x="4" y="24"/>
                      </a:lnTo>
                      <a:lnTo>
                        <a:pt x="6" y="19"/>
                      </a:lnTo>
                      <a:lnTo>
                        <a:pt x="11" y="14"/>
                      </a:lnTo>
                      <a:lnTo>
                        <a:pt x="15" y="11"/>
                      </a:lnTo>
                      <a:lnTo>
                        <a:pt x="21"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59" name="Freeform 65"/>
                <p:cNvSpPr>
                  <a:spLocks/>
                </p:cNvSpPr>
                <p:nvPr/>
              </p:nvSpPr>
              <p:spPr bwMode="auto">
                <a:xfrm>
                  <a:off x="3979" y="1852"/>
                  <a:ext cx="6" cy="5"/>
                </a:xfrm>
                <a:custGeom>
                  <a:avLst/>
                  <a:gdLst>
                    <a:gd name="T0" fmla="*/ 0 w 58"/>
                    <a:gd name="T1" fmla="*/ 0 h 43"/>
                    <a:gd name="T2" fmla="*/ 0 w 58"/>
                    <a:gd name="T3" fmla="*/ 0 h 43"/>
                    <a:gd name="T4" fmla="*/ 0 w 58"/>
                    <a:gd name="T5" fmla="*/ 0 h 43"/>
                    <a:gd name="T6" fmla="*/ 0 w 58"/>
                    <a:gd name="T7" fmla="*/ 0 h 43"/>
                    <a:gd name="T8" fmla="*/ 0 w 58"/>
                    <a:gd name="T9" fmla="*/ 0 h 43"/>
                    <a:gd name="T10" fmla="*/ 0 w 58"/>
                    <a:gd name="T11" fmla="*/ 0 h 43"/>
                    <a:gd name="T12" fmla="*/ 0 w 58"/>
                    <a:gd name="T13" fmla="*/ 0 h 43"/>
                    <a:gd name="T14" fmla="*/ 0 w 58"/>
                    <a:gd name="T15" fmla="*/ 0 h 43"/>
                    <a:gd name="T16" fmla="*/ 0 w 58"/>
                    <a:gd name="T17" fmla="*/ 0 h 43"/>
                    <a:gd name="T18" fmla="*/ 0 w 58"/>
                    <a:gd name="T19" fmla="*/ 0 h 43"/>
                    <a:gd name="T20" fmla="*/ 0 w 58"/>
                    <a:gd name="T21" fmla="*/ 0 h 43"/>
                    <a:gd name="T22" fmla="*/ 0 w 58"/>
                    <a:gd name="T23" fmla="*/ 0 h 43"/>
                    <a:gd name="T24" fmla="*/ 0 w 58"/>
                    <a:gd name="T25" fmla="*/ 0 h 43"/>
                    <a:gd name="T26" fmla="*/ 0 w 58"/>
                    <a:gd name="T27" fmla="*/ 0 h 43"/>
                    <a:gd name="T28" fmla="*/ 0 w 58"/>
                    <a:gd name="T29" fmla="*/ 0 h 43"/>
                    <a:gd name="T30" fmla="*/ 0 w 58"/>
                    <a:gd name="T31" fmla="*/ 0 h 43"/>
                    <a:gd name="T32" fmla="*/ 0 w 58"/>
                    <a:gd name="T33" fmla="*/ 0 h 43"/>
                    <a:gd name="T34" fmla="*/ 0 w 58"/>
                    <a:gd name="T35" fmla="*/ 0 h 43"/>
                    <a:gd name="T36" fmla="*/ 0 w 58"/>
                    <a:gd name="T37" fmla="*/ 0 h 43"/>
                    <a:gd name="T38" fmla="*/ 0 w 58"/>
                    <a:gd name="T39" fmla="*/ 0 h 43"/>
                    <a:gd name="T40" fmla="*/ 0 w 58"/>
                    <a:gd name="T41" fmla="*/ 0 h 43"/>
                    <a:gd name="T42" fmla="*/ 0 w 58"/>
                    <a:gd name="T43" fmla="*/ 0 h 43"/>
                    <a:gd name="T44" fmla="*/ 0 w 58"/>
                    <a:gd name="T45" fmla="*/ 0 h 43"/>
                    <a:gd name="T46" fmla="*/ 0 w 58"/>
                    <a:gd name="T47" fmla="*/ 0 h 43"/>
                    <a:gd name="T48" fmla="*/ 0 w 58"/>
                    <a:gd name="T49" fmla="*/ 0 h 43"/>
                    <a:gd name="T50" fmla="*/ 0 w 58"/>
                    <a:gd name="T51" fmla="*/ 0 h 43"/>
                    <a:gd name="T52" fmla="*/ 0 w 58"/>
                    <a:gd name="T53" fmla="*/ 0 h 43"/>
                    <a:gd name="T54" fmla="*/ 0 w 58"/>
                    <a:gd name="T55" fmla="*/ 0 h 43"/>
                    <a:gd name="T56" fmla="*/ 0 w 58"/>
                    <a:gd name="T57" fmla="*/ 0 h 43"/>
                    <a:gd name="T58" fmla="*/ 0 w 58"/>
                    <a:gd name="T59" fmla="*/ 0 h 43"/>
                    <a:gd name="T60" fmla="*/ 0 w 58"/>
                    <a:gd name="T61" fmla="*/ 0 h 43"/>
                    <a:gd name="T62" fmla="*/ 0 w 58"/>
                    <a:gd name="T63" fmla="*/ 0 h 43"/>
                    <a:gd name="T64" fmla="*/ 0 w 58"/>
                    <a:gd name="T65" fmla="*/ 0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
                    <a:gd name="T100" fmla="*/ 0 h 43"/>
                    <a:gd name="T101" fmla="*/ 58 w 58"/>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 h="43">
                      <a:moveTo>
                        <a:pt x="21" y="8"/>
                      </a:moveTo>
                      <a:lnTo>
                        <a:pt x="27" y="4"/>
                      </a:lnTo>
                      <a:lnTo>
                        <a:pt x="32" y="2"/>
                      </a:lnTo>
                      <a:lnTo>
                        <a:pt x="38" y="1"/>
                      </a:lnTo>
                      <a:lnTo>
                        <a:pt x="44" y="0"/>
                      </a:lnTo>
                      <a:lnTo>
                        <a:pt x="48" y="0"/>
                      </a:lnTo>
                      <a:lnTo>
                        <a:pt x="53" y="1"/>
                      </a:lnTo>
                      <a:lnTo>
                        <a:pt x="55" y="3"/>
                      </a:lnTo>
                      <a:lnTo>
                        <a:pt x="57" y="5"/>
                      </a:lnTo>
                      <a:lnTo>
                        <a:pt x="58" y="9"/>
                      </a:lnTo>
                      <a:lnTo>
                        <a:pt x="58" y="12"/>
                      </a:lnTo>
                      <a:lnTo>
                        <a:pt x="57" y="16"/>
                      </a:lnTo>
                      <a:lnTo>
                        <a:pt x="55" y="20"/>
                      </a:lnTo>
                      <a:lnTo>
                        <a:pt x="51" y="25"/>
                      </a:lnTo>
                      <a:lnTo>
                        <a:pt x="48" y="28"/>
                      </a:lnTo>
                      <a:lnTo>
                        <a:pt x="42" y="33"/>
                      </a:lnTo>
                      <a:lnTo>
                        <a:pt x="38" y="36"/>
                      </a:lnTo>
                      <a:lnTo>
                        <a:pt x="32" y="38"/>
                      </a:lnTo>
                      <a:lnTo>
                        <a:pt x="27" y="41"/>
                      </a:lnTo>
                      <a:lnTo>
                        <a:pt x="21" y="43"/>
                      </a:lnTo>
                      <a:lnTo>
                        <a:pt x="15" y="43"/>
                      </a:lnTo>
                      <a:lnTo>
                        <a:pt x="11" y="43"/>
                      </a:lnTo>
                      <a:lnTo>
                        <a:pt x="6" y="42"/>
                      </a:lnTo>
                      <a:lnTo>
                        <a:pt x="3" y="41"/>
                      </a:lnTo>
                      <a:lnTo>
                        <a:pt x="0" y="38"/>
                      </a:lnTo>
                      <a:lnTo>
                        <a:pt x="0" y="35"/>
                      </a:lnTo>
                      <a:lnTo>
                        <a:pt x="0" y="31"/>
                      </a:lnTo>
                      <a:lnTo>
                        <a:pt x="2" y="27"/>
                      </a:lnTo>
                      <a:lnTo>
                        <a:pt x="4" y="24"/>
                      </a:lnTo>
                      <a:lnTo>
                        <a:pt x="6" y="19"/>
                      </a:lnTo>
                      <a:lnTo>
                        <a:pt x="11" y="14"/>
                      </a:lnTo>
                      <a:lnTo>
                        <a:pt x="15" y="11"/>
                      </a:lnTo>
                      <a:lnTo>
                        <a:pt x="21"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0" name="Freeform 66"/>
                <p:cNvSpPr>
                  <a:spLocks/>
                </p:cNvSpPr>
                <p:nvPr/>
              </p:nvSpPr>
              <p:spPr bwMode="auto">
                <a:xfrm>
                  <a:off x="3571" y="1753"/>
                  <a:ext cx="55" cy="118"/>
                </a:xfrm>
                <a:custGeom>
                  <a:avLst/>
                  <a:gdLst>
                    <a:gd name="T0" fmla="*/ 0 w 557"/>
                    <a:gd name="T1" fmla="*/ 0 h 1085"/>
                    <a:gd name="T2" fmla="*/ 0 w 557"/>
                    <a:gd name="T3" fmla="*/ 0 h 1085"/>
                    <a:gd name="T4" fmla="*/ 0 w 557"/>
                    <a:gd name="T5" fmla="*/ 0 h 1085"/>
                    <a:gd name="T6" fmla="*/ 0 w 557"/>
                    <a:gd name="T7" fmla="*/ 0 h 1085"/>
                    <a:gd name="T8" fmla="*/ 0 w 557"/>
                    <a:gd name="T9" fmla="*/ 0 h 1085"/>
                    <a:gd name="T10" fmla="*/ 0 w 557"/>
                    <a:gd name="T11" fmla="*/ 0 h 1085"/>
                    <a:gd name="T12" fmla="*/ 0 w 557"/>
                    <a:gd name="T13" fmla="*/ 0 h 1085"/>
                    <a:gd name="T14" fmla="*/ 0 w 557"/>
                    <a:gd name="T15" fmla="*/ 0 h 1085"/>
                    <a:gd name="T16" fmla="*/ 0 w 557"/>
                    <a:gd name="T17" fmla="*/ 0 h 1085"/>
                    <a:gd name="T18" fmla="*/ 0 w 557"/>
                    <a:gd name="T19" fmla="*/ 0 h 1085"/>
                    <a:gd name="T20" fmla="*/ 0 w 557"/>
                    <a:gd name="T21" fmla="*/ 0 h 1085"/>
                    <a:gd name="T22" fmla="*/ 0 w 557"/>
                    <a:gd name="T23" fmla="*/ 0 h 1085"/>
                    <a:gd name="T24" fmla="*/ 0 w 557"/>
                    <a:gd name="T25" fmla="*/ 0 h 1085"/>
                    <a:gd name="T26" fmla="*/ 0 w 557"/>
                    <a:gd name="T27" fmla="*/ 0 h 1085"/>
                    <a:gd name="T28" fmla="*/ 0 w 557"/>
                    <a:gd name="T29" fmla="*/ 0 h 1085"/>
                    <a:gd name="T30" fmla="*/ 0 w 557"/>
                    <a:gd name="T31" fmla="*/ 0 h 1085"/>
                    <a:gd name="T32" fmla="*/ 0 w 557"/>
                    <a:gd name="T33" fmla="*/ 0 h 1085"/>
                    <a:gd name="T34" fmla="*/ 0 w 557"/>
                    <a:gd name="T35" fmla="*/ 0 h 1085"/>
                    <a:gd name="T36" fmla="*/ 0 w 557"/>
                    <a:gd name="T37" fmla="*/ 0 h 1085"/>
                    <a:gd name="T38" fmla="*/ 0 w 557"/>
                    <a:gd name="T39" fmla="*/ 0 h 1085"/>
                    <a:gd name="T40" fmla="*/ 0 w 557"/>
                    <a:gd name="T41" fmla="*/ 0 h 1085"/>
                    <a:gd name="T42" fmla="*/ 0 w 557"/>
                    <a:gd name="T43" fmla="*/ 0 h 1085"/>
                    <a:gd name="T44" fmla="*/ 0 w 557"/>
                    <a:gd name="T45" fmla="*/ 0 h 1085"/>
                    <a:gd name="T46" fmla="*/ 0 w 557"/>
                    <a:gd name="T47" fmla="*/ 0 h 1085"/>
                    <a:gd name="T48" fmla="*/ 0 w 557"/>
                    <a:gd name="T49" fmla="*/ 0 h 1085"/>
                    <a:gd name="T50" fmla="*/ 0 w 557"/>
                    <a:gd name="T51" fmla="*/ 0 h 1085"/>
                    <a:gd name="T52" fmla="*/ 0 w 557"/>
                    <a:gd name="T53" fmla="*/ 0 h 1085"/>
                    <a:gd name="T54" fmla="*/ 0 w 557"/>
                    <a:gd name="T55" fmla="*/ 0 h 1085"/>
                    <a:gd name="T56" fmla="*/ 0 w 557"/>
                    <a:gd name="T57" fmla="*/ 0 h 1085"/>
                    <a:gd name="T58" fmla="*/ 0 w 557"/>
                    <a:gd name="T59" fmla="*/ 0 h 1085"/>
                    <a:gd name="T60" fmla="*/ 0 w 557"/>
                    <a:gd name="T61" fmla="*/ 0 h 1085"/>
                    <a:gd name="T62" fmla="*/ 0 w 557"/>
                    <a:gd name="T63" fmla="*/ 0 h 1085"/>
                    <a:gd name="T64" fmla="*/ 0 w 557"/>
                    <a:gd name="T65" fmla="*/ 0 h 1085"/>
                    <a:gd name="T66" fmla="*/ 0 w 557"/>
                    <a:gd name="T67" fmla="*/ 0 h 1085"/>
                    <a:gd name="T68" fmla="*/ 0 w 557"/>
                    <a:gd name="T69" fmla="*/ 0 h 1085"/>
                    <a:gd name="T70" fmla="*/ 0 w 557"/>
                    <a:gd name="T71" fmla="*/ 0 h 1085"/>
                    <a:gd name="T72" fmla="*/ 0 w 557"/>
                    <a:gd name="T73" fmla="*/ 0 h 1085"/>
                    <a:gd name="T74" fmla="*/ 0 w 557"/>
                    <a:gd name="T75" fmla="*/ 0 h 10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7"/>
                    <a:gd name="T115" fmla="*/ 0 h 1085"/>
                    <a:gd name="T116" fmla="*/ 557 w 557"/>
                    <a:gd name="T117" fmla="*/ 1085 h 10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7" h="1085">
                      <a:moveTo>
                        <a:pt x="58" y="8"/>
                      </a:moveTo>
                      <a:lnTo>
                        <a:pt x="555" y="1050"/>
                      </a:lnTo>
                      <a:lnTo>
                        <a:pt x="557" y="1054"/>
                      </a:lnTo>
                      <a:lnTo>
                        <a:pt x="557" y="1057"/>
                      </a:lnTo>
                      <a:lnTo>
                        <a:pt x="554" y="1062"/>
                      </a:lnTo>
                      <a:lnTo>
                        <a:pt x="552" y="1066"/>
                      </a:lnTo>
                      <a:lnTo>
                        <a:pt x="549" y="1070"/>
                      </a:lnTo>
                      <a:lnTo>
                        <a:pt x="544" y="1074"/>
                      </a:lnTo>
                      <a:lnTo>
                        <a:pt x="540" y="1077"/>
                      </a:lnTo>
                      <a:lnTo>
                        <a:pt x="534" y="1081"/>
                      </a:lnTo>
                      <a:lnTo>
                        <a:pt x="527" y="1083"/>
                      </a:lnTo>
                      <a:lnTo>
                        <a:pt x="521" y="1084"/>
                      </a:lnTo>
                      <a:lnTo>
                        <a:pt x="516" y="1085"/>
                      </a:lnTo>
                      <a:lnTo>
                        <a:pt x="510" y="1085"/>
                      </a:lnTo>
                      <a:lnTo>
                        <a:pt x="505" y="1085"/>
                      </a:lnTo>
                      <a:lnTo>
                        <a:pt x="501" y="1083"/>
                      </a:lnTo>
                      <a:lnTo>
                        <a:pt x="499" y="1081"/>
                      </a:lnTo>
                      <a:lnTo>
                        <a:pt x="496" y="1079"/>
                      </a:lnTo>
                      <a:lnTo>
                        <a:pt x="1" y="35"/>
                      </a:lnTo>
                      <a:lnTo>
                        <a:pt x="0" y="32"/>
                      </a:lnTo>
                      <a:lnTo>
                        <a:pt x="0" y="29"/>
                      </a:lnTo>
                      <a:lnTo>
                        <a:pt x="2" y="24"/>
                      </a:lnTo>
                      <a:lnTo>
                        <a:pt x="4" y="20"/>
                      </a:lnTo>
                      <a:lnTo>
                        <a:pt x="8" y="16"/>
                      </a:lnTo>
                      <a:lnTo>
                        <a:pt x="11" y="12"/>
                      </a:lnTo>
                      <a:lnTo>
                        <a:pt x="17" y="8"/>
                      </a:lnTo>
                      <a:lnTo>
                        <a:pt x="21" y="6"/>
                      </a:lnTo>
                      <a:lnTo>
                        <a:pt x="27" y="4"/>
                      </a:lnTo>
                      <a:lnTo>
                        <a:pt x="34" y="1"/>
                      </a:lnTo>
                      <a:lnTo>
                        <a:pt x="39" y="0"/>
                      </a:lnTo>
                      <a:lnTo>
                        <a:pt x="44" y="0"/>
                      </a:lnTo>
                      <a:lnTo>
                        <a:pt x="49" y="1"/>
                      </a:lnTo>
                      <a:lnTo>
                        <a:pt x="53" y="4"/>
                      </a:lnTo>
                      <a:lnTo>
                        <a:pt x="56" y="6"/>
                      </a:lnTo>
                      <a:lnTo>
                        <a:pt x="58"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1" name="Freeform 67"/>
                <p:cNvSpPr>
                  <a:spLocks/>
                </p:cNvSpPr>
                <p:nvPr/>
              </p:nvSpPr>
              <p:spPr bwMode="auto">
                <a:xfrm>
                  <a:off x="3571" y="1753"/>
                  <a:ext cx="55" cy="118"/>
                </a:xfrm>
                <a:custGeom>
                  <a:avLst/>
                  <a:gdLst>
                    <a:gd name="T0" fmla="*/ 0 w 557"/>
                    <a:gd name="T1" fmla="*/ 0 h 1085"/>
                    <a:gd name="T2" fmla="*/ 0 w 557"/>
                    <a:gd name="T3" fmla="*/ 0 h 1085"/>
                    <a:gd name="T4" fmla="*/ 0 w 557"/>
                    <a:gd name="T5" fmla="*/ 0 h 1085"/>
                    <a:gd name="T6" fmla="*/ 0 w 557"/>
                    <a:gd name="T7" fmla="*/ 0 h 1085"/>
                    <a:gd name="T8" fmla="*/ 0 w 557"/>
                    <a:gd name="T9" fmla="*/ 0 h 1085"/>
                    <a:gd name="T10" fmla="*/ 0 w 557"/>
                    <a:gd name="T11" fmla="*/ 0 h 1085"/>
                    <a:gd name="T12" fmla="*/ 0 w 557"/>
                    <a:gd name="T13" fmla="*/ 0 h 1085"/>
                    <a:gd name="T14" fmla="*/ 0 w 557"/>
                    <a:gd name="T15" fmla="*/ 0 h 1085"/>
                    <a:gd name="T16" fmla="*/ 0 w 557"/>
                    <a:gd name="T17" fmla="*/ 0 h 1085"/>
                    <a:gd name="T18" fmla="*/ 0 w 557"/>
                    <a:gd name="T19" fmla="*/ 0 h 1085"/>
                    <a:gd name="T20" fmla="*/ 0 w 557"/>
                    <a:gd name="T21" fmla="*/ 0 h 1085"/>
                    <a:gd name="T22" fmla="*/ 0 w 557"/>
                    <a:gd name="T23" fmla="*/ 0 h 1085"/>
                    <a:gd name="T24" fmla="*/ 0 w 557"/>
                    <a:gd name="T25" fmla="*/ 0 h 1085"/>
                    <a:gd name="T26" fmla="*/ 0 w 557"/>
                    <a:gd name="T27" fmla="*/ 0 h 1085"/>
                    <a:gd name="T28" fmla="*/ 0 w 557"/>
                    <a:gd name="T29" fmla="*/ 0 h 1085"/>
                    <a:gd name="T30" fmla="*/ 0 w 557"/>
                    <a:gd name="T31" fmla="*/ 0 h 1085"/>
                    <a:gd name="T32" fmla="*/ 0 w 557"/>
                    <a:gd name="T33" fmla="*/ 0 h 1085"/>
                    <a:gd name="T34" fmla="*/ 0 w 557"/>
                    <a:gd name="T35" fmla="*/ 0 h 1085"/>
                    <a:gd name="T36" fmla="*/ 0 w 557"/>
                    <a:gd name="T37" fmla="*/ 0 h 1085"/>
                    <a:gd name="T38" fmla="*/ 0 w 557"/>
                    <a:gd name="T39" fmla="*/ 0 h 1085"/>
                    <a:gd name="T40" fmla="*/ 0 w 557"/>
                    <a:gd name="T41" fmla="*/ 0 h 1085"/>
                    <a:gd name="T42" fmla="*/ 0 w 557"/>
                    <a:gd name="T43" fmla="*/ 0 h 1085"/>
                    <a:gd name="T44" fmla="*/ 0 w 557"/>
                    <a:gd name="T45" fmla="*/ 0 h 1085"/>
                    <a:gd name="T46" fmla="*/ 0 w 557"/>
                    <a:gd name="T47" fmla="*/ 0 h 1085"/>
                    <a:gd name="T48" fmla="*/ 0 w 557"/>
                    <a:gd name="T49" fmla="*/ 0 h 1085"/>
                    <a:gd name="T50" fmla="*/ 0 w 557"/>
                    <a:gd name="T51" fmla="*/ 0 h 1085"/>
                    <a:gd name="T52" fmla="*/ 0 w 557"/>
                    <a:gd name="T53" fmla="*/ 0 h 1085"/>
                    <a:gd name="T54" fmla="*/ 0 w 557"/>
                    <a:gd name="T55" fmla="*/ 0 h 1085"/>
                    <a:gd name="T56" fmla="*/ 0 w 557"/>
                    <a:gd name="T57" fmla="*/ 0 h 1085"/>
                    <a:gd name="T58" fmla="*/ 0 w 557"/>
                    <a:gd name="T59" fmla="*/ 0 h 1085"/>
                    <a:gd name="T60" fmla="*/ 0 w 557"/>
                    <a:gd name="T61" fmla="*/ 0 h 1085"/>
                    <a:gd name="T62" fmla="*/ 0 w 557"/>
                    <a:gd name="T63" fmla="*/ 0 h 1085"/>
                    <a:gd name="T64" fmla="*/ 0 w 557"/>
                    <a:gd name="T65" fmla="*/ 0 h 1085"/>
                    <a:gd name="T66" fmla="*/ 0 w 557"/>
                    <a:gd name="T67" fmla="*/ 0 h 1085"/>
                    <a:gd name="T68" fmla="*/ 0 w 557"/>
                    <a:gd name="T69" fmla="*/ 0 h 1085"/>
                    <a:gd name="T70" fmla="*/ 0 w 557"/>
                    <a:gd name="T71" fmla="*/ 0 h 1085"/>
                    <a:gd name="T72" fmla="*/ 0 w 557"/>
                    <a:gd name="T73" fmla="*/ 0 h 1085"/>
                    <a:gd name="T74" fmla="*/ 0 w 557"/>
                    <a:gd name="T75" fmla="*/ 0 h 10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7"/>
                    <a:gd name="T115" fmla="*/ 0 h 1085"/>
                    <a:gd name="T116" fmla="*/ 557 w 557"/>
                    <a:gd name="T117" fmla="*/ 1085 h 10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7" h="1085">
                      <a:moveTo>
                        <a:pt x="58" y="8"/>
                      </a:moveTo>
                      <a:lnTo>
                        <a:pt x="555" y="1050"/>
                      </a:lnTo>
                      <a:lnTo>
                        <a:pt x="557" y="1054"/>
                      </a:lnTo>
                      <a:lnTo>
                        <a:pt x="557" y="1057"/>
                      </a:lnTo>
                      <a:lnTo>
                        <a:pt x="554" y="1062"/>
                      </a:lnTo>
                      <a:lnTo>
                        <a:pt x="552" y="1066"/>
                      </a:lnTo>
                      <a:lnTo>
                        <a:pt x="549" y="1070"/>
                      </a:lnTo>
                      <a:lnTo>
                        <a:pt x="544" y="1074"/>
                      </a:lnTo>
                      <a:lnTo>
                        <a:pt x="540" y="1077"/>
                      </a:lnTo>
                      <a:lnTo>
                        <a:pt x="534" y="1081"/>
                      </a:lnTo>
                      <a:lnTo>
                        <a:pt x="527" y="1083"/>
                      </a:lnTo>
                      <a:lnTo>
                        <a:pt x="521" y="1084"/>
                      </a:lnTo>
                      <a:lnTo>
                        <a:pt x="516" y="1085"/>
                      </a:lnTo>
                      <a:lnTo>
                        <a:pt x="510" y="1085"/>
                      </a:lnTo>
                      <a:lnTo>
                        <a:pt x="505" y="1085"/>
                      </a:lnTo>
                      <a:lnTo>
                        <a:pt x="501" y="1083"/>
                      </a:lnTo>
                      <a:lnTo>
                        <a:pt x="499" y="1081"/>
                      </a:lnTo>
                      <a:lnTo>
                        <a:pt x="496" y="1079"/>
                      </a:lnTo>
                      <a:lnTo>
                        <a:pt x="1" y="35"/>
                      </a:lnTo>
                      <a:lnTo>
                        <a:pt x="0" y="32"/>
                      </a:lnTo>
                      <a:lnTo>
                        <a:pt x="0" y="29"/>
                      </a:lnTo>
                      <a:lnTo>
                        <a:pt x="2" y="24"/>
                      </a:lnTo>
                      <a:lnTo>
                        <a:pt x="4" y="20"/>
                      </a:lnTo>
                      <a:lnTo>
                        <a:pt x="8" y="16"/>
                      </a:lnTo>
                      <a:lnTo>
                        <a:pt x="11" y="12"/>
                      </a:lnTo>
                      <a:lnTo>
                        <a:pt x="17" y="8"/>
                      </a:lnTo>
                      <a:lnTo>
                        <a:pt x="21" y="6"/>
                      </a:lnTo>
                      <a:lnTo>
                        <a:pt x="27" y="4"/>
                      </a:lnTo>
                      <a:lnTo>
                        <a:pt x="34" y="1"/>
                      </a:lnTo>
                      <a:lnTo>
                        <a:pt x="39" y="0"/>
                      </a:lnTo>
                      <a:lnTo>
                        <a:pt x="44" y="0"/>
                      </a:lnTo>
                      <a:lnTo>
                        <a:pt x="49" y="1"/>
                      </a:lnTo>
                      <a:lnTo>
                        <a:pt x="53" y="4"/>
                      </a:lnTo>
                      <a:lnTo>
                        <a:pt x="56" y="6"/>
                      </a:lnTo>
                      <a:lnTo>
                        <a:pt x="58"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2" name="Freeform 68"/>
                <p:cNvSpPr>
                  <a:spLocks/>
                </p:cNvSpPr>
                <p:nvPr/>
              </p:nvSpPr>
              <p:spPr bwMode="auto">
                <a:xfrm>
                  <a:off x="3620" y="1866"/>
                  <a:ext cx="6" cy="5"/>
                </a:xfrm>
                <a:custGeom>
                  <a:avLst/>
                  <a:gdLst>
                    <a:gd name="T0" fmla="*/ 0 w 62"/>
                    <a:gd name="T1" fmla="*/ 0 h 42"/>
                    <a:gd name="T2" fmla="*/ 0 w 62"/>
                    <a:gd name="T3" fmla="*/ 0 h 42"/>
                    <a:gd name="T4" fmla="*/ 0 w 62"/>
                    <a:gd name="T5" fmla="*/ 0 h 42"/>
                    <a:gd name="T6" fmla="*/ 0 w 62"/>
                    <a:gd name="T7" fmla="*/ 0 h 42"/>
                    <a:gd name="T8" fmla="*/ 0 w 62"/>
                    <a:gd name="T9" fmla="*/ 0 h 42"/>
                    <a:gd name="T10" fmla="*/ 0 w 62"/>
                    <a:gd name="T11" fmla="*/ 0 h 42"/>
                    <a:gd name="T12" fmla="*/ 0 w 62"/>
                    <a:gd name="T13" fmla="*/ 0 h 42"/>
                    <a:gd name="T14" fmla="*/ 0 w 62"/>
                    <a:gd name="T15" fmla="*/ 0 h 42"/>
                    <a:gd name="T16" fmla="*/ 0 w 62"/>
                    <a:gd name="T17" fmla="*/ 0 h 42"/>
                    <a:gd name="T18" fmla="*/ 0 w 62"/>
                    <a:gd name="T19" fmla="*/ 0 h 42"/>
                    <a:gd name="T20" fmla="*/ 0 w 62"/>
                    <a:gd name="T21" fmla="*/ 0 h 42"/>
                    <a:gd name="T22" fmla="*/ 0 w 62"/>
                    <a:gd name="T23" fmla="*/ 0 h 42"/>
                    <a:gd name="T24" fmla="*/ 0 w 62"/>
                    <a:gd name="T25" fmla="*/ 0 h 42"/>
                    <a:gd name="T26" fmla="*/ 0 w 62"/>
                    <a:gd name="T27" fmla="*/ 0 h 42"/>
                    <a:gd name="T28" fmla="*/ 0 w 62"/>
                    <a:gd name="T29" fmla="*/ 0 h 42"/>
                    <a:gd name="T30" fmla="*/ 0 w 62"/>
                    <a:gd name="T31" fmla="*/ 0 h 42"/>
                    <a:gd name="T32" fmla="*/ 0 w 62"/>
                    <a:gd name="T33" fmla="*/ 0 h 42"/>
                    <a:gd name="T34" fmla="*/ 0 w 62"/>
                    <a:gd name="T35" fmla="*/ 0 h 42"/>
                    <a:gd name="T36" fmla="*/ 0 w 62"/>
                    <a:gd name="T37" fmla="*/ 0 h 42"/>
                    <a:gd name="T38" fmla="*/ 0 w 62"/>
                    <a:gd name="T39" fmla="*/ 0 h 42"/>
                    <a:gd name="T40" fmla="*/ 0 w 62"/>
                    <a:gd name="T41" fmla="*/ 0 h 42"/>
                    <a:gd name="T42" fmla="*/ 0 w 62"/>
                    <a:gd name="T43" fmla="*/ 0 h 42"/>
                    <a:gd name="T44" fmla="*/ 0 w 62"/>
                    <a:gd name="T45" fmla="*/ 0 h 42"/>
                    <a:gd name="T46" fmla="*/ 0 w 62"/>
                    <a:gd name="T47" fmla="*/ 0 h 42"/>
                    <a:gd name="T48" fmla="*/ 0 w 62"/>
                    <a:gd name="T49" fmla="*/ 0 h 42"/>
                    <a:gd name="T50" fmla="*/ 0 w 62"/>
                    <a:gd name="T51" fmla="*/ 0 h 42"/>
                    <a:gd name="T52" fmla="*/ 0 w 62"/>
                    <a:gd name="T53" fmla="*/ 0 h 42"/>
                    <a:gd name="T54" fmla="*/ 0 w 62"/>
                    <a:gd name="T55" fmla="*/ 0 h 42"/>
                    <a:gd name="T56" fmla="*/ 0 w 62"/>
                    <a:gd name="T57" fmla="*/ 0 h 42"/>
                    <a:gd name="T58" fmla="*/ 0 w 62"/>
                    <a:gd name="T59" fmla="*/ 0 h 42"/>
                    <a:gd name="T60" fmla="*/ 0 w 62"/>
                    <a:gd name="T61" fmla="*/ 0 h 42"/>
                    <a:gd name="T62" fmla="*/ 0 w 62"/>
                    <a:gd name="T63" fmla="*/ 0 h 42"/>
                    <a:gd name="T64" fmla="*/ 0 w 62"/>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2"/>
                    <a:gd name="T101" fmla="*/ 62 w 62"/>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2">
                      <a:moveTo>
                        <a:pt x="23" y="5"/>
                      </a:moveTo>
                      <a:lnTo>
                        <a:pt x="29" y="3"/>
                      </a:lnTo>
                      <a:lnTo>
                        <a:pt x="35" y="0"/>
                      </a:lnTo>
                      <a:lnTo>
                        <a:pt x="41" y="0"/>
                      </a:lnTo>
                      <a:lnTo>
                        <a:pt x="46" y="0"/>
                      </a:lnTo>
                      <a:lnTo>
                        <a:pt x="51" y="0"/>
                      </a:lnTo>
                      <a:lnTo>
                        <a:pt x="55" y="2"/>
                      </a:lnTo>
                      <a:lnTo>
                        <a:pt x="58" y="4"/>
                      </a:lnTo>
                      <a:lnTo>
                        <a:pt x="60" y="7"/>
                      </a:lnTo>
                      <a:lnTo>
                        <a:pt x="62" y="11"/>
                      </a:lnTo>
                      <a:lnTo>
                        <a:pt x="62" y="14"/>
                      </a:lnTo>
                      <a:lnTo>
                        <a:pt x="59" y="19"/>
                      </a:lnTo>
                      <a:lnTo>
                        <a:pt x="57" y="23"/>
                      </a:lnTo>
                      <a:lnTo>
                        <a:pt x="54" y="27"/>
                      </a:lnTo>
                      <a:lnTo>
                        <a:pt x="49" y="31"/>
                      </a:lnTo>
                      <a:lnTo>
                        <a:pt x="45" y="34"/>
                      </a:lnTo>
                      <a:lnTo>
                        <a:pt x="39" y="38"/>
                      </a:lnTo>
                      <a:lnTo>
                        <a:pt x="32" y="40"/>
                      </a:lnTo>
                      <a:lnTo>
                        <a:pt x="26" y="41"/>
                      </a:lnTo>
                      <a:lnTo>
                        <a:pt x="21" y="42"/>
                      </a:lnTo>
                      <a:lnTo>
                        <a:pt x="15" y="42"/>
                      </a:lnTo>
                      <a:lnTo>
                        <a:pt x="10" y="42"/>
                      </a:lnTo>
                      <a:lnTo>
                        <a:pt x="6" y="40"/>
                      </a:lnTo>
                      <a:lnTo>
                        <a:pt x="4" y="38"/>
                      </a:lnTo>
                      <a:lnTo>
                        <a:pt x="1" y="36"/>
                      </a:lnTo>
                      <a:lnTo>
                        <a:pt x="0" y="32"/>
                      </a:lnTo>
                      <a:lnTo>
                        <a:pt x="0" y="28"/>
                      </a:lnTo>
                      <a:lnTo>
                        <a:pt x="1" y="24"/>
                      </a:lnTo>
                      <a:lnTo>
                        <a:pt x="5" y="20"/>
                      </a:lnTo>
                      <a:lnTo>
                        <a:pt x="8" y="15"/>
                      </a:lnTo>
                      <a:lnTo>
                        <a:pt x="13" y="12"/>
                      </a:lnTo>
                      <a:lnTo>
                        <a:pt x="17" y="8"/>
                      </a:lnTo>
                      <a:lnTo>
                        <a:pt x="23"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3" name="Freeform 69"/>
                <p:cNvSpPr>
                  <a:spLocks/>
                </p:cNvSpPr>
                <p:nvPr/>
              </p:nvSpPr>
              <p:spPr bwMode="auto">
                <a:xfrm>
                  <a:off x="3620" y="1866"/>
                  <a:ext cx="6" cy="5"/>
                </a:xfrm>
                <a:custGeom>
                  <a:avLst/>
                  <a:gdLst>
                    <a:gd name="T0" fmla="*/ 0 w 62"/>
                    <a:gd name="T1" fmla="*/ 0 h 42"/>
                    <a:gd name="T2" fmla="*/ 0 w 62"/>
                    <a:gd name="T3" fmla="*/ 0 h 42"/>
                    <a:gd name="T4" fmla="*/ 0 w 62"/>
                    <a:gd name="T5" fmla="*/ 0 h 42"/>
                    <a:gd name="T6" fmla="*/ 0 w 62"/>
                    <a:gd name="T7" fmla="*/ 0 h 42"/>
                    <a:gd name="T8" fmla="*/ 0 w 62"/>
                    <a:gd name="T9" fmla="*/ 0 h 42"/>
                    <a:gd name="T10" fmla="*/ 0 w 62"/>
                    <a:gd name="T11" fmla="*/ 0 h 42"/>
                    <a:gd name="T12" fmla="*/ 0 w 62"/>
                    <a:gd name="T13" fmla="*/ 0 h 42"/>
                    <a:gd name="T14" fmla="*/ 0 w 62"/>
                    <a:gd name="T15" fmla="*/ 0 h 42"/>
                    <a:gd name="T16" fmla="*/ 0 w 62"/>
                    <a:gd name="T17" fmla="*/ 0 h 42"/>
                    <a:gd name="T18" fmla="*/ 0 w 62"/>
                    <a:gd name="T19" fmla="*/ 0 h 42"/>
                    <a:gd name="T20" fmla="*/ 0 w 62"/>
                    <a:gd name="T21" fmla="*/ 0 h 42"/>
                    <a:gd name="T22" fmla="*/ 0 w 62"/>
                    <a:gd name="T23" fmla="*/ 0 h 42"/>
                    <a:gd name="T24" fmla="*/ 0 w 62"/>
                    <a:gd name="T25" fmla="*/ 0 h 42"/>
                    <a:gd name="T26" fmla="*/ 0 w 62"/>
                    <a:gd name="T27" fmla="*/ 0 h 42"/>
                    <a:gd name="T28" fmla="*/ 0 w 62"/>
                    <a:gd name="T29" fmla="*/ 0 h 42"/>
                    <a:gd name="T30" fmla="*/ 0 w 62"/>
                    <a:gd name="T31" fmla="*/ 0 h 42"/>
                    <a:gd name="T32" fmla="*/ 0 w 62"/>
                    <a:gd name="T33" fmla="*/ 0 h 42"/>
                    <a:gd name="T34" fmla="*/ 0 w 62"/>
                    <a:gd name="T35" fmla="*/ 0 h 42"/>
                    <a:gd name="T36" fmla="*/ 0 w 62"/>
                    <a:gd name="T37" fmla="*/ 0 h 42"/>
                    <a:gd name="T38" fmla="*/ 0 w 62"/>
                    <a:gd name="T39" fmla="*/ 0 h 42"/>
                    <a:gd name="T40" fmla="*/ 0 w 62"/>
                    <a:gd name="T41" fmla="*/ 0 h 42"/>
                    <a:gd name="T42" fmla="*/ 0 w 62"/>
                    <a:gd name="T43" fmla="*/ 0 h 42"/>
                    <a:gd name="T44" fmla="*/ 0 w 62"/>
                    <a:gd name="T45" fmla="*/ 0 h 42"/>
                    <a:gd name="T46" fmla="*/ 0 w 62"/>
                    <a:gd name="T47" fmla="*/ 0 h 42"/>
                    <a:gd name="T48" fmla="*/ 0 w 62"/>
                    <a:gd name="T49" fmla="*/ 0 h 42"/>
                    <a:gd name="T50" fmla="*/ 0 w 62"/>
                    <a:gd name="T51" fmla="*/ 0 h 42"/>
                    <a:gd name="T52" fmla="*/ 0 w 62"/>
                    <a:gd name="T53" fmla="*/ 0 h 42"/>
                    <a:gd name="T54" fmla="*/ 0 w 62"/>
                    <a:gd name="T55" fmla="*/ 0 h 42"/>
                    <a:gd name="T56" fmla="*/ 0 w 62"/>
                    <a:gd name="T57" fmla="*/ 0 h 42"/>
                    <a:gd name="T58" fmla="*/ 0 w 62"/>
                    <a:gd name="T59" fmla="*/ 0 h 42"/>
                    <a:gd name="T60" fmla="*/ 0 w 62"/>
                    <a:gd name="T61" fmla="*/ 0 h 42"/>
                    <a:gd name="T62" fmla="*/ 0 w 62"/>
                    <a:gd name="T63" fmla="*/ 0 h 42"/>
                    <a:gd name="T64" fmla="*/ 0 w 62"/>
                    <a:gd name="T65" fmla="*/ 0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2"/>
                    <a:gd name="T101" fmla="*/ 62 w 62"/>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2">
                      <a:moveTo>
                        <a:pt x="23" y="5"/>
                      </a:moveTo>
                      <a:lnTo>
                        <a:pt x="29" y="3"/>
                      </a:lnTo>
                      <a:lnTo>
                        <a:pt x="35" y="0"/>
                      </a:lnTo>
                      <a:lnTo>
                        <a:pt x="41" y="0"/>
                      </a:lnTo>
                      <a:lnTo>
                        <a:pt x="46" y="0"/>
                      </a:lnTo>
                      <a:lnTo>
                        <a:pt x="51" y="0"/>
                      </a:lnTo>
                      <a:lnTo>
                        <a:pt x="55" y="2"/>
                      </a:lnTo>
                      <a:lnTo>
                        <a:pt x="58" y="4"/>
                      </a:lnTo>
                      <a:lnTo>
                        <a:pt x="60" y="7"/>
                      </a:lnTo>
                      <a:lnTo>
                        <a:pt x="62" y="11"/>
                      </a:lnTo>
                      <a:lnTo>
                        <a:pt x="62" y="14"/>
                      </a:lnTo>
                      <a:lnTo>
                        <a:pt x="59" y="19"/>
                      </a:lnTo>
                      <a:lnTo>
                        <a:pt x="57" y="23"/>
                      </a:lnTo>
                      <a:lnTo>
                        <a:pt x="54" y="27"/>
                      </a:lnTo>
                      <a:lnTo>
                        <a:pt x="49" y="31"/>
                      </a:lnTo>
                      <a:lnTo>
                        <a:pt x="45" y="34"/>
                      </a:lnTo>
                      <a:lnTo>
                        <a:pt x="39" y="38"/>
                      </a:lnTo>
                      <a:lnTo>
                        <a:pt x="32" y="40"/>
                      </a:lnTo>
                      <a:lnTo>
                        <a:pt x="26" y="41"/>
                      </a:lnTo>
                      <a:lnTo>
                        <a:pt x="21" y="42"/>
                      </a:lnTo>
                      <a:lnTo>
                        <a:pt x="15" y="42"/>
                      </a:lnTo>
                      <a:lnTo>
                        <a:pt x="10" y="42"/>
                      </a:lnTo>
                      <a:lnTo>
                        <a:pt x="6" y="40"/>
                      </a:lnTo>
                      <a:lnTo>
                        <a:pt x="4" y="38"/>
                      </a:lnTo>
                      <a:lnTo>
                        <a:pt x="1" y="36"/>
                      </a:lnTo>
                      <a:lnTo>
                        <a:pt x="0" y="32"/>
                      </a:lnTo>
                      <a:lnTo>
                        <a:pt x="0" y="28"/>
                      </a:lnTo>
                      <a:lnTo>
                        <a:pt x="1" y="24"/>
                      </a:lnTo>
                      <a:lnTo>
                        <a:pt x="5" y="20"/>
                      </a:lnTo>
                      <a:lnTo>
                        <a:pt x="8" y="15"/>
                      </a:lnTo>
                      <a:lnTo>
                        <a:pt x="13" y="12"/>
                      </a:lnTo>
                      <a:lnTo>
                        <a:pt x="17" y="8"/>
                      </a:lnTo>
                      <a:lnTo>
                        <a:pt x="23"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4" name="Freeform 70"/>
                <p:cNvSpPr>
                  <a:spLocks/>
                </p:cNvSpPr>
                <p:nvPr/>
              </p:nvSpPr>
              <p:spPr bwMode="auto">
                <a:xfrm>
                  <a:off x="3744" y="1754"/>
                  <a:ext cx="59" cy="96"/>
                </a:xfrm>
                <a:custGeom>
                  <a:avLst/>
                  <a:gdLst>
                    <a:gd name="T0" fmla="*/ 0 w 585"/>
                    <a:gd name="T1" fmla="*/ 0 h 878"/>
                    <a:gd name="T2" fmla="*/ 0 w 585"/>
                    <a:gd name="T3" fmla="*/ 0 h 878"/>
                    <a:gd name="T4" fmla="*/ 0 w 585"/>
                    <a:gd name="T5" fmla="*/ 0 h 878"/>
                    <a:gd name="T6" fmla="*/ 0 w 585"/>
                    <a:gd name="T7" fmla="*/ 0 h 878"/>
                    <a:gd name="T8" fmla="*/ 0 w 585"/>
                    <a:gd name="T9" fmla="*/ 0 h 878"/>
                    <a:gd name="T10" fmla="*/ 0 w 585"/>
                    <a:gd name="T11" fmla="*/ 0 h 878"/>
                    <a:gd name="T12" fmla="*/ 0 w 585"/>
                    <a:gd name="T13" fmla="*/ 0 h 878"/>
                    <a:gd name="T14" fmla="*/ 0 w 585"/>
                    <a:gd name="T15" fmla="*/ 0 h 878"/>
                    <a:gd name="T16" fmla="*/ 0 w 585"/>
                    <a:gd name="T17" fmla="*/ 0 h 878"/>
                    <a:gd name="T18" fmla="*/ 0 w 585"/>
                    <a:gd name="T19" fmla="*/ 0 h 878"/>
                    <a:gd name="T20" fmla="*/ 0 w 585"/>
                    <a:gd name="T21" fmla="*/ 0 h 878"/>
                    <a:gd name="T22" fmla="*/ 0 w 585"/>
                    <a:gd name="T23" fmla="*/ 0 h 878"/>
                    <a:gd name="T24" fmla="*/ 0 w 585"/>
                    <a:gd name="T25" fmla="*/ 0 h 878"/>
                    <a:gd name="T26" fmla="*/ 0 w 585"/>
                    <a:gd name="T27" fmla="*/ 0 h 878"/>
                    <a:gd name="T28" fmla="*/ 0 w 585"/>
                    <a:gd name="T29" fmla="*/ 0 h 878"/>
                    <a:gd name="T30" fmla="*/ 0 w 585"/>
                    <a:gd name="T31" fmla="*/ 0 h 878"/>
                    <a:gd name="T32" fmla="*/ 0 w 585"/>
                    <a:gd name="T33" fmla="*/ 0 h 878"/>
                    <a:gd name="T34" fmla="*/ 0 w 585"/>
                    <a:gd name="T35" fmla="*/ 0 h 878"/>
                    <a:gd name="T36" fmla="*/ 0 w 585"/>
                    <a:gd name="T37" fmla="*/ 0 h 878"/>
                    <a:gd name="T38" fmla="*/ 0 w 585"/>
                    <a:gd name="T39" fmla="*/ 0 h 878"/>
                    <a:gd name="T40" fmla="*/ 0 w 585"/>
                    <a:gd name="T41" fmla="*/ 0 h 878"/>
                    <a:gd name="T42" fmla="*/ 0 w 585"/>
                    <a:gd name="T43" fmla="*/ 0 h 8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5"/>
                    <a:gd name="T67" fmla="*/ 0 h 878"/>
                    <a:gd name="T68" fmla="*/ 585 w 585"/>
                    <a:gd name="T69" fmla="*/ 878 h 8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5" h="878">
                      <a:moveTo>
                        <a:pt x="528" y="868"/>
                      </a:moveTo>
                      <a:lnTo>
                        <a:pt x="0" y="35"/>
                      </a:lnTo>
                      <a:lnTo>
                        <a:pt x="55" y="0"/>
                      </a:lnTo>
                      <a:lnTo>
                        <a:pt x="581" y="836"/>
                      </a:lnTo>
                      <a:lnTo>
                        <a:pt x="584" y="839"/>
                      </a:lnTo>
                      <a:lnTo>
                        <a:pt x="585" y="843"/>
                      </a:lnTo>
                      <a:lnTo>
                        <a:pt x="584" y="848"/>
                      </a:lnTo>
                      <a:lnTo>
                        <a:pt x="582" y="854"/>
                      </a:lnTo>
                      <a:lnTo>
                        <a:pt x="580" y="858"/>
                      </a:lnTo>
                      <a:lnTo>
                        <a:pt x="577" y="863"/>
                      </a:lnTo>
                      <a:lnTo>
                        <a:pt x="572" y="867"/>
                      </a:lnTo>
                      <a:lnTo>
                        <a:pt x="567" y="871"/>
                      </a:lnTo>
                      <a:lnTo>
                        <a:pt x="562" y="874"/>
                      </a:lnTo>
                      <a:lnTo>
                        <a:pt x="556" y="876"/>
                      </a:lnTo>
                      <a:lnTo>
                        <a:pt x="551" y="878"/>
                      </a:lnTo>
                      <a:lnTo>
                        <a:pt x="545" y="878"/>
                      </a:lnTo>
                      <a:lnTo>
                        <a:pt x="539" y="876"/>
                      </a:lnTo>
                      <a:lnTo>
                        <a:pt x="535" y="875"/>
                      </a:lnTo>
                      <a:lnTo>
                        <a:pt x="531" y="872"/>
                      </a:lnTo>
                      <a:lnTo>
                        <a:pt x="528" y="86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5" name="Freeform 71"/>
                <p:cNvSpPr>
                  <a:spLocks/>
                </p:cNvSpPr>
                <p:nvPr/>
              </p:nvSpPr>
              <p:spPr bwMode="auto">
                <a:xfrm>
                  <a:off x="3744" y="1754"/>
                  <a:ext cx="59" cy="96"/>
                </a:xfrm>
                <a:custGeom>
                  <a:avLst/>
                  <a:gdLst>
                    <a:gd name="T0" fmla="*/ 0 w 585"/>
                    <a:gd name="T1" fmla="*/ 0 h 878"/>
                    <a:gd name="T2" fmla="*/ 0 w 585"/>
                    <a:gd name="T3" fmla="*/ 0 h 878"/>
                    <a:gd name="T4" fmla="*/ 0 w 585"/>
                    <a:gd name="T5" fmla="*/ 0 h 878"/>
                    <a:gd name="T6" fmla="*/ 0 w 585"/>
                    <a:gd name="T7" fmla="*/ 0 h 878"/>
                    <a:gd name="T8" fmla="*/ 0 w 585"/>
                    <a:gd name="T9" fmla="*/ 0 h 878"/>
                    <a:gd name="T10" fmla="*/ 0 w 585"/>
                    <a:gd name="T11" fmla="*/ 0 h 878"/>
                    <a:gd name="T12" fmla="*/ 0 w 585"/>
                    <a:gd name="T13" fmla="*/ 0 h 878"/>
                    <a:gd name="T14" fmla="*/ 0 w 585"/>
                    <a:gd name="T15" fmla="*/ 0 h 878"/>
                    <a:gd name="T16" fmla="*/ 0 w 585"/>
                    <a:gd name="T17" fmla="*/ 0 h 878"/>
                    <a:gd name="T18" fmla="*/ 0 w 585"/>
                    <a:gd name="T19" fmla="*/ 0 h 878"/>
                    <a:gd name="T20" fmla="*/ 0 w 585"/>
                    <a:gd name="T21" fmla="*/ 0 h 878"/>
                    <a:gd name="T22" fmla="*/ 0 w 585"/>
                    <a:gd name="T23" fmla="*/ 0 h 878"/>
                    <a:gd name="T24" fmla="*/ 0 w 585"/>
                    <a:gd name="T25" fmla="*/ 0 h 878"/>
                    <a:gd name="T26" fmla="*/ 0 w 585"/>
                    <a:gd name="T27" fmla="*/ 0 h 878"/>
                    <a:gd name="T28" fmla="*/ 0 w 585"/>
                    <a:gd name="T29" fmla="*/ 0 h 878"/>
                    <a:gd name="T30" fmla="*/ 0 w 585"/>
                    <a:gd name="T31" fmla="*/ 0 h 878"/>
                    <a:gd name="T32" fmla="*/ 0 w 585"/>
                    <a:gd name="T33" fmla="*/ 0 h 878"/>
                    <a:gd name="T34" fmla="*/ 0 w 585"/>
                    <a:gd name="T35" fmla="*/ 0 h 878"/>
                    <a:gd name="T36" fmla="*/ 0 w 585"/>
                    <a:gd name="T37" fmla="*/ 0 h 878"/>
                    <a:gd name="T38" fmla="*/ 0 w 585"/>
                    <a:gd name="T39" fmla="*/ 0 h 878"/>
                    <a:gd name="T40" fmla="*/ 0 w 585"/>
                    <a:gd name="T41" fmla="*/ 0 h 878"/>
                    <a:gd name="T42" fmla="*/ 0 w 585"/>
                    <a:gd name="T43" fmla="*/ 0 h 8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5"/>
                    <a:gd name="T67" fmla="*/ 0 h 878"/>
                    <a:gd name="T68" fmla="*/ 585 w 585"/>
                    <a:gd name="T69" fmla="*/ 878 h 8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5" h="878">
                      <a:moveTo>
                        <a:pt x="528" y="868"/>
                      </a:moveTo>
                      <a:lnTo>
                        <a:pt x="0" y="35"/>
                      </a:lnTo>
                      <a:lnTo>
                        <a:pt x="55" y="0"/>
                      </a:lnTo>
                      <a:lnTo>
                        <a:pt x="581" y="836"/>
                      </a:lnTo>
                      <a:lnTo>
                        <a:pt x="584" y="839"/>
                      </a:lnTo>
                      <a:lnTo>
                        <a:pt x="585" y="843"/>
                      </a:lnTo>
                      <a:lnTo>
                        <a:pt x="584" y="848"/>
                      </a:lnTo>
                      <a:lnTo>
                        <a:pt x="582" y="854"/>
                      </a:lnTo>
                      <a:lnTo>
                        <a:pt x="580" y="858"/>
                      </a:lnTo>
                      <a:lnTo>
                        <a:pt x="577" y="863"/>
                      </a:lnTo>
                      <a:lnTo>
                        <a:pt x="572" y="867"/>
                      </a:lnTo>
                      <a:lnTo>
                        <a:pt x="567" y="871"/>
                      </a:lnTo>
                      <a:lnTo>
                        <a:pt x="562" y="874"/>
                      </a:lnTo>
                      <a:lnTo>
                        <a:pt x="556" y="876"/>
                      </a:lnTo>
                      <a:lnTo>
                        <a:pt x="551" y="878"/>
                      </a:lnTo>
                      <a:lnTo>
                        <a:pt x="545" y="878"/>
                      </a:lnTo>
                      <a:lnTo>
                        <a:pt x="539" y="876"/>
                      </a:lnTo>
                      <a:lnTo>
                        <a:pt x="535" y="875"/>
                      </a:lnTo>
                      <a:lnTo>
                        <a:pt x="531" y="872"/>
                      </a:lnTo>
                      <a:lnTo>
                        <a:pt x="528" y="86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6" name="Freeform 72"/>
                <p:cNvSpPr>
                  <a:spLocks/>
                </p:cNvSpPr>
                <p:nvPr/>
              </p:nvSpPr>
              <p:spPr bwMode="auto">
                <a:xfrm>
                  <a:off x="3493" y="1625"/>
                  <a:ext cx="67" cy="101"/>
                </a:xfrm>
                <a:custGeom>
                  <a:avLst/>
                  <a:gdLst>
                    <a:gd name="T0" fmla="*/ 0 w 666"/>
                    <a:gd name="T1" fmla="*/ 0 h 923"/>
                    <a:gd name="T2" fmla="*/ 0 w 666"/>
                    <a:gd name="T3" fmla="*/ 0 h 923"/>
                    <a:gd name="T4" fmla="*/ 0 w 666"/>
                    <a:gd name="T5" fmla="*/ 0 h 923"/>
                    <a:gd name="T6" fmla="*/ 0 w 666"/>
                    <a:gd name="T7" fmla="*/ 0 h 923"/>
                    <a:gd name="T8" fmla="*/ 0 w 666"/>
                    <a:gd name="T9" fmla="*/ 0 h 923"/>
                    <a:gd name="T10" fmla="*/ 0 w 666"/>
                    <a:gd name="T11" fmla="*/ 0 h 923"/>
                    <a:gd name="T12" fmla="*/ 0 w 666"/>
                    <a:gd name="T13" fmla="*/ 0 h 923"/>
                    <a:gd name="T14" fmla="*/ 0 w 666"/>
                    <a:gd name="T15" fmla="*/ 0 h 923"/>
                    <a:gd name="T16" fmla="*/ 0 w 666"/>
                    <a:gd name="T17" fmla="*/ 0 h 923"/>
                    <a:gd name="T18" fmla="*/ 0 w 666"/>
                    <a:gd name="T19" fmla="*/ 0 h 923"/>
                    <a:gd name="T20" fmla="*/ 0 w 666"/>
                    <a:gd name="T21" fmla="*/ 0 h 923"/>
                    <a:gd name="T22" fmla="*/ 0 w 666"/>
                    <a:gd name="T23" fmla="*/ 0 h 923"/>
                    <a:gd name="T24" fmla="*/ 0 w 666"/>
                    <a:gd name="T25" fmla="*/ 0 h 923"/>
                    <a:gd name="T26" fmla="*/ 0 w 666"/>
                    <a:gd name="T27" fmla="*/ 0 h 923"/>
                    <a:gd name="T28" fmla="*/ 0 w 666"/>
                    <a:gd name="T29" fmla="*/ 0 h 923"/>
                    <a:gd name="T30" fmla="*/ 0 w 666"/>
                    <a:gd name="T31" fmla="*/ 0 h 923"/>
                    <a:gd name="T32" fmla="*/ 0 w 666"/>
                    <a:gd name="T33" fmla="*/ 0 h 923"/>
                    <a:gd name="T34" fmla="*/ 0 w 666"/>
                    <a:gd name="T35" fmla="*/ 0 h 923"/>
                    <a:gd name="T36" fmla="*/ 0 w 666"/>
                    <a:gd name="T37" fmla="*/ 0 h 923"/>
                    <a:gd name="T38" fmla="*/ 0 w 666"/>
                    <a:gd name="T39" fmla="*/ 0 h 923"/>
                    <a:gd name="T40" fmla="*/ 0 w 666"/>
                    <a:gd name="T41" fmla="*/ 0 h 923"/>
                    <a:gd name="T42" fmla="*/ 0 w 666"/>
                    <a:gd name="T43" fmla="*/ 0 h 923"/>
                    <a:gd name="T44" fmla="*/ 0 w 666"/>
                    <a:gd name="T45" fmla="*/ 0 h 923"/>
                    <a:gd name="T46" fmla="*/ 0 w 666"/>
                    <a:gd name="T47" fmla="*/ 0 h 923"/>
                    <a:gd name="T48" fmla="*/ 0 w 666"/>
                    <a:gd name="T49" fmla="*/ 0 h 923"/>
                    <a:gd name="T50" fmla="*/ 0 w 666"/>
                    <a:gd name="T51" fmla="*/ 0 h 923"/>
                    <a:gd name="T52" fmla="*/ 0 w 666"/>
                    <a:gd name="T53" fmla="*/ 0 h 923"/>
                    <a:gd name="T54" fmla="*/ 0 w 666"/>
                    <a:gd name="T55" fmla="*/ 0 h 923"/>
                    <a:gd name="T56" fmla="*/ 0 w 666"/>
                    <a:gd name="T57" fmla="*/ 0 h 923"/>
                    <a:gd name="T58" fmla="*/ 0 w 666"/>
                    <a:gd name="T59" fmla="*/ 0 h 923"/>
                    <a:gd name="T60" fmla="*/ 0 w 666"/>
                    <a:gd name="T61" fmla="*/ 0 h 923"/>
                    <a:gd name="T62" fmla="*/ 0 w 666"/>
                    <a:gd name="T63" fmla="*/ 0 h 923"/>
                    <a:gd name="T64" fmla="*/ 0 w 666"/>
                    <a:gd name="T65" fmla="*/ 0 h 923"/>
                    <a:gd name="T66" fmla="*/ 0 w 666"/>
                    <a:gd name="T67" fmla="*/ 0 h 923"/>
                    <a:gd name="T68" fmla="*/ 0 w 666"/>
                    <a:gd name="T69" fmla="*/ 0 h 923"/>
                    <a:gd name="T70" fmla="*/ 0 w 666"/>
                    <a:gd name="T71" fmla="*/ 0 h 923"/>
                    <a:gd name="T72" fmla="*/ 0 w 666"/>
                    <a:gd name="T73" fmla="*/ 0 h 923"/>
                    <a:gd name="T74" fmla="*/ 0 w 666"/>
                    <a:gd name="T75" fmla="*/ 0 h 9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923"/>
                    <a:gd name="T116" fmla="*/ 666 w 666"/>
                    <a:gd name="T117" fmla="*/ 923 h 9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923">
                      <a:moveTo>
                        <a:pt x="612" y="916"/>
                      </a:move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664" y="880"/>
                      </a:lnTo>
                      <a:lnTo>
                        <a:pt x="666" y="883"/>
                      </a:lnTo>
                      <a:lnTo>
                        <a:pt x="666" y="888"/>
                      </a:lnTo>
                      <a:lnTo>
                        <a:pt x="666" y="892"/>
                      </a:lnTo>
                      <a:lnTo>
                        <a:pt x="665" y="897"/>
                      </a:lnTo>
                      <a:lnTo>
                        <a:pt x="663" y="901"/>
                      </a:lnTo>
                      <a:lnTo>
                        <a:pt x="659" y="906"/>
                      </a:lnTo>
                      <a:lnTo>
                        <a:pt x="655" y="910"/>
                      </a:lnTo>
                      <a:lnTo>
                        <a:pt x="650" y="915"/>
                      </a:lnTo>
                      <a:lnTo>
                        <a:pt x="644" y="918"/>
                      </a:lnTo>
                      <a:lnTo>
                        <a:pt x="639" y="920"/>
                      </a:lnTo>
                      <a:lnTo>
                        <a:pt x="633" y="922"/>
                      </a:lnTo>
                      <a:lnTo>
                        <a:pt x="627" y="923"/>
                      </a:lnTo>
                      <a:lnTo>
                        <a:pt x="623" y="922"/>
                      </a:lnTo>
                      <a:lnTo>
                        <a:pt x="618" y="920"/>
                      </a:lnTo>
                      <a:lnTo>
                        <a:pt x="615" y="918"/>
                      </a:lnTo>
                      <a:lnTo>
                        <a:pt x="612" y="91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7" name="Freeform 73"/>
                <p:cNvSpPr>
                  <a:spLocks/>
                </p:cNvSpPr>
                <p:nvPr/>
              </p:nvSpPr>
              <p:spPr bwMode="auto">
                <a:xfrm>
                  <a:off x="3493" y="1625"/>
                  <a:ext cx="67" cy="101"/>
                </a:xfrm>
                <a:custGeom>
                  <a:avLst/>
                  <a:gdLst>
                    <a:gd name="T0" fmla="*/ 0 w 666"/>
                    <a:gd name="T1" fmla="*/ 0 h 923"/>
                    <a:gd name="T2" fmla="*/ 0 w 666"/>
                    <a:gd name="T3" fmla="*/ 0 h 923"/>
                    <a:gd name="T4" fmla="*/ 0 w 666"/>
                    <a:gd name="T5" fmla="*/ 0 h 923"/>
                    <a:gd name="T6" fmla="*/ 0 w 666"/>
                    <a:gd name="T7" fmla="*/ 0 h 923"/>
                    <a:gd name="T8" fmla="*/ 0 w 666"/>
                    <a:gd name="T9" fmla="*/ 0 h 923"/>
                    <a:gd name="T10" fmla="*/ 0 w 666"/>
                    <a:gd name="T11" fmla="*/ 0 h 923"/>
                    <a:gd name="T12" fmla="*/ 0 w 666"/>
                    <a:gd name="T13" fmla="*/ 0 h 923"/>
                    <a:gd name="T14" fmla="*/ 0 w 666"/>
                    <a:gd name="T15" fmla="*/ 0 h 923"/>
                    <a:gd name="T16" fmla="*/ 0 w 666"/>
                    <a:gd name="T17" fmla="*/ 0 h 923"/>
                    <a:gd name="T18" fmla="*/ 0 w 666"/>
                    <a:gd name="T19" fmla="*/ 0 h 923"/>
                    <a:gd name="T20" fmla="*/ 0 w 666"/>
                    <a:gd name="T21" fmla="*/ 0 h 923"/>
                    <a:gd name="T22" fmla="*/ 0 w 666"/>
                    <a:gd name="T23" fmla="*/ 0 h 923"/>
                    <a:gd name="T24" fmla="*/ 0 w 666"/>
                    <a:gd name="T25" fmla="*/ 0 h 923"/>
                    <a:gd name="T26" fmla="*/ 0 w 666"/>
                    <a:gd name="T27" fmla="*/ 0 h 923"/>
                    <a:gd name="T28" fmla="*/ 0 w 666"/>
                    <a:gd name="T29" fmla="*/ 0 h 923"/>
                    <a:gd name="T30" fmla="*/ 0 w 666"/>
                    <a:gd name="T31" fmla="*/ 0 h 923"/>
                    <a:gd name="T32" fmla="*/ 0 w 666"/>
                    <a:gd name="T33" fmla="*/ 0 h 923"/>
                    <a:gd name="T34" fmla="*/ 0 w 666"/>
                    <a:gd name="T35" fmla="*/ 0 h 923"/>
                    <a:gd name="T36" fmla="*/ 0 w 666"/>
                    <a:gd name="T37" fmla="*/ 0 h 923"/>
                    <a:gd name="T38" fmla="*/ 0 w 666"/>
                    <a:gd name="T39" fmla="*/ 0 h 923"/>
                    <a:gd name="T40" fmla="*/ 0 w 666"/>
                    <a:gd name="T41" fmla="*/ 0 h 923"/>
                    <a:gd name="T42" fmla="*/ 0 w 666"/>
                    <a:gd name="T43" fmla="*/ 0 h 923"/>
                    <a:gd name="T44" fmla="*/ 0 w 666"/>
                    <a:gd name="T45" fmla="*/ 0 h 923"/>
                    <a:gd name="T46" fmla="*/ 0 w 666"/>
                    <a:gd name="T47" fmla="*/ 0 h 923"/>
                    <a:gd name="T48" fmla="*/ 0 w 666"/>
                    <a:gd name="T49" fmla="*/ 0 h 923"/>
                    <a:gd name="T50" fmla="*/ 0 w 666"/>
                    <a:gd name="T51" fmla="*/ 0 h 923"/>
                    <a:gd name="T52" fmla="*/ 0 w 666"/>
                    <a:gd name="T53" fmla="*/ 0 h 923"/>
                    <a:gd name="T54" fmla="*/ 0 w 666"/>
                    <a:gd name="T55" fmla="*/ 0 h 923"/>
                    <a:gd name="T56" fmla="*/ 0 w 666"/>
                    <a:gd name="T57" fmla="*/ 0 h 923"/>
                    <a:gd name="T58" fmla="*/ 0 w 666"/>
                    <a:gd name="T59" fmla="*/ 0 h 923"/>
                    <a:gd name="T60" fmla="*/ 0 w 666"/>
                    <a:gd name="T61" fmla="*/ 0 h 923"/>
                    <a:gd name="T62" fmla="*/ 0 w 666"/>
                    <a:gd name="T63" fmla="*/ 0 h 923"/>
                    <a:gd name="T64" fmla="*/ 0 w 666"/>
                    <a:gd name="T65" fmla="*/ 0 h 923"/>
                    <a:gd name="T66" fmla="*/ 0 w 666"/>
                    <a:gd name="T67" fmla="*/ 0 h 923"/>
                    <a:gd name="T68" fmla="*/ 0 w 666"/>
                    <a:gd name="T69" fmla="*/ 0 h 923"/>
                    <a:gd name="T70" fmla="*/ 0 w 666"/>
                    <a:gd name="T71" fmla="*/ 0 h 923"/>
                    <a:gd name="T72" fmla="*/ 0 w 666"/>
                    <a:gd name="T73" fmla="*/ 0 h 923"/>
                    <a:gd name="T74" fmla="*/ 0 w 666"/>
                    <a:gd name="T75" fmla="*/ 0 h 9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923"/>
                    <a:gd name="T116" fmla="*/ 666 w 666"/>
                    <a:gd name="T117" fmla="*/ 923 h 9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923">
                      <a:moveTo>
                        <a:pt x="612" y="916"/>
                      </a:move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664" y="880"/>
                      </a:lnTo>
                      <a:lnTo>
                        <a:pt x="666" y="883"/>
                      </a:lnTo>
                      <a:lnTo>
                        <a:pt x="666" y="888"/>
                      </a:lnTo>
                      <a:lnTo>
                        <a:pt x="666" y="892"/>
                      </a:lnTo>
                      <a:lnTo>
                        <a:pt x="665" y="897"/>
                      </a:lnTo>
                      <a:lnTo>
                        <a:pt x="663" y="901"/>
                      </a:lnTo>
                      <a:lnTo>
                        <a:pt x="659" y="906"/>
                      </a:lnTo>
                      <a:lnTo>
                        <a:pt x="655" y="910"/>
                      </a:lnTo>
                      <a:lnTo>
                        <a:pt x="650" y="915"/>
                      </a:lnTo>
                      <a:lnTo>
                        <a:pt x="644" y="918"/>
                      </a:lnTo>
                      <a:lnTo>
                        <a:pt x="639" y="920"/>
                      </a:lnTo>
                      <a:lnTo>
                        <a:pt x="633" y="922"/>
                      </a:lnTo>
                      <a:lnTo>
                        <a:pt x="627" y="923"/>
                      </a:lnTo>
                      <a:lnTo>
                        <a:pt x="623" y="922"/>
                      </a:lnTo>
                      <a:lnTo>
                        <a:pt x="618" y="920"/>
                      </a:lnTo>
                      <a:lnTo>
                        <a:pt x="615" y="918"/>
                      </a:lnTo>
                      <a:lnTo>
                        <a:pt x="612" y="91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68" name="Freeform 74"/>
                <p:cNvSpPr>
                  <a:spLocks/>
                </p:cNvSpPr>
                <p:nvPr/>
              </p:nvSpPr>
              <p:spPr bwMode="auto">
                <a:xfrm>
                  <a:off x="3493" y="1625"/>
                  <a:ext cx="6" cy="6"/>
                </a:xfrm>
                <a:custGeom>
                  <a:avLst/>
                  <a:gdLst>
                    <a:gd name="T0" fmla="*/ 0 w 59"/>
                    <a:gd name="T1" fmla="*/ 0 h 50"/>
                    <a:gd name="T2" fmla="*/ 0 w 59"/>
                    <a:gd name="T3" fmla="*/ 0 h 50"/>
                    <a:gd name="T4" fmla="*/ 0 w 59"/>
                    <a:gd name="T5" fmla="*/ 0 h 50"/>
                    <a:gd name="T6" fmla="*/ 0 w 59"/>
                    <a:gd name="T7" fmla="*/ 0 h 50"/>
                    <a:gd name="T8" fmla="*/ 0 w 59"/>
                    <a:gd name="T9" fmla="*/ 0 h 50"/>
                    <a:gd name="T10" fmla="*/ 0 w 59"/>
                    <a:gd name="T11" fmla="*/ 0 h 50"/>
                    <a:gd name="T12" fmla="*/ 0 w 59"/>
                    <a:gd name="T13" fmla="*/ 0 h 50"/>
                    <a:gd name="T14" fmla="*/ 0 w 59"/>
                    <a:gd name="T15" fmla="*/ 0 h 50"/>
                    <a:gd name="T16" fmla="*/ 0 w 59"/>
                    <a:gd name="T17" fmla="*/ 0 h 50"/>
                    <a:gd name="T18" fmla="*/ 0 w 59"/>
                    <a:gd name="T19" fmla="*/ 0 h 50"/>
                    <a:gd name="T20" fmla="*/ 0 w 59"/>
                    <a:gd name="T21" fmla="*/ 0 h 50"/>
                    <a:gd name="T22" fmla="*/ 0 w 59"/>
                    <a:gd name="T23" fmla="*/ 0 h 50"/>
                    <a:gd name="T24" fmla="*/ 0 w 59"/>
                    <a:gd name="T25" fmla="*/ 0 h 50"/>
                    <a:gd name="T26" fmla="*/ 0 w 59"/>
                    <a:gd name="T27" fmla="*/ 0 h 50"/>
                    <a:gd name="T28" fmla="*/ 0 w 59"/>
                    <a:gd name="T29" fmla="*/ 0 h 50"/>
                    <a:gd name="T30" fmla="*/ 0 w 59"/>
                    <a:gd name="T31" fmla="*/ 0 h 50"/>
                    <a:gd name="T32" fmla="*/ 0 w 59"/>
                    <a:gd name="T33" fmla="*/ 0 h 50"/>
                    <a:gd name="T34" fmla="*/ 0 w 59"/>
                    <a:gd name="T35" fmla="*/ 0 h 50"/>
                    <a:gd name="T36" fmla="*/ 0 w 59"/>
                    <a:gd name="T37" fmla="*/ 0 h 50"/>
                    <a:gd name="T38" fmla="*/ 0 w 59"/>
                    <a:gd name="T39" fmla="*/ 0 h 50"/>
                    <a:gd name="T40" fmla="*/ 0 w 59"/>
                    <a:gd name="T41" fmla="*/ 0 h 50"/>
                    <a:gd name="T42" fmla="*/ 0 w 59"/>
                    <a:gd name="T43" fmla="*/ 0 h 50"/>
                    <a:gd name="T44" fmla="*/ 0 w 59"/>
                    <a:gd name="T45" fmla="*/ 0 h 50"/>
                    <a:gd name="T46" fmla="*/ 0 w 59"/>
                    <a:gd name="T47" fmla="*/ 0 h 50"/>
                    <a:gd name="T48" fmla="*/ 0 w 59"/>
                    <a:gd name="T49" fmla="*/ 0 h 50"/>
                    <a:gd name="T50" fmla="*/ 0 w 59"/>
                    <a:gd name="T51" fmla="*/ 0 h 50"/>
                    <a:gd name="T52" fmla="*/ 0 w 59"/>
                    <a:gd name="T53" fmla="*/ 0 h 50"/>
                    <a:gd name="T54" fmla="*/ 0 w 59"/>
                    <a:gd name="T55" fmla="*/ 0 h 50"/>
                    <a:gd name="T56" fmla="*/ 0 w 59"/>
                    <a:gd name="T57" fmla="*/ 0 h 50"/>
                    <a:gd name="T58" fmla="*/ 0 w 59"/>
                    <a:gd name="T59" fmla="*/ 0 h 50"/>
                    <a:gd name="T60" fmla="*/ 0 w 59"/>
                    <a:gd name="T61" fmla="*/ 0 h 50"/>
                    <a:gd name="T62" fmla="*/ 0 w 59"/>
                    <a:gd name="T63" fmla="*/ 0 h 50"/>
                    <a:gd name="T64" fmla="*/ 0 w 59"/>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0"/>
                    <a:gd name="T101" fmla="*/ 59 w 59"/>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0">
                      <a:moveTo>
                        <a:pt x="41" y="42"/>
                      </a:moveTo>
                      <a:lnTo>
                        <a:pt x="37" y="45"/>
                      </a:lnTo>
                      <a:lnTo>
                        <a:pt x="31" y="47"/>
                      </a:lnTo>
                      <a:lnTo>
                        <a:pt x="25" y="50"/>
                      </a:lnTo>
                      <a:lnTo>
                        <a:pt x="20" y="50"/>
                      </a:lnTo>
                      <a:lnTo>
                        <a:pt x="14" y="50"/>
                      </a:lnTo>
                      <a:lnTo>
                        <a:pt x="9" y="48"/>
                      </a:lnTo>
                      <a:lnTo>
                        <a:pt x="6" y="46"/>
                      </a:ln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58" y="10"/>
                      </a:lnTo>
                      <a:lnTo>
                        <a:pt x="59" y="13"/>
                      </a:lnTo>
                      <a:lnTo>
                        <a:pt x="59" y="19"/>
                      </a:lnTo>
                      <a:lnTo>
                        <a:pt x="57" y="24"/>
                      </a:lnTo>
                      <a:lnTo>
                        <a:pt x="55" y="28"/>
                      </a:lnTo>
                      <a:lnTo>
                        <a:pt x="51" y="34"/>
                      </a:lnTo>
                      <a:lnTo>
                        <a:pt x="47" y="37"/>
                      </a:lnTo>
                      <a:lnTo>
                        <a:pt x="41" y="4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69" name="Freeform 75"/>
                <p:cNvSpPr>
                  <a:spLocks/>
                </p:cNvSpPr>
                <p:nvPr/>
              </p:nvSpPr>
              <p:spPr bwMode="auto">
                <a:xfrm>
                  <a:off x="3493" y="1625"/>
                  <a:ext cx="6" cy="6"/>
                </a:xfrm>
                <a:custGeom>
                  <a:avLst/>
                  <a:gdLst>
                    <a:gd name="T0" fmla="*/ 0 w 59"/>
                    <a:gd name="T1" fmla="*/ 0 h 50"/>
                    <a:gd name="T2" fmla="*/ 0 w 59"/>
                    <a:gd name="T3" fmla="*/ 0 h 50"/>
                    <a:gd name="T4" fmla="*/ 0 w 59"/>
                    <a:gd name="T5" fmla="*/ 0 h 50"/>
                    <a:gd name="T6" fmla="*/ 0 w 59"/>
                    <a:gd name="T7" fmla="*/ 0 h 50"/>
                    <a:gd name="T8" fmla="*/ 0 w 59"/>
                    <a:gd name="T9" fmla="*/ 0 h 50"/>
                    <a:gd name="T10" fmla="*/ 0 w 59"/>
                    <a:gd name="T11" fmla="*/ 0 h 50"/>
                    <a:gd name="T12" fmla="*/ 0 w 59"/>
                    <a:gd name="T13" fmla="*/ 0 h 50"/>
                    <a:gd name="T14" fmla="*/ 0 w 59"/>
                    <a:gd name="T15" fmla="*/ 0 h 50"/>
                    <a:gd name="T16" fmla="*/ 0 w 59"/>
                    <a:gd name="T17" fmla="*/ 0 h 50"/>
                    <a:gd name="T18" fmla="*/ 0 w 59"/>
                    <a:gd name="T19" fmla="*/ 0 h 50"/>
                    <a:gd name="T20" fmla="*/ 0 w 59"/>
                    <a:gd name="T21" fmla="*/ 0 h 50"/>
                    <a:gd name="T22" fmla="*/ 0 w 59"/>
                    <a:gd name="T23" fmla="*/ 0 h 50"/>
                    <a:gd name="T24" fmla="*/ 0 w 59"/>
                    <a:gd name="T25" fmla="*/ 0 h 50"/>
                    <a:gd name="T26" fmla="*/ 0 w 59"/>
                    <a:gd name="T27" fmla="*/ 0 h 50"/>
                    <a:gd name="T28" fmla="*/ 0 w 59"/>
                    <a:gd name="T29" fmla="*/ 0 h 50"/>
                    <a:gd name="T30" fmla="*/ 0 w 59"/>
                    <a:gd name="T31" fmla="*/ 0 h 50"/>
                    <a:gd name="T32" fmla="*/ 0 w 59"/>
                    <a:gd name="T33" fmla="*/ 0 h 50"/>
                    <a:gd name="T34" fmla="*/ 0 w 59"/>
                    <a:gd name="T35" fmla="*/ 0 h 50"/>
                    <a:gd name="T36" fmla="*/ 0 w 59"/>
                    <a:gd name="T37" fmla="*/ 0 h 50"/>
                    <a:gd name="T38" fmla="*/ 0 w 59"/>
                    <a:gd name="T39" fmla="*/ 0 h 50"/>
                    <a:gd name="T40" fmla="*/ 0 w 59"/>
                    <a:gd name="T41" fmla="*/ 0 h 50"/>
                    <a:gd name="T42" fmla="*/ 0 w 59"/>
                    <a:gd name="T43" fmla="*/ 0 h 50"/>
                    <a:gd name="T44" fmla="*/ 0 w 59"/>
                    <a:gd name="T45" fmla="*/ 0 h 50"/>
                    <a:gd name="T46" fmla="*/ 0 w 59"/>
                    <a:gd name="T47" fmla="*/ 0 h 50"/>
                    <a:gd name="T48" fmla="*/ 0 w 59"/>
                    <a:gd name="T49" fmla="*/ 0 h 50"/>
                    <a:gd name="T50" fmla="*/ 0 w 59"/>
                    <a:gd name="T51" fmla="*/ 0 h 50"/>
                    <a:gd name="T52" fmla="*/ 0 w 59"/>
                    <a:gd name="T53" fmla="*/ 0 h 50"/>
                    <a:gd name="T54" fmla="*/ 0 w 59"/>
                    <a:gd name="T55" fmla="*/ 0 h 50"/>
                    <a:gd name="T56" fmla="*/ 0 w 59"/>
                    <a:gd name="T57" fmla="*/ 0 h 50"/>
                    <a:gd name="T58" fmla="*/ 0 w 59"/>
                    <a:gd name="T59" fmla="*/ 0 h 50"/>
                    <a:gd name="T60" fmla="*/ 0 w 59"/>
                    <a:gd name="T61" fmla="*/ 0 h 50"/>
                    <a:gd name="T62" fmla="*/ 0 w 59"/>
                    <a:gd name="T63" fmla="*/ 0 h 50"/>
                    <a:gd name="T64" fmla="*/ 0 w 59"/>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0"/>
                    <a:gd name="T101" fmla="*/ 59 w 59"/>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0">
                      <a:moveTo>
                        <a:pt x="41" y="42"/>
                      </a:moveTo>
                      <a:lnTo>
                        <a:pt x="37" y="45"/>
                      </a:lnTo>
                      <a:lnTo>
                        <a:pt x="31" y="47"/>
                      </a:lnTo>
                      <a:lnTo>
                        <a:pt x="25" y="50"/>
                      </a:lnTo>
                      <a:lnTo>
                        <a:pt x="20" y="50"/>
                      </a:lnTo>
                      <a:lnTo>
                        <a:pt x="14" y="50"/>
                      </a:lnTo>
                      <a:lnTo>
                        <a:pt x="9" y="48"/>
                      </a:lnTo>
                      <a:lnTo>
                        <a:pt x="6" y="46"/>
                      </a:lnTo>
                      <a:lnTo>
                        <a:pt x="3" y="43"/>
                      </a:lnTo>
                      <a:lnTo>
                        <a:pt x="1" y="39"/>
                      </a:lnTo>
                      <a:lnTo>
                        <a:pt x="0" y="35"/>
                      </a:lnTo>
                      <a:lnTo>
                        <a:pt x="0" y="30"/>
                      </a:lnTo>
                      <a:lnTo>
                        <a:pt x="3" y="26"/>
                      </a:lnTo>
                      <a:lnTo>
                        <a:pt x="5" y="21"/>
                      </a:lnTo>
                      <a:lnTo>
                        <a:pt x="8" y="16"/>
                      </a:lnTo>
                      <a:lnTo>
                        <a:pt x="13" y="11"/>
                      </a:lnTo>
                      <a:lnTo>
                        <a:pt x="19" y="8"/>
                      </a:lnTo>
                      <a:lnTo>
                        <a:pt x="23" y="4"/>
                      </a:lnTo>
                      <a:lnTo>
                        <a:pt x="29" y="2"/>
                      </a:lnTo>
                      <a:lnTo>
                        <a:pt x="34" y="0"/>
                      </a:lnTo>
                      <a:lnTo>
                        <a:pt x="40" y="0"/>
                      </a:lnTo>
                      <a:lnTo>
                        <a:pt x="46" y="0"/>
                      </a:lnTo>
                      <a:lnTo>
                        <a:pt x="50" y="1"/>
                      </a:lnTo>
                      <a:lnTo>
                        <a:pt x="54" y="3"/>
                      </a:lnTo>
                      <a:lnTo>
                        <a:pt x="57" y="5"/>
                      </a:lnTo>
                      <a:lnTo>
                        <a:pt x="58" y="10"/>
                      </a:lnTo>
                      <a:lnTo>
                        <a:pt x="59" y="13"/>
                      </a:lnTo>
                      <a:lnTo>
                        <a:pt x="59" y="19"/>
                      </a:lnTo>
                      <a:lnTo>
                        <a:pt x="57" y="24"/>
                      </a:lnTo>
                      <a:lnTo>
                        <a:pt x="55" y="28"/>
                      </a:lnTo>
                      <a:lnTo>
                        <a:pt x="51" y="34"/>
                      </a:lnTo>
                      <a:lnTo>
                        <a:pt x="47" y="37"/>
                      </a:lnTo>
                      <a:lnTo>
                        <a:pt x="41" y="4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0" name="Freeform 76"/>
                <p:cNvSpPr>
                  <a:spLocks/>
                </p:cNvSpPr>
                <p:nvPr/>
              </p:nvSpPr>
              <p:spPr bwMode="auto">
                <a:xfrm>
                  <a:off x="3852" y="1612"/>
                  <a:ext cx="56" cy="101"/>
                </a:xfrm>
                <a:custGeom>
                  <a:avLst/>
                  <a:gdLst>
                    <a:gd name="T0" fmla="*/ 0 w 555"/>
                    <a:gd name="T1" fmla="*/ 0 h 927"/>
                    <a:gd name="T2" fmla="*/ 0 w 555"/>
                    <a:gd name="T3" fmla="*/ 0 h 927"/>
                    <a:gd name="T4" fmla="*/ 0 w 555"/>
                    <a:gd name="T5" fmla="*/ 0 h 927"/>
                    <a:gd name="T6" fmla="*/ 0 w 555"/>
                    <a:gd name="T7" fmla="*/ 0 h 927"/>
                    <a:gd name="T8" fmla="*/ 0 w 555"/>
                    <a:gd name="T9" fmla="*/ 0 h 927"/>
                    <a:gd name="T10" fmla="*/ 0 w 555"/>
                    <a:gd name="T11" fmla="*/ 0 h 927"/>
                    <a:gd name="T12" fmla="*/ 0 w 555"/>
                    <a:gd name="T13" fmla="*/ 0 h 927"/>
                    <a:gd name="T14" fmla="*/ 0 w 555"/>
                    <a:gd name="T15" fmla="*/ 0 h 927"/>
                    <a:gd name="T16" fmla="*/ 0 w 555"/>
                    <a:gd name="T17" fmla="*/ 0 h 927"/>
                    <a:gd name="T18" fmla="*/ 0 w 555"/>
                    <a:gd name="T19" fmla="*/ 0 h 927"/>
                    <a:gd name="T20" fmla="*/ 0 w 555"/>
                    <a:gd name="T21" fmla="*/ 0 h 927"/>
                    <a:gd name="T22" fmla="*/ 0 w 555"/>
                    <a:gd name="T23" fmla="*/ 0 h 927"/>
                    <a:gd name="T24" fmla="*/ 0 w 555"/>
                    <a:gd name="T25" fmla="*/ 0 h 927"/>
                    <a:gd name="T26" fmla="*/ 0 w 555"/>
                    <a:gd name="T27" fmla="*/ 0 h 927"/>
                    <a:gd name="T28" fmla="*/ 0 w 555"/>
                    <a:gd name="T29" fmla="*/ 0 h 927"/>
                    <a:gd name="T30" fmla="*/ 0 w 555"/>
                    <a:gd name="T31" fmla="*/ 0 h 927"/>
                    <a:gd name="T32" fmla="*/ 0 w 555"/>
                    <a:gd name="T33" fmla="*/ 0 h 927"/>
                    <a:gd name="T34" fmla="*/ 0 w 555"/>
                    <a:gd name="T35" fmla="*/ 0 h 927"/>
                    <a:gd name="T36" fmla="*/ 0 w 555"/>
                    <a:gd name="T37" fmla="*/ 0 h 927"/>
                    <a:gd name="T38" fmla="*/ 0 w 555"/>
                    <a:gd name="T39" fmla="*/ 0 h 927"/>
                    <a:gd name="T40" fmla="*/ 0 w 555"/>
                    <a:gd name="T41" fmla="*/ 0 h 927"/>
                    <a:gd name="T42" fmla="*/ 0 w 555"/>
                    <a:gd name="T43" fmla="*/ 0 h 927"/>
                    <a:gd name="T44" fmla="*/ 0 w 555"/>
                    <a:gd name="T45" fmla="*/ 0 h 927"/>
                    <a:gd name="T46" fmla="*/ 0 w 555"/>
                    <a:gd name="T47" fmla="*/ 0 h 927"/>
                    <a:gd name="T48" fmla="*/ 0 w 555"/>
                    <a:gd name="T49" fmla="*/ 0 h 927"/>
                    <a:gd name="T50" fmla="*/ 0 w 555"/>
                    <a:gd name="T51" fmla="*/ 0 h 927"/>
                    <a:gd name="T52" fmla="*/ 0 w 555"/>
                    <a:gd name="T53" fmla="*/ 0 h 927"/>
                    <a:gd name="T54" fmla="*/ 0 w 555"/>
                    <a:gd name="T55" fmla="*/ 0 h 927"/>
                    <a:gd name="T56" fmla="*/ 0 w 555"/>
                    <a:gd name="T57" fmla="*/ 0 h 927"/>
                    <a:gd name="T58" fmla="*/ 0 w 555"/>
                    <a:gd name="T59" fmla="*/ 0 h 927"/>
                    <a:gd name="T60" fmla="*/ 0 w 555"/>
                    <a:gd name="T61" fmla="*/ 0 h 927"/>
                    <a:gd name="T62" fmla="*/ 0 w 555"/>
                    <a:gd name="T63" fmla="*/ 0 h 927"/>
                    <a:gd name="T64" fmla="*/ 0 w 555"/>
                    <a:gd name="T65" fmla="*/ 0 h 927"/>
                    <a:gd name="T66" fmla="*/ 0 w 555"/>
                    <a:gd name="T67" fmla="*/ 0 h 927"/>
                    <a:gd name="T68" fmla="*/ 0 w 555"/>
                    <a:gd name="T69" fmla="*/ 0 h 927"/>
                    <a:gd name="T70" fmla="*/ 0 w 555"/>
                    <a:gd name="T71" fmla="*/ 0 h 927"/>
                    <a:gd name="T72" fmla="*/ 0 w 555"/>
                    <a:gd name="T73" fmla="*/ 0 h 927"/>
                    <a:gd name="T74" fmla="*/ 0 w 555"/>
                    <a:gd name="T75" fmla="*/ 0 h 9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927"/>
                    <a:gd name="T116" fmla="*/ 555 w 555"/>
                    <a:gd name="T117" fmla="*/ 927 h 9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927">
                      <a:moveTo>
                        <a:pt x="498" y="918"/>
                      </a:move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553" y="888"/>
                      </a:lnTo>
                      <a:lnTo>
                        <a:pt x="555" y="891"/>
                      </a:lnTo>
                      <a:lnTo>
                        <a:pt x="555" y="896"/>
                      </a:lnTo>
                      <a:lnTo>
                        <a:pt x="555" y="900"/>
                      </a:lnTo>
                      <a:lnTo>
                        <a:pt x="553" y="906"/>
                      </a:lnTo>
                      <a:lnTo>
                        <a:pt x="550" y="910"/>
                      </a:lnTo>
                      <a:lnTo>
                        <a:pt x="546" y="915"/>
                      </a:lnTo>
                      <a:lnTo>
                        <a:pt x="541" y="918"/>
                      </a:lnTo>
                      <a:lnTo>
                        <a:pt x="537" y="922"/>
                      </a:lnTo>
                      <a:lnTo>
                        <a:pt x="531" y="925"/>
                      </a:lnTo>
                      <a:lnTo>
                        <a:pt x="525" y="926"/>
                      </a:lnTo>
                      <a:lnTo>
                        <a:pt x="520" y="927"/>
                      </a:lnTo>
                      <a:lnTo>
                        <a:pt x="514" y="927"/>
                      </a:lnTo>
                      <a:lnTo>
                        <a:pt x="508" y="926"/>
                      </a:lnTo>
                      <a:lnTo>
                        <a:pt x="504" y="924"/>
                      </a:lnTo>
                      <a:lnTo>
                        <a:pt x="500" y="922"/>
                      </a:lnTo>
                      <a:lnTo>
                        <a:pt x="498" y="91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71" name="Freeform 77"/>
                <p:cNvSpPr>
                  <a:spLocks/>
                </p:cNvSpPr>
                <p:nvPr/>
              </p:nvSpPr>
              <p:spPr bwMode="auto">
                <a:xfrm>
                  <a:off x="3852" y="1612"/>
                  <a:ext cx="56" cy="101"/>
                </a:xfrm>
                <a:custGeom>
                  <a:avLst/>
                  <a:gdLst>
                    <a:gd name="T0" fmla="*/ 0 w 555"/>
                    <a:gd name="T1" fmla="*/ 0 h 927"/>
                    <a:gd name="T2" fmla="*/ 0 w 555"/>
                    <a:gd name="T3" fmla="*/ 0 h 927"/>
                    <a:gd name="T4" fmla="*/ 0 w 555"/>
                    <a:gd name="T5" fmla="*/ 0 h 927"/>
                    <a:gd name="T6" fmla="*/ 0 w 555"/>
                    <a:gd name="T7" fmla="*/ 0 h 927"/>
                    <a:gd name="T8" fmla="*/ 0 w 555"/>
                    <a:gd name="T9" fmla="*/ 0 h 927"/>
                    <a:gd name="T10" fmla="*/ 0 w 555"/>
                    <a:gd name="T11" fmla="*/ 0 h 927"/>
                    <a:gd name="T12" fmla="*/ 0 w 555"/>
                    <a:gd name="T13" fmla="*/ 0 h 927"/>
                    <a:gd name="T14" fmla="*/ 0 w 555"/>
                    <a:gd name="T15" fmla="*/ 0 h 927"/>
                    <a:gd name="T16" fmla="*/ 0 w 555"/>
                    <a:gd name="T17" fmla="*/ 0 h 927"/>
                    <a:gd name="T18" fmla="*/ 0 w 555"/>
                    <a:gd name="T19" fmla="*/ 0 h 927"/>
                    <a:gd name="T20" fmla="*/ 0 w 555"/>
                    <a:gd name="T21" fmla="*/ 0 h 927"/>
                    <a:gd name="T22" fmla="*/ 0 w 555"/>
                    <a:gd name="T23" fmla="*/ 0 h 927"/>
                    <a:gd name="T24" fmla="*/ 0 w 555"/>
                    <a:gd name="T25" fmla="*/ 0 h 927"/>
                    <a:gd name="T26" fmla="*/ 0 w 555"/>
                    <a:gd name="T27" fmla="*/ 0 h 927"/>
                    <a:gd name="T28" fmla="*/ 0 w 555"/>
                    <a:gd name="T29" fmla="*/ 0 h 927"/>
                    <a:gd name="T30" fmla="*/ 0 w 555"/>
                    <a:gd name="T31" fmla="*/ 0 h 927"/>
                    <a:gd name="T32" fmla="*/ 0 w 555"/>
                    <a:gd name="T33" fmla="*/ 0 h 927"/>
                    <a:gd name="T34" fmla="*/ 0 w 555"/>
                    <a:gd name="T35" fmla="*/ 0 h 927"/>
                    <a:gd name="T36" fmla="*/ 0 w 555"/>
                    <a:gd name="T37" fmla="*/ 0 h 927"/>
                    <a:gd name="T38" fmla="*/ 0 w 555"/>
                    <a:gd name="T39" fmla="*/ 0 h 927"/>
                    <a:gd name="T40" fmla="*/ 0 w 555"/>
                    <a:gd name="T41" fmla="*/ 0 h 927"/>
                    <a:gd name="T42" fmla="*/ 0 w 555"/>
                    <a:gd name="T43" fmla="*/ 0 h 927"/>
                    <a:gd name="T44" fmla="*/ 0 w 555"/>
                    <a:gd name="T45" fmla="*/ 0 h 927"/>
                    <a:gd name="T46" fmla="*/ 0 w 555"/>
                    <a:gd name="T47" fmla="*/ 0 h 927"/>
                    <a:gd name="T48" fmla="*/ 0 w 555"/>
                    <a:gd name="T49" fmla="*/ 0 h 927"/>
                    <a:gd name="T50" fmla="*/ 0 w 555"/>
                    <a:gd name="T51" fmla="*/ 0 h 927"/>
                    <a:gd name="T52" fmla="*/ 0 w 555"/>
                    <a:gd name="T53" fmla="*/ 0 h 927"/>
                    <a:gd name="T54" fmla="*/ 0 w 555"/>
                    <a:gd name="T55" fmla="*/ 0 h 927"/>
                    <a:gd name="T56" fmla="*/ 0 w 555"/>
                    <a:gd name="T57" fmla="*/ 0 h 927"/>
                    <a:gd name="T58" fmla="*/ 0 w 555"/>
                    <a:gd name="T59" fmla="*/ 0 h 927"/>
                    <a:gd name="T60" fmla="*/ 0 w 555"/>
                    <a:gd name="T61" fmla="*/ 0 h 927"/>
                    <a:gd name="T62" fmla="*/ 0 w 555"/>
                    <a:gd name="T63" fmla="*/ 0 h 927"/>
                    <a:gd name="T64" fmla="*/ 0 w 555"/>
                    <a:gd name="T65" fmla="*/ 0 h 927"/>
                    <a:gd name="T66" fmla="*/ 0 w 555"/>
                    <a:gd name="T67" fmla="*/ 0 h 927"/>
                    <a:gd name="T68" fmla="*/ 0 w 555"/>
                    <a:gd name="T69" fmla="*/ 0 h 927"/>
                    <a:gd name="T70" fmla="*/ 0 w 555"/>
                    <a:gd name="T71" fmla="*/ 0 h 927"/>
                    <a:gd name="T72" fmla="*/ 0 w 555"/>
                    <a:gd name="T73" fmla="*/ 0 h 927"/>
                    <a:gd name="T74" fmla="*/ 0 w 555"/>
                    <a:gd name="T75" fmla="*/ 0 h 9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927"/>
                    <a:gd name="T116" fmla="*/ 555 w 555"/>
                    <a:gd name="T117" fmla="*/ 927 h 92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927">
                      <a:moveTo>
                        <a:pt x="498" y="918"/>
                      </a:move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553" y="888"/>
                      </a:lnTo>
                      <a:lnTo>
                        <a:pt x="555" y="891"/>
                      </a:lnTo>
                      <a:lnTo>
                        <a:pt x="555" y="896"/>
                      </a:lnTo>
                      <a:lnTo>
                        <a:pt x="555" y="900"/>
                      </a:lnTo>
                      <a:lnTo>
                        <a:pt x="553" y="906"/>
                      </a:lnTo>
                      <a:lnTo>
                        <a:pt x="550" y="910"/>
                      </a:lnTo>
                      <a:lnTo>
                        <a:pt x="546" y="915"/>
                      </a:lnTo>
                      <a:lnTo>
                        <a:pt x="541" y="918"/>
                      </a:lnTo>
                      <a:lnTo>
                        <a:pt x="537" y="922"/>
                      </a:lnTo>
                      <a:lnTo>
                        <a:pt x="531" y="925"/>
                      </a:lnTo>
                      <a:lnTo>
                        <a:pt x="525" y="926"/>
                      </a:lnTo>
                      <a:lnTo>
                        <a:pt x="520" y="927"/>
                      </a:lnTo>
                      <a:lnTo>
                        <a:pt x="514" y="927"/>
                      </a:lnTo>
                      <a:lnTo>
                        <a:pt x="508" y="926"/>
                      </a:lnTo>
                      <a:lnTo>
                        <a:pt x="504" y="924"/>
                      </a:lnTo>
                      <a:lnTo>
                        <a:pt x="500" y="922"/>
                      </a:lnTo>
                      <a:lnTo>
                        <a:pt x="498" y="91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2" name="Freeform 78"/>
                <p:cNvSpPr>
                  <a:spLocks/>
                </p:cNvSpPr>
                <p:nvPr/>
              </p:nvSpPr>
              <p:spPr bwMode="auto">
                <a:xfrm>
                  <a:off x="3852" y="1612"/>
                  <a:ext cx="6" cy="5"/>
                </a:xfrm>
                <a:custGeom>
                  <a:avLst/>
                  <a:gdLst>
                    <a:gd name="T0" fmla="*/ 0 w 62"/>
                    <a:gd name="T1" fmla="*/ 0 h 50"/>
                    <a:gd name="T2" fmla="*/ 0 w 62"/>
                    <a:gd name="T3" fmla="*/ 0 h 50"/>
                    <a:gd name="T4" fmla="*/ 0 w 62"/>
                    <a:gd name="T5" fmla="*/ 0 h 50"/>
                    <a:gd name="T6" fmla="*/ 0 w 62"/>
                    <a:gd name="T7" fmla="*/ 0 h 50"/>
                    <a:gd name="T8" fmla="*/ 0 w 62"/>
                    <a:gd name="T9" fmla="*/ 0 h 50"/>
                    <a:gd name="T10" fmla="*/ 0 w 62"/>
                    <a:gd name="T11" fmla="*/ 0 h 50"/>
                    <a:gd name="T12" fmla="*/ 0 w 62"/>
                    <a:gd name="T13" fmla="*/ 0 h 50"/>
                    <a:gd name="T14" fmla="*/ 0 w 62"/>
                    <a:gd name="T15" fmla="*/ 0 h 50"/>
                    <a:gd name="T16" fmla="*/ 0 w 62"/>
                    <a:gd name="T17" fmla="*/ 0 h 50"/>
                    <a:gd name="T18" fmla="*/ 0 w 62"/>
                    <a:gd name="T19" fmla="*/ 0 h 50"/>
                    <a:gd name="T20" fmla="*/ 0 w 62"/>
                    <a:gd name="T21" fmla="*/ 0 h 50"/>
                    <a:gd name="T22" fmla="*/ 0 w 62"/>
                    <a:gd name="T23" fmla="*/ 0 h 50"/>
                    <a:gd name="T24" fmla="*/ 0 w 62"/>
                    <a:gd name="T25" fmla="*/ 0 h 50"/>
                    <a:gd name="T26" fmla="*/ 0 w 62"/>
                    <a:gd name="T27" fmla="*/ 0 h 50"/>
                    <a:gd name="T28" fmla="*/ 0 w 62"/>
                    <a:gd name="T29" fmla="*/ 0 h 50"/>
                    <a:gd name="T30" fmla="*/ 0 w 62"/>
                    <a:gd name="T31" fmla="*/ 0 h 50"/>
                    <a:gd name="T32" fmla="*/ 0 w 62"/>
                    <a:gd name="T33" fmla="*/ 0 h 50"/>
                    <a:gd name="T34" fmla="*/ 0 w 62"/>
                    <a:gd name="T35" fmla="*/ 0 h 50"/>
                    <a:gd name="T36" fmla="*/ 0 w 62"/>
                    <a:gd name="T37" fmla="*/ 0 h 50"/>
                    <a:gd name="T38" fmla="*/ 0 w 62"/>
                    <a:gd name="T39" fmla="*/ 0 h 50"/>
                    <a:gd name="T40" fmla="*/ 0 w 62"/>
                    <a:gd name="T41" fmla="*/ 0 h 50"/>
                    <a:gd name="T42" fmla="*/ 0 w 62"/>
                    <a:gd name="T43" fmla="*/ 0 h 50"/>
                    <a:gd name="T44" fmla="*/ 0 w 62"/>
                    <a:gd name="T45" fmla="*/ 0 h 50"/>
                    <a:gd name="T46" fmla="*/ 0 w 62"/>
                    <a:gd name="T47" fmla="*/ 0 h 50"/>
                    <a:gd name="T48" fmla="*/ 0 w 62"/>
                    <a:gd name="T49" fmla="*/ 0 h 50"/>
                    <a:gd name="T50" fmla="*/ 0 w 62"/>
                    <a:gd name="T51" fmla="*/ 0 h 50"/>
                    <a:gd name="T52" fmla="*/ 0 w 62"/>
                    <a:gd name="T53" fmla="*/ 0 h 50"/>
                    <a:gd name="T54" fmla="*/ 0 w 62"/>
                    <a:gd name="T55" fmla="*/ 0 h 50"/>
                    <a:gd name="T56" fmla="*/ 0 w 62"/>
                    <a:gd name="T57" fmla="*/ 0 h 50"/>
                    <a:gd name="T58" fmla="*/ 0 w 62"/>
                    <a:gd name="T59" fmla="*/ 0 h 50"/>
                    <a:gd name="T60" fmla="*/ 0 w 62"/>
                    <a:gd name="T61" fmla="*/ 0 h 50"/>
                    <a:gd name="T62" fmla="*/ 0 w 62"/>
                    <a:gd name="T63" fmla="*/ 0 h 50"/>
                    <a:gd name="T64" fmla="*/ 0 w 62"/>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0"/>
                    <a:gd name="T101" fmla="*/ 62 w 62"/>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0">
                      <a:moveTo>
                        <a:pt x="42" y="44"/>
                      </a:moveTo>
                      <a:lnTo>
                        <a:pt x="37" y="48"/>
                      </a:lnTo>
                      <a:lnTo>
                        <a:pt x="30" y="49"/>
                      </a:lnTo>
                      <a:lnTo>
                        <a:pt x="24" y="50"/>
                      </a:lnTo>
                      <a:lnTo>
                        <a:pt x="18" y="50"/>
                      </a:lnTo>
                      <a:lnTo>
                        <a:pt x="13" y="50"/>
                      </a:lnTo>
                      <a:lnTo>
                        <a:pt x="8" y="48"/>
                      </a:lnTo>
                      <a:lnTo>
                        <a:pt x="5" y="44"/>
                      </a:ln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62" y="14"/>
                      </a:lnTo>
                      <a:lnTo>
                        <a:pt x="62" y="18"/>
                      </a:lnTo>
                      <a:lnTo>
                        <a:pt x="60" y="23"/>
                      </a:lnTo>
                      <a:lnTo>
                        <a:pt x="59" y="27"/>
                      </a:lnTo>
                      <a:lnTo>
                        <a:pt x="56" y="33"/>
                      </a:lnTo>
                      <a:lnTo>
                        <a:pt x="53" y="37"/>
                      </a:lnTo>
                      <a:lnTo>
                        <a:pt x="47" y="41"/>
                      </a:lnTo>
                      <a:lnTo>
                        <a:pt x="42" y="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73" name="Freeform 79"/>
                <p:cNvSpPr>
                  <a:spLocks/>
                </p:cNvSpPr>
                <p:nvPr/>
              </p:nvSpPr>
              <p:spPr bwMode="auto">
                <a:xfrm>
                  <a:off x="3852" y="1612"/>
                  <a:ext cx="6" cy="5"/>
                </a:xfrm>
                <a:custGeom>
                  <a:avLst/>
                  <a:gdLst>
                    <a:gd name="T0" fmla="*/ 0 w 62"/>
                    <a:gd name="T1" fmla="*/ 0 h 50"/>
                    <a:gd name="T2" fmla="*/ 0 w 62"/>
                    <a:gd name="T3" fmla="*/ 0 h 50"/>
                    <a:gd name="T4" fmla="*/ 0 w 62"/>
                    <a:gd name="T5" fmla="*/ 0 h 50"/>
                    <a:gd name="T6" fmla="*/ 0 w 62"/>
                    <a:gd name="T7" fmla="*/ 0 h 50"/>
                    <a:gd name="T8" fmla="*/ 0 w 62"/>
                    <a:gd name="T9" fmla="*/ 0 h 50"/>
                    <a:gd name="T10" fmla="*/ 0 w 62"/>
                    <a:gd name="T11" fmla="*/ 0 h 50"/>
                    <a:gd name="T12" fmla="*/ 0 w 62"/>
                    <a:gd name="T13" fmla="*/ 0 h 50"/>
                    <a:gd name="T14" fmla="*/ 0 w 62"/>
                    <a:gd name="T15" fmla="*/ 0 h 50"/>
                    <a:gd name="T16" fmla="*/ 0 w 62"/>
                    <a:gd name="T17" fmla="*/ 0 h 50"/>
                    <a:gd name="T18" fmla="*/ 0 w 62"/>
                    <a:gd name="T19" fmla="*/ 0 h 50"/>
                    <a:gd name="T20" fmla="*/ 0 w 62"/>
                    <a:gd name="T21" fmla="*/ 0 h 50"/>
                    <a:gd name="T22" fmla="*/ 0 w 62"/>
                    <a:gd name="T23" fmla="*/ 0 h 50"/>
                    <a:gd name="T24" fmla="*/ 0 w 62"/>
                    <a:gd name="T25" fmla="*/ 0 h 50"/>
                    <a:gd name="T26" fmla="*/ 0 w 62"/>
                    <a:gd name="T27" fmla="*/ 0 h 50"/>
                    <a:gd name="T28" fmla="*/ 0 w 62"/>
                    <a:gd name="T29" fmla="*/ 0 h 50"/>
                    <a:gd name="T30" fmla="*/ 0 w 62"/>
                    <a:gd name="T31" fmla="*/ 0 h 50"/>
                    <a:gd name="T32" fmla="*/ 0 w 62"/>
                    <a:gd name="T33" fmla="*/ 0 h 50"/>
                    <a:gd name="T34" fmla="*/ 0 w 62"/>
                    <a:gd name="T35" fmla="*/ 0 h 50"/>
                    <a:gd name="T36" fmla="*/ 0 w 62"/>
                    <a:gd name="T37" fmla="*/ 0 h 50"/>
                    <a:gd name="T38" fmla="*/ 0 w 62"/>
                    <a:gd name="T39" fmla="*/ 0 h 50"/>
                    <a:gd name="T40" fmla="*/ 0 w 62"/>
                    <a:gd name="T41" fmla="*/ 0 h 50"/>
                    <a:gd name="T42" fmla="*/ 0 w 62"/>
                    <a:gd name="T43" fmla="*/ 0 h 50"/>
                    <a:gd name="T44" fmla="*/ 0 w 62"/>
                    <a:gd name="T45" fmla="*/ 0 h 50"/>
                    <a:gd name="T46" fmla="*/ 0 w 62"/>
                    <a:gd name="T47" fmla="*/ 0 h 50"/>
                    <a:gd name="T48" fmla="*/ 0 w 62"/>
                    <a:gd name="T49" fmla="*/ 0 h 50"/>
                    <a:gd name="T50" fmla="*/ 0 w 62"/>
                    <a:gd name="T51" fmla="*/ 0 h 50"/>
                    <a:gd name="T52" fmla="*/ 0 w 62"/>
                    <a:gd name="T53" fmla="*/ 0 h 50"/>
                    <a:gd name="T54" fmla="*/ 0 w 62"/>
                    <a:gd name="T55" fmla="*/ 0 h 50"/>
                    <a:gd name="T56" fmla="*/ 0 w 62"/>
                    <a:gd name="T57" fmla="*/ 0 h 50"/>
                    <a:gd name="T58" fmla="*/ 0 w 62"/>
                    <a:gd name="T59" fmla="*/ 0 h 50"/>
                    <a:gd name="T60" fmla="*/ 0 w 62"/>
                    <a:gd name="T61" fmla="*/ 0 h 50"/>
                    <a:gd name="T62" fmla="*/ 0 w 62"/>
                    <a:gd name="T63" fmla="*/ 0 h 50"/>
                    <a:gd name="T64" fmla="*/ 0 w 62"/>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0"/>
                    <a:gd name="T101" fmla="*/ 62 w 62"/>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0">
                      <a:moveTo>
                        <a:pt x="42" y="44"/>
                      </a:moveTo>
                      <a:lnTo>
                        <a:pt x="37" y="48"/>
                      </a:lnTo>
                      <a:lnTo>
                        <a:pt x="30" y="49"/>
                      </a:lnTo>
                      <a:lnTo>
                        <a:pt x="24" y="50"/>
                      </a:lnTo>
                      <a:lnTo>
                        <a:pt x="18" y="50"/>
                      </a:lnTo>
                      <a:lnTo>
                        <a:pt x="13" y="50"/>
                      </a:lnTo>
                      <a:lnTo>
                        <a:pt x="8" y="48"/>
                      </a:lnTo>
                      <a:lnTo>
                        <a:pt x="5" y="44"/>
                      </a:lnTo>
                      <a:lnTo>
                        <a:pt x="3" y="41"/>
                      </a:lnTo>
                      <a:lnTo>
                        <a:pt x="0" y="37"/>
                      </a:lnTo>
                      <a:lnTo>
                        <a:pt x="0" y="33"/>
                      </a:lnTo>
                      <a:lnTo>
                        <a:pt x="1" y="28"/>
                      </a:lnTo>
                      <a:lnTo>
                        <a:pt x="3" y="23"/>
                      </a:lnTo>
                      <a:lnTo>
                        <a:pt x="6" y="18"/>
                      </a:lnTo>
                      <a:lnTo>
                        <a:pt x="9" y="14"/>
                      </a:lnTo>
                      <a:lnTo>
                        <a:pt x="15" y="9"/>
                      </a:lnTo>
                      <a:lnTo>
                        <a:pt x="20" y="6"/>
                      </a:lnTo>
                      <a:lnTo>
                        <a:pt x="25" y="3"/>
                      </a:lnTo>
                      <a:lnTo>
                        <a:pt x="32" y="1"/>
                      </a:lnTo>
                      <a:lnTo>
                        <a:pt x="38" y="0"/>
                      </a:lnTo>
                      <a:lnTo>
                        <a:pt x="43" y="0"/>
                      </a:lnTo>
                      <a:lnTo>
                        <a:pt x="49" y="1"/>
                      </a:lnTo>
                      <a:lnTo>
                        <a:pt x="54" y="3"/>
                      </a:lnTo>
                      <a:lnTo>
                        <a:pt x="57" y="6"/>
                      </a:lnTo>
                      <a:lnTo>
                        <a:pt x="59" y="9"/>
                      </a:lnTo>
                      <a:lnTo>
                        <a:pt x="62" y="14"/>
                      </a:lnTo>
                      <a:lnTo>
                        <a:pt x="62" y="18"/>
                      </a:lnTo>
                      <a:lnTo>
                        <a:pt x="60" y="23"/>
                      </a:lnTo>
                      <a:lnTo>
                        <a:pt x="59" y="27"/>
                      </a:lnTo>
                      <a:lnTo>
                        <a:pt x="56" y="33"/>
                      </a:lnTo>
                      <a:lnTo>
                        <a:pt x="53" y="37"/>
                      </a:lnTo>
                      <a:lnTo>
                        <a:pt x="47" y="41"/>
                      </a:lnTo>
                      <a:lnTo>
                        <a:pt x="42" y="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4" name="Freeform 80"/>
                <p:cNvSpPr>
                  <a:spLocks/>
                </p:cNvSpPr>
                <p:nvPr/>
              </p:nvSpPr>
              <p:spPr bwMode="auto">
                <a:xfrm>
                  <a:off x="3675" y="1612"/>
                  <a:ext cx="59" cy="114"/>
                </a:xfrm>
                <a:custGeom>
                  <a:avLst/>
                  <a:gdLst>
                    <a:gd name="T0" fmla="*/ 0 w 586"/>
                    <a:gd name="T1" fmla="*/ 0 h 1041"/>
                    <a:gd name="T2" fmla="*/ 0 w 586"/>
                    <a:gd name="T3" fmla="*/ 0 h 1041"/>
                    <a:gd name="T4" fmla="*/ 0 w 586"/>
                    <a:gd name="T5" fmla="*/ 0 h 1041"/>
                    <a:gd name="T6" fmla="*/ 0 w 586"/>
                    <a:gd name="T7" fmla="*/ 0 h 1041"/>
                    <a:gd name="T8" fmla="*/ 0 w 586"/>
                    <a:gd name="T9" fmla="*/ 0 h 1041"/>
                    <a:gd name="T10" fmla="*/ 0 w 586"/>
                    <a:gd name="T11" fmla="*/ 0 h 1041"/>
                    <a:gd name="T12" fmla="*/ 0 w 586"/>
                    <a:gd name="T13" fmla="*/ 0 h 1041"/>
                    <a:gd name="T14" fmla="*/ 0 w 586"/>
                    <a:gd name="T15" fmla="*/ 0 h 1041"/>
                    <a:gd name="T16" fmla="*/ 0 w 586"/>
                    <a:gd name="T17" fmla="*/ 0 h 1041"/>
                    <a:gd name="T18" fmla="*/ 0 w 586"/>
                    <a:gd name="T19" fmla="*/ 0 h 1041"/>
                    <a:gd name="T20" fmla="*/ 0 w 586"/>
                    <a:gd name="T21" fmla="*/ 0 h 1041"/>
                    <a:gd name="T22" fmla="*/ 0 w 586"/>
                    <a:gd name="T23" fmla="*/ 0 h 1041"/>
                    <a:gd name="T24" fmla="*/ 0 w 586"/>
                    <a:gd name="T25" fmla="*/ 0 h 1041"/>
                    <a:gd name="T26" fmla="*/ 0 w 586"/>
                    <a:gd name="T27" fmla="*/ 0 h 1041"/>
                    <a:gd name="T28" fmla="*/ 0 w 586"/>
                    <a:gd name="T29" fmla="*/ 0 h 1041"/>
                    <a:gd name="T30" fmla="*/ 0 w 586"/>
                    <a:gd name="T31" fmla="*/ 0 h 1041"/>
                    <a:gd name="T32" fmla="*/ 0 w 586"/>
                    <a:gd name="T33" fmla="*/ 0 h 1041"/>
                    <a:gd name="T34" fmla="*/ 0 w 586"/>
                    <a:gd name="T35" fmla="*/ 0 h 1041"/>
                    <a:gd name="T36" fmla="*/ 0 w 586"/>
                    <a:gd name="T37" fmla="*/ 0 h 1041"/>
                    <a:gd name="T38" fmla="*/ 0 w 586"/>
                    <a:gd name="T39" fmla="*/ 0 h 1041"/>
                    <a:gd name="T40" fmla="*/ 0 w 586"/>
                    <a:gd name="T41" fmla="*/ 0 h 1041"/>
                    <a:gd name="T42" fmla="*/ 0 w 586"/>
                    <a:gd name="T43" fmla="*/ 0 h 10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1041"/>
                    <a:gd name="T68" fmla="*/ 586 w 586"/>
                    <a:gd name="T69" fmla="*/ 1041 h 10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1041">
                      <a:moveTo>
                        <a:pt x="56" y="7"/>
                      </a:moveTo>
                      <a:lnTo>
                        <a:pt x="586" y="1010"/>
                      </a:lnTo>
                      <a:lnTo>
                        <a:pt x="528" y="1041"/>
                      </a:lnTo>
                      <a:lnTo>
                        <a:pt x="1" y="36"/>
                      </a:lnTo>
                      <a:lnTo>
                        <a:pt x="0" y="33"/>
                      </a:lnTo>
                      <a:lnTo>
                        <a:pt x="0" y="29"/>
                      </a:lnTo>
                      <a:lnTo>
                        <a:pt x="1" y="25"/>
                      </a:lnTo>
                      <a:lnTo>
                        <a:pt x="3" y="20"/>
                      </a:lnTo>
                      <a:lnTo>
                        <a:pt x="6" y="16"/>
                      </a:lnTo>
                      <a:lnTo>
                        <a:pt x="10" y="12"/>
                      </a:lnTo>
                      <a:lnTo>
                        <a:pt x="14" y="8"/>
                      </a:lnTo>
                      <a:lnTo>
                        <a:pt x="20" y="5"/>
                      </a:lnTo>
                      <a:lnTo>
                        <a:pt x="26" y="2"/>
                      </a:lnTo>
                      <a:lnTo>
                        <a:pt x="31" y="1"/>
                      </a:lnTo>
                      <a:lnTo>
                        <a:pt x="37" y="0"/>
                      </a:lnTo>
                      <a:lnTo>
                        <a:pt x="43" y="0"/>
                      </a:lnTo>
                      <a:lnTo>
                        <a:pt x="47" y="0"/>
                      </a:lnTo>
                      <a:lnTo>
                        <a:pt x="52" y="2"/>
                      </a:lnTo>
                      <a:lnTo>
                        <a:pt x="54" y="4"/>
                      </a:lnTo>
                      <a:lnTo>
                        <a:pt x="56"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75" name="Freeform 81"/>
                <p:cNvSpPr>
                  <a:spLocks/>
                </p:cNvSpPr>
                <p:nvPr/>
              </p:nvSpPr>
              <p:spPr bwMode="auto">
                <a:xfrm>
                  <a:off x="3675" y="1612"/>
                  <a:ext cx="59" cy="114"/>
                </a:xfrm>
                <a:custGeom>
                  <a:avLst/>
                  <a:gdLst>
                    <a:gd name="T0" fmla="*/ 0 w 586"/>
                    <a:gd name="T1" fmla="*/ 0 h 1041"/>
                    <a:gd name="T2" fmla="*/ 0 w 586"/>
                    <a:gd name="T3" fmla="*/ 0 h 1041"/>
                    <a:gd name="T4" fmla="*/ 0 w 586"/>
                    <a:gd name="T5" fmla="*/ 0 h 1041"/>
                    <a:gd name="T6" fmla="*/ 0 w 586"/>
                    <a:gd name="T7" fmla="*/ 0 h 1041"/>
                    <a:gd name="T8" fmla="*/ 0 w 586"/>
                    <a:gd name="T9" fmla="*/ 0 h 1041"/>
                    <a:gd name="T10" fmla="*/ 0 w 586"/>
                    <a:gd name="T11" fmla="*/ 0 h 1041"/>
                    <a:gd name="T12" fmla="*/ 0 w 586"/>
                    <a:gd name="T13" fmla="*/ 0 h 1041"/>
                    <a:gd name="T14" fmla="*/ 0 w 586"/>
                    <a:gd name="T15" fmla="*/ 0 h 1041"/>
                    <a:gd name="T16" fmla="*/ 0 w 586"/>
                    <a:gd name="T17" fmla="*/ 0 h 1041"/>
                    <a:gd name="T18" fmla="*/ 0 w 586"/>
                    <a:gd name="T19" fmla="*/ 0 h 1041"/>
                    <a:gd name="T20" fmla="*/ 0 w 586"/>
                    <a:gd name="T21" fmla="*/ 0 h 1041"/>
                    <a:gd name="T22" fmla="*/ 0 w 586"/>
                    <a:gd name="T23" fmla="*/ 0 h 1041"/>
                    <a:gd name="T24" fmla="*/ 0 w 586"/>
                    <a:gd name="T25" fmla="*/ 0 h 1041"/>
                    <a:gd name="T26" fmla="*/ 0 w 586"/>
                    <a:gd name="T27" fmla="*/ 0 h 1041"/>
                    <a:gd name="T28" fmla="*/ 0 w 586"/>
                    <a:gd name="T29" fmla="*/ 0 h 1041"/>
                    <a:gd name="T30" fmla="*/ 0 w 586"/>
                    <a:gd name="T31" fmla="*/ 0 h 1041"/>
                    <a:gd name="T32" fmla="*/ 0 w 586"/>
                    <a:gd name="T33" fmla="*/ 0 h 1041"/>
                    <a:gd name="T34" fmla="*/ 0 w 586"/>
                    <a:gd name="T35" fmla="*/ 0 h 1041"/>
                    <a:gd name="T36" fmla="*/ 0 w 586"/>
                    <a:gd name="T37" fmla="*/ 0 h 1041"/>
                    <a:gd name="T38" fmla="*/ 0 w 586"/>
                    <a:gd name="T39" fmla="*/ 0 h 1041"/>
                    <a:gd name="T40" fmla="*/ 0 w 586"/>
                    <a:gd name="T41" fmla="*/ 0 h 1041"/>
                    <a:gd name="T42" fmla="*/ 0 w 586"/>
                    <a:gd name="T43" fmla="*/ 0 h 10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1041"/>
                    <a:gd name="T68" fmla="*/ 586 w 586"/>
                    <a:gd name="T69" fmla="*/ 1041 h 10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1041">
                      <a:moveTo>
                        <a:pt x="56" y="7"/>
                      </a:moveTo>
                      <a:lnTo>
                        <a:pt x="586" y="1010"/>
                      </a:lnTo>
                      <a:lnTo>
                        <a:pt x="528" y="1041"/>
                      </a:lnTo>
                      <a:lnTo>
                        <a:pt x="1" y="36"/>
                      </a:lnTo>
                      <a:lnTo>
                        <a:pt x="0" y="33"/>
                      </a:lnTo>
                      <a:lnTo>
                        <a:pt x="0" y="29"/>
                      </a:lnTo>
                      <a:lnTo>
                        <a:pt x="1" y="25"/>
                      </a:lnTo>
                      <a:lnTo>
                        <a:pt x="3" y="20"/>
                      </a:lnTo>
                      <a:lnTo>
                        <a:pt x="6" y="16"/>
                      </a:lnTo>
                      <a:lnTo>
                        <a:pt x="10" y="12"/>
                      </a:lnTo>
                      <a:lnTo>
                        <a:pt x="14" y="8"/>
                      </a:lnTo>
                      <a:lnTo>
                        <a:pt x="20" y="5"/>
                      </a:lnTo>
                      <a:lnTo>
                        <a:pt x="26" y="2"/>
                      </a:lnTo>
                      <a:lnTo>
                        <a:pt x="31" y="1"/>
                      </a:lnTo>
                      <a:lnTo>
                        <a:pt x="37" y="0"/>
                      </a:lnTo>
                      <a:lnTo>
                        <a:pt x="43" y="0"/>
                      </a:lnTo>
                      <a:lnTo>
                        <a:pt x="47" y="0"/>
                      </a:lnTo>
                      <a:lnTo>
                        <a:pt x="52" y="2"/>
                      </a:lnTo>
                      <a:lnTo>
                        <a:pt x="54" y="4"/>
                      </a:lnTo>
                      <a:lnTo>
                        <a:pt x="56"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6" name="Freeform 82"/>
                <p:cNvSpPr>
                  <a:spLocks/>
                </p:cNvSpPr>
                <p:nvPr/>
              </p:nvSpPr>
              <p:spPr bwMode="auto">
                <a:xfrm>
                  <a:off x="3493" y="1361"/>
                  <a:ext cx="67" cy="108"/>
                </a:xfrm>
                <a:custGeom>
                  <a:avLst/>
                  <a:gdLst>
                    <a:gd name="T0" fmla="*/ 0 w 666"/>
                    <a:gd name="T1" fmla="*/ 0 h 992"/>
                    <a:gd name="T2" fmla="*/ 0 w 666"/>
                    <a:gd name="T3" fmla="*/ 0 h 992"/>
                    <a:gd name="T4" fmla="*/ 0 w 666"/>
                    <a:gd name="T5" fmla="*/ 0 h 992"/>
                    <a:gd name="T6" fmla="*/ 0 w 666"/>
                    <a:gd name="T7" fmla="*/ 0 h 992"/>
                    <a:gd name="T8" fmla="*/ 0 w 666"/>
                    <a:gd name="T9" fmla="*/ 0 h 992"/>
                    <a:gd name="T10" fmla="*/ 0 w 666"/>
                    <a:gd name="T11" fmla="*/ 0 h 992"/>
                    <a:gd name="T12" fmla="*/ 0 w 666"/>
                    <a:gd name="T13" fmla="*/ 0 h 992"/>
                    <a:gd name="T14" fmla="*/ 0 w 666"/>
                    <a:gd name="T15" fmla="*/ 0 h 992"/>
                    <a:gd name="T16" fmla="*/ 0 w 666"/>
                    <a:gd name="T17" fmla="*/ 0 h 992"/>
                    <a:gd name="T18" fmla="*/ 0 w 666"/>
                    <a:gd name="T19" fmla="*/ 0 h 992"/>
                    <a:gd name="T20" fmla="*/ 0 w 666"/>
                    <a:gd name="T21" fmla="*/ 0 h 992"/>
                    <a:gd name="T22" fmla="*/ 0 w 666"/>
                    <a:gd name="T23" fmla="*/ 0 h 992"/>
                    <a:gd name="T24" fmla="*/ 0 w 666"/>
                    <a:gd name="T25" fmla="*/ 0 h 992"/>
                    <a:gd name="T26" fmla="*/ 0 w 666"/>
                    <a:gd name="T27" fmla="*/ 0 h 992"/>
                    <a:gd name="T28" fmla="*/ 0 w 666"/>
                    <a:gd name="T29" fmla="*/ 0 h 992"/>
                    <a:gd name="T30" fmla="*/ 0 w 666"/>
                    <a:gd name="T31" fmla="*/ 0 h 992"/>
                    <a:gd name="T32" fmla="*/ 0 w 666"/>
                    <a:gd name="T33" fmla="*/ 0 h 992"/>
                    <a:gd name="T34" fmla="*/ 0 w 666"/>
                    <a:gd name="T35" fmla="*/ 0 h 992"/>
                    <a:gd name="T36" fmla="*/ 0 w 666"/>
                    <a:gd name="T37" fmla="*/ 0 h 992"/>
                    <a:gd name="T38" fmla="*/ 0 w 666"/>
                    <a:gd name="T39" fmla="*/ 0 h 992"/>
                    <a:gd name="T40" fmla="*/ 0 w 666"/>
                    <a:gd name="T41" fmla="*/ 0 h 992"/>
                    <a:gd name="T42" fmla="*/ 0 w 666"/>
                    <a:gd name="T43" fmla="*/ 0 h 9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6"/>
                    <a:gd name="T67" fmla="*/ 0 h 992"/>
                    <a:gd name="T68" fmla="*/ 666 w 666"/>
                    <a:gd name="T69" fmla="*/ 992 h 9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6" h="992">
                      <a:moveTo>
                        <a:pt x="610" y="986"/>
                      </a:moveTo>
                      <a:lnTo>
                        <a:pt x="0" y="35"/>
                      </a:lnTo>
                      <a:lnTo>
                        <a:pt x="56" y="0"/>
                      </a:lnTo>
                      <a:lnTo>
                        <a:pt x="664" y="952"/>
                      </a:lnTo>
                      <a:lnTo>
                        <a:pt x="665" y="955"/>
                      </a:lnTo>
                      <a:lnTo>
                        <a:pt x="666" y="960"/>
                      </a:lnTo>
                      <a:lnTo>
                        <a:pt x="665" y="964"/>
                      </a:lnTo>
                      <a:lnTo>
                        <a:pt x="664" y="969"/>
                      </a:lnTo>
                      <a:lnTo>
                        <a:pt x="660" y="973"/>
                      </a:lnTo>
                      <a:lnTo>
                        <a:pt x="657" y="978"/>
                      </a:lnTo>
                      <a:lnTo>
                        <a:pt x="652" y="981"/>
                      </a:lnTo>
                      <a:lnTo>
                        <a:pt x="648" y="986"/>
                      </a:lnTo>
                      <a:lnTo>
                        <a:pt x="642" y="988"/>
                      </a:lnTo>
                      <a:lnTo>
                        <a:pt x="636" y="990"/>
                      </a:lnTo>
                      <a:lnTo>
                        <a:pt x="631" y="992"/>
                      </a:lnTo>
                      <a:lnTo>
                        <a:pt x="625" y="992"/>
                      </a:lnTo>
                      <a:lnTo>
                        <a:pt x="621" y="992"/>
                      </a:lnTo>
                      <a:lnTo>
                        <a:pt x="616" y="991"/>
                      </a:lnTo>
                      <a:lnTo>
                        <a:pt x="613" y="989"/>
                      </a:lnTo>
                      <a:lnTo>
                        <a:pt x="610" y="98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77" name="Freeform 83"/>
                <p:cNvSpPr>
                  <a:spLocks/>
                </p:cNvSpPr>
                <p:nvPr/>
              </p:nvSpPr>
              <p:spPr bwMode="auto">
                <a:xfrm>
                  <a:off x="3493" y="1361"/>
                  <a:ext cx="67" cy="108"/>
                </a:xfrm>
                <a:custGeom>
                  <a:avLst/>
                  <a:gdLst>
                    <a:gd name="T0" fmla="*/ 0 w 666"/>
                    <a:gd name="T1" fmla="*/ 0 h 992"/>
                    <a:gd name="T2" fmla="*/ 0 w 666"/>
                    <a:gd name="T3" fmla="*/ 0 h 992"/>
                    <a:gd name="T4" fmla="*/ 0 w 666"/>
                    <a:gd name="T5" fmla="*/ 0 h 992"/>
                    <a:gd name="T6" fmla="*/ 0 w 666"/>
                    <a:gd name="T7" fmla="*/ 0 h 992"/>
                    <a:gd name="T8" fmla="*/ 0 w 666"/>
                    <a:gd name="T9" fmla="*/ 0 h 992"/>
                    <a:gd name="T10" fmla="*/ 0 w 666"/>
                    <a:gd name="T11" fmla="*/ 0 h 992"/>
                    <a:gd name="T12" fmla="*/ 0 w 666"/>
                    <a:gd name="T13" fmla="*/ 0 h 992"/>
                    <a:gd name="T14" fmla="*/ 0 w 666"/>
                    <a:gd name="T15" fmla="*/ 0 h 992"/>
                    <a:gd name="T16" fmla="*/ 0 w 666"/>
                    <a:gd name="T17" fmla="*/ 0 h 992"/>
                    <a:gd name="T18" fmla="*/ 0 w 666"/>
                    <a:gd name="T19" fmla="*/ 0 h 992"/>
                    <a:gd name="T20" fmla="*/ 0 w 666"/>
                    <a:gd name="T21" fmla="*/ 0 h 992"/>
                    <a:gd name="T22" fmla="*/ 0 w 666"/>
                    <a:gd name="T23" fmla="*/ 0 h 992"/>
                    <a:gd name="T24" fmla="*/ 0 w 666"/>
                    <a:gd name="T25" fmla="*/ 0 h 992"/>
                    <a:gd name="T26" fmla="*/ 0 w 666"/>
                    <a:gd name="T27" fmla="*/ 0 h 992"/>
                    <a:gd name="T28" fmla="*/ 0 w 666"/>
                    <a:gd name="T29" fmla="*/ 0 h 992"/>
                    <a:gd name="T30" fmla="*/ 0 w 666"/>
                    <a:gd name="T31" fmla="*/ 0 h 992"/>
                    <a:gd name="T32" fmla="*/ 0 w 666"/>
                    <a:gd name="T33" fmla="*/ 0 h 992"/>
                    <a:gd name="T34" fmla="*/ 0 w 666"/>
                    <a:gd name="T35" fmla="*/ 0 h 992"/>
                    <a:gd name="T36" fmla="*/ 0 w 666"/>
                    <a:gd name="T37" fmla="*/ 0 h 992"/>
                    <a:gd name="T38" fmla="*/ 0 w 666"/>
                    <a:gd name="T39" fmla="*/ 0 h 992"/>
                    <a:gd name="T40" fmla="*/ 0 w 666"/>
                    <a:gd name="T41" fmla="*/ 0 h 992"/>
                    <a:gd name="T42" fmla="*/ 0 w 666"/>
                    <a:gd name="T43" fmla="*/ 0 h 99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6"/>
                    <a:gd name="T67" fmla="*/ 0 h 992"/>
                    <a:gd name="T68" fmla="*/ 666 w 666"/>
                    <a:gd name="T69" fmla="*/ 992 h 99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6" h="992">
                      <a:moveTo>
                        <a:pt x="610" y="986"/>
                      </a:moveTo>
                      <a:lnTo>
                        <a:pt x="0" y="35"/>
                      </a:lnTo>
                      <a:lnTo>
                        <a:pt x="56" y="0"/>
                      </a:lnTo>
                      <a:lnTo>
                        <a:pt x="664" y="952"/>
                      </a:lnTo>
                      <a:lnTo>
                        <a:pt x="665" y="955"/>
                      </a:lnTo>
                      <a:lnTo>
                        <a:pt x="666" y="960"/>
                      </a:lnTo>
                      <a:lnTo>
                        <a:pt x="665" y="964"/>
                      </a:lnTo>
                      <a:lnTo>
                        <a:pt x="664" y="969"/>
                      </a:lnTo>
                      <a:lnTo>
                        <a:pt x="660" y="973"/>
                      </a:lnTo>
                      <a:lnTo>
                        <a:pt x="657" y="978"/>
                      </a:lnTo>
                      <a:lnTo>
                        <a:pt x="652" y="981"/>
                      </a:lnTo>
                      <a:lnTo>
                        <a:pt x="648" y="986"/>
                      </a:lnTo>
                      <a:lnTo>
                        <a:pt x="642" y="988"/>
                      </a:lnTo>
                      <a:lnTo>
                        <a:pt x="636" y="990"/>
                      </a:lnTo>
                      <a:lnTo>
                        <a:pt x="631" y="992"/>
                      </a:lnTo>
                      <a:lnTo>
                        <a:pt x="625" y="992"/>
                      </a:lnTo>
                      <a:lnTo>
                        <a:pt x="621" y="992"/>
                      </a:lnTo>
                      <a:lnTo>
                        <a:pt x="616" y="991"/>
                      </a:lnTo>
                      <a:lnTo>
                        <a:pt x="613" y="989"/>
                      </a:lnTo>
                      <a:lnTo>
                        <a:pt x="610" y="98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78" name="Freeform 84"/>
                <p:cNvSpPr>
                  <a:spLocks/>
                </p:cNvSpPr>
                <p:nvPr/>
              </p:nvSpPr>
              <p:spPr bwMode="auto">
                <a:xfrm>
                  <a:off x="3599" y="1215"/>
                  <a:ext cx="64" cy="114"/>
                </a:xfrm>
                <a:custGeom>
                  <a:avLst/>
                  <a:gdLst>
                    <a:gd name="T0" fmla="*/ 0 w 635"/>
                    <a:gd name="T1" fmla="*/ 0 h 1042"/>
                    <a:gd name="T2" fmla="*/ 0 w 635"/>
                    <a:gd name="T3" fmla="*/ 0 h 1042"/>
                    <a:gd name="T4" fmla="*/ 0 w 635"/>
                    <a:gd name="T5" fmla="*/ 0 h 1042"/>
                    <a:gd name="T6" fmla="*/ 0 w 635"/>
                    <a:gd name="T7" fmla="*/ 0 h 1042"/>
                    <a:gd name="T8" fmla="*/ 0 w 635"/>
                    <a:gd name="T9" fmla="*/ 0 h 1042"/>
                    <a:gd name="T10" fmla="*/ 0 w 635"/>
                    <a:gd name="T11" fmla="*/ 0 h 1042"/>
                    <a:gd name="T12" fmla="*/ 0 w 635"/>
                    <a:gd name="T13" fmla="*/ 0 h 1042"/>
                    <a:gd name="T14" fmla="*/ 0 w 635"/>
                    <a:gd name="T15" fmla="*/ 0 h 1042"/>
                    <a:gd name="T16" fmla="*/ 0 w 635"/>
                    <a:gd name="T17" fmla="*/ 0 h 1042"/>
                    <a:gd name="T18" fmla="*/ 0 w 635"/>
                    <a:gd name="T19" fmla="*/ 0 h 1042"/>
                    <a:gd name="T20" fmla="*/ 0 w 635"/>
                    <a:gd name="T21" fmla="*/ 0 h 1042"/>
                    <a:gd name="T22" fmla="*/ 0 w 635"/>
                    <a:gd name="T23" fmla="*/ 0 h 1042"/>
                    <a:gd name="T24" fmla="*/ 0 w 635"/>
                    <a:gd name="T25" fmla="*/ 0 h 1042"/>
                    <a:gd name="T26" fmla="*/ 0 w 635"/>
                    <a:gd name="T27" fmla="*/ 0 h 1042"/>
                    <a:gd name="T28" fmla="*/ 0 w 635"/>
                    <a:gd name="T29" fmla="*/ 0 h 1042"/>
                    <a:gd name="T30" fmla="*/ 0 w 635"/>
                    <a:gd name="T31" fmla="*/ 0 h 1042"/>
                    <a:gd name="T32" fmla="*/ 0 w 635"/>
                    <a:gd name="T33" fmla="*/ 0 h 1042"/>
                    <a:gd name="T34" fmla="*/ 0 w 635"/>
                    <a:gd name="T35" fmla="*/ 0 h 1042"/>
                    <a:gd name="T36" fmla="*/ 0 w 635"/>
                    <a:gd name="T37" fmla="*/ 0 h 1042"/>
                    <a:gd name="T38" fmla="*/ 0 w 635"/>
                    <a:gd name="T39" fmla="*/ 0 h 1042"/>
                    <a:gd name="T40" fmla="*/ 0 w 635"/>
                    <a:gd name="T41" fmla="*/ 0 h 1042"/>
                    <a:gd name="T42" fmla="*/ 0 w 635"/>
                    <a:gd name="T43" fmla="*/ 0 h 1042"/>
                    <a:gd name="T44" fmla="*/ 0 w 635"/>
                    <a:gd name="T45" fmla="*/ 0 h 1042"/>
                    <a:gd name="T46" fmla="*/ 0 w 635"/>
                    <a:gd name="T47" fmla="*/ 0 h 1042"/>
                    <a:gd name="T48" fmla="*/ 0 w 635"/>
                    <a:gd name="T49" fmla="*/ 0 h 1042"/>
                    <a:gd name="T50" fmla="*/ 0 w 635"/>
                    <a:gd name="T51" fmla="*/ 0 h 1042"/>
                    <a:gd name="T52" fmla="*/ 0 w 635"/>
                    <a:gd name="T53" fmla="*/ 0 h 1042"/>
                    <a:gd name="T54" fmla="*/ 0 w 635"/>
                    <a:gd name="T55" fmla="*/ 0 h 1042"/>
                    <a:gd name="T56" fmla="*/ 0 w 635"/>
                    <a:gd name="T57" fmla="*/ 0 h 1042"/>
                    <a:gd name="T58" fmla="*/ 0 w 635"/>
                    <a:gd name="T59" fmla="*/ 0 h 1042"/>
                    <a:gd name="T60" fmla="*/ 0 w 635"/>
                    <a:gd name="T61" fmla="*/ 0 h 1042"/>
                    <a:gd name="T62" fmla="*/ 0 w 635"/>
                    <a:gd name="T63" fmla="*/ 0 h 1042"/>
                    <a:gd name="T64" fmla="*/ 0 w 635"/>
                    <a:gd name="T65" fmla="*/ 0 h 1042"/>
                    <a:gd name="T66" fmla="*/ 0 w 635"/>
                    <a:gd name="T67" fmla="*/ 0 h 1042"/>
                    <a:gd name="T68" fmla="*/ 0 w 635"/>
                    <a:gd name="T69" fmla="*/ 0 h 1042"/>
                    <a:gd name="T70" fmla="*/ 0 w 635"/>
                    <a:gd name="T71" fmla="*/ 0 h 1042"/>
                    <a:gd name="T72" fmla="*/ 0 w 635"/>
                    <a:gd name="T73" fmla="*/ 0 h 1042"/>
                    <a:gd name="T74" fmla="*/ 0 w 635"/>
                    <a:gd name="T75" fmla="*/ 0 h 10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5"/>
                    <a:gd name="T115" fmla="*/ 0 h 1042"/>
                    <a:gd name="T116" fmla="*/ 635 w 635"/>
                    <a:gd name="T117" fmla="*/ 1042 h 10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5" h="1042">
                      <a:moveTo>
                        <a:pt x="578" y="1035"/>
                      </a:move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634" y="1003"/>
                      </a:lnTo>
                      <a:lnTo>
                        <a:pt x="635" y="1007"/>
                      </a:lnTo>
                      <a:lnTo>
                        <a:pt x="635" y="1010"/>
                      </a:lnTo>
                      <a:lnTo>
                        <a:pt x="634" y="1015"/>
                      </a:lnTo>
                      <a:lnTo>
                        <a:pt x="631" y="1019"/>
                      </a:lnTo>
                      <a:lnTo>
                        <a:pt x="629" y="1024"/>
                      </a:lnTo>
                      <a:lnTo>
                        <a:pt x="624" y="1028"/>
                      </a:lnTo>
                      <a:lnTo>
                        <a:pt x="620" y="1032"/>
                      </a:lnTo>
                      <a:lnTo>
                        <a:pt x="615" y="1035"/>
                      </a:lnTo>
                      <a:lnTo>
                        <a:pt x="610" y="1039"/>
                      </a:lnTo>
                      <a:lnTo>
                        <a:pt x="604" y="1041"/>
                      </a:lnTo>
                      <a:lnTo>
                        <a:pt x="598" y="1042"/>
                      </a:lnTo>
                      <a:lnTo>
                        <a:pt x="593" y="1042"/>
                      </a:lnTo>
                      <a:lnTo>
                        <a:pt x="588" y="1042"/>
                      </a:lnTo>
                      <a:lnTo>
                        <a:pt x="584" y="1040"/>
                      </a:lnTo>
                      <a:lnTo>
                        <a:pt x="580" y="1037"/>
                      </a:lnTo>
                      <a:lnTo>
                        <a:pt x="578" y="103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379" name="Freeform 85"/>
                <p:cNvSpPr>
                  <a:spLocks/>
                </p:cNvSpPr>
                <p:nvPr/>
              </p:nvSpPr>
              <p:spPr bwMode="auto">
                <a:xfrm>
                  <a:off x="3599" y="1215"/>
                  <a:ext cx="64" cy="114"/>
                </a:xfrm>
                <a:custGeom>
                  <a:avLst/>
                  <a:gdLst>
                    <a:gd name="T0" fmla="*/ 0 w 635"/>
                    <a:gd name="T1" fmla="*/ 0 h 1042"/>
                    <a:gd name="T2" fmla="*/ 0 w 635"/>
                    <a:gd name="T3" fmla="*/ 0 h 1042"/>
                    <a:gd name="T4" fmla="*/ 0 w 635"/>
                    <a:gd name="T5" fmla="*/ 0 h 1042"/>
                    <a:gd name="T6" fmla="*/ 0 w 635"/>
                    <a:gd name="T7" fmla="*/ 0 h 1042"/>
                    <a:gd name="T8" fmla="*/ 0 w 635"/>
                    <a:gd name="T9" fmla="*/ 0 h 1042"/>
                    <a:gd name="T10" fmla="*/ 0 w 635"/>
                    <a:gd name="T11" fmla="*/ 0 h 1042"/>
                    <a:gd name="T12" fmla="*/ 0 w 635"/>
                    <a:gd name="T13" fmla="*/ 0 h 1042"/>
                    <a:gd name="T14" fmla="*/ 0 w 635"/>
                    <a:gd name="T15" fmla="*/ 0 h 1042"/>
                    <a:gd name="T16" fmla="*/ 0 w 635"/>
                    <a:gd name="T17" fmla="*/ 0 h 1042"/>
                    <a:gd name="T18" fmla="*/ 0 w 635"/>
                    <a:gd name="T19" fmla="*/ 0 h 1042"/>
                    <a:gd name="T20" fmla="*/ 0 w 635"/>
                    <a:gd name="T21" fmla="*/ 0 h 1042"/>
                    <a:gd name="T22" fmla="*/ 0 w 635"/>
                    <a:gd name="T23" fmla="*/ 0 h 1042"/>
                    <a:gd name="T24" fmla="*/ 0 w 635"/>
                    <a:gd name="T25" fmla="*/ 0 h 1042"/>
                    <a:gd name="T26" fmla="*/ 0 w 635"/>
                    <a:gd name="T27" fmla="*/ 0 h 1042"/>
                    <a:gd name="T28" fmla="*/ 0 w 635"/>
                    <a:gd name="T29" fmla="*/ 0 h 1042"/>
                    <a:gd name="T30" fmla="*/ 0 w 635"/>
                    <a:gd name="T31" fmla="*/ 0 h 1042"/>
                    <a:gd name="T32" fmla="*/ 0 w 635"/>
                    <a:gd name="T33" fmla="*/ 0 h 1042"/>
                    <a:gd name="T34" fmla="*/ 0 w 635"/>
                    <a:gd name="T35" fmla="*/ 0 h 1042"/>
                    <a:gd name="T36" fmla="*/ 0 w 635"/>
                    <a:gd name="T37" fmla="*/ 0 h 1042"/>
                    <a:gd name="T38" fmla="*/ 0 w 635"/>
                    <a:gd name="T39" fmla="*/ 0 h 1042"/>
                    <a:gd name="T40" fmla="*/ 0 w 635"/>
                    <a:gd name="T41" fmla="*/ 0 h 1042"/>
                    <a:gd name="T42" fmla="*/ 0 w 635"/>
                    <a:gd name="T43" fmla="*/ 0 h 1042"/>
                    <a:gd name="T44" fmla="*/ 0 w 635"/>
                    <a:gd name="T45" fmla="*/ 0 h 1042"/>
                    <a:gd name="T46" fmla="*/ 0 w 635"/>
                    <a:gd name="T47" fmla="*/ 0 h 1042"/>
                    <a:gd name="T48" fmla="*/ 0 w 635"/>
                    <a:gd name="T49" fmla="*/ 0 h 1042"/>
                    <a:gd name="T50" fmla="*/ 0 w 635"/>
                    <a:gd name="T51" fmla="*/ 0 h 1042"/>
                    <a:gd name="T52" fmla="*/ 0 w 635"/>
                    <a:gd name="T53" fmla="*/ 0 h 1042"/>
                    <a:gd name="T54" fmla="*/ 0 w 635"/>
                    <a:gd name="T55" fmla="*/ 0 h 1042"/>
                    <a:gd name="T56" fmla="*/ 0 w 635"/>
                    <a:gd name="T57" fmla="*/ 0 h 1042"/>
                    <a:gd name="T58" fmla="*/ 0 w 635"/>
                    <a:gd name="T59" fmla="*/ 0 h 1042"/>
                    <a:gd name="T60" fmla="*/ 0 w 635"/>
                    <a:gd name="T61" fmla="*/ 0 h 1042"/>
                    <a:gd name="T62" fmla="*/ 0 w 635"/>
                    <a:gd name="T63" fmla="*/ 0 h 1042"/>
                    <a:gd name="T64" fmla="*/ 0 w 635"/>
                    <a:gd name="T65" fmla="*/ 0 h 1042"/>
                    <a:gd name="T66" fmla="*/ 0 w 635"/>
                    <a:gd name="T67" fmla="*/ 0 h 1042"/>
                    <a:gd name="T68" fmla="*/ 0 w 635"/>
                    <a:gd name="T69" fmla="*/ 0 h 1042"/>
                    <a:gd name="T70" fmla="*/ 0 w 635"/>
                    <a:gd name="T71" fmla="*/ 0 h 1042"/>
                    <a:gd name="T72" fmla="*/ 0 w 635"/>
                    <a:gd name="T73" fmla="*/ 0 h 1042"/>
                    <a:gd name="T74" fmla="*/ 0 w 635"/>
                    <a:gd name="T75" fmla="*/ 0 h 10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5"/>
                    <a:gd name="T115" fmla="*/ 0 h 1042"/>
                    <a:gd name="T116" fmla="*/ 635 w 635"/>
                    <a:gd name="T117" fmla="*/ 1042 h 10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5" h="1042">
                      <a:moveTo>
                        <a:pt x="578" y="1035"/>
                      </a:move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634" y="1003"/>
                      </a:lnTo>
                      <a:lnTo>
                        <a:pt x="635" y="1007"/>
                      </a:lnTo>
                      <a:lnTo>
                        <a:pt x="635" y="1010"/>
                      </a:lnTo>
                      <a:lnTo>
                        <a:pt x="634" y="1015"/>
                      </a:lnTo>
                      <a:lnTo>
                        <a:pt x="631" y="1019"/>
                      </a:lnTo>
                      <a:lnTo>
                        <a:pt x="629" y="1024"/>
                      </a:lnTo>
                      <a:lnTo>
                        <a:pt x="624" y="1028"/>
                      </a:lnTo>
                      <a:lnTo>
                        <a:pt x="620" y="1032"/>
                      </a:lnTo>
                      <a:lnTo>
                        <a:pt x="615" y="1035"/>
                      </a:lnTo>
                      <a:lnTo>
                        <a:pt x="610" y="1039"/>
                      </a:lnTo>
                      <a:lnTo>
                        <a:pt x="604" y="1041"/>
                      </a:lnTo>
                      <a:lnTo>
                        <a:pt x="598" y="1042"/>
                      </a:lnTo>
                      <a:lnTo>
                        <a:pt x="593" y="1042"/>
                      </a:lnTo>
                      <a:lnTo>
                        <a:pt x="588" y="1042"/>
                      </a:lnTo>
                      <a:lnTo>
                        <a:pt x="584" y="1040"/>
                      </a:lnTo>
                      <a:lnTo>
                        <a:pt x="580" y="1037"/>
                      </a:lnTo>
                      <a:lnTo>
                        <a:pt x="578" y="1035"/>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380" name="Freeform 86"/>
                <p:cNvSpPr>
                  <a:spLocks/>
                </p:cNvSpPr>
                <p:nvPr/>
              </p:nvSpPr>
              <p:spPr bwMode="auto">
                <a:xfrm>
                  <a:off x="3599" y="1215"/>
                  <a:ext cx="6" cy="6"/>
                </a:xfrm>
                <a:custGeom>
                  <a:avLst/>
                  <a:gdLst>
                    <a:gd name="T0" fmla="*/ 0 w 59"/>
                    <a:gd name="T1" fmla="*/ 0 h 46"/>
                    <a:gd name="T2" fmla="*/ 0 w 59"/>
                    <a:gd name="T3" fmla="*/ 0 h 46"/>
                    <a:gd name="T4" fmla="*/ 0 w 59"/>
                    <a:gd name="T5" fmla="*/ 0 h 46"/>
                    <a:gd name="T6" fmla="*/ 0 w 59"/>
                    <a:gd name="T7" fmla="*/ 0 h 46"/>
                    <a:gd name="T8" fmla="*/ 0 w 59"/>
                    <a:gd name="T9" fmla="*/ 0 h 46"/>
                    <a:gd name="T10" fmla="*/ 0 w 59"/>
                    <a:gd name="T11" fmla="*/ 0 h 46"/>
                    <a:gd name="T12" fmla="*/ 0 w 59"/>
                    <a:gd name="T13" fmla="*/ 0 h 46"/>
                    <a:gd name="T14" fmla="*/ 0 w 59"/>
                    <a:gd name="T15" fmla="*/ 0 h 46"/>
                    <a:gd name="T16" fmla="*/ 0 w 59"/>
                    <a:gd name="T17" fmla="*/ 0 h 46"/>
                    <a:gd name="T18" fmla="*/ 0 w 59"/>
                    <a:gd name="T19" fmla="*/ 0 h 46"/>
                    <a:gd name="T20" fmla="*/ 0 w 59"/>
                    <a:gd name="T21" fmla="*/ 0 h 46"/>
                    <a:gd name="T22" fmla="*/ 0 w 59"/>
                    <a:gd name="T23" fmla="*/ 0 h 46"/>
                    <a:gd name="T24" fmla="*/ 0 w 59"/>
                    <a:gd name="T25" fmla="*/ 0 h 46"/>
                    <a:gd name="T26" fmla="*/ 0 w 59"/>
                    <a:gd name="T27" fmla="*/ 0 h 46"/>
                    <a:gd name="T28" fmla="*/ 0 w 59"/>
                    <a:gd name="T29" fmla="*/ 0 h 46"/>
                    <a:gd name="T30" fmla="*/ 0 w 59"/>
                    <a:gd name="T31" fmla="*/ 0 h 46"/>
                    <a:gd name="T32" fmla="*/ 0 w 59"/>
                    <a:gd name="T33" fmla="*/ 0 h 46"/>
                    <a:gd name="T34" fmla="*/ 0 w 59"/>
                    <a:gd name="T35" fmla="*/ 0 h 46"/>
                    <a:gd name="T36" fmla="*/ 0 w 59"/>
                    <a:gd name="T37" fmla="*/ 0 h 46"/>
                    <a:gd name="T38" fmla="*/ 0 w 59"/>
                    <a:gd name="T39" fmla="*/ 0 h 46"/>
                    <a:gd name="T40" fmla="*/ 0 w 59"/>
                    <a:gd name="T41" fmla="*/ 0 h 46"/>
                    <a:gd name="T42" fmla="*/ 0 w 59"/>
                    <a:gd name="T43" fmla="*/ 0 h 46"/>
                    <a:gd name="T44" fmla="*/ 0 w 59"/>
                    <a:gd name="T45" fmla="*/ 0 h 46"/>
                    <a:gd name="T46" fmla="*/ 0 w 59"/>
                    <a:gd name="T47" fmla="*/ 0 h 46"/>
                    <a:gd name="T48" fmla="*/ 0 w 59"/>
                    <a:gd name="T49" fmla="*/ 0 h 46"/>
                    <a:gd name="T50" fmla="*/ 0 w 59"/>
                    <a:gd name="T51" fmla="*/ 0 h 46"/>
                    <a:gd name="T52" fmla="*/ 0 w 59"/>
                    <a:gd name="T53" fmla="*/ 0 h 46"/>
                    <a:gd name="T54" fmla="*/ 0 w 59"/>
                    <a:gd name="T55" fmla="*/ 0 h 46"/>
                    <a:gd name="T56" fmla="*/ 0 w 59"/>
                    <a:gd name="T57" fmla="*/ 0 h 46"/>
                    <a:gd name="T58" fmla="*/ 0 w 59"/>
                    <a:gd name="T59" fmla="*/ 0 h 46"/>
                    <a:gd name="T60" fmla="*/ 0 w 59"/>
                    <a:gd name="T61" fmla="*/ 0 h 46"/>
                    <a:gd name="T62" fmla="*/ 0 w 59"/>
                    <a:gd name="T63" fmla="*/ 0 h 46"/>
                    <a:gd name="T64" fmla="*/ 0 w 5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6"/>
                    <a:gd name="T101" fmla="*/ 59 w 5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6">
                      <a:moveTo>
                        <a:pt x="38" y="40"/>
                      </a:moveTo>
                      <a:lnTo>
                        <a:pt x="33" y="42"/>
                      </a:lnTo>
                      <a:lnTo>
                        <a:pt x="27" y="44"/>
                      </a:lnTo>
                      <a:lnTo>
                        <a:pt x="21" y="45"/>
                      </a:lnTo>
                      <a:lnTo>
                        <a:pt x="16" y="46"/>
                      </a:lnTo>
                      <a:lnTo>
                        <a:pt x="11" y="46"/>
                      </a:lnTo>
                      <a:lnTo>
                        <a:pt x="7" y="44"/>
                      </a:lnTo>
                      <a:lnTo>
                        <a:pt x="3" y="43"/>
                      </a:ln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59" y="10"/>
                      </a:lnTo>
                      <a:lnTo>
                        <a:pt x="59" y="15"/>
                      </a:lnTo>
                      <a:lnTo>
                        <a:pt x="59" y="18"/>
                      </a:lnTo>
                      <a:lnTo>
                        <a:pt x="56" y="23"/>
                      </a:lnTo>
                      <a:lnTo>
                        <a:pt x="53" y="27"/>
                      </a:lnTo>
                      <a:lnTo>
                        <a:pt x="48" y="32"/>
                      </a:lnTo>
                      <a:lnTo>
                        <a:pt x="44" y="36"/>
                      </a:lnTo>
                      <a:lnTo>
                        <a:pt x="38" y="4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81" name="Freeform 87"/>
                <p:cNvSpPr>
                  <a:spLocks/>
                </p:cNvSpPr>
                <p:nvPr/>
              </p:nvSpPr>
              <p:spPr bwMode="auto">
                <a:xfrm>
                  <a:off x="3599" y="1215"/>
                  <a:ext cx="6" cy="6"/>
                </a:xfrm>
                <a:custGeom>
                  <a:avLst/>
                  <a:gdLst>
                    <a:gd name="T0" fmla="*/ 0 w 59"/>
                    <a:gd name="T1" fmla="*/ 0 h 46"/>
                    <a:gd name="T2" fmla="*/ 0 w 59"/>
                    <a:gd name="T3" fmla="*/ 0 h 46"/>
                    <a:gd name="T4" fmla="*/ 0 w 59"/>
                    <a:gd name="T5" fmla="*/ 0 h 46"/>
                    <a:gd name="T6" fmla="*/ 0 w 59"/>
                    <a:gd name="T7" fmla="*/ 0 h 46"/>
                    <a:gd name="T8" fmla="*/ 0 w 59"/>
                    <a:gd name="T9" fmla="*/ 0 h 46"/>
                    <a:gd name="T10" fmla="*/ 0 w 59"/>
                    <a:gd name="T11" fmla="*/ 0 h 46"/>
                    <a:gd name="T12" fmla="*/ 0 w 59"/>
                    <a:gd name="T13" fmla="*/ 0 h 46"/>
                    <a:gd name="T14" fmla="*/ 0 w 59"/>
                    <a:gd name="T15" fmla="*/ 0 h 46"/>
                    <a:gd name="T16" fmla="*/ 0 w 59"/>
                    <a:gd name="T17" fmla="*/ 0 h 46"/>
                    <a:gd name="T18" fmla="*/ 0 w 59"/>
                    <a:gd name="T19" fmla="*/ 0 h 46"/>
                    <a:gd name="T20" fmla="*/ 0 w 59"/>
                    <a:gd name="T21" fmla="*/ 0 h 46"/>
                    <a:gd name="T22" fmla="*/ 0 w 59"/>
                    <a:gd name="T23" fmla="*/ 0 h 46"/>
                    <a:gd name="T24" fmla="*/ 0 w 59"/>
                    <a:gd name="T25" fmla="*/ 0 h 46"/>
                    <a:gd name="T26" fmla="*/ 0 w 59"/>
                    <a:gd name="T27" fmla="*/ 0 h 46"/>
                    <a:gd name="T28" fmla="*/ 0 w 59"/>
                    <a:gd name="T29" fmla="*/ 0 h 46"/>
                    <a:gd name="T30" fmla="*/ 0 w 59"/>
                    <a:gd name="T31" fmla="*/ 0 h 46"/>
                    <a:gd name="T32" fmla="*/ 0 w 59"/>
                    <a:gd name="T33" fmla="*/ 0 h 46"/>
                    <a:gd name="T34" fmla="*/ 0 w 59"/>
                    <a:gd name="T35" fmla="*/ 0 h 46"/>
                    <a:gd name="T36" fmla="*/ 0 w 59"/>
                    <a:gd name="T37" fmla="*/ 0 h 46"/>
                    <a:gd name="T38" fmla="*/ 0 w 59"/>
                    <a:gd name="T39" fmla="*/ 0 h 46"/>
                    <a:gd name="T40" fmla="*/ 0 w 59"/>
                    <a:gd name="T41" fmla="*/ 0 h 46"/>
                    <a:gd name="T42" fmla="*/ 0 w 59"/>
                    <a:gd name="T43" fmla="*/ 0 h 46"/>
                    <a:gd name="T44" fmla="*/ 0 w 59"/>
                    <a:gd name="T45" fmla="*/ 0 h 46"/>
                    <a:gd name="T46" fmla="*/ 0 w 59"/>
                    <a:gd name="T47" fmla="*/ 0 h 46"/>
                    <a:gd name="T48" fmla="*/ 0 w 59"/>
                    <a:gd name="T49" fmla="*/ 0 h 46"/>
                    <a:gd name="T50" fmla="*/ 0 w 59"/>
                    <a:gd name="T51" fmla="*/ 0 h 46"/>
                    <a:gd name="T52" fmla="*/ 0 w 59"/>
                    <a:gd name="T53" fmla="*/ 0 h 46"/>
                    <a:gd name="T54" fmla="*/ 0 w 59"/>
                    <a:gd name="T55" fmla="*/ 0 h 46"/>
                    <a:gd name="T56" fmla="*/ 0 w 59"/>
                    <a:gd name="T57" fmla="*/ 0 h 46"/>
                    <a:gd name="T58" fmla="*/ 0 w 59"/>
                    <a:gd name="T59" fmla="*/ 0 h 46"/>
                    <a:gd name="T60" fmla="*/ 0 w 59"/>
                    <a:gd name="T61" fmla="*/ 0 h 46"/>
                    <a:gd name="T62" fmla="*/ 0 w 59"/>
                    <a:gd name="T63" fmla="*/ 0 h 46"/>
                    <a:gd name="T64" fmla="*/ 0 w 5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6"/>
                    <a:gd name="T101" fmla="*/ 59 w 5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6">
                      <a:moveTo>
                        <a:pt x="38" y="40"/>
                      </a:moveTo>
                      <a:lnTo>
                        <a:pt x="33" y="42"/>
                      </a:lnTo>
                      <a:lnTo>
                        <a:pt x="27" y="44"/>
                      </a:lnTo>
                      <a:lnTo>
                        <a:pt x="21" y="45"/>
                      </a:lnTo>
                      <a:lnTo>
                        <a:pt x="16" y="46"/>
                      </a:lnTo>
                      <a:lnTo>
                        <a:pt x="11" y="46"/>
                      </a:lnTo>
                      <a:lnTo>
                        <a:pt x="7" y="44"/>
                      </a:lnTo>
                      <a:lnTo>
                        <a:pt x="3" y="43"/>
                      </a:lnTo>
                      <a:lnTo>
                        <a:pt x="1" y="40"/>
                      </a:lnTo>
                      <a:lnTo>
                        <a:pt x="0" y="36"/>
                      </a:lnTo>
                      <a:lnTo>
                        <a:pt x="0" y="33"/>
                      </a:lnTo>
                      <a:lnTo>
                        <a:pt x="1" y="28"/>
                      </a:lnTo>
                      <a:lnTo>
                        <a:pt x="2" y="24"/>
                      </a:lnTo>
                      <a:lnTo>
                        <a:pt x="5" y="19"/>
                      </a:lnTo>
                      <a:lnTo>
                        <a:pt x="10" y="15"/>
                      </a:lnTo>
                      <a:lnTo>
                        <a:pt x="14" y="10"/>
                      </a:lnTo>
                      <a:lnTo>
                        <a:pt x="20" y="7"/>
                      </a:lnTo>
                      <a:lnTo>
                        <a:pt x="26" y="4"/>
                      </a:lnTo>
                      <a:lnTo>
                        <a:pt x="31" y="2"/>
                      </a:lnTo>
                      <a:lnTo>
                        <a:pt x="37" y="1"/>
                      </a:lnTo>
                      <a:lnTo>
                        <a:pt x="43" y="0"/>
                      </a:lnTo>
                      <a:lnTo>
                        <a:pt x="47" y="1"/>
                      </a:lnTo>
                      <a:lnTo>
                        <a:pt x="52" y="2"/>
                      </a:lnTo>
                      <a:lnTo>
                        <a:pt x="55" y="4"/>
                      </a:lnTo>
                      <a:lnTo>
                        <a:pt x="58" y="7"/>
                      </a:lnTo>
                      <a:lnTo>
                        <a:pt x="59" y="10"/>
                      </a:lnTo>
                      <a:lnTo>
                        <a:pt x="59" y="15"/>
                      </a:lnTo>
                      <a:lnTo>
                        <a:pt x="59" y="18"/>
                      </a:lnTo>
                      <a:lnTo>
                        <a:pt x="56" y="23"/>
                      </a:lnTo>
                      <a:lnTo>
                        <a:pt x="53" y="27"/>
                      </a:lnTo>
                      <a:lnTo>
                        <a:pt x="48" y="32"/>
                      </a:lnTo>
                      <a:lnTo>
                        <a:pt x="44" y="36"/>
                      </a:lnTo>
                      <a:lnTo>
                        <a:pt x="38" y="4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82" name="Freeform 88"/>
                <p:cNvSpPr>
                  <a:spLocks/>
                </p:cNvSpPr>
                <p:nvPr/>
              </p:nvSpPr>
              <p:spPr bwMode="auto">
                <a:xfrm>
                  <a:off x="3778" y="1216"/>
                  <a:ext cx="62" cy="104"/>
                </a:xfrm>
                <a:custGeom>
                  <a:avLst/>
                  <a:gdLst>
                    <a:gd name="T0" fmla="*/ 0 w 620"/>
                    <a:gd name="T1" fmla="*/ 0 h 941"/>
                    <a:gd name="T2" fmla="*/ 0 w 620"/>
                    <a:gd name="T3" fmla="*/ 0 h 941"/>
                    <a:gd name="T4" fmla="*/ 0 w 620"/>
                    <a:gd name="T5" fmla="*/ 0 h 941"/>
                    <a:gd name="T6" fmla="*/ 0 w 620"/>
                    <a:gd name="T7" fmla="*/ 0 h 941"/>
                    <a:gd name="T8" fmla="*/ 0 w 620"/>
                    <a:gd name="T9" fmla="*/ 0 h 941"/>
                    <a:gd name="T10" fmla="*/ 0 w 620"/>
                    <a:gd name="T11" fmla="*/ 0 h 941"/>
                    <a:gd name="T12" fmla="*/ 0 w 620"/>
                    <a:gd name="T13" fmla="*/ 0 h 941"/>
                    <a:gd name="T14" fmla="*/ 0 w 620"/>
                    <a:gd name="T15" fmla="*/ 0 h 941"/>
                    <a:gd name="T16" fmla="*/ 0 w 620"/>
                    <a:gd name="T17" fmla="*/ 0 h 941"/>
                    <a:gd name="T18" fmla="*/ 0 w 620"/>
                    <a:gd name="T19" fmla="*/ 0 h 941"/>
                    <a:gd name="T20" fmla="*/ 0 w 620"/>
                    <a:gd name="T21" fmla="*/ 0 h 941"/>
                    <a:gd name="T22" fmla="*/ 0 w 620"/>
                    <a:gd name="T23" fmla="*/ 0 h 941"/>
                    <a:gd name="T24" fmla="*/ 0 w 620"/>
                    <a:gd name="T25" fmla="*/ 0 h 941"/>
                    <a:gd name="T26" fmla="*/ 0 w 620"/>
                    <a:gd name="T27" fmla="*/ 0 h 941"/>
                    <a:gd name="T28" fmla="*/ 0 w 620"/>
                    <a:gd name="T29" fmla="*/ 0 h 941"/>
                    <a:gd name="T30" fmla="*/ 0 w 620"/>
                    <a:gd name="T31" fmla="*/ 0 h 941"/>
                    <a:gd name="T32" fmla="*/ 0 w 620"/>
                    <a:gd name="T33" fmla="*/ 0 h 941"/>
                    <a:gd name="T34" fmla="*/ 0 w 620"/>
                    <a:gd name="T35" fmla="*/ 0 h 941"/>
                    <a:gd name="T36" fmla="*/ 0 w 620"/>
                    <a:gd name="T37" fmla="*/ 0 h 941"/>
                    <a:gd name="T38" fmla="*/ 0 w 620"/>
                    <a:gd name="T39" fmla="*/ 0 h 941"/>
                    <a:gd name="T40" fmla="*/ 0 w 620"/>
                    <a:gd name="T41" fmla="*/ 0 h 941"/>
                    <a:gd name="T42" fmla="*/ 0 w 620"/>
                    <a:gd name="T43" fmla="*/ 0 h 9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0"/>
                    <a:gd name="T67" fmla="*/ 0 h 941"/>
                    <a:gd name="T68" fmla="*/ 620 w 620"/>
                    <a:gd name="T69" fmla="*/ 941 h 9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0" h="941">
                      <a:moveTo>
                        <a:pt x="57" y="8"/>
                      </a:moveTo>
                      <a:lnTo>
                        <a:pt x="620" y="906"/>
                      </a:lnTo>
                      <a:lnTo>
                        <a:pt x="564" y="941"/>
                      </a:lnTo>
                      <a:lnTo>
                        <a:pt x="3" y="42"/>
                      </a:lnTo>
                      <a:lnTo>
                        <a:pt x="2" y="38"/>
                      </a:lnTo>
                      <a:lnTo>
                        <a:pt x="0" y="34"/>
                      </a:lnTo>
                      <a:lnTo>
                        <a:pt x="2" y="30"/>
                      </a:lnTo>
                      <a:lnTo>
                        <a:pt x="3" y="24"/>
                      </a:lnTo>
                      <a:lnTo>
                        <a:pt x="6" y="19"/>
                      </a:lnTo>
                      <a:lnTo>
                        <a:pt x="10" y="15"/>
                      </a:lnTo>
                      <a:lnTo>
                        <a:pt x="14" y="10"/>
                      </a:lnTo>
                      <a:lnTo>
                        <a:pt x="19" y="7"/>
                      </a:lnTo>
                      <a:lnTo>
                        <a:pt x="24" y="5"/>
                      </a:lnTo>
                      <a:lnTo>
                        <a:pt x="30" y="2"/>
                      </a:lnTo>
                      <a:lnTo>
                        <a:pt x="36" y="1"/>
                      </a:lnTo>
                      <a:lnTo>
                        <a:pt x="41" y="0"/>
                      </a:lnTo>
                      <a:lnTo>
                        <a:pt x="46" y="1"/>
                      </a:lnTo>
                      <a:lnTo>
                        <a:pt x="50" y="2"/>
                      </a:lnTo>
                      <a:lnTo>
                        <a:pt x="54" y="5"/>
                      </a:lnTo>
                      <a:lnTo>
                        <a:pt x="57"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83" name="Freeform 89"/>
                <p:cNvSpPr>
                  <a:spLocks/>
                </p:cNvSpPr>
                <p:nvPr/>
              </p:nvSpPr>
              <p:spPr bwMode="auto">
                <a:xfrm>
                  <a:off x="3785" y="1212"/>
                  <a:ext cx="62" cy="103"/>
                </a:xfrm>
                <a:custGeom>
                  <a:avLst/>
                  <a:gdLst>
                    <a:gd name="T0" fmla="*/ 0 w 620"/>
                    <a:gd name="T1" fmla="*/ 0 h 941"/>
                    <a:gd name="T2" fmla="*/ 0 w 620"/>
                    <a:gd name="T3" fmla="*/ 0 h 941"/>
                    <a:gd name="T4" fmla="*/ 0 w 620"/>
                    <a:gd name="T5" fmla="*/ 0 h 941"/>
                    <a:gd name="T6" fmla="*/ 0 w 620"/>
                    <a:gd name="T7" fmla="*/ 0 h 941"/>
                    <a:gd name="T8" fmla="*/ 0 w 620"/>
                    <a:gd name="T9" fmla="*/ 0 h 941"/>
                    <a:gd name="T10" fmla="*/ 0 w 620"/>
                    <a:gd name="T11" fmla="*/ 0 h 941"/>
                    <a:gd name="T12" fmla="*/ 0 w 620"/>
                    <a:gd name="T13" fmla="*/ 0 h 941"/>
                    <a:gd name="T14" fmla="*/ 0 w 620"/>
                    <a:gd name="T15" fmla="*/ 0 h 941"/>
                    <a:gd name="T16" fmla="*/ 0 w 620"/>
                    <a:gd name="T17" fmla="*/ 0 h 941"/>
                    <a:gd name="T18" fmla="*/ 0 w 620"/>
                    <a:gd name="T19" fmla="*/ 0 h 941"/>
                    <a:gd name="T20" fmla="*/ 0 w 620"/>
                    <a:gd name="T21" fmla="*/ 0 h 941"/>
                    <a:gd name="T22" fmla="*/ 0 w 620"/>
                    <a:gd name="T23" fmla="*/ 0 h 941"/>
                    <a:gd name="T24" fmla="*/ 0 w 620"/>
                    <a:gd name="T25" fmla="*/ 0 h 941"/>
                    <a:gd name="T26" fmla="*/ 0 w 620"/>
                    <a:gd name="T27" fmla="*/ 0 h 941"/>
                    <a:gd name="T28" fmla="*/ 0 w 620"/>
                    <a:gd name="T29" fmla="*/ 0 h 941"/>
                    <a:gd name="T30" fmla="*/ 0 w 620"/>
                    <a:gd name="T31" fmla="*/ 0 h 941"/>
                    <a:gd name="T32" fmla="*/ 0 w 620"/>
                    <a:gd name="T33" fmla="*/ 0 h 941"/>
                    <a:gd name="T34" fmla="*/ 0 w 620"/>
                    <a:gd name="T35" fmla="*/ 0 h 941"/>
                    <a:gd name="T36" fmla="*/ 0 w 620"/>
                    <a:gd name="T37" fmla="*/ 0 h 941"/>
                    <a:gd name="T38" fmla="*/ 0 w 620"/>
                    <a:gd name="T39" fmla="*/ 0 h 941"/>
                    <a:gd name="T40" fmla="*/ 0 w 620"/>
                    <a:gd name="T41" fmla="*/ 0 h 941"/>
                    <a:gd name="T42" fmla="*/ 0 w 620"/>
                    <a:gd name="T43" fmla="*/ 0 h 9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0"/>
                    <a:gd name="T67" fmla="*/ 0 h 941"/>
                    <a:gd name="T68" fmla="*/ 620 w 620"/>
                    <a:gd name="T69" fmla="*/ 941 h 94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0" h="941">
                      <a:moveTo>
                        <a:pt x="57" y="8"/>
                      </a:moveTo>
                      <a:lnTo>
                        <a:pt x="620" y="906"/>
                      </a:lnTo>
                      <a:lnTo>
                        <a:pt x="564" y="941"/>
                      </a:lnTo>
                      <a:lnTo>
                        <a:pt x="3" y="42"/>
                      </a:lnTo>
                      <a:lnTo>
                        <a:pt x="2" y="38"/>
                      </a:lnTo>
                      <a:lnTo>
                        <a:pt x="0" y="34"/>
                      </a:lnTo>
                      <a:lnTo>
                        <a:pt x="2" y="30"/>
                      </a:lnTo>
                      <a:lnTo>
                        <a:pt x="3" y="24"/>
                      </a:lnTo>
                      <a:lnTo>
                        <a:pt x="6" y="19"/>
                      </a:lnTo>
                      <a:lnTo>
                        <a:pt x="10" y="15"/>
                      </a:lnTo>
                      <a:lnTo>
                        <a:pt x="14" y="10"/>
                      </a:lnTo>
                      <a:lnTo>
                        <a:pt x="19" y="7"/>
                      </a:lnTo>
                      <a:lnTo>
                        <a:pt x="24" y="5"/>
                      </a:lnTo>
                      <a:lnTo>
                        <a:pt x="30" y="2"/>
                      </a:lnTo>
                      <a:lnTo>
                        <a:pt x="36" y="1"/>
                      </a:lnTo>
                      <a:lnTo>
                        <a:pt x="41" y="0"/>
                      </a:lnTo>
                      <a:lnTo>
                        <a:pt x="46" y="1"/>
                      </a:lnTo>
                      <a:lnTo>
                        <a:pt x="50" y="2"/>
                      </a:lnTo>
                      <a:lnTo>
                        <a:pt x="54" y="5"/>
                      </a:lnTo>
                      <a:lnTo>
                        <a:pt x="57"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84" name="Freeform 90"/>
                <p:cNvSpPr>
                  <a:spLocks/>
                </p:cNvSpPr>
                <p:nvPr/>
              </p:nvSpPr>
              <p:spPr bwMode="auto">
                <a:xfrm>
                  <a:off x="3263" y="1770"/>
                  <a:ext cx="104" cy="115"/>
                </a:xfrm>
                <a:custGeom>
                  <a:avLst/>
                  <a:gdLst>
                    <a:gd name="T0" fmla="*/ 0 w 1033"/>
                    <a:gd name="T1" fmla="*/ 0 h 1050"/>
                    <a:gd name="T2" fmla="*/ 0 w 1033"/>
                    <a:gd name="T3" fmla="*/ 0 h 1050"/>
                    <a:gd name="T4" fmla="*/ 0 w 1033"/>
                    <a:gd name="T5" fmla="*/ 0 h 1050"/>
                    <a:gd name="T6" fmla="*/ 0 w 1033"/>
                    <a:gd name="T7" fmla="*/ 0 h 1050"/>
                    <a:gd name="T8" fmla="*/ 0 w 1033"/>
                    <a:gd name="T9" fmla="*/ 0 h 1050"/>
                    <a:gd name="T10" fmla="*/ 0 w 1033"/>
                    <a:gd name="T11" fmla="*/ 0 h 1050"/>
                    <a:gd name="T12" fmla="*/ 0 w 1033"/>
                    <a:gd name="T13" fmla="*/ 0 h 1050"/>
                    <a:gd name="T14" fmla="*/ 0 w 1033"/>
                    <a:gd name="T15" fmla="*/ 0 h 1050"/>
                    <a:gd name="T16" fmla="*/ 0 w 1033"/>
                    <a:gd name="T17" fmla="*/ 0 h 1050"/>
                    <a:gd name="T18" fmla="*/ 0 w 1033"/>
                    <a:gd name="T19" fmla="*/ 0 h 1050"/>
                    <a:gd name="T20" fmla="*/ 0 w 1033"/>
                    <a:gd name="T21" fmla="*/ 0 h 1050"/>
                    <a:gd name="T22" fmla="*/ 0 w 1033"/>
                    <a:gd name="T23" fmla="*/ 0 h 1050"/>
                    <a:gd name="T24" fmla="*/ 0 w 1033"/>
                    <a:gd name="T25" fmla="*/ 0 h 1050"/>
                    <a:gd name="T26" fmla="*/ 0 w 1033"/>
                    <a:gd name="T27" fmla="*/ 0 h 1050"/>
                    <a:gd name="T28" fmla="*/ 0 w 1033"/>
                    <a:gd name="T29" fmla="*/ 0 h 1050"/>
                    <a:gd name="T30" fmla="*/ 0 w 1033"/>
                    <a:gd name="T31" fmla="*/ 0 h 1050"/>
                    <a:gd name="T32" fmla="*/ 0 w 1033"/>
                    <a:gd name="T33" fmla="*/ 0 h 1050"/>
                    <a:gd name="T34" fmla="*/ 0 w 1033"/>
                    <a:gd name="T35" fmla="*/ 0 h 1050"/>
                    <a:gd name="T36" fmla="*/ 0 w 1033"/>
                    <a:gd name="T37" fmla="*/ 0 h 1050"/>
                    <a:gd name="T38" fmla="*/ 0 w 1033"/>
                    <a:gd name="T39" fmla="*/ 0 h 1050"/>
                    <a:gd name="T40" fmla="*/ 0 w 1033"/>
                    <a:gd name="T41" fmla="*/ 0 h 1050"/>
                    <a:gd name="T42" fmla="*/ 0 w 1033"/>
                    <a:gd name="T43" fmla="*/ 0 h 1050"/>
                    <a:gd name="T44" fmla="*/ 0 w 1033"/>
                    <a:gd name="T45" fmla="*/ 0 h 1050"/>
                    <a:gd name="T46" fmla="*/ 0 w 1033"/>
                    <a:gd name="T47" fmla="*/ 0 h 1050"/>
                    <a:gd name="T48" fmla="*/ 0 w 1033"/>
                    <a:gd name="T49" fmla="*/ 0 h 1050"/>
                    <a:gd name="T50" fmla="*/ 0 w 1033"/>
                    <a:gd name="T51" fmla="*/ 0 h 1050"/>
                    <a:gd name="T52" fmla="*/ 0 w 1033"/>
                    <a:gd name="T53" fmla="*/ 0 h 1050"/>
                    <a:gd name="T54" fmla="*/ 0 w 1033"/>
                    <a:gd name="T55" fmla="*/ 0 h 1050"/>
                    <a:gd name="T56" fmla="*/ 0 w 1033"/>
                    <a:gd name="T57" fmla="*/ 0 h 1050"/>
                    <a:gd name="T58" fmla="*/ 0 w 1033"/>
                    <a:gd name="T59" fmla="*/ 0 h 1050"/>
                    <a:gd name="T60" fmla="*/ 0 w 1033"/>
                    <a:gd name="T61" fmla="*/ 0 h 1050"/>
                    <a:gd name="T62" fmla="*/ 0 w 1033"/>
                    <a:gd name="T63" fmla="*/ 0 h 1050"/>
                    <a:gd name="T64" fmla="*/ 0 w 1033"/>
                    <a:gd name="T65" fmla="*/ 0 h 1050"/>
                    <a:gd name="T66" fmla="*/ 0 w 1033"/>
                    <a:gd name="T67" fmla="*/ 0 h 1050"/>
                    <a:gd name="T68" fmla="*/ 0 w 1033"/>
                    <a:gd name="T69" fmla="*/ 0 h 1050"/>
                    <a:gd name="T70" fmla="*/ 0 w 1033"/>
                    <a:gd name="T71" fmla="*/ 0 h 1050"/>
                    <a:gd name="T72" fmla="*/ 0 w 1033"/>
                    <a:gd name="T73" fmla="*/ 0 h 1050"/>
                    <a:gd name="T74" fmla="*/ 0 w 1033"/>
                    <a:gd name="T75" fmla="*/ 0 h 10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3"/>
                    <a:gd name="T115" fmla="*/ 0 h 1050"/>
                    <a:gd name="T116" fmla="*/ 1033 w 1033"/>
                    <a:gd name="T117" fmla="*/ 1050 h 10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3" h="1050">
                      <a:moveTo>
                        <a:pt x="1" y="1004"/>
                      </a:moveTo>
                      <a:lnTo>
                        <a:pt x="987" y="0"/>
                      </a:lnTo>
                      <a:lnTo>
                        <a:pt x="988" y="0"/>
                      </a:lnTo>
                      <a:lnTo>
                        <a:pt x="990" y="0"/>
                      </a:lnTo>
                      <a:lnTo>
                        <a:pt x="992" y="1"/>
                      </a:lnTo>
                      <a:lnTo>
                        <a:pt x="996" y="4"/>
                      </a:lnTo>
                      <a:lnTo>
                        <a:pt x="1000" y="7"/>
                      </a:lnTo>
                      <a:lnTo>
                        <a:pt x="1005" y="11"/>
                      </a:lnTo>
                      <a:lnTo>
                        <a:pt x="1009" y="15"/>
                      </a:lnTo>
                      <a:lnTo>
                        <a:pt x="1014" y="20"/>
                      </a:lnTo>
                      <a:lnTo>
                        <a:pt x="1018" y="24"/>
                      </a:lnTo>
                      <a:lnTo>
                        <a:pt x="1022" y="29"/>
                      </a:lnTo>
                      <a:lnTo>
                        <a:pt x="1026" y="33"/>
                      </a:lnTo>
                      <a:lnTo>
                        <a:pt x="1029" y="37"/>
                      </a:lnTo>
                      <a:lnTo>
                        <a:pt x="1031" y="40"/>
                      </a:lnTo>
                      <a:lnTo>
                        <a:pt x="1033" y="42"/>
                      </a:lnTo>
                      <a:lnTo>
                        <a:pt x="1033" y="45"/>
                      </a:lnTo>
                      <a:lnTo>
                        <a:pt x="1033" y="46"/>
                      </a:lnTo>
                      <a:lnTo>
                        <a:pt x="48" y="1050"/>
                      </a:lnTo>
                      <a:lnTo>
                        <a:pt x="47" y="1050"/>
                      </a:lnTo>
                      <a:lnTo>
                        <a:pt x="44" y="1050"/>
                      </a:lnTo>
                      <a:lnTo>
                        <a:pt x="41" y="1049"/>
                      </a:lnTo>
                      <a:lnTo>
                        <a:pt x="38" y="1047"/>
                      </a:lnTo>
                      <a:lnTo>
                        <a:pt x="33" y="1043"/>
                      </a:lnTo>
                      <a:lnTo>
                        <a:pt x="29" y="1040"/>
                      </a:lnTo>
                      <a:lnTo>
                        <a:pt x="24" y="1036"/>
                      </a:lnTo>
                      <a:lnTo>
                        <a:pt x="19" y="1032"/>
                      </a:lnTo>
                      <a:lnTo>
                        <a:pt x="15" y="1028"/>
                      </a:lnTo>
                      <a:lnTo>
                        <a:pt x="12" y="1023"/>
                      </a:lnTo>
                      <a:lnTo>
                        <a:pt x="7" y="1019"/>
                      </a:lnTo>
                      <a:lnTo>
                        <a:pt x="5" y="1014"/>
                      </a:lnTo>
                      <a:lnTo>
                        <a:pt x="2" y="1011"/>
                      </a:lnTo>
                      <a:lnTo>
                        <a:pt x="1" y="1007"/>
                      </a:lnTo>
                      <a:lnTo>
                        <a:pt x="0" y="1005"/>
                      </a:lnTo>
                      <a:lnTo>
                        <a:pt x="1" y="100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385" name="Freeform 91"/>
                <p:cNvSpPr>
                  <a:spLocks/>
                </p:cNvSpPr>
                <p:nvPr/>
              </p:nvSpPr>
              <p:spPr bwMode="auto">
                <a:xfrm>
                  <a:off x="3263" y="1770"/>
                  <a:ext cx="104" cy="115"/>
                </a:xfrm>
                <a:custGeom>
                  <a:avLst/>
                  <a:gdLst>
                    <a:gd name="T0" fmla="*/ 0 w 1033"/>
                    <a:gd name="T1" fmla="*/ 0 h 1050"/>
                    <a:gd name="T2" fmla="*/ 0 w 1033"/>
                    <a:gd name="T3" fmla="*/ 0 h 1050"/>
                    <a:gd name="T4" fmla="*/ 0 w 1033"/>
                    <a:gd name="T5" fmla="*/ 0 h 1050"/>
                    <a:gd name="T6" fmla="*/ 0 w 1033"/>
                    <a:gd name="T7" fmla="*/ 0 h 1050"/>
                    <a:gd name="T8" fmla="*/ 0 w 1033"/>
                    <a:gd name="T9" fmla="*/ 0 h 1050"/>
                    <a:gd name="T10" fmla="*/ 0 w 1033"/>
                    <a:gd name="T11" fmla="*/ 0 h 1050"/>
                    <a:gd name="T12" fmla="*/ 0 w 1033"/>
                    <a:gd name="T13" fmla="*/ 0 h 1050"/>
                    <a:gd name="T14" fmla="*/ 0 w 1033"/>
                    <a:gd name="T15" fmla="*/ 0 h 1050"/>
                    <a:gd name="T16" fmla="*/ 0 w 1033"/>
                    <a:gd name="T17" fmla="*/ 0 h 1050"/>
                    <a:gd name="T18" fmla="*/ 0 w 1033"/>
                    <a:gd name="T19" fmla="*/ 0 h 1050"/>
                    <a:gd name="T20" fmla="*/ 0 w 1033"/>
                    <a:gd name="T21" fmla="*/ 0 h 1050"/>
                    <a:gd name="T22" fmla="*/ 0 w 1033"/>
                    <a:gd name="T23" fmla="*/ 0 h 1050"/>
                    <a:gd name="T24" fmla="*/ 0 w 1033"/>
                    <a:gd name="T25" fmla="*/ 0 h 1050"/>
                    <a:gd name="T26" fmla="*/ 0 w 1033"/>
                    <a:gd name="T27" fmla="*/ 0 h 1050"/>
                    <a:gd name="T28" fmla="*/ 0 w 1033"/>
                    <a:gd name="T29" fmla="*/ 0 h 1050"/>
                    <a:gd name="T30" fmla="*/ 0 w 1033"/>
                    <a:gd name="T31" fmla="*/ 0 h 1050"/>
                    <a:gd name="T32" fmla="*/ 0 w 1033"/>
                    <a:gd name="T33" fmla="*/ 0 h 1050"/>
                    <a:gd name="T34" fmla="*/ 0 w 1033"/>
                    <a:gd name="T35" fmla="*/ 0 h 1050"/>
                    <a:gd name="T36" fmla="*/ 0 w 1033"/>
                    <a:gd name="T37" fmla="*/ 0 h 1050"/>
                    <a:gd name="T38" fmla="*/ 0 w 1033"/>
                    <a:gd name="T39" fmla="*/ 0 h 1050"/>
                    <a:gd name="T40" fmla="*/ 0 w 1033"/>
                    <a:gd name="T41" fmla="*/ 0 h 1050"/>
                    <a:gd name="T42" fmla="*/ 0 w 1033"/>
                    <a:gd name="T43" fmla="*/ 0 h 1050"/>
                    <a:gd name="T44" fmla="*/ 0 w 1033"/>
                    <a:gd name="T45" fmla="*/ 0 h 1050"/>
                    <a:gd name="T46" fmla="*/ 0 w 1033"/>
                    <a:gd name="T47" fmla="*/ 0 h 1050"/>
                    <a:gd name="T48" fmla="*/ 0 w 1033"/>
                    <a:gd name="T49" fmla="*/ 0 h 1050"/>
                    <a:gd name="T50" fmla="*/ 0 w 1033"/>
                    <a:gd name="T51" fmla="*/ 0 h 1050"/>
                    <a:gd name="T52" fmla="*/ 0 w 1033"/>
                    <a:gd name="T53" fmla="*/ 0 h 1050"/>
                    <a:gd name="T54" fmla="*/ 0 w 1033"/>
                    <a:gd name="T55" fmla="*/ 0 h 1050"/>
                    <a:gd name="T56" fmla="*/ 0 w 1033"/>
                    <a:gd name="T57" fmla="*/ 0 h 1050"/>
                    <a:gd name="T58" fmla="*/ 0 w 1033"/>
                    <a:gd name="T59" fmla="*/ 0 h 1050"/>
                    <a:gd name="T60" fmla="*/ 0 w 1033"/>
                    <a:gd name="T61" fmla="*/ 0 h 1050"/>
                    <a:gd name="T62" fmla="*/ 0 w 1033"/>
                    <a:gd name="T63" fmla="*/ 0 h 1050"/>
                    <a:gd name="T64" fmla="*/ 0 w 1033"/>
                    <a:gd name="T65" fmla="*/ 0 h 1050"/>
                    <a:gd name="T66" fmla="*/ 0 w 1033"/>
                    <a:gd name="T67" fmla="*/ 0 h 1050"/>
                    <a:gd name="T68" fmla="*/ 0 w 1033"/>
                    <a:gd name="T69" fmla="*/ 0 h 1050"/>
                    <a:gd name="T70" fmla="*/ 0 w 1033"/>
                    <a:gd name="T71" fmla="*/ 0 h 1050"/>
                    <a:gd name="T72" fmla="*/ 0 w 1033"/>
                    <a:gd name="T73" fmla="*/ 0 h 1050"/>
                    <a:gd name="T74" fmla="*/ 0 w 1033"/>
                    <a:gd name="T75" fmla="*/ 0 h 10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3"/>
                    <a:gd name="T115" fmla="*/ 0 h 1050"/>
                    <a:gd name="T116" fmla="*/ 1033 w 1033"/>
                    <a:gd name="T117" fmla="*/ 1050 h 10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3" h="1050">
                      <a:moveTo>
                        <a:pt x="1" y="1004"/>
                      </a:moveTo>
                      <a:lnTo>
                        <a:pt x="987" y="0"/>
                      </a:lnTo>
                      <a:lnTo>
                        <a:pt x="988" y="0"/>
                      </a:lnTo>
                      <a:lnTo>
                        <a:pt x="990" y="0"/>
                      </a:lnTo>
                      <a:lnTo>
                        <a:pt x="992" y="1"/>
                      </a:lnTo>
                      <a:lnTo>
                        <a:pt x="996" y="4"/>
                      </a:lnTo>
                      <a:lnTo>
                        <a:pt x="1000" y="7"/>
                      </a:lnTo>
                      <a:lnTo>
                        <a:pt x="1005" y="11"/>
                      </a:lnTo>
                      <a:lnTo>
                        <a:pt x="1009" y="15"/>
                      </a:lnTo>
                      <a:lnTo>
                        <a:pt x="1014" y="20"/>
                      </a:lnTo>
                      <a:lnTo>
                        <a:pt x="1018" y="24"/>
                      </a:lnTo>
                      <a:lnTo>
                        <a:pt x="1022" y="29"/>
                      </a:lnTo>
                      <a:lnTo>
                        <a:pt x="1026" y="33"/>
                      </a:lnTo>
                      <a:lnTo>
                        <a:pt x="1029" y="37"/>
                      </a:lnTo>
                      <a:lnTo>
                        <a:pt x="1031" y="40"/>
                      </a:lnTo>
                      <a:lnTo>
                        <a:pt x="1033" y="42"/>
                      </a:lnTo>
                      <a:lnTo>
                        <a:pt x="1033" y="45"/>
                      </a:lnTo>
                      <a:lnTo>
                        <a:pt x="1033" y="46"/>
                      </a:lnTo>
                      <a:lnTo>
                        <a:pt x="48" y="1050"/>
                      </a:lnTo>
                      <a:lnTo>
                        <a:pt x="47" y="1050"/>
                      </a:lnTo>
                      <a:lnTo>
                        <a:pt x="44" y="1050"/>
                      </a:lnTo>
                      <a:lnTo>
                        <a:pt x="41" y="1049"/>
                      </a:lnTo>
                      <a:lnTo>
                        <a:pt x="38" y="1047"/>
                      </a:lnTo>
                      <a:lnTo>
                        <a:pt x="33" y="1043"/>
                      </a:lnTo>
                      <a:lnTo>
                        <a:pt x="29" y="1040"/>
                      </a:lnTo>
                      <a:lnTo>
                        <a:pt x="24" y="1036"/>
                      </a:lnTo>
                      <a:lnTo>
                        <a:pt x="19" y="1032"/>
                      </a:lnTo>
                      <a:lnTo>
                        <a:pt x="15" y="1028"/>
                      </a:lnTo>
                      <a:lnTo>
                        <a:pt x="12" y="1023"/>
                      </a:lnTo>
                      <a:lnTo>
                        <a:pt x="7" y="1019"/>
                      </a:lnTo>
                      <a:lnTo>
                        <a:pt x="5" y="1014"/>
                      </a:lnTo>
                      <a:lnTo>
                        <a:pt x="2" y="1011"/>
                      </a:lnTo>
                      <a:lnTo>
                        <a:pt x="1" y="1007"/>
                      </a:lnTo>
                      <a:lnTo>
                        <a:pt x="0" y="1005"/>
                      </a:lnTo>
                      <a:lnTo>
                        <a:pt x="1" y="100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386" name="Freeform 92"/>
                <p:cNvSpPr>
                  <a:spLocks/>
                </p:cNvSpPr>
                <p:nvPr/>
              </p:nvSpPr>
              <p:spPr bwMode="auto">
                <a:xfrm>
                  <a:off x="3674" y="1356"/>
                  <a:ext cx="59" cy="108"/>
                </a:xfrm>
                <a:custGeom>
                  <a:avLst/>
                  <a:gdLst>
                    <a:gd name="T0" fmla="*/ 0 w 589"/>
                    <a:gd name="T1" fmla="*/ 0 h 984"/>
                    <a:gd name="T2" fmla="*/ 0 w 589"/>
                    <a:gd name="T3" fmla="*/ 0 h 984"/>
                    <a:gd name="T4" fmla="*/ 0 w 589"/>
                    <a:gd name="T5" fmla="*/ 0 h 984"/>
                    <a:gd name="T6" fmla="*/ 0 w 589"/>
                    <a:gd name="T7" fmla="*/ 0 h 984"/>
                    <a:gd name="T8" fmla="*/ 0 w 589"/>
                    <a:gd name="T9" fmla="*/ 0 h 984"/>
                    <a:gd name="T10" fmla="*/ 0 w 589"/>
                    <a:gd name="T11" fmla="*/ 0 h 984"/>
                    <a:gd name="T12" fmla="*/ 0 w 589"/>
                    <a:gd name="T13" fmla="*/ 0 h 984"/>
                    <a:gd name="T14" fmla="*/ 0 w 589"/>
                    <a:gd name="T15" fmla="*/ 0 h 984"/>
                    <a:gd name="T16" fmla="*/ 0 w 589"/>
                    <a:gd name="T17" fmla="*/ 0 h 984"/>
                    <a:gd name="T18" fmla="*/ 0 w 589"/>
                    <a:gd name="T19" fmla="*/ 0 h 984"/>
                    <a:gd name="T20" fmla="*/ 0 w 589"/>
                    <a:gd name="T21" fmla="*/ 0 h 984"/>
                    <a:gd name="T22" fmla="*/ 0 w 589"/>
                    <a:gd name="T23" fmla="*/ 0 h 984"/>
                    <a:gd name="T24" fmla="*/ 0 w 589"/>
                    <a:gd name="T25" fmla="*/ 0 h 984"/>
                    <a:gd name="T26" fmla="*/ 0 w 589"/>
                    <a:gd name="T27" fmla="*/ 0 h 984"/>
                    <a:gd name="T28" fmla="*/ 0 w 589"/>
                    <a:gd name="T29" fmla="*/ 0 h 984"/>
                    <a:gd name="T30" fmla="*/ 0 w 589"/>
                    <a:gd name="T31" fmla="*/ 0 h 984"/>
                    <a:gd name="T32" fmla="*/ 0 w 589"/>
                    <a:gd name="T33" fmla="*/ 0 h 984"/>
                    <a:gd name="T34" fmla="*/ 0 w 589"/>
                    <a:gd name="T35" fmla="*/ 0 h 984"/>
                    <a:gd name="T36" fmla="*/ 0 w 589"/>
                    <a:gd name="T37" fmla="*/ 0 h 984"/>
                    <a:gd name="T38" fmla="*/ 0 w 589"/>
                    <a:gd name="T39" fmla="*/ 0 h 984"/>
                    <a:gd name="T40" fmla="*/ 0 w 589"/>
                    <a:gd name="T41" fmla="*/ 0 h 984"/>
                    <a:gd name="T42" fmla="*/ 0 w 589"/>
                    <a:gd name="T43" fmla="*/ 0 h 984"/>
                    <a:gd name="T44" fmla="*/ 0 w 589"/>
                    <a:gd name="T45" fmla="*/ 0 h 984"/>
                    <a:gd name="T46" fmla="*/ 0 w 589"/>
                    <a:gd name="T47" fmla="*/ 0 h 984"/>
                    <a:gd name="T48" fmla="*/ 0 w 589"/>
                    <a:gd name="T49" fmla="*/ 0 h 984"/>
                    <a:gd name="T50" fmla="*/ 0 w 589"/>
                    <a:gd name="T51" fmla="*/ 0 h 984"/>
                    <a:gd name="T52" fmla="*/ 0 w 589"/>
                    <a:gd name="T53" fmla="*/ 0 h 984"/>
                    <a:gd name="T54" fmla="*/ 0 w 589"/>
                    <a:gd name="T55" fmla="*/ 0 h 984"/>
                    <a:gd name="T56" fmla="*/ 0 w 589"/>
                    <a:gd name="T57" fmla="*/ 0 h 984"/>
                    <a:gd name="T58" fmla="*/ 0 w 589"/>
                    <a:gd name="T59" fmla="*/ 0 h 984"/>
                    <a:gd name="T60" fmla="*/ 0 w 589"/>
                    <a:gd name="T61" fmla="*/ 0 h 984"/>
                    <a:gd name="T62" fmla="*/ 0 w 589"/>
                    <a:gd name="T63" fmla="*/ 0 h 984"/>
                    <a:gd name="T64" fmla="*/ 0 w 589"/>
                    <a:gd name="T65" fmla="*/ 0 h 984"/>
                    <a:gd name="T66" fmla="*/ 0 w 589"/>
                    <a:gd name="T67" fmla="*/ 0 h 984"/>
                    <a:gd name="T68" fmla="*/ 0 w 589"/>
                    <a:gd name="T69" fmla="*/ 0 h 984"/>
                    <a:gd name="T70" fmla="*/ 0 w 589"/>
                    <a:gd name="T71" fmla="*/ 0 h 984"/>
                    <a:gd name="T72" fmla="*/ 0 w 589"/>
                    <a:gd name="T73" fmla="*/ 0 h 984"/>
                    <a:gd name="T74" fmla="*/ 0 w 589"/>
                    <a:gd name="T75" fmla="*/ 0 h 9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9"/>
                    <a:gd name="T115" fmla="*/ 0 h 984"/>
                    <a:gd name="T116" fmla="*/ 589 w 589"/>
                    <a:gd name="T117" fmla="*/ 984 h 9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9" h="984">
                      <a:moveTo>
                        <a:pt x="56" y="8"/>
                      </a:moveTo>
                      <a:lnTo>
                        <a:pt x="588" y="944"/>
                      </a:lnTo>
                      <a:lnTo>
                        <a:pt x="589" y="948"/>
                      </a:lnTo>
                      <a:lnTo>
                        <a:pt x="589" y="952"/>
                      </a:lnTo>
                      <a:lnTo>
                        <a:pt x="589" y="957"/>
                      </a:lnTo>
                      <a:lnTo>
                        <a:pt x="587" y="961"/>
                      </a:lnTo>
                      <a:lnTo>
                        <a:pt x="583" y="966"/>
                      </a:lnTo>
                      <a:lnTo>
                        <a:pt x="579" y="971"/>
                      </a:lnTo>
                      <a:lnTo>
                        <a:pt x="574" y="975"/>
                      </a:lnTo>
                      <a:lnTo>
                        <a:pt x="570" y="978"/>
                      </a:lnTo>
                      <a:lnTo>
                        <a:pt x="563" y="981"/>
                      </a:lnTo>
                      <a:lnTo>
                        <a:pt x="557" y="983"/>
                      </a:lnTo>
                      <a:lnTo>
                        <a:pt x="552" y="984"/>
                      </a:lnTo>
                      <a:lnTo>
                        <a:pt x="546" y="984"/>
                      </a:lnTo>
                      <a:lnTo>
                        <a:pt x="542" y="984"/>
                      </a:lnTo>
                      <a:lnTo>
                        <a:pt x="537" y="982"/>
                      </a:lnTo>
                      <a:lnTo>
                        <a:pt x="534" y="980"/>
                      </a:lnTo>
                      <a:lnTo>
                        <a:pt x="530" y="976"/>
                      </a:lnTo>
                      <a:lnTo>
                        <a:pt x="2" y="40"/>
                      </a:lnTo>
                      <a:lnTo>
                        <a:pt x="0" y="35"/>
                      </a:lnTo>
                      <a:lnTo>
                        <a:pt x="0" y="31"/>
                      </a:lnTo>
                      <a:lnTo>
                        <a:pt x="1" y="26"/>
                      </a:lnTo>
                      <a:lnTo>
                        <a:pt x="2" y="21"/>
                      </a:lnTo>
                      <a:lnTo>
                        <a:pt x="5" y="17"/>
                      </a:lnTo>
                      <a:lnTo>
                        <a:pt x="9" y="12"/>
                      </a:lnTo>
                      <a:lnTo>
                        <a:pt x="13" y="9"/>
                      </a:lnTo>
                      <a:lnTo>
                        <a:pt x="19" y="6"/>
                      </a:lnTo>
                      <a:lnTo>
                        <a:pt x="24" y="3"/>
                      </a:lnTo>
                      <a:lnTo>
                        <a:pt x="30" y="1"/>
                      </a:lnTo>
                      <a:lnTo>
                        <a:pt x="36" y="0"/>
                      </a:lnTo>
                      <a:lnTo>
                        <a:pt x="41" y="0"/>
                      </a:lnTo>
                      <a:lnTo>
                        <a:pt x="46" y="1"/>
                      </a:lnTo>
                      <a:lnTo>
                        <a:pt x="51" y="2"/>
                      </a:lnTo>
                      <a:lnTo>
                        <a:pt x="54" y="4"/>
                      </a:lnTo>
                      <a:lnTo>
                        <a:pt x="56"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87" name="Freeform 93"/>
                <p:cNvSpPr>
                  <a:spLocks/>
                </p:cNvSpPr>
                <p:nvPr/>
              </p:nvSpPr>
              <p:spPr bwMode="auto">
                <a:xfrm>
                  <a:off x="3674" y="1356"/>
                  <a:ext cx="59" cy="108"/>
                </a:xfrm>
                <a:custGeom>
                  <a:avLst/>
                  <a:gdLst>
                    <a:gd name="T0" fmla="*/ 0 w 589"/>
                    <a:gd name="T1" fmla="*/ 0 h 984"/>
                    <a:gd name="T2" fmla="*/ 0 w 589"/>
                    <a:gd name="T3" fmla="*/ 0 h 984"/>
                    <a:gd name="T4" fmla="*/ 0 w 589"/>
                    <a:gd name="T5" fmla="*/ 0 h 984"/>
                    <a:gd name="T6" fmla="*/ 0 w 589"/>
                    <a:gd name="T7" fmla="*/ 0 h 984"/>
                    <a:gd name="T8" fmla="*/ 0 w 589"/>
                    <a:gd name="T9" fmla="*/ 0 h 984"/>
                    <a:gd name="T10" fmla="*/ 0 w 589"/>
                    <a:gd name="T11" fmla="*/ 0 h 984"/>
                    <a:gd name="T12" fmla="*/ 0 w 589"/>
                    <a:gd name="T13" fmla="*/ 0 h 984"/>
                    <a:gd name="T14" fmla="*/ 0 w 589"/>
                    <a:gd name="T15" fmla="*/ 0 h 984"/>
                    <a:gd name="T16" fmla="*/ 0 w 589"/>
                    <a:gd name="T17" fmla="*/ 0 h 984"/>
                    <a:gd name="T18" fmla="*/ 0 w 589"/>
                    <a:gd name="T19" fmla="*/ 0 h 984"/>
                    <a:gd name="T20" fmla="*/ 0 w 589"/>
                    <a:gd name="T21" fmla="*/ 0 h 984"/>
                    <a:gd name="T22" fmla="*/ 0 w 589"/>
                    <a:gd name="T23" fmla="*/ 0 h 984"/>
                    <a:gd name="T24" fmla="*/ 0 w 589"/>
                    <a:gd name="T25" fmla="*/ 0 h 984"/>
                    <a:gd name="T26" fmla="*/ 0 w 589"/>
                    <a:gd name="T27" fmla="*/ 0 h 984"/>
                    <a:gd name="T28" fmla="*/ 0 w 589"/>
                    <a:gd name="T29" fmla="*/ 0 h 984"/>
                    <a:gd name="T30" fmla="*/ 0 w 589"/>
                    <a:gd name="T31" fmla="*/ 0 h 984"/>
                    <a:gd name="T32" fmla="*/ 0 w 589"/>
                    <a:gd name="T33" fmla="*/ 0 h 984"/>
                    <a:gd name="T34" fmla="*/ 0 w 589"/>
                    <a:gd name="T35" fmla="*/ 0 h 984"/>
                    <a:gd name="T36" fmla="*/ 0 w 589"/>
                    <a:gd name="T37" fmla="*/ 0 h 984"/>
                    <a:gd name="T38" fmla="*/ 0 w 589"/>
                    <a:gd name="T39" fmla="*/ 0 h 984"/>
                    <a:gd name="T40" fmla="*/ 0 w 589"/>
                    <a:gd name="T41" fmla="*/ 0 h 984"/>
                    <a:gd name="T42" fmla="*/ 0 w 589"/>
                    <a:gd name="T43" fmla="*/ 0 h 984"/>
                    <a:gd name="T44" fmla="*/ 0 w 589"/>
                    <a:gd name="T45" fmla="*/ 0 h 984"/>
                    <a:gd name="T46" fmla="*/ 0 w 589"/>
                    <a:gd name="T47" fmla="*/ 0 h 984"/>
                    <a:gd name="T48" fmla="*/ 0 w 589"/>
                    <a:gd name="T49" fmla="*/ 0 h 984"/>
                    <a:gd name="T50" fmla="*/ 0 w 589"/>
                    <a:gd name="T51" fmla="*/ 0 h 984"/>
                    <a:gd name="T52" fmla="*/ 0 w 589"/>
                    <a:gd name="T53" fmla="*/ 0 h 984"/>
                    <a:gd name="T54" fmla="*/ 0 w 589"/>
                    <a:gd name="T55" fmla="*/ 0 h 984"/>
                    <a:gd name="T56" fmla="*/ 0 w 589"/>
                    <a:gd name="T57" fmla="*/ 0 h 984"/>
                    <a:gd name="T58" fmla="*/ 0 w 589"/>
                    <a:gd name="T59" fmla="*/ 0 h 984"/>
                    <a:gd name="T60" fmla="*/ 0 w 589"/>
                    <a:gd name="T61" fmla="*/ 0 h 984"/>
                    <a:gd name="T62" fmla="*/ 0 w 589"/>
                    <a:gd name="T63" fmla="*/ 0 h 984"/>
                    <a:gd name="T64" fmla="*/ 0 w 589"/>
                    <a:gd name="T65" fmla="*/ 0 h 984"/>
                    <a:gd name="T66" fmla="*/ 0 w 589"/>
                    <a:gd name="T67" fmla="*/ 0 h 984"/>
                    <a:gd name="T68" fmla="*/ 0 w 589"/>
                    <a:gd name="T69" fmla="*/ 0 h 984"/>
                    <a:gd name="T70" fmla="*/ 0 w 589"/>
                    <a:gd name="T71" fmla="*/ 0 h 984"/>
                    <a:gd name="T72" fmla="*/ 0 w 589"/>
                    <a:gd name="T73" fmla="*/ 0 h 984"/>
                    <a:gd name="T74" fmla="*/ 0 w 589"/>
                    <a:gd name="T75" fmla="*/ 0 h 9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89"/>
                    <a:gd name="T115" fmla="*/ 0 h 984"/>
                    <a:gd name="T116" fmla="*/ 589 w 589"/>
                    <a:gd name="T117" fmla="*/ 984 h 9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89" h="984">
                      <a:moveTo>
                        <a:pt x="56" y="8"/>
                      </a:moveTo>
                      <a:lnTo>
                        <a:pt x="588" y="944"/>
                      </a:lnTo>
                      <a:lnTo>
                        <a:pt x="589" y="948"/>
                      </a:lnTo>
                      <a:lnTo>
                        <a:pt x="589" y="952"/>
                      </a:lnTo>
                      <a:lnTo>
                        <a:pt x="589" y="957"/>
                      </a:lnTo>
                      <a:lnTo>
                        <a:pt x="587" y="961"/>
                      </a:lnTo>
                      <a:lnTo>
                        <a:pt x="583" y="966"/>
                      </a:lnTo>
                      <a:lnTo>
                        <a:pt x="579" y="971"/>
                      </a:lnTo>
                      <a:lnTo>
                        <a:pt x="574" y="975"/>
                      </a:lnTo>
                      <a:lnTo>
                        <a:pt x="570" y="978"/>
                      </a:lnTo>
                      <a:lnTo>
                        <a:pt x="563" y="981"/>
                      </a:lnTo>
                      <a:lnTo>
                        <a:pt x="557" y="983"/>
                      </a:lnTo>
                      <a:lnTo>
                        <a:pt x="552" y="984"/>
                      </a:lnTo>
                      <a:lnTo>
                        <a:pt x="546" y="984"/>
                      </a:lnTo>
                      <a:lnTo>
                        <a:pt x="542" y="984"/>
                      </a:lnTo>
                      <a:lnTo>
                        <a:pt x="537" y="982"/>
                      </a:lnTo>
                      <a:lnTo>
                        <a:pt x="534" y="980"/>
                      </a:lnTo>
                      <a:lnTo>
                        <a:pt x="530" y="976"/>
                      </a:lnTo>
                      <a:lnTo>
                        <a:pt x="2" y="40"/>
                      </a:lnTo>
                      <a:lnTo>
                        <a:pt x="0" y="35"/>
                      </a:lnTo>
                      <a:lnTo>
                        <a:pt x="0" y="31"/>
                      </a:lnTo>
                      <a:lnTo>
                        <a:pt x="1" y="26"/>
                      </a:lnTo>
                      <a:lnTo>
                        <a:pt x="2" y="21"/>
                      </a:lnTo>
                      <a:lnTo>
                        <a:pt x="5" y="17"/>
                      </a:lnTo>
                      <a:lnTo>
                        <a:pt x="9" y="12"/>
                      </a:lnTo>
                      <a:lnTo>
                        <a:pt x="13" y="9"/>
                      </a:lnTo>
                      <a:lnTo>
                        <a:pt x="19" y="6"/>
                      </a:lnTo>
                      <a:lnTo>
                        <a:pt x="24" y="3"/>
                      </a:lnTo>
                      <a:lnTo>
                        <a:pt x="30" y="1"/>
                      </a:lnTo>
                      <a:lnTo>
                        <a:pt x="36" y="0"/>
                      </a:lnTo>
                      <a:lnTo>
                        <a:pt x="41" y="0"/>
                      </a:lnTo>
                      <a:lnTo>
                        <a:pt x="46" y="1"/>
                      </a:lnTo>
                      <a:lnTo>
                        <a:pt x="51" y="2"/>
                      </a:lnTo>
                      <a:lnTo>
                        <a:pt x="54" y="4"/>
                      </a:lnTo>
                      <a:lnTo>
                        <a:pt x="56" y="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88" name="Freeform 94"/>
                <p:cNvSpPr>
                  <a:spLocks/>
                </p:cNvSpPr>
                <p:nvPr/>
              </p:nvSpPr>
              <p:spPr bwMode="auto">
                <a:xfrm>
                  <a:off x="3727" y="1458"/>
                  <a:ext cx="6" cy="6"/>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w 60"/>
                    <a:gd name="T21" fmla="*/ 0 h 47"/>
                    <a:gd name="T22" fmla="*/ 0 w 60"/>
                    <a:gd name="T23" fmla="*/ 0 h 47"/>
                    <a:gd name="T24" fmla="*/ 0 w 60"/>
                    <a:gd name="T25" fmla="*/ 0 h 47"/>
                    <a:gd name="T26" fmla="*/ 0 w 60"/>
                    <a:gd name="T27" fmla="*/ 0 h 47"/>
                    <a:gd name="T28" fmla="*/ 0 w 60"/>
                    <a:gd name="T29" fmla="*/ 0 h 47"/>
                    <a:gd name="T30" fmla="*/ 0 w 60"/>
                    <a:gd name="T31" fmla="*/ 0 h 47"/>
                    <a:gd name="T32" fmla="*/ 0 w 60"/>
                    <a:gd name="T33" fmla="*/ 0 h 47"/>
                    <a:gd name="T34" fmla="*/ 0 w 60"/>
                    <a:gd name="T35" fmla="*/ 0 h 47"/>
                    <a:gd name="T36" fmla="*/ 0 w 60"/>
                    <a:gd name="T37" fmla="*/ 0 h 47"/>
                    <a:gd name="T38" fmla="*/ 0 w 60"/>
                    <a:gd name="T39" fmla="*/ 0 h 47"/>
                    <a:gd name="T40" fmla="*/ 0 w 60"/>
                    <a:gd name="T41" fmla="*/ 0 h 47"/>
                    <a:gd name="T42" fmla="*/ 0 w 60"/>
                    <a:gd name="T43" fmla="*/ 0 h 47"/>
                    <a:gd name="T44" fmla="*/ 0 w 60"/>
                    <a:gd name="T45" fmla="*/ 0 h 47"/>
                    <a:gd name="T46" fmla="*/ 0 w 60"/>
                    <a:gd name="T47" fmla="*/ 0 h 47"/>
                    <a:gd name="T48" fmla="*/ 0 w 60"/>
                    <a:gd name="T49" fmla="*/ 0 h 47"/>
                    <a:gd name="T50" fmla="*/ 0 w 60"/>
                    <a:gd name="T51" fmla="*/ 0 h 47"/>
                    <a:gd name="T52" fmla="*/ 0 w 60"/>
                    <a:gd name="T53" fmla="*/ 0 h 47"/>
                    <a:gd name="T54" fmla="*/ 0 w 60"/>
                    <a:gd name="T55" fmla="*/ 0 h 47"/>
                    <a:gd name="T56" fmla="*/ 0 w 60"/>
                    <a:gd name="T57" fmla="*/ 0 h 47"/>
                    <a:gd name="T58" fmla="*/ 0 w 60"/>
                    <a:gd name="T59" fmla="*/ 0 h 47"/>
                    <a:gd name="T60" fmla="*/ 0 w 60"/>
                    <a:gd name="T61" fmla="*/ 0 h 47"/>
                    <a:gd name="T62" fmla="*/ 0 w 60"/>
                    <a:gd name="T63" fmla="*/ 0 h 47"/>
                    <a:gd name="T64" fmla="*/ 0 w 60"/>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7"/>
                    <a:gd name="T101" fmla="*/ 60 w 60"/>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7">
                      <a:moveTo>
                        <a:pt x="20" y="5"/>
                      </a:moveTo>
                      <a:lnTo>
                        <a:pt x="26" y="3"/>
                      </a:lnTo>
                      <a:lnTo>
                        <a:pt x="32" y="1"/>
                      </a:lnTo>
                      <a:lnTo>
                        <a:pt x="37" y="0"/>
                      </a:lnTo>
                      <a:lnTo>
                        <a:pt x="43" y="0"/>
                      </a:lnTo>
                      <a:lnTo>
                        <a:pt x="49" y="1"/>
                      </a:lnTo>
                      <a:lnTo>
                        <a:pt x="52" y="2"/>
                      </a:lnTo>
                      <a:lnTo>
                        <a:pt x="57" y="4"/>
                      </a:lnTo>
                      <a:lnTo>
                        <a:pt x="59" y="7"/>
                      </a:lnTo>
                      <a:lnTo>
                        <a:pt x="60" y="11"/>
                      </a:lnTo>
                      <a:lnTo>
                        <a:pt x="60" y="15"/>
                      </a:lnTo>
                      <a:lnTo>
                        <a:pt x="60" y="20"/>
                      </a:lnTo>
                      <a:lnTo>
                        <a:pt x="58" y="24"/>
                      </a:lnTo>
                      <a:lnTo>
                        <a:pt x="54" y="29"/>
                      </a:lnTo>
                      <a:lnTo>
                        <a:pt x="50" y="34"/>
                      </a:lnTo>
                      <a:lnTo>
                        <a:pt x="45" y="38"/>
                      </a:lnTo>
                      <a:lnTo>
                        <a:pt x="41" y="41"/>
                      </a:lnTo>
                      <a:lnTo>
                        <a:pt x="34" y="44"/>
                      </a:lnTo>
                      <a:lnTo>
                        <a:pt x="28" y="46"/>
                      </a:lnTo>
                      <a:lnTo>
                        <a:pt x="23" y="47"/>
                      </a:lnTo>
                      <a:lnTo>
                        <a:pt x="17" y="47"/>
                      </a:lnTo>
                      <a:lnTo>
                        <a:pt x="13" y="47"/>
                      </a:lnTo>
                      <a:lnTo>
                        <a:pt x="8" y="45"/>
                      </a:lnTo>
                      <a:lnTo>
                        <a:pt x="5" y="43"/>
                      </a:lnTo>
                      <a:lnTo>
                        <a:pt x="1" y="39"/>
                      </a:lnTo>
                      <a:lnTo>
                        <a:pt x="0" y="36"/>
                      </a:lnTo>
                      <a:lnTo>
                        <a:pt x="0" y="31"/>
                      </a:lnTo>
                      <a:lnTo>
                        <a:pt x="1" y="27"/>
                      </a:lnTo>
                      <a:lnTo>
                        <a:pt x="3" y="22"/>
                      </a:lnTo>
                      <a:lnTo>
                        <a:pt x="6" y="18"/>
                      </a:lnTo>
                      <a:lnTo>
                        <a:pt x="10" y="13"/>
                      </a:lnTo>
                      <a:lnTo>
                        <a:pt x="15" y="10"/>
                      </a:lnTo>
                      <a:lnTo>
                        <a:pt x="20" y="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89" name="Freeform 95"/>
                <p:cNvSpPr>
                  <a:spLocks/>
                </p:cNvSpPr>
                <p:nvPr/>
              </p:nvSpPr>
              <p:spPr bwMode="auto">
                <a:xfrm>
                  <a:off x="3727" y="1458"/>
                  <a:ext cx="6" cy="6"/>
                </a:xfrm>
                <a:custGeom>
                  <a:avLst/>
                  <a:gdLst>
                    <a:gd name="T0" fmla="*/ 0 w 60"/>
                    <a:gd name="T1" fmla="*/ 0 h 47"/>
                    <a:gd name="T2" fmla="*/ 0 w 60"/>
                    <a:gd name="T3" fmla="*/ 0 h 47"/>
                    <a:gd name="T4" fmla="*/ 0 w 60"/>
                    <a:gd name="T5" fmla="*/ 0 h 47"/>
                    <a:gd name="T6" fmla="*/ 0 w 60"/>
                    <a:gd name="T7" fmla="*/ 0 h 47"/>
                    <a:gd name="T8" fmla="*/ 0 w 60"/>
                    <a:gd name="T9" fmla="*/ 0 h 47"/>
                    <a:gd name="T10" fmla="*/ 0 w 60"/>
                    <a:gd name="T11" fmla="*/ 0 h 47"/>
                    <a:gd name="T12" fmla="*/ 0 w 60"/>
                    <a:gd name="T13" fmla="*/ 0 h 47"/>
                    <a:gd name="T14" fmla="*/ 0 w 60"/>
                    <a:gd name="T15" fmla="*/ 0 h 47"/>
                    <a:gd name="T16" fmla="*/ 0 w 60"/>
                    <a:gd name="T17" fmla="*/ 0 h 47"/>
                    <a:gd name="T18" fmla="*/ 0 w 60"/>
                    <a:gd name="T19" fmla="*/ 0 h 47"/>
                    <a:gd name="T20" fmla="*/ 0 w 60"/>
                    <a:gd name="T21" fmla="*/ 0 h 47"/>
                    <a:gd name="T22" fmla="*/ 0 w 60"/>
                    <a:gd name="T23" fmla="*/ 0 h 47"/>
                    <a:gd name="T24" fmla="*/ 0 w 60"/>
                    <a:gd name="T25" fmla="*/ 0 h 47"/>
                    <a:gd name="T26" fmla="*/ 0 w 60"/>
                    <a:gd name="T27" fmla="*/ 0 h 47"/>
                    <a:gd name="T28" fmla="*/ 0 w 60"/>
                    <a:gd name="T29" fmla="*/ 0 h 47"/>
                    <a:gd name="T30" fmla="*/ 0 w 60"/>
                    <a:gd name="T31" fmla="*/ 0 h 47"/>
                    <a:gd name="T32" fmla="*/ 0 w 60"/>
                    <a:gd name="T33" fmla="*/ 0 h 47"/>
                    <a:gd name="T34" fmla="*/ 0 w 60"/>
                    <a:gd name="T35" fmla="*/ 0 h 47"/>
                    <a:gd name="T36" fmla="*/ 0 w 60"/>
                    <a:gd name="T37" fmla="*/ 0 h 47"/>
                    <a:gd name="T38" fmla="*/ 0 w 60"/>
                    <a:gd name="T39" fmla="*/ 0 h 47"/>
                    <a:gd name="T40" fmla="*/ 0 w 60"/>
                    <a:gd name="T41" fmla="*/ 0 h 47"/>
                    <a:gd name="T42" fmla="*/ 0 w 60"/>
                    <a:gd name="T43" fmla="*/ 0 h 47"/>
                    <a:gd name="T44" fmla="*/ 0 w 60"/>
                    <a:gd name="T45" fmla="*/ 0 h 47"/>
                    <a:gd name="T46" fmla="*/ 0 w 60"/>
                    <a:gd name="T47" fmla="*/ 0 h 47"/>
                    <a:gd name="T48" fmla="*/ 0 w 60"/>
                    <a:gd name="T49" fmla="*/ 0 h 47"/>
                    <a:gd name="T50" fmla="*/ 0 w 60"/>
                    <a:gd name="T51" fmla="*/ 0 h 47"/>
                    <a:gd name="T52" fmla="*/ 0 w 60"/>
                    <a:gd name="T53" fmla="*/ 0 h 47"/>
                    <a:gd name="T54" fmla="*/ 0 w 60"/>
                    <a:gd name="T55" fmla="*/ 0 h 47"/>
                    <a:gd name="T56" fmla="*/ 0 w 60"/>
                    <a:gd name="T57" fmla="*/ 0 h 47"/>
                    <a:gd name="T58" fmla="*/ 0 w 60"/>
                    <a:gd name="T59" fmla="*/ 0 h 47"/>
                    <a:gd name="T60" fmla="*/ 0 w 60"/>
                    <a:gd name="T61" fmla="*/ 0 h 47"/>
                    <a:gd name="T62" fmla="*/ 0 w 60"/>
                    <a:gd name="T63" fmla="*/ 0 h 47"/>
                    <a:gd name="T64" fmla="*/ 0 w 60"/>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7"/>
                    <a:gd name="T101" fmla="*/ 60 w 60"/>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7">
                      <a:moveTo>
                        <a:pt x="20" y="5"/>
                      </a:moveTo>
                      <a:lnTo>
                        <a:pt x="26" y="3"/>
                      </a:lnTo>
                      <a:lnTo>
                        <a:pt x="32" y="1"/>
                      </a:lnTo>
                      <a:lnTo>
                        <a:pt x="37" y="0"/>
                      </a:lnTo>
                      <a:lnTo>
                        <a:pt x="43" y="0"/>
                      </a:lnTo>
                      <a:lnTo>
                        <a:pt x="49" y="1"/>
                      </a:lnTo>
                      <a:lnTo>
                        <a:pt x="52" y="2"/>
                      </a:lnTo>
                      <a:lnTo>
                        <a:pt x="57" y="4"/>
                      </a:lnTo>
                      <a:lnTo>
                        <a:pt x="59" y="7"/>
                      </a:lnTo>
                      <a:lnTo>
                        <a:pt x="60" y="11"/>
                      </a:lnTo>
                      <a:lnTo>
                        <a:pt x="60" y="15"/>
                      </a:lnTo>
                      <a:lnTo>
                        <a:pt x="60" y="20"/>
                      </a:lnTo>
                      <a:lnTo>
                        <a:pt x="58" y="24"/>
                      </a:lnTo>
                      <a:lnTo>
                        <a:pt x="54" y="29"/>
                      </a:lnTo>
                      <a:lnTo>
                        <a:pt x="50" y="34"/>
                      </a:lnTo>
                      <a:lnTo>
                        <a:pt x="45" y="38"/>
                      </a:lnTo>
                      <a:lnTo>
                        <a:pt x="41" y="41"/>
                      </a:lnTo>
                      <a:lnTo>
                        <a:pt x="34" y="44"/>
                      </a:lnTo>
                      <a:lnTo>
                        <a:pt x="28" y="46"/>
                      </a:lnTo>
                      <a:lnTo>
                        <a:pt x="23" y="47"/>
                      </a:lnTo>
                      <a:lnTo>
                        <a:pt x="17" y="47"/>
                      </a:lnTo>
                      <a:lnTo>
                        <a:pt x="13" y="47"/>
                      </a:lnTo>
                      <a:lnTo>
                        <a:pt x="8" y="45"/>
                      </a:lnTo>
                      <a:lnTo>
                        <a:pt x="5" y="43"/>
                      </a:lnTo>
                      <a:lnTo>
                        <a:pt x="1" y="39"/>
                      </a:lnTo>
                      <a:lnTo>
                        <a:pt x="0" y="36"/>
                      </a:lnTo>
                      <a:lnTo>
                        <a:pt x="0" y="31"/>
                      </a:lnTo>
                      <a:lnTo>
                        <a:pt x="1" y="27"/>
                      </a:lnTo>
                      <a:lnTo>
                        <a:pt x="3" y="22"/>
                      </a:lnTo>
                      <a:lnTo>
                        <a:pt x="6" y="18"/>
                      </a:lnTo>
                      <a:lnTo>
                        <a:pt x="10" y="13"/>
                      </a:lnTo>
                      <a:lnTo>
                        <a:pt x="15" y="10"/>
                      </a:lnTo>
                      <a:lnTo>
                        <a:pt x="20" y="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90" name="Freeform 96"/>
                <p:cNvSpPr>
                  <a:spLocks/>
                </p:cNvSpPr>
                <p:nvPr/>
              </p:nvSpPr>
              <p:spPr bwMode="auto">
                <a:xfrm>
                  <a:off x="3390" y="1860"/>
                  <a:ext cx="234" cy="189"/>
                </a:xfrm>
                <a:custGeom>
                  <a:avLst/>
                  <a:gdLst>
                    <a:gd name="T0" fmla="*/ 0 w 2314"/>
                    <a:gd name="T1" fmla="*/ 0 h 1733"/>
                    <a:gd name="T2" fmla="*/ 0 w 2314"/>
                    <a:gd name="T3" fmla="*/ 0 h 1733"/>
                    <a:gd name="T4" fmla="*/ 0 w 2314"/>
                    <a:gd name="T5" fmla="*/ 0 h 1733"/>
                    <a:gd name="T6" fmla="*/ 0 w 2314"/>
                    <a:gd name="T7" fmla="*/ 0 h 1733"/>
                    <a:gd name="T8" fmla="*/ 0 w 2314"/>
                    <a:gd name="T9" fmla="*/ 0 h 1733"/>
                    <a:gd name="T10" fmla="*/ 0 w 2314"/>
                    <a:gd name="T11" fmla="*/ 0 h 1733"/>
                    <a:gd name="T12" fmla="*/ 0 60000 65536"/>
                    <a:gd name="T13" fmla="*/ 0 60000 65536"/>
                    <a:gd name="T14" fmla="*/ 0 60000 65536"/>
                    <a:gd name="T15" fmla="*/ 0 60000 65536"/>
                    <a:gd name="T16" fmla="*/ 0 60000 65536"/>
                    <a:gd name="T17" fmla="*/ 0 60000 65536"/>
                    <a:gd name="T18" fmla="*/ 0 w 2314"/>
                    <a:gd name="T19" fmla="*/ 0 h 1733"/>
                    <a:gd name="T20" fmla="*/ 2314 w 2314"/>
                    <a:gd name="T21" fmla="*/ 1733 h 1733"/>
                  </a:gdLst>
                  <a:ahLst/>
                  <a:cxnLst>
                    <a:cxn ang="T12">
                      <a:pos x="T0" y="T1"/>
                    </a:cxn>
                    <a:cxn ang="T13">
                      <a:pos x="T2" y="T3"/>
                    </a:cxn>
                    <a:cxn ang="T14">
                      <a:pos x="T4" y="T5"/>
                    </a:cxn>
                    <a:cxn ang="T15">
                      <a:pos x="T6" y="T7"/>
                    </a:cxn>
                    <a:cxn ang="T16">
                      <a:pos x="T8" y="T9"/>
                    </a:cxn>
                    <a:cxn ang="T17">
                      <a:pos x="T10" y="T11"/>
                    </a:cxn>
                  </a:cxnLst>
                  <a:rect l="T18" t="T19" r="T20" b="T21"/>
                  <a:pathLst>
                    <a:path w="2314" h="1733">
                      <a:moveTo>
                        <a:pt x="639" y="0"/>
                      </a:moveTo>
                      <a:lnTo>
                        <a:pt x="2314" y="78"/>
                      </a:lnTo>
                      <a:lnTo>
                        <a:pt x="1711" y="1733"/>
                      </a:lnTo>
                      <a:lnTo>
                        <a:pt x="0" y="1592"/>
                      </a:lnTo>
                      <a:lnTo>
                        <a:pt x="424" y="291"/>
                      </a:lnTo>
                      <a:lnTo>
                        <a:pt x="639"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91" name="Freeform 97"/>
                <p:cNvSpPr>
                  <a:spLocks/>
                </p:cNvSpPr>
                <p:nvPr/>
              </p:nvSpPr>
              <p:spPr bwMode="auto">
                <a:xfrm>
                  <a:off x="3390" y="1860"/>
                  <a:ext cx="234" cy="189"/>
                </a:xfrm>
                <a:custGeom>
                  <a:avLst/>
                  <a:gdLst>
                    <a:gd name="T0" fmla="*/ 0 w 2314"/>
                    <a:gd name="T1" fmla="*/ 0 h 1733"/>
                    <a:gd name="T2" fmla="*/ 0 w 2314"/>
                    <a:gd name="T3" fmla="*/ 0 h 1733"/>
                    <a:gd name="T4" fmla="*/ 0 w 2314"/>
                    <a:gd name="T5" fmla="*/ 0 h 1733"/>
                    <a:gd name="T6" fmla="*/ 0 w 2314"/>
                    <a:gd name="T7" fmla="*/ 0 h 1733"/>
                    <a:gd name="T8" fmla="*/ 0 w 2314"/>
                    <a:gd name="T9" fmla="*/ 0 h 1733"/>
                    <a:gd name="T10" fmla="*/ 0 w 2314"/>
                    <a:gd name="T11" fmla="*/ 0 h 1733"/>
                    <a:gd name="T12" fmla="*/ 0 60000 65536"/>
                    <a:gd name="T13" fmla="*/ 0 60000 65536"/>
                    <a:gd name="T14" fmla="*/ 0 60000 65536"/>
                    <a:gd name="T15" fmla="*/ 0 60000 65536"/>
                    <a:gd name="T16" fmla="*/ 0 60000 65536"/>
                    <a:gd name="T17" fmla="*/ 0 60000 65536"/>
                    <a:gd name="T18" fmla="*/ 0 w 2314"/>
                    <a:gd name="T19" fmla="*/ 0 h 1733"/>
                    <a:gd name="T20" fmla="*/ 2314 w 2314"/>
                    <a:gd name="T21" fmla="*/ 1733 h 1733"/>
                  </a:gdLst>
                  <a:ahLst/>
                  <a:cxnLst>
                    <a:cxn ang="T12">
                      <a:pos x="T0" y="T1"/>
                    </a:cxn>
                    <a:cxn ang="T13">
                      <a:pos x="T2" y="T3"/>
                    </a:cxn>
                    <a:cxn ang="T14">
                      <a:pos x="T4" y="T5"/>
                    </a:cxn>
                    <a:cxn ang="T15">
                      <a:pos x="T6" y="T7"/>
                    </a:cxn>
                    <a:cxn ang="T16">
                      <a:pos x="T8" y="T9"/>
                    </a:cxn>
                    <a:cxn ang="T17">
                      <a:pos x="T10" y="T11"/>
                    </a:cxn>
                  </a:cxnLst>
                  <a:rect l="T18" t="T19" r="T20" b="T21"/>
                  <a:pathLst>
                    <a:path w="2314" h="1733">
                      <a:moveTo>
                        <a:pt x="639" y="0"/>
                      </a:moveTo>
                      <a:lnTo>
                        <a:pt x="2314" y="78"/>
                      </a:lnTo>
                      <a:lnTo>
                        <a:pt x="1711" y="1733"/>
                      </a:lnTo>
                      <a:lnTo>
                        <a:pt x="0" y="1592"/>
                      </a:lnTo>
                      <a:lnTo>
                        <a:pt x="424" y="291"/>
                      </a:lnTo>
                      <a:lnTo>
                        <a:pt x="639"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92" name="Line 98"/>
                <p:cNvSpPr>
                  <a:spLocks noChangeShapeType="1"/>
                </p:cNvSpPr>
                <p:nvPr/>
              </p:nvSpPr>
              <p:spPr bwMode="auto">
                <a:xfrm flipH="1">
                  <a:off x="3433" y="1868"/>
                  <a:ext cx="191" cy="2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3" name="Line 99"/>
                <p:cNvSpPr>
                  <a:spLocks noChangeShapeType="1"/>
                </p:cNvSpPr>
                <p:nvPr/>
              </p:nvSpPr>
              <p:spPr bwMode="auto">
                <a:xfrm>
                  <a:off x="3433" y="1892"/>
                  <a:ext cx="130" cy="15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4" name="Freeform 100"/>
                <p:cNvSpPr>
                  <a:spLocks/>
                </p:cNvSpPr>
                <p:nvPr/>
              </p:nvSpPr>
              <p:spPr bwMode="auto">
                <a:xfrm>
                  <a:off x="3748" y="1847"/>
                  <a:ext cx="234" cy="188"/>
                </a:xfrm>
                <a:custGeom>
                  <a:avLst/>
                  <a:gdLst>
                    <a:gd name="T0" fmla="*/ 0 w 2321"/>
                    <a:gd name="T1" fmla="*/ 0 h 1726"/>
                    <a:gd name="T2" fmla="*/ 0 w 2321"/>
                    <a:gd name="T3" fmla="*/ 0 h 1726"/>
                    <a:gd name="T4" fmla="*/ 0 w 2321"/>
                    <a:gd name="T5" fmla="*/ 0 h 1726"/>
                    <a:gd name="T6" fmla="*/ 0 w 2321"/>
                    <a:gd name="T7" fmla="*/ 0 h 1726"/>
                    <a:gd name="T8" fmla="*/ 0 w 2321"/>
                    <a:gd name="T9" fmla="*/ 0 h 1726"/>
                    <a:gd name="T10" fmla="*/ 0 60000 65536"/>
                    <a:gd name="T11" fmla="*/ 0 60000 65536"/>
                    <a:gd name="T12" fmla="*/ 0 60000 65536"/>
                    <a:gd name="T13" fmla="*/ 0 60000 65536"/>
                    <a:gd name="T14" fmla="*/ 0 60000 65536"/>
                    <a:gd name="T15" fmla="*/ 0 w 2321"/>
                    <a:gd name="T16" fmla="*/ 0 h 1726"/>
                    <a:gd name="T17" fmla="*/ 2321 w 2321"/>
                    <a:gd name="T18" fmla="*/ 1726 h 1726"/>
                  </a:gdLst>
                  <a:ahLst/>
                  <a:cxnLst>
                    <a:cxn ang="T10">
                      <a:pos x="T0" y="T1"/>
                    </a:cxn>
                    <a:cxn ang="T11">
                      <a:pos x="T2" y="T3"/>
                    </a:cxn>
                    <a:cxn ang="T12">
                      <a:pos x="T4" y="T5"/>
                    </a:cxn>
                    <a:cxn ang="T13">
                      <a:pos x="T6" y="T7"/>
                    </a:cxn>
                    <a:cxn ang="T14">
                      <a:pos x="T8" y="T9"/>
                    </a:cxn>
                  </a:cxnLst>
                  <a:rect l="T15" t="T16" r="T17" b="T18"/>
                  <a:pathLst>
                    <a:path w="2321" h="1726">
                      <a:moveTo>
                        <a:pt x="520" y="0"/>
                      </a:moveTo>
                      <a:lnTo>
                        <a:pt x="2321" y="75"/>
                      </a:lnTo>
                      <a:lnTo>
                        <a:pt x="1846" y="1726"/>
                      </a:lnTo>
                      <a:lnTo>
                        <a:pt x="0" y="1589"/>
                      </a:lnTo>
                      <a:lnTo>
                        <a:pt x="520"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395" name="Freeform 101"/>
                <p:cNvSpPr>
                  <a:spLocks/>
                </p:cNvSpPr>
                <p:nvPr/>
              </p:nvSpPr>
              <p:spPr bwMode="auto">
                <a:xfrm>
                  <a:off x="3748" y="1847"/>
                  <a:ext cx="234" cy="188"/>
                </a:xfrm>
                <a:custGeom>
                  <a:avLst/>
                  <a:gdLst>
                    <a:gd name="T0" fmla="*/ 0 w 2321"/>
                    <a:gd name="T1" fmla="*/ 0 h 1726"/>
                    <a:gd name="T2" fmla="*/ 0 w 2321"/>
                    <a:gd name="T3" fmla="*/ 0 h 1726"/>
                    <a:gd name="T4" fmla="*/ 0 w 2321"/>
                    <a:gd name="T5" fmla="*/ 0 h 1726"/>
                    <a:gd name="T6" fmla="*/ 0 w 2321"/>
                    <a:gd name="T7" fmla="*/ 0 h 1726"/>
                    <a:gd name="T8" fmla="*/ 0 w 2321"/>
                    <a:gd name="T9" fmla="*/ 0 h 1726"/>
                    <a:gd name="T10" fmla="*/ 0 60000 65536"/>
                    <a:gd name="T11" fmla="*/ 0 60000 65536"/>
                    <a:gd name="T12" fmla="*/ 0 60000 65536"/>
                    <a:gd name="T13" fmla="*/ 0 60000 65536"/>
                    <a:gd name="T14" fmla="*/ 0 60000 65536"/>
                    <a:gd name="T15" fmla="*/ 0 w 2321"/>
                    <a:gd name="T16" fmla="*/ 0 h 1726"/>
                    <a:gd name="T17" fmla="*/ 2321 w 2321"/>
                    <a:gd name="T18" fmla="*/ 1726 h 1726"/>
                  </a:gdLst>
                  <a:ahLst/>
                  <a:cxnLst>
                    <a:cxn ang="T10">
                      <a:pos x="T0" y="T1"/>
                    </a:cxn>
                    <a:cxn ang="T11">
                      <a:pos x="T2" y="T3"/>
                    </a:cxn>
                    <a:cxn ang="T12">
                      <a:pos x="T4" y="T5"/>
                    </a:cxn>
                    <a:cxn ang="T13">
                      <a:pos x="T6" y="T7"/>
                    </a:cxn>
                    <a:cxn ang="T14">
                      <a:pos x="T8" y="T9"/>
                    </a:cxn>
                  </a:cxnLst>
                  <a:rect l="T15" t="T16" r="T17" b="T18"/>
                  <a:pathLst>
                    <a:path w="2321" h="1726">
                      <a:moveTo>
                        <a:pt x="520" y="0"/>
                      </a:moveTo>
                      <a:lnTo>
                        <a:pt x="2321" y="75"/>
                      </a:lnTo>
                      <a:lnTo>
                        <a:pt x="1846" y="1726"/>
                      </a:lnTo>
                      <a:lnTo>
                        <a:pt x="0" y="1589"/>
                      </a:lnTo>
                      <a:lnTo>
                        <a:pt x="520"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396" name="Line 102"/>
                <p:cNvSpPr>
                  <a:spLocks noChangeShapeType="1"/>
                </p:cNvSpPr>
                <p:nvPr/>
              </p:nvSpPr>
              <p:spPr bwMode="auto">
                <a:xfrm>
                  <a:off x="3800" y="1847"/>
                  <a:ext cx="6" cy="3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7" name="Line 103"/>
                <p:cNvSpPr>
                  <a:spLocks noChangeShapeType="1"/>
                </p:cNvSpPr>
                <p:nvPr/>
              </p:nvSpPr>
              <p:spPr bwMode="auto">
                <a:xfrm flipH="1">
                  <a:off x="3806" y="1855"/>
                  <a:ext cx="176" cy="2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8" name="Line 104"/>
                <p:cNvSpPr>
                  <a:spLocks noChangeShapeType="1"/>
                </p:cNvSpPr>
                <p:nvPr/>
              </p:nvSpPr>
              <p:spPr bwMode="auto">
                <a:xfrm flipV="1">
                  <a:off x="3748" y="1878"/>
                  <a:ext cx="58" cy="14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399" name="Line 105"/>
                <p:cNvSpPr>
                  <a:spLocks noChangeShapeType="1"/>
                </p:cNvSpPr>
                <p:nvPr/>
              </p:nvSpPr>
              <p:spPr bwMode="auto">
                <a:xfrm>
                  <a:off x="3806" y="1878"/>
                  <a:ext cx="128" cy="15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00" name="Oval 106"/>
                <p:cNvSpPr>
                  <a:spLocks noChangeArrowheads="1"/>
                </p:cNvSpPr>
                <p:nvPr/>
              </p:nvSpPr>
              <p:spPr bwMode="auto">
                <a:xfrm>
                  <a:off x="3357" y="1730"/>
                  <a:ext cx="46"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01" name="Freeform 107"/>
                <p:cNvSpPr>
                  <a:spLocks/>
                </p:cNvSpPr>
                <p:nvPr/>
              </p:nvSpPr>
              <p:spPr bwMode="auto">
                <a:xfrm>
                  <a:off x="3980" y="1743"/>
                  <a:ext cx="104" cy="114"/>
                </a:xfrm>
                <a:custGeom>
                  <a:avLst/>
                  <a:gdLst>
                    <a:gd name="T0" fmla="*/ 0 w 1039"/>
                    <a:gd name="T1" fmla="*/ 0 h 1049"/>
                    <a:gd name="T2" fmla="*/ 0 w 1039"/>
                    <a:gd name="T3" fmla="*/ 0 h 1049"/>
                    <a:gd name="T4" fmla="*/ 0 w 1039"/>
                    <a:gd name="T5" fmla="*/ 0 h 1049"/>
                    <a:gd name="T6" fmla="*/ 0 w 1039"/>
                    <a:gd name="T7" fmla="*/ 0 h 1049"/>
                    <a:gd name="T8" fmla="*/ 0 w 1039"/>
                    <a:gd name="T9" fmla="*/ 0 h 1049"/>
                    <a:gd name="T10" fmla="*/ 0 w 1039"/>
                    <a:gd name="T11" fmla="*/ 0 h 1049"/>
                    <a:gd name="T12" fmla="*/ 0 w 1039"/>
                    <a:gd name="T13" fmla="*/ 0 h 1049"/>
                    <a:gd name="T14" fmla="*/ 0 w 1039"/>
                    <a:gd name="T15" fmla="*/ 0 h 1049"/>
                    <a:gd name="T16" fmla="*/ 0 w 1039"/>
                    <a:gd name="T17" fmla="*/ 0 h 1049"/>
                    <a:gd name="T18" fmla="*/ 0 w 1039"/>
                    <a:gd name="T19" fmla="*/ 0 h 1049"/>
                    <a:gd name="T20" fmla="*/ 0 w 1039"/>
                    <a:gd name="T21" fmla="*/ 0 h 1049"/>
                    <a:gd name="T22" fmla="*/ 0 w 1039"/>
                    <a:gd name="T23" fmla="*/ 0 h 1049"/>
                    <a:gd name="T24" fmla="*/ 0 w 1039"/>
                    <a:gd name="T25" fmla="*/ 0 h 1049"/>
                    <a:gd name="T26" fmla="*/ 0 w 1039"/>
                    <a:gd name="T27" fmla="*/ 0 h 1049"/>
                    <a:gd name="T28" fmla="*/ 0 w 1039"/>
                    <a:gd name="T29" fmla="*/ 0 h 1049"/>
                    <a:gd name="T30" fmla="*/ 0 w 1039"/>
                    <a:gd name="T31" fmla="*/ 0 h 1049"/>
                    <a:gd name="T32" fmla="*/ 0 w 1039"/>
                    <a:gd name="T33" fmla="*/ 0 h 1049"/>
                    <a:gd name="T34" fmla="*/ 0 w 1039"/>
                    <a:gd name="T35" fmla="*/ 0 h 1049"/>
                    <a:gd name="T36" fmla="*/ 0 w 1039"/>
                    <a:gd name="T37" fmla="*/ 0 h 1049"/>
                    <a:gd name="T38" fmla="*/ 0 w 1039"/>
                    <a:gd name="T39" fmla="*/ 0 h 1049"/>
                    <a:gd name="T40" fmla="*/ 0 w 1039"/>
                    <a:gd name="T41" fmla="*/ 0 h 1049"/>
                    <a:gd name="T42" fmla="*/ 0 w 1039"/>
                    <a:gd name="T43" fmla="*/ 0 h 10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9"/>
                    <a:gd name="T67" fmla="*/ 0 h 1049"/>
                    <a:gd name="T68" fmla="*/ 1039 w 1039"/>
                    <a:gd name="T69" fmla="*/ 1049 h 10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9" h="1049">
                      <a:moveTo>
                        <a:pt x="0" y="1003"/>
                      </a:moveTo>
                      <a:lnTo>
                        <a:pt x="992" y="0"/>
                      </a:lnTo>
                      <a:lnTo>
                        <a:pt x="1039" y="47"/>
                      </a:lnTo>
                      <a:lnTo>
                        <a:pt x="47" y="1049"/>
                      </a:lnTo>
                      <a:lnTo>
                        <a:pt x="45" y="1048"/>
                      </a:lnTo>
                      <a:lnTo>
                        <a:pt x="44" y="1047"/>
                      </a:lnTo>
                      <a:lnTo>
                        <a:pt x="42" y="1046"/>
                      </a:lnTo>
                      <a:lnTo>
                        <a:pt x="39" y="1042"/>
                      </a:lnTo>
                      <a:lnTo>
                        <a:pt x="35" y="1039"/>
                      </a:lnTo>
                      <a:lnTo>
                        <a:pt x="32" y="1035"/>
                      </a:lnTo>
                      <a:lnTo>
                        <a:pt x="27" y="1031"/>
                      </a:lnTo>
                      <a:lnTo>
                        <a:pt x="23" y="1026"/>
                      </a:lnTo>
                      <a:lnTo>
                        <a:pt x="18" y="1022"/>
                      </a:lnTo>
                      <a:lnTo>
                        <a:pt x="14" y="1017"/>
                      </a:lnTo>
                      <a:lnTo>
                        <a:pt x="9" y="1014"/>
                      </a:lnTo>
                      <a:lnTo>
                        <a:pt x="6" y="1009"/>
                      </a:lnTo>
                      <a:lnTo>
                        <a:pt x="4" y="1007"/>
                      </a:lnTo>
                      <a:lnTo>
                        <a:pt x="1" y="1005"/>
                      </a:lnTo>
                      <a:lnTo>
                        <a:pt x="0" y="1004"/>
                      </a:lnTo>
                      <a:lnTo>
                        <a:pt x="0" y="100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2" name="Freeform 108"/>
                <p:cNvSpPr>
                  <a:spLocks/>
                </p:cNvSpPr>
                <p:nvPr/>
              </p:nvSpPr>
              <p:spPr bwMode="auto">
                <a:xfrm>
                  <a:off x="3980" y="1743"/>
                  <a:ext cx="104" cy="114"/>
                </a:xfrm>
                <a:custGeom>
                  <a:avLst/>
                  <a:gdLst>
                    <a:gd name="T0" fmla="*/ 0 w 1039"/>
                    <a:gd name="T1" fmla="*/ 0 h 1049"/>
                    <a:gd name="T2" fmla="*/ 0 w 1039"/>
                    <a:gd name="T3" fmla="*/ 0 h 1049"/>
                    <a:gd name="T4" fmla="*/ 0 w 1039"/>
                    <a:gd name="T5" fmla="*/ 0 h 1049"/>
                    <a:gd name="T6" fmla="*/ 0 w 1039"/>
                    <a:gd name="T7" fmla="*/ 0 h 1049"/>
                    <a:gd name="T8" fmla="*/ 0 w 1039"/>
                    <a:gd name="T9" fmla="*/ 0 h 1049"/>
                    <a:gd name="T10" fmla="*/ 0 w 1039"/>
                    <a:gd name="T11" fmla="*/ 0 h 1049"/>
                    <a:gd name="T12" fmla="*/ 0 w 1039"/>
                    <a:gd name="T13" fmla="*/ 0 h 1049"/>
                    <a:gd name="T14" fmla="*/ 0 w 1039"/>
                    <a:gd name="T15" fmla="*/ 0 h 1049"/>
                    <a:gd name="T16" fmla="*/ 0 w 1039"/>
                    <a:gd name="T17" fmla="*/ 0 h 1049"/>
                    <a:gd name="T18" fmla="*/ 0 w 1039"/>
                    <a:gd name="T19" fmla="*/ 0 h 1049"/>
                    <a:gd name="T20" fmla="*/ 0 w 1039"/>
                    <a:gd name="T21" fmla="*/ 0 h 1049"/>
                    <a:gd name="T22" fmla="*/ 0 w 1039"/>
                    <a:gd name="T23" fmla="*/ 0 h 1049"/>
                    <a:gd name="T24" fmla="*/ 0 w 1039"/>
                    <a:gd name="T25" fmla="*/ 0 h 1049"/>
                    <a:gd name="T26" fmla="*/ 0 w 1039"/>
                    <a:gd name="T27" fmla="*/ 0 h 1049"/>
                    <a:gd name="T28" fmla="*/ 0 w 1039"/>
                    <a:gd name="T29" fmla="*/ 0 h 1049"/>
                    <a:gd name="T30" fmla="*/ 0 w 1039"/>
                    <a:gd name="T31" fmla="*/ 0 h 1049"/>
                    <a:gd name="T32" fmla="*/ 0 w 1039"/>
                    <a:gd name="T33" fmla="*/ 0 h 1049"/>
                    <a:gd name="T34" fmla="*/ 0 w 1039"/>
                    <a:gd name="T35" fmla="*/ 0 h 1049"/>
                    <a:gd name="T36" fmla="*/ 0 w 1039"/>
                    <a:gd name="T37" fmla="*/ 0 h 1049"/>
                    <a:gd name="T38" fmla="*/ 0 w 1039"/>
                    <a:gd name="T39" fmla="*/ 0 h 1049"/>
                    <a:gd name="T40" fmla="*/ 0 w 1039"/>
                    <a:gd name="T41" fmla="*/ 0 h 1049"/>
                    <a:gd name="T42" fmla="*/ 0 w 1039"/>
                    <a:gd name="T43" fmla="*/ 0 h 10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39"/>
                    <a:gd name="T67" fmla="*/ 0 h 1049"/>
                    <a:gd name="T68" fmla="*/ 1039 w 1039"/>
                    <a:gd name="T69" fmla="*/ 1049 h 10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39" h="1049">
                      <a:moveTo>
                        <a:pt x="0" y="1003"/>
                      </a:moveTo>
                      <a:lnTo>
                        <a:pt x="992" y="0"/>
                      </a:lnTo>
                      <a:lnTo>
                        <a:pt x="1039" y="47"/>
                      </a:lnTo>
                      <a:lnTo>
                        <a:pt x="47" y="1049"/>
                      </a:lnTo>
                      <a:lnTo>
                        <a:pt x="45" y="1048"/>
                      </a:lnTo>
                      <a:lnTo>
                        <a:pt x="44" y="1047"/>
                      </a:lnTo>
                      <a:lnTo>
                        <a:pt x="42" y="1046"/>
                      </a:lnTo>
                      <a:lnTo>
                        <a:pt x="39" y="1042"/>
                      </a:lnTo>
                      <a:lnTo>
                        <a:pt x="35" y="1039"/>
                      </a:lnTo>
                      <a:lnTo>
                        <a:pt x="32" y="1035"/>
                      </a:lnTo>
                      <a:lnTo>
                        <a:pt x="27" y="1031"/>
                      </a:lnTo>
                      <a:lnTo>
                        <a:pt x="23" y="1026"/>
                      </a:lnTo>
                      <a:lnTo>
                        <a:pt x="18" y="1022"/>
                      </a:lnTo>
                      <a:lnTo>
                        <a:pt x="14" y="1017"/>
                      </a:lnTo>
                      <a:lnTo>
                        <a:pt x="9" y="1014"/>
                      </a:lnTo>
                      <a:lnTo>
                        <a:pt x="6" y="1009"/>
                      </a:lnTo>
                      <a:lnTo>
                        <a:pt x="4" y="1007"/>
                      </a:lnTo>
                      <a:lnTo>
                        <a:pt x="1" y="1005"/>
                      </a:lnTo>
                      <a:lnTo>
                        <a:pt x="0" y="1004"/>
                      </a:lnTo>
                      <a:lnTo>
                        <a:pt x="0" y="100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03" name="Oval 109"/>
                <p:cNvSpPr>
                  <a:spLocks noChangeArrowheads="1"/>
                </p:cNvSpPr>
                <p:nvPr/>
              </p:nvSpPr>
              <p:spPr bwMode="auto">
                <a:xfrm>
                  <a:off x="4075" y="1703"/>
                  <a:ext cx="46"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04" name="Freeform 110"/>
                <p:cNvSpPr>
                  <a:spLocks/>
                </p:cNvSpPr>
                <p:nvPr/>
              </p:nvSpPr>
              <p:spPr bwMode="auto">
                <a:xfrm>
                  <a:off x="3394" y="1625"/>
                  <a:ext cx="104" cy="115"/>
                </a:xfrm>
                <a:custGeom>
                  <a:avLst/>
                  <a:gdLst>
                    <a:gd name="T0" fmla="*/ 0 w 1034"/>
                    <a:gd name="T1" fmla="*/ 0 h 1051"/>
                    <a:gd name="T2" fmla="*/ 0 w 1034"/>
                    <a:gd name="T3" fmla="*/ 0 h 1051"/>
                    <a:gd name="T4" fmla="*/ 0 w 1034"/>
                    <a:gd name="T5" fmla="*/ 0 h 1051"/>
                    <a:gd name="T6" fmla="*/ 0 w 1034"/>
                    <a:gd name="T7" fmla="*/ 0 h 1051"/>
                    <a:gd name="T8" fmla="*/ 0 w 1034"/>
                    <a:gd name="T9" fmla="*/ 0 h 1051"/>
                    <a:gd name="T10" fmla="*/ 0 w 1034"/>
                    <a:gd name="T11" fmla="*/ 0 h 1051"/>
                    <a:gd name="T12" fmla="*/ 0 w 1034"/>
                    <a:gd name="T13" fmla="*/ 0 h 1051"/>
                    <a:gd name="T14" fmla="*/ 0 w 1034"/>
                    <a:gd name="T15" fmla="*/ 0 h 1051"/>
                    <a:gd name="T16" fmla="*/ 0 w 1034"/>
                    <a:gd name="T17" fmla="*/ 0 h 1051"/>
                    <a:gd name="T18" fmla="*/ 0 w 1034"/>
                    <a:gd name="T19" fmla="*/ 0 h 1051"/>
                    <a:gd name="T20" fmla="*/ 0 w 1034"/>
                    <a:gd name="T21" fmla="*/ 0 h 1051"/>
                    <a:gd name="T22" fmla="*/ 0 w 1034"/>
                    <a:gd name="T23" fmla="*/ 0 h 1051"/>
                    <a:gd name="T24" fmla="*/ 0 w 1034"/>
                    <a:gd name="T25" fmla="*/ 0 h 1051"/>
                    <a:gd name="T26" fmla="*/ 0 w 1034"/>
                    <a:gd name="T27" fmla="*/ 0 h 1051"/>
                    <a:gd name="T28" fmla="*/ 0 w 1034"/>
                    <a:gd name="T29" fmla="*/ 0 h 1051"/>
                    <a:gd name="T30" fmla="*/ 0 w 1034"/>
                    <a:gd name="T31" fmla="*/ 0 h 1051"/>
                    <a:gd name="T32" fmla="*/ 0 w 1034"/>
                    <a:gd name="T33" fmla="*/ 0 h 1051"/>
                    <a:gd name="T34" fmla="*/ 0 w 1034"/>
                    <a:gd name="T35" fmla="*/ 0 h 1051"/>
                    <a:gd name="T36" fmla="*/ 0 w 1034"/>
                    <a:gd name="T37" fmla="*/ 0 h 1051"/>
                    <a:gd name="T38" fmla="*/ 0 w 1034"/>
                    <a:gd name="T39" fmla="*/ 0 h 1051"/>
                    <a:gd name="T40" fmla="*/ 0 w 1034"/>
                    <a:gd name="T41" fmla="*/ 0 h 1051"/>
                    <a:gd name="T42" fmla="*/ 0 w 1034"/>
                    <a:gd name="T43" fmla="*/ 0 h 1051"/>
                    <a:gd name="T44" fmla="*/ 0 w 1034"/>
                    <a:gd name="T45" fmla="*/ 0 h 1051"/>
                    <a:gd name="T46" fmla="*/ 0 w 1034"/>
                    <a:gd name="T47" fmla="*/ 0 h 1051"/>
                    <a:gd name="T48" fmla="*/ 0 w 1034"/>
                    <a:gd name="T49" fmla="*/ 0 h 1051"/>
                    <a:gd name="T50" fmla="*/ 0 w 1034"/>
                    <a:gd name="T51" fmla="*/ 0 h 1051"/>
                    <a:gd name="T52" fmla="*/ 0 w 1034"/>
                    <a:gd name="T53" fmla="*/ 0 h 1051"/>
                    <a:gd name="T54" fmla="*/ 0 w 1034"/>
                    <a:gd name="T55" fmla="*/ 0 h 1051"/>
                    <a:gd name="T56" fmla="*/ 0 w 1034"/>
                    <a:gd name="T57" fmla="*/ 0 h 1051"/>
                    <a:gd name="T58" fmla="*/ 0 w 1034"/>
                    <a:gd name="T59" fmla="*/ 0 h 1051"/>
                    <a:gd name="T60" fmla="*/ 0 w 1034"/>
                    <a:gd name="T61" fmla="*/ 0 h 1051"/>
                    <a:gd name="T62" fmla="*/ 0 w 1034"/>
                    <a:gd name="T63" fmla="*/ 0 h 1051"/>
                    <a:gd name="T64" fmla="*/ 0 w 1034"/>
                    <a:gd name="T65" fmla="*/ 0 h 1051"/>
                    <a:gd name="T66" fmla="*/ 0 w 1034"/>
                    <a:gd name="T67" fmla="*/ 0 h 1051"/>
                    <a:gd name="T68" fmla="*/ 0 w 1034"/>
                    <a:gd name="T69" fmla="*/ 0 h 1051"/>
                    <a:gd name="T70" fmla="*/ 0 w 1034"/>
                    <a:gd name="T71" fmla="*/ 0 h 1051"/>
                    <a:gd name="T72" fmla="*/ 0 w 1034"/>
                    <a:gd name="T73" fmla="*/ 0 h 1051"/>
                    <a:gd name="T74" fmla="*/ 0 w 1034"/>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4"/>
                    <a:gd name="T115" fmla="*/ 0 h 1051"/>
                    <a:gd name="T116" fmla="*/ 1034 w 1034"/>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4" h="1051">
                      <a:moveTo>
                        <a:pt x="0" y="1006"/>
                      </a:moveTo>
                      <a:lnTo>
                        <a:pt x="986" y="0"/>
                      </a:lnTo>
                      <a:lnTo>
                        <a:pt x="987" y="0"/>
                      </a:lnTo>
                      <a:lnTo>
                        <a:pt x="989" y="0"/>
                      </a:lnTo>
                      <a:lnTo>
                        <a:pt x="992" y="2"/>
                      </a:lnTo>
                      <a:lnTo>
                        <a:pt x="995" y="4"/>
                      </a:lnTo>
                      <a:lnTo>
                        <a:pt x="999" y="8"/>
                      </a:lnTo>
                      <a:lnTo>
                        <a:pt x="1003" y="11"/>
                      </a:lnTo>
                      <a:lnTo>
                        <a:pt x="1008" y="16"/>
                      </a:lnTo>
                      <a:lnTo>
                        <a:pt x="1012" y="20"/>
                      </a:lnTo>
                      <a:lnTo>
                        <a:pt x="1017" y="25"/>
                      </a:lnTo>
                      <a:lnTo>
                        <a:pt x="1021" y="29"/>
                      </a:lnTo>
                      <a:lnTo>
                        <a:pt x="1025" y="33"/>
                      </a:lnTo>
                      <a:lnTo>
                        <a:pt x="1028" y="37"/>
                      </a:lnTo>
                      <a:lnTo>
                        <a:pt x="1030" y="41"/>
                      </a:lnTo>
                      <a:lnTo>
                        <a:pt x="1033" y="43"/>
                      </a:lnTo>
                      <a:lnTo>
                        <a:pt x="1034" y="44"/>
                      </a:lnTo>
                      <a:lnTo>
                        <a:pt x="1034" y="45"/>
                      </a:lnTo>
                      <a:lnTo>
                        <a:pt x="46" y="1051"/>
                      </a:lnTo>
                      <a:lnTo>
                        <a:pt x="45" y="1051"/>
                      </a:lnTo>
                      <a:lnTo>
                        <a:pt x="43" y="1051"/>
                      </a:lnTo>
                      <a:lnTo>
                        <a:pt x="40" y="1049"/>
                      </a:lnTo>
                      <a:lnTo>
                        <a:pt x="37" y="1047"/>
                      </a:lnTo>
                      <a:lnTo>
                        <a:pt x="32" y="1044"/>
                      </a:lnTo>
                      <a:lnTo>
                        <a:pt x="29" y="1040"/>
                      </a:lnTo>
                      <a:lnTo>
                        <a:pt x="25" y="1036"/>
                      </a:lnTo>
                      <a:lnTo>
                        <a:pt x="19" y="1032"/>
                      </a:lnTo>
                      <a:lnTo>
                        <a:pt x="14" y="1027"/>
                      </a:lnTo>
                      <a:lnTo>
                        <a:pt x="11" y="1023"/>
                      </a:lnTo>
                      <a:lnTo>
                        <a:pt x="6" y="1018"/>
                      </a:lnTo>
                      <a:lnTo>
                        <a:pt x="4" y="1015"/>
                      </a:lnTo>
                      <a:lnTo>
                        <a:pt x="2" y="1011"/>
                      </a:lnTo>
                      <a:lnTo>
                        <a:pt x="0" y="1008"/>
                      </a:lnTo>
                      <a:lnTo>
                        <a:pt x="0" y="1007"/>
                      </a:lnTo>
                      <a:lnTo>
                        <a:pt x="0" y="100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5" name="Freeform 111"/>
                <p:cNvSpPr>
                  <a:spLocks/>
                </p:cNvSpPr>
                <p:nvPr/>
              </p:nvSpPr>
              <p:spPr bwMode="auto">
                <a:xfrm>
                  <a:off x="3394" y="1625"/>
                  <a:ext cx="104" cy="115"/>
                </a:xfrm>
                <a:custGeom>
                  <a:avLst/>
                  <a:gdLst>
                    <a:gd name="T0" fmla="*/ 0 w 1034"/>
                    <a:gd name="T1" fmla="*/ 0 h 1051"/>
                    <a:gd name="T2" fmla="*/ 0 w 1034"/>
                    <a:gd name="T3" fmla="*/ 0 h 1051"/>
                    <a:gd name="T4" fmla="*/ 0 w 1034"/>
                    <a:gd name="T5" fmla="*/ 0 h 1051"/>
                    <a:gd name="T6" fmla="*/ 0 w 1034"/>
                    <a:gd name="T7" fmla="*/ 0 h 1051"/>
                    <a:gd name="T8" fmla="*/ 0 w 1034"/>
                    <a:gd name="T9" fmla="*/ 0 h 1051"/>
                    <a:gd name="T10" fmla="*/ 0 w 1034"/>
                    <a:gd name="T11" fmla="*/ 0 h 1051"/>
                    <a:gd name="T12" fmla="*/ 0 w 1034"/>
                    <a:gd name="T13" fmla="*/ 0 h 1051"/>
                    <a:gd name="T14" fmla="*/ 0 w 1034"/>
                    <a:gd name="T15" fmla="*/ 0 h 1051"/>
                    <a:gd name="T16" fmla="*/ 0 w 1034"/>
                    <a:gd name="T17" fmla="*/ 0 h 1051"/>
                    <a:gd name="T18" fmla="*/ 0 w 1034"/>
                    <a:gd name="T19" fmla="*/ 0 h 1051"/>
                    <a:gd name="T20" fmla="*/ 0 w 1034"/>
                    <a:gd name="T21" fmla="*/ 0 h 1051"/>
                    <a:gd name="T22" fmla="*/ 0 w 1034"/>
                    <a:gd name="T23" fmla="*/ 0 h 1051"/>
                    <a:gd name="T24" fmla="*/ 0 w 1034"/>
                    <a:gd name="T25" fmla="*/ 0 h 1051"/>
                    <a:gd name="T26" fmla="*/ 0 w 1034"/>
                    <a:gd name="T27" fmla="*/ 0 h 1051"/>
                    <a:gd name="T28" fmla="*/ 0 w 1034"/>
                    <a:gd name="T29" fmla="*/ 0 h 1051"/>
                    <a:gd name="T30" fmla="*/ 0 w 1034"/>
                    <a:gd name="T31" fmla="*/ 0 h 1051"/>
                    <a:gd name="T32" fmla="*/ 0 w 1034"/>
                    <a:gd name="T33" fmla="*/ 0 h 1051"/>
                    <a:gd name="T34" fmla="*/ 0 w 1034"/>
                    <a:gd name="T35" fmla="*/ 0 h 1051"/>
                    <a:gd name="T36" fmla="*/ 0 w 1034"/>
                    <a:gd name="T37" fmla="*/ 0 h 1051"/>
                    <a:gd name="T38" fmla="*/ 0 w 1034"/>
                    <a:gd name="T39" fmla="*/ 0 h 1051"/>
                    <a:gd name="T40" fmla="*/ 0 w 1034"/>
                    <a:gd name="T41" fmla="*/ 0 h 1051"/>
                    <a:gd name="T42" fmla="*/ 0 w 1034"/>
                    <a:gd name="T43" fmla="*/ 0 h 1051"/>
                    <a:gd name="T44" fmla="*/ 0 w 1034"/>
                    <a:gd name="T45" fmla="*/ 0 h 1051"/>
                    <a:gd name="T46" fmla="*/ 0 w 1034"/>
                    <a:gd name="T47" fmla="*/ 0 h 1051"/>
                    <a:gd name="T48" fmla="*/ 0 w 1034"/>
                    <a:gd name="T49" fmla="*/ 0 h 1051"/>
                    <a:gd name="T50" fmla="*/ 0 w 1034"/>
                    <a:gd name="T51" fmla="*/ 0 h 1051"/>
                    <a:gd name="T52" fmla="*/ 0 w 1034"/>
                    <a:gd name="T53" fmla="*/ 0 h 1051"/>
                    <a:gd name="T54" fmla="*/ 0 w 1034"/>
                    <a:gd name="T55" fmla="*/ 0 h 1051"/>
                    <a:gd name="T56" fmla="*/ 0 w 1034"/>
                    <a:gd name="T57" fmla="*/ 0 h 1051"/>
                    <a:gd name="T58" fmla="*/ 0 w 1034"/>
                    <a:gd name="T59" fmla="*/ 0 h 1051"/>
                    <a:gd name="T60" fmla="*/ 0 w 1034"/>
                    <a:gd name="T61" fmla="*/ 0 h 1051"/>
                    <a:gd name="T62" fmla="*/ 0 w 1034"/>
                    <a:gd name="T63" fmla="*/ 0 h 1051"/>
                    <a:gd name="T64" fmla="*/ 0 w 1034"/>
                    <a:gd name="T65" fmla="*/ 0 h 1051"/>
                    <a:gd name="T66" fmla="*/ 0 w 1034"/>
                    <a:gd name="T67" fmla="*/ 0 h 1051"/>
                    <a:gd name="T68" fmla="*/ 0 w 1034"/>
                    <a:gd name="T69" fmla="*/ 0 h 1051"/>
                    <a:gd name="T70" fmla="*/ 0 w 1034"/>
                    <a:gd name="T71" fmla="*/ 0 h 1051"/>
                    <a:gd name="T72" fmla="*/ 0 w 1034"/>
                    <a:gd name="T73" fmla="*/ 0 h 1051"/>
                    <a:gd name="T74" fmla="*/ 0 w 1034"/>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4"/>
                    <a:gd name="T115" fmla="*/ 0 h 1051"/>
                    <a:gd name="T116" fmla="*/ 1034 w 1034"/>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4" h="1051">
                      <a:moveTo>
                        <a:pt x="0" y="1006"/>
                      </a:moveTo>
                      <a:lnTo>
                        <a:pt x="986" y="0"/>
                      </a:lnTo>
                      <a:lnTo>
                        <a:pt x="987" y="0"/>
                      </a:lnTo>
                      <a:lnTo>
                        <a:pt x="989" y="0"/>
                      </a:lnTo>
                      <a:lnTo>
                        <a:pt x="992" y="2"/>
                      </a:lnTo>
                      <a:lnTo>
                        <a:pt x="995" y="4"/>
                      </a:lnTo>
                      <a:lnTo>
                        <a:pt x="999" y="8"/>
                      </a:lnTo>
                      <a:lnTo>
                        <a:pt x="1003" y="11"/>
                      </a:lnTo>
                      <a:lnTo>
                        <a:pt x="1008" y="16"/>
                      </a:lnTo>
                      <a:lnTo>
                        <a:pt x="1012" y="20"/>
                      </a:lnTo>
                      <a:lnTo>
                        <a:pt x="1017" y="25"/>
                      </a:lnTo>
                      <a:lnTo>
                        <a:pt x="1021" y="29"/>
                      </a:lnTo>
                      <a:lnTo>
                        <a:pt x="1025" y="33"/>
                      </a:lnTo>
                      <a:lnTo>
                        <a:pt x="1028" y="37"/>
                      </a:lnTo>
                      <a:lnTo>
                        <a:pt x="1030" y="41"/>
                      </a:lnTo>
                      <a:lnTo>
                        <a:pt x="1033" y="43"/>
                      </a:lnTo>
                      <a:lnTo>
                        <a:pt x="1034" y="44"/>
                      </a:lnTo>
                      <a:lnTo>
                        <a:pt x="1034" y="45"/>
                      </a:lnTo>
                      <a:lnTo>
                        <a:pt x="46" y="1051"/>
                      </a:lnTo>
                      <a:lnTo>
                        <a:pt x="45" y="1051"/>
                      </a:lnTo>
                      <a:lnTo>
                        <a:pt x="43" y="1051"/>
                      </a:lnTo>
                      <a:lnTo>
                        <a:pt x="40" y="1049"/>
                      </a:lnTo>
                      <a:lnTo>
                        <a:pt x="37" y="1047"/>
                      </a:lnTo>
                      <a:lnTo>
                        <a:pt x="32" y="1044"/>
                      </a:lnTo>
                      <a:lnTo>
                        <a:pt x="29" y="1040"/>
                      </a:lnTo>
                      <a:lnTo>
                        <a:pt x="25" y="1036"/>
                      </a:lnTo>
                      <a:lnTo>
                        <a:pt x="19" y="1032"/>
                      </a:lnTo>
                      <a:lnTo>
                        <a:pt x="14" y="1027"/>
                      </a:lnTo>
                      <a:lnTo>
                        <a:pt x="11" y="1023"/>
                      </a:lnTo>
                      <a:lnTo>
                        <a:pt x="6" y="1018"/>
                      </a:lnTo>
                      <a:lnTo>
                        <a:pt x="4" y="1015"/>
                      </a:lnTo>
                      <a:lnTo>
                        <a:pt x="2" y="1011"/>
                      </a:lnTo>
                      <a:lnTo>
                        <a:pt x="0" y="1008"/>
                      </a:lnTo>
                      <a:lnTo>
                        <a:pt x="0" y="1007"/>
                      </a:lnTo>
                      <a:lnTo>
                        <a:pt x="0" y="100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06" name="Freeform 112"/>
                <p:cNvSpPr>
                  <a:spLocks/>
                </p:cNvSpPr>
                <p:nvPr/>
              </p:nvSpPr>
              <p:spPr bwMode="auto">
                <a:xfrm>
                  <a:off x="3493" y="1625"/>
                  <a:ext cx="5" cy="6"/>
                </a:xfrm>
                <a:custGeom>
                  <a:avLst/>
                  <a:gdLst>
                    <a:gd name="T0" fmla="*/ 0 w 48"/>
                    <a:gd name="T1" fmla="*/ 0 h 45"/>
                    <a:gd name="T2" fmla="*/ 0 w 48"/>
                    <a:gd name="T3" fmla="*/ 0 h 45"/>
                    <a:gd name="T4" fmla="*/ 0 w 48"/>
                    <a:gd name="T5" fmla="*/ 0 h 45"/>
                    <a:gd name="T6" fmla="*/ 0 w 48"/>
                    <a:gd name="T7" fmla="*/ 0 h 45"/>
                    <a:gd name="T8" fmla="*/ 0 w 48"/>
                    <a:gd name="T9" fmla="*/ 0 h 45"/>
                    <a:gd name="T10" fmla="*/ 0 w 48"/>
                    <a:gd name="T11" fmla="*/ 0 h 45"/>
                    <a:gd name="T12" fmla="*/ 0 w 48"/>
                    <a:gd name="T13" fmla="*/ 0 h 45"/>
                    <a:gd name="T14" fmla="*/ 0 w 48"/>
                    <a:gd name="T15" fmla="*/ 0 h 45"/>
                    <a:gd name="T16" fmla="*/ 0 w 48"/>
                    <a:gd name="T17" fmla="*/ 0 h 45"/>
                    <a:gd name="T18" fmla="*/ 0 w 48"/>
                    <a:gd name="T19" fmla="*/ 0 h 45"/>
                    <a:gd name="T20" fmla="*/ 0 w 48"/>
                    <a:gd name="T21" fmla="*/ 0 h 45"/>
                    <a:gd name="T22" fmla="*/ 0 w 48"/>
                    <a:gd name="T23" fmla="*/ 0 h 45"/>
                    <a:gd name="T24" fmla="*/ 0 w 48"/>
                    <a:gd name="T25" fmla="*/ 0 h 45"/>
                    <a:gd name="T26" fmla="*/ 0 w 48"/>
                    <a:gd name="T27" fmla="*/ 0 h 45"/>
                    <a:gd name="T28" fmla="*/ 0 w 48"/>
                    <a:gd name="T29" fmla="*/ 0 h 45"/>
                    <a:gd name="T30" fmla="*/ 0 w 48"/>
                    <a:gd name="T31" fmla="*/ 0 h 45"/>
                    <a:gd name="T32" fmla="*/ 0 w 48"/>
                    <a:gd name="T33" fmla="*/ 0 h 45"/>
                    <a:gd name="T34" fmla="*/ 0 w 48"/>
                    <a:gd name="T35" fmla="*/ 0 h 45"/>
                    <a:gd name="T36" fmla="*/ 0 w 48"/>
                    <a:gd name="T37" fmla="*/ 0 h 45"/>
                    <a:gd name="T38" fmla="*/ 0 w 48"/>
                    <a:gd name="T39" fmla="*/ 0 h 45"/>
                    <a:gd name="T40" fmla="*/ 0 w 48"/>
                    <a:gd name="T41" fmla="*/ 0 h 45"/>
                    <a:gd name="T42" fmla="*/ 0 w 48"/>
                    <a:gd name="T43" fmla="*/ 0 h 45"/>
                    <a:gd name="T44" fmla="*/ 0 w 48"/>
                    <a:gd name="T45" fmla="*/ 0 h 45"/>
                    <a:gd name="T46" fmla="*/ 0 w 48"/>
                    <a:gd name="T47" fmla="*/ 0 h 45"/>
                    <a:gd name="T48" fmla="*/ 0 w 48"/>
                    <a:gd name="T49" fmla="*/ 0 h 45"/>
                    <a:gd name="T50" fmla="*/ 0 w 48"/>
                    <a:gd name="T51" fmla="*/ 0 h 45"/>
                    <a:gd name="T52" fmla="*/ 0 w 48"/>
                    <a:gd name="T53" fmla="*/ 0 h 45"/>
                    <a:gd name="T54" fmla="*/ 0 w 48"/>
                    <a:gd name="T55" fmla="*/ 0 h 45"/>
                    <a:gd name="T56" fmla="*/ 0 w 48"/>
                    <a:gd name="T57" fmla="*/ 0 h 45"/>
                    <a:gd name="T58" fmla="*/ 0 w 48"/>
                    <a:gd name="T59" fmla="*/ 0 h 45"/>
                    <a:gd name="T60" fmla="*/ 0 w 48"/>
                    <a:gd name="T61" fmla="*/ 0 h 45"/>
                    <a:gd name="T62" fmla="*/ 0 w 48"/>
                    <a:gd name="T63" fmla="*/ 0 h 45"/>
                    <a:gd name="T64" fmla="*/ 0 w 48"/>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5"/>
                    <a:gd name="T101" fmla="*/ 48 w 48"/>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5">
                      <a:moveTo>
                        <a:pt x="22" y="25"/>
                      </a:moveTo>
                      <a:lnTo>
                        <a:pt x="17" y="20"/>
                      </a:lnTo>
                      <a:lnTo>
                        <a:pt x="13" y="16"/>
                      </a:lnTo>
                      <a:lnTo>
                        <a:pt x="9" y="11"/>
                      </a:lnTo>
                      <a:lnTo>
                        <a:pt x="6" y="8"/>
                      </a:lnTo>
                      <a:lnTo>
                        <a:pt x="3" y="4"/>
                      </a:lnTo>
                      <a:lnTo>
                        <a:pt x="1" y="2"/>
                      </a:lnTo>
                      <a:lnTo>
                        <a:pt x="0" y="0"/>
                      </a:lnTo>
                      <a:lnTo>
                        <a:pt x="1" y="0"/>
                      </a:lnTo>
                      <a:lnTo>
                        <a:pt x="3" y="0"/>
                      </a:lnTo>
                      <a:lnTo>
                        <a:pt x="6" y="2"/>
                      </a:lnTo>
                      <a:lnTo>
                        <a:pt x="9" y="4"/>
                      </a:lnTo>
                      <a:lnTo>
                        <a:pt x="13" y="8"/>
                      </a:lnTo>
                      <a:lnTo>
                        <a:pt x="17" y="11"/>
                      </a:lnTo>
                      <a:lnTo>
                        <a:pt x="22" y="16"/>
                      </a:lnTo>
                      <a:lnTo>
                        <a:pt x="26" y="20"/>
                      </a:lnTo>
                      <a:lnTo>
                        <a:pt x="31" y="25"/>
                      </a:lnTo>
                      <a:lnTo>
                        <a:pt x="35" y="29"/>
                      </a:lnTo>
                      <a:lnTo>
                        <a:pt x="39" y="33"/>
                      </a:lnTo>
                      <a:lnTo>
                        <a:pt x="42" y="37"/>
                      </a:lnTo>
                      <a:lnTo>
                        <a:pt x="44" y="41"/>
                      </a:lnTo>
                      <a:lnTo>
                        <a:pt x="47" y="43"/>
                      </a:lnTo>
                      <a:lnTo>
                        <a:pt x="48" y="44"/>
                      </a:lnTo>
                      <a:lnTo>
                        <a:pt x="48" y="45"/>
                      </a:lnTo>
                      <a:lnTo>
                        <a:pt x="47" y="45"/>
                      </a:lnTo>
                      <a:lnTo>
                        <a:pt x="44" y="44"/>
                      </a:lnTo>
                      <a:lnTo>
                        <a:pt x="42" y="43"/>
                      </a:lnTo>
                      <a:lnTo>
                        <a:pt x="39" y="41"/>
                      </a:lnTo>
                      <a:lnTo>
                        <a:pt x="35" y="37"/>
                      </a:lnTo>
                      <a:lnTo>
                        <a:pt x="31" y="34"/>
                      </a:lnTo>
                      <a:lnTo>
                        <a:pt x="26" y="29"/>
                      </a:lnTo>
                      <a:lnTo>
                        <a:pt x="22" y="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7" name="Freeform 113"/>
                <p:cNvSpPr>
                  <a:spLocks/>
                </p:cNvSpPr>
                <p:nvPr/>
              </p:nvSpPr>
              <p:spPr bwMode="auto">
                <a:xfrm>
                  <a:off x="3493" y="1625"/>
                  <a:ext cx="5" cy="6"/>
                </a:xfrm>
                <a:custGeom>
                  <a:avLst/>
                  <a:gdLst>
                    <a:gd name="T0" fmla="*/ 0 w 48"/>
                    <a:gd name="T1" fmla="*/ 0 h 45"/>
                    <a:gd name="T2" fmla="*/ 0 w 48"/>
                    <a:gd name="T3" fmla="*/ 0 h 45"/>
                    <a:gd name="T4" fmla="*/ 0 w 48"/>
                    <a:gd name="T5" fmla="*/ 0 h 45"/>
                    <a:gd name="T6" fmla="*/ 0 w 48"/>
                    <a:gd name="T7" fmla="*/ 0 h 45"/>
                    <a:gd name="T8" fmla="*/ 0 w 48"/>
                    <a:gd name="T9" fmla="*/ 0 h 45"/>
                    <a:gd name="T10" fmla="*/ 0 w 48"/>
                    <a:gd name="T11" fmla="*/ 0 h 45"/>
                    <a:gd name="T12" fmla="*/ 0 w 48"/>
                    <a:gd name="T13" fmla="*/ 0 h 45"/>
                    <a:gd name="T14" fmla="*/ 0 w 48"/>
                    <a:gd name="T15" fmla="*/ 0 h 45"/>
                    <a:gd name="T16" fmla="*/ 0 w 48"/>
                    <a:gd name="T17" fmla="*/ 0 h 45"/>
                    <a:gd name="T18" fmla="*/ 0 w 48"/>
                    <a:gd name="T19" fmla="*/ 0 h 45"/>
                    <a:gd name="T20" fmla="*/ 0 w 48"/>
                    <a:gd name="T21" fmla="*/ 0 h 45"/>
                    <a:gd name="T22" fmla="*/ 0 w 48"/>
                    <a:gd name="T23" fmla="*/ 0 h 45"/>
                    <a:gd name="T24" fmla="*/ 0 w 48"/>
                    <a:gd name="T25" fmla="*/ 0 h 45"/>
                    <a:gd name="T26" fmla="*/ 0 w 48"/>
                    <a:gd name="T27" fmla="*/ 0 h 45"/>
                    <a:gd name="T28" fmla="*/ 0 w 48"/>
                    <a:gd name="T29" fmla="*/ 0 h 45"/>
                    <a:gd name="T30" fmla="*/ 0 w 48"/>
                    <a:gd name="T31" fmla="*/ 0 h 45"/>
                    <a:gd name="T32" fmla="*/ 0 w 48"/>
                    <a:gd name="T33" fmla="*/ 0 h 45"/>
                    <a:gd name="T34" fmla="*/ 0 w 48"/>
                    <a:gd name="T35" fmla="*/ 0 h 45"/>
                    <a:gd name="T36" fmla="*/ 0 w 48"/>
                    <a:gd name="T37" fmla="*/ 0 h 45"/>
                    <a:gd name="T38" fmla="*/ 0 w 48"/>
                    <a:gd name="T39" fmla="*/ 0 h 45"/>
                    <a:gd name="T40" fmla="*/ 0 w 48"/>
                    <a:gd name="T41" fmla="*/ 0 h 45"/>
                    <a:gd name="T42" fmla="*/ 0 w 48"/>
                    <a:gd name="T43" fmla="*/ 0 h 45"/>
                    <a:gd name="T44" fmla="*/ 0 w 48"/>
                    <a:gd name="T45" fmla="*/ 0 h 45"/>
                    <a:gd name="T46" fmla="*/ 0 w 48"/>
                    <a:gd name="T47" fmla="*/ 0 h 45"/>
                    <a:gd name="T48" fmla="*/ 0 w 48"/>
                    <a:gd name="T49" fmla="*/ 0 h 45"/>
                    <a:gd name="T50" fmla="*/ 0 w 48"/>
                    <a:gd name="T51" fmla="*/ 0 h 45"/>
                    <a:gd name="T52" fmla="*/ 0 w 48"/>
                    <a:gd name="T53" fmla="*/ 0 h 45"/>
                    <a:gd name="T54" fmla="*/ 0 w 48"/>
                    <a:gd name="T55" fmla="*/ 0 h 45"/>
                    <a:gd name="T56" fmla="*/ 0 w 48"/>
                    <a:gd name="T57" fmla="*/ 0 h 45"/>
                    <a:gd name="T58" fmla="*/ 0 w 48"/>
                    <a:gd name="T59" fmla="*/ 0 h 45"/>
                    <a:gd name="T60" fmla="*/ 0 w 48"/>
                    <a:gd name="T61" fmla="*/ 0 h 45"/>
                    <a:gd name="T62" fmla="*/ 0 w 48"/>
                    <a:gd name="T63" fmla="*/ 0 h 45"/>
                    <a:gd name="T64" fmla="*/ 0 w 48"/>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5"/>
                    <a:gd name="T101" fmla="*/ 48 w 48"/>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5">
                      <a:moveTo>
                        <a:pt x="22" y="25"/>
                      </a:moveTo>
                      <a:lnTo>
                        <a:pt x="17" y="20"/>
                      </a:lnTo>
                      <a:lnTo>
                        <a:pt x="13" y="16"/>
                      </a:lnTo>
                      <a:lnTo>
                        <a:pt x="9" y="11"/>
                      </a:lnTo>
                      <a:lnTo>
                        <a:pt x="6" y="8"/>
                      </a:lnTo>
                      <a:lnTo>
                        <a:pt x="3" y="4"/>
                      </a:lnTo>
                      <a:lnTo>
                        <a:pt x="1" y="2"/>
                      </a:lnTo>
                      <a:lnTo>
                        <a:pt x="0" y="0"/>
                      </a:lnTo>
                      <a:lnTo>
                        <a:pt x="1" y="0"/>
                      </a:lnTo>
                      <a:lnTo>
                        <a:pt x="3" y="0"/>
                      </a:lnTo>
                      <a:lnTo>
                        <a:pt x="6" y="2"/>
                      </a:lnTo>
                      <a:lnTo>
                        <a:pt x="9" y="4"/>
                      </a:lnTo>
                      <a:lnTo>
                        <a:pt x="13" y="8"/>
                      </a:lnTo>
                      <a:lnTo>
                        <a:pt x="17" y="11"/>
                      </a:lnTo>
                      <a:lnTo>
                        <a:pt x="22" y="16"/>
                      </a:lnTo>
                      <a:lnTo>
                        <a:pt x="26" y="20"/>
                      </a:lnTo>
                      <a:lnTo>
                        <a:pt x="31" y="25"/>
                      </a:lnTo>
                      <a:lnTo>
                        <a:pt x="35" y="29"/>
                      </a:lnTo>
                      <a:lnTo>
                        <a:pt x="39" y="33"/>
                      </a:lnTo>
                      <a:lnTo>
                        <a:pt x="42" y="37"/>
                      </a:lnTo>
                      <a:lnTo>
                        <a:pt x="44" y="41"/>
                      </a:lnTo>
                      <a:lnTo>
                        <a:pt x="47" y="43"/>
                      </a:lnTo>
                      <a:lnTo>
                        <a:pt x="48" y="44"/>
                      </a:lnTo>
                      <a:lnTo>
                        <a:pt x="48" y="45"/>
                      </a:lnTo>
                      <a:lnTo>
                        <a:pt x="47" y="45"/>
                      </a:lnTo>
                      <a:lnTo>
                        <a:pt x="44" y="44"/>
                      </a:lnTo>
                      <a:lnTo>
                        <a:pt x="42" y="43"/>
                      </a:lnTo>
                      <a:lnTo>
                        <a:pt x="39" y="41"/>
                      </a:lnTo>
                      <a:lnTo>
                        <a:pt x="35" y="37"/>
                      </a:lnTo>
                      <a:lnTo>
                        <a:pt x="31" y="34"/>
                      </a:lnTo>
                      <a:lnTo>
                        <a:pt x="26" y="29"/>
                      </a:lnTo>
                      <a:lnTo>
                        <a:pt x="22" y="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08" name="Freeform 114"/>
                <p:cNvSpPr>
                  <a:spLocks/>
                </p:cNvSpPr>
                <p:nvPr/>
              </p:nvSpPr>
              <p:spPr bwMode="auto">
                <a:xfrm>
                  <a:off x="3621" y="1756"/>
                  <a:ext cx="104" cy="115"/>
                </a:xfrm>
                <a:custGeom>
                  <a:avLst/>
                  <a:gdLst>
                    <a:gd name="T0" fmla="*/ 0 w 1035"/>
                    <a:gd name="T1" fmla="*/ 0 h 1049"/>
                    <a:gd name="T2" fmla="*/ 0 w 1035"/>
                    <a:gd name="T3" fmla="*/ 0 h 1049"/>
                    <a:gd name="T4" fmla="*/ 0 w 1035"/>
                    <a:gd name="T5" fmla="*/ 0 h 1049"/>
                    <a:gd name="T6" fmla="*/ 0 w 1035"/>
                    <a:gd name="T7" fmla="*/ 0 h 1049"/>
                    <a:gd name="T8" fmla="*/ 0 w 1035"/>
                    <a:gd name="T9" fmla="*/ 0 h 1049"/>
                    <a:gd name="T10" fmla="*/ 0 w 1035"/>
                    <a:gd name="T11" fmla="*/ 0 h 1049"/>
                    <a:gd name="T12" fmla="*/ 0 w 1035"/>
                    <a:gd name="T13" fmla="*/ 0 h 1049"/>
                    <a:gd name="T14" fmla="*/ 0 w 1035"/>
                    <a:gd name="T15" fmla="*/ 0 h 1049"/>
                    <a:gd name="T16" fmla="*/ 0 w 1035"/>
                    <a:gd name="T17" fmla="*/ 0 h 1049"/>
                    <a:gd name="T18" fmla="*/ 0 w 1035"/>
                    <a:gd name="T19" fmla="*/ 0 h 1049"/>
                    <a:gd name="T20" fmla="*/ 0 w 1035"/>
                    <a:gd name="T21" fmla="*/ 0 h 1049"/>
                    <a:gd name="T22" fmla="*/ 0 w 1035"/>
                    <a:gd name="T23" fmla="*/ 0 h 1049"/>
                    <a:gd name="T24" fmla="*/ 0 w 1035"/>
                    <a:gd name="T25" fmla="*/ 0 h 1049"/>
                    <a:gd name="T26" fmla="*/ 0 w 1035"/>
                    <a:gd name="T27" fmla="*/ 0 h 1049"/>
                    <a:gd name="T28" fmla="*/ 0 w 1035"/>
                    <a:gd name="T29" fmla="*/ 0 h 1049"/>
                    <a:gd name="T30" fmla="*/ 0 w 1035"/>
                    <a:gd name="T31" fmla="*/ 0 h 1049"/>
                    <a:gd name="T32" fmla="*/ 0 w 1035"/>
                    <a:gd name="T33" fmla="*/ 0 h 1049"/>
                    <a:gd name="T34" fmla="*/ 0 w 1035"/>
                    <a:gd name="T35" fmla="*/ 0 h 1049"/>
                    <a:gd name="T36" fmla="*/ 0 w 1035"/>
                    <a:gd name="T37" fmla="*/ 0 h 1049"/>
                    <a:gd name="T38" fmla="*/ 0 w 1035"/>
                    <a:gd name="T39" fmla="*/ 0 h 1049"/>
                    <a:gd name="T40" fmla="*/ 0 w 1035"/>
                    <a:gd name="T41" fmla="*/ 0 h 1049"/>
                    <a:gd name="T42" fmla="*/ 0 w 1035"/>
                    <a:gd name="T43" fmla="*/ 0 h 1049"/>
                    <a:gd name="T44" fmla="*/ 0 w 1035"/>
                    <a:gd name="T45" fmla="*/ 0 h 1049"/>
                    <a:gd name="T46" fmla="*/ 0 w 1035"/>
                    <a:gd name="T47" fmla="*/ 0 h 1049"/>
                    <a:gd name="T48" fmla="*/ 0 w 1035"/>
                    <a:gd name="T49" fmla="*/ 0 h 1049"/>
                    <a:gd name="T50" fmla="*/ 0 w 1035"/>
                    <a:gd name="T51" fmla="*/ 0 h 1049"/>
                    <a:gd name="T52" fmla="*/ 0 w 1035"/>
                    <a:gd name="T53" fmla="*/ 0 h 1049"/>
                    <a:gd name="T54" fmla="*/ 0 w 1035"/>
                    <a:gd name="T55" fmla="*/ 0 h 1049"/>
                    <a:gd name="T56" fmla="*/ 0 w 1035"/>
                    <a:gd name="T57" fmla="*/ 0 h 1049"/>
                    <a:gd name="T58" fmla="*/ 0 w 1035"/>
                    <a:gd name="T59" fmla="*/ 0 h 1049"/>
                    <a:gd name="T60" fmla="*/ 0 w 1035"/>
                    <a:gd name="T61" fmla="*/ 0 h 1049"/>
                    <a:gd name="T62" fmla="*/ 0 w 1035"/>
                    <a:gd name="T63" fmla="*/ 0 h 1049"/>
                    <a:gd name="T64" fmla="*/ 0 w 1035"/>
                    <a:gd name="T65" fmla="*/ 0 h 1049"/>
                    <a:gd name="T66" fmla="*/ 0 w 1035"/>
                    <a:gd name="T67" fmla="*/ 0 h 1049"/>
                    <a:gd name="T68" fmla="*/ 0 w 1035"/>
                    <a:gd name="T69" fmla="*/ 0 h 1049"/>
                    <a:gd name="T70" fmla="*/ 0 w 1035"/>
                    <a:gd name="T71" fmla="*/ 0 h 1049"/>
                    <a:gd name="T72" fmla="*/ 0 w 1035"/>
                    <a:gd name="T73" fmla="*/ 0 h 1049"/>
                    <a:gd name="T74" fmla="*/ 0 w 1035"/>
                    <a:gd name="T75" fmla="*/ 0 h 10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49"/>
                    <a:gd name="T116" fmla="*/ 1035 w 1035"/>
                    <a:gd name="T117" fmla="*/ 1049 h 10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49">
                      <a:moveTo>
                        <a:pt x="0" y="1002"/>
                      </a:moveTo>
                      <a:lnTo>
                        <a:pt x="989" y="0"/>
                      </a:lnTo>
                      <a:lnTo>
                        <a:pt x="991" y="1"/>
                      </a:lnTo>
                      <a:lnTo>
                        <a:pt x="993" y="3"/>
                      </a:lnTo>
                      <a:lnTo>
                        <a:pt x="997" y="6"/>
                      </a:lnTo>
                      <a:lnTo>
                        <a:pt x="1000" y="9"/>
                      </a:lnTo>
                      <a:lnTo>
                        <a:pt x="1005" y="12"/>
                      </a:lnTo>
                      <a:lnTo>
                        <a:pt x="1009" y="17"/>
                      </a:lnTo>
                      <a:lnTo>
                        <a:pt x="1014" y="21"/>
                      </a:lnTo>
                      <a:lnTo>
                        <a:pt x="1018" y="26"/>
                      </a:lnTo>
                      <a:lnTo>
                        <a:pt x="1023" y="30"/>
                      </a:lnTo>
                      <a:lnTo>
                        <a:pt x="1026" y="34"/>
                      </a:lnTo>
                      <a:lnTo>
                        <a:pt x="1030" y="38"/>
                      </a:lnTo>
                      <a:lnTo>
                        <a:pt x="1032" y="41"/>
                      </a:lnTo>
                      <a:lnTo>
                        <a:pt x="1034" y="44"/>
                      </a:lnTo>
                      <a:lnTo>
                        <a:pt x="1035" y="45"/>
                      </a:lnTo>
                      <a:lnTo>
                        <a:pt x="1035" y="46"/>
                      </a:lnTo>
                      <a:lnTo>
                        <a:pt x="47" y="1049"/>
                      </a:lnTo>
                      <a:lnTo>
                        <a:pt x="44" y="1048"/>
                      </a:lnTo>
                      <a:lnTo>
                        <a:pt x="42" y="1046"/>
                      </a:lnTo>
                      <a:lnTo>
                        <a:pt x="39" y="1043"/>
                      </a:lnTo>
                      <a:lnTo>
                        <a:pt x="34" y="1041"/>
                      </a:lnTo>
                      <a:lnTo>
                        <a:pt x="30" y="1036"/>
                      </a:lnTo>
                      <a:lnTo>
                        <a:pt x="25" y="1033"/>
                      </a:lnTo>
                      <a:lnTo>
                        <a:pt x="20" y="1028"/>
                      </a:lnTo>
                      <a:lnTo>
                        <a:pt x="16" y="1024"/>
                      </a:lnTo>
                      <a:lnTo>
                        <a:pt x="13" y="1019"/>
                      </a:lnTo>
                      <a:lnTo>
                        <a:pt x="8" y="1015"/>
                      </a:lnTo>
                      <a:lnTo>
                        <a:pt x="6" y="1011"/>
                      </a:lnTo>
                      <a:lnTo>
                        <a:pt x="2" y="1008"/>
                      </a:lnTo>
                      <a:lnTo>
                        <a:pt x="1" y="1006"/>
                      </a:lnTo>
                      <a:lnTo>
                        <a:pt x="0" y="1003"/>
                      </a:lnTo>
                      <a:lnTo>
                        <a:pt x="0" y="100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09" name="Freeform 115"/>
                <p:cNvSpPr>
                  <a:spLocks/>
                </p:cNvSpPr>
                <p:nvPr/>
              </p:nvSpPr>
              <p:spPr bwMode="auto">
                <a:xfrm>
                  <a:off x="3621" y="1756"/>
                  <a:ext cx="104" cy="115"/>
                </a:xfrm>
                <a:custGeom>
                  <a:avLst/>
                  <a:gdLst>
                    <a:gd name="T0" fmla="*/ 0 w 1035"/>
                    <a:gd name="T1" fmla="*/ 0 h 1049"/>
                    <a:gd name="T2" fmla="*/ 0 w 1035"/>
                    <a:gd name="T3" fmla="*/ 0 h 1049"/>
                    <a:gd name="T4" fmla="*/ 0 w 1035"/>
                    <a:gd name="T5" fmla="*/ 0 h 1049"/>
                    <a:gd name="T6" fmla="*/ 0 w 1035"/>
                    <a:gd name="T7" fmla="*/ 0 h 1049"/>
                    <a:gd name="T8" fmla="*/ 0 w 1035"/>
                    <a:gd name="T9" fmla="*/ 0 h 1049"/>
                    <a:gd name="T10" fmla="*/ 0 w 1035"/>
                    <a:gd name="T11" fmla="*/ 0 h 1049"/>
                    <a:gd name="T12" fmla="*/ 0 w 1035"/>
                    <a:gd name="T13" fmla="*/ 0 h 1049"/>
                    <a:gd name="T14" fmla="*/ 0 w 1035"/>
                    <a:gd name="T15" fmla="*/ 0 h 1049"/>
                    <a:gd name="T16" fmla="*/ 0 w 1035"/>
                    <a:gd name="T17" fmla="*/ 0 h 1049"/>
                    <a:gd name="T18" fmla="*/ 0 w 1035"/>
                    <a:gd name="T19" fmla="*/ 0 h 1049"/>
                    <a:gd name="T20" fmla="*/ 0 w 1035"/>
                    <a:gd name="T21" fmla="*/ 0 h 1049"/>
                    <a:gd name="T22" fmla="*/ 0 w 1035"/>
                    <a:gd name="T23" fmla="*/ 0 h 1049"/>
                    <a:gd name="T24" fmla="*/ 0 w 1035"/>
                    <a:gd name="T25" fmla="*/ 0 h 1049"/>
                    <a:gd name="T26" fmla="*/ 0 w 1035"/>
                    <a:gd name="T27" fmla="*/ 0 h 1049"/>
                    <a:gd name="T28" fmla="*/ 0 w 1035"/>
                    <a:gd name="T29" fmla="*/ 0 h 1049"/>
                    <a:gd name="T30" fmla="*/ 0 w 1035"/>
                    <a:gd name="T31" fmla="*/ 0 h 1049"/>
                    <a:gd name="T32" fmla="*/ 0 w 1035"/>
                    <a:gd name="T33" fmla="*/ 0 h 1049"/>
                    <a:gd name="T34" fmla="*/ 0 w 1035"/>
                    <a:gd name="T35" fmla="*/ 0 h 1049"/>
                    <a:gd name="T36" fmla="*/ 0 w 1035"/>
                    <a:gd name="T37" fmla="*/ 0 h 1049"/>
                    <a:gd name="T38" fmla="*/ 0 w 1035"/>
                    <a:gd name="T39" fmla="*/ 0 h 1049"/>
                    <a:gd name="T40" fmla="*/ 0 w 1035"/>
                    <a:gd name="T41" fmla="*/ 0 h 1049"/>
                    <a:gd name="T42" fmla="*/ 0 w 1035"/>
                    <a:gd name="T43" fmla="*/ 0 h 1049"/>
                    <a:gd name="T44" fmla="*/ 0 w 1035"/>
                    <a:gd name="T45" fmla="*/ 0 h 1049"/>
                    <a:gd name="T46" fmla="*/ 0 w 1035"/>
                    <a:gd name="T47" fmla="*/ 0 h 1049"/>
                    <a:gd name="T48" fmla="*/ 0 w 1035"/>
                    <a:gd name="T49" fmla="*/ 0 h 1049"/>
                    <a:gd name="T50" fmla="*/ 0 w 1035"/>
                    <a:gd name="T51" fmla="*/ 0 h 1049"/>
                    <a:gd name="T52" fmla="*/ 0 w 1035"/>
                    <a:gd name="T53" fmla="*/ 0 h 1049"/>
                    <a:gd name="T54" fmla="*/ 0 w 1035"/>
                    <a:gd name="T55" fmla="*/ 0 h 1049"/>
                    <a:gd name="T56" fmla="*/ 0 w 1035"/>
                    <a:gd name="T57" fmla="*/ 0 h 1049"/>
                    <a:gd name="T58" fmla="*/ 0 w 1035"/>
                    <a:gd name="T59" fmla="*/ 0 h 1049"/>
                    <a:gd name="T60" fmla="*/ 0 w 1035"/>
                    <a:gd name="T61" fmla="*/ 0 h 1049"/>
                    <a:gd name="T62" fmla="*/ 0 w 1035"/>
                    <a:gd name="T63" fmla="*/ 0 h 1049"/>
                    <a:gd name="T64" fmla="*/ 0 w 1035"/>
                    <a:gd name="T65" fmla="*/ 0 h 1049"/>
                    <a:gd name="T66" fmla="*/ 0 w 1035"/>
                    <a:gd name="T67" fmla="*/ 0 h 1049"/>
                    <a:gd name="T68" fmla="*/ 0 w 1035"/>
                    <a:gd name="T69" fmla="*/ 0 h 1049"/>
                    <a:gd name="T70" fmla="*/ 0 w 1035"/>
                    <a:gd name="T71" fmla="*/ 0 h 1049"/>
                    <a:gd name="T72" fmla="*/ 0 w 1035"/>
                    <a:gd name="T73" fmla="*/ 0 h 1049"/>
                    <a:gd name="T74" fmla="*/ 0 w 1035"/>
                    <a:gd name="T75" fmla="*/ 0 h 10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49"/>
                    <a:gd name="T116" fmla="*/ 1035 w 1035"/>
                    <a:gd name="T117" fmla="*/ 1049 h 104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49">
                      <a:moveTo>
                        <a:pt x="0" y="1002"/>
                      </a:moveTo>
                      <a:lnTo>
                        <a:pt x="989" y="0"/>
                      </a:lnTo>
                      <a:lnTo>
                        <a:pt x="991" y="1"/>
                      </a:lnTo>
                      <a:lnTo>
                        <a:pt x="993" y="3"/>
                      </a:lnTo>
                      <a:lnTo>
                        <a:pt x="997" y="6"/>
                      </a:lnTo>
                      <a:lnTo>
                        <a:pt x="1000" y="9"/>
                      </a:lnTo>
                      <a:lnTo>
                        <a:pt x="1005" y="12"/>
                      </a:lnTo>
                      <a:lnTo>
                        <a:pt x="1009" y="17"/>
                      </a:lnTo>
                      <a:lnTo>
                        <a:pt x="1014" y="21"/>
                      </a:lnTo>
                      <a:lnTo>
                        <a:pt x="1018" y="26"/>
                      </a:lnTo>
                      <a:lnTo>
                        <a:pt x="1023" y="30"/>
                      </a:lnTo>
                      <a:lnTo>
                        <a:pt x="1026" y="34"/>
                      </a:lnTo>
                      <a:lnTo>
                        <a:pt x="1030" y="38"/>
                      </a:lnTo>
                      <a:lnTo>
                        <a:pt x="1032" y="41"/>
                      </a:lnTo>
                      <a:lnTo>
                        <a:pt x="1034" y="44"/>
                      </a:lnTo>
                      <a:lnTo>
                        <a:pt x="1035" y="45"/>
                      </a:lnTo>
                      <a:lnTo>
                        <a:pt x="1035" y="46"/>
                      </a:lnTo>
                      <a:lnTo>
                        <a:pt x="47" y="1049"/>
                      </a:lnTo>
                      <a:lnTo>
                        <a:pt x="44" y="1048"/>
                      </a:lnTo>
                      <a:lnTo>
                        <a:pt x="42" y="1046"/>
                      </a:lnTo>
                      <a:lnTo>
                        <a:pt x="39" y="1043"/>
                      </a:lnTo>
                      <a:lnTo>
                        <a:pt x="34" y="1041"/>
                      </a:lnTo>
                      <a:lnTo>
                        <a:pt x="30" y="1036"/>
                      </a:lnTo>
                      <a:lnTo>
                        <a:pt x="25" y="1033"/>
                      </a:lnTo>
                      <a:lnTo>
                        <a:pt x="20" y="1028"/>
                      </a:lnTo>
                      <a:lnTo>
                        <a:pt x="16" y="1024"/>
                      </a:lnTo>
                      <a:lnTo>
                        <a:pt x="13" y="1019"/>
                      </a:lnTo>
                      <a:lnTo>
                        <a:pt x="8" y="1015"/>
                      </a:lnTo>
                      <a:lnTo>
                        <a:pt x="6" y="1011"/>
                      </a:lnTo>
                      <a:lnTo>
                        <a:pt x="2" y="1008"/>
                      </a:lnTo>
                      <a:lnTo>
                        <a:pt x="1" y="1006"/>
                      </a:lnTo>
                      <a:lnTo>
                        <a:pt x="0" y="1003"/>
                      </a:lnTo>
                      <a:lnTo>
                        <a:pt x="0" y="100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10" name="Freeform 116"/>
                <p:cNvSpPr>
                  <a:spLocks/>
                </p:cNvSpPr>
                <p:nvPr/>
              </p:nvSpPr>
              <p:spPr bwMode="auto">
                <a:xfrm>
                  <a:off x="3368" y="1362"/>
                  <a:ext cx="104" cy="116"/>
                </a:xfrm>
                <a:custGeom>
                  <a:avLst/>
                  <a:gdLst>
                    <a:gd name="T0" fmla="*/ 0 w 1035"/>
                    <a:gd name="T1" fmla="*/ 0 h 1058"/>
                    <a:gd name="T2" fmla="*/ 0 w 1035"/>
                    <a:gd name="T3" fmla="*/ 0 h 1058"/>
                    <a:gd name="T4" fmla="*/ 0 w 1035"/>
                    <a:gd name="T5" fmla="*/ 0 h 1058"/>
                    <a:gd name="T6" fmla="*/ 0 w 1035"/>
                    <a:gd name="T7" fmla="*/ 0 h 1058"/>
                    <a:gd name="T8" fmla="*/ 0 w 1035"/>
                    <a:gd name="T9" fmla="*/ 0 h 1058"/>
                    <a:gd name="T10" fmla="*/ 0 w 1035"/>
                    <a:gd name="T11" fmla="*/ 0 h 1058"/>
                    <a:gd name="T12" fmla="*/ 0 w 1035"/>
                    <a:gd name="T13" fmla="*/ 0 h 1058"/>
                    <a:gd name="T14" fmla="*/ 0 w 1035"/>
                    <a:gd name="T15" fmla="*/ 0 h 1058"/>
                    <a:gd name="T16" fmla="*/ 0 w 1035"/>
                    <a:gd name="T17" fmla="*/ 0 h 1058"/>
                    <a:gd name="T18" fmla="*/ 0 w 1035"/>
                    <a:gd name="T19" fmla="*/ 0 h 1058"/>
                    <a:gd name="T20" fmla="*/ 0 w 1035"/>
                    <a:gd name="T21" fmla="*/ 0 h 1058"/>
                    <a:gd name="T22" fmla="*/ 0 w 1035"/>
                    <a:gd name="T23" fmla="*/ 0 h 1058"/>
                    <a:gd name="T24" fmla="*/ 0 w 1035"/>
                    <a:gd name="T25" fmla="*/ 0 h 1058"/>
                    <a:gd name="T26" fmla="*/ 0 w 1035"/>
                    <a:gd name="T27" fmla="*/ 0 h 1058"/>
                    <a:gd name="T28" fmla="*/ 0 w 1035"/>
                    <a:gd name="T29" fmla="*/ 0 h 1058"/>
                    <a:gd name="T30" fmla="*/ 0 w 1035"/>
                    <a:gd name="T31" fmla="*/ 0 h 1058"/>
                    <a:gd name="T32" fmla="*/ 0 w 1035"/>
                    <a:gd name="T33" fmla="*/ 0 h 1058"/>
                    <a:gd name="T34" fmla="*/ 0 w 1035"/>
                    <a:gd name="T35" fmla="*/ 0 h 1058"/>
                    <a:gd name="T36" fmla="*/ 0 w 1035"/>
                    <a:gd name="T37" fmla="*/ 0 h 1058"/>
                    <a:gd name="T38" fmla="*/ 0 w 1035"/>
                    <a:gd name="T39" fmla="*/ 0 h 1058"/>
                    <a:gd name="T40" fmla="*/ 0 w 1035"/>
                    <a:gd name="T41" fmla="*/ 0 h 1058"/>
                    <a:gd name="T42" fmla="*/ 0 w 1035"/>
                    <a:gd name="T43" fmla="*/ 0 h 1058"/>
                    <a:gd name="T44" fmla="*/ 0 w 1035"/>
                    <a:gd name="T45" fmla="*/ 0 h 1058"/>
                    <a:gd name="T46" fmla="*/ 0 w 1035"/>
                    <a:gd name="T47" fmla="*/ 0 h 1058"/>
                    <a:gd name="T48" fmla="*/ 0 w 1035"/>
                    <a:gd name="T49" fmla="*/ 0 h 1058"/>
                    <a:gd name="T50" fmla="*/ 0 w 1035"/>
                    <a:gd name="T51" fmla="*/ 0 h 1058"/>
                    <a:gd name="T52" fmla="*/ 0 w 1035"/>
                    <a:gd name="T53" fmla="*/ 0 h 1058"/>
                    <a:gd name="T54" fmla="*/ 0 w 1035"/>
                    <a:gd name="T55" fmla="*/ 0 h 1058"/>
                    <a:gd name="T56" fmla="*/ 0 w 1035"/>
                    <a:gd name="T57" fmla="*/ 0 h 1058"/>
                    <a:gd name="T58" fmla="*/ 0 w 1035"/>
                    <a:gd name="T59" fmla="*/ 0 h 1058"/>
                    <a:gd name="T60" fmla="*/ 0 w 1035"/>
                    <a:gd name="T61" fmla="*/ 0 h 1058"/>
                    <a:gd name="T62" fmla="*/ 0 w 1035"/>
                    <a:gd name="T63" fmla="*/ 0 h 1058"/>
                    <a:gd name="T64" fmla="*/ 0 w 1035"/>
                    <a:gd name="T65" fmla="*/ 0 h 1058"/>
                    <a:gd name="T66" fmla="*/ 0 w 1035"/>
                    <a:gd name="T67" fmla="*/ 0 h 1058"/>
                    <a:gd name="T68" fmla="*/ 0 w 1035"/>
                    <a:gd name="T69" fmla="*/ 0 h 1058"/>
                    <a:gd name="T70" fmla="*/ 0 w 1035"/>
                    <a:gd name="T71" fmla="*/ 0 h 1058"/>
                    <a:gd name="T72" fmla="*/ 0 w 1035"/>
                    <a:gd name="T73" fmla="*/ 0 h 1058"/>
                    <a:gd name="T74" fmla="*/ 0 w 1035"/>
                    <a:gd name="T75" fmla="*/ 0 h 10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58"/>
                    <a:gd name="T116" fmla="*/ 1035 w 1035"/>
                    <a:gd name="T117" fmla="*/ 1058 h 10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58">
                      <a:moveTo>
                        <a:pt x="0" y="1011"/>
                      </a:moveTo>
                      <a:lnTo>
                        <a:pt x="989" y="0"/>
                      </a:lnTo>
                      <a:lnTo>
                        <a:pt x="989" y="1"/>
                      </a:lnTo>
                      <a:lnTo>
                        <a:pt x="991" y="2"/>
                      </a:lnTo>
                      <a:lnTo>
                        <a:pt x="993" y="3"/>
                      </a:lnTo>
                      <a:lnTo>
                        <a:pt x="997" y="7"/>
                      </a:lnTo>
                      <a:lnTo>
                        <a:pt x="1000" y="10"/>
                      </a:lnTo>
                      <a:lnTo>
                        <a:pt x="1005" y="14"/>
                      </a:lnTo>
                      <a:lnTo>
                        <a:pt x="1009" y="18"/>
                      </a:lnTo>
                      <a:lnTo>
                        <a:pt x="1014" y="23"/>
                      </a:lnTo>
                      <a:lnTo>
                        <a:pt x="1018" y="27"/>
                      </a:lnTo>
                      <a:lnTo>
                        <a:pt x="1022" y="31"/>
                      </a:lnTo>
                      <a:lnTo>
                        <a:pt x="1026" y="35"/>
                      </a:lnTo>
                      <a:lnTo>
                        <a:pt x="1030" y="39"/>
                      </a:lnTo>
                      <a:lnTo>
                        <a:pt x="1032" y="42"/>
                      </a:lnTo>
                      <a:lnTo>
                        <a:pt x="1034" y="44"/>
                      </a:lnTo>
                      <a:lnTo>
                        <a:pt x="1035" y="45"/>
                      </a:lnTo>
                      <a:lnTo>
                        <a:pt x="1035" y="46"/>
                      </a:lnTo>
                      <a:lnTo>
                        <a:pt x="47" y="1058"/>
                      </a:lnTo>
                      <a:lnTo>
                        <a:pt x="45" y="1058"/>
                      </a:lnTo>
                      <a:lnTo>
                        <a:pt x="44" y="1057"/>
                      </a:lnTo>
                      <a:lnTo>
                        <a:pt x="41" y="1054"/>
                      </a:lnTo>
                      <a:lnTo>
                        <a:pt x="39" y="1052"/>
                      </a:lnTo>
                      <a:lnTo>
                        <a:pt x="34" y="1049"/>
                      </a:lnTo>
                      <a:lnTo>
                        <a:pt x="30" y="1045"/>
                      </a:lnTo>
                      <a:lnTo>
                        <a:pt x="25" y="1041"/>
                      </a:lnTo>
                      <a:lnTo>
                        <a:pt x="20" y="1036"/>
                      </a:lnTo>
                      <a:lnTo>
                        <a:pt x="16" y="1032"/>
                      </a:lnTo>
                      <a:lnTo>
                        <a:pt x="13" y="1027"/>
                      </a:lnTo>
                      <a:lnTo>
                        <a:pt x="8" y="1024"/>
                      </a:lnTo>
                      <a:lnTo>
                        <a:pt x="5" y="1019"/>
                      </a:lnTo>
                      <a:lnTo>
                        <a:pt x="2" y="1017"/>
                      </a:lnTo>
                      <a:lnTo>
                        <a:pt x="0" y="1014"/>
                      </a:lnTo>
                      <a:lnTo>
                        <a:pt x="0" y="1013"/>
                      </a:lnTo>
                      <a:lnTo>
                        <a:pt x="0" y="101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11" name="Freeform 117"/>
                <p:cNvSpPr>
                  <a:spLocks/>
                </p:cNvSpPr>
                <p:nvPr/>
              </p:nvSpPr>
              <p:spPr bwMode="auto">
                <a:xfrm>
                  <a:off x="3368" y="1362"/>
                  <a:ext cx="104" cy="116"/>
                </a:xfrm>
                <a:custGeom>
                  <a:avLst/>
                  <a:gdLst>
                    <a:gd name="T0" fmla="*/ 0 w 1035"/>
                    <a:gd name="T1" fmla="*/ 0 h 1058"/>
                    <a:gd name="T2" fmla="*/ 0 w 1035"/>
                    <a:gd name="T3" fmla="*/ 0 h 1058"/>
                    <a:gd name="T4" fmla="*/ 0 w 1035"/>
                    <a:gd name="T5" fmla="*/ 0 h 1058"/>
                    <a:gd name="T6" fmla="*/ 0 w 1035"/>
                    <a:gd name="T7" fmla="*/ 0 h 1058"/>
                    <a:gd name="T8" fmla="*/ 0 w 1035"/>
                    <a:gd name="T9" fmla="*/ 0 h 1058"/>
                    <a:gd name="T10" fmla="*/ 0 w 1035"/>
                    <a:gd name="T11" fmla="*/ 0 h 1058"/>
                    <a:gd name="T12" fmla="*/ 0 w 1035"/>
                    <a:gd name="T13" fmla="*/ 0 h 1058"/>
                    <a:gd name="T14" fmla="*/ 0 w 1035"/>
                    <a:gd name="T15" fmla="*/ 0 h 1058"/>
                    <a:gd name="T16" fmla="*/ 0 w 1035"/>
                    <a:gd name="T17" fmla="*/ 0 h 1058"/>
                    <a:gd name="T18" fmla="*/ 0 w 1035"/>
                    <a:gd name="T19" fmla="*/ 0 h 1058"/>
                    <a:gd name="T20" fmla="*/ 0 w 1035"/>
                    <a:gd name="T21" fmla="*/ 0 h 1058"/>
                    <a:gd name="T22" fmla="*/ 0 w 1035"/>
                    <a:gd name="T23" fmla="*/ 0 h 1058"/>
                    <a:gd name="T24" fmla="*/ 0 w 1035"/>
                    <a:gd name="T25" fmla="*/ 0 h 1058"/>
                    <a:gd name="T26" fmla="*/ 0 w 1035"/>
                    <a:gd name="T27" fmla="*/ 0 h 1058"/>
                    <a:gd name="T28" fmla="*/ 0 w 1035"/>
                    <a:gd name="T29" fmla="*/ 0 h 1058"/>
                    <a:gd name="T30" fmla="*/ 0 w 1035"/>
                    <a:gd name="T31" fmla="*/ 0 h 1058"/>
                    <a:gd name="T32" fmla="*/ 0 w 1035"/>
                    <a:gd name="T33" fmla="*/ 0 h 1058"/>
                    <a:gd name="T34" fmla="*/ 0 w 1035"/>
                    <a:gd name="T35" fmla="*/ 0 h 1058"/>
                    <a:gd name="T36" fmla="*/ 0 w 1035"/>
                    <a:gd name="T37" fmla="*/ 0 h 1058"/>
                    <a:gd name="T38" fmla="*/ 0 w 1035"/>
                    <a:gd name="T39" fmla="*/ 0 h 1058"/>
                    <a:gd name="T40" fmla="*/ 0 w 1035"/>
                    <a:gd name="T41" fmla="*/ 0 h 1058"/>
                    <a:gd name="T42" fmla="*/ 0 w 1035"/>
                    <a:gd name="T43" fmla="*/ 0 h 1058"/>
                    <a:gd name="T44" fmla="*/ 0 w 1035"/>
                    <a:gd name="T45" fmla="*/ 0 h 1058"/>
                    <a:gd name="T46" fmla="*/ 0 w 1035"/>
                    <a:gd name="T47" fmla="*/ 0 h 1058"/>
                    <a:gd name="T48" fmla="*/ 0 w 1035"/>
                    <a:gd name="T49" fmla="*/ 0 h 1058"/>
                    <a:gd name="T50" fmla="*/ 0 w 1035"/>
                    <a:gd name="T51" fmla="*/ 0 h 1058"/>
                    <a:gd name="T52" fmla="*/ 0 w 1035"/>
                    <a:gd name="T53" fmla="*/ 0 h 1058"/>
                    <a:gd name="T54" fmla="*/ 0 w 1035"/>
                    <a:gd name="T55" fmla="*/ 0 h 1058"/>
                    <a:gd name="T56" fmla="*/ 0 w 1035"/>
                    <a:gd name="T57" fmla="*/ 0 h 1058"/>
                    <a:gd name="T58" fmla="*/ 0 w 1035"/>
                    <a:gd name="T59" fmla="*/ 0 h 1058"/>
                    <a:gd name="T60" fmla="*/ 0 w 1035"/>
                    <a:gd name="T61" fmla="*/ 0 h 1058"/>
                    <a:gd name="T62" fmla="*/ 0 w 1035"/>
                    <a:gd name="T63" fmla="*/ 0 h 1058"/>
                    <a:gd name="T64" fmla="*/ 0 w 1035"/>
                    <a:gd name="T65" fmla="*/ 0 h 1058"/>
                    <a:gd name="T66" fmla="*/ 0 w 1035"/>
                    <a:gd name="T67" fmla="*/ 0 h 1058"/>
                    <a:gd name="T68" fmla="*/ 0 w 1035"/>
                    <a:gd name="T69" fmla="*/ 0 h 1058"/>
                    <a:gd name="T70" fmla="*/ 0 w 1035"/>
                    <a:gd name="T71" fmla="*/ 0 h 1058"/>
                    <a:gd name="T72" fmla="*/ 0 w 1035"/>
                    <a:gd name="T73" fmla="*/ 0 h 1058"/>
                    <a:gd name="T74" fmla="*/ 0 w 1035"/>
                    <a:gd name="T75" fmla="*/ 0 h 10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5"/>
                    <a:gd name="T115" fmla="*/ 0 h 1058"/>
                    <a:gd name="T116" fmla="*/ 1035 w 1035"/>
                    <a:gd name="T117" fmla="*/ 1058 h 10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5" h="1058">
                      <a:moveTo>
                        <a:pt x="0" y="1011"/>
                      </a:moveTo>
                      <a:lnTo>
                        <a:pt x="989" y="0"/>
                      </a:lnTo>
                      <a:lnTo>
                        <a:pt x="989" y="1"/>
                      </a:lnTo>
                      <a:lnTo>
                        <a:pt x="991" y="2"/>
                      </a:lnTo>
                      <a:lnTo>
                        <a:pt x="993" y="3"/>
                      </a:lnTo>
                      <a:lnTo>
                        <a:pt x="997" y="7"/>
                      </a:lnTo>
                      <a:lnTo>
                        <a:pt x="1000" y="10"/>
                      </a:lnTo>
                      <a:lnTo>
                        <a:pt x="1005" y="14"/>
                      </a:lnTo>
                      <a:lnTo>
                        <a:pt x="1009" y="18"/>
                      </a:lnTo>
                      <a:lnTo>
                        <a:pt x="1014" y="23"/>
                      </a:lnTo>
                      <a:lnTo>
                        <a:pt x="1018" y="27"/>
                      </a:lnTo>
                      <a:lnTo>
                        <a:pt x="1022" y="31"/>
                      </a:lnTo>
                      <a:lnTo>
                        <a:pt x="1026" y="35"/>
                      </a:lnTo>
                      <a:lnTo>
                        <a:pt x="1030" y="39"/>
                      </a:lnTo>
                      <a:lnTo>
                        <a:pt x="1032" y="42"/>
                      </a:lnTo>
                      <a:lnTo>
                        <a:pt x="1034" y="44"/>
                      </a:lnTo>
                      <a:lnTo>
                        <a:pt x="1035" y="45"/>
                      </a:lnTo>
                      <a:lnTo>
                        <a:pt x="1035" y="46"/>
                      </a:lnTo>
                      <a:lnTo>
                        <a:pt x="47" y="1058"/>
                      </a:lnTo>
                      <a:lnTo>
                        <a:pt x="45" y="1058"/>
                      </a:lnTo>
                      <a:lnTo>
                        <a:pt x="44" y="1057"/>
                      </a:lnTo>
                      <a:lnTo>
                        <a:pt x="41" y="1054"/>
                      </a:lnTo>
                      <a:lnTo>
                        <a:pt x="39" y="1052"/>
                      </a:lnTo>
                      <a:lnTo>
                        <a:pt x="34" y="1049"/>
                      </a:lnTo>
                      <a:lnTo>
                        <a:pt x="30" y="1045"/>
                      </a:lnTo>
                      <a:lnTo>
                        <a:pt x="25" y="1041"/>
                      </a:lnTo>
                      <a:lnTo>
                        <a:pt x="20" y="1036"/>
                      </a:lnTo>
                      <a:lnTo>
                        <a:pt x="16" y="1032"/>
                      </a:lnTo>
                      <a:lnTo>
                        <a:pt x="13" y="1027"/>
                      </a:lnTo>
                      <a:lnTo>
                        <a:pt x="8" y="1024"/>
                      </a:lnTo>
                      <a:lnTo>
                        <a:pt x="5" y="1019"/>
                      </a:lnTo>
                      <a:lnTo>
                        <a:pt x="2" y="1017"/>
                      </a:lnTo>
                      <a:lnTo>
                        <a:pt x="0" y="1014"/>
                      </a:lnTo>
                      <a:lnTo>
                        <a:pt x="0" y="1013"/>
                      </a:lnTo>
                      <a:lnTo>
                        <a:pt x="0" y="10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12" name="Freeform 118"/>
                <p:cNvSpPr>
                  <a:spLocks/>
                </p:cNvSpPr>
                <p:nvPr/>
              </p:nvSpPr>
              <p:spPr bwMode="auto">
                <a:xfrm>
                  <a:off x="3602" y="1042"/>
                  <a:ext cx="235" cy="177"/>
                </a:xfrm>
                <a:custGeom>
                  <a:avLst/>
                  <a:gdLst>
                    <a:gd name="T0" fmla="*/ 0 w 2340"/>
                    <a:gd name="T1" fmla="*/ 0 h 1625"/>
                    <a:gd name="T2" fmla="*/ 0 w 2340"/>
                    <a:gd name="T3" fmla="*/ 0 h 1625"/>
                    <a:gd name="T4" fmla="*/ 0 w 2340"/>
                    <a:gd name="T5" fmla="*/ 0 h 1625"/>
                    <a:gd name="T6" fmla="*/ 0 w 2340"/>
                    <a:gd name="T7" fmla="*/ 0 h 1625"/>
                    <a:gd name="T8" fmla="*/ 0 w 2340"/>
                    <a:gd name="T9" fmla="*/ 0 h 1625"/>
                    <a:gd name="T10" fmla="*/ 0 60000 65536"/>
                    <a:gd name="T11" fmla="*/ 0 60000 65536"/>
                    <a:gd name="T12" fmla="*/ 0 60000 65536"/>
                    <a:gd name="T13" fmla="*/ 0 60000 65536"/>
                    <a:gd name="T14" fmla="*/ 0 60000 65536"/>
                    <a:gd name="T15" fmla="*/ 0 w 2340"/>
                    <a:gd name="T16" fmla="*/ 0 h 1625"/>
                    <a:gd name="T17" fmla="*/ 2340 w 2340"/>
                    <a:gd name="T18" fmla="*/ 1625 h 1625"/>
                  </a:gdLst>
                  <a:ahLst/>
                  <a:cxnLst>
                    <a:cxn ang="T10">
                      <a:pos x="T0" y="T1"/>
                    </a:cxn>
                    <a:cxn ang="T11">
                      <a:pos x="T2" y="T3"/>
                    </a:cxn>
                    <a:cxn ang="T12">
                      <a:pos x="T4" y="T5"/>
                    </a:cxn>
                    <a:cxn ang="T13">
                      <a:pos x="T6" y="T7"/>
                    </a:cxn>
                    <a:cxn ang="T14">
                      <a:pos x="T8" y="T9"/>
                    </a:cxn>
                  </a:cxnLst>
                  <a:rect l="T15" t="T16" r="T17" b="T18"/>
                  <a:pathLst>
                    <a:path w="2340" h="1625">
                      <a:moveTo>
                        <a:pt x="1777" y="1625"/>
                      </a:moveTo>
                      <a:lnTo>
                        <a:pt x="0" y="1614"/>
                      </a:lnTo>
                      <a:lnTo>
                        <a:pt x="514" y="0"/>
                      </a:lnTo>
                      <a:lnTo>
                        <a:pt x="2340" y="72"/>
                      </a:lnTo>
                      <a:lnTo>
                        <a:pt x="1777" y="16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13" name="Freeform 119"/>
                <p:cNvSpPr>
                  <a:spLocks/>
                </p:cNvSpPr>
                <p:nvPr/>
              </p:nvSpPr>
              <p:spPr bwMode="auto">
                <a:xfrm>
                  <a:off x="3602" y="1042"/>
                  <a:ext cx="235" cy="177"/>
                </a:xfrm>
                <a:custGeom>
                  <a:avLst/>
                  <a:gdLst>
                    <a:gd name="T0" fmla="*/ 0 w 2340"/>
                    <a:gd name="T1" fmla="*/ 0 h 1625"/>
                    <a:gd name="T2" fmla="*/ 0 w 2340"/>
                    <a:gd name="T3" fmla="*/ 0 h 1625"/>
                    <a:gd name="T4" fmla="*/ 0 w 2340"/>
                    <a:gd name="T5" fmla="*/ 0 h 1625"/>
                    <a:gd name="T6" fmla="*/ 0 w 2340"/>
                    <a:gd name="T7" fmla="*/ 0 h 1625"/>
                    <a:gd name="T8" fmla="*/ 0 w 2340"/>
                    <a:gd name="T9" fmla="*/ 0 h 1625"/>
                    <a:gd name="T10" fmla="*/ 0 60000 65536"/>
                    <a:gd name="T11" fmla="*/ 0 60000 65536"/>
                    <a:gd name="T12" fmla="*/ 0 60000 65536"/>
                    <a:gd name="T13" fmla="*/ 0 60000 65536"/>
                    <a:gd name="T14" fmla="*/ 0 60000 65536"/>
                    <a:gd name="T15" fmla="*/ 0 w 2340"/>
                    <a:gd name="T16" fmla="*/ 0 h 1625"/>
                    <a:gd name="T17" fmla="*/ 2340 w 2340"/>
                    <a:gd name="T18" fmla="*/ 1625 h 1625"/>
                  </a:gdLst>
                  <a:ahLst/>
                  <a:cxnLst>
                    <a:cxn ang="T10">
                      <a:pos x="T0" y="T1"/>
                    </a:cxn>
                    <a:cxn ang="T11">
                      <a:pos x="T2" y="T3"/>
                    </a:cxn>
                    <a:cxn ang="T12">
                      <a:pos x="T4" y="T5"/>
                    </a:cxn>
                    <a:cxn ang="T13">
                      <a:pos x="T6" y="T7"/>
                    </a:cxn>
                    <a:cxn ang="T14">
                      <a:pos x="T8" y="T9"/>
                    </a:cxn>
                  </a:cxnLst>
                  <a:rect l="T15" t="T16" r="T17" b="T18"/>
                  <a:pathLst>
                    <a:path w="2340" h="1625">
                      <a:moveTo>
                        <a:pt x="1777" y="1625"/>
                      </a:moveTo>
                      <a:lnTo>
                        <a:pt x="0" y="1614"/>
                      </a:lnTo>
                      <a:lnTo>
                        <a:pt x="514" y="0"/>
                      </a:lnTo>
                      <a:lnTo>
                        <a:pt x="2340" y="72"/>
                      </a:lnTo>
                      <a:lnTo>
                        <a:pt x="1777" y="162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14" name="Line 120"/>
                <p:cNvSpPr>
                  <a:spLocks noChangeShapeType="1"/>
                </p:cNvSpPr>
                <p:nvPr/>
              </p:nvSpPr>
              <p:spPr bwMode="auto">
                <a:xfrm flipV="1">
                  <a:off x="3781" y="1202"/>
                  <a:ext cx="3"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5" name="Line 121"/>
                <p:cNvSpPr>
                  <a:spLocks noChangeShapeType="1"/>
                </p:cNvSpPr>
                <p:nvPr/>
              </p:nvSpPr>
              <p:spPr bwMode="auto">
                <a:xfrm flipV="1">
                  <a:off x="3602" y="1202"/>
                  <a:ext cx="182" cy="1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6" name="Line 122"/>
                <p:cNvSpPr>
                  <a:spLocks noChangeShapeType="1"/>
                </p:cNvSpPr>
                <p:nvPr/>
              </p:nvSpPr>
              <p:spPr bwMode="auto">
                <a:xfrm flipV="1">
                  <a:off x="3784" y="1050"/>
                  <a:ext cx="53" cy="15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7" name="Line 123"/>
                <p:cNvSpPr>
                  <a:spLocks noChangeShapeType="1"/>
                </p:cNvSpPr>
                <p:nvPr/>
              </p:nvSpPr>
              <p:spPr bwMode="auto">
                <a:xfrm flipH="1" flipV="1">
                  <a:off x="3653" y="1042"/>
                  <a:ext cx="131" cy="16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18" name="Oval 124"/>
                <p:cNvSpPr>
                  <a:spLocks noChangeArrowheads="1"/>
                </p:cNvSpPr>
                <p:nvPr/>
              </p:nvSpPr>
              <p:spPr bwMode="auto">
                <a:xfrm>
                  <a:off x="3716" y="1716"/>
                  <a:ext cx="46" cy="5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19" name="Oval 125"/>
                <p:cNvSpPr>
                  <a:spLocks noChangeArrowheads="1"/>
                </p:cNvSpPr>
                <p:nvPr/>
              </p:nvSpPr>
              <p:spPr bwMode="auto">
                <a:xfrm>
                  <a:off x="3462" y="1321"/>
                  <a:ext cx="47"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20" name="Freeform 126"/>
                <p:cNvSpPr>
                  <a:spLocks/>
                </p:cNvSpPr>
                <p:nvPr/>
              </p:nvSpPr>
              <p:spPr bwMode="auto">
                <a:xfrm>
                  <a:off x="3499" y="1215"/>
                  <a:ext cx="105" cy="116"/>
                </a:xfrm>
                <a:custGeom>
                  <a:avLst/>
                  <a:gdLst>
                    <a:gd name="T0" fmla="*/ 0 w 1040"/>
                    <a:gd name="T1" fmla="*/ 0 h 1060"/>
                    <a:gd name="T2" fmla="*/ 0 w 1040"/>
                    <a:gd name="T3" fmla="*/ 0 h 1060"/>
                    <a:gd name="T4" fmla="*/ 0 w 1040"/>
                    <a:gd name="T5" fmla="*/ 0 h 1060"/>
                    <a:gd name="T6" fmla="*/ 0 w 1040"/>
                    <a:gd name="T7" fmla="*/ 0 h 1060"/>
                    <a:gd name="T8" fmla="*/ 0 w 1040"/>
                    <a:gd name="T9" fmla="*/ 0 h 1060"/>
                    <a:gd name="T10" fmla="*/ 0 w 1040"/>
                    <a:gd name="T11" fmla="*/ 0 h 1060"/>
                    <a:gd name="T12" fmla="*/ 0 w 1040"/>
                    <a:gd name="T13" fmla="*/ 0 h 1060"/>
                    <a:gd name="T14" fmla="*/ 0 w 1040"/>
                    <a:gd name="T15" fmla="*/ 0 h 1060"/>
                    <a:gd name="T16" fmla="*/ 0 w 1040"/>
                    <a:gd name="T17" fmla="*/ 0 h 1060"/>
                    <a:gd name="T18" fmla="*/ 0 w 1040"/>
                    <a:gd name="T19" fmla="*/ 0 h 1060"/>
                    <a:gd name="T20" fmla="*/ 0 w 1040"/>
                    <a:gd name="T21" fmla="*/ 0 h 1060"/>
                    <a:gd name="T22" fmla="*/ 0 w 1040"/>
                    <a:gd name="T23" fmla="*/ 0 h 1060"/>
                    <a:gd name="T24" fmla="*/ 0 w 1040"/>
                    <a:gd name="T25" fmla="*/ 0 h 1060"/>
                    <a:gd name="T26" fmla="*/ 0 w 1040"/>
                    <a:gd name="T27" fmla="*/ 0 h 1060"/>
                    <a:gd name="T28" fmla="*/ 0 w 1040"/>
                    <a:gd name="T29" fmla="*/ 0 h 1060"/>
                    <a:gd name="T30" fmla="*/ 0 w 1040"/>
                    <a:gd name="T31" fmla="*/ 0 h 1060"/>
                    <a:gd name="T32" fmla="*/ 0 w 1040"/>
                    <a:gd name="T33" fmla="*/ 0 h 1060"/>
                    <a:gd name="T34" fmla="*/ 0 w 1040"/>
                    <a:gd name="T35" fmla="*/ 0 h 1060"/>
                    <a:gd name="T36" fmla="*/ 0 w 1040"/>
                    <a:gd name="T37" fmla="*/ 0 h 1060"/>
                    <a:gd name="T38" fmla="*/ 0 w 1040"/>
                    <a:gd name="T39" fmla="*/ 0 h 1060"/>
                    <a:gd name="T40" fmla="*/ 0 w 1040"/>
                    <a:gd name="T41" fmla="*/ 0 h 1060"/>
                    <a:gd name="T42" fmla="*/ 0 w 1040"/>
                    <a:gd name="T43" fmla="*/ 0 h 10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0"/>
                    <a:gd name="T67" fmla="*/ 0 h 1060"/>
                    <a:gd name="T68" fmla="*/ 1040 w 1040"/>
                    <a:gd name="T69" fmla="*/ 1060 h 10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0" h="1060">
                      <a:moveTo>
                        <a:pt x="0" y="1015"/>
                      </a:moveTo>
                      <a:lnTo>
                        <a:pt x="992" y="0"/>
                      </a:lnTo>
                      <a:lnTo>
                        <a:pt x="1040" y="46"/>
                      </a:lnTo>
                      <a:lnTo>
                        <a:pt x="48" y="1060"/>
                      </a:lnTo>
                      <a:lnTo>
                        <a:pt x="47" y="1060"/>
                      </a:lnTo>
                      <a:lnTo>
                        <a:pt x="46" y="1059"/>
                      </a:lnTo>
                      <a:lnTo>
                        <a:pt x="43" y="1057"/>
                      </a:lnTo>
                      <a:lnTo>
                        <a:pt x="40" y="1054"/>
                      </a:lnTo>
                      <a:lnTo>
                        <a:pt x="37" y="1051"/>
                      </a:lnTo>
                      <a:lnTo>
                        <a:pt x="32" y="1046"/>
                      </a:lnTo>
                      <a:lnTo>
                        <a:pt x="29" y="1042"/>
                      </a:lnTo>
                      <a:lnTo>
                        <a:pt x="24" y="1039"/>
                      </a:lnTo>
                      <a:lnTo>
                        <a:pt x="18" y="1034"/>
                      </a:lnTo>
                      <a:lnTo>
                        <a:pt x="15" y="1029"/>
                      </a:lnTo>
                      <a:lnTo>
                        <a:pt x="10" y="1025"/>
                      </a:lnTo>
                      <a:lnTo>
                        <a:pt x="7" y="1021"/>
                      </a:lnTo>
                      <a:lnTo>
                        <a:pt x="5" y="1018"/>
                      </a:lnTo>
                      <a:lnTo>
                        <a:pt x="3" y="1016"/>
                      </a:lnTo>
                      <a:lnTo>
                        <a:pt x="1" y="1015"/>
                      </a:lnTo>
                      <a:lnTo>
                        <a:pt x="0" y="101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21" name="Freeform 127"/>
                <p:cNvSpPr>
                  <a:spLocks/>
                </p:cNvSpPr>
                <p:nvPr/>
              </p:nvSpPr>
              <p:spPr bwMode="auto">
                <a:xfrm>
                  <a:off x="3499" y="1215"/>
                  <a:ext cx="105" cy="116"/>
                </a:xfrm>
                <a:custGeom>
                  <a:avLst/>
                  <a:gdLst>
                    <a:gd name="T0" fmla="*/ 0 w 1040"/>
                    <a:gd name="T1" fmla="*/ 0 h 1060"/>
                    <a:gd name="T2" fmla="*/ 0 w 1040"/>
                    <a:gd name="T3" fmla="*/ 0 h 1060"/>
                    <a:gd name="T4" fmla="*/ 0 w 1040"/>
                    <a:gd name="T5" fmla="*/ 0 h 1060"/>
                    <a:gd name="T6" fmla="*/ 0 w 1040"/>
                    <a:gd name="T7" fmla="*/ 0 h 1060"/>
                    <a:gd name="T8" fmla="*/ 0 w 1040"/>
                    <a:gd name="T9" fmla="*/ 0 h 1060"/>
                    <a:gd name="T10" fmla="*/ 0 w 1040"/>
                    <a:gd name="T11" fmla="*/ 0 h 1060"/>
                    <a:gd name="T12" fmla="*/ 0 w 1040"/>
                    <a:gd name="T13" fmla="*/ 0 h 1060"/>
                    <a:gd name="T14" fmla="*/ 0 w 1040"/>
                    <a:gd name="T15" fmla="*/ 0 h 1060"/>
                    <a:gd name="T16" fmla="*/ 0 w 1040"/>
                    <a:gd name="T17" fmla="*/ 0 h 1060"/>
                    <a:gd name="T18" fmla="*/ 0 w 1040"/>
                    <a:gd name="T19" fmla="*/ 0 h 1060"/>
                    <a:gd name="T20" fmla="*/ 0 w 1040"/>
                    <a:gd name="T21" fmla="*/ 0 h 1060"/>
                    <a:gd name="T22" fmla="*/ 0 w 1040"/>
                    <a:gd name="T23" fmla="*/ 0 h 1060"/>
                    <a:gd name="T24" fmla="*/ 0 w 1040"/>
                    <a:gd name="T25" fmla="*/ 0 h 1060"/>
                    <a:gd name="T26" fmla="*/ 0 w 1040"/>
                    <a:gd name="T27" fmla="*/ 0 h 1060"/>
                    <a:gd name="T28" fmla="*/ 0 w 1040"/>
                    <a:gd name="T29" fmla="*/ 0 h 1060"/>
                    <a:gd name="T30" fmla="*/ 0 w 1040"/>
                    <a:gd name="T31" fmla="*/ 0 h 1060"/>
                    <a:gd name="T32" fmla="*/ 0 w 1040"/>
                    <a:gd name="T33" fmla="*/ 0 h 1060"/>
                    <a:gd name="T34" fmla="*/ 0 w 1040"/>
                    <a:gd name="T35" fmla="*/ 0 h 1060"/>
                    <a:gd name="T36" fmla="*/ 0 w 1040"/>
                    <a:gd name="T37" fmla="*/ 0 h 1060"/>
                    <a:gd name="T38" fmla="*/ 0 w 1040"/>
                    <a:gd name="T39" fmla="*/ 0 h 1060"/>
                    <a:gd name="T40" fmla="*/ 0 w 1040"/>
                    <a:gd name="T41" fmla="*/ 0 h 1060"/>
                    <a:gd name="T42" fmla="*/ 0 w 1040"/>
                    <a:gd name="T43" fmla="*/ 0 h 10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0"/>
                    <a:gd name="T67" fmla="*/ 0 h 1060"/>
                    <a:gd name="T68" fmla="*/ 1040 w 1040"/>
                    <a:gd name="T69" fmla="*/ 1060 h 10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0" h="1060">
                      <a:moveTo>
                        <a:pt x="0" y="1015"/>
                      </a:moveTo>
                      <a:lnTo>
                        <a:pt x="992" y="0"/>
                      </a:lnTo>
                      <a:lnTo>
                        <a:pt x="1040" y="46"/>
                      </a:lnTo>
                      <a:lnTo>
                        <a:pt x="48" y="1060"/>
                      </a:lnTo>
                      <a:lnTo>
                        <a:pt x="47" y="1060"/>
                      </a:lnTo>
                      <a:lnTo>
                        <a:pt x="46" y="1059"/>
                      </a:lnTo>
                      <a:lnTo>
                        <a:pt x="43" y="1057"/>
                      </a:lnTo>
                      <a:lnTo>
                        <a:pt x="40" y="1054"/>
                      </a:lnTo>
                      <a:lnTo>
                        <a:pt x="37" y="1051"/>
                      </a:lnTo>
                      <a:lnTo>
                        <a:pt x="32" y="1046"/>
                      </a:lnTo>
                      <a:lnTo>
                        <a:pt x="29" y="1042"/>
                      </a:lnTo>
                      <a:lnTo>
                        <a:pt x="24" y="1039"/>
                      </a:lnTo>
                      <a:lnTo>
                        <a:pt x="18" y="1034"/>
                      </a:lnTo>
                      <a:lnTo>
                        <a:pt x="15" y="1029"/>
                      </a:lnTo>
                      <a:lnTo>
                        <a:pt x="10" y="1025"/>
                      </a:lnTo>
                      <a:lnTo>
                        <a:pt x="7" y="1021"/>
                      </a:lnTo>
                      <a:lnTo>
                        <a:pt x="5" y="1018"/>
                      </a:lnTo>
                      <a:lnTo>
                        <a:pt x="3" y="1016"/>
                      </a:lnTo>
                      <a:lnTo>
                        <a:pt x="1" y="1015"/>
                      </a:lnTo>
                      <a:lnTo>
                        <a:pt x="0" y="101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22" name="Freeform 128"/>
                <p:cNvSpPr>
                  <a:spLocks/>
                </p:cNvSpPr>
                <p:nvPr/>
              </p:nvSpPr>
              <p:spPr bwMode="auto">
                <a:xfrm>
                  <a:off x="3860" y="1202"/>
                  <a:ext cx="105" cy="116"/>
                </a:xfrm>
                <a:custGeom>
                  <a:avLst/>
                  <a:gdLst>
                    <a:gd name="T0" fmla="*/ 0 w 1045"/>
                    <a:gd name="T1" fmla="*/ 0 h 1062"/>
                    <a:gd name="T2" fmla="*/ 0 w 1045"/>
                    <a:gd name="T3" fmla="*/ 0 h 1062"/>
                    <a:gd name="T4" fmla="*/ 0 w 1045"/>
                    <a:gd name="T5" fmla="*/ 0 h 1062"/>
                    <a:gd name="T6" fmla="*/ 0 w 1045"/>
                    <a:gd name="T7" fmla="*/ 0 h 1062"/>
                    <a:gd name="T8" fmla="*/ 0 w 1045"/>
                    <a:gd name="T9" fmla="*/ 0 h 1062"/>
                    <a:gd name="T10" fmla="*/ 0 w 1045"/>
                    <a:gd name="T11" fmla="*/ 0 h 1062"/>
                    <a:gd name="T12" fmla="*/ 0 w 1045"/>
                    <a:gd name="T13" fmla="*/ 0 h 1062"/>
                    <a:gd name="T14" fmla="*/ 0 w 1045"/>
                    <a:gd name="T15" fmla="*/ 0 h 1062"/>
                    <a:gd name="T16" fmla="*/ 0 w 1045"/>
                    <a:gd name="T17" fmla="*/ 0 h 1062"/>
                    <a:gd name="T18" fmla="*/ 0 w 1045"/>
                    <a:gd name="T19" fmla="*/ 0 h 1062"/>
                    <a:gd name="T20" fmla="*/ 0 w 1045"/>
                    <a:gd name="T21" fmla="*/ 0 h 1062"/>
                    <a:gd name="T22" fmla="*/ 0 w 1045"/>
                    <a:gd name="T23" fmla="*/ 0 h 1062"/>
                    <a:gd name="T24" fmla="*/ 0 w 1045"/>
                    <a:gd name="T25" fmla="*/ 0 h 1062"/>
                    <a:gd name="T26" fmla="*/ 0 w 1045"/>
                    <a:gd name="T27" fmla="*/ 0 h 1062"/>
                    <a:gd name="T28" fmla="*/ 0 w 1045"/>
                    <a:gd name="T29" fmla="*/ 0 h 1062"/>
                    <a:gd name="T30" fmla="*/ 0 w 1045"/>
                    <a:gd name="T31" fmla="*/ 0 h 1062"/>
                    <a:gd name="T32" fmla="*/ 0 w 1045"/>
                    <a:gd name="T33" fmla="*/ 0 h 1062"/>
                    <a:gd name="T34" fmla="*/ 0 w 1045"/>
                    <a:gd name="T35" fmla="*/ 0 h 1062"/>
                    <a:gd name="T36" fmla="*/ 0 w 1045"/>
                    <a:gd name="T37" fmla="*/ 0 h 1062"/>
                    <a:gd name="T38" fmla="*/ 0 w 1045"/>
                    <a:gd name="T39" fmla="*/ 0 h 1062"/>
                    <a:gd name="T40" fmla="*/ 0 w 1045"/>
                    <a:gd name="T41" fmla="*/ 0 h 1062"/>
                    <a:gd name="T42" fmla="*/ 0 w 1045"/>
                    <a:gd name="T43" fmla="*/ 0 h 1062"/>
                    <a:gd name="T44" fmla="*/ 0 w 1045"/>
                    <a:gd name="T45" fmla="*/ 0 h 1062"/>
                    <a:gd name="T46" fmla="*/ 0 w 1045"/>
                    <a:gd name="T47" fmla="*/ 0 h 1062"/>
                    <a:gd name="T48" fmla="*/ 0 w 1045"/>
                    <a:gd name="T49" fmla="*/ 0 h 1062"/>
                    <a:gd name="T50" fmla="*/ 0 w 1045"/>
                    <a:gd name="T51" fmla="*/ 0 h 1062"/>
                    <a:gd name="T52" fmla="*/ 0 w 1045"/>
                    <a:gd name="T53" fmla="*/ 0 h 1062"/>
                    <a:gd name="T54" fmla="*/ 0 w 1045"/>
                    <a:gd name="T55" fmla="*/ 0 h 1062"/>
                    <a:gd name="T56" fmla="*/ 0 w 1045"/>
                    <a:gd name="T57" fmla="*/ 0 h 1062"/>
                    <a:gd name="T58" fmla="*/ 0 w 1045"/>
                    <a:gd name="T59" fmla="*/ 0 h 1062"/>
                    <a:gd name="T60" fmla="*/ 0 w 1045"/>
                    <a:gd name="T61" fmla="*/ 0 h 1062"/>
                    <a:gd name="T62" fmla="*/ 0 w 1045"/>
                    <a:gd name="T63" fmla="*/ 0 h 1062"/>
                    <a:gd name="T64" fmla="*/ 0 w 1045"/>
                    <a:gd name="T65" fmla="*/ 0 h 1062"/>
                    <a:gd name="T66" fmla="*/ 0 w 1045"/>
                    <a:gd name="T67" fmla="*/ 0 h 1062"/>
                    <a:gd name="T68" fmla="*/ 0 w 1045"/>
                    <a:gd name="T69" fmla="*/ 0 h 1062"/>
                    <a:gd name="T70" fmla="*/ 0 w 1045"/>
                    <a:gd name="T71" fmla="*/ 0 h 1062"/>
                    <a:gd name="T72" fmla="*/ 0 w 1045"/>
                    <a:gd name="T73" fmla="*/ 0 h 1062"/>
                    <a:gd name="T74" fmla="*/ 0 w 1045"/>
                    <a:gd name="T75" fmla="*/ 0 h 10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5"/>
                    <a:gd name="T115" fmla="*/ 0 h 1062"/>
                    <a:gd name="T116" fmla="*/ 1045 w 1045"/>
                    <a:gd name="T117" fmla="*/ 1062 h 10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5" h="1062">
                      <a:moveTo>
                        <a:pt x="1045" y="47"/>
                      </a:moveTo>
                      <a:lnTo>
                        <a:pt x="47" y="1062"/>
                      </a:lnTo>
                      <a:lnTo>
                        <a:pt x="46" y="1061"/>
                      </a:lnTo>
                      <a:lnTo>
                        <a:pt x="45" y="1060"/>
                      </a:lnTo>
                      <a:lnTo>
                        <a:pt x="43" y="1059"/>
                      </a:lnTo>
                      <a:lnTo>
                        <a:pt x="39" y="1056"/>
                      </a:lnTo>
                      <a:lnTo>
                        <a:pt x="36" y="1052"/>
                      </a:lnTo>
                      <a:lnTo>
                        <a:pt x="31" y="1049"/>
                      </a:lnTo>
                      <a:lnTo>
                        <a:pt x="27" y="1044"/>
                      </a:lnTo>
                      <a:lnTo>
                        <a:pt x="22" y="1040"/>
                      </a:lnTo>
                      <a:lnTo>
                        <a:pt x="18" y="1035"/>
                      </a:lnTo>
                      <a:lnTo>
                        <a:pt x="13" y="1031"/>
                      </a:lnTo>
                      <a:lnTo>
                        <a:pt x="10" y="1027"/>
                      </a:lnTo>
                      <a:lnTo>
                        <a:pt x="7" y="1024"/>
                      </a:lnTo>
                      <a:lnTo>
                        <a:pt x="3" y="1021"/>
                      </a:lnTo>
                      <a:lnTo>
                        <a:pt x="2" y="1018"/>
                      </a:lnTo>
                      <a:lnTo>
                        <a:pt x="1" y="1017"/>
                      </a:lnTo>
                      <a:lnTo>
                        <a:pt x="0" y="1016"/>
                      </a:lnTo>
                      <a:lnTo>
                        <a:pt x="998" y="0"/>
                      </a:lnTo>
                      <a:lnTo>
                        <a:pt x="999" y="0"/>
                      </a:lnTo>
                      <a:lnTo>
                        <a:pt x="1001" y="1"/>
                      </a:lnTo>
                      <a:lnTo>
                        <a:pt x="1003" y="3"/>
                      </a:lnTo>
                      <a:lnTo>
                        <a:pt x="1007" y="6"/>
                      </a:lnTo>
                      <a:lnTo>
                        <a:pt x="1010" y="9"/>
                      </a:lnTo>
                      <a:lnTo>
                        <a:pt x="1015" y="13"/>
                      </a:lnTo>
                      <a:lnTo>
                        <a:pt x="1019" y="17"/>
                      </a:lnTo>
                      <a:lnTo>
                        <a:pt x="1024" y="22"/>
                      </a:lnTo>
                      <a:lnTo>
                        <a:pt x="1028" y="26"/>
                      </a:lnTo>
                      <a:lnTo>
                        <a:pt x="1033" y="31"/>
                      </a:lnTo>
                      <a:lnTo>
                        <a:pt x="1036" y="34"/>
                      </a:lnTo>
                      <a:lnTo>
                        <a:pt x="1039" y="39"/>
                      </a:lnTo>
                      <a:lnTo>
                        <a:pt x="1042" y="42"/>
                      </a:lnTo>
                      <a:lnTo>
                        <a:pt x="1044" y="44"/>
                      </a:lnTo>
                      <a:lnTo>
                        <a:pt x="1045" y="45"/>
                      </a:lnTo>
                      <a:lnTo>
                        <a:pt x="1045" y="4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23" name="Freeform 129"/>
                <p:cNvSpPr>
                  <a:spLocks/>
                </p:cNvSpPr>
                <p:nvPr/>
              </p:nvSpPr>
              <p:spPr bwMode="auto">
                <a:xfrm>
                  <a:off x="3860" y="1202"/>
                  <a:ext cx="105" cy="116"/>
                </a:xfrm>
                <a:custGeom>
                  <a:avLst/>
                  <a:gdLst>
                    <a:gd name="T0" fmla="*/ 0 w 1045"/>
                    <a:gd name="T1" fmla="*/ 0 h 1062"/>
                    <a:gd name="T2" fmla="*/ 0 w 1045"/>
                    <a:gd name="T3" fmla="*/ 0 h 1062"/>
                    <a:gd name="T4" fmla="*/ 0 w 1045"/>
                    <a:gd name="T5" fmla="*/ 0 h 1062"/>
                    <a:gd name="T6" fmla="*/ 0 w 1045"/>
                    <a:gd name="T7" fmla="*/ 0 h 1062"/>
                    <a:gd name="T8" fmla="*/ 0 w 1045"/>
                    <a:gd name="T9" fmla="*/ 0 h 1062"/>
                    <a:gd name="T10" fmla="*/ 0 w 1045"/>
                    <a:gd name="T11" fmla="*/ 0 h 1062"/>
                    <a:gd name="T12" fmla="*/ 0 w 1045"/>
                    <a:gd name="T13" fmla="*/ 0 h 1062"/>
                    <a:gd name="T14" fmla="*/ 0 w 1045"/>
                    <a:gd name="T15" fmla="*/ 0 h 1062"/>
                    <a:gd name="T16" fmla="*/ 0 w 1045"/>
                    <a:gd name="T17" fmla="*/ 0 h 1062"/>
                    <a:gd name="T18" fmla="*/ 0 w 1045"/>
                    <a:gd name="T19" fmla="*/ 0 h 1062"/>
                    <a:gd name="T20" fmla="*/ 0 w 1045"/>
                    <a:gd name="T21" fmla="*/ 0 h 1062"/>
                    <a:gd name="T22" fmla="*/ 0 w 1045"/>
                    <a:gd name="T23" fmla="*/ 0 h 1062"/>
                    <a:gd name="T24" fmla="*/ 0 w 1045"/>
                    <a:gd name="T25" fmla="*/ 0 h 1062"/>
                    <a:gd name="T26" fmla="*/ 0 w 1045"/>
                    <a:gd name="T27" fmla="*/ 0 h 1062"/>
                    <a:gd name="T28" fmla="*/ 0 w 1045"/>
                    <a:gd name="T29" fmla="*/ 0 h 1062"/>
                    <a:gd name="T30" fmla="*/ 0 w 1045"/>
                    <a:gd name="T31" fmla="*/ 0 h 1062"/>
                    <a:gd name="T32" fmla="*/ 0 w 1045"/>
                    <a:gd name="T33" fmla="*/ 0 h 1062"/>
                    <a:gd name="T34" fmla="*/ 0 w 1045"/>
                    <a:gd name="T35" fmla="*/ 0 h 1062"/>
                    <a:gd name="T36" fmla="*/ 0 w 1045"/>
                    <a:gd name="T37" fmla="*/ 0 h 1062"/>
                    <a:gd name="T38" fmla="*/ 0 w 1045"/>
                    <a:gd name="T39" fmla="*/ 0 h 1062"/>
                    <a:gd name="T40" fmla="*/ 0 w 1045"/>
                    <a:gd name="T41" fmla="*/ 0 h 1062"/>
                    <a:gd name="T42" fmla="*/ 0 w 1045"/>
                    <a:gd name="T43" fmla="*/ 0 h 1062"/>
                    <a:gd name="T44" fmla="*/ 0 w 1045"/>
                    <a:gd name="T45" fmla="*/ 0 h 1062"/>
                    <a:gd name="T46" fmla="*/ 0 w 1045"/>
                    <a:gd name="T47" fmla="*/ 0 h 1062"/>
                    <a:gd name="T48" fmla="*/ 0 w 1045"/>
                    <a:gd name="T49" fmla="*/ 0 h 1062"/>
                    <a:gd name="T50" fmla="*/ 0 w 1045"/>
                    <a:gd name="T51" fmla="*/ 0 h 1062"/>
                    <a:gd name="T52" fmla="*/ 0 w 1045"/>
                    <a:gd name="T53" fmla="*/ 0 h 1062"/>
                    <a:gd name="T54" fmla="*/ 0 w 1045"/>
                    <a:gd name="T55" fmla="*/ 0 h 1062"/>
                    <a:gd name="T56" fmla="*/ 0 w 1045"/>
                    <a:gd name="T57" fmla="*/ 0 h 1062"/>
                    <a:gd name="T58" fmla="*/ 0 w 1045"/>
                    <a:gd name="T59" fmla="*/ 0 h 1062"/>
                    <a:gd name="T60" fmla="*/ 0 w 1045"/>
                    <a:gd name="T61" fmla="*/ 0 h 1062"/>
                    <a:gd name="T62" fmla="*/ 0 w 1045"/>
                    <a:gd name="T63" fmla="*/ 0 h 1062"/>
                    <a:gd name="T64" fmla="*/ 0 w 1045"/>
                    <a:gd name="T65" fmla="*/ 0 h 1062"/>
                    <a:gd name="T66" fmla="*/ 0 w 1045"/>
                    <a:gd name="T67" fmla="*/ 0 h 1062"/>
                    <a:gd name="T68" fmla="*/ 0 w 1045"/>
                    <a:gd name="T69" fmla="*/ 0 h 1062"/>
                    <a:gd name="T70" fmla="*/ 0 w 1045"/>
                    <a:gd name="T71" fmla="*/ 0 h 1062"/>
                    <a:gd name="T72" fmla="*/ 0 w 1045"/>
                    <a:gd name="T73" fmla="*/ 0 h 1062"/>
                    <a:gd name="T74" fmla="*/ 0 w 1045"/>
                    <a:gd name="T75" fmla="*/ 0 h 10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45"/>
                    <a:gd name="T115" fmla="*/ 0 h 1062"/>
                    <a:gd name="T116" fmla="*/ 1045 w 1045"/>
                    <a:gd name="T117" fmla="*/ 1062 h 10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45" h="1062">
                      <a:moveTo>
                        <a:pt x="1045" y="47"/>
                      </a:moveTo>
                      <a:lnTo>
                        <a:pt x="47" y="1062"/>
                      </a:lnTo>
                      <a:lnTo>
                        <a:pt x="46" y="1061"/>
                      </a:lnTo>
                      <a:lnTo>
                        <a:pt x="45" y="1060"/>
                      </a:lnTo>
                      <a:lnTo>
                        <a:pt x="43" y="1059"/>
                      </a:lnTo>
                      <a:lnTo>
                        <a:pt x="39" y="1056"/>
                      </a:lnTo>
                      <a:lnTo>
                        <a:pt x="36" y="1052"/>
                      </a:lnTo>
                      <a:lnTo>
                        <a:pt x="31" y="1049"/>
                      </a:lnTo>
                      <a:lnTo>
                        <a:pt x="27" y="1044"/>
                      </a:lnTo>
                      <a:lnTo>
                        <a:pt x="22" y="1040"/>
                      </a:lnTo>
                      <a:lnTo>
                        <a:pt x="18" y="1035"/>
                      </a:lnTo>
                      <a:lnTo>
                        <a:pt x="13" y="1031"/>
                      </a:lnTo>
                      <a:lnTo>
                        <a:pt x="10" y="1027"/>
                      </a:lnTo>
                      <a:lnTo>
                        <a:pt x="7" y="1024"/>
                      </a:lnTo>
                      <a:lnTo>
                        <a:pt x="3" y="1021"/>
                      </a:lnTo>
                      <a:lnTo>
                        <a:pt x="2" y="1018"/>
                      </a:lnTo>
                      <a:lnTo>
                        <a:pt x="1" y="1017"/>
                      </a:lnTo>
                      <a:lnTo>
                        <a:pt x="0" y="1016"/>
                      </a:lnTo>
                      <a:lnTo>
                        <a:pt x="998" y="0"/>
                      </a:lnTo>
                      <a:lnTo>
                        <a:pt x="999" y="0"/>
                      </a:lnTo>
                      <a:lnTo>
                        <a:pt x="1001" y="1"/>
                      </a:lnTo>
                      <a:lnTo>
                        <a:pt x="1003" y="3"/>
                      </a:lnTo>
                      <a:lnTo>
                        <a:pt x="1007" y="6"/>
                      </a:lnTo>
                      <a:lnTo>
                        <a:pt x="1010" y="9"/>
                      </a:lnTo>
                      <a:lnTo>
                        <a:pt x="1015" y="13"/>
                      </a:lnTo>
                      <a:lnTo>
                        <a:pt x="1019" y="17"/>
                      </a:lnTo>
                      <a:lnTo>
                        <a:pt x="1024" y="22"/>
                      </a:lnTo>
                      <a:lnTo>
                        <a:pt x="1028" y="26"/>
                      </a:lnTo>
                      <a:lnTo>
                        <a:pt x="1033" y="31"/>
                      </a:lnTo>
                      <a:lnTo>
                        <a:pt x="1036" y="34"/>
                      </a:lnTo>
                      <a:lnTo>
                        <a:pt x="1039" y="39"/>
                      </a:lnTo>
                      <a:lnTo>
                        <a:pt x="1042" y="42"/>
                      </a:lnTo>
                      <a:lnTo>
                        <a:pt x="1044" y="44"/>
                      </a:lnTo>
                      <a:lnTo>
                        <a:pt x="1045" y="45"/>
                      </a:lnTo>
                      <a:lnTo>
                        <a:pt x="1045" y="47"/>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424" name="Freeform 130"/>
                <p:cNvSpPr>
                  <a:spLocks/>
                </p:cNvSpPr>
                <p:nvPr/>
              </p:nvSpPr>
              <p:spPr bwMode="auto">
                <a:xfrm>
                  <a:off x="3753" y="1612"/>
                  <a:ext cx="104" cy="115"/>
                </a:xfrm>
                <a:custGeom>
                  <a:avLst/>
                  <a:gdLst>
                    <a:gd name="T0" fmla="*/ 0 w 1038"/>
                    <a:gd name="T1" fmla="*/ 0 h 1051"/>
                    <a:gd name="T2" fmla="*/ 0 w 1038"/>
                    <a:gd name="T3" fmla="*/ 0 h 1051"/>
                    <a:gd name="T4" fmla="*/ 0 w 1038"/>
                    <a:gd name="T5" fmla="*/ 0 h 1051"/>
                    <a:gd name="T6" fmla="*/ 0 w 1038"/>
                    <a:gd name="T7" fmla="*/ 0 h 1051"/>
                    <a:gd name="T8" fmla="*/ 0 w 1038"/>
                    <a:gd name="T9" fmla="*/ 0 h 1051"/>
                    <a:gd name="T10" fmla="*/ 0 w 1038"/>
                    <a:gd name="T11" fmla="*/ 0 h 1051"/>
                    <a:gd name="T12" fmla="*/ 0 w 1038"/>
                    <a:gd name="T13" fmla="*/ 0 h 1051"/>
                    <a:gd name="T14" fmla="*/ 0 w 1038"/>
                    <a:gd name="T15" fmla="*/ 0 h 1051"/>
                    <a:gd name="T16" fmla="*/ 0 w 1038"/>
                    <a:gd name="T17" fmla="*/ 0 h 1051"/>
                    <a:gd name="T18" fmla="*/ 0 w 1038"/>
                    <a:gd name="T19" fmla="*/ 0 h 1051"/>
                    <a:gd name="T20" fmla="*/ 0 w 1038"/>
                    <a:gd name="T21" fmla="*/ 0 h 1051"/>
                    <a:gd name="T22" fmla="*/ 0 w 1038"/>
                    <a:gd name="T23" fmla="*/ 0 h 1051"/>
                    <a:gd name="T24" fmla="*/ 0 w 1038"/>
                    <a:gd name="T25" fmla="*/ 0 h 1051"/>
                    <a:gd name="T26" fmla="*/ 0 w 1038"/>
                    <a:gd name="T27" fmla="*/ 0 h 1051"/>
                    <a:gd name="T28" fmla="*/ 0 w 1038"/>
                    <a:gd name="T29" fmla="*/ 0 h 1051"/>
                    <a:gd name="T30" fmla="*/ 0 w 1038"/>
                    <a:gd name="T31" fmla="*/ 0 h 1051"/>
                    <a:gd name="T32" fmla="*/ 0 w 1038"/>
                    <a:gd name="T33" fmla="*/ 0 h 1051"/>
                    <a:gd name="T34" fmla="*/ 0 w 1038"/>
                    <a:gd name="T35" fmla="*/ 0 h 1051"/>
                    <a:gd name="T36" fmla="*/ 0 w 1038"/>
                    <a:gd name="T37" fmla="*/ 0 h 1051"/>
                    <a:gd name="T38" fmla="*/ 0 w 1038"/>
                    <a:gd name="T39" fmla="*/ 0 h 1051"/>
                    <a:gd name="T40" fmla="*/ 0 w 1038"/>
                    <a:gd name="T41" fmla="*/ 0 h 1051"/>
                    <a:gd name="T42" fmla="*/ 0 w 1038"/>
                    <a:gd name="T43" fmla="*/ 0 h 1051"/>
                    <a:gd name="T44" fmla="*/ 0 w 1038"/>
                    <a:gd name="T45" fmla="*/ 0 h 1051"/>
                    <a:gd name="T46" fmla="*/ 0 w 1038"/>
                    <a:gd name="T47" fmla="*/ 0 h 1051"/>
                    <a:gd name="T48" fmla="*/ 0 w 1038"/>
                    <a:gd name="T49" fmla="*/ 0 h 1051"/>
                    <a:gd name="T50" fmla="*/ 0 w 1038"/>
                    <a:gd name="T51" fmla="*/ 0 h 1051"/>
                    <a:gd name="T52" fmla="*/ 0 w 1038"/>
                    <a:gd name="T53" fmla="*/ 0 h 1051"/>
                    <a:gd name="T54" fmla="*/ 0 w 1038"/>
                    <a:gd name="T55" fmla="*/ 0 h 1051"/>
                    <a:gd name="T56" fmla="*/ 0 w 1038"/>
                    <a:gd name="T57" fmla="*/ 0 h 1051"/>
                    <a:gd name="T58" fmla="*/ 0 w 1038"/>
                    <a:gd name="T59" fmla="*/ 0 h 1051"/>
                    <a:gd name="T60" fmla="*/ 0 w 1038"/>
                    <a:gd name="T61" fmla="*/ 0 h 1051"/>
                    <a:gd name="T62" fmla="*/ 0 w 1038"/>
                    <a:gd name="T63" fmla="*/ 0 h 1051"/>
                    <a:gd name="T64" fmla="*/ 0 w 1038"/>
                    <a:gd name="T65" fmla="*/ 0 h 1051"/>
                    <a:gd name="T66" fmla="*/ 0 w 1038"/>
                    <a:gd name="T67" fmla="*/ 0 h 1051"/>
                    <a:gd name="T68" fmla="*/ 0 w 1038"/>
                    <a:gd name="T69" fmla="*/ 0 h 1051"/>
                    <a:gd name="T70" fmla="*/ 0 w 1038"/>
                    <a:gd name="T71" fmla="*/ 0 h 1051"/>
                    <a:gd name="T72" fmla="*/ 0 w 1038"/>
                    <a:gd name="T73" fmla="*/ 0 h 1051"/>
                    <a:gd name="T74" fmla="*/ 0 w 1038"/>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8"/>
                    <a:gd name="T115" fmla="*/ 0 h 1051"/>
                    <a:gd name="T116" fmla="*/ 1038 w 1038"/>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8" h="1051">
                      <a:moveTo>
                        <a:pt x="0" y="1005"/>
                      </a:moveTo>
                      <a:lnTo>
                        <a:pt x="990" y="0"/>
                      </a:lnTo>
                      <a:lnTo>
                        <a:pt x="991" y="0"/>
                      </a:lnTo>
                      <a:lnTo>
                        <a:pt x="992" y="1"/>
                      </a:lnTo>
                      <a:lnTo>
                        <a:pt x="995" y="4"/>
                      </a:lnTo>
                      <a:lnTo>
                        <a:pt x="998" y="7"/>
                      </a:lnTo>
                      <a:lnTo>
                        <a:pt x="1001" y="10"/>
                      </a:lnTo>
                      <a:lnTo>
                        <a:pt x="1005" y="14"/>
                      </a:lnTo>
                      <a:lnTo>
                        <a:pt x="1009" y="18"/>
                      </a:lnTo>
                      <a:lnTo>
                        <a:pt x="1014" y="23"/>
                      </a:lnTo>
                      <a:lnTo>
                        <a:pt x="1018" y="27"/>
                      </a:lnTo>
                      <a:lnTo>
                        <a:pt x="1023" y="32"/>
                      </a:lnTo>
                      <a:lnTo>
                        <a:pt x="1028" y="35"/>
                      </a:lnTo>
                      <a:lnTo>
                        <a:pt x="1031" y="39"/>
                      </a:lnTo>
                      <a:lnTo>
                        <a:pt x="1033" y="42"/>
                      </a:lnTo>
                      <a:lnTo>
                        <a:pt x="1036" y="44"/>
                      </a:lnTo>
                      <a:lnTo>
                        <a:pt x="1037" y="46"/>
                      </a:lnTo>
                      <a:lnTo>
                        <a:pt x="1038" y="47"/>
                      </a:lnTo>
                      <a:lnTo>
                        <a:pt x="47" y="1051"/>
                      </a:lnTo>
                      <a:lnTo>
                        <a:pt x="46" y="1051"/>
                      </a:lnTo>
                      <a:lnTo>
                        <a:pt x="45" y="1050"/>
                      </a:lnTo>
                      <a:lnTo>
                        <a:pt x="42" y="1048"/>
                      </a:lnTo>
                      <a:lnTo>
                        <a:pt x="39" y="1046"/>
                      </a:lnTo>
                      <a:lnTo>
                        <a:pt x="35" y="1042"/>
                      </a:lnTo>
                      <a:lnTo>
                        <a:pt x="31" y="1038"/>
                      </a:lnTo>
                      <a:lnTo>
                        <a:pt x="26" y="1034"/>
                      </a:lnTo>
                      <a:lnTo>
                        <a:pt x="22" y="1030"/>
                      </a:lnTo>
                      <a:lnTo>
                        <a:pt x="17" y="1025"/>
                      </a:lnTo>
                      <a:lnTo>
                        <a:pt x="13" y="1021"/>
                      </a:lnTo>
                      <a:lnTo>
                        <a:pt x="9" y="1016"/>
                      </a:lnTo>
                      <a:lnTo>
                        <a:pt x="6" y="1013"/>
                      </a:lnTo>
                      <a:lnTo>
                        <a:pt x="3" y="1009"/>
                      </a:lnTo>
                      <a:lnTo>
                        <a:pt x="1" y="1007"/>
                      </a:lnTo>
                      <a:lnTo>
                        <a:pt x="0" y="1006"/>
                      </a:lnTo>
                      <a:lnTo>
                        <a:pt x="0" y="100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25" name="Freeform 131"/>
                <p:cNvSpPr>
                  <a:spLocks/>
                </p:cNvSpPr>
                <p:nvPr/>
              </p:nvSpPr>
              <p:spPr bwMode="auto">
                <a:xfrm>
                  <a:off x="3753" y="1612"/>
                  <a:ext cx="104" cy="115"/>
                </a:xfrm>
                <a:custGeom>
                  <a:avLst/>
                  <a:gdLst>
                    <a:gd name="T0" fmla="*/ 0 w 1038"/>
                    <a:gd name="T1" fmla="*/ 0 h 1051"/>
                    <a:gd name="T2" fmla="*/ 0 w 1038"/>
                    <a:gd name="T3" fmla="*/ 0 h 1051"/>
                    <a:gd name="T4" fmla="*/ 0 w 1038"/>
                    <a:gd name="T5" fmla="*/ 0 h 1051"/>
                    <a:gd name="T6" fmla="*/ 0 w 1038"/>
                    <a:gd name="T7" fmla="*/ 0 h 1051"/>
                    <a:gd name="T8" fmla="*/ 0 w 1038"/>
                    <a:gd name="T9" fmla="*/ 0 h 1051"/>
                    <a:gd name="T10" fmla="*/ 0 w 1038"/>
                    <a:gd name="T11" fmla="*/ 0 h 1051"/>
                    <a:gd name="T12" fmla="*/ 0 w 1038"/>
                    <a:gd name="T13" fmla="*/ 0 h 1051"/>
                    <a:gd name="T14" fmla="*/ 0 w 1038"/>
                    <a:gd name="T15" fmla="*/ 0 h 1051"/>
                    <a:gd name="T16" fmla="*/ 0 w 1038"/>
                    <a:gd name="T17" fmla="*/ 0 h 1051"/>
                    <a:gd name="T18" fmla="*/ 0 w 1038"/>
                    <a:gd name="T19" fmla="*/ 0 h 1051"/>
                    <a:gd name="T20" fmla="*/ 0 w 1038"/>
                    <a:gd name="T21" fmla="*/ 0 h 1051"/>
                    <a:gd name="T22" fmla="*/ 0 w 1038"/>
                    <a:gd name="T23" fmla="*/ 0 h 1051"/>
                    <a:gd name="T24" fmla="*/ 0 w 1038"/>
                    <a:gd name="T25" fmla="*/ 0 h 1051"/>
                    <a:gd name="T26" fmla="*/ 0 w 1038"/>
                    <a:gd name="T27" fmla="*/ 0 h 1051"/>
                    <a:gd name="T28" fmla="*/ 0 w 1038"/>
                    <a:gd name="T29" fmla="*/ 0 h 1051"/>
                    <a:gd name="T30" fmla="*/ 0 w 1038"/>
                    <a:gd name="T31" fmla="*/ 0 h 1051"/>
                    <a:gd name="T32" fmla="*/ 0 w 1038"/>
                    <a:gd name="T33" fmla="*/ 0 h 1051"/>
                    <a:gd name="T34" fmla="*/ 0 w 1038"/>
                    <a:gd name="T35" fmla="*/ 0 h 1051"/>
                    <a:gd name="T36" fmla="*/ 0 w 1038"/>
                    <a:gd name="T37" fmla="*/ 0 h 1051"/>
                    <a:gd name="T38" fmla="*/ 0 w 1038"/>
                    <a:gd name="T39" fmla="*/ 0 h 1051"/>
                    <a:gd name="T40" fmla="*/ 0 w 1038"/>
                    <a:gd name="T41" fmla="*/ 0 h 1051"/>
                    <a:gd name="T42" fmla="*/ 0 w 1038"/>
                    <a:gd name="T43" fmla="*/ 0 h 1051"/>
                    <a:gd name="T44" fmla="*/ 0 w 1038"/>
                    <a:gd name="T45" fmla="*/ 0 h 1051"/>
                    <a:gd name="T46" fmla="*/ 0 w 1038"/>
                    <a:gd name="T47" fmla="*/ 0 h 1051"/>
                    <a:gd name="T48" fmla="*/ 0 w 1038"/>
                    <a:gd name="T49" fmla="*/ 0 h 1051"/>
                    <a:gd name="T50" fmla="*/ 0 w 1038"/>
                    <a:gd name="T51" fmla="*/ 0 h 1051"/>
                    <a:gd name="T52" fmla="*/ 0 w 1038"/>
                    <a:gd name="T53" fmla="*/ 0 h 1051"/>
                    <a:gd name="T54" fmla="*/ 0 w 1038"/>
                    <a:gd name="T55" fmla="*/ 0 h 1051"/>
                    <a:gd name="T56" fmla="*/ 0 w 1038"/>
                    <a:gd name="T57" fmla="*/ 0 h 1051"/>
                    <a:gd name="T58" fmla="*/ 0 w 1038"/>
                    <a:gd name="T59" fmla="*/ 0 h 1051"/>
                    <a:gd name="T60" fmla="*/ 0 w 1038"/>
                    <a:gd name="T61" fmla="*/ 0 h 1051"/>
                    <a:gd name="T62" fmla="*/ 0 w 1038"/>
                    <a:gd name="T63" fmla="*/ 0 h 1051"/>
                    <a:gd name="T64" fmla="*/ 0 w 1038"/>
                    <a:gd name="T65" fmla="*/ 0 h 1051"/>
                    <a:gd name="T66" fmla="*/ 0 w 1038"/>
                    <a:gd name="T67" fmla="*/ 0 h 1051"/>
                    <a:gd name="T68" fmla="*/ 0 w 1038"/>
                    <a:gd name="T69" fmla="*/ 0 h 1051"/>
                    <a:gd name="T70" fmla="*/ 0 w 1038"/>
                    <a:gd name="T71" fmla="*/ 0 h 1051"/>
                    <a:gd name="T72" fmla="*/ 0 w 1038"/>
                    <a:gd name="T73" fmla="*/ 0 h 1051"/>
                    <a:gd name="T74" fmla="*/ 0 w 1038"/>
                    <a:gd name="T75" fmla="*/ 0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8"/>
                    <a:gd name="T115" fmla="*/ 0 h 1051"/>
                    <a:gd name="T116" fmla="*/ 1038 w 1038"/>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8" h="1051">
                      <a:moveTo>
                        <a:pt x="0" y="1005"/>
                      </a:moveTo>
                      <a:lnTo>
                        <a:pt x="990" y="0"/>
                      </a:lnTo>
                      <a:lnTo>
                        <a:pt x="991" y="0"/>
                      </a:lnTo>
                      <a:lnTo>
                        <a:pt x="992" y="1"/>
                      </a:lnTo>
                      <a:lnTo>
                        <a:pt x="995" y="4"/>
                      </a:lnTo>
                      <a:lnTo>
                        <a:pt x="998" y="7"/>
                      </a:lnTo>
                      <a:lnTo>
                        <a:pt x="1001" y="10"/>
                      </a:lnTo>
                      <a:lnTo>
                        <a:pt x="1005" y="14"/>
                      </a:lnTo>
                      <a:lnTo>
                        <a:pt x="1009" y="18"/>
                      </a:lnTo>
                      <a:lnTo>
                        <a:pt x="1014" y="23"/>
                      </a:lnTo>
                      <a:lnTo>
                        <a:pt x="1018" y="27"/>
                      </a:lnTo>
                      <a:lnTo>
                        <a:pt x="1023" y="32"/>
                      </a:lnTo>
                      <a:lnTo>
                        <a:pt x="1028" y="35"/>
                      </a:lnTo>
                      <a:lnTo>
                        <a:pt x="1031" y="39"/>
                      </a:lnTo>
                      <a:lnTo>
                        <a:pt x="1033" y="42"/>
                      </a:lnTo>
                      <a:lnTo>
                        <a:pt x="1036" y="44"/>
                      </a:lnTo>
                      <a:lnTo>
                        <a:pt x="1037" y="46"/>
                      </a:lnTo>
                      <a:lnTo>
                        <a:pt x="1038" y="47"/>
                      </a:lnTo>
                      <a:lnTo>
                        <a:pt x="47" y="1051"/>
                      </a:lnTo>
                      <a:lnTo>
                        <a:pt x="46" y="1051"/>
                      </a:lnTo>
                      <a:lnTo>
                        <a:pt x="45" y="1050"/>
                      </a:lnTo>
                      <a:lnTo>
                        <a:pt x="42" y="1048"/>
                      </a:lnTo>
                      <a:lnTo>
                        <a:pt x="39" y="1046"/>
                      </a:lnTo>
                      <a:lnTo>
                        <a:pt x="35" y="1042"/>
                      </a:lnTo>
                      <a:lnTo>
                        <a:pt x="31" y="1038"/>
                      </a:lnTo>
                      <a:lnTo>
                        <a:pt x="26" y="1034"/>
                      </a:lnTo>
                      <a:lnTo>
                        <a:pt x="22" y="1030"/>
                      </a:lnTo>
                      <a:lnTo>
                        <a:pt x="17" y="1025"/>
                      </a:lnTo>
                      <a:lnTo>
                        <a:pt x="13" y="1021"/>
                      </a:lnTo>
                      <a:lnTo>
                        <a:pt x="9" y="1016"/>
                      </a:lnTo>
                      <a:lnTo>
                        <a:pt x="6" y="1013"/>
                      </a:lnTo>
                      <a:lnTo>
                        <a:pt x="3" y="1009"/>
                      </a:lnTo>
                      <a:lnTo>
                        <a:pt x="1" y="1007"/>
                      </a:lnTo>
                      <a:lnTo>
                        <a:pt x="0" y="1006"/>
                      </a:lnTo>
                      <a:lnTo>
                        <a:pt x="0" y="100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26" name="Freeform 132"/>
                <p:cNvSpPr>
                  <a:spLocks/>
                </p:cNvSpPr>
                <p:nvPr/>
              </p:nvSpPr>
              <p:spPr bwMode="auto">
                <a:xfrm>
                  <a:off x="3853" y="1612"/>
                  <a:ext cx="4" cy="4"/>
                </a:xfrm>
                <a:custGeom>
                  <a:avLst/>
                  <a:gdLst>
                    <a:gd name="T0" fmla="*/ 0 w 48"/>
                    <a:gd name="T1" fmla="*/ 0 h 47"/>
                    <a:gd name="T2" fmla="*/ 0 w 48"/>
                    <a:gd name="T3" fmla="*/ 0 h 47"/>
                    <a:gd name="T4" fmla="*/ 0 w 48"/>
                    <a:gd name="T5" fmla="*/ 0 h 47"/>
                    <a:gd name="T6" fmla="*/ 0 w 48"/>
                    <a:gd name="T7" fmla="*/ 0 h 47"/>
                    <a:gd name="T8" fmla="*/ 0 w 48"/>
                    <a:gd name="T9" fmla="*/ 0 h 47"/>
                    <a:gd name="T10" fmla="*/ 0 w 48"/>
                    <a:gd name="T11" fmla="*/ 0 h 47"/>
                    <a:gd name="T12" fmla="*/ 0 w 48"/>
                    <a:gd name="T13" fmla="*/ 0 h 47"/>
                    <a:gd name="T14" fmla="*/ 0 w 48"/>
                    <a:gd name="T15" fmla="*/ 0 h 47"/>
                    <a:gd name="T16" fmla="*/ 0 w 48"/>
                    <a:gd name="T17" fmla="*/ 0 h 47"/>
                    <a:gd name="T18" fmla="*/ 0 w 48"/>
                    <a:gd name="T19" fmla="*/ 0 h 47"/>
                    <a:gd name="T20" fmla="*/ 0 w 48"/>
                    <a:gd name="T21" fmla="*/ 0 h 47"/>
                    <a:gd name="T22" fmla="*/ 0 w 48"/>
                    <a:gd name="T23" fmla="*/ 0 h 47"/>
                    <a:gd name="T24" fmla="*/ 0 w 48"/>
                    <a:gd name="T25" fmla="*/ 0 h 47"/>
                    <a:gd name="T26" fmla="*/ 0 w 48"/>
                    <a:gd name="T27" fmla="*/ 0 h 47"/>
                    <a:gd name="T28" fmla="*/ 0 w 48"/>
                    <a:gd name="T29" fmla="*/ 0 h 47"/>
                    <a:gd name="T30" fmla="*/ 0 w 48"/>
                    <a:gd name="T31" fmla="*/ 0 h 47"/>
                    <a:gd name="T32" fmla="*/ 0 w 48"/>
                    <a:gd name="T33" fmla="*/ 0 h 47"/>
                    <a:gd name="T34" fmla="*/ 0 w 48"/>
                    <a:gd name="T35" fmla="*/ 0 h 47"/>
                    <a:gd name="T36" fmla="*/ 0 w 48"/>
                    <a:gd name="T37" fmla="*/ 0 h 47"/>
                    <a:gd name="T38" fmla="*/ 0 w 48"/>
                    <a:gd name="T39" fmla="*/ 0 h 47"/>
                    <a:gd name="T40" fmla="*/ 0 w 48"/>
                    <a:gd name="T41" fmla="*/ 0 h 47"/>
                    <a:gd name="T42" fmla="*/ 0 w 48"/>
                    <a:gd name="T43" fmla="*/ 0 h 47"/>
                    <a:gd name="T44" fmla="*/ 0 w 48"/>
                    <a:gd name="T45" fmla="*/ 0 h 47"/>
                    <a:gd name="T46" fmla="*/ 0 w 48"/>
                    <a:gd name="T47" fmla="*/ 0 h 47"/>
                    <a:gd name="T48" fmla="*/ 0 w 48"/>
                    <a:gd name="T49" fmla="*/ 0 h 47"/>
                    <a:gd name="T50" fmla="*/ 0 w 48"/>
                    <a:gd name="T51" fmla="*/ 0 h 47"/>
                    <a:gd name="T52" fmla="*/ 0 w 48"/>
                    <a:gd name="T53" fmla="*/ 0 h 47"/>
                    <a:gd name="T54" fmla="*/ 0 w 48"/>
                    <a:gd name="T55" fmla="*/ 0 h 47"/>
                    <a:gd name="T56" fmla="*/ 0 w 48"/>
                    <a:gd name="T57" fmla="*/ 0 h 47"/>
                    <a:gd name="T58" fmla="*/ 0 w 48"/>
                    <a:gd name="T59" fmla="*/ 0 h 47"/>
                    <a:gd name="T60" fmla="*/ 0 w 48"/>
                    <a:gd name="T61" fmla="*/ 0 h 47"/>
                    <a:gd name="T62" fmla="*/ 0 w 48"/>
                    <a:gd name="T63" fmla="*/ 0 h 47"/>
                    <a:gd name="T64" fmla="*/ 0 w 48"/>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7"/>
                    <a:gd name="T101" fmla="*/ 48 w 48"/>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7">
                      <a:moveTo>
                        <a:pt x="24" y="23"/>
                      </a:moveTo>
                      <a:lnTo>
                        <a:pt x="19" y="20"/>
                      </a:lnTo>
                      <a:lnTo>
                        <a:pt x="15" y="15"/>
                      </a:lnTo>
                      <a:lnTo>
                        <a:pt x="10" y="10"/>
                      </a:lnTo>
                      <a:lnTo>
                        <a:pt x="7" y="7"/>
                      </a:lnTo>
                      <a:lnTo>
                        <a:pt x="5" y="4"/>
                      </a:lnTo>
                      <a:lnTo>
                        <a:pt x="2" y="3"/>
                      </a:lnTo>
                      <a:lnTo>
                        <a:pt x="1" y="0"/>
                      </a:lnTo>
                      <a:lnTo>
                        <a:pt x="0" y="0"/>
                      </a:lnTo>
                      <a:lnTo>
                        <a:pt x="1" y="0"/>
                      </a:lnTo>
                      <a:lnTo>
                        <a:pt x="2" y="1"/>
                      </a:lnTo>
                      <a:lnTo>
                        <a:pt x="5" y="4"/>
                      </a:lnTo>
                      <a:lnTo>
                        <a:pt x="8" y="7"/>
                      </a:lnTo>
                      <a:lnTo>
                        <a:pt x="11" y="10"/>
                      </a:lnTo>
                      <a:lnTo>
                        <a:pt x="15" y="14"/>
                      </a:lnTo>
                      <a:lnTo>
                        <a:pt x="19" y="18"/>
                      </a:lnTo>
                      <a:lnTo>
                        <a:pt x="24" y="23"/>
                      </a:lnTo>
                      <a:lnTo>
                        <a:pt x="28" y="27"/>
                      </a:lnTo>
                      <a:lnTo>
                        <a:pt x="33" y="32"/>
                      </a:lnTo>
                      <a:lnTo>
                        <a:pt x="38" y="35"/>
                      </a:lnTo>
                      <a:lnTo>
                        <a:pt x="41" y="39"/>
                      </a:lnTo>
                      <a:lnTo>
                        <a:pt x="43" y="42"/>
                      </a:lnTo>
                      <a:lnTo>
                        <a:pt x="46" y="44"/>
                      </a:lnTo>
                      <a:lnTo>
                        <a:pt x="47" y="46"/>
                      </a:lnTo>
                      <a:lnTo>
                        <a:pt x="48" y="47"/>
                      </a:lnTo>
                      <a:lnTo>
                        <a:pt x="47" y="46"/>
                      </a:lnTo>
                      <a:lnTo>
                        <a:pt x="46" y="44"/>
                      </a:lnTo>
                      <a:lnTo>
                        <a:pt x="43" y="42"/>
                      </a:lnTo>
                      <a:lnTo>
                        <a:pt x="40" y="40"/>
                      </a:lnTo>
                      <a:lnTo>
                        <a:pt x="36" y="37"/>
                      </a:lnTo>
                      <a:lnTo>
                        <a:pt x="33" y="32"/>
                      </a:lnTo>
                      <a:lnTo>
                        <a:pt x="28" y="27"/>
                      </a:lnTo>
                      <a:lnTo>
                        <a:pt x="24" y="2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27" name="Freeform 133"/>
                <p:cNvSpPr>
                  <a:spLocks/>
                </p:cNvSpPr>
                <p:nvPr/>
              </p:nvSpPr>
              <p:spPr bwMode="auto">
                <a:xfrm>
                  <a:off x="3853" y="1612"/>
                  <a:ext cx="4" cy="4"/>
                </a:xfrm>
                <a:custGeom>
                  <a:avLst/>
                  <a:gdLst>
                    <a:gd name="T0" fmla="*/ 0 w 48"/>
                    <a:gd name="T1" fmla="*/ 0 h 47"/>
                    <a:gd name="T2" fmla="*/ 0 w 48"/>
                    <a:gd name="T3" fmla="*/ 0 h 47"/>
                    <a:gd name="T4" fmla="*/ 0 w 48"/>
                    <a:gd name="T5" fmla="*/ 0 h 47"/>
                    <a:gd name="T6" fmla="*/ 0 w 48"/>
                    <a:gd name="T7" fmla="*/ 0 h 47"/>
                    <a:gd name="T8" fmla="*/ 0 w 48"/>
                    <a:gd name="T9" fmla="*/ 0 h 47"/>
                    <a:gd name="T10" fmla="*/ 0 w 48"/>
                    <a:gd name="T11" fmla="*/ 0 h 47"/>
                    <a:gd name="T12" fmla="*/ 0 w 48"/>
                    <a:gd name="T13" fmla="*/ 0 h 47"/>
                    <a:gd name="T14" fmla="*/ 0 w 48"/>
                    <a:gd name="T15" fmla="*/ 0 h 47"/>
                    <a:gd name="T16" fmla="*/ 0 w 48"/>
                    <a:gd name="T17" fmla="*/ 0 h 47"/>
                    <a:gd name="T18" fmla="*/ 0 w 48"/>
                    <a:gd name="T19" fmla="*/ 0 h 47"/>
                    <a:gd name="T20" fmla="*/ 0 w 48"/>
                    <a:gd name="T21" fmla="*/ 0 h 47"/>
                    <a:gd name="T22" fmla="*/ 0 w 48"/>
                    <a:gd name="T23" fmla="*/ 0 h 47"/>
                    <a:gd name="T24" fmla="*/ 0 w 48"/>
                    <a:gd name="T25" fmla="*/ 0 h 47"/>
                    <a:gd name="T26" fmla="*/ 0 w 48"/>
                    <a:gd name="T27" fmla="*/ 0 h 47"/>
                    <a:gd name="T28" fmla="*/ 0 w 48"/>
                    <a:gd name="T29" fmla="*/ 0 h 47"/>
                    <a:gd name="T30" fmla="*/ 0 w 48"/>
                    <a:gd name="T31" fmla="*/ 0 h 47"/>
                    <a:gd name="T32" fmla="*/ 0 w 48"/>
                    <a:gd name="T33" fmla="*/ 0 h 47"/>
                    <a:gd name="T34" fmla="*/ 0 w 48"/>
                    <a:gd name="T35" fmla="*/ 0 h 47"/>
                    <a:gd name="T36" fmla="*/ 0 w 48"/>
                    <a:gd name="T37" fmla="*/ 0 h 47"/>
                    <a:gd name="T38" fmla="*/ 0 w 48"/>
                    <a:gd name="T39" fmla="*/ 0 h 47"/>
                    <a:gd name="T40" fmla="*/ 0 w 48"/>
                    <a:gd name="T41" fmla="*/ 0 h 47"/>
                    <a:gd name="T42" fmla="*/ 0 w 48"/>
                    <a:gd name="T43" fmla="*/ 0 h 47"/>
                    <a:gd name="T44" fmla="*/ 0 w 48"/>
                    <a:gd name="T45" fmla="*/ 0 h 47"/>
                    <a:gd name="T46" fmla="*/ 0 w 48"/>
                    <a:gd name="T47" fmla="*/ 0 h 47"/>
                    <a:gd name="T48" fmla="*/ 0 w 48"/>
                    <a:gd name="T49" fmla="*/ 0 h 47"/>
                    <a:gd name="T50" fmla="*/ 0 w 48"/>
                    <a:gd name="T51" fmla="*/ 0 h 47"/>
                    <a:gd name="T52" fmla="*/ 0 w 48"/>
                    <a:gd name="T53" fmla="*/ 0 h 47"/>
                    <a:gd name="T54" fmla="*/ 0 w 48"/>
                    <a:gd name="T55" fmla="*/ 0 h 47"/>
                    <a:gd name="T56" fmla="*/ 0 w 48"/>
                    <a:gd name="T57" fmla="*/ 0 h 47"/>
                    <a:gd name="T58" fmla="*/ 0 w 48"/>
                    <a:gd name="T59" fmla="*/ 0 h 47"/>
                    <a:gd name="T60" fmla="*/ 0 w 48"/>
                    <a:gd name="T61" fmla="*/ 0 h 47"/>
                    <a:gd name="T62" fmla="*/ 0 w 48"/>
                    <a:gd name="T63" fmla="*/ 0 h 47"/>
                    <a:gd name="T64" fmla="*/ 0 w 48"/>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7"/>
                    <a:gd name="T101" fmla="*/ 48 w 48"/>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7">
                      <a:moveTo>
                        <a:pt x="24" y="23"/>
                      </a:moveTo>
                      <a:lnTo>
                        <a:pt x="19" y="20"/>
                      </a:lnTo>
                      <a:lnTo>
                        <a:pt x="15" y="15"/>
                      </a:lnTo>
                      <a:lnTo>
                        <a:pt x="10" y="10"/>
                      </a:lnTo>
                      <a:lnTo>
                        <a:pt x="7" y="7"/>
                      </a:lnTo>
                      <a:lnTo>
                        <a:pt x="5" y="4"/>
                      </a:lnTo>
                      <a:lnTo>
                        <a:pt x="2" y="3"/>
                      </a:lnTo>
                      <a:lnTo>
                        <a:pt x="1" y="0"/>
                      </a:lnTo>
                      <a:lnTo>
                        <a:pt x="0" y="0"/>
                      </a:lnTo>
                      <a:lnTo>
                        <a:pt x="1" y="0"/>
                      </a:lnTo>
                      <a:lnTo>
                        <a:pt x="2" y="1"/>
                      </a:lnTo>
                      <a:lnTo>
                        <a:pt x="5" y="4"/>
                      </a:lnTo>
                      <a:lnTo>
                        <a:pt x="8" y="7"/>
                      </a:lnTo>
                      <a:lnTo>
                        <a:pt x="11" y="10"/>
                      </a:lnTo>
                      <a:lnTo>
                        <a:pt x="15" y="14"/>
                      </a:lnTo>
                      <a:lnTo>
                        <a:pt x="19" y="18"/>
                      </a:lnTo>
                      <a:lnTo>
                        <a:pt x="24" y="23"/>
                      </a:lnTo>
                      <a:lnTo>
                        <a:pt x="28" y="27"/>
                      </a:lnTo>
                      <a:lnTo>
                        <a:pt x="33" y="32"/>
                      </a:lnTo>
                      <a:lnTo>
                        <a:pt x="38" y="35"/>
                      </a:lnTo>
                      <a:lnTo>
                        <a:pt x="41" y="39"/>
                      </a:lnTo>
                      <a:lnTo>
                        <a:pt x="43" y="42"/>
                      </a:lnTo>
                      <a:lnTo>
                        <a:pt x="46" y="44"/>
                      </a:lnTo>
                      <a:lnTo>
                        <a:pt x="47" y="46"/>
                      </a:lnTo>
                      <a:lnTo>
                        <a:pt x="48" y="47"/>
                      </a:lnTo>
                      <a:lnTo>
                        <a:pt x="47" y="46"/>
                      </a:lnTo>
                      <a:lnTo>
                        <a:pt x="46" y="44"/>
                      </a:lnTo>
                      <a:lnTo>
                        <a:pt x="43" y="42"/>
                      </a:lnTo>
                      <a:lnTo>
                        <a:pt x="40" y="40"/>
                      </a:lnTo>
                      <a:lnTo>
                        <a:pt x="36" y="37"/>
                      </a:lnTo>
                      <a:lnTo>
                        <a:pt x="33" y="32"/>
                      </a:lnTo>
                      <a:lnTo>
                        <a:pt x="28" y="27"/>
                      </a:lnTo>
                      <a:lnTo>
                        <a:pt x="24" y="2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28" name="Freeform 134"/>
                <p:cNvSpPr>
                  <a:spLocks/>
                </p:cNvSpPr>
                <p:nvPr/>
              </p:nvSpPr>
              <p:spPr bwMode="auto">
                <a:xfrm>
                  <a:off x="3496" y="1461"/>
                  <a:ext cx="234" cy="167"/>
                </a:xfrm>
                <a:custGeom>
                  <a:avLst/>
                  <a:gdLst>
                    <a:gd name="T0" fmla="*/ 0 w 2328"/>
                    <a:gd name="T1" fmla="*/ 0 h 1529"/>
                    <a:gd name="T2" fmla="*/ 0 w 2328"/>
                    <a:gd name="T3" fmla="*/ 0 h 1529"/>
                    <a:gd name="T4" fmla="*/ 0 w 2328"/>
                    <a:gd name="T5" fmla="*/ 0 h 1529"/>
                    <a:gd name="T6" fmla="*/ 0 w 2328"/>
                    <a:gd name="T7" fmla="*/ 0 h 1529"/>
                    <a:gd name="T8" fmla="*/ 0 w 2328"/>
                    <a:gd name="T9" fmla="*/ 0 h 1529"/>
                    <a:gd name="T10" fmla="*/ 0 w 2328"/>
                    <a:gd name="T11" fmla="*/ 0 h 1529"/>
                    <a:gd name="T12" fmla="*/ 0 w 2328"/>
                    <a:gd name="T13" fmla="*/ 0 h 1529"/>
                    <a:gd name="T14" fmla="*/ 0 60000 65536"/>
                    <a:gd name="T15" fmla="*/ 0 60000 65536"/>
                    <a:gd name="T16" fmla="*/ 0 60000 65536"/>
                    <a:gd name="T17" fmla="*/ 0 60000 65536"/>
                    <a:gd name="T18" fmla="*/ 0 60000 65536"/>
                    <a:gd name="T19" fmla="*/ 0 60000 65536"/>
                    <a:gd name="T20" fmla="*/ 0 60000 65536"/>
                    <a:gd name="T21" fmla="*/ 0 w 2328"/>
                    <a:gd name="T22" fmla="*/ 0 h 1529"/>
                    <a:gd name="T23" fmla="*/ 2328 w 2328"/>
                    <a:gd name="T24" fmla="*/ 1529 h 15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8" h="1529">
                      <a:moveTo>
                        <a:pt x="1806" y="1406"/>
                      </a:moveTo>
                      <a:lnTo>
                        <a:pt x="1760" y="1529"/>
                      </a:lnTo>
                      <a:lnTo>
                        <a:pt x="0" y="1528"/>
                      </a:lnTo>
                      <a:lnTo>
                        <a:pt x="469" y="73"/>
                      </a:lnTo>
                      <a:lnTo>
                        <a:pt x="608" y="54"/>
                      </a:lnTo>
                      <a:lnTo>
                        <a:pt x="2328" y="0"/>
                      </a:lnTo>
                      <a:lnTo>
                        <a:pt x="1806" y="140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29" name="Freeform 135"/>
                <p:cNvSpPr>
                  <a:spLocks/>
                </p:cNvSpPr>
                <p:nvPr/>
              </p:nvSpPr>
              <p:spPr bwMode="auto">
                <a:xfrm>
                  <a:off x="3496" y="1461"/>
                  <a:ext cx="234" cy="167"/>
                </a:xfrm>
                <a:custGeom>
                  <a:avLst/>
                  <a:gdLst>
                    <a:gd name="T0" fmla="*/ 0 w 2328"/>
                    <a:gd name="T1" fmla="*/ 0 h 1529"/>
                    <a:gd name="T2" fmla="*/ 0 w 2328"/>
                    <a:gd name="T3" fmla="*/ 0 h 1529"/>
                    <a:gd name="T4" fmla="*/ 0 w 2328"/>
                    <a:gd name="T5" fmla="*/ 0 h 1529"/>
                    <a:gd name="T6" fmla="*/ 0 w 2328"/>
                    <a:gd name="T7" fmla="*/ 0 h 1529"/>
                    <a:gd name="T8" fmla="*/ 0 w 2328"/>
                    <a:gd name="T9" fmla="*/ 0 h 1529"/>
                    <a:gd name="T10" fmla="*/ 0 w 2328"/>
                    <a:gd name="T11" fmla="*/ 0 h 1529"/>
                    <a:gd name="T12" fmla="*/ 0 w 2328"/>
                    <a:gd name="T13" fmla="*/ 0 h 1529"/>
                    <a:gd name="T14" fmla="*/ 0 60000 65536"/>
                    <a:gd name="T15" fmla="*/ 0 60000 65536"/>
                    <a:gd name="T16" fmla="*/ 0 60000 65536"/>
                    <a:gd name="T17" fmla="*/ 0 60000 65536"/>
                    <a:gd name="T18" fmla="*/ 0 60000 65536"/>
                    <a:gd name="T19" fmla="*/ 0 60000 65536"/>
                    <a:gd name="T20" fmla="*/ 0 60000 65536"/>
                    <a:gd name="T21" fmla="*/ 0 w 2328"/>
                    <a:gd name="T22" fmla="*/ 0 h 1529"/>
                    <a:gd name="T23" fmla="*/ 2328 w 2328"/>
                    <a:gd name="T24" fmla="*/ 1529 h 15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28" h="1529">
                      <a:moveTo>
                        <a:pt x="1806" y="1406"/>
                      </a:moveTo>
                      <a:lnTo>
                        <a:pt x="1760" y="1529"/>
                      </a:lnTo>
                      <a:lnTo>
                        <a:pt x="0" y="1528"/>
                      </a:lnTo>
                      <a:lnTo>
                        <a:pt x="469" y="73"/>
                      </a:lnTo>
                      <a:lnTo>
                        <a:pt x="608" y="54"/>
                      </a:lnTo>
                      <a:lnTo>
                        <a:pt x="2328" y="0"/>
                      </a:lnTo>
                      <a:lnTo>
                        <a:pt x="1806" y="140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30" name="Line 136"/>
                <p:cNvSpPr>
                  <a:spLocks noChangeShapeType="1"/>
                </p:cNvSpPr>
                <p:nvPr/>
              </p:nvSpPr>
              <p:spPr bwMode="auto">
                <a:xfrm flipV="1">
                  <a:off x="3673" y="1461"/>
                  <a:ext cx="57" cy="16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31" name="Line 137"/>
                <p:cNvSpPr>
                  <a:spLocks noChangeShapeType="1"/>
                </p:cNvSpPr>
                <p:nvPr/>
              </p:nvSpPr>
              <p:spPr bwMode="auto">
                <a:xfrm flipH="1" flipV="1">
                  <a:off x="3543" y="1469"/>
                  <a:ext cx="130" cy="15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32" name="Line 138"/>
                <p:cNvSpPr>
                  <a:spLocks noChangeShapeType="1"/>
                </p:cNvSpPr>
                <p:nvPr/>
              </p:nvSpPr>
              <p:spPr bwMode="auto">
                <a:xfrm flipH="1">
                  <a:off x="3543" y="1461"/>
                  <a:ext cx="187"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33" name="Oval 139"/>
                <p:cNvSpPr>
                  <a:spLocks noChangeArrowheads="1"/>
                </p:cNvSpPr>
                <p:nvPr/>
              </p:nvSpPr>
              <p:spPr bwMode="auto">
                <a:xfrm>
                  <a:off x="3823" y="1308"/>
                  <a:ext cx="46" cy="50"/>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434" name="Freeform 140"/>
                <p:cNvSpPr>
                  <a:spLocks/>
                </p:cNvSpPr>
                <p:nvPr/>
              </p:nvSpPr>
              <p:spPr bwMode="auto">
                <a:xfrm>
                  <a:off x="3728" y="1348"/>
                  <a:ext cx="105" cy="116"/>
                </a:xfrm>
                <a:custGeom>
                  <a:avLst/>
                  <a:gdLst>
                    <a:gd name="T0" fmla="*/ 0 w 1041"/>
                    <a:gd name="T1" fmla="*/ 0 h 1057"/>
                    <a:gd name="T2" fmla="*/ 0 w 1041"/>
                    <a:gd name="T3" fmla="*/ 0 h 1057"/>
                    <a:gd name="T4" fmla="*/ 0 w 1041"/>
                    <a:gd name="T5" fmla="*/ 0 h 1057"/>
                    <a:gd name="T6" fmla="*/ 0 w 1041"/>
                    <a:gd name="T7" fmla="*/ 0 h 1057"/>
                    <a:gd name="T8" fmla="*/ 0 w 1041"/>
                    <a:gd name="T9" fmla="*/ 0 h 1057"/>
                    <a:gd name="T10" fmla="*/ 0 w 1041"/>
                    <a:gd name="T11" fmla="*/ 0 h 1057"/>
                    <a:gd name="T12" fmla="*/ 0 w 1041"/>
                    <a:gd name="T13" fmla="*/ 0 h 1057"/>
                    <a:gd name="T14" fmla="*/ 0 w 1041"/>
                    <a:gd name="T15" fmla="*/ 0 h 1057"/>
                    <a:gd name="T16" fmla="*/ 0 w 1041"/>
                    <a:gd name="T17" fmla="*/ 0 h 1057"/>
                    <a:gd name="T18" fmla="*/ 0 w 1041"/>
                    <a:gd name="T19" fmla="*/ 0 h 1057"/>
                    <a:gd name="T20" fmla="*/ 0 w 1041"/>
                    <a:gd name="T21" fmla="*/ 0 h 1057"/>
                    <a:gd name="T22" fmla="*/ 0 w 1041"/>
                    <a:gd name="T23" fmla="*/ 0 h 1057"/>
                    <a:gd name="T24" fmla="*/ 0 w 1041"/>
                    <a:gd name="T25" fmla="*/ 0 h 1057"/>
                    <a:gd name="T26" fmla="*/ 0 w 1041"/>
                    <a:gd name="T27" fmla="*/ 0 h 1057"/>
                    <a:gd name="T28" fmla="*/ 0 w 1041"/>
                    <a:gd name="T29" fmla="*/ 0 h 1057"/>
                    <a:gd name="T30" fmla="*/ 0 w 1041"/>
                    <a:gd name="T31" fmla="*/ 0 h 1057"/>
                    <a:gd name="T32" fmla="*/ 0 w 1041"/>
                    <a:gd name="T33" fmla="*/ 0 h 1057"/>
                    <a:gd name="T34" fmla="*/ 0 w 1041"/>
                    <a:gd name="T35" fmla="*/ 0 h 1057"/>
                    <a:gd name="T36" fmla="*/ 0 w 1041"/>
                    <a:gd name="T37" fmla="*/ 0 h 1057"/>
                    <a:gd name="T38" fmla="*/ 0 w 1041"/>
                    <a:gd name="T39" fmla="*/ 0 h 1057"/>
                    <a:gd name="T40" fmla="*/ 0 w 1041"/>
                    <a:gd name="T41" fmla="*/ 0 h 1057"/>
                    <a:gd name="T42" fmla="*/ 0 w 1041"/>
                    <a:gd name="T43" fmla="*/ 0 h 10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1"/>
                    <a:gd name="T67" fmla="*/ 0 h 1057"/>
                    <a:gd name="T68" fmla="*/ 1041 w 1041"/>
                    <a:gd name="T69" fmla="*/ 1057 h 10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1" h="1057">
                      <a:moveTo>
                        <a:pt x="1041" y="47"/>
                      </a:moveTo>
                      <a:lnTo>
                        <a:pt x="46" y="1057"/>
                      </a:lnTo>
                      <a:lnTo>
                        <a:pt x="0" y="1012"/>
                      </a:lnTo>
                      <a:lnTo>
                        <a:pt x="993" y="0"/>
                      </a:lnTo>
                      <a:lnTo>
                        <a:pt x="994" y="0"/>
                      </a:lnTo>
                      <a:lnTo>
                        <a:pt x="995" y="1"/>
                      </a:lnTo>
                      <a:lnTo>
                        <a:pt x="998" y="4"/>
                      </a:lnTo>
                      <a:lnTo>
                        <a:pt x="1001" y="6"/>
                      </a:lnTo>
                      <a:lnTo>
                        <a:pt x="1004" y="9"/>
                      </a:lnTo>
                      <a:lnTo>
                        <a:pt x="1009" y="14"/>
                      </a:lnTo>
                      <a:lnTo>
                        <a:pt x="1014" y="18"/>
                      </a:lnTo>
                      <a:lnTo>
                        <a:pt x="1018" y="22"/>
                      </a:lnTo>
                      <a:lnTo>
                        <a:pt x="1023" y="26"/>
                      </a:lnTo>
                      <a:lnTo>
                        <a:pt x="1027" y="31"/>
                      </a:lnTo>
                      <a:lnTo>
                        <a:pt x="1031" y="35"/>
                      </a:lnTo>
                      <a:lnTo>
                        <a:pt x="1034" y="39"/>
                      </a:lnTo>
                      <a:lnTo>
                        <a:pt x="1037" y="42"/>
                      </a:lnTo>
                      <a:lnTo>
                        <a:pt x="1038" y="44"/>
                      </a:lnTo>
                      <a:lnTo>
                        <a:pt x="1040" y="46"/>
                      </a:lnTo>
                      <a:lnTo>
                        <a:pt x="1041" y="4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35" name="Freeform 141"/>
                <p:cNvSpPr>
                  <a:spLocks/>
                </p:cNvSpPr>
                <p:nvPr/>
              </p:nvSpPr>
              <p:spPr bwMode="auto">
                <a:xfrm>
                  <a:off x="3728" y="1348"/>
                  <a:ext cx="105" cy="116"/>
                </a:xfrm>
                <a:custGeom>
                  <a:avLst/>
                  <a:gdLst>
                    <a:gd name="T0" fmla="*/ 0 w 1041"/>
                    <a:gd name="T1" fmla="*/ 0 h 1057"/>
                    <a:gd name="T2" fmla="*/ 0 w 1041"/>
                    <a:gd name="T3" fmla="*/ 0 h 1057"/>
                    <a:gd name="T4" fmla="*/ 0 w 1041"/>
                    <a:gd name="T5" fmla="*/ 0 h 1057"/>
                    <a:gd name="T6" fmla="*/ 0 w 1041"/>
                    <a:gd name="T7" fmla="*/ 0 h 1057"/>
                    <a:gd name="T8" fmla="*/ 0 w 1041"/>
                    <a:gd name="T9" fmla="*/ 0 h 1057"/>
                    <a:gd name="T10" fmla="*/ 0 w 1041"/>
                    <a:gd name="T11" fmla="*/ 0 h 1057"/>
                    <a:gd name="T12" fmla="*/ 0 w 1041"/>
                    <a:gd name="T13" fmla="*/ 0 h 1057"/>
                    <a:gd name="T14" fmla="*/ 0 w 1041"/>
                    <a:gd name="T15" fmla="*/ 0 h 1057"/>
                    <a:gd name="T16" fmla="*/ 0 w 1041"/>
                    <a:gd name="T17" fmla="*/ 0 h 1057"/>
                    <a:gd name="T18" fmla="*/ 0 w 1041"/>
                    <a:gd name="T19" fmla="*/ 0 h 1057"/>
                    <a:gd name="T20" fmla="*/ 0 w 1041"/>
                    <a:gd name="T21" fmla="*/ 0 h 1057"/>
                    <a:gd name="T22" fmla="*/ 0 w 1041"/>
                    <a:gd name="T23" fmla="*/ 0 h 1057"/>
                    <a:gd name="T24" fmla="*/ 0 w 1041"/>
                    <a:gd name="T25" fmla="*/ 0 h 1057"/>
                    <a:gd name="T26" fmla="*/ 0 w 1041"/>
                    <a:gd name="T27" fmla="*/ 0 h 1057"/>
                    <a:gd name="T28" fmla="*/ 0 w 1041"/>
                    <a:gd name="T29" fmla="*/ 0 h 1057"/>
                    <a:gd name="T30" fmla="*/ 0 w 1041"/>
                    <a:gd name="T31" fmla="*/ 0 h 1057"/>
                    <a:gd name="T32" fmla="*/ 0 w 1041"/>
                    <a:gd name="T33" fmla="*/ 0 h 1057"/>
                    <a:gd name="T34" fmla="*/ 0 w 1041"/>
                    <a:gd name="T35" fmla="*/ 0 h 1057"/>
                    <a:gd name="T36" fmla="*/ 0 w 1041"/>
                    <a:gd name="T37" fmla="*/ 0 h 1057"/>
                    <a:gd name="T38" fmla="*/ 0 w 1041"/>
                    <a:gd name="T39" fmla="*/ 0 h 1057"/>
                    <a:gd name="T40" fmla="*/ 0 w 1041"/>
                    <a:gd name="T41" fmla="*/ 0 h 1057"/>
                    <a:gd name="T42" fmla="*/ 0 w 1041"/>
                    <a:gd name="T43" fmla="*/ 0 h 10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1"/>
                    <a:gd name="T67" fmla="*/ 0 h 1057"/>
                    <a:gd name="T68" fmla="*/ 1041 w 1041"/>
                    <a:gd name="T69" fmla="*/ 1057 h 10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1" h="1057">
                      <a:moveTo>
                        <a:pt x="1041" y="47"/>
                      </a:moveTo>
                      <a:lnTo>
                        <a:pt x="46" y="1057"/>
                      </a:lnTo>
                      <a:lnTo>
                        <a:pt x="0" y="1012"/>
                      </a:lnTo>
                      <a:lnTo>
                        <a:pt x="993" y="0"/>
                      </a:lnTo>
                      <a:lnTo>
                        <a:pt x="994" y="0"/>
                      </a:lnTo>
                      <a:lnTo>
                        <a:pt x="995" y="1"/>
                      </a:lnTo>
                      <a:lnTo>
                        <a:pt x="998" y="4"/>
                      </a:lnTo>
                      <a:lnTo>
                        <a:pt x="1001" y="6"/>
                      </a:lnTo>
                      <a:lnTo>
                        <a:pt x="1004" y="9"/>
                      </a:lnTo>
                      <a:lnTo>
                        <a:pt x="1009" y="14"/>
                      </a:lnTo>
                      <a:lnTo>
                        <a:pt x="1014" y="18"/>
                      </a:lnTo>
                      <a:lnTo>
                        <a:pt x="1018" y="22"/>
                      </a:lnTo>
                      <a:lnTo>
                        <a:pt x="1023" y="26"/>
                      </a:lnTo>
                      <a:lnTo>
                        <a:pt x="1027" y="31"/>
                      </a:lnTo>
                      <a:lnTo>
                        <a:pt x="1031" y="35"/>
                      </a:lnTo>
                      <a:lnTo>
                        <a:pt x="1034" y="39"/>
                      </a:lnTo>
                      <a:lnTo>
                        <a:pt x="1037" y="42"/>
                      </a:lnTo>
                      <a:lnTo>
                        <a:pt x="1038" y="44"/>
                      </a:lnTo>
                      <a:lnTo>
                        <a:pt x="1040" y="46"/>
                      </a:lnTo>
                      <a:lnTo>
                        <a:pt x="1041" y="47"/>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436" name="Freeform 142"/>
                <p:cNvSpPr>
                  <a:spLocks/>
                </p:cNvSpPr>
                <p:nvPr/>
              </p:nvSpPr>
              <p:spPr bwMode="auto">
                <a:xfrm>
                  <a:off x="4105" y="1744"/>
                  <a:ext cx="75" cy="122"/>
                </a:xfrm>
                <a:custGeom>
                  <a:avLst/>
                  <a:gdLst>
                    <a:gd name="T0" fmla="*/ 0 w 740"/>
                    <a:gd name="T1" fmla="*/ 0 h 1122"/>
                    <a:gd name="T2" fmla="*/ 0 w 740"/>
                    <a:gd name="T3" fmla="*/ 0 h 1122"/>
                    <a:gd name="T4" fmla="*/ 0 w 740"/>
                    <a:gd name="T5" fmla="*/ 0 h 1122"/>
                    <a:gd name="T6" fmla="*/ 0 w 740"/>
                    <a:gd name="T7" fmla="*/ 0 h 1122"/>
                    <a:gd name="T8" fmla="*/ 0 w 740"/>
                    <a:gd name="T9" fmla="*/ 0 h 1122"/>
                    <a:gd name="T10" fmla="*/ 0 w 740"/>
                    <a:gd name="T11" fmla="*/ 0 h 1122"/>
                    <a:gd name="T12" fmla="*/ 0 w 740"/>
                    <a:gd name="T13" fmla="*/ 0 h 1122"/>
                    <a:gd name="T14" fmla="*/ 0 w 740"/>
                    <a:gd name="T15" fmla="*/ 0 h 1122"/>
                    <a:gd name="T16" fmla="*/ 0 w 740"/>
                    <a:gd name="T17" fmla="*/ 0 h 1122"/>
                    <a:gd name="T18" fmla="*/ 0 w 740"/>
                    <a:gd name="T19" fmla="*/ 0 h 1122"/>
                    <a:gd name="T20" fmla="*/ 0 w 740"/>
                    <a:gd name="T21" fmla="*/ 0 h 1122"/>
                    <a:gd name="T22" fmla="*/ 0 w 740"/>
                    <a:gd name="T23" fmla="*/ 0 h 1122"/>
                    <a:gd name="T24" fmla="*/ 0 w 740"/>
                    <a:gd name="T25" fmla="*/ 0 h 1122"/>
                    <a:gd name="T26" fmla="*/ 0 w 740"/>
                    <a:gd name="T27" fmla="*/ 0 h 1122"/>
                    <a:gd name="T28" fmla="*/ 0 w 740"/>
                    <a:gd name="T29" fmla="*/ 0 h 1122"/>
                    <a:gd name="T30" fmla="*/ 0 w 740"/>
                    <a:gd name="T31" fmla="*/ 0 h 1122"/>
                    <a:gd name="T32" fmla="*/ 0 w 740"/>
                    <a:gd name="T33" fmla="*/ 0 h 1122"/>
                    <a:gd name="T34" fmla="*/ 0 w 740"/>
                    <a:gd name="T35" fmla="*/ 0 h 1122"/>
                    <a:gd name="T36" fmla="*/ 0 w 740"/>
                    <a:gd name="T37" fmla="*/ 0 h 1122"/>
                    <a:gd name="T38" fmla="*/ 0 w 740"/>
                    <a:gd name="T39" fmla="*/ 0 h 1122"/>
                    <a:gd name="T40" fmla="*/ 0 w 740"/>
                    <a:gd name="T41" fmla="*/ 0 h 1122"/>
                    <a:gd name="T42" fmla="*/ 0 w 740"/>
                    <a:gd name="T43" fmla="*/ 0 h 1122"/>
                    <a:gd name="T44" fmla="*/ 0 w 740"/>
                    <a:gd name="T45" fmla="*/ 0 h 1122"/>
                    <a:gd name="T46" fmla="*/ 0 w 740"/>
                    <a:gd name="T47" fmla="*/ 0 h 1122"/>
                    <a:gd name="T48" fmla="*/ 0 w 740"/>
                    <a:gd name="T49" fmla="*/ 0 h 1122"/>
                    <a:gd name="T50" fmla="*/ 0 w 740"/>
                    <a:gd name="T51" fmla="*/ 0 h 1122"/>
                    <a:gd name="T52" fmla="*/ 0 w 740"/>
                    <a:gd name="T53" fmla="*/ 0 h 1122"/>
                    <a:gd name="T54" fmla="*/ 0 w 740"/>
                    <a:gd name="T55" fmla="*/ 0 h 1122"/>
                    <a:gd name="T56" fmla="*/ 0 w 740"/>
                    <a:gd name="T57" fmla="*/ 0 h 1122"/>
                    <a:gd name="T58" fmla="*/ 0 w 740"/>
                    <a:gd name="T59" fmla="*/ 0 h 1122"/>
                    <a:gd name="T60" fmla="*/ 0 w 740"/>
                    <a:gd name="T61" fmla="*/ 0 h 1122"/>
                    <a:gd name="T62" fmla="*/ 0 w 740"/>
                    <a:gd name="T63" fmla="*/ 0 h 1122"/>
                    <a:gd name="T64" fmla="*/ 0 w 740"/>
                    <a:gd name="T65" fmla="*/ 0 h 1122"/>
                    <a:gd name="T66" fmla="*/ 0 w 740"/>
                    <a:gd name="T67" fmla="*/ 0 h 1122"/>
                    <a:gd name="T68" fmla="*/ 0 w 740"/>
                    <a:gd name="T69" fmla="*/ 0 h 1122"/>
                    <a:gd name="T70" fmla="*/ 0 w 740"/>
                    <a:gd name="T71" fmla="*/ 0 h 1122"/>
                    <a:gd name="T72" fmla="*/ 0 w 740"/>
                    <a:gd name="T73" fmla="*/ 0 h 1122"/>
                    <a:gd name="T74" fmla="*/ 0 w 740"/>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0"/>
                    <a:gd name="T115" fmla="*/ 0 h 1122"/>
                    <a:gd name="T116" fmla="*/ 740 w 740"/>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0" h="1122">
                      <a:moveTo>
                        <a:pt x="56" y="4"/>
                      </a:moveTo>
                      <a:lnTo>
                        <a:pt x="739" y="1082"/>
                      </a:lnTo>
                      <a:lnTo>
                        <a:pt x="740" y="1085"/>
                      </a:lnTo>
                      <a:lnTo>
                        <a:pt x="740" y="1088"/>
                      </a:lnTo>
                      <a:lnTo>
                        <a:pt x="739" y="1092"/>
                      </a:lnTo>
                      <a:lnTo>
                        <a:pt x="737" y="1096"/>
                      </a:lnTo>
                      <a:lnTo>
                        <a:pt x="733" y="1101"/>
                      </a:lnTo>
                      <a:lnTo>
                        <a:pt x="730" y="1105"/>
                      </a:lnTo>
                      <a:lnTo>
                        <a:pt x="724" y="1110"/>
                      </a:lnTo>
                      <a:lnTo>
                        <a:pt x="720" y="1113"/>
                      </a:lnTo>
                      <a:lnTo>
                        <a:pt x="713" y="1117"/>
                      </a:lnTo>
                      <a:lnTo>
                        <a:pt x="707" y="1119"/>
                      </a:lnTo>
                      <a:lnTo>
                        <a:pt x="702" y="1121"/>
                      </a:lnTo>
                      <a:lnTo>
                        <a:pt x="696" y="1122"/>
                      </a:lnTo>
                      <a:lnTo>
                        <a:pt x="691" y="1122"/>
                      </a:lnTo>
                      <a:lnTo>
                        <a:pt x="688" y="1121"/>
                      </a:lnTo>
                      <a:lnTo>
                        <a:pt x="685" y="1120"/>
                      </a:lnTo>
                      <a:lnTo>
                        <a:pt x="682" y="1118"/>
                      </a:lnTo>
                      <a:lnTo>
                        <a:pt x="1" y="40"/>
                      </a:lnTo>
                      <a:lnTo>
                        <a:pt x="0" y="36"/>
                      </a:lnTo>
                      <a:lnTo>
                        <a:pt x="0" y="33"/>
                      </a:lnTo>
                      <a:lnTo>
                        <a:pt x="1" y="28"/>
                      </a:lnTo>
                      <a:lnTo>
                        <a:pt x="3" y="25"/>
                      </a:lnTo>
                      <a:lnTo>
                        <a:pt x="7" y="20"/>
                      </a:lnTo>
                      <a:lnTo>
                        <a:pt x="10" y="16"/>
                      </a:lnTo>
                      <a:lnTo>
                        <a:pt x="15" y="11"/>
                      </a:lnTo>
                      <a:lnTo>
                        <a:pt x="20" y="8"/>
                      </a:lnTo>
                      <a:lnTo>
                        <a:pt x="26" y="4"/>
                      </a:lnTo>
                      <a:lnTo>
                        <a:pt x="32" y="2"/>
                      </a:lnTo>
                      <a:lnTo>
                        <a:pt x="37" y="1"/>
                      </a:lnTo>
                      <a:lnTo>
                        <a:pt x="42" y="0"/>
                      </a:lnTo>
                      <a:lnTo>
                        <a:pt x="47" y="0"/>
                      </a:lnTo>
                      <a:lnTo>
                        <a:pt x="51" y="0"/>
                      </a:lnTo>
                      <a:lnTo>
                        <a:pt x="54" y="2"/>
                      </a:lnTo>
                      <a:lnTo>
                        <a:pt x="56" y="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37" name="Freeform 143"/>
                <p:cNvSpPr>
                  <a:spLocks/>
                </p:cNvSpPr>
                <p:nvPr/>
              </p:nvSpPr>
              <p:spPr bwMode="auto">
                <a:xfrm>
                  <a:off x="4105" y="1744"/>
                  <a:ext cx="75" cy="122"/>
                </a:xfrm>
                <a:custGeom>
                  <a:avLst/>
                  <a:gdLst>
                    <a:gd name="T0" fmla="*/ 0 w 740"/>
                    <a:gd name="T1" fmla="*/ 0 h 1122"/>
                    <a:gd name="T2" fmla="*/ 0 w 740"/>
                    <a:gd name="T3" fmla="*/ 0 h 1122"/>
                    <a:gd name="T4" fmla="*/ 0 w 740"/>
                    <a:gd name="T5" fmla="*/ 0 h 1122"/>
                    <a:gd name="T6" fmla="*/ 0 w 740"/>
                    <a:gd name="T7" fmla="*/ 0 h 1122"/>
                    <a:gd name="T8" fmla="*/ 0 w 740"/>
                    <a:gd name="T9" fmla="*/ 0 h 1122"/>
                    <a:gd name="T10" fmla="*/ 0 w 740"/>
                    <a:gd name="T11" fmla="*/ 0 h 1122"/>
                    <a:gd name="T12" fmla="*/ 0 w 740"/>
                    <a:gd name="T13" fmla="*/ 0 h 1122"/>
                    <a:gd name="T14" fmla="*/ 0 w 740"/>
                    <a:gd name="T15" fmla="*/ 0 h 1122"/>
                    <a:gd name="T16" fmla="*/ 0 w 740"/>
                    <a:gd name="T17" fmla="*/ 0 h 1122"/>
                    <a:gd name="T18" fmla="*/ 0 w 740"/>
                    <a:gd name="T19" fmla="*/ 0 h 1122"/>
                    <a:gd name="T20" fmla="*/ 0 w 740"/>
                    <a:gd name="T21" fmla="*/ 0 h 1122"/>
                    <a:gd name="T22" fmla="*/ 0 w 740"/>
                    <a:gd name="T23" fmla="*/ 0 h 1122"/>
                    <a:gd name="T24" fmla="*/ 0 w 740"/>
                    <a:gd name="T25" fmla="*/ 0 h 1122"/>
                    <a:gd name="T26" fmla="*/ 0 w 740"/>
                    <a:gd name="T27" fmla="*/ 0 h 1122"/>
                    <a:gd name="T28" fmla="*/ 0 w 740"/>
                    <a:gd name="T29" fmla="*/ 0 h 1122"/>
                    <a:gd name="T30" fmla="*/ 0 w 740"/>
                    <a:gd name="T31" fmla="*/ 0 h 1122"/>
                    <a:gd name="T32" fmla="*/ 0 w 740"/>
                    <a:gd name="T33" fmla="*/ 0 h 1122"/>
                    <a:gd name="T34" fmla="*/ 0 w 740"/>
                    <a:gd name="T35" fmla="*/ 0 h 1122"/>
                    <a:gd name="T36" fmla="*/ 0 w 740"/>
                    <a:gd name="T37" fmla="*/ 0 h 1122"/>
                    <a:gd name="T38" fmla="*/ 0 w 740"/>
                    <a:gd name="T39" fmla="*/ 0 h 1122"/>
                    <a:gd name="T40" fmla="*/ 0 w 740"/>
                    <a:gd name="T41" fmla="*/ 0 h 1122"/>
                    <a:gd name="T42" fmla="*/ 0 w 740"/>
                    <a:gd name="T43" fmla="*/ 0 h 1122"/>
                    <a:gd name="T44" fmla="*/ 0 w 740"/>
                    <a:gd name="T45" fmla="*/ 0 h 1122"/>
                    <a:gd name="T46" fmla="*/ 0 w 740"/>
                    <a:gd name="T47" fmla="*/ 0 h 1122"/>
                    <a:gd name="T48" fmla="*/ 0 w 740"/>
                    <a:gd name="T49" fmla="*/ 0 h 1122"/>
                    <a:gd name="T50" fmla="*/ 0 w 740"/>
                    <a:gd name="T51" fmla="*/ 0 h 1122"/>
                    <a:gd name="T52" fmla="*/ 0 w 740"/>
                    <a:gd name="T53" fmla="*/ 0 h 1122"/>
                    <a:gd name="T54" fmla="*/ 0 w 740"/>
                    <a:gd name="T55" fmla="*/ 0 h 1122"/>
                    <a:gd name="T56" fmla="*/ 0 w 740"/>
                    <a:gd name="T57" fmla="*/ 0 h 1122"/>
                    <a:gd name="T58" fmla="*/ 0 w 740"/>
                    <a:gd name="T59" fmla="*/ 0 h 1122"/>
                    <a:gd name="T60" fmla="*/ 0 w 740"/>
                    <a:gd name="T61" fmla="*/ 0 h 1122"/>
                    <a:gd name="T62" fmla="*/ 0 w 740"/>
                    <a:gd name="T63" fmla="*/ 0 h 1122"/>
                    <a:gd name="T64" fmla="*/ 0 w 740"/>
                    <a:gd name="T65" fmla="*/ 0 h 1122"/>
                    <a:gd name="T66" fmla="*/ 0 w 740"/>
                    <a:gd name="T67" fmla="*/ 0 h 1122"/>
                    <a:gd name="T68" fmla="*/ 0 w 740"/>
                    <a:gd name="T69" fmla="*/ 0 h 1122"/>
                    <a:gd name="T70" fmla="*/ 0 w 740"/>
                    <a:gd name="T71" fmla="*/ 0 h 1122"/>
                    <a:gd name="T72" fmla="*/ 0 w 740"/>
                    <a:gd name="T73" fmla="*/ 0 h 1122"/>
                    <a:gd name="T74" fmla="*/ 0 w 740"/>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0"/>
                    <a:gd name="T115" fmla="*/ 0 h 1122"/>
                    <a:gd name="T116" fmla="*/ 740 w 740"/>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0" h="1122">
                      <a:moveTo>
                        <a:pt x="56" y="4"/>
                      </a:moveTo>
                      <a:lnTo>
                        <a:pt x="739" y="1082"/>
                      </a:lnTo>
                      <a:lnTo>
                        <a:pt x="740" y="1085"/>
                      </a:lnTo>
                      <a:lnTo>
                        <a:pt x="740" y="1088"/>
                      </a:lnTo>
                      <a:lnTo>
                        <a:pt x="739" y="1092"/>
                      </a:lnTo>
                      <a:lnTo>
                        <a:pt x="737" y="1096"/>
                      </a:lnTo>
                      <a:lnTo>
                        <a:pt x="733" y="1101"/>
                      </a:lnTo>
                      <a:lnTo>
                        <a:pt x="730" y="1105"/>
                      </a:lnTo>
                      <a:lnTo>
                        <a:pt x="724" y="1110"/>
                      </a:lnTo>
                      <a:lnTo>
                        <a:pt x="720" y="1113"/>
                      </a:lnTo>
                      <a:lnTo>
                        <a:pt x="713" y="1117"/>
                      </a:lnTo>
                      <a:lnTo>
                        <a:pt x="707" y="1119"/>
                      </a:lnTo>
                      <a:lnTo>
                        <a:pt x="702" y="1121"/>
                      </a:lnTo>
                      <a:lnTo>
                        <a:pt x="696" y="1122"/>
                      </a:lnTo>
                      <a:lnTo>
                        <a:pt x="691" y="1122"/>
                      </a:lnTo>
                      <a:lnTo>
                        <a:pt x="688" y="1121"/>
                      </a:lnTo>
                      <a:lnTo>
                        <a:pt x="685" y="1120"/>
                      </a:lnTo>
                      <a:lnTo>
                        <a:pt x="682" y="1118"/>
                      </a:lnTo>
                      <a:lnTo>
                        <a:pt x="1" y="40"/>
                      </a:lnTo>
                      <a:lnTo>
                        <a:pt x="0" y="36"/>
                      </a:lnTo>
                      <a:lnTo>
                        <a:pt x="0" y="33"/>
                      </a:lnTo>
                      <a:lnTo>
                        <a:pt x="1" y="28"/>
                      </a:lnTo>
                      <a:lnTo>
                        <a:pt x="3" y="25"/>
                      </a:lnTo>
                      <a:lnTo>
                        <a:pt x="7" y="20"/>
                      </a:lnTo>
                      <a:lnTo>
                        <a:pt x="10" y="16"/>
                      </a:lnTo>
                      <a:lnTo>
                        <a:pt x="15" y="11"/>
                      </a:lnTo>
                      <a:lnTo>
                        <a:pt x="20" y="8"/>
                      </a:lnTo>
                      <a:lnTo>
                        <a:pt x="26" y="4"/>
                      </a:lnTo>
                      <a:lnTo>
                        <a:pt x="32" y="2"/>
                      </a:lnTo>
                      <a:lnTo>
                        <a:pt x="37" y="1"/>
                      </a:lnTo>
                      <a:lnTo>
                        <a:pt x="42" y="0"/>
                      </a:lnTo>
                      <a:lnTo>
                        <a:pt x="47" y="0"/>
                      </a:lnTo>
                      <a:lnTo>
                        <a:pt x="51" y="0"/>
                      </a:lnTo>
                      <a:lnTo>
                        <a:pt x="54" y="2"/>
                      </a:lnTo>
                      <a:lnTo>
                        <a:pt x="56" y="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38" name="Freeform 144"/>
                <p:cNvSpPr>
                  <a:spLocks/>
                </p:cNvSpPr>
                <p:nvPr/>
              </p:nvSpPr>
              <p:spPr bwMode="auto">
                <a:xfrm>
                  <a:off x="4174" y="1861"/>
                  <a:ext cx="6" cy="5"/>
                </a:xfrm>
                <a:custGeom>
                  <a:avLst/>
                  <a:gdLst>
                    <a:gd name="T0" fmla="*/ 0 w 59"/>
                    <a:gd name="T1" fmla="*/ 0 h 45"/>
                    <a:gd name="T2" fmla="*/ 0 w 59"/>
                    <a:gd name="T3" fmla="*/ 0 h 45"/>
                    <a:gd name="T4" fmla="*/ 0 w 59"/>
                    <a:gd name="T5" fmla="*/ 0 h 45"/>
                    <a:gd name="T6" fmla="*/ 0 w 59"/>
                    <a:gd name="T7" fmla="*/ 0 h 45"/>
                    <a:gd name="T8" fmla="*/ 0 w 59"/>
                    <a:gd name="T9" fmla="*/ 0 h 45"/>
                    <a:gd name="T10" fmla="*/ 0 w 59"/>
                    <a:gd name="T11" fmla="*/ 0 h 45"/>
                    <a:gd name="T12" fmla="*/ 0 w 59"/>
                    <a:gd name="T13" fmla="*/ 0 h 45"/>
                    <a:gd name="T14" fmla="*/ 0 w 59"/>
                    <a:gd name="T15" fmla="*/ 0 h 45"/>
                    <a:gd name="T16" fmla="*/ 0 w 59"/>
                    <a:gd name="T17" fmla="*/ 0 h 45"/>
                    <a:gd name="T18" fmla="*/ 0 w 59"/>
                    <a:gd name="T19" fmla="*/ 0 h 45"/>
                    <a:gd name="T20" fmla="*/ 0 w 59"/>
                    <a:gd name="T21" fmla="*/ 0 h 45"/>
                    <a:gd name="T22" fmla="*/ 0 w 59"/>
                    <a:gd name="T23" fmla="*/ 0 h 45"/>
                    <a:gd name="T24" fmla="*/ 0 w 59"/>
                    <a:gd name="T25" fmla="*/ 0 h 45"/>
                    <a:gd name="T26" fmla="*/ 0 w 59"/>
                    <a:gd name="T27" fmla="*/ 0 h 45"/>
                    <a:gd name="T28" fmla="*/ 0 w 59"/>
                    <a:gd name="T29" fmla="*/ 0 h 45"/>
                    <a:gd name="T30" fmla="*/ 0 w 59"/>
                    <a:gd name="T31" fmla="*/ 0 h 45"/>
                    <a:gd name="T32" fmla="*/ 0 w 59"/>
                    <a:gd name="T33" fmla="*/ 0 h 45"/>
                    <a:gd name="T34" fmla="*/ 0 w 59"/>
                    <a:gd name="T35" fmla="*/ 0 h 45"/>
                    <a:gd name="T36" fmla="*/ 0 w 59"/>
                    <a:gd name="T37" fmla="*/ 0 h 45"/>
                    <a:gd name="T38" fmla="*/ 0 w 59"/>
                    <a:gd name="T39" fmla="*/ 0 h 45"/>
                    <a:gd name="T40" fmla="*/ 0 w 59"/>
                    <a:gd name="T41" fmla="*/ 0 h 45"/>
                    <a:gd name="T42" fmla="*/ 0 w 59"/>
                    <a:gd name="T43" fmla="*/ 0 h 45"/>
                    <a:gd name="T44" fmla="*/ 0 w 59"/>
                    <a:gd name="T45" fmla="*/ 0 h 45"/>
                    <a:gd name="T46" fmla="*/ 0 w 59"/>
                    <a:gd name="T47" fmla="*/ 0 h 45"/>
                    <a:gd name="T48" fmla="*/ 0 w 59"/>
                    <a:gd name="T49" fmla="*/ 0 h 45"/>
                    <a:gd name="T50" fmla="*/ 0 w 59"/>
                    <a:gd name="T51" fmla="*/ 0 h 45"/>
                    <a:gd name="T52" fmla="*/ 0 w 59"/>
                    <a:gd name="T53" fmla="*/ 0 h 45"/>
                    <a:gd name="T54" fmla="*/ 0 w 59"/>
                    <a:gd name="T55" fmla="*/ 0 h 45"/>
                    <a:gd name="T56" fmla="*/ 0 w 59"/>
                    <a:gd name="T57" fmla="*/ 0 h 45"/>
                    <a:gd name="T58" fmla="*/ 0 w 59"/>
                    <a:gd name="T59" fmla="*/ 0 h 45"/>
                    <a:gd name="T60" fmla="*/ 0 w 59"/>
                    <a:gd name="T61" fmla="*/ 0 h 45"/>
                    <a:gd name="T62" fmla="*/ 0 w 59"/>
                    <a:gd name="T63" fmla="*/ 0 h 45"/>
                    <a:gd name="T64" fmla="*/ 0 w 59"/>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5"/>
                    <a:gd name="T101" fmla="*/ 59 w 59"/>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5">
                      <a:moveTo>
                        <a:pt x="22" y="9"/>
                      </a:moveTo>
                      <a:lnTo>
                        <a:pt x="27" y="6"/>
                      </a:lnTo>
                      <a:lnTo>
                        <a:pt x="33" y="3"/>
                      </a:lnTo>
                      <a:lnTo>
                        <a:pt x="39" y="1"/>
                      </a:lnTo>
                      <a:lnTo>
                        <a:pt x="44" y="0"/>
                      </a:lnTo>
                      <a:lnTo>
                        <a:pt x="49" y="0"/>
                      </a:lnTo>
                      <a:lnTo>
                        <a:pt x="54" y="1"/>
                      </a:lnTo>
                      <a:lnTo>
                        <a:pt x="56" y="2"/>
                      </a:lnTo>
                      <a:lnTo>
                        <a:pt x="58" y="5"/>
                      </a:lnTo>
                      <a:lnTo>
                        <a:pt x="59" y="8"/>
                      </a:lnTo>
                      <a:lnTo>
                        <a:pt x="59" y="11"/>
                      </a:lnTo>
                      <a:lnTo>
                        <a:pt x="58" y="15"/>
                      </a:lnTo>
                      <a:lnTo>
                        <a:pt x="56" y="19"/>
                      </a:lnTo>
                      <a:lnTo>
                        <a:pt x="52" y="24"/>
                      </a:lnTo>
                      <a:lnTo>
                        <a:pt x="49" y="28"/>
                      </a:lnTo>
                      <a:lnTo>
                        <a:pt x="43" y="33"/>
                      </a:lnTo>
                      <a:lnTo>
                        <a:pt x="39" y="36"/>
                      </a:lnTo>
                      <a:lnTo>
                        <a:pt x="32" y="40"/>
                      </a:lnTo>
                      <a:lnTo>
                        <a:pt x="26" y="42"/>
                      </a:lnTo>
                      <a:lnTo>
                        <a:pt x="21" y="44"/>
                      </a:lnTo>
                      <a:lnTo>
                        <a:pt x="15" y="45"/>
                      </a:lnTo>
                      <a:lnTo>
                        <a:pt x="10" y="45"/>
                      </a:lnTo>
                      <a:lnTo>
                        <a:pt x="7" y="44"/>
                      </a:lnTo>
                      <a:lnTo>
                        <a:pt x="4" y="43"/>
                      </a:lnTo>
                      <a:lnTo>
                        <a:pt x="1" y="41"/>
                      </a:lnTo>
                      <a:lnTo>
                        <a:pt x="0" y="38"/>
                      </a:lnTo>
                      <a:lnTo>
                        <a:pt x="0" y="34"/>
                      </a:lnTo>
                      <a:lnTo>
                        <a:pt x="1" y="31"/>
                      </a:lnTo>
                      <a:lnTo>
                        <a:pt x="4" y="26"/>
                      </a:lnTo>
                      <a:lnTo>
                        <a:pt x="7" y="22"/>
                      </a:lnTo>
                      <a:lnTo>
                        <a:pt x="10" y="17"/>
                      </a:lnTo>
                      <a:lnTo>
                        <a:pt x="16" y="14"/>
                      </a:lnTo>
                      <a:lnTo>
                        <a:pt x="22"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39" name="Freeform 145"/>
                <p:cNvSpPr>
                  <a:spLocks/>
                </p:cNvSpPr>
                <p:nvPr/>
              </p:nvSpPr>
              <p:spPr bwMode="auto">
                <a:xfrm>
                  <a:off x="4174" y="1861"/>
                  <a:ext cx="6" cy="5"/>
                </a:xfrm>
                <a:custGeom>
                  <a:avLst/>
                  <a:gdLst>
                    <a:gd name="T0" fmla="*/ 0 w 59"/>
                    <a:gd name="T1" fmla="*/ 0 h 45"/>
                    <a:gd name="T2" fmla="*/ 0 w 59"/>
                    <a:gd name="T3" fmla="*/ 0 h 45"/>
                    <a:gd name="T4" fmla="*/ 0 w 59"/>
                    <a:gd name="T5" fmla="*/ 0 h 45"/>
                    <a:gd name="T6" fmla="*/ 0 w 59"/>
                    <a:gd name="T7" fmla="*/ 0 h 45"/>
                    <a:gd name="T8" fmla="*/ 0 w 59"/>
                    <a:gd name="T9" fmla="*/ 0 h 45"/>
                    <a:gd name="T10" fmla="*/ 0 w 59"/>
                    <a:gd name="T11" fmla="*/ 0 h 45"/>
                    <a:gd name="T12" fmla="*/ 0 w 59"/>
                    <a:gd name="T13" fmla="*/ 0 h 45"/>
                    <a:gd name="T14" fmla="*/ 0 w 59"/>
                    <a:gd name="T15" fmla="*/ 0 h 45"/>
                    <a:gd name="T16" fmla="*/ 0 w 59"/>
                    <a:gd name="T17" fmla="*/ 0 h 45"/>
                    <a:gd name="T18" fmla="*/ 0 w 59"/>
                    <a:gd name="T19" fmla="*/ 0 h 45"/>
                    <a:gd name="T20" fmla="*/ 0 w 59"/>
                    <a:gd name="T21" fmla="*/ 0 h 45"/>
                    <a:gd name="T22" fmla="*/ 0 w 59"/>
                    <a:gd name="T23" fmla="*/ 0 h 45"/>
                    <a:gd name="T24" fmla="*/ 0 w 59"/>
                    <a:gd name="T25" fmla="*/ 0 h 45"/>
                    <a:gd name="T26" fmla="*/ 0 w 59"/>
                    <a:gd name="T27" fmla="*/ 0 h 45"/>
                    <a:gd name="T28" fmla="*/ 0 w 59"/>
                    <a:gd name="T29" fmla="*/ 0 h 45"/>
                    <a:gd name="T30" fmla="*/ 0 w 59"/>
                    <a:gd name="T31" fmla="*/ 0 h 45"/>
                    <a:gd name="T32" fmla="*/ 0 w 59"/>
                    <a:gd name="T33" fmla="*/ 0 h 45"/>
                    <a:gd name="T34" fmla="*/ 0 w 59"/>
                    <a:gd name="T35" fmla="*/ 0 h 45"/>
                    <a:gd name="T36" fmla="*/ 0 w 59"/>
                    <a:gd name="T37" fmla="*/ 0 h 45"/>
                    <a:gd name="T38" fmla="*/ 0 w 59"/>
                    <a:gd name="T39" fmla="*/ 0 h 45"/>
                    <a:gd name="T40" fmla="*/ 0 w 59"/>
                    <a:gd name="T41" fmla="*/ 0 h 45"/>
                    <a:gd name="T42" fmla="*/ 0 w 59"/>
                    <a:gd name="T43" fmla="*/ 0 h 45"/>
                    <a:gd name="T44" fmla="*/ 0 w 59"/>
                    <a:gd name="T45" fmla="*/ 0 h 45"/>
                    <a:gd name="T46" fmla="*/ 0 w 59"/>
                    <a:gd name="T47" fmla="*/ 0 h 45"/>
                    <a:gd name="T48" fmla="*/ 0 w 59"/>
                    <a:gd name="T49" fmla="*/ 0 h 45"/>
                    <a:gd name="T50" fmla="*/ 0 w 59"/>
                    <a:gd name="T51" fmla="*/ 0 h 45"/>
                    <a:gd name="T52" fmla="*/ 0 w 59"/>
                    <a:gd name="T53" fmla="*/ 0 h 45"/>
                    <a:gd name="T54" fmla="*/ 0 w 59"/>
                    <a:gd name="T55" fmla="*/ 0 h 45"/>
                    <a:gd name="T56" fmla="*/ 0 w 59"/>
                    <a:gd name="T57" fmla="*/ 0 h 45"/>
                    <a:gd name="T58" fmla="*/ 0 w 59"/>
                    <a:gd name="T59" fmla="*/ 0 h 45"/>
                    <a:gd name="T60" fmla="*/ 0 w 59"/>
                    <a:gd name="T61" fmla="*/ 0 h 45"/>
                    <a:gd name="T62" fmla="*/ 0 w 59"/>
                    <a:gd name="T63" fmla="*/ 0 h 45"/>
                    <a:gd name="T64" fmla="*/ 0 w 59"/>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45"/>
                    <a:gd name="T101" fmla="*/ 59 w 59"/>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45">
                      <a:moveTo>
                        <a:pt x="22" y="9"/>
                      </a:moveTo>
                      <a:lnTo>
                        <a:pt x="27" y="6"/>
                      </a:lnTo>
                      <a:lnTo>
                        <a:pt x="33" y="3"/>
                      </a:lnTo>
                      <a:lnTo>
                        <a:pt x="39" y="1"/>
                      </a:lnTo>
                      <a:lnTo>
                        <a:pt x="44" y="0"/>
                      </a:lnTo>
                      <a:lnTo>
                        <a:pt x="49" y="0"/>
                      </a:lnTo>
                      <a:lnTo>
                        <a:pt x="54" y="1"/>
                      </a:lnTo>
                      <a:lnTo>
                        <a:pt x="56" y="2"/>
                      </a:lnTo>
                      <a:lnTo>
                        <a:pt x="58" y="5"/>
                      </a:lnTo>
                      <a:lnTo>
                        <a:pt x="59" y="8"/>
                      </a:lnTo>
                      <a:lnTo>
                        <a:pt x="59" y="11"/>
                      </a:lnTo>
                      <a:lnTo>
                        <a:pt x="58" y="15"/>
                      </a:lnTo>
                      <a:lnTo>
                        <a:pt x="56" y="19"/>
                      </a:lnTo>
                      <a:lnTo>
                        <a:pt x="52" y="24"/>
                      </a:lnTo>
                      <a:lnTo>
                        <a:pt x="49" y="28"/>
                      </a:lnTo>
                      <a:lnTo>
                        <a:pt x="43" y="33"/>
                      </a:lnTo>
                      <a:lnTo>
                        <a:pt x="39" y="36"/>
                      </a:lnTo>
                      <a:lnTo>
                        <a:pt x="32" y="40"/>
                      </a:lnTo>
                      <a:lnTo>
                        <a:pt x="26" y="42"/>
                      </a:lnTo>
                      <a:lnTo>
                        <a:pt x="21" y="44"/>
                      </a:lnTo>
                      <a:lnTo>
                        <a:pt x="15" y="45"/>
                      </a:lnTo>
                      <a:lnTo>
                        <a:pt x="10" y="45"/>
                      </a:lnTo>
                      <a:lnTo>
                        <a:pt x="7" y="44"/>
                      </a:lnTo>
                      <a:lnTo>
                        <a:pt x="4" y="43"/>
                      </a:lnTo>
                      <a:lnTo>
                        <a:pt x="1" y="41"/>
                      </a:lnTo>
                      <a:lnTo>
                        <a:pt x="0" y="38"/>
                      </a:lnTo>
                      <a:lnTo>
                        <a:pt x="0" y="34"/>
                      </a:lnTo>
                      <a:lnTo>
                        <a:pt x="1" y="31"/>
                      </a:lnTo>
                      <a:lnTo>
                        <a:pt x="4" y="26"/>
                      </a:lnTo>
                      <a:lnTo>
                        <a:pt x="7" y="22"/>
                      </a:lnTo>
                      <a:lnTo>
                        <a:pt x="10" y="17"/>
                      </a:lnTo>
                      <a:lnTo>
                        <a:pt x="16" y="14"/>
                      </a:lnTo>
                      <a:lnTo>
                        <a:pt x="22"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0" name="Freeform 146"/>
                <p:cNvSpPr>
                  <a:spLocks/>
                </p:cNvSpPr>
                <p:nvPr/>
              </p:nvSpPr>
              <p:spPr bwMode="auto">
                <a:xfrm>
                  <a:off x="3384" y="1771"/>
                  <a:ext cx="53" cy="123"/>
                </a:xfrm>
                <a:custGeom>
                  <a:avLst/>
                  <a:gdLst>
                    <a:gd name="T0" fmla="*/ 0 w 520"/>
                    <a:gd name="T1" fmla="*/ 0 h 1130"/>
                    <a:gd name="T2" fmla="*/ 0 w 520"/>
                    <a:gd name="T3" fmla="*/ 0 h 1130"/>
                    <a:gd name="T4" fmla="*/ 0 w 520"/>
                    <a:gd name="T5" fmla="*/ 0 h 1130"/>
                    <a:gd name="T6" fmla="*/ 0 w 520"/>
                    <a:gd name="T7" fmla="*/ 0 h 1130"/>
                    <a:gd name="T8" fmla="*/ 0 w 520"/>
                    <a:gd name="T9" fmla="*/ 0 h 1130"/>
                    <a:gd name="T10" fmla="*/ 0 w 520"/>
                    <a:gd name="T11" fmla="*/ 0 h 1130"/>
                    <a:gd name="T12" fmla="*/ 0 w 520"/>
                    <a:gd name="T13" fmla="*/ 0 h 1130"/>
                    <a:gd name="T14" fmla="*/ 0 w 520"/>
                    <a:gd name="T15" fmla="*/ 0 h 1130"/>
                    <a:gd name="T16" fmla="*/ 0 w 520"/>
                    <a:gd name="T17" fmla="*/ 0 h 1130"/>
                    <a:gd name="T18" fmla="*/ 0 w 520"/>
                    <a:gd name="T19" fmla="*/ 0 h 1130"/>
                    <a:gd name="T20" fmla="*/ 0 w 520"/>
                    <a:gd name="T21" fmla="*/ 0 h 1130"/>
                    <a:gd name="T22" fmla="*/ 0 w 520"/>
                    <a:gd name="T23" fmla="*/ 0 h 1130"/>
                    <a:gd name="T24" fmla="*/ 0 w 520"/>
                    <a:gd name="T25" fmla="*/ 0 h 1130"/>
                    <a:gd name="T26" fmla="*/ 0 w 520"/>
                    <a:gd name="T27" fmla="*/ 0 h 1130"/>
                    <a:gd name="T28" fmla="*/ 0 w 520"/>
                    <a:gd name="T29" fmla="*/ 0 h 1130"/>
                    <a:gd name="T30" fmla="*/ 0 w 520"/>
                    <a:gd name="T31" fmla="*/ 0 h 1130"/>
                    <a:gd name="T32" fmla="*/ 0 w 520"/>
                    <a:gd name="T33" fmla="*/ 0 h 1130"/>
                    <a:gd name="T34" fmla="*/ 0 w 520"/>
                    <a:gd name="T35" fmla="*/ 0 h 1130"/>
                    <a:gd name="T36" fmla="*/ 0 w 520"/>
                    <a:gd name="T37" fmla="*/ 0 h 1130"/>
                    <a:gd name="T38" fmla="*/ 0 w 520"/>
                    <a:gd name="T39" fmla="*/ 0 h 1130"/>
                    <a:gd name="T40" fmla="*/ 0 w 520"/>
                    <a:gd name="T41" fmla="*/ 0 h 1130"/>
                    <a:gd name="T42" fmla="*/ 0 w 520"/>
                    <a:gd name="T43" fmla="*/ 0 h 1130"/>
                    <a:gd name="T44" fmla="*/ 0 w 520"/>
                    <a:gd name="T45" fmla="*/ 0 h 1130"/>
                    <a:gd name="T46" fmla="*/ 0 w 520"/>
                    <a:gd name="T47" fmla="*/ 0 h 1130"/>
                    <a:gd name="T48" fmla="*/ 0 w 520"/>
                    <a:gd name="T49" fmla="*/ 0 h 1130"/>
                    <a:gd name="T50" fmla="*/ 0 w 520"/>
                    <a:gd name="T51" fmla="*/ 0 h 1130"/>
                    <a:gd name="T52" fmla="*/ 0 w 520"/>
                    <a:gd name="T53" fmla="*/ 0 h 1130"/>
                    <a:gd name="T54" fmla="*/ 0 w 520"/>
                    <a:gd name="T55" fmla="*/ 0 h 1130"/>
                    <a:gd name="T56" fmla="*/ 0 w 520"/>
                    <a:gd name="T57" fmla="*/ 0 h 1130"/>
                    <a:gd name="T58" fmla="*/ 0 w 520"/>
                    <a:gd name="T59" fmla="*/ 0 h 1130"/>
                    <a:gd name="T60" fmla="*/ 0 w 520"/>
                    <a:gd name="T61" fmla="*/ 0 h 1130"/>
                    <a:gd name="T62" fmla="*/ 0 w 520"/>
                    <a:gd name="T63" fmla="*/ 0 h 1130"/>
                    <a:gd name="T64" fmla="*/ 0 w 520"/>
                    <a:gd name="T65" fmla="*/ 0 h 1130"/>
                    <a:gd name="T66" fmla="*/ 0 w 520"/>
                    <a:gd name="T67" fmla="*/ 0 h 1130"/>
                    <a:gd name="T68" fmla="*/ 0 w 520"/>
                    <a:gd name="T69" fmla="*/ 0 h 1130"/>
                    <a:gd name="T70" fmla="*/ 0 w 520"/>
                    <a:gd name="T71" fmla="*/ 0 h 1130"/>
                    <a:gd name="T72" fmla="*/ 0 w 520"/>
                    <a:gd name="T73" fmla="*/ 0 h 1130"/>
                    <a:gd name="T74" fmla="*/ 0 w 520"/>
                    <a:gd name="T75" fmla="*/ 0 h 1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0"/>
                    <a:gd name="T115" fmla="*/ 0 h 1130"/>
                    <a:gd name="T116" fmla="*/ 520 w 520"/>
                    <a:gd name="T117" fmla="*/ 1130 h 1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0" h="1130">
                      <a:moveTo>
                        <a:pt x="62" y="9"/>
                      </a:moveTo>
                      <a:lnTo>
                        <a:pt x="519" y="1095"/>
                      </a:lnTo>
                      <a:lnTo>
                        <a:pt x="520" y="1098"/>
                      </a:lnTo>
                      <a:lnTo>
                        <a:pt x="519" y="1102"/>
                      </a:lnTo>
                      <a:lnTo>
                        <a:pt x="517" y="1106"/>
                      </a:lnTo>
                      <a:lnTo>
                        <a:pt x="515" y="1110"/>
                      </a:lnTo>
                      <a:lnTo>
                        <a:pt x="511" y="1115"/>
                      </a:lnTo>
                      <a:lnTo>
                        <a:pt x="506" y="1118"/>
                      </a:lnTo>
                      <a:lnTo>
                        <a:pt x="500" y="1122"/>
                      </a:lnTo>
                      <a:lnTo>
                        <a:pt x="495" y="1125"/>
                      </a:lnTo>
                      <a:lnTo>
                        <a:pt x="488" y="1127"/>
                      </a:lnTo>
                      <a:lnTo>
                        <a:pt x="482" y="1129"/>
                      </a:lnTo>
                      <a:lnTo>
                        <a:pt x="477" y="1130"/>
                      </a:lnTo>
                      <a:lnTo>
                        <a:pt x="471" y="1130"/>
                      </a:lnTo>
                      <a:lnTo>
                        <a:pt x="465" y="1129"/>
                      </a:lnTo>
                      <a:lnTo>
                        <a:pt x="461" y="1126"/>
                      </a:lnTo>
                      <a:lnTo>
                        <a:pt x="458" y="1124"/>
                      </a:lnTo>
                      <a:lnTo>
                        <a:pt x="456" y="1121"/>
                      </a:lnTo>
                      <a:lnTo>
                        <a:pt x="1" y="36"/>
                      </a:lnTo>
                      <a:lnTo>
                        <a:pt x="0" y="32"/>
                      </a:lnTo>
                      <a:lnTo>
                        <a:pt x="0" y="28"/>
                      </a:lnTo>
                      <a:lnTo>
                        <a:pt x="3" y="23"/>
                      </a:lnTo>
                      <a:lnTo>
                        <a:pt x="5" y="19"/>
                      </a:lnTo>
                      <a:lnTo>
                        <a:pt x="8" y="15"/>
                      </a:lnTo>
                      <a:lnTo>
                        <a:pt x="13" y="11"/>
                      </a:lnTo>
                      <a:lnTo>
                        <a:pt x="18" y="7"/>
                      </a:lnTo>
                      <a:lnTo>
                        <a:pt x="24" y="5"/>
                      </a:lnTo>
                      <a:lnTo>
                        <a:pt x="30" y="3"/>
                      </a:lnTo>
                      <a:lnTo>
                        <a:pt x="37" y="2"/>
                      </a:lnTo>
                      <a:lnTo>
                        <a:pt x="42" y="0"/>
                      </a:lnTo>
                      <a:lnTo>
                        <a:pt x="48" y="2"/>
                      </a:lnTo>
                      <a:lnTo>
                        <a:pt x="52" y="3"/>
                      </a:lnTo>
                      <a:lnTo>
                        <a:pt x="57" y="4"/>
                      </a:lnTo>
                      <a:lnTo>
                        <a:pt x="59" y="7"/>
                      </a:lnTo>
                      <a:lnTo>
                        <a:pt x="62"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1" name="Freeform 147"/>
                <p:cNvSpPr>
                  <a:spLocks/>
                </p:cNvSpPr>
                <p:nvPr/>
              </p:nvSpPr>
              <p:spPr bwMode="auto">
                <a:xfrm>
                  <a:off x="3384" y="1771"/>
                  <a:ext cx="53" cy="123"/>
                </a:xfrm>
                <a:custGeom>
                  <a:avLst/>
                  <a:gdLst>
                    <a:gd name="T0" fmla="*/ 0 w 520"/>
                    <a:gd name="T1" fmla="*/ 0 h 1130"/>
                    <a:gd name="T2" fmla="*/ 0 w 520"/>
                    <a:gd name="T3" fmla="*/ 0 h 1130"/>
                    <a:gd name="T4" fmla="*/ 0 w 520"/>
                    <a:gd name="T5" fmla="*/ 0 h 1130"/>
                    <a:gd name="T6" fmla="*/ 0 w 520"/>
                    <a:gd name="T7" fmla="*/ 0 h 1130"/>
                    <a:gd name="T8" fmla="*/ 0 w 520"/>
                    <a:gd name="T9" fmla="*/ 0 h 1130"/>
                    <a:gd name="T10" fmla="*/ 0 w 520"/>
                    <a:gd name="T11" fmla="*/ 0 h 1130"/>
                    <a:gd name="T12" fmla="*/ 0 w 520"/>
                    <a:gd name="T13" fmla="*/ 0 h 1130"/>
                    <a:gd name="T14" fmla="*/ 0 w 520"/>
                    <a:gd name="T15" fmla="*/ 0 h 1130"/>
                    <a:gd name="T16" fmla="*/ 0 w 520"/>
                    <a:gd name="T17" fmla="*/ 0 h 1130"/>
                    <a:gd name="T18" fmla="*/ 0 w 520"/>
                    <a:gd name="T19" fmla="*/ 0 h 1130"/>
                    <a:gd name="T20" fmla="*/ 0 w 520"/>
                    <a:gd name="T21" fmla="*/ 0 h 1130"/>
                    <a:gd name="T22" fmla="*/ 0 w 520"/>
                    <a:gd name="T23" fmla="*/ 0 h 1130"/>
                    <a:gd name="T24" fmla="*/ 0 w 520"/>
                    <a:gd name="T25" fmla="*/ 0 h 1130"/>
                    <a:gd name="T26" fmla="*/ 0 w 520"/>
                    <a:gd name="T27" fmla="*/ 0 h 1130"/>
                    <a:gd name="T28" fmla="*/ 0 w 520"/>
                    <a:gd name="T29" fmla="*/ 0 h 1130"/>
                    <a:gd name="T30" fmla="*/ 0 w 520"/>
                    <a:gd name="T31" fmla="*/ 0 h 1130"/>
                    <a:gd name="T32" fmla="*/ 0 w 520"/>
                    <a:gd name="T33" fmla="*/ 0 h 1130"/>
                    <a:gd name="T34" fmla="*/ 0 w 520"/>
                    <a:gd name="T35" fmla="*/ 0 h 1130"/>
                    <a:gd name="T36" fmla="*/ 0 w 520"/>
                    <a:gd name="T37" fmla="*/ 0 h 1130"/>
                    <a:gd name="T38" fmla="*/ 0 w 520"/>
                    <a:gd name="T39" fmla="*/ 0 h 1130"/>
                    <a:gd name="T40" fmla="*/ 0 w 520"/>
                    <a:gd name="T41" fmla="*/ 0 h 1130"/>
                    <a:gd name="T42" fmla="*/ 0 w 520"/>
                    <a:gd name="T43" fmla="*/ 0 h 1130"/>
                    <a:gd name="T44" fmla="*/ 0 w 520"/>
                    <a:gd name="T45" fmla="*/ 0 h 1130"/>
                    <a:gd name="T46" fmla="*/ 0 w 520"/>
                    <a:gd name="T47" fmla="*/ 0 h 1130"/>
                    <a:gd name="T48" fmla="*/ 0 w 520"/>
                    <a:gd name="T49" fmla="*/ 0 h 1130"/>
                    <a:gd name="T50" fmla="*/ 0 w 520"/>
                    <a:gd name="T51" fmla="*/ 0 h 1130"/>
                    <a:gd name="T52" fmla="*/ 0 w 520"/>
                    <a:gd name="T53" fmla="*/ 0 h 1130"/>
                    <a:gd name="T54" fmla="*/ 0 w 520"/>
                    <a:gd name="T55" fmla="*/ 0 h 1130"/>
                    <a:gd name="T56" fmla="*/ 0 w 520"/>
                    <a:gd name="T57" fmla="*/ 0 h 1130"/>
                    <a:gd name="T58" fmla="*/ 0 w 520"/>
                    <a:gd name="T59" fmla="*/ 0 h 1130"/>
                    <a:gd name="T60" fmla="*/ 0 w 520"/>
                    <a:gd name="T61" fmla="*/ 0 h 1130"/>
                    <a:gd name="T62" fmla="*/ 0 w 520"/>
                    <a:gd name="T63" fmla="*/ 0 h 1130"/>
                    <a:gd name="T64" fmla="*/ 0 w 520"/>
                    <a:gd name="T65" fmla="*/ 0 h 1130"/>
                    <a:gd name="T66" fmla="*/ 0 w 520"/>
                    <a:gd name="T67" fmla="*/ 0 h 1130"/>
                    <a:gd name="T68" fmla="*/ 0 w 520"/>
                    <a:gd name="T69" fmla="*/ 0 h 1130"/>
                    <a:gd name="T70" fmla="*/ 0 w 520"/>
                    <a:gd name="T71" fmla="*/ 0 h 1130"/>
                    <a:gd name="T72" fmla="*/ 0 w 520"/>
                    <a:gd name="T73" fmla="*/ 0 h 1130"/>
                    <a:gd name="T74" fmla="*/ 0 w 520"/>
                    <a:gd name="T75" fmla="*/ 0 h 11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0"/>
                    <a:gd name="T115" fmla="*/ 0 h 1130"/>
                    <a:gd name="T116" fmla="*/ 520 w 520"/>
                    <a:gd name="T117" fmla="*/ 1130 h 11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0" h="1130">
                      <a:moveTo>
                        <a:pt x="62" y="9"/>
                      </a:moveTo>
                      <a:lnTo>
                        <a:pt x="519" y="1095"/>
                      </a:lnTo>
                      <a:lnTo>
                        <a:pt x="520" y="1098"/>
                      </a:lnTo>
                      <a:lnTo>
                        <a:pt x="519" y="1102"/>
                      </a:lnTo>
                      <a:lnTo>
                        <a:pt x="517" y="1106"/>
                      </a:lnTo>
                      <a:lnTo>
                        <a:pt x="515" y="1110"/>
                      </a:lnTo>
                      <a:lnTo>
                        <a:pt x="511" y="1115"/>
                      </a:lnTo>
                      <a:lnTo>
                        <a:pt x="506" y="1118"/>
                      </a:lnTo>
                      <a:lnTo>
                        <a:pt x="500" y="1122"/>
                      </a:lnTo>
                      <a:lnTo>
                        <a:pt x="495" y="1125"/>
                      </a:lnTo>
                      <a:lnTo>
                        <a:pt x="488" y="1127"/>
                      </a:lnTo>
                      <a:lnTo>
                        <a:pt x="482" y="1129"/>
                      </a:lnTo>
                      <a:lnTo>
                        <a:pt x="477" y="1130"/>
                      </a:lnTo>
                      <a:lnTo>
                        <a:pt x="471" y="1130"/>
                      </a:lnTo>
                      <a:lnTo>
                        <a:pt x="465" y="1129"/>
                      </a:lnTo>
                      <a:lnTo>
                        <a:pt x="461" y="1126"/>
                      </a:lnTo>
                      <a:lnTo>
                        <a:pt x="458" y="1124"/>
                      </a:lnTo>
                      <a:lnTo>
                        <a:pt x="456" y="1121"/>
                      </a:lnTo>
                      <a:lnTo>
                        <a:pt x="1" y="36"/>
                      </a:lnTo>
                      <a:lnTo>
                        <a:pt x="0" y="32"/>
                      </a:lnTo>
                      <a:lnTo>
                        <a:pt x="0" y="28"/>
                      </a:lnTo>
                      <a:lnTo>
                        <a:pt x="3" y="23"/>
                      </a:lnTo>
                      <a:lnTo>
                        <a:pt x="5" y="19"/>
                      </a:lnTo>
                      <a:lnTo>
                        <a:pt x="8" y="15"/>
                      </a:lnTo>
                      <a:lnTo>
                        <a:pt x="13" y="11"/>
                      </a:lnTo>
                      <a:lnTo>
                        <a:pt x="18" y="7"/>
                      </a:lnTo>
                      <a:lnTo>
                        <a:pt x="24" y="5"/>
                      </a:lnTo>
                      <a:lnTo>
                        <a:pt x="30" y="3"/>
                      </a:lnTo>
                      <a:lnTo>
                        <a:pt x="37" y="2"/>
                      </a:lnTo>
                      <a:lnTo>
                        <a:pt x="42" y="0"/>
                      </a:lnTo>
                      <a:lnTo>
                        <a:pt x="48" y="2"/>
                      </a:lnTo>
                      <a:lnTo>
                        <a:pt x="52" y="3"/>
                      </a:lnTo>
                      <a:lnTo>
                        <a:pt x="57" y="4"/>
                      </a:lnTo>
                      <a:lnTo>
                        <a:pt x="59" y="7"/>
                      </a:lnTo>
                      <a:lnTo>
                        <a:pt x="62"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2" name="Freeform 148"/>
                <p:cNvSpPr>
                  <a:spLocks/>
                </p:cNvSpPr>
                <p:nvPr/>
              </p:nvSpPr>
              <p:spPr bwMode="auto">
                <a:xfrm>
                  <a:off x="3430" y="1890"/>
                  <a:ext cx="7" cy="4"/>
                </a:xfrm>
                <a:custGeom>
                  <a:avLst/>
                  <a:gdLst>
                    <a:gd name="T0" fmla="*/ 0 w 65"/>
                    <a:gd name="T1" fmla="*/ 0 h 45"/>
                    <a:gd name="T2" fmla="*/ 0 w 65"/>
                    <a:gd name="T3" fmla="*/ 0 h 45"/>
                    <a:gd name="T4" fmla="*/ 0 w 65"/>
                    <a:gd name="T5" fmla="*/ 0 h 45"/>
                    <a:gd name="T6" fmla="*/ 0 w 65"/>
                    <a:gd name="T7" fmla="*/ 0 h 45"/>
                    <a:gd name="T8" fmla="*/ 0 w 65"/>
                    <a:gd name="T9" fmla="*/ 0 h 45"/>
                    <a:gd name="T10" fmla="*/ 0 w 65"/>
                    <a:gd name="T11" fmla="*/ 0 h 45"/>
                    <a:gd name="T12" fmla="*/ 0 w 65"/>
                    <a:gd name="T13" fmla="*/ 0 h 45"/>
                    <a:gd name="T14" fmla="*/ 0 w 65"/>
                    <a:gd name="T15" fmla="*/ 0 h 45"/>
                    <a:gd name="T16" fmla="*/ 0 w 65"/>
                    <a:gd name="T17" fmla="*/ 0 h 45"/>
                    <a:gd name="T18" fmla="*/ 0 w 65"/>
                    <a:gd name="T19" fmla="*/ 0 h 45"/>
                    <a:gd name="T20" fmla="*/ 0 w 65"/>
                    <a:gd name="T21" fmla="*/ 0 h 45"/>
                    <a:gd name="T22" fmla="*/ 0 w 65"/>
                    <a:gd name="T23" fmla="*/ 0 h 45"/>
                    <a:gd name="T24" fmla="*/ 0 w 65"/>
                    <a:gd name="T25" fmla="*/ 0 h 45"/>
                    <a:gd name="T26" fmla="*/ 0 w 65"/>
                    <a:gd name="T27" fmla="*/ 0 h 45"/>
                    <a:gd name="T28" fmla="*/ 0 w 65"/>
                    <a:gd name="T29" fmla="*/ 0 h 45"/>
                    <a:gd name="T30" fmla="*/ 0 w 65"/>
                    <a:gd name="T31" fmla="*/ 0 h 45"/>
                    <a:gd name="T32" fmla="*/ 0 w 65"/>
                    <a:gd name="T33" fmla="*/ 0 h 45"/>
                    <a:gd name="T34" fmla="*/ 0 w 65"/>
                    <a:gd name="T35" fmla="*/ 0 h 45"/>
                    <a:gd name="T36" fmla="*/ 0 w 65"/>
                    <a:gd name="T37" fmla="*/ 0 h 45"/>
                    <a:gd name="T38" fmla="*/ 0 w 65"/>
                    <a:gd name="T39" fmla="*/ 0 h 45"/>
                    <a:gd name="T40" fmla="*/ 0 w 65"/>
                    <a:gd name="T41" fmla="*/ 0 h 45"/>
                    <a:gd name="T42" fmla="*/ 0 w 65"/>
                    <a:gd name="T43" fmla="*/ 0 h 45"/>
                    <a:gd name="T44" fmla="*/ 0 w 65"/>
                    <a:gd name="T45" fmla="*/ 0 h 45"/>
                    <a:gd name="T46" fmla="*/ 0 w 65"/>
                    <a:gd name="T47" fmla="*/ 0 h 45"/>
                    <a:gd name="T48" fmla="*/ 0 w 65"/>
                    <a:gd name="T49" fmla="*/ 0 h 45"/>
                    <a:gd name="T50" fmla="*/ 0 w 65"/>
                    <a:gd name="T51" fmla="*/ 0 h 45"/>
                    <a:gd name="T52" fmla="*/ 0 w 65"/>
                    <a:gd name="T53" fmla="*/ 0 h 45"/>
                    <a:gd name="T54" fmla="*/ 0 w 65"/>
                    <a:gd name="T55" fmla="*/ 0 h 45"/>
                    <a:gd name="T56" fmla="*/ 0 w 65"/>
                    <a:gd name="T57" fmla="*/ 0 h 45"/>
                    <a:gd name="T58" fmla="*/ 0 w 65"/>
                    <a:gd name="T59" fmla="*/ 0 h 45"/>
                    <a:gd name="T60" fmla="*/ 0 w 65"/>
                    <a:gd name="T61" fmla="*/ 0 h 45"/>
                    <a:gd name="T62" fmla="*/ 0 w 65"/>
                    <a:gd name="T63" fmla="*/ 0 h 45"/>
                    <a:gd name="T64" fmla="*/ 0 w 65"/>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5"/>
                    <a:gd name="T101" fmla="*/ 65 w 65"/>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5">
                      <a:moveTo>
                        <a:pt x="25" y="5"/>
                      </a:moveTo>
                      <a:lnTo>
                        <a:pt x="31" y="3"/>
                      </a:lnTo>
                      <a:lnTo>
                        <a:pt x="37" y="2"/>
                      </a:lnTo>
                      <a:lnTo>
                        <a:pt x="43" y="0"/>
                      </a:lnTo>
                      <a:lnTo>
                        <a:pt x="49" y="0"/>
                      </a:lnTo>
                      <a:lnTo>
                        <a:pt x="54" y="2"/>
                      </a:lnTo>
                      <a:lnTo>
                        <a:pt x="58" y="4"/>
                      </a:lnTo>
                      <a:lnTo>
                        <a:pt x="61" y="6"/>
                      </a:lnTo>
                      <a:lnTo>
                        <a:pt x="64" y="10"/>
                      </a:lnTo>
                      <a:lnTo>
                        <a:pt x="65" y="13"/>
                      </a:lnTo>
                      <a:lnTo>
                        <a:pt x="64" y="17"/>
                      </a:lnTo>
                      <a:lnTo>
                        <a:pt x="62" y="21"/>
                      </a:lnTo>
                      <a:lnTo>
                        <a:pt x="60" y="25"/>
                      </a:lnTo>
                      <a:lnTo>
                        <a:pt x="56" y="30"/>
                      </a:lnTo>
                      <a:lnTo>
                        <a:pt x="51" y="33"/>
                      </a:lnTo>
                      <a:lnTo>
                        <a:pt x="45" y="37"/>
                      </a:lnTo>
                      <a:lnTo>
                        <a:pt x="40" y="40"/>
                      </a:lnTo>
                      <a:lnTo>
                        <a:pt x="33" y="42"/>
                      </a:lnTo>
                      <a:lnTo>
                        <a:pt x="27" y="44"/>
                      </a:lnTo>
                      <a:lnTo>
                        <a:pt x="22" y="45"/>
                      </a:lnTo>
                      <a:lnTo>
                        <a:pt x="16" y="45"/>
                      </a:lnTo>
                      <a:lnTo>
                        <a:pt x="10" y="44"/>
                      </a:lnTo>
                      <a:lnTo>
                        <a:pt x="6" y="41"/>
                      </a:lnTo>
                      <a:lnTo>
                        <a:pt x="3" y="39"/>
                      </a:lnTo>
                      <a:lnTo>
                        <a:pt x="1" y="36"/>
                      </a:lnTo>
                      <a:lnTo>
                        <a:pt x="0" y="32"/>
                      </a:lnTo>
                      <a:lnTo>
                        <a:pt x="0" y="28"/>
                      </a:lnTo>
                      <a:lnTo>
                        <a:pt x="2" y="24"/>
                      </a:lnTo>
                      <a:lnTo>
                        <a:pt x="5" y="20"/>
                      </a:lnTo>
                      <a:lnTo>
                        <a:pt x="9" y="15"/>
                      </a:lnTo>
                      <a:lnTo>
                        <a:pt x="14" y="12"/>
                      </a:lnTo>
                      <a:lnTo>
                        <a:pt x="19" y="8"/>
                      </a:lnTo>
                      <a:lnTo>
                        <a:pt x="25"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3" name="Freeform 149"/>
                <p:cNvSpPr>
                  <a:spLocks/>
                </p:cNvSpPr>
                <p:nvPr/>
              </p:nvSpPr>
              <p:spPr bwMode="auto">
                <a:xfrm>
                  <a:off x="3430" y="1890"/>
                  <a:ext cx="7" cy="4"/>
                </a:xfrm>
                <a:custGeom>
                  <a:avLst/>
                  <a:gdLst>
                    <a:gd name="T0" fmla="*/ 0 w 65"/>
                    <a:gd name="T1" fmla="*/ 0 h 45"/>
                    <a:gd name="T2" fmla="*/ 0 w 65"/>
                    <a:gd name="T3" fmla="*/ 0 h 45"/>
                    <a:gd name="T4" fmla="*/ 0 w 65"/>
                    <a:gd name="T5" fmla="*/ 0 h 45"/>
                    <a:gd name="T6" fmla="*/ 0 w 65"/>
                    <a:gd name="T7" fmla="*/ 0 h 45"/>
                    <a:gd name="T8" fmla="*/ 0 w 65"/>
                    <a:gd name="T9" fmla="*/ 0 h 45"/>
                    <a:gd name="T10" fmla="*/ 0 w 65"/>
                    <a:gd name="T11" fmla="*/ 0 h 45"/>
                    <a:gd name="T12" fmla="*/ 0 w 65"/>
                    <a:gd name="T13" fmla="*/ 0 h 45"/>
                    <a:gd name="T14" fmla="*/ 0 w 65"/>
                    <a:gd name="T15" fmla="*/ 0 h 45"/>
                    <a:gd name="T16" fmla="*/ 0 w 65"/>
                    <a:gd name="T17" fmla="*/ 0 h 45"/>
                    <a:gd name="T18" fmla="*/ 0 w 65"/>
                    <a:gd name="T19" fmla="*/ 0 h 45"/>
                    <a:gd name="T20" fmla="*/ 0 w 65"/>
                    <a:gd name="T21" fmla="*/ 0 h 45"/>
                    <a:gd name="T22" fmla="*/ 0 w 65"/>
                    <a:gd name="T23" fmla="*/ 0 h 45"/>
                    <a:gd name="T24" fmla="*/ 0 w 65"/>
                    <a:gd name="T25" fmla="*/ 0 h 45"/>
                    <a:gd name="T26" fmla="*/ 0 w 65"/>
                    <a:gd name="T27" fmla="*/ 0 h 45"/>
                    <a:gd name="T28" fmla="*/ 0 w 65"/>
                    <a:gd name="T29" fmla="*/ 0 h 45"/>
                    <a:gd name="T30" fmla="*/ 0 w 65"/>
                    <a:gd name="T31" fmla="*/ 0 h 45"/>
                    <a:gd name="T32" fmla="*/ 0 w 65"/>
                    <a:gd name="T33" fmla="*/ 0 h 45"/>
                    <a:gd name="T34" fmla="*/ 0 w 65"/>
                    <a:gd name="T35" fmla="*/ 0 h 45"/>
                    <a:gd name="T36" fmla="*/ 0 w 65"/>
                    <a:gd name="T37" fmla="*/ 0 h 45"/>
                    <a:gd name="T38" fmla="*/ 0 w 65"/>
                    <a:gd name="T39" fmla="*/ 0 h 45"/>
                    <a:gd name="T40" fmla="*/ 0 w 65"/>
                    <a:gd name="T41" fmla="*/ 0 h 45"/>
                    <a:gd name="T42" fmla="*/ 0 w 65"/>
                    <a:gd name="T43" fmla="*/ 0 h 45"/>
                    <a:gd name="T44" fmla="*/ 0 w 65"/>
                    <a:gd name="T45" fmla="*/ 0 h 45"/>
                    <a:gd name="T46" fmla="*/ 0 w 65"/>
                    <a:gd name="T47" fmla="*/ 0 h 45"/>
                    <a:gd name="T48" fmla="*/ 0 w 65"/>
                    <a:gd name="T49" fmla="*/ 0 h 45"/>
                    <a:gd name="T50" fmla="*/ 0 w 65"/>
                    <a:gd name="T51" fmla="*/ 0 h 45"/>
                    <a:gd name="T52" fmla="*/ 0 w 65"/>
                    <a:gd name="T53" fmla="*/ 0 h 45"/>
                    <a:gd name="T54" fmla="*/ 0 w 65"/>
                    <a:gd name="T55" fmla="*/ 0 h 45"/>
                    <a:gd name="T56" fmla="*/ 0 w 65"/>
                    <a:gd name="T57" fmla="*/ 0 h 45"/>
                    <a:gd name="T58" fmla="*/ 0 w 65"/>
                    <a:gd name="T59" fmla="*/ 0 h 45"/>
                    <a:gd name="T60" fmla="*/ 0 w 65"/>
                    <a:gd name="T61" fmla="*/ 0 h 45"/>
                    <a:gd name="T62" fmla="*/ 0 w 65"/>
                    <a:gd name="T63" fmla="*/ 0 h 45"/>
                    <a:gd name="T64" fmla="*/ 0 w 65"/>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5"/>
                    <a:gd name="T101" fmla="*/ 65 w 65"/>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5">
                      <a:moveTo>
                        <a:pt x="25" y="5"/>
                      </a:moveTo>
                      <a:lnTo>
                        <a:pt x="31" y="3"/>
                      </a:lnTo>
                      <a:lnTo>
                        <a:pt x="37" y="2"/>
                      </a:lnTo>
                      <a:lnTo>
                        <a:pt x="43" y="0"/>
                      </a:lnTo>
                      <a:lnTo>
                        <a:pt x="49" y="0"/>
                      </a:lnTo>
                      <a:lnTo>
                        <a:pt x="54" y="2"/>
                      </a:lnTo>
                      <a:lnTo>
                        <a:pt x="58" y="4"/>
                      </a:lnTo>
                      <a:lnTo>
                        <a:pt x="61" y="6"/>
                      </a:lnTo>
                      <a:lnTo>
                        <a:pt x="64" y="10"/>
                      </a:lnTo>
                      <a:lnTo>
                        <a:pt x="65" y="13"/>
                      </a:lnTo>
                      <a:lnTo>
                        <a:pt x="64" y="17"/>
                      </a:lnTo>
                      <a:lnTo>
                        <a:pt x="62" y="21"/>
                      </a:lnTo>
                      <a:lnTo>
                        <a:pt x="60" y="25"/>
                      </a:lnTo>
                      <a:lnTo>
                        <a:pt x="56" y="30"/>
                      </a:lnTo>
                      <a:lnTo>
                        <a:pt x="51" y="33"/>
                      </a:lnTo>
                      <a:lnTo>
                        <a:pt x="45" y="37"/>
                      </a:lnTo>
                      <a:lnTo>
                        <a:pt x="40" y="40"/>
                      </a:lnTo>
                      <a:lnTo>
                        <a:pt x="33" y="42"/>
                      </a:lnTo>
                      <a:lnTo>
                        <a:pt x="27" y="44"/>
                      </a:lnTo>
                      <a:lnTo>
                        <a:pt x="22" y="45"/>
                      </a:lnTo>
                      <a:lnTo>
                        <a:pt x="16" y="45"/>
                      </a:lnTo>
                      <a:lnTo>
                        <a:pt x="10" y="44"/>
                      </a:lnTo>
                      <a:lnTo>
                        <a:pt x="6" y="41"/>
                      </a:lnTo>
                      <a:lnTo>
                        <a:pt x="3" y="39"/>
                      </a:lnTo>
                      <a:lnTo>
                        <a:pt x="1" y="36"/>
                      </a:lnTo>
                      <a:lnTo>
                        <a:pt x="0" y="32"/>
                      </a:lnTo>
                      <a:lnTo>
                        <a:pt x="0" y="28"/>
                      </a:lnTo>
                      <a:lnTo>
                        <a:pt x="2" y="24"/>
                      </a:lnTo>
                      <a:lnTo>
                        <a:pt x="5" y="20"/>
                      </a:lnTo>
                      <a:lnTo>
                        <a:pt x="9" y="15"/>
                      </a:lnTo>
                      <a:lnTo>
                        <a:pt x="14" y="12"/>
                      </a:lnTo>
                      <a:lnTo>
                        <a:pt x="19" y="8"/>
                      </a:lnTo>
                      <a:lnTo>
                        <a:pt x="25"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4" name="Freeform 150"/>
                <p:cNvSpPr>
                  <a:spLocks/>
                </p:cNvSpPr>
                <p:nvPr/>
              </p:nvSpPr>
              <p:spPr bwMode="auto">
                <a:xfrm>
                  <a:off x="3297" y="1639"/>
                  <a:ext cx="76" cy="104"/>
                </a:xfrm>
                <a:custGeom>
                  <a:avLst/>
                  <a:gdLst>
                    <a:gd name="T0" fmla="*/ 0 w 751"/>
                    <a:gd name="T1" fmla="*/ 0 h 950"/>
                    <a:gd name="T2" fmla="*/ 0 w 751"/>
                    <a:gd name="T3" fmla="*/ 0 h 950"/>
                    <a:gd name="T4" fmla="*/ 0 w 751"/>
                    <a:gd name="T5" fmla="*/ 0 h 950"/>
                    <a:gd name="T6" fmla="*/ 0 w 751"/>
                    <a:gd name="T7" fmla="*/ 0 h 950"/>
                    <a:gd name="T8" fmla="*/ 0 w 751"/>
                    <a:gd name="T9" fmla="*/ 0 h 950"/>
                    <a:gd name="T10" fmla="*/ 0 w 751"/>
                    <a:gd name="T11" fmla="*/ 0 h 950"/>
                    <a:gd name="T12" fmla="*/ 0 w 751"/>
                    <a:gd name="T13" fmla="*/ 0 h 950"/>
                    <a:gd name="T14" fmla="*/ 0 w 751"/>
                    <a:gd name="T15" fmla="*/ 0 h 950"/>
                    <a:gd name="T16" fmla="*/ 0 w 751"/>
                    <a:gd name="T17" fmla="*/ 0 h 950"/>
                    <a:gd name="T18" fmla="*/ 0 w 751"/>
                    <a:gd name="T19" fmla="*/ 0 h 950"/>
                    <a:gd name="T20" fmla="*/ 0 w 751"/>
                    <a:gd name="T21" fmla="*/ 0 h 950"/>
                    <a:gd name="T22" fmla="*/ 0 w 751"/>
                    <a:gd name="T23" fmla="*/ 0 h 950"/>
                    <a:gd name="T24" fmla="*/ 0 w 751"/>
                    <a:gd name="T25" fmla="*/ 0 h 950"/>
                    <a:gd name="T26" fmla="*/ 0 w 751"/>
                    <a:gd name="T27" fmla="*/ 0 h 950"/>
                    <a:gd name="T28" fmla="*/ 0 w 751"/>
                    <a:gd name="T29" fmla="*/ 0 h 950"/>
                    <a:gd name="T30" fmla="*/ 0 w 751"/>
                    <a:gd name="T31" fmla="*/ 0 h 950"/>
                    <a:gd name="T32" fmla="*/ 0 w 751"/>
                    <a:gd name="T33" fmla="*/ 0 h 950"/>
                    <a:gd name="T34" fmla="*/ 0 w 751"/>
                    <a:gd name="T35" fmla="*/ 0 h 950"/>
                    <a:gd name="T36" fmla="*/ 0 w 751"/>
                    <a:gd name="T37" fmla="*/ 0 h 950"/>
                    <a:gd name="T38" fmla="*/ 0 w 751"/>
                    <a:gd name="T39" fmla="*/ 0 h 950"/>
                    <a:gd name="T40" fmla="*/ 0 w 751"/>
                    <a:gd name="T41" fmla="*/ 0 h 950"/>
                    <a:gd name="T42" fmla="*/ 0 w 751"/>
                    <a:gd name="T43" fmla="*/ 0 h 950"/>
                    <a:gd name="T44" fmla="*/ 0 w 751"/>
                    <a:gd name="T45" fmla="*/ 0 h 950"/>
                    <a:gd name="T46" fmla="*/ 0 w 751"/>
                    <a:gd name="T47" fmla="*/ 0 h 950"/>
                    <a:gd name="T48" fmla="*/ 0 w 751"/>
                    <a:gd name="T49" fmla="*/ 0 h 950"/>
                    <a:gd name="T50" fmla="*/ 0 w 751"/>
                    <a:gd name="T51" fmla="*/ 0 h 950"/>
                    <a:gd name="T52" fmla="*/ 0 w 751"/>
                    <a:gd name="T53" fmla="*/ 0 h 950"/>
                    <a:gd name="T54" fmla="*/ 0 w 751"/>
                    <a:gd name="T55" fmla="*/ 0 h 950"/>
                    <a:gd name="T56" fmla="*/ 0 w 751"/>
                    <a:gd name="T57" fmla="*/ 0 h 950"/>
                    <a:gd name="T58" fmla="*/ 0 w 751"/>
                    <a:gd name="T59" fmla="*/ 0 h 950"/>
                    <a:gd name="T60" fmla="*/ 0 w 751"/>
                    <a:gd name="T61" fmla="*/ 0 h 950"/>
                    <a:gd name="T62" fmla="*/ 0 w 751"/>
                    <a:gd name="T63" fmla="*/ 0 h 950"/>
                    <a:gd name="T64" fmla="*/ 0 w 751"/>
                    <a:gd name="T65" fmla="*/ 0 h 950"/>
                    <a:gd name="T66" fmla="*/ 0 w 751"/>
                    <a:gd name="T67" fmla="*/ 0 h 950"/>
                    <a:gd name="T68" fmla="*/ 0 w 751"/>
                    <a:gd name="T69" fmla="*/ 0 h 950"/>
                    <a:gd name="T70" fmla="*/ 0 w 751"/>
                    <a:gd name="T71" fmla="*/ 0 h 950"/>
                    <a:gd name="T72" fmla="*/ 0 w 751"/>
                    <a:gd name="T73" fmla="*/ 0 h 950"/>
                    <a:gd name="T74" fmla="*/ 0 w 751"/>
                    <a:gd name="T75" fmla="*/ 0 h 9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1"/>
                    <a:gd name="T115" fmla="*/ 0 h 950"/>
                    <a:gd name="T116" fmla="*/ 751 w 751"/>
                    <a:gd name="T117" fmla="*/ 950 h 9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1" h="950">
                      <a:moveTo>
                        <a:pt x="696" y="944"/>
                      </a:move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748" y="905"/>
                      </a:lnTo>
                      <a:lnTo>
                        <a:pt x="751" y="908"/>
                      </a:lnTo>
                      <a:lnTo>
                        <a:pt x="751" y="913"/>
                      </a:lnTo>
                      <a:lnTo>
                        <a:pt x="751" y="917"/>
                      </a:lnTo>
                      <a:lnTo>
                        <a:pt x="749" y="922"/>
                      </a:lnTo>
                      <a:lnTo>
                        <a:pt x="747" y="927"/>
                      </a:lnTo>
                      <a:lnTo>
                        <a:pt x="744" y="932"/>
                      </a:lnTo>
                      <a:lnTo>
                        <a:pt x="739" y="936"/>
                      </a:lnTo>
                      <a:lnTo>
                        <a:pt x="735" y="941"/>
                      </a:lnTo>
                      <a:lnTo>
                        <a:pt x="730" y="944"/>
                      </a:lnTo>
                      <a:lnTo>
                        <a:pt x="724" y="948"/>
                      </a:lnTo>
                      <a:lnTo>
                        <a:pt x="719" y="950"/>
                      </a:lnTo>
                      <a:lnTo>
                        <a:pt x="713" y="950"/>
                      </a:lnTo>
                      <a:lnTo>
                        <a:pt x="707" y="950"/>
                      </a:lnTo>
                      <a:lnTo>
                        <a:pt x="703" y="949"/>
                      </a:lnTo>
                      <a:lnTo>
                        <a:pt x="700" y="948"/>
                      </a:lnTo>
                      <a:lnTo>
                        <a:pt x="696" y="9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5" name="Freeform 151"/>
                <p:cNvSpPr>
                  <a:spLocks/>
                </p:cNvSpPr>
                <p:nvPr/>
              </p:nvSpPr>
              <p:spPr bwMode="auto">
                <a:xfrm>
                  <a:off x="3297" y="1639"/>
                  <a:ext cx="76" cy="104"/>
                </a:xfrm>
                <a:custGeom>
                  <a:avLst/>
                  <a:gdLst>
                    <a:gd name="T0" fmla="*/ 0 w 751"/>
                    <a:gd name="T1" fmla="*/ 0 h 950"/>
                    <a:gd name="T2" fmla="*/ 0 w 751"/>
                    <a:gd name="T3" fmla="*/ 0 h 950"/>
                    <a:gd name="T4" fmla="*/ 0 w 751"/>
                    <a:gd name="T5" fmla="*/ 0 h 950"/>
                    <a:gd name="T6" fmla="*/ 0 w 751"/>
                    <a:gd name="T7" fmla="*/ 0 h 950"/>
                    <a:gd name="T8" fmla="*/ 0 w 751"/>
                    <a:gd name="T9" fmla="*/ 0 h 950"/>
                    <a:gd name="T10" fmla="*/ 0 w 751"/>
                    <a:gd name="T11" fmla="*/ 0 h 950"/>
                    <a:gd name="T12" fmla="*/ 0 w 751"/>
                    <a:gd name="T13" fmla="*/ 0 h 950"/>
                    <a:gd name="T14" fmla="*/ 0 w 751"/>
                    <a:gd name="T15" fmla="*/ 0 h 950"/>
                    <a:gd name="T16" fmla="*/ 0 w 751"/>
                    <a:gd name="T17" fmla="*/ 0 h 950"/>
                    <a:gd name="T18" fmla="*/ 0 w 751"/>
                    <a:gd name="T19" fmla="*/ 0 h 950"/>
                    <a:gd name="T20" fmla="*/ 0 w 751"/>
                    <a:gd name="T21" fmla="*/ 0 h 950"/>
                    <a:gd name="T22" fmla="*/ 0 w 751"/>
                    <a:gd name="T23" fmla="*/ 0 h 950"/>
                    <a:gd name="T24" fmla="*/ 0 w 751"/>
                    <a:gd name="T25" fmla="*/ 0 h 950"/>
                    <a:gd name="T26" fmla="*/ 0 w 751"/>
                    <a:gd name="T27" fmla="*/ 0 h 950"/>
                    <a:gd name="T28" fmla="*/ 0 w 751"/>
                    <a:gd name="T29" fmla="*/ 0 h 950"/>
                    <a:gd name="T30" fmla="*/ 0 w 751"/>
                    <a:gd name="T31" fmla="*/ 0 h 950"/>
                    <a:gd name="T32" fmla="*/ 0 w 751"/>
                    <a:gd name="T33" fmla="*/ 0 h 950"/>
                    <a:gd name="T34" fmla="*/ 0 w 751"/>
                    <a:gd name="T35" fmla="*/ 0 h 950"/>
                    <a:gd name="T36" fmla="*/ 0 w 751"/>
                    <a:gd name="T37" fmla="*/ 0 h 950"/>
                    <a:gd name="T38" fmla="*/ 0 w 751"/>
                    <a:gd name="T39" fmla="*/ 0 h 950"/>
                    <a:gd name="T40" fmla="*/ 0 w 751"/>
                    <a:gd name="T41" fmla="*/ 0 h 950"/>
                    <a:gd name="T42" fmla="*/ 0 w 751"/>
                    <a:gd name="T43" fmla="*/ 0 h 950"/>
                    <a:gd name="T44" fmla="*/ 0 w 751"/>
                    <a:gd name="T45" fmla="*/ 0 h 950"/>
                    <a:gd name="T46" fmla="*/ 0 w 751"/>
                    <a:gd name="T47" fmla="*/ 0 h 950"/>
                    <a:gd name="T48" fmla="*/ 0 w 751"/>
                    <a:gd name="T49" fmla="*/ 0 h 950"/>
                    <a:gd name="T50" fmla="*/ 0 w 751"/>
                    <a:gd name="T51" fmla="*/ 0 h 950"/>
                    <a:gd name="T52" fmla="*/ 0 w 751"/>
                    <a:gd name="T53" fmla="*/ 0 h 950"/>
                    <a:gd name="T54" fmla="*/ 0 w 751"/>
                    <a:gd name="T55" fmla="*/ 0 h 950"/>
                    <a:gd name="T56" fmla="*/ 0 w 751"/>
                    <a:gd name="T57" fmla="*/ 0 h 950"/>
                    <a:gd name="T58" fmla="*/ 0 w 751"/>
                    <a:gd name="T59" fmla="*/ 0 h 950"/>
                    <a:gd name="T60" fmla="*/ 0 w 751"/>
                    <a:gd name="T61" fmla="*/ 0 h 950"/>
                    <a:gd name="T62" fmla="*/ 0 w 751"/>
                    <a:gd name="T63" fmla="*/ 0 h 950"/>
                    <a:gd name="T64" fmla="*/ 0 w 751"/>
                    <a:gd name="T65" fmla="*/ 0 h 950"/>
                    <a:gd name="T66" fmla="*/ 0 w 751"/>
                    <a:gd name="T67" fmla="*/ 0 h 950"/>
                    <a:gd name="T68" fmla="*/ 0 w 751"/>
                    <a:gd name="T69" fmla="*/ 0 h 950"/>
                    <a:gd name="T70" fmla="*/ 0 w 751"/>
                    <a:gd name="T71" fmla="*/ 0 h 950"/>
                    <a:gd name="T72" fmla="*/ 0 w 751"/>
                    <a:gd name="T73" fmla="*/ 0 h 950"/>
                    <a:gd name="T74" fmla="*/ 0 w 751"/>
                    <a:gd name="T75" fmla="*/ 0 h 9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1"/>
                    <a:gd name="T115" fmla="*/ 0 h 950"/>
                    <a:gd name="T116" fmla="*/ 751 w 751"/>
                    <a:gd name="T117" fmla="*/ 950 h 9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1" h="950">
                      <a:moveTo>
                        <a:pt x="696" y="944"/>
                      </a:move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748" y="905"/>
                      </a:lnTo>
                      <a:lnTo>
                        <a:pt x="751" y="908"/>
                      </a:lnTo>
                      <a:lnTo>
                        <a:pt x="751" y="913"/>
                      </a:lnTo>
                      <a:lnTo>
                        <a:pt x="751" y="917"/>
                      </a:lnTo>
                      <a:lnTo>
                        <a:pt x="749" y="922"/>
                      </a:lnTo>
                      <a:lnTo>
                        <a:pt x="747" y="927"/>
                      </a:lnTo>
                      <a:lnTo>
                        <a:pt x="744" y="932"/>
                      </a:lnTo>
                      <a:lnTo>
                        <a:pt x="739" y="936"/>
                      </a:lnTo>
                      <a:lnTo>
                        <a:pt x="735" y="941"/>
                      </a:lnTo>
                      <a:lnTo>
                        <a:pt x="730" y="944"/>
                      </a:lnTo>
                      <a:lnTo>
                        <a:pt x="724" y="948"/>
                      </a:lnTo>
                      <a:lnTo>
                        <a:pt x="719" y="950"/>
                      </a:lnTo>
                      <a:lnTo>
                        <a:pt x="713" y="950"/>
                      </a:lnTo>
                      <a:lnTo>
                        <a:pt x="707" y="950"/>
                      </a:lnTo>
                      <a:lnTo>
                        <a:pt x="703" y="949"/>
                      </a:lnTo>
                      <a:lnTo>
                        <a:pt x="700" y="948"/>
                      </a:lnTo>
                      <a:lnTo>
                        <a:pt x="696" y="9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6" name="Freeform 152"/>
                <p:cNvSpPr>
                  <a:spLocks/>
                </p:cNvSpPr>
                <p:nvPr/>
              </p:nvSpPr>
              <p:spPr bwMode="auto">
                <a:xfrm>
                  <a:off x="3297" y="1639"/>
                  <a:ext cx="6" cy="6"/>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w 59"/>
                    <a:gd name="T13" fmla="*/ 0 h 53"/>
                    <a:gd name="T14" fmla="*/ 0 w 59"/>
                    <a:gd name="T15" fmla="*/ 0 h 53"/>
                    <a:gd name="T16" fmla="*/ 0 w 59"/>
                    <a:gd name="T17" fmla="*/ 0 h 53"/>
                    <a:gd name="T18" fmla="*/ 0 w 59"/>
                    <a:gd name="T19" fmla="*/ 0 h 53"/>
                    <a:gd name="T20" fmla="*/ 0 w 59"/>
                    <a:gd name="T21" fmla="*/ 0 h 53"/>
                    <a:gd name="T22" fmla="*/ 0 w 59"/>
                    <a:gd name="T23" fmla="*/ 0 h 53"/>
                    <a:gd name="T24" fmla="*/ 0 w 59"/>
                    <a:gd name="T25" fmla="*/ 0 h 53"/>
                    <a:gd name="T26" fmla="*/ 0 w 59"/>
                    <a:gd name="T27" fmla="*/ 0 h 53"/>
                    <a:gd name="T28" fmla="*/ 0 w 59"/>
                    <a:gd name="T29" fmla="*/ 0 h 53"/>
                    <a:gd name="T30" fmla="*/ 0 w 59"/>
                    <a:gd name="T31" fmla="*/ 0 h 53"/>
                    <a:gd name="T32" fmla="*/ 0 w 59"/>
                    <a:gd name="T33" fmla="*/ 0 h 53"/>
                    <a:gd name="T34" fmla="*/ 0 w 59"/>
                    <a:gd name="T35" fmla="*/ 0 h 53"/>
                    <a:gd name="T36" fmla="*/ 0 w 59"/>
                    <a:gd name="T37" fmla="*/ 0 h 53"/>
                    <a:gd name="T38" fmla="*/ 0 w 59"/>
                    <a:gd name="T39" fmla="*/ 0 h 53"/>
                    <a:gd name="T40" fmla="*/ 0 w 59"/>
                    <a:gd name="T41" fmla="*/ 0 h 53"/>
                    <a:gd name="T42" fmla="*/ 0 w 59"/>
                    <a:gd name="T43" fmla="*/ 0 h 53"/>
                    <a:gd name="T44" fmla="*/ 0 w 59"/>
                    <a:gd name="T45" fmla="*/ 0 h 53"/>
                    <a:gd name="T46" fmla="*/ 0 w 59"/>
                    <a:gd name="T47" fmla="*/ 0 h 53"/>
                    <a:gd name="T48" fmla="*/ 0 w 59"/>
                    <a:gd name="T49" fmla="*/ 0 h 53"/>
                    <a:gd name="T50" fmla="*/ 0 w 59"/>
                    <a:gd name="T51" fmla="*/ 0 h 53"/>
                    <a:gd name="T52" fmla="*/ 0 w 59"/>
                    <a:gd name="T53" fmla="*/ 0 h 53"/>
                    <a:gd name="T54" fmla="*/ 0 w 59"/>
                    <a:gd name="T55" fmla="*/ 0 h 53"/>
                    <a:gd name="T56" fmla="*/ 0 w 59"/>
                    <a:gd name="T57" fmla="*/ 0 h 53"/>
                    <a:gd name="T58" fmla="*/ 0 w 59"/>
                    <a:gd name="T59" fmla="*/ 0 h 53"/>
                    <a:gd name="T60" fmla="*/ 0 w 59"/>
                    <a:gd name="T61" fmla="*/ 0 h 53"/>
                    <a:gd name="T62" fmla="*/ 0 w 59"/>
                    <a:gd name="T63" fmla="*/ 0 h 53"/>
                    <a:gd name="T64" fmla="*/ 0 w 59"/>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3"/>
                    <a:gd name="T101" fmla="*/ 59 w 59"/>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3">
                      <a:moveTo>
                        <a:pt x="42" y="43"/>
                      </a:moveTo>
                      <a:lnTo>
                        <a:pt x="36" y="46"/>
                      </a:lnTo>
                      <a:lnTo>
                        <a:pt x="31" y="50"/>
                      </a:lnTo>
                      <a:lnTo>
                        <a:pt x="25" y="52"/>
                      </a:lnTo>
                      <a:lnTo>
                        <a:pt x="19" y="53"/>
                      </a:lnTo>
                      <a:lnTo>
                        <a:pt x="15" y="53"/>
                      </a:lnTo>
                      <a:lnTo>
                        <a:pt x="9" y="52"/>
                      </a:lnTo>
                      <a:lnTo>
                        <a:pt x="6" y="50"/>
                      </a:ln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59" y="9"/>
                      </a:lnTo>
                      <a:lnTo>
                        <a:pt x="59" y="13"/>
                      </a:lnTo>
                      <a:lnTo>
                        <a:pt x="59" y="18"/>
                      </a:lnTo>
                      <a:lnTo>
                        <a:pt x="58" y="24"/>
                      </a:lnTo>
                      <a:lnTo>
                        <a:pt x="55" y="28"/>
                      </a:lnTo>
                      <a:lnTo>
                        <a:pt x="52" y="34"/>
                      </a:lnTo>
                      <a:lnTo>
                        <a:pt x="48" y="38"/>
                      </a:lnTo>
                      <a:lnTo>
                        <a:pt x="42" y="4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47" name="Freeform 153"/>
                <p:cNvSpPr>
                  <a:spLocks/>
                </p:cNvSpPr>
                <p:nvPr/>
              </p:nvSpPr>
              <p:spPr bwMode="auto">
                <a:xfrm>
                  <a:off x="3297" y="1639"/>
                  <a:ext cx="6" cy="6"/>
                </a:xfrm>
                <a:custGeom>
                  <a:avLst/>
                  <a:gdLst>
                    <a:gd name="T0" fmla="*/ 0 w 59"/>
                    <a:gd name="T1" fmla="*/ 0 h 53"/>
                    <a:gd name="T2" fmla="*/ 0 w 59"/>
                    <a:gd name="T3" fmla="*/ 0 h 53"/>
                    <a:gd name="T4" fmla="*/ 0 w 59"/>
                    <a:gd name="T5" fmla="*/ 0 h 53"/>
                    <a:gd name="T6" fmla="*/ 0 w 59"/>
                    <a:gd name="T7" fmla="*/ 0 h 53"/>
                    <a:gd name="T8" fmla="*/ 0 w 59"/>
                    <a:gd name="T9" fmla="*/ 0 h 53"/>
                    <a:gd name="T10" fmla="*/ 0 w 59"/>
                    <a:gd name="T11" fmla="*/ 0 h 53"/>
                    <a:gd name="T12" fmla="*/ 0 w 59"/>
                    <a:gd name="T13" fmla="*/ 0 h 53"/>
                    <a:gd name="T14" fmla="*/ 0 w 59"/>
                    <a:gd name="T15" fmla="*/ 0 h 53"/>
                    <a:gd name="T16" fmla="*/ 0 w 59"/>
                    <a:gd name="T17" fmla="*/ 0 h 53"/>
                    <a:gd name="T18" fmla="*/ 0 w 59"/>
                    <a:gd name="T19" fmla="*/ 0 h 53"/>
                    <a:gd name="T20" fmla="*/ 0 w 59"/>
                    <a:gd name="T21" fmla="*/ 0 h 53"/>
                    <a:gd name="T22" fmla="*/ 0 w 59"/>
                    <a:gd name="T23" fmla="*/ 0 h 53"/>
                    <a:gd name="T24" fmla="*/ 0 w 59"/>
                    <a:gd name="T25" fmla="*/ 0 h 53"/>
                    <a:gd name="T26" fmla="*/ 0 w 59"/>
                    <a:gd name="T27" fmla="*/ 0 h 53"/>
                    <a:gd name="T28" fmla="*/ 0 w 59"/>
                    <a:gd name="T29" fmla="*/ 0 h 53"/>
                    <a:gd name="T30" fmla="*/ 0 w 59"/>
                    <a:gd name="T31" fmla="*/ 0 h 53"/>
                    <a:gd name="T32" fmla="*/ 0 w 59"/>
                    <a:gd name="T33" fmla="*/ 0 h 53"/>
                    <a:gd name="T34" fmla="*/ 0 w 59"/>
                    <a:gd name="T35" fmla="*/ 0 h 53"/>
                    <a:gd name="T36" fmla="*/ 0 w 59"/>
                    <a:gd name="T37" fmla="*/ 0 h 53"/>
                    <a:gd name="T38" fmla="*/ 0 w 59"/>
                    <a:gd name="T39" fmla="*/ 0 h 53"/>
                    <a:gd name="T40" fmla="*/ 0 w 59"/>
                    <a:gd name="T41" fmla="*/ 0 h 53"/>
                    <a:gd name="T42" fmla="*/ 0 w 59"/>
                    <a:gd name="T43" fmla="*/ 0 h 53"/>
                    <a:gd name="T44" fmla="*/ 0 w 59"/>
                    <a:gd name="T45" fmla="*/ 0 h 53"/>
                    <a:gd name="T46" fmla="*/ 0 w 59"/>
                    <a:gd name="T47" fmla="*/ 0 h 53"/>
                    <a:gd name="T48" fmla="*/ 0 w 59"/>
                    <a:gd name="T49" fmla="*/ 0 h 53"/>
                    <a:gd name="T50" fmla="*/ 0 w 59"/>
                    <a:gd name="T51" fmla="*/ 0 h 53"/>
                    <a:gd name="T52" fmla="*/ 0 w 59"/>
                    <a:gd name="T53" fmla="*/ 0 h 53"/>
                    <a:gd name="T54" fmla="*/ 0 w 59"/>
                    <a:gd name="T55" fmla="*/ 0 h 53"/>
                    <a:gd name="T56" fmla="*/ 0 w 59"/>
                    <a:gd name="T57" fmla="*/ 0 h 53"/>
                    <a:gd name="T58" fmla="*/ 0 w 59"/>
                    <a:gd name="T59" fmla="*/ 0 h 53"/>
                    <a:gd name="T60" fmla="*/ 0 w 59"/>
                    <a:gd name="T61" fmla="*/ 0 h 53"/>
                    <a:gd name="T62" fmla="*/ 0 w 59"/>
                    <a:gd name="T63" fmla="*/ 0 h 53"/>
                    <a:gd name="T64" fmla="*/ 0 w 59"/>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3"/>
                    <a:gd name="T101" fmla="*/ 59 w 59"/>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3">
                      <a:moveTo>
                        <a:pt x="42" y="43"/>
                      </a:moveTo>
                      <a:lnTo>
                        <a:pt x="36" y="46"/>
                      </a:lnTo>
                      <a:lnTo>
                        <a:pt x="31" y="50"/>
                      </a:lnTo>
                      <a:lnTo>
                        <a:pt x="25" y="52"/>
                      </a:lnTo>
                      <a:lnTo>
                        <a:pt x="19" y="53"/>
                      </a:lnTo>
                      <a:lnTo>
                        <a:pt x="15" y="53"/>
                      </a:lnTo>
                      <a:lnTo>
                        <a:pt x="9" y="52"/>
                      </a:lnTo>
                      <a:lnTo>
                        <a:pt x="6" y="50"/>
                      </a:lnTo>
                      <a:lnTo>
                        <a:pt x="2" y="47"/>
                      </a:lnTo>
                      <a:lnTo>
                        <a:pt x="1" y="44"/>
                      </a:lnTo>
                      <a:lnTo>
                        <a:pt x="0" y="40"/>
                      </a:lnTo>
                      <a:lnTo>
                        <a:pt x="0" y="35"/>
                      </a:lnTo>
                      <a:lnTo>
                        <a:pt x="2" y="29"/>
                      </a:lnTo>
                      <a:lnTo>
                        <a:pt x="4" y="25"/>
                      </a:lnTo>
                      <a:lnTo>
                        <a:pt x="8" y="19"/>
                      </a:lnTo>
                      <a:lnTo>
                        <a:pt x="12" y="15"/>
                      </a:lnTo>
                      <a:lnTo>
                        <a:pt x="17" y="10"/>
                      </a:lnTo>
                      <a:lnTo>
                        <a:pt x="23" y="7"/>
                      </a:lnTo>
                      <a:lnTo>
                        <a:pt x="28" y="3"/>
                      </a:lnTo>
                      <a:lnTo>
                        <a:pt x="34" y="2"/>
                      </a:lnTo>
                      <a:lnTo>
                        <a:pt x="40" y="1"/>
                      </a:lnTo>
                      <a:lnTo>
                        <a:pt x="45" y="0"/>
                      </a:lnTo>
                      <a:lnTo>
                        <a:pt x="50" y="1"/>
                      </a:lnTo>
                      <a:lnTo>
                        <a:pt x="53" y="3"/>
                      </a:lnTo>
                      <a:lnTo>
                        <a:pt x="57" y="5"/>
                      </a:lnTo>
                      <a:lnTo>
                        <a:pt x="59" y="9"/>
                      </a:lnTo>
                      <a:lnTo>
                        <a:pt x="59" y="13"/>
                      </a:lnTo>
                      <a:lnTo>
                        <a:pt x="59" y="18"/>
                      </a:lnTo>
                      <a:lnTo>
                        <a:pt x="58" y="24"/>
                      </a:lnTo>
                      <a:lnTo>
                        <a:pt x="55" y="28"/>
                      </a:lnTo>
                      <a:lnTo>
                        <a:pt x="52" y="34"/>
                      </a:lnTo>
                      <a:lnTo>
                        <a:pt x="48" y="38"/>
                      </a:lnTo>
                      <a:lnTo>
                        <a:pt x="42" y="4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48" name="Freeform 154"/>
                <p:cNvSpPr>
                  <a:spLocks/>
                </p:cNvSpPr>
                <p:nvPr/>
              </p:nvSpPr>
              <p:spPr bwMode="auto">
                <a:xfrm>
                  <a:off x="3298" y="1366"/>
                  <a:ext cx="75" cy="112"/>
                </a:xfrm>
                <a:custGeom>
                  <a:avLst/>
                  <a:gdLst>
                    <a:gd name="T0" fmla="*/ 0 w 750"/>
                    <a:gd name="T1" fmla="*/ 0 h 1027"/>
                    <a:gd name="T2" fmla="*/ 0 w 750"/>
                    <a:gd name="T3" fmla="*/ 0 h 1027"/>
                    <a:gd name="T4" fmla="*/ 0 w 750"/>
                    <a:gd name="T5" fmla="*/ 0 h 1027"/>
                    <a:gd name="T6" fmla="*/ 0 w 750"/>
                    <a:gd name="T7" fmla="*/ 0 h 1027"/>
                    <a:gd name="T8" fmla="*/ 0 w 750"/>
                    <a:gd name="T9" fmla="*/ 0 h 1027"/>
                    <a:gd name="T10" fmla="*/ 0 w 750"/>
                    <a:gd name="T11" fmla="*/ 0 h 1027"/>
                    <a:gd name="T12" fmla="*/ 0 w 750"/>
                    <a:gd name="T13" fmla="*/ 0 h 1027"/>
                    <a:gd name="T14" fmla="*/ 0 w 750"/>
                    <a:gd name="T15" fmla="*/ 0 h 1027"/>
                    <a:gd name="T16" fmla="*/ 0 w 750"/>
                    <a:gd name="T17" fmla="*/ 0 h 1027"/>
                    <a:gd name="T18" fmla="*/ 0 w 750"/>
                    <a:gd name="T19" fmla="*/ 0 h 1027"/>
                    <a:gd name="T20" fmla="*/ 0 w 750"/>
                    <a:gd name="T21" fmla="*/ 0 h 1027"/>
                    <a:gd name="T22" fmla="*/ 0 w 750"/>
                    <a:gd name="T23" fmla="*/ 0 h 1027"/>
                    <a:gd name="T24" fmla="*/ 0 w 750"/>
                    <a:gd name="T25" fmla="*/ 0 h 1027"/>
                    <a:gd name="T26" fmla="*/ 0 w 750"/>
                    <a:gd name="T27" fmla="*/ 0 h 1027"/>
                    <a:gd name="T28" fmla="*/ 0 w 750"/>
                    <a:gd name="T29" fmla="*/ 0 h 1027"/>
                    <a:gd name="T30" fmla="*/ 0 w 750"/>
                    <a:gd name="T31" fmla="*/ 0 h 1027"/>
                    <a:gd name="T32" fmla="*/ 0 w 750"/>
                    <a:gd name="T33" fmla="*/ 0 h 1027"/>
                    <a:gd name="T34" fmla="*/ 0 w 750"/>
                    <a:gd name="T35" fmla="*/ 0 h 1027"/>
                    <a:gd name="T36" fmla="*/ 0 w 750"/>
                    <a:gd name="T37" fmla="*/ 0 h 1027"/>
                    <a:gd name="T38" fmla="*/ 0 w 750"/>
                    <a:gd name="T39" fmla="*/ 0 h 1027"/>
                    <a:gd name="T40" fmla="*/ 0 w 750"/>
                    <a:gd name="T41" fmla="*/ 0 h 1027"/>
                    <a:gd name="T42" fmla="*/ 0 w 750"/>
                    <a:gd name="T43" fmla="*/ 0 h 10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0"/>
                    <a:gd name="T67" fmla="*/ 0 h 1027"/>
                    <a:gd name="T68" fmla="*/ 750 w 750"/>
                    <a:gd name="T69" fmla="*/ 1027 h 10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0" h="1027">
                      <a:moveTo>
                        <a:pt x="695" y="1021"/>
                      </a:moveTo>
                      <a:lnTo>
                        <a:pt x="0" y="39"/>
                      </a:lnTo>
                      <a:lnTo>
                        <a:pt x="55" y="0"/>
                      </a:lnTo>
                      <a:lnTo>
                        <a:pt x="748" y="984"/>
                      </a:lnTo>
                      <a:lnTo>
                        <a:pt x="749" y="987"/>
                      </a:lnTo>
                      <a:lnTo>
                        <a:pt x="750" y="991"/>
                      </a:lnTo>
                      <a:lnTo>
                        <a:pt x="749" y="995"/>
                      </a:lnTo>
                      <a:lnTo>
                        <a:pt x="748" y="1000"/>
                      </a:lnTo>
                      <a:lnTo>
                        <a:pt x="746" y="1005"/>
                      </a:lnTo>
                      <a:lnTo>
                        <a:pt x="741" y="1010"/>
                      </a:lnTo>
                      <a:lnTo>
                        <a:pt x="737" y="1015"/>
                      </a:lnTo>
                      <a:lnTo>
                        <a:pt x="732" y="1018"/>
                      </a:lnTo>
                      <a:lnTo>
                        <a:pt x="726" y="1021"/>
                      </a:lnTo>
                      <a:lnTo>
                        <a:pt x="721" y="1024"/>
                      </a:lnTo>
                      <a:lnTo>
                        <a:pt x="715" y="1026"/>
                      </a:lnTo>
                      <a:lnTo>
                        <a:pt x="709" y="1027"/>
                      </a:lnTo>
                      <a:lnTo>
                        <a:pt x="705" y="1027"/>
                      </a:lnTo>
                      <a:lnTo>
                        <a:pt x="700" y="1026"/>
                      </a:lnTo>
                      <a:lnTo>
                        <a:pt x="697" y="1024"/>
                      </a:lnTo>
                      <a:lnTo>
                        <a:pt x="695" y="102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49" name="Freeform 155"/>
                <p:cNvSpPr>
                  <a:spLocks/>
                </p:cNvSpPr>
                <p:nvPr/>
              </p:nvSpPr>
              <p:spPr bwMode="auto">
                <a:xfrm>
                  <a:off x="3298" y="1366"/>
                  <a:ext cx="75" cy="112"/>
                </a:xfrm>
                <a:custGeom>
                  <a:avLst/>
                  <a:gdLst>
                    <a:gd name="T0" fmla="*/ 0 w 750"/>
                    <a:gd name="T1" fmla="*/ 0 h 1027"/>
                    <a:gd name="T2" fmla="*/ 0 w 750"/>
                    <a:gd name="T3" fmla="*/ 0 h 1027"/>
                    <a:gd name="T4" fmla="*/ 0 w 750"/>
                    <a:gd name="T5" fmla="*/ 0 h 1027"/>
                    <a:gd name="T6" fmla="*/ 0 w 750"/>
                    <a:gd name="T7" fmla="*/ 0 h 1027"/>
                    <a:gd name="T8" fmla="*/ 0 w 750"/>
                    <a:gd name="T9" fmla="*/ 0 h 1027"/>
                    <a:gd name="T10" fmla="*/ 0 w 750"/>
                    <a:gd name="T11" fmla="*/ 0 h 1027"/>
                    <a:gd name="T12" fmla="*/ 0 w 750"/>
                    <a:gd name="T13" fmla="*/ 0 h 1027"/>
                    <a:gd name="T14" fmla="*/ 0 w 750"/>
                    <a:gd name="T15" fmla="*/ 0 h 1027"/>
                    <a:gd name="T16" fmla="*/ 0 w 750"/>
                    <a:gd name="T17" fmla="*/ 0 h 1027"/>
                    <a:gd name="T18" fmla="*/ 0 w 750"/>
                    <a:gd name="T19" fmla="*/ 0 h 1027"/>
                    <a:gd name="T20" fmla="*/ 0 w 750"/>
                    <a:gd name="T21" fmla="*/ 0 h 1027"/>
                    <a:gd name="T22" fmla="*/ 0 w 750"/>
                    <a:gd name="T23" fmla="*/ 0 h 1027"/>
                    <a:gd name="T24" fmla="*/ 0 w 750"/>
                    <a:gd name="T25" fmla="*/ 0 h 1027"/>
                    <a:gd name="T26" fmla="*/ 0 w 750"/>
                    <a:gd name="T27" fmla="*/ 0 h 1027"/>
                    <a:gd name="T28" fmla="*/ 0 w 750"/>
                    <a:gd name="T29" fmla="*/ 0 h 1027"/>
                    <a:gd name="T30" fmla="*/ 0 w 750"/>
                    <a:gd name="T31" fmla="*/ 0 h 1027"/>
                    <a:gd name="T32" fmla="*/ 0 w 750"/>
                    <a:gd name="T33" fmla="*/ 0 h 1027"/>
                    <a:gd name="T34" fmla="*/ 0 w 750"/>
                    <a:gd name="T35" fmla="*/ 0 h 1027"/>
                    <a:gd name="T36" fmla="*/ 0 w 750"/>
                    <a:gd name="T37" fmla="*/ 0 h 1027"/>
                    <a:gd name="T38" fmla="*/ 0 w 750"/>
                    <a:gd name="T39" fmla="*/ 0 h 1027"/>
                    <a:gd name="T40" fmla="*/ 0 w 750"/>
                    <a:gd name="T41" fmla="*/ 0 h 1027"/>
                    <a:gd name="T42" fmla="*/ 0 w 750"/>
                    <a:gd name="T43" fmla="*/ 0 h 10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0"/>
                    <a:gd name="T67" fmla="*/ 0 h 1027"/>
                    <a:gd name="T68" fmla="*/ 750 w 750"/>
                    <a:gd name="T69" fmla="*/ 1027 h 10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0" h="1027">
                      <a:moveTo>
                        <a:pt x="695" y="1021"/>
                      </a:moveTo>
                      <a:lnTo>
                        <a:pt x="0" y="39"/>
                      </a:lnTo>
                      <a:lnTo>
                        <a:pt x="55" y="0"/>
                      </a:lnTo>
                      <a:lnTo>
                        <a:pt x="748" y="984"/>
                      </a:lnTo>
                      <a:lnTo>
                        <a:pt x="749" y="987"/>
                      </a:lnTo>
                      <a:lnTo>
                        <a:pt x="750" y="991"/>
                      </a:lnTo>
                      <a:lnTo>
                        <a:pt x="749" y="995"/>
                      </a:lnTo>
                      <a:lnTo>
                        <a:pt x="748" y="1000"/>
                      </a:lnTo>
                      <a:lnTo>
                        <a:pt x="746" y="1005"/>
                      </a:lnTo>
                      <a:lnTo>
                        <a:pt x="741" y="1010"/>
                      </a:lnTo>
                      <a:lnTo>
                        <a:pt x="737" y="1015"/>
                      </a:lnTo>
                      <a:lnTo>
                        <a:pt x="732" y="1018"/>
                      </a:lnTo>
                      <a:lnTo>
                        <a:pt x="726" y="1021"/>
                      </a:lnTo>
                      <a:lnTo>
                        <a:pt x="721" y="1024"/>
                      </a:lnTo>
                      <a:lnTo>
                        <a:pt x="715" y="1026"/>
                      </a:lnTo>
                      <a:lnTo>
                        <a:pt x="709" y="1027"/>
                      </a:lnTo>
                      <a:lnTo>
                        <a:pt x="705" y="1027"/>
                      </a:lnTo>
                      <a:lnTo>
                        <a:pt x="700" y="1026"/>
                      </a:lnTo>
                      <a:lnTo>
                        <a:pt x="697" y="1024"/>
                      </a:lnTo>
                      <a:lnTo>
                        <a:pt x="695" y="102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0" name="Freeform 156"/>
                <p:cNvSpPr>
                  <a:spLocks/>
                </p:cNvSpPr>
                <p:nvPr/>
              </p:nvSpPr>
              <p:spPr bwMode="auto">
                <a:xfrm>
                  <a:off x="3931" y="1759"/>
                  <a:ext cx="54" cy="99"/>
                </a:xfrm>
                <a:custGeom>
                  <a:avLst/>
                  <a:gdLst>
                    <a:gd name="T0" fmla="*/ 0 w 546"/>
                    <a:gd name="T1" fmla="*/ 0 h 904"/>
                    <a:gd name="T2" fmla="*/ 0 w 546"/>
                    <a:gd name="T3" fmla="*/ 0 h 904"/>
                    <a:gd name="T4" fmla="*/ 0 w 546"/>
                    <a:gd name="T5" fmla="*/ 0 h 904"/>
                    <a:gd name="T6" fmla="*/ 0 w 546"/>
                    <a:gd name="T7" fmla="*/ 0 h 904"/>
                    <a:gd name="T8" fmla="*/ 0 w 546"/>
                    <a:gd name="T9" fmla="*/ 0 h 904"/>
                    <a:gd name="T10" fmla="*/ 0 w 546"/>
                    <a:gd name="T11" fmla="*/ 0 h 904"/>
                    <a:gd name="T12" fmla="*/ 0 w 546"/>
                    <a:gd name="T13" fmla="*/ 0 h 904"/>
                    <a:gd name="T14" fmla="*/ 0 w 546"/>
                    <a:gd name="T15" fmla="*/ 0 h 904"/>
                    <a:gd name="T16" fmla="*/ 0 w 546"/>
                    <a:gd name="T17" fmla="*/ 0 h 904"/>
                    <a:gd name="T18" fmla="*/ 0 w 546"/>
                    <a:gd name="T19" fmla="*/ 0 h 904"/>
                    <a:gd name="T20" fmla="*/ 0 w 546"/>
                    <a:gd name="T21" fmla="*/ 0 h 904"/>
                    <a:gd name="T22" fmla="*/ 0 w 546"/>
                    <a:gd name="T23" fmla="*/ 0 h 904"/>
                    <a:gd name="T24" fmla="*/ 0 w 546"/>
                    <a:gd name="T25" fmla="*/ 0 h 904"/>
                    <a:gd name="T26" fmla="*/ 0 w 546"/>
                    <a:gd name="T27" fmla="*/ 0 h 904"/>
                    <a:gd name="T28" fmla="*/ 0 w 546"/>
                    <a:gd name="T29" fmla="*/ 0 h 904"/>
                    <a:gd name="T30" fmla="*/ 0 w 546"/>
                    <a:gd name="T31" fmla="*/ 0 h 904"/>
                    <a:gd name="T32" fmla="*/ 0 w 546"/>
                    <a:gd name="T33" fmla="*/ 0 h 904"/>
                    <a:gd name="T34" fmla="*/ 0 w 546"/>
                    <a:gd name="T35" fmla="*/ 0 h 904"/>
                    <a:gd name="T36" fmla="*/ 0 w 546"/>
                    <a:gd name="T37" fmla="*/ 0 h 904"/>
                    <a:gd name="T38" fmla="*/ 0 w 546"/>
                    <a:gd name="T39" fmla="*/ 0 h 904"/>
                    <a:gd name="T40" fmla="*/ 0 w 546"/>
                    <a:gd name="T41" fmla="*/ 0 h 904"/>
                    <a:gd name="T42" fmla="*/ 0 w 546"/>
                    <a:gd name="T43" fmla="*/ 0 h 9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904"/>
                    <a:gd name="T68" fmla="*/ 546 w 546"/>
                    <a:gd name="T69" fmla="*/ 904 h 9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904">
                      <a:moveTo>
                        <a:pt x="485" y="893"/>
                      </a:moveTo>
                      <a:lnTo>
                        <a:pt x="0" y="33"/>
                      </a:lnTo>
                      <a:lnTo>
                        <a:pt x="59" y="0"/>
                      </a:lnTo>
                      <a:lnTo>
                        <a:pt x="543" y="861"/>
                      </a:lnTo>
                      <a:lnTo>
                        <a:pt x="544" y="866"/>
                      </a:lnTo>
                      <a:lnTo>
                        <a:pt x="546" y="870"/>
                      </a:lnTo>
                      <a:lnTo>
                        <a:pt x="544" y="876"/>
                      </a:lnTo>
                      <a:lnTo>
                        <a:pt x="543" y="881"/>
                      </a:lnTo>
                      <a:lnTo>
                        <a:pt x="540" y="886"/>
                      </a:lnTo>
                      <a:lnTo>
                        <a:pt x="536" y="891"/>
                      </a:lnTo>
                      <a:lnTo>
                        <a:pt x="532" y="895"/>
                      </a:lnTo>
                      <a:lnTo>
                        <a:pt x="526" y="899"/>
                      </a:lnTo>
                      <a:lnTo>
                        <a:pt x="521" y="901"/>
                      </a:lnTo>
                      <a:lnTo>
                        <a:pt x="514" y="903"/>
                      </a:lnTo>
                      <a:lnTo>
                        <a:pt x="508" y="904"/>
                      </a:lnTo>
                      <a:lnTo>
                        <a:pt x="502" y="903"/>
                      </a:lnTo>
                      <a:lnTo>
                        <a:pt x="497" y="902"/>
                      </a:lnTo>
                      <a:lnTo>
                        <a:pt x="492" y="900"/>
                      </a:lnTo>
                      <a:lnTo>
                        <a:pt x="489" y="898"/>
                      </a:lnTo>
                      <a:lnTo>
                        <a:pt x="485" y="89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1" name="Freeform 157"/>
                <p:cNvSpPr>
                  <a:spLocks/>
                </p:cNvSpPr>
                <p:nvPr/>
              </p:nvSpPr>
              <p:spPr bwMode="auto">
                <a:xfrm>
                  <a:off x="3931" y="1759"/>
                  <a:ext cx="54" cy="99"/>
                </a:xfrm>
                <a:custGeom>
                  <a:avLst/>
                  <a:gdLst>
                    <a:gd name="T0" fmla="*/ 0 w 546"/>
                    <a:gd name="T1" fmla="*/ 0 h 904"/>
                    <a:gd name="T2" fmla="*/ 0 w 546"/>
                    <a:gd name="T3" fmla="*/ 0 h 904"/>
                    <a:gd name="T4" fmla="*/ 0 w 546"/>
                    <a:gd name="T5" fmla="*/ 0 h 904"/>
                    <a:gd name="T6" fmla="*/ 0 w 546"/>
                    <a:gd name="T7" fmla="*/ 0 h 904"/>
                    <a:gd name="T8" fmla="*/ 0 w 546"/>
                    <a:gd name="T9" fmla="*/ 0 h 904"/>
                    <a:gd name="T10" fmla="*/ 0 w 546"/>
                    <a:gd name="T11" fmla="*/ 0 h 904"/>
                    <a:gd name="T12" fmla="*/ 0 w 546"/>
                    <a:gd name="T13" fmla="*/ 0 h 904"/>
                    <a:gd name="T14" fmla="*/ 0 w 546"/>
                    <a:gd name="T15" fmla="*/ 0 h 904"/>
                    <a:gd name="T16" fmla="*/ 0 w 546"/>
                    <a:gd name="T17" fmla="*/ 0 h 904"/>
                    <a:gd name="T18" fmla="*/ 0 w 546"/>
                    <a:gd name="T19" fmla="*/ 0 h 904"/>
                    <a:gd name="T20" fmla="*/ 0 w 546"/>
                    <a:gd name="T21" fmla="*/ 0 h 904"/>
                    <a:gd name="T22" fmla="*/ 0 w 546"/>
                    <a:gd name="T23" fmla="*/ 0 h 904"/>
                    <a:gd name="T24" fmla="*/ 0 w 546"/>
                    <a:gd name="T25" fmla="*/ 0 h 904"/>
                    <a:gd name="T26" fmla="*/ 0 w 546"/>
                    <a:gd name="T27" fmla="*/ 0 h 904"/>
                    <a:gd name="T28" fmla="*/ 0 w 546"/>
                    <a:gd name="T29" fmla="*/ 0 h 904"/>
                    <a:gd name="T30" fmla="*/ 0 w 546"/>
                    <a:gd name="T31" fmla="*/ 0 h 904"/>
                    <a:gd name="T32" fmla="*/ 0 w 546"/>
                    <a:gd name="T33" fmla="*/ 0 h 904"/>
                    <a:gd name="T34" fmla="*/ 0 w 546"/>
                    <a:gd name="T35" fmla="*/ 0 h 904"/>
                    <a:gd name="T36" fmla="*/ 0 w 546"/>
                    <a:gd name="T37" fmla="*/ 0 h 904"/>
                    <a:gd name="T38" fmla="*/ 0 w 546"/>
                    <a:gd name="T39" fmla="*/ 0 h 904"/>
                    <a:gd name="T40" fmla="*/ 0 w 546"/>
                    <a:gd name="T41" fmla="*/ 0 h 904"/>
                    <a:gd name="T42" fmla="*/ 0 w 546"/>
                    <a:gd name="T43" fmla="*/ 0 h 9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904"/>
                    <a:gd name="T68" fmla="*/ 546 w 546"/>
                    <a:gd name="T69" fmla="*/ 904 h 9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904">
                      <a:moveTo>
                        <a:pt x="485" y="893"/>
                      </a:moveTo>
                      <a:lnTo>
                        <a:pt x="0" y="33"/>
                      </a:lnTo>
                      <a:lnTo>
                        <a:pt x="59" y="0"/>
                      </a:lnTo>
                      <a:lnTo>
                        <a:pt x="543" y="861"/>
                      </a:lnTo>
                      <a:lnTo>
                        <a:pt x="544" y="866"/>
                      </a:lnTo>
                      <a:lnTo>
                        <a:pt x="546" y="870"/>
                      </a:lnTo>
                      <a:lnTo>
                        <a:pt x="544" y="876"/>
                      </a:lnTo>
                      <a:lnTo>
                        <a:pt x="543" y="881"/>
                      </a:lnTo>
                      <a:lnTo>
                        <a:pt x="540" y="886"/>
                      </a:lnTo>
                      <a:lnTo>
                        <a:pt x="536" y="891"/>
                      </a:lnTo>
                      <a:lnTo>
                        <a:pt x="532" y="895"/>
                      </a:lnTo>
                      <a:lnTo>
                        <a:pt x="526" y="899"/>
                      </a:lnTo>
                      <a:lnTo>
                        <a:pt x="521" y="901"/>
                      </a:lnTo>
                      <a:lnTo>
                        <a:pt x="514" y="903"/>
                      </a:lnTo>
                      <a:lnTo>
                        <a:pt x="508" y="904"/>
                      </a:lnTo>
                      <a:lnTo>
                        <a:pt x="502" y="903"/>
                      </a:lnTo>
                      <a:lnTo>
                        <a:pt x="497" y="902"/>
                      </a:lnTo>
                      <a:lnTo>
                        <a:pt x="492" y="900"/>
                      </a:lnTo>
                      <a:lnTo>
                        <a:pt x="489" y="898"/>
                      </a:lnTo>
                      <a:lnTo>
                        <a:pt x="485" y="89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2" name="Freeform 158"/>
                <p:cNvSpPr>
                  <a:spLocks/>
                </p:cNvSpPr>
                <p:nvPr/>
              </p:nvSpPr>
              <p:spPr bwMode="auto">
                <a:xfrm>
                  <a:off x="4043" y="1611"/>
                  <a:ext cx="51" cy="105"/>
                </a:xfrm>
                <a:custGeom>
                  <a:avLst/>
                  <a:gdLst>
                    <a:gd name="T0" fmla="*/ 0 w 511"/>
                    <a:gd name="T1" fmla="*/ 0 h 960"/>
                    <a:gd name="T2" fmla="*/ 0 w 511"/>
                    <a:gd name="T3" fmla="*/ 0 h 960"/>
                    <a:gd name="T4" fmla="*/ 0 w 511"/>
                    <a:gd name="T5" fmla="*/ 0 h 960"/>
                    <a:gd name="T6" fmla="*/ 0 w 511"/>
                    <a:gd name="T7" fmla="*/ 0 h 960"/>
                    <a:gd name="T8" fmla="*/ 0 w 511"/>
                    <a:gd name="T9" fmla="*/ 0 h 960"/>
                    <a:gd name="T10" fmla="*/ 0 w 511"/>
                    <a:gd name="T11" fmla="*/ 0 h 960"/>
                    <a:gd name="T12" fmla="*/ 0 w 511"/>
                    <a:gd name="T13" fmla="*/ 0 h 960"/>
                    <a:gd name="T14" fmla="*/ 0 w 511"/>
                    <a:gd name="T15" fmla="*/ 0 h 960"/>
                    <a:gd name="T16" fmla="*/ 0 w 511"/>
                    <a:gd name="T17" fmla="*/ 0 h 960"/>
                    <a:gd name="T18" fmla="*/ 0 w 511"/>
                    <a:gd name="T19" fmla="*/ 0 h 960"/>
                    <a:gd name="T20" fmla="*/ 0 w 511"/>
                    <a:gd name="T21" fmla="*/ 0 h 960"/>
                    <a:gd name="T22" fmla="*/ 0 w 511"/>
                    <a:gd name="T23" fmla="*/ 0 h 960"/>
                    <a:gd name="T24" fmla="*/ 0 w 511"/>
                    <a:gd name="T25" fmla="*/ 0 h 960"/>
                    <a:gd name="T26" fmla="*/ 0 w 511"/>
                    <a:gd name="T27" fmla="*/ 0 h 960"/>
                    <a:gd name="T28" fmla="*/ 0 w 511"/>
                    <a:gd name="T29" fmla="*/ 0 h 960"/>
                    <a:gd name="T30" fmla="*/ 0 w 511"/>
                    <a:gd name="T31" fmla="*/ 0 h 960"/>
                    <a:gd name="T32" fmla="*/ 0 w 511"/>
                    <a:gd name="T33" fmla="*/ 0 h 960"/>
                    <a:gd name="T34" fmla="*/ 0 w 511"/>
                    <a:gd name="T35" fmla="*/ 0 h 960"/>
                    <a:gd name="T36" fmla="*/ 0 w 511"/>
                    <a:gd name="T37" fmla="*/ 0 h 960"/>
                    <a:gd name="T38" fmla="*/ 0 w 511"/>
                    <a:gd name="T39" fmla="*/ 0 h 960"/>
                    <a:gd name="T40" fmla="*/ 0 w 511"/>
                    <a:gd name="T41" fmla="*/ 0 h 960"/>
                    <a:gd name="T42" fmla="*/ 0 w 511"/>
                    <a:gd name="T43" fmla="*/ 0 h 960"/>
                    <a:gd name="T44" fmla="*/ 0 w 511"/>
                    <a:gd name="T45" fmla="*/ 0 h 960"/>
                    <a:gd name="T46" fmla="*/ 0 w 511"/>
                    <a:gd name="T47" fmla="*/ 0 h 960"/>
                    <a:gd name="T48" fmla="*/ 0 w 511"/>
                    <a:gd name="T49" fmla="*/ 0 h 960"/>
                    <a:gd name="T50" fmla="*/ 0 w 511"/>
                    <a:gd name="T51" fmla="*/ 0 h 960"/>
                    <a:gd name="T52" fmla="*/ 0 w 511"/>
                    <a:gd name="T53" fmla="*/ 0 h 960"/>
                    <a:gd name="T54" fmla="*/ 0 w 511"/>
                    <a:gd name="T55" fmla="*/ 0 h 960"/>
                    <a:gd name="T56" fmla="*/ 0 w 511"/>
                    <a:gd name="T57" fmla="*/ 0 h 960"/>
                    <a:gd name="T58" fmla="*/ 0 w 511"/>
                    <a:gd name="T59" fmla="*/ 0 h 960"/>
                    <a:gd name="T60" fmla="*/ 0 w 511"/>
                    <a:gd name="T61" fmla="*/ 0 h 960"/>
                    <a:gd name="T62" fmla="*/ 0 w 511"/>
                    <a:gd name="T63" fmla="*/ 0 h 960"/>
                    <a:gd name="T64" fmla="*/ 0 w 511"/>
                    <a:gd name="T65" fmla="*/ 0 h 960"/>
                    <a:gd name="T66" fmla="*/ 0 w 511"/>
                    <a:gd name="T67" fmla="*/ 0 h 960"/>
                    <a:gd name="T68" fmla="*/ 0 w 511"/>
                    <a:gd name="T69" fmla="*/ 0 h 960"/>
                    <a:gd name="T70" fmla="*/ 0 w 511"/>
                    <a:gd name="T71" fmla="*/ 0 h 960"/>
                    <a:gd name="T72" fmla="*/ 0 w 511"/>
                    <a:gd name="T73" fmla="*/ 0 h 960"/>
                    <a:gd name="T74" fmla="*/ 0 w 511"/>
                    <a:gd name="T75" fmla="*/ 0 h 9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960"/>
                    <a:gd name="T116" fmla="*/ 511 w 511"/>
                    <a:gd name="T117" fmla="*/ 960 h 9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960">
                      <a:moveTo>
                        <a:pt x="451" y="948"/>
                      </a:move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510" y="920"/>
                      </a:lnTo>
                      <a:lnTo>
                        <a:pt x="511" y="925"/>
                      </a:lnTo>
                      <a:lnTo>
                        <a:pt x="511" y="929"/>
                      </a:lnTo>
                      <a:lnTo>
                        <a:pt x="511" y="934"/>
                      </a:lnTo>
                      <a:lnTo>
                        <a:pt x="509" y="939"/>
                      </a:lnTo>
                      <a:lnTo>
                        <a:pt x="506" y="944"/>
                      </a:lnTo>
                      <a:lnTo>
                        <a:pt x="501" y="948"/>
                      </a:lnTo>
                      <a:lnTo>
                        <a:pt x="497" y="952"/>
                      </a:lnTo>
                      <a:lnTo>
                        <a:pt x="491" y="955"/>
                      </a:lnTo>
                      <a:lnTo>
                        <a:pt x="485" y="957"/>
                      </a:lnTo>
                      <a:lnTo>
                        <a:pt x="480" y="960"/>
                      </a:lnTo>
                      <a:lnTo>
                        <a:pt x="473" y="960"/>
                      </a:lnTo>
                      <a:lnTo>
                        <a:pt x="467" y="960"/>
                      </a:lnTo>
                      <a:lnTo>
                        <a:pt x="463" y="959"/>
                      </a:lnTo>
                      <a:lnTo>
                        <a:pt x="458" y="955"/>
                      </a:lnTo>
                      <a:lnTo>
                        <a:pt x="454" y="953"/>
                      </a:lnTo>
                      <a:lnTo>
                        <a:pt x="451" y="94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3" name="Freeform 159"/>
                <p:cNvSpPr>
                  <a:spLocks/>
                </p:cNvSpPr>
                <p:nvPr/>
              </p:nvSpPr>
              <p:spPr bwMode="auto">
                <a:xfrm>
                  <a:off x="4043" y="1611"/>
                  <a:ext cx="51" cy="105"/>
                </a:xfrm>
                <a:custGeom>
                  <a:avLst/>
                  <a:gdLst>
                    <a:gd name="T0" fmla="*/ 0 w 511"/>
                    <a:gd name="T1" fmla="*/ 0 h 960"/>
                    <a:gd name="T2" fmla="*/ 0 w 511"/>
                    <a:gd name="T3" fmla="*/ 0 h 960"/>
                    <a:gd name="T4" fmla="*/ 0 w 511"/>
                    <a:gd name="T5" fmla="*/ 0 h 960"/>
                    <a:gd name="T6" fmla="*/ 0 w 511"/>
                    <a:gd name="T7" fmla="*/ 0 h 960"/>
                    <a:gd name="T8" fmla="*/ 0 w 511"/>
                    <a:gd name="T9" fmla="*/ 0 h 960"/>
                    <a:gd name="T10" fmla="*/ 0 w 511"/>
                    <a:gd name="T11" fmla="*/ 0 h 960"/>
                    <a:gd name="T12" fmla="*/ 0 w 511"/>
                    <a:gd name="T13" fmla="*/ 0 h 960"/>
                    <a:gd name="T14" fmla="*/ 0 w 511"/>
                    <a:gd name="T15" fmla="*/ 0 h 960"/>
                    <a:gd name="T16" fmla="*/ 0 w 511"/>
                    <a:gd name="T17" fmla="*/ 0 h 960"/>
                    <a:gd name="T18" fmla="*/ 0 w 511"/>
                    <a:gd name="T19" fmla="*/ 0 h 960"/>
                    <a:gd name="T20" fmla="*/ 0 w 511"/>
                    <a:gd name="T21" fmla="*/ 0 h 960"/>
                    <a:gd name="T22" fmla="*/ 0 w 511"/>
                    <a:gd name="T23" fmla="*/ 0 h 960"/>
                    <a:gd name="T24" fmla="*/ 0 w 511"/>
                    <a:gd name="T25" fmla="*/ 0 h 960"/>
                    <a:gd name="T26" fmla="*/ 0 w 511"/>
                    <a:gd name="T27" fmla="*/ 0 h 960"/>
                    <a:gd name="T28" fmla="*/ 0 w 511"/>
                    <a:gd name="T29" fmla="*/ 0 h 960"/>
                    <a:gd name="T30" fmla="*/ 0 w 511"/>
                    <a:gd name="T31" fmla="*/ 0 h 960"/>
                    <a:gd name="T32" fmla="*/ 0 w 511"/>
                    <a:gd name="T33" fmla="*/ 0 h 960"/>
                    <a:gd name="T34" fmla="*/ 0 w 511"/>
                    <a:gd name="T35" fmla="*/ 0 h 960"/>
                    <a:gd name="T36" fmla="*/ 0 w 511"/>
                    <a:gd name="T37" fmla="*/ 0 h 960"/>
                    <a:gd name="T38" fmla="*/ 0 w 511"/>
                    <a:gd name="T39" fmla="*/ 0 h 960"/>
                    <a:gd name="T40" fmla="*/ 0 w 511"/>
                    <a:gd name="T41" fmla="*/ 0 h 960"/>
                    <a:gd name="T42" fmla="*/ 0 w 511"/>
                    <a:gd name="T43" fmla="*/ 0 h 960"/>
                    <a:gd name="T44" fmla="*/ 0 w 511"/>
                    <a:gd name="T45" fmla="*/ 0 h 960"/>
                    <a:gd name="T46" fmla="*/ 0 w 511"/>
                    <a:gd name="T47" fmla="*/ 0 h 960"/>
                    <a:gd name="T48" fmla="*/ 0 w 511"/>
                    <a:gd name="T49" fmla="*/ 0 h 960"/>
                    <a:gd name="T50" fmla="*/ 0 w 511"/>
                    <a:gd name="T51" fmla="*/ 0 h 960"/>
                    <a:gd name="T52" fmla="*/ 0 w 511"/>
                    <a:gd name="T53" fmla="*/ 0 h 960"/>
                    <a:gd name="T54" fmla="*/ 0 w 511"/>
                    <a:gd name="T55" fmla="*/ 0 h 960"/>
                    <a:gd name="T56" fmla="*/ 0 w 511"/>
                    <a:gd name="T57" fmla="*/ 0 h 960"/>
                    <a:gd name="T58" fmla="*/ 0 w 511"/>
                    <a:gd name="T59" fmla="*/ 0 h 960"/>
                    <a:gd name="T60" fmla="*/ 0 w 511"/>
                    <a:gd name="T61" fmla="*/ 0 h 960"/>
                    <a:gd name="T62" fmla="*/ 0 w 511"/>
                    <a:gd name="T63" fmla="*/ 0 h 960"/>
                    <a:gd name="T64" fmla="*/ 0 w 511"/>
                    <a:gd name="T65" fmla="*/ 0 h 960"/>
                    <a:gd name="T66" fmla="*/ 0 w 511"/>
                    <a:gd name="T67" fmla="*/ 0 h 960"/>
                    <a:gd name="T68" fmla="*/ 0 w 511"/>
                    <a:gd name="T69" fmla="*/ 0 h 960"/>
                    <a:gd name="T70" fmla="*/ 0 w 511"/>
                    <a:gd name="T71" fmla="*/ 0 h 960"/>
                    <a:gd name="T72" fmla="*/ 0 w 511"/>
                    <a:gd name="T73" fmla="*/ 0 h 960"/>
                    <a:gd name="T74" fmla="*/ 0 w 511"/>
                    <a:gd name="T75" fmla="*/ 0 h 9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960"/>
                    <a:gd name="T116" fmla="*/ 511 w 511"/>
                    <a:gd name="T117" fmla="*/ 960 h 9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960">
                      <a:moveTo>
                        <a:pt x="451" y="948"/>
                      </a:move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510" y="920"/>
                      </a:lnTo>
                      <a:lnTo>
                        <a:pt x="511" y="925"/>
                      </a:lnTo>
                      <a:lnTo>
                        <a:pt x="511" y="929"/>
                      </a:lnTo>
                      <a:lnTo>
                        <a:pt x="511" y="934"/>
                      </a:lnTo>
                      <a:lnTo>
                        <a:pt x="509" y="939"/>
                      </a:lnTo>
                      <a:lnTo>
                        <a:pt x="506" y="944"/>
                      </a:lnTo>
                      <a:lnTo>
                        <a:pt x="501" y="948"/>
                      </a:lnTo>
                      <a:lnTo>
                        <a:pt x="497" y="952"/>
                      </a:lnTo>
                      <a:lnTo>
                        <a:pt x="491" y="955"/>
                      </a:lnTo>
                      <a:lnTo>
                        <a:pt x="485" y="957"/>
                      </a:lnTo>
                      <a:lnTo>
                        <a:pt x="480" y="960"/>
                      </a:lnTo>
                      <a:lnTo>
                        <a:pt x="473" y="960"/>
                      </a:lnTo>
                      <a:lnTo>
                        <a:pt x="467" y="960"/>
                      </a:lnTo>
                      <a:lnTo>
                        <a:pt x="463" y="959"/>
                      </a:lnTo>
                      <a:lnTo>
                        <a:pt x="458" y="955"/>
                      </a:lnTo>
                      <a:lnTo>
                        <a:pt x="454" y="953"/>
                      </a:lnTo>
                      <a:lnTo>
                        <a:pt x="451" y="94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4" name="Freeform 160"/>
                <p:cNvSpPr>
                  <a:spLocks/>
                </p:cNvSpPr>
                <p:nvPr/>
              </p:nvSpPr>
              <p:spPr bwMode="auto">
                <a:xfrm>
                  <a:off x="4043" y="1611"/>
                  <a:ext cx="6" cy="5"/>
                </a:xfrm>
                <a:custGeom>
                  <a:avLst/>
                  <a:gdLst>
                    <a:gd name="T0" fmla="*/ 0 w 64"/>
                    <a:gd name="T1" fmla="*/ 0 h 53"/>
                    <a:gd name="T2" fmla="*/ 0 w 64"/>
                    <a:gd name="T3" fmla="*/ 0 h 53"/>
                    <a:gd name="T4" fmla="*/ 0 w 64"/>
                    <a:gd name="T5" fmla="*/ 0 h 53"/>
                    <a:gd name="T6" fmla="*/ 0 w 64"/>
                    <a:gd name="T7" fmla="*/ 0 h 53"/>
                    <a:gd name="T8" fmla="*/ 0 w 64"/>
                    <a:gd name="T9" fmla="*/ 0 h 53"/>
                    <a:gd name="T10" fmla="*/ 0 w 64"/>
                    <a:gd name="T11" fmla="*/ 0 h 53"/>
                    <a:gd name="T12" fmla="*/ 0 w 64"/>
                    <a:gd name="T13" fmla="*/ 0 h 53"/>
                    <a:gd name="T14" fmla="*/ 0 w 64"/>
                    <a:gd name="T15" fmla="*/ 0 h 53"/>
                    <a:gd name="T16" fmla="*/ 0 w 64"/>
                    <a:gd name="T17" fmla="*/ 0 h 53"/>
                    <a:gd name="T18" fmla="*/ 0 w 64"/>
                    <a:gd name="T19" fmla="*/ 0 h 53"/>
                    <a:gd name="T20" fmla="*/ 0 w 64"/>
                    <a:gd name="T21" fmla="*/ 0 h 53"/>
                    <a:gd name="T22" fmla="*/ 0 w 64"/>
                    <a:gd name="T23" fmla="*/ 0 h 53"/>
                    <a:gd name="T24" fmla="*/ 0 w 64"/>
                    <a:gd name="T25" fmla="*/ 0 h 53"/>
                    <a:gd name="T26" fmla="*/ 0 w 64"/>
                    <a:gd name="T27" fmla="*/ 0 h 53"/>
                    <a:gd name="T28" fmla="*/ 0 w 64"/>
                    <a:gd name="T29" fmla="*/ 0 h 53"/>
                    <a:gd name="T30" fmla="*/ 0 w 64"/>
                    <a:gd name="T31" fmla="*/ 0 h 53"/>
                    <a:gd name="T32" fmla="*/ 0 w 64"/>
                    <a:gd name="T33" fmla="*/ 0 h 53"/>
                    <a:gd name="T34" fmla="*/ 0 w 64"/>
                    <a:gd name="T35" fmla="*/ 0 h 53"/>
                    <a:gd name="T36" fmla="*/ 0 w 64"/>
                    <a:gd name="T37" fmla="*/ 0 h 53"/>
                    <a:gd name="T38" fmla="*/ 0 w 64"/>
                    <a:gd name="T39" fmla="*/ 0 h 53"/>
                    <a:gd name="T40" fmla="*/ 0 w 64"/>
                    <a:gd name="T41" fmla="*/ 0 h 53"/>
                    <a:gd name="T42" fmla="*/ 0 w 64"/>
                    <a:gd name="T43" fmla="*/ 0 h 53"/>
                    <a:gd name="T44" fmla="*/ 0 w 64"/>
                    <a:gd name="T45" fmla="*/ 0 h 53"/>
                    <a:gd name="T46" fmla="*/ 0 w 64"/>
                    <a:gd name="T47" fmla="*/ 0 h 53"/>
                    <a:gd name="T48" fmla="*/ 0 w 64"/>
                    <a:gd name="T49" fmla="*/ 0 h 53"/>
                    <a:gd name="T50" fmla="*/ 0 w 64"/>
                    <a:gd name="T51" fmla="*/ 0 h 53"/>
                    <a:gd name="T52" fmla="*/ 0 w 64"/>
                    <a:gd name="T53" fmla="*/ 0 h 53"/>
                    <a:gd name="T54" fmla="*/ 0 w 64"/>
                    <a:gd name="T55" fmla="*/ 0 h 53"/>
                    <a:gd name="T56" fmla="*/ 0 w 64"/>
                    <a:gd name="T57" fmla="*/ 0 h 53"/>
                    <a:gd name="T58" fmla="*/ 0 w 64"/>
                    <a:gd name="T59" fmla="*/ 0 h 53"/>
                    <a:gd name="T60" fmla="*/ 0 w 64"/>
                    <a:gd name="T61" fmla="*/ 0 h 53"/>
                    <a:gd name="T62" fmla="*/ 0 w 64"/>
                    <a:gd name="T63" fmla="*/ 0 h 53"/>
                    <a:gd name="T64" fmla="*/ 0 w 64"/>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3"/>
                    <a:gd name="T101" fmla="*/ 64 w 64"/>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3">
                      <a:moveTo>
                        <a:pt x="42" y="48"/>
                      </a:moveTo>
                      <a:lnTo>
                        <a:pt x="36" y="50"/>
                      </a:lnTo>
                      <a:lnTo>
                        <a:pt x="30" y="51"/>
                      </a:lnTo>
                      <a:lnTo>
                        <a:pt x="24" y="53"/>
                      </a:lnTo>
                      <a:lnTo>
                        <a:pt x="18" y="53"/>
                      </a:lnTo>
                      <a:lnTo>
                        <a:pt x="12" y="50"/>
                      </a:lnTo>
                      <a:lnTo>
                        <a:pt x="8" y="48"/>
                      </a:lnTo>
                      <a:lnTo>
                        <a:pt x="3" y="46"/>
                      </a:ln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64" y="16"/>
                      </a:lnTo>
                      <a:lnTo>
                        <a:pt x="64" y="21"/>
                      </a:lnTo>
                      <a:lnTo>
                        <a:pt x="64" y="25"/>
                      </a:lnTo>
                      <a:lnTo>
                        <a:pt x="61" y="31"/>
                      </a:lnTo>
                      <a:lnTo>
                        <a:pt x="58" y="36"/>
                      </a:lnTo>
                      <a:lnTo>
                        <a:pt x="53" y="40"/>
                      </a:lnTo>
                      <a:lnTo>
                        <a:pt x="48" y="45"/>
                      </a:lnTo>
                      <a:lnTo>
                        <a:pt x="42" y="4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5" name="Freeform 161"/>
                <p:cNvSpPr>
                  <a:spLocks/>
                </p:cNvSpPr>
                <p:nvPr/>
              </p:nvSpPr>
              <p:spPr bwMode="auto">
                <a:xfrm>
                  <a:off x="4043" y="1611"/>
                  <a:ext cx="6" cy="5"/>
                </a:xfrm>
                <a:custGeom>
                  <a:avLst/>
                  <a:gdLst>
                    <a:gd name="T0" fmla="*/ 0 w 64"/>
                    <a:gd name="T1" fmla="*/ 0 h 53"/>
                    <a:gd name="T2" fmla="*/ 0 w 64"/>
                    <a:gd name="T3" fmla="*/ 0 h 53"/>
                    <a:gd name="T4" fmla="*/ 0 w 64"/>
                    <a:gd name="T5" fmla="*/ 0 h 53"/>
                    <a:gd name="T6" fmla="*/ 0 w 64"/>
                    <a:gd name="T7" fmla="*/ 0 h 53"/>
                    <a:gd name="T8" fmla="*/ 0 w 64"/>
                    <a:gd name="T9" fmla="*/ 0 h 53"/>
                    <a:gd name="T10" fmla="*/ 0 w 64"/>
                    <a:gd name="T11" fmla="*/ 0 h 53"/>
                    <a:gd name="T12" fmla="*/ 0 w 64"/>
                    <a:gd name="T13" fmla="*/ 0 h 53"/>
                    <a:gd name="T14" fmla="*/ 0 w 64"/>
                    <a:gd name="T15" fmla="*/ 0 h 53"/>
                    <a:gd name="T16" fmla="*/ 0 w 64"/>
                    <a:gd name="T17" fmla="*/ 0 h 53"/>
                    <a:gd name="T18" fmla="*/ 0 w 64"/>
                    <a:gd name="T19" fmla="*/ 0 h 53"/>
                    <a:gd name="T20" fmla="*/ 0 w 64"/>
                    <a:gd name="T21" fmla="*/ 0 h 53"/>
                    <a:gd name="T22" fmla="*/ 0 w 64"/>
                    <a:gd name="T23" fmla="*/ 0 h 53"/>
                    <a:gd name="T24" fmla="*/ 0 w 64"/>
                    <a:gd name="T25" fmla="*/ 0 h 53"/>
                    <a:gd name="T26" fmla="*/ 0 w 64"/>
                    <a:gd name="T27" fmla="*/ 0 h 53"/>
                    <a:gd name="T28" fmla="*/ 0 w 64"/>
                    <a:gd name="T29" fmla="*/ 0 h 53"/>
                    <a:gd name="T30" fmla="*/ 0 w 64"/>
                    <a:gd name="T31" fmla="*/ 0 h 53"/>
                    <a:gd name="T32" fmla="*/ 0 w 64"/>
                    <a:gd name="T33" fmla="*/ 0 h 53"/>
                    <a:gd name="T34" fmla="*/ 0 w 64"/>
                    <a:gd name="T35" fmla="*/ 0 h 53"/>
                    <a:gd name="T36" fmla="*/ 0 w 64"/>
                    <a:gd name="T37" fmla="*/ 0 h 53"/>
                    <a:gd name="T38" fmla="*/ 0 w 64"/>
                    <a:gd name="T39" fmla="*/ 0 h 53"/>
                    <a:gd name="T40" fmla="*/ 0 w 64"/>
                    <a:gd name="T41" fmla="*/ 0 h 53"/>
                    <a:gd name="T42" fmla="*/ 0 w 64"/>
                    <a:gd name="T43" fmla="*/ 0 h 53"/>
                    <a:gd name="T44" fmla="*/ 0 w 64"/>
                    <a:gd name="T45" fmla="*/ 0 h 53"/>
                    <a:gd name="T46" fmla="*/ 0 w 64"/>
                    <a:gd name="T47" fmla="*/ 0 h 53"/>
                    <a:gd name="T48" fmla="*/ 0 w 64"/>
                    <a:gd name="T49" fmla="*/ 0 h 53"/>
                    <a:gd name="T50" fmla="*/ 0 w 64"/>
                    <a:gd name="T51" fmla="*/ 0 h 53"/>
                    <a:gd name="T52" fmla="*/ 0 w 64"/>
                    <a:gd name="T53" fmla="*/ 0 h 53"/>
                    <a:gd name="T54" fmla="*/ 0 w 64"/>
                    <a:gd name="T55" fmla="*/ 0 h 53"/>
                    <a:gd name="T56" fmla="*/ 0 w 64"/>
                    <a:gd name="T57" fmla="*/ 0 h 53"/>
                    <a:gd name="T58" fmla="*/ 0 w 64"/>
                    <a:gd name="T59" fmla="*/ 0 h 53"/>
                    <a:gd name="T60" fmla="*/ 0 w 64"/>
                    <a:gd name="T61" fmla="*/ 0 h 53"/>
                    <a:gd name="T62" fmla="*/ 0 w 64"/>
                    <a:gd name="T63" fmla="*/ 0 h 53"/>
                    <a:gd name="T64" fmla="*/ 0 w 64"/>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3"/>
                    <a:gd name="T101" fmla="*/ 64 w 64"/>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3">
                      <a:moveTo>
                        <a:pt x="42" y="48"/>
                      </a:moveTo>
                      <a:lnTo>
                        <a:pt x="36" y="50"/>
                      </a:lnTo>
                      <a:lnTo>
                        <a:pt x="30" y="51"/>
                      </a:lnTo>
                      <a:lnTo>
                        <a:pt x="24" y="53"/>
                      </a:lnTo>
                      <a:lnTo>
                        <a:pt x="18" y="53"/>
                      </a:lnTo>
                      <a:lnTo>
                        <a:pt x="12" y="50"/>
                      </a:lnTo>
                      <a:lnTo>
                        <a:pt x="8" y="48"/>
                      </a:lnTo>
                      <a:lnTo>
                        <a:pt x="3" y="46"/>
                      </a:lnTo>
                      <a:lnTo>
                        <a:pt x="1" y="41"/>
                      </a:lnTo>
                      <a:lnTo>
                        <a:pt x="0" y="37"/>
                      </a:lnTo>
                      <a:lnTo>
                        <a:pt x="0" y="32"/>
                      </a:lnTo>
                      <a:lnTo>
                        <a:pt x="0" y="27"/>
                      </a:lnTo>
                      <a:lnTo>
                        <a:pt x="2" y="22"/>
                      </a:lnTo>
                      <a:lnTo>
                        <a:pt x="6" y="17"/>
                      </a:lnTo>
                      <a:lnTo>
                        <a:pt x="10" y="13"/>
                      </a:lnTo>
                      <a:lnTo>
                        <a:pt x="16" y="8"/>
                      </a:lnTo>
                      <a:lnTo>
                        <a:pt x="22" y="5"/>
                      </a:lnTo>
                      <a:lnTo>
                        <a:pt x="27" y="3"/>
                      </a:lnTo>
                      <a:lnTo>
                        <a:pt x="34" y="0"/>
                      </a:lnTo>
                      <a:lnTo>
                        <a:pt x="40" y="0"/>
                      </a:lnTo>
                      <a:lnTo>
                        <a:pt x="45" y="0"/>
                      </a:lnTo>
                      <a:lnTo>
                        <a:pt x="51" y="2"/>
                      </a:lnTo>
                      <a:lnTo>
                        <a:pt x="56" y="4"/>
                      </a:lnTo>
                      <a:lnTo>
                        <a:pt x="60" y="7"/>
                      </a:lnTo>
                      <a:lnTo>
                        <a:pt x="62" y="12"/>
                      </a:lnTo>
                      <a:lnTo>
                        <a:pt x="64" y="16"/>
                      </a:lnTo>
                      <a:lnTo>
                        <a:pt x="64" y="21"/>
                      </a:lnTo>
                      <a:lnTo>
                        <a:pt x="64" y="25"/>
                      </a:lnTo>
                      <a:lnTo>
                        <a:pt x="61" y="31"/>
                      </a:lnTo>
                      <a:lnTo>
                        <a:pt x="58" y="36"/>
                      </a:lnTo>
                      <a:lnTo>
                        <a:pt x="53" y="40"/>
                      </a:lnTo>
                      <a:lnTo>
                        <a:pt x="48" y="45"/>
                      </a:lnTo>
                      <a:lnTo>
                        <a:pt x="42" y="4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6" name="Freeform 162"/>
                <p:cNvSpPr>
                  <a:spLocks/>
                </p:cNvSpPr>
                <p:nvPr/>
              </p:nvSpPr>
              <p:spPr bwMode="auto">
                <a:xfrm>
                  <a:off x="3560" y="1773"/>
                  <a:ext cx="66" cy="99"/>
                </a:xfrm>
                <a:custGeom>
                  <a:avLst/>
                  <a:gdLst>
                    <a:gd name="T0" fmla="*/ 0 w 663"/>
                    <a:gd name="T1" fmla="*/ 0 h 902"/>
                    <a:gd name="T2" fmla="*/ 0 w 663"/>
                    <a:gd name="T3" fmla="*/ 0 h 902"/>
                    <a:gd name="T4" fmla="*/ 0 w 663"/>
                    <a:gd name="T5" fmla="*/ 0 h 902"/>
                    <a:gd name="T6" fmla="*/ 0 w 663"/>
                    <a:gd name="T7" fmla="*/ 0 h 902"/>
                    <a:gd name="T8" fmla="*/ 0 w 663"/>
                    <a:gd name="T9" fmla="*/ 0 h 902"/>
                    <a:gd name="T10" fmla="*/ 0 w 663"/>
                    <a:gd name="T11" fmla="*/ 0 h 902"/>
                    <a:gd name="T12" fmla="*/ 0 w 663"/>
                    <a:gd name="T13" fmla="*/ 0 h 902"/>
                    <a:gd name="T14" fmla="*/ 0 w 663"/>
                    <a:gd name="T15" fmla="*/ 0 h 902"/>
                    <a:gd name="T16" fmla="*/ 0 w 663"/>
                    <a:gd name="T17" fmla="*/ 0 h 902"/>
                    <a:gd name="T18" fmla="*/ 0 w 663"/>
                    <a:gd name="T19" fmla="*/ 0 h 902"/>
                    <a:gd name="T20" fmla="*/ 0 w 663"/>
                    <a:gd name="T21" fmla="*/ 0 h 902"/>
                    <a:gd name="T22" fmla="*/ 0 w 663"/>
                    <a:gd name="T23" fmla="*/ 0 h 902"/>
                    <a:gd name="T24" fmla="*/ 0 w 663"/>
                    <a:gd name="T25" fmla="*/ 0 h 902"/>
                    <a:gd name="T26" fmla="*/ 0 w 663"/>
                    <a:gd name="T27" fmla="*/ 0 h 902"/>
                    <a:gd name="T28" fmla="*/ 0 w 663"/>
                    <a:gd name="T29" fmla="*/ 0 h 902"/>
                    <a:gd name="T30" fmla="*/ 0 w 663"/>
                    <a:gd name="T31" fmla="*/ 0 h 902"/>
                    <a:gd name="T32" fmla="*/ 0 w 663"/>
                    <a:gd name="T33" fmla="*/ 0 h 902"/>
                    <a:gd name="T34" fmla="*/ 0 w 663"/>
                    <a:gd name="T35" fmla="*/ 0 h 902"/>
                    <a:gd name="T36" fmla="*/ 0 w 663"/>
                    <a:gd name="T37" fmla="*/ 0 h 902"/>
                    <a:gd name="T38" fmla="*/ 0 w 663"/>
                    <a:gd name="T39" fmla="*/ 0 h 902"/>
                    <a:gd name="T40" fmla="*/ 0 w 663"/>
                    <a:gd name="T41" fmla="*/ 0 h 902"/>
                    <a:gd name="T42" fmla="*/ 0 w 663"/>
                    <a:gd name="T43" fmla="*/ 0 h 9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3"/>
                    <a:gd name="T67" fmla="*/ 0 h 902"/>
                    <a:gd name="T68" fmla="*/ 663 w 663"/>
                    <a:gd name="T69" fmla="*/ 902 h 9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3" h="902">
                      <a:moveTo>
                        <a:pt x="607" y="894"/>
                      </a:moveTo>
                      <a:lnTo>
                        <a:pt x="0" y="38"/>
                      </a:lnTo>
                      <a:lnTo>
                        <a:pt x="56" y="0"/>
                      </a:lnTo>
                      <a:lnTo>
                        <a:pt x="660" y="857"/>
                      </a:lnTo>
                      <a:lnTo>
                        <a:pt x="662" y="860"/>
                      </a:lnTo>
                      <a:lnTo>
                        <a:pt x="663" y="865"/>
                      </a:lnTo>
                      <a:lnTo>
                        <a:pt x="663" y="870"/>
                      </a:lnTo>
                      <a:lnTo>
                        <a:pt x="662" y="875"/>
                      </a:lnTo>
                      <a:lnTo>
                        <a:pt x="660" y="881"/>
                      </a:lnTo>
                      <a:lnTo>
                        <a:pt x="657" y="885"/>
                      </a:lnTo>
                      <a:lnTo>
                        <a:pt x="652" y="890"/>
                      </a:lnTo>
                      <a:lnTo>
                        <a:pt x="646" y="894"/>
                      </a:lnTo>
                      <a:lnTo>
                        <a:pt x="642" y="898"/>
                      </a:lnTo>
                      <a:lnTo>
                        <a:pt x="636" y="900"/>
                      </a:lnTo>
                      <a:lnTo>
                        <a:pt x="629" y="901"/>
                      </a:lnTo>
                      <a:lnTo>
                        <a:pt x="624" y="902"/>
                      </a:lnTo>
                      <a:lnTo>
                        <a:pt x="619" y="901"/>
                      </a:lnTo>
                      <a:lnTo>
                        <a:pt x="615" y="900"/>
                      </a:lnTo>
                      <a:lnTo>
                        <a:pt x="610" y="898"/>
                      </a:lnTo>
                      <a:lnTo>
                        <a:pt x="607" y="89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7" name="Freeform 163"/>
                <p:cNvSpPr>
                  <a:spLocks/>
                </p:cNvSpPr>
                <p:nvPr/>
              </p:nvSpPr>
              <p:spPr bwMode="auto">
                <a:xfrm>
                  <a:off x="3560" y="1773"/>
                  <a:ext cx="66" cy="99"/>
                </a:xfrm>
                <a:custGeom>
                  <a:avLst/>
                  <a:gdLst>
                    <a:gd name="T0" fmla="*/ 0 w 663"/>
                    <a:gd name="T1" fmla="*/ 0 h 902"/>
                    <a:gd name="T2" fmla="*/ 0 w 663"/>
                    <a:gd name="T3" fmla="*/ 0 h 902"/>
                    <a:gd name="T4" fmla="*/ 0 w 663"/>
                    <a:gd name="T5" fmla="*/ 0 h 902"/>
                    <a:gd name="T6" fmla="*/ 0 w 663"/>
                    <a:gd name="T7" fmla="*/ 0 h 902"/>
                    <a:gd name="T8" fmla="*/ 0 w 663"/>
                    <a:gd name="T9" fmla="*/ 0 h 902"/>
                    <a:gd name="T10" fmla="*/ 0 w 663"/>
                    <a:gd name="T11" fmla="*/ 0 h 902"/>
                    <a:gd name="T12" fmla="*/ 0 w 663"/>
                    <a:gd name="T13" fmla="*/ 0 h 902"/>
                    <a:gd name="T14" fmla="*/ 0 w 663"/>
                    <a:gd name="T15" fmla="*/ 0 h 902"/>
                    <a:gd name="T16" fmla="*/ 0 w 663"/>
                    <a:gd name="T17" fmla="*/ 0 h 902"/>
                    <a:gd name="T18" fmla="*/ 0 w 663"/>
                    <a:gd name="T19" fmla="*/ 0 h 902"/>
                    <a:gd name="T20" fmla="*/ 0 w 663"/>
                    <a:gd name="T21" fmla="*/ 0 h 902"/>
                    <a:gd name="T22" fmla="*/ 0 w 663"/>
                    <a:gd name="T23" fmla="*/ 0 h 902"/>
                    <a:gd name="T24" fmla="*/ 0 w 663"/>
                    <a:gd name="T25" fmla="*/ 0 h 902"/>
                    <a:gd name="T26" fmla="*/ 0 w 663"/>
                    <a:gd name="T27" fmla="*/ 0 h 902"/>
                    <a:gd name="T28" fmla="*/ 0 w 663"/>
                    <a:gd name="T29" fmla="*/ 0 h 902"/>
                    <a:gd name="T30" fmla="*/ 0 w 663"/>
                    <a:gd name="T31" fmla="*/ 0 h 902"/>
                    <a:gd name="T32" fmla="*/ 0 w 663"/>
                    <a:gd name="T33" fmla="*/ 0 h 902"/>
                    <a:gd name="T34" fmla="*/ 0 w 663"/>
                    <a:gd name="T35" fmla="*/ 0 h 902"/>
                    <a:gd name="T36" fmla="*/ 0 w 663"/>
                    <a:gd name="T37" fmla="*/ 0 h 902"/>
                    <a:gd name="T38" fmla="*/ 0 w 663"/>
                    <a:gd name="T39" fmla="*/ 0 h 902"/>
                    <a:gd name="T40" fmla="*/ 0 w 663"/>
                    <a:gd name="T41" fmla="*/ 0 h 902"/>
                    <a:gd name="T42" fmla="*/ 0 w 663"/>
                    <a:gd name="T43" fmla="*/ 0 h 9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3"/>
                    <a:gd name="T67" fmla="*/ 0 h 902"/>
                    <a:gd name="T68" fmla="*/ 663 w 663"/>
                    <a:gd name="T69" fmla="*/ 902 h 9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3" h="902">
                      <a:moveTo>
                        <a:pt x="607" y="894"/>
                      </a:moveTo>
                      <a:lnTo>
                        <a:pt x="0" y="38"/>
                      </a:lnTo>
                      <a:lnTo>
                        <a:pt x="56" y="0"/>
                      </a:lnTo>
                      <a:lnTo>
                        <a:pt x="660" y="857"/>
                      </a:lnTo>
                      <a:lnTo>
                        <a:pt x="662" y="860"/>
                      </a:lnTo>
                      <a:lnTo>
                        <a:pt x="663" y="865"/>
                      </a:lnTo>
                      <a:lnTo>
                        <a:pt x="663" y="870"/>
                      </a:lnTo>
                      <a:lnTo>
                        <a:pt x="662" y="875"/>
                      </a:lnTo>
                      <a:lnTo>
                        <a:pt x="660" y="881"/>
                      </a:lnTo>
                      <a:lnTo>
                        <a:pt x="657" y="885"/>
                      </a:lnTo>
                      <a:lnTo>
                        <a:pt x="652" y="890"/>
                      </a:lnTo>
                      <a:lnTo>
                        <a:pt x="646" y="894"/>
                      </a:lnTo>
                      <a:lnTo>
                        <a:pt x="642" y="898"/>
                      </a:lnTo>
                      <a:lnTo>
                        <a:pt x="636" y="900"/>
                      </a:lnTo>
                      <a:lnTo>
                        <a:pt x="629" y="901"/>
                      </a:lnTo>
                      <a:lnTo>
                        <a:pt x="624" y="902"/>
                      </a:lnTo>
                      <a:lnTo>
                        <a:pt x="619" y="901"/>
                      </a:lnTo>
                      <a:lnTo>
                        <a:pt x="615" y="900"/>
                      </a:lnTo>
                      <a:lnTo>
                        <a:pt x="610" y="898"/>
                      </a:lnTo>
                      <a:lnTo>
                        <a:pt x="607" y="89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58" name="Freeform 164"/>
                <p:cNvSpPr>
                  <a:spLocks/>
                </p:cNvSpPr>
                <p:nvPr/>
              </p:nvSpPr>
              <p:spPr bwMode="auto">
                <a:xfrm>
                  <a:off x="3745" y="1757"/>
                  <a:ext cx="63" cy="123"/>
                </a:xfrm>
                <a:custGeom>
                  <a:avLst/>
                  <a:gdLst>
                    <a:gd name="T0" fmla="*/ 0 w 629"/>
                    <a:gd name="T1" fmla="*/ 0 h 1126"/>
                    <a:gd name="T2" fmla="*/ 0 w 629"/>
                    <a:gd name="T3" fmla="*/ 0 h 1126"/>
                    <a:gd name="T4" fmla="*/ 0 w 629"/>
                    <a:gd name="T5" fmla="*/ 0 h 1126"/>
                    <a:gd name="T6" fmla="*/ 0 w 629"/>
                    <a:gd name="T7" fmla="*/ 0 h 1126"/>
                    <a:gd name="T8" fmla="*/ 0 w 629"/>
                    <a:gd name="T9" fmla="*/ 0 h 1126"/>
                    <a:gd name="T10" fmla="*/ 0 w 629"/>
                    <a:gd name="T11" fmla="*/ 0 h 1126"/>
                    <a:gd name="T12" fmla="*/ 0 w 629"/>
                    <a:gd name="T13" fmla="*/ 0 h 1126"/>
                    <a:gd name="T14" fmla="*/ 0 w 629"/>
                    <a:gd name="T15" fmla="*/ 0 h 1126"/>
                    <a:gd name="T16" fmla="*/ 0 w 629"/>
                    <a:gd name="T17" fmla="*/ 0 h 1126"/>
                    <a:gd name="T18" fmla="*/ 0 w 629"/>
                    <a:gd name="T19" fmla="*/ 0 h 1126"/>
                    <a:gd name="T20" fmla="*/ 0 w 629"/>
                    <a:gd name="T21" fmla="*/ 0 h 1126"/>
                    <a:gd name="T22" fmla="*/ 0 w 629"/>
                    <a:gd name="T23" fmla="*/ 0 h 1126"/>
                    <a:gd name="T24" fmla="*/ 0 w 629"/>
                    <a:gd name="T25" fmla="*/ 0 h 1126"/>
                    <a:gd name="T26" fmla="*/ 0 w 629"/>
                    <a:gd name="T27" fmla="*/ 0 h 1126"/>
                    <a:gd name="T28" fmla="*/ 0 w 629"/>
                    <a:gd name="T29" fmla="*/ 0 h 1126"/>
                    <a:gd name="T30" fmla="*/ 0 w 629"/>
                    <a:gd name="T31" fmla="*/ 0 h 1126"/>
                    <a:gd name="T32" fmla="*/ 0 w 629"/>
                    <a:gd name="T33" fmla="*/ 0 h 1126"/>
                    <a:gd name="T34" fmla="*/ 0 w 629"/>
                    <a:gd name="T35" fmla="*/ 0 h 1126"/>
                    <a:gd name="T36" fmla="*/ 0 w 629"/>
                    <a:gd name="T37" fmla="*/ 0 h 1126"/>
                    <a:gd name="T38" fmla="*/ 0 w 629"/>
                    <a:gd name="T39" fmla="*/ 0 h 1126"/>
                    <a:gd name="T40" fmla="*/ 0 w 629"/>
                    <a:gd name="T41" fmla="*/ 0 h 1126"/>
                    <a:gd name="T42" fmla="*/ 0 w 629"/>
                    <a:gd name="T43" fmla="*/ 0 h 1126"/>
                    <a:gd name="T44" fmla="*/ 0 w 629"/>
                    <a:gd name="T45" fmla="*/ 0 h 1126"/>
                    <a:gd name="T46" fmla="*/ 0 w 629"/>
                    <a:gd name="T47" fmla="*/ 0 h 1126"/>
                    <a:gd name="T48" fmla="*/ 0 w 629"/>
                    <a:gd name="T49" fmla="*/ 0 h 1126"/>
                    <a:gd name="T50" fmla="*/ 0 w 629"/>
                    <a:gd name="T51" fmla="*/ 0 h 1126"/>
                    <a:gd name="T52" fmla="*/ 0 w 629"/>
                    <a:gd name="T53" fmla="*/ 0 h 1126"/>
                    <a:gd name="T54" fmla="*/ 0 w 629"/>
                    <a:gd name="T55" fmla="*/ 0 h 1126"/>
                    <a:gd name="T56" fmla="*/ 0 w 629"/>
                    <a:gd name="T57" fmla="*/ 0 h 1126"/>
                    <a:gd name="T58" fmla="*/ 0 w 629"/>
                    <a:gd name="T59" fmla="*/ 0 h 1126"/>
                    <a:gd name="T60" fmla="*/ 0 w 629"/>
                    <a:gd name="T61" fmla="*/ 0 h 1126"/>
                    <a:gd name="T62" fmla="*/ 0 w 629"/>
                    <a:gd name="T63" fmla="*/ 0 h 1126"/>
                    <a:gd name="T64" fmla="*/ 0 w 629"/>
                    <a:gd name="T65" fmla="*/ 0 h 1126"/>
                    <a:gd name="T66" fmla="*/ 0 w 629"/>
                    <a:gd name="T67" fmla="*/ 0 h 1126"/>
                    <a:gd name="T68" fmla="*/ 0 w 629"/>
                    <a:gd name="T69" fmla="*/ 0 h 1126"/>
                    <a:gd name="T70" fmla="*/ 0 w 629"/>
                    <a:gd name="T71" fmla="*/ 0 h 1126"/>
                    <a:gd name="T72" fmla="*/ 0 w 629"/>
                    <a:gd name="T73" fmla="*/ 0 h 1126"/>
                    <a:gd name="T74" fmla="*/ 0 w 629"/>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9"/>
                    <a:gd name="T115" fmla="*/ 0 h 1126"/>
                    <a:gd name="T116" fmla="*/ 629 w 629"/>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9" h="1126">
                      <a:moveTo>
                        <a:pt x="59" y="6"/>
                      </a:moveTo>
                      <a:lnTo>
                        <a:pt x="628" y="1087"/>
                      </a:lnTo>
                      <a:lnTo>
                        <a:pt x="629" y="1090"/>
                      </a:lnTo>
                      <a:lnTo>
                        <a:pt x="629" y="1095"/>
                      </a:lnTo>
                      <a:lnTo>
                        <a:pt x="628" y="1098"/>
                      </a:lnTo>
                      <a:lnTo>
                        <a:pt x="626" y="1103"/>
                      </a:lnTo>
                      <a:lnTo>
                        <a:pt x="621" y="1107"/>
                      </a:lnTo>
                      <a:lnTo>
                        <a:pt x="618" y="1112"/>
                      </a:lnTo>
                      <a:lnTo>
                        <a:pt x="612" y="1115"/>
                      </a:lnTo>
                      <a:lnTo>
                        <a:pt x="607" y="1119"/>
                      </a:lnTo>
                      <a:lnTo>
                        <a:pt x="601" y="1121"/>
                      </a:lnTo>
                      <a:lnTo>
                        <a:pt x="594" y="1123"/>
                      </a:lnTo>
                      <a:lnTo>
                        <a:pt x="589" y="1124"/>
                      </a:lnTo>
                      <a:lnTo>
                        <a:pt x="583" y="1126"/>
                      </a:lnTo>
                      <a:lnTo>
                        <a:pt x="578" y="1126"/>
                      </a:lnTo>
                      <a:lnTo>
                        <a:pt x="574" y="1123"/>
                      </a:lnTo>
                      <a:lnTo>
                        <a:pt x="570" y="1122"/>
                      </a:lnTo>
                      <a:lnTo>
                        <a:pt x="568" y="1119"/>
                      </a:lnTo>
                      <a:lnTo>
                        <a:pt x="1" y="37"/>
                      </a:lnTo>
                      <a:lnTo>
                        <a:pt x="0" y="34"/>
                      </a:lnTo>
                      <a:lnTo>
                        <a:pt x="0" y="30"/>
                      </a:lnTo>
                      <a:lnTo>
                        <a:pt x="1" y="26"/>
                      </a:lnTo>
                      <a:lnTo>
                        <a:pt x="3" y="21"/>
                      </a:lnTo>
                      <a:lnTo>
                        <a:pt x="7" y="17"/>
                      </a:lnTo>
                      <a:lnTo>
                        <a:pt x="11" y="13"/>
                      </a:lnTo>
                      <a:lnTo>
                        <a:pt x="16" y="10"/>
                      </a:lnTo>
                      <a:lnTo>
                        <a:pt x="22" y="6"/>
                      </a:lnTo>
                      <a:lnTo>
                        <a:pt x="27" y="3"/>
                      </a:lnTo>
                      <a:lnTo>
                        <a:pt x="33" y="2"/>
                      </a:lnTo>
                      <a:lnTo>
                        <a:pt x="39" y="1"/>
                      </a:lnTo>
                      <a:lnTo>
                        <a:pt x="44" y="0"/>
                      </a:lnTo>
                      <a:lnTo>
                        <a:pt x="49" y="1"/>
                      </a:lnTo>
                      <a:lnTo>
                        <a:pt x="53" y="2"/>
                      </a:lnTo>
                      <a:lnTo>
                        <a:pt x="57" y="4"/>
                      </a:lnTo>
                      <a:lnTo>
                        <a:pt x="59"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59" name="Freeform 165"/>
                <p:cNvSpPr>
                  <a:spLocks/>
                </p:cNvSpPr>
                <p:nvPr/>
              </p:nvSpPr>
              <p:spPr bwMode="auto">
                <a:xfrm>
                  <a:off x="3745" y="1757"/>
                  <a:ext cx="63" cy="123"/>
                </a:xfrm>
                <a:custGeom>
                  <a:avLst/>
                  <a:gdLst>
                    <a:gd name="T0" fmla="*/ 0 w 629"/>
                    <a:gd name="T1" fmla="*/ 0 h 1126"/>
                    <a:gd name="T2" fmla="*/ 0 w 629"/>
                    <a:gd name="T3" fmla="*/ 0 h 1126"/>
                    <a:gd name="T4" fmla="*/ 0 w 629"/>
                    <a:gd name="T5" fmla="*/ 0 h 1126"/>
                    <a:gd name="T6" fmla="*/ 0 w 629"/>
                    <a:gd name="T7" fmla="*/ 0 h 1126"/>
                    <a:gd name="T8" fmla="*/ 0 w 629"/>
                    <a:gd name="T9" fmla="*/ 0 h 1126"/>
                    <a:gd name="T10" fmla="*/ 0 w 629"/>
                    <a:gd name="T11" fmla="*/ 0 h 1126"/>
                    <a:gd name="T12" fmla="*/ 0 w 629"/>
                    <a:gd name="T13" fmla="*/ 0 h 1126"/>
                    <a:gd name="T14" fmla="*/ 0 w 629"/>
                    <a:gd name="T15" fmla="*/ 0 h 1126"/>
                    <a:gd name="T16" fmla="*/ 0 w 629"/>
                    <a:gd name="T17" fmla="*/ 0 h 1126"/>
                    <a:gd name="T18" fmla="*/ 0 w 629"/>
                    <a:gd name="T19" fmla="*/ 0 h 1126"/>
                    <a:gd name="T20" fmla="*/ 0 w 629"/>
                    <a:gd name="T21" fmla="*/ 0 h 1126"/>
                    <a:gd name="T22" fmla="*/ 0 w 629"/>
                    <a:gd name="T23" fmla="*/ 0 h 1126"/>
                    <a:gd name="T24" fmla="*/ 0 w 629"/>
                    <a:gd name="T25" fmla="*/ 0 h 1126"/>
                    <a:gd name="T26" fmla="*/ 0 w 629"/>
                    <a:gd name="T27" fmla="*/ 0 h 1126"/>
                    <a:gd name="T28" fmla="*/ 0 w 629"/>
                    <a:gd name="T29" fmla="*/ 0 h 1126"/>
                    <a:gd name="T30" fmla="*/ 0 w 629"/>
                    <a:gd name="T31" fmla="*/ 0 h 1126"/>
                    <a:gd name="T32" fmla="*/ 0 w 629"/>
                    <a:gd name="T33" fmla="*/ 0 h 1126"/>
                    <a:gd name="T34" fmla="*/ 0 w 629"/>
                    <a:gd name="T35" fmla="*/ 0 h 1126"/>
                    <a:gd name="T36" fmla="*/ 0 w 629"/>
                    <a:gd name="T37" fmla="*/ 0 h 1126"/>
                    <a:gd name="T38" fmla="*/ 0 w 629"/>
                    <a:gd name="T39" fmla="*/ 0 h 1126"/>
                    <a:gd name="T40" fmla="*/ 0 w 629"/>
                    <a:gd name="T41" fmla="*/ 0 h 1126"/>
                    <a:gd name="T42" fmla="*/ 0 w 629"/>
                    <a:gd name="T43" fmla="*/ 0 h 1126"/>
                    <a:gd name="T44" fmla="*/ 0 w 629"/>
                    <a:gd name="T45" fmla="*/ 0 h 1126"/>
                    <a:gd name="T46" fmla="*/ 0 w 629"/>
                    <a:gd name="T47" fmla="*/ 0 h 1126"/>
                    <a:gd name="T48" fmla="*/ 0 w 629"/>
                    <a:gd name="T49" fmla="*/ 0 h 1126"/>
                    <a:gd name="T50" fmla="*/ 0 w 629"/>
                    <a:gd name="T51" fmla="*/ 0 h 1126"/>
                    <a:gd name="T52" fmla="*/ 0 w 629"/>
                    <a:gd name="T53" fmla="*/ 0 h 1126"/>
                    <a:gd name="T54" fmla="*/ 0 w 629"/>
                    <a:gd name="T55" fmla="*/ 0 h 1126"/>
                    <a:gd name="T56" fmla="*/ 0 w 629"/>
                    <a:gd name="T57" fmla="*/ 0 h 1126"/>
                    <a:gd name="T58" fmla="*/ 0 w 629"/>
                    <a:gd name="T59" fmla="*/ 0 h 1126"/>
                    <a:gd name="T60" fmla="*/ 0 w 629"/>
                    <a:gd name="T61" fmla="*/ 0 h 1126"/>
                    <a:gd name="T62" fmla="*/ 0 w 629"/>
                    <a:gd name="T63" fmla="*/ 0 h 1126"/>
                    <a:gd name="T64" fmla="*/ 0 w 629"/>
                    <a:gd name="T65" fmla="*/ 0 h 1126"/>
                    <a:gd name="T66" fmla="*/ 0 w 629"/>
                    <a:gd name="T67" fmla="*/ 0 h 1126"/>
                    <a:gd name="T68" fmla="*/ 0 w 629"/>
                    <a:gd name="T69" fmla="*/ 0 h 1126"/>
                    <a:gd name="T70" fmla="*/ 0 w 629"/>
                    <a:gd name="T71" fmla="*/ 0 h 1126"/>
                    <a:gd name="T72" fmla="*/ 0 w 629"/>
                    <a:gd name="T73" fmla="*/ 0 h 1126"/>
                    <a:gd name="T74" fmla="*/ 0 w 629"/>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9"/>
                    <a:gd name="T115" fmla="*/ 0 h 1126"/>
                    <a:gd name="T116" fmla="*/ 629 w 629"/>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9" h="1126">
                      <a:moveTo>
                        <a:pt x="59" y="6"/>
                      </a:moveTo>
                      <a:lnTo>
                        <a:pt x="628" y="1087"/>
                      </a:lnTo>
                      <a:lnTo>
                        <a:pt x="629" y="1090"/>
                      </a:lnTo>
                      <a:lnTo>
                        <a:pt x="629" y="1095"/>
                      </a:lnTo>
                      <a:lnTo>
                        <a:pt x="628" y="1098"/>
                      </a:lnTo>
                      <a:lnTo>
                        <a:pt x="626" y="1103"/>
                      </a:lnTo>
                      <a:lnTo>
                        <a:pt x="621" y="1107"/>
                      </a:lnTo>
                      <a:lnTo>
                        <a:pt x="618" y="1112"/>
                      </a:lnTo>
                      <a:lnTo>
                        <a:pt x="612" y="1115"/>
                      </a:lnTo>
                      <a:lnTo>
                        <a:pt x="607" y="1119"/>
                      </a:lnTo>
                      <a:lnTo>
                        <a:pt x="601" y="1121"/>
                      </a:lnTo>
                      <a:lnTo>
                        <a:pt x="594" y="1123"/>
                      </a:lnTo>
                      <a:lnTo>
                        <a:pt x="589" y="1124"/>
                      </a:lnTo>
                      <a:lnTo>
                        <a:pt x="583" y="1126"/>
                      </a:lnTo>
                      <a:lnTo>
                        <a:pt x="578" y="1126"/>
                      </a:lnTo>
                      <a:lnTo>
                        <a:pt x="574" y="1123"/>
                      </a:lnTo>
                      <a:lnTo>
                        <a:pt x="570" y="1122"/>
                      </a:lnTo>
                      <a:lnTo>
                        <a:pt x="568" y="1119"/>
                      </a:lnTo>
                      <a:lnTo>
                        <a:pt x="1" y="37"/>
                      </a:lnTo>
                      <a:lnTo>
                        <a:pt x="0" y="34"/>
                      </a:lnTo>
                      <a:lnTo>
                        <a:pt x="0" y="30"/>
                      </a:lnTo>
                      <a:lnTo>
                        <a:pt x="1" y="26"/>
                      </a:lnTo>
                      <a:lnTo>
                        <a:pt x="3" y="21"/>
                      </a:lnTo>
                      <a:lnTo>
                        <a:pt x="7" y="17"/>
                      </a:lnTo>
                      <a:lnTo>
                        <a:pt x="11" y="13"/>
                      </a:lnTo>
                      <a:lnTo>
                        <a:pt x="16" y="10"/>
                      </a:lnTo>
                      <a:lnTo>
                        <a:pt x="22" y="6"/>
                      </a:lnTo>
                      <a:lnTo>
                        <a:pt x="27" y="3"/>
                      </a:lnTo>
                      <a:lnTo>
                        <a:pt x="33" y="2"/>
                      </a:lnTo>
                      <a:lnTo>
                        <a:pt x="39" y="1"/>
                      </a:lnTo>
                      <a:lnTo>
                        <a:pt x="44" y="0"/>
                      </a:lnTo>
                      <a:lnTo>
                        <a:pt x="49" y="1"/>
                      </a:lnTo>
                      <a:lnTo>
                        <a:pt x="53" y="2"/>
                      </a:lnTo>
                      <a:lnTo>
                        <a:pt x="57" y="4"/>
                      </a:lnTo>
                      <a:lnTo>
                        <a:pt x="59"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60" name="Freeform 166"/>
                <p:cNvSpPr>
                  <a:spLocks/>
                </p:cNvSpPr>
                <p:nvPr/>
              </p:nvSpPr>
              <p:spPr bwMode="auto">
                <a:xfrm>
                  <a:off x="3802" y="187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3" y="7"/>
                      </a:moveTo>
                      <a:lnTo>
                        <a:pt x="29" y="4"/>
                      </a:lnTo>
                      <a:lnTo>
                        <a:pt x="35" y="1"/>
                      </a:lnTo>
                      <a:lnTo>
                        <a:pt x="41" y="0"/>
                      </a:lnTo>
                      <a:lnTo>
                        <a:pt x="46" y="0"/>
                      </a:lnTo>
                      <a:lnTo>
                        <a:pt x="52" y="0"/>
                      </a:lnTo>
                      <a:lnTo>
                        <a:pt x="56" y="1"/>
                      </a:lnTo>
                      <a:lnTo>
                        <a:pt x="59" y="4"/>
                      </a:lnTo>
                      <a:lnTo>
                        <a:pt x="61" y="6"/>
                      </a:lnTo>
                      <a:lnTo>
                        <a:pt x="62" y="9"/>
                      </a:lnTo>
                      <a:lnTo>
                        <a:pt x="62" y="14"/>
                      </a:lnTo>
                      <a:lnTo>
                        <a:pt x="61" y="17"/>
                      </a:lnTo>
                      <a:lnTo>
                        <a:pt x="59" y="22"/>
                      </a:lnTo>
                      <a:lnTo>
                        <a:pt x="54" y="26"/>
                      </a:lnTo>
                      <a:lnTo>
                        <a:pt x="51" y="31"/>
                      </a:lnTo>
                      <a:lnTo>
                        <a:pt x="45" y="34"/>
                      </a:lnTo>
                      <a:lnTo>
                        <a:pt x="40" y="38"/>
                      </a:lnTo>
                      <a:lnTo>
                        <a:pt x="34" y="40"/>
                      </a:lnTo>
                      <a:lnTo>
                        <a:pt x="27" y="42"/>
                      </a:lnTo>
                      <a:lnTo>
                        <a:pt x="22" y="43"/>
                      </a:lnTo>
                      <a:lnTo>
                        <a:pt x="16" y="45"/>
                      </a:lnTo>
                      <a:lnTo>
                        <a:pt x="11" y="45"/>
                      </a:lnTo>
                      <a:lnTo>
                        <a:pt x="7" y="42"/>
                      </a:lnTo>
                      <a:lnTo>
                        <a:pt x="3" y="41"/>
                      </a:lnTo>
                      <a:lnTo>
                        <a:pt x="1" y="38"/>
                      </a:lnTo>
                      <a:lnTo>
                        <a:pt x="0" y="34"/>
                      </a:lnTo>
                      <a:lnTo>
                        <a:pt x="0" y="31"/>
                      </a:lnTo>
                      <a:lnTo>
                        <a:pt x="2" y="26"/>
                      </a:lnTo>
                      <a:lnTo>
                        <a:pt x="5" y="22"/>
                      </a:lnTo>
                      <a:lnTo>
                        <a:pt x="8" y="18"/>
                      </a:lnTo>
                      <a:lnTo>
                        <a:pt x="12" y="14"/>
                      </a:lnTo>
                      <a:lnTo>
                        <a:pt x="17" y="9"/>
                      </a:lnTo>
                      <a:lnTo>
                        <a:pt x="23"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61" name="Freeform 167"/>
                <p:cNvSpPr>
                  <a:spLocks/>
                </p:cNvSpPr>
                <p:nvPr/>
              </p:nvSpPr>
              <p:spPr bwMode="auto">
                <a:xfrm>
                  <a:off x="3802" y="187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3" y="7"/>
                      </a:moveTo>
                      <a:lnTo>
                        <a:pt x="29" y="4"/>
                      </a:lnTo>
                      <a:lnTo>
                        <a:pt x="35" y="1"/>
                      </a:lnTo>
                      <a:lnTo>
                        <a:pt x="41" y="0"/>
                      </a:lnTo>
                      <a:lnTo>
                        <a:pt x="46" y="0"/>
                      </a:lnTo>
                      <a:lnTo>
                        <a:pt x="52" y="0"/>
                      </a:lnTo>
                      <a:lnTo>
                        <a:pt x="56" y="1"/>
                      </a:lnTo>
                      <a:lnTo>
                        <a:pt x="59" y="4"/>
                      </a:lnTo>
                      <a:lnTo>
                        <a:pt x="61" y="6"/>
                      </a:lnTo>
                      <a:lnTo>
                        <a:pt x="62" y="9"/>
                      </a:lnTo>
                      <a:lnTo>
                        <a:pt x="62" y="14"/>
                      </a:lnTo>
                      <a:lnTo>
                        <a:pt x="61" y="17"/>
                      </a:lnTo>
                      <a:lnTo>
                        <a:pt x="59" y="22"/>
                      </a:lnTo>
                      <a:lnTo>
                        <a:pt x="54" y="26"/>
                      </a:lnTo>
                      <a:lnTo>
                        <a:pt x="51" y="31"/>
                      </a:lnTo>
                      <a:lnTo>
                        <a:pt x="45" y="34"/>
                      </a:lnTo>
                      <a:lnTo>
                        <a:pt x="40" y="38"/>
                      </a:lnTo>
                      <a:lnTo>
                        <a:pt x="34" y="40"/>
                      </a:lnTo>
                      <a:lnTo>
                        <a:pt x="27" y="42"/>
                      </a:lnTo>
                      <a:lnTo>
                        <a:pt x="22" y="43"/>
                      </a:lnTo>
                      <a:lnTo>
                        <a:pt x="16" y="45"/>
                      </a:lnTo>
                      <a:lnTo>
                        <a:pt x="11" y="45"/>
                      </a:lnTo>
                      <a:lnTo>
                        <a:pt x="7" y="42"/>
                      </a:lnTo>
                      <a:lnTo>
                        <a:pt x="3" y="41"/>
                      </a:lnTo>
                      <a:lnTo>
                        <a:pt x="1" y="38"/>
                      </a:lnTo>
                      <a:lnTo>
                        <a:pt x="0" y="34"/>
                      </a:lnTo>
                      <a:lnTo>
                        <a:pt x="0" y="31"/>
                      </a:lnTo>
                      <a:lnTo>
                        <a:pt x="2" y="26"/>
                      </a:lnTo>
                      <a:lnTo>
                        <a:pt x="5" y="22"/>
                      </a:lnTo>
                      <a:lnTo>
                        <a:pt x="8" y="18"/>
                      </a:lnTo>
                      <a:lnTo>
                        <a:pt x="12" y="14"/>
                      </a:lnTo>
                      <a:lnTo>
                        <a:pt x="17" y="9"/>
                      </a:lnTo>
                      <a:lnTo>
                        <a:pt x="23"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62" name="Freeform 168"/>
                <p:cNvSpPr>
                  <a:spLocks/>
                </p:cNvSpPr>
                <p:nvPr/>
              </p:nvSpPr>
              <p:spPr bwMode="auto">
                <a:xfrm>
                  <a:off x="3192" y="1882"/>
                  <a:ext cx="241" cy="199"/>
                </a:xfrm>
                <a:custGeom>
                  <a:avLst/>
                  <a:gdLst>
                    <a:gd name="T0" fmla="*/ 0 w 2398"/>
                    <a:gd name="T1" fmla="*/ 0 h 1819"/>
                    <a:gd name="T2" fmla="*/ 0 w 2398"/>
                    <a:gd name="T3" fmla="*/ 0 h 1819"/>
                    <a:gd name="T4" fmla="*/ 0 w 2398"/>
                    <a:gd name="T5" fmla="*/ 0 h 1819"/>
                    <a:gd name="T6" fmla="*/ 0 w 2398"/>
                    <a:gd name="T7" fmla="*/ 0 h 1819"/>
                    <a:gd name="T8" fmla="*/ 0 w 2398"/>
                    <a:gd name="T9" fmla="*/ 0 h 1819"/>
                    <a:gd name="T10" fmla="*/ 0 w 2398"/>
                    <a:gd name="T11" fmla="*/ 0 h 1819"/>
                    <a:gd name="T12" fmla="*/ 0 w 2398"/>
                    <a:gd name="T13" fmla="*/ 0 h 1819"/>
                    <a:gd name="T14" fmla="*/ 0 60000 65536"/>
                    <a:gd name="T15" fmla="*/ 0 60000 65536"/>
                    <a:gd name="T16" fmla="*/ 0 60000 65536"/>
                    <a:gd name="T17" fmla="*/ 0 60000 65536"/>
                    <a:gd name="T18" fmla="*/ 0 60000 65536"/>
                    <a:gd name="T19" fmla="*/ 0 60000 65536"/>
                    <a:gd name="T20" fmla="*/ 0 60000 65536"/>
                    <a:gd name="T21" fmla="*/ 0 w 2398"/>
                    <a:gd name="T22" fmla="*/ 0 h 1819"/>
                    <a:gd name="T23" fmla="*/ 2398 w 2398"/>
                    <a:gd name="T24" fmla="*/ 1819 h 18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8" h="1819">
                      <a:moveTo>
                        <a:pt x="731" y="0"/>
                      </a:moveTo>
                      <a:lnTo>
                        <a:pt x="2398" y="90"/>
                      </a:lnTo>
                      <a:lnTo>
                        <a:pt x="1974" y="1391"/>
                      </a:lnTo>
                      <a:lnTo>
                        <a:pt x="1700" y="1819"/>
                      </a:lnTo>
                      <a:lnTo>
                        <a:pt x="0" y="1660"/>
                      </a:lnTo>
                      <a:lnTo>
                        <a:pt x="360" y="320"/>
                      </a:lnTo>
                      <a:lnTo>
                        <a:pt x="731"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63" name="Freeform 169"/>
                <p:cNvSpPr>
                  <a:spLocks/>
                </p:cNvSpPr>
                <p:nvPr/>
              </p:nvSpPr>
              <p:spPr bwMode="auto">
                <a:xfrm>
                  <a:off x="3192" y="1882"/>
                  <a:ext cx="241" cy="199"/>
                </a:xfrm>
                <a:custGeom>
                  <a:avLst/>
                  <a:gdLst>
                    <a:gd name="T0" fmla="*/ 0 w 2398"/>
                    <a:gd name="T1" fmla="*/ 0 h 1819"/>
                    <a:gd name="T2" fmla="*/ 0 w 2398"/>
                    <a:gd name="T3" fmla="*/ 0 h 1819"/>
                    <a:gd name="T4" fmla="*/ 0 w 2398"/>
                    <a:gd name="T5" fmla="*/ 0 h 1819"/>
                    <a:gd name="T6" fmla="*/ 0 w 2398"/>
                    <a:gd name="T7" fmla="*/ 0 h 1819"/>
                    <a:gd name="T8" fmla="*/ 0 w 2398"/>
                    <a:gd name="T9" fmla="*/ 0 h 1819"/>
                    <a:gd name="T10" fmla="*/ 0 w 2398"/>
                    <a:gd name="T11" fmla="*/ 0 h 1819"/>
                    <a:gd name="T12" fmla="*/ 0 w 2398"/>
                    <a:gd name="T13" fmla="*/ 0 h 1819"/>
                    <a:gd name="T14" fmla="*/ 0 60000 65536"/>
                    <a:gd name="T15" fmla="*/ 0 60000 65536"/>
                    <a:gd name="T16" fmla="*/ 0 60000 65536"/>
                    <a:gd name="T17" fmla="*/ 0 60000 65536"/>
                    <a:gd name="T18" fmla="*/ 0 60000 65536"/>
                    <a:gd name="T19" fmla="*/ 0 60000 65536"/>
                    <a:gd name="T20" fmla="*/ 0 60000 65536"/>
                    <a:gd name="T21" fmla="*/ 0 w 2398"/>
                    <a:gd name="T22" fmla="*/ 0 h 1819"/>
                    <a:gd name="T23" fmla="*/ 2398 w 2398"/>
                    <a:gd name="T24" fmla="*/ 1819 h 18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98" h="1819">
                      <a:moveTo>
                        <a:pt x="731" y="0"/>
                      </a:moveTo>
                      <a:lnTo>
                        <a:pt x="2398" y="90"/>
                      </a:lnTo>
                      <a:lnTo>
                        <a:pt x="1974" y="1391"/>
                      </a:lnTo>
                      <a:lnTo>
                        <a:pt x="1700" y="1819"/>
                      </a:lnTo>
                      <a:lnTo>
                        <a:pt x="0" y="1660"/>
                      </a:lnTo>
                      <a:lnTo>
                        <a:pt x="360" y="320"/>
                      </a:lnTo>
                      <a:lnTo>
                        <a:pt x="731"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64" name="Line 170"/>
                <p:cNvSpPr>
                  <a:spLocks noChangeShapeType="1"/>
                </p:cNvSpPr>
                <p:nvPr/>
              </p:nvSpPr>
              <p:spPr bwMode="auto">
                <a:xfrm flipH="1">
                  <a:off x="3228" y="1892"/>
                  <a:ext cx="205" cy="2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65" name="Line 171"/>
                <p:cNvSpPr>
                  <a:spLocks noChangeShapeType="1"/>
                </p:cNvSpPr>
                <p:nvPr/>
              </p:nvSpPr>
              <p:spPr bwMode="auto">
                <a:xfrm flipH="1">
                  <a:off x="3363" y="1892"/>
                  <a:ext cx="70" cy="18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66" name="Line 172"/>
                <p:cNvSpPr>
                  <a:spLocks noChangeShapeType="1"/>
                </p:cNvSpPr>
                <p:nvPr/>
              </p:nvSpPr>
              <p:spPr bwMode="auto">
                <a:xfrm>
                  <a:off x="3228" y="1917"/>
                  <a:ext cx="135"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67" name="Freeform 173"/>
                <p:cNvSpPr>
                  <a:spLocks/>
                </p:cNvSpPr>
                <p:nvPr/>
              </p:nvSpPr>
              <p:spPr bwMode="auto">
                <a:xfrm>
                  <a:off x="3406" y="1215"/>
                  <a:ext cx="73" cy="117"/>
                </a:xfrm>
                <a:custGeom>
                  <a:avLst/>
                  <a:gdLst>
                    <a:gd name="T0" fmla="*/ 0 w 719"/>
                    <a:gd name="T1" fmla="*/ 0 h 1080"/>
                    <a:gd name="T2" fmla="*/ 0 w 719"/>
                    <a:gd name="T3" fmla="*/ 0 h 1080"/>
                    <a:gd name="T4" fmla="*/ 0 w 719"/>
                    <a:gd name="T5" fmla="*/ 0 h 1080"/>
                    <a:gd name="T6" fmla="*/ 0 w 719"/>
                    <a:gd name="T7" fmla="*/ 0 h 1080"/>
                    <a:gd name="T8" fmla="*/ 0 w 719"/>
                    <a:gd name="T9" fmla="*/ 0 h 1080"/>
                    <a:gd name="T10" fmla="*/ 0 w 719"/>
                    <a:gd name="T11" fmla="*/ 0 h 1080"/>
                    <a:gd name="T12" fmla="*/ 0 w 719"/>
                    <a:gd name="T13" fmla="*/ 0 h 1080"/>
                    <a:gd name="T14" fmla="*/ 0 w 719"/>
                    <a:gd name="T15" fmla="*/ 0 h 1080"/>
                    <a:gd name="T16" fmla="*/ 0 w 719"/>
                    <a:gd name="T17" fmla="*/ 0 h 1080"/>
                    <a:gd name="T18" fmla="*/ 0 w 719"/>
                    <a:gd name="T19" fmla="*/ 0 h 1080"/>
                    <a:gd name="T20" fmla="*/ 0 w 719"/>
                    <a:gd name="T21" fmla="*/ 0 h 1080"/>
                    <a:gd name="T22" fmla="*/ 0 w 719"/>
                    <a:gd name="T23" fmla="*/ 0 h 1080"/>
                    <a:gd name="T24" fmla="*/ 0 w 719"/>
                    <a:gd name="T25" fmla="*/ 0 h 1080"/>
                    <a:gd name="T26" fmla="*/ 0 w 719"/>
                    <a:gd name="T27" fmla="*/ 0 h 1080"/>
                    <a:gd name="T28" fmla="*/ 0 w 719"/>
                    <a:gd name="T29" fmla="*/ 0 h 1080"/>
                    <a:gd name="T30" fmla="*/ 0 w 719"/>
                    <a:gd name="T31" fmla="*/ 0 h 1080"/>
                    <a:gd name="T32" fmla="*/ 0 w 719"/>
                    <a:gd name="T33" fmla="*/ 0 h 1080"/>
                    <a:gd name="T34" fmla="*/ 0 w 719"/>
                    <a:gd name="T35" fmla="*/ 0 h 1080"/>
                    <a:gd name="T36" fmla="*/ 0 w 719"/>
                    <a:gd name="T37" fmla="*/ 0 h 1080"/>
                    <a:gd name="T38" fmla="*/ 0 w 719"/>
                    <a:gd name="T39" fmla="*/ 0 h 1080"/>
                    <a:gd name="T40" fmla="*/ 0 w 719"/>
                    <a:gd name="T41" fmla="*/ 0 h 1080"/>
                    <a:gd name="T42" fmla="*/ 0 w 719"/>
                    <a:gd name="T43" fmla="*/ 0 h 1080"/>
                    <a:gd name="T44" fmla="*/ 0 w 719"/>
                    <a:gd name="T45" fmla="*/ 0 h 1080"/>
                    <a:gd name="T46" fmla="*/ 0 w 719"/>
                    <a:gd name="T47" fmla="*/ 0 h 1080"/>
                    <a:gd name="T48" fmla="*/ 0 w 719"/>
                    <a:gd name="T49" fmla="*/ 0 h 1080"/>
                    <a:gd name="T50" fmla="*/ 0 w 719"/>
                    <a:gd name="T51" fmla="*/ 0 h 1080"/>
                    <a:gd name="T52" fmla="*/ 0 w 719"/>
                    <a:gd name="T53" fmla="*/ 0 h 1080"/>
                    <a:gd name="T54" fmla="*/ 0 w 719"/>
                    <a:gd name="T55" fmla="*/ 0 h 1080"/>
                    <a:gd name="T56" fmla="*/ 0 w 719"/>
                    <a:gd name="T57" fmla="*/ 0 h 1080"/>
                    <a:gd name="T58" fmla="*/ 0 w 719"/>
                    <a:gd name="T59" fmla="*/ 0 h 1080"/>
                    <a:gd name="T60" fmla="*/ 0 w 719"/>
                    <a:gd name="T61" fmla="*/ 0 h 1080"/>
                    <a:gd name="T62" fmla="*/ 0 w 719"/>
                    <a:gd name="T63" fmla="*/ 0 h 1080"/>
                    <a:gd name="T64" fmla="*/ 0 w 719"/>
                    <a:gd name="T65" fmla="*/ 0 h 1080"/>
                    <a:gd name="T66" fmla="*/ 0 w 719"/>
                    <a:gd name="T67" fmla="*/ 0 h 1080"/>
                    <a:gd name="T68" fmla="*/ 0 w 719"/>
                    <a:gd name="T69" fmla="*/ 0 h 1080"/>
                    <a:gd name="T70" fmla="*/ 0 w 719"/>
                    <a:gd name="T71" fmla="*/ 0 h 1080"/>
                    <a:gd name="T72" fmla="*/ 0 w 719"/>
                    <a:gd name="T73" fmla="*/ 0 h 1080"/>
                    <a:gd name="T74" fmla="*/ 0 w 719"/>
                    <a:gd name="T75" fmla="*/ 0 h 10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9"/>
                    <a:gd name="T115" fmla="*/ 0 h 1080"/>
                    <a:gd name="T116" fmla="*/ 719 w 719"/>
                    <a:gd name="T117" fmla="*/ 1080 h 10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9" h="1080">
                      <a:moveTo>
                        <a:pt x="662" y="1073"/>
                      </a:move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718" y="1038"/>
                      </a:lnTo>
                      <a:lnTo>
                        <a:pt x="719" y="1041"/>
                      </a:lnTo>
                      <a:lnTo>
                        <a:pt x="719" y="1046"/>
                      </a:lnTo>
                      <a:lnTo>
                        <a:pt x="719" y="1049"/>
                      </a:lnTo>
                      <a:lnTo>
                        <a:pt x="716" y="1055"/>
                      </a:lnTo>
                      <a:lnTo>
                        <a:pt x="713" y="1059"/>
                      </a:lnTo>
                      <a:lnTo>
                        <a:pt x="710" y="1064"/>
                      </a:lnTo>
                      <a:lnTo>
                        <a:pt x="705" y="1067"/>
                      </a:lnTo>
                      <a:lnTo>
                        <a:pt x="699" y="1072"/>
                      </a:lnTo>
                      <a:lnTo>
                        <a:pt x="694" y="1074"/>
                      </a:lnTo>
                      <a:lnTo>
                        <a:pt x="688" y="1077"/>
                      </a:lnTo>
                      <a:lnTo>
                        <a:pt x="682" y="1079"/>
                      </a:lnTo>
                      <a:lnTo>
                        <a:pt x="677" y="1080"/>
                      </a:lnTo>
                      <a:lnTo>
                        <a:pt x="672" y="1079"/>
                      </a:lnTo>
                      <a:lnTo>
                        <a:pt x="668" y="1079"/>
                      </a:lnTo>
                      <a:lnTo>
                        <a:pt x="664" y="1076"/>
                      </a:lnTo>
                      <a:lnTo>
                        <a:pt x="662" y="1073"/>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68" name="Freeform 174"/>
                <p:cNvSpPr>
                  <a:spLocks/>
                </p:cNvSpPr>
                <p:nvPr/>
              </p:nvSpPr>
              <p:spPr bwMode="auto">
                <a:xfrm>
                  <a:off x="3406" y="1215"/>
                  <a:ext cx="73" cy="117"/>
                </a:xfrm>
                <a:custGeom>
                  <a:avLst/>
                  <a:gdLst>
                    <a:gd name="T0" fmla="*/ 0 w 719"/>
                    <a:gd name="T1" fmla="*/ 0 h 1080"/>
                    <a:gd name="T2" fmla="*/ 0 w 719"/>
                    <a:gd name="T3" fmla="*/ 0 h 1080"/>
                    <a:gd name="T4" fmla="*/ 0 w 719"/>
                    <a:gd name="T5" fmla="*/ 0 h 1080"/>
                    <a:gd name="T6" fmla="*/ 0 w 719"/>
                    <a:gd name="T7" fmla="*/ 0 h 1080"/>
                    <a:gd name="T8" fmla="*/ 0 w 719"/>
                    <a:gd name="T9" fmla="*/ 0 h 1080"/>
                    <a:gd name="T10" fmla="*/ 0 w 719"/>
                    <a:gd name="T11" fmla="*/ 0 h 1080"/>
                    <a:gd name="T12" fmla="*/ 0 w 719"/>
                    <a:gd name="T13" fmla="*/ 0 h 1080"/>
                    <a:gd name="T14" fmla="*/ 0 w 719"/>
                    <a:gd name="T15" fmla="*/ 0 h 1080"/>
                    <a:gd name="T16" fmla="*/ 0 w 719"/>
                    <a:gd name="T17" fmla="*/ 0 h 1080"/>
                    <a:gd name="T18" fmla="*/ 0 w 719"/>
                    <a:gd name="T19" fmla="*/ 0 h 1080"/>
                    <a:gd name="T20" fmla="*/ 0 w 719"/>
                    <a:gd name="T21" fmla="*/ 0 h 1080"/>
                    <a:gd name="T22" fmla="*/ 0 w 719"/>
                    <a:gd name="T23" fmla="*/ 0 h 1080"/>
                    <a:gd name="T24" fmla="*/ 0 w 719"/>
                    <a:gd name="T25" fmla="*/ 0 h 1080"/>
                    <a:gd name="T26" fmla="*/ 0 w 719"/>
                    <a:gd name="T27" fmla="*/ 0 h 1080"/>
                    <a:gd name="T28" fmla="*/ 0 w 719"/>
                    <a:gd name="T29" fmla="*/ 0 h 1080"/>
                    <a:gd name="T30" fmla="*/ 0 w 719"/>
                    <a:gd name="T31" fmla="*/ 0 h 1080"/>
                    <a:gd name="T32" fmla="*/ 0 w 719"/>
                    <a:gd name="T33" fmla="*/ 0 h 1080"/>
                    <a:gd name="T34" fmla="*/ 0 w 719"/>
                    <a:gd name="T35" fmla="*/ 0 h 1080"/>
                    <a:gd name="T36" fmla="*/ 0 w 719"/>
                    <a:gd name="T37" fmla="*/ 0 h 1080"/>
                    <a:gd name="T38" fmla="*/ 0 w 719"/>
                    <a:gd name="T39" fmla="*/ 0 h 1080"/>
                    <a:gd name="T40" fmla="*/ 0 w 719"/>
                    <a:gd name="T41" fmla="*/ 0 h 1080"/>
                    <a:gd name="T42" fmla="*/ 0 w 719"/>
                    <a:gd name="T43" fmla="*/ 0 h 1080"/>
                    <a:gd name="T44" fmla="*/ 0 w 719"/>
                    <a:gd name="T45" fmla="*/ 0 h 1080"/>
                    <a:gd name="T46" fmla="*/ 0 w 719"/>
                    <a:gd name="T47" fmla="*/ 0 h 1080"/>
                    <a:gd name="T48" fmla="*/ 0 w 719"/>
                    <a:gd name="T49" fmla="*/ 0 h 1080"/>
                    <a:gd name="T50" fmla="*/ 0 w 719"/>
                    <a:gd name="T51" fmla="*/ 0 h 1080"/>
                    <a:gd name="T52" fmla="*/ 0 w 719"/>
                    <a:gd name="T53" fmla="*/ 0 h 1080"/>
                    <a:gd name="T54" fmla="*/ 0 w 719"/>
                    <a:gd name="T55" fmla="*/ 0 h 1080"/>
                    <a:gd name="T56" fmla="*/ 0 w 719"/>
                    <a:gd name="T57" fmla="*/ 0 h 1080"/>
                    <a:gd name="T58" fmla="*/ 0 w 719"/>
                    <a:gd name="T59" fmla="*/ 0 h 1080"/>
                    <a:gd name="T60" fmla="*/ 0 w 719"/>
                    <a:gd name="T61" fmla="*/ 0 h 1080"/>
                    <a:gd name="T62" fmla="*/ 0 w 719"/>
                    <a:gd name="T63" fmla="*/ 0 h 1080"/>
                    <a:gd name="T64" fmla="*/ 0 w 719"/>
                    <a:gd name="T65" fmla="*/ 0 h 1080"/>
                    <a:gd name="T66" fmla="*/ 0 w 719"/>
                    <a:gd name="T67" fmla="*/ 0 h 1080"/>
                    <a:gd name="T68" fmla="*/ 0 w 719"/>
                    <a:gd name="T69" fmla="*/ 0 h 1080"/>
                    <a:gd name="T70" fmla="*/ 0 w 719"/>
                    <a:gd name="T71" fmla="*/ 0 h 1080"/>
                    <a:gd name="T72" fmla="*/ 0 w 719"/>
                    <a:gd name="T73" fmla="*/ 0 h 1080"/>
                    <a:gd name="T74" fmla="*/ 0 w 719"/>
                    <a:gd name="T75" fmla="*/ 0 h 10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9"/>
                    <a:gd name="T115" fmla="*/ 0 h 1080"/>
                    <a:gd name="T116" fmla="*/ 719 w 719"/>
                    <a:gd name="T117" fmla="*/ 1080 h 10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9" h="1080">
                      <a:moveTo>
                        <a:pt x="662" y="1073"/>
                      </a:move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718" y="1038"/>
                      </a:lnTo>
                      <a:lnTo>
                        <a:pt x="719" y="1041"/>
                      </a:lnTo>
                      <a:lnTo>
                        <a:pt x="719" y="1046"/>
                      </a:lnTo>
                      <a:lnTo>
                        <a:pt x="719" y="1049"/>
                      </a:lnTo>
                      <a:lnTo>
                        <a:pt x="716" y="1055"/>
                      </a:lnTo>
                      <a:lnTo>
                        <a:pt x="713" y="1059"/>
                      </a:lnTo>
                      <a:lnTo>
                        <a:pt x="710" y="1064"/>
                      </a:lnTo>
                      <a:lnTo>
                        <a:pt x="705" y="1067"/>
                      </a:lnTo>
                      <a:lnTo>
                        <a:pt x="699" y="1072"/>
                      </a:lnTo>
                      <a:lnTo>
                        <a:pt x="694" y="1074"/>
                      </a:lnTo>
                      <a:lnTo>
                        <a:pt x="688" y="1077"/>
                      </a:lnTo>
                      <a:lnTo>
                        <a:pt x="682" y="1079"/>
                      </a:lnTo>
                      <a:lnTo>
                        <a:pt x="677" y="1080"/>
                      </a:lnTo>
                      <a:lnTo>
                        <a:pt x="672" y="1079"/>
                      </a:lnTo>
                      <a:lnTo>
                        <a:pt x="668" y="1079"/>
                      </a:lnTo>
                      <a:lnTo>
                        <a:pt x="664" y="1076"/>
                      </a:lnTo>
                      <a:lnTo>
                        <a:pt x="662" y="107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69" name="Freeform 175"/>
                <p:cNvSpPr>
                  <a:spLocks/>
                </p:cNvSpPr>
                <p:nvPr/>
              </p:nvSpPr>
              <p:spPr bwMode="auto">
                <a:xfrm>
                  <a:off x="3406" y="1215"/>
                  <a:ext cx="6" cy="4"/>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w 60"/>
                    <a:gd name="T21" fmla="*/ 0 h 48"/>
                    <a:gd name="T22" fmla="*/ 0 w 60"/>
                    <a:gd name="T23" fmla="*/ 0 h 48"/>
                    <a:gd name="T24" fmla="*/ 0 w 60"/>
                    <a:gd name="T25" fmla="*/ 0 h 48"/>
                    <a:gd name="T26" fmla="*/ 0 w 60"/>
                    <a:gd name="T27" fmla="*/ 0 h 48"/>
                    <a:gd name="T28" fmla="*/ 0 w 60"/>
                    <a:gd name="T29" fmla="*/ 0 h 48"/>
                    <a:gd name="T30" fmla="*/ 0 w 60"/>
                    <a:gd name="T31" fmla="*/ 0 h 48"/>
                    <a:gd name="T32" fmla="*/ 0 w 60"/>
                    <a:gd name="T33" fmla="*/ 0 h 48"/>
                    <a:gd name="T34" fmla="*/ 0 w 60"/>
                    <a:gd name="T35" fmla="*/ 0 h 48"/>
                    <a:gd name="T36" fmla="*/ 0 w 60"/>
                    <a:gd name="T37" fmla="*/ 0 h 48"/>
                    <a:gd name="T38" fmla="*/ 0 w 60"/>
                    <a:gd name="T39" fmla="*/ 0 h 48"/>
                    <a:gd name="T40" fmla="*/ 0 w 60"/>
                    <a:gd name="T41" fmla="*/ 0 h 48"/>
                    <a:gd name="T42" fmla="*/ 0 w 60"/>
                    <a:gd name="T43" fmla="*/ 0 h 48"/>
                    <a:gd name="T44" fmla="*/ 0 w 60"/>
                    <a:gd name="T45" fmla="*/ 0 h 48"/>
                    <a:gd name="T46" fmla="*/ 0 w 60"/>
                    <a:gd name="T47" fmla="*/ 0 h 48"/>
                    <a:gd name="T48" fmla="*/ 0 w 60"/>
                    <a:gd name="T49" fmla="*/ 0 h 48"/>
                    <a:gd name="T50" fmla="*/ 0 w 60"/>
                    <a:gd name="T51" fmla="*/ 0 h 48"/>
                    <a:gd name="T52" fmla="*/ 0 w 60"/>
                    <a:gd name="T53" fmla="*/ 0 h 48"/>
                    <a:gd name="T54" fmla="*/ 0 w 60"/>
                    <a:gd name="T55" fmla="*/ 0 h 48"/>
                    <a:gd name="T56" fmla="*/ 0 w 60"/>
                    <a:gd name="T57" fmla="*/ 0 h 48"/>
                    <a:gd name="T58" fmla="*/ 0 w 60"/>
                    <a:gd name="T59" fmla="*/ 0 h 48"/>
                    <a:gd name="T60" fmla="*/ 0 w 60"/>
                    <a:gd name="T61" fmla="*/ 0 h 48"/>
                    <a:gd name="T62" fmla="*/ 0 w 60"/>
                    <a:gd name="T63" fmla="*/ 0 h 48"/>
                    <a:gd name="T64" fmla="*/ 0 w 60"/>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8"/>
                    <a:gd name="T101" fmla="*/ 60 w 60"/>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8">
                      <a:moveTo>
                        <a:pt x="40" y="40"/>
                      </a:moveTo>
                      <a:lnTo>
                        <a:pt x="34" y="43"/>
                      </a:lnTo>
                      <a:lnTo>
                        <a:pt x="28" y="46"/>
                      </a:lnTo>
                      <a:lnTo>
                        <a:pt x="23" y="48"/>
                      </a:lnTo>
                      <a:lnTo>
                        <a:pt x="17" y="48"/>
                      </a:lnTo>
                      <a:lnTo>
                        <a:pt x="11" y="48"/>
                      </a:lnTo>
                      <a:lnTo>
                        <a:pt x="7" y="48"/>
                      </a:lnTo>
                      <a:lnTo>
                        <a:pt x="3" y="46"/>
                      </a:ln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60" y="9"/>
                      </a:lnTo>
                      <a:lnTo>
                        <a:pt x="60" y="14"/>
                      </a:lnTo>
                      <a:lnTo>
                        <a:pt x="59" y="17"/>
                      </a:lnTo>
                      <a:lnTo>
                        <a:pt x="58" y="22"/>
                      </a:lnTo>
                      <a:lnTo>
                        <a:pt x="54" y="27"/>
                      </a:lnTo>
                      <a:lnTo>
                        <a:pt x="50" y="32"/>
                      </a:lnTo>
                      <a:lnTo>
                        <a:pt x="45" y="35"/>
                      </a:lnTo>
                      <a:lnTo>
                        <a:pt x="40" y="4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70" name="Freeform 176"/>
                <p:cNvSpPr>
                  <a:spLocks/>
                </p:cNvSpPr>
                <p:nvPr/>
              </p:nvSpPr>
              <p:spPr bwMode="auto">
                <a:xfrm>
                  <a:off x="3406" y="1215"/>
                  <a:ext cx="6" cy="4"/>
                </a:xfrm>
                <a:custGeom>
                  <a:avLst/>
                  <a:gdLst>
                    <a:gd name="T0" fmla="*/ 0 w 60"/>
                    <a:gd name="T1" fmla="*/ 0 h 48"/>
                    <a:gd name="T2" fmla="*/ 0 w 60"/>
                    <a:gd name="T3" fmla="*/ 0 h 48"/>
                    <a:gd name="T4" fmla="*/ 0 w 60"/>
                    <a:gd name="T5" fmla="*/ 0 h 48"/>
                    <a:gd name="T6" fmla="*/ 0 w 60"/>
                    <a:gd name="T7" fmla="*/ 0 h 48"/>
                    <a:gd name="T8" fmla="*/ 0 w 60"/>
                    <a:gd name="T9" fmla="*/ 0 h 48"/>
                    <a:gd name="T10" fmla="*/ 0 w 60"/>
                    <a:gd name="T11" fmla="*/ 0 h 48"/>
                    <a:gd name="T12" fmla="*/ 0 w 60"/>
                    <a:gd name="T13" fmla="*/ 0 h 48"/>
                    <a:gd name="T14" fmla="*/ 0 w 60"/>
                    <a:gd name="T15" fmla="*/ 0 h 48"/>
                    <a:gd name="T16" fmla="*/ 0 w 60"/>
                    <a:gd name="T17" fmla="*/ 0 h 48"/>
                    <a:gd name="T18" fmla="*/ 0 w 60"/>
                    <a:gd name="T19" fmla="*/ 0 h 48"/>
                    <a:gd name="T20" fmla="*/ 0 w 60"/>
                    <a:gd name="T21" fmla="*/ 0 h 48"/>
                    <a:gd name="T22" fmla="*/ 0 w 60"/>
                    <a:gd name="T23" fmla="*/ 0 h 48"/>
                    <a:gd name="T24" fmla="*/ 0 w 60"/>
                    <a:gd name="T25" fmla="*/ 0 h 48"/>
                    <a:gd name="T26" fmla="*/ 0 w 60"/>
                    <a:gd name="T27" fmla="*/ 0 h 48"/>
                    <a:gd name="T28" fmla="*/ 0 w 60"/>
                    <a:gd name="T29" fmla="*/ 0 h 48"/>
                    <a:gd name="T30" fmla="*/ 0 w 60"/>
                    <a:gd name="T31" fmla="*/ 0 h 48"/>
                    <a:gd name="T32" fmla="*/ 0 w 60"/>
                    <a:gd name="T33" fmla="*/ 0 h 48"/>
                    <a:gd name="T34" fmla="*/ 0 w 60"/>
                    <a:gd name="T35" fmla="*/ 0 h 48"/>
                    <a:gd name="T36" fmla="*/ 0 w 60"/>
                    <a:gd name="T37" fmla="*/ 0 h 48"/>
                    <a:gd name="T38" fmla="*/ 0 w 60"/>
                    <a:gd name="T39" fmla="*/ 0 h 48"/>
                    <a:gd name="T40" fmla="*/ 0 w 60"/>
                    <a:gd name="T41" fmla="*/ 0 h 48"/>
                    <a:gd name="T42" fmla="*/ 0 w 60"/>
                    <a:gd name="T43" fmla="*/ 0 h 48"/>
                    <a:gd name="T44" fmla="*/ 0 w 60"/>
                    <a:gd name="T45" fmla="*/ 0 h 48"/>
                    <a:gd name="T46" fmla="*/ 0 w 60"/>
                    <a:gd name="T47" fmla="*/ 0 h 48"/>
                    <a:gd name="T48" fmla="*/ 0 w 60"/>
                    <a:gd name="T49" fmla="*/ 0 h 48"/>
                    <a:gd name="T50" fmla="*/ 0 w 60"/>
                    <a:gd name="T51" fmla="*/ 0 h 48"/>
                    <a:gd name="T52" fmla="*/ 0 w 60"/>
                    <a:gd name="T53" fmla="*/ 0 h 48"/>
                    <a:gd name="T54" fmla="*/ 0 w 60"/>
                    <a:gd name="T55" fmla="*/ 0 h 48"/>
                    <a:gd name="T56" fmla="*/ 0 w 60"/>
                    <a:gd name="T57" fmla="*/ 0 h 48"/>
                    <a:gd name="T58" fmla="*/ 0 w 60"/>
                    <a:gd name="T59" fmla="*/ 0 h 48"/>
                    <a:gd name="T60" fmla="*/ 0 w 60"/>
                    <a:gd name="T61" fmla="*/ 0 h 48"/>
                    <a:gd name="T62" fmla="*/ 0 w 60"/>
                    <a:gd name="T63" fmla="*/ 0 h 48"/>
                    <a:gd name="T64" fmla="*/ 0 w 60"/>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48"/>
                    <a:gd name="T101" fmla="*/ 60 w 60"/>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48">
                      <a:moveTo>
                        <a:pt x="40" y="40"/>
                      </a:moveTo>
                      <a:lnTo>
                        <a:pt x="34" y="43"/>
                      </a:lnTo>
                      <a:lnTo>
                        <a:pt x="28" y="46"/>
                      </a:lnTo>
                      <a:lnTo>
                        <a:pt x="23" y="48"/>
                      </a:lnTo>
                      <a:lnTo>
                        <a:pt x="17" y="48"/>
                      </a:lnTo>
                      <a:lnTo>
                        <a:pt x="11" y="48"/>
                      </a:lnTo>
                      <a:lnTo>
                        <a:pt x="7" y="48"/>
                      </a:lnTo>
                      <a:lnTo>
                        <a:pt x="3" y="46"/>
                      </a:lnTo>
                      <a:lnTo>
                        <a:pt x="1" y="43"/>
                      </a:lnTo>
                      <a:lnTo>
                        <a:pt x="0" y="40"/>
                      </a:lnTo>
                      <a:lnTo>
                        <a:pt x="0" y="35"/>
                      </a:lnTo>
                      <a:lnTo>
                        <a:pt x="1" y="31"/>
                      </a:lnTo>
                      <a:lnTo>
                        <a:pt x="2" y="26"/>
                      </a:lnTo>
                      <a:lnTo>
                        <a:pt x="6" y="22"/>
                      </a:lnTo>
                      <a:lnTo>
                        <a:pt x="10" y="17"/>
                      </a:lnTo>
                      <a:lnTo>
                        <a:pt x="15" y="13"/>
                      </a:lnTo>
                      <a:lnTo>
                        <a:pt x="20" y="9"/>
                      </a:lnTo>
                      <a:lnTo>
                        <a:pt x="26" y="6"/>
                      </a:lnTo>
                      <a:lnTo>
                        <a:pt x="32" y="4"/>
                      </a:lnTo>
                      <a:lnTo>
                        <a:pt x="37" y="1"/>
                      </a:lnTo>
                      <a:lnTo>
                        <a:pt x="43" y="0"/>
                      </a:lnTo>
                      <a:lnTo>
                        <a:pt x="49" y="0"/>
                      </a:lnTo>
                      <a:lnTo>
                        <a:pt x="53" y="1"/>
                      </a:lnTo>
                      <a:lnTo>
                        <a:pt x="57" y="4"/>
                      </a:lnTo>
                      <a:lnTo>
                        <a:pt x="59" y="6"/>
                      </a:lnTo>
                      <a:lnTo>
                        <a:pt x="60" y="9"/>
                      </a:lnTo>
                      <a:lnTo>
                        <a:pt x="60" y="14"/>
                      </a:lnTo>
                      <a:lnTo>
                        <a:pt x="59" y="17"/>
                      </a:lnTo>
                      <a:lnTo>
                        <a:pt x="58" y="22"/>
                      </a:lnTo>
                      <a:lnTo>
                        <a:pt x="54" y="27"/>
                      </a:lnTo>
                      <a:lnTo>
                        <a:pt x="50" y="32"/>
                      </a:lnTo>
                      <a:lnTo>
                        <a:pt x="45" y="35"/>
                      </a:lnTo>
                      <a:lnTo>
                        <a:pt x="40" y="4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71" name="Freeform 177"/>
                <p:cNvSpPr>
                  <a:spLocks/>
                </p:cNvSpPr>
                <p:nvPr/>
              </p:nvSpPr>
              <p:spPr bwMode="auto">
                <a:xfrm>
                  <a:off x="3493" y="1625"/>
                  <a:ext cx="55" cy="118"/>
                </a:xfrm>
                <a:custGeom>
                  <a:avLst/>
                  <a:gdLst>
                    <a:gd name="T0" fmla="*/ 0 w 551"/>
                    <a:gd name="T1" fmla="*/ 0 h 1081"/>
                    <a:gd name="T2" fmla="*/ 0 w 551"/>
                    <a:gd name="T3" fmla="*/ 0 h 1081"/>
                    <a:gd name="T4" fmla="*/ 0 w 551"/>
                    <a:gd name="T5" fmla="*/ 0 h 1081"/>
                    <a:gd name="T6" fmla="*/ 0 w 551"/>
                    <a:gd name="T7" fmla="*/ 0 h 1081"/>
                    <a:gd name="T8" fmla="*/ 0 w 551"/>
                    <a:gd name="T9" fmla="*/ 0 h 1081"/>
                    <a:gd name="T10" fmla="*/ 0 w 551"/>
                    <a:gd name="T11" fmla="*/ 0 h 1081"/>
                    <a:gd name="T12" fmla="*/ 0 w 551"/>
                    <a:gd name="T13" fmla="*/ 0 h 1081"/>
                    <a:gd name="T14" fmla="*/ 0 w 551"/>
                    <a:gd name="T15" fmla="*/ 0 h 1081"/>
                    <a:gd name="T16" fmla="*/ 0 w 551"/>
                    <a:gd name="T17" fmla="*/ 0 h 1081"/>
                    <a:gd name="T18" fmla="*/ 0 w 551"/>
                    <a:gd name="T19" fmla="*/ 0 h 1081"/>
                    <a:gd name="T20" fmla="*/ 0 w 551"/>
                    <a:gd name="T21" fmla="*/ 0 h 1081"/>
                    <a:gd name="T22" fmla="*/ 0 w 551"/>
                    <a:gd name="T23" fmla="*/ 0 h 1081"/>
                    <a:gd name="T24" fmla="*/ 0 w 551"/>
                    <a:gd name="T25" fmla="*/ 0 h 1081"/>
                    <a:gd name="T26" fmla="*/ 0 w 551"/>
                    <a:gd name="T27" fmla="*/ 0 h 1081"/>
                    <a:gd name="T28" fmla="*/ 0 w 551"/>
                    <a:gd name="T29" fmla="*/ 0 h 1081"/>
                    <a:gd name="T30" fmla="*/ 0 w 551"/>
                    <a:gd name="T31" fmla="*/ 0 h 1081"/>
                    <a:gd name="T32" fmla="*/ 0 w 551"/>
                    <a:gd name="T33" fmla="*/ 0 h 1081"/>
                    <a:gd name="T34" fmla="*/ 0 w 551"/>
                    <a:gd name="T35" fmla="*/ 0 h 1081"/>
                    <a:gd name="T36" fmla="*/ 0 w 551"/>
                    <a:gd name="T37" fmla="*/ 0 h 1081"/>
                    <a:gd name="T38" fmla="*/ 0 w 551"/>
                    <a:gd name="T39" fmla="*/ 0 h 1081"/>
                    <a:gd name="T40" fmla="*/ 0 w 551"/>
                    <a:gd name="T41" fmla="*/ 0 h 1081"/>
                    <a:gd name="T42" fmla="*/ 0 w 551"/>
                    <a:gd name="T43" fmla="*/ 0 h 10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1"/>
                    <a:gd name="T67" fmla="*/ 0 h 1081"/>
                    <a:gd name="T68" fmla="*/ 551 w 551"/>
                    <a:gd name="T69" fmla="*/ 1081 h 10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1" h="1081">
                      <a:moveTo>
                        <a:pt x="60" y="9"/>
                      </a:moveTo>
                      <a:lnTo>
                        <a:pt x="551" y="1052"/>
                      </a:lnTo>
                      <a:lnTo>
                        <a:pt x="490" y="1081"/>
                      </a:lnTo>
                      <a:lnTo>
                        <a:pt x="1" y="36"/>
                      </a:lnTo>
                      <a:lnTo>
                        <a:pt x="0" y="33"/>
                      </a:lnTo>
                      <a:lnTo>
                        <a:pt x="0" y="28"/>
                      </a:lnTo>
                      <a:lnTo>
                        <a:pt x="1" y="24"/>
                      </a:lnTo>
                      <a:lnTo>
                        <a:pt x="4" y="19"/>
                      </a:lnTo>
                      <a:lnTo>
                        <a:pt x="7" y="15"/>
                      </a:lnTo>
                      <a:lnTo>
                        <a:pt x="12" y="11"/>
                      </a:lnTo>
                      <a:lnTo>
                        <a:pt x="16" y="8"/>
                      </a:lnTo>
                      <a:lnTo>
                        <a:pt x="22" y="4"/>
                      </a:lnTo>
                      <a:lnTo>
                        <a:pt x="29" y="2"/>
                      </a:lnTo>
                      <a:lnTo>
                        <a:pt x="34" y="0"/>
                      </a:lnTo>
                      <a:lnTo>
                        <a:pt x="40" y="0"/>
                      </a:lnTo>
                      <a:lnTo>
                        <a:pt x="46" y="0"/>
                      </a:lnTo>
                      <a:lnTo>
                        <a:pt x="51" y="1"/>
                      </a:lnTo>
                      <a:lnTo>
                        <a:pt x="55" y="2"/>
                      </a:lnTo>
                      <a:lnTo>
                        <a:pt x="58" y="6"/>
                      </a:lnTo>
                      <a:lnTo>
                        <a:pt x="60"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2" name="Freeform 178"/>
                <p:cNvSpPr>
                  <a:spLocks/>
                </p:cNvSpPr>
                <p:nvPr/>
              </p:nvSpPr>
              <p:spPr bwMode="auto">
                <a:xfrm>
                  <a:off x="3493" y="1625"/>
                  <a:ext cx="55" cy="118"/>
                </a:xfrm>
                <a:custGeom>
                  <a:avLst/>
                  <a:gdLst>
                    <a:gd name="T0" fmla="*/ 0 w 551"/>
                    <a:gd name="T1" fmla="*/ 0 h 1081"/>
                    <a:gd name="T2" fmla="*/ 0 w 551"/>
                    <a:gd name="T3" fmla="*/ 0 h 1081"/>
                    <a:gd name="T4" fmla="*/ 0 w 551"/>
                    <a:gd name="T5" fmla="*/ 0 h 1081"/>
                    <a:gd name="T6" fmla="*/ 0 w 551"/>
                    <a:gd name="T7" fmla="*/ 0 h 1081"/>
                    <a:gd name="T8" fmla="*/ 0 w 551"/>
                    <a:gd name="T9" fmla="*/ 0 h 1081"/>
                    <a:gd name="T10" fmla="*/ 0 w 551"/>
                    <a:gd name="T11" fmla="*/ 0 h 1081"/>
                    <a:gd name="T12" fmla="*/ 0 w 551"/>
                    <a:gd name="T13" fmla="*/ 0 h 1081"/>
                    <a:gd name="T14" fmla="*/ 0 w 551"/>
                    <a:gd name="T15" fmla="*/ 0 h 1081"/>
                    <a:gd name="T16" fmla="*/ 0 w 551"/>
                    <a:gd name="T17" fmla="*/ 0 h 1081"/>
                    <a:gd name="T18" fmla="*/ 0 w 551"/>
                    <a:gd name="T19" fmla="*/ 0 h 1081"/>
                    <a:gd name="T20" fmla="*/ 0 w 551"/>
                    <a:gd name="T21" fmla="*/ 0 h 1081"/>
                    <a:gd name="T22" fmla="*/ 0 w 551"/>
                    <a:gd name="T23" fmla="*/ 0 h 1081"/>
                    <a:gd name="T24" fmla="*/ 0 w 551"/>
                    <a:gd name="T25" fmla="*/ 0 h 1081"/>
                    <a:gd name="T26" fmla="*/ 0 w 551"/>
                    <a:gd name="T27" fmla="*/ 0 h 1081"/>
                    <a:gd name="T28" fmla="*/ 0 w 551"/>
                    <a:gd name="T29" fmla="*/ 0 h 1081"/>
                    <a:gd name="T30" fmla="*/ 0 w 551"/>
                    <a:gd name="T31" fmla="*/ 0 h 1081"/>
                    <a:gd name="T32" fmla="*/ 0 w 551"/>
                    <a:gd name="T33" fmla="*/ 0 h 1081"/>
                    <a:gd name="T34" fmla="*/ 0 w 551"/>
                    <a:gd name="T35" fmla="*/ 0 h 1081"/>
                    <a:gd name="T36" fmla="*/ 0 w 551"/>
                    <a:gd name="T37" fmla="*/ 0 h 1081"/>
                    <a:gd name="T38" fmla="*/ 0 w 551"/>
                    <a:gd name="T39" fmla="*/ 0 h 1081"/>
                    <a:gd name="T40" fmla="*/ 0 w 551"/>
                    <a:gd name="T41" fmla="*/ 0 h 1081"/>
                    <a:gd name="T42" fmla="*/ 0 w 551"/>
                    <a:gd name="T43" fmla="*/ 0 h 10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1"/>
                    <a:gd name="T67" fmla="*/ 0 h 1081"/>
                    <a:gd name="T68" fmla="*/ 551 w 551"/>
                    <a:gd name="T69" fmla="*/ 1081 h 10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1" h="1081">
                      <a:moveTo>
                        <a:pt x="60" y="9"/>
                      </a:moveTo>
                      <a:lnTo>
                        <a:pt x="551" y="1052"/>
                      </a:lnTo>
                      <a:lnTo>
                        <a:pt x="490" y="1081"/>
                      </a:lnTo>
                      <a:lnTo>
                        <a:pt x="1" y="36"/>
                      </a:lnTo>
                      <a:lnTo>
                        <a:pt x="0" y="33"/>
                      </a:lnTo>
                      <a:lnTo>
                        <a:pt x="0" y="28"/>
                      </a:lnTo>
                      <a:lnTo>
                        <a:pt x="1" y="24"/>
                      </a:lnTo>
                      <a:lnTo>
                        <a:pt x="4" y="19"/>
                      </a:lnTo>
                      <a:lnTo>
                        <a:pt x="7" y="15"/>
                      </a:lnTo>
                      <a:lnTo>
                        <a:pt x="12" y="11"/>
                      </a:lnTo>
                      <a:lnTo>
                        <a:pt x="16" y="8"/>
                      </a:lnTo>
                      <a:lnTo>
                        <a:pt x="22" y="4"/>
                      </a:lnTo>
                      <a:lnTo>
                        <a:pt x="29" y="2"/>
                      </a:lnTo>
                      <a:lnTo>
                        <a:pt x="34" y="0"/>
                      </a:lnTo>
                      <a:lnTo>
                        <a:pt x="40" y="0"/>
                      </a:lnTo>
                      <a:lnTo>
                        <a:pt x="46" y="0"/>
                      </a:lnTo>
                      <a:lnTo>
                        <a:pt x="51" y="1"/>
                      </a:lnTo>
                      <a:lnTo>
                        <a:pt x="55" y="2"/>
                      </a:lnTo>
                      <a:lnTo>
                        <a:pt x="58" y="6"/>
                      </a:lnTo>
                      <a:lnTo>
                        <a:pt x="60"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3" name="Freeform 179"/>
                <p:cNvSpPr>
                  <a:spLocks/>
                </p:cNvSpPr>
                <p:nvPr/>
              </p:nvSpPr>
              <p:spPr bwMode="auto">
                <a:xfrm>
                  <a:off x="3960" y="1202"/>
                  <a:ext cx="70" cy="106"/>
                </a:xfrm>
                <a:custGeom>
                  <a:avLst/>
                  <a:gdLst>
                    <a:gd name="T0" fmla="*/ 0 w 697"/>
                    <a:gd name="T1" fmla="*/ 0 h 970"/>
                    <a:gd name="T2" fmla="*/ 0 w 697"/>
                    <a:gd name="T3" fmla="*/ 0 h 970"/>
                    <a:gd name="T4" fmla="*/ 0 w 697"/>
                    <a:gd name="T5" fmla="*/ 0 h 970"/>
                    <a:gd name="T6" fmla="*/ 0 w 697"/>
                    <a:gd name="T7" fmla="*/ 0 h 970"/>
                    <a:gd name="T8" fmla="*/ 0 w 697"/>
                    <a:gd name="T9" fmla="*/ 0 h 970"/>
                    <a:gd name="T10" fmla="*/ 0 w 697"/>
                    <a:gd name="T11" fmla="*/ 0 h 970"/>
                    <a:gd name="T12" fmla="*/ 0 w 697"/>
                    <a:gd name="T13" fmla="*/ 0 h 970"/>
                    <a:gd name="T14" fmla="*/ 0 w 697"/>
                    <a:gd name="T15" fmla="*/ 0 h 970"/>
                    <a:gd name="T16" fmla="*/ 0 w 697"/>
                    <a:gd name="T17" fmla="*/ 0 h 970"/>
                    <a:gd name="T18" fmla="*/ 0 w 697"/>
                    <a:gd name="T19" fmla="*/ 0 h 970"/>
                    <a:gd name="T20" fmla="*/ 0 w 697"/>
                    <a:gd name="T21" fmla="*/ 0 h 970"/>
                    <a:gd name="T22" fmla="*/ 0 w 697"/>
                    <a:gd name="T23" fmla="*/ 0 h 970"/>
                    <a:gd name="T24" fmla="*/ 0 w 697"/>
                    <a:gd name="T25" fmla="*/ 0 h 970"/>
                    <a:gd name="T26" fmla="*/ 0 w 697"/>
                    <a:gd name="T27" fmla="*/ 0 h 970"/>
                    <a:gd name="T28" fmla="*/ 0 w 697"/>
                    <a:gd name="T29" fmla="*/ 0 h 970"/>
                    <a:gd name="T30" fmla="*/ 0 w 697"/>
                    <a:gd name="T31" fmla="*/ 0 h 970"/>
                    <a:gd name="T32" fmla="*/ 0 w 697"/>
                    <a:gd name="T33" fmla="*/ 0 h 970"/>
                    <a:gd name="T34" fmla="*/ 0 w 697"/>
                    <a:gd name="T35" fmla="*/ 0 h 970"/>
                    <a:gd name="T36" fmla="*/ 0 w 697"/>
                    <a:gd name="T37" fmla="*/ 0 h 970"/>
                    <a:gd name="T38" fmla="*/ 0 w 697"/>
                    <a:gd name="T39" fmla="*/ 0 h 970"/>
                    <a:gd name="T40" fmla="*/ 0 w 697"/>
                    <a:gd name="T41" fmla="*/ 0 h 970"/>
                    <a:gd name="T42" fmla="*/ 0 w 697"/>
                    <a:gd name="T43" fmla="*/ 0 h 9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7"/>
                    <a:gd name="T67" fmla="*/ 0 h 970"/>
                    <a:gd name="T68" fmla="*/ 697 w 697"/>
                    <a:gd name="T69" fmla="*/ 970 h 9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7" h="970">
                      <a:moveTo>
                        <a:pt x="57" y="7"/>
                      </a:moveTo>
                      <a:lnTo>
                        <a:pt x="697" y="932"/>
                      </a:lnTo>
                      <a:lnTo>
                        <a:pt x="640" y="970"/>
                      </a:lnTo>
                      <a:lnTo>
                        <a:pt x="2" y="44"/>
                      </a:lnTo>
                      <a:lnTo>
                        <a:pt x="0" y="41"/>
                      </a:lnTo>
                      <a:lnTo>
                        <a:pt x="0" y="36"/>
                      </a:lnTo>
                      <a:lnTo>
                        <a:pt x="0" y="32"/>
                      </a:lnTo>
                      <a:lnTo>
                        <a:pt x="2" y="27"/>
                      </a:lnTo>
                      <a:lnTo>
                        <a:pt x="4" y="21"/>
                      </a:lnTo>
                      <a:lnTo>
                        <a:pt x="8" y="17"/>
                      </a:lnTo>
                      <a:lnTo>
                        <a:pt x="12" y="12"/>
                      </a:lnTo>
                      <a:lnTo>
                        <a:pt x="17" y="8"/>
                      </a:lnTo>
                      <a:lnTo>
                        <a:pt x="23" y="5"/>
                      </a:lnTo>
                      <a:lnTo>
                        <a:pt x="28" y="2"/>
                      </a:lnTo>
                      <a:lnTo>
                        <a:pt x="34" y="1"/>
                      </a:lnTo>
                      <a:lnTo>
                        <a:pt x="40" y="0"/>
                      </a:lnTo>
                      <a:lnTo>
                        <a:pt x="45" y="1"/>
                      </a:lnTo>
                      <a:lnTo>
                        <a:pt x="50" y="2"/>
                      </a:lnTo>
                      <a:lnTo>
                        <a:pt x="53" y="4"/>
                      </a:lnTo>
                      <a:lnTo>
                        <a:pt x="57"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4" name="Freeform 180"/>
                <p:cNvSpPr>
                  <a:spLocks/>
                </p:cNvSpPr>
                <p:nvPr/>
              </p:nvSpPr>
              <p:spPr bwMode="auto">
                <a:xfrm>
                  <a:off x="3960" y="1202"/>
                  <a:ext cx="70" cy="106"/>
                </a:xfrm>
                <a:custGeom>
                  <a:avLst/>
                  <a:gdLst>
                    <a:gd name="T0" fmla="*/ 0 w 697"/>
                    <a:gd name="T1" fmla="*/ 0 h 970"/>
                    <a:gd name="T2" fmla="*/ 0 w 697"/>
                    <a:gd name="T3" fmla="*/ 0 h 970"/>
                    <a:gd name="T4" fmla="*/ 0 w 697"/>
                    <a:gd name="T5" fmla="*/ 0 h 970"/>
                    <a:gd name="T6" fmla="*/ 0 w 697"/>
                    <a:gd name="T7" fmla="*/ 0 h 970"/>
                    <a:gd name="T8" fmla="*/ 0 w 697"/>
                    <a:gd name="T9" fmla="*/ 0 h 970"/>
                    <a:gd name="T10" fmla="*/ 0 w 697"/>
                    <a:gd name="T11" fmla="*/ 0 h 970"/>
                    <a:gd name="T12" fmla="*/ 0 w 697"/>
                    <a:gd name="T13" fmla="*/ 0 h 970"/>
                    <a:gd name="T14" fmla="*/ 0 w 697"/>
                    <a:gd name="T15" fmla="*/ 0 h 970"/>
                    <a:gd name="T16" fmla="*/ 0 w 697"/>
                    <a:gd name="T17" fmla="*/ 0 h 970"/>
                    <a:gd name="T18" fmla="*/ 0 w 697"/>
                    <a:gd name="T19" fmla="*/ 0 h 970"/>
                    <a:gd name="T20" fmla="*/ 0 w 697"/>
                    <a:gd name="T21" fmla="*/ 0 h 970"/>
                    <a:gd name="T22" fmla="*/ 0 w 697"/>
                    <a:gd name="T23" fmla="*/ 0 h 970"/>
                    <a:gd name="T24" fmla="*/ 0 w 697"/>
                    <a:gd name="T25" fmla="*/ 0 h 970"/>
                    <a:gd name="T26" fmla="*/ 0 w 697"/>
                    <a:gd name="T27" fmla="*/ 0 h 970"/>
                    <a:gd name="T28" fmla="*/ 0 w 697"/>
                    <a:gd name="T29" fmla="*/ 0 h 970"/>
                    <a:gd name="T30" fmla="*/ 0 w 697"/>
                    <a:gd name="T31" fmla="*/ 0 h 970"/>
                    <a:gd name="T32" fmla="*/ 0 w 697"/>
                    <a:gd name="T33" fmla="*/ 0 h 970"/>
                    <a:gd name="T34" fmla="*/ 0 w 697"/>
                    <a:gd name="T35" fmla="*/ 0 h 970"/>
                    <a:gd name="T36" fmla="*/ 0 w 697"/>
                    <a:gd name="T37" fmla="*/ 0 h 970"/>
                    <a:gd name="T38" fmla="*/ 0 w 697"/>
                    <a:gd name="T39" fmla="*/ 0 h 970"/>
                    <a:gd name="T40" fmla="*/ 0 w 697"/>
                    <a:gd name="T41" fmla="*/ 0 h 970"/>
                    <a:gd name="T42" fmla="*/ 0 w 697"/>
                    <a:gd name="T43" fmla="*/ 0 h 9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97"/>
                    <a:gd name="T67" fmla="*/ 0 h 970"/>
                    <a:gd name="T68" fmla="*/ 697 w 697"/>
                    <a:gd name="T69" fmla="*/ 970 h 97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97" h="970">
                      <a:moveTo>
                        <a:pt x="57" y="7"/>
                      </a:moveTo>
                      <a:lnTo>
                        <a:pt x="697" y="932"/>
                      </a:lnTo>
                      <a:lnTo>
                        <a:pt x="640" y="970"/>
                      </a:lnTo>
                      <a:lnTo>
                        <a:pt x="2" y="44"/>
                      </a:lnTo>
                      <a:lnTo>
                        <a:pt x="0" y="41"/>
                      </a:lnTo>
                      <a:lnTo>
                        <a:pt x="0" y="36"/>
                      </a:lnTo>
                      <a:lnTo>
                        <a:pt x="0" y="32"/>
                      </a:lnTo>
                      <a:lnTo>
                        <a:pt x="2" y="27"/>
                      </a:lnTo>
                      <a:lnTo>
                        <a:pt x="4" y="21"/>
                      </a:lnTo>
                      <a:lnTo>
                        <a:pt x="8" y="17"/>
                      </a:lnTo>
                      <a:lnTo>
                        <a:pt x="12" y="12"/>
                      </a:lnTo>
                      <a:lnTo>
                        <a:pt x="17" y="8"/>
                      </a:lnTo>
                      <a:lnTo>
                        <a:pt x="23" y="5"/>
                      </a:lnTo>
                      <a:lnTo>
                        <a:pt x="28" y="2"/>
                      </a:lnTo>
                      <a:lnTo>
                        <a:pt x="34" y="1"/>
                      </a:lnTo>
                      <a:lnTo>
                        <a:pt x="40" y="0"/>
                      </a:lnTo>
                      <a:lnTo>
                        <a:pt x="45" y="1"/>
                      </a:lnTo>
                      <a:lnTo>
                        <a:pt x="50" y="2"/>
                      </a:lnTo>
                      <a:lnTo>
                        <a:pt x="53" y="4"/>
                      </a:lnTo>
                      <a:lnTo>
                        <a:pt x="57"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5" name="Freeform 181"/>
                <p:cNvSpPr>
                  <a:spLocks/>
                </p:cNvSpPr>
                <p:nvPr/>
              </p:nvSpPr>
              <p:spPr bwMode="auto">
                <a:xfrm>
                  <a:off x="3852" y="1612"/>
                  <a:ext cx="67" cy="117"/>
                </a:xfrm>
                <a:custGeom>
                  <a:avLst/>
                  <a:gdLst>
                    <a:gd name="T0" fmla="*/ 0 w 662"/>
                    <a:gd name="T1" fmla="*/ 0 h 1080"/>
                    <a:gd name="T2" fmla="*/ 0 w 662"/>
                    <a:gd name="T3" fmla="*/ 0 h 1080"/>
                    <a:gd name="T4" fmla="*/ 0 w 662"/>
                    <a:gd name="T5" fmla="*/ 0 h 1080"/>
                    <a:gd name="T6" fmla="*/ 0 w 662"/>
                    <a:gd name="T7" fmla="*/ 0 h 1080"/>
                    <a:gd name="T8" fmla="*/ 0 w 662"/>
                    <a:gd name="T9" fmla="*/ 0 h 1080"/>
                    <a:gd name="T10" fmla="*/ 0 w 662"/>
                    <a:gd name="T11" fmla="*/ 0 h 1080"/>
                    <a:gd name="T12" fmla="*/ 0 w 662"/>
                    <a:gd name="T13" fmla="*/ 0 h 1080"/>
                    <a:gd name="T14" fmla="*/ 0 w 662"/>
                    <a:gd name="T15" fmla="*/ 0 h 1080"/>
                    <a:gd name="T16" fmla="*/ 0 w 662"/>
                    <a:gd name="T17" fmla="*/ 0 h 1080"/>
                    <a:gd name="T18" fmla="*/ 0 w 662"/>
                    <a:gd name="T19" fmla="*/ 0 h 1080"/>
                    <a:gd name="T20" fmla="*/ 0 w 662"/>
                    <a:gd name="T21" fmla="*/ 0 h 1080"/>
                    <a:gd name="T22" fmla="*/ 0 w 662"/>
                    <a:gd name="T23" fmla="*/ 0 h 1080"/>
                    <a:gd name="T24" fmla="*/ 0 w 662"/>
                    <a:gd name="T25" fmla="*/ 0 h 1080"/>
                    <a:gd name="T26" fmla="*/ 0 w 662"/>
                    <a:gd name="T27" fmla="*/ 0 h 1080"/>
                    <a:gd name="T28" fmla="*/ 0 w 662"/>
                    <a:gd name="T29" fmla="*/ 0 h 1080"/>
                    <a:gd name="T30" fmla="*/ 0 w 662"/>
                    <a:gd name="T31" fmla="*/ 0 h 1080"/>
                    <a:gd name="T32" fmla="*/ 0 w 662"/>
                    <a:gd name="T33" fmla="*/ 0 h 1080"/>
                    <a:gd name="T34" fmla="*/ 0 w 662"/>
                    <a:gd name="T35" fmla="*/ 0 h 1080"/>
                    <a:gd name="T36" fmla="*/ 0 w 662"/>
                    <a:gd name="T37" fmla="*/ 0 h 1080"/>
                    <a:gd name="T38" fmla="*/ 0 w 662"/>
                    <a:gd name="T39" fmla="*/ 0 h 1080"/>
                    <a:gd name="T40" fmla="*/ 0 w 662"/>
                    <a:gd name="T41" fmla="*/ 0 h 1080"/>
                    <a:gd name="T42" fmla="*/ 0 w 662"/>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2"/>
                    <a:gd name="T67" fmla="*/ 0 h 1080"/>
                    <a:gd name="T68" fmla="*/ 662 w 662"/>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2" h="1080">
                      <a:moveTo>
                        <a:pt x="58" y="7"/>
                      </a:moveTo>
                      <a:lnTo>
                        <a:pt x="662" y="1046"/>
                      </a:lnTo>
                      <a:lnTo>
                        <a:pt x="603" y="1080"/>
                      </a:lnTo>
                      <a:lnTo>
                        <a:pt x="2" y="40"/>
                      </a:lnTo>
                      <a:lnTo>
                        <a:pt x="0" y="37"/>
                      </a:lnTo>
                      <a:lnTo>
                        <a:pt x="0" y="32"/>
                      </a:lnTo>
                      <a:lnTo>
                        <a:pt x="2" y="27"/>
                      </a:lnTo>
                      <a:lnTo>
                        <a:pt x="3" y="23"/>
                      </a:lnTo>
                      <a:lnTo>
                        <a:pt x="6" y="18"/>
                      </a:lnTo>
                      <a:lnTo>
                        <a:pt x="11" y="14"/>
                      </a:lnTo>
                      <a:lnTo>
                        <a:pt x="15" y="10"/>
                      </a:lnTo>
                      <a:lnTo>
                        <a:pt x="21" y="7"/>
                      </a:lnTo>
                      <a:lnTo>
                        <a:pt x="27" y="4"/>
                      </a:lnTo>
                      <a:lnTo>
                        <a:pt x="32" y="1"/>
                      </a:lnTo>
                      <a:lnTo>
                        <a:pt x="38" y="0"/>
                      </a:lnTo>
                      <a:lnTo>
                        <a:pt x="44" y="0"/>
                      </a:lnTo>
                      <a:lnTo>
                        <a:pt x="48" y="0"/>
                      </a:lnTo>
                      <a:lnTo>
                        <a:pt x="53" y="1"/>
                      </a:lnTo>
                      <a:lnTo>
                        <a:pt x="56" y="4"/>
                      </a:lnTo>
                      <a:lnTo>
                        <a:pt x="58"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6" name="Freeform 182"/>
                <p:cNvSpPr>
                  <a:spLocks/>
                </p:cNvSpPr>
                <p:nvPr/>
              </p:nvSpPr>
              <p:spPr bwMode="auto">
                <a:xfrm>
                  <a:off x="3852" y="1612"/>
                  <a:ext cx="67" cy="117"/>
                </a:xfrm>
                <a:custGeom>
                  <a:avLst/>
                  <a:gdLst>
                    <a:gd name="T0" fmla="*/ 0 w 662"/>
                    <a:gd name="T1" fmla="*/ 0 h 1080"/>
                    <a:gd name="T2" fmla="*/ 0 w 662"/>
                    <a:gd name="T3" fmla="*/ 0 h 1080"/>
                    <a:gd name="T4" fmla="*/ 0 w 662"/>
                    <a:gd name="T5" fmla="*/ 0 h 1080"/>
                    <a:gd name="T6" fmla="*/ 0 w 662"/>
                    <a:gd name="T7" fmla="*/ 0 h 1080"/>
                    <a:gd name="T8" fmla="*/ 0 w 662"/>
                    <a:gd name="T9" fmla="*/ 0 h 1080"/>
                    <a:gd name="T10" fmla="*/ 0 w 662"/>
                    <a:gd name="T11" fmla="*/ 0 h 1080"/>
                    <a:gd name="T12" fmla="*/ 0 w 662"/>
                    <a:gd name="T13" fmla="*/ 0 h 1080"/>
                    <a:gd name="T14" fmla="*/ 0 w 662"/>
                    <a:gd name="T15" fmla="*/ 0 h 1080"/>
                    <a:gd name="T16" fmla="*/ 0 w 662"/>
                    <a:gd name="T17" fmla="*/ 0 h 1080"/>
                    <a:gd name="T18" fmla="*/ 0 w 662"/>
                    <a:gd name="T19" fmla="*/ 0 h 1080"/>
                    <a:gd name="T20" fmla="*/ 0 w 662"/>
                    <a:gd name="T21" fmla="*/ 0 h 1080"/>
                    <a:gd name="T22" fmla="*/ 0 w 662"/>
                    <a:gd name="T23" fmla="*/ 0 h 1080"/>
                    <a:gd name="T24" fmla="*/ 0 w 662"/>
                    <a:gd name="T25" fmla="*/ 0 h 1080"/>
                    <a:gd name="T26" fmla="*/ 0 w 662"/>
                    <a:gd name="T27" fmla="*/ 0 h 1080"/>
                    <a:gd name="T28" fmla="*/ 0 w 662"/>
                    <a:gd name="T29" fmla="*/ 0 h 1080"/>
                    <a:gd name="T30" fmla="*/ 0 w 662"/>
                    <a:gd name="T31" fmla="*/ 0 h 1080"/>
                    <a:gd name="T32" fmla="*/ 0 w 662"/>
                    <a:gd name="T33" fmla="*/ 0 h 1080"/>
                    <a:gd name="T34" fmla="*/ 0 w 662"/>
                    <a:gd name="T35" fmla="*/ 0 h 1080"/>
                    <a:gd name="T36" fmla="*/ 0 w 662"/>
                    <a:gd name="T37" fmla="*/ 0 h 1080"/>
                    <a:gd name="T38" fmla="*/ 0 w 662"/>
                    <a:gd name="T39" fmla="*/ 0 h 1080"/>
                    <a:gd name="T40" fmla="*/ 0 w 662"/>
                    <a:gd name="T41" fmla="*/ 0 h 1080"/>
                    <a:gd name="T42" fmla="*/ 0 w 662"/>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2"/>
                    <a:gd name="T67" fmla="*/ 0 h 1080"/>
                    <a:gd name="T68" fmla="*/ 662 w 662"/>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2" h="1080">
                      <a:moveTo>
                        <a:pt x="58" y="7"/>
                      </a:moveTo>
                      <a:lnTo>
                        <a:pt x="662" y="1046"/>
                      </a:lnTo>
                      <a:lnTo>
                        <a:pt x="603" y="1080"/>
                      </a:lnTo>
                      <a:lnTo>
                        <a:pt x="2" y="40"/>
                      </a:lnTo>
                      <a:lnTo>
                        <a:pt x="0" y="37"/>
                      </a:lnTo>
                      <a:lnTo>
                        <a:pt x="0" y="32"/>
                      </a:lnTo>
                      <a:lnTo>
                        <a:pt x="2" y="27"/>
                      </a:lnTo>
                      <a:lnTo>
                        <a:pt x="3" y="23"/>
                      </a:lnTo>
                      <a:lnTo>
                        <a:pt x="6" y="18"/>
                      </a:lnTo>
                      <a:lnTo>
                        <a:pt x="11" y="14"/>
                      </a:lnTo>
                      <a:lnTo>
                        <a:pt x="15" y="10"/>
                      </a:lnTo>
                      <a:lnTo>
                        <a:pt x="21" y="7"/>
                      </a:lnTo>
                      <a:lnTo>
                        <a:pt x="27" y="4"/>
                      </a:lnTo>
                      <a:lnTo>
                        <a:pt x="32" y="1"/>
                      </a:lnTo>
                      <a:lnTo>
                        <a:pt x="38" y="0"/>
                      </a:lnTo>
                      <a:lnTo>
                        <a:pt x="44" y="0"/>
                      </a:lnTo>
                      <a:lnTo>
                        <a:pt x="48" y="0"/>
                      </a:lnTo>
                      <a:lnTo>
                        <a:pt x="53" y="1"/>
                      </a:lnTo>
                      <a:lnTo>
                        <a:pt x="56" y="4"/>
                      </a:lnTo>
                      <a:lnTo>
                        <a:pt x="58"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7" name="Freeform 183"/>
                <p:cNvSpPr>
                  <a:spLocks/>
                </p:cNvSpPr>
                <p:nvPr/>
              </p:nvSpPr>
              <p:spPr bwMode="auto">
                <a:xfrm>
                  <a:off x="3670" y="1625"/>
                  <a:ext cx="64" cy="104"/>
                </a:xfrm>
                <a:custGeom>
                  <a:avLst/>
                  <a:gdLst>
                    <a:gd name="T0" fmla="*/ 0 w 633"/>
                    <a:gd name="T1" fmla="*/ 0 h 954"/>
                    <a:gd name="T2" fmla="*/ 0 w 633"/>
                    <a:gd name="T3" fmla="*/ 0 h 954"/>
                    <a:gd name="T4" fmla="*/ 0 w 633"/>
                    <a:gd name="T5" fmla="*/ 0 h 954"/>
                    <a:gd name="T6" fmla="*/ 0 w 633"/>
                    <a:gd name="T7" fmla="*/ 0 h 954"/>
                    <a:gd name="T8" fmla="*/ 0 w 633"/>
                    <a:gd name="T9" fmla="*/ 0 h 954"/>
                    <a:gd name="T10" fmla="*/ 0 w 633"/>
                    <a:gd name="T11" fmla="*/ 0 h 954"/>
                    <a:gd name="T12" fmla="*/ 0 w 633"/>
                    <a:gd name="T13" fmla="*/ 0 h 954"/>
                    <a:gd name="T14" fmla="*/ 0 w 633"/>
                    <a:gd name="T15" fmla="*/ 0 h 954"/>
                    <a:gd name="T16" fmla="*/ 0 w 633"/>
                    <a:gd name="T17" fmla="*/ 0 h 954"/>
                    <a:gd name="T18" fmla="*/ 0 w 633"/>
                    <a:gd name="T19" fmla="*/ 0 h 954"/>
                    <a:gd name="T20" fmla="*/ 0 w 633"/>
                    <a:gd name="T21" fmla="*/ 0 h 954"/>
                    <a:gd name="T22" fmla="*/ 0 w 633"/>
                    <a:gd name="T23" fmla="*/ 0 h 954"/>
                    <a:gd name="T24" fmla="*/ 0 w 633"/>
                    <a:gd name="T25" fmla="*/ 0 h 954"/>
                    <a:gd name="T26" fmla="*/ 0 w 633"/>
                    <a:gd name="T27" fmla="*/ 0 h 954"/>
                    <a:gd name="T28" fmla="*/ 0 w 633"/>
                    <a:gd name="T29" fmla="*/ 0 h 954"/>
                    <a:gd name="T30" fmla="*/ 0 w 633"/>
                    <a:gd name="T31" fmla="*/ 0 h 954"/>
                    <a:gd name="T32" fmla="*/ 0 w 633"/>
                    <a:gd name="T33" fmla="*/ 0 h 954"/>
                    <a:gd name="T34" fmla="*/ 0 w 633"/>
                    <a:gd name="T35" fmla="*/ 0 h 954"/>
                    <a:gd name="T36" fmla="*/ 0 w 633"/>
                    <a:gd name="T37" fmla="*/ 0 h 954"/>
                    <a:gd name="T38" fmla="*/ 0 w 633"/>
                    <a:gd name="T39" fmla="*/ 0 h 954"/>
                    <a:gd name="T40" fmla="*/ 0 w 633"/>
                    <a:gd name="T41" fmla="*/ 0 h 954"/>
                    <a:gd name="T42" fmla="*/ 0 w 633"/>
                    <a:gd name="T43" fmla="*/ 0 h 954"/>
                    <a:gd name="T44" fmla="*/ 0 w 633"/>
                    <a:gd name="T45" fmla="*/ 0 h 954"/>
                    <a:gd name="T46" fmla="*/ 0 w 633"/>
                    <a:gd name="T47" fmla="*/ 0 h 954"/>
                    <a:gd name="T48" fmla="*/ 0 w 633"/>
                    <a:gd name="T49" fmla="*/ 0 h 954"/>
                    <a:gd name="T50" fmla="*/ 0 w 633"/>
                    <a:gd name="T51" fmla="*/ 0 h 954"/>
                    <a:gd name="T52" fmla="*/ 0 w 633"/>
                    <a:gd name="T53" fmla="*/ 0 h 954"/>
                    <a:gd name="T54" fmla="*/ 0 w 633"/>
                    <a:gd name="T55" fmla="*/ 0 h 954"/>
                    <a:gd name="T56" fmla="*/ 0 w 633"/>
                    <a:gd name="T57" fmla="*/ 0 h 954"/>
                    <a:gd name="T58" fmla="*/ 0 w 633"/>
                    <a:gd name="T59" fmla="*/ 0 h 954"/>
                    <a:gd name="T60" fmla="*/ 0 w 633"/>
                    <a:gd name="T61" fmla="*/ 0 h 954"/>
                    <a:gd name="T62" fmla="*/ 0 w 633"/>
                    <a:gd name="T63" fmla="*/ 0 h 954"/>
                    <a:gd name="T64" fmla="*/ 0 w 633"/>
                    <a:gd name="T65" fmla="*/ 0 h 954"/>
                    <a:gd name="T66" fmla="*/ 0 w 633"/>
                    <a:gd name="T67" fmla="*/ 0 h 954"/>
                    <a:gd name="T68" fmla="*/ 0 w 633"/>
                    <a:gd name="T69" fmla="*/ 0 h 954"/>
                    <a:gd name="T70" fmla="*/ 0 w 633"/>
                    <a:gd name="T71" fmla="*/ 0 h 954"/>
                    <a:gd name="T72" fmla="*/ 0 w 633"/>
                    <a:gd name="T73" fmla="*/ 0 h 954"/>
                    <a:gd name="T74" fmla="*/ 0 w 633"/>
                    <a:gd name="T75" fmla="*/ 0 h 9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954"/>
                    <a:gd name="T116" fmla="*/ 633 w 633"/>
                    <a:gd name="T117" fmla="*/ 954 h 9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954">
                      <a:moveTo>
                        <a:pt x="575" y="945"/>
                      </a:move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9" y="911"/>
                      </a:lnTo>
                      <a:lnTo>
                        <a:pt x="631" y="915"/>
                      </a:lnTo>
                      <a:lnTo>
                        <a:pt x="633" y="919"/>
                      </a:lnTo>
                      <a:lnTo>
                        <a:pt x="631" y="924"/>
                      </a:lnTo>
                      <a:lnTo>
                        <a:pt x="630" y="929"/>
                      </a:lnTo>
                      <a:lnTo>
                        <a:pt x="627" y="934"/>
                      </a:lnTo>
                      <a:lnTo>
                        <a:pt x="623" y="940"/>
                      </a:lnTo>
                      <a:lnTo>
                        <a:pt x="619" y="943"/>
                      </a:lnTo>
                      <a:lnTo>
                        <a:pt x="614" y="948"/>
                      </a:lnTo>
                      <a:lnTo>
                        <a:pt x="609" y="950"/>
                      </a:lnTo>
                      <a:lnTo>
                        <a:pt x="602" y="952"/>
                      </a:lnTo>
                      <a:lnTo>
                        <a:pt x="596" y="953"/>
                      </a:lnTo>
                      <a:lnTo>
                        <a:pt x="591" y="954"/>
                      </a:lnTo>
                      <a:lnTo>
                        <a:pt x="586" y="953"/>
                      </a:lnTo>
                      <a:lnTo>
                        <a:pt x="580" y="952"/>
                      </a:lnTo>
                      <a:lnTo>
                        <a:pt x="577" y="949"/>
                      </a:lnTo>
                      <a:lnTo>
                        <a:pt x="575" y="94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78" name="Freeform 184"/>
                <p:cNvSpPr>
                  <a:spLocks/>
                </p:cNvSpPr>
                <p:nvPr/>
              </p:nvSpPr>
              <p:spPr bwMode="auto">
                <a:xfrm>
                  <a:off x="3670" y="1625"/>
                  <a:ext cx="64" cy="104"/>
                </a:xfrm>
                <a:custGeom>
                  <a:avLst/>
                  <a:gdLst>
                    <a:gd name="T0" fmla="*/ 0 w 633"/>
                    <a:gd name="T1" fmla="*/ 0 h 954"/>
                    <a:gd name="T2" fmla="*/ 0 w 633"/>
                    <a:gd name="T3" fmla="*/ 0 h 954"/>
                    <a:gd name="T4" fmla="*/ 0 w 633"/>
                    <a:gd name="T5" fmla="*/ 0 h 954"/>
                    <a:gd name="T6" fmla="*/ 0 w 633"/>
                    <a:gd name="T7" fmla="*/ 0 h 954"/>
                    <a:gd name="T8" fmla="*/ 0 w 633"/>
                    <a:gd name="T9" fmla="*/ 0 h 954"/>
                    <a:gd name="T10" fmla="*/ 0 w 633"/>
                    <a:gd name="T11" fmla="*/ 0 h 954"/>
                    <a:gd name="T12" fmla="*/ 0 w 633"/>
                    <a:gd name="T13" fmla="*/ 0 h 954"/>
                    <a:gd name="T14" fmla="*/ 0 w 633"/>
                    <a:gd name="T15" fmla="*/ 0 h 954"/>
                    <a:gd name="T16" fmla="*/ 0 w 633"/>
                    <a:gd name="T17" fmla="*/ 0 h 954"/>
                    <a:gd name="T18" fmla="*/ 0 w 633"/>
                    <a:gd name="T19" fmla="*/ 0 h 954"/>
                    <a:gd name="T20" fmla="*/ 0 w 633"/>
                    <a:gd name="T21" fmla="*/ 0 h 954"/>
                    <a:gd name="T22" fmla="*/ 0 w 633"/>
                    <a:gd name="T23" fmla="*/ 0 h 954"/>
                    <a:gd name="T24" fmla="*/ 0 w 633"/>
                    <a:gd name="T25" fmla="*/ 0 h 954"/>
                    <a:gd name="T26" fmla="*/ 0 w 633"/>
                    <a:gd name="T27" fmla="*/ 0 h 954"/>
                    <a:gd name="T28" fmla="*/ 0 w 633"/>
                    <a:gd name="T29" fmla="*/ 0 h 954"/>
                    <a:gd name="T30" fmla="*/ 0 w 633"/>
                    <a:gd name="T31" fmla="*/ 0 h 954"/>
                    <a:gd name="T32" fmla="*/ 0 w 633"/>
                    <a:gd name="T33" fmla="*/ 0 h 954"/>
                    <a:gd name="T34" fmla="*/ 0 w 633"/>
                    <a:gd name="T35" fmla="*/ 0 h 954"/>
                    <a:gd name="T36" fmla="*/ 0 w 633"/>
                    <a:gd name="T37" fmla="*/ 0 h 954"/>
                    <a:gd name="T38" fmla="*/ 0 w 633"/>
                    <a:gd name="T39" fmla="*/ 0 h 954"/>
                    <a:gd name="T40" fmla="*/ 0 w 633"/>
                    <a:gd name="T41" fmla="*/ 0 h 954"/>
                    <a:gd name="T42" fmla="*/ 0 w 633"/>
                    <a:gd name="T43" fmla="*/ 0 h 954"/>
                    <a:gd name="T44" fmla="*/ 0 w 633"/>
                    <a:gd name="T45" fmla="*/ 0 h 954"/>
                    <a:gd name="T46" fmla="*/ 0 w 633"/>
                    <a:gd name="T47" fmla="*/ 0 h 954"/>
                    <a:gd name="T48" fmla="*/ 0 w 633"/>
                    <a:gd name="T49" fmla="*/ 0 h 954"/>
                    <a:gd name="T50" fmla="*/ 0 w 633"/>
                    <a:gd name="T51" fmla="*/ 0 h 954"/>
                    <a:gd name="T52" fmla="*/ 0 w 633"/>
                    <a:gd name="T53" fmla="*/ 0 h 954"/>
                    <a:gd name="T54" fmla="*/ 0 w 633"/>
                    <a:gd name="T55" fmla="*/ 0 h 954"/>
                    <a:gd name="T56" fmla="*/ 0 w 633"/>
                    <a:gd name="T57" fmla="*/ 0 h 954"/>
                    <a:gd name="T58" fmla="*/ 0 w 633"/>
                    <a:gd name="T59" fmla="*/ 0 h 954"/>
                    <a:gd name="T60" fmla="*/ 0 w 633"/>
                    <a:gd name="T61" fmla="*/ 0 h 954"/>
                    <a:gd name="T62" fmla="*/ 0 w 633"/>
                    <a:gd name="T63" fmla="*/ 0 h 954"/>
                    <a:gd name="T64" fmla="*/ 0 w 633"/>
                    <a:gd name="T65" fmla="*/ 0 h 954"/>
                    <a:gd name="T66" fmla="*/ 0 w 633"/>
                    <a:gd name="T67" fmla="*/ 0 h 954"/>
                    <a:gd name="T68" fmla="*/ 0 w 633"/>
                    <a:gd name="T69" fmla="*/ 0 h 954"/>
                    <a:gd name="T70" fmla="*/ 0 w 633"/>
                    <a:gd name="T71" fmla="*/ 0 h 954"/>
                    <a:gd name="T72" fmla="*/ 0 w 633"/>
                    <a:gd name="T73" fmla="*/ 0 h 954"/>
                    <a:gd name="T74" fmla="*/ 0 w 633"/>
                    <a:gd name="T75" fmla="*/ 0 h 9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954"/>
                    <a:gd name="T116" fmla="*/ 633 w 633"/>
                    <a:gd name="T117" fmla="*/ 954 h 9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954">
                      <a:moveTo>
                        <a:pt x="575" y="945"/>
                      </a:move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9" y="911"/>
                      </a:lnTo>
                      <a:lnTo>
                        <a:pt x="631" y="915"/>
                      </a:lnTo>
                      <a:lnTo>
                        <a:pt x="633" y="919"/>
                      </a:lnTo>
                      <a:lnTo>
                        <a:pt x="631" y="924"/>
                      </a:lnTo>
                      <a:lnTo>
                        <a:pt x="630" y="929"/>
                      </a:lnTo>
                      <a:lnTo>
                        <a:pt x="627" y="934"/>
                      </a:lnTo>
                      <a:lnTo>
                        <a:pt x="623" y="940"/>
                      </a:lnTo>
                      <a:lnTo>
                        <a:pt x="619" y="943"/>
                      </a:lnTo>
                      <a:lnTo>
                        <a:pt x="614" y="948"/>
                      </a:lnTo>
                      <a:lnTo>
                        <a:pt x="609" y="950"/>
                      </a:lnTo>
                      <a:lnTo>
                        <a:pt x="602" y="952"/>
                      </a:lnTo>
                      <a:lnTo>
                        <a:pt x="596" y="953"/>
                      </a:lnTo>
                      <a:lnTo>
                        <a:pt x="591" y="954"/>
                      </a:lnTo>
                      <a:lnTo>
                        <a:pt x="586" y="953"/>
                      </a:lnTo>
                      <a:lnTo>
                        <a:pt x="580" y="952"/>
                      </a:lnTo>
                      <a:lnTo>
                        <a:pt x="577" y="949"/>
                      </a:lnTo>
                      <a:lnTo>
                        <a:pt x="575" y="94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79" name="Freeform 185"/>
                <p:cNvSpPr>
                  <a:spLocks/>
                </p:cNvSpPr>
                <p:nvPr/>
              </p:nvSpPr>
              <p:spPr bwMode="auto">
                <a:xfrm>
                  <a:off x="3670" y="1625"/>
                  <a:ext cx="6" cy="6"/>
                </a:xfrm>
                <a:custGeom>
                  <a:avLst/>
                  <a:gdLst>
                    <a:gd name="T0" fmla="*/ 0 w 62"/>
                    <a:gd name="T1" fmla="*/ 0 h 52"/>
                    <a:gd name="T2" fmla="*/ 0 w 62"/>
                    <a:gd name="T3" fmla="*/ 0 h 52"/>
                    <a:gd name="T4" fmla="*/ 0 w 62"/>
                    <a:gd name="T5" fmla="*/ 0 h 52"/>
                    <a:gd name="T6" fmla="*/ 0 w 62"/>
                    <a:gd name="T7" fmla="*/ 0 h 52"/>
                    <a:gd name="T8" fmla="*/ 0 w 62"/>
                    <a:gd name="T9" fmla="*/ 0 h 52"/>
                    <a:gd name="T10" fmla="*/ 0 w 62"/>
                    <a:gd name="T11" fmla="*/ 0 h 52"/>
                    <a:gd name="T12" fmla="*/ 0 w 62"/>
                    <a:gd name="T13" fmla="*/ 0 h 52"/>
                    <a:gd name="T14" fmla="*/ 0 w 62"/>
                    <a:gd name="T15" fmla="*/ 0 h 52"/>
                    <a:gd name="T16" fmla="*/ 0 w 62"/>
                    <a:gd name="T17" fmla="*/ 0 h 52"/>
                    <a:gd name="T18" fmla="*/ 0 w 62"/>
                    <a:gd name="T19" fmla="*/ 0 h 52"/>
                    <a:gd name="T20" fmla="*/ 0 w 62"/>
                    <a:gd name="T21" fmla="*/ 0 h 52"/>
                    <a:gd name="T22" fmla="*/ 0 w 62"/>
                    <a:gd name="T23" fmla="*/ 0 h 52"/>
                    <a:gd name="T24" fmla="*/ 0 w 62"/>
                    <a:gd name="T25" fmla="*/ 0 h 52"/>
                    <a:gd name="T26" fmla="*/ 0 w 62"/>
                    <a:gd name="T27" fmla="*/ 0 h 52"/>
                    <a:gd name="T28" fmla="*/ 0 w 62"/>
                    <a:gd name="T29" fmla="*/ 0 h 52"/>
                    <a:gd name="T30" fmla="*/ 0 w 62"/>
                    <a:gd name="T31" fmla="*/ 0 h 52"/>
                    <a:gd name="T32" fmla="*/ 0 w 62"/>
                    <a:gd name="T33" fmla="*/ 0 h 52"/>
                    <a:gd name="T34" fmla="*/ 0 w 62"/>
                    <a:gd name="T35" fmla="*/ 0 h 52"/>
                    <a:gd name="T36" fmla="*/ 0 w 62"/>
                    <a:gd name="T37" fmla="*/ 0 h 52"/>
                    <a:gd name="T38" fmla="*/ 0 w 62"/>
                    <a:gd name="T39" fmla="*/ 0 h 52"/>
                    <a:gd name="T40" fmla="*/ 0 w 62"/>
                    <a:gd name="T41" fmla="*/ 0 h 52"/>
                    <a:gd name="T42" fmla="*/ 0 w 62"/>
                    <a:gd name="T43" fmla="*/ 0 h 52"/>
                    <a:gd name="T44" fmla="*/ 0 w 62"/>
                    <a:gd name="T45" fmla="*/ 0 h 52"/>
                    <a:gd name="T46" fmla="*/ 0 w 62"/>
                    <a:gd name="T47" fmla="*/ 0 h 52"/>
                    <a:gd name="T48" fmla="*/ 0 w 62"/>
                    <a:gd name="T49" fmla="*/ 0 h 52"/>
                    <a:gd name="T50" fmla="*/ 0 w 62"/>
                    <a:gd name="T51" fmla="*/ 0 h 52"/>
                    <a:gd name="T52" fmla="*/ 0 w 62"/>
                    <a:gd name="T53" fmla="*/ 0 h 52"/>
                    <a:gd name="T54" fmla="*/ 0 w 62"/>
                    <a:gd name="T55" fmla="*/ 0 h 52"/>
                    <a:gd name="T56" fmla="*/ 0 w 62"/>
                    <a:gd name="T57" fmla="*/ 0 h 52"/>
                    <a:gd name="T58" fmla="*/ 0 w 62"/>
                    <a:gd name="T59" fmla="*/ 0 h 52"/>
                    <a:gd name="T60" fmla="*/ 0 w 62"/>
                    <a:gd name="T61" fmla="*/ 0 h 52"/>
                    <a:gd name="T62" fmla="*/ 0 w 62"/>
                    <a:gd name="T63" fmla="*/ 0 h 52"/>
                    <a:gd name="T64" fmla="*/ 0 w 6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2"/>
                    <a:gd name="T101" fmla="*/ 62 w 6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2">
                      <a:moveTo>
                        <a:pt x="43" y="44"/>
                      </a:moveTo>
                      <a:lnTo>
                        <a:pt x="37" y="47"/>
                      </a:lnTo>
                      <a:lnTo>
                        <a:pt x="32" y="50"/>
                      </a:lnTo>
                      <a:lnTo>
                        <a:pt x="25" y="52"/>
                      </a:lnTo>
                      <a:lnTo>
                        <a:pt x="19" y="52"/>
                      </a:lnTo>
                      <a:lnTo>
                        <a:pt x="13" y="51"/>
                      </a:lnTo>
                      <a:lnTo>
                        <a:pt x="9" y="50"/>
                      </a:lnTo>
                      <a:lnTo>
                        <a:pt x="6" y="47"/>
                      </a:ln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 y="11"/>
                      </a:lnTo>
                      <a:lnTo>
                        <a:pt x="62" y="16"/>
                      </a:lnTo>
                      <a:lnTo>
                        <a:pt x="62" y="21"/>
                      </a:lnTo>
                      <a:lnTo>
                        <a:pt x="60" y="26"/>
                      </a:lnTo>
                      <a:lnTo>
                        <a:pt x="57" y="31"/>
                      </a:lnTo>
                      <a:lnTo>
                        <a:pt x="53" y="36"/>
                      </a:lnTo>
                      <a:lnTo>
                        <a:pt x="49" y="41"/>
                      </a:lnTo>
                      <a:lnTo>
                        <a:pt x="43" y="4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80" name="Freeform 186"/>
                <p:cNvSpPr>
                  <a:spLocks/>
                </p:cNvSpPr>
                <p:nvPr/>
              </p:nvSpPr>
              <p:spPr bwMode="auto">
                <a:xfrm>
                  <a:off x="3670" y="1625"/>
                  <a:ext cx="6" cy="6"/>
                </a:xfrm>
                <a:custGeom>
                  <a:avLst/>
                  <a:gdLst>
                    <a:gd name="T0" fmla="*/ 0 w 62"/>
                    <a:gd name="T1" fmla="*/ 0 h 52"/>
                    <a:gd name="T2" fmla="*/ 0 w 62"/>
                    <a:gd name="T3" fmla="*/ 0 h 52"/>
                    <a:gd name="T4" fmla="*/ 0 w 62"/>
                    <a:gd name="T5" fmla="*/ 0 h 52"/>
                    <a:gd name="T6" fmla="*/ 0 w 62"/>
                    <a:gd name="T7" fmla="*/ 0 h 52"/>
                    <a:gd name="T8" fmla="*/ 0 w 62"/>
                    <a:gd name="T9" fmla="*/ 0 h 52"/>
                    <a:gd name="T10" fmla="*/ 0 w 62"/>
                    <a:gd name="T11" fmla="*/ 0 h 52"/>
                    <a:gd name="T12" fmla="*/ 0 w 62"/>
                    <a:gd name="T13" fmla="*/ 0 h 52"/>
                    <a:gd name="T14" fmla="*/ 0 w 62"/>
                    <a:gd name="T15" fmla="*/ 0 h 52"/>
                    <a:gd name="T16" fmla="*/ 0 w 62"/>
                    <a:gd name="T17" fmla="*/ 0 h 52"/>
                    <a:gd name="T18" fmla="*/ 0 w 62"/>
                    <a:gd name="T19" fmla="*/ 0 h 52"/>
                    <a:gd name="T20" fmla="*/ 0 w 62"/>
                    <a:gd name="T21" fmla="*/ 0 h 52"/>
                    <a:gd name="T22" fmla="*/ 0 w 62"/>
                    <a:gd name="T23" fmla="*/ 0 h 52"/>
                    <a:gd name="T24" fmla="*/ 0 w 62"/>
                    <a:gd name="T25" fmla="*/ 0 h 52"/>
                    <a:gd name="T26" fmla="*/ 0 w 62"/>
                    <a:gd name="T27" fmla="*/ 0 h 52"/>
                    <a:gd name="T28" fmla="*/ 0 w 62"/>
                    <a:gd name="T29" fmla="*/ 0 h 52"/>
                    <a:gd name="T30" fmla="*/ 0 w 62"/>
                    <a:gd name="T31" fmla="*/ 0 h 52"/>
                    <a:gd name="T32" fmla="*/ 0 w 62"/>
                    <a:gd name="T33" fmla="*/ 0 h 52"/>
                    <a:gd name="T34" fmla="*/ 0 w 62"/>
                    <a:gd name="T35" fmla="*/ 0 h 52"/>
                    <a:gd name="T36" fmla="*/ 0 w 62"/>
                    <a:gd name="T37" fmla="*/ 0 h 52"/>
                    <a:gd name="T38" fmla="*/ 0 w 62"/>
                    <a:gd name="T39" fmla="*/ 0 h 52"/>
                    <a:gd name="T40" fmla="*/ 0 w 62"/>
                    <a:gd name="T41" fmla="*/ 0 h 52"/>
                    <a:gd name="T42" fmla="*/ 0 w 62"/>
                    <a:gd name="T43" fmla="*/ 0 h 52"/>
                    <a:gd name="T44" fmla="*/ 0 w 62"/>
                    <a:gd name="T45" fmla="*/ 0 h 52"/>
                    <a:gd name="T46" fmla="*/ 0 w 62"/>
                    <a:gd name="T47" fmla="*/ 0 h 52"/>
                    <a:gd name="T48" fmla="*/ 0 w 62"/>
                    <a:gd name="T49" fmla="*/ 0 h 52"/>
                    <a:gd name="T50" fmla="*/ 0 w 62"/>
                    <a:gd name="T51" fmla="*/ 0 h 52"/>
                    <a:gd name="T52" fmla="*/ 0 w 62"/>
                    <a:gd name="T53" fmla="*/ 0 h 52"/>
                    <a:gd name="T54" fmla="*/ 0 w 62"/>
                    <a:gd name="T55" fmla="*/ 0 h 52"/>
                    <a:gd name="T56" fmla="*/ 0 w 62"/>
                    <a:gd name="T57" fmla="*/ 0 h 52"/>
                    <a:gd name="T58" fmla="*/ 0 w 62"/>
                    <a:gd name="T59" fmla="*/ 0 h 52"/>
                    <a:gd name="T60" fmla="*/ 0 w 62"/>
                    <a:gd name="T61" fmla="*/ 0 h 52"/>
                    <a:gd name="T62" fmla="*/ 0 w 62"/>
                    <a:gd name="T63" fmla="*/ 0 h 52"/>
                    <a:gd name="T64" fmla="*/ 0 w 6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52"/>
                    <a:gd name="T101" fmla="*/ 62 w 6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52">
                      <a:moveTo>
                        <a:pt x="43" y="44"/>
                      </a:moveTo>
                      <a:lnTo>
                        <a:pt x="37" y="47"/>
                      </a:lnTo>
                      <a:lnTo>
                        <a:pt x="32" y="50"/>
                      </a:lnTo>
                      <a:lnTo>
                        <a:pt x="25" y="52"/>
                      </a:lnTo>
                      <a:lnTo>
                        <a:pt x="19" y="52"/>
                      </a:lnTo>
                      <a:lnTo>
                        <a:pt x="13" y="51"/>
                      </a:lnTo>
                      <a:lnTo>
                        <a:pt x="9" y="50"/>
                      </a:lnTo>
                      <a:lnTo>
                        <a:pt x="6" y="47"/>
                      </a:lnTo>
                      <a:lnTo>
                        <a:pt x="2" y="44"/>
                      </a:lnTo>
                      <a:lnTo>
                        <a:pt x="1" y="39"/>
                      </a:lnTo>
                      <a:lnTo>
                        <a:pt x="0" y="35"/>
                      </a:lnTo>
                      <a:lnTo>
                        <a:pt x="1" y="30"/>
                      </a:lnTo>
                      <a:lnTo>
                        <a:pt x="2" y="25"/>
                      </a:lnTo>
                      <a:lnTo>
                        <a:pt x="6" y="20"/>
                      </a:lnTo>
                      <a:lnTo>
                        <a:pt x="9" y="14"/>
                      </a:lnTo>
                      <a:lnTo>
                        <a:pt x="13" y="11"/>
                      </a:lnTo>
                      <a:lnTo>
                        <a:pt x="19" y="6"/>
                      </a:lnTo>
                      <a:lnTo>
                        <a:pt x="25" y="3"/>
                      </a:lnTo>
                      <a:lnTo>
                        <a:pt x="32" y="1"/>
                      </a:lnTo>
                      <a:lnTo>
                        <a:pt x="37" y="0"/>
                      </a:lnTo>
                      <a:lnTo>
                        <a:pt x="43" y="0"/>
                      </a:lnTo>
                      <a:lnTo>
                        <a:pt x="49" y="0"/>
                      </a:lnTo>
                      <a:lnTo>
                        <a:pt x="53" y="2"/>
                      </a:lnTo>
                      <a:lnTo>
                        <a:pt x="57" y="4"/>
                      </a:lnTo>
                      <a:lnTo>
                        <a:pt x="60" y="8"/>
                      </a:lnTo>
                      <a:lnTo>
                        <a:pt x="62" y="11"/>
                      </a:lnTo>
                      <a:lnTo>
                        <a:pt x="62" y="16"/>
                      </a:lnTo>
                      <a:lnTo>
                        <a:pt x="62" y="21"/>
                      </a:lnTo>
                      <a:lnTo>
                        <a:pt x="60" y="26"/>
                      </a:lnTo>
                      <a:lnTo>
                        <a:pt x="57" y="31"/>
                      </a:lnTo>
                      <a:lnTo>
                        <a:pt x="53" y="36"/>
                      </a:lnTo>
                      <a:lnTo>
                        <a:pt x="49" y="41"/>
                      </a:lnTo>
                      <a:lnTo>
                        <a:pt x="43" y="4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81" name="Freeform 187"/>
                <p:cNvSpPr>
                  <a:spLocks/>
                </p:cNvSpPr>
                <p:nvPr/>
              </p:nvSpPr>
              <p:spPr bwMode="auto">
                <a:xfrm>
                  <a:off x="3490" y="1360"/>
                  <a:ext cx="56" cy="112"/>
                </a:xfrm>
                <a:custGeom>
                  <a:avLst/>
                  <a:gdLst>
                    <a:gd name="T0" fmla="*/ 0 w 554"/>
                    <a:gd name="T1" fmla="*/ 0 h 1022"/>
                    <a:gd name="T2" fmla="*/ 0 w 554"/>
                    <a:gd name="T3" fmla="*/ 0 h 1022"/>
                    <a:gd name="T4" fmla="*/ 0 w 554"/>
                    <a:gd name="T5" fmla="*/ 0 h 1022"/>
                    <a:gd name="T6" fmla="*/ 0 w 554"/>
                    <a:gd name="T7" fmla="*/ 0 h 1022"/>
                    <a:gd name="T8" fmla="*/ 0 w 554"/>
                    <a:gd name="T9" fmla="*/ 0 h 1022"/>
                    <a:gd name="T10" fmla="*/ 0 w 554"/>
                    <a:gd name="T11" fmla="*/ 0 h 1022"/>
                    <a:gd name="T12" fmla="*/ 0 w 554"/>
                    <a:gd name="T13" fmla="*/ 0 h 1022"/>
                    <a:gd name="T14" fmla="*/ 0 w 554"/>
                    <a:gd name="T15" fmla="*/ 0 h 1022"/>
                    <a:gd name="T16" fmla="*/ 0 w 554"/>
                    <a:gd name="T17" fmla="*/ 0 h 1022"/>
                    <a:gd name="T18" fmla="*/ 0 w 554"/>
                    <a:gd name="T19" fmla="*/ 0 h 1022"/>
                    <a:gd name="T20" fmla="*/ 0 w 554"/>
                    <a:gd name="T21" fmla="*/ 0 h 1022"/>
                    <a:gd name="T22" fmla="*/ 0 w 554"/>
                    <a:gd name="T23" fmla="*/ 0 h 1022"/>
                    <a:gd name="T24" fmla="*/ 0 w 554"/>
                    <a:gd name="T25" fmla="*/ 0 h 1022"/>
                    <a:gd name="T26" fmla="*/ 0 w 554"/>
                    <a:gd name="T27" fmla="*/ 0 h 1022"/>
                    <a:gd name="T28" fmla="*/ 0 w 554"/>
                    <a:gd name="T29" fmla="*/ 0 h 1022"/>
                    <a:gd name="T30" fmla="*/ 0 w 554"/>
                    <a:gd name="T31" fmla="*/ 0 h 1022"/>
                    <a:gd name="T32" fmla="*/ 0 w 554"/>
                    <a:gd name="T33" fmla="*/ 0 h 1022"/>
                    <a:gd name="T34" fmla="*/ 0 w 554"/>
                    <a:gd name="T35" fmla="*/ 0 h 1022"/>
                    <a:gd name="T36" fmla="*/ 0 w 554"/>
                    <a:gd name="T37" fmla="*/ 0 h 1022"/>
                    <a:gd name="T38" fmla="*/ 0 w 554"/>
                    <a:gd name="T39" fmla="*/ 0 h 1022"/>
                    <a:gd name="T40" fmla="*/ 0 w 554"/>
                    <a:gd name="T41" fmla="*/ 0 h 1022"/>
                    <a:gd name="T42" fmla="*/ 0 w 554"/>
                    <a:gd name="T43" fmla="*/ 0 h 1022"/>
                    <a:gd name="T44" fmla="*/ 0 w 554"/>
                    <a:gd name="T45" fmla="*/ 0 h 1022"/>
                    <a:gd name="T46" fmla="*/ 0 w 554"/>
                    <a:gd name="T47" fmla="*/ 0 h 1022"/>
                    <a:gd name="T48" fmla="*/ 0 w 554"/>
                    <a:gd name="T49" fmla="*/ 0 h 1022"/>
                    <a:gd name="T50" fmla="*/ 0 w 554"/>
                    <a:gd name="T51" fmla="*/ 0 h 1022"/>
                    <a:gd name="T52" fmla="*/ 0 w 554"/>
                    <a:gd name="T53" fmla="*/ 0 h 1022"/>
                    <a:gd name="T54" fmla="*/ 0 w 554"/>
                    <a:gd name="T55" fmla="*/ 0 h 1022"/>
                    <a:gd name="T56" fmla="*/ 0 w 554"/>
                    <a:gd name="T57" fmla="*/ 0 h 1022"/>
                    <a:gd name="T58" fmla="*/ 0 w 554"/>
                    <a:gd name="T59" fmla="*/ 0 h 1022"/>
                    <a:gd name="T60" fmla="*/ 0 w 554"/>
                    <a:gd name="T61" fmla="*/ 0 h 1022"/>
                    <a:gd name="T62" fmla="*/ 0 w 554"/>
                    <a:gd name="T63" fmla="*/ 0 h 1022"/>
                    <a:gd name="T64" fmla="*/ 0 w 554"/>
                    <a:gd name="T65" fmla="*/ 0 h 1022"/>
                    <a:gd name="T66" fmla="*/ 0 w 554"/>
                    <a:gd name="T67" fmla="*/ 0 h 1022"/>
                    <a:gd name="T68" fmla="*/ 0 w 554"/>
                    <a:gd name="T69" fmla="*/ 0 h 1022"/>
                    <a:gd name="T70" fmla="*/ 0 w 554"/>
                    <a:gd name="T71" fmla="*/ 0 h 1022"/>
                    <a:gd name="T72" fmla="*/ 0 w 554"/>
                    <a:gd name="T73" fmla="*/ 0 h 1022"/>
                    <a:gd name="T74" fmla="*/ 0 w 554"/>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4"/>
                    <a:gd name="T115" fmla="*/ 0 h 1022"/>
                    <a:gd name="T116" fmla="*/ 554 w 554"/>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4" h="1022">
                      <a:moveTo>
                        <a:pt x="60" y="10"/>
                      </a:moveTo>
                      <a:lnTo>
                        <a:pt x="552" y="981"/>
                      </a:lnTo>
                      <a:lnTo>
                        <a:pt x="554" y="986"/>
                      </a:lnTo>
                      <a:lnTo>
                        <a:pt x="554" y="990"/>
                      </a:lnTo>
                      <a:lnTo>
                        <a:pt x="553" y="995"/>
                      </a:lnTo>
                      <a:lnTo>
                        <a:pt x="551" y="999"/>
                      </a:lnTo>
                      <a:lnTo>
                        <a:pt x="547" y="1005"/>
                      </a:lnTo>
                      <a:lnTo>
                        <a:pt x="543" y="1009"/>
                      </a:lnTo>
                      <a:lnTo>
                        <a:pt x="537" y="1013"/>
                      </a:lnTo>
                      <a:lnTo>
                        <a:pt x="531" y="1016"/>
                      </a:lnTo>
                      <a:lnTo>
                        <a:pt x="526" y="1018"/>
                      </a:lnTo>
                      <a:lnTo>
                        <a:pt x="519" y="1021"/>
                      </a:lnTo>
                      <a:lnTo>
                        <a:pt x="513" y="1022"/>
                      </a:lnTo>
                      <a:lnTo>
                        <a:pt x="508" y="1022"/>
                      </a:lnTo>
                      <a:lnTo>
                        <a:pt x="502" y="1021"/>
                      </a:lnTo>
                      <a:lnTo>
                        <a:pt x="497" y="1018"/>
                      </a:lnTo>
                      <a:lnTo>
                        <a:pt x="494" y="1016"/>
                      </a:lnTo>
                      <a:lnTo>
                        <a:pt x="492" y="1012"/>
                      </a:lnTo>
                      <a:lnTo>
                        <a:pt x="1" y="40"/>
                      </a:lnTo>
                      <a:lnTo>
                        <a:pt x="0" y="35"/>
                      </a:lnTo>
                      <a:lnTo>
                        <a:pt x="0" y="31"/>
                      </a:lnTo>
                      <a:lnTo>
                        <a:pt x="1" y="26"/>
                      </a:lnTo>
                      <a:lnTo>
                        <a:pt x="3" y="22"/>
                      </a:lnTo>
                      <a:lnTo>
                        <a:pt x="5" y="17"/>
                      </a:lnTo>
                      <a:lnTo>
                        <a:pt x="10" y="13"/>
                      </a:lnTo>
                      <a:lnTo>
                        <a:pt x="15" y="8"/>
                      </a:lnTo>
                      <a:lnTo>
                        <a:pt x="20" y="5"/>
                      </a:lnTo>
                      <a:lnTo>
                        <a:pt x="27" y="3"/>
                      </a:lnTo>
                      <a:lnTo>
                        <a:pt x="32" y="1"/>
                      </a:lnTo>
                      <a:lnTo>
                        <a:pt x="38" y="0"/>
                      </a:lnTo>
                      <a:lnTo>
                        <a:pt x="44" y="0"/>
                      </a:lnTo>
                      <a:lnTo>
                        <a:pt x="49" y="1"/>
                      </a:lnTo>
                      <a:lnTo>
                        <a:pt x="54" y="4"/>
                      </a:lnTo>
                      <a:lnTo>
                        <a:pt x="57" y="7"/>
                      </a:lnTo>
                      <a:lnTo>
                        <a:pt x="60"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82" name="Freeform 188"/>
                <p:cNvSpPr>
                  <a:spLocks/>
                </p:cNvSpPr>
                <p:nvPr/>
              </p:nvSpPr>
              <p:spPr bwMode="auto">
                <a:xfrm>
                  <a:off x="3490" y="1360"/>
                  <a:ext cx="56" cy="112"/>
                </a:xfrm>
                <a:custGeom>
                  <a:avLst/>
                  <a:gdLst>
                    <a:gd name="T0" fmla="*/ 0 w 554"/>
                    <a:gd name="T1" fmla="*/ 0 h 1022"/>
                    <a:gd name="T2" fmla="*/ 0 w 554"/>
                    <a:gd name="T3" fmla="*/ 0 h 1022"/>
                    <a:gd name="T4" fmla="*/ 0 w 554"/>
                    <a:gd name="T5" fmla="*/ 0 h 1022"/>
                    <a:gd name="T6" fmla="*/ 0 w 554"/>
                    <a:gd name="T7" fmla="*/ 0 h 1022"/>
                    <a:gd name="T8" fmla="*/ 0 w 554"/>
                    <a:gd name="T9" fmla="*/ 0 h 1022"/>
                    <a:gd name="T10" fmla="*/ 0 w 554"/>
                    <a:gd name="T11" fmla="*/ 0 h 1022"/>
                    <a:gd name="T12" fmla="*/ 0 w 554"/>
                    <a:gd name="T13" fmla="*/ 0 h 1022"/>
                    <a:gd name="T14" fmla="*/ 0 w 554"/>
                    <a:gd name="T15" fmla="*/ 0 h 1022"/>
                    <a:gd name="T16" fmla="*/ 0 w 554"/>
                    <a:gd name="T17" fmla="*/ 0 h 1022"/>
                    <a:gd name="T18" fmla="*/ 0 w 554"/>
                    <a:gd name="T19" fmla="*/ 0 h 1022"/>
                    <a:gd name="T20" fmla="*/ 0 w 554"/>
                    <a:gd name="T21" fmla="*/ 0 h 1022"/>
                    <a:gd name="T22" fmla="*/ 0 w 554"/>
                    <a:gd name="T23" fmla="*/ 0 h 1022"/>
                    <a:gd name="T24" fmla="*/ 0 w 554"/>
                    <a:gd name="T25" fmla="*/ 0 h 1022"/>
                    <a:gd name="T26" fmla="*/ 0 w 554"/>
                    <a:gd name="T27" fmla="*/ 0 h 1022"/>
                    <a:gd name="T28" fmla="*/ 0 w 554"/>
                    <a:gd name="T29" fmla="*/ 0 h 1022"/>
                    <a:gd name="T30" fmla="*/ 0 w 554"/>
                    <a:gd name="T31" fmla="*/ 0 h 1022"/>
                    <a:gd name="T32" fmla="*/ 0 w 554"/>
                    <a:gd name="T33" fmla="*/ 0 h 1022"/>
                    <a:gd name="T34" fmla="*/ 0 w 554"/>
                    <a:gd name="T35" fmla="*/ 0 h 1022"/>
                    <a:gd name="T36" fmla="*/ 0 w 554"/>
                    <a:gd name="T37" fmla="*/ 0 h 1022"/>
                    <a:gd name="T38" fmla="*/ 0 w 554"/>
                    <a:gd name="T39" fmla="*/ 0 h 1022"/>
                    <a:gd name="T40" fmla="*/ 0 w 554"/>
                    <a:gd name="T41" fmla="*/ 0 h 1022"/>
                    <a:gd name="T42" fmla="*/ 0 w 554"/>
                    <a:gd name="T43" fmla="*/ 0 h 1022"/>
                    <a:gd name="T44" fmla="*/ 0 w 554"/>
                    <a:gd name="T45" fmla="*/ 0 h 1022"/>
                    <a:gd name="T46" fmla="*/ 0 w 554"/>
                    <a:gd name="T47" fmla="*/ 0 h 1022"/>
                    <a:gd name="T48" fmla="*/ 0 w 554"/>
                    <a:gd name="T49" fmla="*/ 0 h 1022"/>
                    <a:gd name="T50" fmla="*/ 0 w 554"/>
                    <a:gd name="T51" fmla="*/ 0 h 1022"/>
                    <a:gd name="T52" fmla="*/ 0 w 554"/>
                    <a:gd name="T53" fmla="*/ 0 h 1022"/>
                    <a:gd name="T54" fmla="*/ 0 w 554"/>
                    <a:gd name="T55" fmla="*/ 0 h 1022"/>
                    <a:gd name="T56" fmla="*/ 0 w 554"/>
                    <a:gd name="T57" fmla="*/ 0 h 1022"/>
                    <a:gd name="T58" fmla="*/ 0 w 554"/>
                    <a:gd name="T59" fmla="*/ 0 h 1022"/>
                    <a:gd name="T60" fmla="*/ 0 w 554"/>
                    <a:gd name="T61" fmla="*/ 0 h 1022"/>
                    <a:gd name="T62" fmla="*/ 0 w 554"/>
                    <a:gd name="T63" fmla="*/ 0 h 1022"/>
                    <a:gd name="T64" fmla="*/ 0 w 554"/>
                    <a:gd name="T65" fmla="*/ 0 h 1022"/>
                    <a:gd name="T66" fmla="*/ 0 w 554"/>
                    <a:gd name="T67" fmla="*/ 0 h 1022"/>
                    <a:gd name="T68" fmla="*/ 0 w 554"/>
                    <a:gd name="T69" fmla="*/ 0 h 1022"/>
                    <a:gd name="T70" fmla="*/ 0 w 554"/>
                    <a:gd name="T71" fmla="*/ 0 h 1022"/>
                    <a:gd name="T72" fmla="*/ 0 w 554"/>
                    <a:gd name="T73" fmla="*/ 0 h 1022"/>
                    <a:gd name="T74" fmla="*/ 0 w 554"/>
                    <a:gd name="T75" fmla="*/ 0 h 10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4"/>
                    <a:gd name="T115" fmla="*/ 0 h 1022"/>
                    <a:gd name="T116" fmla="*/ 554 w 554"/>
                    <a:gd name="T117" fmla="*/ 1022 h 10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4" h="1022">
                      <a:moveTo>
                        <a:pt x="60" y="10"/>
                      </a:moveTo>
                      <a:lnTo>
                        <a:pt x="552" y="981"/>
                      </a:lnTo>
                      <a:lnTo>
                        <a:pt x="554" y="986"/>
                      </a:lnTo>
                      <a:lnTo>
                        <a:pt x="554" y="990"/>
                      </a:lnTo>
                      <a:lnTo>
                        <a:pt x="553" y="995"/>
                      </a:lnTo>
                      <a:lnTo>
                        <a:pt x="551" y="999"/>
                      </a:lnTo>
                      <a:lnTo>
                        <a:pt x="547" y="1005"/>
                      </a:lnTo>
                      <a:lnTo>
                        <a:pt x="543" y="1009"/>
                      </a:lnTo>
                      <a:lnTo>
                        <a:pt x="537" y="1013"/>
                      </a:lnTo>
                      <a:lnTo>
                        <a:pt x="531" y="1016"/>
                      </a:lnTo>
                      <a:lnTo>
                        <a:pt x="526" y="1018"/>
                      </a:lnTo>
                      <a:lnTo>
                        <a:pt x="519" y="1021"/>
                      </a:lnTo>
                      <a:lnTo>
                        <a:pt x="513" y="1022"/>
                      </a:lnTo>
                      <a:lnTo>
                        <a:pt x="508" y="1022"/>
                      </a:lnTo>
                      <a:lnTo>
                        <a:pt x="502" y="1021"/>
                      </a:lnTo>
                      <a:lnTo>
                        <a:pt x="497" y="1018"/>
                      </a:lnTo>
                      <a:lnTo>
                        <a:pt x="494" y="1016"/>
                      </a:lnTo>
                      <a:lnTo>
                        <a:pt x="492" y="1012"/>
                      </a:lnTo>
                      <a:lnTo>
                        <a:pt x="1" y="40"/>
                      </a:lnTo>
                      <a:lnTo>
                        <a:pt x="0" y="35"/>
                      </a:lnTo>
                      <a:lnTo>
                        <a:pt x="0" y="31"/>
                      </a:lnTo>
                      <a:lnTo>
                        <a:pt x="1" y="26"/>
                      </a:lnTo>
                      <a:lnTo>
                        <a:pt x="3" y="22"/>
                      </a:lnTo>
                      <a:lnTo>
                        <a:pt x="5" y="17"/>
                      </a:lnTo>
                      <a:lnTo>
                        <a:pt x="10" y="13"/>
                      </a:lnTo>
                      <a:lnTo>
                        <a:pt x="15" y="8"/>
                      </a:lnTo>
                      <a:lnTo>
                        <a:pt x="20" y="5"/>
                      </a:lnTo>
                      <a:lnTo>
                        <a:pt x="27" y="3"/>
                      </a:lnTo>
                      <a:lnTo>
                        <a:pt x="32" y="1"/>
                      </a:lnTo>
                      <a:lnTo>
                        <a:pt x="38" y="0"/>
                      </a:lnTo>
                      <a:lnTo>
                        <a:pt x="44" y="0"/>
                      </a:lnTo>
                      <a:lnTo>
                        <a:pt x="49" y="1"/>
                      </a:lnTo>
                      <a:lnTo>
                        <a:pt x="54" y="4"/>
                      </a:lnTo>
                      <a:lnTo>
                        <a:pt x="57" y="7"/>
                      </a:lnTo>
                      <a:lnTo>
                        <a:pt x="60"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83" name="Freeform 189"/>
                <p:cNvSpPr>
                  <a:spLocks/>
                </p:cNvSpPr>
                <p:nvPr/>
              </p:nvSpPr>
              <p:spPr bwMode="auto">
                <a:xfrm>
                  <a:off x="3540" y="1466"/>
                  <a:ext cx="6" cy="6"/>
                </a:xfrm>
                <a:custGeom>
                  <a:avLst/>
                  <a:gdLst>
                    <a:gd name="T0" fmla="*/ 0 w 65"/>
                    <a:gd name="T1" fmla="*/ 0 h 50"/>
                    <a:gd name="T2" fmla="*/ 0 w 65"/>
                    <a:gd name="T3" fmla="*/ 0 h 50"/>
                    <a:gd name="T4" fmla="*/ 0 w 65"/>
                    <a:gd name="T5" fmla="*/ 0 h 50"/>
                    <a:gd name="T6" fmla="*/ 0 w 65"/>
                    <a:gd name="T7" fmla="*/ 0 h 50"/>
                    <a:gd name="T8" fmla="*/ 0 w 65"/>
                    <a:gd name="T9" fmla="*/ 0 h 50"/>
                    <a:gd name="T10" fmla="*/ 0 w 65"/>
                    <a:gd name="T11" fmla="*/ 0 h 50"/>
                    <a:gd name="T12" fmla="*/ 0 w 65"/>
                    <a:gd name="T13" fmla="*/ 0 h 50"/>
                    <a:gd name="T14" fmla="*/ 0 w 65"/>
                    <a:gd name="T15" fmla="*/ 0 h 50"/>
                    <a:gd name="T16" fmla="*/ 0 w 65"/>
                    <a:gd name="T17" fmla="*/ 0 h 50"/>
                    <a:gd name="T18" fmla="*/ 0 w 65"/>
                    <a:gd name="T19" fmla="*/ 0 h 50"/>
                    <a:gd name="T20" fmla="*/ 0 w 65"/>
                    <a:gd name="T21" fmla="*/ 0 h 50"/>
                    <a:gd name="T22" fmla="*/ 0 w 65"/>
                    <a:gd name="T23" fmla="*/ 0 h 50"/>
                    <a:gd name="T24" fmla="*/ 0 w 65"/>
                    <a:gd name="T25" fmla="*/ 0 h 50"/>
                    <a:gd name="T26" fmla="*/ 0 w 65"/>
                    <a:gd name="T27" fmla="*/ 0 h 50"/>
                    <a:gd name="T28" fmla="*/ 0 w 65"/>
                    <a:gd name="T29" fmla="*/ 0 h 50"/>
                    <a:gd name="T30" fmla="*/ 0 w 65"/>
                    <a:gd name="T31" fmla="*/ 0 h 50"/>
                    <a:gd name="T32" fmla="*/ 0 w 65"/>
                    <a:gd name="T33" fmla="*/ 0 h 50"/>
                    <a:gd name="T34" fmla="*/ 0 w 65"/>
                    <a:gd name="T35" fmla="*/ 0 h 50"/>
                    <a:gd name="T36" fmla="*/ 0 w 65"/>
                    <a:gd name="T37" fmla="*/ 0 h 50"/>
                    <a:gd name="T38" fmla="*/ 0 w 65"/>
                    <a:gd name="T39" fmla="*/ 0 h 50"/>
                    <a:gd name="T40" fmla="*/ 0 w 65"/>
                    <a:gd name="T41" fmla="*/ 0 h 50"/>
                    <a:gd name="T42" fmla="*/ 0 w 65"/>
                    <a:gd name="T43" fmla="*/ 0 h 50"/>
                    <a:gd name="T44" fmla="*/ 0 w 65"/>
                    <a:gd name="T45" fmla="*/ 0 h 50"/>
                    <a:gd name="T46" fmla="*/ 0 w 65"/>
                    <a:gd name="T47" fmla="*/ 0 h 50"/>
                    <a:gd name="T48" fmla="*/ 0 w 65"/>
                    <a:gd name="T49" fmla="*/ 0 h 50"/>
                    <a:gd name="T50" fmla="*/ 0 w 65"/>
                    <a:gd name="T51" fmla="*/ 0 h 50"/>
                    <a:gd name="T52" fmla="*/ 0 w 65"/>
                    <a:gd name="T53" fmla="*/ 0 h 50"/>
                    <a:gd name="T54" fmla="*/ 0 w 65"/>
                    <a:gd name="T55" fmla="*/ 0 h 50"/>
                    <a:gd name="T56" fmla="*/ 0 w 65"/>
                    <a:gd name="T57" fmla="*/ 0 h 50"/>
                    <a:gd name="T58" fmla="*/ 0 w 65"/>
                    <a:gd name="T59" fmla="*/ 0 h 50"/>
                    <a:gd name="T60" fmla="*/ 0 w 65"/>
                    <a:gd name="T61" fmla="*/ 0 h 50"/>
                    <a:gd name="T62" fmla="*/ 0 w 65"/>
                    <a:gd name="T63" fmla="*/ 0 h 50"/>
                    <a:gd name="T64" fmla="*/ 0 w 65"/>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0"/>
                    <a:gd name="T101" fmla="*/ 65 w 65"/>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0">
                      <a:moveTo>
                        <a:pt x="23" y="4"/>
                      </a:moveTo>
                      <a:lnTo>
                        <a:pt x="29" y="2"/>
                      </a:lnTo>
                      <a:lnTo>
                        <a:pt x="36" y="1"/>
                      </a:lnTo>
                      <a:lnTo>
                        <a:pt x="41" y="0"/>
                      </a:lnTo>
                      <a:lnTo>
                        <a:pt x="47" y="0"/>
                      </a:lnTo>
                      <a:lnTo>
                        <a:pt x="53" y="1"/>
                      </a:lnTo>
                      <a:lnTo>
                        <a:pt x="57" y="3"/>
                      </a:lnTo>
                      <a:lnTo>
                        <a:pt x="60" y="6"/>
                      </a:lnTo>
                      <a:lnTo>
                        <a:pt x="63" y="9"/>
                      </a:lnTo>
                      <a:lnTo>
                        <a:pt x="65" y="14"/>
                      </a:lnTo>
                      <a:lnTo>
                        <a:pt x="65" y="18"/>
                      </a:lnTo>
                      <a:lnTo>
                        <a:pt x="64" y="23"/>
                      </a:lnTo>
                      <a:lnTo>
                        <a:pt x="62" y="27"/>
                      </a:lnTo>
                      <a:lnTo>
                        <a:pt x="58" y="33"/>
                      </a:lnTo>
                      <a:lnTo>
                        <a:pt x="54" y="37"/>
                      </a:lnTo>
                      <a:lnTo>
                        <a:pt x="48" y="41"/>
                      </a:lnTo>
                      <a:lnTo>
                        <a:pt x="42" y="44"/>
                      </a:lnTo>
                      <a:lnTo>
                        <a:pt x="37" y="46"/>
                      </a:lnTo>
                      <a:lnTo>
                        <a:pt x="30" y="49"/>
                      </a:lnTo>
                      <a:lnTo>
                        <a:pt x="24" y="50"/>
                      </a:lnTo>
                      <a:lnTo>
                        <a:pt x="19" y="50"/>
                      </a:lnTo>
                      <a:lnTo>
                        <a:pt x="13" y="49"/>
                      </a:lnTo>
                      <a:lnTo>
                        <a:pt x="8" y="46"/>
                      </a:lnTo>
                      <a:lnTo>
                        <a:pt x="5" y="44"/>
                      </a:lnTo>
                      <a:lnTo>
                        <a:pt x="3" y="40"/>
                      </a:lnTo>
                      <a:lnTo>
                        <a:pt x="2" y="36"/>
                      </a:lnTo>
                      <a:lnTo>
                        <a:pt x="0" y="32"/>
                      </a:lnTo>
                      <a:lnTo>
                        <a:pt x="2" y="26"/>
                      </a:lnTo>
                      <a:lnTo>
                        <a:pt x="4" y="21"/>
                      </a:lnTo>
                      <a:lnTo>
                        <a:pt x="7" y="17"/>
                      </a:lnTo>
                      <a:lnTo>
                        <a:pt x="12" y="12"/>
                      </a:lnTo>
                      <a:lnTo>
                        <a:pt x="17" y="8"/>
                      </a:lnTo>
                      <a:lnTo>
                        <a:pt x="23" y="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84" name="Freeform 190"/>
                <p:cNvSpPr>
                  <a:spLocks/>
                </p:cNvSpPr>
                <p:nvPr/>
              </p:nvSpPr>
              <p:spPr bwMode="auto">
                <a:xfrm>
                  <a:off x="3540" y="1466"/>
                  <a:ext cx="6" cy="6"/>
                </a:xfrm>
                <a:custGeom>
                  <a:avLst/>
                  <a:gdLst>
                    <a:gd name="T0" fmla="*/ 0 w 65"/>
                    <a:gd name="T1" fmla="*/ 0 h 50"/>
                    <a:gd name="T2" fmla="*/ 0 w 65"/>
                    <a:gd name="T3" fmla="*/ 0 h 50"/>
                    <a:gd name="T4" fmla="*/ 0 w 65"/>
                    <a:gd name="T5" fmla="*/ 0 h 50"/>
                    <a:gd name="T6" fmla="*/ 0 w 65"/>
                    <a:gd name="T7" fmla="*/ 0 h 50"/>
                    <a:gd name="T8" fmla="*/ 0 w 65"/>
                    <a:gd name="T9" fmla="*/ 0 h 50"/>
                    <a:gd name="T10" fmla="*/ 0 w 65"/>
                    <a:gd name="T11" fmla="*/ 0 h 50"/>
                    <a:gd name="T12" fmla="*/ 0 w 65"/>
                    <a:gd name="T13" fmla="*/ 0 h 50"/>
                    <a:gd name="T14" fmla="*/ 0 w 65"/>
                    <a:gd name="T15" fmla="*/ 0 h 50"/>
                    <a:gd name="T16" fmla="*/ 0 w 65"/>
                    <a:gd name="T17" fmla="*/ 0 h 50"/>
                    <a:gd name="T18" fmla="*/ 0 w 65"/>
                    <a:gd name="T19" fmla="*/ 0 h 50"/>
                    <a:gd name="T20" fmla="*/ 0 w 65"/>
                    <a:gd name="T21" fmla="*/ 0 h 50"/>
                    <a:gd name="T22" fmla="*/ 0 w 65"/>
                    <a:gd name="T23" fmla="*/ 0 h 50"/>
                    <a:gd name="T24" fmla="*/ 0 w 65"/>
                    <a:gd name="T25" fmla="*/ 0 h 50"/>
                    <a:gd name="T26" fmla="*/ 0 w 65"/>
                    <a:gd name="T27" fmla="*/ 0 h 50"/>
                    <a:gd name="T28" fmla="*/ 0 w 65"/>
                    <a:gd name="T29" fmla="*/ 0 h 50"/>
                    <a:gd name="T30" fmla="*/ 0 w 65"/>
                    <a:gd name="T31" fmla="*/ 0 h 50"/>
                    <a:gd name="T32" fmla="*/ 0 w 65"/>
                    <a:gd name="T33" fmla="*/ 0 h 50"/>
                    <a:gd name="T34" fmla="*/ 0 w 65"/>
                    <a:gd name="T35" fmla="*/ 0 h 50"/>
                    <a:gd name="T36" fmla="*/ 0 w 65"/>
                    <a:gd name="T37" fmla="*/ 0 h 50"/>
                    <a:gd name="T38" fmla="*/ 0 w 65"/>
                    <a:gd name="T39" fmla="*/ 0 h 50"/>
                    <a:gd name="T40" fmla="*/ 0 w 65"/>
                    <a:gd name="T41" fmla="*/ 0 h 50"/>
                    <a:gd name="T42" fmla="*/ 0 w 65"/>
                    <a:gd name="T43" fmla="*/ 0 h 50"/>
                    <a:gd name="T44" fmla="*/ 0 w 65"/>
                    <a:gd name="T45" fmla="*/ 0 h 50"/>
                    <a:gd name="T46" fmla="*/ 0 w 65"/>
                    <a:gd name="T47" fmla="*/ 0 h 50"/>
                    <a:gd name="T48" fmla="*/ 0 w 65"/>
                    <a:gd name="T49" fmla="*/ 0 h 50"/>
                    <a:gd name="T50" fmla="*/ 0 w 65"/>
                    <a:gd name="T51" fmla="*/ 0 h 50"/>
                    <a:gd name="T52" fmla="*/ 0 w 65"/>
                    <a:gd name="T53" fmla="*/ 0 h 50"/>
                    <a:gd name="T54" fmla="*/ 0 w 65"/>
                    <a:gd name="T55" fmla="*/ 0 h 50"/>
                    <a:gd name="T56" fmla="*/ 0 w 65"/>
                    <a:gd name="T57" fmla="*/ 0 h 50"/>
                    <a:gd name="T58" fmla="*/ 0 w 65"/>
                    <a:gd name="T59" fmla="*/ 0 h 50"/>
                    <a:gd name="T60" fmla="*/ 0 w 65"/>
                    <a:gd name="T61" fmla="*/ 0 h 50"/>
                    <a:gd name="T62" fmla="*/ 0 w 65"/>
                    <a:gd name="T63" fmla="*/ 0 h 50"/>
                    <a:gd name="T64" fmla="*/ 0 w 65"/>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0"/>
                    <a:gd name="T101" fmla="*/ 65 w 65"/>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0">
                      <a:moveTo>
                        <a:pt x="23" y="4"/>
                      </a:moveTo>
                      <a:lnTo>
                        <a:pt x="29" y="2"/>
                      </a:lnTo>
                      <a:lnTo>
                        <a:pt x="36" y="1"/>
                      </a:lnTo>
                      <a:lnTo>
                        <a:pt x="41" y="0"/>
                      </a:lnTo>
                      <a:lnTo>
                        <a:pt x="47" y="0"/>
                      </a:lnTo>
                      <a:lnTo>
                        <a:pt x="53" y="1"/>
                      </a:lnTo>
                      <a:lnTo>
                        <a:pt x="57" y="3"/>
                      </a:lnTo>
                      <a:lnTo>
                        <a:pt x="60" y="6"/>
                      </a:lnTo>
                      <a:lnTo>
                        <a:pt x="63" y="9"/>
                      </a:lnTo>
                      <a:lnTo>
                        <a:pt x="65" y="14"/>
                      </a:lnTo>
                      <a:lnTo>
                        <a:pt x="65" y="18"/>
                      </a:lnTo>
                      <a:lnTo>
                        <a:pt x="64" y="23"/>
                      </a:lnTo>
                      <a:lnTo>
                        <a:pt x="62" y="27"/>
                      </a:lnTo>
                      <a:lnTo>
                        <a:pt x="58" y="33"/>
                      </a:lnTo>
                      <a:lnTo>
                        <a:pt x="54" y="37"/>
                      </a:lnTo>
                      <a:lnTo>
                        <a:pt x="48" y="41"/>
                      </a:lnTo>
                      <a:lnTo>
                        <a:pt x="42" y="44"/>
                      </a:lnTo>
                      <a:lnTo>
                        <a:pt x="37" y="46"/>
                      </a:lnTo>
                      <a:lnTo>
                        <a:pt x="30" y="49"/>
                      </a:lnTo>
                      <a:lnTo>
                        <a:pt x="24" y="50"/>
                      </a:lnTo>
                      <a:lnTo>
                        <a:pt x="19" y="50"/>
                      </a:lnTo>
                      <a:lnTo>
                        <a:pt x="13" y="49"/>
                      </a:lnTo>
                      <a:lnTo>
                        <a:pt x="8" y="46"/>
                      </a:lnTo>
                      <a:lnTo>
                        <a:pt x="5" y="44"/>
                      </a:lnTo>
                      <a:lnTo>
                        <a:pt x="3" y="40"/>
                      </a:lnTo>
                      <a:lnTo>
                        <a:pt x="2" y="36"/>
                      </a:lnTo>
                      <a:lnTo>
                        <a:pt x="0" y="32"/>
                      </a:lnTo>
                      <a:lnTo>
                        <a:pt x="2" y="26"/>
                      </a:lnTo>
                      <a:lnTo>
                        <a:pt x="4" y="21"/>
                      </a:lnTo>
                      <a:lnTo>
                        <a:pt x="7" y="17"/>
                      </a:lnTo>
                      <a:lnTo>
                        <a:pt x="12" y="12"/>
                      </a:lnTo>
                      <a:lnTo>
                        <a:pt x="17" y="8"/>
                      </a:lnTo>
                      <a:lnTo>
                        <a:pt x="23" y="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85" name="Freeform 191"/>
                <p:cNvSpPr>
                  <a:spLocks/>
                </p:cNvSpPr>
                <p:nvPr/>
              </p:nvSpPr>
              <p:spPr bwMode="auto">
                <a:xfrm>
                  <a:off x="3599" y="1215"/>
                  <a:ext cx="59" cy="106"/>
                </a:xfrm>
                <a:custGeom>
                  <a:avLst/>
                  <a:gdLst>
                    <a:gd name="T0" fmla="*/ 0 w 586"/>
                    <a:gd name="T1" fmla="*/ 0 h 972"/>
                    <a:gd name="T2" fmla="*/ 0 w 586"/>
                    <a:gd name="T3" fmla="*/ 0 h 972"/>
                    <a:gd name="T4" fmla="*/ 0 w 586"/>
                    <a:gd name="T5" fmla="*/ 0 h 972"/>
                    <a:gd name="T6" fmla="*/ 0 w 586"/>
                    <a:gd name="T7" fmla="*/ 0 h 972"/>
                    <a:gd name="T8" fmla="*/ 0 w 586"/>
                    <a:gd name="T9" fmla="*/ 0 h 972"/>
                    <a:gd name="T10" fmla="*/ 0 w 586"/>
                    <a:gd name="T11" fmla="*/ 0 h 972"/>
                    <a:gd name="T12" fmla="*/ 0 w 586"/>
                    <a:gd name="T13" fmla="*/ 0 h 972"/>
                    <a:gd name="T14" fmla="*/ 0 w 586"/>
                    <a:gd name="T15" fmla="*/ 0 h 972"/>
                    <a:gd name="T16" fmla="*/ 0 w 586"/>
                    <a:gd name="T17" fmla="*/ 0 h 972"/>
                    <a:gd name="T18" fmla="*/ 0 w 586"/>
                    <a:gd name="T19" fmla="*/ 0 h 972"/>
                    <a:gd name="T20" fmla="*/ 0 w 586"/>
                    <a:gd name="T21" fmla="*/ 0 h 972"/>
                    <a:gd name="T22" fmla="*/ 0 w 586"/>
                    <a:gd name="T23" fmla="*/ 0 h 972"/>
                    <a:gd name="T24" fmla="*/ 0 w 586"/>
                    <a:gd name="T25" fmla="*/ 0 h 972"/>
                    <a:gd name="T26" fmla="*/ 0 w 586"/>
                    <a:gd name="T27" fmla="*/ 0 h 972"/>
                    <a:gd name="T28" fmla="*/ 0 w 586"/>
                    <a:gd name="T29" fmla="*/ 0 h 972"/>
                    <a:gd name="T30" fmla="*/ 0 w 586"/>
                    <a:gd name="T31" fmla="*/ 0 h 972"/>
                    <a:gd name="T32" fmla="*/ 0 w 586"/>
                    <a:gd name="T33" fmla="*/ 0 h 972"/>
                    <a:gd name="T34" fmla="*/ 0 w 586"/>
                    <a:gd name="T35" fmla="*/ 0 h 972"/>
                    <a:gd name="T36" fmla="*/ 0 w 586"/>
                    <a:gd name="T37" fmla="*/ 0 h 972"/>
                    <a:gd name="T38" fmla="*/ 0 w 586"/>
                    <a:gd name="T39" fmla="*/ 0 h 972"/>
                    <a:gd name="T40" fmla="*/ 0 w 586"/>
                    <a:gd name="T41" fmla="*/ 0 h 972"/>
                    <a:gd name="T42" fmla="*/ 0 w 586"/>
                    <a:gd name="T43" fmla="*/ 0 h 9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972"/>
                    <a:gd name="T68" fmla="*/ 586 w 586"/>
                    <a:gd name="T69" fmla="*/ 972 h 9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972">
                      <a:moveTo>
                        <a:pt x="59" y="9"/>
                      </a:moveTo>
                      <a:lnTo>
                        <a:pt x="586" y="938"/>
                      </a:lnTo>
                      <a:lnTo>
                        <a:pt x="527" y="972"/>
                      </a:lnTo>
                      <a:lnTo>
                        <a:pt x="2" y="42"/>
                      </a:lnTo>
                      <a:lnTo>
                        <a:pt x="0" y="37"/>
                      </a:lnTo>
                      <a:lnTo>
                        <a:pt x="0" y="33"/>
                      </a:lnTo>
                      <a:lnTo>
                        <a:pt x="1" y="28"/>
                      </a:lnTo>
                      <a:lnTo>
                        <a:pt x="2" y="22"/>
                      </a:lnTo>
                      <a:lnTo>
                        <a:pt x="5" y="18"/>
                      </a:lnTo>
                      <a:lnTo>
                        <a:pt x="9" y="13"/>
                      </a:lnTo>
                      <a:lnTo>
                        <a:pt x="14" y="9"/>
                      </a:lnTo>
                      <a:lnTo>
                        <a:pt x="19" y="5"/>
                      </a:lnTo>
                      <a:lnTo>
                        <a:pt x="25" y="3"/>
                      </a:lnTo>
                      <a:lnTo>
                        <a:pt x="31" y="1"/>
                      </a:lnTo>
                      <a:lnTo>
                        <a:pt x="37" y="0"/>
                      </a:lnTo>
                      <a:lnTo>
                        <a:pt x="43" y="0"/>
                      </a:lnTo>
                      <a:lnTo>
                        <a:pt x="48" y="1"/>
                      </a:lnTo>
                      <a:lnTo>
                        <a:pt x="53" y="3"/>
                      </a:lnTo>
                      <a:lnTo>
                        <a:pt x="56" y="5"/>
                      </a:lnTo>
                      <a:lnTo>
                        <a:pt x="59" y="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86" name="Freeform 192"/>
                <p:cNvSpPr>
                  <a:spLocks/>
                </p:cNvSpPr>
                <p:nvPr/>
              </p:nvSpPr>
              <p:spPr bwMode="auto">
                <a:xfrm>
                  <a:off x="3599" y="1215"/>
                  <a:ext cx="59" cy="106"/>
                </a:xfrm>
                <a:custGeom>
                  <a:avLst/>
                  <a:gdLst>
                    <a:gd name="T0" fmla="*/ 0 w 586"/>
                    <a:gd name="T1" fmla="*/ 0 h 972"/>
                    <a:gd name="T2" fmla="*/ 0 w 586"/>
                    <a:gd name="T3" fmla="*/ 0 h 972"/>
                    <a:gd name="T4" fmla="*/ 0 w 586"/>
                    <a:gd name="T5" fmla="*/ 0 h 972"/>
                    <a:gd name="T6" fmla="*/ 0 w 586"/>
                    <a:gd name="T7" fmla="*/ 0 h 972"/>
                    <a:gd name="T8" fmla="*/ 0 w 586"/>
                    <a:gd name="T9" fmla="*/ 0 h 972"/>
                    <a:gd name="T10" fmla="*/ 0 w 586"/>
                    <a:gd name="T11" fmla="*/ 0 h 972"/>
                    <a:gd name="T12" fmla="*/ 0 w 586"/>
                    <a:gd name="T13" fmla="*/ 0 h 972"/>
                    <a:gd name="T14" fmla="*/ 0 w 586"/>
                    <a:gd name="T15" fmla="*/ 0 h 972"/>
                    <a:gd name="T16" fmla="*/ 0 w 586"/>
                    <a:gd name="T17" fmla="*/ 0 h 972"/>
                    <a:gd name="T18" fmla="*/ 0 w 586"/>
                    <a:gd name="T19" fmla="*/ 0 h 972"/>
                    <a:gd name="T20" fmla="*/ 0 w 586"/>
                    <a:gd name="T21" fmla="*/ 0 h 972"/>
                    <a:gd name="T22" fmla="*/ 0 w 586"/>
                    <a:gd name="T23" fmla="*/ 0 h 972"/>
                    <a:gd name="T24" fmla="*/ 0 w 586"/>
                    <a:gd name="T25" fmla="*/ 0 h 972"/>
                    <a:gd name="T26" fmla="*/ 0 w 586"/>
                    <a:gd name="T27" fmla="*/ 0 h 972"/>
                    <a:gd name="T28" fmla="*/ 0 w 586"/>
                    <a:gd name="T29" fmla="*/ 0 h 972"/>
                    <a:gd name="T30" fmla="*/ 0 w 586"/>
                    <a:gd name="T31" fmla="*/ 0 h 972"/>
                    <a:gd name="T32" fmla="*/ 0 w 586"/>
                    <a:gd name="T33" fmla="*/ 0 h 972"/>
                    <a:gd name="T34" fmla="*/ 0 w 586"/>
                    <a:gd name="T35" fmla="*/ 0 h 972"/>
                    <a:gd name="T36" fmla="*/ 0 w 586"/>
                    <a:gd name="T37" fmla="*/ 0 h 972"/>
                    <a:gd name="T38" fmla="*/ 0 w 586"/>
                    <a:gd name="T39" fmla="*/ 0 h 972"/>
                    <a:gd name="T40" fmla="*/ 0 w 586"/>
                    <a:gd name="T41" fmla="*/ 0 h 972"/>
                    <a:gd name="T42" fmla="*/ 0 w 586"/>
                    <a:gd name="T43" fmla="*/ 0 h 9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6"/>
                    <a:gd name="T67" fmla="*/ 0 h 972"/>
                    <a:gd name="T68" fmla="*/ 586 w 586"/>
                    <a:gd name="T69" fmla="*/ 972 h 9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6" h="972">
                      <a:moveTo>
                        <a:pt x="59" y="9"/>
                      </a:moveTo>
                      <a:lnTo>
                        <a:pt x="586" y="938"/>
                      </a:lnTo>
                      <a:lnTo>
                        <a:pt x="527" y="972"/>
                      </a:lnTo>
                      <a:lnTo>
                        <a:pt x="2" y="42"/>
                      </a:lnTo>
                      <a:lnTo>
                        <a:pt x="0" y="37"/>
                      </a:lnTo>
                      <a:lnTo>
                        <a:pt x="0" y="33"/>
                      </a:lnTo>
                      <a:lnTo>
                        <a:pt x="1" y="28"/>
                      </a:lnTo>
                      <a:lnTo>
                        <a:pt x="2" y="22"/>
                      </a:lnTo>
                      <a:lnTo>
                        <a:pt x="5" y="18"/>
                      </a:lnTo>
                      <a:lnTo>
                        <a:pt x="9" y="13"/>
                      </a:lnTo>
                      <a:lnTo>
                        <a:pt x="14" y="9"/>
                      </a:lnTo>
                      <a:lnTo>
                        <a:pt x="19" y="5"/>
                      </a:lnTo>
                      <a:lnTo>
                        <a:pt x="25" y="3"/>
                      </a:lnTo>
                      <a:lnTo>
                        <a:pt x="31" y="1"/>
                      </a:lnTo>
                      <a:lnTo>
                        <a:pt x="37" y="0"/>
                      </a:lnTo>
                      <a:lnTo>
                        <a:pt x="43" y="0"/>
                      </a:lnTo>
                      <a:lnTo>
                        <a:pt x="48" y="1"/>
                      </a:lnTo>
                      <a:lnTo>
                        <a:pt x="53" y="3"/>
                      </a:lnTo>
                      <a:lnTo>
                        <a:pt x="56" y="5"/>
                      </a:lnTo>
                      <a:lnTo>
                        <a:pt x="59" y="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487" name="Freeform 193"/>
                <p:cNvSpPr>
                  <a:spLocks/>
                </p:cNvSpPr>
                <p:nvPr/>
              </p:nvSpPr>
              <p:spPr bwMode="auto">
                <a:xfrm>
                  <a:off x="3781" y="1200"/>
                  <a:ext cx="60" cy="118"/>
                </a:xfrm>
                <a:custGeom>
                  <a:avLst/>
                  <a:gdLst>
                    <a:gd name="T0" fmla="*/ 0 w 599"/>
                    <a:gd name="T1" fmla="*/ 0 h 1082"/>
                    <a:gd name="T2" fmla="*/ 0 w 599"/>
                    <a:gd name="T3" fmla="*/ 0 h 1082"/>
                    <a:gd name="T4" fmla="*/ 0 w 599"/>
                    <a:gd name="T5" fmla="*/ 0 h 1082"/>
                    <a:gd name="T6" fmla="*/ 0 w 599"/>
                    <a:gd name="T7" fmla="*/ 0 h 1082"/>
                    <a:gd name="T8" fmla="*/ 0 w 599"/>
                    <a:gd name="T9" fmla="*/ 0 h 1082"/>
                    <a:gd name="T10" fmla="*/ 0 w 599"/>
                    <a:gd name="T11" fmla="*/ 0 h 1082"/>
                    <a:gd name="T12" fmla="*/ 0 w 599"/>
                    <a:gd name="T13" fmla="*/ 0 h 1082"/>
                    <a:gd name="T14" fmla="*/ 0 w 599"/>
                    <a:gd name="T15" fmla="*/ 0 h 1082"/>
                    <a:gd name="T16" fmla="*/ 0 w 599"/>
                    <a:gd name="T17" fmla="*/ 0 h 1082"/>
                    <a:gd name="T18" fmla="*/ 0 w 599"/>
                    <a:gd name="T19" fmla="*/ 0 h 1082"/>
                    <a:gd name="T20" fmla="*/ 0 w 599"/>
                    <a:gd name="T21" fmla="*/ 0 h 1082"/>
                    <a:gd name="T22" fmla="*/ 0 w 599"/>
                    <a:gd name="T23" fmla="*/ 0 h 1082"/>
                    <a:gd name="T24" fmla="*/ 0 w 599"/>
                    <a:gd name="T25" fmla="*/ 0 h 1082"/>
                    <a:gd name="T26" fmla="*/ 0 w 599"/>
                    <a:gd name="T27" fmla="*/ 0 h 1082"/>
                    <a:gd name="T28" fmla="*/ 0 w 599"/>
                    <a:gd name="T29" fmla="*/ 0 h 1082"/>
                    <a:gd name="T30" fmla="*/ 0 w 599"/>
                    <a:gd name="T31" fmla="*/ 0 h 1082"/>
                    <a:gd name="T32" fmla="*/ 0 w 599"/>
                    <a:gd name="T33" fmla="*/ 0 h 1082"/>
                    <a:gd name="T34" fmla="*/ 0 w 599"/>
                    <a:gd name="T35" fmla="*/ 0 h 1082"/>
                    <a:gd name="T36" fmla="*/ 0 w 599"/>
                    <a:gd name="T37" fmla="*/ 0 h 1082"/>
                    <a:gd name="T38" fmla="*/ 0 w 599"/>
                    <a:gd name="T39" fmla="*/ 0 h 1082"/>
                    <a:gd name="T40" fmla="*/ 0 w 599"/>
                    <a:gd name="T41" fmla="*/ 0 h 1082"/>
                    <a:gd name="T42" fmla="*/ 0 w 599"/>
                    <a:gd name="T43" fmla="*/ 0 h 1082"/>
                    <a:gd name="T44" fmla="*/ 0 w 599"/>
                    <a:gd name="T45" fmla="*/ 0 h 1082"/>
                    <a:gd name="T46" fmla="*/ 0 w 599"/>
                    <a:gd name="T47" fmla="*/ 0 h 1082"/>
                    <a:gd name="T48" fmla="*/ 0 w 599"/>
                    <a:gd name="T49" fmla="*/ 0 h 1082"/>
                    <a:gd name="T50" fmla="*/ 0 w 599"/>
                    <a:gd name="T51" fmla="*/ 0 h 1082"/>
                    <a:gd name="T52" fmla="*/ 0 w 599"/>
                    <a:gd name="T53" fmla="*/ 0 h 1082"/>
                    <a:gd name="T54" fmla="*/ 0 w 599"/>
                    <a:gd name="T55" fmla="*/ 0 h 1082"/>
                    <a:gd name="T56" fmla="*/ 0 w 599"/>
                    <a:gd name="T57" fmla="*/ 0 h 1082"/>
                    <a:gd name="T58" fmla="*/ 0 w 599"/>
                    <a:gd name="T59" fmla="*/ 0 h 1082"/>
                    <a:gd name="T60" fmla="*/ 0 w 599"/>
                    <a:gd name="T61" fmla="*/ 0 h 1082"/>
                    <a:gd name="T62" fmla="*/ 0 w 599"/>
                    <a:gd name="T63" fmla="*/ 0 h 1082"/>
                    <a:gd name="T64" fmla="*/ 0 w 599"/>
                    <a:gd name="T65" fmla="*/ 0 h 1082"/>
                    <a:gd name="T66" fmla="*/ 0 w 599"/>
                    <a:gd name="T67" fmla="*/ 0 h 1082"/>
                    <a:gd name="T68" fmla="*/ 0 w 599"/>
                    <a:gd name="T69" fmla="*/ 0 h 1082"/>
                    <a:gd name="T70" fmla="*/ 0 w 599"/>
                    <a:gd name="T71" fmla="*/ 0 h 1082"/>
                    <a:gd name="T72" fmla="*/ 0 w 599"/>
                    <a:gd name="T73" fmla="*/ 0 h 1082"/>
                    <a:gd name="T74" fmla="*/ 0 w 599"/>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9"/>
                    <a:gd name="T115" fmla="*/ 0 h 1082"/>
                    <a:gd name="T116" fmla="*/ 599 w 599"/>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9" h="1082">
                      <a:moveTo>
                        <a:pt x="539" y="1074"/>
                      </a:move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597" y="1043"/>
                      </a:lnTo>
                      <a:lnTo>
                        <a:pt x="599" y="1048"/>
                      </a:lnTo>
                      <a:lnTo>
                        <a:pt x="599" y="1051"/>
                      </a:lnTo>
                      <a:lnTo>
                        <a:pt x="597" y="1056"/>
                      </a:lnTo>
                      <a:lnTo>
                        <a:pt x="595" y="1060"/>
                      </a:lnTo>
                      <a:lnTo>
                        <a:pt x="592" y="1065"/>
                      </a:lnTo>
                      <a:lnTo>
                        <a:pt x="587" y="1069"/>
                      </a:lnTo>
                      <a:lnTo>
                        <a:pt x="583" y="1073"/>
                      </a:lnTo>
                      <a:lnTo>
                        <a:pt x="577" y="1076"/>
                      </a:lnTo>
                      <a:lnTo>
                        <a:pt x="571" y="1079"/>
                      </a:lnTo>
                      <a:lnTo>
                        <a:pt x="566" y="1081"/>
                      </a:lnTo>
                      <a:lnTo>
                        <a:pt x="560" y="1082"/>
                      </a:lnTo>
                      <a:lnTo>
                        <a:pt x="554" y="1082"/>
                      </a:lnTo>
                      <a:lnTo>
                        <a:pt x="549" y="1081"/>
                      </a:lnTo>
                      <a:lnTo>
                        <a:pt x="544" y="1079"/>
                      </a:lnTo>
                      <a:lnTo>
                        <a:pt x="541" y="1077"/>
                      </a:lnTo>
                      <a:lnTo>
                        <a:pt x="539" y="107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488" name="Freeform 194"/>
                <p:cNvSpPr>
                  <a:spLocks/>
                </p:cNvSpPr>
                <p:nvPr/>
              </p:nvSpPr>
              <p:spPr bwMode="auto">
                <a:xfrm>
                  <a:off x="3785" y="1212"/>
                  <a:ext cx="61" cy="117"/>
                </a:xfrm>
                <a:custGeom>
                  <a:avLst/>
                  <a:gdLst>
                    <a:gd name="T0" fmla="*/ 0 w 599"/>
                    <a:gd name="T1" fmla="*/ 0 h 1082"/>
                    <a:gd name="T2" fmla="*/ 0 w 599"/>
                    <a:gd name="T3" fmla="*/ 0 h 1082"/>
                    <a:gd name="T4" fmla="*/ 0 w 599"/>
                    <a:gd name="T5" fmla="*/ 0 h 1082"/>
                    <a:gd name="T6" fmla="*/ 0 w 599"/>
                    <a:gd name="T7" fmla="*/ 0 h 1082"/>
                    <a:gd name="T8" fmla="*/ 0 w 599"/>
                    <a:gd name="T9" fmla="*/ 0 h 1082"/>
                    <a:gd name="T10" fmla="*/ 0 w 599"/>
                    <a:gd name="T11" fmla="*/ 0 h 1082"/>
                    <a:gd name="T12" fmla="*/ 0 w 599"/>
                    <a:gd name="T13" fmla="*/ 0 h 1082"/>
                    <a:gd name="T14" fmla="*/ 0 w 599"/>
                    <a:gd name="T15" fmla="*/ 0 h 1082"/>
                    <a:gd name="T16" fmla="*/ 0 w 599"/>
                    <a:gd name="T17" fmla="*/ 0 h 1082"/>
                    <a:gd name="T18" fmla="*/ 0 w 599"/>
                    <a:gd name="T19" fmla="*/ 0 h 1082"/>
                    <a:gd name="T20" fmla="*/ 0 w 599"/>
                    <a:gd name="T21" fmla="*/ 0 h 1082"/>
                    <a:gd name="T22" fmla="*/ 0 w 599"/>
                    <a:gd name="T23" fmla="*/ 0 h 1082"/>
                    <a:gd name="T24" fmla="*/ 0 w 599"/>
                    <a:gd name="T25" fmla="*/ 0 h 1082"/>
                    <a:gd name="T26" fmla="*/ 0 w 599"/>
                    <a:gd name="T27" fmla="*/ 0 h 1082"/>
                    <a:gd name="T28" fmla="*/ 0 w 599"/>
                    <a:gd name="T29" fmla="*/ 0 h 1082"/>
                    <a:gd name="T30" fmla="*/ 0 w 599"/>
                    <a:gd name="T31" fmla="*/ 0 h 1082"/>
                    <a:gd name="T32" fmla="*/ 0 w 599"/>
                    <a:gd name="T33" fmla="*/ 0 h 1082"/>
                    <a:gd name="T34" fmla="*/ 0 w 599"/>
                    <a:gd name="T35" fmla="*/ 0 h 1082"/>
                    <a:gd name="T36" fmla="*/ 0 w 599"/>
                    <a:gd name="T37" fmla="*/ 0 h 1082"/>
                    <a:gd name="T38" fmla="*/ 0 w 599"/>
                    <a:gd name="T39" fmla="*/ 0 h 1082"/>
                    <a:gd name="T40" fmla="*/ 0 w 599"/>
                    <a:gd name="T41" fmla="*/ 0 h 1082"/>
                    <a:gd name="T42" fmla="*/ 0 w 599"/>
                    <a:gd name="T43" fmla="*/ 0 h 1082"/>
                    <a:gd name="T44" fmla="*/ 0 w 599"/>
                    <a:gd name="T45" fmla="*/ 0 h 1082"/>
                    <a:gd name="T46" fmla="*/ 0 w 599"/>
                    <a:gd name="T47" fmla="*/ 0 h 1082"/>
                    <a:gd name="T48" fmla="*/ 0 w 599"/>
                    <a:gd name="T49" fmla="*/ 0 h 1082"/>
                    <a:gd name="T50" fmla="*/ 0 w 599"/>
                    <a:gd name="T51" fmla="*/ 0 h 1082"/>
                    <a:gd name="T52" fmla="*/ 0 w 599"/>
                    <a:gd name="T53" fmla="*/ 0 h 1082"/>
                    <a:gd name="T54" fmla="*/ 0 w 599"/>
                    <a:gd name="T55" fmla="*/ 0 h 1082"/>
                    <a:gd name="T56" fmla="*/ 0 w 599"/>
                    <a:gd name="T57" fmla="*/ 0 h 1082"/>
                    <a:gd name="T58" fmla="*/ 0 w 599"/>
                    <a:gd name="T59" fmla="*/ 0 h 1082"/>
                    <a:gd name="T60" fmla="*/ 0 w 599"/>
                    <a:gd name="T61" fmla="*/ 0 h 1082"/>
                    <a:gd name="T62" fmla="*/ 0 w 599"/>
                    <a:gd name="T63" fmla="*/ 0 h 1082"/>
                    <a:gd name="T64" fmla="*/ 0 w 599"/>
                    <a:gd name="T65" fmla="*/ 0 h 1082"/>
                    <a:gd name="T66" fmla="*/ 0 w 599"/>
                    <a:gd name="T67" fmla="*/ 0 h 1082"/>
                    <a:gd name="T68" fmla="*/ 0 w 599"/>
                    <a:gd name="T69" fmla="*/ 0 h 1082"/>
                    <a:gd name="T70" fmla="*/ 0 w 599"/>
                    <a:gd name="T71" fmla="*/ 0 h 1082"/>
                    <a:gd name="T72" fmla="*/ 0 w 599"/>
                    <a:gd name="T73" fmla="*/ 0 h 1082"/>
                    <a:gd name="T74" fmla="*/ 0 w 599"/>
                    <a:gd name="T75" fmla="*/ 0 h 10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9"/>
                    <a:gd name="T115" fmla="*/ 0 h 1082"/>
                    <a:gd name="T116" fmla="*/ 599 w 599"/>
                    <a:gd name="T117" fmla="*/ 1082 h 10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9" h="1082">
                      <a:moveTo>
                        <a:pt x="539" y="1074"/>
                      </a:move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597" y="1043"/>
                      </a:lnTo>
                      <a:lnTo>
                        <a:pt x="599" y="1048"/>
                      </a:lnTo>
                      <a:lnTo>
                        <a:pt x="599" y="1051"/>
                      </a:lnTo>
                      <a:lnTo>
                        <a:pt x="597" y="1056"/>
                      </a:lnTo>
                      <a:lnTo>
                        <a:pt x="595" y="1060"/>
                      </a:lnTo>
                      <a:lnTo>
                        <a:pt x="592" y="1065"/>
                      </a:lnTo>
                      <a:lnTo>
                        <a:pt x="587" y="1069"/>
                      </a:lnTo>
                      <a:lnTo>
                        <a:pt x="583" y="1073"/>
                      </a:lnTo>
                      <a:lnTo>
                        <a:pt x="577" y="1076"/>
                      </a:lnTo>
                      <a:lnTo>
                        <a:pt x="571" y="1079"/>
                      </a:lnTo>
                      <a:lnTo>
                        <a:pt x="566" y="1081"/>
                      </a:lnTo>
                      <a:lnTo>
                        <a:pt x="560" y="1082"/>
                      </a:lnTo>
                      <a:lnTo>
                        <a:pt x="554" y="1082"/>
                      </a:lnTo>
                      <a:lnTo>
                        <a:pt x="549" y="1081"/>
                      </a:lnTo>
                      <a:lnTo>
                        <a:pt x="544" y="1079"/>
                      </a:lnTo>
                      <a:lnTo>
                        <a:pt x="541" y="1077"/>
                      </a:lnTo>
                      <a:lnTo>
                        <a:pt x="539" y="107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89" name="Freeform 195"/>
                <p:cNvSpPr>
                  <a:spLocks/>
                </p:cNvSpPr>
                <p:nvPr/>
              </p:nvSpPr>
              <p:spPr bwMode="auto">
                <a:xfrm>
                  <a:off x="3781" y="1200"/>
                  <a:ext cx="6" cy="5"/>
                </a:xfrm>
                <a:custGeom>
                  <a:avLst/>
                  <a:gdLst>
                    <a:gd name="T0" fmla="*/ 0 w 63"/>
                    <a:gd name="T1" fmla="*/ 0 h 47"/>
                    <a:gd name="T2" fmla="*/ 0 w 63"/>
                    <a:gd name="T3" fmla="*/ 0 h 47"/>
                    <a:gd name="T4" fmla="*/ 0 w 63"/>
                    <a:gd name="T5" fmla="*/ 0 h 47"/>
                    <a:gd name="T6" fmla="*/ 0 w 63"/>
                    <a:gd name="T7" fmla="*/ 0 h 47"/>
                    <a:gd name="T8" fmla="*/ 0 w 63"/>
                    <a:gd name="T9" fmla="*/ 0 h 47"/>
                    <a:gd name="T10" fmla="*/ 0 w 63"/>
                    <a:gd name="T11" fmla="*/ 0 h 47"/>
                    <a:gd name="T12" fmla="*/ 0 w 63"/>
                    <a:gd name="T13" fmla="*/ 0 h 47"/>
                    <a:gd name="T14" fmla="*/ 0 w 63"/>
                    <a:gd name="T15" fmla="*/ 0 h 47"/>
                    <a:gd name="T16" fmla="*/ 0 w 63"/>
                    <a:gd name="T17" fmla="*/ 0 h 47"/>
                    <a:gd name="T18" fmla="*/ 0 w 63"/>
                    <a:gd name="T19" fmla="*/ 0 h 47"/>
                    <a:gd name="T20" fmla="*/ 0 w 63"/>
                    <a:gd name="T21" fmla="*/ 0 h 47"/>
                    <a:gd name="T22" fmla="*/ 0 w 63"/>
                    <a:gd name="T23" fmla="*/ 0 h 47"/>
                    <a:gd name="T24" fmla="*/ 0 w 63"/>
                    <a:gd name="T25" fmla="*/ 0 h 47"/>
                    <a:gd name="T26" fmla="*/ 0 w 63"/>
                    <a:gd name="T27" fmla="*/ 0 h 47"/>
                    <a:gd name="T28" fmla="*/ 0 w 63"/>
                    <a:gd name="T29" fmla="*/ 0 h 47"/>
                    <a:gd name="T30" fmla="*/ 0 w 63"/>
                    <a:gd name="T31" fmla="*/ 0 h 47"/>
                    <a:gd name="T32" fmla="*/ 0 w 63"/>
                    <a:gd name="T33" fmla="*/ 0 h 47"/>
                    <a:gd name="T34" fmla="*/ 0 w 63"/>
                    <a:gd name="T35" fmla="*/ 0 h 47"/>
                    <a:gd name="T36" fmla="*/ 0 w 63"/>
                    <a:gd name="T37" fmla="*/ 0 h 47"/>
                    <a:gd name="T38" fmla="*/ 0 w 63"/>
                    <a:gd name="T39" fmla="*/ 0 h 47"/>
                    <a:gd name="T40" fmla="*/ 0 w 63"/>
                    <a:gd name="T41" fmla="*/ 0 h 47"/>
                    <a:gd name="T42" fmla="*/ 0 w 63"/>
                    <a:gd name="T43" fmla="*/ 0 h 47"/>
                    <a:gd name="T44" fmla="*/ 0 w 63"/>
                    <a:gd name="T45" fmla="*/ 0 h 47"/>
                    <a:gd name="T46" fmla="*/ 0 w 63"/>
                    <a:gd name="T47" fmla="*/ 0 h 47"/>
                    <a:gd name="T48" fmla="*/ 0 w 63"/>
                    <a:gd name="T49" fmla="*/ 0 h 47"/>
                    <a:gd name="T50" fmla="*/ 0 w 63"/>
                    <a:gd name="T51" fmla="*/ 0 h 47"/>
                    <a:gd name="T52" fmla="*/ 0 w 63"/>
                    <a:gd name="T53" fmla="*/ 0 h 47"/>
                    <a:gd name="T54" fmla="*/ 0 w 63"/>
                    <a:gd name="T55" fmla="*/ 0 h 47"/>
                    <a:gd name="T56" fmla="*/ 0 w 63"/>
                    <a:gd name="T57" fmla="*/ 0 h 47"/>
                    <a:gd name="T58" fmla="*/ 0 w 63"/>
                    <a:gd name="T59" fmla="*/ 0 h 47"/>
                    <a:gd name="T60" fmla="*/ 0 w 63"/>
                    <a:gd name="T61" fmla="*/ 0 h 47"/>
                    <a:gd name="T62" fmla="*/ 0 w 63"/>
                    <a:gd name="T63" fmla="*/ 0 h 47"/>
                    <a:gd name="T64" fmla="*/ 0 w 6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47"/>
                    <a:gd name="T101" fmla="*/ 63 w 6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47">
                      <a:moveTo>
                        <a:pt x="41" y="41"/>
                      </a:moveTo>
                      <a:lnTo>
                        <a:pt x="35" y="43"/>
                      </a:lnTo>
                      <a:lnTo>
                        <a:pt x="28" y="45"/>
                      </a:lnTo>
                      <a:lnTo>
                        <a:pt x="23" y="47"/>
                      </a:lnTo>
                      <a:lnTo>
                        <a:pt x="17" y="47"/>
                      </a:lnTo>
                      <a:lnTo>
                        <a:pt x="11" y="47"/>
                      </a:lnTo>
                      <a:lnTo>
                        <a:pt x="7" y="44"/>
                      </a:lnTo>
                      <a:lnTo>
                        <a:pt x="3" y="42"/>
                      </a:ln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63" y="11"/>
                      </a:lnTo>
                      <a:lnTo>
                        <a:pt x="63" y="16"/>
                      </a:lnTo>
                      <a:lnTo>
                        <a:pt x="62" y="20"/>
                      </a:lnTo>
                      <a:lnTo>
                        <a:pt x="59" y="25"/>
                      </a:lnTo>
                      <a:lnTo>
                        <a:pt x="56" y="30"/>
                      </a:lnTo>
                      <a:lnTo>
                        <a:pt x="52" y="33"/>
                      </a:lnTo>
                      <a:lnTo>
                        <a:pt x="46" y="37"/>
                      </a:lnTo>
                      <a:lnTo>
                        <a:pt x="41" y="4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90" name="Freeform 196"/>
                <p:cNvSpPr>
                  <a:spLocks/>
                </p:cNvSpPr>
                <p:nvPr/>
              </p:nvSpPr>
              <p:spPr bwMode="auto">
                <a:xfrm>
                  <a:off x="3781" y="1200"/>
                  <a:ext cx="6" cy="5"/>
                </a:xfrm>
                <a:custGeom>
                  <a:avLst/>
                  <a:gdLst>
                    <a:gd name="T0" fmla="*/ 0 w 63"/>
                    <a:gd name="T1" fmla="*/ 0 h 47"/>
                    <a:gd name="T2" fmla="*/ 0 w 63"/>
                    <a:gd name="T3" fmla="*/ 0 h 47"/>
                    <a:gd name="T4" fmla="*/ 0 w 63"/>
                    <a:gd name="T5" fmla="*/ 0 h 47"/>
                    <a:gd name="T6" fmla="*/ 0 w 63"/>
                    <a:gd name="T7" fmla="*/ 0 h 47"/>
                    <a:gd name="T8" fmla="*/ 0 w 63"/>
                    <a:gd name="T9" fmla="*/ 0 h 47"/>
                    <a:gd name="T10" fmla="*/ 0 w 63"/>
                    <a:gd name="T11" fmla="*/ 0 h 47"/>
                    <a:gd name="T12" fmla="*/ 0 w 63"/>
                    <a:gd name="T13" fmla="*/ 0 h 47"/>
                    <a:gd name="T14" fmla="*/ 0 w 63"/>
                    <a:gd name="T15" fmla="*/ 0 h 47"/>
                    <a:gd name="T16" fmla="*/ 0 w 63"/>
                    <a:gd name="T17" fmla="*/ 0 h 47"/>
                    <a:gd name="T18" fmla="*/ 0 w 63"/>
                    <a:gd name="T19" fmla="*/ 0 h 47"/>
                    <a:gd name="T20" fmla="*/ 0 w 63"/>
                    <a:gd name="T21" fmla="*/ 0 h 47"/>
                    <a:gd name="T22" fmla="*/ 0 w 63"/>
                    <a:gd name="T23" fmla="*/ 0 h 47"/>
                    <a:gd name="T24" fmla="*/ 0 w 63"/>
                    <a:gd name="T25" fmla="*/ 0 h 47"/>
                    <a:gd name="T26" fmla="*/ 0 w 63"/>
                    <a:gd name="T27" fmla="*/ 0 h 47"/>
                    <a:gd name="T28" fmla="*/ 0 w 63"/>
                    <a:gd name="T29" fmla="*/ 0 h 47"/>
                    <a:gd name="T30" fmla="*/ 0 w 63"/>
                    <a:gd name="T31" fmla="*/ 0 h 47"/>
                    <a:gd name="T32" fmla="*/ 0 w 63"/>
                    <a:gd name="T33" fmla="*/ 0 h 47"/>
                    <a:gd name="T34" fmla="*/ 0 w 63"/>
                    <a:gd name="T35" fmla="*/ 0 h 47"/>
                    <a:gd name="T36" fmla="*/ 0 w 63"/>
                    <a:gd name="T37" fmla="*/ 0 h 47"/>
                    <a:gd name="T38" fmla="*/ 0 w 63"/>
                    <a:gd name="T39" fmla="*/ 0 h 47"/>
                    <a:gd name="T40" fmla="*/ 0 w 63"/>
                    <a:gd name="T41" fmla="*/ 0 h 47"/>
                    <a:gd name="T42" fmla="*/ 0 w 63"/>
                    <a:gd name="T43" fmla="*/ 0 h 47"/>
                    <a:gd name="T44" fmla="*/ 0 w 63"/>
                    <a:gd name="T45" fmla="*/ 0 h 47"/>
                    <a:gd name="T46" fmla="*/ 0 w 63"/>
                    <a:gd name="T47" fmla="*/ 0 h 47"/>
                    <a:gd name="T48" fmla="*/ 0 w 63"/>
                    <a:gd name="T49" fmla="*/ 0 h 47"/>
                    <a:gd name="T50" fmla="*/ 0 w 63"/>
                    <a:gd name="T51" fmla="*/ 0 h 47"/>
                    <a:gd name="T52" fmla="*/ 0 w 63"/>
                    <a:gd name="T53" fmla="*/ 0 h 47"/>
                    <a:gd name="T54" fmla="*/ 0 w 63"/>
                    <a:gd name="T55" fmla="*/ 0 h 47"/>
                    <a:gd name="T56" fmla="*/ 0 w 63"/>
                    <a:gd name="T57" fmla="*/ 0 h 47"/>
                    <a:gd name="T58" fmla="*/ 0 w 63"/>
                    <a:gd name="T59" fmla="*/ 0 h 47"/>
                    <a:gd name="T60" fmla="*/ 0 w 63"/>
                    <a:gd name="T61" fmla="*/ 0 h 47"/>
                    <a:gd name="T62" fmla="*/ 0 w 63"/>
                    <a:gd name="T63" fmla="*/ 0 h 47"/>
                    <a:gd name="T64" fmla="*/ 0 w 63"/>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47"/>
                    <a:gd name="T101" fmla="*/ 63 w 63"/>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47">
                      <a:moveTo>
                        <a:pt x="41" y="41"/>
                      </a:moveTo>
                      <a:lnTo>
                        <a:pt x="35" y="43"/>
                      </a:lnTo>
                      <a:lnTo>
                        <a:pt x="28" y="45"/>
                      </a:lnTo>
                      <a:lnTo>
                        <a:pt x="23" y="47"/>
                      </a:lnTo>
                      <a:lnTo>
                        <a:pt x="17" y="47"/>
                      </a:lnTo>
                      <a:lnTo>
                        <a:pt x="11" y="47"/>
                      </a:lnTo>
                      <a:lnTo>
                        <a:pt x="7" y="44"/>
                      </a:lnTo>
                      <a:lnTo>
                        <a:pt x="3" y="42"/>
                      </a:lnTo>
                      <a:lnTo>
                        <a:pt x="1" y="39"/>
                      </a:lnTo>
                      <a:lnTo>
                        <a:pt x="0" y="35"/>
                      </a:lnTo>
                      <a:lnTo>
                        <a:pt x="0" y="31"/>
                      </a:lnTo>
                      <a:lnTo>
                        <a:pt x="1" y="26"/>
                      </a:lnTo>
                      <a:lnTo>
                        <a:pt x="3" y="22"/>
                      </a:lnTo>
                      <a:lnTo>
                        <a:pt x="7" y="17"/>
                      </a:lnTo>
                      <a:lnTo>
                        <a:pt x="11" y="12"/>
                      </a:lnTo>
                      <a:lnTo>
                        <a:pt x="17" y="9"/>
                      </a:lnTo>
                      <a:lnTo>
                        <a:pt x="23" y="6"/>
                      </a:lnTo>
                      <a:lnTo>
                        <a:pt x="28" y="2"/>
                      </a:lnTo>
                      <a:lnTo>
                        <a:pt x="35" y="1"/>
                      </a:lnTo>
                      <a:lnTo>
                        <a:pt x="41" y="0"/>
                      </a:lnTo>
                      <a:lnTo>
                        <a:pt x="46" y="0"/>
                      </a:lnTo>
                      <a:lnTo>
                        <a:pt x="52" y="0"/>
                      </a:lnTo>
                      <a:lnTo>
                        <a:pt x="56" y="2"/>
                      </a:lnTo>
                      <a:lnTo>
                        <a:pt x="60" y="5"/>
                      </a:lnTo>
                      <a:lnTo>
                        <a:pt x="62" y="8"/>
                      </a:lnTo>
                      <a:lnTo>
                        <a:pt x="63" y="11"/>
                      </a:lnTo>
                      <a:lnTo>
                        <a:pt x="63" y="16"/>
                      </a:lnTo>
                      <a:lnTo>
                        <a:pt x="62" y="20"/>
                      </a:lnTo>
                      <a:lnTo>
                        <a:pt x="59" y="25"/>
                      </a:lnTo>
                      <a:lnTo>
                        <a:pt x="56" y="30"/>
                      </a:lnTo>
                      <a:lnTo>
                        <a:pt x="52" y="33"/>
                      </a:lnTo>
                      <a:lnTo>
                        <a:pt x="46" y="37"/>
                      </a:lnTo>
                      <a:lnTo>
                        <a:pt x="41" y="4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91" name="Freeform 197"/>
                <p:cNvSpPr>
                  <a:spLocks/>
                </p:cNvSpPr>
                <p:nvPr/>
              </p:nvSpPr>
              <p:spPr bwMode="auto">
                <a:xfrm>
                  <a:off x="3853" y="1346"/>
                  <a:ext cx="67" cy="112"/>
                </a:xfrm>
                <a:custGeom>
                  <a:avLst/>
                  <a:gdLst>
                    <a:gd name="T0" fmla="*/ 0 w 666"/>
                    <a:gd name="T1" fmla="*/ 0 h 1017"/>
                    <a:gd name="T2" fmla="*/ 0 w 666"/>
                    <a:gd name="T3" fmla="*/ 0 h 1017"/>
                    <a:gd name="T4" fmla="*/ 0 w 666"/>
                    <a:gd name="T5" fmla="*/ 0 h 1017"/>
                    <a:gd name="T6" fmla="*/ 0 w 666"/>
                    <a:gd name="T7" fmla="*/ 0 h 1017"/>
                    <a:gd name="T8" fmla="*/ 0 w 666"/>
                    <a:gd name="T9" fmla="*/ 0 h 1017"/>
                    <a:gd name="T10" fmla="*/ 0 w 666"/>
                    <a:gd name="T11" fmla="*/ 0 h 1017"/>
                    <a:gd name="T12" fmla="*/ 0 w 666"/>
                    <a:gd name="T13" fmla="*/ 0 h 1017"/>
                    <a:gd name="T14" fmla="*/ 0 w 666"/>
                    <a:gd name="T15" fmla="*/ 0 h 1017"/>
                    <a:gd name="T16" fmla="*/ 0 w 666"/>
                    <a:gd name="T17" fmla="*/ 0 h 1017"/>
                    <a:gd name="T18" fmla="*/ 0 w 666"/>
                    <a:gd name="T19" fmla="*/ 0 h 1017"/>
                    <a:gd name="T20" fmla="*/ 0 w 666"/>
                    <a:gd name="T21" fmla="*/ 0 h 1017"/>
                    <a:gd name="T22" fmla="*/ 0 w 666"/>
                    <a:gd name="T23" fmla="*/ 0 h 1017"/>
                    <a:gd name="T24" fmla="*/ 0 w 666"/>
                    <a:gd name="T25" fmla="*/ 0 h 1017"/>
                    <a:gd name="T26" fmla="*/ 0 w 666"/>
                    <a:gd name="T27" fmla="*/ 0 h 1017"/>
                    <a:gd name="T28" fmla="*/ 0 w 666"/>
                    <a:gd name="T29" fmla="*/ 0 h 1017"/>
                    <a:gd name="T30" fmla="*/ 0 w 666"/>
                    <a:gd name="T31" fmla="*/ 0 h 1017"/>
                    <a:gd name="T32" fmla="*/ 0 w 666"/>
                    <a:gd name="T33" fmla="*/ 0 h 1017"/>
                    <a:gd name="T34" fmla="*/ 0 w 666"/>
                    <a:gd name="T35" fmla="*/ 0 h 1017"/>
                    <a:gd name="T36" fmla="*/ 0 w 666"/>
                    <a:gd name="T37" fmla="*/ 0 h 1017"/>
                    <a:gd name="T38" fmla="*/ 0 w 666"/>
                    <a:gd name="T39" fmla="*/ 0 h 1017"/>
                    <a:gd name="T40" fmla="*/ 0 w 666"/>
                    <a:gd name="T41" fmla="*/ 0 h 1017"/>
                    <a:gd name="T42" fmla="*/ 0 w 666"/>
                    <a:gd name="T43" fmla="*/ 0 h 1017"/>
                    <a:gd name="T44" fmla="*/ 0 w 666"/>
                    <a:gd name="T45" fmla="*/ 0 h 1017"/>
                    <a:gd name="T46" fmla="*/ 0 w 666"/>
                    <a:gd name="T47" fmla="*/ 0 h 1017"/>
                    <a:gd name="T48" fmla="*/ 0 w 666"/>
                    <a:gd name="T49" fmla="*/ 0 h 1017"/>
                    <a:gd name="T50" fmla="*/ 0 w 666"/>
                    <a:gd name="T51" fmla="*/ 0 h 1017"/>
                    <a:gd name="T52" fmla="*/ 0 w 666"/>
                    <a:gd name="T53" fmla="*/ 0 h 1017"/>
                    <a:gd name="T54" fmla="*/ 0 w 666"/>
                    <a:gd name="T55" fmla="*/ 0 h 1017"/>
                    <a:gd name="T56" fmla="*/ 0 w 666"/>
                    <a:gd name="T57" fmla="*/ 0 h 1017"/>
                    <a:gd name="T58" fmla="*/ 0 w 666"/>
                    <a:gd name="T59" fmla="*/ 0 h 1017"/>
                    <a:gd name="T60" fmla="*/ 0 w 666"/>
                    <a:gd name="T61" fmla="*/ 0 h 1017"/>
                    <a:gd name="T62" fmla="*/ 0 w 666"/>
                    <a:gd name="T63" fmla="*/ 0 h 1017"/>
                    <a:gd name="T64" fmla="*/ 0 w 666"/>
                    <a:gd name="T65" fmla="*/ 0 h 1017"/>
                    <a:gd name="T66" fmla="*/ 0 w 666"/>
                    <a:gd name="T67" fmla="*/ 0 h 1017"/>
                    <a:gd name="T68" fmla="*/ 0 w 666"/>
                    <a:gd name="T69" fmla="*/ 0 h 1017"/>
                    <a:gd name="T70" fmla="*/ 0 w 666"/>
                    <a:gd name="T71" fmla="*/ 0 h 1017"/>
                    <a:gd name="T72" fmla="*/ 0 w 666"/>
                    <a:gd name="T73" fmla="*/ 0 h 1017"/>
                    <a:gd name="T74" fmla="*/ 0 w 666"/>
                    <a:gd name="T75" fmla="*/ 0 h 10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1017"/>
                    <a:gd name="T116" fmla="*/ 666 w 666"/>
                    <a:gd name="T117" fmla="*/ 1017 h 10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1017">
                      <a:moveTo>
                        <a:pt x="58" y="6"/>
                      </a:moveTo>
                      <a:lnTo>
                        <a:pt x="664" y="973"/>
                      </a:lnTo>
                      <a:lnTo>
                        <a:pt x="666" y="977"/>
                      </a:lnTo>
                      <a:lnTo>
                        <a:pt x="666" y="981"/>
                      </a:lnTo>
                      <a:lnTo>
                        <a:pt x="665" y="986"/>
                      </a:lnTo>
                      <a:lnTo>
                        <a:pt x="664" y="991"/>
                      </a:lnTo>
                      <a:lnTo>
                        <a:pt x="660" y="995"/>
                      </a:lnTo>
                      <a:lnTo>
                        <a:pt x="656" y="1001"/>
                      </a:lnTo>
                      <a:lnTo>
                        <a:pt x="651" y="1004"/>
                      </a:lnTo>
                      <a:lnTo>
                        <a:pt x="645" y="1009"/>
                      </a:lnTo>
                      <a:lnTo>
                        <a:pt x="640" y="1012"/>
                      </a:lnTo>
                      <a:lnTo>
                        <a:pt x="634" y="1014"/>
                      </a:lnTo>
                      <a:lnTo>
                        <a:pt x="628" y="1015"/>
                      </a:lnTo>
                      <a:lnTo>
                        <a:pt x="623" y="1017"/>
                      </a:lnTo>
                      <a:lnTo>
                        <a:pt x="617" y="1015"/>
                      </a:lnTo>
                      <a:lnTo>
                        <a:pt x="613" y="1014"/>
                      </a:lnTo>
                      <a:lnTo>
                        <a:pt x="609" y="1012"/>
                      </a:lnTo>
                      <a:lnTo>
                        <a:pt x="606" y="1009"/>
                      </a:lnTo>
                      <a:lnTo>
                        <a:pt x="1" y="41"/>
                      </a:lnTo>
                      <a:lnTo>
                        <a:pt x="0" y="38"/>
                      </a:lnTo>
                      <a:lnTo>
                        <a:pt x="0" y="34"/>
                      </a:lnTo>
                      <a:lnTo>
                        <a:pt x="0" y="29"/>
                      </a:lnTo>
                      <a:lnTo>
                        <a:pt x="3" y="23"/>
                      </a:lnTo>
                      <a:lnTo>
                        <a:pt x="5" y="19"/>
                      </a:lnTo>
                      <a:lnTo>
                        <a:pt x="9" y="14"/>
                      </a:lnTo>
                      <a:lnTo>
                        <a:pt x="14" y="10"/>
                      </a:lnTo>
                      <a:lnTo>
                        <a:pt x="18" y="6"/>
                      </a:lnTo>
                      <a:lnTo>
                        <a:pt x="24" y="3"/>
                      </a:lnTo>
                      <a:lnTo>
                        <a:pt x="30" y="1"/>
                      </a:lnTo>
                      <a:lnTo>
                        <a:pt x="37" y="0"/>
                      </a:lnTo>
                      <a:lnTo>
                        <a:pt x="42" y="0"/>
                      </a:lnTo>
                      <a:lnTo>
                        <a:pt x="47" y="0"/>
                      </a:lnTo>
                      <a:lnTo>
                        <a:pt x="51" y="1"/>
                      </a:lnTo>
                      <a:lnTo>
                        <a:pt x="55" y="3"/>
                      </a:lnTo>
                      <a:lnTo>
                        <a:pt x="58" y="6"/>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492" name="Freeform 198"/>
                <p:cNvSpPr>
                  <a:spLocks/>
                </p:cNvSpPr>
                <p:nvPr/>
              </p:nvSpPr>
              <p:spPr bwMode="auto">
                <a:xfrm>
                  <a:off x="3853" y="1346"/>
                  <a:ext cx="67" cy="112"/>
                </a:xfrm>
                <a:custGeom>
                  <a:avLst/>
                  <a:gdLst>
                    <a:gd name="T0" fmla="*/ 0 w 666"/>
                    <a:gd name="T1" fmla="*/ 0 h 1017"/>
                    <a:gd name="T2" fmla="*/ 0 w 666"/>
                    <a:gd name="T3" fmla="*/ 0 h 1017"/>
                    <a:gd name="T4" fmla="*/ 0 w 666"/>
                    <a:gd name="T5" fmla="*/ 0 h 1017"/>
                    <a:gd name="T6" fmla="*/ 0 w 666"/>
                    <a:gd name="T7" fmla="*/ 0 h 1017"/>
                    <a:gd name="T8" fmla="*/ 0 w 666"/>
                    <a:gd name="T9" fmla="*/ 0 h 1017"/>
                    <a:gd name="T10" fmla="*/ 0 w 666"/>
                    <a:gd name="T11" fmla="*/ 0 h 1017"/>
                    <a:gd name="T12" fmla="*/ 0 w 666"/>
                    <a:gd name="T13" fmla="*/ 0 h 1017"/>
                    <a:gd name="T14" fmla="*/ 0 w 666"/>
                    <a:gd name="T15" fmla="*/ 0 h 1017"/>
                    <a:gd name="T16" fmla="*/ 0 w 666"/>
                    <a:gd name="T17" fmla="*/ 0 h 1017"/>
                    <a:gd name="T18" fmla="*/ 0 w 666"/>
                    <a:gd name="T19" fmla="*/ 0 h 1017"/>
                    <a:gd name="T20" fmla="*/ 0 w 666"/>
                    <a:gd name="T21" fmla="*/ 0 h 1017"/>
                    <a:gd name="T22" fmla="*/ 0 w 666"/>
                    <a:gd name="T23" fmla="*/ 0 h 1017"/>
                    <a:gd name="T24" fmla="*/ 0 w 666"/>
                    <a:gd name="T25" fmla="*/ 0 h 1017"/>
                    <a:gd name="T26" fmla="*/ 0 w 666"/>
                    <a:gd name="T27" fmla="*/ 0 h 1017"/>
                    <a:gd name="T28" fmla="*/ 0 w 666"/>
                    <a:gd name="T29" fmla="*/ 0 h 1017"/>
                    <a:gd name="T30" fmla="*/ 0 w 666"/>
                    <a:gd name="T31" fmla="*/ 0 h 1017"/>
                    <a:gd name="T32" fmla="*/ 0 w 666"/>
                    <a:gd name="T33" fmla="*/ 0 h 1017"/>
                    <a:gd name="T34" fmla="*/ 0 w 666"/>
                    <a:gd name="T35" fmla="*/ 0 h 1017"/>
                    <a:gd name="T36" fmla="*/ 0 w 666"/>
                    <a:gd name="T37" fmla="*/ 0 h 1017"/>
                    <a:gd name="T38" fmla="*/ 0 w 666"/>
                    <a:gd name="T39" fmla="*/ 0 h 1017"/>
                    <a:gd name="T40" fmla="*/ 0 w 666"/>
                    <a:gd name="T41" fmla="*/ 0 h 1017"/>
                    <a:gd name="T42" fmla="*/ 0 w 666"/>
                    <a:gd name="T43" fmla="*/ 0 h 1017"/>
                    <a:gd name="T44" fmla="*/ 0 w 666"/>
                    <a:gd name="T45" fmla="*/ 0 h 1017"/>
                    <a:gd name="T46" fmla="*/ 0 w 666"/>
                    <a:gd name="T47" fmla="*/ 0 h 1017"/>
                    <a:gd name="T48" fmla="*/ 0 w 666"/>
                    <a:gd name="T49" fmla="*/ 0 h 1017"/>
                    <a:gd name="T50" fmla="*/ 0 w 666"/>
                    <a:gd name="T51" fmla="*/ 0 h 1017"/>
                    <a:gd name="T52" fmla="*/ 0 w 666"/>
                    <a:gd name="T53" fmla="*/ 0 h 1017"/>
                    <a:gd name="T54" fmla="*/ 0 w 666"/>
                    <a:gd name="T55" fmla="*/ 0 h 1017"/>
                    <a:gd name="T56" fmla="*/ 0 w 666"/>
                    <a:gd name="T57" fmla="*/ 0 h 1017"/>
                    <a:gd name="T58" fmla="*/ 0 w 666"/>
                    <a:gd name="T59" fmla="*/ 0 h 1017"/>
                    <a:gd name="T60" fmla="*/ 0 w 666"/>
                    <a:gd name="T61" fmla="*/ 0 h 1017"/>
                    <a:gd name="T62" fmla="*/ 0 w 666"/>
                    <a:gd name="T63" fmla="*/ 0 h 1017"/>
                    <a:gd name="T64" fmla="*/ 0 w 666"/>
                    <a:gd name="T65" fmla="*/ 0 h 1017"/>
                    <a:gd name="T66" fmla="*/ 0 w 666"/>
                    <a:gd name="T67" fmla="*/ 0 h 1017"/>
                    <a:gd name="T68" fmla="*/ 0 w 666"/>
                    <a:gd name="T69" fmla="*/ 0 h 1017"/>
                    <a:gd name="T70" fmla="*/ 0 w 666"/>
                    <a:gd name="T71" fmla="*/ 0 h 1017"/>
                    <a:gd name="T72" fmla="*/ 0 w 666"/>
                    <a:gd name="T73" fmla="*/ 0 h 1017"/>
                    <a:gd name="T74" fmla="*/ 0 w 666"/>
                    <a:gd name="T75" fmla="*/ 0 h 10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6"/>
                    <a:gd name="T115" fmla="*/ 0 h 1017"/>
                    <a:gd name="T116" fmla="*/ 666 w 666"/>
                    <a:gd name="T117" fmla="*/ 1017 h 10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6" h="1017">
                      <a:moveTo>
                        <a:pt x="58" y="6"/>
                      </a:moveTo>
                      <a:lnTo>
                        <a:pt x="664" y="973"/>
                      </a:lnTo>
                      <a:lnTo>
                        <a:pt x="666" y="977"/>
                      </a:lnTo>
                      <a:lnTo>
                        <a:pt x="666" y="981"/>
                      </a:lnTo>
                      <a:lnTo>
                        <a:pt x="665" y="986"/>
                      </a:lnTo>
                      <a:lnTo>
                        <a:pt x="664" y="991"/>
                      </a:lnTo>
                      <a:lnTo>
                        <a:pt x="660" y="995"/>
                      </a:lnTo>
                      <a:lnTo>
                        <a:pt x="656" y="1001"/>
                      </a:lnTo>
                      <a:lnTo>
                        <a:pt x="651" y="1004"/>
                      </a:lnTo>
                      <a:lnTo>
                        <a:pt x="645" y="1009"/>
                      </a:lnTo>
                      <a:lnTo>
                        <a:pt x="640" y="1012"/>
                      </a:lnTo>
                      <a:lnTo>
                        <a:pt x="634" y="1014"/>
                      </a:lnTo>
                      <a:lnTo>
                        <a:pt x="628" y="1015"/>
                      </a:lnTo>
                      <a:lnTo>
                        <a:pt x="623" y="1017"/>
                      </a:lnTo>
                      <a:lnTo>
                        <a:pt x="617" y="1015"/>
                      </a:lnTo>
                      <a:lnTo>
                        <a:pt x="613" y="1014"/>
                      </a:lnTo>
                      <a:lnTo>
                        <a:pt x="609" y="1012"/>
                      </a:lnTo>
                      <a:lnTo>
                        <a:pt x="606" y="1009"/>
                      </a:lnTo>
                      <a:lnTo>
                        <a:pt x="1" y="41"/>
                      </a:lnTo>
                      <a:lnTo>
                        <a:pt x="0" y="38"/>
                      </a:lnTo>
                      <a:lnTo>
                        <a:pt x="0" y="34"/>
                      </a:lnTo>
                      <a:lnTo>
                        <a:pt x="0" y="29"/>
                      </a:lnTo>
                      <a:lnTo>
                        <a:pt x="3" y="23"/>
                      </a:lnTo>
                      <a:lnTo>
                        <a:pt x="5" y="19"/>
                      </a:lnTo>
                      <a:lnTo>
                        <a:pt x="9" y="14"/>
                      </a:lnTo>
                      <a:lnTo>
                        <a:pt x="14" y="10"/>
                      </a:lnTo>
                      <a:lnTo>
                        <a:pt x="18" y="6"/>
                      </a:lnTo>
                      <a:lnTo>
                        <a:pt x="24" y="3"/>
                      </a:lnTo>
                      <a:lnTo>
                        <a:pt x="30" y="1"/>
                      </a:lnTo>
                      <a:lnTo>
                        <a:pt x="37" y="0"/>
                      </a:lnTo>
                      <a:lnTo>
                        <a:pt x="42" y="0"/>
                      </a:lnTo>
                      <a:lnTo>
                        <a:pt x="47" y="0"/>
                      </a:lnTo>
                      <a:lnTo>
                        <a:pt x="51" y="1"/>
                      </a:lnTo>
                      <a:lnTo>
                        <a:pt x="55" y="3"/>
                      </a:lnTo>
                      <a:lnTo>
                        <a:pt x="58"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493" name="Freeform 199"/>
                <p:cNvSpPr>
                  <a:spLocks/>
                </p:cNvSpPr>
                <p:nvPr/>
              </p:nvSpPr>
              <p:spPr bwMode="auto">
                <a:xfrm>
                  <a:off x="3914" y="1452"/>
                  <a:ext cx="6" cy="6"/>
                </a:xfrm>
                <a:custGeom>
                  <a:avLst/>
                  <a:gdLst>
                    <a:gd name="T0" fmla="*/ 0 w 61"/>
                    <a:gd name="T1" fmla="*/ 0 h 51"/>
                    <a:gd name="T2" fmla="*/ 0 w 61"/>
                    <a:gd name="T3" fmla="*/ 0 h 51"/>
                    <a:gd name="T4" fmla="*/ 0 w 61"/>
                    <a:gd name="T5" fmla="*/ 0 h 51"/>
                    <a:gd name="T6" fmla="*/ 0 w 61"/>
                    <a:gd name="T7" fmla="*/ 0 h 51"/>
                    <a:gd name="T8" fmla="*/ 0 w 61"/>
                    <a:gd name="T9" fmla="*/ 0 h 51"/>
                    <a:gd name="T10" fmla="*/ 0 w 61"/>
                    <a:gd name="T11" fmla="*/ 0 h 51"/>
                    <a:gd name="T12" fmla="*/ 0 w 61"/>
                    <a:gd name="T13" fmla="*/ 0 h 51"/>
                    <a:gd name="T14" fmla="*/ 0 w 61"/>
                    <a:gd name="T15" fmla="*/ 0 h 51"/>
                    <a:gd name="T16" fmla="*/ 0 w 61"/>
                    <a:gd name="T17" fmla="*/ 0 h 51"/>
                    <a:gd name="T18" fmla="*/ 0 w 61"/>
                    <a:gd name="T19" fmla="*/ 0 h 51"/>
                    <a:gd name="T20" fmla="*/ 0 w 61"/>
                    <a:gd name="T21" fmla="*/ 0 h 51"/>
                    <a:gd name="T22" fmla="*/ 0 w 61"/>
                    <a:gd name="T23" fmla="*/ 0 h 51"/>
                    <a:gd name="T24" fmla="*/ 0 w 61"/>
                    <a:gd name="T25" fmla="*/ 0 h 51"/>
                    <a:gd name="T26" fmla="*/ 0 w 61"/>
                    <a:gd name="T27" fmla="*/ 0 h 51"/>
                    <a:gd name="T28" fmla="*/ 0 w 61"/>
                    <a:gd name="T29" fmla="*/ 0 h 51"/>
                    <a:gd name="T30" fmla="*/ 0 w 61"/>
                    <a:gd name="T31" fmla="*/ 0 h 51"/>
                    <a:gd name="T32" fmla="*/ 0 w 61"/>
                    <a:gd name="T33" fmla="*/ 0 h 51"/>
                    <a:gd name="T34" fmla="*/ 0 w 61"/>
                    <a:gd name="T35" fmla="*/ 0 h 51"/>
                    <a:gd name="T36" fmla="*/ 0 w 61"/>
                    <a:gd name="T37" fmla="*/ 0 h 51"/>
                    <a:gd name="T38" fmla="*/ 0 w 61"/>
                    <a:gd name="T39" fmla="*/ 0 h 51"/>
                    <a:gd name="T40" fmla="*/ 0 w 61"/>
                    <a:gd name="T41" fmla="*/ 0 h 51"/>
                    <a:gd name="T42" fmla="*/ 0 w 61"/>
                    <a:gd name="T43" fmla="*/ 0 h 51"/>
                    <a:gd name="T44" fmla="*/ 0 w 61"/>
                    <a:gd name="T45" fmla="*/ 0 h 51"/>
                    <a:gd name="T46" fmla="*/ 0 w 61"/>
                    <a:gd name="T47" fmla="*/ 0 h 51"/>
                    <a:gd name="T48" fmla="*/ 0 w 61"/>
                    <a:gd name="T49" fmla="*/ 0 h 51"/>
                    <a:gd name="T50" fmla="*/ 0 w 61"/>
                    <a:gd name="T51" fmla="*/ 0 h 51"/>
                    <a:gd name="T52" fmla="*/ 0 w 61"/>
                    <a:gd name="T53" fmla="*/ 0 h 51"/>
                    <a:gd name="T54" fmla="*/ 0 w 61"/>
                    <a:gd name="T55" fmla="*/ 0 h 51"/>
                    <a:gd name="T56" fmla="*/ 0 w 61"/>
                    <a:gd name="T57" fmla="*/ 0 h 51"/>
                    <a:gd name="T58" fmla="*/ 0 w 61"/>
                    <a:gd name="T59" fmla="*/ 0 h 51"/>
                    <a:gd name="T60" fmla="*/ 0 w 61"/>
                    <a:gd name="T61" fmla="*/ 0 h 51"/>
                    <a:gd name="T62" fmla="*/ 0 w 61"/>
                    <a:gd name="T63" fmla="*/ 0 h 51"/>
                    <a:gd name="T64" fmla="*/ 0 w 61"/>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51"/>
                    <a:gd name="T101" fmla="*/ 61 w 61"/>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51">
                      <a:moveTo>
                        <a:pt x="19" y="7"/>
                      </a:moveTo>
                      <a:lnTo>
                        <a:pt x="25" y="4"/>
                      </a:lnTo>
                      <a:lnTo>
                        <a:pt x="31" y="2"/>
                      </a:lnTo>
                      <a:lnTo>
                        <a:pt x="37" y="1"/>
                      </a:lnTo>
                      <a:lnTo>
                        <a:pt x="43" y="0"/>
                      </a:lnTo>
                      <a:lnTo>
                        <a:pt x="48" y="1"/>
                      </a:lnTo>
                      <a:lnTo>
                        <a:pt x="53" y="2"/>
                      </a:lnTo>
                      <a:lnTo>
                        <a:pt x="56" y="4"/>
                      </a:lnTo>
                      <a:lnTo>
                        <a:pt x="59" y="7"/>
                      </a:lnTo>
                      <a:lnTo>
                        <a:pt x="61" y="11"/>
                      </a:lnTo>
                      <a:lnTo>
                        <a:pt x="61" y="15"/>
                      </a:lnTo>
                      <a:lnTo>
                        <a:pt x="60" y="20"/>
                      </a:lnTo>
                      <a:lnTo>
                        <a:pt x="59" y="25"/>
                      </a:lnTo>
                      <a:lnTo>
                        <a:pt x="55" y="29"/>
                      </a:lnTo>
                      <a:lnTo>
                        <a:pt x="51" y="35"/>
                      </a:lnTo>
                      <a:lnTo>
                        <a:pt x="46" y="38"/>
                      </a:lnTo>
                      <a:lnTo>
                        <a:pt x="40" y="43"/>
                      </a:lnTo>
                      <a:lnTo>
                        <a:pt x="35" y="46"/>
                      </a:lnTo>
                      <a:lnTo>
                        <a:pt x="29" y="48"/>
                      </a:lnTo>
                      <a:lnTo>
                        <a:pt x="23" y="49"/>
                      </a:lnTo>
                      <a:lnTo>
                        <a:pt x="18" y="51"/>
                      </a:lnTo>
                      <a:lnTo>
                        <a:pt x="12" y="49"/>
                      </a:lnTo>
                      <a:lnTo>
                        <a:pt x="8" y="48"/>
                      </a:lnTo>
                      <a:lnTo>
                        <a:pt x="4" y="46"/>
                      </a:lnTo>
                      <a:lnTo>
                        <a:pt x="1" y="43"/>
                      </a:lnTo>
                      <a:lnTo>
                        <a:pt x="0" y="39"/>
                      </a:lnTo>
                      <a:lnTo>
                        <a:pt x="0" y="35"/>
                      </a:lnTo>
                      <a:lnTo>
                        <a:pt x="0" y="30"/>
                      </a:lnTo>
                      <a:lnTo>
                        <a:pt x="2" y="26"/>
                      </a:lnTo>
                      <a:lnTo>
                        <a:pt x="5" y="21"/>
                      </a:lnTo>
                      <a:lnTo>
                        <a:pt x="9" y="15"/>
                      </a:lnTo>
                      <a:lnTo>
                        <a:pt x="13" y="12"/>
                      </a:lnTo>
                      <a:lnTo>
                        <a:pt x="19"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94" name="Freeform 200"/>
                <p:cNvSpPr>
                  <a:spLocks/>
                </p:cNvSpPr>
                <p:nvPr/>
              </p:nvSpPr>
              <p:spPr bwMode="auto">
                <a:xfrm>
                  <a:off x="3914" y="1452"/>
                  <a:ext cx="6" cy="6"/>
                </a:xfrm>
                <a:custGeom>
                  <a:avLst/>
                  <a:gdLst>
                    <a:gd name="T0" fmla="*/ 0 w 61"/>
                    <a:gd name="T1" fmla="*/ 0 h 51"/>
                    <a:gd name="T2" fmla="*/ 0 w 61"/>
                    <a:gd name="T3" fmla="*/ 0 h 51"/>
                    <a:gd name="T4" fmla="*/ 0 w 61"/>
                    <a:gd name="T5" fmla="*/ 0 h 51"/>
                    <a:gd name="T6" fmla="*/ 0 w 61"/>
                    <a:gd name="T7" fmla="*/ 0 h 51"/>
                    <a:gd name="T8" fmla="*/ 0 w 61"/>
                    <a:gd name="T9" fmla="*/ 0 h 51"/>
                    <a:gd name="T10" fmla="*/ 0 w 61"/>
                    <a:gd name="T11" fmla="*/ 0 h 51"/>
                    <a:gd name="T12" fmla="*/ 0 w 61"/>
                    <a:gd name="T13" fmla="*/ 0 h 51"/>
                    <a:gd name="T14" fmla="*/ 0 w 61"/>
                    <a:gd name="T15" fmla="*/ 0 h 51"/>
                    <a:gd name="T16" fmla="*/ 0 w 61"/>
                    <a:gd name="T17" fmla="*/ 0 h 51"/>
                    <a:gd name="T18" fmla="*/ 0 w 61"/>
                    <a:gd name="T19" fmla="*/ 0 h 51"/>
                    <a:gd name="T20" fmla="*/ 0 w 61"/>
                    <a:gd name="T21" fmla="*/ 0 h 51"/>
                    <a:gd name="T22" fmla="*/ 0 w 61"/>
                    <a:gd name="T23" fmla="*/ 0 h 51"/>
                    <a:gd name="T24" fmla="*/ 0 w 61"/>
                    <a:gd name="T25" fmla="*/ 0 h 51"/>
                    <a:gd name="T26" fmla="*/ 0 w 61"/>
                    <a:gd name="T27" fmla="*/ 0 h 51"/>
                    <a:gd name="T28" fmla="*/ 0 w 61"/>
                    <a:gd name="T29" fmla="*/ 0 h 51"/>
                    <a:gd name="T30" fmla="*/ 0 w 61"/>
                    <a:gd name="T31" fmla="*/ 0 h 51"/>
                    <a:gd name="T32" fmla="*/ 0 w 61"/>
                    <a:gd name="T33" fmla="*/ 0 h 51"/>
                    <a:gd name="T34" fmla="*/ 0 w 61"/>
                    <a:gd name="T35" fmla="*/ 0 h 51"/>
                    <a:gd name="T36" fmla="*/ 0 w 61"/>
                    <a:gd name="T37" fmla="*/ 0 h 51"/>
                    <a:gd name="T38" fmla="*/ 0 w 61"/>
                    <a:gd name="T39" fmla="*/ 0 h 51"/>
                    <a:gd name="T40" fmla="*/ 0 w 61"/>
                    <a:gd name="T41" fmla="*/ 0 h 51"/>
                    <a:gd name="T42" fmla="*/ 0 w 61"/>
                    <a:gd name="T43" fmla="*/ 0 h 51"/>
                    <a:gd name="T44" fmla="*/ 0 w 61"/>
                    <a:gd name="T45" fmla="*/ 0 h 51"/>
                    <a:gd name="T46" fmla="*/ 0 w 61"/>
                    <a:gd name="T47" fmla="*/ 0 h 51"/>
                    <a:gd name="T48" fmla="*/ 0 w 61"/>
                    <a:gd name="T49" fmla="*/ 0 h 51"/>
                    <a:gd name="T50" fmla="*/ 0 w 61"/>
                    <a:gd name="T51" fmla="*/ 0 h 51"/>
                    <a:gd name="T52" fmla="*/ 0 w 61"/>
                    <a:gd name="T53" fmla="*/ 0 h 51"/>
                    <a:gd name="T54" fmla="*/ 0 w 61"/>
                    <a:gd name="T55" fmla="*/ 0 h 51"/>
                    <a:gd name="T56" fmla="*/ 0 w 61"/>
                    <a:gd name="T57" fmla="*/ 0 h 51"/>
                    <a:gd name="T58" fmla="*/ 0 w 61"/>
                    <a:gd name="T59" fmla="*/ 0 h 51"/>
                    <a:gd name="T60" fmla="*/ 0 w 61"/>
                    <a:gd name="T61" fmla="*/ 0 h 51"/>
                    <a:gd name="T62" fmla="*/ 0 w 61"/>
                    <a:gd name="T63" fmla="*/ 0 h 51"/>
                    <a:gd name="T64" fmla="*/ 0 w 61"/>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51"/>
                    <a:gd name="T101" fmla="*/ 61 w 61"/>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51">
                      <a:moveTo>
                        <a:pt x="19" y="7"/>
                      </a:moveTo>
                      <a:lnTo>
                        <a:pt x="25" y="4"/>
                      </a:lnTo>
                      <a:lnTo>
                        <a:pt x="31" y="2"/>
                      </a:lnTo>
                      <a:lnTo>
                        <a:pt x="37" y="1"/>
                      </a:lnTo>
                      <a:lnTo>
                        <a:pt x="43" y="0"/>
                      </a:lnTo>
                      <a:lnTo>
                        <a:pt x="48" y="1"/>
                      </a:lnTo>
                      <a:lnTo>
                        <a:pt x="53" y="2"/>
                      </a:lnTo>
                      <a:lnTo>
                        <a:pt x="56" y="4"/>
                      </a:lnTo>
                      <a:lnTo>
                        <a:pt x="59" y="7"/>
                      </a:lnTo>
                      <a:lnTo>
                        <a:pt x="61" y="11"/>
                      </a:lnTo>
                      <a:lnTo>
                        <a:pt x="61" y="15"/>
                      </a:lnTo>
                      <a:lnTo>
                        <a:pt x="60" y="20"/>
                      </a:lnTo>
                      <a:lnTo>
                        <a:pt x="59" y="25"/>
                      </a:lnTo>
                      <a:lnTo>
                        <a:pt x="55" y="29"/>
                      </a:lnTo>
                      <a:lnTo>
                        <a:pt x="51" y="35"/>
                      </a:lnTo>
                      <a:lnTo>
                        <a:pt x="46" y="38"/>
                      </a:lnTo>
                      <a:lnTo>
                        <a:pt x="40" y="43"/>
                      </a:lnTo>
                      <a:lnTo>
                        <a:pt x="35" y="46"/>
                      </a:lnTo>
                      <a:lnTo>
                        <a:pt x="29" y="48"/>
                      </a:lnTo>
                      <a:lnTo>
                        <a:pt x="23" y="49"/>
                      </a:lnTo>
                      <a:lnTo>
                        <a:pt x="18" y="51"/>
                      </a:lnTo>
                      <a:lnTo>
                        <a:pt x="12" y="49"/>
                      </a:lnTo>
                      <a:lnTo>
                        <a:pt x="8" y="48"/>
                      </a:lnTo>
                      <a:lnTo>
                        <a:pt x="4" y="46"/>
                      </a:lnTo>
                      <a:lnTo>
                        <a:pt x="1" y="43"/>
                      </a:lnTo>
                      <a:lnTo>
                        <a:pt x="0" y="39"/>
                      </a:lnTo>
                      <a:lnTo>
                        <a:pt x="0" y="35"/>
                      </a:lnTo>
                      <a:lnTo>
                        <a:pt x="0" y="30"/>
                      </a:lnTo>
                      <a:lnTo>
                        <a:pt x="2" y="26"/>
                      </a:lnTo>
                      <a:lnTo>
                        <a:pt x="5" y="21"/>
                      </a:lnTo>
                      <a:lnTo>
                        <a:pt x="9" y="15"/>
                      </a:lnTo>
                      <a:lnTo>
                        <a:pt x="13" y="12"/>
                      </a:lnTo>
                      <a:lnTo>
                        <a:pt x="19"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95" name="Freeform 201"/>
                <p:cNvSpPr>
                  <a:spLocks/>
                </p:cNvSpPr>
                <p:nvPr/>
              </p:nvSpPr>
              <p:spPr bwMode="auto">
                <a:xfrm>
                  <a:off x="3934" y="1855"/>
                  <a:ext cx="243" cy="197"/>
                </a:xfrm>
                <a:custGeom>
                  <a:avLst/>
                  <a:gdLst>
                    <a:gd name="T0" fmla="*/ 0 w 2414"/>
                    <a:gd name="T1" fmla="*/ 0 h 1800"/>
                    <a:gd name="T2" fmla="*/ 0 w 2414"/>
                    <a:gd name="T3" fmla="*/ 0 h 1800"/>
                    <a:gd name="T4" fmla="*/ 0 w 2414"/>
                    <a:gd name="T5" fmla="*/ 0 h 1800"/>
                    <a:gd name="T6" fmla="*/ 0 w 2414"/>
                    <a:gd name="T7" fmla="*/ 0 h 1800"/>
                    <a:gd name="T8" fmla="*/ 0 w 2414"/>
                    <a:gd name="T9" fmla="*/ 0 h 1800"/>
                    <a:gd name="T10" fmla="*/ 0 60000 65536"/>
                    <a:gd name="T11" fmla="*/ 0 60000 65536"/>
                    <a:gd name="T12" fmla="*/ 0 60000 65536"/>
                    <a:gd name="T13" fmla="*/ 0 60000 65536"/>
                    <a:gd name="T14" fmla="*/ 0 60000 65536"/>
                    <a:gd name="T15" fmla="*/ 0 w 2414"/>
                    <a:gd name="T16" fmla="*/ 0 h 1800"/>
                    <a:gd name="T17" fmla="*/ 2414 w 2414"/>
                    <a:gd name="T18" fmla="*/ 1800 h 1800"/>
                  </a:gdLst>
                  <a:ahLst/>
                  <a:cxnLst>
                    <a:cxn ang="T10">
                      <a:pos x="T0" y="T1"/>
                    </a:cxn>
                    <a:cxn ang="T11">
                      <a:pos x="T2" y="T3"/>
                    </a:cxn>
                    <a:cxn ang="T12">
                      <a:pos x="T4" y="T5"/>
                    </a:cxn>
                    <a:cxn ang="T13">
                      <a:pos x="T6" y="T7"/>
                    </a:cxn>
                    <a:cxn ang="T14">
                      <a:pos x="T8" y="T9"/>
                    </a:cxn>
                  </a:cxnLst>
                  <a:rect l="T15" t="T16" r="T17" b="T18"/>
                  <a:pathLst>
                    <a:path w="2414" h="1800">
                      <a:moveTo>
                        <a:pt x="475" y="0"/>
                      </a:moveTo>
                      <a:lnTo>
                        <a:pt x="2414" y="81"/>
                      </a:lnTo>
                      <a:lnTo>
                        <a:pt x="1992" y="1800"/>
                      </a:lnTo>
                      <a:lnTo>
                        <a:pt x="0" y="1651"/>
                      </a:lnTo>
                      <a:lnTo>
                        <a:pt x="475"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496" name="Freeform 202"/>
                <p:cNvSpPr>
                  <a:spLocks/>
                </p:cNvSpPr>
                <p:nvPr/>
              </p:nvSpPr>
              <p:spPr bwMode="auto">
                <a:xfrm>
                  <a:off x="3934" y="1855"/>
                  <a:ext cx="243" cy="197"/>
                </a:xfrm>
                <a:custGeom>
                  <a:avLst/>
                  <a:gdLst>
                    <a:gd name="T0" fmla="*/ 0 w 2414"/>
                    <a:gd name="T1" fmla="*/ 0 h 1800"/>
                    <a:gd name="T2" fmla="*/ 0 w 2414"/>
                    <a:gd name="T3" fmla="*/ 0 h 1800"/>
                    <a:gd name="T4" fmla="*/ 0 w 2414"/>
                    <a:gd name="T5" fmla="*/ 0 h 1800"/>
                    <a:gd name="T6" fmla="*/ 0 w 2414"/>
                    <a:gd name="T7" fmla="*/ 0 h 1800"/>
                    <a:gd name="T8" fmla="*/ 0 w 2414"/>
                    <a:gd name="T9" fmla="*/ 0 h 1800"/>
                    <a:gd name="T10" fmla="*/ 0 60000 65536"/>
                    <a:gd name="T11" fmla="*/ 0 60000 65536"/>
                    <a:gd name="T12" fmla="*/ 0 60000 65536"/>
                    <a:gd name="T13" fmla="*/ 0 60000 65536"/>
                    <a:gd name="T14" fmla="*/ 0 60000 65536"/>
                    <a:gd name="T15" fmla="*/ 0 w 2414"/>
                    <a:gd name="T16" fmla="*/ 0 h 1800"/>
                    <a:gd name="T17" fmla="*/ 2414 w 2414"/>
                    <a:gd name="T18" fmla="*/ 1800 h 1800"/>
                  </a:gdLst>
                  <a:ahLst/>
                  <a:cxnLst>
                    <a:cxn ang="T10">
                      <a:pos x="T0" y="T1"/>
                    </a:cxn>
                    <a:cxn ang="T11">
                      <a:pos x="T2" y="T3"/>
                    </a:cxn>
                    <a:cxn ang="T12">
                      <a:pos x="T4" y="T5"/>
                    </a:cxn>
                    <a:cxn ang="T13">
                      <a:pos x="T6" y="T7"/>
                    </a:cxn>
                    <a:cxn ang="T14">
                      <a:pos x="T8" y="T9"/>
                    </a:cxn>
                  </a:cxnLst>
                  <a:rect l="T15" t="T16" r="T17" b="T18"/>
                  <a:pathLst>
                    <a:path w="2414" h="1800">
                      <a:moveTo>
                        <a:pt x="475" y="0"/>
                      </a:moveTo>
                      <a:lnTo>
                        <a:pt x="2414" y="81"/>
                      </a:lnTo>
                      <a:lnTo>
                        <a:pt x="1992" y="1800"/>
                      </a:lnTo>
                      <a:lnTo>
                        <a:pt x="0" y="1651"/>
                      </a:lnTo>
                      <a:lnTo>
                        <a:pt x="475"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497" name="Line 203"/>
                <p:cNvSpPr>
                  <a:spLocks noChangeShapeType="1"/>
                </p:cNvSpPr>
                <p:nvPr/>
              </p:nvSpPr>
              <p:spPr bwMode="auto">
                <a:xfrm>
                  <a:off x="3982" y="1855"/>
                  <a:ext cx="19" cy="3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98" name="Line 204"/>
                <p:cNvSpPr>
                  <a:spLocks noChangeShapeType="1"/>
                </p:cNvSpPr>
                <p:nvPr/>
              </p:nvSpPr>
              <p:spPr bwMode="auto">
                <a:xfrm flipH="1">
                  <a:off x="4001" y="1864"/>
                  <a:ext cx="176" cy="2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499" name="Line 205"/>
                <p:cNvSpPr>
                  <a:spLocks noChangeShapeType="1"/>
                </p:cNvSpPr>
                <p:nvPr/>
              </p:nvSpPr>
              <p:spPr bwMode="auto">
                <a:xfrm flipV="1">
                  <a:off x="3934" y="1888"/>
                  <a:ext cx="67" cy="14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0" name="Line 206"/>
                <p:cNvSpPr>
                  <a:spLocks noChangeShapeType="1"/>
                </p:cNvSpPr>
                <p:nvPr/>
              </p:nvSpPr>
              <p:spPr bwMode="auto">
                <a:xfrm>
                  <a:off x="4001" y="1888"/>
                  <a:ext cx="134"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1" name="Freeform 207"/>
                <p:cNvSpPr>
                  <a:spLocks/>
                </p:cNvSpPr>
                <p:nvPr/>
              </p:nvSpPr>
              <p:spPr bwMode="auto">
                <a:xfrm>
                  <a:off x="3670" y="1352"/>
                  <a:ext cx="63" cy="112"/>
                </a:xfrm>
                <a:custGeom>
                  <a:avLst/>
                  <a:gdLst>
                    <a:gd name="T0" fmla="*/ 0 w 631"/>
                    <a:gd name="T1" fmla="*/ 0 h 1029"/>
                    <a:gd name="T2" fmla="*/ 0 w 631"/>
                    <a:gd name="T3" fmla="*/ 0 h 1029"/>
                    <a:gd name="T4" fmla="*/ 0 w 631"/>
                    <a:gd name="T5" fmla="*/ 0 h 1029"/>
                    <a:gd name="T6" fmla="*/ 0 w 631"/>
                    <a:gd name="T7" fmla="*/ 0 h 1029"/>
                    <a:gd name="T8" fmla="*/ 0 w 631"/>
                    <a:gd name="T9" fmla="*/ 0 h 1029"/>
                    <a:gd name="T10" fmla="*/ 0 w 631"/>
                    <a:gd name="T11" fmla="*/ 0 h 1029"/>
                    <a:gd name="T12" fmla="*/ 0 w 631"/>
                    <a:gd name="T13" fmla="*/ 0 h 1029"/>
                    <a:gd name="T14" fmla="*/ 0 w 631"/>
                    <a:gd name="T15" fmla="*/ 0 h 1029"/>
                    <a:gd name="T16" fmla="*/ 0 w 631"/>
                    <a:gd name="T17" fmla="*/ 0 h 1029"/>
                    <a:gd name="T18" fmla="*/ 0 w 631"/>
                    <a:gd name="T19" fmla="*/ 0 h 1029"/>
                    <a:gd name="T20" fmla="*/ 0 w 631"/>
                    <a:gd name="T21" fmla="*/ 0 h 1029"/>
                    <a:gd name="T22" fmla="*/ 0 w 631"/>
                    <a:gd name="T23" fmla="*/ 0 h 1029"/>
                    <a:gd name="T24" fmla="*/ 0 w 631"/>
                    <a:gd name="T25" fmla="*/ 0 h 1029"/>
                    <a:gd name="T26" fmla="*/ 0 w 631"/>
                    <a:gd name="T27" fmla="*/ 0 h 1029"/>
                    <a:gd name="T28" fmla="*/ 0 w 631"/>
                    <a:gd name="T29" fmla="*/ 0 h 1029"/>
                    <a:gd name="T30" fmla="*/ 0 w 631"/>
                    <a:gd name="T31" fmla="*/ 0 h 1029"/>
                    <a:gd name="T32" fmla="*/ 0 w 631"/>
                    <a:gd name="T33" fmla="*/ 0 h 1029"/>
                    <a:gd name="T34" fmla="*/ 0 w 631"/>
                    <a:gd name="T35" fmla="*/ 0 h 1029"/>
                    <a:gd name="T36" fmla="*/ 0 w 631"/>
                    <a:gd name="T37" fmla="*/ 0 h 1029"/>
                    <a:gd name="T38" fmla="*/ 0 w 631"/>
                    <a:gd name="T39" fmla="*/ 0 h 1029"/>
                    <a:gd name="T40" fmla="*/ 0 w 631"/>
                    <a:gd name="T41" fmla="*/ 0 h 1029"/>
                    <a:gd name="T42" fmla="*/ 0 w 631"/>
                    <a:gd name="T43" fmla="*/ 0 h 10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1"/>
                    <a:gd name="T67" fmla="*/ 0 h 1029"/>
                    <a:gd name="T68" fmla="*/ 631 w 631"/>
                    <a:gd name="T69" fmla="*/ 1029 h 10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1" h="1029">
                      <a:moveTo>
                        <a:pt x="573" y="1021"/>
                      </a:moveTo>
                      <a:lnTo>
                        <a:pt x="0" y="34"/>
                      </a:lnTo>
                      <a:lnTo>
                        <a:pt x="59" y="0"/>
                      </a:lnTo>
                      <a:lnTo>
                        <a:pt x="630" y="988"/>
                      </a:lnTo>
                      <a:lnTo>
                        <a:pt x="631" y="992"/>
                      </a:lnTo>
                      <a:lnTo>
                        <a:pt x="631" y="996"/>
                      </a:lnTo>
                      <a:lnTo>
                        <a:pt x="631" y="1001"/>
                      </a:lnTo>
                      <a:lnTo>
                        <a:pt x="629" y="1005"/>
                      </a:lnTo>
                      <a:lnTo>
                        <a:pt x="625" y="1010"/>
                      </a:lnTo>
                      <a:lnTo>
                        <a:pt x="622" y="1015"/>
                      </a:lnTo>
                      <a:lnTo>
                        <a:pt x="618" y="1019"/>
                      </a:lnTo>
                      <a:lnTo>
                        <a:pt x="612" y="1022"/>
                      </a:lnTo>
                      <a:lnTo>
                        <a:pt x="606" y="1026"/>
                      </a:lnTo>
                      <a:lnTo>
                        <a:pt x="601" y="1027"/>
                      </a:lnTo>
                      <a:lnTo>
                        <a:pt x="594" y="1028"/>
                      </a:lnTo>
                      <a:lnTo>
                        <a:pt x="588" y="1029"/>
                      </a:lnTo>
                      <a:lnTo>
                        <a:pt x="584" y="1028"/>
                      </a:lnTo>
                      <a:lnTo>
                        <a:pt x="579" y="1027"/>
                      </a:lnTo>
                      <a:lnTo>
                        <a:pt x="576" y="1025"/>
                      </a:lnTo>
                      <a:lnTo>
                        <a:pt x="573" y="102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02" name="Freeform 208"/>
                <p:cNvSpPr>
                  <a:spLocks/>
                </p:cNvSpPr>
                <p:nvPr/>
              </p:nvSpPr>
              <p:spPr bwMode="auto">
                <a:xfrm>
                  <a:off x="3670" y="1352"/>
                  <a:ext cx="63" cy="112"/>
                </a:xfrm>
                <a:custGeom>
                  <a:avLst/>
                  <a:gdLst>
                    <a:gd name="T0" fmla="*/ 0 w 631"/>
                    <a:gd name="T1" fmla="*/ 0 h 1029"/>
                    <a:gd name="T2" fmla="*/ 0 w 631"/>
                    <a:gd name="T3" fmla="*/ 0 h 1029"/>
                    <a:gd name="T4" fmla="*/ 0 w 631"/>
                    <a:gd name="T5" fmla="*/ 0 h 1029"/>
                    <a:gd name="T6" fmla="*/ 0 w 631"/>
                    <a:gd name="T7" fmla="*/ 0 h 1029"/>
                    <a:gd name="T8" fmla="*/ 0 w 631"/>
                    <a:gd name="T9" fmla="*/ 0 h 1029"/>
                    <a:gd name="T10" fmla="*/ 0 w 631"/>
                    <a:gd name="T11" fmla="*/ 0 h 1029"/>
                    <a:gd name="T12" fmla="*/ 0 w 631"/>
                    <a:gd name="T13" fmla="*/ 0 h 1029"/>
                    <a:gd name="T14" fmla="*/ 0 w 631"/>
                    <a:gd name="T15" fmla="*/ 0 h 1029"/>
                    <a:gd name="T16" fmla="*/ 0 w 631"/>
                    <a:gd name="T17" fmla="*/ 0 h 1029"/>
                    <a:gd name="T18" fmla="*/ 0 w 631"/>
                    <a:gd name="T19" fmla="*/ 0 h 1029"/>
                    <a:gd name="T20" fmla="*/ 0 w 631"/>
                    <a:gd name="T21" fmla="*/ 0 h 1029"/>
                    <a:gd name="T22" fmla="*/ 0 w 631"/>
                    <a:gd name="T23" fmla="*/ 0 h 1029"/>
                    <a:gd name="T24" fmla="*/ 0 w 631"/>
                    <a:gd name="T25" fmla="*/ 0 h 1029"/>
                    <a:gd name="T26" fmla="*/ 0 w 631"/>
                    <a:gd name="T27" fmla="*/ 0 h 1029"/>
                    <a:gd name="T28" fmla="*/ 0 w 631"/>
                    <a:gd name="T29" fmla="*/ 0 h 1029"/>
                    <a:gd name="T30" fmla="*/ 0 w 631"/>
                    <a:gd name="T31" fmla="*/ 0 h 1029"/>
                    <a:gd name="T32" fmla="*/ 0 w 631"/>
                    <a:gd name="T33" fmla="*/ 0 h 1029"/>
                    <a:gd name="T34" fmla="*/ 0 w 631"/>
                    <a:gd name="T35" fmla="*/ 0 h 1029"/>
                    <a:gd name="T36" fmla="*/ 0 w 631"/>
                    <a:gd name="T37" fmla="*/ 0 h 1029"/>
                    <a:gd name="T38" fmla="*/ 0 w 631"/>
                    <a:gd name="T39" fmla="*/ 0 h 1029"/>
                    <a:gd name="T40" fmla="*/ 0 w 631"/>
                    <a:gd name="T41" fmla="*/ 0 h 1029"/>
                    <a:gd name="T42" fmla="*/ 0 w 631"/>
                    <a:gd name="T43" fmla="*/ 0 h 10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1"/>
                    <a:gd name="T67" fmla="*/ 0 h 1029"/>
                    <a:gd name="T68" fmla="*/ 631 w 631"/>
                    <a:gd name="T69" fmla="*/ 1029 h 10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1" h="1029">
                      <a:moveTo>
                        <a:pt x="573" y="1021"/>
                      </a:moveTo>
                      <a:lnTo>
                        <a:pt x="0" y="34"/>
                      </a:lnTo>
                      <a:lnTo>
                        <a:pt x="59" y="0"/>
                      </a:lnTo>
                      <a:lnTo>
                        <a:pt x="630" y="988"/>
                      </a:lnTo>
                      <a:lnTo>
                        <a:pt x="631" y="992"/>
                      </a:lnTo>
                      <a:lnTo>
                        <a:pt x="631" y="996"/>
                      </a:lnTo>
                      <a:lnTo>
                        <a:pt x="631" y="1001"/>
                      </a:lnTo>
                      <a:lnTo>
                        <a:pt x="629" y="1005"/>
                      </a:lnTo>
                      <a:lnTo>
                        <a:pt x="625" y="1010"/>
                      </a:lnTo>
                      <a:lnTo>
                        <a:pt x="622" y="1015"/>
                      </a:lnTo>
                      <a:lnTo>
                        <a:pt x="618" y="1019"/>
                      </a:lnTo>
                      <a:lnTo>
                        <a:pt x="612" y="1022"/>
                      </a:lnTo>
                      <a:lnTo>
                        <a:pt x="606" y="1026"/>
                      </a:lnTo>
                      <a:lnTo>
                        <a:pt x="601" y="1027"/>
                      </a:lnTo>
                      <a:lnTo>
                        <a:pt x="594" y="1028"/>
                      </a:lnTo>
                      <a:lnTo>
                        <a:pt x="588" y="1029"/>
                      </a:lnTo>
                      <a:lnTo>
                        <a:pt x="584" y="1028"/>
                      </a:lnTo>
                      <a:lnTo>
                        <a:pt x="579" y="1027"/>
                      </a:lnTo>
                      <a:lnTo>
                        <a:pt x="576" y="1025"/>
                      </a:lnTo>
                      <a:lnTo>
                        <a:pt x="573" y="102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03" name="Freeform 209"/>
                <p:cNvSpPr>
                  <a:spLocks/>
                </p:cNvSpPr>
                <p:nvPr/>
              </p:nvSpPr>
              <p:spPr bwMode="auto">
                <a:xfrm>
                  <a:off x="3167" y="1366"/>
                  <a:ext cx="108" cy="120"/>
                </a:xfrm>
                <a:custGeom>
                  <a:avLst/>
                  <a:gdLst>
                    <a:gd name="T0" fmla="*/ 0 w 1074"/>
                    <a:gd name="T1" fmla="*/ 0 h 1098"/>
                    <a:gd name="T2" fmla="*/ 0 w 1074"/>
                    <a:gd name="T3" fmla="*/ 0 h 1098"/>
                    <a:gd name="T4" fmla="*/ 0 w 1074"/>
                    <a:gd name="T5" fmla="*/ 0 h 1098"/>
                    <a:gd name="T6" fmla="*/ 0 w 1074"/>
                    <a:gd name="T7" fmla="*/ 0 h 1098"/>
                    <a:gd name="T8" fmla="*/ 0 w 1074"/>
                    <a:gd name="T9" fmla="*/ 0 h 1098"/>
                    <a:gd name="T10" fmla="*/ 0 w 1074"/>
                    <a:gd name="T11" fmla="*/ 0 h 1098"/>
                    <a:gd name="T12" fmla="*/ 0 w 1074"/>
                    <a:gd name="T13" fmla="*/ 0 h 1098"/>
                    <a:gd name="T14" fmla="*/ 0 w 1074"/>
                    <a:gd name="T15" fmla="*/ 0 h 1098"/>
                    <a:gd name="T16" fmla="*/ 0 w 1074"/>
                    <a:gd name="T17" fmla="*/ 0 h 1098"/>
                    <a:gd name="T18" fmla="*/ 0 w 1074"/>
                    <a:gd name="T19" fmla="*/ 0 h 1098"/>
                    <a:gd name="T20" fmla="*/ 0 w 1074"/>
                    <a:gd name="T21" fmla="*/ 0 h 1098"/>
                    <a:gd name="T22" fmla="*/ 0 w 1074"/>
                    <a:gd name="T23" fmla="*/ 0 h 1098"/>
                    <a:gd name="T24" fmla="*/ 0 w 1074"/>
                    <a:gd name="T25" fmla="*/ 0 h 1098"/>
                    <a:gd name="T26" fmla="*/ 0 w 1074"/>
                    <a:gd name="T27" fmla="*/ 0 h 1098"/>
                    <a:gd name="T28" fmla="*/ 0 w 1074"/>
                    <a:gd name="T29" fmla="*/ 0 h 1098"/>
                    <a:gd name="T30" fmla="*/ 0 w 1074"/>
                    <a:gd name="T31" fmla="*/ 0 h 1098"/>
                    <a:gd name="T32" fmla="*/ 0 w 1074"/>
                    <a:gd name="T33" fmla="*/ 0 h 1098"/>
                    <a:gd name="T34" fmla="*/ 0 w 1074"/>
                    <a:gd name="T35" fmla="*/ 0 h 1098"/>
                    <a:gd name="T36" fmla="*/ 0 w 1074"/>
                    <a:gd name="T37" fmla="*/ 0 h 1098"/>
                    <a:gd name="T38" fmla="*/ 0 w 1074"/>
                    <a:gd name="T39" fmla="*/ 0 h 1098"/>
                    <a:gd name="T40" fmla="*/ 0 w 1074"/>
                    <a:gd name="T41" fmla="*/ 0 h 1098"/>
                    <a:gd name="T42" fmla="*/ 0 w 1074"/>
                    <a:gd name="T43" fmla="*/ 0 h 1098"/>
                    <a:gd name="T44" fmla="*/ 0 w 1074"/>
                    <a:gd name="T45" fmla="*/ 0 h 1098"/>
                    <a:gd name="T46" fmla="*/ 0 w 1074"/>
                    <a:gd name="T47" fmla="*/ 0 h 1098"/>
                    <a:gd name="T48" fmla="*/ 0 w 1074"/>
                    <a:gd name="T49" fmla="*/ 0 h 1098"/>
                    <a:gd name="T50" fmla="*/ 0 w 1074"/>
                    <a:gd name="T51" fmla="*/ 0 h 1098"/>
                    <a:gd name="T52" fmla="*/ 0 w 1074"/>
                    <a:gd name="T53" fmla="*/ 0 h 1098"/>
                    <a:gd name="T54" fmla="*/ 0 w 1074"/>
                    <a:gd name="T55" fmla="*/ 0 h 1098"/>
                    <a:gd name="T56" fmla="*/ 0 w 1074"/>
                    <a:gd name="T57" fmla="*/ 0 h 1098"/>
                    <a:gd name="T58" fmla="*/ 0 w 1074"/>
                    <a:gd name="T59" fmla="*/ 0 h 1098"/>
                    <a:gd name="T60" fmla="*/ 0 w 1074"/>
                    <a:gd name="T61" fmla="*/ 0 h 1098"/>
                    <a:gd name="T62" fmla="*/ 0 w 1074"/>
                    <a:gd name="T63" fmla="*/ 0 h 1098"/>
                    <a:gd name="T64" fmla="*/ 0 w 1074"/>
                    <a:gd name="T65" fmla="*/ 0 h 1098"/>
                    <a:gd name="T66" fmla="*/ 0 w 1074"/>
                    <a:gd name="T67" fmla="*/ 0 h 1098"/>
                    <a:gd name="T68" fmla="*/ 0 w 1074"/>
                    <a:gd name="T69" fmla="*/ 0 h 1098"/>
                    <a:gd name="T70" fmla="*/ 0 w 1074"/>
                    <a:gd name="T71" fmla="*/ 0 h 1098"/>
                    <a:gd name="T72" fmla="*/ 0 w 1074"/>
                    <a:gd name="T73" fmla="*/ 0 h 1098"/>
                    <a:gd name="T74" fmla="*/ 0 w 107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8"/>
                    <a:gd name="T116" fmla="*/ 1074 w 107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8">
                      <a:moveTo>
                        <a:pt x="0" y="1050"/>
                      </a:moveTo>
                      <a:lnTo>
                        <a:pt x="1025" y="0"/>
                      </a:lnTo>
                      <a:lnTo>
                        <a:pt x="1027" y="0"/>
                      </a:lnTo>
                      <a:lnTo>
                        <a:pt x="1028" y="2"/>
                      </a:lnTo>
                      <a:lnTo>
                        <a:pt x="1031" y="3"/>
                      </a:lnTo>
                      <a:lnTo>
                        <a:pt x="1035" y="6"/>
                      </a:lnTo>
                      <a:lnTo>
                        <a:pt x="1038" y="9"/>
                      </a:lnTo>
                      <a:lnTo>
                        <a:pt x="1042" y="13"/>
                      </a:lnTo>
                      <a:lnTo>
                        <a:pt x="1047" y="17"/>
                      </a:lnTo>
                      <a:lnTo>
                        <a:pt x="1052" y="22"/>
                      </a:lnTo>
                      <a:lnTo>
                        <a:pt x="1056" y="26"/>
                      </a:lnTo>
                      <a:lnTo>
                        <a:pt x="1061" y="31"/>
                      </a:lnTo>
                      <a:lnTo>
                        <a:pt x="1065" y="36"/>
                      </a:lnTo>
                      <a:lnTo>
                        <a:pt x="1069" y="39"/>
                      </a:lnTo>
                      <a:lnTo>
                        <a:pt x="1071" y="42"/>
                      </a:lnTo>
                      <a:lnTo>
                        <a:pt x="1073" y="46"/>
                      </a:lnTo>
                      <a:lnTo>
                        <a:pt x="1074" y="47"/>
                      </a:lnTo>
                      <a:lnTo>
                        <a:pt x="1074" y="48"/>
                      </a:lnTo>
                      <a:lnTo>
                        <a:pt x="49" y="1098"/>
                      </a:lnTo>
                      <a:lnTo>
                        <a:pt x="48" y="1098"/>
                      </a:lnTo>
                      <a:lnTo>
                        <a:pt x="46" y="1098"/>
                      </a:lnTo>
                      <a:lnTo>
                        <a:pt x="44" y="1096"/>
                      </a:lnTo>
                      <a:lnTo>
                        <a:pt x="40" y="1093"/>
                      </a:lnTo>
                      <a:lnTo>
                        <a:pt x="36" y="1090"/>
                      </a:lnTo>
                      <a:lnTo>
                        <a:pt x="31" y="1087"/>
                      </a:lnTo>
                      <a:lnTo>
                        <a:pt x="27" y="1082"/>
                      </a:lnTo>
                      <a:lnTo>
                        <a:pt x="21" y="1078"/>
                      </a:lnTo>
                      <a:lnTo>
                        <a:pt x="16" y="1073"/>
                      </a:lnTo>
                      <a:lnTo>
                        <a:pt x="12" y="1068"/>
                      </a:lnTo>
                      <a:lnTo>
                        <a:pt x="8" y="1064"/>
                      </a:lnTo>
                      <a:lnTo>
                        <a:pt x="5" y="1059"/>
                      </a:lnTo>
                      <a:lnTo>
                        <a:pt x="3" y="1056"/>
                      </a:lnTo>
                      <a:lnTo>
                        <a:pt x="0" y="1054"/>
                      </a:lnTo>
                      <a:lnTo>
                        <a:pt x="0" y="1051"/>
                      </a:lnTo>
                      <a:lnTo>
                        <a:pt x="0" y="105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04" name="Freeform 210"/>
                <p:cNvSpPr>
                  <a:spLocks/>
                </p:cNvSpPr>
                <p:nvPr/>
              </p:nvSpPr>
              <p:spPr bwMode="auto">
                <a:xfrm>
                  <a:off x="3167" y="1366"/>
                  <a:ext cx="108" cy="120"/>
                </a:xfrm>
                <a:custGeom>
                  <a:avLst/>
                  <a:gdLst>
                    <a:gd name="T0" fmla="*/ 0 w 1074"/>
                    <a:gd name="T1" fmla="*/ 0 h 1098"/>
                    <a:gd name="T2" fmla="*/ 0 w 1074"/>
                    <a:gd name="T3" fmla="*/ 0 h 1098"/>
                    <a:gd name="T4" fmla="*/ 0 w 1074"/>
                    <a:gd name="T5" fmla="*/ 0 h 1098"/>
                    <a:gd name="T6" fmla="*/ 0 w 1074"/>
                    <a:gd name="T7" fmla="*/ 0 h 1098"/>
                    <a:gd name="T8" fmla="*/ 0 w 1074"/>
                    <a:gd name="T9" fmla="*/ 0 h 1098"/>
                    <a:gd name="T10" fmla="*/ 0 w 1074"/>
                    <a:gd name="T11" fmla="*/ 0 h 1098"/>
                    <a:gd name="T12" fmla="*/ 0 w 1074"/>
                    <a:gd name="T13" fmla="*/ 0 h 1098"/>
                    <a:gd name="T14" fmla="*/ 0 w 1074"/>
                    <a:gd name="T15" fmla="*/ 0 h 1098"/>
                    <a:gd name="T16" fmla="*/ 0 w 1074"/>
                    <a:gd name="T17" fmla="*/ 0 h 1098"/>
                    <a:gd name="T18" fmla="*/ 0 w 1074"/>
                    <a:gd name="T19" fmla="*/ 0 h 1098"/>
                    <a:gd name="T20" fmla="*/ 0 w 1074"/>
                    <a:gd name="T21" fmla="*/ 0 h 1098"/>
                    <a:gd name="T22" fmla="*/ 0 w 1074"/>
                    <a:gd name="T23" fmla="*/ 0 h 1098"/>
                    <a:gd name="T24" fmla="*/ 0 w 1074"/>
                    <a:gd name="T25" fmla="*/ 0 h 1098"/>
                    <a:gd name="T26" fmla="*/ 0 w 1074"/>
                    <a:gd name="T27" fmla="*/ 0 h 1098"/>
                    <a:gd name="T28" fmla="*/ 0 w 1074"/>
                    <a:gd name="T29" fmla="*/ 0 h 1098"/>
                    <a:gd name="T30" fmla="*/ 0 w 1074"/>
                    <a:gd name="T31" fmla="*/ 0 h 1098"/>
                    <a:gd name="T32" fmla="*/ 0 w 1074"/>
                    <a:gd name="T33" fmla="*/ 0 h 1098"/>
                    <a:gd name="T34" fmla="*/ 0 w 1074"/>
                    <a:gd name="T35" fmla="*/ 0 h 1098"/>
                    <a:gd name="T36" fmla="*/ 0 w 1074"/>
                    <a:gd name="T37" fmla="*/ 0 h 1098"/>
                    <a:gd name="T38" fmla="*/ 0 w 1074"/>
                    <a:gd name="T39" fmla="*/ 0 h 1098"/>
                    <a:gd name="T40" fmla="*/ 0 w 1074"/>
                    <a:gd name="T41" fmla="*/ 0 h 1098"/>
                    <a:gd name="T42" fmla="*/ 0 w 1074"/>
                    <a:gd name="T43" fmla="*/ 0 h 1098"/>
                    <a:gd name="T44" fmla="*/ 0 w 1074"/>
                    <a:gd name="T45" fmla="*/ 0 h 1098"/>
                    <a:gd name="T46" fmla="*/ 0 w 1074"/>
                    <a:gd name="T47" fmla="*/ 0 h 1098"/>
                    <a:gd name="T48" fmla="*/ 0 w 1074"/>
                    <a:gd name="T49" fmla="*/ 0 h 1098"/>
                    <a:gd name="T50" fmla="*/ 0 w 1074"/>
                    <a:gd name="T51" fmla="*/ 0 h 1098"/>
                    <a:gd name="T52" fmla="*/ 0 w 1074"/>
                    <a:gd name="T53" fmla="*/ 0 h 1098"/>
                    <a:gd name="T54" fmla="*/ 0 w 1074"/>
                    <a:gd name="T55" fmla="*/ 0 h 1098"/>
                    <a:gd name="T56" fmla="*/ 0 w 1074"/>
                    <a:gd name="T57" fmla="*/ 0 h 1098"/>
                    <a:gd name="T58" fmla="*/ 0 w 1074"/>
                    <a:gd name="T59" fmla="*/ 0 h 1098"/>
                    <a:gd name="T60" fmla="*/ 0 w 1074"/>
                    <a:gd name="T61" fmla="*/ 0 h 1098"/>
                    <a:gd name="T62" fmla="*/ 0 w 1074"/>
                    <a:gd name="T63" fmla="*/ 0 h 1098"/>
                    <a:gd name="T64" fmla="*/ 0 w 1074"/>
                    <a:gd name="T65" fmla="*/ 0 h 1098"/>
                    <a:gd name="T66" fmla="*/ 0 w 1074"/>
                    <a:gd name="T67" fmla="*/ 0 h 1098"/>
                    <a:gd name="T68" fmla="*/ 0 w 1074"/>
                    <a:gd name="T69" fmla="*/ 0 h 1098"/>
                    <a:gd name="T70" fmla="*/ 0 w 1074"/>
                    <a:gd name="T71" fmla="*/ 0 h 1098"/>
                    <a:gd name="T72" fmla="*/ 0 w 1074"/>
                    <a:gd name="T73" fmla="*/ 0 h 1098"/>
                    <a:gd name="T74" fmla="*/ 0 w 107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8"/>
                    <a:gd name="T116" fmla="*/ 1074 w 107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8">
                      <a:moveTo>
                        <a:pt x="0" y="1050"/>
                      </a:moveTo>
                      <a:lnTo>
                        <a:pt x="1025" y="0"/>
                      </a:lnTo>
                      <a:lnTo>
                        <a:pt x="1027" y="0"/>
                      </a:lnTo>
                      <a:lnTo>
                        <a:pt x="1028" y="2"/>
                      </a:lnTo>
                      <a:lnTo>
                        <a:pt x="1031" y="3"/>
                      </a:lnTo>
                      <a:lnTo>
                        <a:pt x="1035" y="6"/>
                      </a:lnTo>
                      <a:lnTo>
                        <a:pt x="1038" y="9"/>
                      </a:lnTo>
                      <a:lnTo>
                        <a:pt x="1042" y="13"/>
                      </a:lnTo>
                      <a:lnTo>
                        <a:pt x="1047" y="17"/>
                      </a:lnTo>
                      <a:lnTo>
                        <a:pt x="1052" y="22"/>
                      </a:lnTo>
                      <a:lnTo>
                        <a:pt x="1056" y="26"/>
                      </a:lnTo>
                      <a:lnTo>
                        <a:pt x="1061" y="31"/>
                      </a:lnTo>
                      <a:lnTo>
                        <a:pt x="1065" y="36"/>
                      </a:lnTo>
                      <a:lnTo>
                        <a:pt x="1069" y="39"/>
                      </a:lnTo>
                      <a:lnTo>
                        <a:pt x="1071" y="42"/>
                      </a:lnTo>
                      <a:lnTo>
                        <a:pt x="1073" y="46"/>
                      </a:lnTo>
                      <a:lnTo>
                        <a:pt x="1074" y="47"/>
                      </a:lnTo>
                      <a:lnTo>
                        <a:pt x="1074" y="48"/>
                      </a:lnTo>
                      <a:lnTo>
                        <a:pt x="49" y="1098"/>
                      </a:lnTo>
                      <a:lnTo>
                        <a:pt x="48" y="1098"/>
                      </a:lnTo>
                      <a:lnTo>
                        <a:pt x="46" y="1098"/>
                      </a:lnTo>
                      <a:lnTo>
                        <a:pt x="44" y="1096"/>
                      </a:lnTo>
                      <a:lnTo>
                        <a:pt x="40" y="1093"/>
                      </a:lnTo>
                      <a:lnTo>
                        <a:pt x="36" y="1090"/>
                      </a:lnTo>
                      <a:lnTo>
                        <a:pt x="31" y="1087"/>
                      </a:lnTo>
                      <a:lnTo>
                        <a:pt x="27" y="1082"/>
                      </a:lnTo>
                      <a:lnTo>
                        <a:pt x="21" y="1078"/>
                      </a:lnTo>
                      <a:lnTo>
                        <a:pt x="16" y="1073"/>
                      </a:lnTo>
                      <a:lnTo>
                        <a:pt x="12" y="1068"/>
                      </a:lnTo>
                      <a:lnTo>
                        <a:pt x="8" y="1064"/>
                      </a:lnTo>
                      <a:lnTo>
                        <a:pt x="5" y="1059"/>
                      </a:lnTo>
                      <a:lnTo>
                        <a:pt x="3" y="1056"/>
                      </a:lnTo>
                      <a:lnTo>
                        <a:pt x="0" y="1054"/>
                      </a:lnTo>
                      <a:lnTo>
                        <a:pt x="0" y="1051"/>
                      </a:lnTo>
                      <a:lnTo>
                        <a:pt x="0" y="10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05" name="Freeform 211"/>
                <p:cNvSpPr>
                  <a:spLocks/>
                </p:cNvSpPr>
                <p:nvPr/>
              </p:nvSpPr>
              <p:spPr bwMode="auto">
                <a:xfrm>
                  <a:off x="3563" y="1868"/>
                  <a:ext cx="243" cy="198"/>
                </a:xfrm>
                <a:custGeom>
                  <a:avLst/>
                  <a:gdLst>
                    <a:gd name="T0" fmla="*/ 0 w 2406"/>
                    <a:gd name="T1" fmla="*/ 0 h 1809"/>
                    <a:gd name="T2" fmla="*/ 0 w 2406"/>
                    <a:gd name="T3" fmla="*/ 0 h 1809"/>
                    <a:gd name="T4" fmla="*/ 0 w 2406"/>
                    <a:gd name="T5" fmla="*/ 0 h 1809"/>
                    <a:gd name="T6" fmla="*/ 0 w 2406"/>
                    <a:gd name="T7" fmla="*/ 0 h 1809"/>
                    <a:gd name="T8" fmla="*/ 0 w 2406"/>
                    <a:gd name="T9" fmla="*/ 0 h 1809"/>
                    <a:gd name="T10" fmla="*/ 0 60000 65536"/>
                    <a:gd name="T11" fmla="*/ 0 60000 65536"/>
                    <a:gd name="T12" fmla="*/ 0 60000 65536"/>
                    <a:gd name="T13" fmla="*/ 0 60000 65536"/>
                    <a:gd name="T14" fmla="*/ 0 60000 65536"/>
                    <a:gd name="T15" fmla="*/ 0 w 2406"/>
                    <a:gd name="T16" fmla="*/ 0 h 1809"/>
                    <a:gd name="T17" fmla="*/ 2406 w 2406"/>
                    <a:gd name="T18" fmla="*/ 1809 h 1809"/>
                  </a:gdLst>
                  <a:ahLst/>
                  <a:cxnLst>
                    <a:cxn ang="T10">
                      <a:pos x="T0" y="T1"/>
                    </a:cxn>
                    <a:cxn ang="T11">
                      <a:pos x="T2" y="T3"/>
                    </a:cxn>
                    <a:cxn ang="T12">
                      <a:pos x="T4" y="T5"/>
                    </a:cxn>
                    <a:cxn ang="T13">
                      <a:pos x="T6" y="T7"/>
                    </a:cxn>
                    <a:cxn ang="T14">
                      <a:pos x="T8" y="T9"/>
                    </a:cxn>
                  </a:cxnLst>
                  <a:rect l="T15" t="T16" r="T17" b="T18"/>
                  <a:pathLst>
                    <a:path w="2406" h="1809">
                      <a:moveTo>
                        <a:pt x="603" y="0"/>
                      </a:moveTo>
                      <a:lnTo>
                        <a:pt x="2406" y="85"/>
                      </a:lnTo>
                      <a:lnTo>
                        <a:pt x="1846" y="1809"/>
                      </a:lnTo>
                      <a:lnTo>
                        <a:pt x="0" y="1655"/>
                      </a:lnTo>
                      <a:lnTo>
                        <a:pt x="603"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06" name="Freeform 212"/>
                <p:cNvSpPr>
                  <a:spLocks/>
                </p:cNvSpPr>
                <p:nvPr/>
              </p:nvSpPr>
              <p:spPr bwMode="auto">
                <a:xfrm>
                  <a:off x="3563" y="1868"/>
                  <a:ext cx="243" cy="198"/>
                </a:xfrm>
                <a:custGeom>
                  <a:avLst/>
                  <a:gdLst>
                    <a:gd name="T0" fmla="*/ 0 w 2406"/>
                    <a:gd name="T1" fmla="*/ 0 h 1809"/>
                    <a:gd name="T2" fmla="*/ 0 w 2406"/>
                    <a:gd name="T3" fmla="*/ 0 h 1809"/>
                    <a:gd name="T4" fmla="*/ 0 w 2406"/>
                    <a:gd name="T5" fmla="*/ 0 h 1809"/>
                    <a:gd name="T6" fmla="*/ 0 w 2406"/>
                    <a:gd name="T7" fmla="*/ 0 h 1809"/>
                    <a:gd name="T8" fmla="*/ 0 w 2406"/>
                    <a:gd name="T9" fmla="*/ 0 h 1809"/>
                    <a:gd name="T10" fmla="*/ 0 60000 65536"/>
                    <a:gd name="T11" fmla="*/ 0 60000 65536"/>
                    <a:gd name="T12" fmla="*/ 0 60000 65536"/>
                    <a:gd name="T13" fmla="*/ 0 60000 65536"/>
                    <a:gd name="T14" fmla="*/ 0 60000 65536"/>
                    <a:gd name="T15" fmla="*/ 0 w 2406"/>
                    <a:gd name="T16" fmla="*/ 0 h 1809"/>
                    <a:gd name="T17" fmla="*/ 2406 w 2406"/>
                    <a:gd name="T18" fmla="*/ 1809 h 1809"/>
                  </a:gdLst>
                  <a:ahLst/>
                  <a:cxnLst>
                    <a:cxn ang="T10">
                      <a:pos x="T0" y="T1"/>
                    </a:cxn>
                    <a:cxn ang="T11">
                      <a:pos x="T2" y="T3"/>
                    </a:cxn>
                    <a:cxn ang="T12">
                      <a:pos x="T4" y="T5"/>
                    </a:cxn>
                    <a:cxn ang="T13">
                      <a:pos x="T6" y="T7"/>
                    </a:cxn>
                    <a:cxn ang="T14">
                      <a:pos x="T8" y="T9"/>
                    </a:cxn>
                  </a:cxnLst>
                  <a:rect l="T15" t="T16" r="T17" b="T18"/>
                  <a:pathLst>
                    <a:path w="2406" h="1809">
                      <a:moveTo>
                        <a:pt x="603" y="0"/>
                      </a:moveTo>
                      <a:lnTo>
                        <a:pt x="2406" y="85"/>
                      </a:lnTo>
                      <a:lnTo>
                        <a:pt x="1846" y="1809"/>
                      </a:lnTo>
                      <a:lnTo>
                        <a:pt x="0" y="1655"/>
                      </a:lnTo>
                      <a:lnTo>
                        <a:pt x="603"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07" name="Line 213"/>
                <p:cNvSpPr>
                  <a:spLocks noChangeShapeType="1"/>
                </p:cNvSpPr>
                <p:nvPr/>
              </p:nvSpPr>
              <p:spPr bwMode="auto">
                <a:xfrm flipH="1">
                  <a:off x="3614" y="1868"/>
                  <a:ext cx="10" cy="3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8" name="Line 214"/>
                <p:cNvSpPr>
                  <a:spLocks noChangeShapeType="1"/>
                </p:cNvSpPr>
                <p:nvPr/>
              </p:nvSpPr>
              <p:spPr bwMode="auto">
                <a:xfrm flipH="1">
                  <a:off x="3614" y="1878"/>
                  <a:ext cx="192" cy="2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09" name="Line 215"/>
                <p:cNvSpPr>
                  <a:spLocks noChangeShapeType="1"/>
                </p:cNvSpPr>
                <p:nvPr/>
              </p:nvSpPr>
              <p:spPr bwMode="auto">
                <a:xfrm flipV="1">
                  <a:off x="3563" y="1903"/>
                  <a:ext cx="51" cy="14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10" name="Line 216"/>
                <p:cNvSpPr>
                  <a:spLocks noChangeShapeType="1"/>
                </p:cNvSpPr>
                <p:nvPr/>
              </p:nvSpPr>
              <p:spPr bwMode="auto">
                <a:xfrm>
                  <a:off x="3614" y="1903"/>
                  <a:ext cx="135" cy="16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11" name="Oval 217"/>
                <p:cNvSpPr>
                  <a:spLocks noChangeArrowheads="1"/>
                </p:cNvSpPr>
                <p:nvPr/>
              </p:nvSpPr>
              <p:spPr bwMode="auto">
                <a:xfrm>
                  <a:off x="3265" y="1324"/>
                  <a:ext cx="48" cy="53"/>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12" name="Freeform 218"/>
                <p:cNvSpPr>
                  <a:spLocks/>
                </p:cNvSpPr>
                <p:nvPr/>
              </p:nvSpPr>
              <p:spPr bwMode="auto">
                <a:xfrm>
                  <a:off x="3431" y="1775"/>
                  <a:ext cx="108" cy="119"/>
                </a:xfrm>
                <a:custGeom>
                  <a:avLst/>
                  <a:gdLst>
                    <a:gd name="T0" fmla="*/ 0 w 1073"/>
                    <a:gd name="T1" fmla="*/ 0 h 1090"/>
                    <a:gd name="T2" fmla="*/ 0 w 1073"/>
                    <a:gd name="T3" fmla="*/ 0 h 1090"/>
                    <a:gd name="T4" fmla="*/ 0 w 1073"/>
                    <a:gd name="T5" fmla="*/ 0 h 1090"/>
                    <a:gd name="T6" fmla="*/ 0 w 1073"/>
                    <a:gd name="T7" fmla="*/ 0 h 1090"/>
                    <a:gd name="T8" fmla="*/ 0 w 1073"/>
                    <a:gd name="T9" fmla="*/ 0 h 1090"/>
                    <a:gd name="T10" fmla="*/ 0 w 1073"/>
                    <a:gd name="T11" fmla="*/ 0 h 1090"/>
                    <a:gd name="T12" fmla="*/ 0 w 1073"/>
                    <a:gd name="T13" fmla="*/ 0 h 1090"/>
                    <a:gd name="T14" fmla="*/ 0 w 1073"/>
                    <a:gd name="T15" fmla="*/ 0 h 1090"/>
                    <a:gd name="T16" fmla="*/ 0 w 1073"/>
                    <a:gd name="T17" fmla="*/ 0 h 1090"/>
                    <a:gd name="T18" fmla="*/ 0 w 1073"/>
                    <a:gd name="T19" fmla="*/ 0 h 1090"/>
                    <a:gd name="T20" fmla="*/ 0 w 1073"/>
                    <a:gd name="T21" fmla="*/ 0 h 1090"/>
                    <a:gd name="T22" fmla="*/ 0 w 1073"/>
                    <a:gd name="T23" fmla="*/ 0 h 1090"/>
                    <a:gd name="T24" fmla="*/ 0 w 1073"/>
                    <a:gd name="T25" fmla="*/ 0 h 1090"/>
                    <a:gd name="T26" fmla="*/ 0 w 1073"/>
                    <a:gd name="T27" fmla="*/ 0 h 1090"/>
                    <a:gd name="T28" fmla="*/ 0 w 1073"/>
                    <a:gd name="T29" fmla="*/ 0 h 1090"/>
                    <a:gd name="T30" fmla="*/ 0 w 1073"/>
                    <a:gd name="T31" fmla="*/ 0 h 1090"/>
                    <a:gd name="T32" fmla="*/ 0 w 1073"/>
                    <a:gd name="T33" fmla="*/ 0 h 1090"/>
                    <a:gd name="T34" fmla="*/ 0 w 1073"/>
                    <a:gd name="T35" fmla="*/ 0 h 1090"/>
                    <a:gd name="T36" fmla="*/ 0 w 1073"/>
                    <a:gd name="T37" fmla="*/ 0 h 1090"/>
                    <a:gd name="T38" fmla="*/ 0 w 1073"/>
                    <a:gd name="T39" fmla="*/ 0 h 1090"/>
                    <a:gd name="T40" fmla="*/ 0 w 1073"/>
                    <a:gd name="T41" fmla="*/ 0 h 1090"/>
                    <a:gd name="T42" fmla="*/ 0 w 1073"/>
                    <a:gd name="T43" fmla="*/ 0 h 1090"/>
                    <a:gd name="T44" fmla="*/ 0 w 1073"/>
                    <a:gd name="T45" fmla="*/ 0 h 1090"/>
                    <a:gd name="T46" fmla="*/ 0 w 1073"/>
                    <a:gd name="T47" fmla="*/ 0 h 1090"/>
                    <a:gd name="T48" fmla="*/ 0 w 1073"/>
                    <a:gd name="T49" fmla="*/ 0 h 1090"/>
                    <a:gd name="T50" fmla="*/ 0 w 1073"/>
                    <a:gd name="T51" fmla="*/ 0 h 1090"/>
                    <a:gd name="T52" fmla="*/ 0 w 1073"/>
                    <a:gd name="T53" fmla="*/ 0 h 1090"/>
                    <a:gd name="T54" fmla="*/ 0 w 1073"/>
                    <a:gd name="T55" fmla="*/ 0 h 1090"/>
                    <a:gd name="T56" fmla="*/ 0 w 1073"/>
                    <a:gd name="T57" fmla="*/ 0 h 1090"/>
                    <a:gd name="T58" fmla="*/ 0 w 1073"/>
                    <a:gd name="T59" fmla="*/ 0 h 1090"/>
                    <a:gd name="T60" fmla="*/ 0 w 1073"/>
                    <a:gd name="T61" fmla="*/ 0 h 1090"/>
                    <a:gd name="T62" fmla="*/ 0 w 1073"/>
                    <a:gd name="T63" fmla="*/ 0 h 1090"/>
                    <a:gd name="T64" fmla="*/ 0 w 1073"/>
                    <a:gd name="T65" fmla="*/ 0 h 1090"/>
                    <a:gd name="T66" fmla="*/ 0 w 1073"/>
                    <a:gd name="T67" fmla="*/ 0 h 1090"/>
                    <a:gd name="T68" fmla="*/ 0 w 1073"/>
                    <a:gd name="T69" fmla="*/ 0 h 1090"/>
                    <a:gd name="T70" fmla="*/ 0 w 1073"/>
                    <a:gd name="T71" fmla="*/ 0 h 1090"/>
                    <a:gd name="T72" fmla="*/ 0 w 1073"/>
                    <a:gd name="T73" fmla="*/ 0 h 1090"/>
                    <a:gd name="T74" fmla="*/ 0 w 1073"/>
                    <a:gd name="T75" fmla="*/ 0 h 10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3"/>
                    <a:gd name="T115" fmla="*/ 0 h 1090"/>
                    <a:gd name="T116" fmla="*/ 1073 w 1073"/>
                    <a:gd name="T117" fmla="*/ 1090 h 10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3" h="1090">
                      <a:moveTo>
                        <a:pt x="0" y="1042"/>
                      </a:moveTo>
                      <a:lnTo>
                        <a:pt x="1024" y="0"/>
                      </a:lnTo>
                      <a:lnTo>
                        <a:pt x="1025" y="0"/>
                      </a:lnTo>
                      <a:lnTo>
                        <a:pt x="1027" y="1"/>
                      </a:lnTo>
                      <a:lnTo>
                        <a:pt x="1029" y="4"/>
                      </a:lnTo>
                      <a:lnTo>
                        <a:pt x="1033" y="6"/>
                      </a:lnTo>
                      <a:lnTo>
                        <a:pt x="1037" y="9"/>
                      </a:lnTo>
                      <a:lnTo>
                        <a:pt x="1042" y="13"/>
                      </a:lnTo>
                      <a:lnTo>
                        <a:pt x="1046" y="17"/>
                      </a:lnTo>
                      <a:lnTo>
                        <a:pt x="1051" y="22"/>
                      </a:lnTo>
                      <a:lnTo>
                        <a:pt x="1056" y="26"/>
                      </a:lnTo>
                      <a:lnTo>
                        <a:pt x="1060" y="31"/>
                      </a:lnTo>
                      <a:lnTo>
                        <a:pt x="1065" y="35"/>
                      </a:lnTo>
                      <a:lnTo>
                        <a:pt x="1068" y="39"/>
                      </a:lnTo>
                      <a:lnTo>
                        <a:pt x="1070" y="42"/>
                      </a:lnTo>
                      <a:lnTo>
                        <a:pt x="1071" y="46"/>
                      </a:lnTo>
                      <a:lnTo>
                        <a:pt x="1073" y="48"/>
                      </a:lnTo>
                      <a:lnTo>
                        <a:pt x="49" y="1089"/>
                      </a:lnTo>
                      <a:lnTo>
                        <a:pt x="48" y="1090"/>
                      </a:lnTo>
                      <a:lnTo>
                        <a:pt x="45" y="1089"/>
                      </a:lnTo>
                      <a:lnTo>
                        <a:pt x="42" y="1088"/>
                      </a:lnTo>
                      <a:lnTo>
                        <a:pt x="38" y="1085"/>
                      </a:lnTo>
                      <a:lnTo>
                        <a:pt x="34" y="1082"/>
                      </a:lnTo>
                      <a:lnTo>
                        <a:pt x="29" y="1079"/>
                      </a:lnTo>
                      <a:lnTo>
                        <a:pt x="25" y="1074"/>
                      </a:lnTo>
                      <a:lnTo>
                        <a:pt x="20" y="1070"/>
                      </a:lnTo>
                      <a:lnTo>
                        <a:pt x="16" y="1065"/>
                      </a:lnTo>
                      <a:lnTo>
                        <a:pt x="11" y="1060"/>
                      </a:lnTo>
                      <a:lnTo>
                        <a:pt x="8" y="1056"/>
                      </a:lnTo>
                      <a:lnTo>
                        <a:pt x="4" y="1051"/>
                      </a:lnTo>
                      <a:lnTo>
                        <a:pt x="2" y="1048"/>
                      </a:lnTo>
                      <a:lnTo>
                        <a:pt x="0" y="1046"/>
                      </a:lnTo>
                      <a:lnTo>
                        <a:pt x="0" y="1043"/>
                      </a:lnTo>
                      <a:lnTo>
                        <a:pt x="0" y="104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13" name="Freeform 219"/>
                <p:cNvSpPr>
                  <a:spLocks/>
                </p:cNvSpPr>
                <p:nvPr/>
              </p:nvSpPr>
              <p:spPr bwMode="auto">
                <a:xfrm>
                  <a:off x="3431" y="1775"/>
                  <a:ext cx="108" cy="119"/>
                </a:xfrm>
                <a:custGeom>
                  <a:avLst/>
                  <a:gdLst>
                    <a:gd name="T0" fmla="*/ 0 w 1073"/>
                    <a:gd name="T1" fmla="*/ 0 h 1090"/>
                    <a:gd name="T2" fmla="*/ 0 w 1073"/>
                    <a:gd name="T3" fmla="*/ 0 h 1090"/>
                    <a:gd name="T4" fmla="*/ 0 w 1073"/>
                    <a:gd name="T5" fmla="*/ 0 h 1090"/>
                    <a:gd name="T6" fmla="*/ 0 w 1073"/>
                    <a:gd name="T7" fmla="*/ 0 h 1090"/>
                    <a:gd name="T8" fmla="*/ 0 w 1073"/>
                    <a:gd name="T9" fmla="*/ 0 h 1090"/>
                    <a:gd name="T10" fmla="*/ 0 w 1073"/>
                    <a:gd name="T11" fmla="*/ 0 h 1090"/>
                    <a:gd name="T12" fmla="*/ 0 w 1073"/>
                    <a:gd name="T13" fmla="*/ 0 h 1090"/>
                    <a:gd name="T14" fmla="*/ 0 w 1073"/>
                    <a:gd name="T15" fmla="*/ 0 h 1090"/>
                    <a:gd name="T16" fmla="*/ 0 w 1073"/>
                    <a:gd name="T17" fmla="*/ 0 h 1090"/>
                    <a:gd name="T18" fmla="*/ 0 w 1073"/>
                    <a:gd name="T19" fmla="*/ 0 h 1090"/>
                    <a:gd name="T20" fmla="*/ 0 w 1073"/>
                    <a:gd name="T21" fmla="*/ 0 h 1090"/>
                    <a:gd name="T22" fmla="*/ 0 w 1073"/>
                    <a:gd name="T23" fmla="*/ 0 h 1090"/>
                    <a:gd name="T24" fmla="*/ 0 w 1073"/>
                    <a:gd name="T25" fmla="*/ 0 h 1090"/>
                    <a:gd name="T26" fmla="*/ 0 w 1073"/>
                    <a:gd name="T27" fmla="*/ 0 h 1090"/>
                    <a:gd name="T28" fmla="*/ 0 w 1073"/>
                    <a:gd name="T29" fmla="*/ 0 h 1090"/>
                    <a:gd name="T30" fmla="*/ 0 w 1073"/>
                    <a:gd name="T31" fmla="*/ 0 h 1090"/>
                    <a:gd name="T32" fmla="*/ 0 w 1073"/>
                    <a:gd name="T33" fmla="*/ 0 h 1090"/>
                    <a:gd name="T34" fmla="*/ 0 w 1073"/>
                    <a:gd name="T35" fmla="*/ 0 h 1090"/>
                    <a:gd name="T36" fmla="*/ 0 w 1073"/>
                    <a:gd name="T37" fmla="*/ 0 h 1090"/>
                    <a:gd name="T38" fmla="*/ 0 w 1073"/>
                    <a:gd name="T39" fmla="*/ 0 h 1090"/>
                    <a:gd name="T40" fmla="*/ 0 w 1073"/>
                    <a:gd name="T41" fmla="*/ 0 h 1090"/>
                    <a:gd name="T42" fmla="*/ 0 w 1073"/>
                    <a:gd name="T43" fmla="*/ 0 h 1090"/>
                    <a:gd name="T44" fmla="*/ 0 w 1073"/>
                    <a:gd name="T45" fmla="*/ 0 h 1090"/>
                    <a:gd name="T46" fmla="*/ 0 w 1073"/>
                    <a:gd name="T47" fmla="*/ 0 h 1090"/>
                    <a:gd name="T48" fmla="*/ 0 w 1073"/>
                    <a:gd name="T49" fmla="*/ 0 h 1090"/>
                    <a:gd name="T50" fmla="*/ 0 w 1073"/>
                    <a:gd name="T51" fmla="*/ 0 h 1090"/>
                    <a:gd name="T52" fmla="*/ 0 w 1073"/>
                    <a:gd name="T53" fmla="*/ 0 h 1090"/>
                    <a:gd name="T54" fmla="*/ 0 w 1073"/>
                    <a:gd name="T55" fmla="*/ 0 h 1090"/>
                    <a:gd name="T56" fmla="*/ 0 w 1073"/>
                    <a:gd name="T57" fmla="*/ 0 h 1090"/>
                    <a:gd name="T58" fmla="*/ 0 w 1073"/>
                    <a:gd name="T59" fmla="*/ 0 h 1090"/>
                    <a:gd name="T60" fmla="*/ 0 w 1073"/>
                    <a:gd name="T61" fmla="*/ 0 h 1090"/>
                    <a:gd name="T62" fmla="*/ 0 w 1073"/>
                    <a:gd name="T63" fmla="*/ 0 h 1090"/>
                    <a:gd name="T64" fmla="*/ 0 w 1073"/>
                    <a:gd name="T65" fmla="*/ 0 h 1090"/>
                    <a:gd name="T66" fmla="*/ 0 w 1073"/>
                    <a:gd name="T67" fmla="*/ 0 h 1090"/>
                    <a:gd name="T68" fmla="*/ 0 w 1073"/>
                    <a:gd name="T69" fmla="*/ 0 h 1090"/>
                    <a:gd name="T70" fmla="*/ 0 w 1073"/>
                    <a:gd name="T71" fmla="*/ 0 h 1090"/>
                    <a:gd name="T72" fmla="*/ 0 w 1073"/>
                    <a:gd name="T73" fmla="*/ 0 h 1090"/>
                    <a:gd name="T74" fmla="*/ 0 w 1073"/>
                    <a:gd name="T75" fmla="*/ 0 h 10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3"/>
                    <a:gd name="T115" fmla="*/ 0 h 1090"/>
                    <a:gd name="T116" fmla="*/ 1073 w 1073"/>
                    <a:gd name="T117" fmla="*/ 1090 h 109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3" h="1090">
                      <a:moveTo>
                        <a:pt x="0" y="1042"/>
                      </a:moveTo>
                      <a:lnTo>
                        <a:pt x="1024" y="0"/>
                      </a:lnTo>
                      <a:lnTo>
                        <a:pt x="1025" y="0"/>
                      </a:lnTo>
                      <a:lnTo>
                        <a:pt x="1027" y="1"/>
                      </a:lnTo>
                      <a:lnTo>
                        <a:pt x="1029" y="4"/>
                      </a:lnTo>
                      <a:lnTo>
                        <a:pt x="1033" y="6"/>
                      </a:lnTo>
                      <a:lnTo>
                        <a:pt x="1037" y="9"/>
                      </a:lnTo>
                      <a:lnTo>
                        <a:pt x="1042" y="13"/>
                      </a:lnTo>
                      <a:lnTo>
                        <a:pt x="1046" y="17"/>
                      </a:lnTo>
                      <a:lnTo>
                        <a:pt x="1051" y="22"/>
                      </a:lnTo>
                      <a:lnTo>
                        <a:pt x="1056" y="26"/>
                      </a:lnTo>
                      <a:lnTo>
                        <a:pt x="1060" y="31"/>
                      </a:lnTo>
                      <a:lnTo>
                        <a:pt x="1065" y="35"/>
                      </a:lnTo>
                      <a:lnTo>
                        <a:pt x="1068" y="39"/>
                      </a:lnTo>
                      <a:lnTo>
                        <a:pt x="1070" y="42"/>
                      </a:lnTo>
                      <a:lnTo>
                        <a:pt x="1071" y="46"/>
                      </a:lnTo>
                      <a:lnTo>
                        <a:pt x="1073" y="48"/>
                      </a:lnTo>
                      <a:lnTo>
                        <a:pt x="49" y="1089"/>
                      </a:lnTo>
                      <a:lnTo>
                        <a:pt x="48" y="1090"/>
                      </a:lnTo>
                      <a:lnTo>
                        <a:pt x="45" y="1089"/>
                      </a:lnTo>
                      <a:lnTo>
                        <a:pt x="42" y="1088"/>
                      </a:lnTo>
                      <a:lnTo>
                        <a:pt x="38" y="1085"/>
                      </a:lnTo>
                      <a:lnTo>
                        <a:pt x="34" y="1082"/>
                      </a:lnTo>
                      <a:lnTo>
                        <a:pt x="29" y="1079"/>
                      </a:lnTo>
                      <a:lnTo>
                        <a:pt x="25" y="1074"/>
                      </a:lnTo>
                      <a:lnTo>
                        <a:pt x="20" y="1070"/>
                      </a:lnTo>
                      <a:lnTo>
                        <a:pt x="16" y="1065"/>
                      </a:lnTo>
                      <a:lnTo>
                        <a:pt x="11" y="1060"/>
                      </a:lnTo>
                      <a:lnTo>
                        <a:pt x="8" y="1056"/>
                      </a:lnTo>
                      <a:lnTo>
                        <a:pt x="4" y="1051"/>
                      </a:lnTo>
                      <a:lnTo>
                        <a:pt x="2" y="1048"/>
                      </a:lnTo>
                      <a:lnTo>
                        <a:pt x="0" y="1046"/>
                      </a:lnTo>
                      <a:lnTo>
                        <a:pt x="0" y="1043"/>
                      </a:lnTo>
                      <a:lnTo>
                        <a:pt x="0" y="104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14" name="Freeform 220"/>
                <p:cNvSpPr>
                  <a:spLocks/>
                </p:cNvSpPr>
                <p:nvPr/>
              </p:nvSpPr>
              <p:spPr bwMode="auto">
                <a:xfrm>
                  <a:off x="3303" y="1215"/>
                  <a:ext cx="108" cy="120"/>
                </a:xfrm>
                <a:custGeom>
                  <a:avLst/>
                  <a:gdLst>
                    <a:gd name="T0" fmla="*/ 0 w 1076"/>
                    <a:gd name="T1" fmla="*/ 0 h 1101"/>
                    <a:gd name="T2" fmla="*/ 0 w 1076"/>
                    <a:gd name="T3" fmla="*/ 0 h 1101"/>
                    <a:gd name="T4" fmla="*/ 0 w 1076"/>
                    <a:gd name="T5" fmla="*/ 0 h 1101"/>
                    <a:gd name="T6" fmla="*/ 0 w 1076"/>
                    <a:gd name="T7" fmla="*/ 0 h 1101"/>
                    <a:gd name="T8" fmla="*/ 0 w 1076"/>
                    <a:gd name="T9" fmla="*/ 0 h 1101"/>
                    <a:gd name="T10" fmla="*/ 0 w 1076"/>
                    <a:gd name="T11" fmla="*/ 0 h 1101"/>
                    <a:gd name="T12" fmla="*/ 0 w 1076"/>
                    <a:gd name="T13" fmla="*/ 0 h 1101"/>
                    <a:gd name="T14" fmla="*/ 0 w 1076"/>
                    <a:gd name="T15" fmla="*/ 0 h 1101"/>
                    <a:gd name="T16" fmla="*/ 0 w 1076"/>
                    <a:gd name="T17" fmla="*/ 0 h 1101"/>
                    <a:gd name="T18" fmla="*/ 0 w 1076"/>
                    <a:gd name="T19" fmla="*/ 0 h 1101"/>
                    <a:gd name="T20" fmla="*/ 0 w 1076"/>
                    <a:gd name="T21" fmla="*/ 0 h 1101"/>
                    <a:gd name="T22" fmla="*/ 0 w 1076"/>
                    <a:gd name="T23" fmla="*/ 0 h 1101"/>
                    <a:gd name="T24" fmla="*/ 0 w 1076"/>
                    <a:gd name="T25" fmla="*/ 0 h 1101"/>
                    <a:gd name="T26" fmla="*/ 0 w 1076"/>
                    <a:gd name="T27" fmla="*/ 0 h 1101"/>
                    <a:gd name="T28" fmla="*/ 0 w 1076"/>
                    <a:gd name="T29" fmla="*/ 0 h 1101"/>
                    <a:gd name="T30" fmla="*/ 0 w 1076"/>
                    <a:gd name="T31" fmla="*/ 0 h 1101"/>
                    <a:gd name="T32" fmla="*/ 0 w 1076"/>
                    <a:gd name="T33" fmla="*/ 0 h 1101"/>
                    <a:gd name="T34" fmla="*/ 0 w 1076"/>
                    <a:gd name="T35" fmla="*/ 0 h 1101"/>
                    <a:gd name="T36" fmla="*/ 0 w 1076"/>
                    <a:gd name="T37" fmla="*/ 0 h 1101"/>
                    <a:gd name="T38" fmla="*/ 0 w 1076"/>
                    <a:gd name="T39" fmla="*/ 0 h 1101"/>
                    <a:gd name="T40" fmla="*/ 0 w 1076"/>
                    <a:gd name="T41" fmla="*/ 0 h 1101"/>
                    <a:gd name="T42" fmla="*/ 0 w 1076"/>
                    <a:gd name="T43" fmla="*/ 0 h 1101"/>
                    <a:gd name="T44" fmla="*/ 0 w 1076"/>
                    <a:gd name="T45" fmla="*/ 0 h 1101"/>
                    <a:gd name="T46" fmla="*/ 0 w 1076"/>
                    <a:gd name="T47" fmla="*/ 0 h 1101"/>
                    <a:gd name="T48" fmla="*/ 0 w 1076"/>
                    <a:gd name="T49" fmla="*/ 0 h 1101"/>
                    <a:gd name="T50" fmla="*/ 0 w 1076"/>
                    <a:gd name="T51" fmla="*/ 0 h 1101"/>
                    <a:gd name="T52" fmla="*/ 0 w 1076"/>
                    <a:gd name="T53" fmla="*/ 0 h 1101"/>
                    <a:gd name="T54" fmla="*/ 0 w 1076"/>
                    <a:gd name="T55" fmla="*/ 0 h 1101"/>
                    <a:gd name="T56" fmla="*/ 0 w 1076"/>
                    <a:gd name="T57" fmla="*/ 0 h 1101"/>
                    <a:gd name="T58" fmla="*/ 0 w 1076"/>
                    <a:gd name="T59" fmla="*/ 0 h 1101"/>
                    <a:gd name="T60" fmla="*/ 0 w 1076"/>
                    <a:gd name="T61" fmla="*/ 0 h 1101"/>
                    <a:gd name="T62" fmla="*/ 0 w 1076"/>
                    <a:gd name="T63" fmla="*/ 0 h 1101"/>
                    <a:gd name="T64" fmla="*/ 0 w 1076"/>
                    <a:gd name="T65" fmla="*/ 0 h 1101"/>
                    <a:gd name="T66" fmla="*/ 0 w 1076"/>
                    <a:gd name="T67" fmla="*/ 0 h 1101"/>
                    <a:gd name="T68" fmla="*/ 0 w 1076"/>
                    <a:gd name="T69" fmla="*/ 0 h 1101"/>
                    <a:gd name="T70" fmla="*/ 0 w 1076"/>
                    <a:gd name="T71" fmla="*/ 0 h 1101"/>
                    <a:gd name="T72" fmla="*/ 0 w 1076"/>
                    <a:gd name="T73" fmla="*/ 0 h 1101"/>
                    <a:gd name="T74" fmla="*/ 0 w 1076"/>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101"/>
                    <a:gd name="T116" fmla="*/ 1076 w 1076"/>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101">
                      <a:moveTo>
                        <a:pt x="0" y="1054"/>
                      </a:moveTo>
                      <a:lnTo>
                        <a:pt x="1028" y="0"/>
                      </a:lnTo>
                      <a:lnTo>
                        <a:pt x="1028" y="1"/>
                      </a:lnTo>
                      <a:lnTo>
                        <a:pt x="1030" y="3"/>
                      </a:lnTo>
                      <a:lnTo>
                        <a:pt x="1032" y="5"/>
                      </a:lnTo>
                      <a:lnTo>
                        <a:pt x="1036" y="7"/>
                      </a:lnTo>
                      <a:lnTo>
                        <a:pt x="1039" y="10"/>
                      </a:lnTo>
                      <a:lnTo>
                        <a:pt x="1043" y="15"/>
                      </a:lnTo>
                      <a:lnTo>
                        <a:pt x="1048" y="20"/>
                      </a:lnTo>
                      <a:lnTo>
                        <a:pt x="1053" y="24"/>
                      </a:lnTo>
                      <a:lnTo>
                        <a:pt x="1057" y="29"/>
                      </a:lnTo>
                      <a:lnTo>
                        <a:pt x="1062" y="33"/>
                      </a:lnTo>
                      <a:lnTo>
                        <a:pt x="1066" y="38"/>
                      </a:lnTo>
                      <a:lnTo>
                        <a:pt x="1070" y="41"/>
                      </a:lnTo>
                      <a:lnTo>
                        <a:pt x="1073" y="45"/>
                      </a:lnTo>
                      <a:lnTo>
                        <a:pt x="1075" y="47"/>
                      </a:lnTo>
                      <a:lnTo>
                        <a:pt x="1076" y="48"/>
                      </a:lnTo>
                      <a:lnTo>
                        <a:pt x="49" y="1101"/>
                      </a:lnTo>
                      <a:lnTo>
                        <a:pt x="48" y="1101"/>
                      </a:lnTo>
                      <a:lnTo>
                        <a:pt x="47" y="1100"/>
                      </a:lnTo>
                      <a:lnTo>
                        <a:pt x="43" y="1098"/>
                      </a:lnTo>
                      <a:lnTo>
                        <a:pt x="40" y="1096"/>
                      </a:lnTo>
                      <a:lnTo>
                        <a:pt x="37" y="1092"/>
                      </a:lnTo>
                      <a:lnTo>
                        <a:pt x="32" y="1089"/>
                      </a:lnTo>
                      <a:lnTo>
                        <a:pt x="28" y="1084"/>
                      </a:lnTo>
                      <a:lnTo>
                        <a:pt x="23" y="1080"/>
                      </a:lnTo>
                      <a:lnTo>
                        <a:pt x="17" y="1074"/>
                      </a:lnTo>
                      <a:lnTo>
                        <a:pt x="13" y="1070"/>
                      </a:lnTo>
                      <a:lnTo>
                        <a:pt x="9" y="1066"/>
                      </a:lnTo>
                      <a:lnTo>
                        <a:pt x="6" y="1062"/>
                      </a:lnTo>
                      <a:lnTo>
                        <a:pt x="3" y="1058"/>
                      </a:lnTo>
                      <a:lnTo>
                        <a:pt x="1" y="1056"/>
                      </a:lnTo>
                      <a:lnTo>
                        <a:pt x="0" y="1055"/>
                      </a:lnTo>
                      <a:lnTo>
                        <a:pt x="0" y="105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15" name="Freeform 221"/>
                <p:cNvSpPr>
                  <a:spLocks/>
                </p:cNvSpPr>
                <p:nvPr/>
              </p:nvSpPr>
              <p:spPr bwMode="auto">
                <a:xfrm>
                  <a:off x="3303" y="1215"/>
                  <a:ext cx="108" cy="120"/>
                </a:xfrm>
                <a:custGeom>
                  <a:avLst/>
                  <a:gdLst>
                    <a:gd name="T0" fmla="*/ 0 w 1076"/>
                    <a:gd name="T1" fmla="*/ 0 h 1101"/>
                    <a:gd name="T2" fmla="*/ 0 w 1076"/>
                    <a:gd name="T3" fmla="*/ 0 h 1101"/>
                    <a:gd name="T4" fmla="*/ 0 w 1076"/>
                    <a:gd name="T5" fmla="*/ 0 h 1101"/>
                    <a:gd name="T6" fmla="*/ 0 w 1076"/>
                    <a:gd name="T7" fmla="*/ 0 h 1101"/>
                    <a:gd name="T8" fmla="*/ 0 w 1076"/>
                    <a:gd name="T9" fmla="*/ 0 h 1101"/>
                    <a:gd name="T10" fmla="*/ 0 w 1076"/>
                    <a:gd name="T11" fmla="*/ 0 h 1101"/>
                    <a:gd name="T12" fmla="*/ 0 w 1076"/>
                    <a:gd name="T13" fmla="*/ 0 h 1101"/>
                    <a:gd name="T14" fmla="*/ 0 w 1076"/>
                    <a:gd name="T15" fmla="*/ 0 h 1101"/>
                    <a:gd name="T16" fmla="*/ 0 w 1076"/>
                    <a:gd name="T17" fmla="*/ 0 h 1101"/>
                    <a:gd name="T18" fmla="*/ 0 w 1076"/>
                    <a:gd name="T19" fmla="*/ 0 h 1101"/>
                    <a:gd name="T20" fmla="*/ 0 w 1076"/>
                    <a:gd name="T21" fmla="*/ 0 h 1101"/>
                    <a:gd name="T22" fmla="*/ 0 w 1076"/>
                    <a:gd name="T23" fmla="*/ 0 h 1101"/>
                    <a:gd name="T24" fmla="*/ 0 w 1076"/>
                    <a:gd name="T25" fmla="*/ 0 h 1101"/>
                    <a:gd name="T26" fmla="*/ 0 w 1076"/>
                    <a:gd name="T27" fmla="*/ 0 h 1101"/>
                    <a:gd name="T28" fmla="*/ 0 w 1076"/>
                    <a:gd name="T29" fmla="*/ 0 h 1101"/>
                    <a:gd name="T30" fmla="*/ 0 w 1076"/>
                    <a:gd name="T31" fmla="*/ 0 h 1101"/>
                    <a:gd name="T32" fmla="*/ 0 w 1076"/>
                    <a:gd name="T33" fmla="*/ 0 h 1101"/>
                    <a:gd name="T34" fmla="*/ 0 w 1076"/>
                    <a:gd name="T35" fmla="*/ 0 h 1101"/>
                    <a:gd name="T36" fmla="*/ 0 w 1076"/>
                    <a:gd name="T37" fmla="*/ 0 h 1101"/>
                    <a:gd name="T38" fmla="*/ 0 w 1076"/>
                    <a:gd name="T39" fmla="*/ 0 h 1101"/>
                    <a:gd name="T40" fmla="*/ 0 w 1076"/>
                    <a:gd name="T41" fmla="*/ 0 h 1101"/>
                    <a:gd name="T42" fmla="*/ 0 w 1076"/>
                    <a:gd name="T43" fmla="*/ 0 h 1101"/>
                    <a:gd name="T44" fmla="*/ 0 w 1076"/>
                    <a:gd name="T45" fmla="*/ 0 h 1101"/>
                    <a:gd name="T46" fmla="*/ 0 w 1076"/>
                    <a:gd name="T47" fmla="*/ 0 h 1101"/>
                    <a:gd name="T48" fmla="*/ 0 w 1076"/>
                    <a:gd name="T49" fmla="*/ 0 h 1101"/>
                    <a:gd name="T50" fmla="*/ 0 w 1076"/>
                    <a:gd name="T51" fmla="*/ 0 h 1101"/>
                    <a:gd name="T52" fmla="*/ 0 w 1076"/>
                    <a:gd name="T53" fmla="*/ 0 h 1101"/>
                    <a:gd name="T54" fmla="*/ 0 w 1076"/>
                    <a:gd name="T55" fmla="*/ 0 h 1101"/>
                    <a:gd name="T56" fmla="*/ 0 w 1076"/>
                    <a:gd name="T57" fmla="*/ 0 h 1101"/>
                    <a:gd name="T58" fmla="*/ 0 w 1076"/>
                    <a:gd name="T59" fmla="*/ 0 h 1101"/>
                    <a:gd name="T60" fmla="*/ 0 w 1076"/>
                    <a:gd name="T61" fmla="*/ 0 h 1101"/>
                    <a:gd name="T62" fmla="*/ 0 w 1076"/>
                    <a:gd name="T63" fmla="*/ 0 h 1101"/>
                    <a:gd name="T64" fmla="*/ 0 w 1076"/>
                    <a:gd name="T65" fmla="*/ 0 h 1101"/>
                    <a:gd name="T66" fmla="*/ 0 w 1076"/>
                    <a:gd name="T67" fmla="*/ 0 h 1101"/>
                    <a:gd name="T68" fmla="*/ 0 w 1076"/>
                    <a:gd name="T69" fmla="*/ 0 h 1101"/>
                    <a:gd name="T70" fmla="*/ 0 w 1076"/>
                    <a:gd name="T71" fmla="*/ 0 h 1101"/>
                    <a:gd name="T72" fmla="*/ 0 w 1076"/>
                    <a:gd name="T73" fmla="*/ 0 h 1101"/>
                    <a:gd name="T74" fmla="*/ 0 w 1076"/>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101"/>
                    <a:gd name="T116" fmla="*/ 1076 w 1076"/>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101">
                      <a:moveTo>
                        <a:pt x="0" y="1054"/>
                      </a:moveTo>
                      <a:lnTo>
                        <a:pt x="1028" y="0"/>
                      </a:lnTo>
                      <a:lnTo>
                        <a:pt x="1028" y="1"/>
                      </a:lnTo>
                      <a:lnTo>
                        <a:pt x="1030" y="3"/>
                      </a:lnTo>
                      <a:lnTo>
                        <a:pt x="1032" y="5"/>
                      </a:lnTo>
                      <a:lnTo>
                        <a:pt x="1036" y="7"/>
                      </a:lnTo>
                      <a:lnTo>
                        <a:pt x="1039" y="10"/>
                      </a:lnTo>
                      <a:lnTo>
                        <a:pt x="1043" y="15"/>
                      </a:lnTo>
                      <a:lnTo>
                        <a:pt x="1048" y="20"/>
                      </a:lnTo>
                      <a:lnTo>
                        <a:pt x="1053" y="24"/>
                      </a:lnTo>
                      <a:lnTo>
                        <a:pt x="1057" y="29"/>
                      </a:lnTo>
                      <a:lnTo>
                        <a:pt x="1062" y="33"/>
                      </a:lnTo>
                      <a:lnTo>
                        <a:pt x="1066" y="38"/>
                      </a:lnTo>
                      <a:lnTo>
                        <a:pt x="1070" y="41"/>
                      </a:lnTo>
                      <a:lnTo>
                        <a:pt x="1073" y="45"/>
                      </a:lnTo>
                      <a:lnTo>
                        <a:pt x="1075" y="47"/>
                      </a:lnTo>
                      <a:lnTo>
                        <a:pt x="1076" y="48"/>
                      </a:lnTo>
                      <a:lnTo>
                        <a:pt x="49" y="1101"/>
                      </a:lnTo>
                      <a:lnTo>
                        <a:pt x="48" y="1101"/>
                      </a:lnTo>
                      <a:lnTo>
                        <a:pt x="47" y="1100"/>
                      </a:lnTo>
                      <a:lnTo>
                        <a:pt x="43" y="1098"/>
                      </a:lnTo>
                      <a:lnTo>
                        <a:pt x="40" y="1096"/>
                      </a:lnTo>
                      <a:lnTo>
                        <a:pt x="37" y="1092"/>
                      </a:lnTo>
                      <a:lnTo>
                        <a:pt x="32" y="1089"/>
                      </a:lnTo>
                      <a:lnTo>
                        <a:pt x="28" y="1084"/>
                      </a:lnTo>
                      <a:lnTo>
                        <a:pt x="23" y="1080"/>
                      </a:lnTo>
                      <a:lnTo>
                        <a:pt x="17" y="1074"/>
                      </a:lnTo>
                      <a:lnTo>
                        <a:pt x="13" y="1070"/>
                      </a:lnTo>
                      <a:lnTo>
                        <a:pt x="9" y="1066"/>
                      </a:lnTo>
                      <a:lnTo>
                        <a:pt x="6" y="1062"/>
                      </a:lnTo>
                      <a:lnTo>
                        <a:pt x="3" y="1058"/>
                      </a:lnTo>
                      <a:lnTo>
                        <a:pt x="1" y="1056"/>
                      </a:lnTo>
                      <a:lnTo>
                        <a:pt x="0" y="1055"/>
                      </a:lnTo>
                      <a:lnTo>
                        <a:pt x="0" y="105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16" name="Freeform 222"/>
                <p:cNvSpPr>
                  <a:spLocks/>
                </p:cNvSpPr>
                <p:nvPr/>
              </p:nvSpPr>
              <p:spPr bwMode="auto">
                <a:xfrm>
                  <a:off x="3407" y="1215"/>
                  <a:ext cx="4" cy="4"/>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3" y="25"/>
                      </a:moveTo>
                      <a:lnTo>
                        <a:pt x="19" y="21"/>
                      </a:lnTo>
                      <a:lnTo>
                        <a:pt x="14" y="16"/>
                      </a:lnTo>
                      <a:lnTo>
                        <a:pt x="10" y="12"/>
                      </a:lnTo>
                      <a:lnTo>
                        <a:pt x="6" y="8"/>
                      </a:lnTo>
                      <a:lnTo>
                        <a:pt x="3" y="5"/>
                      </a:lnTo>
                      <a:lnTo>
                        <a:pt x="1" y="3"/>
                      </a:lnTo>
                      <a:lnTo>
                        <a:pt x="0" y="1"/>
                      </a:lnTo>
                      <a:lnTo>
                        <a:pt x="0" y="0"/>
                      </a:lnTo>
                      <a:lnTo>
                        <a:pt x="0" y="1"/>
                      </a:lnTo>
                      <a:lnTo>
                        <a:pt x="2" y="3"/>
                      </a:lnTo>
                      <a:lnTo>
                        <a:pt x="4" y="5"/>
                      </a:lnTo>
                      <a:lnTo>
                        <a:pt x="8" y="7"/>
                      </a:lnTo>
                      <a:lnTo>
                        <a:pt x="11" y="10"/>
                      </a:lnTo>
                      <a:lnTo>
                        <a:pt x="15" y="15"/>
                      </a:lnTo>
                      <a:lnTo>
                        <a:pt x="20" y="20"/>
                      </a:lnTo>
                      <a:lnTo>
                        <a:pt x="25" y="24"/>
                      </a:lnTo>
                      <a:lnTo>
                        <a:pt x="29" y="29"/>
                      </a:lnTo>
                      <a:lnTo>
                        <a:pt x="34" y="33"/>
                      </a:lnTo>
                      <a:lnTo>
                        <a:pt x="38" y="38"/>
                      </a:lnTo>
                      <a:lnTo>
                        <a:pt x="42" y="41"/>
                      </a:lnTo>
                      <a:lnTo>
                        <a:pt x="45" y="45"/>
                      </a:lnTo>
                      <a:lnTo>
                        <a:pt x="47" y="47"/>
                      </a:lnTo>
                      <a:lnTo>
                        <a:pt x="48" y="48"/>
                      </a:lnTo>
                      <a:lnTo>
                        <a:pt x="47" y="48"/>
                      </a:lnTo>
                      <a:lnTo>
                        <a:pt x="46" y="47"/>
                      </a:lnTo>
                      <a:lnTo>
                        <a:pt x="44" y="45"/>
                      </a:lnTo>
                      <a:lnTo>
                        <a:pt x="40" y="42"/>
                      </a:lnTo>
                      <a:lnTo>
                        <a:pt x="37" y="39"/>
                      </a:lnTo>
                      <a:lnTo>
                        <a:pt x="32" y="34"/>
                      </a:lnTo>
                      <a:lnTo>
                        <a:pt x="28" y="30"/>
                      </a:lnTo>
                      <a:lnTo>
                        <a:pt x="23" y="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17" name="Freeform 223"/>
                <p:cNvSpPr>
                  <a:spLocks/>
                </p:cNvSpPr>
                <p:nvPr/>
              </p:nvSpPr>
              <p:spPr bwMode="auto">
                <a:xfrm>
                  <a:off x="3407" y="1215"/>
                  <a:ext cx="4" cy="4"/>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3" y="25"/>
                      </a:moveTo>
                      <a:lnTo>
                        <a:pt x="19" y="21"/>
                      </a:lnTo>
                      <a:lnTo>
                        <a:pt x="14" y="16"/>
                      </a:lnTo>
                      <a:lnTo>
                        <a:pt x="10" y="12"/>
                      </a:lnTo>
                      <a:lnTo>
                        <a:pt x="6" y="8"/>
                      </a:lnTo>
                      <a:lnTo>
                        <a:pt x="3" y="5"/>
                      </a:lnTo>
                      <a:lnTo>
                        <a:pt x="1" y="3"/>
                      </a:lnTo>
                      <a:lnTo>
                        <a:pt x="0" y="1"/>
                      </a:lnTo>
                      <a:lnTo>
                        <a:pt x="0" y="0"/>
                      </a:lnTo>
                      <a:lnTo>
                        <a:pt x="0" y="1"/>
                      </a:lnTo>
                      <a:lnTo>
                        <a:pt x="2" y="3"/>
                      </a:lnTo>
                      <a:lnTo>
                        <a:pt x="4" y="5"/>
                      </a:lnTo>
                      <a:lnTo>
                        <a:pt x="8" y="7"/>
                      </a:lnTo>
                      <a:lnTo>
                        <a:pt x="11" y="10"/>
                      </a:lnTo>
                      <a:lnTo>
                        <a:pt x="15" y="15"/>
                      </a:lnTo>
                      <a:lnTo>
                        <a:pt x="20" y="20"/>
                      </a:lnTo>
                      <a:lnTo>
                        <a:pt x="25" y="24"/>
                      </a:lnTo>
                      <a:lnTo>
                        <a:pt x="29" y="29"/>
                      </a:lnTo>
                      <a:lnTo>
                        <a:pt x="34" y="33"/>
                      </a:lnTo>
                      <a:lnTo>
                        <a:pt x="38" y="38"/>
                      </a:lnTo>
                      <a:lnTo>
                        <a:pt x="42" y="41"/>
                      </a:lnTo>
                      <a:lnTo>
                        <a:pt x="45" y="45"/>
                      </a:lnTo>
                      <a:lnTo>
                        <a:pt x="47" y="47"/>
                      </a:lnTo>
                      <a:lnTo>
                        <a:pt x="48" y="48"/>
                      </a:lnTo>
                      <a:lnTo>
                        <a:pt x="47" y="48"/>
                      </a:lnTo>
                      <a:lnTo>
                        <a:pt x="46" y="47"/>
                      </a:lnTo>
                      <a:lnTo>
                        <a:pt x="44" y="45"/>
                      </a:lnTo>
                      <a:lnTo>
                        <a:pt x="40" y="42"/>
                      </a:lnTo>
                      <a:lnTo>
                        <a:pt x="37" y="39"/>
                      </a:lnTo>
                      <a:lnTo>
                        <a:pt x="32" y="34"/>
                      </a:lnTo>
                      <a:lnTo>
                        <a:pt x="28" y="30"/>
                      </a:lnTo>
                      <a:lnTo>
                        <a:pt x="23" y="2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18" name="Freeform 224"/>
                <p:cNvSpPr>
                  <a:spLocks/>
                </p:cNvSpPr>
                <p:nvPr/>
              </p:nvSpPr>
              <p:spPr bwMode="auto">
                <a:xfrm>
                  <a:off x="4052" y="1186"/>
                  <a:ext cx="110" cy="120"/>
                </a:xfrm>
                <a:custGeom>
                  <a:avLst/>
                  <a:gdLst>
                    <a:gd name="T0" fmla="*/ 0 w 1089"/>
                    <a:gd name="T1" fmla="*/ 0 h 1104"/>
                    <a:gd name="T2" fmla="*/ 0 w 1089"/>
                    <a:gd name="T3" fmla="*/ 0 h 1104"/>
                    <a:gd name="T4" fmla="*/ 0 w 1089"/>
                    <a:gd name="T5" fmla="*/ 0 h 1104"/>
                    <a:gd name="T6" fmla="*/ 0 w 1089"/>
                    <a:gd name="T7" fmla="*/ 0 h 1104"/>
                    <a:gd name="T8" fmla="*/ 0 w 1089"/>
                    <a:gd name="T9" fmla="*/ 0 h 1104"/>
                    <a:gd name="T10" fmla="*/ 0 w 1089"/>
                    <a:gd name="T11" fmla="*/ 0 h 1104"/>
                    <a:gd name="T12" fmla="*/ 0 w 1089"/>
                    <a:gd name="T13" fmla="*/ 0 h 1104"/>
                    <a:gd name="T14" fmla="*/ 0 w 1089"/>
                    <a:gd name="T15" fmla="*/ 0 h 1104"/>
                    <a:gd name="T16" fmla="*/ 0 w 1089"/>
                    <a:gd name="T17" fmla="*/ 0 h 1104"/>
                    <a:gd name="T18" fmla="*/ 0 w 1089"/>
                    <a:gd name="T19" fmla="*/ 0 h 1104"/>
                    <a:gd name="T20" fmla="*/ 0 w 1089"/>
                    <a:gd name="T21" fmla="*/ 0 h 1104"/>
                    <a:gd name="T22" fmla="*/ 0 w 1089"/>
                    <a:gd name="T23" fmla="*/ 0 h 1104"/>
                    <a:gd name="T24" fmla="*/ 0 w 1089"/>
                    <a:gd name="T25" fmla="*/ 0 h 1104"/>
                    <a:gd name="T26" fmla="*/ 0 w 1089"/>
                    <a:gd name="T27" fmla="*/ 0 h 1104"/>
                    <a:gd name="T28" fmla="*/ 0 w 1089"/>
                    <a:gd name="T29" fmla="*/ 0 h 1104"/>
                    <a:gd name="T30" fmla="*/ 0 w 1089"/>
                    <a:gd name="T31" fmla="*/ 0 h 1104"/>
                    <a:gd name="T32" fmla="*/ 0 w 1089"/>
                    <a:gd name="T33" fmla="*/ 0 h 1104"/>
                    <a:gd name="T34" fmla="*/ 0 w 1089"/>
                    <a:gd name="T35" fmla="*/ 0 h 1104"/>
                    <a:gd name="T36" fmla="*/ 0 w 1089"/>
                    <a:gd name="T37" fmla="*/ 0 h 1104"/>
                    <a:gd name="T38" fmla="*/ 0 w 1089"/>
                    <a:gd name="T39" fmla="*/ 0 h 1104"/>
                    <a:gd name="T40" fmla="*/ 0 w 1089"/>
                    <a:gd name="T41" fmla="*/ 0 h 1104"/>
                    <a:gd name="T42" fmla="*/ 0 w 1089"/>
                    <a:gd name="T43" fmla="*/ 0 h 1104"/>
                    <a:gd name="T44" fmla="*/ 0 w 1089"/>
                    <a:gd name="T45" fmla="*/ 0 h 1104"/>
                    <a:gd name="T46" fmla="*/ 0 w 1089"/>
                    <a:gd name="T47" fmla="*/ 0 h 1104"/>
                    <a:gd name="T48" fmla="*/ 0 w 1089"/>
                    <a:gd name="T49" fmla="*/ 0 h 1104"/>
                    <a:gd name="T50" fmla="*/ 0 w 1089"/>
                    <a:gd name="T51" fmla="*/ 0 h 1104"/>
                    <a:gd name="T52" fmla="*/ 0 w 1089"/>
                    <a:gd name="T53" fmla="*/ 0 h 1104"/>
                    <a:gd name="T54" fmla="*/ 0 w 1089"/>
                    <a:gd name="T55" fmla="*/ 0 h 1104"/>
                    <a:gd name="T56" fmla="*/ 0 w 1089"/>
                    <a:gd name="T57" fmla="*/ 0 h 1104"/>
                    <a:gd name="T58" fmla="*/ 0 w 1089"/>
                    <a:gd name="T59" fmla="*/ 0 h 1104"/>
                    <a:gd name="T60" fmla="*/ 0 w 1089"/>
                    <a:gd name="T61" fmla="*/ 0 h 1104"/>
                    <a:gd name="T62" fmla="*/ 0 w 1089"/>
                    <a:gd name="T63" fmla="*/ 0 h 1104"/>
                    <a:gd name="T64" fmla="*/ 0 w 1089"/>
                    <a:gd name="T65" fmla="*/ 0 h 1104"/>
                    <a:gd name="T66" fmla="*/ 0 w 1089"/>
                    <a:gd name="T67" fmla="*/ 0 h 1104"/>
                    <a:gd name="T68" fmla="*/ 0 w 1089"/>
                    <a:gd name="T69" fmla="*/ 0 h 1104"/>
                    <a:gd name="T70" fmla="*/ 0 w 1089"/>
                    <a:gd name="T71" fmla="*/ 0 h 1104"/>
                    <a:gd name="T72" fmla="*/ 0 w 1089"/>
                    <a:gd name="T73" fmla="*/ 0 h 1104"/>
                    <a:gd name="T74" fmla="*/ 0 w 1089"/>
                    <a:gd name="T75" fmla="*/ 0 h 1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9"/>
                    <a:gd name="T115" fmla="*/ 0 h 1104"/>
                    <a:gd name="T116" fmla="*/ 1089 w 1089"/>
                    <a:gd name="T117" fmla="*/ 1104 h 11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9" h="1104">
                      <a:moveTo>
                        <a:pt x="1089" y="49"/>
                      </a:moveTo>
                      <a:lnTo>
                        <a:pt x="49" y="1104"/>
                      </a:lnTo>
                      <a:lnTo>
                        <a:pt x="48" y="1104"/>
                      </a:lnTo>
                      <a:lnTo>
                        <a:pt x="47" y="1104"/>
                      </a:lnTo>
                      <a:lnTo>
                        <a:pt x="44" y="1101"/>
                      </a:lnTo>
                      <a:lnTo>
                        <a:pt x="40" y="1099"/>
                      </a:lnTo>
                      <a:lnTo>
                        <a:pt x="37" y="1096"/>
                      </a:lnTo>
                      <a:lnTo>
                        <a:pt x="32" y="1091"/>
                      </a:lnTo>
                      <a:lnTo>
                        <a:pt x="28" y="1088"/>
                      </a:lnTo>
                      <a:lnTo>
                        <a:pt x="22" y="1083"/>
                      </a:lnTo>
                      <a:lnTo>
                        <a:pt x="17" y="1078"/>
                      </a:lnTo>
                      <a:lnTo>
                        <a:pt x="13" y="1073"/>
                      </a:lnTo>
                      <a:lnTo>
                        <a:pt x="10" y="1069"/>
                      </a:lnTo>
                      <a:lnTo>
                        <a:pt x="6" y="1065"/>
                      </a:lnTo>
                      <a:lnTo>
                        <a:pt x="3" y="1062"/>
                      </a:lnTo>
                      <a:lnTo>
                        <a:pt x="2" y="1060"/>
                      </a:lnTo>
                      <a:lnTo>
                        <a:pt x="0" y="1057"/>
                      </a:lnTo>
                      <a:lnTo>
                        <a:pt x="0" y="1056"/>
                      </a:lnTo>
                      <a:lnTo>
                        <a:pt x="1040" y="0"/>
                      </a:lnTo>
                      <a:lnTo>
                        <a:pt x="1041" y="0"/>
                      </a:lnTo>
                      <a:lnTo>
                        <a:pt x="1044" y="2"/>
                      </a:lnTo>
                      <a:lnTo>
                        <a:pt x="1046" y="3"/>
                      </a:lnTo>
                      <a:lnTo>
                        <a:pt x="1049" y="5"/>
                      </a:lnTo>
                      <a:lnTo>
                        <a:pt x="1054" y="8"/>
                      </a:lnTo>
                      <a:lnTo>
                        <a:pt x="1058" y="12"/>
                      </a:lnTo>
                      <a:lnTo>
                        <a:pt x="1063" y="16"/>
                      </a:lnTo>
                      <a:lnTo>
                        <a:pt x="1069" y="21"/>
                      </a:lnTo>
                      <a:lnTo>
                        <a:pt x="1073" y="25"/>
                      </a:lnTo>
                      <a:lnTo>
                        <a:pt x="1078" y="30"/>
                      </a:lnTo>
                      <a:lnTo>
                        <a:pt x="1081" y="35"/>
                      </a:lnTo>
                      <a:lnTo>
                        <a:pt x="1084" y="39"/>
                      </a:lnTo>
                      <a:lnTo>
                        <a:pt x="1087" y="42"/>
                      </a:lnTo>
                      <a:lnTo>
                        <a:pt x="1088" y="46"/>
                      </a:lnTo>
                      <a:lnTo>
                        <a:pt x="1089" y="47"/>
                      </a:lnTo>
                      <a:lnTo>
                        <a:pt x="1089" y="4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19" name="Freeform 225"/>
                <p:cNvSpPr>
                  <a:spLocks/>
                </p:cNvSpPr>
                <p:nvPr/>
              </p:nvSpPr>
              <p:spPr bwMode="auto">
                <a:xfrm>
                  <a:off x="4052" y="1186"/>
                  <a:ext cx="110" cy="120"/>
                </a:xfrm>
                <a:custGeom>
                  <a:avLst/>
                  <a:gdLst>
                    <a:gd name="T0" fmla="*/ 0 w 1089"/>
                    <a:gd name="T1" fmla="*/ 0 h 1104"/>
                    <a:gd name="T2" fmla="*/ 0 w 1089"/>
                    <a:gd name="T3" fmla="*/ 0 h 1104"/>
                    <a:gd name="T4" fmla="*/ 0 w 1089"/>
                    <a:gd name="T5" fmla="*/ 0 h 1104"/>
                    <a:gd name="T6" fmla="*/ 0 w 1089"/>
                    <a:gd name="T7" fmla="*/ 0 h 1104"/>
                    <a:gd name="T8" fmla="*/ 0 w 1089"/>
                    <a:gd name="T9" fmla="*/ 0 h 1104"/>
                    <a:gd name="T10" fmla="*/ 0 w 1089"/>
                    <a:gd name="T11" fmla="*/ 0 h 1104"/>
                    <a:gd name="T12" fmla="*/ 0 w 1089"/>
                    <a:gd name="T13" fmla="*/ 0 h 1104"/>
                    <a:gd name="T14" fmla="*/ 0 w 1089"/>
                    <a:gd name="T15" fmla="*/ 0 h 1104"/>
                    <a:gd name="T16" fmla="*/ 0 w 1089"/>
                    <a:gd name="T17" fmla="*/ 0 h 1104"/>
                    <a:gd name="T18" fmla="*/ 0 w 1089"/>
                    <a:gd name="T19" fmla="*/ 0 h 1104"/>
                    <a:gd name="T20" fmla="*/ 0 w 1089"/>
                    <a:gd name="T21" fmla="*/ 0 h 1104"/>
                    <a:gd name="T22" fmla="*/ 0 w 1089"/>
                    <a:gd name="T23" fmla="*/ 0 h 1104"/>
                    <a:gd name="T24" fmla="*/ 0 w 1089"/>
                    <a:gd name="T25" fmla="*/ 0 h 1104"/>
                    <a:gd name="T26" fmla="*/ 0 w 1089"/>
                    <a:gd name="T27" fmla="*/ 0 h 1104"/>
                    <a:gd name="T28" fmla="*/ 0 w 1089"/>
                    <a:gd name="T29" fmla="*/ 0 h 1104"/>
                    <a:gd name="T30" fmla="*/ 0 w 1089"/>
                    <a:gd name="T31" fmla="*/ 0 h 1104"/>
                    <a:gd name="T32" fmla="*/ 0 w 1089"/>
                    <a:gd name="T33" fmla="*/ 0 h 1104"/>
                    <a:gd name="T34" fmla="*/ 0 w 1089"/>
                    <a:gd name="T35" fmla="*/ 0 h 1104"/>
                    <a:gd name="T36" fmla="*/ 0 w 1089"/>
                    <a:gd name="T37" fmla="*/ 0 h 1104"/>
                    <a:gd name="T38" fmla="*/ 0 w 1089"/>
                    <a:gd name="T39" fmla="*/ 0 h 1104"/>
                    <a:gd name="T40" fmla="*/ 0 w 1089"/>
                    <a:gd name="T41" fmla="*/ 0 h 1104"/>
                    <a:gd name="T42" fmla="*/ 0 w 1089"/>
                    <a:gd name="T43" fmla="*/ 0 h 1104"/>
                    <a:gd name="T44" fmla="*/ 0 w 1089"/>
                    <a:gd name="T45" fmla="*/ 0 h 1104"/>
                    <a:gd name="T46" fmla="*/ 0 w 1089"/>
                    <a:gd name="T47" fmla="*/ 0 h 1104"/>
                    <a:gd name="T48" fmla="*/ 0 w 1089"/>
                    <a:gd name="T49" fmla="*/ 0 h 1104"/>
                    <a:gd name="T50" fmla="*/ 0 w 1089"/>
                    <a:gd name="T51" fmla="*/ 0 h 1104"/>
                    <a:gd name="T52" fmla="*/ 0 w 1089"/>
                    <a:gd name="T53" fmla="*/ 0 h 1104"/>
                    <a:gd name="T54" fmla="*/ 0 w 1089"/>
                    <a:gd name="T55" fmla="*/ 0 h 1104"/>
                    <a:gd name="T56" fmla="*/ 0 w 1089"/>
                    <a:gd name="T57" fmla="*/ 0 h 1104"/>
                    <a:gd name="T58" fmla="*/ 0 w 1089"/>
                    <a:gd name="T59" fmla="*/ 0 h 1104"/>
                    <a:gd name="T60" fmla="*/ 0 w 1089"/>
                    <a:gd name="T61" fmla="*/ 0 h 1104"/>
                    <a:gd name="T62" fmla="*/ 0 w 1089"/>
                    <a:gd name="T63" fmla="*/ 0 h 1104"/>
                    <a:gd name="T64" fmla="*/ 0 w 1089"/>
                    <a:gd name="T65" fmla="*/ 0 h 1104"/>
                    <a:gd name="T66" fmla="*/ 0 w 1089"/>
                    <a:gd name="T67" fmla="*/ 0 h 1104"/>
                    <a:gd name="T68" fmla="*/ 0 w 1089"/>
                    <a:gd name="T69" fmla="*/ 0 h 1104"/>
                    <a:gd name="T70" fmla="*/ 0 w 1089"/>
                    <a:gd name="T71" fmla="*/ 0 h 1104"/>
                    <a:gd name="T72" fmla="*/ 0 w 1089"/>
                    <a:gd name="T73" fmla="*/ 0 h 1104"/>
                    <a:gd name="T74" fmla="*/ 0 w 1089"/>
                    <a:gd name="T75" fmla="*/ 0 h 1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9"/>
                    <a:gd name="T115" fmla="*/ 0 h 1104"/>
                    <a:gd name="T116" fmla="*/ 1089 w 1089"/>
                    <a:gd name="T117" fmla="*/ 1104 h 11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9" h="1104">
                      <a:moveTo>
                        <a:pt x="1089" y="49"/>
                      </a:moveTo>
                      <a:lnTo>
                        <a:pt x="49" y="1104"/>
                      </a:lnTo>
                      <a:lnTo>
                        <a:pt x="48" y="1104"/>
                      </a:lnTo>
                      <a:lnTo>
                        <a:pt x="47" y="1104"/>
                      </a:lnTo>
                      <a:lnTo>
                        <a:pt x="44" y="1101"/>
                      </a:lnTo>
                      <a:lnTo>
                        <a:pt x="40" y="1099"/>
                      </a:lnTo>
                      <a:lnTo>
                        <a:pt x="37" y="1096"/>
                      </a:lnTo>
                      <a:lnTo>
                        <a:pt x="32" y="1091"/>
                      </a:lnTo>
                      <a:lnTo>
                        <a:pt x="28" y="1088"/>
                      </a:lnTo>
                      <a:lnTo>
                        <a:pt x="22" y="1083"/>
                      </a:lnTo>
                      <a:lnTo>
                        <a:pt x="17" y="1078"/>
                      </a:lnTo>
                      <a:lnTo>
                        <a:pt x="13" y="1073"/>
                      </a:lnTo>
                      <a:lnTo>
                        <a:pt x="10" y="1069"/>
                      </a:lnTo>
                      <a:lnTo>
                        <a:pt x="6" y="1065"/>
                      </a:lnTo>
                      <a:lnTo>
                        <a:pt x="3" y="1062"/>
                      </a:lnTo>
                      <a:lnTo>
                        <a:pt x="2" y="1060"/>
                      </a:lnTo>
                      <a:lnTo>
                        <a:pt x="0" y="1057"/>
                      </a:lnTo>
                      <a:lnTo>
                        <a:pt x="0" y="1056"/>
                      </a:lnTo>
                      <a:lnTo>
                        <a:pt x="1040" y="0"/>
                      </a:lnTo>
                      <a:lnTo>
                        <a:pt x="1041" y="0"/>
                      </a:lnTo>
                      <a:lnTo>
                        <a:pt x="1044" y="2"/>
                      </a:lnTo>
                      <a:lnTo>
                        <a:pt x="1046" y="3"/>
                      </a:lnTo>
                      <a:lnTo>
                        <a:pt x="1049" y="5"/>
                      </a:lnTo>
                      <a:lnTo>
                        <a:pt x="1054" y="8"/>
                      </a:lnTo>
                      <a:lnTo>
                        <a:pt x="1058" y="12"/>
                      </a:lnTo>
                      <a:lnTo>
                        <a:pt x="1063" y="16"/>
                      </a:lnTo>
                      <a:lnTo>
                        <a:pt x="1069" y="21"/>
                      </a:lnTo>
                      <a:lnTo>
                        <a:pt x="1073" y="25"/>
                      </a:lnTo>
                      <a:lnTo>
                        <a:pt x="1078" y="30"/>
                      </a:lnTo>
                      <a:lnTo>
                        <a:pt x="1081" y="35"/>
                      </a:lnTo>
                      <a:lnTo>
                        <a:pt x="1084" y="39"/>
                      </a:lnTo>
                      <a:lnTo>
                        <a:pt x="1087" y="42"/>
                      </a:lnTo>
                      <a:lnTo>
                        <a:pt x="1088" y="46"/>
                      </a:lnTo>
                      <a:lnTo>
                        <a:pt x="1089" y="47"/>
                      </a:lnTo>
                      <a:lnTo>
                        <a:pt x="1089" y="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20" name="Freeform 226"/>
                <p:cNvSpPr>
                  <a:spLocks/>
                </p:cNvSpPr>
                <p:nvPr/>
              </p:nvSpPr>
              <p:spPr bwMode="auto">
                <a:xfrm>
                  <a:off x="3803" y="1762"/>
                  <a:ext cx="108" cy="119"/>
                </a:xfrm>
                <a:custGeom>
                  <a:avLst/>
                  <a:gdLst>
                    <a:gd name="T0" fmla="*/ 0 w 1076"/>
                    <a:gd name="T1" fmla="*/ 0 h 1088"/>
                    <a:gd name="T2" fmla="*/ 0 w 1076"/>
                    <a:gd name="T3" fmla="*/ 0 h 1088"/>
                    <a:gd name="T4" fmla="*/ 0 w 1076"/>
                    <a:gd name="T5" fmla="*/ 0 h 1088"/>
                    <a:gd name="T6" fmla="*/ 0 w 1076"/>
                    <a:gd name="T7" fmla="*/ 0 h 1088"/>
                    <a:gd name="T8" fmla="*/ 0 w 1076"/>
                    <a:gd name="T9" fmla="*/ 0 h 1088"/>
                    <a:gd name="T10" fmla="*/ 0 w 1076"/>
                    <a:gd name="T11" fmla="*/ 0 h 1088"/>
                    <a:gd name="T12" fmla="*/ 0 w 1076"/>
                    <a:gd name="T13" fmla="*/ 0 h 1088"/>
                    <a:gd name="T14" fmla="*/ 0 w 1076"/>
                    <a:gd name="T15" fmla="*/ 0 h 1088"/>
                    <a:gd name="T16" fmla="*/ 0 w 1076"/>
                    <a:gd name="T17" fmla="*/ 0 h 1088"/>
                    <a:gd name="T18" fmla="*/ 0 w 1076"/>
                    <a:gd name="T19" fmla="*/ 0 h 1088"/>
                    <a:gd name="T20" fmla="*/ 0 w 1076"/>
                    <a:gd name="T21" fmla="*/ 0 h 1088"/>
                    <a:gd name="T22" fmla="*/ 0 w 1076"/>
                    <a:gd name="T23" fmla="*/ 0 h 1088"/>
                    <a:gd name="T24" fmla="*/ 0 w 1076"/>
                    <a:gd name="T25" fmla="*/ 0 h 1088"/>
                    <a:gd name="T26" fmla="*/ 0 w 1076"/>
                    <a:gd name="T27" fmla="*/ 0 h 1088"/>
                    <a:gd name="T28" fmla="*/ 0 w 1076"/>
                    <a:gd name="T29" fmla="*/ 0 h 1088"/>
                    <a:gd name="T30" fmla="*/ 0 w 1076"/>
                    <a:gd name="T31" fmla="*/ 0 h 1088"/>
                    <a:gd name="T32" fmla="*/ 0 w 1076"/>
                    <a:gd name="T33" fmla="*/ 0 h 1088"/>
                    <a:gd name="T34" fmla="*/ 0 w 1076"/>
                    <a:gd name="T35" fmla="*/ 0 h 1088"/>
                    <a:gd name="T36" fmla="*/ 0 w 1076"/>
                    <a:gd name="T37" fmla="*/ 0 h 1088"/>
                    <a:gd name="T38" fmla="*/ 0 w 1076"/>
                    <a:gd name="T39" fmla="*/ 0 h 1088"/>
                    <a:gd name="T40" fmla="*/ 0 w 1076"/>
                    <a:gd name="T41" fmla="*/ 0 h 1088"/>
                    <a:gd name="T42" fmla="*/ 0 w 1076"/>
                    <a:gd name="T43" fmla="*/ 0 h 1088"/>
                    <a:gd name="T44" fmla="*/ 0 w 1076"/>
                    <a:gd name="T45" fmla="*/ 0 h 1088"/>
                    <a:gd name="T46" fmla="*/ 0 w 1076"/>
                    <a:gd name="T47" fmla="*/ 0 h 1088"/>
                    <a:gd name="T48" fmla="*/ 0 w 1076"/>
                    <a:gd name="T49" fmla="*/ 0 h 1088"/>
                    <a:gd name="T50" fmla="*/ 0 w 1076"/>
                    <a:gd name="T51" fmla="*/ 0 h 1088"/>
                    <a:gd name="T52" fmla="*/ 0 w 1076"/>
                    <a:gd name="T53" fmla="*/ 0 h 1088"/>
                    <a:gd name="T54" fmla="*/ 0 w 1076"/>
                    <a:gd name="T55" fmla="*/ 0 h 1088"/>
                    <a:gd name="T56" fmla="*/ 0 w 1076"/>
                    <a:gd name="T57" fmla="*/ 0 h 1088"/>
                    <a:gd name="T58" fmla="*/ 0 w 1076"/>
                    <a:gd name="T59" fmla="*/ 0 h 1088"/>
                    <a:gd name="T60" fmla="*/ 0 w 1076"/>
                    <a:gd name="T61" fmla="*/ 0 h 1088"/>
                    <a:gd name="T62" fmla="*/ 0 w 1076"/>
                    <a:gd name="T63" fmla="*/ 0 h 1088"/>
                    <a:gd name="T64" fmla="*/ 0 w 1076"/>
                    <a:gd name="T65" fmla="*/ 0 h 1088"/>
                    <a:gd name="T66" fmla="*/ 0 w 1076"/>
                    <a:gd name="T67" fmla="*/ 0 h 1088"/>
                    <a:gd name="T68" fmla="*/ 0 w 1076"/>
                    <a:gd name="T69" fmla="*/ 0 h 1088"/>
                    <a:gd name="T70" fmla="*/ 0 w 1076"/>
                    <a:gd name="T71" fmla="*/ 0 h 1088"/>
                    <a:gd name="T72" fmla="*/ 0 w 1076"/>
                    <a:gd name="T73" fmla="*/ 0 h 1088"/>
                    <a:gd name="T74" fmla="*/ 0 w 1076"/>
                    <a:gd name="T75" fmla="*/ 0 h 10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088"/>
                    <a:gd name="T116" fmla="*/ 1076 w 1076"/>
                    <a:gd name="T117" fmla="*/ 1088 h 10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088">
                      <a:moveTo>
                        <a:pt x="0" y="1040"/>
                      </a:moveTo>
                      <a:lnTo>
                        <a:pt x="1028" y="0"/>
                      </a:lnTo>
                      <a:lnTo>
                        <a:pt x="1030" y="1"/>
                      </a:lnTo>
                      <a:lnTo>
                        <a:pt x="1033" y="4"/>
                      </a:lnTo>
                      <a:lnTo>
                        <a:pt x="1035" y="7"/>
                      </a:lnTo>
                      <a:lnTo>
                        <a:pt x="1040" y="11"/>
                      </a:lnTo>
                      <a:lnTo>
                        <a:pt x="1044" y="14"/>
                      </a:lnTo>
                      <a:lnTo>
                        <a:pt x="1049" y="18"/>
                      </a:lnTo>
                      <a:lnTo>
                        <a:pt x="1053" y="23"/>
                      </a:lnTo>
                      <a:lnTo>
                        <a:pt x="1058" y="29"/>
                      </a:lnTo>
                      <a:lnTo>
                        <a:pt x="1062" y="33"/>
                      </a:lnTo>
                      <a:lnTo>
                        <a:pt x="1066" y="37"/>
                      </a:lnTo>
                      <a:lnTo>
                        <a:pt x="1070" y="41"/>
                      </a:lnTo>
                      <a:lnTo>
                        <a:pt x="1072" y="43"/>
                      </a:lnTo>
                      <a:lnTo>
                        <a:pt x="1075" y="46"/>
                      </a:lnTo>
                      <a:lnTo>
                        <a:pt x="1076" y="48"/>
                      </a:lnTo>
                      <a:lnTo>
                        <a:pt x="49" y="1088"/>
                      </a:lnTo>
                      <a:lnTo>
                        <a:pt x="47" y="1088"/>
                      </a:lnTo>
                      <a:lnTo>
                        <a:pt x="46" y="1087"/>
                      </a:lnTo>
                      <a:lnTo>
                        <a:pt x="43" y="1085"/>
                      </a:lnTo>
                      <a:lnTo>
                        <a:pt x="41" y="1082"/>
                      </a:lnTo>
                      <a:lnTo>
                        <a:pt x="36" y="1079"/>
                      </a:lnTo>
                      <a:lnTo>
                        <a:pt x="32" y="1075"/>
                      </a:lnTo>
                      <a:lnTo>
                        <a:pt x="27" y="1071"/>
                      </a:lnTo>
                      <a:lnTo>
                        <a:pt x="22" y="1066"/>
                      </a:lnTo>
                      <a:lnTo>
                        <a:pt x="18" y="1062"/>
                      </a:lnTo>
                      <a:lnTo>
                        <a:pt x="13" y="1057"/>
                      </a:lnTo>
                      <a:lnTo>
                        <a:pt x="9" y="1053"/>
                      </a:lnTo>
                      <a:lnTo>
                        <a:pt x="5" y="1049"/>
                      </a:lnTo>
                      <a:lnTo>
                        <a:pt x="3" y="1046"/>
                      </a:lnTo>
                      <a:lnTo>
                        <a:pt x="1" y="1043"/>
                      </a:lnTo>
                      <a:lnTo>
                        <a:pt x="0" y="1041"/>
                      </a:lnTo>
                      <a:lnTo>
                        <a:pt x="0" y="104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21" name="Freeform 227"/>
                <p:cNvSpPr>
                  <a:spLocks/>
                </p:cNvSpPr>
                <p:nvPr/>
              </p:nvSpPr>
              <p:spPr bwMode="auto">
                <a:xfrm>
                  <a:off x="3803" y="1762"/>
                  <a:ext cx="108" cy="119"/>
                </a:xfrm>
                <a:custGeom>
                  <a:avLst/>
                  <a:gdLst>
                    <a:gd name="T0" fmla="*/ 0 w 1076"/>
                    <a:gd name="T1" fmla="*/ 0 h 1088"/>
                    <a:gd name="T2" fmla="*/ 0 w 1076"/>
                    <a:gd name="T3" fmla="*/ 0 h 1088"/>
                    <a:gd name="T4" fmla="*/ 0 w 1076"/>
                    <a:gd name="T5" fmla="*/ 0 h 1088"/>
                    <a:gd name="T6" fmla="*/ 0 w 1076"/>
                    <a:gd name="T7" fmla="*/ 0 h 1088"/>
                    <a:gd name="T8" fmla="*/ 0 w 1076"/>
                    <a:gd name="T9" fmla="*/ 0 h 1088"/>
                    <a:gd name="T10" fmla="*/ 0 w 1076"/>
                    <a:gd name="T11" fmla="*/ 0 h 1088"/>
                    <a:gd name="T12" fmla="*/ 0 w 1076"/>
                    <a:gd name="T13" fmla="*/ 0 h 1088"/>
                    <a:gd name="T14" fmla="*/ 0 w 1076"/>
                    <a:gd name="T15" fmla="*/ 0 h 1088"/>
                    <a:gd name="T16" fmla="*/ 0 w 1076"/>
                    <a:gd name="T17" fmla="*/ 0 h 1088"/>
                    <a:gd name="T18" fmla="*/ 0 w 1076"/>
                    <a:gd name="T19" fmla="*/ 0 h 1088"/>
                    <a:gd name="T20" fmla="*/ 0 w 1076"/>
                    <a:gd name="T21" fmla="*/ 0 h 1088"/>
                    <a:gd name="T22" fmla="*/ 0 w 1076"/>
                    <a:gd name="T23" fmla="*/ 0 h 1088"/>
                    <a:gd name="T24" fmla="*/ 0 w 1076"/>
                    <a:gd name="T25" fmla="*/ 0 h 1088"/>
                    <a:gd name="T26" fmla="*/ 0 w 1076"/>
                    <a:gd name="T27" fmla="*/ 0 h 1088"/>
                    <a:gd name="T28" fmla="*/ 0 w 1076"/>
                    <a:gd name="T29" fmla="*/ 0 h 1088"/>
                    <a:gd name="T30" fmla="*/ 0 w 1076"/>
                    <a:gd name="T31" fmla="*/ 0 h 1088"/>
                    <a:gd name="T32" fmla="*/ 0 w 1076"/>
                    <a:gd name="T33" fmla="*/ 0 h 1088"/>
                    <a:gd name="T34" fmla="*/ 0 w 1076"/>
                    <a:gd name="T35" fmla="*/ 0 h 1088"/>
                    <a:gd name="T36" fmla="*/ 0 w 1076"/>
                    <a:gd name="T37" fmla="*/ 0 h 1088"/>
                    <a:gd name="T38" fmla="*/ 0 w 1076"/>
                    <a:gd name="T39" fmla="*/ 0 h 1088"/>
                    <a:gd name="T40" fmla="*/ 0 w 1076"/>
                    <a:gd name="T41" fmla="*/ 0 h 1088"/>
                    <a:gd name="T42" fmla="*/ 0 w 1076"/>
                    <a:gd name="T43" fmla="*/ 0 h 1088"/>
                    <a:gd name="T44" fmla="*/ 0 w 1076"/>
                    <a:gd name="T45" fmla="*/ 0 h 1088"/>
                    <a:gd name="T46" fmla="*/ 0 w 1076"/>
                    <a:gd name="T47" fmla="*/ 0 h 1088"/>
                    <a:gd name="T48" fmla="*/ 0 w 1076"/>
                    <a:gd name="T49" fmla="*/ 0 h 1088"/>
                    <a:gd name="T50" fmla="*/ 0 w 1076"/>
                    <a:gd name="T51" fmla="*/ 0 h 1088"/>
                    <a:gd name="T52" fmla="*/ 0 w 1076"/>
                    <a:gd name="T53" fmla="*/ 0 h 1088"/>
                    <a:gd name="T54" fmla="*/ 0 w 1076"/>
                    <a:gd name="T55" fmla="*/ 0 h 1088"/>
                    <a:gd name="T56" fmla="*/ 0 w 1076"/>
                    <a:gd name="T57" fmla="*/ 0 h 1088"/>
                    <a:gd name="T58" fmla="*/ 0 w 1076"/>
                    <a:gd name="T59" fmla="*/ 0 h 1088"/>
                    <a:gd name="T60" fmla="*/ 0 w 1076"/>
                    <a:gd name="T61" fmla="*/ 0 h 1088"/>
                    <a:gd name="T62" fmla="*/ 0 w 1076"/>
                    <a:gd name="T63" fmla="*/ 0 h 1088"/>
                    <a:gd name="T64" fmla="*/ 0 w 1076"/>
                    <a:gd name="T65" fmla="*/ 0 h 1088"/>
                    <a:gd name="T66" fmla="*/ 0 w 1076"/>
                    <a:gd name="T67" fmla="*/ 0 h 1088"/>
                    <a:gd name="T68" fmla="*/ 0 w 1076"/>
                    <a:gd name="T69" fmla="*/ 0 h 1088"/>
                    <a:gd name="T70" fmla="*/ 0 w 1076"/>
                    <a:gd name="T71" fmla="*/ 0 h 1088"/>
                    <a:gd name="T72" fmla="*/ 0 w 1076"/>
                    <a:gd name="T73" fmla="*/ 0 h 1088"/>
                    <a:gd name="T74" fmla="*/ 0 w 1076"/>
                    <a:gd name="T75" fmla="*/ 0 h 10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1088"/>
                    <a:gd name="T116" fmla="*/ 1076 w 1076"/>
                    <a:gd name="T117" fmla="*/ 1088 h 10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1088">
                      <a:moveTo>
                        <a:pt x="0" y="1040"/>
                      </a:moveTo>
                      <a:lnTo>
                        <a:pt x="1028" y="0"/>
                      </a:lnTo>
                      <a:lnTo>
                        <a:pt x="1030" y="1"/>
                      </a:lnTo>
                      <a:lnTo>
                        <a:pt x="1033" y="4"/>
                      </a:lnTo>
                      <a:lnTo>
                        <a:pt x="1035" y="7"/>
                      </a:lnTo>
                      <a:lnTo>
                        <a:pt x="1040" y="11"/>
                      </a:lnTo>
                      <a:lnTo>
                        <a:pt x="1044" y="14"/>
                      </a:lnTo>
                      <a:lnTo>
                        <a:pt x="1049" y="18"/>
                      </a:lnTo>
                      <a:lnTo>
                        <a:pt x="1053" y="23"/>
                      </a:lnTo>
                      <a:lnTo>
                        <a:pt x="1058" y="29"/>
                      </a:lnTo>
                      <a:lnTo>
                        <a:pt x="1062" y="33"/>
                      </a:lnTo>
                      <a:lnTo>
                        <a:pt x="1066" y="37"/>
                      </a:lnTo>
                      <a:lnTo>
                        <a:pt x="1070" y="41"/>
                      </a:lnTo>
                      <a:lnTo>
                        <a:pt x="1072" y="43"/>
                      </a:lnTo>
                      <a:lnTo>
                        <a:pt x="1075" y="46"/>
                      </a:lnTo>
                      <a:lnTo>
                        <a:pt x="1076" y="48"/>
                      </a:lnTo>
                      <a:lnTo>
                        <a:pt x="49" y="1088"/>
                      </a:lnTo>
                      <a:lnTo>
                        <a:pt x="47" y="1088"/>
                      </a:lnTo>
                      <a:lnTo>
                        <a:pt x="46" y="1087"/>
                      </a:lnTo>
                      <a:lnTo>
                        <a:pt x="43" y="1085"/>
                      </a:lnTo>
                      <a:lnTo>
                        <a:pt x="41" y="1082"/>
                      </a:lnTo>
                      <a:lnTo>
                        <a:pt x="36" y="1079"/>
                      </a:lnTo>
                      <a:lnTo>
                        <a:pt x="32" y="1075"/>
                      </a:lnTo>
                      <a:lnTo>
                        <a:pt x="27" y="1071"/>
                      </a:lnTo>
                      <a:lnTo>
                        <a:pt x="22" y="1066"/>
                      </a:lnTo>
                      <a:lnTo>
                        <a:pt x="18" y="1062"/>
                      </a:lnTo>
                      <a:lnTo>
                        <a:pt x="13" y="1057"/>
                      </a:lnTo>
                      <a:lnTo>
                        <a:pt x="9" y="1053"/>
                      </a:lnTo>
                      <a:lnTo>
                        <a:pt x="5" y="1049"/>
                      </a:lnTo>
                      <a:lnTo>
                        <a:pt x="3" y="1046"/>
                      </a:lnTo>
                      <a:lnTo>
                        <a:pt x="1" y="1043"/>
                      </a:lnTo>
                      <a:lnTo>
                        <a:pt x="0" y="1041"/>
                      </a:lnTo>
                      <a:lnTo>
                        <a:pt x="0" y="104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22" name="Freeform 228"/>
                <p:cNvSpPr>
                  <a:spLocks/>
                </p:cNvSpPr>
                <p:nvPr/>
              </p:nvSpPr>
              <p:spPr bwMode="auto">
                <a:xfrm>
                  <a:off x="3409" y="1033"/>
                  <a:ext cx="244" cy="185"/>
                </a:xfrm>
                <a:custGeom>
                  <a:avLst/>
                  <a:gdLst>
                    <a:gd name="T0" fmla="*/ 0 w 2427"/>
                    <a:gd name="T1" fmla="*/ 0 h 1691"/>
                    <a:gd name="T2" fmla="*/ 0 w 2427"/>
                    <a:gd name="T3" fmla="*/ 0 h 1691"/>
                    <a:gd name="T4" fmla="*/ 0 w 2427"/>
                    <a:gd name="T5" fmla="*/ 0 h 1691"/>
                    <a:gd name="T6" fmla="*/ 0 w 2427"/>
                    <a:gd name="T7" fmla="*/ 0 h 1691"/>
                    <a:gd name="T8" fmla="*/ 0 w 2427"/>
                    <a:gd name="T9" fmla="*/ 0 h 1691"/>
                    <a:gd name="T10" fmla="*/ 0 60000 65536"/>
                    <a:gd name="T11" fmla="*/ 0 60000 65536"/>
                    <a:gd name="T12" fmla="*/ 0 60000 65536"/>
                    <a:gd name="T13" fmla="*/ 0 60000 65536"/>
                    <a:gd name="T14" fmla="*/ 0 60000 65536"/>
                    <a:gd name="T15" fmla="*/ 0 w 2427"/>
                    <a:gd name="T16" fmla="*/ 0 h 1691"/>
                    <a:gd name="T17" fmla="*/ 2427 w 2427"/>
                    <a:gd name="T18" fmla="*/ 1691 h 1691"/>
                  </a:gdLst>
                  <a:ahLst/>
                  <a:cxnLst>
                    <a:cxn ang="T10">
                      <a:pos x="T0" y="T1"/>
                    </a:cxn>
                    <a:cxn ang="T11">
                      <a:pos x="T2" y="T3"/>
                    </a:cxn>
                    <a:cxn ang="T12">
                      <a:pos x="T4" y="T5"/>
                    </a:cxn>
                    <a:cxn ang="T13">
                      <a:pos x="T6" y="T7"/>
                    </a:cxn>
                    <a:cxn ang="T14">
                      <a:pos x="T8" y="T9"/>
                    </a:cxn>
                  </a:cxnLst>
                  <a:rect l="T15" t="T16" r="T17" b="T18"/>
                  <a:pathLst>
                    <a:path w="2427" h="1691">
                      <a:moveTo>
                        <a:pt x="1913" y="1691"/>
                      </a:moveTo>
                      <a:lnTo>
                        <a:pt x="0" y="1677"/>
                      </a:lnTo>
                      <a:lnTo>
                        <a:pt x="455" y="0"/>
                      </a:lnTo>
                      <a:lnTo>
                        <a:pt x="2427" y="77"/>
                      </a:lnTo>
                      <a:lnTo>
                        <a:pt x="1913" y="169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23" name="Freeform 229"/>
                <p:cNvSpPr>
                  <a:spLocks/>
                </p:cNvSpPr>
                <p:nvPr/>
              </p:nvSpPr>
              <p:spPr bwMode="auto">
                <a:xfrm>
                  <a:off x="3409" y="1033"/>
                  <a:ext cx="244" cy="185"/>
                </a:xfrm>
                <a:custGeom>
                  <a:avLst/>
                  <a:gdLst>
                    <a:gd name="T0" fmla="*/ 0 w 2427"/>
                    <a:gd name="T1" fmla="*/ 0 h 1691"/>
                    <a:gd name="T2" fmla="*/ 0 w 2427"/>
                    <a:gd name="T3" fmla="*/ 0 h 1691"/>
                    <a:gd name="T4" fmla="*/ 0 w 2427"/>
                    <a:gd name="T5" fmla="*/ 0 h 1691"/>
                    <a:gd name="T6" fmla="*/ 0 w 2427"/>
                    <a:gd name="T7" fmla="*/ 0 h 1691"/>
                    <a:gd name="T8" fmla="*/ 0 w 2427"/>
                    <a:gd name="T9" fmla="*/ 0 h 1691"/>
                    <a:gd name="T10" fmla="*/ 0 60000 65536"/>
                    <a:gd name="T11" fmla="*/ 0 60000 65536"/>
                    <a:gd name="T12" fmla="*/ 0 60000 65536"/>
                    <a:gd name="T13" fmla="*/ 0 60000 65536"/>
                    <a:gd name="T14" fmla="*/ 0 60000 65536"/>
                    <a:gd name="T15" fmla="*/ 0 w 2427"/>
                    <a:gd name="T16" fmla="*/ 0 h 1691"/>
                    <a:gd name="T17" fmla="*/ 2427 w 2427"/>
                    <a:gd name="T18" fmla="*/ 1691 h 1691"/>
                  </a:gdLst>
                  <a:ahLst/>
                  <a:cxnLst>
                    <a:cxn ang="T10">
                      <a:pos x="T0" y="T1"/>
                    </a:cxn>
                    <a:cxn ang="T11">
                      <a:pos x="T2" y="T3"/>
                    </a:cxn>
                    <a:cxn ang="T12">
                      <a:pos x="T4" y="T5"/>
                    </a:cxn>
                    <a:cxn ang="T13">
                      <a:pos x="T6" y="T7"/>
                    </a:cxn>
                    <a:cxn ang="T14">
                      <a:pos x="T8" y="T9"/>
                    </a:cxn>
                  </a:cxnLst>
                  <a:rect l="T15" t="T16" r="T17" b="T18"/>
                  <a:pathLst>
                    <a:path w="2427" h="1691">
                      <a:moveTo>
                        <a:pt x="1913" y="1691"/>
                      </a:moveTo>
                      <a:lnTo>
                        <a:pt x="0" y="1677"/>
                      </a:lnTo>
                      <a:lnTo>
                        <a:pt x="455" y="0"/>
                      </a:lnTo>
                      <a:lnTo>
                        <a:pt x="2427" y="77"/>
                      </a:lnTo>
                      <a:lnTo>
                        <a:pt x="1913" y="169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24" name="Line 230"/>
                <p:cNvSpPr>
                  <a:spLocks noChangeShapeType="1"/>
                </p:cNvSpPr>
                <p:nvPr/>
              </p:nvSpPr>
              <p:spPr bwMode="auto">
                <a:xfrm flipH="1" flipV="1">
                  <a:off x="3591" y="1200"/>
                  <a:ext cx="11" cy="1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5" name="Line 231"/>
                <p:cNvSpPr>
                  <a:spLocks noChangeShapeType="1"/>
                </p:cNvSpPr>
                <p:nvPr/>
              </p:nvSpPr>
              <p:spPr bwMode="auto">
                <a:xfrm flipV="1">
                  <a:off x="3409" y="1200"/>
                  <a:ext cx="182" cy="1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6" name="Line 232"/>
                <p:cNvSpPr>
                  <a:spLocks noChangeShapeType="1"/>
                </p:cNvSpPr>
                <p:nvPr/>
              </p:nvSpPr>
              <p:spPr bwMode="auto">
                <a:xfrm flipV="1">
                  <a:off x="3591" y="1042"/>
                  <a:ext cx="62" cy="15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7" name="Line 233"/>
                <p:cNvSpPr>
                  <a:spLocks noChangeShapeType="1"/>
                </p:cNvSpPr>
                <p:nvPr/>
              </p:nvSpPr>
              <p:spPr bwMode="auto">
                <a:xfrm flipH="1" flipV="1">
                  <a:off x="3455" y="1033"/>
                  <a:ext cx="136" cy="16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28" name="Oval 234"/>
                <p:cNvSpPr>
                  <a:spLocks noChangeArrowheads="1"/>
                </p:cNvSpPr>
                <p:nvPr/>
              </p:nvSpPr>
              <p:spPr bwMode="auto">
                <a:xfrm>
                  <a:off x="3529" y="1734"/>
                  <a:ext cx="48" cy="52"/>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29" name="Freeform 235"/>
                <p:cNvSpPr>
                  <a:spLocks/>
                </p:cNvSpPr>
                <p:nvPr/>
              </p:nvSpPr>
              <p:spPr bwMode="auto">
                <a:xfrm>
                  <a:off x="3939" y="1611"/>
                  <a:ext cx="109" cy="119"/>
                </a:xfrm>
                <a:custGeom>
                  <a:avLst/>
                  <a:gdLst>
                    <a:gd name="T0" fmla="*/ 0 w 1080"/>
                    <a:gd name="T1" fmla="*/ 0 h 1090"/>
                    <a:gd name="T2" fmla="*/ 0 w 1080"/>
                    <a:gd name="T3" fmla="*/ 0 h 1090"/>
                    <a:gd name="T4" fmla="*/ 0 w 1080"/>
                    <a:gd name="T5" fmla="*/ 0 h 1090"/>
                    <a:gd name="T6" fmla="*/ 0 w 1080"/>
                    <a:gd name="T7" fmla="*/ 0 h 1090"/>
                    <a:gd name="T8" fmla="*/ 0 w 1080"/>
                    <a:gd name="T9" fmla="*/ 0 h 1090"/>
                    <a:gd name="T10" fmla="*/ 0 w 1080"/>
                    <a:gd name="T11" fmla="*/ 0 h 1090"/>
                    <a:gd name="T12" fmla="*/ 0 w 1080"/>
                    <a:gd name="T13" fmla="*/ 0 h 1090"/>
                    <a:gd name="T14" fmla="*/ 0 w 1080"/>
                    <a:gd name="T15" fmla="*/ 0 h 1090"/>
                    <a:gd name="T16" fmla="*/ 0 w 1080"/>
                    <a:gd name="T17" fmla="*/ 0 h 1090"/>
                    <a:gd name="T18" fmla="*/ 0 w 1080"/>
                    <a:gd name="T19" fmla="*/ 0 h 1090"/>
                    <a:gd name="T20" fmla="*/ 0 w 1080"/>
                    <a:gd name="T21" fmla="*/ 0 h 1090"/>
                    <a:gd name="T22" fmla="*/ 0 w 1080"/>
                    <a:gd name="T23" fmla="*/ 0 h 1090"/>
                    <a:gd name="T24" fmla="*/ 0 w 1080"/>
                    <a:gd name="T25" fmla="*/ 0 h 1090"/>
                    <a:gd name="T26" fmla="*/ 0 w 1080"/>
                    <a:gd name="T27" fmla="*/ 0 h 1090"/>
                    <a:gd name="T28" fmla="*/ 0 w 1080"/>
                    <a:gd name="T29" fmla="*/ 0 h 1090"/>
                    <a:gd name="T30" fmla="*/ 0 w 1080"/>
                    <a:gd name="T31" fmla="*/ 0 h 1090"/>
                    <a:gd name="T32" fmla="*/ 0 w 1080"/>
                    <a:gd name="T33" fmla="*/ 0 h 1090"/>
                    <a:gd name="T34" fmla="*/ 0 w 1080"/>
                    <a:gd name="T35" fmla="*/ 0 h 1090"/>
                    <a:gd name="T36" fmla="*/ 0 w 1080"/>
                    <a:gd name="T37" fmla="*/ 0 h 1090"/>
                    <a:gd name="T38" fmla="*/ 0 w 1080"/>
                    <a:gd name="T39" fmla="*/ 0 h 1090"/>
                    <a:gd name="T40" fmla="*/ 0 w 1080"/>
                    <a:gd name="T41" fmla="*/ 0 h 1090"/>
                    <a:gd name="T42" fmla="*/ 0 w 1080"/>
                    <a:gd name="T43" fmla="*/ 0 h 10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0"/>
                    <a:gd name="T67" fmla="*/ 0 h 1090"/>
                    <a:gd name="T68" fmla="*/ 1080 w 1080"/>
                    <a:gd name="T69" fmla="*/ 1090 h 10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0" h="1090">
                      <a:moveTo>
                        <a:pt x="1080" y="47"/>
                      </a:moveTo>
                      <a:lnTo>
                        <a:pt x="49" y="1090"/>
                      </a:lnTo>
                      <a:lnTo>
                        <a:pt x="0" y="1043"/>
                      </a:lnTo>
                      <a:lnTo>
                        <a:pt x="1032" y="0"/>
                      </a:lnTo>
                      <a:lnTo>
                        <a:pt x="1034" y="1"/>
                      </a:lnTo>
                      <a:lnTo>
                        <a:pt x="1036" y="3"/>
                      </a:lnTo>
                      <a:lnTo>
                        <a:pt x="1039" y="5"/>
                      </a:lnTo>
                      <a:lnTo>
                        <a:pt x="1043" y="10"/>
                      </a:lnTo>
                      <a:lnTo>
                        <a:pt x="1047" y="13"/>
                      </a:lnTo>
                      <a:lnTo>
                        <a:pt x="1052" y="18"/>
                      </a:lnTo>
                      <a:lnTo>
                        <a:pt x="1057" y="22"/>
                      </a:lnTo>
                      <a:lnTo>
                        <a:pt x="1061" y="27"/>
                      </a:lnTo>
                      <a:lnTo>
                        <a:pt x="1066" y="31"/>
                      </a:lnTo>
                      <a:lnTo>
                        <a:pt x="1069" y="36"/>
                      </a:lnTo>
                      <a:lnTo>
                        <a:pt x="1074" y="39"/>
                      </a:lnTo>
                      <a:lnTo>
                        <a:pt x="1076" y="43"/>
                      </a:lnTo>
                      <a:lnTo>
                        <a:pt x="1078" y="45"/>
                      </a:lnTo>
                      <a:lnTo>
                        <a:pt x="1080" y="46"/>
                      </a:lnTo>
                      <a:lnTo>
                        <a:pt x="1080" y="4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30" name="Freeform 236"/>
                <p:cNvSpPr>
                  <a:spLocks/>
                </p:cNvSpPr>
                <p:nvPr/>
              </p:nvSpPr>
              <p:spPr bwMode="auto">
                <a:xfrm>
                  <a:off x="3939" y="1611"/>
                  <a:ext cx="109" cy="119"/>
                </a:xfrm>
                <a:custGeom>
                  <a:avLst/>
                  <a:gdLst>
                    <a:gd name="T0" fmla="*/ 0 w 1080"/>
                    <a:gd name="T1" fmla="*/ 0 h 1090"/>
                    <a:gd name="T2" fmla="*/ 0 w 1080"/>
                    <a:gd name="T3" fmla="*/ 0 h 1090"/>
                    <a:gd name="T4" fmla="*/ 0 w 1080"/>
                    <a:gd name="T5" fmla="*/ 0 h 1090"/>
                    <a:gd name="T6" fmla="*/ 0 w 1080"/>
                    <a:gd name="T7" fmla="*/ 0 h 1090"/>
                    <a:gd name="T8" fmla="*/ 0 w 1080"/>
                    <a:gd name="T9" fmla="*/ 0 h 1090"/>
                    <a:gd name="T10" fmla="*/ 0 w 1080"/>
                    <a:gd name="T11" fmla="*/ 0 h 1090"/>
                    <a:gd name="T12" fmla="*/ 0 w 1080"/>
                    <a:gd name="T13" fmla="*/ 0 h 1090"/>
                    <a:gd name="T14" fmla="*/ 0 w 1080"/>
                    <a:gd name="T15" fmla="*/ 0 h 1090"/>
                    <a:gd name="T16" fmla="*/ 0 w 1080"/>
                    <a:gd name="T17" fmla="*/ 0 h 1090"/>
                    <a:gd name="T18" fmla="*/ 0 w 1080"/>
                    <a:gd name="T19" fmla="*/ 0 h 1090"/>
                    <a:gd name="T20" fmla="*/ 0 w 1080"/>
                    <a:gd name="T21" fmla="*/ 0 h 1090"/>
                    <a:gd name="T22" fmla="*/ 0 w 1080"/>
                    <a:gd name="T23" fmla="*/ 0 h 1090"/>
                    <a:gd name="T24" fmla="*/ 0 w 1080"/>
                    <a:gd name="T25" fmla="*/ 0 h 1090"/>
                    <a:gd name="T26" fmla="*/ 0 w 1080"/>
                    <a:gd name="T27" fmla="*/ 0 h 1090"/>
                    <a:gd name="T28" fmla="*/ 0 w 1080"/>
                    <a:gd name="T29" fmla="*/ 0 h 1090"/>
                    <a:gd name="T30" fmla="*/ 0 w 1080"/>
                    <a:gd name="T31" fmla="*/ 0 h 1090"/>
                    <a:gd name="T32" fmla="*/ 0 w 1080"/>
                    <a:gd name="T33" fmla="*/ 0 h 1090"/>
                    <a:gd name="T34" fmla="*/ 0 w 1080"/>
                    <a:gd name="T35" fmla="*/ 0 h 1090"/>
                    <a:gd name="T36" fmla="*/ 0 w 1080"/>
                    <a:gd name="T37" fmla="*/ 0 h 1090"/>
                    <a:gd name="T38" fmla="*/ 0 w 1080"/>
                    <a:gd name="T39" fmla="*/ 0 h 1090"/>
                    <a:gd name="T40" fmla="*/ 0 w 1080"/>
                    <a:gd name="T41" fmla="*/ 0 h 1090"/>
                    <a:gd name="T42" fmla="*/ 0 w 1080"/>
                    <a:gd name="T43" fmla="*/ 0 h 10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80"/>
                    <a:gd name="T67" fmla="*/ 0 h 1090"/>
                    <a:gd name="T68" fmla="*/ 1080 w 1080"/>
                    <a:gd name="T69" fmla="*/ 1090 h 10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80" h="1090">
                      <a:moveTo>
                        <a:pt x="1080" y="47"/>
                      </a:moveTo>
                      <a:lnTo>
                        <a:pt x="49" y="1090"/>
                      </a:lnTo>
                      <a:lnTo>
                        <a:pt x="0" y="1043"/>
                      </a:lnTo>
                      <a:lnTo>
                        <a:pt x="1032" y="0"/>
                      </a:lnTo>
                      <a:lnTo>
                        <a:pt x="1034" y="1"/>
                      </a:lnTo>
                      <a:lnTo>
                        <a:pt x="1036" y="3"/>
                      </a:lnTo>
                      <a:lnTo>
                        <a:pt x="1039" y="5"/>
                      </a:lnTo>
                      <a:lnTo>
                        <a:pt x="1043" y="10"/>
                      </a:lnTo>
                      <a:lnTo>
                        <a:pt x="1047" y="13"/>
                      </a:lnTo>
                      <a:lnTo>
                        <a:pt x="1052" y="18"/>
                      </a:lnTo>
                      <a:lnTo>
                        <a:pt x="1057" y="22"/>
                      </a:lnTo>
                      <a:lnTo>
                        <a:pt x="1061" y="27"/>
                      </a:lnTo>
                      <a:lnTo>
                        <a:pt x="1066" y="31"/>
                      </a:lnTo>
                      <a:lnTo>
                        <a:pt x="1069" y="36"/>
                      </a:lnTo>
                      <a:lnTo>
                        <a:pt x="1074" y="39"/>
                      </a:lnTo>
                      <a:lnTo>
                        <a:pt x="1076" y="43"/>
                      </a:lnTo>
                      <a:lnTo>
                        <a:pt x="1078" y="45"/>
                      </a:lnTo>
                      <a:lnTo>
                        <a:pt x="1080" y="46"/>
                      </a:lnTo>
                      <a:lnTo>
                        <a:pt x="1080" y="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31" name="Freeform 237"/>
                <p:cNvSpPr>
                  <a:spLocks/>
                </p:cNvSpPr>
                <p:nvPr/>
              </p:nvSpPr>
              <p:spPr bwMode="auto">
                <a:xfrm>
                  <a:off x="3784" y="1019"/>
                  <a:ext cx="245" cy="185"/>
                </a:xfrm>
                <a:custGeom>
                  <a:avLst/>
                  <a:gdLst>
                    <a:gd name="T0" fmla="*/ 0 w 2433"/>
                    <a:gd name="T1" fmla="*/ 0 h 1701"/>
                    <a:gd name="T2" fmla="*/ 0 w 2433"/>
                    <a:gd name="T3" fmla="*/ 0 h 1701"/>
                    <a:gd name="T4" fmla="*/ 0 w 2433"/>
                    <a:gd name="T5" fmla="*/ 0 h 1701"/>
                    <a:gd name="T6" fmla="*/ 0 w 2433"/>
                    <a:gd name="T7" fmla="*/ 0 h 1701"/>
                    <a:gd name="T8" fmla="*/ 0 w 2433"/>
                    <a:gd name="T9" fmla="*/ 0 h 1701"/>
                    <a:gd name="T10" fmla="*/ 0 w 2433"/>
                    <a:gd name="T11" fmla="*/ 0 h 1701"/>
                    <a:gd name="T12" fmla="*/ 0 60000 65536"/>
                    <a:gd name="T13" fmla="*/ 0 60000 65536"/>
                    <a:gd name="T14" fmla="*/ 0 60000 65536"/>
                    <a:gd name="T15" fmla="*/ 0 60000 65536"/>
                    <a:gd name="T16" fmla="*/ 0 60000 65536"/>
                    <a:gd name="T17" fmla="*/ 0 60000 65536"/>
                    <a:gd name="T18" fmla="*/ 0 w 2433"/>
                    <a:gd name="T19" fmla="*/ 0 h 1701"/>
                    <a:gd name="T20" fmla="*/ 2433 w 2433"/>
                    <a:gd name="T21" fmla="*/ 1701 h 1701"/>
                  </a:gdLst>
                  <a:ahLst/>
                  <a:cxnLst>
                    <a:cxn ang="T12">
                      <a:pos x="T0" y="T1"/>
                    </a:cxn>
                    <a:cxn ang="T13">
                      <a:pos x="T2" y="T3"/>
                    </a:cxn>
                    <a:cxn ang="T14">
                      <a:pos x="T4" y="T5"/>
                    </a:cxn>
                    <a:cxn ang="T15">
                      <a:pos x="T6" y="T7"/>
                    </a:cxn>
                    <a:cxn ang="T16">
                      <a:pos x="T8" y="T9"/>
                    </a:cxn>
                    <a:cxn ang="T17">
                      <a:pos x="T10" y="T11"/>
                    </a:cxn>
                  </a:cxnLst>
                  <a:rect l="T18" t="T19" r="T20" b="T21"/>
                  <a:pathLst>
                    <a:path w="2433" h="1701">
                      <a:moveTo>
                        <a:pt x="1775" y="1701"/>
                      </a:moveTo>
                      <a:lnTo>
                        <a:pt x="1952" y="1528"/>
                      </a:lnTo>
                      <a:lnTo>
                        <a:pt x="2433" y="82"/>
                      </a:lnTo>
                      <a:lnTo>
                        <a:pt x="610" y="0"/>
                      </a:lnTo>
                      <a:lnTo>
                        <a:pt x="0" y="1683"/>
                      </a:lnTo>
                      <a:lnTo>
                        <a:pt x="1775" y="170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32" name="Freeform 238"/>
                <p:cNvSpPr>
                  <a:spLocks/>
                </p:cNvSpPr>
                <p:nvPr/>
              </p:nvSpPr>
              <p:spPr bwMode="auto">
                <a:xfrm>
                  <a:off x="3784" y="1019"/>
                  <a:ext cx="245" cy="185"/>
                </a:xfrm>
                <a:custGeom>
                  <a:avLst/>
                  <a:gdLst>
                    <a:gd name="T0" fmla="*/ 0 w 2433"/>
                    <a:gd name="T1" fmla="*/ 0 h 1701"/>
                    <a:gd name="T2" fmla="*/ 0 w 2433"/>
                    <a:gd name="T3" fmla="*/ 0 h 1701"/>
                    <a:gd name="T4" fmla="*/ 0 w 2433"/>
                    <a:gd name="T5" fmla="*/ 0 h 1701"/>
                    <a:gd name="T6" fmla="*/ 0 w 2433"/>
                    <a:gd name="T7" fmla="*/ 0 h 1701"/>
                    <a:gd name="T8" fmla="*/ 0 w 2433"/>
                    <a:gd name="T9" fmla="*/ 0 h 1701"/>
                    <a:gd name="T10" fmla="*/ 0 w 2433"/>
                    <a:gd name="T11" fmla="*/ 0 h 1701"/>
                    <a:gd name="T12" fmla="*/ 0 60000 65536"/>
                    <a:gd name="T13" fmla="*/ 0 60000 65536"/>
                    <a:gd name="T14" fmla="*/ 0 60000 65536"/>
                    <a:gd name="T15" fmla="*/ 0 60000 65536"/>
                    <a:gd name="T16" fmla="*/ 0 60000 65536"/>
                    <a:gd name="T17" fmla="*/ 0 60000 65536"/>
                    <a:gd name="T18" fmla="*/ 0 w 2433"/>
                    <a:gd name="T19" fmla="*/ 0 h 1701"/>
                    <a:gd name="T20" fmla="*/ 2433 w 2433"/>
                    <a:gd name="T21" fmla="*/ 1701 h 1701"/>
                  </a:gdLst>
                  <a:ahLst/>
                  <a:cxnLst>
                    <a:cxn ang="T12">
                      <a:pos x="T0" y="T1"/>
                    </a:cxn>
                    <a:cxn ang="T13">
                      <a:pos x="T2" y="T3"/>
                    </a:cxn>
                    <a:cxn ang="T14">
                      <a:pos x="T4" y="T5"/>
                    </a:cxn>
                    <a:cxn ang="T15">
                      <a:pos x="T6" y="T7"/>
                    </a:cxn>
                    <a:cxn ang="T16">
                      <a:pos x="T8" y="T9"/>
                    </a:cxn>
                    <a:cxn ang="T17">
                      <a:pos x="T10" y="T11"/>
                    </a:cxn>
                  </a:cxnLst>
                  <a:rect l="T18" t="T19" r="T20" b="T21"/>
                  <a:pathLst>
                    <a:path w="2433" h="1701">
                      <a:moveTo>
                        <a:pt x="1775" y="1701"/>
                      </a:moveTo>
                      <a:lnTo>
                        <a:pt x="1952" y="1528"/>
                      </a:lnTo>
                      <a:lnTo>
                        <a:pt x="2433" y="82"/>
                      </a:lnTo>
                      <a:lnTo>
                        <a:pt x="610" y="0"/>
                      </a:lnTo>
                      <a:lnTo>
                        <a:pt x="0" y="1683"/>
                      </a:lnTo>
                      <a:lnTo>
                        <a:pt x="1775" y="170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33" name="Line 239"/>
                <p:cNvSpPr>
                  <a:spLocks noChangeShapeType="1"/>
                </p:cNvSpPr>
                <p:nvPr/>
              </p:nvSpPr>
              <p:spPr bwMode="auto">
                <a:xfrm flipV="1">
                  <a:off x="3784" y="1185"/>
                  <a:ext cx="196"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34" name="Line 240"/>
                <p:cNvSpPr>
                  <a:spLocks noChangeShapeType="1"/>
                </p:cNvSpPr>
                <p:nvPr/>
              </p:nvSpPr>
              <p:spPr bwMode="auto">
                <a:xfrm flipH="1" flipV="1">
                  <a:off x="3845" y="1019"/>
                  <a:ext cx="135" cy="16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35" name="Oval 241"/>
                <p:cNvSpPr>
                  <a:spLocks noChangeArrowheads="1"/>
                </p:cNvSpPr>
                <p:nvPr/>
              </p:nvSpPr>
              <p:spPr bwMode="auto">
                <a:xfrm>
                  <a:off x="3901" y="1720"/>
                  <a:ext cx="49" cy="5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36" name="Freeform 242"/>
                <p:cNvSpPr>
                  <a:spLocks/>
                </p:cNvSpPr>
                <p:nvPr/>
              </p:nvSpPr>
              <p:spPr bwMode="auto">
                <a:xfrm>
                  <a:off x="3300" y="1469"/>
                  <a:ext cx="243" cy="174"/>
                </a:xfrm>
                <a:custGeom>
                  <a:avLst/>
                  <a:gdLst>
                    <a:gd name="T0" fmla="*/ 0 w 2413"/>
                    <a:gd name="T1" fmla="*/ 0 h 1591"/>
                    <a:gd name="T2" fmla="*/ 0 w 2413"/>
                    <a:gd name="T3" fmla="*/ 0 h 1591"/>
                    <a:gd name="T4" fmla="*/ 0 w 2413"/>
                    <a:gd name="T5" fmla="*/ 0 h 1591"/>
                    <a:gd name="T6" fmla="*/ 0 w 2413"/>
                    <a:gd name="T7" fmla="*/ 0 h 1591"/>
                    <a:gd name="T8" fmla="*/ 0 w 2413"/>
                    <a:gd name="T9" fmla="*/ 0 h 1591"/>
                    <a:gd name="T10" fmla="*/ 0 w 2413"/>
                    <a:gd name="T11" fmla="*/ 0 h 1591"/>
                    <a:gd name="T12" fmla="*/ 0 w 2413"/>
                    <a:gd name="T13" fmla="*/ 0 h 1591"/>
                    <a:gd name="T14" fmla="*/ 0 60000 65536"/>
                    <a:gd name="T15" fmla="*/ 0 60000 65536"/>
                    <a:gd name="T16" fmla="*/ 0 60000 65536"/>
                    <a:gd name="T17" fmla="*/ 0 60000 65536"/>
                    <a:gd name="T18" fmla="*/ 0 60000 65536"/>
                    <a:gd name="T19" fmla="*/ 0 60000 65536"/>
                    <a:gd name="T20" fmla="*/ 0 60000 65536"/>
                    <a:gd name="T21" fmla="*/ 0 w 2413"/>
                    <a:gd name="T22" fmla="*/ 0 h 1591"/>
                    <a:gd name="T23" fmla="*/ 2413 w 2413"/>
                    <a:gd name="T24" fmla="*/ 1591 h 15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13" h="1591">
                      <a:moveTo>
                        <a:pt x="1944" y="1455"/>
                      </a:moveTo>
                      <a:lnTo>
                        <a:pt x="1752" y="1591"/>
                      </a:lnTo>
                      <a:lnTo>
                        <a:pt x="0" y="1585"/>
                      </a:lnTo>
                      <a:lnTo>
                        <a:pt x="407" y="78"/>
                      </a:lnTo>
                      <a:lnTo>
                        <a:pt x="698" y="52"/>
                      </a:lnTo>
                      <a:lnTo>
                        <a:pt x="2413" y="0"/>
                      </a:lnTo>
                      <a:lnTo>
                        <a:pt x="1944" y="145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37" name="Freeform 243"/>
                <p:cNvSpPr>
                  <a:spLocks/>
                </p:cNvSpPr>
                <p:nvPr/>
              </p:nvSpPr>
              <p:spPr bwMode="auto">
                <a:xfrm>
                  <a:off x="3300" y="1469"/>
                  <a:ext cx="243" cy="174"/>
                </a:xfrm>
                <a:custGeom>
                  <a:avLst/>
                  <a:gdLst>
                    <a:gd name="T0" fmla="*/ 0 w 2413"/>
                    <a:gd name="T1" fmla="*/ 0 h 1591"/>
                    <a:gd name="T2" fmla="*/ 0 w 2413"/>
                    <a:gd name="T3" fmla="*/ 0 h 1591"/>
                    <a:gd name="T4" fmla="*/ 0 w 2413"/>
                    <a:gd name="T5" fmla="*/ 0 h 1591"/>
                    <a:gd name="T6" fmla="*/ 0 w 2413"/>
                    <a:gd name="T7" fmla="*/ 0 h 1591"/>
                    <a:gd name="T8" fmla="*/ 0 w 2413"/>
                    <a:gd name="T9" fmla="*/ 0 h 1591"/>
                    <a:gd name="T10" fmla="*/ 0 w 2413"/>
                    <a:gd name="T11" fmla="*/ 0 h 1591"/>
                    <a:gd name="T12" fmla="*/ 0 w 2413"/>
                    <a:gd name="T13" fmla="*/ 0 h 1591"/>
                    <a:gd name="T14" fmla="*/ 0 60000 65536"/>
                    <a:gd name="T15" fmla="*/ 0 60000 65536"/>
                    <a:gd name="T16" fmla="*/ 0 60000 65536"/>
                    <a:gd name="T17" fmla="*/ 0 60000 65536"/>
                    <a:gd name="T18" fmla="*/ 0 60000 65536"/>
                    <a:gd name="T19" fmla="*/ 0 60000 65536"/>
                    <a:gd name="T20" fmla="*/ 0 60000 65536"/>
                    <a:gd name="T21" fmla="*/ 0 w 2413"/>
                    <a:gd name="T22" fmla="*/ 0 h 1591"/>
                    <a:gd name="T23" fmla="*/ 2413 w 2413"/>
                    <a:gd name="T24" fmla="*/ 1591 h 15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13" h="1591">
                      <a:moveTo>
                        <a:pt x="1944" y="1455"/>
                      </a:moveTo>
                      <a:lnTo>
                        <a:pt x="1752" y="1591"/>
                      </a:lnTo>
                      <a:lnTo>
                        <a:pt x="0" y="1585"/>
                      </a:lnTo>
                      <a:lnTo>
                        <a:pt x="407" y="78"/>
                      </a:lnTo>
                      <a:lnTo>
                        <a:pt x="698" y="52"/>
                      </a:lnTo>
                      <a:lnTo>
                        <a:pt x="2413" y="0"/>
                      </a:lnTo>
                      <a:lnTo>
                        <a:pt x="1944" y="145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38" name="Line 244"/>
                <p:cNvSpPr>
                  <a:spLocks noChangeShapeType="1"/>
                </p:cNvSpPr>
                <p:nvPr/>
              </p:nvSpPr>
              <p:spPr bwMode="auto">
                <a:xfrm flipV="1">
                  <a:off x="3476" y="1469"/>
                  <a:ext cx="67" cy="17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39" name="Line 245"/>
                <p:cNvSpPr>
                  <a:spLocks noChangeShapeType="1"/>
                </p:cNvSpPr>
                <p:nvPr/>
              </p:nvSpPr>
              <p:spPr bwMode="auto">
                <a:xfrm flipH="1" flipV="1">
                  <a:off x="3341" y="1477"/>
                  <a:ext cx="135" cy="16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40" name="Line 246"/>
                <p:cNvSpPr>
                  <a:spLocks noChangeShapeType="1"/>
                </p:cNvSpPr>
                <p:nvPr/>
              </p:nvSpPr>
              <p:spPr bwMode="auto">
                <a:xfrm flipH="1">
                  <a:off x="3341" y="1469"/>
                  <a:ext cx="202"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41" name="Oval 247"/>
                <p:cNvSpPr>
                  <a:spLocks noChangeArrowheads="1"/>
                </p:cNvSpPr>
                <p:nvPr/>
              </p:nvSpPr>
              <p:spPr bwMode="auto">
                <a:xfrm>
                  <a:off x="4013" y="1295"/>
                  <a:ext cx="49" cy="53"/>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42" name="Freeform 248"/>
                <p:cNvSpPr>
                  <a:spLocks/>
                </p:cNvSpPr>
                <p:nvPr/>
              </p:nvSpPr>
              <p:spPr bwMode="auto">
                <a:xfrm>
                  <a:off x="3567" y="1625"/>
                  <a:ext cx="109" cy="119"/>
                </a:xfrm>
                <a:custGeom>
                  <a:avLst/>
                  <a:gdLst>
                    <a:gd name="T0" fmla="*/ 0 w 1074"/>
                    <a:gd name="T1" fmla="*/ 0 h 1091"/>
                    <a:gd name="T2" fmla="*/ 0 w 1074"/>
                    <a:gd name="T3" fmla="*/ 0 h 1091"/>
                    <a:gd name="T4" fmla="*/ 0 w 1074"/>
                    <a:gd name="T5" fmla="*/ 0 h 1091"/>
                    <a:gd name="T6" fmla="*/ 0 w 1074"/>
                    <a:gd name="T7" fmla="*/ 0 h 1091"/>
                    <a:gd name="T8" fmla="*/ 0 w 1074"/>
                    <a:gd name="T9" fmla="*/ 0 h 1091"/>
                    <a:gd name="T10" fmla="*/ 0 w 1074"/>
                    <a:gd name="T11" fmla="*/ 0 h 1091"/>
                    <a:gd name="T12" fmla="*/ 0 w 1074"/>
                    <a:gd name="T13" fmla="*/ 0 h 1091"/>
                    <a:gd name="T14" fmla="*/ 0 w 1074"/>
                    <a:gd name="T15" fmla="*/ 0 h 1091"/>
                    <a:gd name="T16" fmla="*/ 0 w 1074"/>
                    <a:gd name="T17" fmla="*/ 0 h 1091"/>
                    <a:gd name="T18" fmla="*/ 0 w 1074"/>
                    <a:gd name="T19" fmla="*/ 0 h 1091"/>
                    <a:gd name="T20" fmla="*/ 0 w 1074"/>
                    <a:gd name="T21" fmla="*/ 0 h 1091"/>
                    <a:gd name="T22" fmla="*/ 0 w 1074"/>
                    <a:gd name="T23" fmla="*/ 0 h 1091"/>
                    <a:gd name="T24" fmla="*/ 0 w 1074"/>
                    <a:gd name="T25" fmla="*/ 0 h 1091"/>
                    <a:gd name="T26" fmla="*/ 0 w 1074"/>
                    <a:gd name="T27" fmla="*/ 0 h 1091"/>
                    <a:gd name="T28" fmla="*/ 0 w 1074"/>
                    <a:gd name="T29" fmla="*/ 0 h 1091"/>
                    <a:gd name="T30" fmla="*/ 0 w 1074"/>
                    <a:gd name="T31" fmla="*/ 0 h 1091"/>
                    <a:gd name="T32" fmla="*/ 0 w 1074"/>
                    <a:gd name="T33" fmla="*/ 0 h 1091"/>
                    <a:gd name="T34" fmla="*/ 0 w 1074"/>
                    <a:gd name="T35" fmla="*/ 0 h 1091"/>
                    <a:gd name="T36" fmla="*/ 0 w 1074"/>
                    <a:gd name="T37" fmla="*/ 0 h 1091"/>
                    <a:gd name="T38" fmla="*/ 0 w 1074"/>
                    <a:gd name="T39" fmla="*/ 0 h 1091"/>
                    <a:gd name="T40" fmla="*/ 0 w 1074"/>
                    <a:gd name="T41" fmla="*/ 0 h 1091"/>
                    <a:gd name="T42" fmla="*/ 0 w 1074"/>
                    <a:gd name="T43" fmla="*/ 0 h 1091"/>
                    <a:gd name="T44" fmla="*/ 0 w 1074"/>
                    <a:gd name="T45" fmla="*/ 0 h 1091"/>
                    <a:gd name="T46" fmla="*/ 0 w 1074"/>
                    <a:gd name="T47" fmla="*/ 0 h 1091"/>
                    <a:gd name="T48" fmla="*/ 0 w 1074"/>
                    <a:gd name="T49" fmla="*/ 0 h 1091"/>
                    <a:gd name="T50" fmla="*/ 0 w 1074"/>
                    <a:gd name="T51" fmla="*/ 0 h 1091"/>
                    <a:gd name="T52" fmla="*/ 0 w 1074"/>
                    <a:gd name="T53" fmla="*/ 0 h 1091"/>
                    <a:gd name="T54" fmla="*/ 0 w 1074"/>
                    <a:gd name="T55" fmla="*/ 0 h 1091"/>
                    <a:gd name="T56" fmla="*/ 0 w 1074"/>
                    <a:gd name="T57" fmla="*/ 0 h 1091"/>
                    <a:gd name="T58" fmla="*/ 0 w 1074"/>
                    <a:gd name="T59" fmla="*/ 0 h 1091"/>
                    <a:gd name="T60" fmla="*/ 0 w 1074"/>
                    <a:gd name="T61" fmla="*/ 0 h 1091"/>
                    <a:gd name="T62" fmla="*/ 0 w 1074"/>
                    <a:gd name="T63" fmla="*/ 0 h 1091"/>
                    <a:gd name="T64" fmla="*/ 0 w 1074"/>
                    <a:gd name="T65" fmla="*/ 0 h 1091"/>
                    <a:gd name="T66" fmla="*/ 0 w 1074"/>
                    <a:gd name="T67" fmla="*/ 0 h 1091"/>
                    <a:gd name="T68" fmla="*/ 0 w 1074"/>
                    <a:gd name="T69" fmla="*/ 0 h 1091"/>
                    <a:gd name="T70" fmla="*/ 0 w 1074"/>
                    <a:gd name="T71" fmla="*/ 0 h 1091"/>
                    <a:gd name="T72" fmla="*/ 0 w 1074"/>
                    <a:gd name="T73" fmla="*/ 0 h 1091"/>
                    <a:gd name="T74" fmla="*/ 0 w 1074"/>
                    <a:gd name="T75" fmla="*/ 0 h 10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1"/>
                    <a:gd name="T116" fmla="*/ 1074 w 1074"/>
                    <a:gd name="T117" fmla="*/ 1091 h 10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1">
                      <a:moveTo>
                        <a:pt x="0" y="1043"/>
                      </a:moveTo>
                      <a:lnTo>
                        <a:pt x="1026" y="0"/>
                      </a:lnTo>
                      <a:lnTo>
                        <a:pt x="1027" y="0"/>
                      </a:lnTo>
                      <a:lnTo>
                        <a:pt x="1028" y="1"/>
                      </a:lnTo>
                      <a:lnTo>
                        <a:pt x="1030" y="3"/>
                      </a:lnTo>
                      <a:lnTo>
                        <a:pt x="1034" y="6"/>
                      </a:lnTo>
                      <a:lnTo>
                        <a:pt x="1038" y="9"/>
                      </a:lnTo>
                      <a:lnTo>
                        <a:pt x="1043" y="14"/>
                      </a:lnTo>
                      <a:lnTo>
                        <a:pt x="1047" y="17"/>
                      </a:lnTo>
                      <a:lnTo>
                        <a:pt x="1052" y="23"/>
                      </a:lnTo>
                      <a:lnTo>
                        <a:pt x="1056" y="27"/>
                      </a:lnTo>
                      <a:lnTo>
                        <a:pt x="1061" y="32"/>
                      </a:lnTo>
                      <a:lnTo>
                        <a:pt x="1064" y="35"/>
                      </a:lnTo>
                      <a:lnTo>
                        <a:pt x="1069" y="40"/>
                      </a:lnTo>
                      <a:lnTo>
                        <a:pt x="1071" y="43"/>
                      </a:lnTo>
                      <a:lnTo>
                        <a:pt x="1073" y="45"/>
                      </a:lnTo>
                      <a:lnTo>
                        <a:pt x="1074" y="46"/>
                      </a:lnTo>
                      <a:lnTo>
                        <a:pt x="1074" y="48"/>
                      </a:lnTo>
                      <a:lnTo>
                        <a:pt x="48" y="1091"/>
                      </a:lnTo>
                      <a:lnTo>
                        <a:pt x="47" y="1091"/>
                      </a:lnTo>
                      <a:lnTo>
                        <a:pt x="45" y="1090"/>
                      </a:lnTo>
                      <a:lnTo>
                        <a:pt x="43" y="1088"/>
                      </a:lnTo>
                      <a:lnTo>
                        <a:pt x="39" y="1085"/>
                      </a:lnTo>
                      <a:lnTo>
                        <a:pt x="35" y="1083"/>
                      </a:lnTo>
                      <a:lnTo>
                        <a:pt x="30" y="1078"/>
                      </a:lnTo>
                      <a:lnTo>
                        <a:pt x="26" y="1074"/>
                      </a:lnTo>
                      <a:lnTo>
                        <a:pt x="21" y="1069"/>
                      </a:lnTo>
                      <a:lnTo>
                        <a:pt x="17" y="1065"/>
                      </a:lnTo>
                      <a:lnTo>
                        <a:pt x="12" y="1060"/>
                      </a:lnTo>
                      <a:lnTo>
                        <a:pt x="9" y="1056"/>
                      </a:lnTo>
                      <a:lnTo>
                        <a:pt x="5" y="1052"/>
                      </a:lnTo>
                      <a:lnTo>
                        <a:pt x="2" y="1049"/>
                      </a:lnTo>
                      <a:lnTo>
                        <a:pt x="1" y="1045"/>
                      </a:lnTo>
                      <a:lnTo>
                        <a:pt x="0" y="1044"/>
                      </a:lnTo>
                      <a:lnTo>
                        <a:pt x="0" y="104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43" name="Freeform 249"/>
                <p:cNvSpPr>
                  <a:spLocks/>
                </p:cNvSpPr>
                <p:nvPr/>
              </p:nvSpPr>
              <p:spPr bwMode="auto">
                <a:xfrm>
                  <a:off x="3567" y="1625"/>
                  <a:ext cx="109" cy="119"/>
                </a:xfrm>
                <a:custGeom>
                  <a:avLst/>
                  <a:gdLst>
                    <a:gd name="T0" fmla="*/ 0 w 1074"/>
                    <a:gd name="T1" fmla="*/ 0 h 1091"/>
                    <a:gd name="T2" fmla="*/ 0 w 1074"/>
                    <a:gd name="T3" fmla="*/ 0 h 1091"/>
                    <a:gd name="T4" fmla="*/ 0 w 1074"/>
                    <a:gd name="T5" fmla="*/ 0 h 1091"/>
                    <a:gd name="T6" fmla="*/ 0 w 1074"/>
                    <a:gd name="T7" fmla="*/ 0 h 1091"/>
                    <a:gd name="T8" fmla="*/ 0 w 1074"/>
                    <a:gd name="T9" fmla="*/ 0 h 1091"/>
                    <a:gd name="T10" fmla="*/ 0 w 1074"/>
                    <a:gd name="T11" fmla="*/ 0 h 1091"/>
                    <a:gd name="T12" fmla="*/ 0 w 1074"/>
                    <a:gd name="T13" fmla="*/ 0 h 1091"/>
                    <a:gd name="T14" fmla="*/ 0 w 1074"/>
                    <a:gd name="T15" fmla="*/ 0 h 1091"/>
                    <a:gd name="T16" fmla="*/ 0 w 1074"/>
                    <a:gd name="T17" fmla="*/ 0 h 1091"/>
                    <a:gd name="T18" fmla="*/ 0 w 1074"/>
                    <a:gd name="T19" fmla="*/ 0 h 1091"/>
                    <a:gd name="T20" fmla="*/ 0 w 1074"/>
                    <a:gd name="T21" fmla="*/ 0 h 1091"/>
                    <a:gd name="T22" fmla="*/ 0 w 1074"/>
                    <a:gd name="T23" fmla="*/ 0 h 1091"/>
                    <a:gd name="T24" fmla="*/ 0 w 1074"/>
                    <a:gd name="T25" fmla="*/ 0 h 1091"/>
                    <a:gd name="T26" fmla="*/ 0 w 1074"/>
                    <a:gd name="T27" fmla="*/ 0 h 1091"/>
                    <a:gd name="T28" fmla="*/ 0 w 1074"/>
                    <a:gd name="T29" fmla="*/ 0 h 1091"/>
                    <a:gd name="T30" fmla="*/ 0 w 1074"/>
                    <a:gd name="T31" fmla="*/ 0 h 1091"/>
                    <a:gd name="T32" fmla="*/ 0 w 1074"/>
                    <a:gd name="T33" fmla="*/ 0 h 1091"/>
                    <a:gd name="T34" fmla="*/ 0 w 1074"/>
                    <a:gd name="T35" fmla="*/ 0 h 1091"/>
                    <a:gd name="T36" fmla="*/ 0 w 1074"/>
                    <a:gd name="T37" fmla="*/ 0 h 1091"/>
                    <a:gd name="T38" fmla="*/ 0 w 1074"/>
                    <a:gd name="T39" fmla="*/ 0 h 1091"/>
                    <a:gd name="T40" fmla="*/ 0 w 1074"/>
                    <a:gd name="T41" fmla="*/ 0 h 1091"/>
                    <a:gd name="T42" fmla="*/ 0 w 1074"/>
                    <a:gd name="T43" fmla="*/ 0 h 1091"/>
                    <a:gd name="T44" fmla="*/ 0 w 1074"/>
                    <a:gd name="T45" fmla="*/ 0 h 1091"/>
                    <a:gd name="T46" fmla="*/ 0 w 1074"/>
                    <a:gd name="T47" fmla="*/ 0 h 1091"/>
                    <a:gd name="T48" fmla="*/ 0 w 1074"/>
                    <a:gd name="T49" fmla="*/ 0 h 1091"/>
                    <a:gd name="T50" fmla="*/ 0 w 1074"/>
                    <a:gd name="T51" fmla="*/ 0 h 1091"/>
                    <a:gd name="T52" fmla="*/ 0 w 1074"/>
                    <a:gd name="T53" fmla="*/ 0 h 1091"/>
                    <a:gd name="T54" fmla="*/ 0 w 1074"/>
                    <a:gd name="T55" fmla="*/ 0 h 1091"/>
                    <a:gd name="T56" fmla="*/ 0 w 1074"/>
                    <a:gd name="T57" fmla="*/ 0 h 1091"/>
                    <a:gd name="T58" fmla="*/ 0 w 1074"/>
                    <a:gd name="T59" fmla="*/ 0 h 1091"/>
                    <a:gd name="T60" fmla="*/ 0 w 1074"/>
                    <a:gd name="T61" fmla="*/ 0 h 1091"/>
                    <a:gd name="T62" fmla="*/ 0 w 1074"/>
                    <a:gd name="T63" fmla="*/ 0 h 1091"/>
                    <a:gd name="T64" fmla="*/ 0 w 1074"/>
                    <a:gd name="T65" fmla="*/ 0 h 1091"/>
                    <a:gd name="T66" fmla="*/ 0 w 1074"/>
                    <a:gd name="T67" fmla="*/ 0 h 1091"/>
                    <a:gd name="T68" fmla="*/ 0 w 1074"/>
                    <a:gd name="T69" fmla="*/ 0 h 1091"/>
                    <a:gd name="T70" fmla="*/ 0 w 1074"/>
                    <a:gd name="T71" fmla="*/ 0 h 1091"/>
                    <a:gd name="T72" fmla="*/ 0 w 1074"/>
                    <a:gd name="T73" fmla="*/ 0 h 1091"/>
                    <a:gd name="T74" fmla="*/ 0 w 1074"/>
                    <a:gd name="T75" fmla="*/ 0 h 10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91"/>
                    <a:gd name="T116" fmla="*/ 1074 w 1074"/>
                    <a:gd name="T117" fmla="*/ 1091 h 10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91">
                      <a:moveTo>
                        <a:pt x="0" y="1043"/>
                      </a:moveTo>
                      <a:lnTo>
                        <a:pt x="1026" y="0"/>
                      </a:lnTo>
                      <a:lnTo>
                        <a:pt x="1027" y="0"/>
                      </a:lnTo>
                      <a:lnTo>
                        <a:pt x="1028" y="1"/>
                      </a:lnTo>
                      <a:lnTo>
                        <a:pt x="1030" y="3"/>
                      </a:lnTo>
                      <a:lnTo>
                        <a:pt x="1034" y="6"/>
                      </a:lnTo>
                      <a:lnTo>
                        <a:pt x="1038" y="9"/>
                      </a:lnTo>
                      <a:lnTo>
                        <a:pt x="1043" y="14"/>
                      </a:lnTo>
                      <a:lnTo>
                        <a:pt x="1047" y="17"/>
                      </a:lnTo>
                      <a:lnTo>
                        <a:pt x="1052" y="23"/>
                      </a:lnTo>
                      <a:lnTo>
                        <a:pt x="1056" y="27"/>
                      </a:lnTo>
                      <a:lnTo>
                        <a:pt x="1061" y="32"/>
                      </a:lnTo>
                      <a:lnTo>
                        <a:pt x="1064" y="35"/>
                      </a:lnTo>
                      <a:lnTo>
                        <a:pt x="1069" y="40"/>
                      </a:lnTo>
                      <a:lnTo>
                        <a:pt x="1071" y="43"/>
                      </a:lnTo>
                      <a:lnTo>
                        <a:pt x="1073" y="45"/>
                      </a:lnTo>
                      <a:lnTo>
                        <a:pt x="1074" y="46"/>
                      </a:lnTo>
                      <a:lnTo>
                        <a:pt x="1074" y="48"/>
                      </a:lnTo>
                      <a:lnTo>
                        <a:pt x="48" y="1091"/>
                      </a:lnTo>
                      <a:lnTo>
                        <a:pt x="47" y="1091"/>
                      </a:lnTo>
                      <a:lnTo>
                        <a:pt x="45" y="1090"/>
                      </a:lnTo>
                      <a:lnTo>
                        <a:pt x="43" y="1088"/>
                      </a:lnTo>
                      <a:lnTo>
                        <a:pt x="39" y="1085"/>
                      </a:lnTo>
                      <a:lnTo>
                        <a:pt x="35" y="1083"/>
                      </a:lnTo>
                      <a:lnTo>
                        <a:pt x="30" y="1078"/>
                      </a:lnTo>
                      <a:lnTo>
                        <a:pt x="26" y="1074"/>
                      </a:lnTo>
                      <a:lnTo>
                        <a:pt x="21" y="1069"/>
                      </a:lnTo>
                      <a:lnTo>
                        <a:pt x="17" y="1065"/>
                      </a:lnTo>
                      <a:lnTo>
                        <a:pt x="12" y="1060"/>
                      </a:lnTo>
                      <a:lnTo>
                        <a:pt x="9" y="1056"/>
                      </a:lnTo>
                      <a:lnTo>
                        <a:pt x="5" y="1052"/>
                      </a:lnTo>
                      <a:lnTo>
                        <a:pt x="2" y="1049"/>
                      </a:lnTo>
                      <a:lnTo>
                        <a:pt x="1" y="1045"/>
                      </a:lnTo>
                      <a:lnTo>
                        <a:pt x="0" y="1044"/>
                      </a:lnTo>
                      <a:lnTo>
                        <a:pt x="0" y="104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44" name="Freeform 250"/>
                <p:cNvSpPr>
                  <a:spLocks/>
                </p:cNvSpPr>
                <p:nvPr/>
              </p:nvSpPr>
              <p:spPr bwMode="auto">
                <a:xfrm>
                  <a:off x="3670" y="1625"/>
                  <a:ext cx="6" cy="6"/>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2" y="25"/>
                      </a:moveTo>
                      <a:lnTo>
                        <a:pt x="18" y="20"/>
                      </a:lnTo>
                      <a:lnTo>
                        <a:pt x="13" y="16"/>
                      </a:lnTo>
                      <a:lnTo>
                        <a:pt x="10" y="11"/>
                      </a:lnTo>
                      <a:lnTo>
                        <a:pt x="6" y="8"/>
                      </a:lnTo>
                      <a:lnTo>
                        <a:pt x="3" y="4"/>
                      </a:lnTo>
                      <a:lnTo>
                        <a:pt x="1" y="2"/>
                      </a:lnTo>
                      <a:lnTo>
                        <a:pt x="0" y="0"/>
                      </a:lnTo>
                      <a:lnTo>
                        <a:pt x="1" y="0"/>
                      </a:lnTo>
                      <a:lnTo>
                        <a:pt x="2" y="1"/>
                      </a:lnTo>
                      <a:lnTo>
                        <a:pt x="4" y="3"/>
                      </a:lnTo>
                      <a:lnTo>
                        <a:pt x="8" y="6"/>
                      </a:lnTo>
                      <a:lnTo>
                        <a:pt x="12" y="9"/>
                      </a:lnTo>
                      <a:lnTo>
                        <a:pt x="17" y="14"/>
                      </a:lnTo>
                      <a:lnTo>
                        <a:pt x="21" y="17"/>
                      </a:lnTo>
                      <a:lnTo>
                        <a:pt x="26" y="23"/>
                      </a:lnTo>
                      <a:lnTo>
                        <a:pt x="30" y="27"/>
                      </a:lnTo>
                      <a:lnTo>
                        <a:pt x="35" y="32"/>
                      </a:lnTo>
                      <a:lnTo>
                        <a:pt x="38" y="35"/>
                      </a:lnTo>
                      <a:lnTo>
                        <a:pt x="43" y="40"/>
                      </a:lnTo>
                      <a:lnTo>
                        <a:pt x="45" y="43"/>
                      </a:lnTo>
                      <a:lnTo>
                        <a:pt x="47" y="45"/>
                      </a:lnTo>
                      <a:lnTo>
                        <a:pt x="48" y="46"/>
                      </a:lnTo>
                      <a:lnTo>
                        <a:pt x="48" y="48"/>
                      </a:lnTo>
                      <a:lnTo>
                        <a:pt x="47" y="48"/>
                      </a:lnTo>
                      <a:lnTo>
                        <a:pt x="46" y="46"/>
                      </a:lnTo>
                      <a:lnTo>
                        <a:pt x="44" y="44"/>
                      </a:lnTo>
                      <a:lnTo>
                        <a:pt x="40" y="42"/>
                      </a:lnTo>
                      <a:lnTo>
                        <a:pt x="36" y="39"/>
                      </a:lnTo>
                      <a:lnTo>
                        <a:pt x="33" y="34"/>
                      </a:lnTo>
                      <a:lnTo>
                        <a:pt x="28" y="29"/>
                      </a:lnTo>
                      <a:lnTo>
                        <a:pt x="22" y="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45" name="Freeform 251"/>
                <p:cNvSpPr>
                  <a:spLocks/>
                </p:cNvSpPr>
                <p:nvPr/>
              </p:nvSpPr>
              <p:spPr bwMode="auto">
                <a:xfrm>
                  <a:off x="3670" y="1625"/>
                  <a:ext cx="6" cy="6"/>
                </a:xfrm>
                <a:custGeom>
                  <a:avLst/>
                  <a:gdLst>
                    <a:gd name="T0" fmla="*/ 0 w 48"/>
                    <a:gd name="T1" fmla="*/ 0 h 48"/>
                    <a:gd name="T2" fmla="*/ 0 w 48"/>
                    <a:gd name="T3" fmla="*/ 0 h 48"/>
                    <a:gd name="T4" fmla="*/ 0 w 48"/>
                    <a:gd name="T5" fmla="*/ 0 h 48"/>
                    <a:gd name="T6" fmla="*/ 0 w 48"/>
                    <a:gd name="T7" fmla="*/ 0 h 48"/>
                    <a:gd name="T8" fmla="*/ 0 w 48"/>
                    <a:gd name="T9" fmla="*/ 0 h 48"/>
                    <a:gd name="T10" fmla="*/ 0 w 48"/>
                    <a:gd name="T11" fmla="*/ 0 h 48"/>
                    <a:gd name="T12" fmla="*/ 0 w 48"/>
                    <a:gd name="T13" fmla="*/ 0 h 48"/>
                    <a:gd name="T14" fmla="*/ 0 w 48"/>
                    <a:gd name="T15" fmla="*/ 0 h 48"/>
                    <a:gd name="T16" fmla="*/ 0 w 48"/>
                    <a:gd name="T17" fmla="*/ 0 h 48"/>
                    <a:gd name="T18" fmla="*/ 0 w 48"/>
                    <a:gd name="T19" fmla="*/ 0 h 48"/>
                    <a:gd name="T20" fmla="*/ 0 w 48"/>
                    <a:gd name="T21" fmla="*/ 0 h 48"/>
                    <a:gd name="T22" fmla="*/ 0 w 48"/>
                    <a:gd name="T23" fmla="*/ 0 h 48"/>
                    <a:gd name="T24" fmla="*/ 0 w 48"/>
                    <a:gd name="T25" fmla="*/ 0 h 48"/>
                    <a:gd name="T26" fmla="*/ 0 w 48"/>
                    <a:gd name="T27" fmla="*/ 0 h 48"/>
                    <a:gd name="T28" fmla="*/ 0 w 48"/>
                    <a:gd name="T29" fmla="*/ 0 h 48"/>
                    <a:gd name="T30" fmla="*/ 0 w 48"/>
                    <a:gd name="T31" fmla="*/ 0 h 48"/>
                    <a:gd name="T32" fmla="*/ 0 w 48"/>
                    <a:gd name="T33" fmla="*/ 0 h 48"/>
                    <a:gd name="T34" fmla="*/ 0 w 48"/>
                    <a:gd name="T35" fmla="*/ 0 h 48"/>
                    <a:gd name="T36" fmla="*/ 0 w 48"/>
                    <a:gd name="T37" fmla="*/ 0 h 48"/>
                    <a:gd name="T38" fmla="*/ 0 w 48"/>
                    <a:gd name="T39" fmla="*/ 0 h 48"/>
                    <a:gd name="T40" fmla="*/ 0 w 48"/>
                    <a:gd name="T41" fmla="*/ 0 h 48"/>
                    <a:gd name="T42" fmla="*/ 0 w 48"/>
                    <a:gd name="T43" fmla="*/ 0 h 48"/>
                    <a:gd name="T44" fmla="*/ 0 w 48"/>
                    <a:gd name="T45" fmla="*/ 0 h 48"/>
                    <a:gd name="T46" fmla="*/ 0 w 48"/>
                    <a:gd name="T47" fmla="*/ 0 h 48"/>
                    <a:gd name="T48" fmla="*/ 0 w 48"/>
                    <a:gd name="T49" fmla="*/ 0 h 48"/>
                    <a:gd name="T50" fmla="*/ 0 w 48"/>
                    <a:gd name="T51" fmla="*/ 0 h 48"/>
                    <a:gd name="T52" fmla="*/ 0 w 48"/>
                    <a:gd name="T53" fmla="*/ 0 h 48"/>
                    <a:gd name="T54" fmla="*/ 0 w 48"/>
                    <a:gd name="T55" fmla="*/ 0 h 48"/>
                    <a:gd name="T56" fmla="*/ 0 w 48"/>
                    <a:gd name="T57" fmla="*/ 0 h 48"/>
                    <a:gd name="T58" fmla="*/ 0 w 48"/>
                    <a:gd name="T59" fmla="*/ 0 h 48"/>
                    <a:gd name="T60" fmla="*/ 0 w 48"/>
                    <a:gd name="T61" fmla="*/ 0 h 48"/>
                    <a:gd name="T62" fmla="*/ 0 w 48"/>
                    <a:gd name="T63" fmla="*/ 0 h 48"/>
                    <a:gd name="T64" fmla="*/ 0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2" y="25"/>
                      </a:moveTo>
                      <a:lnTo>
                        <a:pt x="18" y="20"/>
                      </a:lnTo>
                      <a:lnTo>
                        <a:pt x="13" y="16"/>
                      </a:lnTo>
                      <a:lnTo>
                        <a:pt x="10" y="11"/>
                      </a:lnTo>
                      <a:lnTo>
                        <a:pt x="6" y="8"/>
                      </a:lnTo>
                      <a:lnTo>
                        <a:pt x="3" y="4"/>
                      </a:lnTo>
                      <a:lnTo>
                        <a:pt x="1" y="2"/>
                      </a:lnTo>
                      <a:lnTo>
                        <a:pt x="0" y="0"/>
                      </a:lnTo>
                      <a:lnTo>
                        <a:pt x="1" y="0"/>
                      </a:lnTo>
                      <a:lnTo>
                        <a:pt x="2" y="1"/>
                      </a:lnTo>
                      <a:lnTo>
                        <a:pt x="4" y="3"/>
                      </a:lnTo>
                      <a:lnTo>
                        <a:pt x="8" y="6"/>
                      </a:lnTo>
                      <a:lnTo>
                        <a:pt x="12" y="9"/>
                      </a:lnTo>
                      <a:lnTo>
                        <a:pt x="17" y="14"/>
                      </a:lnTo>
                      <a:lnTo>
                        <a:pt x="21" y="17"/>
                      </a:lnTo>
                      <a:lnTo>
                        <a:pt x="26" y="23"/>
                      </a:lnTo>
                      <a:lnTo>
                        <a:pt x="30" y="27"/>
                      </a:lnTo>
                      <a:lnTo>
                        <a:pt x="35" y="32"/>
                      </a:lnTo>
                      <a:lnTo>
                        <a:pt x="38" y="35"/>
                      </a:lnTo>
                      <a:lnTo>
                        <a:pt x="43" y="40"/>
                      </a:lnTo>
                      <a:lnTo>
                        <a:pt x="45" y="43"/>
                      </a:lnTo>
                      <a:lnTo>
                        <a:pt x="47" y="45"/>
                      </a:lnTo>
                      <a:lnTo>
                        <a:pt x="48" y="46"/>
                      </a:lnTo>
                      <a:lnTo>
                        <a:pt x="48" y="48"/>
                      </a:lnTo>
                      <a:lnTo>
                        <a:pt x="47" y="48"/>
                      </a:lnTo>
                      <a:lnTo>
                        <a:pt x="46" y="46"/>
                      </a:lnTo>
                      <a:lnTo>
                        <a:pt x="44" y="44"/>
                      </a:lnTo>
                      <a:lnTo>
                        <a:pt x="40" y="42"/>
                      </a:lnTo>
                      <a:lnTo>
                        <a:pt x="36" y="39"/>
                      </a:lnTo>
                      <a:lnTo>
                        <a:pt x="33" y="34"/>
                      </a:lnTo>
                      <a:lnTo>
                        <a:pt x="28" y="29"/>
                      </a:lnTo>
                      <a:lnTo>
                        <a:pt x="22" y="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46" name="Freeform 252"/>
                <p:cNvSpPr>
                  <a:spLocks/>
                </p:cNvSpPr>
                <p:nvPr/>
              </p:nvSpPr>
              <p:spPr bwMode="auto">
                <a:xfrm>
                  <a:off x="3914" y="1337"/>
                  <a:ext cx="110" cy="120"/>
                </a:xfrm>
                <a:custGeom>
                  <a:avLst/>
                  <a:gdLst>
                    <a:gd name="T0" fmla="*/ 0 w 1084"/>
                    <a:gd name="T1" fmla="*/ 0 h 1098"/>
                    <a:gd name="T2" fmla="*/ 0 w 1084"/>
                    <a:gd name="T3" fmla="*/ 0 h 1098"/>
                    <a:gd name="T4" fmla="*/ 0 w 1084"/>
                    <a:gd name="T5" fmla="*/ 0 h 1098"/>
                    <a:gd name="T6" fmla="*/ 0 w 1084"/>
                    <a:gd name="T7" fmla="*/ 0 h 1098"/>
                    <a:gd name="T8" fmla="*/ 0 w 1084"/>
                    <a:gd name="T9" fmla="*/ 0 h 1098"/>
                    <a:gd name="T10" fmla="*/ 0 w 1084"/>
                    <a:gd name="T11" fmla="*/ 0 h 1098"/>
                    <a:gd name="T12" fmla="*/ 0 w 1084"/>
                    <a:gd name="T13" fmla="*/ 0 h 1098"/>
                    <a:gd name="T14" fmla="*/ 0 w 1084"/>
                    <a:gd name="T15" fmla="*/ 0 h 1098"/>
                    <a:gd name="T16" fmla="*/ 0 w 1084"/>
                    <a:gd name="T17" fmla="*/ 0 h 1098"/>
                    <a:gd name="T18" fmla="*/ 0 w 1084"/>
                    <a:gd name="T19" fmla="*/ 0 h 1098"/>
                    <a:gd name="T20" fmla="*/ 0 w 1084"/>
                    <a:gd name="T21" fmla="*/ 0 h 1098"/>
                    <a:gd name="T22" fmla="*/ 0 w 1084"/>
                    <a:gd name="T23" fmla="*/ 0 h 1098"/>
                    <a:gd name="T24" fmla="*/ 0 w 1084"/>
                    <a:gd name="T25" fmla="*/ 0 h 1098"/>
                    <a:gd name="T26" fmla="*/ 0 w 1084"/>
                    <a:gd name="T27" fmla="*/ 0 h 1098"/>
                    <a:gd name="T28" fmla="*/ 0 w 1084"/>
                    <a:gd name="T29" fmla="*/ 0 h 1098"/>
                    <a:gd name="T30" fmla="*/ 0 w 1084"/>
                    <a:gd name="T31" fmla="*/ 0 h 1098"/>
                    <a:gd name="T32" fmla="*/ 0 w 1084"/>
                    <a:gd name="T33" fmla="*/ 0 h 1098"/>
                    <a:gd name="T34" fmla="*/ 0 w 1084"/>
                    <a:gd name="T35" fmla="*/ 0 h 1098"/>
                    <a:gd name="T36" fmla="*/ 0 w 1084"/>
                    <a:gd name="T37" fmla="*/ 0 h 1098"/>
                    <a:gd name="T38" fmla="*/ 0 w 1084"/>
                    <a:gd name="T39" fmla="*/ 0 h 1098"/>
                    <a:gd name="T40" fmla="*/ 0 w 1084"/>
                    <a:gd name="T41" fmla="*/ 0 h 1098"/>
                    <a:gd name="T42" fmla="*/ 0 w 1084"/>
                    <a:gd name="T43" fmla="*/ 0 h 1098"/>
                    <a:gd name="T44" fmla="*/ 0 w 1084"/>
                    <a:gd name="T45" fmla="*/ 0 h 1098"/>
                    <a:gd name="T46" fmla="*/ 0 w 1084"/>
                    <a:gd name="T47" fmla="*/ 0 h 1098"/>
                    <a:gd name="T48" fmla="*/ 0 w 1084"/>
                    <a:gd name="T49" fmla="*/ 0 h 1098"/>
                    <a:gd name="T50" fmla="*/ 0 w 1084"/>
                    <a:gd name="T51" fmla="*/ 0 h 1098"/>
                    <a:gd name="T52" fmla="*/ 0 w 1084"/>
                    <a:gd name="T53" fmla="*/ 0 h 1098"/>
                    <a:gd name="T54" fmla="*/ 0 w 1084"/>
                    <a:gd name="T55" fmla="*/ 0 h 1098"/>
                    <a:gd name="T56" fmla="*/ 0 w 1084"/>
                    <a:gd name="T57" fmla="*/ 0 h 1098"/>
                    <a:gd name="T58" fmla="*/ 0 w 1084"/>
                    <a:gd name="T59" fmla="*/ 0 h 1098"/>
                    <a:gd name="T60" fmla="*/ 0 w 1084"/>
                    <a:gd name="T61" fmla="*/ 0 h 1098"/>
                    <a:gd name="T62" fmla="*/ 0 w 1084"/>
                    <a:gd name="T63" fmla="*/ 0 h 1098"/>
                    <a:gd name="T64" fmla="*/ 0 w 1084"/>
                    <a:gd name="T65" fmla="*/ 0 h 1098"/>
                    <a:gd name="T66" fmla="*/ 0 w 1084"/>
                    <a:gd name="T67" fmla="*/ 0 h 1098"/>
                    <a:gd name="T68" fmla="*/ 0 w 1084"/>
                    <a:gd name="T69" fmla="*/ 0 h 1098"/>
                    <a:gd name="T70" fmla="*/ 0 w 1084"/>
                    <a:gd name="T71" fmla="*/ 0 h 1098"/>
                    <a:gd name="T72" fmla="*/ 0 w 1084"/>
                    <a:gd name="T73" fmla="*/ 0 h 1098"/>
                    <a:gd name="T74" fmla="*/ 0 w 108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4"/>
                    <a:gd name="T115" fmla="*/ 0 h 1098"/>
                    <a:gd name="T116" fmla="*/ 1084 w 108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4" h="1098">
                      <a:moveTo>
                        <a:pt x="1084" y="47"/>
                      </a:moveTo>
                      <a:lnTo>
                        <a:pt x="49" y="1098"/>
                      </a:lnTo>
                      <a:lnTo>
                        <a:pt x="49" y="1097"/>
                      </a:lnTo>
                      <a:lnTo>
                        <a:pt x="47" y="1096"/>
                      </a:lnTo>
                      <a:lnTo>
                        <a:pt x="45" y="1095"/>
                      </a:lnTo>
                      <a:lnTo>
                        <a:pt x="41" y="1092"/>
                      </a:lnTo>
                      <a:lnTo>
                        <a:pt x="38" y="1088"/>
                      </a:lnTo>
                      <a:lnTo>
                        <a:pt x="33" y="1084"/>
                      </a:lnTo>
                      <a:lnTo>
                        <a:pt x="29" y="1079"/>
                      </a:lnTo>
                      <a:lnTo>
                        <a:pt x="24" y="1075"/>
                      </a:lnTo>
                      <a:lnTo>
                        <a:pt x="20" y="1070"/>
                      </a:lnTo>
                      <a:lnTo>
                        <a:pt x="15" y="1066"/>
                      </a:lnTo>
                      <a:lnTo>
                        <a:pt x="11" y="1061"/>
                      </a:lnTo>
                      <a:lnTo>
                        <a:pt x="7" y="1058"/>
                      </a:lnTo>
                      <a:lnTo>
                        <a:pt x="5" y="1054"/>
                      </a:lnTo>
                      <a:lnTo>
                        <a:pt x="3" y="1052"/>
                      </a:lnTo>
                      <a:lnTo>
                        <a:pt x="1" y="1051"/>
                      </a:lnTo>
                      <a:lnTo>
                        <a:pt x="0" y="1050"/>
                      </a:lnTo>
                      <a:lnTo>
                        <a:pt x="1036" y="0"/>
                      </a:lnTo>
                      <a:lnTo>
                        <a:pt x="1037" y="0"/>
                      </a:lnTo>
                      <a:lnTo>
                        <a:pt x="1038" y="1"/>
                      </a:lnTo>
                      <a:lnTo>
                        <a:pt x="1041" y="2"/>
                      </a:lnTo>
                      <a:lnTo>
                        <a:pt x="1045" y="5"/>
                      </a:lnTo>
                      <a:lnTo>
                        <a:pt x="1048" y="8"/>
                      </a:lnTo>
                      <a:lnTo>
                        <a:pt x="1053" y="12"/>
                      </a:lnTo>
                      <a:lnTo>
                        <a:pt x="1057" y="17"/>
                      </a:lnTo>
                      <a:lnTo>
                        <a:pt x="1062" y="21"/>
                      </a:lnTo>
                      <a:lnTo>
                        <a:pt x="1066" y="26"/>
                      </a:lnTo>
                      <a:lnTo>
                        <a:pt x="1071" y="30"/>
                      </a:lnTo>
                      <a:lnTo>
                        <a:pt x="1075" y="35"/>
                      </a:lnTo>
                      <a:lnTo>
                        <a:pt x="1079" y="38"/>
                      </a:lnTo>
                      <a:lnTo>
                        <a:pt x="1081" y="42"/>
                      </a:lnTo>
                      <a:lnTo>
                        <a:pt x="1083" y="45"/>
                      </a:lnTo>
                      <a:lnTo>
                        <a:pt x="1084" y="46"/>
                      </a:lnTo>
                      <a:lnTo>
                        <a:pt x="1084" y="4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47" name="Freeform 253"/>
                <p:cNvSpPr>
                  <a:spLocks/>
                </p:cNvSpPr>
                <p:nvPr/>
              </p:nvSpPr>
              <p:spPr bwMode="auto">
                <a:xfrm>
                  <a:off x="3914" y="1337"/>
                  <a:ext cx="110" cy="120"/>
                </a:xfrm>
                <a:custGeom>
                  <a:avLst/>
                  <a:gdLst>
                    <a:gd name="T0" fmla="*/ 0 w 1084"/>
                    <a:gd name="T1" fmla="*/ 0 h 1098"/>
                    <a:gd name="T2" fmla="*/ 0 w 1084"/>
                    <a:gd name="T3" fmla="*/ 0 h 1098"/>
                    <a:gd name="T4" fmla="*/ 0 w 1084"/>
                    <a:gd name="T5" fmla="*/ 0 h 1098"/>
                    <a:gd name="T6" fmla="*/ 0 w 1084"/>
                    <a:gd name="T7" fmla="*/ 0 h 1098"/>
                    <a:gd name="T8" fmla="*/ 0 w 1084"/>
                    <a:gd name="T9" fmla="*/ 0 h 1098"/>
                    <a:gd name="T10" fmla="*/ 0 w 1084"/>
                    <a:gd name="T11" fmla="*/ 0 h 1098"/>
                    <a:gd name="T12" fmla="*/ 0 w 1084"/>
                    <a:gd name="T13" fmla="*/ 0 h 1098"/>
                    <a:gd name="T14" fmla="*/ 0 w 1084"/>
                    <a:gd name="T15" fmla="*/ 0 h 1098"/>
                    <a:gd name="T16" fmla="*/ 0 w 1084"/>
                    <a:gd name="T17" fmla="*/ 0 h 1098"/>
                    <a:gd name="T18" fmla="*/ 0 w 1084"/>
                    <a:gd name="T19" fmla="*/ 0 h 1098"/>
                    <a:gd name="T20" fmla="*/ 0 w 1084"/>
                    <a:gd name="T21" fmla="*/ 0 h 1098"/>
                    <a:gd name="T22" fmla="*/ 0 w 1084"/>
                    <a:gd name="T23" fmla="*/ 0 h 1098"/>
                    <a:gd name="T24" fmla="*/ 0 w 1084"/>
                    <a:gd name="T25" fmla="*/ 0 h 1098"/>
                    <a:gd name="T26" fmla="*/ 0 w 1084"/>
                    <a:gd name="T27" fmla="*/ 0 h 1098"/>
                    <a:gd name="T28" fmla="*/ 0 w 1084"/>
                    <a:gd name="T29" fmla="*/ 0 h 1098"/>
                    <a:gd name="T30" fmla="*/ 0 w 1084"/>
                    <a:gd name="T31" fmla="*/ 0 h 1098"/>
                    <a:gd name="T32" fmla="*/ 0 w 1084"/>
                    <a:gd name="T33" fmla="*/ 0 h 1098"/>
                    <a:gd name="T34" fmla="*/ 0 w 1084"/>
                    <a:gd name="T35" fmla="*/ 0 h 1098"/>
                    <a:gd name="T36" fmla="*/ 0 w 1084"/>
                    <a:gd name="T37" fmla="*/ 0 h 1098"/>
                    <a:gd name="T38" fmla="*/ 0 w 1084"/>
                    <a:gd name="T39" fmla="*/ 0 h 1098"/>
                    <a:gd name="T40" fmla="*/ 0 w 1084"/>
                    <a:gd name="T41" fmla="*/ 0 h 1098"/>
                    <a:gd name="T42" fmla="*/ 0 w 1084"/>
                    <a:gd name="T43" fmla="*/ 0 h 1098"/>
                    <a:gd name="T44" fmla="*/ 0 w 1084"/>
                    <a:gd name="T45" fmla="*/ 0 h 1098"/>
                    <a:gd name="T46" fmla="*/ 0 w 1084"/>
                    <a:gd name="T47" fmla="*/ 0 h 1098"/>
                    <a:gd name="T48" fmla="*/ 0 w 1084"/>
                    <a:gd name="T49" fmla="*/ 0 h 1098"/>
                    <a:gd name="T50" fmla="*/ 0 w 1084"/>
                    <a:gd name="T51" fmla="*/ 0 h 1098"/>
                    <a:gd name="T52" fmla="*/ 0 w 1084"/>
                    <a:gd name="T53" fmla="*/ 0 h 1098"/>
                    <a:gd name="T54" fmla="*/ 0 w 1084"/>
                    <a:gd name="T55" fmla="*/ 0 h 1098"/>
                    <a:gd name="T56" fmla="*/ 0 w 1084"/>
                    <a:gd name="T57" fmla="*/ 0 h 1098"/>
                    <a:gd name="T58" fmla="*/ 0 w 1084"/>
                    <a:gd name="T59" fmla="*/ 0 h 1098"/>
                    <a:gd name="T60" fmla="*/ 0 w 1084"/>
                    <a:gd name="T61" fmla="*/ 0 h 1098"/>
                    <a:gd name="T62" fmla="*/ 0 w 1084"/>
                    <a:gd name="T63" fmla="*/ 0 h 1098"/>
                    <a:gd name="T64" fmla="*/ 0 w 1084"/>
                    <a:gd name="T65" fmla="*/ 0 h 1098"/>
                    <a:gd name="T66" fmla="*/ 0 w 1084"/>
                    <a:gd name="T67" fmla="*/ 0 h 1098"/>
                    <a:gd name="T68" fmla="*/ 0 w 1084"/>
                    <a:gd name="T69" fmla="*/ 0 h 1098"/>
                    <a:gd name="T70" fmla="*/ 0 w 1084"/>
                    <a:gd name="T71" fmla="*/ 0 h 1098"/>
                    <a:gd name="T72" fmla="*/ 0 w 1084"/>
                    <a:gd name="T73" fmla="*/ 0 h 1098"/>
                    <a:gd name="T74" fmla="*/ 0 w 1084"/>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4"/>
                    <a:gd name="T115" fmla="*/ 0 h 1098"/>
                    <a:gd name="T116" fmla="*/ 1084 w 1084"/>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4" h="1098">
                      <a:moveTo>
                        <a:pt x="1084" y="47"/>
                      </a:moveTo>
                      <a:lnTo>
                        <a:pt x="49" y="1098"/>
                      </a:lnTo>
                      <a:lnTo>
                        <a:pt x="49" y="1097"/>
                      </a:lnTo>
                      <a:lnTo>
                        <a:pt x="47" y="1096"/>
                      </a:lnTo>
                      <a:lnTo>
                        <a:pt x="45" y="1095"/>
                      </a:lnTo>
                      <a:lnTo>
                        <a:pt x="41" y="1092"/>
                      </a:lnTo>
                      <a:lnTo>
                        <a:pt x="38" y="1088"/>
                      </a:lnTo>
                      <a:lnTo>
                        <a:pt x="33" y="1084"/>
                      </a:lnTo>
                      <a:lnTo>
                        <a:pt x="29" y="1079"/>
                      </a:lnTo>
                      <a:lnTo>
                        <a:pt x="24" y="1075"/>
                      </a:lnTo>
                      <a:lnTo>
                        <a:pt x="20" y="1070"/>
                      </a:lnTo>
                      <a:lnTo>
                        <a:pt x="15" y="1066"/>
                      </a:lnTo>
                      <a:lnTo>
                        <a:pt x="11" y="1061"/>
                      </a:lnTo>
                      <a:lnTo>
                        <a:pt x="7" y="1058"/>
                      </a:lnTo>
                      <a:lnTo>
                        <a:pt x="5" y="1054"/>
                      </a:lnTo>
                      <a:lnTo>
                        <a:pt x="3" y="1052"/>
                      </a:lnTo>
                      <a:lnTo>
                        <a:pt x="1" y="1051"/>
                      </a:lnTo>
                      <a:lnTo>
                        <a:pt x="0" y="1050"/>
                      </a:lnTo>
                      <a:lnTo>
                        <a:pt x="1036" y="0"/>
                      </a:lnTo>
                      <a:lnTo>
                        <a:pt x="1037" y="0"/>
                      </a:lnTo>
                      <a:lnTo>
                        <a:pt x="1038" y="1"/>
                      </a:lnTo>
                      <a:lnTo>
                        <a:pt x="1041" y="2"/>
                      </a:lnTo>
                      <a:lnTo>
                        <a:pt x="1045" y="5"/>
                      </a:lnTo>
                      <a:lnTo>
                        <a:pt x="1048" y="8"/>
                      </a:lnTo>
                      <a:lnTo>
                        <a:pt x="1053" y="12"/>
                      </a:lnTo>
                      <a:lnTo>
                        <a:pt x="1057" y="17"/>
                      </a:lnTo>
                      <a:lnTo>
                        <a:pt x="1062" y="21"/>
                      </a:lnTo>
                      <a:lnTo>
                        <a:pt x="1066" y="26"/>
                      </a:lnTo>
                      <a:lnTo>
                        <a:pt x="1071" y="30"/>
                      </a:lnTo>
                      <a:lnTo>
                        <a:pt x="1075" y="35"/>
                      </a:lnTo>
                      <a:lnTo>
                        <a:pt x="1079" y="38"/>
                      </a:lnTo>
                      <a:lnTo>
                        <a:pt x="1081" y="42"/>
                      </a:lnTo>
                      <a:lnTo>
                        <a:pt x="1083" y="45"/>
                      </a:lnTo>
                      <a:lnTo>
                        <a:pt x="1084" y="46"/>
                      </a:lnTo>
                      <a:lnTo>
                        <a:pt x="1084" y="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48" name="Freeform 254"/>
                <p:cNvSpPr>
                  <a:spLocks/>
                </p:cNvSpPr>
                <p:nvPr/>
              </p:nvSpPr>
              <p:spPr bwMode="auto">
                <a:xfrm>
                  <a:off x="3914" y="1452"/>
                  <a:ext cx="5" cy="5"/>
                </a:xfrm>
                <a:custGeom>
                  <a:avLst/>
                  <a:gdLst>
                    <a:gd name="T0" fmla="*/ 0 w 49"/>
                    <a:gd name="T1" fmla="*/ 0 h 48"/>
                    <a:gd name="T2" fmla="*/ 0 w 49"/>
                    <a:gd name="T3" fmla="*/ 0 h 48"/>
                    <a:gd name="T4" fmla="*/ 0 w 49"/>
                    <a:gd name="T5" fmla="*/ 0 h 48"/>
                    <a:gd name="T6" fmla="*/ 0 w 49"/>
                    <a:gd name="T7" fmla="*/ 0 h 48"/>
                    <a:gd name="T8" fmla="*/ 0 w 49"/>
                    <a:gd name="T9" fmla="*/ 0 h 48"/>
                    <a:gd name="T10" fmla="*/ 0 w 49"/>
                    <a:gd name="T11" fmla="*/ 0 h 48"/>
                    <a:gd name="T12" fmla="*/ 0 w 49"/>
                    <a:gd name="T13" fmla="*/ 0 h 48"/>
                    <a:gd name="T14" fmla="*/ 0 w 49"/>
                    <a:gd name="T15" fmla="*/ 0 h 48"/>
                    <a:gd name="T16" fmla="*/ 0 w 49"/>
                    <a:gd name="T17" fmla="*/ 0 h 48"/>
                    <a:gd name="T18" fmla="*/ 0 w 49"/>
                    <a:gd name="T19" fmla="*/ 0 h 48"/>
                    <a:gd name="T20" fmla="*/ 0 w 49"/>
                    <a:gd name="T21" fmla="*/ 0 h 48"/>
                    <a:gd name="T22" fmla="*/ 0 w 49"/>
                    <a:gd name="T23" fmla="*/ 0 h 48"/>
                    <a:gd name="T24" fmla="*/ 0 w 49"/>
                    <a:gd name="T25" fmla="*/ 0 h 48"/>
                    <a:gd name="T26" fmla="*/ 0 w 49"/>
                    <a:gd name="T27" fmla="*/ 0 h 48"/>
                    <a:gd name="T28" fmla="*/ 0 w 49"/>
                    <a:gd name="T29" fmla="*/ 0 h 48"/>
                    <a:gd name="T30" fmla="*/ 0 w 49"/>
                    <a:gd name="T31" fmla="*/ 0 h 48"/>
                    <a:gd name="T32" fmla="*/ 0 w 49"/>
                    <a:gd name="T33" fmla="*/ 0 h 48"/>
                    <a:gd name="T34" fmla="*/ 0 w 49"/>
                    <a:gd name="T35" fmla="*/ 0 h 48"/>
                    <a:gd name="T36" fmla="*/ 0 w 49"/>
                    <a:gd name="T37" fmla="*/ 0 h 48"/>
                    <a:gd name="T38" fmla="*/ 0 w 49"/>
                    <a:gd name="T39" fmla="*/ 0 h 48"/>
                    <a:gd name="T40" fmla="*/ 0 w 49"/>
                    <a:gd name="T41" fmla="*/ 0 h 48"/>
                    <a:gd name="T42" fmla="*/ 0 w 49"/>
                    <a:gd name="T43" fmla="*/ 0 h 48"/>
                    <a:gd name="T44" fmla="*/ 0 w 49"/>
                    <a:gd name="T45" fmla="*/ 0 h 48"/>
                    <a:gd name="T46" fmla="*/ 0 w 49"/>
                    <a:gd name="T47" fmla="*/ 0 h 48"/>
                    <a:gd name="T48" fmla="*/ 0 w 49"/>
                    <a:gd name="T49" fmla="*/ 0 h 48"/>
                    <a:gd name="T50" fmla="*/ 0 w 49"/>
                    <a:gd name="T51" fmla="*/ 0 h 48"/>
                    <a:gd name="T52" fmla="*/ 0 w 49"/>
                    <a:gd name="T53" fmla="*/ 0 h 48"/>
                    <a:gd name="T54" fmla="*/ 0 w 49"/>
                    <a:gd name="T55" fmla="*/ 0 h 48"/>
                    <a:gd name="T56" fmla="*/ 0 w 49"/>
                    <a:gd name="T57" fmla="*/ 0 h 48"/>
                    <a:gd name="T58" fmla="*/ 0 w 49"/>
                    <a:gd name="T59" fmla="*/ 0 h 48"/>
                    <a:gd name="T60" fmla="*/ 0 w 49"/>
                    <a:gd name="T61" fmla="*/ 0 h 48"/>
                    <a:gd name="T62" fmla="*/ 0 w 49"/>
                    <a:gd name="T63" fmla="*/ 0 h 48"/>
                    <a:gd name="T64" fmla="*/ 0 w 49"/>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48"/>
                    <a:gd name="T101" fmla="*/ 49 w 49"/>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48">
                      <a:moveTo>
                        <a:pt x="26" y="24"/>
                      </a:moveTo>
                      <a:lnTo>
                        <a:pt x="31" y="28"/>
                      </a:lnTo>
                      <a:lnTo>
                        <a:pt x="35" y="33"/>
                      </a:lnTo>
                      <a:lnTo>
                        <a:pt x="39" y="37"/>
                      </a:lnTo>
                      <a:lnTo>
                        <a:pt x="43" y="41"/>
                      </a:lnTo>
                      <a:lnTo>
                        <a:pt x="46" y="44"/>
                      </a:lnTo>
                      <a:lnTo>
                        <a:pt x="48" y="46"/>
                      </a:lnTo>
                      <a:lnTo>
                        <a:pt x="49" y="47"/>
                      </a:lnTo>
                      <a:lnTo>
                        <a:pt x="49" y="48"/>
                      </a:lnTo>
                      <a:lnTo>
                        <a:pt x="49" y="47"/>
                      </a:lnTo>
                      <a:lnTo>
                        <a:pt x="47" y="46"/>
                      </a:lnTo>
                      <a:lnTo>
                        <a:pt x="45" y="45"/>
                      </a:lnTo>
                      <a:lnTo>
                        <a:pt x="41" y="42"/>
                      </a:lnTo>
                      <a:lnTo>
                        <a:pt x="38" y="38"/>
                      </a:lnTo>
                      <a:lnTo>
                        <a:pt x="33" y="34"/>
                      </a:lnTo>
                      <a:lnTo>
                        <a:pt x="29" y="29"/>
                      </a:lnTo>
                      <a:lnTo>
                        <a:pt x="24" y="25"/>
                      </a:lnTo>
                      <a:lnTo>
                        <a:pt x="20" y="20"/>
                      </a:lnTo>
                      <a:lnTo>
                        <a:pt x="15" y="16"/>
                      </a:lnTo>
                      <a:lnTo>
                        <a:pt x="11" y="11"/>
                      </a:lnTo>
                      <a:lnTo>
                        <a:pt x="7" y="8"/>
                      </a:lnTo>
                      <a:lnTo>
                        <a:pt x="5" y="4"/>
                      </a:lnTo>
                      <a:lnTo>
                        <a:pt x="3" y="2"/>
                      </a:lnTo>
                      <a:lnTo>
                        <a:pt x="1" y="1"/>
                      </a:lnTo>
                      <a:lnTo>
                        <a:pt x="0" y="0"/>
                      </a:lnTo>
                      <a:lnTo>
                        <a:pt x="1" y="1"/>
                      </a:lnTo>
                      <a:lnTo>
                        <a:pt x="3" y="2"/>
                      </a:lnTo>
                      <a:lnTo>
                        <a:pt x="5" y="4"/>
                      </a:lnTo>
                      <a:lnTo>
                        <a:pt x="8" y="6"/>
                      </a:lnTo>
                      <a:lnTo>
                        <a:pt x="13" y="10"/>
                      </a:lnTo>
                      <a:lnTo>
                        <a:pt x="16" y="14"/>
                      </a:lnTo>
                      <a:lnTo>
                        <a:pt x="21" y="19"/>
                      </a:lnTo>
                      <a:lnTo>
                        <a:pt x="26" y="2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49" name="Freeform 255"/>
                <p:cNvSpPr>
                  <a:spLocks/>
                </p:cNvSpPr>
                <p:nvPr/>
              </p:nvSpPr>
              <p:spPr bwMode="auto">
                <a:xfrm>
                  <a:off x="3914" y="1452"/>
                  <a:ext cx="5" cy="5"/>
                </a:xfrm>
                <a:custGeom>
                  <a:avLst/>
                  <a:gdLst>
                    <a:gd name="T0" fmla="*/ 0 w 49"/>
                    <a:gd name="T1" fmla="*/ 0 h 48"/>
                    <a:gd name="T2" fmla="*/ 0 w 49"/>
                    <a:gd name="T3" fmla="*/ 0 h 48"/>
                    <a:gd name="T4" fmla="*/ 0 w 49"/>
                    <a:gd name="T5" fmla="*/ 0 h 48"/>
                    <a:gd name="T6" fmla="*/ 0 w 49"/>
                    <a:gd name="T7" fmla="*/ 0 h 48"/>
                    <a:gd name="T8" fmla="*/ 0 w 49"/>
                    <a:gd name="T9" fmla="*/ 0 h 48"/>
                    <a:gd name="T10" fmla="*/ 0 w 49"/>
                    <a:gd name="T11" fmla="*/ 0 h 48"/>
                    <a:gd name="T12" fmla="*/ 0 w 49"/>
                    <a:gd name="T13" fmla="*/ 0 h 48"/>
                    <a:gd name="T14" fmla="*/ 0 w 49"/>
                    <a:gd name="T15" fmla="*/ 0 h 48"/>
                    <a:gd name="T16" fmla="*/ 0 w 49"/>
                    <a:gd name="T17" fmla="*/ 0 h 48"/>
                    <a:gd name="T18" fmla="*/ 0 w 49"/>
                    <a:gd name="T19" fmla="*/ 0 h 48"/>
                    <a:gd name="T20" fmla="*/ 0 w 49"/>
                    <a:gd name="T21" fmla="*/ 0 h 48"/>
                    <a:gd name="T22" fmla="*/ 0 w 49"/>
                    <a:gd name="T23" fmla="*/ 0 h 48"/>
                    <a:gd name="T24" fmla="*/ 0 w 49"/>
                    <a:gd name="T25" fmla="*/ 0 h 48"/>
                    <a:gd name="T26" fmla="*/ 0 w 49"/>
                    <a:gd name="T27" fmla="*/ 0 h 48"/>
                    <a:gd name="T28" fmla="*/ 0 w 49"/>
                    <a:gd name="T29" fmla="*/ 0 h 48"/>
                    <a:gd name="T30" fmla="*/ 0 w 49"/>
                    <a:gd name="T31" fmla="*/ 0 h 48"/>
                    <a:gd name="T32" fmla="*/ 0 w 49"/>
                    <a:gd name="T33" fmla="*/ 0 h 48"/>
                    <a:gd name="T34" fmla="*/ 0 w 49"/>
                    <a:gd name="T35" fmla="*/ 0 h 48"/>
                    <a:gd name="T36" fmla="*/ 0 w 49"/>
                    <a:gd name="T37" fmla="*/ 0 h 48"/>
                    <a:gd name="T38" fmla="*/ 0 w 49"/>
                    <a:gd name="T39" fmla="*/ 0 h 48"/>
                    <a:gd name="T40" fmla="*/ 0 w 49"/>
                    <a:gd name="T41" fmla="*/ 0 h 48"/>
                    <a:gd name="T42" fmla="*/ 0 w 49"/>
                    <a:gd name="T43" fmla="*/ 0 h 48"/>
                    <a:gd name="T44" fmla="*/ 0 w 49"/>
                    <a:gd name="T45" fmla="*/ 0 h 48"/>
                    <a:gd name="T46" fmla="*/ 0 w 49"/>
                    <a:gd name="T47" fmla="*/ 0 h 48"/>
                    <a:gd name="T48" fmla="*/ 0 w 49"/>
                    <a:gd name="T49" fmla="*/ 0 h 48"/>
                    <a:gd name="T50" fmla="*/ 0 w 49"/>
                    <a:gd name="T51" fmla="*/ 0 h 48"/>
                    <a:gd name="T52" fmla="*/ 0 w 49"/>
                    <a:gd name="T53" fmla="*/ 0 h 48"/>
                    <a:gd name="T54" fmla="*/ 0 w 49"/>
                    <a:gd name="T55" fmla="*/ 0 h 48"/>
                    <a:gd name="T56" fmla="*/ 0 w 49"/>
                    <a:gd name="T57" fmla="*/ 0 h 48"/>
                    <a:gd name="T58" fmla="*/ 0 w 49"/>
                    <a:gd name="T59" fmla="*/ 0 h 48"/>
                    <a:gd name="T60" fmla="*/ 0 w 49"/>
                    <a:gd name="T61" fmla="*/ 0 h 48"/>
                    <a:gd name="T62" fmla="*/ 0 w 49"/>
                    <a:gd name="T63" fmla="*/ 0 h 48"/>
                    <a:gd name="T64" fmla="*/ 0 w 49"/>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48"/>
                    <a:gd name="T101" fmla="*/ 49 w 49"/>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48">
                      <a:moveTo>
                        <a:pt x="26" y="24"/>
                      </a:moveTo>
                      <a:lnTo>
                        <a:pt x="31" y="28"/>
                      </a:lnTo>
                      <a:lnTo>
                        <a:pt x="35" y="33"/>
                      </a:lnTo>
                      <a:lnTo>
                        <a:pt x="39" y="37"/>
                      </a:lnTo>
                      <a:lnTo>
                        <a:pt x="43" y="41"/>
                      </a:lnTo>
                      <a:lnTo>
                        <a:pt x="46" y="44"/>
                      </a:lnTo>
                      <a:lnTo>
                        <a:pt x="48" y="46"/>
                      </a:lnTo>
                      <a:lnTo>
                        <a:pt x="49" y="47"/>
                      </a:lnTo>
                      <a:lnTo>
                        <a:pt x="49" y="48"/>
                      </a:lnTo>
                      <a:lnTo>
                        <a:pt x="49" y="47"/>
                      </a:lnTo>
                      <a:lnTo>
                        <a:pt x="47" y="46"/>
                      </a:lnTo>
                      <a:lnTo>
                        <a:pt x="45" y="45"/>
                      </a:lnTo>
                      <a:lnTo>
                        <a:pt x="41" y="42"/>
                      </a:lnTo>
                      <a:lnTo>
                        <a:pt x="38" y="38"/>
                      </a:lnTo>
                      <a:lnTo>
                        <a:pt x="33" y="34"/>
                      </a:lnTo>
                      <a:lnTo>
                        <a:pt x="29" y="29"/>
                      </a:lnTo>
                      <a:lnTo>
                        <a:pt x="24" y="25"/>
                      </a:lnTo>
                      <a:lnTo>
                        <a:pt x="20" y="20"/>
                      </a:lnTo>
                      <a:lnTo>
                        <a:pt x="15" y="16"/>
                      </a:lnTo>
                      <a:lnTo>
                        <a:pt x="11" y="11"/>
                      </a:lnTo>
                      <a:lnTo>
                        <a:pt x="7" y="8"/>
                      </a:lnTo>
                      <a:lnTo>
                        <a:pt x="5" y="4"/>
                      </a:lnTo>
                      <a:lnTo>
                        <a:pt x="3" y="2"/>
                      </a:lnTo>
                      <a:lnTo>
                        <a:pt x="1" y="1"/>
                      </a:lnTo>
                      <a:lnTo>
                        <a:pt x="0" y="0"/>
                      </a:lnTo>
                      <a:lnTo>
                        <a:pt x="1" y="1"/>
                      </a:lnTo>
                      <a:lnTo>
                        <a:pt x="3" y="2"/>
                      </a:lnTo>
                      <a:lnTo>
                        <a:pt x="5" y="4"/>
                      </a:lnTo>
                      <a:lnTo>
                        <a:pt x="8" y="6"/>
                      </a:lnTo>
                      <a:lnTo>
                        <a:pt x="13" y="10"/>
                      </a:lnTo>
                      <a:lnTo>
                        <a:pt x="16" y="14"/>
                      </a:lnTo>
                      <a:lnTo>
                        <a:pt x="21" y="19"/>
                      </a:lnTo>
                      <a:lnTo>
                        <a:pt x="26" y="2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50" name="Freeform 256"/>
                <p:cNvSpPr>
                  <a:spLocks/>
                </p:cNvSpPr>
                <p:nvPr/>
              </p:nvSpPr>
              <p:spPr bwMode="auto">
                <a:xfrm>
                  <a:off x="3677" y="1200"/>
                  <a:ext cx="109" cy="120"/>
                </a:xfrm>
                <a:custGeom>
                  <a:avLst/>
                  <a:gdLst>
                    <a:gd name="T0" fmla="*/ 0 w 1081"/>
                    <a:gd name="T1" fmla="*/ 0 h 1101"/>
                    <a:gd name="T2" fmla="*/ 0 w 1081"/>
                    <a:gd name="T3" fmla="*/ 0 h 1101"/>
                    <a:gd name="T4" fmla="*/ 0 w 1081"/>
                    <a:gd name="T5" fmla="*/ 0 h 1101"/>
                    <a:gd name="T6" fmla="*/ 0 w 1081"/>
                    <a:gd name="T7" fmla="*/ 0 h 1101"/>
                    <a:gd name="T8" fmla="*/ 0 w 1081"/>
                    <a:gd name="T9" fmla="*/ 0 h 1101"/>
                    <a:gd name="T10" fmla="*/ 0 w 1081"/>
                    <a:gd name="T11" fmla="*/ 0 h 1101"/>
                    <a:gd name="T12" fmla="*/ 0 w 1081"/>
                    <a:gd name="T13" fmla="*/ 0 h 1101"/>
                    <a:gd name="T14" fmla="*/ 0 w 1081"/>
                    <a:gd name="T15" fmla="*/ 0 h 1101"/>
                    <a:gd name="T16" fmla="*/ 0 w 1081"/>
                    <a:gd name="T17" fmla="*/ 0 h 1101"/>
                    <a:gd name="T18" fmla="*/ 0 w 1081"/>
                    <a:gd name="T19" fmla="*/ 0 h 1101"/>
                    <a:gd name="T20" fmla="*/ 0 w 1081"/>
                    <a:gd name="T21" fmla="*/ 0 h 1101"/>
                    <a:gd name="T22" fmla="*/ 0 w 1081"/>
                    <a:gd name="T23" fmla="*/ 0 h 1101"/>
                    <a:gd name="T24" fmla="*/ 0 w 1081"/>
                    <a:gd name="T25" fmla="*/ 0 h 1101"/>
                    <a:gd name="T26" fmla="*/ 0 w 1081"/>
                    <a:gd name="T27" fmla="*/ 0 h 1101"/>
                    <a:gd name="T28" fmla="*/ 0 w 1081"/>
                    <a:gd name="T29" fmla="*/ 0 h 1101"/>
                    <a:gd name="T30" fmla="*/ 0 w 1081"/>
                    <a:gd name="T31" fmla="*/ 0 h 1101"/>
                    <a:gd name="T32" fmla="*/ 0 w 1081"/>
                    <a:gd name="T33" fmla="*/ 0 h 1101"/>
                    <a:gd name="T34" fmla="*/ 0 w 1081"/>
                    <a:gd name="T35" fmla="*/ 0 h 1101"/>
                    <a:gd name="T36" fmla="*/ 0 w 1081"/>
                    <a:gd name="T37" fmla="*/ 0 h 1101"/>
                    <a:gd name="T38" fmla="*/ 0 w 1081"/>
                    <a:gd name="T39" fmla="*/ 0 h 1101"/>
                    <a:gd name="T40" fmla="*/ 0 w 1081"/>
                    <a:gd name="T41" fmla="*/ 0 h 1101"/>
                    <a:gd name="T42" fmla="*/ 0 w 1081"/>
                    <a:gd name="T43" fmla="*/ 0 h 1101"/>
                    <a:gd name="T44" fmla="*/ 0 w 1081"/>
                    <a:gd name="T45" fmla="*/ 0 h 1101"/>
                    <a:gd name="T46" fmla="*/ 0 w 1081"/>
                    <a:gd name="T47" fmla="*/ 0 h 1101"/>
                    <a:gd name="T48" fmla="*/ 0 w 1081"/>
                    <a:gd name="T49" fmla="*/ 0 h 1101"/>
                    <a:gd name="T50" fmla="*/ 0 w 1081"/>
                    <a:gd name="T51" fmla="*/ 0 h 1101"/>
                    <a:gd name="T52" fmla="*/ 0 w 1081"/>
                    <a:gd name="T53" fmla="*/ 0 h 1101"/>
                    <a:gd name="T54" fmla="*/ 0 w 1081"/>
                    <a:gd name="T55" fmla="*/ 0 h 1101"/>
                    <a:gd name="T56" fmla="*/ 0 w 1081"/>
                    <a:gd name="T57" fmla="*/ 0 h 1101"/>
                    <a:gd name="T58" fmla="*/ 0 w 1081"/>
                    <a:gd name="T59" fmla="*/ 0 h 1101"/>
                    <a:gd name="T60" fmla="*/ 0 w 1081"/>
                    <a:gd name="T61" fmla="*/ 0 h 1101"/>
                    <a:gd name="T62" fmla="*/ 0 w 1081"/>
                    <a:gd name="T63" fmla="*/ 0 h 1101"/>
                    <a:gd name="T64" fmla="*/ 0 w 1081"/>
                    <a:gd name="T65" fmla="*/ 0 h 1101"/>
                    <a:gd name="T66" fmla="*/ 0 w 1081"/>
                    <a:gd name="T67" fmla="*/ 0 h 1101"/>
                    <a:gd name="T68" fmla="*/ 0 w 1081"/>
                    <a:gd name="T69" fmla="*/ 0 h 1101"/>
                    <a:gd name="T70" fmla="*/ 0 w 1081"/>
                    <a:gd name="T71" fmla="*/ 0 h 1101"/>
                    <a:gd name="T72" fmla="*/ 0 w 1081"/>
                    <a:gd name="T73" fmla="*/ 0 h 1101"/>
                    <a:gd name="T74" fmla="*/ 0 w 1081"/>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1"/>
                    <a:gd name="T115" fmla="*/ 0 h 1101"/>
                    <a:gd name="T116" fmla="*/ 1081 w 1081"/>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1" h="1101">
                      <a:moveTo>
                        <a:pt x="1081" y="48"/>
                      </a:moveTo>
                      <a:lnTo>
                        <a:pt x="49" y="1101"/>
                      </a:lnTo>
                      <a:lnTo>
                        <a:pt x="48" y="1101"/>
                      </a:lnTo>
                      <a:lnTo>
                        <a:pt x="46" y="1100"/>
                      </a:lnTo>
                      <a:lnTo>
                        <a:pt x="44" y="1097"/>
                      </a:lnTo>
                      <a:lnTo>
                        <a:pt x="41" y="1094"/>
                      </a:lnTo>
                      <a:lnTo>
                        <a:pt x="37" y="1091"/>
                      </a:lnTo>
                      <a:lnTo>
                        <a:pt x="33" y="1087"/>
                      </a:lnTo>
                      <a:lnTo>
                        <a:pt x="28" y="1083"/>
                      </a:lnTo>
                      <a:lnTo>
                        <a:pt x="24" y="1078"/>
                      </a:lnTo>
                      <a:lnTo>
                        <a:pt x="19" y="1074"/>
                      </a:lnTo>
                      <a:lnTo>
                        <a:pt x="15" y="1069"/>
                      </a:lnTo>
                      <a:lnTo>
                        <a:pt x="10" y="1065"/>
                      </a:lnTo>
                      <a:lnTo>
                        <a:pt x="7" y="1061"/>
                      </a:lnTo>
                      <a:lnTo>
                        <a:pt x="3" y="1058"/>
                      </a:lnTo>
                      <a:lnTo>
                        <a:pt x="1" y="1056"/>
                      </a:lnTo>
                      <a:lnTo>
                        <a:pt x="0" y="1054"/>
                      </a:lnTo>
                      <a:lnTo>
                        <a:pt x="0" y="1053"/>
                      </a:lnTo>
                      <a:lnTo>
                        <a:pt x="1032" y="0"/>
                      </a:lnTo>
                      <a:lnTo>
                        <a:pt x="1033" y="0"/>
                      </a:lnTo>
                      <a:lnTo>
                        <a:pt x="1034" y="1"/>
                      </a:lnTo>
                      <a:lnTo>
                        <a:pt x="1037" y="3"/>
                      </a:lnTo>
                      <a:lnTo>
                        <a:pt x="1041" y="6"/>
                      </a:lnTo>
                      <a:lnTo>
                        <a:pt x="1044" y="10"/>
                      </a:lnTo>
                      <a:lnTo>
                        <a:pt x="1049" y="13"/>
                      </a:lnTo>
                      <a:lnTo>
                        <a:pt x="1053" y="18"/>
                      </a:lnTo>
                      <a:lnTo>
                        <a:pt x="1058" y="23"/>
                      </a:lnTo>
                      <a:lnTo>
                        <a:pt x="1062" y="27"/>
                      </a:lnTo>
                      <a:lnTo>
                        <a:pt x="1067" y="32"/>
                      </a:lnTo>
                      <a:lnTo>
                        <a:pt x="1071" y="36"/>
                      </a:lnTo>
                      <a:lnTo>
                        <a:pt x="1075" y="40"/>
                      </a:lnTo>
                      <a:lnTo>
                        <a:pt x="1077" y="43"/>
                      </a:lnTo>
                      <a:lnTo>
                        <a:pt x="1079" y="45"/>
                      </a:lnTo>
                      <a:lnTo>
                        <a:pt x="1081" y="4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51" name="Freeform 257"/>
                <p:cNvSpPr>
                  <a:spLocks/>
                </p:cNvSpPr>
                <p:nvPr/>
              </p:nvSpPr>
              <p:spPr bwMode="auto">
                <a:xfrm>
                  <a:off x="3677" y="1200"/>
                  <a:ext cx="109" cy="120"/>
                </a:xfrm>
                <a:custGeom>
                  <a:avLst/>
                  <a:gdLst>
                    <a:gd name="T0" fmla="*/ 0 w 1081"/>
                    <a:gd name="T1" fmla="*/ 0 h 1101"/>
                    <a:gd name="T2" fmla="*/ 0 w 1081"/>
                    <a:gd name="T3" fmla="*/ 0 h 1101"/>
                    <a:gd name="T4" fmla="*/ 0 w 1081"/>
                    <a:gd name="T5" fmla="*/ 0 h 1101"/>
                    <a:gd name="T6" fmla="*/ 0 w 1081"/>
                    <a:gd name="T7" fmla="*/ 0 h 1101"/>
                    <a:gd name="T8" fmla="*/ 0 w 1081"/>
                    <a:gd name="T9" fmla="*/ 0 h 1101"/>
                    <a:gd name="T10" fmla="*/ 0 w 1081"/>
                    <a:gd name="T11" fmla="*/ 0 h 1101"/>
                    <a:gd name="T12" fmla="*/ 0 w 1081"/>
                    <a:gd name="T13" fmla="*/ 0 h 1101"/>
                    <a:gd name="T14" fmla="*/ 0 w 1081"/>
                    <a:gd name="T15" fmla="*/ 0 h 1101"/>
                    <a:gd name="T16" fmla="*/ 0 w 1081"/>
                    <a:gd name="T17" fmla="*/ 0 h 1101"/>
                    <a:gd name="T18" fmla="*/ 0 w 1081"/>
                    <a:gd name="T19" fmla="*/ 0 h 1101"/>
                    <a:gd name="T20" fmla="*/ 0 w 1081"/>
                    <a:gd name="T21" fmla="*/ 0 h 1101"/>
                    <a:gd name="T22" fmla="*/ 0 w 1081"/>
                    <a:gd name="T23" fmla="*/ 0 h 1101"/>
                    <a:gd name="T24" fmla="*/ 0 w 1081"/>
                    <a:gd name="T25" fmla="*/ 0 h 1101"/>
                    <a:gd name="T26" fmla="*/ 0 w 1081"/>
                    <a:gd name="T27" fmla="*/ 0 h 1101"/>
                    <a:gd name="T28" fmla="*/ 0 w 1081"/>
                    <a:gd name="T29" fmla="*/ 0 h 1101"/>
                    <a:gd name="T30" fmla="*/ 0 w 1081"/>
                    <a:gd name="T31" fmla="*/ 0 h 1101"/>
                    <a:gd name="T32" fmla="*/ 0 w 1081"/>
                    <a:gd name="T33" fmla="*/ 0 h 1101"/>
                    <a:gd name="T34" fmla="*/ 0 w 1081"/>
                    <a:gd name="T35" fmla="*/ 0 h 1101"/>
                    <a:gd name="T36" fmla="*/ 0 w 1081"/>
                    <a:gd name="T37" fmla="*/ 0 h 1101"/>
                    <a:gd name="T38" fmla="*/ 0 w 1081"/>
                    <a:gd name="T39" fmla="*/ 0 h 1101"/>
                    <a:gd name="T40" fmla="*/ 0 w 1081"/>
                    <a:gd name="T41" fmla="*/ 0 h 1101"/>
                    <a:gd name="T42" fmla="*/ 0 w 1081"/>
                    <a:gd name="T43" fmla="*/ 0 h 1101"/>
                    <a:gd name="T44" fmla="*/ 0 w 1081"/>
                    <a:gd name="T45" fmla="*/ 0 h 1101"/>
                    <a:gd name="T46" fmla="*/ 0 w 1081"/>
                    <a:gd name="T47" fmla="*/ 0 h 1101"/>
                    <a:gd name="T48" fmla="*/ 0 w 1081"/>
                    <a:gd name="T49" fmla="*/ 0 h 1101"/>
                    <a:gd name="T50" fmla="*/ 0 w 1081"/>
                    <a:gd name="T51" fmla="*/ 0 h 1101"/>
                    <a:gd name="T52" fmla="*/ 0 w 1081"/>
                    <a:gd name="T53" fmla="*/ 0 h 1101"/>
                    <a:gd name="T54" fmla="*/ 0 w 1081"/>
                    <a:gd name="T55" fmla="*/ 0 h 1101"/>
                    <a:gd name="T56" fmla="*/ 0 w 1081"/>
                    <a:gd name="T57" fmla="*/ 0 h 1101"/>
                    <a:gd name="T58" fmla="*/ 0 w 1081"/>
                    <a:gd name="T59" fmla="*/ 0 h 1101"/>
                    <a:gd name="T60" fmla="*/ 0 w 1081"/>
                    <a:gd name="T61" fmla="*/ 0 h 1101"/>
                    <a:gd name="T62" fmla="*/ 0 w 1081"/>
                    <a:gd name="T63" fmla="*/ 0 h 1101"/>
                    <a:gd name="T64" fmla="*/ 0 w 1081"/>
                    <a:gd name="T65" fmla="*/ 0 h 1101"/>
                    <a:gd name="T66" fmla="*/ 0 w 1081"/>
                    <a:gd name="T67" fmla="*/ 0 h 1101"/>
                    <a:gd name="T68" fmla="*/ 0 w 1081"/>
                    <a:gd name="T69" fmla="*/ 0 h 1101"/>
                    <a:gd name="T70" fmla="*/ 0 w 1081"/>
                    <a:gd name="T71" fmla="*/ 0 h 1101"/>
                    <a:gd name="T72" fmla="*/ 0 w 1081"/>
                    <a:gd name="T73" fmla="*/ 0 h 1101"/>
                    <a:gd name="T74" fmla="*/ 0 w 1081"/>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81"/>
                    <a:gd name="T115" fmla="*/ 0 h 1101"/>
                    <a:gd name="T116" fmla="*/ 1081 w 1081"/>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81" h="1101">
                      <a:moveTo>
                        <a:pt x="1081" y="48"/>
                      </a:moveTo>
                      <a:lnTo>
                        <a:pt x="49" y="1101"/>
                      </a:lnTo>
                      <a:lnTo>
                        <a:pt x="48" y="1101"/>
                      </a:lnTo>
                      <a:lnTo>
                        <a:pt x="46" y="1100"/>
                      </a:lnTo>
                      <a:lnTo>
                        <a:pt x="44" y="1097"/>
                      </a:lnTo>
                      <a:lnTo>
                        <a:pt x="41" y="1094"/>
                      </a:lnTo>
                      <a:lnTo>
                        <a:pt x="37" y="1091"/>
                      </a:lnTo>
                      <a:lnTo>
                        <a:pt x="33" y="1087"/>
                      </a:lnTo>
                      <a:lnTo>
                        <a:pt x="28" y="1083"/>
                      </a:lnTo>
                      <a:lnTo>
                        <a:pt x="24" y="1078"/>
                      </a:lnTo>
                      <a:lnTo>
                        <a:pt x="19" y="1074"/>
                      </a:lnTo>
                      <a:lnTo>
                        <a:pt x="15" y="1069"/>
                      </a:lnTo>
                      <a:lnTo>
                        <a:pt x="10" y="1065"/>
                      </a:lnTo>
                      <a:lnTo>
                        <a:pt x="7" y="1061"/>
                      </a:lnTo>
                      <a:lnTo>
                        <a:pt x="3" y="1058"/>
                      </a:lnTo>
                      <a:lnTo>
                        <a:pt x="1" y="1056"/>
                      </a:lnTo>
                      <a:lnTo>
                        <a:pt x="0" y="1054"/>
                      </a:lnTo>
                      <a:lnTo>
                        <a:pt x="0" y="1053"/>
                      </a:lnTo>
                      <a:lnTo>
                        <a:pt x="1032" y="0"/>
                      </a:lnTo>
                      <a:lnTo>
                        <a:pt x="1033" y="0"/>
                      </a:lnTo>
                      <a:lnTo>
                        <a:pt x="1034" y="1"/>
                      </a:lnTo>
                      <a:lnTo>
                        <a:pt x="1037" y="3"/>
                      </a:lnTo>
                      <a:lnTo>
                        <a:pt x="1041" y="6"/>
                      </a:lnTo>
                      <a:lnTo>
                        <a:pt x="1044" y="10"/>
                      </a:lnTo>
                      <a:lnTo>
                        <a:pt x="1049" y="13"/>
                      </a:lnTo>
                      <a:lnTo>
                        <a:pt x="1053" y="18"/>
                      </a:lnTo>
                      <a:lnTo>
                        <a:pt x="1058" y="23"/>
                      </a:lnTo>
                      <a:lnTo>
                        <a:pt x="1062" y="27"/>
                      </a:lnTo>
                      <a:lnTo>
                        <a:pt x="1067" y="32"/>
                      </a:lnTo>
                      <a:lnTo>
                        <a:pt x="1071" y="36"/>
                      </a:lnTo>
                      <a:lnTo>
                        <a:pt x="1075" y="40"/>
                      </a:lnTo>
                      <a:lnTo>
                        <a:pt x="1077" y="43"/>
                      </a:lnTo>
                      <a:lnTo>
                        <a:pt x="1079" y="45"/>
                      </a:lnTo>
                      <a:lnTo>
                        <a:pt x="1081" y="4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52" name="Freeform 258"/>
                <p:cNvSpPr>
                  <a:spLocks/>
                </p:cNvSpPr>
                <p:nvPr/>
              </p:nvSpPr>
              <p:spPr bwMode="auto">
                <a:xfrm>
                  <a:off x="3540" y="1352"/>
                  <a:ext cx="109" cy="119"/>
                </a:xfrm>
                <a:custGeom>
                  <a:avLst/>
                  <a:gdLst>
                    <a:gd name="T0" fmla="*/ 0 w 1079"/>
                    <a:gd name="T1" fmla="*/ 0 h 1098"/>
                    <a:gd name="T2" fmla="*/ 0 w 1079"/>
                    <a:gd name="T3" fmla="*/ 0 h 1098"/>
                    <a:gd name="T4" fmla="*/ 0 w 1079"/>
                    <a:gd name="T5" fmla="*/ 0 h 1098"/>
                    <a:gd name="T6" fmla="*/ 0 w 1079"/>
                    <a:gd name="T7" fmla="*/ 0 h 1098"/>
                    <a:gd name="T8" fmla="*/ 0 w 1079"/>
                    <a:gd name="T9" fmla="*/ 0 h 1098"/>
                    <a:gd name="T10" fmla="*/ 0 w 1079"/>
                    <a:gd name="T11" fmla="*/ 0 h 1098"/>
                    <a:gd name="T12" fmla="*/ 0 w 1079"/>
                    <a:gd name="T13" fmla="*/ 0 h 1098"/>
                    <a:gd name="T14" fmla="*/ 0 w 1079"/>
                    <a:gd name="T15" fmla="*/ 0 h 1098"/>
                    <a:gd name="T16" fmla="*/ 0 w 1079"/>
                    <a:gd name="T17" fmla="*/ 0 h 1098"/>
                    <a:gd name="T18" fmla="*/ 0 w 1079"/>
                    <a:gd name="T19" fmla="*/ 0 h 1098"/>
                    <a:gd name="T20" fmla="*/ 0 w 1079"/>
                    <a:gd name="T21" fmla="*/ 0 h 1098"/>
                    <a:gd name="T22" fmla="*/ 0 w 1079"/>
                    <a:gd name="T23" fmla="*/ 0 h 1098"/>
                    <a:gd name="T24" fmla="*/ 0 w 1079"/>
                    <a:gd name="T25" fmla="*/ 0 h 1098"/>
                    <a:gd name="T26" fmla="*/ 0 w 1079"/>
                    <a:gd name="T27" fmla="*/ 0 h 1098"/>
                    <a:gd name="T28" fmla="*/ 0 w 1079"/>
                    <a:gd name="T29" fmla="*/ 0 h 1098"/>
                    <a:gd name="T30" fmla="*/ 0 w 1079"/>
                    <a:gd name="T31" fmla="*/ 0 h 1098"/>
                    <a:gd name="T32" fmla="*/ 0 w 1079"/>
                    <a:gd name="T33" fmla="*/ 0 h 1098"/>
                    <a:gd name="T34" fmla="*/ 0 w 1079"/>
                    <a:gd name="T35" fmla="*/ 0 h 1098"/>
                    <a:gd name="T36" fmla="*/ 0 w 1079"/>
                    <a:gd name="T37" fmla="*/ 0 h 1098"/>
                    <a:gd name="T38" fmla="*/ 0 w 1079"/>
                    <a:gd name="T39" fmla="*/ 0 h 1098"/>
                    <a:gd name="T40" fmla="*/ 0 w 1079"/>
                    <a:gd name="T41" fmla="*/ 0 h 1098"/>
                    <a:gd name="T42" fmla="*/ 0 w 1079"/>
                    <a:gd name="T43" fmla="*/ 0 h 1098"/>
                    <a:gd name="T44" fmla="*/ 0 w 1079"/>
                    <a:gd name="T45" fmla="*/ 0 h 1098"/>
                    <a:gd name="T46" fmla="*/ 0 w 1079"/>
                    <a:gd name="T47" fmla="*/ 0 h 1098"/>
                    <a:gd name="T48" fmla="*/ 0 w 1079"/>
                    <a:gd name="T49" fmla="*/ 0 h 1098"/>
                    <a:gd name="T50" fmla="*/ 0 w 1079"/>
                    <a:gd name="T51" fmla="*/ 0 h 1098"/>
                    <a:gd name="T52" fmla="*/ 0 w 1079"/>
                    <a:gd name="T53" fmla="*/ 0 h 1098"/>
                    <a:gd name="T54" fmla="*/ 0 w 1079"/>
                    <a:gd name="T55" fmla="*/ 0 h 1098"/>
                    <a:gd name="T56" fmla="*/ 0 w 1079"/>
                    <a:gd name="T57" fmla="*/ 0 h 1098"/>
                    <a:gd name="T58" fmla="*/ 0 w 1079"/>
                    <a:gd name="T59" fmla="*/ 0 h 1098"/>
                    <a:gd name="T60" fmla="*/ 0 w 1079"/>
                    <a:gd name="T61" fmla="*/ 0 h 1098"/>
                    <a:gd name="T62" fmla="*/ 0 w 1079"/>
                    <a:gd name="T63" fmla="*/ 0 h 1098"/>
                    <a:gd name="T64" fmla="*/ 0 w 1079"/>
                    <a:gd name="T65" fmla="*/ 0 h 1098"/>
                    <a:gd name="T66" fmla="*/ 0 w 1079"/>
                    <a:gd name="T67" fmla="*/ 0 h 1098"/>
                    <a:gd name="T68" fmla="*/ 0 w 1079"/>
                    <a:gd name="T69" fmla="*/ 0 h 1098"/>
                    <a:gd name="T70" fmla="*/ 0 w 1079"/>
                    <a:gd name="T71" fmla="*/ 0 h 1098"/>
                    <a:gd name="T72" fmla="*/ 0 w 1079"/>
                    <a:gd name="T73" fmla="*/ 0 h 1098"/>
                    <a:gd name="T74" fmla="*/ 0 w 1079"/>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9"/>
                    <a:gd name="T115" fmla="*/ 0 h 1098"/>
                    <a:gd name="T116" fmla="*/ 1079 w 1079"/>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9" h="1098">
                      <a:moveTo>
                        <a:pt x="0" y="1050"/>
                      </a:moveTo>
                      <a:lnTo>
                        <a:pt x="1030" y="0"/>
                      </a:lnTo>
                      <a:lnTo>
                        <a:pt x="1031" y="2"/>
                      </a:lnTo>
                      <a:lnTo>
                        <a:pt x="1033" y="5"/>
                      </a:lnTo>
                      <a:lnTo>
                        <a:pt x="1037" y="7"/>
                      </a:lnTo>
                      <a:lnTo>
                        <a:pt x="1040" y="10"/>
                      </a:lnTo>
                      <a:lnTo>
                        <a:pt x="1045" y="15"/>
                      </a:lnTo>
                      <a:lnTo>
                        <a:pt x="1049" y="19"/>
                      </a:lnTo>
                      <a:lnTo>
                        <a:pt x="1054" y="24"/>
                      </a:lnTo>
                      <a:lnTo>
                        <a:pt x="1058" y="28"/>
                      </a:lnTo>
                      <a:lnTo>
                        <a:pt x="1063" y="33"/>
                      </a:lnTo>
                      <a:lnTo>
                        <a:pt x="1067" y="38"/>
                      </a:lnTo>
                      <a:lnTo>
                        <a:pt x="1071" y="41"/>
                      </a:lnTo>
                      <a:lnTo>
                        <a:pt x="1074" y="44"/>
                      </a:lnTo>
                      <a:lnTo>
                        <a:pt x="1076" y="47"/>
                      </a:lnTo>
                      <a:lnTo>
                        <a:pt x="1077" y="48"/>
                      </a:lnTo>
                      <a:lnTo>
                        <a:pt x="1079" y="48"/>
                      </a:lnTo>
                      <a:lnTo>
                        <a:pt x="49" y="1098"/>
                      </a:lnTo>
                      <a:lnTo>
                        <a:pt x="48" y="1098"/>
                      </a:lnTo>
                      <a:lnTo>
                        <a:pt x="47" y="1097"/>
                      </a:lnTo>
                      <a:lnTo>
                        <a:pt x="45" y="1094"/>
                      </a:lnTo>
                      <a:lnTo>
                        <a:pt x="41" y="1092"/>
                      </a:lnTo>
                      <a:lnTo>
                        <a:pt x="38" y="1088"/>
                      </a:lnTo>
                      <a:lnTo>
                        <a:pt x="33" y="1084"/>
                      </a:lnTo>
                      <a:lnTo>
                        <a:pt x="29" y="1080"/>
                      </a:lnTo>
                      <a:lnTo>
                        <a:pt x="23" y="1075"/>
                      </a:lnTo>
                      <a:lnTo>
                        <a:pt x="18" y="1070"/>
                      </a:lnTo>
                      <a:lnTo>
                        <a:pt x="14" y="1066"/>
                      </a:lnTo>
                      <a:lnTo>
                        <a:pt x="11" y="1061"/>
                      </a:lnTo>
                      <a:lnTo>
                        <a:pt x="7" y="1058"/>
                      </a:lnTo>
                      <a:lnTo>
                        <a:pt x="4" y="1055"/>
                      </a:lnTo>
                      <a:lnTo>
                        <a:pt x="1" y="1052"/>
                      </a:lnTo>
                      <a:lnTo>
                        <a:pt x="0" y="105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53" name="Freeform 259"/>
                <p:cNvSpPr>
                  <a:spLocks/>
                </p:cNvSpPr>
                <p:nvPr/>
              </p:nvSpPr>
              <p:spPr bwMode="auto">
                <a:xfrm>
                  <a:off x="3540" y="1352"/>
                  <a:ext cx="109" cy="119"/>
                </a:xfrm>
                <a:custGeom>
                  <a:avLst/>
                  <a:gdLst>
                    <a:gd name="T0" fmla="*/ 0 w 1079"/>
                    <a:gd name="T1" fmla="*/ 0 h 1098"/>
                    <a:gd name="T2" fmla="*/ 0 w 1079"/>
                    <a:gd name="T3" fmla="*/ 0 h 1098"/>
                    <a:gd name="T4" fmla="*/ 0 w 1079"/>
                    <a:gd name="T5" fmla="*/ 0 h 1098"/>
                    <a:gd name="T6" fmla="*/ 0 w 1079"/>
                    <a:gd name="T7" fmla="*/ 0 h 1098"/>
                    <a:gd name="T8" fmla="*/ 0 w 1079"/>
                    <a:gd name="T9" fmla="*/ 0 h 1098"/>
                    <a:gd name="T10" fmla="*/ 0 w 1079"/>
                    <a:gd name="T11" fmla="*/ 0 h 1098"/>
                    <a:gd name="T12" fmla="*/ 0 w 1079"/>
                    <a:gd name="T13" fmla="*/ 0 h 1098"/>
                    <a:gd name="T14" fmla="*/ 0 w 1079"/>
                    <a:gd name="T15" fmla="*/ 0 h 1098"/>
                    <a:gd name="T16" fmla="*/ 0 w 1079"/>
                    <a:gd name="T17" fmla="*/ 0 h 1098"/>
                    <a:gd name="T18" fmla="*/ 0 w 1079"/>
                    <a:gd name="T19" fmla="*/ 0 h 1098"/>
                    <a:gd name="T20" fmla="*/ 0 w 1079"/>
                    <a:gd name="T21" fmla="*/ 0 h 1098"/>
                    <a:gd name="T22" fmla="*/ 0 w 1079"/>
                    <a:gd name="T23" fmla="*/ 0 h 1098"/>
                    <a:gd name="T24" fmla="*/ 0 w 1079"/>
                    <a:gd name="T25" fmla="*/ 0 h 1098"/>
                    <a:gd name="T26" fmla="*/ 0 w 1079"/>
                    <a:gd name="T27" fmla="*/ 0 h 1098"/>
                    <a:gd name="T28" fmla="*/ 0 w 1079"/>
                    <a:gd name="T29" fmla="*/ 0 h 1098"/>
                    <a:gd name="T30" fmla="*/ 0 w 1079"/>
                    <a:gd name="T31" fmla="*/ 0 h 1098"/>
                    <a:gd name="T32" fmla="*/ 0 w 1079"/>
                    <a:gd name="T33" fmla="*/ 0 h 1098"/>
                    <a:gd name="T34" fmla="*/ 0 w 1079"/>
                    <a:gd name="T35" fmla="*/ 0 h 1098"/>
                    <a:gd name="T36" fmla="*/ 0 w 1079"/>
                    <a:gd name="T37" fmla="*/ 0 h 1098"/>
                    <a:gd name="T38" fmla="*/ 0 w 1079"/>
                    <a:gd name="T39" fmla="*/ 0 h 1098"/>
                    <a:gd name="T40" fmla="*/ 0 w 1079"/>
                    <a:gd name="T41" fmla="*/ 0 h 1098"/>
                    <a:gd name="T42" fmla="*/ 0 w 1079"/>
                    <a:gd name="T43" fmla="*/ 0 h 1098"/>
                    <a:gd name="T44" fmla="*/ 0 w 1079"/>
                    <a:gd name="T45" fmla="*/ 0 h 1098"/>
                    <a:gd name="T46" fmla="*/ 0 w 1079"/>
                    <a:gd name="T47" fmla="*/ 0 h 1098"/>
                    <a:gd name="T48" fmla="*/ 0 w 1079"/>
                    <a:gd name="T49" fmla="*/ 0 h 1098"/>
                    <a:gd name="T50" fmla="*/ 0 w 1079"/>
                    <a:gd name="T51" fmla="*/ 0 h 1098"/>
                    <a:gd name="T52" fmla="*/ 0 w 1079"/>
                    <a:gd name="T53" fmla="*/ 0 h 1098"/>
                    <a:gd name="T54" fmla="*/ 0 w 1079"/>
                    <a:gd name="T55" fmla="*/ 0 h 1098"/>
                    <a:gd name="T56" fmla="*/ 0 w 1079"/>
                    <a:gd name="T57" fmla="*/ 0 h 1098"/>
                    <a:gd name="T58" fmla="*/ 0 w 1079"/>
                    <a:gd name="T59" fmla="*/ 0 h 1098"/>
                    <a:gd name="T60" fmla="*/ 0 w 1079"/>
                    <a:gd name="T61" fmla="*/ 0 h 1098"/>
                    <a:gd name="T62" fmla="*/ 0 w 1079"/>
                    <a:gd name="T63" fmla="*/ 0 h 1098"/>
                    <a:gd name="T64" fmla="*/ 0 w 1079"/>
                    <a:gd name="T65" fmla="*/ 0 h 1098"/>
                    <a:gd name="T66" fmla="*/ 0 w 1079"/>
                    <a:gd name="T67" fmla="*/ 0 h 1098"/>
                    <a:gd name="T68" fmla="*/ 0 w 1079"/>
                    <a:gd name="T69" fmla="*/ 0 h 1098"/>
                    <a:gd name="T70" fmla="*/ 0 w 1079"/>
                    <a:gd name="T71" fmla="*/ 0 h 1098"/>
                    <a:gd name="T72" fmla="*/ 0 w 1079"/>
                    <a:gd name="T73" fmla="*/ 0 h 1098"/>
                    <a:gd name="T74" fmla="*/ 0 w 1079"/>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9"/>
                    <a:gd name="T115" fmla="*/ 0 h 1098"/>
                    <a:gd name="T116" fmla="*/ 1079 w 1079"/>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9" h="1098">
                      <a:moveTo>
                        <a:pt x="0" y="1050"/>
                      </a:moveTo>
                      <a:lnTo>
                        <a:pt x="1030" y="0"/>
                      </a:lnTo>
                      <a:lnTo>
                        <a:pt x="1031" y="2"/>
                      </a:lnTo>
                      <a:lnTo>
                        <a:pt x="1033" y="5"/>
                      </a:lnTo>
                      <a:lnTo>
                        <a:pt x="1037" y="7"/>
                      </a:lnTo>
                      <a:lnTo>
                        <a:pt x="1040" y="10"/>
                      </a:lnTo>
                      <a:lnTo>
                        <a:pt x="1045" y="15"/>
                      </a:lnTo>
                      <a:lnTo>
                        <a:pt x="1049" y="19"/>
                      </a:lnTo>
                      <a:lnTo>
                        <a:pt x="1054" y="24"/>
                      </a:lnTo>
                      <a:lnTo>
                        <a:pt x="1058" y="28"/>
                      </a:lnTo>
                      <a:lnTo>
                        <a:pt x="1063" y="33"/>
                      </a:lnTo>
                      <a:lnTo>
                        <a:pt x="1067" y="38"/>
                      </a:lnTo>
                      <a:lnTo>
                        <a:pt x="1071" y="41"/>
                      </a:lnTo>
                      <a:lnTo>
                        <a:pt x="1074" y="44"/>
                      </a:lnTo>
                      <a:lnTo>
                        <a:pt x="1076" y="47"/>
                      </a:lnTo>
                      <a:lnTo>
                        <a:pt x="1077" y="48"/>
                      </a:lnTo>
                      <a:lnTo>
                        <a:pt x="1079" y="48"/>
                      </a:lnTo>
                      <a:lnTo>
                        <a:pt x="49" y="1098"/>
                      </a:lnTo>
                      <a:lnTo>
                        <a:pt x="48" y="1098"/>
                      </a:lnTo>
                      <a:lnTo>
                        <a:pt x="47" y="1097"/>
                      </a:lnTo>
                      <a:lnTo>
                        <a:pt x="45" y="1094"/>
                      </a:lnTo>
                      <a:lnTo>
                        <a:pt x="41" y="1092"/>
                      </a:lnTo>
                      <a:lnTo>
                        <a:pt x="38" y="1088"/>
                      </a:lnTo>
                      <a:lnTo>
                        <a:pt x="33" y="1084"/>
                      </a:lnTo>
                      <a:lnTo>
                        <a:pt x="29" y="1080"/>
                      </a:lnTo>
                      <a:lnTo>
                        <a:pt x="23" y="1075"/>
                      </a:lnTo>
                      <a:lnTo>
                        <a:pt x="18" y="1070"/>
                      </a:lnTo>
                      <a:lnTo>
                        <a:pt x="14" y="1066"/>
                      </a:lnTo>
                      <a:lnTo>
                        <a:pt x="11" y="1061"/>
                      </a:lnTo>
                      <a:lnTo>
                        <a:pt x="7" y="1058"/>
                      </a:lnTo>
                      <a:lnTo>
                        <a:pt x="4" y="1055"/>
                      </a:lnTo>
                      <a:lnTo>
                        <a:pt x="1" y="1052"/>
                      </a:lnTo>
                      <a:lnTo>
                        <a:pt x="0" y="10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54" name="Oval 260"/>
                <p:cNvSpPr>
                  <a:spLocks noChangeArrowheads="1"/>
                </p:cNvSpPr>
                <p:nvPr/>
              </p:nvSpPr>
              <p:spPr bwMode="auto">
                <a:xfrm>
                  <a:off x="3639" y="1310"/>
                  <a:ext cx="48" cy="52"/>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555" name="Freeform 261"/>
                <p:cNvSpPr>
                  <a:spLocks/>
                </p:cNvSpPr>
                <p:nvPr/>
              </p:nvSpPr>
              <p:spPr bwMode="auto">
                <a:xfrm>
                  <a:off x="3673" y="1455"/>
                  <a:ext cx="243" cy="173"/>
                </a:xfrm>
                <a:custGeom>
                  <a:avLst/>
                  <a:gdLst>
                    <a:gd name="T0" fmla="*/ 0 w 2419"/>
                    <a:gd name="T1" fmla="*/ 0 h 1586"/>
                    <a:gd name="T2" fmla="*/ 0 w 2419"/>
                    <a:gd name="T3" fmla="*/ 0 h 1586"/>
                    <a:gd name="T4" fmla="*/ 0 w 2419"/>
                    <a:gd name="T5" fmla="*/ 0 h 1586"/>
                    <a:gd name="T6" fmla="*/ 0 w 2419"/>
                    <a:gd name="T7" fmla="*/ 0 h 1586"/>
                    <a:gd name="T8" fmla="*/ 0 w 2419"/>
                    <a:gd name="T9" fmla="*/ 0 h 1586"/>
                    <a:gd name="T10" fmla="*/ 0 w 2419"/>
                    <a:gd name="T11" fmla="*/ 0 h 1586"/>
                    <a:gd name="T12" fmla="*/ 0 60000 65536"/>
                    <a:gd name="T13" fmla="*/ 0 60000 65536"/>
                    <a:gd name="T14" fmla="*/ 0 60000 65536"/>
                    <a:gd name="T15" fmla="*/ 0 60000 65536"/>
                    <a:gd name="T16" fmla="*/ 0 60000 65536"/>
                    <a:gd name="T17" fmla="*/ 0 60000 65536"/>
                    <a:gd name="T18" fmla="*/ 0 w 2419"/>
                    <a:gd name="T19" fmla="*/ 0 h 1586"/>
                    <a:gd name="T20" fmla="*/ 2419 w 2419"/>
                    <a:gd name="T21" fmla="*/ 1586 h 1586"/>
                  </a:gdLst>
                  <a:ahLst/>
                  <a:cxnLst>
                    <a:cxn ang="T12">
                      <a:pos x="T0" y="T1"/>
                    </a:cxn>
                    <a:cxn ang="T13">
                      <a:pos x="T2" y="T3"/>
                    </a:cxn>
                    <a:cxn ang="T14">
                      <a:pos x="T4" y="T5"/>
                    </a:cxn>
                    <a:cxn ang="T15">
                      <a:pos x="T6" y="T7"/>
                    </a:cxn>
                    <a:cxn ang="T16">
                      <a:pos x="T8" y="T9"/>
                    </a:cxn>
                    <a:cxn ang="T17">
                      <a:pos x="T10" y="T11"/>
                    </a:cxn>
                  </a:cxnLst>
                  <a:rect l="T18" t="T19" r="T20" b="T21"/>
                  <a:pathLst>
                    <a:path w="2419" h="1586">
                      <a:moveTo>
                        <a:pt x="0" y="1585"/>
                      </a:moveTo>
                      <a:lnTo>
                        <a:pt x="1898" y="1586"/>
                      </a:lnTo>
                      <a:lnTo>
                        <a:pt x="2419" y="0"/>
                      </a:lnTo>
                      <a:lnTo>
                        <a:pt x="568" y="56"/>
                      </a:lnTo>
                      <a:lnTo>
                        <a:pt x="560" y="72"/>
                      </a:lnTo>
                      <a:lnTo>
                        <a:pt x="0" y="158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56" name="Freeform 262"/>
                <p:cNvSpPr>
                  <a:spLocks/>
                </p:cNvSpPr>
                <p:nvPr/>
              </p:nvSpPr>
              <p:spPr bwMode="auto">
                <a:xfrm>
                  <a:off x="3673" y="1455"/>
                  <a:ext cx="243" cy="173"/>
                </a:xfrm>
                <a:custGeom>
                  <a:avLst/>
                  <a:gdLst>
                    <a:gd name="T0" fmla="*/ 0 w 2419"/>
                    <a:gd name="T1" fmla="*/ 0 h 1586"/>
                    <a:gd name="T2" fmla="*/ 0 w 2419"/>
                    <a:gd name="T3" fmla="*/ 0 h 1586"/>
                    <a:gd name="T4" fmla="*/ 0 w 2419"/>
                    <a:gd name="T5" fmla="*/ 0 h 1586"/>
                    <a:gd name="T6" fmla="*/ 0 w 2419"/>
                    <a:gd name="T7" fmla="*/ 0 h 1586"/>
                    <a:gd name="T8" fmla="*/ 0 w 2419"/>
                    <a:gd name="T9" fmla="*/ 0 h 1586"/>
                    <a:gd name="T10" fmla="*/ 0 w 2419"/>
                    <a:gd name="T11" fmla="*/ 0 h 1586"/>
                    <a:gd name="T12" fmla="*/ 0 60000 65536"/>
                    <a:gd name="T13" fmla="*/ 0 60000 65536"/>
                    <a:gd name="T14" fmla="*/ 0 60000 65536"/>
                    <a:gd name="T15" fmla="*/ 0 60000 65536"/>
                    <a:gd name="T16" fmla="*/ 0 60000 65536"/>
                    <a:gd name="T17" fmla="*/ 0 60000 65536"/>
                    <a:gd name="T18" fmla="*/ 0 w 2419"/>
                    <a:gd name="T19" fmla="*/ 0 h 1586"/>
                    <a:gd name="T20" fmla="*/ 2419 w 2419"/>
                    <a:gd name="T21" fmla="*/ 1586 h 1586"/>
                  </a:gdLst>
                  <a:ahLst/>
                  <a:cxnLst>
                    <a:cxn ang="T12">
                      <a:pos x="T0" y="T1"/>
                    </a:cxn>
                    <a:cxn ang="T13">
                      <a:pos x="T2" y="T3"/>
                    </a:cxn>
                    <a:cxn ang="T14">
                      <a:pos x="T4" y="T5"/>
                    </a:cxn>
                    <a:cxn ang="T15">
                      <a:pos x="T6" y="T7"/>
                    </a:cxn>
                    <a:cxn ang="T16">
                      <a:pos x="T8" y="T9"/>
                    </a:cxn>
                    <a:cxn ang="T17">
                      <a:pos x="T10" y="T11"/>
                    </a:cxn>
                  </a:cxnLst>
                  <a:rect l="T18" t="T19" r="T20" b="T21"/>
                  <a:pathLst>
                    <a:path w="2419" h="1586">
                      <a:moveTo>
                        <a:pt x="0" y="1585"/>
                      </a:moveTo>
                      <a:lnTo>
                        <a:pt x="1898" y="1586"/>
                      </a:lnTo>
                      <a:lnTo>
                        <a:pt x="2419" y="0"/>
                      </a:lnTo>
                      <a:lnTo>
                        <a:pt x="568" y="56"/>
                      </a:lnTo>
                      <a:lnTo>
                        <a:pt x="560" y="72"/>
                      </a:lnTo>
                      <a:lnTo>
                        <a:pt x="0" y="158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57" name="Line 263"/>
                <p:cNvSpPr>
                  <a:spLocks noChangeShapeType="1"/>
                </p:cNvSpPr>
                <p:nvPr/>
              </p:nvSpPr>
              <p:spPr bwMode="auto">
                <a:xfrm flipH="1" flipV="1">
                  <a:off x="3729" y="1462"/>
                  <a:ext cx="136" cy="16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58" name="Line 264"/>
                <p:cNvSpPr>
                  <a:spLocks noChangeShapeType="1"/>
                </p:cNvSpPr>
                <p:nvPr/>
              </p:nvSpPr>
              <p:spPr bwMode="auto">
                <a:xfrm flipH="1">
                  <a:off x="3729" y="1455"/>
                  <a:ext cx="187" cy="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59" name="Freeform 265"/>
                <p:cNvSpPr>
                  <a:spLocks/>
                </p:cNvSpPr>
                <p:nvPr/>
              </p:nvSpPr>
              <p:spPr bwMode="auto">
                <a:xfrm>
                  <a:off x="4130" y="1765"/>
                  <a:ext cx="51" cy="102"/>
                </a:xfrm>
                <a:custGeom>
                  <a:avLst/>
                  <a:gdLst>
                    <a:gd name="T0" fmla="*/ 0 w 499"/>
                    <a:gd name="T1" fmla="*/ 0 h 933"/>
                    <a:gd name="T2" fmla="*/ 0 w 499"/>
                    <a:gd name="T3" fmla="*/ 0 h 933"/>
                    <a:gd name="T4" fmla="*/ 0 w 499"/>
                    <a:gd name="T5" fmla="*/ 0 h 933"/>
                    <a:gd name="T6" fmla="*/ 0 w 499"/>
                    <a:gd name="T7" fmla="*/ 0 h 933"/>
                    <a:gd name="T8" fmla="*/ 0 w 499"/>
                    <a:gd name="T9" fmla="*/ 0 h 933"/>
                    <a:gd name="T10" fmla="*/ 0 w 499"/>
                    <a:gd name="T11" fmla="*/ 0 h 933"/>
                    <a:gd name="T12" fmla="*/ 0 w 499"/>
                    <a:gd name="T13" fmla="*/ 0 h 933"/>
                    <a:gd name="T14" fmla="*/ 0 w 499"/>
                    <a:gd name="T15" fmla="*/ 0 h 933"/>
                    <a:gd name="T16" fmla="*/ 0 w 499"/>
                    <a:gd name="T17" fmla="*/ 0 h 933"/>
                    <a:gd name="T18" fmla="*/ 0 w 499"/>
                    <a:gd name="T19" fmla="*/ 0 h 933"/>
                    <a:gd name="T20" fmla="*/ 0 w 499"/>
                    <a:gd name="T21" fmla="*/ 0 h 933"/>
                    <a:gd name="T22" fmla="*/ 0 w 499"/>
                    <a:gd name="T23" fmla="*/ 0 h 933"/>
                    <a:gd name="T24" fmla="*/ 0 w 499"/>
                    <a:gd name="T25" fmla="*/ 0 h 933"/>
                    <a:gd name="T26" fmla="*/ 0 w 499"/>
                    <a:gd name="T27" fmla="*/ 0 h 933"/>
                    <a:gd name="T28" fmla="*/ 0 w 499"/>
                    <a:gd name="T29" fmla="*/ 0 h 933"/>
                    <a:gd name="T30" fmla="*/ 0 w 499"/>
                    <a:gd name="T31" fmla="*/ 0 h 933"/>
                    <a:gd name="T32" fmla="*/ 0 w 499"/>
                    <a:gd name="T33" fmla="*/ 0 h 933"/>
                    <a:gd name="T34" fmla="*/ 0 w 499"/>
                    <a:gd name="T35" fmla="*/ 0 h 933"/>
                    <a:gd name="T36" fmla="*/ 0 w 499"/>
                    <a:gd name="T37" fmla="*/ 0 h 933"/>
                    <a:gd name="T38" fmla="*/ 0 w 499"/>
                    <a:gd name="T39" fmla="*/ 0 h 933"/>
                    <a:gd name="T40" fmla="*/ 0 w 499"/>
                    <a:gd name="T41" fmla="*/ 0 h 933"/>
                    <a:gd name="T42" fmla="*/ 0 w 499"/>
                    <a:gd name="T43" fmla="*/ 0 h 9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9"/>
                    <a:gd name="T67" fmla="*/ 0 h 933"/>
                    <a:gd name="T68" fmla="*/ 499 w 499"/>
                    <a:gd name="T69" fmla="*/ 933 h 9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9" h="933">
                      <a:moveTo>
                        <a:pt x="435" y="921"/>
                      </a:moveTo>
                      <a:lnTo>
                        <a:pt x="0" y="32"/>
                      </a:lnTo>
                      <a:lnTo>
                        <a:pt x="63" y="0"/>
                      </a:lnTo>
                      <a:lnTo>
                        <a:pt x="496" y="891"/>
                      </a:lnTo>
                      <a:lnTo>
                        <a:pt x="497" y="896"/>
                      </a:lnTo>
                      <a:lnTo>
                        <a:pt x="499" y="901"/>
                      </a:lnTo>
                      <a:lnTo>
                        <a:pt x="497" y="907"/>
                      </a:lnTo>
                      <a:lnTo>
                        <a:pt x="495" y="911"/>
                      </a:lnTo>
                      <a:lnTo>
                        <a:pt x="492" y="917"/>
                      </a:lnTo>
                      <a:lnTo>
                        <a:pt x="488" y="922"/>
                      </a:lnTo>
                      <a:lnTo>
                        <a:pt x="483" y="926"/>
                      </a:lnTo>
                      <a:lnTo>
                        <a:pt x="477" y="930"/>
                      </a:lnTo>
                      <a:lnTo>
                        <a:pt x="471" y="932"/>
                      </a:lnTo>
                      <a:lnTo>
                        <a:pt x="465" y="933"/>
                      </a:lnTo>
                      <a:lnTo>
                        <a:pt x="458" y="933"/>
                      </a:lnTo>
                      <a:lnTo>
                        <a:pt x="452" y="933"/>
                      </a:lnTo>
                      <a:lnTo>
                        <a:pt x="446" y="931"/>
                      </a:lnTo>
                      <a:lnTo>
                        <a:pt x="442" y="928"/>
                      </a:lnTo>
                      <a:lnTo>
                        <a:pt x="438" y="925"/>
                      </a:lnTo>
                      <a:lnTo>
                        <a:pt x="435" y="92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60" name="Freeform 266"/>
                <p:cNvSpPr>
                  <a:spLocks/>
                </p:cNvSpPr>
                <p:nvPr/>
              </p:nvSpPr>
              <p:spPr bwMode="auto">
                <a:xfrm>
                  <a:off x="4130" y="1765"/>
                  <a:ext cx="51" cy="102"/>
                </a:xfrm>
                <a:custGeom>
                  <a:avLst/>
                  <a:gdLst>
                    <a:gd name="T0" fmla="*/ 0 w 499"/>
                    <a:gd name="T1" fmla="*/ 0 h 933"/>
                    <a:gd name="T2" fmla="*/ 0 w 499"/>
                    <a:gd name="T3" fmla="*/ 0 h 933"/>
                    <a:gd name="T4" fmla="*/ 0 w 499"/>
                    <a:gd name="T5" fmla="*/ 0 h 933"/>
                    <a:gd name="T6" fmla="*/ 0 w 499"/>
                    <a:gd name="T7" fmla="*/ 0 h 933"/>
                    <a:gd name="T8" fmla="*/ 0 w 499"/>
                    <a:gd name="T9" fmla="*/ 0 h 933"/>
                    <a:gd name="T10" fmla="*/ 0 w 499"/>
                    <a:gd name="T11" fmla="*/ 0 h 933"/>
                    <a:gd name="T12" fmla="*/ 0 w 499"/>
                    <a:gd name="T13" fmla="*/ 0 h 933"/>
                    <a:gd name="T14" fmla="*/ 0 w 499"/>
                    <a:gd name="T15" fmla="*/ 0 h 933"/>
                    <a:gd name="T16" fmla="*/ 0 w 499"/>
                    <a:gd name="T17" fmla="*/ 0 h 933"/>
                    <a:gd name="T18" fmla="*/ 0 w 499"/>
                    <a:gd name="T19" fmla="*/ 0 h 933"/>
                    <a:gd name="T20" fmla="*/ 0 w 499"/>
                    <a:gd name="T21" fmla="*/ 0 h 933"/>
                    <a:gd name="T22" fmla="*/ 0 w 499"/>
                    <a:gd name="T23" fmla="*/ 0 h 933"/>
                    <a:gd name="T24" fmla="*/ 0 w 499"/>
                    <a:gd name="T25" fmla="*/ 0 h 933"/>
                    <a:gd name="T26" fmla="*/ 0 w 499"/>
                    <a:gd name="T27" fmla="*/ 0 h 933"/>
                    <a:gd name="T28" fmla="*/ 0 w 499"/>
                    <a:gd name="T29" fmla="*/ 0 h 933"/>
                    <a:gd name="T30" fmla="*/ 0 w 499"/>
                    <a:gd name="T31" fmla="*/ 0 h 933"/>
                    <a:gd name="T32" fmla="*/ 0 w 499"/>
                    <a:gd name="T33" fmla="*/ 0 h 933"/>
                    <a:gd name="T34" fmla="*/ 0 w 499"/>
                    <a:gd name="T35" fmla="*/ 0 h 933"/>
                    <a:gd name="T36" fmla="*/ 0 w 499"/>
                    <a:gd name="T37" fmla="*/ 0 h 933"/>
                    <a:gd name="T38" fmla="*/ 0 w 499"/>
                    <a:gd name="T39" fmla="*/ 0 h 933"/>
                    <a:gd name="T40" fmla="*/ 0 w 499"/>
                    <a:gd name="T41" fmla="*/ 0 h 933"/>
                    <a:gd name="T42" fmla="*/ 0 w 499"/>
                    <a:gd name="T43" fmla="*/ 0 h 9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9"/>
                    <a:gd name="T67" fmla="*/ 0 h 933"/>
                    <a:gd name="T68" fmla="*/ 499 w 499"/>
                    <a:gd name="T69" fmla="*/ 933 h 9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9" h="933">
                      <a:moveTo>
                        <a:pt x="435" y="921"/>
                      </a:moveTo>
                      <a:lnTo>
                        <a:pt x="0" y="32"/>
                      </a:lnTo>
                      <a:lnTo>
                        <a:pt x="63" y="0"/>
                      </a:lnTo>
                      <a:lnTo>
                        <a:pt x="496" y="891"/>
                      </a:lnTo>
                      <a:lnTo>
                        <a:pt x="497" y="896"/>
                      </a:lnTo>
                      <a:lnTo>
                        <a:pt x="499" y="901"/>
                      </a:lnTo>
                      <a:lnTo>
                        <a:pt x="497" y="907"/>
                      </a:lnTo>
                      <a:lnTo>
                        <a:pt x="495" y="911"/>
                      </a:lnTo>
                      <a:lnTo>
                        <a:pt x="492" y="917"/>
                      </a:lnTo>
                      <a:lnTo>
                        <a:pt x="488" y="922"/>
                      </a:lnTo>
                      <a:lnTo>
                        <a:pt x="483" y="926"/>
                      </a:lnTo>
                      <a:lnTo>
                        <a:pt x="477" y="930"/>
                      </a:lnTo>
                      <a:lnTo>
                        <a:pt x="471" y="932"/>
                      </a:lnTo>
                      <a:lnTo>
                        <a:pt x="465" y="933"/>
                      </a:lnTo>
                      <a:lnTo>
                        <a:pt x="458" y="933"/>
                      </a:lnTo>
                      <a:lnTo>
                        <a:pt x="452" y="933"/>
                      </a:lnTo>
                      <a:lnTo>
                        <a:pt x="446" y="931"/>
                      </a:lnTo>
                      <a:lnTo>
                        <a:pt x="442" y="928"/>
                      </a:lnTo>
                      <a:lnTo>
                        <a:pt x="438" y="925"/>
                      </a:lnTo>
                      <a:lnTo>
                        <a:pt x="435" y="92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1" name="Freeform 267"/>
                <p:cNvSpPr>
                  <a:spLocks/>
                </p:cNvSpPr>
                <p:nvPr/>
              </p:nvSpPr>
              <p:spPr bwMode="auto">
                <a:xfrm>
                  <a:off x="3198" y="1212"/>
                  <a:ext cx="82" cy="123"/>
                </a:xfrm>
                <a:custGeom>
                  <a:avLst/>
                  <a:gdLst>
                    <a:gd name="T0" fmla="*/ 0 w 815"/>
                    <a:gd name="T1" fmla="*/ 0 h 1120"/>
                    <a:gd name="T2" fmla="*/ 0 w 815"/>
                    <a:gd name="T3" fmla="*/ 0 h 1120"/>
                    <a:gd name="T4" fmla="*/ 0 w 815"/>
                    <a:gd name="T5" fmla="*/ 0 h 1120"/>
                    <a:gd name="T6" fmla="*/ 0 w 815"/>
                    <a:gd name="T7" fmla="*/ 0 h 1120"/>
                    <a:gd name="T8" fmla="*/ 0 w 815"/>
                    <a:gd name="T9" fmla="*/ 0 h 1120"/>
                    <a:gd name="T10" fmla="*/ 0 w 815"/>
                    <a:gd name="T11" fmla="*/ 0 h 1120"/>
                    <a:gd name="T12" fmla="*/ 0 w 815"/>
                    <a:gd name="T13" fmla="*/ 0 h 1120"/>
                    <a:gd name="T14" fmla="*/ 0 w 815"/>
                    <a:gd name="T15" fmla="*/ 0 h 1120"/>
                    <a:gd name="T16" fmla="*/ 0 w 815"/>
                    <a:gd name="T17" fmla="*/ 0 h 1120"/>
                    <a:gd name="T18" fmla="*/ 0 w 815"/>
                    <a:gd name="T19" fmla="*/ 0 h 1120"/>
                    <a:gd name="T20" fmla="*/ 0 w 815"/>
                    <a:gd name="T21" fmla="*/ 0 h 1120"/>
                    <a:gd name="T22" fmla="*/ 0 w 815"/>
                    <a:gd name="T23" fmla="*/ 0 h 1120"/>
                    <a:gd name="T24" fmla="*/ 0 w 815"/>
                    <a:gd name="T25" fmla="*/ 0 h 1120"/>
                    <a:gd name="T26" fmla="*/ 0 w 815"/>
                    <a:gd name="T27" fmla="*/ 0 h 1120"/>
                    <a:gd name="T28" fmla="*/ 0 w 815"/>
                    <a:gd name="T29" fmla="*/ 0 h 1120"/>
                    <a:gd name="T30" fmla="*/ 0 w 815"/>
                    <a:gd name="T31" fmla="*/ 0 h 1120"/>
                    <a:gd name="T32" fmla="*/ 0 w 815"/>
                    <a:gd name="T33" fmla="*/ 0 h 1120"/>
                    <a:gd name="T34" fmla="*/ 0 w 815"/>
                    <a:gd name="T35" fmla="*/ 0 h 1120"/>
                    <a:gd name="T36" fmla="*/ 0 w 815"/>
                    <a:gd name="T37" fmla="*/ 0 h 1120"/>
                    <a:gd name="T38" fmla="*/ 0 w 815"/>
                    <a:gd name="T39" fmla="*/ 0 h 1120"/>
                    <a:gd name="T40" fmla="*/ 0 w 815"/>
                    <a:gd name="T41" fmla="*/ 0 h 1120"/>
                    <a:gd name="T42" fmla="*/ 0 w 815"/>
                    <a:gd name="T43" fmla="*/ 0 h 1120"/>
                    <a:gd name="T44" fmla="*/ 0 w 815"/>
                    <a:gd name="T45" fmla="*/ 0 h 1120"/>
                    <a:gd name="T46" fmla="*/ 0 w 815"/>
                    <a:gd name="T47" fmla="*/ 0 h 1120"/>
                    <a:gd name="T48" fmla="*/ 0 w 815"/>
                    <a:gd name="T49" fmla="*/ 0 h 1120"/>
                    <a:gd name="T50" fmla="*/ 0 w 815"/>
                    <a:gd name="T51" fmla="*/ 0 h 1120"/>
                    <a:gd name="T52" fmla="*/ 0 w 815"/>
                    <a:gd name="T53" fmla="*/ 0 h 1120"/>
                    <a:gd name="T54" fmla="*/ 0 w 815"/>
                    <a:gd name="T55" fmla="*/ 0 h 1120"/>
                    <a:gd name="T56" fmla="*/ 0 w 815"/>
                    <a:gd name="T57" fmla="*/ 0 h 1120"/>
                    <a:gd name="T58" fmla="*/ 0 w 815"/>
                    <a:gd name="T59" fmla="*/ 0 h 1120"/>
                    <a:gd name="T60" fmla="*/ 0 w 815"/>
                    <a:gd name="T61" fmla="*/ 0 h 1120"/>
                    <a:gd name="T62" fmla="*/ 0 w 815"/>
                    <a:gd name="T63" fmla="*/ 0 h 1120"/>
                    <a:gd name="T64" fmla="*/ 0 w 815"/>
                    <a:gd name="T65" fmla="*/ 0 h 1120"/>
                    <a:gd name="T66" fmla="*/ 0 w 815"/>
                    <a:gd name="T67" fmla="*/ 0 h 1120"/>
                    <a:gd name="T68" fmla="*/ 0 w 815"/>
                    <a:gd name="T69" fmla="*/ 0 h 1120"/>
                    <a:gd name="T70" fmla="*/ 0 w 815"/>
                    <a:gd name="T71" fmla="*/ 0 h 1120"/>
                    <a:gd name="T72" fmla="*/ 0 w 815"/>
                    <a:gd name="T73" fmla="*/ 0 h 1120"/>
                    <a:gd name="T74" fmla="*/ 0 w 815"/>
                    <a:gd name="T75" fmla="*/ 0 h 1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5"/>
                    <a:gd name="T115" fmla="*/ 0 h 1120"/>
                    <a:gd name="T116" fmla="*/ 815 w 815"/>
                    <a:gd name="T117" fmla="*/ 1120 h 1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5" h="1120">
                      <a:moveTo>
                        <a:pt x="758" y="1114"/>
                      </a:move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813" y="1074"/>
                      </a:lnTo>
                      <a:lnTo>
                        <a:pt x="815" y="1078"/>
                      </a:lnTo>
                      <a:lnTo>
                        <a:pt x="815" y="1082"/>
                      </a:lnTo>
                      <a:lnTo>
                        <a:pt x="814" y="1087"/>
                      </a:lnTo>
                      <a:lnTo>
                        <a:pt x="813" y="1091"/>
                      </a:lnTo>
                      <a:lnTo>
                        <a:pt x="810" y="1096"/>
                      </a:lnTo>
                      <a:lnTo>
                        <a:pt x="806" y="1101"/>
                      </a:lnTo>
                      <a:lnTo>
                        <a:pt x="802" y="1105"/>
                      </a:lnTo>
                      <a:lnTo>
                        <a:pt x="796" y="1110"/>
                      </a:lnTo>
                      <a:lnTo>
                        <a:pt x="790" y="1113"/>
                      </a:lnTo>
                      <a:lnTo>
                        <a:pt x="785" y="1116"/>
                      </a:lnTo>
                      <a:lnTo>
                        <a:pt x="779" y="1118"/>
                      </a:lnTo>
                      <a:lnTo>
                        <a:pt x="773" y="1119"/>
                      </a:lnTo>
                      <a:lnTo>
                        <a:pt x="769" y="1120"/>
                      </a:lnTo>
                      <a:lnTo>
                        <a:pt x="764" y="1119"/>
                      </a:lnTo>
                      <a:lnTo>
                        <a:pt x="761" y="1116"/>
                      </a:lnTo>
                      <a:lnTo>
                        <a:pt x="758" y="111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62" name="Freeform 268"/>
                <p:cNvSpPr>
                  <a:spLocks/>
                </p:cNvSpPr>
                <p:nvPr/>
              </p:nvSpPr>
              <p:spPr bwMode="auto">
                <a:xfrm>
                  <a:off x="3198" y="1212"/>
                  <a:ext cx="82" cy="123"/>
                </a:xfrm>
                <a:custGeom>
                  <a:avLst/>
                  <a:gdLst>
                    <a:gd name="T0" fmla="*/ 0 w 815"/>
                    <a:gd name="T1" fmla="*/ 0 h 1120"/>
                    <a:gd name="T2" fmla="*/ 0 w 815"/>
                    <a:gd name="T3" fmla="*/ 0 h 1120"/>
                    <a:gd name="T4" fmla="*/ 0 w 815"/>
                    <a:gd name="T5" fmla="*/ 0 h 1120"/>
                    <a:gd name="T6" fmla="*/ 0 w 815"/>
                    <a:gd name="T7" fmla="*/ 0 h 1120"/>
                    <a:gd name="T8" fmla="*/ 0 w 815"/>
                    <a:gd name="T9" fmla="*/ 0 h 1120"/>
                    <a:gd name="T10" fmla="*/ 0 w 815"/>
                    <a:gd name="T11" fmla="*/ 0 h 1120"/>
                    <a:gd name="T12" fmla="*/ 0 w 815"/>
                    <a:gd name="T13" fmla="*/ 0 h 1120"/>
                    <a:gd name="T14" fmla="*/ 0 w 815"/>
                    <a:gd name="T15" fmla="*/ 0 h 1120"/>
                    <a:gd name="T16" fmla="*/ 0 w 815"/>
                    <a:gd name="T17" fmla="*/ 0 h 1120"/>
                    <a:gd name="T18" fmla="*/ 0 w 815"/>
                    <a:gd name="T19" fmla="*/ 0 h 1120"/>
                    <a:gd name="T20" fmla="*/ 0 w 815"/>
                    <a:gd name="T21" fmla="*/ 0 h 1120"/>
                    <a:gd name="T22" fmla="*/ 0 w 815"/>
                    <a:gd name="T23" fmla="*/ 0 h 1120"/>
                    <a:gd name="T24" fmla="*/ 0 w 815"/>
                    <a:gd name="T25" fmla="*/ 0 h 1120"/>
                    <a:gd name="T26" fmla="*/ 0 w 815"/>
                    <a:gd name="T27" fmla="*/ 0 h 1120"/>
                    <a:gd name="T28" fmla="*/ 0 w 815"/>
                    <a:gd name="T29" fmla="*/ 0 h 1120"/>
                    <a:gd name="T30" fmla="*/ 0 w 815"/>
                    <a:gd name="T31" fmla="*/ 0 h 1120"/>
                    <a:gd name="T32" fmla="*/ 0 w 815"/>
                    <a:gd name="T33" fmla="*/ 0 h 1120"/>
                    <a:gd name="T34" fmla="*/ 0 w 815"/>
                    <a:gd name="T35" fmla="*/ 0 h 1120"/>
                    <a:gd name="T36" fmla="*/ 0 w 815"/>
                    <a:gd name="T37" fmla="*/ 0 h 1120"/>
                    <a:gd name="T38" fmla="*/ 0 w 815"/>
                    <a:gd name="T39" fmla="*/ 0 h 1120"/>
                    <a:gd name="T40" fmla="*/ 0 w 815"/>
                    <a:gd name="T41" fmla="*/ 0 h 1120"/>
                    <a:gd name="T42" fmla="*/ 0 w 815"/>
                    <a:gd name="T43" fmla="*/ 0 h 1120"/>
                    <a:gd name="T44" fmla="*/ 0 w 815"/>
                    <a:gd name="T45" fmla="*/ 0 h 1120"/>
                    <a:gd name="T46" fmla="*/ 0 w 815"/>
                    <a:gd name="T47" fmla="*/ 0 h 1120"/>
                    <a:gd name="T48" fmla="*/ 0 w 815"/>
                    <a:gd name="T49" fmla="*/ 0 h 1120"/>
                    <a:gd name="T50" fmla="*/ 0 w 815"/>
                    <a:gd name="T51" fmla="*/ 0 h 1120"/>
                    <a:gd name="T52" fmla="*/ 0 w 815"/>
                    <a:gd name="T53" fmla="*/ 0 h 1120"/>
                    <a:gd name="T54" fmla="*/ 0 w 815"/>
                    <a:gd name="T55" fmla="*/ 0 h 1120"/>
                    <a:gd name="T56" fmla="*/ 0 w 815"/>
                    <a:gd name="T57" fmla="*/ 0 h 1120"/>
                    <a:gd name="T58" fmla="*/ 0 w 815"/>
                    <a:gd name="T59" fmla="*/ 0 h 1120"/>
                    <a:gd name="T60" fmla="*/ 0 w 815"/>
                    <a:gd name="T61" fmla="*/ 0 h 1120"/>
                    <a:gd name="T62" fmla="*/ 0 w 815"/>
                    <a:gd name="T63" fmla="*/ 0 h 1120"/>
                    <a:gd name="T64" fmla="*/ 0 w 815"/>
                    <a:gd name="T65" fmla="*/ 0 h 1120"/>
                    <a:gd name="T66" fmla="*/ 0 w 815"/>
                    <a:gd name="T67" fmla="*/ 0 h 1120"/>
                    <a:gd name="T68" fmla="*/ 0 w 815"/>
                    <a:gd name="T69" fmla="*/ 0 h 1120"/>
                    <a:gd name="T70" fmla="*/ 0 w 815"/>
                    <a:gd name="T71" fmla="*/ 0 h 1120"/>
                    <a:gd name="T72" fmla="*/ 0 w 815"/>
                    <a:gd name="T73" fmla="*/ 0 h 1120"/>
                    <a:gd name="T74" fmla="*/ 0 w 815"/>
                    <a:gd name="T75" fmla="*/ 0 h 1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5"/>
                    <a:gd name="T115" fmla="*/ 0 h 1120"/>
                    <a:gd name="T116" fmla="*/ 815 w 815"/>
                    <a:gd name="T117" fmla="*/ 1120 h 112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5" h="1120">
                      <a:moveTo>
                        <a:pt x="758" y="1114"/>
                      </a:move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813" y="1074"/>
                      </a:lnTo>
                      <a:lnTo>
                        <a:pt x="815" y="1078"/>
                      </a:lnTo>
                      <a:lnTo>
                        <a:pt x="815" y="1082"/>
                      </a:lnTo>
                      <a:lnTo>
                        <a:pt x="814" y="1087"/>
                      </a:lnTo>
                      <a:lnTo>
                        <a:pt x="813" y="1091"/>
                      </a:lnTo>
                      <a:lnTo>
                        <a:pt x="810" y="1096"/>
                      </a:lnTo>
                      <a:lnTo>
                        <a:pt x="806" y="1101"/>
                      </a:lnTo>
                      <a:lnTo>
                        <a:pt x="802" y="1105"/>
                      </a:lnTo>
                      <a:lnTo>
                        <a:pt x="796" y="1110"/>
                      </a:lnTo>
                      <a:lnTo>
                        <a:pt x="790" y="1113"/>
                      </a:lnTo>
                      <a:lnTo>
                        <a:pt x="785" y="1116"/>
                      </a:lnTo>
                      <a:lnTo>
                        <a:pt x="779" y="1118"/>
                      </a:lnTo>
                      <a:lnTo>
                        <a:pt x="773" y="1119"/>
                      </a:lnTo>
                      <a:lnTo>
                        <a:pt x="769" y="1120"/>
                      </a:lnTo>
                      <a:lnTo>
                        <a:pt x="764" y="1119"/>
                      </a:lnTo>
                      <a:lnTo>
                        <a:pt x="761" y="1116"/>
                      </a:lnTo>
                      <a:lnTo>
                        <a:pt x="758" y="11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3" name="Freeform 269"/>
                <p:cNvSpPr>
                  <a:spLocks/>
                </p:cNvSpPr>
                <p:nvPr/>
              </p:nvSpPr>
              <p:spPr bwMode="auto">
                <a:xfrm>
                  <a:off x="3198" y="1212"/>
                  <a:ext cx="6" cy="6"/>
                </a:xfrm>
                <a:custGeom>
                  <a:avLst/>
                  <a:gdLst>
                    <a:gd name="T0" fmla="*/ 0 w 61"/>
                    <a:gd name="T1" fmla="*/ 0 h 49"/>
                    <a:gd name="T2" fmla="*/ 0 w 61"/>
                    <a:gd name="T3" fmla="*/ 0 h 49"/>
                    <a:gd name="T4" fmla="*/ 0 w 61"/>
                    <a:gd name="T5" fmla="*/ 0 h 49"/>
                    <a:gd name="T6" fmla="*/ 0 w 61"/>
                    <a:gd name="T7" fmla="*/ 0 h 49"/>
                    <a:gd name="T8" fmla="*/ 0 w 61"/>
                    <a:gd name="T9" fmla="*/ 0 h 49"/>
                    <a:gd name="T10" fmla="*/ 0 w 61"/>
                    <a:gd name="T11" fmla="*/ 0 h 49"/>
                    <a:gd name="T12" fmla="*/ 0 w 61"/>
                    <a:gd name="T13" fmla="*/ 0 h 49"/>
                    <a:gd name="T14" fmla="*/ 0 w 61"/>
                    <a:gd name="T15" fmla="*/ 0 h 49"/>
                    <a:gd name="T16" fmla="*/ 0 w 61"/>
                    <a:gd name="T17" fmla="*/ 0 h 49"/>
                    <a:gd name="T18" fmla="*/ 0 w 61"/>
                    <a:gd name="T19" fmla="*/ 0 h 49"/>
                    <a:gd name="T20" fmla="*/ 0 w 61"/>
                    <a:gd name="T21" fmla="*/ 0 h 49"/>
                    <a:gd name="T22" fmla="*/ 0 w 61"/>
                    <a:gd name="T23" fmla="*/ 0 h 49"/>
                    <a:gd name="T24" fmla="*/ 0 w 61"/>
                    <a:gd name="T25" fmla="*/ 0 h 49"/>
                    <a:gd name="T26" fmla="*/ 0 w 61"/>
                    <a:gd name="T27" fmla="*/ 0 h 49"/>
                    <a:gd name="T28" fmla="*/ 0 w 61"/>
                    <a:gd name="T29" fmla="*/ 0 h 49"/>
                    <a:gd name="T30" fmla="*/ 0 w 61"/>
                    <a:gd name="T31" fmla="*/ 0 h 49"/>
                    <a:gd name="T32" fmla="*/ 0 w 61"/>
                    <a:gd name="T33" fmla="*/ 0 h 49"/>
                    <a:gd name="T34" fmla="*/ 0 w 61"/>
                    <a:gd name="T35" fmla="*/ 0 h 49"/>
                    <a:gd name="T36" fmla="*/ 0 w 61"/>
                    <a:gd name="T37" fmla="*/ 0 h 49"/>
                    <a:gd name="T38" fmla="*/ 0 w 61"/>
                    <a:gd name="T39" fmla="*/ 0 h 49"/>
                    <a:gd name="T40" fmla="*/ 0 w 61"/>
                    <a:gd name="T41" fmla="*/ 0 h 49"/>
                    <a:gd name="T42" fmla="*/ 0 w 61"/>
                    <a:gd name="T43" fmla="*/ 0 h 49"/>
                    <a:gd name="T44" fmla="*/ 0 w 61"/>
                    <a:gd name="T45" fmla="*/ 0 h 49"/>
                    <a:gd name="T46" fmla="*/ 0 w 61"/>
                    <a:gd name="T47" fmla="*/ 0 h 49"/>
                    <a:gd name="T48" fmla="*/ 0 w 61"/>
                    <a:gd name="T49" fmla="*/ 0 h 49"/>
                    <a:gd name="T50" fmla="*/ 0 w 61"/>
                    <a:gd name="T51" fmla="*/ 0 h 49"/>
                    <a:gd name="T52" fmla="*/ 0 w 61"/>
                    <a:gd name="T53" fmla="*/ 0 h 49"/>
                    <a:gd name="T54" fmla="*/ 0 w 61"/>
                    <a:gd name="T55" fmla="*/ 0 h 49"/>
                    <a:gd name="T56" fmla="*/ 0 w 61"/>
                    <a:gd name="T57" fmla="*/ 0 h 49"/>
                    <a:gd name="T58" fmla="*/ 0 w 61"/>
                    <a:gd name="T59" fmla="*/ 0 h 49"/>
                    <a:gd name="T60" fmla="*/ 0 w 61"/>
                    <a:gd name="T61" fmla="*/ 0 h 49"/>
                    <a:gd name="T62" fmla="*/ 0 w 61"/>
                    <a:gd name="T63" fmla="*/ 0 h 49"/>
                    <a:gd name="T64" fmla="*/ 0 w 61"/>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49"/>
                    <a:gd name="T101" fmla="*/ 61 w 61"/>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49">
                      <a:moveTo>
                        <a:pt x="41" y="39"/>
                      </a:moveTo>
                      <a:lnTo>
                        <a:pt x="35" y="43"/>
                      </a:lnTo>
                      <a:lnTo>
                        <a:pt x="28" y="46"/>
                      </a:lnTo>
                      <a:lnTo>
                        <a:pt x="23" y="48"/>
                      </a:lnTo>
                      <a:lnTo>
                        <a:pt x="17" y="49"/>
                      </a:lnTo>
                      <a:lnTo>
                        <a:pt x="11" y="49"/>
                      </a:lnTo>
                      <a:lnTo>
                        <a:pt x="8" y="49"/>
                      </a:lnTo>
                      <a:lnTo>
                        <a:pt x="4" y="47"/>
                      </a:ln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61" y="7"/>
                      </a:lnTo>
                      <a:lnTo>
                        <a:pt x="61" y="11"/>
                      </a:lnTo>
                      <a:lnTo>
                        <a:pt x="60" y="15"/>
                      </a:lnTo>
                      <a:lnTo>
                        <a:pt x="58" y="20"/>
                      </a:lnTo>
                      <a:lnTo>
                        <a:pt x="55" y="26"/>
                      </a:lnTo>
                      <a:lnTo>
                        <a:pt x="51" y="30"/>
                      </a:lnTo>
                      <a:lnTo>
                        <a:pt x="47" y="35"/>
                      </a:lnTo>
                      <a:lnTo>
                        <a:pt x="41" y="3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64" name="Freeform 270"/>
                <p:cNvSpPr>
                  <a:spLocks/>
                </p:cNvSpPr>
                <p:nvPr/>
              </p:nvSpPr>
              <p:spPr bwMode="auto">
                <a:xfrm>
                  <a:off x="3198" y="1212"/>
                  <a:ext cx="6" cy="6"/>
                </a:xfrm>
                <a:custGeom>
                  <a:avLst/>
                  <a:gdLst>
                    <a:gd name="T0" fmla="*/ 0 w 61"/>
                    <a:gd name="T1" fmla="*/ 0 h 49"/>
                    <a:gd name="T2" fmla="*/ 0 w 61"/>
                    <a:gd name="T3" fmla="*/ 0 h 49"/>
                    <a:gd name="T4" fmla="*/ 0 w 61"/>
                    <a:gd name="T5" fmla="*/ 0 h 49"/>
                    <a:gd name="T6" fmla="*/ 0 w 61"/>
                    <a:gd name="T7" fmla="*/ 0 h 49"/>
                    <a:gd name="T8" fmla="*/ 0 w 61"/>
                    <a:gd name="T9" fmla="*/ 0 h 49"/>
                    <a:gd name="T10" fmla="*/ 0 w 61"/>
                    <a:gd name="T11" fmla="*/ 0 h 49"/>
                    <a:gd name="T12" fmla="*/ 0 w 61"/>
                    <a:gd name="T13" fmla="*/ 0 h 49"/>
                    <a:gd name="T14" fmla="*/ 0 w 61"/>
                    <a:gd name="T15" fmla="*/ 0 h 49"/>
                    <a:gd name="T16" fmla="*/ 0 w 61"/>
                    <a:gd name="T17" fmla="*/ 0 h 49"/>
                    <a:gd name="T18" fmla="*/ 0 w 61"/>
                    <a:gd name="T19" fmla="*/ 0 h 49"/>
                    <a:gd name="T20" fmla="*/ 0 w 61"/>
                    <a:gd name="T21" fmla="*/ 0 h 49"/>
                    <a:gd name="T22" fmla="*/ 0 w 61"/>
                    <a:gd name="T23" fmla="*/ 0 h 49"/>
                    <a:gd name="T24" fmla="*/ 0 w 61"/>
                    <a:gd name="T25" fmla="*/ 0 h 49"/>
                    <a:gd name="T26" fmla="*/ 0 w 61"/>
                    <a:gd name="T27" fmla="*/ 0 h 49"/>
                    <a:gd name="T28" fmla="*/ 0 w 61"/>
                    <a:gd name="T29" fmla="*/ 0 h 49"/>
                    <a:gd name="T30" fmla="*/ 0 w 61"/>
                    <a:gd name="T31" fmla="*/ 0 h 49"/>
                    <a:gd name="T32" fmla="*/ 0 w 61"/>
                    <a:gd name="T33" fmla="*/ 0 h 49"/>
                    <a:gd name="T34" fmla="*/ 0 w 61"/>
                    <a:gd name="T35" fmla="*/ 0 h 49"/>
                    <a:gd name="T36" fmla="*/ 0 w 61"/>
                    <a:gd name="T37" fmla="*/ 0 h 49"/>
                    <a:gd name="T38" fmla="*/ 0 w 61"/>
                    <a:gd name="T39" fmla="*/ 0 h 49"/>
                    <a:gd name="T40" fmla="*/ 0 w 61"/>
                    <a:gd name="T41" fmla="*/ 0 h 49"/>
                    <a:gd name="T42" fmla="*/ 0 w 61"/>
                    <a:gd name="T43" fmla="*/ 0 h 49"/>
                    <a:gd name="T44" fmla="*/ 0 w 61"/>
                    <a:gd name="T45" fmla="*/ 0 h 49"/>
                    <a:gd name="T46" fmla="*/ 0 w 61"/>
                    <a:gd name="T47" fmla="*/ 0 h 49"/>
                    <a:gd name="T48" fmla="*/ 0 w 61"/>
                    <a:gd name="T49" fmla="*/ 0 h 49"/>
                    <a:gd name="T50" fmla="*/ 0 w 61"/>
                    <a:gd name="T51" fmla="*/ 0 h 49"/>
                    <a:gd name="T52" fmla="*/ 0 w 61"/>
                    <a:gd name="T53" fmla="*/ 0 h 49"/>
                    <a:gd name="T54" fmla="*/ 0 w 61"/>
                    <a:gd name="T55" fmla="*/ 0 h 49"/>
                    <a:gd name="T56" fmla="*/ 0 w 61"/>
                    <a:gd name="T57" fmla="*/ 0 h 49"/>
                    <a:gd name="T58" fmla="*/ 0 w 61"/>
                    <a:gd name="T59" fmla="*/ 0 h 49"/>
                    <a:gd name="T60" fmla="*/ 0 w 61"/>
                    <a:gd name="T61" fmla="*/ 0 h 49"/>
                    <a:gd name="T62" fmla="*/ 0 w 61"/>
                    <a:gd name="T63" fmla="*/ 0 h 49"/>
                    <a:gd name="T64" fmla="*/ 0 w 61"/>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49"/>
                    <a:gd name="T101" fmla="*/ 61 w 61"/>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49">
                      <a:moveTo>
                        <a:pt x="41" y="39"/>
                      </a:moveTo>
                      <a:lnTo>
                        <a:pt x="35" y="43"/>
                      </a:lnTo>
                      <a:lnTo>
                        <a:pt x="28" y="46"/>
                      </a:lnTo>
                      <a:lnTo>
                        <a:pt x="23" y="48"/>
                      </a:lnTo>
                      <a:lnTo>
                        <a:pt x="17" y="49"/>
                      </a:lnTo>
                      <a:lnTo>
                        <a:pt x="11" y="49"/>
                      </a:lnTo>
                      <a:lnTo>
                        <a:pt x="8" y="49"/>
                      </a:lnTo>
                      <a:lnTo>
                        <a:pt x="4" y="47"/>
                      </a:lnTo>
                      <a:lnTo>
                        <a:pt x="1" y="45"/>
                      </a:lnTo>
                      <a:lnTo>
                        <a:pt x="0" y="43"/>
                      </a:lnTo>
                      <a:lnTo>
                        <a:pt x="0" y="38"/>
                      </a:lnTo>
                      <a:lnTo>
                        <a:pt x="1" y="34"/>
                      </a:lnTo>
                      <a:lnTo>
                        <a:pt x="2" y="29"/>
                      </a:lnTo>
                      <a:lnTo>
                        <a:pt x="6" y="24"/>
                      </a:lnTo>
                      <a:lnTo>
                        <a:pt x="10" y="20"/>
                      </a:lnTo>
                      <a:lnTo>
                        <a:pt x="15" y="14"/>
                      </a:lnTo>
                      <a:lnTo>
                        <a:pt x="21" y="11"/>
                      </a:lnTo>
                      <a:lnTo>
                        <a:pt x="26" y="6"/>
                      </a:lnTo>
                      <a:lnTo>
                        <a:pt x="32" y="4"/>
                      </a:lnTo>
                      <a:lnTo>
                        <a:pt x="39" y="2"/>
                      </a:lnTo>
                      <a:lnTo>
                        <a:pt x="44" y="1"/>
                      </a:lnTo>
                      <a:lnTo>
                        <a:pt x="49" y="0"/>
                      </a:lnTo>
                      <a:lnTo>
                        <a:pt x="53" y="1"/>
                      </a:lnTo>
                      <a:lnTo>
                        <a:pt x="57" y="2"/>
                      </a:lnTo>
                      <a:lnTo>
                        <a:pt x="59" y="4"/>
                      </a:lnTo>
                      <a:lnTo>
                        <a:pt x="61" y="7"/>
                      </a:lnTo>
                      <a:lnTo>
                        <a:pt x="61" y="11"/>
                      </a:lnTo>
                      <a:lnTo>
                        <a:pt x="60" y="15"/>
                      </a:lnTo>
                      <a:lnTo>
                        <a:pt x="58" y="20"/>
                      </a:lnTo>
                      <a:lnTo>
                        <a:pt x="55" y="26"/>
                      </a:lnTo>
                      <a:lnTo>
                        <a:pt x="51" y="30"/>
                      </a:lnTo>
                      <a:lnTo>
                        <a:pt x="47" y="35"/>
                      </a:lnTo>
                      <a:lnTo>
                        <a:pt x="41" y="3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65" name="Freeform 271"/>
                <p:cNvSpPr>
                  <a:spLocks/>
                </p:cNvSpPr>
                <p:nvPr/>
              </p:nvSpPr>
              <p:spPr bwMode="auto">
                <a:xfrm>
                  <a:off x="3361" y="1794"/>
                  <a:ext cx="75" cy="101"/>
                </a:xfrm>
                <a:custGeom>
                  <a:avLst/>
                  <a:gdLst>
                    <a:gd name="T0" fmla="*/ 0 w 751"/>
                    <a:gd name="T1" fmla="*/ 0 h 929"/>
                    <a:gd name="T2" fmla="*/ 0 w 751"/>
                    <a:gd name="T3" fmla="*/ 0 h 929"/>
                    <a:gd name="T4" fmla="*/ 0 w 751"/>
                    <a:gd name="T5" fmla="*/ 0 h 929"/>
                    <a:gd name="T6" fmla="*/ 0 w 751"/>
                    <a:gd name="T7" fmla="*/ 0 h 929"/>
                    <a:gd name="T8" fmla="*/ 0 w 751"/>
                    <a:gd name="T9" fmla="*/ 0 h 929"/>
                    <a:gd name="T10" fmla="*/ 0 w 751"/>
                    <a:gd name="T11" fmla="*/ 0 h 929"/>
                    <a:gd name="T12" fmla="*/ 0 w 751"/>
                    <a:gd name="T13" fmla="*/ 0 h 929"/>
                    <a:gd name="T14" fmla="*/ 0 w 751"/>
                    <a:gd name="T15" fmla="*/ 0 h 929"/>
                    <a:gd name="T16" fmla="*/ 0 w 751"/>
                    <a:gd name="T17" fmla="*/ 0 h 929"/>
                    <a:gd name="T18" fmla="*/ 0 w 751"/>
                    <a:gd name="T19" fmla="*/ 0 h 929"/>
                    <a:gd name="T20" fmla="*/ 0 w 751"/>
                    <a:gd name="T21" fmla="*/ 0 h 929"/>
                    <a:gd name="T22" fmla="*/ 0 w 751"/>
                    <a:gd name="T23" fmla="*/ 0 h 929"/>
                    <a:gd name="T24" fmla="*/ 0 w 751"/>
                    <a:gd name="T25" fmla="*/ 0 h 929"/>
                    <a:gd name="T26" fmla="*/ 0 w 751"/>
                    <a:gd name="T27" fmla="*/ 0 h 929"/>
                    <a:gd name="T28" fmla="*/ 0 w 751"/>
                    <a:gd name="T29" fmla="*/ 0 h 929"/>
                    <a:gd name="T30" fmla="*/ 0 w 751"/>
                    <a:gd name="T31" fmla="*/ 0 h 929"/>
                    <a:gd name="T32" fmla="*/ 0 w 751"/>
                    <a:gd name="T33" fmla="*/ 0 h 929"/>
                    <a:gd name="T34" fmla="*/ 0 w 751"/>
                    <a:gd name="T35" fmla="*/ 0 h 929"/>
                    <a:gd name="T36" fmla="*/ 0 w 751"/>
                    <a:gd name="T37" fmla="*/ 0 h 929"/>
                    <a:gd name="T38" fmla="*/ 0 w 751"/>
                    <a:gd name="T39" fmla="*/ 0 h 929"/>
                    <a:gd name="T40" fmla="*/ 0 w 751"/>
                    <a:gd name="T41" fmla="*/ 0 h 929"/>
                    <a:gd name="T42" fmla="*/ 0 w 751"/>
                    <a:gd name="T43" fmla="*/ 0 h 9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1"/>
                    <a:gd name="T67" fmla="*/ 0 h 929"/>
                    <a:gd name="T68" fmla="*/ 751 w 751"/>
                    <a:gd name="T69" fmla="*/ 929 h 9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1" h="929">
                      <a:moveTo>
                        <a:pt x="695" y="923"/>
                      </a:moveTo>
                      <a:lnTo>
                        <a:pt x="0" y="44"/>
                      </a:lnTo>
                      <a:lnTo>
                        <a:pt x="55" y="0"/>
                      </a:lnTo>
                      <a:lnTo>
                        <a:pt x="748" y="881"/>
                      </a:lnTo>
                      <a:lnTo>
                        <a:pt x="750" y="884"/>
                      </a:lnTo>
                      <a:lnTo>
                        <a:pt x="751" y="889"/>
                      </a:lnTo>
                      <a:lnTo>
                        <a:pt x="751" y="894"/>
                      </a:lnTo>
                      <a:lnTo>
                        <a:pt x="750" y="900"/>
                      </a:lnTo>
                      <a:lnTo>
                        <a:pt x="748" y="904"/>
                      </a:lnTo>
                      <a:lnTo>
                        <a:pt x="745" y="910"/>
                      </a:lnTo>
                      <a:lnTo>
                        <a:pt x="740" y="915"/>
                      </a:lnTo>
                      <a:lnTo>
                        <a:pt x="735" y="919"/>
                      </a:lnTo>
                      <a:lnTo>
                        <a:pt x="730" y="924"/>
                      </a:lnTo>
                      <a:lnTo>
                        <a:pt x="724" y="926"/>
                      </a:lnTo>
                      <a:lnTo>
                        <a:pt x="718" y="928"/>
                      </a:lnTo>
                      <a:lnTo>
                        <a:pt x="713" y="929"/>
                      </a:lnTo>
                      <a:lnTo>
                        <a:pt x="707" y="929"/>
                      </a:lnTo>
                      <a:lnTo>
                        <a:pt x="703" y="928"/>
                      </a:lnTo>
                      <a:lnTo>
                        <a:pt x="698" y="926"/>
                      </a:lnTo>
                      <a:lnTo>
                        <a:pt x="695" y="92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66" name="Freeform 272"/>
                <p:cNvSpPr>
                  <a:spLocks/>
                </p:cNvSpPr>
                <p:nvPr/>
              </p:nvSpPr>
              <p:spPr bwMode="auto">
                <a:xfrm>
                  <a:off x="3361" y="1794"/>
                  <a:ext cx="75" cy="101"/>
                </a:xfrm>
                <a:custGeom>
                  <a:avLst/>
                  <a:gdLst>
                    <a:gd name="T0" fmla="*/ 0 w 751"/>
                    <a:gd name="T1" fmla="*/ 0 h 929"/>
                    <a:gd name="T2" fmla="*/ 0 w 751"/>
                    <a:gd name="T3" fmla="*/ 0 h 929"/>
                    <a:gd name="T4" fmla="*/ 0 w 751"/>
                    <a:gd name="T5" fmla="*/ 0 h 929"/>
                    <a:gd name="T6" fmla="*/ 0 w 751"/>
                    <a:gd name="T7" fmla="*/ 0 h 929"/>
                    <a:gd name="T8" fmla="*/ 0 w 751"/>
                    <a:gd name="T9" fmla="*/ 0 h 929"/>
                    <a:gd name="T10" fmla="*/ 0 w 751"/>
                    <a:gd name="T11" fmla="*/ 0 h 929"/>
                    <a:gd name="T12" fmla="*/ 0 w 751"/>
                    <a:gd name="T13" fmla="*/ 0 h 929"/>
                    <a:gd name="T14" fmla="*/ 0 w 751"/>
                    <a:gd name="T15" fmla="*/ 0 h 929"/>
                    <a:gd name="T16" fmla="*/ 0 w 751"/>
                    <a:gd name="T17" fmla="*/ 0 h 929"/>
                    <a:gd name="T18" fmla="*/ 0 w 751"/>
                    <a:gd name="T19" fmla="*/ 0 h 929"/>
                    <a:gd name="T20" fmla="*/ 0 w 751"/>
                    <a:gd name="T21" fmla="*/ 0 h 929"/>
                    <a:gd name="T22" fmla="*/ 0 w 751"/>
                    <a:gd name="T23" fmla="*/ 0 h 929"/>
                    <a:gd name="T24" fmla="*/ 0 w 751"/>
                    <a:gd name="T25" fmla="*/ 0 h 929"/>
                    <a:gd name="T26" fmla="*/ 0 w 751"/>
                    <a:gd name="T27" fmla="*/ 0 h 929"/>
                    <a:gd name="T28" fmla="*/ 0 w 751"/>
                    <a:gd name="T29" fmla="*/ 0 h 929"/>
                    <a:gd name="T30" fmla="*/ 0 w 751"/>
                    <a:gd name="T31" fmla="*/ 0 h 929"/>
                    <a:gd name="T32" fmla="*/ 0 w 751"/>
                    <a:gd name="T33" fmla="*/ 0 h 929"/>
                    <a:gd name="T34" fmla="*/ 0 w 751"/>
                    <a:gd name="T35" fmla="*/ 0 h 929"/>
                    <a:gd name="T36" fmla="*/ 0 w 751"/>
                    <a:gd name="T37" fmla="*/ 0 h 929"/>
                    <a:gd name="T38" fmla="*/ 0 w 751"/>
                    <a:gd name="T39" fmla="*/ 0 h 929"/>
                    <a:gd name="T40" fmla="*/ 0 w 751"/>
                    <a:gd name="T41" fmla="*/ 0 h 929"/>
                    <a:gd name="T42" fmla="*/ 0 w 751"/>
                    <a:gd name="T43" fmla="*/ 0 h 9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1"/>
                    <a:gd name="T67" fmla="*/ 0 h 929"/>
                    <a:gd name="T68" fmla="*/ 751 w 751"/>
                    <a:gd name="T69" fmla="*/ 929 h 9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1" h="929">
                      <a:moveTo>
                        <a:pt x="695" y="923"/>
                      </a:moveTo>
                      <a:lnTo>
                        <a:pt x="0" y="44"/>
                      </a:lnTo>
                      <a:lnTo>
                        <a:pt x="55" y="0"/>
                      </a:lnTo>
                      <a:lnTo>
                        <a:pt x="748" y="881"/>
                      </a:lnTo>
                      <a:lnTo>
                        <a:pt x="750" y="884"/>
                      </a:lnTo>
                      <a:lnTo>
                        <a:pt x="751" y="889"/>
                      </a:lnTo>
                      <a:lnTo>
                        <a:pt x="751" y="894"/>
                      </a:lnTo>
                      <a:lnTo>
                        <a:pt x="750" y="900"/>
                      </a:lnTo>
                      <a:lnTo>
                        <a:pt x="748" y="904"/>
                      </a:lnTo>
                      <a:lnTo>
                        <a:pt x="745" y="910"/>
                      </a:lnTo>
                      <a:lnTo>
                        <a:pt x="740" y="915"/>
                      </a:lnTo>
                      <a:lnTo>
                        <a:pt x="735" y="919"/>
                      </a:lnTo>
                      <a:lnTo>
                        <a:pt x="730" y="924"/>
                      </a:lnTo>
                      <a:lnTo>
                        <a:pt x="724" y="926"/>
                      </a:lnTo>
                      <a:lnTo>
                        <a:pt x="718" y="928"/>
                      </a:lnTo>
                      <a:lnTo>
                        <a:pt x="713" y="929"/>
                      </a:lnTo>
                      <a:lnTo>
                        <a:pt x="707" y="929"/>
                      </a:lnTo>
                      <a:lnTo>
                        <a:pt x="703" y="928"/>
                      </a:lnTo>
                      <a:lnTo>
                        <a:pt x="698" y="926"/>
                      </a:lnTo>
                      <a:lnTo>
                        <a:pt x="695" y="92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7" name="Freeform 273"/>
                <p:cNvSpPr>
                  <a:spLocks/>
                </p:cNvSpPr>
                <p:nvPr/>
              </p:nvSpPr>
              <p:spPr bwMode="auto">
                <a:xfrm>
                  <a:off x="3297" y="1640"/>
                  <a:ext cx="51" cy="122"/>
                </a:xfrm>
                <a:custGeom>
                  <a:avLst/>
                  <a:gdLst>
                    <a:gd name="T0" fmla="*/ 0 w 509"/>
                    <a:gd name="T1" fmla="*/ 0 h 1124"/>
                    <a:gd name="T2" fmla="*/ 0 w 509"/>
                    <a:gd name="T3" fmla="*/ 0 h 1124"/>
                    <a:gd name="T4" fmla="*/ 0 w 509"/>
                    <a:gd name="T5" fmla="*/ 0 h 1124"/>
                    <a:gd name="T6" fmla="*/ 0 w 509"/>
                    <a:gd name="T7" fmla="*/ 0 h 1124"/>
                    <a:gd name="T8" fmla="*/ 0 w 509"/>
                    <a:gd name="T9" fmla="*/ 0 h 1124"/>
                    <a:gd name="T10" fmla="*/ 0 w 509"/>
                    <a:gd name="T11" fmla="*/ 0 h 1124"/>
                    <a:gd name="T12" fmla="*/ 0 w 509"/>
                    <a:gd name="T13" fmla="*/ 0 h 1124"/>
                    <a:gd name="T14" fmla="*/ 0 w 509"/>
                    <a:gd name="T15" fmla="*/ 0 h 1124"/>
                    <a:gd name="T16" fmla="*/ 0 w 509"/>
                    <a:gd name="T17" fmla="*/ 0 h 1124"/>
                    <a:gd name="T18" fmla="*/ 0 w 509"/>
                    <a:gd name="T19" fmla="*/ 0 h 1124"/>
                    <a:gd name="T20" fmla="*/ 0 w 509"/>
                    <a:gd name="T21" fmla="*/ 0 h 1124"/>
                    <a:gd name="T22" fmla="*/ 0 w 509"/>
                    <a:gd name="T23" fmla="*/ 0 h 1124"/>
                    <a:gd name="T24" fmla="*/ 0 w 509"/>
                    <a:gd name="T25" fmla="*/ 0 h 1124"/>
                    <a:gd name="T26" fmla="*/ 0 w 509"/>
                    <a:gd name="T27" fmla="*/ 0 h 1124"/>
                    <a:gd name="T28" fmla="*/ 0 w 509"/>
                    <a:gd name="T29" fmla="*/ 0 h 1124"/>
                    <a:gd name="T30" fmla="*/ 0 w 509"/>
                    <a:gd name="T31" fmla="*/ 0 h 1124"/>
                    <a:gd name="T32" fmla="*/ 0 w 509"/>
                    <a:gd name="T33" fmla="*/ 0 h 1124"/>
                    <a:gd name="T34" fmla="*/ 0 w 509"/>
                    <a:gd name="T35" fmla="*/ 0 h 1124"/>
                    <a:gd name="T36" fmla="*/ 0 w 509"/>
                    <a:gd name="T37" fmla="*/ 0 h 1124"/>
                    <a:gd name="T38" fmla="*/ 0 w 509"/>
                    <a:gd name="T39" fmla="*/ 0 h 1124"/>
                    <a:gd name="T40" fmla="*/ 0 w 509"/>
                    <a:gd name="T41" fmla="*/ 0 h 1124"/>
                    <a:gd name="T42" fmla="*/ 0 w 509"/>
                    <a:gd name="T43" fmla="*/ 0 h 1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9"/>
                    <a:gd name="T67" fmla="*/ 0 h 1124"/>
                    <a:gd name="T68" fmla="*/ 509 w 509"/>
                    <a:gd name="T69" fmla="*/ 1124 h 1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9" h="1124">
                      <a:moveTo>
                        <a:pt x="63" y="10"/>
                      </a:moveTo>
                      <a:lnTo>
                        <a:pt x="509" y="1097"/>
                      </a:lnTo>
                      <a:lnTo>
                        <a:pt x="443" y="1124"/>
                      </a:lnTo>
                      <a:lnTo>
                        <a:pt x="0" y="37"/>
                      </a:lnTo>
                      <a:lnTo>
                        <a:pt x="0" y="32"/>
                      </a:lnTo>
                      <a:lnTo>
                        <a:pt x="0" y="27"/>
                      </a:lnTo>
                      <a:lnTo>
                        <a:pt x="1" y="23"/>
                      </a:lnTo>
                      <a:lnTo>
                        <a:pt x="3" y="18"/>
                      </a:lnTo>
                      <a:lnTo>
                        <a:pt x="8" y="14"/>
                      </a:lnTo>
                      <a:lnTo>
                        <a:pt x="12" y="10"/>
                      </a:lnTo>
                      <a:lnTo>
                        <a:pt x="18" y="7"/>
                      </a:lnTo>
                      <a:lnTo>
                        <a:pt x="23" y="4"/>
                      </a:lnTo>
                      <a:lnTo>
                        <a:pt x="30" y="1"/>
                      </a:lnTo>
                      <a:lnTo>
                        <a:pt x="36" y="0"/>
                      </a:lnTo>
                      <a:lnTo>
                        <a:pt x="43" y="0"/>
                      </a:lnTo>
                      <a:lnTo>
                        <a:pt x="48" y="0"/>
                      </a:lnTo>
                      <a:lnTo>
                        <a:pt x="53" y="1"/>
                      </a:lnTo>
                      <a:lnTo>
                        <a:pt x="57" y="4"/>
                      </a:lnTo>
                      <a:lnTo>
                        <a:pt x="61" y="7"/>
                      </a:lnTo>
                      <a:lnTo>
                        <a:pt x="63"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68" name="Freeform 274"/>
                <p:cNvSpPr>
                  <a:spLocks/>
                </p:cNvSpPr>
                <p:nvPr/>
              </p:nvSpPr>
              <p:spPr bwMode="auto">
                <a:xfrm>
                  <a:off x="3297" y="1640"/>
                  <a:ext cx="51" cy="122"/>
                </a:xfrm>
                <a:custGeom>
                  <a:avLst/>
                  <a:gdLst>
                    <a:gd name="T0" fmla="*/ 0 w 509"/>
                    <a:gd name="T1" fmla="*/ 0 h 1124"/>
                    <a:gd name="T2" fmla="*/ 0 w 509"/>
                    <a:gd name="T3" fmla="*/ 0 h 1124"/>
                    <a:gd name="T4" fmla="*/ 0 w 509"/>
                    <a:gd name="T5" fmla="*/ 0 h 1124"/>
                    <a:gd name="T6" fmla="*/ 0 w 509"/>
                    <a:gd name="T7" fmla="*/ 0 h 1124"/>
                    <a:gd name="T8" fmla="*/ 0 w 509"/>
                    <a:gd name="T9" fmla="*/ 0 h 1124"/>
                    <a:gd name="T10" fmla="*/ 0 w 509"/>
                    <a:gd name="T11" fmla="*/ 0 h 1124"/>
                    <a:gd name="T12" fmla="*/ 0 w 509"/>
                    <a:gd name="T13" fmla="*/ 0 h 1124"/>
                    <a:gd name="T14" fmla="*/ 0 w 509"/>
                    <a:gd name="T15" fmla="*/ 0 h 1124"/>
                    <a:gd name="T16" fmla="*/ 0 w 509"/>
                    <a:gd name="T17" fmla="*/ 0 h 1124"/>
                    <a:gd name="T18" fmla="*/ 0 w 509"/>
                    <a:gd name="T19" fmla="*/ 0 h 1124"/>
                    <a:gd name="T20" fmla="*/ 0 w 509"/>
                    <a:gd name="T21" fmla="*/ 0 h 1124"/>
                    <a:gd name="T22" fmla="*/ 0 w 509"/>
                    <a:gd name="T23" fmla="*/ 0 h 1124"/>
                    <a:gd name="T24" fmla="*/ 0 w 509"/>
                    <a:gd name="T25" fmla="*/ 0 h 1124"/>
                    <a:gd name="T26" fmla="*/ 0 w 509"/>
                    <a:gd name="T27" fmla="*/ 0 h 1124"/>
                    <a:gd name="T28" fmla="*/ 0 w 509"/>
                    <a:gd name="T29" fmla="*/ 0 h 1124"/>
                    <a:gd name="T30" fmla="*/ 0 w 509"/>
                    <a:gd name="T31" fmla="*/ 0 h 1124"/>
                    <a:gd name="T32" fmla="*/ 0 w 509"/>
                    <a:gd name="T33" fmla="*/ 0 h 1124"/>
                    <a:gd name="T34" fmla="*/ 0 w 509"/>
                    <a:gd name="T35" fmla="*/ 0 h 1124"/>
                    <a:gd name="T36" fmla="*/ 0 w 509"/>
                    <a:gd name="T37" fmla="*/ 0 h 1124"/>
                    <a:gd name="T38" fmla="*/ 0 w 509"/>
                    <a:gd name="T39" fmla="*/ 0 h 1124"/>
                    <a:gd name="T40" fmla="*/ 0 w 509"/>
                    <a:gd name="T41" fmla="*/ 0 h 1124"/>
                    <a:gd name="T42" fmla="*/ 0 w 509"/>
                    <a:gd name="T43" fmla="*/ 0 h 1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9"/>
                    <a:gd name="T67" fmla="*/ 0 h 1124"/>
                    <a:gd name="T68" fmla="*/ 509 w 509"/>
                    <a:gd name="T69" fmla="*/ 1124 h 1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9" h="1124">
                      <a:moveTo>
                        <a:pt x="63" y="10"/>
                      </a:moveTo>
                      <a:lnTo>
                        <a:pt x="509" y="1097"/>
                      </a:lnTo>
                      <a:lnTo>
                        <a:pt x="443" y="1124"/>
                      </a:lnTo>
                      <a:lnTo>
                        <a:pt x="0" y="37"/>
                      </a:lnTo>
                      <a:lnTo>
                        <a:pt x="0" y="32"/>
                      </a:lnTo>
                      <a:lnTo>
                        <a:pt x="0" y="27"/>
                      </a:lnTo>
                      <a:lnTo>
                        <a:pt x="1" y="23"/>
                      </a:lnTo>
                      <a:lnTo>
                        <a:pt x="3" y="18"/>
                      </a:lnTo>
                      <a:lnTo>
                        <a:pt x="8" y="14"/>
                      </a:lnTo>
                      <a:lnTo>
                        <a:pt x="12" y="10"/>
                      </a:lnTo>
                      <a:lnTo>
                        <a:pt x="18" y="7"/>
                      </a:lnTo>
                      <a:lnTo>
                        <a:pt x="23" y="4"/>
                      </a:lnTo>
                      <a:lnTo>
                        <a:pt x="30" y="1"/>
                      </a:lnTo>
                      <a:lnTo>
                        <a:pt x="36" y="0"/>
                      </a:lnTo>
                      <a:lnTo>
                        <a:pt x="43" y="0"/>
                      </a:lnTo>
                      <a:lnTo>
                        <a:pt x="48" y="0"/>
                      </a:lnTo>
                      <a:lnTo>
                        <a:pt x="53" y="1"/>
                      </a:lnTo>
                      <a:lnTo>
                        <a:pt x="57" y="4"/>
                      </a:lnTo>
                      <a:lnTo>
                        <a:pt x="61" y="7"/>
                      </a:lnTo>
                      <a:lnTo>
                        <a:pt x="63"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69" name="Freeform 275"/>
                <p:cNvSpPr>
                  <a:spLocks/>
                </p:cNvSpPr>
                <p:nvPr/>
              </p:nvSpPr>
              <p:spPr bwMode="auto">
                <a:xfrm>
                  <a:off x="3293" y="1365"/>
                  <a:ext cx="51" cy="115"/>
                </a:xfrm>
                <a:custGeom>
                  <a:avLst/>
                  <a:gdLst>
                    <a:gd name="T0" fmla="*/ 0 w 511"/>
                    <a:gd name="T1" fmla="*/ 0 h 1060"/>
                    <a:gd name="T2" fmla="*/ 0 w 511"/>
                    <a:gd name="T3" fmla="*/ 0 h 1060"/>
                    <a:gd name="T4" fmla="*/ 0 w 511"/>
                    <a:gd name="T5" fmla="*/ 0 h 1060"/>
                    <a:gd name="T6" fmla="*/ 0 w 511"/>
                    <a:gd name="T7" fmla="*/ 0 h 1060"/>
                    <a:gd name="T8" fmla="*/ 0 w 511"/>
                    <a:gd name="T9" fmla="*/ 0 h 1060"/>
                    <a:gd name="T10" fmla="*/ 0 w 511"/>
                    <a:gd name="T11" fmla="*/ 0 h 1060"/>
                    <a:gd name="T12" fmla="*/ 0 w 511"/>
                    <a:gd name="T13" fmla="*/ 0 h 1060"/>
                    <a:gd name="T14" fmla="*/ 0 w 511"/>
                    <a:gd name="T15" fmla="*/ 0 h 1060"/>
                    <a:gd name="T16" fmla="*/ 0 w 511"/>
                    <a:gd name="T17" fmla="*/ 0 h 1060"/>
                    <a:gd name="T18" fmla="*/ 0 w 511"/>
                    <a:gd name="T19" fmla="*/ 0 h 1060"/>
                    <a:gd name="T20" fmla="*/ 0 w 511"/>
                    <a:gd name="T21" fmla="*/ 0 h 1060"/>
                    <a:gd name="T22" fmla="*/ 0 w 511"/>
                    <a:gd name="T23" fmla="*/ 0 h 1060"/>
                    <a:gd name="T24" fmla="*/ 0 w 511"/>
                    <a:gd name="T25" fmla="*/ 0 h 1060"/>
                    <a:gd name="T26" fmla="*/ 0 w 511"/>
                    <a:gd name="T27" fmla="*/ 0 h 1060"/>
                    <a:gd name="T28" fmla="*/ 0 w 511"/>
                    <a:gd name="T29" fmla="*/ 0 h 1060"/>
                    <a:gd name="T30" fmla="*/ 0 w 511"/>
                    <a:gd name="T31" fmla="*/ 0 h 1060"/>
                    <a:gd name="T32" fmla="*/ 0 w 511"/>
                    <a:gd name="T33" fmla="*/ 0 h 1060"/>
                    <a:gd name="T34" fmla="*/ 0 w 511"/>
                    <a:gd name="T35" fmla="*/ 0 h 1060"/>
                    <a:gd name="T36" fmla="*/ 0 w 511"/>
                    <a:gd name="T37" fmla="*/ 0 h 1060"/>
                    <a:gd name="T38" fmla="*/ 0 w 511"/>
                    <a:gd name="T39" fmla="*/ 0 h 1060"/>
                    <a:gd name="T40" fmla="*/ 0 w 511"/>
                    <a:gd name="T41" fmla="*/ 0 h 1060"/>
                    <a:gd name="T42" fmla="*/ 0 w 511"/>
                    <a:gd name="T43" fmla="*/ 0 h 1060"/>
                    <a:gd name="T44" fmla="*/ 0 w 511"/>
                    <a:gd name="T45" fmla="*/ 0 h 1060"/>
                    <a:gd name="T46" fmla="*/ 0 w 511"/>
                    <a:gd name="T47" fmla="*/ 0 h 1060"/>
                    <a:gd name="T48" fmla="*/ 0 w 511"/>
                    <a:gd name="T49" fmla="*/ 0 h 1060"/>
                    <a:gd name="T50" fmla="*/ 0 w 511"/>
                    <a:gd name="T51" fmla="*/ 0 h 1060"/>
                    <a:gd name="T52" fmla="*/ 0 w 511"/>
                    <a:gd name="T53" fmla="*/ 0 h 1060"/>
                    <a:gd name="T54" fmla="*/ 0 w 511"/>
                    <a:gd name="T55" fmla="*/ 0 h 1060"/>
                    <a:gd name="T56" fmla="*/ 0 w 511"/>
                    <a:gd name="T57" fmla="*/ 0 h 1060"/>
                    <a:gd name="T58" fmla="*/ 0 w 511"/>
                    <a:gd name="T59" fmla="*/ 0 h 1060"/>
                    <a:gd name="T60" fmla="*/ 0 w 511"/>
                    <a:gd name="T61" fmla="*/ 0 h 1060"/>
                    <a:gd name="T62" fmla="*/ 0 w 511"/>
                    <a:gd name="T63" fmla="*/ 0 h 1060"/>
                    <a:gd name="T64" fmla="*/ 0 w 511"/>
                    <a:gd name="T65" fmla="*/ 0 h 1060"/>
                    <a:gd name="T66" fmla="*/ 0 w 511"/>
                    <a:gd name="T67" fmla="*/ 0 h 1060"/>
                    <a:gd name="T68" fmla="*/ 0 w 511"/>
                    <a:gd name="T69" fmla="*/ 0 h 1060"/>
                    <a:gd name="T70" fmla="*/ 0 w 511"/>
                    <a:gd name="T71" fmla="*/ 0 h 1060"/>
                    <a:gd name="T72" fmla="*/ 0 w 511"/>
                    <a:gd name="T73" fmla="*/ 0 h 1060"/>
                    <a:gd name="T74" fmla="*/ 0 w 511"/>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1060"/>
                    <a:gd name="T116" fmla="*/ 511 w 511"/>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1060">
                      <a:moveTo>
                        <a:pt x="65" y="12"/>
                      </a:moveTo>
                      <a:lnTo>
                        <a:pt x="510" y="1020"/>
                      </a:lnTo>
                      <a:lnTo>
                        <a:pt x="511" y="1025"/>
                      </a:lnTo>
                      <a:lnTo>
                        <a:pt x="511" y="1029"/>
                      </a:lnTo>
                      <a:lnTo>
                        <a:pt x="510" y="1035"/>
                      </a:lnTo>
                      <a:lnTo>
                        <a:pt x="508" y="1040"/>
                      </a:lnTo>
                      <a:lnTo>
                        <a:pt x="505" y="1044"/>
                      </a:lnTo>
                      <a:lnTo>
                        <a:pt x="500" y="1049"/>
                      </a:lnTo>
                      <a:lnTo>
                        <a:pt x="494" y="1053"/>
                      </a:lnTo>
                      <a:lnTo>
                        <a:pt x="488" y="1057"/>
                      </a:lnTo>
                      <a:lnTo>
                        <a:pt x="481" y="1059"/>
                      </a:lnTo>
                      <a:lnTo>
                        <a:pt x="475" y="1060"/>
                      </a:lnTo>
                      <a:lnTo>
                        <a:pt x="468" y="1060"/>
                      </a:lnTo>
                      <a:lnTo>
                        <a:pt x="463" y="1060"/>
                      </a:lnTo>
                      <a:lnTo>
                        <a:pt x="457" y="1059"/>
                      </a:lnTo>
                      <a:lnTo>
                        <a:pt x="452" y="1056"/>
                      </a:lnTo>
                      <a:lnTo>
                        <a:pt x="448" y="1053"/>
                      </a:lnTo>
                      <a:lnTo>
                        <a:pt x="446" y="1049"/>
                      </a:lnTo>
                      <a:lnTo>
                        <a:pt x="2" y="40"/>
                      </a:lnTo>
                      <a:lnTo>
                        <a:pt x="1" y="35"/>
                      </a:lnTo>
                      <a:lnTo>
                        <a:pt x="0" y="31"/>
                      </a:lnTo>
                      <a:lnTo>
                        <a:pt x="2" y="25"/>
                      </a:lnTo>
                      <a:lnTo>
                        <a:pt x="5" y="20"/>
                      </a:lnTo>
                      <a:lnTo>
                        <a:pt x="8" y="16"/>
                      </a:lnTo>
                      <a:lnTo>
                        <a:pt x="12" y="11"/>
                      </a:lnTo>
                      <a:lnTo>
                        <a:pt x="18" y="7"/>
                      </a:lnTo>
                      <a:lnTo>
                        <a:pt x="24" y="4"/>
                      </a:lnTo>
                      <a:lnTo>
                        <a:pt x="29" y="2"/>
                      </a:lnTo>
                      <a:lnTo>
                        <a:pt x="36" y="0"/>
                      </a:lnTo>
                      <a:lnTo>
                        <a:pt x="42" y="0"/>
                      </a:lnTo>
                      <a:lnTo>
                        <a:pt x="49" y="1"/>
                      </a:lnTo>
                      <a:lnTo>
                        <a:pt x="53" y="2"/>
                      </a:lnTo>
                      <a:lnTo>
                        <a:pt x="58" y="4"/>
                      </a:lnTo>
                      <a:lnTo>
                        <a:pt x="62" y="8"/>
                      </a:lnTo>
                      <a:lnTo>
                        <a:pt x="65" y="1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70" name="Freeform 276"/>
                <p:cNvSpPr>
                  <a:spLocks/>
                </p:cNvSpPr>
                <p:nvPr/>
              </p:nvSpPr>
              <p:spPr bwMode="auto">
                <a:xfrm>
                  <a:off x="3293" y="1365"/>
                  <a:ext cx="51" cy="115"/>
                </a:xfrm>
                <a:custGeom>
                  <a:avLst/>
                  <a:gdLst>
                    <a:gd name="T0" fmla="*/ 0 w 511"/>
                    <a:gd name="T1" fmla="*/ 0 h 1060"/>
                    <a:gd name="T2" fmla="*/ 0 w 511"/>
                    <a:gd name="T3" fmla="*/ 0 h 1060"/>
                    <a:gd name="T4" fmla="*/ 0 w 511"/>
                    <a:gd name="T5" fmla="*/ 0 h 1060"/>
                    <a:gd name="T6" fmla="*/ 0 w 511"/>
                    <a:gd name="T7" fmla="*/ 0 h 1060"/>
                    <a:gd name="T8" fmla="*/ 0 w 511"/>
                    <a:gd name="T9" fmla="*/ 0 h 1060"/>
                    <a:gd name="T10" fmla="*/ 0 w 511"/>
                    <a:gd name="T11" fmla="*/ 0 h 1060"/>
                    <a:gd name="T12" fmla="*/ 0 w 511"/>
                    <a:gd name="T13" fmla="*/ 0 h 1060"/>
                    <a:gd name="T14" fmla="*/ 0 w 511"/>
                    <a:gd name="T15" fmla="*/ 0 h 1060"/>
                    <a:gd name="T16" fmla="*/ 0 w 511"/>
                    <a:gd name="T17" fmla="*/ 0 h 1060"/>
                    <a:gd name="T18" fmla="*/ 0 w 511"/>
                    <a:gd name="T19" fmla="*/ 0 h 1060"/>
                    <a:gd name="T20" fmla="*/ 0 w 511"/>
                    <a:gd name="T21" fmla="*/ 0 h 1060"/>
                    <a:gd name="T22" fmla="*/ 0 w 511"/>
                    <a:gd name="T23" fmla="*/ 0 h 1060"/>
                    <a:gd name="T24" fmla="*/ 0 w 511"/>
                    <a:gd name="T25" fmla="*/ 0 h 1060"/>
                    <a:gd name="T26" fmla="*/ 0 w 511"/>
                    <a:gd name="T27" fmla="*/ 0 h 1060"/>
                    <a:gd name="T28" fmla="*/ 0 w 511"/>
                    <a:gd name="T29" fmla="*/ 0 h 1060"/>
                    <a:gd name="T30" fmla="*/ 0 w 511"/>
                    <a:gd name="T31" fmla="*/ 0 h 1060"/>
                    <a:gd name="T32" fmla="*/ 0 w 511"/>
                    <a:gd name="T33" fmla="*/ 0 h 1060"/>
                    <a:gd name="T34" fmla="*/ 0 w 511"/>
                    <a:gd name="T35" fmla="*/ 0 h 1060"/>
                    <a:gd name="T36" fmla="*/ 0 w 511"/>
                    <a:gd name="T37" fmla="*/ 0 h 1060"/>
                    <a:gd name="T38" fmla="*/ 0 w 511"/>
                    <a:gd name="T39" fmla="*/ 0 h 1060"/>
                    <a:gd name="T40" fmla="*/ 0 w 511"/>
                    <a:gd name="T41" fmla="*/ 0 h 1060"/>
                    <a:gd name="T42" fmla="*/ 0 w 511"/>
                    <a:gd name="T43" fmla="*/ 0 h 1060"/>
                    <a:gd name="T44" fmla="*/ 0 w 511"/>
                    <a:gd name="T45" fmla="*/ 0 h 1060"/>
                    <a:gd name="T46" fmla="*/ 0 w 511"/>
                    <a:gd name="T47" fmla="*/ 0 h 1060"/>
                    <a:gd name="T48" fmla="*/ 0 w 511"/>
                    <a:gd name="T49" fmla="*/ 0 h 1060"/>
                    <a:gd name="T50" fmla="*/ 0 w 511"/>
                    <a:gd name="T51" fmla="*/ 0 h 1060"/>
                    <a:gd name="T52" fmla="*/ 0 w 511"/>
                    <a:gd name="T53" fmla="*/ 0 h 1060"/>
                    <a:gd name="T54" fmla="*/ 0 w 511"/>
                    <a:gd name="T55" fmla="*/ 0 h 1060"/>
                    <a:gd name="T56" fmla="*/ 0 w 511"/>
                    <a:gd name="T57" fmla="*/ 0 h 1060"/>
                    <a:gd name="T58" fmla="*/ 0 w 511"/>
                    <a:gd name="T59" fmla="*/ 0 h 1060"/>
                    <a:gd name="T60" fmla="*/ 0 w 511"/>
                    <a:gd name="T61" fmla="*/ 0 h 1060"/>
                    <a:gd name="T62" fmla="*/ 0 w 511"/>
                    <a:gd name="T63" fmla="*/ 0 h 1060"/>
                    <a:gd name="T64" fmla="*/ 0 w 511"/>
                    <a:gd name="T65" fmla="*/ 0 h 1060"/>
                    <a:gd name="T66" fmla="*/ 0 w 511"/>
                    <a:gd name="T67" fmla="*/ 0 h 1060"/>
                    <a:gd name="T68" fmla="*/ 0 w 511"/>
                    <a:gd name="T69" fmla="*/ 0 h 1060"/>
                    <a:gd name="T70" fmla="*/ 0 w 511"/>
                    <a:gd name="T71" fmla="*/ 0 h 1060"/>
                    <a:gd name="T72" fmla="*/ 0 w 511"/>
                    <a:gd name="T73" fmla="*/ 0 h 1060"/>
                    <a:gd name="T74" fmla="*/ 0 w 511"/>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1"/>
                    <a:gd name="T115" fmla="*/ 0 h 1060"/>
                    <a:gd name="T116" fmla="*/ 511 w 511"/>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1" h="1060">
                      <a:moveTo>
                        <a:pt x="65" y="12"/>
                      </a:moveTo>
                      <a:lnTo>
                        <a:pt x="510" y="1020"/>
                      </a:lnTo>
                      <a:lnTo>
                        <a:pt x="511" y="1025"/>
                      </a:lnTo>
                      <a:lnTo>
                        <a:pt x="511" y="1029"/>
                      </a:lnTo>
                      <a:lnTo>
                        <a:pt x="510" y="1035"/>
                      </a:lnTo>
                      <a:lnTo>
                        <a:pt x="508" y="1040"/>
                      </a:lnTo>
                      <a:lnTo>
                        <a:pt x="505" y="1044"/>
                      </a:lnTo>
                      <a:lnTo>
                        <a:pt x="500" y="1049"/>
                      </a:lnTo>
                      <a:lnTo>
                        <a:pt x="494" y="1053"/>
                      </a:lnTo>
                      <a:lnTo>
                        <a:pt x="488" y="1057"/>
                      </a:lnTo>
                      <a:lnTo>
                        <a:pt x="481" y="1059"/>
                      </a:lnTo>
                      <a:lnTo>
                        <a:pt x="475" y="1060"/>
                      </a:lnTo>
                      <a:lnTo>
                        <a:pt x="468" y="1060"/>
                      </a:lnTo>
                      <a:lnTo>
                        <a:pt x="463" y="1060"/>
                      </a:lnTo>
                      <a:lnTo>
                        <a:pt x="457" y="1059"/>
                      </a:lnTo>
                      <a:lnTo>
                        <a:pt x="452" y="1056"/>
                      </a:lnTo>
                      <a:lnTo>
                        <a:pt x="448" y="1053"/>
                      </a:lnTo>
                      <a:lnTo>
                        <a:pt x="446" y="1049"/>
                      </a:lnTo>
                      <a:lnTo>
                        <a:pt x="2" y="40"/>
                      </a:lnTo>
                      <a:lnTo>
                        <a:pt x="1" y="35"/>
                      </a:lnTo>
                      <a:lnTo>
                        <a:pt x="0" y="31"/>
                      </a:lnTo>
                      <a:lnTo>
                        <a:pt x="2" y="25"/>
                      </a:lnTo>
                      <a:lnTo>
                        <a:pt x="5" y="20"/>
                      </a:lnTo>
                      <a:lnTo>
                        <a:pt x="8" y="16"/>
                      </a:lnTo>
                      <a:lnTo>
                        <a:pt x="12" y="11"/>
                      </a:lnTo>
                      <a:lnTo>
                        <a:pt x="18" y="7"/>
                      </a:lnTo>
                      <a:lnTo>
                        <a:pt x="24" y="4"/>
                      </a:lnTo>
                      <a:lnTo>
                        <a:pt x="29" y="2"/>
                      </a:lnTo>
                      <a:lnTo>
                        <a:pt x="36" y="0"/>
                      </a:lnTo>
                      <a:lnTo>
                        <a:pt x="42" y="0"/>
                      </a:lnTo>
                      <a:lnTo>
                        <a:pt x="49" y="1"/>
                      </a:lnTo>
                      <a:lnTo>
                        <a:pt x="53" y="2"/>
                      </a:lnTo>
                      <a:lnTo>
                        <a:pt x="58" y="4"/>
                      </a:lnTo>
                      <a:lnTo>
                        <a:pt x="62" y="8"/>
                      </a:lnTo>
                      <a:lnTo>
                        <a:pt x="65"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71" name="Freeform 277"/>
                <p:cNvSpPr>
                  <a:spLocks/>
                </p:cNvSpPr>
                <p:nvPr/>
              </p:nvSpPr>
              <p:spPr bwMode="auto">
                <a:xfrm>
                  <a:off x="3338" y="1475"/>
                  <a:ext cx="6" cy="5"/>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w 67"/>
                    <a:gd name="T45" fmla="*/ 0 h 51"/>
                    <a:gd name="T46" fmla="*/ 0 w 67"/>
                    <a:gd name="T47" fmla="*/ 0 h 51"/>
                    <a:gd name="T48" fmla="*/ 0 w 67"/>
                    <a:gd name="T49" fmla="*/ 0 h 51"/>
                    <a:gd name="T50" fmla="*/ 0 w 67"/>
                    <a:gd name="T51" fmla="*/ 0 h 51"/>
                    <a:gd name="T52" fmla="*/ 0 w 67"/>
                    <a:gd name="T53" fmla="*/ 0 h 51"/>
                    <a:gd name="T54" fmla="*/ 0 w 67"/>
                    <a:gd name="T55" fmla="*/ 0 h 51"/>
                    <a:gd name="T56" fmla="*/ 0 w 67"/>
                    <a:gd name="T57" fmla="*/ 0 h 51"/>
                    <a:gd name="T58" fmla="*/ 0 w 67"/>
                    <a:gd name="T59" fmla="*/ 0 h 51"/>
                    <a:gd name="T60" fmla="*/ 0 w 67"/>
                    <a:gd name="T61" fmla="*/ 0 h 51"/>
                    <a:gd name="T62" fmla="*/ 0 w 67"/>
                    <a:gd name="T63" fmla="*/ 0 h 51"/>
                    <a:gd name="T64" fmla="*/ 0 w 67"/>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1"/>
                    <a:gd name="T101" fmla="*/ 67 w 67"/>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1">
                      <a:moveTo>
                        <a:pt x="24" y="3"/>
                      </a:moveTo>
                      <a:lnTo>
                        <a:pt x="31" y="1"/>
                      </a:lnTo>
                      <a:lnTo>
                        <a:pt x="38" y="0"/>
                      </a:lnTo>
                      <a:lnTo>
                        <a:pt x="45" y="0"/>
                      </a:lnTo>
                      <a:lnTo>
                        <a:pt x="50" y="0"/>
                      </a:lnTo>
                      <a:lnTo>
                        <a:pt x="56" y="1"/>
                      </a:lnTo>
                      <a:lnTo>
                        <a:pt x="61" y="5"/>
                      </a:lnTo>
                      <a:lnTo>
                        <a:pt x="64" y="7"/>
                      </a:lnTo>
                      <a:lnTo>
                        <a:pt x="66" y="11"/>
                      </a:lnTo>
                      <a:lnTo>
                        <a:pt x="67" y="16"/>
                      </a:lnTo>
                      <a:lnTo>
                        <a:pt x="67" y="20"/>
                      </a:lnTo>
                      <a:lnTo>
                        <a:pt x="66" y="26"/>
                      </a:lnTo>
                      <a:lnTo>
                        <a:pt x="64" y="31"/>
                      </a:lnTo>
                      <a:lnTo>
                        <a:pt x="61" y="35"/>
                      </a:lnTo>
                      <a:lnTo>
                        <a:pt x="56" y="40"/>
                      </a:lnTo>
                      <a:lnTo>
                        <a:pt x="50" y="44"/>
                      </a:lnTo>
                      <a:lnTo>
                        <a:pt x="44" y="48"/>
                      </a:lnTo>
                      <a:lnTo>
                        <a:pt x="37" y="50"/>
                      </a:lnTo>
                      <a:lnTo>
                        <a:pt x="31" y="51"/>
                      </a:lnTo>
                      <a:lnTo>
                        <a:pt x="24" y="51"/>
                      </a:lnTo>
                      <a:lnTo>
                        <a:pt x="19" y="51"/>
                      </a:lnTo>
                      <a:lnTo>
                        <a:pt x="13" y="50"/>
                      </a:lnTo>
                      <a:lnTo>
                        <a:pt x="8" y="47"/>
                      </a:lnTo>
                      <a:lnTo>
                        <a:pt x="4" y="44"/>
                      </a:lnTo>
                      <a:lnTo>
                        <a:pt x="2" y="40"/>
                      </a:lnTo>
                      <a:lnTo>
                        <a:pt x="0" y="35"/>
                      </a:lnTo>
                      <a:lnTo>
                        <a:pt x="0" y="31"/>
                      </a:lnTo>
                      <a:lnTo>
                        <a:pt x="2" y="25"/>
                      </a:lnTo>
                      <a:lnTo>
                        <a:pt x="5" y="20"/>
                      </a:lnTo>
                      <a:lnTo>
                        <a:pt x="8" y="16"/>
                      </a:lnTo>
                      <a:lnTo>
                        <a:pt x="13" y="11"/>
                      </a:lnTo>
                      <a:lnTo>
                        <a:pt x="19" y="7"/>
                      </a:lnTo>
                      <a:lnTo>
                        <a:pt x="24" y="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72" name="Freeform 278"/>
                <p:cNvSpPr>
                  <a:spLocks/>
                </p:cNvSpPr>
                <p:nvPr/>
              </p:nvSpPr>
              <p:spPr bwMode="auto">
                <a:xfrm>
                  <a:off x="3338" y="1475"/>
                  <a:ext cx="6" cy="5"/>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w 67"/>
                    <a:gd name="T45" fmla="*/ 0 h 51"/>
                    <a:gd name="T46" fmla="*/ 0 w 67"/>
                    <a:gd name="T47" fmla="*/ 0 h 51"/>
                    <a:gd name="T48" fmla="*/ 0 w 67"/>
                    <a:gd name="T49" fmla="*/ 0 h 51"/>
                    <a:gd name="T50" fmla="*/ 0 w 67"/>
                    <a:gd name="T51" fmla="*/ 0 h 51"/>
                    <a:gd name="T52" fmla="*/ 0 w 67"/>
                    <a:gd name="T53" fmla="*/ 0 h 51"/>
                    <a:gd name="T54" fmla="*/ 0 w 67"/>
                    <a:gd name="T55" fmla="*/ 0 h 51"/>
                    <a:gd name="T56" fmla="*/ 0 w 67"/>
                    <a:gd name="T57" fmla="*/ 0 h 51"/>
                    <a:gd name="T58" fmla="*/ 0 w 67"/>
                    <a:gd name="T59" fmla="*/ 0 h 51"/>
                    <a:gd name="T60" fmla="*/ 0 w 67"/>
                    <a:gd name="T61" fmla="*/ 0 h 51"/>
                    <a:gd name="T62" fmla="*/ 0 w 67"/>
                    <a:gd name="T63" fmla="*/ 0 h 51"/>
                    <a:gd name="T64" fmla="*/ 0 w 67"/>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1"/>
                    <a:gd name="T101" fmla="*/ 67 w 67"/>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1">
                      <a:moveTo>
                        <a:pt x="24" y="3"/>
                      </a:moveTo>
                      <a:lnTo>
                        <a:pt x="31" y="1"/>
                      </a:lnTo>
                      <a:lnTo>
                        <a:pt x="38" y="0"/>
                      </a:lnTo>
                      <a:lnTo>
                        <a:pt x="45" y="0"/>
                      </a:lnTo>
                      <a:lnTo>
                        <a:pt x="50" y="0"/>
                      </a:lnTo>
                      <a:lnTo>
                        <a:pt x="56" y="1"/>
                      </a:lnTo>
                      <a:lnTo>
                        <a:pt x="61" y="5"/>
                      </a:lnTo>
                      <a:lnTo>
                        <a:pt x="64" y="7"/>
                      </a:lnTo>
                      <a:lnTo>
                        <a:pt x="66" y="11"/>
                      </a:lnTo>
                      <a:lnTo>
                        <a:pt x="67" y="16"/>
                      </a:lnTo>
                      <a:lnTo>
                        <a:pt x="67" y="20"/>
                      </a:lnTo>
                      <a:lnTo>
                        <a:pt x="66" y="26"/>
                      </a:lnTo>
                      <a:lnTo>
                        <a:pt x="64" y="31"/>
                      </a:lnTo>
                      <a:lnTo>
                        <a:pt x="61" y="35"/>
                      </a:lnTo>
                      <a:lnTo>
                        <a:pt x="56" y="40"/>
                      </a:lnTo>
                      <a:lnTo>
                        <a:pt x="50" y="44"/>
                      </a:lnTo>
                      <a:lnTo>
                        <a:pt x="44" y="48"/>
                      </a:lnTo>
                      <a:lnTo>
                        <a:pt x="37" y="50"/>
                      </a:lnTo>
                      <a:lnTo>
                        <a:pt x="31" y="51"/>
                      </a:lnTo>
                      <a:lnTo>
                        <a:pt x="24" y="51"/>
                      </a:lnTo>
                      <a:lnTo>
                        <a:pt x="19" y="51"/>
                      </a:lnTo>
                      <a:lnTo>
                        <a:pt x="13" y="50"/>
                      </a:lnTo>
                      <a:lnTo>
                        <a:pt x="8" y="47"/>
                      </a:lnTo>
                      <a:lnTo>
                        <a:pt x="4" y="44"/>
                      </a:lnTo>
                      <a:lnTo>
                        <a:pt x="2" y="40"/>
                      </a:lnTo>
                      <a:lnTo>
                        <a:pt x="0" y="35"/>
                      </a:lnTo>
                      <a:lnTo>
                        <a:pt x="0" y="31"/>
                      </a:lnTo>
                      <a:lnTo>
                        <a:pt x="2" y="25"/>
                      </a:lnTo>
                      <a:lnTo>
                        <a:pt x="5" y="20"/>
                      </a:lnTo>
                      <a:lnTo>
                        <a:pt x="8" y="16"/>
                      </a:lnTo>
                      <a:lnTo>
                        <a:pt x="13" y="11"/>
                      </a:lnTo>
                      <a:lnTo>
                        <a:pt x="19" y="7"/>
                      </a:lnTo>
                      <a:lnTo>
                        <a:pt x="24" y="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73" name="Freeform 279"/>
                <p:cNvSpPr>
                  <a:spLocks/>
                </p:cNvSpPr>
                <p:nvPr/>
              </p:nvSpPr>
              <p:spPr bwMode="auto">
                <a:xfrm>
                  <a:off x="4135" y="1864"/>
                  <a:ext cx="253" cy="205"/>
                </a:xfrm>
                <a:custGeom>
                  <a:avLst/>
                  <a:gdLst>
                    <a:gd name="T0" fmla="*/ 0 w 2514"/>
                    <a:gd name="T1" fmla="*/ 0 h 1880"/>
                    <a:gd name="T2" fmla="*/ 0 w 2514"/>
                    <a:gd name="T3" fmla="*/ 0 h 1880"/>
                    <a:gd name="T4" fmla="*/ 0 w 2514"/>
                    <a:gd name="T5" fmla="*/ 0 h 1880"/>
                    <a:gd name="T6" fmla="*/ 0 w 2514"/>
                    <a:gd name="T7" fmla="*/ 0 h 1880"/>
                    <a:gd name="T8" fmla="*/ 0 w 2514"/>
                    <a:gd name="T9" fmla="*/ 0 h 1880"/>
                    <a:gd name="T10" fmla="*/ 0 60000 65536"/>
                    <a:gd name="T11" fmla="*/ 0 60000 65536"/>
                    <a:gd name="T12" fmla="*/ 0 60000 65536"/>
                    <a:gd name="T13" fmla="*/ 0 60000 65536"/>
                    <a:gd name="T14" fmla="*/ 0 60000 65536"/>
                    <a:gd name="T15" fmla="*/ 0 w 2514"/>
                    <a:gd name="T16" fmla="*/ 0 h 1880"/>
                    <a:gd name="T17" fmla="*/ 2514 w 2514"/>
                    <a:gd name="T18" fmla="*/ 1880 h 1880"/>
                  </a:gdLst>
                  <a:ahLst/>
                  <a:cxnLst>
                    <a:cxn ang="T10">
                      <a:pos x="T0" y="T1"/>
                    </a:cxn>
                    <a:cxn ang="T11">
                      <a:pos x="T2" y="T3"/>
                    </a:cxn>
                    <a:cxn ang="T12">
                      <a:pos x="T4" y="T5"/>
                    </a:cxn>
                    <a:cxn ang="T13">
                      <a:pos x="T6" y="T7"/>
                    </a:cxn>
                    <a:cxn ang="T14">
                      <a:pos x="T8" y="T9"/>
                    </a:cxn>
                  </a:cxnLst>
                  <a:rect l="T15" t="T16" r="T17" b="T18"/>
                  <a:pathLst>
                    <a:path w="2514" h="1880">
                      <a:moveTo>
                        <a:pt x="422" y="0"/>
                      </a:moveTo>
                      <a:lnTo>
                        <a:pt x="2514" y="86"/>
                      </a:lnTo>
                      <a:lnTo>
                        <a:pt x="2157" y="1880"/>
                      </a:lnTo>
                      <a:lnTo>
                        <a:pt x="0" y="1719"/>
                      </a:lnTo>
                      <a:lnTo>
                        <a:pt x="422"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74" name="Freeform 280"/>
                <p:cNvSpPr>
                  <a:spLocks/>
                </p:cNvSpPr>
                <p:nvPr/>
              </p:nvSpPr>
              <p:spPr bwMode="auto">
                <a:xfrm>
                  <a:off x="4135" y="1864"/>
                  <a:ext cx="253" cy="205"/>
                </a:xfrm>
                <a:custGeom>
                  <a:avLst/>
                  <a:gdLst>
                    <a:gd name="T0" fmla="*/ 0 w 2514"/>
                    <a:gd name="T1" fmla="*/ 0 h 1880"/>
                    <a:gd name="T2" fmla="*/ 0 w 2514"/>
                    <a:gd name="T3" fmla="*/ 0 h 1880"/>
                    <a:gd name="T4" fmla="*/ 0 w 2514"/>
                    <a:gd name="T5" fmla="*/ 0 h 1880"/>
                    <a:gd name="T6" fmla="*/ 0 w 2514"/>
                    <a:gd name="T7" fmla="*/ 0 h 1880"/>
                    <a:gd name="T8" fmla="*/ 0 w 2514"/>
                    <a:gd name="T9" fmla="*/ 0 h 1880"/>
                    <a:gd name="T10" fmla="*/ 0 60000 65536"/>
                    <a:gd name="T11" fmla="*/ 0 60000 65536"/>
                    <a:gd name="T12" fmla="*/ 0 60000 65536"/>
                    <a:gd name="T13" fmla="*/ 0 60000 65536"/>
                    <a:gd name="T14" fmla="*/ 0 60000 65536"/>
                    <a:gd name="T15" fmla="*/ 0 w 2514"/>
                    <a:gd name="T16" fmla="*/ 0 h 1880"/>
                    <a:gd name="T17" fmla="*/ 2514 w 2514"/>
                    <a:gd name="T18" fmla="*/ 1880 h 1880"/>
                  </a:gdLst>
                  <a:ahLst/>
                  <a:cxnLst>
                    <a:cxn ang="T10">
                      <a:pos x="T0" y="T1"/>
                    </a:cxn>
                    <a:cxn ang="T11">
                      <a:pos x="T2" y="T3"/>
                    </a:cxn>
                    <a:cxn ang="T12">
                      <a:pos x="T4" y="T5"/>
                    </a:cxn>
                    <a:cxn ang="T13">
                      <a:pos x="T6" y="T7"/>
                    </a:cxn>
                    <a:cxn ang="T14">
                      <a:pos x="T8" y="T9"/>
                    </a:cxn>
                  </a:cxnLst>
                  <a:rect l="T15" t="T16" r="T17" b="T18"/>
                  <a:pathLst>
                    <a:path w="2514" h="1880">
                      <a:moveTo>
                        <a:pt x="422" y="0"/>
                      </a:moveTo>
                      <a:lnTo>
                        <a:pt x="2514" y="86"/>
                      </a:lnTo>
                      <a:lnTo>
                        <a:pt x="2157" y="1880"/>
                      </a:lnTo>
                      <a:lnTo>
                        <a:pt x="0" y="1719"/>
                      </a:lnTo>
                      <a:lnTo>
                        <a:pt x="422"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75" name="Line 281"/>
                <p:cNvSpPr>
                  <a:spLocks noChangeShapeType="1"/>
                </p:cNvSpPr>
                <p:nvPr/>
              </p:nvSpPr>
              <p:spPr bwMode="auto">
                <a:xfrm>
                  <a:off x="4177" y="1864"/>
                  <a:ext cx="36" cy="3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6" name="Line 282"/>
                <p:cNvSpPr>
                  <a:spLocks noChangeShapeType="1"/>
                </p:cNvSpPr>
                <p:nvPr/>
              </p:nvSpPr>
              <p:spPr bwMode="auto">
                <a:xfrm flipH="1">
                  <a:off x="4213" y="1873"/>
                  <a:ext cx="175" cy="2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7" name="Line 283"/>
                <p:cNvSpPr>
                  <a:spLocks noChangeShapeType="1"/>
                </p:cNvSpPr>
                <p:nvPr/>
              </p:nvSpPr>
              <p:spPr bwMode="auto">
                <a:xfrm flipV="1">
                  <a:off x="4135" y="1899"/>
                  <a:ext cx="78" cy="15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8" name="Line 284"/>
                <p:cNvSpPr>
                  <a:spLocks noChangeShapeType="1"/>
                </p:cNvSpPr>
                <p:nvPr/>
              </p:nvSpPr>
              <p:spPr bwMode="auto">
                <a:xfrm>
                  <a:off x="4213" y="1899"/>
                  <a:ext cx="139" cy="17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579" name="Freeform 285"/>
                <p:cNvSpPr>
                  <a:spLocks/>
                </p:cNvSpPr>
                <p:nvPr/>
              </p:nvSpPr>
              <p:spPr bwMode="auto">
                <a:xfrm>
                  <a:off x="3932" y="1762"/>
                  <a:ext cx="72" cy="128"/>
                </a:xfrm>
                <a:custGeom>
                  <a:avLst/>
                  <a:gdLst>
                    <a:gd name="T0" fmla="*/ 0 w 713"/>
                    <a:gd name="T1" fmla="*/ 0 h 1169"/>
                    <a:gd name="T2" fmla="*/ 0 w 713"/>
                    <a:gd name="T3" fmla="*/ 0 h 1169"/>
                    <a:gd name="T4" fmla="*/ 0 w 713"/>
                    <a:gd name="T5" fmla="*/ 0 h 1169"/>
                    <a:gd name="T6" fmla="*/ 0 w 713"/>
                    <a:gd name="T7" fmla="*/ 0 h 1169"/>
                    <a:gd name="T8" fmla="*/ 0 w 713"/>
                    <a:gd name="T9" fmla="*/ 0 h 1169"/>
                    <a:gd name="T10" fmla="*/ 0 w 713"/>
                    <a:gd name="T11" fmla="*/ 0 h 1169"/>
                    <a:gd name="T12" fmla="*/ 0 w 713"/>
                    <a:gd name="T13" fmla="*/ 0 h 1169"/>
                    <a:gd name="T14" fmla="*/ 0 w 713"/>
                    <a:gd name="T15" fmla="*/ 0 h 1169"/>
                    <a:gd name="T16" fmla="*/ 0 w 713"/>
                    <a:gd name="T17" fmla="*/ 0 h 1169"/>
                    <a:gd name="T18" fmla="*/ 0 w 713"/>
                    <a:gd name="T19" fmla="*/ 0 h 1169"/>
                    <a:gd name="T20" fmla="*/ 0 w 713"/>
                    <a:gd name="T21" fmla="*/ 0 h 1169"/>
                    <a:gd name="T22" fmla="*/ 0 w 713"/>
                    <a:gd name="T23" fmla="*/ 0 h 1169"/>
                    <a:gd name="T24" fmla="*/ 0 w 713"/>
                    <a:gd name="T25" fmla="*/ 0 h 1169"/>
                    <a:gd name="T26" fmla="*/ 0 w 713"/>
                    <a:gd name="T27" fmla="*/ 0 h 1169"/>
                    <a:gd name="T28" fmla="*/ 0 w 713"/>
                    <a:gd name="T29" fmla="*/ 0 h 1169"/>
                    <a:gd name="T30" fmla="*/ 0 w 713"/>
                    <a:gd name="T31" fmla="*/ 0 h 1169"/>
                    <a:gd name="T32" fmla="*/ 0 w 713"/>
                    <a:gd name="T33" fmla="*/ 0 h 1169"/>
                    <a:gd name="T34" fmla="*/ 0 w 713"/>
                    <a:gd name="T35" fmla="*/ 0 h 1169"/>
                    <a:gd name="T36" fmla="*/ 0 w 713"/>
                    <a:gd name="T37" fmla="*/ 0 h 1169"/>
                    <a:gd name="T38" fmla="*/ 0 w 713"/>
                    <a:gd name="T39" fmla="*/ 0 h 1169"/>
                    <a:gd name="T40" fmla="*/ 0 w 713"/>
                    <a:gd name="T41" fmla="*/ 0 h 1169"/>
                    <a:gd name="T42" fmla="*/ 0 w 713"/>
                    <a:gd name="T43" fmla="*/ 0 h 1169"/>
                    <a:gd name="T44" fmla="*/ 0 w 713"/>
                    <a:gd name="T45" fmla="*/ 0 h 1169"/>
                    <a:gd name="T46" fmla="*/ 0 w 713"/>
                    <a:gd name="T47" fmla="*/ 0 h 1169"/>
                    <a:gd name="T48" fmla="*/ 0 w 713"/>
                    <a:gd name="T49" fmla="*/ 0 h 1169"/>
                    <a:gd name="T50" fmla="*/ 0 w 713"/>
                    <a:gd name="T51" fmla="*/ 0 h 1169"/>
                    <a:gd name="T52" fmla="*/ 0 w 713"/>
                    <a:gd name="T53" fmla="*/ 0 h 1169"/>
                    <a:gd name="T54" fmla="*/ 0 w 713"/>
                    <a:gd name="T55" fmla="*/ 0 h 1169"/>
                    <a:gd name="T56" fmla="*/ 0 w 713"/>
                    <a:gd name="T57" fmla="*/ 0 h 1169"/>
                    <a:gd name="T58" fmla="*/ 0 w 713"/>
                    <a:gd name="T59" fmla="*/ 0 h 1169"/>
                    <a:gd name="T60" fmla="*/ 0 w 713"/>
                    <a:gd name="T61" fmla="*/ 0 h 1169"/>
                    <a:gd name="T62" fmla="*/ 0 w 713"/>
                    <a:gd name="T63" fmla="*/ 0 h 1169"/>
                    <a:gd name="T64" fmla="*/ 0 w 713"/>
                    <a:gd name="T65" fmla="*/ 0 h 1169"/>
                    <a:gd name="T66" fmla="*/ 0 w 713"/>
                    <a:gd name="T67" fmla="*/ 0 h 1169"/>
                    <a:gd name="T68" fmla="*/ 0 w 713"/>
                    <a:gd name="T69" fmla="*/ 0 h 1169"/>
                    <a:gd name="T70" fmla="*/ 0 w 713"/>
                    <a:gd name="T71" fmla="*/ 0 h 1169"/>
                    <a:gd name="T72" fmla="*/ 0 w 713"/>
                    <a:gd name="T73" fmla="*/ 0 h 1169"/>
                    <a:gd name="T74" fmla="*/ 0 w 713"/>
                    <a:gd name="T75" fmla="*/ 0 h 11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3"/>
                    <a:gd name="T115" fmla="*/ 0 h 1169"/>
                    <a:gd name="T116" fmla="*/ 713 w 713"/>
                    <a:gd name="T117" fmla="*/ 1169 h 11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3" h="1169">
                      <a:moveTo>
                        <a:pt x="60" y="6"/>
                      </a:moveTo>
                      <a:lnTo>
                        <a:pt x="712" y="1130"/>
                      </a:lnTo>
                      <a:lnTo>
                        <a:pt x="713" y="1132"/>
                      </a:lnTo>
                      <a:lnTo>
                        <a:pt x="713" y="1137"/>
                      </a:lnTo>
                      <a:lnTo>
                        <a:pt x="712" y="1140"/>
                      </a:lnTo>
                      <a:lnTo>
                        <a:pt x="710" y="1144"/>
                      </a:lnTo>
                      <a:lnTo>
                        <a:pt x="706" y="1149"/>
                      </a:lnTo>
                      <a:lnTo>
                        <a:pt x="702" y="1154"/>
                      </a:lnTo>
                      <a:lnTo>
                        <a:pt x="696" y="1158"/>
                      </a:lnTo>
                      <a:lnTo>
                        <a:pt x="690" y="1161"/>
                      </a:lnTo>
                      <a:lnTo>
                        <a:pt x="685" y="1165"/>
                      </a:lnTo>
                      <a:lnTo>
                        <a:pt x="678" y="1167"/>
                      </a:lnTo>
                      <a:lnTo>
                        <a:pt x="672" y="1169"/>
                      </a:lnTo>
                      <a:lnTo>
                        <a:pt x="667" y="1169"/>
                      </a:lnTo>
                      <a:lnTo>
                        <a:pt x="661" y="1169"/>
                      </a:lnTo>
                      <a:lnTo>
                        <a:pt x="656" y="1169"/>
                      </a:lnTo>
                      <a:lnTo>
                        <a:pt x="654" y="1167"/>
                      </a:lnTo>
                      <a:lnTo>
                        <a:pt x="652" y="1165"/>
                      </a:lnTo>
                      <a:lnTo>
                        <a:pt x="1" y="40"/>
                      </a:lnTo>
                      <a:lnTo>
                        <a:pt x="0" y="37"/>
                      </a:lnTo>
                      <a:lnTo>
                        <a:pt x="0" y="33"/>
                      </a:lnTo>
                      <a:lnTo>
                        <a:pt x="1" y="29"/>
                      </a:lnTo>
                      <a:lnTo>
                        <a:pt x="3" y="24"/>
                      </a:lnTo>
                      <a:lnTo>
                        <a:pt x="7" y="20"/>
                      </a:lnTo>
                      <a:lnTo>
                        <a:pt x="11" y="15"/>
                      </a:lnTo>
                      <a:lnTo>
                        <a:pt x="16" y="12"/>
                      </a:lnTo>
                      <a:lnTo>
                        <a:pt x="21" y="7"/>
                      </a:lnTo>
                      <a:lnTo>
                        <a:pt x="27" y="5"/>
                      </a:lnTo>
                      <a:lnTo>
                        <a:pt x="34" y="3"/>
                      </a:lnTo>
                      <a:lnTo>
                        <a:pt x="40" y="0"/>
                      </a:lnTo>
                      <a:lnTo>
                        <a:pt x="45" y="0"/>
                      </a:lnTo>
                      <a:lnTo>
                        <a:pt x="50" y="0"/>
                      </a:lnTo>
                      <a:lnTo>
                        <a:pt x="54" y="2"/>
                      </a:lnTo>
                      <a:lnTo>
                        <a:pt x="58" y="4"/>
                      </a:lnTo>
                      <a:lnTo>
                        <a:pt x="60"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0" name="Freeform 286"/>
                <p:cNvSpPr>
                  <a:spLocks/>
                </p:cNvSpPr>
                <p:nvPr/>
              </p:nvSpPr>
              <p:spPr bwMode="auto">
                <a:xfrm>
                  <a:off x="3932" y="1762"/>
                  <a:ext cx="72" cy="128"/>
                </a:xfrm>
                <a:custGeom>
                  <a:avLst/>
                  <a:gdLst>
                    <a:gd name="T0" fmla="*/ 0 w 713"/>
                    <a:gd name="T1" fmla="*/ 0 h 1169"/>
                    <a:gd name="T2" fmla="*/ 0 w 713"/>
                    <a:gd name="T3" fmla="*/ 0 h 1169"/>
                    <a:gd name="T4" fmla="*/ 0 w 713"/>
                    <a:gd name="T5" fmla="*/ 0 h 1169"/>
                    <a:gd name="T6" fmla="*/ 0 w 713"/>
                    <a:gd name="T7" fmla="*/ 0 h 1169"/>
                    <a:gd name="T8" fmla="*/ 0 w 713"/>
                    <a:gd name="T9" fmla="*/ 0 h 1169"/>
                    <a:gd name="T10" fmla="*/ 0 w 713"/>
                    <a:gd name="T11" fmla="*/ 0 h 1169"/>
                    <a:gd name="T12" fmla="*/ 0 w 713"/>
                    <a:gd name="T13" fmla="*/ 0 h 1169"/>
                    <a:gd name="T14" fmla="*/ 0 w 713"/>
                    <a:gd name="T15" fmla="*/ 0 h 1169"/>
                    <a:gd name="T16" fmla="*/ 0 w 713"/>
                    <a:gd name="T17" fmla="*/ 0 h 1169"/>
                    <a:gd name="T18" fmla="*/ 0 w 713"/>
                    <a:gd name="T19" fmla="*/ 0 h 1169"/>
                    <a:gd name="T20" fmla="*/ 0 w 713"/>
                    <a:gd name="T21" fmla="*/ 0 h 1169"/>
                    <a:gd name="T22" fmla="*/ 0 w 713"/>
                    <a:gd name="T23" fmla="*/ 0 h 1169"/>
                    <a:gd name="T24" fmla="*/ 0 w 713"/>
                    <a:gd name="T25" fmla="*/ 0 h 1169"/>
                    <a:gd name="T26" fmla="*/ 0 w 713"/>
                    <a:gd name="T27" fmla="*/ 0 h 1169"/>
                    <a:gd name="T28" fmla="*/ 0 w 713"/>
                    <a:gd name="T29" fmla="*/ 0 h 1169"/>
                    <a:gd name="T30" fmla="*/ 0 w 713"/>
                    <a:gd name="T31" fmla="*/ 0 h 1169"/>
                    <a:gd name="T32" fmla="*/ 0 w 713"/>
                    <a:gd name="T33" fmla="*/ 0 h 1169"/>
                    <a:gd name="T34" fmla="*/ 0 w 713"/>
                    <a:gd name="T35" fmla="*/ 0 h 1169"/>
                    <a:gd name="T36" fmla="*/ 0 w 713"/>
                    <a:gd name="T37" fmla="*/ 0 h 1169"/>
                    <a:gd name="T38" fmla="*/ 0 w 713"/>
                    <a:gd name="T39" fmla="*/ 0 h 1169"/>
                    <a:gd name="T40" fmla="*/ 0 w 713"/>
                    <a:gd name="T41" fmla="*/ 0 h 1169"/>
                    <a:gd name="T42" fmla="*/ 0 w 713"/>
                    <a:gd name="T43" fmla="*/ 0 h 1169"/>
                    <a:gd name="T44" fmla="*/ 0 w 713"/>
                    <a:gd name="T45" fmla="*/ 0 h 1169"/>
                    <a:gd name="T46" fmla="*/ 0 w 713"/>
                    <a:gd name="T47" fmla="*/ 0 h 1169"/>
                    <a:gd name="T48" fmla="*/ 0 w 713"/>
                    <a:gd name="T49" fmla="*/ 0 h 1169"/>
                    <a:gd name="T50" fmla="*/ 0 w 713"/>
                    <a:gd name="T51" fmla="*/ 0 h 1169"/>
                    <a:gd name="T52" fmla="*/ 0 w 713"/>
                    <a:gd name="T53" fmla="*/ 0 h 1169"/>
                    <a:gd name="T54" fmla="*/ 0 w 713"/>
                    <a:gd name="T55" fmla="*/ 0 h 1169"/>
                    <a:gd name="T56" fmla="*/ 0 w 713"/>
                    <a:gd name="T57" fmla="*/ 0 h 1169"/>
                    <a:gd name="T58" fmla="*/ 0 w 713"/>
                    <a:gd name="T59" fmla="*/ 0 h 1169"/>
                    <a:gd name="T60" fmla="*/ 0 w 713"/>
                    <a:gd name="T61" fmla="*/ 0 h 1169"/>
                    <a:gd name="T62" fmla="*/ 0 w 713"/>
                    <a:gd name="T63" fmla="*/ 0 h 1169"/>
                    <a:gd name="T64" fmla="*/ 0 w 713"/>
                    <a:gd name="T65" fmla="*/ 0 h 1169"/>
                    <a:gd name="T66" fmla="*/ 0 w 713"/>
                    <a:gd name="T67" fmla="*/ 0 h 1169"/>
                    <a:gd name="T68" fmla="*/ 0 w 713"/>
                    <a:gd name="T69" fmla="*/ 0 h 1169"/>
                    <a:gd name="T70" fmla="*/ 0 w 713"/>
                    <a:gd name="T71" fmla="*/ 0 h 1169"/>
                    <a:gd name="T72" fmla="*/ 0 w 713"/>
                    <a:gd name="T73" fmla="*/ 0 h 1169"/>
                    <a:gd name="T74" fmla="*/ 0 w 713"/>
                    <a:gd name="T75" fmla="*/ 0 h 11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3"/>
                    <a:gd name="T115" fmla="*/ 0 h 1169"/>
                    <a:gd name="T116" fmla="*/ 713 w 713"/>
                    <a:gd name="T117" fmla="*/ 1169 h 11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3" h="1169">
                      <a:moveTo>
                        <a:pt x="60" y="6"/>
                      </a:moveTo>
                      <a:lnTo>
                        <a:pt x="712" y="1130"/>
                      </a:lnTo>
                      <a:lnTo>
                        <a:pt x="713" y="1132"/>
                      </a:lnTo>
                      <a:lnTo>
                        <a:pt x="713" y="1137"/>
                      </a:lnTo>
                      <a:lnTo>
                        <a:pt x="712" y="1140"/>
                      </a:lnTo>
                      <a:lnTo>
                        <a:pt x="710" y="1144"/>
                      </a:lnTo>
                      <a:lnTo>
                        <a:pt x="706" y="1149"/>
                      </a:lnTo>
                      <a:lnTo>
                        <a:pt x="702" y="1154"/>
                      </a:lnTo>
                      <a:lnTo>
                        <a:pt x="696" y="1158"/>
                      </a:lnTo>
                      <a:lnTo>
                        <a:pt x="690" y="1161"/>
                      </a:lnTo>
                      <a:lnTo>
                        <a:pt x="685" y="1165"/>
                      </a:lnTo>
                      <a:lnTo>
                        <a:pt x="678" y="1167"/>
                      </a:lnTo>
                      <a:lnTo>
                        <a:pt x="672" y="1169"/>
                      </a:lnTo>
                      <a:lnTo>
                        <a:pt x="667" y="1169"/>
                      </a:lnTo>
                      <a:lnTo>
                        <a:pt x="661" y="1169"/>
                      </a:lnTo>
                      <a:lnTo>
                        <a:pt x="656" y="1169"/>
                      </a:lnTo>
                      <a:lnTo>
                        <a:pt x="654" y="1167"/>
                      </a:lnTo>
                      <a:lnTo>
                        <a:pt x="652" y="1165"/>
                      </a:lnTo>
                      <a:lnTo>
                        <a:pt x="1" y="40"/>
                      </a:lnTo>
                      <a:lnTo>
                        <a:pt x="0" y="37"/>
                      </a:lnTo>
                      <a:lnTo>
                        <a:pt x="0" y="33"/>
                      </a:lnTo>
                      <a:lnTo>
                        <a:pt x="1" y="29"/>
                      </a:lnTo>
                      <a:lnTo>
                        <a:pt x="3" y="24"/>
                      </a:lnTo>
                      <a:lnTo>
                        <a:pt x="7" y="20"/>
                      </a:lnTo>
                      <a:lnTo>
                        <a:pt x="11" y="15"/>
                      </a:lnTo>
                      <a:lnTo>
                        <a:pt x="16" y="12"/>
                      </a:lnTo>
                      <a:lnTo>
                        <a:pt x="21" y="7"/>
                      </a:lnTo>
                      <a:lnTo>
                        <a:pt x="27" y="5"/>
                      </a:lnTo>
                      <a:lnTo>
                        <a:pt x="34" y="3"/>
                      </a:lnTo>
                      <a:lnTo>
                        <a:pt x="40" y="0"/>
                      </a:lnTo>
                      <a:lnTo>
                        <a:pt x="45" y="0"/>
                      </a:lnTo>
                      <a:lnTo>
                        <a:pt x="50" y="0"/>
                      </a:lnTo>
                      <a:lnTo>
                        <a:pt x="54" y="2"/>
                      </a:lnTo>
                      <a:lnTo>
                        <a:pt x="58" y="4"/>
                      </a:lnTo>
                      <a:lnTo>
                        <a:pt x="60"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1" name="Freeform 287"/>
                <p:cNvSpPr>
                  <a:spLocks/>
                </p:cNvSpPr>
                <p:nvPr/>
              </p:nvSpPr>
              <p:spPr bwMode="auto">
                <a:xfrm>
                  <a:off x="3998" y="188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2" y="8"/>
                      </a:moveTo>
                      <a:lnTo>
                        <a:pt x="28" y="5"/>
                      </a:lnTo>
                      <a:lnTo>
                        <a:pt x="35" y="2"/>
                      </a:lnTo>
                      <a:lnTo>
                        <a:pt x="41" y="1"/>
                      </a:lnTo>
                      <a:lnTo>
                        <a:pt x="46" y="0"/>
                      </a:lnTo>
                      <a:lnTo>
                        <a:pt x="52" y="0"/>
                      </a:lnTo>
                      <a:lnTo>
                        <a:pt x="55" y="1"/>
                      </a:lnTo>
                      <a:lnTo>
                        <a:pt x="59" y="2"/>
                      </a:lnTo>
                      <a:lnTo>
                        <a:pt x="61" y="6"/>
                      </a:lnTo>
                      <a:lnTo>
                        <a:pt x="62" y="8"/>
                      </a:lnTo>
                      <a:lnTo>
                        <a:pt x="62" y="13"/>
                      </a:lnTo>
                      <a:lnTo>
                        <a:pt x="61" y="16"/>
                      </a:lnTo>
                      <a:lnTo>
                        <a:pt x="59" y="20"/>
                      </a:lnTo>
                      <a:lnTo>
                        <a:pt x="55" y="25"/>
                      </a:lnTo>
                      <a:lnTo>
                        <a:pt x="51" y="30"/>
                      </a:lnTo>
                      <a:lnTo>
                        <a:pt x="45" y="34"/>
                      </a:lnTo>
                      <a:lnTo>
                        <a:pt x="39" y="37"/>
                      </a:lnTo>
                      <a:lnTo>
                        <a:pt x="34" y="41"/>
                      </a:lnTo>
                      <a:lnTo>
                        <a:pt x="27" y="43"/>
                      </a:lnTo>
                      <a:lnTo>
                        <a:pt x="21" y="45"/>
                      </a:lnTo>
                      <a:lnTo>
                        <a:pt x="16" y="45"/>
                      </a:lnTo>
                      <a:lnTo>
                        <a:pt x="10" y="45"/>
                      </a:lnTo>
                      <a:lnTo>
                        <a:pt x="5" y="45"/>
                      </a:lnTo>
                      <a:lnTo>
                        <a:pt x="3" y="43"/>
                      </a:lnTo>
                      <a:lnTo>
                        <a:pt x="1" y="41"/>
                      </a:lnTo>
                      <a:lnTo>
                        <a:pt x="0" y="37"/>
                      </a:lnTo>
                      <a:lnTo>
                        <a:pt x="0" y="34"/>
                      </a:lnTo>
                      <a:lnTo>
                        <a:pt x="1" y="30"/>
                      </a:lnTo>
                      <a:lnTo>
                        <a:pt x="3" y="25"/>
                      </a:lnTo>
                      <a:lnTo>
                        <a:pt x="6" y="20"/>
                      </a:lnTo>
                      <a:lnTo>
                        <a:pt x="11" y="16"/>
                      </a:lnTo>
                      <a:lnTo>
                        <a:pt x="17" y="11"/>
                      </a:lnTo>
                      <a:lnTo>
                        <a:pt x="22"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2" name="Freeform 288"/>
                <p:cNvSpPr>
                  <a:spLocks/>
                </p:cNvSpPr>
                <p:nvPr/>
              </p:nvSpPr>
              <p:spPr bwMode="auto">
                <a:xfrm>
                  <a:off x="3998" y="1885"/>
                  <a:ext cx="6" cy="5"/>
                </a:xfrm>
                <a:custGeom>
                  <a:avLst/>
                  <a:gdLst>
                    <a:gd name="T0" fmla="*/ 0 w 62"/>
                    <a:gd name="T1" fmla="*/ 0 h 45"/>
                    <a:gd name="T2" fmla="*/ 0 w 62"/>
                    <a:gd name="T3" fmla="*/ 0 h 45"/>
                    <a:gd name="T4" fmla="*/ 0 w 62"/>
                    <a:gd name="T5" fmla="*/ 0 h 45"/>
                    <a:gd name="T6" fmla="*/ 0 w 62"/>
                    <a:gd name="T7" fmla="*/ 0 h 45"/>
                    <a:gd name="T8" fmla="*/ 0 w 62"/>
                    <a:gd name="T9" fmla="*/ 0 h 45"/>
                    <a:gd name="T10" fmla="*/ 0 w 62"/>
                    <a:gd name="T11" fmla="*/ 0 h 45"/>
                    <a:gd name="T12" fmla="*/ 0 w 62"/>
                    <a:gd name="T13" fmla="*/ 0 h 45"/>
                    <a:gd name="T14" fmla="*/ 0 w 62"/>
                    <a:gd name="T15" fmla="*/ 0 h 45"/>
                    <a:gd name="T16" fmla="*/ 0 w 62"/>
                    <a:gd name="T17" fmla="*/ 0 h 45"/>
                    <a:gd name="T18" fmla="*/ 0 w 62"/>
                    <a:gd name="T19" fmla="*/ 0 h 45"/>
                    <a:gd name="T20" fmla="*/ 0 w 62"/>
                    <a:gd name="T21" fmla="*/ 0 h 45"/>
                    <a:gd name="T22" fmla="*/ 0 w 62"/>
                    <a:gd name="T23" fmla="*/ 0 h 45"/>
                    <a:gd name="T24" fmla="*/ 0 w 62"/>
                    <a:gd name="T25" fmla="*/ 0 h 45"/>
                    <a:gd name="T26" fmla="*/ 0 w 62"/>
                    <a:gd name="T27" fmla="*/ 0 h 45"/>
                    <a:gd name="T28" fmla="*/ 0 w 62"/>
                    <a:gd name="T29" fmla="*/ 0 h 45"/>
                    <a:gd name="T30" fmla="*/ 0 w 62"/>
                    <a:gd name="T31" fmla="*/ 0 h 45"/>
                    <a:gd name="T32" fmla="*/ 0 w 62"/>
                    <a:gd name="T33" fmla="*/ 0 h 45"/>
                    <a:gd name="T34" fmla="*/ 0 w 62"/>
                    <a:gd name="T35" fmla="*/ 0 h 45"/>
                    <a:gd name="T36" fmla="*/ 0 w 62"/>
                    <a:gd name="T37" fmla="*/ 0 h 45"/>
                    <a:gd name="T38" fmla="*/ 0 w 62"/>
                    <a:gd name="T39" fmla="*/ 0 h 45"/>
                    <a:gd name="T40" fmla="*/ 0 w 62"/>
                    <a:gd name="T41" fmla="*/ 0 h 45"/>
                    <a:gd name="T42" fmla="*/ 0 w 62"/>
                    <a:gd name="T43" fmla="*/ 0 h 45"/>
                    <a:gd name="T44" fmla="*/ 0 w 62"/>
                    <a:gd name="T45" fmla="*/ 0 h 45"/>
                    <a:gd name="T46" fmla="*/ 0 w 62"/>
                    <a:gd name="T47" fmla="*/ 0 h 45"/>
                    <a:gd name="T48" fmla="*/ 0 w 62"/>
                    <a:gd name="T49" fmla="*/ 0 h 45"/>
                    <a:gd name="T50" fmla="*/ 0 w 62"/>
                    <a:gd name="T51" fmla="*/ 0 h 45"/>
                    <a:gd name="T52" fmla="*/ 0 w 62"/>
                    <a:gd name="T53" fmla="*/ 0 h 45"/>
                    <a:gd name="T54" fmla="*/ 0 w 62"/>
                    <a:gd name="T55" fmla="*/ 0 h 45"/>
                    <a:gd name="T56" fmla="*/ 0 w 62"/>
                    <a:gd name="T57" fmla="*/ 0 h 45"/>
                    <a:gd name="T58" fmla="*/ 0 w 62"/>
                    <a:gd name="T59" fmla="*/ 0 h 45"/>
                    <a:gd name="T60" fmla="*/ 0 w 62"/>
                    <a:gd name="T61" fmla="*/ 0 h 45"/>
                    <a:gd name="T62" fmla="*/ 0 w 62"/>
                    <a:gd name="T63" fmla="*/ 0 h 45"/>
                    <a:gd name="T64" fmla="*/ 0 w 62"/>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5"/>
                    <a:gd name="T101" fmla="*/ 62 w 62"/>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5">
                      <a:moveTo>
                        <a:pt x="22" y="8"/>
                      </a:moveTo>
                      <a:lnTo>
                        <a:pt x="28" y="5"/>
                      </a:lnTo>
                      <a:lnTo>
                        <a:pt x="35" y="2"/>
                      </a:lnTo>
                      <a:lnTo>
                        <a:pt x="41" y="1"/>
                      </a:lnTo>
                      <a:lnTo>
                        <a:pt x="46" y="0"/>
                      </a:lnTo>
                      <a:lnTo>
                        <a:pt x="52" y="0"/>
                      </a:lnTo>
                      <a:lnTo>
                        <a:pt x="55" y="1"/>
                      </a:lnTo>
                      <a:lnTo>
                        <a:pt x="59" y="2"/>
                      </a:lnTo>
                      <a:lnTo>
                        <a:pt x="61" y="6"/>
                      </a:lnTo>
                      <a:lnTo>
                        <a:pt x="62" y="8"/>
                      </a:lnTo>
                      <a:lnTo>
                        <a:pt x="62" y="13"/>
                      </a:lnTo>
                      <a:lnTo>
                        <a:pt x="61" y="16"/>
                      </a:lnTo>
                      <a:lnTo>
                        <a:pt x="59" y="20"/>
                      </a:lnTo>
                      <a:lnTo>
                        <a:pt x="55" y="25"/>
                      </a:lnTo>
                      <a:lnTo>
                        <a:pt x="51" y="30"/>
                      </a:lnTo>
                      <a:lnTo>
                        <a:pt x="45" y="34"/>
                      </a:lnTo>
                      <a:lnTo>
                        <a:pt x="39" y="37"/>
                      </a:lnTo>
                      <a:lnTo>
                        <a:pt x="34" y="41"/>
                      </a:lnTo>
                      <a:lnTo>
                        <a:pt x="27" y="43"/>
                      </a:lnTo>
                      <a:lnTo>
                        <a:pt x="21" y="45"/>
                      </a:lnTo>
                      <a:lnTo>
                        <a:pt x="16" y="45"/>
                      </a:lnTo>
                      <a:lnTo>
                        <a:pt x="10" y="45"/>
                      </a:lnTo>
                      <a:lnTo>
                        <a:pt x="5" y="45"/>
                      </a:lnTo>
                      <a:lnTo>
                        <a:pt x="3" y="43"/>
                      </a:lnTo>
                      <a:lnTo>
                        <a:pt x="1" y="41"/>
                      </a:lnTo>
                      <a:lnTo>
                        <a:pt x="0" y="37"/>
                      </a:lnTo>
                      <a:lnTo>
                        <a:pt x="0" y="34"/>
                      </a:lnTo>
                      <a:lnTo>
                        <a:pt x="1" y="30"/>
                      </a:lnTo>
                      <a:lnTo>
                        <a:pt x="3" y="25"/>
                      </a:lnTo>
                      <a:lnTo>
                        <a:pt x="6" y="20"/>
                      </a:lnTo>
                      <a:lnTo>
                        <a:pt x="11" y="16"/>
                      </a:lnTo>
                      <a:lnTo>
                        <a:pt x="17" y="11"/>
                      </a:lnTo>
                      <a:lnTo>
                        <a:pt x="22"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3" name="Freeform 289"/>
                <p:cNvSpPr>
                  <a:spLocks/>
                </p:cNvSpPr>
                <p:nvPr/>
              </p:nvSpPr>
              <p:spPr bwMode="auto">
                <a:xfrm>
                  <a:off x="4043" y="1611"/>
                  <a:ext cx="75" cy="122"/>
                </a:xfrm>
                <a:custGeom>
                  <a:avLst/>
                  <a:gdLst>
                    <a:gd name="T0" fmla="*/ 0 w 747"/>
                    <a:gd name="T1" fmla="*/ 0 h 1121"/>
                    <a:gd name="T2" fmla="*/ 0 w 747"/>
                    <a:gd name="T3" fmla="*/ 0 h 1121"/>
                    <a:gd name="T4" fmla="*/ 0 w 747"/>
                    <a:gd name="T5" fmla="*/ 0 h 1121"/>
                    <a:gd name="T6" fmla="*/ 0 w 747"/>
                    <a:gd name="T7" fmla="*/ 0 h 1121"/>
                    <a:gd name="T8" fmla="*/ 0 w 747"/>
                    <a:gd name="T9" fmla="*/ 0 h 1121"/>
                    <a:gd name="T10" fmla="*/ 0 w 747"/>
                    <a:gd name="T11" fmla="*/ 0 h 1121"/>
                    <a:gd name="T12" fmla="*/ 0 w 747"/>
                    <a:gd name="T13" fmla="*/ 0 h 1121"/>
                    <a:gd name="T14" fmla="*/ 0 w 747"/>
                    <a:gd name="T15" fmla="*/ 0 h 1121"/>
                    <a:gd name="T16" fmla="*/ 0 w 747"/>
                    <a:gd name="T17" fmla="*/ 0 h 1121"/>
                    <a:gd name="T18" fmla="*/ 0 w 747"/>
                    <a:gd name="T19" fmla="*/ 0 h 1121"/>
                    <a:gd name="T20" fmla="*/ 0 w 747"/>
                    <a:gd name="T21" fmla="*/ 0 h 1121"/>
                    <a:gd name="T22" fmla="*/ 0 w 747"/>
                    <a:gd name="T23" fmla="*/ 0 h 1121"/>
                    <a:gd name="T24" fmla="*/ 0 w 747"/>
                    <a:gd name="T25" fmla="*/ 0 h 1121"/>
                    <a:gd name="T26" fmla="*/ 0 w 747"/>
                    <a:gd name="T27" fmla="*/ 0 h 1121"/>
                    <a:gd name="T28" fmla="*/ 0 w 747"/>
                    <a:gd name="T29" fmla="*/ 0 h 1121"/>
                    <a:gd name="T30" fmla="*/ 0 w 747"/>
                    <a:gd name="T31" fmla="*/ 0 h 1121"/>
                    <a:gd name="T32" fmla="*/ 0 w 747"/>
                    <a:gd name="T33" fmla="*/ 0 h 1121"/>
                    <a:gd name="T34" fmla="*/ 0 w 747"/>
                    <a:gd name="T35" fmla="*/ 0 h 1121"/>
                    <a:gd name="T36" fmla="*/ 0 w 747"/>
                    <a:gd name="T37" fmla="*/ 0 h 1121"/>
                    <a:gd name="T38" fmla="*/ 0 w 747"/>
                    <a:gd name="T39" fmla="*/ 0 h 1121"/>
                    <a:gd name="T40" fmla="*/ 0 w 747"/>
                    <a:gd name="T41" fmla="*/ 0 h 1121"/>
                    <a:gd name="T42" fmla="*/ 0 w 747"/>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7"/>
                    <a:gd name="T67" fmla="*/ 0 h 1121"/>
                    <a:gd name="T68" fmla="*/ 747 w 747"/>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7" h="1121">
                      <a:moveTo>
                        <a:pt x="59" y="5"/>
                      </a:moveTo>
                      <a:lnTo>
                        <a:pt x="747" y="1084"/>
                      </a:lnTo>
                      <a:lnTo>
                        <a:pt x="688" y="1121"/>
                      </a:lnTo>
                      <a:lnTo>
                        <a:pt x="2" y="42"/>
                      </a:lnTo>
                      <a:lnTo>
                        <a:pt x="0" y="38"/>
                      </a:lnTo>
                      <a:lnTo>
                        <a:pt x="0" y="34"/>
                      </a:lnTo>
                      <a:lnTo>
                        <a:pt x="1" y="30"/>
                      </a:lnTo>
                      <a:lnTo>
                        <a:pt x="4" y="26"/>
                      </a:lnTo>
                      <a:lnTo>
                        <a:pt x="7" y="20"/>
                      </a:lnTo>
                      <a:lnTo>
                        <a:pt x="10" y="16"/>
                      </a:lnTo>
                      <a:lnTo>
                        <a:pt x="15" y="11"/>
                      </a:lnTo>
                      <a:lnTo>
                        <a:pt x="21" y="8"/>
                      </a:lnTo>
                      <a:lnTo>
                        <a:pt x="26" y="4"/>
                      </a:lnTo>
                      <a:lnTo>
                        <a:pt x="33" y="2"/>
                      </a:lnTo>
                      <a:lnTo>
                        <a:pt x="39" y="0"/>
                      </a:lnTo>
                      <a:lnTo>
                        <a:pt x="44" y="0"/>
                      </a:lnTo>
                      <a:lnTo>
                        <a:pt x="49" y="0"/>
                      </a:lnTo>
                      <a:lnTo>
                        <a:pt x="53" y="1"/>
                      </a:lnTo>
                      <a:lnTo>
                        <a:pt x="57" y="2"/>
                      </a:lnTo>
                      <a:lnTo>
                        <a:pt x="59"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4" name="Freeform 290"/>
                <p:cNvSpPr>
                  <a:spLocks/>
                </p:cNvSpPr>
                <p:nvPr/>
              </p:nvSpPr>
              <p:spPr bwMode="auto">
                <a:xfrm>
                  <a:off x="4043" y="1611"/>
                  <a:ext cx="75" cy="122"/>
                </a:xfrm>
                <a:custGeom>
                  <a:avLst/>
                  <a:gdLst>
                    <a:gd name="T0" fmla="*/ 0 w 747"/>
                    <a:gd name="T1" fmla="*/ 0 h 1121"/>
                    <a:gd name="T2" fmla="*/ 0 w 747"/>
                    <a:gd name="T3" fmla="*/ 0 h 1121"/>
                    <a:gd name="T4" fmla="*/ 0 w 747"/>
                    <a:gd name="T5" fmla="*/ 0 h 1121"/>
                    <a:gd name="T6" fmla="*/ 0 w 747"/>
                    <a:gd name="T7" fmla="*/ 0 h 1121"/>
                    <a:gd name="T8" fmla="*/ 0 w 747"/>
                    <a:gd name="T9" fmla="*/ 0 h 1121"/>
                    <a:gd name="T10" fmla="*/ 0 w 747"/>
                    <a:gd name="T11" fmla="*/ 0 h 1121"/>
                    <a:gd name="T12" fmla="*/ 0 w 747"/>
                    <a:gd name="T13" fmla="*/ 0 h 1121"/>
                    <a:gd name="T14" fmla="*/ 0 w 747"/>
                    <a:gd name="T15" fmla="*/ 0 h 1121"/>
                    <a:gd name="T16" fmla="*/ 0 w 747"/>
                    <a:gd name="T17" fmla="*/ 0 h 1121"/>
                    <a:gd name="T18" fmla="*/ 0 w 747"/>
                    <a:gd name="T19" fmla="*/ 0 h 1121"/>
                    <a:gd name="T20" fmla="*/ 0 w 747"/>
                    <a:gd name="T21" fmla="*/ 0 h 1121"/>
                    <a:gd name="T22" fmla="*/ 0 w 747"/>
                    <a:gd name="T23" fmla="*/ 0 h 1121"/>
                    <a:gd name="T24" fmla="*/ 0 w 747"/>
                    <a:gd name="T25" fmla="*/ 0 h 1121"/>
                    <a:gd name="T26" fmla="*/ 0 w 747"/>
                    <a:gd name="T27" fmla="*/ 0 h 1121"/>
                    <a:gd name="T28" fmla="*/ 0 w 747"/>
                    <a:gd name="T29" fmla="*/ 0 h 1121"/>
                    <a:gd name="T30" fmla="*/ 0 w 747"/>
                    <a:gd name="T31" fmla="*/ 0 h 1121"/>
                    <a:gd name="T32" fmla="*/ 0 w 747"/>
                    <a:gd name="T33" fmla="*/ 0 h 1121"/>
                    <a:gd name="T34" fmla="*/ 0 w 747"/>
                    <a:gd name="T35" fmla="*/ 0 h 1121"/>
                    <a:gd name="T36" fmla="*/ 0 w 747"/>
                    <a:gd name="T37" fmla="*/ 0 h 1121"/>
                    <a:gd name="T38" fmla="*/ 0 w 747"/>
                    <a:gd name="T39" fmla="*/ 0 h 1121"/>
                    <a:gd name="T40" fmla="*/ 0 w 747"/>
                    <a:gd name="T41" fmla="*/ 0 h 1121"/>
                    <a:gd name="T42" fmla="*/ 0 w 747"/>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7"/>
                    <a:gd name="T67" fmla="*/ 0 h 1121"/>
                    <a:gd name="T68" fmla="*/ 747 w 747"/>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7" h="1121">
                      <a:moveTo>
                        <a:pt x="59" y="5"/>
                      </a:moveTo>
                      <a:lnTo>
                        <a:pt x="747" y="1084"/>
                      </a:lnTo>
                      <a:lnTo>
                        <a:pt x="688" y="1121"/>
                      </a:lnTo>
                      <a:lnTo>
                        <a:pt x="2" y="42"/>
                      </a:lnTo>
                      <a:lnTo>
                        <a:pt x="0" y="38"/>
                      </a:lnTo>
                      <a:lnTo>
                        <a:pt x="0" y="34"/>
                      </a:lnTo>
                      <a:lnTo>
                        <a:pt x="1" y="30"/>
                      </a:lnTo>
                      <a:lnTo>
                        <a:pt x="4" y="26"/>
                      </a:lnTo>
                      <a:lnTo>
                        <a:pt x="7" y="20"/>
                      </a:lnTo>
                      <a:lnTo>
                        <a:pt x="10" y="16"/>
                      </a:lnTo>
                      <a:lnTo>
                        <a:pt x="15" y="11"/>
                      </a:lnTo>
                      <a:lnTo>
                        <a:pt x="21" y="8"/>
                      </a:lnTo>
                      <a:lnTo>
                        <a:pt x="26" y="4"/>
                      </a:lnTo>
                      <a:lnTo>
                        <a:pt x="33" y="2"/>
                      </a:lnTo>
                      <a:lnTo>
                        <a:pt x="39" y="0"/>
                      </a:lnTo>
                      <a:lnTo>
                        <a:pt x="44" y="0"/>
                      </a:lnTo>
                      <a:lnTo>
                        <a:pt x="49" y="0"/>
                      </a:lnTo>
                      <a:lnTo>
                        <a:pt x="53" y="1"/>
                      </a:lnTo>
                      <a:lnTo>
                        <a:pt x="57" y="2"/>
                      </a:lnTo>
                      <a:lnTo>
                        <a:pt x="59"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5" name="Freeform 291"/>
                <p:cNvSpPr>
                  <a:spLocks/>
                </p:cNvSpPr>
                <p:nvPr/>
              </p:nvSpPr>
              <p:spPr bwMode="auto">
                <a:xfrm>
                  <a:off x="3558" y="1777"/>
                  <a:ext cx="60" cy="128"/>
                </a:xfrm>
                <a:custGeom>
                  <a:avLst/>
                  <a:gdLst>
                    <a:gd name="T0" fmla="*/ 0 w 594"/>
                    <a:gd name="T1" fmla="*/ 0 h 1172"/>
                    <a:gd name="T2" fmla="*/ 0 w 594"/>
                    <a:gd name="T3" fmla="*/ 0 h 1172"/>
                    <a:gd name="T4" fmla="*/ 0 w 594"/>
                    <a:gd name="T5" fmla="*/ 0 h 1172"/>
                    <a:gd name="T6" fmla="*/ 0 w 594"/>
                    <a:gd name="T7" fmla="*/ 0 h 1172"/>
                    <a:gd name="T8" fmla="*/ 0 w 594"/>
                    <a:gd name="T9" fmla="*/ 0 h 1172"/>
                    <a:gd name="T10" fmla="*/ 0 w 594"/>
                    <a:gd name="T11" fmla="*/ 0 h 1172"/>
                    <a:gd name="T12" fmla="*/ 0 w 594"/>
                    <a:gd name="T13" fmla="*/ 0 h 1172"/>
                    <a:gd name="T14" fmla="*/ 0 w 594"/>
                    <a:gd name="T15" fmla="*/ 0 h 1172"/>
                    <a:gd name="T16" fmla="*/ 0 w 594"/>
                    <a:gd name="T17" fmla="*/ 0 h 1172"/>
                    <a:gd name="T18" fmla="*/ 0 w 594"/>
                    <a:gd name="T19" fmla="*/ 0 h 1172"/>
                    <a:gd name="T20" fmla="*/ 0 w 594"/>
                    <a:gd name="T21" fmla="*/ 0 h 1172"/>
                    <a:gd name="T22" fmla="*/ 0 w 594"/>
                    <a:gd name="T23" fmla="*/ 0 h 1172"/>
                    <a:gd name="T24" fmla="*/ 0 w 594"/>
                    <a:gd name="T25" fmla="*/ 0 h 1172"/>
                    <a:gd name="T26" fmla="*/ 0 w 594"/>
                    <a:gd name="T27" fmla="*/ 0 h 1172"/>
                    <a:gd name="T28" fmla="*/ 0 w 594"/>
                    <a:gd name="T29" fmla="*/ 0 h 1172"/>
                    <a:gd name="T30" fmla="*/ 0 w 594"/>
                    <a:gd name="T31" fmla="*/ 0 h 1172"/>
                    <a:gd name="T32" fmla="*/ 0 w 594"/>
                    <a:gd name="T33" fmla="*/ 0 h 1172"/>
                    <a:gd name="T34" fmla="*/ 0 w 594"/>
                    <a:gd name="T35" fmla="*/ 0 h 1172"/>
                    <a:gd name="T36" fmla="*/ 0 w 594"/>
                    <a:gd name="T37" fmla="*/ 0 h 1172"/>
                    <a:gd name="T38" fmla="*/ 0 w 594"/>
                    <a:gd name="T39" fmla="*/ 0 h 1172"/>
                    <a:gd name="T40" fmla="*/ 0 w 594"/>
                    <a:gd name="T41" fmla="*/ 0 h 1172"/>
                    <a:gd name="T42" fmla="*/ 0 w 594"/>
                    <a:gd name="T43" fmla="*/ 0 h 1172"/>
                    <a:gd name="T44" fmla="*/ 0 w 594"/>
                    <a:gd name="T45" fmla="*/ 0 h 1172"/>
                    <a:gd name="T46" fmla="*/ 0 w 594"/>
                    <a:gd name="T47" fmla="*/ 0 h 1172"/>
                    <a:gd name="T48" fmla="*/ 0 w 594"/>
                    <a:gd name="T49" fmla="*/ 0 h 1172"/>
                    <a:gd name="T50" fmla="*/ 0 w 594"/>
                    <a:gd name="T51" fmla="*/ 0 h 1172"/>
                    <a:gd name="T52" fmla="*/ 0 w 594"/>
                    <a:gd name="T53" fmla="*/ 0 h 1172"/>
                    <a:gd name="T54" fmla="*/ 0 w 594"/>
                    <a:gd name="T55" fmla="*/ 0 h 1172"/>
                    <a:gd name="T56" fmla="*/ 0 w 594"/>
                    <a:gd name="T57" fmla="*/ 0 h 1172"/>
                    <a:gd name="T58" fmla="*/ 0 w 594"/>
                    <a:gd name="T59" fmla="*/ 0 h 1172"/>
                    <a:gd name="T60" fmla="*/ 0 w 594"/>
                    <a:gd name="T61" fmla="*/ 0 h 1172"/>
                    <a:gd name="T62" fmla="*/ 0 w 594"/>
                    <a:gd name="T63" fmla="*/ 0 h 1172"/>
                    <a:gd name="T64" fmla="*/ 0 w 594"/>
                    <a:gd name="T65" fmla="*/ 0 h 1172"/>
                    <a:gd name="T66" fmla="*/ 0 w 594"/>
                    <a:gd name="T67" fmla="*/ 0 h 1172"/>
                    <a:gd name="T68" fmla="*/ 0 w 594"/>
                    <a:gd name="T69" fmla="*/ 0 h 1172"/>
                    <a:gd name="T70" fmla="*/ 0 w 594"/>
                    <a:gd name="T71" fmla="*/ 0 h 1172"/>
                    <a:gd name="T72" fmla="*/ 0 w 594"/>
                    <a:gd name="T73" fmla="*/ 0 h 1172"/>
                    <a:gd name="T74" fmla="*/ 0 w 594"/>
                    <a:gd name="T75" fmla="*/ 0 h 11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4"/>
                    <a:gd name="T115" fmla="*/ 0 h 1172"/>
                    <a:gd name="T116" fmla="*/ 594 w 594"/>
                    <a:gd name="T117" fmla="*/ 1172 h 11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4" h="1172">
                      <a:moveTo>
                        <a:pt x="62" y="8"/>
                      </a:moveTo>
                      <a:lnTo>
                        <a:pt x="593" y="1135"/>
                      </a:lnTo>
                      <a:lnTo>
                        <a:pt x="594" y="1138"/>
                      </a:lnTo>
                      <a:lnTo>
                        <a:pt x="594" y="1142"/>
                      </a:lnTo>
                      <a:lnTo>
                        <a:pt x="592" y="1146"/>
                      </a:lnTo>
                      <a:lnTo>
                        <a:pt x="590" y="1151"/>
                      </a:lnTo>
                      <a:lnTo>
                        <a:pt x="586" y="1155"/>
                      </a:lnTo>
                      <a:lnTo>
                        <a:pt x="580" y="1160"/>
                      </a:lnTo>
                      <a:lnTo>
                        <a:pt x="575" y="1163"/>
                      </a:lnTo>
                      <a:lnTo>
                        <a:pt x="569" y="1167"/>
                      </a:lnTo>
                      <a:lnTo>
                        <a:pt x="562" y="1169"/>
                      </a:lnTo>
                      <a:lnTo>
                        <a:pt x="557" y="1171"/>
                      </a:lnTo>
                      <a:lnTo>
                        <a:pt x="550" y="1172"/>
                      </a:lnTo>
                      <a:lnTo>
                        <a:pt x="544" y="1172"/>
                      </a:lnTo>
                      <a:lnTo>
                        <a:pt x="540" y="1171"/>
                      </a:lnTo>
                      <a:lnTo>
                        <a:pt x="535" y="1170"/>
                      </a:lnTo>
                      <a:lnTo>
                        <a:pt x="532" y="1168"/>
                      </a:lnTo>
                      <a:lnTo>
                        <a:pt x="529" y="1164"/>
                      </a:lnTo>
                      <a:lnTo>
                        <a:pt x="1" y="36"/>
                      </a:lnTo>
                      <a:lnTo>
                        <a:pt x="0" y="33"/>
                      </a:lnTo>
                      <a:lnTo>
                        <a:pt x="1" y="28"/>
                      </a:lnTo>
                      <a:lnTo>
                        <a:pt x="2" y="25"/>
                      </a:lnTo>
                      <a:lnTo>
                        <a:pt x="4" y="20"/>
                      </a:lnTo>
                      <a:lnTo>
                        <a:pt x="8" y="16"/>
                      </a:lnTo>
                      <a:lnTo>
                        <a:pt x="12" y="11"/>
                      </a:lnTo>
                      <a:lnTo>
                        <a:pt x="18" y="8"/>
                      </a:lnTo>
                      <a:lnTo>
                        <a:pt x="24" y="4"/>
                      </a:lnTo>
                      <a:lnTo>
                        <a:pt x="29" y="2"/>
                      </a:lnTo>
                      <a:lnTo>
                        <a:pt x="36" y="0"/>
                      </a:lnTo>
                      <a:lnTo>
                        <a:pt x="42" y="0"/>
                      </a:lnTo>
                      <a:lnTo>
                        <a:pt x="48" y="0"/>
                      </a:lnTo>
                      <a:lnTo>
                        <a:pt x="53" y="0"/>
                      </a:lnTo>
                      <a:lnTo>
                        <a:pt x="58" y="2"/>
                      </a:lnTo>
                      <a:lnTo>
                        <a:pt x="61" y="4"/>
                      </a:lnTo>
                      <a:lnTo>
                        <a:pt x="62"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6" name="Freeform 292"/>
                <p:cNvSpPr>
                  <a:spLocks/>
                </p:cNvSpPr>
                <p:nvPr/>
              </p:nvSpPr>
              <p:spPr bwMode="auto">
                <a:xfrm>
                  <a:off x="3558" y="1777"/>
                  <a:ext cx="60" cy="128"/>
                </a:xfrm>
                <a:custGeom>
                  <a:avLst/>
                  <a:gdLst>
                    <a:gd name="T0" fmla="*/ 0 w 594"/>
                    <a:gd name="T1" fmla="*/ 0 h 1172"/>
                    <a:gd name="T2" fmla="*/ 0 w 594"/>
                    <a:gd name="T3" fmla="*/ 0 h 1172"/>
                    <a:gd name="T4" fmla="*/ 0 w 594"/>
                    <a:gd name="T5" fmla="*/ 0 h 1172"/>
                    <a:gd name="T6" fmla="*/ 0 w 594"/>
                    <a:gd name="T7" fmla="*/ 0 h 1172"/>
                    <a:gd name="T8" fmla="*/ 0 w 594"/>
                    <a:gd name="T9" fmla="*/ 0 h 1172"/>
                    <a:gd name="T10" fmla="*/ 0 w 594"/>
                    <a:gd name="T11" fmla="*/ 0 h 1172"/>
                    <a:gd name="T12" fmla="*/ 0 w 594"/>
                    <a:gd name="T13" fmla="*/ 0 h 1172"/>
                    <a:gd name="T14" fmla="*/ 0 w 594"/>
                    <a:gd name="T15" fmla="*/ 0 h 1172"/>
                    <a:gd name="T16" fmla="*/ 0 w 594"/>
                    <a:gd name="T17" fmla="*/ 0 h 1172"/>
                    <a:gd name="T18" fmla="*/ 0 w 594"/>
                    <a:gd name="T19" fmla="*/ 0 h 1172"/>
                    <a:gd name="T20" fmla="*/ 0 w 594"/>
                    <a:gd name="T21" fmla="*/ 0 h 1172"/>
                    <a:gd name="T22" fmla="*/ 0 w 594"/>
                    <a:gd name="T23" fmla="*/ 0 h 1172"/>
                    <a:gd name="T24" fmla="*/ 0 w 594"/>
                    <a:gd name="T25" fmla="*/ 0 h 1172"/>
                    <a:gd name="T26" fmla="*/ 0 w 594"/>
                    <a:gd name="T27" fmla="*/ 0 h 1172"/>
                    <a:gd name="T28" fmla="*/ 0 w 594"/>
                    <a:gd name="T29" fmla="*/ 0 h 1172"/>
                    <a:gd name="T30" fmla="*/ 0 w 594"/>
                    <a:gd name="T31" fmla="*/ 0 h 1172"/>
                    <a:gd name="T32" fmla="*/ 0 w 594"/>
                    <a:gd name="T33" fmla="*/ 0 h 1172"/>
                    <a:gd name="T34" fmla="*/ 0 w 594"/>
                    <a:gd name="T35" fmla="*/ 0 h 1172"/>
                    <a:gd name="T36" fmla="*/ 0 w 594"/>
                    <a:gd name="T37" fmla="*/ 0 h 1172"/>
                    <a:gd name="T38" fmla="*/ 0 w 594"/>
                    <a:gd name="T39" fmla="*/ 0 h 1172"/>
                    <a:gd name="T40" fmla="*/ 0 w 594"/>
                    <a:gd name="T41" fmla="*/ 0 h 1172"/>
                    <a:gd name="T42" fmla="*/ 0 w 594"/>
                    <a:gd name="T43" fmla="*/ 0 h 1172"/>
                    <a:gd name="T44" fmla="*/ 0 w 594"/>
                    <a:gd name="T45" fmla="*/ 0 h 1172"/>
                    <a:gd name="T46" fmla="*/ 0 w 594"/>
                    <a:gd name="T47" fmla="*/ 0 h 1172"/>
                    <a:gd name="T48" fmla="*/ 0 w 594"/>
                    <a:gd name="T49" fmla="*/ 0 h 1172"/>
                    <a:gd name="T50" fmla="*/ 0 w 594"/>
                    <a:gd name="T51" fmla="*/ 0 h 1172"/>
                    <a:gd name="T52" fmla="*/ 0 w 594"/>
                    <a:gd name="T53" fmla="*/ 0 h 1172"/>
                    <a:gd name="T54" fmla="*/ 0 w 594"/>
                    <a:gd name="T55" fmla="*/ 0 h 1172"/>
                    <a:gd name="T56" fmla="*/ 0 w 594"/>
                    <a:gd name="T57" fmla="*/ 0 h 1172"/>
                    <a:gd name="T58" fmla="*/ 0 w 594"/>
                    <a:gd name="T59" fmla="*/ 0 h 1172"/>
                    <a:gd name="T60" fmla="*/ 0 w 594"/>
                    <a:gd name="T61" fmla="*/ 0 h 1172"/>
                    <a:gd name="T62" fmla="*/ 0 w 594"/>
                    <a:gd name="T63" fmla="*/ 0 h 1172"/>
                    <a:gd name="T64" fmla="*/ 0 w 594"/>
                    <a:gd name="T65" fmla="*/ 0 h 1172"/>
                    <a:gd name="T66" fmla="*/ 0 w 594"/>
                    <a:gd name="T67" fmla="*/ 0 h 1172"/>
                    <a:gd name="T68" fmla="*/ 0 w 594"/>
                    <a:gd name="T69" fmla="*/ 0 h 1172"/>
                    <a:gd name="T70" fmla="*/ 0 w 594"/>
                    <a:gd name="T71" fmla="*/ 0 h 1172"/>
                    <a:gd name="T72" fmla="*/ 0 w 594"/>
                    <a:gd name="T73" fmla="*/ 0 h 1172"/>
                    <a:gd name="T74" fmla="*/ 0 w 594"/>
                    <a:gd name="T75" fmla="*/ 0 h 11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4"/>
                    <a:gd name="T115" fmla="*/ 0 h 1172"/>
                    <a:gd name="T116" fmla="*/ 594 w 594"/>
                    <a:gd name="T117" fmla="*/ 1172 h 11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4" h="1172">
                      <a:moveTo>
                        <a:pt x="62" y="8"/>
                      </a:moveTo>
                      <a:lnTo>
                        <a:pt x="593" y="1135"/>
                      </a:lnTo>
                      <a:lnTo>
                        <a:pt x="594" y="1138"/>
                      </a:lnTo>
                      <a:lnTo>
                        <a:pt x="594" y="1142"/>
                      </a:lnTo>
                      <a:lnTo>
                        <a:pt x="592" y="1146"/>
                      </a:lnTo>
                      <a:lnTo>
                        <a:pt x="590" y="1151"/>
                      </a:lnTo>
                      <a:lnTo>
                        <a:pt x="586" y="1155"/>
                      </a:lnTo>
                      <a:lnTo>
                        <a:pt x="580" y="1160"/>
                      </a:lnTo>
                      <a:lnTo>
                        <a:pt x="575" y="1163"/>
                      </a:lnTo>
                      <a:lnTo>
                        <a:pt x="569" y="1167"/>
                      </a:lnTo>
                      <a:lnTo>
                        <a:pt x="562" y="1169"/>
                      </a:lnTo>
                      <a:lnTo>
                        <a:pt x="557" y="1171"/>
                      </a:lnTo>
                      <a:lnTo>
                        <a:pt x="550" y="1172"/>
                      </a:lnTo>
                      <a:lnTo>
                        <a:pt x="544" y="1172"/>
                      </a:lnTo>
                      <a:lnTo>
                        <a:pt x="540" y="1171"/>
                      </a:lnTo>
                      <a:lnTo>
                        <a:pt x="535" y="1170"/>
                      </a:lnTo>
                      <a:lnTo>
                        <a:pt x="532" y="1168"/>
                      </a:lnTo>
                      <a:lnTo>
                        <a:pt x="529" y="1164"/>
                      </a:lnTo>
                      <a:lnTo>
                        <a:pt x="1" y="36"/>
                      </a:lnTo>
                      <a:lnTo>
                        <a:pt x="0" y="33"/>
                      </a:lnTo>
                      <a:lnTo>
                        <a:pt x="1" y="28"/>
                      </a:lnTo>
                      <a:lnTo>
                        <a:pt x="2" y="25"/>
                      </a:lnTo>
                      <a:lnTo>
                        <a:pt x="4" y="20"/>
                      </a:lnTo>
                      <a:lnTo>
                        <a:pt x="8" y="16"/>
                      </a:lnTo>
                      <a:lnTo>
                        <a:pt x="12" y="11"/>
                      </a:lnTo>
                      <a:lnTo>
                        <a:pt x="18" y="8"/>
                      </a:lnTo>
                      <a:lnTo>
                        <a:pt x="24" y="4"/>
                      </a:lnTo>
                      <a:lnTo>
                        <a:pt x="29" y="2"/>
                      </a:lnTo>
                      <a:lnTo>
                        <a:pt x="36" y="0"/>
                      </a:lnTo>
                      <a:lnTo>
                        <a:pt x="42" y="0"/>
                      </a:lnTo>
                      <a:lnTo>
                        <a:pt x="48" y="0"/>
                      </a:lnTo>
                      <a:lnTo>
                        <a:pt x="53" y="0"/>
                      </a:lnTo>
                      <a:lnTo>
                        <a:pt x="58" y="2"/>
                      </a:lnTo>
                      <a:lnTo>
                        <a:pt x="61" y="4"/>
                      </a:lnTo>
                      <a:lnTo>
                        <a:pt x="62"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7" name="Freeform 293"/>
                <p:cNvSpPr>
                  <a:spLocks/>
                </p:cNvSpPr>
                <p:nvPr/>
              </p:nvSpPr>
              <p:spPr bwMode="auto">
                <a:xfrm>
                  <a:off x="3611" y="1900"/>
                  <a:ext cx="7" cy="5"/>
                </a:xfrm>
                <a:custGeom>
                  <a:avLst/>
                  <a:gdLst>
                    <a:gd name="T0" fmla="*/ 0 w 66"/>
                    <a:gd name="T1" fmla="*/ 0 h 45"/>
                    <a:gd name="T2" fmla="*/ 0 w 66"/>
                    <a:gd name="T3" fmla="*/ 0 h 45"/>
                    <a:gd name="T4" fmla="*/ 0 w 66"/>
                    <a:gd name="T5" fmla="*/ 0 h 45"/>
                    <a:gd name="T6" fmla="*/ 0 w 66"/>
                    <a:gd name="T7" fmla="*/ 0 h 45"/>
                    <a:gd name="T8" fmla="*/ 0 w 66"/>
                    <a:gd name="T9" fmla="*/ 0 h 45"/>
                    <a:gd name="T10" fmla="*/ 0 w 66"/>
                    <a:gd name="T11" fmla="*/ 0 h 45"/>
                    <a:gd name="T12" fmla="*/ 0 w 66"/>
                    <a:gd name="T13" fmla="*/ 0 h 45"/>
                    <a:gd name="T14" fmla="*/ 0 w 66"/>
                    <a:gd name="T15" fmla="*/ 0 h 45"/>
                    <a:gd name="T16" fmla="*/ 0 w 66"/>
                    <a:gd name="T17" fmla="*/ 0 h 45"/>
                    <a:gd name="T18" fmla="*/ 0 w 66"/>
                    <a:gd name="T19" fmla="*/ 0 h 45"/>
                    <a:gd name="T20" fmla="*/ 0 w 66"/>
                    <a:gd name="T21" fmla="*/ 0 h 45"/>
                    <a:gd name="T22" fmla="*/ 0 w 66"/>
                    <a:gd name="T23" fmla="*/ 0 h 45"/>
                    <a:gd name="T24" fmla="*/ 0 w 66"/>
                    <a:gd name="T25" fmla="*/ 0 h 45"/>
                    <a:gd name="T26" fmla="*/ 0 w 66"/>
                    <a:gd name="T27" fmla="*/ 0 h 45"/>
                    <a:gd name="T28" fmla="*/ 0 w 66"/>
                    <a:gd name="T29" fmla="*/ 0 h 45"/>
                    <a:gd name="T30" fmla="*/ 0 w 66"/>
                    <a:gd name="T31" fmla="*/ 0 h 45"/>
                    <a:gd name="T32" fmla="*/ 0 w 66"/>
                    <a:gd name="T33" fmla="*/ 0 h 45"/>
                    <a:gd name="T34" fmla="*/ 0 w 66"/>
                    <a:gd name="T35" fmla="*/ 0 h 45"/>
                    <a:gd name="T36" fmla="*/ 0 w 66"/>
                    <a:gd name="T37" fmla="*/ 0 h 45"/>
                    <a:gd name="T38" fmla="*/ 0 w 66"/>
                    <a:gd name="T39" fmla="*/ 0 h 45"/>
                    <a:gd name="T40" fmla="*/ 0 w 66"/>
                    <a:gd name="T41" fmla="*/ 0 h 45"/>
                    <a:gd name="T42" fmla="*/ 0 w 66"/>
                    <a:gd name="T43" fmla="*/ 0 h 45"/>
                    <a:gd name="T44" fmla="*/ 0 w 66"/>
                    <a:gd name="T45" fmla="*/ 0 h 45"/>
                    <a:gd name="T46" fmla="*/ 0 w 66"/>
                    <a:gd name="T47" fmla="*/ 0 h 45"/>
                    <a:gd name="T48" fmla="*/ 0 w 66"/>
                    <a:gd name="T49" fmla="*/ 0 h 45"/>
                    <a:gd name="T50" fmla="*/ 0 w 66"/>
                    <a:gd name="T51" fmla="*/ 0 h 45"/>
                    <a:gd name="T52" fmla="*/ 0 w 66"/>
                    <a:gd name="T53" fmla="*/ 0 h 45"/>
                    <a:gd name="T54" fmla="*/ 0 w 66"/>
                    <a:gd name="T55" fmla="*/ 0 h 45"/>
                    <a:gd name="T56" fmla="*/ 0 w 66"/>
                    <a:gd name="T57" fmla="*/ 0 h 45"/>
                    <a:gd name="T58" fmla="*/ 0 w 66"/>
                    <a:gd name="T59" fmla="*/ 0 h 45"/>
                    <a:gd name="T60" fmla="*/ 0 w 66"/>
                    <a:gd name="T61" fmla="*/ 0 h 45"/>
                    <a:gd name="T62" fmla="*/ 0 w 66"/>
                    <a:gd name="T63" fmla="*/ 0 h 45"/>
                    <a:gd name="T64" fmla="*/ 0 w 66"/>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45"/>
                    <a:gd name="T101" fmla="*/ 66 w 66"/>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45">
                      <a:moveTo>
                        <a:pt x="25" y="6"/>
                      </a:moveTo>
                      <a:lnTo>
                        <a:pt x="32" y="2"/>
                      </a:lnTo>
                      <a:lnTo>
                        <a:pt x="38" y="1"/>
                      </a:lnTo>
                      <a:lnTo>
                        <a:pt x="45" y="0"/>
                      </a:lnTo>
                      <a:lnTo>
                        <a:pt x="50" y="0"/>
                      </a:lnTo>
                      <a:lnTo>
                        <a:pt x="55" y="0"/>
                      </a:lnTo>
                      <a:lnTo>
                        <a:pt x="59" y="2"/>
                      </a:lnTo>
                      <a:lnTo>
                        <a:pt x="63" y="4"/>
                      </a:lnTo>
                      <a:lnTo>
                        <a:pt x="65" y="8"/>
                      </a:lnTo>
                      <a:lnTo>
                        <a:pt x="66" y="11"/>
                      </a:lnTo>
                      <a:lnTo>
                        <a:pt x="66" y="15"/>
                      </a:lnTo>
                      <a:lnTo>
                        <a:pt x="64" y="19"/>
                      </a:lnTo>
                      <a:lnTo>
                        <a:pt x="62" y="24"/>
                      </a:lnTo>
                      <a:lnTo>
                        <a:pt x="58" y="28"/>
                      </a:lnTo>
                      <a:lnTo>
                        <a:pt x="52" y="33"/>
                      </a:lnTo>
                      <a:lnTo>
                        <a:pt x="47" y="36"/>
                      </a:lnTo>
                      <a:lnTo>
                        <a:pt x="41" y="40"/>
                      </a:lnTo>
                      <a:lnTo>
                        <a:pt x="34" y="42"/>
                      </a:lnTo>
                      <a:lnTo>
                        <a:pt x="29" y="44"/>
                      </a:lnTo>
                      <a:lnTo>
                        <a:pt x="22" y="45"/>
                      </a:lnTo>
                      <a:lnTo>
                        <a:pt x="16" y="45"/>
                      </a:lnTo>
                      <a:lnTo>
                        <a:pt x="12" y="44"/>
                      </a:lnTo>
                      <a:lnTo>
                        <a:pt x="7" y="43"/>
                      </a:lnTo>
                      <a:lnTo>
                        <a:pt x="4" y="41"/>
                      </a:lnTo>
                      <a:lnTo>
                        <a:pt x="1" y="37"/>
                      </a:lnTo>
                      <a:lnTo>
                        <a:pt x="0" y="34"/>
                      </a:lnTo>
                      <a:lnTo>
                        <a:pt x="0" y="29"/>
                      </a:lnTo>
                      <a:lnTo>
                        <a:pt x="3" y="25"/>
                      </a:lnTo>
                      <a:lnTo>
                        <a:pt x="5" y="20"/>
                      </a:lnTo>
                      <a:lnTo>
                        <a:pt x="8" y="17"/>
                      </a:lnTo>
                      <a:lnTo>
                        <a:pt x="14" y="12"/>
                      </a:lnTo>
                      <a:lnTo>
                        <a:pt x="20" y="9"/>
                      </a:lnTo>
                      <a:lnTo>
                        <a:pt x="25"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88" name="Freeform 294"/>
                <p:cNvSpPr>
                  <a:spLocks/>
                </p:cNvSpPr>
                <p:nvPr/>
              </p:nvSpPr>
              <p:spPr bwMode="auto">
                <a:xfrm>
                  <a:off x="3611" y="1900"/>
                  <a:ext cx="7" cy="5"/>
                </a:xfrm>
                <a:custGeom>
                  <a:avLst/>
                  <a:gdLst>
                    <a:gd name="T0" fmla="*/ 0 w 66"/>
                    <a:gd name="T1" fmla="*/ 0 h 45"/>
                    <a:gd name="T2" fmla="*/ 0 w 66"/>
                    <a:gd name="T3" fmla="*/ 0 h 45"/>
                    <a:gd name="T4" fmla="*/ 0 w 66"/>
                    <a:gd name="T5" fmla="*/ 0 h 45"/>
                    <a:gd name="T6" fmla="*/ 0 w 66"/>
                    <a:gd name="T7" fmla="*/ 0 h 45"/>
                    <a:gd name="T8" fmla="*/ 0 w 66"/>
                    <a:gd name="T9" fmla="*/ 0 h 45"/>
                    <a:gd name="T10" fmla="*/ 0 w 66"/>
                    <a:gd name="T11" fmla="*/ 0 h 45"/>
                    <a:gd name="T12" fmla="*/ 0 w 66"/>
                    <a:gd name="T13" fmla="*/ 0 h 45"/>
                    <a:gd name="T14" fmla="*/ 0 w 66"/>
                    <a:gd name="T15" fmla="*/ 0 h 45"/>
                    <a:gd name="T16" fmla="*/ 0 w 66"/>
                    <a:gd name="T17" fmla="*/ 0 h 45"/>
                    <a:gd name="T18" fmla="*/ 0 w 66"/>
                    <a:gd name="T19" fmla="*/ 0 h 45"/>
                    <a:gd name="T20" fmla="*/ 0 w 66"/>
                    <a:gd name="T21" fmla="*/ 0 h 45"/>
                    <a:gd name="T22" fmla="*/ 0 w 66"/>
                    <a:gd name="T23" fmla="*/ 0 h 45"/>
                    <a:gd name="T24" fmla="*/ 0 w 66"/>
                    <a:gd name="T25" fmla="*/ 0 h 45"/>
                    <a:gd name="T26" fmla="*/ 0 w 66"/>
                    <a:gd name="T27" fmla="*/ 0 h 45"/>
                    <a:gd name="T28" fmla="*/ 0 w 66"/>
                    <a:gd name="T29" fmla="*/ 0 h 45"/>
                    <a:gd name="T30" fmla="*/ 0 w 66"/>
                    <a:gd name="T31" fmla="*/ 0 h 45"/>
                    <a:gd name="T32" fmla="*/ 0 w 66"/>
                    <a:gd name="T33" fmla="*/ 0 h 45"/>
                    <a:gd name="T34" fmla="*/ 0 w 66"/>
                    <a:gd name="T35" fmla="*/ 0 h 45"/>
                    <a:gd name="T36" fmla="*/ 0 w 66"/>
                    <a:gd name="T37" fmla="*/ 0 h 45"/>
                    <a:gd name="T38" fmla="*/ 0 w 66"/>
                    <a:gd name="T39" fmla="*/ 0 h 45"/>
                    <a:gd name="T40" fmla="*/ 0 w 66"/>
                    <a:gd name="T41" fmla="*/ 0 h 45"/>
                    <a:gd name="T42" fmla="*/ 0 w 66"/>
                    <a:gd name="T43" fmla="*/ 0 h 45"/>
                    <a:gd name="T44" fmla="*/ 0 w 66"/>
                    <a:gd name="T45" fmla="*/ 0 h 45"/>
                    <a:gd name="T46" fmla="*/ 0 w 66"/>
                    <a:gd name="T47" fmla="*/ 0 h 45"/>
                    <a:gd name="T48" fmla="*/ 0 w 66"/>
                    <a:gd name="T49" fmla="*/ 0 h 45"/>
                    <a:gd name="T50" fmla="*/ 0 w 66"/>
                    <a:gd name="T51" fmla="*/ 0 h 45"/>
                    <a:gd name="T52" fmla="*/ 0 w 66"/>
                    <a:gd name="T53" fmla="*/ 0 h 45"/>
                    <a:gd name="T54" fmla="*/ 0 w 66"/>
                    <a:gd name="T55" fmla="*/ 0 h 45"/>
                    <a:gd name="T56" fmla="*/ 0 w 66"/>
                    <a:gd name="T57" fmla="*/ 0 h 45"/>
                    <a:gd name="T58" fmla="*/ 0 w 66"/>
                    <a:gd name="T59" fmla="*/ 0 h 45"/>
                    <a:gd name="T60" fmla="*/ 0 w 66"/>
                    <a:gd name="T61" fmla="*/ 0 h 45"/>
                    <a:gd name="T62" fmla="*/ 0 w 66"/>
                    <a:gd name="T63" fmla="*/ 0 h 45"/>
                    <a:gd name="T64" fmla="*/ 0 w 66"/>
                    <a:gd name="T65" fmla="*/ 0 h 4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45"/>
                    <a:gd name="T101" fmla="*/ 66 w 66"/>
                    <a:gd name="T102" fmla="*/ 45 h 4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45">
                      <a:moveTo>
                        <a:pt x="25" y="6"/>
                      </a:moveTo>
                      <a:lnTo>
                        <a:pt x="32" y="2"/>
                      </a:lnTo>
                      <a:lnTo>
                        <a:pt x="38" y="1"/>
                      </a:lnTo>
                      <a:lnTo>
                        <a:pt x="45" y="0"/>
                      </a:lnTo>
                      <a:lnTo>
                        <a:pt x="50" y="0"/>
                      </a:lnTo>
                      <a:lnTo>
                        <a:pt x="55" y="0"/>
                      </a:lnTo>
                      <a:lnTo>
                        <a:pt x="59" y="2"/>
                      </a:lnTo>
                      <a:lnTo>
                        <a:pt x="63" y="4"/>
                      </a:lnTo>
                      <a:lnTo>
                        <a:pt x="65" y="8"/>
                      </a:lnTo>
                      <a:lnTo>
                        <a:pt x="66" y="11"/>
                      </a:lnTo>
                      <a:lnTo>
                        <a:pt x="66" y="15"/>
                      </a:lnTo>
                      <a:lnTo>
                        <a:pt x="64" y="19"/>
                      </a:lnTo>
                      <a:lnTo>
                        <a:pt x="62" y="24"/>
                      </a:lnTo>
                      <a:lnTo>
                        <a:pt x="58" y="28"/>
                      </a:lnTo>
                      <a:lnTo>
                        <a:pt x="52" y="33"/>
                      </a:lnTo>
                      <a:lnTo>
                        <a:pt x="47" y="36"/>
                      </a:lnTo>
                      <a:lnTo>
                        <a:pt x="41" y="40"/>
                      </a:lnTo>
                      <a:lnTo>
                        <a:pt x="34" y="42"/>
                      </a:lnTo>
                      <a:lnTo>
                        <a:pt x="29" y="44"/>
                      </a:lnTo>
                      <a:lnTo>
                        <a:pt x="22" y="45"/>
                      </a:lnTo>
                      <a:lnTo>
                        <a:pt x="16" y="45"/>
                      </a:lnTo>
                      <a:lnTo>
                        <a:pt x="12" y="44"/>
                      </a:lnTo>
                      <a:lnTo>
                        <a:pt x="7" y="43"/>
                      </a:lnTo>
                      <a:lnTo>
                        <a:pt x="4" y="41"/>
                      </a:lnTo>
                      <a:lnTo>
                        <a:pt x="1" y="37"/>
                      </a:lnTo>
                      <a:lnTo>
                        <a:pt x="0" y="34"/>
                      </a:lnTo>
                      <a:lnTo>
                        <a:pt x="0" y="29"/>
                      </a:lnTo>
                      <a:lnTo>
                        <a:pt x="3" y="25"/>
                      </a:lnTo>
                      <a:lnTo>
                        <a:pt x="5" y="20"/>
                      </a:lnTo>
                      <a:lnTo>
                        <a:pt x="8" y="17"/>
                      </a:lnTo>
                      <a:lnTo>
                        <a:pt x="14" y="12"/>
                      </a:lnTo>
                      <a:lnTo>
                        <a:pt x="20" y="9"/>
                      </a:lnTo>
                      <a:lnTo>
                        <a:pt x="25"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89" name="Freeform 295"/>
                <p:cNvSpPr>
                  <a:spLocks/>
                </p:cNvSpPr>
                <p:nvPr/>
              </p:nvSpPr>
              <p:spPr bwMode="auto">
                <a:xfrm>
                  <a:off x="3745" y="1779"/>
                  <a:ext cx="63" cy="102"/>
                </a:xfrm>
                <a:custGeom>
                  <a:avLst/>
                  <a:gdLst>
                    <a:gd name="T0" fmla="*/ 0 w 624"/>
                    <a:gd name="T1" fmla="*/ 0 h 932"/>
                    <a:gd name="T2" fmla="*/ 0 w 624"/>
                    <a:gd name="T3" fmla="*/ 0 h 932"/>
                    <a:gd name="T4" fmla="*/ 0 w 624"/>
                    <a:gd name="T5" fmla="*/ 0 h 932"/>
                    <a:gd name="T6" fmla="*/ 0 w 624"/>
                    <a:gd name="T7" fmla="*/ 0 h 932"/>
                    <a:gd name="T8" fmla="*/ 0 w 624"/>
                    <a:gd name="T9" fmla="*/ 0 h 932"/>
                    <a:gd name="T10" fmla="*/ 0 w 624"/>
                    <a:gd name="T11" fmla="*/ 0 h 932"/>
                    <a:gd name="T12" fmla="*/ 0 w 624"/>
                    <a:gd name="T13" fmla="*/ 0 h 932"/>
                    <a:gd name="T14" fmla="*/ 0 w 624"/>
                    <a:gd name="T15" fmla="*/ 0 h 932"/>
                    <a:gd name="T16" fmla="*/ 0 w 624"/>
                    <a:gd name="T17" fmla="*/ 0 h 932"/>
                    <a:gd name="T18" fmla="*/ 0 w 624"/>
                    <a:gd name="T19" fmla="*/ 0 h 932"/>
                    <a:gd name="T20" fmla="*/ 0 w 624"/>
                    <a:gd name="T21" fmla="*/ 0 h 932"/>
                    <a:gd name="T22" fmla="*/ 0 w 624"/>
                    <a:gd name="T23" fmla="*/ 0 h 932"/>
                    <a:gd name="T24" fmla="*/ 0 w 624"/>
                    <a:gd name="T25" fmla="*/ 0 h 932"/>
                    <a:gd name="T26" fmla="*/ 0 w 624"/>
                    <a:gd name="T27" fmla="*/ 0 h 932"/>
                    <a:gd name="T28" fmla="*/ 0 w 624"/>
                    <a:gd name="T29" fmla="*/ 0 h 932"/>
                    <a:gd name="T30" fmla="*/ 0 w 624"/>
                    <a:gd name="T31" fmla="*/ 0 h 932"/>
                    <a:gd name="T32" fmla="*/ 0 w 624"/>
                    <a:gd name="T33" fmla="*/ 0 h 932"/>
                    <a:gd name="T34" fmla="*/ 0 w 624"/>
                    <a:gd name="T35" fmla="*/ 0 h 932"/>
                    <a:gd name="T36" fmla="*/ 0 w 624"/>
                    <a:gd name="T37" fmla="*/ 0 h 932"/>
                    <a:gd name="T38" fmla="*/ 0 w 624"/>
                    <a:gd name="T39" fmla="*/ 0 h 932"/>
                    <a:gd name="T40" fmla="*/ 0 w 624"/>
                    <a:gd name="T41" fmla="*/ 0 h 932"/>
                    <a:gd name="T42" fmla="*/ 0 w 624"/>
                    <a:gd name="T43" fmla="*/ 0 h 9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4"/>
                    <a:gd name="T67" fmla="*/ 0 h 932"/>
                    <a:gd name="T68" fmla="*/ 624 w 624"/>
                    <a:gd name="T69" fmla="*/ 932 h 9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4" h="932">
                      <a:moveTo>
                        <a:pt x="564" y="922"/>
                      </a:moveTo>
                      <a:lnTo>
                        <a:pt x="0" y="38"/>
                      </a:lnTo>
                      <a:lnTo>
                        <a:pt x="59" y="0"/>
                      </a:lnTo>
                      <a:lnTo>
                        <a:pt x="622" y="886"/>
                      </a:lnTo>
                      <a:lnTo>
                        <a:pt x="624" y="890"/>
                      </a:lnTo>
                      <a:lnTo>
                        <a:pt x="624" y="895"/>
                      </a:lnTo>
                      <a:lnTo>
                        <a:pt x="624" y="900"/>
                      </a:lnTo>
                      <a:lnTo>
                        <a:pt x="623" y="906"/>
                      </a:lnTo>
                      <a:lnTo>
                        <a:pt x="620" y="912"/>
                      </a:lnTo>
                      <a:lnTo>
                        <a:pt x="616" y="916"/>
                      </a:lnTo>
                      <a:lnTo>
                        <a:pt x="612" y="921"/>
                      </a:lnTo>
                      <a:lnTo>
                        <a:pt x="606" y="925"/>
                      </a:lnTo>
                      <a:lnTo>
                        <a:pt x="601" y="928"/>
                      </a:lnTo>
                      <a:lnTo>
                        <a:pt x="595" y="930"/>
                      </a:lnTo>
                      <a:lnTo>
                        <a:pt x="588" y="931"/>
                      </a:lnTo>
                      <a:lnTo>
                        <a:pt x="582" y="932"/>
                      </a:lnTo>
                      <a:lnTo>
                        <a:pt x="577" y="931"/>
                      </a:lnTo>
                      <a:lnTo>
                        <a:pt x="572" y="929"/>
                      </a:lnTo>
                      <a:lnTo>
                        <a:pt x="568" y="927"/>
                      </a:lnTo>
                      <a:lnTo>
                        <a:pt x="564" y="92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90" name="Freeform 296"/>
                <p:cNvSpPr>
                  <a:spLocks/>
                </p:cNvSpPr>
                <p:nvPr/>
              </p:nvSpPr>
              <p:spPr bwMode="auto">
                <a:xfrm>
                  <a:off x="3745" y="1779"/>
                  <a:ext cx="63" cy="102"/>
                </a:xfrm>
                <a:custGeom>
                  <a:avLst/>
                  <a:gdLst>
                    <a:gd name="T0" fmla="*/ 0 w 624"/>
                    <a:gd name="T1" fmla="*/ 0 h 932"/>
                    <a:gd name="T2" fmla="*/ 0 w 624"/>
                    <a:gd name="T3" fmla="*/ 0 h 932"/>
                    <a:gd name="T4" fmla="*/ 0 w 624"/>
                    <a:gd name="T5" fmla="*/ 0 h 932"/>
                    <a:gd name="T6" fmla="*/ 0 w 624"/>
                    <a:gd name="T7" fmla="*/ 0 h 932"/>
                    <a:gd name="T8" fmla="*/ 0 w 624"/>
                    <a:gd name="T9" fmla="*/ 0 h 932"/>
                    <a:gd name="T10" fmla="*/ 0 w 624"/>
                    <a:gd name="T11" fmla="*/ 0 h 932"/>
                    <a:gd name="T12" fmla="*/ 0 w 624"/>
                    <a:gd name="T13" fmla="*/ 0 h 932"/>
                    <a:gd name="T14" fmla="*/ 0 w 624"/>
                    <a:gd name="T15" fmla="*/ 0 h 932"/>
                    <a:gd name="T16" fmla="*/ 0 w 624"/>
                    <a:gd name="T17" fmla="*/ 0 h 932"/>
                    <a:gd name="T18" fmla="*/ 0 w 624"/>
                    <a:gd name="T19" fmla="*/ 0 h 932"/>
                    <a:gd name="T20" fmla="*/ 0 w 624"/>
                    <a:gd name="T21" fmla="*/ 0 h 932"/>
                    <a:gd name="T22" fmla="*/ 0 w 624"/>
                    <a:gd name="T23" fmla="*/ 0 h 932"/>
                    <a:gd name="T24" fmla="*/ 0 w 624"/>
                    <a:gd name="T25" fmla="*/ 0 h 932"/>
                    <a:gd name="T26" fmla="*/ 0 w 624"/>
                    <a:gd name="T27" fmla="*/ 0 h 932"/>
                    <a:gd name="T28" fmla="*/ 0 w 624"/>
                    <a:gd name="T29" fmla="*/ 0 h 932"/>
                    <a:gd name="T30" fmla="*/ 0 w 624"/>
                    <a:gd name="T31" fmla="*/ 0 h 932"/>
                    <a:gd name="T32" fmla="*/ 0 w 624"/>
                    <a:gd name="T33" fmla="*/ 0 h 932"/>
                    <a:gd name="T34" fmla="*/ 0 w 624"/>
                    <a:gd name="T35" fmla="*/ 0 h 932"/>
                    <a:gd name="T36" fmla="*/ 0 w 624"/>
                    <a:gd name="T37" fmla="*/ 0 h 932"/>
                    <a:gd name="T38" fmla="*/ 0 w 624"/>
                    <a:gd name="T39" fmla="*/ 0 h 932"/>
                    <a:gd name="T40" fmla="*/ 0 w 624"/>
                    <a:gd name="T41" fmla="*/ 0 h 932"/>
                    <a:gd name="T42" fmla="*/ 0 w 624"/>
                    <a:gd name="T43" fmla="*/ 0 h 9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4"/>
                    <a:gd name="T67" fmla="*/ 0 h 932"/>
                    <a:gd name="T68" fmla="*/ 624 w 624"/>
                    <a:gd name="T69" fmla="*/ 932 h 9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4" h="932">
                      <a:moveTo>
                        <a:pt x="564" y="922"/>
                      </a:moveTo>
                      <a:lnTo>
                        <a:pt x="0" y="38"/>
                      </a:lnTo>
                      <a:lnTo>
                        <a:pt x="59" y="0"/>
                      </a:lnTo>
                      <a:lnTo>
                        <a:pt x="622" y="886"/>
                      </a:lnTo>
                      <a:lnTo>
                        <a:pt x="624" y="890"/>
                      </a:lnTo>
                      <a:lnTo>
                        <a:pt x="624" y="895"/>
                      </a:lnTo>
                      <a:lnTo>
                        <a:pt x="624" y="900"/>
                      </a:lnTo>
                      <a:lnTo>
                        <a:pt x="623" y="906"/>
                      </a:lnTo>
                      <a:lnTo>
                        <a:pt x="620" y="912"/>
                      </a:lnTo>
                      <a:lnTo>
                        <a:pt x="616" y="916"/>
                      </a:lnTo>
                      <a:lnTo>
                        <a:pt x="612" y="921"/>
                      </a:lnTo>
                      <a:lnTo>
                        <a:pt x="606" y="925"/>
                      </a:lnTo>
                      <a:lnTo>
                        <a:pt x="601" y="928"/>
                      </a:lnTo>
                      <a:lnTo>
                        <a:pt x="595" y="930"/>
                      </a:lnTo>
                      <a:lnTo>
                        <a:pt x="588" y="931"/>
                      </a:lnTo>
                      <a:lnTo>
                        <a:pt x="582" y="932"/>
                      </a:lnTo>
                      <a:lnTo>
                        <a:pt x="577" y="931"/>
                      </a:lnTo>
                      <a:lnTo>
                        <a:pt x="572" y="929"/>
                      </a:lnTo>
                      <a:lnTo>
                        <a:pt x="568" y="927"/>
                      </a:lnTo>
                      <a:lnTo>
                        <a:pt x="564" y="92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1" name="Freeform 297"/>
                <p:cNvSpPr>
                  <a:spLocks/>
                </p:cNvSpPr>
                <p:nvPr/>
              </p:nvSpPr>
              <p:spPr bwMode="auto">
                <a:xfrm>
                  <a:off x="4045" y="1336"/>
                  <a:ext cx="76" cy="114"/>
                </a:xfrm>
                <a:custGeom>
                  <a:avLst/>
                  <a:gdLst>
                    <a:gd name="T0" fmla="*/ 0 w 753"/>
                    <a:gd name="T1" fmla="*/ 0 h 1052"/>
                    <a:gd name="T2" fmla="*/ 0 w 753"/>
                    <a:gd name="T3" fmla="*/ 0 h 1052"/>
                    <a:gd name="T4" fmla="*/ 0 w 753"/>
                    <a:gd name="T5" fmla="*/ 0 h 1052"/>
                    <a:gd name="T6" fmla="*/ 0 w 753"/>
                    <a:gd name="T7" fmla="*/ 0 h 1052"/>
                    <a:gd name="T8" fmla="*/ 0 w 753"/>
                    <a:gd name="T9" fmla="*/ 0 h 1052"/>
                    <a:gd name="T10" fmla="*/ 0 w 753"/>
                    <a:gd name="T11" fmla="*/ 0 h 1052"/>
                    <a:gd name="T12" fmla="*/ 0 w 753"/>
                    <a:gd name="T13" fmla="*/ 0 h 1052"/>
                    <a:gd name="T14" fmla="*/ 0 w 753"/>
                    <a:gd name="T15" fmla="*/ 0 h 1052"/>
                    <a:gd name="T16" fmla="*/ 0 w 753"/>
                    <a:gd name="T17" fmla="*/ 0 h 1052"/>
                    <a:gd name="T18" fmla="*/ 0 w 753"/>
                    <a:gd name="T19" fmla="*/ 0 h 1052"/>
                    <a:gd name="T20" fmla="*/ 0 w 753"/>
                    <a:gd name="T21" fmla="*/ 0 h 1052"/>
                    <a:gd name="T22" fmla="*/ 0 w 753"/>
                    <a:gd name="T23" fmla="*/ 0 h 1052"/>
                    <a:gd name="T24" fmla="*/ 0 w 753"/>
                    <a:gd name="T25" fmla="*/ 0 h 1052"/>
                    <a:gd name="T26" fmla="*/ 0 w 753"/>
                    <a:gd name="T27" fmla="*/ 0 h 1052"/>
                    <a:gd name="T28" fmla="*/ 0 w 753"/>
                    <a:gd name="T29" fmla="*/ 0 h 1052"/>
                    <a:gd name="T30" fmla="*/ 0 w 753"/>
                    <a:gd name="T31" fmla="*/ 0 h 1052"/>
                    <a:gd name="T32" fmla="*/ 0 w 753"/>
                    <a:gd name="T33" fmla="*/ 0 h 1052"/>
                    <a:gd name="T34" fmla="*/ 0 w 753"/>
                    <a:gd name="T35" fmla="*/ 0 h 1052"/>
                    <a:gd name="T36" fmla="*/ 0 w 753"/>
                    <a:gd name="T37" fmla="*/ 0 h 1052"/>
                    <a:gd name="T38" fmla="*/ 0 w 753"/>
                    <a:gd name="T39" fmla="*/ 0 h 1052"/>
                    <a:gd name="T40" fmla="*/ 0 w 753"/>
                    <a:gd name="T41" fmla="*/ 0 h 1052"/>
                    <a:gd name="T42" fmla="*/ 0 w 753"/>
                    <a:gd name="T43" fmla="*/ 0 h 1052"/>
                    <a:gd name="T44" fmla="*/ 0 w 753"/>
                    <a:gd name="T45" fmla="*/ 0 h 1052"/>
                    <a:gd name="T46" fmla="*/ 0 w 753"/>
                    <a:gd name="T47" fmla="*/ 0 h 1052"/>
                    <a:gd name="T48" fmla="*/ 0 w 753"/>
                    <a:gd name="T49" fmla="*/ 0 h 1052"/>
                    <a:gd name="T50" fmla="*/ 0 w 753"/>
                    <a:gd name="T51" fmla="*/ 0 h 1052"/>
                    <a:gd name="T52" fmla="*/ 0 w 753"/>
                    <a:gd name="T53" fmla="*/ 0 h 1052"/>
                    <a:gd name="T54" fmla="*/ 0 w 753"/>
                    <a:gd name="T55" fmla="*/ 0 h 1052"/>
                    <a:gd name="T56" fmla="*/ 0 w 753"/>
                    <a:gd name="T57" fmla="*/ 0 h 1052"/>
                    <a:gd name="T58" fmla="*/ 0 w 753"/>
                    <a:gd name="T59" fmla="*/ 0 h 1052"/>
                    <a:gd name="T60" fmla="*/ 0 w 753"/>
                    <a:gd name="T61" fmla="*/ 0 h 1052"/>
                    <a:gd name="T62" fmla="*/ 0 w 753"/>
                    <a:gd name="T63" fmla="*/ 0 h 1052"/>
                    <a:gd name="T64" fmla="*/ 0 w 753"/>
                    <a:gd name="T65" fmla="*/ 0 h 1052"/>
                    <a:gd name="T66" fmla="*/ 0 w 753"/>
                    <a:gd name="T67" fmla="*/ 0 h 1052"/>
                    <a:gd name="T68" fmla="*/ 0 w 753"/>
                    <a:gd name="T69" fmla="*/ 0 h 1052"/>
                    <a:gd name="T70" fmla="*/ 0 w 753"/>
                    <a:gd name="T71" fmla="*/ 0 h 1052"/>
                    <a:gd name="T72" fmla="*/ 0 w 753"/>
                    <a:gd name="T73" fmla="*/ 0 h 1052"/>
                    <a:gd name="T74" fmla="*/ 0 w 753"/>
                    <a:gd name="T75" fmla="*/ 0 h 10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3"/>
                    <a:gd name="T115" fmla="*/ 0 h 1052"/>
                    <a:gd name="T116" fmla="*/ 753 w 753"/>
                    <a:gd name="T117" fmla="*/ 1052 h 10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3" h="1052">
                      <a:moveTo>
                        <a:pt x="59" y="7"/>
                      </a:moveTo>
                      <a:lnTo>
                        <a:pt x="751" y="1006"/>
                      </a:lnTo>
                      <a:lnTo>
                        <a:pt x="752" y="1009"/>
                      </a:lnTo>
                      <a:lnTo>
                        <a:pt x="753" y="1014"/>
                      </a:lnTo>
                      <a:lnTo>
                        <a:pt x="752" y="1018"/>
                      </a:lnTo>
                      <a:lnTo>
                        <a:pt x="750" y="1024"/>
                      </a:lnTo>
                      <a:lnTo>
                        <a:pt x="747" y="1029"/>
                      </a:lnTo>
                      <a:lnTo>
                        <a:pt x="743" y="1034"/>
                      </a:lnTo>
                      <a:lnTo>
                        <a:pt x="738" y="1039"/>
                      </a:lnTo>
                      <a:lnTo>
                        <a:pt x="733" y="1042"/>
                      </a:lnTo>
                      <a:lnTo>
                        <a:pt x="727" y="1047"/>
                      </a:lnTo>
                      <a:lnTo>
                        <a:pt x="720" y="1049"/>
                      </a:lnTo>
                      <a:lnTo>
                        <a:pt x="714" y="1051"/>
                      </a:lnTo>
                      <a:lnTo>
                        <a:pt x="709" y="1052"/>
                      </a:lnTo>
                      <a:lnTo>
                        <a:pt x="703" y="1052"/>
                      </a:lnTo>
                      <a:lnTo>
                        <a:pt x="699" y="1051"/>
                      </a:lnTo>
                      <a:lnTo>
                        <a:pt x="695" y="1049"/>
                      </a:lnTo>
                      <a:lnTo>
                        <a:pt x="692" y="1047"/>
                      </a:lnTo>
                      <a:lnTo>
                        <a:pt x="2" y="45"/>
                      </a:lnTo>
                      <a:lnTo>
                        <a:pt x="1" y="42"/>
                      </a:lnTo>
                      <a:lnTo>
                        <a:pt x="0" y="38"/>
                      </a:lnTo>
                      <a:lnTo>
                        <a:pt x="1" y="33"/>
                      </a:lnTo>
                      <a:lnTo>
                        <a:pt x="2" y="27"/>
                      </a:lnTo>
                      <a:lnTo>
                        <a:pt x="6" y="23"/>
                      </a:lnTo>
                      <a:lnTo>
                        <a:pt x="9" y="18"/>
                      </a:lnTo>
                      <a:lnTo>
                        <a:pt x="14" y="13"/>
                      </a:lnTo>
                      <a:lnTo>
                        <a:pt x="19" y="9"/>
                      </a:lnTo>
                      <a:lnTo>
                        <a:pt x="25" y="6"/>
                      </a:lnTo>
                      <a:lnTo>
                        <a:pt x="31" y="2"/>
                      </a:lnTo>
                      <a:lnTo>
                        <a:pt x="36" y="1"/>
                      </a:lnTo>
                      <a:lnTo>
                        <a:pt x="42" y="0"/>
                      </a:lnTo>
                      <a:lnTo>
                        <a:pt x="48" y="0"/>
                      </a:lnTo>
                      <a:lnTo>
                        <a:pt x="52" y="1"/>
                      </a:lnTo>
                      <a:lnTo>
                        <a:pt x="56" y="4"/>
                      </a:lnTo>
                      <a:lnTo>
                        <a:pt x="59" y="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92" name="Freeform 298"/>
                <p:cNvSpPr>
                  <a:spLocks/>
                </p:cNvSpPr>
                <p:nvPr/>
              </p:nvSpPr>
              <p:spPr bwMode="auto">
                <a:xfrm>
                  <a:off x="4045" y="1336"/>
                  <a:ext cx="76" cy="114"/>
                </a:xfrm>
                <a:custGeom>
                  <a:avLst/>
                  <a:gdLst>
                    <a:gd name="T0" fmla="*/ 0 w 753"/>
                    <a:gd name="T1" fmla="*/ 0 h 1052"/>
                    <a:gd name="T2" fmla="*/ 0 w 753"/>
                    <a:gd name="T3" fmla="*/ 0 h 1052"/>
                    <a:gd name="T4" fmla="*/ 0 w 753"/>
                    <a:gd name="T5" fmla="*/ 0 h 1052"/>
                    <a:gd name="T6" fmla="*/ 0 w 753"/>
                    <a:gd name="T7" fmla="*/ 0 h 1052"/>
                    <a:gd name="T8" fmla="*/ 0 w 753"/>
                    <a:gd name="T9" fmla="*/ 0 h 1052"/>
                    <a:gd name="T10" fmla="*/ 0 w 753"/>
                    <a:gd name="T11" fmla="*/ 0 h 1052"/>
                    <a:gd name="T12" fmla="*/ 0 w 753"/>
                    <a:gd name="T13" fmla="*/ 0 h 1052"/>
                    <a:gd name="T14" fmla="*/ 0 w 753"/>
                    <a:gd name="T15" fmla="*/ 0 h 1052"/>
                    <a:gd name="T16" fmla="*/ 0 w 753"/>
                    <a:gd name="T17" fmla="*/ 0 h 1052"/>
                    <a:gd name="T18" fmla="*/ 0 w 753"/>
                    <a:gd name="T19" fmla="*/ 0 h 1052"/>
                    <a:gd name="T20" fmla="*/ 0 w 753"/>
                    <a:gd name="T21" fmla="*/ 0 h 1052"/>
                    <a:gd name="T22" fmla="*/ 0 w 753"/>
                    <a:gd name="T23" fmla="*/ 0 h 1052"/>
                    <a:gd name="T24" fmla="*/ 0 w 753"/>
                    <a:gd name="T25" fmla="*/ 0 h 1052"/>
                    <a:gd name="T26" fmla="*/ 0 w 753"/>
                    <a:gd name="T27" fmla="*/ 0 h 1052"/>
                    <a:gd name="T28" fmla="*/ 0 w 753"/>
                    <a:gd name="T29" fmla="*/ 0 h 1052"/>
                    <a:gd name="T30" fmla="*/ 0 w 753"/>
                    <a:gd name="T31" fmla="*/ 0 h 1052"/>
                    <a:gd name="T32" fmla="*/ 0 w 753"/>
                    <a:gd name="T33" fmla="*/ 0 h 1052"/>
                    <a:gd name="T34" fmla="*/ 0 w 753"/>
                    <a:gd name="T35" fmla="*/ 0 h 1052"/>
                    <a:gd name="T36" fmla="*/ 0 w 753"/>
                    <a:gd name="T37" fmla="*/ 0 h 1052"/>
                    <a:gd name="T38" fmla="*/ 0 w 753"/>
                    <a:gd name="T39" fmla="*/ 0 h 1052"/>
                    <a:gd name="T40" fmla="*/ 0 w 753"/>
                    <a:gd name="T41" fmla="*/ 0 h 1052"/>
                    <a:gd name="T42" fmla="*/ 0 w 753"/>
                    <a:gd name="T43" fmla="*/ 0 h 1052"/>
                    <a:gd name="T44" fmla="*/ 0 w 753"/>
                    <a:gd name="T45" fmla="*/ 0 h 1052"/>
                    <a:gd name="T46" fmla="*/ 0 w 753"/>
                    <a:gd name="T47" fmla="*/ 0 h 1052"/>
                    <a:gd name="T48" fmla="*/ 0 w 753"/>
                    <a:gd name="T49" fmla="*/ 0 h 1052"/>
                    <a:gd name="T50" fmla="*/ 0 w 753"/>
                    <a:gd name="T51" fmla="*/ 0 h 1052"/>
                    <a:gd name="T52" fmla="*/ 0 w 753"/>
                    <a:gd name="T53" fmla="*/ 0 h 1052"/>
                    <a:gd name="T54" fmla="*/ 0 w 753"/>
                    <a:gd name="T55" fmla="*/ 0 h 1052"/>
                    <a:gd name="T56" fmla="*/ 0 w 753"/>
                    <a:gd name="T57" fmla="*/ 0 h 1052"/>
                    <a:gd name="T58" fmla="*/ 0 w 753"/>
                    <a:gd name="T59" fmla="*/ 0 h 1052"/>
                    <a:gd name="T60" fmla="*/ 0 w 753"/>
                    <a:gd name="T61" fmla="*/ 0 h 1052"/>
                    <a:gd name="T62" fmla="*/ 0 w 753"/>
                    <a:gd name="T63" fmla="*/ 0 h 1052"/>
                    <a:gd name="T64" fmla="*/ 0 w 753"/>
                    <a:gd name="T65" fmla="*/ 0 h 1052"/>
                    <a:gd name="T66" fmla="*/ 0 w 753"/>
                    <a:gd name="T67" fmla="*/ 0 h 1052"/>
                    <a:gd name="T68" fmla="*/ 0 w 753"/>
                    <a:gd name="T69" fmla="*/ 0 h 1052"/>
                    <a:gd name="T70" fmla="*/ 0 w 753"/>
                    <a:gd name="T71" fmla="*/ 0 h 1052"/>
                    <a:gd name="T72" fmla="*/ 0 w 753"/>
                    <a:gd name="T73" fmla="*/ 0 h 1052"/>
                    <a:gd name="T74" fmla="*/ 0 w 753"/>
                    <a:gd name="T75" fmla="*/ 0 h 10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53"/>
                    <a:gd name="T115" fmla="*/ 0 h 1052"/>
                    <a:gd name="T116" fmla="*/ 753 w 753"/>
                    <a:gd name="T117" fmla="*/ 1052 h 10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53" h="1052">
                      <a:moveTo>
                        <a:pt x="59" y="7"/>
                      </a:moveTo>
                      <a:lnTo>
                        <a:pt x="751" y="1006"/>
                      </a:lnTo>
                      <a:lnTo>
                        <a:pt x="752" y="1009"/>
                      </a:lnTo>
                      <a:lnTo>
                        <a:pt x="753" y="1014"/>
                      </a:lnTo>
                      <a:lnTo>
                        <a:pt x="752" y="1018"/>
                      </a:lnTo>
                      <a:lnTo>
                        <a:pt x="750" y="1024"/>
                      </a:lnTo>
                      <a:lnTo>
                        <a:pt x="747" y="1029"/>
                      </a:lnTo>
                      <a:lnTo>
                        <a:pt x="743" y="1034"/>
                      </a:lnTo>
                      <a:lnTo>
                        <a:pt x="738" y="1039"/>
                      </a:lnTo>
                      <a:lnTo>
                        <a:pt x="733" y="1042"/>
                      </a:lnTo>
                      <a:lnTo>
                        <a:pt x="727" y="1047"/>
                      </a:lnTo>
                      <a:lnTo>
                        <a:pt x="720" y="1049"/>
                      </a:lnTo>
                      <a:lnTo>
                        <a:pt x="714" y="1051"/>
                      </a:lnTo>
                      <a:lnTo>
                        <a:pt x="709" y="1052"/>
                      </a:lnTo>
                      <a:lnTo>
                        <a:pt x="703" y="1052"/>
                      </a:lnTo>
                      <a:lnTo>
                        <a:pt x="699" y="1051"/>
                      </a:lnTo>
                      <a:lnTo>
                        <a:pt x="695" y="1049"/>
                      </a:lnTo>
                      <a:lnTo>
                        <a:pt x="692" y="1047"/>
                      </a:lnTo>
                      <a:lnTo>
                        <a:pt x="2" y="45"/>
                      </a:lnTo>
                      <a:lnTo>
                        <a:pt x="1" y="42"/>
                      </a:lnTo>
                      <a:lnTo>
                        <a:pt x="0" y="38"/>
                      </a:lnTo>
                      <a:lnTo>
                        <a:pt x="1" y="33"/>
                      </a:lnTo>
                      <a:lnTo>
                        <a:pt x="2" y="27"/>
                      </a:lnTo>
                      <a:lnTo>
                        <a:pt x="6" y="23"/>
                      </a:lnTo>
                      <a:lnTo>
                        <a:pt x="9" y="18"/>
                      </a:lnTo>
                      <a:lnTo>
                        <a:pt x="14" y="13"/>
                      </a:lnTo>
                      <a:lnTo>
                        <a:pt x="19" y="9"/>
                      </a:lnTo>
                      <a:lnTo>
                        <a:pt x="25" y="6"/>
                      </a:lnTo>
                      <a:lnTo>
                        <a:pt x="31" y="2"/>
                      </a:lnTo>
                      <a:lnTo>
                        <a:pt x="36" y="1"/>
                      </a:lnTo>
                      <a:lnTo>
                        <a:pt x="42" y="0"/>
                      </a:lnTo>
                      <a:lnTo>
                        <a:pt x="48" y="0"/>
                      </a:lnTo>
                      <a:lnTo>
                        <a:pt x="52" y="1"/>
                      </a:lnTo>
                      <a:lnTo>
                        <a:pt x="56" y="4"/>
                      </a:lnTo>
                      <a:lnTo>
                        <a:pt x="59"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3" name="Freeform 299"/>
                <p:cNvSpPr>
                  <a:spLocks/>
                </p:cNvSpPr>
                <p:nvPr/>
              </p:nvSpPr>
              <p:spPr bwMode="auto">
                <a:xfrm>
                  <a:off x="4115" y="1445"/>
                  <a:ext cx="6" cy="5"/>
                </a:xfrm>
                <a:custGeom>
                  <a:avLst/>
                  <a:gdLst>
                    <a:gd name="T0" fmla="*/ 0 w 64"/>
                    <a:gd name="T1" fmla="*/ 0 h 52"/>
                    <a:gd name="T2" fmla="*/ 0 w 64"/>
                    <a:gd name="T3" fmla="*/ 0 h 52"/>
                    <a:gd name="T4" fmla="*/ 0 w 64"/>
                    <a:gd name="T5" fmla="*/ 0 h 52"/>
                    <a:gd name="T6" fmla="*/ 0 w 64"/>
                    <a:gd name="T7" fmla="*/ 0 h 52"/>
                    <a:gd name="T8" fmla="*/ 0 w 64"/>
                    <a:gd name="T9" fmla="*/ 0 h 52"/>
                    <a:gd name="T10" fmla="*/ 0 w 64"/>
                    <a:gd name="T11" fmla="*/ 0 h 52"/>
                    <a:gd name="T12" fmla="*/ 0 w 64"/>
                    <a:gd name="T13" fmla="*/ 0 h 52"/>
                    <a:gd name="T14" fmla="*/ 0 w 64"/>
                    <a:gd name="T15" fmla="*/ 0 h 52"/>
                    <a:gd name="T16" fmla="*/ 0 w 64"/>
                    <a:gd name="T17" fmla="*/ 0 h 52"/>
                    <a:gd name="T18" fmla="*/ 0 w 64"/>
                    <a:gd name="T19" fmla="*/ 0 h 52"/>
                    <a:gd name="T20" fmla="*/ 0 w 64"/>
                    <a:gd name="T21" fmla="*/ 0 h 52"/>
                    <a:gd name="T22" fmla="*/ 0 w 64"/>
                    <a:gd name="T23" fmla="*/ 0 h 52"/>
                    <a:gd name="T24" fmla="*/ 0 w 64"/>
                    <a:gd name="T25" fmla="*/ 0 h 52"/>
                    <a:gd name="T26" fmla="*/ 0 w 64"/>
                    <a:gd name="T27" fmla="*/ 0 h 52"/>
                    <a:gd name="T28" fmla="*/ 0 w 64"/>
                    <a:gd name="T29" fmla="*/ 0 h 52"/>
                    <a:gd name="T30" fmla="*/ 0 w 64"/>
                    <a:gd name="T31" fmla="*/ 0 h 52"/>
                    <a:gd name="T32" fmla="*/ 0 w 64"/>
                    <a:gd name="T33" fmla="*/ 0 h 52"/>
                    <a:gd name="T34" fmla="*/ 0 w 64"/>
                    <a:gd name="T35" fmla="*/ 0 h 52"/>
                    <a:gd name="T36" fmla="*/ 0 w 64"/>
                    <a:gd name="T37" fmla="*/ 0 h 52"/>
                    <a:gd name="T38" fmla="*/ 0 w 64"/>
                    <a:gd name="T39" fmla="*/ 0 h 52"/>
                    <a:gd name="T40" fmla="*/ 0 w 64"/>
                    <a:gd name="T41" fmla="*/ 0 h 52"/>
                    <a:gd name="T42" fmla="*/ 0 w 64"/>
                    <a:gd name="T43" fmla="*/ 0 h 52"/>
                    <a:gd name="T44" fmla="*/ 0 w 64"/>
                    <a:gd name="T45" fmla="*/ 0 h 52"/>
                    <a:gd name="T46" fmla="*/ 0 w 64"/>
                    <a:gd name="T47" fmla="*/ 0 h 52"/>
                    <a:gd name="T48" fmla="*/ 0 w 64"/>
                    <a:gd name="T49" fmla="*/ 0 h 52"/>
                    <a:gd name="T50" fmla="*/ 0 w 64"/>
                    <a:gd name="T51" fmla="*/ 0 h 52"/>
                    <a:gd name="T52" fmla="*/ 0 w 64"/>
                    <a:gd name="T53" fmla="*/ 0 h 52"/>
                    <a:gd name="T54" fmla="*/ 0 w 64"/>
                    <a:gd name="T55" fmla="*/ 0 h 52"/>
                    <a:gd name="T56" fmla="*/ 0 w 64"/>
                    <a:gd name="T57" fmla="*/ 0 h 52"/>
                    <a:gd name="T58" fmla="*/ 0 w 64"/>
                    <a:gd name="T59" fmla="*/ 0 h 52"/>
                    <a:gd name="T60" fmla="*/ 0 w 64"/>
                    <a:gd name="T61" fmla="*/ 0 h 52"/>
                    <a:gd name="T62" fmla="*/ 0 w 64"/>
                    <a:gd name="T63" fmla="*/ 0 h 52"/>
                    <a:gd name="T64" fmla="*/ 0 w 64"/>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2"/>
                    <a:gd name="T101" fmla="*/ 64 w 64"/>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2">
                      <a:moveTo>
                        <a:pt x="21" y="9"/>
                      </a:moveTo>
                      <a:lnTo>
                        <a:pt x="27" y="6"/>
                      </a:lnTo>
                      <a:lnTo>
                        <a:pt x="32" y="2"/>
                      </a:lnTo>
                      <a:lnTo>
                        <a:pt x="39" y="1"/>
                      </a:lnTo>
                      <a:lnTo>
                        <a:pt x="45" y="0"/>
                      </a:lnTo>
                      <a:lnTo>
                        <a:pt x="50" y="0"/>
                      </a:lnTo>
                      <a:lnTo>
                        <a:pt x="55" y="1"/>
                      </a:lnTo>
                      <a:lnTo>
                        <a:pt x="58" y="4"/>
                      </a:lnTo>
                      <a:lnTo>
                        <a:pt x="62" y="6"/>
                      </a:lnTo>
                      <a:lnTo>
                        <a:pt x="63" y="9"/>
                      </a:lnTo>
                      <a:lnTo>
                        <a:pt x="64" y="14"/>
                      </a:lnTo>
                      <a:lnTo>
                        <a:pt x="63" y="18"/>
                      </a:lnTo>
                      <a:lnTo>
                        <a:pt x="61" y="24"/>
                      </a:lnTo>
                      <a:lnTo>
                        <a:pt x="58" y="29"/>
                      </a:lnTo>
                      <a:lnTo>
                        <a:pt x="54" y="34"/>
                      </a:lnTo>
                      <a:lnTo>
                        <a:pt x="49" y="39"/>
                      </a:lnTo>
                      <a:lnTo>
                        <a:pt x="44" y="42"/>
                      </a:lnTo>
                      <a:lnTo>
                        <a:pt x="38" y="47"/>
                      </a:lnTo>
                      <a:lnTo>
                        <a:pt x="31" y="49"/>
                      </a:lnTo>
                      <a:lnTo>
                        <a:pt x="25" y="51"/>
                      </a:lnTo>
                      <a:lnTo>
                        <a:pt x="20" y="52"/>
                      </a:lnTo>
                      <a:lnTo>
                        <a:pt x="14" y="52"/>
                      </a:lnTo>
                      <a:lnTo>
                        <a:pt x="10" y="51"/>
                      </a:lnTo>
                      <a:lnTo>
                        <a:pt x="6" y="49"/>
                      </a:lnTo>
                      <a:lnTo>
                        <a:pt x="3" y="47"/>
                      </a:lnTo>
                      <a:lnTo>
                        <a:pt x="2" y="42"/>
                      </a:lnTo>
                      <a:lnTo>
                        <a:pt x="0" y="39"/>
                      </a:lnTo>
                      <a:lnTo>
                        <a:pt x="2" y="33"/>
                      </a:lnTo>
                      <a:lnTo>
                        <a:pt x="4" y="29"/>
                      </a:lnTo>
                      <a:lnTo>
                        <a:pt x="6" y="23"/>
                      </a:lnTo>
                      <a:lnTo>
                        <a:pt x="11" y="18"/>
                      </a:lnTo>
                      <a:lnTo>
                        <a:pt x="15" y="14"/>
                      </a:lnTo>
                      <a:lnTo>
                        <a:pt x="21" y="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594" name="Freeform 300"/>
                <p:cNvSpPr>
                  <a:spLocks/>
                </p:cNvSpPr>
                <p:nvPr/>
              </p:nvSpPr>
              <p:spPr bwMode="auto">
                <a:xfrm>
                  <a:off x="4115" y="1445"/>
                  <a:ext cx="6" cy="5"/>
                </a:xfrm>
                <a:custGeom>
                  <a:avLst/>
                  <a:gdLst>
                    <a:gd name="T0" fmla="*/ 0 w 64"/>
                    <a:gd name="T1" fmla="*/ 0 h 52"/>
                    <a:gd name="T2" fmla="*/ 0 w 64"/>
                    <a:gd name="T3" fmla="*/ 0 h 52"/>
                    <a:gd name="T4" fmla="*/ 0 w 64"/>
                    <a:gd name="T5" fmla="*/ 0 h 52"/>
                    <a:gd name="T6" fmla="*/ 0 w 64"/>
                    <a:gd name="T7" fmla="*/ 0 h 52"/>
                    <a:gd name="T8" fmla="*/ 0 w 64"/>
                    <a:gd name="T9" fmla="*/ 0 h 52"/>
                    <a:gd name="T10" fmla="*/ 0 w 64"/>
                    <a:gd name="T11" fmla="*/ 0 h 52"/>
                    <a:gd name="T12" fmla="*/ 0 w 64"/>
                    <a:gd name="T13" fmla="*/ 0 h 52"/>
                    <a:gd name="T14" fmla="*/ 0 w 64"/>
                    <a:gd name="T15" fmla="*/ 0 h 52"/>
                    <a:gd name="T16" fmla="*/ 0 w 64"/>
                    <a:gd name="T17" fmla="*/ 0 h 52"/>
                    <a:gd name="T18" fmla="*/ 0 w 64"/>
                    <a:gd name="T19" fmla="*/ 0 h 52"/>
                    <a:gd name="T20" fmla="*/ 0 w 64"/>
                    <a:gd name="T21" fmla="*/ 0 h 52"/>
                    <a:gd name="T22" fmla="*/ 0 w 64"/>
                    <a:gd name="T23" fmla="*/ 0 h 52"/>
                    <a:gd name="T24" fmla="*/ 0 w 64"/>
                    <a:gd name="T25" fmla="*/ 0 h 52"/>
                    <a:gd name="T26" fmla="*/ 0 w 64"/>
                    <a:gd name="T27" fmla="*/ 0 h 52"/>
                    <a:gd name="T28" fmla="*/ 0 w 64"/>
                    <a:gd name="T29" fmla="*/ 0 h 52"/>
                    <a:gd name="T30" fmla="*/ 0 w 64"/>
                    <a:gd name="T31" fmla="*/ 0 h 52"/>
                    <a:gd name="T32" fmla="*/ 0 w 64"/>
                    <a:gd name="T33" fmla="*/ 0 h 52"/>
                    <a:gd name="T34" fmla="*/ 0 w 64"/>
                    <a:gd name="T35" fmla="*/ 0 h 52"/>
                    <a:gd name="T36" fmla="*/ 0 w 64"/>
                    <a:gd name="T37" fmla="*/ 0 h 52"/>
                    <a:gd name="T38" fmla="*/ 0 w 64"/>
                    <a:gd name="T39" fmla="*/ 0 h 52"/>
                    <a:gd name="T40" fmla="*/ 0 w 64"/>
                    <a:gd name="T41" fmla="*/ 0 h 52"/>
                    <a:gd name="T42" fmla="*/ 0 w 64"/>
                    <a:gd name="T43" fmla="*/ 0 h 52"/>
                    <a:gd name="T44" fmla="*/ 0 w 64"/>
                    <a:gd name="T45" fmla="*/ 0 h 52"/>
                    <a:gd name="T46" fmla="*/ 0 w 64"/>
                    <a:gd name="T47" fmla="*/ 0 h 52"/>
                    <a:gd name="T48" fmla="*/ 0 w 64"/>
                    <a:gd name="T49" fmla="*/ 0 h 52"/>
                    <a:gd name="T50" fmla="*/ 0 w 64"/>
                    <a:gd name="T51" fmla="*/ 0 h 52"/>
                    <a:gd name="T52" fmla="*/ 0 w 64"/>
                    <a:gd name="T53" fmla="*/ 0 h 52"/>
                    <a:gd name="T54" fmla="*/ 0 w 64"/>
                    <a:gd name="T55" fmla="*/ 0 h 52"/>
                    <a:gd name="T56" fmla="*/ 0 w 64"/>
                    <a:gd name="T57" fmla="*/ 0 h 52"/>
                    <a:gd name="T58" fmla="*/ 0 w 64"/>
                    <a:gd name="T59" fmla="*/ 0 h 52"/>
                    <a:gd name="T60" fmla="*/ 0 w 64"/>
                    <a:gd name="T61" fmla="*/ 0 h 52"/>
                    <a:gd name="T62" fmla="*/ 0 w 64"/>
                    <a:gd name="T63" fmla="*/ 0 h 52"/>
                    <a:gd name="T64" fmla="*/ 0 w 64"/>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2"/>
                    <a:gd name="T101" fmla="*/ 64 w 64"/>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2">
                      <a:moveTo>
                        <a:pt x="21" y="9"/>
                      </a:moveTo>
                      <a:lnTo>
                        <a:pt x="27" y="6"/>
                      </a:lnTo>
                      <a:lnTo>
                        <a:pt x="32" y="2"/>
                      </a:lnTo>
                      <a:lnTo>
                        <a:pt x="39" y="1"/>
                      </a:lnTo>
                      <a:lnTo>
                        <a:pt x="45" y="0"/>
                      </a:lnTo>
                      <a:lnTo>
                        <a:pt x="50" y="0"/>
                      </a:lnTo>
                      <a:lnTo>
                        <a:pt x="55" y="1"/>
                      </a:lnTo>
                      <a:lnTo>
                        <a:pt x="58" y="4"/>
                      </a:lnTo>
                      <a:lnTo>
                        <a:pt x="62" y="6"/>
                      </a:lnTo>
                      <a:lnTo>
                        <a:pt x="63" y="9"/>
                      </a:lnTo>
                      <a:lnTo>
                        <a:pt x="64" y="14"/>
                      </a:lnTo>
                      <a:lnTo>
                        <a:pt x="63" y="18"/>
                      </a:lnTo>
                      <a:lnTo>
                        <a:pt x="61" y="24"/>
                      </a:lnTo>
                      <a:lnTo>
                        <a:pt x="58" y="29"/>
                      </a:lnTo>
                      <a:lnTo>
                        <a:pt x="54" y="34"/>
                      </a:lnTo>
                      <a:lnTo>
                        <a:pt x="49" y="39"/>
                      </a:lnTo>
                      <a:lnTo>
                        <a:pt x="44" y="42"/>
                      </a:lnTo>
                      <a:lnTo>
                        <a:pt x="38" y="47"/>
                      </a:lnTo>
                      <a:lnTo>
                        <a:pt x="31" y="49"/>
                      </a:lnTo>
                      <a:lnTo>
                        <a:pt x="25" y="51"/>
                      </a:lnTo>
                      <a:lnTo>
                        <a:pt x="20" y="52"/>
                      </a:lnTo>
                      <a:lnTo>
                        <a:pt x="14" y="52"/>
                      </a:lnTo>
                      <a:lnTo>
                        <a:pt x="10" y="51"/>
                      </a:lnTo>
                      <a:lnTo>
                        <a:pt x="6" y="49"/>
                      </a:lnTo>
                      <a:lnTo>
                        <a:pt x="3" y="47"/>
                      </a:lnTo>
                      <a:lnTo>
                        <a:pt x="2" y="42"/>
                      </a:lnTo>
                      <a:lnTo>
                        <a:pt x="0" y="39"/>
                      </a:lnTo>
                      <a:lnTo>
                        <a:pt x="2" y="33"/>
                      </a:lnTo>
                      <a:lnTo>
                        <a:pt x="4" y="29"/>
                      </a:lnTo>
                      <a:lnTo>
                        <a:pt x="6" y="23"/>
                      </a:lnTo>
                      <a:lnTo>
                        <a:pt x="11" y="18"/>
                      </a:lnTo>
                      <a:lnTo>
                        <a:pt x="15" y="14"/>
                      </a:lnTo>
                      <a:lnTo>
                        <a:pt x="21" y="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595" name="Freeform 301"/>
                <p:cNvSpPr>
                  <a:spLocks/>
                </p:cNvSpPr>
                <p:nvPr/>
              </p:nvSpPr>
              <p:spPr bwMode="auto">
                <a:xfrm>
                  <a:off x="3406" y="1213"/>
                  <a:ext cx="55" cy="111"/>
                </a:xfrm>
                <a:custGeom>
                  <a:avLst/>
                  <a:gdLst>
                    <a:gd name="T0" fmla="*/ 0 w 546"/>
                    <a:gd name="T1" fmla="*/ 0 h 1007"/>
                    <a:gd name="T2" fmla="*/ 0 w 546"/>
                    <a:gd name="T3" fmla="*/ 0 h 1007"/>
                    <a:gd name="T4" fmla="*/ 0 w 546"/>
                    <a:gd name="T5" fmla="*/ 0 h 1007"/>
                    <a:gd name="T6" fmla="*/ 0 w 546"/>
                    <a:gd name="T7" fmla="*/ 0 h 1007"/>
                    <a:gd name="T8" fmla="*/ 0 w 546"/>
                    <a:gd name="T9" fmla="*/ 0 h 1007"/>
                    <a:gd name="T10" fmla="*/ 0 w 546"/>
                    <a:gd name="T11" fmla="*/ 0 h 1007"/>
                    <a:gd name="T12" fmla="*/ 0 w 546"/>
                    <a:gd name="T13" fmla="*/ 0 h 1007"/>
                    <a:gd name="T14" fmla="*/ 0 w 546"/>
                    <a:gd name="T15" fmla="*/ 0 h 1007"/>
                    <a:gd name="T16" fmla="*/ 0 w 546"/>
                    <a:gd name="T17" fmla="*/ 0 h 1007"/>
                    <a:gd name="T18" fmla="*/ 0 w 546"/>
                    <a:gd name="T19" fmla="*/ 0 h 1007"/>
                    <a:gd name="T20" fmla="*/ 0 w 546"/>
                    <a:gd name="T21" fmla="*/ 0 h 1007"/>
                    <a:gd name="T22" fmla="*/ 0 w 546"/>
                    <a:gd name="T23" fmla="*/ 0 h 1007"/>
                    <a:gd name="T24" fmla="*/ 0 w 546"/>
                    <a:gd name="T25" fmla="*/ 0 h 1007"/>
                    <a:gd name="T26" fmla="*/ 0 w 546"/>
                    <a:gd name="T27" fmla="*/ 0 h 1007"/>
                    <a:gd name="T28" fmla="*/ 0 w 546"/>
                    <a:gd name="T29" fmla="*/ 0 h 1007"/>
                    <a:gd name="T30" fmla="*/ 0 w 546"/>
                    <a:gd name="T31" fmla="*/ 0 h 1007"/>
                    <a:gd name="T32" fmla="*/ 0 w 546"/>
                    <a:gd name="T33" fmla="*/ 0 h 1007"/>
                    <a:gd name="T34" fmla="*/ 0 w 546"/>
                    <a:gd name="T35" fmla="*/ 0 h 1007"/>
                    <a:gd name="T36" fmla="*/ 0 w 546"/>
                    <a:gd name="T37" fmla="*/ 0 h 1007"/>
                    <a:gd name="T38" fmla="*/ 0 w 546"/>
                    <a:gd name="T39" fmla="*/ 0 h 1007"/>
                    <a:gd name="T40" fmla="*/ 0 w 546"/>
                    <a:gd name="T41" fmla="*/ 0 h 1007"/>
                    <a:gd name="T42" fmla="*/ 0 w 546"/>
                    <a:gd name="T43" fmla="*/ 0 h 10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1007"/>
                    <a:gd name="T68" fmla="*/ 546 w 546"/>
                    <a:gd name="T69" fmla="*/ 1007 h 10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1007">
                      <a:moveTo>
                        <a:pt x="62" y="11"/>
                      </a:moveTo>
                      <a:lnTo>
                        <a:pt x="546" y="975"/>
                      </a:lnTo>
                      <a:lnTo>
                        <a:pt x="483" y="1007"/>
                      </a:lnTo>
                      <a:lnTo>
                        <a:pt x="1" y="42"/>
                      </a:lnTo>
                      <a:lnTo>
                        <a:pt x="0" y="37"/>
                      </a:lnTo>
                      <a:lnTo>
                        <a:pt x="0" y="32"/>
                      </a:lnTo>
                      <a:lnTo>
                        <a:pt x="1" y="27"/>
                      </a:lnTo>
                      <a:lnTo>
                        <a:pt x="3" y="22"/>
                      </a:lnTo>
                      <a:lnTo>
                        <a:pt x="5" y="17"/>
                      </a:lnTo>
                      <a:lnTo>
                        <a:pt x="10" y="12"/>
                      </a:lnTo>
                      <a:lnTo>
                        <a:pt x="16" y="8"/>
                      </a:lnTo>
                      <a:lnTo>
                        <a:pt x="21" y="5"/>
                      </a:lnTo>
                      <a:lnTo>
                        <a:pt x="27" y="2"/>
                      </a:lnTo>
                      <a:lnTo>
                        <a:pt x="34" y="0"/>
                      </a:lnTo>
                      <a:lnTo>
                        <a:pt x="39" y="0"/>
                      </a:lnTo>
                      <a:lnTo>
                        <a:pt x="46" y="0"/>
                      </a:lnTo>
                      <a:lnTo>
                        <a:pt x="52" y="1"/>
                      </a:lnTo>
                      <a:lnTo>
                        <a:pt x="56" y="5"/>
                      </a:lnTo>
                      <a:lnTo>
                        <a:pt x="60" y="7"/>
                      </a:lnTo>
                      <a:lnTo>
                        <a:pt x="62" y="1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596" name="Freeform 302"/>
                <p:cNvSpPr>
                  <a:spLocks/>
                </p:cNvSpPr>
                <p:nvPr/>
              </p:nvSpPr>
              <p:spPr bwMode="auto">
                <a:xfrm>
                  <a:off x="3406" y="1213"/>
                  <a:ext cx="55" cy="111"/>
                </a:xfrm>
                <a:custGeom>
                  <a:avLst/>
                  <a:gdLst>
                    <a:gd name="T0" fmla="*/ 0 w 546"/>
                    <a:gd name="T1" fmla="*/ 0 h 1007"/>
                    <a:gd name="T2" fmla="*/ 0 w 546"/>
                    <a:gd name="T3" fmla="*/ 0 h 1007"/>
                    <a:gd name="T4" fmla="*/ 0 w 546"/>
                    <a:gd name="T5" fmla="*/ 0 h 1007"/>
                    <a:gd name="T6" fmla="*/ 0 w 546"/>
                    <a:gd name="T7" fmla="*/ 0 h 1007"/>
                    <a:gd name="T8" fmla="*/ 0 w 546"/>
                    <a:gd name="T9" fmla="*/ 0 h 1007"/>
                    <a:gd name="T10" fmla="*/ 0 w 546"/>
                    <a:gd name="T11" fmla="*/ 0 h 1007"/>
                    <a:gd name="T12" fmla="*/ 0 w 546"/>
                    <a:gd name="T13" fmla="*/ 0 h 1007"/>
                    <a:gd name="T14" fmla="*/ 0 w 546"/>
                    <a:gd name="T15" fmla="*/ 0 h 1007"/>
                    <a:gd name="T16" fmla="*/ 0 w 546"/>
                    <a:gd name="T17" fmla="*/ 0 h 1007"/>
                    <a:gd name="T18" fmla="*/ 0 w 546"/>
                    <a:gd name="T19" fmla="*/ 0 h 1007"/>
                    <a:gd name="T20" fmla="*/ 0 w 546"/>
                    <a:gd name="T21" fmla="*/ 0 h 1007"/>
                    <a:gd name="T22" fmla="*/ 0 w 546"/>
                    <a:gd name="T23" fmla="*/ 0 h 1007"/>
                    <a:gd name="T24" fmla="*/ 0 w 546"/>
                    <a:gd name="T25" fmla="*/ 0 h 1007"/>
                    <a:gd name="T26" fmla="*/ 0 w 546"/>
                    <a:gd name="T27" fmla="*/ 0 h 1007"/>
                    <a:gd name="T28" fmla="*/ 0 w 546"/>
                    <a:gd name="T29" fmla="*/ 0 h 1007"/>
                    <a:gd name="T30" fmla="*/ 0 w 546"/>
                    <a:gd name="T31" fmla="*/ 0 h 1007"/>
                    <a:gd name="T32" fmla="*/ 0 w 546"/>
                    <a:gd name="T33" fmla="*/ 0 h 1007"/>
                    <a:gd name="T34" fmla="*/ 0 w 546"/>
                    <a:gd name="T35" fmla="*/ 0 h 1007"/>
                    <a:gd name="T36" fmla="*/ 0 w 546"/>
                    <a:gd name="T37" fmla="*/ 0 h 1007"/>
                    <a:gd name="T38" fmla="*/ 0 w 546"/>
                    <a:gd name="T39" fmla="*/ 0 h 1007"/>
                    <a:gd name="T40" fmla="*/ 0 w 546"/>
                    <a:gd name="T41" fmla="*/ 0 h 1007"/>
                    <a:gd name="T42" fmla="*/ 0 w 546"/>
                    <a:gd name="T43" fmla="*/ 0 h 10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6"/>
                    <a:gd name="T67" fmla="*/ 0 h 1007"/>
                    <a:gd name="T68" fmla="*/ 546 w 546"/>
                    <a:gd name="T69" fmla="*/ 1007 h 10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6" h="1007">
                      <a:moveTo>
                        <a:pt x="62" y="11"/>
                      </a:moveTo>
                      <a:lnTo>
                        <a:pt x="546" y="975"/>
                      </a:lnTo>
                      <a:lnTo>
                        <a:pt x="483" y="1007"/>
                      </a:lnTo>
                      <a:lnTo>
                        <a:pt x="1" y="42"/>
                      </a:lnTo>
                      <a:lnTo>
                        <a:pt x="0" y="37"/>
                      </a:lnTo>
                      <a:lnTo>
                        <a:pt x="0" y="32"/>
                      </a:lnTo>
                      <a:lnTo>
                        <a:pt x="1" y="27"/>
                      </a:lnTo>
                      <a:lnTo>
                        <a:pt x="3" y="22"/>
                      </a:lnTo>
                      <a:lnTo>
                        <a:pt x="5" y="17"/>
                      </a:lnTo>
                      <a:lnTo>
                        <a:pt x="10" y="12"/>
                      </a:lnTo>
                      <a:lnTo>
                        <a:pt x="16" y="8"/>
                      </a:lnTo>
                      <a:lnTo>
                        <a:pt x="21" y="5"/>
                      </a:lnTo>
                      <a:lnTo>
                        <a:pt x="27" y="2"/>
                      </a:lnTo>
                      <a:lnTo>
                        <a:pt x="34" y="0"/>
                      </a:lnTo>
                      <a:lnTo>
                        <a:pt x="39" y="0"/>
                      </a:lnTo>
                      <a:lnTo>
                        <a:pt x="46" y="0"/>
                      </a:lnTo>
                      <a:lnTo>
                        <a:pt x="52" y="1"/>
                      </a:lnTo>
                      <a:lnTo>
                        <a:pt x="56" y="5"/>
                      </a:lnTo>
                      <a:lnTo>
                        <a:pt x="60" y="7"/>
                      </a:lnTo>
                      <a:lnTo>
                        <a:pt x="62"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7" name="Freeform 303"/>
                <p:cNvSpPr>
                  <a:spLocks/>
                </p:cNvSpPr>
                <p:nvPr/>
              </p:nvSpPr>
              <p:spPr bwMode="auto">
                <a:xfrm>
                  <a:off x="3473" y="1640"/>
                  <a:ext cx="73" cy="107"/>
                </a:xfrm>
                <a:custGeom>
                  <a:avLst/>
                  <a:gdLst>
                    <a:gd name="T0" fmla="*/ 0 w 720"/>
                    <a:gd name="T1" fmla="*/ 0 h 985"/>
                    <a:gd name="T2" fmla="*/ 0 w 720"/>
                    <a:gd name="T3" fmla="*/ 0 h 985"/>
                    <a:gd name="T4" fmla="*/ 0 w 720"/>
                    <a:gd name="T5" fmla="*/ 0 h 985"/>
                    <a:gd name="T6" fmla="*/ 0 w 720"/>
                    <a:gd name="T7" fmla="*/ 0 h 985"/>
                    <a:gd name="T8" fmla="*/ 0 w 720"/>
                    <a:gd name="T9" fmla="*/ 0 h 985"/>
                    <a:gd name="T10" fmla="*/ 0 w 720"/>
                    <a:gd name="T11" fmla="*/ 0 h 985"/>
                    <a:gd name="T12" fmla="*/ 0 w 720"/>
                    <a:gd name="T13" fmla="*/ 0 h 985"/>
                    <a:gd name="T14" fmla="*/ 0 w 720"/>
                    <a:gd name="T15" fmla="*/ 0 h 985"/>
                    <a:gd name="T16" fmla="*/ 0 w 720"/>
                    <a:gd name="T17" fmla="*/ 0 h 985"/>
                    <a:gd name="T18" fmla="*/ 0 w 720"/>
                    <a:gd name="T19" fmla="*/ 0 h 985"/>
                    <a:gd name="T20" fmla="*/ 0 w 720"/>
                    <a:gd name="T21" fmla="*/ 0 h 985"/>
                    <a:gd name="T22" fmla="*/ 0 w 720"/>
                    <a:gd name="T23" fmla="*/ 0 h 985"/>
                    <a:gd name="T24" fmla="*/ 0 w 720"/>
                    <a:gd name="T25" fmla="*/ 0 h 985"/>
                    <a:gd name="T26" fmla="*/ 0 w 720"/>
                    <a:gd name="T27" fmla="*/ 0 h 985"/>
                    <a:gd name="T28" fmla="*/ 0 w 720"/>
                    <a:gd name="T29" fmla="*/ 0 h 985"/>
                    <a:gd name="T30" fmla="*/ 0 w 720"/>
                    <a:gd name="T31" fmla="*/ 0 h 985"/>
                    <a:gd name="T32" fmla="*/ 0 w 720"/>
                    <a:gd name="T33" fmla="*/ 0 h 985"/>
                    <a:gd name="T34" fmla="*/ 0 w 720"/>
                    <a:gd name="T35" fmla="*/ 0 h 985"/>
                    <a:gd name="T36" fmla="*/ 0 w 720"/>
                    <a:gd name="T37" fmla="*/ 0 h 985"/>
                    <a:gd name="T38" fmla="*/ 0 w 720"/>
                    <a:gd name="T39" fmla="*/ 0 h 985"/>
                    <a:gd name="T40" fmla="*/ 0 w 720"/>
                    <a:gd name="T41" fmla="*/ 0 h 985"/>
                    <a:gd name="T42" fmla="*/ 0 w 720"/>
                    <a:gd name="T43" fmla="*/ 0 h 985"/>
                    <a:gd name="T44" fmla="*/ 0 w 720"/>
                    <a:gd name="T45" fmla="*/ 0 h 985"/>
                    <a:gd name="T46" fmla="*/ 0 w 720"/>
                    <a:gd name="T47" fmla="*/ 0 h 985"/>
                    <a:gd name="T48" fmla="*/ 0 w 720"/>
                    <a:gd name="T49" fmla="*/ 0 h 985"/>
                    <a:gd name="T50" fmla="*/ 0 w 720"/>
                    <a:gd name="T51" fmla="*/ 0 h 985"/>
                    <a:gd name="T52" fmla="*/ 0 w 720"/>
                    <a:gd name="T53" fmla="*/ 0 h 985"/>
                    <a:gd name="T54" fmla="*/ 0 w 720"/>
                    <a:gd name="T55" fmla="*/ 0 h 985"/>
                    <a:gd name="T56" fmla="*/ 0 w 720"/>
                    <a:gd name="T57" fmla="*/ 0 h 985"/>
                    <a:gd name="T58" fmla="*/ 0 w 720"/>
                    <a:gd name="T59" fmla="*/ 0 h 985"/>
                    <a:gd name="T60" fmla="*/ 0 w 720"/>
                    <a:gd name="T61" fmla="*/ 0 h 985"/>
                    <a:gd name="T62" fmla="*/ 0 w 720"/>
                    <a:gd name="T63" fmla="*/ 0 h 985"/>
                    <a:gd name="T64" fmla="*/ 0 w 720"/>
                    <a:gd name="T65" fmla="*/ 0 h 985"/>
                    <a:gd name="T66" fmla="*/ 0 w 720"/>
                    <a:gd name="T67" fmla="*/ 0 h 985"/>
                    <a:gd name="T68" fmla="*/ 0 w 720"/>
                    <a:gd name="T69" fmla="*/ 0 h 985"/>
                    <a:gd name="T70" fmla="*/ 0 w 720"/>
                    <a:gd name="T71" fmla="*/ 0 h 985"/>
                    <a:gd name="T72" fmla="*/ 0 w 720"/>
                    <a:gd name="T73" fmla="*/ 0 h 985"/>
                    <a:gd name="T74" fmla="*/ 0 w 720"/>
                    <a:gd name="T75" fmla="*/ 0 h 9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0"/>
                    <a:gd name="T115" fmla="*/ 0 h 985"/>
                    <a:gd name="T116" fmla="*/ 720 w 720"/>
                    <a:gd name="T117" fmla="*/ 985 h 9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0" h="985">
                      <a:moveTo>
                        <a:pt x="662" y="978"/>
                      </a:move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717" y="938"/>
                      </a:lnTo>
                      <a:lnTo>
                        <a:pt x="719" y="942"/>
                      </a:lnTo>
                      <a:lnTo>
                        <a:pt x="720" y="946"/>
                      </a:lnTo>
                      <a:lnTo>
                        <a:pt x="720" y="952"/>
                      </a:lnTo>
                      <a:lnTo>
                        <a:pt x="718" y="956"/>
                      </a:lnTo>
                      <a:lnTo>
                        <a:pt x="716" y="962"/>
                      </a:lnTo>
                      <a:lnTo>
                        <a:pt x="713" y="968"/>
                      </a:lnTo>
                      <a:lnTo>
                        <a:pt x="708" y="972"/>
                      </a:lnTo>
                      <a:lnTo>
                        <a:pt x="702" y="976"/>
                      </a:lnTo>
                      <a:lnTo>
                        <a:pt x="697" y="979"/>
                      </a:lnTo>
                      <a:lnTo>
                        <a:pt x="691" y="982"/>
                      </a:lnTo>
                      <a:lnTo>
                        <a:pt x="685" y="984"/>
                      </a:lnTo>
                      <a:lnTo>
                        <a:pt x="680" y="985"/>
                      </a:lnTo>
                      <a:lnTo>
                        <a:pt x="674" y="985"/>
                      </a:lnTo>
                      <a:lnTo>
                        <a:pt x="669" y="982"/>
                      </a:lnTo>
                      <a:lnTo>
                        <a:pt x="665" y="980"/>
                      </a:lnTo>
                      <a:lnTo>
                        <a:pt x="662" y="97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598" name="Freeform 304"/>
                <p:cNvSpPr>
                  <a:spLocks/>
                </p:cNvSpPr>
                <p:nvPr/>
              </p:nvSpPr>
              <p:spPr bwMode="auto">
                <a:xfrm>
                  <a:off x="3473" y="1640"/>
                  <a:ext cx="73" cy="107"/>
                </a:xfrm>
                <a:custGeom>
                  <a:avLst/>
                  <a:gdLst>
                    <a:gd name="T0" fmla="*/ 0 w 720"/>
                    <a:gd name="T1" fmla="*/ 0 h 985"/>
                    <a:gd name="T2" fmla="*/ 0 w 720"/>
                    <a:gd name="T3" fmla="*/ 0 h 985"/>
                    <a:gd name="T4" fmla="*/ 0 w 720"/>
                    <a:gd name="T5" fmla="*/ 0 h 985"/>
                    <a:gd name="T6" fmla="*/ 0 w 720"/>
                    <a:gd name="T7" fmla="*/ 0 h 985"/>
                    <a:gd name="T8" fmla="*/ 0 w 720"/>
                    <a:gd name="T9" fmla="*/ 0 h 985"/>
                    <a:gd name="T10" fmla="*/ 0 w 720"/>
                    <a:gd name="T11" fmla="*/ 0 h 985"/>
                    <a:gd name="T12" fmla="*/ 0 w 720"/>
                    <a:gd name="T13" fmla="*/ 0 h 985"/>
                    <a:gd name="T14" fmla="*/ 0 w 720"/>
                    <a:gd name="T15" fmla="*/ 0 h 985"/>
                    <a:gd name="T16" fmla="*/ 0 w 720"/>
                    <a:gd name="T17" fmla="*/ 0 h 985"/>
                    <a:gd name="T18" fmla="*/ 0 w 720"/>
                    <a:gd name="T19" fmla="*/ 0 h 985"/>
                    <a:gd name="T20" fmla="*/ 0 w 720"/>
                    <a:gd name="T21" fmla="*/ 0 h 985"/>
                    <a:gd name="T22" fmla="*/ 0 w 720"/>
                    <a:gd name="T23" fmla="*/ 0 h 985"/>
                    <a:gd name="T24" fmla="*/ 0 w 720"/>
                    <a:gd name="T25" fmla="*/ 0 h 985"/>
                    <a:gd name="T26" fmla="*/ 0 w 720"/>
                    <a:gd name="T27" fmla="*/ 0 h 985"/>
                    <a:gd name="T28" fmla="*/ 0 w 720"/>
                    <a:gd name="T29" fmla="*/ 0 h 985"/>
                    <a:gd name="T30" fmla="*/ 0 w 720"/>
                    <a:gd name="T31" fmla="*/ 0 h 985"/>
                    <a:gd name="T32" fmla="*/ 0 w 720"/>
                    <a:gd name="T33" fmla="*/ 0 h 985"/>
                    <a:gd name="T34" fmla="*/ 0 w 720"/>
                    <a:gd name="T35" fmla="*/ 0 h 985"/>
                    <a:gd name="T36" fmla="*/ 0 w 720"/>
                    <a:gd name="T37" fmla="*/ 0 h 985"/>
                    <a:gd name="T38" fmla="*/ 0 w 720"/>
                    <a:gd name="T39" fmla="*/ 0 h 985"/>
                    <a:gd name="T40" fmla="*/ 0 w 720"/>
                    <a:gd name="T41" fmla="*/ 0 h 985"/>
                    <a:gd name="T42" fmla="*/ 0 w 720"/>
                    <a:gd name="T43" fmla="*/ 0 h 985"/>
                    <a:gd name="T44" fmla="*/ 0 w 720"/>
                    <a:gd name="T45" fmla="*/ 0 h 985"/>
                    <a:gd name="T46" fmla="*/ 0 w 720"/>
                    <a:gd name="T47" fmla="*/ 0 h 985"/>
                    <a:gd name="T48" fmla="*/ 0 w 720"/>
                    <a:gd name="T49" fmla="*/ 0 h 985"/>
                    <a:gd name="T50" fmla="*/ 0 w 720"/>
                    <a:gd name="T51" fmla="*/ 0 h 985"/>
                    <a:gd name="T52" fmla="*/ 0 w 720"/>
                    <a:gd name="T53" fmla="*/ 0 h 985"/>
                    <a:gd name="T54" fmla="*/ 0 w 720"/>
                    <a:gd name="T55" fmla="*/ 0 h 985"/>
                    <a:gd name="T56" fmla="*/ 0 w 720"/>
                    <a:gd name="T57" fmla="*/ 0 h 985"/>
                    <a:gd name="T58" fmla="*/ 0 w 720"/>
                    <a:gd name="T59" fmla="*/ 0 h 985"/>
                    <a:gd name="T60" fmla="*/ 0 w 720"/>
                    <a:gd name="T61" fmla="*/ 0 h 985"/>
                    <a:gd name="T62" fmla="*/ 0 w 720"/>
                    <a:gd name="T63" fmla="*/ 0 h 985"/>
                    <a:gd name="T64" fmla="*/ 0 w 720"/>
                    <a:gd name="T65" fmla="*/ 0 h 985"/>
                    <a:gd name="T66" fmla="*/ 0 w 720"/>
                    <a:gd name="T67" fmla="*/ 0 h 985"/>
                    <a:gd name="T68" fmla="*/ 0 w 720"/>
                    <a:gd name="T69" fmla="*/ 0 h 985"/>
                    <a:gd name="T70" fmla="*/ 0 w 720"/>
                    <a:gd name="T71" fmla="*/ 0 h 985"/>
                    <a:gd name="T72" fmla="*/ 0 w 720"/>
                    <a:gd name="T73" fmla="*/ 0 h 985"/>
                    <a:gd name="T74" fmla="*/ 0 w 720"/>
                    <a:gd name="T75" fmla="*/ 0 h 9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0"/>
                    <a:gd name="T115" fmla="*/ 0 h 985"/>
                    <a:gd name="T116" fmla="*/ 720 w 720"/>
                    <a:gd name="T117" fmla="*/ 985 h 9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0" h="985">
                      <a:moveTo>
                        <a:pt x="662" y="978"/>
                      </a:move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717" y="938"/>
                      </a:lnTo>
                      <a:lnTo>
                        <a:pt x="719" y="942"/>
                      </a:lnTo>
                      <a:lnTo>
                        <a:pt x="720" y="946"/>
                      </a:lnTo>
                      <a:lnTo>
                        <a:pt x="720" y="952"/>
                      </a:lnTo>
                      <a:lnTo>
                        <a:pt x="718" y="956"/>
                      </a:lnTo>
                      <a:lnTo>
                        <a:pt x="716" y="962"/>
                      </a:lnTo>
                      <a:lnTo>
                        <a:pt x="713" y="968"/>
                      </a:lnTo>
                      <a:lnTo>
                        <a:pt x="708" y="972"/>
                      </a:lnTo>
                      <a:lnTo>
                        <a:pt x="702" y="976"/>
                      </a:lnTo>
                      <a:lnTo>
                        <a:pt x="697" y="979"/>
                      </a:lnTo>
                      <a:lnTo>
                        <a:pt x="691" y="982"/>
                      </a:lnTo>
                      <a:lnTo>
                        <a:pt x="685" y="984"/>
                      </a:lnTo>
                      <a:lnTo>
                        <a:pt x="680" y="985"/>
                      </a:lnTo>
                      <a:lnTo>
                        <a:pt x="674" y="985"/>
                      </a:lnTo>
                      <a:lnTo>
                        <a:pt x="669" y="982"/>
                      </a:lnTo>
                      <a:lnTo>
                        <a:pt x="665" y="980"/>
                      </a:lnTo>
                      <a:lnTo>
                        <a:pt x="662" y="97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599" name="Freeform 305"/>
                <p:cNvSpPr>
                  <a:spLocks/>
                </p:cNvSpPr>
                <p:nvPr/>
              </p:nvSpPr>
              <p:spPr bwMode="auto">
                <a:xfrm>
                  <a:off x="3473" y="1640"/>
                  <a:ext cx="7" cy="5"/>
                </a:xfrm>
                <a:custGeom>
                  <a:avLst/>
                  <a:gdLst>
                    <a:gd name="T0" fmla="*/ 0 w 64"/>
                    <a:gd name="T1" fmla="*/ 0 h 55"/>
                    <a:gd name="T2" fmla="*/ 0 w 64"/>
                    <a:gd name="T3" fmla="*/ 0 h 55"/>
                    <a:gd name="T4" fmla="*/ 0 w 64"/>
                    <a:gd name="T5" fmla="*/ 0 h 55"/>
                    <a:gd name="T6" fmla="*/ 0 w 64"/>
                    <a:gd name="T7" fmla="*/ 0 h 55"/>
                    <a:gd name="T8" fmla="*/ 0 w 64"/>
                    <a:gd name="T9" fmla="*/ 0 h 55"/>
                    <a:gd name="T10" fmla="*/ 0 w 64"/>
                    <a:gd name="T11" fmla="*/ 0 h 55"/>
                    <a:gd name="T12" fmla="*/ 0 w 64"/>
                    <a:gd name="T13" fmla="*/ 0 h 55"/>
                    <a:gd name="T14" fmla="*/ 0 w 64"/>
                    <a:gd name="T15" fmla="*/ 0 h 55"/>
                    <a:gd name="T16" fmla="*/ 0 w 64"/>
                    <a:gd name="T17" fmla="*/ 0 h 55"/>
                    <a:gd name="T18" fmla="*/ 0 w 64"/>
                    <a:gd name="T19" fmla="*/ 0 h 55"/>
                    <a:gd name="T20" fmla="*/ 0 w 64"/>
                    <a:gd name="T21" fmla="*/ 0 h 55"/>
                    <a:gd name="T22" fmla="*/ 0 w 64"/>
                    <a:gd name="T23" fmla="*/ 0 h 55"/>
                    <a:gd name="T24" fmla="*/ 0 w 64"/>
                    <a:gd name="T25" fmla="*/ 0 h 55"/>
                    <a:gd name="T26" fmla="*/ 0 w 64"/>
                    <a:gd name="T27" fmla="*/ 0 h 55"/>
                    <a:gd name="T28" fmla="*/ 0 w 64"/>
                    <a:gd name="T29" fmla="*/ 0 h 55"/>
                    <a:gd name="T30" fmla="*/ 0 w 64"/>
                    <a:gd name="T31" fmla="*/ 0 h 55"/>
                    <a:gd name="T32" fmla="*/ 0 w 64"/>
                    <a:gd name="T33" fmla="*/ 0 h 55"/>
                    <a:gd name="T34" fmla="*/ 0 w 64"/>
                    <a:gd name="T35" fmla="*/ 0 h 55"/>
                    <a:gd name="T36" fmla="*/ 0 w 64"/>
                    <a:gd name="T37" fmla="*/ 0 h 55"/>
                    <a:gd name="T38" fmla="*/ 0 w 64"/>
                    <a:gd name="T39" fmla="*/ 0 h 55"/>
                    <a:gd name="T40" fmla="*/ 0 w 64"/>
                    <a:gd name="T41" fmla="*/ 0 h 55"/>
                    <a:gd name="T42" fmla="*/ 0 w 64"/>
                    <a:gd name="T43" fmla="*/ 0 h 55"/>
                    <a:gd name="T44" fmla="*/ 0 w 64"/>
                    <a:gd name="T45" fmla="*/ 0 h 55"/>
                    <a:gd name="T46" fmla="*/ 0 w 64"/>
                    <a:gd name="T47" fmla="*/ 0 h 55"/>
                    <a:gd name="T48" fmla="*/ 0 w 64"/>
                    <a:gd name="T49" fmla="*/ 0 h 55"/>
                    <a:gd name="T50" fmla="*/ 0 w 64"/>
                    <a:gd name="T51" fmla="*/ 0 h 55"/>
                    <a:gd name="T52" fmla="*/ 0 w 64"/>
                    <a:gd name="T53" fmla="*/ 0 h 55"/>
                    <a:gd name="T54" fmla="*/ 0 w 64"/>
                    <a:gd name="T55" fmla="*/ 0 h 55"/>
                    <a:gd name="T56" fmla="*/ 0 w 64"/>
                    <a:gd name="T57" fmla="*/ 0 h 55"/>
                    <a:gd name="T58" fmla="*/ 0 w 64"/>
                    <a:gd name="T59" fmla="*/ 0 h 55"/>
                    <a:gd name="T60" fmla="*/ 0 w 64"/>
                    <a:gd name="T61" fmla="*/ 0 h 55"/>
                    <a:gd name="T62" fmla="*/ 0 w 64"/>
                    <a:gd name="T63" fmla="*/ 0 h 55"/>
                    <a:gd name="T64" fmla="*/ 0 w 6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5"/>
                    <a:gd name="T101" fmla="*/ 64 w 6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5">
                      <a:moveTo>
                        <a:pt x="45" y="46"/>
                      </a:moveTo>
                      <a:lnTo>
                        <a:pt x="39" y="49"/>
                      </a:lnTo>
                      <a:lnTo>
                        <a:pt x="33" y="53"/>
                      </a:lnTo>
                      <a:lnTo>
                        <a:pt x="27" y="54"/>
                      </a:lnTo>
                      <a:lnTo>
                        <a:pt x="21" y="55"/>
                      </a:lnTo>
                      <a:lnTo>
                        <a:pt x="15" y="55"/>
                      </a:lnTo>
                      <a:lnTo>
                        <a:pt x="11" y="54"/>
                      </a:lnTo>
                      <a:lnTo>
                        <a:pt x="6" y="52"/>
                      </a:ln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63" y="12"/>
                      </a:lnTo>
                      <a:lnTo>
                        <a:pt x="64" y="16"/>
                      </a:lnTo>
                      <a:lnTo>
                        <a:pt x="64" y="21"/>
                      </a:lnTo>
                      <a:lnTo>
                        <a:pt x="62" y="27"/>
                      </a:lnTo>
                      <a:lnTo>
                        <a:pt x="59" y="31"/>
                      </a:lnTo>
                      <a:lnTo>
                        <a:pt x="55" y="37"/>
                      </a:lnTo>
                      <a:lnTo>
                        <a:pt x="50" y="41"/>
                      </a:lnTo>
                      <a:lnTo>
                        <a:pt x="45" y="4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00" name="Freeform 306"/>
                <p:cNvSpPr>
                  <a:spLocks/>
                </p:cNvSpPr>
                <p:nvPr/>
              </p:nvSpPr>
              <p:spPr bwMode="auto">
                <a:xfrm>
                  <a:off x="3473" y="1640"/>
                  <a:ext cx="7" cy="5"/>
                </a:xfrm>
                <a:custGeom>
                  <a:avLst/>
                  <a:gdLst>
                    <a:gd name="T0" fmla="*/ 0 w 64"/>
                    <a:gd name="T1" fmla="*/ 0 h 55"/>
                    <a:gd name="T2" fmla="*/ 0 w 64"/>
                    <a:gd name="T3" fmla="*/ 0 h 55"/>
                    <a:gd name="T4" fmla="*/ 0 w 64"/>
                    <a:gd name="T5" fmla="*/ 0 h 55"/>
                    <a:gd name="T6" fmla="*/ 0 w 64"/>
                    <a:gd name="T7" fmla="*/ 0 h 55"/>
                    <a:gd name="T8" fmla="*/ 0 w 64"/>
                    <a:gd name="T9" fmla="*/ 0 h 55"/>
                    <a:gd name="T10" fmla="*/ 0 w 64"/>
                    <a:gd name="T11" fmla="*/ 0 h 55"/>
                    <a:gd name="T12" fmla="*/ 0 w 64"/>
                    <a:gd name="T13" fmla="*/ 0 h 55"/>
                    <a:gd name="T14" fmla="*/ 0 w 64"/>
                    <a:gd name="T15" fmla="*/ 0 h 55"/>
                    <a:gd name="T16" fmla="*/ 0 w 64"/>
                    <a:gd name="T17" fmla="*/ 0 h 55"/>
                    <a:gd name="T18" fmla="*/ 0 w 64"/>
                    <a:gd name="T19" fmla="*/ 0 h 55"/>
                    <a:gd name="T20" fmla="*/ 0 w 64"/>
                    <a:gd name="T21" fmla="*/ 0 h 55"/>
                    <a:gd name="T22" fmla="*/ 0 w 64"/>
                    <a:gd name="T23" fmla="*/ 0 h 55"/>
                    <a:gd name="T24" fmla="*/ 0 w 64"/>
                    <a:gd name="T25" fmla="*/ 0 h 55"/>
                    <a:gd name="T26" fmla="*/ 0 w 64"/>
                    <a:gd name="T27" fmla="*/ 0 h 55"/>
                    <a:gd name="T28" fmla="*/ 0 w 64"/>
                    <a:gd name="T29" fmla="*/ 0 h 55"/>
                    <a:gd name="T30" fmla="*/ 0 w 64"/>
                    <a:gd name="T31" fmla="*/ 0 h 55"/>
                    <a:gd name="T32" fmla="*/ 0 w 64"/>
                    <a:gd name="T33" fmla="*/ 0 h 55"/>
                    <a:gd name="T34" fmla="*/ 0 w 64"/>
                    <a:gd name="T35" fmla="*/ 0 h 55"/>
                    <a:gd name="T36" fmla="*/ 0 w 64"/>
                    <a:gd name="T37" fmla="*/ 0 h 55"/>
                    <a:gd name="T38" fmla="*/ 0 w 64"/>
                    <a:gd name="T39" fmla="*/ 0 h 55"/>
                    <a:gd name="T40" fmla="*/ 0 w 64"/>
                    <a:gd name="T41" fmla="*/ 0 h 55"/>
                    <a:gd name="T42" fmla="*/ 0 w 64"/>
                    <a:gd name="T43" fmla="*/ 0 h 55"/>
                    <a:gd name="T44" fmla="*/ 0 w 64"/>
                    <a:gd name="T45" fmla="*/ 0 h 55"/>
                    <a:gd name="T46" fmla="*/ 0 w 64"/>
                    <a:gd name="T47" fmla="*/ 0 h 55"/>
                    <a:gd name="T48" fmla="*/ 0 w 64"/>
                    <a:gd name="T49" fmla="*/ 0 h 55"/>
                    <a:gd name="T50" fmla="*/ 0 w 64"/>
                    <a:gd name="T51" fmla="*/ 0 h 55"/>
                    <a:gd name="T52" fmla="*/ 0 w 64"/>
                    <a:gd name="T53" fmla="*/ 0 h 55"/>
                    <a:gd name="T54" fmla="*/ 0 w 64"/>
                    <a:gd name="T55" fmla="*/ 0 h 55"/>
                    <a:gd name="T56" fmla="*/ 0 w 64"/>
                    <a:gd name="T57" fmla="*/ 0 h 55"/>
                    <a:gd name="T58" fmla="*/ 0 w 64"/>
                    <a:gd name="T59" fmla="*/ 0 h 55"/>
                    <a:gd name="T60" fmla="*/ 0 w 64"/>
                    <a:gd name="T61" fmla="*/ 0 h 55"/>
                    <a:gd name="T62" fmla="*/ 0 w 64"/>
                    <a:gd name="T63" fmla="*/ 0 h 55"/>
                    <a:gd name="T64" fmla="*/ 0 w 6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5"/>
                    <a:gd name="T101" fmla="*/ 64 w 6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5">
                      <a:moveTo>
                        <a:pt x="45" y="46"/>
                      </a:moveTo>
                      <a:lnTo>
                        <a:pt x="39" y="49"/>
                      </a:lnTo>
                      <a:lnTo>
                        <a:pt x="33" y="53"/>
                      </a:lnTo>
                      <a:lnTo>
                        <a:pt x="27" y="54"/>
                      </a:lnTo>
                      <a:lnTo>
                        <a:pt x="21" y="55"/>
                      </a:lnTo>
                      <a:lnTo>
                        <a:pt x="15" y="55"/>
                      </a:lnTo>
                      <a:lnTo>
                        <a:pt x="11" y="54"/>
                      </a:lnTo>
                      <a:lnTo>
                        <a:pt x="6" y="52"/>
                      </a:lnTo>
                      <a:lnTo>
                        <a:pt x="4" y="48"/>
                      </a:lnTo>
                      <a:lnTo>
                        <a:pt x="2" y="45"/>
                      </a:lnTo>
                      <a:lnTo>
                        <a:pt x="0" y="40"/>
                      </a:lnTo>
                      <a:lnTo>
                        <a:pt x="2" y="35"/>
                      </a:lnTo>
                      <a:lnTo>
                        <a:pt x="3" y="29"/>
                      </a:lnTo>
                      <a:lnTo>
                        <a:pt x="5" y="24"/>
                      </a:lnTo>
                      <a:lnTo>
                        <a:pt x="10" y="19"/>
                      </a:lnTo>
                      <a:lnTo>
                        <a:pt x="14" y="14"/>
                      </a:lnTo>
                      <a:lnTo>
                        <a:pt x="20" y="10"/>
                      </a:lnTo>
                      <a:lnTo>
                        <a:pt x="25" y="6"/>
                      </a:lnTo>
                      <a:lnTo>
                        <a:pt x="31" y="3"/>
                      </a:lnTo>
                      <a:lnTo>
                        <a:pt x="38" y="2"/>
                      </a:lnTo>
                      <a:lnTo>
                        <a:pt x="44" y="0"/>
                      </a:lnTo>
                      <a:lnTo>
                        <a:pt x="49" y="0"/>
                      </a:lnTo>
                      <a:lnTo>
                        <a:pt x="54" y="2"/>
                      </a:lnTo>
                      <a:lnTo>
                        <a:pt x="58" y="4"/>
                      </a:lnTo>
                      <a:lnTo>
                        <a:pt x="62" y="7"/>
                      </a:lnTo>
                      <a:lnTo>
                        <a:pt x="63" y="12"/>
                      </a:lnTo>
                      <a:lnTo>
                        <a:pt x="64" y="16"/>
                      </a:lnTo>
                      <a:lnTo>
                        <a:pt x="64" y="21"/>
                      </a:lnTo>
                      <a:lnTo>
                        <a:pt x="62" y="27"/>
                      </a:lnTo>
                      <a:lnTo>
                        <a:pt x="59" y="31"/>
                      </a:lnTo>
                      <a:lnTo>
                        <a:pt x="55" y="37"/>
                      </a:lnTo>
                      <a:lnTo>
                        <a:pt x="50" y="41"/>
                      </a:lnTo>
                      <a:lnTo>
                        <a:pt x="45" y="4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1" name="Freeform 307"/>
                <p:cNvSpPr>
                  <a:spLocks/>
                </p:cNvSpPr>
                <p:nvPr/>
              </p:nvSpPr>
              <p:spPr bwMode="auto">
                <a:xfrm>
                  <a:off x="3977" y="1183"/>
                  <a:ext cx="56" cy="123"/>
                </a:xfrm>
                <a:custGeom>
                  <a:avLst/>
                  <a:gdLst>
                    <a:gd name="T0" fmla="*/ 0 w 555"/>
                    <a:gd name="T1" fmla="*/ 0 h 1126"/>
                    <a:gd name="T2" fmla="*/ 0 w 555"/>
                    <a:gd name="T3" fmla="*/ 0 h 1126"/>
                    <a:gd name="T4" fmla="*/ 0 w 555"/>
                    <a:gd name="T5" fmla="*/ 0 h 1126"/>
                    <a:gd name="T6" fmla="*/ 0 w 555"/>
                    <a:gd name="T7" fmla="*/ 0 h 1126"/>
                    <a:gd name="T8" fmla="*/ 0 w 555"/>
                    <a:gd name="T9" fmla="*/ 0 h 1126"/>
                    <a:gd name="T10" fmla="*/ 0 w 555"/>
                    <a:gd name="T11" fmla="*/ 0 h 1126"/>
                    <a:gd name="T12" fmla="*/ 0 w 555"/>
                    <a:gd name="T13" fmla="*/ 0 h 1126"/>
                    <a:gd name="T14" fmla="*/ 0 w 555"/>
                    <a:gd name="T15" fmla="*/ 0 h 1126"/>
                    <a:gd name="T16" fmla="*/ 0 w 555"/>
                    <a:gd name="T17" fmla="*/ 0 h 1126"/>
                    <a:gd name="T18" fmla="*/ 0 w 555"/>
                    <a:gd name="T19" fmla="*/ 0 h 1126"/>
                    <a:gd name="T20" fmla="*/ 0 w 555"/>
                    <a:gd name="T21" fmla="*/ 0 h 1126"/>
                    <a:gd name="T22" fmla="*/ 0 w 555"/>
                    <a:gd name="T23" fmla="*/ 0 h 1126"/>
                    <a:gd name="T24" fmla="*/ 0 w 555"/>
                    <a:gd name="T25" fmla="*/ 0 h 1126"/>
                    <a:gd name="T26" fmla="*/ 0 w 555"/>
                    <a:gd name="T27" fmla="*/ 0 h 1126"/>
                    <a:gd name="T28" fmla="*/ 0 w 555"/>
                    <a:gd name="T29" fmla="*/ 0 h 1126"/>
                    <a:gd name="T30" fmla="*/ 0 w 555"/>
                    <a:gd name="T31" fmla="*/ 0 h 1126"/>
                    <a:gd name="T32" fmla="*/ 0 w 555"/>
                    <a:gd name="T33" fmla="*/ 0 h 1126"/>
                    <a:gd name="T34" fmla="*/ 0 w 555"/>
                    <a:gd name="T35" fmla="*/ 0 h 1126"/>
                    <a:gd name="T36" fmla="*/ 0 w 555"/>
                    <a:gd name="T37" fmla="*/ 0 h 1126"/>
                    <a:gd name="T38" fmla="*/ 0 w 555"/>
                    <a:gd name="T39" fmla="*/ 0 h 1126"/>
                    <a:gd name="T40" fmla="*/ 0 w 555"/>
                    <a:gd name="T41" fmla="*/ 0 h 1126"/>
                    <a:gd name="T42" fmla="*/ 0 w 555"/>
                    <a:gd name="T43" fmla="*/ 0 h 1126"/>
                    <a:gd name="T44" fmla="*/ 0 w 555"/>
                    <a:gd name="T45" fmla="*/ 0 h 1126"/>
                    <a:gd name="T46" fmla="*/ 0 w 555"/>
                    <a:gd name="T47" fmla="*/ 0 h 1126"/>
                    <a:gd name="T48" fmla="*/ 0 w 555"/>
                    <a:gd name="T49" fmla="*/ 0 h 1126"/>
                    <a:gd name="T50" fmla="*/ 0 w 555"/>
                    <a:gd name="T51" fmla="*/ 0 h 1126"/>
                    <a:gd name="T52" fmla="*/ 0 w 555"/>
                    <a:gd name="T53" fmla="*/ 0 h 1126"/>
                    <a:gd name="T54" fmla="*/ 0 w 555"/>
                    <a:gd name="T55" fmla="*/ 0 h 1126"/>
                    <a:gd name="T56" fmla="*/ 0 w 555"/>
                    <a:gd name="T57" fmla="*/ 0 h 1126"/>
                    <a:gd name="T58" fmla="*/ 0 w 555"/>
                    <a:gd name="T59" fmla="*/ 0 h 1126"/>
                    <a:gd name="T60" fmla="*/ 0 w 555"/>
                    <a:gd name="T61" fmla="*/ 0 h 1126"/>
                    <a:gd name="T62" fmla="*/ 0 w 555"/>
                    <a:gd name="T63" fmla="*/ 0 h 1126"/>
                    <a:gd name="T64" fmla="*/ 0 w 555"/>
                    <a:gd name="T65" fmla="*/ 0 h 1126"/>
                    <a:gd name="T66" fmla="*/ 0 w 555"/>
                    <a:gd name="T67" fmla="*/ 0 h 1126"/>
                    <a:gd name="T68" fmla="*/ 0 w 555"/>
                    <a:gd name="T69" fmla="*/ 0 h 1126"/>
                    <a:gd name="T70" fmla="*/ 0 w 555"/>
                    <a:gd name="T71" fmla="*/ 0 h 1126"/>
                    <a:gd name="T72" fmla="*/ 0 w 555"/>
                    <a:gd name="T73" fmla="*/ 0 h 1126"/>
                    <a:gd name="T74" fmla="*/ 0 w 555"/>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1126"/>
                    <a:gd name="T116" fmla="*/ 555 w 555"/>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1126">
                      <a:moveTo>
                        <a:pt x="492" y="1115"/>
                      </a:move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554" y="1087"/>
                      </a:lnTo>
                      <a:lnTo>
                        <a:pt x="555" y="1092"/>
                      </a:lnTo>
                      <a:lnTo>
                        <a:pt x="555" y="1096"/>
                      </a:lnTo>
                      <a:lnTo>
                        <a:pt x="554" y="1101"/>
                      </a:lnTo>
                      <a:lnTo>
                        <a:pt x="551" y="1105"/>
                      </a:lnTo>
                      <a:lnTo>
                        <a:pt x="548" y="1110"/>
                      </a:lnTo>
                      <a:lnTo>
                        <a:pt x="543" y="1114"/>
                      </a:lnTo>
                      <a:lnTo>
                        <a:pt x="538" y="1118"/>
                      </a:lnTo>
                      <a:lnTo>
                        <a:pt x="532" y="1121"/>
                      </a:lnTo>
                      <a:lnTo>
                        <a:pt x="525" y="1123"/>
                      </a:lnTo>
                      <a:lnTo>
                        <a:pt x="519" y="1126"/>
                      </a:lnTo>
                      <a:lnTo>
                        <a:pt x="513" y="1126"/>
                      </a:lnTo>
                      <a:lnTo>
                        <a:pt x="507" y="1126"/>
                      </a:lnTo>
                      <a:lnTo>
                        <a:pt x="502" y="1124"/>
                      </a:lnTo>
                      <a:lnTo>
                        <a:pt x="498" y="1122"/>
                      </a:lnTo>
                      <a:lnTo>
                        <a:pt x="495" y="1119"/>
                      </a:lnTo>
                      <a:lnTo>
                        <a:pt x="492" y="111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02" name="Freeform 308"/>
                <p:cNvSpPr>
                  <a:spLocks/>
                </p:cNvSpPr>
                <p:nvPr/>
              </p:nvSpPr>
              <p:spPr bwMode="auto">
                <a:xfrm>
                  <a:off x="3977" y="1183"/>
                  <a:ext cx="56" cy="123"/>
                </a:xfrm>
                <a:custGeom>
                  <a:avLst/>
                  <a:gdLst>
                    <a:gd name="T0" fmla="*/ 0 w 555"/>
                    <a:gd name="T1" fmla="*/ 0 h 1126"/>
                    <a:gd name="T2" fmla="*/ 0 w 555"/>
                    <a:gd name="T3" fmla="*/ 0 h 1126"/>
                    <a:gd name="T4" fmla="*/ 0 w 555"/>
                    <a:gd name="T5" fmla="*/ 0 h 1126"/>
                    <a:gd name="T6" fmla="*/ 0 w 555"/>
                    <a:gd name="T7" fmla="*/ 0 h 1126"/>
                    <a:gd name="T8" fmla="*/ 0 w 555"/>
                    <a:gd name="T9" fmla="*/ 0 h 1126"/>
                    <a:gd name="T10" fmla="*/ 0 w 555"/>
                    <a:gd name="T11" fmla="*/ 0 h 1126"/>
                    <a:gd name="T12" fmla="*/ 0 w 555"/>
                    <a:gd name="T13" fmla="*/ 0 h 1126"/>
                    <a:gd name="T14" fmla="*/ 0 w 555"/>
                    <a:gd name="T15" fmla="*/ 0 h 1126"/>
                    <a:gd name="T16" fmla="*/ 0 w 555"/>
                    <a:gd name="T17" fmla="*/ 0 h 1126"/>
                    <a:gd name="T18" fmla="*/ 0 w 555"/>
                    <a:gd name="T19" fmla="*/ 0 h 1126"/>
                    <a:gd name="T20" fmla="*/ 0 w 555"/>
                    <a:gd name="T21" fmla="*/ 0 h 1126"/>
                    <a:gd name="T22" fmla="*/ 0 w 555"/>
                    <a:gd name="T23" fmla="*/ 0 h 1126"/>
                    <a:gd name="T24" fmla="*/ 0 w 555"/>
                    <a:gd name="T25" fmla="*/ 0 h 1126"/>
                    <a:gd name="T26" fmla="*/ 0 w 555"/>
                    <a:gd name="T27" fmla="*/ 0 h 1126"/>
                    <a:gd name="T28" fmla="*/ 0 w 555"/>
                    <a:gd name="T29" fmla="*/ 0 h 1126"/>
                    <a:gd name="T30" fmla="*/ 0 w 555"/>
                    <a:gd name="T31" fmla="*/ 0 h 1126"/>
                    <a:gd name="T32" fmla="*/ 0 w 555"/>
                    <a:gd name="T33" fmla="*/ 0 h 1126"/>
                    <a:gd name="T34" fmla="*/ 0 w 555"/>
                    <a:gd name="T35" fmla="*/ 0 h 1126"/>
                    <a:gd name="T36" fmla="*/ 0 w 555"/>
                    <a:gd name="T37" fmla="*/ 0 h 1126"/>
                    <a:gd name="T38" fmla="*/ 0 w 555"/>
                    <a:gd name="T39" fmla="*/ 0 h 1126"/>
                    <a:gd name="T40" fmla="*/ 0 w 555"/>
                    <a:gd name="T41" fmla="*/ 0 h 1126"/>
                    <a:gd name="T42" fmla="*/ 0 w 555"/>
                    <a:gd name="T43" fmla="*/ 0 h 1126"/>
                    <a:gd name="T44" fmla="*/ 0 w 555"/>
                    <a:gd name="T45" fmla="*/ 0 h 1126"/>
                    <a:gd name="T46" fmla="*/ 0 w 555"/>
                    <a:gd name="T47" fmla="*/ 0 h 1126"/>
                    <a:gd name="T48" fmla="*/ 0 w 555"/>
                    <a:gd name="T49" fmla="*/ 0 h 1126"/>
                    <a:gd name="T50" fmla="*/ 0 w 555"/>
                    <a:gd name="T51" fmla="*/ 0 h 1126"/>
                    <a:gd name="T52" fmla="*/ 0 w 555"/>
                    <a:gd name="T53" fmla="*/ 0 h 1126"/>
                    <a:gd name="T54" fmla="*/ 0 w 555"/>
                    <a:gd name="T55" fmla="*/ 0 h 1126"/>
                    <a:gd name="T56" fmla="*/ 0 w 555"/>
                    <a:gd name="T57" fmla="*/ 0 h 1126"/>
                    <a:gd name="T58" fmla="*/ 0 w 555"/>
                    <a:gd name="T59" fmla="*/ 0 h 1126"/>
                    <a:gd name="T60" fmla="*/ 0 w 555"/>
                    <a:gd name="T61" fmla="*/ 0 h 1126"/>
                    <a:gd name="T62" fmla="*/ 0 w 555"/>
                    <a:gd name="T63" fmla="*/ 0 h 1126"/>
                    <a:gd name="T64" fmla="*/ 0 w 555"/>
                    <a:gd name="T65" fmla="*/ 0 h 1126"/>
                    <a:gd name="T66" fmla="*/ 0 w 555"/>
                    <a:gd name="T67" fmla="*/ 0 h 1126"/>
                    <a:gd name="T68" fmla="*/ 0 w 555"/>
                    <a:gd name="T69" fmla="*/ 0 h 1126"/>
                    <a:gd name="T70" fmla="*/ 0 w 555"/>
                    <a:gd name="T71" fmla="*/ 0 h 1126"/>
                    <a:gd name="T72" fmla="*/ 0 w 555"/>
                    <a:gd name="T73" fmla="*/ 0 h 1126"/>
                    <a:gd name="T74" fmla="*/ 0 w 555"/>
                    <a:gd name="T75" fmla="*/ 0 h 11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55"/>
                    <a:gd name="T115" fmla="*/ 0 h 1126"/>
                    <a:gd name="T116" fmla="*/ 555 w 555"/>
                    <a:gd name="T117" fmla="*/ 1126 h 11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55" h="1126">
                      <a:moveTo>
                        <a:pt x="492" y="1115"/>
                      </a:move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554" y="1087"/>
                      </a:lnTo>
                      <a:lnTo>
                        <a:pt x="555" y="1092"/>
                      </a:lnTo>
                      <a:lnTo>
                        <a:pt x="555" y="1096"/>
                      </a:lnTo>
                      <a:lnTo>
                        <a:pt x="554" y="1101"/>
                      </a:lnTo>
                      <a:lnTo>
                        <a:pt x="551" y="1105"/>
                      </a:lnTo>
                      <a:lnTo>
                        <a:pt x="548" y="1110"/>
                      </a:lnTo>
                      <a:lnTo>
                        <a:pt x="543" y="1114"/>
                      </a:lnTo>
                      <a:lnTo>
                        <a:pt x="538" y="1118"/>
                      </a:lnTo>
                      <a:lnTo>
                        <a:pt x="532" y="1121"/>
                      </a:lnTo>
                      <a:lnTo>
                        <a:pt x="525" y="1123"/>
                      </a:lnTo>
                      <a:lnTo>
                        <a:pt x="519" y="1126"/>
                      </a:lnTo>
                      <a:lnTo>
                        <a:pt x="513" y="1126"/>
                      </a:lnTo>
                      <a:lnTo>
                        <a:pt x="507" y="1126"/>
                      </a:lnTo>
                      <a:lnTo>
                        <a:pt x="502" y="1124"/>
                      </a:lnTo>
                      <a:lnTo>
                        <a:pt x="498" y="1122"/>
                      </a:lnTo>
                      <a:lnTo>
                        <a:pt x="495" y="1119"/>
                      </a:lnTo>
                      <a:lnTo>
                        <a:pt x="492" y="111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3" name="Freeform 309"/>
                <p:cNvSpPr>
                  <a:spLocks/>
                </p:cNvSpPr>
                <p:nvPr/>
              </p:nvSpPr>
              <p:spPr bwMode="auto">
                <a:xfrm>
                  <a:off x="3977" y="1183"/>
                  <a:ext cx="7" cy="5"/>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43" y="43"/>
                      </a:moveTo>
                      <a:lnTo>
                        <a:pt x="36" y="45"/>
                      </a:lnTo>
                      <a:lnTo>
                        <a:pt x="30" y="47"/>
                      </a:lnTo>
                      <a:lnTo>
                        <a:pt x="24" y="48"/>
                      </a:lnTo>
                      <a:lnTo>
                        <a:pt x="17" y="47"/>
                      </a:lnTo>
                      <a:lnTo>
                        <a:pt x="12" y="46"/>
                      </a:lnTo>
                      <a:lnTo>
                        <a:pt x="7" y="45"/>
                      </a:lnTo>
                      <a:lnTo>
                        <a:pt x="4" y="42"/>
                      </a:ln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67" y="13"/>
                      </a:lnTo>
                      <a:lnTo>
                        <a:pt x="67" y="18"/>
                      </a:lnTo>
                      <a:lnTo>
                        <a:pt x="66" y="22"/>
                      </a:lnTo>
                      <a:lnTo>
                        <a:pt x="64" y="27"/>
                      </a:lnTo>
                      <a:lnTo>
                        <a:pt x="59" y="31"/>
                      </a:lnTo>
                      <a:lnTo>
                        <a:pt x="55" y="36"/>
                      </a:lnTo>
                      <a:lnTo>
                        <a:pt x="49" y="39"/>
                      </a:lnTo>
                      <a:lnTo>
                        <a:pt x="43" y="4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04" name="Freeform 310"/>
                <p:cNvSpPr>
                  <a:spLocks/>
                </p:cNvSpPr>
                <p:nvPr/>
              </p:nvSpPr>
              <p:spPr bwMode="auto">
                <a:xfrm>
                  <a:off x="3977" y="1183"/>
                  <a:ext cx="7" cy="5"/>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43" y="43"/>
                      </a:moveTo>
                      <a:lnTo>
                        <a:pt x="36" y="45"/>
                      </a:lnTo>
                      <a:lnTo>
                        <a:pt x="30" y="47"/>
                      </a:lnTo>
                      <a:lnTo>
                        <a:pt x="24" y="48"/>
                      </a:lnTo>
                      <a:lnTo>
                        <a:pt x="17" y="47"/>
                      </a:lnTo>
                      <a:lnTo>
                        <a:pt x="12" y="46"/>
                      </a:lnTo>
                      <a:lnTo>
                        <a:pt x="7" y="45"/>
                      </a:lnTo>
                      <a:lnTo>
                        <a:pt x="4" y="42"/>
                      </a:lnTo>
                      <a:lnTo>
                        <a:pt x="1" y="38"/>
                      </a:lnTo>
                      <a:lnTo>
                        <a:pt x="0" y="35"/>
                      </a:lnTo>
                      <a:lnTo>
                        <a:pt x="1" y="30"/>
                      </a:lnTo>
                      <a:lnTo>
                        <a:pt x="2" y="25"/>
                      </a:lnTo>
                      <a:lnTo>
                        <a:pt x="5" y="20"/>
                      </a:lnTo>
                      <a:lnTo>
                        <a:pt x="9" y="16"/>
                      </a:lnTo>
                      <a:lnTo>
                        <a:pt x="14" y="11"/>
                      </a:lnTo>
                      <a:lnTo>
                        <a:pt x="19" y="8"/>
                      </a:lnTo>
                      <a:lnTo>
                        <a:pt x="25" y="4"/>
                      </a:lnTo>
                      <a:lnTo>
                        <a:pt x="32" y="2"/>
                      </a:lnTo>
                      <a:lnTo>
                        <a:pt x="39" y="0"/>
                      </a:lnTo>
                      <a:lnTo>
                        <a:pt x="44" y="0"/>
                      </a:lnTo>
                      <a:lnTo>
                        <a:pt x="51" y="0"/>
                      </a:lnTo>
                      <a:lnTo>
                        <a:pt x="56" y="1"/>
                      </a:lnTo>
                      <a:lnTo>
                        <a:pt x="60" y="3"/>
                      </a:lnTo>
                      <a:lnTo>
                        <a:pt x="64" y="5"/>
                      </a:lnTo>
                      <a:lnTo>
                        <a:pt x="66" y="9"/>
                      </a:lnTo>
                      <a:lnTo>
                        <a:pt x="67" y="13"/>
                      </a:lnTo>
                      <a:lnTo>
                        <a:pt x="67" y="18"/>
                      </a:lnTo>
                      <a:lnTo>
                        <a:pt x="66" y="22"/>
                      </a:lnTo>
                      <a:lnTo>
                        <a:pt x="64" y="27"/>
                      </a:lnTo>
                      <a:lnTo>
                        <a:pt x="59" y="31"/>
                      </a:lnTo>
                      <a:lnTo>
                        <a:pt x="55" y="36"/>
                      </a:lnTo>
                      <a:lnTo>
                        <a:pt x="49" y="39"/>
                      </a:lnTo>
                      <a:lnTo>
                        <a:pt x="43" y="4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05" name="Freeform 311"/>
                <p:cNvSpPr>
                  <a:spLocks/>
                </p:cNvSpPr>
                <p:nvPr/>
              </p:nvSpPr>
              <p:spPr bwMode="auto">
                <a:xfrm>
                  <a:off x="3861" y="1625"/>
                  <a:ext cx="59" cy="108"/>
                </a:xfrm>
                <a:custGeom>
                  <a:avLst/>
                  <a:gdLst>
                    <a:gd name="T0" fmla="*/ 0 w 592"/>
                    <a:gd name="T1" fmla="*/ 0 h 988"/>
                    <a:gd name="T2" fmla="*/ 0 w 592"/>
                    <a:gd name="T3" fmla="*/ 0 h 988"/>
                    <a:gd name="T4" fmla="*/ 0 w 592"/>
                    <a:gd name="T5" fmla="*/ 0 h 988"/>
                    <a:gd name="T6" fmla="*/ 0 w 592"/>
                    <a:gd name="T7" fmla="*/ 0 h 988"/>
                    <a:gd name="T8" fmla="*/ 0 w 592"/>
                    <a:gd name="T9" fmla="*/ 0 h 988"/>
                    <a:gd name="T10" fmla="*/ 0 w 592"/>
                    <a:gd name="T11" fmla="*/ 0 h 988"/>
                    <a:gd name="T12" fmla="*/ 0 w 592"/>
                    <a:gd name="T13" fmla="*/ 0 h 988"/>
                    <a:gd name="T14" fmla="*/ 0 w 592"/>
                    <a:gd name="T15" fmla="*/ 0 h 988"/>
                    <a:gd name="T16" fmla="*/ 0 w 592"/>
                    <a:gd name="T17" fmla="*/ 0 h 988"/>
                    <a:gd name="T18" fmla="*/ 0 w 592"/>
                    <a:gd name="T19" fmla="*/ 0 h 988"/>
                    <a:gd name="T20" fmla="*/ 0 w 592"/>
                    <a:gd name="T21" fmla="*/ 0 h 988"/>
                    <a:gd name="T22" fmla="*/ 0 w 592"/>
                    <a:gd name="T23" fmla="*/ 0 h 988"/>
                    <a:gd name="T24" fmla="*/ 0 w 592"/>
                    <a:gd name="T25" fmla="*/ 0 h 988"/>
                    <a:gd name="T26" fmla="*/ 0 w 592"/>
                    <a:gd name="T27" fmla="*/ 0 h 988"/>
                    <a:gd name="T28" fmla="*/ 0 w 592"/>
                    <a:gd name="T29" fmla="*/ 0 h 988"/>
                    <a:gd name="T30" fmla="*/ 0 w 592"/>
                    <a:gd name="T31" fmla="*/ 0 h 988"/>
                    <a:gd name="T32" fmla="*/ 0 w 592"/>
                    <a:gd name="T33" fmla="*/ 0 h 988"/>
                    <a:gd name="T34" fmla="*/ 0 w 592"/>
                    <a:gd name="T35" fmla="*/ 0 h 988"/>
                    <a:gd name="T36" fmla="*/ 0 w 592"/>
                    <a:gd name="T37" fmla="*/ 0 h 988"/>
                    <a:gd name="T38" fmla="*/ 0 w 592"/>
                    <a:gd name="T39" fmla="*/ 0 h 988"/>
                    <a:gd name="T40" fmla="*/ 0 w 592"/>
                    <a:gd name="T41" fmla="*/ 0 h 988"/>
                    <a:gd name="T42" fmla="*/ 0 w 592"/>
                    <a:gd name="T43" fmla="*/ 0 h 988"/>
                    <a:gd name="T44" fmla="*/ 0 w 592"/>
                    <a:gd name="T45" fmla="*/ 0 h 988"/>
                    <a:gd name="T46" fmla="*/ 0 w 592"/>
                    <a:gd name="T47" fmla="*/ 0 h 988"/>
                    <a:gd name="T48" fmla="*/ 0 w 592"/>
                    <a:gd name="T49" fmla="*/ 0 h 988"/>
                    <a:gd name="T50" fmla="*/ 0 w 592"/>
                    <a:gd name="T51" fmla="*/ 0 h 988"/>
                    <a:gd name="T52" fmla="*/ 0 w 592"/>
                    <a:gd name="T53" fmla="*/ 0 h 988"/>
                    <a:gd name="T54" fmla="*/ 0 w 592"/>
                    <a:gd name="T55" fmla="*/ 0 h 988"/>
                    <a:gd name="T56" fmla="*/ 0 w 592"/>
                    <a:gd name="T57" fmla="*/ 0 h 988"/>
                    <a:gd name="T58" fmla="*/ 0 w 592"/>
                    <a:gd name="T59" fmla="*/ 0 h 988"/>
                    <a:gd name="T60" fmla="*/ 0 w 592"/>
                    <a:gd name="T61" fmla="*/ 0 h 988"/>
                    <a:gd name="T62" fmla="*/ 0 w 592"/>
                    <a:gd name="T63" fmla="*/ 0 h 988"/>
                    <a:gd name="T64" fmla="*/ 0 w 592"/>
                    <a:gd name="T65" fmla="*/ 0 h 988"/>
                    <a:gd name="T66" fmla="*/ 0 w 592"/>
                    <a:gd name="T67" fmla="*/ 0 h 988"/>
                    <a:gd name="T68" fmla="*/ 0 w 592"/>
                    <a:gd name="T69" fmla="*/ 0 h 988"/>
                    <a:gd name="T70" fmla="*/ 0 w 592"/>
                    <a:gd name="T71" fmla="*/ 0 h 988"/>
                    <a:gd name="T72" fmla="*/ 0 w 592"/>
                    <a:gd name="T73" fmla="*/ 0 h 988"/>
                    <a:gd name="T74" fmla="*/ 0 w 592"/>
                    <a:gd name="T75" fmla="*/ 0 h 9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2"/>
                    <a:gd name="T115" fmla="*/ 0 h 988"/>
                    <a:gd name="T116" fmla="*/ 592 w 592"/>
                    <a:gd name="T117" fmla="*/ 988 h 9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2" h="988">
                      <a:moveTo>
                        <a:pt x="529" y="978"/>
                      </a:move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589" y="945"/>
                      </a:lnTo>
                      <a:lnTo>
                        <a:pt x="591" y="949"/>
                      </a:lnTo>
                      <a:lnTo>
                        <a:pt x="592" y="954"/>
                      </a:lnTo>
                      <a:lnTo>
                        <a:pt x="591" y="959"/>
                      </a:lnTo>
                      <a:lnTo>
                        <a:pt x="588" y="965"/>
                      </a:lnTo>
                      <a:lnTo>
                        <a:pt x="586" y="969"/>
                      </a:lnTo>
                      <a:lnTo>
                        <a:pt x="581" y="975"/>
                      </a:lnTo>
                      <a:lnTo>
                        <a:pt x="577" y="979"/>
                      </a:lnTo>
                      <a:lnTo>
                        <a:pt x="571" y="983"/>
                      </a:lnTo>
                      <a:lnTo>
                        <a:pt x="566" y="985"/>
                      </a:lnTo>
                      <a:lnTo>
                        <a:pt x="559" y="987"/>
                      </a:lnTo>
                      <a:lnTo>
                        <a:pt x="553" y="988"/>
                      </a:lnTo>
                      <a:lnTo>
                        <a:pt x="546" y="988"/>
                      </a:lnTo>
                      <a:lnTo>
                        <a:pt x="542" y="987"/>
                      </a:lnTo>
                      <a:lnTo>
                        <a:pt x="536" y="985"/>
                      </a:lnTo>
                      <a:lnTo>
                        <a:pt x="533" y="982"/>
                      </a:lnTo>
                      <a:lnTo>
                        <a:pt x="529" y="97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06" name="Freeform 312"/>
                <p:cNvSpPr>
                  <a:spLocks/>
                </p:cNvSpPr>
                <p:nvPr/>
              </p:nvSpPr>
              <p:spPr bwMode="auto">
                <a:xfrm>
                  <a:off x="3861" y="1625"/>
                  <a:ext cx="59" cy="108"/>
                </a:xfrm>
                <a:custGeom>
                  <a:avLst/>
                  <a:gdLst>
                    <a:gd name="T0" fmla="*/ 0 w 592"/>
                    <a:gd name="T1" fmla="*/ 0 h 988"/>
                    <a:gd name="T2" fmla="*/ 0 w 592"/>
                    <a:gd name="T3" fmla="*/ 0 h 988"/>
                    <a:gd name="T4" fmla="*/ 0 w 592"/>
                    <a:gd name="T5" fmla="*/ 0 h 988"/>
                    <a:gd name="T6" fmla="*/ 0 w 592"/>
                    <a:gd name="T7" fmla="*/ 0 h 988"/>
                    <a:gd name="T8" fmla="*/ 0 w 592"/>
                    <a:gd name="T9" fmla="*/ 0 h 988"/>
                    <a:gd name="T10" fmla="*/ 0 w 592"/>
                    <a:gd name="T11" fmla="*/ 0 h 988"/>
                    <a:gd name="T12" fmla="*/ 0 w 592"/>
                    <a:gd name="T13" fmla="*/ 0 h 988"/>
                    <a:gd name="T14" fmla="*/ 0 w 592"/>
                    <a:gd name="T15" fmla="*/ 0 h 988"/>
                    <a:gd name="T16" fmla="*/ 0 w 592"/>
                    <a:gd name="T17" fmla="*/ 0 h 988"/>
                    <a:gd name="T18" fmla="*/ 0 w 592"/>
                    <a:gd name="T19" fmla="*/ 0 h 988"/>
                    <a:gd name="T20" fmla="*/ 0 w 592"/>
                    <a:gd name="T21" fmla="*/ 0 h 988"/>
                    <a:gd name="T22" fmla="*/ 0 w 592"/>
                    <a:gd name="T23" fmla="*/ 0 h 988"/>
                    <a:gd name="T24" fmla="*/ 0 w 592"/>
                    <a:gd name="T25" fmla="*/ 0 h 988"/>
                    <a:gd name="T26" fmla="*/ 0 w 592"/>
                    <a:gd name="T27" fmla="*/ 0 h 988"/>
                    <a:gd name="T28" fmla="*/ 0 w 592"/>
                    <a:gd name="T29" fmla="*/ 0 h 988"/>
                    <a:gd name="T30" fmla="*/ 0 w 592"/>
                    <a:gd name="T31" fmla="*/ 0 h 988"/>
                    <a:gd name="T32" fmla="*/ 0 w 592"/>
                    <a:gd name="T33" fmla="*/ 0 h 988"/>
                    <a:gd name="T34" fmla="*/ 0 w 592"/>
                    <a:gd name="T35" fmla="*/ 0 h 988"/>
                    <a:gd name="T36" fmla="*/ 0 w 592"/>
                    <a:gd name="T37" fmla="*/ 0 h 988"/>
                    <a:gd name="T38" fmla="*/ 0 w 592"/>
                    <a:gd name="T39" fmla="*/ 0 h 988"/>
                    <a:gd name="T40" fmla="*/ 0 w 592"/>
                    <a:gd name="T41" fmla="*/ 0 h 988"/>
                    <a:gd name="T42" fmla="*/ 0 w 592"/>
                    <a:gd name="T43" fmla="*/ 0 h 988"/>
                    <a:gd name="T44" fmla="*/ 0 w 592"/>
                    <a:gd name="T45" fmla="*/ 0 h 988"/>
                    <a:gd name="T46" fmla="*/ 0 w 592"/>
                    <a:gd name="T47" fmla="*/ 0 h 988"/>
                    <a:gd name="T48" fmla="*/ 0 w 592"/>
                    <a:gd name="T49" fmla="*/ 0 h 988"/>
                    <a:gd name="T50" fmla="*/ 0 w 592"/>
                    <a:gd name="T51" fmla="*/ 0 h 988"/>
                    <a:gd name="T52" fmla="*/ 0 w 592"/>
                    <a:gd name="T53" fmla="*/ 0 h 988"/>
                    <a:gd name="T54" fmla="*/ 0 w 592"/>
                    <a:gd name="T55" fmla="*/ 0 h 988"/>
                    <a:gd name="T56" fmla="*/ 0 w 592"/>
                    <a:gd name="T57" fmla="*/ 0 h 988"/>
                    <a:gd name="T58" fmla="*/ 0 w 592"/>
                    <a:gd name="T59" fmla="*/ 0 h 988"/>
                    <a:gd name="T60" fmla="*/ 0 w 592"/>
                    <a:gd name="T61" fmla="*/ 0 h 988"/>
                    <a:gd name="T62" fmla="*/ 0 w 592"/>
                    <a:gd name="T63" fmla="*/ 0 h 988"/>
                    <a:gd name="T64" fmla="*/ 0 w 592"/>
                    <a:gd name="T65" fmla="*/ 0 h 988"/>
                    <a:gd name="T66" fmla="*/ 0 w 592"/>
                    <a:gd name="T67" fmla="*/ 0 h 988"/>
                    <a:gd name="T68" fmla="*/ 0 w 592"/>
                    <a:gd name="T69" fmla="*/ 0 h 988"/>
                    <a:gd name="T70" fmla="*/ 0 w 592"/>
                    <a:gd name="T71" fmla="*/ 0 h 988"/>
                    <a:gd name="T72" fmla="*/ 0 w 592"/>
                    <a:gd name="T73" fmla="*/ 0 h 988"/>
                    <a:gd name="T74" fmla="*/ 0 w 592"/>
                    <a:gd name="T75" fmla="*/ 0 h 9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2"/>
                    <a:gd name="T115" fmla="*/ 0 h 988"/>
                    <a:gd name="T116" fmla="*/ 592 w 592"/>
                    <a:gd name="T117" fmla="*/ 988 h 9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2" h="988">
                      <a:moveTo>
                        <a:pt x="529" y="978"/>
                      </a:move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589" y="945"/>
                      </a:lnTo>
                      <a:lnTo>
                        <a:pt x="591" y="949"/>
                      </a:lnTo>
                      <a:lnTo>
                        <a:pt x="592" y="954"/>
                      </a:lnTo>
                      <a:lnTo>
                        <a:pt x="591" y="959"/>
                      </a:lnTo>
                      <a:lnTo>
                        <a:pt x="588" y="965"/>
                      </a:lnTo>
                      <a:lnTo>
                        <a:pt x="586" y="969"/>
                      </a:lnTo>
                      <a:lnTo>
                        <a:pt x="581" y="975"/>
                      </a:lnTo>
                      <a:lnTo>
                        <a:pt x="577" y="979"/>
                      </a:lnTo>
                      <a:lnTo>
                        <a:pt x="571" y="983"/>
                      </a:lnTo>
                      <a:lnTo>
                        <a:pt x="566" y="985"/>
                      </a:lnTo>
                      <a:lnTo>
                        <a:pt x="559" y="987"/>
                      </a:lnTo>
                      <a:lnTo>
                        <a:pt x="553" y="988"/>
                      </a:lnTo>
                      <a:lnTo>
                        <a:pt x="546" y="988"/>
                      </a:lnTo>
                      <a:lnTo>
                        <a:pt x="542" y="987"/>
                      </a:lnTo>
                      <a:lnTo>
                        <a:pt x="536" y="985"/>
                      </a:lnTo>
                      <a:lnTo>
                        <a:pt x="533" y="982"/>
                      </a:lnTo>
                      <a:lnTo>
                        <a:pt x="529" y="97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7" name="Freeform 313"/>
                <p:cNvSpPr>
                  <a:spLocks/>
                </p:cNvSpPr>
                <p:nvPr/>
              </p:nvSpPr>
              <p:spPr bwMode="auto">
                <a:xfrm>
                  <a:off x="3861" y="1625"/>
                  <a:ext cx="6" cy="6"/>
                </a:xfrm>
                <a:custGeom>
                  <a:avLst/>
                  <a:gdLst>
                    <a:gd name="T0" fmla="*/ 0 w 66"/>
                    <a:gd name="T1" fmla="*/ 0 h 54"/>
                    <a:gd name="T2" fmla="*/ 0 w 66"/>
                    <a:gd name="T3" fmla="*/ 0 h 54"/>
                    <a:gd name="T4" fmla="*/ 0 w 66"/>
                    <a:gd name="T5" fmla="*/ 0 h 54"/>
                    <a:gd name="T6" fmla="*/ 0 w 66"/>
                    <a:gd name="T7" fmla="*/ 0 h 54"/>
                    <a:gd name="T8" fmla="*/ 0 w 66"/>
                    <a:gd name="T9" fmla="*/ 0 h 54"/>
                    <a:gd name="T10" fmla="*/ 0 w 66"/>
                    <a:gd name="T11" fmla="*/ 0 h 54"/>
                    <a:gd name="T12" fmla="*/ 0 w 66"/>
                    <a:gd name="T13" fmla="*/ 0 h 54"/>
                    <a:gd name="T14" fmla="*/ 0 w 66"/>
                    <a:gd name="T15" fmla="*/ 0 h 54"/>
                    <a:gd name="T16" fmla="*/ 0 w 66"/>
                    <a:gd name="T17" fmla="*/ 0 h 54"/>
                    <a:gd name="T18" fmla="*/ 0 w 66"/>
                    <a:gd name="T19" fmla="*/ 0 h 54"/>
                    <a:gd name="T20" fmla="*/ 0 w 66"/>
                    <a:gd name="T21" fmla="*/ 0 h 54"/>
                    <a:gd name="T22" fmla="*/ 0 w 66"/>
                    <a:gd name="T23" fmla="*/ 0 h 54"/>
                    <a:gd name="T24" fmla="*/ 0 w 66"/>
                    <a:gd name="T25" fmla="*/ 0 h 54"/>
                    <a:gd name="T26" fmla="*/ 0 w 66"/>
                    <a:gd name="T27" fmla="*/ 0 h 54"/>
                    <a:gd name="T28" fmla="*/ 0 w 66"/>
                    <a:gd name="T29" fmla="*/ 0 h 54"/>
                    <a:gd name="T30" fmla="*/ 0 w 66"/>
                    <a:gd name="T31" fmla="*/ 0 h 54"/>
                    <a:gd name="T32" fmla="*/ 0 w 66"/>
                    <a:gd name="T33" fmla="*/ 0 h 54"/>
                    <a:gd name="T34" fmla="*/ 0 w 66"/>
                    <a:gd name="T35" fmla="*/ 0 h 54"/>
                    <a:gd name="T36" fmla="*/ 0 w 66"/>
                    <a:gd name="T37" fmla="*/ 0 h 54"/>
                    <a:gd name="T38" fmla="*/ 0 w 66"/>
                    <a:gd name="T39" fmla="*/ 0 h 54"/>
                    <a:gd name="T40" fmla="*/ 0 w 66"/>
                    <a:gd name="T41" fmla="*/ 0 h 54"/>
                    <a:gd name="T42" fmla="*/ 0 w 66"/>
                    <a:gd name="T43" fmla="*/ 0 h 54"/>
                    <a:gd name="T44" fmla="*/ 0 w 66"/>
                    <a:gd name="T45" fmla="*/ 0 h 54"/>
                    <a:gd name="T46" fmla="*/ 0 w 66"/>
                    <a:gd name="T47" fmla="*/ 0 h 54"/>
                    <a:gd name="T48" fmla="*/ 0 w 66"/>
                    <a:gd name="T49" fmla="*/ 0 h 54"/>
                    <a:gd name="T50" fmla="*/ 0 w 66"/>
                    <a:gd name="T51" fmla="*/ 0 h 54"/>
                    <a:gd name="T52" fmla="*/ 0 w 66"/>
                    <a:gd name="T53" fmla="*/ 0 h 54"/>
                    <a:gd name="T54" fmla="*/ 0 w 66"/>
                    <a:gd name="T55" fmla="*/ 0 h 54"/>
                    <a:gd name="T56" fmla="*/ 0 w 66"/>
                    <a:gd name="T57" fmla="*/ 0 h 54"/>
                    <a:gd name="T58" fmla="*/ 0 w 66"/>
                    <a:gd name="T59" fmla="*/ 0 h 54"/>
                    <a:gd name="T60" fmla="*/ 0 w 66"/>
                    <a:gd name="T61" fmla="*/ 0 h 54"/>
                    <a:gd name="T62" fmla="*/ 0 w 66"/>
                    <a:gd name="T63" fmla="*/ 0 h 54"/>
                    <a:gd name="T64" fmla="*/ 0 w 6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4"/>
                    <a:gd name="T101" fmla="*/ 66 w 6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4">
                      <a:moveTo>
                        <a:pt x="45" y="47"/>
                      </a:moveTo>
                      <a:lnTo>
                        <a:pt x="38" y="51"/>
                      </a:lnTo>
                      <a:lnTo>
                        <a:pt x="33" y="53"/>
                      </a:lnTo>
                      <a:lnTo>
                        <a:pt x="26" y="54"/>
                      </a:lnTo>
                      <a:lnTo>
                        <a:pt x="20" y="54"/>
                      </a:lnTo>
                      <a:lnTo>
                        <a:pt x="15" y="53"/>
                      </a:lnTo>
                      <a:lnTo>
                        <a:pt x="9" y="51"/>
                      </a:lnTo>
                      <a:lnTo>
                        <a:pt x="5" y="47"/>
                      </a:ln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66" y="13"/>
                      </a:lnTo>
                      <a:lnTo>
                        <a:pt x="66" y="19"/>
                      </a:lnTo>
                      <a:lnTo>
                        <a:pt x="66" y="24"/>
                      </a:lnTo>
                      <a:lnTo>
                        <a:pt x="63" y="29"/>
                      </a:lnTo>
                      <a:lnTo>
                        <a:pt x="60" y="35"/>
                      </a:lnTo>
                      <a:lnTo>
                        <a:pt x="55" y="39"/>
                      </a:lnTo>
                      <a:lnTo>
                        <a:pt x="51" y="44"/>
                      </a:lnTo>
                      <a:lnTo>
                        <a:pt x="45" y="4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08" name="Freeform 314"/>
                <p:cNvSpPr>
                  <a:spLocks/>
                </p:cNvSpPr>
                <p:nvPr/>
              </p:nvSpPr>
              <p:spPr bwMode="auto">
                <a:xfrm>
                  <a:off x="3861" y="1625"/>
                  <a:ext cx="6" cy="6"/>
                </a:xfrm>
                <a:custGeom>
                  <a:avLst/>
                  <a:gdLst>
                    <a:gd name="T0" fmla="*/ 0 w 66"/>
                    <a:gd name="T1" fmla="*/ 0 h 54"/>
                    <a:gd name="T2" fmla="*/ 0 w 66"/>
                    <a:gd name="T3" fmla="*/ 0 h 54"/>
                    <a:gd name="T4" fmla="*/ 0 w 66"/>
                    <a:gd name="T5" fmla="*/ 0 h 54"/>
                    <a:gd name="T6" fmla="*/ 0 w 66"/>
                    <a:gd name="T7" fmla="*/ 0 h 54"/>
                    <a:gd name="T8" fmla="*/ 0 w 66"/>
                    <a:gd name="T9" fmla="*/ 0 h 54"/>
                    <a:gd name="T10" fmla="*/ 0 w 66"/>
                    <a:gd name="T11" fmla="*/ 0 h 54"/>
                    <a:gd name="T12" fmla="*/ 0 w 66"/>
                    <a:gd name="T13" fmla="*/ 0 h 54"/>
                    <a:gd name="T14" fmla="*/ 0 w 66"/>
                    <a:gd name="T15" fmla="*/ 0 h 54"/>
                    <a:gd name="T16" fmla="*/ 0 w 66"/>
                    <a:gd name="T17" fmla="*/ 0 h 54"/>
                    <a:gd name="T18" fmla="*/ 0 w 66"/>
                    <a:gd name="T19" fmla="*/ 0 h 54"/>
                    <a:gd name="T20" fmla="*/ 0 w 66"/>
                    <a:gd name="T21" fmla="*/ 0 h 54"/>
                    <a:gd name="T22" fmla="*/ 0 w 66"/>
                    <a:gd name="T23" fmla="*/ 0 h 54"/>
                    <a:gd name="T24" fmla="*/ 0 w 66"/>
                    <a:gd name="T25" fmla="*/ 0 h 54"/>
                    <a:gd name="T26" fmla="*/ 0 w 66"/>
                    <a:gd name="T27" fmla="*/ 0 h 54"/>
                    <a:gd name="T28" fmla="*/ 0 w 66"/>
                    <a:gd name="T29" fmla="*/ 0 h 54"/>
                    <a:gd name="T30" fmla="*/ 0 w 66"/>
                    <a:gd name="T31" fmla="*/ 0 h 54"/>
                    <a:gd name="T32" fmla="*/ 0 w 66"/>
                    <a:gd name="T33" fmla="*/ 0 h 54"/>
                    <a:gd name="T34" fmla="*/ 0 w 66"/>
                    <a:gd name="T35" fmla="*/ 0 h 54"/>
                    <a:gd name="T36" fmla="*/ 0 w 66"/>
                    <a:gd name="T37" fmla="*/ 0 h 54"/>
                    <a:gd name="T38" fmla="*/ 0 w 66"/>
                    <a:gd name="T39" fmla="*/ 0 h 54"/>
                    <a:gd name="T40" fmla="*/ 0 w 66"/>
                    <a:gd name="T41" fmla="*/ 0 h 54"/>
                    <a:gd name="T42" fmla="*/ 0 w 66"/>
                    <a:gd name="T43" fmla="*/ 0 h 54"/>
                    <a:gd name="T44" fmla="*/ 0 w 66"/>
                    <a:gd name="T45" fmla="*/ 0 h 54"/>
                    <a:gd name="T46" fmla="*/ 0 w 66"/>
                    <a:gd name="T47" fmla="*/ 0 h 54"/>
                    <a:gd name="T48" fmla="*/ 0 w 66"/>
                    <a:gd name="T49" fmla="*/ 0 h 54"/>
                    <a:gd name="T50" fmla="*/ 0 w 66"/>
                    <a:gd name="T51" fmla="*/ 0 h 54"/>
                    <a:gd name="T52" fmla="*/ 0 w 66"/>
                    <a:gd name="T53" fmla="*/ 0 h 54"/>
                    <a:gd name="T54" fmla="*/ 0 w 66"/>
                    <a:gd name="T55" fmla="*/ 0 h 54"/>
                    <a:gd name="T56" fmla="*/ 0 w 66"/>
                    <a:gd name="T57" fmla="*/ 0 h 54"/>
                    <a:gd name="T58" fmla="*/ 0 w 66"/>
                    <a:gd name="T59" fmla="*/ 0 h 54"/>
                    <a:gd name="T60" fmla="*/ 0 w 66"/>
                    <a:gd name="T61" fmla="*/ 0 h 54"/>
                    <a:gd name="T62" fmla="*/ 0 w 66"/>
                    <a:gd name="T63" fmla="*/ 0 h 54"/>
                    <a:gd name="T64" fmla="*/ 0 w 6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4"/>
                    <a:gd name="T101" fmla="*/ 66 w 6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4">
                      <a:moveTo>
                        <a:pt x="45" y="47"/>
                      </a:moveTo>
                      <a:lnTo>
                        <a:pt x="38" y="51"/>
                      </a:lnTo>
                      <a:lnTo>
                        <a:pt x="33" y="53"/>
                      </a:lnTo>
                      <a:lnTo>
                        <a:pt x="26" y="54"/>
                      </a:lnTo>
                      <a:lnTo>
                        <a:pt x="20" y="54"/>
                      </a:lnTo>
                      <a:lnTo>
                        <a:pt x="15" y="53"/>
                      </a:lnTo>
                      <a:lnTo>
                        <a:pt x="9" y="51"/>
                      </a:lnTo>
                      <a:lnTo>
                        <a:pt x="5" y="47"/>
                      </a:lnTo>
                      <a:lnTo>
                        <a:pt x="2" y="44"/>
                      </a:lnTo>
                      <a:lnTo>
                        <a:pt x="1" y="39"/>
                      </a:lnTo>
                      <a:lnTo>
                        <a:pt x="0" y="35"/>
                      </a:lnTo>
                      <a:lnTo>
                        <a:pt x="1" y="29"/>
                      </a:lnTo>
                      <a:lnTo>
                        <a:pt x="3" y="24"/>
                      </a:lnTo>
                      <a:lnTo>
                        <a:pt x="7" y="19"/>
                      </a:lnTo>
                      <a:lnTo>
                        <a:pt x="10" y="13"/>
                      </a:lnTo>
                      <a:lnTo>
                        <a:pt x="16" y="9"/>
                      </a:lnTo>
                      <a:lnTo>
                        <a:pt x="21" y="5"/>
                      </a:lnTo>
                      <a:lnTo>
                        <a:pt x="27" y="2"/>
                      </a:lnTo>
                      <a:lnTo>
                        <a:pt x="34" y="1"/>
                      </a:lnTo>
                      <a:lnTo>
                        <a:pt x="41" y="0"/>
                      </a:lnTo>
                      <a:lnTo>
                        <a:pt x="46" y="0"/>
                      </a:lnTo>
                      <a:lnTo>
                        <a:pt x="52" y="1"/>
                      </a:lnTo>
                      <a:lnTo>
                        <a:pt x="56" y="2"/>
                      </a:lnTo>
                      <a:lnTo>
                        <a:pt x="61" y="5"/>
                      </a:lnTo>
                      <a:lnTo>
                        <a:pt x="64" y="9"/>
                      </a:lnTo>
                      <a:lnTo>
                        <a:pt x="66" y="13"/>
                      </a:lnTo>
                      <a:lnTo>
                        <a:pt x="66" y="19"/>
                      </a:lnTo>
                      <a:lnTo>
                        <a:pt x="66" y="24"/>
                      </a:lnTo>
                      <a:lnTo>
                        <a:pt x="63" y="29"/>
                      </a:lnTo>
                      <a:lnTo>
                        <a:pt x="60" y="35"/>
                      </a:lnTo>
                      <a:lnTo>
                        <a:pt x="55" y="39"/>
                      </a:lnTo>
                      <a:lnTo>
                        <a:pt x="51" y="44"/>
                      </a:lnTo>
                      <a:lnTo>
                        <a:pt x="45" y="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09" name="Freeform 315"/>
                <p:cNvSpPr>
                  <a:spLocks/>
                </p:cNvSpPr>
                <p:nvPr/>
              </p:nvSpPr>
              <p:spPr bwMode="auto">
                <a:xfrm>
                  <a:off x="3670" y="1625"/>
                  <a:ext cx="63" cy="123"/>
                </a:xfrm>
                <a:custGeom>
                  <a:avLst/>
                  <a:gdLst>
                    <a:gd name="T0" fmla="*/ 0 w 628"/>
                    <a:gd name="T1" fmla="*/ 0 h 1122"/>
                    <a:gd name="T2" fmla="*/ 0 w 628"/>
                    <a:gd name="T3" fmla="*/ 0 h 1122"/>
                    <a:gd name="T4" fmla="*/ 0 w 628"/>
                    <a:gd name="T5" fmla="*/ 0 h 1122"/>
                    <a:gd name="T6" fmla="*/ 0 w 628"/>
                    <a:gd name="T7" fmla="*/ 0 h 1122"/>
                    <a:gd name="T8" fmla="*/ 0 w 628"/>
                    <a:gd name="T9" fmla="*/ 0 h 1122"/>
                    <a:gd name="T10" fmla="*/ 0 w 628"/>
                    <a:gd name="T11" fmla="*/ 0 h 1122"/>
                    <a:gd name="T12" fmla="*/ 0 w 628"/>
                    <a:gd name="T13" fmla="*/ 0 h 1122"/>
                    <a:gd name="T14" fmla="*/ 0 w 628"/>
                    <a:gd name="T15" fmla="*/ 0 h 1122"/>
                    <a:gd name="T16" fmla="*/ 0 w 628"/>
                    <a:gd name="T17" fmla="*/ 0 h 1122"/>
                    <a:gd name="T18" fmla="*/ 0 w 628"/>
                    <a:gd name="T19" fmla="*/ 0 h 1122"/>
                    <a:gd name="T20" fmla="*/ 0 w 628"/>
                    <a:gd name="T21" fmla="*/ 0 h 1122"/>
                    <a:gd name="T22" fmla="*/ 0 w 628"/>
                    <a:gd name="T23" fmla="*/ 0 h 1122"/>
                    <a:gd name="T24" fmla="*/ 0 w 628"/>
                    <a:gd name="T25" fmla="*/ 0 h 1122"/>
                    <a:gd name="T26" fmla="*/ 0 w 628"/>
                    <a:gd name="T27" fmla="*/ 0 h 1122"/>
                    <a:gd name="T28" fmla="*/ 0 w 628"/>
                    <a:gd name="T29" fmla="*/ 0 h 1122"/>
                    <a:gd name="T30" fmla="*/ 0 w 628"/>
                    <a:gd name="T31" fmla="*/ 0 h 1122"/>
                    <a:gd name="T32" fmla="*/ 0 w 628"/>
                    <a:gd name="T33" fmla="*/ 0 h 1122"/>
                    <a:gd name="T34" fmla="*/ 0 w 628"/>
                    <a:gd name="T35" fmla="*/ 0 h 1122"/>
                    <a:gd name="T36" fmla="*/ 0 w 628"/>
                    <a:gd name="T37" fmla="*/ 0 h 1122"/>
                    <a:gd name="T38" fmla="*/ 0 w 628"/>
                    <a:gd name="T39" fmla="*/ 0 h 1122"/>
                    <a:gd name="T40" fmla="*/ 0 w 628"/>
                    <a:gd name="T41" fmla="*/ 0 h 1122"/>
                    <a:gd name="T42" fmla="*/ 0 w 628"/>
                    <a:gd name="T43" fmla="*/ 0 h 1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8"/>
                    <a:gd name="T67" fmla="*/ 0 h 1122"/>
                    <a:gd name="T68" fmla="*/ 628 w 628"/>
                    <a:gd name="T69" fmla="*/ 1122 h 1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8" h="1122">
                      <a:moveTo>
                        <a:pt x="61" y="8"/>
                      </a:moveTo>
                      <a:lnTo>
                        <a:pt x="628" y="1090"/>
                      </a:lnTo>
                      <a:lnTo>
                        <a:pt x="566" y="1122"/>
                      </a:lnTo>
                      <a:lnTo>
                        <a:pt x="1" y="40"/>
                      </a:lnTo>
                      <a:lnTo>
                        <a:pt x="0" y="35"/>
                      </a:lnTo>
                      <a:lnTo>
                        <a:pt x="0" y="32"/>
                      </a:lnTo>
                      <a:lnTo>
                        <a:pt x="1" y="27"/>
                      </a:lnTo>
                      <a:lnTo>
                        <a:pt x="3" y="22"/>
                      </a:lnTo>
                      <a:lnTo>
                        <a:pt x="7" y="17"/>
                      </a:lnTo>
                      <a:lnTo>
                        <a:pt x="11" y="12"/>
                      </a:lnTo>
                      <a:lnTo>
                        <a:pt x="16" y="9"/>
                      </a:lnTo>
                      <a:lnTo>
                        <a:pt x="21" y="6"/>
                      </a:lnTo>
                      <a:lnTo>
                        <a:pt x="28" y="3"/>
                      </a:lnTo>
                      <a:lnTo>
                        <a:pt x="34" y="1"/>
                      </a:lnTo>
                      <a:lnTo>
                        <a:pt x="40" y="0"/>
                      </a:lnTo>
                      <a:lnTo>
                        <a:pt x="46" y="0"/>
                      </a:lnTo>
                      <a:lnTo>
                        <a:pt x="51" y="0"/>
                      </a:lnTo>
                      <a:lnTo>
                        <a:pt x="55" y="2"/>
                      </a:lnTo>
                      <a:lnTo>
                        <a:pt x="59" y="4"/>
                      </a:lnTo>
                      <a:lnTo>
                        <a:pt x="61"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10" name="Freeform 316"/>
                <p:cNvSpPr>
                  <a:spLocks/>
                </p:cNvSpPr>
                <p:nvPr/>
              </p:nvSpPr>
              <p:spPr bwMode="auto">
                <a:xfrm>
                  <a:off x="3670" y="1625"/>
                  <a:ext cx="63" cy="123"/>
                </a:xfrm>
                <a:custGeom>
                  <a:avLst/>
                  <a:gdLst>
                    <a:gd name="T0" fmla="*/ 0 w 628"/>
                    <a:gd name="T1" fmla="*/ 0 h 1122"/>
                    <a:gd name="T2" fmla="*/ 0 w 628"/>
                    <a:gd name="T3" fmla="*/ 0 h 1122"/>
                    <a:gd name="T4" fmla="*/ 0 w 628"/>
                    <a:gd name="T5" fmla="*/ 0 h 1122"/>
                    <a:gd name="T6" fmla="*/ 0 w 628"/>
                    <a:gd name="T7" fmla="*/ 0 h 1122"/>
                    <a:gd name="T8" fmla="*/ 0 w 628"/>
                    <a:gd name="T9" fmla="*/ 0 h 1122"/>
                    <a:gd name="T10" fmla="*/ 0 w 628"/>
                    <a:gd name="T11" fmla="*/ 0 h 1122"/>
                    <a:gd name="T12" fmla="*/ 0 w 628"/>
                    <a:gd name="T13" fmla="*/ 0 h 1122"/>
                    <a:gd name="T14" fmla="*/ 0 w 628"/>
                    <a:gd name="T15" fmla="*/ 0 h 1122"/>
                    <a:gd name="T16" fmla="*/ 0 w 628"/>
                    <a:gd name="T17" fmla="*/ 0 h 1122"/>
                    <a:gd name="T18" fmla="*/ 0 w 628"/>
                    <a:gd name="T19" fmla="*/ 0 h 1122"/>
                    <a:gd name="T20" fmla="*/ 0 w 628"/>
                    <a:gd name="T21" fmla="*/ 0 h 1122"/>
                    <a:gd name="T22" fmla="*/ 0 w 628"/>
                    <a:gd name="T23" fmla="*/ 0 h 1122"/>
                    <a:gd name="T24" fmla="*/ 0 w 628"/>
                    <a:gd name="T25" fmla="*/ 0 h 1122"/>
                    <a:gd name="T26" fmla="*/ 0 w 628"/>
                    <a:gd name="T27" fmla="*/ 0 h 1122"/>
                    <a:gd name="T28" fmla="*/ 0 w 628"/>
                    <a:gd name="T29" fmla="*/ 0 h 1122"/>
                    <a:gd name="T30" fmla="*/ 0 w 628"/>
                    <a:gd name="T31" fmla="*/ 0 h 1122"/>
                    <a:gd name="T32" fmla="*/ 0 w 628"/>
                    <a:gd name="T33" fmla="*/ 0 h 1122"/>
                    <a:gd name="T34" fmla="*/ 0 w 628"/>
                    <a:gd name="T35" fmla="*/ 0 h 1122"/>
                    <a:gd name="T36" fmla="*/ 0 w 628"/>
                    <a:gd name="T37" fmla="*/ 0 h 1122"/>
                    <a:gd name="T38" fmla="*/ 0 w 628"/>
                    <a:gd name="T39" fmla="*/ 0 h 1122"/>
                    <a:gd name="T40" fmla="*/ 0 w 628"/>
                    <a:gd name="T41" fmla="*/ 0 h 1122"/>
                    <a:gd name="T42" fmla="*/ 0 w 628"/>
                    <a:gd name="T43" fmla="*/ 0 h 11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8"/>
                    <a:gd name="T67" fmla="*/ 0 h 1122"/>
                    <a:gd name="T68" fmla="*/ 628 w 628"/>
                    <a:gd name="T69" fmla="*/ 1122 h 11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8" h="1122">
                      <a:moveTo>
                        <a:pt x="61" y="8"/>
                      </a:moveTo>
                      <a:lnTo>
                        <a:pt x="628" y="1090"/>
                      </a:lnTo>
                      <a:lnTo>
                        <a:pt x="566" y="1122"/>
                      </a:lnTo>
                      <a:lnTo>
                        <a:pt x="1" y="40"/>
                      </a:lnTo>
                      <a:lnTo>
                        <a:pt x="0" y="35"/>
                      </a:lnTo>
                      <a:lnTo>
                        <a:pt x="0" y="32"/>
                      </a:lnTo>
                      <a:lnTo>
                        <a:pt x="1" y="27"/>
                      </a:lnTo>
                      <a:lnTo>
                        <a:pt x="3" y="22"/>
                      </a:lnTo>
                      <a:lnTo>
                        <a:pt x="7" y="17"/>
                      </a:lnTo>
                      <a:lnTo>
                        <a:pt x="11" y="12"/>
                      </a:lnTo>
                      <a:lnTo>
                        <a:pt x="16" y="9"/>
                      </a:lnTo>
                      <a:lnTo>
                        <a:pt x="21" y="6"/>
                      </a:lnTo>
                      <a:lnTo>
                        <a:pt x="28" y="3"/>
                      </a:lnTo>
                      <a:lnTo>
                        <a:pt x="34" y="1"/>
                      </a:lnTo>
                      <a:lnTo>
                        <a:pt x="40" y="0"/>
                      </a:lnTo>
                      <a:lnTo>
                        <a:pt x="46" y="0"/>
                      </a:lnTo>
                      <a:lnTo>
                        <a:pt x="51" y="0"/>
                      </a:lnTo>
                      <a:lnTo>
                        <a:pt x="55" y="2"/>
                      </a:lnTo>
                      <a:lnTo>
                        <a:pt x="59" y="4"/>
                      </a:lnTo>
                      <a:lnTo>
                        <a:pt x="61"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11" name="Freeform 317"/>
                <p:cNvSpPr>
                  <a:spLocks/>
                </p:cNvSpPr>
                <p:nvPr/>
              </p:nvSpPr>
              <p:spPr bwMode="auto">
                <a:xfrm>
                  <a:off x="3474" y="1355"/>
                  <a:ext cx="72" cy="117"/>
                </a:xfrm>
                <a:custGeom>
                  <a:avLst/>
                  <a:gdLst>
                    <a:gd name="T0" fmla="*/ 0 w 720"/>
                    <a:gd name="T1" fmla="*/ 0 h 1066"/>
                    <a:gd name="T2" fmla="*/ 0 w 720"/>
                    <a:gd name="T3" fmla="*/ 0 h 1066"/>
                    <a:gd name="T4" fmla="*/ 0 w 720"/>
                    <a:gd name="T5" fmla="*/ 0 h 1066"/>
                    <a:gd name="T6" fmla="*/ 0 w 720"/>
                    <a:gd name="T7" fmla="*/ 0 h 1066"/>
                    <a:gd name="T8" fmla="*/ 0 w 720"/>
                    <a:gd name="T9" fmla="*/ 0 h 1066"/>
                    <a:gd name="T10" fmla="*/ 0 w 720"/>
                    <a:gd name="T11" fmla="*/ 0 h 1066"/>
                    <a:gd name="T12" fmla="*/ 0 w 720"/>
                    <a:gd name="T13" fmla="*/ 0 h 1066"/>
                    <a:gd name="T14" fmla="*/ 0 w 720"/>
                    <a:gd name="T15" fmla="*/ 0 h 1066"/>
                    <a:gd name="T16" fmla="*/ 0 w 720"/>
                    <a:gd name="T17" fmla="*/ 0 h 1066"/>
                    <a:gd name="T18" fmla="*/ 0 w 720"/>
                    <a:gd name="T19" fmla="*/ 0 h 1066"/>
                    <a:gd name="T20" fmla="*/ 0 w 720"/>
                    <a:gd name="T21" fmla="*/ 0 h 1066"/>
                    <a:gd name="T22" fmla="*/ 0 w 720"/>
                    <a:gd name="T23" fmla="*/ 0 h 1066"/>
                    <a:gd name="T24" fmla="*/ 0 w 720"/>
                    <a:gd name="T25" fmla="*/ 0 h 1066"/>
                    <a:gd name="T26" fmla="*/ 0 w 720"/>
                    <a:gd name="T27" fmla="*/ 0 h 1066"/>
                    <a:gd name="T28" fmla="*/ 0 w 720"/>
                    <a:gd name="T29" fmla="*/ 0 h 1066"/>
                    <a:gd name="T30" fmla="*/ 0 w 720"/>
                    <a:gd name="T31" fmla="*/ 0 h 1066"/>
                    <a:gd name="T32" fmla="*/ 0 w 720"/>
                    <a:gd name="T33" fmla="*/ 0 h 1066"/>
                    <a:gd name="T34" fmla="*/ 0 w 720"/>
                    <a:gd name="T35" fmla="*/ 0 h 1066"/>
                    <a:gd name="T36" fmla="*/ 0 w 720"/>
                    <a:gd name="T37" fmla="*/ 0 h 1066"/>
                    <a:gd name="T38" fmla="*/ 0 w 720"/>
                    <a:gd name="T39" fmla="*/ 0 h 1066"/>
                    <a:gd name="T40" fmla="*/ 0 w 720"/>
                    <a:gd name="T41" fmla="*/ 0 h 1066"/>
                    <a:gd name="T42" fmla="*/ 0 w 720"/>
                    <a:gd name="T43" fmla="*/ 0 h 10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0"/>
                    <a:gd name="T67" fmla="*/ 0 h 1066"/>
                    <a:gd name="T68" fmla="*/ 720 w 720"/>
                    <a:gd name="T69" fmla="*/ 1066 h 10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0" h="1066">
                      <a:moveTo>
                        <a:pt x="660" y="1059"/>
                      </a:moveTo>
                      <a:lnTo>
                        <a:pt x="0" y="39"/>
                      </a:lnTo>
                      <a:lnTo>
                        <a:pt x="60" y="0"/>
                      </a:lnTo>
                      <a:lnTo>
                        <a:pt x="718" y="1023"/>
                      </a:lnTo>
                      <a:lnTo>
                        <a:pt x="719" y="1026"/>
                      </a:lnTo>
                      <a:lnTo>
                        <a:pt x="720" y="1031"/>
                      </a:lnTo>
                      <a:lnTo>
                        <a:pt x="719" y="1035"/>
                      </a:lnTo>
                      <a:lnTo>
                        <a:pt x="716" y="1040"/>
                      </a:lnTo>
                      <a:lnTo>
                        <a:pt x="714" y="1045"/>
                      </a:lnTo>
                      <a:lnTo>
                        <a:pt x="710" y="1050"/>
                      </a:lnTo>
                      <a:lnTo>
                        <a:pt x="705" y="1055"/>
                      </a:lnTo>
                      <a:lnTo>
                        <a:pt x="701" y="1058"/>
                      </a:lnTo>
                      <a:lnTo>
                        <a:pt x="694" y="1061"/>
                      </a:lnTo>
                      <a:lnTo>
                        <a:pt x="688" y="1064"/>
                      </a:lnTo>
                      <a:lnTo>
                        <a:pt x="682" y="1066"/>
                      </a:lnTo>
                      <a:lnTo>
                        <a:pt x="677" y="1066"/>
                      </a:lnTo>
                      <a:lnTo>
                        <a:pt x="671" y="1066"/>
                      </a:lnTo>
                      <a:lnTo>
                        <a:pt x="667" y="1065"/>
                      </a:lnTo>
                      <a:lnTo>
                        <a:pt x="663" y="1062"/>
                      </a:lnTo>
                      <a:lnTo>
                        <a:pt x="660" y="105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12" name="Freeform 318"/>
                <p:cNvSpPr>
                  <a:spLocks/>
                </p:cNvSpPr>
                <p:nvPr/>
              </p:nvSpPr>
              <p:spPr bwMode="auto">
                <a:xfrm>
                  <a:off x="3474" y="1355"/>
                  <a:ext cx="72" cy="117"/>
                </a:xfrm>
                <a:custGeom>
                  <a:avLst/>
                  <a:gdLst>
                    <a:gd name="T0" fmla="*/ 0 w 720"/>
                    <a:gd name="T1" fmla="*/ 0 h 1066"/>
                    <a:gd name="T2" fmla="*/ 0 w 720"/>
                    <a:gd name="T3" fmla="*/ 0 h 1066"/>
                    <a:gd name="T4" fmla="*/ 0 w 720"/>
                    <a:gd name="T5" fmla="*/ 0 h 1066"/>
                    <a:gd name="T6" fmla="*/ 0 w 720"/>
                    <a:gd name="T7" fmla="*/ 0 h 1066"/>
                    <a:gd name="T8" fmla="*/ 0 w 720"/>
                    <a:gd name="T9" fmla="*/ 0 h 1066"/>
                    <a:gd name="T10" fmla="*/ 0 w 720"/>
                    <a:gd name="T11" fmla="*/ 0 h 1066"/>
                    <a:gd name="T12" fmla="*/ 0 w 720"/>
                    <a:gd name="T13" fmla="*/ 0 h 1066"/>
                    <a:gd name="T14" fmla="*/ 0 w 720"/>
                    <a:gd name="T15" fmla="*/ 0 h 1066"/>
                    <a:gd name="T16" fmla="*/ 0 w 720"/>
                    <a:gd name="T17" fmla="*/ 0 h 1066"/>
                    <a:gd name="T18" fmla="*/ 0 w 720"/>
                    <a:gd name="T19" fmla="*/ 0 h 1066"/>
                    <a:gd name="T20" fmla="*/ 0 w 720"/>
                    <a:gd name="T21" fmla="*/ 0 h 1066"/>
                    <a:gd name="T22" fmla="*/ 0 w 720"/>
                    <a:gd name="T23" fmla="*/ 0 h 1066"/>
                    <a:gd name="T24" fmla="*/ 0 w 720"/>
                    <a:gd name="T25" fmla="*/ 0 h 1066"/>
                    <a:gd name="T26" fmla="*/ 0 w 720"/>
                    <a:gd name="T27" fmla="*/ 0 h 1066"/>
                    <a:gd name="T28" fmla="*/ 0 w 720"/>
                    <a:gd name="T29" fmla="*/ 0 h 1066"/>
                    <a:gd name="T30" fmla="*/ 0 w 720"/>
                    <a:gd name="T31" fmla="*/ 0 h 1066"/>
                    <a:gd name="T32" fmla="*/ 0 w 720"/>
                    <a:gd name="T33" fmla="*/ 0 h 1066"/>
                    <a:gd name="T34" fmla="*/ 0 w 720"/>
                    <a:gd name="T35" fmla="*/ 0 h 1066"/>
                    <a:gd name="T36" fmla="*/ 0 w 720"/>
                    <a:gd name="T37" fmla="*/ 0 h 1066"/>
                    <a:gd name="T38" fmla="*/ 0 w 720"/>
                    <a:gd name="T39" fmla="*/ 0 h 1066"/>
                    <a:gd name="T40" fmla="*/ 0 w 720"/>
                    <a:gd name="T41" fmla="*/ 0 h 1066"/>
                    <a:gd name="T42" fmla="*/ 0 w 720"/>
                    <a:gd name="T43" fmla="*/ 0 h 10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0"/>
                    <a:gd name="T67" fmla="*/ 0 h 1066"/>
                    <a:gd name="T68" fmla="*/ 720 w 720"/>
                    <a:gd name="T69" fmla="*/ 1066 h 10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0" h="1066">
                      <a:moveTo>
                        <a:pt x="660" y="1059"/>
                      </a:moveTo>
                      <a:lnTo>
                        <a:pt x="0" y="39"/>
                      </a:lnTo>
                      <a:lnTo>
                        <a:pt x="60" y="0"/>
                      </a:lnTo>
                      <a:lnTo>
                        <a:pt x="718" y="1023"/>
                      </a:lnTo>
                      <a:lnTo>
                        <a:pt x="719" y="1026"/>
                      </a:lnTo>
                      <a:lnTo>
                        <a:pt x="720" y="1031"/>
                      </a:lnTo>
                      <a:lnTo>
                        <a:pt x="719" y="1035"/>
                      </a:lnTo>
                      <a:lnTo>
                        <a:pt x="716" y="1040"/>
                      </a:lnTo>
                      <a:lnTo>
                        <a:pt x="714" y="1045"/>
                      </a:lnTo>
                      <a:lnTo>
                        <a:pt x="710" y="1050"/>
                      </a:lnTo>
                      <a:lnTo>
                        <a:pt x="705" y="1055"/>
                      </a:lnTo>
                      <a:lnTo>
                        <a:pt x="701" y="1058"/>
                      </a:lnTo>
                      <a:lnTo>
                        <a:pt x="694" y="1061"/>
                      </a:lnTo>
                      <a:lnTo>
                        <a:pt x="688" y="1064"/>
                      </a:lnTo>
                      <a:lnTo>
                        <a:pt x="682" y="1066"/>
                      </a:lnTo>
                      <a:lnTo>
                        <a:pt x="677" y="1066"/>
                      </a:lnTo>
                      <a:lnTo>
                        <a:pt x="671" y="1066"/>
                      </a:lnTo>
                      <a:lnTo>
                        <a:pt x="667" y="1065"/>
                      </a:lnTo>
                      <a:lnTo>
                        <a:pt x="663" y="1062"/>
                      </a:lnTo>
                      <a:lnTo>
                        <a:pt x="660" y="105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13" name="Freeform 319"/>
                <p:cNvSpPr>
                  <a:spLocks/>
                </p:cNvSpPr>
                <p:nvPr/>
              </p:nvSpPr>
              <p:spPr bwMode="auto">
                <a:xfrm>
                  <a:off x="3588" y="1198"/>
                  <a:ext cx="68" cy="122"/>
                </a:xfrm>
                <a:custGeom>
                  <a:avLst/>
                  <a:gdLst>
                    <a:gd name="T0" fmla="*/ 0 w 684"/>
                    <a:gd name="T1" fmla="*/ 0 h 1122"/>
                    <a:gd name="T2" fmla="*/ 0 w 684"/>
                    <a:gd name="T3" fmla="*/ 0 h 1122"/>
                    <a:gd name="T4" fmla="*/ 0 w 684"/>
                    <a:gd name="T5" fmla="*/ 0 h 1122"/>
                    <a:gd name="T6" fmla="*/ 0 w 684"/>
                    <a:gd name="T7" fmla="*/ 0 h 1122"/>
                    <a:gd name="T8" fmla="*/ 0 w 684"/>
                    <a:gd name="T9" fmla="*/ 0 h 1122"/>
                    <a:gd name="T10" fmla="*/ 0 w 684"/>
                    <a:gd name="T11" fmla="*/ 0 h 1122"/>
                    <a:gd name="T12" fmla="*/ 0 w 684"/>
                    <a:gd name="T13" fmla="*/ 0 h 1122"/>
                    <a:gd name="T14" fmla="*/ 0 w 684"/>
                    <a:gd name="T15" fmla="*/ 0 h 1122"/>
                    <a:gd name="T16" fmla="*/ 0 w 684"/>
                    <a:gd name="T17" fmla="*/ 0 h 1122"/>
                    <a:gd name="T18" fmla="*/ 0 w 684"/>
                    <a:gd name="T19" fmla="*/ 0 h 1122"/>
                    <a:gd name="T20" fmla="*/ 0 w 684"/>
                    <a:gd name="T21" fmla="*/ 0 h 1122"/>
                    <a:gd name="T22" fmla="*/ 0 w 684"/>
                    <a:gd name="T23" fmla="*/ 0 h 1122"/>
                    <a:gd name="T24" fmla="*/ 0 w 684"/>
                    <a:gd name="T25" fmla="*/ 0 h 1122"/>
                    <a:gd name="T26" fmla="*/ 0 w 684"/>
                    <a:gd name="T27" fmla="*/ 0 h 1122"/>
                    <a:gd name="T28" fmla="*/ 0 w 684"/>
                    <a:gd name="T29" fmla="*/ 0 h 1122"/>
                    <a:gd name="T30" fmla="*/ 0 w 684"/>
                    <a:gd name="T31" fmla="*/ 0 h 1122"/>
                    <a:gd name="T32" fmla="*/ 0 w 684"/>
                    <a:gd name="T33" fmla="*/ 0 h 1122"/>
                    <a:gd name="T34" fmla="*/ 0 w 684"/>
                    <a:gd name="T35" fmla="*/ 0 h 1122"/>
                    <a:gd name="T36" fmla="*/ 0 w 684"/>
                    <a:gd name="T37" fmla="*/ 0 h 1122"/>
                    <a:gd name="T38" fmla="*/ 0 w 684"/>
                    <a:gd name="T39" fmla="*/ 0 h 1122"/>
                    <a:gd name="T40" fmla="*/ 0 w 684"/>
                    <a:gd name="T41" fmla="*/ 0 h 1122"/>
                    <a:gd name="T42" fmla="*/ 0 w 684"/>
                    <a:gd name="T43" fmla="*/ 0 h 1122"/>
                    <a:gd name="T44" fmla="*/ 0 w 684"/>
                    <a:gd name="T45" fmla="*/ 0 h 1122"/>
                    <a:gd name="T46" fmla="*/ 0 w 684"/>
                    <a:gd name="T47" fmla="*/ 0 h 1122"/>
                    <a:gd name="T48" fmla="*/ 0 w 684"/>
                    <a:gd name="T49" fmla="*/ 0 h 1122"/>
                    <a:gd name="T50" fmla="*/ 0 w 684"/>
                    <a:gd name="T51" fmla="*/ 0 h 1122"/>
                    <a:gd name="T52" fmla="*/ 0 w 684"/>
                    <a:gd name="T53" fmla="*/ 0 h 1122"/>
                    <a:gd name="T54" fmla="*/ 0 w 684"/>
                    <a:gd name="T55" fmla="*/ 0 h 1122"/>
                    <a:gd name="T56" fmla="*/ 0 w 684"/>
                    <a:gd name="T57" fmla="*/ 0 h 1122"/>
                    <a:gd name="T58" fmla="*/ 0 w 684"/>
                    <a:gd name="T59" fmla="*/ 0 h 1122"/>
                    <a:gd name="T60" fmla="*/ 0 w 684"/>
                    <a:gd name="T61" fmla="*/ 0 h 1122"/>
                    <a:gd name="T62" fmla="*/ 0 w 684"/>
                    <a:gd name="T63" fmla="*/ 0 h 1122"/>
                    <a:gd name="T64" fmla="*/ 0 w 684"/>
                    <a:gd name="T65" fmla="*/ 0 h 1122"/>
                    <a:gd name="T66" fmla="*/ 0 w 684"/>
                    <a:gd name="T67" fmla="*/ 0 h 1122"/>
                    <a:gd name="T68" fmla="*/ 0 w 684"/>
                    <a:gd name="T69" fmla="*/ 0 h 1122"/>
                    <a:gd name="T70" fmla="*/ 0 w 684"/>
                    <a:gd name="T71" fmla="*/ 0 h 1122"/>
                    <a:gd name="T72" fmla="*/ 0 w 684"/>
                    <a:gd name="T73" fmla="*/ 0 h 1122"/>
                    <a:gd name="T74" fmla="*/ 0 w 684"/>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4"/>
                    <a:gd name="T115" fmla="*/ 0 h 1122"/>
                    <a:gd name="T116" fmla="*/ 684 w 684"/>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4" h="1122">
                      <a:moveTo>
                        <a:pt x="624" y="1115"/>
                      </a:move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83" y="1080"/>
                      </a:lnTo>
                      <a:lnTo>
                        <a:pt x="684" y="1085"/>
                      </a:lnTo>
                      <a:lnTo>
                        <a:pt x="684" y="1088"/>
                      </a:lnTo>
                      <a:lnTo>
                        <a:pt x="683" y="1094"/>
                      </a:lnTo>
                      <a:lnTo>
                        <a:pt x="681" y="1098"/>
                      </a:lnTo>
                      <a:lnTo>
                        <a:pt x="678" y="1103"/>
                      </a:lnTo>
                      <a:lnTo>
                        <a:pt x="674" y="1107"/>
                      </a:lnTo>
                      <a:lnTo>
                        <a:pt x="669" y="1112"/>
                      </a:lnTo>
                      <a:lnTo>
                        <a:pt x="663" y="1115"/>
                      </a:lnTo>
                      <a:lnTo>
                        <a:pt x="657" y="1119"/>
                      </a:lnTo>
                      <a:lnTo>
                        <a:pt x="652" y="1121"/>
                      </a:lnTo>
                      <a:lnTo>
                        <a:pt x="646" y="1122"/>
                      </a:lnTo>
                      <a:lnTo>
                        <a:pt x="639" y="1122"/>
                      </a:lnTo>
                      <a:lnTo>
                        <a:pt x="635" y="1122"/>
                      </a:lnTo>
                      <a:lnTo>
                        <a:pt x="630" y="1120"/>
                      </a:lnTo>
                      <a:lnTo>
                        <a:pt x="627" y="1118"/>
                      </a:lnTo>
                      <a:lnTo>
                        <a:pt x="624" y="111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14" name="Freeform 320"/>
                <p:cNvSpPr>
                  <a:spLocks/>
                </p:cNvSpPr>
                <p:nvPr/>
              </p:nvSpPr>
              <p:spPr bwMode="auto">
                <a:xfrm>
                  <a:off x="3588" y="1198"/>
                  <a:ext cx="68" cy="122"/>
                </a:xfrm>
                <a:custGeom>
                  <a:avLst/>
                  <a:gdLst>
                    <a:gd name="T0" fmla="*/ 0 w 684"/>
                    <a:gd name="T1" fmla="*/ 0 h 1122"/>
                    <a:gd name="T2" fmla="*/ 0 w 684"/>
                    <a:gd name="T3" fmla="*/ 0 h 1122"/>
                    <a:gd name="T4" fmla="*/ 0 w 684"/>
                    <a:gd name="T5" fmla="*/ 0 h 1122"/>
                    <a:gd name="T6" fmla="*/ 0 w 684"/>
                    <a:gd name="T7" fmla="*/ 0 h 1122"/>
                    <a:gd name="T8" fmla="*/ 0 w 684"/>
                    <a:gd name="T9" fmla="*/ 0 h 1122"/>
                    <a:gd name="T10" fmla="*/ 0 w 684"/>
                    <a:gd name="T11" fmla="*/ 0 h 1122"/>
                    <a:gd name="T12" fmla="*/ 0 w 684"/>
                    <a:gd name="T13" fmla="*/ 0 h 1122"/>
                    <a:gd name="T14" fmla="*/ 0 w 684"/>
                    <a:gd name="T15" fmla="*/ 0 h 1122"/>
                    <a:gd name="T16" fmla="*/ 0 w 684"/>
                    <a:gd name="T17" fmla="*/ 0 h 1122"/>
                    <a:gd name="T18" fmla="*/ 0 w 684"/>
                    <a:gd name="T19" fmla="*/ 0 h 1122"/>
                    <a:gd name="T20" fmla="*/ 0 w 684"/>
                    <a:gd name="T21" fmla="*/ 0 h 1122"/>
                    <a:gd name="T22" fmla="*/ 0 w 684"/>
                    <a:gd name="T23" fmla="*/ 0 h 1122"/>
                    <a:gd name="T24" fmla="*/ 0 w 684"/>
                    <a:gd name="T25" fmla="*/ 0 h 1122"/>
                    <a:gd name="T26" fmla="*/ 0 w 684"/>
                    <a:gd name="T27" fmla="*/ 0 h 1122"/>
                    <a:gd name="T28" fmla="*/ 0 w 684"/>
                    <a:gd name="T29" fmla="*/ 0 h 1122"/>
                    <a:gd name="T30" fmla="*/ 0 w 684"/>
                    <a:gd name="T31" fmla="*/ 0 h 1122"/>
                    <a:gd name="T32" fmla="*/ 0 w 684"/>
                    <a:gd name="T33" fmla="*/ 0 h 1122"/>
                    <a:gd name="T34" fmla="*/ 0 w 684"/>
                    <a:gd name="T35" fmla="*/ 0 h 1122"/>
                    <a:gd name="T36" fmla="*/ 0 w 684"/>
                    <a:gd name="T37" fmla="*/ 0 h 1122"/>
                    <a:gd name="T38" fmla="*/ 0 w 684"/>
                    <a:gd name="T39" fmla="*/ 0 h 1122"/>
                    <a:gd name="T40" fmla="*/ 0 w 684"/>
                    <a:gd name="T41" fmla="*/ 0 h 1122"/>
                    <a:gd name="T42" fmla="*/ 0 w 684"/>
                    <a:gd name="T43" fmla="*/ 0 h 1122"/>
                    <a:gd name="T44" fmla="*/ 0 w 684"/>
                    <a:gd name="T45" fmla="*/ 0 h 1122"/>
                    <a:gd name="T46" fmla="*/ 0 w 684"/>
                    <a:gd name="T47" fmla="*/ 0 h 1122"/>
                    <a:gd name="T48" fmla="*/ 0 w 684"/>
                    <a:gd name="T49" fmla="*/ 0 h 1122"/>
                    <a:gd name="T50" fmla="*/ 0 w 684"/>
                    <a:gd name="T51" fmla="*/ 0 h 1122"/>
                    <a:gd name="T52" fmla="*/ 0 w 684"/>
                    <a:gd name="T53" fmla="*/ 0 h 1122"/>
                    <a:gd name="T54" fmla="*/ 0 w 684"/>
                    <a:gd name="T55" fmla="*/ 0 h 1122"/>
                    <a:gd name="T56" fmla="*/ 0 w 684"/>
                    <a:gd name="T57" fmla="*/ 0 h 1122"/>
                    <a:gd name="T58" fmla="*/ 0 w 684"/>
                    <a:gd name="T59" fmla="*/ 0 h 1122"/>
                    <a:gd name="T60" fmla="*/ 0 w 684"/>
                    <a:gd name="T61" fmla="*/ 0 h 1122"/>
                    <a:gd name="T62" fmla="*/ 0 w 684"/>
                    <a:gd name="T63" fmla="*/ 0 h 1122"/>
                    <a:gd name="T64" fmla="*/ 0 w 684"/>
                    <a:gd name="T65" fmla="*/ 0 h 1122"/>
                    <a:gd name="T66" fmla="*/ 0 w 684"/>
                    <a:gd name="T67" fmla="*/ 0 h 1122"/>
                    <a:gd name="T68" fmla="*/ 0 w 684"/>
                    <a:gd name="T69" fmla="*/ 0 h 1122"/>
                    <a:gd name="T70" fmla="*/ 0 w 684"/>
                    <a:gd name="T71" fmla="*/ 0 h 1122"/>
                    <a:gd name="T72" fmla="*/ 0 w 684"/>
                    <a:gd name="T73" fmla="*/ 0 h 1122"/>
                    <a:gd name="T74" fmla="*/ 0 w 684"/>
                    <a:gd name="T75" fmla="*/ 0 h 11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4"/>
                    <a:gd name="T115" fmla="*/ 0 h 1122"/>
                    <a:gd name="T116" fmla="*/ 684 w 684"/>
                    <a:gd name="T117" fmla="*/ 1122 h 11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4" h="1122">
                      <a:moveTo>
                        <a:pt x="624" y="1115"/>
                      </a:move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83" y="1080"/>
                      </a:lnTo>
                      <a:lnTo>
                        <a:pt x="684" y="1085"/>
                      </a:lnTo>
                      <a:lnTo>
                        <a:pt x="684" y="1088"/>
                      </a:lnTo>
                      <a:lnTo>
                        <a:pt x="683" y="1094"/>
                      </a:lnTo>
                      <a:lnTo>
                        <a:pt x="681" y="1098"/>
                      </a:lnTo>
                      <a:lnTo>
                        <a:pt x="678" y="1103"/>
                      </a:lnTo>
                      <a:lnTo>
                        <a:pt x="674" y="1107"/>
                      </a:lnTo>
                      <a:lnTo>
                        <a:pt x="669" y="1112"/>
                      </a:lnTo>
                      <a:lnTo>
                        <a:pt x="663" y="1115"/>
                      </a:lnTo>
                      <a:lnTo>
                        <a:pt x="657" y="1119"/>
                      </a:lnTo>
                      <a:lnTo>
                        <a:pt x="652" y="1121"/>
                      </a:lnTo>
                      <a:lnTo>
                        <a:pt x="646" y="1122"/>
                      </a:lnTo>
                      <a:lnTo>
                        <a:pt x="639" y="1122"/>
                      </a:lnTo>
                      <a:lnTo>
                        <a:pt x="635" y="1122"/>
                      </a:lnTo>
                      <a:lnTo>
                        <a:pt x="630" y="1120"/>
                      </a:lnTo>
                      <a:lnTo>
                        <a:pt x="627" y="1118"/>
                      </a:lnTo>
                      <a:lnTo>
                        <a:pt x="624" y="1115"/>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15" name="Freeform 321"/>
                <p:cNvSpPr>
                  <a:spLocks/>
                </p:cNvSpPr>
                <p:nvPr/>
              </p:nvSpPr>
              <p:spPr bwMode="auto">
                <a:xfrm>
                  <a:off x="3588" y="1198"/>
                  <a:ext cx="6" cy="5"/>
                </a:xfrm>
                <a:custGeom>
                  <a:avLst/>
                  <a:gdLst>
                    <a:gd name="T0" fmla="*/ 0 w 64"/>
                    <a:gd name="T1" fmla="*/ 0 h 48"/>
                    <a:gd name="T2" fmla="*/ 0 w 64"/>
                    <a:gd name="T3" fmla="*/ 0 h 48"/>
                    <a:gd name="T4" fmla="*/ 0 w 64"/>
                    <a:gd name="T5" fmla="*/ 0 h 48"/>
                    <a:gd name="T6" fmla="*/ 0 w 64"/>
                    <a:gd name="T7" fmla="*/ 0 h 48"/>
                    <a:gd name="T8" fmla="*/ 0 w 64"/>
                    <a:gd name="T9" fmla="*/ 0 h 48"/>
                    <a:gd name="T10" fmla="*/ 0 w 64"/>
                    <a:gd name="T11" fmla="*/ 0 h 48"/>
                    <a:gd name="T12" fmla="*/ 0 w 64"/>
                    <a:gd name="T13" fmla="*/ 0 h 48"/>
                    <a:gd name="T14" fmla="*/ 0 w 64"/>
                    <a:gd name="T15" fmla="*/ 0 h 48"/>
                    <a:gd name="T16" fmla="*/ 0 w 64"/>
                    <a:gd name="T17" fmla="*/ 0 h 48"/>
                    <a:gd name="T18" fmla="*/ 0 w 64"/>
                    <a:gd name="T19" fmla="*/ 0 h 48"/>
                    <a:gd name="T20" fmla="*/ 0 w 64"/>
                    <a:gd name="T21" fmla="*/ 0 h 48"/>
                    <a:gd name="T22" fmla="*/ 0 w 64"/>
                    <a:gd name="T23" fmla="*/ 0 h 48"/>
                    <a:gd name="T24" fmla="*/ 0 w 64"/>
                    <a:gd name="T25" fmla="*/ 0 h 48"/>
                    <a:gd name="T26" fmla="*/ 0 w 64"/>
                    <a:gd name="T27" fmla="*/ 0 h 48"/>
                    <a:gd name="T28" fmla="*/ 0 w 64"/>
                    <a:gd name="T29" fmla="*/ 0 h 48"/>
                    <a:gd name="T30" fmla="*/ 0 w 64"/>
                    <a:gd name="T31" fmla="*/ 0 h 48"/>
                    <a:gd name="T32" fmla="*/ 0 w 64"/>
                    <a:gd name="T33" fmla="*/ 0 h 48"/>
                    <a:gd name="T34" fmla="*/ 0 w 64"/>
                    <a:gd name="T35" fmla="*/ 0 h 48"/>
                    <a:gd name="T36" fmla="*/ 0 w 64"/>
                    <a:gd name="T37" fmla="*/ 0 h 48"/>
                    <a:gd name="T38" fmla="*/ 0 w 64"/>
                    <a:gd name="T39" fmla="*/ 0 h 48"/>
                    <a:gd name="T40" fmla="*/ 0 w 64"/>
                    <a:gd name="T41" fmla="*/ 0 h 48"/>
                    <a:gd name="T42" fmla="*/ 0 w 64"/>
                    <a:gd name="T43" fmla="*/ 0 h 48"/>
                    <a:gd name="T44" fmla="*/ 0 w 64"/>
                    <a:gd name="T45" fmla="*/ 0 h 48"/>
                    <a:gd name="T46" fmla="*/ 0 w 64"/>
                    <a:gd name="T47" fmla="*/ 0 h 48"/>
                    <a:gd name="T48" fmla="*/ 0 w 64"/>
                    <a:gd name="T49" fmla="*/ 0 h 48"/>
                    <a:gd name="T50" fmla="*/ 0 w 64"/>
                    <a:gd name="T51" fmla="*/ 0 h 48"/>
                    <a:gd name="T52" fmla="*/ 0 w 64"/>
                    <a:gd name="T53" fmla="*/ 0 h 48"/>
                    <a:gd name="T54" fmla="*/ 0 w 64"/>
                    <a:gd name="T55" fmla="*/ 0 h 48"/>
                    <a:gd name="T56" fmla="*/ 0 w 64"/>
                    <a:gd name="T57" fmla="*/ 0 h 48"/>
                    <a:gd name="T58" fmla="*/ 0 w 64"/>
                    <a:gd name="T59" fmla="*/ 0 h 48"/>
                    <a:gd name="T60" fmla="*/ 0 w 64"/>
                    <a:gd name="T61" fmla="*/ 0 h 48"/>
                    <a:gd name="T62" fmla="*/ 0 w 64"/>
                    <a:gd name="T63" fmla="*/ 0 h 48"/>
                    <a:gd name="T64" fmla="*/ 0 w 64"/>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48"/>
                    <a:gd name="T101" fmla="*/ 64 w 64"/>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48">
                      <a:moveTo>
                        <a:pt x="42" y="42"/>
                      </a:moveTo>
                      <a:lnTo>
                        <a:pt x="35" y="44"/>
                      </a:lnTo>
                      <a:lnTo>
                        <a:pt x="29" y="47"/>
                      </a:lnTo>
                      <a:lnTo>
                        <a:pt x="22" y="48"/>
                      </a:lnTo>
                      <a:lnTo>
                        <a:pt x="17" y="48"/>
                      </a:lnTo>
                      <a:lnTo>
                        <a:pt x="12" y="48"/>
                      </a:lnTo>
                      <a:lnTo>
                        <a:pt x="8" y="47"/>
                      </a:lnTo>
                      <a:lnTo>
                        <a:pt x="3" y="45"/>
                      </a:ln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4" y="10"/>
                      </a:lnTo>
                      <a:lnTo>
                        <a:pt x="64" y="14"/>
                      </a:lnTo>
                      <a:lnTo>
                        <a:pt x="63" y="19"/>
                      </a:lnTo>
                      <a:lnTo>
                        <a:pt x="61" y="23"/>
                      </a:lnTo>
                      <a:lnTo>
                        <a:pt x="57" y="28"/>
                      </a:lnTo>
                      <a:lnTo>
                        <a:pt x="53" y="34"/>
                      </a:lnTo>
                      <a:lnTo>
                        <a:pt x="47" y="37"/>
                      </a:lnTo>
                      <a:lnTo>
                        <a:pt x="42" y="4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16" name="Freeform 322"/>
                <p:cNvSpPr>
                  <a:spLocks/>
                </p:cNvSpPr>
                <p:nvPr/>
              </p:nvSpPr>
              <p:spPr bwMode="auto">
                <a:xfrm>
                  <a:off x="3588" y="1198"/>
                  <a:ext cx="6" cy="5"/>
                </a:xfrm>
                <a:custGeom>
                  <a:avLst/>
                  <a:gdLst>
                    <a:gd name="T0" fmla="*/ 0 w 64"/>
                    <a:gd name="T1" fmla="*/ 0 h 48"/>
                    <a:gd name="T2" fmla="*/ 0 w 64"/>
                    <a:gd name="T3" fmla="*/ 0 h 48"/>
                    <a:gd name="T4" fmla="*/ 0 w 64"/>
                    <a:gd name="T5" fmla="*/ 0 h 48"/>
                    <a:gd name="T6" fmla="*/ 0 w 64"/>
                    <a:gd name="T7" fmla="*/ 0 h 48"/>
                    <a:gd name="T8" fmla="*/ 0 w 64"/>
                    <a:gd name="T9" fmla="*/ 0 h 48"/>
                    <a:gd name="T10" fmla="*/ 0 w 64"/>
                    <a:gd name="T11" fmla="*/ 0 h 48"/>
                    <a:gd name="T12" fmla="*/ 0 w 64"/>
                    <a:gd name="T13" fmla="*/ 0 h 48"/>
                    <a:gd name="T14" fmla="*/ 0 w 64"/>
                    <a:gd name="T15" fmla="*/ 0 h 48"/>
                    <a:gd name="T16" fmla="*/ 0 w 64"/>
                    <a:gd name="T17" fmla="*/ 0 h 48"/>
                    <a:gd name="T18" fmla="*/ 0 w 64"/>
                    <a:gd name="T19" fmla="*/ 0 h 48"/>
                    <a:gd name="T20" fmla="*/ 0 w 64"/>
                    <a:gd name="T21" fmla="*/ 0 h 48"/>
                    <a:gd name="T22" fmla="*/ 0 w 64"/>
                    <a:gd name="T23" fmla="*/ 0 h 48"/>
                    <a:gd name="T24" fmla="*/ 0 w 64"/>
                    <a:gd name="T25" fmla="*/ 0 h 48"/>
                    <a:gd name="T26" fmla="*/ 0 w 64"/>
                    <a:gd name="T27" fmla="*/ 0 h 48"/>
                    <a:gd name="T28" fmla="*/ 0 w 64"/>
                    <a:gd name="T29" fmla="*/ 0 h 48"/>
                    <a:gd name="T30" fmla="*/ 0 w 64"/>
                    <a:gd name="T31" fmla="*/ 0 h 48"/>
                    <a:gd name="T32" fmla="*/ 0 w 64"/>
                    <a:gd name="T33" fmla="*/ 0 h 48"/>
                    <a:gd name="T34" fmla="*/ 0 w 64"/>
                    <a:gd name="T35" fmla="*/ 0 h 48"/>
                    <a:gd name="T36" fmla="*/ 0 w 64"/>
                    <a:gd name="T37" fmla="*/ 0 h 48"/>
                    <a:gd name="T38" fmla="*/ 0 w 64"/>
                    <a:gd name="T39" fmla="*/ 0 h 48"/>
                    <a:gd name="T40" fmla="*/ 0 w 64"/>
                    <a:gd name="T41" fmla="*/ 0 h 48"/>
                    <a:gd name="T42" fmla="*/ 0 w 64"/>
                    <a:gd name="T43" fmla="*/ 0 h 48"/>
                    <a:gd name="T44" fmla="*/ 0 w 64"/>
                    <a:gd name="T45" fmla="*/ 0 h 48"/>
                    <a:gd name="T46" fmla="*/ 0 w 64"/>
                    <a:gd name="T47" fmla="*/ 0 h 48"/>
                    <a:gd name="T48" fmla="*/ 0 w 64"/>
                    <a:gd name="T49" fmla="*/ 0 h 48"/>
                    <a:gd name="T50" fmla="*/ 0 w 64"/>
                    <a:gd name="T51" fmla="*/ 0 h 48"/>
                    <a:gd name="T52" fmla="*/ 0 w 64"/>
                    <a:gd name="T53" fmla="*/ 0 h 48"/>
                    <a:gd name="T54" fmla="*/ 0 w 64"/>
                    <a:gd name="T55" fmla="*/ 0 h 48"/>
                    <a:gd name="T56" fmla="*/ 0 w 64"/>
                    <a:gd name="T57" fmla="*/ 0 h 48"/>
                    <a:gd name="T58" fmla="*/ 0 w 64"/>
                    <a:gd name="T59" fmla="*/ 0 h 48"/>
                    <a:gd name="T60" fmla="*/ 0 w 64"/>
                    <a:gd name="T61" fmla="*/ 0 h 48"/>
                    <a:gd name="T62" fmla="*/ 0 w 64"/>
                    <a:gd name="T63" fmla="*/ 0 h 48"/>
                    <a:gd name="T64" fmla="*/ 0 w 64"/>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48"/>
                    <a:gd name="T101" fmla="*/ 64 w 64"/>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48">
                      <a:moveTo>
                        <a:pt x="42" y="42"/>
                      </a:moveTo>
                      <a:lnTo>
                        <a:pt x="35" y="44"/>
                      </a:lnTo>
                      <a:lnTo>
                        <a:pt x="29" y="47"/>
                      </a:lnTo>
                      <a:lnTo>
                        <a:pt x="22" y="48"/>
                      </a:lnTo>
                      <a:lnTo>
                        <a:pt x="17" y="48"/>
                      </a:lnTo>
                      <a:lnTo>
                        <a:pt x="12" y="48"/>
                      </a:lnTo>
                      <a:lnTo>
                        <a:pt x="8" y="47"/>
                      </a:lnTo>
                      <a:lnTo>
                        <a:pt x="3" y="45"/>
                      </a:lnTo>
                      <a:lnTo>
                        <a:pt x="1" y="42"/>
                      </a:lnTo>
                      <a:lnTo>
                        <a:pt x="0" y="38"/>
                      </a:lnTo>
                      <a:lnTo>
                        <a:pt x="0" y="35"/>
                      </a:lnTo>
                      <a:lnTo>
                        <a:pt x="1" y="29"/>
                      </a:lnTo>
                      <a:lnTo>
                        <a:pt x="3" y="25"/>
                      </a:lnTo>
                      <a:lnTo>
                        <a:pt x="6" y="20"/>
                      </a:lnTo>
                      <a:lnTo>
                        <a:pt x="11" y="15"/>
                      </a:lnTo>
                      <a:lnTo>
                        <a:pt x="15" y="11"/>
                      </a:lnTo>
                      <a:lnTo>
                        <a:pt x="22" y="8"/>
                      </a:lnTo>
                      <a:lnTo>
                        <a:pt x="28" y="4"/>
                      </a:lnTo>
                      <a:lnTo>
                        <a:pt x="35" y="2"/>
                      </a:lnTo>
                      <a:lnTo>
                        <a:pt x="40" y="1"/>
                      </a:lnTo>
                      <a:lnTo>
                        <a:pt x="46" y="0"/>
                      </a:lnTo>
                      <a:lnTo>
                        <a:pt x="52" y="0"/>
                      </a:lnTo>
                      <a:lnTo>
                        <a:pt x="56" y="1"/>
                      </a:lnTo>
                      <a:lnTo>
                        <a:pt x="60" y="3"/>
                      </a:lnTo>
                      <a:lnTo>
                        <a:pt x="62" y="6"/>
                      </a:lnTo>
                      <a:lnTo>
                        <a:pt x="64" y="10"/>
                      </a:lnTo>
                      <a:lnTo>
                        <a:pt x="64" y="14"/>
                      </a:lnTo>
                      <a:lnTo>
                        <a:pt x="63" y="19"/>
                      </a:lnTo>
                      <a:lnTo>
                        <a:pt x="61" y="23"/>
                      </a:lnTo>
                      <a:lnTo>
                        <a:pt x="57" y="28"/>
                      </a:lnTo>
                      <a:lnTo>
                        <a:pt x="53" y="34"/>
                      </a:lnTo>
                      <a:lnTo>
                        <a:pt x="47" y="37"/>
                      </a:lnTo>
                      <a:lnTo>
                        <a:pt x="42" y="42"/>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17" name="Freeform 323"/>
                <p:cNvSpPr>
                  <a:spLocks/>
                </p:cNvSpPr>
                <p:nvPr/>
              </p:nvSpPr>
              <p:spPr bwMode="auto">
                <a:xfrm>
                  <a:off x="3781" y="1199"/>
                  <a:ext cx="67" cy="110"/>
                </a:xfrm>
                <a:custGeom>
                  <a:avLst/>
                  <a:gdLst>
                    <a:gd name="T0" fmla="*/ 0 w 667"/>
                    <a:gd name="T1" fmla="*/ 0 h 1004"/>
                    <a:gd name="T2" fmla="*/ 0 w 667"/>
                    <a:gd name="T3" fmla="*/ 0 h 1004"/>
                    <a:gd name="T4" fmla="*/ 0 w 667"/>
                    <a:gd name="T5" fmla="*/ 0 h 1004"/>
                    <a:gd name="T6" fmla="*/ 0 w 667"/>
                    <a:gd name="T7" fmla="*/ 0 h 1004"/>
                    <a:gd name="T8" fmla="*/ 0 w 667"/>
                    <a:gd name="T9" fmla="*/ 0 h 1004"/>
                    <a:gd name="T10" fmla="*/ 0 w 667"/>
                    <a:gd name="T11" fmla="*/ 0 h 1004"/>
                    <a:gd name="T12" fmla="*/ 0 w 667"/>
                    <a:gd name="T13" fmla="*/ 0 h 1004"/>
                    <a:gd name="T14" fmla="*/ 0 w 667"/>
                    <a:gd name="T15" fmla="*/ 0 h 1004"/>
                    <a:gd name="T16" fmla="*/ 0 w 667"/>
                    <a:gd name="T17" fmla="*/ 0 h 1004"/>
                    <a:gd name="T18" fmla="*/ 0 w 667"/>
                    <a:gd name="T19" fmla="*/ 0 h 1004"/>
                    <a:gd name="T20" fmla="*/ 0 w 667"/>
                    <a:gd name="T21" fmla="*/ 0 h 1004"/>
                    <a:gd name="T22" fmla="*/ 0 w 667"/>
                    <a:gd name="T23" fmla="*/ 0 h 1004"/>
                    <a:gd name="T24" fmla="*/ 0 w 667"/>
                    <a:gd name="T25" fmla="*/ 0 h 1004"/>
                    <a:gd name="T26" fmla="*/ 0 w 667"/>
                    <a:gd name="T27" fmla="*/ 0 h 1004"/>
                    <a:gd name="T28" fmla="*/ 0 w 667"/>
                    <a:gd name="T29" fmla="*/ 0 h 1004"/>
                    <a:gd name="T30" fmla="*/ 0 w 667"/>
                    <a:gd name="T31" fmla="*/ 0 h 1004"/>
                    <a:gd name="T32" fmla="*/ 0 w 667"/>
                    <a:gd name="T33" fmla="*/ 0 h 1004"/>
                    <a:gd name="T34" fmla="*/ 0 w 667"/>
                    <a:gd name="T35" fmla="*/ 0 h 1004"/>
                    <a:gd name="T36" fmla="*/ 0 w 667"/>
                    <a:gd name="T37" fmla="*/ 0 h 1004"/>
                    <a:gd name="T38" fmla="*/ 0 w 667"/>
                    <a:gd name="T39" fmla="*/ 0 h 1004"/>
                    <a:gd name="T40" fmla="*/ 0 w 667"/>
                    <a:gd name="T41" fmla="*/ 0 h 1004"/>
                    <a:gd name="T42" fmla="*/ 0 w 667"/>
                    <a:gd name="T43" fmla="*/ 0 h 10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7"/>
                    <a:gd name="T67" fmla="*/ 0 h 1004"/>
                    <a:gd name="T68" fmla="*/ 667 w 667"/>
                    <a:gd name="T69" fmla="*/ 1004 h 10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7" h="1004">
                      <a:moveTo>
                        <a:pt x="60" y="8"/>
                      </a:moveTo>
                      <a:lnTo>
                        <a:pt x="667" y="967"/>
                      </a:lnTo>
                      <a:lnTo>
                        <a:pt x="607" y="1004"/>
                      </a:lnTo>
                      <a:lnTo>
                        <a:pt x="2" y="44"/>
                      </a:lnTo>
                      <a:lnTo>
                        <a:pt x="1" y="40"/>
                      </a:lnTo>
                      <a:lnTo>
                        <a:pt x="0" y="36"/>
                      </a:lnTo>
                      <a:lnTo>
                        <a:pt x="1" y="30"/>
                      </a:lnTo>
                      <a:lnTo>
                        <a:pt x="2" y="26"/>
                      </a:lnTo>
                      <a:lnTo>
                        <a:pt x="6" y="20"/>
                      </a:lnTo>
                      <a:lnTo>
                        <a:pt x="9" y="15"/>
                      </a:lnTo>
                      <a:lnTo>
                        <a:pt x="14" y="11"/>
                      </a:lnTo>
                      <a:lnTo>
                        <a:pt x="19" y="6"/>
                      </a:lnTo>
                      <a:lnTo>
                        <a:pt x="25" y="3"/>
                      </a:lnTo>
                      <a:lnTo>
                        <a:pt x="32" y="1"/>
                      </a:lnTo>
                      <a:lnTo>
                        <a:pt x="37" y="0"/>
                      </a:lnTo>
                      <a:lnTo>
                        <a:pt x="43" y="0"/>
                      </a:lnTo>
                      <a:lnTo>
                        <a:pt x="49" y="1"/>
                      </a:lnTo>
                      <a:lnTo>
                        <a:pt x="53" y="2"/>
                      </a:lnTo>
                      <a:lnTo>
                        <a:pt x="58" y="4"/>
                      </a:lnTo>
                      <a:lnTo>
                        <a:pt x="60"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18" name="Freeform 324"/>
                <p:cNvSpPr>
                  <a:spLocks/>
                </p:cNvSpPr>
                <p:nvPr/>
              </p:nvSpPr>
              <p:spPr bwMode="auto">
                <a:xfrm>
                  <a:off x="3781" y="1199"/>
                  <a:ext cx="67" cy="110"/>
                </a:xfrm>
                <a:custGeom>
                  <a:avLst/>
                  <a:gdLst>
                    <a:gd name="T0" fmla="*/ 0 w 667"/>
                    <a:gd name="T1" fmla="*/ 0 h 1004"/>
                    <a:gd name="T2" fmla="*/ 0 w 667"/>
                    <a:gd name="T3" fmla="*/ 0 h 1004"/>
                    <a:gd name="T4" fmla="*/ 0 w 667"/>
                    <a:gd name="T5" fmla="*/ 0 h 1004"/>
                    <a:gd name="T6" fmla="*/ 0 w 667"/>
                    <a:gd name="T7" fmla="*/ 0 h 1004"/>
                    <a:gd name="T8" fmla="*/ 0 w 667"/>
                    <a:gd name="T9" fmla="*/ 0 h 1004"/>
                    <a:gd name="T10" fmla="*/ 0 w 667"/>
                    <a:gd name="T11" fmla="*/ 0 h 1004"/>
                    <a:gd name="T12" fmla="*/ 0 w 667"/>
                    <a:gd name="T13" fmla="*/ 0 h 1004"/>
                    <a:gd name="T14" fmla="*/ 0 w 667"/>
                    <a:gd name="T15" fmla="*/ 0 h 1004"/>
                    <a:gd name="T16" fmla="*/ 0 w 667"/>
                    <a:gd name="T17" fmla="*/ 0 h 1004"/>
                    <a:gd name="T18" fmla="*/ 0 w 667"/>
                    <a:gd name="T19" fmla="*/ 0 h 1004"/>
                    <a:gd name="T20" fmla="*/ 0 w 667"/>
                    <a:gd name="T21" fmla="*/ 0 h 1004"/>
                    <a:gd name="T22" fmla="*/ 0 w 667"/>
                    <a:gd name="T23" fmla="*/ 0 h 1004"/>
                    <a:gd name="T24" fmla="*/ 0 w 667"/>
                    <a:gd name="T25" fmla="*/ 0 h 1004"/>
                    <a:gd name="T26" fmla="*/ 0 w 667"/>
                    <a:gd name="T27" fmla="*/ 0 h 1004"/>
                    <a:gd name="T28" fmla="*/ 0 w 667"/>
                    <a:gd name="T29" fmla="*/ 0 h 1004"/>
                    <a:gd name="T30" fmla="*/ 0 w 667"/>
                    <a:gd name="T31" fmla="*/ 0 h 1004"/>
                    <a:gd name="T32" fmla="*/ 0 w 667"/>
                    <a:gd name="T33" fmla="*/ 0 h 1004"/>
                    <a:gd name="T34" fmla="*/ 0 w 667"/>
                    <a:gd name="T35" fmla="*/ 0 h 1004"/>
                    <a:gd name="T36" fmla="*/ 0 w 667"/>
                    <a:gd name="T37" fmla="*/ 0 h 1004"/>
                    <a:gd name="T38" fmla="*/ 0 w 667"/>
                    <a:gd name="T39" fmla="*/ 0 h 1004"/>
                    <a:gd name="T40" fmla="*/ 0 w 667"/>
                    <a:gd name="T41" fmla="*/ 0 h 1004"/>
                    <a:gd name="T42" fmla="*/ 0 w 667"/>
                    <a:gd name="T43" fmla="*/ 0 h 10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67"/>
                    <a:gd name="T67" fmla="*/ 0 h 1004"/>
                    <a:gd name="T68" fmla="*/ 667 w 667"/>
                    <a:gd name="T69" fmla="*/ 1004 h 10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67" h="1004">
                      <a:moveTo>
                        <a:pt x="60" y="8"/>
                      </a:moveTo>
                      <a:lnTo>
                        <a:pt x="667" y="967"/>
                      </a:lnTo>
                      <a:lnTo>
                        <a:pt x="607" y="1004"/>
                      </a:lnTo>
                      <a:lnTo>
                        <a:pt x="2" y="44"/>
                      </a:lnTo>
                      <a:lnTo>
                        <a:pt x="1" y="40"/>
                      </a:lnTo>
                      <a:lnTo>
                        <a:pt x="0" y="36"/>
                      </a:lnTo>
                      <a:lnTo>
                        <a:pt x="1" y="30"/>
                      </a:lnTo>
                      <a:lnTo>
                        <a:pt x="2" y="26"/>
                      </a:lnTo>
                      <a:lnTo>
                        <a:pt x="6" y="20"/>
                      </a:lnTo>
                      <a:lnTo>
                        <a:pt x="9" y="15"/>
                      </a:lnTo>
                      <a:lnTo>
                        <a:pt x="14" y="11"/>
                      </a:lnTo>
                      <a:lnTo>
                        <a:pt x="19" y="6"/>
                      </a:lnTo>
                      <a:lnTo>
                        <a:pt x="25" y="3"/>
                      </a:lnTo>
                      <a:lnTo>
                        <a:pt x="32" y="1"/>
                      </a:lnTo>
                      <a:lnTo>
                        <a:pt x="37" y="0"/>
                      </a:lnTo>
                      <a:lnTo>
                        <a:pt x="43" y="0"/>
                      </a:lnTo>
                      <a:lnTo>
                        <a:pt x="49" y="1"/>
                      </a:lnTo>
                      <a:lnTo>
                        <a:pt x="53" y="2"/>
                      </a:lnTo>
                      <a:lnTo>
                        <a:pt x="58" y="4"/>
                      </a:lnTo>
                      <a:lnTo>
                        <a:pt x="60"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19" name="Freeform 325"/>
                <p:cNvSpPr>
                  <a:spLocks/>
                </p:cNvSpPr>
                <p:nvPr/>
              </p:nvSpPr>
              <p:spPr bwMode="auto">
                <a:xfrm>
                  <a:off x="3225" y="1796"/>
                  <a:ext cx="113" cy="124"/>
                </a:xfrm>
                <a:custGeom>
                  <a:avLst/>
                  <a:gdLst>
                    <a:gd name="T0" fmla="*/ 0 w 1115"/>
                    <a:gd name="T1" fmla="*/ 0 h 1134"/>
                    <a:gd name="T2" fmla="*/ 0 w 1115"/>
                    <a:gd name="T3" fmla="*/ 0 h 1134"/>
                    <a:gd name="T4" fmla="*/ 0 w 1115"/>
                    <a:gd name="T5" fmla="*/ 0 h 1134"/>
                    <a:gd name="T6" fmla="*/ 0 w 1115"/>
                    <a:gd name="T7" fmla="*/ 0 h 1134"/>
                    <a:gd name="T8" fmla="*/ 0 w 1115"/>
                    <a:gd name="T9" fmla="*/ 0 h 1134"/>
                    <a:gd name="T10" fmla="*/ 0 w 1115"/>
                    <a:gd name="T11" fmla="*/ 0 h 1134"/>
                    <a:gd name="T12" fmla="*/ 0 w 1115"/>
                    <a:gd name="T13" fmla="*/ 0 h 1134"/>
                    <a:gd name="T14" fmla="*/ 0 w 1115"/>
                    <a:gd name="T15" fmla="*/ 0 h 1134"/>
                    <a:gd name="T16" fmla="*/ 0 w 1115"/>
                    <a:gd name="T17" fmla="*/ 0 h 1134"/>
                    <a:gd name="T18" fmla="*/ 0 w 1115"/>
                    <a:gd name="T19" fmla="*/ 0 h 1134"/>
                    <a:gd name="T20" fmla="*/ 0 w 1115"/>
                    <a:gd name="T21" fmla="*/ 0 h 1134"/>
                    <a:gd name="T22" fmla="*/ 0 w 1115"/>
                    <a:gd name="T23" fmla="*/ 0 h 1134"/>
                    <a:gd name="T24" fmla="*/ 0 w 1115"/>
                    <a:gd name="T25" fmla="*/ 0 h 1134"/>
                    <a:gd name="T26" fmla="*/ 0 w 1115"/>
                    <a:gd name="T27" fmla="*/ 0 h 1134"/>
                    <a:gd name="T28" fmla="*/ 0 w 1115"/>
                    <a:gd name="T29" fmla="*/ 0 h 1134"/>
                    <a:gd name="T30" fmla="*/ 0 w 1115"/>
                    <a:gd name="T31" fmla="*/ 0 h 1134"/>
                    <a:gd name="T32" fmla="*/ 0 w 1115"/>
                    <a:gd name="T33" fmla="*/ 0 h 1134"/>
                    <a:gd name="T34" fmla="*/ 0 w 1115"/>
                    <a:gd name="T35" fmla="*/ 0 h 1134"/>
                    <a:gd name="T36" fmla="*/ 0 w 1115"/>
                    <a:gd name="T37" fmla="*/ 0 h 1134"/>
                    <a:gd name="T38" fmla="*/ 0 w 1115"/>
                    <a:gd name="T39" fmla="*/ 0 h 1134"/>
                    <a:gd name="T40" fmla="*/ 0 w 1115"/>
                    <a:gd name="T41" fmla="*/ 0 h 1134"/>
                    <a:gd name="T42" fmla="*/ 0 w 1115"/>
                    <a:gd name="T43" fmla="*/ 0 h 1134"/>
                    <a:gd name="T44" fmla="*/ 0 w 1115"/>
                    <a:gd name="T45" fmla="*/ 0 h 1134"/>
                    <a:gd name="T46" fmla="*/ 0 w 1115"/>
                    <a:gd name="T47" fmla="*/ 0 h 1134"/>
                    <a:gd name="T48" fmla="*/ 0 w 1115"/>
                    <a:gd name="T49" fmla="*/ 0 h 1134"/>
                    <a:gd name="T50" fmla="*/ 0 w 1115"/>
                    <a:gd name="T51" fmla="*/ 0 h 1134"/>
                    <a:gd name="T52" fmla="*/ 0 w 1115"/>
                    <a:gd name="T53" fmla="*/ 0 h 1134"/>
                    <a:gd name="T54" fmla="*/ 0 w 1115"/>
                    <a:gd name="T55" fmla="*/ 0 h 1134"/>
                    <a:gd name="T56" fmla="*/ 0 w 1115"/>
                    <a:gd name="T57" fmla="*/ 0 h 1134"/>
                    <a:gd name="T58" fmla="*/ 0 w 1115"/>
                    <a:gd name="T59" fmla="*/ 0 h 1134"/>
                    <a:gd name="T60" fmla="*/ 0 w 1115"/>
                    <a:gd name="T61" fmla="*/ 0 h 1134"/>
                    <a:gd name="T62" fmla="*/ 0 w 1115"/>
                    <a:gd name="T63" fmla="*/ 0 h 1134"/>
                    <a:gd name="T64" fmla="*/ 0 w 1115"/>
                    <a:gd name="T65" fmla="*/ 0 h 1134"/>
                    <a:gd name="T66" fmla="*/ 0 w 1115"/>
                    <a:gd name="T67" fmla="*/ 0 h 1134"/>
                    <a:gd name="T68" fmla="*/ 0 w 1115"/>
                    <a:gd name="T69" fmla="*/ 0 h 1134"/>
                    <a:gd name="T70" fmla="*/ 0 w 1115"/>
                    <a:gd name="T71" fmla="*/ 0 h 1134"/>
                    <a:gd name="T72" fmla="*/ 0 w 1115"/>
                    <a:gd name="T73" fmla="*/ 0 h 1134"/>
                    <a:gd name="T74" fmla="*/ 0 w 1115"/>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5"/>
                    <a:gd name="T115" fmla="*/ 0 h 1134"/>
                    <a:gd name="T116" fmla="*/ 1115 w 1115"/>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5" h="1134">
                      <a:moveTo>
                        <a:pt x="0" y="1084"/>
                      </a:moveTo>
                      <a:lnTo>
                        <a:pt x="1064" y="2"/>
                      </a:lnTo>
                      <a:lnTo>
                        <a:pt x="1065" y="0"/>
                      </a:lnTo>
                      <a:lnTo>
                        <a:pt x="1067" y="2"/>
                      </a:lnTo>
                      <a:lnTo>
                        <a:pt x="1070" y="3"/>
                      </a:lnTo>
                      <a:lnTo>
                        <a:pt x="1074" y="5"/>
                      </a:lnTo>
                      <a:lnTo>
                        <a:pt x="1078" y="8"/>
                      </a:lnTo>
                      <a:lnTo>
                        <a:pt x="1083" y="12"/>
                      </a:lnTo>
                      <a:lnTo>
                        <a:pt x="1089" y="16"/>
                      </a:lnTo>
                      <a:lnTo>
                        <a:pt x="1093" y="21"/>
                      </a:lnTo>
                      <a:lnTo>
                        <a:pt x="1098" y="26"/>
                      </a:lnTo>
                      <a:lnTo>
                        <a:pt x="1102" y="31"/>
                      </a:lnTo>
                      <a:lnTo>
                        <a:pt x="1107" y="36"/>
                      </a:lnTo>
                      <a:lnTo>
                        <a:pt x="1110" y="40"/>
                      </a:lnTo>
                      <a:lnTo>
                        <a:pt x="1112" y="44"/>
                      </a:lnTo>
                      <a:lnTo>
                        <a:pt x="1114" y="47"/>
                      </a:lnTo>
                      <a:lnTo>
                        <a:pt x="1115" y="49"/>
                      </a:lnTo>
                      <a:lnTo>
                        <a:pt x="1114" y="50"/>
                      </a:lnTo>
                      <a:lnTo>
                        <a:pt x="51" y="1133"/>
                      </a:lnTo>
                      <a:lnTo>
                        <a:pt x="49" y="1134"/>
                      </a:lnTo>
                      <a:lnTo>
                        <a:pt x="47" y="1134"/>
                      </a:lnTo>
                      <a:lnTo>
                        <a:pt x="43" y="1132"/>
                      </a:lnTo>
                      <a:lnTo>
                        <a:pt x="40" y="1131"/>
                      </a:lnTo>
                      <a:lnTo>
                        <a:pt x="35" y="1127"/>
                      </a:lnTo>
                      <a:lnTo>
                        <a:pt x="30" y="1124"/>
                      </a:lnTo>
                      <a:lnTo>
                        <a:pt x="25" y="1120"/>
                      </a:lnTo>
                      <a:lnTo>
                        <a:pt x="21" y="1115"/>
                      </a:lnTo>
                      <a:lnTo>
                        <a:pt x="15" y="1109"/>
                      </a:lnTo>
                      <a:lnTo>
                        <a:pt x="10" y="1105"/>
                      </a:lnTo>
                      <a:lnTo>
                        <a:pt x="7" y="1100"/>
                      </a:lnTo>
                      <a:lnTo>
                        <a:pt x="4" y="1096"/>
                      </a:lnTo>
                      <a:lnTo>
                        <a:pt x="1" y="1091"/>
                      </a:lnTo>
                      <a:lnTo>
                        <a:pt x="0" y="1088"/>
                      </a:lnTo>
                      <a:lnTo>
                        <a:pt x="0" y="1086"/>
                      </a:lnTo>
                      <a:lnTo>
                        <a:pt x="0" y="108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20" name="Freeform 326"/>
                <p:cNvSpPr>
                  <a:spLocks/>
                </p:cNvSpPr>
                <p:nvPr/>
              </p:nvSpPr>
              <p:spPr bwMode="auto">
                <a:xfrm>
                  <a:off x="3225" y="1796"/>
                  <a:ext cx="113" cy="124"/>
                </a:xfrm>
                <a:custGeom>
                  <a:avLst/>
                  <a:gdLst>
                    <a:gd name="T0" fmla="*/ 0 w 1115"/>
                    <a:gd name="T1" fmla="*/ 0 h 1134"/>
                    <a:gd name="T2" fmla="*/ 0 w 1115"/>
                    <a:gd name="T3" fmla="*/ 0 h 1134"/>
                    <a:gd name="T4" fmla="*/ 0 w 1115"/>
                    <a:gd name="T5" fmla="*/ 0 h 1134"/>
                    <a:gd name="T6" fmla="*/ 0 w 1115"/>
                    <a:gd name="T7" fmla="*/ 0 h 1134"/>
                    <a:gd name="T8" fmla="*/ 0 w 1115"/>
                    <a:gd name="T9" fmla="*/ 0 h 1134"/>
                    <a:gd name="T10" fmla="*/ 0 w 1115"/>
                    <a:gd name="T11" fmla="*/ 0 h 1134"/>
                    <a:gd name="T12" fmla="*/ 0 w 1115"/>
                    <a:gd name="T13" fmla="*/ 0 h 1134"/>
                    <a:gd name="T14" fmla="*/ 0 w 1115"/>
                    <a:gd name="T15" fmla="*/ 0 h 1134"/>
                    <a:gd name="T16" fmla="*/ 0 w 1115"/>
                    <a:gd name="T17" fmla="*/ 0 h 1134"/>
                    <a:gd name="T18" fmla="*/ 0 w 1115"/>
                    <a:gd name="T19" fmla="*/ 0 h 1134"/>
                    <a:gd name="T20" fmla="*/ 0 w 1115"/>
                    <a:gd name="T21" fmla="*/ 0 h 1134"/>
                    <a:gd name="T22" fmla="*/ 0 w 1115"/>
                    <a:gd name="T23" fmla="*/ 0 h 1134"/>
                    <a:gd name="T24" fmla="*/ 0 w 1115"/>
                    <a:gd name="T25" fmla="*/ 0 h 1134"/>
                    <a:gd name="T26" fmla="*/ 0 w 1115"/>
                    <a:gd name="T27" fmla="*/ 0 h 1134"/>
                    <a:gd name="T28" fmla="*/ 0 w 1115"/>
                    <a:gd name="T29" fmla="*/ 0 h 1134"/>
                    <a:gd name="T30" fmla="*/ 0 w 1115"/>
                    <a:gd name="T31" fmla="*/ 0 h 1134"/>
                    <a:gd name="T32" fmla="*/ 0 w 1115"/>
                    <a:gd name="T33" fmla="*/ 0 h 1134"/>
                    <a:gd name="T34" fmla="*/ 0 w 1115"/>
                    <a:gd name="T35" fmla="*/ 0 h 1134"/>
                    <a:gd name="T36" fmla="*/ 0 w 1115"/>
                    <a:gd name="T37" fmla="*/ 0 h 1134"/>
                    <a:gd name="T38" fmla="*/ 0 w 1115"/>
                    <a:gd name="T39" fmla="*/ 0 h 1134"/>
                    <a:gd name="T40" fmla="*/ 0 w 1115"/>
                    <a:gd name="T41" fmla="*/ 0 h 1134"/>
                    <a:gd name="T42" fmla="*/ 0 w 1115"/>
                    <a:gd name="T43" fmla="*/ 0 h 1134"/>
                    <a:gd name="T44" fmla="*/ 0 w 1115"/>
                    <a:gd name="T45" fmla="*/ 0 h 1134"/>
                    <a:gd name="T46" fmla="*/ 0 w 1115"/>
                    <a:gd name="T47" fmla="*/ 0 h 1134"/>
                    <a:gd name="T48" fmla="*/ 0 w 1115"/>
                    <a:gd name="T49" fmla="*/ 0 h 1134"/>
                    <a:gd name="T50" fmla="*/ 0 w 1115"/>
                    <a:gd name="T51" fmla="*/ 0 h 1134"/>
                    <a:gd name="T52" fmla="*/ 0 w 1115"/>
                    <a:gd name="T53" fmla="*/ 0 h 1134"/>
                    <a:gd name="T54" fmla="*/ 0 w 1115"/>
                    <a:gd name="T55" fmla="*/ 0 h 1134"/>
                    <a:gd name="T56" fmla="*/ 0 w 1115"/>
                    <a:gd name="T57" fmla="*/ 0 h 1134"/>
                    <a:gd name="T58" fmla="*/ 0 w 1115"/>
                    <a:gd name="T59" fmla="*/ 0 h 1134"/>
                    <a:gd name="T60" fmla="*/ 0 w 1115"/>
                    <a:gd name="T61" fmla="*/ 0 h 1134"/>
                    <a:gd name="T62" fmla="*/ 0 w 1115"/>
                    <a:gd name="T63" fmla="*/ 0 h 1134"/>
                    <a:gd name="T64" fmla="*/ 0 w 1115"/>
                    <a:gd name="T65" fmla="*/ 0 h 1134"/>
                    <a:gd name="T66" fmla="*/ 0 w 1115"/>
                    <a:gd name="T67" fmla="*/ 0 h 1134"/>
                    <a:gd name="T68" fmla="*/ 0 w 1115"/>
                    <a:gd name="T69" fmla="*/ 0 h 1134"/>
                    <a:gd name="T70" fmla="*/ 0 w 1115"/>
                    <a:gd name="T71" fmla="*/ 0 h 1134"/>
                    <a:gd name="T72" fmla="*/ 0 w 1115"/>
                    <a:gd name="T73" fmla="*/ 0 h 1134"/>
                    <a:gd name="T74" fmla="*/ 0 w 1115"/>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5"/>
                    <a:gd name="T115" fmla="*/ 0 h 1134"/>
                    <a:gd name="T116" fmla="*/ 1115 w 1115"/>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5" h="1134">
                      <a:moveTo>
                        <a:pt x="0" y="1084"/>
                      </a:moveTo>
                      <a:lnTo>
                        <a:pt x="1064" y="2"/>
                      </a:lnTo>
                      <a:lnTo>
                        <a:pt x="1065" y="0"/>
                      </a:lnTo>
                      <a:lnTo>
                        <a:pt x="1067" y="2"/>
                      </a:lnTo>
                      <a:lnTo>
                        <a:pt x="1070" y="3"/>
                      </a:lnTo>
                      <a:lnTo>
                        <a:pt x="1074" y="5"/>
                      </a:lnTo>
                      <a:lnTo>
                        <a:pt x="1078" y="8"/>
                      </a:lnTo>
                      <a:lnTo>
                        <a:pt x="1083" y="12"/>
                      </a:lnTo>
                      <a:lnTo>
                        <a:pt x="1089" y="16"/>
                      </a:lnTo>
                      <a:lnTo>
                        <a:pt x="1093" y="21"/>
                      </a:lnTo>
                      <a:lnTo>
                        <a:pt x="1098" y="26"/>
                      </a:lnTo>
                      <a:lnTo>
                        <a:pt x="1102" y="31"/>
                      </a:lnTo>
                      <a:lnTo>
                        <a:pt x="1107" y="36"/>
                      </a:lnTo>
                      <a:lnTo>
                        <a:pt x="1110" y="40"/>
                      </a:lnTo>
                      <a:lnTo>
                        <a:pt x="1112" y="44"/>
                      </a:lnTo>
                      <a:lnTo>
                        <a:pt x="1114" y="47"/>
                      </a:lnTo>
                      <a:lnTo>
                        <a:pt x="1115" y="49"/>
                      </a:lnTo>
                      <a:lnTo>
                        <a:pt x="1114" y="50"/>
                      </a:lnTo>
                      <a:lnTo>
                        <a:pt x="51" y="1133"/>
                      </a:lnTo>
                      <a:lnTo>
                        <a:pt x="49" y="1134"/>
                      </a:lnTo>
                      <a:lnTo>
                        <a:pt x="47" y="1134"/>
                      </a:lnTo>
                      <a:lnTo>
                        <a:pt x="43" y="1132"/>
                      </a:lnTo>
                      <a:lnTo>
                        <a:pt x="40" y="1131"/>
                      </a:lnTo>
                      <a:lnTo>
                        <a:pt x="35" y="1127"/>
                      </a:lnTo>
                      <a:lnTo>
                        <a:pt x="30" y="1124"/>
                      </a:lnTo>
                      <a:lnTo>
                        <a:pt x="25" y="1120"/>
                      </a:lnTo>
                      <a:lnTo>
                        <a:pt x="21" y="1115"/>
                      </a:lnTo>
                      <a:lnTo>
                        <a:pt x="15" y="1109"/>
                      </a:lnTo>
                      <a:lnTo>
                        <a:pt x="10" y="1105"/>
                      </a:lnTo>
                      <a:lnTo>
                        <a:pt x="7" y="1100"/>
                      </a:lnTo>
                      <a:lnTo>
                        <a:pt x="4" y="1096"/>
                      </a:lnTo>
                      <a:lnTo>
                        <a:pt x="1" y="1091"/>
                      </a:lnTo>
                      <a:lnTo>
                        <a:pt x="0" y="1088"/>
                      </a:lnTo>
                      <a:lnTo>
                        <a:pt x="0" y="1086"/>
                      </a:lnTo>
                      <a:lnTo>
                        <a:pt x="0" y="108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21" name="Freeform 327"/>
                <p:cNvSpPr>
                  <a:spLocks/>
                </p:cNvSpPr>
                <p:nvPr/>
              </p:nvSpPr>
              <p:spPr bwMode="auto">
                <a:xfrm>
                  <a:off x="3860" y="1341"/>
                  <a:ext cx="60" cy="117"/>
                </a:xfrm>
                <a:custGeom>
                  <a:avLst/>
                  <a:gdLst>
                    <a:gd name="T0" fmla="*/ 0 w 591"/>
                    <a:gd name="T1" fmla="*/ 0 h 1069"/>
                    <a:gd name="T2" fmla="*/ 0 w 591"/>
                    <a:gd name="T3" fmla="*/ 0 h 1069"/>
                    <a:gd name="T4" fmla="*/ 0 w 591"/>
                    <a:gd name="T5" fmla="*/ 0 h 1069"/>
                    <a:gd name="T6" fmla="*/ 0 w 591"/>
                    <a:gd name="T7" fmla="*/ 0 h 1069"/>
                    <a:gd name="T8" fmla="*/ 0 w 591"/>
                    <a:gd name="T9" fmla="*/ 0 h 1069"/>
                    <a:gd name="T10" fmla="*/ 0 w 591"/>
                    <a:gd name="T11" fmla="*/ 0 h 1069"/>
                    <a:gd name="T12" fmla="*/ 0 w 591"/>
                    <a:gd name="T13" fmla="*/ 0 h 1069"/>
                    <a:gd name="T14" fmla="*/ 0 w 591"/>
                    <a:gd name="T15" fmla="*/ 0 h 1069"/>
                    <a:gd name="T16" fmla="*/ 0 w 591"/>
                    <a:gd name="T17" fmla="*/ 0 h 1069"/>
                    <a:gd name="T18" fmla="*/ 0 w 591"/>
                    <a:gd name="T19" fmla="*/ 0 h 1069"/>
                    <a:gd name="T20" fmla="*/ 0 w 591"/>
                    <a:gd name="T21" fmla="*/ 0 h 1069"/>
                    <a:gd name="T22" fmla="*/ 0 w 591"/>
                    <a:gd name="T23" fmla="*/ 0 h 1069"/>
                    <a:gd name="T24" fmla="*/ 0 w 591"/>
                    <a:gd name="T25" fmla="*/ 0 h 1069"/>
                    <a:gd name="T26" fmla="*/ 0 w 591"/>
                    <a:gd name="T27" fmla="*/ 0 h 1069"/>
                    <a:gd name="T28" fmla="*/ 0 w 591"/>
                    <a:gd name="T29" fmla="*/ 0 h 1069"/>
                    <a:gd name="T30" fmla="*/ 0 w 591"/>
                    <a:gd name="T31" fmla="*/ 0 h 1069"/>
                    <a:gd name="T32" fmla="*/ 0 w 591"/>
                    <a:gd name="T33" fmla="*/ 0 h 1069"/>
                    <a:gd name="T34" fmla="*/ 0 w 591"/>
                    <a:gd name="T35" fmla="*/ 0 h 1069"/>
                    <a:gd name="T36" fmla="*/ 0 w 591"/>
                    <a:gd name="T37" fmla="*/ 0 h 1069"/>
                    <a:gd name="T38" fmla="*/ 0 w 591"/>
                    <a:gd name="T39" fmla="*/ 0 h 1069"/>
                    <a:gd name="T40" fmla="*/ 0 w 591"/>
                    <a:gd name="T41" fmla="*/ 0 h 1069"/>
                    <a:gd name="T42" fmla="*/ 0 w 591"/>
                    <a:gd name="T43" fmla="*/ 0 h 10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1"/>
                    <a:gd name="T67" fmla="*/ 0 h 1069"/>
                    <a:gd name="T68" fmla="*/ 591 w 591"/>
                    <a:gd name="T69" fmla="*/ 1069 h 10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1" h="1069">
                      <a:moveTo>
                        <a:pt x="529" y="1058"/>
                      </a:moveTo>
                      <a:lnTo>
                        <a:pt x="0" y="33"/>
                      </a:lnTo>
                      <a:lnTo>
                        <a:pt x="63" y="0"/>
                      </a:lnTo>
                      <a:lnTo>
                        <a:pt x="590" y="1028"/>
                      </a:lnTo>
                      <a:lnTo>
                        <a:pt x="591" y="1031"/>
                      </a:lnTo>
                      <a:lnTo>
                        <a:pt x="591" y="1037"/>
                      </a:lnTo>
                      <a:lnTo>
                        <a:pt x="590" y="1041"/>
                      </a:lnTo>
                      <a:lnTo>
                        <a:pt x="588" y="1046"/>
                      </a:lnTo>
                      <a:lnTo>
                        <a:pt x="584" y="1050"/>
                      </a:lnTo>
                      <a:lnTo>
                        <a:pt x="580" y="1055"/>
                      </a:lnTo>
                      <a:lnTo>
                        <a:pt x="575" y="1060"/>
                      </a:lnTo>
                      <a:lnTo>
                        <a:pt x="569" y="1063"/>
                      </a:lnTo>
                      <a:lnTo>
                        <a:pt x="563" y="1065"/>
                      </a:lnTo>
                      <a:lnTo>
                        <a:pt x="557" y="1067"/>
                      </a:lnTo>
                      <a:lnTo>
                        <a:pt x="550" y="1069"/>
                      </a:lnTo>
                      <a:lnTo>
                        <a:pt x="545" y="1069"/>
                      </a:lnTo>
                      <a:lnTo>
                        <a:pt x="540" y="1067"/>
                      </a:lnTo>
                      <a:lnTo>
                        <a:pt x="535" y="1065"/>
                      </a:lnTo>
                      <a:lnTo>
                        <a:pt x="531" y="1062"/>
                      </a:lnTo>
                      <a:lnTo>
                        <a:pt x="529" y="105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22" name="Freeform 328"/>
                <p:cNvSpPr>
                  <a:spLocks/>
                </p:cNvSpPr>
                <p:nvPr/>
              </p:nvSpPr>
              <p:spPr bwMode="auto">
                <a:xfrm>
                  <a:off x="3860" y="1341"/>
                  <a:ext cx="60" cy="117"/>
                </a:xfrm>
                <a:custGeom>
                  <a:avLst/>
                  <a:gdLst>
                    <a:gd name="T0" fmla="*/ 0 w 591"/>
                    <a:gd name="T1" fmla="*/ 0 h 1069"/>
                    <a:gd name="T2" fmla="*/ 0 w 591"/>
                    <a:gd name="T3" fmla="*/ 0 h 1069"/>
                    <a:gd name="T4" fmla="*/ 0 w 591"/>
                    <a:gd name="T5" fmla="*/ 0 h 1069"/>
                    <a:gd name="T6" fmla="*/ 0 w 591"/>
                    <a:gd name="T7" fmla="*/ 0 h 1069"/>
                    <a:gd name="T8" fmla="*/ 0 w 591"/>
                    <a:gd name="T9" fmla="*/ 0 h 1069"/>
                    <a:gd name="T10" fmla="*/ 0 w 591"/>
                    <a:gd name="T11" fmla="*/ 0 h 1069"/>
                    <a:gd name="T12" fmla="*/ 0 w 591"/>
                    <a:gd name="T13" fmla="*/ 0 h 1069"/>
                    <a:gd name="T14" fmla="*/ 0 w 591"/>
                    <a:gd name="T15" fmla="*/ 0 h 1069"/>
                    <a:gd name="T16" fmla="*/ 0 w 591"/>
                    <a:gd name="T17" fmla="*/ 0 h 1069"/>
                    <a:gd name="T18" fmla="*/ 0 w 591"/>
                    <a:gd name="T19" fmla="*/ 0 h 1069"/>
                    <a:gd name="T20" fmla="*/ 0 w 591"/>
                    <a:gd name="T21" fmla="*/ 0 h 1069"/>
                    <a:gd name="T22" fmla="*/ 0 w 591"/>
                    <a:gd name="T23" fmla="*/ 0 h 1069"/>
                    <a:gd name="T24" fmla="*/ 0 w 591"/>
                    <a:gd name="T25" fmla="*/ 0 h 1069"/>
                    <a:gd name="T26" fmla="*/ 0 w 591"/>
                    <a:gd name="T27" fmla="*/ 0 h 1069"/>
                    <a:gd name="T28" fmla="*/ 0 w 591"/>
                    <a:gd name="T29" fmla="*/ 0 h 1069"/>
                    <a:gd name="T30" fmla="*/ 0 w 591"/>
                    <a:gd name="T31" fmla="*/ 0 h 1069"/>
                    <a:gd name="T32" fmla="*/ 0 w 591"/>
                    <a:gd name="T33" fmla="*/ 0 h 1069"/>
                    <a:gd name="T34" fmla="*/ 0 w 591"/>
                    <a:gd name="T35" fmla="*/ 0 h 1069"/>
                    <a:gd name="T36" fmla="*/ 0 w 591"/>
                    <a:gd name="T37" fmla="*/ 0 h 1069"/>
                    <a:gd name="T38" fmla="*/ 0 w 591"/>
                    <a:gd name="T39" fmla="*/ 0 h 1069"/>
                    <a:gd name="T40" fmla="*/ 0 w 591"/>
                    <a:gd name="T41" fmla="*/ 0 h 1069"/>
                    <a:gd name="T42" fmla="*/ 0 w 591"/>
                    <a:gd name="T43" fmla="*/ 0 h 10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1"/>
                    <a:gd name="T67" fmla="*/ 0 h 1069"/>
                    <a:gd name="T68" fmla="*/ 591 w 591"/>
                    <a:gd name="T69" fmla="*/ 1069 h 10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1" h="1069">
                      <a:moveTo>
                        <a:pt x="529" y="1058"/>
                      </a:moveTo>
                      <a:lnTo>
                        <a:pt x="0" y="33"/>
                      </a:lnTo>
                      <a:lnTo>
                        <a:pt x="63" y="0"/>
                      </a:lnTo>
                      <a:lnTo>
                        <a:pt x="590" y="1028"/>
                      </a:lnTo>
                      <a:lnTo>
                        <a:pt x="591" y="1031"/>
                      </a:lnTo>
                      <a:lnTo>
                        <a:pt x="591" y="1037"/>
                      </a:lnTo>
                      <a:lnTo>
                        <a:pt x="590" y="1041"/>
                      </a:lnTo>
                      <a:lnTo>
                        <a:pt x="588" y="1046"/>
                      </a:lnTo>
                      <a:lnTo>
                        <a:pt x="584" y="1050"/>
                      </a:lnTo>
                      <a:lnTo>
                        <a:pt x="580" y="1055"/>
                      </a:lnTo>
                      <a:lnTo>
                        <a:pt x="575" y="1060"/>
                      </a:lnTo>
                      <a:lnTo>
                        <a:pt x="569" y="1063"/>
                      </a:lnTo>
                      <a:lnTo>
                        <a:pt x="563" y="1065"/>
                      </a:lnTo>
                      <a:lnTo>
                        <a:pt x="557" y="1067"/>
                      </a:lnTo>
                      <a:lnTo>
                        <a:pt x="550" y="1069"/>
                      </a:lnTo>
                      <a:lnTo>
                        <a:pt x="545" y="1069"/>
                      </a:lnTo>
                      <a:lnTo>
                        <a:pt x="540" y="1067"/>
                      </a:lnTo>
                      <a:lnTo>
                        <a:pt x="535" y="1065"/>
                      </a:lnTo>
                      <a:lnTo>
                        <a:pt x="531" y="1062"/>
                      </a:lnTo>
                      <a:lnTo>
                        <a:pt x="529" y="105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23" name="Freeform 329"/>
                <p:cNvSpPr>
                  <a:spLocks/>
                </p:cNvSpPr>
                <p:nvPr/>
              </p:nvSpPr>
              <p:spPr bwMode="auto">
                <a:xfrm>
                  <a:off x="3669" y="1350"/>
                  <a:ext cx="64" cy="115"/>
                </a:xfrm>
                <a:custGeom>
                  <a:avLst/>
                  <a:gdLst>
                    <a:gd name="T0" fmla="*/ 0 w 632"/>
                    <a:gd name="T1" fmla="*/ 0 h 1056"/>
                    <a:gd name="T2" fmla="*/ 0 w 632"/>
                    <a:gd name="T3" fmla="*/ 0 h 1056"/>
                    <a:gd name="T4" fmla="*/ 0 w 632"/>
                    <a:gd name="T5" fmla="*/ 0 h 1056"/>
                    <a:gd name="T6" fmla="*/ 0 w 632"/>
                    <a:gd name="T7" fmla="*/ 0 h 1056"/>
                    <a:gd name="T8" fmla="*/ 0 w 632"/>
                    <a:gd name="T9" fmla="*/ 0 h 1056"/>
                    <a:gd name="T10" fmla="*/ 0 w 632"/>
                    <a:gd name="T11" fmla="*/ 0 h 1056"/>
                    <a:gd name="T12" fmla="*/ 0 w 632"/>
                    <a:gd name="T13" fmla="*/ 0 h 1056"/>
                    <a:gd name="T14" fmla="*/ 0 w 632"/>
                    <a:gd name="T15" fmla="*/ 0 h 1056"/>
                    <a:gd name="T16" fmla="*/ 0 w 632"/>
                    <a:gd name="T17" fmla="*/ 0 h 1056"/>
                    <a:gd name="T18" fmla="*/ 0 w 632"/>
                    <a:gd name="T19" fmla="*/ 0 h 1056"/>
                    <a:gd name="T20" fmla="*/ 0 w 632"/>
                    <a:gd name="T21" fmla="*/ 0 h 1056"/>
                    <a:gd name="T22" fmla="*/ 0 w 632"/>
                    <a:gd name="T23" fmla="*/ 0 h 1056"/>
                    <a:gd name="T24" fmla="*/ 0 w 632"/>
                    <a:gd name="T25" fmla="*/ 0 h 1056"/>
                    <a:gd name="T26" fmla="*/ 0 w 632"/>
                    <a:gd name="T27" fmla="*/ 0 h 1056"/>
                    <a:gd name="T28" fmla="*/ 0 w 632"/>
                    <a:gd name="T29" fmla="*/ 0 h 1056"/>
                    <a:gd name="T30" fmla="*/ 0 w 632"/>
                    <a:gd name="T31" fmla="*/ 0 h 1056"/>
                    <a:gd name="T32" fmla="*/ 0 w 632"/>
                    <a:gd name="T33" fmla="*/ 0 h 1056"/>
                    <a:gd name="T34" fmla="*/ 0 w 632"/>
                    <a:gd name="T35" fmla="*/ 0 h 1056"/>
                    <a:gd name="T36" fmla="*/ 0 w 632"/>
                    <a:gd name="T37" fmla="*/ 0 h 1056"/>
                    <a:gd name="T38" fmla="*/ 0 w 632"/>
                    <a:gd name="T39" fmla="*/ 0 h 1056"/>
                    <a:gd name="T40" fmla="*/ 0 w 632"/>
                    <a:gd name="T41" fmla="*/ 0 h 1056"/>
                    <a:gd name="T42" fmla="*/ 0 w 632"/>
                    <a:gd name="T43" fmla="*/ 0 h 1056"/>
                    <a:gd name="T44" fmla="*/ 0 w 632"/>
                    <a:gd name="T45" fmla="*/ 0 h 1056"/>
                    <a:gd name="T46" fmla="*/ 0 w 632"/>
                    <a:gd name="T47" fmla="*/ 0 h 1056"/>
                    <a:gd name="T48" fmla="*/ 0 w 632"/>
                    <a:gd name="T49" fmla="*/ 0 h 1056"/>
                    <a:gd name="T50" fmla="*/ 0 w 632"/>
                    <a:gd name="T51" fmla="*/ 0 h 1056"/>
                    <a:gd name="T52" fmla="*/ 0 w 632"/>
                    <a:gd name="T53" fmla="*/ 0 h 1056"/>
                    <a:gd name="T54" fmla="*/ 0 w 632"/>
                    <a:gd name="T55" fmla="*/ 0 h 1056"/>
                    <a:gd name="T56" fmla="*/ 0 w 632"/>
                    <a:gd name="T57" fmla="*/ 0 h 1056"/>
                    <a:gd name="T58" fmla="*/ 0 w 632"/>
                    <a:gd name="T59" fmla="*/ 0 h 1056"/>
                    <a:gd name="T60" fmla="*/ 0 w 632"/>
                    <a:gd name="T61" fmla="*/ 0 h 1056"/>
                    <a:gd name="T62" fmla="*/ 0 w 632"/>
                    <a:gd name="T63" fmla="*/ 0 h 1056"/>
                    <a:gd name="T64" fmla="*/ 0 w 632"/>
                    <a:gd name="T65" fmla="*/ 0 h 1056"/>
                    <a:gd name="T66" fmla="*/ 0 w 632"/>
                    <a:gd name="T67" fmla="*/ 0 h 1056"/>
                    <a:gd name="T68" fmla="*/ 0 w 632"/>
                    <a:gd name="T69" fmla="*/ 0 h 1056"/>
                    <a:gd name="T70" fmla="*/ 0 w 632"/>
                    <a:gd name="T71" fmla="*/ 0 h 1056"/>
                    <a:gd name="T72" fmla="*/ 0 w 632"/>
                    <a:gd name="T73" fmla="*/ 0 h 1056"/>
                    <a:gd name="T74" fmla="*/ 0 w 632"/>
                    <a:gd name="T75" fmla="*/ 0 h 10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2"/>
                    <a:gd name="T115" fmla="*/ 0 h 1056"/>
                    <a:gd name="T116" fmla="*/ 632 w 632"/>
                    <a:gd name="T117" fmla="*/ 1056 h 10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2" h="1056">
                      <a:moveTo>
                        <a:pt x="61" y="9"/>
                      </a:moveTo>
                      <a:lnTo>
                        <a:pt x="630" y="1012"/>
                      </a:lnTo>
                      <a:lnTo>
                        <a:pt x="632" y="1017"/>
                      </a:lnTo>
                      <a:lnTo>
                        <a:pt x="632" y="1021"/>
                      </a:lnTo>
                      <a:lnTo>
                        <a:pt x="630" y="1026"/>
                      </a:lnTo>
                      <a:lnTo>
                        <a:pt x="628" y="1031"/>
                      </a:lnTo>
                      <a:lnTo>
                        <a:pt x="625" y="1036"/>
                      </a:lnTo>
                      <a:lnTo>
                        <a:pt x="621" y="1040"/>
                      </a:lnTo>
                      <a:lnTo>
                        <a:pt x="616" y="1045"/>
                      </a:lnTo>
                      <a:lnTo>
                        <a:pt x="610" y="1049"/>
                      </a:lnTo>
                      <a:lnTo>
                        <a:pt x="603" y="1052"/>
                      </a:lnTo>
                      <a:lnTo>
                        <a:pt x="598" y="1054"/>
                      </a:lnTo>
                      <a:lnTo>
                        <a:pt x="591" y="1055"/>
                      </a:lnTo>
                      <a:lnTo>
                        <a:pt x="585" y="1056"/>
                      </a:lnTo>
                      <a:lnTo>
                        <a:pt x="579" y="1055"/>
                      </a:lnTo>
                      <a:lnTo>
                        <a:pt x="575" y="1053"/>
                      </a:lnTo>
                      <a:lnTo>
                        <a:pt x="572" y="1051"/>
                      </a:lnTo>
                      <a:lnTo>
                        <a:pt x="568" y="1047"/>
                      </a:lnTo>
                      <a:lnTo>
                        <a:pt x="1" y="43"/>
                      </a:lnTo>
                      <a:lnTo>
                        <a:pt x="0" y="38"/>
                      </a:lnTo>
                      <a:lnTo>
                        <a:pt x="0" y="34"/>
                      </a:lnTo>
                      <a:lnTo>
                        <a:pt x="0" y="29"/>
                      </a:lnTo>
                      <a:lnTo>
                        <a:pt x="2" y="23"/>
                      </a:lnTo>
                      <a:lnTo>
                        <a:pt x="6" y="19"/>
                      </a:lnTo>
                      <a:lnTo>
                        <a:pt x="10" y="14"/>
                      </a:lnTo>
                      <a:lnTo>
                        <a:pt x="15" y="10"/>
                      </a:lnTo>
                      <a:lnTo>
                        <a:pt x="20" y="6"/>
                      </a:lnTo>
                      <a:lnTo>
                        <a:pt x="26" y="3"/>
                      </a:lnTo>
                      <a:lnTo>
                        <a:pt x="33" y="1"/>
                      </a:lnTo>
                      <a:lnTo>
                        <a:pt x="39" y="0"/>
                      </a:lnTo>
                      <a:lnTo>
                        <a:pt x="44" y="0"/>
                      </a:lnTo>
                      <a:lnTo>
                        <a:pt x="50" y="1"/>
                      </a:lnTo>
                      <a:lnTo>
                        <a:pt x="54" y="3"/>
                      </a:lnTo>
                      <a:lnTo>
                        <a:pt x="58" y="5"/>
                      </a:lnTo>
                      <a:lnTo>
                        <a:pt x="61" y="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24" name="Freeform 330"/>
                <p:cNvSpPr>
                  <a:spLocks/>
                </p:cNvSpPr>
                <p:nvPr/>
              </p:nvSpPr>
              <p:spPr bwMode="auto">
                <a:xfrm>
                  <a:off x="3669" y="1350"/>
                  <a:ext cx="64" cy="115"/>
                </a:xfrm>
                <a:custGeom>
                  <a:avLst/>
                  <a:gdLst>
                    <a:gd name="T0" fmla="*/ 0 w 632"/>
                    <a:gd name="T1" fmla="*/ 0 h 1056"/>
                    <a:gd name="T2" fmla="*/ 0 w 632"/>
                    <a:gd name="T3" fmla="*/ 0 h 1056"/>
                    <a:gd name="T4" fmla="*/ 0 w 632"/>
                    <a:gd name="T5" fmla="*/ 0 h 1056"/>
                    <a:gd name="T6" fmla="*/ 0 w 632"/>
                    <a:gd name="T7" fmla="*/ 0 h 1056"/>
                    <a:gd name="T8" fmla="*/ 0 w 632"/>
                    <a:gd name="T9" fmla="*/ 0 h 1056"/>
                    <a:gd name="T10" fmla="*/ 0 w 632"/>
                    <a:gd name="T11" fmla="*/ 0 h 1056"/>
                    <a:gd name="T12" fmla="*/ 0 w 632"/>
                    <a:gd name="T13" fmla="*/ 0 h 1056"/>
                    <a:gd name="T14" fmla="*/ 0 w 632"/>
                    <a:gd name="T15" fmla="*/ 0 h 1056"/>
                    <a:gd name="T16" fmla="*/ 0 w 632"/>
                    <a:gd name="T17" fmla="*/ 0 h 1056"/>
                    <a:gd name="T18" fmla="*/ 0 w 632"/>
                    <a:gd name="T19" fmla="*/ 0 h 1056"/>
                    <a:gd name="T20" fmla="*/ 0 w 632"/>
                    <a:gd name="T21" fmla="*/ 0 h 1056"/>
                    <a:gd name="T22" fmla="*/ 0 w 632"/>
                    <a:gd name="T23" fmla="*/ 0 h 1056"/>
                    <a:gd name="T24" fmla="*/ 0 w 632"/>
                    <a:gd name="T25" fmla="*/ 0 h 1056"/>
                    <a:gd name="T26" fmla="*/ 0 w 632"/>
                    <a:gd name="T27" fmla="*/ 0 h 1056"/>
                    <a:gd name="T28" fmla="*/ 0 w 632"/>
                    <a:gd name="T29" fmla="*/ 0 h 1056"/>
                    <a:gd name="T30" fmla="*/ 0 w 632"/>
                    <a:gd name="T31" fmla="*/ 0 h 1056"/>
                    <a:gd name="T32" fmla="*/ 0 w 632"/>
                    <a:gd name="T33" fmla="*/ 0 h 1056"/>
                    <a:gd name="T34" fmla="*/ 0 w 632"/>
                    <a:gd name="T35" fmla="*/ 0 h 1056"/>
                    <a:gd name="T36" fmla="*/ 0 w 632"/>
                    <a:gd name="T37" fmla="*/ 0 h 1056"/>
                    <a:gd name="T38" fmla="*/ 0 w 632"/>
                    <a:gd name="T39" fmla="*/ 0 h 1056"/>
                    <a:gd name="T40" fmla="*/ 0 w 632"/>
                    <a:gd name="T41" fmla="*/ 0 h 1056"/>
                    <a:gd name="T42" fmla="*/ 0 w 632"/>
                    <a:gd name="T43" fmla="*/ 0 h 1056"/>
                    <a:gd name="T44" fmla="*/ 0 w 632"/>
                    <a:gd name="T45" fmla="*/ 0 h 1056"/>
                    <a:gd name="T46" fmla="*/ 0 w 632"/>
                    <a:gd name="T47" fmla="*/ 0 h 1056"/>
                    <a:gd name="T48" fmla="*/ 0 w 632"/>
                    <a:gd name="T49" fmla="*/ 0 h 1056"/>
                    <a:gd name="T50" fmla="*/ 0 w 632"/>
                    <a:gd name="T51" fmla="*/ 0 h 1056"/>
                    <a:gd name="T52" fmla="*/ 0 w 632"/>
                    <a:gd name="T53" fmla="*/ 0 h 1056"/>
                    <a:gd name="T54" fmla="*/ 0 w 632"/>
                    <a:gd name="T55" fmla="*/ 0 h 1056"/>
                    <a:gd name="T56" fmla="*/ 0 w 632"/>
                    <a:gd name="T57" fmla="*/ 0 h 1056"/>
                    <a:gd name="T58" fmla="*/ 0 w 632"/>
                    <a:gd name="T59" fmla="*/ 0 h 1056"/>
                    <a:gd name="T60" fmla="*/ 0 w 632"/>
                    <a:gd name="T61" fmla="*/ 0 h 1056"/>
                    <a:gd name="T62" fmla="*/ 0 w 632"/>
                    <a:gd name="T63" fmla="*/ 0 h 1056"/>
                    <a:gd name="T64" fmla="*/ 0 w 632"/>
                    <a:gd name="T65" fmla="*/ 0 h 1056"/>
                    <a:gd name="T66" fmla="*/ 0 w 632"/>
                    <a:gd name="T67" fmla="*/ 0 h 1056"/>
                    <a:gd name="T68" fmla="*/ 0 w 632"/>
                    <a:gd name="T69" fmla="*/ 0 h 1056"/>
                    <a:gd name="T70" fmla="*/ 0 w 632"/>
                    <a:gd name="T71" fmla="*/ 0 h 1056"/>
                    <a:gd name="T72" fmla="*/ 0 w 632"/>
                    <a:gd name="T73" fmla="*/ 0 h 1056"/>
                    <a:gd name="T74" fmla="*/ 0 w 632"/>
                    <a:gd name="T75" fmla="*/ 0 h 10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2"/>
                    <a:gd name="T115" fmla="*/ 0 h 1056"/>
                    <a:gd name="T116" fmla="*/ 632 w 632"/>
                    <a:gd name="T117" fmla="*/ 1056 h 10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2" h="1056">
                      <a:moveTo>
                        <a:pt x="61" y="9"/>
                      </a:moveTo>
                      <a:lnTo>
                        <a:pt x="630" y="1012"/>
                      </a:lnTo>
                      <a:lnTo>
                        <a:pt x="632" y="1017"/>
                      </a:lnTo>
                      <a:lnTo>
                        <a:pt x="632" y="1021"/>
                      </a:lnTo>
                      <a:lnTo>
                        <a:pt x="630" y="1026"/>
                      </a:lnTo>
                      <a:lnTo>
                        <a:pt x="628" y="1031"/>
                      </a:lnTo>
                      <a:lnTo>
                        <a:pt x="625" y="1036"/>
                      </a:lnTo>
                      <a:lnTo>
                        <a:pt x="621" y="1040"/>
                      </a:lnTo>
                      <a:lnTo>
                        <a:pt x="616" y="1045"/>
                      </a:lnTo>
                      <a:lnTo>
                        <a:pt x="610" y="1049"/>
                      </a:lnTo>
                      <a:lnTo>
                        <a:pt x="603" y="1052"/>
                      </a:lnTo>
                      <a:lnTo>
                        <a:pt x="598" y="1054"/>
                      </a:lnTo>
                      <a:lnTo>
                        <a:pt x="591" y="1055"/>
                      </a:lnTo>
                      <a:lnTo>
                        <a:pt x="585" y="1056"/>
                      </a:lnTo>
                      <a:lnTo>
                        <a:pt x="579" y="1055"/>
                      </a:lnTo>
                      <a:lnTo>
                        <a:pt x="575" y="1053"/>
                      </a:lnTo>
                      <a:lnTo>
                        <a:pt x="572" y="1051"/>
                      </a:lnTo>
                      <a:lnTo>
                        <a:pt x="568" y="1047"/>
                      </a:lnTo>
                      <a:lnTo>
                        <a:pt x="1" y="43"/>
                      </a:lnTo>
                      <a:lnTo>
                        <a:pt x="0" y="38"/>
                      </a:lnTo>
                      <a:lnTo>
                        <a:pt x="0" y="34"/>
                      </a:lnTo>
                      <a:lnTo>
                        <a:pt x="0" y="29"/>
                      </a:lnTo>
                      <a:lnTo>
                        <a:pt x="2" y="23"/>
                      </a:lnTo>
                      <a:lnTo>
                        <a:pt x="6" y="19"/>
                      </a:lnTo>
                      <a:lnTo>
                        <a:pt x="10" y="14"/>
                      </a:lnTo>
                      <a:lnTo>
                        <a:pt x="15" y="10"/>
                      </a:lnTo>
                      <a:lnTo>
                        <a:pt x="20" y="6"/>
                      </a:lnTo>
                      <a:lnTo>
                        <a:pt x="26" y="3"/>
                      </a:lnTo>
                      <a:lnTo>
                        <a:pt x="33" y="1"/>
                      </a:lnTo>
                      <a:lnTo>
                        <a:pt x="39" y="0"/>
                      </a:lnTo>
                      <a:lnTo>
                        <a:pt x="44" y="0"/>
                      </a:lnTo>
                      <a:lnTo>
                        <a:pt x="50" y="1"/>
                      </a:lnTo>
                      <a:lnTo>
                        <a:pt x="54" y="3"/>
                      </a:lnTo>
                      <a:lnTo>
                        <a:pt x="58" y="5"/>
                      </a:lnTo>
                      <a:lnTo>
                        <a:pt x="61" y="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25" name="Freeform 331"/>
                <p:cNvSpPr>
                  <a:spLocks/>
                </p:cNvSpPr>
                <p:nvPr/>
              </p:nvSpPr>
              <p:spPr bwMode="auto">
                <a:xfrm>
                  <a:off x="3726" y="1460"/>
                  <a:ext cx="7" cy="5"/>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w 66"/>
                    <a:gd name="T17" fmla="*/ 0 h 52"/>
                    <a:gd name="T18" fmla="*/ 0 w 66"/>
                    <a:gd name="T19" fmla="*/ 0 h 52"/>
                    <a:gd name="T20" fmla="*/ 0 w 66"/>
                    <a:gd name="T21" fmla="*/ 0 h 52"/>
                    <a:gd name="T22" fmla="*/ 0 w 66"/>
                    <a:gd name="T23" fmla="*/ 0 h 52"/>
                    <a:gd name="T24" fmla="*/ 0 w 66"/>
                    <a:gd name="T25" fmla="*/ 0 h 52"/>
                    <a:gd name="T26" fmla="*/ 0 w 66"/>
                    <a:gd name="T27" fmla="*/ 0 h 52"/>
                    <a:gd name="T28" fmla="*/ 0 w 66"/>
                    <a:gd name="T29" fmla="*/ 0 h 52"/>
                    <a:gd name="T30" fmla="*/ 0 w 66"/>
                    <a:gd name="T31" fmla="*/ 0 h 52"/>
                    <a:gd name="T32" fmla="*/ 0 w 66"/>
                    <a:gd name="T33" fmla="*/ 0 h 52"/>
                    <a:gd name="T34" fmla="*/ 0 w 66"/>
                    <a:gd name="T35" fmla="*/ 0 h 52"/>
                    <a:gd name="T36" fmla="*/ 0 w 66"/>
                    <a:gd name="T37" fmla="*/ 0 h 52"/>
                    <a:gd name="T38" fmla="*/ 0 w 66"/>
                    <a:gd name="T39" fmla="*/ 0 h 52"/>
                    <a:gd name="T40" fmla="*/ 0 w 66"/>
                    <a:gd name="T41" fmla="*/ 0 h 52"/>
                    <a:gd name="T42" fmla="*/ 0 w 66"/>
                    <a:gd name="T43" fmla="*/ 0 h 52"/>
                    <a:gd name="T44" fmla="*/ 0 w 66"/>
                    <a:gd name="T45" fmla="*/ 0 h 52"/>
                    <a:gd name="T46" fmla="*/ 0 w 66"/>
                    <a:gd name="T47" fmla="*/ 0 h 52"/>
                    <a:gd name="T48" fmla="*/ 0 w 66"/>
                    <a:gd name="T49" fmla="*/ 0 h 52"/>
                    <a:gd name="T50" fmla="*/ 0 w 66"/>
                    <a:gd name="T51" fmla="*/ 0 h 52"/>
                    <a:gd name="T52" fmla="*/ 0 w 66"/>
                    <a:gd name="T53" fmla="*/ 0 h 52"/>
                    <a:gd name="T54" fmla="*/ 0 w 66"/>
                    <a:gd name="T55" fmla="*/ 0 h 52"/>
                    <a:gd name="T56" fmla="*/ 0 w 66"/>
                    <a:gd name="T57" fmla="*/ 0 h 52"/>
                    <a:gd name="T58" fmla="*/ 0 w 66"/>
                    <a:gd name="T59" fmla="*/ 0 h 52"/>
                    <a:gd name="T60" fmla="*/ 0 w 66"/>
                    <a:gd name="T61" fmla="*/ 0 h 52"/>
                    <a:gd name="T62" fmla="*/ 0 w 66"/>
                    <a:gd name="T63" fmla="*/ 0 h 52"/>
                    <a:gd name="T64" fmla="*/ 0 w 66"/>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2"/>
                    <a:gd name="T101" fmla="*/ 66 w 66"/>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2">
                      <a:moveTo>
                        <a:pt x="23" y="7"/>
                      </a:moveTo>
                      <a:lnTo>
                        <a:pt x="28" y="4"/>
                      </a:lnTo>
                      <a:lnTo>
                        <a:pt x="35" y="1"/>
                      </a:lnTo>
                      <a:lnTo>
                        <a:pt x="41" y="0"/>
                      </a:lnTo>
                      <a:lnTo>
                        <a:pt x="47" y="0"/>
                      </a:lnTo>
                      <a:lnTo>
                        <a:pt x="53" y="0"/>
                      </a:lnTo>
                      <a:lnTo>
                        <a:pt x="58" y="2"/>
                      </a:lnTo>
                      <a:lnTo>
                        <a:pt x="61" y="5"/>
                      </a:lnTo>
                      <a:lnTo>
                        <a:pt x="64" y="8"/>
                      </a:lnTo>
                      <a:lnTo>
                        <a:pt x="66" y="13"/>
                      </a:lnTo>
                      <a:lnTo>
                        <a:pt x="66" y="17"/>
                      </a:lnTo>
                      <a:lnTo>
                        <a:pt x="64" y="22"/>
                      </a:lnTo>
                      <a:lnTo>
                        <a:pt x="62" y="27"/>
                      </a:lnTo>
                      <a:lnTo>
                        <a:pt x="59" y="32"/>
                      </a:lnTo>
                      <a:lnTo>
                        <a:pt x="55" y="36"/>
                      </a:lnTo>
                      <a:lnTo>
                        <a:pt x="50" y="41"/>
                      </a:lnTo>
                      <a:lnTo>
                        <a:pt x="44" y="45"/>
                      </a:lnTo>
                      <a:lnTo>
                        <a:pt x="37" y="48"/>
                      </a:lnTo>
                      <a:lnTo>
                        <a:pt x="32" y="50"/>
                      </a:lnTo>
                      <a:lnTo>
                        <a:pt x="25" y="51"/>
                      </a:lnTo>
                      <a:lnTo>
                        <a:pt x="19" y="52"/>
                      </a:lnTo>
                      <a:lnTo>
                        <a:pt x="13" y="51"/>
                      </a:lnTo>
                      <a:lnTo>
                        <a:pt x="9" y="49"/>
                      </a:lnTo>
                      <a:lnTo>
                        <a:pt x="6" y="47"/>
                      </a:lnTo>
                      <a:lnTo>
                        <a:pt x="2" y="43"/>
                      </a:lnTo>
                      <a:lnTo>
                        <a:pt x="1" y="39"/>
                      </a:lnTo>
                      <a:lnTo>
                        <a:pt x="0" y="34"/>
                      </a:lnTo>
                      <a:lnTo>
                        <a:pt x="1" y="30"/>
                      </a:lnTo>
                      <a:lnTo>
                        <a:pt x="3" y="25"/>
                      </a:lnTo>
                      <a:lnTo>
                        <a:pt x="7" y="19"/>
                      </a:lnTo>
                      <a:lnTo>
                        <a:pt x="11" y="15"/>
                      </a:lnTo>
                      <a:lnTo>
                        <a:pt x="17" y="10"/>
                      </a:lnTo>
                      <a:lnTo>
                        <a:pt x="23"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26" name="Freeform 332"/>
                <p:cNvSpPr>
                  <a:spLocks/>
                </p:cNvSpPr>
                <p:nvPr/>
              </p:nvSpPr>
              <p:spPr bwMode="auto">
                <a:xfrm>
                  <a:off x="3726" y="1460"/>
                  <a:ext cx="7" cy="5"/>
                </a:xfrm>
                <a:custGeom>
                  <a:avLst/>
                  <a:gdLst>
                    <a:gd name="T0" fmla="*/ 0 w 66"/>
                    <a:gd name="T1" fmla="*/ 0 h 52"/>
                    <a:gd name="T2" fmla="*/ 0 w 66"/>
                    <a:gd name="T3" fmla="*/ 0 h 52"/>
                    <a:gd name="T4" fmla="*/ 0 w 66"/>
                    <a:gd name="T5" fmla="*/ 0 h 52"/>
                    <a:gd name="T6" fmla="*/ 0 w 66"/>
                    <a:gd name="T7" fmla="*/ 0 h 52"/>
                    <a:gd name="T8" fmla="*/ 0 w 66"/>
                    <a:gd name="T9" fmla="*/ 0 h 52"/>
                    <a:gd name="T10" fmla="*/ 0 w 66"/>
                    <a:gd name="T11" fmla="*/ 0 h 52"/>
                    <a:gd name="T12" fmla="*/ 0 w 66"/>
                    <a:gd name="T13" fmla="*/ 0 h 52"/>
                    <a:gd name="T14" fmla="*/ 0 w 66"/>
                    <a:gd name="T15" fmla="*/ 0 h 52"/>
                    <a:gd name="T16" fmla="*/ 0 w 66"/>
                    <a:gd name="T17" fmla="*/ 0 h 52"/>
                    <a:gd name="T18" fmla="*/ 0 w 66"/>
                    <a:gd name="T19" fmla="*/ 0 h 52"/>
                    <a:gd name="T20" fmla="*/ 0 w 66"/>
                    <a:gd name="T21" fmla="*/ 0 h 52"/>
                    <a:gd name="T22" fmla="*/ 0 w 66"/>
                    <a:gd name="T23" fmla="*/ 0 h 52"/>
                    <a:gd name="T24" fmla="*/ 0 w 66"/>
                    <a:gd name="T25" fmla="*/ 0 h 52"/>
                    <a:gd name="T26" fmla="*/ 0 w 66"/>
                    <a:gd name="T27" fmla="*/ 0 h 52"/>
                    <a:gd name="T28" fmla="*/ 0 w 66"/>
                    <a:gd name="T29" fmla="*/ 0 h 52"/>
                    <a:gd name="T30" fmla="*/ 0 w 66"/>
                    <a:gd name="T31" fmla="*/ 0 h 52"/>
                    <a:gd name="T32" fmla="*/ 0 w 66"/>
                    <a:gd name="T33" fmla="*/ 0 h 52"/>
                    <a:gd name="T34" fmla="*/ 0 w 66"/>
                    <a:gd name="T35" fmla="*/ 0 h 52"/>
                    <a:gd name="T36" fmla="*/ 0 w 66"/>
                    <a:gd name="T37" fmla="*/ 0 h 52"/>
                    <a:gd name="T38" fmla="*/ 0 w 66"/>
                    <a:gd name="T39" fmla="*/ 0 h 52"/>
                    <a:gd name="T40" fmla="*/ 0 w 66"/>
                    <a:gd name="T41" fmla="*/ 0 h 52"/>
                    <a:gd name="T42" fmla="*/ 0 w 66"/>
                    <a:gd name="T43" fmla="*/ 0 h 52"/>
                    <a:gd name="T44" fmla="*/ 0 w 66"/>
                    <a:gd name="T45" fmla="*/ 0 h 52"/>
                    <a:gd name="T46" fmla="*/ 0 w 66"/>
                    <a:gd name="T47" fmla="*/ 0 h 52"/>
                    <a:gd name="T48" fmla="*/ 0 w 66"/>
                    <a:gd name="T49" fmla="*/ 0 h 52"/>
                    <a:gd name="T50" fmla="*/ 0 w 66"/>
                    <a:gd name="T51" fmla="*/ 0 h 52"/>
                    <a:gd name="T52" fmla="*/ 0 w 66"/>
                    <a:gd name="T53" fmla="*/ 0 h 52"/>
                    <a:gd name="T54" fmla="*/ 0 w 66"/>
                    <a:gd name="T55" fmla="*/ 0 h 52"/>
                    <a:gd name="T56" fmla="*/ 0 w 66"/>
                    <a:gd name="T57" fmla="*/ 0 h 52"/>
                    <a:gd name="T58" fmla="*/ 0 w 66"/>
                    <a:gd name="T59" fmla="*/ 0 h 52"/>
                    <a:gd name="T60" fmla="*/ 0 w 66"/>
                    <a:gd name="T61" fmla="*/ 0 h 52"/>
                    <a:gd name="T62" fmla="*/ 0 w 66"/>
                    <a:gd name="T63" fmla="*/ 0 h 52"/>
                    <a:gd name="T64" fmla="*/ 0 w 66"/>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52"/>
                    <a:gd name="T101" fmla="*/ 66 w 66"/>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52">
                      <a:moveTo>
                        <a:pt x="23" y="7"/>
                      </a:moveTo>
                      <a:lnTo>
                        <a:pt x="28" y="4"/>
                      </a:lnTo>
                      <a:lnTo>
                        <a:pt x="35" y="1"/>
                      </a:lnTo>
                      <a:lnTo>
                        <a:pt x="41" y="0"/>
                      </a:lnTo>
                      <a:lnTo>
                        <a:pt x="47" y="0"/>
                      </a:lnTo>
                      <a:lnTo>
                        <a:pt x="53" y="0"/>
                      </a:lnTo>
                      <a:lnTo>
                        <a:pt x="58" y="2"/>
                      </a:lnTo>
                      <a:lnTo>
                        <a:pt x="61" y="5"/>
                      </a:lnTo>
                      <a:lnTo>
                        <a:pt x="64" y="8"/>
                      </a:lnTo>
                      <a:lnTo>
                        <a:pt x="66" y="13"/>
                      </a:lnTo>
                      <a:lnTo>
                        <a:pt x="66" y="17"/>
                      </a:lnTo>
                      <a:lnTo>
                        <a:pt x="64" y="22"/>
                      </a:lnTo>
                      <a:lnTo>
                        <a:pt x="62" y="27"/>
                      </a:lnTo>
                      <a:lnTo>
                        <a:pt x="59" y="32"/>
                      </a:lnTo>
                      <a:lnTo>
                        <a:pt x="55" y="36"/>
                      </a:lnTo>
                      <a:lnTo>
                        <a:pt x="50" y="41"/>
                      </a:lnTo>
                      <a:lnTo>
                        <a:pt x="44" y="45"/>
                      </a:lnTo>
                      <a:lnTo>
                        <a:pt x="37" y="48"/>
                      </a:lnTo>
                      <a:lnTo>
                        <a:pt x="32" y="50"/>
                      </a:lnTo>
                      <a:lnTo>
                        <a:pt x="25" y="51"/>
                      </a:lnTo>
                      <a:lnTo>
                        <a:pt x="19" y="52"/>
                      </a:lnTo>
                      <a:lnTo>
                        <a:pt x="13" y="51"/>
                      </a:lnTo>
                      <a:lnTo>
                        <a:pt x="9" y="49"/>
                      </a:lnTo>
                      <a:lnTo>
                        <a:pt x="6" y="47"/>
                      </a:lnTo>
                      <a:lnTo>
                        <a:pt x="2" y="43"/>
                      </a:lnTo>
                      <a:lnTo>
                        <a:pt x="1" y="39"/>
                      </a:lnTo>
                      <a:lnTo>
                        <a:pt x="0" y="34"/>
                      </a:lnTo>
                      <a:lnTo>
                        <a:pt x="1" y="30"/>
                      </a:lnTo>
                      <a:lnTo>
                        <a:pt x="3" y="25"/>
                      </a:lnTo>
                      <a:lnTo>
                        <a:pt x="7" y="19"/>
                      </a:lnTo>
                      <a:lnTo>
                        <a:pt x="11" y="15"/>
                      </a:lnTo>
                      <a:lnTo>
                        <a:pt x="17" y="10"/>
                      </a:lnTo>
                      <a:lnTo>
                        <a:pt x="23"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27" name="Freeform 333"/>
                <p:cNvSpPr>
                  <a:spLocks/>
                </p:cNvSpPr>
                <p:nvPr/>
              </p:nvSpPr>
              <p:spPr bwMode="auto">
                <a:xfrm>
                  <a:off x="3363" y="1892"/>
                  <a:ext cx="251" cy="207"/>
                </a:xfrm>
                <a:custGeom>
                  <a:avLst/>
                  <a:gdLst>
                    <a:gd name="T0" fmla="*/ 0 w 2497"/>
                    <a:gd name="T1" fmla="*/ 0 h 1900"/>
                    <a:gd name="T2" fmla="*/ 0 w 2497"/>
                    <a:gd name="T3" fmla="*/ 0 h 1900"/>
                    <a:gd name="T4" fmla="*/ 0 w 2497"/>
                    <a:gd name="T5" fmla="*/ 0 h 1900"/>
                    <a:gd name="T6" fmla="*/ 0 w 2497"/>
                    <a:gd name="T7" fmla="*/ 0 h 1900"/>
                    <a:gd name="T8" fmla="*/ 0 w 2497"/>
                    <a:gd name="T9" fmla="*/ 0 h 1900"/>
                    <a:gd name="T10" fmla="*/ 0 w 2497"/>
                    <a:gd name="T11" fmla="*/ 0 h 1900"/>
                    <a:gd name="T12" fmla="*/ 0 60000 65536"/>
                    <a:gd name="T13" fmla="*/ 0 60000 65536"/>
                    <a:gd name="T14" fmla="*/ 0 60000 65536"/>
                    <a:gd name="T15" fmla="*/ 0 60000 65536"/>
                    <a:gd name="T16" fmla="*/ 0 60000 65536"/>
                    <a:gd name="T17" fmla="*/ 0 60000 65536"/>
                    <a:gd name="T18" fmla="*/ 0 w 2497"/>
                    <a:gd name="T19" fmla="*/ 0 h 1900"/>
                    <a:gd name="T20" fmla="*/ 2497 w 2497"/>
                    <a:gd name="T21" fmla="*/ 1900 h 1900"/>
                  </a:gdLst>
                  <a:ahLst/>
                  <a:cxnLst>
                    <a:cxn ang="T12">
                      <a:pos x="T0" y="T1"/>
                    </a:cxn>
                    <a:cxn ang="T13">
                      <a:pos x="T2" y="T3"/>
                    </a:cxn>
                    <a:cxn ang="T14">
                      <a:pos x="T4" y="T5"/>
                    </a:cxn>
                    <a:cxn ang="T15">
                      <a:pos x="T6" y="T7"/>
                    </a:cxn>
                    <a:cxn ang="T16">
                      <a:pos x="T8" y="T9"/>
                    </a:cxn>
                    <a:cxn ang="T17">
                      <a:pos x="T10" y="T11"/>
                    </a:cxn>
                  </a:cxnLst>
                  <a:rect l="T18" t="T19" r="T20" b="T21"/>
                  <a:pathLst>
                    <a:path w="2497" h="1900">
                      <a:moveTo>
                        <a:pt x="698" y="0"/>
                      </a:moveTo>
                      <a:lnTo>
                        <a:pt x="2497" y="98"/>
                      </a:lnTo>
                      <a:lnTo>
                        <a:pt x="1841" y="1900"/>
                      </a:lnTo>
                      <a:lnTo>
                        <a:pt x="0" y="1729"/>
                      </a:lnTo>
                      <a:lnTo>
                        <a:pt x="448" y="341"/>
                      </a:lnTo>
                      <a:lnTo>
                        <a:pt x="698"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28" name="Freeform 334"/>
                <p:cNvSpPr>
                  <a:spLocks/>
                </p:cNvSpPr>
                <p:nvPr/>
              </p:nvSpPr>
              <p:spPr bwMode="auto">
                <a:xfrm>
                  <a:off x="3363" y="1892"/>
                  <a:ext cx="251" cy="207"/>
                </a:xfrm>
                <a:custGeom>
                  <a:avLst/>
                  <a:gdLst>
                    <a:gd name="T0" fmla="*/ 0 w 2497"/>
                    <a:gd name="T1" fmla="*/ 0 h 1900"/>
                    <a:gd name="T2" fmla="*/ 0 w 2497"/>
                    <a:gd name="T3" fmla="*/ 0 h 1900"/>
                    <a:gd name="T4" fmla="*/ 0 w 2497"/>
                    <a:gd name="T5" fmla="*/ 0 h 1900"/>
                    <a:gd name="T6" fmla="*/ 0 w 2497"/>
                    <a:gd name="T7" fmla="*/ 0 h 1900"/>
                    <a:gd name="T8" fmla="*/ 0 w 2497"/>
                    <a:gd name="T9" fmla="*/ 0 h 1900"/>
                    <a:gd name="T10" fmla="*/ 0 w 2497"/>
                    <a:gd name="T11" fmla="*/ 0 h 1900"/>
                    <a:gd name="T12" fmla="*/ 0 60000 65536"/>
                    <a:gd name="T13" fmla="*/ 0 60000 65536"/>
                    <a:gd name="T14" fmla="*/ 0 60000 65536"/>
                    <a:gd name="T15" fmla="*/ 0 60000 65536"/>
                    <a:gd name="T16" fmla="*/ 0 60000 65536"/>
                    <a:gd name="T17" fmla="*/ 0 60000 65536"/>
                    <a:gd name="T18" fmla="*/ 0 w 2497"/>
                    <a:gd name="T19" fmla="*/ 0 h 1900"/>
                    <a:gd name="T20" fmla="*/ 2497 w 2497"/>
                    <a:gd name="T21" fmla="*/ 1900 h 1900"/>
                  </a:gdLst>
                  <a:ahLst/>
                  <a:cxnLst>
                    <a:cxn ang="T12">
                      <a:pos x="T0" y="T1"/>
                    </a:cxn>
                    <a:cxn ang="T13">
                      <a:pos x="T2" y="T3"/>
                    </a:cxn>
                    <a:cxn ang="T14">
                      <a:pos x="T4" y="T5"/>
                    </a:cxn>
                    <a:cxn ang="T15">
                      <a:pos x="T6" y="T7"/>
                    </a:cxn>
                    <a:cxn ang="T16">
                      <a:pos x="T8" y="T9"/>
                    </a:cxn>
                    <a:cxn ang="T17">
                      <a:pos x="T10" y="T11"/>
                    </a:cxn>
                  </a:cxnLst>
                  <a:rect l="T18" t="T19" r="T20" b="T21"/>
                  <a:pathLst>
                    <a:path w="2497" h="1900">
                      <a:moveTo>
                        <a:pt x="698" y="0"/>
                      </a:moveTo>
                      <a:lnTo>
                        <a:pt x="2497" y="98"/>
                      </a:lnTo>
                      <a:lnTo>
                        <a:pt x="1841" y="1900"/>
                      </a:lnTo>
                      <a:lnTo>
                        <a:pt x="0" y="1729"/>
                      </a:lnTo>
                      <a:lnTo>
                        <a:pt x="448" y="341"/>
                      </a:lnTo>
                      <a:lnTo>
                        <a:pt x="698"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29" name="Line 335"/>
                <p:cNvSpPr>
                  <a:spLocks noChangeShapeType="1"/>
                </p:cNvSpPr>
                <p:nvPr/>
              </p:nvSpPr>
              <p:spPr bwMode="auto">
                <a:xfrm flipH="1">
                  <a:off x="3408" y="1903"/>
                  <a:ext cx="206" cy="2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0" name="Line 336"/>
                <p:cNvSpPr>
                  <a:spLocks noChangeShapeType="1"/>
                </p:cNvSpPr>
                <p:nvPr/>
              </p:nvSpPr>
              <p:spPr bwMode="auto">
                <a:xfrm>
                  <a:off x="3408" y="1929"/>
                  <a:ext cx="140" cy="17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1" name="Line 337"/>
                <p:cNvSpPr>
                  <a:spLocks noChangeShapeType="1"/>
                </p:cNvSpPr>
                <p:nvPr/>
              </p:nvSpPr>
              <p:spPr bwMode="auto">
                <a:xfrm flipV="1">
                  <a:off x="3264" y="1477"/>
                  <a:ext cx="77" cy="18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2" name="Line 338"/>
                <p:cNvSpPr>
                  <a:spLocks noChangeShapeType="1"/>
                </p:cNvSpPr>
                <p:nvPr/>
              </p:nvSpPr>
              <p:spPr bwMode="auto">
                <a:xfrm flipH="1" flipV="1">
                  <a:off x="3122" y="1487"/>
                  <a:ext cx="142" cy="17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3" name="Line 339"/>
                <p:cNvSpPr>
                  <a:spLocks noChangeShapeType="1"/>
                </p:cNvSpPr>
                <p:nvPr/>
              </p:nvSpPr>
              <p:spPr bwMode="auto">
                <a:xfrm flipH="1">
                  <a:off x="3122" y="1477"/>
                  <a:ext cx="219" cy="1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4" name="Freeform 340"/>
                <p:cNvSpPr>
                  <a:spLocks/>
                </p:cNvSpPr>
                <p:nvPr/>
              </p:nvSpPr>
              <p:spPr bwMode="auto">
                <a:xfrm>
                  <a:off x="3749" y="1878"/>
                  <a:ext cx="252" cy="206"/>
                </a:xfrm>
                <a:custGeom>
                  <a:avLst/>
                  <a:gdLst>
                    <a:gd name="T0" fmla="*/ 0 w 2504"/>
                    <a:gd name="T1" fmla="*/ 0 h 1890"/>
                    <a:gd name="T2" fmla="*/ 0 w 2504"/>
                    <a:gd name="T3" fmla="*/ 0 h 1890"/>
                    <a:gd name="T4" fmla="*/ 0 w 2504"/>
                    <a:gd name="T5" fmla="*/ 0 h 1890"/>
                    <a:gd name="T6" fmla="*/ 0 w 2504"/>
                    <a:gd name="T7" fmla="*/ 0 h 1890"/>
                    <a:gd name="T8" fmla="*/ 0 w 2504"/>
                    <a:gd name="T9" fmla="*/ 0 h 1890"/>
                    <a:gd name="T10" fmla="*/ 0 60000 65536"/>
                    <a:gd name="T11" fmla="*/ 0 60000 65536"/>
                    <a:gd name="T12" fmla="*/ 0 60000 65536"/>
                    <a:gd name="T13" fmla="*/ 0 60000 65536"/>
                    <a:gd name="T14" fmla="*/ 0 60000 65536"/>
                    <a:gd name="T15" fmla="*/ 0 w 2504"/>
                    <a:gd name="T16" fmla="*/ 0 h 1890"/>
                    <a:gd name="T17" fmla="*/ 2504 w 2504"/>
                    <a:gd name="T18" fmla="*/ 1890 h 1890"/>
                  </a:gdLst>
                  <a:ahLst/>
                  <a:cxnLst>
                    <a:cxn ang="T10">
                      <a:pos x="T0" y="T1"/>
                    </a:cxn>
                    <a:cxn ang="T11">
                      <a:pos x="T2" y="T3"/>
                    </a:cxn>
                    <a:cxn ang="T12">
                      <a:pos x="T4" y="T5"/>
                    </a:cxn>
                    <a:cxn ang="T13">
                      <a:pos x="T6" y="T7"/>
                    </a:cxn>
                    <a:cxn ang="T14">
                      <a:pos x="T8" y="T9"/>
                    </a:cxn>
                  </a:cxnLst>
                  <a:rect l="T15" t="T16" r="T17" b="T18"/>
                  <a:pathLst>
                    <a:path w="2504" h="1890">
                      <a:moveTo>
                        <a:pt x="560" y="0"/>
                      </a:moveTo>
                      <a:lnTo>
                        <a:pt x="2504" y="92"/>
                      </a:lnTo>
                      <a:lnTo>
                        <a:pt x="1997" y="1890"/>
                      </a:lnTo>
                      <a:lnTo>
                        <a:pt x="0" y="1724"/>
                      </a:lnTo>
                      <a:lnTo>
                        <a:pt x="560"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35" name="Freeform 341"/>
                <p:cNvSpPr>
                  <a:spLocks/>
                </p:cNvSpPr>
                <p:nvPr/>
              </p:nvSpPr>
              <p:spPr bwMode="auto">
                <a:xfrm>
                  <a:off x="3749" y="1878"/>
                  <a:ext cx="252" cy="206"/>
                </a:xfrm>
                <a:custGeom>
                  <a:avLst/>
                  <a:gdLst>
                    <a:gd name="T0" fmla="*/ 0 w 2504"/>
                    <a:gd name="T1" fmla="*/ 0 h 1890"/>
                    <a:gd name="T2" fmla="*/ 0 w 2504"/>
                    <a:gd name="T3" fmla="*/ 0 h 1890"/>
                    <a:gd name="T4" fmla="*/ 0 w 2504"/>
                    <a:gd name="T5" fmla="*/ 0 h 1890"/>
                    <a:gd name="T6" fmla="*/ 0 w 2504"/>
                    <a:gd name="T7" fmla="*/ 0 h 1890"/>
                    <a:gd name="T8" fmla="*/ 0 w 2504"/>
                    <a:gd name="T9" fmla="*/ 0 h 1890"/>
                    <a:gd name="T10" fmla="*/ 0 60000 65536"/>
                    <a:gd name="T11" fmla="*/ 0 60000 65536"/>
                    <a:gd name="T12" fmla="*/ 0 60000 65536"/>
                    <a:gd name="T13" fmla="*/ 0 60000 65536"/>
                    <a:gd name="T14" fmla="*/ 0 60000 65536"/>
                    <a:gd name="T15" fmla="*/ 0 w 2504"/>
                    <a:gd name="T16" fmla="*/ 0 h 1890"/>
                    <a:gd name="T17" fmla="*/ 2504 w 2504"/>
                    <a:gd name="T18" fmla="*/ 1890 h 1890"/>
                  </a:gdLst>
                  <a:ahLst/>
                  <a:cxnLst>
                    <a:cxn ang="T10">
                      <a:pos x="T0" y="T1"/>
                    </a:cxn>
                    <a:cxn ang="T11">
                      <a:pos x="T2" y="T3"/>
                    </a:cxn>
                    <a:cxn ang="T12">
                      <a:pos x="T4" y="T5"/>
                    </a:cxn>
                    <a:cxn ang="T13">
                      <a:pos x="T6" y="T7"/>
                    </a:cxn>
                    <a:cxn ang="T14">
                      <a:pos x="T8" y="T9"/>
                    </a:cxn>
                  </a:cxnLst>
                  <a:rect l="T15" t="T16" r="T17" b="T18"/>
                  <a:pathLst>
                    <a:path w="2504" h="1890">
                      <a:moveTo>
                        <a:pt x="560" y="0"/>
                      </a:moveTo>
                      <a:lnTo>
                        <a:pt x="2504" y="92"/>
                      </a:lnTo>
                      <a:lnTo>
                        <a:pt x="1997" y="1890"/>
                      </a:lnTo>
                      <a:lnTo>
                        <a:pt x="0" y="1724"/>
                      </a:lnTo>
                      <a:lnTo>
                        <a:pt x="560"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36" name="Line 342"/>
                <p:cNvSpPr>
                  <a:spLocks noChangeShapeType="1"/>
                </p:cNvSpPr>
                <p:nvPr/>
              </p:nvSpPr>
              <p:spPr bwMode="auto">
                <a:xfrm>
                  <a:off x="3806" y="1878"/>
                  <a:ext cx="4" cy="3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7" name="Line 343"/>
                <p:cNvSpPr>
                  <a:spLocks noChangeShapeType="1"/>
                </p:cNvSpPr>
                <p:nvPr/>
              </p:nvSpPr>
              <p:spPr bwMode="auto">
                <a:xfrm flipH="1">
                  <a:off x="3810" y="1888"/>
                  <a:ext cx="191" cy="26"/>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8" name="Line 344"/>
                <p:cNvSpPr>
                  <a:spLocks noChangeShapeType="1"/>
                </p:cNvSpPr>
                <p:nvPr/>
              </p:nvSpPr>
              <p:spPr bwMode="auto">
                <a:xfrm flipV="1">
                  <a:off x="3749" y="1914"/>
                  <a:ext cx="61" cy="15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39" name="Line 345"/>
                <p:cNvSpPr>
                  <a:spLocks noChangeShapeType="1"/>
                </p:cNvSpPr>
                <p:nvPr/>
              </p:nvSpPr>
              <p:spPr bwMode="auto">
                <a:xfrm>
                  <a:off x="3810" y="1914"/>
                  <a:ext cx="140" cy="17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0" name="Freeform 346"/>
                <p:cNvSpPr>
                  <a:spLocks/>
                </p:cNvSpPr>
                <p:nvPr/>
              </p:nvSpPr>
              <p:spPr bwMode="auto">
                <a:xfrm>
                  <a:off x="4141" y="1611"/>
                  <a:ext cx="113" cy="124"/>
                </a:xfrm>
                <a:custGeom>
                  <a:avLst/>
                  <a:gdLst>
                    <a:gd name="T0" fmla="*/ 0 w 1126"/>
                    <a:gd name="T1" fmla="*/ 0 h 1135"/>
                    <a:gd name="T2" fmla="*/ 0 w 1126"/>
                    <a:gd name="T3" fmla="*/ 0 h 1135"/>
                    <a:gd name="T4" fmla="*/ 0 w 1126"/>
                    <a:gd name="T5" fmla="*/ 0 h 1135"/>
                    <a:gd name="T6" fmla="*/ 0 w 1126"/>
                    <a:gd name="T7" fmla="*/ 0 h 1135"/>
                    <a:gd name="T8" fmla="*/ 0 w 1126"/>
                    <a:gd name="T9" fmla="*/ 0 h 1135"/>
                    <a:gd name="T10" fmla="*/ 0 w 1126"/>
                    <a:gd name="T11" fmla="*/ 0 h 1135"/>
                    <a:gd name="T12" fmla="*/ 0 w 1126"/>
                    <a:gd name="T13" fmla="*/ 0 h 1135"/>
                    <a:gd name="T14" fmla="*/ 0 w 1126"/>
                    <a:gd name="T15" fmla="*/ 0 h 1135"/>
                    <a:gd name="T16" fmla="*/ 0 w 1126"/>
                    <a:gd name="T17" fmla="*/ 0 h 1135"/>
                    <a:gd name="T18" fmla="*/ 0 w 1126"/>
                    <a:gd name="T19" fmla="*/ 0 h 1135"/>
                    <a:gd name="T20" fmla="*/ 0 w 1126"/>
                    <a:gd name="T21" fmla="*/ 0 h 1135"/>
                    <a:gd name="T22" fmla="*/ 0 w 1126"/>
                    <a:gd name="T23" fmla="*/ 0 h 1135"/>
                    <a:gd name="T24" fmla="*/ 0 w 1126"/>
                    <a:gd name="T25" fmla="*/ 0 h 1135"/>
                    <a:gd name="T26" fmla="*/ 0 w 1126"/>
                    <a:gd name="T27" fmla="*/ 0 h 1135"/>
                    <a:gd name="T28" fmla="*/ 0 w 1126"/>
                    <a:gd name="T29" fmla="*/ 0 h 1135"/>
                    <a:gd name="T30" fmla="*/ 0 w 1126"/>
                    <a:gd name="T31" fmla="*/ 0 h 1135"/>
                    <a:gd name="T32" fmla="*/ 0 w 1126"/>
                    <a:gd name="T33" fmla="*/ 0 h 1135"/>
                    <a:gd name="T34" fmla="*/ 0 w 1126"/>
                    <a:gd name="T35" fmla="*/ 0 h 1135"/>
                    <a:gd name="T36" fmla="*/ 0 w 1126"/>
                    <a:gd name="T37" fmla="*/ 0 h 1135"/>
                    <a:gd name="T38" fmla="*/ 0 w 1126"/>
                    <a:gd name="T39" fmla="*/ 0 h 1135"/>
                    <a:gd name="T40" fmla="*/ 0 w 1126"/>
                    <a:gd name="T41" fmla="*/ 0 h 1135"/>
                    <a:gd name="T42" fmla="*/ 0 w 1126"/>
                    <a:gd name="T43" fmla="*/ 0 h 1135"/>
                    <a:gd name="T44" fmla="*/ 0 w 1126"/>
                    <a:gd name="T45" fmla="*/ 0 h 1135"/>
                    <a:gd name="T46" fmla="*/ 0 w 1126"/>
                    <a:gd name="T47" fmla="*/ 0 h 1135"/>
                    <a:gd name="T48" fmla="*/ 0 w 1126"/>
                    <a:gd name="T49" fmla="*/ 0 h 1135"/>
                    <a:gd name="T50" fmla="*/ 0 w 1126"/>
                    <a:gd name="T51" fmla="*/ 0 h 1135"/>
                    <a:gd name="T52" fmla="*/ 0 w 1126"/>
                    <a:gd name="T53" fmla="*/ 0 h 1135"/>
                    <a:gd name="T54" fmla="*/ 0 w 1126"/>
                    <a:gd name="T55" fmla="*/ 0 h 1135"/>
                    <a:gd name="T56" fmla="*/ 0 w 1126"/>
                    <a:gd name="T57" fmla="*/ 0 h 1135"/>
                    <a:gd name="T58" fmla="*/ 0 w 1126"/>
                    <a:gd name="T59" fmla="*/ 0 h 1135"/>
                    <a:gd name="T60" fmla="*/ 0 w 1126"/>
                    <a:gd name="T61" fmla="*/ 0 h 1135"/>
                    <a:gd name="T62" fmla="*/ 0 w 1126"/>
                    <a:gd name="T63" fmla="*/ 0 h 1135"/>
                    <a:gd name="T64" fmla="*/ 0 w 1126"/>
                    <a:gd name="T65" fmla="*/ 0 h 1135"/>
                    <a:gd name="T66" fmla="*/ 0 w 1126"/>
                    <a:gd name="T67" fmla="*/ 0 h 1135"/>
                    <a:gd name="T68" fmla="*/ 0 w 1126"/>
                    <a:gd name="T69" fmla="*/ 0 h 1135"/>
                    <a:gd name="T70" fmla="*/ 0 w 1126"/>
                    <a:gd name="T71" fmla="*/ 0 h 1135"/>
                    <a:gd name="T72" fmla="*/ 0 w 1126"/>
                    <a:gd name="T73" fmla="*/ 0 h 1135"/>
                    <a:gd name="T74" fmla="*/ 0 w 112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6"/>
                    <a:gd name="T115" fmla="*/ 0 h 1135"/>
                    <a:gd name="T116" fmla="*/ 1126 w 112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6" h="1135">
                      <a:moveTo>
                        <a:pt x="1126" y="50"/>
                      </a:moveTo>
                      <a:lnTo>
                        <a:pt x="51" y="1135"/>
                      </a:lnTo>
                      <a:lnTo>
                        <a:pt x="50" y="1135"/>
                      </a:lnTo>
                      <a:lnTo>
                        <a:pt x="49" y="1134"/>
                      </a:lnTo>
                      <a:lnTo>
                        <a:pt x="47" y="1132"/>
                      </a:lnTo>
                      <a:lnTo>
                        <a:pt x="43" y="1128"/>
                      </a:lnTo>
                      <a:lnTo>
                        <a:pt x="39" y="1125"/>
                      </a:lnTo>
                      <a:lnTo>
                        <a:pt x="34" y="1120"/>
                      </a:lnTo>
                      <a:lnTo>
                        <a:pt x="30" y="1116"/>
                      </a:lnTo>
                      <a:lnTo>
                        <a:pt x="25" y="1111"/>
                      </a:lnTo>
                      <a:lnTo>
                        <a:pt x="21" y="1107"/>
                      </a:lnTo>
                      <a:lnTo>
                        <a:pt x="15" y="1102"/>
                      </a:lnTo>
                      <a:lnTo>
                        <a:pt x="12" y="1098"/>
                      </a:lnTo>
                      <a:lnTo>
                        <a:pt x="7" y="1093"/>
                      </a:lnTo>
                      <a:lnTo>
                        <a:pt x="5" y="1090"/>
                      </a:lnTo>
                      <a:lnTo>
                        <a:pt x="3" y="1087"/>
                      </a:lnTo>
                      <a:lnTo>
                        <a:pt x="2" y="1086"/>
                      </a:lnTo>
                      <a:lnTo>
                        <a:pt x="0" y="1085"/>
                      </a:lnTo>
                      <a:lnTo>
                        <a:pt x="1076" y="0"/>
                      </a:lnTo>
                      <a:lnTo>
                        <a:pt x="1079" y="1"/>
                      </a:lnTo>
                      <a:lnTo>
                        <a:pt x="1081" y="3"/>
                      </a:lnTo>
                      <a:lnTo>
                        <a:pt x="1084" y="6"/>
                      </a:lnTo>
                      <a:lnTo>
                        <a:pt x="1089" y="9"/>
                      </a:lnTo>
                      <a:lnTo>
                        <a:pt x="1093" y="14"/>
                      </a:lnTo>
                      <a:lnTo>
                        <a:pt x="1098" y="18"/>
                      </a:lnTo>
                      <a:lnTo>
                        <a:pt x="1104" y="23"/>
                      </a:lnTo>
                      <a:lnTo>
                        <a:pt x="1108" y="28"/>
                      </a:lnTo>
                      <a:lnTo>
                        <a:pt x="1113" y="33"/>
                      </a:lnTo>
                      <a:lnTo>
                        <a:pt x="1117" y="37"/>
                      </a:lnTo>
                      <a:lnTo>
                        <a:pt x="1121" y="41"/>
                      </a:lnTo>
                      <a:lnTo>
                        <a:pt x="1123" y="44"/>
                      </a:lnTo>
                      <a:lnTo>
                        <a:pt x="1125" y="48"/>
                      </a:lnTo>
                      <a:lnTo>
                        <a:pt x="1126" y="49"/>
                      </a:lnTo>
                      <a:lnTo>
                        <a:pt x="1126" y="5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41" name="Freeform 347"/>
                <p:cNvSpPr>
                  <a:spLocks/>
                </p:cNvSpPr>
                <p:nvPr/>
              </p:nvSpPr>
              <p:spPr bwMode="auto">
                <a:xfrm>
                  <a:off x="4141" y="1611"/>
                  <a:ext cx="113" cy="124"/>
                </a:xfrm>
                <a:custGeom>
                  <a:avLst/>
                  <a:gdLst>
                    <a:gd name="T0" fmla="*/ 0 w 1126"/>
                    <a:gd name="T1" fmla="*/ 0 h 1135"/>
                    <a:gd name="T2" fmla="*/ 0 w 1126"/>
                    <a:gd name="T3" fmla="*/ 0 h 1135"/>
                    <a:gd name="T4" fmla="*/ 0 w 1126"/>
                    <a:gd name="T5" fmla="*/ 0 h 1135"/>
                    <a:gd name="T6" fmla="*/ 0 w 1126"/>
                    <a:gd name="T7" fmla="*/ 0 h 1135"/>
                    <a:gd name="T8" fmla="*/ 0 w 1126"/>
                    <a:gd name="T9" fmla="*/ 0 h 1135"/>
                    <a:gd name="T10" fmla="*/ 0 w 1126"/>
                    <a:gd name="T11" fmla="*/ 0 h 1135"/>
                    <a:gd name="T12" fmla="*/ 0 w 1126"/>
                    <a:gd name="T13" fmla="*/ 0 h 1135"/>
                    <a:gd name="T14" fmla="*/ 0 w 1126"/>
                    <a:gd name="T15" fmla="*/ 0 h 1135"/>
                    <a:gd name="T16" fmla="*/ 0 w 1126"/>
                    <a:gd name="T17" fmla="*/ 0 h 1135"/>
                    <a:gd name="T18" fmla="*/ 0 w 1126"/>
                    <a:gd name="T19" fmla="*/ 0 h 1135"/>
                    <a:gd name="T20" fmla="*/ 0 w 1126"/>
                    <a:gd name="T21" fmla="*/ 0 h 1135"/>
                    <a:gd name="T22" fmla="*/ 0 w 1126"/>
                    <a:gd name="T23" fmla="*/ 0 h 1135"/>
                    <a:gd name="T24" fmla="*/ 0 w 1126"/>
                    <a:gd name="T25" fmla="*/ 0 h 1135"/>
                    <a:gd name="T26" fmla="*/ 0 w 1126"/>
                    <a:gd name="T27" fmla="*/ 0 h 1135"/>
                    <a:gd name="T28" fmla="*/ 0 w 1126"/>
                    <a:gd name="T29" fmla="*/ 0 h 1135"/>
                    <a:gd name="T30" fmla="*/ 0 w 1126"/>
                    <a:gd name="T31" fmla="*/ 0 h 1135"/>
                    <a:gd name="T32" fmla="*/ 0 w 1126"/>
                    <a:gd name="T33" fmla="*/ 0 h 1135"/>
                    <a:gd name="T34" fmla="*/ 0 w 1126"/>
                    <a:gd name="T35" fmla="*/ 0 h 1135"/>
                    <a:gd name="T36" fmla="*/ 0 w 1126"/>
                    <a:gd name="T37" fmla="*/ 0 h 1135"/>
                    <a:gd name="T38" fmla="*/ 0 w 1126"/>
                    <a:gd name="T39" fmla="*/ 0 h 1135"/>
                    <a:gd name="T40" fmla="*/ 0 w 1126"/>
                    <a:gd name="T41" fmla="*/ 0 h 1135"/>
                    <a:gd name="T42" fmla="*/ 0 w 1126"/>
                    <a:gd name="T43" fmla="*/ 0 h 1135"/>
                    <a:gd name="T44" fmla="*/ 0 w 1126"/>
                    <a:gd name="T45" fmla="*/ 0 h 1135"/>
                    <a:gd name="T46" fmla="*/ 0 w 1126"/>
                    <a:gd name="T47" fmla="*/ 0 h 1135"/>
                    <a:gd name="T48" fmla="*/ 0 w 1126"/>
                    <a:gd name="T49" fmla="*/ 0 h 1135"/>
                    <a:gd name="T50" fmla="*/ 0 w 1126"/>
                    <a:gd name="T51" fmla="*/ 0 h 1135"/>
                    <a:gd name="T52" fmla="*/ 0 w 1126"/>
                    <a:gd name="T53" fmla="*/ 0 h 1135"/>
                    <a:gd name="T54" fmla="*/ 0 w 1126"/>
                    <a:gd name="T55" fmla="*/ 0 h 1135"/>
                    <a:gd name="T56" fmla="*/ 0 w 1126"/>
                    <a:gd name="T57" fmla="*/ 0 h 1135"/>
                    <a:gd name="T58" fmla="*/ 0 w 1126"/>
                    <a:gd name="T59" fmla="*/ 0 h 1135"/>
                    <a:gd name="T60" fmla="*/ 0 w 1126"/>
                    <a:gd name="T61" fmla="*/ 0 h 1135"/>
                    <a:gd name="T62" fmla="*/ 0 w 1126"/>
                    <a:gd name="T63" fmla="*/ 0 h 1135"/>
                    <a:gd name="T64" fmla="*/ 0 w 1126"/>
                    <a:gd name="T65" fmla="*/ 0 h 1135"/>
                    <a:gd name="T66" fmla="*/ 0 w 1126"/>
                    <a:gd name="T67" fmla="*/ 0 h 1135"/>
                    <a:gd name="T68" fmla="*/ 0 w 1126"/>
                    <a:gd name="T69" fmla="*/ 0 h 1135"/>
                    <a:gd name="T70" fmla="*/ 0 w 1126"/>
                    <a:gd name="T71" fmla="*/ 0 h 1135"/>
                    <a:gd name="T72" fmla="*/ 0 w 1126"/>
                    <a:gd name="T73" fmla="*/ 0 h 1135"/>
                    <a:gd name="T74" fmla="*/ 0 w 112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6"/>
                    <a:gd name="T115" fmla="*/ 0 h 1135"/>
                    <a:gd name="T116" fmla="*/ 1126 w 112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6" h="1135">
                      <a:moveTo>
                        <a:pt x="1126" y="50"/>
                      </a:moveTo>
                      <a:lnTo>
                        <a:pt x="51" y="1135"/>
                      </a:lnTo>
                      <a:lnTo>
                        <a:pt x="50" y="1135"/>
                      </a:lnTo>
                      <a:lnTo>
                        <a:pt x="49" y="1134"/>
                      </a:lnTo>
                      <a:lnTo>
                        <a:pt x="47" y="1132"/>
                      </a:lnTo>
                      <a:lnTo>
                        <a:pt x="43" y="1128"/>
                      </a:lnTo>
                      <a:lnTo>
                        <a:pt x="39" y="1125"/>
                      </a:lnTo>
                      <a:lnTo>
                        <a:pt x="34" y="1120"/>
                      </a:lnTo>
                      <a:lnTo>
                        <a:pt x="30" y="1116"/>
                      </a:lnTo>
                      <a:lnTo>
                        <a:pt x="25" y="1111"/>
                      </a:lnTo>
                      <a:lnTo>
                        <a:pt x="21" y="1107"/>
                      </a:lnTo>
                      <a:lnTo>
                        <a:pt x="15" y="1102"/>
                      </a:lnTo>
                      <a:lnTo>
                        <a:pt x="12" y="1098"/>
                      </a:lnTo>
                      <a:lnTo>
                        <a:pt x="7" y="1093"/>
                      </a:lnTo>
                      <a:lnTo>
                        <a:pt x="5" y="1090"/>
                      </a:lnTo>
                      <a:lnTo>
                        <a:pt x="3" y="1087"/>
                      </a:lnTo>
                      <a:lnTo>
                        <a:pt x="2" y="1086"/>
                      </a:lnTo>
                      <a:lnTo>
                        <a:pt x="0" y="1085"/>
                      </a:lnTo>
                      <a:lnTo>
                        <a:pt x="1076" y="0"/>
                      </a:lnTo>
                      <a:lnTo>
                        <a:pt x="1079" y="1"/>
                      </a:lnTo>
                      <a:lnTo>
                        <a:pt x="1081" y="3"/>
                      </a:lnTo>
                      <a:lnTo>
                        <a:pt x="1084" y="6"/>
                      </a:lnTo>
                      <a:lnTo>
                        <a:pt x="1089" y="9"/>
                      </a:lnTo>
                      <a:lnTo>
                        <a:pt x="1093" y="14"/>
                      </a:lnTo>
                      <a:lnTo>
                        <a:pt x="1098" y="18"/>
                      </a:lnTo>
                      <a:lnTo>
                        <a:pt x="1104" y="23"/>
                      </a:lnTo>
                      <a:lnTo>
                        <a:pt x="1108" y="28"/>
                      </a:lnTo>
                      <a:lnTo>
                        <a:pt x="1113" y="33"/>
                      </a:lnTo>
                      <a:lnTo>
                        <a:pt x="1117" y="37"/>
                      </a:lnTo>
                      <a:lnTo>
                        <a:pt x="1121" y="41"/>
                      </a:lnTo>
                      <a:lnTo>
                        <a:pt x="1123" y="44"/>
                      </a:lnTo>
                      <a:lnTo>
                        <a:pt x="1125" y="48"/>
                      </a:lnTo>
                      <a:lnTo>
                        <a:pt x="1126" y="49"/>
                      </a:lnTo>
                      <a:lnTo>
                        <a:pt x="1126" y="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42" name="Freeform 348"/>
                <p:cNvSpPr>
                  <a:spLocks/>
                </p:cNvSpPr>
                <p:nvPr/>
              </p:nvSpPr>
              <p:spPr bwMode="auto">
                <a:xfrm>
                  <a:off x="3201" y="1024"/>
                  <a:ext cx="254" cy="192"/>
                </a:xfrm>
                <a:custGeom>
                  <a:avLst/>
                  <a:gdLst>
                    <a:gd name="T0" fmla="*/ 0 w 2518"/>
                    <a:gd name="T1" fmla="*/ 0 h 1761"/>
                    <a:gd name="T2" fmla="*/ 0 w 2518"/>
                    <a:gd name="T3" fmla="*/ 0 h 1761"/>
                    <a:gd name="T4" fmla="*/ 0 w 2518"/>
                    <a:gd name="T5" fmla="*/ 0 h 1761"/>
                    <a:gd name="T6" fmla="*/ 0 w 2518"/>
                    <a:gd name="T7" fmla="*/ 0 h 1761"/>
                    <a:gd name="T8" fmla="*/ 0 w 2518"/>
                    <a:gd name="T9" fmla="*/ 0 h 1761"/>
                    <a:gd name="T10" fmla="*/ 0 60000 65536"/>
                    <a:gd name="T11" fmla="*/ 0 60000 65536"/>
                    <a:gd name="T12" fmla="*/ 0 60000 65536"/>
                    <a:gd name="T13" fmla="*/ 0 60000 65536"/>
                    <a:gd name="T14" fmla="*/ 0 60000 65536"/>
                    <a:gd name="T15" fmla="*/ 0 w 2518"/>
                    <a:gd name="T16" fmla="*/ 0 h 1761"/>
                    <a:gd name="T17" fmla="*/ 2518 w 2518"/>
                    <a:gd name="T18" fmla="*/ 1761 h 1761"/>
                  </a:gdLst>
                  <a:ahLst/>
                  <a:cxnLst>
                    <a:cxn ang="T10">
                      <a:pos x="T0" y="T1"/>
                    </a:cxn>
                    <a:cxn ang="T11">
                      <a:pos x="T2" y="T3"/>
                    </a:cxn>
                    <a:cxn ang="T12">
                      <a:pos x="T4" y="T5"/>
                    </a:cxn>
                    <a:cxn ang="T13">
                      <a:pos x="T6" y="T7"/>
                    </a:cxn>
                    <a:cxn ang="T14">
                      <a:pos x="T8" y="T9"/>
                    </a:cxn>
                  </a:cxnLst>
                  <a:rect l="T15" t="T16" r="T17" b="T18"/>
                  <a:pathLst>
                    <a:path w="2518" h="1761">
                      <a:moveTo>
                        <a:pt x="2063" y="1761"/>
                      </a:moveTo>
                      <a:lnTo>
                        <a:pt x="0" y="1747"/>
                      </a:lnTo>
                      <a:lnTo>
                        <a:pt x="382" y="0"/>
                      </a:lnTo>
                      <a:lnTo>
                        <a:pt x="2518" y="84"/>
                      </a:lnTo>
                      <a:lnTo>
                        <a:pt x="2063" y="176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43" name="Freeform 349"/>
                <p:cNvSpPr>
                  <a:spLocks/>
                </p:cNvSpPr>
                <p:nvPr/>
              </p:nvSpPr>
              <p:spPr bwMode="auto">
                <a:xfrm>
                  <a:off x="3201" y="1024"/>
                  <a:ext cx="254" cy="192"/>
                </a:xfrm>
                <a:custGeom>
                  <a:avLst/>
                  <a:gdLst>
                    <a:gd name="T0" fmla="*/ 0 w 2518"/>
                    <a:gd name="T1" fmla="*/ 0 h 1761"/>
                    <a:gd name="T2" fmla="*/ 0 w 2518"/>
                    <a:gd name="T3" fmla="*/ 0 h 1761"/>
                    <a:gd name="T4" fmla="*/ 0 w 2518"/>
                    <a:gd name="T5" fmla="*/ 0 h 1761"/>
                    <a:gd name="T6" fmla="*/ 0 w 2518"/>
                    <a:gd name="T7" fmla="*/ 0 h 1761"/>
                    <a:gd name="T8" fmla="*/ 0 w 2518"/>
                    <a:gd name="T9" fmla="*/ 0 h 1761"/>
                    <a:gd name="T10" fmla="*/ 0 60000 65536"/>
                    <a:gd name="T11" fmla="*/ 0 60000 65536"/>
                    <a:gd name="T12" fmla="*/ 0 60000 65536"/>
                    <a:gd name="T13" fmla="*/ 0 60000 65536"/>
                    <a:gd name="T14" fmla="*/ 0 60000 65536"/>
                    <a:gd name="T15" fmla="*/ 0 w 2518"/>
                    <a:gd name="T16" fmla="*/ 0 h 1761"/>
                    <a:gd name="T17" fmla="*/ 2518 w 2518"/>
                    <a:gd name="T18" fmla="*/ 1761 h 1761"/>
                  </a:gdLst>
                  <a:ahLst/>
                  <a:cxnLst>
                    <a:cxn ang="T10">
                      <a:pos x="T0" y="T1"/>
                    </a:cxn>
                    <a:cxn ang="T11">
                      <a:pos x="T2" y="T3"/>
                    </a:cxn>
                    <a:cxn ang="T12">
                      <a:pos x="T4" y="T5"/>
                    </a:cxn>
                    <a:cxn ang="T13">
                      <a:pos x="T6" y="T7"/>
                    </a:cxn>
                    <a:cxn ang="T14">
                      <a:pos x="T8" y="T9"/>
                    </a:cxn>
                  </a:cxnLst>
                  <a:rect l="T15" t="T16" r="T17" b="T18"/>
                  <a:pathLst>
                    <a:path w="2518" h="1761">
                      <a:moveTo>
                        <a:pt x="2063" y="1761"/>
                      </a:moveTo>
                      <a:lnTo>
                        <a:pt x="0" y="1747"/>
                      </a:lnTo>
                      <a:lnTo>
                        <a:pt x="382" y="0"/>
                      </a:lnTo>
                      <a:lnTo>
                        <a:pt x="2518" y="84"/>
                      </a:lnTo>
                      <a:lnTo>
                        <a:pt x="2063" y="176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44" name="Line 350"/>
                <p:cNvSpPr>
                  <a:spLocks noChangeShapeType="1"/>
                </p:cNvSpPr>
                <p:nvPr/>
              </p:nvSpPr>
              <p:spPr bwMode="auto">
                <a:xfrm flipH="1" flipV="1">
                  <a:off x="3382" y="1198"/>
                  <a:ext cx="27" cy="1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5" name="Line 351"/>
                <p:cNvSpPr>
                  <a:spLocks noChangeShapeType="1"/>
                </p:cNvSpPr>
                <p:nvPr/>
              </p:nvSpPr>
              <p:spPr bwMode="auto">
                <a:xfrm flipV="1">
                  <a:off x="3201" y="1198"/>
                  <a:ext cx="181"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6" name="Line 352"/>
                <p:cNvSpPr>
                  <a:spLocks noChangeShapeType="1"/>
                </p:cNvSpPr>
                <p:nvPr/>
              </p:nvSpPr>
              <p:spPr bwMode="auto">
                <a:xfrm flipV="1">
                  <a:off x="3382" y="1033"/>
                  <a:ext cx="73" cy="165"/>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7" name="Line 353"/>
                <p:cNvSpPr>
                  <a:spLocks noChangeShapeType="1"/>
                </p:cNvSpPr>
                <p:nvPr/>
              </p:nvSpPr>
              <p:spPr bwMode="auto">
                <a:xfrm flipH="1" flipV="1">
                  <a:off x="3240" y="1024"/>
                  <a:ext cx="142" cy="17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48" name="Oval 354"/>
                <p:cNvSpPr>
                  <a:spLocks noChangeArrowheads="1"/>
                </p:cNvSpPr>
                <p:nvPr/>
              </p:nvSpPr>
              <p:spPr bwMode="auto">
                <a:xfrm>
                  <a:off x="3327" y="1753"/>
                  <a:ext cx="50"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49" name="Freeform 355"/>
                <p:cNvSpPr>
                  <a:spLocks/>
                </p:cNvSpPr>
                <p:nvPr/>
              </p:nvSpPr>
              <p:spPr bwMode="auto">
                <a:xfrm>
                  <a:off x="3999" y="1768"/>
                  <a:ext cx="112" cy="123"/>
                </a:xfrm>
                <a:custGeom>
                  <a:avLst/>
                  <a:gdLst>
                    <a:gd name="T0" fmla="*/ 0 w 1122"/>
                    <a:gd name="T1" fmla="*/ 0 h 1131"/>
                    <a:gd name="T2" fmla="*/ 0 w 1122"/>
                    <a:gd name="T3" fmla="*/ 0 h 1131"/>
                    <a:gd name="T4" fmla="*/ 0 w 1122"/>
                    <a:gd name="T5" fmla="*/ 0 h 1131"/>
                    <a:gd name="T6" fmla="*/ 0 w 1122"/>
                    <a:gd name="T7" fmla="*/ 0 h 1131"/>
                    <a:gd name="T8" fmla="*/ 0 w 1122"/>
                    <a:gd name="T9" fmla="*/ 0 h 1131"/>
                    <a:gd name="T10" fmla="*/ 0 w 1122"/>
                    <a:gd name="T11" fmla="*/ 0 h 1131"/>
                    <a:gd name="T12" fmla="*/ 0 w 1122"/>
                    <a:gd name="T13" fmla="*/ 0 h 1131"/>
                    <a:gd name="T14" fmla="*/ 0 w 1122"/>
                    <a:gd name="T15" fmla="*/ 0 h 1131"/>
                    <a:gd name="T16" fmla="*/ 0 w 1122"/>
                    <a:gd name="T17" fmla="*/ 0 h 1131"/>
                    <a:gd name="T18" fmla="*/ 0 w 1122"/>
                    <a:gd name="T19" fmla="*/ 0 h 1131"/>
                    <a:gd name="T20" fmla="*/ 0 w 1122"/>
                    <a:gd name="T21" fmla="*/ 0 h 1131"/>
                    <a:gd name="T22" fmla="*/ 0 w 1122"/>
                    <a:gd name="T23" fmla="*/ 0 h 1131"/>
                    <a:gd name="T24" fmla="*/ 0 w 1122"/>
                    <a:gd name="T25" fmla="*/ 0 h 1131"/>
                    <a:gd name="T26" fmla="*/ 0 w 1122"/>
                    <a:gd name="T27" fmla="*/ 0 h 1131"/>
                    <a:gd name="T28" fmla="*/ 0 w 1122"/>
                    <a:gd name="T29" fmla="*/ 0 h 1131"/>
                    <a:gd name="T30" fmla="*/ 0 w 1122"/>
                    <a:gd name="T31" fmla="*/ 0 h 1131"/>
                    <a:gd name="T32" fmla="*/ 0 w 1122"/>
                    <a:gd name="T33" fmla="*/ 0 h 1131"/>
                    <a:gd name="T34" fmla="*/ 0 w 1122"/>
                    <a:gd name="T35" fmla="*/ 0 h 1131"/>
                    <a:gd name="T36" fmla="*/ 0 w 1122"/>
                    <a:gd name="T37" fmla="*/ 0 h 1131"/>
                    <a:gd name="T38" fmla="*/ 0 w 1122"/>
                    <a:gd name="T39" fmla="*/ 0 h 1131"/>
                    <a:gd name="T40" fmla="*/ 0 w 1122"/>
                    <a:gd name="T41" fmla="*/ 0 h 1131"/>
                    <a:gd name="T42" fmla="*/ 0 w 1122"/>
                    <a:gd name="T43" fmla="*/ 0 h 11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2"/>
                    <a:gd name="T67" fmla="*/ 0 h 1131"/>
                    <a:gd name="T68" fmla="*/ 1122 w 1122"/>
                    <a:gd name="T69" fmla="*/ 1131 h 11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2" h="1131">
                      <a:moveTo>
                        <a:pt x="0" y="1081"/>
                      </a:moveTo>
                      <a:lnTo>
                        <a:pt x="1072" y="0"/>
                      </a:lnTo>
                      <a:lnTo>
                        <a:pt x="1122" y="50"/>
                      </a:lnTo>
                      <a:lnTo>
                        <a:pt x="51" y="1131"/>
                      </a:lnTo>
                      <a:lnTo>
                        <a:pt x="50" y="1131"/>
                      </a:lnTo>
                      <a:lnTo>
                        <a:pt x="49" y="1130"/>
                      </a:lnTo>
                      <a:lnTo>
                        <a:pt x="46" y="1127"/>
                      </a:lnTo>
                      <a:lnTo>
                        <a:pt x="42" y="1124"/>
                      </a:lnTo>
                      <a:lnTo>
                        <a:pt x="39" y="1120"/>
                      </a:lnTo>
                      <a:lnTo>
                        <a:pt x="34" y="1116"/>
                      </a:lnTo>
                      <a:lnTo>
                        <a:pt x="30" y="1111"/>
                      </a:lnTo>
                      <a:lnTo>
                        <a:pt x="25" y="1107"/>
                      </a:lnTo>
                      <a:lnTo>
                        <a:pt x="20" y="1102"/>
                      </a:lnTo>
                      <a:lnTo>
                        <a:pt x="15" y="1098"/>
                      </a:lnTo>
                      <a:lnTo>
                        <a:pt x="11" y="1093"/>
                      </a:lnTo>
                      <a:lnTo>
                        <a:pt x="7" y="1089"/>
                      </a:lnTo>
                      <a:lnTo>
                        <a:pt x="5" y="1085"/>
                      </a:lnTo>
                      <a:lnTo>
                        <a:pt x="3" y="1083"/>
                      </a:lnTo>
                      <a:lnTo>
                        <a:pt x="1" y="1082"/>
                      </a:lnTo>
                      <a:lnTo>
                        <a:pt x="0" y="108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50" name="Freeform 356"/>
                <p:cNvSpPr>
                  <a:spLocks/>
                </p:cNvSpPr>
                <p:nvPr/>
              </p:nvSpPr>
              <p:spPr bwMode="auto">
                <a:xfrm>
                  <a:off x="3999" y="1768"/>
                  <a:ext cx="112" cy="123"/>
                </a:xfrm>
                <a:custGeom>
                  <a:avLst/>
                  <a:gdLst>
                    <a:gd name="T0" fmla="*/ 0 w 1122"/>
                    <a:gd name="T1" fmla="*/ 0 h 1131"/>
                    <a:gd name="T2" fmla="*/ 0 w 1122"/>
                    <a:gd name="T3" fmla="*/ 0 h 1131"/>
                    <a:gd name="T4" fmla="*/ 0 w 1122"/>
                    <a:gd name="T5" fmla="*/ 0 h 1131"/>
                    <a:gd name="T6" fmla="*/ 0 w 1122"/>
                    <a:gd name="T7" fmla="*/ 0 h 1131"/>
                    <a:gd name="T8" fmla="*/ 0 w 1122"/>
                    <a:gd name="T9" fmla="*/ 0 h 1131"/>
                    <a:gd name="T10" fmla="*/ 0 w 1122"/>
                    <a:gd name="T11" fmla="*/ 0 h 1131"/>
                    <a:gd name="T12" fmla="*/ 0 w 1122"/>
                    <a:gd name="T13" fmla="*/ 0 h 1131"/>
                    <a:gd name="T14" fmla="*/ 0 w 1122"/>
                    <a:gd name="T15" fmla="*/ 0 h 1131"/>
                    <a:gd name="T16" fmla="*/ 0 w 1122"/>
                    <a:gd name="T17" fmla="*/ 0 h 1131"/>
                    <a:gd name="T18" fmla="*/ 0 w 1122"/>
                    <a:gd name="T19" fmla="*/ 0 h 1131"/>
                    <a:gd name="T20" fmla="*/ 0 w 1122"/>
                    <a:gd name="T21" fmla="*/ 0 h 1131"/>
                    <a:gd name="T22" fmla="*/ 0 w 1122"/>
                    <a:gd name="T23" fmla="*/ 0 h 1131"/>
                    <a:gd name="T24" fmla="*/ 0 w 1122"/>
                    <a:gd name="T25" fmla="*/ 0 h 1131"/>
                    <a:gd name="T26" fmla="*/ 0 w 1122"/>
                    <a:gd name="T27" fmla="*/ 0 h 1131"/>
                    <a:gd name="T28" fmla="*/ 0 w 1122"/>
                    <a:gd name="T29" fmla="*/ 0 h 1131"/>
                    <a:gd name="T30" fmla="*/ 0 w 1122"/>
                    <a:gd name="T31" fmla="*/ 0 h 1131"/>
                    <a:gd name="T32" fmla="*/ 0 w 1122"/>
                    <a:gd name="T33" fmla="*/ 0 h 1131"/>
                    <a:gd name="T34" fmla="*/ 0 w 1122"/>
                    <a:gd name="T35" fmla="*/ 0 h 1131"/>
                    <a:gd name="T36" fmla="*/ 0 w 1122"/>
                    <a:gd name="T37" fmla="*/ 0 h 1131"/>
                    <a:gd name="T38" fmla="*/ 0 w 1122"/>
                    <a:gd name="T39" fmla="*/ 0 h 1131"/>
                    <a:gd name="T40" fmla="*/ 0 w 1122"/>
                    <a:gd name="T41" fmla="*/ 0 h 1131"/>
                    <a:gd name="T42" fmla="*/ 0 w 1122"/>
                    <a:gd name="T43" fmla="*/ 0 h 11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2"/>
                    <a:gd name="T67" fmla="*/ 0 h 1131"/>
                    <a:gd name="T68" fmla="*/ 1122 w 1122"/>
                    <a:gd name="T69" fmla="*/ 1131 h 11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2" h="1131">
                      <a:moveTo>
                        <a:pt x="0" y="1081"/>
                      </a:moveTo>
                      <a:lnTo>
                        <a:pt x="1072" y="0"/>
                      </a:lnTo>
                      <a:lnTo>
                        <a:pt x="1122" y="50"/>
                      </a:lnTo>
                      <a:lnTo>
                        <a:pt x="51" y="1131"/>
                      </a:lnTo>
                      <a:lnTo>
                        <a:pt x="50" y="1131"/>
                      </a:lnTo>
                      <a:lnTo>
                        <a:pt x="49" y="1130"/>
                      </a:lnTo>
                      <a:lnTo>
                        <a:pt x="46" y="1127"/>
                      </a:lnTo>
                      <a:lnTo>
                        <a:pt x="42" y="1124"/>
                      </a:lnTo>
                      <a:lnTo>
                        <a:pt x="39" y="1120"/>
                      </a:lnTo>
                      <a:lnTo>
                        <a:pt x="34" y="1116"/>
                      </a:lnTo>
                      <a:lnTo>
                        <a:pt x="30" y="1111"/>
                      </a:lnTo>
                      <a:lnTo>
                        <a:pt x="25" y="1107"/>
                      </a:lnTo>
                      <a:lnTo>
                        <a:pt x="20" y="1102"/>
                      </a:lnTo>
                      <a:lnTo>
                        <a:pt x="15" y="1098"/>
                      </a:lnTo>
                      <a:lnTo>
                        <a:pt x="11" y="1093"/>
                      </a:lnTo>
                      <a:lnTo>
                        <a:pt x="7" y="1089"/>
                      </a:lnTo>
                      <a:lnTo>
                        <a:pt x="5" y="1085"/>
                      </a:lnTo>
                      <a:lnTo>
                        <a:pt x="3" y="1083"/>
                      </a:lnTo>
                      <a:lnTo>
                        <a:pt x="1" y="1082"/>
                      </a:lnTo>
                      <a:lnTo>
                        <a:pt x="0" y="108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51" name="Freeform 357"/>
                <p:cNvSpPr>
                  <a:spLocks/>
                </p:cNvSpPr>
                <p:nvPr/>
              </p:nvSpPr>
              <p:spPr bwMode="auto">
                <a:xfrm>
                  <a:off x="3980" y="994"/>
                  <a:ext cx="256" cy="194"/>
                </a:xfrm>
                <a:custGeom>
                  <a:avLst/>
                  <a:gdLst>
                    <a:gd name="T0" fmla="*/ 0 w 2536"/>
                    <a:gd name="T1" fmla="*/ 0 h 1783"/>
                    <a:gd name="T2" fmla="*/ 0 w 2536"/>
                    <a:gd name="T3" fmla="*/ 0 h 1783"/>
                    <a:gd name="T4" fmla="*/ 0 w 2536"/>
                    <a:gd name="T5" fmla="*/ 0 h 1783"/>
                    <a:gd name="T6" fmla="*/ 0 w 2536"/>
                    <a:gd name="T7" fmla="*/ 0 h 1783"/>
                    <a:gd name="T8" fmla="*/ 0 w 2536"/>
                    <a:gd name="T9" fmla="*/ 0 h 1783"/>
                    <a:gd name="T10" fmla="*/ 0 w 2536"/>
                    <a:gd name="T11" fmla="*/ 0 h 1783"/>
                    <a:gd name="T12" fmla="*/ 0 w 2536"/>
                    <a:gd name="T13" fmla="*/ 0 h 1783"/>
                    <a:gd name="T14" fmla="*/ 0 60000 65536"/>
                    <a:gd name="T15" fmla="*/ 0 60000 65536"/>
                    <a:gd name="T16" fmla="*/ 0 60000 65536"/>
                    <a:gd name="T17" fmla="*/ 0 60000 65536"/>
                    <a:gd name="T18" fmla="*/ 0 60000 65536"/>
                    <a:gd name="T19" fmla="*/ 0 60000 65536"/>
                    <a:gd name="T20" fmla="*/ 0 60000 65536"/>
                    <a:gd name="T21" fmla="*/ 0 w 2536"/>
                    <a:gd name="T22" fmla="*/ 0 h 1783"/>
                    <a:gd name="T23" fmla="*/ 2536 w 2536"/>
                    <a:gd name="T24" fmla="*/ 1783 h 17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6" h="1783">
                      <a:moveTo>
                        <a:pt x="1769" y="1783"/>
                      </a:moveTo>
                      <a:lnTo>
                        <a:pt x="2115" y="1593"/>
                      </a:lnTo>
                      <a:lnTo>
                        <a:pt x="2536" y="94"/>
                      </a:lnTo>
                      <a:lnTo>
                        <a:pt x="720" y="0"/>
                      </a:lnTo>
                      <a:lnTo>
                        <a:pt x="481" y="313"/>
                      </a:lnTo>
                      <a:lnTo>
                        <a:pt x="0" y="1759"/>
                      </a:lnTo>
                      <a:lnTo>
                        <a:pt x="1769" y="178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52" name="Freeform 358"/>
                <p:cNvSpPr>
                  <a:spLocks/>
                </p:cNvSpPr>
                <p:nvPr/>
              </p:nvSpPr>
              <p:spPr bwMode="auto">
                <a:xfrm>
                  <a:off x="3980" y="994"/>
                  <a:ext cx="256" cy="194"/>
                </a:xfrm>
                <a:custGeom>
                  <a:avLst/>
                  <a:gdLst>
                    <a:gd name="T0" fmla="*/ 0 w 2536"/>
                    <a:gd name="T1" fmla="*/ 0 h 1783"/>
                    <a:gd name="T2" fmla="*/ 0 w 2536"/>
                    <a:gd name="T3" fmla="*/ 0 h 1783"/>
                    <a:gd name="T4" fmla="*/ 0 w 2536"/>
                    <a:gd name="T5" fmla="*/ 0 h 1783"/>
                    <a:gd name="T6" fmla="*/ 0 w 2536"/>
                    <a:gd name="T7" fmla="*/ 0 h 1783"/>
                    <a:gd name="T8" fmla="*/ 0 w 2536"/>
                    <a:gd name="T9" fmla="*/ 0 h 1783"/>
                    <a:gd name="T10" fmla="*/ 0 w 2536"/>
                    <a:gd name="T11" fmla="*/ 0 h 1783"/>
                    <a:gd name="T12" fmla="*/ 0 w 2536"/>
                    <a:gd name="T13" fmla="*/ 0 h 1783"/>
                    <a:gd name="T14" fmla="*/ 0 60000 65536"/>
                    <a:gd name="T15" fmla="*/ 0 60000 65536"/>
                    <a:gd name="T16" fmla="*/ 0 60000 65536"/>
                    <a:gd name="T17" fmla="*/ 0 60000 65536"/>
                    <a:gd name="T18" fmla="*/ 0 60000 65536"/>
                    <a:gd name="T19" fmla="*/ 0 60000 65536"/>
                    <a:gd name="T20" fmla="*/ 0 60000 65536"/>
                    <a:gd name="T21" fmla="*/ 0 w 2536"/>
                    <a:gd name="T22" fmla="*/ 0 h 1783"/>
                    <a:gd name="T23" fmla="*/ 2536 w 2536"/>
                    <a:gd name="T24" fmla="*/ 1783 h 17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36" h="1783">
                      <a:moveTo>
                        <a:pt x="1769" y="1783"/>
                      </a:moveTo>
                      <a:lnTo>
                        <a:pt x="2115" y="1593"/>
                      </a:lnTo>
                      <a:lnTo>
                        <a:pt x="2536" y="94"/>
                      </a:lnTo>
                      <a:lnTo>
                        <a:pt x="720" y="0"/>
                      </a:lnTo>
                      <a:lnTo>
                        <a:pt x="481" y="313"/>
                      </a:lnTo>
                      <a:lnTo>
                        <a:pt x="0" y="1759"/>
                      </a:lnTo>
                      <a:lnTo>
                        <a:pt x="1769" y="178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53" name="Line 359"/>
                <p:cNvSpPr>
                  <a:spLocks noChangeShapeType="1"/>
                </p:cNvSpPr>
                <p:nvPr/>
              </p:nvSpPr>
              <p:spPr bwMode="auto">
                <a:xfrm flipV="1">
                  <a:off x="3980" y="1167"/>
                  <a:ext cx="214" cy="1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54" name="Line 360"/>
                <p:cNvSpPr>
                  <a:spLocks noChangeShapeType="1"/>
                </p:cNvSpPr>
                <p:nvPr/>
              </p:nvSpPr>
              <p:spPr bwMode="auto">
                <a:xfrm flipV="1">
                  <a:off x="3980" y="994"/>
                  <a:ext cx="73" cy="19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55" name="Line 361"/>
                <p:cNvSpPr>
                  <a:spLocks noChangeShapeType="1"/>
                </p:cNvSpPr>
                <p:nvPr/>
              </p:nvSpPr>
              <p:spPr bwMode="auto">
                <a:xfrm flipH="1" flipV="1">
                  <a:off x="4053" y="994"/>
                  <a:ext cx="141" cy="17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56" name="Oval 362"/>
                <p:cNvSpPr>
                  <a:spLocks noChangeArrowheads="1"/>
                </p:cNvSpPr>
                <p:nvPr/>
              </p:nvSpPr>
              <p:spPr bwMode="auto">
                <a:xfrm>
                  <a:off x="4102" y="1724"/>
                  <a:ext cx="49"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57" name="Freeform 363"/>
                <p:cNvSpPr>
                  <a:spLocks/>
                </p:cNvSpPr>
                <p:nvPr/>
              </p:nvSpPr>
              <p:spPr bwMode="auto">
                <a:xfrm>
                  <a:off x="3366" y="1640"/>
                  <a:ext cx="113" cy="124"/>
                </a:xfrm>
                <a:custGeom>
                  <a:avLst/>
                  <a:gdLst>
                    <a:gd name="T0" fmla="*/ 0 w 1116"/>
                    <a:gd name="T1" fmla="*/ 0 h 1135"/>
                    <a:gd name="T2" fmla="*/ 0 w 1116"/>
                    <a:gd name="T3" fmla="*/ 0 h 1135"/>
                    <a:gd name="T4" fmla="*/ 0 w 1116"/>
                    <a:gd name="T5" fmla="*/ 0 h 1135"/>
                    <a:gd name="T6" fmla="*/ 0 w 1116"/>
                    <a:gd name="T7" fmla="*/ 0 h 1135"/>
                    <a:gd name="T8" fmla="*/ 0 w 1116"/>
                    <a:gd name="T9" fmla="*/ 0 h 1135"/>
                    <a:gd name="T10" fmla="*/ 0 w 1116"/>
                    <a:gd name="T11" fmla="*/ 0 h 1135"/>
                    <a:gd name="T12" fmla="*/ 0 w 1116"/>
                    <a:gd name="T13" fmla="*/ 0 h 1135"/>
                    <a:gd name="T14" fmla="*/ 0 w 1116"/>
                    <a:gd name="T15" fmla="*/ 0 h 1135"/>
                    <a:gd name="T16" fmla="*/ 0 w 1116"/>
                    <a:gd name="T17" fmla="*/ 0 h 1135"/>
                    <a:gd name="T18" fmla="*/ 0 w 1116"/>
                    <a:gd name="T19" fmla="*/ 0 h 1135"/>
                    <a:gd name="T20" fmla="*/ 0 w 1116"/>
                    <a:gd name="T21" fmla="*/ 0 h 1135"/>
                    <a:gd name="T22" fmla="*/ 0 w 1116"/>
                    <a:gd name="T23" fmla="*/ 0 h 1135"/>
                    <a:gd name="T24" fmla="*/ 0 w 1116"/>
                    <a:gd name="T25" fmla="*/ 0 h 1135"/>
                    <a:gd name="T26" fmla="*/ 0 w 1116"/>
                    <a:gd name="T27" fmla="*/ 0 h 1135"/>
                    <a:gd name="T28" fmla="*/ 0 w 1116"/>
                    <a:gd name="T29" fmla="*/ 0 h 1135"/>
                    <a:gd name="T30" fmla="*/ 0 w 1116"/>
                    <a:gd name="T31" fmla="*/ 0 h 1135"/>
                    <a:gd name="T32" fmla="*/ 0 w 1116"/>
                    <a:gd name="T33" fmla="*/ 0 h 1135"/>
                    <a:gd name="T34" fmla="*/ 0 w 1116"/>
                    <a:gd name="T35" fmla="*/ 0 h 1135"/>
                    <a:gd name="T36" fmla="*/ 0 w 1116"/>
                    <a:gd name="T37" fmla="*/ 0 h 1135"/>
                    <a:gd name="T38" fmla="*/ 0 w 1116"/>
                    <a:gd name="T39" fmla="*/ 0 h 1135"/>
                    <a:gd name="T40" fmla="*/ 0 w 1116"/>
                    <a:gd name="T41" fmla="*/ 0 h 1135"/>
                    <a:gd name="T42" fmla="*/ 0 w 1116"/>
                    <a:gd name="T43" fmla="*/ 0 h 1135"/>
                    <a:gd name="T44" fmla="*/ 0 w 1116"/>
                    <a:gd name="T45" fmla="*/ 0 h 1135"/>
                    <a:gd name="T46" fmla="*/ 0 w 1116"/>
                    <a:gd name="T47" fmla="*/ 0 h 1135"/>
                    <a:gd name="T48" fmla="*/ 0 w 1116"/>
                    <a:gd name="T49" fmla="*/ 0 h 1135"/>
                    <a:gd name="T50" fmla="*/ 0 w 1116"/>
                    <a:gd name="T51" fmla="*/ 0 h 1135"/>
                    <a:gd name="T52" fmla="*/ 0 w 1116"/>
                    <a:gd name="T53" fmla="*/ 0 h 1135"/>
                    <a:gd name="T54" fmla="*/ 0 w 1116"/>
                    <a:gd name="T55" fmla="*/ 0 h 1135"/>
                    <a:gd name="T56" fmla="*/ 0 w 1116"/>
                    <a:gd name="T57" fmla="*/ 0 h 1135"/>
                    <a:gd name="T58" fmla="*/ 0 w 1116"/>
                    <a:gd name="T59" fmla="*/ 0 h 1135"/>
                    <a:gd name="T60" fmla="*/ 0 w 1116"/>
                    <a:gd name="T61" fmla="*/ 0 h 1135"/>
                    <a:gd name="T62" fmla="*/ 0 w 1116"/>
                    <a:gd name="T63" fmla="*/ 0 h 1135"/>
                    <a:gd name="T64" fmla="*/ 0 w 1116"/>
                    <a:gd name="T65" fmla="*/ 0 h 1135"/>
                    <a:gd name="T66" fmla="*/ 0 w 1116"/>
                    <a:gd name="T67" fmla="*/ 0 h 1135"/>
                    <a:gd name="T68" fmla="*/ 0 w 1116"/>
                    <a:gd name="T69" fmla="*/ 0 h 1135"/>
                    <a:gd name="T70" fmla="*/ 0 w 1116"/>
                    <a:gd name="T71" fmla="*/ 0 h 1135"/>
                    <a:gd name="T72" fmla="*/ 0 w 1116"/>
                    <a:gd name="T73" fmla="*/ 0 h 1135"/>
                    <a:gd name="T74" fmla="*/ 0 w 111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5"/>
                    <a:gd name="T116" fmla="*/ 1116 w 111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5">
                      <a:moveTo>
                        <a:pt x="2" y="1085"/>
                      </a:moveTo>
                      <a:lnTo>
                        <a:pt x="1066" y="0"/>
                      </a:lnTo>
                      <a:lnTo>
                        <a:pt x="1067" y="0"/>
                      </a:lnTo>
                      <a:lnTo>
                        <a:pt x="1069" y="1"/>
                      </a:lnTo>
                      <a:lnTo>
                        <a:pt x="1072" y="3"/>
                      </a:lnTo>
                      <a:lnTo>
                        <a:pt x="1075" y="5"/>
                      </a:lnTo>
                      <a:lnTo>
                        <a:pt x="1080" y="9"/>
                      </a:lnTo>
                      <a:lnTo>
                        <a:pt x="1084" y="12"/>
                      </a:lnTo>
                      <a:lnTo>
                        <a:pt x="1089" y="17"/>
                      </a:lnTo>
                      <a:lnTo>
                        <a:pt x="1095" y="22"/>
                      </a:lnTo>
                      <a:lnTo>
                        <a:pt x="1099" y="27"/>
                      </a:lnTo>
                      <a:lnTo>
                        <a:pt x="1104" y="32"/>
                      </a:lnTo>
                      <a:lnTo>
                        <a:pt x="1107" y="36"/>
                      </a:lnTo>
                      <a:lnTo>
                        <a:pt x="1112" y="41"/>
                      </a:lnTo>
                      <a:lnTo>
                        <a:pt x="1114" y="44"/>
                      </a:lnTo>
                      <a:lnTo>
                        <a:pt x="1116" y="46"/>
                      </a:lnTo>
                      <a:lnTo>
                        <a:pt x="1116" y="49"/>
                      </a:lnTo>
                      <a:lnTo>
                        <a:pt x="1116" y="50"/>
                      </a:lnTo>
                      <a:lnTo>
                        <a:pt x="51" y="1135"/>
                      </a:lnTo>
                      <a:lnTo>
                        <a:pt x="50" y="1135"/>
                      </a:lnTo>
                      <a:lnTo>
                        <a:pt x="48" y="1135"/>
                      </a:lnTo>
                      <a:lnTo>
                        <a:pt x="45" y="1132"/>
                      </a:lnTo>
                      <a:lnTo>
                        <a:pt x="41" y="1130"/>
                      </a:lnTo>
                      <a:lnTo>
                        <a:pt x="37" y="1127"/>
                      </a:lnTo>
                      <a:lnTo>
                        <a:pt x="32" y="1123"/>
                      </a:lnTo>
                      <a:lnTo>
                        <a:pt x="28" y="1119"/>
                      </a:lnTo>
                      <a:lnTo>
                        <a:pt x="22" y="1114"/>
                      </a:lnTo>
                      <a:lnTo>
                        <a:pt x="17" y="1109"/>
                      </a:lnTo>
                      <a:lnTo>
                        <a:pt x="13" y="1104"/>
                      </a:lnTo>
                      <a:lnTo>
                        <a:pt x="8" y="1100"/>
                      </a:lnTo>
                      <a:lnTo>
                        <a:pt x="6" y="1095"/>
                      </a:lnTo>
                      <a:lnTo>
                        <a:pt x="3" y="1092"/>
                      </a:lnTo>
                      <a:lnTo>
                        <a:pt x="2" y="1088"/>
                      </a:lnTo>
                      <a:lnTo>
                        <a:pt x="0" y="1086"/>
                      </a:lnTo>
                      <a:lnTo>
                        <a:pt x="2" y="108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58" name="Freeform 364"/>
                <p:cNvSpPr>
                  <a:spLocks/>
                </p:cNvSpPr>
                <p:nvPr/>
              </p:nvSpPr>
              <p:spPr bwMode="auto">
                <a:xfrm>
                  <a:off x="3366" y="1640"/>
                  <a:ext cx="113" cy="124"/>
                </a:xfrm>
                <a:custGeom>
                  <a:avLst/>
                  <a:gdLst>
                    <a:gd name="T0" fmla="*/ 0 w 1116"/>
                    <a:gd name="T1" fmla="*/ 0 h 1135"/>
                    <a:gd name="T2" fmla="*/ 0 w 1116"/>
                    <a:gd name="T3" fmla="*/ 0 h 1135"/>
                    <a:gd name="T4" fmla="*/ 0 w 1116"/>
                    <a:gd name="T5" fmla="*/ 0 h 1135"/>
                    <a:gd name="T6" fmla="*/ 0 w 1116"/>
                    <a:gd name="T7" fmla="*/ 0 h 1135"/>
                    <a:gd name="T8" fmla="*/ 0 w 1116"/>
                    <a:gd name="T9" fmla="*/ 0 h 1135"/>
                    <a:gd name="T10" fmla="*/ 0 w 1116"/>
                    <a:gd name="T11" fmla="*/ 0 h 1135"/>
                    <a:gd name="T12" fmla="*/ 0 w 1116"/>
                    <a:gd name="T13" fmla="*/ 0 h 1135"/>
                    <a:gd name="T14" fmla="*/ 0 w 1116"/>
                    <a:gd name="T15" fmla="*/ 0 h 1135"/>
                    <a:gd name="T16" fmla="*/ 0 w 1116"/>
                    <a:gd name="T17" fmla="*/ 0 h 1135"/>
                    <a:gd name="T18" fmla="*/ 0 w 1116"/>
                    <a:gd name="T19" fmla="*/ 0 h 1135"/>
                    <a:gd name="T20" fmla="*/ 0 w 1116"/>
                    <a:gd name="T21" fmla="*/ 0 h 1135"/>
                    <a:gd name="T22" fmla="*/ 0 w 1116"/>
                    <a:gd name="T23" fmla="*/ 0 h 1135"/>
                    <a:gd name="T24" fmla="*/ 0 w 1116"/>
                    <a:gd name="T25" fmla="*/ 0 h 1135"/>
                    <a:gd name="T26" fmla="*/ 0 w 1116"/>
                    <a:gd name="T27" fmla="*/ 0 h 1135"/>
                    <a:gd name="T28" fmla="*/ 0 w 1116"/>
                    <a:gd name="T29" fmla="*/ 0 h 1135"/>
                    <a:gd name="T30" fmla="*/ 0 w 1116"/>
                    <a:gd name="T31" fmla="*/ 0 h 1135"/>
                    <a:gd name="T32" fmla="*/ 0 w 1116"/>
                    <a:gd name="T33" fmla="*/ 0 h 1135"/>
                    <a:gd name="T34" fmla="*/ 0 w 1116"/>
                    <a:gd name="T35" fmla="*/ 0 h 1135"/>
                    <a:gd name="T36" fmla="*/ 0 w 1116"/>
                    <a:gd name="T37" fmla="*/ 0 h 1135"/>
                    <a:gd name="T38" fmla="*/ 0 w 1116"/>
                    <a:gd name="T39" fmla="*/ 0 h 1135"/>
                    <a:gd name="T40" fmla="*/ 0 w 1116"/>
                    <a:gd name="T41" fmla="*/ 0 h 1135"/>
                    <a:gd name="T42" fmla="*/ 0 w 1116"/>
                    <a:gd name="T43" fmla="*/ 0 h 1135"/>
                    <a:gd name="T44" fmla="*/ 0 w 1116"/>
                    <a:gd name="T45" fmla="*/ 0 h 1135"/>
                    <a:gd name="T46" fmla="*/ 0 w 1116"/>
                    <a:gd name="T47" fmla="*/ 0 h 1135"/>
                    <a:gd name="T48" fmla="*/ 0 w 1116"/>
                    <a:gd name="T49" fmla="*/ 0 h 1135"/>
                    <a:gd name="T50" fmla="*/ 0 w 1116"/>
                    <a:gd name="T51" fmla="*/ 0 h 1135"/>
                    <a:gd name="T52" fmla="*/ 0 w 1116"/>
                    <a:gd name="T53" fmla="*/ 0 h 1135"/>
                    <a:gd name="T54" fmla="*/ 0 w 1116"/>
                    <a:gd name="T55" fmla="*/ 0 h 1135"/>
                    <a:gd name="T56" fmla="*/ 0 w 1116"/>
                    <a:gd name="T57" fmla="*/ 0 h 1135"/>
                    <a:gd name="T58" fmla="*/ 0 w 1116"/>
                    <a:gd name="T59" fmla="*/ 0 h 1135"/>
                    <a:gd name="T60" fmla="*/ 0 w 1116"/>
                    <a:gd name="T61" fmla="*/ 0 h 1135"/>
                    <a:gd name="T62" fmla="*/ 0 w 1116"/>
                    <a:gd name="T63" fmla="*/ 0 h 1135"/>
                    <a:gd name="T64" fmla="*/ 0 w 1116"/>
                    <a:gd name="T65" fmla="*/ 0 h 1135"/>
                    <a:gd name="T66" fmla="*/ 0 w 1116"/>
                    <a:gd name="T67" fmla="*/ 0 h 1135"/>
                    <a:gd name="T68" fmla="*/ 0 w 1116"/>
                    <a:gd name="T69" fmla="*/ 0 h 1135"/>
                    <a:gd name="T70" fmla="*/ 0 w 1116"/>
                    <a:gd name="T71" fmla="*/ 0 h 1135"/>
                    <a:gd name="T72" fmla="*/ 0 w 1116"/>
                    <a:gd name="T73" fmla="*/ 0 h 1135"/>
                    <a:gd name="T74" fmla="*/ 0 w 1116"/>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5"/>
                    <a:gd name="T116" fmla="*/ 1116 w 1116"/>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5">
                      <a:moveTo>
                        <a:pt x="2" y="1085"/>
                      </a:moveTo>
                      <a:lnTo>
                        <a:pt x="1066" y="0"/>
                      </a:lnTo>
                      <a:lnTo>
                        <a:pt x="1067" y="0"/>
                      </a:lnTo>
                      <a:lnTo>
                        <a:pt x="1069" y="1"/>
                      </a:lnTo>
                      <a:lnTo>
                        <a:pt x="1072" y="3"/>
                      </a:lnTo>
                      <a:lnTo>
                        <a:pt x="1075" y="5"/>
                      </a:lnTo>
                      <a:lnTo>
                        <a:pt x="1080" y="9"/>
                      </a:lnTo>
                      <a:lnTo>
                        <a:pt x="1084" y="12"/>
                      </a:lnTo>
                      <a:lnTo>
                        <a:pt x="1089" y="17"/>
                      </a:lnTo>
                      <a:lnTo>
                        <a:pt x="1095" y="22"/>
                      </a:lnTo>
                      <a:lnTo>
                        <a:pt x="1099" y="27"/>
                      </a:lnTo>
                      <a:lnTo>
                        <a:pt x="1104" y="32"/>
                      </a:lnTo>
                      <a:lnTo>
                        <a:pt x="1107" y="36"/>
                      </a:lnTo>
                      <a:lnTo>
                        <a:pt x="1112" y="41"/>
                      </a:lnTo>
                      <a:lnTo>
                        <a:pt x="1114" y="44"/>
                      </a:lnTo>
                      <a:lnTo>
                        <a:pt x="1116" y="46"/>
                      </a:lnTo>
                      <a:lnTo>
                        <a:pt x="1116" y="49"/>
                      </a:lnTo>
                      <a:lnTo>
                        <a:pt x="1116" y="50"/>
                      </a:lnTo>
                      <a:lnTo>
                        <a:pt x="51" y="1135"/>
                      </a:lnTo>
                      <a:lnTo>
                        <a:pt x="50" y="1135"/>
                      </a:lnTo>
                      <a:lnTo>
                        <a:pt x="48" y="1135"/>
                      </a:lnTo>
                      <a:lnTo>
                        <a:pt x="45" y="1132"/>
                      </a:lnTo>
                      <a:lnTo>
                        <a:pt x="41" y="1130"/>
                      </a:lnTo>
                      <a:lnTo>
                        <a:pt x="37" y="1127"/>
                      </a:lnTo>
                      <a:lnTo>
                        <a:pt x="32" y="1123"/>
                      </a:lnTo>
                      <a:lnTo>
                        <a:pt x="28" y="1119"/>
                      </a:lnTo>
                      <a:lnTo>
                        <a:pt x="22" y="1114"/>
                      </a:lnTo>
                      <a:lnTo>
                        <a:pt x="17" y="1109"/>
                      </a:lnTo>
                      <a:lnTo>
                        <a:pt x="13" y="1104"/>
                      </a:lnTo>
                      <a:lnTo>
                        <a:pt x="8" y="1100"/>
                      </a:lnTo>
                      <a:lnTo>
                        <a:pt x="6" y="1095"/>
                      </a:lnTo>
                      <a:lnTo>
                        <a:pt x="3" y="1092"/>
                      </a:lnTo>
                      <a:lnTo>
                        <a:pt x="2" y="1088"/>
                      </a:lnTo>
                      <a:lnTo>
                        <a:pt x="0" y="1086"/>
                      </a:lnTo>
                      <a:lnTo>
                        <a:pt x="2" y="108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59" name="Freeform 365"/>
                <p:cNvSpPr>
                  <a:spLocks/>
                </p:cNvSpPr>
                <p:nvPr/>
              </p:nvSpPr>
              <p:spPr bwMode="auto">
                <a:xfrm>
                  <a:off x="3474" y="1640"/>
                  <a:ext cx="5" cy="5"/>
                </a:xfrm>
                <a:custGeom>
                  <a:avLst/>
                  <a:gdLst>
                    <a:gd name="T0" fmla="*/ 0 w 50"/>
                    <a:gd name="T1" fmla="*/ 0 h 50"/>
                    <a:gd name="T2" fmla="*/ 0 w 50"/>
                    <a:gd name="T3" fmla="*/ 0 h 50"/>
                    <a:gd name="T4" fmla="*/ 0 w 50"/>
                    <a:gd name="T5" fmla="*/ 0 h 50"/>
                    <a:gd name="T6" fmla="*/ 0 w 50"/>
                    <a:gd name="T7" fmla="*/ 0 h 50"/>
                    <a:gd name="T8" fmla="*/ 0 w 50"/>
                    <a:gd name="T9" fmla="*/ 0 h 50"/>
                    <a:gd name="T10" fmla="*/ 0 w 50"/>
                    <a:gd name="T11" fmla="*/ 0 h 50"/>
                    <a:gd name="T12" fmla="*/ 0 w 50"/>
                    <a:gd name="T13" fmla="*/ 0 h 50"/>
                    <a:gd name="T14" fmla="*/ 0 w 50"/>
                    <a:gd name="T15" fmla="*/ 0 h 50"/>
                    <a:gd name="T16" fmla="*/ 0 w 50"/>
                    <a:gd name="T17" fmla="*/ 0 h 50"/>
                    <a:gd name="T18" fmla="*/ 0 w 50"/>
                    <a:gd name="T19" fmla="*/ 0 h 50"/>
                    <a:gd name="T20" fmla="*/ 0 w 50"/>
                    <a:gd name="T21" fmla="*/ 0 h 50"/>
                    <a:gd name="T22" fmla="*/ 0 w 50"/>
                    <a:gd name="T23" fmla="*/ 0 h 50"/>
                    <a:gd name="T24" fmla="*/ 0 w 50"/>
                    <a:gd name="T25" fmla="*/ 0 h 50"/>
                    <a:gd name="T26" fmla="*/ 0 w 50"/>
                    <a:gd name="T27" fmla="*/ 0 h 50"/>
                    <a:gd name="T28" fmla="*/ 0 w 50"/>
                    <a:gd name="T29" fmla="*/ 0 h 50"/>
                    <a:gd name="T30" fmla="*/ 0 w 50"/>
                    <a:gd name="T31" fmla="*/ 0 h 50"/>
                    <a:gd name="T32" fmla="*/ 0 w 50"/>
                    <a:gd name="T33" fmla="*/ 0 h 50"/>
                    <a:gd name="T34" fmla="*/ 0 w 50"/>
                    <a:gd name="T35" fmla="*/ 0 h 50"/>
                    <a:gd name="T36" fmla="*/ 0 w 50"/>
                    <a:gd name="T37" fmla="*/ 0 h 50"/>
                    <a:gd name="T38" fmla="*/ 0 w 50"/>
                    <a:gd name="T39" fmla="*/ 0 h 50"/>
                    <a:gd name="T40" fmla="*/ 0 w 50"/>
                    <a:gd name="T41" fmla="*/ 0 h 50"/>
                    <a:gd name="T42" fmla="*/ 0 w 50"/>
                    <a:gd name="T43" fmla="*/ 0 h 50"/>
                    <a:gd name="T44" fmla="*/ 0 w 50"/>
                    <a:gd name="T45" fmla="*/ 0 h 50"/>
                    <a:gd name="T46" fmla="*/ 0 w 50"/>
                    <a:gd name="T47" fmla="*/ 0 h 50"/>
                    <a:gd name="T48" fmla="*/ 0 w 50"/>
                    <a:gd name="T49" fmla="*/ 0 h 50"/>
                    <a:gd name="T50" fmla="*/ 0 w 50"/>
                    <a:gd name="T51" fmla="*/ 0 h 50"/>
                    <a:gd name="T52" fmla="*/ 0 w 50"/>
                    <a:gd name="T53" fmla="*/ 0 h 50"/>
                    <a:gd name="T54" fmla="*/ 0 w 50"/>
                    <a:gd name="T55" fmla="*/ 0 h 50"/>
                    <a:gd name="T56" fmla="*/ 0 w 50"/>
                    <a:gd name="T57" fmla="*/ 0 h 50"/>
                    <a:gd name="T58" fmla="*/ 0 w 50"/>
                    <a:gd name="T59" fmla="*/ 0 h 50"/>
                    <a:gd name="T60" fmla="*/ 0 w 50"/>
                    <a:gd name="T61" fmla="*/ 0 h 50"/>
                    <a:gd name="T62" fmla="*/ 0 w 50"/>
                    <a:gd name="T63" fmla="*/ 0 h 50"/>
                    <a:gd name="T64" fmla="*/ 0 w 50"/>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50"/>
                    <a:gd name="T101" fmla="*/ 50 w 50"/>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50">
                      <a:moveTo>
                        <a:pt x="23" y="28"/>
                      </a:moveTo>
                      <a:lnTo>
                        <a:pt x="17" y="22"/>
                      </a:lnTo>
                      <a:lnTo>
                        <a:pt x="13" y="18"/>
                      </a:lnTo>
                      <a:lnTo>
                        <a:pt x="9" y="13"/>
                      </a:lnTo>
                      <a:lnTo>
                        <a:pt x="6" y="9"/>
                      </a:lnTo>
                      <a:lnTo>
                        <a:pt x="3" y="5"/>
                      </a:lnTo>
                      <a:lnTo>
                        <a:pt x="1" y="3"/>
                      </a:lnTo>
                      <a:lnTo>
                        <a:pt x="0" y="1"/>
                      </a:lnTo>
                      <a:lnTo>
                        <a:pt x="0" y="0"/>
                      </a:lnTo>
                      <a:lnTo>
                        <a:pt x="1" y="0"/>
                      </a:lnTo>
                      <a:lnTo>
                        <a:pt x="3" y="1"/>
                      </a:lnTo>
                      <a:lnTo>
                        <a:pt x="6" y="3"/>
                      </a:lnTo>
                      <a:lnTo>
                        <a:pt x="9" y="5"/>
                      </a:lnTo>
                      <a:lnTo>
                        <a:pt x="14" y="9"/>
                      </a:lnTo>
                      <a:lnTo>
                        <a:pt x="18" y="12"/>
                      </a:lnTo>
                      <a:lnTo>
                        <a:pt x="23" y="17"/>
                      </a:lnTo>
                      <a:lnTo>
                        <a:pt x="29" y="22"/>
                      </a:lnTo>
                      <a:lnTo>
                        <a:pt x="33" y="27"/>
                      </a:lnTo>
                      <a:lnTo>
                        <a:pt x="38" y="32"/>
                      </a:lnTo>
                      <a:lnTo>
                        <a:pt x="41" y="36"/>
                      </a:lnTo>
                      <a:lnTo>
                        <a:pt x="46" y="41"/>
                      </a:lnTo>
                      <a:lnTo>
                        <a:pt x="48" y="44"/>
                      </a:lnTo>
                      <a:lnTo>
                        <a:pt x="50" y="46"/>
                      </a:lnTo>
                      <a:lnTo>
                        <a:pt x="50" y="49"/>
                      </a:lnTo>
                      <a:lnTo>
                        <a:pt x="50" y="50"/>
                      </a:lnTo>
                      <a:lnTo>
                        <a:pt x="49" y="50"/>
                      </a:lnTo>
                      <a:lnTo>
                        <a:pt x="48" y="49"/>
                      </a:lnTo>
                      <a:lnTo>
                        <a:pt x="44" y="47"/>
                      </a:lnTo>
                      <a:lnTo>
                        <a:pt x="41" y="44"/>
                      </a:lnTo>
                      <a:lnTo>
                        <a:pt x="37" y="41"/>
                      </a:lnTo>
                      <a:lnTo>
                        <a:pt x="32" y="37"/>
                      </a:lnTo>
                      <a:lnTo>
                        <a:pt x="27" y="33"/>
                      </a:lnTo>
                      <a:lnTo>
                        <a:pt x="23" y="2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60" name="Freeform 366"/>
                <p:cNvSpPr>
                  <a:spLocks/>
                </p:cNvSpPr>
                <p:nvPr/>
              </p:nvSpPr>
              <p:spPr bwMode="auto">
                <a:xfrm>
                  <a:off x="3474" y="1640"/>
                  <a:ext cx="5" cy="5"/>
                </a:xfrm>
                <a:custGeom>
                  <a:avLst/>
                  <a:gdLst>
                    <a:gd name="T0" fmla="*/ 0 w 50"/>
                    <a:gd name="T1" fmla="*/ 0 h 50"/>
                    <a:gd name="T2" fmla="*/ 0 w 50"/>
                    <a:gd name="T3" fmla="*/ 0 h 50"/>
                    <a:gd name="T4" fmla="*/ 0 w 50"/>
                    <a:gd name="T5" fmla="*/ 0 h 50"/>
                    <a:gd name="T6" fmla="*/ 0 w 50"/>
                    <a:gd name="T7" fmla="*/ 0 h 50"/>
                    <a:gd name="T8" fmla="*/ 0 w 50"/>
                    <a:gd name="T9" fmla="*/ 0 h 50"/>
                    <a:gd name="T10" fmla="*/ 0 w 50"/>
                    <a:gd name="T11" fmla="*/ 0 h 50"/>
                    <a:gd name="T12" fmla="*/ 0 w 50"/>
                    <a:gd name="T13" fmla="*/ 0 h 50"/>
                    <a:gd name="T14" fmla="*/ 0 w 50"/>
                    <a:gd name="T15" fmla="*/ 0 h 50"/>
                    <a:gd name="T16" fmla="*/ 0 w 50"/>
                    <a:gd name="T17" fmla="*/ 0 h 50"/>
                    <a:gd name="T18" fmla="*/ 0 w 50"/>
                    <a:gd name="T19" fmla="*/ 0 h 50"/>
                    <a:gd name="T20" fmla="*/ 0 w 50"/>
                    <a:gd name="T21" fmla="*/ 0 h 50"/>
                    <a:gd name="T22" fmla="*/ 0 w 50"/>
                    <a:gd name="T23" fmla="*/ 0 h 50"/>
                    <a:gd name="T24" fmla="*/ 0 w 50"/>
                    <a:gd name="T25" fmla="*/ 0 h 50"/>
                    <a:gd name="T26" fmla="*/ 0 w 50"/>
                    <a:gd name="T27" fmla="*/ 0 h 50"/>
                    <a:gd name="T28" fmla="*/ 0 w 50"/>
                    <a:gd name="T29" fmla="*/ 0 h 50"/>
                    <a:gd name="T30" fmla="*/ 0 w 50"/>
                    <a:gd name="T31" fmla="*/ 0 h 50"/>
                    <a:gd name="T32" fmla="*/ 0 w 50"/>
                    <a:gd name="T33" fmla="*/ 0 h 50"/>
                    <a:gd name="T34" fmla="*/ 0 w 50"/>
                    <a:gd name="T35" fmla="*/ 0 h 50"/>
                    <a:gd name="T36" fmla="*/ 0 w 50"/>
                    <a:gd name="T37" fmla="*/ 0 h 50"/>
                    <a:gd name="T38" fmla="*/ 0 w 50"/>
                    <a:gd name="T39" fmla="*/ 0 h 50"/>
                    <a:gd name="T40" fmla="*/ 0 w 50"/>
                    <a:gd name="T41" fmla="*/ 0 h 50"/>
                    <a:gd name="T42" fmla="*/ 0 w 50"/>
                    <a:gd name="T43" fmla="*/ 0 h 50"/>
                    <a:gd name="T44" fmla="*/ 0 w 50"/>
                    <a:gd name="T45" fmla="*/ 0 h 50"/>
                    <a:gd name="T46" fmla="*/ 0 w 50"/>
                    <a:gd name="T47" fmla="*/ 0 h 50"/>
                    <a:gd name="T48" fmla="*/ 0 w 50"/>
                    <a:gd name="T49" fmla="*/ 0 h 50"/>
                    <a:gd name="T50" fmla="*/ 0 w 50"/>
                    <a:gd name="T51" fmla="*/ 0 h 50"/>
                    <a:gd name="T52" fmla="*/ 0 w 50"/>
                    <a:gd name="T53" fmla="*/ 0 h 50"/>
                    <a:gd name="T54" fmla="*/ 0 w 50"/>
                    <a:gd name="T55" fmla="*/ 0 h 50"/>
                    <a:gd name="T56" fmla="*/ 0 w 50"/>
                    <a:gd name="T57" fmla="*/ 0 h 50"/>
                    <a:gd name="T58" fmla="*/ 0 w 50"/>
                    <a:gd name="T59" fmla="*/ 0 h 50"/>
                    <a:gd name="T60" fmla="*/ 0 w 50"/>
                    <a:gd name="T61" fmla="*/ 0 h 50"/>
                    <a:gd name="T62" fmla="*/ 0 w 50"/>
                    <a:gd name="T63" fmla="*/ 0 h 50"/>
                    <a:gd name="T64" fmla="*/ 0 w 50"/>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50"/>
                    <a:gd name="T101" fmla="*/ 50 w 50"/>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50">
                      <a:moveTo>
                        <a:pt x="23" y="28"/>
                      </a:moveTo>
                      <a:lnTo>
                        <a:pt x="17" y="22"/>
                      </a:lnTo>
                      <a:lnTo>
                        <a:pt x="13" y="18"/>
                      </a:lnTo>
                      <a:lnTo>
                        <a:pt x="9" y="13"/>
                      </a:lnTo>
                      <a:lnTo>
                        <a:pt x="6" y="9"/>
                      </a:lnTo>
                      <a:lnTo>
                        <a:pt x="3" y="5"/>
                      </a:lnTo>
                      <a:lnTo>
                        <a:pt x="1" y="3"/>
                      </a:lnTo>
                      <a:lnTo>
                        <a:pt x="0" y="1"/>
                      </a:lnTo>
                      <a:lnTo>
                        <a:pt x="0" y="0"/>
                      </a:lnTo>
                      <a:lnTo>
                        <a:pt x="1" y="0"/>
                      </a:lnTo>
                      <a:lnTo>
                        <a:pt x="3" y="1"/>
                      </a:lnTo>
                      <a:lnTo>
                        <a:pt x="6" y="3"/>
                      </a:lnTo>
                      <a:lnTo>
                        <a:pt x="9" y="5"/>
                      </a:lnTo>
                      <a:lnTo>
                        <a:pt x="14" y="9"/>
                      </a:lnTo>
                      <a:lnTo>
                        <a:pt x="18" y="12"/>
                      </a:lnTo>
                      <a:lnTo>
                        <a:pt x="23" y="17"/>
                      </a:lnTo>
                      <a:lnTo>
                        <a:pt x="29" y="22"/>
                      </a:lnTo>
                      <a:lnTo>
                        <a:pt x="33" y="27"/>
                      </a:lnTo>
                      <a:lnTo>
                        <a:pt x="38" y="32"/>
                      </a:lnTo>
                      <a:lnTo>
                        <a:pt x="41" y="36"/>
                      </a:lnTo>
                      <a:lnTo>
                        <a:pt x="46" y="41"/>
                      </a:lnTo>
                      <a:lnTo>
                        <a:pt x="48" y="44"/>
                      </a:lnTo>
                      <a:lnTo>
                        <a:pt x="50" y="46"/>
                      </a:lnTo>
                      <a:lnTo>
                        <a:pt x="50" y="49"/>
                      </a:lnTo>
                      <a:lnTo>
                        <a:pt x="50" y="50"/>
                      </a:lnTo>
                      <a:lnTo>
                        <a:pt x="49" y="50"/>
                      </a:lnTo>
                      <a:lnTo>
                        <a:pt x="48" y="49"/>
                      </a:lnTo>
                      <a:lnTo>
                        <a:pt x="44" y="47"/>
                      </a:lnTo>
                      <a:lnTo>
                        <a:pt x="41" y="44"/>
                      </a:lnTo>
                      <a:lnTo>
                        <a:pt x="37" y="41"/>
                      </a:lnTo>
                      <a:lnTo>
                        <a:pt x="32" y="37"/>
                      </a:lnTo>
                      <a:lnTo>
                        <a:pt x="27" y="33"/>
                      </a:lnTo>
                      <a:lnTo>
                        <a:pt x="23" y="2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61" name="Freeform 367"/>
                <p:cNvSpPr>
                  <a:spLocks/>
                </p:cNvSpPr>
                <p:nvPr/>
              </p:nvSpPr>
              <p:spPr bwMode="auto">
                <a:xfrm>
                  <a:off x="3612" y="1782"/>
                  <a:ext cx="112" cy="123"/>
                </a:xfrm>
                <a:custGeom>
                  <a:avLst/>
                  <a:gdLst>
                    <a:gd name="T0" fmla="*/ 0 w 1116"/>
                    <a:gd name="T1" fmla="*/ 0 h 1131"/>
                    <a:gd name="T2" fmla="*/ 0 w 1116"/>
                    <a:gd name="T3" fmla="*/ 0 h 1131"/>
                    <a:gd name="T4" fmla="*/ 0 w 1116"/>
                    <a:gd name="T5" fmla="*/ 0 h 1131"/>
                    <a:gd name="T6" fmla="*/ 0 w 1116"/>
                    <a:gd name="T7" fmla="*/ 0 h 1131"/>
                    <a:gd name="T8" fmla="*/ 0 w 1116"/>
                    <a:gd name="T9" fmla="*/ 0 h 1131"/>
                    <a:gd name="T10" fmla="*/ 0 w 1116"/>
                    <a:gd name="T11" fmla="*/ 0 h 1131"/>
                    <a:gd name="T12" fmla="*/ 0 w 1116"/>
                    <a:gd name="T13" fmla="*/ 0 h 1131"/>
                    <a:gd name="T14" fmla="*/ 0 w 1116"/>
                    <a:gd name="T15" fmla="*/ 0 h 1131"/>
                    <a:gd name="T16" fmla="*/ 0 w 1116"/>
                    <a:gd name="T17" fmla="*/ 0 h 1131"/>
                    <a:gd name="T18" fmla="*/ 0 w 1116"/>
                    <a:gd name="T19" fmla="*/ 0 h 1131"/>
                    <a:gd name="T20" fmla="*/ 0 w 1116"/>
                    <a:gd name="T21" fmla="*/ 0 h 1131"/>
                    <a:gd name="T22" fmla="*/ 0 w 1116"/>
                    <a:gd name="T23" fmla="*/ 0 h 1131"/>
                    <a:gd name="T24" fmla="*/ 0 w 1116"/>
                    <a:gd name="T25" fmla="*/ 0 h 1131"/>
                    <a:gd name="T26" fmla="*/ 0 w 1116"/>
                    <a:gd name="T27" fmla="*/ 0 h 1131"/>
                    <a:gd name="T28" fmla="*/ 0 w 1116"/>
                    <a:gd name="T29" fmla="*/ 0 h 1131"/>
                    <a:gd name="T30" fmla="*/ 0 w 1116"/>
                    <a:gd name="T31" fmla="*/ 0 h 1131"/>
                    <a:gd name="T32" fmla="*/ 0 w 1116"/>
                    <a:gd name="T33" fmla="*/ 0 h 1131"/>
                    <a:gd name="T34" fmla="*/ 0 w 1116"/>
                    <a:gd name="T35" fmla="*/ 0 h 1131"/>
                    <a:gd name="T36" fmla="*/ 0 w 1116"/>
                    <a:gd name="T37" fmla="*/ 0 h 1131"/>
                    <a:gd name="T38" fmla="*/ 0 w 1116"/>
                    <a:gd name="T39" fmla="*/ 0 h 1131"/>
                    <a:gd name="T40" fmla="*/ 0 w 1116"/>
                    <a:gd name="T41" fmla="*/ 0 h 1131"/>
                    <a:gd name="T42" fmla="*/ 0 w 1116"/>
                    <a:gd name="T43" fmla="*/ 0 h 1131"/>
                    <a:gd name="T44" fmla="*/ 0 w 1116"/>
                    <a:gd name="T45" fmla="*/ 0 h 1131"/>
                    <a:gd name="T46" fmla="*/ 0 w 1116"/>
                    <a:gd name="T47" fmla="*/ 0 h 1131"/>
                    <a:gd name="T48" fmla="*/ 0 w 1116"/>
                    <a:gd name="T49" fmla="*/ 0 h 1131"/>
                    <a:gd name="T50" fmla="*/ 0 w 1116"/>
                    <a:gd name="T51" fmla="*/ 0 h 1131"/>
                    <a:gd name="T52" fmla="*/ 0 w 1116"/>
                    <a:gd name="T53" fmla="*/ 0 h 1131"/>
                    <a:gd name="T54" fmla="*/ 0 w 1116"/>
                    <a:gd name="T55" fmla="*/ 0 h 1131"/>
                    <a:gd name="T56" fmla="*/ 0 w 1116"/>
                    <a:gd name="T57" fmla="*/ 0 h 1131"/>
                    <a:gd name="T58" fmla="*/ 0 w 1116"/>
                    <a:gd name="T59" fmla="*/ 0 h 1131"/>
                    <a:gd name="T60" fmla="*/ 0 w 1116"/>
                    <a:gd name="T61" fmla="*/ 0 h 1131"/>
                    <a:gd name="T62" fmla="*/ 0 w 1116"/>
                    <a:gd name="T63" fmla="*/ 0 h 1131"/>
                    <a:gd name="T64" fmla="*/ 0 w 1116"/>
                    <a:gd name="T65" fmla="*/ 0 h 1131"/>
                    <a:gd name="T66" fmla="*/ 0 w 1116"/>
                    <a:gd name="T67" fmla="*/ 0 h 1131"/>
                    <a:gd name="T68" fmla="*/ 0 w 1116"/>
                    <a:gd name="T69" fmla="*/ 0 h 1131"/>
                    <a:gd name="T70" fmla="*/ 0 w 1116"/>
                    <a:gd name="T71" fmla="*/ 0 h 1131"/>
                    <a:gd name="T72" fmla="*/ 0 w 1116"/>
                    <a:gd name="T73" fmla="*/ 0 h 1131"/>
                    <a:gd name="T74" fmla="*/ 0 w 1116"/>
                    <a:gd name="T75" fmla="*/ 0 h 1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1"/>
                    <a:gd name="T116" fmla="*/ 1116 w 1116"/>
                    <a:gd name="T117" fmla="*/ 1131 h 11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1">
                      <a:moveTo>
                        <a:pt x="0" y="1082"/>
                      </a:moveTo>
                      <a:lnTo>
                        <a:pt x="1066" y="0"/>
                      </a:lnTo>
                      <a:lnTo>
                        <a:pt x="1067" y="0"/>
                      </a:lnTo>
                      <a:lnTo>
                        <a:pt x="1069" y="1"/>
                      </a:lnTo>
                      <a:lnTo>
                        <a:pt x="1072" y="3"/>
                      </a:lnTo>
                      <a:lnTo>
                        <a:pt x="1075" y="7"/>
                      </a:lnTo>
                      <a:lnTo>
                        <a:pt x="1079" y="10"/>
                      </a:lnTo>
                      <a:lnTo>
                        <a:pt x="1084" y="13"/>
                      </a:lnTo>
                      <a:lnTo>
                        <a:pt x="1089" y="18"/>
                      </a:lnTo>
                      <a:lnTo>
                        <a:pt x="1093" y="23"/>
                      </a:lnTo>
                      <a:lnTo>
                        <a:pt x="1098" y="28"/>
                      </a:lnTo>
                      <a:lnTo>
                        <a:pt x="1102" y="33"/>
                      </a:lnTo>
                      <a:lnTo>
                        <a:pt x="1107" y="37"/>
                      </a:lnTo>
                      <a:lnTo>
                        <a:pt x="1110" y="41"/>
                      </a:lnTo>
                      <a:lnTo>
                        <a:pt x="1114" y="44"/>
                      </a:lnTo>
                      <a:lnTo>
                        <a:pt x="1115" y="48"/>
                      </a:lnTo>
                      <a:lnTo>
                        <a:pt x="1116" y="49"/>
                      </a:lnTo>
                      <a:lnTo>
                        <a:pt x="1116" y="50"/>
                      </a:lnTo>
                      <a:lnTo>
                        <a:pt x="50" y="1131"/>
                      </a:lnTo>
                      <a:lnTo>
                        <a:pt x="49" y="1131"/>
                      </a:lnTo>
                      <a:lnTo>
                        <a:pt x="47" y="1130"/>
                      </a:lnTo>
                      <a:lnTo>
                        <a:pt x="44" y="1129"/>
                      </a:lnTo>
                      <a:lnTo>
                        <a:pt x="41" y="1126"/>
                      </a:lnTo>
                      <a:lnTo>
                        <a:pt x="37" y="1122"/>
                      </a:lnTo>
                      <a:lnTo>
                        <a:pt x="32" y="1119"/>
                      </a:lnTo>
                      <a:lnTo>
                        <a:pt x="26" y="1114"/>
                      </a:lnTo>
                      <a:lnTo>
                        <a:pt x="22" y="1110"/>
                      </a:lnTo>
                      <a:lnTo>
                        <a:pt x="17" y="1105"/>
                      </a:lnTo>
                      <a:lnTo>
                        <a:pt x="13" y="1100"/>
                      </a:lnTo>
                      <a:lnTo>
                        <a:pt x="8" y="1095"/>
                      </a:lnTo>
                      <a:lnTo>
                        <a:pt x="5" y="1092"/>
                      </a:lnTo>
                      <a:lnTo>
                        <a:pt x="3" y="1087"/>
                      </a:lnTo>
                      <a:lnTo>
                        <a:pt x="0" y="1085"/>
                      </a:lnTo>
                      <a:lnTo>
                        <a:pt x="0" y="1083"/>
                      </a:lnTo>
                      <a:lnTo>
                        <a:pt x="0" y="108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62" name="Freeform 368"/>
                <p:cNvSpPr>
                  <a:spLocks/>
                </p:cNvSpPr>
                <p:nvPr/>
              </p:nvSpPr>
              <p:spPr bwMode="auto">
                <a:xfrm>
                  <a:off x="3612" y="1782"/>
                  <a:ext cx="112" cy="123"/>
                </a:xfrm>
                <a:custGeom>
                  <a:avLst/>
                  <a:gdLst>
                    <a:gd name="T0" fmla="*/ 0 w 1116"/>
                    <a:gd name="T1" fmla="*/ 0 h 1131"/>
                    <a:gd name="T2" fmla="*/ 0 w 1116"/>
                    <a:gd name="T3" fmla="*/ 0 h 1131"/>
                    <a:gd name="T4" fmla="*/ 0 w 1116"/>
                    <a:gd name="T5" fmla="*/ 0 h 1131"/>
                    <a:gd name="T6" fmla="*/ 0 w 1116"/>
                    <a:gd name="T7" fmla="*/ 0 h 1131"/>
                    <a:gd name="T8" fmla="*/ 0 w 1116"/>
                    <a:gd name="T9" fmla="*/ 0 h 1131"/>
                    <a:gd name="T10" fmla="*/ 0 w 1116"/>
                    <a:gd name="T11" fmla="*/ 0 h 1131"/>
                    <a:gd name="T12" fmla="*/ 0 w 1116"/>
                    <a:gd name="T13" fmla="*/ 0 h 1131"/>
                    <a:gd name="T14" fmla="*/ 0 w 1116"/>
                    <a:gd name="T15" fmla="*/ 0 h 1131"/>
                    <a:gd name="T16" fmla="*/ 0 w 1116"/>
                    <a:gd name="T17" fmla="*/ 0 h 1131"/>
                    <a:gd name="T18" fmla="*/ 0 w 1116"/>
                    <a:gd name="T19" fmla="*/ 0 h 1131"/>
                    <a:gd name="T20" fmla="*/ 0 w 1116"/>
                    <a:gd name="T21" fmla="*/ 0 h 1131"/>
                    <a:gd name="T22" fmla="*/ 0 w 1116"/>
                    <a:gd name="T23" fmla="*/ 0 h 1131"/>
                    <a:gd name="T24" fmla="*/ 0 w 1116"/>
                    <a:gd name="T25" fmla="*/ 0 h 1131"/>
                    <a:gd name="T26" fmla="*/ 0 w 1116"/>
                    <a:gd name="T27" fmla="*/ 0 h 1131"/>
                    <a:gd name="T28" fmla="*/ 0 w 1116"/>
                    <a:gd name="T29" fmla="*/ 0 h 1131"/>
                    <a:gd name="T30" fmla="*/ 0 w 1116"/>
                    <a:gd name="T31" fmla="*/ 0 h 1131"/>
                    <a:gd name="T32" fmla="*/ 0 w 1116"/>
                    <a:gd name="T33" fmla="*/ 0 h 1131"/>
                    <a:gd name="T34" fmla="*/ 0 w 1116"/>
                    <a:gd name="T35" fmla="*/ 0 h 1131"/>
                    <a:gd name="T36" fmla="*/ 0 w 1116"/>
                    <a:gd name="T37" fmla="*/ 0 h 1131"/>
                    <a:gd name="T38" fmla="*/ 0 w 1116"/>
                    <a:gd name="T39" fmla="*/ 0 h 1131"/>
                    <a:gd name="T40" fmla="*/ 0 w 1116"/>
                    <a:gd name="T41" fmla="*/ 0 h 1131"/>
                    <a:gd name="T42" fmla="*/ 0 w 1116"/>
                    <a:gd name="T43" fmla="*/ 0 h 1131"/>
                    <a:gd name="T44" fmla="*/ 0 w 1116"/>
                    <a:gd name="T45" fmla="*/ 0 h 1131"/>
                    <a:gd name="T46" fmla="*/ 0 w 1116"/>
                    <a:gd name="T47" fmla="*/ 0 h 1131"/>
                    <a:gd name="T48" fmla="*/ 0 w 1116"/>
                    <a:gd name="T49" fmla="*/ 0 h 1131"/>
                    <a:gd name="T50" fmla="*/ 0 w 1116"/>
                    <a:gd name="T51" fmla="*/ 0 h 1131"/>
                    <a:gd name="T52" fmla="*/ 0 w 1116"/>
                    <a:gd name="T53" fmla="*/ 0 h 1131"/>
                    <a:gd name="T54" fmla="*/ 0 w 1116"/>
                    <a:gd name="T55" fmla="*/ 0 h 1131"/>
                    <a:gd name="T56" fmla="*/ 0 w 1116"/>
                    <a:gd name="T57" fmla="*/ 0 h 1131"/>
                    <a:gd name="T58" fmla="*/ 0 w 1116"/>
                    <a:gd name="T59" fmla="*/ 0 h 1131"/>
                    <a:gd name="T60" fmla="*/ 0 w 1116"/>
                    <a:gd name="T61" fmla="*/ 0 h 1131"/>
                    <a:gd name="T62" fmla="*/ 0 w 1116"/>
                    <a:gd name="T63" fmla="*/ 0 h 1131"/>
                    <a:gd name="T64" fmla="*/ 0 w 1116"/>
                    <a:gd name="T65" fmla="*/ 0 h 1131"/>
                    <a:gd name="T66" fmla="*/ 0 w 1116"/>
                    <a:gd name="T67" fmla="*/ 0 h 1131"/>
                    <a:gd name="T68" fmla="*/ 0 w 1116"/>
                    <a:gd name="T69" fmla="*/ 0 h 1131"/>
                    <a:gd name="T70" fmla="*/ 0 w 1116"/>
                    <a:gd name="T71" fmla="*/ 0 h 1131"/>
                    <a:gd name="T72" fmla="*/ 0 w 1116"/>
                    <a:gd name="T73" fmla="*/ 0 h 1131"/>
                    <a:gd name="T74" fmla="*/ 0 w 1116"/>
                    <a:gd name="T75" fmla="*/ 0 h 1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6"/>
                    <a:gd name="T115" fmla="*/ 0 h 1131"/>
                    <a:gd name="T116" fmla="*/ 1116 w 1116"/>
                    <a:gd name="T117" fmla="*/ 1131 h 113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6" h="1131">
                      <a:moveTo>
                        <a:pt x="0" y="1082"/>
                      </a:moveTo>
                      <a:lnTo>
                        <a:pt x="1066" y="0"/>
                      </a:lnTo>
                      <a:lnTo>
                        <a:pt x="1067" y="0"/>
                      </a:lnTo>
                      <a:lnTo>
                        <a:pt x="1069" y="1"/>
                      </a:lnTo>
                      <a:lnTo>
                        <a:pt x="1072" y="3"/>
                      </a:lnTo>
                      <a:lnTo>
                        <a:pt x="1075" y="7"/>
                      </a:lnTo>
                      <a:lnTo>
                        <a:pt x="1079" y="10"/>
                      </a:lnTo>
                      <a:lnTo>
                        <a:pt x="1084" y="13"/>
                      </a:lnTo>
                      <a:lnTo>
                        <a:pt x="1089" y="18"/>
                      </a:lnTo>
                      <a:lnTo>
                        <a:pt x="1093" y="23"/>
                      </a:lnTo>
                      <a:lnTo>
                        <a:pt x="1098" y="28"/>
                      </a:lnTo>
                      <a:lnTo>
                        <a:pt x="1102" y="33"/>
                      </a:lnTo>
                      <a:lnTo>
                        <a:pt x="1107" y="37"/>
                      </a:lnTo>
                      <a:lnTo>
                        <a:pt x="1110" y="41"/>
                      </a:lnTo>
                      <a:lnTo>
                        <a:pt x="1114" y="44"/>
                      </a:lnTo>
                      <a:lnTo>
                        <a:pt x="1115" y="48"/>
                      </a:lnTo>
                      <a:lnTo>
                        <a:pt x="1116" y="49"/>
                      </a:lnTo>
                      <a:lnTo>
                        <a:pt x="1116" y="50"/>
                      </a:lnTo>
                      <a:lnTo>
                        <a:pt x="50" y="1131"/>
                      </a:lnTo>
                      <a:lnTo>
                        <a:pt x="49" y="1131"/>
                      </a:lnTo>
                      <a:lnTo>
                        <a:pt x="47" y="1130"/>
                      </a:lnTo>
                      <a:lnTo>
                        <a:pt x="44" y="1129"/>
                      </a:lnTo>
                      <a:lnTo>
                        <a:pt x="41" y="1126"/>
                      </a:lnTo>
                      <a:lnTo>
                        <a:pt x="37" y="1122"/>
                      </a:lnTo>
                      <a:lnTo>
                        <a:pt x="32" y="1119"/>
                      </a:lnTo>
                      <a:lnTo>
                        <a:pt x="26" y="1114"/>
                      </a:lnTo>
                      <a:lnTo>
                        <a:pt x="22" y="1110"/>
                      </a:lnTo>
                      <a:lnTo>
                        <a:pt x="17" y="1105"/>
                      </a:lnTo>
                      <a:lnTo>
                        <a:pt x="13" y="1100"/>
                      </a:lnTo>
                      <a:lnTo>
                        <a:pt x="8" y="1095"/>
                      </a:lnTo>
                      <a:lnTo>
                        <a:pt x="5" y="1092"/>
                      </a:lnTo>
                      <a:lnTo>
                        <a:pt x="3" y="1087"/>
                      </a:lnTo>
                      <a:lnTo>
                        <a:pt x="0" y="1085"/>
                      </a:lnTo>
                      <a:lnTo>
                        <a:pt x="0" y="1083"/>
                      </a:lnTo>
                      <a:lnTo>
                        <a:pt x="0" y="108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63" name="Freeform 369"/>
                <p:cNvSpPr>
                  <a:spLocks/>
                </p:cNvSpPr>
                <p:nvPr/>
              </p:nvSpPr>
              <p:spPr bwMode="auto">
                <a:xfrm>
                  <a:off x="3338" y="1356"/>
                  <a:ext cx="113" cy="124"/>
                </a:xfrm>
                <a:custGeom>
                  <a:avLst/>
                  <a:gdLst>
                    <a:gd name="T0" fmla="*/ 0 w 1118"/>
                    <a:gd name="T1" fmla="*/ 0 h 1141"/>
                    <a:gd name="T2" fmla="*/ 0 w 1118"/>
                    <a:gd name="T3" fmla="*/ 0 h 1141"/>
                    <a:gd name="T4" fmla="*/ 0 w 1118"/>
                    <a:gd name="T5" fmla="*/ 0 h 1141"/>
                    <a:gd name="T6" fmla="*/ 0 w 1118"/>
                    <a:gd name="T7" fmla="*/ 0 h 1141"/>
                    <a:gd name="T8" fmla="*/ 0 w 1118"/>
                    <a:gd name="T9" fmla="*/ 0 h 1141"/>
                    <a:gd name="T10" fmla="*/ 0 w 1118"/>
                    <a:gd name="T11" fmla="*/ 0 h 1141"/>
                    <a:gd name="T12" fmla="*/ 0 w 1118"/>
                    <a:gd name="T13" fmla="*/ 0 h 1141"/>
                    <a:gd name="T14" fmla="*/ 0 w 1118"/>
                    <a:gd name="T15" fmla="*/ 0 h 1141"/>
                    <a:gd name="T16" fmla="*/ 0 w 1118"/>
                    <a:gd name="T17" fmla="*/ 0 h 1141"/>
                    <a:gd name="T18" fmla="*/ 0 w 1118"/>
                    <a:gd name="T19" fmla="*/ 0 h 1141"/>
                    <a:gd name="T20" fmla="*/ 0 w 1118"/>
                    <a:gd name="T21" fmla="*/ 0 h 1141"/>
                    <a:gd name="T22" fmla="*/ 0 w 1118"/>
                    <a:gd name="T23" fmla="*/ 0 h 1141"/>
                    <a:gd name="T24" fmla="*/ 0 w 1118"/>
                    <a:gd name="T25" fmla="*/ 0 h 1141"/>
                    <a:gd name="T26" fmla="*/ 0 w 1118"/>
                    <a:gd name="T27" fmla="*/ 0 h 1141"/>
                    <a:gd name="T28" fmla="*/ 0 w 1118"/>
                    <a:gd name="T29" fmla="*/ 0 h 1141"/>
                    <a:gd name="T30" fmla="*/ 0 w 1118"/>
                    <a:gd name="T31" fmla="*/ 0 h 1141"/>
                    <a:gd name="T32" fmla="*/ 0 w 1118"/>
                    <a:gd name="T33" fmla="*/ 0 h 1141"/>
                    <a:gd name="T34" fmla="*/ 0 w 1118"/>
                    <a:gd name="T35" fmla="*/ 0 h 1141"/>
                    <a:gd name="T36" fmla="*/ 0 w 1118"/>
                    <a:gd name="T37" fmla="*/ 0 h 1141"/>
                    <a:gd name="T38" fmla="*/ 0 w 1118"/>
                    <a:gd name="T39" fmla="*/ 0 h 1141"/>
                    <a:gd name="T40" fmla="*/ 0 w 1118"/>
                    <a:gd name="T41" fmla="*/ 0 h 1141"/>
                    <a:gd name="T42" fmla="*/ 0 w 1118"/>
                    <a:gd name="T43" fmla="*/ 0 h 1141"/>
                    <a:gd name="T44" fmla="*/ 0 w 1118"/>
                    <a:gd name="T45" fmla="*/ 0 h 1141"/>
                    <a:gd name="T46" fmla="*/ 0 w 1118"/>
                    <a:gd name="T47" fmla="*/ 0 h 1141"/>
                    <a:gd name="T48" fmla="*/ 0 w 1118"/>
                    <a:gd name="T49" fmla="*/ 0 h 1141"/>
                    <a:gd name="T50" fmla="*/ 0 w 1118"/>
                    <a:gd name="T51" fmla="*/ 0 h 1141"/>
                    <a:gd name="T52" fmla="*/ 0 w 1118"/>
                    <a:gd name="T53" fmla="*/ 0 h 1141"/>
                    <a:gd name="T54" fmla="*/ 0 w 1118"/>
                    <a:gd name="T55" fmla="*/ 0 h 1141"/>
                    <a:gd name="T56" fmla="*/ 0 w 1118"/>
                    <a:gd name="T57" fmla="*/ 0 h 1141"/>
                    <a:gd name="T58" fmla="*/ 0 w 1118"/>
                    <a:gd name="T59" fmla="*/ 0 h 1141"/>
                    <a:gd name="T60" fmla="*/ 0 w 1118"/>
                    <a:gd name="T61" fmla="*/ 0 h 1141"/>
                    <a:gd name="T62" fmla="*/ 0 w 1118"/>
                    <a:gd name="T63" fmla="*/ 0 h 1141"/>
                    <a:gd name="T64" fmla="*/ 0 w 1118"/>
                    <a:gd name="T65" fmla="*/ 0 h 1141"/>
                    <a:gd name="T66" fmla="*/ 0 w 1118"/>
                    <a:gd name="T67" fmla="*/ 0 h 1141"/>
                    <a:gd name="T68" fmla="*/ 0 w 1118"/>
                    <a:gd name="T69" fmla="*/ 0 h 1141"/>
                    <a:gd name="T70" fmla="*/ 0 w 1118"/>
                    <a:gd name="T71" fmla="*/ 0 h 1141"/>
                    <a:gd name="T72" fmla="*/ 0 w 1118"/>
                    <a:gd name="T73" fmla="*/ 0 h 1141"/>
                    <a:gd name="T74" fmla="*/ 0 w 1118"/>
                    <a:gd name="T75" fmla="*/ 0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8"/>
                    <a:gd name="T115" fmla="*/ 0 h 1141"/>
                    <a:gd name="T116" fmla="*/ 1118 w 1118"/>
                    <a:gd name="T117" fmla="*/ 1141 h 11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8" h="1141">
                      <a:moveTo>
                        <a:pt x="0" y="1092"/>
                      </a:moveTo>
                      <a:lnTo>
                        <a:pt x="1068" y="0"/>
                      </a:lnTo>
                      <a:lnTo>
                        <a:pt x="1071" y="1"/>
                      </a:lnTo>
                      <a:lnTo>
                        <a:pt x="1073" y="4"/>
                      </a:lnTo>
                      <a:lnTo>
                        <a:pt x="1076" y="7"/>
                      </a:lnTo>
                      <a:lnTo>
                        <a:pt x="1081" y="10"/>
                      </a:lnTo>
                      <a:lnTo>
                        <a:pt x="1085" y="15"/>
                      </a:lnTo>
                      <a:lnTo>
                        <a:pt x="1090" y="20"/>
                      </a:lnTo>
                      <a:lnTo>
                        <a:pt x="1095" y="24"/>
                      </a:lnTo>
                      <a:lnTo>
                        <a:pt x="1100" y="29"/>
                      </a:lnTo>
                      <a:lnTo>
                        <a:pt x="1105" y="33"/>
                      </a:lnTo>
                      <a:lnTo>
                        <a:pt x="1108" y="38"/>
                      </a:lnTo>
                      <a:lnTo>
                        <a:pt x="1113" y="42"/>
                      </a:lnTo>
                      <a:lnTo>
                        <a:pt x="1115" y="46"/>
                      </a:lnTo>
                      <a:lnTo>
                        <a:pt x="1117" y="48"/>
                      </a:lnTo>
                      <a:lnTo>
                        <a:pt x="1118" y="49"/>
                      </a:lnTo>
                      <a:lnTo>
                        <a:pt x="1118" y="50"/>
                      </a:lnTo>
                      <a:lnTo>
                        <a:pt x="51" y="1141"/>
                      </a:lnTo>
                      <a:lnTo>
                        <a:pt x="50" y="1141"/>
                      </a:lnTo>
                      <a:lnTo>
                        <a:pt x="49" y="1141"/>
                      </a:lnTo>
                      <a:lnTo>
                        <a:pt x="46" y="1139"/>
                      </a:lnTo>
                      <a:lnTo>
                        <a:pt x="42" y="1136"/>
                      </a:lnTo>
                      <a:lnTo>
                        <a:pt x="38" y="1133"/>
                      </a:lnTo>
                      <a:lnTo>
                        <a:pt x="33" y="1128"/>
                      </a:lnTo>
                      <a:lnTo>
                        <a:pt x="29" y="1124"/>
                      </a:lnTo>
                      <a:lnTo>
                        <a:pt x="23" y="1119"/>
                      </a:lnTo>
                      <a:lnTo>
                        <a:pt x="19" y="1115"/>
                      </a:lnTo>
                      <a:lnTo>
                        <a:pt x="14" y="1109"/>
                      </a:lnTo>
                      <a:lnTo>
                        <a:pt x="9" y="1105"/>
                      </a:lnTo>
                      <a:lnTo>
                        <a:pt x="6" y="1101"/>
                      </a:lnTo>
                      <a:lnTo>
                        <a:pt x="4" y="1098"/>
                      </a:lnTo>
                      <a:lnTo>
                        <a:pt x="2" y="1094"/>
                      </a:lnTo>
                      <a:lnTo>
                        <a:pt x="0" y="1093"/>
                      </a:lnTo>
                      <a:lnTo>
                        <a:pt x="0" y="109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64" name="Freeform 370"/>
                <p:cNvSpPr>
                  <a:spLocks/>
                </p:cNvSpPr>
                <p:nvPr/>
              </p:nvSpPr>
              <p:spPr bwMode="auto">
                <a:xfrm>
                  <a:off x="3338" y="1356"/>
                  <a:ext cx="113" cy="124"/>
                </a:xfrm>
                <a:custGeom>
                  <a:avLst/>
                  <a:gdLst>
                    <a:gd name="T0" fmla="*/ 0 w 1118"/>
                    <a:gd name="T1" fmla="*/ 0 h 1141"/>
                    <a:gd name="T2" fmla="*/ 0 w 1118"/>
                    <a:gd name="T3" fmla="*/ 0 h 1141"/>
                    <a:gd name="T4" fmla="*/ 0 w 1118"/>
                    <a:gd name="T5" fmla="*/ 0 h 1141"/>
                    <a:gd name="T6" fmla="*/ 0 w 1118"/>
                    <a:gd name="T7" fmla="*/ 0 h 1141"/>
                    <a:gd name="T8" fmla="*/ 0 w 1118"/>
                    <a:gd name="T9" fmla="*/ 0 h 1141"/>
                    <a:gd name="T10" fmla="*/ 0 w 1118"/>
                    <a:gd name="T11" fmla="*/ 0 h 1141"/>
                    <a:gd name="T12" fmla="*/ 0 w 1118"/>
                    <a:gd name="T13" fmla="*/ 0 h 1141"/>
                    <a:gd name="T14" fmla="*/ 0 w 1118"/>
                    <a:gd name="T15" fmla="*/ 0 h 1141"/>
                    <a:gd name="T16" fmla="*/ 0 w 1118"/>
                    <a:gd name="T17" fmla="*/ 0 h 1141"/>
                    <a:gd name="T18" fmla="*/ 0 w 1118"/>
                    <a:gd name="T19" fmla="*/ 0 h 1141"/>
                    <a:gd name="T20" fmla="*/ 0 w 1118"/>
                    <a:gd name="T21" fmla="*/ 0 h 1141"/>
                    <a:gd name="T22" fmla="*/ 0 w 1118"/>
                    <a:gd name="T23" fmla="*/ 0 h 1141"/>
                    <a:gd name="T24" fmla="*/ 0 w 1118"/>
                    <a:gd name="T25" fmla="*/ 0 h 1141"/>
                    <a:gd name="T26" fmla="*/ 0 w 1118"/>
                    <a:gd name="T27" fmla="*/ 0 h 1141"/>
                    <a:gd name="T28" fmla="*/ 0 w 1118"/>
                    <a:gd name="T29" fmla="*/ 0 h 1141"/>
                    <a:gd name="T30" fmla="*/ 0 w 1118"/>
                    <a:gd name="T31" fmla="*/ 0 h 1141"/>
                    <a:gd name="T32" fmla="*/ 0 w 1118"/>
                    <a:gd name="T33" fmla="*/ 0 h 1141"/>
                    <a:gd name="T34" fmla="*/ 0 w 1118"/>
                    <a:gd name="T35" fmla="*/ 0 h 1141"/>
                    <a:gd name="T36" fmla="*/ 0 w 1118"/>
                    <a:gd name="T37" fmla="*/ 0 h 1141"/>
                    <a:gd name="T38" fmla="*/ 0 w 1118"/>
                    <a:gd name="T39" fmla="*/ 0 h 1141"/>
                    <a:gd name="T40" fmla="*/ 0 w 1118"/>
                    <a:gd name="T41" fmla="*/ 0 h 1141"/>
                    <a:gd name="T42" fmla="*/ 0 w 1118"/>
                    <a:gd name="T43" fmla="*/ 0 h 1141"/>
                    <a:gd name="T44" fmla="*/ 0 w 1118"/>
                    <a:gd name="T45" fmla="*/ 0 h 1141"/>
                    <a:gd name="T46" fmla="*/ 0 w 1118"/>
                    <a:gd name="T47" fmla="*/ 0 h 1141"/>
                    <a:gd name="T48" fmla="*/ 0 w 1118"/>
                    <a:gd name="T49" fmla="*/ 0 h 1141"/>
                    <a:gd name="T50" fmla="*/ 0 w 1118"/>
                    <a:gd name="T51" fmla="*/ 0 h 1141"/>
                    <a:gd name="T52" fmla="*/ 0 w 1118"/>
                    <a:gd name="T53" fmla="*/ 0 h 1141"/>
                    <a:gd name="T54" fmla="*/ 0 w 1118"/>
                    <a:gd name="T55" fmla="*/ 0 h 1141"/>
                    <a:gd name="T56" fmla="*/ 0 w 1118"/>
                    <a:gd name="T57" fmla="*/ 0 h 1141"/>
                    <a:gd name="T58" fmla="*/ 0 w 1118"/>
                    <a:gd name="T59" fmla="*/ 0 h 1141"/>
                    <a:gd name="T60" fmla="*/ 0 w 1118"/>
                    <a:gd name="T61" fmla="*/ 0 h 1141"/>
                    <a:gd name="T62" fmla="*/ 0 w 1118"/>
                    <a:gd name="T63" fmla="*/ 0 h 1141"/>
                    <a:gd name="T64" fmla="*/ 0 w 1118"/>
                    <a:gd name="T65" fmla="*/ 0 h 1141"/>
                    <a:gd name="T66" fmla="*/ 0 w 1118"/>
                    <a:gd name="T67" fmla="*/ 0 h 1141"/>
                    <a:gd name="T68" fmla="*/ 0 w 1118"/>
                    <a:gd name="T69" fmla="*/ 0 h 1141"/>
                    <a:gd name="T70" fmla="*/ 0 w 1118"/>
                    <a:gd name="T71" fmla="*/ 0 h 1141"/>
                    <a:gd name="T72" fmla="*/ 0 w 1118"/>
                    <a:gd name="T73" fmla="*/ 0 h 1141"/>
                    <a:gd name="T74" fmla="*/ 0 w 1118"/>
                    <a:gd name="T75" fmla="*/ 0 h 11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18"/>
                    <a:gd name="T115" fmla="*/ 0 h 1141"/>
                    <a:gd name="T116" fmla="*/ 1118 w 1118"/>
                    <a:gd name="T117" fmla="*/ 1141 h 114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18" h="1141">
                      <a:moveTo>
                        <a:pt x="0" y="1092"/>
                      </a:moveTo>
                      <a:lnTo>
                        <a:pt x="1068" y="0"/>
                      </a:lnTo>
                      <a:lnTo>
                        <a:pt x="1071" y="1"/>
                      </a:lnTo>
                      <a:lnTo>
                        <a:pt x="1073" y="4"/>
                      </a:lnTo>
                      <a:lnTo>
                        <a:pt x="1076" y="7"/>
                      </a:lnTo>
                      <a:lnTo>
                        <a:pt x="1081" y="10"/>
                      </a:lnTo>
                      <a:lnTo>
                        <a:pt x="1085" y="15"/>
                      </a:lnTo>
                      <a:lnTo>
                        <a:pt x="1090" y="20"/>
                      </a:lnTo>
                      <a:lnTo>
                        <a:pt x="1095" y="24"/>
                      </a:lnTo>
                      <a:lnTo>
                        <a:pt x="1100" y="29"/>
                      </a:lnTo>
                      <a:lnTo>
                        <a:pt x="1105" y="33"/>
                      </a:lnTo>
                      <a:lnTo>
                        <a:pt x="1108" y="38"/>
                      </a:lnTo>
                      <a:lnTo>
                        <a:pt x="1113" y="42"/>
                      </a:lnTo>
                      <a:lnTo>
                        <a:pt x="1115" y="46"/>
                      </a:lnTo>
                      <a:lnTo>
                        <a:pt x="1117" y="48"/>
                      </a:lnTo>
                      <a:lnTo>
                        <a:pt x="1118" y="49"/>
                      </a:lnTo>
                      <a:lnTo>
                        <a:pt x="1118" y="50"/>
                      </a:lnTo>
                      <a:lnTo>
                        <a:pt x="51" y="1141"/>
                      </a:lnTo>
                      <a:lnTo>
                        <a:pt x="50" y="1141"/>
                      </a:lnTo>
                      <a:lnTo>
                        <a:pt x="49" y="1141"/>
                      </a:lnTo>
                      <a:lnTo>
                        <a:pt x="46" y="1139"/>
                      </a:lnTo>
                      <a:lnTo>
                        <a:pt x="42" y="1136"/>
                      </a:lnTo>
                      <a:lnTo>
                        <a:pt x="38" y="1133"/>
                      </a:lnTo>
                      <a:lnTo>
                        <a:pt x="33" y="1128"/>
                      </a:lnTo>
                      <a:lnTo>
                        <a:pt x="29" y="1124"/>
                      </a:lnTo>
                      <a:lnTo>
                        <a:pt x="23" y="1119"/>
                      </a:lnTo>
                      <a:lnTo>
                        <a:pt x="19" y="1115"/>
                      </a:lnTo>
                      <a:lnTo>
                        <a:pt x="14" y="1109"/>
                      </a:lnTo>
                      <a:lnTo>
                        <a:pt x="9" y="1105"/>
                      </a:lnTo>
                      <a:lnTo>
                        <a:pt x="6" y="1101"/>
                      </a:lnTo>
                      <a:lnTo>
                        <a:pt x="4" y="1098"/>
                      </a:lnTo>
                      <a:lnTo>
                        <a:pt x="2" y="1094"/>
                      </a:lnTo>
                      <a:lnTo>
                        <a:pt x="0" y="1093"/>
                      </a:lnTo>
                      <a:lnTo>
                        <a:pt x="0" y="109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65" name="Freeform 371"/>
                <p:cNvSpPr>
                  <a:spLocks/>
                </p:cNvSpPr>
                <p:nvPr/>
              </p:nvSpPr>
              <p:spPr bwMode="auto">
                <a:xfrm>
                  <a:off x="3591" y="1009"/>
                  <a:ext cx="254" cy="193"/>
                </a:xfrm>
                <a:custGeom>
                  <a:avLst/>
                  <a:gdLst>
                    <a:gd name="T0" fmla="*/ 0 w 2528"/>
                    <a:gd name="T1" fmla="*/ 0 h 1773"/>
                    <a:gd name="T2" fmla="*/ 0 w 2528"/>
                    <a:gd name="T3" fmla="*/ 0 h 1773"/>
                    <a:gd name="T4" fmla="*/ 0 w 2528"/>
                    <a:gd name="T5" fmla="*/ 0 h 1773"/>
                    <a:gd name="T6" fmla="*/ 0 w 2528"/>
                    <a:gd name="T7" fmla="*/ 0 h 1773"/>
                    <a:gd name="T8" fmla="*/ 0 w 2528"/>
                    <a:gd name="T9" fmla="*/ 0 h 1773"/>
                    <a:gd name="T10" fmla="*/ 0 60000 65536"/>
                    <a:gd name="T11" fmla="*/ 0 60000 65536"/>
                    <a:gd name="T12" fmla="*/ 0 60000 65536"/>
                    <a:gd name="T13" fmla="*/ 0 60000 65536"/>
                    <a:gd name="T14" fmla="*/ 0 60000 65536"/>
                    <a:gd name="T15" fmla="*/ 0 w 2528"/>
                    <a:gd name="T16" fmla="*/ 0 h 1773"/>
                    <a:gd name="T17" fmla="*/ 2528 w 2528"/>
                    <a:gd name="T18" fmla="*/ 1773 h 1773"/>
                  </a:gdLst>
                  <a:ahLst/>
                  <a:cxnLst>
                    <a:cxn ang="T10">
                      <a:pos x="T0" y="T1"/>
                    </a:cxn>
                    <a:cxn ang="T11">
                      <a:pos x="T2" y="T3"/>
                    </a:cxn>
                    <a:cxn ang="T12">
                      <a:pos x="T4" y="T5"/>
                    </a:cxn>
                    <a:cxn ang="T13">
                      <a:pos x="T6" y="T7"/>
                    </a:cxn>
                    <a:cxn ang="T14">
                      <a:pos x="T8" y="T9"/>
                    </a:cxn>
                  </a:cxnLst>
                  <a:rect l="T15" t="T16" r="T17" b="T18"/>
                  <a:pathLst>
                    <a:path w="2528" h="1773">
                      <a:moveTo>
                        <a:pt x="1918" y="1773"/>
                      </a:moveTo>
                      <a:lnTo>
                        <a:pt x="0" y="1755"/>
                      </a:lnTo>
                      <a:lnTo>
                        <a:pt x="553" y="0"/>
                      </a:lnTo>
                      <a:lnTo>
                        <a:pt x="2528" y="90"/>
                      </a:lnTo>
                      <a:lnTo>
                        <a:pt x="1918" y="177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66" name="Freeform 372"/>
                <p:cNvSpPr>
                  <a:spLocks/>
                </p:cNvSpPr>
                <p:nvPr/>
              </p:nvSpPr>
              <p:spPr bwMode="auto">
                <a:xfrm>
                  <a:off x="3591" y="1009"/>
                  <a:ext cx="254" cy="193"/>
                </a:xfrm>
                <a:custGeom>
                  <a:avLst/>
                  <a:gdLst>
                    <a:gd name="T0" fmla="*/ 0 w 2528"/>
                    <a:gd name="T1" fmla="*/ 0 h 1773"/>
                    <a:gd name="T2" fmla="*/ 0 w 2528"/>
                    <a:gd name="T3" fmla="*/ 0 h 1773"/>
                    <a:gd name="T4" fmla="*/ 0 w 2528"/>
                    <a:gd name="T5" fmla="*/ 0 h 1773"/>
                    <a:gd name="T6" fmla="*/ 0 w 2528"/>
                    <a:gd name="T7" fmla="*/ 0 h 1773"/>
                    <a:gd name="T8" fmla="*/ 0 w 2528"/>
                    <a:gd name="T9" fmla="*/ 0 h 1773"/>
                    <a:gd name="T10" fmla="*/ 0 60000 65536"/>
                    <a:gd name="T11" fmla="*/ 0 60000 65536"/>
                    <a:gd name="T12" fmla="*/ 0 60000 65536"/>
                    <a:gd name="T13" fmla="*/ 0 60000 65536"/>
                    <a:gd name="T14" fmla="*/ 0 60000 65536"/>
                    <a:gd name="T15" fmla="*/ 0 w 2528"/>
                    <a:gd name="T16" fmla="*/ 0 h 1773"/>
                    <a:gd name="T17" fmla="*/ 2528 w 2528"/>
                    <a:gd name="T18" fmla="*/ 1773 h 1773"/>
                  </a:gdLst>
                  <a:ahLst/>
                  <a:cxnLst>
                    <a:cxn ang="T10">
                      <a:pos x="T0" y="T1"/>
                    </a:cxn>
                    <a:cxn ang="T11">
                      <a:pos x="T2" y="T3"/>
                    </a:cxn>
                    <a:cxn ang="T12">
                      <a:pos x="T4" y="T5"/>
                    </a:cxn>
                    <a:cxn ang="T13">
                      <a:pos x="T6" y="T7"/>
                    </a:cxn>
                    <a:cxn ang="T14">
                      <a:pos x="T8" y="T9"/>
                    </a:cxn>
                  </a:cxnLst>
                  <a:rect l="T15" t="T16" r="T17" b="T18"/>
                  <a:pathLst>
                    <a:path w="2528" h="1773">
                      <a:moveTo>
                        <a:pt x="1918" y="1773"/>
                      </a:moveTo>
                      <a:lnTo>
                        <a:pt x="0" y="1755"/>
                      </a:lnTo>
                      <a:lnTo>
                        <a:pt x="553" y="0"/>
                      </a:lnTo>
                      <a:lnTo>
                        <a:pt x="2528" y="90"/>
                      </a:lnTo>
                      <a:lnTo>
                        <a:pt x="1918" y="177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67" name="Line 373"/>
                <p:cNvSpPr>
                  <a:spLocks noChangeShapeType="1"/>
                </p:cNvSpPr>
                <p:nvPr/>
              </p:nvSpPr>
              <p:spPr bwMode="auto">
                <a:xfrm flipV="1">
                  <a:off x="3784" y="1183"/>
                  <a:ext cx="4" cy="1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68" name="Line 374"/>
                <p:cNvSpPr>
                  <a:spLocks noChangeShapeType="1"/>
                </p:cNvSpPr>
                <p:nvPr/>
              </p:nvSpPr>
              <p:spPr bwMode="auto">
                <a:xfrm flipV="1">
                  <a:off x="3591" y="1183"/>
                  <a:ext cx="197" cy="1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69" name="Line 375"/>
                <p:cNvSpPr>
                  <a:spLocks noChangeShapeType="1"/>
                </p:cNvSpPr>
                <p:nvPr/>
              </p:nvSpPr>
              <p:spPr bwMode="auto">
                <a:xfrm flipV="1">
                  <a:off x="3788" y="1019"/>
                  <a:ext cx="57"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0" name="Line 376"/>
                <p:cNvSpPr>
                  <a:spLocks noChangeShapeType="1"/>
                </p:cNvSpPr>
                <p:nvPr/>
              </p:nvSpPr>
              <p:spPr bwMode="auto">
                <a:xfrm flipH="1" flipV="1">
                  <a:off x="3646" y="1009"/>
                  <a:ext cx="142" cy="17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1" name="Oval 377"/>
                <p:cNvSpPr>
                  <a:spLocks noChangeArrowheads="1"/>
                </p:cNvSpPr>
                <p:nvPr/>
              </p:nvSpPr>
              <p:spPr bwMode="auto">
                <a:xfrm>
                  <a:off x="3714" y="1739"/>
                  <a:ext cx="50"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72" name="Oval 378"/>
                <p:cNvSpPr>
                  <a:spLocks noChangeArrowheads="1"/>
                </p:cNvSpPr>
                <p:nvPr/>
              </p:nvSpPr>
              <p:spPr bwMode="auto">
                <a:xfrm>
                  <a:off x="3441" y="1312"/>
                  <a:ext cx="49"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73" name="Freeform 379"/>
                <p:cNvSpPr>
                  <a:spLocks/>
                </p:cNvSpPr>
                <p:nvPr/>
              </p:nvSpPr>
              <p:spPr bwMode="auto">
                <a:xfrm>
                  <a:off x="3481" y="1198"/>
                  <a:ext cx="112" cy="125"/>
                </a:xfrm>
                <a:custGeom>
                  <a:avLst/>
                  <a:gdLst>
                    <a:gd name="T0" fmla="*/ 0 w 1121"/>
                    <a:gd name="T1" fmla="*/ 0 h 1144"/>
                    <a:gd name="T2" fmla="*/ 0 w 1121"/>
                    <a:gd name="T3" fmla="*/ 0 h 1144"/>
                    <a:gd name="T4" fmla="*/ 0 w 1121"/>
                    <a:gd name="T5" fmla="*/ 0 h 1144"/>
                    <a:gd name="T6" fmla="*/ 0 w 1121"/>
                    <a:gd name="T7" fmla="*/ 0 h 1144"/>
                    <a:gd name="T8" fmla="*/ 0 w 1121"/>
                    <a:gd name="T9" fmla="*/ 0 h 1144"/>
                    <a:gd name="T10" fmla="*/ 0 w 1121"/>
                    <a:gd name="T11" fmla="*/ 0 h 1144"/>
                    <a:gd name="T12" fmla="*/ 0 w 1121"/>
                    <a:gd name="T13" fmla="*/ 0 h 1144"/>
                    <a:gd name="T14" fmla="*/ 0 w 1121"/>
                    <a:gd name="T15" fmla="*/ 0 h 1144"/>
                    <a:gd name="T16" fmla="*/ 0 w 1121"/>
                    <a:gd name="T17" fmla="*/ 0 h 1144"/>
                    <a:gd name="T18" fmla="*/ 0 w 1121"/>
                    <a:gd name="T19" fmla="*/ 0 h 1144"/>
                    <a:gd name="T20" fmla="*/ 0 w 1121"/>
                    <a:gd name="T21" fmla="*/ 0 h 1144"/>
                    <a:gd name="T22" fmla="*/ 0 w 1121"/>
                    <a:gd name="T23" fmla="*/ 0 h 1144"/>
                    <a:gd name="T24" fmla="*/ 0 w 1121"/>
                    <a:gd name="T25" fmla="*/ 0 h 1144"/>
                    <a:gd name="T26" fmla="*/ 0 w 1121"/>
                    <a:gd name="T27" fmla="*/ 0 h 1144"/>
                    <a:gd name="T28" fmla="*/ 0 w 1121"/>
                    <a:gd name="T29" fmla="*/ 0 h 1144"/>
                    <a:gd name="T30" fmla="*/ 0 w 1121"/>
                    <a:gd name="T31" fmla="*/ 0 h 1144"/>
                    <a:gd name="T32" fmla="*/ 0 w 1121"/>
                    <a:gd name="T33" fmla="*/ 0 h 1144"/>
                    <a:gd name="T34" fmla="*/ 0 w 1121"/>
                    <a:gd name="T35" fmla="*/ 0 h 1144"/>
                    <a:gd name="T36" fmla="*/ 0 w 1121"/>
                    <a:gd name="T37" fmla="*/ 0 h 1144"/>
                    <a:gd name="T38" fmla="*/ 0 w 1121"/>
                    <a:gd name="T39" fmla="*/ 0 h 1144"/>
                    <a:gd name="T40" fmla="*/ 0 w 1121"/>
                    <a:gd name="T41" fmla="*/ 0 h 1144"/>
                    <a:gd name="T42" fmla="*/ 0 w 1121"/>
                    <a:gd name="T43" fmla="*/ 0 h 1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1"/>
                    <a:gd name="T67" fmla="*/ 0 h 1144"/>
                    <a:gd name="T68" fmla="*/ 1121 w 1121"/>
                    <a:gd name="T69" fmla="*/ 1144 h 1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1" h="1144">
                      <a:moveTo>
                        <a:pt x="0" y="1094"/>
                      </a:moveTo>
                      <a:lnTo>
                        <a:pt x="1070" y="0"/>
                      </a:lnTo>
                      <a:lnTo>
                        <a:pt x="1121" y="50"/>
                      </a:lnTo>
                      <a:lnTo>
                        <a:pt x="50" y="1144"/>
                      </a:lnTo>
                      <a:lnTo>
                        <a:pt x="48" y="1143"/>
                      </a:lnTo>
                      <a:lnTo>
                        <a:pt x="45" y="1140"/>
                      </a:lnTo>
                      <a:lnTo>
                        <a:pt x="42" y="1137"/>
                      </a:lnTo>
                      <a:lnTo>
                        <a:pt x="39" y="1133"/>
                      </a:lnTo>
                      <a:lnTo>
                        <a:pt x="34" y="1129"/>
                      </a:lnTo>
                      <a:lnTo>
                        <a:pt x="30" y="1124"/>
                      </a:lnTo>
                      <a:lnTo>
                        <a:pt x="24" y="1120"/>
                      </a:lnTo>
                      <a:lnTo>
                        <a:pt x="19" y="1115"/>
                      </a:lnTo>
                      <a:lnTo>
                        <a:pt x="15" y="1111"/>
                      </a:lnTo>
                      <a:lnTo>
                        <a:pt x="10" y="1106"/>
                      </a:lnTo>
                      <a:lnTo>
                        <a:pt x="7" y="1102"/>
                      </a:lnTo>
                      <a:lnTo>
                        <a:pt x="3" y="1099"/>
                      </a:lnTo>
                      <a:lnTo>
                        <a:pt x="1" y="1096"/>
                      </a:lnTo>
                      <a:lnTo>
                        <a:pt x="0" y="1095"/>
                      </a:lnTo>
                      <a:lnTo>
                        <a:pt x="0" y="109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74" name="Freeform 380"/>
                <p:cNvSpPr>
                  <a:spLocks/>
                </p:cNvSpPr>
                <p:nvPr/>
              </p:nvSpPr>
              <p:spPr bwMode="auto">
                <a:xfrm>
                  <a:off x="3481" y="1198"/>
                  <a:ext cx="112" cy="125"/>
                </a:xfrm>
                <a:custGeom>
                  <a:avLst/>
                  <a:gdLst>
                    <a:gd name="T0" fmla="*/ 0 w 1121"/>
                    <a:gd name="T1" fmla="*/ 0 h 1144"/>
                    <a:gd name="T2" fmla="*/ 0 w 1121"/>
                    <a:gd name="T3" fmla="*/ 0 h 1144"/>
                    <a:gd name="T4" fmla="*/ 0 w 1121"/>
                    <a:gd name="T5" fmla="*/ 0 h 1144"/>
                    <a:gd name="T6" fmla="*/ 0 w 1121"/>
                    <a:gd name="T7" fmla="*/ 0 h 1144"/>
                    <a:gd name="T8" fmla="*/ 0 w 1121"/>
                    <a:gd name="T9" fmla="*/ 0 h 1144"/>
                    <a:gd name="T10" fmla="*/ 0 w 1121"/>
                    <a:gd name="T11" fmla="*/ 0 h 1144"/>
                    <a:gd name="T12" fmla="*/ 0 w 1121"/>
                    <a:gd name="T13" fmla="*/ 0 h 1144"/>
                    <a:gd name="T14" fmla="*/ 0 w 1121"/>
                    <a:gd name="T15" fmla="*/ 0 h 1144"/>
                    <a:gd name="T16" fmla="*/ 0 w 1121"/>
                    <a:gd name="T17" fmla="*/ 0 h 1144"/>
                    <a:gd name="T18" fmla="*/ 0 w 1121"/>
                    <a:gd name="T19" fmla="*/ 0 h 1144"/>
                    <a:gd name="T20" fmla="*/ 0 w 1121"/>
                    <a:gd name="T21" fmla="*/ 0 h 1144"/>
                    <a:gd name="T22" fmla="*/ 0 w 1121"/>
                    <a:gd name="T23" fmla="*/ 0 h 1144"/>
                    <a:gd name="T24" fmla="*/ 0 w 1121"/>
                    <a:gd name="T25" fmla="*/ 0 h 1144"/>
                    <a:gd name="T26" fmla="*/ 0 w 1121"/>
                    <a:gd name="T27" fmla="*/ 0 h 1144"/>
                    <a:gd name="T28" fmla="*/ 0 w 1121"/>
                    <a:gd name="T29" fmla="*/ 0 h 1144"/>
                    <a:gd name="T30" fmla="*/ 0 w 1121"/>
                    <a:gd name="T31" fmla="*/ 0 h 1144"/>
                    <a:gd name="T32" fmla="*/ 0 w 1121"/>
                    <a:gd name="T33" fmla="*/ 0 h 1144"/>
                    <a:gd name="T34" fmla="*/ 0 w 1121"/>
                    <a:gd name="T35" fmla="*/ 0 h 1144"/>
                    <a:gd name="T36" fmla="*/ 0 w 1121"/>
                    <a:gd name="T37" fmla="*/ 0 h 1144"/>
                    <a:gd name="T38" fmla="*/ 0 w 1121"/>
                    <a:gd name="T39" fmla="*/ 0 h 1144"/>
                    <a:gd name="T40" fmla="*/ 0 w 1121"/>
                    <a:gd name="T41" fmla="*/ 0 h 1144"/>
                    <a:gd name="T42" fmla="*/ 0 w 1121"/>
                    <a:gd name="T43" fmla="*/ 0 h 1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1"/>
                    <a:gd name="T67" fmla="*/ 0 h 1144"/>
                    <a:gd name="T68" fmla="*/ 1121 w 1121"/>
                    <a:gd name="T69" fmla="*/ 1144 h 11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1" h="1144">
                      <a:moveTo>
                        <a:pt x="0" y="1094"/>
                      </a:moveTo>
                      <a:lnTo>
                        <a:pt x="1070" y="0"/>
                      </a:lnTo>
                      <a:lnTo>
                        <a:pt x="1121" y="50"/>
                      </a:lnTo>
                      <a:lnTo>
                        <a:pt x="50" y="1144"/>
                      </a:lnTo>
                      <a:lnTo>
                        <a:pt x="48" y="1143"/>
                      </a:lnTo>
                      <a:lnTo>
                        <a:pt x="45" y="1140"/>
                      </a:lnTo>
                      <a:lnTo>
                        <a:pt x="42" y="1137"/>
                      </a:lnTo>
                      <a:lnTo>
                        <a:pt x="39" y="1133"/>
                      </a:lnTo>
                      <a:lnTo>
                        <a:pt x="34" y="1129"/>
                      </a:lnTo>
                      <a:lnTo>
                        <a:pt x="30" y="1124"/>
                      </a:lnTo>
                      <a:lnTo>
                        <a:pt x="24" y="1120"/>
                      </a:lnTo>
                      <a:lnTo>
                        <a:pt x="19" y="1115"/>
                      </a:lnTo>
                      <a:lnTo>
                        <a:pt x="15" y="1111"/>
                      </a:lnTo>
                      <a:lnTo>
                        <a:pt x="10" y="1106"/>
                      </a:lnTo>
                      <a:lnTo>
                        <a:pt x="7" y="1102"/>
                      </a:lnTo>
                      <a:lnTo>
                        <a:pt x="3" y="1099"/>
                      </a:lnTo>
                      <a:lnTo>
                        <a:pt x="1" y="1096"/>
                      </a:lnTo>
                      <a:lnTo>
                        <a:pt x="0" y="1095"/>
                      </a:lnTo>
                      <a:lnTo>
                        <a:pt x="0" y="109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75" name="Freeform 381"/>
                <p:cNvSpPr>
                  <a:spLocks/>
                </p:cNvSpPr>
                <p:nvPr/>
              </p:nvSpPr>
              <p:spPr bwMode="auto">
                <a:xfrm>
                  <a:off x="3865" y="1448"/>
                  <a:ext cx="253" cy="180"/>
                </a:xfrm>
                <a:custGeom>
                  <a:avLst/>
                  <a:gdLst>
                    <a:gd name="T0" fmla="*/ 0 w 2520"/>
                    <a:gd name="T1" fmla="*/ 0 h 1650"/>
                    <a:gd name="T2" fmla="*/ 0 w 2520"/>
                    <a:gd name="T3" fmla="*/ 0 h 1650"/>
                    <a:gd name="T4" fmla="*/ 0 w 2520"/>
                    <a:gd name="T5" fmla="*/ 0 h 1650"/>
                    <a:gd name="T6" fmla="*/ 0 w 2520"/>
                    <a:gd name="T7" fmla="*/ 0 h 1650"/>
                    <a:gd name="T8" fmla="*/ 0 w 2520"/>
                    <a:gd name="T9" fmla="*/ 0 h 1650"/>
                    <a:gd name="T10" fmla="*/ 0 60000 65536"/>
                    <a:gd name="T11" fmla="*/ 0 60000 65536"/>
                    <a:gd name="T12" fmla="*/ 0 60000 65536"/>
                    <a:gd name="T13" fmla="*/ 0 60000 65536"/>
                    <a:gd name="T14" fmla="*/ 0 60000 65536"/>
                    <a:gd name="T15" fmla="*/ 0 w 2520"/>
                    <a:gd name="T16" fmla="*/ 0 h 1650"/>
                    <a:gd name="T17" fmla="*/ 2520 w 2520"/>
                    <a:gd name="T18" fmla="*/ 1650 h 1650"/>
                  </a:gdLst>
                  <a:ahLst/>
                  <a:cxnLst>
                    <a:cxn ang="T10">
                      <a:pos x="T0" y="T1"/>
                    </a:cxn>
                    <a:cxn ang="T11">
                      <a:pos x="T2" y="T3"/>
                    </a:cxn>
                    <a:cxn ang="T12">
                      <a:pos x="T4" y="T5"/>
                    </a:cxn>
                    <a:cxn ang="T13">
                      <a:pos x="T6" y="T7"/>
                    </a:cxn>
                    <a:cxn ang="T14">
                      <a:pos x="T8" y="T9"/>
                    </a:cxn>
                  </a:cxnLst>
                  <a:rect l="T15" t="T16" r="T17" b="T18"/>
                  <a:pathLst>
                    <a:path w="2520" h="1650">
                      <a:moveTo>
                        <a:pt x="0" y="1649"/>
                      </a:moveTo>
                      <a:lnTo>
                        <a:pt x="521" y="63"/>
                      </a:lnTo>
                      <a:lnTo>
                        <a:pt x="2520" y="0"/>
                      </a:lnTo>
                      <a:lnTo>
                        <a:pt x="2056" y="1650"/>
                      </a:lnTo>
                      <a:lnTo>
                        <a:pt x="0" y="164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76" name="Freeform 382"/>
                <p:cNvSpPr>
                  <a:spLocks/>
                </p:cNvSpPr>
                <p:nvPr/>
              </p:nvSpPr>
              <p:spPr bwMode="auto">
                <a:xfrm>
                  <a:off x="3865" y="1448"/>
                  <a:ext cx="253" cy="180"/>
                </a:xfrm>
                <a:custGeom>
                  <a:avLst/>
                  <a:gdLst>
                    <a:gd name="T0" fmla="*/ 0 w 2520"/>
                    <a:gd name="T1" fmla="*/ 0 h 1650"/>
                    <a:gd name="T2" fmla="*/ 0 w 2520"/>
                    <a:gd name="T3" fmla="*/ 0 h 1650"/>
                    <a:gd name="T4" fmla="*/ 0 w 2520"/>
                    <a:gd name="T5" fmla="*/ 0 h 1650"/>
                    <a:gd name="T6" fmla="*/ 0 w 2520"/>
                    <a:gd name="T7" fmla="*/ 0 h 1650"/>
                    <a:gd name="T8" fmla="*/ 0 w 2520"/>
                    <a:gd name="T9" fmla="*/ 0 h 1650"/>
                    <a:gd name="T10" fmla="*/ 0 60000 65536"/>
                    <a:gd name="T11" fmla="*/ 0 60000 65536"/>
                    <a:gd name="T12" fmla="*/ 0 60000 65536"/>
                    <a:gd name="T13" fmla="*/ 0 60000 65536"/>
                    <a:gd name="T14" fmla="*/ 0 60000 65536"/>
                    <a:gd name="T15" fmla="*/ 0 w 2520"/>
                    <a:gd name="T16" fmla="*/ 0 h 1650"/>
                    <a:gd name="T17" fmla="*/ 2520 w 2520"/>
                    <a:gd name="T18" fmla="*/ 1650 h 1650"/>
                  </a:gdLst>
                  <a:ahLst/>
                  <a:cxnLst>
                    <a:cxn ang="T10">
                      <a:pos x="T0" y="T1"/>
                    </a:cxn>
                    <a:cxn ang="T11">
                      <a:pos x="T2" y="T3"/>
                    </a:cxn>
                    <a:cxn ang="T12">
                      <a:pos x="T4" y="T5"/>
                    </a:cxn>
                    <a:cxn ang="T13">
                      <a:pos x="T6" y="T7"/>
                    </a:cxn>
                    <a:cxn ang="T14">
                      <a:pos x="T8" y="T9"/>
                    </a:cxn>
                  </a:cxnLst>
                  <a:rect l="T15" t="T16" r="T17" b="T18"/>
                  <a:pathLst>
                    <a:path w="2520" h="1650">
                      <a:moveTo>
                        <a:pt x="0" y="1649"/>
                      </a:moveTo>
                      <a:lnTo>
                        <a:pt x="521" y="63"/>
                      </a:lnTo>
                      <a:lnTo>
                        <a:pt x="2520" y="0"/>
                      </a:lnTo>
                      <a:lnTo>
                        <a:pt x="2056" y="1650"/>
                      </a:lnTo>
                      <a:lnTo>
                        <a:pt x="0" y="164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77" name="Line 383"/>
                <p:cNvSpPr>
                  <a:spLocks noChangeShapeType="1"/>
                </p:cNvSpPr>
                <p:nvPr/>
              </p:nvSpPr>
              <p:spPr bwMode="auto">
                <a:xfrm flipV="1">
                  <a:off x="3865" y="1456"/>
                  <a:ext cx="66" cy="17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8" name="Line 384"/>
                <p:cNvSpPr>
                  <a:spLocks noChangeShapeType="1"/>
                </p:cNvSpPr>
                <p:nvPr/>
              </p:nvSpPr>
              <p:spPr bwMode="auto">
                <a:xfrm>
                  <a:off x="3916" y="1455"/>
                  <a:ext cx="15" cy="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79" name="Line 385"/>
                <p:cNvSpPr>
                  <a:spLocks noChangeShapeType="1"/>
                </p:cNvSpPr>
                <p:nvPr/>
              </p:nvSpPr>
              <p:spPr bwMode="auto">
                <a:xfrm flipH="1" flipV="1">
                  <a:off x="3931" y="1456"/>
                  <a:ext cx="140" cy="17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80" name="Line 386"/>
                <p:cNvSpPr>
                  <a:spLocks noChangeShapeType="1"/>
                </p:cNvSpPr>
                <p:nvPr/>
              </p:nvSpPr>
              <p:spPr bwMode="auto">
                <a:xfrm flipH="1">
                  <a:off x="3931" y="1448"/>
                  <a:ext cx="187"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81" name="Freeform 387"/>
                <p:cNvSpPr>
                  <a:spLocks/>
                </p:cNvSpPr>
                <p:nvPr/>
              </p:nvSpPr>
              <p:spPr bwMode="auto">
                <a:xfrm>
                  <a:off x="3869" y="1183"/>
                  <a:ext cx="114" cy="125"/>
                </a:xfrm>
                <a:custGeom>
                  <a:avLst/>
                  <a:gdLst>
                    <a:gd name="T0" fmla="*/ 0 w 1127"/>
                    <a:gd name="T1" fmla="*/ 0 h 1146"/>
                    <a:gd name="T2" fmla="*/ 0 w 1127"/>
                    <a:gd name="T3" fmla="*/ 0 h 1146"/>
                    <a:gd name="T4" fmla="*/ 0 w 1127"/>
                    <a:gd name="T5" fmla="*/ 0 h 1146"/>
                    <a:gd name="T6" fmla="*/ 0 w 1127"/>
                    <a:gd name="T7" fmla="*/ 0 h 1146"/>
                    <a:gd name="T8" fmla="*/ 0 w 1127"/>
                    <a:gd name="T9" fmla="*/ 0 h 1146"/>
                    <a:gd name="T10" fmla="*/ 0 w 1127"/>
                    <a:gd name="T11" fmla="*/ 0 h 1146"/>
                    <a:gd name="T12" fmla="*/ 0 w 1127"/>
                    <a:gd name="T13" fmla="*/ 0 h 1146"/>
                    <a:gd name="T14" fmla="*/ 0 w 1127"/>
                    <a:gd name="T15" fmla="*/ 0 h 1146"/>
                    <a:gd name="T16" fmla="*/ 0 w 1127"/>
                    <a:gd name="T17" fmla="*/ 0 h 1146"/>
                    <a:gd name="T18" fmla="*/ 0 w 1127"/>
                    <a:gd name="T19" fmla="*/ 0 h 1146"/>
                    <a:gd name="T20" fmla="*/ 0 w 1127"/>
                    <a:gd name="T21" fmla="*/ 0 h 1146"/>
                    <a:gd name="T22" fmla="*/ 0 w 1127"/>
                    <a:gd name="T23" fmla="*/ 0 h 1146"/>
                    <a:gd name="T24" fmla="*/ 0 w 1127"/>
                    <a:gd name="T25" fmla="*/ 0 h 1146"/>
                    <a:gd name="T26" fmla="*/ 0 w 1127"/>
                    <a:gd name="T27" fmla="*/ 0 h 1146"/>
                    <a:gd name="T28" fmla="*/ 0 w 1127"/>
                    <a:gd name="T29" fmla="*/ 0 h 1146"/>
                    <a:gd name="T30" fmla="*/ 0 w 1127"/>
                    <a:gd name="T31" fmla="*/ 0 h 1146"/>
                    <a:gd name="T32" fmla="*/ 0 w 1127"/>
                    <a:gd name="T33" fmla="*/ 0 h 1146"/>
                    <a:gd name="T34" fmla="*/ 0 w 1127"/>
                    <a:gd name="T35" fmla="*/ 0 h 1146"/>
                    <a:gd name="T36" fmla="*/ 0 w 1127"/>
                    <a:gd name="T37" fmla="*/ 0 h 1146"/>
                    <a:gd name="T38" fmla="*/ 0 w 1127"/>
                    <a:gd name="T39" fmla="*/ 0 h 1146"/>
                    <a:gd name="T40" fmla="*/ 0 w 1127"/>
                    <a:gd name="T41" fmla="*/ 0 h 1146"/>
                    <a:gd name="T42" fmla="*/ 0 w 1127"/>
                    <a:gd name="T43" fmla="*/ 0 h 1146"/>
                    <a:gd name="T44" fmla="*/ 0 w 1127"/>
                    <a:gd name="T45" fmla="*/ 0 h 1146"/>
                    <a:gd name="T46" fmla="*/ 0 w 1127"/>
                    <a:gd name="T47" fmla="*/ 0 h 1146"/>
                    <a:gd name="T48" fmla="*/ 0 w 1127"/>
                    <a:gd name="T49" fmla="*/ 0 h 1146"/>
                    <a:gd name="T50" fmla="*/ 0 w 1127"/>
                    <a:gd name="T51" fmla="*/ 0 h 1146"/>
                    <a:gd name="T52" fmla="*/ 0 w 1127"/>
                    <a:gd name="T53" fmla="*/ 0 h 1146"/>
                    <a:gd name="T54" fmla="*/ 0 w 1127"/>
                    <a:gd name="T55" fmla="*/ 0 h 1146"/>
                    <a:gd name="T56" fmla="*/ 0 w 1127"/>
                    <a:gd name="T57" fmla="*/ 0 h 1146"/>
                    <a:gd name="T58" fmla="*/ 0 w 1127"/>
                    <a:gd name="T59" fmla="*/ 0 h 1146"/>
                    <a:gd name="T60" fmla="*/ 0 w 1127"/>
                    <a:gd name="T61" fmla="*/ 0 h 1146"/>
                    <a:gd name="T62" fmla="*/ 0 w 1127"/>
                    <a:gd name="T63" fmla="*/ 0 h 1146"/>
                    <a:gd name="T64" fmla="*/ 0 w 1127"/>
                    <a:gd name="T65" fmla="*/ 0 h 1146"/>
                    <a:gd name="T66" fmla="*/ 0 w 1127"/>
                    <a:gd name="T67" fmla="*/ 0 h 1146"/>
                    <a:gd name="T68" fmla="*/ 0 w 1127"/>
                    <a:gd name="T69" fmla="*/ 0 h 1146"/>
                    <a:gd name="T70" fmla="*/ 0 w 1127"/>
                    <a:gd name="T71" fmla="*/ 0 h 1146"/>
                    <a:gd name="T72" fmla="*/ 0 w 1127"/>
                    <a:gd name="T73" fmla="*/ 0 h 1146"/>
                    <a:gd name="T74" fmla="*/ 0 w 1127"/>
                    <a:gd name="T75" fmla="*/ 0 h 11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7"/>
                    <a:gd name="T115" fmla="*/ 0 h 1146"/>
                    <a:gd name="T116" fmla="*/ 1127 w 1127"/>
                    <a:gd name="T117" fmla="*/ 1146 h 11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7" h="1146">
                      <a:moveTo>
                        <a:pt x="1127" y="49"/>
                      </a:moveTo>
                      <a:lnTo>
                        <a:pt x="50" y="1146"/>
                      </a:lnTo>
                      <a:lnTo>
                        <a:pt x="49" y="1146"/>
                      </a:lnTo>
                      <a:lnTo>
                        <a:pt x="48" y="1145"/>
                      </a:lnTo>
                      <a:lnTo>
                        <a:pt x="45" y="1142"/>
                      </a:lnTo>
                      <a:lnTo>
                        <a:pt x="42" y="1140"/>
                      </a:lnTo>
                      <a:lnTo>
                        <a:pt x="38" y="1136"/>
                      </a:lnTo>
                      <a:lnTo>
                        <a:pt x="33" y="1132"/>
                      </a:lnTo>
                      <a:lnTo>
                        <a:pt x="28" y="1128"/>
                      </a:lnTo>
                      <a:lnTo>
                        <a:pt x="23" y="1122"/>
                      </a:lnTo>
                      <a:lnTo>
                        <a:pt x="18" y="1118"/>
                      </a:lnTo>
                      <a:lnTo>
                        <a:pt x="14" y="1113"/>
                      </a:lnTo>
                      <a:lnTo>
                        <a:pt x="9" y="1108"/>
                      </a:lnTo>
                      <a:lnTo>
                        <a:pt x="6" y="1105"/>
                      </a:lnTo>
                      <a:lnTo>
                        <a:pt x="2" y="1102"/>
                      </a:lnTo>
                      <a:lnTo>
                        <a:pt x="1" y="1098"/>
                      </a:lnTo>
                      <a:lnTo>
                        <a:pt x="0" y="1097"/>
                      </a:lnTo>
                      <a:lnTo>
                        <a:pt x="0" y="1096"/>
                      </a:lnTo>
                      <a:lnTo>
                        <a:pt x="1077" y="0"/>
                      </a:lnTo>
                      <a:lnTo>
                        <a:pt x="1080" y="1"/>
                      </a:lnTo>
                      <a:lnTo>
                        <a:pt x="1083" y="2"/>
                      </a:lnTo>
                      <a:lnTo>
                        <a:pt x="1086" y="5"/>
                      </a:lnTo>
                      <a:lnTo>
                        <a:pt x="1091" y="9"/>
                      </a:lnTo>
                      <a:lnTo>
                        <a:pt x="1095" y="12"/>
                      </a:lnTo>
                      <a:lnTo>
                        <a:pt x="1100" y="17"/>
                      </a:lnTo>
                      <a:lnTo>
                        <a:pt x="1106" y="21"/>
                      </a:lnTo>
                      <a:lnTo>
                        <a:pt x="1110" y="27"/>
                      </a:lnTo>
                      <a:lnTo>
                        <a:pt x="1115" y="31"/>
                      </a:lnTo>
                      <a:lnTo>
                        <a:pt x="1119" y="36"/>
                      </a:lnTo>
                      <a:lnTo>
                        <a:pt x="1123" y="40"/>
                      </a:lnTo>
                      <a:lnTo>
                        <a:pt x="1125" y="44"/>
                      </a:lnTo>
                      <a:lnTo>
                        <a:pt x="1127" y="46"/>
                      </a:lnTo>
                      <a:lnTo>
                        <a:pt x="1127" y="48"/>
                      </a:lnTo>
                      <a:lnTo>
                        <a:pt x="1127" y="4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82" name="Freeform 388"/>
                <p:cNvSpPr>
                  <a:spLocks/>
                </p:cNvSpPr>
                <p:nvPr/>
              </p:nvSpPr>
              <p:spPr bwMode="auto">
                <a:xfrm>
                  <a:off x="3869" y="1183"/>
                  <a:ext cx="114" cy="125"/>
                </a:xfrm>
                <a:custGeom>
                  <a:avLst/>
                  <a:gdLst>
                    <a:gd name="T0" fmla="*/ 0 w 1127"/>
                    <a:gd name="T1" fmla="*/ 0 h 1146"/>
                    <a:gd name="T2" fmla="*/ 0 w 1127"/>
                    <a:gd name="T3" fmla="*/ 0 h 1146"/>
                    <a:gd name="T4" fmla="*/ 0 w 1127"/>
                    <a:gd name="T5" fmla="*/ 0 h 1146"/>
                    <a:gd name="T6" fmla="*/ 0 w 1127"/>
                    <a:gd name="T7" fmla="*/ 0 h 1146"/>
                    <a:gd name="T8" fmla="*/ 0 w 1127"/>
                    <a:gd name="T9" fmla="*/ 0 h 1146"/>
                    <a:gd name="T10" fmla="*/ 0 w 1127"/>
                    <a:gd name="T11" fmla="*/ 0 h 1146"/>
                    <a:gd name="T12" fmla="*/ 0 w 1127"/>
                    <a:gd name="T13" fmla="*/ 0 h 1146"/>
                    <a:gd name="T14" fmla="*/ 0 w 1127"/>
                    <a:gd name="T15" fmla="*/ 0 h 1146"/>
                    <a:gd name="T16" fmla="*/ 0 w 1127"/>
                    <a:gd name="T17" fmla="*/ 0 h 1146"/>
                    <a:gd name="T18" fmla="*/ 0 w 1127"/>
                    <a:gd name="T19" fmla="*/ 0 h 1146"/>
                    <a:gd name="T20" fmla="*/ 0 w 1127"/>
                    <a:gd name="T21" fmla="*/ 0 h 1146"/>
                    <a:gd name="T22" fmla="*/ 0 w 1127"/>
                    <a:gd name="T23" fmla="*/ 0 h 1146"/>
                    <a:gd name="T24" fmla="*/ 0 w 1127"/>
                    <a:gd name="T25" fmla="*/ 0 h 1146"/>
                    <a:gd name="T26" fmla="*/ 0 w 1127"/>
                    <a:gd name="T27" fmla="*/ 0 h 1146"/>
                    <a:gd name="T28" fmla="*/ 0 w 1127"/>
                    <a:gd name="T29" fmla="*/ 0 h 1146"/>
                    <a:gd name="T30" fmla="*/ 0 w 1127"/>
                    <a:gd name="T31" fmla="*/ 0 h 1146"/>
                    <a:gd name="T32" fmla="*/ 0 w 1127"/>
                    <a:gd name="T33" fmla="*/ 0 h 1146"/>
                    <a:gd name="T34" fmla="*/ 0 w 1127"/>
                    <a:gd name="T35" fmla="*/ 0 h 1146"/>
                    <a:gd name="T36" fmla="*/ 0 w 1127"/>
                    <a:gd name="T37" fmla="*/ 0 h 1146"/>
                    <a:gd name="T38" fmla="*/ 0 w 1127"/>
                    <a:gd name="T39" fmla="*/ 0 h 1146"/>
                    <a:gd name="T40" fmla="*/ 0 w 1127"/>
                    <a:gd name="T41" fmla="*/ 0 h 1146"/>
                    <a:gd name="T42" fmla="*/ 0 w 1127"/>
                    <a:gd name="T43" fmla="*/ 0 h 1146"/>
                    <a:gd name="T44" fmla="*/ 0 w 1127"/>
                    <a:gd name="T45" fmla="*/ 0 h 1146"/>
                    <a:gd name="T46" fmla="*/ 0 w 1127"/>
                    <a:gd name="T47" fmla="*/ 0 h 1146"/>
                    <a:gd name="T48" fmla="*/ 0 w 1127"/>
                    <a:gd name="T49" fmla="*/ 0 h 1146"/>
                    <a:gd name="T50" fmla="*/ 0 w 1127"/>
                    <a:gd name="T51" fmla="*/ 0 h 1146"/>
                    <a:gd name="T52" fmla="*/ 0 w 1127"/>
                    <a:gd name="T53" fmla="*/ 0 h 1146"/>
                    <a:gd name="T54" fmla="*/ 0 w 1127"/>
                    <a:gd name="T55" fmla="*/ 0 h 1146"/>
                    <a:gd name="T56" fmla="*/ 0 w 1127"/>
                    <a:gd name="T57" fmla="*/ 0 h 1146"/>
                    <a:gd name="T58" fmla="*/ 0 w 1127"/>
                    <a:gd name="T59" fmla="*/ 0 h 1146"/>
                    <a:gd name="T60" fmla="*/ 0 w 1127"/>
                    <a:gd name="T61" fmla="*/ 0 h 1146"/>
                    <a:gd name="T62" fmla="*/ 0 w 1127"/>
                    <a:gd name="T63" fmla="*/ 0 h 1146"/>
                    <a:gd name="T64" fmla="*/ 0 w 1127"/>
                    <a:gd name="T65" fmla="*/ 0 h 1146"/>
                    <a:gd name="T66" fmla="*/ 0 w 1127"/>
                    <a:gd name="T67" fmla="*/ 0 h 1146"/>
                    <a:gd name="T68" fmla="*/ 0 w 1127"/>
                    <a:gd name="T69" fmla="*/ 0 h 1146"/>
                    <a:gd name="T70" fmla="*/ 0 w 1127"/>
                    <a:gd name="T71" fmla="*/ 0 h 1146"/>
                    <a:gd name="T72" fmla="*/ 0 w 1127"/>
                    <a:gd name="T73" fmla="*/ 0 h 1146"/>
                    <a:gd name="T74" fmla="*/ 0 w 1127"/>
                    <a:gd name="T75" fmla="*/ 0 h 11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7"/>
                    <a:gd name="T115" fmla="*/ 0 h 1146"/>
                    <a:gd name="T116" fmla="*/ 1127 w 1127"/>
                    <a:gd name="T117" fmla="*/ 1146 h 11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7" h="1146">
                      <a:moveTo>
                        <a:pt x="1127" y="49"/>
                      </a:moveTo>
                      <a:lnTo>
                        <a:pt x="50" y="1146"/>
                      </a:lnTo>
                      <a:lnTo>
                        <a:pt x="49" y="1146"/>
                      </a:lnTo>
                      <a:lnTo>
                        <a:pt x="48" y="1145"/>
                      </a:lnTo>
                      <a:lnTo>
                        <a:pt x="45" y="1142"/>
                      </a:lnTo>
                      <a:lnTo>
                        <a:pt x="42" y="1140"/>
                      </a:lnTo>
                      <a:lnTo>
                        <a:pt x="38" y="1136"/>
                      </a:lnTo>
                      <a:lnTo>
                        <a:pt x="33" y="1132"/>
                      </a:lnTo>
                      <a:lnTo>
                        <a:pt x="28" y="1128"/>
                      </a:lnTo>
                      <a:lnTo>
                        <a:pt x="23" y="1122"/>
                      </a:lnTo>
                      <a:lnTo>
                        <a:pt x="18" y="1118"/>
                      </a:lnTo>
                      <a:lnTo>
                        <a:pt x="14" y="1113"/>
                      </a:lnTo>
                      <a:lnTo>
                        <a:pt x="9" y="1108"/>
                      </a:lnTo>
                      <a:lnTo>
                        <a:pt x="6" y="1105"/>
                      </a:lnTo>
                      <a:lnTo>
                        <a:pt x="2" y="1102"/>
                      </a:lnTo>
                      <a:lnTo>
                        <a:pt x="1" y="1098"/>
                      </a:lnTo>
                      <a:lnTo>
                        <a:pt x="0" y="1097"/>
                      </a:lnTo>
                      <a:lnTo>
                        <a:pt x="0" y="1096"/>
                      </a:lnTo>
                      <a:lnTo>
                        <a:pt x="1077" y="0"/>
                      </a:lnTo>
                      <a:lnTo>
                        <a:pt x="1080" y="1"/>
                      </a:lnTo>
                      <a:lnTo>
                        <a:pt x="1083" y="2"/>
                      </a:lnTo>
                      <a:lnTo>
                        <a:pt x="1086" y="5"/>
                      </a:lnTo>
                      <a:lnTo>
                        <a:pt x="1091" y="9"/>
                      </a:lnTo>
                      <a:lnTo>
                        <a:pt x="1095" y="12"/>
                      </a:lnTo>
                      <a:lnTo>
                        <a:pt x="1100" y="17"/>
                      </a:lnTo>
                      <a:lnTo>
                        <a:pt x="1106" y="21"/>
                      </a:lnTo>
                      <a:lnTo>
                        <a:pt x="1110" y="27"/>
                      </a:lnTo>
                      <a:lnTo>
                        <a:pt x="1115" y="31"/>
                      </a:lnTo>
                      <a:lnTo>
                        <a:pt x="1119" y="36"/>
                      </a:lnTo>
                      <a:lnTo>
                        <a:pt x="1123" y="40"/>
                      </a:lnTo>
                      <a:lnTo>
                        <a:pt x="1125" y="44"/>
                      </a:lnTo>
                      <a:lnTo>
                        <a:pt x="1127" y="46"/>
                      </a:lnTo>
                      <a:lnTo>
                        <a:pt x="1127" y="48"/>
                      </a:lnTo>
                      <a:lnTo>
                        <a:pt x="1127" y="4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83" name="Freeform 389"/>
                <p:cNvSpPr>
                  <a:spLocks/>
                </p:cNvSpPr>
                <p:nvPr/>
              </p:nvSpPr>
              <p:spPr bwMode="auto">
                <a:xfrm>
                  <a:off x="3754" y="1625"/>
                  <a:ext cx="113" cy="124"/>
                </a:xfrm>
                <a:custGeom>
                  <a:avLst/>
                  <a:gdLst>
                    <a:gd name="T0" fmla="*/ 0 w 1121"/>
                    <a:gd name="T1" fmla="*/ 0 h 1134"/>
                    <a:gd name="T2" fmla="*/ 0 w 1121"/>
                    <a:gd name="T3" fmla="*/ 0 h 1134"/>
                    <a:gd name="T4" fmla="*/ 0 w 1121"/>
                    <a:gd name="T5" fmla="*/ 0 h 1134"/>
                    <a:gd name="T6" fmla="*/ 0 w 1121"/>
                    <a:gd name="T7" fmla="*/ 0 h 1134"/>
                    <a:gd name="T8" fmla="*/ 0 w 1121"/>
                    <a:gd name="T9" fmla="*/ 0 h 1134"/>
                    <a:gd name="T10" fmla="*/ 0 w 1121"/>
                    <a:gd name="T11" fmla="*/ 0 h 1134"/>
                    <a:gd name="T12" fmla="*/ 0 w 1121"/>
                    <a:gd name="T13" fmla="*/ 0 h 1134"/>
                    <a:gd name="T14" fmla="*/ 0 w 1121"/>
                    <a:gd name="T15" fmla="*/ 0 h 1134"/>
                    <a:gd name="T16" fmla="*/ 0 w 1121"/>
                    <a:gd name="T17" fmla="*/ 0 h 1134"/>
                    <a:gd name="T18" fmla="*/ 0 w 1121"/>
                    <a:gd name="T19" fmla="*/ 0 h 1134"/>
                    <a:gd name="T20" fmla="*/ 0 w 1121"/>
                    <a:gd name="T21" fmla="*/ 0 h 1134"/>
                    <a:gd name="T22" fmla="*/ 0 w 1121"/>
                    <a:gd name="T23" fmla="*/ 0 h 1134"/>
                    <a:gd name="T24" fmla="*/ 0 w 1121"/>
                    <a:gd name="T25" fmla="*/ 0 h 1134"/>
                    <a:gd name="T26" fmla="*/ 0 w 1121"/>
                    <a:gd name="T27" fmla="*/ 0 h 1134"/>
                    <a:gd name="T28" fmla="*/ 0 w 1121"/>
                    <a:gd name="T29" fmla="*/ 0 h 1134"/>
                    <a:gd name="T30" fmla="*/ 0 w 1121"/>
                    <a:gd name="T31" fmla="*/ 0 h 1134"/>
                    <a:gd name="T32" fmla="*/ 0 w 1121"/>
                    <a:gd name="T33" fmla="*/ 0 h 1134"/>
                    <a:gd name="T34" fmla="*/ 0 w 1121"/>
                    <a:gd name="T35" fmla="*/ 0 h 1134"/>
                    <a:gd name="T36" fmla="*/ 0 w 1121"/>
                    <a:gd name="T37" fmla="*/ 0 h 1134"/>
                    <a:gd name="T38" fmla="*/ 0 w 1121"/>
                    <a:gd name="T39" fmla="*/ 0 h 1134"/>
                    <a:gd name="T40" fmla="*/ 0 w 1121"/>
                    <a:gd name="T41" fmla="*/ 0 h 1134"/>
                    <a:gd name="T42" fmla="*/ 0 w 1121"/>
                    <a:gd name="T43" fmla="*/ 0 h 1134"/>
                    <a:gd name="T44" fmla="*/ 0 w 1121"/>
                    <a:gd name="T45" fmla="*/ 0 h 1134"/>
                    <a:gd name="T46" fmla="*/ 0 w 1121"/>
                    <a:gd name="T47" fmla="*/ 0 h 1134"/>
                    <a:gd name="T48" fmla="*/ 0 w 1121"/>
                    <a:gd name="T49" fmla="*/ 0 h 1134"/>
                    <a:gd name="T50" fmla="*/ 0 w 1121"/>
                    <a:gd name="T51" fmla="*/ 0 h 1134"/>
                    <a:gd name="T52" fmla="*/ 0 w 1121"/>
                    <a:gd name="T53" fmla="*/ 0 h 1134"/>
                    <a:gd name="T54" fmla="*/ 0 w 1121"/>
                    <a:gd name="T55" fmla="*/ 0 h 1134"/>
                    <a:gd name="T56" fmla="*/ 0 w 1121"/>
                    <a:gd name="T57" fmla="*/ 0 h 1134"/>
                    <a:gd name="T58" fmla="*/ 0 w 1121"/>
                    <a:gd name="T59" fmla="*/ 0 h 1134"/>
                    <a:gd name="T60" fmla="*/ 0 w 1121"/>
                    <a:gd name="T61" fmla="*/ 0 h 1134"/>
                    <a:gd name="T62" fmla="*/ 0 w 1121"/>
                    <a:gd name="T63" fmla="*/ 0 h 1134"/>
                    <a:gd name="T64" fmla="*/ 0 w 1121"/>
                    <a:gd name="T65" fmla="*/ 0 h 1134"/>
                    <a:gd name="T66" fmla="*/ 0 w 1121"/>
                    <a:gd name="T67" fmla="*/ 0 h 1134"/>
                    <a:gd name="T68" fmla="*/ 0 w 1121"/>
                    <a:gd name="T69" fmla="*/ 0 h 1134"/>
                    <a:gd name="T70" fmla="*/ 0 w 1121"/>
                    <a:gd name="T71" fmla="*/ 0 h 1134"/>
                    <a:gd name="T72" fmla="*/ 0 w 1121"/>
                    <a:gd name="T73" fmla="*/ 0 h 1134"/>
                    <a:gd name="T74" fmla="*/ 0 w 1121"/>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1"/>
                    <a:gd name="T115" fmla="*/ 0 h 1134"/>
                    <a:gd name="T116" fmla="*/ 1121 w 1121"/>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1" h="1134">
                      <a:moveTo>
                        <a:pt x="0" y="1084"/>
                      </a:moveTo>
                      <a:lnTo>
                        <a:pt x="1070" y="0"/>
                      </a:lnTo>
                      <a:lnTo>
                        <a:pt x="1071" y="0"/>
                      </a:lnTo>
                      <a:lnTo>
                        <a:pt x="1072" y="1"/>
                      </a:lnTo>
                      <a:lnTo>
                        <a:pt x="1074" y="3"/>
                      </a:lnTo>
                      <a:lnTo>
                        <a:pt x="1078" y="7"/>
                      </a:lnTo>
                      <a:lnTo>
                        <a:pt x="1081" y="10"/>
                      </a:lnTo>
                      <a:lnTo>
                        <a:pt x="1086" y="15"/>
                      </a:lnTo>
                      <a:lnTo>
                        <a:pt x="1090" y="19"/>
                      </a:lnTo>
                      <a:lnTo>
                        <a:pt x="1096" y="24"/>
                      </a:lnTo>
                      <a:lnTo>
                        <a:pt x="1100" y="29"/>
                      </a:lnTo>
                      <a:lnTo>
                        <a:pt x="1105" y="34"/>
                      </a:lnTo>
                      <a:lnTo>
                        <a:pt x="1109" y="39"/>
                      </a:lnTo>
                      <a:lnTo>
                        <a:pt x="1113" y="42"/>
                      </a:lnTo>
                      <a:lnTo>
                        <a:pt x="1116" y="45"/>
                      </a:lnTo>
                      <a:lnTo>
                        <a:pt x="1118" y="48"/>
                      </a:lnTo>
                      <a:lnTo>
                        <a:pt x="1120" y="49"/>
                      </a:lnTo>
                      <a:lnTo>
                        <a:pt x="1121" y="50"/>
                      </a:lnTo>
                      <a:lnTo>
                        <a:pt x="52" y="1134"/>
                      </a:lnTo>
                      <a:lnTo>
                        <a:pt x="50" y="1134"/>
                      </a:lnTo>
                      <a:lnTo>
                        <a:pt x="48" y="1133"/>
                      </a:lnTo>
                      <a:lnTo>
                        <a:pt x="46" y="1130"/>
                      </a:lnTo>
                      <a:lnTo>
                        <a:pt x="42" y="1127"/>
                      </a:lnTo>
                      <a:lnTo>
                        <a:pt x="38" y="1124"/>
                      </a:lnTo>
                      <a:lnTo>
                        <a:pt x="33" y="1120"/>
                      </a:lnTo>
                      <a:lnTo>
                        <a:pt x="29" y="1116"/>
                      </a:lnTo>
                      <a:lnTo>
                        <a:pt x="24" y="1110"/>
                      </a:lnTo>
                      <a:lnTo>
                        <a:pt x="20" y="1105"/>
                      </a:lnTo>
                      <a:lnTo>
                        <a:pt x="15" y="1101"/>
                      </a:lnTo>
                      <a:lnTo>
                        <a:pt x="11" y="1096"/>
                      </a:lnTo>
                      <a:lnTo>
                        <a:pt x="7" y="1093"/>
                      </a:lnTo>
                      <a:lnTo>
                        <a:pt x="4" y="1090"/>
                      </a:lnTo>
                      <a:lnTo>
                        <a:pt x="2" y="1086"/>
                      </a:lnTo>
                      <a:lnTo>
                        <a:pt x="0" y="1085"/>
                      </a:lnTo>
                      <a:lnTo>
                        <a:pt x="0" y="108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84" name="Freeform 390"/>
                <p:cNvSpPr>
                  <a:spLocks/>
                </p:cNvSpPr>
                <p:nvPr/>
              </p:nvSpPr>
              <p:spPr bwMode="auto">
                <a:xfrm>
                  <a:off x="3754" y="1625"/>
                  <a:ext cx="113" cy="124"/>
                </a:xfrm>
                <a:custGeom>
                  <a:avLst/>
                  <a:gdLst>
                    <a:gd name="T0" fmla="*/ 0 w 1121"/>
                    <a:gd name="T1" fmla="*/ 0 h 1134"/>
                    <a:gd name="T2" fmla="*/ 0 w 1121"/>
                    <a:gd name="T3" fmla="*/ 0 h 1134"/>
                    <a:gd name="T4" fmla="*/ 0 w 1121"/>
                    <a:gd name="T5" fmla="*/ 0 h 1134"/>
                    <a:gd name="T6" fmla="*/ 0 w 1121"/>
                    <a:gd name="T7" fmla="*/ 0 h 1134"/>
                    <a:gd name="T8" fmla="*/ 0 w 1121"/>
                    <a:gd name="T9" fmla="*/ 0 h 1134"/>
                    <a:gd name="T10" fmla="*/ 0 w 1121"/>
                    <a:gd name="T11" fmla="*/ 0 h 1134"/>
                    <a:gd name="T12" fmla="*/ 0 w 1121"/>
                    <a:gd name="T13" fmla="*/ 0 h 1134"/>
                    <a:gd name="T14" fmla="*/ 0 w 1121"/>
                    <a:gd name="T15" fmla="*/ 0 h 1134"/>
                    <a:gd name="T16" fmla="*/ 0 w 1121"/>
                    <a:gd name="T17" fmla="*/ 0 h 1134"/>
                    <a:gd name="T18" fmla="*/ 0 w 1121"/>
                    <a:gd name="T19" fmla="*/ 0 h 1134"/>
                    <a:gd name="T20" fmla="*/ 0 w 1121"/>
                    <a:gd name="T21" fmla="*/ 0 h 1134"/>
                    <a:gd name="T22" fmla="*/ 0 w 1121"/>
                    <a:gd name="T23" fmla="*/ 0 h 1134"/>
                    <a:gd name="T24" fmla="*/ 0 w 1121"/>
                    <a:gd name="T25" fmla="*/ 0 h 1134"/>
                    <a:gd name="T26" fmla="*/ 0 w 1121"/>
                    <a:gd name="T27" fmla="*/ 0 h 1134"/>
                    <a:gd name="T28" fmla="*/ 0 w 1121"/>
                    <a:gd name="T29" fmla="*/ 0 h 1134"/>
                    <a:gd name="T30" fmla="*/ 0 w 1121"/>
                    <a:gd name="T31" fmla="*/ 0 h 1134"/>
                    <a:gd name="T32" fmla="*/ 0 w 1121"/>
                    <a:gd name="T33" fmla="*/ 0 h 1134"/>
                    <a:gd name="T34" fmla="*/ 0 w 1121"/>
                    <a:gd name="T35" fmla="*/ 0 h 1134"/>
                    <a:gd name="T36" fmla="*/ 0 w 1121"/>
                    <a:gd name="T37" fmla="*/ 0 h 1134"/>
                    <a:gd name="T38" fmla="*/ 0 w 1121"/>
                    <a:gd name="T39" fmla="*/ 0 h 1134"/>
                    <a:gd name="T40" fmla="*/ 0 w 1121"/>
                    <a:gd name="T41" fmla="*/ 0 h 1134"/>
                    <a:gd name="T42" fmla="*/ 0 w 1121"/>
                    <a:gd name="T43" fmla="*/ 0 h 1134"/>
                    <a:gd name="T44" fmla="*/ 0 w 1121"/>
                    <a:gd name="T45" fmla="*/ 0 h 1134"/>
                    <a:gd name="T46" fmla="*/ 0 w 1121"/>
                    <a:gd name="T47" fmla="*/ 0 h 1134"/>
                    <a:gd name="T48" fmla="*/ 0 w 1121"/>
                    <a:gd name="T49" fmla="*/ 0 h 1134"/>
                    <a:gd name="T50" fmla="*/ 0 w 1121"/>
                    <a:gd name="T51" fmla="*/ 0 h 1134"/>
                    <a:gd name="T52" fmla="*/ 0 w 1121"/>
                    <a:gd name="T53" fmla="*/ 0 h 1134"/>
                    <a:gd name="T54" fmla="*/ 0 w 1121"/>
                    <a:gd name="T55" fmla="*/ 0 h 1134"/>
                    <a:gd name="T56" fmla="*/ 0 w 1121"/>
                    <a:gd name="T57" fmla="*/ 0 h 1134"/>
                    <a:gd name="T58" fmla="*/ 0 w 1121"/>
                    <a:gd name="T59" fmla="*/ 0 h 1134"/>
                    <a:gd name="T60" fmla="*/ 0 w 1121"/>
                    <a:gd name="T61" fmla="*/ 0 h 1134"/>
                    <a:gd name="T62" fmla="*/ 0 w 1121"/>
                    <a:gd name="T63" fmla="*/ 0 h 1134"/>
                    <a:gd name="T64" fmla="*/ 0 w 1121"/>
                    <a:gd name="T65" fmla="*/ 0 h 1134"/>
                    <a:gd name="T66" fmla="*/ 0 w 1121"/>
                    <a:gd name="T67" fmla="*/ 0 h 1134"/>
                    <a:gd name="T68" fmla="*/ 0 w 1121"/>
                    <a:gd name="T69" fmla="*/ 0 h 1134"/>
                    <a:gd name="T70" fmla="*/ 0 w 1121"/>
                    <a:gd name="T71" fmla="*/ 0 h 1134"/>
                    <a:gd name="T72" fmla="*/ 0 w 1121"/>
                    <a:gd name="T73" fmla="*/ 0 h 1134"/>
                    <a:gd name="T74" fmla="*/ 0 w 1121"/>
                    <a:gd name="T75" fmla="*/ 0 h 1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1"/>
                    <a:gd name="T115" fmla="*/ 0 h 1134"/>
                    <a:gd name="T116" fmla="*/ 1121 w 1121"/>
                    <a:gd name="T117" fmla="*/ 1134 h 11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1" h="1134">
                      <a:moveTo>
                        <a:pt x="0" y="1084"/>
                      </a:moveTo>
                      <a:lnTo>
                        <a:pt x="1070" y="0"/>
                      </a:lnTo>
                      <a:lnTo>
                        <a:pt x="1071" y="0"/>
                      </a:lnTo>
                      <a:lnTo>
                        <a:pt x="1072" y="1"/>
                      </a:lnTo>
                      <a:lnTo>
                        <a:pt x="1074" y="3"/>
                      </a:lnTo>
                      <a:lnTo>
                        <a:pt x="1078" y="7"/>
                      </a:lnTo>
                      <a:lnTo>
                        <a:pt x="1081" y="10"/>
                      </a:lnTo>
                      <a:lnTo>
                        <a:pt x="1086" y="15"/>
                      </a:lnTo>
                      <a:lnTo>
                        <a:pt x="1090" y="19"/>
                      </a:lnTo>
                      <a:lnTo>
                        <a:pt x="1096" y="24"/>
                      </a:lnTo>
                      <a:lnTo>
                        <a:pt x="1100" y="29"/>
                      </a:lnTo>
                      <a:lnTo>
                        <a:pt x="1105" y="34"/>
                      </a:lnTo>
                      <a:lnTo>
                        <a:pt x="1109" y="39"/>
                      </a:lnTo>
                      <a:lnTo>
                        <a:pt x="1113" y="42"/>
                      </a:lnTo>
                      <a:lnTo>
                        <a:pt x="1116" y="45"/>
                      </a:lnTo>
                      <a:lnTo>
                        <a:pt x="1118" y="48"/>
                      </a:lnTo>
                      <a:lnTo>
                        <a:pt x="1120" y="49"/>
                      </a:lnTo>
                      <a:lnTo>
                        <a:pt x="1121" y="50"/>
                      </a:lnTo>
                      <a:lnTo>
                        <a:pt x="52" y="1134"/>
                      </a:lnTo>
                      <a:lnTo>
                        <a:pt x="50" y="1134"/>
                      </a:lnTo>
                      <a:lnTo>
                        <a:pt x="48" y="1133"/>
                      </a:lnTo>
                      <a:lnTo>
                        <a:pt x="46" y="1130"/>
                      </a:lnTo>
                      <a:lnTo>
                        <a:pt x="42" y="1127"/>
                      </a:lnTo>
                      <a:lnTo>
                        <a:pt x="38" y="1124"/>
                      </a:lnTo>
                      <a:lnTo>
                        <a:pt x="33" y="1120"/>
                      </a:lnTo>
                      <a:lnTo>
                        <a:pt x="29" y="1116"/>
                      </a:lnTo>
                      <a:lnTo>
                        <a:pt x="24" y="1110"/>
                      </a:lnTo>
                      <a:lnTo>
                        <a:pt x="20" y="1105"/>
                      </a:lnTo>
                      <a:lnTo>
                        <a:pt x="15" y="1101"/>
                      </a:lnTo>
                      <a:lnTo>
                        <a:pt x="11" y="1096"/>
                      </a:lnTo>
                      <a:lnTo>
                        <a:pt x="7" y="1093"/>
                      </a:lnTo>
                      <a:lnTo>
                        <a:pt x="4" y="1090"/>
                      </a:lnTo>
                      <a:lnTo>
                        <a:pt x="2" y="1086"/>
                      </a:lnTo>
                      <a:lnTo>
                        <a:pt x="0" y="1085"/>
                      </a:lnTo>
                      <a:lnTo>
                        <a:pt x="0" y="108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85" name="Freeform 391"/>
                <p:cNvSpPr>
                  <a:spLocks/>
                </p:cNvSpPr>
                <p:nvPr/>
              </p:nvSpPr>
              <p:spPr bwMode="auto">
                <a:xfrm>
                  <a:off x="3862" y="1625"/>
                  <a:ext cx="5" cy="6"/>
                </a:xfrm>
                <a:custGeom>
                  <a:avLst/>
                  <a:gdLst>
                    <a:gd name="T0" fmla="*/ 0 w 51"/>
                    <a:gd name="T1" fmla="*/ 0 h 50"/>
                    <a:gd name="T2" fmla="*/ 0 w 51"/>
                    <a:gd name="T3" fmla="*/ 0 h 50"/>
                    <a:gd name="T4" fmla="*/ 0 w 51"/>
                    <a:gd name="T5" fmla="*/ 0 h 50"/>
                    <a:gd name="T6" fmla="*/ 0 w 51"/>
                    <a:gd name="T7" fmla="*/ 0 h 50"/>
                    <a:gd name="T8" fmla="*/ 0 w 51"/>
                    <a:gd name="T9" fmla="*/ 0 h 50"/>
                    <a:gd name="T10" fmla="*/ 0 w 51"/>
                    <a:gd name="T11" fmla="*/ 0 h 50"/>
                    <a:gd name="T12" fmla="*/ 0 w 51"/>
                    <a:gd name="T13" fmla="*/ 0 h 50"/>
                    <a:gd name="T14" fmla="*/ 0 w 51"/>
                    <a:gd name="T15" fmla="*/ 0 h 50"/>
                    <a:gd name="T16" fmla="*/ 0 w 51"/>
                    <a:gd name="T17" fmla="*/ 0 h 50"/>
                    <a:gd name="T18" fmla="*/ 0 w 51"/>
                    <a:gd name="T19" fmla="*/ 0 h 50"/>
                    <a:gd name="T20" fmla="*/ 0 w 51"/>
                    <a:gd name="T21" fmla="*/ 0 h 50"/>
                    <a:gd name="T22" fmla="*/ 0 w 51"/>
                    <a:gd name="T23" fmla="*/ 0 h 50"/>
                    <a:gd name="T24" fmla="*/ 0 w 51"/>
                    <a:gd name="T25" fmla="*/ 0 h 50"/>
                    <a:gd name="T26" fmla="*/ 0 w 51"/>
                    <a:gd name="T27" fmla="*/ 0 h 50"/>
                    <a:gd name="T28" fmla="*/ 0 w 51"/>
                    <a:gd name="T29" fmla="*/ 0 h 50"/>
                    <a:gd name="T30" fmla="*/ 0 w 51"/>
                    <a:gd name="T31" fmla="*/ 0 h 50"/>
                    <a:gd name="T32" fmla="*/ 0 w 51"/>
                    <a:gd name="T33" fmla="*/ 0 h 50"/>
                    <a:gd name="T34" fmla="*/ 0 w 51"/>
                    <a:gd name="T35" fmla="*/ 0 h 50"/>
                    <a:gd name="T36" fmla="*/ 0 w 51"/>
                    <a:gd name="T37" fmla="*/ 0 h 50"/>
                    <a:gd name="T38" fmla="*/ 0 w 51"/>
                    <a:gd name="T39" fmla="*/ 0 h 50"/>
                    <a:gd name="T40" fmla="*/ 0 w 51"/>
                    <a:gd name="T41" fmla="*/ 0 h 50"/>
                    <a:gd name="T42" fmla="*/ 0 w 51"/>
                    <a:gd name="T43" fmla="*/ 0 h 50"/>
                    <a:gd name="T44" fmla="*/ 0 w 51"/>
                    <a:gd name="T45" fmla="*/ 0 h 50"/>
                    <a:gd name="T46" fmla="*/ 0 w 51"/>
                    <a:gd name="T47" fmla="*/ 0 h 50"/>
                    <a:gd name="T48" fmla="*/ 0 w 51"/>
                    <a:gd name="T49" fmla="*/ 0 h 50"/>
                    <a:gd name="T50" fmla="*/ 0 w 51"/>
                    <a:gd name="T51" fmla="*/ 0 h 50"/>
                    <a:gd name="T52" fmla="*/ 0 w 51"/>
                    <a:gd name="T53" fmla="*/ 0 h 50"/>
                    <a:gd name="T54" fmla="*/ 0 w 51"/>
                    <a:gd name="T55" fmla="*/ 0 h 50"/>
                    <a:gd name="T56" fmla="*/ 0 w 51"/>
                    <a:gd name="T57" fmla="*/ 0 h 50"/>
                    <a:gd name="T58" fmla="*/ 0 w 51"/>
                    <a:gd name="T59" fmla="*/ 0 h 50"/>
                    <a:gd name="T60" fmla="*/ 0 w 51"/>
                    <a:gd name="T61" fmla="*/ 0 h 50"/>
                    <a:gd name="T62" fmla="*/ 0 w 51"/>
                    <a:gd name="T63" fmla="*/ 0 h 50"/>
                    <a:gd name="T64" fmla="*/ 0 w 51"/>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
                    <a:gd name="T100" fmla="*/ 0 h 50"/>
                    <a:gd name="T101" fmla="*/ 51 w 51"/>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 h="50">
                      <a:moveTo>
                        <a:pt x="25" y="25"/>
                      </a:moveTo>
                      <a:lnTo>
                        <a:pt x="20" y="20"/>
                      </a:lnTo>
                      <a:lnTo>
                        <a:pt x="16" y="16"/>
                      </a:lnTo>
                      <a:lnTo>
                        <a:pt x="11" y="11"/>
                      </a:lnTo>
                      <a:lnTo>
                        <a:pt x="7" y="7"/>
                      </a:lnTo>
                      <a:lnTo>
                        <a:pt x="4" y="4"/>
                      </a:lnTo>
                      <a:lnTo>
                        <a:pt x="2" y="2"/>
                      </a:lnTo>
                      <a:lnTo>
                        <a:pt x="1" y="0"/>
                      </a:lnTo>
                      <a:lnTo>
                        <a:pt x="0" y="0"/>
                      </a:lnTo>
                      <a:lnTo>
                        <a:pt x="1" y="0"/>
                      </a:lnTo>
                      <a:lnTo>
                        <a:pt x="2" y="1"/>
                      </a:lnTo>
                      <a:lnTo>
                        <a:pt x="4" y="3"/>
                      </a:lnTo>
                      <a:lnTo>
                        <a:pt x="8" y="7"/>
                      </a:lnTo>
                      <a:lnTo>
                        <a:pt x="11" y="10"/>
                      </a:lnTo>
                      <a:lnTo>
                        <a:pt x="16" y="15"/>
                      </a:lnTo>
                      <a:lnTo>
                        <a:pt x="20" y="19"/>
                      </a:lnTo>
                      <a:lnTo>
                        <a:pt x="26" y="24"/>
                      </a:lnTo>
                      <a:lnTo>
                        <a:pt x="30" y="29"/>
                      </a:lnTo>
                      <a:lnTo>
                        <a:pt x="35" y="34"/>
                      </a:lnTo>
                      <a:lnTo>
                        <a:pt x="39" y="39"/>
                      </a:lnTo>
                      <a:lnTo>
                        <a:pt x="43" y="42"/>
                      </a:lnTo>
                      <a:lnTo>
                        <a:pt x="46" y="45"/>
                      </a:lnTo>
                      <a:lnTo>
                        <a:pt x="48" y="48"/>
                      </a:lnTo>
                      <a:lnTo>
                        <a:pt x="50" y="49"/>
                      </a:lnTo>
                      <a:lnTo>
                        <a:pt x="51" y="50"/>
                      </a:lnTo>
                      <a:lnTo>
                        <a:pt x="50" y="49"/>
                      </a:lnTo>
                      <a:lnTo>
                        <a:pt x="48" y="48"/>
                      </a:lnTo>
                      <a:lnTo>
                        <a:pt x="46" y="45"/>
                      </a:lnTo>
                      <a:lnTo>
                        <a:pt x="43" y="42"/>
                      </a:lnTo>
                      <a:lnTo>
                        <a:pt x="38" y="39"/>
                      </a:lnTo>
                      <a:lnTo>
                        <a:pt x="35" y="34"/>
                      </a:lnTo>
                      <a:lnTo>
                        <a:pt x="29" y="29"/>
                      </a:lnTo>
                      <a:lnTo>
                        <a:pt x="25" y="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86" name="Freeform 392"/>
                <p:cNvSpPr>
                  <a:spLocks/>
                </p:cNvSpPr>
                <p:nvPr/>
              </p:nvSpPr>
              <p:spPr bwMode="auto">
                <a:xfrm>
                  <a:off x="3862" y="1625"/>
                  <a:ext cx="5" cy="6"/>
                </a:xfrm>
                <a:custGeom>
                  <a:avLst/>
                  <a:gdLst>
                    <a:gd name="T0" fmla="*/ 0 w 51"/>
                    <a:gd name="T1" fmla="*/ 0 h 50"/>
                    <a:gd name="T2" fmla="*/ 0 w 51"/>
                    <a:gd name="T3" fmla="*/ 0 h 50"/>
                    <a:gd name="T4" fmla="*/ 0 w 51"/>
                    <a:gd name="T5" fmla="*/ 0 h 50"/>
                    <a:gd name="T6" fmla="*/ 0 w 51"/>
                    <a:gd name="T7" fmla="*/ 0 h 50"/>
                    <a:gd name="T8" fmla="*/ 0 w 51"/>
                    <a:gd name="T9" fmla="*/ 0 h 50"/>
                    <a:gd name="T10" fmla="*/ 0 w 51"/>
                    <a:gd name="T11" fmla="*/ 0 h 50"/>
                    <a:gd name="T12" fmla="*/ 0 w 51"/>
                    <a:gd name="T13" fmla="*/ 0 h 50"/>
                    <a:gd name="T14" fmla="*/ 0 w 51"/>
                    <a:gd name="T15" fmla="*/ 0 h 50"/>
                    <a:gd name="T16" fmla="*/ 0 w 51"/>
                    <a:gd name="T17" fmla="*/ 0 h 50"/>
                    <a:gd name="T18" fmla="*/ 0 w 51"/>
                    <a:gd name="T19" fmla="*/ 0 h 50"/>
                    <a:gd name="T20" fmla="*/ 0 w 51"/>
                    <a:gd name="T21" fmla="*/ 0 h 50"/>
                    <a:gd name="T22" fmla="*/ 0 w 51"/>
                    <a:gd name="T23" fmla="*/ 0 h 50"/>
                    <a:gd name="T24" fmla="*/ 0 w 51"/>
                    <a:gd name="T25" fmla="*/ 0 h 50"/>
                    <a:gd name="T26" fmla="*/ 0 w 51"/>
                    <a:gd name="T27" fmla="*/ 0 h 50"/>
                    <a:gd name="T28" fmla="*/ 0 w 51"/>
                    <a:gd name="T29" fmla="*/ 0 h 50"/>
                    <a:gd name="T30" fmla="*/ 0 w 51"/>
                    <a:gd name="T31" fmla="*/ 0 h 50"/>
                    <a:gd name="T32" fmla="*/ 0 w 51"/>
                    <a:gd name="T33" fmla="*/ 0 h 50"/>
                    <a:gd name="T34" fmla="*/ 0 w 51"/>
                    <a:gd name="T35" fmla="*/ 0 h 50"/>
                    <a:gd name="T36" fmla="*/ 0 w 51"/>
                    <a:gd name="T37" fmla="*/ 0 h 50"/>
                    <a:gd name="T38" fmla="*/ 0 w 51"/>
                    <a:gd name="T39" fmla="*/ 0 h 50"/>
                    <a:gd name="T40" fmla="*/ 0 w 51"/>
                    <a:gd name="T41" fmla="*/ 0 h 50"/>
                    <a:gd name="T42" fmla="*/ 0 w 51"/>
                    <a:gd name="T43" fmla="*/ 0 h 50"/>
                    <a:gd name="T44" fmla="*/ 0 w 51"/>
                    <a:gd name="T45" fmla="*/ 0 h 50"/>
                    <a:gd name="T46" fmla="*/ 0 w 51"/>
                    <a:gd name="T47" fmla="*/ 0 h 50"/>
                    <a:gd name="T48" fmla="*/ 0 w 51"/>
                    <a:gd name="T49" fmla="*/ 0 h 50"/>
                    <a:gd name="T50" fmla="*/ 0 w 51"/>
                    <a:gd name="T51" fmla="*/ 0 h 50"/>
                    <a:gd name="T52" fmla="*/ 0 w 51"/>
                    <a:gd name="T53" fmla="*/ 0 h 50"/>
                    <a:gd name="T54" fmla="*/ 0 w 51"/>
                    <a:gd name="T55" fmla="*/ 0 h 50"/>
                    <a:gd name="T56" fmla="*/ 0 w 51"/>
                    <a:gd name="T57" fmla="*/ 0 h 50"/>
                    <a:gd name="T58" fmla="*/ 0 w 51"/>
                    <a:gd name="T59" fmla="*/ 0 h 50"/>
                    <a:gd name="T60" fmla="*/ 0 w 51"/>
                    <a:gd name="T61" fmla="*/ 0 h 50"/>
                    <a:gd name="T62" fmla="*/ 0 w 51"/>
                    <a:gd name="T63" fmla="*/ 0 h 50"/>
                    <a:gd name="T64" fmla="*/ 0 w 51"/>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1"/>
                    <a:gd name="T100" fmla="*/ 0 h 50"/>
                    <a:gd name="T101" fmla="*/ 51 w 51"/>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1" h="50">
                      <a:moveTo>
                        <a:pt x="25" y="25"/>
                      </a:moveTo>
                      <a:lnTo>
                        <a:pt x="20" y="20"/>
                      </a:lnTo>
                      <a:lnTo>
                        <a:pt x="16" y="16"/>
                      </a:lnTo>
                      <a:lnTo>
                        <a:pt x="11" y="11"/>
                      </a:lnTo>
                      <a:lnTo>
                        <a:pt x="7" y="7"/>
                      </a:lnTo>
                      <a:lnTo>
                        <a:pt x="4" y="4"/>
                      </a:lnTo>
                      <a:lnTo>
                        <a:pt x="2" y="2"/>
                      </a:lnTo>
                      <a:lnTo>
                        <a:pt x="1" y="0"/>
                      </a:lnTo>
                      <a:lnTo>
                        <a:pt x="0" y="0"/>
                      </a:lnTo>
                      <a:lnTo>
                        <a:pt x="1" y="0"/>
                      </a:lnTo>
                      <a:lnTo>
                        <a:pt x="2" y="1"/>
                      </a:lnTo>
                      <a:lnTo>
                        <a:pt x="4" y="3"/>
                      </a:lnTo>
                      <a:lnTo>
                        <a:pt x="8" y="7"/>
                      </a:lnTo>
                      <a:lnTo>
                        <a:pt x="11" y="10"/>
                      </a:lnTo>
                      <a:lnTo>
                        <a:pt x="16" y="15"/>
                      </a:lnTo>
                      <a:lnTo>
                        <a:pt x="20" y="19"/>
                      </a:lnTo>
                      <a:lnTo>
                        <a:pt x="26" y="24"/>
                      </a:lnTo>
                      <a:lnTo>
                        <a:pt x="30" y="29"/>
                      </a:lnTo>
                      <a:lnTo>
                        <a:pt x="35" y="34"/>
                      </a:lnTo>
                      <a:lnTo>
                        <a:pt x="39" y="39"/>
                      </a:lnTo>
                      <a:lnTo>
                        <a:pt x="43" y="42"/>
                      </a:lnTo>
                      <a:lnTo>
                        <a:pt x="46" y="45"/>
                      </a:lnTo>
                      <a:lnTo>
                        <a:pt x="48" y="48"/>
                      </a:lnTo>
                      <a:lnTo>
                        <a:pt x="50" y="49"/>
                      </a:lnTo>
                      <a:lnTo>
                        <a:pt x="51" y="50"/>
                      </a:lnTo>
                      <a:lnTo>
                        <a:pt x="50" y="49"/>
                      </a:lnTo>
                      <a:lnTo>
                        <a:pt x="48" y="48"/>
                      </a:lnTo>
                      <a:lnTo>
                        <a:pt x="46" y="45"/>
                      </a:lnTo>
                      <a:lnTo>
                        <a:pt x="43" y="42"/>
                      </a:lnTo>
                      <a:lnTo>
                        <a:pt x="38" y="39"/>
                      </a:lnTo>
                      <a:lnTo>
                        <a:pt x="35" y="34"/>
                      </a:lnTo>
                      <a:lnTo>
                        <a:pt x="29" y="29"/>
                      </a:lnTo>
                      <a:lnTo>
                        <a:pt x="25" y="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87" name="Freeform 393"/>
                <p:cNvSpPr>
                  <a:spLocks/>
                </p:cNvSpPr>
                <p:nvPr/>
              </p:nvSpPr>
              <p:spPr bwMode="auto">
                <a:xfrm>
                  <a:off x="3476" y="1462"/>
                  <a:ext cx="253" cy="182"/>
                </a:xfrm>
                <a:custGeom>
                  <a:avLst/>
                  <a:gdLst>
                    <a:gd name="T0" fmla="*/ 0 w 2512"/>
                    <a:gd name="T1" fmla="*/ 0 h 1655"/>
                    <a:gd name="T2" fmla="*/ 0 w 2512"/>
                    <a:gd name="T3" fmla="*/ 0 h 1655"/>
                    <a:gd name="T4" fmla="*/ 0 w 2512"/>
                    <a:gd name="T5" fmla="*/ 0 h 1655"/>
                    <a:gd name="T6" fmla="*/ 0 w 2512"/>
                    <a:gd name="T7" fmla="*/ 0 h 1655"/>
                    <a:gd name="T8" fmla="*/ 0 w 2512"/>
                    <a:gd name="T9" fmla="*/ 0 h 1655"/>
                    <a:gd name="T10" fmla="*/ 0 w 2512"/>
                    <a:gd name="T11" fmla="*/ 0 h 1655"/>
                    <a:gd name="T12" fmla="*/ 0 w 2512"/>
                    <a:gd name="T13" fmla="*/ 0 h 1655"/>
                    <a:gd name="T14" fmla="*/ 0 60000 65536"/>
                    <a:gd name="T15" fmla="*/ 0 60000 65536"/>
                    <a:gd name="T16" fmla="*/ 0 60000 65536"/>
                    <a:gd name="T17" fmla="*/ 0 60000 65536"/>
                    <a:gd name="T18" fmla="*/ 0 60000 65536"/>
                    <a:gd name="T19" fmla="*/ 0 60000 65536"/>
                    <a:gd name="T20" fmla="*/ 0 60000 65536"/>
                    <a:gd name="T21" fmla="*/ 0 w 2512"/>
                    <a:gd name="T22" fmla="*/ 0 h 1655"/>
                    <a:gd name="T23" fmla="*/ 2512 w 2512"/>
                    <a:gd name="T24" fmla="*/ 1655 h 16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2" h="1655">
                      <a:moveTo>
                        <a:pt x="1952" y="1513"/>
                      </a:moveTo>
                      <a:lnTo>
                        <a:pt x="1897" y="1655"/>
                      </a:lnTo>
                      <a:lnTo>
                        <a:pt x="0" y="1648"/>
                      </a:lnTo>
                      <a:lnTo>
                        <a:pt x="500" y="78"/>
                      </a:lnTo>
                      <a:lnTo>
                        <a:pt x="661" y="57"/>
                      </a:lnTo>
                      <a:lnTo>
                        <a:pt x="2512" y="0"/>
                      </a:lnTo>
                      <a:lnTo>
                        <a:pt x="1952" y="1513"/>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688" name="Freeform 394"/>
                <p:cNvSpPr>
                  <a:spLocks/>
                </p:cNvSpPr>
                <p:nvPr/>
              </p:nvSpPr>
              <p:spPr bwMode="auto">
                <a:xfrm>
                  <a:off x="3476" y="1462"/>
                  <a:ext cx="253" cy="182"/>
                </a:xfrm>
                <a:custGeom>
                  <a:avLst/>
                  <a:gdLst>
                    <a:gd name="T0" fmla="*/ 0 w 2512"/>
                    <a:gd name="T1" fmla="*/ 0 h 1655"/>
                    <a:gd name="T2" fmla="*/ 0 w 2512"/>
                    <a:gd name="T3" fmla="*/ 0 h 1655"/>
                    <a:gd name="T4" fmla="*/ 0 w 2512"/>
                    <a:gd name="T5" fmla="*/ 0 h 1655"/>
                    <a:gd name="T6" fmla="*/ 0 w 2512"/>
                    <a:gd name="T7" fmla="*/ 0 h 1655"/>
                    <a:gd name="T8" fmla="*/ 0 w 2512"/>
                    <a:gd name="T9" fmla="*/ 0 h 1655"/>
                    <a:gd name="T10" fmla="*/ 0 w 2512"/>
                    <a:gd name="T11" fmla="*/ 0 h 1655"/>
                    <a:gd name="T12" fmla="*/ 0 w 2512"/>
                    <a:gd name="T13" fmla="*/ 0 h 1655"/>
                    <a:gd name="T14" fmla="*/ 0 60000 65536"/>
                    <a:gd name="T15" fmla="*/ 0 60000 65536"/>
                    <a:gd name="T16" fmla="*/ 0 60000 65536"/>
                    <a:gd name="T17" fmla="*/ 0 60000 65536"/>
                    <a:gd name="T18" fmla="*/ 0 60000 65536"/>
                    <a:gd name="T19" fmla="*/ 0 60000 65536"/>
                    <a:gd name="T20" fmla="*/ 0 60000 65536"/>
                    <a:gd name="T21" fmla="*/ 0 w 2512"/>
                    <a:gd name="T22" fmla="*/ 0 h 1655"/>
                    <a:gd name="T23" fmla="*/ 2512 w 2512"/>
                    <a:gd name="T24" fmla="*/ 1655 h 16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2" h="1655">
                      <a:moveTo>
                        <a:pt x="1952" y="1513"/>
                      </a:moveTo>
                      <a:lnTo>
                        <a:pt x="1897" y="1655"/>
                      </a:lnTo>
                      <a:lnTo>
                        <a:pt x="0" y="1648"/>
                      </a:lnTo>
                      <a:lnTo>
                        <a:pt x="500" y="78"/>
                      </a:lnTo>
                      <a:lnTo>
                        <a:pt x="661" y="57"/>
                      </a:lnTo>
                      <a:lnTo>
                        <a:pt x="2512" y="0"/>
                      </a:lnTo>
                      <a:lnTo>
                        <a:pt x="1952" y="1513"/>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689" name="Line 395"/>
                <p:cNvSpPr>
                  <a:spLocks noChangeShapeType="1"/>
                </p:cNvSpPr>
                <p:nvPr/>
              </p:nvSpPr>
              <p:spPr bwMode="auto">
                <a:xfrm flipV="1">
                  <a:off x="3667" y="1462"/>
                  <a:ext cx="62" cy="18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90" name="Line 396"/>
                <p:cNvSpPr>
                  <a:spLocks noChangeShapeType="1"/>
                </p:cNvSpPr>
                <p:nvPr/>
              </p:nvSpPr>
              <p:spPr bwMode="auto">
                <a:xfrm flipH="1" flipV="1">
                  <a:off x="3527" y="1471"/>
                  <a:ext cx="140" cy="173"/>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91" name="Line 397"/>
                <p:cNvSpPr>
                  <a:spLocks noChangeShapeType="1"/>
                </p:cNvSpPr>
                <p:nvPr/>
              </p:nvSpPr>
              <p:spPr bwMode="auto">
                <a:xfrm flipH="1">
                  <a:off x="3527" y="1462"/>
                  <a:ext cx="202" cy="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692" name="Oval 398"/>
                <p:cNvSpPr>
                  <a:spLocks noChangeArrowheads="1"/>
                </p:cNvSpPr>
                <p:nvPr/>
              </p:nvSpPr>
              <p:spPr bwMode="auto">
                <a:xfrm>
                  <a:off x="3829" y="1297"/>
                  <a:ext cx="51" cy="54"/>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693" name="Freeform 399"/>
                <p:cNvSpPr>
                  <a:spLocks/>
                </p:cNvSpPr>
                <p:nvPr/>
              </p:nvSpPr>
              <p:spPr bwMode="auto">
                <a:xfrm>
                  <a:off x="3727" y="1341"/>
                  <a:ext cx="113" cy="124"/>
                </a:xfrm>
                <a:custGeom>
                  <a:avLst/>
                  <a:gdLst>
                    <a:gd name="T0" fmla="*/ 0 w 1123"/>
                    <a:gd name="T1" fmla="*/ 0 h 1142"/>
                    <a:gd name="T2" fmla="*/ 0 w 1123"/>
                    <a:gd name="T3" fmla="*/ 0 h 1142"/>
                    <a:gd name="T4" fmla="*/ 0 w 1123"/>
                    <a:gd name="T5" fmla="*/ 0 h 1142"/>
                    <a:gd name="T6" fmla="*/ 0 w 1123"/>
                    <a:gd name="T7" fmla="*/ 0 h 1142"/>
                    <a:gd name="T8" fmla="*/ 0 w 1123"/>
                    <a:gd name="T9" fmla="*/ 0 h 1142"/>
                    <a:gd name="T10" fmla="*/ 0 w 1123"/>
                    <a:gd name="T11" fmla="*/ 0 h 1142"/>
                    <a:gd name="T12" fmla="*/ 0 w 1123"/>
                    <a:gd name="T13" fmla="*/ 0 h 1142"/>
                    <a:gd name="T14" fmla="*/ 0 w 1123"/>
                    <a:gd name="T15" fmla="*/ 0 h 1142"/>
                    <a:gd name="T16" fmla="*/ 0 w 1123"/>
                    <a:gd name="T17" fmla="*/ 0 h 1142"/>
                    <a:gd name="T18" fmla="*/ 0 w 1123"/>
                    <a:gd name="T19" fmla="*/ 0 h 1142"/>
                    <a:gd name="T20" fmla="*/ 0 w 1123"/>
                    <a:gd name="T21" fmla="*/ 0 h 1142"/>
                    <a:gd name="T22" fmla="*/ 0 w 1123"/>
                    <a:gd name="T23" fmla="*/ 0 h 1142"/>
                    <a:gd name="T24" fmla="*/ 0 w 1123"/>
                    <a:gd name="T25" fmla="*/ 0 h 1142"/>
                    <a:gd name="T26" fmla="*/ 0 w 1123"/>
                    <a:gd name="T27" fmla="*/ 0 h 1142"/>
                    <a:gd name="T28" fmla="*/ 0 w 1123"/>
                    <a:gd name="T29" fmla="*/ 0 h 1142"/>
                    <a:gd name="T30" fmla="*/ 0 w 1123"/>
                    <a:gd name="T31" fmla="*/ 0 h 1142"/>
                    <a:gd name="T32" fmla="*/ 0 w 1123"/>
                    <a:gd name="T33" fmla="*/ 0 h 1142"/>
                    <a:gd name="T34" fmla="*/ 0 w 1123"/>
                    <a:gd name="T35" fmla="*/ 0 h 1142"/>
                    <a:gd name="T36" fmla="*/ 0 w 1123"/>
                    <a:gd name="T37" fmla="*/ 0 h 1142"/>
                    <a:gd name="T38" fmla="*/ 0 w 1123"/>
                    <a:gd name="T39" fmla="*/ 0 h 1142"/>
                    <a:gd name="T40" fmla="*/ 0 w 1123"/>
                    <a:gd name="T41" fmla="*/ 0 h 1142"/>
                    <a:gd name="T42" fmla="*/ 0 w 1123"/>
                    <a:gd name="T43" fmla="*/ 0 h 11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3"/>
                    <a:gd name="T67" fmla="*/ 0 h 1142"/>
                    <a:gd name="T68" fmla="*/ 1123 w 1123"/>
                    <a:gd name="T69" fmla="*/ 1142 h 11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3" h="1142">
                      <a:moveTo>
                        <a:pt x="1123" y="50"/>
                      </a:moveTo>
                      <a:lnTo>
                        <a:pt x="51" y="1142"/>
                      </a:lnTo>
                      <a:lnTo>
                        <a:pt x="0" y="1092"/>
                      </a:lnTo>
                      <a:lnTo>
                        <a:pt x="1072" y="0"/>
                      </a:lnTo>
                      <a:lnTo>
                        <a:pt x="1074" y="0"/>
                      </a:lnTo>
                      <a:lnTo>
                        <a:pt x="1075" y="1"/>
                      </a:lnTo>
                      <a:lnTo>
                        <a:pt x="1077" y="4"/>
                      </a:lnTo>
                      <a:lnTo>
                        <a:pt x="1080" y="7"/>
                      </a:lnTo>
                      <a:lnTo>
                        <a:pt x="1085" y="11"/>
                      </a:lnTo>
                      <a:lnTo>
                        <a:pt x="1089" y="14"/>
                      </a:lnTo>
                      <a:lnTo>
                        <a:pt x="1094" y="20"/>
                      </a:lnTo>
                      <a:lnTo>
                        <a:pt x="1098" y="24"/>
                      </a:lnTo>
                      <a:lnTo>
                        <a:pt x="1104" y="29"/>
                      </a:lnTo>
                      <a:lnTo>
                        <a:pt x="1109" y="33"/>
                      </a:lnTo>
                      <a:lnTo>
                        <a:pt x="1113" y="38"/>
                      </a:lnTo>
                      <a:lnTo>
                        <a:pt x="1117" y="42"/>
                      </a:lnTo>
                      <a:lnTo>
                        <a:pt x="1120" y="45"/>
                      </a:lnTo>
                      <a:lnTo>
                        <a:pt x="1121" y="48"/>
                      </a:lnTo>
                      <a:lnTo>
                        <a:pt x="1123" y="49"/>
                      </a:lnTo>
                      <a:lnTo>
                        <a:pt x="1123" y="5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694" name="Freeform 400"/>
                <p:cNvSpPr>
                  <a:spLocks/>
                </p:cNvSpPr>
                <p:nvPr/>
              </p:nvSpPr>
              <p:spPr bwMode="auto">
                <a:xfrm>
                  <a:off x="3727" y="1341"/>
                  <a:ext cx="113" cy="124"/>
                </a:xfrm>
                <a:custGeom>
                  <a:avLst/>
                  <a:gdLst>
                    <a:gd name="T0" fmla="*/ 0 w 1123"/>
                    <a:gd name="T1" fmla="*/ 0 h 1142"/>
                    <a:gd name="T2" fmla="*/ 0 w 1123"/>
                    <a:gd name="T3" fmla="*/ 0 h 1142"/>
                    <a:gd name="T4" fmla="*/ 0 w 1123"/>
                    <a:gd name="T5" fmla="*/ 0 h 1142"/>
                    <a:gd name="T6" fmla="*/ 0 w 1123"/>
                    <a:gd name="T7" fmla="*/ 0 h 1142"/>
                    <a:gd name="T8" fmla="*/ 0 w 1123"/>
                    <a:gd name="T9" fmla="*/ 0 h 1142"/>
                    <a:gd name="T10" fmla="*/ 0 w 1123"/>
                    <a:gd name="T11" fmla="*/ 0 h 1142"/>
                    <a:gd name="T12" fmla="*/ 0 w 1123"/>
                    <a:gd name="T13" fmla="*/ 0 h 1142"/>
                    <a:gd name="T14" fmla="*/ 0 w 1123"/>
                    <a:gd name="T15" fmla="*/ 0 h 1142"/>
                    <a:gd name="T16" fmla="*/ 0 w 1123"/>
                    <a:gd name="T17" fmla="*/ 0 h 1142"/>
                    <a:gd name="T18" fmla="*/ 0 w 1123"/>
                    <a:gd name="T19" fmla="*/ 0 h 1142"/>
                    <a:gd name="T20" fmla="*/ 0 w 1123"/>
                    <a:gd name="T21" fmla="*/ 0 h 1142"/>
                    <a:gd name="T22" fmla="*/ 0 w 1123"/>
                    <a:gd name="T23" fmla="*/ 0 h 1142"/>
                    <a:gd name="T24" fmla="*/ 0 w 1123"/>
                    <a:gd name="T25" fmla="*/ 0 h 1142"/>
                    <a:gd name="T26" fmla="*/ 0 w 1123"/>
                    <a:gd name="T27" fmla="*/ 0 h 1142"/>
                    <a:gd name="T28" fmla="*/ 0 w 1123"/>
                    <a:gd name="T29" fmla="*/ 0 h 1142"/>
                    <a:gd name="T30" fmla="*/ 0 w 1123"/>
                    <a:gd name="T31" fmla="*/ 0 h 1142"/>
                    <a:gd name="T32" fmla="*/ 0 w 1123"/>
                    <a:gd name="T33" fmla="*/ 0 h 1142"/>
                    <a:gd name="T34" fmla="*/ 0 w 1123"/>
                    <a:gd name="T35" fmla="*/ 0 h 1142"/>
                    <a:gd name="T36" fmla="*/ 0 w 1123"/>
                    <a:gd name="T37" fmla="*/ 0 h 1142"/>
                    <a:gd name="T38" fmla="*/ 0 w 1123"/>
                    <a:gd name="T39" fmla="*/ 0 h 1142"/>
                    <a:gd name="T40" fmla="*/ 0 w 1123"/>
                    <a:gd name="T41" fmla="*/ 0 h 1142"/>
                    <a:gd name="T42" fmla="*/ 0 w 1123"/>
                    <a:gd name="T43" fmla="*/ 0 h 11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3"/>
                    <a:gd name="T67" fmla="*/ 0 h 1142"/>
                    <a:gd name="T68" fmla="*/ 1123 w 1123"/>
                    <a:gd name="T69" fmla="*/ 1142 h 11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3" h="1142">
                      <a:moveTo>
                        <a:pt x="1123" y="50"/>
                      </a:moveTo>
                      <a:lnTo>
                        <a:pt x="51" y="1142"/>
                      </a:lnTo>
                      <a:lnTo>
                        <a:pt x="0" y="1092"/>
                      </a:lnTo>
                      <a:lnTo>
                        <a:pt x="1072" y="0"/>
                      </a:lnTo>
                      <a:lnTo>
                        <a:pt x="1074" y="0"/>
                      </a:lnTo>
                      <a:lnTo>
                        <a:pt x="1075" y="1"/>
                      </a:lnTo>
                      <a:lnTo>
                        <a:pt x="1077" y="4"/>
                      </a:lnTo>
                      <a:lnTo>
                        <a:pt x="1080" y="7"/>
                      </a:lnTo>
                      <a:lnTo>
                        <a:pt x="1085" y="11"/>
                      </a:lnTo>
                      <a:lnTo>
                        <a:pt x="1089" y="14"/>
                      </a:lnTo>
                      <a:lnTo>
                        <a:pt x="1094" y="20"/>
                      </a:lnTo>
                      <a:lnTo>
                        <a:pt x="1098" y="24"/>
                      </a:lnTo>
                      <a:lnTo>
                        <a:pt x="1104" y="29"/>
                      </a:lnTo>
                      <a:lnTo>
                        <a:pt x="1109" y="33"/>
                      </a:lnTo>
                      <a:lnTo>
                        <a:pt x="1113" y="38"/>
                      </a:lnTo>
                      <a:lnTo>
                        <a:pt x="1117" y="42"/>
                      </a:lnTo>
                      <a:lnTo>
                        <a:pt x="1120" y="45"/>
                      </a:lnTo>
                      <a:lnTo>
                        <a:pt x="1121" y="48"/>
                      </a:lnTo>
                      <a:lnTo>
                        <a:pt x="1123" y="49"/>
                      </a:lnTo>
                      <a:lnTo>
                        <a:pt x="1123" y="50"/>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695" name="Freeform 401"/>
                <p:cNvSpPr>
                  <a:spLocks/>
                </p:cNvSpPr>
                <p:nvPr/>
              </p:nvSpPr>
              <p:spPr bwMode="auto">
                <a:xfrm>
                  <a:off x="4135" y="1769"/>
                  <a:ext cx="81" cy="132"/>
                </a:xfrm>
                <a:custGeom>
                  <a:avLst/>
                  <a:gdLst>
                    <a:gd name="T0" fmla="*/ 0 w 810"/>
                    <a:gd name="T1" fmla="*/ 0 h 1219"/>
                    <a:gd name="T2" fmla="*/ 0 w 810"/>
                    <a:gd name="T3" fmla="*/ 0 h 1219"/>
                    <a:gd name="T4" fmla="*/ 0 w 810"/>
                    <a:gd name="T5" fmla="*/ 0 h 1219"/>
                    <a:gd name="T6" fmla="*/ 0 w 810"/>
                    <a:gd name="T7" fmla="*/ 0 h 1219"/>
                    <a:gd name="T8" fmla="*/ 0 w 810"/>
                    <a:gd name="T9" fmla="*/ 0 h 1219"/>
                    <a:gd name="T10" fmla="*/ 0 w 810"/>
                    <a:gd name="T11" fmla="*/ 0 h 1219"/>
                    <a:gd name="T12" fmla="*/ 0 w 810"/>
                    <a:gd name="T13" fmla="*/ 0 h 1219"/>
                    <a:gd name="T14" fmla="*/ 0 w 810"/>
                    <a:gd name="T15" fmla="*/ 0 h 1219"/>
                    <a:gd name="T16" fmla="*/ 0 w 810"/>
                    <a:gd name="T17" fmla="*/ 0 h 1219"/>
                    <a:gd name="T18" fmla="*/ 0 w 810"/>
                    <a:gd name="T19" fmla="*/ 0 h 1219"/>
                    <a:gd name="T20" fmla="*/ 0 w 810"/>
                    <a:gd name="T21" fmla="*/ 0 h 1219"/>
                    <a:gd name="T22" fmla="*/ 0 w 810"/>
                    <a:gd name="T23" fmla="*/ 0 h 1219"/>
                    <a:gd name="T24" fmla="*/ 0 w 810"/>
                    <a:gd name="T25" fmla="*/ 0 h 1219"/>
                    <a:gd name="T26" fmla="*/ 0 w 810"/>
                    <a:gd name="T27" fmla="*/ 0 h 1219"/>
                    <a:gd name="T28" fmla="*/ 0 w 810"/>
                    <a:gd name="T29" fmla="*/ 0 h 1219"/>
                    <a:gd name="T30" fmla="*/ 0 w 810"/>
                    <a:gd name="T31" fmla="*/ 0 h 1219"/>
                    <a:gd name="T32" fmla="*/ 0 w 810"/>
                    <a:gd name="T33" fmla="*/ 0 h 1219"/>
                    <a:gd name="T34" fmla="*/ 0 w 810"/>
                    <a:gd name="T35" fmla="*/ 0 h 1219"/>
                    <a:gd name="T36" fmla="*/ 0 w 810"/>
                    <a:gd name="T37" fmla="*/ 0 h 1219"/>
                    <a:gd name="T38" fmla="*/ 0 w 810"/>
                    <a:gd name="T39" fmla="*/ 0 h 1219"/>
                    <a:gd name="T40" fmla="*/ 0 w 810"/>
                    <a:gd name="T41" fmla="*/ 0 h 1219"/>
                    <a:gd name="T42" fmla="*/ 0 w 810"/>
                    <a:gd name="T43" fmla="*/ 0 h 1219"/>
                    <a:gd name="T44" fmla="*/ 0 w 810"/>
                    <a:gd name="T45" fmla="*/ 0 h 1219"/>
                    <a:gd name="T46" fmla="*/ 0 w 810"/>
                    <a:gd name="T47" fmla="*/ 0 h 1219"/>
                    <a:gd name="T48" fmla="*/ 0 w 810"/>
                    <a:gd name="T49" fmla="*/ 0 h 1219"/>
                    <a:gd name="T50" fmla="*/ 0 w 810"/>
                    <a:gd name="T51" fmla="*/ 0 h 1219"/>
                    <a:gd name="T52" fmla="*/ 0 w 810"/>
                    <a:gd name="T53" fmla="*/ 0 h 1219"/>
                    <a:gd name="T54" fmla="*/ 0 w 810"/>
                    <a:gd name="T55" fmla="*/ 0 h 1219"/>
                    <a:gd name="T56" fmla="*/ 0 w 810"/>
                    <a:gd name="T57" fmla="*/ 0 h 1219"/>
                    <a:gd name="T58" fmla="*/ 0 w 810"/>
                    <a:gd name="T59" fmla="*/ 0 h 1219"/>
                    <a:gd name="T60" fmla="*/ 0 w 810"/>
                    <a:gd name="T61" fmla="*/ 0 h 1219"/>
                    <a:gd name="T62" fmla="*/ 0 w 810"/>
                    <a:gd name="T63" fmla="*/ 0 h 1219"/>
                    <a:gd name="T64" fmla="*/ 0 w 810"/>
                    <a:gd name="T65" fmla="*/ 0 h 1219"/>
                    <a:gd name="T66" fmla="*/ 0 w 810"/>
                    <a:gd name="T67" fmla="*/ 0 h 1219"/>
                    <a:gd name="T68" fmla="*/ 0 w 810"/>
                    <a:gd name="T69" fmla="*/ 0 h 1219"/>
                    <a:gd name="T70" fmla="*/ 0 w 810"/>
                    <a:gd name="T71" fmla="*/ 0 h 1219"/>
                    <a:gd name="T72" fmla="*/ 0 w 810"/>
                    <a:gd name="T73" fmla="*/ 0 h 1219"/>
                    <a:gd name="T74" fmla="*/ 0 w 810"/>
                    <a:gd name="T75" fmla="*/ 0 h 12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0"/>
                    <a:gd name="T115" fmla="*/ 0 h 1219"/>
                    <a:gd name="T116" fmla="*/ 810 w 810"/>
                    <a:gd name="T117" fmla="*/ 1219 h 12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0" h="1219">
                      <a:moveTo>
                        <a:pt x="61" y="5"/>
                      </a:moveTo>
                      <a:lnTo>
                        <a:pt x="809" y="1175"/>
                      </a:lnTo>
                      <a:lnTo>
                        <a:pt x="810" y="1179"/>
                      </a:lnTo>
                      <a:lnTo>
                        <a:pt x="810" y="1182"/>
                      </a:lnTo>
                      <a:lnTo>
                        <a:pt x="809" y="1186"/>
                      </a:lnTo>
                      <a:lnTo>
                        <a:pt x="805" y="1191"/>
                      </a:lnTo>
                      <a:lnTo>
                        <a:pt x="802" y="1196"/>
                      </a:lnTo>
                      <a:lnTo>
                        <a:pt x="797" y="1200"/>
                      </a:lnTo>
                      <a:lnTo>
                        <a:pt x="793" y="1205"/>
                      </a:lnTo>
                      <a:lnTo>
                        <a:pt x="786" y="1209"/>
                      </a:lnTo>
                      <a:lnTo>
                        <a:pt x="780" y="1213"/>
                      </a:lnTo>
                      <a:lnTo>
                        <a:pt x="773" y="1215"/>
                      </a:lnTo>
                      <a:lnTo>
                        <a:pt x="768" y="1217"/>
                      </a:lnTo>
                      <a:lnTo>
                        <a:pt x="762" y="1218"/>
                      </a:lnTo>
                      <a:lnTo>
                        <a:pt x="756" y="1219"/>
                      </a:lnTo>
                      <a:lnTo>
                        <a:pt x="752" y="1218"/>
                      </a:lnTo>
                      <a:lnTo>
                        <a:pt x="749" y="1217"/>
                      </a:lnTo>
                      <a:lnTo>
                        <a:pt x="746" y="1215"/>
                      </a:lnTo>
                      <a:lnTo>
                        <a:pt x="2" y="44"/>
                      </a:lnTo>
                      <a:lnTo>
                        <a:pt x="0" y="40"/>
                      </a:lnTo>
                      <a:lnTo>
                        <a:pt x="0" y="37"/>
                      </a:lnTo>
                      <a:lnTo>
                        <a:pt x="1" y="32"/>
                      </a:lnTo>
                      <a:lnTo>
                        <a:pt x="4" y="28"/>
                      </a:lnTo>
                      <a:lnTo>
                        <a:pt x="7" y="23"/>
                      </a:lnTo>
                      <a:lnTo>
                        <a:pt x="12" y="17"/>
                      </a:lnTo>
                      <a:lnTo>
                        <a:pt x="17" y="14"/>
                      </a:lnTo>
                      <a:lnTo>
                        <a:pt x="23" y="10"/>
                      </a:lnTo>
                      <a:lnTo>
                        <a:pt x="29" y="6"/>
                      </a:lnTo>
                      <a:lnTo>
                        <a:pt x="34" y="4"/>
                      </a:lnTo>
                      <a:lnTo>
                        <a:pt x="41" y="2"/>
                      </a:lnTo>
                      <a:lnTo>
                        <a:pt x="47" y="0"/>
                      </a:lnTo>
                      <a:lnTo>
                        <a:pt x="51" y="0"/>
                      </a:lnTo>
                      <a:lnTo>
                        <a:pt x="56" y="2"/>
                      </a:lnTo>
                      <a:lnTo>
                        <a:pt x="59" y="3"/>
                      </a:lnTo>
                      <a:lnTo>
                        <a:pt x="61"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96" name="Freeform 402"/>
                <p:cNvSpPr>
                  <a:spLocks/>
                </p:cNvSpPr>
                <p:nvPr/>
              </p:nvSpPr>
              <p:spPr bwMode="auto">
                <a:xfrm>
                  <a:off x="4135" y="1769"/>
                  <a:ext cx="81" cy="132"/>
                </a:xfrm>
                <a:custGeom>
                  <a:avLst/>
                  <a:gdLst>
                    <a:gd name="T0" fmla="*/ 0 w 810"/>
                    <a:gd name="T1" fmla="*/ 0 h 1219"/>
                    <a:gd name="T2" fmla="*/ 0 w 810"/>
                    <a:gd name="T3" fmla="*/ 0 h 1219"/>
                    <a:gd name="T4" fmla="*/ 0 w 810"/>
                    <a:gd name="T5" fmla="*/ 0 h 1219"/>
                    <a:gd name="T6" fmla="*/ 0 w 810"/>
                    <a:gd name="T7" fmla="*/ 0 h 1219"/>
                    <a:gd name="T8" fmla="*/ 0 w 810"/>
                    <a:gd name="T9" fmla="*/ 0 h 1219"/>
                    <a:gd name="T10" fmla="*/ 0 w 810"/>
                    <a:gd name="T11" fmla="*/ 0 h 1219"/>
                    <a:gd name="T12" fmla="*/ 0 w 810"/>
                    <a:gd name="T13" fmla="*/ 0 h 1219"/>
                    <a:gd name="T14" fmla="*/ 0 w 810"/>
                    <a:gd name="T15" fmla="*/ 0 h 1219"/>
                    <a:gd name="T16" fmla="*/ 0 w 810"/>
                    <a:gd name="T17" fmla="*/ 0 h 1219"/>
                    <a:gd name="T18" fmla="*/ 0 w 810"/>
                    <a:gd name="T19" fmla="*/ 0 h 1219"/>
                    <a:gd name="T20" fmla="*/ 0 w 810"/>
                    <a:gd name="T21" fmla="*/ 0 h 1219"/>
                    <a:gd name="T22" fmla="*/ 0 w 810"/>
                    <a:gd name="T23" fmla="*/ 0 h 1219"/>
                    <a:gd name="T24" fmla="*/ 0 w 810"/>
                    <a:gd name="T25" fmla="*/ 0 h 1219"/>
                    <a:gd name="T26" fmla="*/ 0 w 810"/>
                    <a:gd name="T27" fmla="*/ 0 h 1219"/>
                    <a:gd name="T28" fmla="*/ 0 w 810"/>
                    <a:gd name="T29" fmla="*/ 0 h 1219"/>
                    <a:gd name="T30" fmla="*/ 0 w 810"/>
                    <a:gd name="T31" fmla="*/ 0 h 1219"/>
                    <a:gd name="T32" fmla="*/ 0 w 810"/>
                    <a:gd name="T33" fmla="*/ 0 h 1219"/>
                    <a:gd name="T34" fmla="*/ 0 w 810"/>
                    <a:gd name="T35" fmla="*/ 0 h 1219"/>
                    <a:gd name="T36" fmla="*/ 0 w 810"/>
                    <a:gd name="T37" fmla="*/ 0 h 1219"/>
                    <a:gd name="T38" fmla="*/ 0 w 810"/>
                    <a:gd name="T39" fmla="*/ 0 h 1219"/>
                    <a:gd name="T40" fmla="*/ 0 w 810"/>
                    <a:gd name="T41" fmla="*/ 0 h 1219"/>
                    <a:gd name="T42" fmla="*/ 0 w 810"/>
                    <a:gd name="T43" fmla="*/ 0 h 1219"/>
                    <a:gd name="T44" fmla="*/ 0 w 810"/>
                    <a:gd name="T45" fmla="*/ 0 h 1219"/>
                    <a:gd name="T46" fmla="*/ 0 w 810"/>
                    <a:gd name="T47" fmla="*/ 0 h 1219"/>
                    <a:gd name="T48" fmla="*/ 0 w 810"/>
                    <a:gd name="T49" fmla="*/ 0 h 1219"/>
                    <a:gd name="T50" fmla="*/ 0 w 810"/>
                    <a:gd name="T51" fmla="*/ 0 h 1219"/>
                    <a:gd name="T52" fmla="*/ 0 w 810"/>
                    <a:gd name="T53" fmla="*/ 0 h 1219"/>
                    <a:gd name="T54" fmla="*/ 0 w 810"/>
                    <a:gd name="T55" fmla="*/ 0 h 1219"/>
                    <a:gd name="T56" fmla="*/ 0 w 810"/>
                    <a:gd name="T57" fmla="*/ 0 h 1219"/>
                    <a:gd name="T58" fmla="*/ 0 w 810"/>
                    <a:gd name="T59" fmla="*/ 0 h 1219"/>
                    <a:gd name="T60" fmla="*/ 0 w 810"/>
                    <a:gd name="T61" fmla="*/ 0 h 1219"/>
                    <a:gd name="T62" fmla="*/ 0 w 810"/>
                    <a:gd name="T63" fmla="*/ 0 h 1219"/>
                    <a:gd name="T64" fmla="*/ 0 w 810"/>
                    <a:gd name="T65" fmla="*/ 0 h 1219"/>
                    <a:gd name="T66" fmla="*/ 0 w 810"/>
                    <a:gd name="T67" fmla="*/ 0 h 1219"/>
                    <a:gd name="T68" fmla="*/ 0 w 810"/>
                    <a:gd name="T69" fmla="*/ 0 h 1219"/>
                    <a:gd name="T70" fmla="*/ 0 w 810"/>
                    <a:gd name="T71" fmla="*/ 0 h 1219"/>
                    <a:gd name="T72" fmla="*/ 0 w 810"/>
                    <a:gd name="T73" fmla="*/ 0 h 1219"/>
                    <a:gd name="T74" fmla="*/ 0 w 810"/>
                    <a:gd name="T75" fmla="*/ 0 h 12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0"/>
                    <a:gd name="T115" fmla="*/ 0 h 1219"/>
                    <a:gd name="T116" fmla="*/ 810 w 810"/>
                    <a:gd name="T117" fmla="*/ 1219 h 12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0" h="1219">
                      <a:moveTo>
                        <a:pt x="61" y="5"/>
                      </a:moveTo>
                      <a:lnTo>
                        <a:pt x="809" y="1175"/>
                      </a:lnTo>
                      <a:lnTo>
                        <a:pt x="810" y="1179"/>
                      </a:lnTo>
                      <a:lnTo>
                        <a:pt x="810" y="1182"/>
                      </a:lnTo>
                      <a:lnTo>
                        <a:pt x="809" y="1186"/>
                      </a:lnTo>
                      <a:lnTo>
                        <a:pt x="805" y="1191"/>
                      </a:lnTo>
                      <a:lnTo>
                        <a:pt x="802" y="1196"/>
                      </a:lnTo>
                      <a:lnTo>
                        <a:pt x="797" y="1200"/>
                      </a:lnTo>
                      <a:lnTo>
                        <a:pt x="793" y="1205"/>
                      </a:lnTo>
                      <a:lnTo>
                        <a:pt x="786" y="1209"/>
                      </a:lnTo>
                      <a:lnTo>
                        <a:pt x="780" y="1213"/>
                      </a:lnTo>
                      <a:lnTo>
                        <a:pt x="773" y="1215"/>
                      </a:lnTo>
                      <a:lnTo>
                        <a:pt x="768" y="1217"/>
                      </a:lnTo>
                      <a:lnTo>
                        <a:pt x="762" y="1218"/>
                      </a:lnTo>
                      <a:lnTo>
                        <a:pt x="756" y="1219"/>
                      </a:lnTo>
                      <a:lnTo>
                        <a:pt x="752" y="1218"/>
                      </a:lnTo>
                      <a:lnTo>
                        <a:pt x="749" y="1217"/>
                      </a:lnTo>
                      <a:lnTo>
                        <a:pt x="746" y="1215"/>
                      </a:lnTo>
                      <a:lnTo>
                        <a:pt x="2" y="44"/>
                      </a:lnTo>
                      <a:lnTo>
                        <a:pt x="0" y="40"/>
                      </a:lnTo>
                      <a:lnTo>
                        <a:pt x="0" y="37"/>
                      </a:lnTo>
                      <a:lnTo>
                        <a:pt x="1" y="32"/>
                      </a:lnTo>
                      <a:lnTo>
                        <a:pt x="4" y="28"/>
                      </a:lnTo>
                      <a:lnTo>
                        <a:pt x="7" y="23"/>
                      </a:lnTo>
                      <a:lnTo>
                        <a:pt x="12" y="17"/>
                      </a:lnTo>
                      <a:lnTo>
                        <a:pt x="17" y="14"/>
                      </a:lnTo>
                      <a:lnTo>
                        <a:pt x="23" y="10"/>
                      </a:lnTo>
                      <a:lnTo>
                        <a:pt x="29" y="6"/>
                      </a:lnTo>
                      <a:lnTo>
                        <a:pt x="34" y="4"/>
                      </a:lnTo>
                      <a:lnTo>
                        <a:pt x="41" y="2"/>
                      </a:lnTo>
                      <a:lnTo>
                        <a:pt x="47" y="0"/>
                      </a:lnTo>
                      <a:lnTo>
                        <a:pt x="51" y="0"/>
                      </a:lnTo>
                      <a:lnTo>
                        <a:pt x="56" y="2"/>
                      </a:lnTo>
                      <a:lnTo>
                        <a:pt x="59" y="3"/>
                      </a:lnTo>
                      <a:lnTo>
                        <a:pt x="61"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97" name="Freeform 403"/>
                <p:cNvSpPr>
                  <a:spLocks/>
                </p:cNvSpPr>
                <p:nvPr/>
              </p:nvSpPr>
              <p:spPr bwMode="auto">
                <a:xfrm>
                  <a:off x="4210" y="1897"/>
                  <a:ext cx="6" cy="4"/>
                </a:xfrm>
                <a:custGeom>
                  <a:avLst/>
                  <a:gdLst>
                    <a:gd name="T0" fmla="*/ 0 w 65"/>
                    <a:gd name="T1" fmla="*/ 0 h 48"/>
                    <a:gd name="T2" fmla="*/ 0 w 65"/>
                    <a:gd name="T3" fmla="*/ 0 h 48"/>
                    <a:gd name="T4" fmla="*/ 0 w 65"/>
                    <a:gd name="T5" fmla="*/ 0 h 48"/>
                    <a:gd name="T6" fmla="*/ 0 w 65"/>
                    <a:gd name="T7" fmla="*/ 0 h 48"/>
                    <a:gd name="T8" fmla="*/ 0 w 65"/>
                    <a:gd name="T9" fmla="*/ 0 h 48"/>
                    <a:gd name="T10" fmla="*/ 0 w 65"/>
                    <a:gd name="T11" fmla="*/ 0 h 48"/>
                    <a:gd name="T12" fmla="*/ 0 w 65"/>
                    <a:gd name="T13" fmla="*/ 0 h 48"/>
                    <a:gd name="T14" fmla="*/ 0 w 65"/>
                    <a:gd name="T15" fmla="*/ 0 h 48"/>
                    <a:gd name="T16" fmla="*/ 0 w 65"/>
                    <a:gd name="T17" fmla="*/ 0 h 48"/>
                    <a:gd name="T18" fmla="*/ 0 w 65"/>
                    <a:gd name="T19" fmla="*/ 0 h 48"/>
                    <a:gd name="T20" fmla="*/ 0 w 65"/>
                    <a:gd name="T21" fmla="*/ 0 h 48"/>
                    <a:gd name="T22" fmla="*/ 0 w 65"/>
                    <a:gd name="T23" fmla="*/ 0 h 48"/>
                    <a:gd name="T24" fmla="*/ 0 w 65"/>
                    <a:gd name="T25" fmla="*/ 0 h 48"/>
                    <a:gd name="T26" fmla="*/ 0 w 65"/>
                    <a:gd name="T27" fmla="*/ 0 h 48"/>
                    <a:gd name="T28" fmla="*/ 0 w 65"/>
                    <a:gd name="T29" fmla="*/ 0 h 48"/>
                    <a:gd name="T30" fmla="*/ 0 w 65"/>
                    <a:gd name="T31" fmla="*/ 0 h 48"/>
                    <a:gd name="T32" fmla="*/ 0 w 65"/>
                    <a:gd name="T33" fmla="*/ 0 h 48"/>
                    <a:gd name="T34" fmla="*/ 0 w 65"/>
                    <a:gd name="T35" fmla="*/ 0 h 48"/>
                    <a:gd name="T36" fmla="*/ 0 w 65"/>
                    <a:gd name="T37" fmla="*/ 0 h 48"/>
                    <a:gd name="T38" fmla="*/ 0 w 65"/>
                    <a:gd name="T39" fmla="*/ 0 h 48"/>
                    <a:gd name="T40" fmla="*/ 0 w 65"/>
                    <a:gd name="T41" fmla="*/ 0 h 48"/>
                    <a:gd name="T42" fmla="*/ 0 w 65"/>
                    <a:gd name="T43" fmla="*/ 0 h 48"/>
                    <a:gd name="T44" fmla="*/ 0 w 65"/>
                    <a:gd name="T45" fmla="*/ 0 h 48"/>
                    <a:gd name="T46" fmla="*/ 0 w 65"/>
                    <a:gd name="T47" fmla="*/ 0 h 48"/>
                    <a:gd name="T48" fmla="*/ 0 w 65"/>
                    <a:gd name="T49" fmla="*/ 0 h 48"/>
                    <a:gd name="T50" fmla="*/ 0 w 65"/>
                    <a:gd name="T51" fmla="*/ 0 h 48"/>
                    <a:gd name="T52" fmla="*/ 0 w 65"/>
                    <a:gd name="T53" fmla="*/ 0 h 48"/>
                    <a:gd name="T54" fmla="*/ 0 w 65"/>
                    <a:gd name="T55" fmla="*/ 0 h 48"/>
                    <a:gd name="T56" fmla="*/ 0 w 65"/>
                    <a:gd name="T57" fmla="*/ 0 h 48"/>
                    <a:gd name="T58" fmla="*/ 0 w 65"/>
                    <a:gd name="T59" fmla="*/ 0 h 48"/>
                    <a:gd name="T60" fmla="*/ 0 w 65"/>
                    <a:gd name="T61" fmla="*/ 0 h 48"/>
                    <a:gd name="T62" fmla="*/ 0 w 65"/>
                    <a:gd name="T63" fmla="*/ 0 h 48"/>
                    <a:gd name="T64" fmla="*/ 0 w 65"/>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8"/>
                    <a:gd name="T101" fmla="*/ 65 w 65"/>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8">
                      <a:moveTo>
                        <a:pt x="24" y="11"/>
                      </a:moveTo>
                      <a:lnTo>
                        <a:pt x="30" y="6"/>
                      </a:lnTo>
                      <a:lnTo>
                        <a:pt x="36" y="4"/>
                      </a:lnTo>
                      <a:lnTo>
                        <a:pt x="42" y="2"/>
                      </a:lnTo>
                      <a:lnTo>
                        <a:pt x="49" y="1"/>
                      </a:lnTo>
                      <a:lnTo>
                        <a:pt x="53" y="0"/>
                      </a:lnTo>
                      <a:lnTo>
                        <a:pt x="58" y="1"/>
                      </a:lnTo>
                      <a:lnTo>
                        <a:pt x="61" y="2"/>
                      </a:lnTo>
                      <a:lnTo>
                        <a:pt x="64" y="4"/>
                      </a:lnTo>
                      <a:lnTo>
                        <a:pt x="65" y="8"/>
                      </a:lnTo>
                      <a:lnTo>
                        <a:pt x="65" y="11"/>
                      </a:lnTo>
                      <a:lnTo>
                        <a:pt x="64" y="15"/>
                      </a:lnTo>
                      <a:lnTo>
                        <a:pt x="60" y="20"/>
                      </a:lnTo>
                      <a:lnTo>
                        <a:pt x="57" y="25"/>
                      </a:lnTo>
                      <a:lnTo>
                        <a:pt x="52" y="29"/>
                      </a:lnTo>
                      <a:lnTo>
                        <a:pt x="48" y="34"/>
                      </a:lnTo>
                      <a:lnTo>
                        <a:pt x="41" y="38"/>
                      </a:lnTo>
                      <a:lnTo>
                        <a:pt x="35" y="42"/>
                      </a:lnTo>
                      <a:lnTo>
                        <a:pt x="28" y="44"/>
                      </a:lnTo>
                      <a:lnTo>
                        <a:pt x="23" y="46"/>
                      </a:lnTo>
                      <a:lnTo>
                        <a:pt x="17" y="47"/>
                      </a:lnTo>
                      <a:lnTo>
                        <a:pt x="11" y="48"/>
                      </a:lnTo>
                      <a:lnTo>
                        <a:pt x="7" y="47"/>
                      </a:lnTo>
                      <a:lnTo>
                        <a:pt x="4" y="46"/>
                      </a:lnTo>
                      <a:lnTo>
                        <a:pt x="1" y="44"/>
                      </a:lnTo>
                      <a:lnTo>
                        <a:pt x="0" y="40"/>
                      </a:lnTo>
                      <a:lnTo>
                        <a:pt x="0" y="37"/>
                      </a:lnTo>
                      <a:lnTo>
                        <a:pt x="2" y="32"/>
                      </a:lnTo>
                      <a:lnTo>
                        <a:pt x="5" y="28"/>
                      </a:lnTo>
                      <a:lnTo>
                        <a:pt x="8" y="23"/>
                      </a:lnTo>
                      <a:lnTo>
                        <a:pt x="13" y="19"/>
                      </a:lnTo>
                      <a:lnTo>
                        <a:pt x="18" y="14"/>
                      </a:lnTo>
                      <a:lnTo>
                        <a:pt x="24" y="1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698" name="Freeform 404"/>
                <p:cNvSpPr>
                  <a:spLocks/>
                </p:cNvSpPr>
                <p:nvPr/>
              </p:nvSpPr>
              <p:spPr bwMode="auto">
                <a:xfrm>
                  <a:off x="4210" y="1897"/>
                  <a:ext cx="6" cy="4"/>
                </a:xfrm>
                <a:custGeom>
                  <a:avLst/>
                  <a:gdLst>
                    <a:gd name="T0" fmla="*/ 0 w 65"/>
                    <a:gd name="T1" fmla="*/ 0 h 48"/>
                    <a:gd name="T2" fmla="*/ 0 w 65"/>
                    <a:gd name="T3" fmla="*/ 0 h 48"/>
                    <a:gd name="T4" fmla="*/ 0 w 65"/>
                    <a:gd name="T5" fmla="*/ 0 h 48"/>
                    <a:gd name="T6" fmla="*/ 0 w 65"/>
                    <a:gd name="T7" fmla="*/ 0 h 48"/>
                    <a:gd name="T8" fmla="*/ 0 w 65"/>
                    <a:gd name="T9" fmla="*/ 0 h 48"/>
                    <a:gd name="T10" fmla="*/ 0 w 65"/>
                    <a:gd name="T11" fmla="*/ 0 h 48"/>
                    <a:gd name="T12" fmla="*/ 0 w 65"/>
                    <a:gd name="T13" fmla="*/ 0 h 48"/>
                    <a:gd name="T14" fmla="*/ 0 w 65"/>
                    <a:gd name="T15" fmla="*/ 0 h 48"/>
                    <a:gd name="T16" fmla="*/ 0 w 65"/>
                    <a:gd name="T17" fmla="*/ 0 h 48"/>
                    <a:gd name="T18" fmla="*/ 0 w 65"/>
                    <a:gd name="T19" fmla="*/ 0 h 48"/>
                    <a:gd name="T20" fmla="*/ 0 w 65"/>
                    <a:gd name="T21" fmla="*/ 0 h 48"/>
                    <a:gd name="T22" fmla="*/ 0 w 65"/>
                    <a:gd name="T23" fmla="*/ 0 h 48"/>
                    <a:gd name="T24" fmla="*/ 0 w 65"/>
                    <a:gd name="T25" fmla="*/ 0 h 48"/>
                    <a:gd name="T26" fmla="*/ 0 w 65"/>
                    <a:gd name="T27" fmla="*/ 0 h 48"/>
                    <a:gd name="T28" fmla="*/ 0 w 65"/>
                    <a:gd name="T29" fmla="*/ 0 h 48"/>
                    <a:gd name="T30" fmla="*/ 0 w 65"/>
                    <a:gd name="T31" fmla="*/ 0 h 48"/>
                    <a:gd name="T32" fmla="*/ 0 w 65"/>
                    <a:gd name="T33" fmla="*/ 0 h 48"/>
                    <a:gd name="T34" fmla="*/ 0 w 65"/>
                    <a:gd name="T35" fmla="*/ 0 h 48"/>
                    <a:gd name="T36" fmla="*/ 0 w 65"/>
                    <a:gd name="T37" fmla="*/ 0 h 48"/>
                    <a:gd name="T38" fmla="*/ 0 w 65"/>
                    <a:gd name="T39" fmla="*/ 0 h 48"/>
                    <a:gd name="T40" fmla="*/ 0 w 65"/>
                    <a:gd name="T41" fmla="*/ 0 h 48"/>
                    <a:gd name="T42" fmla="*/ 0 w 65"/>
                    <a:gd name="T43" fmla="*/ 0 h 48"/>
                    <a:gd name="T44" fmla="*/ 0 w 65"/>
                    <a:gd name="T45" fmla="*/ 0 h 48"/>
                    <a:gd name="T46" fmla="*/ 0 w 65"/>
                    <a:gd name="T47" fmla="*/ 0 h 48"/>
                    <a:gd name="T48" fmla="*/ 0 w 65"/>
                    <a:gd name="T49" fmla="*/ 0 h 48"/>
                    <a:gd name="T50" fmla="*/ 0 w 65"/>
                    <a:gd name="T51" fmla="*/ 0 h 48"/>
                    <a:gd name="T52" fmla="*/ 0 w 65"/>
                    <a:gd name="T53" fmla="*/ 0 h 48"/>
                    <a:gd name="T54" fmla="*/ 0 w 65"/>
                    <a:gd name="T55" fmla="*/ 0 h 48"/>
                    <a:gd name="T56" fmla="*/ 0 w 65"/>
                    <a:gd name="T57" fmla="*/ 0 h 48"/>
                    <a:gd name="T58" fmla="*/ 0 w 65"/>
                    <a:gd name="T59" fmla="*/ 0 h 48"/>
                    <a:gd name="T60" fmla="*/ 0 w 65"/>
                    <a:gd name="T61" fmla="*/ 0 h 48"/>
                    <a:gd name="T62" fmla="*/ 0 w 65"/>
                    <a:gd name="T63" fmla="*/ 0 h 48"/>
                    <a:gd name="T64" fmla="*/ 0 w 65"/>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48"/>
                    <a:gd name="T101" fmla="*/ 65 w 65"/>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48">
                      <a:moveTo>
                        <a:pt x="24" y="11"/>
                      </a:moveTo>
                      <a:lnTo>
                        <a:pt x="30" y="6"/>
                      </a:lnTo>
                      <a:lnTo>
                        <a:pt x="36" y="4"/>
                      </a:lnTo>
                      <a:lnTo>
                        <a:pt x="42" y="2"/>
                      </a:lnTo>
                      <a:lnTo>
                        <a:pt x="49" y="1"/>
                      </a:lnTo>
                      <a:lnTo>
                        <a:pt x="53" y="0"/>
                      </a:lnTo>
                      <a:lnTo>
                        <a:pt x="58" y="1"/>
                      </a:lnTo>
                      <a:lnTo>
                        <a:pt x="61" y="2"/>
                      </a:lnTo>
                      <a:lnTo>
                        <a:pt x="64" y="4"/>
                      </a:lnTo>
                      <a:lnTo>
                        <a:pt x="65" y="8"/>
                      </a:lnTo>
                      <a:lnTo>
                        <a:pt x="65" y="11"/>
                      </a:lnTo>
                      <a:lnTo>
                        <a:pt x="64" y="15"/>
                      </a:lnTo>
                      <a:lnTo>
                        <a:pt x="60" y="20"/>
                      </a:lnTo>
                      <a:lnTo>
                        <a:pt x="57" y="25"/>
                      </a:lnTo>
                      <a:lnTo>
                        <a:pt x="52" y="29"/>
                      </a:lnTo>
                      <a:lnTo>
                        <a:pt x="48" y="34"/>
                      </a:lnTo>
                      <a:lnTo>
                        <a:pt x="41" y="38"/>
                      </a:lnTo>
                      <a:lnTo>
                        <a:pt x="35" y="42"/>
                      </a:lnTo>
                      <a:lnTo>
                        <a:pt x="28" y="44"/>
                      </a:lnTo>
                      <a:lnTo>
                        <a:pt x="23" y="46"/>
                      </a:lnTo>
                      <a:lnTo>
                        <a:pt x="17" y="47"/>
                      </a:lnTo>
                      <a:lnTo>
                        <a:pt x="11" y="48"/>
                      </a:lnTo>
                      <a:lnTo>
                        <a:pt x="7" y="47"/>
                      </a:lnTo>
                      <a:lnTo>
                        <a:pt x="4" y="46"/>
                      </a:lnTo>
                      <a:lnTo>
                        <a:pt x="1" y="44"/>
                      </a:lnTo>
                      <a:lnTo>
                        <a:pt x="0" y="40"/>
                      </a:lnTo>
                      <a:lnTo>
                        <a:pt x="0" y="37"/>
                      </a:lnTo>
                      <a:lnTo>
                        <a:pt x="2" y="32"/>
                      </a:lnTo>
                      <a:lnTo>
                        <a:pt x="5" y="28"/>
                      </a:lnTo>
                      <a:lnTo>
                        <a:pt x="8" y="23"/>
                      </a:lnTo>
                      <a:lnTo>
                        <a:pt x="13" y="19"/>
                      </a:lnTo>
                      <a:lnTo>
                        <a:pt x="18" y="14"/>
                      </a:lnTo>
                      <a:lnTo>
                        <a:pt x="24"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699" name="Freeform 405"/>
                <p:cNvSpPr>
                  <a:spLocks/>
                </p:cNvSpPr>
                <p:nvPr/>
              </p:nvSpPr>
              <p:spPr bwMode="auto">
                <a:xfrm>
                  <a:off x="3198" y="1212"/>
                  <a:ext cx="50" cy="114"/>
                </a:xfrm>
                <a:custGeom>
                  <a:avLst/>
                  <a:gdLst>
                    <a:gd name="T0" fmla="*/ 0 w 498"/>
                    <a:gd name="T1" fmla="*/ 0 h 1043"/>
                    <a:gd name="T2" fmla="*/ 0 w 498"/>
                    <a:gd name="T3" fmla="*/ 0 h 1043"/>
                    <a:gd name="T4" fmla="*/ 0 w 498"/>
                    <a:gd name="T5" fmla="*/ 0 h 1043"/>
                    <a:gd name="T6" fmla="*/ 0 w 498"/>
                    <a:gd name="T7" fmla="*/ 0 h 1043"/>
                    <a:gd name="T8" fmla="*/ 0 w 498"/>
                    <a:gd name="T9" fmla="*/ 0 h 1043"/>
                    <a:gd name="T10" fmla="*/ 0 w 498"/>
                    <a:gd name="T11" fmla="*/ 0 h 1043"/>
                    <a:gd name="T12" fmla="*/ 0 w 498"/>
                    <a:gd name="T13" fmla="*/ 0 h 1043"/>
                    <a:gd name="T14" fmla="*/ 0 w 498"/>
                    <a:gd name="T15" fmla="*/ 0 h 1043"/>
                    <a:gd name="T16" fmla="*/ 0 w 498"/>
                    <a:gd name="T17" fmla="*/ 0 h 1043"/>
                    <a:gd name="T18" fmla="*/ 0 w 498"/>
                    <a:gd name="T19" fmla="*/ 0 h 1043"/>
                    <a:gd name="T20" fmla="*/ 0 w 498"/>
                    <a:gd name="T21" fmla="*/ 0 h 1043"/>
                    <a:gd name="T22" fmla="*/ 0 w 498"/>
                    <a:gd name="T23" fmla="*/ 0 h 1043"/>
                    <a:gd name="T24" fmla="*/ 0 w 498"/>
                    <a:gd name="T25" fmla="*/ 0 h 1043"/>
                    <a:gd name="T26" fmla="*/ 0 w 498"/>
                    <a:gd name="T27" fmla="*/ 0 h 1043"/>
                    <a:gd name="T28" fmla="*/ 0 w 498"/>
                    <a:gd name="T29" fmla="*/ 0 h 1043"/>
                    <a:gd name="T30" fmla="*/ 0 w 498"/>
                    <a:gd name="T31" fmla="*/ 0 h 1043"/>
                    <a:gd name="T32" fmla="*/ 0 w 498"/>
                    <a:gd name="T33" fmla="*/ 0 h 1043"/>
                    <a:gd name="T34" fmla="*/ 0 w 498"/>
                    <a:gd name="T35" fmla="*/ 0 h 1043"/>
                    <a:gd name="T36" fmla="*/ 0 w 498"/>
                    <a:gd name="T37" fmla="*/ 0 h 1043"/>
                    <a:gd name="T38" fmla="*/ 0 w 498"/>
                    <a:gd name="T39" fmla="*/ 0 h 1043"/>
                    <a:gd name="T40" fmla="*/ 0 w 498"/>
                    <a:gd name="T41" fmla="*/ 0 h 1043"/>
                    <a:gd name="T42" fmla="*/ 0 w 498"/>
                    <a:gd name="T43" fmla="*/ 0 h 10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8"/>
                    <a:gd name="T67" fmla="*/ 0 h 1043"/>
                    <a:gd name="T68" fmla="*/ 498 w 498"/>
                    <a:gd name="T69" fmla="*/ 1043 h 10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8" h="1043">
                      <a:moveTo>
                        <a:pt x="67" y="14"/>
                      </a:moveTo>
                      <a:lnTo>
                        <a:pt x="498" y="1014"/>
                      </a:lnTo>
                      <a:lnTo>
                        <a:pt x="429" y="1043"/>
                      </a:lnTo>
                      <a:lnTo>
                        <a:pt x="1" y="42"/>
                      </a:lnTo>
                      <a:lnTo>
                        <a:pt x="0" y="37"/>
                      </a:lnTo>
                      <a:lnTo>
                        <a:pt x="0" y="32"/>
                      </a:lnTo>
                      <a:lnTo>
                        <a:pt x="1" y="26"/>
                      </a:lnTo>
                      <a:lnTo>
                        <a:pt x="3" y="21"/>
                      </a:lnTo>
                      <a:lnTo>
                        <a:pt x="7" y="16"/>
                      </a:lnTo>
                      <a:lnTo>
                        <a:pt x="11" y="10"/>
                      </a:lnTo>
                      <a:lnTo>
                        <a:pt x="17" y="7"/>
                      </a:lnTo>
                      <a:lnTo>
                        <a:pt x="24" y="4"/>
                      </a:lnTo>
                      <a:lnTo>
                        <a:pt x="29" y="1"/>
                      </a:lnTo>
                      <a:lnTo>
                        <a:pt x="36" y="0"/>
                      </a:lnTo>
                      <a:lnTo>
                        <a:pt x="43" y="0"/>
                      </a:lnTo>
                      <a:lnTo>
                        <a:pt x="50" y="1"/>
                      </a:lnTo>
                      <a:lnTo>
                        <a:pt x="55" y="3"/>
                      </a:lnTo>
                      <a:lnTo>
                        <a:pt x="60" y="6"/>
                      </a:lnTo>
                      <a:lnTo>
                        <a:pt x="63" y="9"/>
                      </a:lnTo>
                      <a:lnTo>
                        <a:pt x="67" y="14"/>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00" name="Freeform 406"/>
                <p:cNvSpPr>
                  <a:spLocks/>
                </p:cNvSpPr>
                <p:nvPr/>
              </p:nvSpPr>
              <p:spPr bwMode="auto">
                <a:xfrm>
                  <a:off x="3198" y="1212"/>
                  <a:ext cx="50" cy="114"/>
                </a:xfrm>
                <a:custGeom>
                  <a:avLst/>
                  <a:gdLst>
                    <a:gd name="T0" fmla="*/ 0 w 498"/>
                    <a:gd name="T1" fmla="*/ 0 h 1043"/>
                    <a:gd name="T2" fmla="*/ 0 w 498"/>
                    <a:gd name="T3" fmla="*/ 0 h 1043"/>
                    <a:gd name="T4" fmla="*/ 0 w 498"/>
                    <a:gd name="T5" fmla="*/ 0 h 1043"/>
                    <a:gd name="T6" fmla="*/ 0 w 498"/>
                    <a:gd name="T7" fmla="*/ 0 h 1043"/>
                    <a:gd name="T8" fmla="*/ 0 w 498"/>
                    <a:gd name="T9" fmla="*/ 0 h 1043"/>
                    <a:gd name="T10" fmla="*/ 0 w 498"/>
                    <a:gd name="T11" fmla="*/ 0 h 1043"/>
                    <a:gd name="T12" fmla="*/ 0 w 498"/>
                    <a:gd name="T13" fmla="*/ 0 h 1043"/>
                    <a:gd name="T14" fmla="*/ 0 w 498"/>
                    <a:gd name="T15" fmla="*/ 0 h 1043"/>
                    <a:gd name="T16" fmla="*/ 0 w 498"/>
                    <a:gd name="T17" fmla="*/ 0 h 1043"/>
                    <a:gd name="T18" fmla="*/ 0 w 498"/>
                    <a:gd name="T19" fmla="*/ 0 h 1043"/>
                    <a:gd name="T20" fmla="*/ 0 w 498"/>
                    <a:gd name="T21" fmla="*/ 0 h 1043"/>
                    <a:gd name="T22" fmla="*/ 0 w 498"/>
                    <a:gd name="T23" fmla="*/ 0 h 1043"/>
                    <a:gd name="T24" fmla="*/ 0 w 498"/>
                    <a:gd name="T25" fmla="*/ 0 h 1043"/>
                    <a:gd name="T26" fmla="*/ 0 w 498"/>
                    <a:gd name="T27" fmla="*/ 0 h 1043"/>
                    <a:gd name="T28" fmla="*/ 0 w 498"/>
                    <a:gd name="T29" fmla="*/ 0 h 1043"/>
                    <a:gd name="T30" fmla="*/ 0 w 498"/>
                    <a:gd name="T31" fmla="*/ 0 h 1043"/>
                    <a:gd name="T32" fmla="*/ 0 w 498"/>
                    <a:gd name="T33" fmla="*/ 0 h 1043"/>
                    <a:gd name="T34" fmla="*/ 0 w 498"/>
                    <a:gd name="T35" fmla="*/ 0 h 1043"/>
                    <a:gd name="T36" fmla="*/ 0 w 498"/>
                    <a:gd name="T37" fmla="*/ 0 h 1043"/>
                    <a:gd name="T38" fmla="*/ 0 w 498"/>
                    <a:gd name="T39" fmla="*/ 0 h 1043"/>
                    <a:gd name="T40" fmla="*/ 0 w 498"/>
                    <a:gd name="T41" fmla="*/ 0 h 1043"/>
                    <a:gd name="T42" fmla="*/ 0 w 498"/>
                    <a:gd name="T43" fmla="*/ 0 h 10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8"/>
                    <a:gd name="T67" fmla="*/ 0 h 1043"/>
                    <a:gd name="T68" fmla="*/ 498 w 498"/>
                    <a:gd name="T69" fmla="*/ 1043 h 10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8" h="1043">
                      <a:moveTo>
                        <a:pt x="67" y="14"/>
                      </a:moveTo>
                      <a:lnTo>
                        <a:pt x="498" y="1014"/>
                      </a:lnTo>
                      <a:lnTo>
                        <a:pt x="429" y="1043"/>
                      </a:lnTo>
                      <a:lnTo>
                        <a:pt x="1" y="42"/>
                      </a:lnTo>
                      <a:lnTo>
                        <a:pt x="0" y="37"/>
                      </a:lnTo>
                      <a:lnTo>
                        <a:pt x="0" y="32"/>
                      </a:lnTo>
                      <a:lnTo>
                        <a:pt x="1" y="26"/>
                      </a:lnTo>
                      <a:lnTo>
                        <a:pt x="3" y="21"/>
                      </a:lnTo>
                      <a:lnTo>
                        <a:pt x="7" y="16"/>
                      </a:lnTo>
                      <a:lnTo>
                        <a:pt x="11" y="10"/>
                      </a:lnTo>
                      <a:lnTo>
                        <a:pt x="17" y="7"/>
                      </a:lnTo>
                      <a:lnTo>
                        <a:pt x="24" y="4"/>
                      </a:lnTo>
                      <a:lnTo>
                        <a:pt x="29" y="1"/>
                      </a:lnTo>
                      <a:lnTo>
                        <a:pt x="36" y="0"/>
                      </a:lnTo>
                      <a:lnTo>
                        <a:pt x="43" y="0"/>
                      </a:lnTo>
                      <a:lnTo>
                        <a:pt x="50" y="1"/>
                      </a:lnTo>
                      <a:lnTo>
                        <a:pt x="55" y="3"/>
                      </a:lnTo>
                      <a:lnTo>
                        <a:pt x="60" y="6"/>
                      </a:lnTo>
                      <a:lnTo>
                        <a:pt x="63" y="9"/>
                      </a:lnTo>
                      <a:lnTo>
                        <a:pt x="67" y="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1" name="Freeform 407"/>
                <p:cNvSpPr>
                  <a:spLocks/>
                </p:cNvSpPr>
                <p:nvPr/>
              </p:nvSpPr>
              <p:spPr bwMode="auto">
                <a:xfrm>
                  <a:off x="3356" y="1798"/>
                  <a:ext cx="55" cy="134"/>
                </a:xfrm>
                <a:custGeom>
                  <a:avLst/>
                  <a:gdLst>
                    <a:gd name="T0" fmla="*/ 0 w 549"/>
                    <a:gd name="T1" fmla="*/ 0 h 1225"/>
                    <a:gd name="T2" fmla="*/ 0 w 549"/>
                    <a:gd name="T3" fmla="*/ 0 h 1225"/>
                    <a:gd name="T4" fmla="*/ 0 w 549"/>
                    <a:gd name="T5" fmla="*/ 0 h 1225"/>
                    <a:gd name="T6" fmla="*/ 0 w 549"/>
                    <a:gd name="T7" fmla="*/ 0 h 1225"/>
                    <a:gd name="T8" fmla="*/ 0 w 549"/>
                    <a:gd name="T9" fmla="*/ 0 h 1225"/>
                    <a:gd name="T10" fmla="*/ 0 w 549"/>
                    <a:gd name="T11" fmla="*/ 0 h 1225"/>
                    <a:gd name="T12" fmla="*/ 0 w 549"/>
                    <a:gd name="T13" fmla="*/ 0 h 1225"/>
                    <a:gd name="T14" fmla="*/ 0 w 549"/>
                    <a:gd name="T15" fmla="*/ 0 h 1225"/>
                    <a:gd name="T16" fmla="*/ 0 w 549"/>
                    <a:gd name="T17" fmla="*/ 0 h 1225"/>
                    <a:gd name="T18" fmla="*/ 0 w 549"/>
                    <a:gd name="T19" fmla="*/ 0 h 1225"/>
                    <a:gd name="T20" fmla="*/ 0 w 549"/>
                    <a:gd name="T21" fmla="*/ 0 h 1225"/>
                    <a:gd name="T22" fmla="*/ 0 w 549"/>
                    <a:gd name="T23" fmla="*/ 0 h 1225"/>
                    <a:gd name="T24" fmla="*/ 0 w 549"/>
                    <a:gd name="T25" fmla="*/ 0 h 1225"/>
                    <a:gd name="T26" fmla="*/ 0 w 549"/>
                    <a:gd name="T27" fmla="*/ 0 h 1225"/>
                    <a:gd name="T28" fmla="*/ 0 w 549"/>
                    <a:gd name="T29" fmla="*/ 0 h 1225"/>
                    <a:gd name="T30" fmla="*/ 0 w 549"/>
                    <a:gd name="T31" fmla="*/ 0 h 1225"/>
                    <a:gd name="T32" fmla="*/ 0 w 549"/>
                    <a:gd name="T33" fmla="*/ 0 h 1225"/>
                    <a:gd name="T34" fmla="*/ 0 w 549"/>
                    <a:gd name="T35" fmla="*/ 0 h 1225"/>
                    <a:gd name="T36" fmla="*/ 0 w 549"/>
                    <a:gd name="T37" fmla="*/ 0 h 1225"/>
                    <a:gd name="T38" fmla="*/ 0 w 549"/>
                    <a:gd name="T39" fmla="*/ 0 h 1225"/>
                    <a:gd name="T40" fmla="*/ 0 w 549"/>
                    <a:gd name="T41" fmla="*/ 0 h 1225"/>
                    <a:gd name="T42" fmla="*/ 0 w 549"/>
                    <a:gd name="T43" fmla="*/ 0 h 1225"/>
                    <a:gd name="T44" fmla="*/ 0 w 549"/>
                    <a:gd name="T45" fmla="*/ 0 h 1225"/>
                    <a:gd name="T46" fmla="*/ 0 w 549"/>
                    <a:gd name="T47" fmla="*/ 0 h 1225"/>
                    <a:gd name="T48" fmla="*/ 0 w 549"/>
                    <a:gd name="T49" fmla="*/ 0 h 1225"/>
                    <a:gd name="T50" fmla="*/ 0 w 549"/>
                    <a:gd name="T51" fmla="*/ 0 h 1225"/>
                    <a:gd name="T52" fmla="*/ 0 w 549"/>
                    <a:gd name="T53" fmla="*/ 0 h 1225"/>
                    <a:gd name="T54" fmla="*/ 0 w 549"/>
                    <a:gd name="T55" fmla="*/ 0 h 1225"/>
                    <a:gd name="T56" fmla="*/ 0 w 549"/>
                    <a:gd name="T57" fmla="*/ 0 h 1225"/>
                    <a:gd name="T58" fmla="*/ 0 w 549"/>
                    <a:gd name="T59" fmla="*/ 0 h 1225"/>
                    <a:gd name="T60" fmla="*/ 0 w 549"/>
                    <a:gd name="T61" fmla="*/ 0 h 1225"/>
                    <a:gd name="T62" fmla="*/ 0 w 549"/>
                    <a:gd name="T63" fmla="*/ 0 h 1225"/>
                    <a:gd name="T64" fmla="*/ 0 w 549"/>
                    <a:gd name="T65" fmla="*/ 0 h 1225"/>
                    <a:gd name="T66" fmla="*/ 0 w 549"/>
                    <a:gd name="T67" fmla="*/ 0 h 1225"/>
                    <a:gd name="T68" fmla="*/ 0 w 549"/>
                    <a:gd name="T69" fmla="*/ 0 h 1225"/>
                    <a:gd name="T70" fmla="*/ 0 w 549"/>
                    <a:gd name="T71" fmla="*/ 0 h 1225"/>
                    <a:gd name="T72" fmla="*/ 0 w 549"/>
                    <a:gd name="T73" fmla="*/ 0 h 1225"/>
                    <a:gd name="T74" fmla="*/ 0 w 549"/>
                    <a:gd name="T75" fmla="*/ 0 h 12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9"/>
                    <a:gd name="T115" fmla="*/ 0 h 1225"/>
                    <a:gd name="T116" fmla="*/ 549 w 549"/>
                    <a:gd name="T117" fmla="*/ 1225 h 12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9" h="1225">
                      <a:moveTo>
                        <a:pt x="65" y="11"/>
                      </a:moveTo>
                      <a:lnTo>
                        <a:pt x="548" y="1188"/>
                      </a:lnTo>
                      <a:lnTo>
                        <a:pt x="549" y="1192"/>
                      </a:lnTo>
                      <a:lnTo>
                        <a:pt x="548" y="1197"/>
                      </a:lnTo>
                      <a:lnTo>
                        <a:pt x="547" y="1201"/>
                      </a:lnTo>
                      <a:lnTo>
                        <a:pt x="544" y="1206"/>
                      </a:lnTo>
                      <a:lnTo>
                        <a:pt x="539" y="1210"/>
                      </a:lnTo>
                      <a:lnTo>
                        <a:pt x="535" y="1214"/>
                      </a:lnTo>
                      <a:lnTo>
                        <a:pt x="529" y="1217"/>
                      </a:lnTo>
                      <a:lnTo>
                        <a:pt x="522" y="1220"/>
                      </a:lnTo>
                      <a:lnTo>
                        <a:pt x="515" y="1223"/>
                      </a:lnTo>
                      <a:lnTo>
                        <a:pt x="509" y="1225"/>
                      </a:lnTo>
                      <a:lnTo>
                        <a:pt x="502" y="1225"/>
                      </a:lnTo>
                      <a:lnTo>
                        <a:pt x="496" y="1225"/>
                      </a:lnTo>
                      <a:lnTo>
                        <a:pt x="490" y="1224"/>
                      </a:lnTo>
                      <a:lnTo>
                        <a:pt x="486" y="1222"/>
                      </a:lnTo>
                      <a:lnTo>
                        <a:pt x="483" y="1219"/>
                      </a:lnTo>
                      <a:lnTo>
                        <a:pt x="480" y="1216"/>
                      </a:lnTo>
                      <a:lnTo>
                        <a:pt x="1" y="38"/>
                      </a:lnTo>
                      <a:lnTo>
                        <a:pt x="0" y="33"/>
                      </a:lnTo>
                      <a:lnTo>
                        <a:pt x="0" y="30"/>
                      </a:lnTo>
                      <a:lnTo>
                        <a:pt x="2" y="25"/>
                      </a:lnTo>
                      <a:lnTo>
                        <a:pt x="4" y="20"/>
                      </a:lnTo>
                      <a:lnTo>
                        <a:pt x="9" y="16"/>
                      </a:lnTo>
                      <a:lnTo>
                        <a:pt x="13" y="12"/>
                      </a:lnTo>
                      <a:lnTo>
                        <a:pt x="19" y="8"/>
                      </a:lnTo>
                      <a:lnTo>
                        <a:pt x="26" y="5"/>
                      </a:lnTo>
                      <a:lnTo>
                        <a:pt x="31" y="3"/>
                      </a:lnTo>
                      <a:lnTo>
                        <a:pt x="38" y="2"/>
                      </a:lnTo>
                      <a:lnTo>
                        <a:pt x="45" y="0"/>
                      </a:lnTo>
                      <a:lnTo>
                        <a:pt x="51" y="2"/>
                      </a:lnTo>
                      <a:lnTo>
                        <a:pt x="56" y="3"/>
                      </a:lnTo>
                      <a:lnTo>
                        <a:pt x="60" y="5"/>
                      </a:lnTo>
                      <a:lnTo>
                        <a:pt x="63" y="7"/>
                      </a:lnTo>
                      <a:lnTo>
                        <a:pt x="65" y="1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2" name="Freeform 408"/>
                <p:cNvSpPr>
                  <a:spLocks/>
                </p:cNvSpPr>
                <p:nvPr/>
              </p:nvSpPr>
              <p:spPr bwMode="auto">
                <a:xfrm>
                  <a:off x="3356" y="1798"/>
                  <a:ext cx="55" cy="134"/>
                </a:xfrm>
                <a:custGeom>
                  <a:avLst/>
                  <a:gdLst>
                    <a:gd name="T0" fmla="*/ 0 w 549"/>
                    <a:gd name="T1" fmla="*/ 0 h 1225"/>
                    <a:gd name="T2" fmla="*/ 0 w 549"/>
                    <a:gd name="T3" fmla="*/ 0 h 1225"/>
                    <a:gd name="T4" fmla="*/ 0 w 549"/>
                    <a:gd name="T5" fmla="*/ 0 h 1225"/>
                    <a:gd name="T6" fmla="*/ 0 w 549"/>
                    <a:gd name="T7" fmla="*/ 0 h 1225"/>
                    <a:gd name="T8" fmla="*/ 0 w 549"/>
                    <a:gd name="T9" fmla="*/ 0 h 1225"/>
                    <a:gd name="T10" fmla="*/ 0 w 549"/>
                    <a:gd name="T11" fmla="*/ 0 h 1225"/>
                    <a:gd name="T12" fmla="*/ 0 w 549"/>
                    <a:gd name="T13" fmla="*/ 0 h 1225"/>
                    <a:gd name="T14" fmla="*/ 0 w 549"/>
                    <a:gd name="T15" fmla="*/ 0 h 1225"/>
                    <a:gd name="T16" fmla="*/ 0 w 549"/>
                    <a:gd name="T17" fmla="*/ 0 h 1225"/>
                    <a:gd name="T18" fmla="*/ 0 w 549"/>
                    <a:gd name="T19" fmla="*/ 0 h 1225"/>
                    <a:gd name="T20" fmla="*/ 0 w 549"/>
                    <a:gd name="T21" fmla="*/ 0 h 1225"/>
                    <a:gd name="T22" fmla="*/ 0 w 549"/>
                    <a:gd name="T23" fmla="*/ 0 h 1225"/>
                    <a:gd name="T24" fmla="*/ 0 w 549"/>
                    <a:gd name="T25" fmla="*/ 0 h 1225"/>
                    <a:gd name="T26" fmla="*/ 0 w 549"/>
                    <a:gd name="T27" fmla="*/ 0 h 1225"/>
                    <a:gd name="T28" fmla="*/ 0 w 549"/>
                    <a:gd name="T29" fmla="*/ 0 h 1225"/>
                    <a:gd name="T30" fmla="*/ 0 w 549"/>
                    <a:gd name="T31" fmla="*/ 0 h 1225"/>
                    <a:gd name="T32" fmla="*/ 0 w 549"/>
                    <a:gd name="T33" fmla="*/ 0 h 1225"/>
                    <a:gd name="T34" fmla="*/ 0 w 549"/>
                    <a:gd name="T35" fmla="*/ 0 h 1225"/>
                    <a:gd name="T36" fmla="*/ 0 w 549"/>
                    <a:gd name="T37" fmla="*/ 0 h 1225"/>
                    <a:gd name="T38" fmla="*/ 0 w 549"/>
                    <a:gd name="T39" fmla="*/ 0 h 1225"/>
                    <a:gd name="T40" fmla="*/ 0 w 549"/>
                    <a:gd name="T41" fmla="*/ 0 h 1225"/>
                    <a:gd name="T42" fmla="*/ 0 w 549"/>
                    <a:gd name="T43" fmla="*/ 0 h 1225"/>
                    <a:gd name="T44" fmla="*/ 0 w 549"/>
                    <a:gd name="T45" fmla="*/ 0 h 1225"/>
                    <a:gd name="T46" fmla="*/ 0 w 549"/>
                    <a:gd name="T47" fmla="*/ 0 h 1225"/>
                    <a:gd name="T48" fmla="*/ 0 w 549"/>
                    <a:gd name="T49" fmla="*/ 0 h 1225"/>
                    <a:gd name="T50" fmla="*/ 0 w 549"/>
                    <a:gd name="T51" fmla="*/ 0 h 1225"/>
                    <a:gd name="T52" fmla="*/ 0 w 549"/>
                    <a:gd name="T53" fmla="*/ 0 h 1225"/>
                    <a:gd name="T54" fmla="*/ 0 w 549"/>
                    <a:gd name="T55" fmla="*/ 0 h 1225"/>
                    <a:gd name="T56" fmla="*/ 0 w 549"/>
                    <a:gd name="T57" fmla="*/ 0 h 1225"/>
                    <a:gd name="T58" fmla="*/ 0 w 549"/>
                    <a:gd name="T59" fmla="*/ 0 h 1225"/>
                    <a:gd name="T60" fmla="*/ 0 w 549"/>
                    <a:gd name="T61" fmla="*/ 0 h 1225"/>
                    <a:gd name="T62" fmla="*/ 0 w 549"/>
                    <a:gd name="T63" fmla="*/ 0 h 1225"/>
                    <a:gd name="T64" fmla="*/ 0 w 549"/>
                    <a:gd name="T65" fmla="*/ 0 h 1225"/>
                    <a:gd name="T66" fmla="*/ 0 w 549"/>
                    <a:gd name="T67" fmla="*/ 0 h 1225"/>
                    <a:gd name="T68" fmla="*/ 0 w 549"/>
                    <a:gd name="T69" fmla="*/ 0 h 1225"/>
                    <a:gd name="T70" fmla="*/ 0 w 549"/>
                    <a:gd name="T71" fmla="*/ 0 h 1225"/>
                    <a:gd name="T72" fmla="*/ 0 w 549"/>
                    <a:gd name="T73" fmla="*/ 0 h 1225"/>
                    <a:gd name="T74" fmla="*/ 0 w 549"/>
                    <a:gd name="T75" fmla="*/ 0 h 12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9"/>
                    <a:gd name="T115" fmla="*/ 0 h 1225"/>
                    <a:gd name="T116" fmla="*/ 549 w 549"/>
                    <a:gd name="T117" fmla="*/ 1225 h 12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9" h="1225">
                      <a:moveTo>
                        <a:pt x="65" y="11"/>
                      </a:moveTo>
                      <a:lnTo>
                        <a:pt x="548" y="1188"/>
                      </a:lnTo>
                      <a:lnTo>
                        <a:pt x="549" y="1192"/>
                      </a:lnTo>
                      <a:lnTo>
                        <a:pt x="548" y="1197"/>
                      </a:lnTo>
                      <a:lnTo>
                        <a:pt x="547" y="1201"/>
                      </a:lnTo>
                      <a:lnTo>
                        <a:pt x="544" y="1206"/>
                      </a:lnTo>
                      <a:lnTo>
                        <a:pt x="539" y="1210"/>
                      </a:lnTo>
                      <a:lnTo>
                        <a:pt x="535" y="1214"/>
                      </a:lnTo>
                      <a:lnTo>
                        <a:pt x="529" y="1217"/>
                      </a:lnTo>
                      <a:lnTo>
                        <a:pt x="522" y="1220"/>
                      </a:lnTo>
                      <a:lnTo>
                        <a:pt x="515" y="1223"/>
                      </a:lnTo>
                      <a:lnTo>
                        <a:pt x="509" y="1225"/>
                      </a:lnTo>
                      <a:lnTo>
                        <a:pt x="502" y="1225"/>
                      </a:lnTo>
                      <a:lnTo>
                        <a:pt x="496" y="1225"/>
                      </a:lnTo>
                      <a:lnTo>
                        <a:pt x="490" y="1224"/>
                      </a:lnTo>
                      <a:lnTo>
                        <a:pt x="486" y="1222"/>
                      </a:lnTo>
                      <a:lnTo>
                        <a:pt x="483" y="1219"/>
                      </a:lnTo>
                      <a:lnTo>
                        <a:pt x="480" y="1216"/>
                      </a:lnTo>
                      <a:lnTo>
                        <a:pt x="1" y="38"/>
                      </a:lnTo>
                      <a:lnTo>
                        <a:pt x="0" y="33"/>
                      </a:lnTo>
                      <a:lnTo>
                        <a:pt x="0" y="30"/>
                      </a:lnTo>
                      <a:lnTo>
                        <a:pt x="2" y="25"/>
                      </a:lnTo>
                      <a:lnTo>
                        <a:pt x="4" y="20"/>
                      </a:lnTo>
                      <a:lnTo>
                        <a:pt x="9" y="16"/>
                      </a:lnTo>
                      <a:lnTo>
                        <a:pt x="13" y="12"/>
                      </a:lnTo>
                      <a:lnTo>
                        <a:pt x="19" y="8"/>
                      </a:lnTo>
                      <a:lnTo>
                        <a:pt x="26" y="5"/>
                      </a:lnTo>
                      <a:lnTo>
                        <a:pt x="31" y="3"/>
                      </a:lnTo>
                      <a:lnTo>
                        <a:pt x="38" y="2"/>
                      </a:lnTo>
                      <a:lnTo>
                        <a:pt x="45" y="0"/>
                      </a:lnTo>
                      <a:lnTo>
                        <a:pt x="51" y="2"/>
                      </a:lnTo>
                      <a:lnTo>
                        <a:pt x="56" y="3"/>
                      </a:lnTo>
                      <a:lnTo>
                        <a:pt x="60" y="5"/>
                      </a:lnTo>
                      <a:lnTo>
                        <a:pt x="63" y="7"/>
                      </a:lnTo>
                      <a:lnTo>
                        <a:pt x="65"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3" name="Freeform 409"/>
                <p:cNvSpPr>
                  <a:spLocks/>
                </p:cNvSpPr>
                <p:nvPr/>
              </p:nvSpPr>
              <p:spPr bwMode="auto">
                <a:xfrm>
                  <a:off x="3404" y="1927"/>
                  <a:ext cx="7" cy="5"/>
                </a:xfrm>
                <a:custGeom>
                  <a:avLst/>
                  <a:gdLst>
                    <a:gd name="T0" fmla="*/ 0 w 69"/>
                    <a:gd name="T1" fmla="*/ 0 h 46"/>
                    <a:gd name="T2" fmla="*/ 0 w 69"/>
                    <a:gd name="T3" fmla="*/ 0 h 46"/>
                    <a:gd name="T4" fmla="*/ 0 w 69"/>
                    <a:gd name="T5" fmla="*/ 0 h 46"/>
                    <a:gd name="T6" fmla="*/ 0 w 69"/>
                    <a:gd name="T7" fmla="*/ 0 h 46"/>
                    <a:gd name="T8" fmla="*/ 0 w 69"/>
                    <a:gd name="T9" fmla="*/ 0 h 46"/>
                    <a:gd name="T10" fmla="*/ 0 w 69"/>
                    <a:gd name="T11" fmla="*/ 0 h 46"/>
                    <a:gd name="T12" fmla="*/ 0 w 69"/>
                    <a:gd name="T13" fmla="*/ 0 h 46"/>
                    <a:gd name="T14" fmla="*/ 0 w 69"/>
                    <a:gd name="T15" fmla="*/ 0 h 46"/>
                    <a:gd name="T16" fmla="*/ 0 w 69"/>
                    <a:gd name="T17" fmla="*/ 0 h 46"/>
                    <a:gd name="T18" fmla="*/ 0 w 69"/>
                    <a:gd name="T19" fmla="*/ 0 h 46"/>
                    <a:gd name="T20" fmla="*/ 0 w 69"/>
                    <a:gd name="T21" fmla="*/ 0 h 46"/>
                    <a:gd name="T22" fmla="*/ 0 w 69"/>
                    <a:gd name="T23" fmla="*/ 0 h 46"/>
                    <a:gd name="T24" fmla="*/ 0 w 69"/>
                    <a:gd name="T25" fmla="*/ 0 h 46"/>
                    <a:gd name="T26" fmla="*/ 0 w 69"/>
                    <a:gd name="T27" fmla="*/ 0 h 46"/>
                    <a:gd name="T28" fmla="*/ 0 w 69"/>
                    <a:gd name="T29" fmla="*/ 0 h 46"/>
                    <a:gd name="T30" fmla="*/ 0 w 69"/>
                    <a:gd name="T31" fmla="*/ 0 h 46"/>
                    <a:gd name="T32" fmla="*/ 0 w 69"/>
                    <a:gd name="T33" fmla="*/ 0 h 46"/>
                    <a:gd name="T34" fmla="*/ 0 w 69"/>
                    <a:gd name="T35" fmla="*/ 0 h 46"/>
                    <a:gd name="T36" fmla="*/ 0 w 69"/>
                    <a:gd name="T37" fmla="*/ 0 h 46"/>
                    <a:gd name="T38" fmla="*/ 0 w 69"/>
                    <a:gd name="T39" fmla="*/ 0 h 46"/>
                    <a:gd name="T40" fmla="*/ 0 w 69"/>
                    <a:gd name="T41" fmla="*/ 0 h 46"/>
                    <a:gd name="T42" fmla="*/ 0 w 69"/>
                    <a:gd name="T43" fmla="*/ 0 h 46"/>
                    <a:gd name="T44" fmla="*/ 0 w 69"/>
                    <a:gd name="T45" fmla="*/ 0 h 46"/>
                    <a:gd name="T46" fmla="*/ 0 w 69"/>
                    <a:gd name="T47" fmla="*/ 0 h 46"/>
                    <a:gd name="T48" fmla="*/ 0 w 69"/>
                    <a:gd name="T49" fmla="*/ 0 h 46"/>
                    <a:gd name="T50" fmla="*/ 0 w 69"/>
                    <a:gd name="T51" fmla="*/ 0 h 46"/>
                    <a:gd name="T52" fmla="*/ 0 w 69"/>
                    <a:gd name="T53" fmla="*/ 0 h 46"/>
                    <a:gd name="T54" fmla="*/ 0 w 69"/>
                    <a:gd name="T55" fmla="*/ 0 h 46"/>
                    <a:gd name="T56" fmla="*/ 0 w 69"/>
                    <a:gd name="T57" fmla="*/ 0 h 46"/>
                    <a:gd name="T58" fmla="*/ 0 w 69"/>
                    <a:gd name="T59" fmla="*/ 0 h 46"/>
                    <a:gd name="T60" fmla="*/ 0 w 69"/>
                    <a:gd name="T61" fmla="*/ 0 h 46"/>
                    <a:gd name="T62" fmla="*/ 0 w 69"/>
                    <a:gd name="T63" fmla="*/ 0 h 46"/>
                    <a:gd name="T64" fmla="*/ 0 w 6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6"/>
                    <a:gd name="T101" fmla="*/ 69 w 6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6">
                      <a:moveTo>
                        <a:pt x="26" y="4"/>
                      </a:moveTo>
                      <a:lnTo>
                        <a:pt x="33" y="2"/>
                      </a:lnTo>
                      <a:lnTo>
                        <a:pt x="40" y="1"/>
                      </a:lnTo>
                      <a:lnTo>
                        <a:pt x="47" y="0"/>
                      </a:lnTo>
                      <a:lnTo>
                        <a:pt x="54" y="0"/>
                      </a:lnTo>
                      <a:lnTo>
                        <a:pt x="58" y="1"/>
                      </a:lnTo>
                      <a:lnTo>
                        <a:pt x="63" y="3"/>
                      </a:lnTo>
                      <a:lnTo>
                        <a:pt x="66" y="5"/>
                      </a:lnTo>
                      <a:lnTo>
                        <a:pt x="68" y="9"/>
                      </a:lnTo>
                      <a:lnTo>
                        <a:pt x="69" y="13"/>
                      </a:lnTo>
                      <a:lnTo>
                        <a:pt x="68" y="18"/>
                      </a:lnTo>
                      <a:lnTo>
                        <a:pt x="67" y="22"/>
                      </a:lnTo>
                      <a:lnTo>
                        <a:pt x="64" y="27"/>
                      </a:lnTo>
                      <a:lnTo>
                        <a:pt x="59" y="31"/>
                      </a:lnTo>
                      <a:lnTo>
                        <a:pt x="55" y="35"/>
                      </a:lnTo>
                      <a:lnTo>
                        <a:pt x="49" y="38"/>
                      </a:lnTo>
                      <a:lnTo>
                        <a:pt x="42" y="41"/>
                      </a:lnTo>
                      <a:lnTo>
                        <a:pt x="35" y="44"/>
                      </a:lnTo>
                      <a:lnTo>
                        <a:pt x="29" y="46"/>
                      </a:lnTo>
                      <a:lnTo>
                        <a:pt x="22" y="46"/>
                      </a:lnTo>
                      <a:lnTo>
                        <a:pt x="16" y="46"/>
                      </a:lnTo>
                      <a:lnTo>
                        <a:pt x="10" y="45"/>
                      </a:lnTo>
                      <a:lnTo>
                        <a:pt x="6" y="43"/>
                      </a:lnTo>
                      <a:lnTo>
                        <a:pt x="3" y="40"/>
                      </a:lnTo>
                      <a:lnTo>
                        <a:pt x="0" y="37"/>
                      </a:lnTo>
                      <a:lnTo>
                        <a:pt x="0" y="32"/>
                      </a:lnTo>
                      <a:lnTo>
                        <a:pt x="0" y="29"/>
                      </a:lnTo>
                      <a:lnTo>
                        <a:pt x="3" y="24"/>
                      </a:lnTo>
                      <a:lnTo>
                        <a:pt x="5" y="20"/>
                      </a:lnTo>
                      <a:lnTo>
                        <a:pt x="9" y="15"/>
                      </a:lnTo>
                      <a:lnTo>
                        <a:pt x="14" y="11"/>
                      </a:lnTo>
                      <a:lnTo>
                        <a:pt x="21" y="7"/>
                      </a:lnTo>
                      <a:lnTo>
                        <a:pt x="26" y="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4" name="Freeform 410"/>
                <p:cNvSpPr>
                  <a:spLocks/>
                </p:cNvSpPr>
                <p:nvPr/>
              </p:nvSpPr>
              <p:spPr bwMode="auto">
                <a:xfrm>
                  <a:off x="3404" y="1927"/>
                  <a:ext cx="7" cy="5"/>
                </a:xfrm>
                <a:custGeom>
                  <a:avLst/>
                  <a:gdLst>
                    <a:gd name="T0" fmla="*/ 0 w 69"/>
                    <a:gd name="T1" fmla="*/ 0 h 46"/>
                    <a:gd name="T2" fmla="*/ 0 w 69"/>
                    <a:gd name="T3" fmla="*/ 0 h 46"/>
                    <a:gd name="T4" fmla="*/ 0 w 69"/>
                    <a:gd name="T5" fmla="*/ 0 h 46"/>
                    <a:gd name="T6" fmla="*/ 0 w 69"/>
                    <a:gd name="T7" fmla="*/ 0 h 46"/>
                    <a:gd name="T8" fmla="*/ 0 w 69"/>
                    <a:gd name="T9" fmla="*/ 0 h 46"/>
                    <a:gd name="T10" fmla="*/ 0 w 69"/>
                    <a:gd name="T11" fmla="*/ 0 h 46"/>
                    <a:gd name="T12" fmla="*/ 0 w 69"/>
                    <a:gd name="T13" fmla="*/ 0 h 46"/>
                    <a:gd name="T14" fmla="*/ 0 w 69"/>
                    <a:gd name="T15" fmla="*/ 0 h 46"/>
                    <a:gd name="T16" fmla="*/ 0 w 69"/>
                    <a:gd name="T17" fmla="*/ 0 h 46"/>
                    <a:gd name="T18" fmla="*/ 0 w 69"/>
                    <a:gd name="T19" fmla="*/ 0 h 46"/>
                    <a:gd name="T20" fmla="*/ 0 w 69"/>
                    <a:gd name="T21" fmla="*/ 0 h 46"/>
                    <a:gd name="T22" fmla="*/ 0 w 69"/>
                    <a:gd name="T23" fmla="*/ 0 h 46"/>
                    <a:gd name="T24" fmla="*/ 0 w 69"/>
                    <a:gd name="T25" fmla="*/ 0 h 46"/>
                    <a:gd name="T26" fmla="*/ 0 w 69"/>
                    <a:gd name="T27" fmla="*/ 0 h 46"/>
                    <a:gd name="T28" fmla="*/ 0 w 69"/>
                    <a:gd name="T29" fmla="*/ 0 h 46"/>
                    <a:gd name="T30" fmla="*/ 0 w 69"/>
                    <a:gd name="T31" fmla="*/ 0 h 46"/>
                    <a:gd name="T32" fmla="*/ 0 w 69"/>
                    <a:gd name="T33" fmla="*/ 0 h 46"/>
                    <a:gd name="T34" fmla="*/ 0 w 69"/>
                    <a:gd name="T35" fmla="*/ 0 h 46"/>
                    <a:gd name="T36" fmla="*/ 0 w 69"/>
                    <a:gd name="T37" fmla="*/ 0 h 46"/>
                    <a:gd name="T38" fmla="*/ 0 w 69"/>
                    <a:gd name="T39" fmla="*/ 0 h 46"/>
                    <a:gd name="T40" fmla="*/ 0 w 69"/>
                    <a:gd name="T41" fmla="*/ 0 h 46"/>
                    <a:gd name="T42" fmla="*/ 0 w 69"/>
                    <a:gd name="T43" fmla="*/ 0 h 46"/>
                    <a:gd name="T44" fmla="*/ 0 w 69"/>
                    <a:gd name="T45" fmla="*/ 0 h 46"/>
                    <a:gd name="T46" fmla="*/ 0 w 69"/>
                    <a:gd name="T47" fmla="*/ 0 h 46"/>
                    <a:gd name="T48" fmla="*/ 0 w 69"/>
                    <a:gd name="T49" fmla="*/ 0 h 46"/>
                    <a:gd name="T50" fmla="*/ 0 w 69"/>
                    <a:gd name="T51" fmla="*/ 0 h 46"/>
                    <a:gd name="T52" fmla="*/ 0 w 69"/>
                    <a:gd name="T53" fmla="*/ 0 h 46"/>
                    <a:gd name="T54" fmla="*/ 0 w 69"/>
                    <a:gd name="T55" fmla="*/ 0 h 46"/>
                    <a:gd name="T56" fmla="*/ 0 w 69"/>
                    <a:gd name="T57" fmla="*/ 0 h 46"/>
                    <a:gd name="T58" fmla="*/ 0 w 69"/>
                    <a:gd name="T59" fmla="*/ 0 h 46"/>
                    <a:gd name="T60" fmla="*/ 0 w 69"/>
                    <a:gd name="T61" fmla="*/ 0 h 46"/>
                    <a:gd name="T62" fmla="*/ 0 w 69"/>
                    <a:gd name="T63" fmla="*/ 0 h 46"/>
                    <a:gd name="T64" fmla="*/ 0 w 69"/>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6"/>
                    <a:gd name="T101" fmla="*/ 69 w 69"/>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6">
                      <a:moveTo>
                        <a:pt x="26" y="4"/>
                      </a:moveTo>
                      <a:lnTo>
                        <a:pt x="33" y="2"/>
                      </a:lnTo>
                      <a:lnTo>
                        <a:pt x="40" y="1"/>
                      </a:lnTo>
                      <a:lnTo>
                        <a:pt x="47" y="0"/>
                      </a:lnTo>
                      <a:lnTo>
                        <a:pt x="54" y="0"/>
                      </a:lnTo>
                      <a:lnTo>
                        <a:pt x="58" y="1"/>
                      </a:lnTo>
                      <a:lnTo>
                        <a:pt x="63" y="3"/>
                      </a:lnTo>
                      <a:lnTo>
                        <a:pt x="66" y="5"/>
                      </a:lnTo>
                      <a:lnTo>
                        <a:pt x="68" y="9"/>
                      </a:lnTo>
                      <a:lnTo>
                        <a:pt x="69" y="13"/>
                      </a:lnTo>
                      <a:lnTo>
                        <a:pt x="68" y="18"/>
                      </a:lnTo>
                      <a:lnTo>
                        <a:pt x="67" y="22"/>
                      </a:lnTo>
                      <a:lnTo>
                        <a:pt x="64" y="27"/>
                      </a:lnTo>
                      <a:lnTo>
                        <a:pt x="59" y="31"/>
                      </a:lnTo>
                      <a:lnTo>
                        <a:pt x="55" y="35"/>
                      </a:lnTo>
                      <a:lnTo>
                        <a:pt x="49" y="38"/>
                      </a:lnTo>
                      <a:lnTo>
                        <a:pt x="42" y="41"/>
                      </a:lnTo>
                      <a:lnTo>
                        <a:pt x="35" y="44"/>
                      </a:lnTo>
                      <a:lnTo>
                        <a:pt x="29" y="46"/>
                      </a:lnTo>
                      <a:lnTo>
                        <a:pt x="22" y="46"/>
                      </a:lnTo>
                      <a:lnTo>
                        <a:pt x="16" y="46"/>
                      </a:lnTo>
                      <a:lnTo>
                        <a:pt x="10" y="45"/>
                      </a:lnTo>
                      <a:lnTo>
                        <a:pt x="6" y="43"/>
                      </a:lnTo>
                      <a:lnTo>
                        <a:pt x="3" y="40"/>
                      </a:lnTo>
                      <a:lnTo>
                        <a:pt x="0" y="37"/>
                      </a:lnTo>
                      <a:lnTo>
                        <a:pt x="0" y="32"/>
                      </a:lnTo>
                      <a:lnTo>
                        <a:pt x="0" y="29"/>
                      </a:lnTo>
                      <a:lnTo>
                        <a:pt x="3" y="24"/>
                      </a:lnTo>
                      <a:lnTo>
                        <a:pt x="5" y="20"/>
                      </a:lnTo>
                      <a:lnTo>
                        <a:pt x="9" y="15"/>
                      </a:lnTo>
                      <a:lnTo>
                        <a:pt x="14" y="11"/>
                      </a:lnTo>
                      <a:lnTo>
                        <a:pt x="21" y="7"/>
                      </a:lnTo>
                      <a:lnTo>
                        <a:pt x="26" y="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5" name="Freeform 411"/>
                <p:cNvSpPr>
                  <a:spLocks/>
                </p:cNvSpPr>
                <p:nvPr/>
              </p:nvSpPr>
              <p:spPr bwMode="auto">
                <a:xfrm>
                  <a:off x="3260" y="1656"/>
                  <a:ext cx="83" cy="111"/>
                </a:xfrm>
                <a:custGeom>
                  <a:avLst/>
                  <a:gdLst>
                    <a:gd name="T0" fmla="*/ 0 w 820"/>
                    <a:gd name="T1" fmla="*/ 0 h 1016"/>
                    <a:gd name="T2" fmla="*/ 0 w 820"/>
                    <a:gd name="T3" fmla="*/ 0 h 1016"/>
                    <a:gd name="T4" fmla="*/ 0 w 820"/>
                    <a:gd name="T5" fmla="*/ 0 h 1016"/>
                    <a:gd name="T6" fmla="*/ 0 w 820"/>
                    <a:gd name="T7" fmla="*/ 0 h 1016"/>
                    <a:gd name="T8" fmla="*/ 0 w 820"/>
                    <a:gd name="T9" fmla="*/ 0 h 1016"/>
                    <a:gd name="T10" fmla="*/ 0 w 820"/>
                    <a:gd name="T11" fmla="*/ 0 h 1016"/>
                    <a:gd name="T12" fmla="*/ 0 w 820"/>
                    <a:gd name="T13" fmla="*/ 0 h 1016"/>
                    <a:gd name="T14" fmla="*/ 0 w 820"/>
                    <a:gd name="T15" fmla="*/ 0 h 1016"/>
                    <a:gd name="T16" fmla="*/ 0 w 820"/>
                    <a:gd name="T17" fmla="*/ 0 h 1016"/>
                    <a:gd name="T18" fmla="*/ 0 w 820"/>
                    <a:gd name="T19" fmla="*/ 0 h 1016"/>
                    <a:gd name="T20" fmla="*/ 0 w 820"/>
                    <a:gd name="T21" fmla="*/ 0 h 1016"/>
                    <a:gd name="T22" fmla="*/ 0 w 820"/>
                    <a:gd name="T23" fmla="*/ 0 h 1016"/>
                    <a:gd name="T24" fmla="*/ 0 w 820"/>
                    <a:gd name="T25" fmla="*/ 0 h 1016"/>
                    <a:gd name="T26" fmla="*/ 0 w 820"/>
                    <a:gd name="T27" fmla="*/ 0 h 1016"/>
                    <a:gd name="T28" fmla="*/ 0 w 820"/>
                    <a:gd name="T29" fmla="*/ 0 h 1016"/>
                    <a:gd name="T30" fmla="*/ 0 w 820"/>
                    <a:gd name="T31" fmla="*/ 0 h 1016"/>
                    <a:gd name="T32" fmla="*/ 0 w 820"/>
                    <a:gd name="T33" fmla="*/ 0 h 1016"/>
                    <a:gd name="T34" fmla="*/ 0 w 820"/>
                    <a:gd name="T35" fmla="*/ 0 h 1016"/>
                    <a:gd name="T36" fmla="*/ 0 w 820"/>
                    <a:gd name="T37" fmla="*/ 0 h 1016"/>
                    <a:gd name="T38" fmla="*/ 0 w 820"/>
                    <a:gd name="T39" fmla="*/ 0 h 1016"/>
                    <a:gd name="T40" fmla="*/ 0 w 820"/>
                    <a:gd name="T41" fmla="*/ 0 h 1016"/>
                    <a:gd name="T42" fmla="*/ 0 w 820"/>
                    <a:gd name="T43" fmla="*/ 0 h 1016"/>
                    <a:gd name="T44" fmla="*/ 0 w 820"/>
                    <a:gd name="T45" fmla="*/ 0 h 1016"/>
                    <a:gd name="T46" fmla="*/ 0 w 820"/>
                    <a:gd name="T47" fmla="*/ 0 h 1016"/>
                    <a:gd name="T48" fmla="*/ 0 w 820"/>
                    <a:gd name="T49" fmla="*/ 0 h 1016"/>
                    <a:gd name="T50" fmla="*/ 0 w 820"/>
                    <a:gd name="T51" fmla="*/ 0 h 1016"/>
                    <a:gd name="T52" fmla="*/ 0 w 820"/>
                    <a:gd name="T53" fmla="*/ 0 h 1016"/>
                    <a:gd name="T54" fmla="*/ 0 w 820"/>
                    <a:gd name="T55" fmla="*/ 0 h 1016"/>
                    <a:gd name="T56" fmla="*/ 0 w 820"/>
                    <a:gd name="T57" fmla="*/ 0 h 1016"/>
                    <a:gd name="T58" fmla="*/ 0 w 820"/>
                    <a:gd name="T59" fmla="*/ 0 h 1016"/>
                    <a:gd name="T60" fmla="*/ 0 w 820"/>
                    <a:gd name="T61" fmla="*/ 0 h 1016"/>
                    <a:gd name="T62" fmla="*/ 0 w 820"/>
                    <a:gd name="T63" fmla="*/ 0 h 1016"/>
                    <a:gd name="T64" fmla="*/ 0 w 820"/>
                    <a:gd name="T65" fmla="*/ 0 h 1016"/>
                    <a:gd name="T66" fmla="*/ 0 w 820"/>
                    <a:gd name="T67" fmla="*/ 0 h 1016"/>
                    <a:gd name="T68" fmla="*/ 0 w 820"/>
                    <a:gd name="T69" fmla="*/ 0 h 1016"/>
                    <a:gd name="T70" fmla="*/ 0 w 820"/>
                    <a:gd name="T71" fmla="*/ 0 h 1016"/>
                    <a:gd name="T72" fmla="*/ 0 w 820"/>
                    <a:gd name="T73" fmla="*/ 0 h 1016"/>
                    <a:gd name="T74" fmla="*/ 0 w 820"/>
                    <a:gd name="T75" fmla="*/ 0 h 10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0"/>
                    <a:gd name="T115" fmla="*/ 0 h 1016"/>
                    <a:gd name="T116" fmla="*/ 820 w 820"/>
                    <a:gd name="T117" fmla="*/ 1016 h 10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0" h="1016">
                      <a:moveTo>
                        <a:pt x="761" y="1010"/>
                      </a:move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817" y="966"/>
                      </a:lnTo>
                      <a:lnTo>
                        <a:pt x="819" y="969"/>
                      </a:lnTo>
                      <a:lnTo>
                        <a:pt x="820" y="974"/>
                      </a:lnTo>
                      <a:lnTo>
                        <a:pt x="819" y="979"/>
                      </a:lnTo>
                      <a:lnTo>
                        <a:pt x="818" y="985"/>
                      </a:lnTo>
                      <a:lnTo>
                        <a:pt x="815" y="989"/>
                      </a:lnTo>
                      <a:lnTo>
                        <a:pt x="812" y="995"/>
                      </a:lnTo>
                      <a:lnTo>
                        <a:pt x="808" y="1001"/>
                      </a:lnTo>
                      <a:lnTo>
                        <a:pt x="803" y="1005"/>
                      </a:lnTo>
                      <a:lnTo>
                        <a:pt x="796" y="1009"/>
                      </a:lnTo>
                      <a:lnTo>
                        <a:pt x="791" y="1012"/>
                      </a:lnTo>
                      <a:lnTo>
                        <a:pt x="785" y="1014"/>
                      </a:lnTo>
                      <a:lnTo>
                        <a:pt x="779" y="1016"/>
                      </a:lnTo>
                      <a:lnTo>
                        <a:pt x="774" y="1016"/>
                      </a:lnTo>
                      <a:lnTo>
                        <a:pt x="768" y="1014"/>
                      </a:lnTo>
                      <a:lnTo>
                        <a:pt x="764" y="1012"/>
                      </a:lnTo>
                      <a:lnTo>
                        <a:pt x="761" y="10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6" name="Freeform 412"/>
                <p:cNvSpPr>
                  <a:spLocks/>
                </p:cNvSpPr>
                <p:nvPr/>
              </p:nvSpPr>
              <p:spPr bwMode="auto">
                <a:xfrm>
                  <a:off x="3260" y="1656"/>
                  <a:ext cx="83" cy="111"/>
                </a:xfrm>
                <a:custGeom>
                  <a:avLst/>
                  <a:gdLst>
                    <a:gd name="T0" fmla="*/ 0 w 820"/>
                    <a:gd name="T1" fmla="*/ 0 h 1016"/>
                    <a:gd name="T2" fmla="*/ 0 w 820"/>
                    <a:gd name="T3" fmla="*/ 0 h 1016"/>
                    <a:gd name="T4" fmla="*/ 0 w 820"/>
                    <a:gd name="T5" fmla="*/ 0 h 1016"/>
                    <a:gd name="T6" fmla="*/ 0 w 820"/>
                    <a:gd name="T7" fmla="*/ 0 h 1016"/>
                    <a:gd name="T8" fmla="*/ 0 w 820"/>
                    <a:gd name="T9" fmla="*/ 0 h 1016"/>
                    <a:gd name="T10" fmla="*/ 0 w 820"/>
                    <a:gd name="T11" fmla="*/ 0 h 1016"/>
                    <a:gd name="T12" fmla="*/ 0 w 820"/>
                    <a:gd name="T13" fmla="*/ 0 h 1016"/>
                    <a:gd name="T14" fmla="*/ 0 w 820"/>
                    <a:gd name="T15" fmla="*/ 0 h 1016"/>
                    <a:gd name="T16" fmla="*/ 0 w 820"/>
                    <a:gd name="T17" fmla="*/ 0 h 1016"/>
                    <a:gd name="T18" fmla="*/ 0 w 820"/>
                    <a:gd name="T19" fmla="*/ 0 h 1016"/>
                    <a:gd name="T20" fmla="*/ 0 w 820"/>
                    <a:gd name="T21" fmla="*/ 0 h 1016"/>
                    <a:gd name="T22" fmla="*/ 0 w 820"/>
                    <a:gd name="T23" fmla="*/ 0 h 1016"/>
                    <a:gd name="T24" fmla="*/ 0 w 820"/>
                    <a:gd name="T25" fmla="*/ 0 h 1016"/>
                    <a:gd name="T26" fmla="*/ 0 w 820"/>
                    <a:gd name="T27" fmla="*/ 0 h 1016"/>
                    <a:gd name="T28" fmla="*/ 0 w 820"/>
                    <a:gd name="T29" fmla="*/ 0 h 1016"/>
                    <a:gd name="T30" fmla="*/ 0 w 820"/>
                    <a:gd name="T31" fmla="*/ 0 h 1016"/>
                    <a:gd name="T32" fmla="*/ 0 w 820"/>
                    <a:gd name="T33" fmla="*/ 0 h 1016"/>
                    <a:gd name="T34" fmla="*/ 0 w 820"/>
                    <a:gd name="T35" fmla="*/ 0 h 1016"/>
                    <a:gd name="T36" fmla="*/ 0 w 820"/>
                    <a:gd name="T37" fmla="*/ 0 h 1016"/>
                    <a:gd name="T38" fmla="*/ 0 w 820"/>
                    <a:gd name="T39" fmla="*/ 0 h 1016"/>
                    <a:gd name="T40" fmla="*/ 0 w 820"/>
                    <a:gd name="T41" fmla="*/ 0 h 1016"/>
                    <a:gd name="T42" fmla="*/ 0 w 820"/>
                    <a:gd name="T43" fmla="*/ 0 h 1016"/>
                    <a:gd name="T44" fmla="*/ 0 w 820"/>
                    <a:gd name="T45" fmla="*/ 0 h 1016"/>
                    <a:gd name="T46" fmla="*/ 0 w 820"/>
                    <a:gd name="T47" fmla="*/ 0 h 1016"/>
                    <a:gd name="T48" fmla="*/ 0 w 820"/>
                    <a:gd name="T49" fmla="*/ 0 h 1016"/>
                    <a:gd name="T50" fmla="*/ 0 w 820"/>
                    <a:gd name="T51" fmla="*/ 0 h 1016"/>
                    <a:gd name="T52" fmla="*/ 0 w 820"/>
                    <a:gd name="T53" fmla="*/ 0 h 1016"/>
                    <a:gd name="T54" fmla="*/ 0 w 820"/>
                    <a:gd name="T55" fmla="*/ 0 h 1016"/>
                    <a:gd name="T56" fmla="*/ 0 w 820"/>
                    <a:gd name="T57" fmla="*/ 0 h 1016"/>
                    <a:gd name="T58" fmla="*/ 0 w 820"/>
                    <a:gd name="T59" fmla="*/ 0 h 1016"/>
                    <a:gd name="T60" fmla="*/ 0 w 820"/>
                    <a:gd name="T61" fmla="*/ 0 h 1016"/>
                    <a:gd name="T62" fmla="*/ 0 w 820"/>
                    <a:gd name="T63" fmla="*/ 0 h 1016"/>
                    <a:gd name="T64" fmla="*/ 0 w 820"/>
                    <a:gd name="T65" fmla="*/ 0 h 1016"/>
                    <a:gd name="T66" fmla="*/ 0 w 820"/>
                    <a:gd name="T67" fmla="*/ 0 h 1016"/>
                    <a:gd name="T68" fmla="*/ 0 w 820"/>
                    <a:gd name="T69" fmla="*/ 0 h 1016"/>
                    <a:gd name="T70" fmla="*/ 0 w 820"/>
                    <a:gd name="T71" fmla="*/ 0 h 1016"/>
                    <a:gd name="T72" fmla="*/ 0 w 820"/>
                    <a:gd name="T73" fmla="*/ 0 h 1016"/>
                    <a:gd name="T74" fmla="*/ 0 w 820"/>
                    <a:gd name="T75" fmla="*/ 0 h 10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0"/>
                    <a:gd name="T115" fmla="*/ 0 h 1016"/>
                    <a:gd name="T116" fmla="*/ 820 w 820"/>
                    <a:gd name="T117" fmla="*/ 1016 h 101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0" h="1016">
                      <a:moveTo>
                        <a:pt x="761" y="1010"/>
                      </a:move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817" y="966"/>
                      </a:lnTo>
                      <a:lnTo>
                        <a:pt x="819" y="969"/>
                      </a:lnTo>
                      <a:lnTo>
                        <a:pt x="820" y="974"/>
                      </a:lnTo>
                      <a:lnTo>
                        <a:pt x="819" y="979"/>
                      </a:lnTo>
                      <a:lnTo>
                        <a:pt x="818" y="985"/>
                      </a:lnTo>
                      <a:lnTo>
                        <a:pt x="815" y="989"/>
                      </a:lnTo>
                      <a:lnTo>
                        <a:pt x="812" y="995"/>
                      </a:lnTo>
                      <a:lnTo>
                        <a:pt x="808" y="1001"/>
                      </a:lnTo>
                      <a:lnTo>
                        <a:pt x="803" y="1005"/>
                      </a:lnTo>
                      <a:lnTo>
                        <a:pt x="796" y="1009"/>
                      </a:lnTo>
                      <a:lnTo>
                        <a:pt x="791" y="1012"/>
                      </a:lnTo>
                      <a:lnTo>
                        <a:pt x="785" y="1014"/>
                      </a:lnTo>
                      <a:lnTo>
                        <a:pt x="779" y="1016"/>
                      </a:lnTo>
                      <a:lnTo>
                        <a:pt x="774" y="1016"/>
                      </a:lnTo>
                      <a:lnTo>
                        <a:pt x="768" y="1014"/>
                      </a:lnTo>
                      <a:lnTo>
                        <a:pt x="764" y="1012"/>
                      </a:lnTo>
                      <a:lnTo>
                        <a:pt x="761" y="10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7" name="Freeform 413"/>
                <p:cNvSpPr>
                  <a:spLocks/>
                </p:cNvSpPr>
                <p:nvPr/>
              </p:nvSpPr>
              <p:spPr bwMode="auto">
                <a:xfrm>
                  <a:off x="3260" y="1656"/>
                  <a:ext cx="7" cy="6"/>
                </a:xfrm>
                <a:custGeom>
                  <a:avLst/>
                  <a:gdLst>
                    <a:gd name="T0" fmla="*/ 0 w 64"/>
                    <a:gd name="T1" fmla="*/ 0 h 56"/>
                    <a:gd name="T2" fmla="*/ 0 w 64"/>
                    <a:gd name="T3" fmla="*/ 0 h 56"/>
                    <a:gd name="T4" fmla="*/ 0 w 64"/>
                    <a:gd name="T5" fmla="*/ 0 h 56"/>
                    <a:gd name="T6" fmla="*/ 0 w 64"/>
                    <a:gd name="T7" fmla="*/ 0 h 56"/>
                    <a:gd name="T8" fmla="*/ 0 w 64"/>
                    <a:gd name="T9" fmla="*/ 0 h 56"/>
                    <a:gd name="T10" fmla="*/ 0 w 64"/>
                    <a:gd name="T11" fmla="*/ 0 h 56"/>
                    <a:gd name="T12" fmla="*/ 0 w 64"/>
                    <a:gd name="T13" fmla="*/ 0 h 56"/>
                    <a:gd name="T14" fmla="*/ 0 w 64"/>
                    <a:gd name="T15" fmla="*/ 0 h 56"/>
                    <a:gd name="T16" fmla="*/ 0 w 64"/>
                    <a:gd name="T17" fmla="*/ 0 h 56"/>
                    <a:gd name="T18" fmla="*/ 0 w 64"/>
                    <a:gd name="T19" fmla="*/ 0 h 56"/>
                    <a:gd name="T20" fmla="*/ 0 w 64"/>
                    <a:gd name="T21" fmla="*/ 0 h 56"/>
                    <a:gd name="T22" fmla="*/ 0 w 64"/>
                    <a:gd name="T23" fmla="*/ 0 h 56"/>
                    <a:gd name="T24" fmla="*/ 0 w 64"/>
                    <a:gd name="T25" fmla="*/ 0 h 56"/>
                    <a:gd name="T26" fmla="*/ 0 w 64"/>
                    <a:gd name="T27" fmla="*/ 0 h 56"/>
                    <a:gd name="T28" fmla="*/ 0 w 64"/>
                    <a:gd name="T29" fmla="*/ 0 h 56"/>
                    <a:gd name="T30" fmla="*/ 0 w 64"/>
                    <a:gd name="T31" fmla="*/ 0 h 56"/>
                    <a:gd name="T32" fmla="*/ 0 w 64"/>
                    <a:gd name="T33" fmla="*/ 0 h 56"/>
                    <a:gd name="T34" fmla="*/ 0 w 64"/>
                    <a:gd name="T35" fmla="*/ 0 h 56"/>
                    <a:gd name="T36" fmla="*/ 0 w 64"/>
                    <a:gd name="T37" fmla="*/ 0 h 56"/>
                    <a:gd name="T38" fmla="*/ 0 w 64"/>
                    <a:gd name="T39" fmla="*/ 0 h 56"/>
                    <a:gd name="T40" fmla="*/ 0 w 64"/>
                    <a:gd name="T41" fmla="*/ 0 h 56"/>
                    <a:gd name="T42" fmla="*/ 0 w 64"/>
                    <a:gd name="T43" fmla="*/ 0 h 56"/>
                    <a:gd name="T44" fmla="*/ 0 w 64"/>
                    <a:gd name="T45" fmla="*/ 0 h 56"/>
                    <a:gd name="T46" fmla="*/ 0 w 64"/>
                    <a:gd name="T47" fmla="*/ 0 h 56"/>
                    <a:gd name="T48" fmla="*/ 0 w 64"/>
                    <a:gd name="T49" fmla="*/ 0 h 56"/>
                    <a:gd name="T50" fmla="*/ 0 w 64"/>
                    <a:gd name="T51" fmla="*/ 0 h 56"/>
                    <a:gd name="T52" fmla="*/ 0 w 64"/>
                    <a:gd name="T53" fmla="*/ 0 h 56"/>
                    <a:gd name="T54" fmla="*/ 0 w 64"/>
                    <a:gd name="T55" fmla="*/ 0 h 56"/>
                    <a:gd name="T56" fmla="*/ 0 w 64"/>
                    <a:gd name="T57" fmla="*/ 0 h 56"/>
                    <a:gd name="T58" fmla="*/ 0 w 64"/>
                    <a:gd name="T59" fmla="*/ 0 h 56"/>
                    <a:gd name="T60" fmla="*/ 0 w 64"/>
                    <a:gd name="T61" fmla="*/ 0 h 56"/>
                    <a:gd name="T62" fmla="*/ 0 w 64"/>
                    <a:gd name="T63" fmla="*/ 0 h 56"/>
                    <a:gd name="T64" fmla="*/ 0 w 64"/>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6"/>
                    <a:gd name="T101" fmla="*/ 64 w 6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6">
                      <a:moveTo>
                        <a:pt x="46" y="45"/>
                      </a:moveTo>
                      <a:lnTo>
                        <a:pt x="40" y="50"/>
                      </a:lnTo>
                      <a:lnTo>
                        <a:pt x="33" y="53"/>
                      </a:lnTo>
                      <a:lnTo>
                        <a:pt x="27" y="55"/>
                      </a:lnTo>
                      <a:lnTo>
                        <a:pt x="21" y="56"/>
                      </a:lnTo>
                      <a:lnTo>
                        <a:pt x="15" y="56"/>
                      </a:lnTo>
                      <a:lnTo>
                        <a:pt x="10" y="56"/>
                      </a:lnTo>
                      <a:lnTo>
                        <a:pt x="6" y="54"/>
                      </a:ln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63" y="9"/>
                      </a:lnTo>
                      <a:lnTo>
                        <a:pt x="64" y="13"/>
                      </a:lnTo>
                      <a:lnTo>
                        <a:pt x="64" y="19"/>
                      </a:lnTo>
                      <a:lnTo>
                        <a:pt x="61" y="25"/>
                      </a:lnTo>
                      <a:lnTo>
                        <a:pt x="59" y="30"/>
                      </a:lnTo>
                      <a:lnTo>
                        <a:pt x="56" y="36"/>
                      </a:lnTo>
                      <a:lnTo>
                        <a:pt x="51" y="40"/>
                      </a:lnTo>
                      <a:lnTo>
                        <a:pt x="46" y="4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08" name="Freeform 414"/>
                <p:cNvSpPr>
                  <a:spLocks/>
                </p:cNvSpPr>
                <p:nvPr/>
              </p:nvSpPr>
              <p:spPr bwMode="auto">
                <a:xfrm>
                  <a:off x="3260" y="1656"/>
                  <a:ext cx="7" cy="6"/>
                </a:xfrm>
                <a:custGeom>
                  <a:avLst/>
                  <a:gdLst>
                    <a:gd name="T0" fmla="*/ 0 w 64"/>
                    <a:gd name="T1" fmla="*/ 0 h 56"/>
                    <a:gd name="T2" fmla="*/ 0 w 64"/>
                    <a:gd name="T3" fmla="*/ 0 h 56"/>
                    <a:gd name="T4" fmla="*/ 0 w 64"/>
                    <a:gd name="T5" fmla="*/ 0 h 56"/>
                    <a:gd name="T6" fmla="*/ 0 w 64"/>
                    <a:gd name="T7" fmla="*/ 0 h 56"/>
                    <a:gd name="T8" fmla="*/ 0 w 64"/>
                    <a:gd name="T9" fmla="*/ 0 h 56"/>
                    <a:gd name="T10" fmla="*/ 0 w 64"/>
                    <a:gd name="T11" fmla="*/ 0 h 56"/>
                    <a:gd name="T12" fmla="*/ 0 w 64"/>
                    <a:gd name="T13" fmla="*/ 0 h 56"/>
                    <a:gd name="T14" fmla="*/ 0 w 64"/>
                    <a:gd name="T15" fmla="*/ 0 h 56"/>
                    <a:gd name="T16" fmla="*/ 0 w 64"/>
                    <a:gd name="T17" fmla="*/ 0 h 56"/>
                    <a:gd name="T18" fmla="*/ 0 w 64"/>
                    <a:gd name="T19" fmla="*/ 0 h 56"/>
                    <a:gd name="T20" fmla="*/ 0 w 64"/>
                    <a:gd name="T21" fmla="*/ 0 h 56"/>
                    <a:gd name="T22" fmla="*/ 0 w 64"/>
                    <a:gd name="T23" fmla="*/ 0 h 56"/>
                    <a:gd name="T24" fmla="*/ 0 w 64"/>
                    <a:gd name="T25" fmla="*/ 0 h 56"/>
                    <a:gd name="T26" fmla="*/ 0 w 64"/>
                    <a:gd name="T27" fmla="*/ 0 h 56"/>
                    <a:gd name="T28" fmla="*/ 0 w 64"/>
                    <a:gd name="T29" fmla="*/ 0 h 56"/>
                    <a:gd name="T30" fmla="*/ 0 w 64"/>
                    <a:gd name="T31" fmla="*/ 0 h 56"/>
                    <a:gd name="T32" fmla="*/ 0 w 64"/>
                    <a:gd name="T33" fmla="*/ 0 h 56"/>
                    <a:gd name="T34" fmla="*/ 0 w 64"/>
                    <a:gd name="T35" fmla="*/ 0 h 56"/>
                    <a:gd name="T36" fmla="*/ 0 w 64"/>
                    <a:gd name="T37" fmla="*/ 0 h 56"/>
                    <a:gd name="T38" fmla="*/ 0 w 64"/>
                    <a:gd name="T39" fmla="*/ 0 h 56"/>
                    <a:gd name="T40" fmla="*/ 0 w 64"/>
                    <a:gd name="T41" fmla="*/ 0 h 56"/>
                    <a:gd name="T42" fmla="*/ 0 w 64"/>
                    <a:gd name="T43" fmla="*/ 0 h 56"/>
                    <a:gd name="T44" fmla="*/ 0 w 64"/>
                    <a:gd name="T45" fmla="*/ 0 h 56"/>
                    <a:gd name="T46" fmla="*/ 0 w 64"/>
                    <a:gd name="T47" fmla="*/ 0 h 56"/>
                    <a:gd name="T48" fmla="*/ 0 w 64"/>
                    <a:gd name="T49" fmla="*/ 0 h 56"/>
                    <a:gd name="T50" fmla="*/ 0 w 64"/>
                    <a:gd name="T51" fmla="*/ 0 h 56"/>
                    <a:gd name="T52" fmla="*/ 0 w 64"/>
                    <a:gd name="T53" fmla="*/ 0 h 56"/>
                    <a:gd name="T54" fmla="*/ 0 w 64"/>
                    <a:gd name="T55" fmla="*/ 0 h 56"/>
                    <a:gd name="T56" fmla="*/ 0 w 64"/>
                    <a:gd name="T57" fmla="*/ 0 h 56"/>
                    <a:gd name="T58" fmla="*/ 0 w 64"/>
                    <a:gd name="T59" fmla="*/ 0 h 56"/>
                    <a:gd name="T60" fmla="*/ 0 w 64"/>
                    <a:gd name="T61" fmla="*/ 0 h 56"/>
                    <a:gd name="T62" fmla="*/ 0 w 64"/>
                    <a:gd name="T63" fmla="*/ 0 h 56"/>
                    <a:gd name="T64" fmla="*/ 0 w 64"/>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56"/>
                    <a:gd name="T101" fmla="*/ 64 w 64"/>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56">
                      <a:moveTo>
                        <a:pt x="46" y="45"/>
                      </a:moveTo>
                      <a:lnTo>
                        <a:pt x="40" y="50"/>
                      </a:lnTo>
                      <a:lnTo>
                        <a:pt x="33" y="53"/>
                      </a:lnTo>
                      <a:lnTo>
                        <a:pt x="27" y="55"/>
                      </a:lnTo>
                      <a:lnTo>
                        <a:pt x="21" y="56"/>
                      </a:lnTo>
                      <a:lnTo>
                        <a:pt x="15" y="56"/>
                      </a:lnTo>
                      <a:lnTo>
                        <a:pt x="10" y="56"/>
                      </a:lnTo>
                      <a:lnTo>
                        <a:pt x="6" y="54"/>
                      </a:lnTo>
                      <a:lnTo>
                        <a:pt x="2" y="51"/>
                      </a:lnTo>
                      <a:lnTo>
                        <a:pt x="1" y="47"/>
                      </a:lnTo>
                      <a:lnTo>
                        <a:pt x="0" y="43"/>
                      </a:lnTo>
                      <a:lnTo>
                        <a:pt x="0" y="37"/>
                      </a:lnTo>
                      <a:lnTo>
                        <a:pt x="1" y="33"/>
                      </a:lnTo>
                      <a:lnTo>
                        <a:pt x="5" y="27"/>
                      </a:lnTo>
                      <a:lnTo>
                        <a:pt x="8" y="21"/>
                      </a:lnTo>
                      <a:lnTo>
                        <a:pt x="13" y="15"/>
                      </a:lnTo>
                      <a:lnTo>
                        <a:pt x="18" y="11"/>
                      </a:lnTo>
                      <a:lnTo>
                        <a:pt x="24" y="6"/>
                      </a:lnTo>
                      <a:lnTo>
                        <a:pt x="31" y="3"/>
                      </a:lnTo>
                      <a:lnTo>
                        <a:pt x="37" y="1"/>
                      </a:lnTo>
                      <a:lnTo>
                        <a:pt x="42" y="0"/>
                      </a:lnTo>
                      <a:lnTo>
                        <a:pt x="48" y="0"/>
                      </a:lnTo>
                      <a:lnTo>
                        <a:pt x="54" y="1"/>
                      </a:lnTo>
                      <a:lnTo>
                        <a:pt x="58" y="3"/>
                      </a:lnTo>
                      <a:lnTo>
                        <a:pt x="60" y="5"/>
                      </a:lnTo>
                      <a:lnTo>
                        <a:pt x="63" y="9"/>
                      </a:lnTo>
                      <a:lnTo>
                        <a:pt x="64" y="13"/>
                      </a:lnTo>
                      <a:lnTo>
                        <a:pt x="64" y="19"/>
                      </a:lnTo>
                      <a:lnTo>
                        <a:pt x="61" y="25"/>
                      </a:lnTo>
                      <a:lnTo>
                        <a:pt x="59" y="30"/>
                      </a:lnTo>
                      <a:lnTo>
                        <a:pt x="56" y="36"/>
                      </a:lnTo>
                      <a:lnTo>
                        <a:pt x="51" y="40"/>
                      </a:lnTo>
                      <a:lnTo>
                        <a:pt x="46" y="4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09" name="Freeform 415"/>
                <p:cNvSpPr>
                  <a:spLocks/>
                </p:cNvSpPr>
                <p:nvPr/>
              </p:nvSpPr>
              <p:spPr bwMode="auto">
                <a:xfrm>
                  <a:off x="3261" y="1360"/>
                  <a:ext cx="83" cy="120"/>
                </a:xfrm>
                <a:custGeom>
                  <a:avLst/>
                  <a:gdLst>
                    <a:gd name="T0" fmla="*/ 0 w 820"/>
                    <a:gd name="T1" fmla="*/ 0 h 1108"/>
                    <a:gd name="T2" fmla="*/ 0 w 820"/>
                    <a:gd name="T3" fmla="*/ 0 h 1108"/>
                    <a:gd name="T4" fmla="*/ 0 w 820"/>
                    <a:gd name="T5" fmla="*/ 0 h 1108"/>
                    <a:gd name="T6" fmla="*/ 0 w 820"/>
                    <a:gd name="T7" fmla="*/ 0 h 1108"/>
                    <a:gd name="T8" fmla="*/ 0 w 820"/>
                    <a:gd name="T9" fmla="*/ 0 h 1108"/>
                    <a:gd name="T10" fmla="*/ 0 w 820"/>
                    <a:gd name="T11" fmla="*/ 0 h 1108"/>
                    <a:gd name="T12" fmla="*/ 0 w 820"/>
                    <a:gd name="T13" fmla="*/ 0 h 1108"/>
                    <a:gd name="T14" fmla="*/ 0 w 820"/>
                    <a:gd name="T15" fmla="*/ 0 h 1108"/>
                    <a:gd name="T16" fmla="*/ 0 w 820"/>
                    <a:gd name="T17" fmla="*/ 0 h 1108"/>
                    <a:gd name="T18" fmla="*/ 0 w 820"/>
                    <a:gd name="T19" fmla="*/ 0 h 1108"/>
                    <a:gd name="T20" fmla="*/ 0 w 820"/>
                    <a:gd name="T21" fmla="*/ 0 h 1108"/>
                    <a:gd name="T22" fmla="*/ 0 w 820"/>
                    <a:gd name="T23" fmla="*/ 0 h 1108"/>
                    <a:gd name="T24" fmla="*/ 0 w 820"/>
                    <a:gd name="T25" fmla="*/ 0 h 1108"/>
                    <a:gd name="T26" fmla="*/ 0 w 820"/>
                    <a:gd name="T27" fmla="*/ 0 h 1108"/>
                    <a:gd name="T28" fmla="*/ 0 w 820"/>
                    <a:gd name="T29" fmla="*/ 0 h 1108"/>
                    <a:gd name="T30" fmla="*/ 0 w 820"/>
                    <a:gd name="T31" fmla="*/ 0 h 1108"/>
                    <a:gd name="T32" fmla="*/ 0 w 820"/>
                    <a:gd name="T33" fmla="*/ 0 h 1108"/>
                    <a:gd name="T34" fmla="*/ 0 w 820"/>
                    <a:gd name="T35" fmla="*/ 0 h 1108"/>
                    <a:gd name="T36" fmla="*/ 0 w 820"/>
                    <a:gd name="T37" fmla="*/ 0 h 1108"/>
                    <a:gd name="T38" fmla="*/ 0 w 820"/>
                    <a:gd name="T39" fmla="*/ 0 h 1108"/>
                    <a:gd name="T40" fmla="*/ 0 w 820"/>
                    <a:gd name="T41" fmla="*/ 0 h 1108"/>
                    <a:gd name="T42" fmla="*/ 0 w 820"/>
                    <a:gd name="T43" fmla="*/ 0 h 1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0"/>
                    <a:gd name="T67" fmla="*/ 0 h 1108"/>
                    <a:gd name="T68" fmla="*/ 820 w 820"/>
                    <a:gd name="T69" fmla="*/ 1108 h 11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0" h="1108">
                      <a:moveTo>
                        <a:pt x="760" y="1103"/>
                      </a:moveTo>
                      <a:lnTo>
                        <a:pt x="0" y="44"/>
                      </a:lnTo>
                      <a:lnTo>
                        <a:pt x="60" y="0"/>
                      </a:lnTo>
                      <a:lnTo>
                        <a:pt x="818" y="1061"/>
                      </a:lnTo>
                      <a:lnTo>
                        <a:pt x="820" y="1064"/>
                      </a:lnTo>
                      <a:lnTo>
                        <a:pt x="820" y="1069"/>
                      </a:lnTo>
                      <a:lnTo>
                        <a:pt x="820" y="1073"/>
                      </a:lnTo>
                      <a:lnTo>
                        <a:pt x="818" y="1079"/>
                      </a:lnTo>
                      <a:lnTo>
                        <a:pt x="816" y="1084"/>
                      </a:lnTo>
                      <a:lnTo>
                        <a:pt x="811" y="1089"/>
                      </a:lnTo>
                      <a:lnTo>
                        <a:pt x="806" y="1093"/>
                      </a:lnTo>
                      <a:lnTo>
                        <a:pt x="801" y="1098"/>
                      </a:lnTo>
                      <a:lnTo>
                        <a:pt x="795" y="1101"/>
                      </a:lnTo>
                      <a:lnTo>
                        <a:pt x="789" y="1105"/>
                      </a:lnTo>
                      <a:lnTo>
                        <a:pt x="783" y="1107"/>
                      </a:lnTo>
                      <a:lnTo>
                        <a:pt x="777" y="1108"/>
                      </a:lnTo>
                      <a:lnTo>
                        <a:pt x="771" y="1108"/>
                      </a:lnTo>
                      <a:lnTo>
                        <a:pt x="767" y="1107"/>
                      </a:lnTo>
                      <a:lnTo>
                        <a:pt x="763" y="1105"/>
                      </a:lnTo>
                      <a:lnTo>
                        <a:pt x="760" y="110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0" name="Freeform 416"/>
                <p:cNvSpPr>
                  <a:spLocks/>
                </p:cNvSpPr>
                <p:nvPr/>
              </p:nvSpPr>
              <p:spPr bwMode="auto">
                <a:xfrm>
                  <a:off x="3261" y="1360"/>
                  <a:ext cx="83" cy="120"/>
                </a:xfrm>
                <a:custGeom>
                  <a:avLst/>
                  <a:gdLst>
                    <a:gd name="T0" fmla="*/ 0 w 820"/>
                    <a:gd name="T1" fmla="*/ 0 h 1108"/>
                    <a:gd name="T2" fmla="*/ 0 w 820"/>
                    <a:gd name="T3" fmla="*/ 0 h 1108"/>
                    <a:gd name="T4" fmla="*/ 0 w 820"/>
                    <a:gd name="T5" fmla="*/ 0 h 1108"/>
                    <a:gd name="T6" fmla="*/ 0 w 820"/>
                    <a:gd name="T7" fmla="*/ 0 h 1108"/>
                    <a:gd name="T8" fmla="*/ 0 w 820"/>
                    <a:gd name="T9" fmla="*/ 0 h 1108"/>
                    <a:gd name="T10" fmla="*/ 0 w 820"/>
                    <a:gd name="T11" fmla="*/ 0 h 1108"/>
                    <a:gd name="T12" fmla="*/ 0 w 820"/>
                    <a:gd name="T13" fmla="*/ 0 h 1108"/>
                    <a:gd name="T14" fmla="*/ 0 w 820"/>
                    <a:gd name="T15" fmla="*/ 0 h 1108"/>
                    <a:gd name="T16" fmla="*/ 0 w 820"/>
                    <a:gd name="T17" fmla="*/ 0 h 1108"/>
                    <a:gd name="T18" fmla="*/ 0 w 820"/>
                    <a:gd name="T19" fmla="*/ 0 h 1108"/>
                    <a:gd name="T20" fmla="*/ 0 w 820"/>
                    <a:gd name="T21" fmla="*/ 0 h 1108"/>
                    <a:gd name="T22" fmla="*/ 0 w 820"/>
                    <a:gd name="T23" fmla="*/ 0 h 1108"/>
                    <a:gd name="T24" fmla="*/ 0 w 820"/>
                    <a:gd name="T25" fmla="*/ 0 h 1108"/>
                    <a:gd name="T26" fmla="*/ 0 w 820"/>
                    <a:gd name="T27" fmla="*/ 0 h 1108"/>
                    <a:gd name="T28" fmla="*/ 0 w 820"/>
                    <a:gd name="T29" fmla="*/ 0 h 1108"/>
                    <a:gd name="T30" fmla="*/ 0 w 820"/>
                    <a:gd name="T31" fmla="*/ 0 h 1108"/>
                    <a:gd name="T32" fmla="*/ 0 w 820"/>
                    <a:gd name="T33" fmla="*/ 0 h 1108"/>
                    <a:gd name="T34" fmla="*/ 0 w 820"/>
                    <a:gd name="T35" fmla="*/ 0 h 1108"/>
                    <a:gd name="T36" fmla="*/ 0 w 820"/>
                    <a:gd name="T37" fmla="*/ 0 h 1108"/>
                    <a:gd name="T38" fmla="*/ 0 w 820"/>
                    <a:gd name="T39" fmla="*/ 0 h 1108"/>
                    <a:gd name="T40" fmla="*/ 0 w 820"/>
                    <a:gd name="T41" fmla="*/ 0 h 1108"/>
                    <a:gd name="T42" fmla="*/ 0 w 820"/>
                    <a:gd name="T43" fmla="*/ 0 h 1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0"/>
                    <a:gd name="T67" fmla="*/ 0 h 1108"/>
                    <a:gd name="T68" fmla="*/ 820 w 820"/>
                    <a:gd name="T69" fmla="*/ 1108 h 11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0" h="1108">
                      <a:moveTo>
                        <a:pt x="760" y="1103"/>
                      </a:moveTo>
                      <a:lnTo>
                        <a:pt x="0" y="44"/>
                      </a:lnTo>
                      <a:lnTo>
                        <a:pt x="60" y="0"/>
                      </a:lnTo>
                      <a:lnTo>
                        <a:pt x="818" y="1061"/>
                      </a:lnTo>
                      <a:lnTo>
                        <a:pt x="820" y="1064"/>
                      </a:lnTo>
                      <a:lnTo>
                        <a:pt x="820" y="1069"/>
                      </a:lnTo>
                      <a:lnTo>
                        <a:pt x="820" y="1073"/>
                      </a:lnTo>
                      <a:lnTo>
                        <a:pt x="818" y="1079"/>
                      </a:lnTo>
                      <a:lnTo>
                        <a:pt x="816" y="1084"/>
                      </a:lnTo>
                      <a:lnTo>
                        <a:pt x="811" y="1089"/>
                      </a:lnTo>
                      <a:lnTo>
                        <a:pt x="806" y="1093"/>
                      </a:lnTo>
                      <a:lnTo>
                        <a:pt x="801" y="1098"/>
                      </a:lnTo>
                      <a:lnTo>
                        <a:pt x="795" y="1101"/>
                      </a:lnTo>
                      <a:lnTo>
                        <a:pt x="789" y="1105"/>
                      </a:lnTo>
                      <a:lnTo>
                        <a:pt x="783" y="1107"/>
                      </a:lnTo>
                      <a:lnTo>
                        <a:pt x="777" y="1108"/>
                      </a:lnTo>
                      <a:lnTo>
                        <a:pt x="771" y="1108"/>
                      </a:lnTo>
                      <a:lnTo>
                        <a:pt x="767" y="1107"/>
                      </a:lnTo>
                      <a:lnTo>
                        <a:pt x="763" y="1105"/>
                      </a:lnTo>
                      <a:lnTo>
                        <a:pt x="760" y="110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1" name="Freeform 417"/>
                <p:cNvSpPr>
                  <a:spLocks/>
                </p:cNvSpPr>
                <p:nvPr/>
              </p:nvSpPr>
              <p:spPr bwMode="auto">
                <a:xfrm>
                  <a:off x="3946" y="1786"/>
                  <a:ext cx="58" cy="105"/>
                </a:xfrm>
                <a:custGeom>
                  <a:avLst/>
                  <a:gdLst>
                    <a:gd name="T0" fmla="*/ 0 w 579"/>
                    <a:gd name="T1" fmla="*/ 0 h 962"/>
                    <a:gd name="T2" fmla="*/ 0 w 579"/>
                    <a:gd name="T3" fmla="*/ 0 h 962"/>
                    <a:gd name="T4" fmla="*/ 0 w 579"/>
                    <a:gd name="T5" fmla="*/ 0 h 962"/>
                    <a:gd name="T6" fmla="*/ 0 w 579"/>
                    <a:gd name="T7" fmla="*/ 0 h 962"/>
                    <a:gd name="T8" fmla="*/ 0 w 579"/>
                    <a:gd name="T9" fmla="*/ 0 h 962"/>
                    <a:gd name="T10" fmla="*/ 0 w 579"/>
                    <a:gd name="T11" fmla="*/ 0 h 962"/>
                    <a:gd name="T12" fmla="*/ 0 w 579"/>
                    <a:gd name="T13" fmla="*/ 0 h 962"/>
                    <a:gd name="T14" fmla="*/ 0 w 579"/>
                    <a:gd name="T15" fmla="*/ 0 h 962"/>
                    <a:gd name="T16" fmla="*/ 0 w 579"/>
                    <a:gd name="T17" fmla="*/ 0 h 962"/>
                    <a:gd name="T18" fmla="*/ 0 w 579"/>
                    <a:gd name="T19" fmla="*/ 0 h 962"/>
                    <a:gd name="T20" fmla="*/ 0 w 579"/>
                    <a:gd name="T21" fmla="*/ 0 h 962"/>
                    <a:gd name="T22" fmla="*/ 0 w 579"/>
                    <a:gd name="T23" fmla="*/ 0 h 962"/>
                    <a:gd name="T24" fmla="*/ 0 w 579"/>
                    <a:gd name="T25" fmla="*/ 0 h 962"/>
                    <a:gd name="T26" fmla="*/ 0 w 579"/>
                    <a:gd name="T27" fmla="*/ 0 h 962"/>
                    <a:gd name="T28" fmla="*/ 0 w 579"/>
                    <a:gd name="T29" fmla="*/ 0 h 962"/>
                    <a:gd name="T30" fmla="*/ 0 w 579"/>
                    <a:gd name="T31" fmla="*/ 0 h 962"/>
                    <a:gd name="T32" fmla="*/ 0 w 579"/>
                    <a:gd name="T33" fmla="*/ 0 h 962"/>
                    <a:gd name="T34" fmla="*/ 0 w 579"/>
                    <a:gd name="T35" fmla="*/ 0 h 962"/>
                    <a:gd name="T36" fmla="*/ 0 w 579"/>
                    <a:gd name="T37" fmla="*/ 0 h 962"/>
                    <a:gd name="T38" fmla="*/ 0 w 579"/>
                    <a:gd name="T39" fmla="*/ 0 h 962"/>
                    <a:gd name="T40" fmla="*/ 0 w 579"/>
                    <a:gd name="T41" fmla="*/ 0 h 962"/>
                    <a:gd name="T42" fmla="*/ 0 w 579"/>
                    <a:gd name="T43" fmla="*/ 0 h 9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962"/>
                    <a:gd name="T68" fmla="*/ 579 w 579"/>
                    <a:gd name="T69" fmla="*/ 962 h 9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962">
                      <a:moveTo>
                        <a:pt x="515" y="950"/>
                      </a:moveTo>
                      <a:lnTo>
                        <a:pt x="0" y="36"/>
                      </a:lnTo>
                      <a:lnTo>
                        <a:pt x="63" y="0"/>
                      </a:lnTo>
                      <a:lnTo>
                        <a:pt x="577" y="916"/>
                      </a:lnTo>
                      <a:lnTo>
                        <a:pt x="578" y="920"/>
                      </a:lnTo>
                      <a:lnTo>
                        <a:pt x="579" y="926"/>
                      </a:lnTo>
                      <a:lnTo>
                        <a:pt x="578" y="932"/>
                      </a:lnTo>
                      <a:lnTo>
                        <a:pt x="577" y="937"/>
                      </a:lnTo>
                      <a:lnTo>
                        <a:pt x="574" y="943"/>
                      </a:lnTo>
                      <a:lnTo>
                        <a:pt x="569" y="947"/>
                      </a:lnTo>
                      <a:lnTo>
                        <a:pt x="565" y="952"/>
                      </a:lnTo>
                      <a:lnTo>
                        <a:pt x="559" y="957"/>
                      </a:lnTo>
                      <a:lnTo>
                        <a:pt x="552" y="959"/>
                      </a:lnTo>
                      <a:lnTo>
                        <a:pt x="546" y="961"/>
                      </a:lnTo>
                      <a:lnTo>
                        <a:pt x="540" y="962"/>
                      </a:lnTo>
                      <a:lnTo>
                        <a:pt x="533" y="961"/>
                      </a:lnTo>
                      <a:lnTo>
                        <a:pt x="527" y="960"/>
                      </a:lnTo>
                      <a:lnTo>
                        <a:pt x="523" y="958"/>
                      </a:lnTo>
                      <a:lnTo>
                        <a:pt x="518" y="954"/>
                      </a:lnTo>
                      <a:lnTo>
                        <a:pt x="515" y="95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2" name="Freeform 418"/>
                <p:cNvSpPr>
                  <a:spLocks/>
                </p:cNvSpPr>
                <p:nvPr/>
              </p:nvSpPr>
              <p:spPr bwMode="auto">
                <a:xfrm>
                  <a:off x="3946" y="1786"/>
                  <a:ext cx="58" cy="105"/>
                </a:xfrm>
                <a:custGeom>
                  <a:avLst/>
                  <a:gdLst>
                    <a:gd name="T0" fmla="*/ 0 w 579"/>
                    <a:gd name="T1" fmla="*/ 0 h 962"/>
                    <a:gd name="T2" fmla="*/ 0 w 579"/>
                    <a:gd name="T3" fmla="*/ 0 h 962"/>
                    <a:gd name="T4" fmla="*/ 0 w 579"/>
                    <a:gd name="T5" fmla="*/ 0 h 962"/>
                    <a:gd name="T6" fmla="*/ 0 w 579"/>
                    <a:gd name="T7" fmla="*/ 0 h 962"/>
                    <a:gd name="T8" fmla="*/ 0 w 579"/>
                    <a:gd name="T9" fmla="*/ 0 h 962"/>
                    <a:gd name="T10" fmla="*/ 0 w 579"/>
                    <a:gd name="T11" fmla="*/ 0 h 962"/>
                    <a:gd name="T12" fmla="*/ 0 w 579"/>
                    <a:gd name="T13" fmla="*/ 0 h 962"/>
                    <a:gd name="T14" fmla="*/ 0 w 579"/>
                    <a:gd name="T15" fmla="*/ 0 h 962"/>
                    <a:gd name="T16" fmla="*/ 0 w 579"/>
                    <a:gd name="T17" fmla="*/ 0 h 962"/>
                    <a:gd name="T18" fmla="*/ 0 w 579"/>
                    <a:gd name="T19" fmla="*/ 0 h 962"/>
                    <a:gd name="T20" fmla="*/ 0 w 579"/>
                    <a:gd name="T21" fmla="*/ 0 h 962"/>
                    <a:gd name="T22" fmla="*/ 0 w 579"/>
                    <a:gd name="T23" fmla="*/ 0 h 962"/>
                    <a:gd name="T24" fmla="*/ 0 w 579"/>
                    <a:gd name="T25" fmla="*/ 0 h 962"/>
                    <a:gd name="T26" fmla="*/ 0 w 579"/>
                    <a:gd name="T27" fmla="*/ 0 h 962"/>
                    <a:gd name="T28" fmla="*/ 0 w 579"/>
                    <a:gd name="T29" fmla="*/ 0 h 962"/>
                    <a:gd name="T30" fmla="*/ 0 w 579"/>
                    <a:gd name="T31" fmla="*/ 0 h 962"/>
                    <a:gd name="T32" fmla="*/ 0 w 579"/>
                    <a:gd name="T33" fmla="*/ 0 h 962"/>
                    <a:gd name="T34" fmla="*/ 0 w 579"/>
                    <a:gd name="T35" fmla="*/ 0 h 962"/>
                    <a:gd name="T36" fmla="*/ 0 w 579"/>
                    <a:gd name="T37" fmla="*/ 0 h 962"/>
                    <a:gd name="T38" fmla="*/ 0 w 579"/>
                    <a:gd name="T39" fmla="*/ 0 h 962"/>
                    <a:gd name="T40" fmla="*/ 0 w 579"/>
                    <a:gd name="T41" fmla="*/ 0 h 962"/>
                    <a:gd name="T42" fmla="*/ 0 w 579"/>
                    <a:gd name="T43" fmla="*/ 0 h 9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9"/>
                    <a:gd name="T67" fmla="*/ 0 h 962"/>
                    <a:gd name="T68" fmla="*/ 579 w 579"/>
                    <a:gd name="T69" fmla="*/ 962 h 9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9" h="962">
                      <a:moveTo>
                        <a:pt x="515" y="950"/>
                      </a:moveTo>
                      <a:lnTo>
                        <a:pt x="0" y="36"/>
                      </a:lnTo>
                      <a:lnTo>
                        <a:pt x="63" y="0"/>
                      </a:lnTo>
                      <a:lnTo>
                        <a:pt x="577" y="916"/>
                      </a:lnTo>
                      <a:lnTo>
                        <a:pt x="578" y="920"/>
                      </a:lnTo>
                      <a:lnTo>
                        <a:pt x="579" y="926"/>
                      </a:lnTo>
                      <a:lnTo>
                        <a:pt x="578" y="932"/>
                      </a:lnTo>
                      <a:lnTo>
                        <a:pt x="577" y="937"/>
                      </a:lnTo>
                      <a:lnTo>
                        <a:pt x="574" y="943"/>
                      </a:lnTo>
                      <a:lnTo>
                        <a:pt x="569" y="947"/>
                      </a:lnTo>
                      <a:lnTo>
                        <a:pt x="565" y="952"/>
                      </a:lnTo>
                      <a:lnTo>
                        <a:pt x="559" y="957"/>
                      </a:lnTo>
                      <a:lnTo>
                        <a:pt x="552" y="959"/>
                      </a:lnTo>
                      <a:lnTo>
                        <a:pt x="546" y="961"/>
                      </a:lnTo>
                      <a:lnTo>
                        <a:pt x="540" y="962"/>
                      </a:lnTo>
                      <a:lnTo>
                        <a:pt x="533" y="961"/>
                      </a:lnTo>
                      <a:lnTo>
                        <a:pt x="527" y="960"/>
                      </a:lnTo>
                      <a:lnTo>
                        <a:pt x="523" y="958"/>
                      </a:lnTo>
                      <a:lnTo>
                        <a:pt x="518" y="954"/>
                      </a:lnTo>
                      <a:lnTo>
                        <a:pt x="515" y="95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3" name="Freeform 419"/>
                <p:cNvSpPr>
                  <a:spLocks/>
                </p:cNvSpPr>
                <p:nvPr/>
              </p:nvSpPr>
              <p:spPr bwMode="auto">
                <a:xfrm>
                  <a:off x="4068" y="1625"/>
                  <a:ext cx="54" cy="112"/>
                </a:xfrm>
                <a:custGeom>
                  <a:avLst/>
                  <a:gdLst>
                    <a:gd name="T0" fmla="*/ 0 w 541"/>
                    <a:gd name="T1" fmla="*/ 0 h 1026"/>
                    <a:gd name="T2" fmla="*/ 0 w 541"/>
                    <a:gd name="T3" fmla="*/ 0 h 1026"/>
                    <a:gd name="T4" fmla="*/ 0 w 541"/>
                    <a:gd name="T5" fmla="*/ 0 h 1026"/>
                    <a:gd name="T6" fmla="*/ 0 w 541"/>
                    <a:gd name="T7" fmla="*/ 0 h 1026"/>
                    <a:gd name="T8" fmla="*/ 0 w 541"/>
                    <a:gd name="T9" fmla="*/ 0 h 1026"/>
                    <a:gd name="T10" fmla="*/ 0 w 541"/>
                    <a:gd name="T11" fmla="*/ 0 h 1026"/>
                    <a:gd name="T12" fmla="*/ 0 w 541"/>
                    <a:gd name="T13" fmla="*/ 0 h 1026"/>
                    <a:gd name="T14" fmla="*/ 0 w 541"/>
                    <a:gd name="T15" fmla="*/ 0 h 1026"/>
                    <a:gd name="T16" fmla="*/ 0 w 541"/>
                    <a:gd name="T17" fmla="*/ 0 h 1026"/>
                    <a:gd name="T18" fmla="*/ 0 w 541"/>
                    <a:gd name="T19" fmla="*/ 0 h 1026"/>
                    <a:gd name="T20" fmla="*/ 0 w 541"/>
                    <a:gd name="T21" fmla="*/ 0 h 1026"/>
                    <a:gd name="T22" fmla="*/ 0 w 541"/>
                    <a:gd name="T23" fmla="*/ 0 h 1026"/>
                    <a:gd name="T24" fmla="*/ 0 w 541"/>
                    <a:gd name="T25" fmla="*/ 0 h 1026"/>
                    <a:gd name="T26" fmla="*/ 0 w 541"/>
                    <a:gd name="T27" fmla="*/ 0 h 1026"/>
                    <a:gd name="T28" fmla="*/ 0 w 541"/>
                    <a:gd name="T29" fmla="*/ 0 h 1026"/>
                    <a:gd name="T30" fmla="*/ 0 w 541"/>
                    <a:gd name="T31" fmla="*/ 0 h 1026"/>
                    <a:gd name="T32" fmla="*/ 0 w 541"/>
                    <a:gd name="T33" fmla="*/ 0 h 1026"/>
                    <a:gd name="T34" fmla="*/ 0 w 541"/>
                    <a:gd name="T35" fmla="*/ 0 h 1026"/>
                    <a:gd name="T36" fmla="*/ 0 w 541"/>
                    <a:gd name="T37" fmla="*/ 0 h 1026"/>
                    <a:gd name="T38" fmla="*/ 0 w 541"/>
                    <a:gd name="T39" fmla="*/ 0 h 1026"/>
                    <a:gd name="T40" fmla="*/ 0 w 541"/>
                    <a:gd name="T41" fmla="*/ 0 h 1026"/>
                    <a:gd name="T42" fmla="*/ 0 w 541"/>
                    <a:gd name="T43" fmla="*/ 0 h 1026"/>
                    <a:gd name="T44" fmla="*/ 0 w 541"/>
                    <a:gd name="T45" fmla="*/ 0 h 1026"/>
                    <a:gd name="T46" fmla="*/ 0 w 541"/>
                    <a:gd name="T47" fmla="*/ 0 h 1026"/>
                    <a:gd name="T48" fmla="*/ 0 w 541"/>
                    <a:gd name="T49" fmla="*/ 0 h 1026"/>
                    <a:gd name="T50" fmla="*/ 0 w 541"/>
                    <a:gd name="T51" fmla="*/ 0 h 1026"/>
                    <a:gd name="T52" fmla="*/ 0 w 541"/>
                    <a:gd name="T53" fmla="*/ 0 h 1026"/>
                    <a:gd name="T54" fmla="*/ 0 w 541"/>
                    <a:gd name="T55" fmla="*/ 0 h 1026"/>
                    <a:gd name="T56" fmla="*/ 0 w 541"/>
                    <a:gd name="T57" fmla="*/ 0 h 1026"/>
                    <a:gd name="T58" fmla="*/ 0 w 541"/>
                    <a:gd name="T59" fmla="*/ 0 h 1026"/>
                    <a:gd name="T60" fmla="*/ 0 w 541"/>
                    <a:gd name="T61" fmla="*/ 0 h 1026"/>
                    <a:gd name="T62" fmla="*/ 0 w 541"/>
                    <a:gd name="T63" fmla="*/ 0 h 1026"/>
                    <a:gd name="T64" fmla="*/ 0 w 541"/>
                    <a:gd name="T65" fmla="*/ 0 h 1026"/>
                    <a:gd name="T66" fmla="*/ 0 w 541"/>
                    <a:gd name="T67" fmla="*/ 0 h 1026"/>
                    <a:gd name="T68" fmla="*/ 0 w 541"/>
                    <a:gd name="T69" fmla="*/ 0 h 1026"/>
                    <a:gd name="T70" fmla="*/ 0 w 541"/>
                    <a:gd name="T71" fmla="*/ 0 h 1026"/>
                    <a:gd name="T72" fmla="*/ 0 w 541"/>
                    <a:gd name="T73" fmla="*/ 0 h 1026"/>
                    <a:gd name="T74" fmla="*/ 0 w 541"/>
                    <a:gd name="T75" fmla="*/ 0 h 10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1"/>
                    <a:gd name="T115" fmla="*/ 0 h 1026"/>
                    <a:gd name="T116" fmla="*/ 541 w 541"/>
                    <a:gd name="T117" fmla="*/ 1026 h 10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1" h="1026">
                      <a:moveTo>
                        <a:pt x="477" y="1013"/>
                      </a:move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540" y="983"/>
                      </a:lnTo>
                      <a:lnTo>
                        <a:pt x="541" y="987"/>
                      </a:lnTo>
                      <a:lnTo>
                        <a:pt x="541" y="993"/>
                      </a:lnTo>
                      <a:lnTo>
                        <a:pt x="540" y="998"/>
                      </a:lnTo>
                      <a:lnTo>
                        <a:pt x="538" y="1003"/>
                      </a:lnTo>
                      <a:lnTo>
                        <a:pt x="534" y="1009"/>
                      </a:lnTo>
                      <a:lnTo>
                        <a:pt x="531" y="1013"/>
                      </a:lnTo>
                      <a:lnTo>
                        <a:pt x="525" y="1018"/>
                      </a:lnTo>
                      <a:lnTo>
                        <a:pt x="520" y="1021"/>
                      </a:lnTo>
                      <a:lnTo>
                        <a:pt x="513" y="1023"/>
                      </a:lnTo>
                      <a:lnTo>
                        <a:pt x="506" y="1026"/>
                      </a:lnTo>
                      <a:lnTo>
                        <a:pt x="499" y="1026"/>
                      </a:lnTo>
                      <a:lnTo>
                        <a:pt x="494" y="1026"/>
                      </a:lnTo>
                      <a:lnTo>
                        <a:pt x="488" y="1023"/>
                      </a:lnTo>
                      <a:lnTo>
                        <a:pt x="483" y="1021"/>
                      </a:lnTo>
                      <a:lnTo>
                        <a:pt x="479" y="1018"/>
                      </a:lnTo>
                      <a:lnTo>
                        <a:pt x="477" y="101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4" name="Freeform 420"/>
                <p:cNvSpPr>
                  <a:spLocks/>
                </p:cNvSpPr>
                <p:nvPr/>
              </p:nvSpPr>
              <p:spPr bwMode="auto">
                <a:xfrm>
                  <a:off x="4068" y="1625"/>
                  <a:ext cx="54" cy="112"/>
                </a:xfrm>
                <a:custGeom>
                  <a:avLst/>
                  <a:gdLst>
                    <a:gd name="T0" fmla="*/ 0 w 541"/>
                    <a:gd name="T1" fmla="*/ 0 h 1026"/>
                    <a:gd name="T2" fmla="*/ 0 w 541"/>
                    <a:gd name="T3" fmla="*/ 0 h 1026"/>
                    <a:gd name="T4" fmla="*/ 0 w 541"/>
                    <a:gd name="T5" fmla="*/ 0 h 1026"/>
                    <a:gd name="T6" fmla="*/ 0 w 541"/>
                    <a:gd name="T7" fmla="*/ 0 h 1026"/>
                    <a:gd name="T8" fmla="*/ 0 w 541"/>
                    <a:gd name="T9" fmla="*/ 0 h 1026"/>
                    <a:gd name="T10" fmla="*/ 0 w 541"/>
                    <a:gd name="T11" fmla="*/ 0 h 1026"/>
                    <a:gd name="T12" fmla="*/ 0 w 541"/>
                    <a:gd name="T13" fmla="*/ 0 h 1026"/>
                    <a:gd name="T14" fmla="*/ 0 w 541"/>
                    <a:gd name="T15" fmla="*/ 0 h 1026"/>
                    <a:gd name="T16" fmla="*/ 0 w 541"/>
                    <a:gd name="T17" fmla="*/ 0 h 1026"/>
                    <a:gd name="T18" fmla="*/ 0 w 541"/>
                    <a:gd name="T19" fmla="*/ 0 h 1026"/>
                    <a:gd name="T20" fmla="*/ 0 w 541"/>
                    <a:gd name="T21" fmla="*/ 0 h 1026"/>
                    <a:gd name="T22" fmla="*/ 0 w 541"/>
                    <a:gd name="T23" fmla="*/ 0 h 1026"/>
                    <a:gd name="T24" fmla="*/ 0 w 541"/>
                    <a:gd name="T25" fmla="*/ 0 h 1026"/>
                    <a:gd name="T26" fmla="*/ 0 w 541"/>
                    <a:gd name="T27" fmla="*/ 0 h 1026"/>
                    <a:gd name="T28" fmla="*/ 0 w 541"/>
                    <a:gd name="T29" fmla="*/ 0 h 1026"/>
                    <a:gd name="T30" fmla="*/ 0 w 541"/>
                    <a:gd name="T31" fmla="*/ 0 h 1026"/>
                    <a:gd name="T32" fmla="*/ 0 w 541"/>
                    <a:gd name="T33" fmla="*/ 0 h 1026"/>
                    <a:gd name="T34" fmla="*/ 0 w 541"/>
                    <a:gd name="T35" fmla="*/ 0 h 1026"/>
                    <a:gd name="T36" fmla="*/ 0 w 541"/>
                    <a:gd name="T37" fmla="*/ 0 h 1026"/>
                    <a:gd name="T38" fmla="*/ 0 w 541"/>
                    <a:gd name="T39" fmla="*/ 0 h 1026"/>
                    <a:gd name="T40" fmla="*/ 0 w 541"/>
                    <a:gd name="T41" fmla="*/ 0 h 1026"/>
                    <a:gd name="T42" fmla="*/ 0 w 541"/>
                    <a:gd name="T43" fmla="*/ 0 h 1026"/>
                    <a:gd name="T44" fmla="*/ 0 w 541"/>
                    <a:gd name="T45" fmla="*/ 0 h 1026"/>
                    <a:gd name="T46" fmla="*/ 0 w 541"/>
                    <a:gd name="T47" fmla="*/ 0 h 1026"/>
                    <a:gd name="T48" fmla="*/ 0 w 541"/>
                    <a:gd name="T49" fmla="*/ 0 h 1026"/>
                    <a:gd name="T50" fmla="*/ 0 w 541"/>
                    <a:gd name="T51" fmla="*/ 0 h 1026"/>
                    <a:gd name="T52" fmla="*/ 0 w 541"/>
                    <a:gd name="T53" fmla="*/ 0 h 1026"/>
                    <a:gd name="T54" fmla="*/ 0 w 541"/>
                    <a:gd name="T55" fmla="*/ 0 h 1026"/>
                    <a:gd name="T56" fmla="*/ 0 w 541"/>
                    <a:gd name="T57" fmla="*/ 0 h 1026"/>
                    <a:gd name="T58" fmla="*/ 0 w 541"/>
                    <a:gd name="T59" fmla="*/ 0 h 1026"/>
                    <a:gd name="T60" fmla="*/ 0 w 541"/>
                    <a:gd name="T61" fmla="*/ 0 h 1026"/>
                    <a:gd name="T62" fmla="*/ 0 w 541"/>
                    <a:gd name="T63" fmla="*/ 0 h 1026"/>
                    <a:gd name="T64" fmla="*/ 0 w 541"/>
                    <a:gd name="T65" fmla="*/ 0 h 1026"/>
                    <a:gd name="T66" fmla="*/ 0 w 541"/>
                    <a:gd name="T67" fmla="*/ 0 h 1026"/>
                    <a:gd name="T68" fmla="*/ 0 w 541"/>
                    <a:gd name="T69" fmla="*/ 0 h 1026"/>
                    <a:gd name="T70" fmla="*/ 0 w 541"/>
                    <a:gd name="T71" fmla="*/ 0 h 1026"/>
                    <a:gd name="T72" fmla="*/ 0 w 541"/>
                    <a:gd name="T73" fmla="*/ 0 h 1026"/>
                    <a:gd name="T74" fmla="*/ 0 w 541"/>
                    <a:gd name="T75" fmla="*/ 0 h 10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1"/>
                    <a:gd name="T115" fmla="*/ 0 h 1026"/>
                    <a:gd name="T116" fmla="*/ 541 w 541"/>
                    <a:gd name="T117" fmla="*/ 1026 h 10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1" h="1026">
                      <a:moveTo>
                        <a:pt x="477" y="1013"/>
                      </a:move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540" y="983"/>
                      </a:lnTo>
                      <a:lnTo>
                        <a:pt x="541" y="987"/>
                      </a:lnTo>
                      <a:lnTo>
                        <a:pt x="541" y="993"/>
                      </a:lnTo>
                      <a:lnTo>
                        <a:pt x="540" y="998"/>
                      </a:lnTo>
                      <a:lnTo>
                        <a:pt x="538" y="1003"/>
                      </a:lnTo>
                      <a:lnTo>
                        <a:pt x="534" y="1009"/>
                      </a:lnTo>
                      <a:lnTo>
                        <a:pt x="531" y="1013"/>
                      </a:lnTo>
                      <a:lnTo>
                        <a:pt x="525" y="1018"/>
                      </a:lnTo>
                      <a:lnTo>
                        <a:pt x="520" y="1021"/>
                      </a:lnTo>
                      <a:lnTo>
                        <a:pt x="513" y="1023"/>
                      </a:lnTo>
                      <a:lnTo>
                        <a:pt x="506" y="1026"/>
                      </a:lnTo>
                      <a:lnTo>
                        <a:pt x="499" y="1026"/>
                      </a:lnTo>
                      <a:lnTo>
                        <a:pt x="494" y="1026"/>
                      </a:lnTo>
                      <a:lnTo>
                        <a:pt x="488" y="1023"/>
                      </a:lnTo>
                      <a:lnTo>
                        <a:pt x="483" y="1021"/>
                      </a:lnTo>
                      <a:lnTo>
                        <a:pt x="479" y="1018"/>
                      </a:lnTo>
                      <a:lnTo>
                        <a:pt x="477" y="101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5" name="Freeform 421"/>
                <p:cNvSpPr>
                  <a:spLocks/>
                </p:cNvSpPr>
                <p:nvPr/>
              </p:nvSpPr>
              <p:spPr bwMode="auto">
                <a:xfrm>
                  <a:off x="4068" y="1625"/>
                  <a:ext cx="7" cy="6"/>
                </a:xfrm>
                <a:custGeom>
                  <a:avLst/>
                  <a:gdLst>
                    <a:gd name="T0" fmla="*/ 0 w 71"/>
                    <a:gd name="T1" fmla="*/ 0 h 57"/>
                    <a:gd name="T2" fmla="*/ 0 w 71"/>
                    <a:gd name="T3" fmla="*/ 0 h 57"/>
                    <a:gd name="T4" fmla="*/ 0 w 71"/>
                    <a:gd name="T5" fmla="*/ 0 h 57"/>
                    <a:gd name="T6" fmla="*/ 0 w 71"/>
                    <a:gd name="T7" fmla="*/ 0 h 57"/>
                    <a:gd name="T8" fmla="*/ 0 w 71"/>
                    <a:gd name="T9" fmla="*/ 0 h 57"/>
                    <a:gd name="T10" fmla="*/ 0 w 71"/>
                    <a:gd name="T11" fmla="*/ 0 h 57"/>
                    <a:gd name="T12" fmla="*/ 0 w 71"/>
                    <a:gd name="T13" fmla="*/ 0 h 57"/>
                    <a:gd name="T14" fmla="*/ 0 w 71"/>
                    <a:gd name="T15" fmla="*/ 0 h 57"/>
                    <a:gd name="T16" fmla="*/ 0 w 71"/>
                    <a:gd name="T17" fmla="*/ 0 h 57"/>
                    <a:gd name="T18" fmla="*/ 0 w 71"/>
                    <a:gd name="T19" fmla="*/ 0 h 57"/>
                    <a:gd name="T20" fmla="*/ 0 w 71"/>
                    <a:gd name="T21" fmla="*/ 0 h 57"/>
                    <a:gd name="T22" fmla="*/ 0 w 71"/>
                    <a:gd name="T23" fmla="*/ 0 h 57"/>
                    <a:gd name="T24" fmla="*/ 0 w 71"/>
                    <a:gd name="T25" fmla="*/ 0 h 57"/>
                    <a:gd name="T26" fmla="*/ 0 w 71"/>
                    <a:gd name="T27" fmla="*/ 0 h 57"/>
                    <a:gd name="T28" fmla="*/ 0 w 71"/>
                    <a:gd name="T29" fmla="*/ 0 h 57"/>
                    <a:gd name="T30" fmla="*/ 0 w 71"/>
                    <a:gd name="T31" fmla="*/ 0 h 57"/>
                    <a:gd name="T32" fmla="*/ 0 w 71"/>
                    <a:gd name="T33" fmla="*/ 0 h 57"/>
                    <a:gd name="T34" fmla="*/ 0 w 71"/>
                    <a:gd name="T35" fmla="*/ 0 h 57"/>
                    <a:gd name="T36" fmla="*/ 0 w 71"/>
                    <a:gd name="T37" fmla="*/ 0 h 57"/>
                    <a:gd name="T38" fmla="*/ 0 w 71"/>
                    <a:gd name="T39" fmla="*/ 0 h 57"/>
                    <a:gd name="T40" fmla="*/ 0 w 71"/>
                    <a:gd name="T41" fmla="*/ 0 h 57"/>
                    <a:gd name="T42" fmla="*/ 0 w 71"/>
                    <a:gd name="T43" fmla="*/ 0 h 57"/>
                    <a:gd name="T44" fmla="*/ 0 w 71"/>
                    <a:gd name="T45" fmla="*/ 0 h 57"/>
                    <a:gd name="T46" fmla="*/ 0 w 71"/>
                    <a:gd name="T47" fmla="*/ 0 h 57"/>
                    <a:gd name="T48" fmla="*/ 0 w 71"/>
                    <a:gd name="T49" fmla="*/ 0 h 57"/>
                    <a:gd name="T50" fmla="*/ 0 w 71"/>
                    <a:gd name="T51" fmla="*/ 0 h 57"/>
                    <a:gd name="T52" fmla="*/ 0 w 71"/>
                    <a:gd name="T53" fmla="*/ 0 h 57"/>
                    <a:gd name="T54" fmla="*/ 0 w 71"/>
                    <a:gd name="T55" fmla="*/ 0 h 57"/>
                    <a:gd name="T56" fmla="*/ 0 w 71"/>
                    <a:gd name="T57" fmla="*/ 0 h 57"/>
                    <a:gd name="T58" fmla="*/ 0 w 71"/>
                    <a:gd name="T59" fmla="*/ 0 h 57"/>
                    <a:gd name="T60" fmla="*/ 0 w 71"/>
                    <a:gd name="T61" fmla="*/ 0 h 57"/>
                    <a:gd name="T62" fmla="*/ 0 w 71"/>
                    <a:gd name="T63" fmla="*/ 0 h 57"/>
                    <a:gd name="T64" fmla="*/ 0 w 71"/>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7"/>
                    <a:gd name="T101" fmla="*/ 71 w 71"/>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7">
                      <a:moveTo>
                        <a:pt x="47" y="52"/>
                      </a:moveTo>
                      <a:lnTo>
                        <a:pt x="40" y="55"/>
                      </a:lnTo>
                      <a:lnTo>
                        <a:pt x="33" y="56"/>
                      </a:lnTo>
                      <a:lnTo>
                        <a:pt x="26" y="57"/>
                      </a:lnTo>
                      <a:lnTo>
                        <a:pt x="20" y="56"/>
                      </a:lnTo>
                      <a:lnTo>
                        <a:pt x="14" y="55"/>
                      </a:lnTo>
                      <a:lnTo>
                        <a:pt x="9" y="53"/>
                      </a:lnTo>
                      <a:lnTo>
                        <a:pt x="5" y="49"/>
                      </a:ln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70" y="18"/>
                      </a:lnTo>
                      <a:lnTo>
                        <a:pt x="71" y="22"/>
                      </a:lnTo>
                      <a:lnTo>
                        <a:pt x="70" y="28"/>
                      </a:lnTo>
                      <a:lnTo>
                        <a:pt x="67" y="34"/>
                      </a:lnTo>
                      <a:lnTo>
                        <a:pt x="63" y="39"/>
                      </a:lnTo>
                      <a:lnTo>
                        <a:pt x="58" y="44"/>
                      </a:lnTo>
                      <a:lnTo>
                        <a:pt x="52" y="48"/>
                      </a:lnTo>
                      <a:lnTo>
                        <a:pt x="47" y="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6" name="Freeform 422"/>
                <p:cNvSpPr>
                  <a:spLocks/>
                </p:cNvSpPr>
                <p:nvPr/>
              </p:nvSpPr>
              <p:spPr bwMode="auto">
                <a:xfrm>
                  <a:off x="4068" y="1625"/>
                  <a:ext cx="7" cy="6"/>
                </a:xfrm>
                <a:custGeom>
                  <a:avLst/>
                  <a:gdLst>
                    <a:gd name="T0" fmla="*/ 0 w 71"/>
                    <a:gd name="T1" fmla="*/ 0 h 57"/>
                    <a:gd name="T2" fmla="*/ 0 w 71"/>
                    <a:gd name="T3" fmla="*/ 0 h 57"/>
                    <a:gd name="T4" fmla="*/ 0 w 71"/>
                    <a:gd name="T5" fmla="*/ 0 h 57"/>
                    <a:gd name="T6" fmla="*/ 0 w 71"/>
                    <a:gd name="T7" fmla="*/ 0 h 57"/>
                    <a:gd name="T8" fmla="*/ 0 w 71"/>
                    <a:gd name="T9" fmla="*/ 0 h 57"/>
                    <a:gd name="T10" fmla="*/ 0 w 71"/>
                    <a:gd name="T11" fmla="*/ 0 h 57"/>
                    <a:gd name="T12" fmla="*/ 0 w 71"/>
                    <a:gd name="T13" fmla="*/ 0 h 57"/>
                    <a:gd name="T14" fmla="*/ 0 w 71"/>
                    <a:gd name="T15" fmla="*/ 0 h 57"/>
                    <a:gd name="T16" fmla="*/ 0 w 71"/>
                    <a:gd name="T17" fmla="*/ 0 h 57"/>
                    <a:gd name="T18" fmla="*/ 0 w 71"/>
                    <a:gd name="T19" fmla="*/ 0 h 57"/>
                    <a:gd name="T20" fmla="*/ 0 w 71"/>
                    <a:gd name="T21" fmla="*/ 0 h 57"/>
                    <a:gd name="T22" fmla="*/ 0 w 71"/>
                    <a:gd name="T23" fmla="*/ 0 h 57"/>
                    <a:gd name="T24" fmla="*/ 0 w 71"/>
                    <a:gd name="T25" fmla="*/ 0 h 57"/>
                    <a:gd name="T26" fmla="*/ 0 w 71"/>
                    <a:gd name="T27" fmla="*/ 0 h 57"/>
                    <a:gd name="T28" fmla="*/ 0 w 71"/>
                    <a:gd name="T29" fmla="*/ 0 h 57"/>
                    <a:gd name="T30" fmla="*/ 0 w 71"/>
                    <a:gd name="T31" fmla="*/ 0 h 57"/>
                    <a:gd name="T32" fmla="*/ 0 w 71"/>
                    <a:gd name="T33" fmla="*/ 0 h 57"/>
                    <a:gd name="T34" fmla="*/ 0 w 71"/>
                    <a:gd name="T35" fmla="*/ 0 h 57"/>
                    <a:gd name="T36" fmla="*/ 0 w 71"/>
                    <a:gd name="T37" fmla="*/ 0 h 57"/>
                    <a:gd name="T38" fmla="*/ 0 w 71"/>
                    <a:gd name="T39" fmla="*/ 0 h 57"/>
                    <a:gd name="T40" fmla="*/ 0 w 71"/>
                    <a:gd name="T41" fmla="*/ 0 h 57"/>
                    <a:gd name="T42" fmla="*/ 0 w 71"/>
                    <a:gd name="T43" fmla="*/ 0 h 57"/>
                    <a:gd name="T44" fmla="*/ 0 w 71"/>
                    <a:gd name="T45" fmla="*/ 0 h 57"/>
                    <a:gd name="T46" fmla="*/ 0 w 71"/>
                    <a:gd name="T47" fmla="*/ 0 h 57"/>
                    <a:gd name="T48" fmla="*/ 0 w 71"/>
                    <a:gd name="T49" fmla="*/ 0 h 57"/>
                    <a:gd name="T50" fmla="*/ 0 w 71"/>
                    <a:gd name="T51" fmla="*/ 0 h 57"/>
                    <a:gd name="T52" fmla="*/ 0 w 71"/>
                    <a:gd name="T53" fmla="*/ 0 h 57"/>
                    <a:gd name="T54" fmla="*/ 0 w 71"/>
                    <a:gd name="T55" fmla="*/ 0 h 57"/>
                    <a:gd name="T56" fmla="*/ 0 w 71"/>
                    <a:gd name="T57" fmla="*/ 0 h 57"/>
                    <a:gd name="T58" fmla="*/ 0 w 71"/>
                    <a:gd name="T59" fmla="*/ 0 h 57"/>
                    <a:gd name="T60" fmla="*/ 0 w 71"/>
                    <a:gd name="T61" fmla="*/ 0 h 57"/>
                    <a:gd name="T62" fmla="*/ 0 w 71"/>
                    <a:gd name="T63" fmla="*/ 0 h 57"/>
                    <a:gd name="T64" fmla="*/ 0 w 71"/>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7"/>
                    <a:gd name="T101" fmla="*/ 71 w 71"/>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7">
                      <a:moveTo>
                        <a:pt x="47" y="52"/>
                      </a:moveTo>
                      <a:lnTo>
                        <a:pt x="40" y="55"/>
                      </a:lnTo>
                      <a:lnTo>
                        <a:pt x="33" y="56"/>
                      </a:lnTo>
                      <a:lnTo>
                        <a:pt x="26" y="57"/>
                      </a:lnTo>
                      <a:lnTo>
                        <a:pt x="20" y="56"/>
                      </a:lnTo>
                      <a:lnTo>
                        <a:pt x="14" y="55"/>
                      </a:lnTo>
                      <a:lnTo>
                        <a:pt x="9" y="53"/>
                      </a:lnTo>
                      <a:lnTo>
                        <a:pt x="5" y="49"/>
                      </a:lnTo>
                      <a:lnTo>
                        <a:pt x="1" y="45"/>
                      </a:lnTo>
                      <a:lnTo>
                        <a:pt x="0" y="40"/>
                      </a:lnTo>
                      <a:lnTo>
                        <a:pt x="0" y="35"/>
                      </a:lnTo>
                      <a:lnTo>
                        <a:pt x="1" y="29"/>
                      </a:lnTo>
                      <a:lnTo>
                        <a:pt x="4" y="23"/>
                      </a:lnTo>
                      <a:lnTo>
                        <a:pt x="7" y="18"/>
                      </a:lnTo>
                      <a:lnTo>
                        <a:pt x="12" y="13"/>
                      </a:lnTo>
                      <a:lnTo>
                        <a:pt x="17" y="9"/>
                      </a:lnTo>
                      <a:lnTo>
                        <a:pt x="24" y="5"/>
                      </a:lnTo>
                      <a:lnTo>
                        <a:pt x="30" y="3"/>
                      </a:lnTo>
                      <a:lnTo>
                        <a:pt x="38" y="1"/>
                      </a:lnTo>
                      <a:lnTo>
                        <a:pt x="43" y="0"/>
                      </a:lnTo>
                      <a:lnTo>
                        <a:pt x="50" y="1"/>
                      </a:lnTo>
                      <a:lnTo>
                        <a:pt x="56" y="2"/>
                      </a:lnTo>
                      <a:lnTo>
                        <a:pt x="62" y="5"/>
                      </a:lnTo>
                      <a:lnTo>
                        <a:pt x="65" y="9"/>
                      </a:lnTo>
                      <a:lnTo>
                        <a:pt x="68" y="12"/>
                      </a:lnTo>
                      <a:lnTo>
                        <a:pt x="70" y="18"/>
                      </a:lnTo>
                      <a:lnTo>
                        <a:pt x="71" y="22"/>
                      </a:lnTo>
                      <a:lnTo>
                        <a:pt x="70" y="28"/>
                      </a:lnTo>
                      <a:lnTo>
                        <a:pt x="67" y="34"/>
                      </a:lnTo>
                      <a:lnTo>
                        <a:pt x="63" y="39"/>
                      </a:lnTo>
                      <a:lnTo>
                        <a:pt x="58" y="44"/>
                      </a:lnTo>
                      <a:lnTo>
                        <a:pt x="52" y="48"/>
                      </a:lnTo>
                      <a:lnTo>
                        <a:pt x="47"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7" name="Freeform 423"/>
                <p:cNvSpPr>
                  <a:spLocks/>
                </p:cNvSpPr>
                <p:nvPr/>
              </p:nvSpPr>
              <p:spPr bwMode="auto">
                <a:xfrm>
                  <a:off x="3546" y="1800"/>
                  <a:ext cx="72" cy="106"/>
                </a:xfrm>
                <a:custGeom>
                  <a:avLst/>
                  <a:gdLst>
                    <a:gd name="T0" fmla="*/ 0 w 717"/>
                    <a:gd name="T1" fmla="*/ 0 h 960"/>
                    <a:gd name="T2" fmla="*/ 0 w 717"/>
                    <a:gd name="T3" fmla="*/ 0 h 960"/>
                    <a:gd name="T4" fmla="*/ 0 w 717"/>
                    <a:gd name="T5" fmla="*/ 0 h 960"/>
                    <a:gd name="T6" fmla="*/ 0 w 717"/>
                    <a:gd name="T7" fmla="*/ 0 h 960"/>
                    <a:gd name="T8" fmla="*/ 0 w 717"/>
                    <a:gd name="T9" fmla="*/ 0 h 960"/>
                    <a:gd name="T10" fmla="*/ 0 w 717"/>
                    <a:gd name="T11" fmla="*/ 0 h 960"/>
                    <a:gd name="T12" fmla="*/ 0 w 717"/>
                    <a:gd name="T13" fmla="*/ 0 h 960"/>
                    <a:gd name="T14" fmla="*/ 0 w 717"/>
                    <a:gd name="T15" fmla="*/ 0 h 960"/>
                    <a:gd name="T16" fmla="*/ 0 w 717"/>
                    <a:gd name="T17" fmla="*/ 0 h 960"/>
                    <a:gd name="T18" fmla="*/ 0 w 717"/>
                    <a:gd name="T19" fmla="*/ 0 h 960"/>
                    <a:gd name="T20" fmla="*/ 0 w 717"/>
                    <a:gd name="T21" fmla="*/ 0 h 960"/>
                    <a:gd name="T22" fmla="*/ 0 w 717"/>
                    <a:gd name="T23" fmla="*/ 0 h 960"/>
                    <a:gd name="T24" fmla="*/ 0 w 717"/>
                    <a:gd name="T25" fmla="*/ 0 h 960"/>
                    <a:gd name="T26" fmla="*/ 0 w 717"/>
                    <a:gd name="T27" fmla="*/ 0 h 960"/>
                    <a:gd name="T28" fmla="*/ 0 w 717"/>
                    <a:gd name="T29" fmla="*/ 0 h 960"/>
                    <a:gd name="T30" fmla="*/ 0 w 717"/>
                    <a:gd name="T31" fmla="*/ 0 h 960"/>
                    <a:gd name="T32" fmla="*/ 0 w 717"/>
                    <a:gd name="T33" fmla="*/ 0 h 960"/>
                    <a:gd name="T34" fmla="*/ 0 w 717"/>
                    <a:gd name="T35" fmla="*/ 0 h 960"/>
                    <a:gd name="T36" fmla="*/ 0 w 717"/>
                    <a:gd name="T37" fmla="*/ 0 h 960"/>
                    <a:gd name="T38" fmla="*/ 0 w 717"/>
                    <a:gd name="T39" fmla="*/ 0 h 960"/>
                    <a:gd name="T40" fmla="*/ 0 w 717"/>
                    <a:gd name="T41" fmla="*/ 0 h 960"/>
                    <a:gd name="T42" fmla="*/ 0 w 717"/>
                    <a:gd name="T43" fmla="*/ 0 h 9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960"/>
                    <a:gd name="T68" fmla="*/ 717 w 717"/>
                    <a:gd name="T69" fmla="*/ 960 h 9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960">
                      <a:moveTo>
                        <a:pt x="657" y="952"/>
                      </a:moveTo>
                      <a:lnTo>
                        <a:pt x="0" y="43"/>
                      </a:lnTo>
                      <a:lnTo>
                        <a:pt x="60" y="0"/>
                      </a:lnTo>
                      <a:lnTo>
                        <a:pt x="714" y="911"/>
                      </a:lnTo>
                      <a:lnTo>
                        <a:pt x="716" y="915"/>
                      </a:lnTo>
                      <a:lnTo>
                        <a:pt x="717" y="920"/>
                      </a:lnTo>
                      <a:lnTo>
                        <a:pt x="717" y="926"/>
                      </a:lnTo>
                      <a:lnTo>
                        <a:pt x="716" y="932"/>
                      </a:lnTo>
                      <a:lnTo>
                        <a:pt x="714" y="937"/>
                      </a:lnTo>
                      <a:lnTo>
                        <a:pt x="709" y="942"/>
                      </a:lnTo>
                      <a:lnTo>
                        <a:pt x="704" y="947"/>
                      </a:lnTo>
                      <a:lnTo>
                        <a:pt x="700" y="952"/>
                      </a:lnTo>
                      <a:lnTo>
                        <a:pt x="694" y="955"/>
                      </a:lnTo>
                      <a:lnTo>
                        <a:pt x="687" y="958"/>
                      </a:lnTo>
                      <a:lnTo>
                        <a:pt x="682" y="960"/>
                      </a:lnTo>
                      <a:lnTo>
                        <a:pt x="675" y="960"/>
                      </a:lnTo>
                      <a:lnTo>
                        <a:pt x="669" y="960"/>
                      </a:lnTo>
                      <a:lnTo>
                        <a:pt x="665" y="958"/>
                      </a:lnTo>
                      <a:lnTo>
                        <a:pt x="660" y="955"/>
                      </a:lnTo>
                      <a:lnTo>
                        <a:pt x="657" y="9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18" name="Freeform 424"/>
                <p:cNvSpPr>
                  <a:spLocks/>
                </p:cNvSpPr>
                <p:nvPr/>
              </p:nvSpPr>
              <p:spPr bwMode="auto">
                <a:xfrm>
                  <a:off x="3546" y="1800"/>
                  <a:ext cx="72" cy="106"/>
                </a:xfrm>
                <a:custGeom>
                  <a:avLst/>
                  <a:gdLst>
                    <a:gd name="T0" fmla="*/ 0 w 717"/>
                    <a:gd name="T1" fmla="*/ 0 h 960"/>
                    <a:gd name="T2" fmla="*/ 0 w 717"/>
                    <a:gd name="T3" fmla="*/ 0 h 960"/>
                    <a:gd name="T4" fmla="*/ 0 w 717"/>
                    <a:gd name="T5" fmla="*/ 0 h 960"/>
                    <a:gd name="T6" fmla="*/ 0 w 717"/>
                    <a:gd name="T7" fmla="*/ 0 h 960"/>
                    <a:gd name="T8" fmla="*/ 0 w 717"/>
                    <a:gd name="T9" fmla="*/ 0 h 960"/>
                    <a:gd name="T10" fmla="*/ 0 w 717"/>
                    <a:gd name="T11" fmla="*/ 0 h 960"/>
                    <a:gd name="T12" fmla="*/ 0 w 717"/>
                    <a:gd name="T13" fmla="*/ 0 h 960"/>
                    <a:gd name="T14" fmla="*/ 0 w 717"/>
                    <a:gd name="T15" fmla="*/ 0 h 960"/>
                    <a:gd name="T16" fmla="*/ 0 w 717"/>
                    <a:gd name="T17" fmla="*/ 0 h 960"/>
                    <a:gd name="T18" fmla="*/ 0 w 717"/>
                    <a:gd name="T19" fmla="*/ 0 h 960"/>
                    <a:gd name="T20" fmla="*/ 0 w 717"/>
                    <a:gd name="T21" fmla="*/ 0 h 960"/>
                    <a:gd name="T22" fmla="*/ 0 w 717"/>
                    <a:gd name="T23" fmla="*/ 0 h 960"/>
                    <a:gd name="T24" fmla="*/ 0 w 717"/>
                    <a:gd name="T25" fmla="*/ 0 h 960"/>
                    <a:gd name="T26" fmla="*/ 0 w 717"/>
                    <a:gd name="T27" fmla="*/ 0 h 960"/>
                    <a:gd name="T28" fmla="*/ 0 w 717"/>
                    <a:gd name="T29" fmla="*/ 0 h 960"/>
                    <a:gd name="T30" fmla="*/ 0 w 717"/>
                    <a:gd name="T31" fmla="*/ 0 h 960"/>
                    <a:gd name="T32" fmla="*/ 0 w 717"/>
                    <a:gd name="T33" fmla="*/ 0 h 960"/>
                    <a:gd name="T34" fmla="*/ 0 w 717"/>
                    <a:gd name="T35" fmla="*/ 0 h 960"/>
                    <a:gd name="T36" fmla="*/ 0 w 717"/>
                    <a:gd name="T37" fmla="*/ 0 h 960"/>
                    <a:gd name="T38" fmla="*/ 0 w 717"/>
                    <a:gd name="T39" fmla="*/ 0 h 960"/>
                    <a:gd name="T40" fmla="*/ 0 w 717"/>
                    <a:gd name="T41" fmla="*/ 0 h 960"/>
                    <a:gd name="T42" fmla="*/ 0 w 717"/>
                    <a:gd name="T43" fmla="*/ 0 h 9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960"/>
                    <a:gd name="T68" fmla="*/ 717 w 717"/>
                    <a:gd name="T69" fmla="*/ 960 h 9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960">
                      <a:moveTo>
                        <a:pt x="657" y="952"/>
                      </a:moveTo>
                      <a:lnTo>
                        <a:pt x="0" y="43"/>
                      </a:lnTo>
                      <a:lnTo>
                        <a:pt x="60" y="0"/>
                      </a:lnTo>
                      <a:lnTo>
                        <a:pt x="714" y="911"/>
                      </a:lnTo>
                      <a:lnTo>
                        <a:pt x="716" y="915"/>
                      </a:lnTo>
                      <a:lnTo>
                        <a:pt x="717" y="920"/>
                      </a:lnTo>
                      <a:lnTo>
                        <a:pt x="717" y="926"/>
                      </a:lnTo>
                      <a:lnTo>
                        <a:pt x="716" y="932"/>
                      </a:lnTo>
                      <a:lnTo>
                        <a:pt x="714" y="937"/>
                      </a:lnTo>
                      <a:lnTo>
                        <a:pt x="709" y="942"/>
                      </a:lnTo>
                      <a:lnTo>
                        <a:pt x="704" y="947"/>
                      </a:lnTo>
                      <a:lnTo>
                        <a:pt x="700" y="952"/>
                      </a:lnTo>
                      <a:lnTo>
                        <a:pt x="694" y="955"/>
                      </a:lnTo>
                      <a:lnTo>
                        <a:pt x="687" y="958"/>
                      </a:lnTo>
                      <a:lnTo>
                        <a:pt x="682" y="960"/>
                      </a:lnTo>
                      <a:lnTo>
                        <a:pt x="675" y="960"/>
                      </a:lnTo>
                      <a:lnTo>
                        <a:pt x="669" y="960"/>
                      </a:lnTo>
                      <a:lnTo>
                        <a:pt x="665" y="958"/>
                      </a:lnTo>
                      <a:lnTo>
                        <a:pt x="660" y="955"/>
                      </a:lnTo>
                      <a:lnTo>
                        <a:pt x="657" y="9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19" name="Freeform 425"/>
                <p:cNvSpPr>
                  <a:spLocks/>
                </p:cNvSpPr>
                <p:nvPr/>
              </p:nvSpPr>
              <p:spPr bwMode="auto">
                <a:xfrm>
                  <a:off x="3745" y="1783"/>
                  <a:ext cx="69" cy="133"/>
                </a:xfrm>
                <a:custGeom>
                  <a:avLst/>
                  <a:gdLst>
                    <a:gd name="T0" fmla="*/ 0 w 679"/>
                    <a:gd name="T1" fmla="*/ 0 h 1222"/>
                    <a:gd name="T2" fmla="*/ 0 w 679"/>
                    <a:gd name="T3" fmla="*/ 0 h 1222"/>
                    <a:gd name="T4" fmla="*/ 0 w 679"/>
                    <a:gd name="T5" fmla="*/ 0 h 1222"/>
                    <a:gd name="T6" fmla="*/ 0 w 679"/>
                    <a:gd name="T7" fmla="*/ 0 h 1222"/>
                    <a:gd name="T8" fmla="*/ 0 w 679"/>
                    <a:gd name="T9" fmla="*/ 0 h 1222"/>
                    <a:gd name="T10" fmla="*/ 0 w 679"/>
                    <a:gd name="T11" fmla="*/ 0 h 1222"/>
                    <a:gd name="T12" fmla="*/ 0 w 679"/>
                    <a:gd name="T13" fmla="*/ 0 h 1222"/>
                    <a:gd name="T14" fmla="*/ 0 w 679"/>
                    <a:gd name="T15" fmla="*/ 0 h 1222"/>
                    <a:gd name="T16" fmla="*/ 0 w 679"/>
                    <a:gd name="T17" fmla="*/ 0 h 1222"/>
                    <a:gd name="T18" fmla="*/ 0 w 679"/>
                    <a:gd name="T19" fmla="*/ 0 h 1222"/>
                    <a:gd name="T20" fmla="*/ 0 w 679"/>
                    <a:gd name="T21" fmla="*/ 0 h 1222"/>
                    <a:gd name="T22" fmla="*/ 0 w 679"/>
                    <a:gd name="T23" fmla="*/ 0 h 1222"/>
                    <a:gd name="T24" fmla="*/ 0 w 679"/>
                    <a:gd name="T25" fmla="*/ 0 h 1222"/>
                    <a:gd name="T26" fmla="*/ 0 w 679"/>
                    <a:gd name="T27" fmla="*/ 0 h 1222"/>
                    <a:gd name="T28" fmla="*/ 0 w 679"/>
                    <a:gd name="T29" fmla="*/ 0 h 1222"/>
                    <a:gd name="T30" fmla="*/ 0 w 679"/>
                    <a:gd name="T31" fmla="*/ 0 h 1222"/>
                    <a:gd name="T32" fmla="*/ 0 w 679"/>
                    <a:gd name="T33" fmla="*/ 0 h 1222"/>
                    <a:gd name="T34" fmla="*/ 0 w 679"/>
                    <a:gd name="T35" fmla="*/ 0 h 1222"/>
                    <a:gd name="T36" fmla="*/ 0 w 679"/>
                    <a:gd name="T37" fmla="*/ 0 h 1222"/>
                    <a:gd name="T38" fmla="*/ 0 w 679"/>
                    <a:gd name="T39" fmla="*/ 0 h 1222"/>
                    <a:gd name="T40" fmla="*/ 0 w 679"/>
                    <a:gd name="T41" fmla="*/ 0 h 1222"/>
                    <a:gd name="T42" fmla="*/ 0 w 679"/>
                    <a:gd name="T43" fmla="*/ 0 h 1222"/>
                    <a:gd name="T44" fmla="*/ 0 w 679"/>
                    <a:gd name="T45" fmla="*/ 0 h 1222"/>
                    <a:gd name="T46" fmla="*/ 0 w 679"/>
                    <a:gd name="T47" fmla="*/ 0 h 1222"/>
                    <a:gd name="T48" fmla="*/ 0 w 679"/>
                    <a:gd name="T49" fmla="*/ 0 h 1222"/>
                    <a:gd name="T50" fmla="*/ 0 w 679"/>
                    <a:gd name="T51" fmla="*/ 0 h 1222"/>
                    <a:gd name="T52" fmla="*/ 0 w 679"/>
                    <a:gd name="T53" fmla="*/ 0 h 1222"/>
                    <a:gd name="T54" fmla="*/ 0 w 679"/>
                    <a:gd name="T55" fmla="*/ 0 h 1222"/>
                    <a:gd name="T56" fmla="*/ 0 w 679"/>
                    <a:gd name="T57" fmla="*/ 0 h 1222"/>
                    <a:gd name="T58" fmla="*/ 0 w 679"/>
                    <a:gd name="T59" fmla="*/ 0 h 1222"/>
                    <a:gd name="T60" fmla="*/ 0 w 679"/>
                    <a:gd name="T61" fmla="*/ 0 h 1222"/>
                    <a:gd name="T62" fmla="*/ 0 w 679"/>
                    <a:gd name="T63" fmla="*/ 0 h 1222"/>
                    <a:gd name="T64" fmla="*/ 0 w 679"/>
                    <a:gd name="T65" fmla="*/ 0 h 1222"/>
                    <a:gd name="T66" fmla="*/ 0 w 679"/>
                    <a:gd name="T67" fmla="*/ 0 h 1222"/>
                    <a:gd name="T68" fmla="*/ 0 w 679"/>
                    <a:gd name="T69" fmla="*/ 0 h 1222"/>
                    <a:gd name="T70" fmla="*/ 0 w 679"/>
                    <a:gd name="T71" fmla="*/ 0 h 1222"/>
                    <a:gd name="T72" fmla="*/ 0 w 679"/>
                    <a:gd name="T73" fmla="*/ 0 h 1222"/>
                    <a:gd name="T74" fmla="*/ 0 w 679"/>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9"/>
                    <a:gd name="T115" fmla="*/ 0 h 1222"/>
                    <a:gd name="T116" fmla="*/ 679 w 679"/>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9" h="1222">
                      <a:moveTo>
                        <a:pt x="63" y="8"/>
                      </a:moveTo>
                      <a:lnTo>
                        <a:pt x="678" y="1181"/>
                      </a:lnTo>
                      <a:lnTo>
                        <a:pt x="679" y="1184"/>
                      </a:lnTo>
                      <a:lnTo>
                        <a:pt x="679" y="1189"/>
                      </a:lnTo>
                      <a:lnTo>
                        <a:pt x="677" y="1193"/>
                      </a:lnTo>
                      <a:lnTo>
                        <a:pt x="675" y="1198"/>
                      </a:lnTo>
                      <a:lnTo>
                        <a:pt x="671" y="1202"/>
                      </a:lnTo>
                      <a:lnTo>
                        <a:pt x="665" y="1207"/>
                      </a:lnTo>
                      <a:lnTo>
                        <a:pt x="660" y="1210"/>
                      </a:lnTo>
                      <a:lnTo>
                        <a:pt x="654" y="1215"/>
                      </a:lnTo>
                      <a:lnTo>
                        <a:pt x="647" y="1217"/>
                      </a:lnTo>
                      <a:lnTo>
                        <a:pt x="640" y="1219"/>
                      </a:lnTo>
                      <a:lnTo>
                        <a:pt x="635" y="1221"/>
                      </a:lnTo>
                      <a:lnTo>
                        <a:pt x="628" y="1222"/>
                      </a:lnTo>
                      <a:lnTo>
                        <a:pt x="623" y="1222"/>
                      </a:lnTo>
                      <a:lnTo>
                        <a:pt x="619" y="1221"/>
                      </a:lnTo>
                      <a:lnTo>
                        <a:pt x="616" y="1218"/>
                      </a:lnTo>
                      <a:lnTo>
                        <a:pt x="613" y="1215"/>
                      </a:lnTo>
                      <a:lnTo>
                        <a:pt x="1" y="40"/>
                      </a:lnTo>
                      <a:lnTo>
                        <a:pt x="0" y="37"/>
                      </a:lnTo>
                      <a:lnTo>
                        <a:pt x="0" y="33"/>
                      </a:lnTo>
                      <a:lnTo>
                        <a:pt x="1" y="29"/>
                      </a:lnTo>
                      <a:lnTo>
                        <a:pt x="3" y="24"/>
                      </a:lnTo>
                      <a:lnTo>
                        <a:pt x="8" y="19"/>
                      </a:lnTo>
                      <a:lnTo>
                        <a:pt x="12" y="15"/>
                      </a:lnTo>
                      <a:lnTo>
                        <a:pt x="17" y="11"/>
                      </a:lnTo>
                      <a:lnTo>
                        <a:pt x="24" y="7"/>
                      </a:lnTo>
                      <a:lnTo>
                        <a:pt x="29" y="4"/>
                      </a:lnTo>
                      <a:lnTo>
                        <a:pt x="36" y="3"/>
                      </a:lnTo>
                      <a:lnTo>
                        <a:pt x="42" y="0"/>
                      </a:lnTo>
                      <a:lnTo>
                        <a:pt x="47" y="0"/>
                      </a:lnTo>
                      <a:lnTo>
                        <a:pt x="53" y="2"/>
                      </a:lnTo>
                      <a:lnTo>
                        <a:pt x="58" y="3"/>
                      </a:lnTo>
                      <a:lnTo>
                        <a:pt x="61" y="5"/>
                      </a:lnTo>
                      <a:lnTo>
                        <a:pt x="63"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20" name="Freeform 426"/>
                <p:cNvSpPr>
                  <a:spLocks/>
                </p:cNvSpPr>
                <p:nvPr/>
              </p:nvSpPr>
              <p:spPr bwMode="auto">
                <a:xfrm>
                  <a:off x="3745" y="1783"/>
                  <a:ext cx="69" cy="133"/>
                </a:xfrm>
                <a:custGeom>
                  <a:avLst/>
                  <a:gdLst>
                    <a:gd name="T0" fmla="*/ 0 w 679"/>
                    <a:gd name="T1" fmla="*/ 0 h 1222"/>
                    <a:gd name="T2" fmla="*/ 0 w 679"/>
                    <a:gd name="T3" fmla="*/ 0 h 1222"/>
                    <a:gd name="T4" fmla="*/ 0 w 679"/>
                    <a:gd name="T5" fmla="*/ 0 h 1222"/>
                    <a:gd name="T6" fmla="*/ 0 w 679"/>
                    <a:gd name="T7" fmla="*/ 0 h 1222"/>
                    <a:gd name="T8" fmla="*/ 0 w 679"/>
                    <a:gd name="T9" fmla="*/ 0 h 1222"/>
                    <a:gd name="T10" fmla="*/ 0 w 679"/>
                    <a:gd name="T11" fmla="*/ 0 h 1222"/>
                    <a:gd name="T12" fmla="*/ 0 w 679"/>
                    <a:gd name="T13" fmla="*/ 0 h 1222"/>
                    <a:gd name="T14" fmla="*/ 0 w 679"/>
                    <a:gd name="T15" fmla="*/ 0 h 1222"/>
                    <a:gd name="T16" fmla="*/ 0 w 679"/>
                    <a:gd name="T17" fmla="*/ 0 h 1222"/>
                    <a:gd name="T18" fmla="*/ 0 w 679"/>
                    <a:gd name="T19" fmla="*/ 0 h 1222"/>
                    <a:gd name="T20" fmla="*/ 0 w 679"/>
                    <a:gd name="T21" fmla="*/ 0 h 1222"/>
                    <a:gd name="T22" fmla="*/ 0 w 679"/>
                    <a:gd name="T23" fmla="*/ 0 h 1222"/>
                    <a:gd name="T24" fmla="*/ 0 w 679"/>
                    <a:gd name="T25" fmla="*/ 0 h 1222"/>
                    <a:gd name="T26" fmla="*/ 0 w 679"/>
                    <a:gd name="T27" fmla="*/ 0 h 1222"/>
                    <a:gd name="T28" fmla="*/ 0 w 679"/>
                    <a:gd name="T29" fmla="*/ 0 h 1222"/>
                    <a:gd name="T30" fmla="*/ 0 w 679"/>
                    <a:gd name="T31" fmla="*/ 0 h 1222"/>
                    <a:gd name="T32" fmla="*/ 0 w 679"/>
                    <a:gd name="T33" fmla="*/ 0 h 1222"/>
                    <a:gd name="T34" fmla="*/ 0 w 679"/>
                    <a:gd name="T35" fmla="*/ 0 h 1222"/>
                    <a:gd name="T36" fmla="*/ 0 w 679"/>
                    <a:gd name="T37" fmla="*/ 0 h 1222"/>
                    <a:gd name="T38" fmla="*/ 0 w 679"/>
                    <a:gd name="T39" fmla="*/ 0 h 1222"/>
                    <a:gd name="T40" fmla="*/ 0 w 679"/>
                    <a:gd name="T41" fmla="*/ 0 h 1222"/>
                    <a:gd name="T42" fmla="*/ 0 w 679"/>
                    <a:gd name="T43" fmla="*/ 0 h 1222"/>
                    <a:gd name="T44" fmla="*/ 0 w 679"/>
                    <a:gd name="T45" fmla="*/ 0 h 1222"/>
                    <a:gd name="T46" fmla="*/ 0 w 679"/>
                    <a:gd name="T47" fmla="*/ 0 h 1222"/>
                    <a:gd name="T48" fmla="*/ 0 w 679"/>
                    <a:gd name="T49" fmla="*/ 0 h 1222"/>
                    <a:gd name="T50" fmla="*/ 0 w 679"/>
                    <a:gd name="T51" fmla="*/ 0 h 1222"/>
                    <a:gd name="T52" fmla="*/ 0 w 679"/>
                    <a:gd name="T53" fmla="*/ 0 h 1222"/>
                    <a:gd name="T54" fmla="*/ 0 w 679"/>
                    <a:gd name="T55" fmla="*/ 0 h 1222"/>
                    <a:gd name="T56" fmla="*/ 0 w 679"/>
                    <a:gd name="T57" fmla="*/ 0 h 1222"/>
                    <a:gd name="T58" fmla="*/ 0 w 679"/>
                    <a:gd name="T59" fmla="*/ 0 h 1222"/>
                    <a:gd name="T60" fmla="*/ 0 w 679"/>
                    <a:gd name="T61" fmla="*/ 0 h 1222"/>
                    <a:gd name="T62" fmla="*/ 0 w 679"/>
                    <a:gd name="T63" fmla="*/ 0 h 1222"/>
                    <a:gd name="T64" fmla="*/ 0 w 679"/>
                    <a:gd name="T65" fmla="*/ 0 h 1222"/>
                    <a:gd name="T66" fmla="*/ 0 w 679"/>
                    <a:gd name="T67" fmla="*/ 0 h 1222"/>
                    <a:gd name="T68" fmla="*/ 0 w 679"/>
                    <a:gd name="T69" fmla="*/ 0 h 1222"/>
                    <a:gd name="T70" fmla="*/ 0 w 679"/>
                    <a:gd name="T71" fmla="*/ 0 h 1222"/>
                    <a:gd name="T72" fmla="*/ 0 w 679"/>
                    <a:gd name="T73" fmla="*/ 0 h 1222"/>
                    <a:gd name="T74" fmla="*/ 0 w 679"/>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9"/>
                    <a:gd name="T115" fmla="*/ 0 h 1222"/>
                    <a:gd name="T116" fmla="*/ 679 w 679"/>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9" h="1222">
                      <a:moveTo>
                        <a:pt x="63" y="8"/>
                      </a:moveTo>
                      <a:lnTo>
                        <a:pt x="678" y="1181"/>
                      </a:lnTo>
                      <a:lnTo>
                        <a:pt x="679" y="1184"/>
                      </a:lnTo>
                      <a:lnTo>
                        <a:pt x="679" y="1189"/>
                      </a:lnTo>
                      <a:lnTo>
                        <a:pt x="677" y="1193"/>
                      </a:lnTo>
                      <a:lnTo>
                        <a:pt x="675" y="1198"/>
                      </a:lnTo>
                      <a:lnTo>
                        <a:pt x="671" y="1202"/>
                      </a:lnTo>
                      <a:lnTo>
                        <a:pt x="665" y="1207"/>
                      </a:lnTo>
                      <a:lnTo>
                        <a:pt x="660" y="1210"/>
                      </a:lnTo>
                      <a:lnTo>
                        <a:pt x="654" y="1215"/>
                      </a:lnTo>
                      <a:lnTo>
                        <a:pt x="647" y="1217"/>
                      </a:lnTo>
                      <a:lnTo>
                        <a:pt x="640" y="1219"/>
                      </a:lnTo>
                      <a:lnTo>
                        <a:pt x="635" y="1221"/>
                      </a:lnTo>
                      <a:lnTo>
                        <a:pt x="628" y="1222"/>
                      </a:lnTo>
                      <a:lnTo>
                        <a:pt x="623" y="1222"/>
                      </a:lnTo>
                      <a:lnTo>
                        <a:pt x="619" y="1221"/>
                      </a:lnTo>
                      <a:lnTo>
                        <a:pt x="616" y="1218"/>
                      </a:lnTo>
                      <a:lnTo>
                        <a:pt x="613" y="1215"/>
                      </a:lnTo>
                      <a:lnTo>
                        <a:pt x="1" y="40"/>
                      </a:lnTo>
                      <a:lnTo>
                        <a:pt x="0" y="37"/>
                      </a:lnTo>
                      <a:lnTo>
                        <a:pt x="0" y="33"/>
                      </a:lnTo>
                      <a:lnTo>
                        <a:pt x="1" y="29"/>
                      </a:lnTo>
                      <a:lnTo>
                        <a:pt x="3" y="24"/>
                      </a:lnTo>
                      <a:lnTo>
                        <a:pt x="8" y="19"/>
                      </a:lnTo>
                      <a:lnTo>
                        <a:pt x="12" y="15"/>
                      </a:lnTo>
                      <a:lnTo>
                        <a:pt x="17" y="11"/>
                      </a:lnTo>
                      <a:lnTo>
                        <a:pt x="24" y="7"/>
                      </a:lnTo>
                      <a:lnTo>
                        <a:pt x="29" y="4"/>
                      </a:lnTo>
                      <a:lnTo>
                        <a:pt x="36" y="3"/>
                      </a:lnTo>
                      <a:lnTo>
                        <a:pt x="42" y="0"/>
                      </a:lnTo>
                      <a:lnTo>
                        <a:pt x="47" y="0"/>
                      </a:lnTo>
                      <a:lnTo>
                        <a:pt x="53" y="2"/>
                      </a:lnTo>
                      <a:lnTo>
                        <a:pt x="58" y="3"/>
                      </a:lnTo>
                      <a:lnTo>
                        <a:pt x="61" y="5"/>
                      </a:lnTo>
                      <a:lnTo>
                        <a:pt x="63"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1" name="Freeform 427"/>
                <p:cNvSpPr>
                  <a:spLocks/>
                </p:cNvSpPr>
                <p:nvPr/>
              </p:nvSpPr>
              <p:spPr bwMode="auto">
                <a:xfrm>
                  <a:off x="3807" y="1912"/>
                  <a:ext cx="7" cy="4"/>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25" y="8"/>
                      </a:moveTo>
                      <a:lnTo>
                        <a:pt x="32" y="5"/>
                      </a:lnTo>
                      <a:lnTo>
                        <a:pt x="38" y="2"/>
                      </a:lnTo>
                      <a:lnTo>
                        <a:pt x="44" y="1"/>
                      </a:lnTo>
                      <a:lnTo>
                        <a:pt x="50" y="0"/>
                      </a:lnTo>
                      <a:lnTo>
                        <a:pt x="56" y="1"/>
                      </a:lnTo>
                      <a:lnTo>
                        <a:pt x="60" y="2"/>
                      </a:lnTo>
                      <a:lnTo>
                        <a:pt x="64" y="5"/>
                      </a:lnTo>
                      <a:lnTo>
                        <a:pt x="66" y="7"/>
                      </a:lnTo>
                      <a:lnTo>
                        <a:pt x="67" y="10"/>
                      </a:lnTo>
                      <a:lnTo>
                        <a:pt x="67" y="15"/>
                      </a:lnTo>
                      <a:lnTo>
                        <a:pt x="65" y="19"/>
                      </a:lnTo>
                      <a:lnTo>
                        <a:pt x="63" y="24"/>
                      </a:lnTo>
                      <a:lnTo>
                        <a:pt x="59" y="28"/>
                      </a:lnTo>
                      <a:lnTo>
                        <a:pt x="53" y="33"/>
                      </a:lnTo>
                      <a:lnTo>
                        <a:pt x="48" y="36"/>
                      </a:lnTo>
                      <a:lnTo>
                        <a:pt x="42" y="41"/>
                      </a:lnTo>
                      <a:lnTo>
                        <a:pt x="35" y="43"/>
                      </a:lnTo>
                      <a:lnTo>
                        <a:pt x="28" y="45"/>
                      </a:lnTo>
                      <a:lnTo>
                        <a:pt x="23" y="47"/>
                      </a:lnTo>
                      <a:lnTo>
                        <a:pt x="16" y="48"/>
                      </a:lnTo>
                      <a:lnTo>
                        <a:pt x="11" y="48"/>
                      </a:lnTo>
                      <a:lnTo>
                        <a:pt x="7" y="47"/>
                      </a:lnTo>
                      <a:lnTo>
                        <a:pt x="4" y="44"/>
                      </a:lnTo>
                      <a:lnTo>
                        <a:pt x="1" y="41"/>
                      </a:lnTo>
                      <a:lnTo>
                        <a:pt x="0" y="37"/>
                      </a:lnTo>
                      <a:lnTo>
                        <a:pt x="0" y="33"/>
                      </a:lnTo>
                      <a:lnTo>
                        <a:pt x="1" y="30"/>
                      </a:lnTo>
                      <a:lnTo>
                        <a:pt x="5" y="25"/>
                      </a:lnTo>
                      <a:lnTo>
                        <a:pt x="8" y="19"/>
                      </a:lnTo>
                      <a:lnTo>
                        <a:pt x="13" y="16"/>
                      </a:lnTo>
                      <a:lnTo>
                        <a:pt x="18" y="11"/>
                      </a:lnTo>
                      <a:lnTo>
                        <a:pt x="25"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22" name="Freeform 428"/>
                <p:cNvSpPr>
                  <a:spLocks/>
                </p:cNvSpPr>
                <p:nvPr/>
              </p:nvSpPr>
              <p:spPr bwMode="auto">
                <a:xfrm>
                  <a:off x="3807" y="1912"/>
                  <a:ext cx="7" cy="4"/>
                </a:xfrm>
                <a:custGeom>
                  <a:avLst/>
                  <a:gdLst>
                    <a:gd name="T0" fmla="*/ 0 w 67"/>
                    <a:gd name="T1" fmla="*/ 0 h 48"/>
                    <a:gd name="T2" fmla="*/ 0 w 67"/>
                    <a:gd name="T3" fmla="*/ 0 h 48"/>
                    <a:gd name="T4" fmla="*/ 0 w 67"/>
                    <a:gd name="T5" fmla="*/ 0 h 48"/>
                    <a:gd name="T6" fmla="*/ 0 w 67"/>
                    <a:gd name="T7" fmla="*/ 0 h 48"/>
                    <a:gd name="T8" fmla="*/ 0 w 67"/>
                    <a:gd name="T9" fmla="*/ 0 h 48"/>
                    <a:gd name="T10" fmla="*/ 0 w 67"/>
                    <a:gd name="T11" fmla="*/ 0 h 48"/>
                    <a:gd name="T12" fmla="*/ 0 w 67"/>
                    <a:gd name="T13" fmla="*/ 0 h 48"/>
                    <a:gd name="T14" fmla="*/ 0 w 67"/>
                    <a:gd name="T15" fmla="*/ 0 h 48"/>
                    <a:gd name="T16" fmla="*/ 0 w 67"/>
                    <a:gd name="T17" fmla="*/ 0 h 48"/>
                    <a:gd name="T18" fmla="*/ 0 w 67"/>
                    <a:gd name="T19" fmla="*/ 0 h 48"/>
                    <a:gd name="T20" fmla="*/ 0 w 67"/>
                    <a:gd name="T21" fmla="*/ 0 h 48"/>
                    <a:gd name="T22" fmla="*/ 0 w 67"/>
                    <a:gd name="T23" fmla="*/ 0 h 48"/>
                    <a:gd name="T24" fmla="*/ 0 w 67"/>
                    <a:gd name="T25" fmla="*/ 0 h 48"/>
                    <a:gd name="T26" fmla="*/ 0 w 67"/>
                    <a:gd name="T27" fmla="*/ 0 h 48"/>
                    <a:gd name="T28" fmla="*/ 0 w 67"/>
                    <a:gd name="T29" fmla="*/ 0 h 48"/>
                    <a:gd name="T30" fmla="*/ 0 w 67"/>
                    <a:gd name="T31" fmla="*/ 0 h 48"/>
                    <a:gd name="T32" fmla="*/ 0 w 67"/>
                    <a:gd name="T33" fmla="*/ 0 h 48"/>
                    <a:gd name="T34" fmla="*/ 0 w 67"/>
                    <a:gd name="T35" fmla="*/ 0 h 48"/>
                    <a:gd name="T36" fmla="*/ 0 w 67"/>
                    <a:gd name="T37" fmla="*/ 0 h 48"/>
                    <a:gd name="T38" fmla="*/ 0 w 67"/>
                    <a:gd name="T39" fmla="*/ 0 h 48"/>
                    <a:gd name="T40" fmla="*/ 0 w 67"/>
                    <a:gd name="T41" fmla="*/ 0 h 48"/>
                    <a:gd name="T42" fmla="*/ 0 w 67"/>
                    <a:gd name="T43" fmla="*/ 0 h 48"/>
                    <a:gd name="T44" fmla="*/ 0 w 67"/>
                    <a:gd name="T45" fmla="*/ 0 h 48"/>
                    <a:gd name="T46" fmla="*/ 0 w 67"/>
                    <a:gd name="T47" fmla="*/ 0 h 48"/>
                    <a:gd name="T48" fmla="*/ 0 w 67"/>
                    <a:gd name="T49" fmla="*/ 0 h 48"/>
                    <a:gd name="T50" fmla="*/ 0 w 67"/>
                    <a:gd name="T51" fmla="*/ 0 h 48"/>
                    <a:gd name="T52" fmla="*/ 0 w 67"/>
                    <a:gd name="T53" fmla="*/ 0 h 48"/>
                    <a:gd name="T54" fmla="*/ 0 w 67"/>
                    <a:gd name="T55" fmla="*/ 0 h 48"/>
                    <a:gd name="T56" fmla="*/ 0 w 67"/>
                    <a:gd name="T57" fmla="*/ 0 h 48"/>
                    <a:gd name="T58" fmla="*/ 0 w 67"/>
                    <a:gd name="T59" fmla="*/ 0 h 48"/>
                    <a:gd name="T60" fmla="*/ 0 w 67"/>
                    <a:gd name="T61" fmla="*/ 0 h 48"/>
                    <a:gd name="T62" fmla="*/ 0 w 67"/>
                    <a:gd name="T63" fmla="*/ 0 h 48"/>
                    <a:gd name="T64" fmla="*/ 0 w 6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48"/>
                    <a:gd name="T101" fmla="*/ 67 w 6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48">
                      <a:moveTo>
                        <a:pt x="25" y="8"/>
                      </a:moveTo>
                      <a:lnTo>
                        <a:pt x="32" y="5"/>
                      </a:lnTo>
                      <a:lnTo>
                        <a:pt x="38" y="2"/>
                      </a:lnTo>
                      <a:lnTo>
                        <a:pt x="44" y="1"/>
                      </a:lnTo>
                      <a:lnTo>
                        <a:pt x="50" y="0"/>
                      </a:lnTo>
                      <a:lnTo>
                        <a:pt x="56" y="1"/>
                      </a:lnTo>
                      <a:lnTo>
                        <a:pt x="60" y="2"/>
                      </a:lnTo>
                      <a:lnTo>
                        <a:pt x="64" y="5"/>
                      </a:lnTo>
                      <a:lnTo>
                        <a:pt x="66" y="7"/>
                      </a:lnTo>
                      <a:lnTo>
                        <a:pt x="67" y="10"/>
                      </a:lnTo>
                      <a:lnTo>
                        <a:pt x="67" y="15"/>
                      </a:lnTo>
                      <a:lnTo>
                        <a:pt x="65" y="19"/>
                      </a:lnTo>
                      <a:lnTo>
                        <a:pt x="63" y="24"/>
                      </a:lnTo>
                      <a:lnTo>
                        <a:pt x="59" y="28"/>
                      </a:lnTo>
                      <a:lnTo>
                        <a:pt x="53" y="33"/>
                      </a:lnTo>
                      <a:lnTo>
                        <a:pt x="48" y="36"/>
                      </a:lnTo>
                      <a:lnTo>
                        <a:pt x="42" y="41"/>
                      </a:lnTo>
                      <a:lnTo>
                        <a:pt x="35" y="43"/>
                      </a:lnTo>
                      <a:lnTo>
                        <a:pt x="28" y="45"/>
                      </a:lnTo>
                      <a:lnTo>
                        <a:pt x="23" y="47"/>
                      </a:lnTo>
                      <a:lnTo>
                        <a:pt x="16" y="48"/>
                      </a:lnTo>
                      <a:lnTo>
                        <a:pt x="11" y="48"/>
                      </a:lnTo>
                      <a:lnTo>
                        <a:pt x="7" y="47"/>
                      </a:lnTo>
                      <a:lnTo>
                        <a:pt x="4" y="44"/>
                      </a:lnTo>
                      <a:lnTo>
                        <a:pt x="1" y="41"/>
                      </a:lnTo>
                      <a:lnTo>
                        <a:pt x="0" y="37"/>
                      </a:lnTo>
                      <a:lnTo>
                        <a:pt x="0" y="33"/>
                      </a:lnTo>
                      <a:lnTo>
                        <a:pt x="1" y="30"/>
                      </a:lnTo>
                      <a:lnTo>
                        <a:pt x="5" y="25"/>
                      </a:lnTo>
                      <a:lnTo>
                        <a:pt x="8" y="19"/>
                      </a:lnTo>
                      <a:lnTo>
                        <a:pt x="13" y="16"/>
                      </a:lnTo>
                      <a:lnTo>
                        <a:pt x="18" y="11"/>
                      </a:lnTo>
                      <a:lnTo>
                        <a:pt x="25"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3" name="Freeform 429"/>
                <p:cNvSpPr>
                  <a:spLocks/>
                </p:cNvSpPr>
                <p:nvPr/>
              </p:nvSpPr>
              <p:spPr bwMode="auto">
                <a:xfrm>
                  <a:off x="4066" y="1330"/>
                  <a:ext cx="55" cy="121"/>
                </a:xfrm>
                <a:custGeom>
                  <a:avLst/>
                  <a:gdLst>
                    <a:gd name="T0" fmla="*/ 0 w 542"/>
                    <a:gd name="T1" fmla="*/ 0 h 1109"/>
                    <a:gd name="T2" fmla="*/ 0 w 542"/>
                    <a:gd name="T3" fmla="*/ 0 h 1109"/>
                    <a:gd name="T4" fmla="*/ 0 w 542"/>
                    <a:gd name="T5" fmla="*/ 0 h 1109"/>
                    <a:gd name="T6" fmla="*/ 0 w 542"/>
                    <a:gd name="T7" fmla="*/ 0 h 1109"/>
                    <a:gd name="T8" fmla="*/ 0 w 542"/>
                    <a:gd name="T9" fmla="*/ 0 h 1109"/>
                    <a:gd name="T10" fmla="*/ 0 w 542"/>
                    <a:gd name="T11" fmla="*/ 0 h 1109"/>
                    <a:gd name="T12" fmla="*/ 0 w 542"/>
                    <a:gd name="T13" fmla="*/ 0 h 1109"/>
                    <a:gd name="T14" fmla="*/ 0 w 542"/>
                    <a:gd name="T15" fmla="*/ 0 h 1109"/>
                    <a:gd name="T16" fmla="*/ 0 w 542"/>
                    <a:gd name="T17" fmla="*/ 0 h 1109"/>
                    <a:gd name="T18" fmla="*/ 0 w 542"/>
                    <a:gd name="T19" fmla="*/ 0 h 1109"/>
                    <a:gd name="T20" fmla="*/ 0 w 542"/>
                    <a:gd name="T21" fmla="*/ 0 h 1109"/>
                    <a:gd name="T22" fmla="*/ 0 w 542"/>
                    <a:gd name="T23" fmla="*/ 0 h 1109"/>
                    <a:gd name="T24" fmla="*/ 0 w 542"/>
                    <a:gd name="T25" fmla="*/ 0 h 1109"/>
                    <a:gd name="T26" fmla="*/ 0 w 542"/>
                    <a:gd name="T27" fmla="*/ 0 h 1109"/>
                    <a:gd name="T28" fmla="*/ 0 w 542"/>
                    <a:gd name="T29" fmla="*/ 0 h 1109"/>
                    <a:gd name="T30" fmla="*/ 0 w 542"/>
                    <a:gd name="T31" fmla="*/ 0 h 1109"/>
                    <a:gd name="T32" fmla="*/ 0 w 542"/>
                    <a:gd name="T33" fmla="*/ 0 h 1109"/>
                    <a:gd name="T34" fmla="*/ 0 w 542"/>
                    <a:gd name="T35" fmla="*/ 0 h 1109"/>
                    <a:gd name="T36" fmla="*/ 0 w 542"/>
                    <a:gd name="T37" fmla="*/ 0 h 1109"/>
                    <a:gd name="T38" fmla="*/ 0 w 542"/>
                    <a:gd name="T39" fmla="*/ 0 h 1109"/>
                    <a:gd name="T40" fmla="*/ 0 w 542"/>
                    <a:gd name="T41" fmla="*/ 0 h 1109"/>
                    <a:gd name="T42" fmla="*/ 0 w 542"/>
                    <a:gd name="T43" fmla="*/ 0 h 1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2"/>
                    <a:gd name="T67" fmla="*/ 0 h 1109"/>
                    <a:gd name="T68" fmla="*/ 542 w 542"/>
                    <a:gd name="T69" fmla="*/ 1109 h 11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2" h="1109">
                      <a:moveTo>
                        <a:pt x="475" y="1097"/>
                      </a:moveTo>
                      <a:lnTo>
                        <a:pt x="0" y="30"/>
                      </a:lnTo>
                      <a:lnTo>
                        <a:pt x="68" y="0"/>
                      </a:lnTo>
                      <a:lnTo>
                        <a:pt x="541" y="1069"/>
                      </a:lnTo>
                      <a:lnTo>
                        <a:pt x="542" y="1073"/>
                      </a:lnTo>
                      <a:lnTo>
                        <a:pt x="542" y="1078"/>
                      </a:lnTo>
                      <a:lnTo>
                        <a:pt x="541" y="1083"/>
                      </a:lnTo>
                      <a:lnTo>
                        <a:pt x="538" y="1088"/>
                      </a:lnTo>
                      <a:lnTo>
                        <a:pt x="534" y="1093"/>
                      </a:lnTo>
                      <a:lnTo>
                        <a:pt x="530" y="1098"/>
                      </a:lnTo>
                      <a:lnTo>
                        <a:pt x="524" y="1101"/>
                      </a:lnTo>
                      <a:lnTo>
                        <a:pt x="518" y="1105"/>
                      </a:lnTo>
                      <a:lnTo>
                        <a:pt x="512" y="1107"/>
                      </a:lnTo>
                      <a:lnTo>
                        <a:pt x="505" y="1108"/>
                      </a:lnTo>
                      <a:lnTo>
                        <a:pt x="498" y="1109"/>
                      </a:lnTo>
                      <a:lnTo>
                        <a:pt x="492" y="1108"/>
                      </a:lnTo>
                      <a:lnTo>
                        <a:pt x="487" y="1107"/>
                      </a:lnTo>
                      <a:lnTo>
                        <a:pt x="482" y="1105"/>
                      </a:lnTo>
                      <a:lnTo>
                        <a:pt x="479" y="1101"/>
                      </a:lnTo>
                      <a:lnTo>
                        <a:pt x="475" y="109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24" name="Freeform 430"/>
                <p:cNvSpPr>
                  <a:spLocks/>
                </p:cNvSpPr>
                <p:nvPr/>
              </p:nvSpPr>
              <p:spPr bwMode="auto">
                <a:xfrm>
                  <a:off x="4066" y="1330"/>
                  <a:ext cx="55" cy="121"/>
                </a:xfrm>
                <a:custGeom>
                  <a:avLst/>
                  <a:gdLst>
                    <a:gd name="T0" fmla="*/ 0 w 542"/>
                    <a:gd name="T1" fmla="*/ 0 h 1109"/>
                    <a:gd name="T2" fmla="*/ 0 w 542"/>
                    <a:gd name="T3" fmla="*/ 0 h 1109"/>
                    <a:gd name="T4" fmla="*/ 0 w 542"/>
                    <a:gd name="T5" fmla="*/ 0 h 1109"/>
                    <a:gd name="T6" fmla="*/ 0 w 542"/>
                    <a:gd name="T7" fmla="*/ 0 h 1109"/>
                    <a:gd name="T8" fmla="*/ 0 w 542"/>
                    <a:gd name="T9" fmla="*/ 0 h 1109"/>
                    <a:gd name="T10" fmla="*/ 0 w 542"/>
                    <a:gd name="T11" fmla="*/ 0 h 1109"/>
                    <a:gd name="T12" fmla="*/ 0 w 542"/>
                    <a:gd name="T13" fmla="*/ 0 h 1109"/>
                    <a:gd name="T14" fmla="*/ 0 w 542"/>
                    <a:gd name="T15" fmla="*/ 0 h 1109"/>
                    <a:gd name="T16" fmla="*/ 0 w 542"/>
                    <a:gd name="T17" fmla="*/ 0 h 1109"/>
                    <a:gd name="T18" fmla="*/ 0 w 542"/>
                    <a:gd name="T19" fmla="*/ 0 h 1109"/>
                    <a:gd name="T20" fmla="*/ 0 w 542"/>
                    <a:gd name="T21" fmla="*/ 0 h 1109"/>
                    <a:gd name="T22" fmla="*/ 0 w 542"/>
                    <a:gd name="T23" fmla="*/ 0 h 1109"/>
                    <a:gd name="T24" fmla="*/ 0 w 542"/>
                    <a:gd name="T25" fmla="*/ 0 h 1109"/>
                    <a:gd name="T26" fmla="*/ 0 w 542"/>
                    <a:gd name="T27" fmla="*/ 0 h 1109"/>
                    <a:gd name="T28" fmla="*/ 0 w 542"/>
                    <a:gd name="T29" fmla="*/ 0 h 1109"/>
                    <a:gd name="T30" fmla="*/ 0 w 542"/>
                    <a:gd name="T31" fmla="*/ 0 h 1109"/>
                    <a:gd name="T32" fmla="*/ 0 w 542"/>
                    <a:gd name="T33" fmla="*/ 0 h 1109"/>
                    <a:gd name="T34" fmla="*/ 0 w 542"/>
                    <a:gd name="T35" fmla="*/ 0 h 1109"/>
                    <a:gd name="T36" fmla="*/ 0 w 542"/>
                    <a:gd name="T37" fmla="*/ 0 h 1109"/>
                    <a:gd name="T38" fmla="*/ 0 w 542"/>
                    <a:gd name="T39" fmla="*/ 0 h 1109"/>
                    <a:gd name="T40" fmla="*/ 0 w 542"/>
                    <a:gd name="T41" fmla="*/ 0 h 1109"/>
                    <a:gd name="T42" fmla="*/ 0 w 542"/>
                    <a:gd name="T43" fmla="*/ 0 h 11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42"/>
                    <a:gd name="T67" fmla="*/ 0 h 1109"/>
                    <a:gd name="T68" fmla="*/ 542 w 542"/>
                    <a:gd name="T69" fmla="*/ 1109 h 11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42" h="1109">
                      <a:moveTo>
                        <a:pt x="475" y="1097"/>
                      </a:moveTo>
                      <a:lnTo>
                        <a:pt x="0" y="30"/>
                      </a:lnTo>
                      <a:lnTo>
                        <a:pt x="68" y="0"/>
                      </a:lnTo>
                      <a:lnTo>
                        <a:pt x="541" y="1069"/>
                      </a:lnTo>
                      <a:lnTo>
                        <a:pt x="542" y="1073"/>
                      </a:lnTo>
                      <a:lnTo>
                        <a:pt x="542" y="1078"/>
                      </a:lnTo>
                      <a:lnTo>
                        <a:pt x="541" y="1083"/>
                      </a:lnTo>
                      <a:lnTo>
                        <a:pt x="538" y="1088"/>
                      </a:lnTo>
                      <a:lnTo>
                        <a:pt x="534" y="1093"/>
                      </a:lnTo>
                      <a:lnTo>
                        <a:pt x="530" y="1098"/>
                      </a:lnTo>
                      <a:lnTo>
                        <a:pt x="524" y="1101"/>
                      </a:lnTo>
                      <a:lnTo>
                        <a:pt x="518" y="1105"/>
                      </a:lnTo>
                      <a:lnTo>
                        <a:pt x="512" y="1107"/>
                      </a:lnTo>
                      <a:lnTo>
                        <a:pt x="505" y="1108"/>
                      </a:lnTo>
                      <a:lnTo>
                        <a:pt x="498" y="1109"/>
                      </a:lnTo>
                      <a:lnTo>
                        <a:pt x="492" y="1108"/>
                      </a:lnTo>
                      <a:lnTo>
                        <a:pt x="487" y="1107"/>
                      </a:lnTo>
                      <a:lnTo>
                        <a:pt x="482" y="1105"/>
                      </a:lnTo>
                      <a:lnTo>
                        <a:pt x="479" y="1101"/>
                      </a:lnTo>
                      <a:lnTo>
                        <a:pt x="475" y="109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5" name="Freeform 431"/>
                <p:cNvSpPr>
                  <a:spLocks/>
                </p:cNvSpPr>
                <p:nvPr/>
              </p:nvSpPr>
              <p:spPr bwMode="auto">
                <a:xfrm>
                  <a:off x="3378" y="1195"/>
                  <a:ext cx="79" cy="128"/>
                </a:xfrm>
                <a:custGeom>
                  <a:avLst/>
                  <a:gdLst>
                    <a:gd name="T0" fmla="*/ 0 w 783"/>
                    <a:gd name="T1" fmla="*/ 0 h 1167"/>
                    <a:gd name="T2" fmla="*/ 0 w 783"/>
                    <a:gd name="T3" fmla="*/ 0 h 1167"/>
                    <a:gd name="T4" fmla="*/ 0 w 783"/>
                    <a:gd name="T5" fmla="*/ 0 h 1167"/>
                    <a:gd name="T6" fmla="*/ 0 w 783"/>
                    <a:gd name="T7" fmla="*/ 0 h 1167"/>
                    <a:gd name="T8" fmla="*/ 0 w 783"/>
                    <a:gd name="T9" fmla="*/ 0 h 1167"/>
                    <a:gd name="T10" fmla="*/ 0 w 783"/>
                    <a:gd name="T11" fmla="*/ 0 h 1167"/>
                    <a:gd name="T12" fmla="*/ 0 w 783"/>
                    <a:gd name="T13" fmla="*/ 0 h 1167"/>
                    <a:gd name="T14" fmla="*/ 0 w 783"/>
                    <a:gd name="T15" fmla="*/ 0 h 1167"/>
                    <a:gd name="T16" fmla="*/ 0 w 783"/>
                    <a:gd name="T17" fmla="*/ 0 h 1167"/>
                    <a:gd name="T18" fmla="*/ 0 w 783"/>
                    <a:gd name="T19" fmla="*/ 0 h 1167"/>
                    <a:gd name="T20" fmla="*/ 0 w 783"/>
                    <a:gd name="T21" fmla="*/ 0 h 1167"/>
                    <a:gd name="T22" fmla="*/ 0 w 783"/>
                    <a:gd name="T23" fmla="*/ 0 h 1167"/>
                    <a:gd name="T24" fmla="*/ 0 w 783"/>
                    <a:gd name="T25" fmla="*/ 0 h 1167"/>
                    <a:gd name="T26" fmla="*/ 0 w 783"/>
                    <a:gd name="T27" fmla="*/ 0 h 1167"/>
                    <a:gd name="T28" fmla="*/ 0 w 783"/>
                    <a:gd name="T29" fmla="*/ 0 h 1167"/>
                    <a:gd name="T30" fmla="*/ 0 w 783"/>
                    <a:gd name="T31" fmla="*/ 0 h 1167"/>
                    <a:gd name="T32" fmla="*/ 0 w 783"/>
                    <a:gd name="T33" fmla="*/ 0 h 1167"/>
                    <a:gd name="T34" fmla="*/ 0 w 783"/>
                    <a:gd name="T35" fmla="*/ 0 h 1167"/>
                    <a:gd name="T36" fmla="*/ 0 w 783"/>
                    <a:gd name="T37" fmla="*/ 0 h 1167"/>
                    <a:gd name="T38" fmla="*/ 0 w 783"/>
                    <a:gd name="T39" fmla="*/ 0 h 1167"/>
                    <a:gd name="T40" fmla="*/ 0 w 783"/>
                    <a:gd name="T41" fmla="*/ 0 h 1167"/>
                    <a:gd name="T42" fmla="*/ 0 w 783"/>
                    <a:gd name="T43" fmla="*/ 0 h 1167"/>
                    <a:gd name="T44" fmla="*/ 0 w 783"/>
                    <a:gd name="T45" fmla="*/ 0 h 1167"/>
                    <a:gd name="T46" fmla="*/ 0 w 783"/>
                    <a:gd name="T47" fmla="*/ 0 h 1167"/>
                    <a:gd name="T48" fmla="*/ 0 w 783"/>
                    <a:gd name="T49" fmla="*/ 0 h 1167"/>
                    <a:gd name="T50" fmla="*/ 0 w 783"/>
                    <a:gd name="T51" fmla="*/ 0 h 1167"/>
                    <a:gd name="T52" fmla="*/ 0 w 783"/>
                    <a:gd name="T53" fmla="*/ 0 h 1167"/>
                    <a:gd name="T54" fmla="*/ 0 w 783"/>
                    <a:gd name="T55" fmla="*/ 0 h 1167"/>
                    <a:gd name="T56" fmla="*/ 0 w 783"/>
                    <a:gd name="T57" fmla="*/ 0 h 1167"/>
                    <a:gd name="T58" fmla="*/ 0 w 783"/>
                    <a:gd name="T59" fmla="*/ 0 h 1167"/>
                    <a:gd name="T60" fmla="*/ 0 w 783"/>
                    <a:gd name="T61" fmla="*/ 0 h 1167"/>
                    <a:gd name="T62" fmla="*/ 0 w 783"/>
                    <a:gd name="T63" fmla="*/ 0 h 1167"/>
                    <a:gd name="T64" fmla="*/ 0 w 783"/>
                    <a:gd name="T65" fmla="*/ 0 h 1167"/>
                    <a:gd name="T66" fmla="*/ 0 w 783"/>
                    <a:gd name="T67" fmla="*/ 0 h 1167"/>
                    <a:gd name="T68" fmla="*/ 0 w 783"/>
                    <a:gd name="T69" fmla="*/ 0 h 1167"/>
                    <a:gd name="T70" fmla="*/ 0 w 783"/>
                    <a:gd name="T71" fmla="*/ 0 h 1167"/>
                    <a:gd name="T72" fmla="*/ 0 w 783"/>
                    <a:gd name="T73" fmla="*/ 0 h 1167"/>
                    <a:gd name="T74" fmla="*/ 0 w 783"/>
                    <a:gd name="T75" fmla="*/ 0 h 11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167"/>
                    <a:gd name="T116" fmla="*/ 783 w 783"/>
                    <a:gd name="T117" fmla="*/ 1167 h 11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167">
                      <a:moveTo>
                        <a:pt x="722" y="1161"/>
                      </a:move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782" y="1123"/>
                      </a:lnTo>
                      <a:lnTo>
                        <a:pt x="783" y="1126"/>
                      </a:lnTo>
                      <a:lnTo>
                        <a:pt x="783" y="1131"/>
                      </a:lnTo>
                      <a:lnTo>
                        <a:pt x="783" y="1135"/>
                      </a:lnTo>
                      <a:lnTo>
                        <a:pt x="781" y="1140"/>
                      </a:lnTo>
                      <a:lnTo>
                        <a:pt x="777" y="1144"/>
                      </a:lnTo>
                      <a:lnTo>
                        <a:pt x="773" y="1150"/>
                      </a:lnTo>
                      <a:lnTo>
                        <a:pt x="768" y="1154"/>
                      </a:lnTo>
                      <a:lnTo>
                        <a:pt x="763" y="1158"/>
                      </a:lnTo>
                      <a:lnTo>
                        <a:pt x="757" y="1161"/>
                      </a:lnTo>
                      <a:lnTo>
                        <a:pt x="750" y="1165"/>
                      </a:lnTo>
                      <a:lnTo>
                        <a:pt x="744" y="1166"/>
                      </a:lnTo>
                      <a:lnTo>
                        <a:pt x="739" y="1167"/>
                      </a:lnTo>
                      <a:lnTo>
                        <a:pt x="733" y="1167"/>
                      </a:lnTo>
                      <a:lnTo>
                        <a:pt x="729" y="1166"/>
                      </a:lnTo>
                      <a:lnTo>
                        <a:pt x="724" y="1163"/>
                      </a:lnTo>
                      <a:lnTo>
                        <a:pt x="722" y="116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26" name="Freeform 432"/>
                <p:cNvSpPr>
                  <a:spLocks/>
                </p:cNvSpPr>
                <p:nvPr/>
              </p:nvSpPr>
              <p:spPr bwMode="auto">
                <a:xfrm>
                  <a:off x="3378" y="1195"/>
                  <a:ext cx="79" cy="128"/>
                </a:xfrm>
                <a:custGeom>
                  <a:avLst/>
                  <a:gdLst>
                    <a:gd name="T0" fmla="*/ 0 w 783"/>
                    <a:gd name="T1" fmla="*/ 0 h 1167"/>
                    <a:gd name="T2" fmla="*/ 0 w 783"/>
                    <a:gd name="T3" fmla="*/ 0 h 1167"/>
                    <a:gd name="T4" fmla="*/ 0 w 783"/>
                    <a:gd name="T5" fmla="*/ 0 h 1167"/>
                    <a:gd name="T6" fmla="*/ 0 w 783"/>
                    <a:gd name="T7" fmla="*/ 0 h 1167"/>
                    <a:gd name="T8" fmla="*/ 0 w 783"/>
                    <a:gd name="T9" fmla="*/ 0 h 1167"/>
                    <a:gd name="T10" fmla="*/ 0 w 783"/>
                    <a:gd name="T11" fmla="*/ 0 h 1167"/>
                    <a:gd name="T12" fmla="*/ 0 w 783"/>
                    <a:gd name="T13" fmla="*/ 0 h 1167"/>
                    <a:gd name="T14" fmla="*/ 0 w 783"/>
                    <a:gd name="T15" fmla="*/ 0 h 1167"/>
                    <a:gd name="T16" fmla="*/ 0 w 783"/>
                    <a:gd name="T17" fmla="*/ 0 h 1167"/>
                    <a:gd name="T18" fmla="*/ 0 w 783"/>
                    <a:gd name="T19" fmla="*/ 0 h 1167"/>
                    <a:gd name="T20" fmla="*/ 0 w 783"/>
                    <a:gd name="T21" fmla="*/ 0 h 1167"/>
                    <a:gd name="T22" fmla="*/ 0 w 783"/>
                    <a:gd name="T23" fmla="*/ 0 h 1167"/>
                    <a:gd name="T24" fmla="*/ 0 w 783"/>
                    <a:gd name="T25" fmla="*/ 0 h 1167"/>
                    <a:gd name="T26" fmla="*/ 0 w 783"/>
                    <a:gd name="T27" fmla="*/ 0 h 1167"/>
                    <a:gd name="T28" fmla="*/ 0 w 783"/>
                    <a:gd name="T29" fmla="*/ 0 h 1167"/>
                    <a:gd name="T30" fmla="*/ 0 w 783"/>
                    <a:gd name="T31" fmla="*/ 0 h 1167"/>
                    <a:gd name="T32" fmla="*/ 0 w 783"/>
                    <a:gd name="T33" fmla="*/ 0 h 1167"/>
                    <a:gd name="T34" fmla="*/ 0 w 783"/>
                    <a:gd name="T35" fmla="*/ 0 h 1167"/>
                    <a:gd name="T36" fmla="*/ 0 w 783"/>
                    <a:gd name="T37" fmla="*/ 0 h 1167"/>
                    <a:gd name="T38" fmla="*/ 0 w 783"/>
                    <a:gd name="T39" fmla="*/ 0 h 1167"/>
                    <a:gd name="T40" fmla="*/ 0 w 783"/>
                    <a:gd name="T41" fmla="*/ 0 h 1167"/>
                    <a:gd name="T42" fmla="*/ 0 w 783"/>
                    <a:gd name="T43" fmla="*/ 0 h 1167"/>
                    <a:gd name="T44" fmla="*/ 0 w 783"/>
                    <a:gd name="T45" fmla="*/ 0 h 1167"/>
                    <a:gd name="T46" fmla="*/ 0 w 783"/>
                    <a:gd name="T47" fmla="*/ 0 h 1167"/>
                    <a:gd name="T48" fmla="*/ 0 w 783"/>
                    <a:gd name="T49" fmla="*/ 0 h 1167"/>
                    <a:gd name="T50" fmla="*/ 0 w 783"/>
                    <a:gd name="T51" fmla="*/ 0 h 1167"/>
                    <a:gd name="T52" fmla="*/ 0 w 783"/>
                    <a:gd name="T53" fmla="*/ 0 h 1167"/>
                    <a:gd name="T54" fmla="*/ 0 w 783"/>
                    <a:gd name="T55" fmla="*/ 0 h 1167"/>
                    <a:gd name="T56" fmla="*/ 0 w 783"/>
                    <a:gd name="T57" fmla="*/ 0 h 1167"/>
                    <a:gd name="T58" fmla="*/ 0 w 783"/>
                    <a:gd name="T59" fmla="*/ 0 h 1167"/>
                    <a:gd name="T60" fmla="*/ 0 w 783"/>
                    <a:gd name="T61" fmla="*/ 0 h 1167"/>
                    <a:gd name="T62" fmla="*/ 0 w 783"/>
                    <a:gd name="T63" fmla="*/ 0 h 1167"/>
                    <a:gd name="T64" fmla="*/ 0 w 783"/>
                    <a:gd name="T65" fmla="*/ 0 h 1167"/>
                    <a:gd name="T66" fmla="*/ 0 w 783"/>
                    <a:gd name="T67" fmla="*/ 0 h 1167"/>
                    <a:gd name="T68" fmla="*/ 0 w 783"/>
                    <a:gd name="T69" fmla="*/ 0 h 1167"/>
                    <a:gd name="T70" fmla="*/ 0 w 783"/>
                    <a:gd name="T71" fmla="*/ 0 h 1167"/>
                    <a:gd name="T72" fmla="*/ 0 w 783"/>
                    <a:gd name="T73" fmla="*/ 0 h 1167"/>
                    <a:gd name="T74" fmla="*/ 0 w 783"/>
                    <a:gd name="T75" fmla="*/ 0 h 116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167"/>
                    <a:gd name="T116" fmla="*/ 783 w 783"/>
                    <a:gd name="T117" fmla="*/ 1167 h 116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167">
                      <a:moveTo>
                        <a:pt x="722" y="1161"/>
                      </a:move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782" y="1123"/>
                      </a:lnTo>
                      <a:lnTo>
                        <a:pt x="783" y="1126"/>
                      </a:lnTo>
                      <a:lnTo>
                        <a:pt x="783" y="1131"/>
                      </a:lnTo>
                      <a:lnTo>
                        <a:pt x="783" y="1135"/>
                      </a:lnTo>
                      <a:lnTo>
                        <a:pt x="781" y="1140"/>
                      </a:lnTo>
                      <a:lnTo>
                        <a:pt x="777" y="1144"/>
                      </a:lnTo>
                      <a:lnTo>
                        <a:pt x="773" y="1150"/>
                      </a:lnTo>
                      <a:lnTo>
                        <a:pt x="768" y="1154"/>
                      </a:lnTo>
                      <a:lnTo>
                        <a:pt x="763" y="1158"/>
                      </a:lnTo>
                      <a:lnTo>
                        <a:pt x="757" y="1161"/>
                      </a:lnTo>
                      <a:lnTo>
                        <a:pt x="750" y="1165"/>
                      </a:lnTo>
                      <a:lnTo>
                        <a:pt x="744" y="1166"/>
                      </a:lnTo>
                      <a:lnTo>
                        <a:pt x="739" y="1167"/>
                      </a:lnTo>
                      <a:lnTo>
                        <a:pt x="733" y="1167"/>
                      </a:lnTo>
                      <a:lnTo>
                        <a:pt x="729" y="1166"/>
                      </a:lnTo>
                      <a:lnTo>
                        <a:pt x="724" y="1163"/>
                      </a:lnTo>
                      <a:lnTo>
                        <a:pt x="722" y="116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27" name="Freeform 433"/>
                <p:cNvSpPr>
                  <a:spLocks/>
                </p:cNvSpPr>
                <p:nvPr/>
              </p:nvSpPr>
              <p:spPr bwMode="auto">
                <a:xfrm>
                  <a:off x="3378" y="1195"/>
                  <a:ext cx="7" cy="6"/>
                </a:xfrm>
                <a:custGeom>
                  <a:avLst/>
                  <a:gdLst>
                    <a:gd name="T0" fmla="*/ 0 w 65"/>
                    <a:gd name="T1" fmla="*/ 0 h 51"/>
                    <a:gd name="T2" fmla="*/ 0 w 65"/>
                    <a:gd name="T3" fmla="*/ 0 h 51"/>
                    <a:gd name="T4" fmla="*/ 0 w 65"/>
                    <a:gd name="T5" fmla="*/ 0 h 51"/>
                    <a:gd name="T6" fmla="*/ 0 w 65"/>
                    <a:gd name="T7" fmla="*/ 0 h 51"/>
                    <a:gd name="T8" fmla="*/ 0 w 65"/>
                    <a:gd name="T9" fmla="*/ 0 h 51"/>
                    <a:gd name="T10" fmla="*/ 0 w 65"/>
                    <a:gd name="T11" fmla="*/ 0 h 51"/>
                    <a:gd name="T12" fmla="*/ 0 w 65"/>
                    <a:gd name="T13" fmla="*/ 0 h 51"/>
                    <a:gd name="T14" fmla="*/ 0 w 65"/>
                    <a:gd name="T15" fmla="*/ 0 h 51"/>
                    <a:gd name="T16" fmla="*/ 0 w 65"/>
                    <a:gd name="T17" fmla="*/ 0 h 51"/>
                    <a:gd name="T18" fmla="*/ 0 w 65"/>
                    <a:gd name="T19" fmla="*/ 0 h 51"/>
                    <a:gd name="T20" fmla="*/ 0 w 65"/>
                    <a:gd name="T21" fmla="*/ 0 h 51"/>
                    <a:gd name="T22" fmla="*/ 0 w 65"/>
                    <a:gd name="T23" fmla="*/ 0 h 51"/>
                    <a:gd name="T24" fmla="*/ 0 w 65"/>
                    <a:gd name="T25" fmla="*/ 0 h 51"/>
                    <a:gd name="T26" fmla="*/ 0 w 65"/>
                    <a:gd name="T27" fmla="*/ 0 h 51"/>
                    <a:gd name="T28" fmla="*/ 0 w 65"/>
                    <a:gd name="T29" fmla="*/ 0 h 51"/>
                    <a:gd name="T30" fmla="*/ 0 w 65"/>
                    <a:gd name="T31" fmla="*/ 0 h 51"/>
                    <a:gd name="T32" fmla="*/ 0 w 65"/>
                    <a:gd name="T33" fmla="*/ 0 h 51"/>
                    <a:gd name="T34" fmla="*/ 0 w 65"/>
                    <a:gd name="T35" fmla="*/ 0 h 51"/>
                    <a:gd name="T36" fmla="*/ 0 w 65"/>
                    <a:gd name="T37" fmla="*/ 0 h 51"/>
                    <a:gd name="T38" fmla="*/ 0 w 65"/>
                    <a:gd name="T39" fmla="*/ 0 h 51"/>
                    <a:gd name="T40" fmla="*/ 0 w 65"/>
                    <a:gd name="T41" fmla="*/ 0 h 51"/>
                    <a:gd name="T42" fmla="*/ 0 w 65"/>
                    <a:gd name="T43" fmla="*/ 0 h 51"/>
                    <a:gd name="T44" fmla="*/ 0 w 65"/>
                    <a:gd name="T45" fmla="*/ 0 h 51"/>
                    <a:gd name="T46" fmla="*/ 0 w 65"/>
                    <a:gd name="T47" fmla="*/ 0 h 51"/>
                    <a:gd name="T48" fmla="*/ 0 w 65"/>
                    <a:gd name="T49" fmla="*/ 0 h 51"/>
                    <a:gd name="T50" fmla="*/ 0 w 65"/>
                    <a:gd name="T51" fmla="*/ 0 h 51"/>
                    <a:gd name="T52" fmla="*/ 0 w 65"/>
                    <a:gd name="T53" fmla="*/ 0 h 51"/>
                    <a:gd name="T54" fmla="*/ 0 w 65"/>
                    <a:gd name="T55" fmla="*/ 0 h 51"/>
                    <a:gd name="T56" fmla="*/ 0 w 65"/>
                    <a:gd name="T57" fmla="*/ 0 h 51"/>
                    <a:gd name="T58" fmla="*/ 0 w 65"/>
                    <a:gd name="T59" fmla="*/ 0 h 51"/>
                    <a:gd name="T60" fmla="*/ 0 w 65"/>
                    <a:gd name="T61" fmla="*/ 0 h 51"/>
                    <a:gd name="T62" fmla="*/ 0 w 65"/>
                    <a:gd name="T63" fmla="*/ 0 h 51"/>
                    <a:gd name="T64" fmla="*/ 0 w 65"/>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1"/>
                    <a:gd name="T101" fmla="*/ 65 w 65"/>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1">
                      <a:moveTo>
                        <a:pt x="43" y="42"/>
                      </a:moveTo>
                      <a:lnTo>
                        <a:pt x="36" y="45"/>
                      </a:lnTo>
                      <a:lnTo>
                        <a:pt x="30" y="48"/>
                      </a:lnTo>
                      <a:lnTo>
                        <a:pt x="23" y="50"/>
                      </a:lnTo>
                      <a:lnTo>
                        <a:pt x="18" y="51"/>
                      </a:lnTo>
                      <a:lnTo>
                        <a:pt x="12" y="51"/>
                      </a:lnTo>
                      <a:lnTo>
                        <a:pt x="7" y="50"/>
                      </a:lnTo>
                      <a:lnTo>
                        <a:pt x="4" y="49"/>
                      </a:ln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64" y="9"/>
                      </a:lnTo>
                      <a:lnTo>
                        <a:pt x="65" y="14"/>
                      </a:lnTo>
                      <a:lnTo>
                        <a:pt x="64" y="18"/>
                      </a:lnTo>
                      <a:lnTo>
                        <a:pt x="62" y="23"/>
                      </a:lnTo>
                      <a:lnTo>
                        <a:pt x="58" y="28"/>
                      </a:lnTo>
                      <a:lnTo>
                        <a:pt x="54" y="33"/>
                      </a:lnTo>
                      <a:lnTo>
                        <a:pt x="48" y="37"/>
                      </a:lnTo>
                      <a:lnTo>
                        <a:pt x="43" y="4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28" name="Freeform 434"/>
                <p:cNvSpPr>
                  <a:spLocks/>
                </p:cNvSpPr>
                <p:nvPr/>
              </p:nvSpPr>
              <p:spPr bwMode="auto">
                <a:xfrm>
                  <a:off x="3378" y="1195"/>
                  <a:ext cx="7" cy="6"/>
                </a:xfrm>
                <a:custGeom>
                  <a:avLst/>
                  <a:gdLst>
                    <a:gd name="T0" fmla="*/ 0 w 65"/>
                    <a:gd name="T1" fmla="*/ 0 h 51"/>
                    <a:gd name="T2" fmla="*/ 0 w 65"/>
                    <a:gd name="T3" fmla="*/ 0 h 51"/>
                    <a:gd name="T4" fmla="*/ 0 w 65"/>
                    <a:gd name="T5" fmla="*/ 0 h 51"/>
                    <a:gd name="T6" fmla="*/ 0 w 65"/>
                    <a:gd name="T7" fmla="*/ 0 h 51"/>
                    <a:gd name="T8" fmla="*/ 0 w 65"/>
                    <a:gd name="T9" fmla="*/ 0 h 51"/>
                    <a:gd name="T10" fmla="*/ 0 w 65"/>
                    <a:gd name="T11" fmla="*/ 0 h 51"/>
                    <a:gd name="T12" fmla="*/ 0 w 65"/>
                    <a:gd name="T13" fmla="*/ 0 h 51"/>
                    <a:gd name="T14" fmla="*/ 0 w 65"/>
                    <a:gd name="T15" fmla="*/ 0 h 51"/>
                    <a:gd name="T16" fmla="*/ 0 w 65"/>
                    <a:gd name="T17" fmla="*/ 0 h 51"/>
                    <a:gd name="T18" fmla="*/ 0 w 65"/>
                    <a:gd name="T19" fmla="*/ 0 h 51"/>
                    <a:gd name="T20" fmla="*/ 0 w 65"/>
                    <a:gd name="T21" fmla="*/ 0 h 51"/>
                    <a:gd name="T22" fmla="*/ 0 w 65"/>
                    <a:gd name="T23" fmla="*/ 0 h 51"/>
                    <a:gd name="T24" fmla="*/ 0 w 65"/>
                    <a:gd name="T25" fmla="*/ 0 h 51"/>
                    <a:gd name="T26" fmla="*/ 0 w 65"/>
                    <a:gd name="T27" fmla="*/ 0 h 51"/>
                    <a:gd name="T28" fmla="*/ 0 w 65"/>
                    <a:gd name="T29" fmla="*/ 0 h 51"/>
                    <a:gd name="T30" fmla="*/ 0 w 65"/>
                    <a:gd name="T31" fmla="*/ 0 h 51"/>
                    <a:gd name="T32" fmla="*/ 0 w 65"/>
                    <a:gd name="T33" fmla="*/ 0 h 51"/>
                    <a:gd name="T34" fmla="*/ 0 w 65"/>
                    <a:gd name="T35" fmla="*/ 0 h 51"/>
                    <a:gd name="T36" fmla="*/ 0 w 65"/>
                    <a:gd name="T37" fmla="*/ 0 h 51"/>
                    <a:gd name="T38" fmla="*/ 0 w 65"/>
                    <a:gd name="T39" fmla="*/ 0 h 51"/>
                    <a:gd name="T40" fmla="*/ 0 w 65"/>
                    <a:gd name="T41" fmla="*/ 0 h 51"/>
                    <a:gd name="T42" fmla="*/ 0 w 65"/>
                    <a:gd name="T43" fmla="*/ 0 h 51"/>
                    <a:gd name="T44" fmla="*/ 0 w 65"/>
                    <a:gd name="T45" fmla="*/ 0 h 51"/>
                    <a:gd name="T46" fmla="*/ 0 w 65"/>
                    <a:gd name="T47" fmla="*/ 0 h 51"/>
                    <a:gd name="T48" fmla="*/ 0 w 65"/>
                    <a:gd name="T49" fmla="*/ 0 h 51"/>
                    <a:gd name="T50" fmla="*/ 0 w 65"/>
                    <a:gd name="T51" fmla="*/ 0 h 51"/>
                    <a:gd name="T52" fmla="*/ 0 w 65"/>
                    <a:gd name="T53" fmla="*/ 0 h 51"/>
                    <a:gd name="T54" fmla="*/ 0 w 65"/>
                    <a:gd name="T55" fmla="*/ 0 h 51"/>
                    <a:gd name="T56" fmla="*/ 0 w 65"/>
                    <a:gd name="T57" fmla="*/ 0 h 51"/>
                    <a:gd name="T58" fmla="*/ 0 w 65"/>
                    <a:gd name="T59" fmla="*/ 0 h 51"/>
                    <a:gd name="T60" fmla="*/ 0 w 65"/>
                    <a:gd name="T61" fmla="*/ 0 h 51"/>
                    <a:gd name="T62" fmla="*/ 0 w 65"/>
                    <a:gd name="T63" fmla="*/ 0 h 51"/>
                    <a:gd name="T64" fmla="*/ 0 w 65"/>
                    <a:gd name="T65" fmla="*/ 0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51"/>
                    <a:gd name="T101" fmla="*/ 65 w 65"/>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51">
                      <a:moveTo>
                        <a:pt x="43" y="42"/>
                      </a:moveTo>
                      <a:lnTo>
                        <a:pt x="36" y="45"/>
                      </a:lnTo>
                      <a:lnTo>
                        <a:pt x="30" y="48"/>
                      </a:lnTo>
                      <a:lnTo>
                        <a:pt x="23" y="50"/>
                      </a:lnTo>
                      <a:lnTo>
                        <a:pt x="18" y="51"/>
                      </a:lnTo>
                      <a:lnTo>
                        <a:pt x="12" y="51"/>
                      </a:lnTo>
                      <a:lnTo>
                        <a:pt x="7" y="50"/>
                      </a:lnTo>
                      <a:lnTo>
                        <a:pt x="4" y="49"/>
                      </a:lnTo>
                      <a:lnTo>
                        <a:pt x="1" y="45"/>
                      </a:lnTo>
                      <a:lnTo>
                        <a:pt x="0" y="42"/>
                      </a:lnTo>
                      <a:lnTo>
                        <a:pt x="0" y="39"/>
                      </a:lnTo>
                      <a:lnTo>
                        <a:pt x="1" y="34"/>
                      </a:lnTo>
                      <a:lnTo>
                        <a:pt x="3" y="28"/>
                      </a:lnTo>
                      <a:lnTo>
                        <a:pt x="6" y="24"/>
                      </a:lnTo>
                      <a:lnTo>
                        <a:pt x="11" y="18"/>
                      </a:lnTo>
                      <a:lnTo>
                        <a:pt x="17" y="14"/>
                      </a:lnTo>
                      <a:lnTo>
                        <a:pt x="22" y="10"/>
                      </a:lnTo>
                      <a:lnTo>
                        <a:pt x="28" y="6"/>
                      </a:lnTo>
                      <a:lnTo>
                        <a:pt x="35" y="3"/>
                      </a:lnTo>
                      <a:lnTo>
                        <a:pt x="40" y="1"/>
                      </a:lnTo>
                      <a:lnTo>
                        <a:pt x="47" y="0"/>
                      </a:lnTo>
                      <a:lnTo>
                        <a:pt x="53" y="0"/>
                      </a:lnTo>
                      <a:lnTo>
                        <a:pt x="57" y="1"/>
                      </a:lnTo>
                      <a:lnTo>
                        <a:pt x="61" y="3"/>
                      </a:lnTo>
                      <a:lnTo>
                        <a:pt x="63" y="6"/>
                      </a:lnTo>
                      <a:lnTo>
                        <a:pt x="64" y="9"/>
                      </a:lnTo>
                      <a:lnTo>
                        <a:pt x="65" y="14"/>
                      </a:lnTo>
                      <a:lnTo>
                        <a:pt x="64" y="18"/>
                      </a:lnTo>
                      <a:lnTo>
                        <a:pt x="62" y="23"/>
                      </a:lnTo>
                      <a:lnTo>
                        <a:pt x="58" y="28"/>
                      </a:lnTo>
                      <a:lnTo>
                        <a:pt x="54" y="33"/>
                      </a:lnTo>
                      <a:lnTo>
                        <a:pt x="48" y="37"/>
                      </a:lnTo>
                      <a:lnTo>
                        <a:pt x="43" y="42"/>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29" name="Freeform 435"/>
                <p:cNvSpPr>
                  <a:spLocks/>
                </p:cNvSpPr>
                <p:nvPr/>
              </p:nvSpPr>
              <p:spPr bwMode="auto">
                <a:xfrm>
                  <a:off x="3473" y="1640"/>
                  <a:ext cx="60" cy="128"/>
                </a:xfrm>
                <a:custGeom>
                  <a:avLst/>
                  <a:gdLst>
                    <a:gd name="T0" fmla="*/ 0 w 588"/>
                    <a:gd name="T1" fmla="*/ 0 h 1169"/>
                    <a:gd name="T2" fmla="*/ 0 w 588"/>
                    <a:gd name="T3" fmla="*/ 0 h 1169"/>
                    <a:gd name="T4" fmla="*/ 0 w 588"/>
                    <a:gd name="T5" fmla="*/ 0 h 1169"/>
                    <a:gd name="T6" fmla="*/ 0 w 588"/>
                    <a:gd name="T7" fmla="*/ 0 h 1169"/>
                    <a:gd name="T8" fmla="*/ 0 w 588"/>
                    <a:gd name="T9" fmla="*/ 0 h 1169"/>
                    <a:gd name="T10" fmla="*/ 0 w 588"/>
                    <a:gd name="T11" fmla="*/ 0 h 1169"/>
                    <a:gd name="T12" fmla="*/ 0 w 588"/>
                    <a:gd name="T13" fmla="*/ 0 h 1169"/>
                    <a:gd name="T14" fmla="*/ 0 w 588"/>
                    <a:gd name="T15" fmla="*/ 0 h 1169"/>
                    <a:gd name="T16" fmla="*/ 0 w 588"/>
                    <a:gd name="T17" fmla="*/ 0 h 1169"/>
                    <a:gd name="T18" fmla="*/ 0 w 588"/>
                    <a:gd name="T19" fmla="*/ 0 h 1169"/>
                    <a:gd name="T20" fmla="*/ 0 w 588"/>
                    <a:gd name="T21" fmla="*/ 0 h 1169"/>
                    <a:gd name="T22" fmla="*/ 0 w 588"/>
                    <a:gd name="T23" fmla="*/ 0 h 1169"/>
                    <a:gd name="T24" fmla="*/ 0 w 588"/>
                    <a:gd name="T25" fmla="*/ 0 h 1169"/>
                    <a:gd name="T26" fmla="*/ 0 w 588"/>
                    <a:gd name="T27" fmla="*/ 0 h 1169"/>
                    <a:gd name="T28" fmla="*/ 0 w 588"/>
                    <a:gd name="T29" fmla="*/ 0 h 1169"/>
                    <a:gd name="T30" fmla="*/ 0 w 588"/>
                    <a:gd name="T31" fmla="*/ 0 h 1169"/>
                    <a:gd name="T32" fmla="*/ 0 w 588"/>
                    <a:gd name="T33" fmla="*/ 0 h 1169"/>
                    <a:gd name="T34" fmla="*/ 0 w 588"/>
                    <a:gd name="T35" fmla="*/ 0 h 1169"/>
                    <a:gd name="T36" fmla="*/ 0 w 588"/>
                    <a:gd name="T37" fmla="*/ 0 h 1169"/>
                    <a:gd name="T38" fmla="*/ 0 w 588"/>
                    <a:gd name="T39" fmla="*/ 0 h 1169"/>
                    <a:gd name="T40" fmla="*/ 0 w 588"/>
                    <a:gd name="T41" fmla="*/ 0 h 1169"/>
                    <a:gd name="T42" fmla="*/ 0 w 588"/>
                    <a:gd name="T43" fmla="*/ 0 h 11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8"/>
                    <a:gd name="T67" fmla="*/ 0 h 1169"/>
                    <a:gd name="T68" fmla="*/ 588 w 588"/>
                    <a:gd name="T69" fmla="*/ 1169 h 11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8" h="1169">
                      <a:moveTo>
                        <a:pt x="65" y="10"/>
                      </a:moveTo>
                      <a:lnTo>
                        <a:pt x="588" y="1138"/>
                      </a:lnTo>
                      <a:lnTo>
                        <a:pt x="521" y="1169"/>
                      </a:lnTo>
                      <a:lnTo>
                        <a:pt x="1" y="39"/>
                      </a:lnTo>
                      <a:lnTo>
                        <a:pt x="0" y="36"/>
                      </a:lnTo>
                      <a:lnTo>
                        <a:pt x="0" y="30"/>
                      </a:lnTo>
                      <a:lnTo>
                        <a:pt x="1" y="26"/>
                      </a:lnTo>
                      <a:lnTo>
                        <a:pt x="4" y="21"/>
                      </a:lnTo>
                      <a:lnTo>
                        <a:pt x="8" y="17"/>
                      </a:lnTo>
                      <a:lnTo>
                        <a:pt x="13" y="12"/>
                      </a:lnTo>
                      <a:lnTo>
                        <a:pt x="18" y="9"/>
                      </a:lnTo>
                      <a:lnTo>
                        <a:pt x="24" y="5"/>
                      </a:lnTo>
                      <a:lnTo>
                        <a:pt x="31" y="2"/>
                      </a:lnTo>
                      <a:lnTo>
                        <a:pt x="37" y="1"/>
                      </a:lnTo>
                      <a:lnTo>
                        <a:pt x="43" y="0"/>
                      </a:lnTo>
                      <a:lnTo>
                        <a:pt x="49" y="1"/>
                      </a:lnTo>
                      <a:lnTo>
                        <a:pt x="55" y="2"/>
                      </a:lnTo>
                      <a:lnTo>
                        <a:pt x="59" y="3"/>
                      </a:lnTo>
                      <a:lnTo>
                        <a:pt x="63" y="7"/>
                      </a:lnTo>
                      <a:lnTo>
                        <a:pt x="65"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0" name="Freeform 436"/>
                <p:cNvSpPr>
                  <a:spLocks/>
                </p:cNvSpPr>
                <p:nvPr/>
              </p:nvSpPr>
              <p:spPr bwMode="auto">
                <a:xfrm>
                  <a:off x="3473" y="1640"/>
                  <a:ext cx="60" cy="128"/>
                </a:xfrm>
                <a:custGeom>
                  <a:avLst/>
                  <a:gdLst>
                    <a:gd name="T0" fmla="*/ 0 w 588"/>
                    <a:gd name="T1" fmla="*/ 0 h 1169"/>
                    <a:gd name="T2" fmla="*/ 0 w 588"/>
                    <a:gd name="T3" fmla="*/ 0 h 1169"/>
                    <a:gd name="T4" fmla="*/ 0 w 588"/>
                    <a:gd name="T5" fmla="*/ 0 h 1169"/>
                    <a:gd name="T6" fmla="*/ 0 w 588"/>
                    <a:gd name="T7" fmla="*/ 0 h 1169"/>
                    <a:gd name="T8" fmla="*/ 0 w 588"/>
                    <a:gd name="T9" fmla="*/ 0 h 1169"/>
                    <a:gd name="T10" fmla="*/ 0 w 588"/>
                    <a:gd name="T11" fmla="*/ 0 h 1169"/>
                    <a:gd name="T12" fmla="*/ 0 w 588"/>
                    <a:gd name="T13" fmla="*/ 0 h 1169"/>
                    <a:gd name="T14" fmla="*/ 0 w 588"/>
                    <a:gd name="T15" fmla="*/ 0 h 1169"/>
                    <a:gd name="T16" fmla="*/ 0 w 588"/>
                    <a:gd name="T17" fmla="*/ 0 h 1169"/>
                    <a:gd name="T18" fmla="*/ 0 w 588"/>
                    <a:gd name="T19" fmla="*/ 0 h 1169"/>
                    <a:gd name="T20" fmla="*/ 0 w 588"/>
                    <a:gd name="T21" fmla="*/ 0 h 1169"/>
                    <a:gd name="T22" fmla="*/ 0 w 588"/>
                    <a:gd name="T23" fmla="*/ 0 h 1169"/>
                    <a:gd name="T24" fmla="*/ 0 w 588"/>
                    <a:gd name="T25" fmla="*/ 0 h 1169"/>
                    <a:gd name="T26" fmla="*/ 0 w 588"/>
                    <a:gd name="T27" fmla="*/ 0 h 1169"/>
                    <a:gd name="T28" fmla="*/ 0 w 588"/>
                    <a:gd name="T29" fmla="*/ 0 h 1169"/>
                    <a:gd name="T30" fmla="*/ 0 w 588"/>
                    <a:gd name="T31" fmla="*/ 0 h 1169"/>
                    <a:gd name="T32" fmla="*/ 0 w 588"/>
                    <a:gd name="T33" fmla="*/ 0 h 1169"/>
                    <a:gd name="T34" fmla="*/ 0 w 588"/>
                    <a:gd name="T35" fmla="*/ 0 h 1169"/>
                    <a:gd name="T36" fmla="*/ 0 w 588"/>
                    <a:gd name="T37" fmla="*/ 0 h 1169"/>
                    <a:gd name="T38" fmla="*/ 0 w 588"/>
                    <a:gd name="T39" fmla="*/ 0 h 1169"/>
                    <a:gd name="T40" fmla="*/ 0 w 588"/>
                    <a:gd name="T41" fmla="*/ 0 h 1169"/>
                    <a:gd name="T42" fmla="*/ 0 w 588"/>
                    <a:gd name="T43" fmla="*/ 0 h 11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8"/>
                    <a:gd name="T67" fmla="*/ 0 h 1169"/>
                    <a:gd name="T68" fmla="*/ 588 w 588"/>
                    <a:gd name="T69" fmla="*/ 1169 h 11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8" h="1169">
                      <a:moveTo>
                        <a:pt x="65" y="10"/>
                      </a:moveTo>
                      <a:lnTo>
                        <a:pt x="588" y="1138"/>
                      </a:lnTo>
                      <a:lnTo>
                        <a:pt x="521" y="1169"/>
                      </a:lnTo>
                      <a:lnTo>
                        <a:pt x="1" y="39"/>
                      </a:lnTo>
                      <a:lnTo>
                        <a:pt x="0" y="36"/>
                      </a:lnTo>
                      <a:lnTo>
                        <a:pt x="0" y="30"/>
                      </a:lnTo>
                      <a:lnTo>
                        <a:pt x="1" y="26"/>
                      </a:lnTo>
                      <a:lnTo>
                        <a:pt x="4" y="21"/>
                      </a:lnTo>
                      <a:lnTo>
                        <a:pt x="8" y="17"/>
                      </a:lnTo>
                      <a:lnTo>
                        <a:pt x="13" y="12"/>
                      </a:lnTo>
                      <a:lnTo>
                        <a:pt x="18" y="9"/>
                      </a:lnTo>
                      <a:lnTo>
                        <a:pt x="24" y="5"/>
                      </a:lnTo>
                      <a:lnTo>
                        <a:pt x="31" y="2"/>
                      </a:lnTo>
                      <a:lnTo>
                        <a:pt x="37" y="1"/>
                      </a:lnTo>
                      <a:lnTo>
                        <a:pt x="43" y="0"/>
                      </a:lnTo>
                      <a:lnTo>
                        <a:pt x="49" y="1"/>
                      </a:lnTo>
                      <a:lnTo>
                        <a:pt x="55" y="2"/>
                      </a:lnTo>
                      <a:lnTo>
                        <a:pt x="59" y="3"/>
                      </a:lnTo>
                      <a:lnTo>
                        <a:pt x="63" y="7"/>
                      </a:lnTo>
                      <a:lnTo>
                        <a:pt x="65"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1" name="Freeform 437"/>
                <p:cNvSpPr>
                  <a:spLocks/>
                </p:cNvSpPr>
                <p:nvPr/>
              </p:nvSpPr>
              <p:spPr bwMode="auto">
                <a:xfrm>
                  <a:off x="3977" y="1183"/>
                  <a:ext cx="76" cy="113"/>
                </a:xfrm>
                <a:custGeom>
                  <a:avLst/>
                  <a:gdLst>
                    <a:gd name="T0" fmla="*/ 0 w 757"/>
                    <a:gd name="T1" fmla="*/ 0 h 1040"/>
                    <a:gd name="T2" fmla="*/ 0 w 757"/>
                    <a:gd name="T3" fmla="*/ 0 h 1040"/>
                    <a:gd name="T4" fmla="*/ 0 w 757"/>
                    <a:gd name="T5" fmla="*/ 0 h 1040"/>
                    <a:gd name="T6" fmla="*/ 0 w 757"/>
                    <a:gd name="T7" fmla="*/ 0 h 1040"/>
                    <a:gd name="T8" fmla="*/ 0 w 757"/>
                    <a:gd name="T9" fmla="*/ 0 h 1040"/>
                    <a:gd name="T10" fmla="*/ 0 w 757"/>
                    <a:gd name="T11" fmla="*/ 0 h 1040"/>
                    <a:gd name="T12" fmla="*/ 0 w 757"/>
                    <a:gd name="T13" fmla="*/ 0 h 1040"/>
                    <a:gd name="T14" fmla="*/ 0 w 757"/>
                    <a:gd name="T15" fmla="*/ 0 h 1040"/>
                    <a:gd name="T16" fmla="*/ 0 w 757"/>
                    <a:gd name="T17" fmla="*/ 0 h 1040"/>
                    <a:gd name="T18" fmla="*/ 0 w 757"/>
                    <a:gd name="T19" fmla="*/ 0 h 1040"/>
                    <a:gd name="T20" fmla="*/ 0 w 757"/>
                    <a:gd name="T21" fmla="*/ 0 h 1040"/>
                    <a:gd name="T22" fmla="*/ 0 w 757"/>
                    <a:gd name="T23" fmla="*/ 0 h 1040"/>
                    <a:gd name="T24" fmla="*/ 0 w 757"/>
                    <a:gd name="T25" fmla="*/ 0 h 1040"/>
                    <a:gd name="T26" fmla="*/ 0 w 757"/>
                    <a:gd name="T27" fmla="*/ 0 h 1040"/>
                    <a:gd name="T28" fmla="*/ 0 w 757"/>
                    <a:gd name="T29" fmla="*/ 0 h 1040"/>
                    <a:gd name="T30" fmla="*/ 0 w 757"/>
                    <a:gd name="T31" fmla="*/ 0 h 1040"/>
                    <a:gd name="T32" fmla="*/ 0 w 757"/>
                    <a:gd name="T33" fmla="*/ 0 h 1040"/>
                    <a:gd name="T34" fmla="*/ 0 w 757"/>
                    <a:gd name="T35" fmla="*/ 0 h 1040"/>
                    <a:gd name="T36" fmla="*/ 0 w 757"/>
                    <a:gd name="T37" fmla="*/ 0 h 1040"/>
                    <a:gd name="T38" fmla="*/ 0 w 757"/>
                    <a:gd name="T39" fmla="*/ 0 h 1040"/>
                    <a:gd name="T40" fmla="*/ 0 w 757"/>
                    <a:gd name="T41" fmla="*/ 0 h 1040"/>
                    <a:gd name="T42" fmla="*/ 0 w 757"/>
                    <a:gd name="T43" fmla="*/ 0 h 10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7"/>
                    <a:gd name="T67" fmla="*/ 0 h 1040"/>
                    <a:gd name="T68" fmla="*/ 757 w 757"/>
                    <a:gd name="T69" fmla="*/ 1040 h 10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7" h="1040">
                      <a:moveTo>
                        <a:pt x="62" y="7"/>
                      </a:moveTo>
                      <a:lnTo>
                        <a:pt x="757" y="998"/>
                      </a:lnTo>
                      <a:lnTo>
                        <a:pt x="697" y="1040"/>
                      </a:lnTo>
                      <a:lnTo>
                        <a:pt x="3" y="48"/>
                      </a:lnTo>
                      <a:lnTo>
                        <a:pt x="0" y="45"/>
                      </a:lnTo>
                      <a:lnTo>
                        <a:pt x="0" y="39"/>
                      </a:lnTo>
                      <a:lnTo>
                        <a:pt x="0" y="34"/>
                      </a:lnTo>
                      <a:lnTo>
                        <a:pt x="3" y="29"/>
                      </a:lnTo>
                      <a:lnTo>
                        <a:pt x="5" y="23"/>
                      </a:lnTo>
                      <a:lnTo>
                        <a:pt x="8" y="18"/>
                      </a:lnTo>
                      <a:lnTo>
                        <a:pt x="13" y="13"/>
                      </a:lnTo>
                      <a:lnTo>
                        <a:pt x="19" y="9"/>
                      </a:lnTo>
                      <a:lnTo>
                        <a:pt x="24" y="5"/>
                      </a:lnTo>
                      <a:lnTo>
                        <a:pt x="31" y="3"/>
                      </a:lnTo>
                      <a:lnTo>
                        <a:pt x="37" y="0"/>
                      </a:lnTo>
                      <a:lnTo>
                        <a:pt x="44" y="0"/>
                      </a:lnTo>
                      <a:lnTo>
                        <a:pt x="49" y="0"/>
                      </a:lnTo>
                      <a:lnTo>
                        <a:pt x="54" y="1"/>
                      </a:lnTo>
                      <a:lnTo>
                        <a:pt x="58" y="4"/>
                      </a:lnTo>
                      <a:lnTo>
                        <a:pt x="62"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32" name="Freeform 438"/>
                <p:cNvSpPr>
                  <a:spLocks/>
                </p:cNvSpPr>
                <p:nvPr/>
              </p:nvSpPr>
              <p:spPr bwMode="auto">
                <a:xfrm>
                  <a:off x="3977" y="1183"/>
                  <a:ext cx="76" cy="113"/>
                </a:xfrm>
                <a:custGeom>
                  <a:avLst/>
                  <a:gdLst>
                    <a:gd name="T0" fmla="*/ 0 w 757"/>
                    <a:gd name="T1" fmla="*/ 0 h 1040"/>
                    <a:gd name="T2" fmla="*/ 0 w 757"/>
                    <a:gd name="T3" fmla="*/ 0 h 1040"/>
                    <a:gd name="T4" fmla="*/ 0 w 757"/>
                    <a:gd name="T5" fmla="*/ 0 h 1040"/>
                    <a:gd name="T6" fmla="*/ 0 w 757"/>
                    <a:gd name="T7" fmla="*/ 0 h 1040"/>
                    <a:gd name="T8" fmla="*/ 0 w 757"/>
                    <a:gd name="T9" fmla="*/ 0 h 1040"/>
                    <a:gd name="T10" fmla="*/ 0 w 757"/>
                    <a:gd name="T11" fmla="*/ 0 h 1040"/>
                    <a:gd name="T12" fmla="*/ 0 w 757"/>
                    <a:gd name="T13" fmla="*/ 0 h 1040"/>
                    <a:gd name="T14" fmla="*/ 0 w 757"/>
                    <a:gd name="T15" fmla="*/ 0 h 1040"/>
                    <a:gd name="T16" fmla="*/ 0 w 757"/>
                    <a:gd name="T17" fmla="*/ 0 h 1040"/>
                    <a:gd name="T18" fmla="*/ 0 w 757"/>
                    <a:gd name="T19" fmla="*/ 0 h 1040"/>
                    <a:gd name="T20" fmla="*/ 0 w 757"/>
                    <a:gd name="T21" fmla="*/ 0 h 1040"/>
                    <a:gd name="T22" fmla="*/ 0 w 757"/>
                    <a:gd name="T23" fmla="*/ 0 h 1040"/>
                    <a:gd name="T24" fmla="*/ 0 w 757"/>
                    <a:gd name="T25" fmla="*/ 0 h 1040"/>
                    <a:gd name="T26" fmla="*/ 0 w 757"/>
                    <a:gd name="T27" fmla="*/ 0 h 1040"/>
                    <a:gd name="T28" fmla="*/ 0 w 757"/>
                    <a:gd name="T29" fmla="*/ 0 h 1040"/>
                    <a:gd name="T30" fmla="*/ 0 w 757"/>
                    <a:gd name="T31" fmla="*/ 0 h 1040"/>
                    <a:gd name="T32" fmla="*/ 0 w 757"/>
                    <a:gd name="T33" fmla="*/ 0 h 1040"/>
                    <a:gd name="T34" fmla="*/ 0 w 757"/>
                    <a:gd name="T35" fmla="*/ 0 h 1040"/>
                    <a:gd name="T36" fmla="*/ 0 w 757"/>
                    <a:gd name="T37" fmla="*/ 0 h 1040"/>
                    <a:gd name="T38" fmla="*/ 0 w 757"/>
                    <a:gd name="T39" fmla="*/ 0 h 1040"/>
                    <a:gd name="T40" fmla="*/ 0 w 757"/>
                    <a:gd name="T41" fmla="*/ 0 h 1040"/>
                    <a:gd name="T42" fmla="*/ 0 w 757"/>
                    <a:gd name="T43" fmla="*/ 0 h 10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7"/>
                    <a:gd name="T67" fmla="*/ 0 h 1040"/>
                    <a:gd name="T68" fmla="*/ 757 w 757"/>
                    <a:gd name="T69" fmla="*/ 1040 h 10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7" h="1040">
                      <a:moveTo>
                        <a:pt x="62" y="7"/>
                      </a:moveTo>
                      <a:lnTo>
                        <a:pt x="757" y="998"/>
                      </a:lnTo>
                      <a:lnTo>
                        <a:pt x="697" y="1040"/>
                      </a:lnTo>
                      <a:lnTo>
                        <a:pt x="3" y="48"/>
                      </a:lnTo>
                      <a:lnTo>
                        <a:pt x="0" y="45"/>
                      </a:lnTo>
                      <a:lnTo>
                        <a:pt x="0" y="39"/>
                      </a:lnTo>
                      <a:lnTo>
                        <a:pt x="0" y="34"/>
                      </a:lnTo>
                      <a:lnTo>
                        <a:pt x="3" y="29"/>
                      </a:lnTo>
                      <a:lnTo>
                        <a:pt x="5" y="23"/>
                      </a:lnTo>
                      <a:lnTo>
                        <a:pt x="8" y="18"/>
                      </a:lnTo>
                      <a:lnTo>
                        <a:pt x="13" y="13"/>
                      </a:lnTo>
                      <a:lnTo>
                        <a:pt x="19" y="9"/>
                      </a:lnTo>
                      <a:lnTo>
                        <a:pt x="24" y="5"/>
                      </a:lnTo>
                      <a:lnTo>
                        <a:pt x="31" y="3"/>
                      </a:lnTo>
                      <a:lnTo>
                        <a:pt x="37" y="0"/>
                      </a:lnTo>
                      <a:lnTo>
                        <a:pt x="44" y="0"/>
                      </a:lnTo>
                      <a:lnTo>
                        <a:pt x="49" y="0"/>
                      </a:lnTo>
                      <a:lnTo>
                        <a:pt x="54" y="1"/>
                      </a:lnTo>
                      <a:lnTo>
                        <a:pt x="58" y="4"/>
                      </a:lnTo>
                      <a:lnTo>
                        <a:pt x="62"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3" name="Freeform 439"/>
                <p:cNvSpPr>
                  <a:spLocks/>
                </p:cNvSpPr>
                <p:nvPr/>
              </p:nvSpPr>
              <p:spPr bwMode="auto">
                <a:xfrm>
                  <a:off x="3861" y="1625"/>
                  <a:ext cx="72" cy="128"/>
                </a:xfrm>
                <a:custGeom>
                  <a:avLst/>
                  <a:gdLst>
                    <a:gd name="T0" fmla="*/ 0 w 717"/>
                    <a:gd name="T1" fmla="*/ 0 h 1168"/>
                    <a:gd name="T2" fmla="*/ 0 w 717"/>
                    <a:gd name="T3" fmla="*/ 0 h 1168"/>
                    <a:gd name="T4" fmla="*/ 0 w 717"/>
                    <a:gd name="T5" fmla="*/ 0 h 1168"/>
                    <a:gd name="T6" fmla="*/ 0 w 717"/>
                    <a:gd name="T7" fmla="*/ 0 h 1168"/>
                    <a:gd name="T8" fmla="*/ 0 w 717"/>
                    <a:gd name="T9" fmla="*/ 0 h 1168"/>
                    <a:gd name="T10" fmla="*/ 0 w 717"/>
                    <a:gd name="T11" fmla="*/ 0 h 1168"/>
                    <a:gd name="T12" fmla="*/ 0 w 717"/>
                    <a:gd name="T13" fmla="*/ 0 h 1168"/>
                    <a:gd name="T14" fmla="*/ 0 w 717"/>
                    <a:gd name="T15" fmla="*/ 0 h 1168"/>
                    <a:gd name="T16" fmla="*/ 0 w 717"/>
                    <a:gd name="T17" fmla="*/ 0 h 1168"/>
                    <a:gd name="T18" fmla="*/ 0 w 717"/>
                    <a:gd name="T19" fmla="*/ 0 h 1168"/>
                    <a:gd name="T20" fmla="*/ 0 w 717"/>
                    <a:gd name="T21" fmla="*/ 0 h 1168"/>
                    <a:gd name="T22" fmla="*/ 0 w 717"/>
                    <a:gd name="T23" fmla="*/ 0 h 1168"/>
                    <a:gd name="T24" fmla="*/ 0 w 717"/>
                    <a:gd name="T25" fmla="*/ 0 h 1168"/>
                    <a:gd name="T26" fmla="*/ 0 w 717"/>
                    <a:gd name="T27" fmla="*/ 0 h 1168"/>
                    <a:gd name="T28" fmla="*/ 0 w 717"/>
                    <a:gd name="T29" fmla="*/ 0 h 1168"/>
                    <a:gd name="T30" fmla="*/ 0 w 717"/>
                    <a:gd name="T31" fmla="*/ 0 h 1168"/>
                    <a:gd name="T32" fmla="*/ 0 w 717"/>
                    <a:gd name="T33" fmla="*/ 0 h 1168"/>
                    <a:gd name="T34" fmla="*/ 0 w 717"/>
                    <a:gd name="T35" fmla="*/ 0 h 1168"/>
                    <a:gd name="T36" fmla="*/ 0 w 717"/>
                    <a:gd name="T37" fmla="*/ 0 h 1168"/>
                    <a:gd name="T38" fmla="*/ 0 w 717"/>
                    <a:gd name="T39" fmla="*/ 0 h 1168"/>
                    <a:gd name="T40" fmla="*/ 0 w 717"/>
                    <a:gd name="T41" fmla="*/ 0 h 1168"/>
                    <a:gd name="T42" fmla="*/ 0 w 717"/>
                    <a:gd name="T43" fmla="*/ 0 h 11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1168"/>
                    <a:gd name="T68" fmla="*/ 717 w 717"/>
                    <a:gd name="T69" fmla="*/ 1168 h 11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1168">
                      <a:moveTo>
                        <a:pt x="62" y="7"/>
                      </a:moveTo>
                      <a:lnTo>
                        <a:pt x="717" y="1132"/>
                      </a:lnTo>
                      <a:lnTo>
                        <a:pt x="653" y="1168"/>
                      </a:lnTo>
                      <a:lnTo>
                        <a:pt x="1" y="42"/>
                      </a:lnTo>
                      <a:lnTo>
                        <a:pt x="0" y="39"/>
                      </a:lnTo>
                      <a:lnTo>
                        <a:pt x="0" y="34"/>
                      </a:lnTo>
                      <a:lnTo>
                        <a:pt x="1" y="29"/>
                      </a:lnTo>
                      <a:lnTo>
                        <a:pt x="3" y="25"/>
                      </a:lnTo>
                      <a:lnTo>
                        <a:pt x="7" y="20"/>
                      </a:lnTo>
                      <a:lnTo>
                        <a:pt x="11" y="16"/>
                      </a:lnTo>
                      <a:lnTo>
                        <a:pt x="16" y="11"/>
                      </a:lnTo>
                      <a:lnTo>
                        <a:pt x="21" y="7"/>
                      </a:lnTo>
                      <a:lnTo>
                        <a:pt x="28" y="4"/>
                      </a:lnTo>
                      <a:lnTo>
                        <a:pt x="34" y="2"/>
                      </a:lnTo>
                      <a:lnTo>
                        <a:pt x="41" y="0"/>
                      </a:lnTo>
                      <a:lnTo>
                        <a:pt x="46" y="0"/>
                      </a:lnTo>
                      <a:lnTo>
                        <a:pt x="52" y="0"/>
                      </a:lnTo>
                      <a:lnTo>
                        <a:pt x="57" y="1"/>
                      </a:lnTo>
                      <a:lnTo>
                        <a:pt x="60" y="3"/>
                      </a:lnTo>
                      <a:lnTo>
                        <a:pt x="62"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4" name="Freeform 440"/>
                <p:cNvSpPr>
                  <a:spLocks/>
                </p:cNvSpPr>
                <p:nvPr/>
              </p:nvSpPr>
              <p:spPr bwMode="auto">
                <a:xfrm>
                  <a:off x="3861" y="1625"/>
                  <a:ext cx="72" cy="128"/>
                </a:xfrm>
                <a:custGeom>
                  <a:avLst/>
                  <a:gdLst>
                    <a:gd name="T0" fmla="*/ 0 w 717"/>
                    <a:gd name="T1" fmla="*/ 0 h 1168"/>
                    <a:gd name="T2" fmla="*/ 0 w 717"/>
                    <a:gd name="T3" fmla="*/ 0 h 1168"/>
                    <a:gd name="T4" fmla="*/ 0 w 717"/>
                    <a:gd name="T5" fmla="*/ 0 h 1168"/>
                    <a:gd name="T6" fmla="*/ 0 w 717"/>
                    <a:gd name="T7" fmla="*/ 0 h 1168"/>
                    <a:gd name="T8" fmla="*/ 0 w 717"/>
                    <a:gd name="T9" fmla="*/ 0 h 1168"/>
                    <a:gd name="T10" fmla="*/ 0 w 717"/>
                    <a:gd name="T11" fmla="*/ 0 h 1168"/>
                    <a:gd name="T12" fmla="*/ 0 w 717"/>
                    <a:gd name="T13" fmla="*/ 0 h 1168"/>
                    <a:gd name="T14" fmla="*/ 0 w 717"/>
                    <a:gd name="T15" fmla="*/ 0 h 1168"/>
                    <a:gd name="T16" fmla="*/ 0 w 717"/>
                    <a:gd name="T17" fmla="*/ 0 h 1168"/>
                    <a:gd name="T18" fmla="*/ 0 w 717"/>
                    <a:gd name="T19" fmla="*/ 0 h 1168"/>
                    <a:gd name="T20" fmla="*/ 0 w 717"/>
                    <a:gd name="T21" fmla="*/ 0 h 1168"/>
                    <a:gd name="T22" fmla="*/ 0 w 717"/>
                    <a:gd name="T23" fmla="*/ 0 h 1168"/>
                    <a:gd name="T24" fmla="*/ 0 w 717"/>
                    <a:gd name="T25" fmla="*/ 0 h 1168"/>
                    <a:gd name="T26" fmla="*/ 0 w 717"/>
                    <a:gd name="T27" fmla="*/ 0 h 1168"/>
                    <a:gd name="T28" fmla="*/ 0 w 717"/>
                    <a:gd name="T29" fmla="*/ 0 h 1168"/>
                    <a:gd name="T30" fmla="*/ 0 w 717"/>
                    <a:gd name="T31" fmla="*/ 0 h 1168"/>
                    <a:gd name="T32" fmla="*/ 0 w 717"/>
                    <a:gd name="T33" fmla="*/ 0 h 1168"/>
                    <a:gd name="T34" fmla="*/ 0 w 717"/>
                    <a:gd name="T35" fmla="*/ 0 h 1168"/>
                    <a:gd name="T36" fmla="*/ 0 w 717"/>
                    <a:gd name="T37" fmla="*/ 0 h 1168"/>
                    <a:gd name="T38" fmla="*/ 0 w 717"/>
                    <a:gd name="T39" fmla="*/ 0 h 1168"/>
                    <a:gd name="T40" fmla="*/ 0 w 717"/>
                    <a:gd name="T41" fmla="*/ 0 h 1168"/>
                    <a:gd name="T42" fmla="*/ 0 w 717"/>
                    <a:gd name="T43" fmla="*/ 0 h 11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7"/>
                    <a:gd name="T67" fmla="*/ 0 h 1168"/>
                    <a:gd name="T68" fmla="*/ 717 w 717"/>
                    <a:gd name="T69" fmla="*/ 1168 h 11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7" h="1168">
                      <a:moveTo>
                        <a:pt x="62" y="7"/>
                      </a:moveTo>
                      <a:lnTo>
                        <a:pt x="717" y="1132"/>
                      </a:lnTo>
                      <a:lnTo>
                        <a:pt x="653" y="1168"/>
                      </a:lnTo>
                      <a:lnTo>
                        <a:pt x="1" y="42"/>
                      </a:lnTo>
                      <a:lnTo>
                        <a:pt x="0" y="39"/>
                      </a:lnTo>
                      <a:lnTo>
                        <a:pt x="0" y="34"/>
                      </a:lnTo>
                      <a:lnTo>
                        <a:pt x="1" y="29"/>
                      </a:lnTo>
                      <a:lnTo>
                        <a:pt x="3" y="25"/>
                      </a:lnTo>
                      <a:lnTo>
                        <a:pt x="7" y="20"/>
                      </a:lnTo>
                      <a:lnTo>
                        <a:pt x="11" y="16"/>
                      </a:lnTo>
                      <a:lnTo>
                        <a:pt x="16" y="11"/>
                      </a:lnTo>
                      <a:lnTo>
                        <a:pt x="21" y="7"/>
                      </a:lnTo>
                      <a:lnTo>
                        <a:pt x="28" y="4"/>
                      </a:lnTo>
                      <a:lnTo>
                        <a:pt x="34" y="2"/>
                      </a:lnTo>
                      <a:lnTo>
                        <a:pt x="41" y="0"/>
                      </a:lnTo>
                      <a:lnTo>
                        <a:pt x="46" y="0"/>
                      </a:lnTo>
                      <a:lnTo>
                        <a:pt x="52" y="0"/>
                      </a:lnTo>
                      <a:lnTo>
                        <a:pt x="57" y="1"/>
                      </a:lnTo>
                      <a:lnTo>
                        <a:pt x="60" y="3"/>
                      </a:lnTo>
                      <a:lnTo>
                        <a:pt x="62"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5" name="Freeform 441"/>
                <p:cNvSpPr>
                  <a:spLocks/>
                </p:cNvSpPr>
                <p:nvPr/>
              </p:nvSpPr>
              <p:spPr bwMode="auto">
                <a:xfrm>
                  <a:off x="3664" y="1640"/>
                  <a:ext cx="68" cy="112"/>
                </a:xfrm>
                <a:custGeom>
                  <a:avLst/>
                  <a:gdLst>
                    <a:gd name="T0" fmla="*/ 0 w 680"/>
                    <a:gd name="T1" fmla="*/ 0 h 1021"/>
                    <a:gd name="T2" fmla="*/ 0 w 680"/>
                    <a:gd name="T3" fmla="*/ 0 h 1021"/>
                    <a:gd name="T4" fmla="*/ 0 w 680"/>
                    <a:gd name="T5" fmla="*/ 0 h 1021"/>
                    <a:gd name="T6" fmla="*/ 0 w 680"/>
                    <a:gd name="T7" fmla="*/ 0 h 1021"/>
                    <a:gd name="T8" fmla="*/ 0 w 680"/>
                    <a:gd name="T9" fmla="*/ 0 h 1021"/>
                    <a:gd name="T10" fmla="*/ 0 w 680"/>
                    <a:gd name="T11" fmla="*/ 0 h 1021"/>
                    <a:gd name="T12" fmla="*/ 0 w 680"/>
                    <a:gd name="T13" fmla="*/ 0 h 1021"/>
                    <a:gd name="T14" fmla="*/ 0 w 680"/>
                    <a:gd name="T15" fmla="*/ 0 h 1021"/>
                    <a:gd name="T16" fmla="*/ 0 w 680"/>
                    <a:gd name="T17" fmla="*/ 0 h 1021"/>
                    <a:gd name="T18" fmla="*/ 0 w 680"/>
                    <a:gd name="T19" fmla="*/ 0 h 1021"/>
                    <a:gd name="T20" fmla="*/ 0 w 680"/>
                    <a:gd name="T21" fmla="*/ 0 h 1021"/>
                    <a:gd name="T22" fmla="*/ 0 w 680"/>
                    <a:gd name="T23" fmla="*/ 0 h 1021"/>
                    <a:gd name="T24" fmla="*/ 0 w 680"/>
                    <a:gd name="T25" fmla="*/ 0 h 1021"/>
                    <a:gd name="T26" fmla="*/ 0 w 680"/>
                    <a:gd name="T27" fmla="*/ 0 h 1021"/>
                    <a:gd name="T28" fmla="*/ 0 w 680"/>
                    <a:gd name="T29" fmla="*/ 0 h 1021"/>
                    <a:gd name="T30" fmla="*/ 0 w 680"/>
                    <a:gd name="T31" fmla="*/ 0 h 1021"/>
                    <a:gd name="T32" fmla="*/ 0 w 680"/>
                    <a:gd name="T33" fmla="*/ 0 h 1021"/>
                    <a:gd name="T34" fmla="*/ 0 w 680"/>
                    <a:gd name="T35" fmla="*/ 0 h 1021"/>
                    <a:gd name="T36" fmla="*/ 0 w 680"/>
                    <a:gd name="T37" fmla="*/ 0 h 1021"/>
                    <a:gd name="T38" fmla="*/ 0 w 680"/>
                    <a:gd name="T39" fmla="*/ 0 h 1021"/>
                    <a:gd name="T40" fmla="*/ 0 w 680"/>
                    <a:gd name="T41" fmla="*/ 0 h 1021"/>
                    <a:gd name="T42" fmla="*/ 0 w 680"/>
                    <a:gd name="T43" fmla="*/ 0 h 1021"/>
                    <a:gd name="T44" fmla="*/ 0 w 680"/>
                    <a:gd name="T45" fmla="*/ 0 h 1021"/>
                    <a:gd name="T46" fmla="*/ 0 w 680"/>
                    <a:gd name="T47" fmla="*/ 0 h 1021"/>
                    <a:gd name="T48" fmla="*/ 0 w 680"/>
                    <a:gd name="T49" fmla="*/ 0 h 1021"/>
                    <a:gd name="T50" fmla="*/ 0 w 680"/>
                    <a:gd name="T51" fmla="*/ 0 h 1021"/>
                    <a:gd name="T52" fmla="*/ 0 w 680"/>
                    <a:gd name="T53" fmla="*/ 0 h 1021"/>
                    <a:gd name="T54" fmla="*/ 0 w 680"/>
                    <a:gd name="T55" fmla="*/ 0 h 1021"/>
                    <a:gd name="T56" fmla="*/ 0 w 680"/>
                    <a:gd name="T57" fmla="*/ 0 h 1021"/>
                    <a:gd name="T58" fmla="*/ 0 w 680"/>
                    <a:gd name="T59" fmla="*/ 0 h 1021"/>
                    <a:gd name="T60" fmla="*/ 0 w 680"/>
                    <a:gd name="T61" fmla="*/ 0 h 1021"/>
                    <a:gd name="T62" fmla="*/ 0 w 680"/>
                    <a:gd name="T63" fmla="*/ 0 h 1021"/>
                    <a:gd name="T64" fmla="*/ 0 w 680"/>
                    <a:gd name="T65" fmla="*/ 0 h 1021"/>
                    <a:gd name="T66" fmla="*/ 0 w 680"/>
                    <a:gd name="T67" fmla="*/ 0 h 1021"/>
                    <a:gd name="T68" fmla="*/ 0 w 680"/>
                    <a:gd name="T69" fmla="*/ 0 h 1021"/>
                    <a:gd name="T70" fmla="*/ 0 w 680"/>
                    <a:gd name="T71" fmla="*/ 0 h 1021"/>
                    <a:gd name="T72" fmla="*/ 0 w 680"/>
                    <a:gd name="T73" fmla="*/ 0 h 1021"/>
                    <a:gd name="T74" fmla="*/ 0 w 680"/>
                    <a:gd name="T75" fmla="*/ 0 h 10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021"/>
                    <a:gd name="T116" fmla="*/ 680 w 680"/>
                    <a:gd name="T117" fmla="*/ 1021 h 10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021">
                      <a:moveTo>
                        <a:pt x="618" y="1012"/>
                      </a:move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8" y="973"/>
                      </a:lnTo>
                      <a:lnTo>
                        <a:pt x="680" y="978"/>
                      </a:lnTo>
                      <a:lnTo>
                        <a:pt x="680" y="983"/>
                      </a:lnTo>
                      <a:lnTo>
                        <a:pt x="680" y="988"/>
                      </a:lnTo>
                      <a:lnTo>
                        <a:pt x="678" y="993"/>
                      </a:lnTo>
                      <a:lnTo>
                        <a:pt x="676" y="999"/>
                      </a:lnTo>
                      <a:lnTo>
                        <a:pt x="671" y="1005"/>
                      </a:lnTo>
                      <a:lnTo>
                        <a:pt x="667" y="1009"/>
                      </a:lnTo>
                      <a:lnTo>
                        <a:pt x="661" y="1013"/>
                      </a:lnTo>
                      <a:lnTo>
                        <a:pt x="656" y="1016"/>
                      </a:lnTo>
                      <a:lnTo>
                        <a:pt x="649" y="1018"/>
                      </a:lnTo>
                      <a:lnTo>
                        <a:pt x="643" y="1021"/>
                      </a:lnTo>
                      <a:lnTo>
                        <a:pt x="636" y="1021"/>
                      </a:lnTo>
                      <a:lnTo>
                        <a:pt x="631" y="1019"/>
                      </a:lnTo>
                      <a:lnTo>
                        <a:pt x="626" y="1018"/>
                      </a:lnTo>
                      <a:lnTo>
                        <a:pt x="622" y="1015"/>
                      </a:lnTo>
                      <a:lnTo>
                        <a:pt x="618" y="101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6" name="Freeform 442"/>
                <p:cNvSpPr>
                  <a:spLocks/>
                </p:cNvSpPr>
                <p:nvPr/>
              </p:nvSpPr>
              <p:spPr bwMode="auto">
                <a:xfrm>
                  <a:off x="3664" y="1640"/>
                  <a:ext cx="68" cy="112"/>
                </a:xfrm>
                <a:custGeom>
                  <a:avLst/>
                  <a:gdLst>
                    <a:gd name="T0" fmla="*/ 0 w 680"/>
                    <a:gd name="T1" fmla="*/ 0 h 1021"/>
                    <a:gd name="T2" fmla="*/ 0 w 680"/>
                    <a:gd name="T3" fmla="*/ 0 h 1021"/>
                    <a:gd name="T4" fmla="*/ 0 w 680"/>
                    <a:gd name="T5" fmla="*/ 0 h 1021"/>
                    <a:gd name="T6" fmla="*/ 0 w 680"/>
                    <a:gd name="T7" fmla="*/ 0 h 1021"/>
                    <a:gd name="T8" fmla="*/ 0 w 680"/>
                    <a:gd name="T9" fmla="*/ 0 h 1021"/>
                    <a:gd name="T10" fmla="*/ 0 w 680"/>
                    <a:gd name="T11" fmla="*/ 0 h 1021"/>
                    <a:gd name="T12" fmla="*/ 0 w 680"/>
                    <a:gd name="T13" fmla="*/ 0 h 1021"/>
                    <a:gd name="T14" fmla="*/ 0 w 680"/>
                    <a:gd name="T15" fmla="*/ 0 h 1021"/>
                    <a:gd name="T16" fmla="*/ 0 w 680"/>
                    <a:gd name="T17" fmla="*/ 0 h 1021"/>
                    <a:gd name="T18" fmla="*/ 0 w 680"/>
                    <a:gd name="T19" fmla="*/ 0 h 1021"/>
                    <a:gd name="T20" fmla="*/ 0 w 680"/>
                    <a:gd name="T21" fmla="*/ 0 h 1021"/>
                    <a:gd name="T22" fmla="*/ 0 w 680"/>
                    <a:gd name="T23" fmla="*/ 0 h 1021"/>
                    <a:gd name="T24" fmla="*/ 0 w 680"/>
                    <a:gd name="T25" fmla="*/ 0 h 1021"/>
                    <a:gd name="T26" fmla="*/ 0 w 680"/>
                    <a:gd name="T27" fmla="*/ 0 h 1021"/>
                    <a:gd name="T28" fmla="*/ 0 w 680"/>
                    <a:gd name="T29" fmla="*/ 0 h 1021"/>
                    <a:gd name="T30" fmla="*/ 0 w 680"/>
                    <a:gd name="T31" fmla="*/ 0 h 1021"/>
                    <a:gd name="T32" fmla="*/ 0 w 680"/>
                    <a:gd name="T33" fmla="*/ 0 h 1021"/>
                    <a:gd name="T34" fmla="*/ 0 w 680"/>
                    <a:gd name="T35" fmla="*/ 0 h 1021"/>
                    <a:gd name="T36" fmla="*/ 0 w 680"/>
                    <a:gd name="T37" fmla="*/ 0 h 1021"/>
                    <a:gd name="T38" fmla="*/ 0 w 680"/>
                    <a:gd name="T39" fmla="*/ 0 h 1021"/>
                    <a:gd name="T40" fmla="*/ 0 w 680"/>
                    <a:gd name="T41" fmla="*/ 0 h 1021"/>
                    <a:gd name="T42" fmla="*/ 0 w 680"/>
                    <a:gd name="T43" fmla="*/ 0 h 1021"/>
                    <a:gd name="T44" fmla="*/ 0 w 680"/>
                    <a:gd name="T45" fmla="*/ 0 h 1021"/>
                    <a:gd name="T46" fmla="*/ 0 w 680"/>
                    <a:gd name="T47" fmla="*/ 0 h 1021"/>
                    <a:gd name="T48" fmla="*/ 0 w 680"/>
                    <a:gd name="T49" fmla="*/ 0 h 1021"/>
                    <a:gd name="T50" fmla="*/ 0 w 680"/>
                    <a:gd name="T51" fmla="*/ 0 h 1021"/>
                    <a:gd name="T52" fmla="*/ 0 w 680"/>
                    <a:gd name="T53" fmla="*/ 0 h 1021"/>
                    <a:gd name="T54" fmla="*/ 0 w 680"/>
                    <a:gd name="T55" fmla="*/ 0 h 1021"/>
                    <a:gd name="T56" fmla="*/ 0 w 680"/>
                    <a:gd name="T57" fmla="*/ 0 h 1021"/>
                    <a:gd name="T58" fmla="*/ 0 w 680"/>
                    <a:gd name="T59" fmla="*/ 0 h 1021"/>
                    <a:gd name="T60" fmla="*/ 0 w 680"/>
                    <a:gd name="T61" fmla="*/ 0 h 1021"/>
                    <a:gd name="T62" fmla="*/ 0 w 680"/>
                    <a:gd name="T63" fmla="*/ 0 h 1021"/>
                    <a:gd name="T64" fmla="*/ 0 w 680"/>
                    <a:gd name="T65" fmla="*/ 0 h 1021"/>
                    <a:gd name="T66" fmla="*/ 0 w 680"/>
                    <a:gd name="T67" fmla="*/ 0 h 1021"/>
                    <a:gd name="T68" fmla="*/ 0 w 680"/>
                    <a:gd name="T69" fmla="*/ 0 h 1021"/>
                    <a:gd name="T70" fmla="*/ 0 w 680"/>
                    <a:gd name="T71" fmla="*/ 0 h 1021"/>
                    <a:gd name="T72" fmla="*/ 0 w 680"/>
                    <a:gd name="T73" fmla="*/ 0 h 1021"/>
                    <a:gd name="T74" fmla="*/ 0 w 680"/>
                    <a:gd name="T75" fmla="*/ 0 h 10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021"/>
                    <a:gd name="T116" fmla="*/ 680 w 680"/>
                    <a:gd name="T117" fmla="*/ 1021 h 10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021">
                      <a:moveTo>
                        <a:pt x="618" y="1012"/>
                      </a:move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8" y="973"/>
                      </a:lnTo>
                      <a:lnTo>
                        <a:pt x="680" y="978"/>
                      </a:lnTo>
                      <a:lnTo>
                        <a:pt x="680" y="983"/>
                      </a:lnTo>
                      <a:lnTo>
                        <a:pt x="680" y="988"/>
                      </a:lnTo>
                      <a:lnTo>
                        <a:pt x="678" y="993"/>
                      </a:lnTo>
                      <a:lnTo>
                        <a:pt x="676" y="999"/>
                      </a:lnTo>
                      <a:lnTo>
                        <a:pt x="671" y="1005"/>
                      </a:lnTo>
                      <a:lnTo>
                        <a:pt x="667" y="1009"/>
                      </a:lnTo>
                      <a:lnTo>
                        <a:pt x="661" y="1013"/>
                      </a:lnTo>
                      <a:lnTo>
                        <a:pt x="656" y="1016"/>
                      </a:lnTo>
                      <a:lnTo>
                        <a:pt x="649" y="1018"/>
                      </a:lnTo>
                      <a:lnTo>
                        <a:pt x="643" y="1021"/>
                      </a:lnTo>
                      <a:lnTo>
                        <a:pt x="636" y="1021"/>
                      </a:lnTo>
                      <a:lnTo>
                        <a:pt x="631" y="1019"/>
                      </a:lnTo>
                      <a:lnTo>
                        <a:pt x="626" y="1018"/>
                      </a:lnTo>
                      <a:lnTo>
                        <a:pt x="622" y="1015"/>
                      </a:lnTo>
                      <a:lnTo>
                        <a:pt x="618" y="10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7" name="Freeform 443"/>
                <p:cNvSpPr>
                  <a:spLocks/>
                </p:cNvSpPr>
                <p:nvPr/>
              </p:nvSpPr>
              <p:spPr bwMode="auto">
                <a:xfrm>
                  <a:off x="3664" y="1640"/>
                  <a:ext cx="7" cy="6"/>
                </a:xfrm>
                <a:custGeom>
                  <a:avLst/>
                  <a:gdLst>
                    <a:gd name="T0" fmla="*/ 0 w 67"/>
                    <a:gd name="T1" fmla="*/ 0 h 57"/>
                    <a:gd name="T2" fmla="*/ 0 w 67"/>
                    <a:gd name="T3" fmla="*/ 0 h 57"/>
                    <a:gd name="T4" fmla="*/ 0 w 67"/>
                    <a:gd name="T5" fmla="*/ 0 h 57"/>
                    <a:gd name="T6" fmla="*/ 0 w 67"/>
                    <a:gd name="T7" fmla="*/ 0 h 57"/>
                    <a:gd name="T8" fmla="*/ 0 w 67"/>
                    <a:gd name="T9" fmla="*/ 0 h 57"/>
                    <a:gd name="T10" fmla="*/ 0 w 67"/>
                    <a:gd name="T11" fmla="*/ 0 h 57"/>
                    <a:gd name="T12" fmla="*/ 0 w 67"/>
                    <a:gd name="T13" fmla="*/ 0 h 57"/>
                    <a:gd name="T14" fmla="*/ 0 w 67"/>
                    <a:gd name="T15" fmla="*/ 0 h 57"/>
                    <a:gd name="T16" fmla="*/ 0 w 67"/>
                    <a:gd name="T17" fmla="*/ 0 h 57"/>
                    <a:gd name="T18" fmla="*/ 0 w 67"/>
                    <a:gd name="T19" fmla="*/ 0 h 57"/>
                    <a:gd name="T20" fmla="*/ 0 w 67"/>
                    <a:gd name="T21" fmla="*/ 0 h 57"/>
                    <a:gd name="T22" fmla="*/ 0 w 67"/>
                    <a:gd name="T23" fmla="*/ 0 h 57"/>
                    <a:gd name="T24" fmla="*/ 0 w 67"/>
                    <a:gd name="T25" fmla="*/ 0 h 57"/>
                    <a:gd name="T26" fmla="*/ 0 w 67"/>
                    <a:gd name="T27" fmla="*/ 0 h 57"/>
                    <a:gd name="T28" fmla="*/ 0 w 67"/>
                    <a:gd name="T29" fmla="*/ 0 h 57"/>
                    <a:gd name="T30" fmla="*/ 0 w 67"/>
                    <a:gd name="T31" fmla="*/ 0 h 57"/>
                    <a:gd name="T32" fmla="*/ 0 w 67"/>
                    <a:gd name="T33" fmla="*/ 0 h 57"/>
                    <a:gd name="T34" fmla="*/ 0 w 67"/>
                    <a:gd name="T35" fmla="*/ 0 h 57"/>
                    <a:gd name="T36" fmla="*/ 0 w 67"/>
                    <a:gd name="T37" fmla="*/ 0 h 57"/>
                    <a:gd name="T38" fmla="*/ 0 w 67"/>
                    <a:gd name="T39" fmla="*/ 0 h 57"/>
                    <a:gd name="T40" fmla="*/ 0 w 67"/>
                    <a:gd name="T41" fmla="*/ 0 h 57"/>
                    <a:gd name="T42" fmla="*/ 0 w 67"/>
                    <a:gd name="T43" fmla="*/ 0 h 57"/>
                    <a:gd name="T44" fmla="*/ 0 w 67"/>
                    <a:gd name="T45" fmla="*/ 0 h 57"/>
                    <a:gd name="T46" fmla="*/ 0 w 67"/>
                    <a:gd name="T47" fmla="*/ 0 h 57"/>
                    <a:gd name="T48" fmla="*/ 0 w 67"/>
                    <a:gd name="T49" fmla="*/ 0 h 57"/>
                    <a:gd name="T50" fmla="*/ 0 w 67"/>
                    <a:gd name="T51" fmla="*/ 0 h 57"/>
                    <a:gd name="T52" fmla="*/ 0 w 67"/>
                    <a:gd name="T53" fmla="*/ 0 h 57"/>
                    <a:gd name="T54" fmla="*/ 0 w 67"/>
                    <a:gd name="T55" fmla="*/ 0 h 57"/>
                    <a:gd name="T56" fmla="*/ 0 w 67"/>
                    <a:gd name="T57" fmla="*/ 0 h 57"/>
                    <a:gd name="T58" fmla="*/ 0 w 67"/>
                    <a:gd name="T59" fmla="*/ 0 h 57"/>
                    <a:gd name="T60" fmla="*/ 0 w 67"/>
                    <a:gd name="T61" fmla="*/ 0 h 57"/>
                    <a:gd name="T62" fmla="*/ 0 w 67"/>
                    <a:gd name="T63" fmla="*/ 0 h 57"/>
                    <a:gd name="T64" fmla="*/ 0 w 6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7"/>
                    <a:gd name="T101" fmla="*/ 67 w 6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7">
                      <a:moveTo>
                        <a:pt x="47" y="49"/>
                      </a:moveTo>
                      <a:lnTo>
                        <a:pt x="41" y="52"/>
                      </a:lnTo>
                      <a:lnTo>
                        <a:pt x="34" y="55"/>
                      </a:lnTo>
                      <a:lnTo>
                        <a:pt x="27" y="57"/>
                      </a:lnTo>
                      <a:lnTo>
                        <a:pt x="21" y="57"/>
                      </a:lnTo>
                      <a:lnTo>
                        <a:pt x="15" y="57"/>
                      </a:lnTo>
                      <a:lnTo>
                        <a:pt x="10" y="55"/>
                      </a:lnTo>
                      <a:lnTo>
                        <a:pt x="6" y="52"/>
                      </a:ln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 y="13"/>
                      </a:lnTo>
                      <a:lnTo>
                        <a:pt x="67" y="18"/>
                      </a:lnTo>
                      <a:lnTo>
                        <a:pt x="67" y="24"/>
                      </a:lnTo>
                      <a:lnTo>
                        <a:pt x="65" y="29"/>
                      </a:lnTo>
                      <a:lnTo>
                        <a:pt x="61" y="34"/>
                      </a:lnTo>
                      <a:lnTo>
                        <a:pt x="58" y="40"/>
                      </a:lnTo>
                      <a:lnTo>
                        <a:pt x="52" y="44"/>
                      </a:lnTo>
                      <a:lnTo>
                        <a:pt x="47" y="4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38" name="Freeform 444"/>
                <p:cNvSpPr>
                  <a:spLocks/>
                </p:cNvSpPr>
                <p:nvPr/>
              </p:nvSpPr>
              <p:spPr bwMode="auto">
                <a:xfrm>
                  <a:off x="3664" y="1640"/>
                  <a:ext cx="7" cy="6"/>
                </a:xfrm>
                <a:custGeom>
                  <a:avLst/>
                  <a:gdLst>
                    <a:gd name="T0" fmla="*/ 0 w 67"/>
                    <a:gd name="T1" fmla="*/ 0 h 57"/>
                    <a:gd name="T2" fmla="*/ 0 w 67"/>
                    <a:gd name="T3" fmla="*/ 0 h 57"/>
                    <a:gd name="T4" fmla="*/ 0 w 67"/>
                    <a:gd name="T5" fmla="*/ 0 h 57"/>
                    <a:gd name="T6" fmla="*/ 0 w 67"/>
                    <a:gd name="T7" fmla="*/ 0 h 57"/>
                    <a:gd name="T8" fmla="*/ 0 w 67"/>
                    <a:gd name="T9" fmla="*/ 0 h 57"/>
                    <a:gd name="T10" fmla="*/ 0 w 67"/>
                    <a:gd name="T11" fmla="*/ 0 h 57"/>
                    <a:gd name="T12" fmla="*/ 0 w 67"/>
                    <a:gd name="T13" fmla="*/ 0 h 57"/>
                    <a:gd name="T14" fmla="*/ 0 w 67"/>
                    <a:gd name="T15" fmla="*/ 0 h 57"/>
                    <a:gd name="T16" fmla="*/ 0 w 67"/>
                    <a:gd name="T17" fmla="*/ 0 h 57"/>
                    <a:gd name="T18" fmla="*/ 0 w 67"/>
                    <a:gd name="T19" fmla="*/ 0 h 57"/>
                    <a:gd name="T20" fmla="*/ 0 w 67"/>
                    <a:gd name="T21" fmla="*/ 0 h 57"/>
                    <a:gd name="T22" fmla="*/ 0 w 67"/>
                    <a:gd name="T23" fmla="*/ 0 h 57"/>
                    <a:gd name="T24" fmla="*/ 0 w 67"/>
                    <a:gd name="T25" fmla="*/ 0 h 57"/>
                    <a:gd name="T26" fmla="*/ 0 w 67"/>
                    <a:gd name="T27" fmla="*/ 0 h 57"/>
                    <a:gd name="T28" fmla="*/ 0 w 67"/>
                    <a:gd name="T29" fmla="*/ 0 h 57"/>
                    <a:gd name="T30" fmla="*/ 0 w 67"/>
                    <a:gd name="T31" fmla="*/ 0 h 57"/>
                    <a:gd name="T32" fmla="*/ 0 w 67"/>
                    <a:gd name="T33" fmla="*/ 0 h 57"/>
                    <a:gd name="T34" fmla="*/ 0 w 67"/>
                    <a:gd name="T35" fmla="*/ 0 h 57"/>
                    <a:gd name="T36" fmla="*/ 0 w 67"/>
                    <a:gd name="T37" fmla="*/ 0 h 57"/>
                    <a:gd name="T38" fmla="*/ 0 w 67"/>
                    <a:gd name="T39" fmla="*/ 0 h 57"/>
                    <a:gd name="T40" fmla="*/ 0 w 67"/>
                    <a:gd name="T41" fmla="*/ 0 h 57"/>
                    <a:gd name="T42" fmla="*/ 0 w 67"/>
                    <a:gd name="T43" fmla="*/ 0 h 57"/>
                    <a:gd name="T44" fmla="*/ 0 w 67"/>
                    <a:gd name="T45" fmla="*/ 0 h 57"/>
                    <a:gd name="T46" fmla="*/ 0 w 67"/>
                    <a:gd name="T47" fmla="*/ 0 h 57"/>
                    <a:gd name="T48" fmla="*/ 0 w 67"/>
                    <a:gd name="T49" fmla="*/ 0 h 57"/>
                    <a:gd name="T50" fmla="*/ 0 w 67"/>
                    <a:gd name="T51" fmla="*/ 0 h 57"/>
                    <a:gd name="T52" fmla="*/ 0 w 67"/>
                    <a:gd name="T53" fmla="*/ 0 h 57"/>
                    <a:gd name="T54" fmla="*/ 0 w 67"/>
                    <a:gd name="T55" fmla="*/ 0 h 57"/>
                    <a:gd name="T56" fmla="*/ 0 w 67"/>
                    <a:gd name="T57" fmla="*/ 0 h 57"/>
                    <a:gd name="T58" fmla="*/ 0 w 67"/>
                    <a:gd name="T59" fmla="*/ 0 h 57"/>
                    <a:gd name="T60" fmla="*/ 0 w 67"/>
                    <a:gd name="T61" fmla="*/ 0 h 57"/>
                    <a:gd name="T62" fmla="*/ 0 w 67"/>
                    <a:gd name="T63" fmla="*/ 0 h 57"/>
                    <a:gd name="T64" fmla="*/ 0 w 6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7"/>
                    <a:gd name="T101" fmla="*/ 67 w 6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7">
                      <a:moveTo>
                        <a:pt x="47" y="49"/>
                      </a:moveTo>
                      <a:lnTo>
                        <a:pt x="41" y="52"/>
                      </a:lnTo>
                      <a:lnTo>
                        <a:pt x="34" y="55"/>
                      </a:lnTo>
                      <a:lnTo>
                        <a:pt x="27" y="57"/>
                      </a:lnTo>
                      <a:lnTo>
                        <a:pt x="21" y="57"/>
                      </a:lnTo>
                      <a:lnTo>
                        <a:pt x="15" y="57"/>
                      </a:lnTo>
                      <a:lnTo>
                        <a:pt x="10" y="55"/>
                      </a:lnTo>
                      <a:lnTo>
                        <a:pt x="6" y="52"/>
                      </a:lnTo>
                      <a:lnTo>
                        <a:pt x="2" y="48"/>
                      </a:lnTo>
                      <a:lnTo>
                        <a:pt x="1" y="44"/>
                      </a:lnTo>
                      <a:lnTo>
                        <a:pt x="0" y="39"/>
                      </a:lnTo>
                      <a:lnTo>
                        <a:pt x="0" y="33"/>
                      </a:lnTo>
                      <a:lnTo>
                        <a:pt x="2" y="29"/>
                      </a:lnTo>
                      <a:lnTo>
                        <a:pt x="6" y="23"/>
                      </a:lnTo>
                      <a:lnTo>
                        <a:pt x="10" y="17"/>
                      </a:lnTo>
                      <a:lnTo>
                        <a:pt x="15" y="13"/>
                      </a:lnTo>
                      <a:lnTo>
                        <a:pt x="21" y="8"/>
                      </a:lnTo>
                      <a:lnTo>
                        <a:pt x="27" y="5"/>
                      </a:lnTo>
                      <a:lnTo>
                        <a:pt x="33" y="2"/>
                      </a:lnTo>
                      <a:lnTo>
                        <a:pt x="40" y="0"/>
                      </a:lnTo>
                      <a:lnTo>
                        <a:pt x="47" y="0"/>
                      </a:lnTo>
                      <a:lnTo>
                        <a:pt x="52" y="0"/>
                      </a:lnTo>
                      <a:lnTo>
                        <a:pt x="58" y="2"/>
                      </a:lnTo>
                      <a:lnTo>
                        <a:pt x="61" y="5"/>
                      </a:lnTo>
                      <a:lnTo>
                        <a:pt x="65" y="9"/>
                      </a:lnTo>
                      <a:lnTo>
                        <a:pt x="67" y="13"/>
                      </a:lnTo>
                      <a:lnTo>
                        <a:pt x="67" y="18"/>
                      </a:lnTo>
                      <a:lnTo>
                        <a:pt x="67" y="24"/>
                      </a:lnTo>
                      <a:lnTo>
                        <a:pt x="65" y="29"/>
                      </a:lnTo>
                      <a:lnTo>
                        <a:pt x="61" y="34"/>
                      </a:lnTo>
                      <a:lnTo>
                        <a:pt x="58" y="40"/>
                      </a:lnTo>
                      <a:lnTo>
                        <a:pt x="52" y="44"/>
                      </a:lnTo>
                      <a:lnTo>
                        <a:pt x="47" y="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39" name="Freeform 445"/>
                <p:cNvSpPr>
                  <a:spLocks/>
                </p:cNvSpPr>
                <p:nvPr/>
              </p:nvSpPr>
              <p:spPr bwMode="auto">
                <a:xfrm>
                  <a:off x="3470" y="1354"/>
                  <a:ext cx="60" cy="120"/>
                </a:xfrm>
                <a:custGeom>
                  <a:avLst/>
                  <a:gdLst>
                    <a:gd name="T0" fmla="*/ 0 w 590"/>
                    <a:gd name="T1" fmla="*/ 0 h 1098"/>
                    <a:gd name="T2" fmla="*/ 0 w 590"/>
                    <a:gd name="T3" fmla="*/ 0 h 1098"/>
                    <a:gd name="T4" fmla="*/ 0 w 590"/>
                    <a:gd name="T5" fmla="*/ 0 h 1098"/>
                    <a:gd name="T6" fmla="*/ 0 w 590"/>
                    <a:gd name="T7" fmla="*/ 0 h 1098"/>
                    <a:gd name="T8" fmla="*/ 0 w 590"/>
                    <a:gd name="T9" fmla="*/ 0 h 1098"/>
                    <a:gd name="T10" fmla="*/ 0 w 590"/>
                    <a:gd name="T11" fmla="*/ 0 h 1098"/>
                    <a:gd name="T12" fmla="*/ 0 w 590"/>
                    <a:gd name="T13" fmla="*/ 0 h 1098"/>
                    <a:gd name="T14" fmla="*/ 0 w 590"/>
                    <a:gd name="T15" fmla="*/ 0 h 1098"/>
                    <a:gd name="T16" fmla="*/ 0 w 590"/>
                    <a:gd name="T17" fmla="*/ 0 h 1098"/>
                    <a:gd name="T18" fmla="*/ 0 w 590"/>
                    <a:gd name="T19" fmla="*/ 0 h 1098"/>
                    <a:gd name="T20" fmla="*/ 0 w 590"/>
                    <a:gd name="T21" fmla="*/ 0 h 1098"/>
                    <a:gd name="T22" fmla="*/ 0 w 590"/>
                    <a:gd name="T23" fmla="*/ 0 h 1098"/>
                    <a:gd name="T24" fmla="*/ 0 w 590"/>
                    <a:gd name="T25" fmla="*/ 0 h 1098"/>
                    <a:gd name="T26" fmla="*/ 0 w 590"/>
                    <a:gd name="T27" fmla="*/ 0 h 1098"/>
                    <a:gd name="T28" fmla="*/ 0 w 590"/>
                    <a:gd name="T29" fmla="*/ 0 h 1098"/>
                    <a:gd name="T30" fmla="*/ 0 w 590"/>
                    <a:gd name="T31" fmla="*/ 0 h 1098"/>
                    <a:gd name="T32" fmla="*/ 0 w 590"/>
                    <a:gd name="T33" fmla="*/ 0 h 1098"/>
                    <a:gd name="T34" fmla="*/ 0 w 590"/>
                    <a:gd name="T35" fmla="*/ 0 h 1098"/>
                    <a:gd name="T36" fmla="*/ 0 w 590"/>
                    <a:gd name="T37" fmla="*/ 0 h 1098"/>
                    <a:gd name="T38" fmla="*/ 0 w 590"/>
                    <a:gd name="T39" fmla="*/ 0 h 1098"/>
                    <a:gd name="T40" fmla="*/ 0 w 590"/>
                    <a:gd name="T41" fmla="*/ 0 h 1098"/>
                    <a:gd name="T42" fmla="*/ 0 w 590"/>
                    <a:gd name="T43" fmla="*/ 0 h 1098"/>
                    <a:gd name="T44" fmla="*/ 0 w 590"/>
                    <a:gd name="T45" fmla="*/ 0 h 1098"/>
                    <a:gd name="T46" fmla="*/ 0 w 590"/>
                    <a:gd name="T47" fmla="*/ 0 h 1098"/>
                    <a:gd name="T48" fmla="*/ 0 w 590"/>
                    <a:gd name="T49" fmla="*/ 0 h 1098"/>
                    <a:gd name="T50" fmla="*/ 0 w 590"/>
                    <a:gd name="T51" fmla="*/ 0 h 1098"/>
                    <a:gd name="T52" fmla="*/ 0 w 590"/>
                    <a:gd name="T53" fmla="*/ 0 h 1098"/>
                    <a:gd name="T54" fmla="*/ 0 w 590"/>
                    <a:gd name="T55" fmla="*/ 0 h 1098"/>
                    <a:gd name="T56" fmla="*/ 0 w 590"/>
                    <a:gd name="T57" fmla="*/ 0 h 1098"/>
                    <a:gd name="T58" fmla="*/ 0 w 590"/>
                    <a:gd name="T59" fmla="*/ 0 h 1098"/>
                    <a:gd name="T60" fmla="*/ 0 w 590"/>
                    <a:gd name="T61" fmla="*/ 0 h 1098"/>
                    <a:gd name="T62" fmla="*/ 0 w 590"/>
                    <a:gd name="T63" fmla="*/ 0 h 1098"/>
                    <a:gd name="T64" fmla="*/ 0 w 590"/>
                    <a:gd name="T65" fmla="*/ 0 h 1098"/>
                    <a:gd name="T66" fmla="*/ 0 w 590"/>
                    <a:gd name="T67" fmla="*/ 0 h 1098"/>
                    <a:gd name="T68" fmla="*/ 0 w 590"/>
                    <a:gd name="T69" fmla="*/ 0 h 1098"/>
                    <a:gd name="T70" fmla="*/ 0 w 590"/>
                    <a:gd name="T71" fmla="*/ 0 h 1098"/>
                    <a:gd name="T72" fmla="*/ 0 w 590"/>
                    <a:gd name="T73" fmla="*/ 0 h 1098"/>
                    <a:gd name="T74" fmla="*/ 0 w 590"/>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1098"/>
                    <a:gd name="T116" fmla="*/ 590 w 590"/>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1098">
                      <a:moveTo>
                        <a:pt x="65" y="10"/>
                      </a:moveTo>
                      <a:lnTo>
                        <a:pt x="589" y="1055"/>
                      </a:lnTo>
                      <a:lnTo>
                        <a:pt x="590" y="1059"/>
                      </a:lnTo>
                      <a:lnTo>
                        <a:pt x="590" y="1064"/>
                      </a:lnTo>
                      <a:lnTo>
                        <a:pt x="589" y="1069"/>
                      </a:lnTo>
                      <a:lnTo>
                        <a:pt x="587" y="1074"/>
                      </a:lnTo>
                      <a:lnTo>
                        <a:pt x="583" y="1080"/>
                      </a:lnTo>
                      <a:lnTo>
                        <a:pt x="578" y="1084"/>
                      </a:lnTo>
                      <a:lnTo>
                        <a:pt x="573" y="1089"/>
                      </a:lnTo>
                      <a:lnTo>
                        <a:pt x="566" y="1092"/>
                      </a:lnTo>
                      <a:lnTo>
                        <a:pt x="560" y="1095"/>
                      </a:lnTo>
                      <a:lnTo>
                        <a:pt x="553" y="1097"/>
                      </a:lnTo>
                      <a:lnTo>
                        <a:pt x="546" y="1098"/>
                      </a:lnTo>
                      <a:lnTo>
                        <a:pt x="540" y="1098"/>
                      </a:lnTo>
                      <a:lnTo>
                        <a:pt x="535" y="1097"/>
                      </a:lnTo>
                      <a:lnTo>
                        <a:pt x="529" y="1094"/>
                      </a:lnTo>
                      <a:lnTo>
                        <a:pt x="526" y="1091"/>
                      </a:lnTo>
                      <a:lnTo>
                        <a:pt x="522" y="1087"/>
                      </a:lnTo>
                      <a:lnTo>
                        <a:pt x="2" y="42"/>
                      </a:lnTo>
                      <a:lnTo>
                        <a:pt x="0" y="37"/>
                      </a:lnTo>
                      <a:lnTo>
                        <a:pt x="0" y="33"/>
                      </a:lnTo>
                      <a:lnTo>
                        <a:pt x="1" y="27"/>
                      </a:lnTo>
                      <a:lnTo>
                        <a:pt x="3" y="23"/>
                      </a:lnTo>
                      <a:lnTo>
                        <a:pt x="6" y="17"/>
                      </a:lnTo>
                      <a:lnTo>
                        <a:pt x="11" y="13"/>
                      </a:lnTo>
                      <a:lnTo>
                        <a:pt x="17" y="8"/>
                      </a:lnTo>
                      <a:lnTo>
                        <a:pt x="22" y="5"/>
                      </a:lnTo>
                      <a:lnTo>
                        <a:pt x="29" y="2"/>
                      </a:lnTo>
                      <a:lnTo>
                        <a:pt x="36" y="0"/>
                      </a:lnTo>
                      <a:lnTo>
                        <a:pt x="41" y="0"/>
                      </a:lnTo>
                      <a:lnTo>
                        <a:pt x="48" y="0"/>
                      </a:lnTo>
                      <a:lnTo>
                        <a:pt x="54" y="1"/>
                      </a:lnTo>
                      <a:lnTo>
                        <a:pt x="58" y="3"/>
                      </a:lnTo>
                      <a:lnTo>
                        <a:pt x="62" y="7"/>
                      </a:lnTo>
                      <a:lnTo>
                        <a:pt x="65" y="1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40" name="Freeform 446"/>
                <p:cNvSpPr>
                  <a:spLocks/>
                </p:cNvSpPr>
                <p:nvPr/>
              </p:nvSpPr>
              <p:spPr bwMode="auto">
                <a:xfrm>
                  <a:off x="3470" y="1354"/>
                  <a:ext cx="60" cy="120"/>
                </a:xfrm>
                <a:custGeom>
                  <a:avLst/>
                  <a:gdLst>
                    <a:gd name="T0" fmla="*/ 0 w 590"/>
                    <a:gd name="T1" fmla="*/ 0 h 1098"/>
                    <a:gd name="T2" fmla="*/ 0 w 590"/>
                    <a:gd name="T3" fmla="*/ 0 h 1098"/>
                    <a:gd name="T4" fmla="*/ 0 w 590"/>
                    <a:gd name="T5" fmla="*/ 0 h 1098"/>
                    <a:gd name="T6" fmla="*/ 0 w 590"/>
                    <a:gd name="T7" fmla="*/ 0 h 1098"/>
                    <a:gd name="T8" fmla="*/ 0 w 590"/>
                    <a:gd name="T9" fmla="*/ 0 h 1098"/>
                    <a:gd name="T10" fmla="*/ 0 w 590"/>
                    <a:gd name="T11" fmla="*/ 0 h 1098"/>
                    <a:gd name="T12" fmla="*/ 0 w 590"/>
                    <a:gd name="T13" fmla="*/ 0 h 1098"/>
                    <a:gd name="T14" fmla="*/ 0 w 590"/>
                    <a:gd name="T15" fmla="*/ 0 h 1098"/>
                    <a:gd name="T16" fmla="*/ 0 w 590"/>
                    <a:gd name="T17" fmla="*/ 0 h 1098"/>
                    <a:gd name="T18" fmla="*/ 0 w 590"/>
                    <a:gd name="T19" fmla="*/ 0 h 1098"/>
                    <a:gd name="T20" fmla="*/ 0 w 590"/>
                    <a:gd name="T21" fmla="*/ 0 h 1098"/>
                    <a:gd name="T22" fmla="*/ 0 w 590"/>
                    <a:gd name="T23" fmla="*/ 0 h 1098"/>
                    <a:gd name="T24" fmla="*/ 0 w 590"/>
                    <a:gd name="T25" fmla="*/ 0 h 1098"/>
                    <a:gd name="T26" fmla="*/ 0 w 590"/>
                    <a:gd name="T27" fmla="*/ 0 h 1098"/>
                    <a:gd name="T28" fmla="*/ 0 w 590"/>
                    <a:gd name="T29" fmla="*/ 0 h 1098"/>
                    <a:gd name="T30" fmla="*/ 0 w 590"/>
                    <a:gd name="T31" fmla="*/ 0 h 1098"/>
                    <a:gd name="T32" fmla="*/ 0 w 590"/>
                    <a:gd name="T33" fmla="*/ 0 h 1098"/>
                    <a:gd name="T34" fmla="*/ 0 w 590"/>
                    <a:gd name="T35" fmla="*/ 0 h 1098"/>
                    <a:gd name="T36" fmla="*/ 0 w 590"/>
                    <a:gd name="T37" fmla="*/ 0 h 1098"/>
                    <a:gd name="T38" fmla="*/ 0 w 590"/>
                    <a:gd name="T39" fmla="*/ 0 h 1098"/>
                    <a:gd name="T40" fmla="*/ 0 w 590"/>
                    <a:gd name="T41" fmla="*/ 0 h 1098"/>
                    <a:gd name="T42" fmla="*/ 0 w 590"/>
                    <a:gd name="T43" fmla="*/ 0 h 1098"/>
                    <a:gd name="T44" fmla="*/ 0 w 590"/>
                    <a:gd name="T45" fmla="*/ 0 h 1098"/>
                    <a:gd name="T46" fmla="*/ 0 w 590"/>
                    <a:gd name="T47" fmla="*/ 0 h 1098"/>
                    <a:gd name="T48" fmla="*/ 0 w 590"/>
                    <a:gd name="T49" fmla="*/ 0 h 1098"/>
                    <a:gd name="T50" fmla="*/ 0 w 590"/>
                    <a:gd name="T51" fmla="*/ 0 h 1098"/>
                    <a:gd name="T52" fmla="*/ 0 w 590"/>
                    <a:gd name="T53" fmla="*/ 0 h 1098"/>
                    <a:gd name="T54" fmla="*/ 0 w 590"/>
                    <a:gd name="T55" fmla="*/ 0 h 1098"/>
                    <a:gd name="T56" fmla="*/ 0 w 590"/>
                    <a:gd name="T57" fmla="*/ 0 h 1098"/>
                    <a:gd name="T58" fmla="*/ 0 w 590"/>
                    <a:gd name="T59" fmla="*/ 0 h 1098"/>
                    <a:gd name="T60" fmla="*/ 0 w 590"/>
                    <a:gd name="T61" fmla="*/ 0 h 1098"/>
                    <a:gd name="T62" fmla="*/ 0 w 590"/>
                    <a:gd name="T63" fmla="*/ 0 h 1098"/>
                    <a:gd name="T64" fmla="*/ 0 w 590"/>
                    <a:gd name="T65" fmla="*/ 0 h 1098"/>
                    <a:gd name="T66" fmla="*/ 0 w 590"/>
                    <a:gd name="T67" fmla="*/ 0 h 1098"/>
                    <a:gd name="T68" fmla="*/ 0 w 590"/>
                    <a:gd name="T69" fmla="*/ 0 h 1098"/>
                    <a:gd name="T70" fmla="*/ 0 w 590"/>
                    <a:gd name="T71" fmla="*/ 0 h 1098"/>
                    <a:gd name="T72" fmla="*/ 0 w 590"/>
                    <a:gd name="T73" fmla="*/ 0 h 1098"/>
                    <a:gd name="T74" fmla="*/ 0 w 590"/>
                    <a:gd name="T75" fmla="*/ 0 h 109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0"/>
                    <a:gd name="T115" fmla="*/ 0 h 1098"/>
                    <a:gd name="T116" fmla="*/ 590 w 590"/>
                    <a:gd name="T117" fmla="*/ 1098 h 109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0" h="1098">
                      <a:moveTo>
                        <a:pt x="65" y="10"/>
                      </a:moveTo>
                      <a:lnTo>
                        <a:pt x="589" y="1055"/>
                      </a:lnTo>
                      <a:lnTo>
                        <a:pt x="590" y="1059"/>
                      </a:lnTo>
                      <a:lnTo>
                        <a:pt x="590" y="1064"/>
                      </a:lnTo>
                      <a:lnTo>
                        <a:pt x="589" y="1069"/>
                      </a:lnTo>
                      <a:lnTo>
                        <a:pt x="587" y="1074"/>
                      </a:lnTo>
                      <a:lnTo>
                        <a:pt x="583" y="1080"/>
                      </a:lnTo>
                      <a:lnTo>
                        <a:pt x="578" y="1084"/>
                      </a:lnTo>
                      <a:lnTo>
                        <a:pt x="573" y="1089"/>
                      </a:lnTo>
                      <a:lnTo>
                        <a:pt x="566" y="1092"/>
                      </a:lnTo>
                      <a:lnTo>
                        <a:pt x="560" y="1095"/>
                      </a:lnTo>
                      <a:lnTo>
                        <a:pt x="553" y="1097"/>
                      </a:lnTo>
                      <a:lnTo>
                        <a:pt x="546" y="1098"/>
                      </a:lnTo>
                      <a:lnTo>
                        <a:pt x="540" y="1098"/>
                      </a:lnTo>
                      <a:lnTo>
                        <a:pt x="535" y="1097"/>
                      </a:lnTo>
                      <a:lnTo>
                        <a:pt x="529" y="1094"/>
                      </a:lnTo>
                      <a:lnTo>
                        <a:pt x="526" y="1091"/>
                      </a:lnTo>
                      <a:lnTo>
                        <a:pt x="522" y="1087"/>
                      </a:lnTo>
                      <a:lnTo>
                        <a:pt x="2" y="42"/>
                      </a:lnTo>
                      <a:lnTo>
                        <a:pt x="0" y="37"/>
                      </a:lnTo>
                      <a:lnTo>
                        <a:pt x="0" y="33"/>
                      </a:lnTo>
                      <a:lnTo>
                        <a:pt x="1" y="27"/>
                      </a:lnTo>
                      <a:lnTo>
                        <a:pt x="3" y="23"/>
                      </a:lnTo>
                      <a:lnTo>
                        <a:pt x="6" y="17"/>
                      </a:lnTo>
                      <a:lnTo>
                        <a:pt x="11" y="13"/>
                      </a:lnTo>
                      <a:lnTo>
                        <a:pt x="17" y="8"/>
                      </a:lnTo>
                      <a:lnTo>
                        <a:pt x="22" y="5"/>
                      </a:lnTo>
                      <a:lnTo>
                        <a:pt x="29" y="2"/>
                      </a:lnTo>
                      <a:lnTo>
                        <a:pt x="36" y="0"/>
                      </a:lnTo>
                      <a:lnTo>
                        <a:pt x="41" y="0"/>
                      </a:lnTo>
                      <a:lnTo>
                        <a:pt x="48" y="0"/>
                      </a:lnTo>
                      <a:lnTo>
                        <a:pt x="54" y="1"/>
                      </a:lnTo>
                      <a:lnTo>
                        <a:pt x="58" y="3"/>
                      </a:lnTo>
                      <a:lnTo>
                        <a:pt x="62" y="7"/>
                      </a:lnTo>
                      <a:lnTo>
                        <a:pt x="65"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41" name="Freeform 447"/>
                <p:cNvSpPr>
                  <a:spLocks/>
                </p:cNvSpPr>
                <p:nvPr/>
              </p:nvSpPr>
              <p:spPr bwMode="auto">
                <a:xfrm>
                  <a:off x="3523" y="1468"/>
                  <a:ext cx="7" cy="6"/>
                </a:xfrm>
                <a:custGeom>
                  <a:avLst/>
                  <a:gdLst>
                    <a:gd name="T0" fmla="*/ 0 w 69"/>
                    <a:gd name="T1" fmla="*/ 0 h 55"/>
                    <a:gd name="T2" fmla="*/ 0 w 69"/>
                    <a:gd name="T3" fmla="*/ 0 h 55"/>
                    <a:gd name="T4" fmla="*/ 0 w 69"/>
                    <a:gd name="T5" fmla="*/ 0 h 55"/>
                    <a:gd name="T6" fmla="*/ 0 w 69"/>
                    <a:gd name="T7" fmla="*/ 0 h 55"/>
                    <a:gd name="T8" fmla="*/ 0 w 69"/>
                    <a:gd name="T9" fmla="*/ 0 h 55"/>
                    <a:gd name="T10" fmla="*/ 0 w 69"/>
                    <a:gd name="T11" fmla="*/ 0 h 55"/>
                    <a:gd name="T12" fmla="*/ 0 w 69"/>
                    <a:gd name="T13" fmla="*/ 0 h 55"/>
                    <a:gd name="T14" fmla="*/ 0 w 69"/>
                    <a:gd name="T15" fmla="*/ 0 h 55"/>
                    <a:gd name="T16" fmla="*/ 0 w 69"/>
                    <a:gd name="T17" fmla="*/ 0 h 55"/>
                    <a:gd name="T18" fmla="*/ 0 w 69"/>
                    <a:gd name="T19" fmla="*/ 0 h 55"/>
                    <a:gd name="T20" fmla="*/ 0 w 69"/>
                    <a:gd name="T21" fmla="*/ 0 h 55"/>
                    <a:gd name="T22" fmla="*/ 0 w 69"/>
                    <a:gd name="T23" fmla="*/ 0 h 55"/>
                    <a:gd name="T24" fmla="*/ 0 w 69"/>
                    <a:gd name="T25" fmla="*/ 0 h 55"/>
                    <a:gd name="T26" fmla="*/ 0 w 69"/>
                    <a:gd name="T27" fmla="*/ 0 h 55"/>
                    <a:gd name="T28" fmla="*/ 0 w 69"/>
                    <a:gd name="T29" fmla="*/ 0 h 55"/>
                    <a:gd name="T30" fmla="*/ 0 w 69"/>
                    <a:gd name="T31" fmla="*/ 0 h 55"/>
                    <a:gd name="T32" fmla="*/ 0 w 69"/>
                    <a:gd name="T33" fmla="*/ 0 h 55"/>
                    <a:gd name="T34" fmla="*/ 0 w 69"/>
                    <a:gd name="T35" fmla="*/ 0 h 55"/>
                    <a:gd name="T36" fmla="*/ 0 w 69"/>
                    <a:gd name="T37" fmla="*/ 0 h 55"/>
                    <a:gd name="T38" fmla="*/ 0 w 69"/>
                    <a:gd name="T39" fmla="*/ 0 h 55"/>
                    <a:gd name="T40" fmla="*/ 0 w 69"/>
                    <a:gd name="T41" fmla="*/ 0 h 55"/>
                    <a:gd name="T42" fmla="*/ 0 w 69"/>
                    <a:gd name="T43" fmla="*/ 0 h 55"/>
                    <a:gd name="T44" fmla="*/ 0 w 69"/>
                    <a:gd name="T45" fmla="*/ 0 h 55"/>
                    <a:gd name="T46" fmla="*/ 0 w 69"/>
                    <a:gd name="T47" fmla="*/ 0 h 55"/>
                    <a:gd name="T48" fmla="*/ 0 w 69"/>
                    <a:gd name="T49" fmla="*/ 0 h 55"/>
                    <a:gd name="T50" fmla="*/ 0 w 69"/>
                    <a:gd name="T51" fmla="*/ 0 h 55"/>
                    <a:gd name="T52" fmla="*/ 0 w 69"/>
                    <a:gd name="T53" fmla="*/ 0 h 55"/>
                    <a:gd name="T54" fmla="*/ 0 w 69"/>
                    <a:gd name="T55" fmla="*/ 0 h 55"/>
                    <a:gd name="T56" fmla="*/ 0 w 69"/>
                    <a:gd name="T57" fmla="*/ 0 h 55"/>
                    <a:gd name="T58" fmla="*/ 0 w 69"/>
                    <a:gd name="T59" fmla="*/ 0 h 55"/>
                    <a:gd name="T60" fmla="*/ 0 w 69"/>
                    <a:gd name="T61" fmla="*/ 0 h 55"/>
                    <a:gd name="T62" fmla="*/ 0 w 69"/>
                    <a:gd name="T63" fmla="*/ 0 h 55"/>
                    <a:gd name="T64" fmla="*/ 0 w 69"/>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55"/>
                    <a:gd name="T101" fmla="*/ 69 w 69"/>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55">
                      <a:moveTo>
                        <a:pt x="24" y="6"/>
                      </a:moveTo>
                      <a:lnTo>
                        <a:pt x="31" y="4"/>
                      </a:lnTo>
                      <a:lnTo>
                        <a:pt x="38" y="1"/>
                      </a:lnTo>
                      <a:lnTo>
                        <a:pt x="44" y="0"/>
                      </a:lnTo>
                      <a:lnTo>
                        <a:pt x="50" y="0"/>
                      </a:lnTo>
                      <a:lnTo>
                        <a:pt x="56" y="1"/>
                      </a:lnTo>
                      <a:lnTo>
                        <a:pt x="61" y="4"/>
                      </a:lnTo>
                      <a:lnTo>
                        <a:pt x="65" y="7"/>
                      </a:lnTo>
                      <a:lnTo>
                        <a:pt x="68" y="12"/>
                      </a:lnTo>
                      <a:lnTo>
                        <a:pt x="69" y="16"/>
                      </a:lnTo>
                      <a:lnTo>
                        <a:pt x="69" y="21"/>
                      </a:lnTo>
                      <a:lnTo>
                        <a:pt x="68" y="26"/>
                      </a:lnTo>
                      <a:lnTo>
                        <a:pt x="66" y="31"/>
                      </a:lnTo>
                      <a:lnTo>
                        <a:pt x="62" y="37"/>
                      </a:lnTo>
                      <a:lnTo>
                        <a:pt x="57" y="41"/>
                      </a:lnTo>
                      <a:lnTo>
                        <a:pt x="52" y="46"/>
                      </a:lnTo>
                      <a:lnTo>
                        <a:pt x="45" y="49"/>
                      </a:lnTo>
                      <a:lnTo>
                        <a:pt x="39" y="52"/>
                      </a:lnTo>
                      <a:lnTo>
                        <a:pt x="32" y="54"/>
                      </a:lnTo>
                      <a:lnTo>
                        <a:pt x="25" y="55"/>
                      </a:lnTo>
                      <a:lnTo>
                        <a:pt x="19" y="55"/>
                      </a:lnTo>
                      <a:lnTo>
                        <a:pt x="14" y="54"/>
                      </a:lnTo>
                      <a:lnTo>
                        <a:pt x="8" y="51"/>
                      </a:lnTo>
                      <a:lnTo>
                        <a:pt x="5" y="48"/>
                      </a:lnTo>
                      <a:lnTo>
                        <a:pt x="1" y="44"/>
                      </a:lnTo>
                      <a:lnTo>
                        <a:pt x="0" y="40"/>
                      </a:lnTo>
                      <a:lnTo>
                        <a:pt x="0" y="34"/>
                      </a:lnTo>
                      <a:lnTo>
                        <a:pt x="1" y="30"/>
                      </a:lnTo>
                      <a:lnTo>
                        <a:pt x="4" y="24"/>
                      </a:lnTo>
                      <a:lnTo>
                        <a:pt x="7" y="18"/>
                      </a:lnTo>
                      <a:lnTo>
                        <a:pt x="13" y="14"/>
                      </a:lnTo>
                      <a:lnTo>
                        <a:pt x="18" y="9"/>
                      </a:lnTo>
                      <a:lnTo>
                        <a:pt x="24" y="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42" name="Freeform 448"/>
                <p:cNvSpPr>
                  <a:spLocks/>
                </p:cNvSpPr>
                <p:nvPr/>
              </p:nvSpPr>
              <p:spPr bwMode="auto">
                <a:xfrm>
                  <a:off x="3523" y="1468"/>
                  <a:ext cx="7" cy="6"/>
                </a:xfrm>
                <a:custGeom>
                  <a:avLst/>
                  <a:gdLst>
                    <a:gd name="T0" fmla="*/ 0 w 69"/>
                    <a:gd name="T1" fmla="*/ 0 h 55"/>
                    <a:gd name="T2" fmla="*/ 0 w 69"/>
                    <a:gd name="T3" fmla="*/ 0 h 55"/>
                    <a:gd name="T4" fmla="*/ 0 w 69"/>
                    <a:gd name="T5" fmla="*/ 0 h 55"/>
                    <a:gd name="T6" fmla="*/ 0 w 69"/>
                    <a:gd name="T7" fmla="*/ 0 h 55"/>
                    <a:gd name="T8" fmla="*/ 0 w 69"/>
                    <a:gd name="T9" fmla="*/ 0 h 55"/>
                    <a:gd name="T10" fmla="*/ 0 w 69"/>
                    <a:gd name="T11" fmla="*/ 0 h 55"/>
                    <a:gd name="T12" fmla="*/ 0 w 69"/>
                    <a:gd name="T13" fmla="*/ 0 h 55"/>
                    <a:gd name="T14" fmla="*/ 0 w 69"/>
                    <a:gd name="T15" fmla="*/ 0 h 55"/>
                    <a:gd name="T16" fmla="*/ 0 w 69"/>
                    <a:gd name="T17" fmla="*/ 0 h 55"/>
                    <a:gd name="T18" fmla="*/ 0 w 69"/>
                    <a:gd name="T19" fmla="*/ 0 h 55"/>
                    <a:gd name="T20" fmla="*/ 0 w 69"/>
                    <a:gd name="T21" fmla="*/ 0 h 55"/>
                    <a:gd name="T22" fmla="*/ 0 w 69"/>
                    <a:gd name="T23" fmla="*/ 0 h 55"/>
                    <a:gd name="T24" fmla="*/ 0 w 69"/>
                    <a:gd name="T25" fmla="*/ 0 h 55"/>
                    <a:gd name="T26" fmla="*/ 0 w 69"/>
                    <a:gd name="T27" fmla="*/ 0 h 55"/>
                    <a:gd name="T28" fmla="*/ 0 w 69"/>
                    <a:gd name="T29" fmla="*/ 0 h 55"/>
                    <a:gd name="T30" fmla="*/ 0 w 69"/>
                    <a:gd name="T31" fmla="*/ 0 h 55"/>
                    <a:gd name="T32" fmla="*/ 0 w 69"/>
                    <a:gd name="T33" fmla="*/ 0 h 55"/>
                    <a:gd name="T34" fmla="*/ 0 w 69"/>
                    <a:gd name="T35" fmla="*/ 0 h 55"/>
                    <a:gd name="T36" fmla="*/ 0 w 69"/>
                    <a:gd name="T37" fmla="*/ 0 h 55"/>
                    <a:gd name="T38" fmla="*/ 0 w 69"/>
                    <a:gd name="T39" fmla="*/ 0 h 55"/>
                    <a:gd name="T40" fmla="*/ 0 w 69"/>
                    <a:gd name="T41" fmla="*/ 0 h 55"/>
                    <a:gd name="T42" fmla="*/ 0 w 69"/>
                    <a:gd name="T43" fmla="*/ 0 h 55"/>
                    <a:gd name="T44" fmla="*/ 0 w 69"/>
                    <a:gd name="T45" fmla="*/ 0 h 55"/>
                    <a:gd name="T46" fmla="*/ 0 w 69"/>
                    <a:gd name="T47" fmla="*/ 0 h 55"/>
                    <a:gd name="T48" fmla="*/ 0 w 69"/>
                    <a:gd name="T49" fmla="*/ 0 h 55"/>
                    <a:gd name="T50" fmla="*/ 0 w 69"/>
                    <a:gd name="T51" fmla="*/ 0 h 55"/>
                    <a:gd name="T52" fmla="*/ 0 w 69"/>
                    <a:gd name="T53" fmla="*/ 0 h 55"/>
                    <a:gd name="T54" fmla="*/ 0 w 69"/>
                    <a:gd name="T55" fmla="*/ 0 h 55"/>
                    <a:gd name="T56" fmla="*/ 0 w 69"/>
                    <a:gd name="T57" fmla="*/ 0 h 55"/>
                    <a:gd name="T58" fmla="*/ 0 w 69"/>
                    <a:gd name="T59" fmla="*/ 0 h 55"/>
                    <a:gd name="T60" fmla="*/ 0 w 69"/>
                    <a:gd name="T61" fmla="*/ 0 h 55"/>
                    <a:gd name="T62" fmla="*/ 0 w 69"/>
                    <a:gd name="T63" fmla="*/ 0 h 55"/>
                    <a:gd name="T64" fmla="*/ 0 w 69"/>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55"/>
                    <a:gd name="T101" fmla="*/ 69 w 69"/>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55">
                      <a:moveTo>
                        <a:pt x="24" y="6"/>
                      </a:moveTo>
                      <a:lnTo>
                        <a:pt x="31" y="4"/>
                      </a:lnTo>
                      <a:lnTo>
                        <a:pt x="38" y="1"/>
                      </a:lnTo>
                      <a:lnTo>
                        <a:pt x="44" y="0"/>
                      </a:lnTo>
                      <a:lnTo>
                        <a:pt x="50" y="0"/>
                      </a:lnTo>
                      <a:lnTo>
                        <a:pt x="56" y="1"/>
                      </a:lnTo>
                      <a:lnTo>
                        <a:pt x="61" y="4"/>
                      </a:lnTo>
                      <a:lnTo>
                        <a:pt x="65" y="7"/>
                      </a:lnTo>
                      <a:lnTo>
                        <a:pt x="68" y="12"/>
                      </a:lnTo>
                      <a:lnTo>
                        <a:pt x="69" y="16"/>
                      </a:lnTo>
                      <a:lnTo>
                        <a:pt x="69" y="21"/>
                      </a:lnTo>
                      <a:lnTo>
                        <a:pt x="68" y="26"/>
                      </a:lnTo>
                      <a:lnTo>
                        <a:pt x="66" y="31"/>
                      </a:lnTo>
                      <a:lnTo>
                        <a:pt x="62" y="37"/>
                      </a:lnTo>
                      <a:lnTo>
                        <a:pt x="57" y="41"/>
                      </a:lnTo>
                      <a:lnTo>
                        <a:pt x="52" y="46"/>
                      </a:lnTo>
                      <a:lnTo>
                        <a:pt x="45" y="49"/>
                      </a:lnTo>
                      <a:lnTo>
                        <a:pt x="39" y="52"/>
                      </a:lnTo>
                      <a:lnTo>
                        <a:pt x="32" y="54"/>
                      </a:lnTo>
                      <a:lnTo>
                        <a:pt x="25" y="55"/>
                      </a:lnTo>
                      <a:lnTo>
                        <a:pt x="19" y="55"/>
                      </a:lnTo>
                      <a:lnTo>
                        <a:pt x="14" y="54"/>
                      </a:lnTo>
                      <a:lnTo>
                        <a:pt x="8" y="51"/>
                      </a:lnTo>
                      <a:lnTo>
                        <a:pt x="5" y="48"/>
                      </a:lnTo>
                      <a:lnTo>
                        <a:pt x="1" y="44"/>
                      </a:lnTo>
                      <a:lnTo>
                        <a:pt x="0" y="40"/>
                      </a:lnTo>
                      <a:lnTo>
                        <a:pt x="0" y="34"/>
                      </a:lnTo>
                      <a:lnTo>
                        <a:pt x="1" y="30"/>
                      </a:lnTo>
                      <a:lnTo>
                        <a:pt x="4" y="24"/>
                      </a:lnTo>
                      <a:lnTo>
                        <a:pt x="7" y="18"/>
                      </a:lnTo>
                      <a:lnTo>
                        <a:pt x="13" y="14"/>
                      </a:lnTo>
                      <a:lnTo>
                        <a:pt x="18" y="9"/>
                      </a:lnTo>
                      <a:lnTo>
                        <a:pt x="24" y="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43" name="Freeform 449"/>
                <p:cNvSpPr>
                  <a:spLocks/>
                </p:cNvSpPr>
                <p:nvPr/>
              </p:nvSpPr>
              <p:spPr bwMode="auto">
                <a:xfrm>
                  <a:off x="3950" y="1888"/>
                  <a:ext cx="263" cy="216"/>
                </a:xfrm>
                <a:custGeom>
                  <a:avLst/>
                  <a:gdLst>
                    <a:gd name="T0" fmla="*/ 0 w 2614"/>
                    <a:gd name="T1" fmla="*/ 0 h 1978"/>
                    <a:gd name="T2" fmla="*/ 0 w 2614"/>
                    <a:gd name="T3" fmla="*/ 0 h 1978"/>
                    <a:gd name="T4" fmla="*/ 0 w 2614"/>
                    <a:gd name="T5" fmla="*/ 0 h 1978"/>
                    <a:gd name="T6" fmla="*/ 0 w 2614"/>
                    <a:gd name="T7" fmla="*/ 0 h 1978"/>
                    <a:gd name="T8" fmla="*/ 0 w 2614"/>
                    <a:gd name="T9" fmla="*/ 0 h 1978"/>
                    <a:gd name="T10" fmla="*/ 0 60000 65536"/>
                    <a:gd name="T11" fmla="*/ 0 60000 65536"/>
                    <a:gd name="T12" fmla="*/ 0 60000 65536"/>
                    <a:gd name="T13" fmla="*/ 0 60000 65536"/>
                    <a:gd name="T14" fmla="*/ 0 60000 65536"/>
                    <a:gd name="T15" fmla="*/ 0 w 2614"/>
                    <a:gd name="T16" fmla="*/ 0 h 1978"/>
                    <a:gd name="T17" fmla="*/ 2614 w 2614"/>
                    <a:gd name="T18" fmla="*/ 1978 h 1978"/>
                  </a:gdLst>
                  <a:ahLst/>
                  <a:cxnLst>
                    <a:cxn ang="T10">
                      <a:pos x="T0" y="T1"/>
                    </a:cxn>
                    <a:cxn ang="T11">
                      <a:pos x="T2" y="T3"/>
                    </a:cxn>
                    <a:cxn ang="T12">
                      <a:pos x="T4" y="T5"/>
                    </a:cxn>
                    <a:cxn ang="T13">
                      <a:pos x="T6" y="T7"/>
                    </a:cxn>
                    <a:cxn ang="T14">
                      <a:pos x="T8" y="T9"/>
                    </a:cxn>
                  </a:cxnLst>
                  <a:rect l="T15" t="T16" r="T17" b="T18"/>
                  <a:pathLst>
                    <a:path w="2614" h="1978">
                      <a:moveTo>
                        <a:pt x="507" y="0"/>
                      </a:moveTo>
                      <a:lnTo>
                        <a:pt x="2614" y="100"/>
                      </a:lnTo>
                      <a:lnTo>
                        <a:pt x="2171" y="1978"/>
                      </a:lnTo>
                      <a:lnTo>
                        <a:pt x="0" y="1798"/>
                      </a:lnTo>
                      <a:lnTo>
                        <a:pt x="507"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44" name="Freeform 450"/>
                <p:cNvSpPr>
                  <a:spLocks/>
                </p:cNvSpPr>
                <p:nvPr/>
              </p:nvSpPr>
              <p:spPr bwMode="auto">
                <a:xfrm>
                  <a:off x="3950" y="1888"/>
                  <a:ext cx="263" cy="216"/>
                </a:xfrm>
                <a:custGeom>
                  <a:avLst/>
                  <a:gdLst>
                    <a:gd name="T0" fmla="*/ 0 w 2614"/>
                    <a:gd name="T1" fmla="*/ 0 h 1978"/>
                    <a:gd name="T2" fmla="*/ 0 w 2614"/>
                    <a:gd name="T3" fmla="*/ 0 h 1978"/>
                    <a:gd name="T4" fmla="*/ 0 w 2614"/>
                    <a:gd name="T5" fmla="*/ 0 h 1978"/>
                    <a:gd name="T6" fmla="*/ 0 w 2614"/>
                    <a:gd name="T7" fmla="*/ 0 h 1978"/>
                    <a:gd name="T8" fmla="*/ 0 w 2614"/>
                    <a:gd name="T9" fmla="*/ 0 h 1978"/>
                    <a:gd name="T10" fmla="*/ 0 60000 65536"/>
                    <a:gd name="T11" fmla="*/ 0 60000 65536"/>
                    <a:gd name="T12" fmla="*/ 0 60000 65536"/>
                    <a:gd name="T13" fmla="*/ 0 60000 65536"/>
                    <a:gd name="T14" fmla="*/ 0 60000 65536"/>
                    <a:gd name="T15" fmla="*/ 0 w 2614"/>
                    <a:gd name="T16" fmla="*/ 0 h 1978"/>
                    <a:gd name="T17" fmla="*/ 2614 w 2614"/>
                    <a:gd name="T18" fmla="*/ 1978 h 1978"/>
                  </a:gdLst>
                  <a:ahLst/>
                  <a:cxnLst>
                    <a:cxn ang="T10">
                      <a:pos x="T0" y="T1"/>
                    </a:cxn>
                    <a:cxn ang="T11">
                      <a:pos x="T2" y="T3"/>
                    </a:cxn>
                    <a:cxn ang="T12">
                      <a:pos x="T4" y="T5"/>
                    </a:cxn>
                    <a:cxn ang="T13">
                      <a:pos x="T6" y="T7"/>
                    </a:cxn>
                    <a:cxn ang="T14">
                      <a:pos x="T8" y="T9"/>
                    </a:cxn>
                  </a:cxnLst>
                  <a:rect l="T15" t="T16" r="T17" b="T18"/>
                  <a:pathLst>
                    <a:path w="2614" h="1978">
                      <a:moveTo>
                        <a:pt x="507" y="0"/>
                      </a:moveTo>
                      <a:lnTo>
                        <a:pt x="2614" y="100"/>
                      </a:lnTo>
                      <a:lnTo>
                        <a:pt x="2171" y="1978"/>
                      </a:lnTo>
                      <a:lnTo>
                        <a:pt x="0" y="1798"/>
                      </a:lnTo>
                      <a:lnTo>
                        <a:pt x="507"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45" name="Line 451"/>
                <p:cNvSpPr>
                  <a:spLocks noChangeShapeType="1"/>
                </p:cNvSpPr>
                <p:nvPr/>
              </p:nvSpPr>
              <p:spPr bwMode="auto">
                <a:xfrm>
                  <a:off x="4001" y="1888"/>
                  <a:ext cx="22" cy="3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6" name="Line 452"/>
                <p:cNvSpPr>
                  <a:spLocks noChangeShapeType="1"/>
                </p:cNvSpPr>
                <p:nvPr/>
              </p:nvSpPr>
              <p:spPr bwMode="auto">
                <a:xfrm flipH="1">
                  <a:off x="4023" y="1899"/>
                  <a:ext cx="190" cy="2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7" name="Line 453"/>
                <p:cNvSpPr>
                  <a:spLocks noChangeShapeType="1"/>
                </p:cNvSpPr>
                <p:nvPr/>
              </p:nvSpPr>
              <p:spPr bwMode="auto">
                <a:xfrm flipV="1">
                  <a:off x="3950" y="1926"/>
                  <a:ext cx="73" cy="15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8" name="Line 454"/>
                <p:cNvSpPr>
                  <a:spLocks noChangeShapeType="1"/>
                </p:cNvSpPr>
                <p:nvPr/>
              </p:nvSpPr>
              <p:spPr bwMode="auto">
                <a:xfrm>
                  <a:off x="4023" y="1926"/>
                  <a:ext cx="145" cy="17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49" name="Freeform 455"/>
                <p:cNvSpPr>
                  <a:spLocks/>
                </p:cNvSpPr>
                <p:nvPr/>
              </p:nvSpPr>
              <p:spPr bwMode="auto">
                <a:xfrm>
                  <a:off x="3587" y="1198"/>
                  <a:ext cx="64" cy="113"/>
                </a:xfrm>
                <a:custGeom>
                  <a:avLst/>
                  <a:gdLst>
                    <a:gd name="T0" fmla="*/ 0 w 629"/>
                    <a:gd name="T1" fmla="*/ 0 h 1042"/>
                    <a:gd name="T2" fmla="*/ 0 w 629"/>
                    <a:gd name="T3" fmla="*/ 0 h 1042"/>
                    <a:gd name="T4" fmla="*/ 0 w 629"/>
                    <a:gd name="T5" fmla="*/ 0 h 1042"/>
                    <a:gd name="T6" fmla="*/ 0 w 629"/>
                    <a:gd name="T7" fmla="*/ 0 h 1042"/>
                    <a:gd name="T8" fmla="*/ 0 w 629"/>
                    <a:gd name="T9" fmla="*/ 0 h 1042"/>
                    <a:gd name="T10" fmla="*/ 0 w 629"/>
                    <a:gd name="T11" fmla="*/ 0 h 1042"/>
                    <a:gd name="T12" fmla="*/ 0 w 629"/>
                    <a:gd name="T13" fmla="*/ 0 h 1042"/>
                    <a:gd name="T14" fmla="*/ 0 w 629"/>
                    <a:gd name="T15" fmla="*/ 0 h 1042"/>
                    <a:gd name="T16" fmla="*/ 0 w 629"/>
                    <a:gd name="T17" fmla="*/ 0 h 1042"/>
                    <a:gd name="T18" fmla="*/ 0 w 629"/>
                    <a:gd name="T19" fmla="*/ 0 h 1042"/>
                    <a:gd name="T20" fmla="*/ 0 w 629"/>
                    <a:gd name="T21" fmla="*/ 0 h 1042"/>
                    <a:gd name="T22" fmla="*/ 0 w 629"/>
                    <a:gd name="T23" fmla="*/ 0 h 1042"/>
                    <a:gd name="T24" fmla="*/ 0 w 629"/>
                    <a:gd name="T25" fmla="*/ 0 h 1042"/>
                    <a:gd name="T26" fmla="*/ 0 w 629"/>
                    <a:gd name="T27" fmla="*/ 0 h 1042"/>
                    <a:gd name="T28" fmla="*/ 0 w 629"/>
                    <a:gd name="T29" fmla="*/ 0 h 1042"/>
                    <a:gd name="T30" fmla="*/ 0 w 629"/>
                    <a:gd name="T31" fmla="*/ 0 h 1042"/>
                    <a:gd name="T32" fmla="*/ 0 w 629"/>
                    <a:gd name="T33" fmla="*/ 0 h 1042"/>
                    <a:gd name="T34" fmla="*/ 0 w 629"/>
                    <a:gd name="T35" fmla="*/ 0 h 1042"/>
                    <a:gd name="T36" fmla="*/ 0 w 629"/>
                    <a:gd name="T37" fmla="*/ 0 h 1042"/>
                    <a:gd name="T38" fmla="*/ 0 w 629"/>
                    <a:gd name="T39" fmla="*/ 0 h 1042"/>
                    <a:gd name="T40" fmla="*/ 0 w 629"/>
                    <a:gd name="T41" fmla="*/ 0 h 1042"/>
                    <a:gd name="T42" fmla="*/ 0 w 629"/>
                    <a:gd name="T43" fmla="*/ 0 h 10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9"/>
                    <a:gd name="T67" fmla="*/ 0 h 1042"/>
                    <a:gd name="T68" fmla="*/ 629 w 629"/>
                    <a:gd name="T69" fmla="*/ 1042 h 10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9" h="1042">
                      <a:moveTo>
                        <a:pt x="65" y="10"/>
                      </a:moveTo>
                      <a:lnTo>
                        <a:pt x="629" y="1006"/>
                      </a:lnTo>
                      <a:lnTo>
                        <a:pt x="564" y="1042"/>
                      </a:lnTo>
                      <a:lnTo>
                        <a:pt x="3" y="46"/>
                      </a:lnTo>
                      <a:lnTo>
                        <a:pt x="0" y="41"/>
                      </a:lnTo>
                      <a:lnTo>
                        <a:pt x="0" y="36"/>
                      </a:lnTo>
                      <a:lnTo>
                        <a:pt x="2" y="31"/>
                      </a:lnTo>
                      <a:lnTo>
                        <a:pt x="3" y="25"/>
                      </a:lnTo>
                      <a:lnTo>
                        <a:pt x="6" y="19"/>
                      </a:lnTo>
                      <a:lnTo>
                        <a:pt x="11" y="15"/>
                      </a:lnTo>
                      <a:lnTo>
                        <a:pt x="15" y="10"/>
                      </a:lnTo>
                      <a:lnTo>
                        <a:pt x="21" y="7"/>
                      </a:lnTo>
                      <a:lnTo>
                        <a:pt x="28" y="4"/>
                      </a:lnTo>
                      <a:lnTo>
                        <a:pt x="34" y="1"/>
                      </a:lnTo>
                      <a:lnTo>
                        <a:pt x="40" y="0"/>
                      </a:lnTo>
                      <a:lnTo>
                        <a:pt x="47" y="0"/>
                      </a:lnTo>
                      <a:lnTo>
                        <a:pt x="53" y="1"/>
                      </a:lnTo>
                      <a:lnTo>
                        <a:pt x="57" y="4"/>
                      </a:lnTo>
                      <a:lnTo>
                        <a:pt x="62" y="7"/>
                      </a:lnTo>
                      <a:lnTo>
                        <a:pt x="65" y="1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50" name="Freeform 456"/>
                <p:cNvSpPr>
                  <a:spLocks/>
                </p:cNvSpPr>
                <p:nvPr/>
              </p:nvSpPr>
              <p:spPr bwMode="auto">
                <a:xfrm>
                  <a:off x="3587" y="1198"/>
                  <a:ext cx="64" cy="113"/>
                </a:xfrm>
                <a:custGeom>
                  <a:avLst/>
                  <a:gdLst>
                    <a:gd name="T0" fmla="*/ 0 w 629"/>
                    <a:gd name="T1" fmla="*/ 0 h 1042"/>
                    <a:gd name="T2" fmla="*/ 0 w 629"/>
                    <a:gd name="T3" fmla="*/ 0 h 1042"/>
                    <a:gd name="T4" fmla="*/ 0 w 629"/>
                    <a:gd name="T5" fmla="*/ 0 h 1042"/>
                    <a:gd name="T6" fmla="*/ 0 w 629"/>
                    <a:gd name="T7" fmla="*/ 0 h 1042"/>
                    <a:gd name="T8" fmla="*/ 0 w 629"/>
                    <a:gd name="T9" fmla="*/ 0 h 1042"/>
                    <a:gd name="T10" fmla="*/ 0 w 629"/>
                    <a:gd name="T11" fmla="*/ 0 h 1042"/>
                    <a:gd name="T12" fmla="*/ 0 w 629"/>
                    <a:gd name="T13" fmla="*/ 0 h 1042"/>
                    <a:gd name="T14" fmla="*/ 0 w 629"/>
                    <a:gd name="T15" fmla="*/ 0 h 1042"/>
                    <a:gd name="T16" fmla="*/ 0 w 629"/>
                    <a:gd name="T17" fmla="*/ 0 h 1042"/>
                    <a:gd name="T18" fmla="*/ 0 w 629"/>
                    <a:gd name="T19" fmla="*/ 0 h 1042"/>
                    <a:gd name="T20" fmla="*/ 0 w 629"/>
                    <a:gd name="T21" fmla="*/ 0 h 1042"/>
                    <a:gd name="T22" fmla="*/ 0 w 629"/>
                    <a:gd name="T23" fmla="*/ 0 h 1042"/>
                    <a:gd name="T24" fmla="*/ 0 w 629"/>
                    <a:gd name="T25" fmla="*/ 0 h 1042"/>
                    <a:gd name="T26" fmla="*/ 0 w 629"/>
                    <a:gd name="T27" fmla="*/ 0 h 1042"/>
                    <a:gd name="T28" fmla="*/ 0 w 629"/>
                    <a:gd name="T29" fmla="*/ 0 h 1042"/>
                    <a:gd name="T30" fmla="*/ 0 w 629"/>
                    <a:gd name="T31" fmla="*/ 0 h 1042"/>
                    <a:gd name="T32" fmla="*/ 0 w 629"/>
                    <a:gd name="T33" fmla="*/ 0 h 1042"/>
                    <a:gd name="T34" fmla="*/ 0 w 629"/>
                    <a:gd name="T35" fmla="*/ 0 h 1042"/>
                    <a:gd name="T36" fmla="*/ 0 w 629"/>
                    <a:gd name="T37" fmla="*/ 0 h 1042"/>
                    <a:gd name="T38" fmla="*/ 0 w 629"/>
                    <a:gd name="T39" fmla="*/ 0 h 1042"/>
                    <a:gd name="T40" fmla="*/ 0 w 629"/>
                    <a:gd name="T41" fmla="*/ 0 h 1042"/>
                    <a:gd name="T42" fmla="*/ 0 w 629"/>
                    <a:gd name="T43" fmla="*/ 0 h 10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29"/>
                    <a:gd name="T67" fmla="*/ 0 h 1042"/>
                    <a:gd name="T68" fmla="*/ 629 w 629"/>
                    <a:gd name="T69" fmla="*/ 1042 h 104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29" h="1042">
                      <a:moveTo>
                        <a:pt x="65" y="10"/>
                      </a:moveTo>
                      <a:lnTo>
                        <a:pt x="629" y="1006"/>
                      </a:lnTo>
                      <a:lnTo>
                        <a:pt x="564" y="1042"/>
                      </a:lnTo>
                      <a:lnTo>
                        <a:pt x="3" y="46"/>
                      </a:lnTo>
                      <a:lnTo>
                        <a:pt x="0" y="41"/>
                      </a:lnTo>
                      <a:lnTo>
                        <a:pt x="0" y="36"/>
                      </a:lnTo>
                      <a:lnTo>
                        <a:pt x="2" y="31"/>
                      </a:lnTo>
                      <a:lnTo>
                        <a:pt x="3" y="25"/>
                      </a:lnTo>
                      <a:lnTo>
                        <a:pt x="6" y="19"/>
                      </a:lnTo>
                      <a:lnTo>
                        <a:pt x="11" y="15"/>
                      </a:lnTo>
                      <a:lnTo>
                        <a:pt x="15" y="10"/>
                      </a:lnTo>
                      <a:lnTo>
                        <a:pt x="21" y="7"/>
                      </a:lnTo>
                      <a:lnTo>
                        <a:pt x="28" y="4"/>
                      </a:lnTo>
                      <a:lnTo>
                        <a:pt x="34" y="1"/>
                      </a:lnTo>
                      <a:lnTo>
                        <a:pt x="40" y="0"/>
                      </a:lnTo>
                      <a:lnTo>
                        <a:pt x="47" y="0"/>
                      </a:lnTo>
                      <a:lnTo>
                        <a:pt x="53" y="1"/>
                      </a:lnTo>
                      <a:lnTo>
                        <a:pt x="57" y="4"/>
                      </a:lnTo>
                      <a:lnTo>
                        <a:pt x="62" y="7"/>
                      </a:lnTo>
                      <a:lnTo>
                        <a:pt x="65" y="10"/>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751" name="Freeform 457"/>
                <p:cNvSpPr>
                  <a:spLocks/>
                </p:cNvSpPr>
                <p:nvPr/>
              </p:nvSpPr>
              <p:spPr bwMode="auto">
                <a:xfrm>
                  <a:off x="3784" y="1180"/>
                  <a:ext cx="65" cy="128"/>
                </a:xfrm>
                <a:custGeom>
                  <a:avLst/>
                  <a:gdLst>
                    <a:gd name="T0" fmla="*/ 0 w 643"/>
                    <a:gd name="T1" fmla="*/ 0 h 1171"/>
                    <a:gd name="T2" fmla="*/ 0 w 643"/>
                    <a:gd name="T3" fmla="*/ 0 h 1171"/>
                    <a:gd name="T4" fmla="*/ 0 w 643"/>
                    <a:gd name="T5" fmla="*/ 0 h 1171"/>
                    <a:gd name="T6" fmla="*/ 0 w 643"/>
                    <a:gd name="T7" fmla="*/ 0 h 1171"/>
                    <a:gd name="T8" fmla="*/ 0 w 643"/>
                    <a:gd name="T9" fmla="*/ 0 h 1171"/>
                    <a:gd name="T10" fmla="*/ 0 w 643"/>
                    <a:gd name="T11" fmla="*/ 0 h 1171"/>
                    <a:gd name="T12" fmla="*/ 0 w 643"/>
                    <a:gd name="T13" fmla="*/ 0 h 1171"/>
                    <a:gd name="T14" fmla="*/ 0 w 643"/>
                    <a:gd name="T15" fmla="*/ 0 h 1171"/>
                    <a:gd name="T16" fmla="*/ 0 w 643"/>
                    <a:gd name="T17" fmla="*/ 0 h 1171"/>
                    <a:gd name="T18" fmla="*/ 0 w 643"/>
                    <a:gd name="T19" fmla="*/ 0 h 1171"/>
                    <a:gd name="T20" fmla="*/ 0 w 643"/>
                    <a:gd name="T21" fmla="*/ 0 h 1171"/>
                    <a:gd name="T22" fmla="*/ 0 w 643"/>
                    <a:gd name="T23" fmla="*/ 0 h 1171"/>
                    <a:gd name="T24" fmla="*/ 0 w 643"/>
                    <a:gd name="T25" fmla="*/ 0 h 1171"/>
                    <a:gd name="T26" fmla="*/ 0 w 643"/>
                    <a:gd name="T27" fmla="*/ 0 h 1171"/>
                    <a:gd name="T28" fmla="*/ 0 w 643"/>
                    <a:gd name="T29" fmla="*/ 0 h 1171"/>
                    <a:gd name="T30" fmla="*/ 0 w 643"/>
                    <a:gd name="T31" fmla="*/ 0 h 1171"/>
                    <a:gd name="T32" fmla="*/ 0 w 643"/>
                    <a:gd name="T33" fmla="*/ 0 h 1171"/>
                    <a:gd name="T34" fmla="*/ 0 w 643"/>
                    <a:gd name="T35" fmla="*/ 0 h 1171"/>
                    <a:gd name="T36" fmla="*/ 0 w 643"/>
                    <a:gd name="T37" fmla="*/ 0 h 1171"/>
                    <a:gd name="T38" fmla="*/ 0 w 643"/>
                    <a:gd name="T39" fmla="*/ 0 h 1171"/>
                    <a:gd name="T40" fmla="*/ 0 w 643"/>
                    <a:gd name="T41" fmla="*/ 0 h 1171"/>
                    <a:gd name="T42" fmla="*/ 0 w 643"/>
                    <a:gd name="T43" fmla="*/ 0 h 1171"/>
                    <a:gd name="T44" fmla="*/ 0 w 643"/>
                    <a:gd name="T45" fmla="*/ 0 h 1171"/>
                    <a:gd name="T46" fmla="*/ 0 w 643"/>
                    <a:gd name="T47" fmla="*/ 0 h 1171"/>
                    <a:gd name="T48" fmla="*/ 0 w 643"/>
                    <a:gd name="T49" fmla="*/ 0 h 1171"/>
                    <a:gd name="T50" fmla="*/ 0 w 643"/>
                    <a:gd name="T51" fmla="*/ 0 h 1171"/>
                    <a:gd name="T52" fmla="*/ 0 w 643"/>
                    <a:gd name="T53" fmla="*/ 0 h 1171"/>
                    <a:gd name="T54" fmla="*/ 0 w 643"/>
                    <a:gd name="T55" fmla="*/ 0 h 1171"/>
                    <a:gd name="T56" fmla="*/ 0 w 643"/>
                    <a:gd name="T57" fmla="*/ 0 h 1171"/>
                    <a:gd name="T58" fmla="*/ 0 w 643"/>
                    <a:gd name="T59" fmla="*/ 0 h 1171"/>
                    <a:gd name="T60" fmla="*/ 0 w 643"/>
                    <a:gd name="T61" fmla="*/ 0 h 1171"/>
                    <a:gd name="T62" fmla="*/ 0 w 643"/>
                    <a:gd name="T63" fmla="*/ 0 h 1171"/>
                    <a:gd name="T64" fmla="*/ 0 w 643"/>
                    <a:gd name="T65" fmla="*/ 0 h 1171"/>
                    <a:gd name="T66" fmla="*/ 0 w 643"/>
                    <a:gd name="T67" fmla="*/ 0 h 1171"/>
                    <a:gd name="T68" fmla="*/ 0 w 643"/>
                    <a:gd name="T69" fmla="*/ 0 h 1171"/>
                    <a:gd name="T70" fmla="*/ 0 w 643"/>
                    <a:gd name="T71" fmla="*/ 0 h 1171"/>
                    <a:gd name="T72" fmla="*/ 0 w 643"/>
                    <a:gd name="T73" fmla="*/ 0 h 1171"/>
                    <a:gd name="T74" fmla="*/ 0 w 643"/>
                    <a:gd name="T75" fmla="*/ 0 h 11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3"/>
                    <a:gd name="T115" fmla="*/ 0 h 1171"/>
                    <a:gd name="T116" fmla="*/ 643 w 643"/>
                    <a:gd name="T117" fmla="*/ 1171 h 11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3" h="1171">
                      <a:moveTo>
                        <a:pt x="578" y="1162"/>
                      </a:move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42" y="1129"/>
                      </a:lnTo>
                      <a:lnTo>
                        <a:pt x="643" y="1133"/>
                      </a:lnTo>
                      <a:lnTo>
                        <a:pt x="643" y="1138"/>
                      </a:lnTo>
                      <a:lnTo>
                        <a:pt x="642" y="1142"/>
                      </a:lnTo>
                      <a:lnTo>
                        <a:pt x="639" y="1147"/>
                      </a:lnTo>
                      <a:lnTo>
                        <a:pt x="636" y="1152"/>
                      </a:lnTo>
                      <a:lnTo>
                        <a:pt x="632" y="1157"/>
                      </a:lnTo>
                      <a:lnTo>
                        <a:pt x="626" y="1160"/>
                      </a:lnTo>
                      <a:lnTo>
                        <a:pt x="620" y="1165"/>
                      </a:lnTo>
                      <a:lnTo>
                        <a:pt x="613" y="1167"/>
                      </a:lnTo>
                      <a:lnTo>
                        <a:pt x="607" y="1169"/>
                      </a:lnTo>
                      <a:lnTo>
                        <a:pt x="601" y="1171"/>
                      </a:lnTo>
                      <a:lnTo>
                        <a:pt x="594" y="1171"/>
                      </a:lnTo>
                      <a:lnTo>
                        <a:pt x="590" y="1169"/>
                      </a:lnTo>
                      <a:lnTo>
                        <a:pt x="584" y="1167"/>
                      </a:lnTo>
                      <a:lnTo>
                        <a:pt x="581" y="1165"/>
                      </a:lnTo>
                      <a:lnTo>
                        <a:pt x="578" y="116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52" name="Freeform 458"/>
                <p:cNvSpPr>
                  <a:spLocks/>
                </p:cNvSpPr>
                <p:nvPr/>
              </p:nvSpPr>
              <p:spPr bwMode="auto">
                <a:xfrm>
                  <a:off x="3785" y="1184"/>
                  <a:ext cx="64" cy="128"/>
                </a:xfrm>
                <a:custGeom>
                  <a:avLst/>
                  <a:gdLst>
                    <a:gd name="T0" fmla="*/ 0 w 643"/>
                    <a:gd name="T1" fmla="*/ 0 h 1171"/>
                    <a:gd name="T2" fmla="*/ 0 w 643"/>
                    <a:gd name="T3" fmla="*/ 0 h 1171"/>
                    <a:gd name="T4" fmla="*/ 0 w 643"/>
                    <a:gd name="T5" fmla="*/ 0 h 1171"/>
                    <a:gd name="T6" fmla="*/ 0 w 643"/>
                    <a:gd name="T7" fmla="*/ 0 h 1171"/>
                    <a:gd name="T8" fmla="*/ 0 w 643"/>
                    <a:gd name="T9" fmla="*/ 0 h 1171"/>
                    <a:gd name="T10" fmla="*/ 0 w 643"/>
                    <a:gd name="T11" fmla="*/ 0 h 1171"/>
                    <a:gd name="T12" fmla="*/ 0 w 643"/>
                    <a:gd name="T13" fmla="*/ 0 h 1171"/>
                    <a:gd name="T14" fmla="*/ 0 w 643"/>
                    <a:gd name="T15" fmla="*/ 0 h 1171"/>
                    <a:gd name="T16" fmla="*/ 0 w 643"/>
                    <a:gd name="T17" fmla="*/ 0 h 1171"/>
                    <a:gd name="T18" fmla="*/ 0 w 643"/>
                    <a:gd name="T19" fmla="*/ 0 h 1171"/>
                    <a:gd name="T20" fmla="*/ 0 w 643"/>
                    <a:gd name="T21" fmla="*/ 0 h 1171"/>
                    <a:gd name="T22" fmla="*/ 0 w 643"/>
                    <a:gd name="T23" fmla="*/ 0 h 1171"/>
                    <a:gd name="T24" fmla="*/ 0 w 643"/>
                    <a:gd name="T25" fmla="*/ 0 h 1171"/>
                    <a:gd name="T26" fmla="*/ 0 w 643"/>
                    <a:gd name="T27" fmla="*/ 0 h 1171"/>
                    <a:gd name="T28" fmla="*/ 0 w 643"/>
                    <a:gd name="T29" fmla="*/ 0 h 1171"/>
                    <a:gd name="T30" fmla="*/ 0 w 643"/>
                    <a:gd name="T31" fmla="*/ 0 h 1171"/>
                    <a:gd name="T32" fmla="*/ 0 w 643"/>
                    <a:gd name="T33" fmla="*/ 0 h 1171"/>
                    <a:gd name="T34" fmla="*/ 0 w 643"/>
                    <a:gd name="T35" fmla="*/ 0 h 1171"/>
                    <a:gd name="T36" fmla="*/ 0 w 643"/>
                    <a:gd name="T37" fmla="*/ 0 h 1171"/>
                    <a:gd name="T38" fmla="*/ 0 w 643"/>
                    <a:gd name="T39" fmla="*/ 0 h 1171"/>
                    <a:gd name="T40" fmla="*/ 0 w 643"/>
                    <a:gd name="T41" fmla="*/ 0 h 1171"/>
                    <a:gd name="T42" fmla="*/ 0 w 643"/>
                    <a:gd name="T43" fmla="*/ 0 h 1171"/>
                    <a:gd name="T44" fmla="*/ 0 w 643"/>
                    <a:gd name="T45" fmla="*/ 0 h 1171"/>
                    <a:gd name="T46" fmla="*/ 0 w 643"/>
                    <a:gd name="T47" fmla="*/ 0 h 1171"/>
                    <a:gd name="T48" fmla="*/ 0 w 643"/>
                    <a:gd name="T49" fmla="*/ 0 h 1171"/>
                    <a:gd name="T50" fmla="*/ 0 w 643"/>
                    <a:gd name="T51" fmla="*/ 0 h 1171"/>
                    <a:gd name="T52" fmla="*/ 0 w 643"/>
                    <a:gd name="T53" fmla="*/ 0 h 1171"/>
                    <a:gd name="T54" fmla="*/ 0 w 643"/>
                    <a:gd name="T55" fmla="*/ 0 h 1171"/>
                    <a:gd name="T56" fmla="*/ 0 w 643"/>
                    <a:gd name="T57" fmla="*/ 0 h 1171"/>
                    <a:gd name="T58" fmla="*/ 0 w 643"/>
                    <a:gd name="T59" fmla="*/ 0 h 1171"/>
                    <a:gd name="T60" fmla="*/ 0 w 643"/>
                    <a:gd name="T61" fmla="*/ 0 h 1171"/>
                    <a:gd name="T62" fmla="*/ 0 w 643"/>
                    <a:gd name="T63" fmla="*/ 0 h 1171"/>
                    <a:gd name="T64" fmla="*/ 0 w 643"/>
                    <a:gd name="T65" fmla="*/ 0 h 1171"/>
                    <a:gd name="T66" fmla="*/ 0 w 643"/>
                    <a:gd name="T67" fmla="*/ 0 h 1171"/>
                    <a:gd name="T68" fmla="*/ 0 w 643"/>
                    <a:gd name="T69" fmla="*/ 0 h 1171"/>
                    <a:gd name="T70" fmla="*/ 0 w 643"/>
                    <a:gd name="T71" fmla="*/ 0 h 1171"/>
                    <a:gd name="T72" fmla="*/ 0 w 643"/>
                    <a:gd name="T73" fmla="*/ 0 h 1171"/>
                    <a:gd name="T74" fmla="*/ 0 w 643"/>
                    <a:gd name="T75" fmla="*/ 0 h 11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43"/>
                    <a:gd name="T115" fmla="*/ 0 h 1171"/>
                    <a:gd name="T116" fmla="*/ 643 w 643"/>
                    <a:gd name="T117" fmla="*/ 1171 h 11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43" h="1171">
                      <a:moveTo>
                        <a:pt x="578" y="1162"/>
                      </a:move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42" y="1129"/>
                      </a:lnTo>
                      <a:lnTo>
                        <a:pt x="643" y="1133"/>
                      </a:lnTo>
                      <a:lnTo>
                        <a:pt x="643" y="1138"/>
                      </a:lnTo>
                      <a:lnTo>
                        <a:pt x="642" y="1142"/>
                      </a:lnTo>
                      <a:lnTo>
                        <a:pt x="639" y="1147"/>
                      </a:lnTo>
                      <a:lnTo>
                        <a:pt x="636" y="1152"/>
                      </a:lnTo>
                      <a:lnTo>
                        <a:pt x="632" y="1157"/>
                      </a:lnTo>
                      <a:lnTo>
                        <a:pt x="626" y="1160"/>
                      </a:lnTo>
                      <a:lnTo>
                        <a:pt x="620" y="1165"/>
                      </a:lnTo>
                      <a:lnTo>
                        <a:pt x="613" y="1167"/>
                      </a:lnTo>
                      <a:lnTo>
                        <a:pt x="607" y="1169"/>
                      </a:lnTo>
                      <a:lnTo>
                        <a:pt x="601" y="1171"/>
                      </a:lnTo>
                      <a:lnTo>
                        <a:pt x="594" y="1171"/>
                      </a:lnTo>
                      <a:lnTo>
                        <a:pt x="590" y="1169"/>
                      </a:lnTo>
                      <a:lnTo>
                        <a:pt x="584" y="1167"/>
                      </a:lnTo>
                      <a:lnTo>
                        <a:pt x="581" y="1165"/>
                      </a:lnTo>
                      <a:lnTo>
                        <a:pt x="578" y="116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53" name="Freeform 459"/>
                <p:cNvSpPr>
                  <a:spLocks/>
                </p:cNvSpPr>
                <p:nvPr/>
              </p:nvSpPr>
              <p:spPr bwMode="auto">
                <a:xfrm>
                  <a:off x="3784" y="1180"/>
                  <a:ext cx="7" cy="6"/>
                </a:xfrm>
                <a:custGeom>
                  <a:avLst/>
                  <a:gdLst>
                    <a:gd name="T0" fmla="*/ 0 w 68"/>
                    <a:gd name="T1" fmla="*/ 0 h 50"/>
                    <a:gd name="T2" fmla="*/ 0 w 68"/>
                    <a:gd name="T3" fmla="*/ 0 h 50"/>
                    <a:gd name="T4" fmla="*/ 0 w 68"/>
                    <a:gd name="T5" fmla="*/ 0 h 50"/>
                    <a:gd name="T6" fmla="*/ 0 w 68"/>
                    <a:gd name="T7" fmla="*/ 0 h 50"/>
                    <a:gd name="T8" fmla="*/ 0 w 68"/>
                    <a:gd name="T9" fmla="*/ 0 h 50"/>
                    <a:gd name="T10" fmla="*/ 0 w 68"/>
                    <a:gd name="T11" fmla="*/ 0 h 50"/>
                    <a:gd name="T12" fmla="*/ 0 w 68"/>
                    <a:gd name="T13" fmla="*/ 0 h 50"/>
                    <a:gd name="T14" fmla="*/ 0 w 68"/>
                    <a:gd name="T15" fmla="*/ 0 h 50"/>
                    <a:gd name="T16" fmla="*/ 0 w 68"/>
                    <a:gd name="T17" fmla="*/ 0 h 50"/>
                    <a:gd name="T18" fmla="*/ 0 w 68"/>
                    <a:gd name="T19" fmla="*/ 0 h 50"/>
                    <a:gd name="T20" fmla="*/ 0 w 68"/>
                    <a:gd name="T21" fmla="*/ 0 h 50"/>
                    <a:gd name="T22" fmla="*/ 0 w 68"/>
                    <a:gd name="T23" fmla="*/ 0 h 50"/>
                    <a:gd name="T24" fmla="*/ 0 w 68"/>
                    <a:gd name="T25" fmla="*/ 0 h 50"/>
                    <a:gd name="T26" fmla="*/ 0 w 68"/>
                    <a:gd name="T27" fmla="*/ 0 h 50"/>
                    <a:gd name="T28" fmla="*/ 0 w 68"/>
                    <a:gd name="T29" fmla="*/ 0 h 50"/>
                    <a:gd name="T30" fmla="*/ 0 w 68"/>
                    <a:gd name="T31" fmla="*/ 0 h 50"/>
                    <a:gd name="T32" fmla="*/ 0 w 68"/>
                    <a:gd name="T33" fmla="*/ 0 h 50"/>
                    <a:gd name="T34" fmla="*/ 0 w 68"/>
                    <a:gd name="T35" fmla="*/ 0 h 50"/>
                    <a:gd name="T36" fmla="*/ 0 w 68"/>
                    <a:gd name="T37" fmla="*/ 0 h 50"/>
                    <a:gd name="T38" fmla="*/ 0 w 68"/>
                    <a:gd name="T39" fmla="*/ 0 h 50"/>
                    <a:gd name="T40" fmla="*/ 0 w 68"/>
                    <a:gd name="T41" fmla="*/ 0 h 50"/>
                    <a:gd name="T42" fmla="*/ 0 w 68"/>
                    <a:gd name="T43" fmla="*/ 0 h 50"/>
                    <a:gd name="T44" fmla="*/ 0 w 68"/>
                    <a:gd name="T45" fmla="*/ 0 h 50"/>
                    <a:gd name="T46" fmla="*/ 0 w 68"/>
                    <a:gd name="T47" fmla="*/ 0 h 50"/>
                    <a:gd name="T48" fmla="*/ 0 w 68"/>
                    <a:gd name="T49" fmla="*/ 0 h 50"/>
                    <a:gd name="T50" fmla="*/ 0 w 68"/>
                    <a:gd name="T51" fmla="*/ 0 h 50"/>
                    <a:gd name="T52" fmla="*/ 0 w 68"/>
                    <a:gd name="T53" fmla="*/ 0 h 50"/>
                    <a:gd name="T54" fmla="*/ 0 w 68"/>
                    <a:gd name="T55" fmla="*/ 0 h 50"/>
                    <a:gd name="T56" fmla="*/ 0 w 68"/>
                    <a:gd name="T57" fmla="*/ 0 h 50"/>
                    <a:gd name="T58" fmla="*/ 0 w 68"/>
                    <a:gd name="T59" fmla="*/ 0 h 50"/>
                    <a:gd name="T60" fmla="*/ 0 w 68"/>
                    <a:gd name="T61" fmla="*/ 0 h 50"/>
                    <a:gd name="T62" fmla="*/ 0 w 68"/>
                    <a:gd name="T63" fmla="*/ 0 h 50"/>
                    <a:gd name="T64" fmla="*/ 0 w 68"/>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0"/>
                    <a:gd name="T101" fmla="*/ 68 w 68"/>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0">
                      <a:moveTo>
                        <a:pt x="44" y="45"/>
                      </a:moveTo>
                      <a:lnTo>
                        <a:pt x="37" y="47"/>
                      </a:lnTo>
                      <a:lnTo>
                        <a:pt x="31" y="49"/>
                      </a:lnTo>
                      <a:lnTo>
                        <a:pt x="24" y="50"/>
                      </a:lnTo>
                      <a:lnTo>
                        <a:pt x="18" y="50"/>
                      </a:lnTo>
                      <a:lnTo>
                        <a:pt x="12" y="50"/>
                      </a:lnTo>
                      <a:lnTo>
                        <a:pt x="8" y="48"/>
                      </a:lnTo>
                      <a:lnTo>
                        <a:pt x="5" y="46"/>
                      </a:ln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8" y="13"/>
                      </a:lnTo>
                      <a:lnTo>
                        <a:pt x="68" y="17"/>
                      </a:lnTo>
                      <a:lnTo>
                        <a:pt x="67" y="22"/>
                      </a:lnTo>
                      <a:lnTo>
                        <a:pt x="65" y="27"/>
                      </a:lnTo>
                      <a:lnTo>
                        <a:pt x="61" y="32"/>
                      </a:lnTo>
                      <a:lnTo>
                        <a:pt x="56" y="37"/>
                      </a:lnTo>
                      <a:lnTo>
                        <a:pt x="50" y="41"/>
                      </a:lnTo>
                      <a:lnTo>
                        <a:pt x="44" y="4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54" name="Freeform 460"/>
                <p:cNvSpPr>
                  <a:spLocks/>
                </p:cNvSpPr>
                <p:nvPr/>
              </p:nvSpPr>
              <p:spPr bwMode="auto">
                <a:xfrm>
                  <a:off x="3784" y="1180"/>
                  <a:ext cx="7" cy="6"/>
                </a:xfrm>
                <a:custGeom>
                  <a:avLst/>
                  <a:gdLst>
                    <a:gd name="T0" fmla="*/ 0 w 68"/>
                    <a:gd name="T1" fmla="*/ 0 h 50"/>
                    <a:gd name="T2" fmla="*/ 0 w 68"/>
                    <a:gd name="T3" fmla="*/ 0 h 50"/>
                    <a:gd name="T4" fmla="*/ 0 w 68"/>
                    <a:gd name="T5" fmla="*/ 0 h 50"/>
                    <a:gd name="T6" fmla="*/ 0 w 68"/>
                    <a:gd name="T7" fmla="*/ 0 h 50"/>
                    <a:gd name="T8" fmla="*/ 0 w 68"/>
                    <a:gd name="T9" fmla="*/ 0 h 50"/>
                    <a:gd name="T10" fmla="*/ 0 w 68"/>
                    <a:gd name="T11" fmla="*/ 0 h 50"/>
                    <a:gd name="T12" fmla="*/ 0 w 68"/>
                    <a:gd name="T13" fmla="*/ 0 h 50"/>
                    <a:gd name="T14" fmla="*/ 0 w 68"/>
                    <a:gd name="T15" fmla="*/ 0 h 50"/>
                    <a:gd name="T16" fmla="*/ 0 w 68"/>
                    <a:gd name="T17" fmla="*/ 0 h 50"/>
                    <a:gd name="T18" fmla="*/ 0 w 68"/>
                    <a:gd name="T19" fmla="*/ 0 h 50"/>
                    <a:gd name="T20" fmla="*/ 0 w 68"/>
                    <a:gd name="T21" fmla="*/ 0 h 50"/>
                    <a:gd name="T22" fmla="*/ 0 w 68"/>
                    <a:gd name="T23" fmla="*/ 0 h 50"/>
                    <a:gd name="T24" fmla="*/ 0 w 68"/>
                    <a:gd name="T25" fmla="*/ 0 h 50"/>
                    <a:gd name="T26" fmla="*/ 0 w 68"/>
                    <a:gd name="T27" fmla="*/ 0 h 50"/>
                    <a:gd name="T28" fmla="*/ 0 w 68"/>
                    <a:gd name="T29" fmla="*/ 0 h 50"/>
                    <a:gd name="T30" fmla="*/ 0 w 68"/>
                    <a:gd name="T31" fmla="*/ 0 h 50"/>
                    <a:gd name="T32" fmla="*/ 0 w 68"/>
                    <a:gd name="T33" fmla="*/ 0 h 50"/>
                    <a:gd name="T34" fmla="*/ 0 w 68"/>
                    <a:gd name="T35" fmla="*/ 0 h 50"/>
                    <a:gd name="T36" fmla="*/ 0 w 68"/>
                    <a:gd name="T37" fmla="*/ 0 h 50"/>
                    <a:gd name="T38" fmla="*/ 0 w 68"/>
                    <a:gd name="T39" fmla="*/ 0 h 50"/>
                    <a:gd name="T40" fmla="*/ 0 w 68"/>
                    <a:gd name="T41" fmla="*/ 0 h 50"/>
                    <a:gd name="T42" fmla="*/ 0 w 68"/>
                    <a:gd name="T43" fmla="*/ 0 h 50"/>
                    <a:gd name="T44" fmla="*/ 0 w 68"/>
                    <a:gd name="T45" fmla="*/ 0 h 50"/>
                    <a:gd name="T46" fmla="*/ 0 w 68"/>
                    <a:gd name="T47" fmla="*/ 0 h 50"/>
                    <a:gd name="T48" fmla="*/ 0 w 68"/>
                    <a:gd name="T49" fmla="*/ 0 h 50"/>
                    <a:gd name="T50" fmla="*/ 0 w 68"/>
                    <a:gd name="T51" fmla="*/ 0 h 50"/>
                    <a:gd name="T52" fmla="*/ 0 w 68"/>
                    <a:gd name="T53" fmla="*/ 0 h 50"/>
                    <a:gd name="T54" fmla="*/ 0 w 68"/>
                    <a:gd name="T55" fmla="*/ 0 h 50"/>
                    <a:gd name="T56" fmla="*/ 0 w 68"/>
                    <a:gd name="T57" fmla="*/ 0 h 50"/>
                    <a:gd name="T58" fmla="*/ 0 w 68"/>
                    <a:gd name="T59" fmla="*/ 0 h 50"/>
                    <a:gd name="T60" fmla="*/ 0 w 68"/>
                    <a:gd name="T61" fmla="*/ 0 h 50"/>
                    <a:gd name="T62" fmla="*/ 0 w 68"/>
                    <a:gd name="T63" fmla="*/ 0 h 50"/>
                    <a:gd name="T64" fmla="*/ 0 w 68"/>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0"/>
                    <a:gd name="T101" fmla="*/ 68 w 68"/>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0">
                      <a:moveTo>
                        <a:pt x="44" y="45"/>
                      </a:moveTo>
                      <a:lnTo>
                        <a:pt x="37" y="47"/>
                      </a:lnTo>
                      <a:lnTo>
                        <a:pt x="31" y="49"/>
                      </a:lnTo>
                      <a:lnTo>
                        <a:pt x="24" y="50"/>
                      </a:lnTo>
                      <a:lnTo>
                        <a:pt x="18" y="50"/>
                      </a:lnTo>
                      <a:lnTo>
                        <a:pt x="12" y="50"/>
                      </a:lnTo>
                      <a:lnTo>
                        <a:pt x="8" y="48"/>
                      </a:lnTo>
                      <a:lnTo>
                        <a:pt x="5" y="46"/>
                      </a:lnTo>
                      <a:lnTo>
                        <a:pt x="1" y="42"/>
                      </a:lnTo>
                      <a:lnTo>
                        <a:pt x="0" y="39"/>
                      </a:lnTo>
                      <a:lnTo>
                        <a:pt x="0" y="34"/>
                      </a:lnTo>
                      <a:lnTo>
                        <a:pt x="1" y="29"/>
                      </a:lnTo>
                      <a:lnTo>
                        <a:pt x="5" y="24"/>
                      </a:lnTo>
                      <a:lnTo>
                        <a:pt x="8" y="20"/>
                      </a:lnTo>
                      <a:lnTo>
                        <a:pt x="12" y="15"/>
                      </a:lnTo>
                      <a:lnTo>
                        <a:pt x="18" y="11"/>
                      </a:lnTo>
                      <a:lnTo>
                        <a:pt x="25" y="7"/>
                      </a:lnTo>
                      <a:lnTo>
                        <a:pt x="32" y="4"/>
                      </a:lnTo>
                      <a:lnTo>
                        <a:pt x="39" y="2"/>
                      </a:lnTo>
                      <a:lnTo>
                        <a:pt x="44" y="0"/>
                      </a:lnTo>
                      <a:lnTo>
                        <a:pt x="51" y="0"/>
                      </a:lnTo>
                      <a:lnTo>
                        <a:pt x="57" y="2"/>
                      </a:lnTo>
                      <a:lnTo>
                        <a:pt x="61" y="3"/>
                      </a:lnTo>
                      <a:lnTo>
                        <a:pt x="65" y="5"/>
                      </a:lnTo>
                      <a:lnTo>
                        <a:pt x="67" y="8"/>
                      </a:lnTo>
                      <a:lnTo>
                        <a:pt x="68" y="13"/>
                      </a:lnTo>
                      <a:lnTo>
                        <a:pt x="68" y="17"/>
                      </a:lnTo>
                      <a:lnTo>
                        <a:pt x="67" y="22"/>
                      </a:lnTo>
                      <a:lnTo>
                        <a:pt x="65" y="27"/>
                      </a:lnTo>
                      <a:lnTo>
                        <a:pt x="61" y="32"/>
                      </a:lnTo>
                      <a:lnTo>
                        <a:pt x="56" y="37"/>
                      </a:lnTo>
                      <a:lnTo>
                        <a:pt x="50" y="41"/>
                      </a:lnTo>
                      <a:lnTo>
                        <a:pt x="44" y="4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55" name="Freeform 461"/>
                <p:cNvSpPr>
                  <a:spLocks/>
                </p:cNvSpPr>
                <p:nvPr/>
              </p:nvSpPr>
              <p:spPr bwMode="auto">
                <a:xfrm>
                  <a:off x="3862" y="1340"/>
                  <a:ext cx="73" cy="119"/>
                </a:xfrm>
                <a:custGeom>
                  <a:avLst/>
                  <a:gdLst>
                    <a:gd name="T0" fmla="*/ 0 w 721"/>
                    <a:gd name="T1" fmla="*/ 0 h 1093"/>
                    <a:gd name="T2" fmla="*/ 0 w 721"/>
                    <a:gd name="T3" fmla="*/ 0 h 1093"/>
                    <a:gd name="T4" fmla="*/ 0 w 721"/>
                    <a:gd name="T5" fmla="*/ 0 h 1093"/>
                    <a:gd name="T6" fmla="*/ 0 w 721"/>
                    <a:gd name="T7" fmla="*/ 0 h 1093"/>
                    <a:gd name="T8" fmla="*/ 0 w 721"/>
                    <a:gd name="T9" fmla="*/ 0 h 1093"/>
                    <a:gd name="T10" fmla="*/ 0 w 721"/>
                    <a:gd name="T11" fmla="*/ 0 h 1093"/>
                    <a:gd name="T12" fmla="*/ 0 w 721"/>
                    <a:gd name="T13" fmla="*/ 0 h 1093"/>
                    <a:gd name="T14" fmla="*/ 0 w 721"/>
                    <a:gd name="T15" fmla="*/ 0 h 1093"/>
                    <a:gd name="T16" fmla="*/ 0 w 721"/>
                    <a:gd name="T17" fmla="*/ 0 h 1093"/>
                    <a:gd name="T18" fmla="*/ 0 w 721"/>
                    <a:gd name="T19" fmla="*/ 0 h 1093"/>
                    <a:gd name="T20" fmla="*/ 0 w 721"/>
                    <a:gd name="T21" fmla="*/ 0 h 1093"/>
                    <a:gd name="T22" fmla="*/ 0 w 721"/>
                    <a:gd name="T23" fmla="*/ 0 h 1093"/>
                    <a:gd name="T24" fmla="*/ 0 w 721"/>
                    <a:gd name="T25" fmla="*/ 0 h 1093"/>
                    <a:gd name="T26" fmla="*/ 0 w 721"/>
                    <a:gd name="T27" fmla="*/ 0 h 1093"/>
                    <a:gd name="T28" fmla="*/ 0 w 721"/>
                    <a:gd name="T29" fmla="*/ 0 h 1093"/>
                    <a:gd name="T30" fmla="*/ 0 w 721"/>
                    <a:gd name="T31" fmla="*/ 0 h 1093"/>
                    <a:gd name="T32" fmla="*/ 0 w 721"/>
                    <a:gd name="T33" fmla="*/ 0 h 1093"/>
                    <a:gd name="T34" fmla="*/ 0 w 721"/>
                    <a:gd name="T35" fmla="*/ 0 h 1093"/>
                    <a:gd name="T36" fmla="*/ 0 w 721"/>
                    <a:gd name="T37" fmla="*/ 0 h 1093"/>
                    <a:gd name="T38" fmla="*/ 0 w 721"/>
                    <a:gd name="T39" fmla="*/ 0 h 1093"/>
                    <a:gd name="T40" fmla="*/ 0 w 721"/>
                    <a:gd name="T41" fmla="*/ 0 h 1093"/>
                    <a:gd name="T42" fmla="*/ 0 w 721"/>
                    <a:gd name="T43" fmla="*/ 0 h 1093"/>
                    <a:gd name="T44" fmla="*/ 0 w 721"/>
                    <a:gd name="T45" fmla="*/ 0 h 1093"/>
                    <a:gd name="T46" fmla="*/ 0 w 721"/>
                    <a:gd name="T47" fmla="*/ 0 h 1093"/>
                    <a:gd name="T48" fmla="*/ 0 w 721"/>
                    <a:gd name="T49" fmla="*/ 0 h 1093"/>
                    <a:gd name="T50" fmla="*/ 0 w 721"/>
                    <a:gd name="T51" fmla="*/ 0 h 1093"/>
                    <a:gd name="T52" fmla="*/ 0 w 721"/>
                    <a:gd name="T53" fmla="*/ 0 h 1093"/>
                    <a:gd name="T54" fmla="*/ 0 w 721"/>
                    <a:gd name="T55" fmla="*/ 0 h 1093"/>
                    <a:gd name="T56" fmla="*/ 0 w 721"/>
                    <a:gd name="T57" fmla="*/ 0 h 1093"/>
                    <a:gd name="T58" fmla="*/ 0 w 721"/>
                    <a:gd name="T59" fmla="*/ 0 h 1093"/>
                    <a:gd name="T60" fmla="*/ 0 w 721"/>
                    <a:gd name="T61" fmla="*/ 0 h 1093"/>
                    <a:gd name="T62" fmla="*/ 0 w 721"/>
                    <a:gd name="T63" fmla="*/ 0 h 1093"/>
                    <a:gd name="T64" fmla="*/ 0 w 721"/>
                    <a:gd name="T65" fmla="*/ 0 h 1093"/>
                    <a:gd name="T66" fmla="*/ 0 w 721"/>
                    <a:gd name="T67" fmla="*/ 0 h 1093"/>
                    <a:gd name="T68" fmla="*/ 0 w 721"/>
                    <a:gd name="T69" fmla="*/ 0 h 1093"/>
                    <a:gd name="T70" fmla="*/ 0 w 721"/>
                    <a:gd name="T71" fmla="*/ 0 h 1093"/>
                    <a:gd name="T72" fmla="*/ 0 w 721"/>
                    <a:gd name="T73" fmla="*/ 0 h 1093"/>
                    <a:gd name="T74" fmla="*/ 0 w 721"/>
                    <a:gd name="T75" fmla="*/ 0 h 10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1"/>
                    <a:gd name="T115" fmla="*/ 0 h 1093"/>
                    <a:gd name="T116" fmla="*/ 721 w 721"/>
                    <a:gd name="T117" fmla="*/ 1093 h 10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1" h="1093">
                      <a:moveTo>
                        <a:pt x="63" y="8"/>
                      </a:moveTo>
                      <a:lnTo>
                        <a:pt x="719" y="1047"/>
                      </a:lnTo>
                      <a:lnTo>
                        <a:pt x="720" y="1051"/>
                      </a:lnTo>
                      <a:lnTo>
                        <a:pt x="721" y="1056"/>
                      </a:lnTo>
                      <a:lnTo>
                        <a:pt x="720" y="1060"/>
                      </a:lnTo>
                      <a:lnTo>
                        <a:pt x="718" y="1066"/>
                      </a:lnTo>
                      <a:lnTo>
                        <a:pt x="715" y="1070"/>
                      </a:lnTo>
                      <a:lnTo>
                        <a:pt x="710" y="1076"/>
                      </a:lnTo>
                      <a:lnTo>
                        <a:pt x="706" y="1081"/>
                      </a:lnTo>
                      <a:lnTo>
                        <a:pt x="700" y="1085"/>
                      </a:lnTo>
                      <a:lnTo>
                        <a:pt x="693" y="1089"/>
                      </a:lnTo>
                      <a:lnTo>
                        <a:pt x="686" y="1091"/>
                      </a:lnTo>
                      <a:lnTo>
                        <a:pt x="681" y="1093"/>
                      </a:lnTo>
                      <a:lnTo>
                        <a:pt x="674" y="1093"/>
                      </a:lnTo>
                      <a:lnTo>
                        <a:pt x="668" y="1093"/>
                      </a:lnTo>
                      <a:lnTo>
                        <a:pt x="664" y="1092"/>
                      </a:lnTo>
                      <a:lnTo>
                        <a:pt x="659" y="1090"/>
                      </a:lnTo>
                      <a:lnTo>
                        <a:pt x="657" y="1086"/>
                      </a:lnTo>
                      <a:lnTo>
                        <a:pt x="3" y="45"/>
                      </a:lnTo>
                      <a:lnTo>
                        <a:pt x="0" y="41"/>
                      </a:lnTo>
                      <a:lnTo>
                        <a:pt x="0" y="36"/>
                      </a:lnTo>
                      <a:lnTo>
                        <a:pt x="1" y="32"/>
                      </a:lnTo>
                      <a:lnTo>
                        <a:pt x="3" y="26"/>
                      </a:lnTo>
                      <a:lnTo>
                        <a:pt x="6" y="22"/>
                      </a:lnTo>
                      <a:lnTo>
                        <a:pt x="10" y="16"/>
                      </a:lnTo>
                      <a:lnTo>
                        <a:pt x="15" y="11"/>
                      </a:lnTo>
                      <a:lnTo>
                        <a:pt x="21" y="8"/>
                      </a:lnTo>
                      <a:lnTo>
                        <a:pt x="26" y="5"/>
                      </a:lnTo>
                      <a:lnTo>
                        <a:pt x="33" y="1"/>
                      </a:lnTo>
                      <a:lnTo>
                        <a:pt x="39" y="0"/>
                      </a:lnTo>
                      <a:lnTo>
                        <a:pt x="46" y="0"/>
                      </a:lnTo>
                      <a:lnTo>
                        <a:pt x="51" y="0"/>
                      </a:lnTo>
                      <a:lnTo>
                        <a:pt x="56" y="1"/>
                      </a:lnTo>
                      <a:lnTo>
                        <a:pt x="59" y="5"/>
                      </a:lnTo>
                      <a:lnTo>
                        <a:pt x="63" y="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56" name="Freeform 462"/>
                <p:cNvSpPr>
                  <a:spLocks/>
                </p:cNvSpPr>
                <p:nvPr/>
              </p:nvSpPr>
              <p:spPr bwMode="auto">
                <a:xfrm>
                  <a:off x="3862" y="1340"/>
                  <a:ext cx="73" cy="119"/>
                </a:xfrm>
                <a:custGeom>
                  <a:avLst/>
                  <a:gdLst>
                    <a:gd name="T0" fmla="*/ 0 w 721"/>
                    <a:gd name="T1" fmla="*/ 0 h 1093"/>
                    <a:gd name="T2" fmla="*/ 0 w 721"/>
                    <a:gd name="T3" fmla="*/ 0 h 1093"/>
                    <a:gd name="T4" fmla="*/ 0 w 721"/>
                    <a:gd name="T5" fmla="*/ 0 h 1093"/>
                    <a:gd name="T6" fmla="*/ 0 w 721"/>
                    <a:gd name="T7" fmla="*/ 0 h 1093"/>
                    <a:gd name="T8" fmla="*/ 0 w 721"/>
                    <a:gd name="T9" fmla="*/ 0 h 1093"/>
                    <a:gd name="T10" fmla="*/ 0 w 721"/>
                    <a:gd name="T11" fmla="*/ 0 h 1093"/>
                    <a:gd name="T12" fmla="*/ 0 w 721"/>
                    <a:gd name="T13" fmla="*/ 0 h 1093"/>
                    <a:gd name="T14" fmla="*/ 0 w 721"/>
                    <a:gd name="T15" fmla="*/ 0 h 1093"/>
                    <a:gd name="T16" fmla="*/ 0 w 721"/>
                    <a:gd name="T17" fmla="*/ 0 h 1093"/>
                    <a:gd name="T18" fmla="*/ 0 w 721"/>
                    <a:gd name="T19" fmla="*/ 0 h 1093"/>
                    <a:gd name="T20" fmla="*/ 0 w 721"/>
                    <a:gd name="T21" fmla="*/ 0 h 1093"/>
                    <a:gd name="T22" fmla="*/ 0 w 721"/>
                    <a:gd name="T23" fmla="*/ 0 h 1093"/>
                    <a:gd name="T24" fmla="*/ 0 w 721"/>
                    <a:gd name="T25" fmla="*/ 0 h 1093"/>
                    <a:gd name="T26" fmla="*/ 0 w 721"/>
                    <a:gd name="T27" fmla="*/ 0 h 1093"/>
                    <a:gd name="T28" fmla="*/ 0 w 721"/>
                    <a:gd name="T29" fmla="*/ 0 h 1093"/>
                    <a:gd name="T30" fmla="*/ 0 w 721"/>
                    <a:gd name="T31" fmla="*/ 0 h 1093"/>
                    <a:gd name="T32" fmla="*/ 0 w 721"/>
                    <a:gd name="T33" fmla="*/ 0 h 1093"/>
                    <a:gd name="T34" fmla="*/ 0 w 721"/>
                    <a:gd name="T35" fmla="*/ 0 h 1093"/>
                    <a:gd name="T36" fmla="*/ 0 w 721"/>
                    <a:gd name="T37" fmla="*/ 0 h 1093"/>
                    <a:gd name="T38" fmla="*/ 0 w 721"/>
                    <a:gd name="T39" fmla="*/ 0 h 1093"/>
                    <a:gd name="T40" fmla="*/ 0 w 721"/>
                    <a:gd name="T41" fmla="*/ 0 h 1093"/>
                    <a:gd name="T42" fmla="*/ 0 w 721"/>
                    <a:gd name="T43" fmla="*/ 0 h 1093"/>
                    <a:gd name="T44" fmla="*/ 0 w 721"/>
                    <a:gd name="T45" fmla="*/ 0 h 1093"/>
                    <a:gd name="T46" fmla="*/ 0 w 721"/>
                    <a:gd name="T47" fmla="*/ 0 h 1093"/>
                    <a:gd name="T48" fmla="*/ 0 w 721"/>
                    <a:gd name="T49" fmla="*/ 0 h 1093"/>
                    <a:gd name="T50" fmla="*/ 0 w 721"/>
                    <a:gd name="T51" fmla="*/ 0 h 1093"/>
                    <a:gd name="T52" fmla="*/ 0 w 721"/>
                    <a:gd name="T53" fmla="*/ 0 h 1093"/>
                    <a:gd name="T54" fmla="*/ 0 w 721"/>
                    <a:gd name="T55" fmla="*/ 0 h 1093"/>
                    <a:gd name="T56" fmla="*/ 0 w 721"/>
                    <a:gd name="T57" fmla="*/ 0 h 1093"/>
                    <a:gd name="T58" fmla="*/ 0 w 721"/>
                    <a:gd name="T59" fmla="*/ 0 h 1093"/>
                    <a:gd name="T60" fmla="*/ 0 w 721"/>
                    <a:gd name="T61" fmla="*/ 0 h 1093"/>
                    <a:gd name="T62" fmla="*/ 0 w 721"/>
                    <a:gd name="T63" fmla="*/ 0 h 1093"/>
                    <a:gd name="T64" fmla="*/ 0 w 721"/>
                    <a:gd name="T65" fmla="*/ 0 h 1093"/>
                    <a:gd name="T66" fmla="*/ 0 w 721"/>
                    <a:gd name="T67" fmla="*/ 0 h 1093"/>
                    <a:gd name="T68" fmla="*/ 0 w 721"/>
                    <a:gd name="T69" fmla="*/ 0 h 1093"/>
                    <a:gd name="T70" fmla="*/ 0 w 721"/>
                    <a:gd name="T71" fmla="*/ 0 h 1093"/>
                    <a:gd name="T72" fmla="*/ 0 w 721"/>
                    <a:gd name="T73" fmla="*/ 0 h 1093"/>
                    <a:gd name="T74" fmla="*/ 0 w 721"/>
                    <a:gd name="T75" fmla="*/ 0 h 10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21"/>
                    <a:gd name="T115" fmla="*/ 0 h 1093"/>
                    <a:gd name="T116" fmla="*/ 721 w 721"/>
                    <a:gd name="T117" fmla="*/ 1093 h 10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21" h="1093">
                      <a:moveTo>
                        <a:pt x="63" y="8"/>
                      </a:moveTo>
                      <a:lnTo>
                        <a:pt x="719" y="1047"/>
                      </a:lnTo>
                      <a:lnTo>
                        <a:pt x="720" y="1051"/>
                      </a:lnTo>
                      <a:lnTo>
                        <a:pt x="721" y="1056"/>
                      </a:lnTo>
                      <a:lnTo>
                        <a:pt x="720" y="1060"/>
                      </a:lnTo>
                      <a:lnTo>
                        <a:pt x="718" y="1066"/>
                      </a:lnTo>
                      <a:lnTo>
                        <a:pt x="715" y="1070"/>
                      </a:lnTo>
                      <a:lnTo>
                        <a:pt x="710" y="1076"/>
                      </a:lnTo>
                      <a:lnTo>
                        <a:pt x="706" y="1081"/>
                      </a:lnTo>
                      <a:lnTo>
                        <a:pt x="700" y="1085"/>
                      </a:lnTo>
                      <a:lnTo>
                        <a:pt x="693" y="1089"/>
                      </a:lnTo>
                      <a:lnTo>
                        <a:pt x="686" y="1091"/>
                      </a:lnTo>
                      <a:lnTo>
                        <a:pt x="681" y="1093"/>
                      </a:lnTo>
                      <a:lnTo>
                        <a:pt x="674" y="1093"/>
                      </a:lnTo>
                      <a:lnTo>
                        <a:pt x="668" y="1093"/>
                      </a:lnTo>
                      <a:lnTo>
                        <a:pt x="664" y="1092"/>
                      </a:lnTo>
                      <a:lnTo>
                        <a:pt x="659" y="1090"/>
                      </a:lnTo>
                      <a:lnTo>
                        <a:pt x="657" y="1086"/>
                      </a:lnTo>
                      <a:lnTo>
                        <a:pt x="3" y="45"/>
                      </a:lnTo>
                      <a:lnTo>
                        <a:pt x="0" y="41"/>
                      </a:lnTo>
                      <a:lnTo>
                        <a:pt x="0" y="36"/>
                      </a:lnTo>
                      <a:lnTo>
                        <a:pt x="1" y="32"/>
                      </a:lnTo>
                      <a:lnTo>
                        <a:pt x="3" y="26"/>
                      </a:lnTo>
                      <a:lnTo>
                        <a:pt x="6" y="22"/>
                      </a:lnTo>
                      <a:lnTo>
                        <a:pt x="10" y="16"/>
                      </a:lnTo>
                      <a:lnTo>
                        <a:pt x="15" y="11"/>
                      </a:lnTo>
                      <a:lnTo>
                        <a:pt x="21" y="8"/>
                      </a:lnTo>
                      <a:lnTo>
                        <a:pt x="26" y="5"/>
                      </a:lnTo>
                      <a:lnTo>
                        <a:pt x="33" y="1"/>
                      </a:lnTo>
                      <a:lnTo>
                        <a:pt x="39" y="0"/>
                      </a:lnTo>
                      <a:lnTo>
                        <a:pt x="46" y="0"/>
                      </a:lnTo>
                      <a:lnTo>
                        <a:pt x="51" y="0"/>
                      </a:lnTo>
                      <a:lnTo>
                        <a:pt x="56" y="1"/>
                      </a:lnTo>
                      <a:lnTo>
                        <a:pt x="59" y="5"/>
                      </a:lnTo>
                      <a:lnTo>
                        <a:pt x="63"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57" name="Freeform 463"/>
                <p:cNvSpPr>
                  <a:spLocks/>
                </p:cNvSpPr>
                <p:nvPr/>
              </p:nvSpPr>
              <p:spPr bwMode="auto">
                <a:xfrm>
                  <a:off x="3928" y="1453"/>
                  <a:ext cx="7" cy="6"/>
                </a:xfrm>
                <a:custGeom>
                  <a:avLst/>
                  <a:gdLst>
                    <a:gd name="T0" fmla="*/ 0 w 67"/>
                    <a:gd name="T1" fmla="*/ 0 h 54"/>
                    <a:gd name="T2" fmla="*/ 0 w 67"/>
                    <a:gd name="T3" fmla="*/ 0 h 54"/>
                    <a:gd name="T4" fmla="*/ 0 w 67"/>
                    <a:gd name="T5" fmla="*/ 0 h 54"/>
                    <a:gd name="T6" fmla="*/ 0 w 67"/>
                    <a:gd name="T7" fmla="*/ 0 h 54"/>
                    <a:gd name="T8" fmla="*/ 0 w 67"/>
                    <a:gd name="T9" fmla="*/ 0 h 54"/>
                    <a:gd name="T10" fmla="*/ 0 w 67"/>
                    <a:gd name="T11" fmla="*/ 0 h 54"/>
                    <a:gd name="T12" fmla="*/ 0 w 67"/>
                    <a:gd name="T13" fmla="*/ 0 h 54"/>
                    <a:gd name="T14" fmla="*/ 0 w 67"/>
                    <a:gd name="T15" fmla="*/ 0 h 54"/>
                    <a:gd name="T16" fmla="*/ 0 w 67"/>
                    <a:gd name="T17" fmla="*/ 0 h 54"/>
                    <a:gd name="T18" fmla="*/ 0 w 67"/>
                    <a:gd name="T19" fmla="*/ 0 h 54"/>
                    <a:gd name="T20" fmla="*/ 0 w 67"/>
                    <a:gd name="T21" fmla="*/ 0 h 54"/>
                    <a:gd name="T22" fmla="*/ 0 w 67"/>
                    <a:gd name="T23" fmla="*/ 0 h 54"/>
                    <a:gd name="T24" fmla="*/ 0 w 67"/>
                    <a:gd name="T25" fmla="*/ 0 h 54"/>
                    <a:gd name="T26" fmla="*/ 0 w 67"/>
                    <a:gd name="T27" fmla="*/ 0 h 54"/>
                    <a:gd name="T28" fmla="*/ 0 w 67"/>
                    <a:gd name="T29" fmla="*/ 0 h 54"/>
                    <a:gd name="T30" fmla="*/ 0 w 67"/>
                    <a:gd name="T31" fmla="*/ 0 h 54"/>
                    <a:gd name="T32" fmla="*/ 0 w 67"/>
                    <a:gd name="T33" fmla="*/ 0 h 54"/>
                    <a:gd name="T34" fmla="*/ 0 w 67"/>
                    <a:gd name="T35" fmla="*/ 0 h 54"/>
                    <a:gd name="T36" fmla="*/ 0 w 67"/>
                    <a:gd name="T37" fmla="*/ 0 h 54"/>
                    <a:gd name="T38" fmla="*/ 0 w 67"/>
                    <a:gd name="T39" fmla="*/ 0 h 54"/>
                    <a:gd name="T40" fmla="*/ 0 w 67"/>
                    <a:gd name="T41" fmla="*/ 0 h 54"/>
                    <a:gd name="T42" fmla="*/ 0 w 67"/>
                    <a:gd name="T43" fmla="*/ 0 h 54"/>
                    <a:gd name="T44" fmla="*/ 0 w 67"/>
                    <a:gd name="T45" fmla="*/ 0 h 54"/>
                    <a:gd name="T46" fmla="*/ 0 w 67"/>
                    <a:gd name="T47" fmla="*/ 0 h 54"/>
                    <a:gd name="T48" fmla="*/ 0 w 67"/>
                    <a:gd name="T49" fmla="*/ 0 h 54"/>
                    <a:gd name="T50" fmla="*/ 0 w 67"/>
                    <a:gd name="T51" fmla="*/ 0 h 54"/>
                    <a:gd name="T52" fmla="*/ 0 w 67"/>
                    <a:gd name="T53" fmla="*/ 0 h 54"/>
                    <a:gd name="T54" fmla="*/ 0 w 67"/>
                    <a:gd name="T55" fmla="*/ 0 h 54"/>
                    <a:gd name="T56" fmla="*/ 0 w 67"/>
                    <a:gd name="T57" fmla="*/ 0 h 54"/>
                    <a:gd name="T58" fmla="*/ 0 w 67"/>
                    <a:gd name="T59" fmla="*/ 0 h 54"/>
                    <a:gd name="T60" fmla="*/ 0 w 67"/>
                    <a:gd name="T61" fmla="*/ 0 h 54"/>
                    <a:gd name="T62" fmla="*/ 0 w 67"/>
                    <a:gd name="T63" fmla="*/ 0 h 54"/>
                    <a:gd name="T64" fmla="*/ 0 w 67"/>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4"/>
                    <a:gd name="T101" fmla="*/ 67 w 67"/>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4">
                      <a:moveTo>
                        <a:pt x="22" y="9"/>
                      </a:moveTo>
                      <a:lnTo>
                        <a:pt x="29" y="5"/>
                      </a:lnTo>
                      <a:lnTo>
                        <a:pt x="35" y="3"/>
                      </a:lnTo>
                      <a:lnTo>
                        <a:pt x="41" y="1"/>
                      </a:lnTo>
                      <a:lnTo>
                        <a:pt x="47" y="0"/>
                      </a:lnTo>
                      <a:lnTo>
                        <a:pt x="53" y="1"/>
                      </a:lnTo>
                      <a:lnTo>
                        <a:pt x="58" y="2"/>
                      </a:lnTo>
                      <a:lnTo>
                        <a:pt x="62" y="4"/>
                      </a:lnTo>
                      <a:lnTo>
                        <a:pt x="65" y="8"/>
                      </a:lnTo>
                      <a:lnTo>
                        <a:pt x="66" y="12"/>
                      </a:lnTo>
                      <a:lnTo>
                        <a:pt x="67" y="17"/>
                      </a:lnTo>
                      <a:lnTo>
                        <a:pt x="66" y="21"/>
                      </a:lnTo>
                      <a:lnTo>
                        <a:pt x="64" y="27"/>
                      </a:lnTo>
                      <a:lnTo>
                        <a:pt x="61" y="31"/>
                      </a:lnTo>
                      <a:lnTo>
                        <a:pt x="56" y="37"/>
                      </a:lnTo>
                      <a:lnTo>
                        <a:pt x="52" y="42"/>
                      </a:lnTo>
                      <a:lnTo>
                        <a:pt x="46" y="46"/>
                      </a:lnTo>
                      <a:lnTo>
                        <a:pt x="39" y="50"/>
                      </a:lnTo>
                      <a:lnTo>
                        <a:pt x="32" y="52"/>
                      </a:lnTo>
                      <a:lnTo>
                        <a:pt x="27" y="54"/>
                      </a:lnTo>
                      <a:lnTo>
                        <a:pt x="20" y="54"/>
                      </a:lnTo>
                      <a:lnTo>
                        <a:pt x="14" y="54"/>
                      </a:lnTo>
                      <a:lnTo>
                        <a:pt x="10" y="53"/>
                      </a:lnTo>
                      <a:lnTo>
                        <a:pt x="5" y="51"/>
                      </a:lnTo>
                      <a:lnTo>
                        <a:pt x="3" y="47"/>
                      </a:lnTo>
                      <a:lnTo>
                        <a:pt x="0" y="43"/>
                      </a:lnTo>
                      <a:lnTo>
                        <a:pt x="0" y="38"/>
                      </a:lnTo>
                      <a:lnTo>
                        <a:pt x="2" y="34"/>
                      </a:lnTo>
                      <a:lnTo>
                        <a:pt x="4" y="28"/>
                      </a:lnTo>
                      <a:lnTo>
                        <a:pt x="6" y="22"/>
                      </a:lnTo>
                      <a:lnTo>
                        <a:pt x="11" y="18"/>
                      </a:lnTo>
                      <a:lnTo>
                        <a:pt x="16" y="13"/>
                      </a:lnTo>
                      <a:lnTo>
                        <a:pt x="22" y="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58" name="Freeform 464"/>
                <p:cNvSpPr>
                  <a:spLocks/>
                </p:cNvSpPr>
                <p:nvPr/>
              </p:nvSpPr>
              <p:spPr bwMode="auto">
                <a:xfrm>
                  <a:off x="3928" y="1453"/>
                  <a:ext cx="7" cy="6"/>
                </a:xfrm>
                <a:custGeom>
                  <a:avLst/>
                  <a:gdLst>
                    <a:gd name="T0" fmla="*/ 0 w 67"/>
                    <a:gd name="T1" fmla="*/ 0 h 54"/>
                    <a:gd name="T2" fmla="*/ 0 w 67"/>
                    <a:gd name="T3" fmla="*/ 0 h 54"/>
                    <a:gd name="T4" fmla="*/ 0 w 67"/>
                    <a:gd name="T5" fmla="*/ 0 h 54"/>
                    <a:gd name="T6" fmla="*/ 0 w 67"/>
                    <a:gd name="T7" fmla="*/ 0 h 54"/>
                    <a:gd name="T8" fmla="*/ 0 w 67"/>
                    <a:gd name="T9" fmla="*/ 0 h 54"/>
                    <a:gd name="T10" fmla="*/ 0 w 67"/>
                    <a:gd name="T11" fmla="*/ 0 h 54"/>
                    <a:gd name="T12" fmla="*/ 0 w 67"/>
                    <a:gd name="T13" fmla="*/ 0 h 54"/>
                    <a:gd name="T14" fmla="*/ 0 w 67"/>
                    <a:gd name="T15" fmla="*/ 0 h 54"/>
                    <a:gd name="T16" fmla="*/ 0 w 67"/>
                    <a:gd name="T17" fmla="*/ 0 h 54"/>
                    <a:gd name="T18" fmla="*/ 0 w 67"/>
                    <a:gd name="T19" fmla="*/ 0 h 54"/>
                    <a:gd name="T20" fmla="*/ 0 w 67"/>
                    <a:gd name="T21" fmla="*/ 0 h 54"/>
                    <a:gd name="T22" fmla="*/ 0 w 67"/>
                    <a:gd name="T23" fmla="*/ 0 h 54"/>
                    <a:gd name="T24" fmla="*/ 0 w 67"/>
                    <a:gd name="T25" fmla="*/ 0 h 54"/>
                    <a:gd name="T26" fmla="*/ 0 w 67"/>
                    <a:gd name="T27" fmla="*/ 0 h 54"/>
                    <a:gd name="T28" fmla="*/ 0 w 67"/>
                    <a:gd name="T29" fmla="*/ 0 h 54"/>
                    <a:gd name="T30" fmla="*/ 0 w 67"/>
                    <a:gd name="T31" fmla="*/ 0 h 54"/>
                    <a:gd name="T32" fmla="*/ 0 w 67"/>
                    <a:gd name="T33" fmla="*/ 0 h 54"/>
                    <a:gd name="T34" fmla="*/ 0 w 67"/>
                    <a:gd name="T35" fmla="*/ 0 h 54"/>
                    <a:gd name="T36" fmla="*/ 0 w 67"/>
                    <a:gd name="T37" fmla="*/ 0 h 54"/>
                    <a:gd name="T38" fmla="*/ 0 w 67"/>
                    <a:gd name="T39" fmla="*/ 0 h 54"/>
                    <a:gd name="T40" fmla="*/ 0 w 67"/>
                    <a:gd name="T41" fmla="*/ 0 h 54"/>
                    <a:gd name="T42" fmla="*/ 0 w 67"/>
                    <a:gd name="T43" fmla="*/ 0 h 54"/>
                    <a:gd name="T44" fmla="*/ 0 w 67"/>
                    <a:gd name="T45" fmla="*/ 0 h 54"/>
                    <a:gd name="T46" fmla="*/ 0 w 67"/>
                    <a:gd name="T47" fmla="*/ 0 h 54"/>
                    <a:gd name="T48" fmla="*/ 0 w 67"/>
                    <a:gd name="T49" fmla="*/ 0 h 54"/>
                    <a:gd name="T50" fmla="*/ 0 w 67"/>
                    <a:gd name="T51" fmla="*/ 0 h 54"/>
                    <a:gd name="T52" fmla="*/ 0 w 67"/>
                    <a:gd name="T53" fmla="*/ 0 h 54"/>
                    <a:gd name="T54" fmla="*/ 0 w 67"/>
                    <a:gd name="T55" fmla="*/ 0 h 54"/>
                    <a:gd name="T56" fmla="*/ 0 w 67"/>
                    <a:gd name="T57" fmla="*/ 0 h 54"/>
                    <a:gd name="T58" fmla="*/ 0 w 67"/>
                    <a:gd name="T59" fmla="*/ 0 h 54"/>
                    <a:gd name="T60" fmla="*/ 0 w 67"/>
                    <a:gd name="T61" fmla="*/ 0 h 54"/>
                    <a:gd name="T62" fmla="*/ 0 w 67"/>
                    <a:gd name="T63" fmla="*/ 0 h 54"/>
                    <a:gd name="T64" fmla="*/ 0 w 67"/>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7"/>
                    <a:gd name="T100" fmla="*/ 0 h 54"/>
                    <a:gd name="T101" fmla="*/ 67 w 67"/>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7" h="54">
                      <a:moveTo>
                        <a:pt x="22" y="9"/>
                      </a:moveTo>
                      <a:lnTo>
                        <a:pt x="29" y="5"/>
                      </a:lnTo>
                      <a:lnTo>
                        <a:pt x="35" y="3"/>
                      </a:lnTo>
                      <a:lnTo>
                        <a:pt x="41" y="1"/>
                      </a:lnTo>
                      <a:lnTo>
                        <a:pt x="47" y="0"/>
                      </a:lnTo>
                      <a:lnTo>
                        <a:pt x="53" y="1"/>
                      </a:lnTo>
                      <a:lnTo>
                        <a:pt x="58" y="2"/>
                      </a:lnTo>
                      <a:lnTo>
                        <a:pt x="62" y="4"/>
                      </a:lnTo>
                      <a:lnTo>
                        <a:pt x="65" y="8"/>
                      </a:lnTo>
                      <a:lnTo>
                        <a:pt x="66" y="12"/>
                      </a:lnTo>
                      <a:lnTo>
                        <a:pt x="67" y="17"/>
                      </a:lnTo>
                      <a:lnTo>
                        <a:pt x="66" y="21"/>
                      </a:lnTo>
                      <a:lnTo>
                        <a:pt x="64" y="27"/>
                      </a:lnTo>
                      <a:lnTo>
                        <a:pt x="61" y="31"/>
                      </a:lnTo>
                      <a:lnTo>
                        <a:pt x="56" y="37"/>
                      </a:lnTo>
                      <a:lnTo>
                        <a:pt x="52" y="42"/>
                      </a:lnTo>
                      <a:lnTo>
                        <a:pt x="46" y="46"/>
                      </a:lnTo>
                      <a:lnTo>
                        <a:pt x="39" y="50"/>
                      </a:lnTo>
                      <a:lnTo>
                        <a:pt x="32" y="52"/>
                      </a:lnTo>
                      <a:lnTo>
                        <a:pt x="27" y="54"/>
                      </a:lnTo>
                      <a:lnTo>
                        <a:pt x="20" y="54"/>
                      </a:lnTo>
                      <a:lnTo>
                        <a:pt x="14" y="54"/>
                      </a:lnTo>
                      <a:lnTo>
                        <a:pt x="10" y="53"/>
                      </a:lnTo>
                      <a:lnTo>
                        <a:pt x="5" y="51"/>
                      </a:lnTo>
                      <a:lnTo>
                        <a:pt x="3" y="47"/>
                      </a:lnTo>
                      <a:lnTo>
                        <a:pt x="0" y="43"/>
                      </a:lnTo>
                      <a:lnTo>
                        <a:pt x="0" y="38"/>
                      </a:lnTo>
                      <a:lnTo>
                        <a:pt x="2" y="34"/>
                      </a:lnTo>
                      <a:lnTo>
                        <a:pt x="4" y="28"/>
                      </a:lnTo>
                      <a:lnTo>
                        <a:pt x="6" y="22"/>
                      </a:lnTo>
                      <a:lnTo>
                        <a:pt x="11" y="18"/>
                      </a:lnTo>
                      <a:lnTo>
                        <a:pt x="16" y="13"/>
                      </a:lnTo>
                      <a:lnTo>
                        <a:pt x="22" y="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59" name="Freeform 465"/>
                <p:cNvSpPr>
                  <a:spLocks/>
                </p:cNvSpPr>
                <p:nvPr/>
              </p:nvSpPr>
              <p:spPr bwMode="auto">
                <a:xfrm>
                  <a:off x="3664" y="1345"/>
                  <a:ext cx="69" cy="120"/>
                </a:xfrm>
                <a:custGeom>
                  <a:avLst/>
                  <a:gdLst>
                    <a:gd name="T0" fmla="*/ 0 w 681"/>
                    <a:gd name="T1" fmla="*/ 0 h 1107"/>
                    <a:gd name="T2" fmla="*/ 0 w 681"/>
                    <a:gd name="T3" fmla="*/ 0 h 1107"/>
                    <a:gd name="T4" fmla="*/ 0 w 681"/>
                    <a:gd name="T5" fmla="*/ 0 h 1107"/>
                    <a:gd name="T6" fmla="*/ 0 w 681"/>
                    <a:gd name="T7" fmla="*/ 0 h 1107"/>
                    <a:gd name="T8" fmla="*/ 0 w 681"/>
                    <a:gd name="T9" fmla="*/ 0 h 1107"/>
                    <a:gd name="T10" fmla="*/ 0 w 681"/>
                    <a:gd name="T11" fmla="*/ 0 h 1107"/>
                    <a:gd name="T12" fmla="*/ 0 w 681"/>
                    <a:gd name="T13" fmla="*/ 0 h 1107"/>
                    <a:gd name="T14" fmla="*/ 0 w 681"/>
                    <a:gd name="T15" fmla="*/ 0 h 1107"/>
                    <a:gd name="T16" fmla="*/ 0 w 681"/>
                    <a:gd name="T17" fmla="*/ 0 h 1107"/>
                    <a:gd name="T18" fmla="*/ 0 w 681"/>
                    <a:gd name="T19" fmla="*/ 0 h 1107"/>
                    <a:gd name="T20" fmla="*/ 0 w 681"/>
                    <a:gd name="T21" fmla="*/ 0 h 1107"/>
                    <a:gd name="T22" fmla="*/ 0 w 681"/>
                    <a:gd name="T23" fmla="*/ 0 h 1107"/>
                    <a:gd name="T24" fmla="*/ 0 w 681"/>
                    <a:gd name="T25" fmla="*/ 0 h 1107"/>
                    <a:gd name="T26" fmla="*/ 0 w 681"/>
                    <a:gd name="T27" fmla="*/ 0 h 1107"/>
                    <a:gd name="T28" fmla="*/ 0 w 681"/>
                    <a:gd name="T29" fmla="*/ 0 h 1107"/>
                    <a:gd name="T30" fmla="*/ 0 w 681"/>
                    <a:gd name="T31" fmla="*/ 0 h 1107"/>
                    <a:gd name="T32" fmla="*/ 0 w 681"/>
                    <a:gd name="T33" fmla="*/ 0 h 1107"/>
                    <a:gd name="T34" fmla="*/ 0 w 681"/>
                    <a:gd name="T35" fmla="*/ 0 h 1107"/>
                    <a:gd name="T36" fmla="*/ 0 w 681"/>
                    <a:gd name="T37" fmla="*/ 0 h 1107"/>
                    <a:gd name="T38" fmla="*/ 0 w 681"/>
                    <a:gd name="T39" fmla="*/ 0 h 1107"/>
                    <a:gd name="T40" fmla="*/ 0 w 681"/>
                    <a:gd name="T41" fmla="*/ 0 h 1107"/>
                    <a:gd name="T42" fmla="*/ 0 w 681"/>
                    <a:gd name="T43" fmla="*/ 0 h 1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1"/>
                    <a:gd name="T67" fmla="*/ 0 h 1107"/>
                    <a:gd name="T68" fmla="*/ 681 w 681"/>
                    <a:gd name="T69" fmla="*/ 1107 h 1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1" h="1107">
                      <a:moveTo>
                        <a:pt x="617" y="1098"/>
                      </a:moveTo>
                      <a:lnTo>
                        <a:pt x="0" y="36"/>
                      </a:lnTo>
                      <a:lnTo>
                        <a:pt x="64" y="0"/>
                      </a:lnTo>
                      <a:lnTo>
                        <a:pt x="678" y="1063"/>
                      </a:lnTo>
                      <a:lnTo>
                        <a:pt x="681" y="1068"/>
                      </a:lnTo>
                      <a:lnTo>
                        <a:pt x="681" y="1072"/>
                      </a:lnTo>
                      <a:lnTo>
                        <a:pt x="679" y="1077"/>
                      </a:lnTo>
                      <a:lnTo>
                        <a:pt x="677" y="1082"/>
                      </a:lnTo>
                      <a:lnTo>
                        <a:pt x="675" y="1087"/>
                      </a:lnTo>
                      <a:lnTo>
                        <a:pt x="670" y="1091"/>
                      </a:lnTo>
                      <a:lnTo>
                        <a:pt x="665" y="1096"/>
                      </a:lnTo>
                      <a:lnTo>
                        <a:pt x="659" y="1100"/>
                      </a:lnTo>
                      <a:lnTo>
                        <a:pt x="653" y="1103"/>
                      </a:lnTo>
                      <a:lnTo>
                        <a:pt x="647" y="1105"/>
                      </a:lnTo>
                      <a:lnTo>
                        <a:pt x="641" y="1107"/>
                      </a:lnTo>
                      <a:lnTo>
                        <a:pt x="634" y="1107"/>
                      </a:lnTo>
                      <a:lnTo>
                        <a:pt x="628" y="1106"/>
                      </a:lnTo>
                      <a:lnTo>
                        <a:pt x="624" y="1105"/>
                      </a:lnTo>
                      <a:lnTo>
                        <a:pt x="621" y="1102"/>
                      </a:lnTo>
                      <a:lnTo>
                        <a:pt x="617" y="109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60" name="Freeform 466"/>
                <p:cNvSpPr>
                  <a:spLocks/>
                </p:cNvSpPr>
                <p:nvPr/>
              </p:nvSpPr>
              <p:spPr bwMode="auto">
                <a:xfrm>
                  <a:off x="3664" y="1345"/>
                  <a:ext cx="69" cy="120"/>
                </a:xfrm>
                <a:custGeom>
                  <a:avLst/>
                  <a:gdLst>
                    <a:gd name="T0" fmla="*/ 0 w 681"/>
                    <a:gd name="T1" fmla="*/ 0 h 1107"/>
                    <a:gd name="T2" fmla="*/ 0 w 681"/>
                    <a:gd name="T3" fmla="*/ 0 h 1107"/>
                    <a:gd name="T4" fmla="*/ 0 w 681"/>
                    <a:gd name="T5" fmla="*/ 0 h 1107"/>
                    <a:gd name="T6" fmla="*/ 0 w 681"/>
                    <a:gd name="T7" fmla="*/ 0 h 1107"/>
                    <a:gd name="T8" fmla="*/ 0 w 681"/>
                    <a:gd name="T9" fmla="*/ 0 h 1107"/>
                    <a:gd name="T10" fmla="*/ 0 w 681"/>
                    <a:gd name="T11" fmla="*/ 0 h 1107"/>
                    <a:gd name="T12" fmla="*/ 0 w 681"/>
                    <a:gd name="T13" fmla="*/ 0 h 1107"/>
                    <a:gd name="T14" fmla="*/ 0 w 681"/>
                    <a:gd name="T15" fmla="*/ 0 h 1107"/>
                    <a:gd name="T16" fmla="*/ 0 w 681"/>
                    <a:gd name="T17" fmla="*/ 0 h 1107"/>
                    <a:gd name="T18" fmla="*/ 0 w 681"/>
                    <a:gd name="T19" fmla="*/ 0 h 1107"/>
                    <a:gd name="T20" fmla="*/ 0 w 681"/>
                    <a:gd name="T21" fmla="*/ 0 h 1107"/>
                    <a:gd name="T22" fmla="*/ 0 w 681"/>
                    <a:gd name="T23" fmla="*/ 0 h 1107"/>
                    <a:gd name="T24" fmla="*/ 0 w 681"/>
                    <a:gd name="T25" fmla="*/ 0 h 1107"/>
                    <a:gd name="T26" fmla="*/ 0 w 681"/>
                    <a:gd name="T27" fmla="*/ 0 h 1107"/>
                    <a:gd name="T28" fmla="*/ 0 w 681"/>
                    <a:gd name="T29" fmla="*/ 0 h 1107"/>
                    <a:gd name="T30" fmla="*/ 0 w 681"/>
                    <a:gd name="T31" fmla="*/ 0 h 1107"/>
                    <a:gd name="T32" fmla="*/ 0 w 681"/>
                    <a:gd name="T33" fmla="*/ 0 h 1107"/>
                    <a:gd name="T34" fmla="*/ 0 w 681"/>
                    <a:gd name="T35" fmla="*/ 0 h 1107"/>
                    <a:gd name="T36" fmla="*/ 0 w 681"/>
                    <a:gd name="T37" fmla="*/ 0 h 1107"/>
                    <a:gd name="T38" fmla="*/ 0 w 681"/>
                    <a:gd name="T39" fmla="*/ 0 h 1107"/>
                    <a:gd name="T40" fmla="*/ 0 w 681"/>
                    <a:gd name="T41" fmla="*/ 0 h 1107"/>
                    <a:gd name="T42" fmla="*/ 0 w 681"/>
                    <a:gd name="T43" fmla="*/ 0 h 1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1"/>
                    <a:gd name="T67" fmla="*/ 0 h 1107"/>
                    <a:gd name="T68" fmla="*/ 681 w 681"/>
                    <a:gd name="T69" fmla="*/ 1107 h 1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1" h="1107">
                      <a:moveTo>
                        <a:pt x="617" y="1098"/>
                      </a:moveTo>
                      <a:lnTo>
                        <a:pt x="0" y="36"/>
                      </a:lnTo>
                      <a:lnTo>
                        <a:pt x="64" y="0"/>
                      </a:lnTo>
                      <a:lnTo>
                        <a:pt x="678" y="1063"/>
                      </a:lnTo>
                      <a:lnTo>
                        <a:pt x="681" y="1068"/>
                      </a:lnTo>
                      <a:lnTo>
                        <a:pt x="681" y="1072"/>
                      </a:lnTo>
                      <a:lnTo>
                        <a:pt x="679" y="1077"/>
                      </a:lnTo>
                      <a:lnTo>
                        <a:pt x="677" y="1082"/>
                      </a:lnTo>
                      <a:lnTo>
                        <a:pt x="675" y="1087"/>
                      </a:lnTo>
                      <a:lnTo>
                        <a:pt x="670" y="1091"/>
                      </a:lnTo>
                      <a:lnTo>
                        <a:pt x="665" y="1096"/>
                      </a:lnTo>
                      <a:lnTo>
                        <a:pt x="659" y="1100"/>
                      </a:lnTo>
                      <a:lnTo>
                        <a:pt x="653" y="1103"/>
                      </a:lnTo>
                      <a:lnTo>
                        <a:pt x="647" y="1105"/>
                      </a:lnTo>
                      <a:lnTo>
                        <a:pt x="641" y="1107"/>
                      </a:lnTo>
                      <a:lnTo>
                        <a:pt x="634" y="1107"/>
                      </a:lnTo>
                      <a:lnTo>
                        <a:pt x="628" y="1106"/>
                      </a:lnTo>
                      <a:lnTo>
                        <a:pt x="624" y="1105"/>
                      </a:lnTo>
                      <a:lnTo>
                        <a:pt x="621" y="1102"/>
                      </a:lnTo>
                      <a:lnTo>
                        <a:pt x="617" y="1098"/>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761" name="Freeform 467"/>
                <p:cNvSpPr>
                  <a:spLocks/>
                </p:cNvSpPr>
                <p:nvPr/>
              </p:nvSpPr>
              <p:spPr bwMode="auto">
                <a:xfrm>
                  <a:off x="3120" y="1360"/>
                  <a:ext cx="117" cy="130"/>
                </a:xfrm>
                <a:custGeom>
                  <a:avLst/>
                  <a:gdLst>
                    <a:gd name="T0" fmla="*/ 0 w 1162"/>
                    <a:gd name="T1" fmla="*/ 0 h 1189"/>
                    <a:gd name="T2" fmla="*/ 0 w 1162"/>
                    <a:gd name="T3" fmla="*/ 0 h 1189"/>
                    <a:gd name="T4" fmla="*/ 0 w 1162"/>
                    <a:gd name="T5" fmla="*/ 0 h 1189"/>
                    <a:gd name="T6" fmla="*/ 0 w 1162"/>
                    <a:gd name="T7" fmla="*/ 0 h 1189"/>
                    <a:gd name="T8" fmla="*/ 0 w 1162"/>
                    <a:gd name="T9" fmla="*/ 0 h 1189"/>
                    <a:gd name="T10" fmla="*/ 0 w 1162"/>
                    <a:gd name="T11" fmla="*/ 0 h 1189"/>
                    <a:gd name="T12" fmla="*/ 0 w 1162"/>
                    <a:gd name="T13" fmla="*/ 0 h 1189"/>
                    <a:gd name="T14" fmla="*/ 0 w 1162"/>
                    <a:gd name="T15" fmla="*/ 0 h 1189"/>
                    <a:gd name="T16" fmla="*/ 0 w 1162"/>
                    <a:gd name="T17" fmla="*/ 0 h 1189"/>
                    <a:gd name="T18" fmla="*/ 0 w 1162"/>
                    <a:gd name="T19" fmla="*/ 0 h 1189"/>
                    <a:gd name="T20" fmla="*/ 0 w 1162"/>
                    <a:gd name="T21" fmla="*/ 0 h 1189"/>
                    <a:gd name="T22" fmla="*/ 0 w 1162"/>
                    <a:gd name="T23" fmla="*/ 0 h 1189"/>
                    <a:gd name="T24" fmla="*/ 0 w 1162"/>
                    <a:gd name="T25" fmla="*/ 0 h 1189"/>
                    <a:gd name="T26" fmla="*/ 0 w 1162"/>
                    <a:gd name="T27" fmla="*/ 0 h 1189"/>
                    <a:gd name="T28" fmla="*/ 0 w 1162"/>
                    <a:gd name="T29" fmla="*/ 0 h 1189"/>
                    <a:gd name="T30" fmla="*/ 0 w 1162"/>
                    <a:gd name="T31" fmla="*/ 0 h 1189"/>
                    <a:gd name="T32" fmla="*/ 0 w 1162"/>
                    <a:gd name="T33" fmla="*/ 0 h 1189"/>
                    <a:gd name="T34" fmla="*/ 0 w 1162"/>
                    <a:gd name="T35" fmla="*/ 0 h 1189"/>
                    <a:gd name="T36" fmla="*/ 0 w 1162"/>
                    <a:gd name="T37" fmla="*/ 0 h 1189"/>
                    <a:gd name="T38" fmla="*/ 0 w 1162"/>
                    <a:gd name="T39" fmla="*/ 0 h 1189"/>
                    <a:gd name="T40" fmla="*/ 0 w 1162"/>
                    <a:gd name="T41" fmla="*/ 0 h 1189"/>
                    <a:gd name="T42" fmla="*/ 0 w 1162"/>
                    <a:gd name="T43" fmla="*/ 0 h 1189"/>
                    <a:gd name="T44" fmla="*/ 0 w 1162"/>
                    <a:gd name="T45" fmla="*/ 0 h 1189"/>
                    <a:gd name="T46" fmla="*/ 0 w 1162"/>
                    <a:gd name="T47" fmla="*/ 0 h 1189"/>
                    <a:gd name="T48" fmla="*/ 0 w 1162"/>
                    <a:gd name="T49" fmla="*/ 0 h 1189"/>
                    <a:gd name="T50" fmla="*/ 0 w 1162"/>
                    <a:gd name="T51" fmla="*/ 0 h 1189"/>
                    <a:gd name="T52" fmla="*/ 0 w 1162"/>
                    <a:gd name="T53" fmla="*/ 0 h 1189"/>
                    <a:gd name="T54" fmla="*/ 0 w 1162"/>
                    <a:gd name="T55" fmla="*/ 0 h 1189"/>
                    <a:gd name="T56" fmla="*/ 0 w 1162"/>
                    <a:gd name="T57" fmla="*/ 0 h 1189"/>
                    <a:gd name="T58" fmla="*/ 0 w 1162"/>
                    <a:gd name="T59" fmla="*/ 0 h 1189"/>
                    <a:gd name="T60" fmla="*/ 0 w 1162"/>
                    <a:gd name="T61" fmla="*/ 0 h 1189"/>
                    <a:gd name="T62" fmla="*/ 0 w 1162"/>
                    <a:gd name="T63" fmla="*/ 0 h 1189"/>
                    <a:gd name="T64" fmla="*/ 0 w 1162"/>
                    <a:gd name="T65" fmla="*/ 0 h 1189"/>
                    <a:gd name="T66" fmla="*/ 0 w 1162"/>
                    <a:gd name="T67" fmla="*/ 0 h 1189"/>
                    <a:gd name="T68" fmla="*/ 0 w 1162"/>
                    <a:gd name="T69" fmla="*/ 0 h 1189"/>
                    <a:gd name="T70" fmla="*/ 0 w 1162"/>
                    <a:gd name="T71" fmla="*/ 0 h 1189"/>
                    <a:gd name="T72" fmla="*/ 0 w 1162"/>
                    <a:gd name="T73" fmla="*/ 0 h 1189"/>
                    <a:gd name="T74" fmla="*/ 0 w 1162"/>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2"/>
                    <a:gd name="T115" fmla="*/ 0 h 1189"/>
                    <a:gd name="T116" fmla="*/ 1162 w 1162"/>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2" h="1189">
                      <a:moveTo>
                        <a:pt x="1" y="1137"/>
                      </a:moveTo>
                      <a:lnTo>
                        <a:pt x="1110" y="0"/>
                      </a:lnTo>
                      <a:lnTo>
                        <a:pt x="1111" y="0"/>
                      </a:lnTo>
                      <a:lnTo>
                        <a:pt x="1112" y="1"/>
                      </a:lnTo>
                      <a:lnTo>
                        <a:pt x="1116" y="3"/>
                      </a:lnTo>
                      <a:lnTo>
                        <a:pt x="1119" y="5"/>
                      </a:lnTo>
                      <a:lnTo>
                        <a:pt x="1124" y="9"/>
                      </a:lnTo>
                      <a:lnTo>
                        <a:pt x="1128" y="13"/>
                      </a:lnTo>
                      <a:lnTo>
                        <a:pt x="1134" y="18"/>
                      </a:lnTo>
                      <a:lnTo>
                        <a:pt x="1139" y="24"/>
                      </a:lnTo>
                      <a:lnTo>
                        <a:pt x="1144" y="28"/>
                      </a:lnTo>
                      <a:lnTo>
                        <a:pt x="1149" y="33"/>
                      </a:lnTo>
                      <a:lnTo>
                        <a:pt x="1153" y="38"/>
                      </a:lnTo>
                      <a:lnTo>
                        <a:pt x="1156" y="42"/>
                      </a:lnTo>
                      <a:lnTo>
                        <a:pt x="1160" y="46"/>
                      </a:lnTo>
                      <a:lnTo>
                        <a:pt x="1162" y="48"/>
                      </a:lnTo>
                      <a:lnTo>
                        <a:pt x="1162" y="51"/>
                      </a:lnTo>
                      <a:lnTo>
                        <a:pt x="1162" y="52"/>
                      </a:lnTo>
                      <a:lnTo>
                        <a:pt x="53" y="1189"/>
                      </a:lnTo>
                      <a:lnTo>
                        <a:pt x="52" y="1189"/>
                      </a:lnTo>
                      <a:lnTo>
                        <a:pt x="50" y="1188"/>
                      </a:lnTo>
                      <a:lnTo>
                        <a:pt x="46" y="1187"/>
                      </a:lnTo>
                      <a:lnTo>
                        <a:pt x="43" y="1185"/>
                      </a:lnTo>
                      <a:lnTo>
                        <a:pt x="38" y="1181"/>
                      </a:lnTo>
                      <a:lnTo>
                        <a:pt x="33" y="1177"/>
                      </a:lnTo>
                      <a:lnTo>
                        <a:pt x="28" y="1172"/>
                      </a:lnTo>
                      <a:lnTo>
                        <a:pt x="23" y="1168"/>
                      </a:lnTo>
                      <a:lnTo>
                        <a:pt x="18" y="1162"/>
                      </a:lnTo>
                      <a:lnTo>
                        <a:pt x="14" y="1157"/>
                      </a:lnTo>
                      <a:lnTo>
                        <a:pt x="9" y="1152"/>
                      </a:lnTo>
                      <a:lnTo>
                        <a:pt x="6" y="1148"/>
                      </a:lnTo>
                      <a:lnTo>
                        <a:pt x="3" y="1144"/>
                      </a:lnTo>
                      <a:lnTo>
                        <a:pt x="1" y="1140"/>
                      </a:lnTo>
                      <a:lnTo>
                        <a:pt x="0" y="1138"/>
                      </a:lnTo>
                      <a:lnTo>
                        <a:pt x="1" y="113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62" name="Freeform 468"/>
                <p:cNvSpPr>
                  <a:spLocks/>
                </p:cNvSpPr>
                <p:nvPr/>
              </p:nvSpPr>
              <p:spPr bwMode="auto">
                <a:xfrm>
                  <a:off x="3120" y="1360"/>
                  <a:ext cx="117" cy="130"/>
                </a:xfrm>
                <a:custGeom>
                  <a:avLst/>
                  <a:gdLst>
                    <a:gd name="T0" fmla="*/ 0 w 1162"/>
                    <a:gd name="T1" fmla="*/ 0 h 1189"/>
                    <a:gd name="T2" fmla="*/ 0 w 1162"/>
                    <a:gd name="T3" fmla="*/ 0 h 1189"/>
                    <a:gd name="T4" fmla="*/ 0 w 1162"/>
                    <a:gd name="T5" fmla="*/ 0 h 1189"/>
                    <a:gd name="T6" fmla="*/ 0 w 1162"/>
                    <a:gd name="T7" fmla="*/ 0 h 1189"/>
                    <a:gd name="T8" fmla="*/ 0 w 1162"/>
                    <a:gd name="T9" fmla="*/ 0 h 1189"/>
                    <a:gd name="T10" fmla="*/ 0 w 1162"/>
                    <a:gd name="T11" fmla="*/ 0 h 1189"/>
                    <a:gd name="T12" fmla="*/ 0 w 1162"/>
                    <a:gd name="T13" fmla="*/ 0 h 1189"/>
                    <a:gd name="T14" fmla="*/ 0 w 1162"/>
                    <a:gd name="T15" fmla="*/ 0 h 1189"/>
                    <a:gd name="T16" fmla="*/ 0 w 1162"/>
                    <a:gd name="T17" fmla="*/ 0 h 1189"/>
                    <a:gd name="T18" fmla="*/ 0 w 1162"/>
                    <a:gd name="T19" fmla="*/ 0 h 1189"/>
                    <a:gd name="T20" fmla="*/ 0 w 1162"/>
                    <a:gd name="T21" fmla="*/ 0 h 1189"/>
                    <a:gd name="T22" fmla="*/ 0 w 1162"/>
                    <a:gd name="T23" fmla="*/ 0 h 1189"/>
                    <a:gd name="T24" fmla="*/ 0 w 1162"/>
                    <a:gd name="T25" fmla="*/ 0 h 1189"/>
                    <a:gd name="T26" fmla="*/ 0 w 1162"/>
                    <a:gd name="T27" fmla="*/ 0 h 1189"/>
                    <a:gd name="T28" fmla="*/ 0 w 1162"/>
                    <a:gd name="T29" fmla="*/ 0 h 1189"/>
                    <a:gd name="T30" fmla="*/ 0 w 1162"/>
                    <a:gd name="T31" fmla="*/ 0 h 1189"/>
                    <a:gd name="T32" fmla="*/ 0 w 1162"/>
                    <a:gd name="T33" fmla="*/ 0 h 1189"/>
                    <a:gd name="T34" fmla="*/ 0 w 1162"/>
                    <a:gd name="T35" fmla="*/ 0 h 1189"/>
                    <a:gd name="T36" fmla="*/ 0 w 1162"/>
                    <a:gd name="T37" fmla="*/ 0 h 1189"/>
                    <a:gd name="T38" fmla="*/ 0 w 1162"/>
                    <a:gd name="T39" fmla="*/ 0 h 1189"/>
                    <a:gd name="T40" fmla="*/ 0 w 1162"/>
                    <a:gd name="T41" fmla="*/ 0 h 1189"/>
                    <a:gd name="T42" fmla="*/ 0 w 1162"/>
                    <a:gd name="T43" fmla="*/ 0 h 1189"/>
                    <a:gd name="T44" fmla="*/ 0 w 1162"/>
                    <a:gd name="T45" fmla="*/ 0 h 1189"/>
                    <a:gd name="T46" fmla="*/ 0 w 1162"/>
                    <a:gd name="T47" fmla="*/ 0 h 1189"/>
                    <a:gd name="T48" fmla="*/ 0 w 1162"/>
                    <a:gd name="T49" fmla="*/ 0 h 1189"/>
                    <a:gd name="T50" fmla="*/ 0 w 1162"/>
                    <a:gd name="T51" fmla="*/ 0 h 1189"/>
                    <a:gd name="T52" fmla="*/ 0 w 1162"/>
                    <a:gd name="T53" fmla="*/ 0 h 1189"/>
                    <a:gd name="T54" fmla="*/ 0 w 1162"/>
                    <a:gd name="T55" fmla="*/ 0 h 1189"/>
                    <a:gd name="T56" fmla="*/ 0 w 1162"/>
                    <a:gd name="T57" fmla="*/ 0 h 1189"/>
                    <a:gd name="T58" fmla="*/ 0 w 1162"/>
                    <a:gd name="T59" fmla="*/ 0 h 1189"/>
                    <a:gd name="T60" fmla="*/ 0 w 1162"/>
                    <a:gd name="T61" fmla="*/ 0 h 1189"/>
                    <a:gd name="T62" fmla="*/ 0 w 1162"/>
                    <a:gd name="T63" fmla="*/ 0 h 1189"/>
                    <a:gd name="T64" fmla="*/ 0 w 1162"/>
                    <a:gd name="T65" fmla="*/ 0 h 1189"/>
                    <a:gd name="T66" fmla="*/ 0 w 1162"/>
                    <a:gd name="T67" fmla="*/ 0 h 1189"/>
                    <a:gd name="T68" fmla="*/ 0 w 1162"/>
                    <a:gd name="T69" fmla="*/ 0 h 1189"/>
                    <a:gd name="T70" fmla="*/ 0 w 1162"/>
                    <a:gd name="T71" fmla="*/ 0 h 1189"/>
                    <a:gd name="T72" fmla="*/ 0 w 1162"/>
                    <a:gd name="T73" fmla="*/ 0 h 1189"/>
                    <a:gd name="T74" fmla="*/ 0 w 1162"/>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2"/>
                    <a:gd name="T115" fmla="*/ 0 h 1189"/>
                    <a:gd name="T116" fmla="*/ 1162 w 1162"/>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2" h="1189">
                      <a:moveTo>
                        <a:pt x="1" y="1137"/>
                      </a:moveTo>
                      <a:lnTo>
                        <a:pt x="1110" y="0"/>
                      </a:lnTo>
                      <a:lnTo>
                        <a:pt x="1111" y="0"/>
                      </a:lnTo>
                      <a:lnTo>
                        <a:pt x="1112" y="1"/>
                      </a:lnTo>
                      <a:lnTo>
                        <a:pt x="1116" y="3"/>
                      </a:lnTo>
                      <a:lnTo>
                        <a:pt x="1119" y="5"/>
                      </a:lnTo>
                      <a:lnTo>
                        <a:pt x="1124" y="9"/>
                      </a:lnTo>
                      <a:lnTo>
                        <a:pt x="1128" y="13"/>
                      </a:lnTo>
                      <a:lnTo>
                        <a:pt x="1134" y="18"/>
                      </a:lnTo>
                      <a:lnTo>
                        <a:pt x="1139" y="24"/>
                      </a:lnTo>
                      <a:lnTo>
                        <a:pt x="1144" y="28"/>
                      </a:lnTo>
                      <a:lnTo>
                        <a:pt x="1149" y="33"/>
                      </a:lnTo>
                      <a:lnTo>
                        <a:pt x="1153" y="38"/>
                      </a:lnTo>
                      <a:lnTo>
                        <a:pt x="1156" y="42"/>
                      </a:lnTo>
                      <a:lnTo>
                        <a:pt x="1160" y="46"/>
                      </a:lnTo>
                      <a:lnTo>
                        <a:pt x="1162" y="48"/>
                      </a:lnTo>
                      <a:lnTo>
                        <a:pt x="1162" y="51"/>
                      </a:lnTo>
                      <a:lnTo>
                        <a:pt x="1162" y="52"/>
                      </a:lnTo>
                      <a:lnTo>
                        <a:pt x="53" y="1189"/>
                      </a:lnTo>
                      <a:lnTo>
                        <a:pt x="52" y="1189"/>
                      </a:lnTo>
                      <a:lnTo>
                        <a:pt x="50" y="1188"/>
                      </a:lnTo>
                      <a:lnTo>
                        <a:pt x="46" y="1187"/>
                      </a:lnTo>
                      <a:lnTo>
                        <a:pt x="43" y="1185"/>
                      </a:lnTo>
                      <a:lnTo>
                        <a:pt x="38" y="1181"/>
                      </a:lnTo>
                      <a:lnTo>
                        <a:pt x="33" y="1177"/>
                      </a:lnTo>
                      <a:lnTo>
                        <a:pt x="28" y="1172"/>
                      </a:lnTo>
                      <a:lnTo>
                        <a:pt x="23" y="1168"/>
                      </a:lnTo>
                      <a:lnTo>
                        <a:pt x="18" y="1162"/>
                      </a:lnTo>
                      <a:lnTo>
                        <a:pt x="14" y="1157"/>
                      </a:lnTo>
                      <a:lnTo>
                        <a:pt x="9" y="1152"/>
                      </a:lnTo>
                      <a:lnTo>
                        <a:pt x="6" y="1148"/>
                      </a:lnTo>
                      <a:lnTo>
                        <a:pt x="3" y="1144"/>
                      </a:lnTo>
                      <a:lnTo>
                        <a:pt x="1" y="1140"/>
                      </a:lnTo>
                      <a:lnTo>
                        <a:pt x="0" y="1138"/>
                      </a:lnTo>
                      <a:lnTo>
                        <a:pt x="1" y="113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63" name="Freeform 469"/>
                <p:cNvSpPr>
                  <a:spLocks/>
                </p:cNvSpPr>
                <p:nvPr/>
              </p:nvSpPr>
              <p:spPr bwMode="auto">
                <a:xfrm>
                  <a:off x="3548" y="1903"/>
                  <a:ext cx="262" cy="217"/>
                </a:xfrm>
                <a:custGeom>
                  <a:avLst/>
                  <a:gdLst>
                    <a:gd name="T0" fmla="*/ 0 w 2603"/>
                    <a:gd name="T1" fmla="*/ 0 h 1988"/>
                    <a:gd name="T2" fmla="*/ 0 w 2603"/>
                    <a:gd name="T3" fmla="*/ 0 h 1988"/>
                    <a:gd name="T4" fmla="*/ 0 w 2603"/>
                    <a:gd name="T5" fmla="*/ 0 h 1988"/>
                    <a:gd name="T6" fmla="*/ 0 w 2603"/>
                    <a:gd name="T7" fmla="*/ 0 h 1988"/>
                    <a:gd name="T8" fmla="*/ 0 w 2603"/>
                    <a:gd name="T9" fmla="*/ 0 h 1988"/>
                    <a:gd name="T10" fmla="*/ 0 60000 65536"/>
                    <a:gd name="T11" fmla="*/ 0 60000 65536"/>
                    <a:gd name="T12" fmla="*/ 0 60000 65536"/>
                    <a:gd name="T13" fmla="*/ 0 60000 65536"/>
                    <a:gd name="T14" fmla="*/ 0 60000 65536"/>
                    <a:gd name="T15" fmla="*/ 0 w 2603"/>
                    <a:gd name="T16" fmla="*/ 0 h 1988"/>
                    <a:gd name="T17" fmla="*/ 2603 w 2603"/>
                    <a:gd name="T18" fmla="*/ 1988 h 1988"/>
                  </a:gdLst>
                  <a:ahLst/>
                  <a:cxnLst>
                    <a:cxn ang="T10">
                      <a:pos x="T0" y="T1"/>
                    </a:cxn>
                    <a:cxn ang="T11">
                      <a:pos x="T2" y="T3"/>
                    </a:cxn>
                    <a:cxn ang="T12">
                      <a:pos x="T4" y="T5"/>
                    </a:cxn>
                    <a:cxn ang="T13">
                      <a:pos x="T6" y="T7"/>
                    </a:cxn>
                    <a:cxn ang="T14">
                      <a:pos x="T8" y="T9"/>
                    </a:cxn>
                  </a:cxnLst>
                  <a:rect l="T15" t="T16" r="T17" b="T18"/>
                  <a:pathLst>
                    <a:path w="2603" h="1988">
                      <a:moveTo>
                        <a:pt x="656" y="0"/>
                      </a:moveTo>
                      <a:lnTo>
                        <a:pt x="2603" y="104"/>
                      </a:lnTo>
                      <a:lnTo>
                        <a:pt x="1998" y="1988"/>
                      </a:lnTo>
                      <a:lnTo>
                        <a:pt x="0" y="1802"/>
                      </a:lnTo>
                      <a:lnTo>
                        <a:pt x="656"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64" name="Freeform 470"/>
                <p:cNvSpPr>
                  <a:spLocks/>
                </p:cNvSpPr>
                <p:nvPr/>
              </p:nvSpPr>
              <p:spPr bwMode="auto">
                <a:xfrm>
                  <a:off x="3548" y="1903"/>
                  <a:ext cx="262" cy="217"/>
                </a:xfrm>
                <a:custGeom>
                  <a:avLst/>
                  <a:gdLst>
                    <a:gd name="T0" fmla="*/ 0 w 2603"/>
                    <a:gd name="T1" fmla="*/ 0 h 1988"/>
                    <a:gd name="T2" fmla="*/ 0 w 2603"/>
                    <a:gd name="T3" fmla="*/ 0 h 1988"/>
                    <a:gd name="T4" fmla="*/ 0 w 2603"/>
                    <a:gd name="T5" fmla="*/ 0 h 1988"/>
                    <a:gd name="T6" fmla="*/ 0 w 2603"/>
                    <a:gd name="T7" fmla="*/ 0 h 1988"/>
                    <a:gd name="T8" fmla="*/ 0 w 2603"/>
                    <a:gd name="T9" fmla="*/ 0 h 1988"/>
                    <a:gd name="T10" fmla="*/ 0 60000 65536"/>
                    <a:gd name="T11" fmla="*/ 0 60000 65536"/>
                    <a:gd name="T12" fmla="*/ 0 60000 65536"/>
                    <a:gd name="T13" fmla="*/ 0 60000 65536"/>
                    <a:gd name="T14" fmla="*/ 0 60000 65536"/>
                    <a:gd name="T15" fmla="*/ 0 w 2603"/>
                    <a:gd name="T16" fmla="*/ 0 h 1988"/>
                    <a:gd name="T17" fmla="*/ 2603 w 2603"/>
                    <a:gd name="T18" fmla="*/ 1988 h 1988"/>
                  </a:gdLst>
                  <a:ahLst/>
                  <a:cxnLst>
                    <a:cxn ang="T10">
                      <a:pos x="T0" y="T1"/>
                    </a:cxn>
                    <a:cxn ang="T11">
                      <a:pos x="T2" y="T3"/>
                    </a:cxn>
                    <a:cxn ang="T12">
                      <a:pos x="T4" y="T5"/>
                    </a:cxn>
                    <a:cxn ang="T13">
                      <a:pos x="T6" y="T7"/>
                    </a:cxn>
                    <a:cxn ang="T14">
                      <a:pos x="T8" y="T9"/>
                    </a:cxn>
                  </a:cxnLst>
                  <a:rect l="T15" t="T16" r="T17" b="T18"/>
                  <a:pathLst>
                    <a:path w="2603" h="1988">
                      <a:moveTo>
                        <a:pt x="656" y="0"/>
                      </a:moveTo>
                      <a:lnTo>
                        <a:pt x="2603" y="104"/>
                      </a:lnTo>
                      <a:lnTo>
                        <a:pt x="1998" y="1988"/>
                      </a:lnTo>
                      <a:lnTo>
                        <a:pt x="0" y="1802"/>
                      </a:lnTo>
                      <a:lnTo>
                        <a:pt x="656"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65" name="Line 471"/>
                <p:cNvSpPr>
                  <a:spLocks noChangeShapeType="1"/>
                </p:cNvSpPr>
                <p:nvPr/>
              </p:nvSpPr>
              <p:spPr bwMode="auto">
                <a:xfrm flipH="1">
                  <a:off x="3604" y="1903"/>
                  <a:ext cx="10" cy="3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6" name="Line 472"/>
                <p:cNvSpPr>
                  <a:spLocks noChangeShapeType="1"/>
                </p:cNvSpPr>
                <p:nvPr/>
              </p:nvSpPr>
              <p:spPr bwMode="auto">
                <a:xfrm flipH="1">
                  <a:off x="3604" y="1914"/>
                  <a:ext cx="206" cy="2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7" name="Line 473"/>
                <p:cNvSpPr>
                  <a:spLocks noChangeShapeType="1"/>
                </p:cNvSpPr>
                <p:nvPr/>
              </p:nvSpPr>
              <p:spPr bwMode="auto">
                <a:xfrm flipV="1">
                  <a:off x="3548" y="1942"/>
                  <a:ext cx="56" cy="15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8" name="Line 474"/>
                <p:cNvSpPr>
                  <a:spLocks noChangeShapeType="1"/>
                </p:cNvSpPr>
                <p:nvPr/>
              </p:nvSpPr>
              <p:spPr bwMode="auto">
                <a:xfrm>
                  <a:off x="3604" y="1942"/>
                  <a:ext cx="145" cy="17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69" name="Oval 475"/>
                <p:cNvSpPr>
                  <a:spLocks noChangeArrowheads="1"/>
                </p:cNvSpPr>
                <p:nvPr/>
              </p:nvSpPr>
              <p:spPr bwMode="auto">
                <a:xfrm>
                  <a:off x="3226" y="1315"/>
                  <a:ext cx="52"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770" name="Freeform 476"/>
                <p:cNvSpPr>
                  <a:spLocks/>
                </p:cNvSpPr>
                <p:nvPr/>
              </p:nvSpPr>
              <p:spPr bwMode="auto">
                <a:xfrm>
                  <a:off x="3405" y="1803"/>
                  <a:ext cx="117" cy="129"/>
                </a:xfrm>
                <a:custGeom>
                  <a:avLst/>
                  <a:gdLst>
                    <a:gd name="T0" fmla="*/ 0 w 1161"/>
                    <a:gd name="T1" fmla="*/ 0 h 1178"/>
                    <a:gd name="T2" fmla="*/ 0 w 1161"/>
                    <a:gd name="T3" fmla="*/ 0 h 1178"/>
                    <a:gd name="T4" fmla="*/ 0 w 1161"/>
                    <a:gd name="T5" fmla="*/ 0 h 1178"/>
                    <a:gd name="T6" fmla="*/ 0 w 1161"/>
                    <a:gd name="T7" fmla="*/ 0 h 1178"/>
                    <a:gd name="T8" fmla="*/ 0 w 1161"/>
                    <a:gd name="T9" fmla="*/ 0 h 1178"/>
                    <a:gd name="T10" fmla="*/ 0 w 1161"/>
                    <a:gd name="T11" fmla="*/ 0 h 1178"/>
                    <a:gd name="T12" fmla="*/ 0 w 1161"/>
                    <a:gd name="T13" fmla="*/ 0 h 1178"/>
                    <a:gd name="T14" fmla="*/ 0 w 1161"/>
                    <a:gd name="T15" fmla="*/ 0 h 1178"/>
                    <a:gd name="T16" fmla="*/ 0 w 1161"/>
                    <a:gd name="T17" fmla="*/ 0 h 1178"/>
                    <a:gd name="T18" fmla="*/ 0 w 1161"/>
                    <a:gd name="T19" fmla="*/ 0 h 1178"/>
                    <a:gd name="T20" fmla="*/ 0 w 1161"/>
                    <a:gd name="T21" fmla="*/ 0 h 1178"/>
                    <a:gd name="T22" fmla="*/ 0 w 1161"/>
                    <a:gd name="T23" fmla="*/ 0 h 1178"/>
                    <a:gd name="T24" fmla="*/ 0 w 1161"/>
                    <a:gd name="T25" fmla="*/ 0 h 1178"/>
                    <a:gd name="T26" fmla="*/ 0 w 1161"/>
                    <a:gd name="T27" fmla="*/ 0 h 1178"/>
                    <a:gd name="T28" fmla="*/ 0 w 1161"/>
                    <a:gd name="T29" fmla="*/ 0 h 1178"/>
                    <a:gd name="T30" fmla="*/ 0 w 1161"/>
                    <a:gd name="T31" fmla="*/ 0 h 1178"/>
                    <a:gd name="T32" fmla="*/ 0 w 1161"/>
                    <a:gd name="T33" fmla="*/ 0 h 1178"/>
                    <a:gd name="T34" fmla="*/ 0 w 1161"/>
                    <a:gd name="T35" fmla="*/ 0 h 1178"/>
                    <a:gd name="T36" fmla="*/ 0 w 1161"/>
                    <a:gd name="T37" fmla="*/ 0 h 1178"/>
                    <a:gd name="T38" fmla="*/ 0 w 1161"/>
                    <a:gd name="T39" fmla="*/ 0 h 1178"/>
                    <a:gd name="T40" fmla="*/ 0 w 1161"/>
                    <a:gd name="T41" fmla="*/ 0 h 1178"/>
                    <a:gd name="T42" fmla="*/ 0 w 1161"/>
                    <a:gd name="T43" fmla="*/ 0 h 1178"/>
                    <a:gd name="T44" fmla="*/ 0 w 1161"/>
                    <a:gd name="T45" fmla="*/ 0 h 1178"/>
                    <a:gd name="T46" fmla="*/ 0 w 1161"/>
                    <a:gd name="T47" fmla="*/ 0 h 1178"/>
                    <a:gd name="T48" fmla="*/ 0 w 1161"/>
                    <a:gd name="T49" fmla="*/ 0 h 1178"/>
                    <a:gd name="T50" fmla="*/ 0 w 1161"/>
                    <a:gd name="T51" fmla="*/ 0 h 1178"/>
                    <a:gd name="T52" fmla="*/ 0 w 1161"/>
                    <a:gd name="T53" fmla="*/ 0 h 1178"/>
                    <a:gd name="T54" fmla="*/ 0 w 1161"/>
                    <a:gd name="T55" fmla="*/ 0 h 1178"/>
                    <a:gd name="T56" fmla="*/ 0 w 1161"/>
                    <a:gd name="T57" fmla="*/ 0 h 1178"/>
                    <a:gd name="T58" fmla="*/ 0 w 1161"/>
                    <a:gd name="T59" fmla="*/ 0 h 1178"/>
                    <a:gd name="T60" fmla="*/ 0 w 1161"/>
                    <a:gd name="T61" fmla="*/ 0 h 1178"/>
                    <a:gd name="T62" fmla="*/ 0 w 1161"/>
                    <a:gd name="T63" fmla="*/ 0 h 1178"/>
                    <a:gd name="T64" fmla="*/ 0 w 1161"/>
                    <a:gd name="T65" fmla="*/ 0 h 1178"/>
                    <a:gd name="T66" fmla="*/ 0 w 1161"/>
                    <a:gd name="T67" fmla="*/ 0 h 1178"/>
                    <a:gd name="T68" fmla="*/ 0 w 1161"/>
                    <a:gd name="T69" fmla="*/ 0 h 1178"/>
                    <a:gd name="T70" fmla="*/ 0 w 1161"/>
                    <a:gd name="T71" fmla="*/ 0 h 1178"/>
                    <a:gd name="T72" fmla="*/ 0 w 1161"/>
                    <a:gd name="T73" fmla="*/ 0 h 1178"/>
                    <a:gd name="T74" fmla="*/ 0 w 1161"/>
                    <a:gd name="T75" fmla="*/ 0 h 1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1"/>
                    <a:gd name="T115" fmla="*/ 0 h 1178"/>
                    <a:gd name="T116" fmla="*/ 1161 w 1161"/>
                    <a:gd name="T117" fmla="*/ 1178 h 1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1" h="1178">
                      <a:moveTo>
                        <a:pt x="0" y="1126"/>
                      </a:moveTo>
                      <a:lnTo>
                        <a:pt x="1108" y="0"/>
                      </a:lnTo>
                      <a:lnTo>
                        <a:pt x="1109" y="0"/>
                      </a:lnTo>
                      <a:lnTo>
                        <a:pt x="1111" y="0"/>
                      </a:lnTo>
                      <a:lnTo>
                        <a:pt x="1115" y="3"/>
                      </a:lnTo>
                      <a:lnTo>
                        <a:pt x="1118" y="5"/>
                      </a:lnTo>
                      <a:lnTo>
                        <a:pt x="1123" y="8"/>
                      </a:lnTo>
                      <a:lnTo>
                        <a:pt x="1128" y="13"/>
                      </a:lnTo>
                      <a:lnTo>
                        <a:pt x="1133" y="17"/>
                      </a:lnTo>
                      <a:lnTo>
                        <a:pt x="1139" y="22"/>
                      </a:lnTo>
                      <a:lnTo>
                        <a:pt x="1143" y="28"/>
                      </a:lnTo>
                      <a:lnTo>
                        <a:pt x="1148" y="32"/>
                      </a:lnTo>
                      <a:lnTo>
                        <a:pt x="1152" y="37"/>
                      </a:lnTo>
                      <a:lnTo>
                        <a:pt x="1156" y="41"/>
                      </a:lnTo>
                      <a:lnTo>
                        <a:pt x="1158" y="46"/>
                      </a:lnTo>
                      <a:lnTo>
                        <a:pt x="1160" y="48"/>
                      </a:lnTo>
                      <a:lnTo>
                        <a:pt x="1161" y="50"/>
                      </a:lnTo>
                      <a:lnTo>
                        <a:pt x="1160" y="51"/>
                      </a:lnTo>
                      <a:lnTo>
                        <a:pt x="52" y="1177"/>
                      </a:lnTo>
                      <a:lnTo>
                        <a:pt x="51" y="1178"/>
                      </a:lnTo>
                      <a:lnTo>
                        <a:pt x="49" y="1177"/>
                      </a:lnTo>
                      <a:lnTo>
                        <a:pt x="46" y="1176"/>
                      </a:lnTo>
                      <a:lnTo>
                        <a:pt x="41" y="1174"/>
                      </a:lnTo>
                      <a:lnTo>
                        <a:pt x="37" y="1170"/>
                      </a:lnTo>
                      <a:lnTo>
                        <a:pt x="32" y="1167"/>
                      </a:lnTo>
                      <a:lnTo>
                        <a:pt x="26" y="1163"/>
                      </a:lnTo>
                      <a:lnTo>
                        <a:pt x="22" y="1157"/>
                      </a:lnTo>
                      <a:lnTo>
                        <a:pt x="16" y="1152"/>
                      </a:lnTo>
                      <a:lnTo>
                        <a:pt x="12" y="1147"/>
                      </a:lnTo>
                      <a:lnTo>
                        <a:pt x="8" y="1142"/>
                      </a:lnTo>
                      <a:lnTo>
                        <a:pt x="5" y="1138"/>
                      </a:lnTo>
                      <a:lnTo>
                        <a:pt x="1" y="1133"/>
                      </a:lnTo>
                      <a:lnTo>
                        <a:pt x="0" y="1130"/>
                      </a:lnTo>
                      <a:lnTo>
                        <a:pt x="0" y="1127"/>
                      </a:lnTo>
                      <a:lnTo>
                        <a:pt x="0" y="112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71" name="Freeform 477"/>
                <p:cNvSpPr>
                  <a:spLocks/>
                </p:cNvSpPr>
                <p:nvPr/>
              </p:nvSpPr>
              <p:spPr bwMode="auto">
                <a:xfrm>
                  <a:off x="3405" y="1803"/>
                  <a:ext cx="117" cy="129"/>
                </a:xfrm>
                <a:custGeom>
                  <a:avLst/>
                  <a:gdLst>
                    <a:gd name="T0" fmla="*/ 0 w 1161"/>
                    <a:gd name="T1" fmla="*/ 0 h 1178"/>
                    <a:gd name="T2" fmla="*/ 0 w 1161"/>
                    <a:gd name="T3" fmla="*/ 0 h 1178"/>
                    <a:gd name="T4" fmla="*/ 0 w 1161"/>
                    <a:gd name="T5" fmla="*/ 0 h 1178"/>
                    <a:gd name="T6" fmla="*/ 0 w 1161"/>
                    <a:gd name="T7" fmla="*/ 0 h 1178"/>
                    <a:gd name="T8" fmla="*/ 0 w 1161"/>
                    <a:gd name="T9" fmla="*/ 0 h 1178"/>
                    <a:gd name="T10" fmla="*/ 0 w 1161"/>
                    <a:gd name="T11" fmla="*/ 0 h 1178"/>
                    <a:gd name="T12" fmla="*/ 0 w 1161"/>
                    <a:gd name="T13" fmla="*/ 0 h 1178"/>
                    <a:gd name="T14" fmla="*/ 0 w 1161"/>
                    <a:gd name="T15" fmla="*/ 0 h 1178"/>
                    <a:gd name="T16" fmla="*/ 0 w 1161"/>
                    <a:gd name="T17" fmla="*/ 0 h 1178"/>
                    <a:gd name="T18" fmla="*/ 0 w 1161"/>
                    <a:gd name="T19" fmla="*/ 0 h 1178"/>
                    <a:gd name="T20" fmla="*/ 0 w 1161"/>
                    <a:gd name="T21" fmla="*/ 0 h 1178"/>
                    <a:gd name="T22" fmla="*/ 0 w 1161"/>
                    <a:gd name="T23" fmla="*/ 0 h 1178"/>
                    <a:gd name="T24" fmla="*/ 0 w 1161"/>
                    <a:gd name="T25" fmla="*/ 0 h 1178"/>
                    <a:gd name="T26" fmla="*/ 0 w 1161"/>
                    <a:gd name="T27" fmla="*/ 0 h 1178"/>
                    <a:gd name="T28" fmla="*/ 0 w 1161"/>
                    <a:gd name="T29" fmla="*/ 0 h 1178"/>
                    <a:gd name="T30" fmla="*/ 0 w 1161"/>
                    <a:gd name="T31" fmla="*/ 0 h 1178"/>
                    <a:gd name="T32" fmla="*/ 0 w 1161"/>
                    <a:gd name="T33" fmla="*/ 0 h 1178"/>
                    <a:gd name="T34" fmla="*/ 0 w 1161"/>
                    <a:gd name="T35" fmla="*/ 0 h 1178"/>
                    <a:gd name="T36" fmla="*/ 0 w 1161"/>
                    <a:gd name="T37" fmla="*/ 0 h 1178"/>
                    <a:gd name="T38" fmla="*/ 0 w 1161"/>
                    <a:gd name="T39" fmla="*/ 0 h 1178"/>
                    <a:gd name="T40" fmla="*/ 0 w 1161"/>
                    <a:gd name="T41" fmla="*/ 0 h 1178"/>
                    <a:gd name="T42" fmla="*/ 0 w 1161"/>
                    <a:gd name="T43" fmla="*/ 0 h 1178"/>
                    <a:gd name="T44" fmla="*/ 0 w 1161"/>
                    <a:gd name="T45" fmla="*/ 0 h 1178"/>
                    <a:gd name="T46" fmla="*/ 0 w 1161"/>
                    <a:gd name="T47" fmla="*/ 0 h 1178"/>
                    <a:gd name="T48" fmla="*/ 0 w 1161"/>
                    <a:gd name="T49" fmla="*/ 0 h 1178"/>
                    <a:gd name="T50" fmla="*/ 0 w 1161"/>
                    <a:gd name="T51" fmla="*/ 0 h 1178"/>
                    <a:gd name="T52" fmla="*/ 0 w 1161"/>
                    <a:gd name="T53" fmla="*/ 0 h 1178"/>
                    <a:gd name="T54" fmla="*/ 0 w 1161"/>
                    <a:gd name="T55" fmla="*/ 0 h 1178"/>
                    <a:gd name="T56" fmla="*/ 0 w 1161"/>
                    <a:gd name="T57" fmla="*/ 0 h 1178"/>
                    <a:gd name="T58" fmla="*/ 0 w 1161"/>
                    <a:gd name="T59" fmla="*/ 0 h 1178"/>
                    <a:gd name="T60" fmla="*/ 0 w 1161"/>
                    <a:gd name="T61" fmla="*/ 0 h 1178"/>
                    <a:gd name="T62" fmla="*/ 0 w 1161"/>
                    <a:gd name="T63" fmla="*/ 0 h 1178"/>
                    <a:gd name="T64" fmla="*/ 0 w 1161"/>
                    <a:gd name="T65" fmla="*/ 0 h 1178"/>
                    <a:gd name="T66" fmla="*/ 0 w 1161"/>
                    <a:gd name="T67" fmla="*/ 0 h 1178"/>
                    <a:gd name="T68" fmla="*/ 0 w 1161"/>
                    <a:gd name="T69" fmla="*/ 0 h 1178"/>
                    <a:gd name="T70" fmla="*/ 0 w 1161"/>
                    <a:gd name="T71" fmla="*/ 0 h 1178"/>
                    <a:gd name="T72" fmla="*/ 0 w 1161"/>
                    <a:gd name="T73" fmla="*/ 0 h 1178"/>
                    <a:gd name="T74" fmla="*/ 0 w 1161"/>
                    <a:gd name="T75" fmla="*/ 0 h 1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1"/>
                    <a:gd name="T115" fmla="*/ 0 h 1178"/>
                    <a:gd name="T116" fmla="*/ 1161 w 1161"/>
                    <a:gd name="T117" fmla="*/ 1178 h 1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1" h="1178">
                      <a:moveTo>
                        <a:pt x="0" y="1126"/>
                      </a:moveTo>
                      <a:lnTo>
                        <a:pt x="1108" y="0"/>
                      </a:lnTo>
                      <a:lnTo>
                        <a:pt x="1109" y="0"/>
                      </a:lnTo>
                      <a:lnTo>
                        <a:pt x="1111" y="0"/>
                      </a:lnTo>
                      <a:lnTo>
                        <a:pt x="1115" y="3"/>
                      </a:lnTo>
                      <a:lnTo>
                        <a:pt x="1118" y="5"/>
                      </a:lnTo>
                      <a:lnTo>
                        <a:pt x="1123" y="8"/>
                      </a:lnTo>
                      <a:lnTo>
                        <a:pt x="1128" y="13"/>
                      </a:lnTo>
                      <a:lnTo>
                        <a:pt x="1133" y="17"/>
                      </a:lnTo>
                      <a:lnTo>
                        <a:pt x="1139" y="22"/>
                      </a:lnTo>
                      <a:lnTo>
                        <a:pt x="1143" y="28"/>
                      </a:lnTo>
                      <a:lnTo>
                        <a:pt x="1148" y="32"/>
                      </a:lnTo>
                      <a:lnTo>
                        <a:pt x="1152" y="37"/>
                      </a:lnTo>
                      <a:lnTo>
                        <a:pt x="1156" y="41"/>
                      </a:lnTo>
                      <a:lnTo>
                        <a:pt x="1158" y="46"/>
                      </a:lnTo>
                      <a:lnTo>
                        <a:pt x="1160" y="48"/>
                      </a:lnTo>
                      <a:lnTo>
                        <a:pt x="1161" y="50"/>
                      </a:lnTo>
                      <a:lnTo>
                        <a:pt x="1160" y="51"/>
                      </a:lnTo>
                      <a:lnTo>
                        <a:pt x="52" y="1177"/>
                      </a:lnTo>
                      <a:lnTo>
                        <a:pt x="51" y="1178"/>
                      </a:lnTo>
                      <a:lnTo>
                        <a:pt x="49" y="1177"/>
                      </a:lnTo>
                      <a:lnTo>
                        <a:pt x="46" y="1176"/>
                      </a:lnTo>
                      <a:lnTo>
                        <a:pt x="41" y="1174"/>
                      </a:lnTo>
                      <a:lnTo>
                        <a:pt x="37" y="1170"/>
                      </a:lnTo>
                      <a:lnTo>
                        <a:pt x="32" y="1167"/>
                      </a:lnTo>
                      <a:lnTo>
                        <a:pt x="26" y="1163"/>
                      </a:lnTo>
                      <a:lnTo>
                        <a:pt x="22" y="1157"/>
                      </a:lnTo>
                      <a:lnTo>
                        <a:pt x="16" y="1152"/>
                      </a:lnTo>
                      <a:lnTo>
                        <a:pt x="12" y="1147"/>
                      </a:lnTo>
                      <a:lnTo>
                        <a:pt x="8" y="1142"/>
                      </a:lnTo>
                      <a:lnTo>
                        <a:pt x="5" y="1138"/>
                      </a:lnTo>
                      <a:lnTo>
                        <a:pt x="1" y="1133"/>
                      </a:lnTo>
                      <a:lnTo>
                        <a:pt x="0" y="1130"/>
                      </a:lnTo>
                      <a:lnTo>
                        <a:pt x="0" y="1127"/>
                      </a:lnTo>
                      <a:lnTo>
                        <a:pt x="0" y="112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72" name="Freeform 478"/>
                <p:cNvSpPr>
                  <a:spLocks/>
                </p:cNvSpPr>
                <p:nvPr/>
              </p:nvSpPr>
              <p:spPr bwMode="auto">
                <a:xfrm>
                  <a:off x="4071" y="1441"/>
                  <a:ext cx="265" cy="187"/>
                </a:xfrm>
                <a:custGeom>
                  <a:avLst/>
                  <a:gdLst>
                    <a:gd name="T0" fmla="*/ 0 w 2629"/>
                    <a:gd name="T1" fmla="*/ 0 h 1718"/>
                    <a:gd name="T2" fmla="*/ 0 w 2629"/>
                    <a:gd name="T3" fmla="*/ 0 h 1718"/>
                    <a:gd name="T4" fmla="*/ 0 w 2629"/>
                    <a:gd name="T5" fmla="*/ 0 h 1718"/>
                    <a:gd name="T6" fmla="*/ 0 w 2629"/>
                    <a:gd name="T7" fmla="*/ 0 h 1718"/>
                    <a:gd name="T8" fmla="*/ 0 w 2629"/>
                    <a:gd name="T9" fmla="*/ 0 h 1718"/>
                    <a:gd name="T10" fmla="*/ 0 60000 65536"/>
                    <a:gd name="T11" fmla="*/ 0 60000 65536"/>
                    <a:gd name="T12" fmla="*/ 0 60000 65536"/>
                    <a:gd name="T13" fmla="*/ 0 60000 65536"/>
                    <a:gd name="T14" fmla="*/ 0 60000 65536"/>
                    <a:gd name="T15" fmla="*/ 0 w 2629"/>
                    <a:gd name="T16" fmla="*/ 0 h 1718"/>
                    <a:gd name="T17" fmla="*/ 2629 w 2629"/>
                    <a:gd name="T18" fmla="*/ 1718 h 1718"/>
                  </a:gdLst>
                  <a:ahLst/>
                  <a:cxnLst>
                    <a:cxn ang="T10">
                      <a:pos x="T0" y="T1"/>
                    </a:cxn>
                    <a:cxn ang="T11">
                      <a:pos x="T2" y="T3"/>
                    </a:cxn>
                    <a:cxn ang="T12">
                      <a:pos x="T4" y="T5"/>
                    </a:cxn>
                    <a:cxn ang="T13">
                      <a:pos x="T6" y="T7"/>
                    </a:cxn>
                    <a:cxn ang="T14">
                      <a:pos x="T8" y="T9"/>
                    </a:cxn>
                  </a:cxnLst>
                  <a:rect l="T15" t="T16" r="T17" b="T18"/>
                  <a:pathLst>
                    <a:path w="2629" h="1718">
                      <a:moveTo>
                        <a:pt x="0" y="1717"/>
                      </a:moveTo>
                      <a:lnTo>
                        <a:pt x="464" y="67"/>
                      </a:lnTo>
                      <a:lnTo>
                        <a:pt x="2629" y="0"/>
                      </a:lnTo>
                      <a:lnTo>
                        <a:pt x="2233" y="1718"/>
                      </a:lnTo>
                      <a:lnTo>
                        <a:pt x="0" y="171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73" name="Freeform 479"/>
                <p:cNvSpPr>
                  <a:spLocks/>
                </p:cNvSpPr>
                <p:nvPr/>
              </p:nvSpPr>
              <p:spPr bwMode="auto">
                <a:xfrm>
                  <a:off x="4071" y="1441"/>
                  <a:ext cx="265" cy="187"/>
                </a:xfrm>
                <a:custGeom>
                  <a:avLst/>
                  <a:gdLst>
                    <a:gd name="T0" fmla="*/ 0 w 2629"/>
                    <a:gd name="T1" fmla="*/ 0 h 1718"/>
                    <a:gd name="T2" fmla="*/ 0 w 2629"/>
                    <a:gd name="T3" fmla="*/ 0 h 1718"/>
                    <a:gd name="T4" fmla="*/ 0 w 2629"/>
                    <a:gd name="T5" fmla="*/ 0 h 1718"/>
                    <a:gd name="T6" fmla="*/ 0 w 2629"/>
                    <a:gd name="T7" fmla="*/ 0 h 1718"/>
                    <a:gd name="T8" fmla="*/ 0 w 2629"/>
                    <a:gd name="T9" fmla="*/ 0 h 1718"/>
                    <a:gd name="T10" fmla="*/ 0 60000 65536"/>
                    <a:gd name="T11" fmla="*/ 0 60000 65536"/>
                    <a:gd name="T12" fmla="*/ 0 60000 65536"/>
                    <a:gd name="T13" fmla="*/ 0 60000 65536"/>
                    <a:gd name="T14" fmla="*/ 0 60000 65536"/>
                    <a:gd name="T15" fmla="*/ 0 w 2629"/>
                    <a:gd name="T16" fmla="*/ 0 h 1718"/>
                    <a:gd name="T17" fmla="*/ 2629 w 2629"/>
                    <a:gd name="T18" fmla="*/ 1718 h 1718"/>
                  </a:gdLst>
                  <a:ahLst/>
                  <a:cxnLst>
                    <a:cxn ang="T10">
                      <a:pos x="T0" y="T1"/>
                    </a:cxn>
                    <a:cxn ang="T11">
                      <a:pos x="T2" y="T3"/>
                    </a:cxn>
                    <a:cxn ang="T12">
                      <a:pos x="T4" y="T5"/>
                    </a:cxn>
                    <a:cxn ang="T13">
                      <a:pos x="T6" y="T7"/>
                    </a:cxn>
                    <a:cxn ang="T14">
                      <a:pos x="T8" y="T9"/>
                    </a:cxn>
                  </a:cxnLst>
                  <a:rect l="T15" t="T16" r="T17" b="T18"/>
                  <a:pathLst>
                    <a:path w="2629" h="1718">
                      <a:moveTo>
                        <a:pt x="0" y="1717"/>
                      </a:moveTo>
                      <a:lnTo>
                        <a:pt x="464" y="67"/>
                      </a:lnTo>
                      <a:lnTo>
                        <a:pt x="2629" y="0"/>
                      </a:lnTo>
                      <a:lnTo>
                        <a:pt x="2233" y="1718"/>
                      </a:lnTo>
                      <a:lnTo>
                        <a:pt x="0" y="171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74" name="Line 480"/>
                <p:cNvSpPr>
                  <a:spLocks noChangeShapeType="1"/>
                </p:cNvSpPr>
                <p:nvPr/>
              </p:nvSpPr>
              <p:spPr bwMode="auto">
                <a:xfrm flipV="1">
                  <a:off x="4071" y="1449"/>
                  <a:ext cx="80" cy="17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5" name="Line 481"/>
                <p:cNvSpPr>
                  <a:spLocks noChangeShapeType="1"/>
                </p:cNvSpPr>
                <p:nvPr/>
              </p:nvSpPr>
              <p:spPr bwMode="auto">
                <a:xfrm>
                  <a:off x="4118" y="1448"/>
                  <a:ext cx="33" cy="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6" name="Line 482"/>
                <p:cNvSpPr>
                  <a:spLocks noChangeShapeType="1"/>
                </p:cNvSpPr>
                <p:nvPr/>
              </p:nvSpPr>
              <p:spPr bwMode="auto">
                <a:xfrm flipH="1" flipV="1">
                  <a:off x="4151" y="1449"/>
                  <a:ext cx="145" cy="17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7" name="Line 483"/>
                <p:cNvSpPr>
                  <a:spLocks noChangeShapeType="1"/>
                </p:cNvSpPr>
                <p:nvPr/>
              </p:nvSpPr>
              <p:spPr bwMode="auto">
                <a:xfrm flipH="1">
                  <a:off x="4151" y="1441"/>
                  <a:ext cx="185"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78" name="Freeform 484"/>
                <p:cNvSpPr>
                  <a:spLocks/>
                </p:cNvSpPr>
                <p:nvPr/>
              </p:nvSpPr>
              <p:spPr bwMode="auto">
                <a:xfrm>
                  <a:off x="3267" y="1195"/>
                  <a:ext cx="117" cy="130"/>
                </a:xfrm>
                <a:custGeom>
                  <a:avLst/>
                  <a:gdLst>
                    <a:gd name="T0" fmla="*/ 0 w 1164"/>
                    <a:gd name="T1" fmla="*/ 0 h 1192"/>
                    <a:gd name="T2" fmla="*/ 0 w 1164"/>
                    <a:gd name="T3" fmla="*/ 0 h 1192"/>
                    <a:gd name="T4" fmla="*/ 0 w 1164"/>
                    <a:gd name="T5" fmla="*/ 0 h 1192"/>
                    <a:gd name="T6" fmla="*/ 0 w 1164"/>
                    <a:gd name="T7" fmla="*/ 0 h 1192"/>
                    <a:gd name="T8" fmla="*/ 0 w 1164"/>
                    <a:gd name="T9" fmla="*/ 0 h 1192"/>
                    <a:gd name="T10" fmla="*/ 0 w 1164"/>
                    <a:gd name="T11" fmla="*/ 0 h 1192"/>
                    <a:gd name="T12" fmla="*/ 0 w 1164"/>
                    <a:gd name="T13" fmla="*/ 0 h 1192"/>
                    <a:gd name="T14" fmla="*/ 0 w 1164"/>
                    <a:gd name="T15" fmla="*/ 0 h 1192"/>
                    <a:gd name="T16" fmla="*/ 0 w 1164"/>
                    <a:gd name="T17" fmla="*/ 0 h 1192"/>
                    <a:gd name="T18" fmla="*/ 0 w 1164"/>
                    <a:gd name="T19" fmla="*/ 0 h 1192"/>
                    <a:gd name="T20" fmla="*/ 0 w 1164"/>
                    <a:gd name="T21" fmla="*/ 0 h 1192"/>
                    <a:gd name="T22" fmla="*/ 0 w 1164"/>
                    <a:gd name="T23" fmla="*/ 0 h 1192"/>
                    <a:gd name="T24" fmla="*/ 0 w 1164"/>
                    <a:gd name="T25" fmla="*/ 0 h 1192"/>
                    <a:gd name="T26" fmla="*/ 0 w 1164"/>
                    <a:gd name="T27" fmla="*/ 0 h 1192"/>
                    <a:gd name="T28" fmla="*/ 0 w 1164"/>
                    <a:gd name="T29" fmla="*/ 0 h 1192"/>
                    <a:gd name="T30" fmla="*/ 0 w 1164"/>
                    <a:gd name="T31" fmla="*/ 0 h 1192"/>
                    <a:gd name="T32" fmla="*/ 0 w 1164"/>
                    <a:gd name="T33" fmla="*/ 0 h 1192"/>
                    <a:gd name="T34" fmla="*/ 0 w 1164"/>
                    <a:gd name="T35" fmla="*/ 0 h 1192"/>
                    <a:gd name="T36" fmla="*/ 0 w 1164"/>
                    <a:gd name="T37" fmla="*/ 0 h 1192"/>
                    <a:gd name="T38" fmla="*/ 0 w 1164"/>
                    <a:gd name="T39" fmla="*/ 0 h 1192"/>
                    <a:gd name="T40" fmla="*/ 0 w 1164"/>
                    <a:gd name="T41" fmla="*/ 0 h 1192"/>
                    <a:gd name="T42" fmla="*/ 0 w 1164"/>
                    <a:gd name="T43" fmla="*/ 0 h 1192"/>
                    <a:gd name="T44" fmla="*/ 0 w 1164"/>
                    <a:gd name="T45" fmla="*/ 0 h 1192"/>
                    <a:gd name="T46" fmla="*/ 0 w 1164"/>
                    <a:gd name="T47" fmla="*/ 0 h 1192"/>
                    <a:gd name="T48" fmla="*/ 0 w 1164"/>
                    <a:gd name="T49" fmla="*/ 0 h 1192"/>
                    <a:gd name="T50" fmla="*/ 0 w 1164"/>
                    <a:gd name="T51" fmla="*/ 0 h 1192"/>
                    <a:gd name="T52" fmla="*/ 0 w 1164"/>
                    <a:gd name="T53" fmla="*/ 0 h 1192"/>
                    <a:gd name="T54" fmla="*/ 0 w 1164"/>
                    <a:gd name="T55" fmla="*/ 0 h 1192"/>
                    <a:gd name="T56" fmla="*/ 0 w 1164"/>
                    <a:gd name="T57" fmla="*/ 0 h 1192"/>
                    <a:gd name="T58" fmla="*/ 0 w 1164"/>
                    <a:gd name="T59" fmla="*/ 0 h 1192"/>
                    <a:gd name="T60" fmla="*/ 0 w 1164"/>
                    <a:gd name="T61" fmla="*/ 0 h 1192"/>
                    <a:gd name="T62" fmla="*/ 0 w 1164"/>
                    <a:gd name="T63" fmla="*/ 0 h 1192"/>
                    <a:gd name="T64" fmla="*/ 0 w 1164"/>
                    <a:gd name="T65" fmla="*/ 0 h 1192"/>
                    <a:gd name="T66" fmla="*/ 0 w 1164"/>
                    <a:gd name="T67" fmla="*/ 0 h 1192"/>
                    <a:gd name="T68" fmla="*/ 0 w 1164"/>
                    <a:gd name="T69" fmla="*/ 0 h 1192"/>
                    <a:gd name="T70" fmla="*/ 0 w 1164"/>
                    <a:gd name="T71" fmla="*/ 0 h 1192"/>
                    <a:gd name="T72" fmla="*/ 0 w 1164"/>
                    <a:gd name="T73" fmla="*/ 0 h 1192"/>
                    <a:gd name="T74" fmla="*/ 0 w 1164"/>
                    <a:gd name="T75" fmla="*/ 0 h 1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92"/>
                    <a:gd name="T116" fmla="*/ 1164 w 1164"/>
                    <a:gd name="T117" fmla="*/ 1192 h 11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92">
                      <a:moveTo>
                        <a:pt x="0" y="1141"/>
                      </a:moveTo>
                      <a:lnTo>
                        <a:pt x="1111" y="0"/>
                      </a:lnTo>
                      <a:lnTo>
                        <a:pt x="1112" y="0"/>
                      </a:lnTo>
                      <a:lnTo>
                        <a:pt x="1113" y="1"/>
                      </a:lnTo>
                      <a:lnTo>
                        <a:pt x="1117" y="3"/>
                      </a:lnTo>
                      <a:lnTo>
                        <a:pt x="1120" y="7"/>
                      </a:lnTo>
                      <a:lnTo>
                        <a:pt x="1124" y="10"/>
                      </a:lnTo>
                      <a:lnTo>
                        <a:pt x="1129" y="15"/>
                      </a:lnTo>
                      <a:lnTo>
                        <a:pt x="1134" y="20"/>
                      </a:lnTo>
                      <a:lnTo>
                        <a:pt x="1140" y="25"/>
                      </a:lnTo>
                      <a:lnTo>
                        <a:pt x="1144" y="30"/>
                      </a:lnTo>
                      <a:lnTo>
                        <a:pt x="1149" y="35"/>
                      </a:lnTo>
                      <a:lnTo>
                        <a:pt x="1153" y="40"/>
                      </a:lnTo>
                      <a:lnTo>
                        <a:pt x="1158" y="43"/>
                      </a:lnTo>
                      <a:lnTo>
                        <a:pt x="1161" y="47"/>
                      </a:lnTo>
                      <a:lnTo>
                        <a:pt x="1163" y="49"/>
                      </a:lnTo>
                      <a:lnTo>
                        <a:pt x="1164" y="51"/>
                      </a:lnTo>
                      <a:lnTo>
                        <a:pt x="1164" y="52"/>
                      </a:lnTo>
                      <a:lnTo>
                        <a:pt x="52" y="1192"/>
                      </a:lnTo>
                      <a:lnTo>
                        <a:pt x="51" y="1192"/>
                      </a:lnTo>
                      <a:lnTo>
                        <a:pt x="50" y="1191"/>
                      </a:lnTo>
                      <a:lnTo>
                        <a:pt x="46" y="1188"/>
                      </a:lnTo>
                      <a:lnTo>
                        <a:pt x="43" y="1186"/>
                      </a:lnTo>
                      <a:lnTo>
                        <a:pt x="39" y="1183"/>
                      </a:lnTo>
                      <a:lnTo>
                        <a:pt x="34" y="1178"/>
                      </a:lnTo>
                      <a:lnTo>
                        <a:pt x="28" y="1174"/>
                      </a:lnTo>
                      <a:lnTo>
                        <a:pt x="24" y="1168"/>
                      </a:lnTo>
                      <a:lnTo>
                        <a:pt x="18" y="1163"/>
                      </a:lnTo>
                      <a:lnTo>
                        <a:pt x="14" y="1159"/>
                      </a:lnTo>
                      <a:lnTo>
                        <a:pt x="9" y="1153"/>
                      </a:lnTo>
                      <a:lnTo>
                        <a:pt x="6" y="1150"/>
                      </a:lnTo>
                      <a:lnTo>
                        <a:pt x="2" y="1146"/>
                      </a:lnTo>
                      <a:lnTo>
                        <a:pt x="1" y="1143"/>
                      </a:lnTo>
                      <a:lnTo>
                        <a:pt x="0" y="114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779" name="Freeform 485"/>
                <p:cNvSpPr>
                  <a:spLocks/>
                </p:cNvSpPr>
                <p:nvPr/>
              </p:nvSpPr>
              <p:spPr bwMode="auto">
                <a:xfrm>
                  <a:off x="3267" y="1195"/>
                  <a:ext cx="117" cy="130"/>
                </a:xfrm>
                <a:custGeom>
                  <a:avLst/>
                  <a:gdLst>
                    <a:gd name="T0" fmla="*/ 0 w 1164"/>
                    <a:gd name="T1" fmla="*/ 0 h 1192"/>
                    <a:gd name="T2" fmla="*/ 0 w 1164"/>
                    <a:gd name="T3" fmla="*/ 0 h 1192"/>
                    <a:gd name="T4" fmla="*/ 0 w 1164"/>
                    <a:gd name="T5" fmla="*/ 0 h 1192"/>
                    <a:gd name="T6" fmla="*/ 0 w 1164"/>
                    <a:gd name="T7" fmla="*/ 0 h 1192"/>
                    <a:gd name="T8" fmla="*/ 0 w 1164"/>
                    <a:gd name="T9" fmla="*/ 0 h 1192"/>
                    <a:gd name="T10" fmla="*/ 0 w 1164"/>
                    <a:gd name="T11" fmla="*/ 0 h 1192"/>
                    <a:gd name="T12" fmla="*/ 0 w 1164"/>
                    <a:gd name="T13" fmla="*/ 0 h 1192"/>
                    <a:gd name="T14" fmla="*/ 0 w 1164"/>
                    <a:gd name="T15" fmla="*/ 0 h 1192"/>
                    <a:gd name="T16" fmla="*/ 0 w 1164"/>
                    <a:gd name="T17" fmla="*/ 0 h 1192"/>
                    <a:gd name="T18" fmla="*/ 0 w 1164"/>
                    <a:gd name="T19" fmla="*/ 0 h 1192"/>
                    <a:gd name="T20" fmla="*/ 0 w 1164"/>
                    <a:gd name="T21" fmla="*/ 0 h 1192"/>
                    <a:gd name="T22" fmla="*/ 0 w 1164"/>
                    <a:gd name="T23" fmla="*/ 0 h 1192"/>
                    <a:gd name="T24" fmla="*/ 0 w 1164"/>
                    <a:gd name="T25" fmla="*/ 0 h 1192"/>
                    <a:gd name="T26" fmla="*/ 0 w 1164"/>
                    <a:gd name="T27" fmla="*/ 0 h 1192"/>
                    <a:gd name="T28" fmla="*/ 0 w 1164"/>
                    <a:gd name="T29" fmla="*/ 0 h 1192"/>
                    <a:gd name="T30" fmla="*/ 0 w 1164"/>
                    <a:gd name="T31" fmla="*/ 0 h 1192"/>
                    <a:gd name="T32" fmla="*/ 0 w 1164"/>
                    <a:gd name="T33" fmla="*/ 0 h 1192"/>
                    <a:gd name="T34" fmla="*/ 0 w 1164"/>
                    <a:gd name="T35" fmla="*/ 0 h 1192"/>
                    <a:gd name="T36" fmla="*/ 0 w 1164"/>
                    <a:gd name="T37" fmla="*/ 0 h 1192"/>
                    <a:gd name="T38" fmla="*/ 0 w 1164"/>
                    <a:gd name="T39" fmla="*/ 0 h 1192"/>
                    <a:gd name="T40" fmla="*/ 0 w 1164"/>
                    <a:gd name="T41" fmla="*/ 0 h 1192"/>
                    <a:gd name="T42" fmla="*/ 0 w 1164"/>
                    <a:gd name="T43" fmla="*/ 0 h 1192"/>
                    <a:gd name="T44" fmla="*/ 0 w 1164"/>
                    <a:gd name="T45" fmla="*/ 0 h 1192"/>
                    <a:gd name="T46" fmla="*/ 0 w 1164"/>
                    <a:gd name="T47" fmla="*/ 0 h 1192"/>
                    <a:gd name="T48" fmla="*/ 0 w 1164"/>
                    <a:gd name="T49" fmla="*/ 0 h 1192"/>
                    <a:gd name="T50" fmla="*/ 0 w 1164"/>
                    <a:gd name="T51" fmla="*/ 0 h 1192"/>
                    <a:gd name="T52" fmla="*/ 0 w 1164"/>
                    <a:gd name="T53" fmla="*/ 0 h 1192"/>
                    <a:gd name="T54" fmla="*/ 0 w 1164"/>
                    <a:gd name="T55" fmla="*/ 0 h 1192"/>
                    <a:gd name="T56" fmla="*/ 0 w 1164"/>
                    <a:gd name="T57" fmla="*/ 0 h 1192"/>
                    <a:gd name="T58" fmla="*/ 0 w 1164"/>
                    <a:gd name="T59" fmla="*/ 0 h 1192"/>
                    <a:gd name="T60" fmla="*/ 0 w 1164"/>
                    <a:gd name="T61" fmla="*/ 0 h 1192"/>
                    <a:gd name="T62" fmla="*/ 0 w 1164"/>
                    <a:gd name="T63" fmla="*/ 0 h 1192"/>
                    <a:gd name="T64" fmla="*/ 0 w 1164"/>
                    <a:gd name="T65" fmla="*/ 0 h 1192"/>
                    <a:gd name="T66" fmla="*/ 0 w 1164"/>
                    <a:gd name="T67" fmla="*/ 0 h 1192"/>
                    <a:gd name="T68" fmla="*/ 0 w 1164"/>
                    <a:gd name="T69" fmla="*/ 0 h 1192"/>
                    <a:gd name="T70" fmla="*/ 0 w 1164"/>
                    <a:gd name="T71" fmla="*/ 0 h 1192"/>
                    <a:gd name="T72" fmla="*/ 0 w 1164"/>
                    <a:gd name="T73" fmla="*/ 0 h 1192"/>
                    <a:gd name="T74" fmla="*/ 0 w 1164"/>
                    <a:gd name="T75" fmla="*/ 0 h 1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92"/>
                    <a:gd name="T116" fmla="*/ 1164 w 1164"/>
                    <a:gd name="T117" fmla="*/ 1192 h 11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92">
                      <a:moveTo>
                        <a:pt x="0" y="1141"/>
                      </a:moveTo>
                      <a:lnTo>
                        <a:pt x="1111" y="0"/>
                      </a:lnTo>
                      <a:lnTo>
                        <a:pt x="1112" y="0"/>
                      </a:lnTo>
                      <a:lnTo>
                        <a:pt x="1113" y="1"/>
                      </a:lnTo>
                      <a:lnTo>
                        <a:pt x="1117" y="3"/>
                      </a:lnTo>
                      <a:lnTo>
                        <a:pt x="1120" y="7"/>
                      </a:lnTo>
                      <a:lnTo>
                        <a:pt x="1124" y="10"/>
                      </a:lnTo>
                      <a:lnTo>
                        <a:pt x="1129" y="15"/>
                      </a:lnTo>
                      <a:lnTo>
                        <a:pt x="1134" y="20"/>
                      </a:lnTo>
                      <a:lnTo>
                        <a:pt x="1140" y="25"/>
                      </a:lnTo>
                      <a:lnTo>
                        <a:pt x="1144" y="30"/>
                      </a:lnTo>
                      <a:lnTo>
                        <a:pt x="1149" y="35"/>
                      </a:lnTo>
                      <a:lnTo>
                        <a:pt x="1153" y="40"/>
                      </a:lnTo>
                      <a:lnTo>
                        <a:pt x="1158" y="43"/>
                      </a:lnTo>
                      <a:lnTo>
                        <a:pt x="1161" y="47"/>
                      </a:lnTo>
                      <a:lnTo>
                        <a:pt x="1163" y="49"/>
                      </a:lnTo>
                      <a:lnTo>
                        <a:pt x="1164" y="51"/>
                      </a:lnTo>
                      <a:lnTo>
                        <a:pt x="1164" y="52"/>
                      </a:lnTo>
                      <a:lnTo>
                        <a:pt x="52" y="1192"/>
                      </a:lnTo>
                      <a:lnTo>
                        <a:pt x="51" y="1192"/>
                      </a:lnTo>
                      <a:lnTo>
                        <a:pt x="50" y="1191"/>
                      </a:lnTo>
                      <a:lnTo>
                        <a:pt x="46" y="1188"/>
                      </a:lnTo>
                      <a:lnTo>
                        <a:pt x="43" y="1186"/>
                      </a:lnTo>
                      <a:lnTo>
                        <a:pt x="39" y="1183"/>
                      </a:lnTo>
                      <a:lnTo>
                        <a:pt x="34" y="1178"/>
                      </a:lnTo>
                      <a:lnTo>
                        <a:pt x="28" y="1174"/>
                      </a:lnTo>
                      <a:lnTo>
                        <a:pt x="24" y="1168"/>
                      </a:lnTo>
                      <a:lnTo>
                        <a:pt x="18" y="1163"/>
                      </a:lnTo>
                      <a:lnTo>
                        <a:pt x="14" y="1159"/>
                      </a:lnTo>
                      <a:lnTo>
                        <a:pt x="9" y="1153"/>
                      </a:lnTo>
                      <a:lnTo>
                        <a:pt x="6" y="1150"/>
                      </a:lnTo>
                      <a:lnTo>
                        <a:pt x="2" y="1146"/>
                      </a:lnTo>
                      <a:lnTo>
                        <a:pt x="1" y="1143"/>
                      </a:lnTo>
                      <a:lnTo>
                        <a:pt x="0" y="114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80" name="Freeform 486"/>
                <p:cNvSpPr>
                  <a:spLocks/>
                </p:cNvSpPr>
                <p:nvPr/>
              </p:nvSpPr>
              <p:spPr bwMode="auto">
                <a:xfrm>
                  <a:off x="3379" y="1195"/>
                  <a:ext cx="5" cy="6"/>
                </a:xfrm>
                <a:custGeom>
                  <a:avLst/>
                  <a:gdLst>
                    <a:gd name="T0" fmla="*/ 0 w 53"/>
                    <a:gd name="T1" fmla="*/ 0 h 52"/>
                    <a:gd name="T2" fmla="*/ 0 w 53"/>
                    <a:gd name="T3" fmla="*/ 0 h 52"/>
                    <a:gd name="T4" fmla="*/ 0 w 53"/>
                    <a:gd name="T5" fmla="*/ 0 h 52"/>
                    <a:gd name="T6" fmla="*/ 0 w 53"/>
                    <a:gd name="T7" fmla="*/ 0 h 52"/>
                    <a:gd name="T8" fmla="*/ 0 w 53"/>
                    <a:gd name="T9" fmla="*/ 0 h 52"/>
                    <a:gd name="T10" fmla="*/ 0 w 53"/>
                    <a:gd name="T11" fmla="*/ 0 h 52"/>
                    <a:gd name="T12" fmla="*/ 0 w 53"/>
                    <a:gd name="T13" fmla="*/ 0 h 52"/>
                    <a:gd name="T14" fmla="*/ 0 w 53"/>
                    <a:gd name="T15" fmla="*/ 0 h 52"/>
                    <a:gd name="T16" fmla="*/ 0 w 53"/>
                    <a:gd name="T17" fmla="*/ 0 h 52"/>
                    <a:gd name="T18" fmla="*/ 0 w 53"/>
                    <a:gd name="T19" fmla="*/ 0 h 52"/>
                    <a:gd name="T20" fmla="*/ 0 w 53"/>
                    <a:gd name="T21" fmla="*/ 0 h 52"/>
                    <a:gd name="T22" fmla="*/ 0 w 53"/>
                    <a:gd name="T23" fmla="*/ 0 h 52"/>
                    <a:gd name="T24" fmla="*/ 0 w 53"/>
                    <a:gd name="T25" fmla="*/ 0 h 52"/>
                    <a:gd name="T26" fmla="*/ 0 w 53"/>
                    <a:gd name="T27" fmla="*/ 0 h 52"/>
                    <a:gd name="T28" fmla="*/ 0 w 53"/>
                    <a:gd name="T29" fmla="*/ 0 h 52"/>
                    <a:gd name="T30" fmla="*/ 0 w 53"/>
                    <a:gd name="T31" fmla="*/ 0 h 52"/>
                    <a:gd name="T32" fmla="*/ 0 w 53"/>
                    <a:gd name="T33" fmla="*/ 0 h 52"/>
                    <a:gd name="T34" fmla="*/ 0 w 53"/>
                    <a:gd name="T35" fmla="*/ 0 h 52"/>
                    <a:gd name="T36" fmla="*/ 0 w 53"/>
                    <a:gd name="T37" fmla="*/ 0 h 52"/>
                    <a:gd name="T38" fmla="*/ 0 w 53"/>
                    <a:gd name="T39" fmla="*/ 0 h 52"/>
                    <a:gd name="T40" fmla="*/ 0 w 53"/>
                    <a:gd name="T41" fmla="*/ 0 h 52"/>
                    <a:gd name="T42" fmla="*/ 0 w 53"/>
                    <a:gd name="T43" fmla="*/ 0 h 52"/>
                    <a:gd name="T44" fmla="*/ 0 w 53"/>
                    <a:gd name="T45" fmla="*/ 0 h 52"/>
                    <a:gd name="T46" fmla="*/ 0 w 53"/>
                    <a:gd name="T47" fmla="*/ 0 h 52"/>
                    <a:gd name="T48" fmla="*/ 0 w 53"/>
                    <a:gd name="T49" fmla="*/ 0 h 52"/>
                    <a:gd name="T50" fmla="*/ 0 w 53"/>
                    <a:gd name="T51" fmla="*/ 0 h 52"/>
                    <a:gd name="T52" fmla="*/ 0 w 53"/>
                    <a:gd name="T53" fmla="*/ 0 h 52"/>
                    <a:gd name="T54" fmla="*/ 0 w 53"/>
                    <a:gd name="T55" fmla="*/ 0 h 52"/>
                    <a:gd name="T56" fmla="*/ 0 w 53"/>
                    <a:gd name="T57" fmla="*/ 0 h 52"/>
                    <a:gd name="T58" fmla="*/ 0 w 53"/>
                    <a:gd name="T59" fmla="*/ 0 h 52"/>
                    <a:gd name="T60" fmla="*/ 0 w 53"/>
                    <a:gd name="T61" fmla="*/ 0 h 52"/>
                    <a:gd name="T62" fmla="*/ 0 w 53"/>
                    <a:gd name="T63" fmla="*/ 0 h 52"/>
                    <a:gd name="T64" fmla="*/ 0 w 5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52"/>
                    <a:gd name="T101" fmla="*/ 53 w 5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52">
                      <a:moveTo>
                        <a:pt x="26" y="26"/>
                      </a:moveTo>
                      <a:lnTo>
                        <a:pt x="21" y="22"/>
                      </a:lnTo>
                      <a:lnTo>
                        <a:pt x="16" y="17"/>
                      </a:lnTo>
                      <a:lnTo>
                        <a:pt x="12" y="13"/>
                      </a:lnTo>
                      <a:lnTo>
                        <a:pt x="8" y="8"/>
                      </a:lnTo>
                      <a:lnTo>
                        <a:pt x="5" y="5"/>
                      </a:lnTo>
                      <a:lnTo>
                        <a:pt x="2" y="2"/>
                      </a:lnTo>
                      <a:lnTo>
                        <a:pt x="1" y="1"/>
                      </a:lnTo>
                      <a:lnTo>
                        <a:pt x="0" y="0"/>
                      </a:lnTo>
                      <a:lnTo>
                        <a:pt x="1" y="0"/>
                      </a:lnTo>
                      <a:lnTo>
                        <a:pt x="2" y="1"/>
                      </a:lnTo>
                      <a:lnTo>
                        <a:pt x="6" y="3"/>
                      </a:lnTo>
                      <a:lnTo>
                        <a:pt x="9" y="7"/>
                      </a:lnTo>
                      <a:lnTo>
                        <a:pt x="13" y="10"/>
                      </a:lnTo>
                      <a:lnTo>
                        <a:pt x="18" y="15"/>
                      </a:lnTo>
                      <a:lnTo>
                        <a:pt x="23" y="20"/>
                      </a:lnTo>
                      <a:lnTo>
                        <a:pt x="29" y="25"/>
                      </a:lnTo>
                      <a:lnTo>
                        <a:pt x="33" y="30"/>
                      </a:lnTo>
                      <a:lnTo>
                        <a:pt x="38" y="35"/>
                      </a:lnTo>
                      <a:lnTo>
                        <a:pt x="42" y="40"/>
                      </a:lnTo>
                      <a:lnTo>
                        <a:pt x="47" y="43"/>
                      </a:lnTo>
                      <a:lnTo>
                        <a:pt x="50" y="47"/>
                      </a:lnTo>
                      <a:lnTo>
                        <a:pt x="52" y="49"/>
                      </a:lnTo>
                      <a:lnTo>
                        <a:pt x="53" y="51"/>
                      </a:lnTo>
                      <a:lnTo>
                        <a:pt x="53" y="52"/>
                      </a:lnTo>
                      <a:lnTo>
                        <a:pt x="53" y="51"/>
                      </a:lnTo>
                      <a:lnTo>
                        <a:pt x="51" y="50"/>
                      </a:lnTo>
                      <a:lnTo>
                        <a:pt x="49" y="48"/>
                      </a:lnTo>
                      <a:lnTo>
                        <a:pt x="46" y="44"/>
                      </a:lnTo>
                      <a:lnTo>
                        <a:pt x="41" y="41"/>
                      </a:lnTo>
                      <a:lnTo>
                        <a:pt x="36" y="36"/>
                      </a:lnTo>
                      <a:lnTo>
                        <a:pt x="32" y="32"/>
                      </a:lnTo>
                      <a:lnTo>
                        <a:pt x="26" y="2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81" name="Freeform 487"/>
                <p:cNvSpPr>
                  <a:spLocks/>
                </p:cNvSpPr>
                <p:nvPr/>
              </p:nvSpPr>
              <p:spPr bwMode="auto">
                <a:xfrm>
                  <a:off x="3379" y="1195"/>
                  <a:ext cx="5" cy="6"/>
                </a:xfrm>
                <a:custGeom>
                  <a:avLst/>
                  <a:gdLst>
                    <a:gd name="T0" fmla="*/ 0 w 53"/>
                    <a:gd name="T1" fmla="*/ 0 h 52"/>
                    <a:gd name="T2" fmla="*/ 0 w 53"/>
                    <a:gd name="T3" fmla="*/ 0 h 52"/>
                    <a:gd name="T4" fmla="*/ 0 w 53"/>
                    <a:gd name="T5" fmla="*/ 0 h 52"/>
                    <a:gd name="T6" fmla="*/ 0 w 53"/>
                    <a:gd name="T7" fmla="*/ 0 h 52"/>
                    <a:gd name="T8" fmla="*/ 0 w 53"/>
                    <a:gd name="T9" fmla="*/ 0 h 52"/>
                    <a:gd name="T10" fmla="*/ 0 w 53"/>
                    <a:gd name="T11" fmla="*/ 0 h 52"/>
                    <a:gd name="T12" fmla="*/ 0 w 53"/>
                    <a:gd name="T13" fmla="*/ 0 h 52"/>
                    <a:gd name="T14" fmla="*/ 0 w 53"/>
                    <a:gd name="T15" fmla="*/ 0 h 52"/>
                    <a:gd name="T16" fmla="*/ 0 w 53"/>
                    <a:gd name="T17" fmla="*/ 0 h 52"/>
                    <a:gd name="T18" fmla="*/ 0 w 53"/>
                    <a:gd name="T19" fmla="*/ 0 h 52"/>
                    <a:gd name="T20" fmla="*/ 0 w 53"/>
                    <a:gd name="T21" fmla="*/ 0 h 52"/>
                    <a:gd name="T22" fmla="*/ 0 w 53"/>
                    <a:gd name="T23" fmla="*/ 0 h 52"/>
                    <a:gd name="T24" fmla="*/ 0 w 53"/>
                    <a:gd name="T25" fmla="*/ 0 h 52"/>
                    <a:gd name="T26" fmla="*/ 0 w 53"/>
                    <a:gd name="T27" fmla="*/ 0 h 52"/>
                    <a:gd name="T28" fmla="*/ 0 w 53"/>
                    <a:gd name="T29" fmla="*/ 0 h 52"/>
                    <a:gd name="T30" fmla="*/ 0 w 53"/>
                    <a:gd name="T31" fmla="*/ 0 h 52"/>
                    <a:gd name="T32" fmla="*/ 0 w 53"/>
                    <a:gd name="T33" fmla="*/ 0 h 52"/>
                    <a:gd name="T34" fmla="*/ 0 w 53"/>
                    <a:gd name="T35" fmla="*/ 0 h 52"/>
                    <a:gd name="T36" fmla="*/ 0 w 53"/>
                    <a:gd name="T37" fmla="*/ 0 h 52"/>
                    <a:gd name="T38" fmla="*/ 0 w 53"/>
                    <a:gd name="T39" fmla="*/ 0 h 52"/>
                    <a:gd name="T40" fmla="*/ 0 w 53"/>
                    <a:gd name="T41" fmla="*/ 0 h 52"/>
                    <a:gd name="T42" fmla="*/ 0 w 53"/>
                    <a:gd name="T43" fmla="*/ 0 h 52"/>
                    <a:gd name="T44" fmla="*/ 0 w 53"/>
                    <a:gd name="T45" fmla="*/ 0 h 52"/>
                    <a:gd name="T46" fmla="*/ 0 w 53"/>
                    <a:gd name="T47" fmla="*/ 0 h 52"/>
                    <a:gd name="T48" fmla="*/ 0 w 53"/>
                    <a:gd name="T49" fmla="*/ 0 h 52"/>
                    <a:gd name="T50" fmla="*/ 0 w 53"/>
                    <a:gd name="T51" fmla="*/ 0 h 52"/>
                    <a:gd name="T52" fmla="*/ 0 w 53"/>
                    <a:gd name="T53" fmla="*/ 0 h 52"/>
                    <a:gd name="T54" fmla="*/ 0 w 53"/>
                    <a:gd name="T55" fmla="*/ 0 h 52"/>
                    <a:gd name="T56" fmla="*/ 0 w 53"/>
                    <a:gd name="T57" fmla="*/ 0 h 52"/>
                    <a:gd name="T58" fmla="*/ 0 w 53"/>
                    <a:gd name="T59" fmla="*/ 0 h 52"/>
                    <a:gd name="T60" fmla="*/ 0 w 53"/>
                    <a:gd name="T61" fmla="*/ 0 h 52"/>
                    <a:gd name="T62" fmla="*/ 0 w 53"/>
                    <a:gd name="T63" fmla="*/ 0 h 52"/>
                    <a:gd name="T64" fmla="*/ 0 w 5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52"/>
                    <a:gd name="T101" fmla="*/ 53 w 5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52">
                      <a:moveTo>
                        <a:pt x="26" y="26"/>
                      </a:moveTo>
                      <a:lnTo>
                        <a:pt x="21" y="22"/>
                      </a:lnTo>
                      <a:lnTo>
                        <a:pt x="16" y="17"/>
                      </a:lnTo>
                      <a:lnTo>
                        <a:pt x="12" y="13"/>
                      </a:lnTo>
                      <a:lnTo>
                        <a:pt x="8" y="8"/>
                      </a:lnTo>
                      <a:lnTo>
                        <a:pt x="5" y="5"/>
                      </a:lnTo>
                      <a:lnTo>
                        <a:pt x="2" y="2"/>
                      </a:lnTo>
                      <a:lnTo>
                        <a:pt x="1" y="1"/>
                      </a:lnTo>
                      <a:lnTo>
                        <a:pt x="0" y="0"/>
                      </a:lnTo>
                      <a:lnTo>
                        <a:pt x="1" y="0"/>
                      </a:lnTo>
                      <a:lnTo>
                        <a:pt x="2" y="1"/>
                      </a:lnTo>
                      <a:lnTo>
                        <a:pt x="6" y="3"/>
                      </a:lnTo>
                      <a:lnTo>
                        <a:pt x="9" y="7"/>
                      </a:lnTo>
                      <a:lnTo>
                        <a:pt x="13" y="10"/>
                      </a:lnTo>
                      <a:lnTo>
                        <a:pt x="18" y="15"/>
                      </a:lnTo>
                      <a:lnTo>
                        <a:pt x="23" y="20"/>
                      </a:lnTo>
                      <a:lnTo>
                        <a:pt x="29" y="25"/>
                      </a:lnTo>
                      <a:lnTo>
                        <a:pt x="33" y="30"/>
                      </a:lnTo>
                      <a:lnTo>
                        <a:pt x="38" y="35"/>
                      </a:lnTo>
                      <a:lnTo>
                        <a:pt x="42" y="40"/>
                      </a:lnTo>
                      <a:lnTo>
                        <a:pt x="47" y="43"/>
                      </a:lnTo>
                      <a:lnTo>
                        <a:pt x="50" y="47"/>
                      </a:lnTo>
                      <a:lnTo>
                        <a:pt x="52" y="49"/>
                      </a:lnTo>
                      <a:lnTo>
                        <a:pt x="53" y="51"/>
                      </a:lnTo>
                      <a:lnTo>
                        <a:pt x="53" y="52"/>
                      </a:lnTo>
                      <a:lnTo>
                        <a:pt x="53" y="51"/>
                      </a:lnTo>
                      <a:lnTo>
                        <a:pt x="51" y="50"/>
                      </a:lnTo>
                      <a:lnTo>
                        <a:pt x="49" y="48"/>
                      </a:lnTo>
                      <a:lnTo>
                        <a:pt x="46" y="44"/>
                      </a:lnTo>
                      <a:lnTo>
                        <a:pt x="41" y="41"/>
                      </a:lnTo>
                      <a:lnTo>
                        <a:pt x="36" y="36"/>
                      </a:lnTo>
                      <a:lnTo>
                        <a:pt x="32" y="32"/>
                      </a:lnTo>
                      <a:lnTo>
                        <a:pt x="26" y="2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82" name="Freeform 488"/>
                <p:cNvSpPr>
                  <a:spLocks/>
                </p:cNvSpPr>
                <p:nvPr/>
              </p:nvSpPr>
              <p:spPr bwMode="auto">
                <a:xfrm>
                  <a:off x="4077" y="1165"/>
                  <a:ext cx="119" cy="130"/>
                </a:xfrm>
                <a:custGeom>
                  <a:avLst/>
                  <a:gdLst>
                    <a:gd name="T0" fmla="*/ 0 w 1179"/>
                    <a:gd name="T1" fmla="*/ 0 h 1196"/>
                    <a:gd name="T2" fmla="*/ 0 w 1179"/>
                    <a:gd name="T3" fmla="*/ 0 h 1196"/>
                    <a:gd name="T4" fmla="*/ 0 w 1179"/>
                    <a:gd name="T5" fmla="*/ 0 h 1196"/>
                    <a:gd name="T6" fmla="*/ 0 w 1179"/>
                    <a:gd name="T7" fmla="*/ 0 h 1196"/>
                    <a:gd name="T8" fmla="*/ 0 w 1179"/>
                    <a:gd name="T9" fmla="*/ 0 h 1196"/>
                    <a:gd name="T10" fmla="*/ 0 w 1179"/>
                    <a:gd name="T11" fmla="*/ 0 h 1196"/>
                    <a:gd name="T12" fmla="*/ 0 w 1179"/>
                    <a:gd name="T13" fmla="*/ 0 h 1196"/>
                    <a:gd name="T14" fmla="*/ 0 w 1179"/>
                    <a:gd name="T15" fmla="*/ 0 h 1196"/>
                    <a:gd name="T16" fmla="*/ 0 w 1179"/>
                    <a:gd name="T17" fmla="*/ 0 h 1196"/>
                    <a:gd name="T18" fmla="*/ 0 w 1179"/>
                    <a:gd name="T19" fmla="*/ 0 h 1196"/>
                    <a:gd name="T20" fmla="*/ 0 w 1179"/>
                    <a:gd name="T21" fmla="*/ 0 h 1196"/>
                    <a:gd name="T22" fmla="*/ 0 w 1179"/>
                    <a:gd name="T23" fmla="*/ 0 h 1196"/>
                    <a:gd name="T24" fmla="*/ 0 w 1179"/>
                    <a:gd name="T25" fmla="*/ 0 h 1196"/>
                    <a:gd name="T26" fmla="*/ 0 w 1179"/>
                    <a:gd name="T27" fmla="*/ 0 h 1196"/>
                    <a:gd name="T28" fmla="*/ 0 w 1179"/>
                    <a:gd name="T29" fmla="*/ 0 h 1196"/>
                    <a:gd name="T30" fmla="*/ 0 w 1179"/>
                    <a:gd name="T31" fmla="*/ 0 h 1196"/>
                    <a:gd name="T32" fmla="*/ 0 w 1179"/>
                    <a:gd name="T33" fmla="*/ 0 h 1196"/>
                    <a:gd name="T34" fmla="*/ 0 w 1179"/>
                    <a:gd name="T35" fmla="*/ 0 h 1196"/>
                    <a:gd name="T36" fmla="*/ 0 w 1179"/>
                    <a:gd name="T37" fmla="*/ 0 h 1196"/>
                    <a:gd name="T38" fmla="*/ 0 w 1179"/>
                    <a:gd name="T39" fmla="*/ 0 h 1196"/>
                    <a:gd name="T40" fmla="*/ 0 w 1179"/>
                    <a:gd name="T41" fmla="*/ 0 h 1196"/>
                    <a:gd name="T42" fmla="*/ 0 w 1179"/>
                    <a:gd name="T43" fmla="*/ 0 h 1196"/>
                    <a:gd name="T44" fmla="*/ 0 w 1179"/>
                    <a:gd name="T45" fmla="*/ 0 h 1196"/>
                    <a:gd name="T46" fmla="*/ 0 w 1179"/>
                    <a:gd name="T47" fmla="*/ 0 h 1196"/>
                    <a:gd name="T48" fmla="*/ 0 w 1179"/>
                    <a:gd name="T49" fmla="*/ 0 h 1196"/>
                    <a:gd name="T50" fmla="*/ 0 w 1179"/>
                    <a:gd name="T51" fmla="*/ 0 h 1196"/>
                    <a:gd name="T52" fmla="*/ 0 w 1179"/>
                    <a:gd name="T53" fmla="*/ 0 h 1196"/>
                    <a:gd name="T54" fmla="*/ 0 w 1179"/>
                    <a:gd name="T55" fmla="*/ 0 h 1196"/>
                    <a:gd name="T56" fmla="*/ 0 w 1179"/>
                    <a:gd name="T57" fmla="*/ 0 h 1196"/>
                    <a:gd name="T58" fmla="*/ 0 w 1179"/>
                    <a:gd name="T59" fmla="*/ 0 h 1196"/>
                    <a:gd name="T60" fmla="*/ 0 w 1179"/>
                    <a:gd name="T61" fmla="*/ 0 h 1196"/>
                    <a:gd name="T62" fmla="*/ 0 w 1179"/>
                    <a:gd name="T63" fmla="*/ 0 h 1196"/>
                    <a:gd name="T64" fmla="*/ 0 w 1179"/>
                    <a:gd name="T65" fmla="*/ 0 h 1196"/>
                    <a:gd name="T66" fmla="*/ 0 w 1179"/>
                    <a:gd name="T67" fmla="*/ 0 h 1196"/>
                    <a:gd name="T68" fmla="*/ 0 w 1179"/>
                    <a:gd name="T69" fmla="*/ 0 h 1196"/>
                    <a:gd name="T70" fmla="*/ 0 w 1179"/>
                    <a:gd name="T71" fmla="*/ 0 h 1196"/>
                    <a:gd name="T72" fmla="*/ 0 w 1179"/>
                    <a:gd name="T73" fmla="*/ 0 h 1196"/>
                    <a:gd name="T74" fmla="*/ 0 w 1179"/>
                    <a:gd name="T75" fmla="*/ 0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9"/>
                    <a:gd name="T115" fmla="*/ 0 h 1196"/>
                    <a:gd name="T116" fmla="*/ 1179 w 1179"/>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9" h="1196">
                      <a:moveTo>
                        <a:pt x="1178" y="52"/>
                      </a:moveTo>
                      <a:lnTo>
                        <a:pt x="52" y="1196"/>
                      </a:lnTo>
                      <a:lnTo>
                        <a:pt x="51" y="1196"/>
                      </a:lnTo>
                      <a:lnTo>
                        <a:pt x="49" y="1195"/>
                      </a:lnTo>
                      <a:lnTo>
                        <a:pt x="46" y="1192"/>
                      </a:lnTo>
                      <a:lnTo>
                        <a:pt x="42" y="1190"/>
                      </a:lnTo>
                      <a:lnTo>
                        <a:pt x="38" y="1187"/>
                      </a:lnTo>
                      <a:lnTo>
                        <a:pt x="33" y="1182"/>
                      </a:lnTo>
                      <a:lnTo>
                        <a:pt x="28" y="1178"/>
                      </a:lnTo>
                      <a:lnTo>
                        <a:pt x="23" y="1173"/>
                      </a:lnTo>
                      <a:lnTo>
                        <a:pt x="18" y="1167"/>
                      </a:lnTo>
                      <a:lnTo>
                        <a:pt x="12" y="1163"/>
                      </a:lnTo>
                      <a:lnTo>
                        <a:pt x="9" y="1158"/>
                      </a:lnTo>
                      <a:lnTo>
                        <a:pt x="6" y="1154"/>
                      </a:lnTo>
                      <a:lnTo>
                        <a:pt x="2" y="1149"/>
                      </a:lnTo>
                      <a:lnTo>
                        <a:pt x="0" y="1147"/>
                      </a:lnTo>
                      <a:lnTo>
                        <a:pt x="0" y="1145"/>
                      </a:lnTo>
                      <a:lnTo>
                        <a:pt x="0" y="1144"/>
                      </a:lnTo>
                      <a:lnTo>
                        <a:pt x="1126" y="1"/>
                      </a:lnTo>
                      <a:lnTo>
                        <a:pt x="1127" y="0"/>
                      </a:lnTo>
                      <a:lnTo>
                        <a:pt x="1129" y="1"/>
                      </a:lnTo>
                      <a:lnTo>
                        <a:pt x="1133" y="2"/>
                      </a:lnTo>
                      <a:lnTo>
                        <a:pt x="1137" y="4"/>
                      </a:lnTo>
                      <a:lnTo>
                        <a:pt x="1142" y="8"/>
                      </a:lnTo>
                      <a:lnTo>
                        <a:pt x="1146" y="12"/>
                      </a:lnTo>
                      <a:lnTo>
                        <a:pt x="1152" y="17"/>
                      </a:lnTo>
                      <a:lnTo>
                        <a:pt x="1156" y="21"/>
                      </a:lnTo>
                      <a:lnTo>
                        <a:pt x="1162" y="27"/>
                      </a:lnTo>
                      <a:lnTo>
                        <a:pt x="1167" y="31"/>
                      </a:lnTo>
                      <a:lnTo>
                        <a:pt x="1171" y="37"/>
                      </a:lnTo>
                      <a:lnTo>
                        <a:pt x="1175" y="42"/>
                      </a:lnTo>
                      <a:lnTo>
                        <a:pt x="1177" y="45"/>
                      </a:lnTo>
                      <a:lnTo>
                        <a:pt x="1178" y="48"/>
                      </a:lnTo>
                      <a:lnTo>
                        <a:pt x="1179" y="51"/>
                      </a:lnTo>
                      <a:lnTo>
                        <a:pt x="1178" y="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83" name="Freeform 489"/>
                <p:cNvSpPr>
                  <a:spLocks/>
                </p:cNvSpPr>
                <p:nvPr/>
              </p:nvSpPr>
              <p:spPr bwMode="auto">
                <a:xfrm>
                  <a:off x="4077" y="1165"/>
                  <a:ext cx="119" cy="130"/>
                </a:xfrm>
                <a:custGeom>
                  <a:avLst/>
                  <a:gdLst>
                    <a:gd name="T0" fmla="*/ 0 w 1179"/>
                    <a:gd name="T1" fmla="*/ 0 h 1196"/>
                    <a:gd name="T2" fmla="*/ 0 w 1179"/>
                    <a:gd name="T3" fmla="*/ 0 h 1196"/>
                    <a:gd name="T4" fmla="*/ 0 w 1179"/>
                    <a:gd name="T5" fmla="*/ 0 h 1196"/>
                    <a:gd name="T6" fmla="*/ 0 w 1179"/>
                    <a:gd name="T7" fmla="*/ 0 h 1196"/>
                    <a:gd name="T8" fmla="*/ 0 w 1179"/>
                    <a:gd name="T9" fmla="*/ 0 h 1196"/>
                    <a:gd name="T10" fmla="*/ 0 w 1179"/>
                    <a:gd name="T11" fmla="*/ 0 h 1196"/>
                    <a:gd name="T12" fmla="*/ 0 w 1179"/>
                    <a:gd name="T13" fmla="*/ 0 h 1196"/>
                    <a:gd name="T14" fmla="*/ 0 w 1179"/>
                    <a:gd name="T15" fmla="*/ 0 h 1196"/>
                    <a:gd name="T16" fmla="*/ 0 w 1179"/>
                    <a:gd name="T17" fmla="*/ 0 h 1196"/>
                    <a:gd name="T18" fmla="*/ 0 w 1179"/>
                    <a:gd name="T19" fmla="*/ 0 h 1196"/>
                    <a:gd name="T20" fmla="*/ 0 w 1179"/>
                    <a:gd name="T21" fmla="*/ 0 h 1196"/>
                    <a:gd name="T22" fmla="*/ 0 w 1179"/>
                    <a:gd name="T23" fmla="*/ 0 h 1196"/>
                    <a:gd name="T24" fmla="*/ 0 w 1179"/>
                    <a:gd name="T25" fmla="*/ 0 h 1196"/>
                    <a:gd name="T26" fmla="*/ 0 w 1179"/>
                    <a:gd name="T27" fmla="*/ 0 h 1196"/>
                    <a:gd name="T28" fmla="*/ 0 w 1179"/>
                    <a:gd name="T29" fmla="*/ 0 h 1196"/>
                    <a:gd name="T30" fmla="*/ 0 w 1179"/>
                    <a:gd name="T31" fmla="*/ 0 h 1196"/>
                    <a:gd name="T32" fmla="*/ 0 w 1179"/>
                    <a:gd name="T33" fmla="*/ 0 h 1196"/>
                    <a:gd name="T34" fmla="*/ 0 w 1179"/>
                    <a:gd name="T35" fmla="*/ 0 h 1196"/>
                    <a:gd name="T36" fmla="*/ 0 w 1179"/>
                    <a:gd name="T37" fmla="*/ 0 h 1196"/>
                    <a:gd name="T38" fmla="*/ 0 w 1179"/>
                    <a:gd name="T39" fmla="*/ 0 h 1196"/>
                    <a:gd name="T40" fmla="*/ 0 w 1179"/>
                    <a:gd name="T41" fmla="*/ 0 h 1196"/>
                    <a:gd name="T42" fmla="*/ 0 w 1179"/>
                    <a:gd name="T43" fmla="*/ 0 h 1196"/>
                    <a:gd name="T44" fmla="*/ 0 w 1179"/>
                    <a:gd name="T45" fmla="*/ 0 h 1196"/>
                    <a:gd name="T46" fmla="*/ 0 w 1179"/>
                    <a:gd name="T47" fmla="*/ 0 h 1196"/>
                    <a:gd name="T48" fmla="*/ 0 w 1179"/>
                    <a:gd name="T49" fmla="*/ 0 h 1196"/>
                    <a:gd name="T50" fmla="*/ 0 w 1179"/>
                    <a:gd name="T51" fmla="*/ 0 h 1196"/>
                    <a:gd name="T52" fmla="*/ 0 w 1179"/>
                    <a:gd name="T53" fmla="*/ 0 h 1196"/>
                    <a:gd name="T54" fmla="*/ 0 w 1179"/>
                    <a:gd name="T55" fmla="*/ 0 h 1196"/>
                    <a:gd name="T56" fmla="*/ 0 w 1179"/>
                    <a:gd name="T57" fmla="*/ 0 h 1196"/>
                    <a:gd name="T58" fmla="*/ 0 w 1179"/>
                    <a:gd name="T59" fmla="*/ 0 h 1196"/>
                    <a:gd name="T60" fmla="*/ 0 w 1179"/>
                    <a:gd name="T61" fmla="*/ 0 h 1196"/>
                    <a:gd name="T62" fmla="*/ 0 w 1179"/>
                    <a:gd name="T63" fmla="*/ 0 h 1196"/>
                    <a:gd name="T64" fmla="*/ 0 w 1179"/>
                    <a:gd name="T65" fmla="*/ 0 h 1196"/>
                    <a:gd name="T66" fmla="*/ 0 w 1179"/>
                    <a:gd name="T67" fmla="*/ 0 h 1196"/>
                    <a:gd name="T68" fmla="*/ 0 w 1179"/>
                    <a:gd name="T69" fmla="*/ 0 h 1196"/>
                    <a:gd name="T70" fmla="*/ 0 w 1179"/>
                    <a:gd name="T71" fmla="*/ 0 h 1196"/>
                    <a:gd name="T72" fmla="*/ 0 w 1179"/>
                    <a:gd name="T73" fmla="*/ 0 h 1196"/>
                    <a:gd name="T74" fmla="*/ 0 w 1179"/>
                    <a:gd name="T75" fmla="*/ 0 h 11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9"/>
                    <a:gd name="T115" fmla="*/ 0 h 1196"/>
                    <a:gd name="T116" fmla="*/ 1179 w 1179"/>
                    <a:gd name="T117" fmla="*/ 1196 h 11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9" h="1196">
                      <a:moveTo>
                        <a:pt x="1178" y="52"/>
                      </a:moveTo>
                      <a:lnTo>
                        <a:pt x="52" y="1196"/>
                      </a:lnTo>
                      <a:lnTo>
                        <a:pt x="51" y="1196"/>
                      </a:lnTo>
                      <a:lnTo>
                        <a:pt x="49" y="1195"/>
                      </a:lnTo>
                      <a:lnTo>
                        <a:pt x="46" y="1192"/>
                      </a:lnTo>
                      <a:lnTo>
                        <a:pt x="42" y="1190"/>
                      </a:lnTo>
                      <a:lnTo>
                        <a:pt x="38" y="1187"/>
                      </a:lnTo>
                      <a:lnTo>
                        <a:pt x="33" y="1182"/>
                      </a:lnTo>
                      <a:lnTo>
                        <a:pt x="28" y="1178"/>
                      </a:lnTo>
                      <a:lnTo>
                        <a:pt x="23" y="1173"/>
                      </a:lnTo>
                      <a:lnTo>
                        <a:pt x="18" y="1167"/>
                      </a:lnTo>
                      <a:lnTo>
                        <a:pt x="12" y="1163"/>
                      </a:lnTo>
                      <a:lnTo>
                        <a:pt x="9" y="1158"/>
                      </a:lnTo>
                      <a:lnTo>
                        <a:pt x="6" y="1154"/>
                      </a:lnTo>
                      <a:lnTo>
                        <a:pt x="2" y="1149"/>
                      </a:lnTo>
                      <a:lnTo>
                        <a:pt x="0" y="1147"/>
                      </a:lnTo>
                      <a:lnTo>
                        <a:pt x="0" y="1145"/>
                      </a:lnTo>
                      <a:lnTo>
                        <a:pt x="0" y="1144"/>
                      </a:lnTo>
                      <a:lnTo>
                        <a:pt x="1126" y="1"/>
                      </a:lnTo>
                      <a:lnTo>
                        <a:pt x="1127" y="0"/>
                      </a:lnTo>
                      <a:lnTo>
                        <a:pt x="1129" y="1"/>
                      </a:lnTo>
                      <a:lnTo>
                        <a:pt x="1133" y="2"/>
                      </a:lnTo>
                      <a:lnTo>
                        <a:pt x="1137" y="4"/>
                      </a:lnTo>
                      <a:lnTo>
                        <a:pt x="1142" y="8"/>
                      </a:lnTo>
                      <a:lnTo>
                        <a:pt x="1146" y="12"/>
                      </a:lnTo>
                      <a:lnTo>
                        <a:pt x="1152" y="17"/>
                      </a:lnTo>
                      <a:lnTo>
                        <a:pt x="1156" y="21"/>
                      </a:lnTo>
                      <a:lnTo>
                        <a:pt x="1162" y="27"/>
                      </a:lnTo>
                      <a:lnTo>
                        <a:pt x="1167" y="31"/>
                      </a:lnTo>
                      <a:lnTo>
                        <a:pt x="1171" y="37"/>
                      </a:lnTo>
                      <a:lnTo>
                        <a:pt x="1175" y="42"/>
                      </a:lnTo>
                      <a:lnTo>
                        <a:pt x="1177" y="45"/>
                      </a:lnTo>
                      <a:lnTo>
                        <a:pt x="1178" y="48"/>
                      </a:lnTo>
                      <a:lnTo>
                        <a:pt x="1179" y="51"/>
                      </a:lnTo>
                      <a:lnTo>
                        <a:pt x="1178"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84" name="Freeform 490"/>
                <p:cNvSpPr>
                  <a:spLocks/>
                </p:cNvSpPr>
                <p:nvPr/>
              </p:nvSpPr>
              <p:spPr bwMode="auto">
                <a:xfrm>
                  <a:off x="3808" y="1788"/>
                  <a:ext cx="117" cy="129"/>
                </a:xfrm>
                <a:custGeom>
                  <a:avLst/>
                  <a:gdLst>
                    <a:gd name="T0" fmla="*/ 0 w 1164"/>
                    <a:gd name="T1" fmla="*/ 0 h 1177"/>
                    <a:gd name="T2" fmla="*/ 0 w 1164"/>
                    <a:gd name="T3" fmla="*/ 0 h 1177"/>
                    <a:gd name="T4" fmla="*/ 0 w 1164"/>
                    <a:gd name="T5" fmla="*/ 0 h 1177"/>
                    <a:gd name="T6" fmla="*/ 0 w 1164"/>
                    <a:gd name="T7" fmla="*/ 0 h 1177"/>
                    <a:gd name="T8" fmla="*/ 0 w 1164"/>
                    <a:gd name="T9" fmla="*/ 0 h 1177"/>
                    <a:gd name="T10" fmla="*/ 0 w 1164"/>
                    <a:gd name="T11" fmla="*/ 0 h 1177"/>
                    <a:gd name="T12" fmla="*/ 0 w 1164"/>
                    <a:gd name="T13" fmla="*/ 0 h 1177"/>
                    <a:gd name="T14" fmla="*/ 0 w 1164"/>
                    <a:gd name="T15" fmla="*/ 0 h 1177"/>
                    <a:gd name="T16" fmla="*/ 0 w 1164"/>
                    <a:gd name="T17" fmla="*/ 0 h 1177"/>
                    <a:gd name="T18" fmla="*/ 0 w 1164"/>
                    <a:gd name="T19" fmla="*/ 0 h 1177"/>
                    <a:gd name="T20" fmla="*/ 0 w 1164"/>
                    <a:gd name="T21" fmla="*/ 0 h 1177"/>
                    <a:gd name="T22" fmla="*/ 0 w 1164"/>
                    <a:gd name="T23" fmla="*/ 0 h 1177"/>
                    <a:gd name="T24" fmla="*/ 0 w 1164"/>
                    <a:gd name="T25" fmla="*/ 0 h 1177"/>
                    <a:gd name="T26" fmla="*/ 0 w 1164"/>
                    <a:gd name="T27" fmla="*/ 0 h 1177"/>
                    <a:gd name="T28" fmla="*/ 0 w 1164"/>
                    <a:gd name="T29" fmla="*/ 0 h 1177"/>
                    <a:gd name="T30" fmla="*/ 0 w 1164"/>
                    <a:gd name="T31" fmla="*/ 0 h 1177"/>
                    <a:gd name="T32" fmla="*/ 0 w 1164"/>
                    <a:gd name="T33" fmla="*/ 0 h 1177"/>
                    <a:gd name="T34" fmla="*/ 0 w 1164"/>
                    <a:gd name="T35" fmla="*/ 0 h 1177"/>
                    <a:gd name="T36" fmla="*/ 0 w 1164"/>
                    <a:gd name="T37" fmla="*/ 0 h 1177"/>
                    <a:gd name="T38" fmla="*/ 0 w 1164"/>
                    <a:gd name="T39" fmla="*/ 0 h 1177"/>
                    <a:gd name="T40" fmla="*/ 0 w 1164"/>
                    <a:gd name="T41" fmla="*/ 0 h 1177"/>
                    <a:gd name="T42" fmla="*/ 0 w 1164"/>
                    <a:gd name="T43" fmla="*/ 0 h 1177"/>
                    <a:gd name="T44" fmla="*/ 0 w 1164"/>
                    <a:gd name="T45" fmla="*/ 0 h 1177"/>
                    <a:gd name="T46" fmla="*/ 0 w 1164"/>
                    <a:gd name="T47" fmla="*/ 0 h 1177"/>
                    <a:gd name="T48" fmla="*/ 0 w 1164"/>
                    <a:gd name="T49" fmla="*/ 0 h 1177"/>
                    <a:gd name="T50" fmla="*/ 0 w 1164"/>
                    <a:gd name="T51" fmla="*/ 0 h 1177"/>
                    <a:gd name="T52" fmla="*/ 0 w 1164"/>
                    <a:gd name="T53" fmla="*/ 0 h 1177"/>
                    <a:gd name="T54" fmla="*/ 0 w 1164"/>
                    <a:gd name="T55" fmla="*/ 0 h 1177"/>
                    <a:gd name="T56" fmla="*/ 0 w 1164"/>
                    <a:gd name="T57" fmla="*/ 0 h 1177"/>
                    <a:gd name="T58" fmla="*/ 0 w 1164"/>
                    <a:gd name="T59" fmla="*/ 0 h 1177"/>
                    <a:gd name="T60" fmla="*/ 0 w 1164"/>
                    <a:gd name="T61" fmla="*/ 0 h 1177"/>
                    <a:gd name="T62" fmla="*/ 0 w 1164"/>
                    <a:gd name="T63" fmla="*/ 0 h 1177"/>
                    <a:gd name="T64" fmla="*/ 0 w 1164"/>
                    <a:gd name="T65" fmla="*/ 0 h 1177"/>
                    <a:gd name="T66" fmla="*/ 0 w 1164"/>
                    <a:gd name="T67" fmla="*/ 0 h 1177"/>
                    <a:gd name="T68" fmla="*/ 0 w 1164"/>
                    <a:gd name="T69" fmla="*/ 0 h 1177"/>
                    <a:gd name="T70" fmla="*/ 0 w 1164"/>
                    <a:gd name="T71" fmla="*/ 0 h 1177"/>
                    <a:gd name="T72" fmla="*/ 0 w 1164"/>
                    <a:gd name="T73" fmla="*/ 0 h 1177"/>
                    <a:gd name="T74" fmla="*/ 0 w 1164"/>
                    <a:gd name="T75" fmla="*/ 0 h 11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77"/>
                    <a:gd name="T116" fmla="*/ 1164 w 1164"/>
                    <a:gd name="T117" fmla="*/ 1177 h 11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77">
                      <a:moveTo>
                        <a:pt x="0" y="1125"/>
                      </a:moveTo>
                      <a:lnTo>
                        <a:pt x="1112" y="0"/>
                      </a:lnTo>
                      <a:lnTo>
                        <a:pt x="1113" y="0"/>
                      </a:lnTo>
                      <a:lnTo>
                        <a:pt x="1115" y="1"/>
                      </a:lnTo>
                      <a:lnTo>
                        <a:pt x="1118" y="3"/>
                      </a:lnTo>
                      <a:lnTo>
                        <a:pt x="1121" y="7"/>
                      </a:lnTo>
                      <a:lnTo>
                        <a:pt x="1125" y="10"/>
                      </a:lnTo>
                      <a:lnTo>
                        <a:pt x="1129" y="15"/>
                      </a:lnTo>
                      <a:lnTo>
                        <a:pt x="1135" y="20"/>
                      </a:lnTo>
                      <a:lnTo>
                        <a:pt x="1139" y="25"/>
                      </a:lnTo>
                      <a:lnTo>
                        <a:pt x="1145" y="29"/>
                      </a:lnTo>
                      <a:lnTo>
                        <a:pt x="1150" y="35"/>
                      </a:lnTo>
                      <a:lnTo>
                        <a:pt x="1154" y="40"/>
                      </a:lnTo>
                      <a:lnTo>
                        <a:pt x="1158" y="43"/>
                      </a:lnTo>
                      <a:lnTo>
                        <a:pt x="1161" y="46"/>
                      </a:lnTo>
                      <a:lnTo>
                        <a:pt x="1163" y="50"/>
                      </a:lnTo>
                      <a:lnTo>
                        <a:pt x="1164" y="51"/>
                      </a:lnTo>
                      <a:lnTo>
                        <a:pt x="1164" y="52"/>
                      </a:lnTo>
                      <a:lnTo>
                        <a:pt x="52" y="1177"/>
                      </a:lnTo>
                      <a:lnTo>
                        <a:pt x="51" y="1177"/>
                      </a:lnTo>
                      <a:lnTo>
                        <a:pt x="50" y="1176"/>
                      </a:lnTo>
                      <a:lnTo>
                        <a:pt x="46" y="1174"/>
                      </a:lnTo>
                      <a:lnTo>
                        <a:pt x="43" y="1171"/>
                      </a:lnTo>
                      <a:lnTo>
                        <a:pt x="38" y="1168"/>
                      </a:lnTo>
                      <a:lnTo>
                        <a:pt x="34" y="1163"/>
                      </a:lnTo>
                      <a:lnTo>
                        <a:pt x="29" y="1159"/>
                      </a:lnTo>
                      <a:lnTo>
                        <a:pt x="24" y="1153"/>
                      </a:lnTo>
                      <a:lnTo>
                        <a:pt x="19" y="1149"/>
                      </a:lnTo>
                      <a:lnTo>
                        <a:pt x="15" y="1143"/>
                      </a:lnTo>
                      <a:lnTo>
                        <a:pt x="10" y="1138"/>
                      </a:lnTo>
                      <a:lnTo>
                        <a:pt x="7" y="1135"/>
                      </a:lnTo>
                      <a:lnTo>
                        <a:pt x="3" y="1130"/>
                      </a:lnTo>
                      <a:lnTo>
                        <a:pt x="1" y="1128"/>
                      </a:lnTo>
                      <a:lnTo>
                        <a:pt x="0" y="1126"/>
                      </a:lnTo>
                      <a:lnTo>
                        <a:pt x="0" y="112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85" name="Freeform 491"/>
                <p:cNvSpPr>
                  <a:spLocks/>
                </p:cNvSpPr>
                <p:nvPr/>
              </p:nvSpPr>
              <p:spPr bwMode="auto">
                <a:xfrm>
                  <a:off x="3808" y="1788"/>
                  <a:ext cx="117" cy="129"/>
                </a:xfrm>
                <a:custGeom>
                  <a:avLst/>
                  <a:gdLst>
                    <a:gd name="T0" fmla="*/ 0 w 1164"/>
                    <a:gd name="T1" fmla="*/ 0 h 1177"/>
                    <a:gd name="T2" fmla="*/ 0 w 1164"/>
                    <a:gd name="T3" fmla="*/ 0 h 1177"/>
                    <a:gd name="T4" fmla="*/ 0 w 1164"/>
                    <a:gd name="T5" fmla="*/ 0 h 1177"/>
                    <a:gd name="T6" fmla="*/ 0 w 1164"/>
                    <a:gd name="T7" fmla="*/ 0 h 1177"/>
                    <a:gd name="T8" fmla="*/ 0 w 1164"/>
                    <a:gd name="T9" fmla="*/ 0 h 1177"/>
                    <a:gd name="T10" fmla="*/ 0 w 1164"/>
                    <a:gd name="T11" fmla="*/ 0 h 1177"/>
                    <a:gd name="T12" fmla="*/ 0 w 1164"/>
                    <a:gd name="T13" fmla="*/ 0 h 1177"/>
                    <a:gd name="T14" fmla="*/ 0 w 1164"/>
                    <a:gd name="T15" fmla="*/ 0 h 1177"/>
                    <a:gd name="T16" fmla="*/ 0 w 1164"/>
                    <a:gd name="T17" fmla="*/ 0 h 1177"/>
                    <a:gd name="T18" fmla="*/ 0 w 1164"/>
                    <a:gd name="T19" fmla="*/ 0 h 1177"/>
                    <a:gd name="T20" fmla="*/ 0 w 1164"/>
                    <a:gd name="T21" fmla="*/ 0 h 1177"/>
                    <a:gd name="T22" fmla="*/ 0 w 1164"/>
                    <a:gd name="T23" fmla="*/ 0 h 1177"/>
                    <a:gd name="T24" fmla="*/ 0 w 1164"/>
                    <a:gd name="T25" fmla="*/ 0 h 1177"/>
                    <a:gd name="T26" fmla="*/ 0 w 1164"/>
                    <a:gd name="T27" fmla="*/ 0 h 1177"/>
                    <a:gd name="T28" fmla="*/ 0 w 1164"/>
                    <a:gd name="T29" fmla="*/ 0 h 1177"/>
                    <a:gd name="T30" fmla="*/ 0 w 1164"/>
                    <a:gd name="T31" fmla="*/ 0 h 1177"/>
                    <a:gd name="T32" fmla="*/ 0 w 1164"/>
                    <a:gd name="T33" fmla="*/ 0 h 1177"/>
                    <a:gd name="T34" fmla="*/ 0 w 1164"/>
                    <a:gd name="T35" fmla="*/ 0 h 1177"/>
                    <a:gd name="T36" fmla="*/ 0 w 1164"/>
                    <a:gd name="T37" fmla="*/ 0 h 1177"/>
                    <a:gd name="T38" fmla="*/ 0 w 1164"/>
                    <a:gd name="T39" fmla="*/ 0 h 1177"/>
                    <a:gd name="T40" fmla="*/ 0 w 1164"/>
                    <a:gd name="T41" fmla="*/ 0 h 1177"/>
                    <a:gd name="T42" fmla="*/ 0 w 1164"/>
                    <a:gd name="T43" fmla="*/ 0 h 1177"/>
                    <a:gd name="T44" fmla="*/ 0 w 1164"/>
                    <a:gd name="T45" fmla="*/ 0 h 1177"/>
                    <a:gd name="T46" fmla="*/ 0 w 1164"/>
                    <a:gd name="T47" fmla="*/ 0 h 1177"/>
                    <a:gd name="T48" fmla="*/ 0 w 1164"/>
                    <a:gd name="T49" fmla="*/ 0 h 1177"/>
                    <a:gd name="T50" fmla="*/ 0 w 1164"/>
                    <a:gd name="T51" fmla="*/ 0 h 1177"/>
                    <a:gd name="T52" fmla="*/ 0 w 1164"/>
                    <a:gd name="T53" fmla="*/ 0 h 1177"/>
                    <a:gd name="T54" fmla="*/ 0 w 1164"/>
                    <a:gd name="T55" fmla="*/ 0 h 1177"/>
                    <a:gd name="T56" fmla="*/ 0 w 1164"/>
                    <a:gd name="T57" fmla="*/ 0 h 1177"/>
                    <a:gd name="T58" fmla="*/ 0 w 1164"/>
                    <a:gd name="T59" fmla="*/ 0 h 1177"/>
                    <a:gd name="T60" fmla="*/ 0 w 1164"/>
                    <a:gd name="T61" fmla="*/ 0 h 1177"/>
                    <a:gd name="T62" fmla="*/ 0 w 1164"/>
                    <a:gd name="T63" fmla="*/ 0 h 1177"/>
                    <a:gd name="T64" fmla="*/ 0 w 1164"/>
                    <a:gd name="T65" fmla="*/ 0 h 1177"/>
                    <a:gd name="T66" fmla="*/ 0 w 1164"/>
                    <a:gd name="T67" fmla="*/ 0 h 1177"/>
                    <a:gd name="T68" fmla="*/ 0 w 1164"/>
                    <a:gd name="T69" fmla="*/ 0 h 1177"/>
                    <a:gd name="T70" fmla="*/ 0 w 1164"/>
                    <a:gd name="T71" fmla="*/ 0 h 1177"/>
                    <a:gd name="T72" fmla="*/ 0 w 1164"/>
                    <a:gd name="T73" fmla="*/ 0 h 1177"/>
                    <a:gd name="T74" fmla="*/ 0 w 1164"/>
                    <a:gd name="T75" fmla="*/ 0 h 11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4"/>
                    <a:gd name="T115" fmla="*/ 0 h 1177"/>
                    <a:gd name="T116" fmla="*/ 1164 w 1164"/>
                    <a:gd name="T117" fmla="*/ 1177 h 11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4" h="1177">
                      <a:moveTo>
                        <a:pt x="0" y="1125"/>
                      </a:moveTo>
                      <a:lnTo>
                        <a:pt x="1112" y="0"/>
                      </a:lnTo>
                      <a:lnTo>
                        <a:pt x="1113" y="0"/>
                      </a:lnTo>
                      <a:lnTo>
                        <a:pt x="1115" y="1"/>
                      </a:lnTo>
                      <a:lnTo>
                        <a:pt x="1118" y="3"/>
                      </a:lnTo>
                      <a:lnTo>
                        <a:pt x="1121" y="7"/>
                      </a:lnTo>
                      <a:lnTo>
                        <a:pt x="1125" y="10"/>
                      </a:lnTo>
                      <a:lnTo>
                        <a:pt x="1129" y="15"/>
                      </a:lnTo>
                      <a:lnTo>
                        <a:pt x="1135" y="20"/>
                      </a:lnTo>
                      <a:lnTo>
                        <a:pt x="1139" y="25"/>
                      </a:lnTo>
                      <a:lnTo>
                        <a:pt x="1145" y="29"/>
                      </a:lnTo>
                      <a:lnTo>
                        <a:pt x="1150" y="35"/>
                      </a:lnTo>
                      <a:lnTo>
                        <a:pt x="1154" y="40"/>
                      </a:lnTo>
                      <a:lnTo>
                        <a:pt x="1158" y="43"/>
                      </a:lnTo>
                      <a:lnTo>
                        <a:pt x="1161" y="46"/>
                      </a:lnTo>
                      <a:lnTo>
                        <a:pt x="1163" y="50"/>
                      </a:lnTo>
                      <a:lnTo>
                        <a:pt x="1164" y="51"/>
                      </a:lnTo>
                      <a:lnTo>
                        <a:pt x="1164" y="52"/>
                      </a:lnTo>
                      <a:lnTo>
                        <a:pt x="52" y="1177"/>
                      </a:lnTo>
                      <a:lnTo>
                        <a:pt x="51" y="1177"/>
                      </a:lnTo>
                      <a:lnTo>
                        <a:pt x="50" y="1176"/>
                      </a:lnTo>
                      <a:lnTo>
                        <a:pt x="46" y="1174"/>
                      </a:lnTo>
                      <a:lnTo>
                        <a:pt x="43" y="1171"/>
                      </a:lnTo>
                      <a:lnTo>
                        <a:pt x="38" y="1168"/>
                      </a:lnTo>
                      <a:lnTo>
                        <a:pt x="34" y="1163"/>
                      </a:lnTo>
                      <a:lnTo>
                        <a:pt x="29" y="1159"/>
                      </a:lnTo>
                      <a:lnTo>
                        <a:pt x="24" y="1153"/>
                      </a:lnTo>
                      <a:lnTo>
                        <a:pt x="19" y="1149"/>
                      </a:lnTo>
                      <a:lnTo>
                        <a:pt x="15" y="1143"/>
                      </a:lnTo>
                      <a:lnTo>
                        <a:pt x="10" y="1138"/>
                      </a:lnTo>
                      <a:lnTo>
                        <a:pt x="7" y="1135"/>
                      </a:lnTo>
                      <a:lnTo>
                        <a:pt x="3" y="1130"/>
                      </a:lnTo>
                      <a:lnTo>
                        <a:pt x="1" y="1128"/>
                      </a:lnTo>
                      <a:lnTo>
                        <a:pt x="0" y="1126"/>
                      </a:lnTo>
                      <a:lnTo>
                        <a:pt x="0" y="11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86" name="Freeform 492"/>
                <p:cNvSpPr>
                  <a:spLocks/>
                </p:cNvSpPr>
                <p:nvPr/>
              </p:nvSpPr>
              <p:spPr bwMode="auto">
                <a:xfrm>
                  <a:off x="3382" y="998"/>
                  <a:ext cx="264" cy="202"/>
                </a:xfrm>
                <a:custGeom>
                  <a:avLst/>
                  <a:gdLst>
                    <a:gd name="T0" fmla="*/ 0 w 2628"/>
                    <a:gd name="T1" fmla="*/ 0 h 1852"/>
                    <a:gd name="T2" fmla="*/ 0 w 2628"/>
                    <a:gd name="T3" fmla="*/ 0 h 1852"/>
                    <a:gd name="T4" fmla="*/ 0 w 2628"/>
                    <a:gd name="T5" fmla="*/ 0 h 1852"/>
                    <a:gd name="T6" fmla="*/ 0 w 2628"/>
                    <a:gd name="T7" fmla="*/ 0 h 1852"/>
                    <a:gd name="T8" fmla="*/ 0 w 2628"/>
                    <a:gd name="T9" fmla="*/ 0 h 1852"/>
                    <a:gd name="T10" fmla="*/ 0 60000 65536"/>
                    <a:gd name="T11" fmla="*/ 0 60000 65536"/>
                    <a:gd name="T12" fmla="*/ 0 60000 65536"/>
                    <a:gd name="T13" fmla="*/ 0 60000 65536"/>
                    <a:gd name="T14" fmla="*/ 0 60000 65536"/>
                    <a:gd name="T15" fmla="*/ 0 w 2628"/>
                    <a:gd name="T16" fmla="*/ 0 h 1852"/>
                    <a:gd name="T17" fmla="*/ 2628 w 2628"/>
                    <a:gd name="T18" fmla="*/ 1852 h 1852"/>
                  </a:gdLst>
                  <a:ahLst/>
                  <a:cxnLst>
                    <a:cxn ang="T10">
                      <a:pos x="T0" y="T1"/>
                    </a:cxn>
                    <a:cxn ang="T11">
                      <a:pos x="T2" y="T3"/>
                    </a:cxn>
                    <a:cxn ang="T12">
                      <a:pos x="T4" y="T5"/>
                    </a:cxn>
                    <a:cxn ang="T13">
                      <a:pos x="T6" y="T7"/>
                    </a:cxn>
                    <a:cxn ang="T14">
                      <a:pos x="T8" y="T9"/>
                    </a:cxn>
                  </a:cxnLst>
                  <a:rect l="T15" t="T16" r="T17" b="T18"/>
                  <a:pathLst>
                    <a:path w="2628" h="1852">
                      <a:moveTo>
                        <a:pt x="2075" y="1852"/>
                      </a:moveTo>
                      <a:lnTo>
                        <a:pt x="0" y="1831"/>
                      </a:lnTo>
                      <a:lnTo>
                        <a:pt x="481" y="0"/>
                      </a:lnTo>
                      <a:lnTo>
                        <a:pt x="2628" y="97"/>
                      </a:lnTo>
                      <a:lnTo>
                        <a:pt x="2075" y="1852"/>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87" name="Freeform 493"/>
                <p:cNvSpPr>
                  <a:spLocks/>
                </p:cNvSpPr>
                <p:nvPr/>
              </p:nvSpPr>
              <p:spPr bwMode="auto">
                <a:xfrm>
                  <a:off x="3382" y="998"/>
                  <a:ext cx="264" cy="202"/>
                </a:xfrm>
                <a:custGeom>
                  <a:avLst/>
                  <a:gdLst>
                    <a:gd name="T0" fmla="*/ 0 w 2628"/>
                    <a:gd name="T1" fmla="*/ 0 h 1852"/>
                    <a:gd name="T2" fmla="*/ 0 w 2628"/>
                    <a:gd name="T3" fmla="*/ 0 h 1852"/>
                    <a:gd name="T4" fmla="*/ 0 w 2628"/>
                    <a:gd name="T5" fmla="*/ 0 h 1852"/>
                    <a:gd name="T6" fmla="*/ 0 w 2628"/>
                    <a:gd name="T7" fmla="*/ 0 h 1852"/>
                    <a:gd name="T8" fmla="*/ 0 w 2628"/>
                    <a:gd name="T9" fmla="*/ 0 h 1852"/>
                    <a:gd name="T10" fmla="*/ 0 60000 65536"/>
                    <a:gd name="T11" fmla="*/ 0 60000 65536"/>
                    <a:gd name="T12" fmla="*/ 0 60000 65536"/>
                    <a:gd name="T13" fmla="*/ 0 60000 65536"/>
                    <a:gd name="T14" fmla="*/ 0 60000 65536"/>
                    <a:gd name="T15" fmla="*/ 0 w 2628"/>
                    <a:gd name="T16" fmla="*/ 0 h 1852"/>
                    <a:gd name="T17" fmla="*/ 2628 w 2628"/>
                    <a:gd name="T18" fmla="*/ 1852 h 1852"/>
                  </a:gdLst>
                  <a:ahLst/>
                  <a:cxnLst>
                    <a:cxn ang="T10">
                      <a:pos x="T0" y="T1"/>
                    </a:cxn>
                    <a:cxn ang="T11">
                      <a:pos x="T2" y="T3"/>
                    </a:cxn>
                    <a:cxn ang="T12">
                      <a:pos x="T4" y="T5"/>
                    </a:cxn>
                    <a:cxn ang="T13">
                      <a:pos x="T6" y="T7"/>
                    </a:cxn>
                    <a:cxn ang="T14">
                      <a:pos x="T8" y="T9"/>
                    </a:cxn>
                  </a:cxnLst>
                  <a:rect l="T15" t="T16" r="T17" b="T18"/>
                  <a:pathLst>
                    <a:path w="2628" h="1852">
                      <a:moveTo>
                        <a:pt x="2075" y="1852"/>
                      </a:moveTo>
                      <a:lnTo>
                        <a:pt x="0" y="1831"/>
                      </a:lnTo>
                      <a:lnTo>
                        <a:pt x="481" y="0"/>
                      </a:lnTo>
                      <a:lnTo>
                        <a:pt x="2628" y="97"/>
                      </a:lnTo>
                      <a:lnTo>
                        <a:pt x="2075" y="1852"/>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88" name="Line 494"/>
                <p:cNvSpPr>
                  <a:spLocks noChangeShapeType="1"/>
                </p:cNvSpPr>
                <p:nvPr/>
              </p:nvSpPr>
              <p:spPr bwMode="auto">
                <a:xfrm flipH="1" flipV="1">
                  <a:off x="3578" y="1180"/>
                  <a:ext cx="13" cy="2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89" name="Line 495"/>
                <p:cNvSpPr>
                  <a:spLocks noChangeShapeType="1"/>
                </p:cNvSpPr>
                <p:nvPr/>
              </p:nvSpPr>
              <p:spPr bwMode="auto">
                <a:xfrm flipV="1">
                  <a:off x="3382" y="1180"/>
                  <a:ext cx="196" cy="1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0" name="Line 496"/>
                <p:cNvSpPr>
                  <a:spLocks noChangeShapeType="1"/>
                </p:cNvSpPr>
                <p:nvPr/>
              </p:nvSpPr>
              <p:spPr bwMode="auto">
                <a:xfrm flipV="1">
                  <a:off x="3578" y="1009"/>
                  <a:ext cx="68" cy="17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1" name="Line 497"/>
                <p:cNvSpPr>
                  <a:spLocks noChangeShapeType="1"/>
                </p:cNvSpPr>
                <p:nvPr/>
              </p:nvSpPr>
              <p:spPr bwMode="auto">
                <a:xfrm flipH="1" flipV="1">
                  <a:off x="3430" y="998"/>
                  <a:ext cx="148" cy="18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2" name="Oval 498"/>
                <p:cNvSpPr>
                  <a:spLocks noChangeArrowheads="1"/>
                </p:cNvSpPr>
                <p:nvPr/>
              </p:nvSpPr>
              <p:spPr bwMode="auto">
                <a:xfrm>
                  <a:off x="3512" y="1758"/>
                  <a:ext cx="52"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793" name="Freeform 499"/>
                <p:cNvSpPr>
                  <a:spLocks/>
                </p:cNvSpPr>
                <p:nvPr/>
              </p:nvSpPr>
              <p:spPr bwMode="auto">
                <a:xfrm>
                  <a:off x="3956" y="1625"/>
                  <a:ext cx="117" cy="129"/>
                </a:xfrm>
                <a:custGeom>
                  <a:avLst/>
                  <a:gdLst>
                    <a:gd name="T0" fmla="*/ 0 w 1169"/>
                    <a:gd name="T1" fmla="*/ 0 h 1180"/>
                    <a:gd name="T2" fmla="*/ 0 w 1169"/>
                    <a:gd name="T3" fmla="*/ 0 h 1180"/>
                    <a:gd name="T4" fmla="*/ 0 w 1169"/>
                    <a:gd name="T5" fmla="*/ 0 h 1180"/>
                    <a:gd name="T6" fmla="*/ 0 w 1169"/>
                    <a:gd name="T7" fmla="*/ 0 h 1180"/>
                    <a:gd name="T8" fmla="*/ 0 w 1169"/>
                    <a:gd name="T9" fmla="*/ 0 h 1180"/>
                    <a:gd name="T10" fmla="*/ 0 w 1169"/>
                    <a:gd name="T11" fmla="*/ 0 h 1180"/>
                    <a:gd name="T12" fmla="*/ 0 w 1169"/>
                    <a:gd name="T13" fmla="*/ 0 h 1180"/>
                    <a:gd name="T14" fmla="*/ 0 w 1169"/>
                    <a:gd name="T15" fmla="*/ 0 h 1180"/>
                    <a:gd name="T16" fmla="*/ 0 w 1169"/>
                    <a:gd name="T17" fmla="*/ 0 h 1180"/>
                    <a:gd name="T18" fmla="*/ 0 w 1169"/>
                    <a:gd name="T19" fmla="*/ 0 h 1180"/>
                    <a:gd name="T20" fmla="*/ 0 w 1169"/>
                    <a:gd name="T21" fmla="*/ 0 h 1180"/>
                    <a:gd name="T22" fmla="*/ 0 w 1169"/>
                    <a:gd name="T23" fmla="*/ 0 h 1180"/>
                    <a:gd name="T24" fmla="*/ 0 w 1169"/>
                    <a:gd name="T25" fmla="*/ 0 h 1180"/>
                    <a:gd name="T26" fmla="*/ 0 w 1169"/>
                    <a:gd name="T27" fmla="*/ 0 h 1180"/>
                    <a:gd name="T28" fmla="*/ 0 w 1169"/>
                    <a:gd name="T29" fmla="*/ 0 h 1180"/>
                    <a:gd name="T30" fmla="*/ 0 w 1169"/>
                    <a:gd name="T31" fmla="*/ 0 h 1180"/>
                    <a:gd name="T32" fmla="*/ 0 w 1169"/>
                    <a:gd name="T33" fmla="*/ 0 h 1180"/>
                    <a:gd name="T34" fmla="*/ 0 w 1169"/>
                    <a:gd name="T35" fmla="*/ 0 h 1180"/>
                    <a:gd name="T36" fmla="*/ 0 w 1169"/>
                    <a:gd name="T37" fmla="*/ 0 h 1180"/>
                    <a:gd name="T38" fmla="*/ 0 w 1169"/>
                    <a:gd name="T39" fmla="*/ 0 h 1180"/>
                    <a:gd name="T40" fmla="*/ 0 w 1169"/>
                    <a:gd name="T41" fmla="*/ 0 h 1180"/>
                    <a:gd name="T42" fmla="*/ 0 w 1169"/>
                    <a:gd name="T43" fmla="*/ 0 h 1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9"/>
                    <a:gd name="T67" fmla="*/ 0 h 1180"/>
                    <a:gd name="T68" fmla="*/ 1169 w 1169"/>
                    <a:gd name="T69" fmla="*/ 1180 h 1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9" h="1180">
                      <a:moveTo>
                        <a:pt x="1169" y="52"/>
                      </a:moveTo>
                      <a:lnTo>
                        <a:pt x="52" y="1180"/>
                      </a:lnTo>
                      <a:lnTo>
                        <a:pt x="0" y="1129"/>
                      </a:lnTo>
                      <a:lnTo>
                        <a:pt x="1116" y="0"/>
                      </a:lnTo>
                      <a:lnTo>
                        <a:pt x="1119" y="1"/>
                      </a:lnTo>
                      <a:lnTo>
                        <a:pt x="1121" y="3"/>
                      </a:lnTo>
                      <a:lnTo>
                        <a:pt x="1124" y="7"/>
                      </a:lnTo>
                      <a:lnTo>
                        <a:pt x="1129" y="10"/>
                      </a:lnTo>
                      <a:lnTo>
                        <a:pt x="1133" y="15"/>
                      </a:lnTo>
                      <a:lnTo>
                        <a:pt x="1138" y="19"/>
                      </a:lnTo>
                      <a:lnTo>
                        <a:pt x="1144" y="25"/>
                      </a:lnTo>
                      <a:lnTo>
                        <a:pt x="1148" y="29"/>
                      </a:lnTo>
                      <a:lnTo>
                        <a:pt x="1153" y="35"/>
                      </a:lnTo>
                      <a:lnTo>
                        <a:pt x="1157" y="40"/>
                      </a:lnTo>
                      <a:lnTo>
                        <a:pt x="1162" y="43"/>
                      </a:lnTo>
                      <a:lnTo>
                        <a:pt x="1164" y="46"/>
                      </a:lnTo>
                      <a:lnTo>
                        <a:pt x="1166" y="49"/>
                      </a:lnTo>
                      <a:lnTo>
                        <a:pt x="1169" y="51"/>
                      </a:lnTo>
                      <a:lnTo>
                        <a:pt x="1169" y="5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794" name="Freeform 500"/>
                <p:cNvSpPr>
                  <a:spLocks/>
                </p:cNvSpPr>
                <p:nvPr/>
              </p:nvSpPr>
              <p:spPr bwMode="auto">
                <a:xfrm>
                  <a:off x="3956" y="1625"/>
                  <a:ext cx="117" cy="129"/>
                </a:xfrm>
                <a:custGeom>
                  <a:avLst/>
                  <a:gdLst>
                    <a:gd name="T0" fmla="*/ 0 w 1169"/>
                    <a:gd name="T1" fmla="*/ 0 h 1180"/>
                    <a:gd name="T2" fmla="*/ 0 w 1169"/>
                    <a:gd name="T3" fmla="*/ 0 h 1180"/>
                    <a:gd name="T4" fmla="*/ 0 w 1169"/>
                    <a:gd name="T5" fmla="*/ 0 h 1180"/>
                    <a:gd name="T6" fmla="*/ 0 w 1169"/>
                    <a:gd name="T7" fmla="*/ 0 h 1180"/>
                    <a:gd name="T8" fmla="*/ 0 w 1169"/>
                    <a:gd name="T9" fmla="*/ 0 h 1180"/>
                    <a:gd name="T10" fmla="*/ 0 w 1169"/>
                    <a:gd name="T11" fmla="*/ 0 h 1180"/>
                    <a:gd name="T12" fmla="*/ 0 w 1169"/>
                    <a:gd name="T13" fmla="*/ 0 h 1180"/>
                    <a:gd name="T14" fmla="*/ 0 w 1169"/>
                    <a:gd name="T15" fmla="*/ 0 h 1180"/>
                    <a:gd name="T16" fmla="*/ 0 w 1169"/>
                    <a:gd name="T17" fmla="*/ 0 h 1180"/>
                    <a:gd name="T18" fmla="*/ 0 w 1169"/>
                    <a:gd name="T19" fmla="*/ 0 h 1180"/>
                    <a:gd name="T20" fmla="*/ 0 w 1169"/>
                    <a:gd name="T21" fmla="*/ 0 h 1180"/>
                    <a:gd name="T22" fmla="*/ 0 w 1169"/>
                    <a:gd name="T23" fmla="*/ 0 h 1180"/>
                    <a:gd name="T24" fmla="*/ 0 w 1169"/>
                    <a:gd name="T25" fmla="*/ 0 h 1180"/>
                    <a:gd name="T26" fmla="*/ 0 w 1169"/>
                    <a:gd name="T27" fmla="*/ 0 h 1180"/>
                    <a:gd name="T28" fmla="*/ 0 w 1169"/>
                    <a:gd name="T29" fmla="*/ 0 h 1180"/>
                    <a:gd name="T30" fmla="*/ 0 w 1169"/>
                    <a:gd name="T31" fmla="*/ 0 h 1180"/>
                    <a:gd name="T32" fmla="*/ 0 w 1169"/>
                    <a:gd name="T33" fmla="*/ 0 h 1180"/>
                    <a:gd name="T34" fmla="*/ 0 w 1169"/>
                    <a:gd name="T35" fmla="*/ 0 h 1180"/>
                    <a:gd name="T36" fmla="*/ 0 w 1169"/>
                    <a:gd name="T37" fmla="*/ 0 h 1180"/>
                    <a:gd name="T38" fmla="*/ 0 w 1169"/>
                    <a:gd name="T39" fmla="*/ 0 h 1180"/>
                    <a:gd name="T40" fmla="*/ 0 w 1169"/>
                    <a:gd name="T41" fmla="*/ 0 h 1180"/>
                    <a:gd name="T42" fmla="*/ 0 w 1169"/>
                    <a:gd name="T43" fmla="*/ 0 h 1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9"/>
                    <a:gd name="T67" fmla="*/ 0 h 1180"/>
                    <a:gd name="T68" fmla="*/ 1169 w 1169"/>
                    <a:gd name="T69" fmla="*/ 1180 h 11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9" h="1180">
                      <a:moveTo>
                        <a:pt x="1169" y="52"/>
                      </a:moveTo>
                      <a:lnTo>
                        <a:pt x="52" y="1180"/>
                      </a:lnTo>
                      <a:lnTo>
                        <a:pt x="0" y="1129"/>
                      </a:lnTo>
                      <a:lnTo>
                        <a:pt x="1116" y="0"/>
                      </a:lnTo>
                      <a:lnTo>
                        <a:pt x="1119" y="1"/>
                      </a:lnTo>
                      <a:lnTo>
                        <a:pt x="1121" y="3"/>
                      </a:lnTo>
                      <a:lnTo>
                        <a:pt x="1124" y="7"/>
                      </a:lnTo>
                      <a:lnTo>
                        <a:pt x="1129" y="10"/>
                      </a:lnTo>
                      <a:lnTo>
                        <a:pt x="1133" y="15"/>
                      </a:lnTo>
                      <a:lnTo>
                        <a:pt x="1138" y="19"/>
                      </a:lnTo>
                      <a:lnTo>
                        <a:pt x="1144" y="25"/>
                      </a:lnTo>
                      <a:lnTo>
                        <a:pt x="1148" y="29"/>
                      </a:lnTo>
                      <a:lnTo>
                        <a:pt x="1153" y="35"/>
                      </a:lnTo>
                      <a:lnTo>
                        <a:pt x="1157" y="40"/>
                      </a:lnTo>
                      <a:lnTo>
                        <a:pt x="1162" y="43"/>
                      </a:lnTo>
                      <a:lnTo>
                        <a:pt x="1164" y="46"/>
                      </a:lnTo>
                      <a:lnTo>
                        <a:pt x="1166" y="49"/>
                      </a:lnTo>
                      <a:lnTo>
                        <a:pt x="1169" y="51"/>
                      </a:lnTo>
                      <a:lnTo>
                        <a:pt x="1169"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795" name="Freeform 501"/>
                <p:cNvSpPr>
                  <a:spLocks/>
                </p:cNvSpPr>
                <p:nvPr/>
              </p:nvSpPr>
              <p:spPr bwMode="auto">
                <a:xfrm>
                  <a:off x="3788" y="982"/>
                  <a:ext cx="265" cy="204"/>
                </a:xfrm>
                <a:custGeom>
                  <a:avLst/>
                  <a:gdLst>
                    <a:gd name="T0" fmla="*/ 0 w 2636"/>
                    <a:gd name="T1" fmla="*/ 0 h 1864"/>
                    <a:gd name="T2" fmla="*/ 0 w 2636"/>
                    <a:gd name="T3" fmla="*/ 0 h 1864"/>
                    <a:gd name="T4" fmla="*/ 0 w 2636"/>
                    <a:gd name="T5" fmla="*/ 0 h 1864"/>
                    <a:gd name="T6" fmla="*/ 0 w 2636"/>
                    <a:gd name="T7" fmla="*/ 0 h 1864"/>
                    <a:gd name="T8" fmla="*/ 0 w 2636"/>
                    <a:gd name="T9" fmla="*/ 0 h 1864"/>
                    <a:gd name="T10" fmla="*/ 0 w 2636"/>
                    <a:gd name="T11" fmla="*/ 0 h 1864"/>
                    <a:gd name="T12" fmla="*/ 0 60000 65536"/>
                    <a:gd name="T13" fmla="*/ 0 60000 65536"/>
                    <a:gd name="T14" fmla="*/ 0 60000 65536"/>
                    <a:gd name="T15" fmla="*/ 0 60000 65536"/>
                    <a:gd name="T16" fmla="*/ 0 60000 65536"/>
                    <a:gd name="T17" fmla="*/ 0 60000 65536"/>
                    <a:gd name="T18" fmla="*/ 0 w 2636"/>
                    <a:gd name="T19" fmla="*/ 0 h 1864"/>
                    <a:gd name="T20" fmla="*/ 2636 w 2636"/>
                    <a:gd name="T21" fmla="*/ 1864 h 1864"/>
                  </a:gdLst>
                  <a:ahLst/>
                  <a:cxnLst>
                    <a:cxn ang="T12">
                      <a:pos x="T0" y="T1"/>
                    </a:cxn>
                    <a:cxn ang="T13">
                      <a:pos x="T2" y="T3"/>
                    </a:cxn>
                    <a:cxn ang="T14">
                      <a:pos x="T4" y="T5"/>
                    </a:cxn>
                    <a:cxn ang="T15">
                      <a:pos x="T6" y="T7"/>
                    </a:cxn>
                    <a:cxn ang="T16">
                      <a:pos x="T8" y="T9"/>
                    </a:cxn>
                    <a:cxn ang="T17">
                      <a:pos x="T10" y="T11"/>
                    </a:cxn>
                  </a:cxnLst>
                  <a:rect l="T18" t="T19" r="T20" b="T21"/>
                  <a:pathLst>
                    <a:path w="2636" h="1864">
                      <a:moveTo>
                        <a:pt x="1916" y="1864"/>
                      </a:moveTo>
                      <a:lnTo>
                        <a:pt x="2124" y="1663"/>
                      </a:lnTo>
                      <a:lnTo>
                        <a:pt x="2636" y="105"/>
                      </a:lnTo>
                      <a:lnTo>
                        <a:pt x="664" y="0"/>
                      </a:lnTo>
                      <a:lnTo>
                        <a:pt x="0" y="1838"/>
                      </a:lnTo>
                      <a:lnTo>
                        <a:pt x="1916" y="186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796" name="Freeform 502"/>
                <p:cNvSpPr>
                  <a:spLocks/>
                </p:cNvSpPr>
                <p:nvPr/>
              </p:nvSpPr>
              <p:spPr bwMode="auto">
                <a:xfrm>
                  <a:off x="3788" y="982"/>
                  <a:ext cx="265" cy="204"/>
                </a:xfrm>
                <a:custGeom>
                  <a:avLst/>
                  <a:gdLst>
                    <a:gd name="T0" fmla="*/ 0 w 2636"/>
                    <a:gd name="T1" fmla="*/ 0 h 1864"/>
                    <a:gd name="T2" fmla="*/ 0 w 2636"/>
                    <a:gd name="T3" fmla="*/ 0 h 1864"/>
                    <a:gd name="T4" fmla="*/ 0 w 2636"/>
                    <a:gd name="T5" fmla="*/ 0 h 1864"/>
                    <a:gd name="T6" fmla="*/ 0 w 2636"/>
                    <a:gd name="T7" fmla="*/ 0 h 1864"/>
                    <a:gd name="T8" fmla="*/ 0 w 2636"/>
                    <a:gd name="T9" fmla="*/ 0 h 1864"/>
                    <a:gd name="T10" fmla="*/ 0 w 2636"/>
                    <a:gd name="T11" fmla="*/ 0 h 1864"/>
                    <a:gd name="T12" fmla="*/ 0 60000 65536"/>
                    <a:gd name="T13" fmla="*/ 0 60000 65536"/>
                    <a:gd name="T14" fmla="*/ 0 60000 65536"/>
                    <a:gd name="T15" fmla="*/ 0 60000 65536"/>
                    <a:gd name="T16" fmla="*/ 0 60000 65536"/>
                    <a:gd name="T17" fmla="*/ 0 60000 65536"/>
                    <a:gd name="T18" fmla="*/ 0 w 2636"/>
                    <a:gd name="T19" fmla="*/ 0 h 1864"/>
                    <a:gd name="T20" fmla="*/ 2636 w 2636"/>
                    <a:gd name="T21" fmla="*/ 1864 h 1864"/>
                  </a:gdLst>
                  <a:ahLst/>
                  <a:cxnLst>
                    <a:cxn ang="T12">
                      <a:pos x="T0" y="T1"/>
                    </a:cxn>
                    <a:cxn ang="T13">
                      <a:pos x="T2" y="T3"/>
                    </a:cxn>
                    <a:cxn ang="T14">
                      <a:pos x="T4" y="T5"/>
                    </a:cxn>
                    <a:cxn ang="T15">
                      <a:pos x="T6" y="T7"/>
                    </a:cxn>
                    <a:cxn ang="T16">
                      <a:pos x="T8" y="T9"/>
                    </a:cxn>
                    <a:cxn ang="T17">
                      <a:pos x="T10" y="T11"/>
                    </a:cxn>
                  </a:cxnLst>
                  <a:rect l="T18" t="T19" r="T20" b="T21"/>
                  <a:pathLst>
                    <a:path w="2636" h="1864">
                      <a:moveTo>
                        <a:pt x="1916" y="1864"/>
                      </a:moveTo>
                      <a:lnTo>
                        <a:pt x="2124" y="1663"/>
                      </a:lnTo>
                      <a:lnTo>
                        <a:pt x="2636" y="105"/>
                      </a:lnTo>
                      <a:lnTo>
                        <a:pt x="664" y="0"/>
                      </a:lnTo>
                      <a:lnTo>
                        <a:pt x="0" y="1838"/>
                      </a:lnTo>
                      <a:lnTo>
                        <a:pt x="1916" y="186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797" name="Line 503"/>
                <p:cNvSpPr>
                  <a:spLocks noChangeShapeType="1"/>
                </p:cNvSpPr>
                <p:nvPr/>
              </p:nvSpPr>
              <p:spPr bwMode="auto">
                <a:xfrm flipV="1">
                  <a:off x="3788" y="1163"/>
                  <a:ext cx="213" cy="2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8" name="Line 504"/>
                <p:cNvSpPr>
                  <a:spLocks noChangeShapeType="1"/>
                </p:cNvSpPr>
                <p:nvPr/>
              </p:nvSpPr>
              <p:spPr bwMode="auto">
                <a:xfrm flipH="1" flipV="1">
                  <a:off x="3854" y="982"/>
                  <a:ext cx="147" cy="18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799" name="Oval 505"/>
                <p:cNvSpPr>
                  <a:spLocks noChangeArrowheads="1"/>
                </p:cNvSpPr>
                <p:nvPr/>
              </p:nvSpPr>
              <p:spPr bwMode="auto">
                <a:xfrm>
                  <a:off x="3915" y="1744"/>
                  <a:ext cx="51"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00" name="Freeform 506"/>
                <p:cNvSpPr>
                  <a:spLocks/>
                </p:cNvSpPr>
                <p:nvPr/>
              </p:nvSpPr>
              <p:spPr bwMode="auto">
                <a:xfrm>
                  <a:off x="3264" y="1471"/>
                  <a:ext cx="263" cy="190"/>
                </a:xfrm>
                <a:custGeom>
                  <a:avLst/>
                  <a:gdLst>
                    <a:gd name="T0" fmla="*/ 0 w 2611"/>
                    <a:gd name="T1" fmla="*/ 0 h 1730"/>
                    <a:gd name="T2" fmla="*/ 0 w 2611"/>
                    <a:gd name="T3" fmla="*/ 0 h 1730"/>
                    <a:gd name="T4" fmla="*/ 0 w 2611"/>
                    <a:gd name="T5" fmla="*/ 0 h 1730"/>
                    <a:gd name="T6" fmla="*/ 0 w 2611"/>
                    <a:gd name="T7" fmla="*/ 0 h 1730"/>
                    <a:gd name="T8" fmla="*/ 0 w 2611"/>
                    <a:gd name="T9" fmla="*/ 0 h 1730"/>
                    <a:gd name="T10" fmla="*/ 0 w 2611"/>
                    <a:gd name="T11" fmla="*/ 0 h 1730"/>
                    <a:gd name="T12" fmla="*/ 0 w 2611"/>
                    <a:gd name="T13" fmla="*/ 0 h 1730"/>
                    <a:gd name="T14" fmla="*/ 0 60000 65536"/>
                    <a:gd name="T15" fmla="*/ 0 60000 65536"/>
                    <a:gd name="T16" fmla="*/ 0 60000 65536"/>
                    <a:gd name="T17" fmla="*/ 0 60000 65536"/>
                    <a:gd name="T18" fmla="*/ 0 60000 65536"/>
                    <a:gd name="T19" fmla="*/ 0 60000 65536"/>
                    <a:gd name="T20" fmla="*/ 0 60000 65536"/>
                    <a:gd name="T21" fmla="*/ 0 w 2611"/>
                    <a:gd name="T22" fmla="*/ 0 h 1730"/>
                    <a:gd name="T23" fmla="*/ 2611 w 2611"/>
                    <a:gd name="T24" fmla="*/ 1730 h 17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1" h="1730">
                      <a:moveTo>
                        <a:pt x="2111" y="1570"/>
                      </a:moveTo>
                      <a:lnTo>
                        <a:pt x="1887" y="1730"/>
                      </a:lnTo>
                      <a:lnTo>
                        <a:pt x="0" y="1716"/>
                      </a:lnTo>
                      <a:lnTo>
                        <a:pt x="425" y="87"/>
                      </a:lnTo>
                      <a:lnTo>
                        <a:pt x="766" y="57"/>
                      </a:lnTo>
                      <a:lnTo>
                        <a:pt x="2611" y="0"/>
                      </a:lnTo>
                      <a:lnTo>
                        <a:pt x="2111" y="157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01" name="Freeform 507"/>
                <p:cNvSpPr>
                  <a:spLocks/>
                </p:cNvSpPr>
                <p:nvPr/>
              </p:nvSpPr>
              <p:spPr bwMode="auto">
                <a:xfrm>
                  <a:off x="3264" y="1471"/>
                  <a:ext cx="263" cy="190"/>
                </a:xfrm>
                <a:custGeom>
                  <a:avLst/>
                  <a:gdLst>
                    <a:gd name="T0" fmla="*/ 0 w 2611"/>
                    <a:gd name="T1" fmla="*/ 0 h 1730"/>
                    <a:gd name="T2" fmla="*/ 0 w 2611"/>
                    <a:gd name="T3" fmla="*/ 0 h 1730"/>
                    <a:gd name="T4" fmla="*/ 0 w 2611"/>
                    <a:gd name="T5" fmla="*/ 0 h 1730"/>
                    <a:gd name="T6" fmla="*/ 0 w 2611"/>
                    <a:gd name="T7" fmla="*/ 0 h 1730"/>
                    <a:gd name="T8" fmla="*/ 0 w 2611"/>
                    <a:gd name="T9" fmla="*/ 0 h 1730"/>
                    <a:gd name="T10" fmla="*/ 0 w 2611"/>
                    <a:gd name="T11" fmla="*/ 0 h 1730"/>
                    <a:gd name="T12" fmla="*/ 0 w 2611"/>
                    <a:gd name="T13" fmla="*/ 0 h 1730"/>
                    <a:gd name="T14" fmla="*/ 0 60000 65536"/>
                    <a:gd name="T15" fmla="*/ 0 60000 65536"/>
                    <a:gd name="T16" fmla="*/ 0 60000 65536"/>
                    <a:gd name="T17" fmla="*/ 0 60000 65536"/>
                    <a:gd name="T18" fmla="*/ 0 60000 65536"/>
                    <a:gd name="T19" fmla="*/ 0 60000 65536"/>
                    <a:gd name="T20" fmla="*/ 0 60000 65536"/>
                    <a:gd name="T21" fmla="*/ 0 w 2611"/>
                    <a:gd name="T22" fmla="*/ 0 h 1730"/>
                    <a:gd name="T23" fmla="*/ 2611 w 2611"/>
                    <a:gd name="T24" fmla="*/ 1730 h 17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11" h="1730">
                      <a:moveTo>
                        <a:pt x="2111" y="1570"/>
                      </a:moveTo>
                      <a:lnTo>
                        <a:pt x="1887" y="1730"/>
                      </a:lnTo>
                      <a:lnTo>
                        <a:pt x="0" y="1716"/>
                      </a:lnTo>
                      <a:lnTo>
                        <a:pt x="425" y="87"/>
                      </a:lnTo>
                      <a:lnTo>
                        <a:pt x="766" y="57"/>
                      </a:lnTo>
                      <a:lnTo>
                        <a:pt x="2611" y="0"/>
                      </a:lnTo>
                      <a:lnTo>
                        <a:pt x="2111" y="157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02" name="Line 508"/>
                <p:cNvSpPr>
                  <a:spLocks noChangeShapeType="1"/>
                </p:cNvSpPr>
                <p:nvPr/>
              </p:nvSpPr>
              <p:spPr bwMode="auto">
                <a:xfrm flipV="1">
                  <a:off x="3454" y="1471"/>
                  <a:ext cx="73" cy="19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03" name="Line 509"/>
                <p:cNvSpPr>
                  <a:spLocks noChangeShapeType="1"/>
                </p:cNvSpPr>
                <p:nvPr/>
              </p:nvSpPr>
              <p:spPr bwMode="auto">
                <a:xfrm flipH="1" flipV="1">
                  <a:off x="3306" y="1481"/>
                  <a:ext cx="148" cy="18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04" name="Line 510"/>
                <p:cNvSpPr>
                  <a:spLocks noChangeShapeType="1"/>
                </p:cNvSpPr>
                <p:nvPr/>
              </p:nvSpPr>
              <p:spPr bwMode="auto">
                <a:xfrm flipH="1">
                  <a:off x="3306" y="1471"/>
                  <a:ext cx="221" cy="1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05" name="Oval 511"/>
                <p:cNvSpPr>
                  <a:spLocks noChangeArrowheads="1"/>
                </p:cNvSpPr>
                <p:nvPr/>
              </p:nvSpPr>
              <p:spPr bwMode="auto">
                <a:xfrm>
                  <a:off x="4036" y="1284"/>
                  <a:ext cx="52" cy="56"/>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06" name="Freeform 512"/>
                <p:cNvSpPr>
                  <a:spLocks/>
                </p:cNvSpPr>
                <p:nvPr/>
              </p:nvSpPr>
              <p:spPr bwMode="auto">
                <a:xfrm>
                  <a:off x="3553" y="1641"/>
                  <a:ext cx="117" cy="129"/>
                </a:xfrm>
                <a:custGeom>
                  <a:avLst/>
                  <a:gdLst>
                    <a:gd name="T0" fmla="*/ 0 w 1163"/>
                    <a:gd name="T1" fmla="*/ 0 h 1182"/>
                    <a:gd name="T2" fmla="*/ 0 w 1163"/>
                    <a:gd name="T3" fmla="*/ 0 h 1182"/>
                    <a:gd name="T4" fmla="*/ 0 w 1163"/>
                    <a:gd name="T5" fmla="*/ 0 h 1182"/>
                    <a:gd name="T6" fmla="*/ 0 w 1163"/>
                    <a:gd name="T7" fmla="*/ 0 h 1182"/>
                    <a:gd name="T8" fmla="*/ 0 w 1163"/>
                    <a:gd name="T9" fmla="*/ 0 h 1182"/>
                    <a:gd name="T10" fmla="*/ 0 w 1163"/>
                    <a:gd name="T11" fmla="*/ 0 h 1182"/>
                    <a:gd name="T12" fmla="*/ 0 w 1163"/>
                    <a:gd name="T13" fmla="*/ 0 h 1182"/>
                    <a:gd name="T14" fmla="*/ 0 w 1163"/>
                    <a:gd name="T15" fmla="*/ 0 h 1182"/>
                    <a:gd name="T16" fmla="*/ 0 w 1163"/>
                    <a:gd name="T17" fmla="*/ 0 h 1182"/>
                    <a:gd name="T18" fmla="*/ 0 w 1163"/>
                    <a:gd name="T19" fmla="*/ 0 h 1182"/>
                    <a:gd name="T20" fmla="*/ 0 w 1163"/>
                    <a:gd name="T21" fmla="*/ 0 h 1182"/>
                    <a:gd name="T22" fmla="*/ 0 w 1163"/>
                    <a:gd name="T23" fmla="*/ 0 h 1182"/>
                    <a:gd name="T24" fmla="*/ 0 w 1163"/>
                    <a:gd name="T25" fmla="*/ 0 h 1182"/>
                    <a:gd name="T26" fmla="*/ 0 w 1163"/>
                    <a:gd name="T27" fmla="*/ 0 h 1182"/>
                    <a:gd name="T28" fmla="*/ 0 w 1163"/>
                    <a:gd name="T29" fmla="*/ 0 h 1182"/>
                    <a:gd name="T30" fmla="*/ 0 w 1163"/>
                    <a:gd name="T31" fmla="*/ 0 h 1182"/>
                    <a:gd name="T32" fmla="*/ 0 w 1163"/>
                    <a:gd name="T33" fmla="*/ 0 h 1182"/>
                    <a:gd name="T34" fmla="*/ 0 w 1163"/>
                    <a:gd name="T35" fmla="*/ 0 h 1182"/>
                    <a:gd name="T36" fmla="*/ 0 w 1163"/>
                    <a:gd name="T37" fmla="*/ 0 h 1182"/>
                    <a:gd name="T38" fmla="*/ 0 w 1163"/>
                    <a:gd name="T39" fmla="*/ 0 h 1182"/>
                    <a:gd name="T40" fmla="*/ 0 w 1163"/>
                    <a:gd name="T41" fmla="*/ 0 h 1182"/>
                    <a:gd name="T42" fmla="*/ 0 w 1163"/>
                    <a:gd name="T43" fmla="*/ 0 h 1182"/>
                    <a:gd name="T44" fmla="*/ 0 w 1163"/>
                    <a:gd name="T45" fmla="*/ 0 h 1182"/>
                    <a:gd name="T46" fmla="*/ 0 w 1163"/>
                    <a:gd name="T47" fmla="*/ 0 h 1182"/>
                    <a:gd name="T48" fmla="*/ 0 w 1163"/>
                    <a:gd name="T49" fmla="*/ 0 h 1182"/>
                    <a:gd name="T50" fmla="*/ 0 w 1163"/>
                    <a:gd name="T51" fmla="*/ 0 h 1182"/>
                    <a:gd name="T52" fmla="*/ 0 w 1163"/>
                    <a:gd name="T53" fmla="*/ 0 h 1182"/>
                    <a:gd name="T54" fmla="*/ 0 w 1163"/>
                    <a:gd name="T55" fmla="*/ 0 h 1182"/>
                    <a:gd name="T56" fmla="*/ 0 w 1163"/>
                    <a:gd name="T57" fmla="*/ 0 h 1182"/>
                    <a:gd name="T58" fmla="*/ 0 w 1163"/>
                    <a:gd name="T59" fmla="*/ 0 h 1182"/>
                    <a:gd name="T60" fmla="*/ 0 w 1163"/>
                    <a:gd name="T61" fmla="*/ 0 h 1182"/>
                    <a:gd name="T62" fmla="*/ 0 w 1163"/>
                    <a:gd name="T63" fmla="*/ 0 h 1182"/>
                    <a:gd name="T64" fmla="*/ 0 w 1163"/>
                    <a:gd name="T65" fmla="*/ 0 h 1182"/>
                    <a:gd name="T66" fmla="*/ 0 w 1163"/>
                    <a:gd name="T67" fmla="*/ 0 h 1182"/>
                    <a:gd name="T68" fmla="*/ 0 w 1163"/>
                    <a:gd name="T69" fmla="*/ 0 h 1182"/>
                    <a:gd name="T70" fmla="*/ 0 w 1163"/>
                    <a:gd name="T71" fmla="*/ 0 h 1182"/>
                    <a:gd name="T72" fmla="*/ 0 w 1163"/>
                    <a:gd name="T73" fmla="*/ 0 h 1182"/>
                    <a:gd name="T74" fmla="*/ 0 w 1163"/>
                    <a:gd name="T75" fmla="*/ 0 h 11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3"/>
                    <a:gd name="T115" fmla="*/ 0 h 1182"/>
                    <a:gd name="T116" fmla="*/ 1163 w 1163"/>
                    <a:gd name="T117" fmla="*/ 1182 h 11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3" h="1182">
                      <a:moveTo>
                        <a:pt x="0" y="1130"/>
                      </a:moveTo>
                      <a:lnTo>
                        <a:pt x="1111" y="0"/>
                      </a:lnTo>
                      <a:lnTo>
                        <a:pt x="1113" y="2"/>
                      </a:lnTo>
                      <a:lnTo>
                        <a:pt x="1116" y="4"/>
                      </a:lnTo>
                      <a:lnTo>
                        <a:pt x="1119" y="7"/>
                      </a:lnTo>
                      <a:lnTo>
                        <a:pt x="1124" y="11"/>
                      </a:lnTo>
                      <a:lnTo>
                        <a:pt x="1128" y="15"/>
                      </a:lnTo>
                      <a:lnTo>
                        <a:pt x="1134" y="20"/>
                      </a:lnTo>
                      <a:lnTo>
                        <a:pt x="1138" y="24"/>
                      </a:lnTo>
                      <a:lnTo>
                        <a:pt x="1144" y="30"/>
                      </a:lnTo>
                      <a:lnTo>
                        <a:pt x="1149" y="34"/>
                      </a:lnTo>
                      <a:lnTo>
                        <a:pt x="1153" y="39"/>
                      </a:lnTo>
                      <a:lnTo>
                        <a:pt x="1156" y="44"/>
                      </a:lnTo>
                      <a:lnTo>
                        <a:pt x="1160" y="47"/>
                      </a:lnTo>
                      <a:lnTo>
                        <a:pt x="1162" y="49"/>
                      </a:lnTo>
                      <a:lnTo>
                        <a:pt x="1163" y="51"/>
                      </a:lnTo>
                      <a:lnTo>
                        <a:pt x="1163" y="53"/>
                      </a:lnTo>
                      <a:lnTo>
                        <a:pt x="52" y="1181"/>
                      </a:lnTo>
                      <a:lnTo>
                        <a:pt x="51" y="1182"/>
                      </a:lnTo>
                      <a:lnTo>
                        <a:pt x="49" y="1181"/>
                      </a:lnTo>
                      <a:lnTo>
                        <a:pt x="46" y="1179"/>
                      </a:lnTo>
                      <a:lnTo>
                        <a:pt x="42" y="1176"/>
                      </a:lnTo>
                      <a:lnTo>
                        <a:pt x="37" y="1173"/>
                      </a:lnTo>
                      <a:lnTo>
                        <a:pt x="33" y="1168"/>
                      </a:lnTo>
                      <a:lnTo>
                        <a:pt x="28" y="1164"/>
                      </a:lnTo>
                      <a:lnTo>
                        <a:pt x="23" y="1159"/>
                      </a:lnTo>
                      <a:lnTo>
                        <a:pt x="18" y="1154"/>
                      </a:lnTo>
                      <a:lnTo>
                        <a:pt x="12" y="1149"/>
                      </a:lnTo>
                      <a:lnTo>
                        <a:pt x="9" y="1144"/>
                      </a:lnTo>
                      <a:lnTo>
                        <a:pt x="6" y="1140"/>
                      </a:lnTo>
                      <a:lnTo>
                        <a:pt x="2" y="1135"/>
                      </a:lnTo>
                      <a:lnTo>
                        <a:pt x="1" y="1133"/>
                      </a:lnTo>
                      <a:lnTo>
                        <a:pt x="0" y="1131"/>
                      </a:lnTo>
                      <a:lnTo>
                        <a:pt x="0" y="113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07" name="Freeform 513"/>
                <p:cNvSpPr>
                  <a:spLocks/>
                </p:cNvSpPr>
                <p:nvPr/>
              </p:nvSpPr>
              <p:spPr bwMode="auto">
                <a:xfrm>
                  <a:off x="3553" y="1641"/>
                  <a:ext cx="117" cy="129"/>
                </a:xfrm>
                <a:custGeom>
                  <a:avLst/>
                  <a:gdLst>
                    <a:gd name="T0" fmla="*/ 0 w 1163"/>
                    <a:gd name="T1" fmla="*/ 0 h 1182"/>
                    <a:gd name="T2" fmla="*/ 0 w 1163"/>
                    <a:gd name="T3" fmla="*/ 0 h 1182"/>
                    <a:gd name="T4" fmla="*/ 0 w 1163"/>
                    <a:gd name="T5" fmla="*/ 0 h 1182"/>
                    <a:gd name="T6" fmla="*/ 0 w 1163"/>
                    <a:gd name="T7" fmla="*/ 0 h 1182"/>
                    <a:gd name="T8" fmla="*/ 0 w 1163"/>
                    <a:gd name="T9" fmla="*/ 0 h 1182"/>
                    <a:gd name="T10" fmla="*/ 0 w 1163"/>
                    <a:gd name="T11" fmla="*/ 0 h 1182"/>
                    <a:gd name="T12" fmla="*/ 0 w 1163"/>
                    <a:gd name="T13" fmla="*/ 0 h 1182"/>
                    <a:gd name="T14" fmla="*/ 0 w 1163"/>
                    <a:gd name="T15" fmla="*/ 0 h 1182"/>
                    <a:gd name="T16" fmla="*/ 0 w 1163"/>
                    <a:gd name="T17" fmla="*/ 0 h 1182"/>
                    <a:gd name="T18" fmla="*/ 0 w 1163"/>
                    <a:gd name="T19" fmla="*/ 0 h 1182"/>
                    <a:gd name="T20" fmla="*/ 0 w 1163"/>
                    <a:gd name="T21" fmla="*/ 0 h 1182"/>
                    <a:gd name="T22" fmla="*/ 0 w 1163"/>
                    <a:gd name="T23" fmla="*/ 0 h 1182"/>
                    <a:gd name="T24" fmla="*/ 0 w 1163"/>
                    <a:gd name="T25" fmla="*/ 0 h 1182"/>
                    <a:gd name="T26" fmla="*/ 0 w 1163"/>
                    <a:gd name="T27" fmla="*/ 0 h 1182"/>
                    <a:gd name="T28" fmla="*/ 0 w 1163"/>
                    <a:gd name="T29" fmla="*/ 0 h 1182"/>
                    <a:gd name="T30" fmla="*/ 0 w 1163"/>
                    <a:gd name="T31" fmla="*/ 0 h 1182"/>
                    <a:gd name="T32" fmla="*/ 0 w 1163"/>
                    <a:gd name="T33" fmla="*/ 0 h 1182"/>
                    <a:gd name="T34" fmla="*/ 0 w 1163"/>
                    <a:gd name="T35" fmla="*/ 0 h 1182"/>
                    <a:gd name="T36" fmla="*/ 0 w 1163"/>
                    <a:gd name="T37" fmla="*/ 0 h 1182"/>
                    <a:gd name="T38" fmla="*/ 0 w 1163"/>
                    <a:gd name="T39" fmla="*/ 0 h 1182"/>
                    <a:gd name="T40" fmla="*/ 0 w 1163"/>
                    <a:gd name="T41" fmla="*/ 0 h 1182"/>
                    <a:gd name="T42" fmla="*/ 0 w 1163"/>
                    <a:gd name="T43" fmla="*/ 0 h 1182"/>
                    <a:gd name="T44" fmla="*/ 0 w 1163"/>
                    <a:gd name="T45" fmla="*/ 0 h 1182"/>
                    <a:gd name="T46" fmla="*/ 0 w 1163"/>
                    <a:gd name="T47" fmla="*/ 0 h 1182"/>
                    <a:gd name="T48" fmla="*/ 0 w 1163"/>
                    <a:gd name="T49" fmla="*/ 0 h 1182"/>
                    <a:gd name="T50" fmla="*/ 0 w 1163"/>
                    <a:gd name="T51" fmla="*/ 0 h 1182"/>
                    <a:gd name="T52" fmla="*/ 0 w 1163"/>
                    <a:gd name="T53" fmla="*/ 0 h 1182"/>
                    <a:gd name="T54" fmla="*/ 0 w 1163"/>
                    <a:gd name="T55" fmla="*/ 0 h 1182"/>
                    <a:gd name="T56" fmla="*/ 0 w 1163"/>
                    <a:gd name="T57" fmla="*/ 0 h 1182"/>
                    <a:gd name="T58" fmla="*/ 0 w 1163"/>
                    <a:gd name="T59" fmla="*/ 0 h 1182"/>
                    <a:gd name="T60" fmla="*/ 0 w 1163"/>
                    <a:gd name="T61" fmla="*/ 0 h 1182"/>
                    <a:gd name="T62" fmla="*/ 0 w 1163"/>
                    <a:gd name="T63" fmla="*/ 0 h 1182"/>
                    <a:gd name="T64" fmla="*/ 0 w 1163"/>
                    <a:gd name="T65" fmla="*/ 0 h 1182"/>
                    <a:gd name="T66" fmla="*/ 0 w 1163"/>
                    <a:gd name="T67" fmla="*/ 0 h 1182"/>
                    <a:gd name="T68" fmla="*/ 0 w 1163"/>
                    <a:gd name="T69" fmla="*/ 0 h 1182"/>
                    <a:gd name="T70" fmla="*/ 0 w 1163"/>
                    <a:gd name="T71" fmla="*/ 0 h 1182"/>
                    <a:gd name="T72" fmla="*/ 0 w 1163"/>
                    <a:gd name="T73" fmla="*/ 0 h 1182"/>
                    <a:gd name="T74" fmla="*/ 0 w 1163"/>
                    <a:gd name="T75" fmla="*/ 0 h 11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3"/>
                    <a:gd name="T115" fmla="*/ 0 h 1182"/>
                    <a:gd name="T116" fmla="*/ 1163 w 1163"/>
                    <a:gd name="T117" fmla="*/ 1182 h 11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3" h="1182">
                      <a:moveTo>
                        <a:pt x="0" y="1130"/>
                      </a:moveTo>
                      <a:lnTo>
                        <a:pt x="1111" y="0"/>
                      </a:lnTo>
                      <a:lnTo>
                        <a:pt x="1113" y="2"/>
                      </a:lnTo>
                      <a:lnTo>
                        <a:pt x="1116" y="4"/>
                      </a:lnTo>
                      <a:lnTo>
                        <a:pt x="1119" y="7"/>
                      </a:lnTo>
                      <a:lnTo>
                        <a:pt x="1124" y="11"/>
                      </a:lnTo>
                      <a:lnTo>
                        <a:pt x="1128" y="15"/>
                      </a:lnTo>
                      <a:lnTo>
                        <a:pt x="1134" y="20"/>
                      </a:lnTo>
                      <a:lnTo>
                        <a:pt x="1138" y="24"/>
                      </a:lnTo>
                      <a:lnTo>
                        <a:pt x="1144" y="30"/>
                      </a:lnTo>
                      <a:lnTo>
                        <a:pt x="1149" y="34"/>
                      </a:lnTo>
                      <a:lnTo>
                        <a:pt x="1153" y="39"/>
                      </a:lnTo>
                      <a:lnTo>
                        <a:pt x="1156" y="44"/>
                      </a:lnTo>
                      <a:lnTo>
                        <a:pt x="1160" y="47"/>
                      </a:lnTo>
                      <a:lnTo>
                        <a:pt x="1162" y="49"/>
                      </a:lnTo>
                      <a:lnTo>
                        <a:pt x="1163" y="51"/>
                      </a:lnTo>
                      <a:lnTo>
                        <a:pt x="1163" y="53"/>
                      </a:lnTo>
                      <a:lnTo>
                        <a:pt x="52" y="1181"/>
                      </a:lnTo>
                      <a:lnTo>
                        <a:pt x="51" y="1182"/>
                      </a:lnTo>
                      <a:lnTo>
                        <a:pt x="49" y="1181"/>
                      </a:lnTo>
                      <a:lnTo>
                        <a:pt x="46" y="1179"/>
                      </a:lnTo>
                      <a:lnTo>
                        <a:pt x="42" y="1176"/>
                      </a:lnTo>
                      <a:lnTo>
                        <a:pt x="37" y="1173"/>
                      </a:lnTo>
                      <a:lnTo>
                        <a:pt x="33" y="1168"/>
                      </a:lnTo>
                      <a:lnTo>
                        <a:pt x="28" y="1164"/>
                      </a:lnTo>
                      <a:lnTo>
                        <a:pt x="23" y="1159"/>
                      </a:lnTo>
                      <a:lnTo>
                        <a:pt x="18" y="1154"/>
                      </a:lnTo>
                      <a:lnTo>
                        <a:pt x="12" y="1149"/>
                      </a:lnTo>
                      <a:lnTo>
                        <a:pt x="9" y="1144"/>
                      </a:lnTo>
                      <a:lnTo>
                        <a:pt x="6" y="1140"/>
                      </a:lnTo>
                      <a:lnTo>
                        <a:pt x="2" y="1135"/>
                      </a:lnTo>
                      <a:lnTo>
                        <a:pt x="1" y="1133"/>
                      </a:lnTo>
                      <a:lnTo>
                        <a:pt x="0" y="1131"/>
                      </a:lnTo>
                      <a:lnTo>
                        <a:pt x="0" y="113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08" name="Freeform 514"/>
                <p:cNvSpPr>
                  <a:spLocks/>
                </p:cNvSpPr>
                <p:nvPr/>
              </p:nvSpPr>
              <p:spPr bwMode="auto">
                <a:xfrm>
                  <a:off x="3665" y="1641"/>
                  <a:ext cx="5" cy="5"/>
                </a:xfrm>
                <a:custGeom>
                  <a:avLst/>
                  <a:gdLst>
                    <a:gd name="T0" fmla="*/ 0 w 52"/>
                    <a:gd name="T1" fmla="*/ 0 h 53"/>
                    <a:gd name="T2" fmla="*/ 0 w 52"/>
                    <a:gd name="T3" fmla="*/ 0 h 53"/>
                    <a:gd name="T4" fmla="*/ 0 w 52"/>
                    <a:gd name="T5" fmla="*/ 0 h 53"/>
                    <a:gd name="T6" fmla="*/ 0 w 52"/>
                    <a:gd name="T7" fmla="*/ 0 h 53"/>
                    <a:gd name="T8" fmla="*/ 0 w 52"/>
                    <a:gd name="T9" fmla="*/ 0 h 53"/>
                    <a:gd name="T10" fmla="*/ 0 w 52"/>
                    <a:gd name="T11" fmla="*/ 0 h 53"/>
                    <a:gd name="T12" fmla="*/ 0 w 52"/>
                    <a:gd name="T13" fmla="*/ 0 h 53"/>
                    <a:gd name="T14" fmla="*/ 0 w 52"/>
                    <a:gd name="T15" fmla="*/ 0 h 53"/>
                    <a:gd name="T16" fmla="*/ 0 w 52"/>
                    <a:gd name="T17" fmla="*/ 0 h 53"/>
                    <a:gd name="T18" fmla="*/ 0 w 52"/>
                    <a:gd name="T19" fmla="*/ 0 h 53"/>
                    <a:gd name="T20" fmla="*/ 0 w 52"/>
                    <a:gd name="T21" fmla="*/ 0 h 53"/>
                    <a:gd name="T22" fmla="*/ 0 w 52"/>
                    <a:gd name="T23" fmla="*/ 0 h 53"/>
                    <a:gd name="T24" fmla="*/ 0 w 52"/>
                    <a:gd name="T25" fmla="*/ 0 h 53"/>
                    <a:gd name="T26" fmla="*/ 0 w 52"/>
                    <a:gd name="T27" fmla="*/ 0 h 53"/>
                    <a:gd name="T28" fmla="*/ 0 w 52"/>
                    <a:gd name="T29" fmla="*/ 0 h 53"/>
                    <a:gd name="T30" fmla="*/ 0 w 52"/>
                    <a:gd name="T31" fmla="*/ 0 h 53"/>
                    <a:gd name="T32" fmla="*/ 0 w 52"/>
                    <a:gd name="T33" fmla="*/ 0 h 53"/>
                    <a:gd name="T34" fmla="*/ 0 w 52"/>
                    <a:gd name="T35" fmla="*/ 0 h 53"/>
                    <a:gd name="T36" fmla="*/ 0 w 52"/>
                    <a:gd name="T37" fmla="*/ 0 h 53"/>
                    <a:gd name="T38" fmla="*/ 0 w 52"/>
                    <a:gd name="T39" fmla="*/ 0 h 53"/>
                    <a:gd name="T40" fmla="*/ 0 w 52"/>
                    <a:gd name="T41" fmla="*/ 0 h 53"/>
                    <a:gd name="T42" fmla="*/ 0 w 52"/>
                    <a:gd name="T43" fmla="*/ 0 h 53"/>
                    <a:gd name="T44" fmla="*/ 0 w 52"/>
                    <a:gd name="T45" fmla="*/ 0 h 53"/>
                    <a:gd name="T46" fmla="*/ 0 w 52"/>
                    <a:gd name="T47" fmla="*/ 0 h 53"/>
                    <a:gd name="T48" fmla="*/ 0 w 52"/>
                    <a:gd name="T49" fmla="*/ 0 h 53"/>
                    <a:gd name="T50" fmla="*/ 0 w 52"/>
                    <a:gd name="T51" fmla="*/ 0 h 53"/>
                    <a:gd name="T52" fmla="*/ 0 w 52"/>
                    <a:gd name="T53" fmla="*/ 0 h 53"/>
                    <a:gd name="T54" fmla="*/ 0 w 52"/>
                    <a:gd name="T55" fmla="*/ 0 h 53"/>
                    <a:gd name="T56" fmla="*/ 0 w 52"/>
                    <a:gd name="T57" fmla="*/ 0 h 53"/>
                    <a:gd name="T58" fmla="*/ 0 w 52"/>
                    <a:gd name="T59" fmla="*/ 0 h 53"/>
                    <a:gd name="T60" fmla="*/ 0 w 52"/>
                    <a:gd name="T61" fmla="*/ 0 h 53"/>
                    <a:gd name="T62" fmla="*/ 0 w 52"/>
                    <a:gd name="T63" fmla="*/ 0 h 53"/>
                    <a:gd name="T64" fmla="*/ 0 w 52"/>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3"/>
                    <a:gd name="T101" fmla="*/ 52 w 52"/>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3">
                      <a:moveTo>
                        <a:pt x="24" y="29"/>
                      </a:moveTo>
                      <a:lnTo>
                        <a:pt x="19" y="23"/>
                      </a:lnTo>
                      <a:lnTo>
                        <a:pt x="14" y="19"/>
                      </a:lnTo>
                      <a:lnTo>
                        <a:pt x="10" y="14"/>
                      </a:lnTo>
                      <a:lnTo>
                        <a:pt x="6" y="9"/>
                      </a:lnTo>
                      <a:lnTo>
                        <a:pt x="3" y="6"/>
                      </a:lnTo>
                      <a:lnTo>
                        <a:pt x="1" y="4"/>
                      </a:lnTo>
                      <a:lnTo>
                        <a:pt x="0" y="2"/>
                      </a:lnTo>
                      <a:lnTo>
                        <a:pt x="0" y="0"/>
                      </a:lnTo>
                      <a:lnTo>
                        <a:pt x="2" y="2"/>
                      </a:lnTo>
                      <a:lnTo>
                        <a:pt x="5" y="4"/>
                      </a:lnTo>
                      <a:lnTo>
                        <a:pt x="8" y="7"/>
                      </a:lnTo>
                      <a:lnTo>
                        <a:pt x="13" y="11"/>
                      </a:lnTo>
                      <a:lnTo>
                        <a:pt x="17" y="15"/>
                      </a:lnTo>
                      <a:lnTo>
                        <a:pt x="23" y="20"/>
                      </a:lnTo>
                      <a:lnTo>
                        <a:pt x="27" y="24"/>
                      </a:lnTo>
                      <a:lnTo>
                        <a:pt x="33" y="30"/>
                      </a:lnTo>
                      <a:lnTo>
                        <a:pt x="38" y="34"/>
                      </a:lnTo>
                      <a:lnTo>
                        <a:pt x="42" y="39"/>
                      </a:lnTo>
                      <a:lnTo>
                        <a:pt x="45" y="44"/>
                      </a:lnTo>
                      <a:lnTo>
                        <a:pt x="49" y="47"/>
                      </a:lnTo>
                      <a:lnTo>
                        <a:pt x="51" y="49"/>
                      </a:lnTo>
                      <a:lnTo>
                        <a:pt x="52" y="51"/>
                      </a:lnTo>
                      <a:lnTo>
                        <a:pt x="52" y="53"/>
                      </a:lnTo>
                      <a:lnTo>
                        <a:pt x="51" y="53"/>
                      </a:lnTo>
                      <a:lnTo>
                        <a:pt x="49" y="51"/>
                      </a:lnTo>
                      <a:lnTo>
                        <a:pt x="47" y="49"/>
                      </a:lnTo>
                      <a:lnTo>
                        <a:pt x="43" y="46"/>
                      </a:lnTo>
                      <a:lnTo>
                        <a:pt x="39" y="42"/>
                      </a:lnTo>
                      <a:lnTo>
                        <a:pt x="34" y="38"/>
                      </a:lnTo>
                      <a:lnTo>
                        <a:pt x="30" y="33"/>
                      </a:lnTo>
                      <a:lnTo>
                        <a:pt x="24" y="2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09" name="Freeform 515"/>
                <p:cNvSpPr>
                  <a:spLocks/>
                </p:cNvSpPr>
                <p:nvPr/>
              </p:nvSpPr>
              <p:spPr bwMode="auto">
                <a:xfrm>
                  <a:off x="3665" y="1641"/>
                  <a:ext cx="5" cy="5"/>
                </a:xfrm>
                <a:custGeom>
                  <a:avLst/>
                  <a:gdLst>
                    <a:gd name="T0" fmla="*/ 0 w 52"/>
                    <a:gd name="T1" fmla="*/ 0 h 53"/>
                    <a:gd name="T2" fmla="*/ 0 w 52"/>
                    <a:gd name="T3" fmla="*/ 0 h 53"/>
                    <a:gd name="T4" fmla="*/ 0 w 52"/>
                    <a:gd name="T5" fmla="*/ 0 h 53"/>
                    <a:gd name="T6" fmla="*/ 0 w 52"/>
                    <a:gd name="T7" fmla="*/ 0 h 53"/>
                    <a:gd name="T8" fmla="*/ 0 w 52"/>
                    <a:gd name="T9" fmla="*/ 0 h 53"/>
                    <a:gd name="T10" fmla="*/ 0 w 52"/>
                    <a:gd name="T11" fmla="*/ 0 h 53"/>
                    <a:gd name="T12" fmla="*/ 0 w 52"/>
                    <a:gd name="T13" fmla="*/ 0 h 53"/>
                    <a:gd name="T14" fmla="*/ 0 w 52"/>
                    <a:gd name="T15" fmla="*/ 0 h 53"/>
                    <a:gd name="T16" fmla="*/ 0 w 52"/>
                    <a:gd name="T17" fmla="*/ 0 h 53"/>
                    <a:gd name="T18" fmla="*/ 0 w 52"/>
                    <a:gd name="T19" fmla="*/ 0 h 53"/>
                    <a:gd name="T20" fmla="*/ 0 w 52"/>
                    <a:gd name="T21" fmla="*/ 0 h 53"/>
                    <a:gd name="T22" fmla="*/ 0 w 52"/>
                    <a:gd name="T23" fmla="*/ 0 h 53"/>
                    <a:gd name="T24" fmla="*/ 0 w 52"/>
                    <a:gd name="T25" fmla="*/ 0 h 53"/>
                    <a:gd name="T26" fmla="*/ 0 w 52"/>
                    <a:gd name="T27" fmla="*/ 0 h 53"/>
                    <a:gd name="T28" fmla="*/ 0 w 52"/>
                    <a:gd name="T29" fmla="*/ 0 h 53"/>
                    <a:gd name="T30" fmla="*/ 0 w 52"/>
                    <a:gd name="T31" fmla="*/ 0 h 53"/>
                    <a:gd name="T32" fmla="*/ 0 w 52"/>
                    <a:gd name="T33" fmla="*/ 0 h 53"/>
                    <a:gd name="T34" fmla="*/ 0 w 52"/>
                    <a:gd name="T35" fmla="*/ 0 h 53"/>
                    <a:gd name="T36" fmla="*/ 0 w 52"/>
                    <a:gd name="T37" fmla="*/ 0 h 53"/>
                    <a:gd name="T38" fmla="*/ 0 w 52"/>
                    <a:gd name="T39" fmla="*/ 0 h 53"/>
                    <a:gd name="T40" fmla="*/ 0 w 52"/>
                    <a:gd name="T41" fmla="*/ 0 h 53"/>
                    <a:gd name="T42" fmla="*/ 0 w 52"/>
                    <a:gd name="T43" fmla="*/ 0 h 53"/>
                    <a:gd name="T44" fmla="*/ 0 w 52"/>
                    <a:gd name="T45" fmla="*/ 0 h 53"/>
                    <a:gd name="T46" fmla="*/ 0 w 52"/>
                    <a:gd name="T47" fmla="*/ 0 h 53"/>
                    <a:gd name="T48" fmla="*/ 0 w 52"/>
                    <a:gd name="T49" fmla="*/ 0 h 53"/>
                    <a:gd name="T50" fmla="*/ 0 w 52"/>
                    <a:gd name="T51" fmla="*/ 0 h 53"/>
                    <a:gd name="T52" fmla="*/ 0 w 52"/>
                    <a:gd name="T53" fmla="*/ 0 h 53"/>
                    <a:gd name="T54" fmla="*/ 0 w 52"/>
                    <a:gd name="T55" fmla="*/ 0 h 53"/>
                    <a:gd name="T56" fmla="*/ 0 w 52"/>
                    <a:gd name="T57" fmla="*/ 0 h 53"/>
                    <a:gd name="T58" fmla="*/ 0 w 52"/>
                    <a:gd name="T59" fmla="*/ 0 h 53"/>
                    <a:gd name="T60" fmla="*/ 0 w 52"/>
                    <a:gd name="T61" fmla="*/ 0 h 53"/>
                    <a:gd name="T62" fmla="*/ 0 w 52"/>
                    <a:gd name="T63" fmla="*/ 0 h 53"/>
                    <a:gd name="T64" fmla="*/ 0 w 52"/>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3"/>
                    <a:gd name="T101" fmla="*/ 52 w 52"/>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3">
                      <a:moveTo>
                        <a:pt x="24" y="29"/>
                      </a:moveTo>
                      <a:lnTo>
                        <a:pt x="19" y="23"/>
                      </a:lnTo>
                      <a:lnTo>
                        <a:pt x="14" y="19"/>
                      </a:lnTo>
                      <a:lnTo>
                        <a:pt x="10" y="14"/>
                      </a:lnTo>
                      <a:lnTo>
                        <a:pt x="6" y="9"/>
                      </a:lnTo>
                      <a:lnTo>
                        <a:pt x="3" y="6"/>
                      </a:lnTo>
                      <a:lnTo>
                        <a:pt x="1" y="4"/>
                      </a:lnTo>
                      <a:lnTo>
                        <a:pt x="0" y="2"/>
                      </a:lnTo>
                      <a:lnTo>
                        <a:pt x="0" y="0"/>
                      </a:lnTo>
                      <a:lnTo>
                        <a:pt x="2" y="2"/>
                      </a:lnTo>
                      <a:lnTo>
                        <a:pt x="5" y="4"/>
                      </a:lnTo>
                      <a:lnTo>
                        <a:pt x="8" y="7"/>
                      </a:lnTo>
                      <a:lnTo>
                        <a:pt x="13" y="11"/>
                      </a:lnTo>
                      <a:lnTo>
                        <a:pt x="17" y="15"/>
                      </a:lnTo>
                      <a:lnTo>
                        <a:pt x="23" y="20"/>
                      </a:lnTo>
                      <a:lnTo>
                        <a:pt x="27" y="24"/>
                      </a:lnTo>
                      <a:lnTo>
                        <a:pt x="33" y="30"/>
                      </a:lnTo>
                      <a:lnTo>
                        <a:pt x="38" y="34"/>
                      </a:lnTo>
                      <a:lnTo>
                        <a:pt x="42" y="39"/>
                      </a:lnTo>
                      <a:lnTo>
                        <a:pt x="45" y="44"/>
                      </a:lnTo>
                      <a:lnTo>
                        <a:pt x="49" y="47"/>
                      </a:lnTo>
                      <a:lnTo>
                        <a:pt x="51" y="49"/>
                      </a:lnTo>
                      <a:lnTo>
                        <a:pt x="52" y="51"/>
                      </a:lnTo>
                      <a:lnTo>
                        <a:pt x="52" y="53"/>
                      </a:lnTo>
                      <a:lnTo>
                        <a:pt x="51" y="53"/>
                      </a:lnTo>
                      <a:lnTo>
                        <a:pt x="49" y="51"/>
                      </a:lnTo>
                      <a:lnTo>
                        <a:pt x="47" y="49"/>
                      </a:lnTo>
                      <a:lnTo>
                        <a:pt x="43" y="46"/>
                      </a:lnTo>
                      <a:lnTo>
                        <a:pt x="39" y="42"/>
                      </a:lnTo>
                      <a:lnTo>
                        <a:pt x="34" y="38"/>
                      </a:lnTo>
                      <a:lnTo>
                        <a:pt x="30" y="33"/>
                      </a:lnTo>
                      <a:lnTo>
                        <a:pt x="24" y="2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0" name="Freeform 516"/>
                <p:cNvSpPr>
                  <a:spLocks/>
                </p:cNvSpPr>
                <p:nvPr/>
              </p:nvSpPr>
              <p:spPr bwMode="auto">
                <a:xfrm>
                  <a:off x="3929" y="1329"/>
                  <a:ext cx="117" cy="130"/>
                </a:xfrm>
                <a:custGeom>
                  <a:avLst/>
                  <a:gdLst>
                    <a:gd name="T0" fmla="*/ 0 w 1174"/>
                    <a:gd name="T1" fmla="*/ 0 h 1189"/>
                    <a:gd name="T2" fmla="*/ 0 w 1174"/>
                    <a:gd name="T3" fmla="*/ 0 h 1189"/>
                    <a:gd name="T4" fmla="*/ 0 w 1174"/>
                    <a:gd name="T5" fmla="*/ 0 h 1189"/>
                    <a:gd name="T6" fmla="*/ 0 w 1174"/>
                    <a:gd name="T7" fmla="*/ 0 h 1189"/>
                    <a:gd name="T8" fmla="*/ 0 w 1174"/>
                    <a:gd name="T9" fmla="*/ 0 h 1189"/>
                    <a:gd name="T10" fmla="*/ 0 w 1174"/>
                    <a:gd name="T11" fmla="*/ 0 h 1189"/>
                    <a:gd name="T12" fmla="*/ 0 w 1174"/>
                    <a:gd name="T13" fmla="*/ 0 h 1189"/>
                    <a:gd name="T14" fmla="*/ 0 w 1174"/>
                    <a:gd name="T15" fmla="*/ 0 h 1189"/>
                    <a:gd name="T16" fmla="*/ 0 w 1174"/>
                    <a:gd name="T17" fmla="*/ 0 h 1189"/>
                    <a:gd name="T18" fmla="*/ 0 w 1174"/>
                    <a:gd name="T19" fmla="*/ 0 h 1189"/>
                    <a:gd name="T20" fmla="*/ 0 w 1174"/>
                    <a:gd name="T21" fmla="*/ 0 h 1189"/>
                    <a:gd name="T22" fmla="*/ 0 w 1174"/>
                    <a:gd name="T23" fmla="*/ 0 h 1189"/>
                    <a:gd name="T24" fmla="*/ 0 w 1174"/>
                    <a:gd name="T25" fmla="*/ 0 h 1189"/>
                    <a:gd name="T26" fmla="*/ 0 w 1174"/>
                    <a:gd name="T27" fmla="*/ 0 h 1189"/>
                    <a:gd name="T28" fmla="*/ 0 w 1174"/>
                    <a:gd name="T29" fmla="*/ 0 h 1189"/>
                    <a:gd name="T30" fmla="*/ 0 w 1174"/>
                    <a:gd name="T31" fmla="*/ 0 h 1189"/>
                    <a:gd name="T32" fmla="*/ 0 w 1174"/>
                    <a:gd name="T33" fmla="*/ 0 h 1189"/>
                    <a:gd name="T34" fmla="*/ 0 w 1174"/>
                    <a:gd name="T35" fmla="*/ 0 h 1189"/>
                    <a:gd name="T36" fmla="*/ 0 w 1174"/>
                    <a:gd name="T37" fmla="*/ 0 h 1189"/>
                    <a:gd name="T38" fmla="*/ 0 w 1174"/>
                    <a:gd name="T39" fmla="*/ 0 h 1189"/>
                    <a:gd name="T40" fmla="*/ 0 w 1174"/>
                    <a:gd name="T41" fmla="*/ 0 h 1189"/>
                    <a:gd name="T42" fmla="*/ 0 w 1174"/>
                    <a:gd name="T43" fmla="*/ 0 h 1189"/>
                    <a:gd name="T44" fmla="*/ 0 w 1174"/>
                    <a:gd name="T45" fmla="*/ 0 h 1189"/>
                    <a:gd name="T46" fmla="*/ 0 w 1174"/>
                    <a:gd name="T47" fmla="*/ 0 h 1189"/>
                    <a:gd name="T48" fmla="*/ 0 w 1174"/>
                    <a:gd name="T49" fmla="*/ 0 h 1189"/>
                    <a:gd name="T50" fmla="*/ 0 w 1174"/>
                    <a:gd name="T51" fmla="*/ 0 h 1189"/>
                    <a:gd name="T52" fmla="*/ 0 w 1174"/>
                    <a:gd name="T53" fmla="*/ 0 h 1189"/>
                    <a:gd name="T54" fmla="*/ 0 w 1174"/>
                    <a:gd name="T55" fmla="*/ 0 h 1189"/>
                    <a:gd name="T56" fmla="*/ 0 w 1174"/>
                    <a:gd name="T57" fmla="*/ 0 h 1189"/>
                    <a:gd name="T58" fmla="*/ 0 w 1174"/>
                    <a:gd name="T59" fmla="*/ 0 h 1189"/>
                    <a:gd name="T60" fmla="*/ 0 w 1174"/>
                    <a:gd name="T61" fmla="*/ 0 h 1189"/>
                    <a:gd name="T62" fmla="*/ 0 w 1174"/>
                    <a:gd name="T63" fmla="*/ 0 h 1189"/>
                    <a:gd name="T64" fmla="*/ 0 w 1174"/>
                    <a:gd name="T65" fmla="*/ 0 h 1189"/>
                    <a:gd name="T66" fmla="*/ 0 w 1174"/>
                    <a:gd name="T67" fmla="*/ 0 h 1189"/>
                    <a:gd name="T68" fmla="*/ 0 w 1174"/>
                    <a:gd name="T69" fmla="*/ 0 h 1189"/>
                    <a:gd name="T70" fmla="*/ 0 w 1174"/>
                    <a:gd name="T71" fmla="*/ 0 h 1189"/>
                    <a:gd name="T72" fmla="*/ 0 w 1174"/>
                    <a:gd name="T73" fmla="*/ 0 h 1189"/>
                    <a:gd name="T74" fmla="*/ 0 w 1174"/>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4"/>
                    <a:gd name="T115" fmla="*/ 0 h 1189"/>
                    <a:gd name="T116" fmla="*/ 1174 w 1174"/>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4" h="1189">
                      <a:moveTo>
                        <a:pt x="1174" y="52"/>
                      </a:moveTo>
                      <a:lnTo>
                        <a:pt x="52" y="1189"/>
                      </a:lnTo>
                      <a:lnTo>
                        <a:pt x="50" y="1188"/>
                      </a:lnTo>
                      <a:lnTo>
                        <a:pt x="48" y="1186"/>
                      </a:lnTo>
                      <a:lnTo>
                        <a:pt x="45" y="1182"/>
                      </a:lnTo>
                      <a:lnTo>
                        <a:pt x="40" y="1179"/>
                      </a:lnTo>
                      <a:lnTo>
                        <a:pt x="35" y="1174"/>
                      </a:lnTo>
                      <a:lnTo>
                        <a:pt x="31" y="1170"/>
                      </a:lnTo>
                      <a:lnTo>
                        <a:pt x="25" y="1164"/>
                      </a:lnTo>
                      <a:lnTo>
                        <a:pt x="21" y="1159"/>
                      </a:lnTo>
                      <a:lnTo>
                        <a:pt x="15" y="1155"/>
                      </a:lnTo>
                      <a:lnTo>
                        <a:pt x="12" y="1150"/>
                      </a:lnTo>
                      <a:lnTo>
                        <a:pt x="7" y="1146"/>
                      </a:lnTo>
                      <a:lnTo>
                        <a:pt x="4" y="1142"/>
                      </a:lnTo>
                      <a:lnTo>
                        <a:pt x="1" y="1140"/>
                      </a:lnTo>
                      <a:lnTo>
                        <a:pt x="0" y="1138"/>
                      </a:lnTo>
                      <a:lnTo>
                        <a:pt x="0" y="1137"/>
                      </a:lnTo>
                      <a:lnTo>
                        <a:pt x="1122" y="0"/>
                      </a:lnTo>
                      <a:lnTo>
                        <a:pt x="1124" y="1"/>
                      </a:lnTo>
                      <a:lnTo>
                        <a:pt x="1127" y="2"/>
                      </a:lnTo>
                      <a:lnTo>
                        <a:pt x="1131" y="5"/>
                      </a:lnTo>
                      <a:lnTo>
                        <a:pt x="1135" y="9"/>
                      </a:lnTo>
                      <a:lnTo>
                        <a:pt x="1140" y="13"/>
                      </a:lnTo>
                      <a:lnTo>
                        <a:pt x="1145" y="18"/>
                      </a:lnTo>
                      <a:lnTo>
                        <a:pt x="1150" y="22"/>
                      </a:lnTo>
                      <a:lnTo>
                        <a:pt x="1156" y="28"/>
                      </a:lnTo>
                      <a:lnTo>
                        <a:pt x="1160" y="32"/>
                      </a:lnTo>
                      <a:lnTo>
                        <a:pt x="1165" y="38"/>
                      </a:lnTo>
                      <a:lnTo>
                        <a:pt x="1168" y="41"/>
                      </a:lnTo>
                      <a:lnTo>
                        <a:pt x="1170" y="46"/>
                      </a:lnTo>
                      <a:lnTo>
                        <a:pt x="1173" y="48"/>
                      </a:lnTo>
                      <a:lnTo>
                        <a:pt x="1174" y="51"/>
                      </a:lnTo>
                      <a:lnTo>
                        <a:pt x="1174" y="5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11" name="Freeform 517"/>
                <p:cNvSpPr>
                  <a:spLocks/>
                </p:cNvSpPr>
                <p:nvPr/>
              </p:nvSpPr>
              <p:spPr bwMode="auto">
                <a:xfrm>
                  <a:off x="3929" y="1329"/>
                  <a:ext cx="117" cy="130"/>
                </a:xfrm>
                <a:custGeom>
                  <a:avLst/>
                  <a:gdLst>
                    <a:gd name="T0" fmla="*/ 0 w 1174"/>
                    <a:gd name="T1" fmla="*/ 0 h 1189"/>
                    <a:gd name="T2" fmla="*/ 0 w 1174"/>
                    <a:gd name="T3" fmla="*/ 0 h 1189"/>
                    <a:gd name="T4" fmla="*/ 0 w 1174"/>
                    <a:gd name="T5" fmla="*/ 0 h 1189"/>
                    <a:gd name="T6" fmla="*/ 0 w 1174"/>
                    <a:gd name="T7" fmla="*/ 0 h 1189"/>
                    <a:gd name="T8" fmla="*/ 0 w 1174"/>
                    <a:gd name="T9" fmla="*/ 0 h 1189"/>
                    <a:gd name="T10" fmla="*/ 0 w 1174"/>
                    <a:gd name="T11" fmla="*/ 0 h 1189"/>
                    <a:gd name="T12" fmla="*/ 0 w 1174"/>
                    <a:gd name="T13" fmla="*/ 0 h 1189"/>
                    <a:gd name="T14" fmla="*/ 0 w 1174"/>
                    <a:gd name="T15" fmla="*/ 0 h 1189"/>
                    <a:gd name="T16" fmla="*/ 0 w 1174"/>
                    <a:gd name="T17" fmla="*/ 0 h 1189"/>
                    <a:gd name="T18" fmla="*/ 0 w 1174"/>
                    <a:gd name="T19" fmla="*/ 0 h 1189"/>
                    <a:gd name="T20" fmla="*/ 0 w 1174"/>
                    <a:gd name="T21" fmla="*/ 0 h 1189"/>
                    <a:gd name="T22" fmla="*/ 0 w 1174"/>
                    <a:gd name="T23" fmla="*/ 0 h 1189"/>
                    <a:gd name="T24" fmla="*/ 0 w 1174"/>
                    <a:gd name="T25" fmla="*/ 0 h 1189"/>
                    <a:gd name="T26" fmla="*/ 0 w 1174"/>
                    <a:gd name="T27" fmla="*/ 0 h 1189"/>
                    <a:gd name="T28" fmla="*/ 0 w 1174"/>
                    <a:gd name="T29" fmla="*/ 0 h 1189"/>
                    <a:gd name="T30" fmla="*/ 0 w 1174"/>
                    <a:gd name="T31" fmla="*/ 0 h 1189"/>
                    <a:gd name="T32" fmla="*/ 0 w 1174"/>
                    <a:gd name="T33" fmla="*/ 0 h 1189"/>
                    <a:gd name="T34" fmla="*/ 0 w 1174"/>
                    <a:gd name="T35" fmla="*/ 0 h 1189"/>
                    <a:gd name="T36" fmla="*/ 0 w 1174"/>
                    <a:gd name="T37" fmla="*/ 0 h 1189"/>
                    <a:gd name="T38" fmla="*/ 0 w 1174"/>
                    <a:gd name="T39" fmla="*/ 0 h 1189"/>
                    <a:gd name="T40" fmla="*/ 0 w 1174"/>
                    <a:gd name="T41" fmla="*/ 0 h 1189"/>
                    <a:gd name="T42" fmla="*/ 0 w 1174"/>
                    <a:gd name="T43" fmla="*/ 0 h 1189"/>
                    <a:gd name="T44" fmla="*/ 0 w 1174"/>
                    <a:gd name="T45" fmla="*/ 0 h 1189"/>
                    <a:gd name="T46" fmla="*/ 0 w 1174"/>
                    <a:gd name="T47" fmla="*/ 0 h 1189"/>
                    <a:gd name="T48" fmla="*/ 0 w 1174"/>
                    <a:gd name="T49" fmla="*/ 0 h 1189"/>
                    <a:gd name="T50" fmla="*/ 0 w 1174"/>
                    <a:gd name="T51" fmla="*/ 0 h 1189"/>
                    <a:gd name="T52" fmla="*/ 0 w 1174"/>
                    <a:gd name="T53" fmla="*/ 0 h 1189"/>
                    <a:gd name="T54" fmla="*/ 0 w 1174"/>
                    <a:gd name="T55" fmla="*/ 0 h 1189"/>
                    <a:gd name="T56" fmla="*/ 0 w 1174"/>
                    <a:gd name="T57" fmla="*/ 0 h 1189"/>
                    <a:gd name="T58" fmla="*/ 0 w 1174"/>
                    <a:gd name="T59" fmla="*/ 0 h 1189"/>
                    <a:gd name="T60" fmla="*/ 0 w 1174"/>
                    <a:gd name="T61" fmla="*/ 0 h 1189"/>
                    <a:gd name="T62" fmla="*/ 0 w 1174"/>
                    <a:gd name="T63" fmla="*/ 0 h 1189"/>
                    <a:gd name="T64" fmla="*/ 0 w 1174"/>
                    <a:gd name="T65" fmla="*/ 0 h 1189"/>
                    <a:gd name="T66" fmla="*/ 0 w 1174"/>
                    <a:gd name="T67" fmla="*/ 0 h 1189"/>
                    <a:gd name="T68" fmla="*/ 0 w 1174"/>
                    <a:gd name="T69" fmla="*/ 0 h 1189"/>
                    <a:gd name="T70" fmla="*/ 0 w 1174"/>
                    <a:gd name="T71" fmla="*/ 0 h 1189"/>
                    <a:gd name="T72" fmla="*/ 0 w 1174"/>
                    <a:gd name="T73" fmla="*/ 0 h 1189"/>
                    <a:gd name="T74" fmla="*/ 0 w 1174"/>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4"/>
                    <a:gd name="T115" fmla="*/ 0 h 1189"/>
                    <a:gd name="T116" fmla="*/ 1174 w 1174"/>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4" h="1189">
                      <a:moveTo>
                        <a:pt x="1174" y="52"/>
                      </a:moveTo>
                      <a:lnTo>
                        <a:pt x="52" y="1189"/>
                      </a:lnTo>
                      <a:lnTo>
                        <a:pt x="50" y="1188"/>
                      </a:lnTo>
                      <a:lnTo>
                        <a:pt x="48" y="1186"/>
                      </a:lnTo>
                      <a:lnTo>
                        <a:pt x="45" y="1182"/>
                      </a:lnTo>
                      <a:lnTo>
                        <a:pt x="40" y="1179"/>
                      </a:lnTo>
                      <a:lnTo>
                        <a:pt x="35" y="1174"/>
                      </a:lnTo>
                      <a:lnTo>
                        <a:pt x="31" y="1170"/>
                      </a:lnTo>
                      <a:lnTo>
                        <a:pt x="25" y="1164"/>
                      </a:lnTo>
                      <a:lnTo>
                        <a:pt x="21" y="1159"/>
                      </a:lnTo>
                      <a:lnTo>
                        <a:pt x="15" y="1155"/>
                      </a:lnTo>
                      <a:lnTo>
                        <a:pt x="12" y="1150"/>
                      </a:lnTo>
                      <a:lnTo>
                        <a:pt x="7" y="1146"/>
                      </a:lnTo>
                      <a:lnTo>
                        <a:pt x="4" y="1142"/>
                      </a:lnTo>
                      <a:lnTo>
                        <a:pt x="1" y="1140"/>
                      </a:lnTo>
                      <a:lnTo>
                        <a:pt x="0" y="1138"/>
                      </a:lnTo>
                      <a:lnTo>
                        <a:pt x="0" y="1137"/>
                      </a:lnTo>
                      <a:lnTo>
                        <a:pt x="1122" y="0"/>
                      </a:lnTo>
                      <a:lnTo>
                        <a:pt x="1124" y="1"/>
                      </a:lnTo>
                      <a:lnTo>
                        <a:pt x="1127" y="2"/>
                      </a:lnTo>
                      <a:lnTo>
                        <a:pt x="1131" y="5"/>
                      </a:lnTo>
                      <a:lnTo>
                        <a:pt x="1135" y="9"/>
                      </a:lnTo>
                      <a:lnTo>
                        <a:pt x="1140" y="13"/>
                      </a:lnTo>
                      <a:lnTo>
                        <a:pt x="1145" y="18"/>
                      </a:lnTo>
                      <a:lnTo>
                        <a:pt x="1150" y="22"/>
                      </a:lnTo>
                      <a:lnTo>
                        <a:pt x="1156" y="28"/>
                      </a:lnTo>
                      <a:lnTo>
                        <a:pt x="1160" y="32"/>
                      </a:lnTo>
                      <a:lnTo>
                        <a:pt x="1165" y="38"/>
                      </a:lnTo>
                      <a:lnTo>
                        <a:pt x="1168" y="41"/>
                      </a:lnTo>
                      <a:lnTo>
                        <a:pt x="1170" y="46"/>
                      </a:lnTo>
                      <a:lnTo>
                        <a:pt x="1173" y="48"/>
                      </a:lnTo>
                      <a:lnTo>
                        <a:pt x="1174" y="51"/>
                      </a:lnTo>
                      <a:lnTo>
                        <a:pt x="1174"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2" name="Freeform 518"/>
                <p:cNvSpPr>
                  <a:spLocks/>
                </p:cNvSpPr>
                <p:nvPr/>
              </p:nvSpPr>
              <p:spPr bwMode="auto">
                <a:xfrm>
                  <a:off x="3929" y="1453"/>
                  <a:ext cx="5" cy="6"/>
                </a:xfrm>
                <a:custGeom>
                  <a:avLst/>
                  <a:gdLst>
                    <a:gd name="T0" fmla="*/ 0 w 52"/>
                    <a:gd name="T1" fmla="*/ 0 h 52"/>
                    <a:gd name="T2" fmla="*/ 0 w 52"/>
                    <a:gd name="T3" fmla="*/ 0 h 52"/>
                    <a:gd name="T4" fmla="*/ 0 w 52"/>
                    <a:gd name="T5" fmla="*/ 0 h 52"/>
                    <a:gd name="T6" fmla="*/ 0 w 52"/>
                    <a:gd name="T7" fmla="*/ 0 h 52"/>
                    <a:gd name="T8" fmla="*/ 0 w 52"/>
                    <a:gd name="T9" fmla="*/ 0 h 52"/>
                    <a:gd name="T10" fmla="*/ 0 w 52"/>
                    <a:gd name="T11" fmla="*/ 0 h 52"/>
                    <a:gd name="T12" fmla="*/ 0 w 52"/>
                    <a:gd name="T13" fmla="*/ 0 h 52"/>
                    <a:gd name="T14" fmla="*/ 0 w 52"/>
                    <a:gd name="T15" fmla="*/ 0 h 52"/>
                    <a:gd name="T16" fmla="*/ 0 w 52"/>
                    <a:gd name="T17" fmla="*/ 0 h 52"/>
                    <a:gd name="T18" fmla="*/ 0 w 52"/>
                    <a:gd name="T19" fmla="*/ 0 h 52"/>
                    <a:gd name="T20" fmla="*/ 0 w 52"/>
                    <a:gd name="T21" fmla="*/ 0 h 52"/>
                    <a:gd name="T22" fmla="*/ 0 w 52"/>
                    <a:gd name="T23" fmla="*/ 0 h 52"/>
                    <a:gd name="T24" fmla="*/ 0 w 52"/>
                    <a:gd name="T25" fmla="*/ 0 h 52"/>
                    <a:gd name="T26" fmla="*/ 0 w 52"/>
                    <a:gd name="T27" fmla="*/ 0 h 52"/>
                    <a:gd name="T28" fmla="*/ 0 w 52"/>
                    <a:gd name="T29" fmla="*/ 0 h 52"/>
                    <a:gd name="T30" fmla="*/ 0 w 52"/>
                    <a:gd name="T31" fmla="*/ 0 h 52"/>
                    <a:gd name="T32" fmla="*/ 0 w 52"/>
                    <a:gd name="T33" fmla="*/ 0 h 52"/>
                    <a:gd name="T34" fmla="*/ 0 w 52"/>
                    <a:gd name="T35" fmla="*/ 0 h 52"/>
                    <a:gd name="T36" fmla="*/ 0 w 52"/>
                    <a:gd name="T37" fmla="*/ 0 h 52"/>
                    <a:gd name="T38" fmla="*/ 0 w 52"/>
                    <a:gd name="T39" fmla="*/ 0 h 52"/>
                    <a:gd name="T40" fmla="*/ 0 w 52"/>
                    <a:gd name="T41" fmla="*/ 0 h 52"/>
                    <a:gd name="T42" fmla="*/ 0 w 52"/>
                    <a:gd name="T43" fmla="*/ 0 h 52"/>
                    <a:gd name="T44" fmla="*/ 0 w 52"/>
                    <a:gd name="T45" fmla="*/ 0 h 52"/>
                    <a:gd name="T46" fmla="*/ 0 w 52"/>
                    <a:gd name="T47" fmla="*/ 0 h 52"/>
                    <a:gd name="T48" fmla="*/ 0 w 52"/>
                    <a:gd name="T49" fmla="*/ 0 h 52"/>
                    <a:gd name="T50" fmla="*/ 0 w 52"/>
                    <a:gd name="T51" fmla="*/ 0 h 52"/>
                    <a:gd name="T52" fmla="*/ 0 w 52"/>
                    <a:gd name="T53" fmla="*/ 0 h 52"/>
                    <a:gd name="T54" fmla="*/ 0 w 52"/>
                    <a:gd name="T55" fmla="*/ 0 h 52"/>
                    <a:gd name="T56" fmla="*/ 0 w 52"/>
                    <a:gd name="T57" fmla="*/ 0 h 52"/>
                    <a:gd name="T58" fmla="*/ 0 w 52"/>
                    <a:gd name="T59" fmla="*/ 0 h 52"/>
                    <a:gd name="T60" fmla="*/ 0 w 52"/>
                    <a:gd name="T61" fmla="*/ 0 h 52"/>
                    <a:gd name="T62" fmla="*/ 0 w 52"/>
                    <a:gd name="T63" fmla="*/ 0 h 52"/>
                    <a:gd name="T64" fmla="*/ 0 w 5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2"/>
                    <a:gd name="T101" fmla="*/ 52 w 5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2">
                      <a:moveTo>
                        <a:pt x="28" y="25"/>
                      </a:moveTo>
                      <a:lnTo>
                        <a:pt x="33" y="30"/>
                      </a:lnTo>
                      <a:lnTo>
                        <a:pt x="38" y="35"/>
                      </a:lnTo>
                      <a:lnTo>
                        <a:pt x="42" y="39"/>
                      </a:lnTo>
                      <a:lnTo>
                        <a:pt x="46" y="44"/>
                      </a:lnTo>
                      <a:lnTo>
                        <a:pt x="49" y="47"/>
                      </a:lnTo>
                      <a:lnTo>
                        <a:pt x="51" y="50"/>
                      </a:lnTo>
                      <a:lnTo>
                        <a:pt x="52" y="52"/>
                      </a:lnTo>
                      <a:lnTo>
                        <a:pt x="50" y="51"/>
                      </a:lnTo>
                      <a:lnTo>
                        <a:pt x="48" y="49"/>
                      </a:lnTo>
                      <a:lnTo>
                        <a:pt x="45" y="45"/>
                      </a:lnTo>
                      <a:lnTo>
                        <a:pt x="40" y="42"/>
                      </a:lnTo>
                      <a:lnTo>
                        <a:pt x="35" y="37"/>
                      </a:lnTo>
                      <a:lnTo>
                        <a:pt x="31" y="33"/>
                      </a:lnTo>
                      <a:lnTo>
                        <a:pt x="25" y="27"/>
                      </a:lnTo>
                      <a:lnTo>
                        <a:pt x="21" y="22"/>
                      </a:lnTo>
                      <a:lnTo>
                        <a:pt x="15" y="18"/>
                      </a:lnTo>
                      <a:lnTo>
                        <a:pt x="12" y="13"/>
                      </a:lnTo>
                      <a:lnTo>
                        <a:pt x="7" y="9"/>
                      </a:lnTo>
                      <a:lnTo>
                        <a:pt x="4" y="5"/>
                      </a:lnTo>
                      <a:lnTo>
                        <a:pt x="1" y="3"/>
                      </a:lnTo>
                      <a:lnTo>
                        <a:pt x="0" y="1"/>
                      </a:lnTo>
                      <a:lnTo>
                        <a:pt x="0" y="0"/>
                      </a:lnTo>
                      <a:lnTo>
                        <a:pt x="1" y="1"/>
                      </a:lnTo>
                      <a:lnTo>
                        <a:pt x="3" y="2"/>
                      </a:lnTo>
                      <a:lnTo>
                        <a:pt x="6" y="4"/>
                      </a:lnTo>
                      <a:lnTo>
                        <a:pt x="9" y="7"/>
                      </a:lnTo>
                      <a:lnTo>
                        <a:pt x="13" y="11"/>
                      </a:lnTo>
                      <a:lnTo>
                        <a:pt x="17" y="16"/>
                      </a:lnTo>
                      <a:lnTo>
                        <a:pt x="23" y="20"/>
                      </a:lnTo>
                      <a:lnTo>
                        <a:pt x="28" y="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13" name="Freeform 519"/>
                <p:cNvSpPr>
                  <a:spLocks/>
                </p:cNvSpPr>
                <p:nvPr/>
              </p:nvSpPr>
              <p:spPr bwMode="auto">
                <a:xfrm>
                  <a:off x="3929" y="1453"/>
                  <a:ext cx="5" cy="6"/>
                </a:xfrm>
                <a:custGeom>
                  <a:avLst/>
                  <a:gdLst>
                    <a:gd name="T0" fmla="*/ 0 w 52"/>
                    <a:gd name="T1" fmla="*/ 0 h 52"/>
                    <a:gd name="T2" fmla="*/ 0 w 52"/>
                    <a:gd name="T3" fmla="*/ 0 h 52"/>
                    <a:gd name="T4" fmla="*/ 0 w 52"/>
                    <a:gd name="T5" fmla="*/ 0 h 52"/>
                    <a:gd name="T6" fmla="*/ 0 w 52"/>
                    <a:gd name="T7" fmla="*/ 0 h 52"/>
                    <a:gd name="T8" fmla="*/ 0 w 52"/>
                    <a:gd name="T9" fmla="*/ 0 h 52"/>
                    <a:gd name="T10" fmla="*/ 0 w 52"/>
                    <a:gd name="T11" fmla="*/ 0 h 52"/>
                    <a:gd name="T12" fmla="*/ 0 w 52"/>
                    <a:gd name="T13" fmla="*/ 0 h 52"/>
                    <a:gd name="T14" fmla="*/ 0 w 52"/>
                    <a:gd name="T15" fmla="*/ 0 h 52"/>
                    <a:gd name="T16" fmla="*/ 0 w 52"/>
                    <a:gd name="T17" fmla="*/ 0 h 52"/>
                    <a:gd name="T18" fmla="*/ 0 w 52"/>
                    <a:gd name="T19" fmla="*/ 0 h 52"/>
                    <a:gd name="T20" fmla="*/ 0 w 52"/>
                    <a:gd name="T21" fmla="*/ 0 h 52"/>
                    <a:gd name="T22" fmla="*/ 0 w 52"/>
                    <a:gd name="T23" fmla="*/ 0 h 52"/>
                    <a:gd name="T24" fmla="*/ 0 w 52"/>
                    <a:gd name="T25" fmla="*/ 0 h 52"/>
                    <a:gd name="T26" fmla="*/ 0 w 52"/>
                    <a:gd name="T27" fmla="*/ 0 h 52"/>
                    <a:gd name="T28" fmla="*/ 0 w 52"/>
                    <a:gd name="T29" fmla="*/ 0 h 52"/>
                    <a:gd name="T30" fmla="*/ 0 w 52"/>
                    <a:gd name="T31" fmla="*/ 0 h 52"/>
                    <a:gd name="T32" fmla="*/ 0 w 52"/>
                    <a:gd name="T33" fmla="*/ 0 h 52"/>
                    <a:gd name="T34" fmla="*/ 0 w 52"/>
                    <a:gd name="T35" fmla="*/ 0 h 52"/>
                    <a:gd name="T36" fmla="*/ 0 w 52"/>
                    <a:gd name="T37" fmla="*/ 0 h 52"/>
                    <a:gd name="T38" fmla="*/ 0 w 52"/>
                    <a:gd name="T39" fmla="*/ 0 h 52"/>
                    <a:gd name="T40" fmla="*/ 0 w 52"/>
                    <a:gd name="T41" fmla="*/ 0 h 52"/>
                    <a:gd name="T42" fmla="*/ 0 w 52"/>
                    <a:gd name="T43" fmla="*/ 0 h 52"/>
                    <a:gd name="T44" fmla="*/ 0 w 52"/>
                    <a:gd name="T45" fmla="*/ 0 h 52"/>
                    <a:gd name="T46" fmla="*/ 0 w 52"/>
                    <a:gd name="T47" fmla="*/ 0 h 52"/>
                    <a:gd name="T48" fmla="*/ 0 w 52"/>
                    <a:gd name="T49" fmla="*/ 0 h 52"/>
                    <a:gd name="T50" fmla="*/ 0 w 52"/>
                    <a:gd name="T51" fmla="*/ 0 h 52"/>
                    <a:gd name="T52" fmla="*/ 0 w 52"/>
                    <a:gd name="T53" fmla="*/ 0 h 52"/>
                    <a:gd name="T54" fmla="*/ 0 w 52"/>
                    <a:gd name="T55" fmla="*/ 0 h 52"/>
                    <a:gd name="T56" fmla="*/ 0 w 52"/>
                    <a:gd name="T57" fmla="*/ 0 h 52"/>
                    <a:gd name="T58" fmla="*/ 0 w 52"/>
                    <a:gd name="T59" fmla="*/ 0 h 52"/>
                    <a:gd name="T60" fmla="*/ 0 w 52"/>
                    <a:gd name="T61" fmla="*/ 0 h 52"/>
                    <a:gd name="T62" fmla="*/ 0 w 52"/>
                    <a:gd name="T63" fmla="*/ 0 h 52"/>
                    <a:gd name="T64" fmla="*/ 0 w 52"/>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52"/>
                    <a:gd name="T101" fmla="*/ 52 w 52"/>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52">
                      <a:moveTo>
                        <a:pt x="28" y="25"/>
                      </a:moveTo>
                      <a:lnTo>
                        <a:pt x="33" y="30"/>
                      </a:lnTo>
                      <a:lnTo>
                        <a:pt x="38" y="35"/>
                      </a:lnTo>
                      <a:lnTo>
                        <a:pt x="42" y="39"/>
                      </a:lnTo>
                      <a:lnTo>
                        <a:pt x="46" y="44"/>
                      </a:lnTo>
                      <a:lnTo>
                        <a:pt x="49" y="47"/>
                      </a:lnTo>
                      <a:lnTo>
                        <a:pt x="51" y="50"/>
                      </a:lnTo>
                      <a:lnTo>
                        <a:pt x="52" y="52"/>
                      </a:lnTo>
                      <a:lnTo>
                        <a:pt x="50" y="51"/>
                      </a:lnTo>
                      <a:lnTo>
                        <a:pt x="48" y="49"/>
                      </a:lnTo>
                      <a:lnTo>
                        <a:pt x="45" y="45"/>
                      </a:lnTo>
                      <a:lnTo>
                        <a:pt x="40" y="42"/>
                      </a:lnTo>
                      <a:lnTo>
                        <a:pt x="35" y="37"/>
                      </a:lnTo>
                      <a:lnTo>
                        <a:pt x="31" y="33"/>
                      </a:lnTo>
                      <a:lnTo>
                        <a:pt x="25" y="27"/>
                      </a:lnTo>
                      <a:lnTo>
                        <a:pt x="21" y="22"/>
                      </a:lnTo>
                      <a:lnTo>
                        <a:pt x="15" y="18"/>
                      </a:lnTo>
                      <a:lnTo>
                        <a:pt x="12" y="13"/>
                      </a:lnTo>
                      <a:lnTo>
                        <a:pt x="7" y="9"/>
                      </a:lnTo>
                      <a:lnTo>
                        <a:pt x="4" y="5"/>
                      </a:lnTo>
                      <a:lnTo>
                        <a:pt x="1" y="3"/>
                      </a:lnTo>
                      <a:lnTo>
                        <a:pt x="0" y="1"/>
                      </a:lnTo>
                      <a:lnTo>
                        <a:pt x="0" y="0"/>
                      </a:lnTo>
                      <a:lnTo>
                        <a:pt x="1" y="1"/>
                      </a:lnTo>
                      <a:lnTo>
                        <a:pt x="3" y="2"/>
                      </a:lnTo>
                      <a:lnTo>
                        <a:pt x="6" y="4"/>
                      </a:lnTo>
                      <a:lnTo>
                        <a:pt x="9" y="7"/>
                      </a:lnTo>
                      <a:lnTo>
                        <a:pt x="13" y="11"/>
                      </a:lnTo>
                      <a:lnTo>
                        <a:pt x="17" y="16"/>
                      </a:lnTo>
                      <a:lnTo>
                        <a:pt x="23" y="20"/>
                      </a:lnTo>
                      <a:lnTo>
                        <a:pt x="28" y="25"/>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14" name="Freeform 520"/>
                <p:cNvSpPr>
                  <a:spLocks/>
                </p:cNvSpPr>
                <p:nvPr/>
              </p:nvSpPr>
              <p:spPr bwMode="auto">
                <a:xfrm>
                  <a:off x="3672" y="1180"/>
                  <a:ext cx="118" cy="131"/>
                </a:xfrm>
                <a:custGeom>
                  <a:avLst/>
                  <a:gdLst>
                    <a:gd name="T0" fmla="*/ 0 w 1171"/>
                    <a:gd name="T1" fmla="*/ 0 h 1193"/>
                    <a:gd name="T2" fmla="*/ 0 w 1171"/>
                    <a:gd name="T3" fmla="*/ 0 h 1193"/>
                    <a:gd name="T4" fmla="*/ 0 w 1171"/>
                    <a:gd name="T5" fmla="*/ 0 h 1193"/>
                    <a:gd name="T6" fmla="*/ 0 w 1171"/>
                    <a:gd name="T7" fmla="*/ 0 h 1193"/>
                    <a:gd name="T8" fmla="*/ 0 w 1171"/>
                    <a:gd name="T9" fmla="*/ 0 h 1193"/>
                    <a:gd name="T10" fmla="*/ 0 w 1171"/>
                    <a:gd name="T11" fmla="*/ 0 h 1193"/>
                    <a:gd name="T12" fmla="*/ 0 w 1171"/>
                    <a:gd name="T13" fmla="*/ 0 h 1193"/>
                    <a:gd name="T14" fmla="*/ 0 w 1171"/>
                    <a:gd name="T15" fmla="*/ 0 h 1193"/>
                    <a:gd name="T16" fmla="*/ 0 w 1171"/>
                    <a:gd name="T17" fmla="*/ 0 h 1193"/>
                    <a:gd name="T18" fmla="*/ 0 w 1171"/>
                    <a:gd name="T19" fmla="*/ 0 h 1193"/>
                    <a:gd name="T20" fmla="*/ 0 w 1171"/>
                    <a:gd name="T21" fmla="*/ 0 h 1193"/>
                    <a:gd name="T22" fmla="*/ 0 w 1171"/>
                    <a:gd name="T23" fmla="*/ 0 h 1193"/>
                    <a:gd name="T24" fmla="*/ 0 w 1171"/>
                    <a:gd name="T25" fmla="*/ 0 h 1193"/>
                    <a:gd name="T26" fmla="*/ 0 w 1171"/>
                    <a:gd name="T27" fmla="*/ 0 h 1193"/>
                    <a:gd name="T28" fmla="*/ 0 w 1171"/>
                    <a:gd name="T29" fmla="*/ 0 h 1193"/>
                    <a:gd name="T30" fmla="*/ 0 w 1171"/>
                    <a:gd name="T31" fmla="*/ 0 h 1193"/>
                    <a:gd name="T32" fmla="*/ 0 w 1171"/>
                    <a:gd name="T33" fmla="*/ 0 h 1193"/>
                    <a:gd name="T34" fmla="*/ 0 w 1171"/>
                    <a:gd name="T35" fmla="*/ 0 h 1193"/>
                    <a:gd name="T36" fmla="*/ 0 w 1171"/>
                    <a:gd name="T37" fmla="*/ 0 h 1193"/>
                    <a:gd name="T38" fmla="*/ 0 w 1171"/>
                    <a:gd name="T39" fmla="*/ 0 h 1193"/>
                    <a:gd name="T40" fmla="*/ 0 w 1171"/>
                    <a:gd name="T41" fmla="*/ 0 h 1193"/>
                    <a:gd name="T42" fmla="*/ 0 w 1171"/>
                    <a:gd name="T43" fmla="*/ 0 h 1193"/>
                    <a:gd name="T44" fmla="*/ 0 w 1171"/>
                    <a:gd name="T45" fmla="*/ 0 h 1193"/>
                    <a:gd name="T46" fmla="*/ 0 w 1171"/>
                    <a:gd name="T47" fmla="*/ 0 h 1193"/>
                    <a:gd name="T48" fmla="*/ 0 w 1171"/>
                    <a:gd name="T49" fmla="*/ 0 h 1193"/>
                    <a:gd name="T50" fmla="*/ 0 w 1171"/>
                    <a:gd name="T51" fmla="*/ 0 h 1193"/>
                    <a:gd name="T52" fmla="*/ 0 w 1171"/>
                    <a:gd name="T53" fmla="*/ 0 h 1193"/>
                    <a:gd name="T54" fmla="*/ 0 w 1171"/>
                    <a:gd name="T55" fmla="*/ 0 h 1193"/>
                    <a:gd name="T56" fmla="*/ 0 w 1171"/>
                    <a:gd name="T57" fmla="*/ 0 h 1193"/>
                    <a:gd name="T58" fmla="*/ 0 w 1171"/>
                    <a:gd name="T59" fmla="*/ 0 h 1193"/>
                    <a:gd name="T60" fmla="*/ 0 w 1171"/>
                    <a:gd name="T61" fmla="*/ 0 h 1193"/>
                    <a:gd name="T62" fmla="*/ 0 w 1171"/>
                    <a:gd name="T63" fmla="*/ 0 h 1193"/>
                    <a:gd name="T64" fmla="*/ 0 w 1171"/>
                    <a:gd name="T65" fmla="*/ 0 h 1193"/>
                    <a:gd name="T66" fmla="*/ 0 w 1171"/>
                    <a:gd name="T67" fmla="*/ 0 h 1193"/>
                    <a:gd name="T68" fmla="*/ 0 w 1171"/>
                    <a:gd name="T69" fmla="*/ 0 h 1193"/>
                    <a:gd name="T70" fmla="*/ 0 w 1171"/>
                    <a:gd name="T71" fmla="*/ 0 h 1193"/>
                    <a:gd name="T72" fmla="*/ 0 w 1171"/>
                    <a:gd name="T73" fmla="*/ 0 h 1193"/>
                    <a:gd name="T74" fmla="*/ 0 w 1171"/>
                    <a:gd name="T75" fmla="*/ 0 h 1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1"/>
                    <a:gd name="T115" fmla="*/ 0 h 1193"/>
                    <a:gd name="T116" fmla="*/ 1171 w 1171"/>
                    <a:gd name="T117" fmla="*/ 1193 h 1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1" h="1193">
                      <a:moveTo>
                        <a:pt x="1171" y="52"/>
                      </a:moveTo>
                      <a:lnTo>
                        <a:pt x="52" y="1193"/>
                      </a:lnTo>
                      <a:lnTo>
                        <a:pt x="50" y="1192"/>
                      </a:lnTo>
                      <a:lnTo>
                        <a:pt x="48" y="1190"/>
                      </a:lnTo>
                      <a:lnTo>
                        <a:pt x="44" y="1186"/>
                      </a:lnTo>
                      <a:lnTo>
                        <a:pt x="41" y="1182"/>
                      </a:lnTo>
                      <a:lnTo>
                        <a:pt x="36" y="1177"/>
                      </a:lnTo>
                      <a:lnTo>
                        <a:pt x="31" y="1173"/>
                      </a:lnTo>
                      <a:lnTo>
                        <a:pt x="26" y="1168"/>
                      </a:lnTo>
                      <a:lnTo>
                        <a:pt x="20" y="1163"/>
                      </a:lnTo>
                      <a:lnTo>
                        <a:pt x="16" y="1158"/>
                      </a:lnTo>
                      <a:lnTo>
                        <a:pt x="11" y="1153"/>
                      </a:lnTo>
                      <a:lnTo>
                        <a:pt x="7" y="1150"/>
                      </a:lnTo>
                      <a:lnTo>
                        <a:pt x="3" y="1147"/>
                      </a:lnTo>
                      <a:lnTo>
                        <a:pt x="1" y="1143"/>
                      </a:lnTo>
                      <a:lnTo>
                        <a:pt x="0" y="1142"/>
                      </a:lnTo>
                      <a:lnTo>
                        <a:pt x="1118" y="0"/>
                      </a:lnTo>
                      <a:lnTo>
                        <a:pt x="1119" y="0"/>
                      </a:lnTo>
                      <a:lnTo>
                        <a:pt x="1120" y="1"/>
                      </a:lnTo>
                      <a:lnTo>
                        <a:pt x="1124" y="4"/>
                      </a:lnTo>
                      <a:lnTo>
                        <a:pt x="1127" y="7"/>
                      </a:lnTo>
                      <a:lnTo>
                        <a:pt x="1132" y="11"/>
                      </a:lnTo>
                      <a:lnTo>
                        <a:pt x="1136" y="15"/>
                      </a:lnTo>
                      <a:lnTo>
                        <a:pt x="1142" y="20"/>
                      </a:lnTo>
                      <a:lnTo>
                        <a:pt x="1146" y="24"/>
                      </a:lnTo>
                      <a:lnTo>
                        <a:pt x="1152" y="30"/>
                      </a:lnTo>
                      <a:lnTo>
                        <a:pt x="1156" y="34"/>
                      </a:lnTo>
                      <a:lnTo>
                        <a:pt x="1161" y="39"/>
                      </a:lnTo>
                      <a:lnTo>
                        <a:pt x="1164" y="43"/>
                      </a:lnTo>
                      <a:lnTo>
                        <a:pt x="1168" y="47"/>
                      </a:lnTo>
                      <a:lnTo>
                        <a:pt x="1170" y="50"/>
                      </a:lnTo>
                      <a:lnTo>
                        <a:pt x="1171" y="51"/>
                      </a:lnTo>
                      <a:lnTo>
                        <a:pt x="1171" y="5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15" name="Freeform 521"/>
                <p:cNvSpPr>
                  <a:spLocks/>
                </p:cNvSpPr>
                <p:nvPr/>
              </p:nvSpPr>
              <p:spPr bwMode="auto">
                <a:xfrm>
                  <a:off x="3672" y="1180"/>
                  <a:ext cx="118" cy="131"/>
                </a:xfrm>
                <a:custGeom>
                  <a:avLst/>
                  <a:gdLst>
                    <a:gd name="T0" fmla="*/ 0 w 1171"/>
                    <a:gd name="T1" fmla="*/ 0 h 1193"/>
                    <a:gd name="T2" fmla="*/ 0 w 1171"/>
                    <a:gd name="T3" fmla="*/ 0 h 1193"/>
                    <a:gd name="T4" fmla="*/ 0 w 1171"/>
                    <a:gd name="T5" fmla="*/ 0 h 1193"/>
                    <a:gd name="T6" fmla="*/ 0 w 1171"/>
                    <a:gd name="T7" fmla="*/ 0 h 1193"/>
                    <a:gd name="T8" fmla="*/ 0 w 1171"/>
                    <a:gd name="T9" fmla="*/ 0 h 1193"/>
                    <a:gd name="T10" fmla="*/ 0 w 1171"/>
                    <a:gd name="T11" fmla="*/ 0 h 1193"/>
                    <a:gd name="T12" fmla="*/ 0 w 1171"/>
                    <a:gd name="T13" fmla="*/ 0 h 1193"/>
                    <a:gd name="T14" fmla="*/ 0 w 1171"/>
                    <a:gd name="T15" fmla="*/ 0 h 1193"/>
                    <a:gd name="T16" fmla="*/ 0 w 1171"/>
                    <a:gd name="T17" fmla="*/ 0 h 1193"/>
                    <a:gd name="T18" fmla="*/ 0 w 1171"/>
                    <a:gd name="T19" fmla="*/ 0 h 1193"/>
                    <a:gd name="T20" fmla="*/ 0 w 1171"/>
                    <a:gd name="T21" fmla="*/ 0 h 1193"/>
                    <a:gd name="T22" fmla="*/ 0 w 1171"/>
                    <a:gd name="T23" fmla="*/ 0 h 1193"/>
                    <a:gd name="T24" fmla="*/ 0 w 1171"/>
                    <a:gd name="T25" fmla="*/ 0 h 1193"/>
                    <a:gd name="T26" fmla="*/ 0 w 1171"/>
                    <a:gd name="T27" fmla="*/ 0 h 1193"/>
                    <a:gd name="T28" fmla="*/ 0 w 1171"/>
                    <a:gd name="T29" fmla="*/ 0 h 1193"/>
                    <a:gd name="T30" fmla="*/ 0 w 1171"/>
                    <a:gd name="T31" fmla="*/ 0 h 1193"/>
                    <a:gd name="T32" fmla="*/ 0 w 1171"/>
                    <a:gd name="T33" fmla="*/ 0 h 1193"/>
                    <a:gd name="T34" fmla="*/ 0 w 1171"/>
                    <a:gd name="T35" fmla="*/ 0 h 1193"/>
                    <a:gd name="T36" fmla="*/ 0 w 1171"/>
                    <a:gd name="T37" fmla="*/ 0 h 1193"/>
                    <a:gd name="T38" fmla="*/ 0 w 1171"/>
                    <a:gd name="T39" fmla="*/ 0 h 1193"/>
                    <a:gd name="T40" fmla="*/ 0 w 1171"/>
                    <a:gd name="T41" fmla="*/ 0 h 1193"/>
                    <a:gd name="T42" fmla="*/ 0 w 1171"/>
                    <a:gd name="T43" fmla="*/ 0 h 1193"/>
                    <a:gd name="T44" fmla="*/ 0 w 1171"/>
                    <a:gd name="T45" fmla="*/ 0 h 1193"/>
                    <a:gd name="T46" fmla="*/ 0 w 1171"/>
                    <a:gd name="T47" fmla="*/ 0 h 1193"/>
                    <a:gd name="T48" fmla="*/ 0 w 1171"/>
                    <a:gd name="T49" fmla="*/ 0 h 1193"/>
                    <a:gd name="T50" fmla="*/ 0 w 1171"/>
                    <a:gd name="T51" fmla="*/ 0 h 1193"/>
                    <a:gd name="T52" fmla="*/ 0 w 1171"/>
                    <a:gd name="T53" fmla="*/ 0 h 1193"/>
                    <a:gd name="T54" fmla="*/ 0 w 1171"/>
                    <a:gd name="T55" fmla="*/ 0 h 1193"/>
                    <a:gd name="T56" fmla="*/ 0 w 1171"/>
                    <a:gd name="T57" fmla="*/ 0 h 1193"/>
                    <a:gd name="T58" fmla="*/ 0 w 1171"/>
                    <a:gd name="T59" fmla="*/ 0 h 1193"/>
                    <a:gd name="T60" fmla="*/ 0 w 1171"/>
                    <a:gd name="T61" fmla="*/ 0 h 1193"/>
                    <a:gd name="T62" fmla="*/ 0 w 1171"/>
                    <a:gd name="T63" fmla="*/ 0 h 1193"/>
                    <a:gd name="T64" fmla="*/ 0 w 1171"/>
                    <a:gd name="T65" fmla="*/ 0 h 1193"/>
                    <a:gd name="T66" fmla="*/ 0 w 1171"/>
                    <a:gd name="T67" fmla="*/ 0 h 1193"/>
                    <a:gd name="T68" fmla="*/ 0 w 1171"/>
                    <a:gd name="T69" fmla="*/ 0 h 1193"/>
                    <a:gd name="T70" fmla="*/ 0 w 1171"/>
                    <a:gd name="T71" fmla="*/ 0 h 1193"/>
                    <a:gd name="T72" fmla="*/ 0 w 1171"/>
                    <a:gd name="T73" fmla="*/ 0 h 1193"/>
                    <a:gd name="T74" fmla="*/ 0 w 1171"/>
                    <a:gd name="T75" fmla="*/ 0 h 1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1"/>
                    <a:gd name="T115" fmla="*/ 0 h 1193"/>
                    <a:gd name="T116" fmla="*/ 1171 w 1171"/>
                    <a:gd name="T117" fmla="*/ 1193 h 1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1" h="1193">
                      <a:moveTo>
                        <a:pt x="1171" y="52"/>
                      </a:moveTo>
                      <a:lnTo>
                        <a:pt x="52" y="1193"/>
                      </a:lnTo>
                      <a:lnTo>
                        <a:pt x="50" y="1192"/>
                      </a:lnTo>
                      <a:lnTo>
                        <a:pt x="48" y="1190"/>
                      </a:lnTo>
                      <a:lnTo>
                        <a:pt x="44" y="1186"/>
                      </a:lnTo>
                      <a:lnTo>
                        <a:pt x="41" y="1182"/>
                      </a:lnTo>
                      <a:lnTo>
                        <a:pt x="36" y="1177"/>
                      </a:lnTo>
                      <a:lnTo>
                        <a:pt x="31" y="1173"/>
                      </a:lnTo>
                      <a:lnTo>
                        <a:pt x="26" y="1168"/>
                      </a:lnTo>
                      <a:lnTo>
                        <a:pt x="20" y="1163"/>
                      </a:lnTo>
                      <a:lnTo>
                        <a:pt x="16" y="1158"/>
                      </a:lnTo>
                      <a:lnTo>
                        <a:pt x="11" y="1153"/>
                      </a:lnTo>
                      <a:lnTo>
                        <a:pt x="7" y="1150"/>
                      </a:lnTo>
                      <a:lnTo>
                        <a:pt x="3" y="1147"/>
                      </a:lnTo>
                      <a:lnTo>
                        <a:pt x="1" y="1143"/>
                      </a:lnTo>
                      <a:lnTo>
                        <a:pt x="0" y="1142"/>
                      </a:lnTo>
                      <a:lnTo>
                        <a:pt x="1118" y="0"/>
                      </a:lnTo>
                      <a:lnTo>
                        <a:pt x="1119" y="0"/>
                      </a:lnTo>
                      <a:lnTo>
                        <a:pt x="1120" y="1"/>
                      </a:lnTo>
                      <a:lnTo>
                        <a:pt x="1124" y="4"/>
                      </a:lnTo>
                      <a:lnTo>
                        <a:pt x="1127" y="7"/>
                      </a:lnTo>
                      <a:lnTo>
                        <a:pt x="1132" y="11"/>
                      </a:lnTo>
                      <a:lnTo>
                        <a:pt x="1136" y="15"/>
                      </a:lnTo>
                      <a:lnTo>
                        <a:pt x="1142" y="20"/>
                      </a:lnTo>
                      <a:lnTo>
                        <a:pt x="1146" y="24"/>
                      </a:lnTo>
                      <a:lnTo>
                        <a:pt x="1152" y="30"/>
                      </a:lnTo>
                      <a:lnTo>
                        <a:pt x="1156" y="34"/>
                      </a:lnTo>
                      <a:lnTo>
                        <a:pt x="1161" y="39"/>
                      </a:lnTo>
                      <a:lnTo>
                        <a:pt x="1164" y="43"/>
                      </a:lnTo>
                      <a:lnTo>
                        <a:pt x="1168" y="47"/>
                      </a:lnTo>
                      <a:lnTo>
                        <a:pt x="1170" y="50"/>
                      </a:lnTo>
                      <a:lnTo>
                        <a:pt x="1171" y="51"/>
                      </a:lnTo>
                      <a:lnTo>
                        <a:pt x="1171" y="5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6" name="Freeform 522"/>
                <p:cNvSpPr>
                  <a:spLocks/>
                </p:cNvSpPr>
                <p:nvPr/>
              </p:nvSpPr>
              <p:spPr bwMode="auto">
                <a:xfrm>
                  <a:off x="3525" y="1348"/>
                  <a:ext cx="118" cy="130"/>
                </a:xfrm>
                <a:custGeom>
                  <a:avLst/>
                  <a:gdLst>
                    <a:gd name="T0" fmla="*/ 0 w 1167"/>
                    <a:gd name="T1" fmla="*/ 0 h 1189"/>
                    <a:gd name="T2" fmla="*/ 0 w 1167"/>
                    <a:gd name="T3" fmla="*/ 0 h 1189"/>
                    <a:gd name="T4" fmla="*/ 0 w 1167"/>
                    <a:gd name="T5" fmla="*/ 0 h 1189"/>
                    <a:gd name="T6" fmla="*/ 0 w 1167"/>
                    <a:gd name="T7" fmla="*/ 0 h 1189"/>
                    <a:gd name="T8" fmla="*/ 0 w 1167"/>
                    <a:gd name="T9" fmla="*/ 0 h 1189"/>
                    <a:gd name="T10" fmla="*/ 0 w 1167"/>
                    <a:gd name="T11" fmla="*/ 0 h 1189"/>
                    <a:gd name="T12" fmla="*/ 0 w 1167"/>
                    <a:gd name="T13" fmla="*/ 0 h 1189"/>
                    <a:gd name="T14" fmla="*/ 0 w 1167"/>
                    <a:gd name="T15" fmla="*/ 0 h 1189"/>
                    <a:gd name="T16" fmla="*/ 0 w 1167"/>
                    <a:gd name="T17" fmla="*/ 0 h 1189"/>
                    <a:gd name="T18" fmla="*/ 0 w 1167"/>
                    <a:gd name="T19" fmla="*/ 0 h 1189"/>
                    <a:gd name="T20" fmla="*/ 0 w 1167"/>
                    <a:gd name="T21" fmla="*/ 0 h 1189"/>
                    <a:gd name="T22" fmla="*/ 0 w 1167"/>
                    <a:gd name="T23" fmla="*/ 0 h 1189"/>
                    <a:gd name="T24" fmla="*/ 0 w 1167"/>
                    <a:gd name="T25" fmla="*/ 0 h 1189"/>
                    <a:gd name="T26" fmla="*/ 0 w 1167"/>
                    <a:gd name="T27" fmla="*/ 0 h 1189"/>
                    <a:gd name="T28" fmla="*/ 0 w 1167"/>
                    <a:gd name="T29" fmla="*/ 0 h 1189"/>
                    <a:gd name="T30" fmla="*/ 0 w 1167"/>
                    <a:gd name="T31" fmla="*/ 0 h 1189"/>
                    <a:gd name="T32" fmla="*/ 0 w 1167"/>
                    <a:gd name="T33" fmla="*/ 0 h 1189"/>
                    <a:gd name="T34" fmla="*/ 0 w 1167"/>
                    <a:gd name="T35" fmla="*/ 0 h 1189"/>
                    <a:gd name="T36" fmla="*/ 0 w 1167"/>
                    <a:gd name="T37" fmla="*/ 0 h 1189"/>
                    <a:gd name="T38" fmla="*/ 0 w 1167"/>
                    <a:gd name="T39" fmla="*/ 0 h 1189"/>
                    <a:gd name="T40" fmla="*/ 0 w 1167"/>
                    <a:gd name="T41" fmla="*/ 0 h 1189"/>
                    <a:gd name="T42" fmla="*/ 0 w 1167"/>
                    <a:gd name="T43" fmla="*/ 0 h 1189"/>
                    <a:gd name="T44" fmla="*/ 0 w 1167"/>
                    <a:gd name="T45" fmla="*/ 0 h 1189"/>
                    <a:gd name="T46" fmla="*/ 0 w 1167"/>
                    <a:gd name="T47" fmla="*/ 0 h 1189"/>
                    <a:gd name="T48" fmla="*/ 0 w 1167"/>
                    <a:gd name="T49" fmla="*/ 0 h 1189"/>
                    <a:gd name="T50" fmla="*/ 0 w 1167"/>
                    <a:gd name="T51" fmla="*/ 0 h 1189"/>
                    <a:gd name="T52" fmla="*/ 0 w 1167"/>
                    <a:gd name="T53" fmla="*/ 0 h 1189"/>
                    <a:gd name="T54" fmla="*/ 0 w 1167"/>
                    <a:gd name="T55" fmla="*/ 0 h 1189"/>
                    <a:gd name="T56" fmla="*/ 0 w 1167"/>
                    <a:gd name="T57" fmla="*/ 0 h 1189"/>
                    <a:gd name="T58" fmla="*/ 0 w 1167"/>
                    <a:gd name="T59" fmla="*/ 0 h 1189"/>
                    <a:gd name="T60" fmla="*/ 0 w 1167"/>
                    <a:gd name="T61" fmla="*/ 0 h 1189"/>
                    <a:gd name="T62" fmla="*/ 0 w 1167"/>
                    <a:gd name="T63" fmla="*/ 0 h 1189"/>
                    <a:gd name="T64" fmla="*/ 0 w 1167"/>
                    <a:gd name="T65" fmla="*/ 0 h 1189"/>
                    <a:gd name="T66" fmla="*/ 0 w 1167"/>
                    <a:gd name="T67" fmla="*/ 0 h 1189"/>
                    <a:gd name="T68" fmla="*/ 0 w 1167"/>
                    <a:gd name="T69" fmla="*/ 0 h 1189"/>
                    <a:gd name="T70" fmla="*/ 0 w 1167"/>
                    <a:gd name="T71" fmla="*/ 0 h 1189"/>
                    <a:gd name="T72" fmla="*/ 0 w 1167"/>
                    <a:gd name="T73" fmla="*/ 0 h 1189"/>
                    <a:gd name="T74" fmla="*/ 0 w 1167"/>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7"/>
                    <a:gd name="T115" fmla="*/ 0 h 1189"/>
                    <a:gd name="T116" fmla="*/ 1167 w 1167"/>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7" h="1189">
                      <a:moveTo>
                        <a:pt x="0" y="1136"/>
                      </a:moveTo>
                      <a:lnTo>
                        <a:pt x="1115" y="0"/>
                      </a:lnTo>
                      <a:lnTo>
                        <a:pt x="1117" y="3"/>
                      </a:lnTo>
                      <a:lnTo>
                        <a:pt x="1119" y="5"/>
                      </a:lnTo>
                      <a:lnTo>
                        <a:pt x="1123" y="8"/>
                      </a:lnTo>
                      <a:lnTo>
                        <a:pt x="1126" y="12"/>
                      </a:lnTo>
                      <a:lnTo>
                        <a:pt x="1130" y="16"/>
                      </a:lnTo>
                      <a:lnTo>
                        <a:pt x="1136" y="21"/>
                      </a:lnTo>
                      <a:lnTo>
                        <a:pt x="1141" y="26"/>
                      </a:lnTo>
                      <a:lnTo>
                        <a:pt x="1146" y="31"/>
                      </a:lnTo>
                      <a:lnTo>
                        <a:pt x="1151" y="35"/>
                      </a:lnTo>
                      <a:lnTo>
                        <a:pt x="1155" y="40"/>
                      </a:lnTo>
                      <a:lnTo>
                        <a:pt x="1160" y="44"/>
                      </a:lnTo>
                      <a:lnTo>
                        <a:pt x="1162" y="48"/>
                      </a:lnTo>
                      <a:lnTo>
                        <a:pt x="1166" y="50"/>
                      </a:lnTo>
                      <a:lnTo>
                        <a:pt x="1167" y="51"/>
                      </a:lnTo>
                      <a:lnTo>
                        <a:pt x="1167" y="52"/>
                      </a:lnTo>
                      <a:lnTo>
                        <a:pt x="53" y="1189"/>
                      </a:lnTo>
                      <a:lnTo>
                        <a:pt x="52" y="1189"/>
                      </a:lnTo>
                      <a:lnTo>
                        <a:pt x="50" y="1187"/>
                      </a:lnTo>
                      <a:lnTo>
                        <a:pt x="48" y="1185"/>
                      </a:lnTo>
                      <a:lnTo>
                        <a:pt x="44" y="1182"/>
                      </a:lnTo>
                      <a:lnTo>
                        <a:pt x="40" y="1178"/>
                      </a:lnTo>
                      <a:lnTo>
                        <a:pt x="35" y="1174"/>
                      </a:lnTo>
                      <a:lnTo>
                        <a:pt x="31" y="1169"/>
                      </a:lnTo>
                      <a:lnTo>
                        <a:pt x="25" y="1165"/>
                      </a:lnTo>
                      <a:lnTo>
                        <a:pt x="20" y="1159"/>
                      </a:lnTo>
                      <a:lnTo>
                        <a:pt x="15" y="1155"/>
                      </a:lnTo>
                      <a:lnTo>
                        <a:pt x="10" y="1150"/>
                      </a:lnTo>
                      <a:lnTo>
                        <a:pt x="7" y="1145"/>
                      </a:lnTo>
                      <a:lnTo>
                        <a:pt x="3" y="1142"/>
                      </a:lnTo>
                      <a:lnTo>
                        <a:pt x="2" y="1140"/>
                      </a:lnTo>
                      <a:lnTo>
                        <a:pt x="0" y="1137"/>
                      </a:lnTo>
                      <a:lnTo>
                        <a:pt x="0" y="113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17" name="Freeform 523"/>
                <p:cNvSpPr>
                  <a:spLocks/>
                </p:cNvSpPr>
                <p:nvPr/>
              </p:nvSpPr>
              <p:spPr bwMode="auto">
                <a:xfrm>
                  <a:off x="3524" y="1344"/>
                  <a:ext cx="117" cy="130"/>
                </a:xfrm>
                <a:custGeom>
                  <a:avLst/>
                  <a:gdLst>
                    <a:gd name="T0" fmla="*/ 0 w 1167"/>
                    <a:gd name="T1" fmla="*/ 0 h 1189"/>
                    <a:gd name="T2" fmla="*/ 0 w 1167"/>
                    <a:gd name="T3" fmla="*/ 0 h 1189"/>
                    <a:gd name="T4" fmla="*/ 0 w 1167"/>
                    <a:gd name="T5" fmla="*/ 0 h 1189"/>
                    <a:gd name="T6" fmla="*/ 0 w 1167"/>
                    <a:gd name="T7" fmla="*/ 0 h 1189"/>
                    <a:gd name="T8" fmla="*/ 0 w 1167"/>
                    <a:gd name="T9" fmla="*/ 0 h 1189"/>
                    <a:gd name="T10" fmla="*/ 0 w 1167"/>
                    <a:gd name="T11" fmla="*/ 0 h 1189"/>
                    <a:gd name="T12" fmla="*/ 0 w 1167"/>
                    <a:gd name="T13" fmla="*/ 0 h 1189"/>
                    <a:gd name="T14" fmla="*/ 0 w 1167"/>
                    <a:gd name="T15" fmla="*/ 0 h 1189"/>
                    <a:gd name="T16" fmla="*/ 0 w 1167"/>
                    <a:gd name="T17" fmla="*/ 0 h 1189"/>
                    <a:gd name="T18" fmla="*/ 0 w 1167"/>
                    <a:gd name="T19" fmla="*/ 0 h 1189"/>
                    <a:gd name="T20" fmla="*/ 0 w 1167"/>
                    <a:gd name="T21" fmla="*/ 0 h 1189"/>
                    <a:gd name="T22" fmla="*/ 0 w 1167"/>
                    <a:gd name="T23" fmla="*/ 0 h 1189"/>
                    <a:gd name="T24" fmla="*/ 0 w 1167"/>
                    <a:gd name="T25" fmla="*/ 0 h 1189"/>
                    <a:gd name="T26" fmla="*/ 0 w 1167"/>
                    <a:gd name="T27" fmla="*/ 0 h 1189"/>
                    <a:gd name="T28" fmla="*/ 0 w 1167"/>
                    <a:gd name="T29" fmla="*/ 0 h 1189"/>
                    <a:gd name="T30" fmla="*/ 0 w 1167"/>
                    <a:gd name="T31" fmla="*/ 0 h 1189"/>
                    <a:gd name="T32" fmla="*/ 0 w 1167"/>
                    <a:gd name="T33" fmla="*/ 0 h 1189"/>
                    <a:gd name="T34" fmla="*/ 0 w 1167"/>
                    <a:gd name="T35" fmla="*/ 0 h 1189"/>
                    <a:gd name="T36" fmla="*/ 0 w 1167"/>
                    <a:gd name="T37" fmla="*/ 0 h 1189"/>
                    <a:gd name="T38" fmla="*/ 0 w 1167"/>
                    <a:gd name="T39" fmla="*/ 0 h 1189"/>
                    <a:gd name="T40" fmla="*/ 0 w 1167"/>
                    <a:gd name="T41" fmla="*/ 0 h 1189"/>
                    <a:gd name="T42" fmla="*/ 0 w 1167"/>
                    <a:gd name="T43" fmla="*/ 0 h 1189"/>
                    <a:gd name="T44" fmla="*/ 0 w 1167"/>
                    <a:gd name="T45" fmla="*/ 0 h 1189"/>
                    <a:gd name="T46" fmla="*/ 0 w 1167"/>
                    <a:gd name="T47" fmla="*/ 0 h 1189"/>
                    <a:gd name="T48" fmla="*/ 0 w 1167"/>
                    <a:gd name="T49" fmla="*/ 0 h 1189"/>
                    <a:gd name="T50" fmla="*/ 0 w 1167"/>
                    <a:gd name="T51" fmla="*/ 0 h 1189"/>
                    <a:gd name="T52" fmla="*/ 0 w 1167"/>
                    <a:gd name="T53" fmla="*/ 0 h 1189"/>
                    <a:gd name="T54" fmla="*/ 0 w 1167"/>
                    <a:gd name="T55" fmla="*/ 0 h 1189"/>
                    <a:gd name="T56" fmla="*/ 0 w 1167"/>
                    <a:gd name="T57" fmla="*/ 0 h 1189"/>
                    <a:gd name="T58" fmla="*/ 0 w 1167"/>
                    <a:gd name="T59" fmla="*/ 0 h 1189"/>
                    <a:gd name="T60" fmla="*/ 0 w 1167"/>
                    <a:gd name="T61" fmla="*/ 0 h 1189"/>
                    <a:gd name="T62" fmla="*/ 0 w 1167"/>
                    <a:gd name="T63" fmla="*/ 0 h 1189"/>
                    <a:gd name="T64" fmla="*/ 0 w 1167"/>
                    <a:gd name="T65" fmla="*/ 0 h 1189"/>
                    <a:gd name="T66" fmla="*/ 0 w 1167"/>
                    <a:gd name="T67" fmla="*/ 0 h 1189"/>
                    <a:gd name="T68" fmla="*/ 0 w 1167"/>
                    <a:gd name="T69" fmla="*/ 0 h 1189"/>
                    <a:gd name="T70" fmla="*/ 0 w 1167"/>
                    <a:gd name="T71" fmla="*/ 0 h 1189"/>
                    <a:gd name="T72" fmla="*/ 0 w 1167"/>
                    <a:gd name="T73" fmla="*/ 0 h 1189"/>
                    <a:gd name="T74" fmla="*/ 0 w 1167"/>
                    <a:gd name="T75" fmla="*/ 0 h 1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7"/>
                    <a:gd name="T115" fmla="*/ 0 h 1189"/>
                    <a:gd name="T116" fmla="*/ 1167 w 1167"/>
                    <a:gd name="T117" fmla="*/ 1189 h 1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7" h="1189">
                      <a:moveTo>
                        <a:pt x="0" y="1136"/>
                      </a:moveTo>
                      <a:lnTo>
                        <a:pt x="1115" y="0"/>
                      </a:lnTo>
                      <a:lnTo>
                        <a:pt x="1117" y="3"/>
                      </a:lnTo>
                      <a:lnTo>
                        <a:pt x="1119" y="5"/>
                      </a:lnTo>
                      <a:lnTo>
                        <a:pt x="1123" y="8"/>
                      </a:lnTo>
                      <a:lnTo>
                        <a:pt x="1126" y="12"/>
                      </a:lnTo>
                      <a:lnTo>
                        <a:pt x="1130" y="16"/>
                      </a:lnTo>
                      <a:lnTo>
                        <a:pt x="1136" y="21"/>
                      </a:lnTo>
                      <a:lnTo>
                        <a:pt x="1141" y="26"/>
                      </a:lnTo>
                      <a:lnTo>
                        <a:pt x="1146" y="31"/>
                      </a:lnTo>
                      <a:lnTo>
                        <a:pt x="1151" y="35"/>
                      </a:lnTo>
                      <a:lnTo>
                        <a:pt x="1155" y="40"/>
                      </a:lnTo>
                      <a:lnTo>
                        <a:pt x="1160" y="44"/>
                      </a:lnTo>
                      <a:lnTo>
                        <a:pt x="1162" y="48"/>
                      </a:lnTo>
                      <a:lnTo>
                        <a:pt x="1166" y="50"/>
                      </a:lnTo>
                      <a:lnTo>
                        <a:pt x="1167" y="51"/>
                      </a:lnTo>
                      <a:lnTo>
                        <a:pt x="1167" y="52"/>
                      </a:lnTo>
                      <a:lnTo>
                        <a:pt x="53" y="1189"/>
                      </a:lnTo>
                      <a:lnTo>
                        <a:pt x="52" y="1189"/>
                      </a:lnTo>
                      <a:lnTo>
                        <a:pt x="50" y="1187"/>
                      </a:lnTo>
                      <a:lnTo>
                        <a:pt x="48" y="1185"/>
                      </a:lnTo>
                      <a:lnTo>
                        <a:pt x="44" y="1182"/>
                      </a:lnTo>
                      <a:lnTo>
                        <a:pt x="40" y="1178"/>
                      </a:lnTo>
                      <a:lnTo>
                        <a:pt x="35" y="1174"/>
                      </a:lnTo>
                      <a:lnTo>
                        <a:pt x="31" y="1169"/>
                      </a:lnTo>
                      <a:lnTo>
                        <a:pt x="25" y="1165"/>
                      </a:lnTo>
                      <a:lnTo>
                        <a:pt x="20" y="1159"/>
                      </a:lnTo>
                      <a:lnTo>
                        <a:pt x="15" y="1155"/>
                      </a:lnTo>
                      <a:lnTo>
                        <a:pt x="10" y="1150"/>
                      </a:lnTo>
                      <a:lnTo>
                        <a:pt x="7" y="1145"/>
                      </a:lnTo>
                      <a:lnTo>
                        <a:pt x="3" y="1142"/>
                      </a:lnTo>
                      <a:lnTo>
                        <a:pt x="2" y="1140"/>
                      </a:lnTo>
                      <a:lnTo>
                        <a:pt x="0" y="1137"/>
                      </a:lnTo>
                      <a:lnTo>
                        <a:pt x="0" y="113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18" name="Oval 524"/>
                <p:cNvSpPr>
                  <a:spLocks noChangeArrowheads="1"/>
                </p:cNvSpPr>
                <p:nvPr/>
              </p:nvSpPr>
              <p:spPr bwMode="auto">
                <a:xfrm>
                  <a:off x="3631" y="1299"/>
                  <a:ext cx="52" cy="57"/>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19" name="Freeform 525"/>
                <p:cNvSpPr>
                  <a:spLocks/>
                </p:cNvSpPr>
                <p:nvPr/>
              </p:nvSpPr>
              <p:spPr bwMode="auto">
                <a:xfrm>
                  <a:off x="3667" y="1456"/>
                  <a:ext cx="264" cy="188"/>
                </a:xfrm>
                <a:custGeom>
                  <a:avLst/>
                  <a:gdLst>
                    <a:gd name="T0" fmla="*/ 0 w 2619"/>
                    <a:gd name="T1" fmla="*/ 0 h 1723"/>
                    <a:gd name="T2" fmla="*/ 0 w 2619"/>
                    <a:gd name="T3" fmla="*/ 0 h 1723"/>
                    <a:gd name="T4" fmla="*/ 0 w 2619"/>
                    <a:gd name="T5" fmla="*/ 0 h 1723"/>
                    <a:gd name="T6" fmla="*/ 0 w 2619"/>
                    <a:gd name="T7" fmla="*/ 0 h 1723"/>
                    <a:gd name="T8" fmla="*/ 0 w 2619"/>
                    <a:gd name="T9" fmla="*/ 0 h 1723"/>
                    <a:gd name="T10" fmla="*/ 0 w 2619"/>
                    <a:gd name="T11" fmla="*/ 0 h 1723"/>
                    <a:gd name="T12" fmla="*/ 0 60000 65536"/>
                    <a:gd name="T13" fmla="*/ 0 60000 65536"/>
                    <a:gd name="T14" fmla="*/ 0 60000 65536"/>
                    <a:gd name="T15" fmla="*/ 0 60000 65536"/>
                    <a:gd name="T16" fmla="*/ 0 60000 65536"/>
                    <a:gd name="T17" fmla="*/ 0 60000 65536"/>
                    <a:gd name="T18" fmla="*/ 0 w 2619"/>
                    <a:gd name="T19" fmla="*/ 0 h 1723"/>
                    <a:gd name="T20" fmla="*/ 2619 w 2619"/>
                    <a:gd name="T21" fmla="*/ 1723 h 1723"/>
                  </a:gdLst>
                  <a:ahLst/>
                  <a:cxnLst>
                    <a:cxn ang="T12">
                      <a:pos x="T0" y="T1"/>
                    </a:cxn>
                    <a:cxn ang="T13">
                      <a:pos x="T2" y="T3"/>
                    </a:cxn>
                    <a:cxn ang="T14">
                      <a:pos x="T4" y="T5"/>
                    </a:cxn>
                    <a:cxn ang="T15">
                      <a:pos x="T6" y="T7"/>
                    </a:cxn>
                    <a:cxn ang="T16">
                      <a:pos x="T8" y="T9"/>
                    </a:cxn>
                    <a:cxn ang="T17">
                      <a:pos x="T10" y="T11"/>
                    </a:cxn>
                  </a:cxnLst>
                  <a:rect l="T18" t="T19" r="T20" b="T21"/>
                  <a:pathLst>
                    <a:path w="2619" h="1723">
                      <a:moveTo>
                        <a:pt x="0" y="1717"/>
                      </a:moveTo>
                      <a:lnTo>
                        <a:pt x="2060" y="1723"/>
                      </a:lnTo>
                      <a:lnTo>
                        <a:pt x="2619" y="0"/>
                      </a:lnTo>
                      <a:lnTo>
                        <a:pt x="615" y="62"/>
                      </a:lnTo>
                      <a:lnTo>
                        <a:pt x="607" y="79"/>
                      </a:lnTo>
                      <a:lnTo>
                        <a:pt x="0" y="171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20" name="Freeform 526"/>
                <p:cNvSpPr>
                  <a:spLocks/>
                </p:cNvSpPr>
                <p:nvPr/>
              </p:nvSpPr>
              <p:spPr bwMode="auto">
                <a:xfrm>
                  <a:off x="3667" y="1456"/>
                  <a:ext cx="264" cy="188"/>
                </a:xfrm>
                <a:custGeom>
                  <a:avLst/>
                  <a:gdLst>
                    <a:gd name="T0" fmla="*/ 0 w 2619"/>
                    <a:gd name="T1" fmla="*/ 0 h 1723"/>
                    <a:gd name="T2" fmla="*/ 0 w 2619"/>
                    <a:gd name="T3" fmla="*/ 0 h 1723"/>
                    <a:gd name="T4" fmla="*/ 0 w 2619"/>
                    <a:gd name="T5" fmla="*/ 0 h 1723"/>
                    <a:gd name="T6" fmla="*/ 0 w 2619"/>
                    <a:gd name="T7" fmla="*/ 0 h 1723"/>
                    <a:gd name="T8" fmla="*/ 0 w 2619"/>
                    <a:gd name="T9" fmla="*/ 0 h 1723"/>
                    <a:gd name="T10" fmla="*/ 0 w 2619"/>
                    <a:gd name="T11" fmla="*/ 0 h 1723"/>
                    <a:gd name="T12" fmla="*/ 0 60000 65536"/>
                    <a:gd name="T13" fmla="*/ 0 60000 65536"/>
                    <a:gd name="T14" fmla="*/ 0 60000 65536"/>
                    <a:gd name="T15" fmla="*/ 0 60000 65536"/>
                    <a:gd name="T16" fmla="*/ 0 60000 65536"/>
                    <a:gd name="T17" fmla="*/ 0 60000 65536"/>
                    <a:gd name="T18" fmla="*/ 0 w 2619"/>
                    <a:gd name="T19" fmla="*/ 0 h 1723"/>
                    <a:gd name="T20" fmla="*/ 2619 w 2619"/>
                    <a:gd name="T21" fmla="*/ 1723 h 1723"/>
                  </a:gdLst>
                  <a:ahLst/>
                  <a:cxnLst>
                    <a:cxn ang="T12">
                      <a:pos x="T0" y="T1"/>
                    </a:cxn>
                    <a:cxn ang="T13">
                      <a:pos x="T2" y="T3"/>
                    </a:cxn>
                    <a:cxn ang="T14">
                      <a:pos x="T4" y="T5"/>
                    </a:cxn>
                    <a:cxn ang="T15">
                      <a:pos x="T6" y="T7"/>
                    </a:cxn>
                    <a:cxn ang="T16">
                      <a:pos x="T8" y="T9"/>
                    </a:cxn>
                    <a:cxn ang="T17">
                      <a:pos x="T10" y="T11"/>
                    </a:cxn>
                  </a:cxnLst>
                  <a:rect l="T18" t="T19" r="T20" b="T21"/>
                  <a:pathLst>
                    <a:path w="2619" h="1723">
                      <a:moveTo>
                        <a:pt x="0" y="1717"/>
                      </a:moveTo>
                      <a:lnTo>
                        <a:pt x="2060" y="1723"/>
                      </a:lnTo>
                      <a:lnTo>
                        <a:pt x="2619" y="0"/>
                      </a:lnTo>
                      <a:lnTo>
                        <a:pt x="615" y="62"/>
                      </a:lnTo>
                      <a:lnTo>
                        <a:pt x="607" y="79"/>
                      </a:lnTo>
                      <a:lnTo>
                        <a:pt x="0" y="171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21" name="Line 527"/>
                <p:cNvSpPr>
                  <a:spLocks noChangeShapeType="1"/>
                </p:cNvSpPr>
                <p:nvPr/>
              </p:nvSpPr>
              <p:spPr bwMode="auto">
                <a:xfrm flipH="1" flipV="1">
                  <a:off x="3728" y="1465"/>
                  <a:ext cx="147" cy="17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22" name="Line 528"/>
                <p:cNvSpPr>
                  <a:spLocks noChangeShapeType="1"/>
                </p:cNvSpPr>
                <p:nvPr/>
              </p:nvSpPr>
              <p:spPr bwMode="auto">
                <a:xfrm flipH="1">
                  <a:off x="3728" y="1456"/>
                  <a:ext cx="203" cy="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23" name="Freeform 529"/>
                <p:cNvSpPr>
                  <a:spLocks/>
                </p:cNvSpPr>
                <p:nvPr/>
              </p:nvSpPr>
              <p:spPr bwMode="auto">
                <a:xfrm>
                  <a:off x="4164" y="1794"/>
                  <a:ext cx="53" cy="108"/>
                </a:xfrm>
                <a:custGeom>
                  <a:avLst/>
                  <a:gdLst>
                    <a:gd name="T0" fmla="*/ 0 w 524"/>
                    <a:gd name="T1" fmla="*/ 0 h 993"/>
                    <a:gd name="T2" fmla="*/ 0 w 524"/>
                    <a:gd name="T3" fmla="*/ 0 h 993"/>
                    <a:gd name="T4" fmla="*/ 0 w 524"/>
                    <a:gd name="T5" fmla="*/ 0 h 993"/>
                    <a:gd name="T6" fmla="*/ 0 w 524"/>
                    <a:gd name="T7" fmla="*/ 0 h 993"/>
                    <a:gd name="T8" fmla="*/ 0 w 524"/>
                    <a:gd name="T9" fmla="*/ 0 h 993"/>
                    <a:gd name="T10" fmla="*/ 0 w 524"/>
                    <a:gd name="T11" fmla="*/ 0 h 993"/>
                    <a:gd name="T12" fmla="*/ 0 w 524"/>
                    <a:gd name="T13" fmla="*/ 0 h 993"/>
                    <a:gd name="T14" fmla="*/ 0 w 524"/>
                    <a:gd name="T15" fmla="*/ 0 h 993"/>
                    <a:gd name="T16" fmla="*/ 0 w 524"/>
                    <a:gd name="T17" fmla="*/ 0 h 993"/>
                    <a:gd name="T18" fmla="*/ 0 w 524"/>
                    <a:gd name="T19" fmla="*/ 0 h 993"/>
                    <a:gd name="T20" fmla="*/ 0 w 524"/>
                    <a:gd name="T21" fmla="*/ 0 h 993"/>
                    <a:gd name="T22" fmla="*/ 0 w 524"/>
                    <a:gd name="T23" fmla="*/ 0 h 993"/>
                    <a:gd name="T24" fmla="*/ 0 w 524"/>
                    <a:gd name="T25" fmla="*/ 0 h 993"/>
                    <a:gd name="T26" fmla="*/ 0 w 524"/>
                    <a:gd name="T27" fmla="*/ 0 h 993"/>
                    <a:gd name="T28" fmla="*/ 0 w 524"/>
                    <a:gd name="T29" fmla="*/ 0 h 993"/>
                    <a:gd name="T30" fmla="*/ 0 w 524"/>
                    <a:gd name="T31" fmla="*/ 0 h 993"/>
                    <a:gd name="T32" fmla="*/ 0 w 524"/>
                    <a:gd name="T33" fmla="*/ 0 h 993"/>
                    <a:gd name="T34" fmla="*/ 0 w 524"/>
                    <a:gd name="T35" fmla="*/ 0 h 993"/>
                    <a:gd name="T36" fmla="*/ 0 w 524"/>
                    <a:gd name="T37" fmla="*/ 0 h 993"/>
                    <a:gd name="T38" fmla="*/ 0 w 524"/>
                    <a:gd name="T39" fmla="*/ 0 h 993"/>
                    <a:gd name="T40" fmla="*/ 0 w 524"/>
                    <a:gd name="T41" fmla="*/ 0 h 993"/>
                    <a:gd name="T42" fmla="*/ 0 w 524"/>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4"/>
                    <a:gd name="T67" fmla="*/ 0 h 993"/>
                    <a:gd name="T68" fmla="*/ 524 w 524"/>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4" h="993">
                      <a:moveTo>
                        <a:pt x="455" y="979"/>
                      </a:moveTo>
                      <a:lnTo>
                        <a:pt x="0" y="33"/>
                      </a:lnTo>
                      <a:lnTo>
                        <a:pt x="69" y="0"/>
                      </a:lnTo>
                      <a:lnTo>
                        <a:pt x="522" y="948"/>
                      </a:lnTo>
                      <a:lnTo>
                        <a:pt x="523" y="952"/>
                      </a:lnTo>
                      <a:lnTo>
                        <a:pt x="524" y="958"/>
                      </a:lnTo>
                      <a:lnTo>
                        <a:pt x="523" y="965"/>
                      </a:lnTo>
                      <a:lnTo>
                        <a:pt x="521" y="970"/>
                      </a:lnTo>
                      <a:lnTo>
                        <a:pt x="517" y="976"/>
                      </a:lnTo>
                      <a:lnTo>
                        <a:pt x="513" y="981"/>
                      </a:lnTo>
                      <a:lnTo>
                        <a:pt x="507" y="985"/>
                      </a:lnTo>
                      <a:lnTo>
                        <a:pt x="501" y="988"/>
                      </a:lnTo>
                      <a:lnTo>
                        <a:pt x="495" y="992"/>
                      </a:lnTo>
                      <a:lnTo>
                        <a:pt x="488" y="993"/>
                      </a:lnTo>
                      <a:lnTo>
                        <a:pt x="481" y="993"/>
                      </a:lnTo>
                      <a:lnTo>
                        <a:pt x="474" y="993"/>
                      </a:lnTo>
                      <a:lnTo>
                        <a:pt x="467" y="991"/>
                      </a:lnTo>
                      <a:lnTo>
                        <a:pt x="463" y="987"/>
                      </a:lnTo>
                      <a:lnTo>
                        <a:pt x="458" y="984"/>
                      </a:lnTo>
                      <a:lnTo>
                        <a:pt x="455" y="97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24" name="Freeform 530"/>
                <p:cNvSpPr>
                  <a:spLocks/>
                </p:cNvSpPr>
                <p:nvPr/>
              </p:nvSpPr>
              <p:spPr bwMode="auto">
                <a:xfrm>
                  <a:off x="4164" y="1794"/>
                  <a:ext cx="53" cy="108"/>
                </a:xfrm>
                <a:custGeom>
                  <a:avLst/>
                  <a:gdLst>
                    <a:gd name="T0" fmla="*/ 0 w 524"/>
                    <a:gd name="T1" fmla="*/ 0 h 993"/>
                    <a:gd name="T2" fmla="*/ 0 w 524"/>
                    <a:gd name="T3" fmla="*/ 0 h 993"/>
                    <a:gd name="T4" fmla="*/ 0 w 524"/>
                    <a:gd name="T5" fmla="*/ 0 h 993"/>
                    <a:gd name="T6" fmla="*/ 0 w 524"/>
                    <a:gd name="T7" fmla="*/ 0 h 993"/>
                    <a:gd name="T8" fmla="*/ 0 w 524"/>
                    <a:gd name="T9" fmla="*/ 0 h 993"/>
                    <a:gd name="T10" fmla="*/ 0 w 524"/>
                    <a:gd name="T11" fmla="*/ 0 h 993"/>
                    <a:gd name="T12" fmla="*/ 0 w 524"/>
                    <a:gd name="T13" fmla="*/ 0 h 993"/>
                    <a:gd name="T14" fmla="*/ 0 w 524"/>
                    <a:gd name="T15" fmla="*/ 0 h 993"/>
                    <a:gd name="T16" fmla="*/ 0 w 524"/>
                    <a:gd name="T17" fmla="*/ 0 h 993"/>
                    <a:gd name="T18" fmla="*/ 0 w 524"/>
                    <a:gd name="T19" fmla="*/ 0 h 993"/>
                    <a:gd name="T20" fmla="*/ 0 w 524"/>
                    <a:gd name="T21" fmla="*/ 0 h 993"/>
                    <a:gd name="T22" fmla="*/ 0 w 524"/>
                    <a:gd name="T23" fmla="*/ 0 h 993"/>
                    <a:gd name="T24" fmla="*/ 0 w 524"/>
                    <a:gd name="T25" fmla="*/ 0 h 993"/>
                    <a:gd name="T26" fmla="*/ 0 w 524"/>
                    <a:gd name="T27" fmla="*/ 0 h 993"/>
                    <a:gd name="T28" fmla="*/ 0 w 524"/>
                    <a:gd name="T29" fmla="*/ 0 h 993"/>
                    <a:gd name="T30" fmla="*/ 0 w 524"/>
                    <a:gd name="T31" fmla="*/ 0 h 993"/>
                    <a:gd name="T32" fmla="*/ 0 w 524"/>
                    <a:gd name="T33" fmla="*/ 0 h 993"/>
                    <a:gd name="T34" fmla="*/ 0 w 524"/>
                    <a:gd name="T35" fmla="*/ 0 h 993"/>
                    <a:gd name="T36" fmla="*/ 0 w 524"/>
                    <a:gd name="T37" fmla="*/ 0 h 993"/>
                    <a:gd name="T38" fmla="*/ 0 w 524"/>
                    <a:gd name="T39" fmla="*/ 0 h 993"/>
                    <a:gd name="T40" fmla="*/ 0 w 524"/>
                    <a:gd name="T41" fmla="*/ 0 h 993"/>
                    <a:gd name="T42" fmla="*/ 0 w 524"/>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24"/>
                    <a:gd name="T67" fmla="*/ 0 h 993"/>
                    <a:gd name="T68" fmla="*/ 524 w 524"/>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24" h="993">
                      <a:moveTo>
                        <a:pt x="455" y="979"/>
                      </a:moveTo>
                      <a:lnTo>
                        <a:pt x="0" y="33"/>
                      </a:lnTo>
                      <a:lnTo>
                        <a:pt x="69" y="0"/>
                      </a:lnTo>
                      <a:lnTo>
                        <a:pt x="522" y="948"/>
                      </a:lnTo>
                      <a:lnTo>
                        <a:pt x="523" y="952"/>
                      </a:lnTo>
                      <a:lnTo>
                        <a:pt x="524" y="958"/>
                      </a:lnTo>
                      <a:lnTo>
                        <a:pt x="523" y="965"/>
                      </a:lnTo>
                      <a:lnTo>
                        <a:pt x="521" y="970"/>
                      </a:lnTo>
                      <a:lnTo>
                        <a:pt x="517" y="976"/>
                      </a:lnTo>
                      <a:lnTo>
                        <a:pt x="513" y="981"/>
                      </a:lnTo>
                      <a:lnTo>
                        <a:pt x="507" y="985"/>
                      </a:lnTo>
                      <a:lnTo>
                        <a:pt x="501" y="988"/>
                      </a:lnTo>
                      <a:lnTo>
                        <a:pt x="495" y="992"/>
                      </a:lnTo>
                      <a:lnTo>
                        <a:pt x="488" y="993"/>
                      </a:lnTo>
                      <a:lnTo>
                        <a:pt x="481" y="993"/>
                      </a:lnTo>
                      <a:lnTo>
                        <a:pt x="474" y="993"/>
                      </a:lnTo>
                      <a:lnTo>
                        <a:pt x="467" y="991"/>
                      </a:lnTo>
                      <a:lnTo>
                        <a:pt x="463" y="987"/>
                      </a:lnTo>
                      <a:lnTo>
                        <a:pt x="458" y="984"/>
                      </a:lnTo>
                      <a:lnTo>
                        <a:pt x="455" y="97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25" name="Freeform 531"/>
                <p:cNvSpPr>
                  <a:spLocks/>
                </p:cNvSpPr>
                <p:nvPr/>
              </p:nvSpPr>
              <p:spPr bwMode="auto">
                <a:xfrm>
                  <a:off x="3329" y="1824"/>
                  <a:ext cx="82" cy="108"/>
                </a:xfrm>
                <a:custGeom>
                  <a:avLst/>
                  <a:gdLst>
                    <a:gd name="T0" fmla="*/ 0 w 821"/>
                    <a:gd name="T1" fmla="*/ 0 h 991"/>
                    <a:gd name="T2" fmla="*/ 0 w 821"/>
                    <a:gd name="T3" fmla="*/ 0 h 991"/>
                    <a:gd name="T4" fmla="*/ 0 w 821"/>
                    <a:gd name="T5" fmla="*/ 0 h 991"/>
                    <a:gd name="T6" fmla="*/ 0 w 821"/>
                    <a:gd name="T7" fmla="*/ 0 h 991"/>
                    <a:gd name="T8" fmla="*/ 0 w 821"/>
                    <a:gd name="T9" fmla="*/ 0 h 991"/>
                    <a:gd name="T10" fmla="*/ 0 w 821"/>
                    <a:gd name="T11" fmla="*/ 0 h 991"/>
                    <a:gd name="T12" fmla="*/ 0 w 821"/>
                    <a:gd name="T13" fmla="*/ 0 h 991"/>
                    <a:gd name="T14" fmla="*/ 0 w 821"/>
                    <a:gd name="T15" fmla="*/ 0 h 991"/>
                    <a:gd name="T16" fmla="*/ 0 w 821"/>
                    <a:gd name="T17" fmla="*/ 0 h 991"/>
                    <a:gd name="T18" fmla="*/ 0 w 821"/>
                    <a:gd name="T19" fmla="*/ 0 h 991"/>
                    <a:gd name="T20" fmla="*/ 0 w 821"/>
                    <a:gd name="T21" fmla="*/ 0 h 991"/>
                    <a:gd name="T22" fmla="*/ 0 w 821"/>
                    <a:gd name="T23" fmla="*/ 0 h 991"/>
                    <a:gd name="T24" fmla="*/ 0 w 821"/>
                    <a:gd name="T25" fmla="*/ 0 h 991"/>
                    <a:gd name="T26" fmla="*/ 0 w 821"/>
                    <a:gd name="T27" fmla="*/ 0 h 991"/>
                    <a:gd name="T28" fmla="*/ 0 w 821"/>
                    <a:gd name="T29" fmla="*/ 0 h 991"/>
                    <a:gd name="T30" fmla="*/ 0 w 821"/>
                    <a:gd name="T31" fmla="*/ 0 h 991"/>
                    <a:gd name="T32" fmla="*/ 0 w 821"/>
                    <a:gd name="T33" fmla="*/ 0 h 991"/>
                    <a:gd name="T34" fmla="*/ 0 w 821"/>
                    <a:gd name="T35" fmla="*/ 0 h 991"/>
                    <a:gd name="T36" fmla="*/ 0 w 821"/>
                    <a:gd name="T37" fmla="*/ 0 h 991"/>
                    <a:gd name="T38" fmla="*/ 0 w 821"/>
                    <a:gd name="T39" fmla="*/ 0 h 991"/>
                    <a:gd name="T40" fmla="*/ 0 w 821"/>
                    <a:gd name="T41" fmla="*/ 0 h 991"/>
                    <a:gd name="T42" fmla="*/ 0 w 821"/>
                    <a:gd name="T43" fmla="*/ 0 h 9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1"/>
                    <a:gd name="T67" fmla="*/ 0 h 991"/>
                    <a:gd name="T68" fmla="*/ 821 w 821"/>
                    <a:gd name="T69" fmla="*/ 991 h 9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1" h="991">
                      <a:moveTo>
                        <a:pt x="760" y="984"/>
                      </a:moveTo>
                      <a:lnTo>
                        <a:pt x="0" y="49"/>
                      </a:lnTo>
                      <a:lnTo>
                        <a:pt x="59" y="0"/>
                      </a:lnTo>
                      <a:lnTo>
                        <a:pt x="817" y="938"/>
                      </a:lnTo>
                      <a:lnTo>
                        <a:pt x="820" y="942"/>
                      </a:lnTo>
                      <a:lnTo>
                        <a:pt x="821" y="947"/>
                      </a:lnTo>
                      <a:lnTo>
                        <a:pt x="821" y="952"/>
                      </a:lnTo>
                      <a:lnTo>
                        <a:pt x="820" y="958"/>
                      </a:lnTo>
                      <a:lnTo>
                        <a:pt x="818" y="965"/>
                      </a:lnTo>
                      <a:lnTo>
                        <a:pt x="814" y="970"/>
                      </a:lnTo>
                      <a:lnTo>
                        <a:pt x="810" y="975"/>
                      </a:lnTo>
                      <a:lnTo>
                        <a:pt x="804" y="981"/>
                      </a:lnTo>
                      <a:lnTo>
                        <a:pt x="799" y="984"/>
                      </a:lnTo>
                      <a:lnTo>
                        <a:pt x="792" y="987"/>
                      </a:lnTo>
                      <a:lnTo>
                        <a:pt x="786" y="990"/>
                      </a:lnTo>
                      <a:lnTo>
                        <a:pt x="779" y="991"/>
                      </a:lnTo>
                      <a:lnTo>
                        <a:pt x="774" y="991"/>
                      </a:lnTo>
                      <a:lnTo>
                        <a:pt x="768" y="990"/>
                      </a:lnTo>
                      <a:lnTo>
                        <a:pt x="763" y="987"/>
                      </a:lnTo>
                      <a:lnTo>
                        <a:pt x="760" y="98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26" name="Freeform 532"/>
                <p:cNvSpPr>
                  <a:spLocks/>
                </p:cNvSpPr>
                <p:nvPr/>
              </p:nvSpPr>
              <p:spPr bwMode="auto">
                <a:xfrm>
                  <a:off x="3329" y="1824"/>
                  <a:ext cx="82" cy="108"/>
                </a:xfrm>
                <a:custGeom>
                  <a:avLst/>
                  <a:gdLst>
                    <a:gd name="T0" fmla="*/ 0 w 821"/>
                    <a:gd name="T1" fmla="*/ 0 h 991"/>
                    <a:gd name="T2" fmla="*/ 0 w 821"/>
                    <a:gd name="T3" fmla="*/ 0 h 991"/>
                    <a:gd name="T4" fmla="*/ 0 w 821"/>
                    <a:gd name="T5" fmla="*/ 0 h 991"/>
                    <a:gd name="T6" fmla="*/ 0 w 821"/>
                    <a:gd name="T7" fmla="*/ 0 h 991"/>
                    <a:gd name="T8" fmla="*/ 0 w 821"/>
                    <a:gd name="T9" fmla="*/ 0 h 991"/>
                    <a:gd name="T10" fmla="*/ 0 w 821"/>
                    <a:gd name="T11" fmla="*/ 0 h 991"/>
                    <a:gd name="T12" fmla="*/ 0 w 821"/>
                    <a:gd name="T13" fmla="*/ 0 h 991"/>
                    <a:gd name="T14" fmla="*/ 0 w 821"/>
                    <a:gd name="T15" fmla="*/ 0 h 991"/>
                    <a:gd name="T16" fmla="*/ 0 w 821"/>
                    <a:gd name="T17" fmla="*/ 0 h 991"/>
                    <a:gd name="T18" fmla="*/ 0 w 821"/>
                    <a:gd name="T19" fmla="*/ 0 h 991"/>
                    <a:gd name="T20" fmla="*/ 0 w 821"/>
                    <a:gd name="T21" fmla="*/ 0 h 991"/>
                    <a:gd name="T22" fmla="*/ 0 w 821"/>
                    <a:gd name="T23" fmla="*/ 0 h 991"/>
                    <a:gd name="T24" fmla="*/ 0 w 821"/>
                    <a:gd name="T25" fmla="*/ 0 h 991"/>
                    <a:gd name="T26" fmla="*/ 0 w 821"/>
                    <a:gd name="T27" fmla="*/ 0 h 991"/>
                    <a:gd name="T28" fmla="*/ 0 w 821"/>
                    <a:gd name="T29" fmla="*/ 0 h 991"/>
                    <a:gd name="T30" fmla="*/ 0 w 821"/>
                    <a:gd name="T31" fmla="*/ 0 h 991"/>
                    <a:gd name="T32" fmla="*/ 0 w 821"/>
                    <a:gd name="T33" fmla="*/ 0 h 991"/>
                    <a:gd name="T34" fmla="*/ 0 w 821"/>
                    <a:gd name="T35" fmla="*/ 0 h 991"/>
                    <a:gd name="T36" fmla="*/ 0 w 821"/>
                    <a:gd name="T37" fmla="*/ 0 h 991"/>
                    <a:gd name="T38" fmla="*/ 0 w 821"/>
                    <a:gd name="T39" fmla="*/ 0 h 991"/>
                    <a:gd name="T40" fmla="*/ 0 w 821"/>
                    <a:gd name="T41" fmla="*/ 0 h 991"/>
                    <a:gd name="T42" fmla="*/ 0 w 821"/>
                    <a:gd name="T43" fmla="*/ 0 h 9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1"/>
                    <a:gd name="T67" fmla="*/ 0 h 991"/>
                    <a:gd name="T68" fmla="*/ 821 w 821"/>
                    <a:gd name="T69" fmla="*/ 991 h 9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1" h="991">
                      <a:moveTo>
                        <a:pt x="760" y="984"/>
                      </a:moveTo>
                      <a:lnTo>
                        <a:pt x="0" y="49"/>
                      </a:lnTo>
                      <a:lnTo>
                        <a:pt x="59" y="0"/>
                      </a:lnTo>
                      <a:lnTo>
                        <a:pt x="817" y="938"/>
                      </a:lnTo>
                      <a:lnTo>
                        <a:pt x="820" y="942"/>
                      </a:lnTo>
                      <a:lnTo>
                        <a:pt x="821" y="947"/>
                      </a:lnTo>
                      <a:lnTo>
                        <a:pt x="821" y="952"/>
                      </a:lnTo>
                      <a:lnTo>
                        <a:pt x="820" y="958"/>
                      </a:lnTo>
                      <a:lnTo>
                        <a:pt x="818" y="965"/>
                      </a:lnTo>
                      <a:lnTo>
                        <a:pt x="814" y="970"/>
                      </a:lnTo>
                      <a:lnTo>
                        <a:pt x="810" y="975"/>
                      </a:lnTo>
                      <a:lnTo>
                        <a:pt x="804" y="981"/>
                      </a:lnTo>
                      <a:lnTo>
                        <a:pt x="799" y="984"/>
                      </a:lnTo>
                      <a:lnTo>
                        <a:pt x="792" y="987"/>
                      </a:lnTo>
                      <a:lnTo>
                        <a:pt x="786" y="990"/>
                      </a:lnTo>
                      <a:lnTo>
                        <a:pt x="779" y="991"/>
                      </a:lnTo>
                      <a:lnTo>
                        <a:pt x="774" y="991"/>
                      </a:lnTo>
                      <a:lnTo>
                        <a:pt x="768" y="990"/>
                      </a:lnTo>
                      <a:lnTo>
                        <a:pt x="763" y="987"/>
                      </a:lnTo>
                      <a:lnTo>
                        <a:pt x="760" y="98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27" name="Freeform 533"/>
                <p:cNvSpPr>
                  <a:spLocks/>
                </p:cNvSpPr>
                <p:nvPr/>
              </p:nvSpPr>
              <p:spPr bwMode="auto">
                <a:xfrm>
                  <a:off x="3260" y="1656"/>
                  <a:ext cx="55" cy="133"/>
                </a:xfrm>
                <a:custGeom>
                  <a:avLst/>
                  <a:gdLst>
                    <a:gd name="T0" fmla="*/ 0 w 537"/>
                    <a:gd name="T1" fmla="*/ 0 h 1219"/>
                    <a:gd name="T2" fmla="*/ 0 w 537"/>
                    <a:gd name="T3" fmla="*/ 0 h 1219"/>
                    <a:gd name="T4" fmla="*/ 0 w 537"/>
                    <a:gd name="T5" fmla="*/ 0 h 1219"/>
                    <a:gd name="T6" fmla="*/ 0 w 537"/>
                    <a:gd name="T7" fmla="*/ 0 h 1219"/>
                    <a:gd name="T8" fmla="*/ 0 w 537"/>
                    <a:gd name="T9" fmla="*/ 0 h 1219"/>
                    <a:gd name="T10" fmla="*/ 0 w 537"/>
                    <a:gd name="T11" fmla="*/ 0 h 1219"/>
                    <a:gd name="T12" fmla="*/ 0 w 537"/>
                    <a:gd name="T13" fmla="*/ 0 h 1219"/>
                    <a:gd name="T14" fmla="*/ 0 w 537"/>
                    <a:gd name="T15" fmla="*/ 0 h 1219"/>
                    <a:gd name="T16" fmla="*/ 0 w 537"/>
                    <a:gd name="T17" fmla="*/ 0 h 1219"/>
                    <a:gd name="T18" fmla="*/ 0 w 537"/>
                    <a:gd name="T19" fmla="*/ 0 h 1219"/>
                    <a:gd name="T20" fmla="*/ 0 w 537"/>
                    <a:gd name="T21" fmla="*/ 0 h 1219"/>
                    <a:gd name="T22" fmla="*/ 0 w 537"/>
                    <a:gd name="T23" fmla="*/ 0 h 1219"/>
                    <a:gd name="T24" fmla="*/ 0 w 537"/>
                    <a:gd name="T25" fmla="*/ 0 h 1219"/>
                    <a:gd name="T26" fmla="*/ 0 w 537"/>
                    <a:gd name="T27" fmla="*/ 0 h 1219"/>
                    <a:gd name="T28" fmla="*/ 0 w 537"/>
                    <a:gd name="T29" fmla="*/ 0 h 1219"/>
                    <a:gd name="T30" fmla="*/ 0 w 537"/>
                    <a:gd name="T31" fmla="*/ 0 h 1219"/>
                    <a:gd name="T32" fmla="*/ 0 w 537"/>
                    <a:gd name="T33" fmla="*/ 0 h 1219"/>
                    <a:gd name="T34" fmla="*/ 0 w 537"/>
                    <a:gd name="T35" fmla="*/ 0 h 1219"/>
                    <a:gd name="T36" fmla="*/ 0 w 537"/>
                    <a:gd name="T37" fmla="*/ 0 h 1219"/>
                    <a:gd name="T38" fmla="*/ 0 w 537"/>
                    <a:gd name="T39" fmla="*/ 0 h 1219"/>
                    <a:gd name="T40" fmla="*/ 0 w 537"/>
                    <a:gd name="T41" fmla="*/ 0 h 1219"/>
                    <a:gd name="T42" fmla="*/ 0 w 53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7"/>
                    <a:gd name="T67" fmla="*/ 0 h 1219"/>
                    <a:gd name="T68" fmla="*/ 537 w 53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7" h="1219">
                      <a:moveTo>
                        <a:pt x="69" y="11"/>
                      </a:moveTo>
                      <a:lnTo>
                        <a:pt x="537" y="1191"/>
                      </a:lnTo>
                      <a:lnTo>
                        <a:pt x="467" y="1219"/>
                      </a:lnTo>
                      <a:lnTo>
                        <a:pt x="1" y="39"/>
                      </a:lnTo>
                      <a:lnTo>
                        <a:pt x="0" y="34"/>
                      </a:lnTo>
                      <a:lnTo>
                        <a:pt x="0" y="30"/>
                      </a:lnTo>
                      <a:lnTo>
                        <a:pt x="2" y="25"/>
                      </a:lnTo>
                      <a:lnTo>
                        <a:pt x="4" y="19"/>
                      </a:lnTo>
                      <a:lnTo>
                        <a:pt x="9" y="15"/>
                      </a:lnTo>
                      <a:lnTo>
                        <a:pt x="13" y="10"/>
                      </a:lnTo>
                      <a:lnTo>
                        <a:pt x="20" y="7"/>
                      </a:lnTo>
                      <a:lnTo>
                        <a:pt x="26" y="3"/>
                      </a:lnTo>
                      <a:lnTo>
                        <a:pt x="33" y="1"/>
                      </a:lnTo>
                      <a:lnTo>
                        <a:pt x="40" y="0"/>
                      </a:lnTo>
                      <a:lnTo>
                        <a:pt x="46" y="0"/>
                      </a:lnTo>
                      <a:lnTo>
                        <a:pt x="53" y="0"/>
                      </a:lnTo>
                      <a:lnTo>
                        <a:pt x="59" y="2"/>
                      </a:lnTo>
                      <a:lnTo>
                        <a:pt x="63" y="5"/>
                      </a:lnTo>
                      <a:lnTo>
                        <a:pt x="67" y="8"/>
                      </a:lnTo>
                      <a:lnTo>
                        <a:pt x="69" y="1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28" name="Freeform 534"/>
                <p:cNvSpPr>
                  <a:spLocks/>
                </p:cNvSpPr>
                <p:nvPr/>
              </p:nvSpPr>
              <p:spPr bwMode="auto">
                <a:xfrm>
                  <a:off x="3260" y="1656"/>
                  <a:ext cx="55" cy="133"/>
                </a:xfrm>
                <a:custGeom>
                  <a:avLst/>
                  <a:gdLst>
                    <a:gd name="T0" fmla="*/ 0 w 537"/>
                    <a:gd name="T1" fmla="*/ 0 h 1219"/>
                    <a:gd name="T2" fmla="*/ 0 w 537"/>
                    <a:gd name="T3" fmla="*/ 0 h 1219"/>
                    <a:gd name="T4" fmla="*/ 0 w 537"/>
                    <a:gd name="T5" fmla="*/ 0 h 1219"/>
                    <a:gd name="T6" fmla="*/ 0 w 537"/>
                    <a:gd name="T7" fmla="*/ 0 h 1219"/>
                    <a:gd name="T8" fmla="*/ 0 w 537"/>
                    <a:gd name="T9" fmla="*/ 0 h 1219"/>
                    <a:gd name="T10" fmla="*/ 0 w 537"/>
                    <a:gd name="T11" fmla="*/ 0 h 1219"/>
                    <a:gd name="T12" fmla="*/ 0 w 537"/>
                    <a:gd name="T13" fmla="*/ 0 h 1219"/>
                    <a:gd name="T14" fmla="*/ 0 w 537"/>
                    <a:gd name="T15" fmla="*/ 0 h 1219"/>
                    <a:gd name="T16" fmla="*/ 0 w 537"/>
                    <a:gd name="T17" fmla="*/ 0 h 1219"/>
                    <a:gd name="T18" fmla="*/ 0 w 537"/>
                    <a:gd name="T19" fmla="*/ 0 h 1219"/>
                    <a:gd name="T20" fmla="*/ 0 w 537"/>
                    <a:gd name="T21" fmla="*/ 0 h 1219"/>
                    <a:gd name="T22" fmla="*/ 0 w 537"/>
                    <a:gd name="T23" fmla="*/ 0 h 1219"/>
                    <a:gd name="T24" fmla="*/ 0 w 537"/>
                    <a:gd name="T25" fmla="*/ 0 h 1219"/>
                    <a:gd name="T26" fmla="*/ 0 w 537"/>
                    <a:gd name="T27" fmla="*/ 0 h 1219"/>
                    <a:gd name="T28" fmla="*/ 0 w 537"/>
                    <a:gd name="T29" fmla="*/ 0 h 1219"/>
                    <a:gd name="T30" fmla="*/ 0 w 537"/>
                    <a:gd name="T31" fmla="*/ 0 h 1219"/>
                    <a:gd name="T32" fmla="*/ 0 w 537"/>
                    <a:gd name="T33" fmla="*/ 0 h 1219"/>
                    <a:gd name="T34" fmla="*/ 0 w 537"/>
                    <a:gd name="T35" fmla="*/ 0 h 1219"/>
                    <a:gd name="T36" fmla="*/ 0 w 537"/>
                    <a:gd name="T37" fmla="*/ 0 h 1219"/>
                    <a:gd name="T38" fmla="*/ 0 w 537"/>
                    <a:gd name="T39" fmla="*/ 0 h 1219"/>
                    <a:gd name="T40" fmla="*/ 0 w 537"/>
                    <a:gd name="T41" fmla="*/ 0 h 1219"/>
                    <a:gd name="T42" fmla="*/ 0 w 53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37"/>
                    <a:gd name="T67" fmla="*/ 0 h 1219"/>
                    <a:gd name="T68" fmla="*/ 537 w 53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37" h="1219">
                      <a:moveTo>
                        <a:pt x="69" y="11"/>
                      </a:moveTo>
                      <a:lnTo>
                        <a:pt x="537" y="1191"/>
                      </a:lnTo>
                      <a:lnTo>
                        <a:pt x="467" y="1219"/>
                      </a:lnTo>
                      <a:lnTo>
                        <a:pt x="1" y="39"/>
                      </a:lnTo>
                      <a:lnTo>
                        <a:pt x="0" y="34"/>
                      </a:lnTo>
                      <a:lnTo>
                        <a:pt x="0" y="30"/>
                      </a:lnTo>
                      <a:lnTo>
                        <a:pt x="2" y="25"/>
                      </a:lnTo>
                      <a:lnTo>
                        <a:pt x="4" y="19"/>
                      </a:lnTo>
                      <a:lnTo>
                        <a:pt x="9" y="15"/>
                      </a:lnTo>
                      <a:lnTo>
                        <a:pt x="13" y="10"/>
                      </a:lnTo>
                      <a:lnTo>
                        <a:pt x="20" y="7"/>
                      </a:lnTo>
                      <a:lnTo>
                        <a:pt x="26" y="3"/>
                      </a:lnTo>
                      <a:lnTo>
                        <a:pt x="33" y="1"/>
                      </a:lnTo>
                      <a:lnTo>
                        <a:pt x="40" y="0"/>
                      </a:lnTo>
                      <a:lnTo>
                        <a:pt x="46" y="0"/>
                      </a:lnTo>
                      <a:lnTo>
                        <a:pt x="53" y="0"/>
                      </a:lnTo>
                      <a:lnTo>
                        <a:pt x="59" y="2"/>
                      </a:lnTo>
                      <a:lnTo>
                        <a:pt x="63" y="5"/>
                      </a:lnTo>
                      <a:lnTo>
                        <a:pt x="67" y="8"/>
                      </a:lnTo>
                      <a:lnTo>
                        <a:pt x="69" y="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29" name="Freeform 535"/>
                <p:cNvSpPr>
                  <a:spLocks/>
                </p:cNvSpPr>
                <p:nvPr/>
              </p:nvSpPr>
              <p:spPr bwMode="auto">
                <a:xfrm>
                  <a:off x="3256" y="1359"/>
                  <a:ext cx="54" cy="125"/>
                </a:xfrm>
                <a:custGeom>
                  <a:avLst/>
                  <a:gdLst>
                    <a:gd name="T0" fmla="*/ 0 w 539"/>
                    <a:gd name="T1" fmla="*/ 0 h 1144"/>
                    <a:gd name="T2" fmla="*/ 0 w 539"/>
                    <a:gd name="T3" fmla="*/ 0 h 1144"/>
                    <a:gd name="T4" fmla="*/ 0 w 539"/>
                    <a:gd name="T5" fmla="*/ 0 h 1144"/>
                    <a:gd name="T6" fmla="*/ 0 w 539"/>
                    <a:gd name="T7" fmla="*/ 0 h 1144"/>
                    <a:gd name="T8" fmla="*/ 0 w 539"/>
                    <a:gd name="T9" fmla="*/ 0 h 1144"/>
                    <a:gd name="T10" fmla="*/ 0 w 539"/>
                    <a:gd name="T11" fmla="*/ 0 h 1144"/>
                    <a:gd name="T12" fmla="*/ 0 w 539"/>
                    <a:gd name="T13" fmla="*/ 0 h 1144"/>
                    <a:gd name="T14" fmla="*/ 0 w 539"/>
                    <a:gd name="T15" fmla="*/ 0 h 1144"/>
                    <a:gd name="T16" fmla="*/ 0 w 539"/>
                    <a:gd name="T17" fmla="*/ 0 h 1144"/>
                    <a:gd name="T18" fmla="*/ 0 w 539"/>
                    <a:gd name="T19" fmla="*/ 0 h 1144"/>
                    <a:gd name="T20" fmla="*/ 0 w 539"/>
                    <a:gd name="T21" fmla="*/ 0 h 1144"/>
                    <a:gd name="T22" fmla="*/ 0 w 539"/>
                    <a:gd name="T23" fmla="*/ 0 h 1144"/>
                    <a:gd name="T24" fmla="*/ 0 w 539"/>
                    <a:gd name="T25" fmla="*/ 0 h 1144"/>
                    <a:gd name="T26" fmla="*/ 0 w 539"/>
                    <a:gd name="T27" fmla="*/ 0 h 1144"/>
                    <a:gd name="T28" fmla="*/ 0 w 539"/>
                    <a:gd name="T29" fmla="*/ 0 h 1144"/>
                    <a:gd name="T30" fmla="*/ 0 w 539"/>
                    <a:gd name="T31" fmla="*/ 0 h 1144"/>
                    <a:gd name="T32" fmla="*/ 0 w 539"/>
                    <a:gd name="T33" fmla="*/ 0 h 1144"/>
                    <a:gd name="T34" fmla="*/ 0 w 539"/>
                    <a:gd name="T35" fmla="*/ 0 h 1144"/>
                    <a:gd name="T36" fmla="*/ 0 w 539"/>
                    <a:gd name="T37" fmla="*/ 0 h 1144"/>
                    <a:gd name="T38" fmla="*/ 0 w 539"/>
                    <a:gd name="T39" fmla="*/ 0 h 1144"/>
                    <a:gd name="T40" fmla="*/ 0 w 539"/>
                    <a:gd name="T41" fmla="*/ 0 h 1144"/>
                    <a:gd name="T42" fmla="*/ 0 w 539"/>
                    <a:gd name="T43" fmla="*/ 0 h 1144"/>
                    <a:gd name="T44" fmla="*/ 0 w 539"/>
                    <a:gd name="T45" fmla="*/ 0 h 1144"/>
                    <a:gd name="T46" fmla="*/ 0 w 539"/>
                    <a:gd name="T47" fmla="*/ 0 h 1144"/>
                    <a:gd name="T48" fmla="*/ 0 w 539"/>
                    <a:gd name="T49" fmla="*/ 0 h 1144"/>
                    <a:gd name="T50" fmla="*/ 0 w 539"/>
                    <a:gd name="T51" fmla="*/ 0 h 1144"/>
                    <a:gd name="T52" fmla="*/ 0 w 539"/>
                    <a:gd name="T53" fmla="*/ 0 h 1144"/>
                    <a:gd name="T54" fmla="*/ 0 w 539"/>
                    <a:gd name="T55" fmla="*/ 0 h 1144"/>
                    <a:gd name="T56" fmla="*/ 0 w 539"/>
                    <a:gd name="T57" fmla="*/ 0 h 1144"/>
                    <a:gd name="T58" fmla="*/ 0 w 539"/>
                    <a:gd name="T59" fmla="*/ 0 h 1144"/>
                    <a:gd name="T60" fmla="*/ 0 w 539"/>
                    <a:gd name="T61" fmla="*/ 0 h 1144"/>
                    <a:gd name="T62" fmla="*/ 0 w 539"/>
                    <a:gd name="T63" fmla="*/ 0 h 1144"/>
                    <a:gd name="T64" fmla="*/ 0 w 539"/>
                    <a:gd name="T65" fmla="*/ 0 h 1144"/>
                    <a:gd name="T66" fmla="*/ 0 w 539"/>
                    <a:gd name="T67" fmla="*/ 0 h 1144"/>
                    <a:gd name="T68" fmla="*/ 0 w 539"/>
                    <a:gd name="T69" fmla="*/ 0 h 1144"/>
                    <a:gd name="T70" fmla="*/ 0 w 539"/>
                    <a:gd name="T71" fmla="*/ 0 h 1144"/>
                    <a:gd name="T72" fmla="*/ 0 w 539"/>
                    <a:gd name="T73" fmla="*/ 0 h 1144"/>
                    <a:gd name="T74" fmla="*/ 0 w 539"/>
                    <a:gd name="T75" fmla="*/ 0 h 1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9"/>
                    <a:gd name="T115" fmla="*/ 0 h 1144"/>
                    <a:gd name="T116" fmla="*/ 539 w 539"/>
                    <a:gd name="T117" fmla="*/ 1144 h 1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9" h="1144">
                      <a:moveTo>
                        <a:pt x="70" y="14"/>
                      </a:moveTo>
                      <a:lnTo>
                        <a:pt x="538" y="1100"/>
                      </a:lnTo>
                      <a:lnTo>
                        <a:pt x="539" y="1104"/>
                      </a:lnTo>
                      <a:lnTo>
                        <a:pt x="539" y="1110"/>
                      </a:lnTo>
                      <a:lnTo>
                        <a:pt x="538" y="1116"/>
                      </a:lnTo>
                      <a:lnTo>
                        <a:pt x="535" y="1121"/>
                      </a:lnTo>
                      <a:lnTo>
                        <a:pt x="532" y="1127"/>
                      </a:lnTo>
                      <a:lnTo>
                        <a:pt x="526" y="1131"/>
                      </a:lnTo>
                      <a:lnTo>
                        <a:pt x="520" y="1136"/>
                      </a:lnTo>
                      <a:lnTo>
                        <a:pt x="513" y="1139"/>
                      </a:lnTo>
                      <a:lnTo>
                        <a:pt x="507" y="1142"/>
                      </a:lnTo>
                      <a:lnTo>
                        <a:pt x="499" y="1143"/>
                      </a:lnTo>
                      <a:lnTo>
                        <a:pt x="492" y="1144"/>
                      </a:lnTo>
                      <a:lnTo>
                        <a:pt x="485" y="1143"/>
                      </a:lnTo>
                      <a:lnTo>
                        <a:pt x="479" y="1141"/>
                      </a:lnTo>
                      <a:lnTo>
                        <a:pt x="475" y="1138"/>
                      </a:lnTo>
                      <a:lnTo>
                        <a:pt x="470" y="1135"/>
                      </a:lnTo>
                      <a:lnTo>
                        <a:pt x="468" y="1130"/>
                      </a:lnTo>
                      <a:lnTo>
                        <a:pt x="2" y="42"/>
                      </a:lnTo>
                      <a:lnTo>
                        <a:pt x="0" y="37"/>
                      </a:lnTo>
                      <a:lnTo>
                        <a:pt x="0" y="32"/>
                      </a:lnTo>
                      <a:lnTo>
                        <a:pt x="2" y="27"/>
                      </a:lnTo>
                      <a:lnTo>
                        <a:pt x="4" y="21"/>
                      </a:lnTo>
                      <a:lnTo>
                        <a:pt x="8" y="16"/>
                      </a:lnTo>
                      <a:lnTo>
                        <a:pt x="13" y="11"/>
                      </a:lnTo>
                      <a:lnTo>
                        <a:pt x="19" y="7"/>
                      </a:lnTo>
                      <a:lnTo>
                        <a:pt x="26" y="3"/>
                      </a:lnTo>
                      <a:lnTo>
                        <a:pt x="33" y="1"/>
                      </a:lnTo>
                      <a:lnTo>
                        <a:pt x="39" y="0"/>
                      </a:lnTo>
                      <a:lnTo>
                        <a:pt x="46" y="0"/>
                      </a:lnTo>
                      <a:lnTo>
                        <a:pt x="52" y="1"/>
                      </a:lnTo>
                      <a:lnTo>
                        <a:pt x="58" y="2"/>
                      </a:lnTo>
                      <a:lnTo>
                        <a:pt x="63" y="6"/>
                      </a:lnTo>
                      <a:lnTo>
                        <a:pt x="67" y="9"/>
                      </a:lnTo>
                      <a:lnTo>
                        <a:pt x="70" y="1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30" name="Freeform 536"/>
                <p:cNvSpPr>
                  <a:spLocks/>
                </p:cNvSpPr>
                <p:nvPr/>
              </p:nvSpPr>
              <p:spPr bwMode="auto">
                <a:xfrm>
                  <a:off x="3256" y="1359"/>
                  <a:ext cx="54" cy="125"/>
                </a:xfrm>
                <a:custGeom>
                  <a:avLst/>
                  <a:gdLst>
                    <a:gd name="T0" fmla="*/ 0 w 539"/>
                    <a:gd name="T1" fmla="*/ 0 h 1144"/>
                    <a:gd name="T2" fmla="*/ 0 w 539"/>
                    <a:gd name="T3" fmla="*/ 0 h 1144"/>
                    <a:gd name="T4" fmla="*/ 0 w 539"/>
                    <a:gd name="T5" fmla="*/ 0 h 1144"/>
                    <a:gd name="T6" fmla="*/ 0 w 539"/>
                    <a:gd name="T7" fmla="*/ 0 h 1144"/>
                    <a:gd name="T8" fmla="*/ 0 w 539"/>
                    <a:gd name="T9" fmla="*/ 0 h 1144"/>
                    <a:gd name="T10" fmla="*/ 0 w 539"/>
                    <a:gd name="T11" fmla="*/ 0 h 1144"/>
                    <a:gd name="T12" fmla="*/ 0 w 539"/>
                    <a:gd name="T13" fmla="*/ 0 h 1144"/>
                    <a:gd name="T14" fmla="*/ 0 w 539"/>
                    <a:gd name="T15" fmla="*/ 0 h 1144"/>
                    <a:gd name="T16" fmla="*/ 0 w 539"/>
                    <a:gd name="T17" fmla="*/ 0 h 1144"/>
                    <a:gd name="T18" fmla="*/ 0 w 539"/>
                    <a:gd name="T19" fmla="*/ 0 h 1144"/>
                    <a:gd name="T20" fmla="*/ 0 w 539"/>
                    <a:gd name="T21" fmla="*/ 0 h 1144"/>
                    <a:gd name="T22" fmla="*/ 0 w 539"/>
                    <a:gd name="T23" fmla="*/ 0 h 1144"/>
                    <a:gd name="T24" fmla="*/ 0 w 539"/>
                    <a:gd name="T25" fmla="*/ 0 h 1144"/>
                    <a:gd name="T26" fmla="*/ 0 w 539"/>
                    <a:gd name="T27" fmla="*/ 0 h 1144"/>
                    <a:gd name="T28" fmla="*/ 0 w 539"/>
                    <a:gd name="T29" fmla="*/ 0 h 1144"/>
                    <a:gd name="T30" fmla="*/ 0 w 539"/>
                    <a:gd name="T31" fmla="*/ 0 h 1144"/>
                    <a:gd name="T32" fmla="*/ 0 w 539"/>
                    <a:gd name="T33" fmla="*/ 0 h 1144"/>
                    <a:gd name="T34" fmla="*/ 0 w 539"/>
                    <a:gd name="T35" fmla="*/ 0 h 1144"/>
                    <a:gd name="T36" fmla="*/ 0 w 539"/>
                    <a:gd name="T37" fmla="*/ 0 h 1144"/>
                    <a:gd name="T38" fmla="*/ 0 w 539"/>
                    <a:gd name="T39" fmla="*/ 0 h 1144"/>
                    <a:gd name="T40" fmla="*/ 0 w 539"/>
                    <a:gd name="T41" fmla="*/ 0 h 1144"/>
                    <a:gd name="T42" fmla="*/ 0 w 539"/>
                    <a:gd name="T43" fmla="*/ 0 h 1144"/>
                    <a:gd name="T44" fmla="*/ 0 w 539"/>
                    <a:gd name="T45" fmla="*/ 0 h 1144"/>
                    <a:gd name="T46" fmla="*/ 0 w 539"/>
                    <a:gd name="T47" fmla="*/ 0 h 1144"/>
                    <a:gd name="T48" fmla="*/ 0 w 539"/>
                    <a:gd name="T49" fmla="*/ 0 h 1144"/>
                    <a:gd name="T50" fmla="*/ 0 w 539"/>
                    <a:gd name="T51" fmla="*/ 0 h 1144"/>
                    <a:gd name="T52" fmla="*/ 0 w 539"/>
                    <a:gd name="T53" fmla="*/ 0 h 1144"/>
                    <a:gd name="T54" fmla="*/ 0 w 539"/>
                    <a:gd name="T55" fmla="*/ 0 h 1144"/>
                    <a:gd name="T56" fmla="*/ 0 w 539"/>
                    <a:gd name="T57" fmla="*/ 0 h 1144"/>
                    <a:gd name="T58" fmla="*/ 0 w 539"/>
                    <a:gd name="T59" fmla="*/ 0 h 1144"/>
                    <a:gd name="T60" fmla="*/ 0 w 539"/>
                    <a:gd name="T61" fmla="*/ 0 h 1144"/>
                    <a:gd name="T62" fmla="*/ 0 w 539"/>
                    <a:gd name="T63" fmla="*/ 0 h 1144"/>
                    <a:gd name="T64" fmla="*/ 0 w 539"/>
                    <a:gd name="T65" fmla="*/ 0 h 1144"/>
                    <a:gd name="T66" fmla="*/ 0 w 539"/>
                    <a:gd name="T67" fmla="*/ 0 h 1144"/>
                    <a:gd name="T68" fmla="*/ 0 w 539"/>
                    <a:gd name="T69" fmla="*/ 0 h 1144"/>
                    <a:gd name="T70" fmla="*/ 0 w 539"/>
                    <a:gd name="T71" fmla="*/ 0 h 1144"/>
                    <a:gd name="T72" fmla="*/ 0 w 539"/>
                    <a:gd name="T73" fmla="*/ 0 h 1144"/>
                    <a:gd name="T74" fmla="*/ 0 w 539"/>
                    <a:gd name="T75" fmla="*/ 0 h 11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9"/>
                    <a:gd name="T115" fmla="*/ 0 h 1144"/>
                    <a:gd name="T116" fmla="*/ 539 w 539"/>
                    <a:gd name="T117" fmla="*/ 1144 h 11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9" h="1144">
                      <a:moveTo>
                        <a:pt x="70" y="14"/>
                      </a:moveTo>
                      <a:lnTo>
                        <a:pt x="538" y="1100"/>
                      </a:lnTo>
                      <a:lnTo>
                        <a:pt x="539" y="1104"/>
                      </a:lnTo>
                      <a:lnTo>
                        <a:pt x="539" y="1110"/>
                      </a:lnTo>
                      <a:lnTo>
                        <a:pt x="538" y="1116"/>
                      </a:lnTo>
                      <a:lnTo>
                        <a:pt x="535" y="1121"/>
                      </a:lnTo>
                      <a:lnTo>
                        <a:pt x="532" y="1127"/>
                      </a:lnTo>
                      <a:lnTo>
                        <a:pt x="526" y="1131"/>
                      </a:lnTo>
                      <a:lnTo>
                        <a:pt x="520" y="1136"/>
                      </a:lnTo>
                      <a:lnTo>
                        <a:pt x="513" y="1139"/>
                      </a:lnTo>
                      <a:lnTo>
                        <a:pt x="507" y="1142"/>
                      </a:lnTo>
                      <a:lnTo>
                        <a:pt x="499" y="1143"/>
                      </a:lnTo>
                      <a:lnTo>
                        <a:pt x="492" y="1144"/>
                      </a:lnTo>
                      <a:lnTo>
                        <a:pt x="485" y="1143"/>
                      </a:lnTo>
                      <a:lnTo>
                        <a:pt x="479" y="1141"/>
                      </a:lnTo>
                      <a:lnTo>
                        <a:pt x="475" y="1138"/>
                      </a:lnTo>
                      <a:lnTo>
                        <a:pt x="470" y="1135"/>
                      </a:lnTo>
                      <a:lnTo>
                        <a:pt x="468" y="1130"/>
                      </a:lnTo>
                      <a:lnTo>
                        <a:pt x="2" y="42"/>
                      </a:lnTo>
                      <a:lnTo>
                        <a:pt x="0" y="37"/>
                      </a:lnTo>
                      <a:lnTo>
                        <a:pt x="0" y="32"/>
                      </a:lnTo>
                      <a:lnTo>
                        <a:pt x="2" y="27"/>
                      </a:lnTo>
                      <a:lnTo>
                        <a:pt x="4" y="21"/>
                      </a:lnTo>
                      <a:lnTo>
                        <a:pt x="8" y="16"/>
                      </a:lnTo>
                      <a:lnTo>
                        <a:pt x="13" y="11"/>
                      </a:lnTo>
                      <a:lnTo>
                        <a:pt x="19" y="7"/>
                      </a:lnTo>
                      <a:lnTo>
                        <a:pt x="26" y="3"/>
                      </a:lnTo>
                      <a:lnTo>
                        <a:pt x="33" y="1"/>
                      </a:lnTo>
                      <a:lnTo>
                        <a:pt x="39" y="0"/>
                      </a:lnTo>
                      <a:lnTo>
                        <a:pt x="46" y="0"/>
                      </a:lnTo>
                      <a:lnTo>
                        <a:pt x="52" y="1"/>
                      </a:lnTo>
                      <a:lnTo>
                        <a:pt x="58" y="2"/>
                      </a:lnTo>
                      <a:lnTo>
                        <a:pt x="63" y="6"/>
                      </a:lnTo>
                      <a:lnTo>
                        <a:pt x="67" y="9"/>
                      </a:lnTo>
                      <a:lnTo>
                        <a:pt x="70" y="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1" name="Freeform 537"/>
                <p:cNvSpPr>
                  <a:spLocks/>
                </p:cNvSpPr>
                <p:nvPr/>
              </p:nvSpPr>
              <p:spPr bwMode="auto">
                <a:xfrm>
                  <a:off x="3303" y="1478"/>
                  <a:ext cx="7" cy="6"/>
                </a:xfrm>
                <a:custGeom>
                  <a:avLst/>
                  <a:gdLst>
                    <a:gd name="T0" fmla="*/ 0 w 72"/>
                    <a:gd name="T1" fmla="*/ 0 h 57"/>
                    <a:gd name="T2" fmla="*/ 0 w 72"/>
                    <a:gd name="T3" fmla="*/ 0 h 57"/>
                    <a:gd name="T4" fmla="*/ 0 w 72"/>
                    <a:gd name="T5" fmla="*/ 0 h 57"/>
                    <a:gd name="T6" fmla="*/ 0 w 72"/>
                    <a:gd name="T7" fmla="*/ 0 h 57"/>
                    <a:gd name="T8" fmla="*/ 0 w 72"/>
                    <a:gd name="T9" fmla="*/ 0 h 57"/>
                    <a:gd name="T10" fmla="*/ 0 w 72"/>
                    <a:gd name="T11" fmla="*/ 0 h 57"/>
                    <a:gd name="T12" fmla="*/ 0 w 72"/>
                    <a:gd name="T13" fmla="*/ 0 h 57"/>
                    <a:gd name="T14" fmla="*/ 0 w 72"/>
                    <a:gd name="T15" fmla="*/ 0 h 57"/>
                    <a:gd name="T16" fmla="*/ 0 w 72"/>
                    <a:gd name="T17" fmla="*/ 0 h 57"/>
                    <a:gd name="T18" fmla="*/ 0 w 72"/>
                    <a:gd name="T19" fmla="*/ 0 h 57"/>
                    <a:gd name="T20" fmla="*/ 0 w 72"/>
                    <a:gd name="T21" fmla="*/ 0 h 57"/>
                    <a:gd name="T22" fmla="*/ 0 w 72"/>
                    <a:gd name="T23" fmla="*/ 0 h 57"/>
                    <a:gd name="T24" fmla="*/ 0 w 72"/>
                    <a:gd name="T25" fmla="*/ 0 h 57"/>
                    <a:gd name="T26" fmla="*/ 0 w 72"/>
                    <a:gd name="T27" fmla="*/ 0 h 57"/>
                    <a:gd name="T28" fmla="*/ 0 w 72"/>
                    <a:gd name="T29" fmla="*/ 0 h 57"/>
                    <a:gd name="T30" fmla="*/ 0 w 72"/>
                    <a:gd name="T31" fmla="*/ 0 h 57"/>
                    <a:gd name="T32" fmla="*/ 0 w 72"/>
                    <a:gd name="T33" fmla="*/ 0 h 57"/>
                    <a:gd name="T34" fmla="*/ 0 w 72"/>
                    <a:gd name="T35" fmla="*/ 0 h 57"/>
                    <a:gd name="T36" fmla="*/ 0 w 72"/>
                    <a:gd name="T37" fmla="*/ 0 h 57"/>
                    <a:gd name="T38" fmla="*/ 0 w 72"/>
                    <a:gd name="T39" fmla="*/ 0 h 57"/>
                    <a:gd name="T40" fmla="*/ 0 w 72"/>
                    <a:gd name="T41" fmla="*/ 0 h 57"/>
                    <a:gd name="T42" fmla="*/ 0 w 72"/>
                    <a:gd name="T43" fmla="*/ 0 h 57"/>
                    <a:gd name="T44" fmla="*/ 0 w 72"/>
                    <a:gd name="T45" fmla="*/ 0 h 57"/>
                    <a:gd name="T46" fmla="*/ 0 w 72"/>
                    <a:gd name="T47" fmla="*/ 0 h 57"/>
                    <a:gd name="T48" fmla="*/ 0 w 72"/>
                    <a:gd name="T49" fmla="*/ 0 h 57"/>
                    <a:gd name="T50" fmla="*/ 0 w 72"/>
                    <a:gd name="T51" fmla="*/ 0 h 57"/>
                    <a:gd name="T52" fmla="*/ 0 w 72"/>
                    <a:gd name="T53" fmla="*/ 0 h 57"/>
                    <a:gd name="T54" fmla="*/ 0 w 72"/>
                    <a:gd name="T55" fmla="*/ 0 h 57"/>
                    <a:gd name="T56" fmla="*/ 0 w 72"/>
                    <a:gd name="T57" fmla="*/ 0 h 57"/>
                    <a:gd name="T58" fmla="*/ 0 w 72"/>
                    <a:gd name="T59" fmla="*/ 0 h 57"/>
                    <a:gd name="T60" fmla="*/ 0 w 72"/>
                    <a:gd name="T61" fmla="*/ 0 h 57"/>
                    <a:gd name="T62" fmla="*/ 0 w 72"/>
                    <a:gd name="T63" fmla="*/ 0 h 57"/>
                    <a:gd name="T64" fmla="*/ 0 w 72"/>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57"/>
                    <a:gd name="T101" fmla="*/ 72 w 72"/>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57">
                      <a:moveTo>
                        <a:pt x="26" y="4"/>
                      </a:moveTo>
                      <a:lnTo>
                        <a:pt x="33" y="1"/>
                      </a:lnTo>
                      <a:lnTo>
                        <a:pt x="41" y="0"/>
                      </a:lnTo>
                      <a:lnTo>
                        <a:pt x="48" y="0"/>
                      </a:lnTo>
                      <a:lnTo>
                        <a:pt x="54" y="0"/>
                      </a:lnTo>
                      <a:lnTo>
                        <a:pt x="60" y="3"/>
                      </a:lnTo>
                      <a:lnTo>
                        <a:pt x="65" y="5"/>
                      </a:lnTo>
                      <a:lnTo>
                        <a:pt x="69" y="8"/>
                      </a:lnTo>
                      <a:lnTo>
                        <a:pt x="71" y="13"/>
                      </a:lnTo>
                      <a:lnTo>
                        <a:pt x="72" y="17"/>
                      </a:lnTo>
                      <a:lnTo>
                        <a:pt x="72" y="23"/>
                      </a:lnTo>
                      <a:lnTo>
                        <a:pt x="71" y="29"/>
                      </a:lnTo>
                      <a:lnTo>
                        <a:pt x="68" y="34"/>
                      </a:lnTo>
                      <a:lnTo>
                        <a:pt x="65" y="40"/>
                      </a:lnTo>
                      <a:lnTo>
                        <a:pt x="59" y="44"/>
                      </a:lnTo>
                      <a:lnTo>
                        <a:pt x="53" y="49"/>
                      </a:lnTo>
                      <a:lnTo>
                        <a:pt x="46" y="52"/>
                      </a:lnTo>
                      <a:lnTo>
                        <a:pt x="40" y="55"/>
                      </a:lnTo>
                      <a:lnTo>
                        <a:pt x="32" y="56"/>
                      </a:lnTo>
                      <a:lnTo>
                        <a:pt x="25" y="57"/>
                      </a:lnTo>
                      <a:lnTo>
                        <a:pt x="18" y="56"/>
                      </a:lnTo>
                      <a:lnTo>
                        <a:pt x="12" y="54"/>
                      </a:lnTo>
                      <a:lnTo>
                        <a:pt x="8" y="51"/>
                      </a:lnTo>
                      <a:lnTo>
                        <a:pt x="3" y="48"/>
                      </a:lnTo>
                      <a:lnTo>
                        <a:pt x="1" y="43"/>
                      </a:lnTo>
                      <a:lnTo>
                        <a:pt x="0" y="39"/>
                      </a:lnTo>
                      <a:lnTo>
                        <a:pt x="0" y="33"/>
                      </a:lnTo>
                      <a:lnTo>
                        <a:pt x="1" y="27"/>
                      </a:lnTo>
                      <a:lnTo>
                        <a:pt x="4" y="22"/>
                      </a:lnTo>
                      <a:lnTo>
                        <a:pt x="8" y="16"/>
                      </a:lnTo>
                      <a:lnTo>
                        <a:pt x="13" y="12"/>
                      </a:lnTo>
                      <a:lnTo>
                        <a:pt x="19" y="7"/>
                      </a:lnTo>
                      <a:lnTo>
                        <a:pt x="26" y="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32" name="Freeform 538"/>
                <p:cNvSpPr>
                  <a:spLocks/>
                </p:cNvSpPr>
                <p:nvPr/>
              </p:nvSpPr>
              <p:spPr bwMode="auto">
                <a:xfrm>
                  <a:off x="3303" y="1478"/>
                  <a:ext cx="7" cy="6"/>
                </a:xfrm>
                <a:custGeom>
                  <a:avLst/>
                  <a:gdLst>
                    <a:gd name="T0" fmla="*/ 0 w 72"/>
                    <a:gd name="T1" fmla="*/ 0 h 57"/>
                    <a:gd name="T2" fmla="*/ 0 w 72"/>
                    <a:gd name="T3" fmla="*/ 0 h 57"/>
                    <a:gd name="T4" fmla="*/ 0 w 72"/>
                    <a:gd name="T5" fmla="*/ 0 h 57"/>
                    <a:gd name="T6" fmla="*/ 0 w 72"/>
                    <a:gd name="T7" fmla="*/ 0 h 57"/>
                    <a:gd name="T8" fmla="*/ 0 w 72"/>
                    <a:gd name="T9" fmla="*/ 0 h 57"/>
                    <a:gd name="T10" fmla="*/ 0 w 72"/>
                    <a:gd name="T11" fmla="*/ 0 h 57"/>
                    <a:gd name="T12" fmla="*/ 0 w 72"/>
                    <a:gd name="T13" fmla="*/ 0 h 57"/>
                    <a:gd name="T14" fmla="*/ 0 w 72"/>
                    <a:gd name="T15" fmla="*/ 0 h 57"/>
                    <a:gd name="T16" fmla="*/ 0 w 72"/>
                    <a:gd name="T17" fmla="*/ 0 h 57"/>
                    <a:gd name="T18" fmla="*/ 0 w 72"/>
                    <a:gd name="T19" fmla="*/ 0 h 57"/>
                    <a:gd name="T20" fmla="*/ 0 w 72"/>
                    <a:gd name="T21" fmla="*/ 0 h 57"/>
                    <a:gd name="T22" fmla="*/ 0 w 72"/>
                    <a:gd name="T23" fmla="*/ 0 h 57"/>
                    <a:gd name="T24" fmla="*/ 0 w 72"/>
                    <a:gd name="T25" fmla="*/ 0 h 57"/>
                    <a:gd name="T26" fmla="*/ 0 w 72"/>
                    <a:gd name="T27" fmla="*/ 0 h 57"/>
                    <a:gd name="T28" fmla="*/ 0 w 72"/>
                    <a:gd name="T29" fmla="*/ 0 h 57"/>
                    <a:gd name="T30" fmla="*/ 0 w 72"/>
                    <a:gd name="T31" fmla="*/ 0 h 57"/>
                    <a:gd name="T32" fmla="*/ 0 w 72"/>
                    <a:gd name="T33" fmla="*/ 0 h 57"/>
                    <a:gd name="T34" fmla="*/ 0 w 72"/>
                    <a:gd name="T35" fmla="*/ 0 h 57"/>
                    <a:gd name="T36" fmla="*/ 0 w 72"/>
                    <a:gd name="T37" fmla="*/ 0 h 57"/>
                    <a:gd name="T38" fmla="*/ 0 w 72"/>
                    <a:gd name="T39" fmla="*/ 0 h 57"/>
                    <a:gd name="T40" fmla="*/ 0 w 72"/>
                    <a:gd name="T41" fmla="*/ 0 h 57"/>
                    <a:gd name="T42" fmla="*/ 0 w 72"/>
                    <a:gd name="T43" fmla="*/ 0 h 57"/>
                    <a:gd name="T44" fmla="*/ 0 w 72"/>
                    <a:gd name="T45" fmla="*/ 0 h 57"/>
                    <a:gd name="T46" fmla="*/ 0 w 72"/>
                    <a:gd name="T47" fmla="*/ 0 h 57"/>
                    <a:gd name="T48" fmla="*/ 0 w 72"/>
                    <a:gd name="T49" fmla="*/ 0 h 57"/>
                    <a:gd name="T50" fmla="*/ 0 w 72"/>
                    <a:gd name="T51" fmla="*/ 0 h 57"/>
                    <a:gd name="T52" fmla="*/ 0 w 72"/>
                    <a:gd name="T53" fmla="*/ 0 h 57"/>
                    <a:gd name="T54" fmla="*/ 0 w 72"/>
                    <a:gd name="T55" fmla="*/ 0 h 57"/>
                    <a:gd name="T56" fmla="*/ 0 w 72"/>
                    <a:gd name="T57" fmla="*/ 0 h 57"/>
                    <a:gd name="T58" fmla="*/ 0 w 72"/>
                    <a:gd name="T59" fmla="*/ 0 h 57"/>
                    <a:gd name="T60" fmla="*/ 0 w 72"/>
                    <a:gd name="T61" fmla="*/ 0 h 57"/>
                    <a:gd name="T62" fmla="*/ 0 w 72"/>
                    <a:gd name="T63" fmla="*/ 0 h 57"/>
                    <a:gd name="T64" fmla="*/ 0 w 72"/>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57"/>
                    <a:gd name="T101" fmla="*/ 72 w 72"/>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57">
                      <a:moveTo>
                        <a:pt x="26" y="4"/>
                      </a:moveTo>
                      <a:lnTo>
                        <a:pt x="33" y="1"/>
                      </a:lnTo>
                      <a:lnTo>
                        <a:pt x="41" y="0"/>
                      </a:lnTo>
                      <a:lnTo>
                        <a:pt x="48" y="0"/>
                      </a:lnTo>
                      <a:lnTo>
                        <a:pt x="54" y="0"/>
                      </a:lnTo>
                      <a:lnTo>
                        <a:pt x="60" y="3"/>
                      </a:lnTo>
                      <a:lnTo>
                        <a:pt x="65" y="5"/>
                      </a:lnTo>
                      <a:lnTo>
                        <a:pt x="69" y="8"/>
                      </a:lnTo>
                      <a:lnTo>
                        <a:pt x="71" y="13"/>
                      </a:lnTo>
                      <a:lnTo>
                        <a:pt x="72" y="17"/>
                      </a:lnTo>
                      <a:lnTo>
                        <a:pt x="72" y="23"/>
                      </a:lnTo>
                      <a:lnTo>
                        <a:pt x="71" y="29"/>
                      </a:lnTo>
                      <a:lnTo>
                        <a:pt x="68" y="34"/>
                      </a:lnTo>
                      <a:lnTo>
                        <a:pt x="65" y="40"/>
                      </a:lnTo>
                      <a:lnTo>
                        <a:pt x="59" y="44"/>
                      </a:lnTo>
                      <a:lnTo>
                        <a:pt x="53" y="49"/>
                      </a:lnTo>
                      <a:lnTo>
                        <a:pt x="46" y="52"/>
                      </a:lnTo>
                      <a:lnTo>
                        <a:pt x="40" y="55"/>
                      </a:lnTo>
                      <a:lnTo>
                        <a:pt x="32" y="56"/>
                      </a:lnTo>
                      <a:lnTo>
                        <a:pt x="25" y="57"/>
                      </a:lnTo>
                      <a:lnTo>
                        <a:pt x="18" y="56"/>
                      </a:lnTo>
                      <a:lnTo>
                        <a:pt x="12" y="54"/>
                      </a:lnTo>
                      <a:lnTo>
                        <a:pt x="8" y="51"/>
                      </a:lnTo>
                      <a:lnTo>
                        <a:pt x="3" y="48"/>
                      </a:lnTo>
                      <a:lnTo>
                        <a:pt x="1" y="43"/>
                      </a:lnTo>
                      <a:lnTo>
                        <a:pt x="0" y="39"/>
                      </a:lnTo>
                      <a:lnTo>
                        <a:pt x="0" y="33"/>
                      </a:lnTo>
                      <a:lnTo>
                        <a:pt x="1" y="27"/>
                      </a:lnTo>
                      <a:lnTo>
                        <a:pt x="4" y="22"/>
                      </a:lnTo>
                      <a:lnTo>
                        <a:pt x="8" y="16"/>
                      </a:lnTo>
                      <a:lnTo>
                        <a:pt x="13" y="12"/>
                      </a:lnTo>
                      <a:lnTo>
                        <a:pt x="19" y="7"/>
                      </a:lnTo>
                      <a:lnTo>
                        <a:pt x="26" y="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33" name="Freeform 539"/>
                <p:cNvSpPr>
                  <a:spLocks/>
                </p:cNvSpPr>
                <p:nvPr/>
              </p:nvSpPr>
              <p:spPr bwMode="auto">
                <a:xfrm>
                  <a:off x="3949" y="1790"/>
                  <a:ext cx="78" cy="139"/>
                </a:xfrm>
                <a:custGeom>
                  <a:avLst/>
                  <a:gdLst>
                    <a:gd name="T0" fmla="*/ 0 w 779"/>
                    <a:gd name="T1" fmla="*/ 0 h 1274"/>
                    <a:gd name="T2" fmla="*/ 0 w 779"/>
                    <a:gd name="T3" fmla="*/ 0 h 1274"/>
                    <a:gd name="T4" fmla="*/ 0 w 779"/>
                    <a:gd name="T5" fmla="*/ 0 h 1274"/>
                    <a:gd name="T6" fmla="*/ 0 w 779"/>
                    <a:gd name="T7" fmla="*/ 0 h 1274"/>
                    <a:gd name="T8" fmla="*/ 0 w 779"/>
                    <a:gd name="T9" fmla="*/ 0 h 1274"/>
                    <a:gd name="T10" fmla="*/ 0 w 779"/>
                    <a:gd name="T11" fmla="*/ 0 h 1274"/>
                    <a:gd name="T12" fmla="*/ 0 w 779"/>
                    <a:gd name="T13" fmla="*/ 0 h 1274"/>
                    <a:gd name="T14" fmla="*/ 0 w 779"/>
                    <a:gd name="T15" fmla="*/ 0 h 1274"/>
                    <a:gd name="T16" fmla="*/ 0 w 779"/>
                    <a:gd name="T17" fmla="*/ 0 h 1274"/>
                    <a:gd name="T18" fmla="*/ 0 w 779"/>
                    <a:gd name="T19" fmla="*/ 0 h 1274"/>
                    <a:gd name="T20" fmla="*/ 0 w 779"/>
                    <a:gd name="T21" fmla="*/ 0 h 1274"/>
                    <a:gd name="T22" fmla="*/ 0 w 779"/>
                    <a:gd name="T23" fmla="*/ 0 h 1274"/>
                    <a:gd name="T24" fmla="*/ 0 w 779"/>
                    <a:gd name="T25" fmla="*/ 0 h 1274"/>
                    <a:gd name="T26" fmla="*/ 0 w 779"/>
                    <a:gd name="T27" fmla="*/ 0 h 1274"/>
                    <a:gd name="T28" fmla="*/ 0 w 779"/>
                    <a:gd name="T29" fmla="*/ 0 h 1274"/>
                    <a:gd name="T30" fmla="*/ 0 w 779"/>
                    <a:gd name="T31" fmla="*/ 0 h 1274"/>
                    <a:gd name="T32" fmla="*/ 0 w 779"/>
                    <a:gd name="T33" fmla="*/ 0 h 1274"/>
                    <a:gd name="T34" fmla="*/ 0 w 779"/>
                    <a:gd name="T35" fmla="*/ 0 h 1274"/>
                    <a:gd name="T36" fmla="*/ 0 w 779"/>
                    <a:gd name="T37" fmla="*/ 0 h 1274"/>
                    <a:gd name="T38" fmla="*/ 0 w 779"/>
                    <a:gd name="T39" fmla="*/ 0 h 1274"/>
                    <a:gd name="T40" fmla="*/ 0 w 779"/>
                    <a:gd name="T41" fmla="*/ 0 h 1274"/>
                    <a:gd name="T42" fmla="*/ 0 w 779"/>
                    <a:gd name="T43" fmla="*/ 0 h 1274"/>
                    <a:gd name="T44" fmla="*/ 0 w 779"/>
                    <a:gd name="T45" fmla="*/ 0 h 1274"/>
                    <a:gd name="T46" fmla="*/ 0 w 779"/>
                    <a:gd name="T47" fmla="*/ 0 h 1274"/>
                    <a:gd name="T48" fmla="*/ 0 w 779"/>
                    <a:gd name="T49" fmla="*/ 0 h 1274"/>
                    <a:gd name="T50" fmla="*/ 0 w 779"/>
                    <a:gd name="T51" fmla="*/ 0 h 1274"/>
                    <a:gd name="T52" fmla="*/ 0 w 779"/>
                    <a:gd name="T53" fmla="*/ 0 h 1274"/>
                    <a:gd name="T54" fmla="*/ 0 w 779"/>
                    <a:gd name="T55" fmla="*/ 0 h 1274"/>
                    <a:gd name="T56" fmla="*/ 0 w 779"/>
                    <a:gd name="T57" fmla="*/ 0 h 1274"/>
                    <a:gd name="T58" fmla="*/ 0 w 779"/>
                    <a:gd name="T59" fmla="*/ 0 h 1274"/>
                    <a:gd name="T60" fmla="*/ 0 w 779"/>
                    <a:gd name="T61" fmla="*/ 0 h 1274"/>
                    <a:gd name="T62" fmla="*/ 0 w 779"/>
                    <a:gd name="T63" fmla="*/ 0 h 1274"/>
                    <a:gd name="T64" fmla="*/ 0 w 779"/>
                    <a:gd name="T65" fmla="*/ 0 h 1274"/>
                    <a:gd name="T66" fmla="*/ 0 w 779"/>
                    <a:gd name="T67" fmla="*/ 0 h 1274"/>
                    <a:gd name="T68" fmla="*/ 0 w 779"/>
                    <a:gd name="T69" fmla="*/ 0 h 1274"/>
                    <a:gd name="T70" fmla="*/ 0 w 779"/>
                    <a:gd name="T71" fmla="*/ 0 h 1274"/>
                    <a:gd name="T72" fmla="*/ 0 w 779"/>
                    <a:gd name="T73" fmla="*/ 0 h 1274"/>
                    <a:gd name="T74" fmla="*/ 0 w 779"/>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9"/>
                    <a:gd name="T115" fmla="*/ 0 h 1274"/>
                    <a:gd name="T116" fmla="*/ 779 w 779"/>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9" h="1274">
                      <a:moveTo>
                        <a:pt x="66" y="7"/>
                      </a:moveTo>
                      <a:lnTo>
                        <a:pt x="778" y="1230"/>
                      </a:lnTo>
                      <a:lnTo>
                        <a:pt x="779" y="1233"/>
                      </a:lnTo>
                      <a:lnTo>
                        <a:pt x="778" y="1238"/>
                      </a:lnTo>
                      <a:lnTo>
                        <a:pt x="777" y="1242"/>
                      </a:lnTo>
                      <a:lnTo>
                        <a:pt x="774" y="1247"/>
                      </a:lnTo>
                      <a:lnTo>
                        <a:pt x="770" y="1252"/>
                      </a:lnTo>
                      <a:lnTo>
                        <a:pt x="765" y="1256"/>
                      </a:lnTo>
                      <a:lnTo>
                        <a:pt x="760" y="1261"/>
                      </a:lnTo>
                      <a:lnTo>
                        <a:pt x="753" y="1265"/>
                      </a:lnTo>
                      <a:lnTo>
                        <a:pt x="746" y="1269"/>
                      </a:lnTo>
                      <a:lnTo>
                        <a:pt x="739" y="1271"/>
                      </a:lnTo>
                      <a:lnTo>
                        <a:pt x="733" y="1273"/>
                      </a:lnTo>
                      <a:lnTo>
                        <a:pt x="727" y="1274"/>
                      </a:lnTo>
                      <a:lnTo>
                        <a:pt x="721" y="1274"/>
                      </a:lnTo>
                      <a:lnTo>
                        <a:pt x="716" y="1273"/>
                      </a:lnTo>
                      <a:lnTo>
                        <a:pt x="713" y="1272"/>
                      </a:lnTo>
                      <a:lnTo>
                        <a:pt x="711" y="1269"/>
                      </a:lnTo>
                      <a:lnTo>
                        <a:pt x="2" y="43"/>
                      </a:lnTo>
                      <a:lnTo>
                        <a:pt x="0" y="39"/>
                      </a:lnTo>
                      <a:lnTo>
                        <a:pt x="1" y="35"/>
                      </a:lnTo>
                      <a:lnTo>
                        <a:pt x="2" y="30"/>
                      </a:lnTo>
                      <a:lnTo>
                        <a:pt x="4" y="26"/>
                      </a:lnTo>
                      <a:lnTo>
                        <a:pt x="8" y="21"/>
                      </a:lnTo>
                      <a:lnTo>
                        <a:pt x="12" y="17"/>
                      </a:lnTo>
                      <a:lnTo>
                        <a:pt x="18" y="12"/>
                      </a:lnTo>
                      <a:lnTo>
                        <a:pt x="24" y="9"/>
                      </a:lnTo>
                      <a:lnTo>
                        <a:pt x="30" y="5"/>
                      </a:lnTo>
                      <a:lnTo>
                        <a:pt x="37" y="2"/>
                      </a:lnTo>
                      <a:lnTo>
                        <a:pt x="43" y="1"/>
                      </a:lnTo>
                      <a:lnTo>
                        <a:pt x="50" y="0"/>
                      </a:lnTo>
                      <a:lnTo>
                        <a:pt x="54" y="0"/>
                      </a:lnTo>
                      <a:lnTo>
                        <a:pt x="59" y="1"/>
                      </a:lnTo>
                      <a:lnTo>
                        <a:pt x="63" y="3"/>
                      </a:lnTo>
                      <a:lnTo>
                        <a:pt x="66"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34" name="Freeform 540"/>
                <p:cNvSpPr>
                  <a:spLocks/>
                </p:cNvSpPr>
                <p:nvPr/>
              </p:nvSpPr>
              <p:spPr bwMode="auto">
                <a:xfrm>
                  <a:off x="3949" y="1790"/>
                  <a:ext cx="78" cy="139"/>
                </a:xfrm>
                <a:custGeom>
                  <a:avLst/>
                  <a:gdLst>
                    <a:gd name="T0" fmla="*/ 0 w 779"/>
                    <a:gd name="T1" fmla="*/ 0 h 1274"/>
                    <a:gd name="T2" fmla="*/ 0 w 779"/>
                    <a:gd name="T3" fmla="*/ 0 h 1274"/>
                    <a:gd name="T4" fmla="*/ 0 w 779"/>
                    <a:gd name="T5" fmla="*/ 0 h 1274"/>
                    <a:gd name="T6" fmla="*/ 0 w 779"/>
                    <a:gd name="T7" fmla="*/ 0 h 1274"/>
                    <a:gd name="T8" fmla="*/ 0 w 779"/>
                    <a:gd name="T9" fmla="*/ 0 h 1274"/>
                    <a:gd name="T10" fmla="*/ 0 w 779"/>
                    <a:gd name="T11" fmla="*/ 0 h 1274"/>
                    <a:gd name="T12" fmla="*/ 0 w 779"/>
                    <a:gd name="T13" fmla="*/ 0 h 1274"/>
                    <a:gd name="T14" fmla="*/ 0 w 779"/>
                    <a:gd name="T15" fmla="*/ 0 h 1274"/>
                    <a:gd name="T16" fmla="*/ 0 w 779"/>
                    <a:gd name="T17" fmla="*/ 0 h 1274"/>
                    <a:gd name="T18" fmla="*/ 0 w 779"/>
                    <a:gd name="T19" fmla="*/ 0 h 1274"/>
                    <a:gd name="T20" fmla="*/ 0 w 779"/>
                    <a:gd name="T21" fmla="*/ 0 h 1274"/>
                    <a:gd name="T22" fmla="*/ 0 w 779"/>
                    <a:gd name="T23" fmla="*/ 0 h 1274"/>
                    <a:gd name="T24" fmla="*/ 0 w 779"/>
                    <a:gd name="T25" fmla="*/ 0 h 1274"/>
                    <a:gd name="T26" fmla="*/ 0 w 779"/>
                    <a:gd name="T27" fmla="*/ 0 h 1274"/>
                    <a:gd name="T28" fmla="*/ 0 w 779"/>
                    <a:gd name="T29" fmla="*/ 0 h 1274"/>
                    <a:gd name="T30" fmla="*/ 0 w 779"/>
                    <a:gd name="T31" fmla="*/ 0 h 1274"/>
                    <a:gd name="T32" fmla="*/ 0 w 779"/>
                    <a:gd name="T33" fmla="*/ 0 h 1274"/>
                    <a:gd name="T34" fmla="*/ 0 w 779"/>
                    <a:gd name="T35" fmla="*/ 0 h 1274"/>
                    <a:gd name="T36" fmla="*/ 0 w 779"/>
                    <a:gd name="T37" fmla="*/ 0 h 1274"/>
                    <a:gd name="T38" fmla="*/ 0 w 779"/>
                    <a:gd name="T39" fmla="*/ 0 h 1274"/>
                    <a:gd name="T40" fmla="*/ 0 w 779"/>
                    <a:gd name="T41" fmla="*/ 0 h 1274"/>
                    <a:gd name="T42" fmla="*/ 0 w 779"/>
                    <a:gd name="T43" fmla="*/ 0 h 1274"/>
                    <a:gd name="T44" fmla="*/ 0 w 779"/>
                    <a:gd name="T45" fmla="*/ 0 h 1274"/>
                    <a:gd name="T46" fmla="*/ 0 w 779"/>
                    <a:gd name="T47" fmla="*/ 0 h 1274"/>
                    <a:gd name="T48" fmla="*/ 0 w 779"/>
                    <a:gd name="T49" fmla="*/ 0 h 1274"/>
                    <a:gd name="T50" fmla="*/ 0 w 779"/>
                    <a:gd name="T51" fmla="*/ 0 h 1274"/>
                    <a:gd name="T52" fmla="*/ 0 w 779"/>
                    <a:gd name="T53" fmla="*/ 0 h 1274"/>
                    <a:gd name="T54" fmla="*/ 0 w 779"/>
                    <a:gd name="T55" fmla="*/ 0 h 1274"/>
                    <a:gd name="T56" fmla="*/ 0 w 779"/>
                    <a:gd name="T57" fmla="*/ 0 h 1274"/>
                    <a:gd name="T58" fmla="*/ 0 w 779"/>
                    <a:gd name="T59" fmla="*/ 0 h 1274"/>
                    <a:gd name="T60" fmla="*/ 0 w 779"/>
                    <a:gd name="T61" fmla="*/ 0 h 1274"/>
                    <a:gd name="T62" fmla="*/ 0 w 779"/>
                    <a:gd name="T63" fmla="*/ 0 h 1274"/>
                    <a:gd name="T64" fmla="*/ 0 w 779"/>
                    <a:gd name="T65" fmla="*/ 0 h 1274"/>
                    <a:gd name="T66" fmla="*/ 0 w 779"/>
                    <a:gd name="T67" fmla="*/ 0 h 1274"/>
                    <a:gd name="T68" fmla="*/ 0 w 779"/>
                    <a:gd name="T69" fmla="*/ 0 h 1274"/>
                    <a:gd name="T70" fmla="*/ 0 w 779"/>
                    <a:gd name="T71" fmla="*/ 0 h 1274"/>
                    <a:gd name="T72" fmla="*/ 0 w 779"/>
                    <a:gd name="T73" fmla="*/ 0 h 1274"/>
                    <a:gd name="T74" fmla="*/ 0 w 779"/>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9"/>
                    <a:gd name="T115" fmla="*/ 0 h 1274"/>
                    <a:gd name="T116" fmla="*/ 779 w 779"/>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9" h="1274">
                      <a:moveTo>
                        <a:pt x="66" y="7"/>
                      </a:moveTo>
                      <a:lnTo>
                        <a:pt x="778" y="1230"/>
                      </a:lnTo>
                      <a:lnTo>
                        <a:pt x="779" y="1233"/>
                      </a:lnTo>
                      <a:lnTo>
                        <a:pt x="778" y="1238"/>
                      </a:lnTo>
                      <a:lnTo>
                        <a:pt x="777" y="1242"/>
                      </a:lnTo>
                      <a:lnTo>
                        <a:pt x="774" y="1247"/>
                      </a:lnTo>
                      <a:lnTo>
                        <a:pt x="770" y="1252"/>
                      </a:lnTo>
                      <a:lnTo>
                        <a:pt x="765" y="1256"/>
                      </a:lnTo>
                      <a:lnTo>
                        <a:pt x="760" y="1261"/>
                      </a:lnTo>
                      <a:lnTo>
                        <a:pt x="753" y="1265"/>
                      </a:lnTo>
                      <a:lnTo>
                        <a:pt x="746" y="1269"/>
                      </a:lnTo>
                      <a:lnTo>
                        <a:pt x="739" y="1271"/>
                      </a:lnTo>
                      <a:lnTo>
                        <a:pt x="733" y="1273"/>
                      </a:lnTo>
                      <a:lnTo>
                        <a:pt x="727" y="1274"/>
                      </a:lnTo>
                      <a:lnTo>
                        <a:pt x="721" y="1274"/>
                      </a:lnTo>
                      <a:lnTo>
                        <a:pt x="716" y="1273"/>
                      </a:lnTo>
                      <a:lnTo>
                        <a:pt x="713" y="1272"/>
                      </a:lnTo>
                      <a:lnTo>
                        <a:pt x="711" y="1269"/>
                      </a:lnTo>
                      <a:lnTo>
                        <a:pt x="2" y="43"/>
                      </a:lnTo>
                      <a:lnTo>
                        <a:pt x="0" y="39"/>
                      </a:lnTo>
                      <a:lnTo>
                        <a:pt x="1" y="35"/>
                      </a:lnTo>
                      <a:lnTo>
                        <a:pt x="2" y="30"/>
                      </a:lnTo>
                      <a:lnTo>
                        <a:pt x="4" y="26"/>
                      </a:lnTo>
                      <a:lnTo>
                        <a:pt x="8" y="21"/>
                      </a:lnTo>
                      <a:lnTo>
                        <a:pt x="12" y="17"/>
                      </a:lnTo>
                      <a:lnTo>
                        <a:pt x="18" y="12"/>
                      </a:lnTo>
                      <a:lnTo>
                        <a:pt x="24" y="9"/>
                      </a:lnTo>
                      <a:lnTo>
                        <a:pt x="30" y="5"/>
                      </a:lnTo>
                      <a:lnTo>
                        <a:pt x="37" y="2"/>
                      </a:lnTo>
                      <a:lnTo>
                        <a:pt x="43" y="1"/>
                      </a:lnTo>
                      <a:lnTo>
                        <a:pt x="50" y="0"/>
                      </a:lnTo>
                      <a:lnTo>
                        <a:pt x="54" y="0"/>
                      </a:lnTo>
                      <a:lnTo>
                        <a:pt x="59" y="1"/>
                      </a:lnTo>
                      <a:lnTo>
                        <a:pt x="63" y="3"/>
                      </a:lnTo>
                      <a:lnTo>
                        <a:pt x="66"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5" name="Freeform 541"/>
                <p:cNvSpPr>
                  <a:spLocks/>
                </p:cNvSpPr>
                <p:nvPr/>
              </p:nvSpPr>
              <p:spPr bwMode="auto">
                <a:xfrm>
                  <a:off x="4020" y="1924"/>
                  <a:ext cx="7" cy="5"/>
                </a:xfrm>
                <a:custGeom>
                  <a:avLst/>
                  <a:gdLst>
                    <a:gd name="T0" fmla="*/ 0 w 69"/>
                    <a:gd name="T1" fmla="*/ 0 h 49"/>
                    <a:gd name="T2" fmla="*/ 0 w 69"/>
                    <a:gd name="T3" fmla="*/ 0 h 49"/>
                    <a:gd name="T4" fmla="*/ 0 w 69"/>
                    <a:gd name="T5" fmla="*/ 0 h 49"/>
                    <a:gd name="T6" fmla="*/ 0 w 69"/>
                    <a:gd name="T7" fmla="*/ 0 h 49"/>
                    <a:gd name="T8" fmla="*/ 0 w 69"/>
                    <a:gd name="T9" fmla="*/ 0 h 49"/>
                    <a:gd name="T10" fmla="*/ 0 w 69"/>
                    <a:gd name="T11" fmla="*/ 0 h 49"/>
                    <a:gd name="T12" fmla="*/ 0 w 69"/>
                    <a:gd name="T13" fmla="*/ 0 h 49"/>
                    <a:gd name="T14" fmla="*/ 0 w 69"/>
                    <a:gd name="T15" fmla="*/ 0 h 49"/>
                    <a:gd name="T16" fmla="*/ 0 w 69"/>
                    <a:gd name="T17" fmla="*/ 0 h 49"/>
                    <a:gd name="T18" fmla="*/ 0 w 69"/>
                    <a:gd name="T19" fmla="*/ 0 h 49"/>
                    <a:gd name="T20" fmla="*/ 0 w 69"/>
                    <a:gd name="T21" fmla="*/ 0 h 49"/>
                    <a:gd name="T22" fmla="*/ 0 w 69"/>
                    <a:gd name="T23" fmla="*/ 0 h 49"/>
                    <a:gd name="T24" fmla="*/ 0 w 69"/>
                    <a:gd name="T25" fmla="*/ 0 h 49"/>
                    <a:gd name="T26" fmla="*/ 0 w 69"/>
                    <a:gd name="T27" fmla="*/ 0 h 49"/>
                    <a:gd name="T28" fmla="*/ 0 w 69"/>
                    <a:gd name="T29" fmla="*/ 0 h 49"/>
                    <a:gd name="T30" fmla="*/ 0 w 69"/>
                    <a:gd name="T31" fmla="*/ 0 h 49"/>
                    <a:gd name="T32" fmla="*/ 0 w 69"/>
                    <a:gd name="T33" fmla="*/ 0 h 49"/>
                    <a:gd name="T34" fmla="*/ 0 w 69"/>
                    <a:gd name="T35" fmla="*/ 0 h 49"/>
                    <a:gd name="T36" fmla="*/ 0 w 69"/>
                    <a:gd name="T37" fmla="*/ 0 h 49"/>
                    <a:gd name="T38" fmla="*/ 0 w 69"/>
                    <a:gd name="T39" fmla="*/ 0 h 49"/>
                    <a:gd name="T40" fmla="*/ 0 w 69"/>
                    <a:gd name="T41" fmla="*/ 0 h 49"/>
                    <a:gd name="T42" fmla="*/ 0 w 69"/>
                    <a:gd name="T43" fmla="*/ 0 h 49"/>
                    <a:gd name="T44" fmla="*/ 0 w 69"/>
                    <a:gd name="T45" fmla="*/ 0 h 49"/>
                    <a:gd name="T46" fmla="*/ 0 w 69"/>
                    <a:gd name="T47" fmla="*/ 0 h 49"/>
                    <a:gd name="T48" fmla="*/ 0 w 69"/>
                    <a:gd name="T49" fmla="*/ 0 h 49"/>
                    <a:gd name="T50" fmla="*/ 0 w 69"/>
                    <a:gd name="T51" fmla="*/ 0 h 49"/>
                    <a:gd name="T52" fmla="*/ 0 w 69"/>
                    <a:gd name="T53" fmla="*/ 0 h 49"/>
                    <a:gd name="T54" fmla="*/ 0 w 69"/>
                    <a:gd name="T55" fmla="*/ 0 h 49"/>
                    <a:gd name="T56" fmla="*/ 0 w 69"/>
                    <a:gd name="T57" fmla="*/ 0 h 49"/>
                    <a:gd name="T58" fmla="*/ 0 w 69"/>
                    <a:gd name="T59" fmla="*/ 0 h 49"/>
                    <a:gd name="T60" fmla="*/ 0 w 69"/>
                    <a:gd name="T61" fmla="*/ 0 h 49"/>
                    <a:gd name="T62" fmla="*/ 0 w 69"/>
                    <a:gd name="T63" fmla="*/ 0 h 49"/>
                    <a:gd name="T64" fmla="*/ 0 w 69"/>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9"/>
                    <a:gd name="T101" fmla="*/ 69 w 69"/>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9">
                      <a:moveTo>
                        <a:pt x="26" y="9"/>
                      </a:moveTo>
                      <a:lnTo>
                        <a:pt x="31" y="6"/>
                      </a:lnTo>
                      <a:lnTo>
                        <a:pt x="38" y="4"/>
                      </a:lnTo>
                      <a:lnTo>
                        <a:pt x="45" y="2"/>
                      </a:lnTo>
                      <a:lnTo>
                        <a:pt x="51" y="0"/>
                      </a:lnTo>
                      <a:lnTo>
                        <a:pt x="56" y="0"/>
                      </a:lnTo>
                      <a:lnTo>
                        <a:pt x="61" y="2"/>
                      </a:lnTo>
                      <a:lnTo>
                        <a:pt x="64" y="3"/>
                      </a:lnTo>
                      <a:lnTo>
                        <a:pt x="68" y="5"/>
                      </a:lnTo>
                      <a:lnTo>
                        <a:pt x="69" y="8"/>
                      </a:lnTo>
                      <a:lnTo>
                        <a:pt x="68" y="13"/>
                      </a:lnTo>
                      <a:lnTo>
                        <a:pt x="67" y="17"/>
                      </a:lnTo>
                      <a:lnTo>
                        <a:pt x="64" y="22"/>
                      </a:lnTo>
                      <a:lnTo>
                        <a:pt x="60" y="27"/>
                      </a:lnTo>
                      <a:lnTo>
                        <a:pt x="55" y="31"/>
                      </a:lnTo>
                      <a:lnTo>
                        <a:pt x="50" y="36"/>
                      </a:lnTo>
                      <a:lnTo>
                        <a:pt x="43" y="40"/>
                      </a:lnTo>
                      <a:lnTo>
                        <a:pt x="36" y="44"/>
                      </a:lnTo>
                      <a:lnTo>
                        <a:pt x="29" y="46"/>
                      </a:lnTo>
                      <a:lnTo>
                        <a:pt x="23" y="48"/>
                      </a:lnTo>
                      <a:lnTo>
                        <a:pt x="17" y="49"/>
                      </a:lnTo>
                      <a:lnTo>
                        <a:pt x="11" y="49"/>
                      </a:lnTo>
                      <a:lnTo>
                        <a:pt x="6" y="48"/>
                      </a:lnTo>
                      <a:lnTo>
                        <a:pt x="3" y="47"/>
                      </a:lnTo>
                      <a:lnTo>
                        <a:pt x="1" y="44"/>
                      </a:lnTo>
                      <a:lnTo>
                        <a:pt x="0" y="40"/>
                      </a:lnTo>
                      <a:lnTo>
                        <a:pt x="0" y="37"/>
                      </a:lnTo>
                      <a:lnTo>
                        <a:pt x="2" y="32"/>
                      </a:lnTo>
                      <a:lnTo>
                        <a:pt x="4" y="28"/>
                      </a:lnTo>
                      <a:lnTo>
                        <a:pt x="9" y="23"/>
                      </a:lnTo>
                      <a:lnTo>
                        <a:pt x="13" y="17"/>
                      </a:lnTo>
                      <a:lnTo>
                        <a:pt x="19" y="14"/>
                      </a:lnTo>
                      <a:lnTo>
                        <a:pt x="26"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36" name="Freeform 542"/>
                <p:cNvSpPr>
                  <a:spLocks/>
                </p:cNvSpPr>
                <p:nvPr/>
              </p:nvSpPr>
              <p:spPr bwMode="auto">
                <a:xfrm>
                  <a:off x="4020" y="1924"/>
                  <a:ext cx="7" cy="5"/>
                </a:xfrm>
                <a:custGeom>
                  <a:avLst/>
                  <a:gdLst>
                    <a:gd name="T0" fmla="*/ 0 w 69"/>
                    <a:gd name="T1" fmla="*/ 0 h 49"/>
                    <a:gd name="T2" fmla="*/ 0 w 69"/>
                    <a:gd name="T3" fmla="*/ 0 h 49"/>
                    <a:gd name="T4" fmla="*/ 0 w 69"/>
                    <a:gd name="T5" fmla="*/ 0 h 49"/>
                    <a:gd name="T6" fmla="*/ 0 w 69"/>
                    <a:gd name="T7" fmla="*/ 0 h 49"/>
                    <a:gd name="T8" fmla="*/ 0 w 69"/>
                    <a:gd name="T9" fmla="*/ 0 h 49"/>
                    <a:gd name="T10" fmla="*/ 0 w 69"/>
                    <a:gd name="T11" fmla="*/ 0 h 49"/>
                    <a:gd name="T12" fmla="*/ 0 w 69"/>
                    <a:gd name="T13" fmla="*/ 0 h 49"/>
                    <a:gd name="T14" fmla="*/ 0 w 69"/>
                    <a:gd name="T15" fmla="*/ 0 h 49"/>
                    <a:gd name="T16" fmla="*/ 0 w 69"/>
                    <a:gd name="T17" fmla="*/ 0 h 49"/>
                    <a:gd name="T18" fmla="*/ 0 w 69"/>
                    <a:gd name="T19" fmla="*/ 0 h 49"/>
                    <a:gd name="T20" fmla="*/ 0 w 69"/>
                    <a:gd name="T21" fmla="*/ 0 h 49"/>
                    <a:gd name="T22" fmla="*/ 0 w 69"/>
                    <a:gd name="T23" fmla="*/ 0 h 49"/>
                    <a:gd name="T24" fmla="*/ 0 w 69"/>
                    <a:gd name="T25" fmla="*/ 0 h 49"/>
                    <a:gd name="T26" fmla="*/ 0 w 69"/>
                    <a:gd name="T27" fmla="*/ 0 h 49"/>
                    <a:gd name="T28" fmla="*/ 0 w 69"/>
                    <a:gd name="T29" fmla="*/ 0 h 49"/>
                    <a:gd name="T30" fmla="*/ 0 w 69"/>
                    <a:gd name="T31" fmla="*/ 0 h 49"/>
                    <a:gd name="T32" fmla="*/ 0 w 69"/>
                    <a:gd name="T33" fmla="*/ 0 h 49"/>
                    <a:gd name="T34" fmla="*/ 0 w 69"/>
                    <a:gd name="T35" fmla="*/ 0 h 49"/>
                    <a:gd name="T36" fmla="*/ 0 w 69"/>
                    <a:gd name="T37" fmla="*/ 0 h 49"/>
                    <a:gd name="T38" fmla="*/ 0 w 69"/>
                    <a:gd name="T39" fmla="*/ 0 h 49"/>
                    <a:gd name="T40" fmla="*/ 0 w 69"/>
                    <a:gd name="T41" fmla="*/ 0 h 49"/>
                    <a:gd name="T42" fmla="*/ 0 w 69"/>
                    <a:gd name="T43" fmla="*/ 0 h 49"/>
                    <a:gd name="T44" fmla="*/ 0 w 69"/>
                    <a:gd name="T45" fmla="*/ 0 h 49"/>
                    <a:gd name="T46" fmla="*/ 0 w 69"/>
                    <a:gd name="T47" fmla="*/ 0 h 49"/>
                    <a:gd name="T48" fmla="*/ 0 w 69"/>
                    <a:gd name="T49" fmla="*/ 0 h 49"/>
                    <a:gd name="T50" fmla="*/ 0 w 69"/>
                    <a:gd name="T51" fmla="*/ 0 h 49"/>
                    <a:gd name="T52" fmla="*/ 0 w 69"/>
                    <a:gd name="T53" fmla="*/ 0 h 49"/>
                    <a:gd name="T54" fmla="*/ 0 w 69"/>
                    <a:gd name="T55" fmla="*/ 0 h 49"/>
                    <a:gd name="T56" fmla="*/ 0 w 69"/>
                    <a:gd name="T57" fmla="*/ 0 h 49"/>
                    <a:gd name="T58" fmla="*/ 0 w 69"/>
                    <a:gd name="T59" fmla="*/ 0 h 49"/>
                    <a:gd name="T60" fmla="*/ 0 w 69"/>
                    <a:gd name="T61" fmla="*/ 0 h 49"/>
                    <a:gd name="T62" fmla="*/ 0 w 69"/>
                    <a:gd name="T63" fmla="*/ 0 h 49"/>
                    <a:gd name="T64" fmla="*/ 0 w 69"/>
                    <a:gd name="T65" fmla="*/ 0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
                    <a:gd name="T100" fmla="*/ 0 h 49"/>
                    <a:gd name="T101" fmla="*/ 69 w 69"/>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 h="49">
                      <a:moveTo>
                        <a:pt x="26" y="9"/>
                      </a:moveTo>
                      <a:lnTo>
                        <a:pt x="31" y="6"/>
                      </a:lnTo>
                      <a:lnTo>
                        <a:pt x="38" y="4"/>
                      </a:lnTo>
                      <a:lnTo>
                        <a:pt x="45" y="2"/>
                      </a:lnTo>
                      <a:lnTo>
                        <a:pt x="51" y="0"/>
                      </a:lnTo>
                      <a:lnTo>
                        <a:pt x="56" y="0"/>
                      </a:lnTo>
                      <a:lnTo>
                        <a:pt x="61" y="2"/>
                      </a:lnTo>
                      <a:lnTo>
                        <a:pt x="64" y="3"/>
                      </a:lnTo>
                      <a:lnTo>
                        <a:pt x="68" y="5"/>
                      </a:lnTo>
                      <a:lnTo>
                        <a:pt x="69" y="8"/>
                      </a:lnTo>
                      <a:lnTo>
                        <a:pt x="68" y="13"/>
                      </a:lnTo>
                      <a:lnTo>
                        <a:pt x="67" y="17"/>
                      </a:lnTo>
                      <a:lnTo>
                        <a:pt x="64" y="22"/>
                      </a:lnTo>
                      <a:lnTo>
                        <a:pt x="60" y="27"/>
                      </a:lnTo>
                      <a:lnTo>
                        <a:pt x="55" y="31"/>
                      </a:lnTo>
                      <a:lnTo>
                        <a:pt x="50" y="36"/>
                      </a:lnTo>
                      <a:lnTo>
                        <a:pt x="43" y="40"/>
                      </a:lnTo>
                      <a:lnTo>
                        <a:pt x="36" y="44"/>
                      </a:lnTo>
                      <a:lnTo>
                        <a:pt x="29" y="46"/>
                      </a:lnTo>
                      <a:lnTo>
                        <a:pt x="23" y="48"/>
                      </a:lnTo>
                      <a:lnTo>
                        <a:pt x="17" y="49"/>
                      </a:lnTo>
                      <a:lnTo>
                        <a:pt x="11" y="49"/>
                      </a:lnTo>
                      <a:lnTo>
                        <a:pt x="6" y="48"/>
                      </a:lnTo>
                      <a:lnTo>
                        <a:pt x="3" y="47"/>
                      </a:lnTo>
                      <a:lnTo>
                        <a:pt x="1" y="44"/>
                      </a:lnTo>
                      <a:lnTo>
                        <a:pt x="0" y="40"/>
                      </a:lnTo>
                      <a:lnTo>
                        <a:pt x="0" y="37"/>
                      </a:lnTo>
                      <a:lnTo>
                        <a:pt x="2" y="32"/>
                      </a:lnTo>
                      <a:lnTo>
                        <a:pt x="4" y="28"/>
                      </a:lnTo>
                      <a:lnTo>
                        <a:pt x="9" y="23"/>
                      </a:lnTo>
                      <a:lnTo>
                        <a:pt x="13" y="17"/>
                      </a:lnTo>
                      <a:lnTo>
                        <a:pt x="19" y="14"/>
                      </a:lnTo>
                      <a:lnTo>
                        <a:pt x="26"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7" name="Freeform 543"/>
                <p:cNvSpPr>
                  <a:spLocks/>
                </p:cNvSpPr>
                <p:nvPr/>
              </p:nvSpPr>
              <p:spPr bwMode="auto">
                <a:xfrm>
                  <a:off x="4068" y="1625"/>
                  <a:ext cx="82" cy="133"/>
                </a:xfrm>
                <a:custGeom>
                  <a:avLst/>
                  <a:gdLst>
                    <a:gd name="T0" fmla="*/ 0 w 817"/>
                    <a:gd name="T1" fmla="*/ 0 h 1219"/>
                    <a:gd name="T2" fmla="*/ 0 w 817"/>
                    <a:gd name="T3" fmla="*/ 0 h 1219"/>
                    <a:gd name="T4" fmla="*/ 0 w 817"/>
                    <a:gd name="T5" fmla="*/ 0 h 1219"/>
                    <a:gd name="T6" fmla="*/ 0 w 817"/>
                    <a:gd name="T7" fmla="*/ 0 h 1219"/>
                    <a:gd name="T8" fmla="*/ 0 w 817"/>
                    <a:gd name="T9" fmla="*/ 0 h 1219"/>
                    <a:gd name="T10" fmla="*/ 0 w 817"/>
                    <a:gd name="T11" fmla="*/ 0 h 1219"/>
                    <a:gd name="T12" fmla="*/ 0 w 817"/>
                    <a:gd name="T13" fmla="*/ 0 h 1219"/>
                    <a:gd name="T14" fmla="*/ 0 w 817"/>
                    <a:gd name="T15" fmla="*/ 0 h 1219"/>
                    <a:gd name="T16" fmla="*/ 0 w 817"/>
                    <a:gd name="T17" fmla="*/ 0 h 1219"/>
                    <a:gd name="T18" fmla="*/ 0 w 817"/>
                    <a:gd name="T19" fmla="*/ 0 h 1219"/>
                    <a:gd name="T20" fmla="*/ 0 w 817"/>
                    <a:gd name="T21" fmla="*/ 0 h 1219"/>
                    <a:gd name="T22" fmla="*/ 0 w 817"/>
                    <a:gd name="T23" fmla="*/ 0 h 1219"/>
                    <a:gd name="T24" fmla="*/ 0 w 817"/>
                    <a:gd name="T25" fmla="*/ 0 h 1219"/>
                    <a:gd name="T26" fmla="*/ 0 w 817"/>
                    <a:gd name="T27" fmla="*/ 0 h 1219"/>
                    <a:gd name="T28" fmla="*/ 0 w 817"/>
                    <a:gd name="T29" fmla="*/ 0 h 1219"/>
                    <a:gd name="T30" fmla="*/ 0 w 817"/>
                    <a:gd name="T31" fmla="*/ 0 h 1219"/>
                    <a:gd name="T32" fmla="*/ 0 w 817"/>
                    <a:gd name="T33" fmla="*/ 0 h 1219"/>
                    <a:gd name="T34" fmla="*/ 0 w 817"/>
                    <a:gd name="T35" fmla="*/ 0 h 1219"/>
                    <a:gd name="T36" fmla="*/ 0 w 817"/>
                    <a:gd name="T37" fmla="*/ 0 h 1219"/>
                    <a:gd name="T38" fmla="*/ 0 w 817"/>
                    <a:gd name="T39" fmla="*/ 0 h 1219"/>
                    <a:gd name="T40" fmla="*/ 0 w 817"/>
                    <a:gd name="T41" fmla="*/ 0 h 1219"/>
                    <a:gd name="T42" fmla="*/ 0 w 81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17"/>
                    <a:gd name="T67" fmla="*/ 0 h 1219"/>
                    <a:gd name="T68" fmla="*/ 817 w 81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17" h="1219">
                      <a:moveTo>
                        <a:pt x="63" y="6"/>
                      </a:moveTo>
                      <a:lnTo>
                        <a:pt x="817" y="1177"/>
                      </a:lnTo>
                      <a:lnTo>
                        <a:pt x="752" y="1219"/>
                      </a:lnTo>
                      <a:lnTo>
                        <a:pt x="1" y="45"/>
                      </a:lnTo>
                      <a:lnTo>
                        <a:pt x="0" y="42"/>
                      </a:lnTo>
                      <a:lnTo>
                        <a:pt x="0" y="37"/>
                      </a:lnTo>
                      <a:lnTo>
                        <a:pt x="1" y="33"/>
                      </a:lnTo>
                      <a:lnTo>
                        <a:pt x="3" y="28"/>
                      </a:lnTo>
                      <a:lnTo>
                        <a:pt x="6" y="23"/>
                      </a:lnTo>
                      <a:lnTo>
                        <a:pt x="11" y="18"/>
                      </a:lnTo>
                      <a:lnTo>
                        <a:pt x="15" y="14"/>
                      </a:lnTo>
                      <a:lnTo>
                        <a:pt x="21" y="9"/>
                      </a:lnTo>
                      <a:lnTo>
                        <a:pt x="28" y="6"/>
                      </a:lnTo>
                      <a:lnTo>
                        <a:pt x="35" y="3"/>
                      </a:lnTo>
                      <a:lnTo>
                        <a:pt x="40" y="1"/>
                      </a:lnTo>
                      <a:lnTo>
                        <a:pt x="46" y="0"/>
                      </a:lnTo>
                      <a:lnTo>
                        <a:pt x="52" y="0"/>
                      </a:lnTo>
                      <a:lnTo>
                        <a:pt x="56" y="1"/>
                      </a:lnTo>
                      <a:lnTo>
                        <a:pt x="61" y="3"/>
                      </a:lnTo>
                      <a:lnTo>
                        <a:pt x="63" y="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38" name="Freeform 544"/>
                <p:cNvSpPr>
                  <a:spLocks/>
                </p:cNvSpPr>
                <p:nvPr/>
              </p:nvSpPr>
              <p:spPr bwMode="auto">
                <a:xfrm>
                  <a:off x="4068" y="1625"/>
                  <a:ext cx="82" cy="133"/>
                </a:xfrm>
                <a:custGeom>
                  <a:avLst/>
                  <a:gdLst>
                    <a:gd name="T0" fmla="*/ 0 w 817"/>
                    <a:gd name="T1" fmla="*/ 0 h 1219"/>
                    <a:gd name="T2" fmla="*/ 0 w 817"/>
                    <a:gd name="T3" fmla="*/ 0 h 1219"/>
                    <a:gd name="T4" fmla="*/ 0 w 817"/>
                    <a:gd name="T5" fmla="*/ 0 h 1219"/>
                    <a:gd name="T6" fmla="*/ 0 w 817"/>
                    <a:gd name="T7" fmla="*/ 0 h 1219"/>
                    <a:gd name="T8" fmla="*/ 0 w 817"/>
                    <a:gd name="T9" fmla="*/ 0 h 1219"/>
                    <a:gd name="T10" fmla="*/ 0 w 817"/>
                    <a:gd name="T11" fmla="*/ 0 h 1219"/>
                    <a:gd name="T12" fmla="*/ 0 w 817"/>
                    <a:gd name="T13" fmla="*/ 0 h 1219"/>
                    <a:gd name="T14" fmla="*/ 0 w 817"/>
                    <a:gd name="T15" fmla="*/ 0 h 1219"/>
                    <a:gd name="T16" fmla="*/ 0 w 817"/>
                    <a:gd name="T17" fmla="*/ 0 h 1219"/>
                    <a:gd name="T18" fmla="*/ 0 w 817"/>
                    <a:gd name="T19" fmla="*/ 0 h 1219"/>
                    <a:gd name="T20" fmla="*/ 0 w 817"/>
                    <a:gd name="T21" fmla="*/ 0 h 1219"/>
                    <a:gd name="T22" fmla="*/ 0 w 817"/>
                    <a:gd name="T23" fmla="*/ 0 h 1219"/>
                    <a:gd name="T24" fmla="*/ 0 w 817"/>
                    <a:gd name="T25" fmla="*/ 0 h 1219"/>
                    <a:gd name="T26" fmla="*/ 0 w 817"/>
                    <a:gd name="T27" fmla="*/ 0 h 1219"/>
                    <a:gd name="T28" fmla="*/ 0 w 817"/>
                    <a:gd name="T29" fmla="*/ 0 h 1219"/>
                    <a:gd name="T30" fmla="*/ 0 w 817"/>
                    <a:gd name="T31" fmla="*/ 0 h 1219"/>
                    <a:gd name="T32" fmla="*/ 0 w 817"/>
                    <a:gd name="T33" fmla="*/ 0 h 1219"/>
                    <a:gd name="T34" fmla="*/ 0 w 817"/>
                    <a:gd name="T35" fmla="*/ 0 h 1219"/>
                    <a:gd name="T36" fmla="*/ 0 w 817"/>
                    <a:gd name="T37" fmla="*/ 0 h 1219"/>
                    <a:gd name="T38" fmla="*/ 0 w 817"/>
                    <a:gd name="T39" fmla="*/ 0 h 1219"/>
                    <a:gd name="T40" fmla="*/ 0 w 817"/>
                    <a:gd name="T41" fmla="*/ 0 h 1219"/>
                    <a:gd name="T42" fmla="*/ 0 w 81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17"/>
                    <a:gd name="T67" fmla="*/ 0 h 1219"/>
                    <a:gd name="T68" fmla="*/ 817 w 81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17" h="1219">
                      <a:moveTo>
                        <a:pt x="63" y="6"/>
                      </a:moveTo>
                      <a:lnTo>
                        <a:pt x="817" y="1177"/>
                      </a:lnTo>
                      <a:lnTo>
                        <a:pt x="752" y="1219"/>
                      </a:lnTo>
                      <a:lnTo>
                        <a:pt x="1" y="45"/>
                      </a:lnTo>
                      <a:lnTo>
                        <a:pt x="0" y="42"/>
                      </a:lnTo>
                      <a:lnTo>
                        <a:pt x="0" y="37"/>
                      </a:lnTo>
                      <a:lnTo>
                        <a:pt x="1" y="33"/>
                      </a:lnTo>
                      <a:lnTo>
                        <a:pt x="3" y="28"/>
                      </a:lnTo>
                      <a:lnTo>
                        <a:pt x="6" y="23"/>
                      </a:lnTo>
                      <a:lnTo>
                        <a:pt x="11" y="18"/>
                      </a:lnTo>
                      <a:lnTo>
                        <a:pt x="15" y="14"/>
                      </a:lnTo>
                      <a:lnTo>
                        <a:pt x="21" y="9"/>
                      </a:lnTo>
                      <a:lnTo>
                        <a:pt x="28" y="6"/>
                      </a:lnTo>
                      <a:lnTo>
                        <a:pt x="35" y="3"/>
                      </a:lnTo>
                      <a:lnTo>
                        <a:pt x="40" y="1"/>
                      </a:lnTo>
                      <a:lnTo>
                        <a:pt x="46" y="0"/>
                      </a:lnTo>
                      <a:lnTo>
                        <a:pt x="52" y="0"/>
                      </a:lnTo>
                      <a:lnTo>
                        <a:pt x="56" y="1"/>
                      </a:lnTo>
                      <a:lnTo>
                        <a:pt x="61" y="3"/>
                      </a:lnTo>
                      <a:lnTo>
                        <a:pt x="63" y="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39" name="Freeform 545"/>
                <p:cNvSpPr>
                  <a:spLocks/>
                </p:cNvSpPr>
                <p:nvPr/>
              </p:nvSpPr>
              <p:spPr bwMode="auto">
                <a:xfrm>
                  <a:off x="3544" y="1805"/>
                  <a:ext cx="63" cy="140"/>
                </a:xfrm>
                <a:custGeom>
                  <a:avLst/>
                  <a:gdLst>
                    <a:gd name="T0" fmla="*/ 0 w 637"/>
                    <a:gd name="T1" fmla="*/ 0 h 1277"/>
                    <a:gd name="T2" fmla="*/ 0 w 637"/>
                    <a:gd name="T3" fmla="*/ 0 h 1277"/>
                    <a:gd name="T4" fmla="*/ 0 w 637"/>
                    <a:gd name="T5" fmla="*/ 0 h 1277"/>
                    <a:gd name="T6" fmla="*/ 0 w 637"/>
                    <a:gd name="T7" fmla="*/ 0 h 1277"/>
                    <a:gd name="T8" fmla="*/ 0 w 637"/>
                    <a:gd name="T9" fmla="*/ 0 h 1277"/>
                    <a:gd name="T10" fmla="*/ 0 w 637"/>
                    <a:gd name="T11" fmla="*/ 0 h 1277"/>
                    <a:gd name="T12" fmla="*/ 0 w 637"/>
                    <a:gd name="T13" fmla="*/ 0 h 1277"/>
                    <a:gd name="T14" fmla="*/ 0 w 637"/>
                    <a:gd name="T15" fmla="*/ 0 h 1277"/>
                    <a:gd name="T16" fmla="*/ 0 w 637"/>
                    <a:gd name="T17" fmla="*/ 0 h 1277"/>
                    <a:gd name="T18" fmla="*/ 0 w 637"/>
                    <a:gd name="T19" fmla="*/ 0 h 1277"/>
                    <a:gd name="T20" fmla="*/ 0 w 637"/>
                    <a:gd name="T21" fmla="*/ 0 h 1277"/>
                    <a:gd name="T22" fmla="*/ 0 w 637"/>
                    <a:gd name="T23" fmla="*/ 0 h 1277"/>
                    <a:gd name="T24" fmla="*/ 0 w 637"/>
                    <a:gd name="T25" fmla="*/ 0 h 1277"/>
                    <a:gd name="T26" fmla="*/ 0 w 637"/>
                    <a:gd name="T27" fmla="*/ 0 h 1277"/>
                    <a:gd name="T28" fmla="*/ 0 w 637"/>
                    <a:gd name="T29" fmla="*/ 0 h 1277"/>
                    <a:gd name="T30" fmla="*/ 0 w 637"/>
                    <a:gd name="T31" fmla="*/ 0 h 1277"/>
                    <a:gd name="T32" fmla="*/ 0 w 637"/>
                    <a:gd name="T33" fmla="*/ 0 h 1277"/>
                    <a:gd name="T34" fmla="*/ 0 w 637"/>
                    <a:gd name="T35" fmla="*/ 0 h 1277"/>
                    <a:gd name="T36" fmla="*/ 0 w 637"/>
                    <a:gd name="T37" fmla="*/ 0 h 1277"/>
                    <a:gd name="T38" fmla="*/ 0 w 637"/>
                    <a:gd name="T39" fmla="*/ 0 h 1277"/>
                    <a:gd name="T40" fmla="*/ 0 w 637"/>
                    <a:gd name="T41" fmla="*/ 0 h 1277"/>
                    <a:gd name="T42" fmla="*/ 0 w 637"/>
                    <a:gd name="T43" fmla="*/ 0 h 1277"/>
                    <a:gd name="T44" fmla="*/ 0 w 637"/>
                    <a:gd name="T45" fmla="*/ 0 h 1277"/>
                    <a:gd name="T46" fmla="*/ 0 w 637"/>
                    <a:gd name="T47" fmla="*/ 0 h 1277"/>
                    <a:gd name="T48" fmla="*/ 0 w 637"/>
                    <a:gd name="T49" fmla="*/ 0 h 1277"/>
                    <a:gd name="T50" fmla="*/ 0 w 637"/>
                    <a:gd name="T51" fmla="*/ 0 h 1277"/>
                    <a:gd name="T52" fmla="*/ 0 w 637"/>
                    <a:gd name="T53" fmla="*/ 0 h 1277"/>
                    <a:gd name="T54" fmla="*/ 0 w 637"/>
                    <a:gd name="T55" fmla="*/ 0 h 1277"/>
                    <a:gd name="T56" fmla="*/ 0 w 637"/>
                    <a:gd name="T57" fmla="*/ 0 h 1277"/>
                    <a:gd name="T58" fmla="*/ 0 w 637"/>
                    <a:gd name="T59" fmla="*/ 0 h 1277"/>
                    <a:gd name="T60" fmla="*/ 0 w 637"/>
                    <a:gd name="T61" fmla="*/ 0 h 1277"/>
                    <a:gd name="T62" fmla="*/ 0 w 637"/>
                    <a:gd name="T63" fmla="*/ 0 h 1277"/>
                    <a:gd name="T64" fmla="*/ 0 w 637"/>
                    <a:gd name="T65" fmla="*/ 0 h 1277"/>
                    <a:gd name="T66" fmla="*/ 0 w 637"/>
                    <a:gd name="T67" fmla="*/ 0 h 1277"/>
                    <a:gd name="T68" fmla="*/ 0 w 637"/>
                    <a:gd name="T69" fmla="*/ 0 h 1277"/>
                    <a:gd name="T70" fmla="*/ 0 w 637"/>
                    <a:gd name="T71" fmla="*/ 0 h 1277"/>
                    <a:gd name="T72" fmla="*/ 0 w 637"/>
                    <a:gd name="T73" fmla="*/ 0 h 1277"/>
                    <a:gd name="T74" fmla="*/ 0 w 637"/>
                    <a:gd name="T75" fmla="*/ 0 h 12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1277"/>
                    <a:gd name="T116" fmla="*/ 637 w 637"/>
                    <a:gd name="T117" fmla="*/ 1277 h 12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1277">
                      <a:moveTo>
                        <a:pt x="68" y="10"/>
                      </a:moveTo>
                      <a:lnTo>
                        <a:pt x="636" y="1237"/>
                      </a:lnTo>
                      <a:lnTo>
                        <a:pt x="637" y="1241"/>
                      </a:lnTo>
                      <a:lnTo>
                        <a:pt x="637" y="1245"/>
                      </a:lnTo>
                      <a:lnTo>
                        <a:pt x="635" y="1250"/>
                      </a:lnTo>
                      <a:lnTo>
                        <a:pt x="631" y="1255"/>
                      </a:lnTo>
                      <a:lnTo>
                        <a:pt x="628" y="1260"/>
                      </a:lnTo>
                      <a:lnTo>
                        <a:pt x="622" y="1265"/>
                      </a:lnTo>
                      <a:lnTo>
                        <a:pt x="616" y="1268"/>
                      </a:lnTo>
                      <a:lnTo>
                        <a:pt x="610" y="1272"/>
                      </a:lnTo>
                      <a:lnTo>
                        <a:pt x="603" y="1275"/>
                      </a:lnTo>
                      <a:lnTo>
                        <a:pt x="595" y="1276"/>
                      </a:lnTo>
                      <a:lnTo>
                        <a:pt x="588" y="1277"/>
                      </a:lnTo>
                      <a:lnTo>
                        <a:pt x="582" y="1277"/>
                      </a:lnTo>
                      <a:lnTo>
                        <a:pt x="577" y="1277"/>
                      </a:lnTo>
                      <a:lnTo>
                        <a:pt x="572" y="1275"/>
                      </a:lnTo>
                      <a:lnTo>
                        <a:pt x="569" y="1273"/>
                      </a:lnTo>
                      <a:lnTo>
                        <a:pt x="567" y="1269"/>
                      </a:lnTo>
                      <a:lnTo>
                        <a:pt x="1" y="40"/>
                      </a:lnTo>
                      <a:lnTo>
                        <a:pt x="0" y="37"/>
                      </a:lnTo>
                      <a:lnTo>
                        <a:pt x="0" y="32"/>
                      </a:lnTo>
                      <a:lnTo>
                        <a:pt x="1" y="28"/>
                      </a:lnTo>
                      <a:lnTo>
                        <a:pt x="4" y="23"/>
                      </a:lnTo>
                      <a:lnTo>
                        <a:pt x="9" y="19"/>
                      </a:lnTo>
                      <a:lnTo>
                        <a:pt x="13" y="14"/>
                      </a:lnTo>
                      <a:lnTo>
                        <a:pt x="19" y="10"/>
                      </a:lnTo>
                      <a:lnTo>
                        <a:pt x="26" y="6"/>
                      </a:lnTo>
                      <a:lnTo>
                        <a:pt x="31" y="4"/>
                      </a:lnTo>
                      <a:lnTo>
                        <a:pt x="38" y="2"/>
                      </a:lnTo>
                      <a:lnTo>
                        <a:pt x="45" y="0"/>
                      </a:lnTo>
                      <a:lnTo>
                        <a:pt x="52" y="0"/>
                      </a:lnTo>
                      <a:lnTo>
                        <a:pt x="56" y="2"/>
                      </a:lnTo>
                      <a:lnTo>
                        <a:pt x="62" y="4"/>
                      </a:lnTo>
                      <a:lnTo>
                        <a:pt x="65" y="6"/>
                      </a:lnTo>
                      <a:lnTo>
                        <a:pt x="68"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40" name="Freeform 546"/>
                <p:cNvSpPr>
                  <a:spLocks/>
                </p:cNvSpPr>
                <p:nvPr/>
              </p:nvSpPr>
              <p:spPr bwMode="auto">
                <a:xfrm>
                  <a:off x="3544" y="1805"/>
                  <a:ext cx="63" cy="140"/>
                </a:xfrm>
                <a:custGeom>
                  <a:avLst/>
                  <a:gdLst>
                    <a:gd name="T0" fmla="*/ 0 w 637"/>
                    <a:gd name="T1" fmla="*/ 0 h 1277"/>
                    <a:gd name="T2" fmla="*/ 0 w 637"/>
                    <a:gd name="T3" fmla="*/ 0 h 1277"/>
                    <a:gd name="T4" fmla="*/ 0 w 637"/>
                    <a:gd name="T5" fmla="*/ 0 h 1277"/>
                    <a:gd name="T6" fmla="*/ 0 w 637"/>
                    <a:gd name="T7" fmla="*/ 0 h 1277"/>
                    <a:gd name="T8" fmla="*/ 0 w 637"/>
                    <a:gd name="T9" fmla="*/ 0 h 1277"/>
                    <a:gd name="T10" fmla="*/ 0 w 637"/>
                    <a:gd name="T11" fmla="*/ 0 h 1277"/>
                    <a:gd name="T12" fmla="*/ 0 w 637"/>
                    <a:gd name="T13" fmla="*/ 0 h 1277"/>
                    <a:gd name="T14" fmla="*/ 0 w 637"/>
                    <a:gd name="T15" fmla="*/ 0 h 1277"/>
                    <a:gd name="T16" fmla="*/ 0 w 637"/>
                    <a:gd name="T17" fmla="*/ 0 h 1277"/>
                    <a:gd name="T18" fmla="*/ 0 w 637"/>
                    <a:gd name="T19" fmla="*/ 0 h 1277"/>
                    <a:gd name="T20" fmla="*/ 0 w 637"/>
                    <a:gd name="T21" fmla="*/ 0 h 1277"/>
                    <a:gd name="T22" fmla="*/ 0 w 637"/>
                    <a:gd name="T23" fmla="*/ 0 h 1277"/>
                    <a:gd name="T24" fmla="*/ 0 w 637"/>
                    <a:gd name="T25" fmla="*/ 0 h 1277"/>
                    <a:gd name="T26" fmla="*/ 0 w 637"/>
                    <a:gd name="T27" fmla="*/ 0 h 1277"/>
                    <a:gd name="T28" fmla="*/ 0 w 637"/>
                    <a:gd name="T29" fmla="*/ 0 h 1277"/>
                    <a:gd name="T30" fmla="*/ 0 w 637"/>
                    <a:gd name="T31" fmla="*/ 0 h 1277"/>
                    <a:gd name="T32" fmla="*/ 0 w 637"/>
                    <a:gd name="T33" fmla="*/ 0 h 1277"/>
                    <a:gd name="T34" fmla="*/ 0 w 637"/>
                    <a:gd name="T35" fmla="*/ 0 h 1277"/>
                    <a:gd name="T36" fmla="*/ 0 w 637"/>
                    <a:gd name="T37" fmla="*/ 0 h 1277"/>
                    <a:gd name="T38" fmla="*/ 0 w 637"/>
                    <a:gd name="T39" fmla="*/ 0 h 1277"/>
                    <a:gd name="T40" fmla="*/ 0 w 637"/>
                    <a:gd name="T41" fmla="*/ 0 h 1277"/>
                    <a:gd name="T42" fmla="*/ 0 w 637"/>
                    <a:gd name="T43" fmla="*/ 0 h 1277"/>
                    <a:gd name="T44" fmla="*/ 0 w 637"/>
                    <a:gd name="T45" fmla="*/ 0 h 1277"/>
                    <a:gd name="T46" fmla="*/ 0 w 637"/>
                    <a:gd name="T47" fmla="*/ 0 h 1277"/>
                    <a:gd name="T48" fmla="*/ 0 w 637"/>
                    <a:gd name="T49" fmla="*/ 0 h 1277"/>
                    <a:gd name="T50" fmla="*/ 0 w 637"/>
                    <a:gd name="T51" fmla="*/ 0 h 1277"/>
                    <a:gd name="T52" fmla="*/ 0 w 637"/>
                    <a:gd name="T53" fmla="*/ 0 h 1277"/>
                    <a:gd name="T54" fmla="*/ 0 w 637"/>
                    <a:gd name="T55" fmla="*/ 0 h 1277"/>
                    <a:gd name="T56" fmla="*/ 0 w 637"/>
                    <a:gd name="T57" fmla="*/ 0 h 1277"/>
                    <a:gd name="T58" fmla="*/ 0 w 637"/>
                    <a:gd name="T59" fmla="*/ 0 h 1277"/>
                    <a:gd name="T60" fmla="*/ 0 w 637"/>
                    <a:gd name="T61" fmla="*/ 0 h 1277"/>
                    <a:gd name="T62" fmla="*/ 0 w 637"/>
                    <a:gd name="T63" fmla="*/ 0 h 1277"/>
                    <a:gd name="T64" fmla="*/ 0 w 637"/>
                    <a:gd name="T65" fmla="*/ 0 h 1277"/>
                    <a:gd name="T66" fmla="*/ 0 w 637"/>
                    <a:gd name="T67" fmla="*/ 0 h 1277"/>
                    <a:gd name="T68" fmla="*/ 0 w 637"/>
                    <a:gd name="T69" fmla="*/ 0 h 1277"/>
                    <a:gd name="T70" fmla="*/ 0 w 637"/>
                    <a:gd name="T71" fmla="*/ 0 h 1277"/>
                    <a:gd name="T72" fmla="*/ 0 w 637"/>
                    <a:gd name="T73" fmla="*/ 0 h 1277"/>
                    <a:gd name="T74" fmla="*/ 0 w 637"/>
                    <a:gd name="T75" fmla="*/ 0 h 127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1277"/>
                    <a:gd name="T116" fmla="*/ 637 w 637"/>
                    <a:gd name="T117" fmla="*/ 1277 h 127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1277">
                      <a:moveTo>
                        <a:pt x="68" y="10"/>
                      </a:moveTo>
                      <a:lnTo>
                        <a:pt x="636" y="1237"/>
                      </a:lnTo>
                      <a:lnTo>
                        <a:pt x="637" y="1241"/>
                      </a:lnTo>
                      <a:lnTo>
                        <a:pt x="637" y="1245"/>
                      </a:lnTo>
                      <a:lnTo>
                        <a:pt x="635" y="1250"/>
                      </a:lnTo>
                      <a:lnTo>
                        <a:pt x="631" y="1255"/>
                      </a:lnTo>
                      <a:lnTo>
                        <a:pt x="628" y="1260"/>
                      </a:lnTo>
                      <a:lnTo>
                        <a:pt x="622" y="1265"/>
                      </a:lnTo>
                      <a:lnTo>
                        <a:pt x="616" y="1268"/>
                      </a:lnTo>
                      <a:lnTo>
                        <a:pt x="610" y="1272"/>
                      </a:lnTo>
                      <a:lnTo>
                        <a:pt x="603" y="1275"/>
                      </a:lnTo>
                      <a:lnTo>
                        <a:pt x="595" y="1276"/>
                      </a:lnTo>
                      <a:lnTo>
                        <a:pt x="588" y="1277"/>
                      </a:lnTo>
                      <a:lnTo>
                        <a:pt x="582" y="1277"/>
                      </a:lnTo>
                      <a:lnTo>
                        <a:pt x="577" y="1277"/>
                      </a:lnTo>
                      <a:lnTo>
                        <a:pt x="572" y="1275"/>
                      </a:lnTo>
                      <a:lnTo>
                        <a:pt x="569" y="1273"/>
                      </a:lnTo>
                      <a:lnTo>
                        <a:pt x="567" y="1269"/>
                      </a:lnTo>
                      <a:lnTo>
                        <a:pt x="1" y="40"/>
                      </a:lnTo>
                      <a:lnTo>
                        <a:pt x="0" y="37"/>
                      </a:lnTo>
                      <a:lnTo>
                        <a:pt x="0" y="32"/>
                      </a:lnTo>
                      <a:lnTo>
                        <a:pt x="1" y="28"/>
                      </a:lnTo>
                      <a:lnTo>
                        <a:pt x="4" y="23"/>
                      </a:lnTo>
                      <a:lnTo>
                        <a:pt x="9" y="19"/>
                      </a:lnTo>
                      <a:lnTo>
                        <a:pt x="13" y="14"/>
                      </a:lnTo>
                      <a:lnTo>
                        <a:pt x="19" y="10"/>
                      </a:lnTo>
                      <a:lnTo>
                        <a:pt x="26" y="6"/>
                      </a:lnTo>
                      <a:lnTo>
                        <a:pt x="31" y="4"/>
                      </a:lnTo>
                      <a:lnTo>
                        <a:pt x="38" y="2"/>
                      </a:lnTo>
                      <a:lnTo>
                        <a:pt x="45" y="0"/>
                      </a:lnTo>
                      <a:lnTo>
                        <a:pt x="52" y="0"/>
                      </a:lnTo>
                      <a:lnTo>
                        <a:pt x="56" y="2"/>
                      </a:lnTo>
                      <a:lnTo>
                        <a:pt x="62" y="4"/>
                      </a:lnTo>
                      <a:lnTo>
                        <a:pt x="65" y="6"/>
                      </a:lnTo>
                      <a:lnTo>
                        <a:pt x="68"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1" name="Freeform 547"/>
                <p:cNvSpPr>
                  <a:spLocks/>
                </p:cNvSpPr>
                <p:nvPr/>
              </p:nvSpPr>
              <p:spPr bwMode="auto">
                <a:xfrm>
                  <a:off x="3600" y="1940"/>
                  <a:ext cx="7" cy="5"/>
                </a:xfrm>
                <a:custGeom>
                  <a:avLst/>
                  <a:gdLst>
                    <a:gd name="T0" fmla="*/ 0 w 72"/>
                    <a:gd name="T1" fmla="*/ 0 h 47"/>
                    <a:gd name="T2" fmla="*/ 0 w 72"/>
                    <a:gd name="T3" fmla="*/ 0 h 47"/>
                    <a:gd name="T4" fmla="*/ 0 w 72"/>
                    <a:gd name="T5" fmla="*/ 0 h 47"/>
                    <a:gd name="T6" fmla="*/ 0 w 72"/>
                    <a:gd name="T7" fmla="*/ 0 h 47"/>
                    <a:gd name="T8" fmla="*/ 0 w 72"/>
                    <a:gd name="T9" fmla="*/ 0 h 47"/>
                    <a:gd name="T10" fmla="*/ 0 w 72"/>
                    <a:gd name="T11" fmla="*/ 0 h 47"/>
                    <a:gd name="T12" fmla="*/ 0 w 72"/>
                    <a:gd name="T13" fmla="*/ 0 h 47"/>
                    <a:gd name="T14" fmla="*/ 0 w 72"/>
                    <a:gd name="T15" fmla="*/ 0 h 47"/>
                    <a:gd name="T16" fmla="*/ 0 w 72"/>
                    <a:gd name="T17" fmla="*/ 0 h 47"/>
                    <a:gd name="T18" fmla="*/ 0 w 72"/>
                    <a:gd name="T19" fmla="*/ 0 h 47"/>
                    <a:gd name="T20" fmla="*/ 0 w 72"/>
                    <a:gd name="T21" fmla="*/ 0 h 47"/>
                    <a:gd name="T22" fmla="*/ 0 w 72"/>
                    <a:gd name="T23" fmla="*/ 0 h 47"/>
                    <a:gd name="T24" fmla="*/ 0 w 72"/>
                    <a:gd name="T25" fmla="*/ 0 h 47"/>
                    <a:gd name="T26" fmla="*/ 0 w 72"/>
                    <a:gd name="T27" fmla="*/ 0 h 47"/>
                    <a:gd name="T28" fmla="*/ 0 w 72"/>
                    <a:gd name="T29" fmla="*/ 0 h 47"/>
                    <a:gd name="T30" fmla="*/ 0 w 72"/>
                    <a:gd name="T31" fmla="*/ 0 h 47"/>
                    <a:gd name="T32" fmla="*/ 0 w 72"/>
                    <a:gd name="T33" fmla="*/ 0 h 47"/>
                    <a:gd name="T34" fmla="*/ 0 w 72"/>
                    <a:gd name="T35" fmla="*/ 0 h 47"/>
                    <a:gd name="T36" fmla="*/ 0 w 72"/>
                    <a:gd name="T37" fmla="*/ 0 h 47"/>
                    <a:gd name="T38" fmla="*/ 0 w 72"/>
                    <a:gd name="T39" fmla="*/ 0 h 47"/>
                    <a:gd name="T40" fmla="*/ 0 w 72"/>
                    <a:gd name="T41" fmla="*/ 0 h 47"/>
                    <a:gd name="T42" fmla="*/ 0 w 72"/>
                    <a:gd name="T43" fmla="*/ 0 h 47"/>
                    <a:gd name="T44" fmla="*/ 0 w 72"/>
                    <a:gd name="T45" fmla="*/ 0 h 47"/>
                    <a:gd name="T46" fmla="*/ 0 w 72"/>
                    <a:gd name="T47" fmla="*/ 0 h 47"/>
                    <a:gd name="T48" fmla="*/ 0 w 72"/>
                    <a:gd name="T49" fmla="*/ 0 h 47"/>
                    <a:gd name="T50" fmla="*/ 0 w 72"/>
                    <a:gd name="T51" fmla="*/ 0 h 47"/>
                    <a:gd name="T52" fmla="*/ 0 w 72"/>
                    <a:gd name="T53" fmla="*/ 0 h 47"/>
                    <a:gd name="T54" fmla="*/ 0 w 72"/>
                    <a:gd name="T55" fmla="*/ 0 h 47"/>
                    <a:gd name="T56" fmla="*/ 0 w 72"/>
                    <a:gd name="T57" fmla="*/ 0 h 47"/>
                    <a:gd name="T58" fmla="*/ 0 w 72"/>
                    <a:gd name="T59" fmla="*/ 0 h 47"/>
                    <a:gd name="T60" fmla="*/ 0 w 72"/>
                    <a:gd name="T61" fmla="*/ 0 h 47"/>
                    <a:gd name="T62" fmla="*/ 0 w 72"/>
                    <a:gd name="T63" fmla="*/ 0 h 47"/>
                    <a:gd name="T64" fmla="*/ 0 w 72"/>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47"/>
                    <a:gd name="T101" fmla="*/ 72 w 72"/>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47">
                      <a:moveTo>
                        <a:pt x="28" y="5"/>
                      </a:moveTo>
                      <a:lnTo>
                        <a:pt x="34" y="3"/>
                      </a:lnTo>
                      <a:lnTo>
                        <a:pt x="41" y="1"/>
                      </a:lnTo>
                      <a:lnTo>
                        <a:pt x="48" y="0"/>
                      </a:lnTo>
                      <a:lnTo>
                        <a:pt x="55" y="0"/>
                      </a:lnTo>
                      <a:lnTo>
                        <a:pt x="61" y="1"/>
                      </a:lnTo>
                      <a:lnTo>
                        <a:pt x="65" y="2"/>
                      </a:lnTo>
                      <a:lnTo>
                        <a:pt x="68" y="4"/>
                      </a:lnTo>
                      <a:lnTo>
                        <a:pt x="71" y="7"/>
                      </a:lnTo>
                      <a:lnTo>
                        <a:pt x="72" y="11"/>
                      </a:lnTo>
                      <a:lnTo>
                        <a:pt x="72" y="15"/>
                      </a:lnTo>
                      <a:lnTo>
                        <a:pt x="70" y="20"/>
                      </a:lnTo>
                      <a:lnTo>
                        <a:pt x="66" y="25"/>
                      </a:lnTo>
                      <a:lnTo>
                        <a:pt x="63" y="30"/>
                      </a:lnTo>
                      <a:lnTo>
                        <a:pt x="57" y="35"/>
                      </a:lnTo>
                      <a:lnTo>
                        <a:pt x="51" y="38"/>
                      </a:lnTo>
                      <a:lnTo>
                        <a:pt x="45" y="42"/>
                      </a:lnTo>
                      <a:lnTo>
                        <a:pt x="38" y="45"/>
                      </a:lnTo>
                      <a:lnTo>
                        <a:pt x="30" y="46"/>
                      </a:lnTo>
                      <a:lnTo>
                        <a:pt x="23" y="47"/>
                      </a:lnTo>
                      <a:lnTo>
                        <a:pt x="17" y="47"/>
                      </a:lnTo>
                      <a:lnTo>
                        <a:pt x="12" y="47"/>
                      </a:lnTo>
                      <a:lnTo>
                        <a:pt x="7" y="45"/>
                      </a:lnTo>
                      <a:lnTo>
                        <a:pt x="4" y="43"/>
                      </a:lnTo>
                      <a:lnTo>
                        <a:pt x="2" y="39"/>
                      </a:lnTo>
                      <a:lnTo>
                        <a:pt x="0" y="36"/>
                      </a:lnTo>
                      <a:lnTo>
                        <a:pt x="0" y="31"/>
                      </a:lnTo>
                      <a:lnTo>
                        <a:pt x="3" y="27"/>
                      </a:lnTo>
                      <a:lnTo>
                        <a:pt x="6" y="22"/>
                      </a:lnTo>
                      <a:lnTo>
                        <a:pt x="10" y="18"/>
                      </a:lnTo>
                      <a:lnTo>
                        <a:pt x="15" y="13"/>
                      </a:lnTo>
                      <a:lnTo>
                        <a:pt x="21" y="9"/>
                      </a:lnTo>
                      <a:lnTo>
                        <a:pt x="28" y="5"/>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42" name="Freeform 548"/>
                <p:cNvSpPr>
                  <a:spLocks/>
                </p:cNvSpPr>
                <p:nvPr/>
              </p:nvSpPr>
              <p:spPr bwMode="auto">
                <a:xfrm>
                  <a:off x="3600" y="1940"/>
                  <a:ext cx="7" cy="5"/>
                </a:xfrm>
                <a:custGeom>
                  <a:avLst/>
                  <a:gdLst>
                    <a:gd name="T0" fmla="*/ 0 w 72"/>
                    <a:gd name="T1" fmla="*/ 0 h 47"/>
                    <a:gd name="T2" fmla="*/ 0 w 72"/>
                    <a:gd name="T3" fmla="*/ 0 h 47"/>
                    <a:gd name="T4" fmla="*/ 0 w 72"/>
                    <a:gd name="T5" fmla="*/ 0 h 47"/>
                    <a:gd name="T6" fmla="*/ 0 w 72"/>
                    <a:gd name="T7" fmla="*/ 0 h 47"/>
                    <a:gd name="T8" fmla="*/ 0 w 72"/>
                    <a:gd name="T9" fmla="*/ 0 h 47"/>
                    <a:gd name="T10" fmla="*/ 0 w 72"/>
                    <a:gd name="T11" fmla="*/ 0 h 47"/>
                    <a:gd name="T12" fmla="*/ 0 w 72"/>
                    <a:gd name="T13" fmla="*/ 0 h 47"/>
                    <a:gd name="T14" fmla="*/ 0 w 72"/>
                    <a:gd name="T15" fmla="*/ 0 h 47"/>
                    <a:gd name="T16" fmla="*/ 0 w 72"/>
                    <a:gd name="T17" fmla="*/ 0 h 47"/>
                    <a:gd name="T18" fmla="*/ 0 w 72"/>
                    <a:gd name="T19" fmla="*/ 0 h 47"/>
                    <a:gd name="T20" fmla="*/ 0 w 72"/>
                    <a:gd name="T21" fmla="*/ 0 h 47"/>
                    <a:gd name="T22" fmla="*/ 0 w 72"/>
                    <a:gd name="T23" fmla="*/ 0 h 47"/>
                    <a:gd name="T24" fmla="*/ 0 w 72"/>
                    <a:gd name="T25" fmla="*/ 0 h 47"/>
                    <a:gd name="T26" fmla="*/ 0 w 72"/>
                    <a:gd name="T27" fmla="*/ 0 h 47"/>
                    <a:gd name="T28" fmla="*/ 0 w 72"/>
                    <a:gd name="T29" fmla="*/ 0 h 47"/>
                    <a:gd name="T30" fmla="*/ 0 w 72"/>
                    <a:gd name="T31" fmla="*/ 0 h 47"/>
                    <a:gd name="T32" fmla="*/ 0 w 72"/>
                    <a:gd name="T33" fmla="*/ 0 h 47"/>
                    <a:gd name="T34" fmla="*/ 0 w 72"/>
                    <a:gd name="T35" fmla="*/ 0 h 47"/>
                    <a:gd name="T36" fmla="*/ 0 w 72"/>
                    <a:gd name="T37" fmla="*/ 0 h 47"/>
                    <a:gd name="T38" fmla="*/ 0 w 72"/>
                    <a:gd name="T39" fmla="*/ 0 h 47"/>
                    <a:gd name="T40" fmla="*/ 0 w 72"/>
                    <a:gd name="T41" fmla="*/ 0 h 47"/>
                    <a:gd name="T42" fmla="*/ 0 w 72"/>
                    <a:gd name="T43" fmla="*/ 0 h 47"/>
                    <a:gd name="T44" fmla="*/ 0 w 72"/>
                    <a:gd name="T45" fmla="*/ 0 h 47"/>
                    <a:gd name="T46" fmla="*/ 0 w 72"/>
                    <a:gd name="T47" fmla="*/ 0 h 47"/>
                    <a:gd name="T48" fmla="*/ 0 w 72"/>
                    <a:gd name="T49" fmla="*/ 0 h 47"/>
                    <a:gd name="T50" fmla="*/ 0 w 72"/>
                    <a:gd name="T51" fmla="*/ 0 h 47"/>
                    <a:gd name="T52" fmla="*/ 0 w 72"/>
                    <a:gd name="T53" fmla="*/ 0 h 47"/>
                    <a:gd name="T54" fmla="*/ 0 w 72"/>
                    <a:gd name="T55" fmla="*/ 0 h 47"/>
                    <a:gd name="T56" fmla="*/ 0 w 72"/>
                    <a:gd name="T57" fmla="*/ 0 h 47"/>
                    <a:gd name="T58" fmla="*/ 0 w 72"/>
                    <a:gd name="T59" fmla="*/ 0 h 47"/>
                    <a:gd name="T60" fmla="*/ 0 w 72"/>
                    <a:gd name="T61" fmla="*/ 0 h 47"/>
                    <a:gd name="T62" fmla="*/ 0 w 72"/>
                    <a:gd name="T63" fmla="*/ 0 h 47"/>
                    <a:gd name="T64" fmla="*/ 0 w 72"/>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47"/>
                    <a:gd name="T101" fmla="*/ 72 w 72"/>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47">
                      <a:moveTo>
                        <a:pt x="28" y="5"/>
                      </a:moveTo>
                      <a:lnTo>
                        <a:pt x="34" y="3"/>
                      </a:lnTo>
                      <a:lnTo>
                        <a:pt x="41" y="1"/>
                      </a:lnTo>
                      <a:lnTo>
                        <a:pt x="48" y="0"/>
                      </a:lnTo>
                      <a:lnTo>
                        <a:pt x="55" y="0"/>
                      </a:lnTo>
                      <a:lnTo>
                        <a:pt x="61" y="1"/>
                      </a:lnTo>
                      <a:lnTo>
                        <a:pt x="65" y="2"/>
                      </a:lnTo>
                      <a:lnTo>
                        <a:pt x="68" y="4"/>
                      </a:lnTo>
                      <a:lnTo>
                        <a:pt x="71" y="7"/>
                      </a:lnTo>
                      <a:lnTo>
                        <a:pt x="72" y="11"/>
                      </a:lnTo>
                      <a:lnTo>
                        <a:pt x="72" y="15"/>
                      </a:lnTo>
                      <a:lnTo>
                        <a:pt x="70" y="20"/>
                      </a:lnTo>
                      <a:lnTo>
                        <a:pt x="66" y="25"/>
                      </a:lnTo>
                      <a:lnTo>
                        <a:pt x="63" y="30"/>
                      </a:lnTo>
                      <a:lnTo>
                        <a:pt x="57" y="35"/>
                      </a:lnTo>
                      <a:lnTo>
                        <a:pt x="51" y="38"/>
                      </a:lnTo>
                      <a:lnTo>
                        <a:pt x="45" y="42"/>
                      </a:lnTo>
                      <a:lnTo>
                        <a:pt x="38" y="45"/>
                      </a:lnTo>
                      <a:lnTo>
                        <a:pt x="30" y="46"/>
                      </a:lnTo>
                      <a:lnTo>
                        <a:pt x="23" y="47"/>
                      </a:lnTo>
                      <a:lnTo>
                        <a:pt x="17" y="47"/>
                      </a:lnTo>
                      <a:lnTo>
                        <a:pt x="12" y="47"/>
                      </a:lnTo>
                      <a:lnTo>
                        <a:pt x="7" y="45"/>
                      </a:lnTo>
                      <a:lnTo>
                        <a:pt x="4" y="43"/>
                      </a:lnTo>
                      <a:lnTo>
                        <a:pt x="2" y="39"/>
                      </a:lnTo>
                      <a:lnTo>
                        <a:pt x="0" y="36"/>
                      </a:lnTo>
                      <a:lnTo>
                        <a:pt x="0" y="31"/>
                      </a:lnTo>
                      <a:lnTo>
                        <a:pt x="3" y="27"/>
                      </a:lnTo>
                      <a:lnTo>
                        <a:pt x="6" y="22"/>
                      </a:lnTo>
                      <a:lnTo>
                        <a:pt x="10" y="18"/>
                      </a:lnTo>
                      <a:lnTo>
                        <a:pt x="15" y="13"/>
                      </a:lnTo>
                      <a:lnTo>
                        <a:pt x="21" y="9"/>
                      </a:lnTo>
                      <a:lnTo>
                        <a:pt x="28" y="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3" name="Freeform 549"/>
                <p:cNvSpPr>
                  <a:spLocks/>
                </p:cNvSpPr>
                <p:nvPr/>
              </p:nvSpPr>
              <p:spPr bwMode="auto">
                <a:xfrm>
                  <a:off x="3747" y="1809"/>
                  <a:ext cx="67" cy="108"/>
                </a:xfrm>
                <a:custGeom>
                  <a:avLst/>
                  <a:gdLst>
                    <a:gd name="T0" fmla="*/ 0 w 672"/>
                    <a:gd name="T1" fmla="*/ 0 h 993"/>
                    <a:gd name="T2" fmla="*/ 0 w 672"/>
                    <a:gd name="T3" fmla="*/ 0 h 993"/>
                    <a:gd name="T4" fmla="*/ 0 w 672"/>
                    <a:gd name="T5" fmla="*/ 0 h 993"/>
                    <a:gd name="T6" fmla="*/ 0 w 672"/>
                    <a:gd name="T7" fmla="*/ 0 h 993"/>
                    <a:gd name="T8" fmla="*/ 0 w 672"/>
                    <a:gd name="T9" fmla="*/ 0 h 993"/>
                    <a:gd name="T10" fmla="*/ 0 w 672"/>
                    <a:gd name="T11" fmla="*/ 0 h 993"/>
                    <a:gd name="T12" fmla="*/ 0 w 672"/>
                    <a:gd name="T13" fmla="*/ 0 h 993"/>
                    <a:gd name="T14" fmla="*/ 0 w 672"/>
                    <a:gd name="T15" fmla="*/ 0 h 993"/>
                    <a:gd name="T16" fmla="*/ 0 w 672"/>
                    <a:gd name="T17" fmla="*/ 0 h 993"/>
                    <a:gd name="T18" fmla="*/ 0 w 672"/>
                    <a:gd name="T19" fmla="*/ 0 h 993"/>
                    <a:gd name="T20" fmla="*/ 0 w 672"/>
                    <a:gd name="T21" fmla="*/ 0 h 993"/>
                    <a:gd name="T22" fmla="*/ 0 w 672"/>
                    <a:gd name="T23" fmla="*/ 0 h 993"/>
                    <a:gd name="T24" fmla="*/ 0 w 672"/>
                    <a:gd name="T25" fmla="*/ 0 h 993"/>
                    <a:gd name="T26" fmla="*/ 0 w 672"/>
                    <a:gd name="T27" fmla="*/ 0 h 993"/>
                    <a:gd name="T28" fmla="*/ 0 w 672"/>
                    <a:gd name="T29" fmla="*/ 0 h 993"/>
                    <a:gd name="T30" fmla="*/ 0 w 672"/>
                    <a:gd name="T31" fmla="*/ 0 h 993"/>
                    <a:gd name="T32" fmla="*/ 0 w 672"/>
                    <a:gd name="T33" fmla="*/ 0 h 993"/>
                    <a:gd name="T34" fmla="*/ 0 w 672"/>
                    <a:gd name="T35" fmla="*/ 0 h 993"/>
                    <a:gd name="T36" fmla="*/ 0 w 672"/>
                    <a:gd name="T37" fmla="*/ 0 h 993"/>
                    <a:gd name="T38" fmla="*/ 0 w 672"/>
                    <a:gd name="T39" fmla="*/ 0 h 993"/>
                    <a:gd name="T40" fmla="*/ 0 w 672"/>
                    <a:gd name="T41" fmla="*/ 0 h 993"/>
                    <a:gd name="T42" fmla="*/ 0 w 672"/>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2"/>
                    <a:gd name="T67" fmla="*/ 0 h 993"/>
                    <a:gd name="T68" fmla="*/ 672 w 672"/>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2" h="993">
                      <a:moveTo>
                        <a:pt x="607" y="983"/>
                      </a:moveTo>
                      <a:lnTo>
                        <a:pt x="0" y="42"/>
                      </a:lnTo>
                      <a:lnTo>
                        <a:pt x="64" y="0"/>
                      </a:lnTo>
                      <a:lnTo>
                        <a:pt x="670" y="944"/>
                      </a:lnTo>
                      <a:lnTo>
                        <a:pt x="672" y="948"/>
                      </a:lnTo>
                      <a:lnTo>
                        <a:pt x="672" y="954"/>
                      </a:lnTo>
                      <a:lnTo>
                        <a:pt x="672" y="959"/>
                      </a:lnTo>
                      <a:lnTo>
                        <a:pt x="671" y="965"/>
                      </a:lnTo>
                      <a:lnTo>
                        <a:pt x="668" y="971"/>
                      </a:lnTo>
                      <a:lnTo>
                        <a:pt x="664" y="976"/>
                      </a:lnTo>
                      <a:lnTo>
                        <a:pt x="658" y="981"/>
                      </a:lnTo>
                      <a:lnTo>
                        <a:pt x="653" y="986"/>
                      </a:lnTo>
                      <a:lnTo>
                        <a:pt x="647" y="989"/>
                      </a:lnTo>
                      <a:lnTo>
                        <a:pt x="640" y="991"/>
                      </a:lnTo>
                      <a:lnTo>
                        <a:pt x="633" y="993"/>
                      </a:lnTo>
                      <a:lnTo>
                        <a:pt x="627" y="993"/>
                      </a:lnTo>
                      <a:lnTo>
                        <a:pt x="621" y="992"/>
                      </a:lnTo>
                      <a:lnTo>
                        <a:pt x="615" y="990"/>
                      </a:lnTo>
                      <a:lnTo>
                        <a:pt x="611" y="987"/>
                      </a:lnTo>
                      <a:lnTo>
                        <a:pt x="607" y="98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44" name="Freeform 550"/>
                <p:cNvSpPr>
                  <a:spLocks/>
                </p:cNvSpPr>
                <p:nvPr/>
              </p:nvSpPr>
              <p:spPr bwMode="auto">
                <a:xfrm>
                  <a:off x="3747" y="1809"/>
                  <a:ext cx="67" cy="108"/>
                </a:xfrm>
                <a:custGeom>
                  <a:avLst/>
                  <a:gdLst>
                    <a:gd name="T0" fmla="*/ 0 w 672"/>
                    <a:gd name="T1" fmla="*/ 0 h 993"/>
                    <a:gd name="T2" fmla="*/ 0 w 672"/>
                    <a:gd name="T3" fmla="*/ 0 h 993"/>
                    <a:gd name="T4" fmla="*/ 0 w 672"/>
                    <a:gd name="T5" fmla="*/ 0 h 993"/>
                    <a:gd name="T6" fmla="*/ 0 w 672"/>
                    <a:gd name="T7" fmla="*/ 0 h 993"/>
                    <a:gd name="T8" fmla="*/ 0 w 672"/>
                    <a:gd name="T9" fmla="*/ 0 h 993"/>
                    <a:gd name="T10" fmla="*/ 0 w 672"/>
                    <a:gd name="T11" fmla="*/ 0 h 993"/>
                    <a:gd name="T12" fmla="*/ 0 w 672"/>
                    <a:gd name="T13" fmla="*/ 0 h 993"/>
                    <a:gd name="T14" fmla="*/ 0 w 672"/>
                    <a:gd name="T15" fmla="*/ 0 h 993"/>
                    <a:gd name="T16" fmla="*/ 0 w 672"/>
                    <a:gd name="T17" fmla="*/ 0 h 993"/>
                    <a:gd name="T18" fmla="*/ 0 w 672"/>
                    <a:gd name="T19" fmla="*/ 0 h 993"/>
                    <a:gd name="T20" fmla="*/ 0 w 672"/>
                    <a:gd name="T21" fmla="*/ 0 h 993"/>
                    <a:gd name="T22" fmla="*/ 0 w 672"/>
                    <a:gd name="T23" fmla="*/ 0 h 993"/>
                    <a:gd name="T24" fmla="*/ 0 w 672"/>
                    <a:gd name="T25" fmla="*/ 0 h 993"/>
                    <a:gd name="T26" fmla="*/ 0 w 672"/>
                    <a:gd name="T27" fmla="*/ 0 h 993"/>
                    <a:gd name="T28" fmla="*/ 0 w 672"/>
                    <a:gd name="T29" fmla="*/ 0 h 993"/>
                    <a:gd name="T30" fmla="*/ 0 w 672"/>
                    <a:gd name="T31" fmla="*/ 0 h 993"/>
                    <a:gd name="T32" fmla="*/ 0 w 672"/>
                    <a:gd name="T33" fmla="*/ 0 h 993"/>
                    <a:gd name="T34" fmla="*/ 0 w 672"/>
                    <a:gd name="T35" fmla="*/ 0 h 993"/>
                    <a:gd name="T36" fmla="*/ 0 w 672"/>
                    <a:gd name="T37" fmla="*/ 0 h 993"/>
                    <a:gd name="T38" fmla="*/ 0 w 672"/>
                    <a:gd name="T39" fmla="*/ 0 h 993"/>
                    <a:gd name="T40" fmla="*/ 0 w 672"/>
                    <a:gd name="T41" fmla="*/ 0 h 993"/>
                    <a:gd name="T42" fmla="*/ 0 w 672"/>
                    <a:gd name="T43" fmla="*/ 0 h 9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2"/>
                    <a:gd name="T67" fmla="*/ 0 h 993"/>
                    <a:gd name="T68" fmla="*/ 672 w 672"/>
                    <a:gd name="T69" fmla="*/ 993 h 9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2" h="993">
                      <a:moveTo>
                        <a:pt x="607" y="983"/>
                      </a:moveTo>
                      <a:lnTo>
                        <a:pt x="0" y="42"/>
                      </a:lnTo>
                      <a:lnTo>
                        <a:pt x="64" y="0"/>
                      </a:lnTo>
                      <a:lnTo>
                        <a:pt x="670" y="944"/>
                      </a:lnTo>
                      <a:lnTo>
                        <a:pt x="672" y="948"/>
                      </a:lnTo>
                      <a:lnTo>
                        <a:pt x="672" y="954"/>
                      </a:lnTo>
                      <a:lnTo>
                        <a:pt x="672" y="959"/>
                      </a:lnTo>
                      <a:lnTo>
                        <a:pt x="671" y="965"/>
                      </a:lnTo>
                      <a:lnTo>
                        <a:pt x="668" y="971"/>
                      </a:lnTo>
                      <a:lnTo>
                        <a:pt x="664" y="976"/>
                      </a:lnTo>
                      <a:lnTo>
                        <a:pt x="658" y="981"/>
                      </a:lnTo>
                      <a:lnTo>
                        <a:pt x="653" y="986"/>
                      </a:lnTo>
                      <a:lnTo>
                        <a:pt x="647" y="989"/>
                      </a:lnTo>
                      <a:lnTo>
                        <a:pt x="640" y="991"/>
                      </a:lnTo>
                      <a:lnTo>
                        <a:pt x="633" y="993"/>
                      </a:lnTo>
                      <a:lnTo>
                        <a:pt x="627" y="993"/>
                      </a:lnTo>
                      <a:lnTo>
                        <a:pt x="621" y="992"/>
                      </a:lnTo>
                      <a:lnTo>
                        <a:pt x="615" y="990"/>
                      </a:lnTo>
                      <a:lnTo>
                        <a:pt x="611" y="987"/>
                      </a:lnTo>
                      <a:lnTo>
                        <a:pt x="607" y="98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5" name="Freeform 551"/>
                <p:cNvSpPr>
                  <a:spLocks/>
                </p:cNvSpPr>
                <p:nvPr/>
              </p:nvSpPr>
              <p:spPr bwMode="auto">
                <a:xfrm>
                  <a:off x="4071" y="1328"/>
                  <a:ext cx="83" cy="124"/>
                </a:xfrm>
                <a:custGeom>
                  <a:avLst/>
                  <a:gdLst>
                    <a:gd name="T0" fmla="*/ 0 w 824"/>
                    <a:gd name="T1" fmla="*/ 0 h 1135"/>
                    <a:gd name="T2" fmla="*/ 0 w 824"/>
                    <a:gd name="T3" fmla="*/ 0 h 1135"/>
                    <a:gd name="T4" fmla="*/ 0 w 824"/>
                    <a:gd name="T5" fmla="*/ 0 h 1135"/>
                    <a:gd name="T6" fmla="*/ 0 w 824"/>
                    <a:gd name="T7" fmla="*/ 0 h 1135"/>
                    <a:gd name="T8" fmla="*/ 0 w 824"/>
                    <a:gd name="T9" fmla="*/ 0 h 1135"/>
                    <a:gd name="T10" fmla="*/ 0 w 824"/>
                    <a:gd name="T11" fmla="*/ 0 h 1135"/>
                    <a:gd name="T12" fmla="*/ 0 w 824"/>
                    <a:gd name="T13" fmla="*/ 0 h 1135"/>
                    <a:gd name="T14" fmla="*/ 0 w 824"/>
                    <a:gd name="T15" fmla="*/ 0 h 1135"/>
                    <a:gd name="T16" fmla="*/ 0 w 824"/>
                    <a:gd name="T17" fmla="*/ 0 h 1135"/>
                    <a:gd name="T18" fmla="*/ 0 w 824"/>
                    <a:gd name="T19" fmla="*/ 0 h 1135"/>
                    <a:gd name="T20" fmla="*/ 0 w 824"/>
                    <a:gd name="T21" fmla="*/ 0 h 1135"/>
                    <a:gd name="T22" fmla="*/ 0 w 824"/>
                    <a:gd name="T23" fmla="*/ 0 h 1135"/>
                    <a:gd name="T24" fmla="*/ 0 w 824"/>
                    <a:gd name="T25" fmla="*/ 0 h 1135"/>
                    <a:gd name="T26" fmla="*/ 0 w 824"/>
                    <a:gd name="T27" fmla="*/ 0 h 1135"/>
                    <a:gd name="T28" fmla="*/ 0 w 824"/>
                    <a:gd name="T29" fmla="*/ 0 h 1135"/>
                    <a:gd name="T30" fmla="*/ 0 w 824"/>
                    <a:gd name="T31" fmla="*/ 0 h 1135"/>
                    <a:gd name="T32" fmla="*/ 0 w 824"/>
                    <a:gd name="T33" fmla="*/ 0 h 1135"/>
                    <a:gd name="T34" fmla="*/ 0 w 824"/>
                    <a:gd name="T35" fmla="*/ 0 h 1135"/>
                    <a:gd name="T36" fmla="*/ 0 w 824"/>
                    <a:gd name="T37" fmla="*/ 0 h 1135"/>
                    <a:gd name="T38" fmla="*/ 0 w 824"/>
                    <a:gd name="T39" fmla="*/ 0 h 1135"/>
                    <a:gd name="T40" fmla="*/ 0 w 824"/>
                    <a:gd name="T41" fmla="*/ 0 h 1135"/>
                    <a:gd name="T42" fmla="*/ 0 w 824"/>
                    <a:gd name="T43" fmla="*/ 0 h 1135"/>
                    <a:gd name="T44" fmla="*/ 0 w 824"/>
                    <a:gd name="T45" fmla="*/ 0 h 1135"/>
                    <a:gd name="T46" fmla="*/ 0 w 824"/>
                    <a:gd name="T47" fmla="*/ 0 h 1135"/>
                    <a:gd name="T48" fmla="*/ 0 w 824"/>
                    <a:gd name="T49" fmla="*/ 0 h 1135"/>
                    <a:gd name="T50" fmla="*/ 0 w 824"/>
                    <a:gd name="T51" fmla="*/ 0 h 1135"/>
                    <a:gd name="T52" fmla="*/ 0 w 824"/>
                    <a:gd name="T53" fmla="*/ 0 h 1135"/>
                    <a:gd name="T54" fmla="*/ 0 w 824"/>
                    <a:gd name="T55" fmla="*/ 0 h 1135"/>
                    <a:gd name="T56" fmla="*/ 0 w 824"/>
                    <a:gd name="T57" fmla="*/ 0 h 1135"/>
                    <a:gd name="T58" fmla="*/ 0 w 824"/>
                    <a:gd name="T59" fmla="*/ 0 h 1135"/>
                    <a:gd name="T60" fmla="*/ 0 w 824"/>
                    <a:gd name="T61" fmla="*/ 0 h 1135"/>
                    <a:gd name="T62" fmla="*/ 0 w 824"/>
                    <a:gd name="T63" fmla="*/ 0 h 1135"/>
                    <a:gd name="T64" fmla="*/ 0 w 824"/>
                    <a:gd name="T65" fmla="*/ 0 h 1135"/>
                    <a:gd name="T66" fmla="*/ 0 w 824"/>
                    <a:gd name="T67" fmla="*/ 0 h 1135"/>
                    <a:gd name="T68" fmla="*/ 0 w 824"/>
                    <a:gd name="T69" fmla="*/ 0 h 1135"/>
                    <a:gd name="T70" fmla="*/ 0 w 824"/>
                    <a:gd name="T71" fmla="*/ 0 h 1135"/>
                    <a:gd name="T72" fmla="*/ 0 w 824"/>
                    <a:gd name="T73" fmla="*/ 0 h 1135"/>
                    <a:gd name="T74" fmla="*/ 0 w 824"/>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4"/>
                    <a:gd name="T115" fmla="*/ 0 h 1135"/>
                    <a:gd name="T116" fmla="*/ 824 w 824"/>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4" h="1135">
                      <a:moveTo>
                        <a:pt x="64" y="7"/>
                      </a:moveTo>
                      <a:lnTo>
                        <a:pt x="821" y="1085"/>
                      </a:lnTo>
                      <a:lnTo>
                        <a:pt x="824" y="1089"/>
                      </a:lnTo>
                      <a:lnTo>
                        <a:pt x="824" y="1093"/>
                      </a:lnTo>
                      <a:lnTo>
                        <a:pt x="822" y="1099"/>
                      </a:lnTo>
                      <a:lnTo>
                        <a:pt x="821" y="1105"/>
                      </a:lnTo>
                      <a:lnTo>
                        <a:pt x="818" y="1109"/>
                      </a:lnTo>
                      <a:lnTo>
                        <a:pt x="813" y="1115"/>
                      </a:lnTo>
                      <a:lnTo>
                        <a:pt x="808" y="1121"/>
                      </a:lnTo>
                      <a:lnTo>
                        <a:pt x="802" y="1125"/>
                      </a:lnTo>
                      <a:lnTo>
                        <a:pt x="795" y="1128"/>
                      </a:lnTo>
                      <a:lnTo>
                        <a:pt x="790" y="1132"/>
                      </a:lnTo>
                      <a:lnTo>
                        <a:pt x="783" y="1134"/>
                      </a:lnTo>
                      <a:lnTo>
                        <a:pt x="776" y="1135"/>
                      </a:lnTo>
                      <a:lnTo>
                        <a:pt x="770" y="1135"/>
                      </a:lnTo>
                      <a:lnTo>
                        <a:pt x="766" y="1134"/>
                      </a:lnTo>
                      <a:lnTo>
                        <a:pt x="761" y="1132"/>
                      </a:lnTo>
                      <a:lnTo>
                        <a:pt x="758" y="1130"/>
                      </a:lnTo>
                      <a:lnTo>
                        <a:pt x="4" y="50"/>
                      </a:lnTo>
                      <a:lnTo>
                        <a:pt x="1" y="46"/>
                      </a:lnTo>
                      <a:lnTo>
                        <a:pt x="0" y="41"/>
                      </a:lnTo>
                      <a:lnTo>
                        <a:pt x="1" y="37"/>
                      </a:lnTo>
                      <a:lnTo>
                        <a:pt x="4" y="31"/>
                      </a:lnTo>
                      <a:lnTo>
                        <a:pt x="6" y="25"/>
                      </a:lnTo>
                      <a:lnTo>
                        <a:pt x="11" y="20"/>
                      </a:lnTo>
                      <a:lnTo>
                        <a:pt x="15" y="15"/>
                      </a:lnTo>
                      <a:lnTo>
                        <a:pt x="21" y="11"/>
                      </a:lnTo>
                      <a:lnTo>
                        <a:pt x="28" y="6"/>
                      </a:lnTo>
                      <a:lnTo>
                        <a:pt x="33" y="4"/>
                      </a:lnTo>
                      <a:lnTo>
                        <a:pt x="40" y="1"/>
                      </a:lnTo>
                      <a:lnTo>
                        <a:pt x="46" y="0"/>
                      </a:lnTo>
                      <a:lnTo>
                        <a:pt x="51" y="0"/>
                      </a:lnTo>
                      <a:lnTo>
                        <a:pt x="57" y="1"/>
                      </a:lnTo>
                      <a:lnTo>
                        <a:pt x="60" y="4"/>
                      </a:lnTo>
                      <a:lnTo>
                        <a:pt x="64" y="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46" name="Freeform 552"/>
                <p:cNvSpPr>
                  <a:spLocks/>
                </p:cNvSpPr>
                <p:nvPr/>
              </p:nvSpPr>
              <p:spPr bwMode="auto">
                <a:xfrm>
                  <a:off x="4071" y="1328"/>
                  <a:ext cx="83" cy="124"/>
                </a:xfrm>
                <a:custGeom>
                  <a:avLst/>
                  <a:gdLst>
                    <a:gd name="T0" fmla="*/ 0 w 824"/>
                    <a:gd name="T1" fmla="*/ 0 h 1135"/>
                    <a:gd name="T2" fmla="*/ 0 w 824"/>
                    <a:gd name="T3" fmla="*/ 0 h 1135"/>
                    <a:gd name="T4" fmla="*/ 0 w 824"/>
                    <a:gd name="T5" fmla="*/ 0 h 1135"/>
                    <a:gd name="T6" fmla="*/ 0 w 824"/>
                    <a:gd name="T7" fmla="*/ 0 h 1135"/>
                    <a:gd name="T8" fmla="*/ 0 w 824"/>
                    <a:gd name="T9" fmla="*/ 0 h 1135"/>
                    <a:gd name="T10" fmla="*/ 0 w 824"/>
                    <a:gd name="T11" fmla="*/ 0 h 1135"/>
                    <a:gd name="T12" fmla="*/ 0 w 824"/>
                    <a:gd name="T13" fmla="*/ 0 h 1135"/>
                    <a:gd name="T14" fmla="*/ 0 w 824"/>
                    <a:gd name="T15" fmla="*/ 0 h 1135"/>
                    <a:gd name="T16" fmla="*/ 0 w 824"/>
                    <a:gd name="T17" fmla="*/ 0 h 1135"/>
                    <a:gd name="T18" fmla="*/ 0 w 824"/>
                    <a:gd name="T19" fmla="*/ 0 h 1135"/>
                    <a:gd name="T20" fmla="*/ 0 w 824"/>
                    <a:gd name="T21" fmla="*/ 0 h 1135"/>
                    <a:gd name="T22" fmla="*/ 0 w 824"/>
                    <a:gd name="T23" fmla="*/ 0 h 1135"/>
                    <a:gd name="T24" fmla="*/ 0 w 824"/>
                    <a:gd name="T25" fmla="*/ 0 h 1135"/>
                    <a:gd name="T26" fmla="*/ 0 w 824"/>
                    <a:gd name="T27" fmla="*/ 0 h 1135"/>
                    <a:gd name="T28" fmla="*/ 0 w 824"/>
                    <a:gd name="T29" fmla="*/ 0 h 1135"/>
                    <a:gd name="T30" fmla="*/ 0 w 824"/>
                    <a:gd name="T31" fmla="*/ 0 h 1135"/>
                    <a:gd name="T32" fmla="*/ 0 w 824"/>
                    <a:gd name="T33" fmla="*/ 0 h 1135"/>
                    <a:gd name="T34" fmla="*/ 0 w 824"/>
                    <a:gd name="T35" fmla="*/ 0 h 1135"/>
                    <a:gd name="T36" fmla="*/ 0 w 824"/>
                    <a:gd name="T37" fmla="*/ 0 h 1135"/>
                    <a:gd name="T38" fmla="*/ 0 w 824"/>
                    <a:gd name="T39" fmla="*/ 0 h 1135"/>
                    <a:gd name="T40" fmla="*/ 0 w 824"/>
                    <a:gd name="T41" fmla="*/ 0 h 1135"/>
                    <a:gd name="T42" fmla="*/ 0 w 824"/>
                    <a:gd name="T43" fmla="*/ 0 h 1135"/>
                    <a:gd name="T44" fmla="*/ 0 w 824"/>
                    <a:gd name="T45" fmla="*/ 0 h 1135"/>
                    <a:gd name="T46" fmla="*/ 0 w 824"/>
                    <a:gd name="T47" fmla="*/ 0 h 1135"/>
                    <a:gd name="T48" fmla="*/ 0 w 824"/>
                    <a:gd name="T49" fmla="*/ 0 h 1135"/>
                    <a:gd name="T50" fmla="*/ 0 w 824"/>
                    <a:gd name="T51" fmla="*/ 0 h 1135"/>
                    <a:gd name="T52" fmla="*/ 0 w 824"/>
                    <a:gd name="T53" fmla="*/ 0 h 1135"/>
                    <a:gd name="T54" fmla="*/ 0 w 824"/>
                    <a:gd name="T55" fmla="*/ 0 h 1135"/>
                    <a:gd name="T56" fmla="*/ 0 w 824"/>
                    <a:gd name="T57" fmla="*/ 0 h 1135"/>
                    <a:gd name="T58" fmla="*/ 0 w 824"/>
                    <a:gd name="T59" fmla="*/ 0 h 1135"/>
                    <a:gd name="T60" fmla="*/ 0 w 824"/>
                    <a:gd name="T61" fmla="*/ 0 h 1135"/>
                    <a:gd name="T62" fmla="*/ 0 w 824"/>
                    <a:gd name="T63" fmla="*/ 0 h 1135"/>
                    <a:gd name="T64" fmla="*/ 0 w 824"/>
                    <a:gd name="T65" fmla="*/ 0 h 1135"/>
                    <a:gd name="T66" fmla="*/ 0 w 824"/>
                    <a:gd name="T67" fmla="*/ 0 h 1135"/>
                    <a:gd name="T68" fmla="*/ 0 w 824"/>
                    <a:gd name="T69" fmla="*/ 0 h 1135"/>
                    <a:gd name="T70" fmla="*/ 0 w 824"/>
                    <a:gd name="T71" fmla="*/ 0 h 1135"/>
                    <a:gd name="T72" fmla="*/ 0 w 824"/>
                    <a:gd name="T73" fmla="*/ 0 h 1135"/>
                    <a:gd name="T74" fmla="*/ 0 w 824"/>
                    <a:gd name="T75" fmla="*/ 0 h 11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4"/>
                    <a:gd name="T115" fmla="*/ 0 h 1135"/>
                    <a:gd name="T116" fmla="*/ 824 w 824"/>
                    <a:gd name="T117" fmla="*/ 1135 h 11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4" h="1135">
                      <a:moveTo>
                        <a:pt x="64" y="7"/>
                      </a:moveTo>
                      <a:lnTo>
                        <a:pt x="821" y="1085"/>
                      </a:lnTo>
                      <a:lnTo>
                        <a:pt x="824" y="1089"/>
                      </a:lnTo>
                      <a:lnTo>
                        <a:pt x="824" y="1093"/>
                      </a:lnTo>
                      <a:lnTo>
                        <a:pt x="822" y="1099"/>
                      </a:lnTo>
                      <a:lnTo>
                        <a:pt x="821" y="1105"/>
                      </a:lnTo>
                      <a:lnTo>
                        <a:pt x="818" y="1109"/>
                      </a:lnTo>
                      <a:lnTo>
                        <a:pt x="813" y="1115"/>
                      </a:lnTo>
                      <a:lnTo>
                        <a:pt x="808" y="1121"/>
                      </a:lnTo>
                      <a:lnTo>
                        <a:pt x="802" y="1125"/>
                      </a:lnTo>
                      <a:lnTo>
                        <a:pt x="795" y="1128"/>
                      </a:lnTo>
                      <a:lnTo>
                        <a:pt x="790" y="1132"/>
                      </a:lnTo>
                      <a:lnTo>
                        <a:pt x="783" y="1134"/>
                      </a:lnTo>
                      <a:lnTo>
                        <a:pt x="776" y="1135"/>
                      </a:lnTo>
                      <a:lnTo>
                        <a:pt x="770" y="1135"/>
                      </a:lnTo>
                      <a:lnTo>
                        <a:pt x="766" y="1134"/>
                      </a:lnTo>
                      <a:lnTo>
                        <a:pt x="761" y="1132"/>
                      </a:lnTo>
                      <a:lnTo>
                        <a:pt x="758" y="1130"/>
                      </a:lnTo>
                      <a:lnTo>
                        <a:pt x="4" y="50"/>
                      </a:lnTo>
                      <a:lnTo>
                        <a:pt x="1" y="46"/>
                      </a:lnTo>
                      <a:lnTo>
                        <a:pt x="0" y="41"/>
                      </a:lnTo>
                      <a:lnTo>
                        <a:pt x="1" y="37"/>
                      </a:lnTo>
                      <a:lnTo>
                        <a:pt x="4" y="31"/>
                      </a:lnTo>
                      <a:lnTo>
                        <a:pt x="6" y="25"/>
                      </a:lnTo>
                      <a:lnTo>
                        <a:pt x="11" y="20"/>
                      </a:lnTo>
                      <a:lnTo>
                        <a:pt x="15" y="15"/>
                      </a:lnTo>
                      <a:lnTo>
                        <a:pt x="21" y="11"/>
                      </a:lnTo>
                      <a:lnTo>
                        <a:pt x="28" y="6"/>
                      </a:lnTo>
                      <a:lnTo>
                        <a:pt x="33" y="4"/>
                      </a:lnTo>
                      <a:lnTo>
                        <a:pt x="40" y="1"/>
                      </a:lnTo>
                      <a:lnTo>
                        <a:pt x="46" y="0"/>
                      </a:lnTo>
                      <a:lnTo>
                        <a:pt x="51" y="0"/>
                      </a:lnTo>
                      <a:lnTo>
                        <a:pt x="57" y="1"/>
                      </a:lnTo>
                      <a:lnTo>
                        <a:pt x="60" y="4"/>
                      </a:lnTo>
                      <a:lnTo>
                        <a:pt x="64"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47" name="Freeform 553"/>
                <p:cNvSpPr>
                  <a:spLocks/>
                </p:cNvSpPr>
                <p:nvPr/>
              </p:nvSpPr>
              <p:spPr bwMode="auto">
                <a:xfrm>
                  <a:off x="4147" y="1446"/>
                  <a:ext cx="7" cy="6"/>
                </a:xfrm>
                <a:custGeom>
                  <a:avLst/>
                  <a:gdLst>
                    <a:gd name="T0" fmla="*/ 0 w 68"/>
                    <a:gd name="T1" fmla="*/ 0 h 56"/>
                    <a:gd name="T2" fmla="*/ 0 w 68"/>
                    <a:gd name="T3" fmla="*/ 0 h 56"/>
                    <a:gd name="T4" fmla="*/ 0 w 68"/>
                    <a:gd name="T5" fmla="*/ 0 h 56"/>
                    <a:gd name="T6" fmla="*/ 0 w 68"/>
                    <a:gd name="T7" fmla="*/ 0 h 56"/>
                    <a:gd name="T8" fmla="*/ 0 w 68"/>
                    <a:gd name="T9" fmla="*/ 0 h 56"/>
                    <a:gd name="T10" fmla="*/ 0 w 68"/>
                    <a:gd name="T11" fmla="*/ 0 h 56"/>
                    <a:gd name="T12" fmla="*/ 0 w 68"/>
                    <a:gd name="T13" fmla="*/ 0 h 56"/>
                    <a:gd name="T14" fmla="*/ 0 w 68"/>
                    <a:gd name="T15" fmla="*/ 0 h 56"/>
                    <a:gd name="T16" fmla="*/ 0 w 68"/>
                    <a:gd name="T17" fmla="*/ 0 h 56"/>
                    <a:gd name="T18" fmla="*/ 0 w 68"/>
                    <a:gd name="T19" fmla="*/ 0 h 56"/>
                    <a:gd name="T20" fmla="*/ 0 w 68"/>
                    <a:gd name="T21" fmla="*/ 0 h 56"/>
                    <a:gd name="T22" fmla="*/ 0 w 68"/>
                    <a:gd name="T23" fmla="*/ 0 h 56"/>
                    <a:gd name="T24" fmla="*/ 0 w 68"/>
                    <a:gd name="T25" fmla="*/ 0 h 56"/>
                    <a:gd name="T26" fmla="*/ 0 w 68"/>
                    <a:gd name="T27" fmla="*/ 0 h 56"/>
                    <a:gd name="T28" fmla="*/ 0 w 68"/>
                    <a:gd name="T29" fmla="*/ 0 h 56"/>
                    <a:gd name="T30" fmla="*/ 0 w 68"/>
                    <a:gd name="T31" fmla="*/ 0 h 56"/>
                    <a:gd name="T32" fmla="*/ 0 w 68"/>
                    <a:gd name="T33" fmla="*/ 0 h 56"/>
                    <a:gd name="T34" fmla="*/ 0 w 68"/>
                    <a:gd name="T35" fmla="*/ 0 h 56"/>
                    <a:gd name="T36" fmla="*/ 0 w 68"/>
                    <a:gd name="T37" fmla="*/ 0 h 56"/>
                    <a:gd name="T38" fmla="*/ 0 w 68"/>
                    <a:gd name="T39" fmla="*/ 0 h 56"/>
                    <a:gd name="T40" fmla="*/ 0 w 68"/>
                    <a:gd name="T41" fmla="*/ 0 h 56"/>
                    <a:gd name="T42" fmla="*/ 0 w 68"/>
                    <a:gd name="T43" fmla="*/ 0 h 56"/>
                    <a:gd name="T44" fmla="*/ 0 w 68"/>
                    <a:gd name="T45" fmla="*/ 0 h 56"/>
                    <a:gd name="T46" fmla="*/ 0 w 68"/>
                    <a:gd name="T47" fmla="*/ 0 h 56"/>
                    <a:gd name="T48" fmla="*/ 0 w 68"/>
                    <a:gd name="T49" fmla="*/ 0 h 56"/>
                    <a:gd name="T50" fmla="*/ 0 w 68"/>
                    <a:gd name="T51" fmla="*/ 0 h 56"/>
                    <a:gd name="T52" fmla="*/ 0 w 68"/>
                    <a:gd name="T53" fmla="*/ 0 h 56"/>
                    <a:gd name="T54" fmla="*/ 0 w 68"/>
                    <a:gd name="T55" fmla="*/ 0 h 56"/>
                    <a:gd name="T56" fmla="*/ 0 w 68"/>
                    <a:gd name="T57" fmla="*/ 0 h 56"/>
                    <a:gd name="T58" fmla="*/ 0 w 68"/>
                    <a:gd name="T59" fmla="*/ 0 h 56"/>
                    <a:gd name="T60" fmla="*/ 0 w 68"/>
                    <a:gd name="T61" fmla="*/ 0 h 56"/>
                    <a:gd name="T62" fmla="*/ 0 w 68"/>
                    <a:gd name="T63" fmla="*/ 0 h 56"/>
                    <a:gd name="T64" fmla="*/ 0 w 68"/>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6"/>
                    <a:gd name="T101" fmla="*/ 68 w 68"/>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6">
                      <a:moveTo>
                        <a:pt x="21" y="11"/>
                      </a:moveTo>
                      <a:lnTo>
                        <a:pt x="28" y="6"/>
                      </a:lnTo>
                      <a:lnTo>
                        <a:pt x="35" y="3"/>
                      </a:lnTo>
                      <a:lnTo>
                        <a:pt x="41" y="2"/>
                      </a:lnTo>
                      <a:lnTo>
                        <a:pt x="47" y="1"/>
                      </a:lnTo>
                      <a:lnTo>
                        <a:pt x="53" y="0"/>
                      </a:lnTo>
                      <a:lnTo>
                        <a:pt x="58" y="1"/>
                      </a:lnTo>
                      <a:lnTo>
                        <a:pt x="62" y="3"/>
                      </a:lnTo>
                      <a:lnTo>
                        <a:pt x="65" y="6"/>
                      </a:lnTo>
                      <a:lnTo>
                        <a:pt x="68" y="10"/>
                      </a:lnTo>
                      <a:lnTo>
                        <a:pt x="68" y="14"/>
                      </a:lnTo>
                      <a:lnTo>
                        <a:pt x="66" y="20"/>
                      </a:lnTo>
                      <a:lnTo>
                        <a:pt x="65" y="26"/>
                      </a:lnTo>
                      <a:lnTo>
                        <a:pt x="62" y="30"/>
                      </a:lnTo>
                      <a:lnTo>
                        <a:pt x="57" y="36"/>
                      </a:lnTo>
                      <a:lnTo>
                        <a:pt x="52" y="42"/>
                      </a:lnTo>
                      <a:lnTo>
                        <a:pt x="46" y="46"/>
                      </a:lnTo>
                      <a:lnTo>
                        <a:pt x="39" y="49"/>
                      </a:lnTo>
                      <a:lnTo>
                        <a:pt x="34" y="53"/>
                      </a:lnTo>
                      <a:lnTo>
                        <a:pt x="27" y="55"/>
                      </a:lnTo>
                      <a:lnTo>
                        <a:pt x="20" y="56"/>
                      </a:lnTo>
                      <a:lnTo>
                        <a:pt x="14" y="56"/>
                      </a:lnTo>
                      <a:lnTo>
                        <a:pt x="10" y="55"/>
                      </a:lnTo>
                      <a:lnTo>
                        <a:pt x="5" y="53"/>
                      </a:lnTo>
                      <a:lnTo>
                        <a:pt x="2" y="51"/>
                      </a:lnTo>
                      <a:lnTo>
                        <a:pt x="1" y="46"/>
                      </a:lnTo>
                      <a:lnTo>
                        <a:pt x="0" y="42"/>
                      </a:lnTo>
                      <a:lnTo>
                        <a:pt x="1" y="37"/>
                      </a:lnTo>
                      <a:lnTo>
                        <a:pt x="3" y="31"/>
                      </a:lnTo>
                      <a:lnTo>
                        <a:pt x="6" y="26"/>
                      </a:lnTo>
                      <a:lnTo>
                        <a:pt x="10" y="20"/>
                      </a:lnTo>
                      <a:lnTo>
                        <a:pt x="15" y="15"/>
                      </a:lnTo>
                      <a:lnTo>
                        <a:pt x="21" y="1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48" name="Freeform 554"/>
                <p:cNvSpPr>
                  <a:spLocks/>
                </p:cNvSpPr>
                <p:nvPr/>
              </p:nvSpPr>
              <p:spPr bwMode="auto">
                <a:xfrm>
                  <a:off x="4147" y="1446"/>
                  <a:ext cx="7" cy="6"/>
                </a:xfrm>
                <a:custGeom>
                  <a:avLst/>
                  <a:gdLst>
                    <a:gd name="T0" fmla="*/ 0 w 68"/>
                    <a:gd name="T1" fmla="*/ 0 h 56"/>
                    <a:gd name="T2" fmla="*/ 0 w 68"/>
                    <a:gd name="T3" fmla="*/ 0 h 56"/>
                    <a:gd name="T4" fmla="*/ 0 w 68"/>
                    <a:gd name="T5" fmla="*/ 0 h 56"/>
                    <a:gd name="T6" fmla="*/ 0 w 68"/>
                    <a:gd name="T7" fmla="*/ 0 h 56"/>
                    <a:gd name="T8" fmla="*/ 0 w 68"/>
                    <a:gd name="T9" fmla="*/ 0 h 56"/>
                    <a:gd name="T10" fmla="*/ 0 w 68"/>
                    <a:gd name="T11" fmla="*/ 0 h 56"/>
                    <a:gd name="T12" fmla="*/ 0 w 68"/>
                    <a:gd name="T13" fmla="*/ 0 h 56"/>
                    <a:gd name="T14" fmla="*/ 0 w 68"/>
                    <a:gd name="T15" fmla="*/ 0 h 56"/>
                    <a:gd name="T16" fmla="*/ 0 w 68"/>
                    <a:gd name="T17" fmla="*/ 0 h 56"/>
                    <a:gd name="T18" fmla="*/ 0 w 68"/>
                    <a:gd name="T19" fmla="*/ 0 h 56"/>
                    <a:gd name="T20" fmla="*/ 0 w 68"/>
                    <a:gd name="T21" fmla="*/ 0 h 56"/>
                    <a:gd name="T22" fmla="*/ 0 w 68"/>
                    <a:gd name="T23" fmla="*/ 0 h 56"/>
                    <a:gd name="T24" fmla="*/ 0 w 68"/>
                    <a:gd name="T25" fmla="*/ 0 h 56"/>
                    <a:gd name="T26" fmla="*/ 0 w 68"/>
                    <a:gd name="T27" fmla="*/ 0 h 56"/>
                    <a:gd name="T28" fmla="*/ 0 w 68"/>
                    <a:gd name="T29" fmla="*/ 0 h 56"/>
                    <a:gd name="T30" fmla="*/ 0 w 68"/>
                    <a:gd name="T31" fmla="*/ 0 h 56"/>
                    <a:gd name="T32" fmla="*/ 0 w 68"/>
                    <a:gd name="T33" fmla="*/ 0 h 56"/>
                    <a:gd name="T34" fmla="*/ 0 w 68"/>
                    <a:gd name="T35" fmla="*/ 0 h 56"/>
                    <a:gd name="T36" fmla="*/ 0 w 68"/>
                    <a:gd name="T37" fmla="*/ 0 h 56"/>
                    <a:gd name="T38" fmla="*/ 0 w 68"/>
                    <a:gd name="T39" fmla="*/ 0 h 56"/>
                    <a:gd name="T40" fmla="*/ 0 w 68"/>
                    <a:gd name="T41" fmla="*/ 0 h 56"/>
                    <a:gd name="T42" fmla="*/ 0 w 68"/>
                    <a:gd name="T43" fmla="*/ 0 h 56"/>
                    <a:gd name="T44" fmla="*/ 0 w 68"/>
                    <a:gd name="T45" fmla="*/ 0 h 56"/>
                    <a:gd name="T46" fmla="*/ 0 w 68"/>
                    <a:gd name="T47" fmla="*/ 0 h 56"/>
                    <a:gd name="T48" fmla="*/ 0 w 68"/>
                    <a:gd name="T49" fmla="*/ 0 h 56"/>
                    <a:gd name="T50" fmla="*/ 0 w 68"/>
                    <a:gd name="T51" fmla="*/ 0 h 56"/>
                    <a:gd name="T52" fmla="*/ 0 w 68"/>
                    <a:gd name="T53" fmla="*/ 0 h 56"/>
                    <a:gd name="T54" fmla="*/ 0 w 68"/>
                    <a:gd name="T55" fmla="*/ 0 h 56"/>
                    <a:gd name="T56" fmla="*/ 0 w 68"/>
                    <a:gd name="T57" fmla="*/ 0 h 56"/>
                    <a:gd name="T58" fmla="*/ 0 w 68"/>
                    <a:gd name="T59" fmla="*/ 0 h 56"/>
                    <a:gd name="T60" fmla="*/ 0 w 68"/>
                    <a:gd name="T61" fmla="*/ 0 h 56"/>
                    <a:gd name="T62" fmla="*/ 0 w 68"/>
                    <a:gd name="T63" fmla="*/ 0 h 56"/>
                    <a:gd name="T64" fmla="*/ 0 w 68"/>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6"/>
                    <a:gd name="T101" fmla="*/ 68 w 68"/>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6">
                      <a:moveTo>
                        <a:pt x="21" y="11"/>
                      </a:moveTo>
                      <a:lnTo>
                        <a:pt x="28" y="6"/>
                      </a:lnTo>
                      <a:lnTo>
                        <a:pt x="35" y="3"/>
                      </a:lnTo>
                      <a:lnTo>
                        <a:pt x="41" y="2"/>
                      </a:lnTo>
                      <a:lnTo>
                        <a:pt x="47" y="1"/>
                      </a:lnTo>
                      <a:lnTo>
                        <a:pt x="53" y="0"/>
                      </a:lnTo>
                      <a:lnTo>
                        <a:pt x="58" y="1"/>
                      </a:lnTo>
                      <a:lnTo>
                        <a:pt x="62" y="3"/>
                      </a:lnTo>
                      <a:lnTo>
                        <a:pt x="65" y="6"/>
                      </a:lnTo>
                      <a:lnTo>
                        <a:pt x="68" y="10"/>
                      </a:lnTo>
                      <a:lnTo>
                        <a:pt x="68" y="14"/>
                      </a:lnTo>
                      <a:lnTo>
                        <a:pt x="66" y="20"/>
                      </a:lnTo>
                      <a:lnTo>
                        <a:pt x="65" y="26"/>
                      </a:lnTo>
                      <a:lnTo>
                        <a:pt x="62" y="30"/>
                      </a:lnTo>
                      <a:lnTo>
                        <a:pt x="57" y="36"/>
                      </a:lnTo>
                      <a:lnTo>
                        <a:pt x="52" y="42"/>
                      </a:lnTo>
                      <a:lnTo>
                        <a:pt x="46" y="46"/>
                      </a:lnTo>
                      <a:lnTo>
                        <a:pt x="39" y="49"/>
                      </a:lnTo>
                      <a:lnTo>
                        <a:pt x="34" y="53"/>
                      </a:lnTo>
                      <a:lnTo>
                        <a:pt x="27" y="55"/>
                      </a:lnTo>
                      <a:lnTo>
                        <a:pt x="20" y="56"/>
                      </a:lnTo>
                      <a:lnTo>
                        <a:pt x="14" y="56"/>
                      </a:lnTo>
                      <a:lnTo>
                        <a:pt x="10" y="55"/>
                      </a:lnTo>
                      <a:lnTo>
                        <a:pt x="5" y="53"/>
                      </a:lnTo>
                      <a:lnTo>
                        <a:pt x="2" y="51"/>
                      </a:lnTo>
                      <a:lnTo>
                        <a:pt x="1" y="46"/>
                      </a:lnTo>
                      <a:lnTo>
                        <a:pt x="0" y="42"/>
                      </a:lnTo>
                      <a:lnTo>
                        <a:pt x="1" y="37"/>
                      </a:lnTo>
                      <a:lnTo>
                        <a:pt x="3" y="31"/>
                      </a:lnTo>
                      <a:lnTo>
                        <a:pt x="6" y="26"/>
                      </a:lnTo>
                      <a:lnTo>
                        <a:pt x="10" y="20"/>
                      </a:lnTo>
                      <a:lnTo>
                        <a:pt x="15" y="15"/>
                      </a:lnTo>
                      <a:lnTo>
                        <a:pt x="21" y="1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49" name="Freeform 555"/>
                <p:cNvSpPr>
                  <a:spLocks/>
                </p:cNvSpPr>
                <p:nvPr/>
              </p:nvSpPr>
              <p:spPr bwMode="auto">
                <a:xfrm>
                  <a:off x="3378" y="1195"/>
                  <a:ext cx="59" cy="118"/>
                </a:xfrm>
                <a:custGeom>
                  <a:avLst/>
                  <a:gdLst>
                    <a:gd name="T0" fmla="*/ 0 w 581"/>
                    <a:gd name="T1" fmla="*/ 0 h 1080"/>
                    <a:gd name="T2" fmla="*/ 0 w 581"/>
                    <a:gd name="T3" fmla="*/ 0 h 1080"/>
                    <a:gd name="T4" fmla="*/ 0 w 581"/>
                    <a:gd name="T5" fmla="*/ 0 h 1080"/>
                    <a:gd name="T6" fmla="*/ 0 w 581"/>
                    <a:gd name="T7" fmla="*/ 0 h 1080"/>
                    <a:gd name="T8" fmla="*/ 0 w 581"/>
                    <a:gd name="T9" fmla="*/ 0 h 1080"/>
                    <a:gd name="T10" fmla="*/ 0 w 581"/>
                    <a:gd name="T11" fmla="*/ 0 h 1080"/>
                    <a:gd name="T12" fmla="*/ 0 w 581"/>
                    <a:gd name="T13" fmla="*/ 0 h 1080"/>
                    <a:gd name="T14" fmla="*/ 0 w 581"/>
                    <a:gd name="T15" fmla="*/ 0 h 1080"/>
                    <a:gd name="T16" fmla="*/ 0 w 581"/>
                    <a:gd name="T17" fmla="*/ 0 h 1080"/>
                    <a:gd name="T18" fmla="*/ 0 w 581"/>
                    <a:gd name="T19" fmla="*/ 0 h 1080"/>
                    <a:gd name="T20" fmla="*/ 0 w 581"/>
                    <a:gd name="T21" fmla="*/ 0 h 1080"/>
                    <a:gd name="T22" fmla="*/ 0 w 581"/>
                    <a:gd name="T23" fmla="*/ 0 h 1080"/>
                    <a:gd name="T24" fmla="*/ 0 w 581"/>
                    <a:gd name="T25" fmla="*/ 0 h 1080"/>
                    <a:gd name="T26" fmla="*/ 0 w 581"/>
                    <a:gd name="T27" fmla="*/ 0 h 1080"/>
                    <a:gd name="T28" fmla="*/ 0 w 581"/>
                    <a:gd name="T29" fmla="*/ 0 h 1080"/>
                    <a:gd name="T30" fmla="*/ 0 w 581"/>
                    <a:gd name="T31" fmla="*/ 0 h 1080"/>
                    <a:gd name="T32" fmla="*/ 0 w 581"/>
                    <a:gd name="T33" fmla="*/ 0 h 1080"/>
                    <a:gd name="T34" fmla="*/ 0 w 581"/>
                    <a:gd name="T35" fmla="*/ 0 h 1080"/>
                    <a:gd name="T36" fmla="*/ 0 w 581"/>
                    <a:gd name="T37" fmla="*/ 0 h 1080"/>
                    <a:gd name="T38" fmla="*/ 0 w 581"/>
                    <a:gd name="T39" fmla="*/ 0 h 1080"/>
                    <a:gd name="T40" fmla="*/ 0 w 581"/>
                    <a:gd name="T41" fmla="*/ 0 h 1080"/>
                    <a:gd name="T42" fmla="*/ 0 w 58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1"/>
                    <a:gd name="T67" fmla="*/ 0 h 1080"/>
                    <a:gd name="T68" fmla="*/ 581 w 58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1" h="1080">
                      <a:moveTo>
                        <a:pt x="68" y="12"/>
                      </a:moveTo>
                      <a:lnTo>
                        <a:pt x="581" y="1046"/>
                      </a:lnTo>
                      <a:lnTo>
                        <a:pt x="512" y="1080"/>
                      </a:lnTo>
                      <a:lnTo>
                        <a:pt x="3" y="45"/>
                      </a:lnTo>
                      <a:lnTo>
                        <a:pt x="0" y="40"/>
                      </a:lnTo>
                      <a:lnTo>
                        <a:pt x="0" y="35"/>
                      </a:lnTo>
                      <a:lnTo>
                        <a:pt x="1" y="29"/>
                      </a:lnTo>
                      <a:lnTo>
                        <a:pt x="4" y="23"/>
                      </a:lnTo>
                      <a:lnTo>
                        <a:pt x="7" y="18"/>
                      </a:lnTo>
                      <a:lnTo>
                        <a:pt x="12" y="13"/>
                      </a:lnTo>
                      <a:lnTo>
                        <a:pt x="17" y="9"/>
                      </a:lnTo>
                      <a:lnTo>
                        <a:pt x="23" y="4"/>
                      </a:lnTo>
                      <a:lnTo>
                        <a:pt x="30" y="2"/>
                      </a:lnTo>
                      <a:lnTo>
                        <a:pt x="37" y="0"/>
                      </a:lnTo>
                      <a:lnTo>
                        <a:pt x="43" y="0"/>
                      </a:lnTo>
                      <a:lnTo>
                        <a:pt x="50" y="0"/>
                      </a:lnTo>
                      <a:lnTo>
                        <a:pt x="56" y="2"/>
                      </a:lnTo>
                      <a:lnTo>
                        <a:pt x="61" y="4"/>
                      </a:lnTo>
                      <a:lnTo>
                        <a:pt x="65" y="8"/>
                      </a:lnTo>
                      <a:lnTo>
                        <a:pt x="68"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50" name="Freeform 556"/>
                <p:cNvSpPr>
                  <a:spLocks/>
                </p:cNvSpPr>
                <p:nvPr/>
              </p:nvSpPr>
              <p:spPr bwMode="auto">
                <a:xfrm>
                  <a:off x="3378" y="1195"/>
                  <a:ext cx="59" cy="118"/>
                </a:xfrm>
                <a:custGeom>
                  <a:avLst/>
                  <a:gdLst>
                    <a:gd name="T0" fmla="*/ 0 w 581"/>
                    <a:gd name="T1" fmla="*/ 0 h 1080"/>
                    <a:gd name="T2" fmla="*/ 0 w 581"/>
                    <a:gd name="T3" fmla="*/ 0 h 1080"/>
                    <a:gd name="T4" fmla="*/ 0 w 581"/>
                    <a:gd name="T5" fmla="*/ 0 h 1080"/>
                    <a:gd name="T6" fmla="*/ 0 w 581"/>
                    <a:gd name="T7" fmla="*/ 0 h 1080"/>
                    <a:gd name="T8" fmla="*/ 0 w 581"/>
                    <a:gd name="T9" fmla="*/ 0 h 1080"/>
                    <a:gd name="T10" fmla="*/ 0 w 581"/>
                    <a:gd name="T11" fmla="*/ 0 h 1080"/>
                    <a:gd name="T12" fmla="*/ 0 w 581"/>
                    <a:gd name="T13" fmla="*/ 0 h 1080"/>
                    <a:gd name="T14" fmla="*/ 0 w 581"/>
                    <a:gd name="T15" fmla="*/ 0 h 1080"/>
                    <a:gd name="T16" fmla="*/ 0 w 581"/>
                    <a:gd name="T17" fmla="*/ 0 h 1080"/>
                    <a:gd name="T18" fmla="*/ 0 w 581"/>
                    <a:gd name="T19" fmla="*/ 0 h 1080"/>
                    <a:gd name="T20" fmla="*/ 0 w 581"/>
                    <a:gd name="T21" fmla="*/ 0 h 1080"/>
                    <a:gd name="T22" fmla="*/ 0 w 581"/>
                    <a:gd name="T23" fmla="*/ 0 h 1080"/>
                    <a:gd name="T24" fmla="*/ 0 w 581"/>
                    <a:gd name="T25" fmla="*/ 0 h 1080"/>
                    <a:gd name="T26" fmla="*/ 0 w 581"/>
                    <a:gd name="T27" fmla="*/ 0 h 1080"/>
                    <a:gd name="T28" fmla="*/ 0 w 581"/>
                    <a:gd name="T29" fmla="*/ 0 h 1080"/>
                    <a:gd name="T30" fmla="*/ 0 w 581"/>
                    <a:gd name="T31" fmla="*/ 0 h 1080"/>
                    <a:gd name="T32" fmla="*/ 0 w 581"/>
                    <a:gd name="T33" fmla="*/ 0 h 1080"/>
                    <a:gd name="T34" fmla="*/ 0 w 581"/>
                    <a:gd name="T35" fmla="*/ 0 h 1080"/>
                    <a:gd name="T36" fmla="*/ 0 w 581"/>
                    <a:gd name="T37" fmla="*/ 0 h 1080"/>
                    <a:gd name="T38" fmla="*/ 0 w 581"/>
                    <a:gd name="T39" fmla="*/ 0 h 1080"/>
                    <a:gd name="T40" fmla="*/ 0 w 581"/>
                    <a:gd name="T41" fmla="*/ 0 h 1080"/>
                    <a:gd name="T42" fmla="*/ 0 w 58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1"/>
                    <a:gd name="T67" fmla="*/ 0 h 1080"/>
                    <a:gd name="T68" fmla="*/ 581 w 58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1" h="1080">
                      <a:moveTo>
                        <a:pt x="68" y="12"/>
                      </a:moveTo>
                      <a:lnTo>
                        <a:pt x="581" y="1046"/>
                      </a:lnTo>
                      <a:lnTo>
                        <a:pt x="512" y="1080"/>
                      </a:lnTo>
                      <a:lnTo>
                        <a:pt x="3" y="45"/>
                      </a:lnTo>
                      <a:lnTo>
                        <a:pt x="0" y="40"/>
                      </a:lnTo>
                      <a:lnTo>
                        <a:pt x="0" y="35"/>
                      </a:lnTo>
                      <a:lnTo>
                        <a:pt x="1" y="29"/>
                      </a:lnTo>
                      <a:lnTo>
                        <a:pt x="4" y="23"/>
                      </a:lnTo>
                      <a:lnTo>
                        <a:pt x="7" y="18"/>
                      </a:lnTo>
                      <a:lnTo>
                        <a:pt x="12" y="13"/>
                      </a:lnTo>
                      <a:lnTo>
                        <a:pt x="17" y="9"/>
                      </a:lnTo>
                      <a:lnTo>
                        <a:pt x="23" y="4"/>
                      </a:lnTo>
                      <a:lnTo>
                        <a:pt x="30" y="2"/>
                      </a:lnTo>
                      <a:lnTo>
                        <a:pt x="37" y="0"/>
                      </a:lnTo>
                      <a:lnTo>
                        <a:pt x="43" y="0"/>
                      </a:lnTo>
                      <a:lnTo>
                        <a:pt x="50" y="0"/>
                      </a:lnTo>
                      <a:lnTo>
                        <a:pt x="56" y="2"/>
                      </a:lnTo>
                      <a:lnTo>
                        <a:pt x="61" y="4"/>
                      </a:lnTo>
                      <a:lnTo>
                        <a:pt x="65" y="8"/>
                      </a:lnTo>
                      <a:lnTo>
                        <a:pt x="68"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1" name="Freeform 557"/>
                <p:cNvSpPr>
                  <a:spLocks/>
                </p:cNvSpPr>
                <p:nvPr/>
              </p:nvSpPr>
              <p:spPr bwMode="auto">
                <a:xfrm>
                  <a:off x="3450" y="1657"/>
                  <a:ext cx="79" cy="115"/>
                </a:xfrm>
                <a:custGeom>
                  <a:avLst/>
                  <a:gdLst>
                    <a:gd name="T0" fmla="*/ 0 w 783"/>
                    <a:gd name="T1" fmla="*/ 0 h 1055"/>
                    <a:gd name="T2" fmla="*/ 0 w 783"/>
                    <a:gd name="T3" fmla="*/ 0 h 1055"/>
                    <a:gd name="T4" fmla="*/ 0 w 783"/>
                    <a:gd name="T5" fmla="*/ 0 h 1055"/>
                    <a:gd name="T6" fmla="*/ 0 w 783"/>
                    <a:gd name="T7" fmla="*/ 0 h 1055"/>
                    <a:gd name="T8" fmla="*/ 0 w 783"/>
                    <a:gd name="T9" fmla="*/ 0 h 1055"/>
                    <a:gd name="T10" fmla="*/ 0 w 783"/>
                    <a:gd name="T11" fmla="*/ 0 h 1055"/>
                    <a:gd name="T12" fmla="*/ 0 w 783"/>
                    <a:gd name="T13" fmla="*/ 0 h 1055"/>
                    <a:gd name="T14" fmla="*/ 0 w 783"/>
                    <a:gd name="T15" fmla="*/ 0 h 1055"/>
                    <a:gd name="T16" fmla="*/ 0 w 783"/>
                    <a:gd name="T17" fmla="*/ 0 h 1055"/>
                    <a:gd name="T18" fmla="*/ 0 w 783"/>
                    <a:gd name="T19" fmla="*/ 0 h 1055"/>
                    <a:gd name="T20" fmla="*/ 0 w 783"/>
                    <a:gd name="T21" fmla="*/ 0 h 1055"/>
                    <a:gd name="T22" fmla="*/ 0 w 783"/>
                    <a:gd name="T23" fmla="*/ 0 h 1055"/>
                    <a:gd name="T24" fmla="*/ 0 w 783"/>
                    <a:gd name="T25" fmla="*/ 0 h 1055"/>
                    <a:gd name="T26" fmla="*/ 0 w 783"/>
                    <a:gd name="T27" fmla="*/ 0 h 1055"/>
                    <a:gd name="T28" fmla="*/ 0 w 783"/>
                    <a:gd name="T29" fmla="*/ 0 h 1055"/>
                    <a:gd name="T30" fmla="*/ 0 w 783"/>
                    <a:gd name="T31" fmla="*/ 0 h 1055"/>
                    <a:gd name="T32" fmla="*/ 0 w 783"/>
                    <a:gd name="T33" fmla="*/ 0 h 1055"/>
                    <a:gd name="T34" fmla="*/ 0 w 783"/>
                    <a:gd name="T35" fmla="*/ 0 h 1055"/>
                    <a:gd name="T36" fmla="*/ 0 w 783"/>
                    <a:gd name="T37" fmla="*/ 0 h 1055"/>
                    <a:gd name="T38" fmla="*/ 0 w 783"/>
                    <a:gd name="T39" fmla="*/ 0 h 1055"/>
                    <a:gd name="T40" fmla="*/ 0 w 783"/>
                    <a:gd name="T41" fmla="*/ 0 h 1055"/>
                    <a:gd name="T42" fmla="*/ 0 w 783"/>
                    <a:gd name="T43" fmla="*/ 0 h 1055"/>
                    <a:gd name="T44" fmla="*/ 0 w 783"/>
                    <a:gd name="T45" fmla="*/ 0 h 1055"/>
                    <a:gd name="T46" fmla="*/ 0 w 783"/>
                    <a:gd name="T47" fmla="*/ 0 h 1055"/>
                    <a:gd name="T48" fmla="*/ 0 w 783"/>
                    <a:gd name="T49" fmla="*/ 0 h 1055"/>
                    <a:gd name="T50" fmla="*/ 0 w 783"/>
                    <a:gd name="T51" fmla="*/ 0 h 1055"/>
                    <a:gd name="T52" fmla="*/ 0 w 783"/>
                    <a:gd name="T53" fmla="*/ 0 h 1055"/>
                    <a:gd name="T54" fmla="*/ 0 w 783"/>
                    <a:gd name="T55" fmla="*/ 0 h 1055"/>
                    <a:gd name="T56" fmla="*/ 0 w 783"/>
                    <a:gd name="T57" fmla="*/ 0 h 1055"/>
                    <a:gd name="T58" fmla="*/ 0 w 783"/>
                    <a:gd name="T59" fmla="*/ 0 h 1055"/>
                    <a:gd name="T60" fmla="*/ 0 w 783"/>
                    <a:gd name="T61" fmla="*/ 0 h 1055"/>
                    <a:gd name="T62" fmla="*/ 0 w 783"/>
                    <a:gd name="T63" fmla="*/ 0 h 1055"/>
                    <a:gd name="T64" fmla="*/ 0 w 783"/>
                    <a:gd name="T65" fmla="*/ 0 h 1055"/>
                    <a:gd name="T66" fmla="*/ 0 w 783"/>
                    <a:gd name="T67" fmla="*/ 0 h 1055"/>
                    <a:gd name="T68" fmla="*/ 0 w 783"/>
                    <a:gd name="T69" fmla="*/ 0 h 1055"/>
                    <a:gd name="T70" fmla="*/ 0 w 783"/>
                    <a:gd name="T71" fmla="*/ 0 h 1055"/>
                    <a:gd name="T72" fmla="*/ 0 w 783"/>
                    <a:gd name="T73" fmla="*/ 0 h 1055"/>
                    <a:gd name="T74" fmla="*/ 0 w 783"/>
                    <a:gd name="T75" fmla="*/ 0 h 10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055"/>
                    <a:gd name="T116" fmla="*/ 783 w 783"/>
                    <a:gd name="T117" fmla="*/ 1055 h 105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055">
                      <a:moveTo>
                        <a:pt x="720" y="1047"/>
                      </a:move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780" y="1004"/>
                      </a:lnTo>
                      <a:lnTo>
                        <a:pt x="782" y="1008"/>
                      </a:lnTo>
                      <a:lnTo>
                        <a:pt x="783" y="1013"/>
                      </a:lnTo>
                      <a:lnTo>
                        <a:pt x="783" y="1018"/>
                      </a:lnTo>
                      <a:lnTo>
                        <a:pt x="781" y="1024"/>
                      </a:lnTo>
                      <a:lnTo>
                        <a:pt x="779" y="1030"/>
                      </a:lnTo>
                      <a:lnTo>
                        <a:pt x="775" y="1035"/>
                      </a:lnTo>
                      <a:lnTo>
                        <a:pt x="770" y="1041"/>
                      </a:lnTo>
                      <a:lnTo>
                        <a:pt x="764" y="1046"/>
                      </a:lnTo>
                      <a:lnTo>
                        <a:pt x="758" y="1049"/>
                      </a:lnTo>
                      <a:lnTo>
                        <a:pt x="751" y="1051"/>
                      </a:lnTo>
                      <a:lnTo>
                        <a:pt x="746" y="1053"/>
                      </a:lnTo>
                      <a:lnTo>
                        <a:pt x="739" y="1055"/>
                      </a:lnTo>
                      <a:lnTo>
                        <a:pt x="733" y="1053"/>
                      </a:lnTo>
                      <a:lnTo>
                        <a:pt x="728" y="1052"/>
                      </a:lnTo>
                      <a:lnTo>
                        <a:pt x="723" y="1050"/>
                      </a:lnTo>
                      <a:lnTo>
                        <a:pt x="720" y="104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52" name="Freeform 558"/>
                <p:cNvSpPr>
                  <a:spLocks/>
                </p:cNvSpPr>
                <p:nvPr/>
              </p:nvSpPr>
              <p:spPr bwMode="auto">
                <a:xfrm>
                  <a:off x="3450" y="1657"/>
                  <a:ext cx="79" cy="115"/>
                </a:xfrm>
                <a:custGeom>
                  <a:avLst/>
                  <a:gdLst>
                    <a:gd name="T0" fmla="*/ 0 w 783"/>
                    <a:gd name="T1" fmla="*/ 0 h 1055"/>
                    <a:gd name="T2" fmla="*/ 0 w 783"/>
                    <a:gd name="T3" fmla="*/ 0 h 1055"/>
                    <a:gd name="T4" fmla="*/ 0 w 783"/>
                    <a:gd name="T5" fmla="*/ 0 h 1055"/>
                    <a:gd name="T6" fmla="*/ 0 w 783"/>
                    <a:gd name="T7" fmla="*/ 0 h 1055"/>
                    <a:gd name="T8" fmla="*/ 0 w 783"/>
                    <a:gd name="T9" fmla="*/ 0 h 1055"/>
                    <a:gd name="T10" fmla="*/ 0 w 783"/>
                    <a:gd name="T11" fmla="*/ 0 h 1055"/>
                    <a:gd name="T12" fmla="*/ 0 w 783"/>
                    <a:gd name="T13" fmla="*/ 0 h 1055"/>
                    <a:gd name="T14" fmla="*/ 0 w 783"/>
                    <a:gd name="T15" fmla="*/ 0 h 1055"/>
                    <a:gd name="T16" fmla="*/ 0 w 783"/>
                    <a:gd name="T17" fmla="*/ 0 h 1055"/>
                    <a:gd name="T18" fmla="*/ 0 w 783"/>
                    <a:gd name="T19" fmla="*/ 0 h 1055"/>
                    <a:gd name="T20" fmla="*/ 0 w 783"/>
                    <a:gd name="T21" fmla="*/ 0 h 1055"/>
                    <a:gd name="T22" fmla="*/ 0 w 783"/>
                    <a:gd name="T23" fmla="*/ 0 h 1055"/>
                    <a:gd name="T24" fmla="*/ 0 w 783"/>
                    <a:gd name="T25" fmla="*/ 0 h 1055"/>
                    <a:gd name="T26" fmla="*/ 0 w 783"/>
                    <a:gd name="T27" fmla="*/ 0 h 1055"/>
                    <a:gd name="T28" fmla="*/ 0 w 783"/>
                    <a:gd name="T29" fmla="*/ 0 h 1055"/>
                    <a:gd name="T30" fmla="*/ 0 w 783"/>
                    <a:gd name="T31" fmla="*/ 0 h 1055"/>
                    <a:gd name="T32" fmla="*/ 0 w 783"/>
                    <a:gd name="T33" fmla="*/ 0 h 1055"/>
                    <a:gd name="T34" fmla="*/ 0 w 783"/>
                    <a:gd name="T35" fmla="*/ 0 h 1055"/>
                    <a:gd name="T36" fmla="*/ 0 w 783"/>
                    <a:gd name="T37" fmla="*/ 0 h 1055"/>
                    <a:gd name="T38" fmla="*/ 0 w 783"/>
                    <a:gd name="T39" fmla="*/ 0 h 1055"/>
                    <a:gd name="T40" fmla="*/ 0 w 783"/>
                    <a:gd name="T41" fmla="*/ 0 h 1055"/>
                    <a:gd name="T42" fmla="*/ 0 w 783"/>
                    <a:gd name="T43" fmla="*/ 0 h 1055"/>
                    <a:gd name="T44" fmla="*/ 0 w 783"/>
                    <a:gd name="T45" fmla="*/ 0 h 1055"/>
                    <a:gd name="T46" fmla="*/ 0 w 783"/>
                    <a:gd name="T47" fmla="*/ 0 h 1055"/>
                    <a:gd name="T48" fmla="*/ 0 w 783"/>
                    <a:gd name="T49" fmla="*/ 0 h 1055"/>
                    <a:gd name="T50" fmla="*/ 0 w 783"/>
                    <a:gd name="T51" fmla="*/ 0 h 1055"/>
                    <a:gd name="T52" fmla="*/ 0 w 783"/>
                    <a:gd name="T53" fmla="*/ 0 h 1055"/>
                    <a:gd name="T54" fmla="*/ 0 w 783"/>
                    <a:gd name="T55" fmla="*/ 0 h 1055"/>
                    <a:gd name="T56" fmla="*/ 0 w 783"/>
                    <a:gd name="T57" fmla="*/ 0 h 1055"/>
                    <a:gd name="T58" fmla="*/ 0 w 783"/>
                    <a:gd name="T59" fmla="*/ 0 h 1055"/>
                    <a:gd name="T60" fmla="*/ 0 w 783"/>
                    <a:gd name="T61" fmla="*/ 0 h 1055"/>
                    <a:gd name="T62" fmla="*/ 0 w 783"/>
                    <a:gd name="T63" fmla="*/ 0 h 1055"/>
                    <a:gd name="T64" fmla="*/ 0 w 783"/>
                    <a:gd name="T65" fmla="*/ 0 h 1055"/>
                    <a:gd name="T66" fmla="*/ 0 w 783"/>
                    <a:gd name="T67" fmla="*/ 0 h 1055"/>
                    <a:gd name="T68" fmla="*/ 0 w 783"/>
                    <a:gd name="T69" fmla="*/ 0 h 1055"/>
                    <a:gd name="T70" fmla="*/ 0 w 783"/>
                    <a:gd name="T71" fmla="*/ 0 h 1055"/>
                    <a:gd name="T72" fmla="*/ 0 w 783"/>
                    <a:gd name="T73" fmla="*/ 0 h 1055"/>
                    <a:gd name="T74" fmla="*/ 0 w 783"/>
                    <a:gd name="T75" fmla="*/ 0 h 10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3"/>
                    <a:gd name="T115" fmla="*/ 0 h 1055"/>
                    <a:gd name="T116" fmla="*/ 783 w 783"/>
                    <a:gd name="T117" fmla="*/ 1055 h 105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3" h="1055">
                      <a:moveTo>
                        <a:pt x="720" y="1047"/>
                      </a:move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780" y="1004"/>
                      </a:lnTo>
                      <a:lnTo>
                        <a:pt x="782" y="1008"/>
                      </a:lnTo>
                      <a:lnTo>
                        <a:pt x="783" y="1013"/>
                      </a:lnTo>
                      <a:lnTo>
                        <a:pt x="783" y="1018"/>
                      </a:lnTo>
                      <a:lnTo>
                        <a:pt x="781" y="1024"/>
                      </a:lnTo>
                      <a:lnTo>
                        <a:pt x="779" y="1030"/>
                      </a:lnTo>
                      <a:lnTo>
                        <a:pt x="775" y="1035"/>
                      </a:lnTo>
                      <a:lnTo>
                        <a:pt x="770" y="1041"/>
                      </a:lnTo>
                      <a:lnTo>
                        <a:pt x="764" y="1046"/>
                      </a:lnTo>
                      <a:lnTo>
                        <a:pt x="758" y="1049"/>
                      </a:lnTo>
                      <a:lnTo>
                        <a:pt x="751" y="1051"/>
                      </a:lnTo>
                      <a:lnTo>
                        <a:pt x="746" y="1053"/>
                      </a:lnTo>
                      <a:lnTo>
                        <a:pt x="739" y="1055"/>
                      </a:lnTo>
                      <a:lnTo>
                        <a:pt x="733" y="1053"/>
                      </a:lnTo>
                      <a:lnTo>
                        <a:pt x="728" y="1052"/>
                      </a:lnTo>
                      <a:lnTo>
                        <a:pt x="723" y="1050"/>
                      </a:lnTo>
                      <a:lnTo>
                        <a:pt x="720" y="104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3" name="Freeform 559"/>
                <p:cNvSpPr>
                  <a:spLocks/>
                </p:cNvSpPr>
                <p:nvPr/>
              </p:nvSpPr>
              <p:spPr bwMode="auto">
                <a:xfrm>
                  <a:off x="3450" y="1657"/>
                  <a:ext cx="7" cy="7"/>
                </a:xfrm>
                <a:custGeom>
                  <a:avLst/>
                  <a:gdLst>
                    <a:gd name="T0" fmla="*/ 0 w 68"/>
                    <a:gd name="T1" fmla="*/ 0 h 59"/>
                    <a:gd name="T2" fmla="*/ 0 w 68"/>
                    <a:gd name="T3" fmla="*/ 0 h 59"/>
                    <a:gd name="T4" fmla="*/ 0 w 68"/>
                    <a:gd name="T5" fmla="*/ 0 h 59"/>
                    <a:gd name="T6" fmla="*/ 0 w 68"/>
                    <a:gd name="T7" fmla="*/ 0 h 59"/>
                    <a:gd name="T8" fmla="*/ 0 w 68"/>
                    <a:gd name="T9" fmla="*/ 0 h 59"/>
                    <a:gd name="T10" fmla="*/ 0 w 68"/>
                    <a:gd name="T11" fmla="*/ 0 h 59"/>
                    <a:gd name="T12" fmla="*/ 0 w 68"/>
                    <a:gd name="T13" fmla="*/ 0 h 59"/>
                    <a:gd name="T14" fmla="*/ 0 w 68"/>
                    <a:gd name="T15" fmla="*/ 0 h 59"/>
                    <a:gd name="T16" fmla="*/ 0 w 68"/>
                    <a:gd name="T17" fmla="*/ 0 h 59"/>
                    <a:gd name="T18" fmla="*/ 0 w 68"/>
                    <a:gd name="T19" fmla="*/ 0 h 59"/>
                    <a:gd name="T20" fmla="*/ 0 w 68"/>
                    <a:gd name="T21" fmla="*/ 0 h 59"/>
                    <a:gd name="T22" fmla="*/ 0 w 68"/>
                    <a:gd name="T23" fmla="*/ 0 h 59"/>
                    <a:gd name="T24" fmla="*/ 0 w 68"/>
                    <a:gd name="T25" fmla="*/ 0 h 59"/>
                    <a:gd name="T26" fmla="*/ 0 w 68"/>
                    <a:gd name="T27" fmla="*/ 0 h 59"/>
                    <a:gd name="T28" fmla="*/ 0 w 68"/>
                    <a:gd name="T29" fmla="*/ 0 h 59"/>
                    <a:gd name="T30" fmla="*/ 0 w 68"/>
                    <a:gd name="T31" fmla="*/ 0 h 59"/>
                    <a:gd name="T32" fmla="*/ 0 w 68"/>
                    <a:gd name="T33" fmla="*/ 0 h 59"/>
                    <a:gd name="T34" fmla="*/ 0 w 68"/>
                    <a:gd name="T35" fmla="*/ 0 h 59"/>
                    <a:gd name="T36" fmla="*/ 0 w 68"/>
                    <a:gd name="T37" fmla="*/ 0 h 59"/>
                    <a:gd name="T38" fmla="*/ 0 w 68"/>
                    <a:gd name="T39" fmla="*/ 0 h 59"/>
                    <a:gd name="T40" fmla="*/ 0 w 68"/>
                    <a:gd name="T41" fmla="*/ 0 h 59"/>
                    <a:gd name="T42" fmla="*/ 0 w 68"/>
                    <a:gd name="T43" fmla="*/ 0 h 59"/>
                    <a:gd name="T44" fmla="*/ 0 w 68"/>
                    <a:gd name="T45" fmla="*/ 0 h 59"/>
                    <a:gd name="T46" fmla="*/ 0 w 68"/>
                    <a:gd name="T47" fmla="*/ 0 h 59"/>
                    <a:gd name="T48" fmla="*/ 0 w 68"/>
                    <a:gd name="T49" fmla="*/ 0 h 59"/>
                    <a:gd name="T50" fmla="*/ 0 w 68"/>
                    <a:gd name="T51" fmla="*/ 0 h 59"/>
                    <a:gd name="T52" fmla="*/ 0 w 68"/>
                    <a:gd name="T53" fmla="*/ 0 h 59"/>
                    <a:gd name="T54" fmla="*/ 0 w 68"/>
                    <a:gd name="T55" fmla="*/ 0 h 59"/>
                    <a:gd name="T56" fmla="*/ 0 w 68"/>
                    <a:gd name="T57" fmla="*/ 0 h 59"/>
                    <a:gd name="T58" fmla="*/ 0 w 68"/>
                    <a:gd name="T59" fmla="*/ 0 h 59"/>
                    <a:gd name="T60" fmla="*/ 0 w 68"/>
                    <a:gd name="T61" fmla="*/ 0 h 59"/>
                    <a:gd name="T62" fmla="*/ 0 w 68"/>
                    <a:gd name="T63" fmla="*/ 0 h 59"/>
                    <a:gd name="T64" fmla="*/ 0 w 68"/>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9"/>
                    <a:gd name="T101" fmla="*/ 68 w 68"/>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9">
                      <a:moveTo>
                        <a:pt x="47" y="49"/>
                      </a:moveTo>
                      <a:lnTo>
                        <a:pt x="42" y="53"/>
                      </a:lnTo>
                      <a:lnTo>
                        <a:pt x="35" y="57"/>
                      </a:lnTo>
                      <a:lnTo>
                        <a:pt x="28" y="58"/>
                      </a:lnTo>
                      <a:lnTo>
                        <a:pt x="21" y="59"/>
                      </a:lnTo>
                      <a:lnTo>
                        <a:pt x="16" y="59"/>
                      </a:lnTo>
                      <a:lnTo>
                        <a:pt x="10" y="58"/>
                      </a:lnTo>
                      <a:lnTo>
                        <a:pt x="5" y="56"/>
                      </a:ln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67" y="11"/>
                      </a:lnTo>
                      <a:lnTo>
                        <a:pt x="68" y="16"/>
                      </a:lnTo>
                      <a:lnTo>
                        <a:pt x="68" y="22"/>
                      </a:lnTo>
                      <a:lnTo>
                        <a:pt x="65" y="27"/>
                      </a:lnTo>
                      <a:lnTo>
                        <a:pt x="63" y="33"/>
                      </a:lnTo>
                      <a:lnTo>
                        <a:pt x="59" y="39"/>
                      </a:lnTo>
                      <a:lnTo>
                        <a:pt x="54" y="44"/>
                      </a:lnTo>
                      <a:lnTo>
                        <a:pt x="47" y="4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54" name="Freeform 560"/>
                <p:cNvSpPr>
                  <a:spLocks/>
                </p:cNvSpPr>
                <p:nvPr/>
              </p:nvSpPr>
              <p:spPr bwMode="auto">
                <a:xfrm>
                  <a:off x="3450" y="1657"/>
                  <a:ext cx="7" cy="7"/>
                </a:xfrm>
                <a:custGeom>
                  <a:avLst/>
                  <a:gdLst>
                    <a:gd name="T0" fmla="*/ 0 w 68"/>
                    <a:gd name="T1" fmla="*/ 0 h 59"/>
                    <a:gd name="T2" fmla="*/ 0 w 68"/>
                    <a:gd name="T3" fmla="*/ 0 h 59"/>
                    <a:gd name="T4" fmla="*/ 0 w 68"/>
                    <a:gd name="T5" fmla="*/ 0 h 59"/>
                    <a:gd name="T6" fmla="*/ 0 w 68"/>
                    <a:gd name="T7" fmla="*/ 0 h 59"/>
                    <a:gd name="T8" fmla="*/ 0 w 68"/>
                    <a:gd name="T9" fmla="*/ 0 h 59"/>
                    <a:gd name="T10" fmla="*/ 0 w 68"/>
                    <a:gd name="T11" fmla="*/ 0 h 59"/>
                    <a:gd name="T12" fmla="*/ 0 w 68"/>
                    <a:gd name="T13" fmla="*/ 0 h 59"/>
                    <a:gd name="T14" fmla="*/ 0 w 68"/>
                    <a:gd name="T15" fmla="*/ 0 h 59"/>
                    <a:gd name="T16" fmla="*/ 0 w 68"/>
                    <a:gd name="T17" fmla="*/ 0 h 59"/>
                    <a:gd name="T18" fmla="*/ 0 w 68"/>
                    <a:gd name="T19" fmla="*/ 0 h 59"/>
                    <a:gd name="T20" fmla="*/ 0 w 68"/>
                    <a:gd name="T21" fmla="*/ 0 h 59"/>
                    <a:gd name="T22" fmla="*/ 0 w 68"/>
                    <a:gd name="T23" fmla="*/ 0 h 59"/>
                    <a:gd name="T24" fmla="*/ 0 w 68"/>
                    <a:gd name="T25" fmla="*/ 0 h 59"/>
                    <a:gd name="T26" fmla="*/ 0 w 68"/>
                    <a:gd name="T27" fmla="*/ 0 h 59"/>
                    <a:gd name="T28" fmla="*/ 0 w 68"/>
                    <a:gd name="T29" fmla="*/ 0 h 59"/>
                    <a:gd name="T30" fmla="*/ 0 w 68"/>
                    <a:gd name="T31" fmla="*/ 0 h 59"/>
                    <a:gd name="T32" fmla="*/ 0 w 68"/>
                    <a:gd name="T33" fmla="*/ 0 h 59"/>
                    <a:gd name="T34" fmla="*/ 0 w 68"/>
                    <a:gd name="T35" fmla="*/ 0 h 59"/>
                    <a:gd name="T36" fmla="*/ 0 w 68"/>
                    <a:gd name="T37" fmla="*/ 0 h 59"/>
                    <a:gd name="T38" fmla="*/ 0 w 68"/>
                    <a:gd name="T39" fmla="*/ 0 h 59"/>
                    <a:gd name="T40" fmla="*/ 0 w 68"/>
                    <a:gd name="T41" fmla="*/ 0 h 59"/>
                    <a:gd name="T42" fmla="*/ 0 w 68"/>
                    <a:gd name="T43" fmla="*/ 0 h 59"/>
                    <a:gd name="T44" fmla="*/ 0 w 68"/>
                    <a:gd name="T45" fmla="*/ 0 h 59"/>
                    <a:gd name="T46" fmla="*/ 0 w 68"/>
                    <a:gd name="T47" fmla="*/ 0 h 59"/>
                    <a:gd name="T48" fmla="*/ 0 w 68"/>
                    <a:gd name="T49" fmla="*/ 0 h 59"/>
                    <a:gd name="T50" fmla="*/ 0 w 68"/>
                    <a:gd name="T51" fmla="*/ 0 h 59"/>
                    <a:gd name="T52" fmla="*/ 0 w 68"/>
                    <a:gd name="T53" fmla="*/ 0 h 59"/>
                    <a:gd name="T54" fmla="*/ 0 w 68"/>
                    <a:gd name="T55" fmla="*/ 0 h 59"/>
                    <a:gd name="T56" fmla="*/ 0 w 68"/>
                    <a:gd name="T57" fmla="*/ 0 h 59"/>
                    <a:gd name="T58" fmla="*/ 0 w 68"/>
                    <a:gd name="T59" fmla="*/ 0 h 59"/>
                    <a:gd name="T60" fmla="*/ 0 w 68"/>
                    <a:gd name="T61" fmla="*/ 0 h 59"/>
                    <a:gd name="T62" fmla="*/ 0 w 68"/>
                    <a:gd name="T63" fmla="*/ 0 h 59"/>
                    <a:gd name="T64" fmla="*/ 0 w 68"/>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59"/>
                    <a:gd name="T101" fmla="*/ 68 w 68"/>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59">
                      <a:moveTo>
                        <a:pt x="47" y="49"/>
                      </a:moveTo>
                      <a:lnTo>
                        <a:pt x="42" y="53"/>
                      </a:lnTo>
                      <a:lnTo>
                        <a:pt x="35" y="57"/>
                      </a:lnTo>
                      <a:lnTo>
                        <a:pt x="28" y="58"/>
                      </a:lnTo>
                      <a:lnTo>
                        <a:pt x="21" y="59"/>
                      </a:lnTo>
                      <a:lnTo>
                        <a:pt x="16" y="59"/>
                      </a:lnTo>
                      <a:lnTo>
                        <a:pt x="10" y="58"/>
                      </a:lnTo>
                      <a:lnTo>
                        <a:pt x="5" y="56"/>
                      </a:lnTo>
                      <a:lnTo>
                        <a:pt x="3" y="52"/>
                      </a:lnTo>
                      <a:lnTo>
                        <a:pt x="1" y="48"/>
                      </a:lnTo>
                      <a:lnTo>
                        <a:pt x="0" y="43"/>
                      </a:lnTo>
                      <a:lnTo>
                        <a:pt x="0" y="38"/>
                      </a:lnTo>
                      <a:lnTo>
                        <a:pt x="2" y="32"/>
                      </a:lnTo>
                      <a:lnTo>
                        <a:pt x="4" y="26"/>
                      </a:lnTo>
                      <a:lnTo>
                        <a:pt x="9" y="19"/>
                      </a:lnTo>
                      <a:lnTo>
                        <a:pt x="13" y="15"/>
                      </a:lnTo>
                      <a:lnTo>
                        <a:pt x="20" y="10"/>
                      </a:lnTo>
                      <a:lnTo>
                        <a:pt x="26" y="6"/>
                      </a:lnTo>
                      <a:lnTo>
                        <a:pt x="33" y="2"/>
                      </a:lnTo>
                      <a:lnTo>
                        <a:pt x="39" y="1"/>
                      </a:lnTo>
                      <a:lnTo>
                        <a:pt x="46" y="0"/>
                      </a:lnTo>
                      <a:lnTo>
                        <a:pt x="52" y="0"/>
                      </a:lnTo>
                      <a:lnTo>
                        <a:pt x="58" y="1"/>
                      </a:lnTo>
                      <a:lnTo>
                        <a:pt x="62" y="3"/>
                      </a:lnTo>
                      <a:lnTo>
                        <a:pt x="65" y="7"/>
                      </a:lnTo>
                      <a:lnTo>
                        <a:pt x="67" y="11"/>
                      </a:lnTo>
                      <a:lnTo>
                        <a:pt x="68" y="16"/>
                      </a:lnTo>
                      <a:lnTo>
                        <a:pt x="68" y="22"/>
                      </a:lnTo>
                      <a:lnTo>
                        <a:pt x="65" y="27"/>
                      </a:lnTo>
                      <a:lnTo>
                        <a:pt x="63" y="33"/>
                      </a:lnTo>
                      <a:lnTo>
                        <a:pt x="59" y="39"/>
                      </a:lnTo>
                      <a:lnTo>
                        <a:pt x="54" y="44"/>
                      </a:lnTo>
                      <a:lnTo>
                        <a:pt x="47" y="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5" name="Freeform 561"/>
                <p:cNvSpPr>
                  <a:spLocks/>
                </p:cNvSpPr>
                <p:nvPr/>
              </p:nvSpPr>
              <p:spPr bwMode="auto">
                <a:xfrm>
                  <a:off x="3998" y="1161"/>
                  <a:ext cx="59" cy="133"/>
                </a:xfrm>
                <a:custGeom>
                  <a:avLst/>
                  <a:gdLst>
                    <a:gd name="T0" fmla="*/ 0 w 591"/>
                    <a:gd name="T1" fmla="*/ 0 h 1222"/>
                    <a:gd name="T2" fmla="*/ 0 w 591"/>
                    <a:gd name="T3" fmla="*/ 0 h 1222"/>
                    <a:gd name="T4" fmla="*/ 0 w 591"/>
                    <a:gd name="T5" fmla="*/ 0 h 1222"/>
                    <a:gd name="T6" fmla="*/ 0 w 591"/>
                    <a:gd name="T7" fmla="*/ 0 h 1222"/>
                    <a:gd name="T8" fmla="*/ 0 w 591"/>
                    <a:gd name="T9" fmla="*/ 0 h 1222"/>
                    <a:gd name="T10" fmla="*/ 0 w 591"/>
                    <a:gd name="T11" fmla="*/ 0 h 1222"/>
                    <a:gd name="T12" fmla="*/ 0 w 591"/>
                    <a:gd name="T13" fmla="*/ 0 h 1222"/>
                    <a:gd name="T14" fmla="*/ 0 w 591"/>
                    <a:gd name="T15" fmla="*/ 0 h 1222"/>
                    <a:gd name="T16" fmla="*/ 0 w 591"/>
                    <a:gd name="T17" fmla="*/ 0 h 1222"/>
                    <a:gd name="T18" fmla="*/ 0 w 591"/>
                    <a:gd name="T19" fmla="*/ 0 h 1222"/>
                    <a:gd name="T20" fmla="*/ 0 w 591"/>
                    <a:gd name="T21" fmla="*/ 0 h 1222"/>
                    <a:gd name="T22" fmla="*/ 0 w 591"/>
                    <a:gd name="T23" fmla="*/ 0 h 1222"/>
                    <a:gd name="T24" fmla="*/ 0 w 591"/>
                    <a:gd name="T25" fmla="*/ 0 h 1222"/>
                    <a:gd name="T26" fmla="*/ 0 w 591"/>
                    <a:gd name="T27" fmla="*/ 0 h 1222"/>
                    <a:gd name="T28" fmla="*/ 0 w 591"/>
                    <a:gd name="T29" fmla="*/ 0 h 1222"/>
                    <a:gd name="T30" fmla="*/ 0 w 591"/>
                    <a:gd name="T31" fmla="*/ 0 h 1222"/>
                    <a:gd name="T32" fmla="*/ 0 w 591"/>
                    <a:gd name="T33" fmla="*/ 0 h 1222"/>
                    <a:gd name="T34" fmla="*/ 0 w 591"/>
                    <a:gd name="T35" fmla="*/ 0 h 1222"/>
                    <a:gd name="T36" fmla="*/ 0 w 591"/>
                    <a:gd name="T37" fmla="*/ 0 h 1222"/>
                    <a:gd name="T38" fmla="*/ 0 w 591"/>
                    <a:gd name="T39" fmla="*/ 0 h 1222"/>
                    <a:gd name="T40" fmla="*/ 0 w 591"/>
                    <a:gd name="T41" fmla="*/ 0 h 1222"/>
                    <a:gd name="T42" fmla="*/ 0 w 591"/>
                    <a:gd name="T43" fmla="*/ 0 h 1222"/>
                    <a:gd name="T44" fmla="*/ 0 w 591"/>
                    <a:gd name="T45" fmla="*/ 0 h 1222"/>
                    <a:gd name="T46" fmla="*/ 0 w 591"/>
                    <a:gd name="T47" fmla="*/ 0 h 1222"/>
                    <a:gd name="T48" fmla="*/ 0 w 591"/>
                    <a:gd name="T49" fmla="*/ 0 h 1222"/>
                    <a:gd name="T50" fmla="*/ 0 w 591"/>
                    <a:gd name="T51" fmla="*/ 0 h 1222"/>
                    <a:gd name="T52" fmla="*/ 0 w 591"/>
                    <a:gd name="T53" fmla="*/ 0 h 1222"/>
                    <a:gd name="T54" fmla="*/ 0 w 591"/>
                    <a:gd name="T55" fmla="*/ 0 h 1222"/>
                    <a:gd name="T56" fmla="*/ 0 w 591"/>
                    <a:gd name="T57" fmla="*/ 0 h 1222"/>
                    <a:gd name="T58" fmla="*/ 0 w 591"/>
                    <a:gd name="T59" fmla="*/ 0 h 1222"/>
                    <a:gd name="T60" fmla="*/ 0 w 591"/>
                    <a:gd name="T61" fmla="*/ 0 h 1222"/>
                    <a:gd name="T62" fmla="*/ 0 w 591"/>
                    <a:gd name="T63" fmla="*/ 0 h 1222"/>
                    <a:gd name="T64" fmla="*/ 0 w 591"/>
                    <a:gd name="T65" fmla="*/ 0 h 1222"/>
                    <a:gd name="T66" fmla="*/ 0 w 591"/>
                    <a:gd name="T67" fmla="*/ 0 h 1222"/>
                    <a:gd name="T68" fmla="*/ 0 w 591"/>
                    <a:gd name="T69" fmla="*/ 0 h 1222"/>
                    <a:gd name="T70" fmla="*/ 0 w 591"/>
                    <a:gd name="T71" fmla="*/ 0 h 1222"/>
                    <a:gd name="T72" fmla="*/ 0 w 591"/>
                    <a:gd name="T73" fmla="*/ 0 h 1222"/>
                    <a:gd name="T74" fmla="*/ 0 w 591"/>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1"/>
                    <a:gd name="T115" fmla="*/ 0 h 1222"/>
                    <a:gd name="T116" fmla="*/ 591 w 591"/>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1" h="1222">
                      <a:moveTo>
                        <a:pt x="522" y="1211"/>
                      </a:move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590" y="1180"/>
                      </a:lnTo>
                      <a:lnTo>
                        <a:pt x="591" y="1184"/>
                      </a:lnTo>
                      <a:lnTo>
                        <a:pt x="591" y="1190"/>
                      </a:lnTo>
                      <a:lnTo>
                        <a:pt x="589" y="1195"/>
                      </a:lnTo>
                      <a:lnTo>
                        <a:pt x="587" y="1200"/>
                      </a:lnTo>
                      <a:lnTo>
                        <a:pt x="582" y="1205"/>
                      </a:lnTo>
                      <a:lnTo>
                        <a:pt x="578" y="1209"/>
                      </a:lnTo>
                      <a:lnTo>
                        <a:pt x="572" y="1214"/>
                      </a:lnTo>
                      <a:lnTo>
                        <a:pt x="565" y="1217"/>
                      </a:lnTo>
                      <a:lnTo>
                        <a:pt x="558" y="1220"/>
                      </a:lnTo>
                      <a:lnTo>
                        <a:pt x="551" y="1221"/>
                      </a:lnTo>
                      <a:lnTo>
                        <a:pt x="545" y="1222"/>
                      </a:lnTo>
                      <a:lnTo>
                        <a:pt x="539" y="1221"/>
                      </a:lnTo>
                      <a:lnTo>
                        <a:pt x="533" y="1220"/>
                      </a:lnTo>
                      <a:lnTo>
                        <a:pt x="529" y="1217"/>
                      </a:lnTo>
                      <a:lnTo>
                        <a:pt x="524" y="1214"/>
                      </a:lnTo>
                      <a:lnTo>
                        <a:pt x="522" y="121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56" name="Freeform 562"/>
                <p:cNvSpPr>
                  <a:spLocks/>
                </p:cNvSpPr>
                <p:nvPr/>
              </p:nvSpPr>
              <p:spPr bwMode="auto">
                <a:xfrm>
                  <a:off x="3998" y="1161"/>
                  <a:ext cx="59" cy="133"/>
                </a:xfrm>
                <a:custGeom>
                  <a:avLst/>
                  <a:gdLst>
                    <a:gd name="T0" fmla="*/ 0 w 591"/>
                    <a:gd name="T1" fmla="*/ 0 h 1222"/>
                    <a:gd name="T2" fmla="*/ 0 w 591"/>
                    <a:gd name="T3" fmla="*/ 0 h 1222"/>
                    <a:gd name="T4" fmla="*/ 0 w 591"/>
                    <a:gd name="T5" fmla="*/ 0 h 1222"/>
                    <a:gd name="T6" fmla="*/ 0 w 591"/>
                    <a:gd name="T7" fmla="*/ 0 h 1222"/>
                    <a:gd name="T8" fmla="*/ 0 w 591"/>
                    <a:gd name="T9" fmla="*/ 0 h 1222"/>
                    <a:gd name="T10" fmla="*/ 0 w 591"/>
                    <a:gd name="T11" fmla="*/ 0 h 1222"/>
                    <a:gd name="T12" fmla="*/ 0 w 591"/>
                    <a:gd name="T13" fmla="*/ 0 h 1222"/>
                    <a:gd name="T14" fmla="*/ 0 w 591"/>
                    <a:gd name="T15" fmla="*/ 0 h 1222"/>
                    <a:gd name="T16" fmla="*/ 0 w 591"/>
                    <a:gd name="T17" fmla="*/ 0 h 1222"/>
                    <a:gd name="T18" fmla="*/ 0 w 591"/>
                    <a:gd name="T19" fmla="*/ 0 h 1222"/>
                    <a:gd name="T20" fmla="*/ 0 w 591"/>
                    <a:gd name="T21" fmla="*/ 0 h 1222"/>
                    <a:gd name="T22" fmla="*/ 0 w 591"/>
                    <a:gd name="T23" fmla="*/ 0 h 1222"/>
                    <a:gd name="T24" fmla="*/ 0 w 591"/>
                    <a:gd name="T25" fmla="*/ 0 h 1222"/>
                    <a:gd name="T26" fmla="*/ 0 w 591"/>
                    <a:gd name="T27" fmla="*/ 0 h 1222"/>
                    <a:gd name="T28" fmla="*/ 0 w 591"/>
                    <a:gd name="T29" fmla="*/ 0 h 1222"/>
                    <a:gd name="T30" fmla="*/ 0 w 591"/>
                    <a:gd name="T31" fmla="*/ 0 h 1222"/>
                    <a:gd name="T32" fmla="*/ 0 w 591"/>
                    <a:gd name="T33" fmla="*/ 0 h 1222"/>
                    <a:gd name="T34" fmla="*/ 0 w 591"/>
                    <a:gd name="T35" fmla="*/ 0 h 1222"/>
                    <a:gd name="T36" fmla="*/ 0 w 591"/>
                    <a:gd name="T37" fmla="*/ 0 h 1222"/>
                    <a:gd name="T38" fmla="*/ 0 w 591"/>
                    <a:gd name="T39" fmla="*/ 0 h 1222"/>
                    <a:gd name="T40" fmla="*/ 0 w 591"/>
                    <a:gd name="T41" fmla="*/ 0 h 1222"/>
                    <a:gd name="T42" fmla="*/ 0 w 591"/>
                    <a:gd name="T43" fmla="*/ 0 h 1222"/>
                    <a:gd name="T44" fmla="*/ 0 w 591"/>
                    <a:gd name="T45" fmla="*/ 0 h 1222"/>
                    <a:gd name="T46" fmla="*/ 0 w 591"/>
                    <a:gd name="T47" fmla="*/ 0 h 1222"/>
                    <a:gd name="T48" fmla="*/ 0 w 591"/>
                    <a:gd name="T49" fmla="*/ 0 h 1222"/>
                    <a:gd name="T50" fmla="*/ 0 w 591"/>
                    <a:gd name="T51" fmla="*/ 0 h 1222"/>
                    <a:gd name="T52" fmla="*/ 0 w 591"/>
                    <a:gd name="T53" fmla="*/ 0 h 1222"/>
                    <a:gd name="T54" fmla="*/ 0 w 591"/>
                    <a:gd name="T55" fmla="*/ 0 h 1222"/>
                    <a:gd name="T56" fmla="*/ 0 w 591"/>
                    <a:gd name="T57" fmla="*/ 0 h 1222"/>
                    <a:gd name="T58" fmla="*/ 0 w 591"/>
                    <a:gd name="T59" fmla="*/ 0 h 1222"/>
                    <a:gd name="T60" fmla="*/ 0 w 591"/>
                    <a:gd name="T61" fmla="*/ 0 h 1222"/>
                    <a:gd name="T62" fmla="*/ 0 w 591"/>
                    <a:gd name="T63" fmla="*/ 0 h 1222"/>
                    <a:gd name="T64" fmla="*/ 0 w 591"/>
                    <a:gd name="T65" fmla="*/ 0 h 1222"/>
                    <a:gd name="T66" fmla="*/ 0 w 591"/>
                    <a:gd name="T67" fmla="*/ 0 h 1222"/>
                    <a:gd name="T68" fmla="*/ 0 w 591"/>
                    <a:gd name="T69" fmla="*/ 0 h 1222"/>
                    <a:gd name="T70" fmla="*/ 0 w 591"/>
                    <a:gd name="T71" fmla="*/ 0 h 1222"/>
                    <a:gd name="T72" fmla="*/ 0 w 591"/>
                    <a:gd name="T73" fmla="*/ 0 h 1222"/>
                    <a:gd name="T74" fmla="*/ 0 w 591"/>
                    <a:gd name="T75" fmla="*/ 0 h 122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91"/>
                    <a:gd name="T115" fmla="*/ 0 h 1222"/>
                    <a:gd name="T116" fmla="*/ 591 w 591"/>
                    <a:gd name="T117" fmla="*/ 1222 h 122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91" h="1222">
                      <a:moveTo>
                        <a:pt x="522" y="1211"/>
                      </a:move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590" y="1180"/>
                      </a:lnTo>
                      <a:lnTo>
                        <a:pt x="591" y="1184"/>
                      </a:lnTo>
                      <a:lnTo>
                        <a:pt x="591" y="1190"/>
                      </a:lnTo>
                      <a:lnTo>
                        <a:pt x="589" y="1195"/>
                      </a:lnTo>
                      <a:lnTo>
                        <a:pt x="587" y="1200"/>
                      </a:lnTo>
                      <a:lnTo>
                        <a:pt x="582" y="1205"/>
                      </a:lnTo>
                      <a:lnTo>
                        <a:pt x="578" y="1209"/>
                      </a:lnTo>
                      <a:lnTo>
                        <a:pt x="572" y="1214"/>
                      </a:lnTo>
                      <a:lnTo>
                        <a:pt x="565" y="1217"/>
                      </a:lnTo>
                      <a:lnTo>
                        <a:pt x="558" y="1220"/>
                      </a:lnTo>
                      <a:lnTo>
                        <a:pt x="551" y="1221"/>
                      </a:lnTo>
                      <a:lnTo>
                        <a:pt x="545" y="1222"/>
                      </a:lnTo>
                      <a:lnTo>
                        <a:pt x="539" y="1221"/>
                      </a:lnTo>
                      <a:lnTo>
                        <a:pt x="533" y="1220"/>
                      </a:lnTo>
                      <a:lnTo>
                        <a:pt x="529" y="1217"/>
                      </a:lnTo>
                      <a:lnTo>
                        <a:pt x="524" y="1214"/>
                      </a:lnTo>
                      <a:lnTo>
                        <a:pt x="522" y="121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57" name="Freeform 563"/>
                <p:cNvSpPr>
                  <a:spLocks/>
                </p:cNvSpPr>
                <p:nvPr/>
              </p:nvSpPr>
              <p:spPr bwMode="auto">
                <a:xfrm>
                  <a:off x="3998" y="1161"/>
                  <a:ext cx="7" cy="5"/>
                </a:xfrm>
                <a:custGeom>
                  <a:avLst/>
                  <a:gdLst>
                    <a:gd name="T0" fmla="*/ 0 w 73"/>
                    <a:gd name="T1" fmla="*/ 0 h 52"/>
                    <a:gd name="T2" fmla="*/ 0 w 73"/>
                    <a:gd name="T3" fmla="*/ 0 h 52"/>
                    <a:gd name="T4" fmla="*/ 0 w 73"/>
                    <a:gd name="T5" fmla="*/ 0 h 52"/>
                    <a:gd name="T6" fmla="*/ 0 w 73"/>
                    <a:gd name="T7" fmla="*/ 0 h 52"/>
                    <a:gd name="T8" fmla="*/ 0 w 73"/>
                    <a:gd name="T9" fmla="*/ 0 h 52"/>
                    <a:gd name="T10" fmla="*/ 0 w 73"/>
                    <a:gd name="T11" fmla="*/ 0 h 52"/>
                    <a:gd name="T12" fmla="*/ 0 w 73"/>
                    <a:gd name="T13" fmla="*/ 0 h 52"/>
                    <a:gd name="T14" fmla="*/ 0 w 73"/>
                    <a:gd name="T15" fmla="*/ 0 h 52"/>
                    <a:gd name="T16" fmla="*/ 0 w 73"/>
                    <a:gd name="T17" fmla="*/ 0 h 52"/>
                    <a:gd name="T18" fmla="*/ 0 w 73"/>
                    <a:gd name="T19" fmla="*/ 0 h 52"/>
                    <a:gd name="T20" fmla="*/ 0 w 73"/>
                    <a:gd name="T21" fmla="*/ 0 h 52"/>
                    <a:gd name="T22" fmla="*/ 0 w 73"/>
                    <a:gd name="T23" fmla="*/ 0 h 52"/>
                    <a:gd name="T24" fmla="*/ 0 w 73"/>
                    <a:gd name="T25" fmla="*/ 0 h 52"/>
                    <a:gd name="T26" fmla="*/ 0 w 73"/>
                    <a:gd name="T27" fmla="*/ 0 h 52"/>
                    <a:gd name="T28" fmla="*/ 0 w 73"/>
                    <a:gd name="T29" fmla="*/ 0 h 52"/>
                    <a:gd name="T30" fmla="*/ 0 w 73"/>
                    <a:gd name="T31" fmla="*/ 0 h 52"/>
                    <a:gd name="T32" fmla="*/ 0 w 73"/>
                    <a:gd name="T33" fmla="*/ 0 h 52"/>
                    <a:gd name="T34" fmla="*/ 0 w 73"/>
                    <a:gd name="T35" fmla="*/ 0 h 52"/>
                    <a:gd name="T36" fmla="*/ 0 w 73"/>
                    <a:gd name="T37" fmla="*/ 0 h 52"/>
                    <a:gd name="T38" fmla="*/ 0 w 73"/>
                    <a:gd name="T39" fmla="*/ 0 h 52"/>
                    <a:gd name="T40" fmla="*/ 0 w 73"/>
                    <a:gd name="T41" fmla="*/ 0 h 52"/>
                    <a:gd name="T42" fmla="*/ 0 w 73"/>
                    <a:gd name="T43" fmla="*/ 0 h 52"/>
                    <a:gd name="T44" fmla="*/ 0 w 73"/>
                    <a:gd name="T45" fmla="*/ 0 h 52"/>
                    <a:gd name="T46" fmla="*/ 0 w 73"/>
                    <a:gd name="T47" fmla="*/ 0 h 52"/>
                    <a:gd name="T48" fmla="*/ 0 w 73"/>
                    <a:gd name="T49" fmla="*/ 0 h 52"/>
                    <a:gd name="T50" fmla="*/ 0 w 73"/>
                    <a:gd name="T51" fmla="*/ 0 h 52"/>
                    <a:gd name="T52" fmla="*/ 0 w 73"/>
                    <a:gd name="T53" fmla="*/ 0 h 52"/>
                    <a:gd name="T54" fmla="*/ 0 w 73"/>
                    <a:gd name="T55" fmla="*/ 0 h 52"/>
                    <a:gd name="T56" fmla="*/ 0 w 73"/>
                    <a:gd name="T57" fmla="*/ 0 h 52"/>
                    <a:gd name="T58" fmla="*/ 0 w 73"/>
                    <a:gd name="T59" fmla="*/ 0 h 52"/>
                    <a:gd name="T60" fmla="*/ 0 w 73"/>
                    <a:gd name="T61" fmla="*/ 0 h 52"/>
                    <a:gd name="T62" fmla="*/ 0 w 73"/>
                    <a:gd name="T63" fmla="*/ 0 h 52"/>
                    <a:gd name="T64" fmla="*/ 0 w 7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2"/>
                    <a:gd name="T101" fmla="*/ 73 w 7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2">
                      <a:moveTo>
                        <a:pt x="46" y="47"/>
                      </a:moveTo>
                      <a:lnTo>
                        <a:pt x="39" y="49"/>
                      </a:lnTo>
                      <a:lnTo>
                        <a:pt x="32" y="52"/>
                      </a:lnTo>
                      <a:lnTo>
                        <a:pt x="24" y="52"/>
                      </a:lnTo>
                      <a:lnTo>
                        <a:pt x="19" y="52"/>
                      </a:lnTo>
                      <a:lnTo>
                        <a:pt x="13" y="51"/>
                      </a:lnTo>
                      <a:lnTo>
                        <a:pt x="7" y="48"/>
                      </a:lnTo>
                      <a:lnTo>
                        <a:pt x="4" y="45"/>
                      </a:ln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73" y="14"/>
                      </a:lnTo>
                      <a:lnTo>
                        <a:pt x="73" y="20"/>
                      </a:lnTo>
                      <a:lnTo>
                        <a:pt x="71" y="25"/>
                      </a:lnTo>
                      <a:lnTo>
                        <a:pt x="68" y="29"/>
                      </a:lnTo>
                      <a:lnTo>
                        <a:pt x="64" y="35"/>
                      </a:lnTo>
                      <a:lnTo>
                        <a:pt x="58" y="39"/>
                      </a:lnTo>
                      <a:lnTo>
                        <a:pt x="53" y="44"/>
                      </a:lnTo>
                      <a:lnTo>
                        <a:pt x="46" y="4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58" name="Freeform 564"/>
                <p:cNvSpPr>
                  <a:spLocks/>
                </p:cNvSpPr>
                <p:nvPr/>
              </p:nvSpPr>
              <p:spPr bwMode="auto">
                <a:xfrm>
                  <a:off x="3998" y="1161"/>
                  <a:ext cx="7" cy="5"/>
                </a:xfrm>
                <a:custGeom>
                  <a:avLst/>
                  <a:gdLst>
                    <a:gd name="T0" fmla="*/ 0 w 73"/>
                    <a:gd name="T1" fmla="*/ 0 h 52"/>
                    <a:gd name="T2" fmla="*/ 0 w 73"/>
                    <a:gd name="T3" fmla="*/ 0 h 52"/>
                    <a:gd name="T4" fmla="*/ 0 w 73"/>
                    <a:gd name="T5" fmla="*/ 0 h 52"/>
                    <a:gd name="T6" fmla="*/ 0 w 73"/>
                    <a:gd name="T7" fmla="*/ 0 h 52"/>
                    <a:gd name="T8" fmla="*/ 0 w 73"/>
                    <a:gd name="T9" fmla="*/ 0 h 52"/>
                    <a:gd name="T10" fmla="*/ 0 w 73"/>
                    <a:gd name="T11" fmla="*/ 0 h 52"/>
                    <a:gd name="T12" fmla="*/ 0 w 73"/>
                    <a:gd name="T13" fmla="*/ 0 h 52"/>
                    <a:gd name="T14" fmla="*/ 0 w 73"/>
                    <a:gd name="T15" fmla="*/ 0 h 52"/>
                    <a:gd name="T16" fmla="*/ 0 w 73"/>
                    <a:gd name="T17" fmla="*/ 0 h 52"/>
                    <a:gd name="T18" fmla="*/ 0 w 73"/>
                    <a:gd name="T19" fmla="*/ 0 h 52"/>
                    <a:gd name="T20" fmla="*/ 0 w 73"/>
                    <a:gd name="T21" fmla="*/ 0 h 52"/>
                    <a:gd name="T22" fmla="*/ 0 w 73"/>
                    <a:gd name="T23" fmla="*/ 0 h 52"/>
                    <a:gd name="T24" fmla="*/ 0 w 73"/>
                    <a:gd name="T25" fmla="*/ 0 h 52"/>
                    <a:gd name="T26" fmla="*/ 0 w 73"/>
                    <a:gd name="T27" fmla="*/ 0 h 52"/>
                    <a:gd name="T28" fmla="*/ 0 w 73"/>
                    <a:gd name="T29" fmla="*/ 0 h 52"/>
                    <a:gd name="T30" fmla="*/ 0 w 73"/>
                    <a:gd name="T31" fmla="*/ 0 h 52"/>
                    <a:gd name="T32" fmla="*/ 0 w 73"/>
                    <a:gd name="T33" fmla="*/ 0 h 52"/>
                    <a:gd name="T34" fmla="*/ 0 w 73"/>
                    <a:gd name="T35" fmla="*/ 0 h 52"/>
                    <a:gd name="T36" fmla="*/ 0 w 73"/>
                    <a:gd name="T37" fmla="*/ 0 h 52"/>
                    <a:gd name="T38" fmla="*/ 0 w 73"/>
                    <a:gd name="T39" fmla="*/ 0 h 52"/>
                    <a:gd name="T40" fmla="*/ 0 w 73"/>
                    <a:gd name="T41" fmla="*/ 0 h 52"/>
                    <a:gd name="T42" fmla="*/ 0 w 73"/>
                    <a:gd name="T43" fmla="*/ 0 h 52"/>
                    <a:gd name="T44" fmla="*/ 0 w 73"/>
                    <a:gd name="T45" fmla="*/ 0 h 52"/>
                    <a:gd name="T46" fmla="*/ 0 w 73"/>
                    <a:gd name="T47" fmla="*/ 0 h 52"/>
                    <a:gd name="T48" fmla="*/ 0 w 73"/>
                    <a:gd name="T49" fmla="*/ 0 h 52"/>
                    <a:gd name="T50" fmla="*/ 0 w 73"/>
                    <a:gd name="T51" fmla="*/ 0 h 52"/>
                    <a:gd name="T52" fmla="*/ 0 w 73"/>
                    <a:gd name="T53" fmla="*/ 0 h 52"/>
                    <a:gd name="T54" fmla="*/ 0 w 73"/>
                    <a:gd name="T55" fmla="*/ 0 h 52"/>
                    <a:gd name="T56" fmla="*/ 0 w 73"/>
                    <a:gd name="T57" fmla="*/ 0 h 52"/>
                    <a:gd name="T58" fmla="*/ 0 w 73"/>
                    <a:gd name="T59" fmla="*/ 0 h 52"/>
                    <a:gd name="T60" fmla="*/ 0 w 73"/>
                    <a:gd name="T61" fmla="*/ 0 h 52"/>
                    <a:gd name="T62" fmla="*/ 0 w 73"/>
                    <a:gd name="T63" fmla="*/ 0 h 52"/>
                    <a:gd name="T64" fmla="*/ 0 w 73"/>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2"/>
                    <a:gd name="T101" fmla="*/ 73 w 73"/>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2">
                      <a:moveTo>
                        <a:pt x="46" y="47"/>
                      </a:moveTo>
                      <a:lnTo>
                        <a:pt x="39" y="49"/>
                      </a:lnTo>
                      <a:lnTo>
                        <a:pt x="32" y="52"/>
                      </a:lnTo>
                      <a:lnTo>
                        <a:pt x="24" y="52"/>
                      </a:lnTo>
                      <a:lnTo>
                        <a:pt x="19" y="52"/>
                      </a:lnTo>
                      <a:lnTo>
                        <a:pt x="13" y="51"/>
                      </a:lnTo>
                      <a:lnTo>
                        <a:pt x="7" y="48"/>
                      </a:lnTo>
                      <a:lnTo>
                        <a:pt x="4" y="45"/>
                      </a:lnTo>
                      <a:lnTo>
                        <a:pt x="2" y="42"/>
                      </a:lnTo>
                      <a:lnTo>
                        <a:pt x="0" y="37"/>
                      </a:lnTo>
                      <a:lnTo>
                        <a:pt x="0" y="32"/>
                      </a:lnTo>
                      <a:lnTo>
                        <a:pt x="2" y="27"/>
                      </a:lnTo>
                      <a:lnTo>
                        <a:pt x="5" y="22"/>
                      </a:lnTo>
                      <a:lnTo>
                        <a:pt x="9" y="18"/>
                      </a:lnTo>
                      <a:lnTo>
                        <a:pt x="14" y="12"/>
                      </a:lnTo>
                      <a:lnTo>
                        <a:pt x="21" y="9"/>
                      </a:lnTo>
                      <a:lnTo>
                        <a:pt x="28" y="5"/>
                      </a:lnTo>
                      <a:lnTo>
                        <a:pt x="34" y="2"/>
                      </a:lnTo>
                      <a:lnTo>
                        <a:pt x="41" y="1"/>
                      </a:lnTo>
                      <a:lnTo>
                        <a:pt x="48" y="0"/>
                      </a:lnTo>
                      <a:lnTo>
                        <a:pt x="55" y="0"/>
                      </a:lnTo>
                      <a:lnTo>
                        <a:pt x="61" y="1"/>
                      </a:lnTo>
                      <a:lnTo>
                        <a:pt x="66" y="3"/>
                      </a:lnTo>
                      <a:lnTo>
                        <a:pt x="70" y="6"/>
                      </a:lnTo>
                      <a:lnTo>
                        <a:pt x="72" y="10"/>
                      </a:lnTo>
                      <a:lnTo>
                        <a:pt x="73" y="14"/>
                      </a:lnTo>
                      <a:lnTo>
                        <a:pt x="73" y="20"/>
                      </a:lnTo>
                      <a:lnTo>
                        <a:pt x="71" y="25"/>
                      </a:lnTo>
                      <a:lnTo>
                        <a:pt x="68" y="29"/>
                      </a:lnTo>
                      <a:lnTo>
                        <a:pt x="64" y="35"/>
                      </a:lnTo>
                      <a:lnTo>
                        <a:pt x="58" y="39"/>
                      </a:lnTo>
                      <a:lnTo>
                        <a:pt x="53" y="44"/>
                      </a:lnTo>
                      <a:lnTo>
                        <a:pt x="46" y="4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59" name="Freeform 565"/>
                <p:cNvSpPr>
                  <a:spLocks/>
                </p:cNvSpPr>
                <p:nvPr/>
              </p:nvSpPr>
              <p:spPr bwMode="auto">
                <a:xfrm>
                  <a:off x="3872" y="1641"/>
                  <a:ext cx="63" cy="116"/>
                </a:xfrm>
                <a:custGeom>
                  <a:avLst/>
                  <a:gdLst>
                    <a:gd name="T0" fmla="*/ 0 w 633"/>
                    <a:gd name="T1" fmla="*/ 0 h 1060"/>
                    <a:gd name="T2" fmla="*/ 0 w 633"/>
                    <a:gd name="T3" fmla="*/ 0 h 1060"/>
                    <a:gd name="T4" fmla="*/ 0 w 633"/>
                    <a:gd name="T5" fmla="*/ 0 h 1060"/>
                    <a:gd name="T6" fmla="*/ 0 w 633"/>
                    <a:gd name="T7" fmla="*/ 0 h 1060"/>
                    <a:gd name="T8" fmla="*/ 0 w 633"/>
                    <a:gd name="T9" fmla="*/ 0 h 1060"/>
                    <a:gd name="T10" fmla="*/ 0 w 633"/>
                    <a:gd name="T11" fmla="*/ 0 h 1060"/>
                    <a:gd name="T12" fmla="*/ 0 w 633"/>
                    <a:gd name="T13" fmla="*/ 0 h 1060"/>
                    <a:gd name="T14" fmla="*/ 0 w 633"/>
                    <a:gd name="T15" fmla="*/ 0 h 1060"/>
                    <a:gd name="T16" fmla="*/ 0 w 633"/>
                    <a:gd name="T17" fmla="*/ 0 h 1060"/>
                    <a:gd name="T18" fmla="*/ 0 w 633"/>
                    <a:gd name="T19" fmla="*/ 0 h 1060"/>
                    <a:gd name="T20" fmla="*/ 0 w 633"/>
                    <a:gd name="T21" fmla="*/ 0 h 1060"/>
                    <a:gd name="T22" fmla="*/ 0 w 633"/>
                    <a:gd name="T23" fmla="*/ 0 h 1060"/>
                    <a:gd name="T24" fmla="*/ 0 w 633"/>
                    <a:gd name="T25" fmla="*/ 0 h 1060"/>
                    <a:gd name="T26" fmla="*/ 0 w 633"/>
                    <a:gd name="T27" fmla="*/ 0 h 1060"/>
                    <a:gd name="T28" fmla="*/ 0 w 633"/>
                    <a:gd name="T29" fmla="*/ 0 h 1060"/>
                    <a:gd name="T30" fmla="*/ 0 w 633"/>
                    <a:gd name="T31" fmla="*/ 0 h 1060"/>
                    <a:gd name="T32" fmla="*/ 0 w 633"/>
                    <a:gd name="T33" fmla="*/ 0 h 1060"/>
                    <a:gd name="T34" fmla="*/ 0 w 633"/>
                    <a:gd name="T35" fmla="*/ 0 h 1060"/>
                    <a:gd name="T36" fmla="*/ 0 w 633"/>
                    <a:gd name="T37" fmla="*/ 0 h 1060"/>
                    <a:gd name="T38" fmla="*/ 0 w 633"/>
                    <a:gd name="T39" fmla="*/ 0 h 1060"/>
                    <a:gd name="T40" fmla="*/ 0 w 633"/>
                    <a:gd name="T41" fmla="*/ 0 h 1060"/>
                    <a:gd name="T42" fmla="*/ 0 w 633"/>
                    <a:gd name="T43" fmla="*/ 0 h 1060"/>
                    <a:gd name="T44" fmla="*/ 0 w 633"/>
                    <a:gd name="T45" fmla="*/ 0 h 1060"/>
                    <a:gd name="T46" fmla="*/ 0 w 633"/>
                    <a:gd name="T47" fmla="*/ 0 h 1060"/>
                    <a:gd name="T48" fmla="*/ 0 w 633"/>
                    <a:gd name="T49" fmla="*/ 0 h 1060"/>
                    <a:gd name="T50" fmla="*/ 0 w 633"/>
                    <a:gd name="T51" fmla="*/ 0 h 1060"/>
                    <a:gd name="T52" fmla="*/ 0 w 633"/>
                    <a:gd name="T53" fmla="*/ 0 h 1060"/>
                    <a:gd name="T54" fmla="*/ 0 w 633"/>
                    <a:gd name="T55" fmla="*/ 0 h 1060"/>
                    <a:gd name="T56" fmla="*/ 0 w 633"/>
                    <a:gd name="T57" fmla="*/ 0 h 1060"/>
                    <a:gd name="T58" fmla="*/ 0 w 633"/>
                    <a:gd name="T59" fmla="*/ 0 h 1060"/>
                    <a:gd name="T60" fmla="*/ 0 w 633"/>
                    <a:gd name="T61" fmla="*/ 0 h 1060"/>
                    <a:gd name="T62" fmla="*/ 0 w 633"/>
                    <a:gd name="T63" fmla="*/ 0 h 1060"/>
                    <a:gd name="T64" fmla="*/ 0 w 633"/>
                    <a:gd name="T65" fmla="*/ 0 h 1060"/>
                    <a:gd name="T66" fmla="*/ 0 w 633"/>
                    <a:gd name="T67" fmla="*/ 0 h 1060"/>
                    <a:gd name="T68" fmla="*/ 0 w 633"/>
                    <a:gd name="T69" fmla="*/ 0 h 1060"/>
                    <a:gd name="T70" fmla="*/ 0 w 633"/>
                    <a:gd name="T71" fmla="*/ 0 h 1060"/>
                    <a:gd name="T72" fmla="*/ 0 w 633"/>
                    <a:gd name="T73" fmla="*/ 0 h 1060"/>
                    <a:gd name="T74" fmla="*/ 0 w 633"/>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1060"/>
                    <a:gd name="T116" fmla="*/ 633 w 633"/>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1060">
                      <a:moveTo>
                        <a:pt x="566" y="1049"/>
                      </a:move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631" y="1012"/>
                      </a:lnTo>
                      <a:lnTo>
                        <a:pt x="632" y="1017"/>
                      </a:lnTo>
                      <a:lnTo>
                        <a:pt x="633" y="1023"/>
                      </a:lnTo>
                      <a:lnTo>
                        <a:pt x="632" y="1028"/>
                      </a:lnTo>
                      <a:lnTo>
                        <a:pt x="631" y="1034"/>
                      </a:lnTo>
                      <a:lnTo>
                        <a:pt x="627" y="1040"/>
                      </a:lnTo>
                      <a:lnTo>
                        <a:pt x="623" y="1045"/>
                      </a:lnTo>
                      <a:lnTo>
                        <a:pt x="617" y="1050"/>
                      </a:lnTo>
                      <a:lnTo>
                        <a:pt x="611" y="1053"/>
                      </a:lnTo>
                      <a:lnTo>
                        <a:pt x="604" y="1057"/>
                      </a:lnTo>
                      <a:lnTo>
                        <a:pt x="598" y="1059"/>
                      </a:lnTo>
                      <a:lnTo>
                        <a:pt x="591" y="1060"/>
                      </a:lnTo>
                      <a:lnTo>
                        <a:pt x="585" y="1059"/>
                      </a:lnTo>
                      <a:lnTo>
                        <a:pt x="578" y="1058"/>
                      </a:lnTo>
                      <a:lnTo>
                        <a:pt x="574" y="1055"/>
                      </a:lnTo>
                      <a:lnTo>
                        <a:pt x="569" y="1052"/>
                      </a:lnTo>
                      <a:lnTo>
                        <a:pt x="566" y="104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60" name="Freeform 566"/>
                <p:cNvSpPr>
                  <a:spLocks/>
                </p:cNvSpPr>
                <p:nvPr/>
              </p:nvSpPr>
              <p:spPr bwMode="auto">
                <a:xfrm>
                  <a:off x="3872" y="1641"/>
                  <a:ext cx="63" cy="116"/>
                </a:xfrm>
                <a:custGeom>
                  <a:avLst/>
                  <a:gdLst>
                    <a:gd name="T0" fmla="*/ 0 w 633"/>
                    <a:gd name="T1" fmla="*/ 0 h 1060"/>
                    <a:gd name="T2" fmla="*/ 0 w 633"/>
                    <a:gd name="T3" fmla="*/ 0 h 1060"/>
                    <a:gd name="T4" fmla="*/ 0 w 633"/>
                    <a:gd name="T5" fmla="*/ 0 h 1060"/>
                    <a:gd name="T6" fmla="*/ 0 w 633"/>
                    <a:gd name="T7" fmla="*/ 0 h 1060"/>
                    <a:gd name="T8" fmla="*/ 0 w 633"/>
                    <a:gd name="T9" fmla="*/ 0 h 1060"/>
                    <a:gd name="T10" fmla="*/ 0 w 633"/>
                    <a:gd name="T11" fmla="*/ 0 h 1060"/>
                    <a:gd name="T12" fmla="*/ 0 w 633"/>
                    <a:gd name="T13" fmla="*/ 0 h 1060"/>
                    <a:gd name="T14" fmla="*/ 0 w 633"/>
                    <a:gd name="T15" fmla="*/ 0 h 1060"/>
                    <a:gd name="T16" fmla="*/ 0 w 633"/>
                    <a:gd name="T17" fmla="*/ 0 h 1060"/>
                    <a:gd name="T18" fmla="*/ 0 w 633"/>
                    <a:gd name="T19" fmla="*/ 0 h 1060"/>
                    <a:gd name="T20" fmla="*/ 0 w 633"/>
                    <a:gd name="T21" fmla="*/ 0 h 1060"/>
                    <a:gd name="T22" fmla="*/ 0 w 633"/>
                    <a:gd name="T23" fmla="*/ 0 h 1060"/>
                    <a:gd name="T24" fmla="*/ 0 w 633"/>
                    <a:gd name="T25" fmla="*/ 0 h 1060"/>
                    <a:gd name="T26" fmla="*/ 0 w 633"/>
                    <a:gd name="T27" fmla="*/ 0 h 1060"/>
                    <a:gd name="T28" fmla="*/ 0 w 633"/>
                    <a:gd name="T29" fmla="*/ 0 h 1060"/>
                    <a:gd name="T30" fmla="*/ 0 w 633"/>
                    <a:gd name="T31" fmla="*/ 0 h 1060"/>
                    <a:gd name="T32" fmla="*/ 0 w 633"/>
                    <a:gd name="T33" fmla="*/ 0 h 1060"/>
                    <a:gd name="T34" fmla="*/ 0 w 633"/>
                    <a:gd name="T35" fmla="*/ 0 h 1060"/>
                    <a:gd name="T36" fmla="*/ 0 w 633"/>
                    <a:gd name="T37" fmla="*/ 0 h 1060"/>
                    <a:gd name="T38" fmla="*/ 0 w 633"/>
                    <a:gd name="T39" fmla="*/ 0 h 1060"/>
                    <a:gd name="T40" fmla="*/ 0 w 633"/>
                    <a:gd name="T41" fmla="*/ 0 h 1060"/>
                    <a:gd name="T42" fmla="*/ 0 w 633"/>
                    <a:gd name="T43" fmla="*/ 0 h 1060"/>
                    <a:gd name="T44" fmla="*/ 0 w 633"/>
                    <a:gd name="T45" fmla="*/ 0 h 1060"/>
                    <a:gd name="T46" fmla="*/ 0 w 633"/>
                    <a:gd name="T47" fmla="*/ 0 h 1060"/>
                    <a:gd name="T48" fmla="*/ 0 w 633"/>
                    <a:gd name="T49" fmla="*/ 0 h 1060"/>
                    <a:gd name="T50" fmla="*/ 0 w 633"/>
                    <a:gd name="T51" fmla="*/ 0 h 1060"/>
                    <a:gd name="T52" fmla="*/ 0 w 633"/>
                    <a:gd name="T53" fmla="*/ 0 h 1060"/>
                    <a:gd name="T54" fmla="*/ 0 w 633"/>
                    <a:gd name="T55" fmla="*/ 0 h 1060"/>
                    <a:gd name="T56" fmla="*/ 0 w 633"/>
                    <a:gd name="T57" fmla="*/ 0 h 1060"/>
                    <a:gd name="T58" fmla="*/ 0 w 633"/>
                    <a:gd name="T59" fmla="*/ 0 h 1060"/>
                    <a:gd name="T60" fmla="*/ 0 w 633"/>
                    <a:gd name="T61" fmla="*/ 0 h 1060"/>
                    <a:gd name="T62" fmla="*/ 0 w 633"/>
                    <a:gd name="T63" fmla="*/ 0 h 1060"/>
                    <a:gd name="T64" fmla="*/ 0 w 633"/>
                    <a:gd name="T65" fmla="*/ 0 h 1060"/>
                    <a:gd name="T66" fmla="*/ 0 w 633"/>
                    <a:gd name="T67" fmla="*/ 0 h 1060"/>
                    <a:gd name="T68" fmla="*/ 0 w 633"/>
                    <a:gd name="T69" fmla="*/ 0 h 1060"/>
                    <a:gd name="T70" fmla="*/ 0 w 633"/>
                    <a:gd name="T71" fmla="*/ 0 h 1060"/>
                    <a:gd name="T72" fmla="*/ 0 w 633"/>
                    <a:gd name="T73" fmla="*/ 0 h 1060"/>
                    <a:gd name="T74" fmla="*/ 0 w 633"/>
                    <a:gd name="T75" fmla="*/ 0 h 10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3"/>
                    <a:gd name="T115" fmla="*/ 0 h 1060"/>
                    <a:gd name="T116" fmla="*/ 633 w 633"/>
                    <a:gd name="T117" fmla="*/ 1060 h 10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3" h="1060">
                      <a:moveTo>
                        <a:pt x="566" y="1049"/>
                      </a:move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631" y="1012"/>
                      </a:lnTo>
                      <a:lnTo>
                        <a:pt x="632" y="1017"/>
                      </a:lnTo>
                      <a:lnTo>
                        <a:pt x="633" y="1023"/>
                      </a:lnTo>
                      <a:lnTo>
                        <a:pt x="632" y="1028"/>
                      </a:lnTo>
                      <a:lnTo>
                        <a:pt x="631" y="1034"/>
                      </a:lnTo>
                      <a:lnTo>
                        <a:pt x="627" y="1040"/>
                      </a:lnTo>
                      <a:lnTo>
                        <a:pt x="623" y="1045"/>
                      </a:lnTo>
                      <a:lnTo>
                        <a:pt x="617" y="1050"/>
                      </a:lnTo>
                      <a:lnTo>
                        <a:pt x="611" y="1053"/>
                      </a:lnTo>
                      <a:lnTo>
                        <a:pt x="604" y="1057"/>
                      </a:lnTo>
                      <a:lnTo>
                        <a:pt x="598" y="1059"/>
                      </a:lnTo>
                      <a:lnTo>
                        <a:pt x="591" y="1060"/>
                      </a:lnTo>
                      <a:lnTo>
                        <a:pt x="585" y="1059"/>
                      </a:lnTo>
                      <a:lnTo>
                        <a:pt x="578" y="1058"/>
                      </a:lnTo>
                      <a:lnTo>
                        <a:pt x="574" y="1055"/>
                      </a:lnTo>
                      <a:lnTo>
                        <a:pt x="569" y="1052"/>
                      </a:lnTo>
                      <a:lnTo>
                        <a:pt x="566" y="104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1" name="Freeform 567"/>
                <p:cNvSpPr>
                  <a:spLocks/>
                </p:cNvSpPr>
                <p:nvPr/>
              </p:nvSpPr>
              <p:spPr bwMode="auto">
                <a:xfrm>
                  <a:off x="3872" y="1641"/>
                  <a:ext cx="7" cy="7"/>
                </a:xfrm>
                <a:custGeom>
                  <a:avLst/>
                  <a:gdLst>
                    <a:gd name="T0" fmla="*/ 0 w 72"/>
                    <a:gd name="T1" fmla="*/ 0 h 60"/>
                    <a:gd name="T2" fmla="*/ 0 w 72"/>
                    <a:gd name="T3" fmla="*/ 0 h 60"/>
                    <a:gd name="T4" fmla="*/ 0 w 72"/>
                    <a:gd name="T5" fmla="*/ 0 h 60"/>
                    <a:gd name="T6" fmla="*/ 0 w 72"/>
                    <a:gd name="T7" fmla="*/ 0 h 60"/>
                    <a:gd name="T8" fmla="*/ 0 w 72"/>
                    <a:gd name="T9" fmla="*/ 0 h 60"/>
                    <a:gd name="T10" fmla="*/ 0 w 72"/>
                    <a:gd name="T11" fmla="*/ 0 h 60"/>
                    <a:gd name="T12" fmla="*/ 0 w 72"/>
                    <a:gd name="T13" fmla="*/ 0 h 60"/>
                    <a:gd name="T14" fmla="*/ 0 w 72"/>
                    <a:gd name="T15" fmla="*/ 0 h 60"/>
                    <a:gd name="T16" fmla="*/ 0 w 72"/>
                    <a:gd name="T17" fmla="*/ 0 h 60"/>
                    <a:gd name="T18" fmla="*/ 0 w 72"/>
                    <a:gd name="T19" fmla="*/ 0 h 60"/>
                    <a:gd name="T20" fmla="*/ 0 w 72"/>
                    <a:gd name="T21" fmla="*/ 0 h 60"/>
                    <a:gd name="T22" fmla="*/ 0 w 72"/>
                    <a:gd name="T23" fmla="*/ 0 h 60"/>
                    <a:gd name="T24" fmla="*/ 0 w 72"/>
                    <a:gd name="T25" fmla="*/ 0 h 60"/>
                    <a:gd name="T26" fmla="*/ 0 w 72"/>
                    <a:gd name="T27" fmla="*/ 0 h 60"/>
                    <a:gd name="T28" fmla="*/ 0 w 72"/>
                    <a:gd name="T29" fmla="*/ 0 h 60"/>
                    <a:gd name="T30" fmla="*/ 0 w 72"/>
                    <a:gd name="T31" fmla="*/ 0 h 60"/>
                    <a:gd name="T32" fmla="*/ 0 w 72"/>
                    <a:gd name="T33" fmla="*/ 0 h 60"/>
                    <a:gd name="T34" fmla="*/ 0 w 72"/>
                    <a:gd name="T35" fmla="*/ 0 h 60"/>
                    <a:gd name="T36" fmla="*/ 0 w 72"/>
                    <a:gd name="T37" fmla="*/ 0 h 60"/>
                    <a:gd name="T38" fmla="*/ 0 w 72"/>
                    <a:gd name="T39" fmla="*/ 0 h 60"/>
                    <a:gd name="T40" fmla="*/ 0 w 72"/>
                    <a:gd name="T41" fmla="*/ 0 h 60"/>
                    <a:gd name="T42" fmla="*/ 0 w 72"/>
                    <a:gd name="T43" fmla="*/ 0 h 60"/>
                    <a:gd name="T44" fmla="*/ 0 w 72"/>
                    <a:gd name="T45" fmla="*/ 0 h 60"/>
                    <a:gd name="T46" fmla="*/ 0 w 72"/>
                    <a:gd name="T47" fmla="*/ 0 h 60"/>
                    <a:gd name="T48" fmla="*/ 0 w 72"/>
                    <a:gd name="T49" fmla="*/ 0 h 60"/>
                    <a:gd name="T50" fmla="*/ 0 w 72"/>
                    <a:gd name="T51" fmla="*/ 0 h 60"/>
                    <a:gd name="T52" fmla="*/ 0 w 72"/>
                    <a:gd name="T53" fmla="*/ 0 h 60"/>
                    <a:gd name="T54" fmla="*/ 0 w 72"/>
                    <a:gd name="T55" fmla="*/ 0 h 60"/>
                    <a:gd name="T56" fmla="*/ 0 w 72"/>
                    <a:gd name="T57" fmla="*/ 0 h 60"/>
                    <a:gd name="T58" fmla="*/ 0 w 72"/>
                    <a:gd name="T59" fmla="*/ 0 h 60"/>
                    <a:gd name="T60" fmla="*/ 0 w 72"/>
                    <a:gd name="T61" fmla="*/ 0 h 60"/>
                    <a:gd name="T62" fmla="*/ 0 w 72"/>
                    <a:gd name="T63" fmla="*/ 0 h 60"/>
                    <a:gd name="T64" fmla="*/ 0 w 72"/>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60"/>
                    <a:gd name="T101" fmla="*/ 72 w 72"/>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60">
                      <a:moveTo>
                        <a:pt x="49" y="53"/>
                      </a:moveTo>
                      <a:lnTo>
                        <a:pt x="42" y="57"/>
                      </a:lnTo>
                      <a:lnTo>
                        <a:pt x="35" y="59"/>
                      </a:lnTo>
                      <a:lnTo>
                        <a:pt x="28" y="60"/>
                      </a:lnTo>
                      <a:lnTo>
                        <a:pt x="22" y="60"/>
                      </a:lnTo>
                      <a:lnTo>
                        <a:pt x="15" y="59"/>
                      </a:lnTo>
                      <a:lnTo>
                        <a:pt x="10" y="57"/>
                      </a:lnTo>
                      <a:lnTo>
                        <a:pt x="6" y="53"/>
                      </a:ln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72" y="16"/>
                      </a:lnTo>
                      <a:lnTo>
                        <a:pt x="72" y="21"/>
                      </a:lnTo>
                      <a:lnTo>
                        <a:pt x="72" y="27"/>
                      </a:lnTo>
                      <a:lnTo>
                        <a:pt x="69" y="33"/>
                      </a:lnTo>
                      <a:lnTo>
                        <a:pt x="66" y="38"/>
                      </a:lnTo>
                      <a:lnTo>
                        <a:pt x="61" y="44"/>
                      </a:lnTo>
                      <a:lnTo>
                        <a:pt x="56" y="49"/>
                      </a:lnTo>
                      <a:lnTo>
                        <a:pt x="49" y="5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62" name="Freeform 568"/>
                <p:cNvSpPr>
                  <a:spLocks/>
                </p:cNvSpPr>
                <p:nvPr/>
              </p:nvSpPr>
              <p:spPr bwMode="auto">
                <a:xfrm>
                  <a:off x="3872" y="1641"/>
                  <a:ext cx="7" cy="7"/>
                </a:xfrm>
                <a:custGeom>
                  <a:avLst/>
                  <a:gdLst>
                    <a:gd name="T0" fmla="*/ 0 w 72"/>
                    <a:gd name="T1" fmla="*/ 0 h 60"/>
                    <a:gd name="T2" fmla="*/ 0 w 72"/>
                    <a:gd name="T3" fmla="*/ 0 h 60"/>
                    <a:gd name="T4" fmla="*/ 0 w 72"/>
                    <a:gd name="T5" fmla="*/ 0 h 60"/>
                    <a:gd name="T6" fmla="*/ 0 w 72"/>
                    <a:gd name="T7" fmla="*/ 0 h 60"/>
                    <a:gd name="T8" fmla="*/ 0 w 72"/>
                    <a:gd name="T9" fmla="*/ 0 h 60"/>
                    <a:gd name="T10" fmla="*/ 0 w 72"/>
                    <a:gd name="T11" fmla="*/ 0 h 60"/>
                    <a:gd name="T12" fmla="*/ 0 w 72"/>
                    <a:gd name="T13" fmla="*/ 0 h 60"/>
                    <a:gd name="T14" fmla="*/ 0 w 72"/>
                    <a:gd name="T15" fmla="*/ 0 h 60"/>
                    <a:gd name="T16" fmla="*/ 0 w 72"/>
                    <a:gd name="T17" fmla="*/ 0 h 60"/>
                    <a:gd name="T18" fmla="*/ 0 w 72"/>
                    <a:gd name="T19" fmla="*/ 0 h 60"/>
                    <a:gd name="T20" fmla="*/ 0 w 72"/>
                    <a:gd name="T21" fmla="*/ 0 h 60"/>
                    <a:gd name="T22" fmla="*/ 0 w 72"/>
                    <a:gd name="T23" fmla="*/ 0 h 60"/>
                    <a:gd name="T24" fmla="*/ 0 w 72"/>
                    <a:gd name="T25" fmla="*/ 0 h 60"/>
                    <a:gd name="T26" fmla="*/ 0 w 72"/>
                    <a:gd name="T27" fmla="*/ 0 h 60"/>
                    <a:gd name="T28" fmla="*/ 0 w 72"/>
                    <a:gd name="T29" fmla="*/ 0 h 60"/>
                    <a:gd name="T30" fmla="*/ 0 w 72"/>
                    <a:gd name="T31" fmla="*/ 0 h 60"/>
                    <a:gd name="T32" fmla="*/ 0 w 72"/>
                    <a:gd name="T33" fmla="*/ 0 h 60"/>
                    <a:gd name="T34" fmla="*/ 0 w 72"/>
                    <a:gd name="T35" fmla="*/ 0 h 60"/>
                    <a:gd name="T36" fmla="*/ 0 w 72"/>
                    <a:gd name="T37" fmla="*/ 0 h 60"/>
                    <a:gd name="T38" fmla="*/ 0 w 72"/>
                    <a:gd name="T39" fmla="*/ 0 h 60"/>
                    <a:gd name="T40" fmla="*/ 0 w 72"/>
                    <a:gd name="T41" fmla="*/ 0 h 60"/>
                    <a:gd name="T42" fmla="*/ 0 w 72"/>
                    <a:gd name="T43" fmla="*/ 0 h 60"/>
                    <a:gd name="T44" fmla="*/ 0 w 72"/>
                    <a:gd name="T45" fmla="*/ 0 h 60"/>
                    <a:gd name="T46" fmla="*/ 0 w 72"/>
                    <a:gd name="T47" fmla="*/ 0 h 60"/>
                    <a:gd name="T48" fmla="*/ 0 w 72"/>
                    <a:gd name="T49" fmla="*/ 0 h 60"/>
                    <a:gd name="T50" fmla="*/ 0 w 72"/>
                    <a:gd name="T51" fmla="*/ 0 h 60"/>
                    <a:gd name="T52" fmla="*/ 0 w 72"/>
                    <a:gd name="T53" fmla="*/ 0 h 60"/>
                    <a:gd name="T54" fmla="*/ 0 w 72"/>
                    <a:gd name="T55" fmla="*/ 0 h 60"/>
                    <a:gd name="T56" fmla="*/ 0 w 72"/>
                    <a:gd name="T57" fmla="*/ 0 h 60"/>
                    <a:gd name="T58" fmla="*/ 0 w 72"/>
                    <a:gd name="T59" fmla="*/ 0 h 60"/>
                    <a:gd name="T60" fmla="*/ 0 w 72"/>
                    <a:gd name="T61" fmla="*/ 0 h 60"/>
                    <a:gd name="T62" fmla="*/ 0 w 72"/>
                    <a:gd name="T63" fmla="*/ 0 h 60"/>
                    <a:gd name="T64" fmla="*/ 0 w 72"/>
                    <a:gd name="T65" fmla="*/ 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60"/>
                    <a:gd name="T101" fmla="*/ 72 w 72"/>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60">
                      <a:moveTo>
                        <a:pt x="49" y="53"/>
                      </a:moveTo>
                      <a:lnTo>
                        <a:pt x="42" y="57"/>
                      </a:lnTo>
                      <a:lnTo>
                        <a:pt x="35" y="59"/>
                      </a:lnTo>
                      <a:lnTo>
                        <a:pt x="28" y="60"/>
                      </a:lnTo>
                      <a:lnTo>
                        <a:pt x="22" y="60"/>
                      </a:lnTo>
                      <a:lnTo>
                        <a:pt x="15" y="59"/>
                      </a:lnTo>
                      <a:lnTo>
                        <a:pt x="10" y="57"/>
                      </a:lnTo>
                      <a:lnTo>
                        <a:pt x="6" y="53"/>
                      </a:lnTo>
                      <a:lnTo>
                        <a:pt x="2" y="49"/>
                      </a:lnTo>
                      <a:lnTo>
                        <a:pt x="0" y="44"/>
                      </a:lnTo>
                      <a:lnTo>
                        <a:pt x="0" y="38"/>
                      </a:lnTo>
                      <a:lnTo>
                        <a:pt x="1" y="33"/>
                      </a:lnTo>
                      <a:lnTo>
                        <a:pt x="4" y="27"/>
                      </a:lnTo>
                      <a:lnTo>
                        <a:pt x="7" y="21"/>
                      </a:lnTo>
                      <a:lnTo>
                        <a:pt x="11" y="16"/>
                      </a:lnTo>
                      <a:lnTo>
                        <a:pt x="17" y="11"/>
                      </a:lnTo>
                      <a:lnTo>
                        <a:pt x="23" y="7"/>
                      </a:lnTo>
                      <a:lnTo>
                        <a:pt x="30" y="3"/>
                      </a:lnTo>
                      <a:lnTo>
                        <a:pt x="36" y="1"/>
                      </a:lnTo>
                      <a:lnTo>
                        <a:pt x="43" y="0"/>
                      </a:lnTo>
                      <a:lnTo>
                        <a:pt x="50" y="0"/>
                      </a:lnTo>
                      <a:lnTo>
                        <a:pt x="57" y="1"/>
                      </a:lnTo>
                      <a:lnTo>
                        <a:pt x="61" y="3"/>
                      </a:lnTo>
                      <a:lnTo>
                        <a:pt x="66" y="7"/>
                      </a:lnTo>
                      <a:lnTo>
                        <a:pt x="69" y="11"/>
                      </a:lnTo>
                      <a:lnTo>
                        <a:pt x="72" y="16"/>
                      </a:lnTo>
                      <a:lnTo>
                        <a:pt x="72" y="21"/>
                      </a:lnTo>
                      <a:lnTo>
                        <a:pt x="72" y="27"/>
                      </a:lnTo>
                      <a:lnTo>
                        <a:pt x="69" y="33"/>
                      </a:lnTo>
                      <a:lnTo>
                        <a:pt x="66" y="38"/>
                      </a:lnTo>
                      <a:lnTo>
                        <a:pt x="61" y="44"/>
                      </a:lnTo>
                      <a:lnTo>
                        <a:pt x="56" y="49"/>
                      </a:lnTo>
                      <a:lnTo>
                        <a:pt x="49" y="5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3" name="Freeform 569"/>
                <p:cNvSpPr>
                  <a:spLocks/>
                </p:cNvSpPr>
                <p:nvPr/>
              </p:nvSpPr>
              <p:spPr bwMode="auto">
                <a:xfrm>
                  <a:off x="3664" y="1641"/>
                  <a:ext cx="68" cy="133"/>
                </a:xfrm>
                <a:custGeom>
                  <a:avLst/>
                  <a:gdLst>
                    <a:gd name="T0" fmla="*/ 0 w 677"/>
                    <a:gd name="T1" fmla="*/ 0 h 1219"/>
                    <a:gd name="T2" fmla="*/ 0 w 677"/>
                    <a:gd name="T3" fmla="*/ 0 h 1219"/>
                    <a:gd name="T4" fmla="*/ 0 w 677"/>
                    <a:gd name="T5" fmla="*/ 0 h 1219"/>
                    <a:gd name="T6" fmla="*/ 0 w 677"/>
                    <a:gd name="T7" fmla="*/ 0 h 1219"/>
                    <a:gd name="T8" fmla="*/ 0 w 677"/>
                    <a:gd name="T9" fmla="*/ 0 h 1219"/>
                    <a:gd name="T10" fmla="*/ 0 w 677"/>
                    <a:gd name="T11" fmla="*/ 0 h 1219"/>
                    <a:gd name="T12" fmla="*/ 0 w 677"/>
                    <a:gd name="T13" fmla="*/ 0 h 1219"/>
                    <a:gd name="T14" fmla="*/ 0 w 677"/>
                    <a:gd name="T15" fmla="*/ 0 h 1219"/>
                    <a:gd name="T16" fmla="*/ 0 w 677"/>
                    <a:gd name="T17" fmla="*/ 0 h 1219"/>
                    <a:gd name="T18" fmla="*/ 0 w 677"/>
                    <a:gd name="T19" fmla="*/ 0 h 1219"/>
                    <a:gd name="T20" fmla="*/ 0 w 677"/>
                    <a:gd name="T21" fmla="*/ 0 h 1219"/>
                    <a:gd name="T22" fmla="*/ 0 w 677"/>
                    <a:gd name="T23" fmla="*/ 0 h 1219"/>
                    <a:gd name="T24" fmla="*/ 0 w 677"/>
                    <a:gd name="T25" fmla="*/ 0 h 1219"/>
                    <a:gd name="T26" fmla="*/ 0 w 677"/>
                    <a:gd name="T27" fmla="*/ 0 h 1219"/>
                    <a:gd name="T28" fmla="*/ 0 w 677"/>
                    <a:gd name="T29" fmla="*/ 0 h 1219"/>
                    <a:gd name="T30" fmla="*/ 0 w 677"/>
                    <a:gd name="T31" fmla="*/ 0 h 1219"/>
                    <a:gd name="T32" fmla="*/ 0 w 677"/>
                    <a:gd name="T33" fmla="*/ 0 h 1219"/>
                    <a:gd name="T34" fmla="*/ 0 w 677"/>
                    <a:gd name="T35" fmla="*/ 0 h 1219"/>
                    <a:gd name="T36" fmla="*/ 0 w 677"/>
                    <a:gd name="T37" fmla="*/ 0 h 1219"/>
                    <a:gd name="T38" fmla="*/ 0 w 677"/>
                    <a:gd name="T39" fmla="*/ 0 h 1219"/>
                    <a:gd name="T40" fmla="*/ 0 w 677"/>
                    <a:gd name="T41" fmla="*/ 0 h 1219"/>
                    <a:gd name="T42" fmla="*/ 0 w 67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7"/>
                    <a:gd name="T67" fmla="*/ 0 h 1219"/>
                    <a:gd name="T68" fmla="*/ 677 w 67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7" h="1219">
                      <a:moveTo>
                        <a:pt x="67" y="9"/>
                      </a:moveTo>
                      <a:lnTo>
                        <a:pt x="677" y="1184"/>
                      </a:lnTo>
                      <a:lnTo>
                        <a:pt x="609" y="1219"/>
                      </a:lnTo>
                      <a:lnTo>
                        <a:pt x="1" y="44"/>
                      </a:lnTo>
                      <a:lnTo>
                        <a:pt x="0" y="39"/>
                      </a:lnTo>
                      <a:lnTo>
                        <a:pt x="0" y="34"/>
                      </a:lnTo>
                      <a:lnTo>
                        <a:pt x="1" y="30"/>
                      </a:lnTo>
                      <a:lnTo>
                        <a:pt x="4" y="25"/>
                      </a:lnTo>
                      <a:lnTo>
                        <a:pt x="7" y="20"/>
                      </a:lnTo>
                      <a:lnTo>
                        <a:pt x="11" y="15"/>
                      </a:lnTo>
                      <a:lnTo>
                        <a:pt x="17" y="11"/>
                      </a:lnTo>
                      <a:lnTo>
                        <a:pt x="24" y="7"/>
                      </a:lnTo>
                      <a:lnTo>
                        <a:pt x="31" y="4"/>
                      </a:lnTo>
                      <a:lnTo>
                        <a:pt x="38" y="3"/>
                      </a:lnTo>
                      <a:lnTo>
                        <a:pt x="43" y="0"/>
                      </a:lnTo>
                      <a:lnTo>
                        <a:pt x="50" y="0"/>
                      </a:lnTo>
                      <a:lnTo>
                        <a:pt x="56" y="2"/>
                      </a:lnTo>
                      <a:lnTo>
                        <a:pt x="60" y="4"/>
                      </a:lnTo>
                      <a:lnTo>
                        <a:pt x="64" y="6"/>
                      </a:lnTo>
                      <a:lnTo>
                        <a:pt x="67"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64" name="Freeform 570"/>
                <p:cNvSpPr>
                  <a:spLocks/>
                </p:cNvSpPr>
                <p:nvPr/>
              </p:nvSpPr>
              <p:spPr bwMode="auto">
                <a:xfrm>
                  <a:off x="3664" y="1641"/>
                  <a:ext cx="68" cy="133"/>
                </a:xfrm>
                <a:custGeom>
                  <a:avLst/>
                  <a:gdLst>
                    <a:gd name="T0" fmla="*/ 0 w 677"/>
                    <a:gd name="T1" fmla="*/ 0 h 1219"/>
                    <a:gd name="T2" fmla="*/ 0 w 677"/>
                    <a:gd name="T3" fmla="*/ 0 h 1219"/>
                    <a:gd name="T4" fmla="*/ 0 w 677"/>
                    <a:gd name="T5" fmla="*/ 0 h 1219"/>
                    <a:gd name="T6" fmla="*/ 0 w 677"/>
                    <a:gd name="T7" fmla="*/ 0 h 1219"/>
                    <a:gd name="T8" fmla="*/ 0 w 677"/>
                    <a:gd name="T9" fmla="*/ 0 h 1219"/>
                    <a:gd name="T10" fmla="*/ 0 w 677"/>
                    <a:gd name="T11" fmla="*/ 0 h 1219"/>
                    <a:gd name="T12" fmla="*/ 0 w 677"/>
                    <a:gd name="T13" fmla="*/ 0 h 1219"/>
                    <a:gd name="T14" fmla="*/ 0 w 677"/>
                    <a:gd name="T15" fmla="*/ 0 h 1219"/>
                    <a:gd name="T16" fmla="*/ 0 w 677"/>
                    <a:gd name="T17" fmla="*/ 0 h 1219"/>
                    <a:gd name="T18" fmla="*/ 0 w 677"/>
                    <a:gd name="T19" fmla="*/ 0 h 1219"/>
                    <a:gd name="T20" fmla="*/ 0 w 677"/>
                    <a:gd name="T21" fmla="*/ 0 h 1219"/>
                    <a:gd name="T22" fmla="*/ 0 w 677"/>
                    <a:gd name="T23" fmla="*/ 0 h 1219"/>
                    <a:gd name="T24" fmla="*/ 0 w 677"/>
                    <a:gd name="T25" fmla="*/ 0 h 1219"/>
                    <a:gd name="T26" fmla="*/ 0 w 677"/>
                    <a:gd name="T27" fmla="*/ 0 h 1219"/>
                    <a:gd name="T28" fmla="*/ 0 w 677"/>
                    <a:gd name="T29" fmla="*/ 0 h 1219"/>
                    <a:gd name="T30" fmla="*/ 0 w 677"/>
                    <a:gd name="T31" fmla="*/ 0 h 1219"/>
                    <a:gd name="T32" fmla="*/ 0 w 677"/>
                    <a:gd name="T33" fmla="*/ 0 h 1219"/>
                    <a:gd name="T34" fmla="*/ 0 w 677"/>
                    <a:gd name="T35" fmla="*/ 0 h 1219"/>
                    <a:gd name="T36" fmla="*/ 0 w 677"/>
                    <a:gd name="T37" fmla="*/ 0 h 1219"/>
                    <a:gd name="T38" fmla="*/ 0 w 677"/>
                    <a:gd name="T39" fmla="*/ 0 h 1219"/>
                    <a:gd name="T40" fmla="*/ 0 w 677"/>
                    <a:gd name="T41" fmla="*/ 0 h 1219"/>
                    <a:gd name="T42" fmla="*/ 0 w 677"/>
                    <a:gd name="T43" fmla="*/ 0 h 1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7"/>
                    <a:gd name="T67" fmla="*/ 0 h 1219"/>
                    <a:gd name="T68" fmla="*/ 677 w 677"/>
                    <a:gd name="T69" fmla="*/ 1219 h 1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7" h="1219">
                      <a:moveTo>
                        <a:pt x="67" y="9"/>
                      </a:moveTo>
                      <a:lnTo>
                        <a:pt x="677" y="1184"/>
                      </a:lnTo>
                      <a:lnTo>
                        <a:pt x="609" y="1219"/>
                      </a:lnTo>
                      <a:lnTo>
                        <a:pt x="1" y="44"/>
                      </a:lnTo>
                      <a:lnTo>
                        <a:pt x="0" y="39"/>
                      </a:lnTo>
                      <a:lnTo>
                        <a:pt x="0" y="34"/>
                      </a:lnTo>
                      <a:lnTo>
                        <a:pt x="1" y="30"/>
                      </a:lnTo>
                      <a:lnTo>
                        <a:pt x="4" y="25"/>
                      </a:lnTo>
                      <a:lnTo>
                        <a:pt x="7" y="20"/>
                      </a:lnTo>
                      <a:lnTo>
                        <a:pt x="11" y="15"/>
                      </a:lnTo>
                      <a:lnTo>
                        <a:pt x="17" y="11"/>
                      </a:lnTo>
                      <a:lnTo>
                        <a:pt x="24" y="7"/>
                      </a:lnTo>
                      <a:lnTo>
                        <a:pt x="31" y="4"/>
                      </a:lnTo>
                      <a:lnTo>
                        <a:pt x="38" y="3"/>
                      </a:lnTo>
                      <a:lnTo>
                        <a:pt x="43" y="0"/>
                      </a:lnTo>
                      <a:lnTo>
                        <a:pt x="50" y="0"/>
                      </a:lnTo>
                      <a:lnTo>
                        <a:pt x="56" y="2"/>
                      </a:lnTo>
                      <a:lnTo>
                        <a:pt x="60" y="4"/>
                      </a:lnTo>
                      <a:lnTo>
                        <a:pt x="64" y="6"/>
                      </a:lnTo>
                      <a:lnTo>
                        <a:pt x="67"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5" name="Freeform 571"/>
                <p:cNvSpPr>
                  <a:spLocks/>
                </p:cNvSpPr>
                <p:nvPr/>
              </p:nvSpPr>
              <p:spPr bwMode="auto">
                <a:xfrm>
                  <a:off x="3451" y="1349"/>
                  <a:ext cx="79" cy="125"/>
                </a:xfrm>
                <a:custGeom>
                  <a:avLst/>
                  <a:gdLst>
                    <a:gd name="T0" fmla="*/ 0 w 784"/>
                    <a:gd name="T1" fmla="*/ 0 h 1152"/>
                    <a:gd name="T2" fmla="*/ 0 w 784"/>
                    <a:gd name="T3" fmla="*/ 0 h 1152"/>
                    <a:gd name="T4" fmla="*/ 0 w 784"/>
                    <a:gd name="T5" fmla="*/ 0 h 1152"/>
                    <a:gd name="T6" fmla="*/ 0 w 784"/>
                    <a:gd name="T7" fmla="*/ 0 h 1152"/>
                    <a:gd name="T8" fmla="*/ 0 w 784"/>
                    <a:gd name="T9" fmla="*/ 0 h 1152"/>
                    <a:gd name="T10" fmla="*/ 0 w 784"/>
                    <a:gd name="T11" fmla="*/ 0 h 1152"/>
                    <a:gd name="T12" fmla="*/ 0 w 784"/>
                    <a:gd name="T13" fmla="*/ 0 h 1152"/>
                    <a:gd name="T14" fmla="*/ 0 w 784"/>
                    <a:gd name="T15" fmla="*/ 0 h 1152"/>
                    <a:gd name="T16" fmla="*/ 0 w 784"/>
                    <a:gd name="T17" fmla="*/ 0 h 1152"/>
                    <a:gd name="T18" fmla="*/ 0 w 784"/>
                    <a:gd name="T19" fmla="*/ 0 h 1152"/>
                    <a:gd name="T20" fmla="*/ 0 w 784"/>
                    <a:gd name="T21" fmla="*/ 0 h 1152"/>
                    <a:gd name="T22" fmla="*/ 0 w 784"/>
                    <a:gd name="T23" fmla="*/ 0 h 1152"/>
                    <a:gd name="T24" fmla="*/ 0 w 784"/>
                    <a:gd name="T25" fmla="*/ 0 h 1152"/>
                    <a:gd name="T26" fmla="*/ 0 w 784"/>
                    <a:gd name="T27" fmla="*/ 0 h 1152"/>
                    <a:gd name="T28" fmla="*/ 0 w 784"/>
                    <a:gd name="T29" fmla="*/ 0 h 1152"/>
                    <a:gd name="T30" fmla="*/ 0 w 784"/>
                    <a:gd name="T31" fmla="*/ 0 h 1152"/>
                    <a:gd name="T32" fmla="*/ 0 w 784"/>
                    <a:gd name="T33" fmla="*/ 0 h 1152"/>
                    <a:gd name="T34" fmla="*/ 0 w 784"/>
                    <a:gd name="T35" fmla="*/ 0 h 1152"/>
                    <a:gd name="T36" fmla="*/ 0 w 784"/>
                    <a:gd name="T37" fmla="*/ 0 h 1152"/>
                    <a:gd name="T38" fmla="*/ 0 w 784"/>
                    <a:gd name="T39" fmla="*/ 0 h 1152"/>
                    <a:gd name="T40" fmla="*/ 0 w 784"/>
                    <a:gd name="T41" fmla="*/ 0 h 1152"/>
                    <a:gd name="T42" fmla="*/ 0 w 78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4"/>
                    <a:gd name="T67" fmla="*/ 0 h 1152"/>
                    <a:gd name="T68" fmla="*/ 784 w 78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4" h="1152">
                      <a:moveTo>
                        <a:pt x="720" y="1145"/>
                      </a:moveTo>
                      <a:lnTo>
                        <a:pt x="0" y="42"/>
                      </a:lnTo>
                      <a:lnTo>
                        <a:pt x="64" y="0"/>
                      </a:lnTo>
                      <a:lnTo>
                        <a:pt x="782" y="1104"/>
                      </a:lnTo>
                      <a:lnTo>
                        <a:pt x="783" y="1109"/>
                      </a:lnTo>
                      <a:lnTo>
                        <a:pt x="784" y="1113"/>
                      </a:lnTo>
                      <a:lnTo>
                        <a:pt x="783" y="1118"/>
                      </a:lnTo>
                      <a:lnTo>
                        <a:pt x="781" y="1123"/>
                      </a:lnTo>
                      <a:lnTo>
                        <a:pt x="778" y="1129"/>
                      </a:lnTo>
                      <a:lnTo>
                        <a:pt x="774" y="1134"/>
                      </a:lnTo>
                      <a:lnTo>
                        <a:pt x="768" y="1139"/>
                      </a:lnTo>
                      <a:lnTo>
                        <a:pt x="763" y="1144"/>
                      </a:lnTo>
                      <a:lnTo>
                        <a:pt x="757" y="1147"/>
                      </a:lnTo>
                      <a:lnTo>
                        <a:pt x="750" y="1149"/>
                      </a:lnTo>
                      <a:lnTo>
                        <a:pt x="743" y="1152"/>
                      </a:lnTo>
                      <a:lnTo>
                        <a:pt x="738" y="1152"/>
                      </a:lnTo>
                      <a:lnTo>
                        <a:pt x="732" y="1152"/>
                      </a:lnTo>
                      <a:lnTo>
                        <a:pt x="726" y="1151"/>
                      </a:lnTo>
                      <a:lnTo>
                        <a:pt x="723" y="1148"/>
                      </a:lnTo>
                      <a:lnTo>
                        <a:pt x="720" y="114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66" name="Freeform 572"/>
                <p:cNvSpPr>
                  <a:spLocks/>
                </p:cNvSpPr>
                <p:nvPr/>
              </p:nvSpPr>
              <p:spPr bwMode="auto">
                <a:xfrm>
                  <a:off x="3451" y="1349"/>
                  <a:ext cx="79" cy="125"/>
                </a:xfrm>
                <a:custGeom>
                  <a:avLst/>
                  <a:gdLst>
                    <a:gd name="T0" fmla="*/ 0 w 784"/>
                    <a:gd name="T1" fmla="*/ 0 h 1152"/>
                    <a:gd name="T2" fmla="*/ 0 w 784"/>
                    <a:gd name="T3" fmla="*/ 0 h 1152"/>
                    <a:gd name="T4" fmla="*/ 0 w 784"/>
                    <a:gd name="T5" fmla="*/ 0 h 1152"/>
                    <a:gd name="T6" fmla="*/ 0 w 784"/>
                    <a:gd name="T7" fmla="*/ 0 h 1152"/>
                    <a:gd name="T8" fmla="*/ 0 w 784"/>
                    <a:gd name="T9" fmla="*/ 0 h 1152"/>
                    <a:gd name="T10" fmla="*/ 0 w 784"/>
                    <a:gd name="T11" fmla="*/ 0 h 1152"/>
                    <a:gd name="T12" fmla="*/ 0 w 784"/>
                    <a:gd name="T13" fmla="*/ 0 h 1152"/>
                    <a:gd name="T14" fmla="*/ 0 w 784"/>
                    <a:gd name="T15" fmla="*/ 0 h 1152"/>
                    <a:gd name="T16" fmla="*/ 0 w 784"/>
                    <a:gd name="T17" fmla="*/ 0 h 1152"/>
                    <a:gd name="T18" fmla="*/ 0 w 784"/>
                    <a:gd name="T19" fmla="*/ 0 h 1152"/>
                    <a:gd name="T20" fmla="*/ 0 w 784"/>
                    <a:gd name="T21" fmla="*/ 0 h 1152"/>
                    <a:gd name="T22" fmla="*/ 0 w 784"/>
                    <a:gd name="T23" fmla="*/ 0 h 1152"/>
                    <a:gd name="T24" fmla="*/ 0 w 784"/>
                    <a:gd name="T25" fmla="*/ 0 h 1152"/>
                    <a:gd name="T26" fmla="*/ 0 w 784"/>
                    <a:gd name="T27" fmla="*/ 0 h 1152"/>
                    <a:gd name="T28" fmla="*/ 0 w 784"/>
                    <a:gd name="T29" fmla="*/ 0 h 1152"/>
                    <a:gd name="T30" fmla="*/ 0 w 784"/>
                    <a:gd name="T31" fmla="*/ 0 h 1152"/>
                    <a:gd name="T32" fmla="*/ 0 w 784"/>
                    <a:gd name="T33" fmla="*/ 0 h 1152"/>
                    <a:gd name="T34" fmla="*/ 0 w 784"/>
                    <a:gd name="T35" fmla="*/ 0 h 1152"/>
                    <a:gd name="T36" fmla="*/ 0 w 784"/>
                    <a:gd name="T37" fmla="*/ 0 h 1152"/>
                    <a:gd name="T38" fmla="*/ 0 w 784"/>
                    <a:gd name="T39" fmla="*/ 0 h 1152"/>
                    <a:gd name="T40" fmla="*/ 0 w 784"/>
                    <a:gd name="T41" fmla="*/ 0 h 1152"/>
                    <a:gd name="T42" fmla="*/ 0 w 78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4"/>
                    <a:gd name="T67" fmla="*/ 0 h 1152"/>
                    <a:gd name="T68" fmla="*/ 784 w 78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4" h="1152">
                      <a:moveTo>
                        <a:pt x="720" y="1145"/>
                      </a:moveTo>
                      <a:lnTo>
                        <a:pt x="0" y="42"/>
                      </a:lnTo>
                      <a:lnTo>
                        <a:pt x="64" y="0"/>
                      </a:lnTo>
                      <a:lnTo>
                        <a:pt x="782" y="1104"/>
                      </a:lnTo>
                      <a:lnTo>
                        <a:pt x="783" y="1109"/>
                      </a:lnTo>
                      <a:lnTo>
                        <a:pt x="784" y="1113"/>
                      </a:lnTo>
                      <a:lnTo>
                        <a:pt x="783" y="1118"/>
                      </a:lnTo>
                      <a:lnTo>
                        <a:pt x="781" y="1123"/>
                      </a:lnTo>
                      <a:lnTo>
                        <a:pt x="778" y="1129"/>
                      </a:lnTo>
                      <a:lnTo>
                        <a:pt x="774" y="1134"/>
                      </a:lnTo>
                      <a:lnTo>
                        <a:pt x="768" y="1139"/>
                      </a:lnTo>
                      <a:lnTo>
                        <a:pt x="763" y="1144"/>
                      </a:lnTo>
                      <a:lnTo>
                        <a:pt x="757" y="1147"/>
                      </a:lnTo>
                      <a:lnTo>
                        <a:pt x="750" y="1149"/>
                      </a:lnTo>
                      <a:lnTo>
                        <a:pt x="743" y="1152"/>
                      </a:lnTo>
                      <a:lnTo>
                        <a:pt x="738" y="1152"/>
                      </a:lnTo>
                      <a:lnTo>
                        <a:pt x="732" y="1152"/>
                      </a:lnTo>
                      <a:lnTo>
                        <a:pt x="726" y="1151"/>
                      </a:lnTo>
                      <a:lnTo>
                        <a:pt x="723" y="1148"/>
                      </a:lnTo>
                      <a:lnTo>
                        <a:pt x="720" y="114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67" name="Freeform 573"/>
                <p:cNvSpPr>
                  <a:spLocks/>
                </p:cNvSpPr>
                <p:nvPr/>
              </p:nvSpPr>
              <p:spPr bwMode="auto">
                <a:xfrm>
                  <a:off x="3574" y="1177"/>
                  <a:ext cx="75" cy="133"/>
                </a:xfrm>
                <a:custGeom>
                  <a:avLst/>
                  <a:gdLst>
                    <a:gd name="T0" fmla="*/ 0 w 744"/>
                    <a:gd name="T1" fmla="*/ 0 h 1218"/>
                    <a:gd name="T2" fmla="*/ 0 w 744"/>
                    <a:gd name="T3" fmla="*/ 0 h 1218"/>
                    <a:gd name="T4" fmla="*/ 0 w 744"/>
                    <a:gd name="T5" fmla="*/ 0 h 1218"/>
                    <a:gd name="T6" fmla="*/ 0 w 744"/>
                    <a:gd name="T7" fmla="*/ 0 h 1218"/>
                    <a:gd name="T8" fmla="*/ 0 w 744"/>
                    <a:gd name="T9" fmla="*/ 0 h 1218"/>
                    <a:gd name="T10" fmla="*/ 0 w 744"/>
                    <a:gd name="T11" fmla="*/ 0 h 1218"/>
                    <a:gd name="T12" fmla="*/ 0 w 744"/>
                    <a:gd name="T13" fmla="*/ 0 h 1218"/>
                    <a:gd name="T14" fmla="*/ 0 w 744"/>
                    <a:gd name="T15" fmla="*/ 0 h 1218"/>
                    <a:gd name="T16" fmla="*/ 0 w 744"/>
                    <a:gd name="T17" fmla="*/ 0 h 1218"/>
                    <a:gd name="T18" fmla="*/ 0 w 744"/>
                    <a:gd name="T19" fmla="*/ 0 h 1218"/>
                    <a:gd name="T20" fmla="*/ 0 w 744"/>
                    <a:gd name="T21" fmla="*/ 0 h 1218"/>
                    <a:gd name="T22" fmla="*/ 0 w 744"/>
                    <a:gd name="T23" fmla="*/ 0 h 1218"/>
                    <a:gd name="T24" fmla="*/ 0 w 744"/>
                    <a:gd name="T25" fmla="*/ 0 h 1218"/>
                    <a:gd name="T26" fmla="*/ 0 w 744"/>
                    <a:gd name="T27" fmla="*/ 0 h 1218"/>
                    <a:gd name="T28" fmla="*/ 0 w 744"/>
                    <a:gd name="T29" fmla="*/ 0 h 1218"/>
                    <a:gd name="T30" fmla="*/ 0 w 744"/>
                    <a:gd name="T31" fmla="*/ 0 h 1218"/>
                    <a:gd name="T32" fmla="*/ 0 w 744"/>
                    <a:gd name="T33" fmla="*/ 0 h 1218"/>
                    <a:gd name="T34" fmla="*/ 0 w 744"/>
                    <a:gd name="T35" fmla="*/ 0 h 1218"/>
                    <a:gd name="T36" fmla="*/ 0 w 744"/>
                    <a:gd name="T37" fmla="*/ 0 h 1218"/>
                    <a:gd name="T38" fmla="*/ 0 w 744"/>
                    <a:gd name="T39" fmla="*/ 0 h 1218"/>
                    <a:gd name="T40" fmla="*/ 0 w 744"/>
                    <a:gd name="T41" fmla="*/ 0 h 1218"/>
                    <a:gd name="T42" fmla="*/ 0 w 744"/>
                    <a:gd name="T43" fmla="*/ 0 h 1218"/>
                    <a:gd name="T44" fmla="*/ 0 w 744"/>
                    <a:gd name="T45" fmla="*/ 0 h 1218"/>
                    <a:gd name="T46" fmla="*/ 0 w 744"/>
                    <a:gd name="T47" fmla="*/ 0 h 1218"/>
                    <a:gd name="T48" fmla="*/ 0 w 744"/>
                    <a:gd name="T49" fmla="*/ 0 h 1218"/>
                    <a:gd name="T50" fmla="*/ 0 w 744"/>
                    <a:gd name="T51" fmla="*/ 0 h 1218"/>
                    <a:gd name="T52" fmla="*/ 0 w 744"/>
                    <a:gd name="T53" fmla="*/ 0 h 1218"/>
                    <a:gd name="T54" fmla="*/ 0 w 744"/>
                    <a:gd name="T55" fmla="*/ 0 h 1218"/>
                    <a:gd name="T56" fmla="*/ 0 w 744"/>
                    <a:gd name="T57" fmla="*/ 0 h 1218"/>
                    <a:gd name="T58" fmla="*/ 0 w 744"/>
                    <a:gd name="T59" fmla="*/ 0 h 1218"/>
                    <a:gd name="T60" fmla="*/ 0 w 744"/>
                    <a:gd name="T61" fmla="*/ 0 h 1218"/>
                    <a:gd name="T62" fmla="*/ 0 w 744"/>
                    <a:gd name="T63" fmla="*/ 0 h 1218"/>
                    <a:gd name="T64" fmla="*/ 0 w 744"/>
                    <a:gd name="T65" fmla="*/ 0 h 1218"/>
                    <a:gd name="T66" fmla="*/ 0 w 744"/>
                    <a:gd name="T67" fmla="*/ 0 h 1218"/>
                    <a:gd name="T68" fmla="*/ 0 w 744"/>
                    <a:gd name="T69" fmla="*/ 0 h 1218"/>
                    <a:gd name="T70" fmla="*/ 0 w 744"/>
                    <a:gd name="T71" fmla="*/ 0 h 1218"/>
                    <a:gd name="T72" fmla="*/ 0 w 744"/>
                    <a:gd name="T73" fmla="*/ 0 h 1218"/>
                    <a:gd name="T74" fmla="*/ 0 w 744"/>
                    <a:gd name="T75" fmla="*/ 0 h 12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4"/>
                    <a:gd name="T115" fmla="*/ 0 h 1218"/>
                    <a:gd name="T116" fmla="*/ 744 w 744"/>
                    <a:gd name="T117" fmla="*/ 1218 h 12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4" h="1218">
                      <a:moveTo>
                        <a:pt x="678" y="1210"/>
                      </a:move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43" y="1174"/>
                      </a:lnTo>
                      <a:lnTo>
                        <a:pt x="744" y="1177"/>
                      </a:lnTo>
                      <a:lnTo>
                        <a:pt x="744" y="1181"/>
                      </a:lnTo>
                      <a:lnTo>
                        <a:pt x="743" y="1186"/>
                      </a:lnTo>
                      <a:lnTo>
                        <a:pt x="741" y="1192"/>
                      </a:lnTo>
                      <a:lnTo>
                        <a:pt x="737" y="1196"/>
                      </a:lnTo>
                      <a:lnTo>
                        <a:pt x="733" y="1202"/>
                      </a:lnTo>
                      <a:lnTo>
                        <a:pt x="727" y="1206"/>
                      </a:lnTo>
                      <a:lnTo>
                        <a:pt x="721" y="1210"/>
                      </a:lnTo>
                      <a:lnTo>
                        <a:pt x="715" y="1213"/>
                      </a:lnTo>
                      <a:lnTo>
                        <a:pt x="709" y="1215"/>
                      </a:lnTo>
                      <a:lnTo>
                        <a:pt x="702" y="1218"/>
                      </a:lnTo>
                      <a:lnTo>
                        <a:pt x="695" y="1218"/>
                      </a:lnTo>
                      <a:lnTo>
                        <a:pt x="690" y="1218"/>
                      </a:lnTo>
                      <a:lnTo>
                        <a:pt x="685" y="1215"/>
                      </a:lnTo>
                      <a:lnTo>
                        <a:pt x="682" y="1213"/>
                      </a:lnTo>
                      <a:lnTo>
                        <a:pt x="678" y="121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68" name="Freeform 574"/>
                <p:cNvSpPr>
                  <a:spLocks/>
                </p:cNvSpPr>
                <p:nvPr/>
              </p:nvSpPr>
              <p:spPr bwMode="auto">
                <a:xfrm>
                  <a:off x="3574" y="1177"/>
                  <a:ext cx="75" cy="133"/>
                </a:xfrm>
                <a:custGeom>
                  <a:avLst/>
                  <a:gdLst>
                    <a:gd name="T0" fmla="*/ 0 w 744"/>
                    <a:gd name="T1" fmla="*/ 0 h 1218"/>
                    <a:gd name="T2" fmla="*/ 0 w 744"/>
                    <a:gd name="T3" fmla="*/ 0 h 1218"/>
                    <a:gd name="T4" fmla="*/ 0 w 744"/>
                    <a:gd name="T5" fmla="*/ 0 h 1218"/>
                    <a:gd name="T6" fmla="*/ 0 w 744"/>
                    <a:gd name="T7" fmla="*/ 0 h 1218"/>
                    <a:gd name="T8" fmla="*/ 0 w 744"/>
                    <a:gd name="T9" fmla="*/ 0 h 1218"/>
                    <a:gd name="T10" fmla="*/ 0 w 744"/>
                    <a:gd name="T11" fmla="*/ 0 h 1218"/>
                    <a:gd name="T12" fmla="*/ 0 w 744"/>
                    <a:gd name="T13" fmla="*/ 0 h 1218"/>
                    <a:gd name="T14" fmla="*/ 0 w 744"/>
                    <a:gd name="T15" fmla="*/ 0 h 1218"/>
                    <a:gd name="T16" fmla="*/ 0 w 744"/>
                    <a:gd name="T17" fmla="*/ 0 h 1218"/>
                    <a:gd name="T18" fmla="*/ 0 w 744"/>
                    <a:gd name="T19" fmla="*/ 0 h 1218"/>
                    <a:gd name="T20" fmla="*/ 0 w 744"/>
                    <a:gd name="T21" fmla="*/ 0 h 1218"/>
                    <a:gd name="T22" fmla="*/ 0 w 744"/>
                    <a:gd name="T23" fmla="*/ 0 h 1218"/>
                    <a:gd name="T24" fmla="*/ 0 w 744"/>
                    <a:gd name="T25" fmla="*/ 0 h 1218"/>
                    <a:gd name="T26" fmla="*/ 0 w 744"/>
                    <a:gd name="T27" fmla="*/ 0 h 1218"/>
                    <a:gd name="T28" fmla="*/ 0 w 744"/>
                    <a:gd name="T29" fmla="*/ 0 h 1218"/>
                    <a:gd name="T30" fmla="*/ 0 w 744"/>
                    <a:gd name="T31" fmla="*/ 0 h 1218"/>
                    <a:gd name="T32" fmla="*/ 0 w 744"/>
                    <a:gd name="T33" fmla="*/ 0 h 1218"/>
                    <a:gd name="T34" fmla="*/ 0 w 744"/>
                    <a:gd name="T35" fmla="*/ 0 h 1218"/>
                    <a:gd name="T36" fmla="*/ 0 w 744"/>
                    <a:gd name="T37" fmla="*/ 0 h 1218"/>
                    <a:gd name="T38" fmla="*/ 0 w 744"/>
                    <a:gd name="T39" fmla="*/ 0 h 1218"/>
                    <a:gd name="T40" fmla="*/ 0 w 744"/>
                    <a:gd name="T41" fmla="*/ 0 h 1218"/>
                    <a:gd name="T42" fmla="*/ 0 w 744"/>
                    <a:gd name="T43" fmla="*/ 0 h 1218"/>
                    <a:gd name="T44" fmla="*/ 0 w 744"/>
                    <a:gd name="T45" fmla="*/ 0 h 1218"/>
                    <a:gd name="T46" fmla="*/ 0 w 744"/>
                    <a:gd name="T47" fmla="*/ 0 h 1218"/>
                    <a:gd name="T48" fmla="*/ 0 w 744"/>
                    <a:gd name="T49" fmla="*/ 0 h 1218"/>
                    <a:gd name="T50" fmla="*/ 0 w 744"/>
                    <a:gd name="T51" fmla="*/ 0 h 1218"/>
                    <a:gd name="T52" fmla="*/ 0 w 744"/>
                    <a:gd name="T53" fmla="*/ 0 h 1218"/>
                    <a:gd name="T54" fmla="*/ 0 w 744"/>
                    <a:gd name="T55" fmla="*/ 0 h 1218"/>
                    <a:gd name="T56" fmla="*/ 0 w 744"/>
                    <a:gd name="T57" fmla="*/ 0 h 1218"/>
                    <a:gd name="T58" fmla="*/ 0 w 744"/>
                    <a:gd name="T59" fmla="*/ 0 h 1218"/>
                    <a:gd name="T60" fmla="*/ 0 w 744"/>
                    <a:gd name="T61" fmla="*/ 0 h 1218"/>
                    <a:gd name="T62" fmla="*/ 0 w 744"/>
                    <a:gd name="T63" fmla="*/ 0 h 1218"/>
                    <a:gd name="T64" fmla="*/ 0 w 744"/>
                    <a:gd name="T65" fmla="*/ 0 h 1218"/>
                    <a:gd name="T66" fmla="*/ 0 w 744"/>
                    <a:gd name="T67" fmla="*/ 0 h 1218"/>
                    <a:gd name="T68" fmla="*/ 0 w 744"/>
                    <a:gd name="T69" fmla="*/ 0 h 1218"/>
                    <a:gd name="T70" fmla="*/ 0 w 744"/>
                    <a:gd name="T71" fmla="*/ 0 h 1218"/>
                    <a:gd name="T72" fmla="*/ 0 w 744"/>
                    <a:gd name="T73" fmla="*/ 0 h 1218"/>
                    <a:gd name="T74" fmla="*/ 0 w 744"/>
                    <a:gd name="T75" fmla="*/ 0 h 12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44"/>
                    <a:gd name="T115" fmla="*/ 0 h 1218"/>
                    <a:gd name="T116" fmla="*/ 744 w 744"/>
                    <a:gd name="T117" fmla="*/ 1218 h 12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44" h="1218">
                      <a:moveTo>
                        <a:pt x="678" y="1210"/>
                      </a:move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43" y="1174"/>
                      </a:lnTo>
                      <a:lnTo>
                        <a:pt x="744" y="1177"/>
                      </a:lnTo>
                      <a:lnTo>
                        <a:pt x="744" y="1181"/>
                      </a:lnTo>
                      <a:lnTo>
                        <a:pt x="743" y="1186"/>
                      </a:lnTo>
                      <a:lnTo>
                        <a:pt x="741" y="1192"/>
                      </a:lnTo>
                      <a:lnTo>
                        <a:pt x="737" y="1196"/>
                      </a:lnTo>
                      <a:lnTo>
                        <a:pt x="733" y="1202"/>
                      </a:lnTo>
                      <a:lnTo>
                        <a:pt x="727" y="1206"/>
                      </a:lnTo>
                      <a:lnTo>
                        <a:pt x="721" y="1210"/>
                      </a:lnTo>
                      <a:lnTo>
                        <a:pt x="715" y="1213"/>
                      </a:lnTo>
                      <a:lnTo>
                        <a:pt x="709" y="1215"/>
                      </a:lnTo>
                      <a:lnTo>
                        <a:pt x="702" y="1218"/>
                      </a:lnTo>
                      <a:lnTo>
                        <a:pt x="695" y="1218"/>
                      </a:lnTo>
                      <a:lnTo>
                        <a:pt x="690" y="1218"/>
                      </a:lnTo>
                      <a:lnTo>
                        <a:pt x="685" y="1215"/>
                      </a:lnTo>
                      <a:lnTo>
                        <a:pt x="682" y="1213"/>
                      </a:lnTo>
                      <a:lnTo>
                        <a:pt x="678" y="1210"/>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869" name="Freeform 575"/>
                <p:cNvSpPr>
                  <a:spLocks/>
                </p:cNvSpPr>
                <p:nvPr/>
              </p:nvSpPr>
              <p:spPr bwMode="auto">
                <a:xfrm>
                  <a:off x="3574" y="1177"/>
                  <a:ext cx="8" cy="6"/>
                </a:xfrm>
                <a:custGeom>
                  <a:avLst/>
                  <a:gdLst>
                    <a:gd name="T0" fmla="*/ 0 w 71"/>
                    <a:gd name="T1" fmla="*/ 0 h 52"/>
                    <a:gd name="T2" fmla="*/ 0 w 71"/>
                    <a:gd name="T3" fmla="*/ 0 h 52"/>
                    <a:gd name="T4" fmla="*/ 0 w 71"/>
                    <a:gd name="T5" fmla="*/ 0 h 52"/>
                    <a:gd name="T6" fmla="*/ 0 w 71"/>
                    <a:gd name="T7" fmla="*/ 0 h 52"/>
                    <a:gd name="T8" fmla="*/ 0 w 71"/>
                    <a:gd name="T9" fmla="*/ 0 h 52"/>
                    <a:gd name="T10" fmla="*/ 0 w 71"/>
                    <a:gd name="T11" fmla="*/ 0 h 52"/>
                    <a:gd name="T12" fmla="*/ 0 w 71"/>
                    <a:gd name="T13" fmla="*/ 0 h 52"/>
                    <a:gd name="T14" fmla="*/ 0 w 71"/>
                    <a:gd name="T15" fmla="*/ 0 h 52"/>
                    <a:gd name="T16" fmla="*/ 0 w 71"/>
                    <a:gd name="T17" fmla="*/ 0 h 52"/>
                    <a:gd name="T18" fmla="*/ 0 w 71"/>
                    <a:gd name="T19" fmla="*/ 0 h 52"/>
                    <a:gd name="T20" fmla="*/ 0 w 71"/>
                    <a:gd name="T21" fmla="*/ 0 h 52"/>
                    <a:gd name="T22" fmla="*/ 0 w 71"/>
                    <a:gd name="T23" fmla="*/ 0 h 52"/>
                    <a:gd name="T24" fmla="*/ 0 w 71"/>
                    <a:gd name="T25" fmla="*/ 0 h 52"/>
                    <a:gd name="T26" fmla="*/ 0 w 71"/>
                    <a:gd name="T27" fmla="*/ 0 h 52"/>
                    <a:gd name="T28" fmla="*/ 0 w 71"/>
                    <a:gd name="T29" fmla="*/ 0 h 52"/>
                    <a:gd name="T30" fmla="*/ 0 w 71"/>
                    <a:gd name="T31" fmla="*/ 0 h 52"/>
                    <a:gd name="T32" fmla="*/ 0 w 71"/>
                    <a:gd name="T33" fmla="*/ 0 h 52"/>
                    <a:gd name="T34" fmla="*/ 0 w 71"/>
                    <a:gd name="T35" fmla="*/ 0 h 52"/>
                    <a:gd name="T36" fmla="*/ 0 w 71"/>
                    <a:gd name="T37" fmla="*/ 0 h 52"/>
                    <a:gd name="T38" fmla="*/ 0 w 71"/>
                    <a:gd name="T39" fmla="*/ 0 h 52"/>
                    <a:gd name="T40" fmla="*/ 0 w 71"/>
                    <a:gd name="T41" fmla="*/ 0 h 52"/>
                    <a:gd name="T42" fmla="*/ 0 w 71"/>
                    <a:gd name="T43" fmla="*/ 0 h 52"/>
                    <a:gd name="T44" fmla="*/ 0 w 71"/>
                    <a:gd name="T45" fmla="*/ 0 h 52"/>
                    <a:gd name="T46" fmla="*/ 0 w 71"/>
                    <a:gd name="T47" fmla="*/ 0 h 52"/>
                    <a:gd name="T48" fmla="*/ 0 w 71"/>
                    <a:gd name="T49" fmla="*/ 0 h 52"/>
                    <a:gd name="T50" fmla="*/ 0 w 71"/>
                    <a:gd name="T51" fmla="*/ 0 h 52"/>
                    <a:gd name="T52" fmla="*/ 0 w 71"/>
                    <a:gd name="T53" fmla="*/ 0 h 52"/>
                    <a:gd name="T54" fmla="*/ 0 w 71"/>
                    <a:gd name="T55" fmla="*/ 0 h 52"/>
                    <a:gd name="T56" fmla="*/ 0 w 71"/>
                    <a:gd name="T57" fmla="*/ 0 h 52"/>
                    <a:gd name="T58" fmla="*/ 0 w 71"/>
                    <a:gd name="T59" fmla="*/ 0 h 52"/>
                    <a:gd name="T60" fmla="*/ 0 w 71"/>
                    <a:gd name="T61" fmla="*/ 0 h 52"/>
                    <a:gd name="T62" fmla="*/ 0 w 71"/>
                    <a:gd name="T63" fmla="*/ 0 h 52"/>
                    <a:gd name="T64" fmla="*/ 0 w 71"/>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2"/>
                    <a:gd name="T101" fmla="*/ 71 w 71"/>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2">
                      <a:moveTo>
                        <a:pt x="46" y="44"/>
                      </a:moveTo>
                      <a:lnTo>
                        <a:pt x="39" y="48"/>
                      </a:lnTo>
                      <a:lnTo>
                        <a:pt x="32" y="50"/>
                      </a:lnTo>
                      <a:lnTo>
                        <a:pt x="25" y="52"/>
                      </a:lnTo>
                      <a:lnTo>
                        <a:pt x="19" y="52"/>
                      </a:lnTo>
                      <a:lnTo>
                        <a:pt x="13" y="52"/>
                      </a:lnTo>
                      <a:lnTo>
                        <a:pt x="8" y="51"/>
                      </a:lnTo>
                      <a:lnTo>
                        <a:pt x="5" y="49"/>
                      </a:ln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1" y="11"/>
                      </a:lnTo>
                      <a:lnTo>
                        <a:pt x="71" y="15"/>
                      </a:lnTo>
                      <a:lnTo>
                        <a:pt x="68" y="20"/>
                      </a:lnTo>
                      <a:lnTo>
                        <a:pt x="66" y="25"/>
                      </a:lnTo>
                      <a:lnTo>
                        <a:pt x="63" y="31"/>
                      </a:lnTo>
                      <a:lnTo>
                        <a:pt x="58" y="35"/>
                      </a:lnTo>
                      <a:lnTo>
                        <a:pt x="52" y="40"/>
                      </a:lnTo>
                      <a:lnTo>
                        <a:pt x="46" y="4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70" name="Freeform 576"/>
                <p:cNvSpPr>
                  <a:spLocks/>
                </p:cNvSpPr>
                <p:nvPr/>
              </p:nvSpPr>
              <p:spPr bwMode="auto">
                <a:xfrm>
                  <a:off x="3574" y="1177"/>
                  <a:ext cx="8" cy="6"/>
                </a:xfrm>
                <a:custGeom>
                  <a:avLst/>
                  <a:gdLst>
                    <a:gd name="T0" fmla="*/ 0 w 71"/>
                    <a:gd name="T1" fmla="*/ 0 h 52"/>
                    <a:gd name="T2" fmla="*/ 0 w 71"/>
                    <a:gd name="T3" fmla="*/ 0 h 52"/>
                    <a:gd name="T4" fmla="*/ 0 w 71"/>
                    <a:gd name="T5" fmla="*/ 0 h 52"/>
                    <a:gd name="T6" fmla="*/ 0 w 71"/>
                    <a:gd name="T7" fmla="*/ 0 h 52"/>
                    <a:gd name="T8" fmla="*/ 0 w 71"/>
                    <a:gd name="T9" fmla="*/ 0 h 52"/>
                    <a:gd name="T10" fmla="*/ 0 w 71"/>
                    <a:gd name="T11" fmla="*/ 0 h 52"/>
                    <a:gd name="T12" fmla="*/ 0 w 71"/>
                    <a:gd name="T13" fmla="*/ 0 h 52"/>
                    <a:gd name="T14" fmla="*/ 0 w 71"/>
                    <a:gd name="T15" fmla="*/ 0 h 52"/>
                    <a:gd name="T16" fmla="*/ 0 w 71"/>
                    <a:gd name="T17" fmla="*/ 0 h 52"/>
                    <a:gd name="T18" fmla="*/ 0 w 71"/>
                    <a:gd name="T19" fmla="*/ 0 h 52"/>
                    <a:gd name="T20" fmla="*/ 0 w 71"/>
                    <a:gd name="T21" fmla="*/ 0 h 52"/>
                    <a:gd name="T22" fmla="*/ 0 w 71"/>
                    <a:gd name="T23" fmla="*/ 0 h 52"/>
                    <a:gd name="T24" fmla="*/ 0 w 71"/>
                    <a:gd name="T25" fmla="*/ 0 h 52"/>
                    <a:gd name="T26" fmla="*/ 0 w 71"/>
                    <a:gd name="T27" fmla="*/ 0 h 52"/>
                    <a:gd name="T28" fmla="*/ 0 w 71"/>
                    <a:gd name="T29" fmla="*/ 0 h 52"/>
                    <a:gd name="T30" fmla="*/ 0 w 71"/>
                    <a:gd name="T31" fmla="*/ 0 h 52"/>
                    <a:gd name="T32" fmla="*/ 0 w 71"/>
                    <a:gd name="T33" fmla="*/ 0 h 52"/>
                    <a:gd name="T34" fmla="*/ 0 w 71"/>
                    <a:gd name="T35" fmla="*/ 0 h 52"/>
                    <a:gd name="T36" fmla="*/ 0 w 71"/>
                    <a:gd name="T37" fmla="*/ 0 h 52"/>
                    <a:gd name="T38" fmla="*/ 0 w 71"/>
                    <a:gd name="T39" fmla="*/ 0 h 52"/>
                    <a:gd name="T40" fmla="*/ 0 w 71"/>
                    <a:gd name="T41" fmla="*/ 0 h 52"/>
                    <a:gd name="T42" fmla="*/ 0 w 71"/>
                    <a:gd name="T43" fmla="*/ 0 h 52"/>
                    <a:gd name="T44" fmla="*/ 0 w 71"/>
                    <a:gd name="T45" fmla="*/ 0 h 52"/>
                    <a:gd name="T46" fmla="*/ 0 w 71"/>
                    <a:gd name="T47" fmla="*/ 0 h 52"/>
                    <a:gd name="T48" fmla="*/ 0 w 71"/>
                    <a:gd name="T49" fmla="*/ 0 h 52"/>
                    <a:gd name="T50" fmla="*/ 0 w 71"/>
                    <a:gd name="T51" fmla="*/ 0 h 52"/>
                    <a:gd name="T52" fmla="*/ 0 w 71"/>
                    <a:gd name="T53" fmla="*/ 0 h 52"/>
                    <a:gd name="T54" fmla="*/ 0 w 71"/>
                    <a:gd name="T55" fmla="*/ 0 h 52"/>
                    <a:gd name="T56" fmla="*/ 0 w 71"/>
                    <a:gd name="T57" fmla="*/ 0 h 52"/>
                    <a:gd name="T58" fmla="*/ 0 w 71"/>
                    <a:gd name="T59" fmla="*/ 0 h 52"/>
                    <a:gd name="T60" fmla="*/ 0 w 71"/>
                    <a:gd name="T61" fmla="*/ 0 h 52"/>
                    <a:gd name="T62" fmla="*/ 0 w 71"/>
                    <a:gd name="T63" fmla="*/ 0 h 52"/>
                    <a:gd name="T64" fmla="*/ 0 w 71"/>
                    <a:gd name="T65" fmla="*/ 0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52"/>
                    <a:gd name="T101" fmla="*/ 71 w 71"/>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52">
                      <a:moveTo>
                        <a:pt x="46" y="44"/>
                      </a:moveTo>
                      <a:lnTo>
                        <a:pt x="39" y="48"/>
                      </a:lnTo>
                      <a:lnTo>
                        <a:pt x="32" y="50"/>
                      </a:lnTo>
                      <a:lnTo>
                        <a:pt x="25" y="52"/>
                      </a:lnTo>
                      <a:lnTo>
                        <a:pt x="19" y="52"/>
                      </a:lnTo>
                      <a:lnTo>
                        <a:pt x="13" y="52"/>
                      </a:lnTo>
                      <a:lnTo>
                        <a:pt x="8" y="51"/>
                      </a:lnTo>
                      <a:lnTo>
                        <a:pt x="5" y="49"/>
                      </a:lnTo>
                      <a:lnTo>
                        <a:pt x="1" y="45"/>
                      </a:lnTo>
                      <a:lnTo>
                        <a:pt x="0" y="42"/>
                      </a:lnTo>
                      <a:lnTo>
                        <a:pt x="0" y="37"/>
                      </a:lnTo>
                      <a:lnTo>
                        <a:pt x="1" y="33"/>
                      </a:lnTo>
                      <a:lnTo>
                        <a:pt x="5" y="27"/>
                      </a:lnTo>
                      <a:lnTo>
                        <a:pt x="8" y="23"/>
                      </a:lnTo>
                      <a:lnTo>
                        <a:pt x="13" y="17"/>
                      </a:lnTo>
                      <a:lnTo>
                        <a:pt x="18" y="12"/>
                      </a:lnTo>
                      <a:lnTo>
                        <a:pt x="25" y="8"/>
                      </a:lnTo>
                      <a:lnTo>
                        <a:pt x="32" y="5"/>
                      </a:lnTo>
                      <a:lnTo>
                        <a:pt x="39" y="2"/>
                      </a:lnTo>
                      <a:lnTo>
                        <a:pt x="46" y="1"/>
                      </a:lnTo>
                      <a:lnTo>
                        <a:pt x="51" y="0"/>
                      </a:lnTo>
                      <a:lnTo>
                        <a:pt x="57" y="0"/>
                      </a:lnTo>
                      <a:lnTo>
                        <a:pt x="63" y="1"/>
                      </a:lnTo>
                      <a:lnTo>
                        <a:pt x="66" y="3"/>
                      </a:lnTo>
                      <a:lnTo>
                        <a:pt x="68" y="7"/>
                      </a:lnTo>
                      <a:lnTo>
                        <a:pt x="71" y="11"/>
                      </a:lnTo>
                      <a:lnTo>
                        <a:pt x="71" y="15"/>
                      </a:lnTo>
                      <a:lnTo>
                        <a:pt x="68" y="20"/>
                      </a:lnTo>
                      <a:lnTo>
                        <a:pt x="66" y="25"/>
                      </a:lnTo>
                      <a:lnTo>
                        <a:pt x="63" y="31"/>
                      </a:lnTo>
                      <a:lnTo>
                        <a:pt x="58" y="35"/>
                      </a:lnTo>
                      <a:lnTo>
                        <a:pt x="52" y="40"/>
                      </a:lnTo>
                      <a:lnTo>
                        <a:pt x="46" y="44"/>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71" name="Freeform 577"/>
                <p:cNvSpPr>
                  <a:spLocks/>
                </p:cNvSpPr>
                <p:nvPr/>
              </p:nvSpPr>
              <p:spPr bwMode="auto">
                <a:xfrm>
                  <a:off x="3784" y="1180"/>
                  <a:ext cx="73" cy="118"/>
                </a:xfrm>
                <a:custGeom>
                  <a:avLst/>
                  <a:gdLst>
                    <a:gd name="T0" fmla="*/ 0 w 721"/>
                    <a:gd name="T1" fmla="*/ 0 h 1080"/>
                    <a:gd name="T2" fmla="*/ 0 w 721"/>
                    <a:gd name="T3" fmla="*/ 0 h 1080"/>
                    <a:gd name="T4" fmla="*/ 0 w 721"/>
                    <a:gd name="T5" fmla="*/ 0 h 1080"/>
                    <a:gd name="T6" fmla="*/ 0 w 721"/>
                    <a:gd name="T7" fmla="*/ 0 h 1080"/>
                    <a:gd name="T8" fmla="*/ 0 w 721"/>
                    <a:gd name="T9" fmla="*/ 0 h 1080"/>
                    <a:gd name="T10" fmla="*/ 0 w 721"/>
                    <a:gd name="T11" fmla="*/ 0 h 1080"/>
                    <a:gd name="T12" fmla="*/ 0 w 721"/>
                    <a:gd name="T13" fmla="*/ 0 h 1080"/>
                    <a:gd name="T14" fmla="*/ 0 w 721"/>
                    <a:gd name="T15" fmla="*/ 0 h 1080"/>
                    <a:gd name="T16" fmla="*/ 0 w 721"/>
                    <a:gd name="T17" fmla="*/ 0 h 1080"/>
                    <a:gd name="T18" fmla="*/ 0 w 721"/>
                    <a:gd name="T19" fmla="*/ 0 h 1080"/>
                    <a:gd name="T20" fmla="*/ 0 w 721"/>
                    <a:gd name="T21" fmla="*/ 0 h 1080"/>
                    <a:gd name="T22" fmla="*/ 0 w 721"/>
                    <a:gd name="T23" fmla="*/ 0 h 1080"/>
                    <a:gd name="T24" fmla="*/ 0 w 721"/>
                    <a:gd name="T25" fmla="*/ 0 h 1080"/>
                    <a:gd name="T26" fmla="*/ 0 w 721"/>
                    <a:gd name="T27" fmla="*/ 0 h 1080"/>
                    <a:gd name="T28" fmla="*/ 0 w 721"/>
                    <a:gd name="T29" fmla="*/ 0 h 1080"/>
                    <a:gd name="T30" fmla="*/ 0 w 721"/>
                    <a:gd name="T31" fmla="*/ 0 h 1080"/>
                    <a:gd name="T32" fmla="*/ 0 w 721"/>
                    <a:gd name="T33" fmla="*/ 0 h 1080"/>
                    <a:gd name="T34" fmla="*/ 0 w 721"/>
                    <a:gd name="T35" fmla="*/ 0 h 1080"/>
                    <a:gd name="T36" fmla="*/ 0 w 721"/>
                    <a:gd name="T37" fmla="*/ 0 h 1080"/>
                    <a:gd name="T38" fmla="*/ 0 w 721"/>
                    <a:gd name="T39" fmla="*/ 0 h 1080"/>
                    <a:gd name="T40" fmla="*/ 0 w 721"/>
                    <a:gd name="T41" fmla="*/ 0 h 1080"/>
                    <a:gd name="T42" fmla="*/ 0 w 72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1"/>
                    <a:gd name="T67" fmla="*/ 0 h 1080"/>
                    <a:gd name="T68" fmla="*/ 721 w 72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1" h="1080">
                      <a:moveTo>
                        <a:pt x="66" y="9"/>
                      </a:moveTo>
                      <a:lnTo>
                        <a:pt x="721" y="1038"/>
                      </a:lnTo>
                      <a:lnTo>
                        <a:pt x="656" y="1080"/>
                      </a:lnTo>
                      <a:lnTo>
                        <a:pt x="3" y="49"/>
                      </a:lnTo>
                      <a:lnTo>
                        <a:pt x="1" y="44"/>
                      </a:lnTo>
                      <a:lnTo>
                        <a:pt x="0" y="39"/>
                      </a:lnTo>
                      <a:lnTo>
                        <a:pt x="1" y="33"/>
                      </a:lnTo>
                      <a:lnTo>
                        <a:pt x="2" y="27"/>
                      </a:lnTo>
                      <a:lnTo>
                        <a:pt x="6" y="22"/>
                      </a:lnTo>
                      <a:lnTo>
                        <a:pt x="10" y="17"/>
                      </a:lnTo>
                      <a:lnTo>
                        <a:pt x="15" y="11"/>
                      </a:lnTo>
                      <a:lnTo>
                        <a:pt x="20" y="7"/>
                      </a:lnTo>
                      <a:lnTo>
                        <a:pt x="27" y="3"/>
                      </a:lnTo>
                      <a:lnTo>
                        <a:pt x="34" y="1"/>
                      </a:lnTo>
                      <a:lnTo>
                        <a:pt x="41" y="0"/>
                      </a:lnTo>
                      <a:lnTo>
                        <a:pt x="46" y="0"/>
                      </a:lnTo>
                      <a:lnTo>
                        <a:pt x="53" y="0"/>
                      </a:lnTo>
                      <a:lnTo>
                        <a:pt x="58" y="2"/>
                      </a:lnTo>
                      <a:lnTo>
                        <a:pt x="62" y="5"/>
                      </a:lnTo>
                      <a:lnTo>
                        <a:pt x="66" y="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72" name="Freeform 578"/>
                <p:cNvSpPr>
                  <a:spLocks/>
                </p:cNvSpPr>
                <p:nvPr/>
              </p:nvSpPr>
              <p:spPr bwMode="auto">
                <a:xfrm>
                  <a:off x="3784" y="1180"/>
                  <a:ext cx="73" cy="118"/>
                </a:xfrm>
                <a:custGeom>
                  <a:avLst/>
                  <a:gdLst>
                    <a:gd name="T0" fmla="*/ 0 w 721"/>
                    <a:gd name="T1" fmla="*/ 0 h 1080"/>
                    <a:gd name="T2" fmla="*/ 0 w 721"/>
                    <a:gd name="T3" fmla="*/ 0 h 1080"/>
                    <a:gd name="T4" fmla="*/ 0 w 721"/>
                    <a:gd name="T5" fmla="*/ 0 h 1080"/>
                    <a:gd name="T6" fmla="*/ 0 w 721"/>
                    <a:gd name="T7" fmla="*/ 0 h 1080"/>
                    <a:gd name="T8" fmla="*/ 0 w 721"/>
                    <a:gd name="T9" fmla="*/ 0 h 1080"/>
                    <a:gd name="T10" fmla="*/ 0 w 721"/>
                    <a:gd name="T11" fmla="*/ 0 h 1080"/>
                    <a:gd name="T12" fmla="*/ 0 w 721"/>
                    <a:gd name="T13" fmla="*/ 0 h 1080"/>
                    <a:gd name="T14" fmla="*/ 0 w 721"/>
                    <a:gd name="T15" fmla="*/ 0 h 1080"/>
                    <a:gd name="T16" fmla="*/ 0 w 721"/>
                    <a:gd name="T17" fmla="*/ 0 h 1080"/>
                    <a:gd name="T18" fmla="*/ 0 w 721"/>
                    <a:gd name="T19" fmla="*/ 0 h 1080"/>
                    <a:gd name="T20" fmla="*/ 0 w 721"/>
                    <a:gd name="T21" fmla="*/ 0 h 1080"/>
                    <a:gd name="T22" fmla="*/ 0 w 721"/>
                    <a:gd name="T23" fmla="*/ 0 h 1080"/>
                    <a:gd name="T24" fmla="*/ 0 w 721"/>
                    <a:gd name="T25" fmla="*/ 0 h 1080"/>
                    <a:gd name="T26" fmla="*/ 0 w 721"/>
                    <a:gd name="T27" fmla="*/ 0 h 1080"/>
                    <a:gd name="T28" fmla="*/ 0 w 721"/>
                    <a:gd name="T29" fmla="*/ 0 h 1080"/>
                    <a:gd name="T30" fmla="*/ 0 w 721"/>
                    <a:gd name="T31" fmla="*/ 0 h 1080"/>
                    <a:gd name="T32" fmla="*/ 0 w 721"/>
                    <a:gd name="T33" fmla="*/ 0 h 1080"/>
                    <a:gd name="T34" fmla="*/ 0 w 721"/>
                    <a:gd name="T35" fmla="*/ 0 h 1080"/>
                    <a:gd name="T36" fmla="*/ 0 w 721"/>
                    <a:gd name="T37" fmla="*/ 0 h 1080"/>
                    <a:gd name="T38" fmla="*/ 0 w 721"/>
                    <a:gd name="T39" fmla="*/ 0 h 1080"/>
                    <a:gd name="T40" fmla="*/ 0 w 721"/>
                    <a:gd name="T41" fmla="*/ 0 h 1080"/>
                    <a:gd name="T42" fmla="*/ 0 w 721"/>
                    <a:gd name="T43" fmla="*/ 0 h 1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1"/>
                    <a:gd name="T67" fmla="*/ 0 h 1080"/>
                    <a:gd name="T68" fmla="*/ 721 w 721"/>
                    <a:gd name="T69" fmla="*/ 1080 h 10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1" h="1080">
                      <a:moveTo>
                        <a:pt x="66" y="9"/>
                      </a:moveTo>
                      <a:lnTo>
                        <a:pt x="721" y="1038"/>
                      </a:lnTo>
                      <a:lnTo>
                        <a:pt x="656" y="1080"/>
                      </a:lnTo>
                      <a:lnTo>
                        <a:pt x="3" y="49"/>
                      </a:lnTo>
                      <a:lnTo>
                        <a:pt x="1" y="44"/>
                      </a:lnTo>
                      <a:lnTo>
                        <a:pt x="0" y="39"/>
                      </a:lnTo>
                      <a:lnTo>
                        <a:pt x="1" y="33"/>
                      </a:lnTo>
                      <a:lnTo>
                        <a:pt x="2" y="27"/>
                      </a:lnTo>
                      <a:lnTo>
                        <a:pt x="6" y="22"/>
                      </a:lnTo>
                      <a:lnTo>
                        <a:pt x="10" y="17"/>
                      </a:lnTo>
                      <a:lnTo>
                        <a:pt x="15" y="11"/>
                      </a:lnTo>
                      <a:lnTo>
                        <a:pt x="20" y="7"/>
                      </a:lnTo>
                      <a:lnTo>
                        <a:pt x="27" y="3"/>
                      </a:lnTo>
                      <a:lnTo>
                        <a:pt x="34" y="1"/>
                      </a:lnTo>
                      <a:lnTo>
                        <a:pt x="41" y="0"/>
                      </a:lnTo>
                      <a:lnTo>
                        <a:pt x="46" y="0"/>
                      </a:lnTo>
                      <a:lnTo>
                        <a:pt x="53" y="0"/>
                      </a:lnTo>
                      <a:lnTo>
                        <a:pt x="58" y="2"/>
                      </a:lnTo>
                      <a:lnTo>
                        <a:pt x="62" y="5"/>
                      </a:lnTo>
                      <a:lnTo>
                        <a:pt x="66" y="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73" name="Freeform 579"/>
                <p:cNvSpPr>
                  <a:spLocks/>
                </p:cNvSpPr>
                <p:nvPr/>
              </p:nvSpPr>
              <p:spPr bwMode="auto">
                <a:xfrm>
                  <a:off x="3871" y="1333"/>
                  <a:ext cx="64" cy="126"/>
                </a:xfrm>
                <a:custGeom>
                  <a:avLst/>
                  <a:gdLst>
                    <a:gd name="T0" fmla="*/ 0 w 634"/>
                    <a:gd name="T1" fmla="*/ 0 h 1152"/>
                    <a:gd name="T2" fmla="*/ 0 w 634"/>
                    <a:gd name="T3" fmla="*/ 0 h 1152"/>
                    <a:gd name="T4" fmla="*/ 0 w 634"/>
                    <a:gd name="T5" fmla="*/ 0 h 1152"/>
                    <a:gd name="T6" fmla="*/ 0 w 634"/>
                    <a:gd name="T7" fmla="*/ 0 h 1152"/>
                    <a:gd name="T8" fmla="*/ 0 w 634"/>
                    <a:gd name="T9" fmla="*/ 0 h 1152"/>
                    <a:gd name="T10" fmla="*/ 0 w 634"/>
                    <a:gd name="T11" fmla="*/ 0 h 1152"/>
                    <a:gd name="T12" fmla="*/ 0 w 634"/>
                    <a:gd name="T13" fmla="*/ 0 h 1152"/>
                    <a:gd name="T14" fmla="*/ 0 w 634"/>
                    <a:gd name="T15" fmla="*/ 0 h 1152"/>
                    <a:gd name="T16" fmla="*/ 0 w 634"/>
                    <a:gd name="T17" fmla="*/ 0 h 1152"/>
                    <a:gd name="T18" fmla="*/ 0 w 634"/>
                    <a:gd name="T19" fmla="*/ 0 h 1152"/>
                    <a:gd name="T20" fmla="*/ 0 w 634"/>
                    <a:gd name="T21" fmla="*/ 0 h 1152"/>
                    <a:gd name="T22" fmla="*/ 0 w 634"/>
                    <a:gd name="T23" fmla="*/ 0 h 1152"/>
                    <a:gd name="T24" fmla="*/ 0 w 634"/>
                    <a:gd name="T25" fmla="*/ 0 h 1152"/>
                    <a:gd name="T26" fmla="*/ 0 w 634"/>
                    <a:gd name="T27" fmla="*/ 0 h 1152"/>
                    <a:gd name="T28" fmla="*/ 0 w 634"/>
                    <a:gd name="T29" fmla="*/ 0 h 1152"/>
                    <a:gd name="T30" fmla="*/ 0 w 634"/>
                    <a:gd name="T31" fmla="*/ 0 h 1152"/>
                    <a:gd name="T32" fmla="*/ 0 w 634"/>
                    <a:gd name="T33" fmla="*/ 0 h 1152"/>
                    <a:gd name="T34" fmla="*/ 0 w 634"/>
                    <a:gd name="T35" fmla="*/ 0 h 1152"/>
                    <a:gd name="T36" fmla="*/ 0 w 634"/>
                    <a:gd name="T37" fmla="*/ 0 h 1152"/>
                    <a:gd name="T38" fmla="*/ 0 w 634"/>
                    <a:gd name="T39" fmla="*/ 0 h 1152"/>
                    <a:gd name="T40" fmla="*/ 0 w 634"/>
                    <a:gd name="T41" fmla="*/ 0 h 1152"/>
                    <a:gd name="T42" fmla="*/ 0 w 63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4"/>
                    <a:gd name="T67" fmla="*/ 0 h 1152"/>
                    <a:gd name="T68" fmla="*/ 634 w 63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4" h="1152">
                      <a:moveTo>
                        <a:pt x="565" y="1142"/>
                      </a:moveTo>
                      <a:lnTo>
                        <a:pt x="0" y="34"/>
                      </a:lnTo>
                      <a:lnTo>
                        <a:pt x="69" y="0"/>
                      </a:lnTo>
                      <a:lnTo>
                        <a:pt x="631" y="1109"/>
                      </a:lnTo>
                      <a:lnTo>
                        <a:pt x="634" y="1114"/>
                      </a:lnTo>
                      <a:lnTo>
                        <a:pt x="634" y="1118"/>
                      </a:lnTo>
                      <a:lnTo>
                        <a:pt x="632" y="1124"/>
                      </a:lnTo>
                      <a:lnTo>
                        <a:pt x="630" y="1128"/>
                      </a:lnTo>
                      <a:lnTo>
                        <a:pt x="626" y="1134"/>
                      </a:lnTo>
                      <a:lnTo>
                        <a:pt x="621" y="1138"/>
                      </a:lnTo>
                      <a:lnTo>
                        <a:pt x="615" y="1143"/>
                      </a:lnTo>
                      <a:lnTo>
                        <a:pt x="610" y="1146"/>
                      </a:lnTo>
                      <a:lnTo>
                        <a:pt x="603" y="1150"/>
                      </a:lnTo>
                      <a:lnTo>
                        <a:pt x="596" y="1152"/>
                      </a:lnTo>
                      <a:lnTo>
                        <a:pt x="589" y="1152"/>
                      </a:lnTo>
                      <a:lnTo>
                        <a:pt x="584" y="1152"/>
                      </a:lnTo>
                      <a:lnTo>
                        <a:pt x="578" y="1151"/>
                      </a:lnTo>
                      <a:lnTo>
                        <a:pt x="572" y="1149"/>
                      </a:lnTo>
                      <a:lnTo>
                        <a:pt x="569" y="1146"/>
                      </a:lnTo>
                      <a:lnTo>
                        <a:pt x="565" y="114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74" name="Freeform 580"/>
                <p:cNvSpPr>
                  <a:spLocks/>
                </p:cNvSpPr>
                <p:nvPr/>
              </p:nvSpPr>
              <p:spPr bwMode="auto">
                <a:xfrm>
                  <a:off x="3871" y="1333"/>
                  <a:ext cx="64" cy="126"/>
                </a:xfrm>
                <a:custGeom>
                  <a:avLst/>
                  <a:gdLst>
                    <a:gd name="T0" fmla="*/ 0 w 634"/>
                    <a:gd name="T1" fmla="*/ 0 h 1152"/>
                    <a:gd name="T2" fmla="*/ 0 w 634"/>
                    <a:gd name="T3" fmla="*/ 0 h 1152"/>
                    <a:gd name="T4" fmla="*/ 0 w 634"/>
                    <a:gd name="T5" fmla="*/ 0 h 1152"/>
                    <a:gd name="T6" fmla="*/ 0 w 634"/>
                    <a:gd name="T7" fmla="*/ 0 h 1152"/>
                    <a:gd name="T8" fmla="*/ 0 w 634"/>
                    <a:gd name="T9" fmla="*/ 0 h 1152"/>
                    <a:gd name="T10" fmla="*/ 0 w 634"/>
                    <a:gd name="T11" fmla="*/ 0 h 1152"/>
                    <a:gd name="T12" fmla="*/ 0 w 634"/>
                    <a:gd name="T13" fmla="*/ 0 h 1152"/>
                    <a:gd name="T14" fmla="*/ 0 w 634"/>
                    <a:gd name="T15" fmla="*/ 0 h 1152"/>
                    <a:gd name="T16" fmla="*/ 0 w 634"/>
                    <a:gd name="T17" fmla="*/ 0 h 1152"/>
                    <a:gd name="T18" fmla="*/ 0 w 634"/>
                    <a:gd name="T19" fmla="*/ 0 h 1152"/>
                    <a:gd name="T20" fmla="*/ 0 w 634"/>
                    <a:gd name="T21" fmla="*/ 0 h 1152"/>
                    <a:gd name="T22" fmla="*/ 0 w 634"/>
                    <a:gd name="T23" fmla="*/ 0 h 1152"/>
                    <a:gd name="T24" fmla="*/ 0 w 634"/>
                    <a:gd name="T25" fmla="*/ 0 h 1152"/>
                    <a:gd name="T26" fmla="*/ 0 w 634"/>
                    <a:gd name="T27" fmla="*/ 0 h 1152"/>
                    <a:gd name="T28" fmla="*/ 0 w 634"/>
                    <a:gd name="T29" fmla="*/ 0 h 1152"/>
                    <a:gd name="T30" fmla="*/ 0 w 634"/>
                    <a:gd name="T31" fmla="*/ 0 h 1152"/>
                    <a:gd name="T32" fmla="*/ 0 w 634"/>
                    <a:gd name="T33" fmla="*/ 0 h 1152"/>
                    <a:gd name="T34" fmla="*/ 0 w 634"/>
                    <a:gd name="T35" fmla="*/ 0 h 1152"/>
                    <a:gd name="T36" fmla="*/ 0 w 634"/>
                    <a:gd name="T37" fmla="*/ 0 h 1152"/>
                    <a:gd name="T38" fmla="*/ 0 w 634"/>
                    <a:gd name="T39" fmla="*/ 0 h 1152"/>
                    <a:gd name="T40" fmla="*/ 0 w 634"/>
                    <a:gd name="T41" fmla="*/ 0 h 1152"/>
                    <a:gd name="T42" fmla="*/ 0 w 634"/>
                    <a:gd name="T43" fmla="*/ 0 h 1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4"/>
                    <a:gd name="T67" fmla="*/ 0 h 1152"/>
                    <a:gd name="T68" fmla="*/ 634 w 634"/>
                    <a:gd name="T69" fmla="*/ 1152 h 1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4" h="1152">
                      <a:moveTo>
                        <a:pt x="565" y="1142"/>
                      </a:moveTo>
                      <a:lnTo>
                        <a:pt x="0" y="34"/>
                      </a:lnTo>
                      <a:lnTo>
                        <a:pt x="69" y="0"/>
                      </a:lnTo>
                      <a:lnTo>
                        <a:pt x="631" y="1109"/>
                      </a:lnTo>
                      <a:lnTo>
                        <a:pt x="634" y="1114"/>
                      </a:lnTo>
                      <a:lnTo>
                        <a:pt x="634" y="1118"/>
                      </a:lnTo>
                      <a:lnTo>
                        <a:pt x="632" y="1124"/>
                      </a:lnTo>
                      <a:lnTo>
                        <a:pt x="630" y="1128"/>
                      </a:lnTo>
                      <a:lnTo>
                        <a:pt x="626" y="1134"/>
                      </a:lnTo>
                      <a:lnTo>
                        <a:pt x="621" y="1138"/>
                      </a:lnTo>
                      <a:lnTo>
                        <a:pt x="615" y="1143"/>
                      </a:lnTo>
                      <a:lnTo>
                        <a:pt x="610" y="1146"/>
                      </a:lnTo>
                      <a:lnTo>
                        <a:pt x="603" y="1150"/>
                      </a:lnTo>
                      <a:lnTo>
                        <a:pt x="596" y="1152"/>
                      </a:lnTo>
                      <a:lnTo>
                        <a:pt x="589" y="1152"/>
                      </a:lnTo>
                      <a:lnTo>
                        <a:pt x="584" y="1152"/>
                      </a:lnTo>
                      <a:lnTo>
                        <a:pt x="578" y="1151"/>
                      </a:lnTo>
                      <a:lnTo>
                        <a:pt x="572" y="1149"/>
                      </a:lnTo>
                      <a:lnTo>
                        <a:pt x="569" y="1146"/>
                      </a:lnTo>
                      <a:lnTo>
                        <a:pt x="565" y="114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75" name="Freeform 581"/>
                <p:cNvSpPr>
                  <a:spLocks/>
                </p:cNvSpPr>
                <p:nvPr/>
              </p:nvSpPr>
              <p:spPr bwMode="auto">
                <a:xfrm>
                  <a:off x="3663" y="1344"/>
                  <a:ext cx="69" cy="123"/>
                </a:xfrm>
                <a:custGeom>
                  <a:avLst/>
                  <a:gdLst>
                    <a:gd name="T0" fmla="*/ 0 w 682"/>
                    <a:gd name="T1" fmla="*/ 0 h 1139"/>
                    <a:gd name="T2" fmla="*/ 0 w 682"/>
                    <a:gd name="T3" fmla="*/ 0 h 1139"/>
                    <a:gd name="T4" fmla="*/ 0 w 682"/>
                    <a:gd name="T5" fmla="*/ 0 h 1139"/>
                    <a:gd name="T6" fmla="*/ 0 w 682"/>
                    <a:gd name="T7" fmla="*/ 0 h 1139"/>
                    <a:gd name="T8" fmla="*/ 0 w 682"/>
                    <a:gd name="T9" fmla="*/ 0 h 1139"/>
                    <a:gd name="T10" fmla="*/ 0 w 682"/>
                    <a:gd name="T11" fmla="*/ 0 h 1139"/>
                    <a:gd name="T12" fmla="*/ 0 w 682"/>
                    <a:gd name="T13" fmla="*/ 0 h 1139"/>
                    <a:gd name="T14" fmla="*/ 0 w 682"/>
                    <a:gd name="T15" fmla="*/ 0 h 1139"/>
                    <a:gd name="T16" fmla="*/ 0 w 682"/>
                    <a:gd name="T17" fmla="*/ 0 h 1139"/>
                    <a:gd name="T18" fmla="*/ 0 w 682"/>
                    <a:gd name="T19" fmla="*/ 0 h 1139"/>
                    <a:gd name="T20" fmla="*/ 0 w 682"/>
                    <a:gd name="T21" fmla="*/ 0 h 1139"/>
                    <a:gd name="T22" fmla="*/ 0 w 682"/>
                    <a:gd name="T23" fmla="*/ 0 h 1139"/>
                    <a:gd name="T24" fmla="*/ 0 w 682"/>
                    <a:gd name="T25" fmla="*/ 0 h 1139"/>
                    <a:gd name="T26" fmla="*/ 0 w 682"/>
                    <a:gd name="T27" fmla="*/ 0 h 1139"/>
                    <a:gd name="T28" fmla="*/ 0 w 682"/>
                    <a:gd name="T29" fmla="*/ 0 h 1139"/>
                    <a:gd name="T30" fmla="*/ 0 w 682"/>
                    <a:gd name="T31" fmla="*/ 0 h 1139"/>
                    <a:gd name="T32" fmla="*/ 0 w 682"/>
                    <a:gd name="T33" fmla="*/ 0 h 1139"/>
                    <a:gd name="T34" fmla="*/ 0 w 682"/>
                    <a:gd name="T35" fmla="*/ 0 h 1139"/>
                    <a:gd name="T36" fmla="*/ 0 w 682"/>
                    <a:gd name="T37" fmla="*/ 0 h 1139"/>
                    <a:gd name="T38" fmla="*/ 0 w 682"/>
                    <a:gd name="T39" fmla="*/ 0 h 1139"/>
                    <a:gd name="T40" fmla="*/ 0 w 682"/>
                    <a:gd name="T41" fmla="*/ 0 h 1139"/>
                    <a:gd name="T42" fmla="*/ 0 w 682"/>
                    <a:gd name="T43" fmla="*/ 0 h 1139"/>
                    <a:gd name="T44" fmla="*/ 0 w 682"/>
                    <a:gd name="T45" fmla="*/ 0 h 1139"/>
                    <a:gd name="T46" fmla="*/ 0 w 682"/>
                    <a:gd name="T47" fmla="*/ 0 h 1139"/>
                    <a:gd name="T48" fmla="*/ 0 w 682"/>
                    <a:gd name="T49" fmla="*/ 0 h 1139"/>
                    <a:gd name="T50" fmla="*/ 0 w 682"/>
                    <a:gd name="T51" fmla="*/ 0 h 1139"/>
                    <a:gd name="T52" fmla="*/ 0 w 682"/>
                    <a:gd name="T53" fmla="*/ 0 h 1139"/>
                    <a:gd name="T54" fmla="*/ 0 w 682"/>
                    <a:gd name="T55" fmla="*/ 0 h 1139"/>
                    <a:gd name="T56" fmla="*/ 0 w 682"/>
                    <a:gd name="T57" fmla="*/ 0 h 1139"/>
                    <a:gd name="T58" fmla="*/ 0 w 682"/>
                    <a:gd name="T59" fmla="*/ 0 h 1139"/>
                    <a:gd name="T60" fmla="*/ 0 w 682"/>
                    <a:gd name="T61" fmla="*/ 0 h 1139"/>
                    <a:gd name="T62" fmla="*/ 0 w 682"/>
                    <a:gd name="T63" fmla="*/ 0 h 1139"/>
                    <a:gd name="T64" fmla="*/ 0 w 682"/>
                    <a:gd name="T65" fmla="*/ 0 h 1139"/>
                    <a:gd name="T66" fmla="*/ 0 w 682"/>
                    <a:gd name="T67" fmla="*/ 0 h 1139"/>
                    <a:gd name="T68" fmla="*/ 0 w 682"/>
                    <a:gd name="T69" fmla="*/ 0 h 1139"/>
                    <a:gd name="T70" fmla="*/ 0 w 682"/>
                    <a:gd name="T71" fmla="*/ 0 h 1139"/>
                    <a:gd name="T72" fmla="*/ 0 w 682"/>
                    <a:gd name="T73" fmla="*/ 0 h 1139"/>
                    <a:gd name="T74" fmla="*/ 0 w 682"/>
                    <a:gd name="T75" fmla="*/ 0 h 11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2"/>
                    <a:gd name="T115" fmla="*/ 0 h 1139"/>
                    <a:gd name="T116" fmla="*/ 682 w 682"/>
                    <a:gd name="T117" fmla="*/ 1139 h 11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2" h="1139">
                      <a:moveTo>
                        <a:pt x="67" y="9"/>
                      </a:moveTo>
                      <a:lnTo>
                        <a:pt x="680" y="1092"/>
                      </a:lnTo>
                      <a:lnTo>
                        <a:pt x="682" y="1097"/>
                      </a:lnTo>
                      <a:lnTo>
                        <a:pt x="682" y="1101"/>
                      </a:lnTo>
                      <a:lnTo>
                        <a:pt x="681" y="1107"/>
                      </a:lnTo>
                      <a:lnTo>
                        <a:pt x="679" y="1112"/>
                      </a:lnTo>
                      <a:lnTo>
                        <a:pt x="675" y="1118"/>
                      </a:lnTo>
                      <a:lnTo>
                        <a:pt x="671" y="1123"/>
                      </a:lnTo>
                      <a:lnTo>
                        <a:pt x="665" y="1127"/>
                      </a:lnTo>
                      <a:lnTo>
                        <a:pt x="658" y="1132"/>
                      </a:lnTo>
                      <a:lnTo>
                        <a:pt x="651" y="1135"/>
                      </a:lnTo>
                      <a:lnTo>
                        <a:pt x="645" y="1137"/>
                      </a:lnTo>
                      <a:lnTo>
                        <a:pt x="638" y="1139"/>
                      </a:lnTo>
                      <a:lnTo>
                        <a:pt x="631" y="1139"/>
                      </a:lnTo>
                      <a:lnTo>
                        <a:pt x="625" y="1139"/>
                      </a:lnTo>
                      <a:lnTo>
                        <a:pt x="621" y="1136"/>
                      </a:lnTo>
                      <a:lnTo>
                        <a:pt x="616" y="1133"/>
                      </a:lnTo>
                      <a:lnTo>
                        <a:pt x="613" y="1129"/>
                      </a:lnTo>
                      <a:lnTo>
                        <a:pt x="3" y="46"/>
                      </a:lnTo>
                      <a:lnTo>
                        <a:pt x="2" y="42"/>
                      </a:lnTo>
                      <a:lnTo>
                        <a:pt x="0" y="36"/>
                      </a:lnTo>
                      <a:lnTo>
                        <a:pt x="2" y="31"/>
                      </a:lnTo>
                      <a:lnTo>
                        <a:pt x="4" y="26"/>
                      </a:lnTo>
                      <a:lnTo>
                        <a:pt x="7" y="21"/>
                      </a:lnTo>
                      <a:lnTo>
                        <a:pt x="12" y="15"/>
                      </a:lnTo>
                      <a:lnTo>
                        <a:pt x="17" y="10"/>
                      </a:lnTo>
                      <a:lnTo>
                        <a:pt x="23" y="7"/>
                      </a:lnTo>
                      <a:lnTo>
                        <a:pt x="30" y="4"/>
                      </a:lnTo>
                      <a:lnTo>
                        <a:pt x="37" y="1"/>
                      </a:lnTo>
                      <a:lnTo>
                        <a:pt x="44" y="0"/>
                      </a:lnTo>
                      <a:lnTo>
                        <a:pt x="49" y="0"/>
                      </a:lnTo>
                      <a:lnTo>
                        <a:pt x="55" y="1"/>
                      </a:lnTo>
                      <a:lnTo>
                        <a:pt x="61" y="2"/>
                      </a:lnTo>
                      <a:lnTo>
                        <a:pt x="64" y="6"/>
                      </a:lnTo>
                      <a:lnTo>
                        <a:pt x="67" y="9"/>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76" name="Freeform 582"/>
                <p:cNvSpPr>
                  <a:spLocks/>
                </p:cNvSpPr>
                <p:nvPr/>
              </p:nvSpPr>
              <p:spPr bwMode="auto">
                <a:xfrm>
                  <a:off x="3663" y="1344"/>
                  <a:ext cx="69" cy="123"/>
                </a:xfrm>
                <a:custGeom>
                  <a:avLst/>
                  <a:gdLst>
                    <a:gd name="T0" fmla="*/ 0 w 682"/>
                    <a:gd name="T1" fmla="*/ 0 h 1139"/>
                    <a:gd name="T2" fmla="*/ 0 w 682"/>
                    <a:gd name="T3" fmla="*/ 0 h 1139"/>
                    <a:gd name="T4" fmla="*/ 0 w 682"/>
                    <a:gd name="T5" fmla="*/ 0 h 1139"/>
                    <a:gd name="T6" fmla="*/ 0 w 682"/>
                    <a:gd name="T7" fmla="*/ 0 h 1139"/>
                    <a:gd name="T8" fmla="*/ 0 w 682"/>
                    <a:gd name="T9" fmla="*/ 0 h 1139"/>
                    <a:gd name="T10" fmla="*/ 0 w 682"/>
                    <a:gd name="T11" fmla="*/ 0 h 1139"/>
                    <a:gd name="T12" fmla="*/ 0 w 682"/>
                    <a:gd name="T13" fmla="*/ 0 h 1139"/>
                    <a:gd name="T14" fmla="*/ 0 w 682"/>
                    <a:gd name="T15" fmla="*/ 0 h 1139"/>
                    <a:gd name="T16" fmla="*/ 0 w 682"/>
                    <a:gd name="T17" fmla="*/ 0 h 1139"/>
                    <a:gd name="T18" fmla="*/ 0 w 682"/>
                    <a:gd name="T19" fmla="*/ 0 h 1139"/>
                    <a:gd name="T20" fmla="*/ 0 w 682"/>
                    <a:gd name="T21" fmla="*/ 0 h 1139"/>
                    <a:gd name="T22" fmla="*/ 0 w 682"/>
                    <a:gd name="T23" fmla="*/ 0 h 1139"/>
                    <a:gd name="T24" fmla="*/ 0 w 682"/>
                    <a:gd name="T25" fmla="*/ 0 h 1139"/>
                    <a:gd name="T26" fmla="*/ 0 w 682"/>
                    <a:gd name="T27" fmla="*/ 0 h 1139"/>
                    <a:gd name="T28" fmla="*/ 0 w 682"/>
                    <a:gd name="T29" fmla="*/ 0 h 1139"/>
                    <a:gd name="T30" fmla="*/ 0 w 682"/>
                    <a:gd name="T31" fmla="*/ 0 h 1139"/>
                    <a:gd name="T32" fmla="*/ 0 w 682"/>
                    <a:gd name="T33" fmla="*/ 0 h 1139"/>
                    <a:gd name="T34" fmla="*/ 0 w 682"/>
                    <a:gd name="T35" fmla="*/ 0 h 1139"/>
                    <a:gd name="T36" fmla="*/ 0 w 682"/>
                    <a:gd name="T37" fmla="*/ 0 h 1139"/>
                    <a:gd name="T38" fmla="*/ 0 w 682"/>
                    <a:gd name="T39" fmla="*/ 0 h 1139"/>
                    <a:gd name="T40" fmla="*/ 0 w 682"/>
                    <a:gd name="T41" fmla="*/ 0 h 1139"/>
                    <a:gd name="T42" fmla="*/ 0 w 682"/>
                    <a:gd name="T43" fmla="*/ 0 h 1139"/>
                    <a:gd name="T44" fmla="*/ 0 w 682"/>
                    <a:gd name="T45" fmla="*/ 0 h 1139"/>
                    <a:gd name="T46" fmla="*/ 0 w 682"/>
                    <a:gd name="T47" fmla="*/ 0 h 1139"/>
                    <a:gd name="T48" fmla="*/ 0 w 682"/>
                    <a:gd name="T49" fmla="*/ 0 h 1139"/>
                    <a:gd name="T50" fmla="*/ 0 w 682"/>
                    <a:gd name="T51" fmla="*/ 0 h 1139"/>
                    <a:gd name="T52" fmla="*/ 0 w 682"/>
                    <a:gd name="T53" fmla="*/ 0 h 1139"/>
                    <a:gd name="T54" fmla="*/ 0 w 682"/>
                    <a:gd name="T55" fmla="*/ 0 h 1139"/>
                    <a:gd name="T56" fmla="*/ 0 w 682"/>
                    <a:gd name="T57" fmla="*/ 0 h 1139"/>
                    <a:gd name="T58" fmla="*/ 0 w 682"/>
                    <a:gd name="T59" fmla="*/ 0 h 1139"/>
                    <a:gd name="T60" fmla="*/ 0 w 682"/>
                    <a:gd name="T61" fmla="*/ 0 h 1139"/>
                    <a:gd name="T62" fmla="*/ 0 w 682"/>
                    <a:gd name="T63" fmla="*/ 0 h 1139"/>
                    <a:gd name="T64" fmla="*/ 0 w 682"/>
                    <a:gd name="T65" fmla="*/ 0 h 1139"/>
                    <a:gd name="T66" fmla="*/ 0 w 682"/>
                    <a:gd name="T67" fmla="*/ 0 h 1139"/>
                    <a:gd name="T68" fmla="*/ 0 w 682"/>
                    <a:gd name="T69" fmla="*/ 0 h 1139"/>
                    <a:gd name="T70" fmla="*/ 0 w 682"/>
                    <a:gd name="T71" fmla="*/ 0 h 1139"/>
                    <a:gd name="T72" fmla="*/ 0 w 682"/>
                    <a:gd name="T73" fmla="*/ 0 h 1139"/>
                    <a:gd name="T74" fmla="*/ 0 w 682"/>
                    <a:gd name="T75" fmla="*/ 0 h 11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2"/>
                    <a:gd name="T115" fmla="*/ 0 h 1139"/>
                    <a:gd name="T116" fmla="*/ 682 w 682"/>
                    <a:gd name="T117" fmla="*/ 1139 h 11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2" h="1139">
                      <a:moveTo>
                        <a:pt x="67" y="9"/>
                      </a:moveTo>
                      <a:lnTo>
                        <a:pt x="680" y="1092"/>
                      </a:lnTo>
                      <a:lnTo>
                        <a:pt x="682" y="1097"/>
                      </a:lnTo>
                      <a:lnTo>
                        <a:pt x="682" y="1101"/>
                      </a:lnTo>
                      <a:lnTo>
                        <a:pt x="681" y="1107"/>
                      </a:lnTo>
                      <a:lnTo>
                        <a:pt x="679" y="1112"/>
                      </a:lnTo>
                      <a:lnTo>
                        <a:pt x="675" y="1118"/>
                      </a:lnTo>
                      <a:lnTo>
                        <a:pt x="671" y="1123"/>
                      </a:lnTo>
                      <a:lnTo>
                        <a:pt x="665" y="1127"/>
                      </a:lnTo>
                      <a:lnTo>
                        <a:pt x="658" y="1132"/>
                      </a:lnTo>
                      <a:lnTo>
                        <a:pt x="651" y="1135"/>
                      </a:lnTo>
                      <a:lnTo>
                        <a:pt x="645" y="1137"/>
                      </a:lnTo>
                      <a:lnTo>
                        <a:pt x="638" y="1139"/>
                      </a:lnTo>
                      <a:lnTo>
                        <a:pt x="631" y="1139"/>
                      </a:lnTo>
                      <a:lnTo>
                        <a:pt x="625" y="1139"/>
                      </a:lnTo>
                      <a:lnTo>
                        <a:pt x="621" y="1136"/>
                      </a:lnTo>
                      <a:lnTo>
                        <a:pt x="616" y="1133"/>
                      </a:lnTo>
                      <a:lnTo>
                        <a:pt x="613" y="1129"/>
                      </a:lnTo>
                      <a:lnTo>
                        <a:pt x="3" y="46"/>
                      </a:lnTo>
                      <a:lnTo>
                        <a:pt x="2" y="42"/>
                      </a:lnTo>
                      <a:lnTo>
                        <a:pt x="0" y="36"/>
                      </a:lnTo>
                      <a:lnTo>
                        <a:pt x="2" y="31"/>
                      </a:lnTo>
                      <a:lnTo>
                        <a:pt x="4" y="26"/>
                      </a:lnTo>
                      <a:lnTo>
                        <a:pt x="7" y="21"/>
                      </a:lnTo>
                      <a:lnTo>
                        <a:pt x="12" y="15"/>
                      </a:lnTo>
                      <a:lnTo>
                        <a:pt x="17" y="10"/>
                      </a:lnTo>
                      <a:lnTo>
                        <a:pt x="23" y="7"/>
                      </a:lnTo>
                      <a:lnTo>
                        <a:pt x="30" y="4"/>
                      </a:lnTo>
                      <a:lnTo>
                        <a:pt x="37" y="1"/>
                      </a:lnTo>
                      <a:lnTo>
                        <a:pt x="44" y="0"/>
                      </a:lnTo>
                      <a:lnTo>
                        <a:pt x="49" y="0"/>
                      </a:lnTo>
                      <a:lnTo>
                        <a:pt x="55" y="1"/>
                      </a:lnTo>
                      <a:lnTo>
                        <a:pt x="61" y="2"/>
                      </a:lnTo>
                      <a:lnTo>
                        <a:pt x="64" y="6"/>
                      </a:lnTo>
                      <a:lnTo>
                        <a:pt x="67" y="9"/>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877" name="Freeform 583"/>
                <p:cNvSpPr>
                  <a:spLocks/>
                </p:cNvSpPr>
                <p:nvPr/>
              </p:nvSpPr>
              <p:spPr bwMode="auto">
                <a:xfrm>
                  <a:off x="3725" y="1462"/>
                  <a:ext cx="7" cy="5"/>
                </a:xfrm>
                <a:custGeom>
                  <a:avLst/>
                  <a:gdLst>
                    <a:gd name="T0" fmla="*/ 0 w 70"/>
                    <a:gd name="T1" fmla="*/ 0 h 56"/>
                    <a:gd name="T2" fmla="*/ 0 w 70"/>
                    <a:gd name="T3" fmla="*/ 0 h 56"/>
                    <a:gd name="T4" fmla="*/ 0 w 70"/>
                    <a:gd name="T5" fmla="*/ 0 h 56"/>
                    <a:gd name="T6" fmla="*/ 0 w 70"/>
                    <a:gd name="T7" fmla="*/ 0 h 56"/>
                    <a:gd name="T8" fmla="*/ 0 w 70"/>
                    <a:gd name="T9" fmla="*/ 0 h 56"/>
                    <a:gd name="T10" fmla="*/ 0 w 70"/>
                    <a:gd name="T11" fmla="*/ 0 h 56"/>
                    <a:gd name="T12" fmla="*/ 0 w 70"/>
                    <a:gd name="T13" fmla="*/ 0 h 56"/>
                    <a:gd name="T14" fmla="*/ 0 w 70"/>
                    <a:gd name="T15" fmla="*/ 0 h 56"/>
                    <a:gd name="T16" fmla="*/ 0 w 70"/>
                    <a:gd name="T17" fmla="*/ 0 h 56"/>
                    <a:gd name="T18" fmla="*/ 0 w 70"/>
                    <a:gd name="T19" fmla="*/ 0 h 56"/>
                    <a:gd name="T20" fmla="*/ 0 w 70"/>
                    <a:gd name="T21" fmla="*/ 0 h 56"/>
                    <a:gd name="T22" fmla="*/ 0 w 70"/>
                    <a:gd name="T23" fmla="*/ 0 h 56"/>
                    <a:gd name="T24" fmla="*/ 0 w 70"/>
                    <a:gd name="T25" fmla="*/ 0 h 56"/>
                    <a:gd name="T26" fmla="*/ 0 w 70"/>
                    <a:gd name="T27" fmla="*/ 0 h 56"/>
                    <a:gd name="T28" fmla="*/ 0 w 70"/>
                    <a:gd name="T29" fmla="*/ 0 h 56"/>
                    <a:gd name="T30" fmla="*/ 0 w 70"/>
                    <a:gd name="T31" fmla="*/ 0 h 56"/>
                    <a:gd name="T32" fmla="*/ 0 w 70"/>
                    <a:gd name="T33" fmla="*/ 0 h 56"/>
                    <a:gd name="T34" fmla="*/ 0 w 70"/>
                    <a:gd name="T35" fmla="*/ 0 h 56"/>
                    <a:gd name="T36" fmla="*/ 0 w 70"/>
                    <a:gd name="T37" fmla="*/ 0 h 56"/>
                    <a:gd name="T38" fmla="*/ 0 w 70"/>
                    <a:gd name="T39" fmla="*/ 0 h 56"/>
                    <a:gd name="T40" fmla="*/ 0 w 70"/>
                    <a:gd name="T41" fmla="*/ 0 h 56"/>
                    <a:gd name="T42" fmla="*/ 0 w 70"/>
                    <a:gd name="T43" fmla="*/ 0 h 56"/>
                    <a:gd name="T44" fmla="*/ 0 w 70"/>
                    <a:gd name="T45" fmla="*/ 0 h 56"/>
                    <a:gd name="T46" fmla="*/ 0 w 70"/>
                    <a:gd name="T47" fmla="*/ 0 h 56"/>
                    <a:gd name="T48" fmla="*/ 0 w 70"/>
                    <a:gd name="T49" fmla="*/ 0 h 56"/>
                    <a:gd name="T50" fmla="*/ 0 w 70"/>
                    <a:gd name="T51" fmla="*/ 0 h 56"/>
                    <a:gd name="T52" fmla="*/ 0 w 70"/>
                    <a:gd name="T53" fmla="*/ 0 h 56"/>
                    <a:gd name="T54" fmla="*/ 0 w 70"/>
                    <a:gd name="T55" fmla="*/ 0 h 56"/>
                    <a:gd name="T56" fmla="*/ 0 w 70"/>
                    <a:gd name="T57" fmla="*/ 0 h 56"/>
                    <a:gd name="T58" fmla="*/ 0 w 70"/>
                    <a:gd name="T59" fmla="*/ 0 h 56"/>
                    <a:gd name="T60" fmla="*/ 0 w 70"/>
                    <a:gd name="T61" fmla="*/ 0 h 56"/>
                    <a:gd name="T62" fmla="*/ 0 w 70"/>
                    <a:gd name="T63" fmla="*/ 0 h 56"/>
                    <a:gd name="T64" fmla="*/ 0 w 70"/>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22" y="7"/>
                      </a:moveTo>
                      <a:lnTo>
                        <a:pt x="29" y="3"/>
                      </a:lnTo>
                      <a:lnTo>
                        <a:pt x="37" y="1"/>
                      </a:lnTo>
                      <a:lnTo>
                        <a:pt x="44" y="0"/>
                      </a:lnTo>
                      <a:lnTo>
                        <a:pt x="50" y="0"/>
                      </a:lnTo>
                      <a:lnTo>
                        <a:pt x="56" y="0"/>
                      </a:lnTo>
                      <a:lnTo>
                        <a:pt x="61" y="2"/>
                      </a:lnTo>
                      <a:lnTo>
                        <a:pt x="65" y="5"/>
                      </a:lnTo>
                      <a:lnTo>
                        <a:pt x="68" y="9"/>
                      </a:lnTo>
                      <a:lnTo>
                        <a:pt x="70" y="14"/>
                      </a:lnTo>
                      <a:lnTo>
                        <a:pt x="70" y="18"/>
                      </a:lnTo>
                      <a:lnTo>
                        <a:pt x="69" y="24"/>
                      </a:lnTo>
                      <a:lnTo>
                        <a:pt x="67" y="29"/>
                      </a:lnTo>
                      <a:lnTo>
                        <a:pt x="63" y="35"/>
                      </a:lnTo>
                      <a:lnTo>
                        <a:pt x="59" y="40"/>
                      </a:lnTo>
                      <a:lnTo>
                        <a:pt x="53" y="44"/>
                      </a:lnTo>
                      <a:lnTo>
                        <a:pt x="46" y="49"/>
                      </a:lnTo>
                      <a:lnTo>
                        <a:pt x="39" y="52"/>
                      </a:lnTo>
                      <a:lnTo>
                        <a:pt x="33" y="54"/>
                      </a:lnTo>
                      <a:lnTo>
                        <a:pt x="26" y="56"/>
                      </a:lnTo>
                      <a:lnTo>
                        <a:pt x="19" y="56"/>
                      </a:lnTo>
                      <a:lnTo>
                        <a:pt x="13" y="56"/>
                      </a:lnTo>
                      <a:lnTo>
                        <a:pt x="9" y="53"/>
                      </a:lnTo>
                      <a:lnTo>
                        <a:pt x="4" y="50"/>
                      </a:lnTo>
                      <a:lnTo>
                        <a:pt x="1" y="46"/>
                      </a:lnTo>
                      <a:lnTo>
                        <a:pt x="0" y="42"/>
                      </a:lnTo>
                      <a:lnTo>
                        <a:pt x="0" y="37"/>
                      </a:lnTo>
                      <a:lnTo>
                        <a:pt x="1" y="32"/>
                      </a:lnTo>
                      <a:lnTo>
                        <a:pt x="3" y="26"/>
                      </a:lnTo>
                      <a:lnTo>
                        <a:pt x="6" y="20"/>
                      </a:lnTo>
                      <a:lnTo>
                        <a:pt x="11" y="16"/>
                      </a:lnTo>
                      <a:lnTo>
                        <a:pt x="17" y="11"/>
                      </a:lnTo>
                      <a:lnTo>
                        <a:pt x="22"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78" name="Freeform 584"/>
                <p:cNvSpPr>
                  <a:spLocks/>
                </p:cNvSpPr>
                <p:nvPr/>
              </p:nvSpPr>
              <p:spPr bwMode="auto">
                <a:xfrm>
                  <a:off x="3725" y="1462"/>
                  <a:ext cx="7" cy="5"/>
                </a:xfrm>
                <a:custGeom>
                  <a:avLst/>
                  <a:gdLst>
                    <a:gd name="T0" fmla="*/ 0 w 70"/>
                    <a:gd name="T1" fmla="*/ 0 h 56"/>
                    <a:gd name="T2" fmla="*/ 0 w 70"/>
                    <a:gd name="T3" fmla="*/ 0 h 56"/>
                    <a:gd name="T4" fmla="*/ 0 w 70"/>
                    <a:gd name="T5" fmla="*/ 0 h 56"/>
                    <a:gd name="T6" fmla="*/ 0 w 70"/>
                    <a:gd name="T7" fmla="*/ 0 h 56"/>
                    <a:gd name="T8" fmla="*/ 0 w 70"/>
                    <a:gd name="T9" fmla="*/ 0 h 56"/>
                    <a:gd name="T10" fmla="*/ 0 w 70"/>
                    <a:gd name="T11" fmla="*/ 0 h 56"/>
                    <a:gd name="T12" fmla="*/ 0 w 70"/>
                    <a:gd name="T13" fmla="*/ 0 h 56"/>
                    <a:gd name="T14" fmla="*/ 0 w 70"/>
                    <a:gd name="T15" fmla="*/ 0 h 56"/>
                    <a:gd name="T16" fmla="*/ 0 w 70"/>
                    <a:gd name="T17" fmla="*/ 0 h 56"/>
                    <a:gd name="T18" fmla="*/ 0 w 70"/>
                    <a:gd name="T19" fmla="*/ 0 h 56"/>
                    <a:gd name="T20" fmla="*/ 0 w 70"/>
                    <a:gd name="T21" fmla="*/ 0 h 56"/>
                    <a:gd name="T22" fmla="*/ 0 w 70"/>
                    <a:gd name="T23" fmla="*/ 0 h 56"/>
                    <a:gd name="T24" fmla="*/ 0 w 70"/>
                    <a:gd name="T25" fmla="*/ 0 h 56"/>
                    <a:gd name="T26" fmla="*/ 0 w 70"/>
                    <a:gd name="T27" fmla="*/ 0 h 56"/>
                    <a:gd name="T28" fmla="*/ 0 w 70"/>
                    <a:gd name="T29" fmla="*/ 0 h 56"/>
                    <a:gd name="T30" fmla="*/ 0 w 70"/>
                    <a:gd name="T31" fmla="*/ 0 h 56"/>
                    <a:gd name="T32" fmla="*/ 0 w 70"/>
                    <a:gd name="T33" fmla="*/ 0 h 56"/>
                    <a:gd name="T34" fmla="*/ 0 w 70"/>
                    <a:gd name="T35" fmla="*/ 0 h 56"/>
                    <a:gd name="T36" fmla="*/ 0 w 70"/>
                    <a:gd name="T37" fmla="*/ 0 h 56"/>
                    <a:gd name="T38" fmla="*/ 0 w 70"/>
                    <a:gd name="T39" fmla="*/ 0 h 56"/>
                    <a:gd name="T40" fmla="*/ 0 w 70"/>
                    <a:gd name="T41" fmla="*/ 0 h 56"/>
                    <a:gd name="T42" fmla="*/ 0 w 70"/>
                    <a:gd name="T43" fmla="*/ 0 h 56"/>
                    <a:gd name="T44" fmla="*/ 0 w 70"/>
                    <a:gd name="T45" fmla="*/ 0 h 56"/>
                    <a:gd name="T46" fmla="*/ 0 w 70"/>
                    <a:gd name="T47" fmla="*/ 0 h 56"/>
                    <a:gd name="T48" fmla="*/ 0 w 70"/>
                    <a:gd name="T49" fmla="*/ 0 h 56"/>
                    <a:gd name="T50" fmla="*/ 0 w 70"/>
                    <a:gd name="T51" fmla="*/ 0 h 56"/>
                    <a:gd name="T52" fmla="*/ 0 w 70"/>
                    <a:gd name="T53" fmla="*/ 0 h 56"/>
                    <a:gd name="T54" fmla="*/ 0 w 70"/>
                    <a:gd name="T55" fmla="*/ 0 h 56"/>
                    <a:gd name="T56" fmla="*/ 0 w 70"/>
                    <a:gd name="T57" fmla="*/ 0 h 56"/>
                    <a:gd name="T58" fmla="*/ 0 w 70"/>
                    <a:gd name="T59" fmla="*/ 0 h 56"/>
                    <a:gd name="T60" fmla="*/ 0 w 70"/>
                    <a:gd name="T61" fmla="*/ 0 h 56"/>
                    <a:gd name="T62" fmla="*/ 0 w 70"/>
                    <a:gd name="T63" fmla="*/ 0 h 56"/>
                    <a:gd name="T64" fmla="*/ 0 w 70"/>
                    <a:gd name="T65" fmla="*/ 0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22" y="7"/>
                      </a:moveTo>
                      <a:lnTo>
                        <a:pt x="29" y="3"/>
                      </a:lnTo>
                      <a:lnTo>
                        <a:pt x="37" y="1"/>
                      </a:lnTo>
                      <a:lnTo>
                        <a:pt x="44" y="0"/>
                      </a:lnTo>
                      <a:lnTo>
                        <a:pt x="50" y="0"/>
                      </a:lnTo>
                      <a:lnTo>
                        <a:pt x="56" y="0"/>
                      </a:lnTo>
                      <a:lnTo>
                        <a:pt x="61" y="2"/>
                      </a:lnTo>
                      <a:lnTo>
                        <a:pt x="65" y="5"/>
                      </a:lnTo>
                      <a:lnTo>
                        <a:pt x="68" y="9"/>
                      </a:lnTo>
                      <a:lnTo>
                        <a:pt x="70" y="14"/>
                      </a:lnTo>
                      <a:lnTo>
                        <a:pt x="70" y="18"/>
                      </a:lnTo>
                      <a:lnTo>
                        <a:pt x="69" y="24"/>
                      </a:lnTo>
                      <a:lnTo>
                        <a:pt x="67" y="29"/>
                      </a:lnTo>
                      <a:lnTo>
                        <a:pt x="63" y="35"/>
                      </a:lnTo>
                      <a:lnTo>
                        <a:pt x="59" y="40"/>
                      </a:lnTo>
                      <a:lnTo>
                        <a:pt x="53" y="44"/>
                      </a:lnTo>
                      <a:lnTo>
                        <a:pt x="46" y="49"/>
                      </a:lnTo>
                      <a:lnTo>
                        <a:pt x="39" y="52"/>
                      </a:lnTo>
                      <a:lnTo>
                        <a:pt x="33" y="54"/>
                      </a:lnTo>
                      <a:lnTo>
                        <a:pt x="26" y="56"/>
                      </a:lnTo>
                      <a:lnTo>
                        <a:pt x="19" y="56"/>
                      </a:lnTo>
                      <a:lnTo>
                        <a:pt x="13" y="56"/>
                      </a:lnTo>
                      <a:lnTo>
                        <a:pt x="9" y="53"/>
                      </a:lnTo>
                      <a:lnTo>
                        <a:pt x="4" y="50"/>
                      </a:lnTo>
                      <a:lnTo>
                        <a:pt x="1" y="46"/>
                      </a:lnTo>
                      <a:lnTo>
                        <a:pt x="0" y="42"/>
                      </a:lnTo>
                      <a:lnTo>
                        <a:pt x="0" y="37"/>
                      </a:lnTo>
                      <a:lnTo>
                        <a:pt x="1" y="32"/>
                      </a:lnTo>
                      <a:lnTo>
                        <a:pt x="3" y="26"/>
                      </a:lnTo>
                      <a:lnTo>
                        <a:pt x="6" y="20"/>
                      </a:lnTo>
                      <a:lnTo>
                        <a:pt x="11" y="16"/>
                      </a:lnTo>
                      <a:lnTo>
                        <a:pt x="17" y="11"/>
                      </a:lnTo>
                      <a:lnTo>
                        <a:pt x="22"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79" name="Freeform 585"/>
                <p:cNvSpPr>
                  <a:spLocks/>
                </p:cNvSpPr>
                <p:nvPr/>
              </p:nvSpPr>
              <p:spPr bwMode="auto">
                <a:xfrm>
                  <a:off x="3749" y="1914"/>
                  <a:ext cx="274" cy="228"/>
                </a:xfrm>
                <a:custGeom>
                  <a:avLst/>
                  <a:gdLst>
                    <a:gd name="T0" fmla="*/ 0 w 2720"/>
                    <a:gd name="T1" fmla="*/ 0 h 2087"/>
                    <a:gd name="T2" fmla="*/ 0 w 2720"/>
                    <a:gd name="T3" fmla="*/ 0 h 2087"/>
                    <a:gd name="T4" fmla="*/ 0 w 2720"/>
                    <a:gd name="T5" fmla="*/ 0 h 2087"/>
                    <a:gd name="T6" fmla="*/ 0 w 2720"/>
                    <a:gd name="T7" fmla="*/ 0 h 2087"/>
                    <a:gd name="T8" fmla="*/ 0 w 2720"/>
                    <a:gd name="T9" fmla="*/ 0 h 2087"/>
                    <a:gd name="T10" fmla="*/ 0 60000 65536"/>
                    <a:gd name="T11" fmla="*/ 0 60000 65536"/>
                    <a:gd name="T12" fmla="*/ 0 60000 65536"/>
                    <a:gd name="T13" fmla="*/ 0 60000 65536"/>
                    <a:gd name="T14" fmla="*/ 0 60000 65536"/>
                    <a:gd name="T15" fmla="*/ 0 w 2720"/>
                    <a:gd name="T16" fmla="*/ 0 h 2087"/>
                    <a:gd name="T17" fmla="*/ 2720 w 2720"/>
                    <a:gd name="T18" fmla="*/ 2087 h 2087"/>
                  </a:gdLst>
                  <a:ahLst/>
                  <a:cxnLst>
                    <a:cxn ang="T10">
                      <a:pos x="T0" y="T1"/>
                    </a:cxn>
                    <a:cxn ang="T11">
                      <a:pos x="T2" y="T3"/>
                    </a:cxn>
                    <a:cxn ang="T12">
                      <a:pos x="T4" y="T5"/>
                    </a:cxn>
                    <a:cxn ang="T13">
                      <a:pos x="T6" y="T7"/>
                    </a:cxn>
                    <a:cxn ang="T14">
                      <a:pos x="T8" y="T9"/>
                    </a:cxn>
                  </a:cxnLst>
                  <a:rect l="T15" t="T16" r="T17" b="T18"/>
                  <a:pathLst>
                    <a:path w="2720" h="2087">
                      <a:moveTo>
                        <a:pt x="605" y="0"/>
                      </a:moveTo>
                      <a:lnTo>
                        <a:pt x="2720" y="113"/>
                      </a:lnTo>
                      <a:lnTo>
                        <a:pt x="2178" y="2087"/>
                      </a:lnTo>
                      <a:lnTo>
                        <a:pt x="0" y="1884"/>
                      </a:lnTo>
                      <a:lnTo>
                        <a:pt x="605" y="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880" name="Freeform 586"/>
                <p:cNvSpPr>
                  <a:spLocks/>
                </p:cNvSpPr>
                <p:nvPr/>
              </p:nvSpPr>
              <p:spPr bwMode="auto">
                <a:xfrm>
                  <a:off x="3749" y="1914"/>
                  <a:ext cx="274" cy="228"/>
                </a:xfrm>
                <a:custGeom>
                  <a:avLst/>
                  <a:gdLst>
                    <a:gd name="T0" fmla="*/ 0 w 2720"/>
                    <a:gd name="T1" fmla="*/ 0 h 2087"/>
                    <a:gd name="T2" fmla="*/ 0 w 2720"/>
                    <a:gd name="T3" fmla="*/ 0 h 2087"/>
                    <a:gd name="T4" fmla="*/ 0 w 2720"/>
                    <a:gd name="T5" fmla="*/ 0 h 2087"/>
                    <a:gd name="T6" fmla="*/ 0 w 2720"/>
                    <a:gd name="T7" fmla="*/ 0 h 2087"/>
                    <a:gd name="T8" fmla="*/ 0 w 2720"/>
                    <a:gd name="T9" fmla="*/ 0 h 2087"/>
                    <a:gd name="T10" fmla="*/ 0 60000 65536"/>
                    <a:gd name="T11" fmla="*/ 0 60000 65536"/>
                    <a:gd name="T12" fmla="*/ 0 60000 65536"/>
                    <a:gd name="T13" fmla="*/ 0 60000 65536"/>
                    <a:gd name="T14" fmla="*/ 0 60000 65536"/>
                    <a:gd name="T15" fmla="*/ 0 w 2720"/>
                    <a:gd name="T16" fmla="*/ 0 h 2087"/>
                    <a:gd name="T17" fmla="*/ 2720 w 2720"/>
                    <a:gd name="T18" fmla="*/ 2087 h 2087"/>
                  </a:gdLst>
                  <a:ahLst/>
                  <a:cxnLst>
                    <a:cxn ang="T10">
                      <a:pos x="T0" y="T1"/>
                    </a:cxn>
                    <a:cxn ang="T11">
                      <a:pos x="T2" y="T3"/>
                    </a:cxn>
                    <a:cxn ang="T12">
                      <a:pos x="T4" y="T5"/>
                    </a:cxn>
                    <a:cxn ang="T13">
                      <a:pos x="T6" y="T7"/>
                    </a:cxn>
                    <a:cxn ang="T14">
                      <a:pos x="T8" y="T9"/>
                    </a:cxn>
                  </a:cxnLst>
                  <a:rect l="T15" t="T16" r="T17" b="T18"/>
                  <a:pathLst>
                    <a:path w="2720" h="2087">
                      <a:moveTo>
                        <a:pt x="605" y="0"/>
                      </a:moveTo>
                      <a:lnTo>
                        <a:pt x="2720" y="113"/>
                      </a:lnTo>
                      <a:lnTo>
                        <a:pt x="2178" y="2087"/>
                      </a:lnTo>
                      <a:lnTo>
                        <a:pt x="0" y="1884"/>
                      </a:lnTo>
                      <a:lnTo>
                        <a:pt x="605" y="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881" name="Line 587"/>
                <p:cNvSpPr>
                  <a:spLocks noChangeShapeType="1"/>
                </p:cNvSpPr>
                <p:nvPr/>
              </p:nvSpPr>
              <p:spPr bwMode="auto">
                <a:xfrm>
                  <a:off x="3810" y="1914"/>
                  <a:ext cx="7" cy="42"/>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2" name="Line 588"/>
                <p:cNvSpPr>
                  <a:spLocks noChangeShapeType="1"/>
                </p:cNvSpPr>
                <p:nvPr/>
              </p:nvSpPr>
              <p:spPr bwMode="auto">
                <a:xfrm flipH="1">
                  <a:off x="3817" y="1926"/>
                  <a:ext cx="206" cy="3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3" name="Line 589"/>
                <p:cNvSpPr>
                  <a:spLocks noChangeShapeType="1"/>
                </p:cNvSpPr>
                <p:nvPr/>
              </p:nvSpPr>
              <p:spPr bwMode="auto">
                <a:xfrm flipV="1">
                  <a:off x="3749" y="1956"/>
                  <a:ext cx="68" cy="16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4" name="Line 590"/>
                <p:cNvSpPr>
                  <a:spLocks noChangeShapeType="1"/>
                </p:cNvSpPr>
                <p:nvPr/>
              </p:nvSpPr>
              <p:spPr bwMode="auto">
                <a:xfrm>
                  <a:off x="3811" y="1948"/>
                  <a:ext cx="158" cy="19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885" name="Freeform 591"/>
                <p:cNvSpPr>
                  <a:spLocks/>
                </p:cNvSpPr>
                <p:nvPr/>
              </p:nvSpPr>
              <p:spPr bwMode="auto">
                <a:xfrm>
                  <a:off x="4175" y="1625"/>
                  <a:ext cx="124" cy="135"/>
                </a:xfrm>
                <a:custGeom>
                  <a:avLst/>
                  <a:gdLst>
                    <a:gd name="T0" fmla="*/ 0 w 1223"/>
                    <a:gd name="T1" fmla="*/ 0 h 1232"/>
                    <a:gd name="T2" fmla="*/ 0 w 1223"/>
                    <a:gd name="T3" fmla="*/ 0 h 1232"/>
                    <a:gd name="T4" fmla="*/ 0 w 1223"/>
                    <a:gd name="T5" fmla="*/ 0 h 1232"/>
                    <a:gd name="T6" fmla="*/ 0 w 1223"/>
                    <a:gd name="T7" fmla="*/ 0 h 1232"/>
                    <a:gd name="T8" fmla="*/ 0 w 1223"/>
                    <a:gd name="T9" fmla="*/ 0 h 1232"/>
                    <a:gd name="T10" fmla="*/ 0 w 1223"/>
                    <a:gd name="T11" fmla="*/ 0 h 1232"/>
                    <a:gd name="T12" fmla="*/ 0 w 1223"/>
                    <a:gd name="T13" fmla="*/ 0 h 1232"/>
                    <a:gd name="T14" fmla="*/ 0 w 1223"/>
                    <a:gd name="T15" fmla="*/ 0 h 1232"/>
                    <a:gd name="T16" fmla="*/ 0 w 1223"/>
                    <a:gd name="T17" fmla="*/ 0 h 1232"/>
                    <a:gd name="T18" fmla="*/ 0 w 1223"/>
                    <a:gd name="T19" fmla="*/ 0 h 1232"/>
                    <a:gd name="T20" fmla="*/ 0 w 1223"/>
                    <a:gd name="T21" fmla="*/ 0 h 1232"/>
                    <a:gd name="T22" fmla="*/ 0 w 1223"/>
                    <a:gd name="T23" fmla="*/ 0 h 1232"/>
                    <a:gd name="T24" fmla="*/ 0 w 1223"/>
                    <a:gd name="T25" fmla="*/ 0 h 1232"/>
                    <a:gd name="T26" fmla="*/ 0 w 1223"/>
                    <a:gd name="T27" fmla="*/ 0 h 1232"/>
                    <a:gd name="T28" fmla="*/ 0 w 1223"/>
                    <a:gd name="T29" fmla="*/ 0 h 1232"/>
                    <a:gd name="T30" fmla="*/ 0 w 1223"/>
                    <a:gd name="T31" fmla="*/ 0 h 1232"/>
                    <a:gd name="T32" fmla="*/ 0 w 1223"/>
                    <a:gd name="T33" fmla="*/ 0 h 1232"/>
                    <a:gd name="T34" fmla="*/ 0 w 1223"/>
                    <a:gd name="T35" fmla="*/ 0 h 1232"/>
                    <a:gd name="T36" fmla="*/ 0 w 1223"/>
                    <a:gd name="T37" fmla="*/ 0 h 1232"/>
                    <a:gd name="T38" fmla="*/ 0 w 1223"/>
                    <a:gd name="T39" fmla="*/ 0 h 1232"/>
                    <a:gd name="T40" fmla="*/ 0 w 1223"/>
                    <a:gd name="T41" fmla="*/ 0 h 1232"/>
                    <a:gd name="T42" fmla="*/ 0 w 1223"/>
                    <a:gd name="T43" fmla="*/ 0 h 1232"/>
                    <a:gd name="T44" fmla="*/ 0 w 1223"/>
                    <a:gd name="T45" fmla="*/ 0 h 1232"/>
                    <a:gd name="T46" fmla="*/ 0 w 1223"/>
                    <a:gd name="T47" fmla="*/ 0 h 1232"/>
                    <a:gd name="T48" fmla="*/ 0 w 1223"/>
                    <a:gd name="T49" fmla="*/ 0 h 1232"/>
                    <a:gd name="T50" fmla="*/ 0 w 1223"/>
                    <a:gd name="T51" fmla="*/ 0 h 1232"/>
                    <a:gd name="T52" fmla="*/ 0 w 1223"/>
                    <a:gd name="T53" fmla="*/ 0 h 1232"/>
                    <a:gd name="T54" fmla="*/ 0 w 1223"/>
                    <a:gd name="T55" fmla="*/ 0 h 1232"/>
                    <a:gd name="T56" fmla="*/ 0 w 1223"/>
                    <a:gd name="T57" fmla="*/ 0 h 1232"/>
                    <a:gd name="T58" fmla="*/ 0 w 1223"/>
                    <a:gd name="T59" fmla="*/ 0 h 1232"/>
                    <a:gd name="T60" fmla="*/ 0 w 1223"/>
                    <a:gd name="T61" fmla="*/ 0 h 1232"/>
                    <a:gd name="T62" fmla="*/ 0 w 1223"/>
                    <a:gd name="T63" fmla="*/ 0 h 1232"/>
                    <a:gd name="T64" fmla="*/ 0 w 1223"/>
                    <a:gd name="T65" fmla="*/ 0 h 1232"/>
                    <a:gd name="T66" fmla="*/ 0 w 1223"/>
                    <a:gd name="T67" fmla="*/ 0 h 1232"/>
                    <a:gd name="T68" fmla="*/ 0 w 1223"/>
                    <a:gd name="T69" fmla="*/ 0 h 1232"/>
                    <a:gd name="T70" fmla="*/ 0 w 1223"/>
                    <a:gd name="T71" fmla="*/ 0 h 1232"/>
                    <a:gd name="T72" fmla="*/ 0 w 1223"/>
                    <a:gd name="T73" fmla="*/ 0 h 1232"/>
                    <a:gd name="T74" fmla="*/ 0 w 1223"/>
                    <a:gd name="T75" fmla="*/ 0 h 1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3"/>
                    <a:gd name="T115" fmla="*/ 0 h 1232"/>
                    <a:gd name="T116" fmla="*/ 1223 w 1223"/>
                    <a:gd name="T117" fmla="*/ 1232 h 12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3" h="1232">
                      <a:moveTo>
                        <a:pt x="1223" y="54"/>
                      </a:moveTo>
                      <a:lnTo>
                        <a:pt x="54" y="1232"/>
                      </a:lnTo>
                      <a:lnTo>
                        <a:pt x="52" y="1230"/>
                      </a:lnTo>
                      <a:lnTo>
                        <a:pt x="50" y="1228"/>
                      </a:lnTo>
                      <a:lnTo>
                        <a:pt x="45" y="1225"/>
                      </a:lnTo>
                      <a:lnTo>
                        <a:pt x="42" y="1221"/>
                      </a:lnTo>
                      <a:lnTo>
                        <a:pt x="36" y="1217"/>
                      </a:lnTo>
                      <a:lnTo>
                        <a:pt x="32" y="1212"/>
                      </a:lnTo>
                      <a:lnTo>
                        <a:pt x="26" y="1206"/>
                      </a:lnTo>
                      <a:lnTo>
                        <a:pt x="22" y="1201"/>
                      </a:lnTo>
                      <a:lnTo>
                        <a:pt x="16" y="1196"/>
                      </a:lnTo>
                      <a:lnTo>
                        <a:pt x="11" y="1192"/>
                      </a:lnTo>
                      <a:lnTo>
                        <a:pt x="7" y="1187"/>
                      </a:lnTo>
                      <a:lnTo>
                        <a:pt x="5" y="1184"/>
                      </a:lnTo>
                      <a:lnTo>
                        <a:pt x="2" y="1180"/>
                      </a:lnTo>
                      <a:lnTo>
                        <a:pt x="0" y="1179"/>
                      </a:lnTo>
                      <a:lnTo>
                        <a:pt x="0" y="1178"/>
                      </a:lnTo>
                      <a:lnTo>
                        <a:pt x="1168" y="0"/>
                      </a:lnTo>
                      <a:lnTo>
                        <a:pt x="1169" y="0"/>
                      </a:lnTo>
                      <a:lnTo>
                        <a:pt x="1171" y="1"/>
                      </a:lnTo>
                      <a:lnTo>
                        <a:pt x="1175" y="3"/>
                      </a:lnTo>
                      <a:lnTo>
                        <a:pt x="1178" y="6"/>
                      </a:lnTo>
                      <a:lnTo>
                        <a:pt x="1183" y="9"/>
                      </a:lnTo>
                      <a:lnTo>
                        <a:pt x="1188" y="14"/>
                      </a:lnTo>
                      <a:lnTo>
                        <a:pt x="1193" y="19"/>
                      </a:lnTo>
                      <a:lnTo>
                        <a:pt x="1198" y="24"/>
                      </a:lnTo>
                      <a:lnTo>
                        <a:pt x="1204" y="29"/>
                      </a:lnTo>
                      <a:lnTo>
                        <a:pt x="1209" y="35"/>
                      </a:lnTo>
                      <a:lnTo>
                        <a:pt x="1213" y="40"/>
                      </a:lnTo>
                      <a:lnTo>
                        <a:pt x="1217" y="44"/>
                      </a:lnTo>
                      <a:lnTo>
                        <a:pt x="1220" y="48"/>
                      </a:lnTo>
                      <a:lnTo>
                        <a:pt x="1222" y="51"/>
                      </a:lnTo>
                      <a:lnTo>
                        <a:pt x="1223" y="53"/>
                      </a:lnTo>
                      <a:lnTo>
                        <a:pt x="1223" y="5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86" name="Freeform 592"/>
                <p:cNvSpPr>
                  <a:spLocks/>
                </p:cNvSpPr>
                <p:nvPr/>
              </p:nvSpPr>
              <p:spPr bwMode="auto">
                <a:xfrm>
                  <a:off x="4175" y="1625"/>
                  <a:ext cx="124" cy="135"/>
                </a:xfrm>
                <a:custGeom>
                  <a:avLst/>
                  <a:gdLst>
                    <a:gd name="T0" fmla="*/ 0 w 1223"/>
                    <a:gd name="T1" fmla="*/ 0 h 1232"/>
                    <a:gd name="T2" fmla="*/ 0 w 1223"/>
                    <a:gd name="T3" fmla="*/ 0 h 1232"/>
                    <a:gd name="T4" fmla="*/ 0 w 1223"/>
                    <a:gd name="T5" fmla="*/ 0 h 1232"/>
                    <a:gd name="T6" fmla="*/ 0 w 1223"/>
                    <a:gd name="T7" fmla="*/ 0 h 1232"/>
                    <a:gd name="T8" fmla="*/ 0 w 1223"/>
                    <a:gd name="T9" fmla="*/ 0 h 1232"/>
                    <a:gd name="T10" fmla="*/ 0 w 1223"/>
                    <a:gd name="T11" fmla="*/ 0 h 1232"/>
                    <a:gd name="T12" fmla="*/ 0 w 1223"/>
                    <a:gd name="T13" fmla="*/ 0 h 1232"/>
                    <a:gd name="T14" fmla="*/ 0 w 1223"/>
                    <a:gd name="T15" fmla="*/ 0 h 1232"/>
                    <a:gd name="T16" fmla="*/ 0 w 1223"/>
                    <a:gd name="T17" fmla="*/ 0 h 1232"/>
                    <a:gd name="T18" fmla="*/ 0 w 1223"/>
                    <a:gd name="T19" fmla="*/ 0 h 1232"/>
                    <a:gd name="T20" fmla="*/ 0 w 1223"/>
                    <a:gd name="T21" fmla="*/ 0 h 1232"/>
                    <a:gd name="T22" fmla="*/ 0 w 1223"/>
                    <a:gd name="T23" fmla="*/ 0 h 1232"/>
                    <a:gd name="T24" fmla="*/ 0 w 1223"/>
                    <a:gd name="T25" fmla="*/ 0 h 1232"/>
                    <a:gd name="T26" fmla="*/ 0 w 1223"/>
                    <a:gd name="T27" fmla="*/ 0 h 1232"/>
                    <a:gd name="T28" fmla="*/ 0 w 1223"/>
                    <a:gd name="T29" fmla="*/ 0 h 1232"/>
                    <a:gd name="T30" fmla="*/ 0 w 1223"/>
                    <a:gd name="T31" fmla="*/ 0 h 1232"/>
                    <a:gd name="T32" fmla="*/ 0 w 1223"/>
                    <a:gd name="T33" fmla="*/ 0 h 1232"/>
                    <a:gd name="T34" fmla="*/ 0 w 1223"/>
                    <a:gd name="T35" fmla="*/ 0 h 1232"/>
                    <a:gd name="T36" fmla="*/ 0 w 1223"/>
                    <a:gd name="T37" fmla="*/ 0 h 1232"/>
                    <a:gd name="T38" fmla="*/ 0 w 1223"/>
                    <a:gd name="T39" fmla="*/ 0 h 1232"/>
                    <a:gd name="T40" fmla="*/ 0 w 1223"/>
                    <a:gd name="T41" fmla="*/ 0 h 1232"/>
                    <a:gd name="T42" fmla="*/ 0 w 1223"/>
                    <a:gd name="T43" fmla="*/ 0 h 1232"/>
                    <a:gd name="T44" fmla="*/ 0 w 1223"/>
                    <a:gd name="T45" fmla="*/ 0 h 1232"/>
                    <a:gd name="T46" fmla="*/ 0 w 1223"/>
                    <a:gd name="T47" fmla="*/ 0 h 1232"/>
                    <a:gd name="T48" fmla="*/ 0 w 1223"/>
                    <a:gd name="T49" fmla="*/ 0 h 1232"/>
                    <a:gd name="T50" fmla="*/ 0 w 1223"/>
                    <a:gd name="T51" fmla="*/ 0 h 1232"/>
                    <a:gd name="T52" fmla="*/ 0 w 1223"/>
                    <a:gd name="T53" fmla="*/ 0 h 1232"/>
                    <a:gd name="T54" fmla="*/ 0 w 1223"/>
                    <a:gd name="T55" fmla="*/ 0 h 1232"/>
                    <a:gd name="T56" fmla="*/ 0 w 1223"/>
                    <a:gd name="T57" fmla="*/ 0 h 1232"/>
                    <a:gd name="T58" fmla="*/ 0 w 1223"/>
                    <a:gd name="T59" fmla="*/ 0 h 1232"/>
                    <a:gd name="T60" fmla="*/ 0 w 1223"/>
                    <a:gd name="T61" fmla="*/ 0 h 1232"/>
                    <a:gd name="T62" fmla="*/ 0 w 1223"/>
                    <a:gd name="T63" fmla="*/ 0 h 1232"/>
                    <a:gd name="T64" fmla="*/ 0 w 1223"/>
                    <a:gd name="T65" fmla="*/ 0 h 1232"/>
                    <a:gd name="T66" fmla="*/ 0 w 1223"/>
                    <a:gd name="T67" fmla="*/ 0 h 1232"/>
                    <a:gd name="T68" fmla="*/ 0 w 1223"/>
                    <a:gd name="T69" fmla="*/ 0 h 1232"/>
                    <a:gd name="T70" fmla="*/ 0 w 1223"/>
                    <a:gd name="T71" fmla="*/ 0 h 1232"/>
                    <a:gd name="T72" fmla="*/ 0 w 1223"/>
                    <a:gd name="T73" fmla="*/ 0 h 1232"/>
                    <a:gd name="T74" fmla="*/ 0 w 1223"/>
                    <a:gd name="T75" fmla="*/ 0 h 1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3"/>
                    <a:gd name="T115" fmla="*/ 0 h 1232"/>
                    <a:gd name="T116" fmla="*/ 1223 w 1223"/>
                    <a:gd name="T117" fmla="*/ 1232 h 12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3" h="1232">
                      <a:moveTo>
                        <a:pt x="1223" y="54"/>
                      </a:moveTo>
                      <a:lnTo>
                        <a:pt x="54" y="1232"/>
                      </a:lnTo>
                      <a:lnTo>
                        <a:pt x="52" y="1230"/>
                      </a:lnTo>
                      <a:lnTo>
                        <a:pt x="50" y="1228"/>
                      </a:lnTo>
                      <a:lnTo>
                        <a:pt x="45" y="1225"/>
                      </a:lnTo>
                      <a:lnTo>
                        <a:pt x="42" y="1221"/>
                      </a:lnTo>
                      <a:lnTo>
                        <a:pt x="36" y="1217"/>
                      </a:lnTo>
                      <a:lnTo>
                        <a:pt x="32" y="1212"/>
                      </a:lnTo>
                      <a:lnTo>
                        <a:pt x="26" y="1206"/>
                      </a:lnTo>
                      <a:lnTo>
                        <a:pt x="22" y="1201"/>
                      </a:lnTo>
                      <a:lnTo>
                        <a:pt x="16" y="1196"/>
                      </a:lnTo>
                      <a:lnTo>
                        <a:pt x="11" y="1192"/>
                      </a:lnTo>
                      <a:lnTo>
                        <a:pt x="7" y="1187"/>
                      </a:lnTo>
                      <a:lnTo>
                        <a:pt x="5" y="1184"/>
                      </a:lnTo>
                      <a:lnTo>
                        <a:pt x="2" y="1180"/>
                      </a:lnTo>
                      <a:lnTo>
                        <a:pt x="0" y="1179"/>
                      </a:lnTo>
                      <a:lnTo>
                        <a:pt x="0" y="1178"/>
                      </a:lnTo>
                      <a:lnTo>
                        <a:pt x="1168" y="0"/>
                      </a:lnTo>
                      <a:lnTo>
                        <a:pt x="1169" y="0"/>
                      </a:lnTo>
                      <a:lnTo>
                        <a:pt x="1171" y="1"/>
                      </a:lnTo>
                      <a:lnTo>
                        <a:pt x="1175" y="3"/>
                      </a:lnTo>
                      <a:lnTo>
                        <a:pt x="1178" y="6"/>
                      </a:lnTo>
                      <a:lnTo>
                        <a:pt x="1183" y="9"/>
                      </a:lnTo>
                      <a:lnTo>
                        <a:pt x="1188" y="14"/>
                      </a:lnTo>
                      <a:lnTo>
                        <a:pt x="1193" y="19"/>
                      </a:lnTo>
                      <a:lnTo>
                        <a:pt x="1198" y="24"/>
                      </a:lnTo>
                      <a:lnTo>
                        <a:pt x="1204" y="29"/>
                      </a:lnTo>
                      <a:lnTo>
                        <a:pt x="1209" y="35"/>
                      </a:lnTo>
                      <a:lnTo>
                        <a:pt x="1213" y="40"/>
                      </a:lnTo>
                      <a:lnTo>
                        <a:pt x="1217" y="44"/>
                      </a:lnTo>
                      <a:lnTo>
                        <a:pt x="1220" y="48"/>
                      </a:lnTo>
                      <a:lnTo>
                        <a:pt x="1222" y="51"/>
                      </a:lnTo>
                      <a:lnTo>
                        <a:pt x="1223" y="53"/>
                      </a:lnTo>
                      <a:lnTo>
                        <a:pt x="1223" y="5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87" name="Oval 593"/>
                <p:cNvSpPr>
                  <a:spLocks noChangeArrowheads="1"/>
                </p:cNvSpPr>
                <p:nvPr/>
              </p:nvSpPr>
              <p:spPr bwMode="auto">
                <a:xfrm>
                  <a:off x="3292" y="1780"/>
                  <a:ext cx="54"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88" name="Freeform 594"/>
                <p:cNvSpPr>
                  <a:spLocks/>
                </p:cNvSpPr>
                <p:nvPr/>
              </p:nvSpPr>
              <p:spPr bwMode="auto">
                <a:xfrm>
                  <a:off x="4021" y="1795"/>
                  <a:ext cx="122" cy="134"/>
                </a:xfrm>
                <a:custGeom>
                  <a:avLst/>
                  <a:gdLst>
                    <a:gd name="T0" fmla="*/ 0 w 1218"/>
                    <a:gd name="T1" fmla="*/ 0 h 1226"/>
                    <a:gd name="T2" fmla="*/ 0 w 1218"/>
                    <a:gd name="T3" fmla="*/ 0 h 1226"/>
                    <a:gd name="T4" fmla="*/ 0 w 1218"/>
                    <a:gd name="T5" fmla="*/ 0 h 1226"/>
                    <a:gd name="T6" fmla="*/ 0 w 1218"/>
                    <a:gd name="T7" fmla="*/ 0 h 1226"/>
                    <a:gd name="T8" fmla="*/ 0 w 1218"/>
                    <a:gd name="T9" fmla="*/ 0 h 1226"/>
                    <a:gd name="T10" fmla="*/ 0 w 1218"/>
                    <a:gd name="T11" fmla="*/ 0 h 1226"/>
                    <a:gd name="T12" fmla="*/ 0 w 1218"/>
                    <a:gd name="T13" fmla="*/ 0 h 1226"/>
                    <a:gd name="T14" fmla="*/ 0 w 1218"/>
                    <a:gd name="T15" fmla="*/ 0 h 1226"/>
                    <a:gd name="T16" fmla="*/ 0 w 1218"/>
                    <a:gd name="T17" fmla="*/ 0 h 1226"/>
                    <a:gd name="T18" fmla="*/ 0 w 1218"/>
                    <a:gd name="T19" fmla="*/ 0 h 1226"/>
                    <a:gd name="T20" fmla="*/ 0 w 1218"/>
                    <a:gd name="T21" fmla="*/ 0 h 1226"/>
                    <a:gd name="T22" fmla="*/ 0 w 1218"/>
                    <a:gd name="T23" fmla="*/ 0 h 1226"/>
                    <a:gd name="T24" fmla="*/ 0 w 1218"/>
                    <a:gd name="T25" fmla="*/ 0 h 1226"/>
                    <a:gd name="T26" fmla="*/ 0 w 1218"/>
                    <a:gd name="T27" fmla="*/ 0 h 1226"/>
                    <a:gd name="T28" fmla="*/ 0 w 1218"/>
                    <a:gd name="T29" fmla="*/ 0 h 1226"/>
                    <a:gd name="T30" fmla="*/ 0 w 1218"/>
                    <a:gd name="T31" fmla="*/ 0 h 1226"/>
                    <a:gd name="T32" fmla="*/ 0 w 1218"/>
                    <a:gd name="T33" fmla="*/ 0 h 1226"/>
                    <a:gd name="T34" fmla="*/ 0 w 1218"/>
                    <a:gd name="T35" fmla="*/ 0 h 1226"/>
                    <a:gd name="T36" fmla="*/ 0 w 1218"/>
                    <a:gd name="T37" fmla="*/ 0 h 1226"/>
                    <a:gd name="T38" fmla="*/ 0 w 1218"/>
                    <a:gd name="T39" fmla="*/ 0 h 1226"/>
                    <a:gd name="T40" fmla="*/ 0 w 1218"/>
                    <a:gd name="T41" fmla="*/ 0 h 1226"/>
                    <a:gd name="T42" fmla="*/ 0 w 1218"/>
                    <a:gd name="T43" fmla="*/ 0 h 1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26"/>
                    <a:gd name="T68" fmla="*/ 1218 w 1218"/>
                    <a:gd name="T69" fmla="*/ 1226 h 1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26">
                      <a:moveTo>
                        <a:pt x="0" y="1173"/>
                      </a:moveTo>
                      <a:lnTo>
                        <a:pt x="1164" y="0"/>
                      </a:lnTo>
                      <a:lnTo>
                        <a:pt x="1218" y="53"/>
                      </a:lnTo>
                      <a:lnTo>
                        <a:pt x="55" y="1226"/>
                      </a:lnTo>
                      <a:lnTo>
                        <a:pt x="53" y="1225"/>
                      </a:lnTo>
                      <a:lnTo>
                        <a:pt x="50" y="1223"/>
                      </a:lnTo>
                      <a:lnTo>
                        <a:pt x="47" y="1220"/>
                      </a:lnTo>
                      <a:lnTo>
                        <a:pt x="42" y="1216"/>
                      </a:lnTo>
                      <a:lnTo>
                        <a:pt x="38" y="1212"/>
                      </a:lnTo>
                      <a:lnTo>
                        <a:pt x="32" y="1206"/>
                      </a:lnTo>
                      <a:lnTo>
                        <a:pt x="27" y="1200"/>
                      </a:lnTo>
                      <a:lnTo>
                        <a:pt x="22" y="1196"/>
                      </a:lnTo>
                      <a:lnTo>
                        <a:pt x="16" y="1190"/>
                      </a:lnTo>
                      <a:lnTo>
                        <a:pt x="12" y="1186"/>
                      </a:lnTo>
                      <a:lnTo>
                        <a:pt x="8" y="1181"/>
                      </a:lnTo>
                      <a:lnTo>
                        <a:pt x="5" y="1178"/>
                      </a:lnTo>
                      <a:lnTo>
                        <a:pt x="3" y="1175"/>
                      </a:lnTo>
                      <a:lnTo>
                        <a:pt x="2" y="1173"/>
                      </a:lnTo>
                      <a:lnTo>
                        <a:pt x="0" y="117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89" name="Freeform 595"/>
                <p:cNvSpPr>
                  <a:spLocks/>
                </p:cNvSpPr>
                <p:nvPr/>
              </p:nvSpPr>
              <p:spPr bwMode="auto">
                <a:xfrm>
                  <a:off x="4021" y="1795"/>
                  <a:ext cx="122" cy="134"/>
                </a:xfrm>
                <a:custGeom>
                  <a:avLst/>
                  <a:gdLst>
                    <a:gd name="T0" fmla="*/ 0 w 1218"/>
                    <a:gd name="T1" fmla="*/ 0 h 1226"/>
                    <a:gd name="T2" fmla="*/ 0 w 1218"/>
                    <a:gd name="T3" fmla="*/ 0 h 1226"/>
                    <a:gd name="T4" fmla="*/ 0 w 1218"/>
                    <a:gd name="T5" fmla="*/ 0 h 1226"/>
                    <a:gd name="T6" fmla="*/ 0 w 1218"/>
                    <a:gd name="T7" fmla="*/ 0 h 1226"/>
                    <a:gd name="T8" fmla="*/ 0 w 1218"/>
                    <a:gd name="T9" fmla="*/ 0 h 1226"/>
                    <a:gd name="T10" fmla="*/ 0 w 1218"/>
                    <a:gd name="T11" fmla="*/ 0 h 1226"/>
                    <a:gd name="T12" fmla="*/ 0 w 1218"/>
                    <a:gd name="T13" fmla="*/ 0 h 1226"/>
                    <a:gd name="T14" fmla="*/ 0 w 1218"/>
                    <a:gd name="T15" fmla="*/ 0 h 1226"/>
                    <a:gd name="T16" fmla="*/ 0 w 1218"/>
                    <a:gd name="T17" fmla="*/ 0 h 1226"/>
                    <a:gd name="T18" fmla="*/ 0 w 1218"/>
                    <a:gd name="T19" fmla="*/ 0 h 1226"/>
                    <a:gd name="T20" fmla="*/ 0 w 1218"/>
                    <a:gd name="T21" fmla="*/ 0 h 1226"/>
                    <a:gd name="T22" fmla="*/ 0 w 1218"/>
                    <a:gd name="T23" fmla="*/ 0 h 1226"/>
                    <a:gd name="T24" fmla="*/ 0 w 1218"/>
                    <a:gd name="T25" fmla="*/ 0 h 1226"/>
                    <a:gd name="T26" fmla="*/ 0 w 1218"/>
                    <a:gd name="T27" fmla="*/ 0 h 1226"/>
                    <a:gd name="T28" fmla="*/ 0 w 1218"/>
                    <a:gd name="T29" fmla="*/ 0 h 1226"/>
                    <a:gd name="T30" fmla="*/ 0 w 1218"/>
                    <a:gd name="T31" fmla="*/ 0 h 1226"/>
                    <a:gd name="T32" fmla="*/ 0 w 1218"/>
                    <a:gd name="T33" fmla="*/ 0 h 1226"/>
                    <a:gd name="T34" fmla="*/ 0 w 1218"/>
                    <a:gd name="T35" fmla="*/ 0 h 1226"/>
                    <a:gd name="T36" fmla="*/ 0 w 1218"/>
                    <a:gd name="T37" fmla="*/ 0 h 1226"/>
                    <a:gd name="T38" fmla="*/ 0 w 1218"/>
                    <a:gd name="T39" fmla="*/ 0 h 1226"/>
                    <a:gd name="T40" fmla="*/ 0 w 1218"/>
                    <a:gd name="T41" fmla="*/ 0 h 1226"/>
                    <a:gd name="T42" fmla="*/ 0 w 1218"/>
                    <a:gd name="T43" fmla="*/ 0 h 1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26"/>
                    <a:gd name="T68" fmla="*/ 1218 w 1218"/>
                    <a:gd name="T69" fmla="*/ 1226 h 1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26">
                      <a:moveTo>
                        <a:pt x="0" y="1173"/>
                      </a:moveTo>
                      <a:lnTo>
                        <a:pt x="1164" y="0"/>
                      </a:lnTo>
                      <a:lnTo>
                        <a:pt x="1218" y="53"/>
                      </a:lnTo>
                      <a:lnTo>
                        <a:pt x="55" y="1226"/>
                      </a:lnTo>
                      <a:lnTo>
                        <a:pt x="53" y="1225"/>
                      </a:lnTo>
                      <a:lnTo>
                        <a:pt x="50" y="1223"/>
                      </a:lnTo>
                      <a:lnTo>
                        <a:pt x="47" y="1220"/>
                      </a:lnTo>
                      <a:lnTo>
                        <a:pt x="42" y="1216"/>
                      </a:lnTo>
                      <a:lnTo>
                        <a:pt x="38" y="1212"/>
                      </a:lnTo>
                      <a:lnTo>
                        <a:pt x="32" y="1206"/>
                      </a:lnTo>
                      <a:lnTo>
                        <a:pt x="27" y="1200"/>
                      </a:lnTo>
                      <a:lnTo>
                        <a:pt x="22" y="1196"/>
                      </a:lnTo>
                      <a:lnTo>
                        <a:pt x="16" y="1190"/>
                      </a:lnTo>
                      <a:lnTo>
                        <a:pt x="12" y="1186"/>
                      </a:lnTo>
                      <a:lnTo>
                        <a:pt x="8" y="1181"/>
                      </a:lnTo>
                      <a:lnTo>
                        <a:pt x="5" y="1178"/>
                      </a:lnTo>
                      <a:lnTo>
                        <a:pt x="3" y="1175"/>
                      </a:lnTo>
                      <a:lnTo>
                        <a:pt x="2" y="1173"/>
                      </a:lnTo>
                      <a:lnTo>
                        <a:pt x="0" y="117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0" name="Oval 596"/>
                <p:cNvSpPr>
                  <a:spLocks noChangeArrowheads="1"/>
                </p:cNvSpPr>
                <p:nvPr/>
              </p:nvSpPr>
              <p:spPr bwMode="auto">
                <a:xfrm>
                  <a:off x="4132" y="1748"/>
                  <a:ext cx="55"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891" name="Freeform 597"/>
                <p:cNvSpPr>
                  <a:spLocks/>
                </p:cNvSpPr>
                <p:nvPr/>
              </p:nvSpPr>
              <p:spPr bwMode="auto">
                <a:xfrm>
                  <a:off x="3335" y="1657"/>
                  <a:ext cx="121" cy="135"/>
                </a:xfrm>
                <a:custGeom>
                  <a:avLst/>
                  <a:gdLst>
                    <a:gd name="T0" fmla="*/ 0 w 1211"/>
                    <a:gd name="T1" fmla="*/ 0 h 1233"/>
                    <a:gd name="T2" fmla="*/ 0 w 1211"/>
                    <a:gd name="T3" fmla="*/ 0 h 1233"/>
                    <a:gd name="T4" fmla="*/ 0 w 1211"/>
                    <a:gd name="T5" fmla="*/ 0 h 1233"/>
                    <a:gd name="T6" fmla="*/ 0 w 1211"/>
                    <a:gd name="T7" fmla="*/ 0 h 1233"/>
                    <a:gd name="T8" fmla="*/ 0 w 1211"/>
                    <a:gd name="T9" fmla="*/ 0 h 1233"/>
                    <a:gd name="T10" fmla="*/ 0 w 1211"/>
                    <a:gd name="T11" fmla="*/ 0 h 1233"/>
                    <a:gd name="T12" fmla="*/ 0 w 1211"/>
                    <a:gd name="T13" fmla="*/ 0 h 1233"/>
                    <a:gd name="T14" fmla="*/ 0 w 1211"/>
                    <a:gd name="T15" fmla="*/ 0 h 1233"/>
                    <a:gd name="T16" fmla="*/ 0 w 1211"/>
                    <a:gd name="T17" fmla="*/ 0 h 1233"/>
                    <a:gd name="T18" fmla="*/ 0 w 1211"/>
                    <a:gd name="T19" fmla="*/ 0 h 1233"/>
                    <a:gd name="T20" fmla="*/ 0 w 1211"/>
                    <a:gd name="T21" fmla="*/ 0 h 1233"/>
                    <a:gd name="T22" fmla="*/ 0 w 1211"/>
                    <a:gd name="T23" fmla="*/ 0 h 1233"/>
                    <a:gd name="T24" fmla="*/ 0 w 1211"/>
                    <a:gd name="T25" fmla="*/ 0 h 1233"/>
                    <a:gd name="T26" fmla="*/ 0 w 1211"/>
                    <a:gd name="T27" fmla="*/ 0 h 1233"/>
                    <a:gd name="T28" fmla="*/ 0 w 1211"/>
                    <a:gd name="T29" fmla="*/ 0 h 1233"/>
                    <a:gd name="T30" fmla="*/ 0 w 1211"/>
                    <a:gd name="T31" fmla="*/ 0 h 1233"/>
                    <a:gd name="T32" fmla="*/ 0 w 1211"/>
                    <a:gd name="T33" fmla="*/ 0 h 1233"/>
                    <a:gd name="T34" fmla="*/ 0 w 1211"/>
                    <a:gd name="T35" fmla="*/ 0 h 1233"/>
                    <a:gd name="T36" fmla="*/ 0 w 1211"/>
                    <a:gd name="T37" fmla="*/ 0 h 1233"/>
                    <a:gd name="T38" fmla="*/ 0 w 1211"/>
                    <a:gd name="T39" fmla="*/ 0 h 1233"/>
                    <a:gd name="T40" fmla="*/ 0 w 1211"/>
                    <a:gd name="T41" fmla="*/ 0 h 1233"/>
                    <a:gd name="T42" fmla="*/ 0 w 1211"/>
                    <a:gd name="T43" fmla="*/ 0 h 1233"/>
                    <a:gd name="T44" fmla="*/ 0 w 1211"/>
                    <a:gd name="T45" fmla="*/ 0 h 1233"/>
                    <a:gd name="T46" fmla="*/ 0 w 1211"/>
                    <a:gd name="T47" fmla="*/ 0 h 1233"/>
                    <a:gd name="T48" fmla="*/ 0 w 1211"/>
                    <a:gd name="T49" fmla="*/ 0 h 1233"/>
                    <a:gd name="T50" fmla="*/ 0 w 1211"/>
                    <a:gd name="T51" fmla="*/ 0 h 1233"/>
                    <a:gd name="T52" fmla="*/ 0 w 1211"/>
                    <a:gd name="T53" fmla="*/ 0 h 1233"/>
                    <a:gd name="T54" fmla="*/ 0 w 1211"/>
                    <a:gd name="T55" fmla="*/ 0 h 1233"/>
                    <a:gd name="T56" fmla="*/ 0 w 1211"/>
                    <a:gd name="T57" fmla="*/ 0 h 1233"/>
                    <a:gd name="T58" fmla="*/ 0 w 1211"/>
                    <a:gd name="T59" fmla="*/ 0 h 1233"/>
                    <a:gd name="T60" fmla="*/ 0 w 1211"/>
                    <a:gd name="T61" fmla="*/ 0 h 1233"/>
                    <a:gd name="T62" fmla="*/ 0 w 1211"/>
                    <a:gd name="T63" fmla="*/ 0 h 1233"/>
                    <a:gd name="T64" fmla="*/ 0 w 1211"/>
                    <a:gd name="T65" fmla="*/ 0 h 1233"/>
                    <a:gd name="T66" fmla="*/ 0 w 1211"/>
                    <a:gd name="T67" fmla="*/ 0 h 1233"/>
                    <a:gd name="T68" fmla="*/ 0 w 1211"/>
                    <a:gd name="T69" fmla="*/ 0 h 1233"/>
                    <a:gd name="T70" fmla="*/ 0 w 1211"/>
                    <a:gd name="T71" fmla="*/ 0 h 1233"/>
                    <a:gd name="T72" fmla="*/ 0 w 1211"/>
                    <a:gd name="T73" fmla="*/ 0 h 1233"/>
                    <a:gd name="T74" fmla="*/ 0 w 1211"/>
                    <a:gd name="T75" fmla="*/ 0 h 12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1"/>
                    <a:gd name="T115" fmla="*/ 0 h 1233"/>
                    <a:gd name="T116" fmla="*/ 1211 w 1211"/>
                    <a:gd name="T117" fmla="*/ 1233 h 12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1" h="1233">
                      <a:moveTo>
                        <a:pt x="0" y="1178"/>
                      </a:moveTo>
                      <a:lnTo>
                        <a:pt x="1157" y="0"/>
                      </a:lnTo>
                      <a:lnTo>
                        <a:pt x="1158" y="0"/>
                      </a:lnTo>
                      <a:lnTo>
                        <a:pt x="1160" y="1"/>
                      </a:lnTo>
                      <a:lnTo>
                        <a:pt x="1163" y="3"/>
                      </a:lnTo>
                      <a:lnTo>
                        <a:pt x="1167" y="6"/>
                      </a:lnTo>
                      <a:lnTo>
                        <a:pt x="1171" y="9"/>
                      </a:lnTo>
                      <a:lnTo>
                        <a:pt x="1177" y="14"/>
                      </a:lnTo>
                      <a:lnTo>
                        <a:pt x="1181" y="19"/>
                      </a:lnTo>
                      <a:lnTo>
                        <a:pt x="1187" y="24"/>
                      </a:lnTo>
                      <a:lnTo>
                        <a:pt x="1193" y="29"/>
                      </a:lnTo>
                      <a:lnTo>
                        <a:pt x="1197" y="34"/>
                      </a:lnTo>
                      <a:lnTo>
                        <a:pt x="1202" y="39"/>
                      </a:lnTo>
                      <a:lnTo>
                        <a:pt x="1205" y="43"/>
                      </a:lnTo>
                      <a:lnTo>
                        <a:pt x="1209" y="48"/>
                      </a:lnTo>
                      <a:lnTo>
                        <a:pt x="1211" y="51"/>
                      </a:lnTo>
                      <a:lnTo>
                        <a:pt x="1211" y="54"/>
                      </a:lnTo>
                      <a:lnTo>
                        <a:pt x="1211" y="55"/>
                      </a:lnTo>
                      <a:lnTo>
                        <a:pt x="56" y="1233"/>
                      </a:lnTo>
                      <a:lnTo>
                        <a:pt x="53" y="1233"/>
                      </a:lnTo>
                      <a:lnTo>
                        <a:pt x="51" y="1233"/>
                      </a:lnTo>
                      <a:lnTo>
                        <a:pt x="48" y="1231"/>
                      </a:lnTo>
                      <a:lnTo>
                        <a:pt x="43" y="1228"/>
                      </a:lnTo>
                      <a:lnTo>
                        <a:pt x="39" y="1225"/>
                      </a:lnTo>
                      <a:lnTo>
                        <a:pt x="33" y="1220"/>
                      </a:lnTo>
                      <a:lnTo>
                        <a:pt x="28" y="1216"/>
                      </a:lnTo>
                      <a:lnTo>
                        <a:pt x="23" y="1211"/>
                      </a:lnTo>
                      <a:lnTo>
                        <a:pt x="17" y="1206"/>
                      </a:lnTo>
                      <a:lnTo>
                        <a:pt x="12" y="1200"/>
                      </a:lnTo>
                      <a:lnTo>
                        <a:pt x="8" y="1195"/>
                      </a:lnTo>
                      <a:lnTo>
                        <a:pt x="5" y="1190"/>
                      </a:lnTo>
                      <a:lnTo>
                        <a:pt x="2" y="1186"/>
                      </a:lnTo>
                      <a:lnTo>
                        <a:pt x="0" y="1183"/>
                      </a:lnTo>
                      <a:lnTo>
                        <a:pt x="0" y="1181"/>
                      </a:lnTo>
                      <a:lnTo>
                        <a:pt x="0" y="117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92" name="Freeform 598"/>
                <p:cNvSpPr>
                  <a:spLocks/>
                </p:cNvSpPr>
                <p:nvPr/>
              </p:nvSpPr>
              <p:spPr bwMode="auto">
                <a:xfrm>
                  <a:off x="3335" y="1657"/>
                  <a:ext cx="121" cy="135"/>
                </a:xfrm>
                <a:custGeom>
                  <a:avLst/>
                  <a:gdLst>
                    <a:gd name="T0" fmla="*/ 0 w 1211"/>
                    <a:gd name="T1" fmla="*/ 0 h 1233"/>
                    <a:gd name="T2" fmla="*/ 0 w 1211"/>
                    <a:gd name="T3" fmla="*/ 0 h 1233"/>
                    <a:gd name="T4" fmla="*/ 0 w 1211"/>
                    <a:gd name="T5" fmla="*/ 0 h 1233"/>
                    <a:gd name="T6" fmla="*/ 0 w 1211"/>
                    <a:gd name="T7" fmla="*/ 0 h 1233"/>
                    <a:gd name="T8" fmla="*/ 0 w 1211"/>
                    <a:gd name="T9" fmla="*/ 0 h 1233"/>
                    <a:gd name="T10" fmla="*/ 0 w 1211"/>
                    <a:gd name="T11" fmla="*/ 0 h 1233"/>
                    <a:gd name="T12" fmla="*/ 0 w 1211"/>
                    <a:gd name="T13" fmla="*/ 0 h 1233"/>
                    <a:gd name="T14" fmla="*/ 0 w 1211"/>
                    <a:gd name="T15" fmla="*/ 0 h 1233"/>
                    <a:gd name="T16" fmla="*/ 0 w 1211"/>
                    <a:gd name="T17" fmla="*/ 0 h 1233"/>
                    <a:gd name="T18" fmla="*/ 0 w 1211"/>
                    <a:gd name="T19" fmla="*/ 0 h 1233"/>
                    <a:gd name="T20" fmla="*/ 0 w 1211"/>
                    <a:gd name="T21" fmla="*/ 0 h 1233"/>
                    <a:gd name="T22" fmla="*/ 0 w 1211"/>
                    <a:gd name="T23" fmla="*/ 0 h 1233"/>
                    <a:gd name="T24" fmla="*/ 0 w 1211"/>
                    <a:gd name="T25" fmla="*/ 0 h 1233"/>
                    <a:gd name="T26" fmla="*/ 0 w 1211"/>
                    <a:gd name="T27" fmla="*/ 0 h 1233"/>
                    <a:gd name="T28" fmla="*/ 0 w 1211"/>
                    <a:gd name="T29" fmla="*/ 0 h 1233"/>
                    <a:gd name="T30" fmla="*/ 0 w 1211"/>
                    <a:gd name="T31" fmla="*/ 0 h 1233"/>
                    <a:gd name="T32" fmla="*/ 0 w 1211"/>
                    <a:gd name="T33" fmla="*/ 0 h 1233"/>
                    <a:gd name="T34" fmla="*/ 0 w 1211"/>
                    <a:gd name="T35" fmla="*/ 0 h 1233"/>
                    <a:gd name="T36" fmla="*/ 0 w 1211"/>
                    <a:gd name="T37" fmla="*/ 0 h 1233"/>
                    <a:gd name="T38" fmla="*/ 0 w 1211"/>
                    <a:gd name="T39" fmla="*/ 0 h 1233"/>
                    <a:gd name="T40" fmla="*/ 0 w 1211"/>
                    <a:gd name="T41" fmla="*/ 0 h 1233"/>
                    <a:gd name="T42" fmla="*/ 0 w 1211"/>
                    <a:gd name="T43" fmla="*/ 0 h 1233"/>
                    <a:gd name="T44" fmla="*/ 0 w 1211"/>
                    <a:gd name="T45" fmla="*/ 0 h 1233"/>
                    <a:gd name="T46" fmla="*/ 0 w 1211"/>
                    <a:gd name="T47" fmla="*/ 0 h 1233"/>
                    <a:gd name="T48" fmla="*/ 0 w 1211"/>
                    <a:gd name="T49" fmla="*/ 0 h 1233"/>
                    <a:gd name="T50" fmla="*/ 0 w 1211"/>
                    <a:gd name="T51" fmla="*/ 0 h 1233"/>
                    <a:gd name="T52" fmla="*/ 0 w 1211"/>
                    <a:gd name="T53" fmla="*/ 0 h 1233"/>
                    <a:gd name="T54" fmla="*/ 0 w 1211"/>
                    <a:gd name="T55" fmla="*/ 0 h 1233"/>
                    <a:gd name="T56" fmla="*/ 0 w 1211"/>
                    <a:gd name="T57" fmla="*/ 0 h 1233"/>
                    <a:gd name="T58" fmla="*/ 0 w 1211"/>
                    <a:gd name="T59" fmla="*/ 0 h 1233"/>
                    <a:gd name="T60" fmla="*/ 0 w 1211"/>
                    <a:gd name="T61" fmla="*/ 0 h 1233"/>
                    <a:gd name="T62" fmla="*/ 0 w 1211"/>
                    <a:gd name="T63" fmla="*/ 0 h 1233"/>
                    <a:gd name="T64" fmla="*/ 0 w 1211"/>
                    <a:gd name="T65" fmla="*/ 0 h 1233"/>
                    <a:gd name="T66" fmla="*/ 0 w 1211"/>
                    <a:gd name="T67" fmla="*/ 0 h 1233"/>
                    <a:gd name="T68" fmla="*/ 0 w 1211"/>
                    <a:gd name="T69" fmla="*/ 0 h 1233"/>
                    <a:gd name="T70" fmla="*/ 0 w 1211"/>
                    <a:gd name="T71" fmla="*/ 0 h 1233"/>
                    <a:gd name="T72" fmla="*/ 0 w 1211"/>
                    <a:gd name="T73" fmla="*/ 0 h 1233"/>
                    <a:gd name="T74" fmla="*/ 0 w 1211"/>
                    <a:gd name="T75" fmla="*/ 0 h 12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1"/>
                    <a:gd name="T115" fmla="*/ 0 h 1233"/>
                    <a:gd name="T116" fmla="*/ 1211 w 1211"/>
                    <a:gd name="T117" fmla="*/ 1233 h 123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1" h="1233">
                      <a:moveTo>
                        <a:pt x="0" y="1178"/>
                      </a:moveTo>
                      <a:lnTo>
                        <a:pt x="1157" y="0"/>
                      </a:lnTo>
                      <a:lnTo>
                        <a:pt x="1158" y="0"/>
                      </a:lnTo>
                      <a:lnTo>
                        <a:pt x="1160" y="1"/>
                      </a:lnTo>
                      <a:lnTo>
                        <a:pt x="1163" y="3"/>
                      </a:lnTo>
                      <a:lnTo>
                        <a:pt x="1167" y="6"/>
                      </a:lnTo>
                      <a:lnTo>
                        <a:pt x="1171" y="9"/>
                      </a:lnTo>
                      <a:lnTo>
                        <a:pt x="1177" y="14"/>
                      </a:lnTo>
                      <a:lnTo>
                        <a:pt x="1181" y="19"/>
                      </a:lnTo>
                      <a:lnTo>
                        <a:pt x="1187" y="24"/>
                      </a:lnTo>
                      <a:lnTo>
                        <a:pt x="1193" y="29"/>
                      </a:lnTo>
                      <a:lnTo>
                        <a:pt x="1197" y="34"/>
                      </a:lnTo>
                      <a:lnTo>
                        <a:pt x="1202" y="39"/>
                      </a:lnTo>
                      <a:lnTo>
                        <a:pt x="1205" y="43"/>
                      </a:lnTo>
                      <a:lnTo>
                        <a:pt x="1209" y="48"/>
                      </a:lnTo>
                      <a:lnTo>
                        <a:pt x="1211" y="51"/>
                      </a:lnTo>
                      <a:lnTo>
                        <a:pt x="1211" y="54"/>
                      </a:lnTo>
                      <a:lnTo>
                        <a:pt x="1211" y="55"/>
                      </a:lnTo>
                      <a:lnTo>
                        <a:pt x="56" y="1233"/>
                      </a:lnTo>
                      <a:lnTo>
                        <a:pt x="53" y="1233"/>
                      </a:lnTo>
                      <a:lnTo>
                        <a:pt x="51" y="1233"/>
                      </a:lnTo>
                      <a:lnTo>
                        <a:pt x="48" y="1231"/>
                      </a:lnTo>
                      <a:lnTo>
                        <a:pt x="43" y="1228"/>
                      </a:lnTo>
                      <a:lnTo>
                        <a:pt x="39" y="1225"/>
                      </a:lnTo>
                      <a:lnTo>
                        <a:pt x="33" y="1220"/>
                      </a:lnTo>
                      <a:lnTo>
                        <a:pt x="28" y="1216"/>
                      </a:lnTo>
                      <a:lnTo>
                        <a:pt x="23" y="1211"/>
                      </a:lnTo>
                      <a:lnTo>
                        <a:pt x="17" y="1206"/>
                      </a:lnTo>
                      <a:lnTo>
                        <a:pt x="12" y="1200"/>
                      </a:lnTo>
                      <a:lnTo>
                        <a:pt x="8" y="1195"/>
                      </a:lnTo>
                      <a:lnTo>
                        <a:pt x="5" y="1190"/>
                      </a:lnTo>
                      <a:lnTo>
                        <a:pt x="2" y="1186"/>
                      </a:lnTo>
                      <a:lnTo>
                        <a:pt x="0" y="1183"/>
                      </a:lnTo>
                      <a:lnTo>
                        <a:pt x="0" y="1181"/>
                      </a:lnTo>
                      <a:lnTo>
                        <a:pt x="0" y="117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3" name="Freeform 599"/>
                <p:cNvSpPr>
                  <a:spLocks/>
                </p:cNvSpPr>
                <p:nvPr/>
              </p:nvSpPr>
              <p:spPr bwMode="auto">
                <a:xfrm>
                  <a:off x="3451" y="1657"/>
                  <a:ext cx="5" cy="6"/>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w 54"/>
                    <a:gd name="T25" fmla="*/ 0 h 55"/>
                    <a:gd name="T26" fmla="*/ 0 w 54"/>
                    <a:gd name="T27" fmla="*/ 0 h 55"/>
                    <a:gd name="T28" fmla="*/ 0 w 54"/>
                    <a:gd name="T29" fmla="*/ 0 h 55"/>
                    <a:gd name="T30" fmla="*/ 0 w 54"/>
                    <a:gd name="T31" fmla="*/ 0 h 55"/>
                    <a:gd name="T32" fmla="*/ 0 w 54"/>
                    <a:gd name="T33" fmla="*/ 0 h 55"/>
                    <a:gd name="T34" fmla="*/ 0 w 54"/>
                    <a:gd name="T35" fmla="*/ 0 h 55"/>
                    <a:gd name="T36" fmla="*/ 0 w 54"/>
                    <a:gd name="T37" fmla="*/ 0 h 55"/>
                    <a:gd name="T38" fmla="*/ 0 w 54"/>
                    <a:gd name="T39" fmla="*/ 0 h 55"/>
                    <a:gd name="T40" fmla="*/ 0 w 54"/>
                    <a:gd name="T41" fmla="*/ 0 h 55"/>
                    <a:gd name="T42" fmla="*/ 0 w 54"/>
                    <a:gd name="T43" fmla="*/ 0 h 55"/>
                    <a:gd name="T44" fmla="*/ 0 w 54"/>
                    <a:gd name="T45" fmla="*/ 0 h 55"/>
                    <a:gd name="T46" fmla="*/ 0 w 54"/>
                    <a:gd name="T47" fmla="*/ 0 h 55"/>
                    <a:gd name="T48" fmla="*/ 0 w 54"/>
                    <a:gd name="T49" fmla="*/ 0 h 55"/>
                    <a:gd name="T50" fmla="*/ 0 w 54"/>
                    <a:gd name="T51" fmla="*/ 0 h 55"/>
                    <a:gd name="T52" fmla="*/ 0 w 54"/>
                    <a:gd name="T53" fmla="*/ 0 h 55"/>
                    <a:gd name="T54" fmla="*/ 0 w 54"/>
                    <a:gd name="T55" fmla="*/ 0 h 55"/>
                    <a:gd name="T56" fmla="*/ 0 w 54"/>
                    <a:gd name="T57" fmla="*/ 0 h 55"/>
                    <a:gd name="T58" fmla="*/ 0 w 54"/>
                    <a:gd name="T59" fmla="*/ 0 h 55"/>
                    <a:gd name="T60" fmla="*/ 0 w 54"/>
                    <a:gd name="T61" fmla="*/ 0 h 55"/>
                    <a:gd name="T62" fmla="*/ 0 w 54"/>
                    <a:gd name="T63" fmla="*/ 0 h 55"/>
                    <a:gd name="T64" fmla="*/ 0 w 5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55"/>
                    <a:gd name="T101" fmla="*/ 54 w 5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55">
                      <a:moveTo>
                        <a:pt x="23" y="31"/>
                      </a:moveTo>
                      <a:lnTo>
                        <a:pt x="18" y="25"/>
                      </a:lnTo>
                      <a:lnTo>
                        <a:pt x="13" y="21"/>
                      </a:lnTo>
                      <a:lnTo>
                        <a:pt x="9" y="15"/>
                      </a:lnTo>
                      <a:lnTo>
                        <a:pt x="5" y="11"/>
                      </a:lnTo>
                      <a:lnTo>
                        <a:pt x="2" y="7"/>
                      </a:lnTo>
                      <a:lnTo>
                        <a:pt x="0" y="4"/>
                      </a:lnTo>
                      <a:lnTo>
                        <a:pt x="0" y="1"/>
                      </a:lnTo>
                      <a:lnTo>
                        <a:pt x="0" y="0"/>
                      </a:lnTo>
                      <a:lnTo>
                        <a:pt x="1" y="0"/>
                      </a:lnTo>
                      <a:lnTo>
                        <a:pt x="3" y="1"/>
                      </a:lnTo>
                      <a:lnTo>
                        <a:pt x="6" y="3"/>
                      </a:lnTo>
                      <a:lnTo>
                        <a:pt x="10" y="6"/>
                      </a:lnTo>
                      <a:lnTo>
                        <a:pt x="14" y="9"/>
                      </a:lnTo>
                      <a:lnTo>
                        <a:pt x="20" y="14"/>
                      </a:lnTo>
                      <a:lnTo>
                        <a:pt x="24" y="19"/>
                      </a:lnTo>
                      <a:lnTo>
                        <a:pt x="30" y="24"/>
                      </a:lnTo>
                      <a:lnTo>
                        <a:pt x="36" y="29"/>
                      </a:lnTo>
                      <a:lnTo>
                        <a:pt x="40" y="34"/>
                      </a:lnTo>
                      <a:lnTo>
                        <a:pt x="45" y="39"/>
                      </a:lnTo>
                      <a:lnTo>
                        <a:pt x="48" y="43"/>
                      </a:lnTo>
                      <a:lnTo>
                        <a:pt x="52" y="48"/>
                      </a:lnTo>
                      <a:lnTo>
                        <a:pt x="54" y="51"/>
                      </a:lnTo>
                      <a:lnTo>
                        <a:pt x="54" y="54"/>
                      </a:lnTo>
                      <a:lnTo>
                        <a:pt x="54" y="55"/>
                      </a:lnTo>
                      <a:lnTo>
                        <a:pt x="53" y="55"/>
                      </a:lnTo>
                      <a:lnTo>
                        <a:pt x="51" y="54"/>
                      </a:lnTo>
                      <a:lnTo>
                        <a:pt x="47" y="51"/>
                      </a:lnTo>
                      <a:lnTo>
                        <a:pt x="44" y="49"/>
                      </a:lnTo>
                      <a:lnTo>
                        <a:pt x="39" y="46"/>
                      </a:lnTo>
                      <a:lnTo>
                        <a:pt x="34" y="41"/>
                      </a:lnTo>
                      <a:lnTo>
                        <a:pt x="29" y="37"/>
                      </a:lnTo>
                      <a:lnTo>
                        <a:pt x="23" y="3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94" name="Freeform 600"/>
                <p:cNvSpPr>
                  <a:spLocks/>
                </p:cNvSpPr>
                <p:nvPr/>
              </p:nvSpPr>
              <p:spPr bwMode="auto">
                <a:xfrm>
                  <a:off x="3451" y="1657"/>
                  <a:ext cx="5" cy="6"/>
                </a:xfrm>
                <a:custGeom>
                  <a:avLst/>
                  <a:gdLst>
                    <a:gd name="T0" fmla="*/ 0 w 54"/>
                    <a:gd name="T1" fmla="*/ 0 h 55"/>
                    <a:gd name="T2" fmla="*/ 0 w 54"/>
                    <a:gd name="T3" fmla="*/ 0 h 55"/>
                    <a:gd name="T4" fmla="*/ 0 w 54"/>
                    <a:gd name="T5" fmla="*/ 0 h 55"/>
                    <a:gd name="T6" fmla="*/ 0 w 54"/>
                    <a:gd name="T7" fmla="*/ 0 h 55"/>
                    <a:gd name="T8" fmla="*/ 0 w 54"/>
                    <a:gd name="T9" fmla="*/ 0 h 55"/>
                    <a:gd name="T10" fmla="*/ 0 w 54"/>
                    <a:gd name="T11" fmla="*/ 0 h 55"/>
                    <a:gd name="T12" fmla="*/ 0 w 54"/>
                    <a:gd name="T13" fmla="*/ 0 h 55"/>
                    <a:gd name="T14" fmla="*/ 0 w 54"/>
                    <a:gd name="T15" fmla="*/ 0 h 55"/>
                    <a:gd name="T16" fmla="*/ 0 w 54"/>
                    <a:gd name="T17" fmla="*/ 0 h 55"/>
                    <a:gd name="T18" fmla="*/ 0 w 54"/>
                    <a:gd name="T19" fmla="*/ 0 h 55"/>
                    <a:gd name="T20" fmla="*/ 0 w 54"/>
                    <a:gd name="T21" fmla="*/ 0 h 55"/>
                    <a:gd name="T22" fmla="*/ 0 w 54"/>
                    <a:gd name="T23" fmla="*/ 0 h 55"/>
                    <a:gd name="T24" fmla="*/ 0 w 54"/>
                    <a:gd name="T25" fmla="*/ 0 h 55"/>
                    <a:gd name="T26" fmla="*/ 0 w 54"/>
                    <a:gd name="T27" fmla="*/ 0 h 55"/>
                    <a:gd name="T28" fmla="*/ 0 w 54"/>
                    <a:gd name="T29" fmla="*/ 0 h 55"/>
                    <a:gd name="T30" fmla="*/ 0 w 54"/>
                    <a:gd name="T31" fmla="*/ 0 h 55"/>
                    <a:gd name="T32" fmla="*/ 0 w 54"/>
                    <a:gd name="T33" fmla="*/ 0 h 55"/>
                    <a:gd name="T34" fmla="*/ 0 w 54"/>
                    <a:gd name="T35" fmla="*/ 0 h 55"/>
                    <a:gd name="T36" fmla="*/ 0 w 54"/>
                    <a:gd name="T37" fmla="*/ 0 h 55"/>
                    <a:gd name="T38" fmla="*/ 0 w 54"/>
                    <a:gd name="T39" fmla="*/ 0 h 55"/>
                    <a:gd name="T40" fmla="*/ 0 w 54"/>
                    <a:gd name="T41" fmla="*/ 0 h 55"/>
                    <a:gd name="T42" fmla="*/ 0 w 54"/>
                    <a:gd name="T43" fmla="*/ 0 h 55"/>
                    <a:gd name="T44" fmla="*/ 0 w 54"/>
                    <a:gd name="T45" fmla="*/ 0 h 55"/>
                    <a:gd name="T46" fmla="*/ 0 w 54"/>
                    <a:gd name="T47" fmla="*/ 0 h 55"/>
                    <a:gd name="T48" fmla="*/ 0 w 54"/>
                    <a:gd name="T49" fmla="*/ 0 h 55"/>
                    <a:gd name="T50" fmla="*/ 0 w 54"/>
                    <a:gd name="T51" fmla="*/ 0 h 55"/>
                    <a:gd name="T52" fmla="*/ 0 w 54"/>
                    <a:gd name="T53" fmla="*/ 0 h 55"/>
                    <a:gd name="T54" fmla="*/ 0 w 54"/>
                    <a:gd name="T55" fmla="*/ 0 h 55"/>
                    <a:gd name="T56" fmla="*/ 0 w 54"/>
                    <a:gd name="T57" fmla="*/ 0 h 55"/>
                    <a:gd name="T58" fmla="*/ 0 w 54"/>
                    <a:gd name="T59" fmla="*/ 0 h 55"/>
                    <a:gd name="T60" fmla="*/ 0 w 54"/>
                    <a:gd name="T61" fmla="*/ 0 h 55"/>
                    <a:gd name="T62" fmla="*/ 0 w 54"/>
                    <a:gd name="T63" fmla="*/ 0 h 55"/>
                    <a:gd name="T64" fmla="*/ 0 w 54"/>
                    <a:gd name="T65" fmla="*/ 0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
                    <a:gd name="T100" fmla="*/ 0 h 55"/>
                    <a:gd name="T101" fmla="*/ 54 w 54"/>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 h="55">
                      <a:moveTo>
                        <a:pt x="23" y="31"/>
                      </a:moveTo>
                      <a:lnTo>
                        <a:pt x="18" y="25"/>
                      </a:lnTo>
                      <a:lnTo>
                        <a:pt x="13" y="21"/>
                      </a:lnTo>
                      <a:lnTo>
                        <a:pt x="9" y="15"/>
                      </a:lnTo>
                      <a:lnTo>
                        <a:pt x="5" y="11"/>
                      </a:lnTo>
                      <a:lnTo>
                        <a:pt x="2" y="7"/>
                      </a:lnTo>
                      <a:lnTo>
                        <a:pt x="0" y="4"/>
                      </a:lnTo>
                      <a:lnTo>
                        <a:pt x="0" y="1"/>
                      </a:lnTo>
                      <a:lnTo>
                        <a:pt x="0" y="0"/>
                      </a:lnTo>
                      <a:lnTo>
                        <a:pt x="1" y="0"/>
                      </a:lnTo>
                      <a:lnTo>
                        <a:pt x="3" y="1"/>
                      </a:lnTo>
                      <a:lnTo>
                        <a:pt x="6" y="3"/>
                      </a:lnTo>
                      <a:lnTo>
                        <a:pt x="10" y="6"/>
                      </a:lnTo>
                      <a:lnTo>
                        <a:pt x="14" y="9"/>
                      </a:lnTo>
                      <a:lnTo>
                        <a:pt x="20" y="14"/>
                      </a:lnTo>
                      <a:lnTo>
                        <a:pt x="24" y="19"/>
                      </a:lnTo>
                      <a:lnTo>
                        <a:pt x="30" y="24"/>
                      </a:lnTo>
                      <a:lnTo>
                        <a:pt x="36" y="29"/>
                      </a:lnTo>
                      <a:lnTo>
                        <a:pt x="40" y="34"/>
                      </a:lnTo>
                      <a:lnTo>
                        <a:pt x="45" y="39"/>
                      </a:lnTo>
                      <a:lnTo>
                        <a:pt x="48" y="43"/>
                      </a:lnTo>
                      <a:lnTo>
                        <a:pt x="52" y="48"/>
                      </a:lnTo>
                      <a:lnTo>
                        <a:pt x="54" y="51"/>
                      </a:lnTo>
                      <a:lnTo>
                        <a:pt x="54" y="54"/>
                      </a:lnTo>
                      <a:lnTo>
                        <a:pt x="54" y="55"/>
                      </a:lnTo>
                      <a:lnTo>
                        <a:pt x="53" y="55"/>
                      </a:lnTo>
                      <a:lnTo>
                        <a:pt x="51" y="54"/>
                      </a:lnTo>
                      <a:lnTo>
                        <a:pt x="47" y="51"/>
                      </a:lnTo>
                      <a:lnTo>
                        <a:pt x="44" y="49"/>
                      </a:lnTo>
                      <a:lnTo>
                        <a:pt x="39" y="46"/>
                      </a:lnTo>
                      <a:lnTo>
                        <a:pt x="34" y="41"/>
                      </a:lnTo>
                      <a:lnTo>
                        <a:pt x="29" y="37"/>
                      </a:lnTo>
                      <a:lnTo>
                        <a:pt x="23" y="3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5" name="Freeform 601"/>
                <p:cNvSpPr>
                  <a:spLocks/>
                </p:cNvSpPr>
                <p:nvPr/>
              </p:nvSpPr>
              <p:spPr bwMode="auto">
                <a:xfrm>
                  <a:off x="3601" y="1811"/>
                  <a:ext cx="122" cy="134"/>
                </a:xfrm>
                <a:custGeom>
                  <a:avLst/>
                  <a:gdLst>
                    <a:gd name="T0" fmla="*/ 0 w 1212"/>
                    <a:gd name="T1" fmla="*/ 0 h 1228"/>
                    <a:gd name="T2" fmla="*/ 0 w 1212"/>
                    <a:gd name="T3" fmla="*/ 0 h 1228"/>
                    <a:gd name="T4" fmla="*/ 0 w 1212"/>
                    <a:gd name="T5" fmla="*/ 0 h 1228"/>
                    <a:gd name="T6" fmla="*/ 0 w 1212"/>
                    <a:gd name="T7" fmla="*/ 0 h 1228"/>
                    <a:gd name="T8" fmla="*/ 0 w 1212"/>
                    <a:gd name="T9" fmla="*/ 0 h 1228"/>
                    <a:gd name="T10" fmla="*/ 0 w 1212"/>
                    <a:gd name="T11" fmla="*/ 0 h 1228"/>
                    <a:gd name="T12" fmla="*/ 0 w 1212"/>
                    <a:gd name="T13" fmla="*/ 0 h 1228"/>
                    <a:gd name="T14" fmla="*/ 0 w 1212"/>
                    <a:gd name="T15" fmla="*/ 0 h 1228"/>
                    <a:gd name="T16" fmla="*/ 0 w 1212"/>
                    <a:gd name="T17" fmla="*/ 0 h 1228"/>
                    <a:gd name="T18" fmla="*/ 0 w 1212"/>
                    <a:gd name="T19" fmla="*/ 0 h 1228"/>
                    <a:gd name="T20" fmla="*/ 0 w 1212"/>
                    <a:gd name="T21" fmla="*/ 0 h 1228"/>
                    <a:gd name="T22" fmla="*/ 0 w 1212"/>
                    <a:gd name="T23" fmla="*/ 0 h 1228"/>
                    <a:gd name="T24" fmla="*/ 0 w 1212"/>
                    <a:gd name="T25" fmla="*/ 0 h 1228"/>
                    <a:gd name="T26" fmla="*/ 0 w 1212"/>
                    <a:gd name="T27" fmla="*/ 0 h 1228"/>
                    <a:gd name="T28" fmla="*/ 0 w 1212"/>
                    <a:gd name="T29" fmla="*/ 0 h 1228"/>
                    <a:gd name="T30" fmla="*/ 0 w 1212"/>
                    <a:gd name="T31" fmla="*/ 0 h 1228"/>
                    <a:gd name="T32" fmla="*/ 0 w 1212"/>
                    <a:gd name="T33" fmla="*/ 0 h 1228"/>
                    <a:gd name="T34" fmla="*/ 0 w 1212"/>
                    <a:gd name="T35" fmla="*/ 0 h 1228"/>
                    <a:gd name="T36" fmla="*/ 0 w 1212"/>
                    <a:gd name="T37" fmla="*/ 0 h 1228"/>
                    <a:gd name="T38" fmla="*/ 0 w 1212"/>
                    <a:gd name="T39" fmla="*/ 0 h 1228"/>
                    <a:gd name="T40" fmla="*/ 0 w 1212"/>
                    <a:gd name="T41" fmla="*/ 0 h 1228"/>
                    <a:gd name="T42" fmla="*/ 0 w 1212"/>
                    <a:gd name="T43" fmla="*/ 0 h 1228"/>
                    <a:gd name="T44" fmla="*/ 0 w 1212"/>
                    <a:gd name="T45" fmla="*/ 0 h 1228"/>
                    <a:gd name="T46" fmla="*/ 0 w 1212"/>
                    <a:gd name="T47" fmla="*/ 0 h 1228"/>
                    <a:gd name="T48" fmla="*/ 0 w 1212"/>
                    <a:gd name="T49" fmla="*/ 0 h 1228"/>
                    <a:gd name="T50" fmla="*/ 0 w 1212"/>
                    <a:gd name="T51" fmla="*/ 0 h 1228"/>
                    <a:gd name="T52" fmla="*/ 0 w 1212"/>
                    <a:gd name="T53" fmla="*/ 0 h 1228"/>
                    <a:gd name="T54" fmla="*/ 0 w 1212"/>
                    <a:gd name="T55" fmla="*/ 0 h 1228"/>
                    <a:gd name="T56" fmla="*/ 0 w 1212"/>
                    <a:gd name="T57" fmla="*/ 0 h 1228"/>
                    <a:gd name="T58" fmla="*/ 0 w 1212"/>
                    <a:gd name="T59" fmla="*/ 0 h 1228"/>
                    <a:gd name="T60" fmla="*/ 0 w 1212"/>
                    <a:gd name="T61" fmla="*/ 0 h 1228"/>
                    <a:gd name="T62" fmla="*/ 0 w 1212"/>
                    <a:gd name="T63" fmla="*/ 0 h 1228"/>
                    <a:gd name="T64" fmla="*/ 0 w 1212"/>
                    <a:gd name="T65" fmla="*/ 0 h 1228"/>
                    <a:gd name="T66" fmla="*/ 0 w 1212"/>
                    <a:gd name="T67" fmla="*/ 0 h 1228"/>
                    <a:gd name="T68" fmla="*/ 0 w 1212"/>
                    <a:gd name="T69" fmla="*/ 0 h 1228"/>
                    <a:gd name="T70" fmla="*/ 0 w 1212"/>
                    <a:gd name="T71" fmla="*/ 0 h 1228"/>
                    <a:gd name="T72" fmla="*/ 0 w 1212"/>
                    <a:gd name="T73" fmla="*/ 0 h 1228"/>
                    <a:gd name="T74" fmla="*/ 0 w 1212"/>
                    <a:gd name="T75" fmla="*/ 0 h 12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2"/>
                    <a:gd name="T115" fmla="*/ 0 h 1228"/>
                    <a:gd name="T116" fmla="*/ 1212 w 1212"/>
                    <a:gd name="T117" fmla="*/ 1228 h 12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2" h="1228">
                      <a:moveTo>
                        <a:pt x="0" y="1173"/>
                      </a:moveTo>
                      <a:lnTo>
                        <a:pt x="1158" y="0"/>
                      </a:lnTo>
                      <a:lnTo>
                        <a:pt x="1159" y="0"/>
                      </a:lnTo>
                      <a:lnTo>
                        <a:pt x="1161" y="1"/>
                      </a:lnTo>
                      <a:lnTo>
                        <a:pt x="1165" y="3"/>
                      </a:lnTo>
                      <a:lnTo>
                        <a:pt x="1168" y="6"/>
                      </a:lnTo>
                      <a:lnTo>
                        <a:pt x="1173" y="10"/>
                      </a:lnTo>
                      <a:lnTo>
                        <a:pt x="1177" y="14"/>
                      </a:lnTo>
                      <a:lnTo>
                        <a:pt x="1183" y="19"/>
                      </a:lnTo>
                      <a:lnTo>
                        <a:pt x="1189" y="25"/>
                      </a:lnTo>
                      <a:lnTo>
                        <a:pt x="1193" y="30"/>
                      </a:lnTo>
                      <a:lnTo>
                        <a:pt x="1199" y="35"/>
                      </a:lnTo>
                      <a:lnTo>
                        <a:pt x="1203" y="39"/>
                      </a:lnTo>
                      <a:lnTo>
                        <a:pt x="1207" y="44"/>
                      </a:lnTo>
                      <a:lnTo>
                        <a:pt x="1210" y="48"/>
                      </a:lnTo>
                      <a:lnTo>
                        <a:pt x="1211" y="51"/>
                      </a:lnTo>
                      <a:lnTo>
                        <a:pt x="1212" y="53"/>
                      </a:lnTo>
                      <a:lnTo>
                        <a:pt x="1212" y="54"/>
                      </a:lnTo>
                      <a:lnTo>
                        <a:pt x="55" y="1228"/>
                      </a:lnTo>
                      <a:lnTo>
                        <a:pt x="54" y="1228"/>
                      </a:lnTo>
                      <a:lnTo>
                        <a:pt x="51" y="1228"/>
                      </a:lnTo>
                      <a:lnTo>
                        <a:pt x="48" y="1225"/>
                      </a:lnTo>
                      <a:lnTo>
                        <a:pt x="45" y="1223"/>
                      </a:lnTo>
                      <a:lnTo>
                        <a:pt x="40" y="1220"/>
                      </a:lnTo>
                      <a:lnTo>
                        <a:pt x="34" y="1215"/>
                      </a:lnTo>
                      <a:lnTo>
                        <a:pt x="29" y="1211"/>
                      </a:lnTo>
                      <a:lnTo>
                        <a:pt x="24" y="1205"/>
                      </a:lnTo>
                      <a:lnTo>
                        <a:pt x="19" y="1199"/>
                      </a:lnTo>
                      <a:lnTo>
                        <a:pt x="14" y="1195"/>
                      </a:lnTo>
                      <a:lnTo>
                        <a:pt x="9" y="1189"/>
                      </a:lnTo>
                      <a:lnTo>
                        <a:pt x="6" y="1184"/>
                      </a:lnTo>
                      <a:lnTo>
                        <a:pt x="3" y="1181"/>
                      </a:lnTo>
                      <a:lnTo>
                        <a:pt x="2" y="1178"/>
                      </a:lnTo>
                      <a:lnTo>
                        <a:pt x="0" y="1175"/>
                      </a:lnTo>
                      <a:lnTo>
                        <a:pt x="0" y="1173"/>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896" name="Freeform 602"/>
                <p:cNvSpPr>
                  <a:spLocks/>
                </p:cNvSpPr>
                <p:nvPr/>
              </p:nvSpPr>
              <p:spPr bwMode="auto">
                <a:xfrm>
                  <a:off x="3601" y="1811"/>
                  <a:ext cx="122" cy="134"/>
                </a:xfrm>
                <a:custGeom>
                  <a:avLst/>
                  <a:gdLst>
                    <a:gd name="T0" fmla="*/ 0 w 1212"/>
                    <a:gd name="T1" fmla="*/ 0 h 1228"/>
                    <a:gd name="T2" fmla="*/ 0 w 1212"/>
                    <a:gd name="T3" fmla="*/ 0 h 1228"/>
                    <a:gd name="T4" fmla="*/ 0 w 1212"/>
                    <a:gd name="T5" fmla="*/ 0 h 1228"/>
                    <a:gd name="T6" fmla="*/ 0 w 1212"/>
                    <a:gd name="T7" fmla="*/ 0 h 1228"/>
                    <a:gd name="T8" fmla="*/ 0 w 1212"/>
                    <a:gd name="T9" fmla="*/ 0 h 1228"/>
                    <a:gd name="T10" fmla="*/ 0 w 1212"/>
                    <a:gd name="T11" fmla="*/ 0 h 1228"/>
                    <a:gd name="T12" fmla="*/ 0 w 1212"/>
                    <a:gd name="T13" fmla="*/ 0 h 1228"/>
                    <a:gd name="T14" fmla="*/ 0 w 1212"/>
                    <a:gd name="T15" fmla="*/ 0 h 1228"/>
                    <a:gd name="T16" fmla="*/ 0 w 1212"/>
                    <a:gd name="T17" fmla="*/ 0 h 1228"/>
                    <a:gd name="T18" fmla="*/ 0 w 1212"/>
                    <a:gd name="T19" fmla="*/ 0 h 1228"/>
                    <a:gd name="T20" fmla="*/ 0 w 1212"/>
                    <a:gd name="T21" fmla="*/ 0 h 1228"/>
                    <a:gd name="T22" fmla="*/ 0 w 1212"/>
                    <a:gd name="T23" fmla="*/ 0 h 1228"/>
                    <a:gd name="T24" fmla="*/ 0 w 1212"/>
                    <a:gd name="T25" fmla="*/ 0 h 1228"/>
                    <a:gd name="T26" fmla="*/ 0 w 1212"/>
                    <a:gd name="T27" fmla="*/ 0 h 1228"/>
                    <a:gd name="T28" fmla="*/ 0 w 1212"/>
                    <a:gd name="T29" fmla="*/ 0 h 1228"/>
                    <a:gd name="T30" fmla="*/ 0 w 1212"/>
                    <a:gd name="T31" fmla="*/ 0 h 1228"/>
                    <a:gd name="T32" fmla="*/ 0 w 1212"/>
                    <a:gd name="T33" fmla="*/ 0 h 1228"/>
                    <a:gd name="T34" fmla="*/ 0 w 1212"/>
                    <a:gd name="T35" fmla="*/ 0 h 1228"/>
                    <a:gd name="T36" fmla="*/ 0 w 1212"/>
                    <a:gd name="T37" fmla="*/ 0 h 1228"/>
                    <a:gd name="T38" fmla="*/ 0 w 1212"/>
                    <a:gd name="T39" fmla="*/ 0 h 1228"/>
                    <a:gd name="T40" fmla="*/ 0 w 1212"/>
                    <a:gd name="T41" fmla="*/ 0 h 1228"/>
                    <a:gd name="T42" fmla="*/ 0 w 1212"/>
                    <a:gd name="T43" fmla="*/ 0 h 1228"/>
                    <a:gd name="T44" fmla="*/ 0 w 1212"/>
                    <a:gd name="T45" fmla="*/ 0 h 1228"/>
                    <a:gd name="T46" fmla="*/ 0 w 1212"/>
                    <a:gd name="T47" fmla="*/ 0 h 1228"/>
                    <a:gd name="T48" fmla="*/ 0 w 1212"/>
                    <a:gd name="T49" fmla="*/ 0 h 1228"/>
                    <a:gd name="T50" fmla="*/ 0 w 1212"/>
                    <a:gd name="T51" fmla="*/ 0 h 1228"/>
                    <a:gd name="T52" fmla="*/ 0 w 1212"/>
                    <a:gd name="T53" fmla="*/ 0 h 1228"/>
                    <a:gd name="T54" fmla="*/ 0 w 1212"/>
                    <a:gd name="T55" fmla="*/ 0 h 1228"/>
                    <a:gd name="T56" fmla="*/ 0 w 1212"/>
                    <a:gd name="T57" fmla="*/ 0 h 1228"/>
                    <a:gd name="T58" fmla="*/ 0 w 1212"/>
                    <a:gd name="T59" fmla="*/ 0 h 1228"/>
                    <a:gd name="T60" fmla="*/ 0 w 1212"/>
                    <a:gd name="T61" fmla="*/ 0 h 1228"/>
                    <a:gd name="T62" fmla="*/ 0 w 1212"/>
                    <a:gd name="T63" fmla="*/ 0 h 1228"/>
                    <a:gd name="T64" fmla="*/ 0 w 1212"/>
                    <a:gd name="T65" fmla="*/ 0 h 1228"/>
                    <a:gd name="T66" fmla="*/ 0 w 1212"/>
                    <a:gd name="T67" fmla="*/ 0 h 1228"/>
                    <a:gd name="T68" fmla="*/ 0 w 1212"/>
                    <a:gd name="T69" fmla="*/ 0 h 1228"/>
                    <a:gd name="T70" fmla="*/ 0 w 1212"/>
                    <a:gd name="T71" fmla="*/ 0 h 1228"/>
                    <a:gd name="T72" fmla="*/ 0 w 1212"/>
                    <a:gd name="T73" fmla="*/ 0 h 1228"/>
                    <a:gd name="T74" fmla="*/ 0 w 1212"/>
                    <a:gd name="T75" fmla="*/ 0 h 12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2"/>
                    <a:gd name="T115" fmla="*/ 0 h 1228"/>
                    <a:gd name="T116" fmla="*/ 1212 w 1212"/>
                    <a:gd name="T117" fmla="*/ 1228 h 12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2" h="1228">
                      <a:moveTo>
                        <a:pt x="0" y="1173"/>
                      </a:moveTo>
                      <a:lnTo>
                        <a:pt x="1158" y="0"/>
                      </a:lnTo>
                      <a:lnTo>
                        <a:pt x="1159" y="0"/>
                      </a:lnTo>
                      <a:lnTo>
                        <a:pt x="1161" y="1"/>
                      </a:lnTo>
                      <a:lnTo>
                        <a:pt x="1165" y="3"/>
                      </a:lnTo>
                      <a:lnTo>
                        <a:pt x="1168" y="6"/>
                      </a:lnTo>
                      <a:lnTo>
                        <a:pt x="1173" y="10"/>
                      </a:lnTo>
                      <a:lnTo>
                        <a:pt x="1177" y="14"/>
                      </a:lnTo>
                      <a:lnTo>
                        <a:pt x="1183" y="19"/>
                      </a:lnTo>
                      <a:lnTo>
                        <a:pt x="1189" y="25"/>
                      </a:lnTo>
                      <a:lnTo>
                        <a:pt x="1193" y="30"/>
                      </a:lnTo>
                      <a:lnTo>
                        <a:pt x="1199" y="35"/>
                      </a:lnTo>
                      <a:lnTo>
                        <a:pt x="1203" y="39"/>
                      </a:lnTo>
                      <a:lnTo>
                        <a:pt x="1207" y="44"/>
                      </a:lnTo>
                      <a:lnTo>
                        <a:pt x="1210" y="48"/>
                      </a:lnTo>
                      <a:lnTo>
                        <a:pt x="1211" y="51"/>
                      </a:lnTo>
                      <a:lnTo>
                        <a:pt x="1212" y="53"/>
                      </a:lnTo>
                      <a:lnTo>
                        <a:pt x="1212" y="54"/>
                      </a:lnTo>
                      <a:lnTo>
                        <a:pt x="55" y="1228"/>
                      </a:lnTo>
                      <a:lnTo>
                        <a:pt x="54" y="1228"/>
                      </a:lnTo>
                      <a:lnTo>
                        <a:pt x="51" y="1228"/>
                      </a:lnTo>
                      <a:lnTo>
                        <a:pt x="48" y="1225"/>
                      </a:lnTo>
                      <a:lnTo>
                        <a:pt x="45" y="1223"/>
                      </a:lnTo>
                      <a:lnTo>
                        <a:pt x="40" y="1220"/>
                      </a:lnTo>
                      <a:lnTo>
                        <a:pt x="34" y="1215"/>
                      </a:lnTo>
                      <a:lnTo>
                        <a:pt x="29" y="1211"/>
                      </a:lnTo>
                      <a:lnTo>
                        <a:pt x="24" y="1205"/>
                      </a:lnTo>
                      <a:lnTo>
                        <a:pt x="19" y="1199"/>
                      </a:lnTo>
                      <a:lnTo>
                        <a:pt x="14" y="1195"/>
                      </a:lnTo>
                      <a:lnTo>
                        <a:pt x="9" y="1189"/>
                      </a:lnTo>
                      <a:lnTo>
                        <a:pt x="6" y="1184"/>
                      </a:lnTo>
                      <a:lnTo>
                        <a:pt x="3" y="1181"/>
                      </a:lnTo>
                      <a:lnTo>
                        <a:pt x="2" y="1178"/>
                      </a:lnTo>
                      <a:lnTo>
                        <a:pt x="0" y="1175"/>
                      </a:lnTo>
                      <a:lnTo>
                        <a:pt x="0" y="117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7" name="Freeform 603"/>
                <p:cNvSpPr>
                  <a:spLocks/>
                </p:cNvSpPr>
                <p:nvPr/>
              </p:nvSpPr>
              <p:spPr bwMode="auto">
                <a:xfrm>
                  <a:off x="3304" y="1348"/>
                  <a:ext cx="122" cy="135"/>
                </a:xfrm>
                <a:custGeom>
                  <a:avLst/>
                  <a:gdLst>
                    <a:gd name="T0" fmla="*/ 0 w 1214"/>
                    <a:gd name="T1" fmla="*/ 0 h 1240"/>
                    <a:gd name="T2" fmla="*/ 0 w 1214"/>
                    <a:gd name="T3" fmla="*/ 0 h 1240"/>
                    <a:gd name="T4" fmla="*/ 0 w 1214"/>
                    <a:gd name="T5" fmla="*/ 0 h 1240"/>
                    <a:gd name="T6" fmla="*/ 0 w 1214"/>
                    <a:gd name="T7" fmla="*/ 0 h 1240"/>
                    <a:gd name="T8" fmla="*/ 0 w 1214"/>
                    <a:gd name="T9" fmla="*/ 0 h 1240"/>
                    <a:gd name="T10" fmla="*/ 0 w 1214"/>
                    <a:gd name="T11" fmla="*/ 0 h 1240"/>
                    <a:gd name="T12" fmla="*/ 0 w 1214"/>
                    <a:gd name="T13" fmla="*/ 0 h 1240"/>
                    <a:gd name="T14" fmla="*/ 0 w 1214"/>
                    <a:gd name="T15" fmla="*/ 0 h 1240"/>
                    <a:gd name="T16" fmla="*/ 0 w 1214"/>
                    <a:gd name="T17" fmla="*/ 0 h 1240"/>
                    <a:gd name="T18" fmla="*/ 0 w 1214"/>
                    <a:gd name="T19" fmla="*/ 0 h 1240"/>
                    <a:gd name="T20" fmla="*/ 0 w 1214"/>
                    <a:gd name="T21" fmla="*/ 0 h 1240"/>
                    <a:gd name="T22" fmla="*/ 0 w 1214"/>
                    <a:gd name="T23" fmla="*/ 0 h 1240"/>
                    <a:gd name="T24" fmla="*/ 0 w 1214"/>
                    <a:gd name="T25" fmla="*/ 0 h 1240"/>
                    <a:gd name="T26" fmla="*/ 0 w 1214"/>
                    <a:gd name="T27" fmla="*/ 0 h 1240"/>
                    <a:gd name="T28" fmla="*/ 0 w 1214"/>
                    <a:gd name="T29" fmla="*/ 0 h 1240"/>
                    <a:gd name="T30" fmla="*/ 0 w 1214"/>
                    <a:gd name="T31" fmla="*/ 0 h 1240"/>
                    <a:gd name="T32" fmla="*/ 0 w 1214"/>
                    <a:gd name="T33" fmla="*/ 0 h 1240"/>
                    <a:gd name="T34" fmla="*/ 0 w 1214"/>
                    <a:gd name="T35" fmla="*/ 0 h 1240"/>
                    <a:gd name="T36" fmla="*/ 0 w 1214"/>
                    <a:gd name="T37" fmla="*/ 0 h 1240"/>
                    <a:gd name="T38" fmla="*/ 0 w 1214"/>
                    <a:gd name="T39" fmla="*/ 0 h 1240"/>
                    <a:gd name="T40" fmla="*/ 0 w 1214"/>
                    <a:gd name="T41" fmla="*/ 0 h 1240"/>
                    <a:gd name="T42" fmla="*/ 0 w 1214"/>
                    <a:gd name="T43" fmla="*/ 0 h 1240"/>
                    <a:gd name="T44" fmla="*/ 0 w 1214"/>
                    <a:gd name="T45" fmla="*/ 0 h 1240"/>
                    <a:gd name="T46" fmla="*/ 0 w 1214"/>
                    <a:gd name="T47" fmla="*/ 0 h 1240"/>
                    <a:gd name="T48" fmla="*/ 0 w 1214"/>
                    <a:gd name="T49" fmla="*/ 0 h 1240"/>
                    <a:gd name="T50" fmla="*/ 0 w 1214"/>
                    <a:gd name="T51" fmla="*/ 0 h 1240"/>
                    <a:gd name="T52" fmla="*/ 0 w 1214"/>
                    <a:gd name="T53" fmla="*/ 0 h 1240"/>
                    <a:gd name="T54" fmla="*/ 0 w 1214"/>
                    <a:gd name="T55" fmla="*/ 0 h 1240"/>
                    <a:gd name="T56" fmla="*/ 0 w 1214"/>
                    <a:gd name="T57" fmla="*/ 0 h 1240"/>
                    <a:gd name="T58" fmla="*/ 0 w 1214"/>
                    <a:gd name="T59" fmla="*/ 0 h 1240"/>
                    <a:gd name="T60" fmla="*/ 0 w 1214"/>
                    <a:gd name="T61" fmla="*/ 0 h 1240"/>
                    <a:gd name="T62" fmla="*/ 0 w 1214"/>
                    <a:gd name="T63" fmla="*/ 0 h 1240"/>
                    <a:gd name="T64" fmla="*/ 0 w 1214"/>
                    <a:gd name="T65" fmla="*/ 0 h 1240"/>
                    <a:gd name="T66" fmla="*/ 0 w 1214"/>
                    <a:gd name="T67" fmla="*/ 0 h 1240"/>
                    <a:gd name="T68" fmla="*/ 0 w 1214"/>
                    <a:gd name="T69" fmla="*/ 0 h 1240"/>
                    <a:gd name="T70" fmla="*/ 0 w 1214"/>
                    <a:gd name="T71" fmla="*/ 0 h 1240"/>
                    <a:gd name="T72" fmla="*/ 0 w 1214"/>
                    <a:gd name="T73" fmla="*/ 0 h 1240"/>
                    <a:gd name="T74" fmla="*/ 0 w 1214"/>
                    <a:gd name="T75" fmla="*/ 0 h 12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4"/>
                    <a:gd name="T115" fmla="*/ 0 h 1240"/>
                    <a:gd name="T116" fmla="*/ 1214 w 1214"/>
                    <a:gd name="T117" fmla="*/ 1240 h 12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4" h="1240">
                      <a:moveTo>
                        <a:pt x="0" y="1186"/>
                      </a:moveTo>
                      <a:lnTo>
                        <a:pt x="1159" y="0"/>
                      </a:lnTo>
                      <a:lnTo>
                        <a:pt x="1160" y="0"/>
                      </a:lnTo>
                      <a:lnTo>
                        <a:pt x="1161" y="2"/>
                      </a:lnTo>
                      <a:lnTo>
                        <a:pt x="1164" y="4"/>
                      </a:lnTo>
                      <a:lnTo>
                        <a:pt x="1168" y="7"/>
                      </a:lnTo>
                      <a:lnTo>
                        <a:pt x="1172" y="12"/>
                      </a:lnTo>
                      <a:lnTo>
                        <a:pt x="1177" y="15"/>
                      </a:lnTo>
                      <a:lnTo>
                        <a:pt x="1183" y="21"/>
                      </a:lnTo>
                      <a:lnTo>
                        <a:pt x="1188" y="25"/>
                      </a:lnTo>
                      <a:lnTo>
                        <a:pt x="1193" y="31"/>
                      </a:lnTo>
                      <a:lnTo>
                        <a:pt x="1198" y="37"/>
                      </a:lnTo>
                      <a:lnTo>
                        <a:pt x="1203" y="41"/>
                      </a:lnTo>
                      <a:lnTo>
                        <a:pt x="1206" y="46"/>
                      </a:lnTo>
                      <a:lnTo>
                        <a:pt x="1210" y="49"/>
                      </a:lnTo>
                      <a:lnTo>
                        <a:pt x="1212" y="51"/>
                      </a:lnTo>
                      <a:lnTo>
                        <a:pt x="1213" y="54"/>
                      </a:lnTo>
                      <a:lnTo>
                        <a:pt x="1214" y="55"/>
                      </a:lnTo>
                      <a:lnTo>
                        <a:pt x="54" y="1240"/>
                      </a:lnTo>
                      <a:lnTo>
                        <a:pt x="53" y="1240"/>
                      </a:lnTo>
                      <a:lnTo>
                        <a:pt x="51" y="1240"/>
                      </a:lnTo>
                      <a:lnTo>
                        <a:pt x="49" y="1237"/>
                      </a:lnTo>
                      <a:lnTo>
                        <a:pt x="44" y="1234"/>
                      </a:lnTo>
                      <a:lnTo>
                        <a:pt x="40" y="1231"/>
                      </a:lnTo>
                      <a:lnTo>
                        <a:pt x="35" y="1226"/>
                      </a:lnTo>
                      <a:lnTo>
                        <a:pt x="29" y="1222"/>
                      </a:lnTo>
                      <a:lnTo>
                        <a:pt x="24" y="1217"/>
                      </a:lnTo>
                      <a:lnTo>
                        <a:pt x="18" y="1211"/>
                      </a:lnTo>
                      <a:lnTo>
                        <a:pt x="14" y="1206"/>
                      </a:lnTo>
                      <a:lnTo>
                        <a:pt x="9" y="1201"/>
                      </a:lnTo>
                      <a:lnTo>
                        <a:pt x="6" y="1197"/>
                      </a:lnTo>
                      <a:lnTo>
                        <a:pt x="2" y="1192"/>
                      </a:lnTo>
                      <a:lnTo>
                        <a:pt x="0" y="1190"/>
                      </a:lnTo>
                      <a:lnTo>
                        <a:pt x="0" y="1188"/>
                      </a:lnTo>
                      <a:lnTo>
                        <a:pt x="0" y="1186"/>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898" name="Freeform 604"/>
                <p:cNvSpPr>
                  <a:spLocks/>
                </p:cNvSpPr>
                <p:nvPr/>
              </p:nvSpPr>
              <p:spPr bwMode="auto">
                <a:xfrm>
                  <a:off x="3304" y="1348"/>
                  <a:ext cx="122" cy="135"/>
                </a:xfrm>
                <a:custGeom>
                  <a:avLst/>
                  <a:gdLst>
                    <a:gd name="T0" fmla="*/ 0 w 1214"/>
                    <a:gd name="T1" fmla="*/ 0 h 1240"/>
                    <a:gd name="T2" fmla="*/ 0 w 1214"/>
                    <a:gd name="T3" fmla="*/ 0 h 1240"/>
                    <a:gd name="T4" fmla="*/ 0 w 1214"/>
                    <a:gd name="T5" fmla="*/ 0 h 1240"/>
                    <a:gd name="T6" fmla="*/ 0 w 1214"/>
                    <a:gd name="T7" fmla="*/ 0 h 1240"/>
                    <a:gd name="T8" fmla="*/ 0 w 1214"/>
                    <a:gd name="T9" fmla="*/ 0 h 1240"/>
                    <a:gd name="T10" fmla="*/ 0 w 1214"/>
                    <a:gd name="T11" fmla="*/ 0 h 1240"/>
                    <a:gd name="T12" fmla="*/ 0 w 1214"/>
                    <a:gd name="T13" fmla="*/ 0 h 1240"/>
                    <a:gd name="T14" fmla="*/ 0 w 1214"/>
                    <a:gd name="T15" fmla="*/ 0 h 1240"/>
                    <a:gd name="T16" fmla="*/ 0 w 1214"/>
                    <a:gd name="T17" fmla="*/ 0 h 1240"/>
                    <a:gd name="T18" fmla="*/ 0 w 1214"/>
                    <a:gd name="T19" fmla="*/ 0 h 1240"/>
                    <a:gd name="T20" fmla="*/ 0 w 1214"/>
                    <a:gd name="T21" fmla="*/ 0 h 1240"/>
                    <a:gd name="T22" fmla="*/ 0 w 1214"/>
                    <a:gd name="T23" fmla="*/ 0 h 1240"/>
                    <a:gd name="T24" fmla="*/ 0 w 1214"/>
                    <a:gd name="T25" fmla="*/ 0 h 1240"/>
                    <a:gd name="T26" fmla="*/ 0 w 1214"/>
                    <a:gd name="T27" fmla="*/ 0 h 1240"/>
                    <a:gd name="T28" fmla="*/ 0 w 1214"/>
                    <a:gd name="T29" fmla="*/ 0 h 1240"/>
                    <a:gd name="T30" fmla="*/ 0 w 1214"/>
                    <a:gd name="T31" fmla="*/ 0 h 1240"/>
                    <a:gd name="T32" fmla="*/ 0 w 1214"/>
                    <a:gd name="T33" fmla="*/ 0 h 1240"/>
                    <a:gd name="T34" fmla="*/ 0 w 1214"/>
                    <a:gd name="T35" fmla="*/ 0 h 1240"/>
                    <a:gd name="T36" fmla="*/ 0 w 1214"/>
                    <a:gd name="T37" fmla="*/ 0 h 1240"/>
                    <a:gd name="T38" fmla="*/ 0 w 1214"/>
                    <a:gd name="T39" fmla="*/ 0 h 1240"/>
                    <a:gd name="T40" fmla="*/ 0 w 1214"/>
                    <a:gd name="T41" fmla="*/ 0 h 1240"/>
                    <a:gd name="T42" fmla="*/ 0 w 1214"/>
                    <a:gd name="T43" fmla="*/ 0 h 1240"/>
                    <a:gd name="T44" fmla="*/ 0 w 1214"/>
                    <a:gd name="T45" fmla="*/ 0 h 1240"/>
                    <a:gd name="T46" fmla="*/ 0 w 1214"/>
                    <a:gd name="T47" fmla="*/ 0 h 1240"/>
                    <a:gd name="T48" fmla="*/ 0 w 1214"/>
                    <a:gd name="T49" fmla="*/ 0 h 1240"/>
                    <a:gd name="T50" fmla="*/ 0 w 1214"/>
                    <a:gd name="T51" fmla="*/ 0 h 1240"/>
                    <a:gd name="T52" fmla="*/ 0 w 1214"/>
                    <a:gd name="T53" fmla="*/ 0 h 1240"/>
                    <a:gd name="T54" fmla="*/ 0 w 1214"/>
                    <a:gd name="T55" fmla="*/ 0 h 1240"/>
                    <a:gd name="T56" fmla="*/ 0 w 1214"/>
                    <a:gd name="T57" fmla="*/ 0 h 1240"/>
                    <a:gd name="T58" fmla="*/ 0 w 1214"/>
                    <a:gd name="T59" fmla="*/ 0 h 1240"/>
                    <a:gd name="T60" fmla="*/ 0 w 1214"/>
                    <a:gd name="T61" fmla="*/ 0 h 1240"/>
                    <a:gd name="T62" fmla="*/ 0 w 1214"/>
                    <a:gd name="T63" fmla="*/ 0 h 1240"/>
                    <a:gd name="T64" fmla="*/ 0 w 1214"/>
                    <a:gd name="T65" fmla="*/ 0 h 1240"/>
                    <a:gd name="T66" fmla="*/ 0 w 1214"/>
                    <a:gd name="T67" fmla="*/ 0 h 1240"/>
                    <a:gd name="T68" fmla="*/ 0 w 1214"/>
                    <a:gd name="T69" fmla="*/ 0 h 1240"/>
                    <a:gd name="T70" fmla="*/ 0 w 1214"/>
                    <a:gd name="T71" fmla="*/ 0 h 1240"/>
                    <a:gd name="T72" fmla="*/ 0 w 1214"/>
                    <a:gd name="T73" fmla="*/ 0 h 1240"/>
                    <a:gd name="T74" fmla="*/ 0 w 1214"/>
                    <a:gd name="T75" fmla="*/ 0 h 12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4"/>
                    <a:gd name="T115" fmla="*/ 0 h 1240"/>
                    <a:gd name="T116" fmla="*/ 1214 w 1214"/>
                    <a:gd name="T117" fmla="*/ 1240 h 12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4" h="1240">
                      <a:moveTo>
                        <a:pt x="0" y="1186"/>
                      </a:moveTo>
                      <a:lnTo>
                        <a:pt x="1159" y="0"/>
                      </a:lnTo>
                      <a:lnTo>
                        <a:pt x="1160" y="0"/>
                      </a:lnTo>
                      <a:lnTo>
                        <a:pt x="1161" y="2"/>
                      </a:lnTo>
                      <a:lnTo>
                        <a:pt x="1164" y="4"/>
                      </a:lnTo>
                      <a:lnTo>
                        <a:pt x="1168" y="7"/>
                      </a:lnTo>
                      <a:lnTo>
                        <a:pt x="1172" y="12"/>
                      </a:lnTo>
                      <a:lnTo>
                        <a:pt x="1177" y="15"/>
                      </a:lnTo>
                      <a:lnTo>
                        <a:pt x="1183" y="21"/>
                      </a:lnTo>
                      <a:lnTo>
                        <a:pt x="1188" y="25"/>
                      </a:lnTo>
                      <a:lnTo>
                        <a:pt x="1193" y="31"/>
                      </a:lnTo>
                      <a:lnTo>
                        <a:pt x="1198" y="37"/>
                      </a:lnTo>
                      <a:lnTo>
                        <a:pt x="1203" y="41"/>
                      </a:lnTo>
                      <a:lnTo>
                        <a:pt x="1206" y="46"/>
                      </a:lnTo>
                      <a:lnTo>
                        <a:pt x="1210" y="49"/>
                      </a:lnTo>
                      <a:lnTo>
                        <a:pt x="1212" y="51"/>
                      </a:lnTo>
                      <a:lnTo>
                        <a:pt x="1213" y="54"/>
                      </a:lnTo>
                      <a:lnTo>
                        <a:pt x="1214" y="55"/>
                      </a:lnTo>
                      <a:lnTo>
                        <a:pt x="54" y="1240"/>
                      </a:lnTo>
                      <a:lnTo>
                        <a:pt x="53" y="1240"/>
                      </a:lnTo>
                      <a:lnTo>
                        <a:pt x="51" y="1240"/>
                      </a:lnTo>
                      <a:lnTo>
                        <a:pt x="49" y="1237"/>
                      </a:lnTo>
                      <a:lnTo>
                        <a:pt x="44" y="1234"/>
                      </a:lnTo>
                      <a:lnTo>
                        <a:pt x="40" y="1231"/>
                      </a:lnTo>
                      <a:lnTo>
                        <a:pt x="35" y="1226"/>
                      </a:lnTo>
                      <a:lnTo>
                        <a:pt x="29" y="1222"/>
                      </a:lnTo>
                      <a:lnTo>
                        <a:pt x="24" y="1217"/>
                      </a:lnTo>
                      <a:lnTo>
                        <a:pt x="18" y="1211"/>
                      </a:lnTo>
                      <a:lnTo>
                        <a:pt x="14" y="1206"/>
                      </a:lnTo>
                      <a:lnTo>
                        <a:pt x="9" y="1201"/>
                      </a:lnTo>
                      <a:lnTo>
                        <a:pt x="6" y="1197"/>
                      </a:lnTo>
                      <a:lnTo>
                        <a:pt x="2" y="1192"/>
                      </a:lnTo>
                      <a:lnTo>
                        <a:pt x="0" y="1190"/>
                      </a:lnTo>
                      <a:lnTo>
                        <a:pt x="0" y="1188"/>
                      </a:lnTo>
                      <a:lnTo>
                        <a:pt x="0" y="118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899" name="Freeform 605"/>
                <p:cNvSpPr>
                  <a:spLocks/>
                </p:cNvSpPr>
                <p:nvPr/>
              </p:nvSpPr>
              <p:spPr bwMode="auto">
                <a:xfrm>
                  <a:off x="3578" y="970"/>
                  <a:ext cx="276" cy="213"/>
                </a:xfrm>
                <a:custGeom>
                  <a:avLst/>
                  <a:gdLst>
                    <a:gd name="T0" fmla="*/ 0 w 2745"/>
                    <a:gd name="T1" fmla="*/ 0 h 1950"/>
                    <a:gd name="T2" fmla="*/ 0 w 2745"/>
                    <a:gd name="T3" fmla="*/ 0 h 1950"/>
                    <a:gd name="T4" fmla="*/ 0 w 2745"/>
                    <a:gd name="T5" fmla="*/ 0 h 1950"/>
                    <a:gd name="T6" fmla="*/ 0 w 2745"/>
                    <a:gd name="T7" fmla="*/ 0 h 1950"/>
                    <a:gd name="T8" fmla="*/ 0 w 2745"/>
                    <a:gd name="T9" fmla="*/ 0 h 1950"/>
                    <a:gd name="T10" fmla="*/ 0 60000 65536"/>
                    <a:gd name="T11" fmla="*/ 0 60000 65536"/>
                    <a:gd name="T12" fmla="*/ 0 60000 65536"/>
                    <a:gd name="T13" fmla="*/ 0 60000 65536"/>
                    <a:gd name="T14" fmla="*/ 0 60000 65536"/>
                    <a:gd name="T15" fmla="*/ 0 w 2745"/>
                    <a:gd name="T16" fmla="*/ 0 h 1950"/>
                    <a:gd name="T17" fmla="*/ 2745 w 2745"/>
                    <a:gd name="T18" fmla="*/ 1950 h 1950"/>
                  </a:gdLst>
                  <a:ahLst/>
                  <a:cxnLst>
                    <a:cxn ang="T10">
                      <a:pos x="T0" y="T1"/>
                    </a:cxn>
                    <a:cxn ang="T11">
                      <a:pos x="T2" y="T3"/>
                    </a:cxn>
                    <a:cxn ang="T12">
                      <a:pos x="T4" y="T5"/>
                    </a:cxn>
                    <a:cxn ang="T13">
                      <a:pos x="T6" y="T7"/>
                    </a:cxn>
                    <a:cxn ang="T14">
                      <a:pos x="T8" y="T9"/>
                    </a:cxn>
                  </a:cxnLst>
                  <a:rect l="T15" t="T16" r="T17" b="T18"/>
                  <a:pathLst>
                    <a:path w="2745" h="1950">
                      <a:moveTo>
                        <a:pt x="2081" y="1950"/>
                      </a:moveTo>
                      <a:lnTo>
                        <a:pt x="0" y="1922"/>
                      </a:lnTo>
                      <a:lnTo>
                        <a:pt x="596" y="0"/>
                      </a:lnTo>
                      <a:lnTo>
                        <a:pt x="2745" y="112"/>
                      </a:lnTo>
                      <a:lnTo>
                        <a:pt x="2081" y="195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00" name="Freeform 606"/>
                <p:cNvSpPr>
                  <a:spLocks/>
                </p:cNvSpPr>
                <p:nvPr/>
              </p:nvSpPr>
              <p:spPr bwMode="auto">
                <a:xfrm>
                  <a:off x="3577" y="966"/>
                  <a:ext cx="277" cy="213"/>
                </a:xfrm>
                <a:custGeom>
                  <a:avLst/>
                  <a:gdLst>
                    <a:gd name="T0" fmla="*/ 0 w 2745"/>
                    <a:gd name="T1" fmla="*/ 0 h 1950"/>
                    <a:gd name="T2" fmla="*/ 0 w 2745"/>
                    <a:gd name="T3" fmla="*/ 0 h 1950"/>
                    <a:gd name="T4" fmla="*/ 0 w 2745"/>
                    <a:gd name="T5" fmla="*/ 0 h 1950"/>
                    <a:gd name="T6" fmla="*/ 0 w 2745"/>
                    <a:gd name="T7" fmla="*/ 0 h 1950"/>
                    <a:gd name="T8" fmla="*/ 0 w 2745"/>
                    <a:gd name="T9" fmla="*/ 0 h 1950"/>
                    <a:gd name="T10" fmla="*/ 0 60000 65536"/>
                    <a:gd name="T11" fmla="*/ 0 60000 65536"/>
                    <a:gd name="T12" fmla="*/ 0 60000 65536"/>
                    <a:gd name="T13" fmla="*/ 0 60000 65536"/>
                    <a:gd name="T14" fmla="*/ 0 60000 65536"/>
                    <a:gd name="T15" fmla="*/ 0 w 2745"/>
                    <a:gd name="T16" fmla="*/ 0 h 1950"/>
                    <a:gd name="T17" fmla="*/ 2745 w 2745"/>
                    <a:gd name="T18" fmla="*/ 1950 h 1950"/>
                  </a:gdLst>
                  <a:ahLst/>
                  <a:cxnLst>
                    <a:cxn ang="T10">
                      <a:pos x="T0" y="T1"/>
                    </a:cxn>
                    <a:cxn ang="T11">
                      <a:pos x="T2" y="T3"/>
                    </a:cxn>
                    <a:cxn ang="T12">
                      <a:pos x="T4" y="T5"/>
                    </a:cxn>
                    <a:cxn ang="T13">
                      <a:pos x="T6" y="T7"/>
                    </a:cxn>
                    <a:cxn ang="T14">
                      <a:pos x="T8" y="T9"/>
                    </a:cxn>
                  </a:cxnLst>
                  <a:rect l="T15" t="T16" r="T17" b="T18"/>
                  <a:pathLst>
                    <a:path w="2745" h="1950">
                      <a:moveTo>
                        <a:pt x="2081" y="1950"/>
                      </a:moveTo>
                      <a:lnTo>
                        <a:pt x="0" y="1922"/>
                      </a:lnTo>
                      <a:lnTo>
                        <a:pt x="596" y="0"/>
                      </a:lnTo>
                      <a:lnTo>
                        <a:pt x="2745" y="112"/>
                      </a:lnTo>
                      <a:lnTo>
                        <a:pt x="2081" y="195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01" name="Line 607"/>
                <p:cNvSpPr>
                  <a:spLocks noChangeShapeType="1"/>
                </p:cNvSpPr>
                <p:nvPr/>
              </p:nvSpPr>
              <p:spPr bwMode="auto">
                <a:xfrm flipV="1">
                  <a:off x="3788" y="1159"/>
                  <a:ext cx="4" cy="24"/>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2" name="Line 608"/>
                <p:cNvSpPr>
                  <a:spLocks noChangeShapeType="1"/>
                </p:cNvSpPr>
                <p:nvPr/>
              </p:nvSpPr>
              <p:spPr bwMode="auto">
                <a:xfrm flipV="1">
                  <a:off x="3578" y="1159"/>
                  <a:ext cx="214" cy="2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3" name="Line 609"/>
                <p:cNvSpPr>
                  <a:spLocks noChangeShapeType="1"/>
                </p:cNvSpPr>
                <p:nvPr/>
              </p:nvSpPr>
              <p:spPr bwMode="auto">
                <a:xfrm flipV="1">
                  <a:off x="3792" y="982"/>
                  <a:ext cx="62" cy="17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4" name="Line 610"/>
                <p:cNvSpPr>
                  <a:spLocks noChangeShapeType="1"/>
                </p:cNvSpPr>
                <p:nvPr/>
              </p:nvSpPr>
              <p:spPr bwMode="auto">
                <a:xfrm flipH="1" flipV="1">
                  <a:off x="3638" y="970"/>
                  <a:ext cx="154" cy="18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05" name="Oval 611"/>
                <p:cNvSpPr>
                  <a:spLocks noChangeArrowheads="1"/>
                </p:cNvSpPr>
                <p:nvPr/>
              </p:nvSpPr>
              <p:spPr bwMode="auto">
                <a:xfrm>
                  <a:off x="3712" y="1764"/>
                  <a:ext cx="54"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06" name="Oval 612"/>
                <p:cNvSpPr>
                  <a:spLocks noChangeArrowheads="1"/>
                </p:cNvSpPr>
                <p:nvPr/>
              </p:nvSpPr>
              <p:spPr bwMode="auto">
                <a:xfrm>
                  <a:off x="3415" y="1301"/>
                  <a:ext cx="54"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07" name="Freeform 613"/>
                <p:cNvSpPr>
                  <a:spLocks/>
                </p:cNvSpPr>
                <p:nvPr/>
              </p:nvSpPr>
              <p:spPr bwMode="auto">
                <a:xfrm>
                  <a:off x="3458" y="1177"/>
                  <a:ext cx="123" cy="135"/>
                </a:xfrm>
                <a:custGeom>
                  <a:avLst/>
                  <a:gdLst>
                    <a:gd name="T0" fmla="*/ 0 w 1218"/>
                    <a:gd name="T1" fmla="*/ 0 h 1244"/>
                    <a:gd name="T2" fmla="*/ 0 w 1218"/>
                    <a:gd name="T3" fmla="*/ 0 h 1244"/>
                    <a:gd name="T4" fmla="*/ 0 w 1218"/>
                    <a:gd name="T5" fmla="*/ 0 h 1244"/>
                    <a:gd name="T6" fmla="*/ 0 w 1218"/>
                    <a:gd name="T7" fmla="*/ 0 h 1244"/>
                    <a:gd name="T8" fmla="*/ 0 w 1218"/>
                    <a:gd name="T9" fmla="*/ 0 h 1244"/>
                    <a:gd name="T10" fmla="*/ 0 w 1218"/>
                    <a:gd name="T11" fmla="*/ 0 h 1244"/>
                    <a:gd name="T12" fmla="*/ 0 w 1218"/>
                    <a:gd name="T13" fmla="*/ 0 h 1244"/>
                    <a:gd name="T14" fmla="*/ 0 w 1218"/>
                    <a:gd name="T15" fmla="*/ 0 h 1244"/>
                    <a:gd name="T16" fmla="*/ 0 w 1218"/>
                    <a:gd name="T17" fmla="*/ 0 h 1244"/>
                    <a:gd name="T18" fmla="*/ 0 w 1218"/>
                    <a:gd name="T19" fmla="*/ 0 h 1244"/>
                    <a:gd name="T20" fmla="*/ 0 w 1218"/>
                    <a:gd name="T21" fmla="*/ 0 h 1244"/>
                    <a:gd name="T22" fmla="*/ 0 w 1218"/>
                    <a:gd name="T23" fmla="*/ 0 h 1244"/>
                    <a:gd name="T24" fmla="*/ 0 w 1218"/>
                    <a:gd name="T25" fmla="*/ 0 h 1244"/>
                    <a:gd name="T26" fmla="*/ 0 w 1218"/>
                    <a:gd name="T27" fmla="*/ 0 h 1244"/>
                    <a:gd name="T28" fmla="*/ 0 w 1218"/>
                    <a:gd name="T29" fmla="*/ 0 h 1244"/>
                    <a:gd name="T30" fmla="*/ 0 w 1218"/>
                    <a:gd name="T31" fmla="*/ 0 h 1244"/>
                    <a:gd name="T32" fmla="*/ 0 w 1218"/>
                    <a:gd name="T33" fmla="*/ 0 h 1244"/>
                    <a:gd name="T34" fmla="*/ 0 w 1218"/>
                    <a:gd name="T35" fmla="*/ 0 h 1244"/>
                    <a:gd name="T36" fmla="*/ 0 w 1218"/>
                    <a:gd name="T37" fmla="*/ 0 h 1244"/>
                    <a:gd name="T38" fmla="*/ 0 w 1218"/>
                    <a:gd name="T39" fmla="*/ 0 h 1244"/>
                    <a:gd name="T40" fmla="*/ 0 w 1218"/>
                    <a:gd name="T41" fmla="*/ 0 h 1244"/>
                    <a:gd name="T42" fmla="*/ 0 w 1218"/>
                    <a:gd name="T43" fmla="*/ 0 h 1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44"/>
                    <a:gd name="T68" fmla="*/ 1218 w 1218"/>
                    <a:gd name="T69" fmla="*/ 1244 h 12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44">
                      <a:moveTo>
                        <a:pt x="0" y="1190"/>
                      </a:moveTo>
                      <a:lnTo>
                        <a:pt x="1163" y="0"/>
                      </a:lnTo>
                      <a:lnTo>
                        <a:pt x="1218" y="54"/>
                      </a:lnTo>
                      <a:lnTo>
                        <a:pt x="54" y="1244"/>
                      </a:lnTo>
                      <a:lnTo>
                        <a:pt x="52" y="1243"/>
                      </a:lnTo>
                      <a:lnTo>
                        <a:pt x="50" y="1240"/>
                      </a:lnTo>
                      <a:lnTo>
                        <a:pt x="46" y="1237"/>
                      </a:lnTo>
                      <a:lnTo>
                        <a:pt x="42" y="1233"/>
                      </a:lnTo>
                      <a:lnTo>
                        <a:pt x="37" y="1228"/>
                      </a:lnTo>
                      <a:lnTo>
                        <a:pt x="32" y="1223"/>
                      </a:lnTo>
                      <a:lnTo>
                        <a:pt x="26" y="1218"/>
                      </a:lnTo>
                      <a:lnTo>
                        <a:pt x="20" y="1213"/>
                      </a:lnTo>
                      <a:lnTo>
                        <a:pt x="16" y="1207"/>
                      </a:lnTo>
                      <a:lnTo>
                        <a:pt x="11" y="1203"/>
                      </a:lnTo>
                      <a:lnTo>
                        <a:pt x="7" y="1198"/>
                      </a:lnTo>
                      <a:lnTo>
                        <a:pt x="3" y="1195"/>
                      </a:lnTo>
                      <a:lnTo>
                        <a:pt x="1" y="1193"/>
                      </a:lnTo>
                      <a:lnTo>
                        <a:pt x="0" y="1190"/>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08" name="Freeform 614"/>
                <p:cNvSpPr>
                  <a:spLocks/>
                </p:cNvSpPr>
                <p:nvPr/>
              </p:nvSpPr>
              <p:spPr bwMode="auto">
                <a:xfrm>
                  <a:off x="3458" y="1177"/>
                  <a:ext cx="123" cy="135"/>
                </a:xfrm>
                <a:custGeom>
                  <a:avLst/>
                  <a:gdLst>
                    <a:gd name="T0" fmla="*/ 0 w 1218"/>
                    <a:gd name="T1" fmla="*/ 0 h 1244"/>
                    <a:gd name="T2" fmla="*/ 0 w 1218"/>
                    <a:gd name="T3" fmla="*/ 0 h 1244"/>
                    <a:gd name="T4" fmla="*/ 0 w 1218"/>
                    <a:gd name="T5" fmla="*/ 0 h 1244"/>
                    <a:gd name="T6" fmla="*/ 0 w 1218"/>
                    <a:gd name="T7" fmla="*/ 0 h 1244"/>
                    <a:gd name="T8" fmla="*/ 0 w 1218"/>
                    <a:gd name="T9" fmla="*/ 0 h 1244"/>
                    <a:gd name="T10" fmla="*/ 0 w 1218"/>
                    <a:gd name="T11" fmla="*/ 0 h 1244"/>
                    <a:gd name="T12" fmla="*/ 0 w 1218"/>
                    <a:gd name="T13" fmla="*/ 0 h 1244"/>
                    <a:gd name="T14" fmla="*/ 0 w 1218"/>
                    <a:gd name="T15" fmla="*/ 0 h 1244"/>
                    <a:gd name="T16" fmla="*/ 0 w 1218"/>
                    <a:gd name="T17" fmla="*/ 0 h 1244"/>
                    <a:gd name="T18" fmla="*/ 0 w 1218"/>
                    <a:gd name="T19" fmla="*/ 0 h 1244"/>
                    <a:gd name="T20" fmla="*/ 0 w 1218"/>
                    <a:gd name="T21" fmla="*/ 0 h 1244"/>
                    <a:gd name="T22" fmla="*/ 0 w 1218"/>
                    <a:gd name="T23" fmla="*/ 0 h 1244"/>
                    <a:gd name="T24" fmla="*/ 0 w 1218"/>
                    <a:gd name="T25" fmla="*/ 0 h 1244"/>
                    <a:gd name="T26" fmla="*/ 0 w 1218"/>
                    <a:gd name="T27" fmla="*/ 0 h 1244"/>
                    <a:gd name="T28" fmla="*/ 0 w 1218"/>
                    <a:gd name="T29" fmla="*/ 0 h 1244"/>
                    <a:gd name="T30" fmla="*/ 0 w 1218"/>
                    <a:gd name="T31" fmla="*/ 0 h 1244"/>
                    <a:gd name="T32" fmla="*/ 0 w 1218"/>
                    <a:gd name="T33" fmla="*/ 0 h 1244"/>
                    <a:gd name="T34" fmla="*/ 0 w 1218"/>
                    <a:gd name="T35" fmla="*/ 0 h 1244"/>
                    <a:gd name="T36" fmla="*/ 0 w 1218"/>
                    <a:gd name="T37" fmla="*/ 0 h 1244"/>
                    <a:gd name="T38" fmla="*/ 0 w 1218"/>
                    <a:gd name="T39" fmla="*/ 0 h 1244"/>
                    <a:gd name="T40" fmla="*/ 0 w 1218"/>
                    <a:gd name="T41" fmla="*/ 0 h 1244"/>
                    <a:gd name="T42" fmla="*/ 0 w 1218"/>
                    <a:gd name="T43" fmla="*/ 0 h 12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18"/>
                    <a:gd name="T67" fmla="*/ 0 h 1244"/>
                    <a:gd name="T68" fmla="*/ 1218 w 1218"/>
                    <a:gd name="T69" fmla="*/ 1244 h 12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18" h="1244">
                      <a:moveTo>
                        <a:pt x="0" y="1190"/>
                      </a:moveTo>
                      <a:lnTo>
                        <a:pt x="1163" y="0"/>
                      </a:lnTo>
                      <a:lnTo>
                        <a:pt x="1218" y="54"/>
                      </a:lnTo>
                      <a:lnTo>
                        <a:pt x="54" y="1244"/>
                      </a:lnTo>
                      <a:lnTo>
                        <a:pt x="52" y="1243"/>
                      </a:lnTo>
                      <a:lnTo>
                        <a:pt x="50" y="1240"/>
                      </a:lnTo>
                      <a:lnTo>
                        <a:pt x="46" y="1237"/>
                      </a:lnTo>
                      <a:lnTo>
                        <a:pt x="42" y="1233"/>
                      </a:lnTo>
                      <a:lnTo>
                        <a:pt x="37" y="1228"/>
                      </a:lnTo>
                      <a:lnTo>
                        <a:pt x="32" y="1223"/>
                      </a:lnTo>
                      <a:lnTo>
                        <a:pt x="26" y="1218"/>
                      </a:lnTo>
                      <a:lnTo>
                        <a:pt x="20" y="1213"/>
                      </a:lnTo>
                      <a:lnTo>
                        <a:pt x="16" y="1207"/>
                      </a:lnTo>
                      <a:lnTo>
                        <a:pt x="11" y="1203"/>
                      </a:lnTo>
                      <a:lnTo>
                        <a:pt x="7" y="1198"/>
                      </a:lnTo>
                      <a:lnTo>
                        <a:pt x="3" y="1195"/>
                      </a:lnTo>
                      <a:lnTo>
                        <a:pt x="1" y="1193"/>
                      </a:lnTo>
                      <a:lnTo>
                        <a:pt x="0" y="119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09" name="Freeform 615"/>
                <p:cNvSpPr>
                  <a:spLocks/>
                </p:cNvSpPr>
                <p:nvPr/>
              </p:nvSpPr>
              <p:spPr bwMode="auto">
                <a:xfrm>
                  <a:off x="3875" y="1449"/>
                  <a:ext cx="276" cy="196"/>
                </a:xfrm>
                <a:custGeom>
                  <a:avLst/>
                  <a:gdLst>
                    <a:gd name="T0" fmla="*/ 0 w 2738"/>
                    <a:gd name="T1" fmla="*/ 0 h 1798"/>
                    <a:gd name="T2" fmla="*/ 0 w 2738"/>
                    <a:gd name="T3" fmla="*/ 0 h 1798"/>
                    <a:gd name="T4" fmla="*/ 0 w 2738"/>
                    <a:gd name="T5" fmla="*/ 0 h 1798"/>
                    <a:gd name="T6" fmla="*/ 0 w 2738"/>
                    <a:gd name="T7" fmla="*/ 0 h 1798"/>
                    <a:gd name="T8" fmla="*/ 0 w 2738"/>
                    <a:gd name="T9" fmla="*/ 0 h 1798"/>
                    <a:gd name="T10" fmla="*/ 0 60000 65536"/>
                    <a:gd name="T11" fmla="*/ 0 60000 65536"/>
                    <a:gd name="T12" fmla="*/ 0 60000 65536"/>
                    <a:gd name="T13" fmla="*/ 0 60000 65536"/>
                    <a:gd name="T14" fmla="*/ 0 60000 65536"/>
                    <a:gd name="T15" fmla="*/ 0 w 2738"/>
                    <a:gd name="T16" fmla="*/ 0 h 1798"/>
                    <a:gd name="T17" fmla="*/ 2738 w 2738"/>
                    <a:gd name="T18" fmla="*/ 1798 h 1798"/>
                  </a:gdLst>
                  <a:ahLst/>
                  <a:cxnLst>
                    <a:cxn ang="T10">
                      <a:pos x="T0" y="T1"/>
                    </a:cxn>
                    <a:cxn ang="T11">
                      <a:pos x="T2" y="T3"/>
                    </a:cxn>
                    <a:cxn ang="T12">
                      <a:pos x="T4" y="T5"/>
                    </a:cxn>
                    <a:cxn ang="T13">
                      <a:pos x="T6" y="T7"/>
                    </a:cxn>
                    <a:cxn ang="T14">
                      <a:pos x="T8" y="T9"/>
                    </a:cxn>
                  </a:cxnLst>
                  <a:rect l="T15" t="T16" r="T17" b="T18"/>
                  <a:pathLst>
                    <a:path w="2738" h="1798">
                      <a:moveTo>
                        <a:pt x="0" y="1790"/>
                      </a:moveTo>
                      <a:lnTo>
                        <a:pt x="559" y="67"/>
                      </a:lnTo>
                      <a:lnTo>
                        <a:pt x="2738" y="0"/>
                      </a:lnTo>
                      <a:lnTo>
                        <a:pt x="2245" y="1798"/>
                      </a:lnTo>
                      <a:lnTo>
                        <a:pt x="0" y="1790"/>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10" name="Freeform 616"/>
                <p:cNvSpPr>
                  <a:spLocks/>
                </p:cNvSpPr>
                <p:nvPr/>
              </p:nvSpPr>
              <p:spPr bwMode="auto">
                <a:xfrm>
                  <a:off x="3875" y="1449"/>
                  <a:ext cx="276" cy="196"/>
                </a:xfrm>
                <a:custGeom>
                  <a:avLst/>
                  <a:gdLst>
                    <a:gd name="T0" fmla="*/ 0 w 2738"/>
                    <a:gd name="T1" fmla="*/ 0 h 1798"/>
                    <a:gd name="T2" fmla="*/ 0 w 2738"/>
                    <a:gd name="T3" fmla="*/ 0 h 1798"/>
                    <a:gd name="T4" fmla="*/ 0 w 2738"/>
                    <a:gd name="T5" fmla="*/ 0 h 1798"/>
                    <a:gd name="T6" fmla="*/ 0 w 2738"/>
                    <a:gd name="T7" fmla="*/ 0 h 1798"/>
                    <a:gd name="T8" fmla="*/ 0 w 2738"/>
                    <a:gd name="T9" fmla="*/ 0 h 1798"/>
                    <a:gd name="T10" fmla="*/ 0 60000 65536"/>
                    <a:gd name="T11" fmla="*/ 0 60000 65536"/>
                    <a:gd name="T12" fmla="*/ 0 60000 65536"/>
                    <a:gd name="T13" fmla="*/ 0 60000 65536"/>
                    <a:gd name="T14" fmla="*/ 0 60000 65536"/>
                    <a:gd name="T15" fmla="*/ 0 w 2738"/>
                    <a:gd name="T16" fmla="*/ 0 h 1798"/>
                    <a:gd name="T17" fmla="*/ 2738 w 2738"/>
                    <a:gd name="T18" fmla="*/ 1798 h 1798"/>
                  </a:gdLst>
                  <a:ahLst/>
                  <a:cxnLst>
                    <a:cxn ang="T10">
                      <a:pos x="T0" y="T1"/>
                    </a:cxn>
                    <a:cxn ang="T11">
                      <a:pos x="T2" y="T3"/>
                    </a:cxn>
                    <a:cxn ang="T12">
                      <a:pos x="T4" y="T5"/>
                    </a:cxn>
                    <a:cxn ang="T13">
                      <a:pos x="T6" y="T7"/>
                    </a:cxn>
                    <a:cxn ang="T14">
                      <a:pos x="T8" y="T9"/>
                    </a:cxn>
                  </a:cxnLst>
                  <a:rect l="T15" t="T16" r="T17" b="T18"/>
                  <a:pathLst>
                    <a:path w="2738" h="1798">
                      <a:moveTo>
                        <a:pt x="0" y="1790"/>
                      </a:moveTo>
                      <a:lnTo>
                        <a:pt x="559" y="67"/>
                      </a:lnTo>
                      <a:lnTo>
                        <a:pt x="2738" y="0"/>
                      </a:lnTo>
                      <a:lnTo>
                        <a:pt x="2245" y="1798"/>
                      </a:lnTo>
                      <a:lnTo>
                        <a:pt x="0" y="1790"/>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11" name="Line 617"/>
                <p:cNvSpPr>
                  <a:spLocks noChangeShapeType="1"/>
                </p:cNvSpPr>
                <p:nvPr/>
              </p:nvSpPr>
              <p:spPr bwMode="auto">
                <a:xfrm flipV="1">
                  <a:off x="3875" y="1457"/>
                  <a:ext cx="73" cy="18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2" name="Line 618"/>
                <p:cNvSpPr>
                  <a:spLocks noChangeShapeType="1"/>
                </p:cNvSpPr>
                <p:nvPr/>
              </p:nvSpPr>
              <p:spPr bwMode="auto">
                <a:xfrm>
                  <a:off x="3931" y="1456"/>
                  <a:ext cx="17" cy="1"/>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3" name="Line 619"/>
                <p:cNvSpPr>
                  <a:spLocks noChangeShapeType="1"/>
                </p:cNvSpPr>
                <p:nvPr/>
              </p:nvSpPr>
              <p:spPr bwMode="auto">
                <a:xfrm flipH="1" flipV="1">
                  <a:off x="3948" y="1457"/>
                  <a:ext cx="153" cy="18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4" name="Line 620"/>
                <p:cNvSpPr>
                  <a:spLocks noChangeShapeType="1"/>
                </p:cNvSpPr>
                <p:nvPr/>
              </p:nvSpPr>
              <p:spPr bwMode="auto">
                <a:xfrm flipH="1">
                  <a:off x="3948" y="1449"/>
                  <a:ext cx="203" cy="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15" name="Freeform 621"/>
                <p:cNvSpPr>
                  <a:spLocks/>
                </p:cNvSpPr>
                <p:nvPr/>
              </p:nvSpPr>
              <p:spPr bwMode="auto">
                <a:xfrm>
                  <a:off x="3881" y="1161"/>
                  <a:ext cx="123" cy="136"/>
                </a:xfrm>
                <a:custGeom>
                  <a:avLst/>
                  <a:gdLst>
                    <a:gd name="T0" fmla="*/ 0 w 1226"/>
                    <a:gd name="T1" fmla="*/ 0 h 1247"/>
                    <a:gd name="T2" fmla="*/ 0 w 1226"/>
                    <a:gd name="T3" fmla="*/ 0 h 1247"/>
                    <a:gd name="T4" fmla="*/ 0 w 1226"/>
                    <a:gd name="T5" fmla="*/ 0 h 1247"/>
                    <a:gd name="T6" fmla="*/ 0 w 1226"/>
                    <a:gd name="T7" fmla="*/ 0 h 1247"/>
                    <a:gd name="T8" fmla="*/ 0 w 1226"/>
                    <a:gd name="T9" fmla="*/ 0 h 1247"/>
                    <a:gd name="T10" fmla="*/ 0 w 1226"/>
                    <a:gd name="T11" fmla="*/ 0 h 1247"/>
                    <a:gd name="T12" fmla="*/ 0 w 1226"/>
                    <a:gd name="T13" fmla="*/ 0 h 1247"/>
                    <a:gd name="T14" fmla="*/ 0 w 1226"/>
                    <a:gd name="T15" fmla="*/ 0 h 1247"/>
                    <a:gd name="T16" fmla="*/ 0 w 1226"/>
                    <a:gd name="T17" fmla="*/ 0 h 1247"/>
                    <a:gd name="T18" fmla="*/ 0 w 1226"/>
                    <a:gd name="T19" fmla="*/ 0 h 1247"/>
                    <a:gd name="T20" fmla="*/ 0 w 1226"/>
                    <a:gd name="T21" fmla="*/ 0 h 1247"/>
                    <a:gd name="T22" fmla="*/ 0 w 1226"/>
                    <a:gd name="T23" fmla="*/ 0 h 1247"/>
                    <a:gd name="T24" fmla="*/ 0 w 1226"/>
                    <a:gd name="T25" fmla="*/ 0 h 1247"/>
                    <a:gd name="T26" fmla="*/ 0 w 1226"/>
                    <a:gd name="T27" fmla="*/ 0 h 1247"/>
                    <a:gd name="T28" fmla="*/ 0 w 1226"/>
                    <a:gd name="T29" fmla="*/ 0 h 1247"/>
                    <a:gd name="T30" fmla="*/ 0 w 1226"/>
                    <a:gd name="T31" fmla="*/ 0 h 1247"/>
                    <a:gd name="T32" fmla="*/ 0 w 1226"/>
                    <a:gd name="T33" fmla="*/ 0 h 1247"/>
                    <a:gd name="T34" fmla="*/ 0 w 1226"/>
                    <a:gd name="T35" fmla="*/ 0 h 1247"/>
                    <a:gd name="T36" fmla="*/ 0 w 1226"/>
                    <a:gd name="T37" fmla="*/ 0 h 1247"/>
                    <a:gd name="T38" fmla="*/ 0 w 1226"/>
                    <a:gd name="T39" fmla="*/ 0 h 1247"/>
                    <a:gd name="T40" fmla="*/ 0 w 1226"/>
                    <a:gd name="T41" fmla="*/ 0 h 1247"/>
                    <a:gd name="T42" fmla="*/ 0 w 1226"/>
                    <a:gd name="T43" fmla="*/ 0 h 1247"/>
                    <a:gd name="T44" fmla="*/ 0 w 1226"/>
                    <a:gd name="T45" fmla="*/ 0 h 1247"/>
                    <a:gd name="T46" fmla="*/ 0 w 1226"/>
                    <a:gd name="T47" fmla="*/ 0 h 1247"/>
                    <a:gd name="T48" fmla="*/ 0 w 1226"/>
                    <a:gd name="T49" fmla="*/ 0 h 1247"/>
                    <a:gd name="T50" fmla="*/ 0 w 1226"/>
                    <a:gd name="T51" fmla="*/ 0 h 1247"/>
                    <a:gd name="T52" fmla="*/ 0 w 1226"/>
                    <a:gd name="T53" fmla="*/ 0 h 1247"/>
                    <a:gd name="T54" fmla="*/ 0 w 1226"/>
                    <a:gd name="T55" fmla="*/ 0 h 1247"/>
                    <a:gd name="T56" fmla="*/ 0 w 1226"/>
                    <a:gd name="T57" fmla="*/ 0 h 1247"/>
                    <a:gd name="T58" fmla="*/ 0 w 1226"/>
                    <a:gd name="T59" fmla="*/ 0 h 1247"/>
                    <a:gd name="T60" fmla="*/ 0 w 1226"/>
                    <a:gd name="T61" fmla="*/ 0 h 1247"/>
                    <a:gd name="T62" fmla="*/ 0 w 1226"/>
                    <a:gd name="T63" fmla="*/ 0 h 1247"/>
                    <a:gd name="T64" fmla="*/ 0 w 1226"/>
                    <a:gd name="T65" fmla="*/ 0 h 1247"/>
                    <a:gd name="T66" fmla="*/ 0 w 1226"/>
                    <a:gd name="T67" fmla="*/ 0 h 1247"/>
                    <a:gd name="T68" fmla="*/ 0 w 1226"/>
                    <a:gd name="T69" fmla="*/ 0 h 1247"/>
                    <a:gd name="T70" fmla="*/ 0 w 1226"/>
                    <a:gd name="T71" fmla="*/ 0 h 1247"/>
                    <a:gd name="T72" fmla="*/ 0 w 1226"/>
                    <a:gd name="T73" fmla="*/ 0 h 1247"/>
                    <a:gd name="T74" fmla="*/ 0 w 1226"/>
                    <a:gd name="T75" fmla="*/ 0 h 12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6"/>
                    <a:gd name="T115" fmla="*/ 0 h 1247"/>
                    <a:gd name="T116" fmla="*/ 1226 w 1226"/>
                    <a:gd name="T117" fmla="*/ 1247 h 12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6" h="1247">
                      <a:moveTo>
                        <a:pt x="1226" y="55"/>
                      </a:moveTo>
                      <a:lnTo>
                        <a:pt x="56" y="1247"/>
                      </a:lnTo>
                      <a:lnTo>
                        <a:pt x="55" y="1247"/>
                      </a:lnTo>
                      <a:lnTo>
                        <a:pt x="52" y="1245"/>
                      </a:lnTo>
                      <a:lnTo>
                        <a:pt x="50" y="1243"/>
                      </a:lnTo>
                      <a:lnTo>
                        <a:pt x="46" y="1240"/>
                      </a:lnTo>
                      <a:lnTo>
                        <a:pt x="41" y="1236"/>
                      </a:lnTo>
                      <a:lnTo>
                        <a:pt x="36" y="1232"/>
                      </a:lnTo>
                      <a:lnTo>
                        <a:pt x="31" y="1226"/>
                      </a:lnTo>
                      <a:lnTo>
                        <a:pt x="26" y="1222"/>
                      </a:lnTo>
                      <a:lnTo>
                        <a:pt x="21" y="1216"/>
                      </a:lnTo>
                      <a:lnTo>
                        <a:pt x="15" y="1211"/>
                      </a:lnTo>
                      <a:lnTo>
                        <a:pt x="10" y="1206"/>
                      </a:lnTo>
                      <a:lnTo>
                        <a:pt x="7" y="1201"/>
                      </a:lnTo>
                      <a:lnTo>
                        <a:pt x="4" y="1198"/>
                      </a:lnTo>
                      <a:lnTo>
                        <a:pt x="1" y="1196"/>
                      </a:lnTo>
                      <a:lnTo>
                        <a:pt x="0" y="1193"/>
                      </a:lnTo>
                      <a:lnTo>
                        <a:pt x="0" y="1192"/>
                      </a:lnTo>
                      <a:lnTo>
                        <a:pt x="1171" y="0"/>
                      </a:lnTo>
                      <a:lnTo>
                        <a:pt x="1173" y="0"/>
                      </a:lnTo>
                      <a:lnTo>
                        <a:pt x="1175" y="2"/>
                      </a:lnTo>
                      <a:lnTo>
                        <a:pt x="1178" y="3"/>
                      </a:lnTo>
                      <a:lnTo>
                        <a:pt x="1182" y="6"/>
                      </a:lnTo>
                      <a:lnTo>
                        <a:pt x="1186" y="10"/>
                      </a:lnTo>
                      <a:lnTo>
                        <a:pt x="1192" y="14"/>
                      </a:lnTo>
                      <a:lnTo>
                        <a:pt x="1196" y="19"/>
                      </a:lnTo>
                      <a:lnTo>
                        <a:pt x="1202" y="24"/>
                      </a:lnTo>
                      <a:lnTo>
                        <a:pt x="1208" y="29"/>
                      </a:lnTo>
                      <a:lnTo>
                        <a:pt x="1212" y="34"/>
                      </a:lnTo>
                      <a:lnTo>
                        <a:pt x="1217" y="40"/>
                      </a:lnTo>
                      <a:lnTo>
                        <a:pt x="1220" y="45"/>
                      </a:lnTo>
                      <a:lnTo>
                        <a:pt x="1224" y="48"/>
                      </a:lnTo>
                      <a:lnTo>
                        <a:pt x="1226" y="51"/>
                      </a:lnTo>
                      <a:lnTo>
                        <a:pt x="1226" y="54"/>
                      </a:lnTo>
                      <a:lnTo>
                        <a:pt x="1226" y="55"/>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16" name="Freeform 622"/>
                <p:cNvSpPr>
                  <a:spLocks/>
                </p:cNvSpPr>
                <p:nvPr/>
              </p:nvSpPr>
              <p:spPr bwMode="auto">
                <a:xfrm>
                  <a:off x="3881" y="1161"/>
                  <a:ext cx="123" cy="136"/>
                </a:xfrm>
                <a:custGeom>
                  <a:avLst/>
                  <a:gdLst>
                    <a:gd name="T0" fmla="*/ 0 w 1226"/>
                    <a:gd name="T1" fmla="*/ 0 h 1247"/>
                    <a:gd name="T2" fmla="*/ 0 w 1226"/>
                    <a:gd name="T3" fmla="*/ 0 h 1247"/>
                    <a:gd name="T4" fmla="*/ 0 w 1226"/>
                    <a:gd name="T5" fmla="*/ 0 h 1247"/>
                    <a:gd name="T6" fmla="*/ 0 w 1226"/>
                    <a:gd name="T7" fmla="*/ 0 h 1247"/>
                    <a:gd name="T8" fmla="*/ 0 w 1226"/>
                    <a:gd name="T9" fmla="*/ 0 h 1247"/>
                    <a:gd name="T10" fmla="*/ 0 w 1226"/>
                    <a:gd name="T11" fmla="*/ 0 h 1247"/>
                    <a:gd name="T12" fmla="*/ 0 w 1226"/>
                    <a:gd name="T13" fmla="*/ 0 h 1247"/>
                    <a:gd name="T14" fmla="*/ 0 w 1226"/>
                    <a:gd name="T15" fmla="*/ 0 h 1247"/>
                    <a:gd name="T16" fmla="*/ 0 w 1226"/>
                    <a:gd name="T17" fmla="*/ 0 h 1247"/>
                    <a:gd name="T18" fmla="*/ 0 w 1226"/>
                    <a:gd name="T19" fmla="*/ 0 h 1247"/>
                    <a:gd name="T20" fmla="*/ 0 w 1226"/>
                    <a:gd name="T21" fmla="*/ 0 h 1247"/>
                    <a:gd name="T22" fmla="*/ 0 w 1226"/>
                    <a:gd name="T23" fmla="*/ 0 h 1247"/>
                    <a:gd name="T24" fmla="*/ 0 w 1226"/>
                    <a:gd name="T25" fmla="*/ 0 h 1247"/>
                    <a:gd name="T26" fmla="*/ 0 w 1226"/>
                    <a:gd name="T27" fmla="*/ 0 h 1247"/>
                    <a:gd name="T28" fmla="*/ 0 w 1226"/>
                    <a:gd name="T29" fmla="*/ 0 h 1247"/>
                    <a:gd name="T30" fmla="*/ 0 w 1226"/>
                    <a:gd name="T31" fmla="*/ 0 h 1247"/>
                    <a:gd name="T32" fmla="*/ 0 w 1226"/>
                    <a:gd name="T33" fmla="*/ 0 h 1247"/>
                    <a:gd name="T34" fmla="*/ 0 w 1226"/>
                    <a:gd name="T35" fmla="*/ 0 h 1247"/>
                    <a:gd name="T36" fmla="*/ 0 w 1226"/>
                    <a:gd name="T37" fmla="*/ 0 h 1247"/>
                    <a:gd name="T38" fmla="*/ 0 w 1226"/>
                    <a:gd name="T39" fmla="*/ 0 h 1247"/>
                    <a:gd name="T40" fmla="*/ 0 w 1226"/>
                    <a:gd name="T41" fmla="*/ 0 h 1247"/>
                    <a:gd name="T42" fmla="*/ 0 w 1226"/>
                    <a:gd name="T43" fmla="*/ 0 h 1247"/>
                    <a:gd name="T44" fmla="*/ 0 w 1226"/>
                    <a:gd name="T45" fmla="*/ 0 h 1247"/>
                    <a:gd name="T46" fmla="*/ 0 w 1226"/>
                    <a:gd name="T47" fmla="*/ 0 h 1247"/>
                    <a:gd name="T48" fmla="*/ 0 w 1226"/>
                    <a:gd name="T49" fmla="*/ 0 h 1247"/>
                    <a:gd name="T50" fmla="*/ 0 w 1226"/>
                    <a:gd name="T51" fmla="*/ 0 h 1247"/>
                    <a:gd name="T52" fmla="*/ 0 w 1226"/>
                    <a:gd name="T53" fmla="*/ 0 h 1247"/>
                    <a:gd name="T54" fmla="*/ 0 w 1226"/>
                    <a:gd name="T55" fmla="*/ 0 h 1247"/>
                    <a:gd name="T56" fmla="*/ 0 w 1226"/>
                    <a:gd name="T57" fmla="*/ 0 h 1247"/>
                    <a:gd name="T58" fmla="*/ 0 w 1226"/>
                    <a:gd name="T59" fmla="*/ 0 h 1247"/>
                    <a:gd name="T60" fmla="*/ 0 w 1226"/>
                    <a:gd name="T61" fmla="*/ 0 h 1247"/>
                    <a:gd name="T62" fmla="*/ 0 w 1226"/>
                    <a:gd name="T63" fmla="*/ 0 h 1247"/>
                    <a:gd name="T64" fmla="*/ 0 w 1226"/>
                    <a:gd name="T65" fmla="*/ 0 h 1247"/>
                    <a:gd name="T66" fmla="*/ 0 w 1226"/>
                    <a:gd name="T67" fmla="*/ 0 h 1247"/>
                    <a:gd name="T68" fmla="*/ 0 w 1226"/>
                    <a:gd name="T69" fmla="*/ 0 h 1247"/>
                    <a:gd name="T70" fmla="*/ 0 w 1226"/>
                    <a:gd name="T71" fmla="*/ 0 h 1247"/>
                    <a:gd name="T72" fmla="*/ 0 w 1226"/>
                    <a:gd name="T73" fmla="*/ 0 h 1247"/>
                    <a:gd name="T74" fmla="*/ 0 w 1226"/>
                    <a:gd name="T75" fmla="*/ 0 h 12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6"/>
                    <a:gd name="T115" fmla="*/ 0 h 1247"/>
                    <a:gd name="T116" fmla="*/ 1226 w 1226"/>
                    <a:gd name="T117" fmla="*/ 1247 h 12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6" h="1247">
                      <a:moveTo>
                        <a:pt x="1226" y="55"/>
                      </a:moveTo>
                      <a:lnTo>
                        <a:pt x="56" y="1247"/>
                      </a:lnTo>
                      <a:lnTo>
                        <a:pt x="55" y="1247"/>
                      </a:lnTo>
                      <a:lnTo>
                        <a:pt x="52" y="1245"/>
                      </a:lnTo>
                      <a:lnTo>
                        <a:pt x="50" y="1243"/>
                      </a:lnTo>
                      <a:lnTo>
                        <a:pt x="46" y="1240"/>
                      </a:lnTo>
                      <a:lnTo>
                        <a:pt x="41" y="1236"/>
                      </a:lnTo>
                      <a:lnTo>
                        <a:pt x="36" y="1232"/>
                      </a:lnTo>
                      <a:lnTo>
                        <a:pt x="31" y="1226"/>
                      </a:lnTo>
                      <a:lnTo>
                        <a:pt x="26" y="1222"/>
                      </a:lnTo>
                      <a:lnTo>
                        <a:pt x="21" y="1216"/>
                      </a:lnTo>
                      <a:lnTo>
                        <a:pt x="15" y="1211"/>
                      </a:lnTo>
                      <a:lnTo>
                        <a:pt x="10" y="1206"/>
                      </a:lnTo>
                      <a:lnTo>
                        <a:pt x="7" y="1201"/>
                      </a:lnTo>
                      <a:lnTo>
                        <a:pt x="4" y="1198"/>
                      </a:lnTo>
                      <a:lnTo>
                        <a:pt x="1" y="1196"/>
                      </a:lnTo>
                      <a:lnTo>
                        <a:pt x="0" y="1193"/>
                      </a:lnTo>
                      <a:lnTo>
                        <a:pt x="0" y="1192"/>
                      </a:lnTo>
                      <a:lnTo>
                        <a:pt x="1171" y="0"/>
                      </a:lnTo>
                      <a:lnTo>
                        <a:pt x="1173" y="0"/>
                      </a:lnTo>
                      <a:lnTo>
                        <a:pt x="1175" y="2"/>
                      </a:lnTo>
                      <a:lnTo>
                        <a:pt x="1178" y="3"/>
                      </a:lnTo>
                      <a:lnTo>
                        <a:pt x="1182" y="6"/>
                      </a:lnTo>
                      <a:lnTo>
                        <a:pt x="1186" y="10"/>
                      </a:lnTo>
                      <a:lnTo>
                        <a:pt x="1192" y="14"/>
                      </a:lnTo>
                      <a:lnTo>
                        <a:pt x="1196" y="19"/>
                      </a:lnTo>
                      <a:lnTo>
                        <a:pt x="1202" y="24"/>
                      </a:lnTo>
                      <a:lnTo>
                        <a:pt x="1208" y="29"/>
                      </a:lnTo>
                      <a:lnTo>
                        <a:pt x="1212" y="34"/>
                      </a:lnTo>
                      <a:lnTo>
                        <a:pt x="1217" y="40"/>
                      </a:lnTo>
                      <a:lnTo>
                        <a:pt x="1220" y="45"/>
                      </a:lnTo>
                      <a:lnTo>
                        <a:pt x="1224" y="48"/>
                      </a:lnTo>
                      <a:lnTo>
                        <a:pt x="1226" y="51"/>
                      </a:lnTo>
                      <a:lnTo>
                        <a:pt x="1226" y="54"/>
                      </a:lnTo>
                      <a:lnTo>
                        <a:pt x="1226" y="5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17" name="Freeform 623"/>
                <p:cNvSpPr>
                  <a:spLocks/>
                </p:cNvSpPr>
                <p:nvPr/>
              </p:nvSpPr>
              <p:spPr bwMode="auto">
                <a:xfrm>
                  <a:off x="3755" y="1641"/>
                  <a:ext cx="123" cy="134"/>
                </a:xfrm>
                <a:custGeom>
                  <a:avLst/>
                  <a:gdLst>
                    <a:gd name="T0" fmla="*/ 0 w 1217"/>
                    <a:gd name="T1" fmla="*/ 0 h 1230"/>
                    <a:gd name="T2" fmla="*/ 0 w 1217"/>
                    <a:gd name="T3" fmla="*/ 0 h 1230"/>
                    <a:gd name="T4" fmla="*/ 0 w 1217"/>
                    <a:gd name="T5" fmla="*/ 0 h 1230"/>
                    <a:gd name="T6" fmla="*/ 0 w 1217"/>
                    <a:gd name="T7" fmla="*/ 0 h 1230"/>
                    <a:gd name="T8" fmla="*/ 0 w 1217"/>
                    <a:gd name="T9" fmla="*/ 0 h 1230"/>
                    <a:gd name="T10" fmla="*/ 0 w 1217"/>
                    <a:gd name="T11" fmla="*/ 0 h 1230"/>
                    <a:gd name="T12" fmla="*/ 0 w 1217"/>
                    <a:gd name="T13" fmla="*/ 0 h 1230"/>
                    <a:gd name="T14" fmla="*/ 0 w 1217"/>
                    <a:gd name="T15" fmla="*/ 0 h 1230"/>
                    <a:gd name="T16" fmla="*/ 0 w 1217"/>
                    <a:gd name="T17" fmla="*/ 0 h 1230"/>
                    <a:gd name="T18" fmla="*/ 0 w 1217"/>
                    <a:gd name="T19" fmla="*/ 0 h 1230"/>
                    <a:gd name="T20" fmla="*/ 0 w 1217"/>
                    <a:gd name="T21" fmla="*/ 0 h 1230"/>
                    <a:gd name="T22" fmla="*/ 0 w 1217"/>
                    <a:gd name="T23" fmla="*/ 0 h 1230"/>
                    <a:gd name="T24" fmla="*/ 0 w 1217"/>
                    <a:gd name="T25" fmla="*/ 0 h 1230"/>
                    <a:gd name="T26" fmla="*/ 0 w 1217"/>
                    <a:gd name="T27" fmla="*/ 0 h 1230"/>
                    <a:gd name="T28" fmla="*/ 0 w 1217"/>
                    <a:gd name="T29" fmla="*/ 0 h 1230"/>
                    <a:gd name="T30" fmla="*/ 0 w 1217"/>
                    <a:gd name="T31" fmla="*/ 0 h 1230"/>
                    <a:gd name="T32" fmla="*/ 0 w 1217"/>
                    <a:gd name="T33" fmla="*/ 0 h 1230"/>
                    <a:gd name="T34" fmla="*/ 0 w 1217"/>
                    <a:gd name="T35" fmla="*/ 0 h 1230"/>
                    <a:gd name="T36" fmla="*/ 0 w 1217"/>
                    <a:gd name="T37" fmla="*/ 0 h 1230"/>
                    <a:gd name="T38" fmla="*/ 0 w 1217"/>
                    <a:gd name="T39" fmla="*/ 0 h 1230"/>
                    <a:gd name="T40" fmla="*/ 0 w 1217"/>
                    <a:gd name="T41" fmla="*/ 0 h 1230"/>
                    <a:gd name="T42" fmla="*/ 0 w 1217"/>
                    <a:gd name="T43" fmla="*/ 0 h 1230"/>
                    <a:gd name="T44" fmla="*/ 0 w 1217"/>
                    <a:gd name="T45" fmla="*/ 0 h 1230"/>
                    <a:gd name="T46" fmla="*/ 0 w 1217"/>
                    <a:gd name="T47" fmla="*/ 0 h 1230"/>
                    <a:gd name="T48" fmla="*/ 0 w 1217"/>
                    <a:gd name="T49" fmla="*/ 0 h 1230"/>
                    <a:gd name="T50" fmla="*/ 0 w 1217"/>
                    <a:gd name="T51" fmla="*/ 0 h 1230"/>
                    <a:gd name="T52" fmla="*/ 0 w 1217"/>
                    <a:gd name="T53" fmla="*/ 0 h 1230"/>
                    <a:gd name="T54" fmla="*/ 0 w 1217"/>
                    <a:gd name="T55" fmla="*/ 0 h 1230"/>
                    <a:gd name="T56" fmla="*/ 0 w 1217"/>
                    <a:gd name="T57" fmla="*/ 0 h 1230"/>
                    <a:gd name="T58" fmla="*/ 0 w 1217"/>
                    <a:gd name="T59" fmla="*/ 0 h 1230"/>
                    <a:gd name="T60" fmla="*/ 0 w 1217"/>
                    <a:gd name="T61" fmla="*/ 0 h 1230"/>
                    <a:gd name="T62" fmla="*/ 0 w 1217"/>
                    <a:gd name="T63" fmla="*/ 0 h 1230"/>
                    <a:gd name="T64" fmla="*/ 0 w 1217"/>
                    <a:gd name="T65" fmla="*/ 0 h 1230"/>
                    <a:gd name="T66" fmla="*/ 0 w 1217"/>
                    <a:gd name="T67" fmla="*/ 0 h 1230"/>
                    <a:gd name="T68" fmla="*/ 0 w 1217"/>
                    <a:gd name="T69" fmla="*/ 0 h 1230"/>
                    <a:gd name="T70" fmla="*/ 0 w 1217"/>
                    <a:gd name="T71" fmla="*/ 0 h 1230"/>
                    <a:gd name="T72" fmla="*/ 0 w 1217"/>
                    <a:gd name="T73" fmla="*/ 0 h 1230"/>
                    <a:gd name="T74" fmla="*/ 0 w 1217"/>
                    <a:gd name="T75" fmla="*/ 0 h 1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7"/>
                    <a:gd name="T115" fmla="*/ 0 h 1230"/>
                    <a:gd name="T116" fmla="*/ 1217 w 1217"/>
                    <a:gd name="T117" fmla="*/ 1230 h 1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7" h="1230">
                      <a:moveTo>
                        <a:pt x="0" y="1177"/>
                      </a:moveTo>
                      <a:lnTo>
                        <a:pt x="1161" y="0"/>
                      </a:lnTo>
                      <a:lnTo>
                        <a:pt x="1162" y="0"/>
                      </a:lnTo>
                      <a:lnTo>
                        <a:pt x="1163" y="1"/>
                      </a:lnTo>
                      <a:lnTo>
                        <a:pt x="1167" y="4"/>
                      </a:lnTo>
                      <a:lnTo>
                        <a:pt x="1170" y="7"/>
                      </a:lnTo>
                      <a:lnTo>
                        <a:pt x="1174" y="12"/>
                      </a:lnTo>
                      <a:lnTo>
                        <a:pt x="1179" y="16"/>
                      </a:lnTo>
                      <a:lnTo>
                        <a:pt x="1184" y="21"/>
                      </a:lnTo>
                      <a:lnTo>
                        <a:pt x="1189" y="26"/>
                      </a:lnTo>
                      <a:lnTo>
                        <a:pt x="1195" y="32"/>
                      </a:lnTo>
                      <a:lnTo>
                        <a:pt x="1200" y="37"/>
                      </a:lnTo>
                      <a:lnTo>
                        <a:pt x="1204" y="41"/>
                      </a:lnTo>
                      <a:lnTo>
                        <a:pt x="1209" y="46"/>
                      </a:lnTo>
                      <a:lnTo>
                        <a:pt x="1212" y="49"/>
                      </a:lnTo>
                      <a:lnTo>
                        <a:pt x="1214" y="51"/>
                      </a:lnTo>
                      <a:lnTo>
                        <a:pt x="1215" y="54"/>
                      </a:lnTo>
                      <a:lnTo>
                        <a:pt x="1217" y="54"/>
                      </a:lnTo>
                      <a:lnTo>
                        <a:pt x="54" y="1230"/>
                      </a:lnTo>
                      <a:lnTo>
                        <a:pt x="52" y="1229"/>
                      </a:lnTo>
                      <a:lnTo>
                        <a:pt x="49" y="1227"/>
                      </a:lnTo>
                      <a:lnTo>
                        <a:pt x="45" y="1225"/>
                      </a:lnTo>
                      <a:lnTo>
                        <a:pt x="41" y="1220"/>
                      </a:lnTo>
                      <a:lnTo>
                        <a:pt x="36" y="1216"/>
                      </a:lnTo>
                      <a:lnTo>
                        <a:pt x="31" y="1211"/>
                      </a:lnTo>
                      <a:lnTo>
                        <a:pt x="26" y="1207"/>
                      </a:lnTo>
                      <a:lnTo>
                        <a:pt x="20" y="1201"/>
                      </a:lnTo>
                      <a:lnTo>
                        <a:pt x="15" y="1195"/>
                      </a:lnTo>
                      <a:lnTo>
                        <a:pt x="10" y="1191"/>
                      </a:lnTo>
                      <a:lnTo>
                        <a:pt x="7" y="1186"/>
                      </a:lnTo>
                      <a:lnTo>
                        <a:pt x="3" y="1183"/>
                      </a:lnTo>
                      <a:lnTo>
                        <a:pt x="1" y="1179"/>
                      </a:lnTo>
                      <a:lnTo>
                        <a:pt x="0" y="1178"/>
                      </a:lnTo>
                      <a:lnTo>
                        <a:pt x="0" y="117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18" name="Freeform 624"/>
                <p:cNvSpPr>
                  <a:spLocks/>
                </p:cNvSpPr>
                <p:nvPr/>
              </p:nvSpPr>
              <p:spPr bwMode="auto">
                <a:xfrm>
                  <a:off x="3755" y="1641"/>
                  <a:ext cx="123" cy="134"/>
                </a:xfrm>
                <a:custGeom>
                  <a:avLst/>
                  <a:gdLst>
                    <a:gd name="T0" fmla="*/ 0 w 1217"/>
                    <a:gd name="T1" fmla="*/ 0 h 1230"/>
                    <a:gd name="T2" fmla="*/ 0 w 1217"/>
                    <a:gd name="T3" fmla="*/ 0 h 1230"/>
                    <a:gd name="T4" fmla="*/ 0 w 1217"/>
                    <a:gd name="T5" fmla="*/ 0 h 1230"/>
                    <a:gd name="T6" fmla="*/ 0 w 1217"/>
                    <a:gd name="T7" fmla="*/ 0 h 1230"/>
                    <a:gd name="T8" fmla="*/ 0 w 1217"/>
                    <a:gd name="T9" fmla="*/ 0 h 1230"/>
                    <a:gd name="T10" fmla="*/ 0 w 1217"/>
                    <a:gd name="T11" fmla="*/ 0 h 1230"/>
                    <a:gd name="T12" fmla="*/ 0 w 1217"/>
                    <a:gd name="T13" fmla="*/ 0 h 1230"/>
                    <a:gd name="T14" fmla="*/ 0 w 1217"/>
                    <a:gd name="T15" fmla="*/ 0 h 1230"/>
                    <a:gd name="T16" fmla="*/ 0 w 1217"/>
                    <a:gd name="T17" fmla="*/ 0 h 1230"/>
                    <a:gd name="T18" fmla="*/ 0 w 1217"/>
                    <a:gd name="T19" fmla="*/ 0 h 1230"/>
                    <a:gd name="T20" fmla="*/ 0 w 1217"/>
                    <a:gd name="T21" fmla="*/ 0 h 1230"/>
                    <a:gd name="T22" fmla="*/ 0 w 1217"/>
                    <a:gd name="T23" fmla="*/ 0 h 1230"/>
                    <a:gd name="T24" fmla="*/ 0 w 1217"/>
                    <a:gd name="T25" fmla="*/ 0 h 1230"/>
                    <a:gd name="T26" fmla="*/ 0 w 1217"/>
                    <a:gd name="T27" fmla="*/ 0 h 1230"/>
                    <a:gd name="T28" fmla="*/ 0 w 1217"/>
                    <a:gd name="T29" fmla="*/ 0 h 1230"/>
                    <a:gd name="T30" fmla="*/ 0 w 1217"/>
                    <a:gd name="T31" fmla="*/ 0 h 1230"/>
                    <a:gd name="T32" fmla="*/ 0 w 1217"/>
                    <a:gd name="T33" fmla="*/ 0 h 1230"/>
                    <a:gd name="T34" fmla="*/ 0 w 1217"/>
                    <a:gd name="T35" fmla="*/ 0 h 1230"/>
                    <a:gd name="T36" fmla="*/ 0 w 1217"/>
                    <a:gd name="T37" fmla="*/ 0 h 1230"/>
                    <a:gd name="T38" fmla="*/ 0 w 1217"/>
                    <a:gd name="T39" fmla="*/ 0 h 1230"/>
                    <a:gd name="T40" fmla="*/ 0 w 1217"/>
                    <a:gd name="T41" fmla="*/ 0 h 1230"/>
                    <a:gd name="T42" fmla="*/ 0 w 1217"/>
                    <a:gd name="T43" fmla="*/ 0 h 1230"/>
                    <a:gd name="T44" fmla="*/ 0 w 1217"/>
                    <a:gd name="T45" fmla="*/ 0 h 1230"/>
                    <a:gd name="T46" fmla="*/ 0 w 1217"/>
                    <a:gd name="T47" fmla="*/ 0 h 1230"/>
                    <a:gd name="T48" fmla="*/ 0 w 1217"/>
                    <a:gd name="T49" fmla="*/ 0 h 1230"/>
                    <a:gd name="T50" fmla="*/ 0 w 1217"/>
                    <a:gd name="T51" fmla="*/ 0 h 1230"/>
                    <a:gd name="T52" fmla="*/ 0 w 1217"/>
                    <a:gd name="T53" fmla="*/ 0 h 1230"/>
                    <a:gd name="T54" fmla="*/ 0 w 1217"/>
                    <a:gd name="T55" fmla="*/ 0 h 1230"/>
                    <a:gd name="T56" fmla="*/ 0 w 1217"/>
                    <a:gd name="T57" fmla="*/ 0 h 1230"/>
                    <a:gd name="T58" fmla="*/ 0 w 1217"/>
                    <a:gd name="T59" fmla="*/ 0 h 1230"/>
                    <a:gd name="T60" fmla="*/ 0 w 1217"/>
                    <a:gd name="T61" fmla="*/ 0 h 1230"/>
                    <a:gd name="T62" fmla="*/ 0 w 1217"/>
                    <a:gd name="T63" fmla="*/ 0 h 1230"/>
                    <a:gd name="T64" fmla="*/ 0 w 1217"/>
                    <a:gd name="T65" fmla="*/ 0 h 1230"/>
                    <a:gd name="T66" fmla="*/ 0 w 1217"/>
                    <a:gd name="T67" fmla="*/ 0 h 1230"/>
                    <a:gd name="T68" fmla="*/ 0 w 1217"/>
                    <a:gd name="T69" fmla="*/ 0 h 1230"/>
                    <a:gd name="T70" fmla="*/ 0 w 1217"/>
                    <a:gd name="T71" fmla="*/ 0 h 1230"/>
                    <a:gd name="T72" fmla="*/ 0 w 1217"/>
                    <a:gd name="T73" fmla="*/ 0 h 1230"/>
                    <a:gd name="T74" fmla="*/ 0 w 1217"/>
                    <a:gd name="T75" fmla="*/ 0 h 12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7"/>
                    <a:gd name="T115" fmla="*/ 0 h 1230"/>
                    <a:gd name="T116" fmla="*/ 1217 w 1217"/>
                    <a:gd name="T117" fmla="*/ 1230 h 12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7" h="1230">
                      <a:moveTo>
                        <a:pt x="0" y="1177"/>
                      </a:moveTo>
                      <a:lnTo>
                        <a:pt x="1161" y="0"/>
                      </a:lnTo>
                      <a:lnTo>
                        <a:pt x="1162" y="0"/>
                      </a:lnTo>
                      <a:lnTo>
                        <a:pt x="1163" y="1"/>
                      </a:lnTo>
                      <a:lnTo>
                        <a:pt x="1167" y="4"/>
                      </a:lnTo>
                      <a:lnTo>
                        <a:pt x="1170" y="7"/>
                      </a:lnTo>
                      <a:lnTo>
                        <a:pt x="1174" y="12"/>
                      </a:lnTo>
                      <a:lnTo>
                        <a:pt x="1179" y="16"/>
                      </a:lnTo>
                      <a:lnTo>
                        <a:pt x="1184" y="21"/>
                      </a:lnTo>
                      <a:lnTo>
                        <a:pt x="1189" y="26"/>
                      </a:lnTo>
                      <a:lnTo>
                        <a:pt x="1195" y="32"/>
                      </a:lnTo>
                      <a:lnTo>
                        <a:pt x="1200" y="37"/>
                      </a:lnTo>
                      <a:lnTo>
                        <a:pt x="1204" y="41"/>
                      </a:lnTo>
                      <a:lnTo>
                        <a:pt x="1209" y="46"/>
                      </a:lnTo>
                      <a:lnTo>
                        <a:pt x="1212" y="49"/>
                      </a:lnTo>
                      <a:lnTo>
                        <a:pt x="1214" y="51"/>
                      </a:lnTo>
                      <a:lnTo>
                        <a:pt x="1215" y="54"/>
                      </a:lnTo>
                      <a:lnTo>
                        <a:pt x="1217" y="54"/>
                      </a:lnTo>
                      <a:lnTo>
                        <a:pt x="54" y="1230"/>
                      </a:lnTo>
                      <a:lnTo>
                        <a:pt x="52" y="1229"/>
                      </a:lnTo>
                      <a:lnTo>
                        <a:pt x="49" y="1227"/>
                      </a:lnTo>
                      <a:lnTo>
                        <a:pt x="45" y="1225"/>
                      </a:lnTo>
                      <a:lnTo>
                        <a:pt x="41" y="1220"/>
                      </a:lnTo>
                      <a:lnTo>
                        <a:pt x="36" y="1216"/>
                      </a:lnTo>
                      <a:lnTo>
                        <a:pt x="31" y="1211"/>
                      </a:lnTo>
                      <a:lnTo>
                        <a:pt x="26" y="1207"/>
                      </a:lnTo>
                      <a:lnTo>
                        <a:pt x="20" y="1201"/>
                      </a:lnTo>
                      <a:lnTo>
                        <a:pt x="15" y="1195"/>
                      </a:lnTo>
                      <a:lnTo>
                        <a:pt x="10" y="1191"/>
                      </a:lnTo>
                      <a:lnTo>
                        <a:pt x="7" y="1186"/>
                      </a:lnTo>
                      <a:lnTo>
                        <a:pt x="3" y="1183"/>
                      </a:lnTo>
                      <a:lnTo>
                        <a:pt x="1" y="1179"/>
                      </a:lnTo>
                      <a:lnTo>
                        <a:pt x="0" y="1178"/>
                      </a:lnTo>
                      <a:lnTo>
                        <a:pt x="0" y="117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19" name="Freeform 625"/>
                <p:cNvSpPr>
                  <a:spLocks/>
                </p:cNvSpPr>
                <p:nvPr/>
              </p:nvSpPr>
              <p:spPr bwMode="auto">
                <a:xfrm>
                  <a:off x="3872" y="1641"/>
                  <a:ext cx="6" cy="6"/>
                </a:xfrm>
                <a:custGeom>
                  <a:avLst/>
                  <a:gdLst>
                    <a:gd name="T0" fmla="*/ 0 w 56"/>
                    <a:gd name="T1" fmla="*/ 0 h 54"/>
                    <a:gd name="T2" fmla="*/ 0 w 56"/>
                    <a:gd name="T3" fmla="*/ 0 h 54"/>
                    <a:gd name="T4" fmla="*/ 0 w 56"/>
                    <a:gd name="T5" fmla="*/ 0 h 54"/>
                    <a:gd name="T6" fmla="*/ 0 w 56"/>
                    <a:gd name="T7" fmla="*/ 0 h 54"/>
                    <a:gd name="T8" fmla="*/ 0 w 56"/>
                    <a:gd name="T9" fmla="*/ 0 h 54"/>
                    <a:gd name="T10" fmla="*/ 0 w 56"/>
                    <a:gd name="T11" fmla="*/ 0 h 54"/>
                    <a:gd name="T12" fmla="*/ 0 w 56"/>
                    <a:gd name="T13" fmla="*/ 0 h 54"/>
                    <a:gd name="T14" fmla="*/ 0 w 56"/>
                    <a:gd name="T15" fmla="*/ 0 h 54"/>
                    <a:gd name="T16" fmla="*/ 0 w 56"/>
                    <a:gd name="T17" fmla="*/ 0 h 54"/>
                    <a:gd name="T18" fmla="*/ 0 w 56"/>
                    <a:gd name="T19" fmla="*/ 0 h 54"/>
                    <a:gd name="T20" fmla="*/ 0 w 56"/>
                    <a:gd name="T21" fmla="*/ 0 h 54"/>
                    <a:gd name="T22" fmla="*/ 0 w 56"/>
                    <a:gd name="T23" fmla="*/ 0 h 54"/>
                    <a:gd name="T24" fmla="*/ 0 w 56"/>
                    <a:gd name="T25" fmla="*/ 0 h 54"/>
                    <a:gd name="T26" fmla="*/ 0 w 56"/>
                    <a:gd name="T27" fmla="*/ 0 h 54"/>
                    <a:gd name="T28" fmla="*/ 0 w 56"/>
                    <a:gd name="T29" fmla="*/ 0 h 54"/>
                    <a:gd name="T30" fmla="*/ 0 w 56"/>
                    <a:gd name="T31" fmla="*/ 0 h 54"/>
                    <a:gd name="T32" fmla="*/ 0 w 56"/>
                    <a:gd name="T33" fmla="*/ 0 h 54"/>
                    <a:gd name="T34" fmla="*/ 0 w 56"/>
                    <a:gd name="T35" fmla="*/ 0 h 54"/>
                    <a:gd name="T36" fmla="*/ 0 w 56"/>
                    <a:gd name="T37" fmla="*/ 0 h 54"/>
                    <a:gd name="T38" fmla="*/ 0 w 56"/>
                    <a:gd name="T39" fmla="*/ 0 h 54"/>
                    <a:gd name="T40" fmla="*/ 0 w 56"/>
                    <a:gd name="T41" fmla="*/ 0 h 54"/>
                    <a:gd name="T42" fmla="*/ 0 w 56"/>
                    <a:gd name="T43" fmla="*/ 0 h 54"/>
                    <a:gd name="T44" fmla="*/ 0 w 56"/>
                    <a:gd name="T45" fmla="*/ 0 h 54"/>
                    <a:gd name="T46" fmla="*/ 0 w 56"/>
                    <a:gd name="T47" fmla="*/ 0 h 54"/>
                    <a:gd name="T48" fmla="*/ 0 w 56"/>
                    <a:gd name="T49" fmla="*/ 0 h 54"/>
                    <a:gd name="T50" fmla="*/ 0 w 56"/>
                    <a:gd name="T51" fmla="*/ 0 h 54"/>
                    <a:gd name="T52" fmla="*/ 0 w 56"/>
                    <a:gd name="T53" fmla="*/ 0 h 54"/>
                    <a:gd name="T54" fmla="*/ 0 w 56"/>
                    <a:gd name="T55" fmla="*/ 0 h 54"/>
                    <a:gd name="T56" fmla="*/ 0 w 56"/>
                    <a:gd name="T57" fmla="*/ 0 h 54"/>
                    <a:gd name="T58" fmla="*/ 0 w 56"/>
                    <a:gd name="T59" fmla="*/ 0 h 54"/>
                    <a:gd name="T60" fmla="*/ 0 w 56"/>
                    <a:gd name="T61" fmla="*/ 0 h 54"/>
                    <a:gd name="T62" fmla="*/ 0 w 56"/>
                    <a:gd name="T63" fmla="*/ 0 h 54"/>
                    <a:gd name="T64" fmla="*/ 0 w 5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54"/>
                    <a:gd name="T101" fmla="*/ 56 w 5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54">
                      <a:moveTo>
                        <a:pt x="27" y="27"/>
                      </a:moveTo>
                      <a:lnTo>
                        <a:pt x="23" y="22"/>
                      </a:lnTo>
                      <a:lnTo>
                        <a:pt x="17" y="17"/>
                      </a:lnTo>
                      <a:lnTo>
                        <a:pt x="13" y="12"/>
                      </a:lnTo>
                      <a:lnTo>
                        <a:pt x="8" y="8"/>
                      </a:lnTo>
                      <a:lnTo>
                        <a:pt x="5" y="5"/>
                      </a:lnTo>
                      <a:lnTo>
                        <a:pt x="2" y="2"/>
                      </a:lnTo>
                      <a:lnTo>
                        <a:pt x="1" y="0"/>
                      </a:lnTo>
                      <a:lnTo>
                        <a:pt x="0" y="0"/>
                      </a:lnTo>
                      <a:lnTo>
                        <a:pt x="1" y="0"/>
                      </a:lnTo>
                      <a:lnTo>
                        <a:pt x="2" y="1"/>
                      </a:lnTo>
                      <a:lnTo>
                        <a:pt x="6" y="4"/>
                      </a:lnTo>
                      <a:lnTo>
                        <a:pt x="9" y="7"/>
                      </a:lnTo>
                      <a:lnTo>
                        <a:pt x="13" y="12"/>
                      </a:lnTo>
                      <a:lnTo>
                        <a:pt x="18" y="16"/>
                      </a:lnTo>
                      <a:lnTo>
                        <a:pt x="23" y="21"/>
                      </a:lnTo>
                      <a:lnTo>
                        <a:pt x="28" y="26"/>
                      </a:lnTo>
                      <a:lnTo>
                        <a:pt x="34" y="32"/>
                      </a:lnTo>
                      <a:lnTo>
                        <a:pt x="39" y="37"/>
                      </a:lnTo>
                      <a:lnTo>
                        <a:pt x="43" y="41"/>
                      </a:lnTo>
                      <a:lnTo>
                        <a:pt x="48" y="46"/>
                      </a:lnTo>
                      <a:lnTo>
                        <a:pt x="51" y="49"/>
                      </a:lnTo>
                      <a:lnTo>
                        <a:pt x="53" y="51"/>
                      </a:lnTo>
                      <a:lnTo>
                        <a:pt x="54" y="54"/>
                      </a:lnTo>
                      <a:lnTo>
                        <a:pt x="56" y="54"/>
                      </a:lnTo>
                      <a:lnTo>
                        <a:pt x="54" y="54"/>
                      </a:lnTo>
                      <a:lnTo>
                        <a:pt x="53" y="51"/>
                      </a:lnTo>
                      <a:lnTo>
                        <a:pt x="50" y="49"/>
                      </a:lnTo>
                      <a:lnTo>
                        <a:pt x="47" y="46"/>
                      </a:lnTo>
                      <a:lnTo>
                        <a:pt x="43" y="42"/>
                      </a:lnTo>
                      <a:lnTo>
                        <a:pt x="39" y="38"/>
                      </a:lnTo>
                      <a:lnTo>
                        <a:pt x="33" y="32"/>
                      </a:lnTo>
                      <a:lnTo>
                        <a:pt x="27" y="2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20" name="Freeform 626"/>
                <p:cNvSpPr>
                  <a:spLocks/>
                </p:cNvSpPr>
                <p:nvPr/>
              </p:nvSpPr>
              <p:spPr bwMode="auto">
                <a:xfrm>
                  <a:off x="3872" y="1641"/>
                  <a:ext cx="6" cy="6"/>
                </a:xfrm>
                <a:custGeom>
                  <a:avLst/>
                  <a:gdLst>
                    <a:gd name="T0" fmla="*/ 0 w 56"/>
                    <a:gd name="T1" fmla="*/ 0 h 54"/>
                    <a:gd name="T2" fmla="*/ 0 w 56"/>
                    <a:gd name="T3" fmla="*/ 0 h 54"/>
                    <a:gd name="T4" fmla="*/ 0 w 56"/>
                    <a:gd name="T5" fmla="*/ 0 h 54"/>
                    <a:gd name="T6" fmla="*/ 0 w 56"/>
                    <a:gd name="T7" fmla="*/ 0 h 54"/>
                    <a:gd name="T8" fmla="*/ 0 w 56"/>
                    <a:gd name="T9" fmla="*/ 0 h 54"/>
                    <a:gd name="T10" fmla="*/ 0 w 56"/>
                    <a:gd name="T11" fmla="*/ 0 h 54"/>
                    <a:gd name="T12" fmla="*/ 0 w 56"/>
                    <a:gd name="T13" fmla="*/ 0 h 54"/>
                    <a:gd name="T14" fmla="*/ 0 w 56"/>
                    <a:gd name="T15" fmla="*/ 0 h 54"/>
                    <a:gd name="T16" fmla="*/ 0 w 56"/>
                    <a:gd name="T17" fmla="*/ 0 h 54"/>
                    <a:gd name="T18" fmla="*/ 0 w 56"/>
                    <a:gd name="T19" fmla="*/ 0 h 54"/>
                    <a:gd name="T20" fmla="*/ 0 w 56"/>
                    <a:gd name="T21" fmla="*/ 0 h 54"/>
                    <a:gd name="T22" fmla="*/ 0 w 56"/>
                    <a:gd name="T23" fmla="*/ 0 h 54"/>
                    <a:gd name="T24" fmla="*/ 0 w 56"/>
                    <a:gd name="T25" fmla="*/ 0 h 54"/>
                    <a:gd name="T26" fmla="*/ 0 w 56"/>
                    <a:gd name="T27" fmla="*/ 0 h 54"/>
                    <a:gd name="T28" fmla="*/ 0 w 56"/>
                    <a:gd name="T29" fmla="*/ 0 h 54"/>
                    <a:gd name="T30" fmla="*/ 0 w 56"/>
                    <a:gd name="T31" fmla="*/ 0 h 54"/>
                    <a:gd name="T32" fmla="*/ 0 w 56"/>
                    <a:gd name="T33" fmla="*/ 0 h 54"/>
                    <a:gd name="T34" fmla="*/ 0 w 56"/>
                    <a:gd name="T35" fmla="*/ 0 h 54"/>
                    <a:gd name="T36" fmla="*/ 0 w 56"/>
                    <a:gd name="T37" fmla="*/ 0 h 54"/>
                    <a:gd name="T38" fmla="*/ 0 w 56"/>
                    <a:gd name="T39" fmla="*/ 0 h 54"/>
                    <a:gd name="T40" fmla="*/ 0 w 56"/>
                    <a:gd name="T41" fmla="*/ 0 h 54"/>
                    <a:gd name="T42" fmla="*/ 0 w 56"/>
                    <a:gd name="T43" fmla="*/ 0 h 54"/>
                    <a:gd name="T44" fmla="*/ 0 w 56"/>
                    <a:gd name="T45" fmla="*/ 0 h 54"/>
                    <a:gd name="T46" fmla="*/ 0 w 56"/>
                    <a:gd name="T47" fmla="*/ 0 h 54"/>
                    <a:gd name="T48" fmla="*/ 0 w 56"/>
                    <a:gd name="T49" fmla="*/ 0 h 54"/>
                    <a:gd name="T50" fmla="*/ 0 w 56"/>
                    <a:gd name="T51" fmla="*/ 0 h 54"/>
                    <a:gd name="T52" fmla="*/ 0 w 56"/>
                    <a:gd name="T53" fmla="*/ 0 h 54"/>
                    <a:gd name="T54" fmla="*/ 0 w 56"/>
                    <a:gd name="T55" fmla="*/ 0 h 54"/>
                    <a:gd name="T56" fmla="*/ 0 w 56"/>
                    <a:gd name="T57" fmla="*/ 0 h 54"/>
                    <a:gd name="T58" fmla="*/ 0 w 56"/>
                    <a:gd name="T59" fmla="*/ 0 h 54"/>
                    <a:gd name="T60" fmla="*/ 0 w 56"/>
                    <a:gd name="T61" fmla="*/ 0 h 54"/>
                    <a:gd name="T62" fmla="*/ 0 w 56"/>
                    <a:gd name="T63" fmla="*/ 0 h 54"/>
                    <a:gd name="T64" fmla="*/ 0 w 56"/>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54"/>
                    <a:gd name="T101" fmla="*/ 56 w 56"/>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54">
                      <a:moveTo>
                        <a:pt x="27" y="27"/>
                      </a:moveTo>
                      <a:lnTo>
                        <a:pt x="23" y="22"/>
                      </a:lnTo>
                      <a:lnTo>
                        <a:pt x="17" y="17"/>
                      </a:lnTo>
                      <a:lnTo>
                        <a:pt x="13" y="12"/>
                      </a:lnTo>
                      <a:lnTo>
                        <a:pt x="8" y="8"/>
                      </a:lnTo>
                      <a:lnTo>
                        <a:pt x="5" y="5"/>
                      </a:lnTo>
                      <a:lnTo>
                        <a:pt x="2" y="2"/>
                      </a:lnTo>
                      <a:lnTo>
                        <a:pt x="1" y="0"/>
                      </a:lnTo>
                      <a:lnTo>
                        <a:pt x="0" y="0"/>
                      </a:lnTo>
                      <a:lnTo>
                        <a:pt x="1" y="0"/>
                      </a:lnTo>
                      <a:lnTo>
                        <a:pt x="2" y="1"/>
                      </a:lnTo>
                      <a:lnTo>
                        <a:pt x="6" y="4"/>
                      </a:lnTo>
                      <a:lnTo>
                        <a:pt x="9" y="7"/>
                      </a:lnTo>
                      <a:lnTo>
                        <a:pt x="13" y="12"/>
                      </a:lnTo>
                      <a:lnTo>
                        <a:pt x="18" y="16"/>
                      </a:lnTo>
                      <a:lnTo>
                        <a:pt x="23" y="21"/>
                      </a:lnTo>
                      <a:lnTo>
                        <a:pt x="28" y="26"/>
                      </a:lnTo>
                      <a:lnTo>
                        <a:pt x="34" y="32"/>
                      </a:lnTo>
                      <a:lnTo>
                        <a:pt x="39" y="37"/>
                      </a:lnTo>
                      <a:lnTo>
                        <a:pt x="43" y="41"/>
                      </a:lnTo>
                      <a:lnTo>
                        <a:pt x="48" y="46"/>
                      </a:lnTo>
                      <a:lnTo>
                        <a:pt x="51" y="49"/>
                      </a:lnTo>
                      <a:lnTo>
                        <a:pt x="53" y="51"/>
                      </a:lnTo>
                      <a:lnTo>
                        <a:pt x="54" y="54"/>
                      </a:lnTo>
                      <a:lnTo>
                        <a:pt x="56" y="54"/>
                      </a:lnTo>
                      <a:lnTo>
                        <a:pt x="54" y="54"/>
                      </a:lnTo>
                      <a:lnTo>
                        <a:pt x="53" y="51"/>
                      </a:lnTo>
                      <a:lnTo>
                        <a:pt x="50" y="49"/>
                      </a:lnTo>
                      <a:lnTo>
                        <a:pt x="47" y="46"/>
                      </a:lnTo>
                      <a:lnTo>
                        <a:pt x="43" y="42"/>
                      </a:lnTo>
                      <a:lnTo>
                        <a:pt x="39" y="38"/>
                      </a:lnTo>
                      <a:lnTo>
                        <a:pt x="33" y="32"/>
                      </a:lnTo>
                      <a:lnTo>
                        <a:pt x="27" y="2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21" name="Freeform 627"/>
                <p:cNvSpPr>
                  <a:spLocks/>
                </p:cNvSpPr>
                <p:nvPr/>
              </p:nvSpPr>
              <p:spPr bwMode="auto">
                <a:xfrm>
                  <a:off x="3454" y="1465"/>
                  <a:ext cx="274" cy="197"/>
                </a:xfrm>
                <a:custGeom>
                  <a:avLst/>
                  <a:gdLst>
                    <a:gd name="T0" fmla="*/ 0 w 2728"/>
                    <a:gd name="T1" fmla="*/ 0 h 1805"/>
                    <a:gd name="T2" fmla="*/ 0 w 2728"/>
                    <a:gd name="T3" fmla="*/ 0 h 1805"/>
                    <a:gd name="T4" fmla="*/ 0 w 2728"/>
                    <a:gd name="T5" fmla="*/ 0 h 1805"/>
                    <a:gd name="T6" fmla="*/ 0 w 2728"/>
                    <a:gd name="T7" fmla="*/ 0 h 1805"/>
                    <a:gd name="T8" fmla="*/ 0 w 2728"/>
                    <a:gd name="T9" fmla="*/ 0 h 1805"/>
                    <a:gd name="T10" fmla="*/ 0 w 2728"/>
                    <a:gd name="T11" fmla="*/ 0 h 1805"/>
                    <a:gd name="T12" fmla="*/ 0 w 2728"/>
                    <a:gd name="T13" fmla="*/ 0 h 1805"/>
                    <a:gd name="T14" fmla="*/ 0 60000 65536"/>
                    <a:gd name="T15" fmla="*/ 0 60000 65536"/>
                    <a:gd name="T16" fmla="*/ 0 60000 65536"/>
                    <a:gd name="T17" fmla="*/ 0 60000 65536"/>
                    <a:gd name="T18" fmla="*/ 0 60000 65536"/>
                    <a:gd name="T19" fmla="*/ 0 60000 65536"/>
                    <a:gd name="T20" fmla="*/ 0 60000 65536"/>
                    <a:gd name="T21" fmla="*/ 0 w 2728"/>
                    <a:gd name="T22" fmla="*/ 0 h 1805"/>
                    <a:gd name="T23" fmla="*/ 2728 w 2728"/>
                    <a:gd name="T24" fmla="*/ 1805 h 18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8" h="1805">
                      <a:moveTo>
                        <a:pt x="2121" y="1638"/>
                      </a:moveTo>
                      <a:lnTo>
                        <a:pt x="2057" y="1805"/>
                      </a:lnTo>
                      <a:lnTo>
                        <a:pt x="0" y="1791"/>
                      </a:lnTo>
                      <a:lnTo>
                        <a:pt x="534" y="88"/>
                      </a:lnTo>
                      <a:lnTo>
                        <a:pt x="724" y="61"/>
                      </a:lnTo>
                      <a:lnTo>
                        <a:pt x="2728" y="0"/>
                      </a:lnTo>
                      <a:lnTo>
                        <a:pt x="2121" y="163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22" name="Freeform 628"/>
                <p:cNvSpPr>
                  <a:spLocks/>
                </p:cNvSpPr>
                <p:nvPr/>
              </p:nvSpPr>
              <p:spPr bwMode="auto">
                <a:xfrm>
                  <a:off x="3454" y="1465"/>
                  <a:ext cx="274" cy="197"/>
                </a:xfrm>
                <a:custGeom>
                  <a:avLst/>
                  <a:gdLst>
                    <a:gd name="T0" fmla="*/ 0 w 2728"/>
                    <a:gd name="T1" fmla="*/ 0 h 1805"/>
                    <a:gd name="T2" fmla="*/ 0 w 2728"/>
                    <a:gd name="T3" fmla="*/ 0 h 1805"/>
                    <a:gd name="T4" fmla="*/ 0 w 2728"/>
                    <a:gd name="T5" fmla="*/ 0 h 1805"/>
                    <a:gd name="T6" fmla="*/ 0 w 2728"/>
                    <a:gd name="T7" fmla="*/ 0 h 1805"/>
                    <a:gd name="T8" fmla="*/ 0 w 2728"/>
                    <a:gd name="T9" fmla="*/ 0 h 1805"/>
                    <a:gd name="T10" fmla="*/ 0 w 2728"/>
                    <a:gd name="T11" fmla="*/ 0 h 1805"/>
                    <a:gd name="T12" fmla="*/ 0 w 2728"/>
                    <a:gd name="T13" fmla="*/ 0 h 1805"/>
                    <a:gd name="T14" fmla="*/ 0 60000 65536"/>
                    <a:gd name="T15" fmla="*/ 0 60000 65536"/>
                    <a:gd name="T16" fmla="*/ 0 60000 65536"/>
                    <a:gd name="T17" fmla="*/ 0 60000 65536"/>
                    <a:gd name="T18" fmla="*/ 0 60000 65536"/>
                    <a:gd name="T19" fmla="*/ 0 60000 65536"/>
                    <a:gd name="T20" fmla="*/ 0 60000 65536"/>
                    <a:gd name="T21" fmla="*/ 0 w 2728"/>
                    <a:gd name="T22" fmla="*/ 0 h 1805"/>
                    <a:gd name="T23" fmla="*/ 2728 w 2728"/>
                    <a:gd name="T24" fmla="*/ 1805 h 180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8" h="1805">
                      <a:moveTo>
                        <a:pt x="2121" y="1638"/>
                      </a:moveTo>
                      <a:lnTo>
                        <a:pt x="2057" y="1805"/>
                      </a:lnTo>
                      <a:lnTo>
                        <a:pt x="0" y="1791"/>
                      </a:lnTo>
                      <a:lnTo>
                        <a:pt x="534" y="88"/>
                      </a:lnTo>
                      <a:lnTo>
                        <a:pt x="724" y="61"/>
                      </a:lnTo>
                      <a:lnTo>
                        <a:pt x="2728" y="0"/>
                      </a:lnTo>
                      <a:lnTo>
                        <a:pt x="2121" y="163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23" name="Line 629"/>
                <p:cNvSpPr>
                  <a:spLocks noChangeShapeType="1"/>
                </p:cNvSpPr>
                <p:nvPr/>
              </p:nvSpPr>
              <p:spPr bwMode="auto">
                <a:xfrm flipV="1">
                  <a:off x="3661" y="1465"/>
                  <a:ext cx="67" cy="19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24" name="Line 630"/>
                <p:cNvSpPr>
                  <a:spLocks noChangeShapeType="1"/>
                </p:cNvSpPr>
                <p:nvPr/>
              </p:nvSpPr>
              <p:spPr bwMode="auto">
                <a:xfrm flipH="1" flipV="1">
                  <a:off x="3508" y="1474"/>
                  <a:ext cx="153" cy="188"/>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25" name="Line 631"/>
                <p:cNvSpPr>
                  <a:spLocks noChangeShapeType="1"/>
                </p:cNvSpPr>
                <p:nvPr/>
              </p:nvSpPr>
              <p:spPr bwMode="auto">
                <a:xfrm flipH="1">
                  <a:off x="3508" y="1465"/>
                  <a:ext cx="220" cy="9"/>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26" name="Oval 632"/>
                <p:cNvSpPr>
                  <a:spLocks noChangeArrowheads="1"/>
                </p:cNvSpPr>
                <p:nvPr/>
              </p:nvSpPr>
              <p:spPr bwMode="auto">
                <a:xfrm>
                  <a:off x="3837" y="1285"/>
                  <a:ext cx="55" cy="59"/>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27" name="Freeform 633"/>
                <p:cNvSpPr>
                  <a:spLocks/>
                </p:cNvSpPr>
                <p:nvPr/>
              </p:nvSpPr>
              <p:spPr bwMode="auto">
                <a:xfrm>
                  <a:off x="3726" y="1332"/>
                  <a:ext cx="123" cy="135"/>
                </a:xfrm>
                <a:custGeom>
                  <a:avLst/>
                  <a:gdLst>
                    <a:gd name="T0" fmla="*/ 0 w 1220"/>
                    <a:gd name="T1" fmla="*/ 0 h 1239"/>
                    <a:gd name="T2" fmla="*/ 0 w 1220"/>
                    <a:gd name="T3" fmla="*/ 0 h 1239"/>
                    <a:gd name="T4" fmla="*/ 0 w 1220"/>
                    <a:gd name="T5" fmla="*/ 0 h 1239"/>
                    <a:gd name="T6" fmla="*/ 0 w 1220"/>
                    <a:gd name="T7" fmla="*/ 0 h 1239"/>
                    <a:gd name="T8" fmla="*/ 0 w 1220"/>
                    <a:gd name="T9" fmla="*/ 0 h 1239"/>
                    <a:gd name="T10" fmla="*/ 0 w 1220"/>
                    <a:gd name="T11" fmla="*/ 0 h 1239"/>
                    <a:gd name="T12" fmla="*/ 0 w 1220"/>
                    <a:gd name="T13" fmla="*/ 0 h 1239"/>
                    <a:gd name="T14" fmla="*/ 0 w 1220"/>
                    <a:gd name="T15" fmla="*/ 0 h 1239"/>
                    <a:gd name="T16" fmla="*/ 0 w 1220"/>
                    <a:gd name="T17" fmla="*/ 0 h 1239"/>
                    <a:gd name="T18" fmla="*/ 0 w 1220"/>
                    <a:gd name="T19" fmla="*/ 0 h 1239"/>
                    <a:gd name="T20" fmla="*/ 0 w 1220"/>
                    <a:gd name="T21" fmla="*/ 0 h 1239"/>
                    <a:gd name="T22" fmla="*/ 0 w 1220"/>
                    <a:gd name="T23" fmla="*/ 0 h 1239"/>
                    <a:gd name="T24" fmla="*/ 0 w 1220"/>
                    <a:gd name="T25" fmla="*/ 0 h 1239"/>
                    <a:gd name="T26" fmla="*/ 0 w 1220"/>
                    <a:gd name="T27" fmla="*/ 0 h 1239"/>
                    <a:gd name="T28" fmla="*/ 0 w 1220"/>
                    <a:gd name="T29" fmla="*/ 0 h 1239"/>
                    <a:gd name="T30" fmla="*/ 0 w 1220"/>
                    <a:gd name="T31" fmla="*/ 0 h 1239"/>
                    <a:gd name="T32" fmla="*/ 0 w 1220"/>
                    <a:gd name="T33" fmla="*/ 0 h 1239"/>
                    <a:gd name="T34" fmla="*/ 0 w 1220"/>
                    <a:gd name="T35" fmla="*/ 0 h 1239"/>
                    <a:gd name="T36" fmla="*/ 0 w 1220"/>
                    <a:gd name="T37" fmla="*/ 0 h 1239"/>
                    <a:gd name="T38" fmla="*/ 0 w 1220"/>
                    <a:gd name="T39" fmla="*/ 0 h 1239"/>
                    <a:gd name="T40" fmla="*/ 0 w 1220"/>
                    <a:gd name="T41" fmla="*/ 0 h 1239"/>
                    <a:gd name="T42" fmla="*/ 0 w 1220"/>
                    <a:gd name="T43" fmla="*/ 0 h 1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0"/>
                    <a:gd name="T67" fmla="*/ 0 h 1239"/>
                    <a:gd name="T68" fmla="*/ 1220 w 1220"/>
                    <a:gd name="T69" fmla="*/ 1239 h 12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0" h="1239">
                      <a:moveTo>
                        <a:pt x="1220" y="53"/>
                      </a:moveTo>
                      <a:lnTo>
                        <a:pt x="54" y="1239"/>
                      </a:lnTo>
                      <a:lnTo>
                        <a:pt x="0" y="1186"/>
                      </a:lnTo>
                      <a:lnTo>
                        <a:pt x="1164" y="0"/>
                      </a:lnTo>
                      <a:lnTo>
                        <a:pt x="1165" y="0"/>
                      </a:lnTo>
                      <a:lnTo>
                        <a:pt x="1167" y="1"/>
                      </a:lnTo>
                      <a:lnTo>
                        <a:pt x="1170" y="4"/>
                      </a:lnTo>
                      <a:lnTo>
                        <a:pt x="1174" y="7"/>
                      </a:lnTo>
                      <a:lnTo>
                        <a:pt x="1178" y="10"/>
                      </a:lnTo>
                      <a:lnTo>
                        <a:pt x="1183" y="15"/>
                      </a:lnTo>
                      <a:lnTo>
                        <a:pt x="1188" y="19"/>
                      </a:lnTo>
                      <a:lnTo>
                        <a:pt x="1194" y="25"/>
                      </a:lnTo>
                      <a:lnTo>
                        <a:pt x="1199" y="31"/>
                      </a:lnTo>
                      <a:lnTo>
                        <a:pt x="1204" y="35"/>
                      </a:lnTo>
                      <a:lnTo>
                        <a:pt x="1208" y="41"/>
                      </a:lnTo>
                      <a:lnTo>
                        <a:pt x="1213" y="44"/>
                      </a:lnTo>
                      <a:lnTo>
                        <a:pt x="1216" y="48"/>
                      </a:lnTo>
                      <a:lnTo>
                        <a:pt x="1218" y="51"/>
                      </a:lnTo>
                      <a:lnTo>
                        <a:pt x="1220" y="53"/>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28" name="Freeform 634"/>
                <p:cNvSpPr>
                  <a:spLocks/>
                </p:cNvSpPr>
                <p:nvPr/>
              </p:nvSpPr>
              <p:spPr bwMode="auto">
                <a:xfrm>
                  <a:off x="3726" y="1332"/>
                  <a:ext cx="123" cy="135"/>
                </a:xfrm>
                <a:custGeom>
                  <a:avLst/>
                  <a:gdLst>
                    <a:gd name="T0" fmla="*/ 0 w 1220"/>
                    <a:gd name="T1" fmla="*/ 0 h 1239"/>
                    <a:gd name="T2" fmla="*/ 0 w 1220"/>
                    <a:gd name="T3" fmla="*/ 0 h 1239"/>
                    <a:gd name="T4" fmla="*/ 0 w 1220"/>
                    <a:gd name="T5" fmla="*/ 0 h 1239"/>
                    <a:gd name="T6" fmla="*/ 0 w 1220"/>
                    <a:gd name="T7" fmla="*/ 0 h 1239"/>
                    <a:gd name="T8" fmla="*/ 0 w 1220"/>
                    <a:gd name="T9" fmla="*/ 0 h 1239"/>
                    <a:gd name="T10" fmla="*/ 0 w 1220"/>
                    <a:gd name="T11" fmla="*/ 0 h 1239"/>
                    <a:gd name="T12" fmla="*/ 0 w 1220"/>
                    <a:gd name="T13" fmla="*/ 0 h 1239"/>
                    <a:gd name="T14" fmla="*/ 0 w 1220"/>
                    <a:gd name="T15" fmla="*/ 0 h 1239"/>
                    <a:gd name="T16" fmla="*/ 0 w 1220"/>
                    <a:gd name="T17" fmla="*/ 0 h 1239"/>
                    <a:gd name="T18" fmla="*/ 0 w 1220"/>
                    <a:gd name="T19" fmla="*/ 0 h 1239"/>
                    <a:gd name="T20" fmla="*/ 0 w 1220"/>
                    <a:gd name="T21" fmla="*/ 0 h 1239"/>
                    <a:gd name="T22" fmla="*/ 0 w 1220"/>
                    <a:gd name="T23" fmla="*/ 0 h 1239"/>
                    <a:gd name="T24" fmla="*/ 0 w 1220"/>
                    <a:gd name="T25" fmla="*/ 0 h 1239"/>
                    <a:gd name="T26" fmla="*/ 0 w 1220"/>
                    <a:gd name="T27" fmla="*/ 0 h 1239"/>
                    <a:gd name="T28" fmla="*/ 0 w 1220"/>
                    <a:gd name="T29" fmla="*/ 0 h 1239"/>
                    <a:gd name="T30" fmla="*/ 0 w 1220"/>
                    <a:gd name="T31" fmla="*/ 0 h 1239"/>
                    <a:gd name="T32" fmla="*/ 0 w 1220"/>
                    <a:gd name="T33" fmla="*/ 0 h 1239"/>
                    <a:gd name="T34" fmla="*/ 0 w 1220"/>
                    <a:gd name="T35" fmla="*/ 0 h 1239"/>
                    <a:gd name="T36" fmla="*/ 0 w 1220"/>
                    <a:gd name="T37" fmla="*/ 0 h 1239"/>
                    <a:gd name="T38" fmla="*/ 0 w 1220"/>
                    <a:gd name="T39" fmla="*/ 0 h 1239"/>
                    <a:gd name="T40" fmla="*/ 0 w 1220"/>
                    <a:gd name="T41" fmla="*/ 0 h 1239"/>
                    <a:gd name="T42" fmla="*/ 0 w 1220"/>
                    <a:gd name="T43" fmla="*/ 0 h 12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20"/>
                    <a:gd name="T67" fmla="*/ 0 h 1239"/>
                    <a:gd name="T68" fmla="*/ 1220 w 1220"/>
                    <a:gd name="T69" fmla="*/ 1239 h 123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20" h="1239">
                      <a:moveTo>
                        <a:pt x="1220" y="53"/>
                      </a:moveTo>
                      <a:lnTo>
                        <a:pt x="54" y="1239"/>
                      </a:lnTo>
                      <a:lnTo>
                        <a:pt x="0" y="1186"/>
                      </a:lnTo>
                      <a:lnTo>
                        <a:pt x="1164" y="0"/>
                      </a:lnTo>
                      <a:lnTo>
                        <a:pt x="1165" y="0"/>
                      </a:lnTo>
                      <a:lnTo>
                        <a:pt x="1167" y="1"/>
                      </a:lnTo>
                      <a:lnTo>
                        <a:pt x="1170" y="4"/>
                      </a:lnTo>
                      <a:lnTo>
                        <a:pt x="1174" y="7"/>
                      </a:lnTo>
                      <a:lnTo>
                        <a:pt x="1178" y="10"/>
                      </a:lnTo>
                      <a:lnTo>
                        <a:pt x="1183" y="15"/>
                      </a:lnTo>
                      <a:lnTo>
                        <a:pt x="1188" y="19"/>
                      </a:lnTo>
                      <a:lnTo>
                        <a:pt x="1194" y="25"/>
                      </a:lnTo>
                      <a:lnTo>
                        <a:pt x="1199" y="31"/>
                      </a:lnTo>
                      <a:lnTo>
                        <a:pt x="1204" y="35"/>
                      </a:lnTo>
                      <a:lnTo>
                        <a:pt x="1208" y="41"/>
                      </a:lnTo>
                      <a:lnTo>
                        <a:pt x="1213" y="44"/>
                      </a:lnTo>
                      <a:lnTo>
                        <a:pt x="1216" y="48"/>
                      </a:lnTo>
                      <a:lnTo>
                        <a:pt x="1218" y="51"/>
                      </a:lnTo>
                      <a:lnTo>
                        <a:pt x="1220" y="53"/>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929" name="Freeform 635"/>
                <p:cNvSpPr>
                  <a:spLocks/>
                </p:cNvSpPr>
                <p:nvPr/>
              </p:nvSpPr>
              <p:spPr bwMode="auto">
                <a:xfrm>
                  <a:off x="3965" y="1818"/>
                  <a:ext cx="62" cy="111"/>
                </a:xfrm>
                <a:custGeom>
                  <a:avLst/>
                  <a:gdLst>
                    <a:gd name="T0" fmla="*/ 0 w 618"/>
                    <a:gd name="T1" fmla="*/ 0 h 1026"/>
                    <a:gd name="T2" fmla="*/ 0 w 618"/>
                    <a:gd name="T3" fmla="*/ 0 h 1026"/>
                    <a:gd name="T4" fmla="*/ 0 w 618"/>
                    <a:gd name="T5" fmla="*/ 0 h 1026"/>
                    <a:gd name="T6" fmla="*/ 0 w 618"/>
                    <a:gd name="T7" fmla="*/ 0 h 1026"/>
                    <a:gd name="T8" fmla="*/ 0 w 618"/>
                    <a:gd name="T9" fmla="*/ 0 h 1026"/>
                    <a:gd name="T10" fmla="*/ 0 w 618"/>
                    <a:gd name="T11" fmla="*/ 0 h 1026"/>
                    <a:gd name="T12" fmla="*/ 0 w 618"/>
                    <a:gd name="T13" fmla="*/ 0 h 1026"/>
                    <a:gd name="T14" fmla="*/ 0 w 618"/>
                    <a:gd name="T15" fmla="*/ 0 h 1026"/>
                    <a:gd name="T16" fmla="*/ 0 w 618"/>
                    <a:gd name="T17" fmla="*/ 0 h 1026"/>
                    <a:gd name="T18" fmla="*/ 0 w 618"/>
                    <a:gd name="T19" fmla="*/ 0 h 1026"/>
                    <a:gd name="T20" fmla="*/ 0 w 618"/>
                    <a:gd name="T21" fmla="*/ 0 h 1026"/>
                    <a:gd name="T22" fmla="*/ 0 w 618"/>
                    <a:gd name="T23" fmla="*/ 0 h 1026"/>
                    <a:gd name="T24" fmla="*/ 0 w 618"/>
                    <a:gd name="T25" fmla="*/ 0 h 1026"/>
                    <a:gd name="T26" fmla="*/ 0 w 618"/>
                    <a:gd name="T27" fmla="*/ 0 h 1026"/>
                    <a:gd name="T28" fmla="*/ 0 w 618"/>
                    <a:gd name="T29" fmla="*/ 0 h 1026"/>
                    <a:gd name="T30" fmla="*/ 0 w 618"/>
                    <a:gd name="T31" fmla="*/ 0 h 1026"/>
                    <a:gd name="T32" fmla="*/ 0 w 618"/>
                    <a:gd name="T33" fmla="*/ 0 h 1026"/>
                    <a:gd name="T34" fmla="*/ 0 w 618"/>
                    <a:gd name="T35" fmla="*/ 0 h 1026"/>
                    <a:gd name="T36" fmla="*/ 0 w 618"/>
                    <a:gd name="T37" fmla="*/ 0 h 1026"/>
                    <a:gd name="T38" fmla="*/ 0 w 618"/>
                    <a:gd name="T39" fmla="*/ 0 h 1026"/>
                    <a:gd name="T40" fmla="*/ 0 w 618"/>
                    <a:gd name="T41" fmla="*/ 0 h 1026"/>
                    <a:gd name="T42" fmla="*/ 0 w 618"/>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8"/>
                    <a:gd name="T67" fmla="*/ 0 h 1026"/>
                    <a:gd name="T68" fmla="*/ 618 w 618"/>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8" h="1026">
                      <a:moveTo>
                        <a:pt x="549" y="1014"/>
                      </a:moveTo>
                      <a:lnTo>
                        <a:pt x="0" y="38"/>
                      </a:lnTo>
                      <a:lnTo>
                        <a:pt x="69" y="0"/>
                      </a:lnTo>
                      <a:lnTo>
                        <a:pt x="616" y="976"/>
                      </a:lnTo>
                      <a:lnTo>
                        <a:pt x="618" y="982"/>
                      </a:lnTo>
                      <a:lnTo>
                        <a:pt x="618" y="987"/>
                      </a:lnTo>
                      <a:lnTo>
                        <a:pt x="618" y="993"/>
                      </a:lnTo>
                      <a:lnTo>
                        <a:pt x="616" y="1000"/>
                      </a:lnTo>
                      <a:lnTo>
                        <a:pt x="612" y="1006"/>
                      </a:lnTo>
                      <a:lnTo>
                        <a:pt x="608" y="1011"/>
                      </a:lnTo>
                      <a:lnTo>
                        <a:pt x="603" y="1016"/>
                      </a:lnTo>
                      <a:lnTo>
                        <a:pt x="596" y="1020"/>
                      </a:lnTo>
                      <a:lnTo>
                        <a:pt x="590" y="1024"/>
                      </a:lnTo>
                      <a:lnTo>
                        <a:pt x="583" y="1026"/>
                      </a:lnTo>
                      <a:lnTo>
                        <a:pt x="576" y="1026"/>
                      </a:lnTo>
                      <a:lnTo>
                        <a:pt x="569" y="1026"/>
                      </a:lnTo>
                      <a:lnTo>
                        <a:pt x="562" y="1025"/>
                      </a:lnTo>
                      <a:lnTo>
                        <a:pt x="557" y="1021"/>
                      </a:lnTo>
                      <a:lnTo>
                        <a:pt x="552" y="1018"/>
                      </a:lnTo>
                      <a:lnTo>
                        <a:pt x="549" y="101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0" name="Freeform 636"/>
                <p:cNvSpPr>
                  <a:spLocks/>
                </p:cNvSpPr>
                <p:nvPr/>
              </p:nvSpPr>
              <p:spPr bwMode="auto">
                <a:xfrm>
                  <a:off x="3965" y="1818"/>
                  <a:ext cx="62" cy="111"/>
                </a:xfrm>
                <a:custGeom>
                  <a:avLst/>
                  <a:gdLst>
                    <a:gd name="T0" fmla="*/ 0 w 618"/>
                    <a:gd name="T1" fmla="*/ 0 h 1026"/>
                    <a:gd name="T2" fmla="*/ 0 w 618"/>
                    <a:gd name="T3" fmla="*/ 0 h 1026"/>
                    <a:gd name="T4" fmla="*/ 0 w 618"/>
                    <a:gd name="T5" fmla="*/ 0 h 1026"/>
                    <a:gd name="T6" fmla="*/ 0 w 618"/>
                    <a:gd name="T7" fmla="*/ 0 h 1026"/>
                    <a:gd name="T8" fmla="*/ 0 w 618"/>
                    <a:gd name="T9" fmla="*/ 0 h 1026"/>
                    <a:gd name="T10" fmla="*/ 0 w 618"/>
                    <a:gd name="T11" fmla="*/ 0 h 1026"/>
                    <a:gd name="T12" fmla="*/ 0 w 618"/>
                    <a:gd name="T13" fmla="*/ 0 h 1026"/>
                    <a:gd name="T14" fmla="*/ 0 w 618"/>
                    <a:gd name="T15" fmla="*/ 0 h 1026"/>
                    <a:gd name="T16" fmla="*/ 0 w 618"/>
                    <a:gd name="T17" fmla="*/ 0 h 1026"/>
                    <a:gd name="T18" fmla="*/ 0 w 618"/>
                    <a:gd name="T19" fmla="*/ 0 h 1026"/>
                    <a:gd name="T20" fmla="*/ 0 w 618"/>
                    <a:gd name="T21" fmla="*/ 0 h 1026"/>
                    <a:gd name="T22" fmla="*/ 0 w 618"/>
                    <a:gd name="T23" fmla="*/ 0 h 1026"/>
                    <a:gd name="T24" fmla="*/ 0 w 618"/>
                    <a:gd name="T25" fmla="*/ 0 h 1026"/>
                    <a:gd name="T26" fmla="*/ 0 w 618"/>
                    <a:gd name="T27" fmla="*/ 0 h 1026"/>
                    <a:gd name="T28" fmla="*/ 0 w 618"/>
                    <a:gd name="T29" fmla="*/ 0 h 1026"/>
                    <a:gd name="T30" fmla="*/ 0 w 618"/>
                    <a:gd name="T31" fmla="*/ 0 h 1026"/>
                    <a:gd name="T32" fmla="*/ 0 w 618"/>
                    <a:gd name="T33" fmla="*/ 0 h 1026"/>
                    <a:gd name="T34" fmla="*/ 0 w 618"/>
                    <a:gd name="T35" fmla="*/ 0 h 1026"/>
                    <a:gd name="T36" fmla="*/ 0 w 618"/>
                    <a:gd name="T37" fmla="*/ 0 h 1026"/>
                    <a:gd name="T38" fmla="*/ 0 w 618"/>
                    <a:gd name="T39" fmla="*/ 0 h 1026"/>
                    <a:gd name="T40" fmla="*/ 0 w 618"/>
                    <a:gd name="T41" fmla="*/ 0 h 1026"/>
                    <a:gd name="T42" fmla="*/ 0 w 618"/>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18"/>
                    <a:gd name="T67" fmla="*/ 0 h 1026"/>
                    <a:gd name="T68" fmla="*/ 618 w 618"/>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18" h="1026">
                      <a:moveTo>
                        <a:pt x="549" y="1014"/>
                      </a:moveTo>
                      <a:lnTo>
                        <a:pt x="0" y="38"/>
                      </a:lnTo>
                      <a:lnTo>
                        <a:pt x="69" y="0"/>
                      </a:lnTo>
                      <a:lnTo>
                        <a:pt x="616" y="976"/>
                      </a:lnTo>
                      <a:lnTo>
                        <a:pt x="618" y="982"/>
                      </a:lnTo>
                      <a:lnTo>
                        <a:pt x="618" y="987"/>
                      </a:lnTo>
                      <a:lnTo>
                        <a:pt x="618" y="993"/>
                      </a:lnTo>
                      <a:lnTo>
                        <a:pt x="616" y="1000"/>
                      </a:lnTo>
                      <a:lnTo>
                        <a:pt x="612" y="1006"/>
                      </a:lnTo>
                      <a:lnTo>
                        <a:pt x="608" y="1011"/>
                      </a:lnTo>
                      <a:lnTo>
                        <a:pt x="603" y="1016"/>
                      </a:lnTo>
                      <a:lnTo>
                        <a:pt x="596" y="1020"/>
                      </a:lnTo>
                      <a:lnTo>
                        <a:pt x="590" y="1024"/>
                      </a:lnTo>
                      <a:lnTo>
                        <a:pt x="583" y="1026"/>
                      </a:lnTo>
                      <a:lnTo>
                        <a:pt x="576" y="1026"/>
                      </a:lnTo>
                      <a:lnTo>
                        <a:pt x="569" y="1026"/>
                      </a:lnTo>
                      <a:lnTo>
                        <a:pt x="562" y="1025"/>
                      </a:lnTo>
                      <a:lnTo>
                        <a:pt x="557" y="1021"/>
                      </a:lnTo>
                      <a:lnTo>
                        <a:pt x="552" y="1018"/>
                      </a:lnTo>
                      <a:lnTo>
                        <a:pt x="549" y="101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1" name="Freeform 637"/>
                <p:cNvSpPr>
                  <a:spLocks/>
                </p:cNvSpPr>
                <p:nvPr/>
              </p:nvSpPr>
              <p:spPr bwMode="auto">
                <a:xfrm>
                  <a:off x="4097" y="1642"/>
                  <a:ext cx="58" cy="120"/>
                </a:xfrm>
                <a:custGeom>
                  <a:avLst/>
                  <a:gdLst>
                    <a:gd name="T0" fmla="*/ 0 w 573"/>
                    <a:gd name="T1" fmla="*/ 0 h 1101"/>
                    <a:gd name="T2" fmla="*/ 0 w 573"/>
                    <a:gd name="T3" fmla="*/ 0 h 1101"/>
                    <a:gd name="T4" fmla="*/ 0 w 573"/>
                    <a:gd name="T5" fmla="*/ 0 h 1101"/>
                    <a:gd name="T6" fmla="*/ 0 w 573"/>
                    <a:gd name="T7" fmla="*/ 0 h 1101"/>
                    <a:gd name="T8" fmla="*/ 0 w 573"/>
                    <a:gd name="T9" fmla="*/ 0 h 1101"/>
                    <a:gd name="T10" fmla="*/ 0 w 573"/>
                    <a:gd name="T11" fmla="*/ 0 h 1101"/>
                    <a:gd name="T12" fmla="*/ 0 w 573"/>
                    <a:gd name="T13" fmla="*/ 0 h 1101"/>
                    <a:gd name="T14" fmla="*/ 0 w 573"/>
                    <a:gd name="T15" fmla="*/ 0 h 1101"/>
                    <a:gd name="T16" fmla="*/ 0 w 573"/>
                    <a:gd name="T17" fmla="*/ 0 h 1101"/>
                    <a:gd name="T18" fmla="*/ 0 w 573"/>
                    <a:gd name="T19" fmla="*/ 0 h 1101"/>
                    <a:gd name="T20" fmla="*/ 0 w 573"/>
                    <a:gd name="T21" fmla="*/ 0 h 1101"/>
                    <a:gd name="T22" fmla="*/ 0 w 573"/>
                    <a:gd name="T23" fmla="*/ 0 h 1101"/>
                    <a:gd name="T24" fmla="*/ 0 w 573"/>
                    <a:gd name="T25" fmla="*/ 0 h 1101"/>
                    <a:gd name="T26" fmla="*/ 0 w 573"/>
                    <a:gd name="T27" fmla="*/ 0 h 1101"/>
                    <a:gd name="T28" fmla="*/ 0 w 573"/>
                    <a:gd name="T29" fmla="*/ 0 h 1101"/>
                    <a:gd name="T30" fmla="*/ 0 w 573"/>
                    <a:gd name="T31" fmla="*/ 0 h 1101"/>
                    <a:gd name="T32" fmla="*/ 0 w 573"/>
                    <a:gd name="T33" fmla="*/ 0 h 1101"/>
                    <a:gd name="T34" fmla="*/ 0 w 573"/>
                    <a:gd name="T35" fmla="*/ 0 h 1101"/>
                    <a:gd name="T36" fmla="*/ 0 w 573"/>
                    <a:gd name="T37" fmla="*/ 0 h 1101"/>
                    <a:gd name="T38" fmla="*/ 0 w 573"/>
                    <a:gd name="T39" fmla="*/ 0 h 1101"/>
                    <a:gd name="T40" fmla="*/ 0 w 573"/>
                    <a:gd name="T41" fmla="*/ 0 h 1101"/>
                    <a:gd name="T42" fmla="*/ 0 w 573"/>
                    <a:gd name="T43" fmla="*/ 0 h 1101"/>
                    <a:gd name="T44" fmla="*/ 0 w 573"/>
                    <a:gd name="T45" fmla="*/ 0 h 1101"/>
                    <a:gd name="T46" fmla="*/ 0 w 573"/>
                    <a:gd name="T47" fmla="*/ 0 h 1101"/>
                    <a:gd name="T48" fmla="*/ 0 w 573"/>
                    <a:gd name="T49" fmla="*/ 0 h 1101"/>
                    <a:gd name="T50" fmla="*/ 0 w 573"/>
                    <a:gd name="T51" fmla="*/ 0 h 1101"/>
                    <a:gd name="T52" fmla="*/ 0 w 573"/>
                    <a:gd name="T53" fmla="*/ 0 h 1101"/>
                    <a:gd name="T54" fmla="*/ 0 w 573"/>
                    <a:gd name="T55" fmla="*/ 0 h 1101"/>
                    <a:gd name="T56" fmla="*/ 0 w 573"/>
                    <a:gd name="T57" fmla="*/ 0 h 1101"/>
                    <a:gd name="T58" fmla="*/ 0 w 573"/>
                    <a:gd name="T59" fmla="*/ 0 h 1101"/>
                    <a:gd name="T60" fmla="*/ 0 w 573"/>
                    <a:gd name="T61" fmla="*/ 0 h 1101"/>
                    <a:gd name="T62" fmla="*/ 0 w 573"/>
                    <a:gd name="T63" fmla="*/ 0 h 1101"/>
                    <a:gd name="T64" fmla="*/ 0 w 573"/>
                    <a:gd name="T65" fmla="*/ 0 h 1101"/>
                    <a:gd name="T66" fmla="*/ 0 w 573"/>
                    <a:gd name="T67" fmla="*/ 0 h 1101"/>
                    <a:gd name="T68" fmla="*/ 0 w 573"/>
                    <a:gd name="T69" fmla="*/ 0 h 1101"/>
                    <a:gd name="T70" fmla="*/ 0 w 573"/>
                    <a:gd name="T71" fmla="*/ 0 h 1101"/>
                    <a:gd name="T72" fmla="*/ 0 w 573"/>
                    <a:gd name="T73" fmla="*/ 0 h 1101"/>
                    <a:gd name="T74" fmla="*/ 0 w 573"/>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01"/>
                    <a:gd name="T116" fmla="*/ 573 w 573"/>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01">
                      <a:moveTo>
                        <a:pt x="502" y="1087"/>
                      </a:move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571" y="1054"/>
                      </a:lnTo>
                      <a:lnTo>
                        <a:pt x="573" y="1059"/>
                      </a:lnTo>
                      <a:lnTo>
                        <a:pt x="573" y="1065"/>
                      </a:lnTo>
                      <a:lnTo>
                        <a:pt x="573" y="1071"/>
                      </a:lnTo>
                      <a:lnTo>
                        <a:pt x="569" y="1077"/>
                      </a:lnTo>
                      <a:lnTo>
                        <a:pt x="566" y="1082"/>
                      </a:lnTo>
                      <a:lnTo>
                        <a:pt x="561" y="1088"/>
                      </a:lnTo>
                      <a:lnTo>
                        <a:pt x="556" y="1093"/>
                      </a:lnTo>
                      <a:lnTo>
                        <a:pt x="549" y="1096"/>
                      </a:lnTo>
                      <a:lnTo>
                        <a:pt x="542" y="1099"/>
                      </a:lnTo>
                      <a:lnTo>
                        <a:pt x="535" y="1101"/>
                      </a:lnTo>
                      <a:lnTo>
                        <a:pt x="527" y="1101"/>
                      </a:lnTo>
                      <a:lnTo>
                        <a:pt x="520" y="1101"/>
                      </a:lnTo>
                      <a:lnTo>
                        <a:pt x="515" y="1098"/>
                      </a:lnTo>
                      <a:lnTo>
                        <a:pt x="509" y="1096"/>
                      </a:lnTo>
                      <a:lnTo>
                        <a:pt x="505" y="1092"/>
                      </a:lnTo>
                      <a:lnTo>
                        <a:pt x="502" y="108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2" name="Freeform 638"/>
                <p:cNvSpPr>
                  <a:spLocks/>
                </p:cNvSpPr>
                <p:nvPr/>
              </p:nvSpPr>
              <p:spPr bwMode="auto">
                <a:xfrm>
                  <a:off x="4097" y="1642"/>
                  <a:ext cx="58" cy="120"/>
                </a:xfrm>
                <a:custGeom>
                  <a:avLst/>
                  <a:gdLst>
                    <a:gd name="T0" fmla="*/ 0 w 573"/>
                    <a:gd name="T1" fmla="*/ 0 h 1101"/>
                    <a:gd name="T2" fmla="*/ 0 w 573"/>
                    <a:gd name="T3" fmla="*/ 0 h 1101"/>
                    <a:gd name="T4" fmla="*/ 0 w 573"/>
                    <a:gd name="T5" fmla="*/ 0 h 1101"/>
                    <a:gd name="T6" fmla="*/ 0 w 573"/>
                    <a:gd name="T7" fmla="*/ 0 h 1101"/>
                    <a:gd name="T8" fmla="*/ 0 w 573"/>
                    <a:gd name="T9" fmla="*/ 0 h 1101"/>
                    <a:gd name="T10" fmla="*/ 0 w 573"/>
                    <a:gd name="T11" fmla="*/ 0 h 1101"/>
                    <a:gd name="T12" fmla="*/ 0 w 573"/>
                    <a:gd name="T13" fmla="*/ 0 h 1101"/>
                    <a:gd name="T14" fmla="*/ 0 w 573"/>
                    <a:gd name="T15" fmla="*/ 0 h 1101"/>
                    <a:gd name="T16" fmla="*/ 0 w 573"/>
                    <a:gd name="T17" fmla="*/ 0 h 1101"/>
                    <a:gd name="T18" fmla="*/ 0 w 573"/>
                    <a:gd name="T19" fmla="*/ 0 h 1101"/>
                    <a:gd name="T20" fmla="*/ 0 w 573"/>
                    <a:gd name="T21" fmla="*/ 0 h 1101"/>
                    <a:gd name="T22" fmla="*/ 0 w 573"/>
                    <a:gd name="T23" fmla="*/ 0 h 1101"/>
                    <a:gd name="T24" fmla="*/ 0 w 573"/>
                    <a:gd name="T25" fmla="*/ 0 h 1101"/>
                    <a:gd name="T26" fmla="*/ 0 w 573"/>
                    <a:gd name="T27" fmla="*/ 0 h 1101"/>
                    <a:gd name="T28" fmla="*/ 0 w 573"/>
                    <a:gd name="T29" fmla="*/ 0 h 1101"/>
                    <a:gd name="T30" fmla="*/ 0 w 573"/>
                    <a:gd name="T31" fmla="*/ 0 h 1101"/>
                    <a:gd name="T32" fmla="*/ 0 w 573"/>
                    <a:gd name="T33" fmla="*/ 0 h 1101"/>
                    <a:gd name="T34" fmla="*/ 0 w 573"/>
                    <a:gd name="T35" fmla="*/ 0 h 1101"/>
                    <a:gd name="T36" fmla="*/ 0 w 573"/>
                    <a:gd name="T37" fmla="*/ 0 h 1101"/>
                    <a:gd name="T38" fmla="*/ 0 w 573"/>
                    <a:gd name="T39" fmla="*/ 0 h 1101"/>
                    <a:gd name="T40" fmla="*/ 0 w 573"/>
                    <a:gd name="T41" fmla="*/ 0 h 1101"/>
                    <a:gd name="T42" fmla="*/ 0 w 573"/>
                    <a:gd name="T43" fmla="*/ 0 h 1101"/>
                    <a:gd name="T44" fmla="*/ 0 w 573"/>
                    <a:gd name="T45" fmla="*/ 0 h 1101"/>
                    <a:gd name="T46" fmla="*/ 0 w 573"/>
                    <a:gd name="T47" fmla="*/ 0 h 1101"/>
                    <a:gd name="T48" fmla="*/ 0 w 573"/>
                    <a:gd name="T49" fmla="*/ 0 h 1101"/>
                    <a:gd name="T50" fmla="*/ 0 w 573"/>
                    <a:gd name="T51" fmla="*/ 0 h 1101"/>
                    <a:gd name="T52" fmla="*/ 0 w 573"/>
                    <a:gd name="T53" fmla="*/ 0 h 1101"/>
                    <a:gd name="T54" fmla="*/ 0 w 573"/>
                    <a:gd name="T55" fmla="*/ 0 h 1101"/>
                    <a:gd name="T56" fmla="*/ 0 w 573"/>
                    <a:gd name="T57" fmla="*/ 0 h 1101"/>
                    <a:gd name="T58" fmla="*/ 0 w 573"/>
                    <a:gd name="T59" fmla="*/ 0 h 1101"/>
                    <a:gd name="T60" fmla="*/ 0 w 573"/>
                    <a:gd name="T61" fmla="*/ 0 h 1101"/>
                    <a:gd name="T62" fmla="*/ 0 w 573"/>
                    <a:gd name="T63" fmla="*/ 0 h 1101"/>
                    <a:gd name="T64" fmla="*/ 0 w 573"/>
                    <a:gd name="T65" fmla="*/ 0 h 1101"/>
                    <a:gd name="T66" fmla="*/ 0 w 573"/>
                    <a:gd name="T67" fmla="*/ 0 h 1101"/>
                    <a:gd name="T68" fmla="*/ 0 w 573"/>
                    <a:gd name="T69" fmla="*/ 0 h 1101"/>
                    <a:gd name="T70" fmla="*/ 0 w 573"/>
                    <a:gd name="T71" fmla="*/ 0 h 1101"/>
                    <a:gd name="T72" fmla="*/ 0 w 573"/>
                    <a:gd name="T73" fmla="*/ 0 h 1101"/>
                    <a:gd name="T74" fmla="*/ 0 w 573"/>
                    <a:gd name="T75" fmla="*/ 0 h 1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3"/>
                    <a:gd name="T115" fmla="*/ 0 h 1101"/>
                    <a:gd name="T116" fmla="*/ 573 w 573"/>
                    <a:gd name="T117" fmla="*/ 1101 h 1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3" h="1101">
                      <a:moveTo>
                        <a:pt x="502" y="1087"/>
                      </a:move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571" y="1054"/>
                      </a:lnTo>
                      <a:lnTo>
                        <a:pt x="573" y="1059"/>
                      </a:lnTo>
                      <a:lnTo>
                        <a:pt x="573" y="1065"/>
                      </a:lnTo>
                      <a:lnTo>
                        <a:pt x="573" y="1071"/>
                      </a:lnTo>
                      <a:lnTo>
                        <a:pt x="569" y="1077"/>
                      </a:lnTo>
                      <a:lnTo>
                        <a:pt x="566" y="1082"/>
                      </a:lnTo>
                      <a:lnTo>
                        <a:pt x="561" y="1088"/>
                      </a:lnTo>
                      <a:lnTo>
                        <a:pt x="556" y="1093"/>
                      </a:lnTo>
                      <a:lnTo>
                        <a:pt x="549" y="1096"/>
                      </a:lnTo>
                      <a:lnTo>
                        <a:pt x="542" y="1099"/>
                      </a:lnTo>
                      <a:lnTo>
                        <a:pt x="535" y="1101"/>
                      </a:lnTo>
                      <a:lnTo>
                        <a:pt x="527" y="1101"/>
                      </a:lnTo>
                      <a:lnTo>
                        <a:pt x="520" y="1101"/>
                      </a:lnTo>
                      <a:lnTo>
                        <a:pt x="515" y="1098"/>
                      </a:lnTo>
                      <a:lnTo>
                        <a:pt x="509" y="1096"/>
                      </a:lnTo>
                      <a:lnTo>
                        <a:pt x="505" y="1092"/>
                      </a:lnTo>
                      <a:lnTo>
                        <a:pt x="502" y="108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3" name="Freeform 639"/>
                <p:cNvSpPr>
                  <a:spLocks/>
                </p:cNvSpPr>
                <p:nvPr/>
              </p:nvSpPr>
              <p:spPr bwMode="auto">
                <a:xfrm>
                  <a:off x="4097" y="1642"/>
                  <a:ext cx="8" cy="6"/>
                </a:xfrm>
                <a:custGeom>
                  <a:avLst/>
                  <a:gdLst>
                    <a:gd name="T0" fmla="*/ 0 w 76"/>
                    <a:gd name="T1" fmla="*/ 0 h 62"/>
                    <a:gd name="T2" fmla="*/ 0 w 76"/>
                    <a:gd name="T3" fmla="*/ 0 h 62"/>
                    <a:gd name="T4" fmla="*/ 0 w 76"/>
                    <a:gd name="T5" fmla="*/ 0 h 62"/>
                    <a:gd name="T6" fmla="*/ 0 w 76"/>
                    <a:gd name="T7" fmla="*/ 0 h 62"/>
                    <a:gd name="T8" fmla="*/ 0 w 76"/>
                    <a:gd name="T9" fmla="*/ 0 h 62"/>
                    <a:gd name="T10" fmla="*/ 0 w 76"/>
                    <a:gd name="T11" fmla="*/ 0 h 62"/>
                    <a:gd name="T12" fmla="*/ 0 w 76"/>
                    <a:gd name="T13" fmla="*/ 0 h 62"/>
                    <a:gd name="T14" fmla="*/ 0 w 76"/>
                    <a:gd name="T15" fmla="*/ 0 h 62"/>
                    <a:gd name="T16" fmla="*/ 0 w 76"/>
                    <a:gd name="T17" fmla="*/ 0 h 62"/>
                    <a:gd name="T18" fmla="*/ 0 w 76"/>
                    <a:gd name="T19" fmla="*/ 0 h 62"/>
                    <a:gd name="T20" fmla="*/ 0 w 76"/>
                    <a:gd name="T21" fmla="*/ 0 h 62"/>
                    <a:gd name="T22" fmla="*/ 0 w 76"/>
                    <a:gd name="T23" fmla="*/ 0 h 62"/>
                    <a:gd name="T24" fmla="*/ 0 w 76"/>
                    <a:gd name="T25" fmla="*/ 0 h 62"/>
                    <a:gd name="T26" fmla="*/ 0 w 76"/>
                    <a:gd name="T27" fmla="*/ 0 h 62"/>
                    <a:gd name="T28" fmla="*/ 0 w 76"/>
                    <a:gd name="T29" fmla="*/ 0 h 62"/>
                    <a:gd name="T30" fmla="*/ 0 w 76"/>
                    <a:gd name="T31" fmla="*/ 0 h 62"/>
                    <a:gd name="T32" fmla="*/ 0 w 76"/>
                    <a:gd name="T33" fmla="*/ 0 h 62"/>
                    <a:gd name="T34" fmla="*/ 0 w 76"/>
                    <a:gd name="T35" fmla="*/ 0 h 62"/>
                    <a:gd name="T36" fmla="*/ 0 w 76"/>
                    <a:gd name="T37" fmla="*/ 0 h 62"/>
                    <a:gd name="T38" fmla="*/ 0 w 76"/>
                    <a:gd name="T39" fmla="*/ 0 h 62"/>
                    <a:gd name="T40" fmla="*/ 0 w 76"/>
                    <a:gd name="T41" fmla="*/ 0 h 62"/>
                    <a:gd name="T42" fmla="*/ 0 w 76"/>
                    <a:gd name="T43" fmla="*/ 0 h 62"/>
                    <a:gd name="T44" fmla="*/ 0 w 76"/>
                    <a:gd name="T45" fmla="*/ 0 h 62"/>
                    <a:gd name="T46" fmla="*/ 0 w 76"/>
                    <a:gd name="T47" fmla="*/ 0 h 62"/>
                    <a:gd name="T48" fmla="*/ 0 w 76"/>
                    <a:gd name="T49" fmla="*/ 0 h 62"/>
                    <a:gd name="T50" fmla="*/ 0 w 76"/>
                    <a:gd name="T51" fmla="*/ 0 h 62"/>
                    <a:gd name="T52" fmla="*/ 0 w 76"/>
                    <a:gd name="T53" fmla="*/ 0 h 62"/>
                    <a:gd name="T54" fmla="*/ 0 w 76"/>
                    <a:gd name="T55" fmla="*/ 0 h 62"/>
                    <a:gd name="T56" fmla="*/ 0 w 76"/>
                    <a:gd name="T57" fmla="*/ 0 h 62"/>
                    <a:gd name="T58" fmla="*/ 0 w 76"/>
                    <a:gd name="T59" fmla="*/ 0 h 62"/>
                    <a:gd name="T60" fmla="*/ 0 w 76"/>
                    <a:gd name="T61" fmla="*/ 0 h 62"/>
                    <a:gd name="T62" fmla="*/ 0 w 76"/>
                    <a:gd name="T63" fmla="*/ 0 h 62"/>
                    <a:gd name="T64" fmla="*/ 0 w 76"/>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62"/>
                    <a:gd name="T101" fmla="*/ 76 w 76"/>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62">
                      <a:moveTo>
                        <a:pt x="50" y="56"/>
                      </a:moveTo>
                      <a:lnTo>
                        <a:pt x="43" y="60"/>
                      </a:lnTo>
                      <a:lnTo>
                        <a:pt x="35" y="62"/>
                      </a:lnTo>
                      <a:lnTo>
                        <a:pt x="28" y="62"/>
                      </a:lnTo>
                      <a:lnTo>
                        <a:pt x="22" y="62"/>
                      </a:lnTo>
                      <a:lnTo>
                        <a:pt x="15" y="60"/>
                      </a:lnTo>
                      <a:lnTo>
                        <a:pt x="9" y="56"/>
                      </a:lnTo>
                      <a:lnTo>
                        <a:pt x="5" y="53"/>
                      </a:ln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76" y="19"/>
                      </a:lnTo>
                      <a:lnTo>
                        <a:pt x="76" y="25"/>
                      </a:lnTo>
                      <a:lnTo>
                        <a:pt x="75" y="30"/>
                      </a:lnTo>
                      <a:lnTo>
                        <a:pt x="73" y="37"/>
                      </a:lnTo>
                      <a:lnTo>
                        <a:pt x="68" y="43"/>
                      </a:lnTo>
                      <a:lnTo>
                        <a:pt x="64" y="48"/>
                      </a:lnTo>
                      <a:lnTo>
                        <a:pt x="57" y="53"/>
                      </a:lnTo>
                      <a:lnTo>
                        <a:pt x="50" y="5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4" name="Freeform 640"/>
                <p:cNvSpPr>
                  <a:spLocks/>
                </p:cNvSpPr>
                <p:nvPr/>
              </p:nvSpPr>
              <p:spPr bwMode="auto">
                <a:xfrm>
                  <a:off x="4097" y="1642"/>
                  <a:ext cx="8" cy="6"/>
                </a:xfrm>
                <a:custGeom>
                  <a:avLst/>
                  <a:gdLst>
                    <a:gd name="T0" fmla="*/ 0 w 76"/>
                    <a:gd name="T1" fmla="*/ 0 h 62"/>
                    <a:gd name="T2" fmla="*/ 0 w 76"/>
                    <a:gd name="T3" fmla="*/ 0 h 62"/>
                    <a:gd name="T4" fmla="*/ 0 w 76"/>
                    <a:gd name="T5" fmla="*/ 0 h 62"/>
                    <a:gd name="T6" fmla="*/ 0 w 76"/>
                    <a:gd name="T7" fmla="*/ 0 h 62"/>
                    <a:gd name="T8" fmla="*/ 0 w 76"/>
                    <a:gd name="T9" fmla="*/ 0 h 62"/>
                    <a:gd name="T10" fmla="*/ 0 w 76"/>
                    <a:gd name="T11" fmla="*/ 0 h 62"/>
                    <a:gd name="T12" fmla="*/ 0 w 76"/>
                    <a:gd name="T13" fmla="*/ 0 h 62"/>
                    <a:gd name="T14" fmla="*/ 0 w 76"/>
                    <a:gd name="T15" fmla="*/ 0 h 62"/>
                    <a:gd name="T16" fmla="*/ 0 w 76"/>
                    <a:gd name="T17" fmla="*/ 0 h 62"/>
                    <a:gd name="T18" fmla="*/ 0 w 76"/>
                    <a:gd name="T19" fmla="*/ 0 h 62"/>
                    <a:gd name="T20" fmla="*/ 0 w 76"/>
                    <a:gd name="T21" fmla="*/ 0 h 62"/>
                    <a:gd name="T22" fmla="*/ 0 w 76"/>
                    <a:gd name="T23" fmla="*/ 0 h 62"/>
                    <a:gd name="T24" fmla="*/ 0 w 76"/>
                    <a:gd name="T25" fmla="*/ 0 h 62"/>
                    <a:gd name="T26" fmla="*/ 0 w 76"/>
                    <a:gd name="T27" fmla="*/ 0 h 62"/>
                    <a:gd name="T28" fmla="*/ 0 w 76"/>
                    <a:gd name="T29" fmla="*/ 0 h 62"/>
                    <a:gd name="T30" fmla="*/ 0 w 76"/>
                    <a:gd name="T31" fmla="*/ 0 h 62"/>
                    <a:gd name="T32" fmla="*/ 0 w 76"/>
                    <a:gd name="T33" fmla="*/ 0 h 62"/>
                    <a:gd name="T34" fmla="*/ 0 w 76"/>
                    <a:gd name="T35" fmla="*/ 0 h 62"/>
                    <a:gd name="T36" fmla="*/ 0 w 76"/>
                    <a:gd name="T37" fmla="*/ 0 h 62"/>
                    <a:gd name="T38" fmla="*/ 0 w 76"/>
                    <a:gd name="T39" fmla="*/ 0 h 62"/>
                    <a:gd name="T40" fmla="*/ 0 w 76"/>
                    <a:gd name="T41" fmla="*/ 0 h 62"/>
                    <a:gd name="T42" fmla="*/ 0 w 76"/>
                    <a:gd name="T43" fmla="*/ 0 h 62"/>
                    <a:gd name="T44" fmla="*/ 0 w 76"/>
                    <a:gd name="T45" fmla="*/ 0 h 62"/>
                    <a:gd name="T46" fmla="*/ 0 w 76"/>
                    <a:gd name="T47" fmla="*/ 0 h 62"/>
                    <a:gd name="T48" fmla="*/ 0 w 76"/>
                    <a:gd name="T49" fmla="*/ 0 h 62"/>
                    <a:gd name="T50" fmla="*/ 0 w 76"/>
                    <a:gd name="T51" fmla="*/ 0 h 62"/>
                    <a:gd name="T52" fmla="*/ 0 w 76"/>
                    <a:gd name="T53" fmla="*/ 0 h 62"/>
                    <a:gd name="T54" fmla="*/ 0 w 76"/>
                    <a:gd name="T55" fmla="*/ 0 h 62"/>
                    <a:gd name="T56" fmla="*/ 0 w 76"/>
                    <a:gd name="T57" fmla="*/ 0 h 62"/>
                    <a:gd name="T58" fmla="*/ 0 w 76"/>
                    <a:gd name="T59" fmla="*/ 0 h 62"/>
                    <a:gd name="T60" fmla="*/ 0 w 76"/>
                    <a:gd name="T61" fmla="*/ 0 h 62"/>
                    <a:gd name="T62" fmla="*/ 0 w 76"/>
                    <a:gd name="T63" fmla="*/ 0 h 62"/>
                    <a:gd name="T64" fmla="*/ 0 w 76"/>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62"/>
                    <a:gd name="T101" fmla="*/ 76 w 76"/>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62">
                      <a:moveTo>
                        <a:pt x="50" y="56"/>
                      </a:moveTo>
                      <a:lnTo>
                        <a:pt x="43" y="60"/>
                      </a:lnTo>
                      <a:lnTo>
                        <a:pt x="35" y="62"/>
                      </a:lnTo>
                      <a:lnTo>
                        <a:pt x="28" y="62"/>
                      </a:lnTo>
                      <a:lnTo>
                        <a:pt x="22" y="62"/>
                      </a:lnTo>
                      <a:lnTo>
                        <a:pt x="15" y="60"/>
                      </a:lnTo>
                      <a:lnTo>
                        <a:pt x="9" y="56"/>
                      </a:lnTo>
                      <a:lnTo>
                        <a:pt x="5" y="53"/>
                      </a:lnTo>
                      <a:lnTo>
                        <a:pt x="1" y="48"/>
                      </a:lnTo>
                      <a:lnTo>
                        <a:pt x="0" y="43"/>
                      </a:lnTo>
                      <a:lnTo>
                        <a:pt x="0" y="37"/>
                      </a:lnTo>
                      <a:lnTo>
                        <a:pt x="1" y="30"/>
                      </a:lnTo>
                      <a:lnTo>
                        <a:pt x="3" y="25"/>
                      </a:lnTo>
                      <a:lnTo>
                        <a:pt x="7" y="19"/>
                      </a:lnTo>
                      <a:lnTo>
                        <a:pt x="12" y="13"/>
                      </a:lnTo>
                      <a:lnTo>
                        <a:pt x="18" y="9"/>
                      </a:lnTo>
                      <a:lnTo>
                        <a:pt x="25" y="4"/>
                      </a:lnTo>
                      <a:lnTo>
                        <a:pt x="33" y="2"/>
                      </a:lnTo>
                      <a:lnTo>
                        <a:pt x="40" y="0"/>
                      </a:lnTo>
                      <a:lnTo>
                        <a:pt x="48" y="0"/>
                      </a:lnTo>
                      <a:lnTo>
                        <a:pt x="54" y="0"/>
                      </a:lnTo>
                      <a:lnTo>
                        <a:pt x="61" y="2"/>
                      </a:lnTo>
                      <a:lnTo>
                        <a:pt x="67" y="4"/>
                      </a:lnTo>
                      <a:lnTo>
                        <a:pt x="70" y="9"/>
                      </a:lnTo>
                      <a:lnTo>
                        <a:pt x="74" y="13"/>
                      </a:lnTo>
                      <a:lnTo>
                        <a:pt x="76" y="19"/>
                      </a:lnTo>
                      <a:lnTo>
                        <a:pt x="76" y="25"/>
                      </a:lnTo>
                      <a:lnTo>
                        <a:pt x="75" y="30"/>
                      </a:lnTo>
                      <a:lnTo>
                        <a:pt x="73" y="37"/>
                      </a:lnTo>
                      <a:lnTo>
                        <a:pt x="68" y="43"/>
                      </a:lnTo>
                      <a:lnTo>
                        <a:pt x="64" y="48"/>
                      </a:lnTo>
                      <a:lnTo>
                        <a:pt x="57" y="53"/>
                      </a:lnTo>
                      <a:lnTo>
                        <a:pt x="50" y="5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5" name="Freeform 641"/>
                <p:cNvSpPr>
                  <a:spLocks/>
                </p:cNvSpPr>
                <p:nvPr/>
              </p:nvSpPr>
              <p:spPr bwMode="auto">
                <a:xfrm>
                  <a:off x="3529" y="1833"/>
                  <a:ext cx="78" cy="112"/>
                </a:xfrm>
                <a:custGeom>
                  <a:avLst/>
                  <a:gdLst>
                    <a:gd name="T0" fmla="*/ 0 w 780"/>
                    <a:gd name="T1" fmla="*/ 0 h 1026"/>
                    <a:gd name="T2" fmla="*/ 0 w 780"/>
                    <a:gd name="T3" fmla="*/ 0 h 1026"/>
                    <a:gd name="T4" fmla="*/ 0 w 780"/>
                    <a:gd name="T5" fmla="*/ 0 h 1026"/>
                    <a:gd name="T6" fmla="*/ 0 w 780"/>
                    <a:gd name="T7" fmla="*/ 0 h 1026"/>
                    <a:gd name="T8" fmla="*/ 0 w 780"/>
                    <a:gd name="T9" fmla="*/ 0 h 1026"/>
                    <a:gd name="T10" fmla="*/ 0 w 780"/>
                    <a:gd name="T11" fmla="*/ 0 h 1026"/>
                    <a:gd name="T12" fmla="*/ 0 w 780"/>
                    <a:gd name="T13" fmla="*/ 0 h 1026"/>
                    <a:gd name="T14" fmla="*/ 0 w 780"/>
                    <a:gd name="T15" fmla="*/ 0 h 1026"/>
                    <a:gd name="T16" fmla="*/ 0 w 780"/>
                    <a:gd name="T17" fmla="*/ 0 h 1026"/>
                    <a:gd name="T18" fmla="*/ 0 w 780"/>
                    <a:gd name="T19" fmla="*/ 0 h 1026"/>
                    <a:gd name="T20" fmla="*/ 0 w 780"/>
                    <a:gd name="T21" fmla="*/ 0 h 1026"/>
                    <a:gd name="T22" fmla="*/ 0 w 780"/>
                    <a:gd name="T23" fmla="*/ 0 h 1026"/>
                    <a:gd name="T24" fmla="*/ 0 w 780"/>
                    <a:gd name="T25" fmla="*/ 0 h 1026"/>
                    <a:gd name="T26" fmla="*/ 0 w 780"/>
                    <a:gd name="T27" fmla="*/ 0 h 1026"/>
                    <a:gd name="T28" fmla="*/ 0 w 780"/>
                    <a:gd name="T29" fmla="*/ 0 h 1026"/>
                    <a:gd name="T30" fmla="*/ 0 w 780"/>
                    <a:gd name="T31" fmla="*/ 0 h 1026"/>
                    <a:gd name="T32" fmla="*/ 0 w 780"/>
                    <a:gd name="T33" fmla="*/ 0 h 1026"/>
                    <a:gd name="T34" fmla="*/ 0 w 780"/>
                    <a:gd name="T35" fmla="*/ 0 h 1026"/>
                    <a:gd name="T36" fmla="*/ 0 w 780"/>
                    <a:gd name="T37" fmla="*/ 0 h 1026"/>
                    <a:gd name="T38" fmla="*/ 0 w 780"/>
                    <a:gd name="T39" fmla="*/ 0 h 1026"/>
                    <a:gd name="T40" fmla="*/ 0 w 780"/>
                    <a:gd name="T41" fmla="*/ 0 h 1026"/>
                    <a:gd name="T42" fmla="*/ 0 w 780"/>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0"/>
                    <a:gd name="T67" fmla="*/ 0 h 1026"/>
                    <a:gd name="T68" fmla="*/ 780 w 780"/>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0" h="1026">
                      <a:moveTo>
                        <a:pt x="714" y="1017"/>
                      </a:moveTo>
                      <a:lnTo>
                        <a:pt x="0" y="48"/>
                      </a:lnTo>
                      <a:lnTo>
                        <a:pt x="64" y="0"/>
                      </a:lnTo>
                      <a:lnTo>
                        <a:pt x="776" y="972"/>
                      </a:lnTo>
                      <a:lnTo>
                        <a:pt x="779" y="976"/>
                      </a:lnTo>
                      <a:lnTo>
                        <a:pt x="780" y="982"/>
                      </a:lnTo>
                      <a:lnTo>
                        <a:pt x="780" y="988"/>
                      </a:lnTo>
                      <a:lnTo>
                        <a:pt x="779" y="994"/>
                      </a:lnTo>
                      <a:lnTo>
                        <a:pt x="775" y="1000"/>
                      </a:lnTo>
                      <a:lnTo>
                        <a:pt x="772" y="1007"/>
                      </a:lnTo>
                      <a:lnTo>
                        <a:pt x="767" y="1011"/>
                      </a:lnTo>
                      <a:lnTo>
                        <a:pt x="762" y="1017"/>
                      </a:lnTo>
                      <a:lnTo>
                        <a:pt x="755" y="1020"/>
                      </a:lnTo>
                      <a:lnTo>
                        <a:pt x="748" y="1024"/>
                      </a:lnTo>
                      <a:lnTo>
                        <a:pt x="741" y="1025"/>
                      </a:lnTo>
                      <a:lnTo>
                        <a:pt x="734" y="1026"/>
                      </a:lnTo>
                      <a:lnTo>
                        <a:pt x="729" y="1026"/>
                      </a:lnTo>
                      <a:lnTo>
                        <a:pt x="723" y="1024"/>
                      </a:lnTo>
                      <a:lnTo>
                        <a:pt x="717" y="1022"/>
                      </a:lnTo>
                      <a:lnTo>
                        <a:pt x="714" y="101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36" name="Freeform 642"/>
                <p:cNvSpPr>
                  <a:spLocks/>
                </p:cNvSpPr>
                <p:nvPr/>
              </p:nvSpPr>
              <p:spPr bwMode="auto">
                <a:xfrm>
                  <a:off x="3529" y="1833"/>
                  <a:ext cx="78" cy="112"/>
                </a:xfrm>
                <a:custGeom>
                  <a:avLst/>
                  <a:gdLst>
                    <a:gd name="T0" fmla="*/ 0 w 780"/>
                    <a:gd name="T1" fmla="*/ 0 h 1026"/>
                    <a:gd name="T2" fmla="*/ 0 w 780"/>
                    <a:gd name="T3" fmla="*/ 0 h 1026"/>
                    <a:gd name="T4" fmla="*/ 0 w 780"/>
                    <a:gd name="T5" fmla="*/ 0 h 1026"/>
                    <a:gd name="T6" fmla="*/ 0 w 780"/>
                    <a:gd name="T7" fmla="*/ 0 h 1026"/>
                    <a:gd name="T8" fmla="*/ 0 w 780"/>
                    <a:gd name="T9" fmla="*/ 0 h 1026"/>
                    <a:gd name="T10" fmla="*/ 0 w 780"/>
                    <a:gd name="T11" fmla="*/ 0 h 1026"/>
                    <a:gd name="T12" fmla="*/ 0 w 780"/>
                    <a:gd name="T13" fmla="*/ 0 h 1026"/>
                    <a:gd name="T14" fmla="*/ 0 w 780"/>
                    <a:gd name="T15" fmla="*/ 0 h 1026"/>
                    <a:gd name="T16" fmla="*/ 0 w 780"/>
                    <a:gd name="T17" fmla="*/ 0 h 1026"/>
                    <a:gd name="T18" fmla="*/ 0 w 780"/>
                    <a:gd name="T19" fmla="*/ 0 h 1026"/>
                    <a:gd name="T20" fmla="*/ 0 w 780"/>
                    <a:gd name="T21" fmla="*/ 0 h 1026"/>
                    <a:gd name="T22" fmla="*/ 0 w 780"/>
                    <a:gd name="T23" fmla="*/ 0 h 1026"/>
                    <a:gd name="T24" fmla="*/ 0 w 780"/>
                    <a:gd name="T25" fmla="*/ 0 h 1026"/>
                    <a:gd name="T26" fmla="*/ 0 w 780"/>
                    <a:gd name="T27" fmla="*/ 0 h 1026"/>
                    <a:gd name="T28" fmla="*/ 0 w 780"/>
                    <a:gd name="T29" fmla="*/ 0 h 1026"/>
                    <a:gd name="T30" fmla="*/ 0 w 780"/>
                    <a:gd name="T31" fmla="*/ 0 h 1026"/>
                    <a:gd name="T32" fmla="*/ 0 w 780"/>
                    <a:gd name="T33" fmla="*/ 0 h 1026"/>
                    <a:gd name="T34" fmla="*/ 0 w 780"/>
                    <a:gd name="T35" fmla="*/ 0 h 1026"/>
                    <a:gd name="T36" fmla="*/ 0 w 780"/>
                    <a:gd name="T37" fmla="*/ 0 h 1026"/>
                    <a:gd name="T38" fmla="*/ 0 w 780"/>
                    <a:gd name="T39" fmla="*/ 0 h 1026"/>
                    <a:gd name="T40" fmla="*/ 0 w 780"/>
                    <a:gd name="T41" fmla="*/ 0 h 1026"/>
                    <a:gd name="T42" fmla="*/ 0 w 780"/>
                    <a:gd name="T43" fmla="*/ 0 h 10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0"/>
                    <a:gd name="T67" fmla="*/ 0 h 1026"/>
                    <a:gd name="T68" fmla="*/ 780 w 780"/>
                    <a:gd name="T69" fmla="*/ 1026 h 10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0" h="1026">
                      <a:moveTo>
                        <a:pt x="714" y="1017"/>
                      </a:moveTo>
                      <a:lnTo>
                        <a:pt x="0" y="48"/>
                      </a:lnTo>
                      <a:lnTo>
                        <a:pt x="64" y="0"/>
                      </a:lnTo>
                      <a:lnTo>
                        <a:pt x="776" y="972"/>
                      </a:lnTo>
                      <a:lnTo>
                        <a:pt x="779" y="976"/>
                      </a:lnTo>
                      <a:lnTo>
                        <a:pt x="780" y="982"/>
                      </a:lnTo>
                      <a:lnTo>
                        <a:pt x="780" y="988"/>
                      </a:lnTo>
                      <a:lnTo>
                        <a:pt x="779" y="994"/>
                      </a:lnTo>
                      <a:lnTo>
                        <a:pt x="775" y="1000"/>
                      </a:lnTo>
                      <a:lnTo>
                        <a:pt x="772" y="1007"/>
                      </a:lnTo>
                      <a:lnTo>
                        <a:pt x="767" y="1011"/>
                      </a:lnTo>
                      <a:lnTo>
                        <a:pt x="762" y="1017"/>
                      </a:lnTo>
                      <a:lnTo>
                        <a:pt x="755" y="1020"/>
                      </a:lnTo>
                      <a:lnTo>
                        <a:pt x="748" y="1024"/>
                      </a:lnTo>
                      <a:lnTo>
                        <a:pt x="741" y="1025"/>
                      </a:lnTo>
                      <a:lnTo>
                        <a:pt x="734" y="1026"/>
                      </a:lnTo>
                      <a:lnTo>
                        <a:pt x="729" y="1026"/>
                      </a:lnTo>
                      <a:lnTo>
                        <a:pt x="723" y="1024"/>
                      </a:lnTo>
                      <a:lnTo>
                        <a:pt x="717" y="1022"/>
                      </a:lnTo>
                      <a:lnTo>
                        <a:pt x="714" y="101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37" name="Freeform 643"/>
                <p:cNvSpPr>
                  <a:spLocks/>
                </p:cNvSpPr>
                <p:nvPr/>
              </p:nvSpPr>
              <p:spPr bwMode="auto">
                <a:xfrm>
                  <a:off x="3747" y="1814"/>
                  <a:ext cx="74" cy="145"/>
                </a:xfrm>
                <a:custGeom>
                  <a:avLst/>
                  <a:gdLst>
                    <a:gd name="T0" fmla="*/ 0 w 738"/>
                    <a:gd name="T1" fmla="*/ 0 h 1335"/>
                    <a:gd name="T2" fmla="*/ 0 w 738"/>
                    <a:gd name="T3" fmla="*/ 0 h 1335"/>
                    <a:gd name="T4" fmla="*/ 0 w 738"/>
                    <a:gd name="T5" fmla="*/ 0 h 1335"/>
                    <a:gd name="T6" fmla="*/ 0 w 738"/>
                    <a:gd name="T7" fmla="*/ 0 h 1335"/>
                    <a:gd name="T8" fmla="*/ 0 w 738"/>
                    <a:gd name="T9" fmla="*/ 0 h 1335"/>
                    <a:gd name="T10" fmla="*/ 0 w 738"/>
                    <a:gd name="T11" fmla="*/ 0 h 1335"/>
                    <a:gd name="T12" fmla="*/ 0 w 738"/>
                    <a:gd name="T13" fmla="*/ 0 h 1335"/>
                    <a:gd name="T14" fmla="*/ 0 w 738"/>
                    <a:gd name="T15" fmla="*/ 0 h 1335"/>
                    <a:gd name="T16" fmla="*/ 0 w 738"/>
                    <a:gd name="T17" fmla="*/ 0 h 1335"/>
                    <a:gd name="T18" fmla="*/ 0 w 738"/>
                    <a:gd name="T19" fmla="*/ 0 h 1335"/>
                    <a:gd name="T20" fmla="*/ 0 w 738"/>
                    <a:gd name="T21" fmla="*/ 0 h 1335"/>
                    <a:gd name="T22" fmla="*/ 0 w 738"/>
                    <a:gd name="T23" fmla="*/ 0 h 1335"/>
                    <a:gd name="T24" fmla="*/ 0 w 738"/>
                    <a:gd name="T25" fmla="*/ 0 h 1335"/>
                    <a:gd name="T26" fmla="*/ 0 w 738"/>
                    <a:gd name="T27" fmla="*/ 0 h 1335"/>
                    <a:gd name="T28" fmla="*/ 0 w 738"/>
                    <a:gd name="T29" fmla="*/ 0 h 1335"/>
                    <a:gd name="T30" fmla="*/ 0 w 738"/>
                    <a:gd name="T31" fmla="*/ 0 h 1335"/>
                    <a:gd name="T32" fmla="*/ 0 w 738"/>
                    <a:gd name="T33" fmla="*/ 0 h 1335"/>
                    <a:gd name="T34" fmla="*/ 0 w 738"/>
                    <a:gd name="T35" fmla="*/ 0 h 1335"/>
                    <a:gd name="T36" fmla="*/ 0 w 738"/>
                    <a:gd name="T37" fmla="*/ 0 h 1335"/>
                    <a:gd name="T38" fmla="*/ 0 w 738"/>
                    <a:gd name="T39" fmla="*/ 0 h 1335"/>
                    <a:gd name="T40" fmla="*/ 0 w 738"/>
                    <a:gd name="T41" fmla="*/ 0 h 1335"/>
                    <a:gd name="T42" fmla="*/ 0 w 738"/>
                    <a:gd name="T43" fmla="*/ 0 h 1335"/>
                    <a:gd name="T44" fmla="*/ 0 w 738"/>
                    <a:gd name="T45" fmla="*/ 0 h 1335"/>
                    <a:gd name="T46" fmla="*/ 0 w 738"/>
                    <a:gd name="T47" fmla="*/ 0 h 1335"/>
                    <a:gd name="T48" fmla="*/ 0 w 738"/>
                    <a:gd name="T49" fmla="*/ 0 h 1335"/>
                    <a:gd name="T50" fmla="*/ 0 w 738"/>
                    <a:gd name="T51" fmla="*/ 0 h 1335"/>
                    <a:gd name="T52" fmla="*/ 0 w 738"/>
                    <a:gd name="T53" fmla="*/ 0 h 1335"/>
                    <a:gd name="T54" fmla="*/ 0 w 738"/>
                    <a:gd name="T55" fmla="*/ 0 h 1335"/>
                    <a:gd name="T56" fmla="*/ 0 w 738"/>
                    <a:gd name="T57" fmla="*/ 0 h 1335"/>
                    <a:gd name="T58" fmla="*/ 0 w 738"/>
                    <a:gd name="T59" fmla="*/ 0 h 1335"/>
                    <a:gd name="T60" fmla="*/ 0 w 738"/>
                    <a:gd name="T61" fmla="*/ 0 h 1335"/>
                    <a:gd name="T62" fmla="*/ 0 w 738"/>
                    <a:gd name="T63" fmla="*/ 0 h 1335"/>
                    <a:gd name="T64" fmla="*/ 0 w 738"/>
                    <a:gd name="T65" fmla="*/ 0 h 1335"/>
                    <a:gd name="T66" fmla="*/ 0 w 738"/>
                    <a:gd name="T67" fmla="*/ 0 h 1335"/>
                    <a:gd name="T68" fmla="*/ 0 w 738"/>
                    <a:gd name="T69" fmla="*/ 0 h 1335"/>
                    <a:gd name="T70" fmla="*/ 0 w 738"/>
                    <a:gd name="T71" fmla="*/ 0 h 1335"/>
                    <a:gd name="T72" fmla="*/ 0 w 738"/>
                    <a:gd name="T73" fmla="*/ 0 h 1335"/>
                    <a:gd name="T74" fmla="*/ 0 w 738"/>
                    <a:gd name="T75" fmla="*/ 0 h 13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335"/>
                    <a:gd name="T116" fmla="*/ 738 w 738"/>
                    <a:gd name="T117" fmla="*/ 1335 h 13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335">
                      <a:moveTo>
                        <a:pt x="69" y="7"/>
                      </a:moveTo>
                      <a:lnTo>
                        <a:pt x="737" y="1292"/>
                      </a:lnTo>
                      <a:lnTo>
                        <a:pt x="738" y="1295"/>
                      </a:lnTo>
                      <a:lnTo>
                        <a:pt x="737" y="1300"/>
                      </a:lnTo>
                      <a:lnTo>
                        <a:pt x="736" y="1304"/>
                      </a:lnTo>
                      <a:lnTo>
                        <a:pt x="732" y="1309"/>
                      </a:lnTo>
                      <a:lnTo>
                        <a:pt x="728" y="1314"/>
                      </a:lnTo>
                      <a:lnTo>
                        <a:pt x="723" y="1319"/>
                      </a:lnTo>
                      <a:lnTo>
                        <a:pt x="716" y="1323"/>
                      </a:lnTo>
                      <a:lnTo>
                        <a:pt x="710" y="1327"/>
                      </a:lnTo>
                      <a:lnTo>
                        <a:pt x="703" y="1330"/>
                      </a:lnTo>
                      <a:lnTo>
                        <a:pt x="696" y="1332"/>
                      </a:lnTo>
                      <a:lnTo>
                        <a:pt x="689" y="1335"/>
                      </a:lnTo>
                      <a:lnTo>
                        <a:pt x="682" y="1335"/>
                      </a:lnTo>
                      <a:lnTo>
                        <a:pt x="677" y="1335"/>
                      </a:lnTo>
                      <a:lnTo>
                        <a:pt x="672" y="1334"/>
                      </a:lnTo>
                      <a:lnTo>
                        <a:pt x="668" y="1331"/>
                      </a:lnTo>
                      <a:lnTo>
                        <a:pt x="665" y="1328"/>
                      </a:lnTo>
                      <a:lnTo>
                        <a:pt x="1" y="43"/>
                      </a:lnTo>
                      <a:lnTo>
                        <a:pt x="0" y="39"/>
                      </a:lnTo>
                      <a:lnTo>
                        <a:pt x="0" y="34"/>
                      </a:lnTo>
                      <a:lnTo>
                        <a:pt x="1" y="30"/>
                      </a:lnTo>
                      <a:lnTo>
                        <a:pt x="4" y="25"/>
                      </a:lnTo>
                      <a:lnTo>
                        <a:pt x="8" y="19"/>
                      </a:lnTo>
                      <a:lnTo>
                        <a:pt x="13" y="15"/>
                      </a:lnTo>
                      <a:lnTo>
                        <a:pt x="19" y="10"/>
                      </a:lnTo>
                      <a:lnTo>
                        <a:pt x="25" y="7"/>
                      </a:lnTo>
                      <a:lnTo>
                        <a:pt x="32" y="4"/>
                      </a:lnTo>
                      <a:lnTo>
                        <a:pt x="39" y="1"/>
                      </a:lnTo>
                      <a:lnTo>
                        <a:pt x="46" y="0"/>
                      </a:lnTo>
                      <a:lnTo>
                        <a:pt x="52" y="0"/>
                      </a:lnTo>
                      <a:lnTo>
                        <a:pt x="58" y="0"/>
                      </a:lnTo>
                      <a:lnTo>
                        <a:pt x="62" y="2"/>
                      </a:lnTo>
                      <a:lnTo>
                        <a:pt x="67" y="5"/>
                      </a:lnTo>
                      <a:lnTo>
                        <a:pt x="69" y="7"/>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38" name="Freeform 644"/>
                <p:cNvSpPr>
                  <a:spLocks/>
                </p:cNvSpPr>
                <p:nvPr/>
              </p:nvSpPr>
              <p:spPr bwMode="auto">
                <a:xfrm>
                  <a:off x="3747" y="1814"/>
                  <a:ext cx="74" cy="145"/>
                </a:xfrm>
                <a:custGeom>
                  <a:avLst/>
                  <a:gdLst>
                    <a:gd name="T0" fmla="*/ 0 w 738"/>
                    <a:gd name="T1" fmla="*/ 0 h 1335"/>
                    <a:gd name="T2" fmla="*/ 0 w 738"/>
                    <a:gd name="T3" fmla="*/ 0 h 1335"/>
                    <a:gd name="T4" fmla="*/ 0 w 738"/>
                    <a:gd name="T5" fmla="*/ 0 h 1335"/>
                    <a:gd name="T6" fmla="*/ 0 w 738"/>
                    <a:gd name="T7" fmla="*/ 0 h 1335"/>
                    <a:gd name="T8" fmla="*/ 0 w 738"/>
                    <a:gd name="T9" fmla="*/ 0 h 1335"/>
                    <a:gd name="T10" fmla="*/ 0 w 738"/>
                    <a:gd name="T11" fmla="*/ 0 h 1335"/>
                    <a:gd name="T12" fmla="*/ 0 w 738"/>
                    <a:gd name="T13" fmla="*/ 0 h 1335"/>
                    <a:gd name="T14" fmla="*/ 0 w 738"/>
                    <a:gd name="T15" fmla="*/ 0 h 1335"/>
                    <a:gd name="T16" fmla="*/ 0 w 738"/>
                    <a:gd name="T17" fmla="*/ 0 h 1335"/>
                    <a:gd name="T18" fmla="*/ 0 w 738"/>
                    <a:gd name="T19" fmla="*/ 0 h 1335"/>
                    <a:gd name="T20" fmla="*/ 0 w 738"/>
                    <a:gd name="T21" fmla="*/ 0 h 1335"/>
                    <a:gd name="T22" fmla="*/ 0 w 738"/>
                    <a:gd name="T23" fmla="*/ 0 h 1335"/>
                    <a:gd name="T24" fmla="*/ 0 w 738"/>
                    <a:gd name="T25" fmla="*/ 0 h 1335"/>
                    <a:gd name="T26" fmla="*/ 0 w 738"/>
                    <a:gd name="T27" fmla="*/ 0 h 1335"/>
                    <a:gd name="T28" fmla="*/ 0 w 738"/>
                    <a:gd name="T29" fmla="*/ 0 h 1335"/>
                    <a:gd name="T30" fmla="*/ 0 w 738"/>
                    <a:gd name="T31" fmla="*/ 0 h 1335"/>
                    <a:gd name="T32" fmla="*/ 0 w 738"/>
                    <a:gd name="T33" fmla="*/ 0 h 1335"/>
                    <a:gd name="T34" fmla="*/ 0 w 738"/>
                    <a:gd name="T35" fmla="*/ 0 h 1335"/>
                    <a:gd name="T36" fmla="*/ 0 w 738"/>
                    <a:gd name="T37" fmla="*/ 0 h 1335"/>
                    <a:gd name="T38" fmla="*/ 0 w 738"/>
                    <a:gd name="T39" fmla="*/ 0 h 1335"/>
                    <a:gd name="T40" fmla="*/ 0 w 738"/>
                    <a:gd name="T41" fmla="*/ 0 h 1335"/>
                    <a:gd name="T42" fmla="*/ 0 w 738"/>
                    <a:gd name="T43" fmla="*/ 0 h 1335"/>
                    <a:gd name="T44" fmla="*/ 0 w 738"/>
                    <a:gd name="T45" fmla="*/ 0 h 1335"/>
                    <a:gd name="T46" fmla="*/ 0 w 738"/>
                    <a:gd name="T47" fmla="*/ 0 h 1335"/>
                    <a:gd name="T48" fmla="*/ 0 w 738"/>
                    <a:gd name="T49" fmla="*/ 0 h 1335"/>
                    <a:gd name="T50" fmla="*/ 0 w 738"/>
                    <a:gd name="T51" fmla="*/ 0 h 1335"/>
                    <a:gd name="T52" fmla="*/ 0 w 738"/>
                    <a:gd name="T53" fmla="*/ 0 h 1335"/>
                    <a:gd name="T54" fmla="*/ 0 w 738"/>
                    <a:gd name="T55" fmla="*/ 0 h 1335"/>
                    <a:gd name="T56" fmla="*/ 0 w 738"/>
                    <a:gd name="T57" fmla="*/ 0 h 1335"/>
                    <a:gd name="T58" fmla="*/ 0 w 738"/>
                    <a:gd name="T59" fmla="*/ 0 h 1335"/>
                    <a:gd name="T60" fmla="*/ 0 w 738"/>
                    <a:gd name="T61" fmla="*/ 0 h 1335"/>
                    <a:gd name="T62" fmla="*/ 0 w 738"/>
                    <a:gd name="T63" fmla="*/ 0 h 1335"/>
                    <a:gd name="T64" fmla="*/ 0 w 738"/>
                    <a:gd name="T65" fmla="*/ 0 h 1335"/>
                    <a:gd name="T66" fmla="*/ 0 w 738"/>
                    <a:gd name="T67" fmla="*/ 0 h 1335"/>
                    <a:gd name="T68" fmla="*/ 0 w 738"/>
                    <a:gd name="T69" fmla="*/ 0 h 1335"/>
                    <a:gd name="T70" fmla="*/ 0 w 738"/>
                    <a:gd name="T71" fmla="*/ 0 h 1335"/>
                    <a:gd name="T72" fmla="*/ 0 w 738"/>
                    <a:gd name="T73" fmla="*/ 0 h 1335"/>
                    <a:gd name="T74" fmla="*/ 0 w 738"/>
                    <a:gd name="T75" fmla="*/ 0 h 13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335"/>
                    <a:gd name="T116" fmla="*/ 738 w 738"/>
                    <a:gd name="T117" fmla="*/ 1335 h 13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335">
                      <a:moveTo>
                        <a:pt x="69" y="7"/>
                      </a:moveTo>
                      <a:lnTo>
                        <a:pt x="737" y="1292"/>
                      </a:lnTo>
                      <a:lnTo>
                        <a:pt x="738" y="1295"/>
                      </a:lnTo>
                      <a:lnTo>
                        <a:pt x="737" y="1300"/>
                      </a:lnTo>
                      <a:lnTo>
                        <a:pt x="736" y="1304"/>
                      </a:lnTo>
                      <a:lnTo>
                        <a:pt x="732" y="1309"/>
                      </a:lnTo>
                      <a:lnTo>
                        <a:pt x="728" y="1314"/>
                      </a:lnTo>
                      <a:lnTo>
                        <a:pt x="723" y="1319"/>
                      </a:lnTo>
                      <a:lnTo>
                        <a:pt x="716" y="1323"/>
                      </a:lnTo>
                      <a:lnTo>
                        <a:pt x="710" y="1327"/>
                      </a:lnTo>
                      <a:lnTo>
                        <a:pt x="703" y="1330"/>
                      </a:lnTo>
                      <a:lnTo>
                        <a:pt x="696" y="1332"/>
                      </a:lnTo>
                      <a:lnTo>
                        <a:pt x="689" y="1335"/>
                      </a:lnTo>
                      <a:lnTo>
                        <a:pt x="682" y="1335"/>
                      </a:lnTo>
                      <a:lnTo>
                        <a:pt x="677" y="1335"/>
                      </a:lnTo>
                      <a:lnTo>
                        <a:pt x="672" y="1334"/>
                      </a:lnTo>
                      <a:lnTo>
                        <a:pt x="668" y="1331"/>
                      </a:lnTo>
                      <a:lnTo>
                        <a:pt x="665" y="1328"/>
                      </a:lnTo>
                      <a:lnTo>
                        <a:pt x="1" y="43"/>
                      </a:lnTo>
                      <a:lnTo>
                        <a:pt x="0" y="39"/>
                      </a:lnTo>
                      <a:lnTo>
                        <a:pt x="0" y="34"/>
                      </a:lnTo>
                      <a:lnTo>
                        <a:pt x="1" y="30"/>
                      </a:lnTo>
                      <a:lnTo>
                        <a:pt x="4" y="25"/>
                      </a:lnTo>
                      <a:lnTo>
                        <a:pt x="8" y="19"/>
                      </a:lnTo>
                      <a:lnTo>
                        <a:pt x="13" y="15"/>
                      </a:lnTo>
                      <a:lnTo>
                        <a:pt x="19" y="10"/>
                      </a:lnTo>
                      <a:lnTo>
                        <a:pt x="25" y="7"/>
                      </a:lnTo>
                      <a:lnTo>
                        <a:pt x="32" y="4"/>
                      </a:lnTo>
                      <a:lnTo>
                        <a:pt x="39" y="1"/>
                      </a:lnTo>
                      <a:lnTo>
                        <a:pt x="46" y="0"/>
                      </a:lnTo>
                      <a:lnTo>
                        <a:pt x="52" y="0"/>
                      </a:lnTo>
                      <a:lnTo>
                        <a:pt x="58" y="0"/>
                      </a:lnTo>
                      <a:lnTo>
                        <a:pt x="62" y="2"/>
                      </a:lnTo>
                      <a:lnTo>
                        <a:pt x="67" y="5"/>
                      </a:lnTo>
                      <a:lnTo>
                        <a:pt x="69" y="7"/>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39" name="Freeform 645"/>
                <p:cNvSpPr>
                  <a:spLocks/>
                </p:cNvSpPr>
                <p:nvPr/>
              </p:nvSpPr>
              <p:spPr bwMode="auto">
                <a:xfrm>
                  <a:off x="3814" y="1953"/>
                  <a:ext cx="7" cy="6"/>
                </a:xfrm>
                <a:custGeom>
                  <a:avLst/>
                  <a:gdLst>
                    <a:gd name="T0" fmla="*/ 0 w 74"/>
                    <a:gd name="T1" fmla="*/ 0 h 50"/>
                    <a:gd name="T2" fmla="*/ 0 w 74"/>
                    <a:gd name="T3" fmla="*/ 0 h 50"/>
                    <a:gd name="T4" fmla="*/ 0 w 74"/>
                    <a:gd name="T5" fmla="*/ 0 h 50"/>
                    <a:gd name="T6" fmla="*/ 0 w 74"/>
                    <a:gd name="T7" fmla="*/ 0 h 50"/>
                    <a:gd name="T8" fmla="*/ 0 w 74"/>
                    <a:gd name="T9" fmla="*/ 0 h 50"/>
                    <a:gd name="T10" fmla="*/ 0 w 74"/>
                    <a:gd name="T11" fmla="*/ 0 h 50"/>
                    <a:gd name="T12" fmla="*/ 0 w 74"/>
                    <a:gd name="T13" fmla="*/ 0 h 50"/>
                    <a:gd name="T14" fmla="*/ 0 w 74"/>
                    <a:gd name="T15" fmla="*/ 0 h 50"/>
                    <a:gd name="T16" fmla="*/ 0 w 74"/>
                    <a:gd name="T17" fmla="*/ 0 h 50"/>
                    <a:gd name="T18" fmla="*/ 0 w 74"/>
                    <a:gd name="T19" fmla="*/ 0 h 50"/>
                    <a:gd name="T20" fmla="*/ 0 w 74"/>
                    <a:gd name="T21" fmla="*/ 0 h 50"/>
                    <a:gd name="T22" fmla="*/ 0 w 74"/>
                    <a:gd name="T23" fmla="*/ 0 h 50"/>
                    <a:gd name="T24" fmla="*/ 0 w 74"/>
                    <a:gd name="T25" fmla="*/ 0 h 50"/>
                    <a:gd name="T26" fmla="*/ 0 w 74"/>
                    <a:gd name="T27" fmla="*/ 0 h 50"/>
                    <a:gd name="T28" fmla="*/ 0 w 74"/>
                    <a:gd name="T29" fmla="*/ 0 h 50"/>
                    <a:gd name="T30" fmla="*/ 0 w 74"/>
                    <a:gd name="T31" fmla="*/ 0 h 50"/>
                    <a:gd name="T32" fmla="*/ 0 w 74"/>
                    <a:gd name="T33" fmla="*/ 0 h 50"/>
                    <a:gd name="T34" fmla="*/ 0 w 74"/>
                    <a:gd name="T35" fmla="*/ 0 h 50"/>
                    <a:gd name="T36" fmla="*/ 0 w 74"/>
                    <a:gd name="T37" fmla="*/ 0 h 50"/>
                    <a:gd name="T38" fmla="*/ 0 w 74"/>
                    <a:gd name="T39" fmla="*/ 0 h 50"/>
                    <a:gd name="T40" fmla="*/ 0 w 74"/>
                    <a:gd name="T41" fmla="*/ 0 h 50"/>
                    <a:gd name="T42" fmla="*/ 0 w 74"/>
                    <a:gd name="T43" fmla="*/ 0 h 50"/>
                    <a:gd name="T44" fmla="*/ 0 w 74"/>
                    <a:gd name="T45" fmla="*/ 0 h 50"/>
                    <a:gd name="T46" fmla="*/ 0 w 74"/>
                    <a:gd name="T47" fmla="*/ 0 h 50"/>
                    <a:gd name="T48" fmla="*/ 0 w 74"/>
                    <a:gd name="T49" fmla="*/ 0 h 50"/>
                    <a:gd name="T50" fmla="*/ 0 w 74"/>
                    <a:gd name="T51" fmla="*/ 0 h 50"/>
                    <a:gd name="T52" fmla="*/ 0 w 74"/>
                    <a:gd name="T53" fmla="*/ 0 h 50"/>
                    <a:gd name="T54" fmla="*/ 0 w 74"/>
                    <a:gd name="T55" fmla="*/ 0 h 50"/>
                    <a:gd name="T56" fmla="*/ 0 w 74"/>
                    <a:gd name="T57" fmla="*/ 0 h 50"/>
                    <a:gd name="T58" fmla="*/ 0 w 74"/>
                    <a:gd name="T59" fmla="*/ 0 h 50"/>
                    <a:gd name="T60" fmla="*/ 0 w 74"/>
                    <a:gd name="T61" fmla="*/ 0 h 50"/>
                    <a:gd name="T62" fmla="*/ 0 w 74"/>
                    <a:gd name="T63" fmla="*/ 0 h 50"/>
                    <a:gd name="T64" fmla="*/ 0 w 74"/>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50"/>
                    <a:gd name="T101" fmla="*/ 74 w 7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50">
                      <a:moveTo>
                        <a:pt x="29" y="8"/>
                      </a:moveTo>
                      <a:lnTo>
                        <a:pt x="35" y="4"/>
                      </a:lnTo>
                      <a:lnTo>
                        <a:pt x="42" y="2"/>
                      </a:lnTo>
                      <a:lnTo>
                        <a:pt x="49" y="1"/>
                      </a:lnTo>
                      <a:lnTo>
                        <a:pt x="56" y="0"/>
                      </a:lnTo>
                      <a:lnTo>
                        <a:pt x="61" y="0"/>
                      </a:lnTo>
                      <a:lnTo>
                        <a:pt x="66" y="1"/>
                      </a:lnTo>
                      <a:lnTo>
                        <a:pt x="71" y="3"/>
                      </a:lnTo>
                      <a:lnTo>
                        <a:pt x="73" y="7"/>
                      </a:lnTo>
                      <a:lnTo>
                        <a:pt x="74" y="10"/>
                      </a:lnTo>
                      <a:lnTo>
                        <a:pt x="73" y="15"/>
                      </a:lnTo>
                      <a:lnTo>
                        <a:pt x="72" y="19"/>
                      </a:lnTo>
                      <a:lnTo>
                        <a:pt x="68" y="24"/>
                      </a:lnTo>
                      <a:lnTo>
                        <a:pt x="64" y="29"/>
                      </a:lnTo>
                      <a:lnTo>
                        <a:pt x="59" y="34"/>
                      </a:lnTo>
                      <a:lnTo>
                        <a:pt x="52" y="38"/>
                      </a:lnTo>
                      <a:lnTo>
                        <a:pt x="46" y="42"/>
                      </a:lnTo>
                      <a:lnTo>
                        <a:pt x="39" y="45"/>
                      </a:lnTo>
                      <a:lnTo>
                        <a:pt x="32" y="47"/>
                      </a:lnTo>
                      <a:lnTo>
                        <a:pt x="25" y="50"/>
                      </a:lnTo>
                      <a:lnTo>
                        <a:pt x="18" y="50"/>
                      </a:lnTo>
                      <a:lnTo>
                        <a:pt x="13" y="50"/>
                      </a:lnTo>
                      <a:lnTo>
                        <a:pt x="8" y="49"/>
                      </a:lnTo>
                      <a:lnTo>
                        <a:pt x="4" y="46"/>
                      </a:lnTo>
                      <a:lnTo>
                        <a:pt x="1" y="43"/>
                      </a:lnTo>
                      <a:lnTo>
                        <a:pt x="0" y="40"/>
                      </a:lnTo>
                      <a:lnTo>
                        <a:pt x="1" y="35"/>
                      </a:lnTo>
                      <a:lnTo>
                        <a:pt x="3" y="30"/>
                      </a:lnTo>
                      <a:lnTo>
                        <a:pt x="6" y="26"/>
                      </a:lnTo>
                      <a:lnTo>
                        <a:pt x="10" y="21"/>
                      </a:lnTo>
                      <a:lnTo>
                        <a:pt x="15" y="17"/>
                      </a:lnTo>
                      <a:lnTo>
                        <a:pt x="22" y="12"/>
                      </a:lnTo>
                      <a:lnTo>
                        <a:pt x="29"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40" name="Freeform 646"/>
                <p:cNvSpPr>
                  <a:spLocks/>
                </p:cNvSpPr>
                <p:nvPr/>
              </p:nvSpPr>
              <p:spPr bwMode="auto">
                <a:xfrm>
                  <a:off x="3814" y="1953"/>
                  <a:ext cx="7" cy="6"/>
                </a:xfrm>
                <a:custGeom>
                  <a:avLst/>
                  <a:gdLst>
                    <a:gd name="T0" fmla="*/ 0 w 74"/>
                    <a:gd name="T1" fmla="*/ 0 h 50"/>
                    <a:gd name="T2" fmla="*/ 0 w 74"/>
                    <a:gd name="T3" fmla="*/ 0 h 50"/>
                    <a:gd name="T4" fmla="*/ 0 w 74"/>
                    <a:gd name="T5" fmla="*/ 0 h 50"/>
                    <a:gd name="T6" fmla="*/ 0 w 74"/>
                    <a:gd name="T7" fmla="*/ 0 h 50"/>
                    <a:gd name="T8" fmla="*/ 0 w 74"/>
                    <a:gd name="T9" fmla="*/ 0 h 50"/>
                    <a:gd name="T10" fmla="*/ 0 w 74"/>
                    <a:gd name="T11" fmla="*/ 0 h 50"/>
                    <a:gd name="T12" fmla="*/ 0 w 74"/>
                    <a:gd name="T13" fmla="*/ 0 h 50"/>
                    <a:gd name="T14" fmla="*/ 0 w 74"/>
                    <a:gd name="T15" fmla="*/ 0 h 50"/>
                    <a:gd name="T16" fmla="*/ 0 w 74"/>
                    <a:gd name="T17" fmla="*/ 0 h 50"/>
                    <a:gd name="T18" fmla="*/ 0 w 74"/>
                    <a:gd name="T19" fmla="*/ 0 h 50"/>
                    <a:gd name="T20" fmla="*/ 0 w 74"/>
                    <a:gd name="T21" fmla="*/ 0 h 50"/>
                    <a:gd name="T22" fmla="*/ 0 w 74"/>
                    <a:gd name="T23" fmla="*/ 0 h 50"/>
                    <a:gd name="T24" fmla="*/ 0 w 74"/>
                    <a:gd name="T25" fmla="*/ 0 h 50"/>
                    <a:gd name="T26" fmla="*/ 0 w 74"/>
                    <a:gd name="T27" fmla="*/ 0 h 50"/>
                    <a:gd name="T28" fmla="*/ 0 w 74"/>
                    <a:gd name="T29" fmla="*/ 0 h 50"/>
                    <a:gd name="T30" fmla="*/ 0 w 74"/>
                    <a:gd name="T31" fmla="*/ 0 h 50"/>
                    <a:gd name="T32" fmla="*/ 0 w 74"/>
                    <a:gd name="T33" fmla="*/ 0 h 50"/>
                    <a:gd name="T34" fmla="*/ 0 w 74"/>
                    <a:gd name="T35" fmla="*/ 0 h 50"/>
                    <a:gd name="T36" fmla="*/ 0 w 74"/>
                    <a:gd name="T37" fmla="*/ 0 h 50"/>
                    <a:gd name="T38" fmla="*/ 0 w 74"/>
                    <a:gd name="T39" fmla="*/ 0 h 50"/>
                    <a:gd name="T40" fmla="*/ 0 w 74"/>
                    <a:gd name="T41" fmla="*/ 0 h 50"/>
                    <a:gd name="T42" fmla="*/ 0 w 74"/>
                    <a:gd name="T43" fmla="*/ 0 h 50"/>
                    <a:gd name="T44" fmla="*/ 0 w 74"/>
                    <a:gd name="T45" fmla="*/ 0 h 50"/>
                    <a:gd name="T46" fmla="*/ 0 w 74"/>
                    <a:gd name="T47" fmla="*/ 0 h 50"/>
                    <a:gd name="T48" fmla="*/ 0 w 74"/>
                    <a:gd name="T49" fmla="*/ 0 h 50"/>
                    <a:gd name="T50" fmla="*/ 0 w 74"/>
                    <a:gd name="T51" fmla="*/ 0 h 50"/>
                    <a:gd name="T52" fmla="*/ 0 w 74"/>
                    <a:gd name="T53" fmla="*/ 0 h 50"/>
                    <a:gd name="T54" fmla="*/ 0 w 74"/>
                    <a:gd name="T55" fmla="*/ 0 h 50"/>
                    <a:gd name="T56" fmla="*/ 0 w 74"/>
                    <a:gd name="T57" fmla="*/ 0 h 50"/>
                    <a:gd name="T58" fmla="*/ 0 w 74"/>
                    <a:gd name="T59" fmla="*/ 0 h 50"/>
                    <a:gd name="T60" fmla="*/ 0 w 74"/>
                    <a:gd name="T61" fmla="*/ 0 h 50"/>
                    <a:gd name="T62" fmla="*/ 0 w 74"/>
                    <a:gd name="T63" fmla="*/ 0 h 50"/>
                    <a:gd name="T64" fmla="*/ 0 w 74"/>
                    <a:gd name="T65" fmla="*/ 0 h 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50"/>
                    <a:gd name="T101" fmla="*/ 74 w 74"/>
                    <a:gd name="T102" fmla="*/ 50 h 5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50">
                      <a:moveTo>
                        <a:pt x="29" y="8"/>
                      </a:moveTo>
                      <a:lnTo>
                        <a:pt x="35" y="4"/>
                      </a:lnTo>
                      <a:lnTo>
                        <a:pt x="42" y="2"/>
                      </a:lnTo>
                      <a:lnTo>
                        <a:pt x="49" y="1"/>
                      </a:lnTo>
                      <a:lnTo>
                        <a:pt x="56" y="0"/>
                      </a:lnTo>
                      <a:lnTo>
                        <a:pt x="61" y="0"/>
                      </a:lnTo>
                      <a:lnTo>
                        <a:pt x="66" y="1"/>
                      </a:lnTo>
                      <a:lnTo>
                        <a:pt x="71" y="3"/>
                      </a:lnTo>
                      <a:lnTo>
                        <a:pt x="73" y="7"/>
                      </a:lnTo>
                      <a:lnTo>
                        <a:pt x="74" y="10"/>
                      </a:lnTo>
                      <a:lnTo>
                        <a:pt x="73" y="15"/>
                      </a:lnTo>
                      <a:lnTo>
                        <a:pt x="72" y="19"/>
                      </a:lnTo>
                      <a:lnTo>
                        <a:pt x="68" y="24"/>
                      </a:lnTo>
                      <a:lnTo>
                        <a:pt x="64" y="29"/>
                      </a:lnTo>
                      <a:lnTo>
                        <a:pt x="59" y="34"/>
                      </a:lnTo>
                      <a:lnTo>
                        <a:pt x="52" y="38"/>
                      </a:lnTo>
                      <a:lnTo>
                        <a:pt x="46" y="42"/>
                      </a:lnTo>
                      <a:lnTo>
                        <a:pt x="39" y="45"/>
                      </a:lnTo>
                      <a:lnTo>
                        <a:pt x="32" y="47"/>
                      </a:lnTo>
                      <a:lnTo>
                        <a:pt x="25" y="50"/>
                      </a:lnTo>
                      <a:lnTo>
                        <a:pt x="18" y="50"/>
                      </a:lnTo>
                      <a:lnTo>
                        <a:pt x="13" y="50"/>
                      </a:lnTo>
                      <a:lnTo>
                        <a:pt x="8" y="49"/>
                      </a:lnTo>
                      <a:lnTo>
                        <a:pt x="4" y="46"/>
                      </a:lnTo>
                      <a:lnTo>
                        <a:pt x="1" y="43"/>
                      </a:lnTo>
                      <a:lnTo>
                        <a:pt x="0" y="40"/>
                      </a:lnTo>
                      <a:lnTo>
                        <a:pt x="1" y="35"/>
                      </a:lnTo>
                      <a:lnTo>
                        <a:pt x="3" y="30"/>
                      </a:lnTo>
                      <a:lnTo>
                        <a:pt x="6" y="26"/>
                      </a:lnTo>
                      <a:lnTo>
                        <a:pt x="10" y="21"/>
                      </a:lnTo>
                      <a:lnTo>
                        <a:pt x="15" y="17"/>
                      </a:lnTo>
                      <a:lnTo>
                        <a:pt x="22" y="12"/>
                      </a:lnTo>
                      <a:lnTo>
                        <a:pt x="29" y="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41" name="Freeform 647"/>
                <p:cNvSpPr>
                  <a:spLocks/>
                </p:cNvSpPr>
                <p:nvPr/>
              </p:nvSpPr>
              <p:spPr bwMode="auto">
                <a:xfrm>
                  <a:off x="4096" y="1321"/>
                  <a:ext cx="58" cy="131"/>
                </a:xfrm>
                <a:custGeom>
                  <a:avLst/>
                  <a:gdLst>
                    <a:gd name="T0" fmla="*/ 0 w 575"/>
                    <a:gd name="T1" fmla="*/ 0 h 1200"/>
                    <a:gd name="T2" fmla="*/ 0 w 575"/>
                    <a:gd name="T3" fmla="*/ 0 h 1200"/>
                    <a:gd name="T4" fmla="*/ 0 w 575"/>
                    <a:gd name="T5" fmla="*/ 0 h 1200"/>
                    <a:gd name="T6" fmla="*/ 0 w 575"/>
                    <a:gd name="T7" fmla="*/ 0 h 1200"/>
                    <a:gd name="T8" fmla="*/ 0 w 575"/>
                    <a:gd name="T9" fmla="*/ 0 h 1200"/>
                    <a:gd name="T10" fmla="*/ 0 w 575"/>
                    <a:gd name="T11" fmla="*/ 0 h 1200"/>
                    <a:gd name="T12" fmla="*/ 0 w 575"/>
                    <a:gd name="T13" fmla="*/ 0 h 1200"/>
                    <a:gd name="T14" fmla="*/ 0 w 575"/>
                    <a:gd name="T15" fmla="*/ 0 h 1200"/>
                    <a:gd name="T16" fmla="*/ 0 w 575"/>
                    <a:gd name="T17" fmla="*/ 0 h 1200"/>
                    <a:gd name="T18" fmla="*/ 0 w 575"/>
                    <a:gd name="T19" fmla="*/ 0 h 1200"/>
                    <a:gd name="T20" fmla="*/ 0 w 575"/>
                    <a:gd name="T21" fmla="*/ 0 h 1200"/>
                    <a:gd name="T22" fmla="*/ 0 w 575"/>
                    <a:gd name="T23" fmla="*/ 0 h 1200"/>
                    <a:gd name="T24" fmla="*/ 0 w 575"/>
                    <a:gd name="T25" fmla="*/ 0 h 1200"/>
                    <a:gd name="T26" fmla="*/ 0 w 575"/>
                    <a:gd name="T27" fmla="*/ 0 h 1200"/>
                    <a:gd name="T28" fmla="*/ 0 w 575"/>
                    <a:gd name="T29" fmla="*/ 0 h 1200"/>
                    <a:gd name="T30" fmla="*/ 0 w 575"/>
                    <a:gd name="T31" fmla="*/ 0 h 1200"/>
                    <a:gd name="T32" fmla="*/ 0 w 575"/>
                    <a:gd name="T33" fmla="*/ 0 h 1200"/>
                    <a:gd name="T34" fmla="*/ 0 w 575"/>
                    <a:gd name="T35" fmla="*/ 0 h 1200"/>
                    <a:gd name="T36" fmla="*/ 0 w 575"/>
                    <a:gd name="T37" fmla="*/ 0 h 1200"/>
                    <a:gd name="T38" fmla="*/ 0 w 575"/>
                    <a:gd name="T39" fmla="*/ 0 h 1200"/>
                    <a:gd name="T40" fmla="*/ 0 w 575"/>
                    <a:gd name="T41" fmla="*/ 0 h 1200"/>
                    <a:gd name="T42" fmla="*/ 0 w 575"/>
                    <a:gd name="T43" fmla="*/ 0 h 1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5"/>
                    <a:gd name="T67" fmla="*/ 0 h 1200"/>
                    <a:gd name="T68" fmla="*/ 575 w 575"/>
                    <a:gd name="T69" fmla="*/ 1200 h 1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5" h="1200">
                      <a:moveTo>
                        <a:pt x="502" y="1188"/>
                      </a:moveTo>
                      <a:lnTo>
                        <a:pt x="0" y="31"/>
                      </a:lnTo>
                      <a:lnTo>
                        <a:pt x="74" y="0"/>
                      </a:lnTo>
                      <a:lnTo>
                        <a:pt x="573" y="1157"/>
                      </a:lnTo>
                      <a:lnTo>
                        <a:pt x="575" y="1162"/>
                      </a:lnTo>
                      <a:lnTo>
                        <a:pt x="574" y="1167"/>
                      </a:lnTo>
                      <a:lnTo>
                        <a:pt x="573" y="1173"/>
                      </a:lnTo>
                      <a:lnTo>
                        <a:pt x="570" y="1179"/>
                      </a:lnTo>
                      <a:lnTo>
                        <a:pt x="566" y="1183"/>
                      </a:lnTo>
                      <a:lnTo>
                        <a:pt x="561" y="1189"/>
                      </a:lnTo>
                      <a:lnTo>
                        <a:pt x="555" y="1193"/>
                      </a:lnTo>
                      <a:lnTo>
                        <a:pt x="548" y="1197"/>
                      </a:lnTo>
                      <a:lnTo>
                        <a:pt x="541" y="1199"/>
                      </a:lnTo>
                      <a:lnTo>
                        <a:pt x="534" y="1200"/>
                      </a:lnTo>
                      <a:lnTo>
                        <a:pt x="526" y="1200"/>
                      </a:lnTo>
                      <a:lnTo>
                        <a:pt x="521" y="1200"/>
                      </a:lnTo>
                      <a:lnTo>
                        <a:pt x="514" y="1198"/>
                      </a:lnTo>
                      <a:lnTo>
                        <a:pt x="509" y="1196"/>
                      </a:lnTo>
                      <a:lnTo>
                        <a:pt x="505" y="1192"/>
                      </a:lnTo>
                      <a:lnTo>
                        <a:pt x="502" y="1188"/>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42" name="Freeform 648"/>
                <p:cNvSpPr>
                  <a:spLocks/>
                </p:cNvSpPr>
                <p:nvPr/>
              </p:nvSpPr>
              <p:spPr bwMode="auto">
                <a:xfrm>
                  <a:off x="4096" y="1321"/>
                  <a:ext cx="58" cy="131"/>
                </a:xfrm>
                <a:custGeom>
                  <a:avLst/>
                  <a:gdLst>
                    <a:gd name="T0" fmla="*/ 0 w 575"/>
                    <a:gd name="T1" fmla="*/ 0 h 1200"/>
                    <a:gd name="T2" fmla="*/ 0 w 575"/>
                    <a:gd name="T3" fmla="*/ 0 h 1200"/>
                    <a:gd name="T4" fmla="*/ 0 w 575"/>
                    <a:gd name="T5" fmla="*/ 0 h 1200"/>
                    <a:gd name="T6" fmla="*/ 0 w 575"/>
                    <a:gd name="T7" fmla="*/ 0 h 1200"/>
                    <a:gd name="T8" fmla="*/ 0 w 575"/>
                    <a:gd name="T9" fmla="*/ 0 h 1200"/>
                    <a:gd name="T10" fmla="*/ 0 w 575"/>
                    <a:gd name="T11" fmla="*/ 0 h 1200"/>
                    <a:gd name="T12" fmla="*/ 0 w 575"/>
                    <a:gd name="T13" fmla="*/ 0 h 1200"/>
                    <a:gd name="T14" fmla="*/ 0 w 575"/>
                    <a:gd name="T15" fmla="*/ 0 h 1200"/>
                    <a:gd name="T16" fmla="*/ 0 w 575"/>
                    <a:gd name="T17" fmla="*/ 0 h 1200"/>
                    <a:gd name="T18" fmla="*/ 0 w 575"/>
                    <a:gd name="T19" fmla="*/ 0 h 1200"/>
                    <a:gd name="T20" fmla="*/ 0 w 575"/>
                    <a:gd name="T21" fmla="*/ 0 h 1200"/>
                    <a:gd name="T22" fmla="*/ 0 w 575"/>
                    <a:gd name="T23" fmla="*/ 0 h 1200"/>
                    <a:gd name="T24" fmla="*/ 0 w 575"/>
                    <a:gd name="T25" fmla="*/ 0 h 1200"/>
                    <a:gd name="T26" fmla="*/ 0 w 575"/>
                    <a:gd name="T27" fmla="*/ 0 h 1200"/>
                    <a:gd name="T28" fmla="*/ 0 w 575"/>
                    <a:gd name="T29" fmla="*/ 0 h 1200"/>
                    <a:gd name="T30" fmla="*/ 0 w 575"/>
                    <a:gd name="T31" fmla="*/ 0 h 1200"/>
                    <a:gd name="T32" fmla="*/ 0 w 575"/>
                    <a:gd name="T33" fmla="*/ 0 h 1200"/>
                    <a:gd name="T34" fmla="*/ 0 w 575"/>
                    <a:gd name="T35" fmla="*/ 0 h 1200"/>
                    <a:gd name="T36" fmla="*/ 0 w 575"/>
                    <a:gd name="T37" fmla="*/ 0 h 1200"/>
                    <a:gd name="T38" fmla="*/ 0 w 575"/>
                    <a:gd name="T39" fmla="*/ 0 h 1200"/>
                    <a:gd name="T40" fmla="*/ 0 w 575"/>
                    <a:gd name="T41" fmla="*/ 0 h 1200"/>
                    <a:gd name="T42" fmla="*/ 0 w 575"/>
                    <a:gd name="T43" fmla="*/ 0 h 1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5"/>
                    <a:gd name="T67" fmla="*/ 0 h 1200"/>
                    <a:gd name="T68" fmla="*/ 575 w 575"/>
                    <a:gd name="T69" fmla="*/ 1200 h 1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5" h="1200">
                      <a:moveTo>
                        <a:pt x="502" y="1188"/>
                      </a:moveTo>
                      <a:lnTo>
                        <a:pt x="0" y="31"/>
                      </a:lnTo>
                      <a:lnTo>
                        <a:pt x="74" y="0"/>
                      </a:lnTo>
                      <a:lnTo>
                        <a:pt x="573" y="1157"/>
                      </a:lnTo>
                      <a:lnTo>
                        <a:pt x="575" y="1162"/>
                      </a:lnTo>
                      <a:lnTo>
                        <a:pt x="574" y="1167"/>
                      </a:lnTo>
                      <a:lnTo>
                        <a:pt x="573" y="1173"/>
                      </a:lnTo>
                      <a:lnTo>
                        <a:pt x="570" y="1179"/>
                      </a:lnTo>
                      <a:lnTo>
                        <a:pt x="566" y="1183"/>
                      </a:lnTo>
                      <a:lnTo>
                        <a:pt x="561" y="1189"/>
                      </a:lnTo>
                      <a:lnTo>
                        <a:pt x="555" y="1193"/>
                      </a:lnTo>
                      <a:lnTo>
                        <a:pt x="548" y="1197"/>
                      </a:lnTo>
                      <a:lnTo>
                        <a:pt x="541" y="1199"/>
                      </a:lnTo>
                      <a:lnTo>
                        <a:pt x="534" y="1200"/>
                      </a:lnTo>
                      <a:lnTo>
                        <a:pt x="526" y="1200"/>
                      </a:lnTo>
                      <a:lnTo>
                        <a:pt x="521" y="1200"/>
                      </a:lnTo>
                      <a:lnTo>
                        <a:pt x="514" y="1198"/>
                      </a:lnTo>
                      <a:lnTo>
                        <a:pt x="509" y="1196"/>
                      </a:lnTo>
                      <a:lnTo>
                        <a:pt x="505" y="1192"/>
                      </a:lnTo>
                      <a:lnTo>
                        <a:pt x="502" y="118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3" name="Freeform 649"/>
                <p:cNvSpPr>
                  <a:spLocks/>
                </p:cNvSpPr>
                <p:nvPr/>
              </p:nvSpPr>
              <p:spPr bwMode="auto">
                <a:xfrm>
                  <a:off x="3450" y="1657"/>
                  <a:ext cx="63" cy="140"/>
                </a:xfrm>
                <a:custGeom>
                  <a:avLst/>
                  <a:gdLst>
                    <a:gd name="T0" fmla="*/ 0 w 630"/>
                    <a:gd name="T1" fmla="*/ 0 h 1274"/>
                    <a:gd name="T2" fmla="*/ 0 w 630"/>
                    <a:gd name="T3" fmla="*/ 0 h 1274"/>
                    <a:gd name="T4" fmla="*/ 0 w 630"/>
                    <a:gd name="T5" fmla="*/ 0 h 1274"/>
                    <a:gd name="T6" fmla="*/ 0 w 630"/>
                    <a:gd name="T7" fmla="*/ 0 h 1274"/>
                    <a:gd name="T8" fmla="*/ 0 w 630"/>
                    <a:gd name="T9" fmla="*/ 0 h 1274"/>
                    <a:gd name="T10" fmla="*/ 0 w 630"/>
                    <a:gd name="T11" fmla="*/ 0 h 1274"/>
                    <a:gd name="T12" fmla="*/ 0 w 630"/>
                    <a:gd name="T13" fmla="*/ 0 h 1274"/>
                    <a:gd name="T14" fmla="*/ 0 w 630"/>
                    <a:gd name="T15" fmla="*/ 0 h 1274"/>
                    <a:gd name="T16" fmla="*/ 0 w 630"/>
                    <a:gd name="T17" fmla="*/ 0 h 1274"/>
                    <a:gd name="T18" fmla="*/ 0 w 630"/>
                    <a:gd name="T19" fmla="*/ 0 h 1274"/>
                    <a:gd name="T20" fmla="*/ 0 w 630"/>
                    <a:gd name="T21" fmla="*/ 0 h 1274"/>
                    <a:gd name="T22" fmla="*/ 0 w 630"/>
                    <a:gd name="T23" fmla="*/ 0 h 1274"/>
                    <a:gd name="T24" fmla="*/ 0 w 630"/>
                    <a:gd name="T25" fmla="*/ 0 h 1274"/>
                    <a:gd name="T26" fmla="*/ 0 w 630"/>
                    <a:gd name="T27" fmla="*/ 0 h 1274"/>
                    <a:gd name="T28" fmla="*/ 0 w 630"/>
                    <a:gd name="T29" fmla="*/ 0 h 1274"/>
                    <a:gd name="T30" fmla="*/ 0 w 630"/>
                    <a:gd name="T31" fmla="*/ 0 h 1274"/>
                    <a:gd name="T32" fmla="*/ 0 w 630"/>
                    <a:gd name="T33" fmla="*/ 0 h 1274"/>
                    <a:gd name="T34" fmla="*/ 0 w 630"/>
                    <a:gd name="T35" fmla="*/ 0 h 1274"/>
                    <a:gd name="T36" fmla="*/ 0 w 630"/>
                    <a:gd name="T37" fmla="*/ 0 h 1274"/>
                    <a:gd name="T38" fmla="*/ 0 w 630"/>
                    <a:gd name="T39" fmla="*/ 0 h 1274"/>
                    <a:gd name="T40" fmla="*/ 0 w 630"/>
                    <a:gd name="T41" fmla="*/ 0 h 1274"/>
                    <a:gd name="T42" fmla="*/ 0 w 630"/>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0"/>
                    <a:gd name="T67" fmla="*/ 0 h 1274"/>
                    <a:gd name="T68" fmla="*/ 630 w 630"/>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0" h="1274">
                      <a:moveTo>
                        <a:pt x="72" y="12"/>
                      </a:moveTo>
                      <a:lnTo>
                        <a:pt x="630" y="1241"/>
                      </a:lnTo>
                      <a:lnTo>
                        <a:pt x="557" y="1274"/>
                      </a:lnTo>
                      <a:lnTo>
                        <a:pt x="2" y="43"/>
                      </a:lnTo>
                      <a:lnTo>
                        <a:pt x="0" y="39"/>
                      </a:lnTo>
                      <a:lnTo>
                        <a:pt x="0" y="34"/>
                      </a:lnTo>
                      <a:lnTo>
                        <a:pt x="3" y="29"/>
                      </a:lnTo>
                      <a:lnTo>
                        <a:pt x="5" y="23"/>
                      </a:lnTo>
                      <a:lnTo>
                        <a:pt x="10" y="19"/>
                      </a:lnTo>
                      <a:lnTo>
                        <a:pt x="14" y="14"/>
                      </a:lnTo>
                      <a:lnTo>
                        <a:pt x="21" y="9"/>
                      </a:lnTo>
                      <a:lnTo>
                        <a:pt x="27" y="6"/>
                      </a:lnTo>
                      <a:lnTo>
                        <a:pt x="34" y="4"/>
                      </a:lnTo>
                      <a:lnTo>
                        <a:pt x="41" y="1"/>
                      </a:lnTo>
                      <a:lnTo>
                        <a:pt x="48" y="0"/>
                      </a:lnTo>
                      <a:lnTo>
                        <a:pt x="55" y="1"/>
                      </a:lnTo>
                      <a:lnTo>
                        <a:pt x="61" y="3"/>
                      </a:lnTo>
                      <a:lnTo>
                        <a:pt x="65" y="5"/>
                      </a:lnTo>
                      <a:lnTo>
                        <a:pt x="70" y="8"/>
                      </a:lnTo>
                      <a:lnTo>
                        <a:pt x="72" y="12"/>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44" name="Freeform 650"/>
                <p:cNvSpPr>
                  <a:spLocks/>
                </p:cNvSpPr>
                <p:nvPr/>
              </p:nvSpPr>
              <p:spPr bwMode="auto">
                <a:xfrm>
                  <a:off x="3450" y="1657"/>
                  <a:ext cx="63" cy="140"/>
                </a:xfrm>
                <a:custGeom>
                  <a:avLst/>
                  <a:gdLst>
                    <a:gd name="T0" fmla="*/ 0 w 630"/>
                    <a:gd name="T1" fmla="*/ 0 h 1274"/>
                    <a:gd name="T2" fmla="*/ 0 w 630"/>
                    <a:gd name="T3" fmla="*/ 0 h 1274"/>
                    <a:gd name="T4" fmla="*/ 0 w 630"/>
                    <a:gd name="T5" fmla="*/ 0 h 1274"/>
                    <a:gd name="T6" fmla="*/ 0 w 630"/>
                    <a:gd name="T7" fmla="*/ 0 h 1274"/>
                    <a:gd name="T8" fmla="*/ 0 w 630"/>
                    <a:gd name="T9" fmla="*/ 0 h 1274"/>
                    <a:gd name="T10" fmla="*/ 0 w 630"/>
                    <a:gd name="T11" fmla="*/ 0 h 1274"/>
                    <a:gd name="T12" fmla="*/ 0 w 630"/>
                    <a:gd name="T13" fmla="*/ 0 h 1274"/>
                    <a:gd name="T14" fmla="*/ 0 w 630"/>
                    <a:gd name="T15" fmla="*/ 0 h 1274"/>
                    <a:gd name="T16" fmla="*/ 0 w 630"/>
                    <a:gd name="T17" fmla="*/ 0 h 1274"/>
                    <a:gd name="T18" fmla="*/ 0 w 630"/>
                    <a:gd name="T19" fmla="*/ 0 h 1274"/>
                    <a:gd name="T20" fmla="*/ 0 w 630"/>
                    <a:gd name="T21" fmla="*/ 0 h 1274"/>
                    <a:gd name="T22" fmla="*/ 0 w 630"/>
                    <a:gd name="T23" fmla="*/ 0 h 1274"/>
                    <a:gd name="T24" fmla="*/ 0 w 630"/>
                    <a:gd name="T25" fmla="*/ 0 h 1274"/>
                    <a:gd name="T26" fmla="*/ 0 w 630"/>
                    <a:gd name="T27" fmla="*/ 0 h 1274"/>
                    <a:gd name="T28" fmla="*/ 0 w 630"/>
                    <a:gd name="T29" fmla="*/ 0 h 1274"/>
                    <a:gd name="T30" fmla="*/ 0 w 630"/>
                    <a:gd name="T31" fmla="*/ 0 h 1274"/>
                    <a:gd name="T32" fmla="*/ 0 w 630"/>
                    <a:gd name="T33" fmla="*/ 0 h 1274"/>
                    <a:gd name="T34" fmla="*/ 0 w 630"/>
                    <a:gd name="T35" fmla="*/ 0 h 1274"/>
                    <a:gd name="T36" fmla="*/ 0 w 630"/>
                    <a:gd name="T37" fmla="*/ 0 h 1274"/>
                    <a:gd name="T38" fmla="*/ 0 w 630"/>
                    <a:gd name="T39" fmla="*/ 0 h 1274"/>
                    <a:gd name="T40" fmla="*/ 0 w 630"/>
                    <a:gd name="T41" fmla="*/ 0 h 1274"/>
                    <a:gd name="T42" fmla="*/ 0 w 630"/>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0"/>
                    <a:gd name="T67" fmla="*/ 0 h 1274"/>
                    <a:gd name="T68" fmla="*/ 630 w 630"/>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0" h="1274">
                      <a:moveTo>
                        <a:pt x="72" y="12"/>
                      </a:moveTo>
                      <a:lnTo>
                        <a:pt x="630" y="1241"/>
                      </a:lnTo>
                      <a:lnTo>
                        <a:pt x="557" y="1274"/>
                      </a:lnTo>
                      <a:lnTo>
                        <a:pt x="2" y="43"/>
                      </a:lnTo>
                      <a:lnTo>
                        <a:pt x="0" y="39"/>
                      </a:lnTo>
                      <a:lnTo>
                        <a:pt x="0" y="34"/>
                      </a:lnTo>
                      <a:lnTo>
                        <a:pt x="3" y="29"/>
                      </a:lnTo>
                      <a:lnTo>
                        <a:pt x="5" y="23"/>
                      </a:lnTo>
                      <a:lnTo>
                        <a:pt x="10" y="19"/>
                      </a:lnTo>
                      <a:lnTo>
                        <a:pt x="14" y="14"/>
                      </a:lnTo>
                      <a:lnTo>
                        <a:pt x="21" y="9"/>
                      </a:lnTo>
                      <a:lnTo>
                        <a:pt x="27" y="6"/>
                      </a:lnTo>
                      <a:lnTo>
                        <a:pt x="34" y="4"/>
                      </a:lnTo>
                      <a:lnTo>
                        <a:pt x="41" y="1"/>
                      </a:lnTo>
                      <a:lnTo>
                        <a:pt x="48" y="0"/>
                      </a:lnTo>
                      <a:lnTo>
                        <a:pt x="55" y="1"/>
                      </a:lnTo>
                      <a:lnTo>
                        <a:pt x="61" y="3"/>
                      </a:lnTo>
                      <a:lnTo>
                        <a:pt x="65" y="5"/>
                      </a:lnTo>
                      <a:lnTo>
                        <a:pt x="70" y="8"/>
                      </a:lnTo>
                      <a:lnTo>
                        <a:pt x="72"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5" name="Freeform 651"/>
                <p:cNvSpPr>
                  <a:spLocks/>
                </p:cNvSpPr>
                <p:nvPr/>
              </p:nvSpPr>
              <p:spPr bwMode="auto">
                <a:xfrm>
                  <a:off x="3998" y="1160"/>
                  <a:ext cx="83" cy="123"/>
                </a:xfrm>
                <a:custGeom>
                  <a:avLst/>
                  <a:gdLst>
                    <a:gd name="T0" fmla="*/ 0 w 828"/>
                    <a:gd name="T1" fmla="*/ 0 h 1121"/>
                    <a:gd name="T2" fmla="*/ 0 w 828"/>
                    <a:gd name="T3" fmla="*/ 0 h 1121"/>
                    <a:gd name="T4" fmla="*/ 0 w 828"/>
                    <a:gd name="T5" fmla="*/ 0 h 1121"/>
                    <a:gd name="T6" fmla="*/ 0 w 828"/>
                    <a:gd name="T7" fmla="*/ 0 h 1121"/>
                    <a:gd name="T8" fmla="*/ 0 w 828"/>
                    <a:gd name="T9" fmla="*/ 0 h 1121"/>
                    <a:gd name="T10" fmla="*/ 0 w 828"/>
                    <a:gd name="T11" fmla="*/ 0 h 1121"/>
                    <a:gd name="T12" fmla="*/ 0 w 828"/>
                    <a:gd name="T13" fmla="*/ 0 h 1121"/>
                    <a:gd name="T14" fmla="*/ 0 w 828"/>
                    <a:gd name="T15" fmla="*/ 0 h 1121"/>
                    <a:gd name="T16" fmla="*/ 0 w 828"/>
                    <a:gd name="T17" fmla="*/ 0 h 1121"/>
                    <a:gd name="T18" fmla="*/ 0 w 828"/>
                    <a:gd name="T19" fmla="*/ 0 h 1121"/>
                    <a:gd name="T20" fmla="*/ 0 w 828"/>
                    <a:gd name="T21" fmla="*/ 0 h 1121"/>
                    <a:gd name="T22" fmla="*/ 0 w 828"/>
                    <a:gd name="T23" fmla="*/ 0 h 1121"/>
                    <a:gd name="T24" fmla="*/ 0 w 828"/>
                    <a:gd name="T25" fmla="*/ 0 h 1121"/>
                    <a:gd name="T26" fmla="*/ 0 w 828"/>
                    <a:gd name="T27" fmla="*/ 0 h 1121"/>
                    <a:gd name="T28" fmla="*/ 0 w 828"/>
                    <a:gd name="T29" fmla="*/ 0 h 1121"/>
                    <a:gd name="T30" fmla="*/ 0 w 828"/>
                    <a:gd name="T31" fmla="*/ 0 h 1121"/>
                    <a:gd name="T32" fmla="*/ 0 w 828"/>
                    <a:gd name="T33" fmla="*/ 0 h 1121"/>
                    <a:gd name="T34" fmla="*/ 0 w 828"/>
                    <a:gd name="T35" fmla="*/ 0 h 1121"/>
                    <a:gd name="T36" fmla="*/ 0 w 828"/>
                    <a:gd name="T37" fmla="*/ 0 h 1121"/>
                    <a:gd name="T38" fmla="*/ 0 w 828"/>
                    <a:gd name="T39" fmla="*/ 0 h 1121"/>
                    <a:gd name="T40" fmla="*/ 0 w 828"/>
                    <a:gd name="T41" fmla="*/ 0 h 1121"/>
                    <a:gd name="T42" fmla="*/ 0 w 828"/>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8"/>
                    <a:gd name="T67" fmla="*/ 0 h 1121"/>
                    <a:gd name="T68" fmla="*/ 828 w 828"/>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8" h="1121">
                      <a:moveTo>
                        <a:pt x="66" y="8"/>
                      </a:moveTo>
                      <a:lnTo>
                        <a:pt x="828" y="1075"/>
                      </a:lnTo>
                      <a:lnTo>
                        <a:pt x="763" y="1121"/>
                      </a:lnTo>
                      <a:lnTo>
                        <a:pt x="3" y="53"/>
                      </a:lnTo>
                      <a:lnTo>
                        <a:pt x="1" y="49"/>
                      </a:lnTo>
                      <a:lnTo>
                        <a:pt x="0" y="44"/>
                      </a:lnTo>
                      <a:lnTo>
                        <a:pt x="1" y="39"/>
                      </a:lnTo>
                      <a:lnTo>
                        <a:pt x="2" y="32"/>
                      </a:lnTo>
                      <a:lnTo>
                        <a:pt x="5" y="26"/>
                      </a:lnTo>
                      <a:lnTo>
                        <a:pt x="9" y="20"/>
                      </a:lnTo>
                      <a:lnTo>
                        <a:pt x="14" y="15"/>
                      </a:lnTo>
                      <a:lnTo>
                        <a:pt x="20" y="10"/>
                      </a:lnTo>
                      <a:lnTo>
                        <a:pt x="27" y="7"/>
                      </a:lnTo>
                      <a:lnTo>
                        <a:pt x="34" y="3"/>
                      </a:lnTo>
                      <a:lnTo>
                        <a:pt x="40" y="1"/>
                      </a:lnTo>
                      <a:lnTo>
                        <a:pt x="46" y="0"/>
                      </a:lnTo>
                      <a:lnTo>
                        <a:pt x="53" y="1"/>
                      </a:lnTo>
                      <a:lnTo>
                        <a:pt x="59" y="2"/>
                      </a:lnTo>
                      <a:lnTo>
                        <a:pt x="63" y="5"/>
                      </a:lnTo>
                      <a:lnTo>
                        <a:pt x="66"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46" name="Freeform 652"/>
                <p:cNvSpPr>
                  <a:spLocks/>
                </p:cNvSpPr>
                <p:nvPr/>
              </p:nvSpPr>
              <p:spPr bwMode="auto">
                <a:xfrm>
                  <a:off x="3998" y="1160"/>
                  <a:ext cx="83" cy="123"/>
                </a:xfrm>
                <a:custGeom>
                  <a:avLst/>
                  <a:gdLst>
                    <a:gd name="T0" fmla="*/ 0 w 828"/>
                    <a:gd name="T1" fmla="*/ 0 h 1121"/>
                    <a:gd name="T2" fmla="*/ 0 w 828"/>
                    <a:gd name="T3" fmla="*/ 0 h 1121"/>
                    <a:gd name="T4" fmla="*/ 0 w 828"/>
                    <a:gd name="T5" fmla="*/ 0 h 1121"/>
                    <a:gd name="T6" fmla="*/ 0 w 828"/>
                    <a:gd name="T7" fmla="*/ 0 h 1121"/>
                    <a:gd name="T8" fmla="*/ 0 w 828"/>
                    <a:gd name="T9" fmla="*/ 0 h 1121"/>
                    <a:gd name="T10" fmla="*/ 0 w 828"/>
                    <a:gd name="T11" fmla="*/ 0 h 1121"/>
                    <a:gd name="T12" fmla="*/ 0 w 828"/>
                    <a:gd name="T13" fmla="*/ 0 h 1121"/>
                    <a:gd name="T14" fmla="*/ 0 w 828"/>
                    <a:gd name="T15" fmla="*/ 0 h 1121"/>
                    <a:gd name="T16" fmla="*/ 0 w 828"/>
                    <a:gd name="T17" fmla="*/ 0 h 1121"/>
                    <a:gd name="T18" fmla="*/ 0 w 828"/>
                    <a:gd name="T19" fmla="*/ 0 h 1121"/>
                    <a:gd name="T20" fmla="*/ 0 w 828"/>
                    <a:gd name="T21" fmla="*/ 0 h 1121"/>
                    <a:gd name="T22" fmla="*/ 0 w 828"/>
                    <a:gd name="T23" fmla="*/ 0 h 1121"/>
                    <a:gd name="T24" fmla="*/ 0 w 828"/>
                    <a:gd name="T25" fmla="*/ 0 h 1121"/>
                    <a:gd name="T26" fmla="*/ 0 w 828"/>
                    <a:gd name="T27" fmla="*/ 0 h 1121"/>
                    <a:gd name="T28" fmla="*/ 0 w 828"/>
                    <a:gd name="T29" fmla="*/ 0 h 1121"/>
                    <a:gd name="T30" fmla="*/ 0 w 828"/>
                    <a:gd name="T31" fmla="*/ 0 h 1121"/>
                    <a:gd name="T32" fmla="*/ 0 w 828"/>
                    <a:gd name="T33" fmla="*/ 0 h 1121"/>
                    <a:gd name="T34" fmla="*/ 0 w 828"/>
                    <a:gd name="T35" fmla="*/ 0 h 1121"/>
                    <a:gd name="T36" fmla="*/ 0 w 828"/>
                    <a:gd name="T37" fmla="*/ 0 h 1121"/>
                    <a:gd name="T38" fmla="*/ 0 w 828"/>
                    <a:gd name="T39" fmla="*/ 0 h 1121"/>
                    <a:gd name="T40" fmla="*/ 0 w 828"/>
                    <a:gd name="T41" fmla="*/ 0 h 1121"/>
                    <a:gd name="T42" fmla="*/ 0 w 828"/>
                    <a:gd name="T43" fmla="*/ 0 h 11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8"/>
                    <a:gd name="T67" fmla="*/ 0 h 1121"/>
                    <a:gd name="T68" fmla="*/ 828 w 828"/>
                    <a:gd name="T69" fmla="*/ 1121 h 11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8" h="1121">
                      <a:moveTo>
                        <a:pt x="66" y="8"/>
                      </a:moveTo>
                      <a:lnTo>
                        <a:pt x="828" y="1075"/>
                      </a:lnTo>
                      <a:lnTo>
                        <a:pt x="763" y="1121"/>
                      </a:lnTo>
                      <a:lnTo>
                        <a:pt x="3" y="53"/>
                      </a:lnTo>
                      <a:lnTo>
                        <a:pt x="1" y="49"/>
                      </a:lnTo>
                      <a:lnTo>
                        <a:pt x="0" y="44"/>
                      </a:lnTo>
                      <a:lnTo>
                        <a:pt x="1" y="39"/>
                      </a:lnTo>
                      <a:lnTo>
                        <a:pt x="2" y="32"/>
                      </a:lnTo>
                      <a:lnTo>
                        <a:pt x="5" y="26"/>
                      </a:lnTo>
                      <a:lnTo>
                        <a:pt x="9" y="20"/>
                      </a:lnTo>
                      <a:lnTo>
                        <a:pt x="14" y="15"/>
                      </a:lnTo>
                      <a:lnTo>
                        <a:pt x="20" y="10"/>
                      </a:lnTo>
                      <a:lnTo>
                        <a:pt x="27" y="7"/>
                      </a:lnTo>
                      <a:lnTo>
                        <a:pt x="34" y="3"/>
                      </a:lnTo>
                      <a:lnTo>
                        <a:pt x="40" y="1"/>
                      </a:lnTo>
                      <a:lnTo>
                        <a:pt x="46" y="0"/>
                      </a:lnTo>
                      <a:lnTo>
                        <a:pt x="53" y="1"/>
                      </a:lnTo>
                      <a:lnTo>
                        <a:pt x="59" y="2"/>
                      </a:lnTo>
                      <a:lnTo>
                        <a:pt x="63" y="5"/>
                      </a:lnTo>
                      <a:lnTo>
                        <a:pt x="66"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7" name="Freeform 653"/>
                <p:cNvSpPr>
                  <a:spLocks/>
                </p:cNvSpPr>
                <p:nvPr/>
              </p:nvSpPr>
              <p:spPr bwMode="auto">
                <a:xfrm>
                  <a:off x="3872" y="1641"/>
                  <a:ext cx="78" cy="140"/>
                </a:xfrm>
                <a:custGeom>
                  <a:avLst/>
                  <a:gdLst>
                    <a:gd name="T0" fmla="*/ 0 w 781"/>
                    <a:gd name="T1" fmla="*/ 0 h 1274"/>
                    <a:gd name="T2" fmla="*/ 0 w 781"/>
                    <a:gd name="T3" fmla="*/ 0 h 1274"/>
                    <a:gd name="T4" fmla="*/ 0 w 781"/>
                    <a:gd name="T5" fmla="*/ 0 h 1274"/>
                    <a:gd name="T6" fmla="*/ 0 w 781"/>
                    <a:gd name="T7" fmla="*/ 0 h 1274"/>
                    <a:gd name="T8" fmla="*/ 0 w 781"/>
                    <a:gd name="T9" fmla="*/ 0 h 1274"/>
                    <a:gd name="T10" fmla="*/ 0 w 781"/>
                    <a:gd name="T11" fmla="*/ 0 h 1274"/>
                    <a:gd name="T12" fmla="*/ 0 w 781"/>
                    <a:gd name="T13" fmla="*/ 0 h 1274"/>
                    <a:gd name="T14" fmla="*/ 0 w 781"/>
                    <a:gd name="T15" fmla="*/ 0 h 1274"/>
                    <a:gd name="T16" fmla="*/ 0 w 781"/>
                    <a:gd name="T17" fmla="*/ 0 h 1274"/>
                    <a:gd name="T18" fmla="*/ 0 w 781"/>
                    <a:gd name="T19" fmla="*/ 0 h 1274"/>
                    <a:gd name="T20" fmla="*/ 0 w 781"/>
                    <a:gd name="T21" fmla="*/ 0 h 1274"/>
                    <a:gd name="T22" fmla="*/ 0 w 781"/>
                    <a:gd name="T23" fmla="*/ 0 h 1274"/>
                    <a:gd name="T24" fmla="*/ 0 w 781"/>
                    <a:gd name="T25" fmla="*/ 0 h 1274"/>
                    <a:gd name="T26" fmla="*/ 0 w 781"/>
                    <a:gd name="T27" fmla="*/ 0 h 1274"/>
                    <a:gd name="T28" fmla="*/ 0 w 781"/>
                    <a:gd name="T29" fmla="*/ 0 h 1274"/>
                    <a:gd name="T30" fmla="*/ 0 w 781"/>
                    <a:gd name="T31" fmla="*/ 0 h 1274"/>
                    <a:gd name="T32" fmla="*/ 0 w 781"/>
                    <a:gd name="T33" fmla="*/ 0 h 1274"/>
                    <a:gd name="T34" fmla="*/ 0 w 781"/>
                    <a:gd name="T35" fmla="*/ 0 h 1274"/>
                    <a:gd name="T36" fmla="*/ 0 w 781"/>
                    <a:gd name="T37" fmla="*/ 0 h 1274"/>
                    <a:gd name="T38" fmla="*/ 0 w 781"/>
                    <a:gd name="T39" fmla="*/ 0 h 1274"/>
                    <a:gd name="T40" fmla="*/ 0 w 781"/>
                    <a:gd name="T41" fmla="*/ 0 h 1274"/>
                    <a:gd name="T42" fmla="*/ 0 w 781"/>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1"/>
                    <a:gd name="T67" fmla="*/ 0 h 1274"/>
                    <a:gd name="T68" fmla="*/ 781 w 781"/>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1" h="1274">
                      <a:moveTo>
                        <a:pt x="68" y="7"/>
                      </a:moveTo>
                      <a:lnTo>
                        <a:pt x="781" y="1234"/>
                      </a:lnTo>
                      <a:lnTo>
                        <a:pt x="712" y="1274"/>
                      </a:lnTo>
                      <a:lnTo>
                        <a:pt x="1" y="46"/>
                      </a:lnTo>
                      <a:lnTo>
                        <a:pt x="0" y="42"/>
                      </a:lnTo>
                      <a:lnTo>
                        <a:pt x="0" y="38"/>
                      </a:lnTo>
                      <a:lnTo>
                        <a:pt x="1" y="32"/>
                      </a:lnTo>
                      <a:lnTo>
                        <a:pt x="4" y="27"/>
                      </a:lnTo>
                      <a:lnTo>
                        <a:pt x="7" y="22"/>
                      </a:lnTo>
                      <a:lnTo>
                        <a:pt x="13" y="17"/>
                      </a:lnTo>
                      <a:lnTo>
                        <a:pt x="18" y="13"/>
                      </a:lnTo>
                      <a:lnTo>
                        <a:pt x="24" y="8"/>
                      </a:lnTo>
                      <a:lnTo>
                        <a:pt x="31" y="5"/>
                      </a:lnTo>
                      <a:lnTo>
                        <a:pt x="38" y="2"/>
                      </a:lnTo>
                      <a:lnTo>
                        <a:pt x="44" y="0"/>
                      </a:lnTo>
                      <a:lnTo>
                        <a:pt x="51" y="0"/>
                      </a:lnTo>
                      <a:lnTo>
                        <a:pt x="57" y="0"/>
                      </a:lnTo>
                      <a:lnTo>
                        <a:pt x="61" y="1"/>
                      </a:lnTo>
                      <a:lnTo>
                        <a:pt x="65" y="4"/>
                      </a:lnTo>
                      <a:lnTo>
                        <a:pt x="68" y="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48" name="Freeform 654"/>
                <p:cNvSpPr>
                  <a:spLocks/>
                </p:cNvSpPr>
                <p:nvPr/>
              </p:nvSpPr>
              <p:spPr bwMode="auto">
                <a:xfrm>
                  <a:off x="3872" y="1641"/>
                  <a:ext cx="78" cy="140"/>
                </a:xfrm>
                <a:custGeom>
                  <a:avLst/>
                  <a:gdLst>
                    <a:gd name="T0" fmla="*/ 0 w 781"/>
                    <a:gd name="T1" fmla="*/ 0 h 1274"/>
                    <a:gd name="T2" fmla="*/ 0 w 781"/>
                    <a:gd name="T3" fmla="*/ 0 h 1274"/>
                    <a:gd name="T4" fmla="*/ 0 w 781"/>
                    <a:gd name="T5" fmla="*/ 0 h 1274"/>
                    <a:gd name="T6" fmla="*/ 0 w 781"/>
                    <a:gd name="T7" fmla="*/ 0 h 1274"/>
                    <a:gd name="T8" fmla="*/ 0 w 781"/>
                    <a:gd name="T9" fmla="*/ 0 h 1274"/>
                    <a:gd name="T10" fmla="*/ 0 w 781"/>
                    <a:gd name="T11" fmla="*/ 0 h 1274"/>
                    <a:gd name="T12" fmla="*/ 0 w 781"/>
                    <a:gd name="T13" fmla="*/ 0 h 1274"/>
                    <a:gd name="T14" fmla="*/ 0 w 781"/>
                    <a:gd name="T15" fmla="*/ 0 h 1274"/>
                    <a:gd name="T16" fmla="*/ 0 w 781"/>
                    <a:gd name="T17" fmla="*/ 0 h 1274"/>
                    <a:gd name="T18" fmla="*/ 0 w 781"/>
                    <a:gd name="T19" fmla="*/ 0 h 1274"/>
                    <a:gd name="T20" fmla="*/ 0 w 781"/>
                    <a:gd name="T21" fmla="*/ 0 h 1274"/>
                    <a:gd name="T22" fmla="*/ 0 w 781"/>
                    <a:gd name="T23" fmla="*/ 0 h 1274"/>
                    <a:gd name="T24" fmla="*/ 0 w 781"/>
                    <a:gd name="T25" fmla="*/ 0 h 1274"/>
                    <a:gd name="T26" fmla="*/ 0 w 781"/>
                    <a:gd name="T27" fmla="*/ 0 h 1274"/>
                    <a:gd name="T28" fmla="*/ 0 w 781"/>
                    <a:gd name="T29" fmla="*/ 0 h 1274"/>
                    <a:gd name="T30" fmla="*/ 0 w 781"/>
                    <a:gd name="T31" fmla="*/ 0 h 1274"/>
                    <a:gd name="T32" fmla="*/ 0 w 781"/>
                    <a:gd name="T33" fmla="*/ 0 h 1274"/>
                    <a:gd name="T34" fmla="*/ 0 w 781"/>
                    <a:gd name="T35" fmla="*/ 0 h 1274"/>
                    <a:gd name="T36" fmla="*/ 0 w 781"/>
                    <a:gd name="T37" fmla="*/ 0 h 1274"/>
                    <a:gd name="T38" fmla="*/ 0 w 781"/>
                    <a:gd name="T39" fmla="*/ 0 h 1274"/>
                    <a:gd name="T40" fmla="*/ 0 w 781"/>
                    <a:gd name="T41" fmla="*/ 0 h 1274"/>
                    <a:gd name="T42" fmla="*/ 0 w 781"/>
                    <a:gd name="T43" fmla="*/ 0 h 12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1"/>
                    <a:gd name="T67" fmla="*/ 0 h 1274"/>
                    <a:gd name="T68" fmla="*/ 781 w 781"/>
                    <a:gd name="T69" fmla="*/ 1274 h 12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1" h="1274">
                      <a:moveTo>
                        <a:pt x="68" y="7"/>
                      </a:moveTo>
                      <a:lnTo>
                        <a:pt x="781" y="1234"/>
                      </a:lnTo>
                      <a:lnTo>
                        <a:pt x="712" y="1274"/>
                      </a:lnTo>
                      <a:lnTo>
                        <a:pt x="1" y="46"/>
                      </a:lnTo>
                      <a:lnTo>
                        <a:pt x="0" y="42"/>
                      </a:lnTo>
                      <a:lnTo>
                        <a:pt x="0" y="38"/>
                      </a:lnTo>
                      <a:lnTo>
                        <a:pt x="1" y="32"/>
                      </a:lnTo>
                      <a:lnTo>
                        <a:pt x="4" y="27"/>
                      </a:lnTo>
                      <a:lnTo>
                        <a:pt x="7" y="22"/>
                      </a:lnTo>
                      <a:lnTo>
                        <a:pt x="13" y="17"/>
                      </a:lnTo>
                      <a:lnTo>
                        <a:pt x="18" y="13"/>
                      </a:lnTo>
                      <a:lnTo>
                        <a:pt x="24" y="8"/>
                      </a:lnTo>
                      <a:lnTo>
                        <a:pt x="31" y="5"/>
                      </a:lnTo>
                      <a:lnTo>
                        <a:pt x="38" y="2"/>
                      </a:lnTo>
                      <a:lnTo>
                        <a:pt x="44" y="0"/>
                      </a:lnTo>
                      <a:lnTo>
                        <a:pt x="51" y="0"/>
                      </a:lnTo>
                      <a:lnTo>
                        <a:pt x="57" y="0"/>
                      </a:lnTo>
                      <a:lnTo>
                        <a:pt x="61" y="1"/>
                      </a:lnTo>
                      <a:lnTo>
                        <a:pt x="65" y="4"/>
                      </a:lnTo>
                      <a:lnTo>
                        <a:pt x="68" y="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49" name="Freeform 655"/>
                <p:cNvSpPr>
                  <a:spLocks/>
                </p:cNvSpPr>
                <p:nvPr/>
              </p:nvSpPr>
              <p:spPr bwMode="auto">
                <a:xfrm>
                  <a:off x="3657" y="1658"/>
                  <a:ext cx="74" cy="120"/>
                </a:xfrm>
                <a:custGeom>
                  <a:avLst/>
                  <a:gdLst>
                    <a:gd name="T0" fmla="*/ 0 w 738"/>
                    <a:gd name="T1" fmla="*/ 0 h 1096"/>
                    <a:gd name="T2" fmla="*/ 0 w 738"/>
                    <a:gd name="T3" fmla="*/ 0 h 1096"/>
                    <a:gd name="T4" fmla="*/ 0 w 738"/>
                    <a:gd name="T5" fmla="*/ 0 h 1096"/>
                    <a:gd name="T6" fmla="*/ 0 w 738"/>
                    <a:gd name="T7" fmla="*/ 0 h 1096"/>
                    <a:gd name="T8" fmla="*/ 0 w 738"/>
                    <a:gd name="T9" fmla="*/ 0 h 1096"/>
                    <a:gd name="T10" fmla="*/ 0 w 738"/>
                    <a:gd name="T11" fmla="*/ 0 h 1096"/>
                    <a:gd name="T12" fmla="*/ 0 w 738"/>
                    <a:gd name="T13" fmla="*/ 0 h 1096"/>
                    <a:gd name="T14" fmla="*/ 0 w 738"/>
                    <a:gd name="T15" fmla="*/ 0 h 1096"/>
                    <a:gd name="T16" fmla="*/ 0 w 738"/>
                    <a:gd name="T17" fmla="*/ 0 h 1096"/>
                    <a:gd name="T18" fmla="*/ 0 w 738"/>
                    <a:gd name="T19" fmla="*/ 0 h 1096"/>
                    <a:gd name="T20" fmla="*/ 0 w 738"/>
                    <a:gd name="T21" fmla="*/ 0 h 1096"/>
                    <a:gd name="T22" fmla="*/ 0 w 738"/>
                    <a:gd name="T23" fmla="*/ 0 h 1096"/>
                    <a:gd name="T24" fmla="*/ 0 w 738"/>
                    <a:gd name="T25" fmla="*/ 0 h 1096"/>
                    <a:gd name="T26" fmla="*/ 0 w 738"/>
                    <a:gd name="T27" fmla="*/ 0 h 1096"/>
                    <a:gd name="T28" fmla="*/ 0 w 738"/>
                    <a:gd name="T29" fmla="*/ 0 h 1096"/>
                    <a:gd name="T30" fmla="*/ 0 w 738"/>
                    <a:gd name="T31" fmla="*/ 0 h 1096"/>
                    <a:gd name="T32" fmla="*/ 0 w 738"/>
                    <a:gd name="T33" fmla="*/ 0 h 1096"/>
                    <a:gd name="T34" fmla="*/ 0 w 738"/>
                    <a:gd name="T35" fmla="*/ 0 h 1096"/>
                    <a:gd name="T36" fmla="*/ 0 w 738"/>
                    <a:gd name="T37" fmla="*/ 0 h 1096"/>
                    <a:gd name="T38" fmla="*/ 0 w 738"/>
                    <a:gd name="T39" fmla="*/ 0 h 1096"/>
                    <a:gd name="T40" fmla="*/ 0 w 738"/>
                    <a:gd name="T41" fmla="*/ 0 h 1096"/>
                    <a:gd name="T42" fmla="*/ 0 w 738"/>
                    <a:gd name="T43" fmla="*/ 0 h 1096"/>
                    <a:gd name="T44" fmla="*/ 0 w 738"/>
                    <a:gd name="T45" fmla="*/ 0 h 1096"/>
                    <a:gd name="T46" fmla="*/ 0 w 738"/>
                    <a:gd name="T47" fmla="*/ 0 h 1096"/>
                    <a:gd name="T48" fmla="*/ 0 w 738"/>
                    <a:gd name="T49" fmla="*/ 0 h 1096"/>
                    <a:gd name="T50" fmla="*/ 0 w 738"/>
                    <a:gd name="T51" fmla="*/ 0 h 1096"/>
                    <a:gd name="T52" fmla="*/ 0 w 738"/>
                    <a:gd name="T53" fmla="*/ 0 h 1096"/>
                    <a:gd name="T54" fmla="*/ 0 w 738"/>
                    <a:gd name="T55" fmla="*/ 0 h 1096"/>
                    <a:gd name="T56" fmla="*/ 0 w 738"/>
                    <a:gd name="T57" fmla="*/ 0 h 1096"/>
                    <a:gd name="T58" fmla="*/ 0 w 738"/>
                    <a:gd name="T59" fmla="*/ 0 h 1096"/>
                    <a:gd name="T60" fmla="*/ 0 w 738"/>
                    <a:gd name="T61" fmla="*/ 0 h 1096"/>
                    <a:gd name="T62" fmla="*/ 0 w 738"/>
                    <a:gd name="T63" fmla="*/ 0 h 1096"/>
                    <a:gd name="T64" fmla="*/ 0 w 738"/>
                    <a:gd name="T65" fmla="*/ 0 h 1096"/>
                    <a:gd name="T66" fmla="*/ 0 w 738"/>
                    <a:gd name="T67" fmla="*/ 0 h 1096"/>
                    <a:gd name="T68" fmla="*/ 0 w 738"/>
                    <a:gd name="T69" fmla="*/ 0 h 1096"/>
                    <a:gd name="T70" fmla="*/ 0 w 738"/>
                    <a:gd name="T71" fmla="*/ 0 h 1096"/>
                    <a:gd name="T72" fmla="*/ 0 w 738"/>
                    <a:gd name="T73" fmla="*/ 0 h 1096"/>
                    <a:gd name="T74" fmla="*/ 0 w 738"/>
                    <a:gd name="T75" fmla="*/ 0 h 10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096"/>
                    <a:gd name="T116" fmla="*/ 738 w 738"/>
                    <a:gd name="T117" fmla="*/ 1096 h 10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096">
                      <a:moveTo>
                        <a:pt x="670" y="1086"/>
                      </a:move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5" y="1045"/>
                      </a:lnTo>
                      <a:lnTo>
                        <a:pt x="737" y="1050"/>
                      </a:lnTo>
                      <a:lnTo>
                        <a:pt x="738" y="1055"/>
                      </a:lnTo>
                      <a:lnTo>
                        <a:pt x="737" y="1061"/>
                      </a:lnTo>
                      <a:lnTo>
                        <a:pt x="736" y="1067"/>
                      </a:lnTo>
                      <a:lnTo>
                        <a:pt x="733" y="1073"/>
                      </a:lnTo>
                      <a:lnTo>
                        <a:pt x="728" y="1079"/>
                      </a:lnTo>
                      <a:lnTo>
                        <a:pt x="724" y="1084"/>
                      </a:lnTo>
                      <a:lnTo>
                        <a:pt x="717" y="1088"/>
                      </a:lnTo>
                      <a:lnTo>
                        <a:pt x="711" y="1091"/>
                      </a:lnTo>
                      <a:lnTo>
                        <a:pt x="704" y="1095"/>
                      </a:lnTo>
                      <a:lnTo>
                        <a:pt x="696" y="1096"/>
                      </a:lnTo>
                      <a:lnTo>
                        <a:pt x="691" y="1096"/>
                      </a:lnTo>
                      <a:lnTo>
                        <a:pt x="684" y="1095"/>
                      </a:lnTo>
                      <a:lnTo>
                        <a:pt x="678" y="1094"/>
                      </a:lnTo>
                      <a:lnTo>
                        <a:pt x="674" y="1090"/>
                      </a:lnTo>
                      <a:lnTo>
                        <a:pt x="670" y="1086"/>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50" name="Freeform 656"/>
                <p:cNvSpPr>
                  <a:spLocks/>
                </p:cNvSpPr>
                <p:nvPr/>
              </p:nvSpPr>
              <p:spPr bwMode="auto">
                <a:xfrm>
                  <a:off x="3657" y="1658"/>
                  <a:ext cx="74" cy="120"/>
                </a:xfrm>
                <a:custGeom>
                  <a:avLst/>
                  <a:gdLst>
                    <a:gd name="T0" fmla="*/ 0 w 738"/>
                    <a:gd name="T1" fmla="*/ 0 h 1096"/>
                    <a:gd name="T2" fmla="*/ 0 w 738"/>
                    <a:gd name="T3" fmla="*/ 0 h 1096"/>
                    <a:gd name="T4" fmla="*/ 0 w 738"/>
                    <a:gd name="T5" fmla="*/ 0 h 1096"/>
                    <a:gd name="T6" fmla="*/ 0 w 738"/>
                    <a:gd name="T7" fmla="*/ 0 h 1096"/>
                    <a:gd name="T8" fmla="*/ 0 w 738"/>
                    <a:gd name="T9" fmla="*/ 0 h 1096"/>
                    <a:gd name="T10" fmla="*/ 0 w 738"/>
                    <a:gd name="T11" fmla="*/ 0 h 1096"/>
                    <a:gd name="T12" fmla="*/ 0 w 738"/>
                    <a:gd name="T13" fmla="*/ 0 h 1096"/>
                    <a:gd name="T14" fmla="*/ 0 w 738"/>
                    <a:gd name="T15" fmla="*/ 0 h 1096"/>
                    <a:gd name="T16" fmla="*/ 0 w 738"/>
                    <a:gd name="T17" fmla="*/ 0 h 1096"/>
                    <a:gd name="T18" fmla="*/ 0 w 738"/>
                    <a:gd name="T19" fmla="*/ 0 h 1096"/>
                    <a:gd name="T20" fmla="*/ 0 w 738"/>
                    <a:gd name="T21" fmla="*/ 0 h 1096"/>
                    <a:gd name="T22" fmla="*/ 0 w 738"/>
                    <a:gd name="T23" fmla="*/ 0 h 1096"/>
                    <a:gd name="T24" fmla="*/ 0 w 738"/>
                    <a:gd name="T25" fmla="*/ 0 h 1096"/>
                    <a:gd name="T26" fmla="*/ 0 w 738"/>
                    <a:gd name="T27" fmla="*/ 0 h 1096"/>
                    <a:gd name="T28" fmla="*/ 0 w 738"/>
                    <a:gd name="T29" fmla="*/ 0 h 1096"/>
                    <a:gd name="T30" fmla="*/ 0 w 738"/>
                    <a:gd name="T31" fmla="*/ 0 h 1096"/>
                    <a:gd name="T32" fmla="*/ 0 w 738"/>
                    <a:gd name="T33" fmla="*/ 0 h 1096"/>
                    <a:gd name="T34" fmla="*/ 0 w 738"/>
                    <a:gd name="T35" fmla="*/ 0 h 1096"/>
                    <a:gd name="T36" fmla="*/ 0 w 738"/>
                    <a:gd name="T37" fmla="*/ 0 h 1096"/>
                    <a:gd name="T38" fmla="*/ 0 w 738"/>
                    <a:gd name="T39" fmla="*/ 0 h 1096"/>
                    <a:gd name="T40" fmla="*/ 0 w 738"/>
                    <a:gd name="T41" fmla="*/ 0 h 1096"/>
                    <a:gd name="T42" fmla="*/ 0 w 738"/>
                    <a:gd name="T43" fmla="*/ 0 h 1096"/>
                    <a:gd name="T44" fmla="*/ 0 w 738"/>
                    <a:gd name="T45" fmla="*/ 0 h 1096"/>
                    <a:gd name="T46" fmla="*/ 0 w 738"/>
                    <a:gd name="T47" fmla="*/ 0 h 1096"/>
                    <a:gd name="T48" fmla="*/ 0 w 738"/>
                    <a:gd name="T49" fmla="*/ 0 h 1096"/>
                    <a:gd name="T50" fmla="*/ 0 w 738"/>
                    <a:gd name="T51" fmla="*/ 0 h 1096"/>
                    <a:gd name="T52" fmla="*/ 0 w 738"/>
                    <a:gd name="T53" fmla="*/ 0 h 1096"/>
                    <a:gd name="T54" fmla="*/ 0 w 738"/>
                    <a:gd name="T55" fmla="*/ 0 h 1096"/>
                    <a:gd name="T56" fmla="*/ 0 w 738"/>
                    <a:gd name="T57" fmla="*/ 0 h 1096"/>
                    <a:gd name="T58" fmla="*/ 0 w 738"/>
                    <a:gd name="T59" fmla="*/ 0 h 1096"/>
                    <a:gd name="T60" fmla="*/ 0 w 738"/>
                    <a:gd name="T61" fmla="*/ 0 h 1096"/>
                    <a:gd name="T62" fmla="*/ 0 w 738"/>
                    <a:gd name="T63" fmla="*/ 0 h 1096"/>
                    <a:gd name="T64" fmla="*/ 0 w 738"/>
                    <a:gd name="T65" fmla="*/ 0 h 1096"/>
                    <a:gd name="T66" fmla="*/ 0 w 738"/>
                    <a:gd name="T67" fmla="*/ 0 h 1096"/>
                    <a:gd name="T68" fmla="*/ 0 w 738"/>
                    <a:gd name="T69" fmla="*/ 0 h 1096"/>
                    <a:gd name="T70" fmla="*/ 0 w 738"/>
                    <a:gd name="T71" fmla="*/ 0 h 1096"/>
                    <a:gd name="T72" fmla="*/ 0 w 738"/>
                    <a:gd name="T73" fmla="*/ 0 h 1096"/>
                    <a:gd name="T74" fmla="*/ 0 w 738"/>
                    <a:gd name="T75" fmla="*/ 0 h 10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8"/>
                    <a:gd name="T115" fmla="*/ 0 h 1096"/>
                    <a:gd name="T116" fmla="*/ 738 w 738"/>
                    <a:gd name="T117" fmla="*/ 1096 h 109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8" h="1096">
                      <a:moveTo>
                        <a:pt x="670" y="1086"/>
                      </a:move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5" y="1045"/>
                      </a:lnTo>
                      <a:lnTo>
                        <a:pt x="737" y="1050"/>
                      </a:lnTo>
                      <a:lnTo>
                        <a:pt x="738" y="1055"/>
                      </a:lnTo>
                      <a:lnTo>
                        <a:pt x="737" y="1061"/>
                      </a:lnTo>
                      <a:lnTo>
                        <a:pt x="736" y="1067"/>
                      </a:lnTo>
                      <a:lnTo>
                        <a:pt x="733" y="1073"/>
                      </a:lnTo>
                      <a:lnTo>
                        <a:pt x="728" y="1079"/>
                      </a:lnTo>
                      <a:lnTo>
                        <a:pt x="724" y="1084"/>
                      </a:lnTo>
                      <a:lnTo>
                        <a:pt x="717" y="1088"/>
                      </a:lnTo>
                      <a:lnTo>
                        <a:pt x="711" y="1091"/>
                      </a:lnTo>
                      <a:lnTo>
                        <a:pt x="704" y="1095"/>
                      </a:lnTo>
                      <a:lnTo>
                        <a:pt x="696" y="1096"/>
                      </a:lnTo>
                      <a:lnTo>
                        <a:pt x="691" y="1096"/>
                      </a:lnTo>
                      <a:lnTo>
                        <a:pt x="684" y="1095"/>
                      </a:lnTo>
                      <a:lnTo>
                        <a:pt x="678" y="1094"/>
                      </a:lnTo>
                      <a:lnTo>
                        <a:pt x="674" y="1090"/>
                      </a:lnTo>
                      <a:lnTo>
                        <a:pt x="670" y="108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1" name="Freeform 657"/>
                <p:cNvSpPr>
                  <a:spLocks/>
                </p:cNvSpPr>
                <p:nvPr/>
              </p:nvSpPr>
              <p:spPr bwMode="auto">
                <a:xfrm>
                  <a:off x="3657" y="1658"/>
                  <a:ext cx="8" cy="7"/>
                </a:xfrm>
                <a:custGeom>
                  <a:avLst/>
                  <a:gdLst>
                    <a:gd name="T0" fmla="*/ 0 w 74"/>
                    <a:gd name="T1" fmla="*/ 0 h 62"/>
                    <a:gd name="T2" fmla="*/ 0 w 74"/>
                    <a:gd name="T3" fmla="*/ 0 h 62"/>
                    <a:gd name="T4" fmla="*/ 0 w 74"/>
                    <a:gd name="T5" fmla="*/ 0 h 62"/>
                    <a:gd name="T6" fmla="*/ 0 w 74"/>
                    <a:gd name="T7" fmla="*/ 0 h 62"/>
                    <a:gd name="T8" fmla="*/ 0 w 74"/>
                    <a:gd name="T9" fmla="*/ 0 h 62"/>
                    <a:gd name="T10" fmla="*/ 0 w 74"/>
                    <a:gd name="T11" fmla="*/ 0 h 62"/>
                    <a:gd name="T12" fmla="*/ 0 w 74"/>
                    <a:gd name="T13" fmla="*/ 0 h 62"/>
                    <a:gd name="T14" fmla="*/ 0 w 74"/>
                    <a:gd name="T15" fmla="*/ 0 h 62"/>
                    <a:gd name="T16" fmla="*/ 0 w 74"/>
                    <a:gd name="T17" fmla="*/ 0 h 62"/>
                    <a:gd name="T18" fmla="*/ 0 w 74"/>
                    <a:gd name="T19" fmla="*/ 0 h 62"/>
                    <a:gd name="T20" fmla="*/ 0 w 74"/>
                    <a:gd name="T21" fmla="*/ 0 h 62"/>
                    <a:gd name="T22" fmla="*/ 0 w 74"/>
                    <a:gd name="T23" fmla="*/ 0 h 62"/>
                    <a:gd name="T24" fmla="*/ 0 w 74"/>
                    <a:gd name="T25" fmla="*/ 0 h 62"/>
                    <a:gd name="T26" fmla="*/ 0 w 74"/>
                    <a:gd name="T27" fmla="*/ 0 h 62"/>
                    <a:gd name="T28" fmla="*/ 0 w 74"/>
                    <a:gd name="T29" fmla="*/ 0 h 62"/>
                    <a:gd name="T30" fmla="*/ 0 w 74"/>
                    <a:gd name="T31" fmla="*/ 0 h 62"/>
                    <a:gd name="T32" fmla="*/ 0 w 74"/>
                    <a:gd name="T33" fmla="*/ 0 h 62"/>
                    <a:gd name="T34" fmla="*/ 0 w 74"/>
                    <a:gd name="T35" fmla="*/ 0 h 62"/>
                    <a:gd name="T36" fmla="*/ 0 w 74"/>
                    <a:gd name="T37" fmla="*/ 0 h 62"/>
                    <a:gd name="T38" fmla="*/ 0 w 74"/>
                    <a:gd name="T39" fmla="*/ 0 h 62"/>
                    <a:gd name="T40" fmla="*/ 0 w 74"/>
                    <a:gd name="T41" fmla="*/ 0 h 62"/>
                    <a:gd name="T42" fmla="*/ 0 w 74"/>
                    <a:gd name="T43" fmla="*/ 0 h 62"/>
                    <a:gd name="T44" fmla="*/ 0 w 74"/>
                    <a:gd name="T45" fmla="*/ 0 h 62"/>
                    <a:gd name="T46" fmla="*/ 0 w 74"/>
                    <a:gd name="T47" fmla="*/ 0 h 62"/>
                    <a:gd name="T48" fmla="*/ 0 w 74"/>
                    <a:gd name="T49" fmla="*/ 0 h 62"/>
                    <a:gd name="T50" fmla="*/ 0 w 74"/>
                    <a:gd name="T51" fmla="*/ 0 h 62"/>
                    <a:gd name="T52" fmla="*/ 0 w 74"/>
                    <a:gd name="T53" fmla="*/ 0 h 62"/>
                    <a:gd name="T54" fmla="*/ 0 w 74"/>
                    <a:gd name="T55" fmla="*/ 0 h 62"/>
                    <a:gd name="T56" fmla="*/ 0 w 74"/>
                    <a:gd name="T57" fmla="*/ 0 h 62"/>
                    <a:gd name="T58" fmla="*/ 0 w 74"/>
                    <a:gd name="T59" fmla="*/ 0 h 62"/>
                    <a:gd name="T60" fmla="*/ 0 w 74"/>
                    <a:gd name="T61" fmla="*/ 0 h 62"/>
                    <a:gd name="T62" fmla="*/ 0 w 74"/>
                    <a:gd name="T63" fmla="*/ 0 h 62"/>
                    <a:gd name="T64" fmla="*/ 0 w 74"/>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62"/>
                    <a:gd name="T101" fmla="*/ 74 w 74"/>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62">
                      <a:moveTo>
                        <a:pt x="51" y="54"/>
                      </a:moveTo>
                      <a:lnTo>
                        <a:pt x="44" y="57"/>
                      </a:lnTo>
                      <a:lnTo>
                        <a:pt x="38" y="60"/>
                      </a:lnTo>
                      <a:lnTo>
                        <a:pt x="30" y="62"/>
                      </a:lnTo>
                      <a:lnTo>
                        <a:pt x="23" y="62"/>
                      </a:lnTo>
                      <a:lnTo>
                        <a:pt x="16" y="62"/>
                      </a:lnTo>
                      <a:lnTo>
                        <a:pt x="12" y="60"/>
                      </a:lnTo>
                      <a:lnTo>
                        <a:pt x="6" y="56"/>
                      </a:ln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 y="14"/>
                      </a:lnTo>
                      <a:lnTo>
                        <a:pt x="74" y="20"/>
                      </a:lnTo>
                      <a:lnTo>
                        <a:pt x="73" y="26"/>
                      </a:lnTo>
                      <a:lnTo>
                        <a:pt x="71" y="31"/>
                      </a:lnTo>
                      <a:lnTo>
                        <a:pt x="67" y="38"/>
                      </a:lnTo>
                      <a:lnTo>
                        <a:pt x="63" y="44"/>
                      </a:lnTo>
                      <a:lnTo>
                        <a:pt x="57" y="48"/>
                      </a:lnTo>
                      <a:lnTo>
                        <a:pt x="51" y="54"/>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52" name="Freeform 658"/>
                <p:cNvSpPr>
                  <a:spLocks/>
                </p:cNvSpPr>
                <p:nvPr/>
              </p:nvSpPr>
              <p:spPr bwMode="auto">
                <a:xfrm>
                  <a:off x="3657" y="1658"/>
                  <a:ext cx="8" cy="7"/>
                </a:xfrm>
                <a:custGeom>
                  <a:avLst/>
                  <a:gdLst>
                    <a:gd name="T0" fmla="*/ 0 w 74"/>
                    <a:gd name="T1" fmla="*/ 0 h 62"/>
                    <a:gd name="T2" fmla="*/ 0 w 74"/>
                    <a:gd name="T3" fmla="*/ 0 h 62"/>
                    <a:gd name="T4" fmla="*/ 0 w 74"/>
                    <a:gd name="T5" fmla="*/ 0 h 62"/>
                    <a:gd name="T6" fmla="*/ 0 w 74"/>
                    <a:gd name="T7" fmla="*/ 0 h 62"/>
                    <a:gd name="T8" fmla="*/ 0 w 74"/>
                    <a:gd name="T9" fmla="*/ 0 h 62"/>
                    <a:gd name="T10" fmla="*/ 0 w 74"/>
                    <a:gd name="T11" fmla="*/ 0 h 62"/>
                    <a:gd name="T12" fmla="*/ 0 w 74"/>
                    <a:gd name="T13" fmla="*/ 0 h 62"/>
                    <a:gd name="T14" fmla="*/ 0 w 74"/>
                    <a:gd name="T15" fmla="*/ 0 h 62"/>
                    <a:gd name="T16" fmla="*/ 0 w 74"/>
                    <a:gd name="T17" fmla="*/ 0 h 62"/>
                    <a:gd name="T18" fmla="*/ 0 w 74"/>
                    <a:gd name="T19" fmla="*/ 0 h 62"/>
                    <a:gd name="T20" fmla="*/ 0 w 74"/>
                    <a:gd name="T21" fmla="*/ 0 h 62"/>
                    <a:gd name="T22" fmla="*/ 0 w 74"/>
                    <a:gd name="T23" fmla="*/ 0 h 62"/>
                    <a:gd name="T24" fmla="*/ 0 w 74"/>
                    <a:gd name="T25" fmla="*/ 0 h 62"/>
                    <a:gd name="T26" fmla="*/ 0 w 74"/>
                    <a:gd name="T27" fmla="*/ 0 h 62"/>
                    <a:gd name="T28" fmla="*/ 0 w 74"/>
                    <a:gd name="T29" fmla="*/ 0 h 62"/>
                    <a:gd name="T30" fmla="*/ 0 w 74"/>
                    <a:gd name="T31" fmla="*/ 0 h 62"/>
                    <a:gd name="T32" fmla="*/ 0 w 74"/>
                    <a:gd name="T33" fmla="*/ 0 h 62"/>
                    <a:gd name="T34" fmla="*/ 0 w 74"/>
                    <a:gd name="T35" fmla="*/ 0 h 62"/>
                    <a:gd name="T36" fmla="*/ 0 w 74"/>
                    <a:gd name="T37" fmla="*/ 0 h 62"/>
                    <a:gd name="T38" fmla="*/ 0 w 74"/>
                    <a:gd name="T39" fmla="*/ 0 h 62"/>
                    <a:gd name="T40" fmla="*/ 0 w 74"/>
                    <a:gd name="T41" fmla="*/ 0 h 62"/>
                    <a:gd name="T42" fmla="*/ 0 w 74"/>
                    <a:gd name="T43" fmla="*/ 0 h 62"/>
                    <a:gd name="T44" fmla="*/ 0 w 74"/>
                    <a:gd name="T45" fmla="*/ 0 h 62"/>
                    <a:gd name="T46" fmla="*/ 0 w 74"/>
                    <a:gd name="T47" fmla="*/ 0 h 62"/>
                    <a:gd name="T48" fmla="*/ 0 w 74"/>
                    <a:gd name="T49" fmla="*/ 0 h 62"/>
                    <a:gd name="T50" fmla="*/ 0 w 74"/>
                    <a:gd name="T51" fmla="*/ 0 h 62"/>
                    <a:gd name="T52" fmla="*/ 0 w 74"/>
                    <a:gd name="T53" fmla="*/ 0 h 62"/>
                    <a:gd name="T54" fmla="*/ 0 w 74"/>
                    <a:gd name="T55" fmla="*/ 0 h 62"/>
                    <a:gd name="T56" fmla="*/ 0 w 74"/>
                    <a:gd name="T57" fmla="*/ 0 h 62"/>
                    <a:gd name="T58" fmla="*/ 0 w 74"/>
                    <a:gd name="T59" fmla="*/ 0 h 62"/>
                    <a:gd name="T60" fmla="*/ 0 w 74"/>
                    <a:gd name="T61" fmla="*/ 0 h 62"/>
                    <a:gd name="T62" fmla="*/ 0 w 74"/>
                    <a:gd name="T63" fmla="*/ 0 h 62"/>
                    <a:gd name="T64" fmla="*/ 0 w 74"/>
                    <a:gd name="T65" fmla="*/ 0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62"/>
                    <a:gd name="T101" fmla="*/ 74 w 74"/>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62">
                      <a:moveTo>
                        <a:pt x="51" y="54"/>
                      </a:moveTo>
                      <a:lnTo>
                        <a:pt x="44" y="57"/>
                      </a:lnTo>
                      <a:lnTo>
                        <a:pt x="38" y="60"/>
                      </a:lnTo>
                      <a:lnTo>
                        <a:pt x="30" y="62"/>
                      </a:lnTo>
                      <a:lnTo>
                        <a:pt x="23" y="62"/>
                      </a:lnTo>
                      <a:lnTo>
                        <a:pt x="16" y="62"/>
                      </a:lnTo>
                      <a:lnTo>
                        <a:pt x="12" y="60"/>
                      </a:lnTo>
                      <a:lnTo>
                        <a:pt x="6" y="56"/>
                      </a:lnTo>
                      <a:lnTo>
                        <a:pt x="3" y="53"/>
                      </a:lnTo>
                      <a:lnTo>
                        <a:pt x="0" y="48"/>
                      </a:lnTo>
                      <a:lnTo>
                        <a:pt x="0" y="43"/>
                      </a:lnTo>
                      <a:lnTo>
                        <a:pt x="0" y="37"/>
                      </a:lnTo>
                      <a:lnTo>
                        <a:pt x="3" y="30"/>
                      </a:lnTo>
                      <a:lnTo>
                        <a:pt x="6" y="25"/>
                      </a:lnTo>
                      <a:lnTo>
                        <a:pt x="10" y="19"/>
                      </a:lnTo>
                      <a:lnTo>
                        <a:pt x="16" y="13"/>
                      </a:lnTo>
                      <a:lnTo>
                        <a:pt x="22" y="9"/>
                      </a:lnTo>
                      <a:lnTo>
                        <a:pt x="29" y="5"/>
                      </a:lnTo>
                      <a:lnTo>
                        <a:pt x="37" y="2"/>
                      </a:lnTo>
                      <a:lnTo>
                        <a:pt x="43" y="1"/>
                      </a:lnTo>
                      <a:lnTo>
                        <a:pt x="50" y="0"/>
                      </a:lnTo>
                      <a:lnTo>
                        <a:pt x="57" y="1"/>
                      </a:lnTo>
                      <a:lnTo>
                        <a:pt x="63" y="2"/>
                      </a:lnTo>
                      <a:lnTo>
                        <a:pt x="67" y="5"/>
                      </a:lnTo>
                      <a:lnTo>
                        <a:pt x="71" y="10"/>
                      </a:lnTo>
                      <a:lnTo>
                        <a:pt x="73" y="14"/>
                      </a:lnTo>
                      <a:lnTo>
                        <a:pt x="74" y="20"/>
                      </a:lnTo>
                      <a:lnTo>
                        <a:pt x="73" y="26"/>
                      </a:lnTo>
                      <a:lnTo>
                        <a:pt x="71" y="31"/>
                      </a:lnTo>
                      <a:lnTo>
                        <a:pt x="67" y="38"/>
                      </a:lnTo>
                      <a:lnTo>
                        <a:pt x="63" y="44"/>
                      </a:lnTo>
                      <a:lnTo>
                        <a:pt x="57" y="48"/>
                      </a:lnTo>
                      <a:lnTo>
                        <a:pt x="51" y="5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3" name="Freeform 659"/>
                <p:cNvSpPr>
                  <a:spLocks/>
                </p:cNvSpPr>
                <p:nvPr/>
              </p:nvSpPr>
              <p:spPr bwMode="auto">
                <a:xfrm>
                  <a:off x="3448" y="1348"/>
                  <a:ext cx="63" cy="130"/>
                </a:xfrm>
                <a:custGeom>
                  <a:avLst/>
                  <a:gdLst>
                    <a:gd name="T0" fmla="*/ 0 w 631"/>
                    <a:gd name="T1" fmla="*/ 0 h 1188"/>
                    <a:gd name="T2" fmla="*/ 0 w 631"/>
                    <a:gd name="T3" fmla="*/ 0 h 1188"/>
                    <a:gd name="T4" fmla="*/ 0 w 631"/>
                    <a:gd name="T5" fmla="*/ 0 h 1188"/>
                    <a:gd name="T6" fmla="*/ 0 w 631"/>
                    <a:gd name="T7" fmla="*/ 0 h 1188"/>
                    <a:gd name="T8" fmla="*/ 0 w 631"/>
                    <a:gd name="T9" fmla="*/ 0 h 1188"/>
                    <a:gd name="T10" fmla="*/ 0 w 631"/>
                    <a:gd name="T11" fmla="*/ 0 h 1188"/>
                    <a:gd name="T12" fmla="*/ 0 w 631"/>
                    <a:gd name="T13" fmla="*/ 0 h 1188"/>
                    <a:gd name="T14" fmla="*/ 0 w 631"/>
                    <a:gd name="T15" fmla="*/ 0 h 1188"/>
                    <a:gd name="T16" fmla="*/ 0 w 631"/>
                    <a:gd name="T17" fmla="*/ 0 h 1188"/>
                    <a:gd name="T18" fmla="*/ 0 w 631"/>
                    <a:gd name="T19" fmla="*/ 0 h 1188"/>
                    <a:gd name="T20" fmla="*/ 0 w 631"/>
                    <a:gd name="T21" fmla="*/ 0 h 1188"/>
                    <a:gd name="T22" fmla="*/ 0 w 631"/>
                    <a:gd name="T23" fmla="*/ 0 h 1188"/>
                    <a:gd name="T24" fmla="*/ 0 w 631"/>
                    <a:gd name="T25" fmla="*/ 0 h 1188"/>
                    <a:gd name="T26" fmla="*/ 0 w 631"/>
                    <a:gd name="T27" fmla="*/ 0 h 1188"/>
                    <a:gd name="T28" fmla="*/ 0 w 631"/>
                    <a:gd name="T29" fmla="*/ 0 h 1188"/>
                    <a:gd name="T30" fmla="*/ 0 w 631"/>
                    <a:gd name="T31" fmla="*/ 0 h 1188"/>
                    <a:gd name="T32" fmla="*/ 0 w 631"/>
                    <a:gd name="T33" fmla="*/ 0 h 1188"/>
                    <a:gd name="T34" fmla="*/ 0 w 631"/>
                    <a:gd name="T35" fmla="*/ 0 h 1188"/>
                    <a:gd name="T36" fmla="*/ 0 w 631"/>
                    <a:gd name="T37" fmla="*/ 0 h 1188"/>
                    <a:gd name="T38" fmla="*/ 0 w 631"/>
                    <a:gd name="T39" fmla="*/ 0 h 1188"/>
                    <a:gd name="T40" fmla="*/ 0 w 631"/>
                    <a:gd name="T41" fmla="*/ 0 h 1188"/>
                    <a:gd name="T42" fmla="*/ 0 w 631"/>
                    <a:gd name="T43" fmla="*/ 0 h 1188"/>
                    <a:gd name="T44" fmla="*/ 0 w 631"/>
                    <a:gd name="T45" fmla="*/ 0 h 1188"/>
                    <a:gd name="T46" fmla="*/ 0 w 631"/>
                    <a:gd name="T47" fmla="*/ 0 h 1188"/>
                    <a:gd name="T48" fmla="*/ 0 w 631"/>
                    <a:gd name="T49" fmla="*/ 0 h 1188"/>
                    <a:gd name="T50" fmla="*/ 0 w 631"/>
                    <a:gd name="T51" fmla="*/ 0 h 1188"/>
                    <a:gd name="T52" fmla="*/ 0 w 631"/>
                    <a:gd name="T53" fmla="*/ 0 h 1188"/>
                    <a:gd name="T54" fmla="*/ 0 w 631"/>
                    <a:gd name="T55" fmla="*/ 0 h 1188"/>
                    <a:gd name="T56" fmla="*/ 0 w 631"/>
                    <a:gd name="T57" fmla="*/ 0 h 1188"/>
                    <a:gd name="T58" fmla="*/ 0 w 631"/>
                    <a:gd name="T59" fmla="*/ 0 h 1188"/>
                    <a:gd name="T60" fmla="*/ 0 w 631"/>
                    <a:gd name="T61" fmla="*/ 0 h 1188"/>
                    <a:gd name="T62" fmla="*/ 0 w 631"/>
                    <a:gd name="T63" fmla="*/ 0 h 1188"/>
                    <a:gd name="T64" fmla="*/ 0 w 631"/>
                    <a:gd name="T65" fmla="*/ 0 h 1188"/>
                    <a:gd name="T66" fmla="*/ 0 w 631"/>
                    <a:gd name="T67" fmla="*/ 0 h 1188"/>
                    <a:gd name="T68" fmla="*/ 0 w 631"/>
                    <a:gd name="T69" fmla="*/ 0 h 1188"/>
                    <a:gd name="T70" fmla="*/ 0 w 631"/>
                    <a:gd name="T71" fmla="*/ 0 h 1188"/>
                    <a:gd name="T72" fmla="*/ 0 w 631"/>
                    <a:gd name="T73" fmla="*/ 0 h 1188"/>
                    <a:gd name="T74" fmla="*/ 0 w 631"/>
                    <a:gd name="T75" fmla="*/ 0 h 11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1"/>
                    <a:gd name="T115" fmla="*/ 0 h 1188"/>
                    <a:gd name="T116" fmla="*/ 631 w 631"/>
                    <a:gd name="T117" fmla="*/ 1188 h 11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1" h="1188">
                      <a:moveTo>
                        <a:pt x="70" y="12"/>
                      </a:moveTo>
                      <a:lnTo>
                        <a:pt x="630" y="1140"/>
                      </a:lnTo>
                      <a:lnTo>
                        <a:pt x="631" y="1146"/>
                      </a:lnTo>
                      <a:lnTo>
                        <a:pt x="631" y="1151"/>
                      </a:lnTo>
                      <a:lnTo>
                        <a:pt x="630" y="1156"/>
                      </a:lnTo>
                      <a:lnTo>
                        <a:pt x="628" y="1163"/>
                      </a:lnTo>
                      <a:lnTo>
                        <a:pt x="623" y="1169"/>
                      </a:lnTo>
                      <a:lnTo>
                        <a:pt x="619" y="1173"/>
                      </a:lnTo>
                      <a:lnTo>
                        <a:pt x="612" y="1178"/>
                      </a:lnTo>
                      <a:lnTo>
                        <a:pt x="605" y="1182"/>
                      </a:lnTo>
                      <a:lnTo>
                        <a:pt x="598" y="1185"/>
                      </a:lnTo>
                      <a:lnTo>
                        <a:pt x="590" y="1187"/>
                      </a:lnTo>
                      <a:lnTo>
                        <a:pt x="584" y="1188"/>
                      </a:lnTo>
                      <a:lnTo>
                        <a:pt x="577" y="1188"/>
                      </a:lnTo>
                      <a:lnTo>
                        <a:pt x="570" y="1187"/>
                      </a:lnTo>
                      <a:lnTo>
                        <a:pt x="564" y="1183"/>
                      </a:lnTo>
                      <a:lnTo>
                        <a:pt x="561" y="1180"/>
                      </a:lnTo>
                      <a:lnTo>
                        <a:pt x="557" y="1177"/>
                      </a:lnTo>
                      <a:lnTo>
                        <a:pt x="1" y="46"/>
                      </a:lnTo>
                      <a:lnTo>
                        <a:pt x="0" y="42"/>
                      </a:lnTo>
                      <a:lnTo>
                        <a:pt x="0" y="36"/>
                      </a:lnTo>
                      <a:lnTo>
                        <a:pt x="1" y="30"/>
                      </a:lnTo>
                      <a:lnTo>
                        <a:pt x="3" y="25"/>
                      </a:lnTo>
                      <a:lnTo>
                        <a:pt x="6" y="19"/>
                      </a:lnTo>
                      <a:lnTo>
                        <a:pt x="12" y="13"/>
                      </a:lnTo>
                      <a:lnTo>
                        <a:pt x="18" y="9"/>
                      </a:lnTo>
                      <a:lnTo>
                        <a:pt x="23" y="5"/>
                      </a:lnTo>
                      <a:lnTo>
                        <a:pt x="31" y="2"/>
                      </a:lnTo>
                      <a:lnTo>
                        <a:pt x="38" y="1"/>
                      </a:lnTo>
                      <a:lnTo>
                        <a:pt x="45" y="0"/>
                      </a:lnTo>
                      <a:lnTo>
                        <a:pt x="52" y="0"/>
                      </a:lnTo>
                      <a:lnTo>
                        <a:pt x="57" y="2"/>
                      </a:lnTo>
                      <a:lnTo>
                        <a:pt x="63" y="4"/>
                      </a:lnTo>
                      <a:lnTo>
                        <a:pt x="68" y="8"/>
                      </a:lnTo>
                      <a:lnTo>
                        <a:pt x="70"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54" name="Freeform 660"/>
                <p:cNvSpPr>
                  <a:spLocks/>
                </p:cNvSpPr>
                <p:nvPr/>
              </p:nvSpPr>
              <p:spPr bwMode="auto">
                <a:xfrm>
                  <a:off x="3448" y="1348"/>
                  <a:ext cx="63" cy="130"/>
                </a:xfrm>
                <a:custGeom>
                  <a:avLst/>
                  <a:gdLst>
                    <a:gd name="T0" fmla="*/ 0 w 631"/>
                    <a:gd name="T1" fmla="*/ 0 h 1188"/>
                    <a:gd name="T2" fmla="*/ 0 w 631"/>
                    <a:gd name="T3" fmla="*/ 0 h 1188"/>
                    <a:gd name="T4" fmla="*/ 0 w 631"/>
                    <a:gd name="T5" fmla="*/ 0 h 1188"/>
                    <a:gd name="T6" fmla="*/ 0 w 631"/>
                    <a:gd name="T7" fmla="*/ 0 h 1188"/>
                    <a:gd name="T8" fmla="*/ 0 w 631"/>
                    <a:gd name="T9" fmla="*/ 0 h 1188"/>
                    <a:gd name="T10" fmla="*/ 0 w 631"/>
                    <a:gd name="T11" fmla="*/ 0 h 1188"/>
                    <a:gd name="T12" fmla="*/ 0 w 631"/>
                    <a:gd name="T13" fmla="*/ 0 h 1188"/>
                    <a:gd name="T14" fmla="*/ 0 w 631"/>
                    <a:gd name="T15" fmla="*/ 0 h 1188"/>
                    <a:gd name="T16" fmla="*/ 0 w 631"/>
                    <a:gd name="T17" fmla="*/ 0 h 1188"/>
                    <a:gd name="T18" fmla="*/ 0 w 631"/>
                    <a:gd name="T19" fmla="*/ 0 h 1188"/>
                    <a:gd name="T20" fmla="*/ 0 w 631"/>
                    <a:gd name="T21" fmla="*/ 0 h 1188"/>
                    <a:gd name="T22" fmla="*/ 0 w 631"/>
                    <a:gd name="T23" fmla="*/ 0 h 1188"/>
                    <a:gd name="T24" fmla="*/ 0 w 631"/>
                    <a:gd name="T25" fmla="*/ 0 h 1188"/>
                    <a:gd name="T26" fmla="*/ 0 w 631"/>
                    <a:gd name="T27" fmla="*/ 0 h 1188"/>
                    <a:gd name="T28" fmla="*/ 0 w 631"/>
                    <a:gd name="T29" fmla="*/ 0 h 1188"/>
                    <a:gd name="T30" fmla="*/ 0 w 631"/>
                    <a:gd name="T31" fmla="*/ 0 h 1188"/>
                    <a:gd name="T32" fmla="*/ 0 w 631"/>
                    <a:gd name="T33" fmla="*/ 0 h 1188"/>
                    <a:gd name="T34" fmla="*/ 0 w 631"/>
                    <a:gd name="T35" fmla="*/ 0 h 1188"/>
                    <a:gd name="T36" fmla="*/ 0 w 631"/>
                    <a:gd name="T37" fmla="*/ 0 h 1188"/>
                    <a:gd name="T38" fmla="*/ 0 w 631"/>
                    <a:gd name="T39" fmla="*/ 0 h 1188"/>
                    <a:gd name="T40" fmla="*/ 0 w 631"/>
                    <a:gd name="T41" fmla="*/ 0 h 1188"/>
                    <a:gd name="T42" fmla="*/ 0 w 631"/>
                    <a:gd name="T43" fmla="*/ 0 h 1188"/>
                    <a:gd name="T44" fmla="*/ 0 w 631"/>
                    <a:gd name="T45" fmla="*/ 0 h 1188"/>
                    <a:gd name="T46" fmla="*/ 0 w 631"/>
                    <a:gd name="T47" fmla="*/ 0 h 1188"/>
                    <a:gd name="T48" fmla="*/ 0 w 631"/>
                    <a:gd name="T49" fmla="*/ 0 h 1188"/>
                    <a:gd name="T50" fmla="*/ 0 w 631"/>
                    <a:gd name="T51" fmla="*/ 0 h 1188"/>
                    <a:gd name="T52" fmla="*/ 0 w 631"/>
                    <a:gd name="T53" fmla="*/ 0 h 1188"/>
                    <a:gd name="T54" fmla="*/ 0 w 631"/>
                    <a:gd name="T55" fmla="*/ 0 h 1188"/>
                    <a:gd name="T56" fmla="*/ 0 w 631"/>
                    <a:gd name="T57" fmla="*/ 0 h 1188"/>
                    <a:gd name="T58" fmla="*/ 0 w 631"/>
                    <a:gd name="T59" fmla="*/ 0 h 1188"/>
                    <a:gd name="T60" fmla="*/ 0 w 631"/>
                    <a:gd name="T61" fmla="*/ 0 h 1188"/>
                    <a:gd name="T62" fmla="*/ 0 w 631"/>
                    <a:gd name="T63" fmla="*/ 0 h 1188"/>
                    <a:gd name="T64" fmla="*/ 0 w 631"/>
                    <a:gd name="T65" fmla="*/ 0 h 1188"/>
                    <a:gd name="T66" fmla="*/ 0 w 631"/>
                    <a:gd name="T67" fmla="*/ 0 h 1188"/>
                    <a:gd name="T68" fmla="*/ 0 w 631"/>
                    <a:gd name="T69" fmla="*/ 0 h 1188"/>
                    <a:gd name="T70" fmla="*/ 0 w 631"/>
                    <a:gd name="T71" fmla="*/ 0 h 1188"/>
                    <a:gd name="T72" fmla="*/ 0 w 631"/>
                    <a:gd name="T73" fmla="*/ 0 h 1188"/>
                    <a:gd name="T74" fmla="*/ 0 w 631"/>
                    <a:gd name="T75" fmla="*/ 0 h 11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1"/>
                    <a:gd name="T115" fmla="*/ 0 h 1188"/>
                    <a:gd name="T116" fmla="*/ 631 w 631"/>
                    <a:gd name="T117" fmla="*/ 1188 h 11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1" h="1188">
                      <a:moveTo>
                        <a:pt x="70" y="12"/>
                      </a:moveTo>
                      <a:lnTo>
                        <a:pt x="630" y="1140"/>
                      </a:lnTo>
                      <a:lnTo>
                        <a:pt x="631" y="1146"/>
                      </a:lnTo>
                      <a:lnTo>
                        <a:pt x="631" y="1151"/>
                      </a:lnTo>
                      <a:lnTo>
                        <a:pt x="630" y="1156"/>
                      </a:lnTo>
                      <a:lnTo>
                        <a:pt x="628" y="1163"/>
                      </a:lnTo>
                      <a:lnTo>
                        <a:pt x="623" y="1169"/>
                      </a:lnTo>
                      <a:lnTo>
                        <a:pt x="619" y="1173"/>
                      </a:lnTo>
                      <a:lnTo>
                        <a:pt x="612" y="1178"/>
                      </a:lnTo>
                      <a:lnTo>
                        <a:pt x="605" y="1182"/>
                      </a:lnTo>
                      <a:lnTo>
                        <a:pt x="598" y="1185"/>
                      </a:lnTo>
                      <a:lnTo>
                        <a:pt x="590" y="1187"/>
                      </a:lnTo>
                      <a:lnTo>
                        <a:pt x="584" y="1188"/>
                      </a:lnTo>
                      <a:lnTo>
                        <a:pt x="577" y="1188"/>
                      </a:lnTo>
                      <a:lnTo>
                        <a:pt x="570" y="1187"/>
                      </a:lnTo>
                      <a:lnTo>
                        <a:pt x="564" y="1183"/>
                      </a:lnTo>
                      <a:lnTo>
                        <a:pt x="561" y="1180"/>
                      </a:lnTo>
                      <a:lnTo>
                        <a:pt x="557" y="1177"/>
                      </a:lnTo>
                      <a:lnTo>
                        <a:pt x="1" y="46"/>
                      </a:lnTo>
                      <a:lnTo>
                        <a:pt x="0" y="42"/>
                      </a:lnTo>
                      <a:lnTo>
                        <a:pt x="0" y="36"/>
                      </a:lnTo>
                      <a:lnTo>
                        <a:pt x="1" y="30"/>
                      </a:lnTo>
                      <a:lnTo>
                        <a:pt x="3" y="25"/>
                      </a:lnTo>
                      <a:lnTo>
                        <a:pt x="6" y="19"/>
                      </a:lnTo>
                      <a:lnTo>
                        <a:pt x="12" y="13"/>
                      </a:lnTo>
                      <a:lnTo>
                        <a:pt x="18" y="9"/>
                      </a:lnTo>
                      <a:lnTo>
                        <a:pt x="23" y="5"/>
                      </a:lnTo>
                      <a:lnTo>
                        <a:pt x="31" y="2"/>
                      </a:lnTo>
                      <a:lnTo>
                        <a:pt x="38" y="1"/>
                      </a:lnTo>
                      <a:lnTo>
                        <a:pt x="45" y="0"/>
                      </a:lnTo>
                      <a:lnTo>
                        <a:pt x="52" y="0"/>
                      </a:lnTo>
                      <a:lnTo>
                        <a:pt x="57" y="2"/>
                      </a:lnTo>
                      <a:lnTo>
                        <a:pt x="63" y="4"/>
                      </a:lnTo>
                      <a:lnTo>
                        <a:pt x="68" y="8"/>
                      </a:lnTo>
                      <a:lnTo>
                        <a:pt x="70"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5" name="Freeform 661"/>
                <p:cNvSpPr>
                  <a:spLocks/>
                </p:cNvSpPr>
                <p:nvPr/>
              </p:nvSpPr>
              <p:spPr bwMode="auto">
                <a:xfrm>
                  <a:off x="3504" y="1471"/>
                  <a:ext cx="7" cy="7"/>
                </a:xfrm>
                <a:custGeom>
                  <a:avLst/>
                  <a:gdLst>
                    <a:gd name="T0" fmla="*/ 0 w 75"/>
                    <a:gd name="T1" fmla="*/ 0 h 59"/>
                    <a:gd name="T2" fmla="*/ 0 w 75"/>
                    <a:gd name="T3" fmla="*/ 0 h 59"/>
                    <a:gd name="T4" fmla="*/ 0 w 75"/>
                    <a:gd name="T5" fmla="*/ 0 h 59"/>
                    <a:gd name="T6" fmla="*/ 0 w 75"/>
                    <a:gd name="T7" fmla="*/ 0 h 59"/>
                    <a:gd name="T8" fmla="*/ 0 w 75"/>
                    <a:gd name="T9" fmla="*/ 0 h 59"/>
                    <a:gd name="T10" fmla="*/ 0 w 75"/>
                    <a:gd name="T11" fmla="*/ 0 h 59"/>
                    <a:gd name="T12" fmla="*/ 0 w 75"/>
                    <a:gd name="T13" fmla="*/ 0 h 59"/>
                    <a:gd name="T14" fmla="*/ 0 w 75"/>
                    <a:gd name="T15" fmla="*/ 0 h 59"/>
                    <a:gd name="T16" fmla="*/ 0 w 75"/>
                    <a:gd name="T17" fmla="*/ 0 h 59"/>
                    <a:gd name="T18" fmla="*/ 0 w 75"/>
                    <a:gd name="T19" fmla="*/ 0 h 59"/>
                    <a:gd name="T20" fmla="*/ 0 w 75"/>
                    <a:gd name="T21" fmla="*/ 0 h 59"/>
                    <a:gd name="T22" fmla="*/ 0 w 75"/>
                    <a:gd name="T23" fmla="*/ 0 h 59"/>
                    <a:gd name="T24" fmla="*/ 0 w 75"/>
                    <a:gd name="T25" fmla="*/ 0 h 59"/>
                    <a:gd name="T26" fmla="*/ 0 w 75"/>
                    <a:gd name="T27" fmla="*/ 0 h 59"/>
                    <a:gd name="T28" fmla="*/ 0 w 75"/>
                    <a:gd name="T29" fmla="*/ 0 h 59"/>
                    <a:gd name="T30" fmla="*/ 0 w 75"/>
                    <a:gd name="T31" fmla="*/ 0 h 59"/>
                    <a:gd name="T32" fmla="*/ 0 w 75"/>
                    <a:gd name="T33" fmla="*/ 0 h 59"/>
                    <a:gd name="T34" fmla="*/ 0 w 75"/>
                    <a:gd name="T35" fmla="*/ 0 h 59"/>
                    <a:gd name="T36" fmla="*/ 0 w 75"/>
                    <a:gd name="T37" fmla="*/ 0 h 59"/>
                    <a:gd name="T38" fmla="*/ 0 w 75"/>
                    <a:gd name="T39" fmla="*/ 0 h 59"/>
                    <a:gd name="T40" fmla="*/ 0 w 75"/>
                    <a:gd name="T41" fmla="*/ 0 h 59"/>
                    <a:gd name="T42" fmla="*/ 0 w 75"/>
                    <a:gd name="T43" fmla="*/ 0 h 59"/>
                    <a:gd name="T44" fmla="*/ 0 w 75"/>
                    <a:gd name="T45" fmla="*/ 0 h 59"/>
                    <a:gd name="T46" fmla="*/ 0 w 75"/>
                    <a:gd name="T47" fmla="*/ 0 h 59"/>
                    <a:gd name="T48" fmla="*/ 0 w 75"/>
                    <a:gd name="T49" fmla="*/ 0 h 59"/>
                    <a:gd name="T50" fmla="*/ 0 w 75"/>
                    <a:gd name="T51" fmla="*/ 0 h 59"/>
                    <a:gd name="T52" fmla="*/ 0 w 75"/>
                    <a:gd name="T53" fmla="*/ 0 h 59"/>
                    <a:gd name="T54" fmla="*/ 0 w 75"/>
                    <a:gd name="T55" fmla="*/ 0 h 59"/>
                    <a:gd name="T56" fmla="*/ 0 w 75"/>
                    <a:gd name="T57" fmla="*/ 0 h 59"/>
                    <a:gd name="T58" fmla="*/ 0 w 75"/>
                    <a:gd name="T59" fmla="*/ 0 h 59"/>
                    <a:gd name="T60" fmla="*/ 0 w 75"/>
                    <a:gd name="T61" fmla="*/ 0 h 59"/>
                    <a:gd name="T62" fmla="*/ 0 w 75"/>
                    <a:gd name="T63" fmla="*/ 0 h 59"/>
                    <a:gd name="T64" fmla="*/ 0 w 75"/>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9"/>
                    <a:gd name="T101" fmla="*/ 75 w 75"/>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9">
                      <a:moveTo>
                        <a:pt x="26" y="6"/>
                      </a:moveTo>
                      <a:lnTo>
                        <a:pt x="33" y="2"/>
                      </a:lnTo>
                      <a:lnTo>
                        <a:pt x="40" y="1"/>
                      </a:lnTo>
                      <a:lnTo>
                        <a:pt x="48" y="0"/>
                      </a:lnTo>
                      <a:lnTo>
                        <a:pt x="55" y="0"/>
                      </a:lnTo>
                      <a:lnTo>
                        <a:pt x="62" y="1"/>
                      </a:lnTo>
                      <a:lnTo>
                        <a:pt x="66" y="3"/>
                      </a:lnTo>
                      <a:lnTo>
                        <a:pt x="71" y="7"/>
                      </a:lnTo>
                      <a:lnTo>
                        <a:pt x="74" y="11"/>
                      </a:lnTo>
                      <a:lnTo>
                        <a:pt x="75" y="17"/>
                      </a:lnTo>
                      <a:lnTo>
                        <a:pt x="75" y="22"/>
                      </a:lnTo>
                      <a:lnTo>
                        <a:pt x="74" y="27"/>
                      </a:lnTo>
                      <a:lnTo>
                        <a:pt x="72" y="34"/>
                      </a:lnTo>
                      <a:lnTo>
                        <a:pt x="67" y="40"/>
                      </a:lnTo>
                      <a:lnTo>
                        <a:pt x="63" y="44"/>
                      </a:lnTo>
                      <a:lnTo>
                        <a:pt x="56" y="49"/>
                      </a:lnTo>
                      <a:lnTo>
                        <a:pt x="49" y="53"/>
                      </a:lnTo>
                      <a:lnTo>
                        <a:pt x="42" y="56"/>
                      </a:lnTo>
                      <a:lnTo>
                        <a:pt x="34" y="58"/>
                      </a:lnTo>
                      <a:lnTo>
                        <a:pt x="28" y="59"/>
                      </a:lnTo>
                      <a:lnTo>
                        <a:pt x="21" y="59"/>
                      </a:lnTo>
                      <a:lnTo>
                        <a:pt x="14" y="58"/>
                      </a:lnTo>
                      <a:lnTo>
                        <a:pt x="8" y="54"/>
                      </a:lnTo>
                      <a:lnTo>
                        <a:pt x="5" y="51"/>
                      </a:lnTo>
                      <a:lnTo>
                        <a:pt x="1" y="48"/>
                      </a:lnTo>
                      <a:lnTo>
                        <a:pt x="0" y="42"/>
                      </a:lnTo>
                      <a:lnTo>
                        <a:pt x="0" y="36"/>
                      </a:lnTo>
                      <a:lnTo>
                        <a:pt x="1" y="31"/>
                      </a:lnTo>
                      <a:lnTo>
                        <a:pt x="4" y="25"/>
                      </a:lnTo>
                      <a:lnTo>
                        <a:pt x="8" y="19"/>
                      </a:lnTo>
                      <a:lnTo>
                        <a:pt x="13" y="15"/>
                      </a:lnTo>
                      <a:lnTo>
                        <a:pt x="20" y="9"/>
                      </a:lnTo>
                      <a:lnTo>
                        <a:pt x="26" y="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56" name="Freeform 662"/>
                <p:cNvSpPr>
                  <a:spLocks/>
                </p:cNvSpPr>
                <p:nvPr/>
              </p:nvSpPr>
              <p:spPr bwMode="auto">
                <a:xfrm>
                  <a:off x="3504" y="1471"/>
                  <a:ext cx="7" cy="7"/>
                </a:xfrm>
                <a:custGeom>
                  <a:avLst/>
                  <a:gdLst>
                    <a:gd name="T0" fmla="*/ 0 w 75"/>
                    <a:gd name="T1" fmla="*/ 0 h 59"/>
                    <a:gd name="T2" fmla="*/ 0 w 75"/>
                    <a:gd name="T3" fmla="*/ 0 h 59"/>
                    <a:gd name="T4" fmla="*/ 0 w 75"/>
                    <a:gd name="T5" fmla="*/ 0 h 59"/>
                    <a:gd name="T6" fmla="*/ 0 w 75"/>
                    <a:gd name="T7" fmla="*/ 0 h 59"/>
                    <a:gd name="T8" fmla="*/ 0 w 75"/>
                    <a:gd name="T9" fmla="*/ 0 h 59"/>
                    <a:gd name="T10" fmla="*/ 0 w 75"/>
                    <a:gd name="T11" fmla="*/ 0 h 59"/>
                    <a:gd name="T12" fmla="*/ 0 w 75"/>
                    <a:gd name="T13" fmla="*/ 0 h 59"/>
                    <a:gd name="T14" fmla="*/ 0 w 75"/>
                    <a:gd name="T15" fmla="*/ 0 h 59"/>
                    <a:gd name="T16" fmla="*/ 0 w 75"/>
                    <a:gd name="T17" fmla="*/ 0 h 59"/>
                    <a:gd name="T18" fmla="*/ 0 w 75"/>
                    <a:gd name="T19" fmla="*/ 0 h 59"/>
                    <a:gd name="T20" fmla="*/ 0 w 75"/>
                    <a:gd name="T21" fmla="*/ 0 h 59"/>
                    <a:gd name="T22" fmla="*/ 0 w 75"/>
                    <a:gd name="T23" fmla="*/ 0 h 59"/>
                    <a:gd name="T24" fmla="*/ 0 w 75"/>
                    <a:gd name="T25" fmla="*/ 0 h 59"/>
                    <a:gd name="T26" fmla="*/ 0 w 75"/>
                    <a:gd name="T27" fmla="*/ 0 h 59"/>
                    <a:gd name="T28" fmla="*/ 0 w 75"/>
                    <a:gd name="T29" fmla="*/ 0 h 59"/>
                    <a:gd name="T30" fmla="*/ 0 w 75"/>
                    <a:gd name="T31" fmla="*/ 0 h 59"/>
                    <a:gd name="T32" fmla="*/ 0 w 75"/>
                    <a:gd name="T33" fmla="*/ 0 h 59"/>
                    <a:gd name="T34" fmla="*/ 0 w 75"/>
                    <a:gd name="T35" fmla="*/ 0 h 59"/>
                    <a:gd name="T36" fmla="*/ 0 w 75"/>
                    <a:gd name="T37" fmla="*/ 0 h 59"/>
                    <a:gd name="T38" fmla="*/ 0 w 75"/>
                    <a:gd name="T39" fmla="*/ 0 h 59"/>
                    <a:gd name="T40" fmla="*/ 0 w 75"/>
                    <a:gd name="T41" fmla="*/ 0 h 59"/>
                    <a:gd name="T42" fmla="*/ 0 w 75"/>
                    <a:gd name="T43" fmla="*/ 0 h 59"/>
                    <a:gd name="T44" fmla="*/ 0 w 75"/>
                    <a:gd name="T45" fmla="*/ 0 h 59"/>
                    <a:gd name="T46" fmla="*/ 0 w 75"/>
                    <a:gd name="T47" fmla="*/ 0 h 59"/>
                    <a:gd name="T48" fmla="*/ 0 w 75"/>
                    <a:gd name="T49" fmla="*/ 0 h 59"/>
                    <a:gd name="T50" fmla="*/ 0 w 75"/>
                    <a:gd name="T51" fmla="*/ 0 h 59"/>
                    <a:gd name="T52" fmla="*/ 0 w 75"/>
                    <a:gd name="T53" fmla="*/ 0 h 59"/>
                    <a:gd name="T54" fmla="*/ 0 w 75"/>
                    <a:gd name="T55" fmla="*/ 0 h 59"/>
                    <a:gd name="T56" fmla="*/ 0 w 75"/>
                    <a:gd name="T57" fmla="*/ 0 h 59"/>
                    <a:gd name="T58" fmla="*/ 0 w 75"/>
                    <a:gd name="T59" fmla="*/ 0 h 59"/>
                    <a:gd name="T60" fmla="*/ 0 w 75"/>
                    <a:gd name="T61" fmla="*/ 0 h 59"/>
                    <a:gd name="T62" fmla="*/ 0 w 75"/>
                    <a:gd name="T63" fmla="*/ 0 h 59"/>
                    <a:gd name="T64" fmla="*/ 0 w 75"/>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9"/>
                    <a:gd name="T101" fmla="*/ 75 w 75"/>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9">
                      <a:moveTo>
                        <a:pt x="26" y="6"/>
                      </a:moveTo>
                      <a:lnTo>
                        <a:pt x="33" y="2"/>
                      </a:lnTo>
                      <a:lnTo>
                        <a:pt x="40" y="1"/>
                      </a:lnTo>
                      <a:lnTo>
                        <a:pt x="48" y="0"/>
                      </a:lnTo>
                      <a:lnTo>
                        <a:pt x="55" y="0"/>
                      </a:lnTo>
                      <a:lnTo>
                        <a:pt x="62" y="1"/>
                      </a:lnTo>
                      <a:lnTo>
                        <a:pt x="66" y="3"/>
                      </a:lnTo>
                      <a:lnTo>
                        <a:pt x="71" y="7"/>
                      </a:lnTo>
                      <a:lnTo>
                        <a:pt x="74" y="11"/>
                      </a:lnTo>
                      <a:lnTo>
                        <a:pt x="75" y="17"/>
                      </a:lnTo>
                      <a:lnTo>
                        <a:pt x="75" y="22"/>
                      </a:lnTo>
                      <a:lnTo>
                        <a:pt x="74" y="27"/>
                      </a:lnTo>
                      <a:lnTo>
                        <a:pt x="72" y="34"/>
                      </a:lnTo>
                      <a:lnTo>
                        <a:pt x="67" y="40"/>
                      </a:lnTo>
                      <a:lnTo>
                        <a:pt x="63" y="44"/>
                      </a:lnTo>
                      <a:lnTo>
                        <a:pt x="56" y="49"/>
                      </a:lnTo>
                      <a:lnTo>
                        <a:pt x="49" y="53"/>
                      </a:lnTo>
                      <a:lnTo>
                        <a:pt x="42" y="56"/>
                      </a:lnTo>
                      <a:lnTo>
                        <a:pt x="34" y="58"/>
                      </a:lnTo>
                      <a:lnTo>
                        <a:pt x="28" y="59"/>
                      </a:lnTo>
                      <a:lnTo>
                        <a:pt x="21" y="59"/>
                      </a:lnTo>
                      <a:lnTo>
                        <a:pt x="14" y="58"/>
                      </a:lnTo>
                      <a:lnTo>
                        <a:pt x="8" y="54"/>
                      </a:lnTo>
                      <a:lnTo>
                        <a:pt x="5" y="51"/>
                      </a:lnTo>
                      <a:lnTo>
                        <a:pt x="1" y="48"/>
                      </a:lnTo>
                      <a:lnTo>
                        <a:pt x="0" y="42"/>
                      </a:lnTo>
                      <a:lnTo>
                        <a:pt x="0" y="36"/>
                      </a:lnTo>
                      <a:lnTo>
                        <a:pt x="1" y="31"/>
                      </a:lnTo>
                      <a:lnTo>
                        <a:pt x="4" y="25"/>
                      </a:lnTo>
                      <a:lnTo>
                        <a:pt x="8" y="19"/>
                      </a:lnTo>
                      <a:lnTo>
                        <a:pt x="13" y="15"/>
                      </a:lnTo>
                      <a:lnTo>
                        <a:pt x="20" y="9"/>
                      </a:lnTo>
                      <a:lnTo>
                        <a:pt x="26" y="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57" name="Freeform 663"/>
                <p:cNvSpPr>
                  <a:spLocks/>
                </p:cNvSpPr>
                <p:nvPr/>
              </p:nvSpPr>
              <p:spPr bwMode="auto">
                <a:xfrm>
                  <a:off x="3574" y="1176"/>
                  <a:ext cx="68" cy="123"/>
                </a:xfrm>
                <a:custGeom>
                  <a:avLst/>
                  <a:gdLst>
                    <a:gd name="T0" fmla="*/ 0 w 676"/>
                    <a:gd name="T1" fmla="*/ 0 h 1123"/>
                    <a:gd name="T2" fmla="*/ 0 w 676"/>
                    <a:gd name="T3" fmla="*/ 0 h 1123"/>
                    <a:gd name="T4" fmla="*/ 0 w 676"/>
                    <a:gd name="T5" fmla="*/ 0 h 1123"/>
                    <a:gd name="T6" fmla="*/ 0 w 676"/>
                    <a:gd name="T7" fmla="*/ 0 h 1123"/>
                    <a:gd name="T8" fmla="*/ 0 w 676"/>
                    <a:gd name="T9" fmla="*/ 0 h 1123"/>
                    <a:gd name="T10" fmla="*/ 0 w 676"/>
                    <a:gd name="T11" fmla="*/ 0 h 1123"/>
                    <a:gd name="T12" fmla="*/ 0 w 676"/>
                    <a:gd name="T13" fmla="*/ 0 h 1123"/>
                    <a:gd name="T14" fmla="*/ 0 w 676"/>
                    <a:gd name="T15" fmla="*/ 0 h 1123"/>
                    <a:gd name="T16" fmla="*/ 0 w 676"/>
                    <a:gd name="T17" fmla="*/ 0 h 1123"/>
                    <a:gd name="T18" fmla="*/ 0 w 676"/>
                    <a:gd name="T19" fmla="*/ 0 h 1123"/>
                    <a:gd name="T20" fmla="*/ 0 w 676"/>
                    <a:gd name="T21" fmla="*/ 0 h 1123"/>
                    <a:gd name="T22" fmla="*/ 0 w 676"/>
                    <a:gd name="T23" fmla="*/ 0 h 1123"/>
                    <a:gd name="T24" fmla="*/ 0 w 676"/>
                    <a:gd name="T25" fmla="*/ 0 h 1123"/>
                    <a:gd name="T26" fmla="*/ 0 w 676"/>
                    <a:gd name="T27" fmla="*/ 0 h 1123"/>
                    <a:gd name="T28" fmla="*/ 0 w 676"/>
                    <a:gd name="T29" fmla="*/ 0 h 1123"/>
                    <a:gd name="T30" fmla="*/ 0 w 676"/>
                    <a:gd name="T31" fmla="*/ 0 h 1123"/>
                    <a:gd name="T32" fmla="*/ 0 w 676"/>
                    <a:gd name="T33" fmla="*/ 0 h 1123"/>
                    <a:gd name="T34" fmla="*/ 0 w 676"/>
                    <a:gd name="T35" fmla="*/ 0 h 1123"/>
                    <a:gd name="T36" fmla="*/ 0 w 676"/>
                    <a:gd name="T37" fmla="*/ 0 h 1123"/>
                    <a:gd name="T38" fmla="*/ 0 w 676"/>
                    <a:gd name="T39" fmla="*/ 0 h 1123"/>
                    <a:gd name="T40" fmla="*/ 0 w 676"/>
                    <a:gd name="T41" fmla="*/ 0 h 1123"/>
                    <a:gd name="T42" fmla="*/ 0 w 676"/>
                    <a:gd name="T43" fmla="*/ 0 h 1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6"/>
                    <a:gd name="T67" fmla="*/ 0 h 1123"/>
                    <a:gd name="T68" fmla="*/ 676 w 676"/>
                    <a:gd name="T69" fmla="*/ 1123 h 1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6" h="1123">
                      <a:moveTo>
                        <a:pt x="70" y="12"/>
                      </a:moveTo>
                      <a:lnTo>
                        <a:pt x="676" y="1083"/>
                      </a:lnTo>
                      <a:lnTo>
                        <a:pt x="606" y="1123"/>
                      </a:lnTo>
                      <a:lnTo>
                        <a:pt x="2" y="50"/>
                      </a:lnTo>
                      <a:lnTo>
                        <a:pt x="0" y="45"/>
                      </a:lnTo>
                      <a:lnTo>
                        <a:pt x="0" y="40"/>
                      </a:lnTo>
                      <a:lnTo>
                        <a:pt x="1" y="33"/>
                      </a:lnTo>
                      <a:lnTo>
                        <a:pt x="2" y="28"/>
                      </a:lnTo>
                      <a:lnTo>
                        <a:pt x="6" y="22"/>
                      </a:lnTo>
                      <a:lnTo>
                        <a:pt x="10" y="16"/>
                      </a:lnTo>
                      <a:lnTo>
                        <a:pt x="16" y="12"/>
                      </a:lnTo>
                      <a:lnTo>
                        <a:pt x="23" y="7"/>
                      </a:lnTo>
                      <a:lnTo>
                        <a:pt x="30" y="4"/>
                      </a:lnTo>
                      <a:lnTo>
                        <a:pt x="36" y="2"/>
                      </a:lnTo>
                      <a:lnTo>
                        <a:pt x="43" y="0"/>
                      </a:lnTo>
                      <a:lnTo>
                        <a:pt x="50" y="0"/>
                      </a:lnTo>
                      <a:lnTo>
                        <a:pt x="57" y="3"/>
                      </a:lnTo>
                      <a:lnTo>
                        <a:pt x="62" y="5"/>
                      </a:lnTo>
                      <a:lnTo>
                        <a:pt x="67" y="8"/>
                      </a:lnTo>
                      <a:lnTo>
                        <a:pt x="70"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58" name="Freeform 664"/>
                <p:cNvSpPr>
                  <a:spLocks/>
                </p:cNvSpPr>
                <p:nvPr/>
              </p:nvSpPr>
              <p:spPr bwMode="auto">
                <a:xfrm>
                  <a:off x="3574" y="1176"/>
                  <a:ext cx="68" cy="123"/>
                </a:xfrm>
                <a:custGeom>
                  <a:avLst/>
                  <a:gdLst>
                    <a:gd name="T0" fmla="*/ 0 w 676"/>
                    <a:gd name="T1" fmla="*/ 0 h 1123"/>
                    <a:gd name="T2" fmla="*/ 0 w 676"/>
                    <a:gd name="T3" fmla="*/ 0 h 1123"/>
                    <a:gd name="T4" fmla="*/ 0 w 676"/>
                    <a:gd name="T5" fmla="*/ 0 h 1123"/>
                    <a:gd name="T6" fmla="*/ 0 w 676"/>
                    <a:gd name="T7" fmla="*/ 0 h 1123"/>
                    <a:gd name="T8" fmla="*/ 0 w 676"/>
                    <a:gd name="T9" fmla="*/ 0 h 1123"/>
                    <a:gd name="T10" fmla="*/ 0 w 676"/>
                    <a:gd name="T11" fmla="*/ 0 h 1123"/>
                    <a:gd name="T12" fmla="*/ 0 w 676"/>
                    <a:gd name="T13" fmla="*/ 0 h 1123"/>
                    <a:gd name="T14" fmla="*/ 0 w 676"/>
                    <a:gd name="T15" fmla="*/ 0 h 1123"/>
                    <a:gd name="T16" fmla="*/ 0 w 676"/>
                    <a:gd name="T17" fmla="*/ 0 h 1123"/>
                    <a:gd name="T18" fmla="*/ 0 w 676"/>
                    <a:gd name="T19" fmla="*/ 0 h 1123"/>
                    <a:gd name="T20" fmla="*/ 0 w 676"/>
                    <a:gd name="T21" fmla="*/ 0 h 1123"/>
                    <a:gd name="T22" fmla="*/ 0 w 676"/>
                    <a:gd name="T23" fmla="*/ 0 h 1123"/>
                    <a:gd name="T24" fmla="*/ 0 w 676"/>
                    <a:gd name="T25" fmla="*/ 0 h 1123"/>
                    <a:gd name="T26" fmla="*/ 0 w 676"/>
                    <a:gd name="T27" fmla="*/ 0 h 1123"/>
                    <a:gd name="T28" fmla="*/ 0 w 676"/>
                    <a:gd name="T29" fmla="*/ 0 h 1123"/>
                    <a:gd name="T30" fmla="*/ 0 w 676"/>
                    <a:gd name="T31" fmla="*/ 0 h 1123"/>
                    <a:gd name="T32" fmla="*/ 0 w 676"/>
                    <a:gd name="T33" fmla="*/ 0 h 1123"/>
                    <a:gd name="T34" fmla="*/ 0 w 676"/>
                    <a:gd name="T35" fmla="*/ 0 h 1123"/>
                    <a:gd name="T36" fmla="*/ 0 w 676"/>
                    <a:gd name="T37" fmla="*/ 0 h 1123"/>
                    <a:gd name="T38" fmla="*/ 0 w 676"/>
                    <a:gd name="T39" fmla="*/ 0 h 1123"/>
                    <a:gd name="T40" fmla="*/ 0 w 676"/>
                    <a:gd name="T41" fmla="*/ 0 h 1123"/>
                    <a:gd name="T42" fmla="*/ 0 w 676"/>
                    <a:gd name="T43" fmla="*/ 0 h 1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6"/>
                    <a:gd name="T67" fmla="*/ 0 h 1123"/>
                    <a:gd name="T68" fmla="*/ 676 w 676"/>
                    <a:gd name="T69" fmla="*/ 1123 h 1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6" h="1123">
                      <a:moveTo>
                        <a:pt x="70" y="12"/>
                      </a:moveTo>
                      <a:lnTo>
                        <a:pt x="676" y="1083"/>
                      </a:lnTo>
                      <a:lnTo>
                        <a:pt x="606" y="1123"/>
                      </a:lnTo>
                      <a:lnTo>
                        <a:pt x="2" y="50"/>
                      </a:lnTo>
                      <a:lnTo>
                        <a:pt x="0" y="45"/>
                      </a:lnTo>
                      <a:lnTo>
                        <a:pt x="0" y="40"/>
                      </a:lnTo>
                      <a:lnTo>
                        <a:pt x="1" y="33"/>
                      </a:lnTo>
                      <a:lnTo>
                        <a:pt x="2" y="28"/>
                      </a:lnTo>
                      <a:lnTo>
                        <a:pt x="6" y="22"/>
                      </a:lnTo>
                      <a:lnTo>
                        <a:pt x="10" y="16"/>
                      </a:lnTo>
                      <a:lnTo>
                        <a:pt x="16" y="12"/>
                      </a:lnTo>
                      <a:lnTo>
                        <a:pt x="23" y="7"/>
                      </a:lnTo>
                      <a:lnTo>
                        <a:pt x="30" y="4"/>
                      </a:lnTo>
                      <a:lnTo>
                        <a:pt x="36" y="2"/>
                      </a:lnTo>
                      <a:lnTo>
                        <a:pt x="43" y="0"/>
                      </a:lnTo>
                      <a:lnTo>
                        <a:pt x="50" y="0"/>
                      </a:lnTo>
                      <a:lnTo>
                        <a:pt x="57" y="3"/>
                      </a:lnTo>
                      <a:lnTo>
                        <a:pt x="62" y="5"/>
                      </a:lnTo>
                      <a:lnTo>
                        <a:pt x="67" y="8"/>
                      </a:lnTo>
                      <a:lnTo>
                        <a:pt x="70"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59" name="Freeform 665"/>
                <p:cNvSpPr>
                  <a:spLocks/>
                </p:cNvSpPr>
                <p:nvPr/>
              </p:nvSpPr>
              <p:spPr bwMode="auto">
                <a:xfrm>
                  <a:off x="3788" y="1157"/>
                  <a:ext cx="70" cy="139"/>
                </a:xfrm>
                <a:custGeom>
                  <a:avLst/>
                  <a:gdLst>
                    <a:gd name="T0" fmla="*/ 0 w 694"/>
                    <a:gd name="T1" fmla="*/ 0 h 1274"/>
                    <a:gd name="T2" fmla="*/ 0 w 694"/>
                    <a:gd name="T3" fmla="*/ 0 h 1274"/>
                    <a:gd name="T4" fmla="*/ 0 w 694"/>
                    <a:gd name="T5" fmla="*/ 0 h 1274"/>
                    <a:gd name="T6" fmla="*/ 0 w 694"/>
                    <a:gd name="T7" fmla="*/ 0 h 1274"/>
                    <a:gd name="T8" fmla="*/ 0 w 694"/>
                    <a:gd name="T9" fmla="*/ 0 h 1274"/>
                    <a:gd name="T10" fmla="*/ 0 w 694"/>
                    <a:gd name="T11" fmla="*/ 0 h 1274"/>
                    <a:gd name="T12" fmla="*/ 0 w 694"/>
                    <a:gd name="T13" fmla="*/ 0 h 1274"/>
                    <a:gd name="T14" fmla="*/ 0 w 694"/>
                    <a:gd name="T15" fmla="*/ 0 h 1274"/>
                    <a:gd name="T16" fmla="*/ 0 w 694"/>
                    <a:gd name="T17" fmla="*/ 0 h 1274"/>
                    <a:gd name="T18" fmla="*/ 0 w 694"/>
                    <a:gd name="T19" fmla="*/ 0 h 1274"/>
                    <a:gd name="T20" fmla="*/ 0 w 694"/>
                    <a:gd name="T21" fmla="*/ 0 h 1274"/>
                    <a:gd name="T22" fmla="*/ 0 w 694"/>
                    <a:gd name="T23" fmla="*/ 0 h 1274"/>
                    <a:gd name="T24" fmla="*/ 0 w 694"/>
                    <a:gd name="T25" fmla="*/ 0 h 1274"/>
                    <a:gd name="T26" fmla="*/ 0 w 694"/>
                    <a:gd name="T27" fmla="*/ 0 h 1274"/>
                    <a:gd name="T28" fmla="*/ 0 w 694"/>
                    <a:gd name="T29" fmla="*/ 0 h 1274"/>
                    <a:gd name="T30" fmla="*/ 0 w 694"/>
                    <a:gd name="T31" fmla="*/ 0 h 1274"/>
                    <a:gd name="T32" fmla="*/ 0 w 694"/>
                    <a:gd name="T33" fmla="*/ 0 h 1274"/>
                    <a:gd name="T34" fmla="*/ 0 w 694"/>
                    <a:gd name="T35" fmla="*/ 0 h 1274"/>
                    <a:gd name="T36" fmla="*/ 0 w 694"/>
                    <a:gd name="T37" fmla="*/ 0 h 1274"/>
                    <a:gd name="T38" fmla="*/ 0 w 694"/>
                    <a:gd name="T39" fmla="*/ 0 h 1274"/>
                    <a:gd name="T40" fmla="*/ 0 w 694"/>
                    <a:gd name="T41" fmla="*/ 0 h 1274"/>
                    <a:gd name="T42" fmla="*/ 0 w 694"/>
                    <a:gd name="T43" fmla="*/ 0 h 1274"/>
                    <a:gd name="T44" fmla="*/ 0 w 694"/>
                    <a:gd name="T45" fmla="*/ 0 h 1274"/>
                    <a:gd name="T46" fmla="*/ 0 w 694"/>
                    <a:gd name="T47" fmla="*/ 0 h 1274"/>
                    <a:gd name="T48" fmla="*/ 0 w 694"/>
                    <a:gd name="T49" fmla="*/ 0 h 1274"/>
                    <a:gd name="T50" fmla="*/ 0 w 694"/>
                    <a:gd name="T51" fmla="*/ 0 h 1274"/>
                    <a:gd name="T52" fmla="*/ 0 w 694"/>
                    <a:gd name="T53" fmla="*/ 0 h 1274"/>
                    <a:gd name="T54" fmla="*/ 0 w 694"/>
                    <a:gd name="T55" fmla="*/ 0 h 1274"/>
                    <a:gd name="T56" fmla="*/ 0 w 694"/>
                    <a:gd name="T57" fmla="*/ 0 h 1274"/>
                    <a:gd name="T58" fmla="*/ 0 w 694"/>
                    <a:gd name="T59" fmla="*/ 0 h 1274"/>
                    <a:gd name="T60" fmla="*/ 0 w 694"/>
                    <a:gd name="T61" fmla="*/ 0 h 1274"/>
                    <a:gd name="T62" fmla="*/ 0 w 694"/>
                    <a:gd name="T63" fmla="*/ 0 h 1274"/>
                    <a:gd name="T64" fmla="*/ 0 w 694"/>
                    <a:gd name="T65" fmla="*/ 0 h 1274"/>
                    <a:gd name="T66" fmla="*/ 0 w 694"/>
                    <a:gd name="T67" fmla="*/ 0 h 1274"/>
                    <a:gd name="T68" fmla="*/ 0 w 694"/>
                    <a:gd name="T69" fmla="*/ 0 h 1274"/>
                    <a:gd name="T70" fmla="*/ 0 w 694"/>
                    <a:gd name="T71" fmla="*/ 0 h 1274"/>
                    <a:gd name="T72" fmla="*/ 0 w 694"/>
                    <a:gd name="T73" fmla="*/ 0 h 1274"/>
                    <a:gd name="T74" fmla="*/ 0 w 694"/>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94"/>
                    <a:gd name="T115" fmla="*/ 0 h 1274"/>
                    <a:gd name="T116" fmla="*/ 694 w 694"/>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94" h="1274">
                      <a:moveTo>
                        <a:pt x="623" y="1264"/>
                      </a:move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693" y="1229"/>
                      </a:lnTo>
                      <a:lnTo>
                        <a:pt x="694" y="1234"/>
                      </a:lnTo>
                      <a:lnTo>
                        <a:pt x="694" y="1239"/>
                      </a:lnTo>
                      <a:lnTo>
                        <a:pt x="693" y="1244"/>
                      </a:lnTo>
                      <a:lnTo>
                        <a:pt x="689" y="1250"/>
                      </a:lnTo>
                      <a:lnTo>
                        <a:pt x="686" y="1254"/>
                      </a:lnTo>
                      <a:lnTo>
                        <a:pt x="681" y="1260"/>
                      </a:lnTo>
                      <a:lnTo>
                        <a:pt x="676" y="1264"/>
                      </a:lnTo>
                      <a:lnTo>
                        <a:pt x="669" y="1268"/>
                      </a:lnTo>
                      <a:lnTo>
                        <a:pt x="662" y="1271"/>
                      </a:lnTo>
                      <a:lnTo>
                        <a:pt x="654" y="1273"/>
                      </a:lnTo>
                      <a:lnTo>
                        <a:pt x="647" y="1274"/>
                      </a:lnTo>
                      <a:lnTo>
                        <a:pt x="642" y="1274"/>
                      </a:lnTo>
                      <a:lnTo>
                        <a:pt x="635" y="1273"/>
                      </a:lnTo>
                      <a:lnTo>
                        <a:pt x="630" y="1271"/>
                      </a:lnTo>
                      <a:lnTo>
                        <a:pt x="627" y="1268"/>
                      </a:lnTo>
                      <a:lnTo>
                        <a:pt x="623" y="1264"/>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60" name="Freeform 666"/>
                <p:cNvSpPr>
                  <a:spLocks/>
                </p:cNvSpPr>
                <p:nvPr/>
              </p:nvSpPr>
              <p:spPr bwMode="auto">
                <a:xfrm>
                  <a:off x="3785" y="1157"/>
                  <a:ext cx="70" cy="139"/>
                </a:xfrm>
                <a:custGeom>
                  <a:avLst/>
                  <a:gdLst>
                    <a:gd name="T0" fmla="*/ 0 w 694"/>
                    <a:gd name="T1" fmla="*/ 0 h 1274"/>
                    <a:gd name="T2" fmla="*/ 0 w 694"/>
                    <a:gd name="T3" fmla="*/ 0 h 1274"/>
                    <a:gd name="T4" fmla="*/ 0 w 694"/>
                    <a:gd name="T5" fmla="*/ 0 h 1274"/>
                    <a:gd name="T6" fmla="*/ 0 w 694"/>
                    <a:gd name="T7" fmla="*/ 0 h 1274"/>
                    <a:gd name="T8" fmla="*/ 0 w 694"/>
                    <a:gd name="T9" fmla="*/ 0 h 1274"/>
                    <a:gd name="T10" fmla="*/ 0 w 694"/>
                    <a:gd name="T11" fmla="*/ 0 h 1274"/>
                    <a:gd name="T12" fmla="*/ 0 w 694"/>
                    <a:gd name="T13" fmla="*/ 0 h 1274"/>
                    <a:gd name="T14" fmla="*/ 0 w 694"/>
                    <a:gd name="T15" fmla="*/ 0 h 1274"/>
                    <a:gd name="T16" fmla="*/ 0 w 694"/>
                    <a:gd name="T17" fmla="*/ 0 h 1274"/>
                    <a:gd name="T18" fmla="*/ 0 w 694"/>
                    <a:gd name="T19" fmla="*/ 0 h 1274"/>
                    <a:gd name="T20" fmla="*/ 0 w 694"/>
                    <a:gd name="T21" fmla="*/ 0 h 1274"/>
                    <a:gd name="T22" fmla="*/ 0 w 694"/>
                    <a:gd name="T23" fmla="*/ 0 h 1274"/>
                    <a:gd name="T24" fmla="*/ 0 w 694"/>
                    <a:gd name="T25" fmla="*/ 0 h 1274"/>
                    <a:gd name="T26" fmla="*/ 0 w 694"/>
                    <a:gd name="T27" fmla="*/ 0 h 1274"/>
                    <a:gd name="T28" fmla="*/ 0 w 694"/>
                    <a:gd name="T29" fmla="*/ 0 h 1274"/>
                    <a:gd name="T30" fmla="*/ 0 w 694"/>
                    <a:gd name="T31" fmla="*/ 0 h 1274"/>
                    <a:gd name="T32" fmla="*/ 0 w 694"/>
                    <a:gd name="T33" fmla="*/ 0 h 1274"/>
                    <a:gd name="T34" fmla="*/ 0 w 694"/>
                    <a:gd name="T35" fmla="*/ 0 h 1274"/>
                    <a:gd name="T36" fmla="*/ 0 w 694"/>
                    <a:gd name="T37" fmla="*/ 0 h 1274"/>
                    <a:gd name="T38" fmla="*/ 0 w 694"/>
                    <a:gd name="T39" fmla="*/ 0 h 1274"/>
                    <a:gd name="T40" fmla="*/ 0 w 694"/>
                    <a:gd name="T41" fmla="*/ 0 h 1274"/>
                    <a:gd name="T42" fmla="*/ 0 w 694"/>
                    <a:gd name="T43" fmla="*/ 0 h 1274"/>
                    <a:gd name="T44" fmla="*/ 0 w 694"/>
                    <a:gd name="T45" fmla="*/ 0 h 1274"/>
                    <a:gd name="T46" fmla="*/ 0 w 694"/>
                    <a:gd name="T47" fmla="*/ 0 h 1274"/>
                    <a:gd name="T48" fmla="*/ 0 w 694"/>
                    <a:gd name="T49" fmla="*/ 0 h 1274"/>
                    <a:gd name="T50" fmla="*/ 0 w 694"/>
                    <a:gd name="T51" fmla="*/ 0 h 1274"/>
                    <a:gd name="T52" fmla="*/ 0 w 694"/>
                    <a:gd name="T53" fmla="*/ 0 h 1274"/>
                    <a:gd name="T54" fmla="*/ 0 w 694"/>
                    <a:gd name="T55" fmla="*/ 0 h 1274"/>
                    <a:gd name="T56" fmla="*/ 0 w 694"/>
                    <a:gd name="T57" fmla="*/ 0 h 1274"/>
                    <a:gd name="T58" fmla="*/ 0 w 694"/>
                    <a:gd name="T59" fmla="*/ 0 h 1274"/>
                    <a:gd name="T60" fmla="*/ 0 w 694"/>
                    <a:gd name="T61" fmla="*/ 0 h 1274"/>
                    <a:gd name="T62" fmla="*/ 0 w 694"/>
                    <a:gd name="T63" fmla="*/ 0 h 1274"/>
                    <a:gd name="T64" fmla="*/ 0 w 694"/>
                    <a:gd name="T65" fmla="*/ 0 h 1274"/>
                    <a:gd name="T66" fmla="*/ 0 w 694"/>
                    <a:gd name="T67" fmla="*/ 0 h 1274"/>
                    <a:gd name="T68" fmla="*/ 0 w 694"/>
                    <a:gd name="T69" fmla="*/ 0 h 1274"/>
                    <a:gd name="T70" fmla="*/ 0 w 694"/>
                    <a:gd name="T71" fmla="*/ 0 h 1274"/>
                    <a:gd name="T72" fmla="*/ 0 w 694"/>
                    <a:gd name="T73" fmla="*/ 0 h 1274"/>
                    <a:gd name="T74" fmla="*/ 0 w 694"/>
                    <a:gd name="T75" fmla="*/ 0 h 12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94"/>
                    <a:gd name="T115" fmla="*/ 0 h 1274"/>
                    <a:gd name="T116" fmla="*/ 694 w 694"/>
                    <a:gd name="T117" fmla="*/ 1274 h 12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94" h="1274">
                      <a:moveTo>
                        <a:pt x="623" y="1264"/>
                      </a:move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693" y="1229"/>
                      </a:lnTo>
                      <a:lnTo>
                        <a:pt x="694" y="1234"/>
                      </a:lnTo>
                      <a:lnTo>
                        <a:pt x="694" y="1239"/>
                      </a:lnTo>
                      <a:lnTo>
                        <a:pt x="693" y="1244"/>
                      </a:lnTo>
                      <a:lnTo>
                        <a:pt x="689" y="1250"/>
                      </a:lnTo>
                      <a:lnTo>
                        <a:pt x="686" y="1254"/>
                      </a:lnTo>
                      <a:lnTo>
                        <a:pt x="681" y="1260"/>
                      </a:lnTo>
                      <a:lnTo>
                        <a:pt x="676" y="1264"/>
                      </a:lnTo>
                      <a:lnTo>
                        <a:pt x="669" y="1268"/>
                      </a:lnTo>
                      <a:lnTo>
                        <a:pt x="662" y="1271"/>
                      </a:lnTo>
                      <a:lnTo>
                        <a:pt x="654" y="1273"/>
                      </a:lnTo>
                      <a:lnTo>
                        <a:pt x="647" y="1274"/>
                      </a:lnTo>
                      <a:lnTo>
                        <a:pt x="642" y="1274"/>
                      </a:lnTo>
                      <a:lnTo>
                        <a:pt x="635" y="1273"/>
                      </a:lnTo>
                      <a:lnTo>
                        <a:pt x="630" y="1271"/>
                      </a:lnTo>
                      <a:lnTo>
                        <a:pt x="627" y="1268"/>
                      </a:lnTo>
                      <a:lnTo>
                        <a:pt x="623" y="1264"/>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61" name="Freeform 667"/>
                <p:cNvSpPr>
                  <a:spLocks/>
                </p:cNvSpPr>
                <p:nvPr/>
              </p:nvSpPr>
              <p:spPr bwMode="auto">
                <a:xfrm>
                  <a:off x="3788" y="1157"/>
                  <a:ext cx="8" cy="5"/>
                </a:xfrm>
                <a:custGeom>
                  <a:avLst/>
                  <a:gdLst>
                    <a:gd name="T0" fmla="*/ 0 w 75"/>
                    <a:gd name="T1" fmla="*/ 0 h 54"/>
                    <a:gd name="T2" fmla="*/ 0 w 75"/>
                    <a:gd name="T3" fmla="*/ 0 h 54"/>
                    <a:gd name="T4" fmla="*/ 0 w 75"/>
                    <a:gd name="T5" fmla="*/ 0 h 54"/>
                    <a:gd name="T6" fmla="*/ 0 w 75"/>
                    <a:gd name="T7" fmla="*/ 0 h 54"/>
                    <a:gd name="T8" fmla="*/ 0 w 75"/>
                    <a:gd name="T9" fmla="*/ 0 h 54"/>
                    <a:gd name="T10" fmla="*/ 0 w 75"/>
                    <a:gd name="T11" fmla="*/ 0 h 54"/>
                    <a:gd name="T12" fmla="*/ 0 w 75"/>
                    <a:gd name="T13" fmla="*/ 0 h 54"/>
                    <a:gd name="T14" fmla="*/ 0 w 75"/>
                    <a:gd name="T15" fmla="*/ 0 h 54"/>
                    <a:gd name="T16" fmla="*/ 0 w 75"/>
                    <a:gd name="T17" fmla="*/ 0 h 54"/>
                    <a:gd name="T18" fmla="*/ 0 w 75"/>
                    <a:gd name="T19" fmla="*/ 0 h 54"/>
                    <a:gd name="T20" fmla="*/ 0 w 75"/>
                    <a:gd name="T21" fmla="*/ 0 h 54"/>
                    <a:gd name="T22" fmla="*/ 0 w 75"/>
                    <a:gd name="T23" fmla="*/ 0 h 54"/>
                    <a:gd name="T24" fmla="*/ 0 w 75"/>
                    <a:gd name="T25" fmla="*/ 0 h 54"/>
                    <a:gd name="T26" fmla="*/ 0 w 75"/>
                    <a:gd name="T27" fmla="*/ 0 h 54"/>
                    <a:gd name="T28" fmla="*/ 0 w 75"/>
                    <a:gd name="T29" fmla="*/ 0 h 54"/>
                    <a:gd name="T30" fmla="*/ 0 w 75"/>
                    <a:gd name="T31" fmla="*/ 0 h 54"/>
                    <a:gd name="T32" fmla="*/ 0 w 75"/>
                    <a:gd name="T33" fmla="*/ 0 h 54"/>
                    <a:gd name="T34" fmla="*/ 0 w 75"/>
                    <a:gd name="T35" fmla="*/ 0 h 54"/>
                    <a:gd name="T36" fmla="*/ 0 w 75"/>
                    <a:gd name="T37" fmla="*/ 0 h 54"/>
                    <a:gd name="T38" fmla="*/ 0 w 75"/>
                    <a:gd name="T39" fmla="*/ 0 h 54"/>
                    <a:gd name="T40" fmla="*/ 0 w 75"/>
                    <a:gd name="T41" fmla="*/ 0 h 54"/>
                    <a:gd name="T42" fmla="*/ 0 w 75"/>
                    <a:gd name="T43" fmla="*/ 0 h 54"/>
                    <a:gd name="T44" fmla="*/ 0 w 75"/>
                    <a:gd name="T45" fmla="*/ 0 h 54"/>
                    <a:gd name="T46" fmla="*/ 0 w 75"/>
                    <a:gd name="T47" fmla="*/ 0 h 54"/>
                    <a:gd name="T48" fmla="*/ 0 w 75"/>
                    <a:gd name="T49" fmla="*/ 0 h 54"/>
                    <a:gd name="T50" fmla="*/ 0 w 75"/>
                    <a:gd name="T51" fmla="*/ 0 h 54"/>
                    <a:gd name="T52" fmla="*/ 0 w 75"/>
                    <a:gd name="T53" fmla="*/ 0 h 54"/>
                    <a:gd name="T54" fmla="*/ 0 w 75"/>
                    <a:gd name="T55" fmla="*/ 0 h 54"/>
                    <a:gd name="T56" fmla="*/ 0 w 75"/>
                    <a:gd name="T57" fmla="*/ 0 h 54"/>
                    <a:gd name="T58" fmla="*/ 0 w 75"/>
                    <a:gd name="T59" fmla="*/ 0 h 54"/>
                    <a:gd name="T60" fmla="*/ 0 w 75"/>
                    <a:gd name="T61" fmla="*/ 0 h 54"/>
                    <a:gd name="T62" fmla="*/ 0 w 75"/>
                    <a:gd name="T63" fmla="*/ 0 h 54"/>
                    <a:gd name="T64" fmla="*/ 0 w 7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4"/>
                    <a:gd name="T101" fmla="*/ 75 w 7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4">
                      <a:moveTo>
                        <a:pt x="47" y="48"/>
                      </a:moveTo>
                      <a:lnTo>
                        <a:pt x="39" y="51"/>
                      </a:lnTo>
                      <a:lnTo>
                        <a:pt x="33" y="53"/>
                      </a:lnTo>
                      <a:lnTo>
                        <a:pt x="26" y="54"/>
                      </a:lnTo>
                      <a:lnTo>
                        <a:pt x="19" y="54"/>
                      </a:lnTo>
                      <a:lnTo>
                        <a:pt x="12" y="53"/>
                      </a:lnTo>
                      <a:lnTo>
                        <a:pt x="8" y="52"/>
                      </a:lnTo>
                      <a:lnTo>
                        <a:pt x="3" y="49"/>
                      </a:ln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75" y="14"/>
                      </a:lnTo>
                      <a:lnTo>
                        <a:pt x="75" y="18"/>
                      </a:lnTo>
                      <a:lnTo>
                        <a:pt x="72" y="24"/>
                      </a:lnTo>
                      <a:lnTo>
                        <a:pt x="70" y="28"/>
                      </a:lnTo>
                      <a:lnTo>
                        <a:pt x="66" y="34"/>
                      </a:lnTo>
                      <a:lnTo>
                        <a:pt x="60" y="39"/>
                      </a:lnTo>
                      <a:lnTo>
                        <a:pt x="54" y="43"/>
                      </a:lnTo>
                      <a:lnTo>
                        <a:pt x="47" y="4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62" name="Freeform 668"/>
                <p:cNvSpPr>
                  <a:spLocks/>
                </p:cNvSpPr>
                <p:nvPr/>
              </p:nvSpPr>
              <p:spPr bwMode="auto">
                <a:xfrm>
                  <a:off x="3788" y="1157"/>
                  <a:ext cx="8" cy="5"/>
                </a:xfrm>
                <a:custGeom>
                  <a:avLst/>
                  <a:gdLst>
                    <a:gd name="T0" fmla="*/ 0 w 75"/>
                    <a:gd name="T1" fmla="*/ 0 h 54"/>
                    <a:gd name="T2" fmla="*/ 0 w 75"/>
                    <a:gd name="T3" fmla="*/ 0 h 54"/>
                    <a:gd name="T4" fmla="*/ 0 w 75"/>
                    <a:gd name="T5" fmla="*/ 0 h 54"/>
                    <a:gd name="T6" fmla="*/ 0 w 75"/>
                    <a:gd name="T7" fmla="*/ 0 h 54"/>
                    <a:gd name="T8" fmla="*/ 0 w 75"/>
                    <a:gd name="T9" fmla="*/ 0 h 54"/>
                    <a:gd name="T10" fmla="*/ 0 w 75"/>
                    <a:gd name="T11" fmla="*/ 0 h 54"/>
                    <a:gd name="T12" fmla="*/ 0 w 75"/>
                    <a:gd name="T13" fmla="*/ 0 h 54"/>
                    <a:gd name="T14" fmla="*/ 0 w 75"/>
                    <a:gd name="T15" fmla="*/ 0 h 54"/>
                    <a:gd name="T16" fmla="*/ 0 w 75"/>
                    <a:gd name="T17" fmla="*/ 0 h 54"/>
                    <a:gd name="T18" fmla="*/ 0 w 75"/>
                    <a:gd name="T19" fmla="*/ 0 h 54"/>
                    <a:gd name="T20" fmla="*/ 0 w 75"/>
                    <a:gd name="T21" fmla="*/ 0 h 54"/>
                    <a:gd name="T22" fmla="*/ 0 w 75"/>
                    <a:gd name="T23" fmla="*/ 0 h 54"/>
                    <a:gd name="T24" fmla="*/ 0 w 75"/>
                    <a:gd name="T25" fmla="*/ 0 h 54"/>
                    <a:gd name="T26" fmla="*/ 0 w 75"/>
                    <a:gd name="T27" fmla="*/ 0 h 54"/>
                    <a:gd name="T28" fmla="*/ 0 w 75"/>
                    <a:gd name="T29" fmla="*/ 0 h 54"/>
                    <a:gd name="T30" fmla="*/ 0 w 75"/>
                    <a:gd name="T31" fmla="*/ 0 h 54"/>
                    <a:gd name="T32" fmla="*/ 0 w 75"/>
                    <a:gd name="T33" fmla="*/ 0 h 54"/>
                    <a:gd name="T34" fmla="*/ 0 w 75"/>
                    <a:gd name="T35" fmla="*/ 0 h 54"/>
                    <a:gd name="T36" fmla="*/ 0 w 75"/>
                    <a:gd name="T37" fmla="*/ 0 h 54"/>
                    <a:gd name="T38" fmla="*/ 0 w 75"/>
                    <a:gd name="T39" fmla="*/ 0 h 54"/>
                    <a:gd name="T40" fmla="*/ 0 w 75"/>
                    <a:gd name="T41" fmla="*/ 0 h 54"/>
                    <a:gd name="T42" fmla="*/ 0 w 75"/>
                    <a:gd name="T43" fmla="*/ 0 h 54"/>
                    <a:gd name="T44" fmla="*/ 0 w 75"/>
                    <a:gd name="T45" fmla="*/ 0 h 54"/>
                    <a:gd name="T46" fmla="*/ 0 w 75"/>
                    <a:gd name="T47" fmla="*/ 0 h 54"/>
                    <a:gd name="T48" fmla="*/ 0 w 75"/>
                    <a:gd name="T49" fmla="*/ 0 h 54"/>
                    <a:gd name="T50" fmla="*/ 0 w 75"/>
                    <a:gd name="T51" fmla="*/ 0 h 54"/>
                    <a:gd name="T52" fmla="*/ 0 w 75"/>
                    <a:gd name="T53" fmla="*/ 0 h 54"/>
                    <a:gd name="T54" fmla="*/ 0 w 75"/>
                    <a:gd name="T55" fmla="*/ 0 h 54"/>
                    <a:gd name="T56" fmla="*/ 0 w 75"/>
                    <a:gd name="T57" fmla="*/ 0 h 54"/>
                    <a:gd name="T58" fmla="*/ 0 w 75"/>
                    <a:gd name="T59" fmla="*/ 0 h 54"/>
                    <a:gd name="T60" fmla="*/ 0 w 75"/>
                    <a:gd name="T61" fmla="*/ 0 h 54"/>
                    <a:gd name="T62" fmla="*/ 0 w 75"/>
                    <a:gd name="T63" fmla="*/ 0 h 54"/>
                    <a:gd name="T64" fmla="*/ 0 w 75"/>
                    <a:gd name="T65" fmla="*/ 0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
                    <a:gd name="T100" fmla="*/ 0 h 54"/>
                    <a:gd name="T101" fmla="*/ 75 w 75"/>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 h="54">
                      <a:moveTo>
                        <a:pt x="47" y="48"/>
                      </a:moveTo>
                      <a:lnTo>
                        <a:pt x="39" y="51"/>
                      </a:lnTo>
                      <a:lnTo>
                        <a:pt x="33" y="53"/>
                      </a:lnTo>
                      <a:lnTo>
                        <a:pt x="26" y="54"/>
                      </a:lnTo>
                      <a:lnTo>
                        <a:pt x="19" y="54"/>
                      </a:lnTo>
                      <a:lnTo>
                        <a:pt x="12" y="53"/>
                      </a:lnTo>
                      <a:lnTo>
                        <a:pt x="8" y="52"/>
                      </a:lnTo>
                      <a:lnTo>
                        <a:pt x="3" y="49"/>
                      </a:lnTo>
                      <a:lnTo>
                        <a:pt x="1" y="45"/>
                      </a:lnTo>
                      <a:lnTo>
                        <a:pt x="0" y="42"/>
                      </a:lnTo>
                      <a:lnTo>
                        <a:pt x="0" y="36"/>
                      </a:lnTo>
                      <a:lnTo>
                        <a:pt x="1" y="32"/>
                      </a:lnTo>
                      <a:lnTo>
                        <a:pt x="4" y="26"/>
                      </a:lnTo>
                      <a:lnTo>
                        <a:pt x="9" y="20"/>
                      </a:lnTo>
                      <a:lnTo>
                        <a:pt x="13" y="16"/>
                      </a:lnTo>
                      <a:lnTo>
                        <a:pt x="20" y="11"/>
                      </a:lnTo>
                      <a:lnTo>
                        <a:pt x="27" y="7"/>
                      </a:lnTo>
                      <a:lnTo>
                        <a:pt x="34" y="5"/>
                      </a:lnTo>
                      <a:lnTo>
                        <a:pt x="42" y="2"/>
                      </a:lnTo>
                      <a:lnTo>
                        <a:pt x="49" y="0"/>
                      </a:lnTo>
                      <a:lnTo>
                        <a:pt x="55" y="0"/>
                      </a:lnTo>
                      <a:lnTo>
                        <a:pt x="61" y="1"/>
                      </a:lnTo>
                      <a:lnTo>
                        <a:pt x="67" y="2"/>
                      </a:lnTo>
                      <a:lnTo>
                        <a:pt x="70" y="6"/>
                      </a:lnTo>
                      <a:lnTo>
                        <a:pt x="72" y="9"/>
                      </a:lnTo>
                      <a:lnTo>
                        <a:pt x="75" y="14"/>
                      </a:lnTo>
                      <a:lnTo>
                        <a:pt x="75" y="18"/>
                      </a:lnTo>
                      <a:lnTo>
                        <a:pt x="72" y="24"/>
                      </a:lnTo>
                      <a:lnTo>
                        <a:pt x="70" y="28"/>
                      </a:lnTo>
                      <a:lnTo>
                        <a:pt x="66" y="34"/>
                      </a:lnTo>
                      <a:lnTo>
                        <a:pt x="60" y="39"/>
                      </a:lnTo>
                      <a:lnTo>
                        <a:pt x="54" y="43"/>
                      </a:lnTo>
                      <a:lnTo>
                        <a:pt x="47" y="4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63" name="Freeform 669"/>
                <p:cNvSpPr>
                  <a:spLocks/>
                </p:cNvSpPr>
                <p:nvPr/>
              </p:nvSpPr>
              <p:spPr bwMode="auto">
                <a:xfrm>
                  <a:off x="3873" y="1332"/>
                  <a:ext cx="79" cy="129"/>
                </a:xfrm>
                <a:custGeom>
                  <a:avLst/>
                  <a:gdLst>
                    <a:gd name="T0" fmla="*/ 0 w 786"/>
                    <a:gd name="T1" fmla="*/ 0 h 1184"/>
                    <a:gd name="T2" fmla="*/ 0 w 786"/>
                    <a:gd name="T3" fmla="*/ 0 h 1184"/>
                    <a:gd name="T4" fmla="*/ 0 w 786"/>
                    <a:gd name="T5" fmla="*/ 0 h 1184"/>
                    <a:gd name="T6" fmla="*/ 0 w 786"/>
                    <a:gd name="T7" fmla="*/ 0 h 1184"/>
                    <a:gd name="T8" fmla="*/ 0 w 786"/>
                    <a:gd name="T9" fmla="*/ 0 h 1184"/>
                    <a:gd name="T10" fmla="*/ 0 w 786"/>
                    <a:gd name="T11" fmla="*/ 0 h 1184"/>
                    <a:gd name="T12" fmla="*/ 0 w 786"/>
                    <a:gd name="T13" fmla="*/ 0 h 1184"/>
                    <a:gd name="T14" fmla="*/ 0 w 786"/>
                    <a:gd name="T15" fmla="*/ 0 h 1184"/>
                    <a:gd name="T16" fmla="*/ 0 w 786"/>
                    <a:gd name="T17" fmla="*/ 0 h 1184"/>
                    <a:gd name="T18" fmla="*/ 0 w 786"/>
                    <a:gd name="T19" fmla="*/ 0 h 1184"/>
                    <a:gd name="T20" fmla="*/ 0 w 786"/>
                    <a:gd name="T21" fmla="*/ 0 h 1184"/>
                    <a:gd name="T22" fmla="*/ 0 w 786"/>
                    <a:gd name="T23" fmla="*/ 0 h 1184"/>
                    <a:gd name="T24" fmla="*/ 0 w 786"/>
                    <a:gd name="T25" fmla="*/ 0 h 1184"/>
                    <a:gd name="T26" fmla="*/ 0 w 786"/>
                    <a:gd name="T27" fmla="*/ 0 h 1184"/>
                    <a:gd name="T28" fmla="*/ 0 w 786"/>
                    <a:gd name="T29" fmla="*/ 0 h 1184"/>
                    <a:gd name="T30" fmla="*/ 0 w 786"/>
                    <a:gd name="T31" fmla="*/ 0 h 1184"/>
                    <a:gd name="T32" fmla="*/ 0 w 786"/>
                    <a:gd name="T33" fmla="*/ 0 h 1184"/>
                    <a:gd name="T34" fmla="*/ 0 w 786"/>
                    <a:gd name="T35" fmla="*/ 0 h 1184"/>
                    <a:gd name="T36" fmla="*/ 0 w 786"/>
                    <a:gd name="T37" fmla="*/ 0 h 1184"/>
                    <a:gd name="T38" fmla="*/ 0 w 786"/>
                    <a:gd name="T39" fmla="*/ 0 h 1184"/>
                    <a:gd name="T40" fmla="*/ 0 w 786"/>
                    <a:gd name="T41" fmla="*/ 0 h 1184"/>
                    <a:gd name="T42" fmla="*/ 0 w 786"/>
                    <a:gd name="T43" fmla="*/ 0 h 1184"/>
                    <a:gd name="T44" fmla="*/ 0 w 786"/>
                    <a:gd name="T45" fmla="*/ 0 h 1184"/>
                    <a:gd name="T46" fmla="*/ 0 w 786"/>
                    <a:gd name="T47" fmla="*/ 0 h 1184"/>
                    <a:gd name="T48" fmla="*/ 0 w 786"/>
                    <a:gd name="T49" fmla="*/ 0 h 1184"/>
                    <a:gd name="T50" fmla="*/ 0 w 786"/>
                    <a:gd name="T51" fmla="*/ 0 h 1184"/>
                    <a:gd name="T52" fmla="*/ 0 w 786"/>
                    <a:gd name="T53" fmla="*/ 0 h 1184"/>
                    <a:gd name="T54" fmla="*/ 0 w 786"/>
                    <a:gd name="T55" fmla="*/ 0 h 1184"/>
                    <a:gd name="T56" fmla="*/ 0 w 786"/>
                    <a:gd name="T57" fmla="*/ 0 h 1184"/>
                    <a:gd name="T58" fmla="*/ 0 w 786"/>
                    <a:gd name="T59" fmla="*/ 0 h 1184"/>
                    <a:gd name="T60" fmla="*/ 0 w 786"/>
                    <a:gd name="T61" fmla="*/ 0 h 1184"/>
                    <a:gd name="T62" fmla="*/ 0 w 786"/>
                    <a:gd name="T63" fmla="*/ 0 h 1184"/>
                    <a:gd name="T64" fmla="*/ 0 w 786"/>
                    <a:gd name="T65" fmla="*/ 0 h 1184"/>
                    <a:gd name="T66" fmla="*/ 0 w 786"/>
                    <a:gd name="T67" fmla="*/ 0 h 1184"/>
                    <a:gd name="T68" fmla="*/ 0 w 786"/>
                    <a:gd name="T69" fmla="*/ 0 h 1184"/>
                    <a:gd name="T70" fmla="*/ 0 w 786"/>
                    <a:gd name="T71" fmla="*/ 0 h 1184"/>
                    <a:gd name="T72" fmla="*/ 0 w 786"/>
                    <a:gd name="T73" fmla="*/ 0 h 1184"/>
                    <a:gd name="T74" fmla="*/ 0 w 786"/>
                    <a:gd name="T75" fmla="*/ 0 h 1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6"/>
                    <a:gd name="T115" fmla="*/ 0 h 1184"/>
                    <a:gd name="T116" fmla="*/ 786 w 786"/>
                    <a:gd name="T117" fmla="*/ 1184 h 1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6" h="1184">
                      <a:moveTo>
                        <a:pt x="67" y="8"/>
                      </a:moveTo>
                      <a:lnTo>
                        <a:pt x="784" y="1133"/>
                      </a:lnTo>
                      <a:lnTo>
                        <a:pt x="786" y="1137"/>
                      </a:lnTo>
                      <a:lnTo>
                        <a:pt x="786" y="1142"/>
                      </a:lnTo>
                      <a:lnTo>
                        <a:pt x="785" y="1148"/>
                      </a:lnTo>
                      <a:lnTo>
                        <a:pt x="783" y="1153"/>
                      </a:lnTo>
                      <a:lnTo>
                        <a:pt x="779" y="1159"/>
                      </a:lnTo>
                      <a:lnTo>
                        <a:pt x="775" y="1165"/>
                      </a:lnTo>
                      <a:lnTo>
                        <a:pt x="769" y="1170"/>
                      </a:lnTo>
                      <a:lnTo>
                        <a:pt x="762" y="1175"/>
                      </a:lnTo>
                      <a:lnTo>
                        <a:pt x="755" y="1178"/>
                      </a:lnTo>
                      <a:lnTo>
                        <a:pt x="749" y="1182"/>
                      </a:lnTo>
                      <a:lnTo>
                        <a:pt x="742" y="1183"/>
                      </a:lnTo>
                      <a:lnTo>
                        <a:pt x="735" y="1184"/>
                      </a:lnTo>
                      <a:lnTo>
                        <a:pt x="728" y="1184"/>
                      </a:lnTo>
                      <a:lnTo>
                        <a:pt x="724" y="1182"/>
                      </a:lnTo>
                      <a:lnTo>
                        <a:pt x="719" y="1179"/>
                      </a:lnTo>
                      <a:lnTo>
                        <a:pt x="716" y="1176"/>
                      </a:lnTo>
                      <a:lnTo>
                        <a:pt x="3" y="50"/>
                      </a:lnTo>
                      <a:lnTo>
                        <a:pt x="0" y="46"/>
                      </a:lnTo>
                      <a:lnTo>
                        <a:pt x="0" y="41"/>
                      </a:lnTo>
                      <a:lnTo>
                        <a:pt x="0" y="35"/>
                      </a:lnTo>
                      <a:lnTo>
                        <a:pt x="3" y="30"/>
                      </a:lnTo>
                      <a:lnTo>
                        <a:pt x="6" y="24"/>
                      </a:lnTo>
                      <a:lnTo>
                        <a:pt x="10" y="18"/>
                      </a:lnTo>
                      <a:lnTo>
                        <a:pt x="16" y="13"/>
                      </a:lnTo>
                      <a:lnTo>
                        <a:pt x="22" y="8"/>
                      </a:lnTo>
                      <a:lnTo>
                        <a:pt x="29" y="5"/>
                      </a:lnTo>
                      <a:lnTo>
                        <a:pt x="35" y="2"/>
                      </a:lnTo>
                      <a:lnTo>
                        <a:pt x="42" y="0"/>
                      </a:lnTo>
                      <a:lnTo>
                        <a:pt x="49" y="0"/>
                      </a:lnTo>
                      <a:lnTo>
                        <a:pt x="55" y="0"/>
                      </a:lnTo>
                      <a:lnTo>
                        <a:pt x="60" y="2"/>
                      </a:lnTo>
                      <a:lnTo>
                        <a:pt x="64" y="5"/>
                      </a:lnTo>
                      <a:lnTo>
                        <a:pt x="67" y="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64" name="Freeform 670"/>
                <p:cNvSpPr>
                  <a:spLocks/>
                </p:cNvSpPr>
                <p:nvPr/>
              </p:nvSpPr>
              <p:spPr bwMode="auto">
                <a:xfrm>
                  <a:off x="3873" y="1332"/>
                  <a:ext cx="79" cy="129"/>
                </a:xfrm>
                <a:custGeom>
                  <a:avLst/>
                  <a:gdLst>
                    <a:gd name="T0" fmla="*/ 0 w 786"/>
                    <a:gd name="T1" fmla="*/ 0 h 1184"/>
                    <a:gd name="T2" fmla="*/ 0 w 786"/>
                    <a:gd name="T3" fmla="*/ 0 h 1184"/>
                    <a:gd name="T4" fmla="*/ 0 w 786"/>
                    <a:gd name="T5" fmla="*/ 0 h 1184"/>
                    <a:gd name="T6" fmla="*/ 0 w 786"/>
                    <a:gd name="T7" fmla="*/ 0 h 1184"/>
                    <a:gd name="T8" fmla="*/ 0 w 786"/>
                    <a:gd name="T9" fmla="*/ 0 h 1184"/>
                    <a:gd name="T10" fmla="*/ 0 w 786"/>
                    <a:gd name="T11" fmla="*/ 0 h 1184"/>
                    <a:gd name="T12" fmla="*/ 0 w 786"/>
                    <a:gd name="T13" fmla="*/ 0 h 1184"/>
                    <a:gd name="T14" fmla="*/ 0 w 786"/>
                    <a:gd name="T15" fmla="*/ 0 h 1184"/>
                    <a:gd name="T16" fmla="*/ 0 w 786"/>
                    <a:gd name="T17" fmla="*/ 0 h 1184"/>
                    <a:gd name="T18" fmla="*/ 0 w 786"/>
                    <a:gd name="T19" fmla="*/ 0 h 1184"/>
                    <a:gd name="T20" fmla="*/ 0 w 786"/>
                    <a:gd name="T21" fmla="*/ 0 h 1184"/>
                    <a:gd name="T22" fmla="*/ 0 w 786"/>
                    <a:gd name="T23" fmla="*/ 0 h 1184"/>
                    <a:gd name="T24" fmla="*/ 0 w 786"/>
                    <a:gd name="T25" fmla="*/ 0 h 1184"/>
                    <a:gd name="T26" fmla="*/ 0 w 786"/>
                    <a:gd name="T27" fmla="*/ 0 h 1184"/>
                    <a:gd name="T28" fmla="*/ 0 w 786"/>
                    <a:gd name="T29" fmla="*/ 0 h 1184"/>
                    <a:gd name="T30" fmla="*/ 0 w 786"/>
                    <a:gd name="T31" fmla="*/ 0 h 1184"/>
                    <a:gd name="T32" fmla="*/ 0 w 786"/>
                    <a:gd name="T33" fmla="*/ 0 h 1184"/>
                    <a:gd name="T34" fmla="*/ 0 w 786"/>
                    <a:gd name="T35" fmla="*/ 0 h 1184"/>
                    <a:gd name="T36" fmla="*/ 0 w 786"/>
                    <a:gd name="T37" fmla="*/ 0 h 1184"/>
                    <a:gd name="T38" fmla="*/ 0 w 786"/>
                    <a:gd name="T39" fmla="*/ 0 h 1184"/>
                    <a:gd name="T40" fmla="*/ 0 w 786"/>
                    <a:gd name="T41" fmla="*/ 0 h 1184"/>
                    <a:gd name="T42" fmla="*/ 0 w 786"/>
                    <a:gd name="T43" fmla="*/ 0 h 1184"/>
                    <a:gd name="T44" fmla="*/ 0 w 786"/>
                    <a:gd name="T45" fmla="*/ 0 h 1184"/>
                    <a:gd name="T46" fmla="*/ 0 w 786"/>
                    <a:gd name="T47" fmla="*/ 0 h 1184"/>
                    <a:gd name="T48" fmla="*/ 0 w 786"/>
                    <a:gd name="T49" fmla="*/ 0 h 1184"/>
                    <a:gd name="T50" fmla="*/ 0 w 786"/>
                    <a:gd name="T51" fmla="*/ 0 h 1184"/>
                    <a:gd name="T52" fmla="*/ 0 w 786"/>
                    <a:gd name="T53" fmla="*/ 0 h 1184"/>
                    <a:gd name="T54" fmla="*/ 0 w 786"/>
                    <a:gd name="T55" fmla="*/ 0 h 1184"/>
                    <a:gd name="T56" fmla="*/ 0 w 786"/>
                    <a:gd name="T57" fmla="*/ 0 h 1184"/>
                    <a:gd name="T58" fmla="*/ 0 w 786"/>
                    <a:gd name="T59" fmla="*/ 0 h 1184"/>
                    <a:gd name="T60" fmla="*/ 0 w 786"/>
                    <a:gd name="T61" fmla="*/ 0 h 1184"/>
                    <a:gd name="T62" fmla="*/ 0 w 786"/>
                    <a:gd name="T63" fmla="*/ 0 h 1184"/>
                    <a:gd name="T64" fmla="*/ 0 w 786"/>
                    <a:gd name="T65" fmla="*/ 0 h 1184"/>
                    <a:gd name="T66" fmla="*/ 0 w 786"/>
                    <a:gd name="T67" fmla="*/ 0 h 1184"/>
                    <a:gd name="T68" fmla="*/ 0 w 786"/>
                    <a:gd name="T69" fmla="*/ 0 h 1184"/>
                    <a:gd name="T70" fmla="*/ 0 w 786"/>
                    <a:gd name="T71" fmla="*/ 0 h 1184"/>
                    <a:gd name="T72" fmla="*/ 0 w 786"/>
                    <a:gd name="T73" fmla="*/ 0 h 1184"/>
                    <a:gd name="T74" fmla="*/ 0 w 786"/>
                    <a:gd name="T75" fmla="*/ 0 h 11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6"/>
                    <a:gd name="T115" fmla="*/ 0 h 1184"/>
                    <a:gd name="T116" fmla="*/ 786 w 786"/>
                    <a:gd name="T117" fmla="*/ 1184 h 11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6" h="1184">
                      <a:moveTo>
                        <a:pt x="67" y="8"/>
                      </a:moveTo>
                      <a:lnTo>
                        <a:pt x="784" y="1133"/>
                      </a:lnTo>
                      <a:lnTo>
                        <a:pt x="786" y="1137"/>
                      </a:lnTo>
                      <a:lnTo>
                        <a:pt x="786" y="1142"/>
                      </a:lnTo>
                      <a:lnTo>
                        <a:pt x="785" y="1148"/>
                      </a:lnTo>
                      <a:lnTo>
                        <a:pt x="783" y="1153"/>
                      </a:lnTo>
                      <a:lnTo>
                        <a:pt x="779" y="1159"/>
                      </a:lnTo>
                      <a:lnTo>
                        <a:pt x="775" y="1165"/>
                      </a:lnTo>
                      <a:lnTo>
                        <a:pt x="769" y="1170"/>
                      </a:lnTo>
                      <a:lnTo>
                        <a:pt x="762" y="1175"/>
                      </a:lnTo>
                      <a:lnTo>
                        <a:pt x="755" y="1178"/>
                      </a:lnTo>
                      <a:lnTo>
                        <a:pt x="749" y="1182"/>
                      </a:lnTo>
                      <a:lnTo>
                        <a:pt x="742" y="1183"/>
                      </a:lnTo>
                      <a:lnTo>
                        <a:pt x="735" y="1184"/>
                      </a:lnTo>
                      <a:lnTo>
                        <a:pt x="728" y="1184"/>
                      </a:lnTo>
                      <a:lnTo>
                        <a:pt x="724" y="1182"/>
                      </a:lnTo>
                      <a:lnTo>
                        <a:pt x="719" y="1179"/>
                      </a:lnTo>
                      <a:lnTo>
                        <a:pt x="716" y="1176"/>
                      </a:lnTo>
                      <a:lnTo>
                        <a:pt x="3" y="50"/>
                      </a:lnTo>
                      <a:lnTo>
                        <a:pt x="0" y="46"/>
                      </a:lnTo>
                      <a:lnTo>
                        <a:pt x="0" y="41"/>
                      </a:lnTo>
                      <a:lnTo>
                        <a:pt x="0" y="35"/>
                      </a:lnTo>
                      <a:lnTo>
                        <a:pt x="3" y="30"/>
                      </a:lnTo>
                      <a:lnTo>
                        <a:pt x="6" y="24"/>
                      </a:lnTo>
                      <a:lnTo>
                        <a:pt x="10" y="18"/>
                      </a:lnTo>
                      <a:lnTo>
                        <a:pt x="16" y="13"/>
                      </a:lnTo>
                      <a:lnTo>
                        <a:pt x="22" y="8"/>
                      </a:lnTo>
                      <a:lnTo>
                        <a:pt x="29" y="5"/>
                      </a:lnTo>
                      <a:lnTo>
                        <a:pt x="35" y="2"/>
                      </a:lnTo>
                      <a:lnTo>
                        <a:pt x="42" y="0"/>
                      </a:lnTo>
                      <a:lnTo>
                        <a:pt x="49" y="0"/>
                      </a:lnTo>
                      <a:lnTo>
                        <a:pt x="55" y="0"/>
                      </a:lnTo>
                      <a:lnTo>
                        <a:pt x="60" y="2"/>
                      </a:lnTo>
                      <a:lnTo>
                        <a:pt x="64" y="5"/>
                      </a:lnTo>
                      <a:lnTo>
                        <a:pt x="67" y="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65" name="Freeform 671"/>
                <p:cNvSpPr>
                  <a:spLocks/>
                </p:cNvSpPr>
                <p:nvPr/>
              </p:nvSpPr>
              <p:spPr bwMode="auto">
                <a:xfrm>
                  <a:off x="3945" y="1454"/>
                  <a:ext cx="7" cy="7"/>
                </a:xfrm>
                <a:custGeom>
                  <a:avLst/>
                  <a:gdLst>
                    <a:gd name="T0" fmla="*/ 0 w 73"/>
                    <a:gd name="T1" fmla="*/ 0 h 59"/>
                    <a:gd name="T2" fmla="*/ 0 w 73"/>
                    <a:gd name="T3" fmla="*/ 0 h 59"/>
                    <a:gd name="T4" fmla="*/ 0 w 73"/>
                    <a:gd name="T5" fmla="*/ 0 h 59"/>
                    <a:gd name="T6" fmla="*/ 0 w 73"/>
                    <a:gd name="T7" fmla="*/ 0 h 59"/>
                    <a:gd name="T8" fmla="*/ 0 w 73"/>
                    <a:gd name="T9" fmla="*/ 0 h 59"/>
                    <a:gd name="T10" fmla="*/ 0 w 73"/>
                    <a:gd name="T11" fmla="*/ 0 h 59"/>
                    <a:gd name="T12" fmla="*/ 0 w 73"/>
                    <a:gd name="T13" fmla="*/ 0 h 59"/>
                    <a:gd name="T14" fmla="*/ 0 w 73"/>
                    <a:gd name="T15" fmla="*/ 0 h 59"/>
                    <a:gd name="T16" fmla="*/ 0 w 73"/>
                    <a:gd name="T17" fmla="*/ 0 h 59"/>
                    <a:gd name="T18" fmla="*/ 0 w 73"/>
                    <a:gd name="T19" fmla="*/ 0 h 59"/>
                    <a:gd name="T20" fmla="*/ 0 w 73"/>
                    <a:gd name="T21" fmla="*/ 0 h 59"/>
                    <a:gd name="T22" fmla="*/ 0 w 73"/>
                    <a:gd name="T23" fmla="*/ 0 h 59"/>
                    <a:gd name="T24" fmla="*/ 0 w 73"/>
                    <a:gd name="T25" fmla="*/ 0 h 59"/>
                    <a:gd name="T26" fmla="*/ 0 w 73"/>
                    <a:gd name="T27" fmla="*/ 0 h 59"/>
                    <a:gd name="T28" fmla="*/ 0 w 73"/>
                    <a:gd name="T29" fmla="*/ 0 h 59"/>
                    <a:gd name="T30" fmla="*/ 0 w 73"/>
                    <a:gd name="T31" fmla="*/ 0 h 59"/>
                    <a:gd name="T32" fmla="*/ 0 w 73"/>
                    <a:gd name="T33" fmla="*/ 0 h 59"/>
                    <a:gd name="T34" fmla="*/ 0 w 73"/>
                    <a:gd name="T35" fmla="*/ 0 h 59"/>
                    <a:gd name="T36" fmla="*/ 0 w 73"/>
                    <a:gd name="T37" fmla="*/ 0 h 59"/>
                    <a:gd name="T38" fmla="*/ 0 w 73"/>
                    <a:gd name="T39" fmla="*/ 0 h 59"/>
                    <a:gd name="T40" fmla="*/ 0 w 73"/>
                    <a:gd name="T41" fmla="*/ 0 h 59"/>
                    <a:gd name="T42" fmla="*/ 0 w 73"/>
                    <a:gd name="T43" fmla="*/ 0 h 59"/>
                    <a:gd name="T44" fmla="*/ 0 w 73"/>
                    <a:gd name="T45" fmla="*/ 0 h 59"/>
                    <a:gd name="T46" fmla="*/ 0 w 73"/>
                    <a:gd name="T47" fmla="*/ 0 h 59"/>
                    <a:gd name="T48" fmla="*/ 0 w 73"/>
                    <a:gd name="T49" fmla="*/ 0 h 59"/>
                    <a:gd name="T50" fmla="*/ 0 w 73"/>
                    <a:gd name="T51" fmla="*/ 0 h 59"/>
                    <a:gd name="T52" fmla="*/ 0 w 73"/>
                    <a:gd name="T53" fmla="*/ 0 h 59"/>
                    <a:gd name="T54" fmla="*/ 0 w 73"/>
                    <a:gd name="T55" fmla="*/ 0 h 59"/>
                    <a:gd name="T56" fmla="*/ 0 w 73"/>
                    <a:gd name="T57" fmla="*/ 0 h 59"/>
                    <a:gd name="T58" fmla="*/ 0 w 73"/>
                    <a:gd name="T59" fmla="*/ 0 h 59"/>
                    <a:gd name="T60" fmla="*/ 0 w 73"/>
                    <a:gd name="T61" fmla="*/ 0 h 59"/>
                    <a:gd name="T62" fmla="*/ 0 w 73"/>
                    <a:gd name="T63" fmla="*/ 0 h 59"/>
                    <a:gd name="T64" fmla="*/ 0 w 73"/>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9"/>
                    <a:gd name="T101" fmla="*/ 73 w 73"/>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9">
                      <a:moveTo>
                        <a:pt x="24" y="9"/>
                      </a:moveTo>
                      <a:lnTo>
                        <a:pt x="31" y="6"/>
                      </a:lnTo>
                      <a:lnTo>
                        <a:pt x="38" y="2"/>
                      </a:lnTo>
                      <a:lnTo>
                        <a:pt x="45" y="1"/>
                      </a:lnTo>
                      <a:lnTo>
                        <a:pt x="51" y="0"/>
                      </a:lnTo>
                      <a:lnTo>
                        <a:pt x="58" y="0"/>
                      </a:lnTo>
                      <a:lnTo>
                        <a:pt x="63" y="2"/>
                      </a:lnTo>
                      <a:lnTo>
                        <a:pt x="67" y="5"/>
                      </a:lnTo>
                      <a:lnTo>
                        <a:pt x="71" y="8"/>
                      </a:lnTo>
                      <a:lnTo>
                        <a:pt x="73" y="12"/>
                      </a:lnTo>
                      <a:lnTo>
                        <a:pt x="73" y="17"/>
                      </a:lnTo>
                      <a:lnTo>
                        <a:pt x="72" y="23"/>
                      </a:lnTo>
                      <a:lnTo>
                        <a:pt x="70" y="28"/>
                      </a:lnTo>
                      <a:lnTo>
                        <a:pt x="66" y="34"/>
                      </a:lnTo>
                      <a:lnTo>
                        <a:pt x="62" y="40"/>
                      </a:lnTo>
                      <a:lnTo>
                        <a:pt x="56" y="45"/>
                      </a:lnTo>
                      <a:lnTo>
                        <a:pt x="49" y="50"/>
                      </a:lnTo>
                      <a:lnTo>
                        <a:pt x="42" y="53"/>
                      </a:lnTo>
                      <a:lnTo>
                        <a:pt x="36" y="57"/>
                      </a:lnTo>
                      <a:lnTo>
                        <a:pt x="29" y="58"/>
                      </a:lnTo>
                      <a:lnTo>
                        <a:pt x="22" y="59"/>
                      </a:lnTo>
                      <a:lnTo>
                        <a:pt x="15" y="59"/>
                      </a:lnTo>
                      <a:lnTo>
                        <a:pt x="11" y="57"/>
                      </a:lnTo>
                      <a:lnTo>
                        <a:pt x="6" y="54"/>
                      </a:lnTo>
                      <a:lnTo>
                        <a:pt x="3" y="51"/>
                      </a:lnTo>
                      <a:lnTo>
                        <a:pt x="0" y="46"/>
                      </a:lnTo>
                      <a:lnTo>
                        <a:pt x="0" y="42"/>
                      </a:lnTo>
                      <a:lnTo>
                        <a:pt x="2" y="36"/>
                      </a:lnTo>
                      <a:lnTo>
                        <a:pt x="4" y="31"/>
                      </a:lnTo>
                      <a:lnTo>
                        <a:pt x="7" y="25"/>
                      </a:lnTo>
                      <a:lnTo>
                        <a:pt x="12" y="19"/>
                      </a:lnTo>
                      <a:lnTo>
                        <a:pt x="17" y="14"/>
                      </a:lnTo>
                      <a:lnTo>
                        <a:pt x="24" y="9"/>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66" name="Freeform 672"/>
                <p:cNvSpPr>
                  <a:spLocks/>
                </p:cNvSpPr>
                <p:nvPr/>
              </p:nvSpPr>
              <p:spPr bwMode="auto">
                <a:xfrm>
                  <a:off x="3945" y="1454"/>
                  <a:ext cx="7" cy="7"/>
                </a:xfrm>
                <a:custGeom>
                  <a:avLst/>
                  <a:gdLst>
                    <a:gd name="T0" fmla="*/ 0 w 73"/>
                    <a:gd name="T1" fmla="*/ 0 h 59"/>
                    <a:gd name="T2" fmla="*/ 0 w 73"/>
                    <a:gd name="T3" fmla="*/ 0 h 59"/>
                    <a:gd name="T4" fmla="*/ 0 w 73"/>
                    <a:gd name="T5" fmla="*/ 0 h 59"/>
                    <a:gd name="T6" fmla="*/ 0 w 73"/>
                    <a:gd name="T7" fmla="*/ 0 h 59"/>
                    <a:gd name="T8" fmla="*/ 0 w 73"/>
                    <a:gd name="T9" fmla="*/ 0 h 59"/>
                    <a:gd name="T10" fmla="*/ 0 w 73"/>
                    <a:gd name="T11" fmla="*/ 0 h 59"/>
                    <a:gd name="T12" fmla="*/ 0 w 73"/>
                    <a:gd name="T13" fmla="*/ 0 h 59"/>
                    <a:gd name="T14" fmla="*/ 0 w 73"/>
                    <a:gd name="T15" fmla="*/ 0 h 59"/>
                    <a:gd name="T16" fmla="*/ 0 w 73"/>
                    <a:gd name="T17" fmla="*/ 0 h 59"/>
                    <a:gd name="T18" fmla="*/ 0 w 73"/>
                    <a:gd name="T19" fmla="*/ 0 h 59"/>
                    <a:gd name="T20" fmla="*/ 0 w 73"/>
                    <a:gd name="T21" fmla="*/ 0 h 59"/>
                    <a:gd name="T22" fmla="*/ 0 w 73"/>
                    <a:gd name="T23" fmla="*/ 0 h 59"/>
                    <a:gd name="T24" fmla="*/ 0 w 73"/>
                    <a:gd name="T25" fmla="*/ 0 h 59"/>
                    <a:gd name="T26" fmla="*/ 0 w 73"/>
                    <a:gd name="T27" fmla="*/ 0 h 59"/>
                    <a:gd name="T28" fmla="*/ 0 w 73"/>
                    <a:gd name="T29" fmla="*/ 0 h 59"/>
                    <a:gd name="T30" fmla="*/ 0 w 73"/>
                    <a:gd name="T31" fmla="*/ 0 h 59"/>
                    <a:gd name="T32" fmla="*/ 0 w 73"/>
                    <a:gd name="T33" fmla="*/ 0 h 59"/>
                    <a:gd name="T34" fmla="*/ 0 w 73"/>
                    <a:gd name="T35" fmla="*/ 0 h 59"/>
                    <a:gd name="T36" fmla="*/ 0 w 73"/>
                    <a:gd name="T37" fmla="*/ 0 h 59"/>
                    <a:gd name="T38" fmla="*/ 0 w 73"/>
                    <a:gd name="T39" fmla="*/ 0 h 59"/>
                    <a:gd name="T40" fmla="*/ 0 w 73"/>
                    <a:gd name="T41" fmla="*/ 0 h 59"/>
                    <a:gd name="T42" fmla="*/ 0 w 73"/>
                    <a:gd name="T43" fmla="*/ 0 h 59"/>
                    <a:gd name="T44" fmla="*/ 0 w 73"/>
                    <a:gd name="T45" fmla="*/ 0 h 59"/>
                    <a:gd name="T46" fmla="*/ 0 w 73"/>
                    <a:gd name="T47" fmla="*/ 0 h 59"/>
                    <a:gd name="T48" fmla="*/ 0 w 73"/>
                    <a:gd name="T49" fmla="*/ 0 h 59"/>
                    <a:gd name="T50" fmla="*/ 0 w 73"/>
                    <a:gd name="T51" fmla="*/ 0 h 59"/>
                    <a:gd name="T52" fmla="*/ 0 w 73"/>
                    <a:gd name="T53" fmla="*/ 0 h 59"/>
                    <a:gd name="T54" fmla="*/ 0 w 73"/>
                    <a:gd name="T55" fmla="*/ 0 h 59"/>
                    <a:gd name="T56" fmla="*/ 0 w 73"/>
                    <a:gd name="T57" fmla="*/ 0 h 59"/>
                    <a:gd name="T58" fmla="*/ 0 w 73"/>
                    <a:gd name="T59" fmla="*/ 0 h 59"/>
                    <a:gd name="T60" fmla="*/ 0 w 73"/>
                    <a:gd name="T61" fmla="*/ 0 h 59"/>
                    <a:gd name="T62" fmla="*/ 0 w 73"/>
                    <a:gd name="T63" fmla="*/ 0 h 59"/>
                    <a:gd name="T64" fmla="*/ 0 w 73"/>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59"/>
                    <a:gd name="T101" fmla="*/ 73 w 73"/>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59">
                      <a:moveTo>
                        <a:pt x="24" y="9"/>
                      </a:moveTo>
                      <a:lnTo>
                        <a:pt x="31" y="6"/>
                      </a:lnTo>
                      <a:lnTo>
                        <a:pt x="38" y="2"/>
                      </a:lnTo>
                      <a:lnTo>
                        <a:pt x="45" y="1"/>
                      </a:lnTo>
                      <a:lnTo>
                        <a:pt x="51" y="0"/>
                      </a:lnTo>
                      <a:lnTo>
                        <a:pt x="58" y="0"/>
                      </a:lnTo>
                      <a:lnTo>
                        <a:pt x="63" y="2"/>
                      </a:lnTo>
                      <a:lnTo>
                        <a:pt x="67" y="5"/>
                      </a:lnTo>
                      <a:lnTo>
                        <a:pt x="71" y="8"/>
                      </a:lnTo>
                      <a:lnTo>
                        <a:pt x="73" y="12"/>
                      </a:lnTo>
                      <a:lnTo>
                        <a:pt x="73" y="17"/>
                      </a:lnTo>
                      <a:lnTo>
                        <a:pt x="72" y="23"/>
                      </a:lnTo>
                      <a:lnTo>
                        <a:pt x="70" y="28"/>
                      </a:lnTo>
                      <a:lnTo>
                        <a:pt x="66" y="34"/>
                      </a:lnTo>
                      <a:lnTo>
                        <a:pt x="62" y="40"/>
                      </a:lnTo>
                      <a:lnTo>
                        <a:pt x="56" y="45"/>
                      </a:lnTo>
                      <a:lnTo>
                        <a:pt x="49" y="50"/>
                      </a:lnTo>
                      <a:lnTo>
                        <a:pt x="42" y="53"/>
                      </a:lnTo>
                      <a:lnTo>
                        <a:pt x="36" y="57"/>
                      </a:lnTo>
                      <a:lnTo>
                        <a:pt x="29" y="58"/>
                      </a:lnTo>
                      <a:lnTo>
                        <a:pt x="22" y="59"/>
                      </a:lnTo>
                      <a:lnTo>
                        <a:pt x="15" y="59"/>
                      </a:lnTo>
                      <a:lnTo>
                        <a:pt x="11" y="57"/>
                      </a:lnTo>
                      <a:lnTo>
                        <a:pt x="6" y="54"/>
                      </a:lnTo>
                      <a:lnTo>
                        <a:pt x="3" y="51"/>
                      </a:lnTo>
                      <a:lnTo>
                        <a:pt x="0" y="46"/>
                      </a:lnTo>
                      <a:lnTo>
                        <a:pt x="0" y="42"/>
                      </a:lnTo>
                      <a:lnTo>
                        <a:pt x="2" y="36"/>
                      </a:lnTo>
                      <a:lnTo>
                        <a:pt x="4" y="31"/>
                      </a:lnTo>
                      <a:lnTo>
                        <a:pt x="7" y="25"/>
                      </a:lnTo>
                      <a:lnTo>
                        <a:pt x="12" y="19"/>
                      </a:lnTo>
                      <a:lnTo>
                        <a:pt x="17" y="14"/>
                      </a:lnTo>
                      <a:lnTo>
                        <a:pt x="24" y="9"/>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67" name="Freeform 673"/>
                <p:cNvSpPr>
                  <a:spLocks/>
                </p:cNvSpPr>
                <p:nvPr/>
              </p:nvSpPr>
              <p:spPr bwMode="auto">
                <a:xfrm>
                  <a:off x="3658" y="1337"/>
                  <a:ext cx="74" cy="131"/>
                </a:xfrm>
                <a:custGeom>
                  <a:avLst/>
                  <a:gdLst>
                    <a:gd name="T0" fmla="*/ 0 w 739"/>
                    <a:gd name="T1" fmla="*/ 0 h 1202"/>
                    <a:gd name="T2" fmla="*/ 0 w 739"/>
                    <a:gd name="T3" fmla="*/ 0 h 1202"/>
                    <a:gd name="T4" fmla="*/ 0 w 739"/>
                    <a:gd name="T5" fmla="*/ 0 h 1202"/>
                    <a:gd name="T6" fmla="*/ 0 w 739"/>
                    <a:gd name="T7" fmla="*/ 0 h 1202"/>
                    <a:gd name="T8" fmla="*/ 0 w 739"/>
                    <a:gd name="T9" fmla="*/ 0 h 1202"/>
                    <a:gd name="T10" fmla="*/ 0 w 739"/>
                    <a:gd name="T11" fmla="*/ 0 h 1202"/>
                    <a:gd name="T12" fmla="*/ 0 w 739"/>
                    <a:gd name="T13" fmla="*/ 0 h 1202"/>
                    <a:gd name="T14" fmla="*/ 0 w 739"/>
                    <a:gd name="T15" fmla="*/ 0 h 1202"/>
                    <a:gd name="T16" fmla="*/ 0 w 739"/>
                    <a:gd name="T17" fmla="*/ 0 h 1202"/>
                    <a:gd name="T18" fmla="*/ 0 w 739"/>
                    <a:gd name="T19" fmla="*/ 0 h 1202"/>
                    <a:gd name="T20" fmla="*/ 0 w 739"/>
                    <a:gd name="T21" fmla="*/ 0 h 1202"/>
                    <a:gd name="T22" fmla="*/ 0 w 739"/>
                    <a:gd name="T23" fmla="*/ 0 h 1202"/>
                    <a:gd name="T24" fmla="*/ 0 w 739"/>
                    <a:gd name="T25" fmla="*/ 0 h 1202"/>
                    <a:gd name="T26" fmla="*/ 0 w 739"/>
                    <a:gd name="T27" fmla="*/ 0 h 1202"/>
                    <a:gd name="T28" fmla="*/ 0 w 739"/>
                    <a:gd name="T29" fmla="*/ 0 h 1202"/>
                    <a:gd name="T30" fmla="*/ 0 w 739"/>
                    <a:gd name="T31" fmla="*/ 0 h 1202"/>
                    <a:gd name="T32" fmla="*/ 0 w 739"/>
                    <a:gd name="T33" fmla="*/ 0 h 1202"/>
                    <a:gd name="T34" fmla="*/ 0 w 739"/>
                    <a:gd name="T35" fmla="*/ 0 h 1202"/>
                    <a:gd name="T36" fmla="*/ 0 w 739"/>
                    <a:gd name="T37" fmla="*/ 0 h 1202"/>
                    <a:gd name="T38" fmla="*/ 0 w 739"/>
                    <a:gd name="T39" fmla="*/ 0 h 1202"/>
                    <a:gd name="T40" fmla="*/ 0 w 739"/>
                    <a:gd name="T41" fmla="*/ 0 h 1202"/>
                    <a:gd name="T42" fmla="*/ 0 w 739"/>
                    <a:gd name="T43" fmla="*/ 0 h 12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9"/>
                    <a:gd name="T67" fmla="*/ 0 h 1202"/>
                    <a:gd name="T68" fmla="*/ 739 w 739"/>
                    <a:gd name="T69" fmla="*/ 1202 h 12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9" h="1202">
                      <a:moveTo>
                        <a:pt x="671" y="1191"/>
                      </a:moveTo>
                      <a:lnTo>
                        <a:pt x="0" y="41"/>
                      </a:lnTo>
                      <a:lnTo>
                        <a:pt x="70" y="0"/>
                      </a:lnTo>
                      <a:lnTo>
                        <a:pt x="737" y="1153"/>
                      </a:lnTo>
                      <a:lnTo>
                        <a:pt x="739" y="1157"/>
                      </a:lnTo>
                      <a:lnTo>
                        <a:pt x="739" y="1163"/>
                      </a:lnTo>
                      <a:lnTo>
                        <a:pt x="738" y="1169"/>
                      </a:lnTo>
                      <a:lnTo>
                        <a:pt x="736" y="1173"/>
                      </a:lnTo>
                      <a:lnTo>
                        <a:pt x="732" y="1179"/>
                      </a:lnTo>
                      <a:lnTo>
                        <a:pt x="728" y="1185"/>
                      </a:lnTo>
                      <a:lnTo>
                        <a:pt x="722" y="1189"/>
                      </a:lnTo>
                      <a:lnTo>
                        <a:pt x="716" y="1194"/>
                      </a:lnTo>
                      <a:lnTo>
                        <a:pt x="709" y="1197"/>
                      </a:lnTo>
                      <a:lnTo>
                        <a:pt x="703" y="1199"/>
                      </a:lnTo>
                      <a:lnTo>
                        <a:pt x="696" y="1201"/>
                      </a:lnTo>
                      <a:lnTo>
                        <a:pt x="689" y="1202"/>
                      </a:lnTo>
                      <a:lnTo>
                        <a:pt x="682" y="1201"/>
                      </a:lnTo>
                      <a:lnTo>
                        <a:pt x="678" y="1198"/>
                      </a:lnTo>
                      <a:lnTo>
                        <a:pt x="673" y="1196"/>
                      </a:lnTo>
                      <a:lnTo>
                        <a:pt x="671" y="1191"/>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68" name="Freeform 674"/>
                <p:cNvSpPr>
                  <a:spLocks/>
                </p:cNvSpPr>
                <p:nvPr/>
              </p:nvSpPr>
              <p:spPr bwMode="auto">
                <a:xfrm>
                  <a:off x="3658" y="1337"/>
                  <a:ext cx="74" cy="131"/>
                </a:xfrm>
                <a:custGeom>
                  <a:avLst/>
                  <a:gdLst>
                    <a:gd name="T0" fmla="*/ 0 w 739"/>
                    <a:gd name="T1" fmla="*/ 0 h 1202"/>
                    <a:gd name="T2" fmla="*/ 0 w 739"/>
                    <a:gd name="T3" fmla="*/ 0 h 1202"/>
                    <a:gd name="T4" fmla="*/ 0 w 739"/>
                    <a:gd name="T5" fmla="*/ 0 h 1202"/>
                    <a:gd name="T6" fmla="*/ 0 w 739"/>
                    <a:gd name="T7" fmla="*/ 0 h 1202"/>
                    <a:gd name="T8" fmla="*/ 0 w 739"/>
                    <a:gd name="T9" fmla="*/ 0 h 1202"/>
                    <a:gd name="T10" fmla="*/ 0 w 739"/>
                    <a:gd name="T11" fmla="*/ 0 h 1202"/>
                    <a:gd name="T12" fmla="*/ 0 w 739"/>
                    <a:gd name="T13" fmla="*/ 0 h 1202"/>
                    <a:gd name="T14" fmla="*/ 0 w 739"/>
                    <a:gd name="T15" fmla="*/ 0 h 1202"/>
                    <a:gd name="T16" fmla="*/ 0 w 739"/>
                    <a:gd name="T17" fmla="*/ 0 h 1202"/>
                    <a:gd name="T18" fmla="*/ 0 w 739"/>
                    <a:gd name="T19" fmla="*/ 0 h 1202"/>
                    <a:gd name="T20" fmla="*/ 0 w 739"/>
                    <a:gd name="T21" fmla="*/ 0 h 1202"/>
                    <a:gd name="T22" fmla="*/ 0 w 739"/>
                    <a:gd name="T23" fmla="*/ 0 h 1202"/>
                    <a:gd name="T24" fmla="*/ 0 w 739"/>
                    <a:gd name="T25" fmla="*/ 0 h 1202"/>
                    <a:gd name="T26" fmla="*/ 0 w 739"/>
                    <a:gd name="T27" fmla="*/ 0 h 1202"/>
                    <a:gd name="T28" fmla="*/ 0 w 739"/>
                    <a:gd name="T29" fmla="*/ 0 h 1202"/>
                    <a:gd name="T30" fmla="*/ 0 w 739"/>
                    <a:gd name="T31" fmla="*/ 0 h 1202"/>
                    <a:gd name="T32" fmla="*/ 0 w 739"/>
                    <a:gd name="T33" fmla="*/ 0 h 1202"/>
                    <a:gd name="T34" fmla="*/ 0 w 739"/>
                    <a:gd name="T35" fmla="*/ 0 h 1202"/>
                    <a:gd name="T36" fmla="*/ 0 w 739"/>
                    <a:gd name="T37" fmla="*/ 0 h 1202"/>
                    <a:gd name="T38" fmla="*/ 0 w 739"/>
                    <a:gd name="T39" fmla="*/ 0 h 1202"/>
                    <a:gd name="T40" fmla="*/ 0 w 739"/>
                    <a:gd name="T41" fmla="*/ 0 h 1202"/>
                    <a:gd name="T42" fmla="*/ 0 w 739"/>
                    <a:gd name="T43" fmla="*/ 0 h 12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9"/>
                    <a:gd name="T67" fmla="*/ 0 h 1202"/>
                    <a:gd name="T68" fmla="*/ 739 w 739"/>
                    <a:gd name="T69" fmla="*/ 1202 h 12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9" h="1202">
                      <a:moveTo>
                        <a:pt x="671" y="1191"/>
                      </a:moveTo>
                      <a:lnTo>
                        <a:pt x="0" y="41"/>
                      </a:lnTo>
                      <a:lnTo>
                        <a:pt x="70" y="0"/>
                      </a:lnTo>
                      <a:lnTo>
                        <a:pt x="737" y="1153"/>
                      </a:lnTo>
                      <a:lnTo>
                        <a:pt x="739" y="1157"/>
                      </a:lnTo>
                      <a:lnTo>
                        <a:pt x="739" y="1163"/>
                      </a:lnTo>
                      <a:lnTo>
                        <a:pt x="738" y="1169"/>
                      </a:lnTo>
                      <a:lnTo>
                        <a:pt x="736" y="1173"/>
                      </a:lnTo>
                      <a:lnTo>
                        <a:pt x="732" y="1179"/>
                      </a:lnTo>
                      <a:lnTo>
                        <a:pt x="728" y="1185"/>
                      </a:lnTo>
                      <a:lnTo>
                        <a:pt x="722" y="1189"/>
                      </a:lnTo>
                      <a:lnTo>
                        <a:pt x="716" y="1194"/>
                      </a:lnTo>
                      <a:lnTo>
                        <a:pt x="709" y="1197"/>
                      </a:lnTo>
                      <a:lnTo>
                        <a:pt x="703" y="1199"/>
                      </a:lnTo>
                      <a:lnTo>
                        <a:pt x="696" y="1201"/>
                      </a:lnTo>
                      <a:lnTo>
                        <a:pt x="689" y="1202"/>
                      </a:lnTo>
                      <a:lnTo>
                        <a:pt x="682" y="1201"/>
                      </a:lnTo>
                      <a:lnTo>
                        <a:pt x="678" y="1198"/>
                      </a:lnTo>
                      <a:lnTo>
                        <a:pt x="673" y="1196"/>
                      </a:lnTo>
                      <a:lnTo>
                        <a:pt x="671" y="1191"/>
                      </a:lnTo>
                    </a:path>
                  </a:pathLst>
                </a:custGeom>
                <a:solidFill>
                  <a:srgbClr val="993366"/>
                </a:solidFill>
                <a:ln w="0">
                  <a:solidFill>
                    <a:schemeClr val="tx1"/>
                  </a:solidFill>
                  <a:round/>
                  <a:headEnd/>
                  <a:tailEnd/>
                </a:ln>
              </p:spPr>
              <p:txBody>
                <a:bodyPr/>
                <a:lstStyle/>
                <a:p>
                  <a:endParaRPr lang="en-US">
                    <a:solidFill>
                      <a:prstClr val="black"/>
                    </a:solidFill>
                    <a:cs typeface="Arial" charset="0"/>
                  </a:endParaRPr>
                </a:p>
              </p:txBody>
            </p:sp>
            <p:sp>
              <p:nvSpPr>
                <p:cNvPr id="11969" name="Freeform 675"/>
                <p:cNvSpPr>
                  <a:spLocks/>
                </p:cNvSpPr>
                <p:nvPr/>
              </p:nvSpPr>
              <p:spPr bwMode="auto">
                <a:xfrm>
                  <a:off x="3814" y="1819"/>
                  <a:ext cx="128" cy="141"/>
                </a:xfrm>
                <a:custGeom>
                  <a:avLst/>
                  <a:gdLst>
                    <a:gd name="T0" fmla="*/ 0 w 1270"/>
                    <a:gd name="T1" fmla="*/ 0 h 1282"/>
                    <a:gd name="T2" fmla="*/ 0 w 1270"/>
                    <a:gd name="T3" fmla="*/ 0 h 1282"/>
                    <a:gd name="T4" fmla="*/ 0 w 1270"/>
                    <a:gd name="T5" fmla="*/ 0 h 1282"/>
                    <a:gd name="T6" fmla="*/ 0 w 1270"/>
                    <a:gd name="T7" fmla="*/ 0 h 1282"/>
                    <a:gd name="T8" fmla="*/ 0 w 1270"/>
                    <a:gd name="T9" fmla="*/ 0 h 1282"/>
                    <a:gd name="T10" fmla="*/ 0 w 1270"/>
                    <a:gd name="T11" fmla="*/ 0 h 1282"/>
                    <a:gd name="T12" fmla="*/ 0 w 1270"/>
                    <a:gd name="T13" fmla="*/ 0 h 1282"/>
                    <a:gd name="T14" fmla="*/ 0 w 1270"/>
                    <a:gd name="T15" fmla="*/ 0 h 1282"/>
                    <a:gd name="T16" fmla="*/ 0 w 1270"/>
                    <a:gd name="T17" fmla="*/ 0 h 1282"/>
                    <a:gd name="T18" fmla="*/ 0 w 1270"/>
                    <a:gd name="T19" fmla="*/ 0 h 1282"/>
                    <a:gd name="T20" fmla="*/ 0 w 1270"/>
                    <a:gd name="T21" fmla="*/ 0 h 1282"/>
                    <a:gd name="T22" fmla="*/ 0 w 1270"/>
                    <a:gd name="T23" fmla="*/ 0 h 1282"/>
                    <a:gd name="T24" fmla="*/ 0 w 1270"/>
                    <a:gd name="T25" fmla="*/ 0 h 1282"/>
                    <a:gd name="T26" fmla="*/ 0 w 1270"/>
                    <a:gd name="T27" fmla="*/ 0 h 1282"/>
                    <a:gd name="T28" fmla="*/ 0 w 1270"/>
                    <a:gd name="T29" fmla="*/ 0 h 1282"/>
                    <a:gd name="T30" fmla="*/ 0 w 1270"/>
                    <a:gd name="T31" fmla="*/ 0 h 1282"/>
                    <a:gd name="T32" fmla="*/ 0 w 1270"/>
                    <a:gd name="T33" fmla="*/ 0 h 1282"/>
                    <a:gd name="T34" fmla="*/ 0 w 1270"/>
                    <a:gd name="T35" fmla="*/ 0 h 1282"/>
                    <a:gd name="T36" fmla="*/ 0 w 1270"/>
                    <a:gd name="T37" fmla="*/ 0 h 1282"/>
                    <a:gd name="T38" fmla="*/ 0 w 1270"/>
                    <a:gd name="T39" fmla="*/ 0 h 1282"/>
                    <a:gd name="T40" fmla="*/ 0 w 1270"/>
                    <a:gd name="T41" fmla="*/ 0 h 1282"/>
                    <a:gd name="T42" fmla="*/ 0 w 1270"/>
                    <a:gd name="T43" fmla="*/ 0 h 1282"/>
                    <a:gd name="T44" fmla="*/ 0 w 1270"/>
                    <a:gd name="T45" fmla="*/ 0 h 1282"/>
                    <a:gd name="T46" fmla="*/ 0 w 1270"/>
                    <a:gd name="T47" fmla="*/ 0 h 1282"/>
                    <a:gd name="T48" fmla="*/ 0 w 1270"/>
                    <a:gd name="T49" fmla="*/ 0 h 1282"/>
                    <a:gd name="T50" fmla="*/ 0 w 1270"/>
                    <a:gd name="T51" fmla="*/ 0 h 1282"/>
                    <a:gd name="T52" fmla="*/ 0 w 1270"/>
                    <a:gd name="T53" fmla="*/ 0 h 1282"/>
                    <a:gd name="T54" fmla="*/ 0 w 1270"/>
                    <a:gd name="T55" fmla="*/ 0 h 1282"/>
                    <a:gd name="T56" fmla="*/ 0 w 1270"/>
                    <a:gd name="T57" fmla="*/ 0 h 1282"/>
                    <a:gd name="T58" fmla="*/ 0 w 1270"/>
                    <a:gd name="T59" fmla="*/ 0 h 1282"/>
                    <a:gd name="T60" fmla="*/ 0 w 1270"/>
                    <a:gd name="T61" fmla="*/ 0 h 1282"/>
                    <a:gd name="T62" fmla="*/ 0 w 1270"/>
                    <a:gd name="T63" fmla="*/ 0 h 1282"/>
                    <a:gd name="T64" fmla="*/ 0 w 1270"/>
                    <a:gd name="T65" fmla="*/ 0 h 1282"/>
                    <a:gd name="T66" fmla="*/ 0 w 1270"/>
                    <a:gd name="T67" fmla="*/ 0 h 1282"/>
                    <a:gd name="T68" fmla="*/ 0 w 1270"/>
                    <a:gd name="T69" fmla="*/ 0 h 1282"/>
                    <a:gd name="T70" fmla="*/ 0 w 1270"/>
                    <a:gd name="T71" fmla="*/ 0 h 1282"/>
                    <a:gd name="T72" fmla="*/ 0 w 1270"/>
                    <a:gd name="T73" fmla="*/ 0 h 1282"/>
                    <a:gd name="T74" fmla="*/ 0 w 1270"/>
                    <a:gd name="T75" fmla="*/ 0 h 12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0"/>
                    <a:gd name="T115" fmla="*/ 0 h 1282"/>
                    <a:gd name="T116" fmla="*/ 1270 w 1270"/>
                    <a:gd name="T117" fmla="*/ 1282 h 12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0" h="1282">
                      <a:moveTo>
                        <a:pt x="0" y="1225"/>
                      </a:moveTo>
                      <a:lnTo>
                        <a:pt x="1213" y="0"/>
                      </a:lnTo>
                      <a:lnTo>
                        <a:pt x="1213" y="1"/>
                      </a:lnTo>
                      <a:lnTo>
                        <a:pt x="1216" y="2"/>
                      </a:lnTo>
                      <a:lnTo>
                        <a:pt x="1218" y="4"/>
                      </a:lnTo>
                      <a:lnTo>
                        <a:pt x="1222" y="8"/>
                      </a:lnTo>
                      <a:lnTo>
                        <a:pt x="1227" y="12"/>
                      </a:lnTo>
                      <a:lnTo>
                        <a:pt x="1232" y="17"/>
                      </a:lnTo>
                      <a:lnTo>
                        <a:pt x="1237" y="21"/>
                      </a:lnTo>
                      <a:lnTo>
                        <a:pt x="1243" y="27"/>
                      </a:lnTo>
                      <a:lnTo>
                        <a:pt x="1249" y="33"/>
                      </a:lnTo>
                      <a:lnTo>
                        <a:pt x="1253" y="38"/>
                      </a:lnTo>
                      <a:lnTo>
                        <a:pt x="1259" y="43"/>
                      </a:lnTo>
                      <a:lnTo>
                        <a:pt x="1262" y="47"/>
                      </a:lnTo>
                      <a:lnTo>
                        <a:pt x="1266" y="51"/>
                      </a:lnTo>
                      <a:lnTo>
                        <a:pt x="1268" y="54"/>
                      </a:lnTo>
                      <a:lnTo>
                        <a:pt x="1270" y="56"/>
                      </a:lnTo>
                      <a:lnTo>
                        <a:pt x="58" y="1282"/>
                      </a:lnTo>
                      <a:lnTo>
                        <a:pt x="57" y="1282"/>
                      </a:lnTo>
                      <a:lnTo>
                        <a:pt x="55" y="1281"/>
                      </a:lnTo>
                      <a:lnTo>
                        <a:pt x="51" y="1279"/>
                      </a:lnTo>
                      <a:lnTo>
                        <a:pt x="47" y="1276"/>
                      </a:lnTo>
                      <a:lnTo>
                        <a:pt x="42" y="1272"/>
                      </a:lnTo>
                      <a:lnTo>
                        <a:pt x="38" y="1267"/>
                      </a:lnTo>
                      <a:lnTo>
                        <a:pt x="32" y="1263"/>
                      </a:lnTo>
                      <a:lnTo>
                        <a:pt x="26" y="1257"/>
                      </a:lnTo>
                      <a:lnTo>
                        <a:pt x="21" y="1251"/>
                      </a:lnTo>
                      <a:lnTo>
                        <a:pt x="15" y="1246"/>
                      </a:lnTo>
                      <a:lnTo>
                        <a:pt x="10" y="1241"/>
                      </a:lnTo>
                      <a:lnTo>
                        <a:pt x="7" y="1237"/>
                      </a:lnTo>
                      <a:lnTo>
                        <a:pt x="4" y="1232"/>
                      </a:lnTo>
                      <a:lnTo>
                        <a:pt x="1" y="1229"/>
                      </a:lnTo>
                      <a:lnTo>
                        <a:pt x="0" y="1227"/>
                      </a:lnTo>
                      <a:lnTo>
                        <a:pt x="0" y="1225"/>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70" name="Freeform 676"/>
                <p:cNvSpPr>
                  <a:spLocks/>
                </p:cNvSpPr>
                <p:nvPr/>
              </p:nvSpPr>
              <p:spPr bwMode="auto">
                <a:xfrm>
                  <a:off x="3814" y="1819"/>
                  <a:ext cx="128" cy="141"/>
                </a:xfrm>
                <a:custGeom>
                  <a:avLst/>
                  <a:gdLst>
                    <a:gd name="T0" fmla="*/ 0 w 1270"/>
                    <a:gd name="T1" fmla="*/ 0 h 1282"/>
                    <a:gd name="T2" fmla="*/ 0 w 1270"/>
                    <a:gd name="T3" fmla="*/ 0 h 1282"/>
                    <a:gd name="T4" fmla="*/ 0 w 1270"/>
                    <a:gd name="T5" fmla="*/ 0 h 1282"/>
                    <a:gd name="T6" fmla="*/ 0 w 1270"/>
                    <a:gd name="T7" fmla="*/ 0 h 1282"/>
                    <a:gd name="T8" fmla="*/ 0 w 1270"/>
                    <a:gd name="T9" fmla="*/ 0 h 1282"/>
                    <a:gd name="T10" fmla="*/ 0 w 1270"/>
                    <a:gd name="T11" fmla="*/ 0 h 1282"/>
                    <a:gd name="T12" fmla="*/ 0 w 1270"/>
                    <a:gd name="T13" fmla="*/ 0 h 1282"/>
                    <a:gd name="T14" fmla="*/ 0 w 1270"/>
                    <a:gd name="T15" fmla="*/ 0 h 1282"/>
                    <a:gd name="T16" fmla="*/ 0 w 1270"/>
                    <a:gd name="T17" fmla="*/ 0 h 1282"/>
                    <a:gd name="T18" fmla="*/ 0 w 1270"/>
                    <a:gd name="T19" fmla="*/ 0 h 1282"/>
                    <a:gd name="T20" fmla="*/ 0 w 1270"/>
                    <a:gd name="T21" fmla="*/ 0 h 1282"/>
                    <a:gd name="T22" fmla="*/ 0 w 1270"/>
                    <a:gd name="T23" fmla="*/ 0 h 1282"/>
                    <a:gd name="T24" fmla="*/ 0 w 1270"/>
                    <a:gd name="T25" fmla="*/ 0 h 1282"/>
                    <a:gd name="T26" fmla="*/ 0 w 1270"/>
                    <a:gd name="T27" fmla="*/ 0 h 1282"/>
                    <a:gd name="T28" fmla="*/ 0 w 1270"/>
                    <a:gd name="T29" fmla="*/ 0 h 1282"/>
                    <a:gd name="T30" fmla="*/ 0 w 1270"/>
                    <a:gd name="T31" fmla="*/ 0 h 1282"/>
                    <a:gd name="T32" fmla="*/ 0 w 1270"/>
                    <a:gd name="T33" fmla="*/ 0 h 1282"/>
                    <a:gd name="T34" fmla="*/ 0 w 1270"/>
                    <a:gd name="T35" fmla="*/ 0 h 1282"/>
                    <a:gd name="T36" fmla="*/ 0 w 1270"/>
                    <a:gd name="T37" fmla="*/ 0 h 1282"/>
                    <a:gd name="T38" fmla="*/ 0 w 1270"/>
                    <a:gd name="T39" fmla="*/ 0 h 1282"/>
                    <a:gd name="T40" fmla="*/ 0 w 1270"/>
                    <a:gd name="T41" fmla="*/ 0 h 1282"/>
                    <a:gd name="T42" fmla="*/ 0 w 1270"/>
                    <a:gd name="T43" fmla="*/ 0 h 1282"/>
                    <a:gd name="T44" fmla="*/ 0 w 1270"/>
                    <a:gd name="T45" fmla="*/ 0 h 1282"/>
                    <a:gd name="T46" fmla="*/ 0 w 1270"/>
                    <a:gd name="T47" fmla="*/ 0 h 1282"/>
                    <a:gd name="T48" fmla="*/ 0 w 1270"/>
                    <a:gd name="T49" fmla="*/ 0 h 1282"/>
                    <a:gd name="T50" fmla="*/ 0 w 1270"/>
                    <a:gd name="T51" fmla="*/ 0 h 1282"/>
                    <a:gd name="T52" fmla="*/ 0 w 1270"/>
                    <a:gd name="T53" fmla="*/ 0 h 1282"/>
                    <a:gd name="T54" fmla="*/ 0 w 1270"/>
                    <a:gd name="T55" fmla="*/ 0 h 1282"/>
                    <a:gd name="T56" fmla="*/ 0 w 1270"/>
                    <a:gd name="T57" fmla="*/ 0 h 1282"/>
                    <a:gd name="T58" fmla="*/ 0 w 1270"/>
                    <a:gd name="T59" fmla="*/ 0 h 1282"/>
                    <a:gd name="T60" fmla="*/ 0 w 1270"/>
                    <a:gd name="T61" fmla="*/ 0 h 1282"/>
                    <a:gd name="T62" fmla="*/ 0 w 1270"/>
                    <a:gd name="T63" fmla="*/ 0 h 1282"/>
                    <a:gd name="T64" fmla="*/ 0 w 1270"/>
                    <a:gd name="T65" fmla="*/ 0 h 1282"/>
                    <a:gd name="T66" fmla="*/ 0 w 1270"/>
                    <a:gd name="T67" fmla="*/ 0 h 1282"/>
                    <a:gd name="T68" fmla="*/ 0 w 1270"/>
                    <a:gd name="T69" fmla="*/ 0 h 1282"/>
                    <a:gd name="T70" fmla="*/ 0 w 1270"/>
                    <a:gd name="T71" fmla="*/ 0 h 1282"/>
                    <a:gd name="T72" fmla="*/ 0 w 1270"/>
                    <a:gd name="T73" fmla="*/ 0 h 1282"/>
                    <a:gd name="T74" fmla="*/ 0 w 1270"/>
                    <a:gd name="T75" fmla="*/ 0 h 12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0"/>
                    <a:gd name="T115" fmla="*/ 0 h 1282"/>
                    <a:gd name="T116" fmla="*/ 1270 w 1270"/>
                    <a:gd name="T117" fmla="*/ 1282 h 12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0" h="1282">
                      <a:moveTo>
                        <a:pt x="0" y="1225"/>
                      </a:moveTo>
                      <a:lnTo>
                        <a:pt x="1213" y="0"/>
                      </a:lnTo>
                      <a:lnTo>
                        <a:pt x="1213" y="1"/>
                      </a:lnTo>
                      <a:lnTo>
                        <a:pt x="1216" y="2"/>
                      </a:lnTo>
                      <a:lnTo>
                        <a:pt x="1218" y="4"/>
                      </a:lnTo>
                      <a:lnTo>
                        <a:pt x="1222" y="8"/>
                      </a:lnTo>
                      <a:lnTo>
                        <a:pt x="1227" y="12"/>
                      </a:lnTo>
                      <a:lnTo>
                        <a:pt x="1232" y="17"/>
                      </a:lnTo>
                      <a:lnTo>
                        <a:pt x="1237" y="21"/>
                      </a:lnTo>
                      <a:lnTo>
                        <a:pt x="1243" y="27"/>
                      </a:lnTo>
                      <a:lnTo>
                        <a:pt x="1249" y="33"/>
                      </a:lnTo>
                      <a:lnTo>
                        <a:pt x="1253" y="38"/>
                      </a:lnTo>
                      <a:lnTo>
                        <a:pt x="1259" y="43"/>
                      </a:lnTo>
                      <a:lnTo>
                        <a:pt x="1262" y="47"/>
                      </a:lnTo>
                      <a:lnTo>
                        <a:pt x="1266" y="51"/>
                      </a:lnTo>
                      <a:lnTo>
                        <a:pt x="1268" y="54"/>
                      </a:lnTo>
                      <a:lnTo>
                        <a:pt x="1270" y="56"/>
                      </a:lnTo>
                      <a:lnTo>
                        <a:pt x="58" y="1282"/>
                      </a:lnTo>
                      <a:lnTo>
                        <a:pt x="57" y="1282"/>
                      </a:lnTo>
                      <a:lnTo>
                        <a:pt x="55" y="1281"/>
                      </a:lnTo>
                      <a:lnTo>
                        <a:pt x="51" y="1279"/>
                      </a:lnTo>
                      <a:lnTo>
                        <a:pt x="47" y="1276"/>
                      </a:lnTo>
                      <a:lnTo>
                        <a:pt x="42" y="1272"/>
                      </a:lnTo>
                      <a:lnTo>
                        <a:pt x="38" y="1267"/>
                      </a:lnTo>
                      <a:lnTo>
                        <a:pt x="32" y="1263"/>
                      </a:lnTo>
                      <a:lnTo>
                        <a:pt x="26" y="1257"/>
                      </a:lnTo>
                      <a:lnTo>
                        <a:pt x="21" y="1251"/>
                      </a:lnTo>
                      <a:lnTo>
                        <a:pt x="15" y="1246"/>
                      </a:lnTo>
                      <a:lnTo>
                        <a:pt x="10" y="1241"/>
                      </a:lnTo>
                      <a:lnTo>
                        <a:pt x="7" y="1237"/>
                      </a:lnTo>
                      <a:lnTo>
                        <a:pt x="4" y="1232"/>
                      </a:lnTo>
                      <a:lnTo>
                        <a:pt x="1" y="1229"/>
                      </a:lnTo>
                      <a:lnTo>
                        <a:pt x="0" y="1227"/>
                      </a:lnTo>
                      <a:lnTo>
                        <a:pt x="0" y="1225"/>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71" name="Oval 677"/>
                <p:cNvSpPr>
                  <a:spLocks noChangeArrowheads="1"/>
                </p:cNvSpPr>
                <p:nvPr/>
              </p:nvSpPr>
              <p:spPr bwMode="auto">
                <a:xfrm>
                  <a:off x="3491" y="1787"/>
                  <a:ext cx="56" cy="6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72" name="Freeform 678"/>
                <p:cNvSpPr>
                  <a:spLocks/>
                </p:cNvSpPr>
                <p:nvPr/>
              </p:nvSpPr>
              <p:spPr bwMode="auto">
                <a:xfrm>
                  <a:off x="3975" y="1642"/>
                  <a:ext cx="129" cy="141"/>
                </a:xfrm>
                <a:custGeom>
                  <a:avLst/>
                  <a:gdLst>
                    <a:gd name="T0" fmla="*/ 0 w 1274"/>
                    <a:gd name="T1" fmla="*/ 0 h 1287"/>
                    <a:gd name="T2" fmla="*/ 0 w 1274"/>
                    <a:gd name="T3" fmla="*/ 0 h 1287"/>
                    <a:gd name="T4" fmla="*/ 0 w 1274"/>
                    <a:gd name="T5" fmla="*/ 0 h 1287"/>
                    <a:gd name="T6" fmla="*/ 0 w 1274"/>
                    <a:gd name="T7" fmla="*/ 0 h 1287"/>
                    <a:gd name="T8" fmla="*/ 0 w 1274"/>
                    <a:gd name="T9" fmla="*/ 0 h 1287"/>
                    <a:gd name="T10" fmla="*/ 0 w 1274"/>
                    <a:gd name="T11" fmla="*/ 0 h 1287"/>
                    <a:gd name="T12" fmla="*/ 0 w 1274"/>
                    <a:gd name="T13" fmla="*/ 0 h 1287"/>
                    <a:gd name="T14" fmla="*/ 0 w 1274"/>
                    <a:gd name="T15" fmla="*/ 0 h 1287"/>
                    <a:gd name="T16" fmla="*/ 0 w 1274"/>
                    <a:gd name="T17" fmla="*/ 0 h 1287"/>
                    <a:gd name="T18" fmla="*/ 0 w 1274"/>
                    <a:gd name="T19" fmla="*/ 0 h 1287"/>
                    <a:gd name="T20" fmla="*/ 0 w 1274"/>
                    <a:gd name="T21" fmla="*/ 0 h 1287"/>
                    <a:gd name="T22" fmla="*/ 0 w 1274"/>
                    <a:gd name="T23" fmla="*/ 0 h 1287"/>
                    <a:gd name="T24" fmla="*/ 0 w 1274"/>
                    <a:gd name="T25" fmla="*/ 0 h 1287"/>
                    <a:gd name="T26" fmla="*/ 0 w 1274"/>
                    <a:gd name="T27" fmla="*/ 0 h 1287"/>
                    <a:gd name="T28" fmla="*/ 0 w 1274"/>
                    <a:gd name="T29" fmla="*/ 0 h 1287"/>
                    <a:gd name="T30" fmla="*/ 0 w 1274"/>
                    <a:gd name="T31" fmla="*/ 0 h 1287"/>
                    <a:gd name="T32" fmla="*/ 0 w 1274"/>
                    <a:gd name="T33" fmla="*/ 0 h 1287"/>
                    <a:gd name="T34" fmla="*/ 0 w 1274"/>
                    <a:gd name="T35" fmla="*/ 0 h 1287"/>
                    <a:gd name="T36" fmla="*/ 0 w 1274"/>
                    <a:gd name="T37" fmla="*/ 0 h 1287"/>
                    <a:gd name="T38" fmla="*/ 0 w 1274"/>
                    <a:gd name="T39" fmla="*/ 0 h 1287"/>
                    <a:gd name="T40" fmla="*/ 0 w 1274"/>
                    <a:gd name="T41" fmla="*/ 0 h 1287"/>
                    <a:gd name="T42" fmla="*/ 0 w 1274"/>
                    <a:gd name="T43" fmla="*/ 0 h 1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4"/>
                    <a:gd name="T67" fmla="*/ 0 h 1287"/>
                    <a:gd name="T68" fmla="*/ 1274 w 1274"/>
                    <a:gd name="T69" fmla="*/ 1287 h 1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4" h="1287">
                      <a:moveTo>
                        <a:pt x="1274" y="57"/>
                      </a:moveTo>
                      <a:lnTo>
                        <a:pt x="57" y="1287"/>
                      </a:lnTo>
                      <a:lnTo>
                        <a:pt x="0" y="1231"/>
                      </a:lnTo>
                      <a:lnTo>
                        <a:pt x="1217" y="0"/>
                      </a:lnTo>
                      <a:lnTo>
                        <a:pt x="1218" y="1"/>
                      </a:lnTo>
                      <a:lnTo>
                        <a:pt x="1220" y="2"/>
                      </a:lnTo>
                      <a:lnTo>
                        <a:pt x="1223" y="4"/>
                      </a:lnTo>
                      <a:lnTo>
                        <a:pt x="1226" y="8"/>
                      </a:lnTo>
                      <a:lnTo>
                        <a:pt x="1231" y="11"/>
                      </a:lnTo>
                      <a:lnTo>
                        <a:pt x="1236" y="17"/>
                      </a:lnTo>
                      <a:lnTo>
                        <a:pt x="1242" y="21"/>
                      </a:lnTo>
                      <a:lnTo>
                        <a:pt x="1248" y="27"/>
                      </a:lnTo>
                      <a:lnTo>
                        <a:pt x="1252" y="33"/>
                      </a:lnTo>
                      <a:lnTo>
                        <a:pt x="1258" y="38"/>
                      </a:lnTo>
                      <a:lnTo>
                        <a:pt x="1262" y="43"/>
                      </a:lnTo>
                      <a:lnTo>
                        <a:pt x="1267" y="48"/>
                      </a:lnTo>
                      <a:lnTo>
                        <a:pt x="1270" y="51"/>
                      </a:lnTo>
                      <a:lnTo>
                        <a:pt x="1273" y="54"/>
                      </a:lnTo>
                      <a:lnTo>
                        <a:pt x="1274" y="5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73" name="Freeform 679"/>
                <p:cNvSpPr>
                  <a:spLocks/>
                </p:cNvSpPr>
                <p:nvPr/>
              </p:nvSpPr>
              <p:spPr bwMode="auto">
                <a:xfrm>
                  <a:off x="3975" y="1642"/>
                  <a:ext cx="129" cy="141"/>
                </a:xfrm>
                <a:custGeom>
                  <a:avLst/>
                  <a:gdLst>
                    <a:gd name="T0" fmla="*/ 0 w 1274"/>
                    <a:gd name="T1" fmla="*/ 0 h 1287"/>
                    <a:gd name="T2" fmla="*/ 0 w 1274"/>
                    <a:gd name="T3" fmla="*/ 0 h 1287"/>
                    <a:gd name="T4" fmla="*/ 0 w 1274"/>
                    <a:gd name="T5" fmla="*/ 0 h 1287"/>
                    <a:gd name="T6" fmla="*/ 0 w 1274"/>
                    <a:gd name="T7" fmla="*/ 0 h 1287"/>
                    <a:gd name="T8" fmla="*/ 0 w 1274"/>
                    <a:gd name="T9" fmla="*/ 0 h 1287"/>
                    <a:gd name="T10" fmla="*/ 0 w 1274"/>
                    <a:gd name="T11" fmla="*/ 0 h 1287"/>
                    <a:gd name="T12" fmla="*/ 0 w 1274"/>
                    <a:gd name="T13" fmla="*/ 0 h 1287"/>
                    <a:gd name="T14" fmla="*/ 0 w 1274"/>
                    <a:gd name="T15" fmla="*/ 0 h 1287"/>
                    <a:gd name="T16" fmla="*/ 0 w 1274"/>
                    <a:gd name="T17" fmla="*/ 0 h 1287"/>
                    <a:gd name="T18" fmla="*/ 0 w 1274"/>
                    <a:gd name="T19" fmla="*/ 0 h 1287"/>
                    <a:gd name="T20" fmla="*/ 0 w 1274"/>
                    <a:gd name="T21" fmla="*/ 0 h 1287"/>
                    <a:gd name="T22" fmla="*/ 0 w 1274"/>
                    <a:gd name="T23" fmla="*/ 0 h 1287"/>
                    <a:gd name="T24" fmla="*/ 0 w 1274"/>
                    <a:gd name="T25" fmla="*/ 0 h 1287"/>
                    <a:gd name="T26" fmla="*/ 0 w 1274"/>
                    <a:gd name="T27" fmla="*/ 0 h 1287"/>
                    <a:gd name="T28" fmla="*/ 0 w 1274"/>
                    <a:gd name="T29" fmla="*/ 0 h 1287"/>
                    <a:gd name="T30" fmla="*/ 0 w 1274"/>
                    <a:gd name="T31" fmla="*/ 0 h 1287"/>
                    <a:gd name="T32" fmla="*/ 0 w 1274"/>
                    <a:gd name="T33" fmla="*/ 0 h 1287"/>
                    <a:gd name="T34" fmla="*/ 0 w 1274"/>
                    <a:gd name="T35" fmla="*/ 0 h 1287"/>
                    <a:gd name="T36" fmla="*/ 0 w 1274"/>
                    <a:gd name="T37" fmla="*/ 0 h 1287"/>
                    <a:gd name="T38" fmla="*/ 0 w 1274"/>
                    <a:gd name="T39" fmla="*/ 0 h 1287"/>
                    <a:gd name="T40" fmla="*/ 0 w 1274"/>
                    <a:gd name="T41" fmla="*/ 0 h 1287"/>
                    <a:gd name="T42" fmla="*/ 0 w 1274"/>
                    <a:gd name="T43" fmla="*/ 0 h 12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4"/>
                    <a:gd name="T67" fmla="*/ 0 h 1287"/>
                    <a:gd name="T68" fmla="*/ 1274 w 1274"/>
                    <a:gd name="T69" fmla="*/ 1287 h 12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4" h="1287">
                      <a:moveTo>
                        <a:pt x="1274" y="57"/>
                      </a:moveTo>
                      <a:lnTo>
                        <a:pt x="57" y="1287"/>
                      </a:lnTo>
                      <a:lnTo>
                        <a:pt x="0" y="1231"/>
                      </a:lnTo>
                      <a:lnTo>
                        <a:pt x="1217" y="0"/>
                      </a:lnTo>
                      <a:lnTo>
                        <a:pt x="1218" y="1"/>
                      </a:lnTo>
                      <a:lnTo>
                        <a:pt x="1220" y="2"/>
                      </a:lnTo>
                      <a:lnTo>
                        <a:pt x="1223" y="4"/>
                      </a:lnTo>
                      <a:lnTo>
                        <a:pt x="1226" y="8"/>
                      </a:lnTo>
                      <a:lnTo>
                        <a:pt x="1231" y="11"/>
                      </a:lnTo>
                      <a:lnTo>
                        <a:pt x="1236" y="17"/>
                      </a:lnTo>
                      <a:lnTo>
                        <a:pt x="1242" y="21"/>
                      </a:lnTo>
                      <a:lnTo>
                        <a:pt x="1248" y="27"/>
                      </a:lnTo>
                      <a:lnTo>
                        <a:pt x="1252" y="33"/>
                      </a:lnTo>
                      <a:lnTo>
                        <a:pt x="1258" y="38"/>
                      </a:lnTo>
                      <a:lnTo>
                        <a:pt x="1262" y="43"/>
                      </a:lnTo>
                      <a:lnTo>
                        <a:pt x="1267" y="48"/>
                      </a:lnTo>
                      <a:lnTo>
                        <a:pt x="1270" y="51"/>
                      </a:lnTo>
                      <a:lnTo>
                        <a:pt x="1273" y="54"/>
                      </a:lnTo>
                      <a:lnTo>
                        <a:pt x="1274" y="5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74" name="Oval 680"/>
                <p:cNvSpPr>
                  <a:spLocks noChangeArrowheads="1"/>
                </p:cNvSpPr>
                <p:nvPr/>
              </p:nvSpPr>
              <p:spPr bwMode="auto">
                <a:xfrm>
                  <a:off x="3931" y="1771"/>
                  <a:ext cx="56" cy="6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75" name="Oval 681"/>
                <p:cNvSpPr>
                  <a:spLocks noChangeArrowheads="1"/>
                </p:cNvSpPr>
                <p:nvPr/>
              </p:nvSpPr>
              <p:spPr bwMode="auto">
                <a:xfrm>
                  <a:off x="4063" y="1270"/>
                  <a:ext cx="56" cy="61"/>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76" name="Freeform 682"/>
                <p:cNvSpPr>
                  <a:spLocks/>
                </p:cNvSpPr>
                <p:nvPr/>
              </p:nvSpPr>
              <p:spPr bwMode="auto">
                <a:xfrm>
                  <a:off x="3536" y="1659"/>
                  <a:ext cx="128" cy="140"/>
                </a:xfrm>
                <a:custGeom>
                  <a:avLst/>
                  <a:gdLst>
                    <a:gd name="T0" fmla="*/ 0 w 1268"/>
                    <a:gd name="T1" fmla="*/ 0 h 1287"/>
                    <a:gd name="T2" fmla="*/ 0 w 1268"/>
                    <a:gd name="T3" fmla="*/ 0 h 1287"/>
                    <a:gd name="T4" fmla="*/ 0 w 1268"/>
                    <a:gd name="T5" fmla="*/ 0 h 1287"/>
                    <a:gd name="T6" fmla="*/ 0 w 1268"/>
                    <a:gd name="T7" fmla="*/ 0 h 1287"/>
                    <a:gd name="T8" fmla="*/ 0 w 1268"/>
                    <a:gd name="T9" fmla="*/ 0 h 1287"/>
                    <a:gd name="T10" fmla="*/ 0 w 1268"/>
                    <a:gd name="T11" fmla="*/ 0 h 1287"/>
                    <a:gd name="T12" fmla="*/ 0 w 1268"/>
                    <a:gd name="T13" fmla="*/ 0 h 1287"/>
                    <a:gd name="T14" fmla="*/ 0 w 1268"/>
                    <a:gd name="T15" fmla="*/ 0 h 1287"/>
                    <a:gd name="T16" fmla="*/ 0 w 1268"/>
                    <a:gd name="T17" fmla="*/ 0 h 1287"/>
                    <a:gd name="T18" fmla="*/ 0 w 1268"/>
                    <a:gd name="T19" fmla="*/ 0 h 1287"/>
                    <a:gd name="T20" fmla="*/ 0 w 1268"/>
                    <a:gd name="T21" fmla="*/ 0 h 1287"/>
                    <a:gd name="T22" fmla="*/ 0 w 1268"/>
                    <a:gd name="T23" fmla="*/ 0 h 1287"/>
                    <a:gd name="T24" fmla="*/ 0 w 1268"/>
                    <a:gd name="T25" fmla="*/ 0 h 1287"/>
                    <a:gd name="T26" fmla="*/ 0 w 1268"/>
                    <a:gd name="T27" fmla="*/ 0 h 1287"/>
                    <a:gd name="T28" fmla="*/ 0 w 1268"/>
                    <a:gd name="T29" fmla="*/ 0 h 1287"/>
                    <a:gd name="T30" fmla="*/ 0 w 1268"/>
                    <a:gd name="T31" fmla="*/ 0 h 1287"/>
                    <a:gd name="T32" fmla="*/ 0 w 1268"/>
                    <a:gd name="T33" fmla="*/ 0 h 1287"/>
                    <a:gd name="T34" fmla="*/ 0 w 1268"/>
                    <a:gd name="T35" fmla="*/ 0 h 1287"/>
                    <a:gd name="T36" fmla="*/ 0 w 1268"/>
                    <a:gd name="T37" fmla="*/ 0 h 1287"/>
                    <a:gd name="T38" fmla="*/ 0 w 1268"/>
                    <a:gd name="T39" fmla="*/ 0 h 1287"/>
                    <a:gd name="T40" fmla="*/ 0 w 1268"/>
                    <a:gd name="T41" fmla="*/ 0 h 1287"/>
                    <a:gd name="T42" fmla="*/ 0 w 1268"/>
                    <a:gd name="T43" fmla="*/ 0 h 1287"/>
                    <a:gd name="T44" fmla="*/ 0 w 1268"/>
                    <a:gd name="T45" fmla="*/ 0 h 1287"/>
                    <a:gd name="T46" fmla="*/ 0 w 1268"/>
                    <a:gd name="T47" fmla="*/ 0 h 1287"/>
                    <a:gd name="T48" fmla="*/ 0 w 1268"/>
                    <a:gd name="T49" fmla="*/ 0 h 1287"/>
                    <a:gd name="T50" fmla="*/ 0 w 1268"/>
                    <a:gd name="T51" fmla="*/ 0 h 1287"/>
                    <a:gd name="T52" fmla="*/ 0 w 1268"/>
                    <a:gd name="T53" fmla="*/ 0 h 1287"/>
                    <a:gd name="T54" fmla="*/ 0 w 1268"/>
                    <a:gd name="T55" fmla="*/ 0 h 1287"/>
                    <a:gd name="T56" fmla="*/ 0 w 1268"/>
                    <a:gd name="T57" fmla="*/ 0 h 1287"/>
                    <a:gd name="T58" fmla="*/ 0 w 1268"/>
                    <a:gd name="T59" fmla="*/ 0 h 1287"/>
                    <a:gd name="T60" fmla="*/ 0 w 1268"/>
                    <a:gd name="T61" fmla="*/ 0 h 1287"/>
                    <a:gd name="T62" fmla="*/ 0 w 1268"/>
                    <a:gd name="T63" fmla="*/ 0 h 1287"/>
                    <a:gd name="T64" fmla="*/ 0 w 1268"/>
                    <a:gd name="T65" fmla="*/ 0 h 1287"/>
                    <a:gd name="T66" fmla="*/ 0 w 1268"/>
                    <a:gd name="T67" fmla="*/ 0 h 1287"/>
                    <a:gd name="T68" fmla="*/ 0 w 1268"/>
                    <a:gd name="T69" fmla="*/ 0 h 1287"/>
                    <a:gd name="T70" fmla="*/ 0 w 1268"/>
                    <a:gd name="T71" fmla="*/ 0 h 1287"/>
                    <a:gd name="T72" fmla="*/ 0 w 1268"/>
                    <a:gd name="T73" fmla="*/ 0 h 1287"/>
                    <a:gd name="T74" fmla="*/ 0 w 1268"/>
                    <a:gd name="T75" fmla="*/ 0 h 1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8"/>
                    <a:gd name="T115" fmla="*/ 0 h 1287"/>
                    <a:gd name="T116" fmla="*/ 1268 w 1268"/>
                    <a:gd name="T117" fmla="*/ 1287 h 1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8" h="1287">
                      <a:moveTo>
                        <a:pt x="0" y="1230"/>
                      </a:moveTo>
                      <a:lnTo>
                        <a:pt x="1211" y="0"/>
                      </a:lnTo>
                      <a:lnTo>
                        <a:pt x="1212" y="0"/>
                      </a:lnTo>
                      <a:lnTo>
                        <a:pt x="1215" y="1"/>
                      </a:lnTo>
                      <a:lnTo>
                        <a:pt x="1217" y="3"/>
                      </a:lnTo>
                      <a:lnTo>
                        <a:pt x="1221" y="7"/>
                      </a:lnTo>
                      <a:lnTo>
                        <a:pt x="1226" y="10"/>
                      </a:lnTo>
                      <a:lnTo>
                        <a:pt x="1230" y="15"/>
                      </a:lnTo>
                      <a:lnTo>
                        <a:pt x="1236" y="20"/>
                      </a:lnTo>
                      <a:lnTo>
                        <a:pt x="1242" y="26"/>
                      </a:lnTo>
                      <a:lnTo>
                        <a:pt x="1247" y="32"/>
                      </a:lnTo>
                      <a:lnTo>
                        <a:pt x="1253" y="36"/>
                      </a:lnTo>
                      <a:lnTo>
                        <a:pt x="1258" y="42"/>
                      </a:lnTo>
                      <a:lnTo>
                        <a:pt x="1261" y="46"/>
                      </a:lnTo>
                      <a:lnTo>
                        <a:pt x="1264" y="50"/>
                      </a:lnTo>
                      <a:lnTo>
                        <a:pt x="1267" y="53"/>
                      </a:lnTo>
                      <a:lnTo>
                        <a:pt x="1268" y="56"/>
                      </a:lnTo>
                      <a:lnTo>
                        <a:pt x="1268" y="57"/>
                      </a:lnTo>
                      <a:lnTo>
                        <a:pt x="58" y="1286"/>
                      </a:lnTo>
                      <a:lnTo>
                        <a:pt x="57" y="1287"/>
                      </a:lnTo>
                      <a:lnTo>
                        <a:pt x="54" y="1286"/>
                      </a:lnTo>
                      <a:lnTo>
                        <a:pt x="51" y="1283"/>
                      </a:lnTo>
                      <a:lnTo>
                        <a:pt x="47" y="1281"/>
                      </a:lnTo>
                      <a:lnTo>
                        <a:pt x="42" y="1277"/>
                      </a:lnTo>
                      <a:lnTo>
                        <a:pt x="37" y="1273"/>
                      </a:lnTo>
                      <a:lnTo>
                        <a:pt x="31" y="1268"/>
                      </a:lnTo>
                      <a:lnTo>
                        <a:pt x="25" y="1262"/>
                      </a:lnTo>
                      <a:lnTo>
                        <a:pt x="20" y="1256"/>
                      </a:lnTo>
                      <a:lnTo>
                        <a:pt x="15" y="1252"/>
                      </a:lnTo>
                      <a:lnTo>
                        <a:pt x="10" y="1246"/>
                      </a:lnTo>
                      <a:lnTo>
                        <a:pt x="6" y="1242"/>
                      </a:lnTo>
                      <a:lnTo>
                        <a:pt x="4" y="1237"/>
                      </a:lnTo>
                      <a:lnTo>
                        <a:pt x="1" y="1234"/>
                      </a:lnTo>
                      <a:lnTo>
                        <a:pt x="0" y="1231"/>
                      </a:lnTo>
                      <a:lnTo>
                        <a:pt x="0" y="123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77" name="Freeform 683"/>
                <p:cNvSpPr>
                  <a:spLocks/>
                </p:cNvSpPr>
                <p:nvPr/>
              </p:nvSpPr>
              <p:spPr bwMode="auto">
                <a:xfrm>
                  <a:off x="3536" y="1659"/>
                  <a:ext cx="128" cy="140"/>
                </a:xfrm>
                <a:custGeom>
                  <a:avLst/>
                  <a:gdLst>
                    <a:gd name="T0" fmla="*/ 0 w 1268"/>
                    <a:gd name="T1" fmla="*/ 0 h 1287"/>
                    <a:gd name="T2" fmla="*/ 0 w 1268"/>
                    <a:gd name="T3" fmla="*/ 0 h 1287"/>
                    <a:gd name="T4" fmla="*/ 0 w 1268"/>
                    <a:gd name="T5" fmla="*/ 0 h 1287"/>
                    <a:gd name="T6" fmla="*/ 0 w 1268"/>
                    <a:gd name="T7" fmla="*/ 0 h 1287"/>
                    <a:gd name="T8" fmla="*/ 0 w 1268"/>
                    <a:gd name="T9" fmla="*/ 0 h 1287"/>
                    <a:gd name="T10" fmla="*/ 0 w 1268"/>
                    <a:gd name="T11" fmla="*/ 0 h 1287"/>
                    <a:gd name="T12" fmla="*/ 0 w 1268"/>
                    <a:gd name="T13" fmla="*/ 0 h 1287"/>
                    <a:gd name="T14" fmla="*/ 0 w 1268"/>
                    <a:gd name="T15" fmla="*/ 0 h 1287"/>
                    <a:gd name="T16" fmla="*/ 0 w 1268"/>
                    <a:gd name="T17" fmla="*/ 0 h 1287"/>
                    <a:gd name="T18" fmla="*/ 0 w 1268"/>
                    <a:gd name="T19" fmla="*/ 0 h 1287"/>
                    <a:gd name="T20" fmla="*/ 0 w 1268"/>
                    <a:gd name="T21" fmla="*/ 0 h 1287"/>
                    <a:gd name="T22" fmla="*/ 0 w 1268"/>
                    <a:gd name="T23" fmla="*/ 0 h 1287"/>
                    <a:gd name="T24" fmla="*/ 0 w 1268"/>
                    <a:gd name="T25" fmla="*/ 0 h 1287"/>
                    <a:gd name="T26" fmla="*/ 0 w 1268"/>
                    <a:gd name="T27" fmla="*/ 0 h 1287"/>
                    <a:gd name="T28" fmla="*/ 0 w 1268"/>
                    <a:gd name="T29" fmla="*/ 0 h 1287"/>
                    <a:gd name="T30" fmla="*/ 0 w 1268"/>
                    <a:gd name="T31" fmla="*/ 0 h 1287"/>
                    <a:gd name="T32" fmla="*/ 0 w 1268"/>
                    <a:gd name="T33" fmla="*/ 0 h 1287"/>
                    <a:gd name="T34" fmla="*/ 0 w 1268"/>
                    <a:gd name="T35" fmla="*/ 0 h 1287"/>
                    <a:gd name="T36" fmla="*/ 0 w 1268"/>
                    <a:gd name="T37" fmla="*/ 0 h 1287"/>
                    <a:gd name="T38" fmla="*/ 0 w 1268"/>
                    <a:gd name="T39" fmla="*/ 0 h 1287"/>
                    <a:gd name="T40" fmla="*/ 0 w 1268"/>
                    <a:gd name="T41" fmla="*/ 0 h 1287"/>
                    <a:gd name="T42" fmla="*/ 0 w 1268"/>
                    <a:gd name="T43" fmla="*/ 0 h 1287"/>
                    <a:gd name="T44" fmla="*/ 0 w 1268"/>
                    <a:gd name="T45" fmla="*/ 0 h 1287"/>
                    <a:gd name="T46" fmla="*/ 0 w 1268"/>
                    <a:gd name="T47" fmla="*/ 0 h 1287"/>
                    <a:gd name="T48" fmla="*/ 0 w 1268"/>
                    <a:gd name="T49" fmla="*/ 0 h 1287"/>
                    <a:gd name="T50" fmla="*/ 0 w 1268"/>
                    <a:gd name="T51" fmla="*/ 0 h 1287"/>
                    <a:gd name="T52" fmla="*/ 0 w 1268"/>
                    <a:gd name="T53" fmla="*/ 0 h 1287"/>
                    <a:gd name="T54" fmla="*/ 0 w 1268"/>
                    <a:gd name="T55" fmla="*/ 0 h 1287"/>
                    <a:gd name="T56" fmla="*/ 0 w 1268"/>
                    <a:gd name="T57" fmla="*/ 0 h 1287"/>
                    <a:gd name="T58" fmla="*/ 0 w 1268"/>
                    <a:gd name="T59" fmla="*/ 0 h 1287"/>
                    <a:gd name="T60" fmla="*/ 0 w 1268"/>
                    <a:gd name="T61" fmla="*/ 0 h 1287"/>
                    <a:gd name="T62" fmla="*/ 0 w 1268"/>
                    <a:gd name="T63" fmla="*/ 0 h 1287"/>
                    <a:gd name="T64" fmla="*/ 0 w 1268"/>
                    <a:gd name="T65" fmla="*/ 0 h 1287"/>
                    <a:gd name="T66" fmla="*/ 0 w 1268"/>
                    <a:gd name="T67" fmla="*/ 0 h 1287"/>
                    <a:gd name="T68" fmla="*/ 0 w 1268"/>
                    <a:gd name="T69" fmla="*/ 0 h 1287"/>
                    <a:gd name="T70" fmla="*/ 0 w 1268"/>
                    <a:gd name="T71" fmla="*/ 0 h 1287"/>
                    <a:gd name="T72" fmla="*/ 0 w 1268"/>
                    <a:gd name="T73" fmla="*/ 0 h 1287"/>
                    <a:gd name="T74" fmla="*/ 0 w 1268"/>
                    <a:gd name="T75" fmla="*/ 0 h 1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8"/>
                    <a:gd name="T115" fmla="*/ 0 h 1287"/>
                    <a:gd name="T116" fmla="*/ 1268 w 1268"/>
                    <a:gd name="T117" fmla="*/ 1287 h 128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8" h="1287">
                      <a:moveTo>
                        <a:pt x="0" y="1230"/>
                      </a:moveTo>
                      <a:lnTo>
                        <a:pt x="1211" y="0"/>
                      </a:lnTo>
                      <a:lnTo>
                        <a:pt x="1212" y="0"/>
                      </a:lnTo>
                      <a:lnTo>
                        <a:pt x="1215" y="1"/>
                      </a:lnTo>
                      <a:lnTo>
                        <a:pt x="1217" y="3"/>
                      </a:lnTo>
                      <a:lnTo>
                        <a:pt x="1221" y="7"/>
                      </a:lnTo>
                      <a:lnTo>
                        <a:pt x="1226" y="10"/>
                      </a:lnTo>
                      <a:lnTo>
                        <a:pt x="1230" y="15"/>
                      </a:lnTo>
                      <a:lnTo>
                        <a:pt x="1236" y="20"/>
                      </a:lnTo>
                      <a:lnTo>
                        <a:pt x="1242" y="26"/>
                      </a:lnTo>
                      <a:lnTo>
                        <a:pt x="1247" y="32"/>
                      </a:lnTo>
                      <a:lnTo>
                        <a:pt x="1253" y="36"/>
                      </a:lnTo>
                      <a:lnTo>
                        <a:pt x="1258" y="42"/>
                      </a:lnTo>
                      <a:lnTo>
                        <a:pt x="1261" y="46"/>
                      </a:lnTo>
                      <a:lnTo>
                        <a:pt x="1264" y="50"/>
                      </a:lnTo>
                      <a:lnTo>
                        <a:pt x="1267" y="53"/>
                      </a:lnTo>
                      <a:lnTo>
                        <a:pt x="1268" y="56"/>
                      </a:lnTo>
                      <a:lnTo>
                        <a:pt x="1268" y="57"/>
                      </a:lnTo>
                      <a:lnTo>
                        <a:pt x="58" y="1286"/>
                      </a:lnTo>
                      <a:lnTo>
                        <a:pt x="57" y="1287"/>
                      </a:lnTo>
                      <a:lnTo>
                        <a:pt x="54" y="1286"/>
                      </a:lnTo>
                      <a:lnTo>
                        <a:pt x="51" y="1283"/>
                      </a:lnTo>
                      <a:lnTo>
                        <a:pt x="47" y="1281"/>
                      </a:lnTo>
                      <a:lnTo>
                        <a:pt x="42" y="1277"/>
                      </a:lnTo>
                      <a:lnTo>
                        <a:pt x="37" y="1273"/>
                      </a:lnTo>
                      <a:lnTo>
                        <a:pt x="31" y="1268"/>
                      </a:lnTo>
                      <a:lnTo>
                        <a:pt x="25" y="1262"/>
                      </a:lnTo>
                      <a:lnTo>
                        <a:pt x="20" y="1256"/>
                      </a:lnTo>
                      <a:lnTo>
                        <a:pt x="15" y="1252"/>
                      </a:lnTo>
                      <a:lnTo>
                        <a:pt x="10" y="1246"/>
                      </a:lnTo>
                      <a:lnTo>
                        <a:pt x="6" y="1242"/>
                      </a:lnTo>
                      <a:lnTo>
                        <a:pt x="4" y="1237"/>
                      </a:lnTo>
                      <a:lnTo>
                        <a:pt x="1" y="1234"/>
                      </a:lnTo>
                      <a:lnTo>
                        <a:pt x="0" y="1231"/>
                      </a:lnTo>
                      <a:lnTo>
                        <a:pt x="0" y="123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78" name="Freeform 684"/>
                <p:cNvSpPr>
                  <a:spLocks/>
                </p:cNvSpPr>
                <p:nvPr/>
              </p:nvSpPr>
              <p:spPr bwMode="auto">
                <a:xfrm>
                  <a:off x="3658" y="1659"/>
                  <a:ext cx="6" cy="6"/>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26" y="31"/>
                      </a:moveTo>
                      <a:lnTo>
                        <a:pt x="21" y="25"/>
                      </a:lnTo>
                      <a:lnTo>
                        <a:pt x="16" y="19"/>
                      </a:lnTo>
                      <a:lnTo>
                        <a:pt x="12" y="15"/>
                      </a:lnTo>
                      <a:lnTo>
                        <a:pt x="7" y="10"/>
                      </a:lnTo>
                      <a:lnTo>
                        <a:pt x="4" y="6"/>
                      </a:lnTo>
                      <a:lnTo>
                        <a:pt x="1" y="3"/>
                      </a:lnTo>
                      <a:lnTo>
                        <a:pt x="0" y="1"/>
                      </a:lnTo>
                      <a:lnTo>
                        <a:pt x="0" y="0"/>
                      </a:lnTo>
                      <a:lnTo>
                        <a:pt x="1" y="0"/>
                      </a:lnTo>
                      <a:lnTo>
                        <a:pt x="4" y="1"/>
                      </a:lnTo>
                      <a:lnTo>
                        <a:pt x="6" y="3"/>
                      </a:lnTo>
                      <a:lnTo>
                        <a:pt x="10" y="7"/>
                      </a:lnTo>
                      <a:lnTo>
                        <a:pt x="15" y="10"/>
                      </a:lnTo>
                      <a:lnTo>
                        <a:pt x="19" y="15"/>
                      </a:lnTo>
                      <a:lnTo>
                        <a:pt x="25" y="20"/>
                      </a:lnTo>
                      <a:lnTo>
                        <a:pt x="31" y="26"/>
                      </a:lnTo>
                      <a:lnTo>
                        <a:pt x="36" y="32"/>
                      </a:lnTo>
                      <a:lnTo>
                        <a:pt x="42" y="36"/>
                      </a:lnTo>
                      <a:lnTo>
                        <a:pt x="47" y="42"/>
                      </a:lnTo>
                      <a:lnTo>
                        <a:pt x="50" y="46"/>
                      </a:lnTo>
                      <a:lnTo>
                        <a:pt x="53" y="50"/>
                      </a:lnTo>
                      <a:lnTo>
                        <a:pt x="56" y="53"/>
                      </a:lnTo>
                      <a:lnTo>
                        <a:pt x="57" y="56"/>
                      </a:lnTo>
                      <a:lnTo>
                        <a:pt x="57" y="57"/>
                      </a:lnTo>
                      <a:lnTo>
                        <a:pt x="57" y="56"/>
                      </a:lnTo>
                      <a:lnTo>
                        <a:pt x="55" y="54"/>
                      </a:lnTo>
                      <a:lnTo>
                        <a:pt x="51" y="52"/>
                      </a:lnTo>
                      <a:lnTo>
                        <a:pt x="48" y="50"/>
                      </a:lnTo>
                      <a:lnTo>
                        <a:pt x="43" y="45"/>
                      </a:lnTo>
                      <a:lnTo>
                        <a:pt x="38" y="41"/>
                      </a:lnTo>
                      <a:lnTo>
                        <a:pt x="32" y="35"/>
                      </a:lnTo>
                      <a:lnTo>
                        <a:pt x="26" y="3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79" name="Freeform 685"/>
                <p:cNvSpPr>
                  <a:spLocks/>
                </p:cNvSpPr>
                <p:nvPr/>
              </p:nvSpPr>
              <p:spPr bwMode="auto">
                <a:xfrm>
                  <a:off x="3658" y="1659"/>
                  <a:ext cx="6" cy="6"/>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26" y="31"/>
                      </a:moveTo>
                      <a:lnTo>
                        <a:pt x="21" y="25"/>
                      </a:lnTo>
                      <a:lnTo>
                        <a:pt x="16" y="19"/>
                      </a:lnTo>
                      <a:lnTo>
                        <a:pt x="12" y="15"/>
                      </a:lnTo>
                      <a:lnTo>
                        <a:pt x="7" y="10"/>
                      </a:lnTo>
                      <a:lnTo>
                        <a:pt x="4" y="6"/>
                      </a:lnTo>
                      <a:lnTo>
                        <a:pt x="1" y="3"/>
                      </a:lnTo>
                      <a:lnTo>
                        <a:pt x="0" y="1"/>
                      </a:lnTo>
                      <a:lnTo>
                        <a:pt x="0" y="0"/>
                      </a:lnTo>
                      <a:lnTo>
                        <a:pt x="1" y="0"/>
                      </a:lnTo>
                      <a:lnTo>
                        <a:pt x="4" y="1"/>
                      </a:lnTo>
                      <a:lnTo>
                        <a:pt x="6" y="3"/>
                      </a:lnTo>
                      <a:lnTo>
                        <a:pt x="10" y="7"/>
                      </a:lnTo>
                      <a:lnTo>
                        <a:pt x="15" y="10"/>
                      </a:lnTo>
                      <a:lnTo>
                        <a:pt x="19" y="15"/>
                      </a:lnTo>
                      <a:lnTo>
                        <a:pt x="25" y="20"/>
                      </a:lnTo>
                      <a:lnTo>
                        <a:pt x="31" y="26"/>
                      </a:lnTo>
                      <a:lnTo>
                        <a:pt x="36" y="32"/>
                      </a:lnTo>
                      <a:lnTo>
                        <a:pt x="42" y="36"/>
                      </a:lnTo>
                      <a:lnTo>
                        <a:pt x="47" y="42"/>
                      </a:lnTo>
                      <a:lnTo>
                        <a:pt x="50" y="46"/>
                      </a:lnTo>
                      <a:lnTo>
                        <a:pt x="53" y="50"/>
                      </a:lnTo>
                      <a:lnTo>
                        <a:pt x="56" y="53"/>
                      </a:lnTo>
                      <a:lnTo>
                        <a:pt x="57" y="56"/>
                      </a:lnTo>
                      <a:lnTo>
                        <a:pt x="57" y="57"/>
                      </a:lnTo>
                      <a:lnTo>
                        <a:pt x="57" y="56"/>
                      </a:lnTo>
                      <a:lnTo>
                        <a:pt x="55" y="54"/>
                      </a:lnTo>
                      <a:lnTo>
                        <a:pt x="51" y="52"/>
                      </a:lnTo>
                      <a:lnTo>
                        <a:pt x="48" y="50"/>
                      </a:lnTo>
                      <a:lnTo>
                        <a:pt x="43" y="45"/>
                      </a:lnTo>
                      <a:lnTo>
                        <a:pt x="38" y="41"/>
                      </a:lnTo>
                      <a:lnTo>
                        <a:pt x="32" y="35"/>
                      </a:lnTo>
                      <a:lnTo>
                        <a:pt x="26" y="3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0" name="Freeform 686"/>
                <p:cNvSpPr>
                  <a:spLocks/>
                </p:cNvSpPr>
                <p:nvPr/>
              </p:nvSpPr>
              <p:spPr bwMode="auto">
                <a:xfrm>
                  <a:off x="3946" y="1319"/>
                  <a:ext cx="128" cy="142"/>
                </a:xfrm>
                <a:custGeom>
                  <a:avLst/>
                  <a:gdLst>
                    <a:gd name="T0" fmla="*/ 0 w 1279"/>
                    <a:gd name="T1" fmla="*/ 0 h 1297"/>
                    <a:gd name="T2" fmla="*/ 0 w 1279"/>
                    <a:gd name="T3" fmla="*/ 0 h 1297"/>
                    <a:gd name="T4" fmla="*/ 0 w 1279"/>
                    <a:gd name="T5" fmla="*/ 0 h 1297"/>
                    <a:gd name="T6" fmla="*/ 0 w 1279"/>
                    <a:gd name="T7" fmla="*/ 0 h 1297"/>
                    <a:gd name="T8" fmla="*/ 0 w 1279"/>
                    <a:gd name="T9" fmla="*/ 0 h 1297"/>
                    <a:gd name="T10" fmla="*/ 0 w 1279"/>
                    <a:gd name="T11" fmla="*/ 0 h 1297"/>
                    <a:gd name="T12" fmla="*/ 0 w 1279"/>
                    <a:gd name="T13" fmla="*/ 0 h 1297"/>
                    <a:gd name="T14" fmla="*/ 0 w 1279"/>
                    <a:gd name="T15" fmla="*/ 0 h 1297"/>
                    <a:gd name="T16" fmla="*/ 0 w 1279"/>
                    <a:gd name="T17" fmla="*/ 0 h 1297"/>
                    <a:gd name="T18" fmla="*/ 0 w 1279"/>
                    <a:gd name="T19" fmla="*/ 0 h 1297"/>
                    <a:gd name="T20" fmla="*/ 0 w 1279"/>
                    <a:gd name="T21" fmla="*/ 0 h 1297"/>
                    <a:gd name="T22" fmla="*/ 0 w 1279"/>
                    <a:gd name="T23" fmla="*/ 0 h 1297"/>
                    <a:gd name="T24" fmla="*/ 0 w 1279"/>
                    <a:gd name="T25" fmla="*/ 0 h 1297"/>
                    <a:gd name="T26" fmla="*/ 0 w 1279"/>
                    <a:gd name="T27" fmla="*/ 0 h 1297"/>
                    <a:gd name="T28" fmla="*/ 0 w 1279"/>
                    <a:gd name="T29" fmla="*/ 0 h 1297"/>
                    <a:gd name="T30" fmla="*/ 0 w 1279"/>
                    <a:gd name="T31" fmla="*/ 0 h 1297"/>
                    <a:gd name="T32" fmla="*/ 0 w 1279"/>
                    <a:gd name="T33" fmla="*/ 0 h 1297"/>
                    <a:gd name="T34" fmla="*/ 0 w 1279"/>
                    <a:gd name="T35" fmla="*/ 0 h 1297"/>
                    <a:gd name="T36" fmla="*/ 0 w 1279"/>
                    <a:gd name="T37" fmla="*/ 0 h 1297"/>
                    <a:gd name="T38" fmla="*/ 0 w 1279"/>
                    <a:gd name="T39" fmla="*/ 0 h 1297"/>
                    <a:gd name="T40" fmla="*/ 0 w 1279"/>
                    <a:gd name="T41" fmla="*/ 0 h 1297"/>
                    <a:gd name="T42" fmla="*/ 0 w 1279"/>
                    <a:gd name="T43" fmla="*/ 0 h 1297"/>
                    <a:gd name="T44" fmla="*/ 0 w 1279"/>
                    <a:gd name="T45" fmla="*/ 0 h 1297"/>
                    <a:gd name="T46" fmla="*/ 0 w 1279"/>
                    <a:gd name="T47" fmla="*/ 0 h 1297"/>
                    <a:gd name="T48" fmla="*/ 0 w 1279"/>
                    <a:gd name="T49" fmla="*/ 0 h 1297"/>
                    <a:gd name="T50" fmla="*/ 0 w 1279"/>
                    <a:gd name="T51" fmla="*/ 0 h 1297"/>
                    <a:gd name="T52" fmla="*/ 0 w 1279"/>
                    <a:gd name="T53" fmla="*/ 0 h 1297"/>
                    <a:gd name="T54" fmla="*/ 0 w 1279"/>
                    <a:gd name="T55" fmla="*/ 0 h 1297"/>
                    <a:gd name="T56" fmla="*/ 0 w 1279"/>
                    <a:gd name="T57" fmla="*/ 0 h 1297"/>
                    <a:gd name="T58" fmla="*/ 0 w 1279"/>
                    <a:gd name="T59" fmla="*/ 0 h 1297"/>
                    <a:gd name="T60" fmla="*/ 0 w 1279"/>
                    <a:gd name="T61" fmla="*/ 0 h 1297"/>
                    <a:gd name="T62" fmla="*/ 0 w 1279"/>
                    <a:gd name="T63" fmla="*/ 0 h 1297"/>
                    <a:gd name="T64" fmla="*/ 0 w 1279"/>
                    <a:gd name="T65" fmla="*/ 0 h 1297"/>
                    <a:gd name="T66" fmla="*/ 0 w 1279"/>
                    <a:gd name="T67" fmla="*/ 0 h 1297"/>
                    <a:gd name="T68" fmla="*/ 0 w 1279"/>
                    <a:gd name="T69" fmla="*/ 0 h 1297"/>
                    <a:gd name="T70" fmla="*/ 0 w 1279"/>
                    <a:gd name="T71" fmla="*/ 0 h 1297"/>
                    <a:gd name="T72" fmla="*/ 0 w 1279"/>
                    <a:gd name="T73" fmla="*/ 0 h 1297"/>
                    <a:gd name="T74" fmla="*/ 0 w 1279"/>
                    <a:gd name="T75" fmla="*/ 0 h 12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9"/>
                    <a:gd name="T115" fmla="*/ 0 h 1297"/>
                    <a:gd name="T116" fmla="*/ 1279 w 1279"/>
                    <a:gd name="T117" fmla="*/ 1297 h 12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9" h="1297">
                      <a:moveTo>
                        <a:pt x="1279" y="56"/>
                      </a:moveTo>
                      <a:lnTo>
                        <a:pt x="57" y="1297"/>
                      </a:lnTo>
                      <a:lnTo>
                        <a:pt x="56" y="1297"/>
                      </a:lnTo>
                      <a:lnTo>
                        <a:pt x="55" y="1296"/>
                      </a:lnTo>
                      <a:lnTo>
                        <a:pt x="51" y="1292"/>
                      </a:lnTo>
                      <a:lnTo>
                        <a:pt x="48" y="1290"/>
                      </a:lnTo>
                      <a:lnTo>
                        <a:pt x="43" y="1285"/>
                      </a:lnTo>
                      <a:lnTo>
                        <a:pt x="38" y="1281"/>
                      </a:lnTo>
                      <a:lnTo>
                        <a:pt x="32" y="1275"/>
                      </a:lnTo>
                      <a:lnTo>
                        <a:pt x="28" y="1270"/>
                      </a:lnTo>
                      <a:lnTo>
                        <a:pt x="22" y="1265"/>
                      </a:lnTo>
                      <a:lnTo>
                        <a:pt x="16" y="1259"/>
                      </a:lnTo>
                      <a:lnTo>
                        <a:pt x="12" y="1254"/>
                      </a:lnTo>
                      <a:lnTo>
                        <a:pt x="7" y="1249"/>
                      </a:lnTo>
                      <a:lnTo>
                        <a:pt x="4" y="1246"/>
                      </a:lnTo>
                      <a:lnTo>
                        <a:pt x="2" y="1242"/>
                      </a:lnTo>
                      <a:lnTo>
                        <a:pt x="0" y="1241"/>
                      </a:lnTo>
                      <a:lnTo>
                        <a:pt x="0" y="1240"/>
                      </a:lnTo>
                      <a:lnTo>
                        <a:pt x="1223" y="0"/>
                      </a:lnTo>
                      <a:lnTo>
                        <a:pt x="1224" y="0"/>
                      </a:lnTo>
                      <a:lnTo>
                        <a:pt x="1226" y="1"/>
                      </a:lnTo>
                      <a:lnTo>
                        <a:pt x="1229" y="2"/>
                      </a:lnTo>
                      <a:lnTo>
                        <a:pt x="1233" y="5"/>
                      </a:lnTo>
                      <a:lnTo>
                        <a:pt x="1239" y="9"/>
                      </a:lnTo>
                      <a:lnTo>
                        <a:pt x="1243" y="13"/>
                      </a:lnTo>
                      <a:lnTo>
                        <a:pt x="1249" y="19"/>
                      </a:lnTo>
                      <a:lnTo>
                        <a:pt x="1254" y="25"/>
                      </a:lnTo>
                      <a:lnTo>
                        <a:pt x="1260" y="30"/>
                      </a:lnTo>
                      <a:lnTo>
                        <a:pt x="1266" y="35"/>
                      </a:lnTo>
                      <a:lnTo>
                        <a:pt x="1270" y="40"/>
                      </a:lnTo>
                      <a:lnTo>
                        <a:pt x="1274" y="45"/>
                      </a:lnTo>
                      <a:lnTo>
                        <a:pt x="1277" y="50"/>
                      </a:lnTo>
                      <a:lnTo>
                        <a:pt x="1279" y="53"/>
                      </a:lnTo>
                      <a:lnTo>
                        <a:pt x="1279" y="55"/>
                      </a:lnTo>
                      <a:lnTo>
                        <a:pt x="1279" y="56"/>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81" name="Freeform 687"/>
                <p:cNvSpPr>
                  <a:spLocks/>
                </p:cNvSpPr>
                <p:nvPr/>
              </p:nvSpPr>
              <p:spPr bwMode="auto">
                <a:xfrm>
                  <a:off x="3946" y="1319"/>
                  <a:ext cx="128" cy="142"/>
                </a:xfrm>
                <a:custGeom>
                  <a:avLst/>
                  <a:gdLst>
                    <a:gd name="T0" fmla="*/ 0 w 1279"/>
                    <a:gd name="T1" fmla="*/ 0 h 1297"/>
                    <a:gd name="T2" fmla="*/ 0 w 1279"/>
                    <a:gd name="T3" fmla="*/ 0 h 1297"/>
                    <a:gd name="T4" fmla="*/ 0 w 1279"/>
                    <a:gd name="T5" fmla="*/ 0 h 1297"/>
                    <a:gd name="T6" fmla="*/ 0 w 1279"/>
                    <a:gd name="T7" fmla="*/ 0 h 1297"/>
                    <a:gd name="T8" fmla="*/ 0 w 1279"/>
                    <a:gd name="T9" fmla="*/ 0 h 1297"/>
                    <a:gd name="T10" fmla="*/ 0 w 1279"/>
                    <a:gd name="T11" fmla="*/ 0 h 1297"/>
                    <a:gd name="T12" fmla="*/ 0 w 1279"/>
                    <a:gd name="T13" fmla="*/ 0 h 1297"/>
                    <a:gd name="T14" fmla="*/ 0 w 1279"/>
                    <a:gd name="T15" fmla="*/ 0 h 1297"/>
                    <a:gd name="T16" fmla="*/ 0 w 1279"/>
                    <a:gd name="T17" fmla="*/ 0 h 1297"/>
                    <a:gd name="T18" fmla="*/ 0 w 1279"/>
                    <a:gd name="T19" fmla="*/ 0 h 1297"/>
                    <a:gd name="T20" fmla="*/ 0 w 1279"/>
                    <a:gd name="T21" fmla="*/ 0 h 1297"/>
                    <a:gd name="T22" fmla="*/ 0 w 1279"/>
                    <a:gd name="T23" fmla="*/ 0 h 1297"/>
                    <a:gd name="T24" fmla="*/ 0 w 1279"/>
                    <a:gd name="T25" fmla="*/ 0 h 1297"/>
                    <a:gd name="T26" fmla="*/ 0 w 1279"/>
                    <a:gd name="T27" fmla="*/ 0 h 1297"/>
                    <a:gd name="T28" fmla="*/ 0 w 1279"/>
                    <a:gd name="T29" fmla="*/ 0 h 1297"/>
                    <a:gd name="T30" fmla="*/ 0 w 1279"/>
                    <a:gd name="T31" fmla="*/ 0 h 1297"/>
                    <a:gd name="T32" fmla="*/ 0 w 1279"/>
                    <a:gd name="T33" fmla="*/ 0 h 1297"/>
                    <a:gd name="T34" fmla="*/ 0 w 1279"/>
                    <a:gd name="T35" fmla="*/ 0 h 1297"/>
                    <a:gd name="T36" fmla="*/ 0 w 1279"/>
                    <a:gd name="T37" fmla="*/ 0 h 1297"/>
                    <a:gd name="T38" fmla="*/ 0 w 1279"/>
                    <a:gd name="T39" fmla="*/ 0 h 1297"/>
                    <a:gd name="T40" fmla="*/ 0 w 1279"/>
                    <a:gd name="T41" fmla="*/ 0 h 1297"/>
                    <a:gd name="T42" fmla="*/ 0 w 1279"/>
                    <a:gd name="T43" fmla="*/ 0 h 1297"/>
                    <a:gd name="T44" fmla="*/ 0 w 1279"/>
                    <a:gd name="T45" fmla="*/ 0 h 1297"/>
                    <a:gd name="T46" fmla="*/ 0 w 1279"/>
                    <a:gd name="T47" fmla="*/ 0 h 1297"/>
                    <a:gd name="T48" fmla="*/ 0 w 1279"/>
                    <a:gd name="T49" fmla="*/ 0 h 1297"/>
                    <a:gd name="T50" fmla="*/ 0 w 1279"/>
                    <a:gd name="T51" fmla="*/ 0 h 1297"/>
                    <a:gd name="T52" fmla="*/ 0 w 1279"/>
                    <a:gd name="T53" fmla="*/ 0 h 1297"/>
                    <a:gd name="T54" fmla="*/ 0 w 1279"/>
                    <a:gd name="T55" fmla="*/ 0 h 1297"/>
                    <a:gd name="T56" fmla="*/ 0 w 1279"/>
                    <a:gd name="T57" fmla="*/ 0 h 1297"/>
                    <a:gd name="T58" fmla="*/ 0 w 1279"/>
                    <a:gd name="T59" fmla="*/ 0 h 1297"/>
                    <a:gd name="T60" fmla="*/ 0 w 1279"/>
                    <a:gd name="T61" fmla="*/ 0 h 1297"/>
                    <a:gd name="T62" fmla="*/ 0 w 1279"/>
                    <a:gd name="T63" fmla="*/ 0 h 1297"/>
                    <a:gd name="T64" fmla="*/ 0 w 1279"/>
                    <a:gd name="T65" fmla="*/ 0 h 1297"/>
                    <a:gd name="T66" fmla="*/ 0 w 1279"/>
                    <a:gd name="T67" fmla="*/ 0 h 1297"/>
                    <a:gd name="T68" fmla="*/ 0 w 1279"/>
                    <a:gd name="T69" fmla="*/ 0 h 1297"/>
                    <a:gd name="T70" fmla="*/ 0 w 1279"/>
                    <a:gd name="T71" fmla="*/ 0 h 1297"/>
                    <a:gd name="T72" fmla="*/ 0 w 1279"/>
                    <a:gd name="T73" fmla="*/ 0 h 1297"/>
                    <a:gd name="T74" fmla="*/ 0 w 1279"/>
                    <a:gd name="T75" fmla="*/ 0 h 12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9"/>
                    <a:gd name="T115" fmla="*/ 0 h 1297"/>
                    <a:gd name="T116" fmla="*/ 1279 w 1279"/>
                    <a:gd name="T117" fmla="*/ 1297 h 12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9" h="1297">
                      <a:moveTo>
                        <a:pt x="1279" y="56"/>
                      </a:moveTo>
                      <a:lnTo>
                        <a:pt x="57" y="1297"/>
                      </a:lnTo>
                      <a:lnTo>
                        <a:pt x="56" y="1297"/>
                      </a:lnTo>
                      <a:lnTo>
                        <a:pt x="55" y="1296"/>
                      </a:lnTo>
                      <a:lnTo>
                        <a:pt x="51" y="1292"/>
                      </a:lnTo>
                      <a:lnTo>
                        <a:pt x="48" y="1290"/>
                      </a:lnTo>
                      <a:lnTo>
                        <a:pt x="43" y="1285"/>
                      </a:lnTo>
                      <a:lnTo>
                        <a:pt x="38" y="1281"/>
                      </a:lnTo>
                      <a:lnTo>
                        <a:pt x="32" y="1275"/>
                      </a:lnTo>
                      <a:lnTo>
                        <a:pt x="28" y="1270"/>
                      </a:lnTo>
                      <a:lnTo>
                        <a:pt x="22" y="1265"/>
                      </a:lnTo>
                      <a:lnTo>
                        <a:pt x="16" y="1259"/>
                      </a:lnTo>
                      <a:lnTo>
                        <a:pt x="12" y="1254"/>
                      </a:lnTo>
                      <a:lnTo>
                        <a:pt x="7" y="1249"/>
                      </a:lnTo>
                      <a:lnTo>
                        <a:pt x="4" y="1246"/>
                      </a:lnTo>
                      <a:lnTo>
                        <a:pt x="2" y="1242"/>
                      </a:lnTo>
                      <a:lnTo>
                        <a:pt x="0" y="1241"/>
                      </a:lnTo>
                      <a:lnTo>
                        <a:pt x="0" y="1240"/>
                      </a:lnTo>
                      <a:lnTo>
                        <a:pt x="1223" y="0"/>
                      </a:lnTo>
                      <a:lnTo>
                        <a:pt x="1224" y="0"/>
                      </a:lnTo>
                      <a:lnTo>
                        <a:pt x="1226" y="1"/>
                      </a:lnTo>
                      <a:lnTo>
                        <a:pt x="1229" y="2"/>
                      </a:lnTo>
                      <a:lnTo>
                        <a:pt x="1233" y="5"/>
                      </a:lnTo>
                      <a:lnTo>
                        <a:pt x="1239" y="9"/>
                      </a:lnTo>
                      <a:lnTo>
                        <a:pt x="1243" y="13"/>
                      </a:lnTo>
                      <a:lnTo>
                        <a:pt x="1249" y="19"/>
                      </a:lnTo>
                      <a:lnTo>
                        <a:pt x="1254" y="25"/>
                      </a:lnTo>
                      <a:lnTo>
                        <a:pt x="1260" y="30"/>
                      </a:lnTo>
                      <a:lnTo>
                        <a:pt x="1266" y="35"/>
                      </a:lnTo>
                      <a:lnTo>
                        <a:pt x="1270" y="40"/>
                      </a:lnTo>
                      <a:lnTo>
                        <a:pt x="1274" y="45"/>
                      </a:lnTo>
                      <a:lnTo>
                        <a:pt x="1277" y="50"/>
                      </a:lnTo>
                      <a:lnTo>
                        <a:pt x="1279" y="53"/>
                      </a:lnTo>
                      <a:lnTo>
                        <a:pt x="1279" y="55"/>
                      </a:lnTo>
                      <a:lnTo>
                        <a:pt x="1279" y="56"/>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2" name="Freeform 688"/>
                <p:cNvSpPr>
                  <a:spLocks/>
                </p:cNvSpPr>
                <p:nvPr/>
              </p:nvSpPr>
              <p:spPr bwMode="auto">
                <a:xfrm>
                  <a:off x="3946" y="1454"/>
                  <a:ext cx="5" cy="7"/>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30" y="26"/>
                      </a:moveTo>
                      <a:lnTo>
                        <a:pt x="36" y="32"/>
                      </a:lnTo>
                      <a:lnTo>
                        <a:pt x="41" y="38"/>
                      </a:lnTo>
                      <a:lnTo>
                        <a:pt x="46" y="43"/>
                      </a:lnTo>
                      <a:lnTo>
                        <a:pt x="50" y="48"/>
                      </a:lnTo>
                      <a:lnTo>
                        <a:pt x="54" y="51"/>
                      </a:lnTo>
                      <a:lnTo>
                        <a:pt x="56" y="53"/>
                      </a:lnTo>
                      <a:lnTo>
                        <a:pt x="57" y="56"/>
                      </a:lnTo>
                      <a:lnTo>
                        <a:pt x="57" y="57"/>
                      </a:lnTo>
                      <a:lnTo>
                        <a:pt x="56" y="57"/>
                      </a:lnTo>
                      <a:lnTo>
                        <a:pt x="55" y="56"/>
                      </a:lnTo>
                      <a:lnTo>
                        <a:pt x="51" y="52"/>
                      </a:lnTo>
                      <a:lnTo>
                        <a:pt x="48" y="50"/>
                      </a:lnTo>
                      <a:lnTo>
                        <a:pt x="43" y="45"/>
                      </a:lnTo>
                      <a:lnTo>
                        <a:pt x="38" y="41"/>
                      </a:lnTo>
                      <a:lnTo>
                        <a:pt x="32" y="35"/>
                      </a:lnTo>
                      <a:lnTo>
                        <a:pt x="28" y="30"/>
                      </a:lnTo>
                      <a:lnTo>
                        <a:pt x="22" y="25"/>
                      </a:lnTo>
                      <a:lnTo>
                        <a:pt x="16" y="19"/>
                      </a:lnTo>
                      <a:lnTo>
                        <a:pt x="12" y="14"/>
                      </a:lnTo>
                      <a:lnTo>
                        <a:pt x="7" y="9"/>
                      </a:lnTo>
                      <a:lnTo>
                        <a:pt x="4" y="6"/>
                      </a:lnTo>
                      <a:lnTo>
                        <a:pt x="2" y="2"/>
                      </a:lnTo>
                      <a:lnTo>
                        <a:pt x="0" y="1"/>
                      </a:lnTo>
                      <a:lnTo>
                        <a:pt x="0" y="0"/>
                      </a:lnTo>
                      <a:lnTo>
                        <a:pt x="3" y="1"/>
                      </a:lnTo>
                      <a:lnTo>
                        <a:pt x="6" y="4"/>
                      </a:lnTo>
                      <a:lnTo>
                        <a:pt x="9" y="7"/>
                      </a:lnTo>
                      <a:lnTo>
                        <a:pt x="14" y="11"/>
                      </a:lnTo>
                      <a:lnTo>
                        <a:pt x="20" y="16"/>
                      </a:lnTo>
                      <a:lnTo>
                        <a:pt x="24" y="22"/>
                      </a:lnTo>
                      <a:lnTo>
                        <a:pt x="30" y="26"/>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83" name="Freeform 689"/>
                <p:cNvSpPr>
                  <a:spLocks/>
                </p:cNvSpPr>
                <p:nvPr/>
              </p:nvSpPr>
              <p:spPr bwMode="auto">
                <a:xfrm>
                  <a:off x="3946" y="1454"/>
                  <a:ext cx="5" cy="7"/>
                </a:xfrm>
                <a:custGeom>
                  <a:avLst/>
                  <a:gdLst>
                    <a:gd name="T0" fmla="*/ 0 w 57"/>
                    <a:gd name="T1" fmla="*/ 0 h 57"/>
                    <a:gd name="T2" fmla="*/ 0 w 57"/>
                    <a:gd name="T3" fmla="*/ 0 h 57"/>
                    <a:gd name="T4" fmla="*/ 0 w 57"/>
                    <a:gd name="T5" fmla="*/ 0 h 57"/>
                    <a:gd name="T6" fmla="*/ 0 w 57"/>
                    <a:gd name="T7" fmla="*/ 0 h 57"/>
                    <a:gd name="T8" fmla="*/ 0 w 57"/>
                    <a:gd name="T9" fmla="*/ 0 h 57"/>
                    <a:gd name="T10" fmla="*/ 0 w 57"/>
                    <a:gd name="T11" fmla="*/ 0 h 57"/>
                    <a:gd name="T12" fmla="*/ 0 w 57"/>
                    <a:gd name="T13" fmla="*/ 0 h 57"/>
                    <a:gd name="T14" fmla="*/ 0 w 57"/>
                    <a:gd name="T15" fmla="*/ 0 h 57"/>
                    <a:gd name="T16" fmla="*/ 0 w 57"/>
                    <a:gd name="T17" fmla="*/ 0 h 57"/>
                    <a:gd name="T18" fmla="*/ 0 w 57"/>
                    <a:gd name="T19" fmla="*/ 0 h 57"/>
                    <a:gd name="T20" fmla="*/ 0 w 57"/>
                    <a:gd name="T21" fmla="*/ 0 h 57"/>
                    <a:gd name="T22" fmla="*/ 0 w 57"/>
                    <a:gd name="T23" fmla="*/ 0 h 57"/>
                    <a:gd name="T24" fmla="*/ 0 w 57"/>
                    <a:gd name="T25" fmla="*/ 0 h 57"/>
                    <a:gd name="T26" fmla="*/ 0 w 57"/>
                    <a:gd name="T27" fmla="*/ 0 h 57"/>
                    <a:gd name="T28" fmla="*/ 0 w 57"/>
                    <a:gd name="T29" fmla="*/ 0 h 57"/>
                    <a:gd name="T30" fmla="*/ 0 w 57"/>
                    <a:gd name="T31" fmla="*/ 0 h 57"/>
                    <a:gd name="T32" fmla="*/ 0 w 57"/>
                    <a:gd name="T33" fmla="*/ 0 h 57"/>
                    <a:gd name="T34" fmla="*/ 0 w 57"/>
                    <a:gd name="T35" fmla="*/ 0 h 57"/>
                    <a:gd name="T36" fmla="*/ 0 w 57"/>
                    <a:gd name="T37" fmla="*/ 0 h 57"/>
                    <a:gd name="T38" fmla="*/ 0 w 57"/>
                    <a:gd name="T39" fmla="*/ 0 h 57"/>
                    <a:gd name="T40" fmla="*/ 0 w 57"/>
                    <a:gd name="T41" fmla="*/ 0 h 57"/>
                    <a:gd name="T42" fmla="*/ 0 w 57"/>
                    <a:gd name="T43" fmla="*/ 0 h 57"/>
                    <a:gd name="T44" fmla="*/ 0 w 57"/>
                    <a:gd name="T45" fmla="*/ 0 h 57"/>
                    <a:gd name="T46" fmla="*/ 0 w 57"/>
                    <a:gd name="T47" fmla="*/ 0 h 57"/>
                    <a:gd name="T48" fmla="*/ 0 w 57"/>
                    <a:gd name="T49" fmla="*/ 0 h 57"/>
                    <a:gd name="T50" fmla="*/ 0 w 57"/>
                    <a:gd name="T51" fmla="*/ 0 h 57"/>
                    <a:gd name="T52" fmla="*/ 0 w 57"/>
                    <a:gd name="T53" fmla="*/ 0 h 57"/>
                    <a:gd name="T54" fmla="*/ 0 w 57"/>
                    <a:gd name="T55" fmla="*/ 0 h 57"/>
                    <a:gd name="T56" fmla="*/ 0 w 57"/>
                    <a:gd name="T57" fmla="*/ 0 h 57"/>
                    <a:gd name="T58" fmla="*/ 0 w 57"/>
                    <a:gd name="T59" fmla="*/ 0 h 57"/>
                    <a:gd name="T60" fmla="*/ 0 w 57"/>
                    <a:gd name="T61" fmla="*/ 0 h 57"/>
                    <a:gd name="T62" fmla="*/ 0 w 57"/>
                    <a:gd name="T63" fmla="*/ 0 h 57"/>
                    <a:gd name="T64" fmla="*/ 0 w 57"/>
                    <a:gd name="T65" fmla="*/ 0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57"/>
                    <a:gd name="T101" fmla="*/ 57 w 57"/>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57">
                      <a:moveTo>
                        <a:pt x="30" y="26"/>
                      </a:moveTo>
                      <a:lnTo>
                        <a:pt x="36" y="32"/>
                      </a:lnTo>
                      <a:lnTo>
                        <a:pt x="41" y="38"/>
                      </a:lnTo>
                      <a:lnTo>
                        <a:pt x="46" y="43"/>
                      </a:lnTo>
                      <a:lnTo>
                        <a:pt x="50" y="48"/>
                      </a:lnTo>
                      <a:lnTo>
                        <a:pt x="54" y="51"/>
                      </a:lnTo>
                      <a:lnTo>
                        <a:pt x="56" y="53"/>
                      </a:lnTo>
                      <a:lnTo>
                        <a:pt x="57" y="56"/>
                      </a:lnTo>
                      <a:lnTo>
                        <a:pt x="57" y="57"/>
                      </a:lnTo>
                      <a:lnTo>
                        <a:pt x="56" y="57"/>
                      </a:lnTo>
                      <a:lnTo>
                        <a:pt x="55" y="56"/>
                      </a:lnTo>
                      <a:lnTo>
                        <a:pt x="51" y="52"/>
                      </a:lnTo>
                      <a:lnTo>
                        <a:pt x="48" y="50"/>
                      </a:lnTo>
                      <a:lnTo>
                        <a:pt x="43" y="45"/>
                      </a:lnTo>
                      <a:lnTo>
                        <a:pt x="38" y="41"/>
                      </a:lnTo>
                      <a:lnTo>
                        <a:pt x="32" y="35"/>
                      </a:lnTo>
                      <a:lnTo>
                        <a:pt x="28" y="30"/>
                      </a:lnTo>
                      <a:lnTo>
                        <a:pt x="22" y="25"/>
                      </a:lnTo>
                      <a:lnTo>
                        <a:pt x="16" y="19"/>
                      </a:lnTo>
                      <a:lnTo>
                        <a:pt x="12" y="14"/>
                      </a:lnTo>
                      <a:lnTo>
                        <a:pt x="7" y="9"/>
                      </a:lnTo>
                      <a:lnTo>
                        <a:pt x="4" y="6"/>
                      </a:lnTo>
                      <a:lnTo>
                        <a:pt x="2" y="2"/>
                      </a:lnTo>
                      <a:lnTo>
                        <a:pt x="0" y="1"/>
                      </a:lnTo>
                      <a:lnTo>
                        <a:pt x="0" y="0"/>
                      </a:lnTo>
                      <a:lnTo>
                        <a:pt x="3" y="1"/>
                      </a:lnTo>
                      <a:lnTo>
                        <a:pt x="6" y="4"/>
                      </a:lnTo>
                      <a:lnTo>
                        <a:pt x="9" y="7"/>
                      </a:lnTo>
                      <a:lnTo>
                        <a:pt x="14" y="11"/>
                      </a:lnTo>
                      <a:lnTo>
                        <a:pt x="20" y="16"/>
                      </a:lnTo>
                      <a:lnTo>
                        <a:pt x="24" y="22"/>
                      </a:lnTo>
                      <a:lnTo>
                        <a:pt x="30" y="26"/>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84" name="Freeform 690"/>
                <p:cNvSpPr>
                  <a:spLocks/>
                </p:cNvSpPr>
                <p:nvPr/>
              </p:nvSpPr>
              <p:spPr bwMode="auto">
                <a:xfrm>
                  <a:off x="3666" y="1157"/>
                  <a:ext cx="129" cy="141"/>
                </a:xfrm>
                <a:custGeom>
                  <a:avLst/>
                  <a:gdLst>
                    <a:gd name="T0" fmla="*/ 0 w 1277"/>
                    <a:gd name="T1" fmla="*/ 0 h 1300"/>
                    <a:gd name="T2" fmla="*/ 0 w 1277"/>
                    <a:gd name="T3" fmla="*/ 0 h 1300"/>
                    <a:gd name="T4" fmla="*/ 0 w 1277"/>
                    <a:gd name="T5" fmla="*/ 0 h 1300"/>
                    <a:gd name="T6" fmla="*/ 0 w 1277"/>
                    <a:gd name="T7" fmla="*/ 0 h 1300"/>
                    <a:gd name="T8" fmla="*/ 0 w 1277"/>
                    <a:gd name="T9" fmla="*/ 0 h 1300"/>
                    <a:gd name="T10" fmla="*/ 0 w 1277"/>
                    <a:gd name="T11" fmla="*/ 0 h 1300"/>
                    <a:gd name="T12" fmla="*/ 0 w 1277"/>
                    <a:gd name="T13" fmla="*/ 0 h 1300"/>
                    <a:gd name="T14" fmla="*/ 0 w 1277"/>
                    <a:gd name="T15" fmla="*/ 0 h 1300"/>
                    <a:gd name="T16" fmla="*/ 0 w 1277"/>
                    <a:gd name="T17" fmla="*/ 0 h 1300"/>
                    <a:gd name="T18" fmla="*/ 0 w 1277"/>
                    <a:gd name="T19" fmla="*/ 0 h 1300"/>
                    <a:gd name="T20" fmla="*/ 0 w 1277"/>
                    <a:gd name="T21" fmla="*/ 0 h 1300"/>
                    <a:gd name="T22" fmla="*/ 0 w 1277"/>
                    <a:gd name="T23" fmla="*/ 0 h 1300"/>
                    <a:gd name="T24" fmla="*/ 0 w 1277"/>
                    <a:gd name="T25" fmla="*/ 0 h 1300"/>
                    <a:gd name="T26" fmla="*/ 0 w 1277"/>
                    <a:gd name="T27" fmla="*/ 0 h 1300"/>
                    <a:gd name="T28" fmla="*/ 0 w 1277"/>
                    <a:gd name="T29" fmla="*/ 0 h 1300"/>
                    <a:gd name="T30" fmla="*/ 0 w 1277"/>
                    <a:gd name="T31" fmla="*/ 0 h 1300"/>
                    <a:gd name="T32" fmla="*/ 0 w 1277"/>
                    <a:gd name="T33" fmla="*/ 0 h 1300"/>
                    <a:gd name="T34" fmla="*/ 0 w 1277"/>
                    <a:gd name="T35" fmla="*/ 0 h 1300"/>
                    <a:gd name="T36" fmla="*/ 0 w 1277"/>
                    <a:gd name="T37" fmla="*/ 0 h 1300"/>
                    <a:gd name="T38" fmla="*/ 0 w 1277"/>
                    <a:gd name="T39" fmla="*/ 0 h 1300"/>
                    <a:gd name="T40" fmla="*/ 0 w 1277"/>
                    <a:gd name="T41" fmla="*/ 0 h 1300"/>
                    <a:gd name="T42" fmla="*/ 0 w 1277"/>
                    <a:gd name="T43" fmla="*/ 0 h 1300"/>
                    <a:gd name="T44" fmla="*/ 0 w 1277"/>
                    <a:gd name="T45" fmla="*/ 0 h 1300"/>
                    <a:gd name="T46" fmla="*/ 0 w 1277"/>
                    <a:gd name="T47" fmla="*/ 0 h 1300"/>
                    <a:gd name="T48" fmla="*/ 0 w 1277"/>
                    <a:gd name="T49" fmla="*/ 0 h 1300"/>
                    <a:gd name="T50" fmla="*/ 0 w 1277"/>
                    <a:gd name="T51" fmla="*/ 0 h 1300"/>
                    <a:gd name="T52" fmla="*/ 0 w 1277"/>
                    <a:gd name="T53" fmla="*/ 0 h 1300"/>
                    <a:gd name="T54" fmla="*/ 0 w 1277"/>
                    <a:gd name="T55" fmla="*/ 0 h 1300"/>
                    <a:gd name="T56" fmla="*/ 0 w 1277"/>
                    <a:gd name="T57" fmla="*/ 0 h 1300"/>
                    <a:gd name="T58" fmla="*/ 0 w 1277"/>
                    <a:gd name="T59" fmla="*/ 0 h 1300"/>
                    <a:gd name="T60" fmla="*/ 0 w 1277"/>
                    <a:gd name="T61" fmla="*/ 0 h 1300"/>
                    <a:gd name="T62" fmla="*/ 0 w 1277"/>
                    <a:gd name="T63" fmla="*/ 0 h 1300"/>
                    <a:gd name="T64" fmla="*/ 0 w 1277"/>
                    <a:gd name="T65" fmla="*/ 0 h 1300"/>
                    <a:gd name="T66" fmla="*/ 0 w 1277"/>
                    <a:gd name="T67" fmla="*/ 0 h 1300"/>
                    <a:gd name="T68" fmla="*/ 0 w 1277"/>
                    <a:gd name="T69" fmla="*/ 0 h 1300"/>
                    <a:gd name="T70" fmla="*/ 0 w 1277"/>
                    <a:gd name="T71" fmla="*/ 0 h 1300"/>
                    <a:gd name="T72" fmla="*/ 0 w 1277"/>
                    <a:gd name="T73" fmla="*/ 0 h 1300"/>
                    <a:gd name="T74" fmla="*/ 0 w 1277"/>
                    <a:gd name="T75" fmla="*/ 0 h 13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7"/>
                    <a:gd name="T115" fmla="*/ 0 h 1300"/>
                    <a:gd name="T116" fmla="*/ 1277 w 1277"/>
                    <a:gd name="T117" fmla="*/ 1300 h 13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7" h="1300">
                      <a:moveTo>
                        <a:pt x="1277" y="57"/>
                      </a:moveTo>
                      <a:lnTo>
                        <a:pt x="58" y="1300"/>
                      </a:lnTo>
                      <a:lnTo>
                        <a:pt x="57" y="1300"/>
                      </a:lnTo>
                      <a:lnTo>
                        <a:pt x="55" y="1299"/>
                      </a:lnTo>
                      <a:lnTo>
                        <a:pt x="52" y="1297"/>
                      </a:lnTo>
                      <a:lnTo>
                        <a:pt x="49" y="1294"/>
                      </a:lnTo>
                      <a:lnTo>
                        <a:pt x="44" y="1289"/>
                      </a:lnTo>
                      <a:lnTo>
                        <a:pt x="40" y="1285"/>
                      </a:lnTo>
                      <a:lnTo>
                        <a:pt x="34" y="1279"/>
                      </a:lnTo>
                      <a:lnTo>
                        <a:pt x="28" y="1273"/>
                      </a:lnTo>
                      <a:lnTo>
                        <a:pt x="23" y="1268"/>
                      </a:lnTo>
                      <a:lnTo>
                        <a:pt x="17" y="1263"/>
                      </a:lnTo>
                      <a:lnTo>
                        <a:pt x="12" y="1257"/>
                      </a:lnTo>
                      <a:lnTo>
                        <a:pt x="8" y="1253"/>
                      </a:lnTo>
                      <a:lnTo>
                        <a:pt x="4" y="1249"/>
                      </a:lnTo>
                      <a:lnTo>
                        <a:pt x="2" y="1247"/>
                      </a:lnTo>
                      <a:lnTo>
                        <a:pt x="0" y="1245"/>
                      </a:lnTo>
                      <a:lnTo>
                        <a:pt x="1219" y="0"/>
                      </a:lnTo>
                      <a:lnTo>
                        <a:pt x="1220" y="0"/>
                      </a:lnTo>
                      <a:lnTo>
                        <a:pt x="1222" y="1"/>
                      </a:lnTo>
                      <a:lnTo>
                        <a:pt x="1226" y="3"/>
                      </a:lnTo>
                      <a:lnTo>
                        <a:pt x="1229" y="7"/>
                      </a:lnTo>
                      <a:lnTo>
                        <a:pt x="1235" y="10"/>
                      </a:lnTo>
                      <a:lnTo>
                        <a:pt x="1239" y="15"/>
                      </a:lnTo>
                      <a:lnTo>
                        <a:pt x="1245" y="20"/>
                      </a:lnTo>
                      <a:lnTo>
                        <a:pt x="1250" y="26"/>
                      </a:lnTo>
                      <a:lnTo>
                        <a:pt x="1256" y="32"/>
                      </a:lnTo>
                      <a:lnTo>
                        <a:pt x="1262" y="36"/>
                      </a:lnTo>
                      <a:lnTo>
                        <a:pt x="1266" y="42"/>
                      </a:lnTo>
                      <a:lnTo>
                        <a:pt x="1270" y="46"/>
                      </a:lnTo>
                      <a:lnTo>
                        <a:pt x="1273" y="51"/>
                      </a:lnTo>
                      <a:lnTo>
                        <a:pt x="1275" y="53"/>
                      </a:lnTo>
                      <a:lnTo>
                        <a:pt x="1277" y="55"/>
                      </a:lnTo>
                      <a:lnTo>
                        <a:pt x="1277" y="57"/>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1985" name="Freeform 691"/>
                <p:cNvSpPr>
                  <a:spLocks/>
                </p:cNvSpPr>
                <p:nvPr/>
              </p:nvSpPr>
              <p:spPr bwMode="auto">
                <a:xfrm>
                  <a:off x="3666" y="1157"/>
                  <a:ext cx="129" cy="141"/>
                </a:xfrm>
                <a:custGeom>
                  <a:avLst/>
                  <a:gdLst>
                    <a:gd name="T0" fmla="*/ 0 w 1277"/>
                    <a:gd name="T1" fmla="*/ 0 h 1300"/>
                    <a:gd name="T2" fmla="*/ 0 w 1277"/>
                    <a:gd name="T3" fmla="*/ 0 h 1300"/>
                    <a:gd name="T4" fmla="*/ 0 w 1277"/>
                    <a:gd name="T5" fmla="*/ 0 h 1300"/>
                    <a:gd name="T6" fmla="*/ 0 w 1277"/>
                    <a:gd name="T7" fmla="*/ 0 h 1300"/>
                    <a:gd name="T8" fmla="*/ 0 w 1277"/>
                    <a:gd name="T9" fmla="*/ 0 h 1300"/>
                    <a:gd name="T10" fmla="*/ 0 w 1277"/>
                    <a:gd name="T11" fmla="*/ 0 h 1300"/>
                    <a:gd name="T12" fmla="*/ 0 w 1277"/>
                    <a:gd name="T13" fmla="*/ 0 h 1300"/>
                    <a:gd name="T14" fmla="*/ 0 w 1277"/>
                    <a:gd name="T15" fmla="*/ 0 h 1300"/>
                    <a:gd name="T16" fmla="*/ 0 w 1277"/>
                    <a:gd name="T17" fmla="*/ 0 h 1300"/>
                    <a:gd name="T18" fmla="*/ 0 w 1277"/>
                    <a:gd name="T19" fmla="*/ 0 h 1300"/>
                    <a:gd name="T20" fmla="*/ 0 w 1277"/>
                    <a:gd name="T21" fmla="*/ 0 h 1300"/>
                    <a:gd name="T22" fmla="*/ 0 w 1277"/>
                    <a:gd name="T23" fmla="*/ 0 h 1300"/>
                    <a:gd name="T24" fmla="*/ 0 w 1277"/>
                    <a:gd name="T25" fmla="*/ 0 h 1300"/>
                    <a:gd name="T26" fmla="*/ 0 w 1277"/>
                    <a:gd name="T27" fmla="*/ 0 h 1300"/>
                    <a:gd name="T28" fmla="*/ 0 w 1277"/>
                    <a:gd name="T29" fmla="*/ 0 h 1300"/>
                    <a:gd name="T30" fmla="*/ 0 w 1277"/>
                    <a:gd name="T31" fmla="*/ 0 h 1300"/>
                    <a:gd name="T32" fmla="*/ 0 w 1277"/>
                    <a:gd name="T33" fmla="*/ 0 h 1300"/>
                    <a:gd name="T34" fmla="*/ 0 w 1277"/>
                    <a:gd name="T35" fmla="*/ 0 h 1300"/>
                    <a:gd name="T36" fmla="*/ 0 w 1277"/>
                    <a:gd name="T37" fmla="*/ 0 h 1300"/>
                    <a:gd name="T38" fmla="*/ 0 w 1277"/>
                    <a:gd name="T39" fmla="*/ 0 h 1300"/>
                    <a:gd name="T40" fmla="*/ 0 w 1277"/>
                    <a:gd name="T41" fmla="*/ 0 h 1300"/>
                    <a:gd name="T42" fmla="*/ 0 w 1277"/>
                    <a:gd name="T43" fmla="*/ 0 h 1300"/>
                    <a:gd name="T44" fmla="*/ 0 w 1277"/>
                    <a:gd name="T45" fmla="*/ 0 h 1300"/>
                    <a:gd name="T46" fmla="*/ 0 w 1277"/>
                    <a:gd name="T47" fmla="*/ 0 h 1300"/>
                    <a:gd name="T48" fmla="*/ 0 w 1277"/>
                    <a:gd name="T49" fmla="*/ 0 h 1300"/>
                    <a:gd name="T50" fmla="*/ 0 w 1277"/>
                    <a:gd name="T51" fmla="*/ 0 h 1300"/>
                    <a:gd name="T52" fmla="*/ 0 w 1277"/>
                    <a:gd name="T53" fmla="*/ 0 h 1300"/>
                    <a:gd name="T54" fmla="*/ 0 w 1277"/>
                    <a:gd name="T55" fmla="*/ 0 h 1300"/>
                    <a:gd name="T56" fmla="*/ 0 w 1277"/>
                    <a:gd name="T57" fmla="*/ 0 h 1300"/>
                    <a:gd name="T58" fmla="*/ 0 w 1277"/>
                    <a:gd name="T59" fmla="*/ 0 h 1300"/>
                    <a:gd name="T60" fmla="*/ 0 w 1277"/>
                    <a:gd name="T61" fmla="*/ 0 h 1300"/>
                    <a:gd name="T62" fmla="*/ 0 w 1277"/>
                    <a:gd name="T63" fmla="*/ 0 h 1300"/>
                    <a:gd name="T64" fmla="*/ 0 w 1277"/>
                    <a:gd name="T65" fmla="*/ 0 h 1300"/>
                    <a:gd name="T66" fmla="*/ 0 w 1277"/>
                    <a:gd name="T67" fmla="*/ 0 h 1300"/>
                    <a:gd name="T68" fmla="*/ 0 w 1277"/>
                    <a:gd name="T69" fmla="*/ 0 h 1300"/>
                    <a:gd name="T70" fmla="*/ 0 w 1277"/>
                    <a:gd name="T71" fmla="*/ 0 h 1300"/>
                    <a:gd name="T72" fmla="*/ 0 w 1277"/>
                    <a:gd name="T73" fmla="*/ 0 h 1300"/>
                    <a:gd name="T74" fmla="*/ 0 w 1277"/>
                    <a:gd name="T75" fmla="*/ 0 h 13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77"/>
                    <a:gd name="T115" fmla="*/ 0 h 1300"/>
                    <a:gd name="T116" fmla="*/ 1277 w 1277"/>
                    <a:gd name="T117" fmla="*/ 1300 h 13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77" h="1300">
                      <a:moveTo>
                        <a:pt x="1277" y="57"/>
                      </a:moveTo>
                      <a:lnTo>
                        <a:pt x="58" y="1300"/>
                      </a:lnTo>
                      <a:lnTo>
                        <a:pt x="57" y="1300"/>
                      </a:lnTo>
                      <a:lnTo>
                        <a:pt x="55" y="1299"/>
                      </a:lnTo>
                      <a:lnTo>
                        <a:pt x="52" y="1297"/>
                      </a:lnTo>
                      <a:lnTo>
                        <a:pt x="49" y="1294"/>
                      </a:lnTo>
                      <a:lnTo>
                        <a:pt x="44" y="1289"/>
                      </a:lnTo>
                      <a:lnTo>
                        <a:pt x="40" y="1285"/>
                      </a:lnTo>
                      <a:lnTo>
                        <a:pt x="34" y="1279"/>
                      </a:lnTo>
                      <a:lnTo>
                        <a:pt x="28" y="1273"/>
                      </a:lnTo>
                      <a:lnTo>
                        <a:pt x="23" y="1268"/>
                      </a:lnTo>
                      <a:lnTo>
                        <a:pt x="17" y="1263"/>
                      </a:lnTo>
                      <a:lnTo>
                        <a:pt x="12" y="1257"/>
                      </a:lnTo>
                      <a:lnTo>
                        <a:pt x="8" y="1253"/>
                      </a:lnTo>
                      <a:lnTo>
                        <a:pt x="4" y="1249"/>
                      </a:lnTo>
                      <a:lnTo>
                        <a:pt x="2" y="1247"/>
                      </a:lnTo>
                      <a:lnTo>
                        <a:pt x="0" y="1245"/>
                      </a:lnTo>
                      <a:lnTo>
                        <a:pt x="1219" y="0"/>
                      </a:lnTo>
                      <a:lnTo>
                        <a:pt x="1220" y="0"/>
                      </a:lnTo>
                      <a:lnTo>
                        <a:pt x="1222" y="1"/>
                      </a:lnTo>
                      <a:lnTo>
                        <a:pt x="1226" y="3"/>
                      </a:lnTo>
                      <a:lnTo>
                        <a:pt x="1229" y="7"/>
                      </a:lnTo>
                      <a:lnTo>
                        <a:pt x="1235" y="10"/>
                      </a:lnTo>
                      <a:lnTo>
                        <a:pt x="1239" y="15"/>
                      </a:lnTo>
                      <a:lnTo>
                        <a:pt x="1245" y="20"/>
                      </a:lnTo>
                      <a:lnTo>
                        <a:pt x="1250" y="26"/>
                      </a:lnTo>
                      <a:lnTo>
                        <a:pt x="1256" y="32"/>
                      </a:lnTo>
                      <a:lnTo>
                        <a:pt x="1262" y="36"/>
                      </a:lnTo>
                      <a:lnTo>
                        <a:pt x="1266" y="42"/>
                      </a:lnTo>
                      <a:lnTo>
                        <a:pt x="1270" y="46"/>
                      </a:lnTo>
                      <a:lnTo>
                        <a:pt x="1273" y="51"/>
                      </a:lnTo>
                      <a:lnTo>
                        <a:pt x="1275" y="53"/>
                      </a:lnTo>
                      <a:lnTo>
                        <a:pt x="1277" y="55"/>
                      </a:lnTo>
                      <a:lnTo>
                        <a:pt x="1277" y="5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6" name="Freeform 692"/>
                <p:cNvSpPr>
                  <a:spLocks/>
                </p:cNvSpPr>
                <p:nvPr/>
              </p:nvSpPr>
              <p:spPr bwMode="auto">
                <a:xfrm>
                  <a:off x="3505" y="1336"/>
                  <a:ext cx="128" cy="142"/>
                </a:xfrm>
                <a:custGeom>
                  <a:avLst/>
                  <a:gdLst>
                    <a:gd name="T0" fmla="*/ 0 w 1271"/>
                    <a:gd name="T1" fmla="*/ 0 h 1296"/>
                    <a:gd name="T2" fmla="*/ 0 w 1271"/>
                    <a:gd name="T3" fmla="*/ 0 h 1296"/>
                    <a:gd name="T4" fmla="*/ 0 w 1271"/>
                    <a:gd name="T5" fmla="*/ 0 h 1296"/>
                    <a:gd name="T6" fmla="*/ 0 w 1271"/>
                    <a:gd name="T7" fmla="*/ 0 h 1296"/>
                    <a:gd name="T8" fmla="*/ 0 w 1271"/>
                    <a:gd name="T9" fmla="*/ 0 h 1296"/>
                    <a:gd name="T10" fmla="*/ 0 w 1271"/>
                    <a:gd name="T11" fmla="*/ 0 h 1296"/>
                    <a:gd name="T12" fmla="*/ 0 w 1271"/>
                    <a:gd name="T13" fmla="*/ 0 h 1296"/>
                    <a:gd name="T14" fmla="*/ 0 w 1271"/>
                    <a:gd name="T15" fmla="*/ 0 h 1296"/>
                    <a:gd name="T16" fmla="*/ 0 w 1271"/>
                    <a:gd name="T17" fmla="*/ 0 h 1296"/>
                    <a:gd name="T18" fmla="*/ 0 w 1271"/>
                    <a:gd name="T19" fmla="*/ 0 h 1296"/>
                    <a:gd name="T20" fmla="*/ 0 w 1271"/>
                    <a:gd name="T21" fmla="*/ 0 h 1296"/>
                    <a:gd name="T22" fmla="*/ 0 w 1271"/>
                    <a:gd name="T23" fmla="*/ 0 h 1296"/>
                    <a:gd name="T24" fmla="*/ 0 w 1271"/>
                    <a:gd name="T25" fmla="*/ 0 h 1296"/>
                    <a:gd name="T26" fmla="*/ 0 w 1271"/>
                    <a:gd name="T27" fmla="*/ 0 h 1296"/>
                    <a:gd name="T28" fmla="*/ 0 w 1271"/>
                    <a:gd name="T29" fmla="*/ 0 h 1296"/>
                    <a:gd name="T30" fmla="*/ 0 w 1271"/>
                    <a:gd name="T31" fmla="*/ 0 h 1296"/>
                    <a:gd name="T32" fmla="*/ 0 w 1271"/>
                    <a:gd name="T33" fmla="*/ 0 h 1296"/>
                    <a:gd name="T34" fmla="*/ 0 w 1271"/>
                    <a:gd name="T35" fmla="*/ 0 h 1296"/>
                    <a:gd name="T36" fmla="*/ 0 w 1271"/>
                    <a:gd name="T37" fmla="*/ 0 h 1296"/>
                    <a:gd name="T38" fmla="*/ 0 w 1271"/>
                    <a:gd name="T39" fmla="*/ 0 h 1296"/>
                    <a:gd name="T40" fmla="*/ 0 w 1271"/>
                    <a:gd name="T41" fmla="*/ 0 h 1296"/>
                    <a:gd name="T42" fmla="*/ 0 w 1271"/>
                    <a:gd name="T43" fmla="*/ 0 h 12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1"/>
                    <a:gd name="T67" fmla="*/ 0 h 1296"/>
                    <a:gd name="T68" fmla="*/ 1271 w 1271"/>
                    <a:gd name="T69" fmla="*/ 1296 h 12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1" h="1296">
                      <a:moveTo>
                        <a:pt x="0" y="1239"/>
                      </a:moveTo>
                      <a:lnTo>
                        <a:pt x="1214" y="0"/>
                      </a:lnTo>
                      <a:lnTo>
                        <a:pt x="1271" y="57"/>
                      </a:lnTo>
                      <a:lnTo>
                        <a:pt x="57" y="1296"/>
                      </a:lnTo>
                      <a:lnTo>
                        <a:pt x="56" y="1296"/>
                      </a:lnTo>
                      <a:lnTo>
                        <a:pt x="55" y="1295"/>
                      </a:lnTo>
                      <a:lnTo>
                        <a:pt x="51" y="1292"/>
                      </a:lnTo>
                      <a:lnTo>
                        <a:pt x="48" y="1289"/>
                      </a:lnTo>
                      <a:lnTo>
                        <a:pt x="42" y="1285"/>
                      </a:lnTo>
                      <a:lnTo>
                        <a:pt x="38" y="1280"/>
                      </a:lnTo>
                      <a:lnTo>
                        <a:pt x="32" y="1274"/>
                      </a:lnTo>
                      <a:lnTo>
                        <a:pt x="26" y="1270"/>
                      </a:lnTo>
                      <a:lnTo>
                        <a:pt x="21" y="1264"/>
                      </a:lnTo>
                      <a:lnTo>
                        <a:pt x="16" y="1258"/>
                      </a:lnTo>
                      <a:lnTo>
                        <a:pt x="11" y="1254"/>
                      </a:lnTo>
                      <a:lnTo>
                        <a:pt x="7" y="1249"/>
                      </a:lnTo>
                      <a:lnTo>
                        <a:pt x="4" y="1245"/>
                      </a:lnTo>
                      <a:lnTo>
                        <a:pt x="2" y="1243"/>
                      </a:lnTo>
                      <a:lnTo>
                        <a:pt x="0" y="1240"/>
                      </a:lnTo>
                      <a:lnTo>
                        <a:pt x="0" y="123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87" name="Freeform 693"/>
                <p:cNvSpPr>
                  <a:spLocks/>
                </p:cNvSpPr>
                <p:nvPr/>
              </p:nvSpPr>
              <p:spPr bwMode="auto">
                <a:xfrm>
                  <a:off x="3499" y="1348"/>
                  <a:ext cx="128" cy="142"/>
                </a:xfrm>
                <a:custGeom>
                  <a:avLst/>
                  <a:gdLst>
                    <a:gd name="T0" fmla="*/ 0 w 1271"/>
                    <a:gd name="T1" fmla="*/ 0 h 1296"/>
                    <a:gd name="T2" fmla="*/ 0 w 1271"/>
                    <a:gd name="T3" fmla="*/ 0 h 1296"/>
                    <a:gd name="T4" fmla="*/ 0 w 1271"/>
                    <a:gd name="T5" fmla="*/ 0 h 1296"/>
                    <a:gd name="T6" fmla="*/ 0 w 1271"/>
                    <a:gd name="T7" fmla="*/ 0 h 1296"/>
                    <a:gd name="T8" fmla="*/ 0 w 1271"/>
                    <a:gd name="T9" fmla="*/ 0 h 1296"/>
                    <a:gd name="T10" fmla="*/ 0 w 1271"/>
                    <a:gd name="T11" fmla="*/ 0 h 1296"/>
                    <a:gd name="T12" fmla="*/ 0 w 1271"/>
                    <a:gd name="T13" fmla="*/ 0 h 1296"/>
                    <a:gd name="T14" fmla="*/ 0 w 1271"/>
                    <a:gd name="T15" fmla="*/ 0 h 1296"/>
                    <a:gd name="T16" fmla="*/ 0 w 1271"/>
                    <a:gd name="T17" fmla="*/ 0 h 1296"/>
                    <a:gd name="T18" fmla="*/ 0 w 1271"/>
                    <a:gd name="T19" fmla="*/ 0 h 1296"/>
                    <a:gd name="T20" fmla="*/ 0 w 1271"/>
                    <a:gd name="T21" fmla="*/ 0 h 1296"/>
                    <a:gd name="T22" fmla="*/ 0 w 1271"/>
                    <a:gd name="T23" fmla="*/ 0 h 1296"/>
                    <a:gd name="T24" fmla="*/ 0 w 1271"/>
                    <a:gd name="T25" fmla="*/ 0 h 1296"/>
                    <a:gd name="T26" fmla="*/ 0 w 1271"/>
                    <a:gd name="T27" fmla="*/ 0 h 1296"/>
                    <a:gd name="T28" fmla="*/ 0 w 1271"/>
                    <a:gd name="T29" fmla="*/ 0 h 1296"/>
                    <a:gd name="T30" fmla="*/ 0 w 1271"/>
                    <a:gd name="T31" fmla="*/ 0 h 1296"/>
                    <a:gd name="T32" fmla="*/ 0 w 1271"/>
                    <a:gd name="T33" fmla="*/ 0 h 1296"/>
                    <a:gd name="T34" fmla="*/ 0 w 1271"/>
                    <a:gd name="T35" fmla="*/ 0 h 1296"/>
                    <a:gd name="T36" fmla="*/ 0 w 1271"/>
                    <a:gd name="T37" fmla="*/ 0 h 1296"/>
                    <a:gd name="T38" fmla="*/ 0 w 1271"/>
                    <a:gd name="T39" fmla="*/ 0 h 1296"/>
                    <a:gd name="T40" fmla="*/ 0 w 1271"/>
                    <a:gd name="T41" fmla="*/ 0 h 1296"/>
                    <a:gd name="T42" fmla="*/ 0 w 1271"/>
                    <a:gd name="T43" fmla="*/ 0 h 12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71"/>
                    <a:gd name="T67" fmla="*/ 0 h 1296"/>
                    <a:gd name="T68" fmla="*/ 1271 w 1271"/>
                    <a:gd name="T69" fmla="*/ 1296 h 12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71" h="1296">
                      <a:moveTo>
                        <a:pt x="0" y="1239"/>
                      </a:moveTo>
                      <a:lnTo>
                        <a:pt x="1214" y="0"/>
                      </a:lnTo>
                      <a:lnTo>
                        <a:pt x="1271" y="57"/>
                      </a:lnTo>
                      <a:lnTo>
                        <a:pt x="57" y="1296"/>
                      </a:lnTo>
                      <a:lnTo>
                        <a:pt x="56" y="1296"/>
                      </a:lnTo>
                      <a:lnTo>
                        <a:pt x="55" y="1295"/>
                      </a:lnTo>
                      <a:lnTo>
                        <a:pt x="51" y="1292"/>
                      </a:lnTo>
                      <a:lnTo>
                        <a:pt x="48" y="1289"/>
                      </a:lnTo>
                      <a:lnTo>
                        <a:pt x="42" y="1285"/>
                      </a:lnTo>
                      <a:lnTo>
                        <a:pt x="38" y="1280"/>
                      </a:lnTo>
                      <a:lnTo>
                        <a:pt x="32" y="1274"/>
                      </a:lnTo>
                      <a:lnTo>
                        <a:pt x="26" y="1270"/>
                      </a:lnTo>
                      <a:lnTo>
                        <a:pt x="21" y="1264"/>
                      </a:lnTo>
                      <a:lnTo>
                        <a:pt x="16" y="1258"/>
                      </a:lnTo>
                      <a:lnTo>
                        <a:pt x="11" y="1254"/>
                      </a:lnTo>
                      <a:lnTo>
                        <a:pt x="7" y="1249"/>
                      </a:lnTo>
                      <a:lnTo>
                        <a:pt x="4" y="1245"/>
                      </a:lnTo>
                      <a:lnTo>
                        <a:pt x="2" y="1243"/>
                      </a:lnTo>
                      <a:lnTo>
                        <a:pt x="0" y="1240"/>
                      </a:lnTo>
                      <a:lnTo>
                        <a:pt x="0" y="123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88" name="Oval 694"/>
                <p:cNvSpPr>
                  <a:spLocks noChangeArrowheads="1"/>
                </p:cNvSpPr>
                <p:nvPr/>
              </p:nvSpPr>
              <p:spPr bwMode="auto">
                <a:xfrm>
                  <a:off x="3621" y="1286"/>
                  <a:ext cx="57" cy="62"/>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1989" name="Freeform 695"/>
                <p:cNvSpPr>
                  <a:spLocks/>
                </p:cNvSpPr>
                <p:nvPr/>
              </p:nvSpPr>
              <p:spPr bwMode="auto">
                <a:xfrm>
                  <a:off x="3661" y="1457"/>
                  <a:ext cx="287" cy="207"/>
                </a:xfrm>
                <a:custGeom>
                  <a:avLst/>
                  <a:gdLst>
                    <a:gd name="T0" fmla="*/ 0 w 2856"/>
                    <a:gd name="T1" fmla="*/ 0 h 1887"/>
                    <a:gd name="T2" fmla="*/ 0 w 2856"/>
                    <a:gd name="T3" fmla="*/ 0 h 1887"/>
                    <a:gd name="T4" fmla="*/ 0 w 2856"/>
                    <a:gd name="T5" fmla="*/ 0 h 1887"/>
                    <a:gd name="T6" fmla="*/ 0 w 2856"/>
                    <a:gd name="T7" fmla="*/ 0 h 1887"/>
                    <a:gd name="T8" fmla="*/ 0 w 2856"/>
                    <a:gd name="T9" fmla="*/ 0 h 1887"/>
                    <a:gd name="T10" fmla="*/ 0 w 2856"/>
                    <a:gd name="T11" fmla="*/ 0 h 1887"/>
                    <a:gd name="T12" fmla="*/ 0 60000 65536"/>
                    <a:gd name="T13" fmla="*/ 0 60000 65536"/>
                    <a:gd name="T14" fmla="*/ 0 60000 65536"/>
                    <a:gd name="T15" fmla="*/ 0 60000 65536"/>
                    <a:gd name="T16" fmla="*/ 0 60000 65536"/>
                    <a:gd name="T17" fmla="*/ 0 60000 65536"/>
                    <a:gd name="T18" fmla="*/ 0 w 2856"/>
                    <a:gd name="T19" fmla="*/ 0 h 1887"/>
                    <a:gd name="T20" fmla="*/ 2856 w 2856"/>
                    <a:gd name="T21" fmla="*/ 1887 h 1887"/>
                  </a:gdLst>
                  <a:ahLst/>
                  <a:cxnLst>
                    <a:cxn ang="T12">
                      <a:pos x="T0" y="T1"/>
                    </a:cxn>
                    <a:cxn ang="T13">
                      <a:pos x="T2" y="T3"/>
                    </a:cxn>
                    <a:cxn ang="T14">
                      <a:pos x="T4" y="T5"/>
                    </a:cxn>
                    <a:cxn ang="T15">
                      <a:pos x="T6" y="T7"/>
                    </a:cxn>
                    <a:cxn ang="T16">
                      <a:pos x="T8" y="T9"/>
                    </a:cxn>
                    <a:cxn ang="T17">
                      <a:pos x="T10" y="T11"/>
                    </a:cxn>
                  </a:cxnLst>
                  <a:rect l="T18" t="T19" r="T20" b="T21"/>
                  <a:pathLst>
                    <a:path w="2856" h="1887">
                      <a:moveTo>
                        <a:pt x="0" y="1871"/>
                      </a:moveTo>
                      <a:lnTo>
                        <a:pt x="2251" y="1887"/>
                      </a:lnTo>
                      <a:lnTo>
                        <a:pt x="2856" y="0"/>
                      </a:lnTo>
                      <a:lnTo>
                        <a:pt x="671" y="66"/>
                      </a:lnTo>
                      <a:lnTo>
                        <a:pt x="661" y="88"/>
                      </a:lnTo>
                      <a:lnTo>
                        <a:pt x="0" y="1871"/>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1990" name="Freeform 696"/>
                <p:cNvSpPr>
                  <a:spLocks/>
                </p:cNvSpPr>
                <p:nvPr/>
              </p:nvSpPr>
              <p:spPr bwMode="auto">
                <a:xfrm>
                  <a:off x="3661" y="1457"/>
                  <a:ext cx="287" cy="207"/>
                </a:xfrm>
                <a:custGeom>
                  <a:avLst/>
                  <a:gdLst>
                    <a:gd name="T0" fmla="*/ 0 w 2856"/>
                    <a:gd name="T1" fmla="*/ 0 h 1887"/>
                    <a:gd name="T2" fmla="*/ 0 w 2856"/>
                    <a:gd name="T3" fmla="*/ 0 h 1887"/>
                    <a:gd name="T4" fmla="*/ 0 w 2856"/>
                    <a:gd name="T5" fmla="*/ 0 h 1887"/>
                    <a:gd name="T6" fmla="*/ 0 w 2856"/>
                    <a:gd name="T7" fmla="*/ 0 h 1887"/>
                    <a:gd name="T8" fmla="*/ 0 w 2856"/>
                    <a:gd name="T9" fmla="*/ 0 h 1887"/>
                    <a:gd name="T10" fmla="*/ 0 w 2856"/>
                    <a:gd name="T11" fmla="*/ 0 h 1887"/>
                    <a:gd name="T12" fmla="*/ 0 60000 65536"/>
                    <a:gd name="T13" fmla="*/ 0 60000 65536"/>
                    <a:gd name="T14" fmla="*/ 0 60000 65536"/>
                    <a:gd name="T15" fmla="*/ 0 60000 65536"/>
                    <a:gd name="T16" fmla="*/ 0 60000 65536"/>
                    <a:gd name="T17" fmla="*/ 0 60000 65536"/>
                    <a:gd name="T18" fmla="*/ 0 w 2856"/>
                    <a:gd name="T19" fmla="*/ 0 h 1887"/>
                    <a:gd name="T20" fmla="*/ 2856 w 2856"/>
                    <a:gd name="T21" fmla="*/ 1887 h 1887"/>
                  </a:gdLst>
                  <a:ahLst/>
                  <a:cxnLst>
                    <a:cxn ang="T12">
                      <a:pos x="T0" y="T1"/>
                    </a:cxn>
                    <a:cxn ang="T13">
                      <a:pos x="T2" y="T3"/>
                    </a:cxn>
                    <a:cxn ang="T14">
                      <a:pos x="T4" y="T5"/>
                    </a:cxn>
                    <a:cxn ang="T15">
                      <a:pos x="T6" y="T7"/>
                    </a:cxn>
                    <a:cxn ang="T16">
                      <a:pos x="T8" y="T9"/>
                    </a:cxn>
                    <a:cxn ang="T17">
                      <a:pos x="T10" y="T11"/>
                    </a:cxn>
                  </a:cxnLst>
                  <a:rect l="T18" t="T19" r="T20" b="T21"/>
                  <a:pathLst>
                    <a:path w="2856" h="1887">
                      <a:moveTo>
                        <a:pt x="0" y="1871"/>
                      </a:moveTo>
                      <a:lnTo>
                        <a:pt x="2251" y="1887"/>
                      </a:lnTo>
                      <a:lnTo>
                        <a:pt x="2856" y="0"/>
                      </a:lnTo>
                      <a:lnTo>
                        <a:pt x="671" y="66"/>
                      </a:lnTo>
                      <a:lnTo>
                        <a:pt x="661" y="88"/>
                      </a:lnTo>
                      <a:lnTo>
                        <a:pt x="0" y="1871"/>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1991" name="Line 697"/>
                <p:cNvSpPr>
                  <a:spLocks noChangeShapeType="1"/>
                </p:cNvSpPr>
                <p:nvPr/>
              </p:nvSpPr>
              <p:spPr bwMode="auto">
                <a:xfrm flipH="1" flipV="1">
                  <a:off x="3728" y="1467"/>
                  <a:ext cx="159" cy="197"/>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92" name="Line 698"/>
                <p:cNvSpPr>
                  <a:spLocks noChangeShapeType="1"/>
                </p:cNvSpPr>
                <p:nvPr/>
              </p:nvSpPr>
              <p:spPr bwMode="auto">
                <a:xfrm flipH="1">
                  <a:off x="3728" y="1457"/>
                  <a:ext cx="220" cy="10"/>
                </a:xfrm>
                <a:prstGeom prst="line">
                  <a:avLst/>
                </a:prstGeom>
                <a:noFill/>
                <a:ln w="0">
                  <a:solidFill>
                    <a:schemeClr val="tx1"/>
                  </a:solidFill>
                  <a:round/>
                  <a:headEnd/>
                  <a:tailEnd/>
                </a:ln>
              </p:spPr>
              <p:txBody>
                <a:bodyPr/>
                <a:lstStyle/>
                <a:p>
                  <a:endParaRPr lang="en-US">
                    <a:solidFill>
                      <a:prstClr val="black"/>
                    </a:solidFill>
                    <a:cs typeface="Arial" charset="0"/>
                  </a:endParaRPr>
                </a:p>
              </p:txBody>
            </p:sp>
            <p:sp>
              <p:nvSpPr>
                <p:cNvPr id="11993" name="Freeform 699"/>
                <p:cNvSpPr>
                  <a:spLocks/>
                </p:cNvSpPr>
                <p:nvPr/>
              </p:nvSpPr>
              <p:spPr bwMode="auto">
                <a:xfrm>
                  <a:off x="3748" y="1844"/>
                  <a:ext cx="73" cy="116"/>
                </a:xfrm>
                <a:custGeom>
                  <a:avLst/>
                  <a:gdLst>
                    <a:gd name="T0" fmla="*/ 0 w 728"/>
                    <a:gd name="T1" fmla="*/ 0 h 1064"/>
                    <a:gd name="T2" fmla="*/ 0 w 728"/>
                    <a:gd name="T3" fmla="*/ 0 h 1064"/>
                    <a:gd name="T4" fmla="*/ 0 w 728"/>
                    <a:gd name="T5" fmla="*/ 0 h 1064"/>
                    <a:gd name="T6" fmla="*/ 0 w 728"/>
                    <a:gd name="T7" fmla="*/ 0 h 1064"/>
                    <a:gd name="T8" fmla="*/ 0 w 728"/>
                    <a:gd name="T9" fmla="*/ 0 h 1064"/>
                    <a:gd name="T10" fmla="*/ 0 w 728"/>
                    <a:gd name="T11" fmla="*/ 0 h 1064"/>
                    <a:gd name="T12" fmla="*/ 0 w 728"/>
                    <a:gd name="T13" fmla="*/ 0 h 1064"/>
                    <a:gd name="T14" fmla="*/ 0 w 728"/>
                    <a:gd name="T15" fmla="*/ 0 h 1064"/>
                    <a:gd name="T16" fmla="*/ 0 w 728"/>
                    <a:gd name="T17" fmla="*/ 0 h 1064"/>
                    <a:gd name="T18" fmla="*/ 0 w 728"/>
                    <a:gd name="T19" fmla="*/ 0 h 1064"/>
                    <a:gd name="T20" fmla="*/ 0 w 728"/>
                    <a:gd name="T21" fmla="*/ 0 h 1064"/>
                    <a:gd name="T22" fmla="*/ 0 w 728"/>
                    <a:gd name="T23" fmla="*/ 0 h 1064"/>
                    <a:gd name="T24" fmla="*/ 0 w 728"/>
                    <a:gd name="T25" fmla="*/ 0 h 1064"/>
                    <a:gd name="T26" fmla="*/ 0 w 728"/>
                    <a:gd name="T27" fmla="*/ 0 h 1064"/>
                    <a:gd name="T28" fmla="*/ 0 w 728"/>
                    <a:gd name="T29" fmla="*/ 0 h 1064"/>
                    <a:gd name="T30" fmla="*/ 0 w 728"/>
                    <a:gd name="T31" fmla="*/ 0 h 1064"/>
                    <a:gd name="T32" fmla="*/ 0 w 728"/>
                    <a:gd name="T33" fmla="*/ 0 h 1064"/>
                    <a:gd name="T34" fmla="*/ 0 w 728"/>
                    <a:gd name="T35" fmla="*/ 0 h 1064"/>
                    <a:gd name="T36" fmla="*/ 0 w 728"/>
                    <a:gd name="T37" fmla="*/ 0 h 1064"/>
                    <a:gd name="T38" fmla="*/ 0 w 728"/>
                    <a:gd name="T39" fmla="*/ 0 h 1064"/>
                    <a:gd name="T40" fmla="*/ 0 w 728"/>
                    <a:gd name="T41" fmla="*/ 0 h 1064"/>
                    <a:gd name="T42" fmla="*/ 0 w 728"/>
                    <a:gd name="T43" fmla="*/ 0 h 10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8"/>
                    <a:gd name="T67" fmla="*/ 0 h 1064"/>
                    <a:gd name="T68" fmla="*/ 728 w 728"/>
                    <a:gd name="T69" fmla="*/ 1064 h 10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8" h="1064">
                      <a:moveTo>
                        <a:pt x="658" y="1051"/>
                      </a:moveTo>
                      <a:lnTo>
                        <a:pt x="0" y="47"/>
                      </a:lnTo>
                      <a:lnTo>
                        <a:pt x="70" y="0"/>
                      </a:lnTo>
                      <a:lnTo>
                        <a:pt x="725" y="1008"/>
                      </a:lnTo>
                      <a:lnTo>
                        <a:pt x="727" y="1014"/>
                      </a:lnTo>
                      <a:lnTo>
                        <a:pt x="728" y="1020"/>
                      </a:lnTo>
                      <a:lnTo>
                        <a:pt x="728" y="1026"/>
                      </a:lnTo>
                      <a:lnTo>
                        <a:pt x="727" y="1032"/>
                      </a:lnTo>
                      <a:lnTo>
                        <a:pt x="723" y="1039"/>
                      </a:lnTo>
                      <a:lnTo>
                        <a:pt x="719" y="1045"/>
                      </a:lnTo>
                      <a:lnTo>
                        <a:pt x="713" y="1050"/>
                      </a:lnTo>
                      <a:lnTo>
                        <a:pt x="708" y="1055"/>
                      </a:lnTo>
                      <a:lnTo>
                        <a:pt x="701" y="1059"/>
                      </a:lnTo>
                      <a:lnTo>
                        <a:pt x="694" y="1062"/>
                      </a:lnTo>
                      <a:lnTo>
                        <a:pt x="686" y="1063"/>
                      </a:lnTo>
                      <a:lnTo>
                        <a:pt x="679" y="1064"/>
                      </a:lnTo>
                      <a:lnTo>
                        <a:pt x="672" y="1063"/>
                      </a:lnTo>
                      <a:lnTo>
                        <a:pt x="667" y="1060"/>
                      </a:lnTo>
                      <a:lnTo>
                        <a:pt x="661" y="1056"/>
                      </a:lnTo>
                      <a:lnTo>
                        <a:pt x="658" y="1051"/>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94" name="Freeform 700"/>
                <p:cNvSpPr>
                  <a:spLocks/>
                </p:cNvSpPr>
                <p:nvPr/>
              </p:nvSpPr>
              <p:spPr bwMode="auto">
                <a:xfrm>
                  <a:off x="3759" y="1839"/>
                  <a:ext cx="74" cy="117"/>
                </a:xfrm>
                <a:custGeom>
                  <a:avLst/>
                  <a:gdLst>
                    <a:gd name="T0" fmla="*/ 0 w 728"/>
                    <a:gd name="T1" fmla="*/ 0 h 1064"/>
                    <a:gd name="T2" fmla="*/ 0 w 728"/>
                    <a:gd name="T3" fmla="*/ 0 h 1064"/>
                    <a:gd name="T4" fmla="*/ 0 w 728"/>
                    <a:gd name="T5" fmla="*/ 0 h 1064"/>
                    <a:gd name="T6" fmla="*/ 0 w 728"/>
                    <a:gd name="T7" fmla="*/ 0 h 1064"/>
                    <a:gd name="T8" fmla="*/ 0 w 728"/>
                    <a:gd name="T9" fmla="*/ 0 h 1064"/>
                    <a:gd name="T10" fmla="*/ 0 w 728"/>
                    <a:gd name="T11" fmla="*/ 0 h 1064"/>
                    <a:gd name="T12" fmla="*/ 0 w 728"/>
                    <a:gd name="T13" fmla="*/ 0 h 1064"/>
                    <a:gd name="T14" fmla="*/ 0 w 728"/>
                    <a:gd name="T15" fmla="*/ 0 h 1064"/>
                    <a:gd name="T16" fmla="*/ 0 w 728"/>
                    <a:gd name="T17" fmla="*/ 0 h 1064"/>
                    <a:gd name="T18" fmla="*/ 0 w 728"/>
                    <a:gd name="T19" fmla="*/ 0 h 1064"/>
                    <a:gd name="T20" fmla="*/ 0 w 728"/>
                    <a:gd name="T21" fmla="*/ 0 h 1064"/>
                    <a:gd name="T22" fmla="*/ 0 w 728"/>
                    <a:gd name="T23" fmla="*/ 0 h 1064"/>
                    <a:gd name="T24" fmla="*/ 0 w 728"/>
                    <a:gd name="T25" fmla="*/ 0 h 1064"/>
                    <a:gd name="T26" fmla="*/ 0 w 728"/>
                    <a:gd name="T27" fmla="*/ 0 h 1064"/>
                    <a:gd name="T28" fmla="*/ 0 w 728"/>
                    <a:gd name="T29" fmla="*/ 0 h 1064"/>
                    <a:gd name="T30" fmla="*/ 0 w 728"/>
                    <a:gd name="T31" fmla="*/ 0 h 1064"/>
                    <a:gd name="T32" fmla="*/ 0 w 728"/>
                    <a:gd name="T33" fmla="*/ 0 h 1064"/>
                    <a:gd name="T34" fmla="*/ 0 w 728"/>
                    <a:gd name="T35" fmla="*/ 0 h 1064"/>
                    <a:gd name="T36" fmla="*/ 0 w 728"/>
                    <a:gd name="T37" fmla="*/ 0 h 1064"/>
                    <a:gd name="T38" fmla="*/ 0 w 728"/>
                    <a:gd name="T39" fmla="*/ 0 h 1064"/>
                    <a:gd name="T40" fmla="*/ 0 w 728"/>
                    <a:gd name="T41" fmla="*/ 0 h 1064"/>
                    <a:gd name="T42" fmla="*/ 0 w 728"/>
                    <a:gd name="T43" fmla="*/ 0 h 10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8"/>
                    <a:gd name="T67" fmla="*/ 0 h 1064"/>
                    <a:gd name="T68" fmla="*/ 728 w 728"/>
                    <a:gd name="T69" fmla="*/ 1064 h 10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8" h="1064">
                      <a:moveTo>
                        <a:pt x="658" y="1051"/>
                      </a:moveTo>
                      <a:lnTo>
                        <a:pt x="0" y="47"/>
                      </a:lnTo>
                      <a:lnTo>
                        <a:pt x="70" y="0"/>
                      </a:lnTo>
                      <a:lnTo>
                        <a:pt x="725" y="1008"/>
                      </a:lnTo>
                      <a:lnTo>
                        <a:pt x="727" y="1014"/>
                      </a:lnTo>
                      <a:lnTo>
                        <a:pt x="728" y="1020"/>
                      </a:lnTo>
                      <a:lnTo>
                        <a:pt x="728" y="1026"/>
                      </a:lnTo>
                      <a:lnTo>
                        <a:pt x="727" y="1032"/>
                      </a:lnTo>
                      <a:lnTo>
                        <a:pt x="723" y="1039"/>
                      </a:lnTo>
                      <a:lnTo>
                        <a:pt x="719" y="1045"/>
                      </a:lnTo>
                      <a:lnTo>
                        <a:pt x="713" y="1050"/>
                      </a:lnTo>
                      <a:lnTo>
                        <a:pt x="708" y="1055"/>
                      </a:lnTo>
                      <a:lnTo>
                        <a:pt x="701" y="1059"/>
                      </a:lnTo>
                      <a:lnTo>
                        <a:pt x="694" y="1062"/>
                      </a:lnTo>
                      <a:lnTo>
                        <a:pt x="686" y="1063"/>
                      </a:lnTo>
                      <a:lnTo>
                        <a:pt x="679" y="1064"/>
                      </a:lnTo>
                      <a:lnTo>
                        <a:pt x="672" y="1063"/>
                      </a:lnTo>
                      <a:lnTo>
                        <a:pt x="667" y="1060"/>
                      </a:lnTo>
                      <a:lnTo>
                        <a:pt x="661" y="1056"/>
                      </a:lnTo>
                      <a:lnTo>
                        <a:pt x="658" y="1051"/>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95" name="Freeform 701"/>
                <p:cNvSpPr>
                  <a:spLocks/>
                </p:cNvSpPr>
                <p:nvPr/>
              </p:nvSpPr>
              <p:spPr bwMode="auto">
                <a:xfrm>
                  <a:off x="3889" y="1648"/>
                  <a:ext cx="68" cy="125"/>
                </a:xfrm>
                <a:custGeom>
                  <a:avLst/>
                  <a:gdLst>
                    <a:gd name="T0" fmla="*/ 0 w 680"/>
                    <a:gd name="T1" fmla="*/ 0 h 1142"/>
                    <a:gd name="T2" fmla="*/ 0 w 680"/>
                    <a:gd name="T3" fmla="*/ 0 h 1142"/>
                    <a:gd name="T4" fmla="*/ 0 w 680"/>
                    <a:gd name="T5" fmla="*/ 0 h 1142"/>
                    <a:gd name="T6" fmla="*/ 0 w 680"/>
                    <a:gd name="T7" fmla="*/ 0 h 1142"/>
                    <a:gd name="T8" fmla="*/ 0 w 680"/>
                    <a:gd name="T9" fmla="*/ 0 h 1142"/>
                    <a:gd name="T10" fmla="*/ 0 w 680"/>
                    <a:gd name="T11" fmla="*/ 0 h 1142"/>
                    <a:gd name="T12" fmla="*/ 0 w 680"/>
                    <a:gd name="T13" fmla="*/ 0 h 1142"/>
                    <a:gd name="T14" fmla="*/ 0 w 680"/>
                    <a:gd name="T15" fmla="*/ 0 h 1142"/>
                    <a:gd name="T16" fmla="*/ 0 w 680"/>
                    <a:gd name="T17" fmla="*/ 0 h 1142"/>
                    <a:gd name="T18" fmla="*/ 0 w 680"/>
                    <a:gd name="T19" fmla="*/ 0 h 1142"/>
                    <a:gd name="T20" fmla="*/ 0 w 680"/>
                    <a:gd name="T21" fmla="*/ 0 h 1142"/>
                    <a:gd name="T22" fmla="*/ 0 w 680"/>
                    <a:gd name="T23" fmla="*/ 0 h 1142"/>
                    <a:gd name="T24" fmla="*/ 0 w 680"/>
                    <a:gd name="T25" fmla="*/ 0 h 1142"/>
                    <a:gd name="T26" fmla="*/ 0 w 680"/>
                    <a:gd name="T27" fmla="*/ 0 h 1142"/>
                    <a:gd name="T28" fmla="*/ 0 w 680"/>
                    <a:gd name="T29" fmla="*/ 0 h 1142"/>
                    <a:gd name="T30" fmla="*/ 0 w 680"/>
                    <a:gd name="T31" fmla="*/ 0 h 1142"/>
                    <a:gd name="T32" fmla="*/ 0 w 680"/>
                    <a:gd name="T33" fmla="*/ 0 h 1142"/>
                    <a:gd name="T34" fmla="*/ 0 w 680"/>
                    <a:gd name="T35" fmla="*/ 0 h 1142"/>
                    <a:gd name="T36" fmla="*/ 0 w 680"/>
                    <a:gd name="T37" fmla="*/ 0 h 1142"/>
                    <a:gd name="T38" fmla="*/ 0 w 680"/>
                    <a:gd name="T39" fmla="*/ 0 h 1142"/>
                    <a:gd name="T40" fmla="*/ 0 w 680"/>
                    <a:gd name="T41" fmla="*/ 0 h 1142"/>
                    <a:gd name="T42" fmla="*/ 0 w 680"/>
                    <a:gd name="T43" fmla="*/ 0 h 1142"/>
                    <a:gd name="T44" fmla="*/ 0 w 680"/>
                    <a:gd name="T45" fmla="*/ 0 h 1142"/>
                    <a:gd name="T46" fmla="*/ 0 w 680"/>
                    <a:gd name="T47" fmla="*/ 0 h 1142"/>
                    <a:gd name="T48" fmla="*/ 0 w 680"/>
                    <a:gd name="T49" fmla="*/ 0 h 1142"/>
                    <a:gd name="T50" fmla="*/ 0 w 680"/>
                    <a:gd name="T51" fmla="*/ 0 h 1142"/>
                    <a:gd name="T52" fmla="*/ 0 w 680"/>
                    <a:gd name="T53" fmla="*/ 0 h 1142"/>
                    <a:gd name="T54" fmla="*/ 0 w 680"/>
                    <a:gd name="T55" fmla="*/ 0 h 1142"/>
                    <a:gd name="T56" fmla="*/ 0 w 680"/>
                    <a:gd name="T57" fmla="*/ 0 h 1142"/>
                    <a:gd name="T58" fmla="*/ 0 w 680"/>
                    <a:gd name="T59" fmla="*/ 0 h 1142"/>
                    <a:gd name="T60" fmla="*/ 0 w 680"/>
                    <a:gd name="T61" fmla="*/ 0 h 1142"/>
                    <a:gd name="T62" fmla="*/ 0 w 680"/>
                    <a:gd name="T63" fmla="*/ 0 h 1142"/>
                    <a:gd name="T64" fmla="*/ 0 w 680"/>
                    <a:gd name="T65" fmla="*/ 0 h 1142"/>
                    <a:gd name="T66" fmla="*/ 0 w 680"/>
                    <a:gd name="T67" fmla="*/ 0 h 1142"/>
                    <a:gd name="T68" fmla="*/ 0 w 680"/>
                    <a:gd name="T69" fmla="*/ 0 h 1142"/>
                    <a:gd name="T70" fmla="*/ 0 w 680"/>
                    <a:gd name="T71" fmla="*/ 0 h 1142"/>
                    <a:gd name="T72" fmla="*/ 0 w 680"/>
                    <a:gd name="T73" fmla="*/ 0 h 1142"/>
                    <a:gd name="T74" fmla="*/ 0 w 680"/>
                    <a:gd name="T75" fmla="*/ 0 h 11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142"/>
                    <a:gd name="T116" fmla="*/ 680 w 680"/>
                    <a:gd name="T117" fmla="*/ 1142 h 11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142">
                      <a:moveTo>
                        <a:pt x="607" y="1128"/>
                      </a:move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678" y="1090"/>
                      </a:lnTo>
                      <a:lnTo>
                        <a:pt x="680" y="1096"/>
                      </a:lnTo>
                      <a:lnTo>
                        <a:pt x="680" y="1101"/>
                      </a:lnTo>
                      <a:lnTo>
                        <a:pt x="680" y="1107"/>
                      </a:lnTo>
                      <a:lnTo>
                        <a:pt x="678" y="1114"/>
                      </a:lnTo>
                      <a:lnTo>
                        <a:pt x="674" y="1119"/>
                      </a:lnTo>
                      <a:lnTo>
                        <a:pt x="670" y="1125"/>
                      </a:lnTo>
                      <a:lnTo>
                        <a:pt x="664" y="1131"/>
                      </a:lnTo>
                      <a:lnTo>
                        <a:pt x="657" y="1135"/>
                      </a:lnTo>
                      <a:lnTo>
                        <a:pt x="651" y="1139"/>
                      </a:lnTo>
                      <a:lnTo>
                        <a:pt x="643" y="1141"/>
                      </a:lnTo>
                      <a:lnTo>
                        <a:pt x="636" y="1142"/>
                      </a:lnTo>
                      <a:lnTo>
                        <a:pt x="628" y="1141"/>
                      </a:lnTo>
                      <a:lnTo>
                        <a:pt x="622" y="1140"/>
                      </a:lnTo>
                      <a:lnTo>
                        <a:pt x="617" y="1138"/>
                      </a:lnTo>
                      <a:lnTo>
                        <a:pt x="611" y="1133"/>
                      </a:lnTo>
                      <a:lnTo>
                        <a:pt x="607" y="112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96" name="Freeform 702"/>
                <p:cNvSpPr>
                  <a:spLocks/>
                </p:cNvSpPr>
                <p:nvPr/>
              </p:nvSpPr>
              <p:spPr bwMode="auto">
                <a:xfrm>
                  <a:off x="3884" y="1660"/>
                  <a:ext cx="68" cy="125"/>
                </a:xfrm>
                <a:custGeom>
                  <a:avLst/>
                  <a:gdLst>
                    <a:gd name="T0" fmla="*/ 0 w 680"/>
                    <a:gd name="T1" fmla="*/ 0 h 1142"/>
                    <a:gd name="T2" fmla="*/ 0 w 680"/>
                    <a:gd name="T3" fmla="*/ 0 h 1142"/>
                    <a:gd name="T4" fmla="*/ 0 w 680"/>
                    <a:gd name="T5" fmla="*/ 0 h 1142"/>
                    <a:gd name="T6" fmla="*/ 0 w 680"/>
                    <a:gd name="T7" fmla="*/ 0 h 1142"/>
                    <a:gd name="T8" fmla="*/ 0 w 680"/>
                    <a:gd name="T9" fmla="*/ 0 h 1142"/>
                    <a:gd name="T10" fmla="*/ 0 w 680"/>
                    <a:gd name="T11" fmla="*/ 0 h 1142"/>
                    <a:gd name="T12" fmla="*/ 0 w 680"/>
                    <a:gd name="T13" fmla="*/ 0 h 1142"/>
                    <a:gd name="T14" fmla="*/ 0 w 680"/>
                    <a:gd name="T15" fmla="*/ 0 h 1142"/>
                    <a:gd name="T16" fmla="*/ 0 w 680"/>
                    <a:gd name="T17" fmla="*/ 0 h 1142"/>
                    <a:gd name="T18" fmla="*/ 0 w 680"/>
                    <a:gd name="T19" fmla="*/ 0 h 1142"/>
                    <a:gd name="T20" fmla="*/ 0 w 680"/>
                    <a:gd name="T21" fmla="*/ 0 h 1142"/>
                    <a:gd name="T22" fmla="*/ 0 w 680"/>
                    <a:gd name="T23" fmla="*/ 0 h 1142"/>
                    <a:gd name="T24" fmla="*/ 0 w 680"/>
                    <a:gd name="T25" fmla="*/ 0 h 1142"/>
                    <a:gd name="T26" fmla="*/ 0 w 680"/>
                    <a:gd name="T27" fmla="*/ 0 h 1142"/>
                    <a:gd name="T28" fmla="*/ 0 w 680"/>
                    <a:gd name="T29" fmla="*/ 0 h 1142"/>
                    <a:gd name="T30" fmla="*/ 0 w 680"/>
                    <a:gd name="T31" fmla="*/ 0 h 1142"/>
                    <a:gd name="T32" fmla="*/ 0 w 680"/>
                    <a:gd name="T33" fmla="*/ 0 h 1142"/>
                    <a:gd name="T34" fmla="*/ 0 w 680"/>
                    <a:gd name="T35" fmla="*/ 0 h 1142"/>
                    <a:gd name="T36" fmla="*/ 0 w 680"/>
                    <a:gd name="T37" fmla="*/ 0 h 1142"/>
                    <a:gd name="T38" fmla="*/ 0 w 680"/>
                    <a:gd name="T39" fmla="*/ 0 h 1142"/>
                    <a:gd name="T40" fmla="*/ 0 w 680"/>
                    <a:gd name="T41" fmla="*/ 0 h 1142"/>
                    <a:gd name="T42" fmla="*/ 0 w 680"/>
                    <a:gd name="T43" fmla="*/ 0 h 1142"/>
                    <a:gd name="T44" fmla="*/ 0 w 680"/>
                    <a:gd name="T45" fmla="*/ 0 h 1142"/>
                    <a:gd name="T46" fmla="*/ 0 w 680"/>
                    <a:gd name="T47" fmla="*/ 0 h 1142"/>
                    <a:gd name="T48" fmla="*/ 0 w 680"/>
                    <a:gd name="T49" fmla="*/ 0 h 1142"/>
                    <a:gd name="T50" fmla="*/ 0 w 680"/>
                    <a:gd name="T51" fmla="*/ 0 h 1142"/>
                    <a:gd name="T52" fmla="*/ 0 w 680"/>
                    <a:gd name="T53" fmla="*/ 0 h 1142"/>
                    <a:gd name="T54" fmla="*/ 0 w 680"/>
                    <a:gd name="T55" fmla="*/ 0 h 1142"/>
                    <a:gd name="T56" fmla="*/ 0 w 680"/>
                    <a:gd name="T57" fmla="*/ 0 h 1142"/>
                    <a:gd name="T58" fmla="*/ 0 w 680"/>
                    <a:gd name="T59" fmla="*/ 0 h 1142"/>
                    <a:gd name="T60" fmla="*/ 0 w 680"/>
                    <a:gd name="T61" fmla="*/ 0 h 1142"/>
                    <a:gd name="T62" fmla="*/ 0 w 680"/>
                    <a:gd name="T63" fmla="*/ 0 h 1142"/>
                    <a:gd name="T64" fmla="*/ 0 w 680"/>
                    <a:gd name="T65" fmla="*/ 0 h 1142"/>
                    <a:gd name="T66" fmla="*/ 0 w 680"/>
                    <a:gd name="T67" fmla="*/ 0 h 1142"/>
                    <a:gd name="T68" fmla="*/ 0 w 680"/>
                    <a:gd name="T69" fmla="*/ 0 h 1142"/>
                    <a:gd name="T70" fmla="*/ 0 w 680"/>
                    <a:gd name="T71" fmla="*/ 0 h 1142"/>
                    <a:gd name="T72" fmla="*/ 0 w 680"/>
                    <a:gd name="T73" fmla="*/ 0 h 1142"/>
                    <a:gd name="T74" fmla="*/ 0 w 680"/>
                    <a:gd name="T75" fmla="*/ 0 h 11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0"/>
                    <a:gd name="T115" fmla="*/ 0 h 1142"/>
                    <a:gd name="T116" fmla="*/ 680 w 680"/>
                    <a:gd name="T117" fmla="*/ 1142 h 11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0" h="1142">
                      <a:moveTo>
                        <a:pt x="607" y="1128"/>
                      </a:move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678" y="1090"/>
                      </a:lnTo>
                      <a:lnTo>
                        <a:pt x="680" y="1096"/>
                      </a:lnTo>
                      <a:lnTo>
                        <a:pt x="680" y="1101"/>
                      </a:lnTo>
                      <a:lnTo>
                        <a:pt x="680" y="1107"/>
                      </a:lnTo>
                      <a:lnTo>
                        <a:pt x="678" y="1114"/>
                      </a:lnTo>
                      <a:lnTo>
                        <a:pt x="674" y="1119"/>
                      </a:lnTo>
                      <a:lnTo>
                        <a:pt x="670" y="1125"/>
                      </a:lnTo>
                      <a:lnTo>
                        <a:pt x="664" y="1131"/>
                      </a:lnTo>
                      <a:lnTo>
                        <a:pt x="657" y="1135"/>
                      </a:lnTo>
                      <a:lnTo>
                        <a:pt x="651" y="1139"/>
                      </a:lnTo>
                      <a:lnTo>
                        <a:pt x="643" y="1141"/>
                      </a:lnTo>
                      <a:lnTo>
                        <a:pt x="636" y="1142"/>
                      </a:lnTo>
                      <a:lnTo>
                        <a:pt x="628" y="1141"/>
                      </a:lnTo>
                      <a:lnTo>
                        <a:pt x="622" y="1140"/>
                      </a:lnTo>
                      <a:lnTo>
                        <a:pt x="617" y="1138"/>
                      </a:lnTo>
                      <a:lnTo>
                        <a:pt x="611" y="1133"/>
                      </a:lnTo>
                      <a:lnTo>
                        <a:pt x="607" y="112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97" name="Freeform 703"/>
                <p:cNvSpPr>
                  <a:spLocks/>
                </p:cNvSpPr>
                <p:nvPr/>
              </p:nvSpPr>
              <p:spPr bwMode="auto">
                <a:xfrm>
                  <a:off x="3884" y="1660"/>
                  <a:ext cx="8" cy="7"/>
                </a:xfrm>
                <a:custGeom>
                  <a:avLst/>
                  <a:gdLst>
                    <a:gd name="T0" fmla="*/ 0 w 78"/>
                    <a:gd name="T1" fmla="*/ 0 h 66"/>
                    <a:gd name="T2" fmla="*/ 0 w 78"/>
                    <a:gd name="T3" fmla="*/ 0 h 66"/>
                    <a:gd name="T4" fmla="*/ 0 w 78"/>
                    <a:gd name="T5" fmla="*/ 0 h 66"/>
                    <a:gd name="T6" fmla="*/ 0 w 78"/>
                    <a:gd name="T7" fmla="*/ 0 h 66"/>
                    <a:gd name="T8" fmla="*/ 0 w 78"/>
                    <a:gd name="T9" fmla="*/ 0 h 66"/>
                    <a:gd name="T10" fmla="*/ 0 w 78"/>
                    <a:gd name="T11" fmla="*/ 0 h 66"/>
                    <a:gd name="T12" fmla="*/ 0 w 78"/>
                    <a:gd name="T13" fmla="*/ 0 h 66"/>
                    <a:gd name="T14" fmla="*/ 0 w 78"/>
                    <a:gd name="T15" fmla="*/ 0 h 66"/>
                    <a:gd name="T16" fmla="*/ 0 w 78"/>
                    <a:gd name="T17" fmla="*/ 0 h 66"/>
                    <a:gd name="T18" fmla="*/ 0 w 78"/>
                    <a:gd name="T19" fmla="*/ 0 h 66"/>
                    <a:gd name="T20" fmla="*/ 0 w 78"/>
                    <a:gd name="T21" fmla="*/ 0 h 66"/>
                    <a:gd name="T22" fmla="*/ 0 w 78"/>
                    <a:gd name="T23" fmla="*/ 0 h 66"/>
                    <a:gd name="T24" fmla="*/ 0 w 78"/>
                    <a:gd name="T25" fmla="*/ 0 h 66"/>
                    <a:gd name="T26" fmla="*/ 0 w 78"/>
                    <a:gd name="T27" fmla="*/ 0 h 66"/>
                    <a:gd name="T28" fmla="*/ 0 w 78"/>
                    <a:gd name="T29" fmla="*/ 0 h 66"/>
                    <a:gd name="T30" fmla="*/ 0 w 78"/>
                    <a:gd name="T31" fmla="*/ 0 h 66"/>
                    <a:gd name="T32" fmla="*/ 0 w 78"/>
                    <a:gd name="T33" fmla="*/ 0 h 66"/>
                    <a:gd name="T34" fmla="*/ 0 w 78"/>
                    <a:gd name="T35" fmla="*/ 0 h 66"/>
                    <a:gd name="T36" fmla="*/ 0 w 78"/>
                    <a:gd name="T37" fmla="*/ 0 h 66"/>
                    <a:gd name="T38" fmla="*/ 0 w 78"/>
                    <a:gd name="T39" fmla="*/ 0 h 66"/>
                    <a:gd name="T40" fmla="*/ 0 w 78"/>
                    <a:gd name="T41" fmla="*/ 0 h 66"/>
                    <a:gd name="T42" fmla="*/ 0 w 78"/>
                    <a:gd name="T43" fmla="*/ 0 h 66"/>
                    <a:gd name="T44" fmla="*/ 0 w 78"/>
                    <a:gd name="T45" fmla="*/ 0 h 66"/>
                    <a:gd name="T46" fmla="*/ 0 w 78"/>
                    <a:gd name="T47" fmla="*/ 0 h 66"/>
                    <a:gd name="T48" fmla="*/ 0 w 78"/>
                    <a:gd name="T49" fmla="*/ 0 h 66"/>
                    <a:gd name="T50" fmla="*/ 0 w 78"/>
                    <a:gd name="T51" fmla="*/ 0 h 66"/>
                    <a:gd name="T52" fmla="*/ 0 w 78"/>
                    <a:gd name="T53" fmla="*/ 0 h 66"/>
                    <a:gd name="T54" fmla="*/ 0 w 78"/>
                    <a:gd name="T55" fmla="*/ 0 h 66"/>
                    <a:gd name="T56" fmla="*/ 0 w 78"/>
                    <a:gd name="T57" fmla="*/ 0 h 66"/>
                    <a:gd name="T58" fmla="*/ 0 w 78"/>
                    <a:gd name="T59" fmla="*/ 0 h 66"/>
                    <a:gd name="T60" fmla="*/ 0 w 78"/>
                    <a:gd name="T61" fmla="*/ 0 h 66"/>
                    <a:gd name="T62" fmla="*/ 0 w 78"/>
                    <a:gd name="T63" fmla="*/ 0 h 66"/>
                    <a:gd name="T64" fmla="*/ 0 w 78"/>
                    <a:gd name="T65" fmla="*/ 0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66"/>
                    <a:gd name="T101" fmla="*/ 78 w 78"/>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66">
                      <a:moveTo>
                        <a:pt x="53" y="58"/>
                      </a:moveTo>
                      <a:lnTo>
                        <a:pt x="46" y="63"/>
                      </a:lnTo>
                      <a:lnTo>
                        <a:pt x="38" y="65"/>
                      </a:lnTo>
                      <a:lnTo>
                        <a:pt x="30" y="66"/>
                      </a:lnTo>
                      <a:lnTo>
                        <a:pt x="24" y="66"/>
                      </a:lnTo>
                      <a:lnTo>
                        <a:pt x="17" y="64"/>
                      </a:lnTo>
                      <a:lnTo>
                        <a:pt x="11" y="62"/>
                      </a:lnTo>
                      <a:lnTo>
                        <a:pt x="5" y="58"/>
                      </a:ln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78" y="17"/>
                      </a:lnTo>
                      <a:lnTo>
                        <a:pt x="78" y="24"/>
                      </a:lnTo>
                      <a:lnTo>
                        <a:pt x="78" y="30"/>
                      </a:lnTo>
                      <a:lnTo>
                        <a:pt x="75" y="37"/>
                      </a:lnTo>
                      <a:lnTo>
                        <a:pt x="71" y="43"/>
                      </a:lnTo>
                      <a:lnTo>
                        <a:pt x="67" y="49"/>
                      </a:lnTo>
                      <a:lnTo>
                        <a:pt x="60" y="54"/>
                      </a:lnTo>
                      <a:lnTo>
                        <a:pt x="53" y="58"/>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1998" name="Freeform 704"/>
                <p:cNvSpPr>
                  <a:spLocks/>
                </p:cNvSpPr>
                <p:nvPr/>
              </p:nvSpPr>
              <p:spPr bwMode="auto">
                <a:xfrm>
                  <a:off x="3884" y="1660"/>
                  <a:ext cx="8" cy="7"/>
                </a:xfrm>
                <a:custGeom>
                  <a:avLst/>
                  <a:gdLst>
                    <a:gd name="T0" fmla="*/ 0 w 78"/>
                    <a:gd name="T1" fmla="*/ 0 h 66"/>
                    <a:gd name="T2" fmla="*/ 0 w 78"/>
                    <a:gd name="T3" fmla="*/ 0 h 66"/>
                    <a:gd name="T4" fmla="*/ 0 w 78"/>
                    <a:gd name="T5" fmla="*/ 0 h 66"/>
                    <a:gd name="T6" fmla="*/ 0 w 78"/>
                    <a:gd name="T7" fmla="*/ 0 h 66"/>
                    <a:gd name="T8" fmla="*/ 0 w 78"/>
                    <a:gd name="T9" fmla="*/ 0 h 66"/>
                    <a:gd name="T10" fmla="*/ 0 w 78"/>
                    <a:gd name="T11" fmla="*/ 0 h 66"/>
                    <a:gd name="T12" fmla="*/ 0 w 78"/>
                    <a:gd name="T13" fmla="*/ 0 h 66"/>
                    <a:gd name="T14" fmla="*/ 0 w 78"/>
                    <a:gd name="T15" fmla="*/ 0 h 66"/>
                    <a:gd name="T16" fmla="*/ 0 w 78"/>
                    <a:gd name="T17" fmla="*/ 0 h 66"/>
                    <a:gd name="T18" fmla="*/ 0 w 78"/>
                    <a:gd name="T19" fmla="*/ 0 h 66"/>
                    <a:gd name="T20" fmla="*/ 0 w 78"/>
                    <a:gd name="T21" fmla="*/ 0 h 66"/>
                    <a:gd name="T22" fmla="*/ 0 w 78"/>
                    <a:gd name="T23" fmla="*/ 0 h 66"/>
                    <a:gd name="T24" fmla="*/ 0 w 78"/>
                    <a:gd name="T25" fmla="*/ 0 h 66"/>
                    <a:gd name="T26" fmla="*/ 0 w 78"/>
                    <a:gd name="T27" fmla="*/ 0 h 66"/>
                    <a:gd name="T28" fmla="*/ 0 w 78"/>
                    <a:gd name="T29" fmla="*/ 0 h 66"/>
                    <a:gd name="T30" fmla="*/ 0 w 78"/>
                    <a:gd name="T31" fmla="*/ 0 h 66"/>
                    <a:gd name="T32" fmla="*/ 0 w 78"/>
                    <a:gd name="T33" fmla="*/ 0 h 66"/>
                    <a:gd name="T34" fmla="*/ 0 w 78"/>
                    <a:gd name="T35" fmla="*/ 0 h 66"/>
                    <a:gd name="T36" fmla="*/ 0 w 78"/>
                    <a:gd name="T37" fmla="*/ 0 h 66"/>
                    <a:gd name="T38" fmla="*/ 0 w 78"/>
                    <a:gd name="T39" fmla="*/ 0 h 66"/>
                    <a:gd name="T40" fmla="*/ 0 w 78"/>
                    <a:gd name="T41" fmla="*/ 0 h 66"/>
                    <a:gd name="T42" fmla="*/ 0 w 78"/>
                    <a:gd name="T43" fmla="*/ 0 h 66"/>
                    <a:gd name="T44" fmla="*/ 0 w 78"/>
                    <a:gd name="T45" fmla="*/ 0 h 66"/>
                    <a:gd name="T46" fmla="*/ 0 w 78"/>
                    <a:gd name="T47" fmla="*/ 0 h 66"/>
                    <a:gd name="T48" fmla="*/ 0 w 78"/>
                    <a:gd name="T49" fmla="*/ 0 h 66"/>
                    <a:gd name="T50" fmla="*/ 0 w 78"/>
                    <a:gd name="T51" fmla="*/ 0 h 66"/>
                    <a:gd name="T52" fmla="*/ 0 w 78"/>
                    <a:gd name="T53" fmla="*/ 0 h 66"/>
                    <a:gd name="T54" fmla="*/ 0 w 78"/>
                    <a:gd name="T55" fmla="*/ 0 h 66"/>
                    <a:gd name="T56" fmla="*/ 0 w 78"/>
                    <a:gd name="T57" fmla="*/ 0 h 66"/>
                    <a:gd name="T58" fmla="*/ 0 w 78"/>
                    <a:gd name="T59" fmla="*/ 0 h 66"/>
                    <a:gd name="T60" fmla="*/ 0 w 78"/>
                    <a:gd name="T61" fmla="*/ 0 h 66"/>
                    <a:gd name="T62" fmla="*/ 0 w 78"/>
                    <a:gd name="T63" fmla="*/ 0 h 66"/>
                    <a:gd name="T64" fmla="*/ 0 w 78"/>
                    <a:gd name="T65" fmla="*/ 0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66"/>
                    <a:gd name="T101" fmla="*/ 78 w 78"/>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66">
                      <a:moveTo>
                        <a:pt x="53" y="58"/>
                      </a:moveTo>
                      <a:lnTo>
                        <a:pt x="46" y="63"/>
                      </a:lnTo>
                      <a:lnTo>
                        <a:pt x="38" y="65"/>
                      </a:lnTo>
                      <a:lnTo>
                        <a:pt x="30" y="66"/>
                      </a:lnTo>
                      <a:lnTo>
                        <a:pt x="24" y="66"/>
                      </a:lnTo>
                      <a:lnTo>
                        <a:pt x="17" y="64"/>
                      </a:lnTo>
                      <a:lnTo>
                        <a:pt x="11" y="62"/>
                      </a:lnTo>
                      <a:lnTo>
                        <a:pt x="5" y="58"/>
                      </a:lnTo>
                      <a:lnTo>
                        <a:pt x="2" y="54"/>
                      </a:lnTo>
                      <a:lnTo>
                        <a:pt x="0" y="48"/>
                      </a:lnTo>
                      <a:lnTo>
                        <a:pt x="0" y="42"/>
                      </a:lnTo>
                      <a:lnTo>
                        <a:pt x="1" y="35"/>
                      </a:lnTo>
                      <a:lnTo>
                        <a:pt x="3" y="29"/>
                      </a:lnTo>
                      <a:lnTo>
                        <a:pt x="6" y="23"/>
                      </a:lnTo>
                      <a:lnTo>
                        <a:pt x="11" y="17"/>
                      </a:lnTo>
                      <a:lnTo>
                        <a:pt x="18" y="12"/>
                      </a:lnTo>
                      <a:lnTo>
                        <a:pt x="25" y="7"/>
                      </a:lnTo>
                      <a:lnTo>
                        <a:pt x="31" y="4"/>
                      </a:lnTo>
                      <a:lnTo>
                        <a:pt x="39" y="1"/>
                      </a:lnTo>
                      <a:lnTo>
                        <a:pt x="47" y="0"/>
                      </a:lnTo>
                      <a:lnTo>
                        <a:pt x="54" y="0"/>
                      </a:lnTo>
                      <a:lnTo>
                        <a:pt x="61" y="1"/>
                      </a:lnTo>
                      <a:lnTo>
                        <a:pt x="68" y="4"/>
                      </a:lnTo>
                      <a:lnTo>
                        <a:pt x="72" y="7"/>
                      </a:lnTo>
                      <a:lnTo>
                        <a:pt x="76" y="13"/>
                      </a:lnTo>
                      <a:lnTo>
                        <a:pt x="78" y="17"/>
                      </a:lnTo>
                      <a:lnTo>
                        <a:pt x="78" y="24"/>
                      </a:lnTo>
                      <a:lnTo>
                        <a:pt x="78" y="30"/>
                      </a:lnTo>
                      <a:lnTo>
                        <a:pt x="75" y="37"/>
                      </a:lnTo>
                      <a:lnTo>
                        <a:pt x="71" y="43"/>
                      </a:lnTo>
                      <a:lnTo>
                        <a:pt x="67" y="49"/>
                      </a:lnTo>
                      <a:lnTo>
                        <a:pt x="60" y="54"/>
                      </a:lnTo>
                      <a:lnTo>
                        <a:pt x="53" y="58"/>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1999" name="Freeform 705"/>
                <p:cNvSpPr>
                  <a:spLocks/>
                </p:cNvSpPr>
                <p:nvPr/>
              </p:nvSpPr>
              <p:spPr bwMode="auto">
                <a:xfrm>
                  <a:off x="3657" y="1659"/>
                  <a:ext cx="74" cy="145"/>
                </a:xfrm>
                <a:custGeom>
                  <a:avLst/>
                  <a:gdLst>
                    <a:gd name="T0" fmla="*/ 0 w 737"/>
                    <a:gd name="T1" fmla="*/ 0 h 1335"/>
                    <a:gd name="T2" fmla="*/ 0 w 737"/>
                    <a:gd name="T3" fmla="*/ 0 h 1335"/>
                    <a:gd name="T4" fmla="*/ 0 w 737"/>
                    <a:gd name="T5" fmla="*/ 0 h 1335"/>
                    <a:gd name="T6" fmla="*/ 0 w 737"/>
                    <a:gd name="T7" fmla="*/ 0 h 1335"/>
                    <a:gd name="T8" fmla="*/ 0 w 737"/>
                    <a:gd name="T9" fmla="*/ 0 h 1335"/>
                    <a:gd name="T10" fmla="*/ 0 w 737"/>
                    <a:gd name="T11" fmla="*/ 0 h 1335"/>
                    <a:gd name="T12" fmla="*/ 0 w 737"/>
                    <a:gd name="T13" fmla="*/ 0 h 1335"/>
                    <a:gd name="T14" fmla="*/ 0 w 737"/>
                    <a:gd name="T15" fmla="*/ 0 h 1335"/>
                    <a:gd name="T16" fmla="*/ 0 w 737"/>
                    <a:gd name="T17" fmla="*/ 0 h 1335"/>
                    <a:gd name="T18" fmla="*/ 0 w 737"/>
                    <a:gd name="T19" fmla="*/ 0 h 1335"/>
                    <a:gd name="T20" fmla="*/ 0 w 737"/>
                    <a:gd name="T21" fmla="*/ 0 h 1335"/>
                    <a:gd name="T22" fmla="*/ 0 w 737"/>
                    <a:gd name="T23" fmla="*/ 0 h 1335"/>
                    <a:gd name="T24" fmla="*/ 0 w 737"/>
                    <a:gd name="T25" fmla="*/ 0 h 1335"/>
                    <a:gd name="T26" fmla="*/ 0 w 737"/>
                    <a:gd name="T27" fmla="*/ 0 h 1335"/>
                    <a:gd name="T28" fmla="*/ 0 w 737"/>
                    <a:gd name="T29" fmla="*/ 0 h 1335"/>
                    <a:gd name="T30" fmla="*/ 0 w 737"/>
                    <a:gd name="T31" fmla="*/ 0 h 1335"/>
                    <a:gd name="T32" fmla="*/ 0 w 737"/>
                    <a:gd name="T33" fmla="*/ 0 h 1335"/>
                    <a:gd name="T34" fmla="*/ 0 w 737"/>
                    <a:gd name="T35" fmla="*/ 0 h 1335"/>
                    <a:gd name="T36" fmla="*/ 0 w 737"/>
                    <a:gd name="T37" fmla="*/ 0 h 1335"/>
                    <a:gd name="T38" fmla="*/ 0 w 737"/>
                    <a:gd name="T39" fmla="*/ 0 h 1335"/>
                    <a:gd name="T40" fmla="*/ 0 w 737"/>
                    <a:gd name="T41" fmla="*/ 0 h 1335"/>
                    <a:gd name="T42" fmla="*/ 0 w 737"/>
                    <a:gd name="T43" fmla="*/ 0 h 1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7"/>
                    <a:gd name="T67" fmla="*/ 0 h 1335"/>
                    <a:gd name="T68" fmla="*/ 737 w 737"/>
                    <a:gd name="T69" fmla="*/ 1335 h 13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7" h="1335">
                      <a:moveTo>
                        <a:pt x="74" y="10"/>
                      </a:moveTo>
                      <a:lnTo>
                        <a:pt x="737" y="1296"/>
                      </a:lnTo>
                      <a:lnTo>
                        <a:pt x="662" y="1335"/>
                      </a:lnTo>
                      <a:lnTo>
                        <a:pt x="2" y="46"/>
                      </a:lnTo>
                      <a:lnTo>
                        <a:pt x="0" y="42"/>
                      </a:lnTo>
                      <a:lnTo>
                        <a:pt x="0" y="37"/>
                      </a:lnTo>
                      <a:lnTo>
                        <a:pt x="2" y="32"/>
                      </a:lnTo>
                      <a:lnTo>
                        <a:pt x="5" y="26"/>
                      </a:lnTo>
                      <a:lnTo>
                        <a:pt x="9" y="20"/>
                      </a:lnTo>
                      <a:lnTo>
                        <a:pt x="14" y="16"/>
                      </a:lnTo>
                      <a:lnTo>
                        <a:pt x="21" y="11"/>
                      </a:lnTo>
                      <a:lnTo>
                        <a:pt x="27" y="7"/>
                      </a:lnTo>
                      <a:lnTo>
                        <a:pt x="34" y="3"/>
                      </a:lnTo>
                      <a:lnTo>
                        <a:pt x="41" y="1"/>
                      </a:lnTo>
                      <a:lnTo>
                        <a:pt x="49" y="0"/>
                      </a:lnTo>
                      <a:lnTo>
                        <a:pt x="56" y="0"/>
                      </a:lnTo>
                      <a:lnTo>
                        <a:pt x="61" y="1"/>
                      </a:lnTo>
                      <a:lnTo>
                        <a:pt x="67" y="3"/>
                      </a:lnTo>
                      <a:lnTo>
                        <a:pt x="70" y="6"/>
                      </a:lnTo>
                      <a:lnTo>
                        <a:pt x="74"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00" name="Freeform 706"/>
                <p:cNvSpPr>
                  <a:spLocks/>
                </p:cNvSpPr>
                <p:nvPr/>
              </p:nvSpPr>
              <p:spPr bwMode="auto">
                <a:xfrm>
                  <a:off x="3657" y="1659"/>
                  <a:ext cx="74" cy="145"/>
                </a:xfrm>
                <a:custGeom>
                  <a:avLst/>
                  <a:gdLst>
                    <a:gd name="T0" fmla="*/ 0 w 737"/>
                    <a:gd name="T1" fmla="*/ 0 h 1335"/>
                    <a:gd name="T2" fmla="*/ 0 w 737"/>
                    <a:gd name="T3" fmla="*/ 0 h 1335"/>
                    <a:gd name="T4" fmla="*/ 0 w 737"/>
                    <a:gd name="T5" fmla="*/ 0 h 1335"/>
                    <a:gd name="T6" fmla="*/ 0 w 737"/>
                    <a:gd name="T7" fmla="*/ 0 h 1335"/>
                    <a:gd name="T8" fmla="*/ 0 w 737"/>
                    <a:gd name="T9" fmla="*/ 0 h 1335"/>
                    <a:gd name="T10" fmla="*/ 0 w 737"/>
                    <a:gd name="T11" fmla="*/ 0 h 1335"/>
                    <a:gd name="T12" fmla="*/ 0 w 737"/>
                    <a:gd name="T13" fmla="*/ 0 h 1335"/>
                    <a:gd name="T14" fmla="*/ 0 w 737"/>
                    <a:gd name="T15" fmla="*/ 0 h 1335"/>
                    <a:gd name="T16" fmla="*/ 0 w 737"/>
                    <a:gd name="T17" fmla="*/ 0 h 1335"/>
                    <a:gd name="T18" fmla="*/ 0 w 737"/>
                    <a:gd name="T19" fmla="*/ 0 h 1335"/>
                    <a:gd name="T20" fmla="*/ 0 w 737"/>
                    <a:gd name="T21" fmla="*/ 0 h 1335"/>
                    <a:gd name="T22" fmla="*/ 0 w 737"/>
                    <a:gd name="T23" fmla="*/ 0 h 1335"/>
                    <a:gd name="T24" fmla="*/ 0 w 737"/>
                    <a:gd name="T25" fmla="*/ 0 h 1335"/>
                    <a:gd name="T26" fmla="*/ 0 w 737"/>
                    <a:gd name="T27" fmla="*/ 0 h 1335"/>
                    <a:gd name="T28" fmla="*/ 0 w 737"/>
                    <a:gd name="T29" fmla="*/ 0 h 1335"/>
                    <a:gd name="T30" fmla="*/ 0 w 737"/>
                    <a:gd name="T31" fmla="*/ 0 h 1335"/>
                    <a:gd name="T32" fmla="*/ 0 w 737"/>
                    <a:gd name="T33" fmla="*/ 0 h 1335"/>
                    <a:gd name="T34" fmla="*/ 0 w 737"/>
                    <a:gd name="T35" fmla="*/ 0 h 1335"/>
                    <a:gd name="T36" fmla="*/ 0 w 737"/>
                    <a:gd name="T37" fmla="*/ 0 h 1335"/>
                    <a:gd name="T38" fmla="*/ 0 w 737"/>
                    <a:gd name="T39" fmla="*/ 0 h 1335"/>
                    <a:gd name="T40" fmla="*/ 0 w 737"/>
                    <a:gd name="T41" fmla="*/ 0 h 1335"/>
                    <a:gd name="T42" fmla="*/ 0 w 737"/>
                    <a:gd name="T43" fmla="*/ 0 h 13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37"/>
                    <a:gd name="T67" fmla="*/ 0 h 1335"/>
                    <a:gd name="T68" fmla="*/ 737 w 737"/>
                    <a:gd name="T69" fmla="*/ 1335 h 13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37" h="1335">
                      <a:moveTo>
                        <a:pt x="74" y="10"/>
                      </a:moveTo>
                      <a:lnTo>
                        <a:pt x="737" y="1296"/>
                      </a:lnTo>
                      <a:lnTo>
                        <a:pt x="662" y="1335"/>
                      </a:lnTo>
                      <a:lnTo>
                        <a:pt x="2" y="46"/>
                      </a:lnTo>
                      <a:lnTo>
                        <a:pt x="0" y="42"/>
                      </a:lnTo>
                      <a:lnTo>
                        <a:pt x="0" y="37"/>
                      </a:lnTo>
                      <a:lnTo>
                        <a:pt x="2" y="32"/>
                      </a:lnTo>
                      <a:lnTo>
                        <a:pt x="5" y="26"/>
                      </a:lnTo>
                      <a:lnTo>
                        <a:pt x="9" y="20"/>
                      </a:lnTo>
                      <a:lnTo>
                        <a:pt x="14" y="16"/>
                      </a:lnTo>
                      <a:lnTo>
                        <a:pt x="21" y="11"/>
                      </a:lnTo>
                      <a:lnTo>
                        <a:pt x="27" y="7"/>
                      </a:lnTo>
                      <a:lnTo>
                        <a:pt x="34" y="3"/>
                      </a:lnTo>
                      <a:lnTo>
                        <a:pt x="41" y="1"/>
                      </a:lnTo>
                      <a:lnTo>
                        <a:pt x="49" y="0"/>
                      </a:lnTo>
                      <a:lnTo>
                        <a:pt x="56" y="0"/>
                      </a:lnTo>
                      <a:lnTo>
                        <a:pt x="61" y="1"/>
                      </a:lnTo>
                      <a:lnTo>
                        <a:pt x="67" y="3"/>
                      </a:lnTo>
                      <a:lnTo>
                        <a:pt x="70" y="6"/>
                      </a:lnTo>
                      <a:lnTo>
                        <a:pt x="74"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1" name="Freeform 707"/>
                <p:cNvSpPr>
                  <a:spLocks/>
                </p:cNvSpPr>
                <p:nvPr/>
              </p:nvSpPr>
              <p:spPr bwMode="auto">
                <a:xfrm>
                  <a:off x="3788" y="1156"/>
                  <a:ext cx="79" cy="128"/>
                </a:xfrm>
                <a:custGeom>
                  <a:avLst/>
                  <a:gdLst>
                    <a:gd name="T0" fmla="*/ 0 w 786"/>
                    <a:gd name="T1" fmla="*/ 0 h 1166"/>
                    <a:gd name="T2" fmla="*/ 0 w 786"/>
                    <a:gd name="T3" fmla="*/ 0 h 1166"/>
                    <a:gd name="T4" fmla="*/ 0 w 786"/>
                    <a:gd name="T5" fmla="*/ 0 h 1166"/>
                    <a:gd name="T6" fmla="*/ 0 w 786"/>
                    <a:gd name="T7" fmla="*/ 0 h 1166"/>
                    <a:gd name="T8" fmla="*/ 0 w 786"/>
                    <a:gd name="T9" fmla="*/ 0 h 1166"/>
                    <a:gd name="T10" fmla="*/ 0 w 786"/>
                    <a:gd name="T11" fmla="*/ 0 h 1166"/>
                    <a:gd name="T12" fmla="*/ 0 w 786"/>
                    <a:gd name="T13" fmla="*/ 0 h 1166"/>
                    <a:gd name="T14" fmla="*/ 0 w 786"/>
                    <a:gd name="T15" fmla="*/ 0 h 1166"/>
                    <a:gd name="T16" fmla="*/ 0 w 786"/>
                    <a:gd name="T17" fmla="*/ 0 h 1166"/>
                    <a:gd name="T18" fmla="*/ 0 w 786"/>
                    <a:gd name="T19" fmla="*/ 0 h 1166"/>
                    <a:gd name="T20" fmla="*/ 0 w 786"/>
                    <a:gd name="T21" fmla="*/ 0 h 1166"/>
                    <a:gd name="T22" fmla="*/ 0 w 786"/>
                    <a:gd name="T23" fmla="*/ 0 h 1166"/>
                    <a:gd name="T24" fmla="*/ 0 w 786"/>
                    <a:gd name="T25" fmla="*/ 0 h 1166"/>
                    <a:gd name="T26" fmla="*/ 0 w 786"/>
                    <a:gd name="T27" fmla="*/ 0 h 1166"/>
                    <a:gd name="T28" fmla="*/ 0 w 786"/>
                    <a:gd name="T29" fmla="*/ 0 h 1166"/>
                    <a:gd name="T30" fmla="*/ 0 w 786"/>
                    <a:gd name="T31" fmla="*/ 0 h 1166"/>
                    <a:gd name="T32" fmla="*/ 0 w 786"/>
                    <a:gd name="T33" fmla="*/ 0 h 1166"/>
                    <a:gd name="T34" fmla="*/ 0 w 786"/>
                    <a:gd name="T35" fmla="*/ 0 h 1166"/>
                    <a:gd name="T36" fmla="*/ 0 w 786"/>
                    <a:gd name="T37" fmla="*/ 0 h 1166"/>
                    <a:gd name="T38" fmla="*/ 0 w 786"/>
                    <a:gd name="T39" fmla="*/ 0 h 1166"/>
                    <a:gd name="T40" fmla="*/ 0 w 786"/>
                    <a:gd name="T41" fmla="*/ 0 h 1166"/>
                    <a:gd name="T42" fmla="*/ 0 w 786"/>
                    <a:gd name="T43" fmla="*/ 0 h 11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6"/>
                    <a:gd name="T67" fmla="*/ 0 h 1166"/>
                    <a:gd name="T68" fmla="*/ 786 w 786"/>
                    <a:gd name="T69" fmla="*/ 1166 h 11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6" h="1166">
                      <a:moveTo>
                        <a:pt x="71" y="10"/>
                      </a:moveTo>
                      <a:lnTo>
                        <a:pt x="786" y="1121"/>
                      </a:lnTo>
                      <a:lnTo>
                        <a:pt x="715" y="1166"/>
                      </a:lnTo>
                      <a:lnTo>
                        <a:pt x="3" y="53"/>
                      </a:lnTo>
                      <a:lnTo>
                        <a:pt x="1" y="48"/>
                      </a:lnTo>
                      <a:lnTo>
                        <a:pt x="0" y="43"/>
                      </a:lnTo>
                      <a:lnTo>
                        <a:pt x="0" y="37"/>
                      </a:lnTo>
                      <a:lnTo>
                        <a:pt x="2" y="30"/>
                      </a:lnTo>
                      <a:lnTo>
                        <a:pt x="5" y="24"/>
                      </a:lnTo>
                      <a:lnTo>
                        <a:pt x="10" y="18"/>
                      </a:lnTo>
                      <a:lnTo>
                        <a:pt x="16" y="13"/>
                      </a:lnTo>
                      <a:lnTo>
                        <a:pt x="21" y="7"/>
                      </a:lnTo>
                      <a:lnTo>
                        <a:pt x="29" y="4"/>
                      </a:lnTo>
                      <a:lnTo>
                        <a:pt x="36" y="2"/>
                      </a:lnTo>
                      <a:lnTo>
                        <a:pt x="43" y="0"/>
                      </a:lnTo>
                      <a:lnTo>
                        <a:pt x="51" y="0"/>
                      </a:lnTo>
                      <a:lnTo>
                        <a:pt x="56" y="1"/>
                      </a:lnTo>
                      <a:lnTo>
                        <a:pt x="62" y="2"/>
                      </a:lnTo>
                      <a:lnTo>
                        <a:pt x="68" y="5"/>
                      </a:lnTo>
                      <a:lnTo>
                        <a:pt x="71" y="10"/>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02" name="Freeform 708"/>
                <p:cNvSpPr>
                  <a:spLocks/>
                </p:cNvSpPr>
                <p:nvPr/>
              </p:nvSpPr>
              <p:spPr bwMode="auto">
                <a:xfrm>
                  <a:off x="3788" y="1156"/>
                  <a:ext cx="79" cy="128"/>
                </a:xfrm>
                <a:custGeom>
                  <a:avLst/>
                  <a:gdLst>
                    <a:gd name="T0" fmla="*/ 0 w 786"/>
                    <a:gd name="T1" fmla="*/ 0 h 1166"/>
                    <a:gd name="T2" fmla="*/ 0 w 786"/>
                    <a:gd name="T3" fmla="*/ 0 h 1166"/>
                    <a:gd name="T4" fmla="*/ 0 w 786"/>
                    <a:gd name="T5" fmla="*/ 0 h 1166"/>
                    <a:gd name="T6" fmla="*/ 0 w 786"/>
                    <a:gd name="T7" fmla="*/ 0 h 1166"/>
                    <a:gd name="T8" fmla="*/ 0 w 786"/>
                    <a:gd name="T9" fmla="*/ 0 h 1166"/>
                    <a:gd name="T10" fmla="*/ 0 w 786"/>
                    <a:gd name="T11" fmla="*/ 0 h 1166"/>
                    <a:gd name="T12" fmla="*/ 0 w 786"/>
                    <a:gd name="T13" fmla="*/ 0 h 1166"/>
                    <a:gd name="T14" fmla="*/ 0 w 786"/>
                    <a:gd name="T15" fmla="*/ 0 h 1166"/>
                    <a:gd name="T16" fmla="*/ 0 w 786"/>
                    <a:gd name="T17" fmla="*/ 0 h 1166"/>
                    <a:gd name="T18" fmla="*/ 0 w 786"/>
                    <a:gd name="T19" fmla="*/ 0 h 1166"/>
                    <a:gd name="T20" fmla="*/ 0 w 786"/>
                    <a:gd name="T21" fmla="*/ 0 h 1166"/>
                    <a:gd name="T22" fmla="*/ 0 w 786"/>
                    <a:gd name="T23" fmla="*/ 0 h 1166"/>
                    <a:gd name="T24" fmla="*/ 0 w 786"/>
                    <a:gd name="T25" fmla="*/ 0 h 1166"/>
                    <a:gd name="T26" fmla="*/ 0 w 786"/>
                    <a:gd name="T27" fmla="*/ 0 h 1166"/>
                    <a:gd name="T28" fmla="*/ 0 w 786"/>
                    <a:gd name="T29" fmla="*/ 0 h 1166"/>
                    <a:gd name="T30" fmla="*/ 0 w 786"/>
                    <a:gd name="T31" fmla="*/ 0 h 1166"/>
                    <a:gd name="T32" fmla="*/ 0 w 786"/>
                    <a:gd name="T33" fmla="*/ 0 h 1166"/>
                    <a:gd name="T34" fmla="*/ 0 w 786"/>
                    <a:gd name="T35" fmla="*/ 0 h 1166"/>
                    <a:gd name="T36" fmla="*/ 0 w 786"/>
                    <a:gd name="T37" fmla="*/ 0 h 1166"/>
                    <a:gd name="T38" fmla="*/ 0 w 786"/>
                    <a:gd name="T39" fmla="*/ 0 h 1166"/>
                    <a:gd name="T40" fmla="*/ 0 w 786"/>
                    <a:gd name="T41" fmla="*/ 0 h 1166"/>
                    <a:gd name="T42" fmla="*/ 0 w 786"/>
                    <a:gd name="T43" fmla="*/ 0 h 11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6"/>
                    <a:gd name="T67" fmla="*/ 0 h 1166"/>
                    <a:gd name="T68" fmla="*/ 786 w 786"/>
                    <a:gd name="T69" fmla="*/ 1166 h 11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6" h="1166">
                      <a:moveTo>
                        <a:pt x="71" y="10"/>
                      </a:moveTo>
                      <a:lnTo>
                        <a:pt x="786" y="1121"/>
                      </a:lnTo>
                      <a:lnTo>
                        <a:pt x="715" y="1166"/>
                      </a:lnTo>
                      <a:lnTo>
                        <a:pt x="3" y="53"/>
                      </a:lnTo>
                      <a:lnTo>
                        <a:pt x="1" y="48"/>
                      </a:lnTo>
                      <a:lnTo>
                        <a:pt x="0" y="43"/>
                      </a:lnTo>
                      <a:lnTo>
                        <a:pt x="0" y="37"/>
                      </a:lnTo>
                      <a:lnTo>
                        <a:pt x="2" y="30"/>
                      </a:lnTo>
                      <a:lnTo>
                        <a:pt x="5" y="24"/>
                      </a:lnTo>
                      <a:lnTo>
                        <a:pt x="10" y="18"/>
                      </a:lnTo>
                      <a:lnTo>
                        <a:pt x="16" y="13"/>
                      </a:lnTo>
                      <a:lnTo>
                        <a:pt x="21" y="7"/>
                      </a:lnTo>
                      <a:lnTo>
                        <a:pt x="29" y="4"/>
                      </a:lnTo>
                      <a:lnTo>
                        <a:pt x="36" y="2"/>
                      </a:lnTo>
                      <a:lnTo>
                        <a:pt x="43" y="0"/>
                      </a:lnTo>
                      <a:lnTo>
                        <a:pt x="51" y="0"/>
                      </a:lnTo>
                      <a:lnTo>
                        <a:pt x="56" y="1"/>
                      </a:lnTo>
                      <a:lnTo>
                        <a:pt x="62" y="2"/>
                      </a:lnTo>
                      <a:lnTo>
                        <a:pt x="68" y="5"/>
                      </a:lnTo>
                      <a:lnTo>
                        <a:pt x="71" y="10"/>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3" name="Freeform 709"/>
                <p:cNvSpPr>
                  <a:spLocks/>
                </p:cNvSpPr>
                <p:nvPr/>
              </p:nvSpPr>
              <p:spPr bwMode="auto">
                <a:xfrm>
                  <a:off x="3883" y="1324"/>
                  <a:ext cx="69" cy="137"/>
                </a:xfrm>
                <a:custGeom>
                  <a:avLst/>
                  <a:gdLst>
                    <a:gd name="T0" fmla="*/ 0 w 682"/>
                    <a:gd name="T1" fmla="*/ 0 h 1254"/>
                    <a:gd name="T2" fmla="*/ 0 w 682"/>
                    <a:gd name="T3" fmla="*/ 0 h 1254"/>
                    <a:gd name="T4" fmla="*/ 0 w 682"/>
                    <a:gd name="T5" fmla="*/ 0 h 1254"/>
                    <a:gd name="T6" fmla="*/ 0 w 682"/>
                    <a:gd name="T7" fmla="*/ 0 h 1254"/>
                    <a:gd name="T8" fmla="*/ 0 w 682"/>
                    <a:gd name="T9" fmla="*/ 0 h 1254"/>
                    <a:gd name="T10" fmla="*/ 0 w 682"/>
                    <a:gd name="T11" fmla="*/ 0 h 1254"/>
                    <a:gd name="T12" fmla="*/ 0 w 682"/>
                    <a:gd name="T13" fmla="*/ 0 h 1254"/>
                    <a:gd name="T14" fmla="*/ 0 w 682"/>
                    <a:gd name="T15" fmla="*/ 0 h 1254"/>
                    <a:gd name="T16" fmla="*/ 0 w 682"/>
                    <a:gd name="T17" fmla="*/ 0 h 1254"/>
                    <a:gd name="T18" fmla="*/ 0 w 682"/>
                    <a:gd name="T19" fmla="*/ 0 h 1254"/>
                    <a:gd name="T20" fmla="*/ 0 w 682"/>
                    <a:gd name="T21" fmla="*/ 0 h 1254"/>
                    <a:gd name="T22" fmla="*/ 0 w 682"/>
                    <a:gd name="T23" fmla="*/ 0 h 1254"/>
                    <a:gd name="T24" fmla="*/ 0 w 682"/>
                    <a:gd name="T25" fmla="*/ 0 h 1254"/>
                    <a:gd name="T26" fmla="*/ 0 w 682"/>
                    <a:gd name="T27" fmla="*/ 0 h 1254"/>
                    <a:gd name="T28" fmla="*/ 0 w 682"/>
                    <a:gd name="T29" fmla="*/ 0 h 1254"/>
                    <a:gd name="T30" fmla="*/ 0 w 682"/>
                    <a:gd name="T31" fmla="*/ 0 h 1254"/>
                    <a:gd name="T32" fmla="*/ 0 w 682"/>
                    <a:gd name="T33" fmla="*/ 0 h 1254"/>
                    <a:gd name="T34" fmla="*/ 0 w 682"/>
                    <a:gd name="T35" fmla="*/ 0 h 1254"/>
                    <a:gd name="T36" fmla="*/ 0 w 682"/>
                    <a:gd name="T37" fmla="*/ 0 h 1254"/>
                    <a:gd name="T38" fmla="*/ 0 w 682"/>
                    <a:gd name="T39" fmla="*/ 0 h 1254"/>
                    <a:gd name="T40" fmla="*/ 0 w 682"/>
                    <a:gd name="T41" fmla="*/ 0 h 1254"/>
                    <a:gd name="T42" fmla="*/ 0 w 682"/>
                    <a:gd name="T43" fmla="*/ 0 h 12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2"/>
                    <a:gd name="T67" fmla="*/ 0 h 1254"/>
                    <a:gd name="T68" fmla="*/ 682 w 682"/>
                    <a:gd name="T69" fmla="*/ 1254 h 12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2" h="1254">
                      <a:moveTo>
                        <a:pt x="608" y="1243"/>
                      </a:moveTo>
                      <a:lnTo>
                        <a:pt x="0" y="38"/>
                      </a:lnTo>
                      <a:lnTo>
                        <a:pt x="76" y="0"/>
                      </a:lnTo>
                      <a:lnTo>
                        <a:pt x="681" y="1206"/>
                      </a:lnTo>
                      <a:lnTo>
                        <a:pt x="682" y="1211"/>
                      </a:lnTo>
                      <a:lnTo>
                        <a:pt x="682" y="1217"/>
                      </a:lnTo>
                      <a:lnTo>
                        <a:pt x="681" y="1222"/>
                      </a:lnTo>
                      <a:lnTo>
                        <a:pt x="679" y="1228"/>
                      </a:lnTo>
                      <a:lnTo>
                        <a:pt x="674" y="1234"/>
                      </a:lnTo>
                      <a:lnTo>
                        <a:pt x="670" y="1239"/>
                      </a:lnTo>
                      <a:lnTo>
                        <a:pt x="663" y="1244"/>
                      </a:lnTo>
                      <a:lnTo>
                        <a:pt x="657" y="1248"/>
                      </a:lnTo>
                      <a:lnTo>
                        <a:pt x="649" y="1252"/>
                      </a:lnTo>
                      <a:lnTo>
                        <a:pt x="642" y="1253"/>
                      </a:lnTo>
                      <a:lnTo>
                        <a:pt x="635" y="1254"/>
                      </a:lnTo>
                      <a:lnTo>
                        <a:pt x="628" y="1254"/>
                      </a:lnTo>
                      <a:lnTo>
                        <a:pt x="621" y="1253"/>
                      </a:lnTo>
                      <a:lnTo>
                        <a:pt x="616" y="1251"/>
                      </a:lnTo>
                      <a:lnTo>
                        <a:pt x="612" y="1247"/>
                      </a:lnTo>
                      <a:lnTo>
                        <a:pt x="608" y="1243"/>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2004" name="Freeform 710"/>
                <p:cNvSpPr>
                  <a:spLocks/>
                </p:cNvSpPr>
                <p:nvPr/>
              </p:nvSpPr>
              <p:spPr bwMode="auto">
                <a:xfrm>
                  <a:off x="3883" y="1324"/>
                  <a:ext cx="69" cy="137"/>
                </a:xfrm>
                <a:custGeom>
                  <a:avLst/>
                  <a:gdLst>
                    <a:gd name="T0" fmla="*/ 0 w 682"/>
                    <a:gd name="T1" fmla="*/ 0 h 1254"/>
                    <a:gd name="T2" fmla="*/ 0 w 682"/>
                    <a:gd name="T3" fmla="*/ 0 h 1254"/>
                    <a:gd name="T4" fmla="*/ 0 w 682"/>
                    <a:gd name="T5" fmla="*/ 0 h 1254"/>
                    <a:gd name="T6" fmla="*/ 0 w 682"/>
                    <a:gd name="T7" fmla="*/ 0 h 1254"/>
                    <a:gd name="T8" fmla="*/ 0 w 682"/>
                    <a:gd name="T9" fmla="*/ 0 h 1254"/>
                    <a:gd name="T10" fmla="*/ 0 w 682"/>
                    <a:gd name="T11" fmla="*/ 0 h 1254"/>
                    <a:gd name="T12" fmla="*/ 0 w 682"/>
                    <a:gd name="T13" fmla="*/ 0 h 1254"/>
                    <a:gd name="T14" fmla="*/ 0 w 682"/>
                    <a:gd name="T15" fmla="*/ 0 h 1254"/>
                    <a:gd name="T16" fmla="*/ 0 w 682"/>
                    <a:gd name="T17" fmla="*/ 0 h 1254"/>
                    <a:gd name="T18" fmla="*/ 0 w 682"/>
                    <a:gd name="T19" fmla="*/ 0 h 1254"/>
                    <a:gd name="T20" fmla="*/ 0 w 682"/>
                    <a:gd name="T21" fmla="*/ 0 h 1254"/>
                    <a:gd name="T22" fmla="*/ 0 w 682"/>
                    <a:gd name="T23" fmla="*/ 0 h 1254"/>
                    <a:gd name="T24" fmla="*/ 0 w 682"/>
                    <a:gd name="T25" fmla="*/ 0 h 1254"/>
                    <a:gd name="T26" fmla="*/ 0 w 682"/>
                    <a:gd name="T27" fmla="*/ 0 h 1254"/>
                    <a:gd name="T28" fmla="*/ 0 w 682"/>
                    <a:gd name="T29" fmla="*/ 0 h 1254"/>
                    <a:gd name="T30" fmla="*/ 0 w 682"/>
                    <a:gd name="T31" fmla="*/ 0 h 1254"/>
                    <a:gd name="T32" fmla="*/ 0 w 682"/>
                    <a:gd name="T33" fmla="*/ 0 h 1254"/>
                    <a:gd name="T34" fmla="*/ 0 w 682"/>
                    <a:gd name="T35" fmla="*/ 0 h 1254"/>
                    <a:gd name="T36" fmla="*/ 0 w 682"/>
                    <a:gd name="T37" fmla="*/ 0 h 1254"/>
                    <a:gd name="T38" fmla="*/ 0 w 682"/>
                    <a:gd name="T39" fmla="*/ 0 h 1254"/>
                    <a:gd name="T40" fmla="*/ 0 w 682"/>
                    <a:gd name="T41" fmla="*/ 0 h 1254"/>
                    <a:gd name="T42" fmla="*/ 0 w 682"/>
                    <a:gd name="T43" fmla="*/ 0 h 12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82"/>
                    <a:gd name="T67" fmla="*/ 0 h 1254"/>
                    <a:gd name="T68" fmla="*/ 682 w 682"/>
                    <a:gd name="T69" fmla="*/ 1254 h 125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82" h="1254">
                      <a:moveTo>
                        <a:pt x="608" y="1243"/>
                      </a:moveTo>
                      <a:lnTo>
                        <a:pt x="0" y="38"/>
                      </a:lnTo>
                      <a:lnTo>
                        <a:pt x="76" y="0"/>
                      </a:lnTo>
                      <a:lnTo>
                        <a:pt x="681" y="1206"/>
                      </a:lnTo>
                      <a:lnTo>
                        <a:pt x="682" y="1211"/>
                      </a:lnTo>
                      <a:lnTo>
                        <a:pt x="682" y="1217"/>
                      </a:lnTo>
                      <a:lnTo>
                        <a:pt x="681" y="1222"/>
                      </a:lnTo>
                      <a:lnTo>
                        <a:pt x="679" y="1228"/>
                      </a:lnTo>
                      <a:lnTo>
                        <a:pt x="674" y="1234"/>
                      </a:lnTo>
                      <a:lnTo>
                        <a:pt x="670" y="1239"/>
                      </a:lnTo>
                      <a:lnTo>
                        <a:pt x="663" y="1244"/>
                      </a:lnTo>
                      <a:lnTo>
                        <a:pt x="657" y="1248"/>
                      </a:lnTo>
                      <a:lnTo>
                        <a:pt x="649" y="1252"/>
                      </a:lnTo>
                      <a:lnTo>
                        <a:pt x="642" y="1253"/>
                      </a:lnTo>
                      <a:lnTo>
                        <a:pt x="635" y="1254"/>
                      </a:lnTo>
                      <a:lnTo>
                        <a:pt x="628" y="1254"/>
                      </a:lnTo>
                      <a:lnTo>
                        <a:pt x="621" y="1253"/>
                      </a:lnTo>
                      <a:lnTo>
                        <a:pt x="616" y="1251"/>
                      </a:lnTo>
                      <a:lnTo>
                        <a:pt x="612" y="1247"/>
                      </a:lnTo>
                      <a:lnTo>
                        <a:pt x="608" y="1243"/>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5" name="Freeform 711"/>
                <p:cNvSpPr>
                  <a:spLocks/>
                </p:cNvSpPr>
                <p:nvPr/>
              </p:nvSpPr>
              <p:spPr bwMode="auto">
                <a:xfrm>
                  <a:off x="3657" y="1336"/>
                  <a:ext cx="74" cy="134"/>
                </a:xfrm>
                <a:custGeom>
                  <a:avLst/>
                  <a:gdLst>
                    <a:gd name="T0" fmla="*/ 0 w 739"/>
                    <a:gd name="T1" fmla="*/ 0 h 1237"/>
                    <a:gd name="T2" fmla="*/ 0 w 739"/>
                    <a:gd name="T3" fmla="*/ 0 h 1237"/>
                    <a:gd name="T4" fmla="*/ 0 w 739"/>
                    <a:gd name="T5" fmla="*/ 0 h 1237"/>
                    <a:gd name="T6" fmla="*/ 0 w 739"/>
                    <a:gd name="T7" fmla="*/ 0 h 1237"/>
                    <a:gd name="T8" fmla="*/ 0 w 739"/>
                    <a:gd name="T9" fmla="*/ 0 h 1237"/>
                    <a:gd name="T10" fmla="*/ 0 w 739"/>
                    <a:gd name="T11" fmla="*/ 0 h 1237"/>
                    <a:gd name="T12" fmla="*/ 0 w 739"/>
                    <a:gd name="T13" fmla="*/ 0 h 1237"/>
                    <a:gd name="T14" fmla="*/ 0 w 739"/>
                    <a:gd name="T15" fmla="*/ 0 h 1237"/>
                    <a:gd name="T16" fmla="*/ 0 w 739"/>
                    <a:gd name="T17" fmla="*/ 0 h 1237"/>
                    <a:gd name="T18" fmla="*/ 0 w 739"/>
                    <a:gd name="T19" fmla="*/ 0 h 1237"/>
                    <a:gd name="T20" fmla="*/ 0 w 739"/>
                    <a:gd name="T21" fmla="*/ 0 h 1237"/>
                    <a:gd name="T22" fmla="*/ 0 w 739"/>
                    <a:gd name="T23" fmla="*/ 0 h 1237"/>
                    <a:gd name="T24" fmla="*/ 0 w 739"/>
                    <a:gd name="T25" fmla="*/ 0 h 1237"/>
                    <a:gd name="T26" fmla="*/ 0 w 739"/>
                    <a:gd name="T27" fmla="*/ 0 h 1237"/>
                    <a:gd name="T28" fmla="*/ 0 w 739"/>
                    <a:gd name="T29" fmla="*/ 0 h 1237"/>
                    <a:gd name="T30" fmla="*/ 0 w 739"/>
                    <a:gd name="T31" fmla="*/ 0 h 1237"/>
                    <a:gd name="T32" fmla="*/ 0 w 739"/>
                    <a:gd name="T33" fmla="*/ 0 h 1237"/>
                    <a:gd name="T34" fmla="*/ 0 w 739"/>
                    <a:gd name="T35" fmla="*/ 0 h 1237"/>
                    <a:gd name="T36" fmla="*/ 0 w 739"/>
                    <a:gd name="T37" fmla="*/ 0 h 1237"/>
                    <a:gd name="T38" fmla="*/ 0 w 739"/>
                    <a:gd name="T39" fmla="*/ 0 h 1237"/>
                    <a:gd name="T40" fmla="*/ 0 w 739"/>
                    <a:gd name="T41" fmla="*/ 0 h 1237"/>
                    <a:gd name="T42" fmla="*/ 0 w 739"/>
                    <a:gd name="T43" fmla="*/ 0 h 1237"/>
                    <a:gd name="T44" fmla="*/ 0 w 739"/>
                    <a:gd name="T45" fmla="*/ 0 h 1237"/>
                    <a:gd name="T46" fmla="*/ 0 w 739"/>
                    <a:gd name="T47" fmla="*/ 0 h 1237"/>
                    <a:gd name="T48" fmla="*/ 0 w 739"/>
                    <a:gd name="T49" fmla="*/ 0 h 1237"/>
                    <a:gd name="T50" fmla="*/ 0 w 739"/>
                    <a:gd name="T51" fmla="*/ 0 h 1237"/>
                    <a:gd name="T52" fmla="*/ 0 w 739"/>
                    <a:gd name="T53" fmla="*/ 0 h 1237"/>
                    <a:gd name="T54" fmla="*/ 0 w 739"/>
                    <a:gd name="T55" fmla="*/ 0 h 1237"/>
                    <a:gd name="T56" fmla="*/ 0 w 739"/>
                    <a:gd name="T57" fmla="*/ 0 h 1237"/>
                    <a:gd name="T58" fmla="*/ 0 w 739"/>
                    <a:gd name="T59" fmla="*/ 0 h 1237"/>
                    <a:gd name="T60" fmla="*/ 0 w 739"/>
                    <a:gd name="T61" fmla="*/ 0 h 1237"/>
                    <a:gd name="T62" fmla="*/ 0 w 739"/>
                    <a:gd name="T63" fmla="*/ 0 h 1237"/>
                    <a:gd name="T64" fmla="*/ 0 w 739"/>
                    <a:gd name="T65" fmla="*/ 0 h 1237"/>
                    <a:gd name="T66" fmla="*/ 0 w 739"/>
                    <a:gd name="T67" fmla="*/ 0 h 1237"/>
                    <a:gd name="T68" fmla="*/ 0 w 739"/>
                    <a:gd name="T69" fmla="*/ 0 h 1237"/>
                    <a:gd name="T70" fmla="*/ 0 w 739"/>
                    <a:gd name="T71" fmla="*/ 0 h 1237"/>
                    <a:gd name="T72" fmla="*/ 0 w 739"/>
                    <a:gd name="T73" fmla="*/ 0 h 1237"/>
                    <a:gd name="T74" fmla="*/ 0 w 739"/>
                    <a:gd name="T75" fmla="*/ 0 h 1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9"/>
                    <a:gd name="T115" fmla="*/ 0 h 1237"/>
                    <a:gd name="T116" fmla="*/ 739 w 739"/>
                    <a:gd name="T117" fmla="*/ 1237 h 1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9" h="1237">
                      <a:moveTo>
                        <a:pt x="72" y="12"/>
                      </a:moveTo>
                      <a:lnTo>
                        <a:pt x="738" y="1186"/>
                      </a:lnTo>
                      <a:lnTo>
                        <a:pt x="739" y="1191"/>
                      </a:lnTo>
                      <a:lnTo>
                        <a:pt x="739" y="1197"/>
                      </a:lnTo>
                      <a:lnTo>
                        <a:pt x="738" y="1202"/>
                      </a:lnTo>
                      <a:lnTo>
                        <a:pt x="736" y="1209"/>
                      </a:lnTo>
                      <a:lnTo>
                        <a:pt x="732" y="1215"/>
                      </a:lnTo>
                      <a:lnTo>
                        <a:pt x="727" y="1220"/>
                      </a:lnTo>
                      <a:lnTo>
                        <a:pt x="721" y="1226"/>
                      </a:lnTo>
                      <a:lnTo>
                        <a:pt x="714" y="1231"/>
                      </a:lnTo>
                      <a:lnTo>
                        <a:pt x="706" y="1234"/>
                      </a:lnTo>
                      <a:lnTo>
                        <a:pt x="698" y="1236"/>
                      </a:lnTo>
                      <a:lnTo>
                        <a:pt x="692" y="1237"/>
                      </a:lnTo>
                      <a:lnTo>
                        <a:pt x="684" y="1237"/>
                      </a:lnTo>
                      <a:lnTo>
                        <a:pt x="678" y="1237"/>
                      </a:lnTo>
                      <a:lnTo>
                        <a:pt x="672" y="1235"/>
                      </a:lnTo>
                      <a:lnTo>
                        <a:pt x="668" y="1232"/>
                      </a:lnTo>
                      <a:lnTo>
                        <a:pt x="664" y="1227"/>
                      </a:lnTo>
                      <a:lnTo>
                        <a:pt x="2" y="51"/>
                      </a:lnTo>
                      <a:lnTo>
                        <a:pt x="1" y="47"/>
                      </a:lnTo>
                      <a:lnTo>
                        <a:pt x="0" y="41"/>
                      </a:lnTo>
                      <a:lnTo>
                        <a:pt x="1" y="34"/>
                      </a:lnTo>
                      <a:lnTo>
                        <a:pt x="3" y="29"/>
                      </a:lnTo>
                      <a:lnTo>
                        <a:pt x="7" y="23"/>
                      </a:lnTo>
                      <a:lnTo>
                        <a:pt x="12" y="17"/>
                      </a:lnTo>
                      <a:lnTo>
                        <a:pt x="18" y="13"/>
                      </a:lnTo>
                      <a:lnTo>
                        <a:pt x="25" y="8"/>
                      </a:lnTo>
                      <a:lnTo>
                        <a:pt x="32" y="5"/>
                      </a:lnTo>
                      <a:lnTo>
                        <a:pt x="38" y="3"/>
                      </a:lnTo>
                      <a:lnTo>
                        <a:pt x="46" y="1"/>
                      </a:lnTo>
                      <a:lnTo>
                        <a:pt x="53" y="0"/>
                      </a:lnTo>
                      <a:lnTo>
                        <a:pt x="60" y="1"/>
                      </a:lnTo>
                      <a:lnTo>
                        <a:pt x="64" y="4"/>
                      </a:lnTo>
                      <a:lnTo>
                        <a:pt x="69" y="7"/>
                      </a:lnTo>
                      <a:lnTo>
                        <a:pt x="72" y="12"/>
                      </a:lnTo>
                      <a:close/>
                    </a:path>
                  </a:pathLst>
                </a:custGeom>
                <a:solidFill>
                  <a:srgbClr val="993366"/>
                </a:solidFill>
                <a:ln w="9525">
                  <a:solidFill>
                    <a:schemeClr val="tx1"/>
                  </a:solidFill>
                  <a:round/>
                  <a:headEnd/>
                  <a:tailEnd/>
                </a:ln>
              </p:spPr>
              <p:txBody>
                <a:bodyPr/>
                <a:lstStyle/>
                <a:p>
                  <a:endParaRPr lang="en-US">
                    <a:solidFill>
                      <a:prstClr val="black"/>
                    </a:solidFill>
                    <a:cs typeface="Arial" charset="0"/>
                  </a:endParaRPr>
                </a:p>
              </p:txBody>
            </p:sp>
            <p:sp>
              <p:nvSpPr>
                <p:cNvPr id="12006" name="Freeform 712"/>
                <p:cNvSpPr>
                  <a:spLocks/>
                </p:cNvSpPr>
                <p:nvPr/>
              </p:nvSpPr>
              <p:spPr bwMode="auto">
                <a:xfrm>
                  <a:off x="3657" y="1336"/>
                  <a:ext cx="74" cy="134"/>
                </a:xfrm>
                <a:custGeom>
                  <a:avLst/>
                  <a:gdLst>
                    <a:gd name="T0" fmla="*/ 0 w 739"/>
                    <a:gd name="T1" fmla="*/ 0 h 1237"/>
                    <a:gd name="T2" fmla="*/ 0 w 739"/>
                    <a:gd name="T3" fmla="*/ 0 h 1237"/>
                    <a:gd name="T4" fmla="*/ 0 w 739"/>
                    <a:gd name="T5" fmla="*/ 0 h 1237"/>
                    <a:gd name="T6" fmla="*/ 0 w 739"/>
                    <a:gd name="T7" fmla="*/ 0 h 1237"/>
                    <a:gd name="T8" fmla="*/ 0 w 739"/>
                    <a:gd name="T9" fmla="*/ 0 h 1237"/>
                    <a:gd name="T10" fmla="*/ 0 w 739"/>
                    <a:gd name="T11" fmla="*/ 0 h 1237"/>
                    <a:gd name="T12" fmla="*/ 0 w 739"/>
                    <a:gd name="T13" fmla="*/ 0 h 1237"/>
                    <a:gd name="T14" fmla="*/ 0 w 739"/>
                    <a:gd name="T15" fmla="*/ 0 h 1237"/>
                    <a:gd name="T16" fmla="*/ 0 w 739"/>
                    <a:gd name="T17" fmla="*/ 0 h 1237"/>
                    <a:gd name="T18" fmla="*/ 0 w 739"/>
                    <a:gd name="T19" fmla="*/ 0 h 1237"/>
                    <a:gd name="T20" fmla="*/ 0 w 739"/>
                    <a:gd name="T21" fmla="*/ 0 h 1237"/>
                    <a:gd name="T22" fmla="*/ 0 w 739"/>
                    <a:gd name="T23" fmla="*/ 0 h 1237"/>
                    <a:gd name="T24" fmla="*/ 0 w 739"/>
                    <a:gd name="T25" fmla="*/ 0 h 1237"/>
                    <a:gd name="T26" fmla="*/ 0 w 739"/>
                    <a:gd name="T27" fmla="*/ 0 h 1237"/>
                    <a:gd name="T28" fmla="*/ 0 w 739"/>
                    <a:gd name="T29" fmla="*/ 0 h 1237"/>
                    <a:gd name="T30" fmla="*/ 0 w 739"/>
                    <a:gd name="T31" fmla="*/ 0 h 1237"/>
                    <a:gd name="T32" fmla="*/ 0 w 739"/>
                    <a:gd name="T33" fmla="*/ 0 h 1237"/>
                    <a:gd name="T34" fmla="*/ 0 w 739"/>
                    <a:gd name="T35" fmla="*/ 0 h 1237"/>
                    <a:gd name="T36" fmla="*/ 0 w 739"/>
                    <a:gd name="T37" fmla="*/ 0 h 1237"/>
                    <a:gd name="T38" fmla="*/ 0 w 739"/>
                    <a:gd name="T39" fmla="*/ 0 h 1237"/>
                    <a:gd name="T40" fmla="*/ 0 w 739"/>
                    <a:gd name="T41" fmla="*/ 0 h 1237"/>
                    <a:gd name="T42" fmla="*/ 0 w 739"/>
                    <a:gd name="T43" fmla="*/ 0 h 1237"/>
                    <a:gd name="T44" fmla="*/ 0 w 739"/>
                    <a:gd name="T45" fmla="*/ 0 h 1237"/>
                    <a:gd name="T46" fmla="*/ 0 w 739"/>
                    <a:gd name="T47" fmla="*/ 0 h 1237"/>
                    <a:gd name="T48" fmla="*/ 0 w 739"/>
                    <a:gd name="T49" fmla="*/ 0 h 1237"/>
                    <a:gd name="T50" fmla="*/ 0 w 739"/>
                    <a:gd name="T51" fmla="*/ 0 h 1237"/>
                    <a:gd name="T52" fmla="*/ 0 w 739"/>
                    <a:gd name="T53" fmla="*/ 0 h 1237"/>
                    <a:gd name="T54" fmla="*/ 0 w 739"/>
                    <a:gd name="T55" fmla="*/ 0 h 1237"/>
                    <a:gd name="T56" fmla="*/ 0 w 739"/>
                    <a:gd name="T57" fmla="*/ 0 h 1237"/>
                    <a:gd name="T58" fmla="*/ 0 w 739"/>
                    <a:gd name="T59" fmla="*/ 0 h 1237"/>
                    <a:gd name="T60" fmla="*/ 0 w 739"/>
                    <a:gd name="T61" fmla="*/ 0 h 1237"/>
                    <a:gd name="T62" fmla="*/ 0 w 739"/>
                    <a:gd name="T63" fmla="*/ 0 h 1237"/>
                    <a:gd name="T64" fmla="*/ 0 w 739"/>
                    <a:gd name="T65" fmla="*/ 0 h 1237"/>
                    <a:gd name="T66" fmla="*/ 0 w 739"/>
                    <a:gd name="T67" fmla="*/ 0 h 1237"/>
                    <a:gd name="T68" fmla="*/ 0 w 739"/>
                    <a:gd name="T69" fmla="*/ 0 h 1237"/>
                    <a:gd name="T70" fmla="*/ 0 w 739"/>
                    <a:gd name="T71" fmla="*/ 0 h 1237"/>
                    <a:gd name="T72" fmla="*/ 0 w 739"/>
                    <a:gd name="T73" fmla="*/ 0 h 1237"/>
                    <a:gd name="T74" fmla="*/ 0 w 739"/>
                    <a:gd name="T75" fmla="*/ 0 h 1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9"/>
                    <a:gd name="T115" fmla="*/ 0 h 1237"/>
                    <a:gd name="T116" fmla="*/ 739 w 739"/>
                    <a:gd name="T117" fmla="*/ 1237 h 1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9" h="1237">
                      <a:moveTo>
                        <a:pt x="72" y="12"/>
                      </a:moveTo>
                      <a:lnTo>
                        <a:pt x="738" y="1186"/>
                      </a:lnTo>
                      <a:lnTo>
                        <a:pt x="739" y="1191"/>
                      </a:lnTo>
                      <a:lnTo>
                        <a:pt x="739" y="1197"/>
                      </a:lnTo>
                      <a:lnTo>
                        <a:pt x="738" y="1202"/>
                      </a:lnTo>
                      <a:lnTo>
                        <a:pt x="736" y="1209"/>
                      </a:lnTo>
                      <a:lnTo>
                        <a:pt x="732" y="1215"/>
                      </a:lnTo>
                      <a:lnTo>
                        <a:pt x="727" y="1220"/>
                      </a:lnTo>
                      <a:lnTo>
                        <a:pt x="721" y="1226"/>
                      </a:lnTo>
                      <a:lnTo>
                        <a:pt x="714" y="1231"/>
                      </a:lnTo>
                      <a:lnTo>
                        <a:pt x="706" y="1234"/>
                      </a:lnTo>
                      <a:lnTo>
                        <a:pt x="698" y="1236"/>
                      </a:lnTo>
                      <a:lnTo>
                        <a:pt x="692" y="1237"/>
                      </a:lnTo>
                      <a:lnTo>
                        <a:pt x="684" y="1237"/>
                      </a:lnTo>
                      <a:lnTo>
                        <a:pt x="678" y="1237"/>
                      </a:lnTo>
                      <a:lnTo>
                        <a:pt x="672" y="1235"/>
                      </a:lnTo>
                      <a:lnTo>
                        <a:pt x="668" y="1232"/>
                      </a:lnTo>
                      <a:lnTo>
                        <a:pt x="664" y="1227"/>
                      </a:lnTo>
                      <a:lnTo>
                        <a:pt x="2" y="51"/>
                      </a:lnTo>
                      <a:lnTo>
                        <a:pt x="1" y="47"/>
                      </a:lnTo>
                      <a:lnTo>
                        <a:pt x="0" y="41"/>
                      </a:lnTo>
                      <a:lnTo>
                        <a:pt x="1" y="34"/>
                      </a:lnTo>
                      <a:lnTo>
                        <a:pt x="3" y="29"/>
                      </a:lnTo>
                      <a:lnTo>
                        <a:pt x="7" y="23"/>
                      </a:lnTo>
                      <a:lnTo>
                        <a:pt x="12" y="17"/>
                      </a:lnTo>
                      <a:lnTo>
                        <a:pt x="18" y="13"/>
                      </a:lnTo>
                      <a:lnTo>
                        <a:pt x="25" y="8"/>
                      </a:lnTo>
                      <a:lnTo>
                        <a:pt x="32" y="5"/>
                      </a:lnTo>
                      <a:lnTo>
                        <a:pt x="38" y="3"/>
                      </a:lnTo>
                      <a:lnTo>
                        <a:pt x="46" y="1"/>
                      </a:lnTo>
                      <a:lnTo>
                        <a:pt x="53" y="0"/>
                      </a:lnTo>
                      <a:lnTo>
                        <a:pt x="60" y="1"/>
                      </a:lnTo>
                      <a:lnTo>
                        <a:pt x="64" y="4"/>
                      </a:lnTo>
                      <a:lnTo>
                        <a:pt x="69" y="7"/>
                      </a:lnTo>
                      <a:lnTo>
                        <a:pt x="72" y="12"/>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07" name="Freeform 713"/>
                <p:cNvSpPr>
                  <a:spLocks/>
                </p:cNvSpPr>
                <p:nvPr/>
              </p:nvSpPr>
              <p:spPr bwMode="auto">
                <a:xfrm>
                  <a:off x="3724" y="1464"/>
                  <a:ext cx="7" cy="6"/>
                </a:xfrm>
                <a:custGeom>
                  <a:avLst/>
                  <a:gdLst>
                    <a:gd name="T0" fmla="*/ 0 w 77"/>
                    <a:gd name="T1" fmla="*/ 0 h 61"/>
                    <a:gd name="T2" fmla="*/ 0 w 77"/>
                    <a:gd name="T3" fmla="*/ 0 h 61"/>
                    <a:gd name="T4" fmla="*/ 0 w 77"/>
                    <a:gd name="T5" fmla="*/ 0 h 61"/>
                    <a:gd name="T6" fmla="*/ 0 w 77"/>
                    <a:gd name="T7" fmla="*/ 0 h 61"/>
                    <a:gd name="T8" fmla="*/ 0 w 77"/>
                    <a:gd name="T9" fmla="*/ 0 h 61"/>
                    <a:gd name="T10" fmla="*/ 0 w 77"/>
                    <a:gd name="T11" fmla="*/ 0 h 61"/>
                    <a:gd name="T12" fmla="*/ 0 w 77"/>
                    <a:gd name="T13" fmla="*/ 0 h 61"/>
                    <a:gd name="T14" fmla="*/ 0 w 77"/>
                    <a:gd name="T15" fmla="*/ 0 h 61"/>
                    <a:gd name="T16" fmla="*/ 0 w 77"/>
                    <a:gd name="T17" fmla="*/ 0 h 61"/>
                    <a:gd name="T18" fmla="*/ 0 w 77"/>
                    <a:gd name="T19" fmla="*/ 0 h 61"/>
                    <a:gd name="T20" fmla="*/ 0 w 77"/>
                    <a:gd name="T21" fmla="*/ 0 h 61"/>
                    <a:gd name="T22" fmla="*/ 0 w 77"/>
                    <a:gd name="T23" fmla="*/ 0 h 61"/>
                    <a:gd name="T24" fmla="*/ 0 w 77"/>
                    <a:gd name="T25" fmla="*/ 0 h 61"/>
                    <a:gd name="T26" fmla="*/ 0 w 77"/>
                    <a:gd name="T27" fmla="*/ 0 h 61"/>
                    <a:gd name="T28" fmla="*/ 0 w 77"/>
                    <a:gd name="T29" fmla="*/ 0 h 61"/>
                    <a:gd name="T30" fmla="*/ 0 w 77"/>
                    <a:gd name="T31" fmla="*/ 0 h 61"/>
                    <a:gd name="T32" fmla="*/ 0 w 77"/>
                    <a:gd name="T33" fmla="*/ 0 h 61"/>
                    <a:gd name="T34" fmla="*/ 0 w 77"/>
                    <a:gd name="T35" fmla="*/ 0 h 61"/>
                    <a:gd name="T36" fmla="*/ 0 w 77"/>
                    <a:gd name="T37" fmla="*/ 0 h 61"/>
                    <a:gd name="T38" fmla="*/ 0 w 77"/>
                    <a:gd name="T39" fmla="*/ 0 h 61"/>
                    <a:gd name="T40" fmla="*/ 0 w 77"/>
                    <a:gd name="T41" fmla="*/ 0 h 61"/>
                    <a:gd name="T42" fmla="*/ 0 w 77"/>
                    <a:gd name="T43" fmla="*/ 0 h 61"/>
                    <a:gd name="T44" fmla="*/ 0 w 77"/>
                    <a:gd name="T45" fmla="*/ 0 h 61"/>
                    <a:gd name="T46" fmla="*/ 0 w 77"/>
                    <a:gd name="T47" fmla="*/ 0 h 61"/>
                    <a:gd name="T48" fmla="*/ 0 w 77"/>
                    <a:gd name="T49" fmla="*/ 0 h 61"/>
                    <a:gd name="T50" fmla="*/ 0 w 77"/>
                    <a:gd name="T51" fmla="*/ 0 h 61"/>
                    <a:gd name="T52" fmla="*/ 0 w 77"/>
                    <a:gd name="T53" fmla="*/ 0 h 61"/>
                    <a:gd name="T54" fmla="*/ 0 w 77"/>
                    <a:gd name="T55" fmla="*/ 0 h 61"/>
                    <a:gd name="T56" fmla="*/ 0 w 77"/>
                    <a:gd name="T57" fmla="*/ 0 h 61"/>
                    <a:gd name="T58" fmla="*/ 0 w 77"/>
                    <a:gd name="T59" fmla="*/ 0 h 61"/>
                    <a:gd name="T60" fmla="*/ 0 w 77"/>
                    <a:gd name="T61" fmla="*/ 0 h 61"/>
                    <a:gd name="T62" fmla="*/ 0 w 77"/>
                    <a:gd name="T63" fmla="*/ 0 h 61"/>
                    <a:gd name="T64" fmla="*/ 0 w 77"/>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61"/>
                    <a:gd name="T101" fmla="*/ 77 w 7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61">
                      <a:moveTo>
                        <a:pt x="26" y="8"/>
                      </a:moveTo>
                      <a:lnTo>
                        <a:pt x="33" y="5"/>
                      </a:lnTo>
                      <a:lnTo>
                        <a:pt x="41" y="1"/>
                      </a:lnTo>
                      <a:lnTo>
                        <a:pt x="49" y="0"/>
                      </a:lnTo>
                      <a:lnTo>
                        <a:pt x="56" y="0"/>
                      </a:lnTo>
                      <a:lnTo>
                        <a:pt x="62" y="1"/>
                      </a:lnTo>
                      <a:lnTo>
                        <a:pt x="68" y="4"/>
                      </a:lnTo>
                      <a:lnTo>
                        <a:pt x="73" y="6"/>
                      </a:lnTo>
                      <a:lnTo>
                        <a:pt x="76" y="10"/>
                      </a:lnTo>
                      <a:lnTo>
                        <a:pt x="77" y="15"/>
                      </a:lnTo>
                      <a:lnTo>
                        <a:pt x="77" y="21"/>
                      </a:lnTo>
                      <a:lnTo>
                        <a:pt x="76" y="26"/>
                      </a:lnTo>
                      <a:lnTo>
                        <a:pt x="74" y="33"/>
                      </a:lnTo>
                      <a:lnTo>
                        <a:pt x="70" y="39"/>
                      </a:lnTo>
                      <a:lnTo>
                        <a:pt x="65" y="44"/>
                      </a:lnTo>
                      <a:lnTo>
                        <a:pt x="59" y="50"/>
                      </a:lnTo>
                      <a:lnTo>
                        <a:pt x="52" y="55"/>
                      </a:lnTo>
                      <a:lnTo>
                        <a:pt x="44" y="58"/>
                      </a:lnTo>
                      <a:lnTo>
                        <a:pt x="36" y="60"/>
                      </a:lnTo>
                      <a:lnTo>
                        <a:pt x="30" y="61"/>
                      </a:lnTo>
                      <a:lnTo>
                        <a:pt x="22" y="61"/>
                      </a:lnTo>
                      <a:lnTo>
                        <a:pt x="16" y="61"/>
                      </a:lnTo>
                      <a:lnTo>
                        <a:pt x="10" y="59"/>
                      </a:lnTo>
                      <a:lnTo>
                        <a:pt x="6" y="56"/>
                      </a:lnTo>
                      <a:lnTo>
                        <a:pt x="2" y="51"/>
                      </a:lnTo>
                      <a:lnTo>
                        <a:pt x="0" y="47"/>
                      </a:lnTo>
                      <a:lnTo>
                        <a:pt x="0" y="41"/>
                      </a:lnTo>
                      <a:lnTo>
                        <a:pt x="1" y="35"/>
                      </a:lnTo>
                      <a:lnTo>
                        <a:pt x="3" y="30"/>
                      </a:lnTo>
                      <a:lnTo>
                        <a:pt x="8" y="23"/>
                      </a:lnTo>
                      <a:lnTo>
                        <a:pt x="12" y="17"/>
                      </a:lnTo>
                      <a:lnTo>
                        <a:pt x="19" y="13"/>
                      </a:lnTo>
                      <a:lnTo>
                        <a:pt x="26" y="8"/>
                      </a:lnTo>
                      <a:close/>
                    </a:path>
                  </a:pathLst>
                </a:custGeom>
                <a:solidFill>
                  <a:srgbClr val="33CC33"/>
                </a:solidFill>
                <a:ln w="9525">
                  <a:solidFill>
                    <a:schemeClr val="tx1"/>
                  </a:solidFill>
                  <a:round/>
                  <a:headEnd/>
                  <a:tailEnd/>
                </a:ln>
              </p:spPr>
              <p:txBody>
                <a:bodyPr/>
                <a:lstStyle/>
                <a:p>
                  <a:endParaRPr lang="en-US">
                    <a:solidFill>
                      <a:prstClr val="black"/>
                    </a:solidFill>
                    <a:cs typeface="Arial" charset="0"/>
                  </a:endParaRPr>
                </a:p>
              </p:txBody>
            </p:sp>
            <p:sp>
              <p:nvSpPr>
                <p:cNvPr id="12008" name="Freeform 714"/>
                <p:cNvSpPr>
                  <a:spLocks/>
                </p:cNvSpPr>
                <p:nvPr/>
              </p:nvSpPr>
              <p:spPr bwMode="auto">
                <a:xfrm>
                  <a:off x="3724" y="1464"/>
                  <a:ext cx="7" cy="6"/>
                </a:xfrm>
                <a:custGeom>
                  <a:avLst/>
                  <a:gdLst>
                    <a:gd name="T0" fmla="*/ 0 w 77"/>
                    <a:gd name="T1" fmla="*/ 0 h 61"/>
                    <a:gd name="T2" fmla="*/ 0 w 77"/>
                    <a:gd name="T3" fmla="*/ 0 h 61"/>
                    <a:gd name="T4" fmla="*/ 0 w 77"/>
                    <a:gd name="T5" fmla="*/ 0 h 61"/>
                    <a:gd name="T6" fmla="*/ 0 w 77"/>
                    <a:gd name="T7" fmla="*/ 0 h 61"/>
                    <a:gd name="T8" fmla="*/ 0 w 77"/>
                    <a:gd name="T9" fmla="*/ 0 h 61"/>
                    <a:gd name="T10" fmla="*/ 0 w 77"/>
                    <a:gd name="T11" fmla="*/ 0 h 61"/>
                    <a:gd name="T12" fmla="*/ 0 w 77"/>
                    <a:gd name="T13" fmla="*/ 0 h 61"/>
                    <a:gd name="T14" fmla="*/ 0 w 77"/>
                    <a:gd name="T15" fmla="*/ 0 h 61"/>
                    <a:gd name="T16" fmla="*/ 0 w 77"/>
                    <a:gd name="T17" fmla="*/ 0 h 61"/>
                    <a:gd name="T18" fmla="*/ 0 w 77"/>
                    <a:gd name="T19" fmla="*/ 0 h 61"/>
                    <a:gd name="T20" fmla="*/ 0 w 77"/>
                    <a:gd name="T21" fmla="*/ 0 h 61"/>
                    <a:gd name="T22" fmla="*/ 0 w 77"/>
                    <a:gd name="T23" fmla="*/ 0 h 61"/>
                    <a:gd name="T24" fmla="*/ 0 w 77"/>
                    <a:gd name="T25" fmla="*/ 0 h 61"/>
                    <a:gd name="T26" fmla="*/ 0 w 77"/>
                    <a:gd name="T27" fmla="*/ 0 h 61"/>
                    <a:gd name="T28" fmla="*/ 0 w 77"/>
                    <a:gd name="T29" fmla="*/ 0 h 61"/>
                    <a:gd name="T30" fmla="*/ 0 w 77"/>
                    <a:gd name="T31" fmla="*/ 0 h 61"/>
                    <a:gd name="T32" fmla="*/ 0 w 77"/>
                    <a:gd name="T33" fmla="*/ 0 h 61"/>
                    <a:gd name="T34" fmla="*/ 0 w 77"/>
                    <a:gd name="T35" fmla="*/ 0 h 61"/>
                    <a:gd name="T36" fmla="*/ 0 w 77"/>
                    <a:gd name="T37" fmla="*/ 0 h 61"/>
                    <a:gd name="T38" fmla="*/ 0 w 77"/>
                    <a:gd name="T39" fmla="*/ 0 h 61"/>
                    <a:gd name="T40" fmla="*/ 0 w 77"/>
                    <a:gd name="T41" fmla="*/ 0 h 61"/>
                    <a:gd name="T42" fmla="*/ 0 w 77"/>
                    <a:gd name="T43" fmla="*/ 0 h 61"/>
                    <a:gd name="T44" fmla="*/ 0 w 77"/>
                    <a:gd name="T45" fmla="*/ 0 h 61"/>
                    <a:gd name="T46" fmla="*/ 0 w 77"/>
                    <a:gd name="T47" fmla="*/ 0 h 61"/>
                    <a:gd name="T48" fmla="*/ 0 w 77"/>
                    <a:gd name="T49" fmla="*/ 0 h 61"/>
                    <a:gd name="T50" fmla="*/ 0 w 77"/>
                    <a:gd name="T51" fmla="*/ 0 h 61"/>
                    <a:gd name="T52" fmla="*/ 0 w 77"/>
                    <a:gd name="T53" fmla="*/ 0 h 61"/>
                    <a:gd name="T54" fmla="*/ 0 w 77"/>
                    <a:gd name="T55" fmla="*/ 0 h 61"/>
                    <a:gd name="T56" fmla="*/ 0 w 77"/>
                    <a:gd name="T57" fmla="*/ 0 h 61"/>
                    <a:gd name="T58" fmla="*/ 0 w 77"/>
                    <a:gd name="T59" fmla="*/ 0 h 61"/>
                    <a:gd name="T60" fmla="*/ 0 w 77"/>
                    <a:gd name="T61" fmla="*/ 0 h 61"/>
                    <a:gd name="T62" fmla="*/ 0 w 77"/>
                    <a:gd name="T63" fmla="*/ 0 h 61"/>
                    <a:gd name="T64" fmla="*/ 0 w 77"/>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61"/>
                    <a:gd name="T101" fmla="*/ 77 w 77"/>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61">
                      <a:moveTo>
                        <a:pt x="26" y="8"/>
                      </a:moveTo>
                      <a:lnTo>
                        <a:pt x="33" y="5"/>
                      </a:lnTo>
                      <a:lnTo>
                        <a:pt x="41" y="1"/>
                      </a:lnTo>
                      <a:lnTo>
                        <a:pt x="49" y="0"/>
                      </a:lnTo>
                      <a:lnTo>
                        <a:pt x="56" y="0"/>
                      </a:lnTo>
                      <a:lnTo>
                        <a:pt x="62" y="1"/>
                      </a:lnTo>
                      <a:lnTo>
                        <a:pt x="68" y="4"/>
                      </a:lnTo>
                      <a:lnTo>
                        <a:pt x="73" y="6"/>
                      </a:lnTo>
                      <a:lnTo>
                        <a:pt x="76" y="10"/>
                      </a:lnTo>
                      <a:lnTo>
                        <a:pt x="77" y="15"/>
                      </a:lnTo>
                      <a:lnTo>
                        <a:pt x="77" y="21"/>
                      </a:lnTo>
                      <a:lnTo>
                        <a:pt x="76" y="26"/>
                      </a:lnTo>
                      <a:lnTo>
                        <a:pt x="74" y="33"/>
                      </a:lnTo>
                      <a:lnTo>
                        <a:pt x="70" y="39"/>
                      </a:lnTo>
                      <a:lnTo>
                        <a:pt x="65" y="44"/>
                      </a:lnTo>
                      <a:lnTo>
                        <a:pt x="59" y="50"/>
                      </a:lnTo>
                      <a:lnTo>
                        <a:pt x="52" y="55"/>
                      </a:lnTo>
                      <a:lnTo>
                        <a:pt x="44" y="58"/>
                      </a:lnTo>
                      <a:lnTo>
                        <a:pt x="36" y="60"/>
                      </a:lnTo>
                      <a:lnTo>
                        <a:pt x="30" y="61"/>
                      </a:lnTo>
                      <a:lnTo>
                        <a:pt x="22" y="61"/>
                      </a:lnTo>
                      <a:lnTo>
                        <a:pt x="16" y="61"/>
                      </a:lnTo>
                      <a:lnTo>
                        <a:pt x="10" y="59"/>
                      </a:lnTo>
                      <a:lnTo>
                        <a:pt x="6" y="56"/>
                      </a:lnTo>
                      <a:lnTo>
                        <a:pt x="2" y="51"/>
                      </a:lnTo>
                      <a:lnTo>
                        <a:pt x="0" y="47"/>
                      </a:lnTo>
                      <a:lnTo>
                        <a:pt x="0" y="41"/>
                      </a:lnTo>
                      <a:lnTo>
                        <a:pt x="1" y="35"/>
                      </a:lnTo>
                      <a:lnTo>
                        <a:pt x="3" y="30"/>
                      </a:lnTo>
                      <a:lnTo>
                        <a:pt x="8" y="23"/>
                      </a:lnTo>
                      <a:lnTo>
                        <a:pt x="12" y="17"/>
                      </a:lnTo>
                      <a:lnTo>
                        <a:pt x="19" y="13"/>
                      </a:lnTo>
                      <a:lnTo>
                        <a:pt x="26" y="8"/>
                      </a:lnTo>
                    </a:path>
                  </a:pathLst>
                </a:custGeom>
                <a:solidFill>
                  <a:srgbClr val="33CC33"/>
                </a:solidFill>
                <a:ln w="0">
                  <a:solidFill>
                    <a:schemeClr val="tx1"/>
                  </a:solidFill>
                  <a:round/>
                  <a:headEnd/>
                  <a:tailEnd/>
                </a:ln>
              </p:spPr>
              <p:txBody>
                <a:bodyPr/>
                <a:lstStyle/>
                <a:p>
                  <a:endParaRPr lang="en-US">
                    <a:solidFill>
                      <a:prstClr val="black"/>
                    </a:solidFill>
                    <a:cs typeface="Arial" charset="0"/>
                  </a:endParaRPr>
                </a:p>
              </p:txBody>
            </p:sp>
            <p:sp>
              <p:nvSpPr>
                <p:cNvPr id="12009" name="Oval 715"/>
                <p:cNvSpPr>
                  <a:spLocks noChangeArrowheads="1"/>
                </p:cNvSpPr>
                <p:nvPr/>
              </p:nvSpPr>
              <p:spPr bwMode="auto">
                <a:xfrm>
                  <a:off x="3710" y="1795"/>
                  <a:ext cx="59" cy="63"/>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2010" name="Freeform 716"/>
                <p:cNvSpPr>
                  <a:spLocks/>
                </p:cNvSpPr>
                <p:nvPr/>
              </p:nvSpPr>
              <p:spPr bwMode="auto">
                <a:xfrm>
                  <a:off x="3756" y="1661"/>
                  <a:ext cx="135" cy="146"/>
                </a:xfrm>
                <a:custGeom>
                  <a:avLst/>
                  <a:gdLst>
                    <a:gd name="T0" fmla="*/ 0 w 1330"/>
                    <a:gd name="T1" fmla="*/ 0 h 1346"/>
                    <a:gd name="T2" fmla="*/ 0 w 1330"/>
                    <a:gd name="T3" fmla="*/ 0 h 1346"/>
                    <a:gd name="T4" fmla="*/ 0 w 1330"/>
                    <a:gd name="T5" fmla="*/ 0 h 1346"/>
                    <a:gd name="T6" fmla="*/ 0 w 1330"/>
                    <a:gd name="T7" fmla="*/ 0 h 1346"/>
                    <a:gd name="T8" fmla="*/ 0 w 1330"/>
                    <a:gd name="T9" fmla="*/ 0 h 1346"/>
                    <a:gd name="T10" fmla="*/ 0 w 1330"/>
                    <a:gd name="T11" fmla="*/ 0 h 1346"/>
                    <a:gd name="T12" fmla="*/ 0 w 1330"/>
                    <a:gd name="T13" fmla="*/ 0 h 1346"/>
                    <a:gd name="T14" fmla="*/ 0 w 1330"/>
                    <a:gd name="T15" fmla="*/ 0 h 1346"/>
                    <a:gd name="T16" fmla="*/ 0 w 1330"/>
                    <a:gd name="T17" fmla="*/ 0 h 1346"/>
                    <a:gd name="T18" fmla="*/ 0 w 1330"/>
                    <a:gd name="T19" fmla="*/ 0 h 1346"/>
                    <a:gd name="T20" fmla="*/ 0 w 1330"/>
                    <a:gd name="T21" fmla="*/ 0 h 1346"/>
                    <a:gd name="T22" fmla="*/ 0 w 1330"/>
                    <a:gd name="T23" fmla="*/ 0 h 1346"/>
                    <a:gd name="T24" fmla="*/ 0 w 1330"/>
                    <a:gd name="T25" fmla="*/ 0 h 1346"/>
                    <a:gd name="T26" fmla="*/ 0 w 1330"/>
                    <a:gd name="T27" fmla="*/ 0 h 1346"/>
                    <a:gd name="T28" fmla="*/ 0 w 1330"/>
                    <a:gd name="T29" fmla="*/ 0 h 1346"/>
                    <a:gd name="T30" fmla="*/ 0 w 1330"/>
                    <a:gd name="T31" fmla="*/ 0 h 1346"/>
                    <a:gd name="T32" fmla="*/ 0 w 1330"/>
                    <a:gd name="T33" fmla="*/ 0 h 1346"/>
                    <a:gd name="T34" fmla="*/ 0 w 1330"/>
                    <a:gd name="T35" fmla="*/ 0 h 1346"/>
                    <a:gd name="T36" fmla="*/ 0 w 1330"/>
                    <a:gd name="T37" fmla="*/ 0 h 1346"/>
                    <a:gd name="T38" fmla="*/ 0 w 1330"/>
                    <a:gd name="T39" fmla="*/ 0 h 1346"/>
                    <a:gd name="T40" fmla="*/ 0 w 1330"/>
                    <a:gd name="T41" fmla="*/ 0 h 1346"/>
                    <a:gd name="T42" fmla="*/ 0 w 1330"/>
                    <a:gd name="T43" fmla="*/ 0 h 1346"/>
                    <a:gd name="T44" fmla="*/ 0 w 1330"/>
                    <a:gd name="T45" fmla="*/ 0 h 1346"/>
                    <a:gd name="T46" fmla="*/ 0 w 1330"/>
                    <a:gd name="T47" fmla="*/ 0 h 1346"/>
                    <a:gd name="T48" fmla="*/ 0 w 1330"/>
                    <a:gd name="T49" fmla="*/ 0 h 1346"/>
                    <a:gd name="T50" fmla="*/ 0 w 1330"/>
                    <a:gd name="T51" fmla="*/ 0 h 1346"/>
                    <a:gd name="T52" fmla="*/ 0 w 1330"/>
                    <a:gd name="T53" fmla="*/ 0 h 1346"/>
                    <a:gd name="T54" fmla="*/ 0 w 1330"/>
                    <a:gd name="T55" fmla="*/ 0 h 1346"/>
                    <a:gd name="T56" fmla="*/ 0 w 1330"/>
                    <a:gd name="T57" fmla="*/ 0 h 1346"/>
                    <a:gd name="T58" fmla="*/ 0 w 1330"/>
                    <a:gd name="T59" fmla="*/ 0 h 1346"/>
                    <a:gd name="T60" fmla="*/ 0 w 1330"/>
                    <a:gd name="T61" fmla="*/ 0 h 1346"/>
                    <a:gd name="T62" fmla="*/ 0 w 1330"/>
                    <a:gd name="T63" fmla="*/ 0 h 1346"/>
                    <a:gd name="T64" fmla="*/ 0 w 1330"/>
                    <a:gd name="T65" fmla="*/ 0 h 1346"/>
                    <a:gd name="T66" fmla="*/ 0 w 1330"/>
                    <a:gd name="T67" fmla="*/ 0 h 1346"/>
                    <a:gd name="T68" fmla="*/ 0 w 1330"/>
                    <a:gd name="T69" fmla="*/ 0 h 1346"/>
                    <a:gd name="T70" fmla="*/ 0 w 1330"/>
                    <a:gd name="T71" fmla="*/ 0 h 1346"/>
                    <a:gd name="T72" fmla="*/ 0 w 1330"/>
                    <a:gd name="T73" fmla="*/ 0 h 1346"/>
                    <a:gd name="T74" fmla="*/ 0 w 1330"/>
                    <a:gd name="T75" fmla="*/ 0 h 1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30"/>
                    <a:gd name="T115" fmla="*/ 0 h 1346"/>
                    <a:gd name="T116" fmla="*/ 1330 w 1330"/>
                    <a:gd name="T117" fmla="*/ 1346 h 1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30" h="1346">
                      <a:moveTo>
                        <a:pt x="0" y="1287"/>
                      </a:moveTo>
                      <a:lnTo>
                        <a:pt x="1270" y="0"/>
                      </a:lnTo>
                      <a:lnTo>
                        <a:pt x="1271" y="0"/>
                      </a:lnTo>
                      <a:lnTo>
                        <a:pt x="1272" y="1"/>
                      </a:lnTo>
                      <a:lnTo>
                        <a:pt x="1275" y="4"/>
                      </a:lnTo>
                      <a:lnTo>
                        <a:pt x="1279" y="8"/>
                      </a:lnTo>
                      <a:lnTo>
                        <a:pt x="1283" y="12"/>
                      </a:lnTo>
                      <a:lnTo>
                        <a:pt x="1289" y="17"/>
                      </a:lnTo>
                      <a:lnTo>
                        <a:pt x="1295" y="22"/>
                      </a:lnTo>
                      <a:lnTo>
                        <a:pt x="1300" y="28"/>
                      </a:lnTo>
                      <a:lnTo>
                        <a:pt x="1306" y="34"/>
                      </a:lnTo>
                      <a:lnTo>
                        <a:pt x="1312" y="39"/>
                      </a:lnTo>
                      <a:lnTo>
                        <a:pt x="1316" y="45"/>
                      </a:lnTo>
                      <a:lnTo>
                        <a:pt x="1321" y="50"/>
                      </a:lnTo>
                      <a:lnTo>
                        <a:pt x="1325" y="53"/>
                      </a:lnTo>
                      <a:lnTo>
                        <a:pt x="1328" y="56"/>
                      </a:lnTo>
                      <a:lnTo>
                        <a:pt x="1329" y="58"/>
                      </a:lnTo>
                      <a:lnTo>
                        <a:pt x="1330" y="59"/>
                      </a:lnTo>
                      <a:lnTo>
                        <a:pt x="59" y="1346"/>
                      </a:lnTo>
                      <a:lnTo>
                        <a:pt x="58" y="1346"/>
                      </a:lnTo>
                      <a:lnTo>
                        <a:pt x="55" y="1344"/>
                      </a:lnTo>
                      <a:lnTo>
                        <a:pt x="52" y="1342"/>
                      </a:lnTo>
                      <a:lnTo>
                        <a:pt x="49" y="1339"/>
                      </a:lnTo>
                      <a:lnTo>
                        <a:pt x="44" y="1335"/>
                      </a:lnTo>
                      <a:lnTo>
                        <a:pt x="38" y="1330"/>
                      </a:lnTo>
                      <a:lnTo>
                        <a:pt x="33" y="1325"/>
                      </a:lnTo>
                      <a:lnTo>
                        <a:pt x="27" y="1320"/>
                      </a:lnTo>
                      <a:lnTo>
                        <a:pt x="20" y="1314"/>
                      </a:lnTo>
                      <a:lnTo>
                        <a:pt x="16" y="1308"/>
                      </a:lnTo>
                      <a:lnTo>
                        <a:pt x="10" y="1303"/>
                      </a:lnTo>
                      <a:lnTo>
                        <a:pt x="7" y="1298"/>
                      </a:lnTo>
                      <a:lnTo>
                        <a:pt x="3" y="1293"/>
                      </a:lnTo>
                      <a:lnTo>
                        <a:pt x="1" y="1290"/>
                      </a:lnTo>
                      <a:lnTo>
                        <a:pt x="0" y="1288"/>
                      </a:lnTo>
                      <a:lnTo>
                        <a:pt x="0" y="1287"/>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11" name="Freeform 717"/>
                <p:cNvSpPr>
                  <a:spLocks/>
                </p:cNvSpPr>
                <p:nvPr/>
              </p:nvSpPr>
              <p:spPr bwMode="auto">
                <a:xfrm>
                  <a:off x="3756" y="1661"/>
                  <a:ext cx="135" cy="146"/>
                </a:xfrm>
                <a:custGeom>
                  <a:avLst/>
                  <a:gdLst>
                    <a:gd name="T0" fmla="*/ 0 w 1330"/>
                    <a:gd name="T1" fmla="*/ 0 h 1346"/>
                    <a:gd name="T2" fmla="*/ 0 w 1330"/>
                    <a:gd name="T3" fmla="*/ 0 h 1346"/>
                    <a:gd name="T4" fmla="*/ 0 w 1330"/>
                    <a:gd name="T5" fmla="*/ 0 h 1346"/>
                    <a:gd name="T6" fmla="*/ 0 w 1330"/>
                    <a:gd name="T7" fmla="*/ 0 h 1346"/>
                    <a:gd name="T8" fmla="*/ 0 w 1330"/>
                    <a:gd name="T9" fmla="*/ 0 h 1346"/>
                    <a:gd name="T10" fmla="*/ 0 w 1330"/>
                    <a:gd name="T11" fmla="*/ 0 h 1346"/>
                    <a:gd name="T12" fmla="*/ 0 w 1330"/>
                    <a:gd name="T13" fmla="*/ 0 h 1346"/>
                    <a:gd name="T14" fmla="*/ 0 w 1330"/>
                    <a:gd name="T15" fmla="*/ 0 h 1346"/>
                    <a:gd name="T16" fmla="*/ 0 w 1330"/>
                    <a:gd name="T17" fmla="*/ 0 h 1346"/>
                    <a:gd name="T18" fmla="*/ 0 w 1330"/>
                    <a:gd name="T19" fmla="*/ 0 h 1346"/>
                    <a:gd name="T20" fmla="*/ 0 w 1330"/>
                    <a:gd name="T21" fmla="*/ 0 h 1346"/>
                    <a:gd name="T22" fmla="*/ 0 w 1330"/>
                    <a:gd name="T23" fmla="*/ 0 h 1346"/>
                    <a:gd name="T24" fmla="*/ 0 w 1330"/>
                    <a:gd name="T25" fmla="*/ 0 h 1346"/>
                    <a:gd name="T26" fmla="*/ 0 w 1330"/>
                    <a:gd name="T27" fmla="*/ 0 h 1346"/>
                    <a:gd name="T28" fmla="*/ 0 w 1330"/>
                    <a:gd name="T29" fmla="*/ 0 h 1346"/>
                    <a:gd name="T30" fmla="*/ 0 w 1330"/>
                    <a:gd name="T31" fmla="*/ 0 h 1346"/>
                    <a:gd name="T32" fmla="*/ 0 w 1330"/>
                    <a:gd name="T33" fmla="*/ 0 h 1346"/>
                    <a:gd name="T34" fmla="*/ 0 w 1330"/>
                    <a:gd name="T35" fmla="*/ 0 h 1346"/>
                    <a:gd name="T36" fmla="*/ 0 w 1330"/>
                    <a:gd name="T37" fmla="*/ 0 h 1346"/>
                    <a:gd name="T38" fmla="*/ 0 w 1330"/>
                    <a:gd name="T39" fmla="*/ 0 h 1346"/>
                    <a:gd name="T40" fmla="*/ 0 w 1330"/>
                    <a:gd name="T41" fmla="*/ 0 h 1346"/>
                    <a:gd name="T42" fmla="*/ 0 w 1330"/>
                    <a:gd name="T43" fmla="*/ 0 h 1346"/>
                    <a:gd name="T44" fmla="*/ 0 w 1330"/>
                    <a:gd name="T45" fmla="*/ 0 h 1346"/>
                    <a:gd name="T46" fmla="*/ 0 w 1330"/>
                    <a:gd name="T47" fmla="*/ 0 h 1346"/>
                    <a:gd name="T48" fmla="*/ 0 w 1330"/>
                    <a:gd name="T49" fmla="*/ 0 h 1346"/>
                    <a:gd name="T50" fmla="*/ 0 w 1330"/>
                    <a:gd name="T51" fmla="*/ 0 h 1346"/>
                    <a:gd name="T52" fmla="*/ 0 w 1330"/>
                    <a:gd name="T53" fmla="*/ 0 h 1346"/>
                    <a:gd name="T54" fmla="*/ 0 w 1330"/>
                    <a:gd name="T55" fmla="*/ 0 h 1346"/>
                    <a:gd name="T56" fmla="*/ 0 w 1330"/>
                    <a:gd name="T57" fmla="*/ 0 h 1346"/>
                    <a:gd name="T58" fmla="*/ 0 w 1330"/>
                    <a:gd name="T59" fmla="*/ 0 h 1346"/>
                    <a:gd name="T60" fmla="*/ 0 w 1330"/>
                    <a:gd name="T61" fmla="*/ 0 h 1346"/>
                    <a:gd name="T62" fmla="*/ 0 w 1330"/>
                    <a:gd name="T63" fmla="*/ 0 h 1346"/>
                    <a:gd name="T64" fmla="*/ 0 w 1330"/>
                    <a:gd name="T65" fmla="*/ 0 h 1346"/>
                    <a:gd name="T66" fmla="*/ 0 w 1330"/>
                    <a:gd name="T67" fmla="*/ 0 h 1346"/>
                    <a:gd name="T68" fmla="*/ 0 w 1330"/>
                    <a:gd name="T69" fmla="*/ 0 h 1346"/>
                    <a:gd name="T70" fmla="*/ 0 w 1330"/>
                    <a:gd name="T71" fmla="*/ 0 h 1346"/>
                    <a:gd name="T72" fmla="*/ 0 w 1330"/>
                    <a:gd name="T73" fmla="*/ 0 h 1346"/>
                    <a:gd name="T74" fmla="*/ 0 w 1330"/>
                    <a:gd name="T75" fmla="*/ 0 h 134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30"/>
                    <a:gd name="T115" fmla="*/ 0 h 1346"/>
                    <a:gd name="T116" fmla="*/ 1330 w 1330"/>
                    <a:gd name="T117" fmla="*/ 1346 h 134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30" h="1346">
                      <a:moveTo>
                        <a:pt x="0" y="1287"/>
                      </a:moveTo>
                      <a:lnTo>
                        <a:pt x="1270" y="0"/>
                      </a:lnTo>
                      <a:lnTo>
                        <a:pt x="1271" y="0"/>
                      </a:lnTo>
                      <a:lnTo>
                        <a:pt x="1272" y="1"/>
                      </a:lnTo>
                      <a:lnTo>
                        <a:pt x="1275" y="4"/>
                      </a:lnTo>
                      <a:lnTo>
                        <a:pt x="1279" y="8"/>
                      </a:lnTo>
                      <a:lnTo>
                        <a:pt x="1283" y="12"/>
                      </a:lnTo>
                      <a:lnTo>
                        <a:pt x="1289" y="17"/>
                      </a:lnTo>
                      <a:lnTo>
                        <a:pt x="1295" y="22"/>
                      </a:lnTo>
                      <a:lnTo>
                        <a:pt x="1300" y="28"/>
                      </a:lnTo>
                      <a:lnTo>
                        <a:pt x="1306" y="34"/>
                      </a:lnTo>
                      <a:lnTo>
                        <a:pt x="1312" y="39"/>
                      </a:lnTo>
                      <a:lnTo>
                        <a:pt x="1316" y="45"/>
                      </a:lnTo>
                      <a:lnTo>
                        <a:pt x="1321" y="50"/>
                      </a:lnTo>
                      <a:lnTo>
                        <a:pt x="1325" y="53"/>
                      </a:lnTo>
                      <a:lnTo>
                        <a:pt x="1328" y="56"/>
                      </a:lnTo>
                      <a:lnTo>
                        <a:pt x="1329" y="58"/>
                      </a:lnTo>
                      <a:lnTo>
                        <a:pt x="1330" y="59"/>
                      </a:lnTo>
                      <a:lnTo>
                        <a:pt x="59" y="1346"/>
                      </a:lnTo>
                      <a:lnTo>
                        <a:pt x="58" y="1346"/>
                      </a:lnTo>
                      <a:lnTo>
                        <a:pt x="55" y="1344"/>
                      </a:lnTo>
                      <a:lnTo>
                        <a:pt x="52" y="1342"/>
                      </a:lnTo>
                      <a:lnTo>
                        <a:pt x="49" y="1339"/>
                      </a:lnTo>
                      <a:lnTo>
                        <a:pt x="44" y="1335"/>
                      </a:lnTo>
                      <a:lnTo>
                        <a:pt x="38" y="1330"/>
                      </a:lnTo>
                      <a:lnTo>
                        <a:pt x="33" y="1325"/>
                      </a:lnTo>
                      <a:lnTo>
                        <a:pt x="27" y="1320"/>
                      </a:lnTo>
                      <a:lnTo>
                        <a:pt x="20" y="1314"/>
                      </a:lnTo>
                      <a:lnTo>
                        <a:pt x="16" y="1308"/>
                      </a:lnTo>
                      <a:lnTo>
                        <a:pt x="10" y="1303"/>
                      </a:lnTo>
                      <a:lnTo>
                        <a:pt x="7" y="1298"/>
                      </a:lnTo>
                      <a:lnTo>
                        <a:pt x="3" y="1293"/>
                      </a:lnTo>
                      <a:lnTo>
                        <a:pt x="1" y="1290"/>
                      </a:lnTo>
                      <a:lnTo>
                        <a:pt x="0" y="1288"/>
                      </a:lnTo>
                      <a:lnTo>
                        <a:pt x="0" y="1287"/>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12" name="Freeform 718"/>
                <p:cNvSpPr>
                  <a:spLocks/>
                </p:cNvSpPr>
                <p:nvPr/>
              </p:nvSpPr>
              <p:spPr bwMode="auto">
                <a:xfrm>
                  <a:off x="3885" y="1661"/>
                  <a:ext cx="6" cy="6"/>
                </a:xfrm>
                <a:custGeom>
                  <a:avLst/>
                  <a:gdLst>
                    <a:gd name="T0" fmla="*/ 0 w 60"/>
                    <a:gd name="T1" fmla="*/ 0 h 59"/>
                    <a:gd name="T2" fmla="*/ 0 w 60"/>
                    <a:gd name="T3" fmla="*/ 0 h 59"/>
                    <a:gd name="T4" fmla="*/ 0 w 60"/>
                    <a:gd name="T5" fmla="*/ 0 h 59"/>
                    <a:gd name="T6" fmla="*/ 0 w 60"/>
                    <a:gd name="T7" fmla="*/ 0 h 59"/>
                    <a:gd name="T8" fmla="*/ 0 w 60"/>
                    <a:gd name="T9" fmla="*/ 0 h 59"/>
                    <a:gd name="T10" fmla="*/ 0 w 60"/>
                    <a:gd name="T11" fmla="*/ 0 h 59"/>
                    <a:gd name="T12" fmla="*/ 0 w 60"/>
                    <a:gd name="T13" fmla="*/ 0 h 59"/>
                    <a:gd name="T14" fmla="*/ 0 w 60"/>
                    <a:gd name="T15" fmla="*/ 0 h 59"/>
                    <a:gd name="T16" fmla="*/ 0 w 60"/>
                    <a:gd name="T17" fmla="*/ 0 h 59"/>
                    <a:gd name="T18" fmla="*/ 0 w 60"/>
                    <a:gd name="T19" fmla="*/ 0 h 59"/>
                    <a:gd name="T20" fmla="*/ 0 w 60"/>
                    <a:gd name="T21" fmla="*/ 0 h 59"/>
                    <a:gd name="T22" fmla="*/ 0 w 60"/>
                    <a:gd name="T23" fmla="*/ 0 h 59"/>
                    <a:gd name="T24" fmla="*/ 0 w 60"/>
                    <a:gd name="T25" fmla="*/ 0 h 59"/>
                    <a:gd name="T26" fmla="*/ 0 w 60"/>
                    <a:gd name="T27" fmla="*/ 0 h 59"/>
                    <a:gd name="T28" fmla="*/ 0 w 60"/>
                    <a:gd name="T29" fmla="*/ 0 h 59"/>
                    <a:gd name="T30" fmla="*/ 0 w 60"/>
                    <a:gd name="T31" fmla="*/ 0 h 59"/>
                    <a:gd name="T32" fmla="*/ 0 w 60"/>
                    <a:gd name="T33" fmla="*/ 0 h 59"/>
                    <a:gd name="T34" fmla="*/ 0 w 60"/>
                    <a:gd name="T35" fmla="*/ 0 h 59"/>
                    <a:gd name="T36" fmla="*/ 0 w 60"/>
                    <a:gd name="T37" fmla="*/ 0 h 59"/>
                    <a:gd name="T38" fmla="*/ 0 w 60"/>
                    <a:gd name="T39" fmla="*/ 0 h 59"/>
                    <a:gd name="T40" fmla="*/ 0 w 60"/>
                    <a:gd name="T41" fmla="*/ 0 h 59"/>
                    <a:gd name="T42" fmla="*/ 0 w 60"/>
                    <a:gd name="T43" fmla="*/ 0 h 59"/>
                    <a:gd name="T44" fmla="*/ 0 w 60"/>
                    <a:gd name="T45" fmla="*/ 0 h 59"/>
                    <a:gd name="T46" fmla="*/ 0 w 60"/>
                    <a:gd name="T47" fmla="*/ 0 h 59"/>
                    <a:gd name="T48" fmla="*/ 0 w 60"/>
                    <a:gd name="T49" fmla="*/ 0 h 59"/>
                    <a:gd name="T50" fmla="*/ 0 w 60"/>
                    <a:gd name="T51" fmla="*/ 0 h 59"/>
                    <a:gd name="T52" fmla="*/ 0 w 60"/>
                    <a:gd name="T53" fmla="*/ 0 h 59"/>
                    <a:gd name="T54" fmla="*/ 0 w 60"/>
                    <a:gd name="T55" fmla="*/ 0 h 59"/>
                    <a:gd name="T56" fmla="*/ 0 w 60"/>
                    <a:gd name="T57" fmla="*/ 0 h 59"/>
                    <a:gd name="T58" fmla="*/ 0 w 60"/>
                    <a:gd name="T59" fmla="*/ 0 h 59"/>
                    <a:gd name="T60" fmla="*/ 0 w 60"/>
                    <a:gd name="T61" fmla="*/ 0 h 59"/>
                    <a:gd name="T62" fmla="*/ 0 w 60"/>
                    <a:gd name="T63" fmla="*/ 0 h 59"/>
                    <a:gd name="T64" fmla="*/ 0 w 60"/>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59"/>
                    <a:gd name="T101" fmla="*/ 60 w 60"/>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59">
                      <a:moveTo>
                        <a:pt x="29" y="29"/>
                      </a:moveTo>
                      <a:lnTo>
                        <a:pt x="24" y="24"/>
                      </a:lnTo>
                      <a:lnTo>
                        <a:pt x="18" y="18"/>
                      </a:lnTo>
                      <a:lnTo>
                        <a:pt x="13" y="13"/>
                      </a:lnTo>
                      <a:lnTo>
                        <a:pt x="9" y="9"/>
                      </a:lnTo>
                      <a:lnTo>
                        <a:pt x="4" y="4"/>
                      </a:lnTo>
                      <a:lnTo>
                        <a:pt x="2" y="2"/>
                      </a:lnTo>
                      <a:lnTo>
                        <a:pt x="1" y="0"/>
                      </a:lnTo>
                      <a:lnTo>
                        <a:pt x="0" y="0"/>
                      </a:lnTo>
                      <a:lnTo>
                        <a:pt x="1" y="0"/>
                      </a:lnTo>
                      <a:lnTo>
                        <a:pt x="2" y="1"/>
                      </a:lnTo>
                      <a:lnTo>
                        <a:pt x="5" y="4"/>
                      </a:lnTo>
                      <a:lnTo>
                        <a:pt x="9" y="8"/>
                      </a:lnTo>
                      <a:lnTo>
                        <a:pt x="13" y="12"/>
                      </a:lnTo>
                      <a:lnTo>
                        <a:pt x="19" y="17"/>
                      </a:lnTo>
                      <a:lnTo>
                        <a:pt x="25" y="22"/>
                      </a:lnTo>
                      <a:lnTo>
                        <a:pt x="30" y="28"/>
                      </a:lnTo>
                      <a:lnTo>
                        <a:pt x="36" y="34"/>
                      </a:lnTo>
                      <a:lnTo>
                        <a:pt x="42" y="39"/>
                      </a:lnTo>
                      <a:lnTo>
                        <a:pt x="46" y="45"/>
                      </a:lnTo>
                      <a:lnTo>
                        <a:pt x="51" y="50"/>
                      </a:lnTo>
                      <a:lnTo>
                        <a:pt x="55" y="53"/>
                      </a:lnTo>
                      <a:lnTo>
                        <a:pt x="58" y="56"/>
                      </a:lnTo>
                      <a:lnTo>
                        <a:pt x="59" y="58"/>
                      </a:lnTo>
                      <a:lnTo>
                        <a:pt x="60" y="59"/>
                      </a:lnTo>
                      <a:lnTo>
                        <a:pt x="59" y="58"/>
                      </a:lnTo>
                      <a:lnTo>
                        <a:pt x="58" y="56"/>
                      </a:lnTo>
                      <a:lnTo>
                        <a:pt x="54" y="54"/>
                      </a:lnTo>
                      <a:lnTo>
                        <a:pt x="51" y="50"/>
                      </a:lnTo>
                      <a:lnTo>
                        <a:pt x="46" y="45"/>
                      </a:lnTo>
                      <a:lnTo>
                        <a:pt x="41" y="41"/>
                      </a:lnTo>
                      <a:lnTo>
                        <a:pt x="35" y="35"/>
                      </a:lnTo>
                      <a:lnTo>
                        <a:pt x="29" y="2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12013" name="Freeform 719"/>
                <p:cNvSpPr>
                  <a:spLocks/>
                </p:cNvSpPr>
                <p:nvPr/>
              </p:nvSpPr>
              <p:spPr bwMode="auto">
                <a:xfrm>
                  <a:off x="3885" y="1661"/>
                  <a:ext cx="6" cy="6"/>
                </a:xfrm>
                <a:custGeom>
                  <a:avLst/>
                  <a:gdLst>
                    <a:gd name="T0" fmla="*/ 0 w 60"/>
                    <a:gd name="T1" fmla="*/ 0 h 59"/>
                    <a:gd name="T2" fmla="*/ 0 w 60"/>
                    <a:gd name="T3" fmla="*/ 0 h 59"/>
                    <a:gd name="T4" fmla="*/ 0 w 60"/>
                    <a:gd name="T5" fmla="*/ 0 h 59"/>
                    <a:gd name="T6" fmla="*/ 0 w 60"/>
                    <a:gd name="T7" fmla="*/ 0 h 59"/>
                    <a:gd name="T8" fmla="*/ 0 w 60"/>
                    <a:gd name="T9" fmla="*/ 0 h 59"/>
                    <a:gd name="T10" fmla="*/ 0 w 60"/>
                    <a:gd name="T11" fmla="*/ 0 h 59"/>
                    <a:gd name="T12" fmla="*/ 0 w 60"/>
                    <a:gd name="T13" fmla="*/ 0 h 59"/>
                    <a:gd name="T14" fmla="*/ 0 w 60"/>
                    <a:gd name="T15" fmla="*/ 0 h 59"/>
                    <a:gd name="T16" fmla="*/ 0 w 60"/>
                    <a:gd name="T17" fmla="*/ 0 h 59"/>
                    <a:gd name="T18" fmla="*/ 0 w 60"/>
                    <a:gd name="T19" fmla="*/ 0 h 59"/>
                    <a:gd name="T20" fmla="*/ 0 w 60"/>
                    <a:gd name="T21" fmla="*/ 0 h 59"/>
                    <a:gd name="T22" fmla="*/ 0 w 60"/>
                    <a:gd name="T23" fmla="*/ 0 h 59"/>
                    <a:gd name="T24" fmla="*/ 0 w 60"/>
                    <a:gd name="T25" fmla="*/ 0 h 59"/>
                    <a:gd name="T26" fmla="*/ 0 w 60"/>
                    <a:gd name="T27" fmla="*/ 0 h 59"/>
                    <a:gd name="T28" fmla="*/ 0 w 60"/>
                    <a:gd name="T29" fmla="*/ 0 h 59"/>
                    <a:gd name="T30" fmla="*/ 0 w 60"/>
                    <a:gd name="T31" fmla="*/ 0 h 59"/>
                    <a:gd name="T32" fmla="*/ 0 w 60"/>
                    <a:gd name="T33" fmla="*/ 0 h 59"/>
                    <a:gd name="T34" fmla="*/ 0 w 60"/>
                    <a:gd name="T35" fmla="*/ 0 h 59"/>
                    <a:gd name="T36" fmla="*/ 0 w 60"/>
                    <a:gd name="T37" fmla="*/ 0 h 59"/>
                    <a:gd name="T38" fmla="*/ 0 w 60"/>
                    <a:gd name="T39" fmla="*/ 0 h 59"/>
                    <a:gd name="T40" fmla="*/ 0 w 60"/>
                    <a:gd name="T41" fmla="*/ 0 h 59"/>
                    <a:gd name="T42" fmla="*/ 0 w 60"/>
                    <a:gd name="T43" fmla="*/ 0 h 59"/>
                    <a:gd name="T44" fmla="*/ 0 w 60"/>
                    <a:gd name="T45" fmla="*/ 0 h 59"/>
                    <a:gd name="T46" fmla="*/ 0 w 60"/>
                    <a:gd name="T47" fmla="*/ 0 h 59"/>
                    <a:gd name="T48" fmla="*/ 0 w 60"/>
                    <a:gd name="T49" fmla="*/ 0 h 59"/>
                    <a:gd name="T50" fmla="*/ 0 w 60"/>
                    <a:gd name="T51" fmla="*/ 0 h 59"/>
                    <a:gd name="T52" fmla="*/ 0 w 60"/>
                    <a:gd name="T53" fmla="*/ 0 h 59"/>
                    <a:gd name="T54" fmla="*/ 0 w 60"/>
                    <a:gd name="T55" fmla="*/ 0 h 59"/>
                    <a:gd name="T56" fmla="*/ 0 w 60"/>
                    <a:gd name="T57" fmla="*/ 0 h 59"/>
                    <a:gd name="T58" fmla="*/ 0 w 60"/>
                    <a:gd name="T59" fmla="*/ 0 h 59"/>
                    <a:gd name="T60" fmla="*/ 0 w 60"/>
                    <a:gd name="T61" fmla="*/ 0 h 59"/>
                    <a:gd name="T62" fmla="*/ 0 w 60"/>
                    <a:gd name="T63" fmla="*/ 0 h 59"/>
                    <a:gd name="T64" fmla="*/ 0 w 60"/>
                    <a:gd name="T65" fmla="*/ 0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59"/>
                    <a:gd name="T101" fmla="*/ 60 w 60"/>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59">
                      <a:moveTo>
                        <a:pt x="29" y="29"/>
                      </a:moveTo>
                      <a:lnTo>
                        <a:pt x="24" y="24"/>
                      </a:lnTo>
                      <a:lnTo>
                        <a:pt x="18" y="18"/>
                      </a:lnTo>
                      <a:lnTo>
                        <a:pt x="13" y="13"/>
                      </a:lnTo>
                      <a:lnTo>
                        <a:pt x="9" y="9"/>
                      </a:lnTo>
                      <a:lnTo>
                        <a:pt x="4" y="4"/>
                      </a:lnTo>
                      <a:lnTo>
                        <a:pt x="2" y="2"/>
                      </a:lnTo>
                      <a:lnTo>
                        <a:pt x="1" y="0"/>
                      </a:lnTo>
                      <a:lnTo>
                        <a:pt x="0" y="0"/>
                      </a:lnTo>
                      <a:lnTo>
                        <a:pt x="1" y="0"/>
                      </a:lnTo>
                      <a:lnTo>
                        <a:pt x="2" y="1"/>
                      </a:lnTo>
                      <a:lnTo>
                        <a:pt x="5" y="4"/>
                      </a:lnTo>
                      <a:lnTo>
                        <a:pt x="9" y="8"/>
                      </a:lnTo>
                      <a:lnTo>
                        <a:pt x="13" y="12"/>
                      </a:lnTo>
                      <a:lnTo>
                        <a:pt x="19" y="17"/>
                      </a:lnTo>
                      <a:lnTo>
                        <a:pt x="25" y="22"/>
                      </a:lnTo>
                      <a:lnTo>
                        <a:pt x="30" y="28"/>
                      </a:lnTo>
                      <a:lnTo>
                        <a:pt x="36" y="34"/>
                      </a:lnTo>
                      <a:lnTo>
                        <a:pt x="42" y="39"/>
                      </a:lnTo>
                      <a:lnTo>
                        <a:pt x="46" y="45"/>
                      </a:lnTo>
                      <a:lnTo>
                        <a:pt x="51" y="50"/>
                      </a:lnTo>
                      <a:lnTo>
                        <a:pt x="55" y="53"/>
                      </a:lnTo>
                      <a:lnTo>
                        <a:pt x="58" y="56"/>
                      </a:lnTo>
                      <a:lnTo>
                        <a:pt x="59" y="58"/>
                      </a:lnTo>
                      <a:lnTo>
                        <a:pt x="60" y="59"/>
                      </a:lnTo>
                      <a:lnTo>
                        <a:pt x="59" y="58"/>
                      </a:lnTo>
                      <a:lnTo>
                        <a:pt x="58" y="56"/>
                      </a:lnTo>
                      <a:lnTo>
                        <a:pt x="54" y="54"/>
                      </a:lnTo>
                      <a:lnTo>
                        <a:pt x="51" y="50"/>
                      </a:lnTo>
                      <a:lnTo>
                        <a:pt x="46" y="45"/>
                      </a:lnTo>
                      <a:lnTo>
                        <a:pt x="41" y="41"/>
                      </a:lnTo>
                      <a:lnTo>
                        <a:pt x="35" y="35"/>
                      </a:lnTo>
                      <a:lnTo>
                        <a:pt x="29" y="2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sp>
              <p:nvSpPr>
                <p:cNvPr id="12014" name="Oval 720"/>
                <p:cNvSpPr>
                  <a:spLocks noChangeArrowheads="1"/>
                </p:cNvSpPr>
                <p:nvPr/>
              </p:nvSpPr>
              <p:spPr bwMode="auto">
                <a:xfrm>
                  <a:off x="3847" y="1270"/>
                  <a:ext cx="59" cy="65"/>
                </a:xfrm>
                <a:prstGeom prst="ellipse">
                  <a:avLst/>
                </a:prstGeom>
                <a:solidFill>
                  <a:srgbClr val="FFFF00"/>
                </a:solidFill>
                <a:ln w="0">
                  <a:solidFill>
                    <a:schemeClr val="tx1"/>
                  </a:solidFill>
                  <a:round/>
                  <a:headEnd/>
                  <a:tailEnd/>
                </a:ln>
              </p:spPr>
              <p:txBody>
                <a:bodyPr/>
                <a:lstStyle/>
                <a:p>
                  <a:endParaRPr lang="en-US">
                    <a:solidFill>
                      <a:prstClr val="black"/>
                    </a:solidFill>
                    <a:latin typeface="Calibri" pitchFamily="34" charset="0"/>
                    <a:cs typeface="Arial" charset="0"/>
                  </a:endParaRPr>
                </a:p>
              </p:txBody>
            </p:sp>
            <p:sp>
              <p:nvSpPr>
                <p:cNvPr id="12015" name="Freeform 721"/>
                <p:cNvSpPr>
                  <a:spLocks/>
                </p:cNvSpPr>
                <p:nvPr/>
              </p:nvSpPr>
              <p:spPr bwMode="auto">
                <a:xfrm>
                  <a:off x="3724" y="1322"/>
                  <a:ext cx="135" cy="148"/>
                </a:xfrm>
                <a:custGeom>
                  <a:avLst/>
                  <a:gdLst>
                    <a:gd name="T0" fmla="*/ 0 w 1336"/>
                    <a:gd name="T1" fmla="*/ 0 h 1357"/>
                    <a:gd name="T2" fmla="*/ 0 w 1336"/>
                    <a:gd name="T3" fmla="*/ 0 h 1357"/>
                    <a:gd name="T4" fmla="*/ 0 w 1336"/>
                    <a:gd name="T5" fmla="*/ 0 h 1357"/>
                    <a:gd name="T6" fmla="*/ 0 w 1336"/>
                    <a:gd name="T7" fmla="*/ 0 h 1357"/>
                    <a:gd name="T8" fmla="*/ 0 w 1336"/>
                    <a:gd name="T9" fmla="*/ 0 h 1357"/>
                    <a:gd name="T10" fmla="*/ 0 w 1336"/>
                    <a:gd name="T11" fmla="*/ 0 h 1357"/>
                    <a:gd name="T12" fmla="*/ 0 w 1336"/>
                    <a:gd name="T13" fmla="*/ 0 h 1357"/>
                    <a:gd name="T14" fmla="*/ 0 w 1336"/>
                    <a:gd name="T15" fmla="*/ 0 h 1357"/>
                    <a:gd name="T16" fmla="*/ 0 w 1336"/>
                    <a:gd name="T17" fmla="*/ 0 h 1357"/>
                    <a:gd name="T18" fmla="*/ 0 w 1336"/>
                    <a:gd name="T19" fmla="*/ 0 h 1357"/>
                    <a:gd name="T20" fmla="*/ 0 w 1336"/>
                    <a:gd name="T21" fmla="*/ 0 h 1357"/>
                    <a:gd name="T22" fmla="*/ 0 w 1336"/>
                    <a:gd name="T23" fmla="*/ 0 h 1357"/>
                    <a:gd name="T24" fmla="*/ 0 w 1336"/>
                    <a:gd name="T25" fmla="*/ 0 h 1357"/>
                    <a:gd name="T26" fmla="*/ 0 w 1336"/>
                    <a:gd name="T27" fmla="*/ 0 h 1357"/>
                    <a:gd name="T28" fmla="*/ 0 w 1336"/>
                    <a:gd name="T29" fmla="*/ 0 h 1357"/>
                    <a:gd name="T30" fmla="*/ 0 w 1336"/>
                    <a:gd name="T31" fmla="*/ 0 h 1357"/>
                    <a:gd name="T32" fmla="*/ 0 w 1336"/>
                    <a:gd name="T33" fmla="*/ 0 h 1357"/>
                    <a:gd name="T34" fmla="*/ 0 w 1336"/>
                    <a:gd name="T35" fmla="*/ 0 h 1357"/>
                    <a:gd name="T36" fmla="*/ 0 w 1336"/>
                    <a:gd name="T37" fmla="*/ 0 h 1357"/>
                    <a:gd name="T38" fmla="*/ 0 w 1336"/>
                    <a:gd name="T39" fmla="*/ 0 h 1357"/>
                    <a:gd name="T40" fmla="*/ 0 w 1336"/>
                    <a:gd name="T41" fmla="*/ 0 h 1357"/>
                    <a:gd name="T42" fmla="*/ 0 w 1336"/>
                    <a:gd name="T43" fmla="*/ 0 h 13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6"/>
                    <a:gd name="T67" fmla="*/ 0 h 1357"/>
                    <a:gd name="T68" fmla="*/ 1336 w 1336"/>
                    <a:gd name="T69" fmla="*/ 1357 h 13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6" h="1357">
                      <a:moveTo>
                        <a:pt x="1336" y="59"/>
                      </a:moveTo>
                      <a:lnTo>
                        <a:pt x="60" y="1357"/>
                      </a:lnTo>
                      <a:lnTo>
                        <a:pt x="0" y="1298"/>
                      </a:lnTo>
                      <a:lnTo>
                        <a:pt x="1276" y="0"/>
                      </a:lnTo>
                      <a:lnTo>
                        <a:pt x="1278" y="1"/>
                      </a:lnTo>
                      <a:lnTo>
                        <a:pt x="1281" y="5"/>
                      </a:lnTo>
                      <a:lnTo>
                        <a:pt x="1286" y="8"/>
                      </a:lnTo>
                      <a:lnTo>
                        <a:pt x="1290" y="11"/>
                      </a:lnTo>
                      <a:lnTo>
                        <a:pt x="1296" y="17"/>
                      </a:lnTo>
                      <a:lnTo>
                        <a:pt x="1302" y="22"/>
                      </a:lnTo>
                      <a:lnTo>
                        <a:pt x="1307" y="27"/>
                      </a:lnTo>
                      <a:lnTo>
                        <a:pt x="1313" y="34"/>
                      </a:lnTo>
                      <a:lnTo>
                        <a:pt x="1319" y="40"/>
                      </a:lnTo>
                      <a:lnTo>
                        <a:pt x="1323" y="44"/>
                      </a:lnTo>
                      <a:lnTo>
                        <a:pt x="1328" y="49"/>
                      </a:lnTo>
                      <a:lnTo>
                        <a:pt x="1331" y="53"/>
                      </a:lnTo>
                      <a:lnTo>
                        <a:pt x="1334" y="57"/>
                      </a:lnTo>
                      <a:lnTo>
                        <a:pt x="1336" y="59"/>
                      </a:lnTo>
                      <a:close/>
                    </a:path>
                  </a:pathLst>
                </a:custGeom>
                <a:solidFill>
                  <a:schemeClr val="tx1"/>
                </a:solidFill>
                <a:ln w="9525">
                  <a:solidFill>
                    <a:schemeClr val="tx1"/>
                  </a:solidFill>
                  <a:round/>
                  <a:headEnd/>
                  <a:tailEnd/>
                </a:ln>
              </p:spPr>
              <p:txBody>
                <a:bodyPr/>
                <a:lstStyle/>
                <a:p>
                  <a:endParaRPr lang="en-US">
                    <a:solidFill>
                      <a:prstClr val="black"/>
                    </a:solidFill>
                    <a:cs typeface="Arial" charset="0"/>
                  </a:endParaRPr>
                </a:p>
              </p:txBody>
            </p:sp>
            <p:sp>
              <p:nvSpPr>
                <p:cNvPr id="3" name="Freeform 722"/>
                <p:cNvSpPr>
                  <a:spLocks/>
                </p:cNvSpPr>
                <p:nvPr/>
              </p:nvSpPr>
              <p:spPr bwMode="auto">
                <a:xfrm>
                  <a:off x="3724" y="1322"/>
                  <a:ext cx="135" cy="148"/>
                </a:xfrm>
                <a:custGeom>
                  <a:avLst/>
                  <a:gdLst>
                    <a:gd name="T0" fmla="*/ 0 w 1336"/>
                    <a:gd name="T1" fmla="*/ 0 h 1357"/>
                    <a:gd name="T2" fmla="*/ 0 w 1336"/>
                    <a:gd name="T3" fmla="*/ 0 h 1357"/>
                    <a:gd name="T4" fmla="*/ 0 w 1336"/>
                    <a:gd name="T5" fmla="*/ 0 h 1357"/>
                    <a:gd name="T6" fmla="*/ 0 w 1336"/>
                    <a:gd name="T7" fmla="*/ 0 h 1357"/>
                    <a:gd name="T8" fmla="*/ 0 w 1336"/>
                    <a:gd name="T9" fmla="*/ 0 h 1357"/>
                    <a:gd name="T10" fmla="*/ 0 w 1336"/>
                    <a:gd name="T11" fmla="*/ 0 h 1357"/>
                    <a:gd name="T12" fmla="*/ 0 w 1336"/>
                    <a:gd name="T13" fmla="*/ 0 h 1357"/>
                    <a:gd name="T14" fmla="*/ 0 w 1336"/>
                    <a:gd name="T15" fmla="*/ 0 h 1357"/>
                    <a:gd name="T16" fmla="*/ 0 w 1336"/>
                    <a:gd name="T17" fmla="*/ 0 h 1357"/>
                    <a:gd name="T18" fmla="*/ 0 w 1336"/>
                    <a:gd name="T19" fmla="*/ 0 h 1357"/>
                    <a:gd name="T20" fmla="*/ 0 w 1336"/>
                    <a:gd name="T21" fmla="*/ 0 h 1357"/>
                    <a:gd name="T22" fmla="*/ 0 w 1336"/>
                    <a:gd name="T23" fmla="*/ 0 h 1357"/>
                    <a:gd name="T24" fmla="*/ 0 w 1336"/>
                    <a:gd name="T25" fmla="*/ 0 h 1357"/>
                    <a:gd name="T26" fmla="*/ 0 w 1336"/>
                    <a:gd name="T27" fmla="*/ 0 h 1357"/>
                    <a:gd name="T28" fmla="*/ 0 w 1336"/>
                    <a:gd name="T29" fmla="*/ 0 h 1357"/>
                    <a:gd name="T30" fmla="*/ 0 w 1336"/>
                    <a:gd name="T31" fmla="*/ 0 h 1357"/>
                    <a:gd name="T32" fmla="*/ 0 w 1336"/>
                    <a:gd name="T33" fmla="*/ 0 h 1357"/>
                    <a:gd name="T34" fmla="*/ 0 w 1336"/>
                    <a:gd name="T35" fmla="*/ 0 h 1357"/>
                    <a:gd name="T36" fmla="*/ 0 w 1336"/>
                    <a:gd name="T37" fmla="*/ 0 h 1357"/>
                    <a:gd name="T38" fmla="*/ 0 w 1336"/>
                    <a:gd name="T39" fmla="*/ 0 h 1357"/>
                    <a:gd name="T40" fmla="*/ 0 w 1336"/>
                    <a:gd name="T41" fmla="*/ 0 h 1357"/>
                    <a:gd name="T42" fmla="*/ 0 w 1336"/>
                    <a:gd name="T43" fmla="*/ 0 h 13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6"/>
                    <a:gd name="T67" fmla="*/ 0 h 1357"/>
                    <a:gd name="T68" fmla="*/ 1336 w 1336"/>
                    <a:gd name="T69" fmla="*/ 1357 h 13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6" h="1357">
                      <a:moveTo>
                        <a:pt x="1336" y="59"/>
                      </a:moveTo>
                      <a:lnTo>
                        <a:pt x="60" y="1357"/>
                      </a:lnTo>
                      <a:lnTo>
                        <a:pt x="0" y="1298"/>
                      </a:lnTo>
                      <a:lnTo>
                        <a:pt x="1276" y="0"/>
                      </a:lnTo>
                      <a:lnTo>
                        <a:pt x="1278" y="1"/>
                      </a:lnTo>
                      <a:lnTo>
                        <a:pt x="1281" y="5"/>
                      </a:lnTo>
                      <a:lnTo>
                        <a:pt x="1286" y="8"/>
                      </a:lnTo>
                      <a:lnTo>
                        <a:pt x="1290" y="11"/>
                      </a:lnTo>
                      <a:lnTo>
                        <a:pt x="1296" y="17"/>
                      </a:lnTo>
                      <a:lnTo>
                        <a:pt x="1302" y="22"/>
                      </a:lnTo>
                      <a:lnTo>
                        <a:pt x="1307" y="27"/>
                      </a:lnTo>
                      <a:lnTo>
                        <a:pt x="1313" y="34"/>
                      </a:lnTo>
                      <a:lnTo>
                        <a:pt x="1319" y="40"/>
                      </a:lnTo>
                      <a:lnTo>
                        <a:pt x="1323" y="44"/>
                      </a:lnTo>
                      <a:lnTo>
                        <a:pt x="1328" y="49"/>
                      </a:lnTo>
                      <a:lnTo>
                        <a:pt x="1331" y="53"/>
                      </a:lnTo>
                      <a:lnTo>
                        <a:pt x="1334" y="57"/>
                      </a:lnTo>
                      <a:lnTo>
                        <a:pt x="1336" y="59"/>
                      </a:lnTo>
                    </a:path>
                  </a:pathLst>
                </a:custGeom>
                <a:solidFill>
                  <a:schemeClr val="tx1"/>
                </a:solidFill>
                <a:ln w="0">
                  <a:solidFill>
                    <a:schemeClr val="tx1"/>
                  </a:solidFill>
                  <a:round/>
                  <a:headEnd/>
                  <a:tailEnd/>
                </a:ln>
              </p:spPr>
              <p:txBody>
                <a:bodyPr/>
                <a:lstStyle/>
                <a:p>
                  <a:endParaRPr lang="en-US">
                    <a:solidFill>
                      <a:prstClr val="black"/>
                    </a:solidFill>
                    <a:cs typeface="Arial" charset="0"/>
                  </a:endParaRPr>
                </a:p>
              </p:txBody>
            </p:sp>
          </p:grpSp>
        </p:grpSp>
        <p:sp>
          <p:nvSpPr>
            <p:cNvPr id="11310" name="Line 723"/>
            <p:cNvSpPr>
              <a:spLocks noChangeShapeType="1"/>
            </p:cNvSpPr>
            <p:nvPr/>
          </p:nvSpPr>
          <p:spPr bwMode="auto">
            <a:xfrm flipH="1" flipV="1">
              <a:off x="3538" y="794"/>
              <a:ext cx="0" cy="192"/>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grpSp>
          <p:nvGrpSpPr>
            <p:cNvPr id="9" name="Group 724"/>
            <p:cNvGrpSpPr>
              <a:grpSpLocks/>
            </p:cNvGrpSpPr>
            <p:nvPr/>
          </p:nvGrpSpPr>
          <p:grpSpPr bwMode="auto">
            <a:xfrm>
              <a:off x="1914" y="746"/>
              <a:ext cx="1627" cy="54"/>
              <a:chOff x="1914" y="746"/>
              <a:chExt cx="1627" cy="54"/>
            </a:xfrm>
          </p:grpSpPr>
          <p:sp>
            <p:nvSpPr>
              <p:cNvPr id="11313" name="Line 725"/>
              <p:cNvSpPr>
                <a:spLocks noChangeShapeType="1"/>
              </p:cNvSpPr>
              <p:nvPr/>
            </p:nvSpPr>
            <p:spPr bwMode="auto">
              <a:xfrm flipH="1">
                <a:off x="1914" y="800"/>
                <a:ext cx="610" cy="0"/>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sp>
            <p:nvSpPr>
              <p:cNvPr id="11314" name="Line 726"/>
              <p:cNvSpPr>
                <a:spLocks noChangeShapeType="1"/>
              </p:cNvSpPr>
              <p:nvPr/>
            </p:nvSpPr>
            <p:spPr bwMode="auto">
              <a:xfrm flipV="1">
                <a:off x="2524" y="746"/>
                <a:ext cx="52" cy="54"/>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sp>
            <p:nvSpPr>
              <p:cNvPr id="11315" name="Line 727"/>
              <p:cNvSpPr>
                <a:spLocks noChangeShapeType="1"/>
              </p:cNvSpPr>
              <p:nvPr/>
            </p:nvSpPr>
            <p:spPr bwMode="auto">
              <a:xfrm>
                <a:off x="2242" y="800"/>
                <a:ext cx="48" cy="0"/>
              </a:xfrm>
              <a:prstGeom prst="line">
                <a:avLst/>
              </a:prstGeom>
              <a:noFill/>
              <a:ln w="38100">
                <a:solidFill>
                  <a:schemeClr val="tx1"/>
                </a:solidFill>
                <a:round/>
                <a:headEnd type="triangle" w="med" len="med"/>
                <a:tailEnd type="none" w="sm" len="sm"/>
              </a:ln>
            </p:spPr>
            <p:txBody>
              <a:bodyPr wrap="none" anchor="ctr"/>
              <a:lstStyle/>
              <a:p>
                <a:endParaRPr lang="en-US">
                  <a:solidFill>
                    <a:prstClr val="black"/>
                  </a:solidFill>
                  <a:cs typeface="Arial" charset="0"/>
                </a:endParaRPr>
              </a:p>
            </p:txBody>
          </p:sp>
          <p:sp>
            <p:nvSpPr>
              <p:cNvPr id="11316" name="Line 728"/>
              <p:cNvSpPr>
                <a:spLocks noChangeShapeType="1"/>
              </p:cNvSpPr>
              <p:nvPr/>
            </p:nvSpPr>
            <p:spPr bwMode="auto">
              <a:xfrm flipH="1">
                <a:off x="2626" y="794"/>
                <a:ext cx="915" cy="0"/>
              </a:xfrm>
              <a:prstGeom prst="line">
                <a:avLst/>
              </a:prstGeom>
              <a:noFill/>
              <a:ln w="12700">
                <a:solidFill>
                  <a:schemeClr val="tx1"/>
                </a:solidFill>
                <a:round/>
                <a:headEnd type="none" w="sm" len="sm"/>
                <a:tailEnd type="none" w="sm" len="sm"/>
              </a:ln>
            </p:spPr>
            <p:txBody>
              <a:bodyPr wrap="none" anchor="ctr"/>
              <a:lstStyle/>
              <a:p>
                <a:endParaRPr lang="en-US">
                  <a:solidFill>
                    <a:prstClr val="black"/>
                  </a:solidFill>
                  <a:cs typeface="Arial" charset="0"/>
                </a:endParaRPr>
              </a:p>
            </p:txBody>
          </p:sp>
        </p:grpSp>
        <p:sp>
          <p:nvSpPr>
            <p:cNvPr id="11312" name="Freeform 729"/>
            <p:cNvSpPr>
              <a:spLocks/>
            </p:cNvSpPr>
            <p:nvPr/>
          </p:nvSpPr>
          <p:spPr bwMode="auto">
            <a:xfrm>
              <a:off x="2458" y="1343"/>
              <a:ext cx="603" cy="75"/>
            </a:xfrm>
            <a:custGeom>
              <a:avLst/>
              <a:gdLst>
                <a:gd name="T0" fmla="*/ 1 w 972"/>
                <a:gd name="T1" fmla="*/ 0 h 468"/>
                <a:gd name="T2" fmla="*/ 1 w 972"/>
                <a:gd name="T3" fmla="*/ 0 h 468"/>
                <a:gd name="T4" fmla="*/ 1 w 972"/>
                <a:gd name="T5" fmla="*/ 0 h 468"/>
                <a:gd name="T6" fmla="*/ 0 w 972"/>
                <a:gd name="T7" fmla="*/ 0 h 468"/>
                <a:gd name="T8" fmla="*/ 0 60000 65536"/>
                <a:gd name="T9" fmla="*/ 0 60000 65536"/>
                <a:gd name="T10" fmla="*/ 0 60000 65536"/>
                <a:gd name="T11" fmla="*/ 0 60000 65536"/>
                <a:gd name="T12" fmla="*/ 0 w 972"/>
                <a:gd name="T13" fmla="*/ 0 h 468"/>
                <a:gd name="T14" fmla="*/ 972 w 972"/>
                <a:gd name="T15" fmla="*/ 468 h 468"/>
              </a:gdLst>
              <a:ahLst/>
              <a:cxnLst>
                <a:cxn ang="T8">
                  <a:pos x="T0" y="T1"/>
                </a:cxn>
                <a:cxn ang="T9">
                  <a:pos x="T2" y="T3"/>
                </a:cxn>
                <a:cxn ang="T10">
                  <a:pos x="T4" y="T5"/>
                </a:cxn>
                <a:cxn ang="T11">
                  <a:pos x="T6" y="T7"/>
                </a:cxn>
              </a:cxnLst>
              <a:rect l="T12" t="T13" r="T14" b="T15"/>
              <a:pathLst>
                <a:path w="972" h="468">
                  <a:moveTo>
                    <a:pt x="972" y="0"/>
                  </a:moveTo>
                  <a:cubicBezTo>
                    <a:pt x="821" y="14"/>
                    <a:pt x="670" y="28"/>
                    <a:pt x="564" y="96"/>
                  </a:cubicBezTo>
                  <a:cubicBezTo>
                    <a:pt x="458" y="164"/>
                    <a:pt x="430" y="348"/>
                    <a:pt x="336" y="408"/>
                  </a:cubicBezTo>
                  <a:cubicBezTo>
                    <a:pt x="242" y="468"/>
                    <a:pt x="56" y="448"/>
                    <a:pt x="0" y="456"/>
                  </a:cubicBezTo>
                </a:path>
              </a:pathLst>
            </a:custGeom>
            <a:noFill/>
            <a:ln w="38100">
              <a:solidFill>
                <a:srgbClr val="010101"/>
              </a:solidFill>
              <a:round/>
              <a:headEnd type="triangle" w="med" len="med"/>
              <a:tailEnd type="triangle" w="med" len="med"/>
            </a:ln>
          </p:spPr>
          <p:txBody>
            <a:bodyPr anchor="ctr">
              <a:spAutoFit/>
            </a:bodyPr>
            <a:lstStyle/>
            <a:p>
              <a:endParaRPr lang="en-US">
                <a:solidFill>
                  <a:prstClr val="black"/>
                </a:solidFill>
                <a:cs typeface="Arial" charset="0"/>
              </a:endParaRPr>
            </a:p>
          </p:txBody>
        </p:sp>
      </p:grpSp>
      <p:sp>
        <p:nvSpPr>
          <p:cNvPr id="11273" name="Rectangle 733"/>
          <p:cNvSpPr>
            <a:spLocks noChangeArrowheads="1"/>
          </p:cNvSpPr>
          <p:nvPr/>
        </p:nvSpPr>
        <p:spPr bwMode="auto">
          <a:xfrm>
            <a:off x="4010025" y="1600200"/>
            <a:ext cx="1704975" cy="457200"/>
          </a:xfrm>
          <a:prstGeom prst="rect">
            <a:avLst/>
          </a:prstGeom>
          <a:noFill/>
          <a:ln w="9525">
            <a:noFill/>
            <a:miter lim="800000"/>
            <a:headEnd/>
            <a:tailEnd/>
          </a:ln>
        </p:spPr>
        <p:txBody>
          <a:bodyPr>
            <a:spAutoFit/>
          </a:bodyPr>
          <a:lstStyle/>
          <a:p>
            <a:pPr algn="ctr"/>
            <a:r>
              <a:rPr lang="en-US" sz="1200" b="1">
                <a:solidFill>
                  <a:prstClr val="black"/>
                </a:solidFill>
                <a:cs typeface="Arial" charset="0"/>
              </a:rPr>
              <a:t>xLi</a:t>
            </a:r>
            <a:r>
              <a:rPr lang="en-US" sz="1200" b="1" baseline="-25000">
                <a:solidFill>
                  <a:prstClr val="black"/>
                </a:solidFill>
                <a:cs typeface="Arial" charset="0"/>
              </a:rPr>
              <a:t>2</a:t>
            </a:r>
            <a:r>
              <a:rPr lang="en-US" sz="1200" b="1">
                <a:solidFill>
                  <a:prstClr val="black"/>
                </a:solidFill>
                <a:cs typeface="Arial" charset="0"/>
              </a:rPr>
              <a:t>MnO</a:t>
            </a:r>
            <a:r>
              <a:rPr lang="en-US" sz="1200" b="1" baseline="-25000">
                <a:solidFill>
                  <a:prstClr val="black"/>
                </a:solidFill>
                <a:cs typeface="Arial" charset="0"/>
              </a:rPr>
              <a:t>3</a:t>
            </a:r>
            <a:r>
              <a:rPr lang="en-US" sz="1200" b="1">
                <a:solidFill>
                  <a:prstClr val="black"/>
                </a:solidFill>
                <a:cs typeface="Arial" charset="0"/>
                <a:sym typeface="Symbol" pitchFamily="18" charset="2"/>
              </a:rPr>
              <a:t></a:t>
            </a:r>
            <a:r>
              <a:rPr lang="en-US" sz="1200" b="1">
                <a:solidFill>
                  <a:prstClr val="black"/>
                </a:solidFill>
                <a:cs typeface="Arial" charset="0"/>
              </a:rPr>
              <a:t>(1-x)LiMO</a:t>
            </a:r>
            <a:r>
              <a:rPr lang="en-US" sz="1200" b="1" baseline="-25000">
                <a:solidFill>
                  <a:prstClr val="black"/>
                </a:solidFill>
                <a:cs typeface="Arial" charset="0"/>
              </a:rPr>
              <a:t>2</a:t>
            </a:r>
          </a:p>
          <a:p>
            <a:pPr algn="ctr"/>
            <a:r>
              <a:rPr lang="en-US" sz="1200" b="1">
                <a:solidFill>
                  <a:prstClr val="black"/>
                </a:solidFill>
                <a:cs typeface="Arial" charset="0"/>
              </a:rPr>
              <a:t> (Cathode)</a:t>
            </a:r>
          </a:p>
        </p:txBody>
      </p:sp>
      <p:sp>
        <p:nvSpPr>
          <p:cNvPr id="11274" name="TextBox 2"/>
          <p:cNvSpPr txBox="1">
            <a:spLocks noChangeArrowheads="1"/>
          </p:cNvSpPr>
          <p:nvPr/>
        </p:nvSpPr>
        <p:spPr bwMode="auto">
          <a:xfrm>
            <a:off x="3200400" y="3276600"/>
            <a:ext cx="1524000" cy="1069975"/>
          </a:xfrm>
          <a:prstGeom prst="rect">
            <a:avLst/>
          </a:prstGeom>
          <a:noFill/>
          <a:ln w="9525">
            <a:noFill/>
            <a:miter lim="800000"/>
            <a:headEnd/>
            <a:tailEnd/>
          </a:ln>
        </p:spPr>
        <p:txBody>
          <a:bodyPr wrap="square">
            <a:spAutoFit/>
          </a:bodyPr>
          <a:lstStyle/>
          <a:p>
            <a:r>
              <a:rPr lang="en-US" sz="1600" b="1" dirty="0">
                <a:solidFill>
                  <a:srgbClr val="0D0D0D"/>
                </a:solidFill>
                <a:ea typeface="ＭＳ Ｐゴシック" pitchFamily="34" charset="-128"/>
                <a:cs typeface="Arial" charset="0"/>
              </a:rPr>
              <a:t>Created high </a:t>
            </a:r>
            <a:r>
              <a:rPr lang="en-US" sz="1600" b="1" dirty="0">
                <a:solidFill>
                  <a:prstClr val="black"/>
                </a:solidFill>
                <a:ea typeface="ＭＳ Ｐゴシック" pitchFamily="34" charset="-128"/>
                <a:cs typeface="Arial" charset="0"/>
              </a:rPr>
              <a:t>energy</a:t>
            </a:r>
            <a:r>
              <a:rPr lang="en-US" sz="1600" b="1" dirty="0">
                <a:solidFill>
                  <a:srgbClr val="FF0000"/>
                </a:solidFill>
                <a:ea typeface="ＭＳ Ｐゴシック" pitchFamily="34" charset="-128"/>
                <a:cs typeface="Arial" charset="0"/>
              </a:rPr>
              <a:t> </a:t>
            </a:r>
            <a:r>
              <a:rPr lang="en-US" sz="1600" b="1" dirty="0">
                <a:solidFill>
                  <a:srgbClr val="0D0D0D"/>
                </a:solidFill>
                <a:ea typeface="ＭＳ Ｐゴシック" pitchFamily="34" charset="-128"/>
                <a:cs typeface="Arial" charset="0"/>
              </a:rPr>
              <a:t>Li-ion cells…</a:t>
            </a:r>
          </a:p>
          <a:p>
            <a:endParaRPr lang="en-US" sz="1600" b="1" dirty="0">
              <a:solidFill>
                <a:srgbClr val="0D0D0D"/>
              </a:solidFill>
              <a:ea typeface="ＭＳ Ｐゴシック" pitchFamily="34" charset="-128"/>
              <a:cs typeface="Arial" charset="0"/>
            </a:endParaRPr>
          </a:p>
        </p:txBody>
      </p:sp>
      <p:sp>
        <p:nvSpPr>
          <p:cNvPr id="11275" name="Text Box 9"/>
          <p:cNvSpPr txBox="1">
            <a:spLocks noChangeArrowheads="1"/>
          </p:cNvSpPr>
          <p:nvPr/>
        </p:nvSpPr>
        <p:spPr bwMode="auto">
          <a:xfrm>
            <a:off x="524547" y="990600"/>
            <a:ext cx="1633781" cy="327782"/>
          </a:xfrm>
          <a:prstGeom prst="rect">
            <a:avLst/>
          </a:prstGeom>
          <a:noFill/>
          <a:ln w="9525">
            <a:noFill/>
            <a:miter lim="800000"/>
            <a:headEnd/>
            <a:tailEnd/>
          </a:ln>
        </p:spPr>
        <p:txBody>
          <a:bodyPr wrap="none">
            <a:spAutoFit/>
          </a:bodyPr>
          <a:lstStyle/>
          <a:p>
            <a:pPr algn="ctr">
              <a:lnSpc>
                <a:spcPct val="85000"/>
              </a:lnSpc>
            </a:pPr>
            <a:r>
              <a:rPr lang="en-US" dirty="0">
                <a:solidFill>
                  <a:srgbClr val="4F8D69"/>
                </a:solidFill>
                <a:cs typeface="Arial" charset="0"/>
              </a:rPr>
              <a:t>Basic Science</a:t>
            </a:r>
          </a:p>
        </p:txBody>
      </p:sp>
      <p:pic>
        <p:nvPicPr>
          <p:cNvPr id="753" name="Picture 7"/>
          <p:cNvPicPr>
            <a:picLocks noChangeAspect="1" noChangeArrowheads="1"/>
          </p:cNvPicPr>
          <p:nvPr/>
        </p:nvPicPr>
        <p:blipFill>
          <a:blip r:embed="rId5" cstate="print"/>
          <a:srcRect/>
          <a:stretch>
            <a:fillRect/>
          </a:stretch>
        </p:blipFill>
        <p:spPr bwMode="auto">
          <a:xfrm>
            <a:off x="304800" y="4148138"/>
            <a:ext cx="1757363" cy="1719262"/>
          </a:xfrm>
          <a:prstGeom prst="rect">
            <a:avLst/>
          </a:prstGeom>
          <a:noFill/>
          <a:ln w="15875">
            <a:solidFill>
              <a:srgbClr val="010101"/>
            </a:solidFill>
            <a:miter lim="800000"/>
            <a:headEnd/>
            <a:tailEnd/>
          </a:ln>
          <a:effectLst>
            <a:outerShdw blurRad="63500" dist="38100" dir="2700000" algn="tl" rotWithShape="0">
              <a:srgbClr val="000000">
                <a:alpha val="39998"/>
              </a:srgbClr>
            </a:outerShdw>
          </a:effectLst>
          <a:extLst/>
        </p:spPr>
      </p:pic>
      <p:sp>
        <p:nvSpPr>
          <p:cNvPr id="11277" name="Text Box 10"/>
          <p:cNvSpPr txBox="1">
            <a:spLocks noChangeArrowheads="1"/>
          </p:cNvSpPr>
          <p:nvPr/>
        </p:nvSpPr>
        <p:spPr bwMode="auto">
          <a:xfrm>
            <a:off x="2733675" y="990600"/>
            <a:ext cx="2600325" cy="334963"/>
          </a:xfrm>
          <a:prstGeom prst="rect">
            <a:avLst/>
          </a:prstGeom>
          <a:noFill/>
          <a:ln w="9525">
            <a:noFill/>
            <a:miter lim="800000"/>
            <a:headEnd/>
            <a:tailEnd/>
          </a:ln>
        </p:spPr>
        <p:txBody>
          <a:bodyPr>
            <a:spAutoFit/>
          </a:bodyPr>
          <a:lstStyle/>
          <a:p>
            <a:pPr algn="ctr">
              <a:lnSpc>
                <a:spcPct val="85000"/>
              </a:lnSpc>
            </a:pPr>
            <a:r>
              <a:rPr lang="en-US" dirty="0">
                <a:solidFill>
                  <a:srgbClr val="4F8D69"/>
                </a:solidFill>
                <a:cs typeface="Arial" charset="0"/>
              </a:rPr>
              <a:t>Applied R&amp;D</a:t>
            </a:r>
          </a:p>
        </p:txBody>
      </p:sp>
      <p:pic>
        <p:nvPicPr>
          <p:cNvPr id="10" name="Picture 9" descr="volt.jpg"/>
          <p:cNvPicPr>
            <a:picLocks noChangeAspect="1"/>
          </p:cNvPicPr>
          <p:nvPr/>
        </p:nvPicPr>
        <p:blipFill rotWithShape="1">
          <a:blip r:embed="rId6" cstate="print"/>
          <a:srcRect l="18482" t="9492" r="15990" b="13021"/>
          <a:stretch/>
        </p:blipFill>
        <p:spPr>
          <a:xfrm>
            <a:off x="6140450" y="3581400"/>
            <a:ext cx="2965450" cy="1525587"/>
          </a:xfrm>
          <a:prstGeom prst="rect">
            <a:avLst/>
          </a:prstGeom>
          <a:ln>
            <a:solidFill>
              <a:schemeClr val="tx1">
                <a:lumMod val="95000"/>
                <a:lumOff val="5000"/>
              </a:schemeClr>
            </a:solidFill>
          </a:ln>
        </p:spPr>
      </p:pic>
      <p:pic>
        <p:nvPicPr>
          <p:cNvPr id="11279" name="Picture 10" descr="volt-logo.jpg"/>
          <p:cNvPicPr>
            <a:picLocks noChangeAspect="1"/>
          </p:cNvPicPr>
          <p:nvPr/>
        </p:nvPicPr>
        <p:blipFill>
          <a:blip r:embed="rId7" cstate="print"/>
          <a:srcRect t="17366" b="21211"/>
          <a:stretch>
            <a:fillRect/>
          </a:stretch>
        </p:blipFill>
        <p:spPr bwMode="auto">
          <a:xfrm>
            <a:off x="6807200" y="5181600"/>
            <a:ext cx="2286000" cy="781050"/>
          </a:xfrm>
          <a:prstGeom prst="rect">
            <a:avLst/>
          </a:prstGeom>
          <a:noFill/>
          <a:ln w="9525">
            <a:solidFill>
              <a:schemeClr val="tx1"/>
            </a:solidFill>
            <a:miter lim="800000"/>
            <a:headEnd/>
            <a:tailEnd/>
          </a:ln>
        </p:spPr>
      </p:pic>
      <p:pic>
        <p:nvPicPr>
          <p:cNvPr id="1497" name="Picture 1496" descr="BASF.jpg"/>
          <p:cNvPicPr>
            <a:picLocks noChangeAspect="1"/>
          </p:cNvPicPr>
          <p:nvPr/>
        </p:nvPicPr>
        <p:blipFill>
          <a:blip r:embed="rId8" cstate="print"/>
          <a:stretch>
            <a:fillRect/>
          </a:stretch>
        </p:blipFill>
        <p:spPr>
          <a:xfrm>
            <a:off x="7467600" y="1447800"/>
            <a:ext cx="1371600" cy="685800"/>
          </a:xfrm>
          <a:prstGeom prst="rect">
            <a:avLst/>
          </a:prstGeom>
          <a:ln w="6350">
            <a:solidFill>
              <a:schemeClr val="tx1">
                <a:lumMod val="95000"/>
                <a:lumOff val="5000"/>
              </a:schemeClr>
            </a:solidFill>
            <a:miter lim="800000"/>
          </a:ln>
        </p:spPr>
      </p:pic>
      <p:pic>
        <p:nvPicPr>
          <p:cNvPr id="12" name="Picture 11" descr="lgchem.jpg"/>
          <p:cNvPicPr>
            <a:picLocks noChangeAspect="1"/>
          </p:cNvPicPr>
          <p:nvPr/>
        </p:nvPicPr>
        <p:blipFill>
          <a:blip r:embed="rId9" cstate="print"/>
          <a:stretch>
            <a:fillRect/>
          </a:stretch>
        </p:blipFill>
        <p:spPr>
          <a:xfrm>
            <a:off x="6410325" y="2743200"/>
            <a:ext cx="2428875" cy="762000"/>
          </a:xfrm>
          <a:prstGeom prst="rect">
            <a:avLst/>
          </a:prstGeom>
          <a:ln w="6350">
            <a:solidFill>
              <a:schemeClr val="tx1">
                <a:lumMod val="95000"/>
                <a:lumOff val="5000"/>
              </a:schemeClr>
            </a:solidFill>
            <a:miter lim="800000"/>
          </a:ln>
        </p:spPr>
      </p:pic>
      <p:sp>
        <p:nvSpPr>
          <p:cNvPr id="11282" name="Text Box 12"/>
          <p:cNvSpPr txBox="1">
            <a:spLocks noChangeArrowheads="1"/>
          </p:cNvSpPr>
          <p:nvPr/>
        </p:nvSpPr>
        <p:spPr bwMode="auto">
          <a:xfrm>
            <a:off x="381000" y="5921375"/>
            <a:ext cx="2514600" cy="784225"/>
          </a:xfrm>
          <a:prstGeom prst="rect">
            <a:avLst/>
          </a:prstGeom>
          <a:noFill/>
          <a:ln w="9525">
            <a:noFill/>
            <a:miter lim="800000"/>
            <a:headEnd/>
            <a:tailEnd/>
          </a:ln>
        </p:spPr>
        <p:txBody>
          <a:bodyPr>
            <a:spAutoFit/>
          </a:bodyPr>
          <a:lstStyle/>
          <a:p>
            <a:r>
              <a:rPr lang="en-US" sz="1500" b="1">
                <a:solidFill>
                  <a:prstClr val="black"/>
                </a:solidFill>
                <a:cs typeface="Arial" charset="0"/>
              </a:rPr>
              <a:t>Tailored electrode-electrolyte interface using nanotechnology</a:t>
            </a:r>
            <a:endParaRPr lang="en-US" sz="1600" b="1">
              <a:solidFill>
                <a:prstClr val="black"/>
              </a:solidFill>
              <a:cs typeface="Arial" charset="0"/>
            </a:endParaRPr>
          </a:p>
        </p:txBody>
      </p:sp>
      <p:sp>
        <p:nvSpPr>
          <p:cNvPr id="11283" name="TextBox 755"/>
          <p:cNvSpPr txBox="1">
            <a:spLocks noChangeArrowheads="1"/>
          </p:cNvSpPr>
          <p:nvPr/>
        </p:nvSpPr>
        <p:spPr bwMode="auto">
          <a:xfrm>
            <a:off x="3200400" y="4368800"/>
            <a:ext cx="3048000" cy="584200"/>
          </a:xfrm>
          <a:prstGeom prst="rect">
            <a:avLst/>
          </a:prstGeom>
          <a:noFill/>
          <a:ln w="9525">
            <a:noFill/>
            <a:miter lim="800000"/>
            <a:headEnd/>
            <a:tailEnd/>
          </a:ln>
        </p:spPr>
        <p:txBody>
          <a:bodyPr>
            <a:spAutoFit/>
          </a:bodyPr>
          <a:lstStyle/>
          <a:p>
            <a:r>
              <a:rPr lang="en-US" sz="1600" b="1" dirty="0">
                <a:solidFill>
                  <a:prstClr val="black"/>
                </a:solidFill>
                <a:ea typeface="ＭＳ Ｐゴシック" pitchFamily="34" charset="-128"/>
                <a:cs typeface="Arial" charset="0"/>
              </a:rPr>
              <a:t>…with double cathode capacity, enhanced stability</a:t>
            </a:r>
          </a:p>
        </p:txBody>
      </p:sp>
      <p:sp>
        <p:nvSpPr>
          <p:cNvPr id="758" name="TextBox 757"/>
          <p:cNvSpPr txBox="1"/>
          <p:nvPr/>
        </p:nvSpPr>
        <p:spPr>
          <a:xfrm>
            <a:off x="5867400" y="6084888"/>
            <a:ext cx="3200400" cy="830997"/>
          </a:xfrm>
          <a:prstGeom prst="rect">
            <a:avLst/>
          </a:prstGeom>
          <a:noFill/>
        </p:spPr>
        <p:txBody>
          <a:bodyPr>
            <a:spAutoFit/>
          </a:bodyPr>
          <a:lstStyle/>
          <a:p>
            <a:pPr algn="ctr">
              <a:defRPr/>
            </a:pPr>
            <a:r>
              <a:rPr lang="en-US" sz="1600" b="1" dirty="0">
                <a:solidFill>
                  <a:prstClr val="black">
                    <a:lumMod val="95000"/>
                    <a:lumOff val="5000"/>
                  </a:prstClr>
                </a:solidFill>
                <a:latin typeface="Arial"/>
                <a:ea typeface="ＭＳ Ｐゴシック" charset="0"/>
                <a:cs typeface="Arial"/>
              </a:rPr>
              <a:t>Licenses to materials and cell manufacturers and automobile </a:t>
            </a:r>
            <a:r>
              <a:rPr lang="en-US" sz="1600" b="1" dirty="0" smtClean="0">
                <a:solidFill>
                  <a:prstClr val="black">
                    <a:lumMod val="95000"/>
                    <a:lumOff val="5000"/>
                  </a:prstClr>
                </a:solidFill>
                <a:latin typeface="Arial"/>
                <a:ea typeface="ＭＳ Ｐゴシック" charset="0"/>
                <a:cs typeface="Arial"/>
              </a:rPr>
              <a:t>companies</a:t>
            </a:r>
            <a:endParaRPr lang="en-US" sz="1600" b="1" dirty="0">
              <a:solidFill>
                <a:prstClr val="black">
                  <a:lumMod val="95000"/>
                  <a:lumOff val="5000"/>
                </a:prstClr>
              </a:solidFill>
              <a:latin typeface="Arial"/>
              <a:cs typeface="Arial"/>
            </a:endParaRPr>
          </a:p>
        </p:txBody>
      </p:sp>
      <p:pic>
        <p:nvPicPr>
          <p:cNvPr id="11285" name="Picture 5" descr="Picture 010"/>
          <p:cNvPicPr>
            <a:picLocks noChangeAspect="1" noChangeArrowheads="1"/>
          </p:cNvPicPr>
          <p:nvPr/>
        </p:nvPicPr>
        <p:blipFill>
          <a:blip r:embed="rId10" cstate="print"/>
          <a:srcRect l="27777" t="29405" r="35185" b="11111"/>
          <a:stretch>
            <a:fillRect/>
          </a:stretch>
        </p:blipFill>
        <p:spPr bwMode="auto">
          <a:xfrm>
            <a:off x="4648200" y="3195638"/>
            <a:ext cx="1143000" cy="1223962"/>
          </a:xfrm>
          <a:prstGeom prst="rect">
            <a:avLst/>
          </a:prstGeom>
          <a:noFill/>
          <a:ln w="9525">
            <a:noFill/>
            <a:miter lim="800000"/>
            <a:headEnd/>
            <a:tailEnd/>
          </a:ln>
        </p:spPr>
      </p:pic>
      <p:pic>
        <p:nvPicPr>
          <p:cNvPr id="12016" name="Picture 752"/>
          <p:cNvPicPr>
            <a:picLocks noChangeAspect="1" noChangeArrowheads="1"/>
          </p:cNvPicPr>
          <p:nvPr/>
        </p:nvPicPr>
        <p:blipFill>
          <a:blip r:embed="rId11" cstate="print"/>
          <a:srcRect l="1500" r="53999" b="85001"/>
          <a:stretch>
            <a:fillRect/>
          </a:stretch>
        </p:blipFill>
        <p:spPr bwMode="auto">
          <a:xfrm>
            <a:off x="6858000" y="2205037"/>
            <a:ext cx="2286000" cy="461963"/>
          </a:xfrm>
          <a:prstGeom prst="rect">
            <a:avLst/>
          </a:prstGeom>
          <a:noFill/>
          <a:ln w="9525">
            <a:solidFill>
              <a:schemeClr val="tx1"/>
            </a:solidFill>
            <a:miter lim="800000"/>
            <a:headEnd/>
            <a:tailEnd/>
          </a:ln>
        </p:spPr>
      </p:pic>
      <p:pic>
        <p:nvPicPr>
          <p:cNvPr id="11287" name="Picture 1498" descr="envia.jpg"/>
          <p:cNvPicPr>
            <a:picLocks noChangeAspect="1"/>
          </p:cNvPicPr>
          <p:nvPr/>
        </p:nvPicPr>
        <p:blipFill>
          <a:blip r:embed="rId12" cstate="print"/>
          <a:srcRect/>
          <a:stretch>
            <a:fillRect/>
          </a:stretch>
        </p:blipFill>
        <p:spPr bwMode="auto">
          <a:xfrm>
            <a:off x="6096000" y="1600200"/>
            <a:ext cx="1204913" cy="709613"/>
          </a:xfrm>
          <a:prstGeom prst="rect">
            <a:avLst/>
          </a:prstGeom>
          <a:noFill/>
          <a:ln w="6350">
            <a:solidFill>
              <a:schemeClr val="tx1"/>
            </a:solidFill>
            <a:miter lim="800000"/>
            <a:headEnd/>
            <a:tailEnd/>
          </a:ln>
        </p:spPr>
      </p:pic>
      <p:pic>
        <p:nvPicPr>
          <p:cNvPr id="2" name="Picture 9"/>
          <p:cNvPicPr>
            <a:picLocks noChangeAspect="1"/>
          </p:cNvPicPr>
          <p:nvPr/>
        </p:nvPicPr>
        <p:blipFill>
          <a:blip r:embed="rId13" cstate="print"/>
          <a:srcRect/>
          <a:stretch>
            <a:fillRect/>
          </a:stretch>
        </p:blipFill>
        <p:spPr bwMode="auto">
          <a:xfrm>
            <a:off x="5791200" y="5181600"/>
            <a:ext cx="928688" cy="928687"/>
          </a:xfrm>
          <a:prstGeom prst="rect">
            <a:avLst/>
          </a:prstGeom>
          <a:noFill/>
          <a:ln w="9525">
            <a:noFill/>
            <a:miter lim="800000"/>
            <a:headEnd/>
            <a:tailEnd/>
          </a:ln>
        </p:spPr>
      </p:pic>
      <p:sp>
        <p:nvSpPr>
          <p:cNvPr id="11289" name="Text Box 7"/>
          <p:cNvSpPr>
            <a:spLocks noGrp="1" noChangeArrowheads="1"/>
          </p:cNvSpPr>
          <p:nvPr>
            <p:ph type="title" idx="4294967295"/>
          </p:nvPr>
        </p:nvSpPr>
        <p:spPr>
          <a:xfrm>
            <a:off x="0" y="73025"/>
            <a:ext cx="8229600" cy="682625"/>
          </a:xfrm>
        </p:spPr>
        <p:txBody>
          <a:bodyPr>
            <a:spAutoFit/>
          </a:bodyPr>
          <a:lstStyle/>
          <a:p>
            <a:pPr>
              <a:lnSpc>
                <a:spcPct val="80000"/>
              </a:lnSpc>
            </a:pPr>
            <a:r>
              <a:rPr lang="en-US" dirty="0" smtClean="0">
                <a:latin typeface="Arial" charset="0"/>
                <a:cs typeface="Arial" charset="0"/>
              </a:rPr>
              <a:t>High-Energy Lithium Batteries:</a:t>
            </a:r>
            <a:br>
              <a:rPr lang="en-US" dirty="0" smtClean="0">
                <a:latin typeface="Arial" charset="0"/>
                <a:cs typeface="Arial" charset="0"/>
              </a:rPr>
            </a:br>
            <a:r>
              <a:rPr lang="en-US" dirty="0" smtClean="0">
                <a:latin typeface="Arial" charset="0"/>
                <a:cs typeface="Arial" charset="0"/>
              </a:rPr>
              <a:t> </a:t>
            </a:r>
            <a:r>
              <a:rPr lang="en-US" sz="1800" dirty="0" smtClean="0">
                <a:latin typeface="Arial" charset="0"/>
                <a:cs typeface="Arial" charset="0"/>
              </a:rPr>
              <a:t>From Fundamental Research to Cars on the Road</a:t>
            </a:r>
          </a:p>
        </p:txBody>
      </p:sp>
      <p:sp>
        <p:nvSpPr>
          <p:cNvPr id="11290" name="TextBox 755"/>
          <p:cNvSpPr txBox="1">
            <a:spLocks noChangeArrowheads="1"/>
          </p:cNvSpPr>
          <p:nvPr/>
        </p:nvSpPr>
        <p:spPr bwMode="auto">
          <a:xfrm>
            <a:off x="457200" y="4098925"/>
            <a:ext cx="2057400" cy="492125"/>
          </a:xfrm>
          <a:prstGeom prst="rect">
            <a:avLst/>
          </a:prstGeom>
          <a:noFill/>
          <a:ln w="9525">
            <a:noFill/>
            <a:miter lim="800000"/>
            <a:headEnd/>
            <a:tailEnd/>
          </a:ln>
        </p:spPr>
        <p:txBody>
          <a:bodyPr>
            <a:spAutoFit/>
          </a:bodyPr>
          <a:lstStyle/>
          <a:p>
            <a:r>
              <a:rPr lang="en-US" sz="1300" b="1">
                <a:solidFill>
                  <a:prstClr val="white"/>
                </a:solidFill>
                <a:ea typeface="ＭＳ Ｐゴシック" pitchFamily="34" charset="-128"/>
                <a:cs typeface="Arial" charset="0"/>
              </a:rPr>
              <a:t>Nanoparticle TiO</a:t>
            </a:r>
            <a:r>
              <a:rPr lang="en-US" sz="1300" b="1" baseline="-25000">
                <a:solidFill>
                  <a:prstClr val="white"/>
                </a:solidFill>
                <a:ea typeface="ＭＳ Ｐゴシック" pitchFamily="34" charset="-128"/>
                <a:cs typeface="Arial" charset="0"/>
              </a:rPr>
              <a:t>2</a:t>
            </a:r>
            <a:r>
              <a:rPr lang="en-US" sz="1300" b="1">
                <a:solidFill>
                  <a:prstClr val="white"/>
                </a:solidFill>
                <a:ea typeface="ＭＳ Ｐゴシック" pitchFamily="34" charset="-128"/>
                <a:cs typeface="Arial" charset="0"/>
              </a:rPr>
              <a:t> anode/C coating</a:t>
            </a:r>
          </a:p>
        </p:txBody>
      </p:sp>
      <p:sp>
        <p:nvSpPr>
          <p:cNvPr id="11291" name="Rectangle 3"/>
          <p:cNvSpPr>
            <a:spLocks noChangeArrowheads="1"/>
          </p:cNvSpPr>
          <p:nvPr/>
        </p:nvSpPr>
        <p:spPr bwMode="auto">
          <a:xfrm>
            <a:off x="2057400" y="4154488"/>
            <a:ext cx="1143000" cy="646112"/>
          </a:xfrm>
          <a:prstGeom prst="rect">
            <a:avLst/>
          </a:prstGeom>
          <a:noFill/>
          <a:ln w="9525">
            <a:noFill/>
            <a:miter lim="800000"/>
            <a:headEnd/>
            <a:tailEnd/>
          </a:ln>
        </p:spPr>
        <p:txBody>
          <a:bodyPr>
            <a:spAutoFit/>
          </a:bodyPr>
          <a:lstStyle/>
          <a:p>
            <a:r>
              <a:rPr lang="en-US" b="1">
                <a:solidFill>
                  <a:prstClr val="black"/>
                </a:solidFill>
                <a:cs typeface="Arial" charset="0"/>
              </a:rPr>
              <a:t>EFRC research</a:t>
            </a:r>
            <a:endParaRPr lang="en-US">
              <a:solidFill>
                <a:prstClr val="black"/>
              </a:solidFill>
              <a:cs typeface="Arial" charset="0"/>
            </a:endParaRPr>
          </a:p>
        </p:txBody>
      </p:sp>
      <p:pic>
        <p:nvPicPr>
          <p:cNvPr id="11292" name="Picture 783"/>
          <p:cNvPicPr>
            <a:picLocks noChangeAspect="1" noChangeArrowheads="1"/>
          </p:cNvPicPr>
          <p:nvPr/>
        </p:nvPicPr>
        <p:blipFill>
          <a:blip r:embed="rId14" cstate="print"/>
          <a:srcRect/>
          <a:stretch>
            <a:fillRect/>
          </a:stretch>
        </p:blipFill>
        <p:spPr bwMode="auto">
          <a:xfrm>
            <a:off x="3167063" y="5105400"/>
            <a:ext cx="2362200" cy="1570038"/>
          </a:xfrm>
          <a:prstGeom prst="rect">
            <a:avLst/>
          </a:prstGeom>
          <a:noFill/>
          <a:ln w="9525">
            <a:noFill/>
            <a:miter lim="800000"/>
            <a:headEnd/>
            <a:tailEnd/>
          </a:ln>
        </p:spPr>
      </p:pic>
      <p:sp>
        <p:nvSpPr>
          <p:cNvPr id="754"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36</a:t>
            </a:fld>
            <a:endParaRPr lang="en-US" dirty="0"/>
          </a:p>
        </p:txBody>
      </p:sp>
      <p:sp>
        <p:nvSpPr>
          <p:cNvPr id="2" name="Title 1"/>
          <p:cNvSpPr>
            <a:spLocks noGrp="1"/>
          </p:cNvSpPr>
          <p:nvPr>
            <p:ph type="title" idx="4294967295"/>
          </p:nvPr>
        </p:nvSpPr>
        <p:spPr>
          <a:xfrm>
            <a:off x="0" y="-38274"/>
            <a:ext cx="9144000" cy="600075"/>
          </a:xfrm>
        </p:spPr>
        <p:txBody>
          <a:bodyPr/>
          <a:lstStyle/>
          <a:p>
            <a:pPr>
              <a:lnSpc>
                <a:spcPct val="85000"/>
              </a:lnSpc>
            </a:pPr>
            <a:r>
              <a:rPr lang="en-US" dirty="0" smtClean="0"/>
              <a:t/>
            </a:r>
            <a:br>
              <a:rPr lang="en-US" dirty="0" smtClean="0"/>
            </a:br>
            <a:r>
              <a:rPr lang="en-US" dirty="0" smtClean="0"/>
              <a:t> Single Mimi Virus Particles Intercepted and Imaged </a:t>
            </a:r>
            <a:endParaRPr lang="en-US" dirty="0"/>
          </a:p>
        </p:txBody>
      </p:sp>
      <p:sp>
        <p:nvSpPr>
          <p:cNvPr id="15" name="Rectangle 14"/>
          <p:cNvSpPr/>
          <p:nvPr/>
        </p:nvSpPr>
        <p:spPr>
          <a:xfrm>
            <a:off x="4746534" y="1751527"/>
            <a:ext cx="674642" cy="1197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911834" y="5999605"/>
            <a:ext cx="3323507"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u="none" strike="noStrike" kern="0" cap="none" spc="0" normalizeH="0" baseline="0" noProof="0" dirty="0" smtClean="0">
                <a:ln>
                  <a:noFill/>
                </a:ln>
                <a:solidFill>
                  <a:sysClr val="windowText" lastClr="000000"/>
                </a:solidFill>
                <a:effectLst/>
                <a:uLnTx/>
                <a:uFillTx/>
              </a:rPr>
              <a:t>Seibert, M. M., et al. </a:t>
            </a:r>
            <a:r>
              <a:rPr kumimoji="0" lang="en-US" sz="1100" b="1" u="none" strike="noStrike" kern="0" cap="none" spc="0" normalizeH="0" baseline="0" noProof="0" dirty="0" smtClean="0">
                <a:ln>
                  <a:noFill/>
                </a:ln>
                <a:solidFill>
                  <a:sysClr val="windowText" lastClr="000000"/>
                </a:solidFill>
                <a:effectLst/>
                <a:uLnTx/>
                <a:uFillTx/>
              </a:rPr>
              <a:t>Nature</a:t>
            </a:r>
            <a:r>
              <a:rPr kumimoji="0" lang="en-US" sz="1100" b="0" u="none" strike="noStrike" kern="0" cap="none" spc="0" normalizeH="0" baseline="0" noProof="0" dirty="0" smtClean="0">
                <a:ln>
                  <a:noFill/>
                </a:ln>
                <a:solidFill>
                  <a:sysClr val="windowText" lastClr="000000"/>
                </a:solidFill>
                <a:effectLst/>
                <a:uLnTx/>
                <a:uFillTx/>
              </a:rPr>
              <a:t>, Feb 3</a:t>
            </a:r>
            <a:r>
              <a:rPr kumimoji="0" lang="en-US" sz="1100" b="0" u="none" strike="noStrike" kern="0" cap="none" spc="0" normalizeH="0" baseline="30000" noProof="0" dirty="0" smtClean="0">
                <a:ln>
                  <a:noFill/>
                </a:ln>
                <a:solidFill>
                  <a:sysClr val="windowText" lastClr="000000"/>
                </a:solidFill>
                <a:effectLst/>
                <a:uLnTx/>
                <a:uFillTx/>
              </a:rPr>
              <a:t>rd</a:t>
            </a:r>
            <a:r>
              <a:rPr kumimoji="0" lang="en-US" sz="1100" b="0" u="none" strike="noStrike" kern="0" cap="none" spc="0" normalizeH="0" baseline="0" noProof="0" dirty="0" smtClean="0">
                <a:ln>
                  <a:noFill/>
                </a:ln>
                <a:solidFill>
                  <a:sysClr val="windowText" lastClr="000000"/>
                </a:solidFill>
                <a:effectLst/>
                <a:uLnTx/>
                <a:uFillTx/>
              </a:rPr>
              <a:t>, 2011</a:t>
            </a:r>
          </a:p>
        </p:txBody>
      </p:sp>
      <p:sp>
        <p:nvSpPr>
          <p:cNvPr id="18" name="TextBox 17"/>
          <p:cNvSpPr txBox="1"/>
          <p:nvPr/>
        </p:nvSpPr>
        <p:spPr>
          <a:xfrm>
            <a:off x="5830786" y="1218904"/>
            <a:ext cx="3265714" cy="4924425"/>
          </a:xfrm>
          <a:prstGeom prst="rect">
            <a:avLst/>
          </a:prstGeom>
          <a:noFill/>
        </p:spPr>
        <p:txBody>
          <a:bodyPr wrap="square" rtlCol="0">
            <a:spAutoFit/>
          </a:bodyPr>
          <a:lstStyle/>
          <a:p>
            <a:pPr marL="225425" indent="-225425">
              <a:spcAft>
                <a:spcPts val="1200"/>
              </a:spcAft>
              <a:buSzPct val="125000"/>
              <a:buFont typeface="Wingdings" pitchFamily="2" charset="2"/>
              <a:buChar char="§"/>
            </a:pPr>
            <a:r>
              <a:rPr lang="en-US" sz="1600" dirty="0" smtClean="0">
                <a:latin typeface="Arial" pitchFamily="34" charset="0"/>
                <a:cs typeface="Arial" pitchFamily="34" charset="0"/>
              </a:rPr>
              <a:t>Mimi virus is the largest known virus. Its size is comparable to the size of the smallest living cells – 45</a:t>
            </a:r>
            <a:r>
              <a:rPr lang="en-US" sz="1600" dirty="0" smtClean="0">
                <a:latin typeface="Symbol" pitchFamily="18" charset="2"/>
                <a:cs typeface="Arial" pitchFamily="34" charset="0"/>
              </a:rPr>
              <a:t>m</a:t>
            </a:r>
            <a:r>
              <a:rPr lang="en-US" sz="1600" dirty="0" smtClean="0">
                <a:latin typeface="Arial" pitchFamily="34" charset="0"/>
                <a:cs typeface="Arial" pitchFamily="34" charset="0"/>
              </a:rPr>
              <a:t>m.</a:t>
            </a:r>
          </a:p>
          <a:p>
            <a:pPr marL="225425" indent="-225425">
              <a:spcAft>
                <a:spcPts val="1200"/>
              </a:spcAft>
              <a:buSzPct val="125000"/>
              <a:buFont typeface="Wingdings" pitchFamily="2" charset="2"/>
              <a:buChar char="§"/>
            </a:pPr>
            <a:r>
              <a:rPr lang="en-US" sz="1600" dirty="0" smtClean="0">
                <a:solidFill>
                  <a:srgbClr val="000000"/>
                </a:solidFill>
                <a:latin typeface="Arial" pitchFamily="34" charset="0"/>
                <a:cs typeface="Arial" pitchFamily="34" charset="0"/>
              </a:rPr>
              <a:t>Cannot be crystallized or imaged by conventional techniques.</a:t>
            </a:r>
            <a:endParaRPr lang="en-US" sz="1600" dirty="0" smtClean="0">
              <a:latin typeface="Arial" pitchFamily="34" charset="0"/>
              <a:cs typeface="Arial" pitchFamily="34" charset="0"/>
            </a:endParaRPr>
          </a:p>
          <a:p>
            <a:pPr marL="225425" indent="-225425">
              <a:spcAft>
                <a:spcPts val="1200"/>
              </a:spcAft>
              <a:buSzPct val="125000"/>
              <a:buFont typeface="Wingdings" pitchFamily="2" charset="2"/>
              <a:buChar char="§"/>
            </a:pPr>
            <a:r>
              <a:rPr lang="en-US" sz="1600" dirty="0" smtClean="0">
                <a:latin typeface="Arial" pitchFamily="34" charset="0"/>
                <a:cs typeface="Arial" pitchFamily="34" charset="0"/>
              </a:rPr>
              <a:t>Reconstructions of single shot images from LCLS (32 nm resolution) reveal inhomogeneous interior structure of </a:t>
            </a:r>
            <a:r>
              <a:rPr lang="en-US" sz="1600" dirty="0" err="1" smtClean="0">
                <a:latin typeface="Arial" pitchFamily="34" charset="0"/>
                <a:cs typeface="Arial" pitchFamily="34" charset="0"/>
              </a:rPr>
              <a:t>virion</a:t>
            </a:r>
            <a:r>
              <a:rPr lang="en-US" sz="1600" dirty="0" smtClean="0">
                <a:latin typeface="Arial" pitchFamily="34" charset="0"/>
                <a:cs typeface="Arial" pitchFamily="34" charset="0"/>
              </a:rPr>
              <a:t>.</a:t>
            </a:r>
          </a:p>
          <a:p>
            <a:pPr marL="225425" indent="-225425">
              <a:spcAft>
                <a:spcPts val="1200"/>
              </a:spcAft>
              <a:buSzPct val="125000"/>
              <a:buFont typeface="Wingdings" pitchFamily="2" charset="2"/>
              <a:buChar char="§"/>
            </a:pPr>
            <a:r>
              <a:rPr lang="en-US" sz="1600" dirty="0" smtClean="0">
                <a:latin typeface="Arial" pitchFamily="34" charset="0"/>
                <a:cs typeface="Arial" pitchFamily="34" charset="0"/>
              </a:rPr>
              <a:t>Future enhancements will improve resolution and enable visualization of contents of living cells.</a:t>
            </a:r>
          </a:p>
          <a:p>
            <a:endParaRPr lang="en-US" dirty="0">
              <a:latin typeface="Arial" pitchFamily="34" charset="0"/>
              <a:cs typeface="Arial" pitchFamily="34" charset="0"/>
            </a:endParaRPr>
          </a:p>
        </p:txBody>
      </p:sp>
      <p:pic>
        <p:nvPicPr>
          <p:cNvPr id="11" name="Picture 2"/>
          <p:cNvPicPr>
            <a:picLocks noChangeAspect="1" noChangeArrowheads="1"/>
          </p:cNvPicPr>
          <p:nvPr/>
        </p:nvPicPr>
        <p:blipFill>
          <a:blip r:embed="rId3" cstate="print"/>
          <a:srcRect l="39861" t="26977" r="17533" b="14431"/>
          <a:stretch>
            <a:fillRect/>
          </a:stretch>
        </p:blipFill>
        <p:spPr bwMode="auto">
          <a:xfrm>
            <a:off x="84021" y="1223884"/>
            <a:ext cx="5669797" cy="4212504"/>
          </a:xfrm>
          <a:prstGeom prst="rect">
            <a:avLst/>
          </a:prstGeom>
          <a:noFill/>
          <a:ln w="9525">
            <a:noFill/>
            <a:miter lim="800000"/>
            <a:headEnd/>
            <a:tailEnd/>
          </a:ln>
        </p:spPr>
      </p:pic>
      <p:sp>
        <p:nvSpPr>
          <p:cNvPr id="8" name="TextBox 7"/>
          <p:cNvSpPr txBox="1"/>
          <p:nvPr/>
        </p:nvSpPr>
        <p:spPr>
          <a:xfrm>
            <a:off x="369656" y="5572067"/>
            <a:ext cx="5165197" cy="276999"/>
          </a:xfrm>
          <a:prstGeom prst="rect">
            <a:avLst/>
          </a:prstGeom>
          <a:noFill/>
        </p:spPr>
        <p:txBody>
          <a:bodyPr wrap="none" rtlCol="0">
            <a:spAutoFit/>
          </a:bodyPr>
          <a:lstStyle/>
          <a:p>
            <a:r>
              <a:rPr lang="en-US" sz="1200" dirty="0" smtClean="0"/>
              <a:t>Single shot scattering patterns (above) and reconstructed images (below)</a:t>
            </a:r>
            <a:endParaRPr lang="en-US" sz="1200"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5190185" y="811369"/>
            <a:ext cx="3750757" cy="5092523"/>
            <a:chOff x="4993783" y="811369"/>
            <a:chExt cx="3947160" cy="5092523"/>
          </a:xfrm>
        </p:grpSpPr>
        <p:sp>
          <p:nvSpPr>
            <p:cNvPr id="21526" name="Rectangle 34"/>
            <p:cNvSpPr>
              <a:spLocks noChangeArrowheads="1"/>
            </p:cNvSpPr>
            <p:nvPr/>
          </p:nvSpPr>
          <p:spPr bwMode="auto">
            <a:xfrm>
              <a:off x="5001244" y="2893083"/>
              <a:ext cx="3932238" cy="1253914"/>
            </a:xfrm>
            <a:prstGeom prst="rect">
              <a:avLst/>
            </a:prstGeom>
            <a:noFill/>
            <a:ln w="12700">
              <a:solidFill>
                <a:srgbClr val="0000FF"/>
              </a:solidFill>
              <a:round/>
              <a:headEnd/>
              <a:tailEnd/>
            </a:ln>
          </p:spPr>
          <p:txBody>
            <a:bodyPr/>
            <a:lstStyle/>
            <a:p>
              <a:pPr algn="r" eaLnBrk="0" hangingPunct="0"/>
              <a:endParaRPr lang="en-US" b="0" dirty="0"/>
            </a:p>
          </p:txBody>
        </p:sp>
        <p:grpSp>
          <p:nvGrpSpPr>
            <p:cNvPr id="24" name="Group 23"/>
            <p:cNvGrpSpPr/>
            <p:nvPr/>
          </p:nvGrpSpPr>
          <p:grpSpPr>
            <a:xfrm>
              <a:off x="4993783" y="811369"/>
              <a:ext cx="3947160" cy="5092523"/>
              <a:chOff x="4993783" y="811369"/>
              <a:chExt cx="3947160" cy="5092523"/>
            </a:xfrm>
          </p:grpSpPr>
          <p:pic>
            <p:nvPicPr>
              <p:cNvPr id="21509" name="Picture 9"/>
              <p:cNvPicPr>
                <a:picLocks noChangeAspect="1"/>
              </p:cNvPicPr>
              <p:nvPr/>
            </p:nvPicPr>
            <p:blipFill>
              <a:blip r:embed="rId3" cstate="print"/>
              <a:srcRect/>
              <a:stretch>
                <a:fillRect/>
              </a:stretch>
            </p:blipFill>
            <p:spPr bwMode="auto">
              <a:xfrm>
                <a:off x="5006007" y="2881970"/>
                <a:ext cx="3922712" cy="1277446"/>
              </a:xfrm>
              <a:prstGeom prst="rect">
                <a:avLst/>
              </a:prstGeom>
              <a:noFill/>
              <a:ln w="9525">
                <a:noFill/>
                <a:miter lim="800000"/>
                <a:headEnd/>
                <a:tailEnd/>
              </a:ln>
            </p:spPr>
          </p:pic>
          <p:grpSp>
            <p:nvGrpSpPr>
              <p:cNvPr id="23" name="Group 22"/>
              <p:cNvGrpSpPr/>
              <p:nvPr/>
            </p:nvGrpSpPr>
            <p:grpSpPr>
              <a:xfrm>
                <a:off x="4993783" y="4402305"/>
                <a:ext cx="3947160" cy="1501587"/>
                <a:chOff x="5003442" y="4209120"/>
                <a:chExt cx="3947160" cy="1501587"/>
              </a:xfrm>
            </p:grpSpPr>
            <p:pic>
              <p:nvPicPr>
                <p:cNvPr id="20" name="Picture 19" descr="Nanowire_with_Li_label.jpg"/>
                <p:cNvPicPr>
                  <a:picLocks noChangeAspect="1"/>
                </p:cNvPicPr>
                <p:nvPr/>
              </p:nvPicPr>
              <p:blipFill>
                <a:blip r:embed="rId4" cstate="print"/>
                <a:stretch>
                  <a:fillRect/>
                </a:stretch>
              </p:blipFill>
              <p:spPr>
                <a:xfrm>
                  <a:off x="5009539" y="4260543"/>
                  <a:ext cx="3941063" cy="1427921"/>
                </a:xfrm>
                <a:prstGeom prst="rect">
                  <a:avLst/>
                </a:prstGeom>
              </p:spPr>
            </p:pic>
            <p:sp>
              <p:nvSpPr>
                <p:cNvPr id="21525" name="Rectangle 33"/>
                <p:cNvSpPr>
                  <a:spLocks noChangeArrowheads="1"/>
                </p:cNvSpPr>
                <p:nvPr/>
              </p:nvSpPr>
              <p:spPr bwMode="auto">
                <a:xfrm>
                  <a:off x="5003442" y="4209120"/>
                  <a:ext cx="3932238" cy="1501587"/>
                </a:xfrm>
                <a:prstGeom prst="rect">
                  <a:avLst/>
                </a:prstGeom>
                <a:noFill/>
                <a:ln w="12700">
                  <a:solidFill>
                    <a:srgbClr val="0000FF"/>
                  </a:solidFill>
                  <a:round/>
                  <a:headEnd/>
                  <a:tailEnd/>
                </a:ln>
              </p:spPr>
              <p:txBody>
                <a:bodyPr/>
                <a:lstStyle/>
                <a:p>
                  <a:pPr algn="r" eaLnBrk="0" hangingPunct="0"/>
                  <a:endParaRPr lang="en-US" b="0" dirty="0"/>
                </a:p>
              </p:txBody>
            </p:sp>
          </p:grpSp>
          <p:grpSp>
            <p:nvGrpSpPr>
              <p:cNvPr id="22" name="Group 21"/>
              <p:cNvGrpSpPr/>
              <p:nvPr/>
            </p:nvGrpSpPr>
            <p:grpSpPr>
              <a:xfrm>
                <a:off x="5005975" y="811369"/>
                <a:ext cx="3922776" cy="1949951"/>
                <a:chOff x="4984124" y="811369"/>
                <a:chExt cx="3922776" cy="1949951"/>
              </a:xfrm>
            </p:grpSpPr>
            <p:pic>
              <p:nvPicPr>
                <p:cNvPr id="21512" name="Picture 13"/>
                <p:cNvPicPr>
                  <a:picLocks noChangeAspect="1"/>
                </p:cNvPicPr>
                <p:nvPr/>
              </p:nvPicPr>
              <p:blipFill>
                <a:blip r:embed="rId5" cstate="print"/>
                <a:srcRect/>
                <a:stretch>
                  <a:fillRect/>
                </a:stretch>
              </p:blipFill>
              <p:spPr bwMode="auto">
                <a:xfrm>
                  <a:off x="5334752" y="811369"/>
                  <a:ext cx="3221521" cy="1949951"/>
                </a:xfrm>
                <a:prstGeom prst="rect">
                  <a:avLst/>
                </a:prstGeom>
                <a:noFill/>
                <a:ln w="9525">
                  <a:noFill/>
                  <a:miter lim="800000"/>
                  <a:headEnd/>
                  <a:tailEnd/>
                </a:ln>
              </p:spPr>
            </p:pic>
            <p:sp>
              <p:nvSpPr>
                <p:cNvPr id="21527" name="Rectangle 35"/>
                <p:cNvSpPr>
                  <a:spLocks noChangeArrowheads="1"/>
                </p:cNvSpPr>
                <p:nvPr/>
              </p:nvSpPr>
              <p:spPr bwMode="auto">
                <a:xfrm>
                  <a:off x="4984124" y="815448"/>
                  <a:ext cx="3922776" cy="1933633"/>
                </a:xfrm>
                <a:prstGeom prst="rect">
                  <a:avLst/>
                </a:prstGeom>
                <a:noFill/>
                <a:ln w="12700">
                  <a:solidFill>
                    <a:srgbClr val="0000FF"/>
                  </a:solidFill>
                  <a:round/>
                  <a:headEnd/>
                  <a:tailEnd/>
                </a:ln>
              </p:spPr>
              <p:txBody>
                <a:bodyPr/>
                <a:lstStyle/>
                <a:p>
                  <a:pPr algn="r" eaLnBrk="0" hangingPunct="0"/>
                  <a:endParaRPr lang="en-US" b="0" dirty="0"/>
                </a:p>
              </p:txBody>
            </p:sp>
          </p:grpSp>
        </p:grpSp>
      </p:grpSp>
      <p:sp>
        <p:nvSpPr>
          <p:cNvPr id="21507" name="Content Placeholder 10"/>
          <p:cNvSpPr>
            <a:spLocks noGrp="1"/>
          </p:cNvSpPr>
          <p:nvPr>
            <p:ph idx="4294967295"/>
          </p:nvPr>
        </p:nvSpPr>
        <p:spPr>
          <a:xfrm>
            <a:off x="0" y="899663"/>
            <a:ext cx="4752975" cy="5473700"/>
          </a:xfrm>
          <a:prstGeom prst="rect">
            <a:avLst/>
          </a:prstGeom>
        </p:spPr>
        <p:txBody>
          <a:bodyPr/>
          <a:lstStyle/>
          <a:p>
            <a:pPr marL="230188" indent="-230188" eaLnBrk="1" hangingPunct="1">
              <a:spcBef>
                <a:spcPts val="0"/>
              </a:spcBef>
              <a:spcAft>
                <a:spcPts val="1200"/>
              </a:spcAft>
              <a:buFont typeface="Wingdings" pitchFamily="2" charset="2"/>
              <a:buChar char="§"/>
            </a:pPr>
            <a:r>
              <a:rPr lang="en-US" sz="2000" b="0" dirty="0" smtClean="0">
                <a:solidFill>
                  <a:schemeClr val="tx1"/>
                </a:solidFill>
              </a:rPr>
              <a:t>World’s smallest battery placed inside an electron microscope yields images of electrochemistry at atomic scales</a:t>
            </a:r>
          </a:p>
          <a:p>
            <a:pPr marL="230188" indent="-230188" eaLnBrk="1" hangingPunct="1">
              <a:spcBef>
                <a:spcPts val="0"/>
              </a:spcBef>
              <a:spcAft>
                <a:spcPts val="1200"/>
              </a:spcAft>
              <a:buFont typeface="Wingdings" pitchFamily="2" charset="2"/>
              <a:buChar char="§"/>
            </a:pPr>
            <a:r>
              <a:rPr lang="en-US" sz="2000" b="0" dirty="0" smtClean="0">
                <a:solidFill>
                  <a:schemeClr val="tx1"/>
                </a:solidFill>
              </a:rPr>
              <a:t>New insight into electrochemical processes at the </a:t>
            </a:r>
            <a:r>
              <a:rPr lang="en-US" sz="2000" b="0" dirty="0" err="1" smtClean="0">
                <a:solidFill>
                  <a:schemeClr val="tx1"/>
                </a:solidFill>
              </a:rPr>
              <a:t>nanoscale</a:t>
            </a:r>
            <a:r>
              <a:rPr lang="en-US" sz="2000" b="0" dirty="0" smtClean="0">
                <a:solidFill>
                  <a:schemeClr val="tx1"/>
                </a:solidFill>
              </a:rPr>
              <a:t>:</a:t>
            </a:r>
          </a:p>
          <a:p>
            <a:pPr marL="512763" lvl="2" indent="-166688" eaLnBrk="1" hangingPunct="1">
              <a:spcBef>
                <a:spcPts val="0"/>
              </a:spcBef>
              <a:spcAft>
                <a:spcPts val="1200"/>
              </a:spcAft>
              <a:buFont typeface="Wingdings" pitchFamily="2" charset="2"/>
              <a:buChar char="§"/>
            </a:pPr>
            <a:r>
              <a:rPr lang="en-US" sz="1800" b="0" dirty="0" smtClean="0"/>
              <a:t>Nanowires can sustain large stresses (&gt;10 GPa) caused by Li</a:t>
            </a:r>
            <a:r>
              <a:rPr lang="en-US" sz="1800" b="0" baseline="30000" dirty="0" smtClean="0"/>
              <a:t>+</a:t>
            </a:r>
            <a:r>
              <a:rPr lang="en-US" sz="1800" b="0" dirty="0" smtClean="0"/>
              <a:t> transport without breaking—good candidate for battery</a:t>
            </a:r>
          </a:p>
          <a:p>
            <a:pPr marL="512763" lvl="2" indent="-166688" eaLnBrk="1" hangingPunct="1">
              <a:spcBef>
                <a:spcPts val="0"/>
              </a:spcBef>
              <a:spcAft>
                <a:spcPts val="1200"/>
              </a:spcAft>
              <a:buFont typeface="Wingdings" pitchFamily="2" charset="2"/>
              <a:buChar char="§"/>
            </a:pPr>
            <a:r>
              <a:rPr lang="en-US" sz="1800" b="0" dirty="0" smtClean="0"/>
              <a:t>Elongation and twisting of nanowires during charging may lead to a short circuit and failure of the battery, a key factor to consider during design</a:t>
            </a:r>
            <a:endParaRPr lang="en-US" sz="1800" dirty="0" smtClean="0"/>
          </a:p>
          <a:p>
            <a:pPr marL="0" lvl="2" indent="0" eaLnBrk="1" hangingPunct="1">
              <a:spcBef>
                <a:spcPts val="600"/>
              </a:spcBef>
              <a:spcAft>
                <a:spcPts val="600"/>
              </a:spcAft>
              <a:buNone/>
            </a:pPr>
            <a:r>
              <a:rPr lang="en-US" sz="1000" b="0" dirty="0" smtClean="0">
                <a:solidFill>
                  <a:schemeClr val="tx1"/>
                </a:solidFill>
              </a:rPr>
              <a:t>Research at SNL supported by the </a:t>
            </a:r>
            <a:r>
              <a:rPr lang="en-US" sz="1000" b="0" i="1" dirty="0" smtClean="0">
                <a:solidFill>
                  <a:schemeClr val="tx1"/>
                </a:solidFill>
              </a:rPr>
              <a:t>Center for Science of Precision Multifunctional Nanostructures for Electrical Energy Storage </a:t>
            </a:r>
            <a:r>
              <a:rPr lang="en-US" sz="1000" b="0" dirty="0" smtClean="0">
                <a:solidFill>
                  <a:schemeClr val="tx1"/>
                </a:solidFill>
              </a:rPr>
              <a:t>(an EFRC led by University of Maryland) and in collaboration with PNNL and university contributors</a:t>
            </a:r>
            <a:endParaRPr lang="en-US" sz="1050" b="0" dirty="0" smtClean="0">
              <a:solidFill>
                <a:schemeClr val="tx1"/>
              </a:solidFill>
            </a:endParaRPr>
          </a:p>
        </p:txBody>
      </p:sp>
      <p:sp>
        <p:nvSpPr>
          <p:cNvPr id="21506" name="Title 1"/>
          <p:cNvSpPr>
            <a:spLocks noGrp="1"/>
          </p:cNvSpPr>
          <p:nvPr>
            <p:ph type="title" idx="4294967295"/>
          </p:nvPr>
        </p:nvSpPr>
        <p:spPr>
          <a:xfrm>
            <a:off x="0" y="301625"/>
            <a:ext cx="9363075" cy="865188"/>
          </a:xfrm>
        </p:spPr>
        <p:txBody>
          <a:bodyPr/>
          <a:lstStyle/>
          <a:p>
            <a:pPr eaLnBrk="1" hangingPunct="1">
              <a:lnSpc>
                <a:spcPct val="80000"/>
              </a:lnSpc>
            </a:pPr>
            <a:r>
              <a:rPr lang="en-US" sz="2100" dirty="0" smtClean="0"/>
              <a:t>Advancing Energy Technologies through Energy Frontier Research Centers</a:t>
            </a:r>
            <a:r>
              <a:rPr lang="en-US" dirty="0" smtClean="0"/>
              <a:t/>
            </a:r>
            <a:br>
              <a:rPr lang="en-US" dirty="0" smtClean="0"/>
            </a:br>
            <a:r>
              <a:rPr lang="en-US" dirty="0" smtClean="0"/>
              <a:t/>
            </a:r>
            <a:br>
              <a:rPr lang="en-US" dirty="0" smtClean="0"/>
            </a:br>
            <a:endParaRPr lang="en-US" dirty="0" smtClean="0"/>
          </a:p>
        </p:txBody>
      </p:sp>
      <p:sp>
        <p:nvSpPr>
          <p:cNvPr id="21528" name="TextBox 36"/>
          <p:cNvSpPr txBox="1">
            <a:spLocks noChangeArrowheads="1"/>
          </p:cNvSpPr>
          <p:nvPr/>
        </p:nvSpPr>
        <p:spPr bwMode="auto">
          <a:xfrm>
            <a:off x="4797114" y="5978931"/>
            <a:ext cx="4476750" cy="246221"/>
          </a:xfrm>
          <a:prstGeom prst="rect">
            <a:avLst/>
          </a:prstGeom>
          <a:noFill/>
          <a:ln w="9525">
            <a:noFill/>
            <a:miter lim="800000"/>
            <a:headEnd/>
            <a:tailEnd/>
          </a:ln>
        </p:spPr>
        <p:txBody>
          <a:bodyPr>
            <a:spAutoFit/>
          </a:bodyPr>
          <a:lstStyle/>
          <a:p>
            <a:pPr algn="ctr"/>
            <a:r>
              <a:rPr lang="en-US" sz="1000" b="0" dirty="0">
                <a:latin typeface="Calibri" charset="0"/>
              </a:rPr>
              <a:t>Jian Yu Huang, et </a:t>
            </a:r>
            <a:r>
              <a:rPr lang="en-US" sz="1000" b="0" dirty="0" smtClean="0">
                <a:latin typeface="Calibri" charset="0"/>
              </a:rPr>
              <a:t>al., </a:t>
            </a:r>
            <a:r>
              <a:rPr lang="en-US" sz="1000" dirty="0" smtClean="0">
                <a:latin typeface="Calibri" charset="0"/>
              </a:rPr>
              <a:t>Science 330, 1515 (2010)</a:t>
            </a:r>
            <a:endParaRPr lang="en-US" sz="1000" dirty="0"/>
          </a:p>
        </p:txBody>
      </p:sp>
      <p:grpSp>
        <p:nvGrpSpPr>
          <p:cNvPr id="3" name="Group 16"/>
          <p:cNvGrpSpPr>
            <a:grpSpLocks noChangeAspect="1"/>
          </p:cNvGrpSpPr>
          <p:nvPr/>
        </p:nvGrpSpPr>
        <p:grpSpPr bwMode="auto">
          <a:xfrm>
            <a:off x="4784106" y="6284757"/>
            <a:ext cx="3931920" cy="483646"/>
            <a:chOff x="213025" y="6114237"/>
            <a:chExt cx="4751254" cy="617304"/>
          </a:xfrm>
        </p:grpSpPr>
        <p:pic>
          <p:nvPicPr>
            <p:cNvPr id="27" name="Picture 8" descr="logo_lanl.jpg"/>
            <p:cNvPicPr>
              <a:picLocks noChangeAspect="1"/>
            </p:cNvPicPr>
            <p:nvPr/>
          </p:nvPicPr>
          <p:blipFill>
            <a:blip r:embed="rId6" cstate="print"/>
            <a:srcRect/>
            <a:stretch>
              <a:fillRect/>
            </a:stretch>
          </p:blipFill>
          <p:spPr bwMode="auto">
            <a:xfrm>
              <a:off x="2447818" y="6206489"/>
              <a:ext cx="946391" cy="432801"/>
            </a:xfrm>
            <a:prstGeom prst="rect">
              <a:avLst/>
            </a:prstGeom>
            <a:noFill/>
            <a:ln w="9525">
              <a:noFill/>
              <a:miter lim="800000"/>
              <a:headEnd/>
              <a:tailEnd/>
            </a:ln>
          </p:spPr>
        </p:pic>
        <p:pic>
          <p:nvPicPr>
            <p:cNvPr id="28" name="Picture 9" descr="logo_snl.jpg"/>
            <p:cNvPicPr>
              <a:picLocks noChangeAspect="1"/>
            </p:cNvPicPr>
            <p:nvPr/>
          </p:nvPicPr>
          <p:blipFill>
            <a:blip r:embed="rId7" cstate="print"/>
            <a:srcRect/>
            <a:stretch>
              <a:fillRect/>
            </a:stretch>
          </p:blipFill>
          <p:spPr bwMode="auto">
            <a:xfrm>
              <a:off x="772536" y="6191400"/>
              <a:ext cx="1080281" cy="462978"/>
            </a:xfrm>
            <a:prstGeom prst="rect">
              <a:avLst/>
            </a:prstGeom>
            <a:noFill/>
            <a:ln w="9525">
              <a:noFill/>
              <a:miter lim="800000"/>
              <a:headEnd/>
              <a:tailEnd/>
            </a:ln>
          </p:spPr>
        </p:pic>
        <p:pic>
          <p:nvPicPr>
            <p:cNvPr id="29" name="Picture 10" descr="logo_uci.jpg"/>
            <p:cNvPicPr>
              <a:picLocks noChangeAspect="1"/>
            </p:cNvPicPr>
            <p:nvPr/>
          </p:nvPicPr>
          <p:blipFill>
            <a:blip r:embed="rId8" cstate="print"/>
            <a:srcRect/>
            <a:stretch>
              <a:fillRect/>
            </a:stretch>
          </p:blipFill>
          <p:spPr bwMode="auto">
            <a:xfrm>
              <a:off x="1866596" y="6139168"/>
              <a:ext cx="567443" cy="567443"/>
            </a:xfrm>
            <a:prstGeom prst="rect">
              <a:avLst/>
            </a:prstGeom>
            <a:noFill/>
            <a:ln w="9525">
              <a:noFill/>
              <a:miter lim="800000"/>
              <a:headEnd/>
              <a:tailEnd/>
            </a:ln>
          </p:spPr>
        </p:pic>
        <p:pic>
          <p:nvPicPr>
            <p:cNvPr id="30" name="Picture 13" descr="logo_ufl.jpg"/>
            <p:cNvPicPr>
              <a:picLocks noChangeAspect="1"/>
            </p:cNvPicPr>
            <p:nvPr/>
          </p:nvPicPr>
          <p:blipFill>
            <a:blip r:embed="rId9" cstate="print"/>
            <a:srcRect/>
            <a:stretch>
              <a:fillRect/>
            </a:stretch>
          </p:blipFill>
          <p:spPr bwMode="auto">
            <a:xfrm>
              <a:off x="3407988" y="6225447"/>
              <a:ext cx="1042496" cy="394885"/>
            </a:xfrm>
            <a:prstGeom prst="rect">
              <a:avLst/>
            </a:prstGeom>
            <a:noFill/>
            <a:ln w="9525">
              <a:noFill/>
              <a:miter lim="800000"/>
              <a:headEnd/>
              <a:tailEnd/>
            </a:ln>
          </p:spPr>
        </p:pic>
        <p:pic>
          <p:nvPicPr>
            <p:cNvPr id="31" name="Picture 14" descr="logo_umd.jpg"/>
            <p:cNvPicPr>
              <a:picLocks noChangeAspect="1"/>
            </p:cNvPicPr>
            <p:nvPr/>
          </p:nvPicPr>
          <p:blipFill>
            <a:blip r:embed="rId10" cstate="print"/>
            <a:srcRect/>
            <a:stretch>
              <a:fillRect/>
            </a:stretch>
          </p:blipFill>
          <p:spPr bwMode="auto">
            <a:xfrm>
              <a:off x="213025" y="6150023"/>
              <a:ext cx="545732" cy="545732"/>
            </a:xfrm>
            <a:prstGeom prst="rect">
              <a:avLst/>
            </a:prstGeom>
            <a:noFill/>
            <a:ln w="9525">
              <a:noFill/>
              <a:miter lim="800000"/>
              <a:headEnd/>
              <a:tailEnd/>
            </a:ln>
          </p:spPr>
        </p:pic>
        <p:pic>
          <p:nvPicPr>
            <p:cNvPr id="32" name="Picture 15" descr="logo_yale.jpg"/>
            <p:cNvPicPr>
              <a:picLocks noChangeAspect="1"/>
            </p:cNvPicPr>
            <p:nvPr/>
          </p:nvPicPr>
          <p:blipFill>
            <a:blip r:embed="rId11" cstate="print"/>
            <a:srcRect/>
            <a:stretch>
              <a:fillRect/>
            </a:stretch>
          </p:blipFill>
          <p:spPr bwMode="auto">
            <a:xfrm>
              <a:off x="4464263" y="6114237"/>
              <a:ext cx="500016" cy="617304"/>
            </a:xfrm>
            <a:prstGeom prst="rect">
              <a:avLst/>
            </a:prstGeom>
            <a:noFill/>
            <a:ln w="9525">
              <a:noFill/>
              <a:miter lim="800000"/>
              <a:headEnd/>
              <a:tailEnd/>
            </a:ln>
          </p:spPr>
        </p:pic>
      </p:grpSp>
      <p:sp>
        <p:nvSpPr>
          <p:cNvPr id="33" name="Slide Number Placeholder 3"/>
          <p:cNvSpPr>
            <a:spLocks noGrp="1"/>
          </p:cNvSpPr>
          <p:nvPr>
            <p:ph type="sldNum" sz="quarter" idx="4294967295"/>
          </p:nvPr>
        </p:nvSpPr>
        <p:spPr>
          <a:xfrm>
            <a:off x="8726900" y="6353969"/>
            <a:ext cx="381000" cy="365125"/>
          </a:xfrm>
          <a:prstGeom prst="rect">
            <a:avLst/>
          </a:prstGeom>
        </p:spPr>
        <p:txBody>
          <a:bodyPr/>
          <a:lstStyle/>
          <a:p>
            <a:pPr algn="ctr"/>
            <a:fld id="{26CA2777-A89F-4130-B308-73BB65955918}" type="slidenum">
              <a:rPr lang="en-US" sz="1200" smtClean="0">
                <a:solidFill>
                  <a:srgbClr val="106636"/>
                </a:solidFill>
              </a:rPr>
              <a:pPr algn="ctr"/>
              <a:t>37</a:t>
            </a:fld>
            <a:endParaRPr lang="en-US" sz="1200" dirty="0">
              <a:solidFill>
                <a:srgbClr val="106636"/>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219075" y="94747"/>
            <a:ext cx="9363075" cy="622300"/>
          </a:xfrm>
        </p:spPr>
        <p:txBody>
          <a:bodyPr/>
          <a:lstStyle/>
          <a:p>
            <a:pPr algn="ctr" eaLnBrk="1" hangingPunct="1">
              <a:lnSpc>
                <a:spcPts val="3200"/>
              </a:lnSpc>
            </a:pPr>
            <a:r>
              <a:rPr lang="en-US" sz="2200" dirty="0" smtClean="0"/>
              <a:t>EFRC Research Predicts Radiation Damage Resistant Materials</a:t>
            </a:r>
          </a:p>
        </p:txBody>
      </p:sp>
      <p:sp>
        <p:nvSpPr>
          <p:cNvPr id="21507" name="Content Placeholder 10"/>
          <p:cNvSpPr>
            <a:spLocks noGrp="1"/>
          </p:cNvSpPr>
          <p:nvPr>
            <p:ph idx="4294967295"/>
          </p:nvPr>
        </p:nvSpPr>
        <p:spPr>
          <a:xfrm>
            <a:off x="0" y="917575"/>
            <a:ext cx="3935413" cy="4583113"/>
          </a:xfrm>
          <a:prstGeom prst="rect">
            <a:avLst/>
          </a:prstGeom>
        </p:spPr>
        <p:txBody>
          <a:bodyPr/>
          <a:lstStyle/>
          <a:p>
            <a:pPr marL="280988" indent="-180975" eaLnBrk="1" hangingPunct="1">
              <a:lnSpc>
                <a:spcPct val="95000"/>
              </a:lnSpc>
              <a:spcBef>
                <a:spcPts val="0"/>
              </a:spcBef>
              <a:spcAft>
                <a:spcPts val="400"/>
              </a:spcAft>
              <a:buFont typeface="Wingdings" pitchFamily="2" charset="2"/>
              <a:buChar char="§"/>
            </a:pPr>
            <a:r>
              <a:rPr lang="en-US" sz="1600" b="0" dirty="0" smtClean="0">
                <a:solidFill>
                  <a:schemeClr val="tx1"/>
                </a:solidFill>
              </a:rPr>
              <a:t>Simulations reveal why nanostructured materials with a large number of grain boundaries exhibit increased tolerance to radiation damage</a:t>
            </a:r>
          </a:p>
          <a:p>
            <a:pPr marL="280988" indent="-180975" eaLnBrk="1" hangingPunct="1">
              <a:lnSpc>
                <a:spcPct val="95000"/>
              </a:lnSpc>
              <a:spcBef>
                <a:spcPts val="0"/>
              </a:spcBef>
              <a:spcAft>
                <a:spcPts val="400"/>
              </a:spcAft>
              <a:buFont typeface="Wingdings" pitchFamily="2" charset="2"/>
              <a:buChar char="§"/>
            </a:pPr>
            <a:r>
              <a:rPr lang="en-US" sz="1600" b="0" dirty="0" smtClean="0">
                <a:solidFill>
                  <a:schemeClr val="tx1"/>
                </a:solidFill>
              </a:rPr>
              <a:t>New interstitial emission and vacancy recombination mechanism critical to self-healing of radiation damaged material</a:t>
            </a:r>
          </a:p>
          <a:p>
            <a:pPr marL="681038" lvl="2" indent="-180975" eaLnBrk="1" hangingPunct="1">
              <a:lnSpc>
                <a:spcPct val="95000"/>
              </a:lnSpc>
              <a:spcBef>
                <a:spcPts val="0"/>
              </a:spcBef>
              <a:spcAft>
                <a:spcPts val="400"/>
              </a:spcAft>
              <a:buFont typeface="Wingdings" pitchFamily="2" charset="2"/>
              <a:buChar char="§"/>
            </a:pPr>
            <a:r>
              <a:rPr lang="en-US" sz="1200" b="0" dirty="0" smtClean="0"/>
              <a:t>At very short times, interstitial atoms are concentrated on the grain boundary, but at longer times they re-emit and annihilate trapped vacancies </a:t>
            </a:r>
            <a:r>
              <a:rPr lang="en-US" sz="1200" dirty="0" smtClean="0"/>
              <a:t>many atomic distances</a:t>
            </a:r>
            <a:r>
              <a:rPr lang="en-US" sz="1200" b="0" dirty="0" smtClean="0"/>
              <a:t> away </a:t>
            </a:r>
          </a:p>
          <a:p>
            <a:pPr marL="681038" lvl="2" indent="-180975" eaLnBrk="1" hangingPunct="1">
              <a:lnSpc>
                <a:spcPct val="95000"/>
              </a:lnSpc>
              <a:spcBef>
                <a:spcPts val="0"/>
              </a:spcBef>
              <a:spcAft>
                <a:spcPts val="400"/>
              </a:spcAft>
              <a:buFont typeface="Wingdings" pitchFamily="2" charset="2"/>
              <a:buChar char="§"/>
            </a:pPr>
            <a:r>
              <a:rPr lang="en-US" sz="1200" dirty="0" smtClean="0"/>
              <a:t>Grain boundaries loaded with interstitials reduce the barrier for vacancy diffusion and promote defect recombination</a:t>
            </a:r>
            <a:endParaRPr lang="en-US" sz="1200" b="0" dirty="0" smtClean="0"/>
          </a:p>
          <a:p>
            <a:pPr marL="681038" lvl="2" indent="-180975" eaLnBrk="1" hangingPunct="1">
              <a:lnSpc>
                <a:spcPct val="95000"/>
              </a:lnSpc>
              <a:spcBef>
                <a:spcPts val="0"/>
              </a:spcBef>
              <a:spcAft>
                <a:spcPts val="400"/>
              </a:spcAft>
              <a:buFont typeface="Wingdings" pitchFamily="2" charset="2"/>
              <a:buChar char="§"/>
            </a:pPr>
            <a:r>
              <a:rPr lang="en-US" sz="1200" dirty="0" smtClean="0"/>
              <a:t>D</a:t>
            </a:r>
            <a:r>
              <a:rPr lang="en-US" sz="1200" b="0" dirty="0" smtClean="0"/>
              <a:t>esigned nanostructured grain boundaries could slow down the accumulation of radiation damage</a:t>
            </a:r>
          </a:p>
          <a:p>
            <a:pPr marL="681038" lvl="2" indent="-180975" eaLnBrk="1" hangingPunct="1">
              <a:lnSpc>
                <a:spcPct val="95000"/>
              </a:lnSpc>
              <a:spcBef>
                <a:spcPts val="0"/>
              </a:spcBef>
              <a:spcAft>
                <a:spcPts val="400"/>
              </a:spcAft>
              <a:buFont typeface="Wingdings" pitchFamily="2" charset="2"/>
              <a:buChar char="§"/>
            </a:pPr>
            <a:endParaRPr lang="en-US" sz="1200" b="0" dirty="0" smtClean="0"/>
          </a:p>
          <a:p>
            <a:pPr marL="0" indent="0" eaLnBrk="1" hangingPunct="1">
              <a:lnSpc>
                <a:spcPct val="95000"/>
              </a:lnSpc>
              <a:spcBef>
                <a:spcPts val="0"/>
              </a:spcBef>
              <a:spcAft>
                <a:spcPts val="400"/>
              </a:spcAft>
              <a:buNone/>
            </a:pPr>
            <a:r>
              <a:rPr lang="en-US" sz="1100" b="0" dirty="0" smtClean="0">
                <a:solidFill>
                  <a:schemeClr val="tx1"/>
                </a:solidFill>
              </a:rPr>
              <a:t>Research supported by the </a:t>
            </a:r>
            <a:r>
              <a:rPr lang="en-US" sz="1100" b="0" i="1" dirty="0" smtClean="0">
                <a:solidFill>
                  <a:schemeClr val="tx1"/>
                </a:solidFill>
              </a:rPr>
              <a:t>Center for Materials at Irradiation and Mechanical Extremes </a:t>
            </a:r>
            <a:r>
              <a:rPr lang="en-US" sz="1100" b="0" dirty="0" smtClean="0">
                <a:solidFill>
                  <a:schemeClr val="tx1"/>
                </a:solidFill>
              </a:rPr>
              <a:t>(an EFRC led by Los Alamos National Laboratory)</a:t>
            </a:r>
            <a:endParaRPr lang="en-US" sz="1200" b="0" dirty="0" smtClean="0">
              <a:solidFill>
                <a:schemeClr val="tx1"/>
              </a:solidFill>
            </a:endParaRPr>
          </a:p>
        </p:txBody>
      </p:sp>
      <p:sp>
        <p:nvSpPr>
          <p:cNvPr id="21528" name="TextBox 36"/>
          <p:cNvSpPr txBox="1">
            <a:spLocks noChangeArrowheads="1"/>
          </p:cNvSpPr>
          <p:nvPr/>
        </p:nvSpPr>
        <p:spPr bwMode="auto">
          <a:xfrm>
            <a:off x="5065500" y="5985049"/>
            <a:ext cx="3611880" cy="261610"/>
          </a:xfrm>
          <a:prstGeom prst="rect">
            <a:avLst/>
          </a:prstGeom>
          <a:noFill/>
          <a:ln w="9525">
            <a:noFill/>
            <a:miter lim="800000"/>
            <a:headEnd/>
            <a:tailEnd/>
          </a:ln>
        </p:spPr>
        <p:txBody>
          <a:bodyPr wrap="square">
            <a:spAutoFit/>
          </a:bodyPr>
          <a:lstStyle/>
          <a:p>
            <a:pPr algn="ctr"/>
            <a:r>
              <a:rPr lang="en-US" sz="1050" dirty="0" smtClean="0">
                <a:latin typeface="Calibri" charset="0"/>
              </a:rPr>
              <a:t>Xian-Ming Bai et al. </a:t>
            </a:r>
            <a:r>
              <a:rPr lang="en-US" sz="1050" i="1" dirty="0" smtClean="0">
                <a:latin typeface="Calibri" charset="0"/>
              </a:rPr>
              <a:t>Science, 327, 1631 (2010)</a:t>
            </a:r>
            <a:endParaRPr lang="en-US" sz="1050" i="1" dirty="0"/>
          </a:p>
        </p:txBody>
      </p:sp>
      <p:grpSp>
        <p:nvGrpSpPr>
          <p:cNvPr id="116" name="Group 115"/>
          <p:cNvGrpSpPr/>
          <p:nvPr/>
        </p:nvGrpSpPr>
        <p:grpSpPr>
          <a:xfrm>
            <a:off x="5083353" y="6334965"/>
            <a:ext cx="3021827" cy="464515"/>
            <a:chOff x="315177" y="6308407"/>
            <a:chExt cx="3575290" cy="549593"/>
          </a:xfrm>
        </p:grpSpPr>
        <p:pic>
          <p:nvPicPr>
            <p:cNvPr id="21" name="Picture 21" descr="mit-redgrey-large3"/>
            <p:cNvPicPr>
              <a:picLocks noChangeAspect="1" noChangeArrowheads="1"/>
            </p:cNvPicPr>
            <p:nvPr/>
          </p:nvPicPr>
          <p:blipFill>
            <a:blip r:embed="rId3" cstate="print"/>
            <a:srcRect/>
            <a:stretch>
              <a:fillRect/>
            </a:stretch>
          </p:blipFill>
          <p:spPr bwMode="auto">
            <a:xfrm>
              <a:off x="2398152" y="6385047"/>
              <a:ext cx="726223" cy="395800"/>
            </a:xfrm>
            <a:prstGeom prst="rect">
              <a:avLst/>
            </a:prstGeom>
            <a:solidFill>
              <a:schemeClr val="bg1"/>
            </a:solidFill>
            <a:ln w="9525">
              <a:noFill/>
              <a:miter lim="800000"/>
              <a:headEnd/>
              <a:tailEnd/>
            </a:ln>
          </p:spPr>
        </p:pic>
        <p:pic>
          <p:nvPicPr>
            <p:cNvPr id="22" name="Picture 22" descr="UIlogocolor"/>
            <p:cNvPicPr>
              <a:picLocks noChangeAspect="1" noChangeArrowheads="1"/>
            </p:cNvPicPr>
            <p:nvPr/>
          </p:nvPicPr>
          <p:blipFill>
            <a:blip r:embed="rId4" cstate="print"/>
            <a:srcRect/>
            <a:stretch>
              <a:fillRect/>
            </a:stretch>
          </p:blipFill>
          <p:spPr bwMode="auto">
            <a:xfrm>
              <a:off x="1821244" y="6360029"/>
              <a:ext cx="364000" cy="474158"/>
            </a:xfrm>
            <a:prstGeom prst="rect">
              <a:avLst/>
            </a:prstGeom>
            <a:noFill/>
            <a:ln w="9525">
              <a:noFill/>
              <a:miter lim="800000"/>
              <a:headEnd/>
              <a:tailEnd/>
            </a:ln>
          </p:spPr>
        </p:pic>
        <p:pic>
          <p:nvPicPr>
            <p:cNvPr id="23" name="Picture 4" descr="lalrg"/>
            <p:cNvPicPr>
              <a:picLocks noChangeAspect="1" noChangeArrowheads="1"/>
            </p:cNvPicPr>
            <p:nvPr/>
          </p:nvPicPr>
          <p:blipFill>
            <a:blip r:embed="rId5" cstate="print"/>
            <a:srcRect/>
            <a:stretch>
              <a:fillRect/>
            </a:stretch>
          </p:blipFill>
          <p:spPr bwMode="auto">
            <a:xfrm>
              <a:off x="315177" y="6341958"/>
              <a:ext cx="1293159" cy="469369"/>
            </a:xfrm>
            <a:prstGeom prst="rect">
              <a:avLst/>
            </a:prstGeom>
            <a:noFill/>
            <a:ln w="9525">
              <a:noFill/>
              <a:miter lim="800000"/>
              <a:headEnd/>
              <a:tailEnd/>
            </a:ln>
          </p:spPr>
        </p:pic>
        <p:pic>
          <p:nvPicPr>
            <p:cNvPr id="24" name="Picture 2" descr="http://upload.wikimedia.org/wikipedia/en/4/48/CarnegieMellonSeal.png"/>
            <p:cNvPicPr>
              <a:picLocks noChangeAspect="1" noChangeArrowheads="1"/>
            </p:cNvPicPr>
            <p:nvPr/>
          </p:nvPicPr>
          <p:blipFill>
            <a:blip r:embed="rId6" cstate="print"/>
            <a:srcRect/>
            <a:stretch>
              <a:fillRect/>
            </a:stretch>
          </p:blipFill>
          <p:spPr bwMode="auto">
            <a:xfrm>
              <a:off x="3337282" y="6308407"/>
              <a:ext cx="553185" cy="549593"/>
            </a:xfrm>
            <a:prstGeom prst="rect">
              <a:avLst/>
            </a:prstGeom>
            <a:noFill/>
            <a:ln w="9525">
              <a:noFill/>
              <a:miter lim="800000"/>
              <a:headEnd/>
              <a:tailEnd/>
            </a:ln>
          </p:spPr>
        </p:pic>
      </p:grpSp>
      <p:grpSp>
        <p:nvGrpSpPr>
          <p:cNvPr id="2" name="Group 18"/>
          <p:cNvGrpSpPr/>
          <p:nvPr/>
        </p:nvGrpSpPr>
        <p:grpSpPr>
          <a:xfrm>
            <a:off x="5029200" y="1001584"/>
            <a:ext cx="1051560" cy="1957603"/>
            <a:chOff x="6934200" y="1295400"/>
            <a:chExt cx="1581150" cy="2859398"/>
          </a:xfrm>
        </p:grpSpPr>
        <p:pic>
          <p:nvPicPr>
            <p:cNvPr id="26" name="Picture 25"/>
            <p:cNvPicPr>
              <a:picLocks noChangeAspect="1"/>
            </p:cNvPicPr>
            <p:nvPr/>
          </p:nvPicPr>
          <p:blipFill>
            <a:blip r:embed="rId7" cstate="print"/>
            <a:stretch>
              <a:fillRect/>
            </a:stretch>
          </p:blipFill>
          <p:spPr>
            <a:xfrm>
              <a:off x="6934200" y="1295400"/>
              <a:ext cx="1581150" cy="2859398"/>
            </a:xfrm>
            <a:prstGeom prst="rect">
              <a:avLst/>
            </a:prstGeom>
          </p:spPr>
        </p:pic>
        <p:sp>
          <p:nvSpPr>
            <p:cNvPr id="33" name="Rectangle 32"/>
            <p:cNvSpPr/>
            <p:nvPr/>
          </p:nvSpPr>
          <p:spPr>
            <a:xfrm>
              <a:off x="7162800" y="1676400"/>
              <a:ext cx="1143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 name="Group 213"/>
          <p:cNvGrpSpPr>
            <a:grpSpLocks noChangeAspect="1"/>
          </p:cNvGrpSpPr>
          <p:nvPr/>
        </p:nvGrpSpPr>
        <p:grpSpPr>
          <a:xfrm>
            <a:off x="6299367" y="1047308"/>
            <a:ext cx="931612" cy="1600200"/>
            <a:chOff x="6665127" y="1813564"/>
            <a:chExt cx="1286511" cy="2209801"/>
          </a:xfrm>
        </p:grpSpPr>
        <p:sp>
          <p:nvSpPr>
            <p:cNvPr id="190" name="Parallelogram 189"/>
            <p:cNvSpPr/>
            <p:nvPr/>
          </p:nvSpPr>
          <p:spPr>
            <a:xfrm rot="16200000" flipH="1">
              <a:off x="5707547" y="2773684"/>
              <a:ext cx="2209798" cy="289561"/>
            </a:xfrm>
            <a:prstGeom prst="parallelogram">
              <a:avLst>
                <a:gd name="adj" fmla="val 107703"/>
              </a:avLst>
            </a:prstGeom>
            <a:solidFill>
              <a:schemeClr val="bg1">
                <a:lumMod val="85000"/>
              </a:schemeClr>
            </a:solid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1" name="Rectangle 190"/>
            <p:cNvSpPr/>
            <p:nvPr/>
          </p:nvSpPr>
          <p:spPr>
            <a:xfrm>
              <a:off x="6957227" y="1813564"/>
              <a:ext cx="990601" cy="19050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2" name="Oval 191"/>
            <p:cNvSpPr/>
            <p:nvPr/>
          </p:nvSpPr>
          <p:spPr>
            <a:xfrm>
              <a:off x="7140107" y="32918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3" name="Parallelogram 192"/>
            <p:cNvSpPr/>
            <p:nvPr/>
          </p:nvSpPr>
          <p:spPr>
            <a:xfrm>
              <a:off x="6665127" y="3032765"/>
              <a:ext cx="1280160" cy="304800"/>
            </a:xfrm>
            <a:prstGeom prst="parallelogram">
              <a:avLst>
                <a:gd name="adj" fmla="val 93750"/>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4" name="Parallelogram 193"/>
            <p:cNvSpPr/>
            <p:nvPr/>
          </p:nvSpPr>
          <p:spPr>
            <a:xfrm>
              <a:off x="6665127" y="1813565"/>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5" name="Parallelogram 194"/>
            <p:cNvSpPr/>
            <p:nvPr/>
          </p:nvSpPr>
          <p:spPr>
            <a:xfrm rot="16200000" flipH="1">
              <a:off x="6701959" y="2773685"/>
              <a:ext cx="2209798" cy="289561"/>
            </a:xfrm>
            <a:prstGeom prst="parallelogram">
              <a:avLst>
                <a:gd name="adj" fmla="val 107703"/>
              </a:avLst>
            </a:prstGeom>
            <a:no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6" name="Parallelogram 195"/>
            <p:cNvSpPr/>
            <p:nvPr/>
          </p:nvSpPr>
          <p:spPr>
            <a:xfrm>
              <a:off x="6665127" y="3718565"/>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7" name="Oval 196"/>
            <p:cNvSpPr/>
            <p:nvPr/>
          </p:nvSpPr>
          <p:spPr>
            <a:xfrm>
              <a:off x="6957227" y="31394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8" name="Rectangle 197"/>
            <p:cNvSpPr/>
            <p:nvPr/>
          </p:nvSpPr>
          <p:spPr>
            <a:xfrm>
              <a:off x="7094387" y="2804160"/>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9" name="Oval 198"/>
            <p:cNvSpPr/>
            <p:nvPr/>
          </p:nvSpPr>
          <p:spPr>
            <a:xfrm>
              <a:off x="6884837" y="28727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0" name="Oval 199"/>
            <p:cNvSpPr/>
            <p:nvPr/>
          </p:nvSpPr>
          <p:spPr>
            <a:xfrm>
              <a:off x="7384583" y="304800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1" name="Oval 200"/>
            <p:cNvSpPr/>
            <p:nvPr/>
          </p:nvSpPr>
          <p:spPr>
            <a:xfrm>
              <a:off x="7308383" y="282702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2" name="Oval 201"/>
            <p:cNvSpPr/>
            <p:nvPr/>
          </p:nvSpPr>
          <p:spPr>
            <a:xfrm>
              <a:off x="7750343" y="282702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3" name="Oval 202"/>
            <p:cNvSpPr/>
            <p:nvPr/>
          </p:nvSpPr>
          <p:spPr>
            <a:xfrm>
              <a:off x="7384583" y="318516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4" name="Rectangle 203"/>
            <p:cNvSpPr/>
            <p:nvPr/>
          </p:nvSpPr>
          <p:spPr>
            <a:xfrm>
              <a:off x="7185827" y="253746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5" name="Rectangle 204"/>
            <p:cNvSpPr/>
            <p:nvPr/>
          </p:nvSpPr>
          <p:spPr>
            <a:xfrm>
              <a:off x="7476023" y="282702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6" name="Rectangle 205"/>
            <p:cNvSpPr/>
            <p:nvPr/>
          </p:nvSpPr>
          <p:spPr>
            <a:xfrm>
              <a:off x="7094387" y="309372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7" name="Rectangle 206"/>
            <p:cNvSpPr/>
            <p:nvPr/>
          </p:nvSpPr>
          <p:spPr>
            <a:xfrm>
              <a:off x="6976277" y="258318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8" name="Rectangle 207"/>
            <p:cNvSpPr/>
            <p:nvPr/>
          </p:nvSpPr>
          <p:spPr>
            <a:xfrm>
              <a:off x="7293143" y="262890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9" name="Rectangle 208"/>
            <p:cNvSpPr/>
            <p:nvPr/>
          </p:nvSpPr>
          <p:spPr>
            <a:xfrm>
              <a:off x="6665127" y="2118365"/>
              <a:ext cx="990600" cy="1905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0" name="Rectangle 209"/>
            <p:cNvSpPr/>
            <p:nvPr/>
          </p:nvSpPr>
          <p:spPr>
            <a:xfrm>
              <a:off x="7506503" y="268986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1" name="Freeform 210"/>
            <p:cNvSpPr/>
            <p:nvPr/>
          </p:nvSpPr>
          <p:spPr>
            <a:xfrm>
              <a:off x="6712541" y="2931165"/>
              <a:ext cx="151342" cy="266700"/>
            </a:xfrm>
            <a:custGeom>
              <a:avLst/>
              <a:gdLst>
                <a:gd name="connsiteX0" fmla="*/ 151342 w 151342"/>
                <a:gd name="connsiteY0" fmla="*/ 0 h 266700"/>
                <a:gd name="connsiteX1" fmla="*/ 5292 w 151342"/>
                <a:gd name="connsiteY1" fmla="*/ 107950 h 266700"/>
                <a:gd name="connsiteX2" fmla="*/ 119592 w 151342"/>
                <a:gd name="connsiteY2" fmla="*/ 266700 h 266700"/>
              </a:gdLst>
              <a:ahLst/>
              <a:cxnLst>
                <a:cxn ang="0">
                  <a:pos x="connsiteX0" y="connsiteY0"/>
                </a:cxn>
                <a:cxn ang="0">
                  <a:pos x="connsiteX1" y="connsiteY1"/>
                </a:cxn>
                <a:cxn ang="0">
                  <a:pos x="connsiteX2" y="connsiteY2"/>
                </a:cxn>
              </a:cxnLst>
              <a:rect l="l" t="t" r="r" b="b"/>
              <a:pathLst>
                <a:path w="151342" h="266700">
                  <a:moveTo>
                    <a:pt x="151342" y="0"/>
                  </a:moveTo>
                  <a:cubicBezTo>
                    <a:pt x="80963" y="31750"/>
                    <a:pt x="10584" y="63500"/>
                    <a:pt x="5292" y="107950"/>
                  </a:cubicBezTo>
                  <a:cubicBezTo>
                    <a:pt x="0" y="152400"/>
                    <a:pt x="59796" y="209550"/>
                    <a:pt x="119592"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12" name="Freeform 211"/>
            <p:cNvSpPr/>
            <p:nvPr/>
          </p:nvSpPr>
          <p:spPr>
            <a:xfrm>
              <a:off x="7277266" y="2899415"/>
              <a:ext cx="45719" cy="308610"/>
            </a:xfrm>
            <a:custGeom>
              <a:avLst/>
              <a:gdLst>
                <a:gd name="connsiteX0" fmla="*/ 151342 w 151342"/>
                <a:gd name="connsiteY0" fmla="*/ 0 h 266700"/>
                <a:gd name="connsiteX1" fmla="*/ 5292 w 151342"/>
                <a:gd name="connsiteY1" fmla="*/ 107950 h 266700"/>
                <a:gd name="connsiteX2" fmla="*/ 119592 w 151342"/>
                <a:gd name="connsiteY2" fmla="*/ 266700 h 266700"/>
              </a:gdLst>
              <a:ahLst/>
              <a:cxnLst>
                <a:cxn ang="0">
                  <a:pos x="connsiteX0" y="connsiteY0"/>
                </a:cxn>
                <a:cxn ang="0">
                  <a:pos x="connsiteX1" y="connsiteY1"/>
                </a:cxn>
                <a:cxn ang="0">
                  <a:pos x="connsiteX2" y="connsiteY2"/>
                </a:cxn>
              </a:cxnLst>
              <a:rect l="l" t="t" r="r" b="b"/>
              <a:pathLst>
                <a:path w="151342" h="266700">
                  <a:moveTo>
                    <a:pt x="151342" y="0"/>
                  </a:moveTo>
                  <a:cubicBezTo>
                    <a:pt x="80963" y="31750"/>
                    <a:pt x="10584" y="63500"/>
                    <a:pt x="5292" y="107950"/>
                  </a:cubicBezTo>
                  <a:cubicBezTo>
                    <a:pt x="0" y="152400"/>
                    <a:pt x="59796" y="209550"/>
                    <a:pt x="119592"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13" name="Freeform 212"/>
            <p:cNvSpPr/>
            <p:nvPr/>
          </p:nvSpPr>
          <p:spPr>
            <a:xfrm flipH="1">
              <a:off x="7691295" y="2899415"/>
              <a:ext cx="169643" cy="266700"/>
            </a:xfrm>
            <a:custGeom>
              <a:avLst/>
              <a:gdLst>
                <a:gd name="connsiteX0" fmla="*/ 151342 w 151342"/>
                <a:gd name="connsiteY0" fmla="*/ 0 h 266700"/>
                <a:gd name="connsiteX1" fmla="*/ 5292 w 151342"/>
                <a:gd name="connsiteY1" fmla="*/ 107950 h 266700"/>
                <a:gd name="connsiteX2" fmla="*/ 119592 w 151342"/>
                <a:gd name="connsiteY2" fmla="*/ 266700 h 266700"/>
                <a:gd name="connsiteX0" fmla="*/ 159559 w 240611"/>
                <a:gd name="connsiteY0" fmla="*/ 0 h 266700"/>
                <a:gd name="connsiteX1" fmla="*/ 13509 w 240611"/>
                <a:gd name="connsiteY1" fmla="*/ 107950 h 266700"/>
                <a:gd name="connsiteX2" fmla="*/ 240611 w 240611"/>
                <a:gd name="connsiteY2" fmla="*/ 266700 h 266700"/>
                <a:gd name="connsiteX0" fmla="*/ 70379 w 151431"/>
                <a:gd name="connsiteY0" fmla="*/ 0 h 266700"/>
                <a:gd name="connsiteX1" fmla="*/ 32315 w 151431"/>
                <a:gd name="connsiteY1" fmla="*/ 107950 h 266700"/>
                <a:gd name="connsiteX2" fmla="*/ 151431 w 151431"/>
                <a:gd name="connsiteY2" fmla="*/ 266700 h 266700"/>
              </a:gdLst>
              <a:ahLst/>
              <a:cxnLst>
                <a:cxn ang="0">
                  <a:pos x="connsiteX0" y="connsiteY0"/>
                </a:cxn>
                <a:cxn ang="0">
                  <a:pos x="connsiteX1" y="connsiteY1"/>
                </a:cxn>
                <a:cxn ang="0">
                  <a:pos x="connsiteX2" y="connsiteY2"/>
                </a:cxn>
              </a:cxnLst>
              <a:rect l="l" t="t" r="r" b="b"/>
              <a:pathLst>
                <a:path w="151431" h="266700">
                  <a:moveTo>
                    <a:pt x="70379" y="0"/>
                  </a:moveTo>
                  <a:cubicBezTo>
                    <a:pt x="0" y="31750"/>
                    <a:pt x="18806" y="63500"/>
                    <a:pt x="32315" y="107950"/>
                  </a:cubicBezTo>
                  <a:cubicBezTo>
                    <a:pt x="45824" y="152400"/>
                    <a:pt x="91635" y="209550"/>
                    <a:pt x="151431"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4" name="Group 233"/>
          <p:cNvGrpSpPr>
            <a:grpSpLocks noChangeAspect="1"/>
          </p:cNvGrpSpPr>
          <p:nvPr/>
        </p:nvGrpSpPr>
        <p:grpSpPr>
          <a:xfrm>
            <a:off x="7657334" y="1047308"/>
            <a:ext cx="931611" cy="1600200"/>
            <a:chOff x="7062974" y="152403"/>
            <a:chExt cx="1286511" cy="2209800"/>
          </a:xfrm>
        </p:grpSpPr>
        <p:sp>
          <p:nvSpPr>
            <p:cNvPr id="215" name="Parallelogram 214"/>
            <p:cNvSpPr/>
            <p:nvPr/>
          </p:nvSpPr>
          <p:spPr>
            <a:xfrm rot="16200000" flipH="1">
              <a:off x="6105394" y="1112522"/>
              <a:ext cx="2209798" cy="289561"/>
            </a:xfrm>
            <a:prstGeom prst="parallelogram">
              <a:avLst>
                <a:gd name="adj" fmla="val 107703"/>
              </a:avLst>
            </a:prstGeom>
            <a:solidFill>
              <a:schemeClr val="bg1">
                <a:lumMod val="85000"/>
              </a:schemeClr>
            </a:solid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6" name="Rectangle 215"/>
            <p:cNvSpPr/>
            <p:nvPr/>
          </p:nvSpPr>
          <p:spPr>
            <a:xfrm>
              <a:off x="7355074" y="152403"/>
              <a:ext cx="990600" cy="19050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7" name="Parallelogram 216"/>
            <p:cNvSpPr/>
            <p:nvPr/>
          </p:nvSpPr>
          <p:spPr>
            <a:xfrm>
              <a:off x="7062974" y="1371603"/>
              <a:ext cx="1280160" cy="304800"/>
            </a:xfrm>
            <a:prstGeom prst="parallelogram">
              <a:avLst>
                <a:gd name="adj" fmla="val 93750"/>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8" name="Parallelogram 217"/>
            <p:cNvSpPr/>
            <p:nvPr/>
          </p:nvSpPr>
          <p:spPr>
            <a:xfrm>
              <a:off x="7062974" y="152403"/>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9" name="Parallelogram 218"/>
            <p:cNvSpPr/>
            <p:nvPr/>
          </p:nvSpPr>
          <p:spPr>
            <a:xfrm rot="16200000" flipH="1">
              <a:off x="7099806" y="1112523"/>
              <a:ext cx="2209798" cy="289561"/>
            </a:xfrm>
            <a:prstGeom prst="parallelogram">
              <a:avLst>
                <a:gd name="adj" fmla="val 107703"/>
              </a:avLst>
            </a:prstGeom>
            <a:no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0" name="Parallelogram 219"/>
            <p:cNvSpPr/>
            <p:nvPr/>
          </p:nvSpPr>
          <p:spPr>
            <a:xfrm>
              <a:off x="7062974" y="2057403"/>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1" name="Oval 220"/>
            <p:cNvSpPr/>
            <p:nvPr/>
          </p:nvSpPr>
          <p:spPr>
            <a:xfrm>
              <a:off x="7356556" y="1546863"/>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2" name="Rectangle 221"/>
            <p:cNvSpPr/>
            <p:nvPr/>
          </p:nvSpPr>
          <p:spPr>
            <a:xfrm>
              <a:off x="7493716" y="1143000"/>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3" name="Oval 222"/>
            <p:cNvSpPr/>
            <p:nvPr/>
          </p:nvSpPr>
          <p:spPr>
            <a:xfrm>
              <a:off x="7467046" y="1402083"/>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4" name="Oval 223"/>
            <p:cNvSpPr/>
            <p:nvPr/>
          </p:nvSpPr>
          <p:spPr>
            <a:xfrm>
              <a:off x="7829632" y="1402083"/>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5" name="Oval 224"/>
            <p:cNvSpPr/>
            <p:nvPr/>
          </p:nvSpPr>
          <p:spPr>
            <a:xfrm>
              <a:off x="7539436" y="1546863"/>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6" name="Oval 225"/>
            <p:cNvSpPr/>
            <p:nvPr/>
          </p:nvSpPr>
          <p:spPr>
            <a:xfrm>
              <a:off x="7738192" y="1546863"/>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7" name="Oval 226"/>
            <p:cNvSpPr/>
            <p:nvPr/>
          </p:nvSpPr>
          <p:spPr>
            <a:xfrm>
              <a:off x="7646752" y="1402083"/>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8" name="Rectangle 227"/>
            <p:cNvSpPr/>
            <p:nvPr/>
          </p:nvSpPr>
          <p:spPr>
            <a:xfrm>
              <a:off x="7875352" y="1181103"/>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9" name="Rectangle 228"/>
            <p:cNvSpPr/>
            <p:nvPr/>
          </p:nvSpPr>
          <p:spPr>
            <a:xfrm>
              <a:off x="7375606" y="922023"/>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0" name="Rectangle 229"/>
            <p:cNvSpPr/>
            <p:nvPr/>
          </p:nvSpPr>
          <p:spPr>
            <a:xfrm>
              <a:off x="7692472" y="967743"/>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1" name="Rectangle 230"/>
            <p:cNvSpPr/>
            <p:nvPr/>
          </p:nvSpPr>
          <p:spPr>
            <a:xfrm>
              <a:off x="7921072" y="1028703"/>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2" name="Rectangle 231"/>
            <p:cNvSpPr/>
            <p:nvPr/>
          </p:nvSpPr>
          <p:spPr>
            <a:xfrm>
              <a:off x="7585156" y="876303"/>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3" name="Rectangle 232"/>
            <p:cNvSpPr/>
            <p:nvPr/>
          </p:nvSpPr>
          <p:spPr>
            <a:xfrm>
              <a:off x="7062974" y="457203"/>
              <a:ext cx="990600" cy="1905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5" name="Group 287"/>
          <p:cNvGrpSpPr/>
          <p:nvPr/>
        </p:nvGrpSpPr>
        <p:grpSpPr>
          <a:xfrm>
            <a:off x="5142781" y="3669073"/>
            <a:ext cx="931612" cy="1600200"/>
            <a:chOff x="5142781" y="3901441"/>
            <a:chExt cx="931612" cy="1600200"/>
          </a:xfrm>
        </p:grpSpPr>
        <p:sp>
          <p:nvSpPr>
            <p:cNvPr id="235" name="Parallelogram 234"/>
            <p:cNvSpPr/>
            <p:nvPr/>
          </p:nvSpPr>
          <p:spPr>
            <a:xfrm rot="16200000" flipH="1">
              <a:off x="4449361" y="4596700"/>
              <a:ext cx="1600199" cy="209682"/>
            </a:xfrm>
            <a:prstGeom prst="parallelogram">
              <a:avLst>
                <a:gd name="adj" fmla="val 107703"/>
              </a:avLst>
            </a:prstGeom>
            <a:solidFill>
              <a:schemeClr val="bg1">
                <a:lumMod val="85000"/>
              </a:schemeClr>
            </a:solid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6" name="Rectangle 235"/>
            <p:cNvSpPr/>
            <p:nvPr/>
          </p:nvSpPr>
          <p:spPr>
            <a:xfrm>
              <a:off x="5354302" y="3901441"/>
              <a:ext cx="717331" cy="1379483"/>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7" name="Parallelogram 236"/>
            <p:cNvSpPr/>
            <p:nvPr/>
          </p:nvSpPr>
          <p:spPr>
            <a:xfrm>
              <a:off x="5142781" y="4784310"/>
              <a:ext cx="927012" cy="220717"/>
            </a:xfrm>
            <a:prstGeom prst="parallelogram">
              <a:avLst>
                <a:gd name="adj" fmla="val 93750"/>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8" name="Parallelogram 237"/>
            <p:cNvSpPr/>
            <p:nvPr/>
          </p:nvSpPr>
          <p:spPr>
            <a:xfrm>
              <a:off x="5142781" y="3901441"/>
              <a:ext cx="927012" cy="220717"/>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9" name="Parallelogram 238"/>
            <p:cNvSpPr/>
            <p:nvPr/>
          </p:nvSpPr>
          <p:spPr>
            <a:xfrm rot="16200000" flipH="1">
              <a:off x="5169452" y="4596700"/>
              <a:ext cx="1600199" cy="209682"/>
            </a:xfrm>
            <a:prstGeom prst="parallelogram">
              <a:avLst>
                <a:gd name="adj" fmla="val 107703"/>
              </a:avLst>
            </a:prstGeom>
            <a:no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0" name="Parallelogram 239"/>
            <p:cNvSpPr/>
            <p:nvPr/>
          </p:nvSpPr>
          <p:spPr>
            <a:xfrm>
              <a:off x="5142781" y="5280924"/>
              <a:ext cx="927012" cy="220717"/>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1" name="Oval 240"/>
            <p:cNvSpPr/>
            <p:nvPr/>
          </p:nvSpPr>
          <p:spPr>
            <a:xfrm>
              <a:off x="5355375" y="4911222"/>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2" name="Rectangle 241"/>
            <p:cNvSpPr/>
            <p:nvPr/>
          </p:nvSpPr>
          <p:spPr>
            <a:xfrm>
              <a:off x="5454697" y="4618771"/>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3" name="Oval 242"/>
            <p:cNvSpPr/>
            <p:nvPr/>
          </p:nvSpPr>
          <p:spPr>
            <a:xfrm>
              <a:off x="5435385" y="4806382"/>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4" name="Oval 243"/>
            <p:cNvSpPr/>
            <p:nvPr/>
          </p:nvSpPr>
          <p:spPr>
            <a:xfrm>
              <a:off x="5697947" y="4806382"/>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5" name="Oval 244"/>
            <p:cNvSpPr/>
            <p:nvPr/>
          </p:nvSpPr>
          <p:spPr>
            <a:xfrm>
              <a:off x="5487805" y="4911222"/>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6" name="Oval 245"/>
            <p:cNvSpPr/>
            <p:nvPr/>
          </p:nvSpPr>
          <p:spPr>
            <a:xfrm>
              <a:off x="5631732" y="4911222"/>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7" name="Oval 246"/>
            <p:cNvSpPr/>
            <p:nvPr/>
          </p:nvSpPr>
          <p:spPr>
            <a:xfrm>
              <a:off x="5565517" y="4806382"/>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8" name="Rectangle 247"/>
            <p:cNvSpPr/>
            <p:nvPr/>
          </p:nvSpPr>
          <p:spPr>
            <a:xfrm>
              <a:off x="5731054" y="4646362"/>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9" name="Rectangle 248"/>
            <p:cNvSpPr/>
            <p:nvPr/>
          </p:nvSpPr>
          <p:spPr>
            <a:xfrm>
              <a:off x="5369170" y="4458752"/>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0" name="Rectangle 249"/>
            <p:cNvSpPr/>
            <p:nvPr/>
          </p:nvSpPr>
          <p:spPr>
            <a:xfrm>
              <a:off x="5598624" y="4491860"/>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1" name="Rectangle 250"/>
            <p:cNvSpPr/>
            <p:nvPr/>
          </p:nvSpPr>
          <p:spPr>
            <a:xfrm>
              <a:off x="5764162" y="4536003"/>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2" name="Rectangle 251"/>
            <p:cNvSpPr/>
            <p:nvPr/>
          </p:nvSpPr>
          <p:spPr>
            <a:xfrm>
              <a:off x="5520913" y="4425644"/>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3" name="Freeform 252"/>
            <p:cNvSpPr/>
            <p:nvPr/>
          </p:nvSpPr>
          <p:spPr>
            <a:xfrm>
              <a:off x="5257126" y="4494619"/>
              <a:ext cx="141013" cy="335674"/>
            </a:xfrm>
            <a:custGeom>
              <a:avLst/>
              <a:gdLst>
                <a:gd name="connsiteX0" fmla="*/ 194733 w 194733"/>
                <a:gd name="connsiteY0" fmla="*/ 463550 h 463550"/>
                <a:gd name="connsiteX1" fmla="*/ 16933 w 194733"/>
                <a:gd name="connsiteY1" fmla="*/ 152400 h 463550"/>
                <a:gd name="connsiteX2" fmla="*/ 93133 w 194733"/>
                <a:gd name="connsiteY2" fmla="*/ 0 h 463550"/>
              </a:gdLst>
              <a:ahLst/>
              <a:cxnLst>
                <a:cxn ang="0">
                  <a:pos x="connsiteX0" y="connsiteY0"/>
                </a:cxn>
                <a:cxn ang="0">
                  <a:pos x="connsiteX1" y="connsiteY1"/>
                </a:cxn>
                <a:cxn ang="0">
                  <a:pos x="connsiteX2" y="connsiteY2"/>
                </a:cxn>
              </a:cxnLst>
              <a:rect l="l" t="t" r="r" b="b"/>
              <a:pathLst>
                <a:path w="194733" h="463550">
                  <a:moveTo>
                    <a:pt x="194733" y="463550"/>
                  </a:moveTo>
                  <a:cubicBezTo>
                    <a:pt x="114299" y="346604"/>
                    <a:pt x="33866" y="229658"/>
                    <a:pt x="16933" y="152400"/>
                  </a:cubicBezTo>
                  <a:cubicBezTo>
                    <a:pt x="0" y="75142"/>
                    <a:pt x="46566" y="37571"/>
                    <a:pt x="93133" y="0"/>
                  </a:cubicBezTo>
                </a:path>
              </a:pathLst>
            </a:custGeom>
            <a:ln>
              <a:solidFill>
                <a:srgbClr val="00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54" name="Freeform 253"/>
            <p:cNvSpPr/>
            <p:nvPr/>
          </p:nvSpPr>
          <p:spPr>
            <a:xfrm>
              <a:off x="5549883" y="4655558"/>
              <a:ext cx="124137" cy="142547"/>
            </a:xfrm>
            <a:custGeom>
              <a:avLst/>
              <a:gdLst>
                <a:gd name="connsiteX0" fmla="*/ 76200 w 82550"/>
                <a:gd name="connsiteY0" fmla="*/ 120650 h 120650"/>
                <a:gd name="connsiteX1" fmla="*/ 69850 w 82550"/>
                <a:gd name="connsiteY1" fmla="*/ 38100 h 120650"/>
                <a:gd name="connsiteX2" fmla="*/ 0 w 82550"/>
                <a:gd name="connsiteY2" fmla="*/ 0 h 120650"/>
                <a:gd name="connsiteX0" fmla="*/ 76200 w 82550"/>
                <a:gd name="connsiteY0" fmla="*/ 120650 h 120650"/>
                <a:gd name="connsiteX1" fmla="*/ 69850 w 82550"/>
                <a:gd name="connsiteY1" fmla="*/ 38100 h 120650"/>
                <a:gd name="connsiteX2" fmla="*/ 0 w 82550"/>
                <a:gd name="connsiteY2" fmla="*/ 0 h 120650"/>
                <a:gd name="connsiteX0" fmla="*/ 76200 w 82550"/>
                <a:gd name="connsiteY0" fmla="*/ 120650 h 120650"/>
                <a:gd name="connsiteX1" fmla="*/ 69850 w 82550"/>
                <a:gd name="connsiteY1" fmla="*/ 38100 h 120650"/>
                <a:gd name="connsiteX2" fmla="*/ 0 w 82550"/>
                <a:gd name="connsiteY2" fmla="*/ 0 h 120650"/>
                <a:gd name="connsiteX0" fmla="*/ 76200 w 82550"/>
                <a:gd name="connsiteY0" fmla="*/ 120650 h 120650"/>
                <a:gd name="connsiteX1" fmla="*/ 69850 w 82550"/>
                <a:gd name="connsiteY1" fmla="*/ 38100 h 120650"/>
                <a:gd name="connsiteX2" fmla="*/ 0 w 82550"/>
                <a:gd name="connsiteY2" fmla="*/ 0 h 120650"/>
                <a:gd name="connsiteX0" fmla="*/ 76200 w 82528"/>
                <a:gd name="connsiteY0" fmla="*/ 120650 h 210607"/>
                <a:gd name="connsiteX1" fmla="*/ 76071 w 82528"/>
                <a:gd name="connsiteY1" fmla="*/ 196849 h 210607"/>
                <a:gd name="connsiteX2" fmla="*/ 69850 w 82528"/>
                <a:gd name="connsiteY2" fmla="*/ 38100 h 210607"/>
                <a:gd name="connsiteX3" fmla="*/ 0 w 82528"/>
                <a:gd name="connsiteY3" fmla="*/ 0 h 210607"/>
                <a:gd name="connsiteX0" fmla="*/ 76200 w 82528"/>
                <a:gd name="connsiteY0" fmla="*/ 120650 h 210607"/>
                <a:gd name="connsiteX1" fmla="*/ 76071 w 82528"/>
                <a:gd name="connsiteY1" fmla="*/ 196849 h 210607"/>
                <a:gd name="connsiteX2" fmla="*/ 69850 w 82528"/>
                <a:gd name="connsiteY2" fmla="*/ 38100 h 210607"/>
                <a:gd name="connsiteX3" fmla="*/ 0 w 82528"/>
                <a:gd name="connsiteY3" fmla="*/ 0 h 210607"/>
                <a:gd name="connsiteX0" fmla="*/ 76200 w 82528"/>
                <a:gd name="connsiteY0" fmla="*/ 120650 h 210607"/>
                <a:gd name="connsiteX1" fmla="*/ 76071 w 82528"/>
                <a:gd name="connsiteY1" fmla="*/ 196849 h 210607"/>
                <a:gd name="connsiteX2" fmla="*/ 69850 w 82528"/>
                <a:gd name="connsiteY2" fmla="*/ 38100 h 210607"/>
                <a:gd name="connsiteX3" fmla="*/ 0 w 82528"/>
                <a:gd name="connsiteY3" fmla="*/ 0 h 210607"/>
                <a:gd name="connsiteX0" fmla="*/ 76200 w 82528"/>
                <a:gd name="connsiteY0" fmla="*/ 120650 h 210607"/>
                <a:gd name="connsiteX1" fmla="*/ 76071 w 82528"/>
                <a:gd name="connsiteY1" fmla="*/ 196849 h 210607"/>
                <a:gd name="connsiteX2" fmla="*/ 69850 w 82528"/>
                <a:gd name="connsiteY2" fmla="*/ 38100 h 210607"/>
                <a:gd name="connsiteX3" fmla="*/ 0 w 82528"/>
                <a:gd name="connsiteY3" fmla="*/ 0 h 210607"/>
                <a:gd name="connsiteX0" fmla="*/ 76200 w 82529"/>
                <a:gd name="connsiteY0" fmla="*/ 196850 h 286807"/>
                <a:gd name="connsiteX1" fmla="*/ 76071 w 82529"/>
                <a:gd name="connsiteY1" fmla="*/ 273049 h 286807"/>
                <a:gd name="connsiteX2" fmla="*/ 69850 w 82529"/>
                <a:gd name="connsiteY2" fmla="*/ 114300 h 286807"/>
                <a:gd name="connsiteX3" fmla="*/ 0 w 82529"/>
                <a:gd name="connsiteY3" fmla="*/ 0 h 286807"/>
                <a:gd name="connsiteX0" fmla="*/ 76200 w 153308"/>
                <a:gd name="connsiteY0" fmla="*/ 196850 h 286807"/>
                <a:gd name="connsiteX1" fmla="*/ 76071 w 153308"/>
                <a:gd name="connsiteY1" fmla="*/ 273049 h 286807"/>
                <a:gd name="connsiteX2" fmla="*/ 152271 w 153308"/>
                <a:gd name="connsiteY2" fmla="*/ 193674 h 286807"/>
                <a:gd name="connsiteX3" fmla="*/ 69850 w 153308"/>
                <a:gd name="connsiteY3" fmla="*/ 114300 h 286807"/>
                <a:gd name="connsiteX4" fmla="*/ 0 w 153308"/>
                <a:gd name="connsiteY4" fmla="*/ 0 h 286807"/>
                <a:gd name="connsiteX0" fmla="*/ 76200 w 153329"/>
                <a:gd name="connsiteY0" fmla="*/ 196850 h 207432"/>
                <a:gd name="connsiteX1" fmla="*/ 152271 w 153329"/>
                <a:gd name="connsiteY1" fmla="*/ 193674 h 207432"/>
                <a:gd name="connsiteX2" fmla="*/ 69850 w 153329"/>
                <a:gd name="connsiteY2" fmla="*/ 114300 h 207432"/>
                <a:gd name="connsiteX3" fmla="*/ 0 w 153329"/>
                <a:gd name="connsiteY3" fmla="*/ 0 h 207432"/>
                <a:gd name="connsiteX0" fmla="*/ 76200 w 82550"/>
                <a:gd name="connsiteY0" fmla="*/ 196850 h 196850"/>
                <a:gd name="connsiteX1" fmla="*/ 69850 w 82550"/>
                <a:gd name="connsiteY1" fmla="*/ 114300 h 196850"/>
                <a:gd name="connsiteX2" fmla="*/ 0 w 82550"/>
                <a:gd name="connsiteY2" fmla="*/ 0 h 196850"/>
                <a:gd name="connsiteX0" fmla="*/ 76200 w 82550"/>
                <a:gd name="connsiteY0" fmla="*/ 196850 h 196850"/>
                <a:gd name="connsiteX1" fmla="*/ 69850 w 82550"/>
                <a:gd name="connsiteY1" fmla="*/ 114300 h 196850"/>
                <a:gd name="connsiteX2" fmla="*/ 0 w 82550"/>
                <a:gd name="connsiteY2" fmla="*/ 0 h 196850"/>
                <a:gd name="connsiteX0" fmla="*/ 76200 w 158750"/>
                <a:gd name="connsiteY0" fmla="*/ 196850 h 196850"/>
                <a:gd name="connsiteX1" fmla="*/ 146050 w 158750"/>
                <a:gd name="connsiteY1" fmla="*/ 114300 h 196850"/>
                <a:gd name="connsiteX2" fmla="*/ 0 w 158750"/>
                <a:gd name="connsiteY2" fmla="*/ 0 h 196850"/>
                <a:gd name="connsiteX0" fmla="*/ 76200 w 171428"/>
                <a:gd name="connsiteY0" fmla="*/ 196850 h 196850"/>
                <a:gd name="connsiteX1" fmla="*/ 146050 w 171428"/>
                <a:gd name="connsiteY1" fmla="*/ 114300 h 196850"/>
                <a:gd name="connsiteX2" fmla="*/ 0 w 171428"/>
                <a:gd name="connsiteY2" fmla="*/ 0 h 196850"/>
              </a:gdLst>
              <a:ahLst/>
              <a:cxnLst>
                <a:cxn ang="0">
                  <a:pos x="connsiteX0" y="connsiteY0"/>
                </a:cxn>
                <a:cxn ang="0">
                  <a:pos x="connsiteX1" y="connsiteY1"/>
                </a:cxn>
                <a:cxn ang="0">
                  <a:pos x="connsiteX2" y="connsiteY2"/>
                </a:cxn>
              </a:cxnLst>
              <a:rect l="l" t="t" r="r" b="b"/>
              <a:pathLst>
                <a:path w="171428" h="196850">
                  <a:moveTo>
                    <a:pt x="76200" y="196850"/>
                  </a:moveTo>
                  <a:cubicBezTo>
                    <a:pt x="74877" y="179652"/>
                    <a:pt x="171428" y="146579"/>
                    <a:pt x="146050" y="114300"/>
                  </a:cubicBezTo>
                  <a:cubicBezTo>
                    <a:pt x="120672" y="82021"/>
                    <a:pt x="58578" y="38839"/>
                    <a:pt x="0" y="0"/>
                  </a:cubicBezTo>
                </a:path>
              </a:pathLst>
            </a:custGeom>
            <a:ln>
              <a:solidFill>
                <a:srgbClr val="00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55" name="Freeform 254"/>
            <p:cNvSpPr/>
            <p:nvPr/>
          </p:nvSpPr>
          <p:spPr>
            <a:xfrm>
              <a:off x="5793591" y="4586584"/>
              <a:ext cx="136415" cy="252905"/>
            </a:xfrm>
            <a:custGeom>
              <a:avLst/>
              <a:gdLst>
                <a:gd name="connsiteX0" fmla="*/ 0 w 188383"/>
                <a:gd name="connsiteY0" fmla="*/ 349250 h 349250"/>
                <a:gd name="connsiteX1" fmla="*/ 171450 w 188383"/>
                <a:gd name="connsiteY1" fmla="*/ 158750 h 349250"/>
                <a:gd name="connsiteX2" fmla="*/ 101600 w 188383"/>
                <a:gd name="connsiteY2" fmla="*/ 0 h 349250"/>
              </a:gdLst>
              <a:ahLst/>
              <a:cxnLst>
                <a:cxn ang="0">
                  <a:pos x="connsiteX0" y="connsiteY0"/>
                </a:cxn>
                <a:cxn ang="0">
                  <a:pos x="connsiteX1" y="connsiteY1"/>
                </a:cxn>
                <a:cxn ang="0">
                  <a:pos x="connsiteX2" y="connsiteY2"/>
                </a:cxn>
              </a:cxnLst>
              <a:rect l="l" t="t" r="r" b="b"/>
              <a:pathLst>
                <a:path w="188383" h="349250">
                  <a:moveTo>
                    <a:pt x="0" y="349250"/>
                  </a:moveTo>
                  <a:cubicBezTo>
                    <a:pt x="77258" y="283104"/>
                    <a:pt x="154517" y="216958"/>
                    <a:pt x="171450" y="158750"/>
                  </a:cubicBezTo>
                  <a:cubicBezTo>
                    <a:pt x="188383" y="100542"/>
                    <a:pt x="144991" y="50271"/>
                    <a:pt x="101600" y="0"/>
                  </a:cubicBezTo>
                </a:path>
              </a:pathLst>
            </a:custGeom>
            <a:ln>
              <a:solidFill>
                <a:srgbClr val="00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56" name="Freeform 255"/>
            <p:cNvSpPr/>
            <p:nvPr/>
          </p:nvSpPr>
          <p:spPr>
            <a:xfrm>
              <a:off x="5724617" y="4706139"/>
              <a:ext cx="209988" cy="234512"/>
            </a:xfrm>
            <a:custGeom>
              <a:avLst/>
              <a:gdLst>
                <a:gd name="connsiteX0" fmla="*/ 0 w 289983"/>
                <a:gd name="connsiteY0" fmla="*/ 323850 h 323850"/>
                <a:gd name="connsiteX1" fmla="*/ 266700 w 289983"/>
                <a:gd name="connsiteY1" fmla="*/ 171450 h 323850"/>
                <a:gd name="connsiteX2" fmla="*/ 139700 w 289983"/>
                <a:gd name="connsiteY2" fmla="*/ 0 h 323850"/>
              </a:gdLst>
              <a:ahLst/>
              <a:cxnLst>
                <a:cxn ang="0">
                  <a:pos x="connsiteX0" y="connsiteY0"/>
                </a:cxn>
                <a:cxn ang="0">
                  <a:pos x="connsiteX1" y="connsiteY1"/>
                </a:cxn>
                <a:cxn ang="0">
                  <a:pos x="connsiteX2" y="connsiteY2"/>
                </a:cxn>
              </a:cxnLst>
              <a:rect l="l" t="t" r="r" b="b"/>
              <a:pathLst>
                <a:path w="289983" h="323850">
                  <a:moveTo>
                    <a:pt x="0" y="323850"/>
                  </a:moveTo>
                  <a:cubicBezTo>
                    <a:pt x="121708" y="274637"/>
                    <a:pt x="243417" y="225425"/>
                    <a:pt x="266700" y="171450"/>
                  </a:cubicBezTo>
                  <a:cubicBezTo>
                    <a:pt x="289983" y="117475"/>
                    <a:pt x="214841" y="58737"/>
                    <a:pt x="139700" y="0"/>
                  </a:cubicBezTo>
                </a:path>
              </a:pathLst>
            </a:custGeom>
            <a:ln>
              <a:solidFill>
                <a:srgbClr val="000000"/>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57" name="Rectangle 256"/>
            <p:cNvSpPr/>
            <p:nvPr/>
          </p:nvSpPr>
          <p:spPr>
            <a:xfrm>
              <a:off x="5142781" y="4122158"/>
              <a:ext cx="717331" cy="1379483"/>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8" name="TextBox 257"/>
            <p:cNvSpPr txBox="1"/>
            <p:nvPr/>
          </p:nvSpPr>
          <p:spPr>
            <a:xfrm>
              <a:off x="5192169" y="4104221"/>
              <a:ext cx="827689" cy="369332"/>
            </a:xfrm>
            <a:prstGeom prst="rect">
              <a:avLst/>
            </a:prstGeom>
            <a:noFill/>
          </p:spPr>
          <p:txBody>
            <a:bodyPr wrap="square" rtlCol="0">
              <a:spAutoFit/>
            </a:bodyPr>
            <a:lstStyle/>
            <a:p>
              <a:pPr algn="ctr"/>
              <a:r>
                <a:rPr lang="en-US" sz="900" i="1" dirty="0" smtClean="0">
                  <a:solidFill>
                    <a:srgbClr val="0000FF"/>
                  </a:solidFill>
                </a:rPr>
                <a:t>interstitial emission</a:t>
              </a:r>
              <a:endParaRPr lang="en-US" sz="900" i="1" dirty="0">
                <a:solidFill>
                  <a:srgbClr val="0000FF"/>
                </a:solidFill>
              </a:endParaRPr>
            </a:p>
          </p:txBody>
        </p:sp>
      </p:grpSp>
      <p:grpSp>
        <p:nvGrpSpPr>
          <p:cNvPr id="6" name="Group 75"/>
          <p:cNvGrpSpPr/>
          <p:nvPr/>
        </p:nvGrpSpPr>
        <p:grpSpPr>
          <a:xfrm>
            <a:off x="6375443" y="3669073"/>
            <a:ext cx="931611" cy="1600200"/>
            <a:chOff x="304800" y="1828800"/>
            <a:chExt cx="1286511" cy="2209800"/>
          </a:xfrm>
        </p:grpSpPr>
        <p:sp>
          <p:nvSpPr>
            <p:cNvPr id="266" name="Parallelogram 265"/>
            <p:cNvSpPr/>
            <p:nvPr/>
          </p:nvSpPr>
          <p:spPr>
            <a:xfrm rot="16200000" flipH="1">
              <a:off x="-629396" y="2788920"/>
              <a:ext cx="2209799" cy="289561"/>
            </a:xfrm>
            <a:prstGeom prst="parallelogram">
              <a:avLst>
                <a:gd name="adj" fmla="val 107703"/>
              </a:avLst>
            </a:prstGeom>
            <a:solidFill>
              <a:schemeClr val="bg1">
                <a:lumMod val="85000"/>
              </a:schemeClr>
            </a:solid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7" name="Rectangle 266"/>
            <p:cNvSpPr/>
            <p:nvPr/>
          </p:nvSpPr>
          <p:spPr>
            <a:xfrm>
              <a:off x="596900" y="1828800"/>
              <a:ext cx="990600" cy="19050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8" name="Parallelogram 267"/>
            <p:cNvSpPr/>
            <p:nvPr/>
          </p:nvSpPr>
          <p:spPr>
            <a:xfrm>
              <a:off x="304800" y="3048000"/>
              <a:ext cx="1280160" cy="304800"/>
            </a:xfrm>
            <a:prstGeom prst="parallelogram">
              <a:avLst>
                <a:gd name="adj" fmla="val 93750"/>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9" name="Rectangle 268"/>
            <p:cNvSpPr/>
            <p:nvPr/>
          </p:nvSpPr>
          <p:spPr>
            <a:xfrm>
              <a:off x="304800" y="2133600"/>
              <a:ext cx="990600" cy="1905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0" name="Parallelogram 269"/>
            <p:cNvSpPr/>
            <p:nvPr/>
          </p:nvSpPr>
          <p:spPr>
            <a:xfrm>
              <a:off x="304800" y="1828800"/>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1" name="Parallelogram 270"/>
            <p:cNvSpPr/>
            <p:nvPr/>
          </p:nvSpPr>
          <p:spPr>
            <a:xfrm rot="16200000" flipH="1">
              <a:off x="341632" y="2788920"/>
              <a:ext cx="2209798" cy="289561"/>
            </a:xfrm>
            <a:prstGeom prst="parallelogram">
              <a:avLst>
                <a:gd name="adj" fmla="val 107703"/>
              </a:avLst>
            </a:prstGeom>
            <a:no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2" name="Parallelogram 271"/>
            <p:cNvSpPr/>
            <p:nvPr/>
          </p:nvSpPr>
          <p:spPr>
            <a:xfrm>
              <a:off x="304800" y="3733800"/>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62" name="Oval 261"/>
          <p:cNvSpPr/>
          <p:nvPr/>
        </p:nvSpPr>
        <p:spPr>
          <a:xfrm>
            <a:off x="6593707" y="4678854"/>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3" name="Oval 262"/>
          <p:cNvSpPr/>
          <p:nvPr/>
        </p:nvSpPr>
        <p:spPr>
          <a:xfrm>
            <a:off x="6726138" y="4678854"/>
            <a:ext cx="66215" cy="66215"/>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4" name="Rectangle 263"/>
          <p:cNvSpPr/>
          <p:nvPr/>
        </p:nvSpPr>
        <p:spPr>
          <a:xfrm>
            <a:off x="6836957" y="4259492"/>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5" name="Rectangle 264"/>
          <p:cNvSpPr/>
          <p:nvPr/>
        </p:nvSpPr>
        <p:spPr>
          <a:xfrm>
            <a:off x="6759245" y="4193276"/>
            <a:ext cx="66215" cy="66215"/>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 name="Group 272"/>
          <p:cNvGrpSpPr>
            <a:grpSpLocks noChangeAspect="1"/>
          </p:cNvGrpSpPr>
          <p:nvPr/>
        </p:nvGrpSpPr>
        <p:grpSpPr>
          <a:xfrm>
            <a:off x="7577625" y="3669073"/>
            <a:ext cx="931611" cy="1600200"/>
            <a:chOff x="5466714" y="3352799"/>
            <a:chExt cx="1286511" cy="2209800"/>
          </a:xfrm>
        </p:grpSpPr>
        <p:grpSp>
          <p:nvGrpSpPr>
            <p:cNvPr id="8" name="Group 205"/>
            <p:cNvGrpSpPr/>
            <p:nvPr/>
          </p:nvGrpSpPr>
          <p:grpSpPr>
            <a:xfrm>
              <a:off x="5466714" y="3352799"/>
              <a:ext cx="1286511" cy="2209800"/>
              <a:chOff x="304800" y="1828800"/>
              <a:chExt cx="1286511" cy="2209800"/>
            </a:xfrm>
          </p:grpSpPr>
          <p:sp>
            <p:nvSpPr>
              <p:cNvPr id="281" name="Parallelogram 280"/>
              <p:cNvSpPr/>
              <p:nvPr/>
            </p:nvSpPr>
            <p:spPr>
              <a:xfrm rot="16200000" flipH="1">
                <a:off x="-652780" y="2788919"/>
                <a:ext cx="2209798" cy="289561"/>
              </a:xfrm>
              <a:prstGeom prst="parallelogram">
                <a:avLst>
                  <a:gd name="adj" fmla="val 107703"/>
                </a:avLst>
              </a:prstGeom>
              <a:solidFill>
                <a:schemeClr val="bg1">
                  <a:lumMod val="85000"/>
                </a:schemeClr>
              </a:solid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2" name="Rectangle 281"/>
              <p:cNvSpPr/>
              <p:nvPr/>
            </p:nvSpPr>
            <p:spPr>
              <a:xfrm>
                <a:off x="596900" y="1828800"/>
                <a:ext cx="990600" cy="19050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3" name="Parallelogram 282"/>
              <p:cNvSpPr/>
              <p:nvPr/>
            </p:nvSpPr>
            <p:spPr>
              <a:xfrm>
                <a:off x="304800" y="3048000"/>
                <a:ext cx="1280160" cy="304800"/>
              </a:xfrm>
              <a:prstGeom prst="parallelogram">
                <a:avLst>
                  <a:gd name="adj" fmla="val 93750"/>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4" name="Rectangle 283"/>
              <p:cNvSpPr/>
              <p:nvPr/>
            </p:nvSpPr>
            <p:spPr>
              <a:xfrm>
                <a:off x="304800" y="2133600"/>
                <a:ext cx="990600" cy="1905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5" name="Parallelogram 284"/>
              <p:cNvSpPr/>
              <p:nvPr/>
            </p:nvSpPr>
            <p:spPr>
              <a:xfrm>
                <a:off x="304800" y="1828800"/>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6" name="Parallelogram 285"/>
              <p:cNvSpPr/>
              <p:nvPr/>
            </p:nvSpPr>
            <p:spPr>
              <a:xfrm rot="16200000" flipH="1">
                <a:off x="341632" y="2788920"/>
                <a:ext cx="2209798" cy="289561"/>
              </a:xfrm>
              <a:prstGeom prst="parallelogram">
                <a:avLst>
                  <a:gd name="adj" fmla="val 107703"/>
                </a:avLst>
              </a:prstGeom>
              <a:no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7" name="Parallelogram 286"/>
              <p:cNvSpPr/>
              <p:nvPr/>
            </p:nvSpPr>
            <p:spPr>
              <a:xfrm>
                <a:off x="304800" y="3733800"/>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5" name="Oval 274"/>
            <p:cNvSpPr/>
            <p:nvPr/>
          </p:nvSpPr>
          <p:spPr>
            <a:xfrm>
              <a:off x="5768127" y="4747259"/>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6" name="Oval 275"/>
            <p:cNvSpPr/>
            <p:nvPr/>
          </p:nvSpPr>
          <p:spPr>
            <a:xfrm>
              <a:off x="5951007" y="4747259"/>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7" name="Rectangle 276"/>
            <p:cNvSpPr/>
            <p:nvPr/>
          </p:nvSpPr>
          <p:spPr>
            <a:xfrm>
              <a:off x="6104043" y="4168139"/>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8" name="Rectangle 277"/>
            <p:cNvSpPr/>
            <p:nvPr/>
          </p:nvSpPr>
          <p:spPr>
            <a:xfrm>
              <a:off x="5996727" y="4076699"/>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9" name="Freeform 278"/>
            <p:cNvSpPr/>
            <p:nvPr/>
          </p:nvSpPr>
          <p:spPr>
            <a:xfrm>
              <a:off x="5844117" y="4203700"/>
              <a:ext cx="99483" cy="431800"/>
            </a:xfrm>
            <a:custGeom>
              <a:avLst/>
              <a:gdLst>
                <a:gd name="connsiteX0" fmla="*/ 99483 w 99483"/>
                <a:gd name="connsiteY0" fmla="*/ 0 h 431800"/>
                <a:gd name="connsiteX1" fmla="*/ 10583 w 99483"/>
                <a:gd name="connsiteY1" fmla="*/ 247650 h 431800"/>
                <a:gd name="connsiteX2" fmla="*/ 35983 w 99483"/>
                <a:gd name="connsiteY2" fmla="*/ 431800 h 431800"/>
              </a:gdLst>
              <a:ahLst/>
              <a:cxnLst>
                <a:cxn ang="0">
                  <a:pos x="connsiteX0" y="connsiteY0"/>
                </a:cxn>
                <a:cxn ang="0">
                  <a:pos x="connsiteX1" y="connsiteY1"/>
                </a:cxn>
                <a:cxn ang="0">
                  <a:pos x="connsiteX2" y="connsiteY2"/>
                </a:cxn>
              </a:cxnLst>
              <a:rect l="l" t="t" r="r" b="b"/>
              <a:pathLst>
                <a:path w="99483" h="431800">
                  <a:moveTo>
                    <a:pt x="99483" y="0"/>
                  </a:moveTo>
                  <a:cubicBezTo>
                    <a:pt x="60324" y="87841"/>
                    <a:pt x="21166" y="175683"/>
                    <a:pt x="10583" y="247650"/>
                  </a:cubicBezTo>
                  <a:cubicBezTo>
                    <a:pt x="0" y="319617"/>
                    <a:pt x="17991" y="375708"/>
                    <a:pt x="35983" y="431800"/>
                  </a:cubicBezTo>
                </a:path>
              </a:pathLst>
            </a:custGeom>
            <a:noFill/>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80" name="Freeform 279"/>
            <p:cNvSpPr/>
            <p:nvPr/>
          </p:nvSpPr>
          <p:spPr>
            <a:xfrm>
              <a:off x="6235700" y="4298950"/>
              <a:ext cx="82550" cy="349250"/>
            </a:xfrm>
            <a:custGeom>
              <a:avLst/>
              <a:gdLst>
                <a:gd name="connsiteX0" fmla="*/ 0 w 82550"/>
                <a:gd name="connsiteY0" fmla="*/ 0 h 349250"/>
                <a:gd name="connsiteX1" fmla="*/ 76200 w 82550"/>
                <a:gd name="connsiteY1" fmla="*/ 152400 h 349250"/>
                <a:gd name="connsiteX2" fmla="*/ 38100 w 82550"/>
                <a:gd name="connsiteY2" fmla="*/ 349250 h 349250"/>
              </a:gdLst>
              <a:ahLst/>
              <a:cxnLst>
                <a:cxn ang="0">
                  <a:pos x="connsiteX0" y="connsiteY0"/>
                </a:cxn>
                <a:cxn ang="0">
                  <a:pos x="connsiteX1" y="connsiteY1"/>
                </a:cxn>
                <a:cxn ang="0">
                  <a:pos x="connsiteX2" y="connsiteY2"/>
                </a:cxn>
              </a:cxnLst>
              <a:rect l="l" t="t" r="r" b="b"/>
              <a:pathLst>
                <a:path w="82550" h="349250">
                  <a:moveTo>
                    <a:pt x="0" y="0"/>
                  </a:moveTo>
                  <a:cubicBezTo>
                    <a:pt x="34925" y="47096"/>
                    <a:pt x="69850" y="94192"/>
                    <a:pt x="76200" y="152400"/>
                  </a:cubicBezTo>
                  <a:cubicBezTo>
                    <a:pt x="82550" y="210608"/>
                    <a:pt x="60325" y="279929"/>
                    <a:pt x="38100" y="349250"/>
                  </a:cubicBezTo>
                </a:path>
              </a:pathLst>
            </a:custGeom>
            <a:noFill/>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289" name="TextBox 288"/>
          <p:cNvSpPr txBox="1"/>
          <p:nvPr/>
        </p:nvSpPr>
        <p:spPr>
          <a:xfrm>
            <a:off x="5135881" y="2891345"/>
            <a:ext cx="883919" cy="430887"/>
          </a:xfrm>
          <a:prstGeom prst="rect">
            <a:avLst/>
          </a:prstGeom>
          <a:noFill/>
        </p:spPr>
        <p:txBody>
          <a:bodyPr wrap="square" rtlCol="0">
            <a:spAutoFit/>
          </a:bodyPr>
          <a:lstStyle/>
          <a:p>
            <a:r>
              <a:rPr lang="en-US" sz="1100" dirty="0" smtClean="0"/>
              <a:t>Radiation damage</a:t>
            </a:r>
            <a:endParaRPr lang="en-US" sz="1100" dirty="0"/>
          </a:p>
        </p:txBody>
      </p:sp>
      <p:sp>
        <p:nvSpPr>
          <p:cNvPr id="290" name="TextBox 289"/>
          <p:cNvSpPr txBox="1"/>
          <p:nvPr/>
        </p:nvSpPr>
        <p:spPr>
          <a:xfrm>
            <a:off x="6156961" y="2769425"/>
            <a:ext cx="1249679" cy="600164"/>
          </a:xfrm>
          <a:prstGeom prst="rect">
            <a:avLst/>
          </a:prstGeom>
          <a:noFill/>
        </p:spPr>
        <p:txBody>
          <a:bodyPr wrap="square" rtlCol="0">
            <a:spAutoFit/>
          </a:bodyPr>
          <a:lstStyle/>
          <a:p>
            <a:r>
              <a:rPr lang="en-US" sz="1100" dirty="0" smtClean="0"/>
              <a:t>Interstitials quickly move to grain boundary</a:t>
            </a:r>
            <a:endParaRPr lang="en-US" sz="1100" dirty="0"/>
          </a:p>
        </p:txBody>
      </p:sp>
      <p:sp>
        <p:nvSpPr>
          <p:cNvPr id="291" name="TextBox 290"/>
          <p:cNvSpPr txBox="1"/>
          <p:nvPr/>
        </p:nvSpPr>
        <p:spPr>
          <a:xfrm>
            <a:off x="7498081" y="2769425"/>
            <a:ext cx="1249679" cy="600164"/>
          </a:xfrm>
          <a:prstGeom prst="rect">
            <a:avLst/>
          </a:prstGeom>
          <a:noFill/>
        </p:spPr>
        <p:txBody>
          <a:bodyPr wrap="square" rtlCol="0">
            <a:spAutoFit/>
          </a:bodyPr>
          <a:lstStyle/>
          <a:p>
            <a:r>
              <a:rPr lang="en-US" sz="1100" dirty="0" smtClean="0"/>
              <a:t>Vacancies trapped in bulk material</a:t>
            </a:r>
            <a:endParaRPr lang="en-US" sz="1100" dirty="0"/>
          </a:p>
        </p:txBody>
      </p:sp>
      <p:sp>
        <p:nvSpPr>
          <p:cNvPr id="292" name="TextBox 291"/>
          <p:cNvSpPr txBox="1"/>
          <p:nvPr/>
        </p:nvSpPr>
        <p:spPr>
          <a:xfrm>
            <a:off x="5013961" y="5299260"/>
            <a:ext cx="1249679" cy="600164"/>
          </a:xfrm>
          <a:prstGeom prst="rect">
            <a:avLst/>
          </a:prstGeom>
          <a:noFill/>
        </p:spPr>
        <p:txBody>
          <a:bodyPr wrap="square" rtlCol="0">
            <a:spAutoFit/>
          </a:bodyPr>
          <a:lstStyle/>
          <a:p>
            <a:r>
              <a:rPr lang="en-US" sz="1100" dirty="0" smtClean="0"/>
              <a:t>Interstitials </a:t>
            </a:r>
          </a:p>
          <a:p>
            <a:r>
              <a:rPr lang="en-US" sz="1100" dirty="0" smtClean="0"/>
              <a:t>emit from grain boundary</a:t>
            </a:r>
          </a:p>
        </p:txBody>
      </p:sp>
      <p:sp>
        <p:nvSpPr>
          <p:cNvPr id="293" name="TextBox 292"/>
          <p:cNvSpPr txBox="1"/>
          <p:nvPr/>
        </p:nvSpPr>
        <p:spPr>
          <a:xfrm>
            <a:off x="6309361" y="5299260"/>
            <a:ext cx="1249679" cy="600164"/>
          </a:xfrm>
          <a:prstGeom prst="rect">
            <a:avLst/>
          </a:prstGeom>
          <a:noFill/>
        </p:spPr>
        <p:txBody>
          <a:bodyPr wrap="square" rtlCol="0">
            <a:spAutoFit/>
          </a:bodyPr>
          <a:lstStyle/>
          <a:p>
            <a:r>
              <a:rPr lang="en-US" sz="1100" dirty="0" smtClean="0"/>
              <a:t>Interstitials </a:t>
            </a:r>
          </a:p>
          <a:p>
            <a:r>
              <a:rPr lang="en-US" sz="1100" dirty="0" smtClean="0"/>
              <a:t>and vacancies recombine</a:t>
            </a:r>
          </a:p>
        </p:txBody>
      </p:sp>
      <p:sp>
        <p:nvSpPr>
          <p:cNvPr id="294" name="TextBox 293"/>
          <p:cNvSpPr txBox="1"/>
          <p:nvPr/>
        </p:nvSpPr>
        <p:spPr>
          <a:xfrm>
            <a:off x="7376161" y="5299260"/>
            <a:ext cx="1587086" cy="430887"/>
          </a:xfrm>
          <a:prstGeom prst="rect">
            <a:avLst/>
          </a:prstGeom>
          <a:noFill/>
        </p:spPr>
        <p:txBody>
          <a:bodyPr wrap="square" rtlCol="0">
            <a:spAutoFit/>
          </a:bodyPr>
          <a:lstStyle/>
          <a:p>
            <a:r>
              <a:rPr lang="en-US" sz="1100" dirty="0" smtClean="0"/>
              <a:t>Diffusion  of remaining vacancies very slow</a:t>
            </a:r>
          </a:p>
        </p:txBody>
      </p:sp>
      <p:sp>
        <p:nvSpPr>
          <p:cNvPr id="117" name="Slide Number Placeholder 3"/>
          <p:cNvSpPr>
            <a:spLocks noGrp="1"/>
          </p:cNvSpPr>
          <p:nvPr>
            <p:ph type="sldNum" sz="quarter" idx="12"/>
          </p:nvPr>
        </p:nvSpPr>
        <p:spPr>
          <a:xfrm>
            <a:off x="8413750" y="6351588"/>
            <a:ext cx="381000" cy="365125"/>
          </a:xfrm>
        </p:spPr>
        <p:txBody>
          <a:bodyPr/>
          <a:lstStyle/>
          <a:p>
            <a:pPr>
              <a:defRPr/>
            </a:pPr>
            <a:fld id="{6EEA275D-5A49-48A8-817D-44C3EA0A3A2F}" type="slidenum">
              <a:rPr lang="en-US" smtClean="0"/>
              <a:pPr>
                <a:defRPr/>
              </a:pPr>
              <a:t>38</a:t>
            </a:fld>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6250488"/>
            <a:ext cx="8404964" cy="60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39</a:t>
            </a:fld>
            <a:endParaRPr lang="en-US" dirty="0"/>
          </a:p>
        </p:txBody>
      </p:sp>
      <p:sp>
        <p:nvSpPr>
          <p:cNvPr id="2" name="Title 1"/>
          <p:cNvSpPr>
            <a:spLocks noGrp="1"/>
          </p:cNvSpPr>
          <p:nvPr>
            <p:ph type="title" idx="4294967295"/>
          </p:nvPr>
        </p:nvSpPr>
        <p:spPr>
          <a:xfrm>
            <a:off x="450938" y="69850"/>
            <a:ext cx="8229600" cy="639763"/>
          </a:xfrm>
        </p:spPr>
        <p:txBody>
          <a:bodyPr>
            <a:normAutofit/>
          </a:bodyPr>
          <a:lstStyle/>
          <a:p>
            <a:r>
              <a:rPr lang="en-US" dirty="0" smtClean="0"/>
              <a:t>Biological and Environmental Research</a:t>
            </a:r>
            <a:endParaRPr lang="en-US" dirty="0"/>
          </a:p>
        </p:txBody>
      </p:sp>
      <p:sp>
        <p:nvSpPr>
          <p:cNvPr id="24" name="TextBox 23"/>
          <p:cNvSpPr txBox="1"/>
          <p:nvPr/>
        </p:nvSpPr>
        <p:spPr>
          <a:xfrm>
            <a:off x="420688" y="914687"/>
            <a:ext cx="8301672" cy="64633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Understanding complex biological, climatic, and environmental systems across vast spatial and temporal scales </a:t>
            </a:r>
            <a:endParaRPr lang="en-US" dirty="0">
              <a:solidFill>
                <a:schemeClr val="tx1"/>
              </a:solidFill>
              <a:latin typeface="Arial" pitchFamily="34" charset="0"/>
              <a:cs typeface="Arial" pitchFamily="34" charset="0"/>
            </a:endParaRPr>
          </a:p>
        </p:txBody>
      </p:sp>
      <p:grpSp>
        <p:nvGrpSpPr>
          <p:cNvPr id="5" name="Group 10"/>
          <p:cNvGrpSpPr/>
          <p:nvPr/>
        </p:nvGrpSpPr>
        <p:grpSpPr>
          <a:xfrm>
            <a:off x="567557" y="5349765"/>
            <a:ext cx="7935311" cy="1376961"/>
            <a:chOff x="567557" y="5234151"/>
            <a:chExt cx="7935311" cy="1376961"/>
          </a:xfrm>
        </p:grpSpPr>
        <p:sp>
          <p:nvSpPr>
            <p:cNvPr id="7" name="Rectangle 6"/>
            <p:cNvSpPr/>
            <p:nvPr/>
          </p:nvSpPr>
          <p:spPr>
            <a:xfrm rot="5400000">
              <a:off x="4872366" y="4970843"/>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rot="5400000">
              <a:off x="2847229" y="4964276"/>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rot="5400000">
              <a:off x="837435" y="4964273"/>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6862599" y="4967132"/>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grpSp>
      <p:sp>
        <p:nvSpPr>
          <p:cNvPr id="12" name="TextBox 11"/>
          <p:cNvSpPr txBox="1"/>
          <p:nvPr/>
        </p:nvSpPr>
        <p:spPr>
          <a:xfrm>
            <a:off x="426366" y="1771650"/>
            <a:ext cx="3937000" cy="2921313"/>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The Scientific Challenges</a:t>
            </a:r>
            <a:r>
              <a:rPr lang="en-US" sz="1600" b="1" dirty="0" smtClean="0">
                <a:latin typeface="Arial" pitchFamily="34" charset="0"/>
                <a:cs typeface="Arial" pitchFamily="34" charset="0"/>
              </a:rPr>
              <a:t>:</a:t>
            </a:r>
          </a:p>
          <a:p>
            <a:endParaRPr lang="en-US" sz="200" b="1" dirty="0" smtClean="0">
              <a:latin typeface="Arial" pitchFamily="34" charset="0"/>
              <a:cs typeface="Arial" pitchFamily="34" charset="0"/>
            </a:endParaRPr>
          </a:p>
          <a:p>
            <a:pPr marL="177800" lvl="0" indent="-177800">
              <a:lnSpc>
                <a:spcPts val="1680"/>
              </a:lnSpc>
              <a:spcBef>
                <a:spcPts val="600"/>
              </a:spcBef>
              <a:spcAft>
                <a:spcPts val="0"/>
              </a:spcAft>
              <a:buFont typeface="Wingdings" pitchFamily="2" charset="2"/>
              <a:buChar char="§"/>
            </a:pPr>
            <a:r>
              <a:rPr lang="en-US" sz="1400" dirty="0" smtClean="0">
                <a:latin typeface="Arial" pitchFamily="34" charset="0"/>
                <a:cs typeface="Arial" pitchFamily="34" charset="0"/>
              </a:rPr>
              <a:t>Understand how genomic information is translated with confidence to redesign microbes, plants or ecosystems for improved carbon storage, contaminant remediation, and sustainable biofuel production</a:t>
            </a:r>
          </a:p>
          <a:p>
            <a:pPr marL="177800" lvl="0" indent="-177800">
              <a:lnSpc>
                <a:spcPts val="1680"/>
              </a:lnSpc>
              <a:spcBef>
                <a:spcPts val="600"/>
              </a:spcBef>
              <a:spcAft>
                <a:spcPts val="0"/>
              </a:spcAft>
              <a:buFont typeface="Wingdings" pitchFamily="2" charset="2"/>
              <a:buChar char="§"/>
            </a:pPr>
            <a:r>
              <a:rPr lang="en-US" sz="1400" dirty="0" smtClean="0">
                <a:latin typeface="Arial" pitchFamily="34" charset="0"/>
                <a:cs typeface="Arial" pitchFamily="34" charset="0"/>
              </a:rPr>
              <a:t>Understand the roles of Earth’s biogeochemical systems (atmosphere, land, oceans, sea ice, subsurface) in determining climate so we can predict climate decades or centuries into the future, information needed to plan for future energy and resource needs.</a:t>
            </a:r>
          </a:p>
        </p:txBody>
      </p:sp>
      <p:sp>
        <p:nvSpPr>
          <p:cNvPr id="15" name="Rectangle 14"/>
          <p:cNvSpPr/>
          <p:nvPr/>
        </p:nvSpPr>
        <p:spPr>
          <a:xfrm>
            <a:off x="342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60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780994" y="1771650"/>
            <a:ext cx="3811752" cy="3262432"/>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FY 2012 Highlights:</a:t>
            </a:r>
            <a:endParaRPr lang="en-US" sz="300" dirty="0" smtClean="0">
              <a:latin typeface="Arial" pitchFamily="34" charset="0"/>
              <a:cs typeface="Arial" pitchFamily="34" charset="0"/>
            </a:endParaRPr>
          </a:p>
          <a:p>
            <a:pPr marL="177800" indent="-177800">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Clean energy </a:t>
            </a:r>
            <a:r>
              <a:rPr lang="en-US" sz="1400" dirty="0" err="1" smtClean="0">
                <a:latin typeface="Arial" pitchFamily="34" charset="0"/>
                <a:cs typeface="Arial" pitchFamily="34" charset="0"/>
              </a:rPr>
              <a:t>biodesign</a:t>
            </a:r>
            <a:r>
              <a:rPr lang="en-US" sz="1400" dirty="0" smtClean="0">
                <a:latin typeface="Arial" pitchFamily="34" charset="0"/>
                <a:cs typeface="Arial" pitchFamily="34" charset="0"/>
              </a:rPr>
              <a:t> on plant and microbial systems through development of new molecular toolkits for systems and synthetic biology research.</a:t>
            </a:r>
          </a:p>
          <a:p>
            <a:pPr marL="177800" indent="-177800">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Research and new capabilities to develop a comprehensive Arctic environmental system model needed to predict the impacts of rapid climate change.</a:t>
            </a:r>
          </a:p>
          <a:p>
            <a:pPr marL="177800" indent="-177800">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Continue support for the three DOE </a:t>
            </a:r>
            <a:r>
              <a:rPr lang="en-US" sz="1400" dirty="0" err="1" smtClean="0">
                <a:latin typeface="Arial" pitchFamily="34" charset="0"/>
                <a:cs typeface="Arial" pitchFamily="34" charset="0"/>
              </a:rPr>
              <a:t>Bioenergy</a:t>
            </a:r>
            <a:r>
              <a:rPr lang="en-US" sz="1400" dirty="0" smtClean="0">
                <a:latin typeface="Arial" pitchFamily="34" charset="0"/>
                <a:cs typeface="Arial" pitchFamily="34" charset="0"/>
              </a:rPr>
              <a:t> Research Centers, and operations of the Joint Genome Institute, the Environmental Molecular Sciences Laboratory, and the Atmospheric Radiation Measurement Climate Research Facility.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4</a:t>
            </a:fld>
            <a:endParaRPr lang="en-US" dirty="0" smtClean="0">
              <a:latin typeface="Arial" charset="0"/>
              <a:cs typeface="Arial" charset="0"/>
            </a:endParaRPr>
          </a:p>
        </p:txBody>
      </p:sp>
      <p:sp>
        <p:nvSpPr>
          <p:cNvPr id="6146" name="Title 2"/>
          <p:cNvSpPr>
            <a:spLocks noGrp="1"/>
          </p:cNvSpPr>
          <p:nvPr>
            <p:ph type="title" idx="4294967295"/>
          </p:nvPr>
        </p:nvSpPr>
        <p:spPr>
          <a:xfrm>
            <a:off x="0" y="-176213"/>
            <a:ext cx="9144000" cy="1143001"/>
          </a:xfrm>
        </p:spPr>
        <p:txBody>
          <a:bodyPr/>
          <a:lstStyle/>
          <a:p>
            <a:r>
              <a:rPr lang="en-US" dirty="0" smtClean="0">
                <a:latin typeface="Arial" charset="0"/>
                <a:cs typeface="Arial" charset="0"/>
              </a:rPr>
              <a:t>Our Generation’s Sputnik Moment</a:t>
            </a:r>
          </a:p>
        </p:txBody>
      </p:sp>
      <p:sp>
        <p:nvSpPr>
          <p:cNvPr id="7" name="TextBox 6"/>
          <p:cNvSpPr txBox="1"/>
          <p:nvPr/>
        </p:nvSpPr>
        <p:spPr>
          <a:xfrm>
            <a:off x="4721607" y="1203993"/>
            <a:ext cx="4143376" cy="4708981"/>
          </a:xfrm>
          <a:prstGeom prst="rect">
            <a:avLst/>
          </a:prstGeom>
          <a:noFill/>
        </p:spPr>
        <p:txBody>
          <a:bodyPr wrap="square" rtlCol="0">
            <a:spAutoFit/>
          </a:bodyPr>
          <a:lstStyle/>
          <a:p>
            <a:pPr marL="0" lvl="1"/>
            <a:r>
              <a:rPr lang="en-US" sz="2000" dirty="0" smtClean="0"/>
              <a:t>“This is our generation's Sputnik moment. Two years ago, I said that we needed to reach a level of research and development we haven't seen since the height of the Space Race. </a:t>
            </a:r>
          </a:p>
          <a:p>
            <a:pPr marL="0" lvl="1"/>
            <a:endParaRPr lang="en-US" sz="2000" dirty="0" smtClean="0"/>
          </a:p>
          <a:p>
            <a:pPr marL="0" lvl="1"/>
            <a:r>
              <a:rPr lang="en-US" sz="2000" dirty="0" smtClean="0"/>
              <a:t>…[this] budget to Congress helps us meet that goal.  We'll invest in biomedical research, information technology, and especially clean energy technology—an investment that will strengthen our security, protect our planet, and create countless new jobs for our people.”</a:t>
            </a:r>
          </a:p>
        </p:txBody>
      </p:sp>
      <p:pic>
        <p:nvPicPr>
          <p:cNvPr id="1027" name="Picture 3" descr="M:\Documents and Settings\dehmer\Desktop\5391031061_a017533761_b.jpg"/>
          <p:cNvPicPr>
            <a:picLocks noChangeAspect="1" noChangeArrowheads="1"/>
          </p:cNvPicPr>
          <p:nvPr/>
        </p:nvPicPr>
        <p:blipFill>
          <a:blip r:embed="rId3" cstate="print"/>
          <a:srcRect l="15488" t="10335" r="10948"/>
          <a:stretch>
            <a:fillRect/>
          </a:stretch>
        </p:blipFill>
        <p:spPr bwMode="auto">
          <a:xfrm>
            <a:off x="257578" y="1352282"/>
            <a:ext cx="4262342" cy="3453606"/>
          </a:xfrm>
          <a:prstGeom prst="rect">
            <a:avLst/>
          </a:prstGeom>
          <a:noFill/>
        </p:spPr>
      </p:pic>
      <p:sp>
        <p:nvSpPr>
          <p:cNvPr id="6" name="TextBox 5"/>
          <p:cNvSpPr txBox="1"/>
          <p:nvPr/>
        </p:nvSpPr>
        <p:spPr>
          <a:xfrm>
            <a:off x="231822" y="4889767"/>
            <a:ext cx="4276050" cy="830997"/>
          </a:xfrm>
          <a:prstGeom prst="rect">
            <a:avLst/>
          </a:prstGeom>
          <a:noFill/>
        </p:spPr>
        <p:txBody>
          <a:bodyPr wrap="square" rtlCol="0">
            <a:spAutoFit/>
          </a:bodyPr>
          <a:lstStyle/>
          <a:p>
            <a:r>
              <a:rPr lang="en-US" sz="1200" dirty="0" smtClean="0"/>
              <a:t>Remarks of President Barack Obama</a:t>
            </a:r>
          </a:p>
          <a:p>
            <a:r>
              <a:rPr lang="en-US" sz="1200" dirty="0" smtClean="0"/>
              <a:t>State of the Union Address to the Joint Session of Congress</a:t>
            </a:r>
            <a:br>
              <a:rPr lang="en-US" sz="1200" dirty="0" smtClean="0"/>
            </a:br>
            <a:r>
              <a:rPr lang="en-US" sz="1200" dirty="0" smtClean="0"/>
              <a:t>Tuesday, January 25, 2011</a:t>
            </a:r>
          </a:p>
          <a:p>
            <a:pPr>
              <a:buFont typeface="Wingdings" pitchFamily="2" charset="2"/>
              <a:buChar char="§"/>
            </a:pPr>
            <a:endParaRPr lang="en-US" sz="1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 cerevisiae.jpg"/>
          <p:cNvPicPr>
            <a:picLocks noChangeAspect="1"/>
          </p:cNvPicPr>
          <p:nvPr/>
        </p:nvPicPr>
        <p:blipFill>
          <a:blip r:embed="rId3" cstate="print"/>
          <a:stretch>
            <a:fillRect/>
          </a:stretch>
        </p:blipFill>
        <p:spPr>
          <a:xfrm>
            <a:off x="6921120" y="837289"/>
            <a:ext cx="1933207" cy="1933207"/>
          </a:xfrm>
          <a:prstGeom prst="rect">
            <a:avLst/>
          </a:prstGeom>
          <a:ln w="12700">
            <a:solidFill>
              <a:schemeClr val="tx1"/>
            </a:solidFill>
          </a:ln>
        </p:spPr>
      </p:pic>
      <p:sp>
        <p:nvSpPr>
          <p:cNvPr id="12" name="Rectangle 11"/>
          <p:cNvSpPr/>
          <p:nvPr/>
        </p:nvSpPr>
        <p:spPr>
          <a:xfrm>
            <a:off x="1574007" y="2001173"/>
            <a:ext cx="4518243" cy="3416320"/>
          </a:xfrm>
          <a:prstGeom prst="rect">
            <a:avLst/>
          </a:prstGeom>
        </p:spPr>
        <p:txBody>
          <a:bodyPr wrap="square">
            <a:spAutoFit/>
          </a:bodyPr>
          <a:lstStyle/>
          <a:p>
            <a:pPr marL="230188" lvl="0" indent="-230188">
              <a:spcBef>
                <a:spcPts val="0"/>
              </a:spcBef>
              <a:buFont typeface="Wingdings" pitchFamily="2" charset="2"/>
              <a:buChar char="§"/>
            </a:pPr>
            <a:r>
              <a:rPr lang="en-US" sz="1600" dirty="0" smtClean="0">
                <a:latin typeface="Arial" pitchFamily="34" charset="0"/>
                <a:cs typeface="Arial" pitchFamily="34" charset="0"/>
              </a:rPr>
              <a:t>Developed modified </a:t>
            </a:r>
            <a:r>
              <a:rPr lang="en-US" sz="1600" dirty="0" err="1" smtClean="0">
                <a:latin typeface="Arial" pitchFamily="34" charset="0"/>
                <a:cs typeface="Arial" pitchFamily="34" charset="0"/>
              </a:rPr>
              <a:t>switchgrass</a:t>
            </a:r>
            <a:r>
              <a:rPr lang="en-US" sz="1600" dirty="0" smtClean="0">
                <a:latin typeface="Arial" pitchFamily="34" charset="0"/>
                <a:cs typeface="Arial" pitchFamily="34" charset="0"/>
              </a:rPr>
              <a:t> that enable a 30% improvement in the yield of ethanol</a:t>
            </a:r>
            <a:br>
              <a:rPr lang="en-US" sz="1600" dirty="0" smtClean="0">
                <a:latin typeface="Arial" pitchFamily="34" charset="0"/>
                <a:cs typeface="Arial" pitchFamily="34" charset="0"/>
              </a:rPr>
            </a:br>
            <a:endParaRPr lang="en-US" sz="2000" dirty="0" smtClean="0">
              <a:latin typeface="Arial" pitchFamily="34" charset="0"/>
              <a:cs typeface="Arial" pitchFamily="34" charset="0"/>
            </a:endParaRPr>
          </a:p>
          <a:p>
            <a:pPr marL="230188" indent="-230188">
              <a:spcBef>
                <a:spcPts val="0"/>
              </a:spcBef>
              <a:buFont typeface="Wingdings" pitchFamily="2" charset="2"/>
              <a:buChar char="§"/>
            </a:pPr>
            <a:r>
              <a:rPr lang="en-US" sz="1600" dirty="0" smtClean="0">
                <a:latin typeface="Arial" pitchFamily="34" charset="0"/>
                <a:cs typeface="Arial" pitchFamily="34" charset="0"/>
              </a:rPr>
              <a:t>Used synthetic biology toolkit to construct the first microbes to produce an advanced biofuel (biodiesel) directly from biomass.</a:t>
            </a:r>
          </a:p>
          <a:p>
            <a:pPr marL="230188" indent="-230188">
              <a:spcBef>
                <a:spcPts val="0"/>
              </a:spcBef>
              <a:buFont typeface="Wingdings" pitchFamily="2" charset="2"/>
              <a:buChar char="§"/>
            </a:pPr>
            <a:endParaRPr lang="en-US" sz="2000" dirty="0" smtClean="0">
              <a:latin typeface="Arial" pitchFamily="34" charset="0"/>
              <a:cs typeface="Arial" pitchFamily="34" charset="0"/>
            </a:endParaRPr>
          </a:p>
          <a:p>
            <a:pPr marL="230188" indent="-230188">
              <a:spcBef>
                <a:spcPts val="0"/>
              </a:spcBef>
              <a:buFont typeface="Wingdings" pitchFamily="2" charset="2"/>
              <a:buChar char="§"/>
            </a:pPr>
            <a:r>
              <a:rPr lang="en-US" sz="1600" dirty="0" smtClean="0">
                <a:latin typeface="Arial" pitchFamily="34" charset="0"/>
                <a:cs typeface="Arial" pitchFamily="34" charset="0"/>
              </a:rPr>
              <a:t>Characterized impacts of </a:t>
            </a:r>
            <a:br>
              <a:rPr lang="en-US" sz="1600" dirty="0" smtClean="0">
                <a:latin typeface="Arial" pitchFamily="34" charset="0"/>
                <a:cs typeface="Arial" pitchFamily="34" charset="0"/>
              </a:rPr>
            </a:br>
            <a:r>
              <a:rPr lang="en-US" sz="1600" dirty="0" smtClean="0">
                <a:latin typeface="Arial" pitchFamily="34" charset="0"/>
                <a:cs typeface="Arial" pitchFamily="34" charset="0"/>
              </a:rPr>
              <a:t>biomass crop agriculture on marginal lands, studying shifts </a:t>
            </a:r>
            <a:br>
              <a:rPr lang="en-US" sz="1600" dirty="0" smtClean="0">
                <a:latin typeface="Arial" pitchFamily="34" charset="0"/>
                <a:cs typeface="Arial" pitchFamily="34" charset="0"/>
              </a:rPr>
            </a:br>
            <a:r>
              <a:rPr lang="en-US" sz="1600" dirty="0" smtClean="0">
                <a:latin typeface="Arial" pitchFamily="34" charset="0"/>
                <a:cs typeface="Arial" pitchFamily="34" charset="0"/>
              </a:rPr>
              <a:t>in microbial community and </a:t>
            </a:r>
            <a:br>
              <a:rPr lang="en-US" sz="1600" dirty="0" smtClean="0">
                <a:latin typeface="Arial" pitchFamily="34" charset="0"/>
                <a:cs typeface="Arial" pitchFamily="34" charset="0"/>
              </a:rPr>
            </a:br>
            <a:r>
              <a:rPr lang="en-US" sz="1600" dirty="0" smtClean="0">
                <a:latin typeface="Arial" pitchFamily="34" charset="0"/>
                <a:cs typeface="Arial" pitchFamily="34" charset="0"/>
              </a:rPr>
              <a:t>potential for changes in </a:t>
            </a:r>
            <a:br>
              <a:rPr lang="en-US" sz="1600" dirty="0" smtClean="0">
                <a:latin typeface="Arial" pitchFamily="34" charset="0"/>
                <a:cs typeface="Arial" pitchFamily="34" charset="0"/>
              </a:rPr>
            </a:br>
            <a:r>
              <a:rPr lang="en-US" sz="1600" dirty="0" smtClean="0">
                <a:latin typeface="Arial" pitchFamily="34" charset="0"/>
                <a:cs typeface="Arial" pitchFamily="34" charset="0"/>
              </a:rPr>
              <a:t>greenhouse gas emissions.</a:t>
            </a:r>
          </a:p>
        </p:txBody>
      </p:sp>
      <p:sp>
        <p:nvSpPr>
          <p:cNvPr id="182273" name="Title 1"/>
          <p:cNvSpPr>
            <a:spLocks noGrp="1"/>
          </p:cNvSpPr>
          <p:nvPr>
            <p:ph type="title" idx="4294967295"/>
          </p:nvPr>
        </p:nvSpPr>
        <p:spPr>
          <a:xfrm>
            <a:off x="0" y="-169520"/>
            <a:ext cx="9144000" cy="1143000"/>
          </a:xfrm>
        </p:spPr>
        <p:txBody>
          <a:bodyPr>
            <a:noAutofit/>
          </a:bodyPr>
          <a:lstStyle/>
          <a:p>
            <a:r>
              <a:rPr lang="en-US" sz="2200" dirty="0" smtClean="0"/>
              <a:t>Advancing Energy Technologies through Bioenergy Research Centers</a:t>
            </a:r>
          </a:p>
        </p:txBody>
      </p:sp>
      <p:pic>
        <p:nvPicPr>
          <p:cNvPr id="8" name="Picture 2"/>
          <p:cNvPicPr>
            <a:picLocks noChangeAspect="1" noChangeArrowheads="1"/>
          </p:cNvPicPr>
          <p:nvPr/>
        </p:nvPicPr>
        <p:blipFill>
          <a:blip r:embed="rId4" cstate="print"/>
          <a:srcRect/>
          <a:stretch>
            <a:fillRect/>
          </a:stretch>
        </p:blipFill>
        <p:spPr bwMode="auto">
          <a:xfrm>
            <a:off x="26092" y="4657725"/>
            <a:ext cx="1677433" cy="796274"/>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6487074" y="2495683"/>
            <a:ext cx="1960890" cy="2184991"/>
          </a:xfrm>
          <a:prstGeom prst="rect">
            <a:avLst/>
          </a:prstGeom>
          <a:noFill/>
          <a:ln w="12700">
            <a:solidFill>
              <a:schemeClr val="tx1"/>
            </a:solidFill>
            <a:miter lim="800000"/>
            <a:headEnd/>
            <a:tailEnd/>
          </a:ln>
        </p:spPr>
      </p:pic>
      <p:pic>
        <p:nvPicPr>
          <p:cNvPr id="16" name="Picture 2" descr="http://www.epa.gov/oerrpage/superfund/programs/recycle/images/rosetownship.jpg"/>
          <p:cNvPicPr>
            <a:picLocks noChangeAspect="1" noChangeArrowheads="1"/>
          </p:cNvPicPr>
          <p:nvPr/>
        </p:nvPicPr>
        <p:blipFill>
          <a:blip r:embed="rId6" cstate="print"/>
          <a:srcRect/>
          <a:stretch>
            <a:fillRect/>
          </a:stretch>
        </p:blipFill>
        <p:spPr bwMode="auto">
          <a:xfrm>
            <a:off x="5701128" y="4376791"/>
            <a:ext cx="3142621" cy="1956258"/>
          </a:xfrm>
          <a:prstGeom prst="rect">
            <a:avLst/>
          </a:prstGeom>
          <a:noFill/>
          <a:ln w="12700">
            <a:solidFill>
              <a:schemeClr val="tx1"/>
            </a:solidFill>
          </a:ln>
        </p:spPr>
      </p:pic>
      <p:sp>
        <p:nvSpPr>
          <p:cNvPr id="17" name="Footer Placeholder 6"/>
          <p:cNvSpPr txBox="1">
            <a:spLocks/>
          </p:cNvSpPr>
          <p:nvPr/>
        </p:nvSpPr>
        <p:spPr>
          <a:xfrm>
            <a:off x="3140463" y="6356350"/>
            <a:ext cx="5334000" cy="365125"/>
          </a:xfrm>
          <a:prstGeom prst="rect">
            <a:avLst/>
          </a:prstGeom>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noProof="0" dirty="0">
              <a:ln>
                <a:noFill/>
              </a:ln>
              <a:solidFill>
                <a:srgbClr val="106636"/>
              </a:solidFill>
              <a:effectLst/>
              <a:uLnTx/>
              <a:uFillTx/>
              <a:latin typeface="Arial" charset="0"/>
              <a:ea typeface="+mn-ea"/>
              <a:cs typeface="+mn-cs"/>
            </a:endParaRPr>
          </a:p>
        </p:txBody>
      </p:sp>
      <p:pic>
        <p:nvPicPr>
          <p:cNvPr id="1026" name="Picture 2"/>
          <p:cNvPicPr>
            <a:picLocks noChangeAspect="1" noChangeArrowheads="1"/>
          </p:cNvPicPr>
          <p:nvPr/>
        </p:nvPicPr>
        <p:blipFill>
          <a:blip r:embed="rId7" cstate="print"/>
          <a:srcRect/>
          <a:stretch>
            <a:fillRect/>
          </a:stretch>
        </p:blipFill>
        <p:spPr bwMode="auto">
          <a:xfrm>
            <a:off x="0" y="2162679"/>
            <a:ext cx="1511584" cy="567946"/>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a:stretch>
            <a:fillRect/>
          </a:stretch>
        </p:blipFill>
        <p:spPr bwMode="auto">
          <a:xfrm>
            <a:off x="88350" y="3425917"/>
            <a:ext cx="1398103" cy="650046"/>
          </a:xfrm>
          <a:prstGeom prst="rect">
            <a:avLst/>
          </a:prstGeom>
          <a:noFill/>
          <a:ln w="9525">
            <a:noFill/>
            <a:miter lim="800000"/>
            <a:headEnd/>
            <a:tailEnd/>
          </a:ln>
        </p:spPr>
      </p:pic>
      <p:sp>
        <p:nvSpPr>
          <p:cNvPr id="19" name="Slide Number Placeholder 3"/>
          <p:cNvSpPr>
            <a:spLocks noGrp="1"/>
          </p:cNvSpPr>
          <p:nvPr>
            <p:ph type="sldNum" sz="quarter" idx="4294967295"/>
          </p:nvPr>
        </p:nvSpPr>
        <p:spPr>
          <a:xfrm>
            <a:off x="8413750" y="6353969"/>
            <a:ext cx="381000" cy="365125"/>
          </a:xfrm>
          <a:prstGeom prst="rect">
            <a:avLst/>
          </a:prstGeom>
        </p:spPr>
        <p:txBody>
          <a:bodyPr/>
          <a:lstStyle/>
          <a:p>
            <a:pPr algn="ctr"/>
            <a:fld id="{26CA2777-A89F-4130-B308-73BB65955918}" type="slidenum">
              <a:rPr lang="en-US" sz="1200" smtClean="0">
                <a:solidFill>
                  <a:srgbClr val="106636"/>
                </a:solidFill>
              </a:rPr>
              <a:pPr algn="ctr"/>
              <a:t>40</a:t>
            </a:fld>
            <a:endParaRPr lang="en-US" sz="1200" dirty="0">
              <a:solidFill>
                <a:srgbClr val="106636"/>
              </a:solidFill>
            </a:endParaRPr>
          </a:p>
        </p:txBody>
      </p:sp>
      <p:sp>
        <p:nvSpPr>
          <p:cNvPr id="14" name="Rectangle 13"/>
          <p:cNvSpPr/>
          <p:nvPr/>
        </p:nvSpPr>
        <p:spPr>
          <a:xfrm>
            <a:off x="204825" y="913230"/>
            <a:ext cx="6569050" cy="830997"/>
          </a:xfrm>
          <a:prstGeom prst="rect">
            <a:avLst/>
          </a:prstGeom>
          <a:ln>
            <a:solidFill>
              <a:schemeClr val="tx1"/>
            </a:solidFill>
          </a:ln>
          <a:effectLst/>
        </p:spPr>
        <p:txBody>
          <a:bodyPr wrap="square">
            <a:spAutoFit/>
          </a:bodyPr>
          <a:lstStyle/>
          <a:p>
            <a:r>
              <a:rPr lang="en-US" sz="1600" dirty="0" smtClean="0"/>
              <a:t>In the first three years of operations, the BRCs together had 66 inventions in various stages of the patent process, from disclosure to formal patent application, and over 400 peer-reviewed publications.</a:t>
            </a:r>
            <a:endParaRPr lang="en-US" sz="160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lean-scan.gif"/>
          <p:cNvPicPr>
            <a:picLocks noChangeAspect="1"/>
          </p:cNvPicPr>
          <p:nvPr/>
        </p:nvPicPr>
        <p:blipFill>
          <a:blip r:embed="rId3" cstate="print"/>
          <a:stretch>
            <a:fillRect/>
          </a:stretch>
        </p:blipFill>
        <p:spPr>
          <a:xfrm>
            <a:off x="5434368" y="816328"/>
            <a:ext cx="3543300" cy="3324225"/>
          </a:xfrm>
          <a:prstGeom prst="rect">
            <a:avLst/>
          </a:prstGeom>
        </p:spPr>
      </p:pic>
      <p:sp>
        <p:nvSpPr>
          <p:cNvPr id="10" name="Slide Number Placeholder 3"/>
          <p:cNvSpPr>
            <a:spLocks noGrp="1"/>
          </p:cNvSpPr>
          <p:nvPr>
            <p:ph type="sldNum" sz="quarter" idx="12"/>
          </p:nvPr>
        </p:nvSpPr>
        <p:spPr>
          <a:prstGeom prst="rect">
            <a:avLst/>
          </a:prstGeom>
        </p:spPr>
        <p:txBody>
          <a:bodyPr anchor="ctr"/>
          <a:lstStyle/>
          <a:p>
            <a:pPr algn="ctr">
              <a:defRPr/>
            </a:pPr>
            <a:fld id="{6EEA275D-5A49-48A8-817D-44C3EA0A3A2F}" type="slidenum">
              <a:rPr lang="en-US" sz="1200" smtClean="0">
                <a:solidFill>
                  <a:srgbClr val="106636"/>
                </a:solidFill>
              </a:rPr>
              <a:pPr algn="ctr">
                <a:defRPr/>
              </a:pPr>
              <a:t>41</a:t>
            </a:fld>
            <a:endParaRPr lang="en-US" sz="1200" dirty="0">
              <a:solidFill>
                <a:srgbClr val="106636"/>
              </a:solidFill>
            </a:endParaRPr>
          </a:p>
        </p:txBody>
      </p:sp>
      <p:sp>
        <p:nvSpPr>
          <p:cNvPr id="2" name="Title 1"/>
          <p:cNvSpPr>
            <a:spLocks noGrp="1"/>
          </p:cNvSpPr>
          <p:nvPr>
            <p:ph type="title" idx="4294967295"/>
          </p:nvPr>
        </p:nvSpPr>
        <p:spPr>
          <a:xfrm>
            <a:off x="453530" y="38443"/>
            <a:ext cx="8229600" cy="762000"/>
          </a:xfr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lnSpc>
                <a:spcPct val="80000"/>
              </a:lnSpc>
            </a:pPr>
            <a:r>
              <a:rPr lang="en-US" sz="2400" dirty="0" smtClean="0">
                <a:latin typeface="Arial" charset="0"/>
                <a:cs typeface="Arial" charset="0"/>
              </a:rPr>
              <a:t>Tackling Major Climate Uncertainties:</a:t>
            </a:r>
            <a:r>
              <a:rPr lang="en-US" dirty="0" smtClean="0">
                <a:latin typeface="Arial" charset="0"/>
                <a:cs typeface="Arial" charset="0"/>
              </a:rPr>
              <a:t/>
            </a:r>
            <a:br>
              <a:rPr lang="en-US" dirty="0" smtClean="0">
                <a:latin typeface="Arial" charset="0"/>
                <a:cs typeface="Arial" charset="0"/>
              </a:rPr>
            </a:br>
            <a:r>
              <a:rPr lang="en-US" sz="1800" dirty="0" smtClean="0">
                <a:latin typeface="Arial" charset="0"/>
                <a:cs typeface="Arial" charset="0"/>
              </a:rPr>
              <a:t>The Atmospheric Radiation Measurement Climate Research Facility (ACRF) </a:t>
            </a:r>
            <a:endParaRPr lang="en-US" dirty="0">
              <a:latin typeface="Arial" charset="0"/>
              <a:cs typeface="Arial" charset="0"/>
            </a:endParaRPr>
          </a:p>
        </p:txBody>
      </p:sp>
      <p:sp>
        <p:nvSpPr>
          <p:cNvPr id="3" name="Title 1"/>
          <p:cNvSpPr txBox="1">
            <a:spLocks/>
          </p:cNvSpPr>
          <p:nvPr/>
        </p:nvSpPr>
        <p:spPr bwMode="auto">
          <a:xfrm>
            <a:off x="457200" y="0"/>
            <a:ext cx="8229600" cy="8500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
        <p:nvSpPr>
          <p:cNvPr id="4" name="Content Placeholder 2"/>
          <p:cNvSpPr txBox="1">
            <a:spLocks/>
          </p:cNvSpPr>
          <p:nvPr/>
        </p:nvSpPr>
        <p:spPr>
          <a:xfrm>
            <a:off x="273126" y="897576"/>
            <a:ext cx="4455286" cy="5715000"/>
          </a:xfrm>
          <a:prstGeom prst="rect">
            <a:avLst/>
          </a:prstGeom>
        </p:spPr>
        <p:txBody>
          <a:bodyPr>
            <a:noAutofit/>
          </a:bodyPr>
          <a:lstStyle/>
          <a:p>
            <a:pPr marL="338138" indent="-225425" eaLnBrk="0" hangingPunct="0">
              <a:spcBef>
                <a:spcPts val="1200"/>
              </a:spcBef>
              <a:buFont typeface="Wingdings" pitchFamily="2" charset="2"/>
              <a:buChar char="§"/>
            </a:pPr>
            <a:r>
              <a:rPr lang="en-US" sz="1600" dirty="0" smtClean="0"/>
              <a:t>The ACRF provides the world’s most comprehensive 24/7 observational capabilities for obtaining atmospheric data for climate change research.</a:t>
            </a:r>
          </a:p>
          <a:p>
            <a:pPr marL="338138" indent="-225425" eaLnBrk="0" hangingPunct="0">
              <a:spcBef>
                <a:spcPts val="1200"/>
              </a:spcBef>
              <a:buFont typeface="Wingdings" pitchFamily="2" charset="2"/>
              <a:buChar char="§"/>
            </a:pPr>
            <a:r>
              <a:rPr lang="en-US" sz="1600" dirty="0" smtClean="0">
                <a:latin typeface="Arial" pitchFamily="34" charset="0"/>
                <a:cs typeface="Arial" pitchFamily="34" charset="0"/>
              </a:rPr>
              <a:t>ARM data have transformed our understanding of aerosol-cloud interactions and built the most advanced parameter-</a:t>
            </a:r>
            <a:r>
              <a:rPr lang="en-US" sz="1600" dirty="0" err="1" smtClean="0">
                <a:latin typeface="Arial" pitchFamily="34" charset="0"/>
                <a:cs typeface="Arial" pitchFamily="34" charset="0"/>
              </a:rPr>
              <a:t>izations</a:t>
            </a:r>
            <a:r>
              <a:rPr lang="en-US" sz="1600" dirty="0" smtClean="0">
                <a:latin typeface="Arial" pitchFamily="34" charset="0"/>
                <a:cs typeface="Arial" pitchFamily="34" charset="0"/>
              </a:rPr>
              <a:t> of atmospheric </a:t>
            </a:r>
            <a:r>
              <a:rPr lang="en-US" sz="1600" dirty="0" err="1" smtClean="0">
                <a:latin typeface="Arial" pitchFamily="34" charset="0"/>
                <a:cs typeface="Arial" pitchFamily="34" charset="0"/>
              </a:rPr>
              <a:t>radiative</a:t>
            </a:r>
            <a:r>
              <a:rPr lang="en-US" sz="1600" dirty="0" smtClean="0">
                <a:latin typeface="Arial" pitchFamily="34" charset="0"/>
                <a:cs typeface="Arial" pitchFamily="34" charset="0"/>
              </a:rPr>
              <a:t> transfer.</a:t>
            </a:r>
          </a:p>
          <a:p>
            <a:pPr marL="338138" indent="-225425" eaLnBrk="0" hangingPunct="0">
              <a:spcBef>
                <a:spcPts val="1200"/>
              </a:spcBef>
              <a:buFont typeface="Wingdings" pitchFamily="2" charset="2"/>
              <a:buChar char="§"/>
            </a:pPr>
            <a:r>
              <a:rPr lang="en-US" sz="1600" dirty="0" smtClean="0">
                <a:latin typeface="Arial" pitchFamily="34" charset="0"/>
                <a:cs typeface="Arial" pitchFamily="34" charset="0"/>
              </a:rPr>
              <a:t>The ARM Facility operates highly instrumented ground stations worldwide to study cloud formation and aerosol processes and their influence on </a:t>
            </a:r>
            <a:r>
              <a:rPr lang="en-US" sz="1600" dirty="0" err="1" smtClean="0">
                <a:latin typeface="Arial" pitchFamily="34" charset="0"/>
                <a:cs typeface="Arial" pitchFamily="34" charset="0"/>
              </a:rPr>
              <a:t>radiative</a:t>
            </a:r>
            <a:r>
              <a:rPr lang="en-US" sz="1600" dirty="0" smtClean="0">
                <a:latin typeface="Arial" pitchFamily="34" charset="0"/>
                <a:cs typeface="Arial" pitchFamily="34" charset="0"/>
              </a:rPr>
              <a:t> transfer. </a:t>
            </a:r>
          </a:p>
          <a:p>
            <a:pPr marL="338138" indent="-225425" eaLnBrk="0" hangingPunct="0">
              <a:spcBef>
                <a:spcPts val="1200"/>
              </a:spcBef>
              <a:buFont typeface="Wingdings" pitchFamily="2" charset="2"/>
              <a:buChar char="§"/>
            </a:pPr>
            <a:r>
              <a:rPr lang="en-US" sz="1600" dirty="0" smtClean="0">
                <a:latin typeface="Arial" pitchFamily="34" charset="0"/>
                <a:cs typeface="Arial" pitchFamily="34" charset="0"/>
              </a:rPr>
              <a:t>In FY 2012, ARM will deploy its new suite of measurement capabilities to regions of high scientific interest, e.g., the Azores (marine clouds) and Alaska (Arctic clouds and aerosols over land, sea, and ice).</a:t>
            </a:r>
          </a:p>
          <a:p>
            <a:pPr marL="231775" indent="-231775" eaLnBrk="0" hangingPunct="0">
              <a:spcBef>
                <a:spcPts val="1200"/>
              </a:spcBef>
              <a:buFont typeface="Wingdings" pitchFamily="2" charset="2"/>
              <a:buChar char="§"/>
            </a:pPr>
            <a:endParaRPr lang="en-US" sz="1600" dirty="0" smtClean="0">
              <a:latin typeface="Arial" pitchFamily="34" charset="0"/>
              <a:cs typeface="Arial" pitchFamily="34" charset="0"/>
            </a:endParaRPr>
          </a:p>
        </p:txBody>
      </p:sp>
      <p:pic>
        <p:nvPicPr>
          <p:cNvPr id="7" name="Picture 6" descr="sea ice.jpg"/>
          <p:cNvPicPr>
            <a:picLocks noChangeAspect="1"/>
          </p:cNvPicPr>
          <p:nvPr/>
        </p:nvPicPr>
        <p:blipFill>
          <a:blip r:embed="rId4" cstate="print"/>
          <a:stretch>
            <a:fillRect/>
          </a:stretch>
        </p:blipFill>
        <p:spPr>
          <a:xfrm>
            <a:off x="5434368" y="4267200"/>
            <a:ext cx="2958076" cy="2218557"/>
          </a:xfrm>
          <a:prstGeom prst="rect">
            <a:avLst/>
          </a:prstGeom>
          <a:ln>
            <a:solidFill>
              <a:srgbClr val="000000"/>
            </a:solidFill>
          </a:ln>
        </p:spPr>
      </p:pic>
      <p:sp>
        <p:nvSpPr>
          <p:cNvPr id="8" name="TextBox 7"/>
          <p:cNvSpPr txBox="1"/>
          <p:nvPr/>
        </p:nvSpPr>
        <p:spPr>
          <a:xfrm>
            <a:off x="5427562" y="5807389"/>
            <a:ext cx="2908916" cy="646331"/>
          </a:xfrm>
          <a:prstGeom prst="rect">
            <a:avLst/>
          </a:prstGeom>
          <a:noFill/>
        </p:spPr>
        <p:txBody>
          <a:bodyPr wrap="square" rtlCol="0">
            <a:spAutoFit/>
          </a:bodyPr>
          <a:lstStyle/>
          <a:p>
            <a:r>
              <a:rPr lang="en-US" sz="1200" b="1" dirty="0" smtClean="0">
                <a:solidFill>
                  <a:schemeClr val="bg2"/>
                </a:solidFill>
              </a:rPr>
              <a:t>The challenge of studying </a:t>
            </a:r>
            <a:r>
              <a:rPr lang="en-US" sz="1200" b="1" dirty="0" err="1" smtClean="0">
                <a:solidFill>
                  <a:schemeClr val="bg2"/>
                </a:solidFill>
              </a:rPr>
              <a:t>radiative</a:t>
            </a:r>
            <a:r>
              <a:rPr lang="en-US" sz="1200" b="1" dirty="0" smtClean="0">
                <a:solidFill>
                  <a:schemeClr val="bg2"/>
                </a:solidFill>
              </a:rPr>
              <a:t> transfer on land-ice-atmosphere-water in  the Arctic</a:t>
            </a:r>
            <a:endParaRPr lang="en-US" sz="1200" b="1" dirty="0">
              <a:solidFill>
                <a:schemeClr val="bg2"/>
              </a:solidFill>
            </a:endParaRPr>
          </a:p>
        </p:txBody>
      </p:sp>
      <p:sp>
        <p:nvSpPr>
          <p:cNvPr id="11" name="TextBox 10"/>
          <p:cNvSpPr txBox="1"/>
          <p:nvPr/>
        </p:nvSpPr>
        <p:spPr>
          <a:xfrm>
            <a:off x="5390865" y="3588828"/>
            <a:ext cx="3070746" cy="461665"/>
          </a:xfrm>
          <a:prstGeom prst="rect">
            <a:avLst/>
          </a:prstGeom>
          <a:noFill/>
        </p:spPr>
        <p:txBody>
          <a:bodyPr wrap="square" rtlCol="0">
            <a:spAutoFit/>
          </a:bodyPr>
          <a:lstStyle/>
          <a:p>
            <a:r>
              <a:rPr lang="en-US" sz="1200" b="1" dirty="0" smtClean="0">
                <a:solidFill>
                  <a:schemeClr val="bg1"/>
                </a:solidFill>
              </a:rPr>
              <a:t>Scanning Cloud </a:t>
            </a:r>
            <a:br>
              <a:rPr lang="en-US" sz="1200" b="1" dirty="0" smtClean="0">
                <a:solidFill>
                  <a:schemeClr val="bg1"/>
                </a:solidFill>
              </a:rPr>
            </a:br>
            <a:r>
              <a:rPr lang="en-US" sz="1200" b="1" dirty="0" smtClean="0">
                <a:solidFill>
                  <a:schemeClr val="bg1"/>
                </a:solidFill>
              </a:rPr>
              <a:t>Radar with Data Plot </a:t>
            </a:r>
            <a:endParaRPr lang="en-US" sz="1200" b="1" dirty="0">
              <a:solidFill>
                <a:schemeClr val="bg1"/>
              </a:solidFill>
            </a:endParaRPr>
          </a:p>
        </p:txBody>
      </p:sp>
      <p:pic>
        <p:nvPicPr>
          <p:cNvPr id="9" name="Picture 8" descr="radar-scanning.gif"/>
          <p:cNvPicPr>
            <a:picLocks noChangeAspect="1"/>
          </p:cNvPicPr>
          <p:nvPr/>
        </p:nvPicPr>
        <p:blipFill>
          <a:blip r:embed="rId5" cstate="print"/>
          <a:srcRect l="2707" t="7869"/>
          <a:stretch>
            <a:fillRect/>
          </a:stretch>
        </p:blipFill>
        <p:spPr>
          <a:xfrm>
            <a:off x="7103878" y="3352800"/>
            <a:ext cx="2004497" cy="1911325"/>
          </a:xfrm>
          <a:prstGeom prst="rect">
            <a:avLst/>
          </a:prstGeom>
          <a:ln>
            <a:solidFill>
              <a:schemeClr val="tx1"/>
            </a:solidFill>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6137753"/>
            <a:ext cx="8455068" cy="720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EEA275D-5A49-48A8-817D-44C3EA0A3A2F}" type="slidenum">
              <a:rPr lang="en-US" smtClean="0"/>
              <a:pPr/>
              <a:t>42</a:t>
            </a:fld>
            <a:endParaRPr lang="en-US" dirty="0"/>
          </a:p>
        </p:txBody>
      </p:sp>
      <p:sp>
        <p:nvSpPr>
          <p:cNvPr id="2" name="Title 1"/>
          <p:cNvSpPr>
            <a:spLocks noGrp="1"/>
          </p:cNvSpPr>
          <p:nvPr>
            <p:ph type="title" idx="4294967295"/>
          </p:nvPr>
        </p:nvSpPr>
        <p:spPr>
          <a:xfrm>
            <a:off x="0" y="87313"/>
            <a:ext cx="9144000" cy="598487"/>
          </a:xfrm>
        </p:spPr>
        <p:txBody>
          <a:bodyPr/>
          <a:lstStyle/>
          <a:p>
            <a:r>
              <a:rPr lang="en-US" smtClean="0"/>
              <a:t>Fusion Energy Sciences</a:t>
            </a:r>
            <a:endParaRPr lang="en-US" dirty="0"/>
          </a:p>
        </p:txBody>
      </p:sp>
      <p:sp>
        <p:nvSpPr>
          <p:cNvPr id="24" name="TextBox 23"/>
          <p:cNvSpPr txBox="1"/>
          <p:nvPr/>
        </p:nvSpPr>
        <p:spPr>
          <a:xfrm>
            <a:off x="420688" y="902284"/>
            <a:ext cx="8459788" cy="64633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Understanding matter at very high temperatures and densities and building the scientific foundations for a fusion energy source </a:t>
            </a:r>
            <a:endParaRPr lang="en-US" dirty="0">
              <a:solidFill>
                <a:schemeClr val="tx1"/>
              </a:solidFill>
              <a:latin typeface="Arial" pitchFamily="34" charset="0"/>
              <a:cs typeface="Arial" pitchFamily="34" charset="0"/>
            </a:endParaRPr>
          </a:p>
        </p:txBody>
      </p:sp>
      <p:sp>
        <p:nvSpPr>
          <p:cNvPr id="7" name="Rectangle 6"/>
          <p:cNvSpPr/>
          <p:nvPr/>
        </p:nvSpPr>
        <p:spPr>
          <a:xfrm rot="5400000">
            <a:off x="4897766" y="5086457"/>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rot="5400000">
            <a:off x="2872629" y="5079890"/>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6887999" y="5082746"/>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12" name="TextBox 11"/>
          <p:cNvSpPr txBox="1"/>
          <p:nvPr/>
        </p:nvSpPr>
        <p:spPr>
          <a:xfrm>
            <a:off x="510776" y="1810418"/>
            <a:ext cx="3597761" cy="2939266"/>
          </a:xfrm>
          <a:prstGeom prst="rect">
            <a:avLst/>
          </a:prstGeom>
          <a:noFill/>
          <a:ln w="127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ts val="1800"/>
              </a:lnSpc>
              <a:spcAft>
                <a:spcPts val="600"/>
              </a:spcAft>
            </a:pPr>
            <a:r>
              <a:rPr lang="en-US" sz="1600" dirty="0" smtClean="0">
                <a:latin typeface="Arial" pitchFamily="34" charset="0"/>
                <a:cs typeface="Arial" pitchFamily="34" charset="0"/>
              </a:rPr>
              <a:t>The Scientific Challenges:</a:t>
            </a:r>
          </a:p>
          <a:p>
            <a:pPr marL="177800" lvl="0" indent="-177800">
              <a:lnSpc>
                <a:spcPts val="1800"/>
              </a:lnSpc>
              <a:spcBef>
                <a:spcPts val="0"/>
              </a:spcBef>
              <a:spcAft>
                <a:spcPts val="600"/>
              </a:spcAft>
              <a:buFont typeface="Wingdings" pitchFamily="2" charset="2"/>
              <a:buChar char="§"/>
            </a:pPr>
            <a:r>
              <a:rPr lang="en-US" sz="1400" dirty="0" smtClean="0">
                <a:latin typeface="Arial" pitchFamily="34" charset="0"/>
                <a:cs typeface="Arial" pitchFamily="34" charset="0"/>
              </a:rPr>
              <a:t>Control a burning plasma state to form the basis for fusion energy</a:t>
            </a:r>
          </a:p>
          <a:p>
            <a:pPr marL="177800" lvl="0" indent="-177800">
              <a:lnSpc>
                <a:spcPts val="1800"/>
              </a:lnSpc>
              <a:spcBef>
                <a:spcPts val="0"/>
              </a:spcBef>
              <a:spcAft>
                <a:spcPts val="600"/>
              </a:spcAft>
              <a:buFont typeface="Wingdings" pitchFamily="2" charset="2"/>
              <a:buChar char="§"/>
            </a:pPr>
            <a:r>
              <a:rPr lang="en-US" sz="1400" dirty="0" smtClean="0">
                <a:latin typeface="Arial" pitchFamily="34" charset="0"/>
                <a:cs typeface="Arial" pitchFamily="34" charset="0"/>
              </a:rPr>
              <a:t>Develop materials that can withstand the harsh heat and neutron irradiation in fusion facilities</a:t>
            </a:r>
          </a:p>
          <a:p>
            <a:pPr marL="177800" lvl="0" indent="-177800">
              <a:lnSpc>
                <a:spcPts val="1800"/>
              </a:lnSpc>
              <a:spcBef>
                <a:spcPts val="0"/>
              </a:spcBef>
              <a:spcAft>
                <a:spcPts val="600"/>
              </a:spcAft>
              <a:buFont typeface="Wingdings" pitchFamily="2" charset="2"/>
              <a:buChar char="§"/>
            </a:pPr>
            <a:r>
              <a:rPr lang="en-US" sz="1400" dirty="0" smtClean="0">
                <a:latin typeface="Arial" pitchFamily="34" charset="0"/>
                <a:cs typeface="Arial" pitchFamily="34" charset="0"/>
              </a:rPr>
              <a:t>Manipulate and control intense transient flows of energy and particles</a:t>
            </a:r>
          </a:p>
          <a:p>
            <a:pPr marL="177800" lvl="0" indent="-177800">
              <a:lnSpc>
                <a:spcPts val="1800"/>
              </a:lnSpc>
              <a:spcBef>
                <a:spcPts val="0"/>
              </a:spcBef>
              <a:spcAft>
                <a:spcPts val="600"/>
              </a:spcAft>
              <a:buFont typeface="Wingdings" pitchFamily="2" charset="2"/>
              <a:buChar char="§"/>
            </a:pPr>
            <a:r>
              <a:rPr lang="en-US" sz="1400" dirty="0" smtClean="0">
                <a:latin typeface="Arial" pitchFamily="34" charset="0"/>
                <a:cs typeface="Arial" pitchFamily="34" charset="0"/>
              </a:rPr>
              <a:t>Control the interaction of matter under extreme conditions for enabling practical inertial fusion energy</a:t>
            </a:r>
            <a:endParaRPr lang="en-US" sz="1200" dirty="0" smtClean="0">
              <a:latin typeface="Arial" pitchFamily="34" charset="0"/>
              <a:cs typeface="Arial" pitchFamily="34" charset="0"/>
            </a:endParaRPr>
          </a:p>
        </p:txBody>
      </p:sp>
      <p:sp>
        <p:nvSpPr>
          <p:cNvPr id="15" name="Rectangle 14"/>
          <p:cNvSpPr/>
          <p:nvPr/>
        </p:nvSpPr>
        <p:spPr>
          <a:xfrm>
            <a:off x="342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60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ttp://www.scidacreview.org/0801/images/fusion01.jpg"/>
          <p:cNvPicPr>
            <a:picLocks noChangeAspect="1" noChangeArrowheads="1"/>
          </p:cNvPicPr>
          <p:nvPr/>
        </p:nvPicPr>
        <p:blipFill>
          <a:blip r:embed="rId6" cstate="print"/>
          <a:srcRect/>
          <a:stretch>
            <a:fillRect/>
          </a:stretch>
        </p:blipFill>
        <p:spPr bwMode="auto">
          <a:xfrm>
            <a:off x="406400" y="5354462"/>
            <a:ext cx="2077860" cy="1371869"/>
          </a:xfrm>
          <a:prstGeom prst="rect">
            <a:avLst/>
          </a:prstGeom>
          <a:noFill/>
          <a:ln w="28575" cmpd="thickThin">
            <a:solidFill>
              <a:schemeClr val="tx1"/>
            </a:solidFill>
          </a:ln>
        </p:spPr>
      </p:pic>
      <p:sp>
        <p:nvSpPr>
          <p:cNvPr id="19" name="TextBox 18"/>
          <p:cNvSpPr txBox="1"/>
          <p:nvPr/>
        </p:nvSpPr>
        <p:spPr>
          <a:xfrm>
            <a:off x="4784941" y="1810418"/>
            <a:ext cx="3919671" cy="3023392"/>
          </a:xfrm>
          <a:prstGeom prst="rect">
            <a:avLst/>
          </a:prstGeom>
          <a:noFill/>
          <a:ln w="127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ts val="1700"/>
              </a:lnSpc>
              <a:spcBef>
                <a:spcPts val="0"/>
              </a:spcBef>
              <a:spcAft>
                <a:spcPts val="600"/>
              </a:spcAft>
            </a:pPr>
            <a:r>
              <a:rPr lang="en-US" sz="1600" dirty="0" smtClean="0">
                <a:latin typeface="Arial" pitchFamily="34" charset="0"/>
                <a:cs typeface="Arial" pitchFamily="34" charset="0"/>
              </a:rPr>
              <a:t>FY 2012 Highlights:</a:t>
            </a:r>
          </a:p>
          <a:p>
            <a:pPr marL="177800" lvl="0" indent="-177800">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ITER construction is supported </a:t>
            </a:r>
          </a:p>
          <a:p>
            <a:pPr marL="177800" lvl="0" indent="-177800">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DIII-D, </a:t>
            </a:r>
            <a:r>
              <a:rPr lang="en-US" sz="1400" dirty="0" err="1" smtClean="0">
                <a:latin typeface="Arial" pitchFamily="34" charset="0"/>
                <a:cs typeface="Arial" pitchFamily="34" charset="0"/>
              </a:rPr>
              <a:t>Alcator</a:t>
            </a:r>
            <a:r>
              <a:rPr lang="en-US" sz="1400" dirty="0" smtClean="0">
                <a:latin typeface="Arial" pitchFamily="34" charset="0"/>
                <a:cs typeface="Arial" pitchFamily="34" charset="0"/>
              </a:rPr>
              <a:t> C-Mod, and NSTX operate and investigate predictive science for ITER</a:t>
            </a:r>
          </a:p>
          <a:p>
            <a:pPr marL="177800" lvl="0" indent="-177800">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HEDLP investments continue in basic research on fast ignition, laser-plasma interaction, magnetized high energy density plasmas, and warm dense matter</a:t>
            </a:r>
          </a:p>
          <a:p>
            <a:pPr marL="177800" lvl="0" indent="-177800">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International activities are increased</a:t>
            </a:r>
          </a:p>
          <a:p>
            <a:pPr marL="177800" lvl="0" indent="-177800">
              <a:lnSpc>
                <a:spcPct val="95000"/>
              </a:lnSpc>
              <a:spcBef>
                <a:spcPts val="0"/>
              </a:spcBef>
              <a:spcAft>
                <a:spcPts val="600"/>
              </a:spcAft>
              <a:buFont typeface="Wingdings" pitchFamily="2" charset="2"/>
              <a:buChar char="§"/>
            </a:pPr>
            <a:r>
              <a:rPr lang="en-US" sz="1400" dirty="0" err="1" smtClean="0">
                <a:latin typeface="Arial" pitchFamily="34" charset="0"/>
                <a:cs typeface="Arial" pitchFamily="34" charset="0"/>
              </a:rPr>
              <a:t>SciDAC</a:t>
            </a:r>
            <a:r>
              <a:rPr lang="en-US" sz="1400" dirty="0" smtClean="0">
                <a:latin typeface="Arial" pitchFamily="34" charset="0"/>
                <a:cs typeface="Arial" pitchFamily="34" charset="0"/>
              </a:rPr>
              <a:t> expands to include fusion materials</a:t>
            </a:r>
          </a:p>
          <a:p>
            <a:pPr marL="177800" lvl="0" indent="-177800">
              <a:lnSpc>
                <a:spcPct val="95000"/>
              </a:lnSpc>
              <a:spcBef>
                <a:spcPts val="0"/>
              </a:spcBef>
              <a:spcAft>
                <a:spcPts val="600"/>
              </a:spcAft>
              <a:buFont typeface="Wingdings" pitchFamily="2" charset="2"/>
              <a:buChar char="§"/>
            </a:pPr>
            <a:r>
              <a:rPr lang="en-US" sz="1400" dirty="0" smtClean="0">
                <a:latin typeface="Arial" pitchFamily="34" charset="0"/>
                <a:cs typeface="Arial" pitchFamily="34" charset="0"/>
              </a:rPr>
              <a:t>The Fusion Simulation Program pauses to assess now-completed planning activities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CA2777-A89F-4130-B308-73BB65955918}" type="slidenum">
              <a:rPr lang="en-US" smtClean="0"/>
              <a:pPr/>
              <a:t>43</a:t>
            </a:fld>
            <a:endParaRPr lang="en-US" dirty="0"/>
          </a:p>
        </p:txBody>
      </p:sp>
      <p:sp>
        <p:nvSpPr>
          <p:cNvPr id="2" name="Content Placeholder 1"/>
          <p:cNvSpPr>
            <a:spLocks noGrp="1"/>
          </p:cNvSpPr>
          <p:nvPr>
            <p:ph idx="4294967295"/>
          </p:nvPr>
        </p:nvSpPr>
        <p:spPr>
          <a:xfrm>
            <a:off x="337793" y="915899"/>
            <a:ext cx="8471589" cy="4748951"/>
          </a:xfrm>
          <a:prstGeom prst="rect">
            <a:avLst/>
          </a:prstGeom>
        </p:spPr>
        <p:txBody>
          <a:bodyPr>
            <a:noAutofit/>
          </a:bodyPr>
          <a:lstStyle/>
          <a:p>
            <a:pPr marL="225425" indent="-225425">
              <a:buFont typeface="Wingdings" pitchFamily="2" charset="2"/>
              <a:buChar char="§"/>
            </a:pPr>
            <a:r>
              <a:rPr lang="en-US" sz="1600" b="0" dirty="0" smtClean="0">
                <a:solidFill>
                  <a:schemeClr val="tx1"/>
                </a:solidFill>
              </a:rPr>
              <a:t>ITER’s goal: first demonstration of high-gain fusion energy production—fusion power 10 times greater than that used to heat  the plasma.</a:t>
            </a:r>
          </a:p>
          <a:p>
            <a:pPr marL="631825" lvl="1" indent="-177800">
              <a:buFont typeface="Wingdings" pitchFamily="2" charset="2"/>
              <a:buChar char="§"/>
            </a:pPr>
            <a:r>
              <a:rPr lang="en-US" sz="1400" dirty="0" smtClean="0">
                <a:solidFill>
                  <a:schemeClr val="tx1"/>
                </a:solidFill>
              </a:rPr>
              <a:t>The U.S. is a member to the ITER partnership, formed by seven governments representing </a:t>
            </a:r>
            <a:br>
              <a:rPr lang="en-US" sz="1400" dirty="0" smtClean="0">
                <a:solidFill>
                  <a:schemeClr val="tx1"/>
                </a:solidFill>
              </a:rPr>
            </a:br>
            <a:r>
              <a:rPr lang="en-US" sz="1400" dirty="0" smtClean="0">
                <a:solidFill>
                  <a:schemeClr val="tx1"/>
                </a:solidFill>
              </a:rPr>
              <a:t>more than half the world’s population. It is a 10-year construction activity in France. </a:t>
            </a:r>
          </a:p>
          <a:p>
            <a:pPr marL="225425" indent="-225425">
              <a:buFont typeface="Wingdings" pitchFamily="2" charset="2"/>
              <a:buChar char="§"/>
            </a:pPr>
            <a:r>
              <a:rPr lang="en-US" sz="1600" b="0" dirty="0" smtClean="0">
                <a:solidFill>
                  <a:schemeClr val="tx1"/>
                </a:solidFill>
              </a:rPr>
              <a:t>This past year, the U.S. led initiatives to put in place a world-leading management team for the construction phase of ITER and to establish the cost and schedule baselines.</a:t>
            </a:r>
            <a:endParaRPr lang="en-US" sz="1600" b="0" dirty="0">
              <a:solidFill>
                <a:schemeClr val="tx1"/>
              </a:solidFill>
            </a:endParaRPr>
          </a:p>
        </p:txBody>
      </p:sp>
      <p:sp>
        <p:nvSpPr>
          <p:cNvPr id="3" name="Title 2"/>
          <p:cNvSpPr>
            <a:spLocks noGrp="1"/>
          </p:cNvSpPr>
          <p:nvPr>
            <p:ph type="title" idx="4294967295"/>
          </p:nvPr>
        </p:nvSpPr>
        <p:spPr>
          <a:xfrm>
            <a:off x="0" y="87088"/>
            <a:ext cx="9144000" cy="598714"/>
          </a:xfrm>
          <a:prstGeom prst="rect">
            <a:avLst/>
          </a:prstGeom>
        </p:spPr>
        <p:txBody>
          <a:bodyPr/>
          <a:lstStyle/>
          <a:p>
            <a:r>
              <a:rPr lang="en-US" dirty="0" smtClean="0"/>
              <a:t>Progress on the ITER Project</a:t>
            </a:r>
            <a:endParaRPr lang="en-US" dirty="0"/>
          </a:p>
        </p:txBody>
      </p:sp>
      <p:sp>
        <p:nvSpPr>
          <p:cNvPr id="12" name="Content Placeholder 1"/>
          <p:cNvSpPr txBox="1">
            <a:spLocks/>
          </p:cNvSpPr>
          <p:nvPr/>
        </p:nvSpPr>
        <p:spPr>
          <a:xfrm>
            <a:off x="0" y="3702648"/>
            <a:ext cx="6761688" cy="3520167"/>
          </a:xfrm>
          <a:prstGeom prst="rect">
            <a:avLst/>
          </a:prstGeom>
        </p:spPr>
        <p:txBody>
          <a:bodyPr/>
          <a:lstStyle/>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1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sz="16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13" name="TextBox 12"/>
          <p:cNvSpPr txBox="1"/>
          <p:nvPr/>
        </p:nvSpPr>
        <p:spPr>
          <a:xfrm>
            <a:off x="1464100" y="5836870"/>
            <a:ext cx="3871355" cy="276999"/>
          </a:xfrm>
          <a:prstGeom prst="rect">
            <a:avLst/>
          </a:prstGeom>
          <a:noFill/>
        </p:spPr>
        <p:txBody>
          <a:bodyPr wrap="square" rtlCol="0">
            <a:spAutoFit/>
          </a:bodyPr>
          <a:lstStyle/>
          <a:p>
            <a:pPr algn="ctr"/>
            <a:r>
              <a:rPr lang="en-US" sz="1200" b="0" dirty="0" smtClean="0"/>
              <a:t>Site construction is underway in </a:t>
            </a:r>
            <a:r>
              <a:rPr lang="en-US" sz="1200" b="0" dirty="0" err="1" smtClean="0"/>
              <a:t>Cadarache</a:t>
            </a:r>
            <a:r>
              <a:rPr lang="en-US" sz="1200" b="0" dirty="0" smtClean="0"/>
              <a:t>, France</a:t>
            </a:r>
            <a:endParaRPr lang="en-US" sz="1200" b="0" dirty="0"/>
          </a:p>
        </p:txBody>
      </p:sp>
      <p:pic>
        <p:nvPicPr>
          <p:cNvPr id="11" name="Picture 2" descr="http://www.iter.org/doc/all/edit/img_galleries/slideshow_site1101.jpg"/>
          <p:cNvPicPr>
            <a:picLocks noChangeAspect="1" noChangeArrowheads="1"/>
          </p:cNvPicPr>
          <p:nvPr/>
        </p:nvPicPr>
        <p:blipFill>
          <a:blip r:embed="rId3" cstate="print"/>
          <a:srcRect/>
          <a:stretch>
            <a:fillRect/>
          </a:stretch>
        </p:blipFill>
        <p:spPr bwMode="auto">
          <a:xfrm>
            <a:off x="399249" y="2595303"/>
            <a:ext cx="7812841" cy="3225947"/>
          </a:xfrm>
          <a:prstGeom prst="rect">
            <a:avLst/>
          </a:prstGeom>
          <a:noFill/>
          <a:ln w="12700">
            <a:solidFill>
              <a:schemeClr val="tx1"/>
            </a:solidFill>
          </a:ln>
        </p:spPr>
      </p:pic>
      <p:grpSp>
        <p:nvGrpSpPr>
          <p:cNvPr id="15" name="Group 14"/>
          <p:cNvGrpSpPr/>
          <p:nvPr/>
        </p:nvGrpSpPr>
        <p:grpSpPr>
          <a:xfrm>
            <a:off x="6516846" y="4364178"/>
            <a:ext cx="2524122" cy="1889700"/>
            <a:chOff x="6516846" y="4325541"/>
            <a:chExt cx="2524122" cy="1889700"/>
          </a:xfrm>
        </p:grpSpPr>
        <p:pic>
          <p:nvPicPr>
            <p:cNvPr id="6" name="Picture 4" descr="cryostat-section-700dpi copy.jpg"/>
            <p:cNvPicPr>
              <a:picLocks noChangeAspect="1"/>
            </p:cNvPicPr>
            <p:nvPr/>
          </p:nvPicPr>
          <p:blipFill>
            <a:blip r:embed="rId4" cstate="print"/>
            <a:srcRect/>
            <a:stretch>
              <a:fillRect/>
            </a:stretch>
          </p:blipFill>
          <p:spPr bwMode="auto">
            <a:xfrm>
              <a:off x="6529277" y="4325541"/>
              <a:ext cx="2511691" cy="1852996"/>
            </a:xfrm>
            <a:prstGeom prst="rect">
              <a:avLst/>
            </a:prstGeom>
            <a:noFill/>
            <a:ln w="19050">
              <a:solidFill>
                <a:schemeClr val="tx1"/>
              </a:solidFill>
              <a:miter lim="800000"/>
              <a:headEnd/>
              <a:tailEnd/>
            </a:ln>
          </p:spPr>
        </p:pic>
        <p:sp>
          <p:nvSpPr>
            <p:cNvPr id="7" name="TextBox 6"/>
            <p:cNvSpPr txBox="1"/>
            <p:nvPr/>
          </p:nvSpPr>
          <p:spPr>
            <a:xfrm>
              <a:off x="6516846" y="5969020"/>
              <a:ext cx="1157689" cy="246221"/>
            </a:xfrm>
            <a:prstGeom prst="rect">
              <a:avLst/>
            </a:prstGeom>
            <a:noFill/>
            <a:ln w="12700">
              <a:noFill/>
            </a:ln>
          </p:spPr>
          <p:txBody>
            <a:bodyPr wrap="none" rtlCol="0">
              <a:spAutoFit/>
            </a:bodyPr>
            <a:lstStyle/>
            <a:p>
              <a:r>
                <a:rPr lang="en-US" sz="1000" dirty="0" smtClean="0"/>
                <a:t>The ITER Device</a:t>
              </a:r>
              <a:endParaRPr lang="en-US" sz="1000" dirty="0"/>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0" y="23813"/>
            <a:ext cx="9144000" cy="723900"/>
          </a:xfrm>
          <a:noFill/>
          <a:ln w="9525">
            <a:noFill/>
            <a:miter lim="800000"/>
            <a:headEnd/>
            <a:tailEnd/>
          </a:ln>
        </p:spPr>
        <p:txBody>
          <a:bodyPr vert="horz" wrap="square" lIns="91440" tIns="45720" rIns="91440" bIns="45720" numCol="1" anchor="ctr" anchorCtr="0" compatLnSpc="1">
            <a:prstTxWarp prst="textNoShape">
              <a:avLst/>
            </a:prstTxWarp>
          </a:bodyPr>
          <a:lstStyle/>
          <a:p>
            <a:pPr>
              <a:defRPr/>
            </a:pPr>
            <a:r>
              <a:rPr lang="en-US" dirty="0" smtClean="0">
                <a:latin typeface="Arial" charset="0"/>
                <a:cs typeface="Arial" charset="0"/>
              </a:rPr>
              <a:t>Stabilization of High-Temperature Plasmas</a:t>
            </a:r>
          </a:p>
        </p:txBody>
      </p:sp>
      <p:sp>
        <p:nvSpPr>
          <p:cNvPr id="4100" name="Text Box 4"/>
          <p:cNvSpPr txBox="1">
            <a:spLocks noChangeArrowheads="1"/>
          </p:cNvSpPr>
          <p:nvPr/>
        </p:nvSpPr>
        <p:spPr bwMode="auto">
          <a:xfrm>
            <a:off x="0" y="822447"/>
            <a:ext cx="4394200" cy="2785378"/>
          </a:xfrm>
          <a:prstGeom prst="rect">
            <a:avLst/>
          </a:prstGeom>
          <a:noFill/>
          <a:ln w="9525">
            <a:noFill/>
            <a:miter lim="800000"/>
            <a:headEnd/>
            <a:tailEnd/>
          </a:ln>
        </p:spPr>
        <p:txBody>
          <a:bodyPr wrap="square">
            <a:spAutoFit/>
          </a:bodyPr>
          <a:lstStyle/>
          <a:p>
            <a:pPr marL="228600" indent="-228600">
              <a:spcAft>
                <a:spcPts val="600"/>
              </a:spcAft>
              <a:buFont typeface="Wingdings" pitchFamily="2" charset="2"/>
              <a:buChar char="§"/>
            </a:pPr>
            <a:r>
              <a:rPr lang="en-US" sz="1500" dirty="0" smtClean="0"/>
              <a:t>U.S. researchers at the DIII-D </a:t>
            </a:r>
            <a:r>
              <a:rPr lang="en-US" sz="1500" dirty="0" err="1" smtClean="0"/>
              <a:t>tokamak</a:t>
            </a:r>
            <a:r>
              <a:rPr lang="en-US" sz="1500" dirty="0" smtClean="0"/>
              <a:t> invented a new method for mitigating potentially damaging transient heat fluxes (Edge Localized Modes) by precision manipulation of the magnetic field.</a:t>
            </a:r>
          </a:p>
          <a:p>
            <a:pPr marL="228600" indent="-228600">
              <a:spcAft>
                <a:spcPts val="600"/>
              </a:spcAft>
              <a:buFont typeface="Wingdings" pitchFamily="2" charset="2"/>
              <a:buChar char="§"/>
            </a:pPr>
            <a:r>
              <a:rPr lang="en-US" sz="1500" dirty="0" smtClean="0"/>
              <a:t>This can have an enormous positive impact for ITER if the results can be verified.</a:t>
            </a:r>
          </a:p>
          <a:p>
            <a:pPr marL="228600" indent="-228600">
              <a:spcAft>
                <a:spcPts val="600"/>
              </a:spcAft>
              <a:buFont typeface="Wingdings" pitchFamily="2" charset="2"/>
              <a:buChar char="§"/>
            </a:pPr>
            <a:r>
              <a:rPr lang="en-US" sz="1500" dirty="0" smtClean="0"/>
              <a:t>Researchers at the Max Planck Institute (</a:t>
            </a:r>
            <a:r>
              <a:rPr lang="en-US" sz="1500" dirty="0" err="1" smtClean="0"/>
              <a:t>Garching</a:t>
            </a:r>
            <a:r>
              <a:rPr lang="en-US" sz="1500" dirty="0" smtClean="0"/>
              <a:t>, Germany) recently made major modifications to the ASDEX-U </a:t>
            </a:r>
            <a:r>
              <a:rPr lang="en-US" sz="1500" dirty="0" err="1" smtClean="0"/>
              <a:t>tokamak</a:t>
            </a:r>
            <a:r>
              <a:rPr lang="en-US" sz="1500" dirty="0" smtClean="0"/>
              <a:t> and reproduced these results. </a:t>
            </a:r>
            <a:endParaRPr lang="en-US" sz="1500" dirty="0">
              <a:latin typeface="Arial" pitchFamily="34" charset="0"/>
              <a:cs typeface="Arial" pitchFamily="34" charset="0"/>
            </a:endParaRPr>
          </a:p>
        </p:txBody>
      </p:sp>
      <p:pic>
        <p:nvPicPr>
          <p:cNvPr id="4102" name="Picture 66" descr="upper_right"/>
          <p:cNvPicPr>
            <a:picLocks noChangeAspect="1" noChangeArrowheads="1"/>
          </p:cNvPicPr>
          <p:nvPr/>
        </p:nvPicPr>
        <p:blipFill>
          <a:blip r:embed="rId3" cstate="print"/>
          <a:srcRect/>
          <a:stretch>
            <a:fillRect/>
          </a:stretch>
        </p:blipFill>
        <p:spPr bwMode="auto">
          <a:xfrm>
            <a:off x="569985" y="3700879"/>
            <a:ext cx="2707419" cy="1463963"/>
          </a:xfrm>
          <a:prstGeom prst="rect">
            <a:avLst/>
          </a:prstGeom>
          <a:noFill/>
          <a:ln w="9525">
            <a:noFill/>
            <a:miter lim="800000"/>
            <a:headEnd/>
            <a:tailEnd/>
          </a:ln>
        </p:spPr>
      </p:pic>
      <p:pic>
        <p:nvPicPr>
          <p:cNvPr id="4104" name="Picture 65" descr="fig"/>
          <p:cNvPicPr>
            <a:picLocks noChangeAspect="1" noChangeArrowheads="1"/>
          </p:cNvPicPr>
          <p:nvPr/>
        </p:nvPicPr>
        <p:blipFill>
          <a:blip r:embed="rId4" cstate="print"/>
          <a:srcRect/>
          <a:stretch>
            <a:fillRect/>
          </a:stretch>
        </p:blipFill>
        <p:spPr bwMode="auto">
          <a:xfrm>
            <a:off x="4811758" y="872764"/>
            <a:ext cx="4122766" cy="4404574"/>
          </a:xfrm>
          <a:prstGeom prst="rect">
            <a:avLst/>
          </a:prstGeom>
          <a:noFill/>
          <a:ln w="9525">
            <a:noFill/>
            <a:miter lim="800000"/>
            <a:headEnd/>
            <a:tailEnd/>
          </a:ln>
        </p:spPr>
      </p:pic>
      <p:sp>
        <p:nvSpPr>
          <p:cNvPr id="4106" name="Text Box 23"/>
          <p:cNvSpPr txBox="1">
            <a:spLocks noChangeArrowheads="1"/>
          </p:cNvSpPr>
          <p:nvPr/>
        </p:nvSpPr>
        <p:spPr bwMode="auto">
          <a:xfrm>
            <a:off x="3306871" y="4321110"/>
            <a:ext cx="652743" cy="307777"/>
          </a:xfrm>
          <a:prstGeom prst="rect">
            <a:avLst/>
          </a:prstGeom>
          <a:ln>
            <a:noFill/>
          </a:ln>
        </p:spPr>
        <p:style>
          <a:lnRef idx="2">
            <a:schemeClr val="dk1"/>
          </a:lnRef>
          <a:fillRef idx="1">
            <a:schemeClr val="lt1"/>
          </a:fillRef>
          <a:effectRef idx="0">
            <a:schemeClr val="dk1"/>
          </a:effectRef>
          <a:fontRef idx="minor">
            <a:schemeClr val="dk1"/>
          </a:fontRef>
        </p:style>
        <p:txBody>
          <a:bodyPr wrap="none">
            <a:spAutoFit/>
          </a:bodyPr>
          <a:lstStyle/>
          <a:p>
            <a:pPr marL="225425" indent="-225425" eaLnBrk="0" hangingPunct="0">
              <a:spcBef>
                <a:spcPct val="50000"/>
              </a:spcBef>
              <a:buSzPct val="100000"/>
            </a:pPr>
            <a:r>
              <a:rPr lang="en-US" sz="1400" dirty="0">
                <a:solidFill>
                  <a:srgbClr val="106636"/>
                </a:solidFill>
                <a:latin typeface="Arial" pitchFamily="34" charset="0"/>
                <a:cs typeface="Arial" pitchFamily="34" charset="0"/>
              </a:rPr>
              <a:t>DIII-D</a:t>
            </a:r>
          </a:p>
        </p:txBody>
      </p:sp>
      <p:pic>
        <p:nvPicPr>
          <p:cNvPr id="1026" name="Picture 2"/>
          <p:cNvPicPr>
            <a:picLocks noChangeAspect="1" noChangeArrowheads="1"/>
          </p:cNvPicPr>
          <p:nvPr/>
        </p:nvPicPr>
        <p:blipFill>
          <a:blip r:embed="rId5" cstate="print"/>
          <a:srcRect/>
          <a:stretch>
            <a:fillRect/>
          </a:stretch>
        </p:blipFill>
        <p:spPr bwMode="auto">
          <a:xfrm>
            <a:off x="2122887" y="4871954"/>
            <a:ext cx="2948694" cy="1986046"/>
          </a:xfrm>
          <a:prstGeom prst="rect">
            <a:avLst/>
          </a:prstGeom>
          <a:noFill/>
          <a:ln w="9525">
            <a:noFill/>
            <a:miter lim="800000"/>
            <a:headEnd/>
            <a:tailEnd/>
          </a:ln>
        </p:spPr>
      </p:pic>
      <p:sp>
        <p:nvSpPr>
          <p:cNvPr id="15" name="Rectangle 14"/>
          <p:cNvSpPr/>
          <p:nvPr/>
        </p:nvSpPr>
        <p:spPr>
          <a:xfrm>
            <a:off x="56443" y="843845"/>
            <a:ext cx="4572001" cy="2667000"/>
          </a:xfrm>
          <a:prstGeom prst="rect">
            <a:avLst/>
          </a:prstGeom>
          <a:no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412089" y="5305004"/>
            <a:ext cx="871457" cy="276999"/>
          </a:xfrm>
          <a:prstGeom prst="rect">
            <a:avLst/>
          </a:prstGeom>
          <a:noFill/>
        </p:spPr>
        <p:txBody>
          <a:bodyPr wrap="none" rtlCol="0">
            <a:spAutoFit/>
          </a:bodyPr>
          <a:lstStyle/>
          <a:p>
            <a:r>
              <a:rPr lang="en-US" sz="1200" dirty="0" smtClean="0"/>
              <a:t>Time (ms)</a:t>
            </a:r>
            <a:endParaRPr lang="en-US" sz="1200" dirty="0"/>
          </a:p>
        </p:txBody>
      </p:sp>
      <p:sp>
        <p:nvSpPr>
          <p:cNvPr id="4107" name="Text Box 24"/>
          <p:cNvSpPr txBox="1">
            <a:spLocks noChangeArrowheads="1"/>
          </p:cNvSpPr>
          <p:nvPr/>
        </p:nvSpPr>
        <p:spPr bwMode="auto">
          <a:xfrm>
            <a:off x="4723900" y="5645288"/>
            <a:ext cx="145301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rIns="91440">
            <a:spAutoFit/>
          </a:bodyPr>
          <a:lstStyle/>
          <a:p>
            <a:pPr marL="112713" eaLnBrk="0" hangingPunct="0">
              <a:spcBef>
                <a:spcPct val="50000"/>
              </a:spcBef>
              <a:buSzPct val="100000"/>
            </a:pPr>
            <a:r>
              <a:rPr lang="en-US" sz="1400" dirty="0" smtClean="0">
                <a:solidFill>
                  <a:srgbClr val="106636"/>
                </a:solidFill>
                <a:latin typeface="Arial" pitchFamily="34" charset="0"/>
                <a:cs typeface="Arial" pitchFamily="34" charset="0"/>
              </a:rPr>
              <a:t>ITER: ELM coil design </a:t>
            </a:r>
            <a:endParaRPr lang="en-US" sz="1400" dirty="0">
              <a:solidFill>
                <a:srgbClr val="106636"/>
              </a:solidFill>
              <a:latin typeface="Arial" pitchFamily="34" charset="0"/>
              <a:cs typeface="Arial" pitchFamily="34" charset="0"/>
            </a:endParaRPr>
          </a:p>
        </p:txBody>
      </p:sp>
      <p:sp>
        <p:nvSpPr>
          <p:cNvPr id="12" name="Slide Number Placeholder 3"/>
          <p:cNvSpPr>
            <a:spLocks noGrp="1"/>
          </p:cNvSpPr>
          <p:nvPr>
            <p:ph type="sldNum" sz="quarter" idx="12"/>
          </p:nvPr>
        </p:nvSpPr>
        <p:spPr>
          <a:xfrm>
            <a:off x="8413750" y="6351588"/>
            <a:ext cx="381000" cy="365125"/>
          </a:xfrm>
        </p:spPr>
        <p:txBody>
          <a:bodyPr/>
          <a:lstStyle/>
          <a:p>
            <a:fld id="{26CA2777-A89F-4130-B308-73BB65955918}" type="slidenum">
              <a:rPr lang="en-US" smtClean="0"/>
              <a:pPr/>
              <a:t>44</a:t>
            </a:fld>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6075123"/>
            <a:ext cx="8417490" cy="782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45</a:t>
            </a:fld>
            <a:endParaRPr lang="en-US" dirty="0"/>
          </a:p>
        </p:txBody>
      </p:sp>
      <p:sp>
        <p:nvSpPr>
          <p:cNvPr id="2" name="Title 1"/>
          <p:cNvSpPr>
            <a:spLocks noGrp="1"/>
          </p:cNvSpPr>
          <p:nvPr>
            <p:ph type="title" idx="4294967295"/>
          </p:nvPr>
        </p:nvSpPr>
        <p:spPr>
          <a:xfrm>
            <a:off x="0" y="87313"/>
            <a:ext cx="9144000" cy="598487"/>
          </a:xfrm>
        </p:spPr>
        <p:txBody>
          <a:bodyPr/>
          <a:lstStyle/>
          <a:p>
            <a:r>
              <a:rPr lang="en-US" dirty="0" smtClean="0"/>
              <a:t>Nuclear Physics</a:t>
            </a:r>
            <a:endParaRPr lang="en-US" dirty="0"/>
          </a:p>
        </p:txBody>
      </p:sp>
      <p:sp>
        <p:nvSpPr>
          <p:cNvPr id="24" name="TextBox 23"/>
          <p:cNvSpPr txBox="1"/>
          <p:nvPr/>
        </p:nvSpPr>
        <p:spPr>
          <a:xfrm>
            <a:off x="419100" y="1041400"/>
            <a:ext cx="8485057" cy="369332"/>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Discovering, exploring, and understanding all forms of nuclear matter</a:t>
            </a:r>
            <a:endParaRPr lang="en-US" dirty="0">
              <a:solidFill>
                <a:schemeClr val="tx1"/>
              </a:solidFill>
              <a:latin typeface="Arial" pitchFamily="34" charset="0"/>
              <a:cs typeface="Arial" pitchFamily="34" charset="0"/>
            </a:endParaRPr>
          </a:p>
        </p:txBody>
      </p:sp>
      <p:grpSp>
        <p:nvGrpSpPr>
          <p:cNvPr id="5" name="Group 10"/>
          <p:cNvGrpSpPr/>
          <p:nvPr/>
        </p:nvGrpSpPr>
        <p:grpSpPr>
          <a:xfrm>
            <a:off x="567557" y="5339254"/>
            <a:ext cx="7935311" cy="1376961"/>
            <a:chOff x="567557" y="5234151"/>
            <a:chExt cx="7935311" cy="1376961"/>
          </a:xfrm>
        </p:grpSpPr>
        <p:sp>
          <p:nvSpPr>
            <p:cNvPr id="7" name="Rectangle 6"/>
            <p:cNvSpPr/>
            <p:nvPr/>
          </p:nvSpPr>
          <p:spPr>
            <a:xfrm rot="5400000">
              <a:off x="4872366" y="4970843"/>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rot="5400000">
              <a:off x="2847229" y="4964276"/>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rot="5400000">
              <a:off x="837435" y="4964273"/>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6862599" y="4967132"/>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grpSp>
      <p:sp>
        <p:nvSpPr>
          <p:cNvPr id="12" name="TextBox 11"/>
          <p:cNvSpPr txBox="1"/>
          <p:nvPr/>
        </p:nvSpPr>
        <p:spPr>
          <a:xfrm>
            <a:off x="299804" y="1771650"/>
            <a:ext cx="4182256" cy="3452227"/>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ts val="1600"/>
              </a:lnSpc>
              <a:spcBef>
                <a:spcPts val="200"/>
              </a:spcBef>
            </a:pPr>
            <a:r>
              <a:rPr lang="en-US" sz="1600" dirty="0" smtClean="0">
                <a:latin typeface="Arial" pitchFamily="34" charset="0"/>
                <a:cs typeface="Arial" pitchFamily="34" charset="0"/>
              </a:rPr>
              <a:t>The Scientific Challenges:</a:t>
            </a:r>
          </a:p>
          <a:p>
            <a:pPr marL="177800" lvl="0" indent="-177800">
              <a:lnSpc>
                <a:spcPts val="1600"/>
              </a:lnSpc>
              <a:spcBef>
                <a:spcPts val="200"/>
              </a:spcBef>
            </a:pPr>
            <a:r>
              <a:rPr lang="en-US" sz="1400" dirty="0" smtClean="0">
                <a:latin typeface="Arial" pitchFamily="34" charset="0"/>
                <a:cs typeface="Arial" pitchFamily="34" charset="0"/>
              </a:rPr>
              <a:t>Understand:</a:t>
            </a:r>
          </a:p>
          <a:p>
            <a:pPr marL="285750" lvl="1" indent="-177800">
              <a:lnSpc>
                <a:spcPts val="1600"/>
              </a:lnSpc>
              <a:spcBef>
                <a:spcPts val="400"/>
              </a:spcBef>
              <a:buFont typeface="Wingdings" pitchFamily="2" charset="2"/>
              <a:buChar char="§"/>
            </a:pPr>
            <a:r>
              <a:rPr lang="en-US" sz="1400" dirty="0" smtClean="0">
                <a:latin typeface="Arial" pitchFamily="34" charset="0"/>
                <a:cs typeface="Arial" pitchFamily="34" charset="0"/>
              </a:rPr>
              <a:t>The existence and properties of nuclear matter under extreme conditions, including that which existed at the beginning of the universe</a:t>
            </a:r>
          </a:p>
          <a:p>
            <a:pPr marL="285750" lvl="1" indent="-177800">
              <a:lnSpc>
                <a:spcPts val="1600"/>
              </a:lnSpc>
              <a:spcBef>
                <a:spcPts val="400"/>
              </a:spcBef>
              <a:buFont typeface="Wingdings" pitchFamily="2" charset="2"/>
              <a:buChar char="§"/>
            </a:pPr>
            <a:r>
              <a:rPr lang="en-US" sz="1400" dirty="0" smtClean="0">
                <a:latin typeface="Arial" pitchFamily="34" charset="0"/>
                <a:cs typeface="Arial" pitchFamily="34" charset="0"/>
              </a:rPr>
              <a:t>The exotic and excited bound states of quarks and gluons, including new tests of the Standard Model</a:t>
            </a:r>
          </a:p>
          <a:p>
            <a:pPr marL="285750" lvl="1" indent="-177800">
              <a:lnSpc>
                <a:spcPts val="1600"/>
              </a:lnSpc>
              <a:spcBef>
                <a:spcPts val="400"/>
              </a:spcBef>
              <a:buFont typeface="Wingdings" pitchFamily="2" charset="2"/>
              <a:buChar char="§"/>
            </a:pPr>
            <a:r>
              <a:rPr lang="en-US" sz="1400" dirty="0" smtClean="0">
                <a:latin typeface="Arial" pitchFamily="34" charset="0"/>
                <a:cs typeface="Arial" pitchFamily="34" charset="0"/>
              </a:rPr>
              <a:t>The ultimate limits of existence of bound systems of protons and neutrons</a:t>
            </a:r>
          </a:p>
          <a:p>
            <a:pPr marL="285750" lvl="1" indent="-177800">
              <a:lnSpc>
                <a:spcPts val="1600"/>
              </a:lnSpc>
              <a:spcBef>
                <a:spcPts val="400"/>
              </a:spcBef>
              <a:buFont typeface="Wingdings" pitchFamily="2" charset="2"/>
              <a:buChar char="§"/>
            </a:pPr>
            <a:r>
              <a:rPr lang="en-US" sz="1400" dirty="0" smtClean="0">
                <a:latin typeface="Arial" pitchFamily="34" charset="0"/>
                <a:cs typeface="Arial" pitchFamily="34" charset="0"/>
              </a:rPr>
              <a:t>Nuclear processes that power stars and  supernovae, and synthesize the elements</a:t>
            </a:r>
          </a:p>
          <a:p>
            <a:pPr marL="285750" lvl="1" indent="-177800">
              <a:lnSpc>
                <a:spcPts val="1600"/>
              </a:lnSpc>
              <a:spcBef>
                <a:spcPts val="400"/>
              </a:spcBef>
              <a:buFont typeface="Wingdings" pitchFamily="2" charset="2"/>
              <a:buChar char="§"/>
            </a:pPr>
            <a:r>
              <a:rPr lang="en-US" sz="1400" dirty="0" smtClean="0">
                <a:latin typeface="Arial" pitchFamily="34" charset="0"/>
                <a:cs typeface="Arial" pitchFamily="34" charset="0"/>
              </a:rPr>
              <a:t>The nature and fundamental properties of neutrinos and neutrons and their role in the matter-antimatter asymmetry of the universe</a:t>
            </a:r>
          </a:p>
        </p:txBody>
      </p:sp>
      <p:sp>
        <p:nvSpPr>
          <p:cNvPr id="15" name="Rectangle 14"/>
          <p:cNvSpPr/>
          <p:nvPr/>
        </p:nvSpPr>
        <p:spPr>
          <a:xfrm>
            <a:off x="342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60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740968" y="1729609"/>
            <a:ext cx="4046772" cy="3429657"/>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lnSpc>
                <a:spcPct val="90000"/>
              </a:lnSpc>
              <a:spcBef>
                <a:spcPts val="0"/>
              </a:spcBef>
              <a:spcAft>
                <a:spcPts val="600"/>
              </a:spcAft>
            </a:pPr>
            <a:r>
              <a:rPr lang="en-US" sz="1600" dirty="0" smtClean="0">
                <a:latin typeface="Arial" pitchFamily="34" charset="0"/>
                <a:cs typeface="Arial" pitchFamily="34" charset="0"/>
              </a:rPr>
              <a:t>FY 2012 Highlights:</a:t>
            </a:r>
            <a:endParaRPr lang="en-US" sz="300" dirty="0" smtClean="0">
              <a:latin typeface="Arial" pitchFamily="34" charset="0"/>
              <a:cs typeface="Arial" pitchFamily="34" charset="0"/>
            </a:endParaRPr>
          </a:p>
          <a:p>
            <a:pPr marL="177800" indent="-177800">
              <a:lnSpc>
                <a:spcPts val="1600"/>
              </a:lnSpc>
              <a:spcBef>
                <a:spcPts val="400"/>
              </a:spcBef>
              <a:spcAft>
                <a:spcPts val="0"/>
              </a:spcAft>
              <a:buFont typeface="Wingdings" pitchFamily="2" charset="2"/>
              <a:buChar char="§"/>
            </a:pPr>
            <a:r>
              <a:rPr lang="en-US" sz="1400" dirty="0" smtClean="0">
                <a:solidFill>
                  <a:schemeClr val="tx1"/>
                </a:solidFill>
                <a:latin typeface="Arial" pitchFamily="34" charset="0"/>
                <a:cs typeface="Arial" pitchFamily="34" charset="0"/>
              </a:rPr>
              <a:t>12 GeV CEBAF Upgrade to study exotic and excited bound systems of quarks and gluons and for illuminating the force that binds them into protons and neutrons. </a:t>
            </a:r>
          </a:p>
          <a:p>
            <a:pPr marL="177800" lvl="0" indent="-177800">
              <a:lnSpc>
                <a:spcPts val="1600"/>
              </a:lnSpc>
              <a:spcBef>
                <a:spcPts val="400"/>
              </a:spcBef>
              <a:spcAft>
                <a:spcPts val="0"/>
              </a:spcAft>
              <a:buFont typeface="Wingdings" pitchFamily="2" charset="2"/>
              <a:buChar char="§"/>
            </a:pPr>
            <a:r>
              <a:rPr lang="en-US" sz="1400" dirty="0" smtClean="0">
                <a:solidFill>
                  <a:schemeClr val="tx1"/>
                </a:solidFill>
                <a:latin typeface="Arial" pitchFamily="34" charset="0"/>
                <a:cs typeface="Arial" pitchFamily="34" charset="0"/>
              </a:rPr>
              <a:t>Design of the Facility for Rare Isotope Beams to study the limits of nuclear existence.</a:t>
            </a:r>
          </a:p>
          <a:p>
            <a:pPr marL="177800" lvl="0" indent="-177800">
              <a:lnSpc>
                <a:spcPts val="1600"/>
              </a:lnSpc>
              <a:spcBef>
                <a:spcPts val="400"/>
              </a:spcBef>
              <a:spcAft>
                <a:spcPts val="0"/>
              </a:spcAft>
              <a:buFont typeface="Wingdings" pitchFamily="2" charset="2"/>
              <a:buChar char="§"/>
            </a:pPr>
            <a:r>
              <a:rPr lang="en-US" sz="1400" dirty="0" smtClean="0">
                <a:solidFill>
                  <a:schemeClr val="tx1"/>
                </a:solidFill>
                <a:latin typeface="Arial" pitchFamily="34" charset="0"/>
                <a:cs typeface="Arial" pitchFamily="34" charset="0"/>
              </a:rPr>
              <a:t>Operation of three nuclear science user  facilities (RHIC, CEBAF, ATLAS); closure of the Holifield Radioactive Ion Beam Facility at ORNL.</a:t>
            </a:r>
          </a:p>
          <a:p>
            <a:pPr marL="177800" indent="-177800">
              <a:lnSpc>
                <a:spcPts val="1600"/>
              </a:lnSpc>
              <a:spcBef>
                <a:spcPts val="400"/>
              </a:spcBef>
              <a:spcAft>
                <a:spcPts val="0"/>
              </a:spcAft>
              <a:buFont typeface="Wingdings" pitchFamily="2" charset="2"/>
              <a:buChar char="§"/>
            </a:pPr>
            <a:r>
              <a:rPr lang="en-US" sz="1400" dirty="0" smtClean="0">
                <a:solidFill>
                  <a:schemeClr val="tx1"/>
                </a:solidFill>
                <a:latin typeface="Arial" pitchFamily="34" charset="0"/>
                <a:cs typeface="Arial" pitchFamily="34" charset="0"/>
              </a:rPr>
              <a:t>Research, development, and production of stable and radioactive isotopes for science, medicine, industry, and national security. </a:t>
            </a:r>
            <a:endParaRPr lang="en-US" sz="1400" dirty="0" smtClean="0">
              <a:latin typeface="Arial" pitchFamily="34" charset="0"/>
              <a:cs typeface="Arial" pitchFamily="34" charset="0"/>
            </a:endParaRPr>
          </a:p>
          <a:p>
            <a:pPr marL="177800" lvl="0" indent="-177800">
              <a:lnSpc>
                <a:spcPct val="90000"/>
              </a:lnSpc>
              <a:spcBef>
                <a:spcPts val="0"/>
              </a:spcBef>
              <a:spcAft>
                <a:spcPts val="600"/>
              </a:spcAft>
              <a:buFont typeface="Wingdings" pitchFamily="2" charset="2"/>
              <a:buChar char="§"/>
            </a:pPr>
            <a:endParaRPr lang="en-US" sz="12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8F455FD-F83C-4433-AE11-4D89943CC4D6}" type="slidenum">
              <a:rPr lang="en-US" smtClean="0"/>
              <a:pPr/>
              <a:t>46</a:t>
            </a:fld>
            <a:endParaRPr lang="en-US"/>
          </a:p>
        </p:txBody>
      </p:sp>
      <p:sp>
        <p:nvSpPr>
          <p:cNvPr id="4" name="Title 2"/>
          <p:cNvSpPr txBox="1">
            <a:spLocks/>
          </p:cNvSpPr>
          <p:nvPr/>
        </p:nvSpPr>
        <p:spPr>
          <a:xfrm>
            <a:off x="0" y="157033"/>
            <a:ext cx="9144000" cy="598714"/>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Discovery of Element 117</a:t>
            </a:r>
            <a:endParaRPr kumimoji="0" lang="en-US" sz="24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
        <p:nvSpPr>
          <p:cNvPr id="10" name="TextBox 9"/>
          <p:cNvSpPr txBox="1"/>
          <p:nvPr/>
        </p:nvSpPr>
        <p:spPr>
          <a:xfrm>
            <a:off x="316207" y="880680"/>
            <a:ext cx="3473067" cy="3375283"/>
          </a:xfrm>
          <a:prstGeom prst="rect">
            <a:avLst/>
          </a:prstGeom>
          <a:noFill/>
        </p:spPr>
        <p:txBody>
          <a:bodyPr wrap="square" rtlCol="0">
            <a:spAutoFit/>
          </a:bodyPr>
          <a:lstStyle/>
          <a:p>
            <a:pPr>
              <a:spcBef>
                <a:spcPts val="0"/>
              </a:spcBef>
              <a:spcAft>
                <a:spcPts val="400"/>
              </a:spcAft>
            </a:pPr>
            <a:r>
              <a:rPr lang="en-US" sz="1400" dirty="0" smtClean="0"/>
              <a:t>A new super heavy element (SHE) with atomic number 117 was discovered by a Russian-U.S. team with the bombardment of a Berkelium target by 48-Ca.  The existence and properties of SHEs address fundamental questions in physics and chemistry:</a:t>
            </a:r>
          </a:p>
          <a:p>
            <a:pPr marL="344488" indent="-168275">
              <a:spcBef>
                <a:spcPts val="0"/>
              </a:spcBef>
              <a:spcAft>
                <a:spcPts val="400"/>
              </a:spcAft>
              <a:buFont typeface="Wingdings" pitchFamily="2" charset="2"/>
              <a:buChar char="§"/>
            </a:pPr>
            <a:r>
              <a:rPr lang="en-US" sz="1200" dirty="0" smtClean="0"/>
              <a:t>How big can a nucleus be?</a:t>
            </a:r>
          </a:p>
          <a:p>
            <a:pPr marL="344488" indent="-168275">
              <a:spcBef>
                <a:spcPts val="0"/>
              </a:spcBef>
              <a:spcAft>
                <a:spcPts val="400"/>
              </a:spcAft>
              <a:buFont typeface="Wingdings" pitchFamily="2" charset="2"/>
              <a:buChar char="§"/>
            </a:pPr>
            <a:r>
              <a:rPr lang="en-US" sz="1200" dirty="0" smtClean="0"/>
              <a:t>Is there a  “island of stability” of yet undiscovered long-lived  heavy nuclei?</a:t>
            </a:r>
          </a:p>
          <a:p>
            <a:pPr marL="344488" indent="-168275">
              <a:spcBef>
                <a:spcPts val="0"/>
              </a:spcBef>
              <a:spcAft>
                <a:spcPts val="400"/>
              </a:spcAft>
              <a:buFont typeface="Wingdings" pitchFamily="2" charset="2"/>
              <a:buChar char="§"/>
            </a:pPr>
            <a:r>
              <a:rPr lang="en-US" sz="1200" dirty="0" smtClean="0"/>
              <a:t>Does relativity cause the periodic table to break down for the heaviest elements?</a:t>
            </a:r>
          </a:p>
          <a:p>
            <a:endParaRPr lang="en-US" sz="1400" dirty="0" smtClean="0"/>
          </a:p>
          <a:p>
            <a:endParaRPr lang="en-US" sz="1400" dirty="0" smtClean="0"/>
          </a:p>
          <a:p>
            <a:r>
              <a:rPr lang="en-US" sz="1400" dirty="0" smtClean="0"/>
              <a:t> </a:t>
            </a:r>
            <a:endParaRPr lang="en-US" sz="1400" dirty="0"/>
          </a:p>
        </p:txBody>
      </p:sp>
      <p:sp>
        <p:nvSpPr>
          <p:cNvPr id="13" name="TextBox 12"/>
          <p:cNvSpPr txBox="1"/>
          <p:nvPr/>
        </p:nvSpPr>
        <p:spPr>
          <a:xfrm>
            <a:off x="4952392" y="4549676"/>
            <a:ext cx="3672230" cy="1800493"/>
          </a:xfrm>
          <a:prstGeom prst="rect">
            <a:avLst/>
          </a:prstGeom>
          <a:noFill/>
        </p:spPr>
        <p:txBody>
          <a:bodyPr wrap="square" rtlCol="0">
            <a:spAutoFit/>
          </a:bodyPr>
          <a:lstStyle/>
          <a:p>
            <a:pPr marL="168275" indent="-168275">
              <a:spcAft>
                <a:spcPts val="600"/>
              </a:spcAft>
              <a:buFont typeface="Wingdings" pitchFamily="2" charset="2"/>
              <a:buChar char="§"/>
            </a:pPr>
            <a:r>
              <a:rPr lang="en-US" sz="1200" dirty="0" smtClean="0"/>
              <a:t>Experiment conducted at the </a:t>
            </a:r>
            <a:r>
              <a:rPr lang="en-US" sz="1200" dirty="0" err="1" smtClean="0"/>
              <a:t>Dubna</a:t>
            </a:r>
            <a:r>
              <a:rPr lang="en-US" sz="1200" dirty="0" smtClean="0"/>
              <a:t> Cyclotron (Russia) with an intense 48-Ca beam</a:t>
            </a:r>
          </a:p>
          <a:p>
            <a:pPr marL="168275" indent="-168275">
              <a:spcAft>
                <a:spcPts val="600"/>
              </a:spcAft>
              <a:buFont typeface="Wingdings" pitchFamily="2" charset="2"/>
              <a:buChar char="§"/>
            </a:pPr>
            <a:r>
              <a:rPr lang="en-US" sz="1200" dirty="0" smtClean="0"/>
              <a:t>Berkelium target material produced and processed by the Isotopes Program at ORNL</a:t>
            </a:r>
          </a:p>
          <a:p>
            <a:pPr marL="168275" indent="-168275">
              <a:spcAft>
                <a:spcPts val="600"/>
              </a:spcAft>
              <a:buFont typeface="Wingdings" pitchFamily="2" charset="2"/>
              <a:buChar char="§"/>
            </a:pPr>
            <a:r>
              <a:rPr lang="en-US" sz="1200" dirty="0" smtClean="0"/>
              <a:t>Detector and electronics provided by U.S. collaborators were used with the </a:t>
            </a:r>
            <a:r>
              <a:rPr lang="en-US" sz="1200" dirty="0" err="1" smtClean="0"/>
              <a:t>Dubna</a:t>
            </a:r>
            <a:r>
              <a:rPr lang="en-US" sz="1200" dirty="0" smtClean="0"/>
              <a:t> Gas-Filled Recoil Separator</a:t>
            </a:r>
          </a:p>
          <a:p>
            <a:endParaRPr lang="en-US" sz="1200" dirty="0" smtClean="0"/>
          </a:p>
        </p:txBody>
      </p:sp>
      <p:sp>
        <p:nvSpPr>
          <p:cNvPr id="15" name="TextBox 14"/>
          <p:cNvSpPr txBox="1"/>
          <p:nvPr/>
        </p:nvSpPr>
        <p:spPr>
          <a:xfrm>
            <a:off x="167425" y="5628740"/>
            <a:ext cx="3760631" cy="553998"/>
          </a:xfrm>
          <a:prstGeom prst="rect">
            <a:avLst/>
          </a:prstGeom>
          <a:noFill/>
        </p:spPr>
        <p:txBody>
          <a:bodyPr wrap="square" rtlCol="0">
            <a:spAutoFit/>
          </a:bodyPr>
          <a:lstStyle/>
          <a:p>
            <a:r>
              <a:rPr lang="en-US" sz="1000" dirty="0" smtClean="0"/>
              <a:t>Rare short-lived 248-Bk was produced at HFIR and processed in Isotope Program hot cell facilities at ORNL to purify the 22 mg of target material used for the discovery of element 117.</a:t>
            </a:r>
            <a:endParaRPr lang="en-US" sz="1000" dirty="0"/>
          </a:p>
        </p:txBody>
      </p:sp>
      <p:pic>
        <p:nvPicPr>
          <p:cNvPr id="67589" name="Picture 5"/>
          <p:cNvPicPr>
            <a:picLocks noChangeAspect="1" noChangeArrowheads="1"/>
          </p:cNvPicPr>
          <p:nvPr/>
        </p:nvPicPr>
        <p:blipFill>
          <a:blip r:embed="rId4" cstate="print"/>
          <a:srcRect/>
          <a:stretch>
            <a:fillRect/>
          </a:stretch>
        </p:blipFill>
        <p:spPr bwMode="auto">
          <a:xfrm>
            <a:off x="695459" y="3631842"/>
            <a:ext cx="2724512" cy="1931478"/>
          </a:xfrm>
          <a:prstGeom prst="rect">
            <a:avLst/>
          </a:prstGeom>
          <a:noFill/>
          <a:ln w="9525">
            <a:solidFill>
              <a:schemeClr val="tx1"/>
            </a:solidFill>
            <a:miter lim="800000"/>
            <a:headEnd/>
            <a:tailEnd/>
          </a:ln>
          <a:effectLst/>
        </p:spPr>
      </p:pic>
      <p:grpSp>
        <p:nvGrpSpPr>
          <p:cNvPr id="17" name="Group 16"/>
          <p:cNvGrpSpPr/>
          <p:nvPr/>
        </p:nvGrpSpPr>
        <p:grpSpPr>
          <a:xfrm>
            <a:off x="4077260" y="885203"/>
            <a:ext cx="5022850" cy="3551237"/>
            <a:chOff x="4121150" y="885203"/>
            <a:chExt cx="5022850" cy="3551237"/>
          </a:xfrm>
        </p:grpSpPr>
        <p:graphicFrame>
          <p:nvGraphicFramePr>
            <p:cNvPr id="165893" name="Object 2"/>
            <p:cNvGraphicFramePr>
              <a:graphicFrameLocks noChangeAspect="1"/>
            </p:cNvGraphicFramePr>
            <p:nvPr/>
          </p:nvGraphicFramePr>
          <p:xfrm>
            <a:off x="4121150" y="885203"/>
            <a:ext cx="5022850" cy="3551237"/>
          </p:xfrm>
          <a:graphic>
            <a:graphicData uri="http://schemas.openxmlformats.org/presentationml/2006/ole">
              <p:oleObj spid="_x0000_s165893" name="CorelDRAW" r:id="rId5" imgW="5059080" imgH="3485160" progId="">
                <p:embed/>
              </p:oleObj>
            </a:graphicData>
          </a:graphic>
        </p:graphicFrame>
        <p:graphicFrame>
          <p:nvGraphicFramePr>
            <p:cNvPr id="489475" name="Object 3"/>
            <p:cNvGraphicFramePr>
              <a:graphicFrameLocks noChangeAspect="1"/>
            </p:cNvGraphicFramePr>
            <p:nvPr/>
          </p:nvGraphicFramePr>
          <p:xfrm>
            <a:off x="5048250" y="1190625"/>
            <a:ext cx="2890838" cy="2774950"/>
          </p:xfrm>
          <a:graphic>
            <a:graphicData uri="http://schemas.openxmlformats.org/presentationml/2006/ole">
              <p:oleObj spid="_x0000_s165894" name="CorelDRAW" r:id="rId6" imgW="2908080" imgH="2720160" progId="">
                <p:embed/>
              </p:oleObj>
            </a:graphicData>
          </a:graphic>
        </p:graphicFrame>
        <p:graphicFrame>
          <p:nvGraphicFramePr>
            <p:cNvPr id="489476" name="Object 4"/>
            <p:cNvGraphicFramePr>
              <a:graphicFrameLocks noChangeAspect="1"/>
            </p:cNvGraphicFramePr>
            <p:nvPr/>
          </p:nvGraphicFramePr>
          <p:xfrm>
            <a:off x="5056188" y="1541463"/>
            <a:ext cx="1982787" cy="2079625"/>
          </p:xfrm>
          <a:graphic>
            <a:graphicData uri="http://schemas.openxmlformats.org/presentationml/2006/ole">
              <p:oleObj spid="_x0000_s165895" name="CorelDRAW" r:id="rId7" imgW="3344400" imgH="3415680" progId="">
                <p:embed/>
              </p:oleObj>
            </a:graphicData>
          </a:graphic>
        </p:graphicFrame>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06062" y="5412454"/>
            <a:ext cx="2923504" cy="769441"/>
          </a:xfrm>
          <a:prstGeom prst="rect">
            <a:avLst/>
          </a:prstGeom>
          <a:solidFill>
            <a:schemeClr val="bg1"/>
          </a:solidFill>
          <a:ln>
            <a:solidFill>
              <a:srgbClr val="C00000"/>
            </a:solidFill>
          </a:ln>
        </p:spPr>
        <p:txBody>
          <a:bodyPr wrap="square" rtlCol="0">
            <a:spAutoFit/>
          </a:bodyPr>
          <a:lstStyle/>
          <a:p>
            <a:r>
              <a:rPr lang="en-US" sz="1100" dirty="0" smtClean="0">
                <a:solidFill>
                  <a:srgbClr val="C00000"/>
                </a:solidFill>
                <a:latin typeface="Arial" pitchFamily="34" charset="0"/>
                <a:cs typeface="Arial" pitchFamily="34" charset="0"/>
              </a:rPr>
              <a:t>R</a:t>
            </a:r>
            <a:r>
              <a:rPr lang="en-US" sz="1100" i="0" dirty="0" smtClean="0">
                <a:solidFill>
                  <a:srgbClr val="C00000"/>
                </a:solidFill>
                <a:latin typeface="Arial" pitchFamily="34" charset="0"/>
                <a:cs typeface="Arial" pitchFamily="34" charset="0"/>
              </a:rPr>
              <a:t>esults highlighted at the American Physical Society Meeting, Feb 13-16, 2010; </a:t>
            </a:r>
            <a:r>
              <a:rPr lang="en-US" sz="1100" dirty="0" smtClean="0">
                <a:solidFill>
                  <a:srgbClr val="C00000"/>
                </a:solidFill>
              </a:rPr>
              <a:t>Over 500 related news articles published worldwide.</a:t>
            </a:r>
            <a:endParaRPr lang="en-US" sz="1100" dirty="0" smtClean="0">
              <a:solidFill>
                <a:srgbClr val="C00000"/>
              </a:solidFill>
              <a:latin typeface="Arial" pitchFamily="34" charset="0"/>
              <a:cs typeface="Arial" pitchFamily="34" charset="0"/>
            </a:endParaRPr>
          </a:p>
        </p:txBody>
      </p:sp>
      <p:sp>
        <p:nvSpPr>
          <p:cNvPr id="13" name="TextBox 12"/>
          <p:cNvSpPr txBox="1"/>
          <p:nvPr/>
        </p:nvSpPr>
        <p:spPr>
          <a:xfrm>
            <a:off x="378372" y="157864"/>
            <a:ext cx="8586952" cy="461665"/>
          </a:xfrm>
          <a:prstGeom prst="rect">
            <a:avLst/>
          </a:prstGeom>
          <a:noFill/>
        </p:spPr>
        <p:txBody>
          <a:bodyPr wrap="square" rtlCol="0">
            <a:spAutoFit/>
          </a:bodyPr>
          <a:lstStyle/>
          <a:p>
            <a:pPr algn="ctr"/>
            <a:r>
              <a:rPr lang="en-US" sz="2400" dirty="0" smtClean="0">
                <a:solidFill>
                  <a:srgbClr val="106636"/>
                </a:solidFill>
                <a:latin typeface="Arial" pitchFamily="34" charset="0"/>
                <a:cs typeface="Arial" pitchFamily="34" charset="0"/>
              </a:rPr>
              <a:t>New Antimatter Detected at RHIC’s STAR Detector</a:t>
            </a:r>
          </a:p>
        </p:txBody>
      </p:sp>
      <p:sp>
        <p:nvSpPr>
          <p:cNvPr id="12" name="Slide Number Placeholder 9"/>
          <p:cNvSpPr>
            <a:spLocks noGrp="1"/>
          </p:cNvSpPr>
          <p:nvPr>
            <p:ph type="sldNum" sz="quarter" idx="11"/>
          </p:nvPr>
        </p:nvSpPr>
        <p:spPr>
          <a:xfrm>
            <a:off x="8413750" y="6353969"/>
            <a:ext cx="381000" cy="365125"/>
          </a:xfrm>
        </p:spPr>
        <p:txBody>
          <a:bodyPr/>
          <a:lstStyle/>
          <a:p>
            <a:pPr>
              <a:defRPr/>
            </a:pPr>
            <a:fld id="{6EEA275D-5A49-48A8-817D-44C3EA0A3A2F}" type="slidenum">
              <a:rPr lang="en-US" smtClean="0"/>
              <a:pPr>
                <a:defRPr/>
              </a:pPr>
              <a:t>47</a:t>
            </a:fld>
            <a:endParaRPr lang="en-US" dirty="0"/>
          </a:p>
        </p:txBody>
      </p:sp>
      <p:pic>
        <p:nvPicPr>
          <p:cNvPr id="1026" name="Picture 2" descr="Fig1-withoutCaption"/>
          <p:cNvPicPr>
            <a:picLocks noChangeAspect="1" noChangeArrowheads="1"/>
          </p:cNvPicPr>
          <p:nvPr/>
        </p:nvPicPr>
        <p:blipFill>
          <a:blip r:embed="rId3" cstate="print"/>
          <a:srcRect/>
          <a:stretch>
            <a:fillRect/>
          </a:stretch>
        </p:blipFill>
        <p:spPr bwMode="auto">
          <a:xfrm>
            <a:off x="3485072" y="985898"/>
            <a:ext cx="5467659" cy="3727770"/>
          </a:xfrm>
          <a:prstGeom prst="rect">
            <a:avLst/>
          </a:prstGeom>
          <a:noFill/>
          <a:ln w="19050">
            <a:solidFill>
              <a:schemeClr val="tx1"/>
            </a:solidFill>
            <a:miter lim="800000"/>
            <a:headEnd/>
            <a:tailEnd/>
          </a:ln>
        </p:spPr>
      </p:pic>
      <p:sp>
        <p:nvSpPr>
          <p:cNvPr id="14" name="TextBox 13"/>
          <p:cNvSpPr txBox="1"/>
          <p:nvPr/>
        </p:nvSpPr>
        <p:spPr>
          <a:xfrm rot="10800000" flipV="1">
            <a:off x="3472193" y="4718960"/>
            <a:ext cx="5486400" cy="1277273"/>
          </a:xfrm>
          <a:prstGeom prst="rect">
            <a:avLst/>
          </a:prstGeom>
          <a:noFill/>
          <a:ln w="19050">
            <a:solidFill>
              <a:schemeClr val="tx1"/>
            </a:solidFill>
          </a:ln>
        </p:spPr>
        <p:txBody>
          <a:bodyPr wrap="square" rtlCol="0">
            <a:spAutoFit/>
          </a:bodyPr>
          <a:lstStyle/>
          <a:p>
            <a:r>
              <a:rPr lang="en-US" sz="1100" dirty="0" smtClean="0">
                <a:latin typeface="+mn-lt"/>
              </a:rPr>
              <a:t>The STAR collaboration observed the first antimatter </a:t>
            </a:r>
            <a:r>
              <a:rPr lang="en-US" sz="1100" dirty="0" err="1" smtClean="0">
                <a:latin typeface="+mn-lt"/>
              </a:rPr>
              <a:t>hypernucleus</a:t>
            </a:r>
            <a:r>
              <a:rPr lang="en-US" sz="1100" dirty="0" smtClean="0">
                <a:latin typeface="+mn-lt"/>
              </a:rPr>
              <a:t>: </a:t>
            </a:r>
            <a:r>
              <a:rPr lang="en-US" sz="1100" dirty="0" err="1" smtClean="0">
                <a:latin typeface="+mn-lt"/>
              </a:rPr>
              <a:t>antihypertriton</a:t>
            </a:r>
            <a:r>
              <a:rPr lang="en-US" sz="1100" dirty="0" smtClean="0">
                <a:latin typeface="+mn-lt"/>
              </a:rPr>
              <a:t>.  This nucleus contains an antiproton, an antineutron, and an </a:t>
            </a:r>
            <a:r>
              <a:rPr lang="en-US" sz="1100" dirty="0" err="1" smtClean="0">
                <a:latin typeface="+mn-lt"/>
              </a:rPr>
              <a:t>antilambda</a:t>
            </a:r>
            <a:r>
              <a:rPr lang="en-US" sz="1100" dirty="0" smtClean="0">
                <a:latin typeface="+mn-lt"/>
              </a:rPr>
              <a:t> </a:t>
            </a:r>
            <a:r>
              <a:rPr lang="en-US" sz="1100" dirty="0" err="1" smtClean="0">
                <a:latin typeface="+mn-lt"/>
              </a:rPr>
              <a:t>hyperon</a:t>
            </a:r>
            <a:r>
              <a:rPr lang="en-US" sz="1100" dirty="0" smtClean="0">
                <a:latin typeface="+mn-lt"/>
              </a:rPr>
              <a:t>, which is made up of an up quark, a down quark, and a strange quark.  The discovery extends our knowledge of the nuclear terrain, represented by a three-dimensional graph with axes Z, the number of protons in a nucleus; N, the number of neutrons; and S, the degree of strangeness. Each axis has positive and negative sections, representing particles and antiparticles.  This latest result extends the nuclear terrain below the N–Z plane for the first time. </a:t>
            </a:r>
            <a:endParaRPr lang="en-US" sz="1100" dirty="0">
              <a:latin typeface="+mn-lt"/>
            </a:endParaRPr>
          </a:p>
        </p:txBody>
      </p:sp>
      <p:sp>
        <p:nvSpPr>
          <p:cNvPr id="15" name="Oval 14"/>
          <p:cNvSpPr/>
          <p:nvPr/>
        </p:nvSpPr>
        <p:spPr>
          <a:xfrm>
            <a:off x="3852372" y="3876541"/>
            <a:ext cx="977206" cy="605307"/>
          </a:xfrm>
          <a:prstGeom prst="ellipse">
            <a:avLst/>
          </a:prstGeom>
          <a:noFill/>
          <a:ln>
            <a:solidFill>
              <a:srgbClr val="C94558"/>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 name="TextBox 15"/>
          <p:cNvSpPr txBox="1"/>
          <p:nvPr/>
        </p:nvSpPr>
        <p:spPr>
          <a:xfrm>
            <a:off x="186816" y="1024388"/>
            <a:ext cx="3045781" cy="4154984"/>
          </a:xfrm>
          <a:prstGeom prst="rect">
            <a:avLst/>
          </a:prstGeom>
          <a:noFill/>
        </p:spPr>
        <p:txBody>
          <a:bodyPr wrap="square" rtlCol="0">
            <a:spAutoFit/>
          </a:bodyPr>
          <a:lstStyle/>
          <a:p>
            <a:pPr>
              <a:spcAft>
                <a:spcPts val="1200"/>
              </a:spcAft>
            </a:pPr>
            <a:r>
              <a:rPr lang="en-US" sz="1600" dirty="0" smtClean="0">
                <a:latin typeface="Arial" pitchFamily="34" charset="0"/>
                <a:cs typeface="Arial" pitchFamily="34" charset="0"/>
              </a:rPr>
              <a:t>Discovery of the heaviest known </a:t>
            </a:r>
            <a:r>
              <a:rPr lang="en-US" sz="1600" dirty="0" err="1" smtClean="0">
                <a:latin typeface="Arial" pitchFamily="34" charset="0"/>
                <a:cs typeface="Arial" pitchFamily="34" charset="0"/>
              </a:rPr>
              <a:t>antinucleus</a:t>
            </a:r>
            <a:r>
              <a:rPr lang="en-US" sz="1600" dirty="0" smtClean="0">
                <a:latin typeface="Arial" pitchFamily="34" charset="0"/>
                <a:cs typeface="Arial" pitchFamily="34" charset="0"/>
              </a:rPr>
              <a:t> and first </a:t>
            </a:r>
            <a:r>
              <a:rPr lang="en-US" sz="1600" dirty="0" err="1" smtClean="0">
                <a:latin typeface="Arial" pitchFamily="34" charset="0"/>
                <a:cs typeface="Arial" pitchFamily="34" charset="0"/>
              </a:rPr>
              <a:t>antinucleus</a:t>
            </a:r>
            <a:r>
              <a:rPr lang="en-US" sz="1600" dirty="0" smtClean="0">
                <a:latin typeface="Arial" pitchFamily="34" charset="0"/>
                <a:cs typeface="Arial" pitchFamily="34" charset="0"/>
              </a:rPr>
              <a:t> with an anti-strange quark, from gold nuclei collisions at RHIC.</a:t>
            </a:r>
          </a:p>
          <a:p>
            <a:pPr marL="168275" indent="-168275">
              <a:spcAft>
                <a:spcPts val="1200"/>
              </a:spcAft>
              <a:buFont typeface="Wingdings" pitchFamily="2" charset="2"/>
              <a:buChar char="§"/>
            </a:pPr>
            <a:r>
              <a:rPr lang="en-US" sz="1400" dirty="0" smtClean="0">
                <a:latin typeface="Arial" pitchFamily="34" charset="0"/>
                <a:cs typeface="Arial" pitchFamily="34" charset="0"/>
              </a:rPr>
              <a:t>Opens further exploration of fundamental symmetries and understanding the dominance of matter over antimatter in the universe</a:t>
            </a:r>
          </a:p>
          <a:p>
            <a:pPr marL="168275" indent="-168275">
              <a:spcAft>
                <a:spcPts val="1200"/>
              </a:spcAft>
              <a:buFont typeface="Wingdings" pitchFamily="2" charset="2"/>
              <a:buChar char="§"/>
            </a:pPr>
            <a:r>
              <a:rPr lang="en-US" sz="1400" dirty="0" smtClean="0">
                <a:latin typeface="Arial" pitchFamily="34" charset="0"/>
                <a:cs typeface="Arial" pitchFamily="34" charset="0"/>
              </a:rPr>
              <a:t>Has implications for our understanding of the structure of collapsed stars</a:t>
            </a:r>
          </a:p>
          <a:p>
            <a:pPr marL="168275" indent="-168275">
              <a:spcAft>
                <a:spcPts val="1200"/>
              </a:spcAft>
              <a:buFont typeface="Wingdings" pitchFamily="2" charset="2"/>
              <a:buChar char="§"/>
            </a:pPr>
            <a:r>
              <a:rPr lang="en-US" sz="1400" dirty="0" smtClean="0">
                <a:latin typeface="Arial" pitchFamily="34" charset="0"/>
                <a:cs typeface="Arial" pitchFamily="34" charset="0"/>
              </a:rPr>
              <a:t>Discovery extends 3-D chart of the nuclides and suggests even heavier </a:t>
            </a:r>
            <a:r>
              <a:rPr lang="en-US" sz="1400" dirty="0" err="1" smtClean="0">
                <a:latin typeface="Arial" pitchFamily="34" charset="0"/>
                <a:cs typeface="Arial" pitchFamily="34" charset="0"/>
              </a:rPr>
              <a:t>antinuclei</a:t>
            </a:r>
            <a:r>
              <a:rPr lang="en-US" sz="1400" dirty="0" smtClean="0">
                <a:latin typeface="Arial" pitchFamily="34" charset="0"/>
                <a:cs typeface="Arial" pitchFamily="34" charset="0"/>
              </a:rPr>
              <a:t> exist. </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10" descr="2008-P00552"/>
          <p:cNvPicPr>
            <a:picLocks noChangeAspect="1" noChangeArrowheads="1"/>
          </p:cNvPicPr>
          <p:nvPr/>
        </p:nvPicPr>
        <p:blipFill>
          <a:blip r:embed="rId4" cstate="print"/>
          <a:srcRect/>
          <a:stretch>
            <a:fillRect/>
          </a:stretch>
        </p:blipFill>
        <p:spPr bwMode="auto">
          <a:xfrm>
            <a:off x="5310546" y="3702900"/>
            <a:ext cx="3017634" cy="2299012"/>
          </a:xfrm>
          <a:prstGeom prst="rect">
            <a:avLst/>
          </a:prstGeom>
          <a:noFill/>
          <a:ln w="19050">
            <a:solidFill>
              <a:schemeClr val="tx1"/>
            </a:solidFill>
            <a:miter lim="800000"/>
            <a:headEnd/>
            <a:tailEnd/>
          </a:ln>
        </p:spPr>
      </p:pic>
      <p:sp>
        <p:nvSpPr>
          <p:cNvPr id="4" name="Slide Number Placeholder 3"/>
          <p:cNvSpPr>
            <a:spLocks noGrp="1"/>
          </p:cNvSpPr>
          <p:nvPr>
            <p:ph type="sldNum" sz="quarter" idx="12"/>
          </p:nvPr>
        </p:nvSpPr>
        <p:spPr/>
        <p:txBody>
          <a:bodyPr/>
          <a:lstStyle/>
          <a:p>
            <a:fld id="{26CA2777-A89F-4130-B308-73BB65955918}" type="slidenum">
              <a:rPr lang="en-US" smtClean="0"/>
              <a:pPr/>
              <a:t>48</a:t>
            </a:fld>
            <a:endParaRPr lang="en-US"/>
          </a:p>
        </p:txBody>
      </p:sp>
      <p:sp>
        <p:nvSpPr>
          <p:cNvPr id="5" name="TextBox 4"/>
          <p:cNvSpPr txBox="1"/>
          <p:nvPr/>
        </p:nvSpPr>
        <p:spPr>
          <a:xfrm>
            <a:off x="135769" y="119128"/>
            <a:ext cx="8875635" cy="781752"/>
          </a:xfrm>
          <a:prstGeom prst="rect">
            <a:avLst/>
          </a:prstGeom>
          <a:noFill/>
        </p:spPr>
        <p:txBody>
          <a:bodyPr wrap="none" rtlCol="0">
            <a:spAutoFit/>
          </a:bodyPr>
          <a:lstStyle/>
          <a:p>
            <a:pPr algn="ctr">
              <a:lnSpc>
                <a:spcPct val="80000"/>
              </a:lnSpc>
            </a:pPr>
            <a:r>
              <a:rPr lang="en-US" sz="2400" dirty="0" smtClean="0">
                <a:solidFill>
                  <a:srgbClr val="106636"/>
                </a:solidFill>
              </a:rPr>
              <a:t>Isotope Development and Production Program</a:t>
            </a:r>
          </a:p>
          <a:p>
            <a:pPr algn="ctr">
              <a:lnSpc>
                <a:spcPct val="80000"/>
              </a:lnSpc>
            </a:pPr>
            <a:r>
              <a:rPr lang="en-US" sz="1400" i="1" dirty="0" smtClean="0">
                <a:solidFill>
                  <a:srgbClr val="106636"/>
                </a:solidFill>
              </a:rPr>
              <a:t>Making hundreds of isotopes available to the community for science, medicine, industry and national security.</a:t>
            </a:r>
            <a:r>
              <a:rPr lang="en-US" sz="1400" b="1" dirty="0" smtClean="0"/>
              <a:t> </a:t>
            </a:r>
          </a:p>
          <a:p>
            <a:pPr algn="ctr">
              <a:lnSpc>
                <a:spcPct val="80000"/>
              </a:lnSpc>
            </a:pPr>
            <a:endParaRPr lang="en-US" sz="900" dirty="0" smtClean="0">
              <a:solidFill>
                <a:srgbClr val="106636"/>
              </a:solidFill>
            </a:endParaRPr>
          </a:p>
          <a:p>
            <a:pPr algn="ctr">
              <a:lnSpc>
                <a:spcPct val="80000"/>
              </a:lnSpc>
            </a:pPr>
            <a:endParaRPr lang="en-US" sz="900" dirty="0">
              <a:solidFill>
                <a:srgbClr val="106636"/>
              </a:solidFill>
            </a:endParaRPr>
          </a:p>
        </p:txBody>
      </p:sp>
      <p:sp>
        <p:nvSpPr>
          <p:cNvPr id="10" name="TextBox 9"/>
          <p:cNvSpPr txBox="1"/>
          <p:nvPr/>
        </p:nvSpPr>
        <p:spPr>
          <a:xfrm>
            <a:off x="5300547" y="6023241"/>
            <a:ext cx="3137210" cy="246221"/>
          </a:xfrm>
          <a:prstGeom prst="rect">
            <a:avLst/>
          </a:prstGeom>
          <a:noFill/>
        </p:spPr>
        <p:txBody>
          <a:bodyPr wrap="square" rtlCol="0">
            <a:spAutoFit/>
          </a:bodyPr>
          <a:lstStyle/>
          <a:p>
            <a:pPr algn="ctr"/>
            <a:r>
              <a:rPr lang="en-US" sz="1000" dirty="0" smtClean="0"/>
              <a:t>Cf-252 production for well logging and research</a:t>
            </a:r>
            <a:endParaRPr lang="en-US" sz="1000" dirty="0"/>
          </a:p>
        </p:txBody>
      </p:sp>
      <p:sp>
        <p:nvSpPr>
          <p:cNvPr id="12" name="TextBox 11"/>
          <p:cNvSpPr txBox="1"/>
          <p:nvPr/>
        </p:nvSpPr>
        <p:spPr>
          <a:xfrm>
            <a:off x="1045923" y="4338105"/>
            <a:ext cx="2617940" cy="400110"/>
          </a:xfrm>
          <a:prstGeom prst="rect">
            <a:avLst/>
          </a:prstGeom>
          <a:noFill/>
        </p:spPr>
        <p:txBody>
          <a:bodyPr wrap="square" rtlCol="0">
            <a:spAutoFit/>
          </a:bodyPr>
          <a:lstStyle/>
          <a:p>
            <a:r>
              <a:rPr lang="en-US" sz="1000" dirty="0" smtClean="0"/>
              <a:t>Production of Ni-63 for trace explosives detection systems</a:t>
            </a:r>
            <a:endParaRPr lang="en-US" sz="1000" dirty="0"/>
          </a:p>
        </p:txBody>
      </p:sp>
      <p:sp>
        <p:nvSpPr>
          <p:cNvPr id="15" name="Rectangle 14"/>
          <p:cNvSpPr/>
          <p:nvPr/>
        </p:nvSpPr>
        <p:spPr>
          <a:xfrm>
            <a:off x="141605" y="1011645"/>
            <a:ext cx="4883976" cy="1487587"/>
          </a:xfrm>
          <a:prstGeom prst="rect">
            <a:avLst/>
          </a:prstGeom>
        </p:spPr>
        <p:txBody>
          <a:bodyPr wrap="square">
            <a:spAutoFit/>
          </a:bodyPr>
          <a:lstStyle/>
          <a:p>
            <a:pPr marL="168275" lvl="1" indent="-168275">
              <a:spcBef>
                <a:spcPts val="400"/>
              </a:spcBef>
              <a:buFont typeface="Wingdings" pitchFamily="2" charset="2"/>
              <a:buChar char="§"/>
            </a:pPr>
            <a:r>
              <a:rPr lang="en-US" sz="1400" dirty="0" smtClean="0"/>
              <a:t>Decision-making guided by strategic planning with federal agencies, community, and peer review mechanisms</a:t>
            </a:r>
          </a:p>
          <a:p>
            <a:pPr marL="168275" lvl="1" indent="-168275">
              <a:spcBef>
                <a:spcPts val="400"/>
              </a:spcBef>
              <a:buFont typeface="Wingdings" pitchFamily="2" charset="2"/>
              <a:buChar char="§"/>
            </a:pPr>
            <a:r>
              <a:rPr lang="en-US" sz="1400" dirty="0" smtClean="0"/>
              <a:t>Coordinating with other federal agencies on addressing shortages of critical isotopes such as He-3 and Mo.</a:t>
            </a:r>
          </a:p>
          <a:p>
            <a:pPr marL="168275" lvl="1" indent="-168275">
              <a:spcBef>
                <a:spcPts val="400"/>
              </a:spcBef>
              <a:buFont typeface="Wingdings" pitchFamily="2" charset="2"/>
              <a:buChar char="§"/>
            </a:pPr>
            <a:r>
              <a:rPr lang="en-US" sz="1400" dirty="0" smtClean="0"/>
              <a:t>Broadening the suite of isotope production facilities to include university facilities and other laboratory facilities.</a:t>
            </a:r>
          </a:p>
        </p:txBody>
      </p:sp>
      <p:grpSp>
        <p:nvGrpSpPr>
          <p:cNvPr id="14" name="Group 13"/>
          <p:cNvGrpSpPr/>
          <p:nvPr/>
        </p:nvGrpSpPr>
        <p:grpSpPr>
          <a:xfrm>
            <a:off x="979214" y="4993291"/>
            <a:ext cx="2862149" cy="1176943"/>
            <a:chOff x="979214" y="5055921"/>
            <a:chExt cx="2862149" cy="1176943"/>
          </a:xfrm>
        </p:grpSpPr>
        <p:pic>
          <p:nvPicPr>
            <p:cNvPr id="16" name="Picture 4"/>
            <p:cNvPicPr>
              <a:picLocks noChangeAspect="1" noChangeArrowheads="1"/>
            </p:cNvPicPr>
            <p:nvPr/>
          </p:nvPicPr>
          <p:blipFill>
            <a:blip r:embed="rId5" cstate="print"/>
            <a:srcRect/>
            <a:stretch>
              <a:fillRect/>
            </a:stretch>
          </p:blipFill>
          <p:spPr bwMode="auto">
            <a:xfrm>
              <a:off x="1961373" y="5055921"/>
              <a:ext cx="898011" cy="1176943"/>
            </a:xfrm>
            <a:prstGeom prst="rect">
              <a:avLst/>
            </a:prstGeom>
            <a:noFill/>
            <a:ln w="9525">
              <a:noFill/>
              <a:miter lim="800000"/>
              <a:headEnd/>
              <a:tailEnd/>
            </a:ln>
          </p:spPr>
        </p:pic>
        <p:pic>
          <p:nvPicPr>
            <p:cNvPr id="17" name="Picture 4" descr="RCDesign-ND-Final"/>
            <p:cNvPicPr>
              <a:picLocks noChangeAspect="1" noChangeArrowheads="1"/>
            </p:cNvPicPr>
            <p:nvPr/>
          </p:nvPicPr>
          <p:blipFill>
            <a:blip r:embed="rId6" cstate="print"/>
            <a:srcRect/>
            <a:stretch>
              <a:fillRect/>
            </a:stretch>
          </p:blipFill>
          <p:spPr bwMode="auto">
            <a:xfrm>
              <a:off x="979214" y="5055921"/>
              <a:ext cx="909711" cy="1176943"/>
            </a:xfrm>
            <a:prstGeom prst="rect">
              <a:avLst/>
            </a:prstGeom>
            <a:noFill/>
          </p:spPr>
        </p:pic>
        <p:graphicFrame>
          <p:nvGraphicFramePr>
            <p:cNvPr id="1026" name="Object 2"/>
            <p:cNvGraphicFramePr>
              <a:graphicFrameLocks noChangeAspect="1"/>
            </p:cNvGraphicFramePr>
            <p:nvPr/>
          </p:nvGraphicFramePr>
          <p:xfrm>
            <a:off x="2931832" y="5055921"/>
            <a:ext cx="909531" cy="1176943"/>
          </p:xfrm>
          <a:graphic>
            <a:graphicData uri="http://schemas.openxmlformats.org/presentationml/2006/ole">
              <p:oleObj spid="_x0000_s2050" name="Acrobat Document" r:id="rId7" imgW="4896000" imgH="6336000" progId="AcroExch.Document.7">
                <p:embed/>
              </p:oleObj>
            </a:graphicData>
          </a:graphic>
        </p:graphicFrame>
      </p:grpSp>
      <p:pic>
        <p:nvPicPr>
          <p:cNvPr id="22" name="Picture 21" descr="edt_closeup.jpg"/>
          <p:cNvPicPr>
            <a:picLocks noChangeAspect="1"/>
          </p:cNvPicPr>
          <p:nvPr/>
        </p:nvPicPr>
        <p:blipFill>
          <a:blip r:embed="rId8" cstate="print"/>
          <a:stretch>
            <a:fillRect/>
          </a:stretch>
        </p:blipFill>
        <p:spPr>
          <a:xfrm>
            <a:off x="1049876" y="2599478"/>
            <a:ext cx="2610034" cy="1733063"/>
          </a:xfrm>
          <a:prstGeom prst="rect">
            <a:avLst/>
          </a:prstGeom>
          <a:ln w="19050">
            <a:solidFill>
              <a:schemeClr val="tx1"/>
            </a:solidFill>
          </a:ln>
        </p:spPr>
      </p:pic>
      <p:grpSp>
        <p:nvGrpSpPr>
          <p:cNvPr id="18" name="Group 17"/>
          <p:cNvGrpSpPr/>
          <p:nvPr/>
        </p:nvGrpSpPr>
        <p:grpSpPr>
          <a:xfrm>
            <a:off x="5311035" y="984610"/>
            <a:ext cx="3104827" cy="2541263"/>
            <a:chOff x="5311035" y="1034714"/>
            <a:chExt cx="3104827" cy="2541263"/>
          </a:xfrm>
        </p:grpSpPr>
        <p:pic>
          <p:nvPicPr>
            <p:cNvPr id="20" name="Picture 13" descr="50mCi prior to shipping"/>
            <p:cNvPicPr>
              <a:picLocks noChangeAspect="1" noChangeArrowheads="1"/>
            </p:cNvPicPr>
            <p:nvPr/>
          </p:nvPicPr>
          <p:blipFill>
            <a:blip r:embed="rId9" cstate="print"/>
            <a:srcRect l="18384" t="14637" r="20152" b="16567"/>
            <a:stretch>
              <a:fillRect/>
            </a:stretch>
          </p:blipFill>
          <p:spPr bwMode="auto">
            <a:xfrm>
              <a:off x="5311035" y="1034714"/>
              <a:ext cx="3017520" cy="2527974"/>
            </a:xfrm>
            <a:prstGeom prst="rect">
              <a:avLst/>
            </a:prstGeom>
            <a:noFill/>
            <a:ln w="19050">
              <a:solidFill>
                <a:schemeClr val="tx1"/>
              </a:solidFill>
            </a:ln>
          </p:spPr>
        </p:pic>
        <p:sp>
          <p:nvSpPr>
            <p:cNvPr id="23" name="TextBox 22"/>
            <p:cNvSpPr txBox="1"/>
            <p:nvPr/>
          </p:nvSpPr>
          <p:spPr>
            <a:xfrm>
              <a:off x="5361388" y="3175867"/>
              <a:ext cx="3054474" cy="400110"/>
            </a:xfrm>
            <a:prstGeom prst="rect">
              <a:avLst/>
            </a:prstGeom>
            <a:noFill/>
          </p:spPr>
          <p:txBody>
            <a:bodyPr wrap="square" rtlCol="0">
              <a:spAutoFit/>
            </a:bodyPr>
            <a:lstStyle/>
            <a:p>
              <a:r>
                <a:rPr lang="en-US" sz="1000" dirty="0" smtClean="0">
                  <a:solidFill>
                    <a:schemeClr val="bg1"/>
                  </a:solidFill>
                </a:rPr>
                <a:t>50 </a:t>
              </a:r>
              <a:r>
                <a:rPr lang="en-US" sz="1000" dirty="0" err="1" smtClean="0">
                  <a:solidFill>
                    <a:schemeClr val="bg1"/>
                  </a:solidFill>
                </a:rPr>
                <a:t>mCi</a:t>
              </a:r>
              <a:r>
                <a:rPr lang="en-US" sz="1000" dirty="0" smtClean="0">
                  <a:solidFill>
                    <a:schemeClr val="bg1"/>
                  </a:solidFill>
                </a:rPr>
                <a:t> of purified Ac-225 from new isotope R&amp;D program</a:t>
              </a:r>
              <a:r>
                <a:rPr lang="en-US" sz="1000" dirty="0" smtClean="0">
                  <a:solidFill>
                    <a:schemeClr val="bg1"/>
                  </a:solidFill>
                  <a:sym typeface="Symbol"/>
                </a:rPr>
                <a:t>–</a:t>
              </a:r>
              <a:r>
                <a:rPr lang="en-US" sz="1000" dirty="0" smtClean="0">
                  <a:solidFill>
                    <a:schemeClr val="bg1"/>
                  </a:solidFill>
                </a:rPr>
                <a:t>important for medical trials</a:t>
              </a:r>
              <a:endParaRPr lang="en-US" sz="1000" dirty="0">
                <a:solidFill>
                  <a:schemeClr val="bg1"/>
                </a:solidFill>
              </a:endParaRPr>
            </a:p>
          </p:txBody>
        </p:sp>
      </p:gr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2"/>
          </p:nvPr>
        </p:nvSpPr>
        <p:spPr>
          <a:noFill/>
        </p:spPr>
        <p:txBody>
          <a:bodyPr/>
          <a:lstStyle/>
          <a:p>
            <a:fld id="{A8BEBFC8-AA8C-4F55-8C56-EAB231704856}" type="slidenum">
              <a:rPr lang="en-US" smtClean="0">
                <a:latin typeface="+mn-lt"/>
              </a:rPr>
              <a:pPr/>
              <a:t>49</a:t>
            </a:fld>
            <a:endParaRPr lang="en-US" dirty="0" smtClean="0">
              <a:latin typeface="+mn-lt"/>
            </a:endParaRPr>
          </a:p>
        </p:txBody>
      </p:sp>
      <p:sp>
        <p:nvSpPr>
          <p:cNvPr id="151554" name="Rectangle 2"/>
          <p:cNvSpPr>
            <a:spLocks noGrp="1" noChangeArrowheads="1"/>
          </p:cNvSpPr>
          <p:nvPr>
            <p:ph type="title" idx="4294967295"/>
          </p:nvPr>
        </p:nvSpPr>
        <p:spPr>
          <a:xfrm>
            <a:off x="212678" y="27571"/>
            <a:ext cx="8699500" cy="723900"/>
          </a:xfrm>
        </p:spPr>
        <p:txBody>
          <a:bodyPr/>
          <a:lstStyle/>
          <a:p>
            <a:pPr eaLnBrk="1" hangingPunct="1">
              <a:defRPr/>
            </a:pPr>
            <a:r>
              <a:rPr lang="en-US" dirty="0" smtClean="0">
                <a:effectLst/>
              </a:rPr>
              <a:t>Production Sites of the Isotope Program</a:t>
            </a:r>
          </a:p>
        </p:txBody>
      </p:sp>
      <p:grpSp>
        <p:nvGrpSpPr>
          <p:cNvPr id="2" name="Group 3"/>
          <p:cNvGrpSpPr>
            <a:grpSpLocks/>
          </p:cNvGrpSpPr>
          <p:nvPr/>
        </p:nvGrpSpPr>
        <p:grpSpPr bwMode="auto">
          <a:xfrm>
            <a:off x="1122363" y="1866900"/>
            <a:ext cx="5849937" cy="3162300"/>
            <a:chOff x="217" y="555"/>
            <a:chExt cx="5317" cy="3288"/>
          </a:xfrm>
        </p:grpSpPr>
        <p:sp>
          <p:nvSpPr>
            <p:cNvPr id="12419" name="Freeform 4"/>
            <p:cNvSpPr>
              <a:spLocks/>
            </p:cNvSpPr>
            <p:nvPr/>
          </p:nvSpPr>
          <p:spPr bwMode="auto">
            <a:xfrm>
              <a:off x="464" y="555"/>
              <a:ext cx="688" cy="492"/>
            </a:xfrm>
            <a:custGeom>
              <a:avLst/>
              <a:gdLst>
                <a:gd name="T0" fmla="*/ 212 w 688"/>
                <a:gd name="T1" fmla="*/ 119 h 492"/>
                <a:gd name="T2" fmla="*/ 212 w 688"/>
                <a:gd name="T3" fmla="*/ 102 h 492"/>
                <a:gd name="T4" fmla="*/ 195 w 688"/>
                <a:gd name="T5" fmla="*/ 60 h 492"/>
                <a:gd name="T6" fmla="*/ 212 w 688"/>
                <a:gd name="T7" fmla="*/ 60 h 492"/>
                <a:gd name="T8" fmla="*/ 221 w 688"/>
                <a:gd name="T9" fmla="*/ 34 h 492"/>
                <a:gd name="T10" fmla="*/ 212 w 688"/>
                <a:gd name="T11" fmla="*/ 9 h 492"/>
                <a:gd name="T12" fmla="*/ 586 w 688"/>
                <a:gd name="T13" fmla="*/ 102 h 492"/>
                <a:gd name="T14" fmla="*/ 654 w 688"/>
                <a:gd name="T15" fmla="*/ 237 h 492"/>
                <a:gd name="T16" fmla="*/ 628 w 688"/>
                <a:gd name="T17" fmla="*/ 356 h 492"/>
                <a:gd name="T18" fmla="*/ 611 w 688"/>
                <a:gd name="T19" fmla="*/ 449 h 492"/>
                <a:gd name="T20" fmla="*/ 611 w 688"/>
                <a:gd name="T21" fmla="*/ 466 h 492"/>
                <a:gd name="T22" fmla="*/ 611 w 688"/>
                <a:gd name="T23" fmla="*/ 483 h 492"/>
                <a:gd name="T24" fmla="*/ 518 w 688"/>
                <a:gd name="T25" fmla="*/ 475 h 492"/>
                <a:gd name="T26" fmla="*/ 416 w 688"/>
                <a:gd name="T27" fmla="*/ 458 h 492"/>
                <a:gd name="T28" fmla="*/ 390 w 688"/>
                <a:gd name="T29" fmla="*/ 449 h 492"/>
                <a:gd name="T30" fmla="*/ 365 w 688"/>
                <a:gd name="T31" fmla="*/ 458 h 492"/>
                <a:gd name="T32" fmla="*/ 331 w 688"/>
                <a:gd name="T33" fmla="*/ 458 h 492"/>
                <a:gd name="T34" fmla="*/ 297 w 688"/>
                <a:gd name="T35" fmla="*/ 458 h 492"/>
                <a:gd name="T36" fmla="*/ 280 w 688"/>
                <a:gd name="T37" fmla="*/ 449 h 492"/>
                <a:gd name="T38" fmla="*/ 246 w 688"/>
                <a:gd name="T39" fmla="*/ 449 h 492"/>
                <a:gd name="T40" fmla="*/ 229 w 688"/>
                <a:gd name="T41" fmla="*/ 449 h 492"/>
                <a:gd name="T42" fmla="*/ 229 w 688"/>
                <a:gd name="T43" fmla="*/ 441 h 492"/>
                <a:gd name="T44" fmla="*/ 212 w 688"/>
                <a:gd name="T45" fmla="*/ 432 h 492"/>
                <a:gd name="T46" fmla="*/ 178 w 688"/>
                <a:gd name="T47" fmla="*/ 424 h 492"/>
                <a:gd name="T48" fmla="*/ 161 w 688"/>
                <a:gd name="T49" fmla="*/ 432 h 492"/>
                <a:gd name="T50" fmla="*/ 127 w 688"/>
                <a:gd name="T51" fmla="*/ 432 h 492"/>
                <a:gd name="T52" fmla="*/ 102 w 688"/>
                <a:gd name="T53" fmla="*/ 415 h 492"/>
                <a:gd name="T54" fmla="*/ 93 w 688"/>
                <a:gd name="T55" fmla="*/ 398 h 492"/>
                <a:gd name="T56" fmla="*/ 93 w 688"/>
                <a:gd name="T57" fmla="*/ 373 h 492"/>
                <a:gd name="T58" fmla="*/ 93 w 688"/>
                <a:gd name="T59" fmla="*/ 348 h 492"/>
                <a:gd name="T60" fmla="*/ 68 w 688"/>
                <a:gd name="T61" fmla="*/ 331 h 492"/>
                <a:gd name="T62" fmla="*/ 42 w 688"/>
                <a:gd name="T63" fmla="*/ 314 h 492"/>
                <a:gd name="T64" fmla="*/ 0 w 688"/>
                <a:gd name="T65" fmla="*/ 297 h 492"/>
                <a:gd name="T66" fmla="*/ 25 w 688"/>
                <a:gd name="T67" fmla="*/ 288 h 492"/>
                <a:gd name="T68" fmla="*/ 25 w 688"/>
                <a:gd name="T69" fmla="*/ 254 h 492"/>
                <a:gd name="T70" fmla="*/ 17 w 688"/>
                <a:gd name="T71" fmla="*/ 246 h 492"/>
                <a:gd name="T72" fmla="*/ 25 w 688"/>
                <a:gd name="T73" fmla="*/ 221 h 492"/>
                <a:gd name="T74" fmla="*/ 34 w 688"/>
                <a:gd name="T75" fmla="*/ 212 h 492"/>
                <a:gd name="T76" fmla="*/ 25 w 688"/>
                <a:gd name="T77" fmla="*/ 187 h 492"/>
                <a:gd name="T78" fmla="*/ 25 w 688"/>
                <a:gd name="T79" fmla="*/ 127 h 492"/>
                <a:gd name="T80" fmla="*/ 25 w 688"/>
                <a:gd name="T81" fmla="*/ 43 h 492"/>
                <a:gd name="T82" fmla="*/ 127 w 688"/>
                <a:gd name="T83" fmla="*/ 93 h 492"/>
                <a:gd name="T84" fmla="*/ 170 w 688"/>
                <a:gd name="T85" fmla="*/ 102 h 492"/>
                <a:gd name="T86" fmla="*/ 178 w 688"/>
                <a:gd name="T87" fmla="*/ 136 h 492"/>
                <a:gd name="T88" fmla="*/ 161 w 688"/>
                <a:gd name="T89" fmla="*/ 136 h 492"/>
                <a:gd name="T90" fmla="*/ 119 w 688"/>
                <a:gd name="T91" fmla="*/ 187 h 492"/>
                <a:gd name="T92" fmla="*/ 127 w 688"/>
                <a:gd name="T93" fmla="*/ 187 h 492"/>
                <a:gd name="T94" fmla="*/ 170 w 688"/>
                <a:gd name="T95" fmla="*/ 153 h 492"/>
                <a:gd name="T96" fmla="*/ 187 w 688"/>
                <a:gd name="T97" fmla="*/ 161 h 492"/>
                <a:gd name="T98" fmla="*/ 178 w 688"/>
                <a:gd name="T99" fmla="*/ 187 h 492"/>
                <a:gd name="T100" fmla="*/ 170 w 688"/>
                <a:gd name="T101" fmla="*/ 204 h 492"/>
                <a:gd name="T102" fmla="*/ 161 w 688"/>
                <a:gd name="T103" fmla="*/ 212 h 492"/>
                <a:gd name="T104" fmla="*/ 153 w 688"/>
                <a:gd name="T105" fmla="*/ 204 h 492"/>
                <a:gd name="T106" fmla="*/ 144 w 688"/>
                <a:gd name="T107" fmla="*/ 212 h 492"/>
                <a:gd name="T108" fmla="*/ 119 w 688"/>
                <a:gd name="T109" fmla="*/ 212 h 492"/>
                <a:gd name="T110" fmla="*/ 144 w 688"/>
                <a:gd name="T111" fmla="*/ 229 h 492"/>
                <a:gd name="T112" fmla="*/ 170 w 688"/>
                <a:gd name="T113" fmla="*/ 212 h 492"/>
                <a:gd name="T114" fmla="*/ 178 w 688"/>
                <a:gd name="T115" fmla="*/ 212 h 492"/>
                <a:gd name="T116" fmla="*/ 187 w 688"/>
                <a:gd name="T117" fmla="*/ 187 h 492"/>
                <a:gd name="T118" fmla="*/ 212 w 688"/>
                <a:gd name="T119" fmla="*/ 136 h 492"/>
                <a:gd name="T120" fmla="*/ 212 w 688"/>
                <a:gd name="T121" fmla="*/ 102 h 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8"/>
                <a:gd name="T184" fmla="*/ 0 h 492"/>
                <a:gd name="T185" fmla="*/ 688 w 688"/>
                <a:gd name="T186" fmla="*/ 492 h 4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8" h="492">
                  <a:moveTo>
                    <a:pt x="212" y="102"/>
                  </a:moveTo>
                  <a:lnTo>
                    <a:pt x="212" y="102"/>
                  </a:lnTo>
                  <a:lnTo>
                    <a:pt x="204" y="110"/>
                  </a:lnTo>
                  <a:lnTo>
                    <a:pt x="212" y="119"/>
                  </a:lnTo>
                  <a:lnTo>
                    <a:pt x="204" y="110"/>
                  </a:lnTo>
                  <a:lnTo>
                    <a:pt x="204" y="102"/>
                  </a:lnTo>
                  <a:lnTo>
                    <a:pt x="204" y="93"/>
                  </a:lnTo>
                  <a:lnTo>
                    <a:pt x="212" y="102"/>
                  </a:lnTo>
                  <a:lnTo>
                    <a:pt x="221" y="93"/>
                  </a:lnTo>
                  <a:lnTo>
                    <a:pt x="204" y="76"/>
                  </a:lnTo>
                  <a:lnTo>
                    <a:pt x="195" y="76"/>
                  </a:lnTo>
                  <a:lnTo>
                    <a:pt x="195" y="60"/>
                  </a:lnTo>
                  <a:lnTo>
                    <a:pt x="204" y="60"/>
                  </a:lnTo>
                  <a:lnTo>
                    <a:pt x="212" y="68"/>
                  </a:lnTo>
                  <a:lnTo>
                    <a:pt x="212" y="60"/>
                  </a:lnTo>
                  <a:lnTo>
                    <a:pt x="221" y="51"/>
                  </a:lnTo>
                  <a:lnTo>
                    <a:pt x="221" y="43"/>
                  </a:lnTo>
                  <a:lnTo>
                    <a:pt x="221" y="34"/>
                  </a:lnTo>
                  <a:lnTo>
                    <a:pt x="212" y="26"/>
                  </a:lnTo>
                  <a:lnTo>
                    <a:pt x="204" y="9"/>
                  </a:lnTo>
                  <a:lnTo>
                    <a:pt x="204" y="0"/>
                  </a:lnTo>
                  <a:lnTo>
                    <a:pt x="212" y="9"/>
                  </a:lnTo>
                  <a:lnTo>
                    <a:pt x="212" y="0"/>
                  </a:lnTo>
                  <a:lnTo>
                    <a:pt x="365" y="43"/>
                  </a:lnTo>
                  <a:lnTo>
                    <a:pt x="535" y="85"/>
                  </a:lnTo>
                  <a:lnTo>
                    <a:pt x="586" y="102"/>
                  </a:lnTo>
                  <a:lnTo>
                    <a:pt x="654" y="110"/>
                  </a:lnTo>
                  <a:lnTo>
                    <a:pt x="688" y="119"/>
                  </a:lnTo>
                  <a:lnTo>
                    <a:pt x="679" y="144"/>
                  </a:lnTo>
                  <a:lnTo>
                    <a:pt x="654" y="237"/>
                  </a:lnTo>
                  <a:lnTo>
                    <a:pt x="654" y="246"/>
                  </a:lnTo>
                  <a:lnTo>
                    <a:pt x="637" y="322"/>
                  </a:lnTo>
                  <a:lnTo>
                    <a:pt x="637" y="339"/>
                  </a:lnTo>
                  <a:lnTo>
                    <a:pt x="628" y="356"/>
                  </a:lnTo>
                  <a:lnTo>
                    <a:pt x="611" y="424"/>
                  </a:lnTo>
                  <a:lnTo>
                    <a:pt x="611" y="441"/>
                  </a:lnTo>
                  <a:lnTo>
                    <a:pt x="611" y="449"/>
                  </a:lnTo>
                  <a:lnTo>
                    <a:pt x="611" y="458"/>
                  </a:lnTo>
                  <a:lnTo>
                    <a:pt x="611" y="466"/>
                  </a:lnTo>
                  <a:lnTo>
                    <a:pt x="611" y="475"/>
                  </a:lnTo>
                  <a:lnTo>
                    <a:pt x="611" y="483"/>
                  </a:lnTo>
                  <a:lnTo>
                    <a:pt x="603" y="483"/>
                  </a:lnTo>
                  <a:lnTo>
                    <a:pt x="611" y="483"/>
                  </a:lnTo>
                  <a:lnTo>
                    <a:pt x="611" y="492"/>
                  </a:lnTo>
                  <a:lnTo>
                    <a:pt x="560" y="483"/>
                  </a:lnTo>
                  <a:lnTo>
                    <a:pt x="552" y="483"/>
                  </a:lnTo>
                  <a:lnTo>
                    <a:pt x="518" y="475"/>
                  </a:lnTo>
                  <a:lnTo>
                    <a:pt x="433" y="449"/>
                  </a:lnTo>
                  <a:lnTo>
                    <a:pt x="424" y="458"/>
                  </a:lnTo>
                  <a:lnTo>
                    <a:pt x="416" y="458"/>
                  </a:lnTo>
                  <a:lnTo>
                    <a:pt x="407" y="458"/>
                  </a:lnTo>
                  <a:lnTo>
                    <a:pt x="399" y="458"/>
                  </a:lnTo>
                  <a:lnTo>
                    <a:pt x="390" y="458"/>
                  </a:lnTo>
                  <a:lnTo>
                    <a:pt x="390" y="449"/>
                  </a:lnTo>
                  <a:lnTo>
                    <a:pt x="382" y="449"/>
                  </a:lnTo>
                  <a:lnTo>
                    <a:pt x="373" y="449"/>
                  </a:lnTo>
                  <a:lnTo>
                    <a:pt x="365" y="458"/>
                  </a:lnTo>
                  <a:lnTo>
                    <a:pt x="348" y="449"/>
                  </a:lnTo>
                  <a:lnTo>
                    <a:pt x="348" y="458"/>
                  </a:lnTo>
                  <a:lnTo>
                    <a:pt x="339" y="458"/>
                  </a:lnTo>
                  <a:lnTo>
                    <a:pt x="331" y="458"/>
                  </a:lnTo>
                  <a:lnTo>
                    <a:pt x="323" y="458"/>
                  </a:lnTo>
                  <a:lnTo>
                    <a:pt x="314" y="458"/>
                  </a:lnTo>
                  <a:lnTo>
                    <a:pt x="306" y="458"/>
                  </a:lnTo>
                  <a:lnTo>
                    <a:pt x="297" y="458"/>
                  </a:lnTo>
                  <a:lnTo>
                    <a:pt x="289" y="458"/>
                  </a:lnTo>
                  <a:lnTo>
                    <a:pt x="289" y="449"/>
                  </a:lnTo>
                  <a:lnTo>
                    <a:pt x="280" y="449"/>
                  </a:lnTo>
                  <a:lnTo>
                    <a:pt x="272" y="449"/>
                  </a:lnTo>
                  <a:lnTo>
                    <a:pt x="255" y="449"/>
                  </a:lnTo>
                  <a:lnTo>
                    <a:pt x="255" y="458"/>
                  </a:lnTo>
                  <a:lnTo>
                    <a:pt x="246" y="449"/>
                  </a:lnTo>
                  <a:lnTo>
                    <a:pt x="238" y="449"/>
                  </a:lnTo>
                  <a:lnTo>
                    <a:pt x="229" y="449"/>
                  </a:lnTo>
                  <a:lnTo>
                    <a:pt x="229" y="441"/>
                  </a:lnTo>
                  <a:lnTo>
                    <a:pt x="221" y="441"/>
                  </a:lnTo>
                  <a:lnTo>
                    <a:pt x="212" y="432"/>
                  </a:lnTo>
                  <a:lnTo>
                    <a:pt x="204" y="432"/>
                  </a:lnTo>
                  <a:lnTo>
                    <a:pt x="187" y="432"/>
                  </a:lnTo>
                  <a:lnTo>
                    <a:pt x="178" y="424"/>
                  </a:lnTo>
                  <a:lnTo>
                    <a:pt x="170" y="424"/>
                  </a:lnTo>
                  <a:lnTo>
                    <a:pt x="161" y="432"/>
                  </a:lnTo>
                  <a:lnTo>
                    <a:pt x="153" y="432"/>
                  </a:lnTo>
                  <a:lnTo>
                    <a:pt x="136" y="432"/>
                  </a:lnTo>
                  <a:lnTo>
                    <a:pt x="127" y="432"/>
                  </a:lnTo>
                  <a:lnTo>
                    <a:pt x="119" y="424"/>
                  </a:lnTo>
                  <a:lnTo>
                    <a:pt x="110" y="424"/>
                  </a:lnTo>
                  <a:lnTo>
                    <a:pt x="102" y="415"/>
                  </a:lnTo>
                  <a:lnTo>
                    <a:pt x="93" y="415"/>
                  </a:lnTo>
                  <a:lnTo>
                    <a:pt x="93" y="407"/>
                  </a:lnTo>
                  <a:lnTo>
                    <a:pt x="93" y="398"/>
                  </a:lnTo>
                  <a:lnTo>
                    <a:pt x="93" y="390"/>
                  </a:lnTo>
                  <a:lnTo>
                    <a:pt x="93" y="381"/>
                  </a:lnTo>
                  <a:lnTo>
                    <a:pt x="102" y="381"/>
                  </a:lnTo>
                  <a:lnTo>
                    <a:pt x="93" y="373"/>
                  </a:lnTo>
                  <a:lnTo>
                    <a:pt x="102" y="373"/>
                  </a:lnTo>
                  <a:lnTo>
                    <a:pt x="93" y="356"/>
                  </a:lnTo>
                  <a:lnTo>
                    <a:pt x="93" y="348"/>
                  </a:lnTo>
                  <a:lnTo>
                    <a:pt x="85" y="339"/>
                  </a:lnTo>
                  <a:lnTo>
                    <a:pt x="76" y="331"/>
                  </a:lnTo>
                  <a:lnTo>
                    <a:pt x="68" y="331"/>
                  </a:lnTo>
                  <a:lnTo>
                    <a:pt x="68" y="339"/>
                  </a:lnTo>
                  <a:lnTo>
                    <a:pt x="59" y="331"/>
                  </a:lnTo>
                  <a:lnTo>
                    <a:pt x="51" y="314"/>
                  </a:lnTo>
                  <a:lnTo>
                    <a:pt x="42" y="314"/>
                  </a:lnTo>
                  <a:lnTo>
                    <a:pt x="34" y="305"/>
                  </a:lnTo>
                  <a:lnTo>
                    <a:pt x="17" y="305"/>
                  </a:lnTo>
                  <a:lnTo>
                    <a:pt x="8" y="297"/>
                  </a:lnTo>
                  <a:lnTo>
                    <a:pt x="0" y="297"/>
                  </a:lnTo>
                  <a:lnTo>
                    <a:pt x="17" y="254"/>
                  </a:lnTo>
                  <a:lnTo>
                    <a:pt x="17" y="263"/>
                  </a:lnTo>
                  <a:lnTo>
                    <a:pt x="8" y="288"/>
                  </a:lnTo>
                  <a:lnTo>
                    <a:pt x="25" y="288"/>
                  </a:lnTo>
                  <a:lnTo>
                    <a:pt x="17" y="280"/>
                  </a:lnTo>
                  <a:lnTo>
                    <a:pt x="25" y="271"/>
                  </a:lnTo>
                  <a:lnTo>
                    <a:pt x="25" y="263"/>
                  </a:lnTo>
                  <a:lnTo>
                    <a:pt x="25" y="254"/>
                  </a:lnTo>
                  <a:lnTo>
                    <a:pt x="42" y="246"/>
                  </a:lnTo>
                  <a:lnTo>
                    <a:pt x="34" y="246"/>
                  </a:lnTo>
                  <a:lnTo>
                    <a:pt x="17" y="246"/>
                  </a:lnTo>
                  <a:lnTo>
                    <a:pt x="17" y="237"/>
                  </a:lnTo>
                  <a:lnTo>
                    <a:pt x="17" y="221"/>
                  </a:lnTo>
                  <a:lnTo>
                    <a:pt x="25" y="221"/>
                  </a:lnTo>
                  <a:lnTo>
                    <a:pt x="25" y="229"/>
                  </a:lnTo>
                  <a:lnTo>
                    <a:pt x="25" y="221"/>
                  </a:lnTo>
                  <a:lnTo>
                    <a:pt x="51" y="221"/>
                  </a:lnTo>
                  <a:lnTo>
                    <a:pt x="34" y="212"/>
                  </a:lnTo>
                  <a:lnTo>
                    <a:pt x="34" y="204"/>
                  </a:lnTo>
                  <a:lnTo>
                    <a:pt x="25" y="204"/>
                  </a:lnTo>
                  <a:lnTo>
                    <a:pt x="17" y="212"/>
                  </a:lnTo>
                  <a:lnTo>
                    <a:pt x="25" y="187"/>
                  </a:lnTo>
                  <a:lnTo>
                    <a:pt x="25" y="170"/>
                  </a:lnTo>
                  <a:lnTo>
                    <a:pt x="25" y="161"/>
                  </a:lnTo>
                  <a:lnTo>
                    <a:pt x="25" y="136"/>
                  </a:lnTo>
                  <a:lnTo>
                    <a:pt x="25" y="127"/>
                  </a:lnTo>
                  <a:lnTo>
                    <a:pt x="25" y="102"/>
                  </a:lnTo>
                  <a:lnTo>
                    <a:pt x="17" y="93"/>
                  </a:lnTo>
                  <a:lnTo>
                    <a:pt x="17" y="51"/>
                  </a:lnTo>
                  <a:lnTo>
                    <a:pt x="25" y="43"/>
                  </a:lnTo>
                  <a:lnTo>
                    <a:pt x="25" y="26"/>
                  </a:lnTo>
                  <a:lnTo>
                    <a:pt x="42" y="34"/>
                  </a:lnTo>
                  <a:lnTo>
                    <a:pt x="76" y="68"/>
                  </a:lnTo>
                  <a:lnTo>
                    <a:pt x="127" y="93"/>
                  </a:lnTo>
                  <a:lnTo>
                    <a:pt x="153" y="93"/>
                  </a:lnTo>
                  <a:lnTo>
                    <a:pt x="161" y="102"/>
                  </a:lnTo>
                  <a:lnTo>
                    <a:pt x="161" y="110"/>
                  </a:lnTo>
                  <a:lnTo>
                    <a:pt x="170" y="102"/>
                  </a:lnTo>
                  <a:lnTo>
                    <a:pt x="178" y="102"/>
                  </a:lnTo>
                  <a:lnTo>
                    <a:pt x="178" y="110"/>
                  </a:lnTo>
                  <a:lnTo>
                    <a:pt x="178" y="136"/>
                  </a:lnTo>
                  <a:lnTo>
                    <a:pt x="170" y="144"/>
                  </a:lnTo>
                  <a:lnTo>
                    <a:pt x="170" y="136"/>
                  </a:lnTo>
                  <a:lnTo>
                    <a:pt x="161" y="136"/>
                  </a:lnTo>
                  <a:lnTo>
                    <a:pt x="153" y="161"/>
                  </a:lnTo>
                  <a:lnTo>
                    <a:pt x="144" y="161"/>
                  </a:lnTo>
                  <a:lnTo>
                    <a:pt x="127" y="178"/>
                  </a:lnTo>
                  <a:lnTo>
                    <a:pt x="119" y="187"/>
                  </a:lnTo>
                  <a:lnTo>
                    <a:pt x="127" y="195"/>
                  </a:lnTo>
                  <a:lnTo>
                    <a:pt x="153" y="187"/>
                  </a:lnTo>
                  <a:lnTo>
                    <a:pt x="127" y="195"/>
                  </a:lnTo>
                  <a:lnTo>
                    <a:pt x="127" y="187"/>
                  </a:lnTo>
                  <a:lnTo>
                    <a:pt x="136" y="170"/>
                  </a:lnTo>
                  <a:lnTo>
                    <a:pt x="153" y="161"/>
                  </a:lnTo>
                  <a:lnTo>
                    <a:pt x="161" y="161"/>
                  </a:lnTo>
                  <a:lnTo>
                    <a:pt x="170" y="153"/>
                  </a:lnTo>
                  <a:lnTo>
                    <a:pt x="187" y="144"/>
                  </a:lnTo>
                  <a:lnTo>
                    <a:pt x="187" y="136"/>
                  </a:lnTo>
                  <a:lnTo>
                    <a:pt x="195" y="136"/>
                  </a:lnTo>
                  <a:lnTo>
                    <a:pt x="187" y="161"/>
                  </a:lnTo>
                  <a:lnTo>
                    <a:pt x="178" y="161"/>
                  </a:lnTo>
                  <a:lnTo>
                    <a:pt x="178" y="178"/>
                  </a:lnTo>
                  <a:lnTo>
                    <a:pt x="178" y="187"/>
                  </a:lnTo>
                  <a:lnTo>
                    <a:pt x="170" y="195"/>
                  </a:lnTo>
                  <a:lnTo>
                    <a:pt x="170" y="204"/>
                  </a:lnTo>
                  <a:lnTo>
                    <a:pt x="170" y="212"/>
                  </a:lnTo>
                  <a:lnTo>
                    <a:pt x="161" y="212"/>
                  </a:lnTo>
                  <a:lnTo>
                    <a:pt x="153" y="212"/>
                  </a:lnTo>
                  <a:lnTo>
                    <a:pt x="161" y="195"/>
                  </a:lnTo>
                  <a:lnTo>
                    <a:pt x="153" y="204"/>
                  </a:lnTo>
                  <a:lnTo>
                    <a:pt x="153" y="212"/>
                  </a:lnTo>
                  <a:lnTo>
                    <a:pt x="144" y="221"/>
                  </a:lnTo>
                  <a:lnTo>
                    <a:pt x="144" y="212"/>
                  </a:lnTo>
                  <a:lnTo>
                    <a:pt x="153" y="204"/>
                  </a:lnTo>
                  <a:lnTo>
                    <a:pt x="153" y="195"/>
                  </a:lnTo>
                  <a:lnTo>
                    <a:pt x="144" y="204"/>
                  </a:lnTo>
                  <a:lnTo>
                    <a:pt x="119" y="212"/>
                  </a:lnTo>
                  <a:lnTo>
                    <a:pt x="119" y="221"/>
                  </a:lnTo>
                  <a:lnTo>
                    <a:pt x="127" y="229"/>
                  </a:lnTo>
                  <a:lnTo>
                    <a:pt x="144" y="229"/>
                  </a:lnTo>
                  <a:lnTo>
                    <a:pt x="144" y="237"/>
                  </a:lnTo>
                  <a:lnTo>
                    <a:pt x="144" y="229"/>
                  </a:lnTo>
                  <a:lnTo>
                    <a:pt x="161" y="221"/>
                  </a:lnTo>
                  <a:lnTo>
                    <a:pt x="170" y="212"/>
                  </a:lnTo>
                  <a:lnTo>
                    <a:pt x="178" y="221"/>
                  </a:lnTo>
                  <a:lnTo>
                    <a:pt x="178" y="212"/>
                  </a:lnTo>
                  <a:lnTo>
                    <a:pt x="187" y="212"/>
                  </a:lnTo>
                  <a:lnTo>
                    <a:pt x="187" y="204"/>
                  </a:lnTo>
                  <a:lnTo>
                    <a:pt x="187" y="187"/>
                  </a:lnTo>
                  <a:lnTo>
                    <a:pt x="195" y="178"/>
                  </a:lnTo>
                  <a:lnTo>
                    <a:pt x="195" y="170"/>
                  </a:lnTo>
                  <a:lnTo>
                    <a:pt x="195" y="153"/>
                  </a:lnTo>
                  <a:lnTo>
                    <a:pt x="212" y="136"/>
                  </a:lnTo>
                  <a:lnTo>
                    <a:pt x="221" y="136"/>
                  </a:lnTo>
                  <a:lnTo>
                    <a:pt x="212" y="110"/>
                  </a:lnTo>
                  <a:lnTo>
                    <a:pt x="212" y="102"/>
                  </a:lnTo>
                  <a:close/>
                </a:path>
              </a:pathLst>
            </a:custGeom>
            <a:solidFill>
              <a:schemeClr val="bg2"/>
            </a:solidFill>
            <a:ln w="12700">
              <a:noFill/>
              <a:round/>
              <a:headEnd/>
              <a:tailEnd/>
            </a:ln>
          </p:spPr>
          <p:txBody>
            <a:bodyPr/>
            <a:lstStyle/>
            <a:p>
              <a:endParaRPr lang="en-US"/>
            </a:p>
          </p:txBody>
        </p:sp>
        <p:sp>
          <p:nvSpPr>
            <p:cNvPr id="12420" name="Freeform 5"/>
            <p:cNvSpPr>
              <a:spLocks/>
            </p:cNvSpPr>
            <p:nvPr/>
          </p:nvSpPr>
          <p:spPr bwMode="auto">
            <a:xfrm>
              <a:off x="1203" y="691"/>
              <a:ext cx="1044" cy="661"/>
            </a:xfrm>
            <a:custGeom>
              <a:avLst/>
              <a:gdLst>
                <a:gd name="T0" fmla="*/ 322 w 1044"/>
                <a:gd name="T1" fmla="*/ 627 h 661"/>
                <a:gd name="T2" fmla="*/ 322 w 1044"/>
                <a:gd name="T3" fmla="*/ 635 h 661"/>
                <a:gd name="T4" fmla="*/ 305 w 1044"/>
                <a:gd name="T5" fmla="*/ 635 h 661"/>
                <a:gd name="T6" fmla="*/ 288 w 1044"/>
                <a:gd name="T7" fmla="*/ 635 h 661"/>
                <a:gd name="T8" fmla="*/ 271 w 1044"/>
                <a:gd name="T9" fmla="*/ 627 h 661"/>
                <a:gd name="T10" fmla="*/ 254 w 1044"/>
                <a:gd name="T11" fmla="*/ 627 h 661"/>
                <a:gd name="T12" fmla="*/ 237 w 1044"/>
                <a:gd name="T13" fmla="*/ 627 h 661"/>
                <a:gd name="T14" fmla="*/ 220 w 1044"/>
                <a:gd name="T15" fmla="*/ 627 h 661"/>
                <a:gd name="T16" fmla="*/ 195 w 1044"/>
                <a:gd name="T17" fmla="*/ 627 h 661"/>
                <a:gd name="T18" fmla="*/ 186 w 1044"/>
                <a:gd name="T19" fmla="*/ 635 h 661"/>
                <a:gd name="T20" fmla="*/ 178 w 1044"/>
                <a:gd name="T21" fmla="*/ 627 h 661"/>
                <a:gd name="T22" fmla="*/ 178 w 1044"/>
                <a:gd name="T23" fmla="*/ 601 h 661"/>
                <a:gd name="T24" fmla="*/ 178 w 1044"/>
                <a:gd name="T25" fmla="*/ 584 h 661"/>
                <a:gd name="T26" fmla="*/ 161 w 1044"/>
                <a:gd name="T27" fmla="*/ 576 h 661"/>
                <a:gd name="T28" fmla="*/ 144 w 1044"/>
                <a:gd name="T29" fmla="*/ 551 h 661"/>
                <a:gd name="T30" fmla="*/ 153 w 1044"/>
                <a:gd name="T31" fmla="*/ 542 h 661"/>
                <a:gd name="T32" fmla="*/ 144 w 1044"/>
                <a:gd name="T33" fmla="*/ 534 h 661"/>
                <a:gd name="T34" fmla="*/ 136 w 1044"/>
                <a:gd name="T35" fmla="*/ 517 h 661"/>
                <a:gd name="T36" fmla="*/ 136 w 1044"/>
                <a:gd name="T37" fmla="*/ 491 h 661"/>
                <a:gd name="T38" fmla="*/ 127 w 1044"/>
                <a:gd name="T39" fmla="*/ 474 h 661"/>
                <a:gd name="T40" fmla="*/ 127 w 1044"/>
                <a:gd name="T41" fmla="*/ 457 h 661"/>
                <a:gd name="T42" fmla="*/ 119 w 1044"/>
                <a:gd name="T43" fmla="*/ 449 h 661"/>
                <a:gd name="T44" fmla="*/ 110 w 1044"/>
                <a:gd name="T45" fmla="*/ 466 h 661"/>
                <a:gd name="T46" fmla="*/ 93 w 1044"/>
                <a:gd name="T47" fmla="*/ 466 h 661"/>
                <a:gd name="T48" fmla="*/ 85 w 1044"/>
                <a:gd name="T49" fmla="*/ 466 h 661"/>
                <a:gd name="T50" fmla="*/ 68 w 1044"/>
                <a:gd name="T51" fmla="*/ 457 h 661"/>
                <a:gd name="T52" fmla="*/ 76 w 1044"/>
                <a:gd name="T53" fmla="*/ 440 h 661"/>
                <a:gd name="T54" fmla="*/ 76 w 1044"/>
                <a:gd name="T55" fmla="*/ 423 h 661"/>
                <a:gd name="T56" fmla="*/ 93 w 1044"/>
                <a:gd name="T57" fmla="*/ 423 h 661"/>
                <a:gd name="T58" fmla="*/ 85 w 1044"/>
                <a:gd name="T59" fmla="*/ 406 h 661"/>
                <a:gd name="T60" fmla="*/ 85 w 1044"/>
                <a:gd name="T61" fmla="*/ 390 h 661"/>
                <a:gd name="T62" fmla="*/ 93 w 1044"/>
                <a:gd name="T63" fmla="*/ 381 h 661"/>
                <a:gd name="T64" fmla="*/ 102 w 1044"/>
                <a:gd name="T65" fmla="*/ 356 h 661"/>
                <a:gd name="T66" fmla="*/ 110 w 1044"/>
                <a:gd name="T67" fmla="*/ 339 h 661"/>
                <a:gd name="T68" fmla="*/ 102 w 1044"/>
                <a:gd name="T69" fmla="*/ 322 h 661"/>
                <a:gd name="T70" fmla="*/ 85 w 1044"/>
                <a:gd name="T71" fmla="*/ 313 h 661"/>
                <a:gd name="T72" fmla="*/ 76 w 1044"/>
                <a:gd name="T73" fmla="*/ 313 h 661"/>
                <a:gd name="T74" fmla="*/ 68 w 1044"/>
                <a:gd name="T75" fmla="*/ 296 h 661"/>
                <a:gd name="T76" fmla="*/ 68 w 1044"/>
                <a:gd name="T77" fmla="*/ 271 h 661"/>
                <a:gd name="T78" fmla="*/ 51 w 1044"/>
                <a:gd name="T79" fmla="*/ 254 h 661"/>
                <a:gd name="T80" fmla="*/ 42 w 1044"/>
                <a:gd name="T81" fmla="*/ 229 h 661"/>
                <a:gd name="T82" fmla="*/ 25 w 1044"/>
                <a:gd name="T83" fmla="*/ 220 h 661"/>
                <a:gd name="T84" fmla="*/ 8 w 1044"/>
                <a:gd name="T85" fmla="*/ 203 h 661"/>
                <a:gd name="T86" fmla="*/ 17 w 1044"/>
                <a:gd name="T87" fmla="*/ 195 h 661"/>
                <a:gd name="T88" fmla="*/ 17 w 1044"/>
                <a:gd name="T89" fmla="*/ 178 h 661"/>
                <a:gd name="T90" fmla="*/ 17 w 1044"/>
                <a:gd name="T91" fmla="*/ 152 h 661"/>
                <a:gd name="T92" fmla="*/ 0 w 1044"/>
                <a:gd name="T93" fmla="*/ 127 h 661"/>
                <a:gd name="T94" fmla="*/ 136 w 1044"/>
                <a:gd name="T95" fmla="*/ 25 h 661"/>
                <a:gd name="T96" fmla="*/ 577 w 1044"/>
                <a:gd name="T97" fmla="*/ 101 h 661"/>
                <a:gd name="T98" fmla="*/ 1044 w 1044"/>
                <a:gd name="T99" fmla="*/ 152 h 661"/>
                <a:gd name="T100" fmla="*/ 1027 w 1044"/>
                <a:gd name="T101" fmla="*/ 364 h 661"/>
                <a:gd name="T102" fmla="*/ 1010 w 1044"/>
                <a:gd name="T103" fmla="*/ 551 h 661"/>
                <a:gd name="T104" fmla="*/ 908 w 1044"/>
                <a:gd name="T105" fmla="*/ 652 h 661"/>
                <a:gd name="T106" fmla="*/ 586 w 1044"/>
                <a:gd name="T107" fmla="*/ 618 h 661"/>
                <a:gd name="T108" fmla="*/ 365 w 1044"/>
                <a:gd name="T109" fmla="*/ 584 h 661"/>
                <a:gd name="T110" fmla="*/ 348 w 1044"/>
                <a:gd name="T111" fmla="*/ 644 h 661"/>
                <a:gd name="T112" fmla="*/ 348 w 1044"/>
                <a:gd name="T113" fmla="*/ 627 h 661"/>
                <a:gd name="T114" fmla="*/ 339 w 1044"/>
                <a:gd name="T115" fmla="*/ 618 h 661"/>
                <a:gd name="T116" fmla="*/ 331 w 1044"/>
                <a:gd name="T117" fmla="*/ 618 h 6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4"/>
                <a:gd name="T178" fmla="*/ 0 h 661"/>
                <a:gd name="T179" fmla="*/ 1044 w 1044"/>
                <a:gd name="T180" fmla="*/ 661 h 6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4" h="661">
                  <a:moveTo>
                    <a:pt x="322" y="618"/>
                  </a:moveTo>
                  <a:lnTo>
                    <a:pt x="322" y="618"/>
                  </a:lnTo>
                  <a:lnTo>
                    <a:pt x="322" y="627"/>
                  </a:lnTo>
                  <a:lnTo>
                    <a:pt x="314" y="627"/>
                  </a:lnTo>
                  <a:lnTo>
                    <a:pt x="314" y="635"/>
                  </a:lnTo>
                  <a:lnTo>
                    <a:pt x="322" y="635"/>
                  </a:lnTo>
                  <a:lnTo>
                    <a:pt x="314" y="635"/>
                  </a:lnTo>
                  <a:lnTo>
                    <a:pt x="305" y="635"/>
                  </a:lnTo>
                  <a:lnTo>
                    <a:pt x="297" y="627"/>
                  </a:lnTo>
                  <a:lnTo>
                    <a:pt x="297" y="635"/>
                  </a:lnTo>
                  <a:lnTo>
                    <a:pt x="288" y="635"/>
                  </a:lnTo>
                  <a:lnTo>
                    <a:pt x="280" y="627"/>
                  </a:lnTo>
                  <a:lnTo>
                    <a:pt x="271" y="627"/>
                  </a:lnTo>
                  <a:lnTo>
                    <a:pt x="263" y="627"/>
                  </a:lnTo>
                  <a:lnTo>
                    <a:pt x="254" y="627"/>
                  </a:lnTo>
                  <a:lnTo>
                    <a:pt x="254" y="618"/>
                  </a:lnTo>
                  <a:lnTo>
                    <a:pt x="246" y="618"/>
                  </a:lnTo>
                  <a:lnTo>
                    <a:pt x="246" y="627"/>
                  </a:lnTo>
                  <a:lnTo>
                    <a:pt x="237" y="627"/>
                  </a:lnTo>
                  <a:lnTo>
                    <a:pt x="237" y="635"/>
                  </a:lnTo>
                  <a:lnTo>
                    <a:pt x="229" y="635"/>
                  </a:lnTo>
                  <a:lnTo>
                    <a:pt x="229" y="627"/>
                  </a:lnTo>
                  <a:lnTo>
                    <a:pt x="220" y="627"/>
                  </a:lnTo>
                  <a:lnTo>
                    <a:pt x="212" y="627"/>
                  </a:lnTo>
                  <a:lnTo>
                    <a:pt x="203" y="618"/>
                  </a:lnTo>
                  <a:lnTo>
                    <a:pt x="203" y="627"/>
                  </a:lnTo>
                  <a:lnTo>
                    <a:pt x="195" y="627"/>
                  </a:lnTo>
                  <a:lnTo>
                    <a:pt x="195" y="635"/>
                  </a:lnTo>
                  <a:lnTo>
                    <a:pt x="186" y="635"/>
                  </a:lnTo>
                  <a:lnTo>
                    <a:pt x="186" y="627"/>
                  </a:lnTo>
                  <a:lnTo>
                    <a:pt x="178" y="627"/>
                  </a:lnTo>
                  <a:lnTo>
                    <a:pt x="178" y="618"/>
                  </a:lnTo>
                  <a:lnTo>
                    <a:pt x="178" y="610"/>
                  </a:lnTo>
                  <a:lnTo>
                    <a:pt x="178" y="601"/>
                  </a:lnTo>
                  <a:lnTo>
                    <a:pt x="178" y="593"/>
                  </a:lnTo>
                  <a:lnTo>
                    <a:pt x="178" y="584"/>
                  </a:lnTo>
                  <a:lnTo>
                    <a:pt x="170" y="576"/>
                  </a:lnTo>
                  <a:lnTo>
                    <a:pt x="161" y="576"/>
                  </a:lnTo>
                  <a:lnTo>
                    <a:pt x="153" y="576"/>
                  </a:lnTo>
                  <a:lnTo>
                    <a:pt x="153" y="567"/>
                  </a:lnTo>
                  <a:lnTo>
                    <a:pt x="144" y="551"/>
                  </a:lnTo>
                  <a:lnTo>
                    <a:pt x="153" y="551"/>
                  </a:lnTo>
                  <a:lnTo>
                    <a:pt x="153" y="542"/>
                  </a:lnTo>
                  <a:lnTo>
                    <a:pt x="153" y="534"/>
                  </a:lnTo>
                  <a:lnTo>
                    <a:pt x="144" y="534"/>
                  </a:lnTo>
                  <a:lnTo>
                    <a:pt x="153" y="534"/>
                  </a:lnTo>
                  <a:lnTo>
                    <a:pt x="144" y="534"/>
                  </a:lnTo>
                  <a:lnTo>
                    <a:pt x="144" y="525"/>
                  </a:lnTo>
                  <a:lnTo>
                    <a:pt x="136" y="517"/>
                  </a:lnTo>
                  <a:lnTo>
                    <a:pt x="136" y="508"/>
                  </a:lnTo>
                  <a:lnTo>
                    <a:pt x="136" y="500"/>
                  </a:lnTo>
                  <a:lnTo>
                    <a:pt x="136" y="491"/>
                  </a:lnTo>
                  <a:lnTo>
                    <a:pt x="136" y="483"/>
                  </a:lnTo>
                  <a:lnTo>
                    <a:pt x="136" y="474"/>
                  </a:lnTo>
                  <a:lnTo>
                    <a:pt x="127" y="474"/>
                  </a:lnTo>
                  <a:lnTo>
                    <a:pt x="136" y="466"/>
                  </a:lnTo>
                  <a:lnTo>
                    <a:pt x="127" y="466"/>
                  </a:lnTo>
                  <a:lnTo>
                    <a:pt x="127" y="457"/>
                  </a:lnTo>
                  <a:lnTo>
                    <a:pt x="119" y="449"/>
                  </a:lnTo>
                  <a:lnTo>
                    <a:pt x="119" y="457"/>
                  </a:lnTo>
                  <a:lnTo>
                    <a:pt x="110" y="457"/>
                  </a:lnTo>
                  <a:lnTo>
                    <a:pt x="110" y="466"/>
                  </a:lnTo>
                  <a:lnTo>
                    <a:pt x="102" y="466"/>
                  </a:lnTo>
                  <a:lnTo>
                    <a:pt x="93" y="466"/>
                  </a:lnTo>
                  <a:lnTo>
                    <a:pt x="93" y="474"/>
                  </a:lnTo>
                  <a:lnTo>
                    <a:pt x="85" y="474"/>
                  </a:lnTo>
                  <a:lnTo>
                    <a:pt x="85" y="466"/>
                  </a:lnTo>
                  <a:lnTo>
                    <a:pt x="76" y="466"/>
                  </a:lnTo>
                  <a:lnTo>
                    <a:pt x="76" y="457"/>
                  </a:lnTo>
                  <a:lnTo>
                    <a:pt x="68" y="457"/>
                  </a:lnTo>
                  <a:lnTo>
                    <a:pt x="68" y="449"/>
                  </a:lnTo>
                  <a:lnTo>
                    <a:pt x="76" y="449"/>
                  </a:lnTo>
                  <a:lnTo>
                    <a:pt x="76" y="440"/>
                  </a:lnTo>
                  <a:lnTo>
                    <a:pt x="76" y="432"/>
                  </a:lnTo>
                  <a:lnTo>
                    <a:pt x="76" y="423"/>
                  </a:lnTo>
                  <a:lnTo>
                    <a:pt x="85" y="423"/>
                  </a:lnTo>
                  <a:lnTo>
                    <a:pt x="93" y="423"/>
                  </a:lnTo>
                  <a:lnTo>
                    <a:pt x="85" y="415"/>
                  </a:lnTo>
                  <a:lnTo>
                    <a:pt x="93" y="406"/>
                  </a:lnTo>
                  <a:lnTo>
                    <a:pt x="85" y="406"/>
                  </a:lnTo>
                  <a:lnTo>
                    <a:pt x="85" y="398"/>
                  </a:lnTo>
                  <a:lnTo>
                    <a:pt x="93" y="390"/>
                  </a:lnTo>
                  <a:lnTo>
                    <a:pt x="85" y="390"/>
                  </a:lnTo>
                  <a:lnTo>
                    <a:pt x="85" y="381"/>
                  </a:lnTo>
                  <a:lnTo>
                    <a:pt x="93" y="381"/>
                  </a:lnTo>
                  <a:lnTo>
                    <a:pt x="93" y="373"/>
                  </a:lnTo>
                  <a:lnTo>
                    <a:pt x="102" y="356"/>
                  </a:lnTo>
                  <a:lnTo>
                    <a:pt x="102" y="347"/>
                  </a:lnTo>
                  <a:lnTo>
                    <a:pt x="110" y="339"/>
                  </a:lnTo>
                  <a:lnTo>
                    <a:pt x="110" y="330"/>
                  </a:lnTo>
                  <a:lnTo>
                    <a:pt x="110" y="322"/>
                  </a:lnTo>
                  <a:lnTo>
                    <a:pt x="102" y="322"/>
                  </a:lnTo>
                  <a:lnTo>
                    <a:pt x="93" y="322"/>
                  </a:lnTo>
                  <a:lnTo>
                    <a:pt x="85" y="322"/>
                  </a:lnTo>
                  <a:lnTo>
                    <a:pt x="85" y="313"/>
                  </a:lnTo>
                  <a:lnTo>
                    <a:pt x="93" y="313"/>
                  </a:lnTo>
                  <a:lnTo>
                    <a:pt x="85" y="305"/>
                  </a:lnTo>
                  <a:lnTo>
                    <a:pt x="76" y="313"/>
                  </a:lnTo>
                  <a:lnTo>
                    <a:pt x="76" y="305"/>
                  </a:lnTo>
                  <a:lnTo>
                    <a:pt x="76" y="296"/>
                  </a:lnTo>
                  <a:lnTo>
                    <a:pt x="68" y="296"/>
                  </a:lnTo>
                  <a:lnTo>
                    <a:pt x="68" y="288"/>
                  </a:lnTo>
                  <a:lnTo>
                    <a:pt x="68" y="279"/>
                  </a:lnTo>
                  <a:lnTo>
                    <a:pt x="68" y="271"/>
                  </a:lnTo>
                  <a:lnTo>
                    <a:pt x="59" y="271"/>
                  </a:lnTo>
                  <a:lnTo>
                    <a:pt x="59" y="262"/>
                  </a:lnTo>
                  <a:lnTo>
                    <a:pt x="51" y="262"/>
                  </a:lnTo>
                  <a:lnTo>
                    <a:pt x="51" y="254"/>
                  </a:lnTo>
                  <a:lnTo>
                    <a:pt x="42" y="245"/>
                  </a:lnTo>
                  <a:lnTo>
                    <a:pt x="42" y="237"/>
                  </a:lnTo>
                  <a:lnTo>
                    <a:pt x="42" y="229"/>
                  </a:lnTo>
                  <a:lnTo>
                    <a:pt x="34" y="229"/>
                  </a:lnTo>
                  <a:lnTo>
                    <a:pt x="25" y="229"/>
                  </a:lnTo>
                  <a:lnTo>
                    <a:pt x="25" y="220"/>
                  </a:lnTo>
                  <a:lnTo>
                    <a:pt x="25" y="212"/>
                  </a:lnTo>
                  <a:lnTo>
                    <a:pt x="17" y="212"/>
                  </a:lnTo>
                  <a:lnTo>
                    <a:pt x="8" y="203"/>
                  </a:lnTo>
                  <a:lnTo>
                    <a:pt x="17" y="203"/>
                  </a:lnTo>
                  <a:lnTo>
                    <a:pt x="25" y="203"/>
                  </a:lnTo>
                  <a:lnTo>
                    <a:pt x="25" y="195"/>
                  </a:lnTo>
                  <a:lnTo>
                    <a:pt x="17" y="195"/>
                  </a:lnTo>
                  <a:lnTo>
                    <a:pt x="17" y="186"/>
                  </a:lnTo>
                  <a:lnTo>
                    <a:pt x="17" y="178"/>
                  </a:lnTo>
                  <a:lnTo>
                    <a:pt x="17" y="169"/>
                  </a:lnTo>
                  <a:lnTo>
                    <a:pt x="17" y="161"/>
                  </a:lnTo>
                  <a:lnTo>
                    <a:pt x="17" y="152"/>
                  </a:lnTo>
                  <a:lnTo>
                    <a:pt x="8" y="152"/>
                  </a:lnTo>
                  <a:lnTo>
                    <a:pt x="8" y="144"/>
                  </a:lnTo>
                  <a:lnTo>
                    <a:pt x="0" y="135"/>
                  </a:lnTo>
                  <a:lnTo>
                    <a:pt x="0" y="127"/>
                  </a:lnTo>
                  <a:lnTo>
                    <a:pt x="8" y="101"/>
                  </a:lnTo>
                  <a:lnTo>
                    <a:pt x="17" y="68"/>
                  </a:lnTo>
                  <a:lnTo>
                    <a:pt x="25" y="0"/>
                  </a:lnTo>
                  <a:lnTo>
                    <a:pt x="136" y="25"/>
                  </a:lnTo>
                  <a:lnTo>
                    <a:pt x="195" y="34"/>
                  </a:lnTo>
                  <a:lnTo>
                    <a:pt x="348" y="68"/>
                  </a:lnTo>
                  <a:lnTo>
                    <a:pt x="424" y="76"/>
                  </a:lnTo>
                  <a:lnTo>
                    <a:pt x="475" y="85"/>
                  </a:lnTo>
                  <a:lnTo>
                    <a:pt x="577" y="101"/>
                  </a:lnTo>
                  <a:lnTo>
                    <a:pt x="688" y="118"/>
                  </a:lnTo>
                  <a:lnTo>
                    <a:pt x="773" y="127"/>
                  </a:lnTo>
                  <a:lnTo>
                    <a:pt x="866" y="135"/>
                  </a:lnTo>
                  <a:lnTo>
                    <a:pt x="951" y="144"/>
                  </a:lnTo>
                  <a:lnTo>
                    <a:pt x="1044" y="152"/>
                  </a:lnTo>
                  <a:lnTo>
                    <a:pt x="1036" y="195"/>
                  </a:lnTo>
                  <a:lnTo>
                    <a:pt x="1036" y="229"/>
                  </a:lnTo>
                  <a:lnTo>
                    <a:pt x="1027" y="279"/>
                  </a:lnTo>
                  <a:lnTo>
                    <a:pt x="1027" y="356"/>
                  </a:lnTo>
                  <a:lnTo>
                    <a:pt x="1027" y="364"/>
                  </a:lnTo>
                  <a:lnTo>
                    <a:pt x="1019" y="449"/>
                  </a:lnTo>
                  <a:lnTo>
                    <a:pt x="1019" y="466"/>
                  </a:lnTo>
                  <a:lnTo>
                    <a:pt x="1010" y="500"/>
                  </a:lnTo>
                  <a:lnTo>
                    <a:pt x="1010" y="542"/>
                  </a:lnTo>
                  <a:lnTo>
                    <a:pt x="1010" y="551"/>
                  </a:lnTo>
                  <a:lnTo>
                    <a:pt x="1002" y="635"/>
                  </a:lnTo>
                  <a:lnTo>
                    <a:pt x="1002" y="661"/>
                  </a:lnTo>
                  <a:lnTo>
                    <a:pt x="993" y="661"/>
                  </a:lnTo>
                  <a:lnTo>
                    <a:pt x="908" y="652"/>
                  </a:lnTo>
                  <a:lnTo>
                    <a:pt x="823" y="644"/>
                  </a:lnTo>
                  <a:lnTo>
                    <a:pt x="798" y="644"/>
                  </a:lnTo>
                  <a:lnTo>
                    <a:pt x="654" y="627"/>
                  </a:lnTo>
                  <a:lnTo>
                    <a:pt x="620" y="618"/>
                  </a:lnTo>
                  <a:lnTo>
                    <a:pt x="586" y="618"/>
                  </a:lnTo>
                  <a:lnTo>
                    <a:pt x="475" y="601"/>
                  </a:lnTo>
                  <a:lnTo>
                    <a:pt x="458" y="601"/>
                  </a:lnTo>
                  <a:lnTo>
                    <a:pt x="424" y="593"/>
                  </a:lnTo>
                  <a:lnTo>
                    <a:pt x="365" y="584"/>
                  </a:lnTo>
                  <a:lnTo>
                    <a:pt x="356" y="627"/>
                  </a:lnTo>
                  <a:lnTo>
                    <a:pt x="356" y="652"/>
                  </a:lnTo>
                  <a:lnTo>
                    <a:pt x="356" y="644"/>
                  </a:lnTo>
                  <a:lnTo>
                    <a:pt x="348" y="644"/>
                  </a:lnTo>
                  <a:lnTo>
                    <a:pt x="348" y="635"/>
                  </a:lnTo>
                  <a:lnTo>
                    <a:pt x="339" y="635"/>
                  </a:lnTo>
                  <a:lnTo>
                    <a:pt x="339" y="627"/>
                  </a:lnTo>
                  <a:lnTo>
                    <a:pt x="348" y="627"/>
                  </a:lnTo>
                  <a:lnTo>
                    <a:pt x="339" y="627"/>
                  </a:lnTo>
                  <a:lnTo>
                    <a:pt x="339" y="618"/>
                  </a:lnTo>
                  <a:lnTo>
                    <a:pt x="339" y="610"/>
                  </a:lnTo>
                  <a:lnTo>
                    <a:pt x="331" y="610"/>
                  </a:lnTo>
                  <a:lnTo>
                    <a:pt x="331" y="618"/>
                  </a:lnTo>
                  <a:lnTo>
                    <a:pt x="322" y="610"/>
                  </a:lnTo>
                  <a:lnTo>
                    <a:pt x="322" y="618"/>
                  </a:lnTo>
                  <a:close/>
                </a:path>
              </a:pathLst>
            </a:custGeom>
            <a:solidFill>
              <a:schemeClr val="bg2"/>
            </a:solidFill>
            <a:ln w="12700">
              <a:noFill/>
              <a:round/>
              <a:headEnd/>
              <a:tailEnd/>
            </a:ln>
          </p:spPr>
          <p:txBody>
            <a:bodyPr/>
            <a:lstStyle/>
            <a:p>
              <a:endParaRPr lang="en-US"/>
            </a:p>
          </p:txBody>
        </p:sp>
        <p:sp>
          <p:nvSpPr>
            <p:cNvPr id="12421" name="Freeform 6"/>
            <p:cNvSpPr>
              <a:spLocks/>
            </p:cNvSpPr>
            <p:nvPr/>
          </p:nvSpPr>
          <p:spPr bwMode="auto">
            <a:xfrm>
              <a:off x="5160" y="733"/>
              <a:ext cx="374" cy="585"/>
            </a:xfrm>
            <a:custGeom>
              <a:avLst/>
              <a:gdLst>
                <a:gd name="T0" fmla="*/ 162 w 374"/>
                <a:gd name="T1" fmla="*/ 475 h 585"/>
                <a:gd name="T2" fmla="*/ 153 w 374"/>
                <a:gd name="T3" fmla="*/ 466 h 585"/>
                <a:gd name="T4" fmla="*/ 145 w 374"/>
                <a:gd name="T5" fmla="*/ 483 h 585"/>
                <a:gd name="T6" fmla="*/ 136 w 374"/>
                <a:gd name="T7" fmla="*/ 475 h 585"/>
                <a:gd name="T8" fmla="*/ 128 w 374"/>
                <a:gd name="T9" fmla="*/ 509 h 585"/>
                <a:gd name="T10" fmla="*/ 119 w 374"/>
                <a:gd name="T11" fmla="*/ 542 h 585"/>
                <a:gd name="T12" fmla="*/ 94 w 374"/>
                <a:gd name="T13" fmla="*/ 585 h 585"/>
                <a:gd name="T14" fmla="*/ 77 w 374"/>
                <a:gd name="T15" fmla="*/ 559 h 585"/>
                <a:gd name="T16" fmla="*/ 68 w 374"/>
                <a:gd name="T17" fmla="*/ 551 h 585"/>
                <a:gd name="T18" fmla="*/ 68 w 374"/>
                <a:gd name="T19" fmla="*/ 534 h 585"/>
                <a:gd name="T20" fmla="*/ 68 w 374"/>
                <a:gd name="T21" fmla="*/ 525 h 585"/>
                <a:gd name="T22" fmla="*/ 34 w 374"/>
                <a:gd name="T23" fmla="*/ 441 h 585"/>
                <a:gd name="T24" fmla="*/ 9 w 374"/>
                <a:gd name="T25" fmla="*/ 314 h 585"/>
                <a:gd name="T26" fmla="*/ 17 w 374"/>
                <a:gd name="T27" fmla="*/ 305 h 585"/>
                <a:gd name="T28" fmla="*/ 34 w 374"/>
                <a:gd name="T29" fmla="*/ 297 h 585"/>
                <a:gd name="T30" fmla="*/ 43 w 374"/>
                <a:gd name="T31" fmla="*/ 246 h 585"/>
                <a:gd name="T32" fmla="*/ 51 w 374"/>
                <a:gd name="T33" fmla="*/ 220 h 585"/>
                <a:gd name="T34" fmla="*/ 43 w 374"/>
                <a:gd name="T35" fmla="*/ 203 h 585"/>
                <a:gd name="T36" fmla="*/ 43 w 374"/>
                <a:gd name="T37" fmla="*/ 170 h 585"/>
                <a:gd name="T38" fmla="*/ 43 w 374"/>
                <a:gd name="T39" fmla="*/ 119 h 585"/>
                <a:gd name="T40" fmla="*/ 102 w 374"/>
                <a:gd name="T41" fmla="*/ 26 h 585"/>
                <a:gd name="T42" fmla="*/ 162 w 374"/>
                <a:gd name="T43" fmla="*/ 9 h 585"/>
                <a:gd name="T44" fmla="*/ 221 w 374"/>
                <a:gd name="T45" fmla="*/ 17 h 585"/>
                <a:gd name="T46" fmla="*/ 264 w 374"/>
                <a:gd name="T47" fmla="*/ 161 h 585"/>
                <a:gd name="T48" fmla="*/ 272 w 374"/>
                <a:gd name="T49" fmla="*/ 187 h 585"/>
                <a:gd name="T50" fmla="*/ 289 w 374"/>
                <a:gd name="T51" fmla="*/ 195 h 585"/>
                <a:gd name="T52" fmla="*/ 298 w 374"/>
                <a:gd name="T53" fmla="*/ 203 h 585"/>
                <a:gd name="T54" fmla="*/ 315 w 374"/>
                <a:gd name="T55" fmla="*/ 237 h 585"/>
                <a:gd name="T56" fmla="*/ 340 w 374"/>
                <a:gd name="T57" fmla="*/ 237 h 585"/>
                <a:gd name="T58" fmla="*/ 357 w 374"/>
                <a:gd name="T59" fmla="*/ 263 h 585"/>
                <a:gd name="T60" fmla="*/ 357 w 374"/>
                <a:gd name="T61" fmla="*/ 297 h 585"/>
                <a:gd name="T62" fmla="*/ 332 w 374"/>
                <a:gd name="T63" fmla="*/ 314 h 585"/>
                <a:gd name="T64" fmla="*/ 306 w 374"/>
                <a:gd name="T65" fmla="*/ 331 h 585"/>
                <a:gd name="T66" fmla="*/ 298 w 374"/>
                <a:gd name="T67" fmla="*/ 339 h 585"/>
                <a:gd name="T68" fmla="*/ 289 w 374"/>
                <a:gd name="T69" fmla="*/ 356 h 585"/>
                <a:gd name="T70" fmla="*/ 264 w 374"/>
                <a:gd name="T71" fmla="*/ 356 h 585"/>
                <a:gd name="T72" fmla="*/ 255 w 374"/>
                <a:gd name="T73" fmla="*/ 381 h 585"/>
                <a:gd name="T74" fmla="*/ 230 w 374"/>
                <a:gd name="T75" fmla="*/ 381 h 585"/>
                <a:gd name="T76" fmla="*/ 230 w 374"/>
                <a:gd name="T77" fmla="*/ 356 h 585"/>
                <a:gd name="T78" fmla="*/ 213 w 374"/>
                <a:gd name="T79" fmla="*/ 348 h 585"/>
                <a:gd name="T80" fmla="*/ 213 w 374"/>
                <a:gd name="T81" fmla="*/ 373 h 585"/>
                <a:gd name="T82" fmla="*/ 213 w 374"/>
                <a:gd name="T83" fmla="*/ 424 h 585"/>
                <a:gd name="T84" fmla="*/ 196 w 374"/>
                <a:gd name="T85" fmla="*/ 432 h 585"/>
                <a:gd name="T86" fmla="*/ 179 w 374"/>
                <a:gd name="T87" fmla="*/ 458 h 585"/>
                <a:gd name="T88" fmla="*/ 170 w 374"/>
                <a:gd name="T89" fmla="*/ 441 h 585"/>
                <a:gd name="T90" fmla="*/ 170 w 374"/>
                <a:gd name="T91" fmla="*/ 475 h 585"/>
                <a:gd name="T92" fmla="*/ 153 w 374"/>
                <a:gd name="T93" fmla="*/ 441 h 5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4"/>
                <a:gd name="T142" fmla="*/ 0 h 585"/>
                <a:gd name="T143" fmla="*/ 374 w 374"/>
                <a:gd name="T144" fmla="*/ 585 h 5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4" h="585">
                  <a:moveTo>
                    <a:pt x="153" y="441"/>
                  </a:moveTo>
                  <a:lnTo>
                    <a:pt x="153" y="449"/>
                  </a:lnTo>
                  <a:lnTo>
                    <a:pt x="162" y="475"/>
                  </a:lnTo>
                  <a:lnTo>
                    <a:pt x="162" y="483"/>
                  </a:lnTo>
                  <a:lnTo>
                    <a:pt x="153" y="466"/>
                  </a:lnTo>
                  <a:lnTo>
                    <a:pt x="153" y="475"/>
                  </a:lnTo>
                  <a:lnTo>
                    <a:pt x="145" y="483"/>
                  </a:lnTo>
                  <a:lnTo>
                    <a:pt x="145" y="475"/>
                  </a:lnTo>
                  <a:lnTo>
                    <a:pt x="136" y="475"/>
                  </a:lnTo>
                  <a:lnTo>
                    <a:pt x="128" y="483"/>
                  </a:lnTo>
                  <a:lnTo>
                    <a:pt x="128" y="500"/>
                  </a:lnTo>
                  <a:lnTo>
                    <a:pt x="128" y="509"/>
                  </a:lnTo>
                  <a:lnTo>
                    <a:pt x="119" y="517"/>
                  </a:lnTo>
                  <a:lnTo>
                    <a:pt x="128" y="534"/>
                  </a:lnTo>
                  <a:lnTo>
                    <a:pt x="119" y="542"/>
                  </a:lnTo>
                  <a:lnTo>
                    <a:pt x="111" y="551"/>
                  </a:lnTo>
                  <a:lnTo>
                    <a:pt x="111" y="585"/>
                  </a:lnTo>
                  <a:lnTo>
                    <a:pt x="94" y="585"/>
                  </a:lnTo>
                  <a:lnTo>
                    <a:pt x="94" y="576"/>
                  </a:lnTo>
                  <a:lnTo>
                    <a:pt x="94" y="568"/>
                  </a:lnTo>
                  <a:lnTo>
                    <a:pt x="77" y="559"/>
                  </a:lnTo>
                  <a:lnTo>
                    <a:pt x="68" y="551"/>
                  </a:lnTo>
                  <a:lnTo>
                    <a:pt x="68" y="542"/>
                  </a:lnTo>
                  <a:lnTo>
                    <a:pt x="68" y="534"/>
                  </a:lnTo>
                  <a:lnTo>
                    <a:pt x="68" y="525"/>
                  </a:lnTo>
                  <a:lnTo>
                    <a:pt x="60" y="500"/>
                  </a:lnTo>
                  <a:lnTo>
                    <a:pt x="34" y="441"/>
                  </a:lnTo>
                  <a:lnTo>
                    <a:pt x="26" y="398"/>
                  </a:lnTo>
                  <a:lnTo>
                    <a:pt x="0" y="314"/>
                  </a:lnTo>
                  <a:lnTo>
                    <a:pt x="9" y="314"/>
                  </a:lnTo>
                  <a:lnTo>
                    <a:pt x="17" y="322"/>
                  </a:lnTo>
                  <a:lnTo>
                    <a:pt x="17" y="314"/>
                  </a:lnTo>
                  <a:lnTo>
                    <a:pt x="17" y="305"/>
                  </a:lnTo>
                  <a:lnTo>
                    <a:pt x="17" y="297"/>
                  </a:lnTo>
                  <a:lnTo>
                    <a:pt x="34" y="297"/>
                  </a:lnTo>
                  <a:lnTo>
                    <a:pt x="26" y="280"/>
                  </a:lnTo>
                  <a:lnTo>
                    <a:pt x="34" y="263"/>
                  </a:lnTo>
                  <a:lnTo>
                    <a:pt x="43" y="246"/>
                  </a:lnTo>
                  <a:lnTo>
                    <a:pt x="43" y="237"/>
                  </a:lnTo>
                  <a:lnTo>
                    <a:pt x="51" y="220"/>
                  </a:lnTo>
                  <a:lnTo>
                    <a:pt x="43" y="220"/>
                  </a:lnTo>
                  <a:lnTo>
                    <a:pt x="43" y="203"/>
                  </a:lnTo>
                  <a:lnTo>
                    <a:pt x="43" y="195"/>
                  </a:lnTo>
                  <a:lnTo>
                    <a:pt x="34" y="187"/>
                  </a:lnTo>
                  <a:lnTo>
                    <a:pt x="43" y="170"/>
                  </a:lnTo>
                  <a:lnTo>
                    <a:pt x="51" y="153"/>
                  </a:lnTo>
                  <a:lnTo>
                    <a:pt x="43" y="136"/>
                  </a:lnTo>
                  <a:lnTo>
                    <a:pt x="43" y="119"/>
                  </a:lnTo>
                  <a:lnTo>
                    <a:pt x="85" y="9"/>
                  </a:lnTo>
                  <a:lnTo>
                    <a:pt x="102" y="9"/>
                  </a:lnTo>
                  <a:lnTo>
                    <a:pt x="102" y="26"/>
                  </a:lnTo>
                  <a:lnTo>
                    <a:pt x="119" y="34"/>
                  </a:lnTo>
                  <a:lnTo>
                    <a:pt x="145" y="9"/>
                  </a:lnTo>
                  <a:lnTo>
                    <a:pt x="162" y="9"/>
                  </a:lnTo>
                  <a:lnTo>
                    <a:pt x="162" y="0"/>
                  </a:lnTo>
                  <a:lnTo>
                    <a:pt x="170" y="0"/>
                  </a:lnTo>
                  <a:lnTo>
                    <a:pt x="221" y="17"/>
                  </a:lnTo>
                  <a:lnTo>
                    <a:pt x="264" y="153"/>
                  </a:lnTo>
                  <a:lnTo>
                    <a:pt x="264" y="161"/>
                  </a:lnTo>
                  <a:lnTo>
                    <a:pt x="264" y="170"/>
                  </a:lnTo>
                  <a:lnTo>
                    <a:pt x="264" y="178"/>
                  </a:lnTo>
                  <a:lnTo>
                    <a:pt x="272" y="187"/>
                  </a:lnTo>
                  <a:lnTo>
                    <a:pt x="272" y="195"/>
                  </a:lnTo>
                  <a:lnTo>
                    <a:pt x="272" y="187"/>
                  </a:lnTo>
                  <a:lnTo>
                    <a:pt x="289" y="195"/>
                  </a:lnTo>
                  <a:lnTo>
                    <a:pt x="306" y="187"/>
                  </a:lnTo>
                  <a:lnTo>
                    <a:pt x="306" y="203"/>
                  </a:lnTo>
                  <a:lnTo>
                    <a:pt x="298" y="203"/>
                  </a:lnTo>
                  <a:lnTo>
                    <a:pt x="315" y="220"/>
                  </a:lnTo>
                  <a:lnTo>
                    <a:pt x="315" y="229"/>
                  </a:lnTo>
                  <a:lnTo>
                    <a:pt x="315" y="237"/>
                  </a:lnTo>
                  <a:lnTo>
                    <a:pt x="332" y="246"/>
                  </a:lnTo>
                  <a:lnTo>
                    <a:pt x="332" y="237"/>
                  </a:lnTo>
                  <a:lnTo>
                    <a:pt x="340" y="237"/>
                  </a:lnTo>
                  <a:lnTo>
                    <a:pt x="349" y="237"/>
                  </a:lnTo>
                  <a:lnTo>
                    <a:pt x="357" y="254"/>
                  </a:lnTo>
                  <a:lnTo>
                    <a:pt x="357" y="263"/>
                  </a:lnTo>
                  <a:lnTo>
                    <a:pt x="374" y="271"/>
                  </a:lnTo>
                  <a:lnTo>
                    <a:pt x="374" y="280"/>
                  </a:lnTo>
                  <a:lnTo>
                    <a:pt x="357" y="297"/>
                  </a:lnTo>
                  <a:lnTo>
                    <a:pt x="349" y="305"/>
                  </a:lnTo>
                  <a:lnTo>
                    <a:pt x="340" y="297"/>
                  </a:lnTo>
                  <a:lnTo>
                    <a:pt x="332" y="314"/>
                  </a:lnTo>
                  <a:lnTo>
                    <a:pt x="323" y="322"/>
                  </a:lnTo>
                  <a:lnTo>
                    <a:pt x="306" y="331"/>
                  </a:lnTo>
                  <a:lnTo>
                    <a:pt x="306" y="339"/>
                  </a:lnTo>
                  <a:lnTo>
                    <a:pt x="298" y="339"/>
                  </a:lnTo>
                  <a:lnTo>
                    <a:pt x="298" y="356"/>
                  </a:lnTo>
                  <a:lnTo>
                    <a:pt x="289" y="356"/>
                  </a:lnTo>
                  <a:lnTo>
                    <a:pt x="281" y="348"/>
                  </a:lnTo>
                  <a:lnTo>
                    <a:pt x="272" y="348"/>
                  </a:lnTo>
                  <a:lnTo>
                    <a:pt x="264" y="356"/>
                  </a:lnTo>
                  <a:lnTo>
                    <a:pt x="255" y="356"/>
                  </a:lnTo>
                  <a:lnTo>
                    <a:pt x="247" y="364"/>
                  </a:lnTo>
                  <a:lnTo>
                    <a:pt x="255" y="381"/>
                  </a:lnTo>
                  <a:lnTo>
                    <a:pt x="238" y="381"/>
                  </a:lnTo>
                  <a:lnTo>
                    <a:pt x="230" y="381"/>
                  </a:lnTo>
                  <a:lnTo>
                    <a:pt x="230" y="373"/>
                  </a:lnTo>
                  <a:lnTo>
                    <a:pt x="230" y="356"/>
                  </a:lnTo>
                  <a:lnTo>
                    <a:pt x="221" y="348"/>
                  </a:lnTo>
                  <a:lnTo>
                    <a:pt x="221" y="339"/>
                  </a:lnTo>
                  <a:lnTo>
                    <a:pt x="213" y="348"/>
                  </a:lnTo>
                  <a:lnTo>
                    <a:pt x="221" y="356"/>
                  </a:lnTo>
                  <a:lnTo>
                    <a:pt x="221" y="364"/>
                  </a:lnTo>
                  <a:lnTo>
                    <a:pt x="213" y="373"/>
                  </a:lnTo>
                  <a:lnTo>
                    <a:pt x="221" y="390"/>
                  </a:lnTo>
                  <a:lnTo>
                    <a:pt x="213" y="398"/>
                  </a:lnTo>
                  <a:lnTo>
                    <a:pt x="213" y="424"/>
                  </a:lnTo>
                  <a:lnTo>
                    <a:pt x="204" y="441"/>
                  </a:lnTo>
                  <a:lnTo>
                    <a:pt x="196" y="432"/>
                  </a:lnTo>
                  <a:lnTo>
                    <a:pt x="187" y="432"/>
                  </a:lnTo>
                  <a:lnTo>
                    <a:pt x="187" y="449"/>
                  </a:lnTo>
                  <a:lnTo>
                    <a:pt x="179" y="458"/>
                  </a:lnTo>
                  <a:lnTo>
                    <a:pt x="170" y="466"/>
                  </a:lnTo>
                  <a:lnTo>
                    <a:pt x="170" y="449"/>
                  </a:lnTo>
                  <a:lnTo>
                    <a:pt x="170" y="441"/>
                  </a:lnTo>
                  <a:lnTo>
                    <a:pt x="162" y="449"/>
                  </a:lnTo>
                  <a:lnTo>
                    <a:pt x="162" y="458"/>
                  </a:lnTo>
                  <a:lnTo>
                    <a:pt x="170" y="475"/>
                  </a:lnTo>
                  <a:lnTo>
                    <a:pt x="162" y="475"/>
                  </a:lnTo>
                  <a:lnTo>
                    <a:pt x="153" y="441"/>
                  </a:lnTo>
                  <a:close/>
                </a:path>
              </a:pathLst>
            </a:custGeom>
            <a:solidFill>
              <a:schemeClr val="bg2"/>
            </a:solidFill>
            <a:ln w="12700">
              <a:noFill/>
              <a:round/>
              <a:headEnd/>
              <a:tailEnd/>
            </a:ln>
          </p:spPr>
          <p:txBody>
            <a:bodyPr/>
            <a:lstStyle/>
            <a:p>
              <a:endParaRPr lang="en-US"/>
            </a:p>
          </p:txBody>
        </p:sp>
        <p:sp>
          <p:nvSpPr>
            <p:cNvPr id="12422" name="Freeform 7"/>
            <p:cNvSpPr>
              <a:spLocks/>
            </p:cNvSpPr>
            <p:nvPr/>
          </p:nvSpPr>
          <p:spPr bwMode="auto">
            <a:xfrm>
              <a:off x="5424" y="1089"/>
              <a:ext cx="25" cy="25"/>
            </a:xfrm>
            <a:custGeom>
              <a:avLst/>
              <a:gdLst>
                <a:gd name="T0" fmla="*/ 0 w 25"/>
                <a:gd name="T1" fmla="*/ 8 h 25"/>
                <a:gd name="T2" fmla="*/ 8 w 25"/>
                <a:gd name="T3" fmla="*/ 8 h 25"/>
                <a:gd name="T4" fmla="*/ 0 w 25"/>
                <a:gd name="T5" fmla="*/ 0 h 25"/>
                <a:gd name="T6" fmla="*/ 17 w 25"/>
                <a:gd name="T7" fmla="*/ 0 h 25"/>
                <a:gd name="T8" fmla="*/ 25 w 25"/>
                <a:gd name="T9" fmla="*/ 8 h 25"/>
                <a:gd name="T10" fmla="*/ 8 w 25"/>
                <a:gd name="T11" fmla="*/ 17 h 25"/>
                <a:gd name="T12" fmla="*/ 17 w 25"/>
                <a:gd name="T13" fmla="*/ 25 h 25"/>
                <a:gd name="T14" fmla="*/ 8 w 25"/>
                <a:gd name="T15" fmla="*/ 25 h 25"/>
                <a:gd name="T16" fmla="*/ 0 w 25"/>
                <a:gd name="T17" fmla="*/ 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0" y="8"/>
                  </a:moveTo>
                  <a:lnTo>
                    <a:pt x="8" y="8"/>
                  </a:lnTo>
                  <a:lnTo>
                    <a:pt x="0" y="0"/>
                  </a:lnTo>
                  <a:lnTo>
                    <a:pt x="17" y="0"/>
                  </a:lnTo>
                  <a:lnTo>
                    <a:pt x="25" y="8"/>
                  </a:lnTo>
                  <a:lnTo>
                    <a:pt x="8" y="17"/>
                  </a:lnTo>
                  <a:lnTo>
                    <a:pt x="17" y="25"/>
                  </a:lnTo>
                  <a:lnTo>
                    <a:pt x="8" y="25"/>
                  </a:lnTo>
                  <a:lnTo>
                    <a:pt x="0" y="8"/>
                  </a:lnTo>
                  <a:close/>
                </a:path>
              </a:pathLst>
            </a:custGeom>
            <a:solidFill>
              <a:schemeClr val="bg2"/>
            </a:solidFill>
            <a:ln w="12700">
              <a:noFill/>
              <a:round/>
              <a:headEnd/>
              <a:tailEnd/>
            </a:ln>
          </p:spPr>
          <p:txBody>
            <a:bodyPr/>
            <a:lstStyle/>
            <a:p>
              <a:endParaRPr lang="en-US"/>
            </a:p>
          </p:txBody>
        </p:sp>
        <p:sp>
          <p:nvSpPr>
            <p:cNvPr id="12423" name="Freeform 8"/>
            <p:cNvSpPr>
              <a:spLocks/>
            </p:cNvSpPr>
            <p:nvPr/>
          </p:nvSpPr>
          <p:spPr bwMode="auto">
            <a:xfrm>
              <a:off x="2213" y="843"/>
              <a:ext cx="671" cy="415"/>
            </a:xfrm>
            <a:custGeom>
              <a:avLst/>
              <a:gdLst>
                <a:gd name="T0" fmla="*/ 382 w 671"/>
                <a:gd name="T1" fmla="*/ 415 h 415"/>
                <a:gd name="T2" fmla="*/ 179 w 671"/>
                <a:gd name="T3" fmla="*/ 399 h 415"/>
                <a:gd name="T4" fmla="*/ 0 w 671"/>
                <a:gd name="T5" fmla="*/ 390 h 415"/>
                <a:gd name="T6" fmla="*/ 9 w 671"/>
                <a:gd name="T7" fmla="*/ 297 h 415"/>
                <a:gd name="T8" fmla="*/ 17 w 671"/>
                <a:gd name="T9" fmla="*/ 127 h 415"/>
                <a:gd name="T10" fmla="*/ 34 w 671"/>
                <a:gd name="T11" fmla="*/ 0 h 415"/>
                <a:gd name="T12" fmla="*/ 247 w 671"/>
                <a:gd name="T13" fmla="*/ 17 h 415"/>
                <a:gd name="T14" fmla="*/ 459 w 671"/>
                <a:gd name="T15" fmla="*/ 26 h 415"/>
                <a:gd name="T16" fmla="*/ 612 w 671"/>
                <a:gd name="T17" fmla="*/ 34 h 415"/>
                <a:gd name="T18" fmla="*/ 620 w 671"/>
                <a:gd name="T19" fmla="*/ 51 h 415"/>
                <a:gd name="T20" fmla="*/ 620 w 671"/>
                <a:gd name="T21" fmla="*/ 60 h 415"/>
                <a:gd name="T22" fmla="*/ 620 w 671"/>
                <a:gd name="T23" fmla="*/ 60 h 415"/>
                <a:gd name="T24" fmla="*/ 620 w 671"/>
                <a:gd name="T25" fmla="*/ 68 h 415"/>
                <a:gd name="T26" fmla="*/ 620 w 671"/>
                <a:gd name="T27" fmla="*/ 77 h 415"/>
                <a:gd name="T28" fmla="*/ 620 w 671"/>
                <a:gd name="T29" fmla="*/ 85 h 415"/>
                <a:gd name="T30" fmla="*/ 620 w 671"/>
                <a:gd name="T31" fmla="*/ 85 h 415"/>
                <a:gd name="T32" fmla="*/ 620 w 671"/>
                <a:gd name="T33" fmla="*/ 85 h 415"/>
                <a:gd name="T34" fmla="*/ 620 w 671"/>
                <a:gd name="T35" fmla="*/ 93 h 415"/>
                <a:gd name="T36" fmla="*/ 620 w 671"/>
                <a:gd name="T37" fmla="*/ 102 h 415"/>
                <a:gd name="T38" fmla="*/ 620 w 671"/>
                <a:gd name="T39" fmla="*/ 102 h 415"/>
                <a:gd name="T40" fmla="*/ 620 w 671"/>
                <a:gd name="T41" fmla="*/ 110 h 415"/>
                <a:gd name="T42" fmla="*/ 620 w 671"/>
                <a:gd name="T43" fmla="*/ 110 h 415"/>
                <a:gd name="T44" fmla="*/ 620 w 671"/>
                <a:gd name="T45" fmla="*/ 119 h 415"/>
                <a:gd name="T46" fmla="*/ 620 w 671"/>
                <a:gd name="T47" fmla="*/ 119 h 415"/>
                <a:gd name="T48" fmla="*/ 620 w 671"/>
                <a:gd name="T49" fmla="*/ 119 h 415"/>
                <a:gd name="T50" fmla="*/ 620 w 671"/>
                <a:gd name="T51" fmla="*/ 127 h 415"/>
                <a:gd name="T52" fmla="*/ 620 w 671"/>
                <a:gd name="T53" fmla="*/ 127 h 415"/>
                <a:gd name="T54" fmla="*/ 620 w 671"/>
                <a:gd name="T55" fmla="*/ 136 h 415"/>
                <a:gd name="T56" fmla="*/ 620 w 671"/>
                <a:gd name="T57" fmla="*/ 144 h 415"/>
                <a:gd name="T58" fmla="*/ 629 w 671"/>
                <a:gd name="T59" fmla="*/ 153 h 415"/>
                <a:gd name="T60" fmla="*/ 629 w 671"/>
                <a:gd name="T61" fmla="*/ 170 h 415"/>
                <a:gd name="T62" fmla="*/ 629 w 671"/>
                <a:gd name="T63" fmla="*/ 178 h 415"/>
                <a:gd name="T64" fmla="*/ 637 w 671"/>
                <a:gd name="T65" fmla="*/ 195 h 415"/>
                <a:gd name="T66" fmla="*/ 646 w 671"/>
                <a:gd name="T67" fmla="*/ 204 h 415"/>
                <a:gd name="T68" fmla="*/ 646 w 671"/>
                <a:gd name="T69" fmla="*/ 221 h 415"/>
                <a:gd name="T70" fmla="*/ 646 w 671"/>
                <a:gd name="T71" fmla="*/ 229 h 415"/>
                <a:gd name="T72" fmla="*/ 646 w 671"/>
                <a:gd name="T73" fmla="*/ 238 h 415"/>
                <a:gd name="T74" fmla="*/ 646 w 671"/>
                <a:gd name="T75" fmla="*/ 246 h 415"/>
                <a:gd name="T76" fmla="*/ 646 w 671"/>
                <a:gd name="T77" fmla="*/ 254 h 415"/>
                <a:gd name="T78" fmla="*/ 646 w 671"/>
                <a:gd name="T79" fmla="*/ 271 h 415"/>
                <a:gd name="T80" fmla="*/ 646 w 671"/>
                <a:gd name="T81" fmla="*/ 280 h 415"/>
                <a:gd name="T82" fmla="*/ 646 w 671"/>
                <a:gd name="T83" fmla="*/ 288 h 415"/>
                <a:gd name="T84" fmla="*/ 646 w 671"/>
                <a:gd name="T85" fmla="*/ 288 h 415"/>
                <a:gd name="T86" fmla="*/ 646 w 671"/>
                <a:gd name="T87" fmla="*/ 297 h 415"/>
                <a:gd name="T88" fmla="*/ 646 w 671"/>
                <a:gd name="T89" fmla="*/ 314 h 415"/>
                <a:gd name="T90" fmla="*/ 646 w 671"/>
                <a:gd name="T91" fmla="*/ 331 h 415"/>
                <a:gd name="T92" fmla="*/ 654 w 671"/>
                <a:gd name="T93" fmla="*/ 339 h 415"/>
                <a:gd name="T94" fmla="*/ 654 w 671"/>
                <a:gd name="T95" fmla="*/ 356 h 415"/>
                <a:gd name="T96" fmla="*/ 663 w 671"/>
                <a:gd name="T97" fmla="*/ 365 h 415"/>
                <a:gd name="T98" fmla="*/ 663 w 671"/>
                <a:gd name="T99" fmla="*/ 382 h 415"/>
                <a:gd name="T100" fmla="*/ 671 w 671"/>
                <a:gd name="T101" fmla="*/ 399 h 415"/>
                <a:gd name="T102" fmla="*/ 663 w 671"/>
                <a:gd name="T103" fmla="*/ 415 h 415"/>
                <a:gd name="T104" fmla="*/ 535 w 671"/>
                <a:gd name="T105" fmla="*/ 415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1"/>
                <a:gd name="T160" fmla="*/ 0 h 415"/>
                <a:gd name="T161" fmla="*/ 671 w 671"/>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1" h="415">
                  <a:moveTo>
                    <a:pt x="476" y="415"/>
                  </a:moveTo>
                  <a:lnTo>
                    <a:pt x="450" y="415"/>
                  </a:lnTo>
                  <a:lnTo>
                    <a:pt x="382" y="415"/>
                  </a:lnTo>
                  <a:lnTo>
                    <a:pt x="374" y="415"/>
                  </a:lnTo>
                  <a:lnTo>
                    <a:pt x="315" y="407"/>
                  </a:lnTo>
                  <a:lnTo>
                    <a:pt x="179" y="399"/>
                  </a:lnTo>
                  <a:lnTo>
                    <a:pt x="94" y="399"/>
                  </a:lnTo>
                  <a:lnTo>
                    <a:pt x="0" y="390"/>
                  </a:lnTo>
                  <a:lnTo>
                    <a:pt x="0" y="348"/>
                  </a:lnTo>
                  <a:lnTo>
                    <a:pt x="9" y="314"/>
                  </a:lnTo>
                  <a:lnTo>
                    <a:pt x="9" y="297"/>
                  </a:lnTo>
                  <a:lnTo>
                    <a:pt x="17" y="212"/>
                  </a:lnTo>
                  <a:lnTo>
                    <a:pt x="17" y="204"/>
                  </a:lnTo>
                  <a:lnTo>
                    <a:pt x="17" y="127"/>
                  </a:lnTo>
                  <a:lnTo>
                    <a:pt x="26" y="77"/>
                  </a:lnTo>
                  <a:lnTo>
                    <a:pt x="26" y="43"/>
                  </a:lnTo>
                  <a:lnTo>
                    <a:pt x="34" y="0"/>
                  </a:lnTo>
                  <a:lnTo>
                    <a:pt x="128" y="9"/>
                  </a:lnTo>
                  <a:lnTo>
                    <a:pt x="204" y="17"/>
                  </a:lnTo>
                  <a:lnTo>
                    <a:pt x="247" y="17"/>
                  </a:lnTo>
                  <a:lnTo>
                    <a:pt x="357" y="26"/>
                  </a:lnTo>
                  <a:lnTo>
                    <a:pt x="416" y="26"/>
                  </a:lnTo>
                  <a:lnTo>
                    <a:pt x="459" y="26"/>
                  </a:lnTo>
                  <a:lnTo>
                    <a:pt x="552" y="26"/>
                  </a:lnTo>
                  <a:lnTo>
                    <a:pt x="612" y="26"/>
                  </a:lnTo>
                  <a:lnTo>
                    <a:pt x="612" y="34"/>
                  </a:lnTo>
                  <a:lnTo>
                    <a:pt x="620" y="43"/>
                  </a:lnTo>
                  <a:lnTo>
                    <a:pt x="620" y="51"/>
                  </a:lnTo>
                  <a:lnTo>
                    <a:pt x="620" y="60"/>
                  </a:lnTo>
                  <a:lnTo>
                    <a:pt x="620" y="68"/>
                  </a:lnTo>
                  <a:lnTo>
                    <a:pt x="620" y="77"/>
                  </a:lnTo>
                  <a:lnTo>
                    <a:pt x="620" y="85"/>
                  </a:lnTo>
                  <a:lnTo>
                    <a:pt x="620" y="93"/>
                  </a:lnTo>
                  <a:lnTo>
                    <a:pt x="620" y="102"/>
                  </a:lnTo>
                  <a:lnTo>
                    <a:pt x="620" y="110"/>
                  </a:lnTo>
                  <a:lnTo>
                    <a:pt x="620" y="119"/>
                  </a:lnTo>
                  <a:lnTo>
                    <a:pt x="620" y="127"/>
                  </a:lnTo>
                  <a:lnTo>
                    <a:pt x="620" y="136"/>
                  </a:lnTo>
                  <a:lnTo>
                    <a:pt x="620" y="144"/>
                  </a:lnTo>
                  <a:lnTo>
                    <a:pt x="629" y="153"/>
                  </a:lnTo>
                  <a:lnTo>
                    <a:pt x="629" y="161"/>
                  </a:lnTo>
                  <a:lnTo>
                    <a:pt x="629" y="170"/>
                  </a:lnTo>
                  <a:lnTo>
                    <a:pt x="637" y="178"/>
                  </a:lnTo>
                  <a:lnTo>
                    <a:pt x="629" y="178"/>
                  </a:lnTo>
                  <a:lnTo>
                    <a:pt x="637" y="178"/>
                  </a:lnTo>
                  <a:lnTo>
                    <a:pt x="637" y="187"/>
                  </a:lnTo>
                  <a:lnTo>
                    <a:pt x="637" y="195"/>
                  </a:lnTo>
                  <a:lnTo>
                    <a:pt x="646" y="204"/>
                  </a:lnTo>
                  <a:lnTo>
                    <a:pt x="646" y="212"/>
                  </a:lnTo>
                  <a:lnTo>
                    <a:pt x="646" y="221"/>
                  </a:lnTo>
                  <a:lnTo>
                    <a:pt x="646" y="229"/>
                  </a:lnTo>
                  <a:lnTo>
                    <a:pt x="646" y="238"/>
                  </a:lnTo>
                  <a:lnTo>
                    <a:pt x="646" y="246"/>
                  </a:lnTo>
                  <a:lnTo>
                    <a:pt x="646" y="254"/>
                  </a:lnTo>
                  <a:lnTo>
                    <a:pt x="646" y="263"/>
                  </a:lnTo>
                  <a:lnTo>
                    <a:pt x="646" y="271"/>
                  </a:lnTo>
                  <a:lnTo>
                    <a:pt x="646" y="280"/>
                  </a:lnTo>
                  <a:lnTo>
                    <a:pt x="646" y="288"/>
                  </a:lnTo>
                  <a:lnTo>
                    <a:pt x="654" y="288"/>
                  </a:lnTo>
                  <a:lnTo>
                    <a:pt x="654" y="297"/>
                  </a:lnTo>
                  <a:lnTo>
                    <a:pt x="646" y="297"/>
                  </a:lnTo>
                  <a:lnTo>
                    <a:pt x="654" y="305"/>
                  </a:lnTo>
                  <a:lnTo>
                    <a:pt x="646" y="305"/>
                  </a:lnTo>
                  <a:lnTo>
                    <a:pt x="646" y="314"/>
                  </a:lnTo>
                  <a:lnTo>
                    <a:pt x="646" y="322"/>
                  </a:lnTo>
                  <a:lnTo>
                    <a:pt x="646" y="331"/>
                  </a:lnTo>
                  <a:lnTo>
                    <a:pt x="654" y="331"/>
                  </a:lnTo>
                  <a:lnTo>
                    <a:pt x="654" y="339"/>
                  </a:lnTo>
                  <a:lnTo>
                    <a:pt x="654" y="348"/>
                  </a:lnTo>
                  <a:lnTo>
                    <a:pt x="654" y="356"/>
                  </a:lnTo>
                  <a:lnTo>
                    <a:pt x="663" y="365"/>
                  </a:lnTo>
                  <a:lnTo>
                    <a:pt x="663" y="382"/>
                  </a:lnTo>
                  <a:lnTo>
                    <a:pt x="663" y="390"/>
                  </a:lnTo>
                  <a:lnTo>
                    <a:pt x="671" y="399"/>
                  </a:lnTo>
                  <a:lnTo>
                    <a:pt x="663" y="407"/>
                  </a:lnTo>
                  <a:lnTo>
                    <a:pt x="663" y="415"/>
                  </a:lnTo>
                  <a:lnTo>
                    <a:pt x="612" y="415"/>
                  </a:lnTo>
                  <a:lnTo>
                    <a:pt x="544" y="415"/>
                  </a:lnTo>
                  <a:lnTo>
                    <a:pt x="535" y="415"/>
                  </a:lnTo>
                  <a:lnTo>
                    <a:pt x="476" y="415"/>
                  </a:lnTo>
                  <a:close/>
                </a:path>
              </a:pathLst>
            </a:custGeom>
            <a:solidFill>
              <a:schemeClr val="bg2"/>
            </a:solidFill>
            <a:ln w="12700">
              <a:noFill/>
              <a:round/>
              <a:headEnd/>
              <a:tailEnd/>
            </a:ln>
          </p:spPr>
          <p:txBody>
            <a:bodyPr/>
            <a:lstStyle/>
            <a:p>
              <a:endParaRPr lang="en-US"/>
            </a:p>
          </p:txBody>
        </p:sp>
        <p:sp>
          <p:nvSpPr>
            <p:cNvPr id="12424" name="Freeform 9"/>
            <p:cNvSpPr>
              <a:spLocks/>
            </p:cNvSpPr>
            <p:nvPr/>
          </p:nvSpPr>
          <p:spPr bwMode="auto">
            <a:xfrm>
              <a:off x="3207" y="1123"/>
              <a:ext cx="510" cy="568"/>
            </a:xfrm>
            <a:custGeom>
              <a:avLst/>
              <a:gdLst>
                <a:gd name="T0" fmla="*/ 450 w 510"/>
                <a:gd name="T1" fmla="*/ 263 h 568"/>
                <a:gd name="T2" fmla="*/ 450 w 510"/>
                <a:gd name="T3" fmla="*/ 280 h 568"/>
                <a:gd name="T4" fmla="*/ 467 w 510"/>
                <a:gd name="T5" fmla="*/ 280 h 568"/>
                <a:gd name="T6" fmla="*/ 493 w 510"/>
                <a:gd name="T7" fmla="*/ 246 h 568"/>
                <a:gd name="T8" fmla="*/ 510 w 510"/>
                <a:gd name="T9" fmla="*/ 246 h 568"/>
                <a:gd name="T10" fmla="*/ 501 w 510"/>
                <a:gd name="T11" fmla="*/ 330 h 568"/>
                <a:gd name="T12" fmla="*/ 484 w 510"/>
                <a:gd name="T13" fmla="*/ 415 h 568"/>
                <a:gd name="T14" fmla="*/ 484 w 510"/>
                <a:gd name="T15" fmla="*/ 474 h 568"/>
                <a:gd name="T16" fmla="*/ 493 w 510"/>
                <a:gd name="T17" fmla="*/ 517 h 568"/>
                <a:gd name="T18" fmla="*/ 450 w 510"/>
                <a:gd name="T19" fmla="*/ 551 h 568"/>
                <a:gd name="T20" fmla="*/ 348 w 510"/>
                <a:gd name="T21" fmla="*/ 559 h 568"/>
                <a:gd name="T22" fmla="*/ 246 w 510"/>
                <a:gd name="T23" fmla="*/ 568 h 568"/>
                <a:gd name="T24" fmla="*/ 221 w 510"/>
                <a:gd name="T25" fmla="*/ 559 h 568"/>
                <a:gd name="T26" fmla="*/ 204 w 510"/>
                <a:gd name="T27" fmla="*/ 542 h 568"/>
                <a:gd name="T28" fmla="*/ 178 w 510"/>
                <a:gd name="T29" fmla="*/ 525 h 568"/>
                <a:gd name="T30" fmla="*/ 170 w 510"/>
                <a:gd name="T31" fmla="*/ 491 h 568"/>
                <a:gd name="T32" fmla="*/ 178 w 510"/>
                <a:gd name="T33" fmla="*/ 466 h 568"/>
                <a:gd name="T34" fmla="*/ 161 w 510"/>
                <a:gd name="T35" fmla="*/ 449 h 568"/>
                <a:gd name="T36" fmla="*/ 161 w 510"/>
                <a:gd name="T37" fmla="*/ 415 h 568"/>
                <a:gd name="T38" fmla="*/ 153 w 510"/>
                <a:gd name="T39" fmla="*/ 381 h 568"/>
                <a:gd name="T40" fmla="*/ 127 w 510"/>
                <a:gd name="T41" fmla="*/ 373 h 568"/>
                <a:gd name="T42" fmla="*/ 102 w 510"/>
                <a:gd name="T43" fmla="*/ 347 h 568"/>
                <a:gd name="T44" fmla="*/ 93 w 510"/>
                <a:gd name="T45" fmla="*/ 330 h 568"/>
                <a:gd name="T46" fmla="*/ 59 w 510"/>
                <a:gd name="T47" fmla="*/ 322 h 568"/>
                <a:gd name="T48" fmla="*/ 34 w 510"/>
                <a:gd name="T49" fmla="*/ 305 h 568"/>
                <a:gd name="T50" fmla="*/ 17 w 510"/>
                <a:gd name="T51" fmla="*/ 271 h 568"/>
                <a:gd name="T52" fmla="*/ 17 w 510"/>
                <a:gd name="T53" fmla="*/ 263 h 568"/>
                <a:gd name="T54" fmla="*/ 17 w 510"/>
                <a:gd name="T55" fmla="*/ 237 h 568"/>
                <a:gd name="T56" fmla="*/ 17 w 510"/>
                <a:gd name="T57" fmla="*/ 220 h 568"/>
                <a:gd name="T58" fmla="*/ 25 w 510"/>
                <a:gd name="T59" fmla="*/ 195 h 568"/>
                <a:gd name="T60" fmla="*/ 17 w 510"/>
                <a:gd name="T61" fmla="*/ 178 h 568"/>
                <a:gd name="T62" fmla="*/ 8 w 510"/>
                <a:gd name="T63" fmla="*/ 161 h 568"/>
                <a:gd name="T64" fmla="*/ 17 w 510"/>
                <a:gd name="T65" fmla="*/ 144 h 568"/>
                <a:gd name="T66" fmla="*/ 34 w 510"/>
                <a:gd name="T67" fmla="*/ 127 h 568"/>
                <a:gd name="T68" fmla="*/ 51 w 510"/>
                <a:gd name="T69" fmla="*/ 119 h 568"/>
                <a:gd name="T70" fmla="*/ 51 w 510"/>
                <a:gd name="T71" fmla="*/ 68 h 568"/>
                <a:gd name="T72" fmla="*/ 76 w 510"/>
                <a:gd name="T73" fmla="*/ 34 h 568"/>
                <a:gd name="T74" fmla="*/ 187 w 510"/>
                <a:gd name="T75" fmla="*/ 0 h 568"/>
                <a:gd name="T76" fmla="*/ 204 w 510"/>
                <a:gd name="T77" fmla="*/ 42 h 568"/>
                <a:gd name="T78" fmla="*/ 229 w 510"/>
                <a:gd name="T79" fmla="*/ 51 h 568"/>
                <a:gd name="T80" fmla="*/ 238 w 510"/>
                <a:gd name="T81" fmla="*/ 51 h 568"/>
                <a:gd name="T82" fmla="*/ 246 w 510"/>
                <a:gd name="T83" fmla="*/ 68 h 568"/>
                <a:gd name="T84" fmla="*/ 357 w 510"/>
                <a:gd name="T85" fmla="*/ 102 h 568"/>
                <a:gd name="T86" fmla="*/ 365 w 510"/>
                <a:gd name="T87" fmla="*/ 102 h 568"/>
                <a:gd name="T88" fmla="*/ 382 w 510"/>
                <a:gd name="T89" fmla="*/ 110 h 568"/>
                <a:gd name="T90" fmla="*/ 391 w 510"/>
                <a:gd name="T91" fmla="*/ 102 h 568"/>
                <a:gd name="T92" fmla="*/ 399 w 510"/>
                <a:gd name="T93" fmla="*/ 102 h 568"/>
                <a:gd name="T94" fmla="*/ 408 w 510"/>
                <a:gd name="T95" fmla="*/ 110 h 568"/>
                <a:gd name="T96" fmla="*/ 425 w 510"/>
                <a:gd name="T97" fmla="*/ 110 h 568"/>
                <a:gd name="T98" fmla="*/ 433 w 510"/>
                <a:gd name="T99" fmla="*/ 119 h 568"/>
                <a:gd name="T100" fmla="*/ 433 w 510"/>
                <a:gd name="T101" fmla="*/ 127 h 568"/>
                <a:gd name="T102" fmla="*/ 459 w 510"/>
                <a:gd name="T103" fmla="*/ 135 h 568"/>
                <a:gd name="T104" fmla="*/ 459 w 510"/>
                <a:gd name="T105" fmla="*/ 144 h 568"/>
                <a:gd name="T106" fmla="*/ 459 w 510"/>
                <a:gd name="T107" fmla="*/ 152 h 568"/>
                <a:gd name="T108" fmla="*/ 459 w 510"/>
                <a:gd name="T109" fmla="*/ 161 h 568"/>
                <a:gd name="T110" fmla="*/ 459 w 510"/>
                <a:gd name="T111" fmla="*/ 178 h 568"/>
                <a:gd name="T112" fmla="*/ 459 w 510"/>
                <a:gd name="T113" fmla="*/ 186 h 568"/>
                <a:gd name="T114" fmla="*/ 476 w 510"/>
                <a:gd name="T115" fmla="*/ 178 h 568"/>
                <a:gd name="T116" fmla="*/ 476 w 510"/>
                <a:gd name="T117" fmla="*/ 195 h 568"/>
                <a:gd name="T118" fmla="*/ 476 w 510"/>
                <a:gd name="T119" fmla="*/ 212 h 568"/>
                <a:gd name="T120" fmla="*/ 484 w 510"/>
                <a:gd name="T121" fmla="*/ 229 h 5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0"/>
                <a:gd name="T184" fmla="*/ 0 h 568"/>
                <a:gd name="T185" fmla="*/ 510 w 510"/>
                <a:gd name="T186" fmla="*/ 568 h 5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0" h="568">
                  <a:moveTo>
                    <a:pt x="476" y="229"/>
                  </a:moveTo>
                  <a:lnTo>
                    <a:pt x="467" y="237"/>
                  </a:lnTo>
                  <a:lnTo>
                    <a:pt x="467" y="246"/>
                  </a:lnTo>
                  <a:lnTo>
                    <a:pt x="450" y="263"/>
                  </a:lnTo>
                  <a:lnTo>
                    <a:pt x="450" y="271"/>
                  </a:lnTo>
                  <a:lnTo>
                    <a:pt x="459" y="280"/>
                  </a:lnTo>
                  <a:lnTo>
                    <a:pt x="450" y="280"/>
                  </a:lnTo>
                  <a:lnTo>
                    <a:pt x="459" y="288"/>
                  </a:lnTo>
                  <a:lnTo>
                    <a:pt x="467" y="280"/>
                  </a:lnTo>
                  <a:lnTo>
                    <a:pt x="476" y="271"/>
                  </a:lnTo>
                  <a:lnTo>
                    <a:pt x="476" y="263"/>
                  </a:lnTo>
                  <a:lnTo>
                    <a:pt x="484" y="246"/>
                  </a:lnTo>
                  <a:lnTo>
                    <a:pt x="493" y="246"/>
                  </a:lnTo>
                  <a:lnTo>
                    <a:pt x="501" y="237"/>
                  </a:lnTo>
                  <a:lnTo>
                    <a:pt x="510" y="246"/>
                  </a:lnTo>
                  <a:lnTo>
                    <a:pt x="510" y="263"/>
                  </a:lnTo>
                  <a:lnTo>
                    <a:pt x="501" y="288"/>
                  </a:lnTo>
                  <a:lnTo>
                    <a:pt x="501" y="313"/>
                  </a:lnTo>
                  <a:lnTo>
                    <a:pt x="501" y="330"/>
                  </a:lnTo>
                  <a:lnTo>
                    <a:pt x="493" y="339"/>
                  </a:lnTo>
                  <a:lnTo>
                    <a:pt x="484" y="364"/>
                  </a:lnTo>
                  <a:lnTo>
                    <a:pt x="493" y="398"/>
                  </a:lnTo>
                  <a:lnTo>
                    <a:pt x="484" y="415"/>
                  </a:lnTo>
                  <a:lnTo>
                    <a:pt x="484" y="424"/>
                  </a:lnTo>
                  <a:lnTo>
                    <a:pt x="476" y="440"/>
                  </a:lnTo>
                  <a:lnTo>
                    <a:pt x="476" y="457"/>
                  </a:lnTo>
                  <a:lnTo>
                    <a:pt x="484" y="474"/>
                  </a:lnTo>
                  <a:lnTo>
                    <a:pt x="484" y="483"/>
                  </a:lnTo>
                  <a:lnTo>
                    <a:pt x="484" y="491"/>
                  </a:lnTo>
                  <a:lnTo>
                    <a:pt x="493" y="508"/>
                  </a:lnTo>
                  <a:lnTo>
                    <a:pt x="493" y="517"/>
                  </a:lnTo>
                  <a:lnTo>
                    <a:pt x="493" y="525"/>
                  </a:lnTo>
                  <a:lnTo>
                    <a:pt x="493" y="551"/>
                  </a:lnTo>
                  <a:lnTo>
                    <a:pt x="459" y="551"/>
                  </a:lnTo>
                  <a:lnTo>
                    <a:pt x="450" y="551"/>
                  </a:lnTo>
                  <a:lnTo>
                    <a:pt x="408" y="559"/>
                  </a:lnTo>
                  <a:lnTo>
                    <a:pt x="391" y="559"/>
                  </a:lnTo>
                  <a:lnTo>
                    <a:pt x="348" y="559"/>
                  </a:lnTo>
                  <a:lnTo>
                    <a:pt x="306" y="559"/>
                  </a:lnTo>
                  <a:lnTo>
                    <a:pt x="297" y="559"/>
                  </a:lnTo>
                  <a:lnTo>
                    <a:pt x="246" y="568"/>
                  </a:lnTo>
                  <a:lnTo>
                    <a:pt x="229" y="568"/>
                  </a:lnTo>
                  <a:lnTo>
                    <a:pt x="229" y="559"/>
                  </a:lnTo>
                  <a:lnTo>
                    <a:pt x="221" y="559"/>
                  </a:lnTo>
                  <a:lnTo>
                    <a:pt x="221" y="551"/>
                  </a:lnTo>
                  <a:lnTo>
                    <a:pt x="212" y="551"/>
                  </a:lnTo>
                  <a:lnTo>
                    <a:pt x="204" y="542"/>
                  </a:lnTo>
                  <a:lnTo>
                    <a:pt x="195" y="542"/>
                  </a:lnTo>
                  <a:lnTo>
                    <a:pt x="187" y="542"/>
                  </a:lnTo>
                  <a:lnTo>
                    <a:pt x="187" y="534"/>
                  </a:lnTo>
                  <a:lnTo>
                    <a:pt x="178" y="525"/>
                  </a:lnTo>
                  <a:lnTo>
                    <a:pt x="178" y="517"/>
                  </a:lnTo>
                  <a:lnTo>
                    <a:pt x="178" y="508"/>
                  </a:lnTo>
                  <a:lnTo>
                    <a:pt x="178" y="500"/>
                  </a:lnTo>
                  <a:lnTo>
                    <a:pt x="170" y="491"/>
                  </a:lnTo>
                  <a:lnTo>
                    <a:pt x="178" y="483"/>
                  </a:lnTo>
                  <a:lnTo>
                    <a:pt x="178" y="474"/>
                  </a:lnTo>
                  <a:lnTo>
                    <a:pt x="178" y="466"/>
                  </a:lnTo>
                  <a:lnTo>
                    <a:pt x="170" y="457"/>
                  </a:lnTo>
                  <a:lnTo>
                    <a:pt x="170" y="449"/>
                  </a:lnTo>
                  <a:lnTo>
                    <a:pt x="161" y="449"/>
                  </a:lnTo>
                  <a:lnTo>
                    <a:pt x="170" y="440"/>
                  </a:lnTo>
                  <a:lnTo>
                    <a:pt x="161" y="432"/>
                  </a:lnTo>
                  <a:lnTo>
                    <a:pt x="161" y="415"/>
                  </a:lnTo>
                  <a:lnTo>
                    <a:pt x="161" y="407"/>
                  </a:lnTo>
                  <a:lnTo>
                    <a:pt x="161" y="398"/>
                  </a:lnTo>
                  <a:lnTo>
                    <a:pt x="153" y="381"/>
                  </a:lnTo>
                  <a:lnTo>
                    <a:pt x="144" y="381"/>
                  </a:lnTo>
                  <a:lnTo>
                    <a:pt x="136" y="373"/>
                  </a:lnTo>
                  <a:lnTo>
                    <a:pt x="127" y="373"/>
                  </a:lnTo>
                  <a:lnTo>
                    <a:pt x="119" y="373"/>
                  </a:lnTo>
                  <a:lnTo>
                    <a:pt x="110" y="364"/>
                  </a:lnTo>
                  <a:lnTo>
                    <a:pt x="102" y="356"/>
                  </a:lnTo>
                  <a:lnTo>
                    <a:pt x="102" y="347"/>
                  </a:lnTo>
                  <a:lnTo>
                    <a:pt x="93" y="339"/>
                  </a:lnTo>
                  <a:lnTo>
                    <a:pt x="93" y="330"/>
                  </a:lnTo>
                  <a:lnTo>
                    <a:pt x="85" y="330"/>
                  </a:lnTo>
                  <a:lnTo>
                    <a:pt x="68" y="322"/>
                  </a:lnTo>
                  <a:lnTo>
                    <a:pt x="59" y="322"/>
                  </a:lnTo>
                  <a:lnTo>
                    <a:pt x="59" y="313"/>
                  </a:lnTo>
                  <a:lnTo>
                    <a:pt x="42" y="305"/>
                  </a:lnTo>
                  <a:lnTo>
                    <a:pt x="34" y="305"/>
                  </a:lnTo>
                  <a:lnTo>
                    <a:pt x="34" y="296"/>
                  </a:lnTo>
                  <a:lnTo>
                    <a:pt x="17" y="288"/>
                  </a:lnTo>
                  <a:lnTo>
                    <a:pt x="17" y="271"/>
                  </a:lnTo>
                  <a:lnTo>
                    <a:pt x="17" y="263"/>
                  </a:lnTo>
                  <a:lnTo>
                    <a:pt x="17" y="254"/>
                  </a:lnTo>
                  <a:lnTo>
                    <a:pt x="17" y="246"/>
                  </a:lnTo>
                  <a:lnTo>
                    <a:pt x="17" y="237"/>
                  </a:lnTo>
                  <a:lnTo>
                    <a:pt x="17" y="229"/>
                  </a:lnTo>
                  <a:lnTo>
                    <a:pt x="17" y="220"/>
                  </a:lnTo>
                  <a:lnTo>
                    <a:pt x="17" y="212"/>
                  </a:lnTo>
                  <a:lnTo>
                    <a:pt x="25" y="203"/>
                  </a:lnTo>
                  <a:lnTo>
                    <a:pt x="25" y="195"/>
                  </a:lnTo>
                  <a:lnTo>
                    <a:pt x="17" y="186"/>
                  </a:lnTo>
                  <a:lnTo>
                    <a:pt x="17" y="178"/>
                  </a:lnTo>
                  <a:lnTo>
                    <a:pt x="8" y="186"/>
                  </a:lnTo>
                  <a:lnTo>
                    <a:pt x="0" y="178"/>
                  </a:lnTo>
                  <a:lnTo>
                    <a:pt x="0" y="169"/>
                  </a:lnTo>
                  <a:lnTo>
                    <a:pt x="8" y="161"/>
                  </a:lnTo>
                  <a:lnTo>
                    <a:pt x="8" y="152"/>
                  </a:lnTo>
                  <a:lnTo>
                    <a:pt x="17" y="144"/>
                  </a:lnTo>
                  <a:lnTo>
                    <a:pt x="25" y="135"/>
                  </a:lnTo>
                  <a:lnTo>
                    <a:pt x="34" y="135"/>
                  </a:lnTo>
                  <a:lnTo>
                    <a:pt x="34" y="127"/>
                  </a:lnTo>
                  <a:lnTo>
                    <a:pt x="42" y="127"/>
                  </a:lnTo>
                  <a:lnTo>
                    <a:pt x="42" y="119"/>
                  </a:lnTo>
                  <a:lnTo>
                    <a:pt x="51" y="127"/>
                  </a:lnTo>
                  <a:lnTo>
                    <a:pt x="51" y="119"/>
                  </a:lnTo>
                  <a:lnTo>
                    <a:pt x="51" y="102"/>
                  </a:lnTo>
                  <a:lnTo>
                    <a:pt x="51" y="68"/>
                  </a:lnTo>
                  <a:lnTo>
                    <a:pt x="51" y="42"/>
                  </a:lnTo>
                  <a:lnTo>
                    <a:pt x="59" y="42"/>
                  </a:lnTo>
                  <a:lnTo>
                    <a:pt x="68" y="25"/>
                  </a:lnTo>
                  <a:lnTo>
                    <a:pt x="76" y="34"/>
                  </a:lnTo>
                  <a:lnTo>
                    <a:pt x="85" y="34"/>
                  </a:lnTo>
                  <a:lnTo>
                    <a:pt x="119" y="25"/>
                  </a:lnTo>
                  <a:lnTo>
                    <a:pt x="178" y="0"/>
                  </a:lnTo>
                  <a:lnTo>
                    <a:pt x="187" y="0"/>
                  </a:lnTo>
                  <a:lnTo>
                    <a:pt x="187" y="8"/>
                  </a:lnTo>
                  <a:lnTo>
                    <a:pt x="170" y="42"/>
                  </a:lnTo>
                  <a:lnTo>
                    <a:pt x="187" y="34"/>
                  </a:lnTo>
                  <a:lnTo>
                    <a:pt x="204" y="42"/>
                  </a:lnTo>
                  <a:lnTo>
                    <a:pt x="221" y="42"/>
                  </a:lnTo>
                  <a:lnTo>
                    <a:pt x="221" y="51"/>
                  </a:lnTo>
                  <a:lnTo>
                    <a:pt x="229" y="42"/>
                  </a:lnTo>
                  <a:lnTo>
                    <a:pt x="229" y="51"/>
                  </a:lnTo>
                  <a:lnTo>
                    <a:pt x="238" y="51"/>
                  </a:lnTo>
                  <a:lnTo>
                    <a:pt x="238" y="59"/>
                  </a:lnTo>
                  <a:lnTo>
                    <a:pt x="246" y="68"/>
                  </a:lnTo>
                  <a:lnTo>
                    <a:pt x="263" y="76"/>
                  </a:lnTo>
                  <a:lnTo>
                    <a:pt x="340" y="93"/>
                  </a:lnTo>
                  <a:lnTo>
                    <a:pt x="348" y="93"/>
                  </a:lnTo>
                  <a:lnTo>
                    <a:pt x="357" y="102"/>
                  </a:lnTo>
                  <a:lnTo>
                    <a:pt x="365" y="102"/>
                  </a:lnTo>
                  <a:lnTo>
                    <a:pt x="374" y="102"/>
                  </a:lnTo>
                  <a:lnTo>
                    <a:pt x="382" y="110"/>
                  </a:lnTo>
                  <a:lnTo>
                    <a:pt x="382" y="102"/>
                  </a:lnTo>
                  <a:lnTo>
                    <a:pt x="391" y="102"/>
                  </a:lnTo>
                  <a:lnTo>
                    <a:pt x="399" y="102"/>
                  </a:lnTo>
                  <a:lnTo>
                    <a:pt x="399" y="110"/>
                  </a:lnTo>
                  <a:lnTo>
                    <a:pt x="408" y="102"/>
                  </a:lnTo>
                  <a:lnTo>
                    <a:pt x="408" y="110"/>
                  </a:lnTo>
                  <a:lnTo>
                    <a:pt x="416" y="110"/>
                  </a:lnTo>
                  <a:lnTo>
                    <a:pt x="425" y="110"/>
                  </a:lnTo>
                  <a:lnTo>
                    <a:pt x="433" y="110"/>
                  </a:lnTo>
                  <a:lnTo>
                    <a:pt x="433" y="119"/>
                  </a:lnTo>
                  <a:lnTo>
                    <a:pt x="425" y="127"/>
                  </a:lnTo>
                  <a:lnTo>
                    <a:pt x="433" y="127"/>
                  </a:lnTo>
                  <a:lnTo>
                    <a:pt x="442" y="127"/>
                  </a:lnTo>
                  <a:lnTo>
                    <a:pt x="450" y="135"/>
                  </a:lnTo>
                  <a:lnTo>
                    <a:pt x="459" y="135"/>
                  </a:lnTo>
                  <a:lnTo>
                    <a:pt x="459" y="144"/>
                  </a:lnTo>
                  <a:lnTo>
                    <a:pt x="459" y="152"/>
                  </a:lnTo>
                  <a:lnTo>
                    <a:pt x="459" y="161"/>
                  </a:lnTo>
                  <a:lnTo>
                    <a:pt x="459" y="169"/>
                  </a:lnTo>
                  <a:lnTo>
                    <a:pt x="459" y="178"/>
                  </a:lnTo>
                  <a:lnTo>
                    <a:pt x="459" y="186"/>
                  </a:lnTo>
                  <a:lnTo>
                    <a:pt x="459" y="178"/>
                  </a:lnTo>
                  <a:lnTo>
                    <a:pt x="467" y="178"/>
                  </a:lnTo>
                  <a:lnTo>
                    <a:pt x="476" y="178"/>
                  </a:lnTo>
                  <a:lnTo>
                    <a:pt x="476" y="195"/>
                  </a:lnTo>
                  <a:lnTo>
                    <a:pt x="476" y="203"/>
                  </a:lnTo>
                  <a:lnTo>
                    <a:pt x="467" y="203"/>
                  </a:lnTo>
                  <a:lnTo>
                    <a:pt x="476" y="212"/>
                  </a:lnTo>
                  <a:lnTo>
                    <a:pt x="484" y="212"/>
                  </a:lnTo>
                  <a:lnTo>
                    <a:pt x="484" y="220"/>
                  </a:lnTo>
                  <a:lnTo>
                    <a:pt x="484" y="229"/>
                  </a:lnTo>
                  <a:lnTo>
                    <a:pt x="476" y="229"/>
                  </a:lnTo>
                  <a:close/>
                </a:path>
              </a:pathLst>
            </a:custGeom>
            <a:solidFill>
              <a:schemeClr val="bg2"/>
            </a:solidFill>
            <a:ln w="12700">
              <a:noFill/>
              <a:round/>
              <a:headEnd/>
              <a:tailEnd/>
            </a:ln>
          </p:spPr>
          <p:txBody>
            <a:bodyPr/>
            <a:lstStyle/>
            <a:p>
              <a:endParaRPr lang="en-US"/>
            </a:p>
          </p:txBody>
        </p:sp>
        <p:sp>
          <p:nvSpPr>
            <p:cNvPr id="12425" name="Freeform 10"/>
            <p:cNvSpPr>
              <a:spLocks/>
            </p:cNvSpPr>
            <p:nvPr/>
          </p:nvSpPr>
          <p:spPr bwMode="auto">
            <a:xfrm>
              <a:off x="3708" y="1309"/>
              <a:ext cx="34" cy="60"/>
            </a:xfrm>
            <a:custGeom>
              <a:avLst/>
              <a:gdLst>
                <a:gd name="T0" fmla="*/ 34 w 34"/>
                <a:gd name="T1" fmla="*/ 0 h 60"/>
                <a:gd name="T2" fmla="*/ 34 w 34"/>
                <a:gd name="T3" fmla="*/ 0 h 60"/>
                <a:gd name="T4" fmla="*/ 34 w 34"/>
                <a:gd name="T5" fmla="*/ 0 h 60"/>
                <a:gd name="T6" fmla="*/ 34 w 34"/>
                <a:gd name="T7" fmla="*/ 9 h 60"/>
                <a:gd name="T8" fmla="*/ 34 w 34"/>
                <a:gd name="T9" fmla="*/ 0 h 60"/>
                <a:gd name="T10" fmla="*/ 34 w 34"/>
                <a:gd name="T11" fmla="*/ 17 h 60"/>
                <a:gd name="T12" fmla="*/ 26 w 34"/>
                <a:gd name="T13" fmla="*/ 17 h 60"/>
                <a:gd name="T14" fmla="*/ 34 w 34"/>
                <a:gd name="T15" fmla="*/ 26 h 60"/>
                <a:gd name="T16" fmla="*/ 26 w 34"/>
                <a:gd name="T17" fmla="*/ 26 h 60"/>
                <a:gd name="T18" fmla="*/ 34 w 34"/>
                <a:gd name="T19" fmla="*/ 26 h 60"/>
                <a:gd name="T20" fmla="*/ 26 w 34"/>
                <a:gd name="T21" fmla="*/ 26 h 60"/>
                <a:gd name="T22" fmla="*/ 26 w 34"/>
                <a:gd name="T23" fmla="*/ 34 h 60"/>
                <a:gd name="T24" fmla="*/ 26 w 34"/>
                <a:gd name="T25" fmla="*/ 43 h 60"/>
                <a:gd name="T26" fmla="*/ 17 w 34"/>
                <a:gd name="T27" fmla="*/ 51 h 60"/>
                <a:gd name="T28" fmla="*/ 9 w 34"/>
                <a:gd name="T29" fmla="*/ 60 h 60"/>
                <a:gd name="T30" fmla="*/ 9 w 34"/>
                <a:gd name="T31" fmla="*/ 60 h 60"/>
                <a:gd name="T32" fmla="*/ 0 w 34"/>
                <a:gd name="T33" fmla="*/ 51 h 60"/>
                <a:gd name="T34" fmla="*/ 9 w 34"/>
                <a:gd name="T35" fmla="*/ 34 h 60"/>
                <a:gd name="T36" fmla="*/ 9 w 34"/>
                <a:gd name="T37" fmla="*/ 34 h 60"/>
                <a:gd name="T38" fmla="*/ 17 w 34"/>
                <a:gd name="T39" fmla="*/ 17 h 60"/>
                <a:gd name="T40" fmla="*/ 17 w 34"/>
                <a:gd name="T41" fmla="*/ 17 h 60"/>
                <a:gd name="T42" fmla="*/ 26 w 34"/>
                <a:gd name="T43" fmla="*/ 0 h 60"/>
                <a:gd name="T44" fmla="*/ 34 w 34"/>
                <a:gd name="T45" fmla="*/ 0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60"/>
                <a:gd name="T71" fmla="*/ 34 w 34"/>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60">
                  <a:moveTo>
                    <a:pt x="34" y="0"/>
                  </a:moveTo>
                  <a:lnTo>
                    <a:pt x="34" y="0"/>
                  </a:lnTo>
                  <a:lnTo>
                    <a:pt x="34" y="9"/>
                  </a:lnTo>
                  <a:lnTo>
                    <a:pt x="34" y="0"/>
                  </a:lnTo>
                  <a:lnTo>
                    <a:pt x="34" y="17"/>
                  </a:lnTo>
                  <a:lnTo>
                    <a:pt x="26" y="17"/>
                  </a:lnTo>
                  <a:lnTo>
                    <a:pt x="34" y="26"/>
                  </a:lnTo>
                  <a:lnTo>
                    <a:pt x="26" y="26"/>
                  </a:lnTo>
                  <a:lnTo>
                    <a:pt x="34" y="26"/>
                  </a:lnTo>
                  <a:lnTo>
                    <a:pt x="26" y="26"/>
                  </a:lnTo>
                  <a:lnTo>
                    <a:pt x="26" y="34"/>
                  </a:lnTo>
                  <a:lnTo>
                    <a:pt x="26" y="43"/>
                  </a:lnTo>
                  <a:lnTo>
                    <a:pt x="17" y="51"/>
                  </a:lnTo>
                  <a:lnTo>
                    <a:pt x="9" y="60"/>
                  </a:lnTo>
                  <a:lnTo>
                    <a:pt x="0" y="51"/>
                  </a:lnTo>
                  <a:lnTo>
                    <a:pt x="9" y="34"/>
                  </a:lnTo>
                  <a:lnTo>
                    <a:pt x="17" y="17"/>
                  </a:lnTo>
                  <a:lnTo>
                    <a:pt x="26" y="0"/>
                  </a:lnTo>
                  <a:lnTo>
                    <a:pt x="34" y="0"/>
                  </a:lnTo>
                  <a:close/>
                </a:path>
              </a:pathLst>
            </a:custGeom>
            <a:solidFill>
              <a:schemeClr val="bg2"/>
            </a:solidFill>
            <a:ln w="12700">
              <a:noFill/>
              <a:round/>
              <a:headEnd/>
              <a:tailEnd/>
            </a:ln>
          </p:spPr>
          <p:txBody>
            <a:bodyPr/>
            <a:lstStyle/>
            <a:p>
              <a:endParaRPr lang="en-US"/>
            </a:p>
          </p:txBody>
        </p:sp>
        <p:sp>
          <p:nvSpPr>
            <p:cNvPr id="12426" name="Freeform 11"/>
            <p:cNvSpPr>
              <a:spLocks/>
            </p:cNvSpPr>
            <p:nvPr/>
          </p:nvSpPr>
          <p:spPr bwMode="auto">
            <a:xfrm>
              <a:off x="956" y="674"/>
              <a:ext cx="603" cy="983"/>
            </a:xfrm>
            <a:custGeom>
              <a:avLst/>
              <a:gdLst>
                <a:gd name="T0" fmla="*/ 51 w 603"/>
                <a:gd name="T1" fmla="*/ 644 h 983"/>
                <a:gd name="T2" fmla="*/ 60 w 603"/>
                <a:gd name="T3" fmla="*/ 627 h 983"/>
                <a:gd name="T4" fmla="*/ 60 w 603"/>
                <a:gd name="T5" fmla="*/ 601 h 983"/>
                <a:gd name="T6" fmla="*/ 51 w 603"/>
                <a:gd name="T7" fmla="*/ 584 h 983"/>
                <a:gd name="T8" fmla="*/ 43 w 603"/>
                <a:gd name="T9" fmla="*/ 576 h 983"/>
                <a:gd name="T10" fmla="*/ 60 w 603"/>
                <a:gd name="T11" fmla="*/ 551 h 983"/>
                <a:gd name="T12" fmla="*/ 85 w 603"/>
                <a:gd name="T13" fmla="*/ 525 h 983"/>
                <a:gd name="T14" fmla="*/ 94 w 603"/>
                <a:gd name="T15" fmla="*/ 508 h 983"/>
                <a:gd name="T16" fmla="*/ 102 w 603"/>
                <a:gd name="T17" fmla="*/ 491 h 983"/>
                <a:gd name="T18" fmla="*/ 136 w 603"/>
                <a:gd name="T19" fmla="*/ 449 h 983"/>
                <a:gd name="T20" fmla="*/ 145 w 603"/>
                <a:gd name="T21" fmla="*/ 415 h 983"/>
                <a:gd name="T22" fmla="*/ 119 w 603"/>
                <a:gd name="T23" fmla="*/ 381 h 983"/>
                <a:gd name="T24" fmla="*/ 119 w 603"/>
                <a:gd name="T25" fmla="*/ 347 h 983"/>
                <a:gd name="T26" fmla="*/ 119 w 603"/>
                <a:gd name="T27" fmla="*/ 322 h 983"/>
                <a:gd name="T28" fmla="*/ 162 w 603"/>
                <a:gd name="T29" fmla="*/ 118 h 983"/>
                <a:gd name="T30" fmla="*/ 247 w 603"/>
                <a:gd name="T31" fmla="*/ 144 h 983"/>
                <a:gd name="T32" fmla="*/ 264 w 603"/>
                <a:gd name="T33" fmla="*/ 169 h 983"/>
                <a:gd name="T34" fmla="*/ 264 w 603"/>
                <a:gd name="T35" fmla="*/ 195 h 983"/>
                <a:gd name="T36" fmla="*/ 272 w 603"/>
                <a:gd name="T37" fmla="*/ 220 h 983"/>
                <a:gd name="T38" fmla="*/ 264 w 603"/>
                <a:gd name="T39" fmla="*/ 229 h 983"/>
                <a:gd name="T40" fmla="*/ 281 w 603"/>
                <a:gd name="T41" fmla="*/ 246 h 983"/>
                <a:gd name="T42" fmla="*/ 298 w 603"/>
                <a:gd name="T43" fmla="*/ 271 h 983"/>
                <a:gd name="T44" fmla="*/ 315 w 603"/>
                <a:gd name="T45" fmla="*/ 296 h 983"/>
                <a:gd name="T46" fmla="*/ 323 w 603"/>
                <a:gd name="T47" fmla="*/ 313 h 983"/>
                <a:gd name="T48" fmla="*/ 332 w 603"/>
                <a:gd name="T49" fmla="*/ 322 h 983"/>
                <a:gd name="T50" fmla="*/ 349 w 603"/>
                <a:gd name="T51" fmla="*/ 339 h 983"/>
                <a:gd name="T52" fmla="*/ 357 w 603"/>
                <a:gd name="T53" fmla="*/ 356 h 983"/>
                <a:gd name="T54" fmla="*/ 340 w 603"/>
                <a:gd name="T55" fmla="*/ 390 h 983"/>
                <a:gd name="T56" fmla="*/ 332 w 603"/>
                <a:gd name="T57" fmla="*/ 398 h 983"/>
                <a:gd name="T58" fmla="*/ 332 w 603"/>
                <a:gd name="T59" fmla="*/ 415 h 983"/>
                <a:gd name="T60" fmla="*/ 332 w 603"/>
                <a:gd name="T61" fmla="*/ 432 h 983"/>
                <a:gd name="T62" fmla="*/ 323 w 603"/>
                <a:gd name="T63" fmla="*/ 440 h 983"/>
                <a:gd name="T64" fmla="*/ 323 w 603"/>
                <a:gd name="T65" fmla="*/ 466 h 983"/>
                <a:gd name="T66" fmla="*/ 323 w 603"/>
                <a:gd name="T67" fmla="*/ 474 h 983"/>
                <a:gd name="T68" fmla="*/ 340 w 603"/>
                <a:gd name="T69" fmla="*/ 491 h 983"/>
                <a:gd name="T70" fmla="*/ 357 w 603"/>
                <a:gd name="T71" fmla="*/ 483 h 983"/>
                <a:gd name="T72" fmla="*/ 366 w 603"/>
                <a:gd name="T73" fmla="*/ 466 h 983"/>
                <a:gd name="T74" fmla="*/ 374 w 603"/>
                <a:gd name="T75" fmla="*/ 483 h 983"/>
                <a:gd name="T76" fmla="*/ 383 w 603"/>
                <a:gd name="T77" fmla="*/ 491 h 983"/>
                <a:gd name="T78" fmla="*/ 383 w 603"/>
                <a:gd name="T79" fmla="*/ 525 h 983"/>
                <a:gd name="T80" fmla="*/ 391 w 603"/>
                <a:gd name="T81" fmla="*/ 551 h 983"/>
                <a:gd name="T82" fmla="*/ 400 w 603"/>
                <a:gd name="T83" fmla="*/ 559 h 983"/>
                <a:gd name="T84" fmla="*/ 391 w 603"/>
                <a:gd name="T85" fmla="*/ 568 h 983"/>
                <a:gd name="T86" fmla="*/ 408 w 603"/>
                <a:gd name="T87" fmla="*/ 593 h 983"/>
                <a:gd name="T88" fmla="*/ 425 w 603"/>
                <a:gd name="T89" fmla="*/ 610 h 983"/>
                <a:gd name="T90" fmla="*/ 425 w 603"/>
                <a:gd name="T91" fmla="*/ 635 h 983"/>
                <a:gd name="T92" fmla="*/ 433 w 603"/>
                <a:gd name="T93" fmla="*/ 652 h 983"/>
                <a:gd name="T94" fmla="*/ 450 w 603"/>
                <a:gd name="T95" fmla="*/ 644 h 983"/>
                <a:gd name="T96" fmla="*/ 476 w 603"/>
                <a:gd name="T97" fmla="*/ 644 h 983"/>
                <a:gd name="T98" fmla="*/ 493 w 603"/>
                <a:gd name="T99" fmla="*/ 635 h 983"/>
                <a:gd name="T100" fmla="*/ 510 w 603"/>
                <a:gd name="T101" fmla="*/ 644 h 983"/>
                <a:gd name="T102" fmla="*/ 535 w 603"/>
                <a:gd name="T103" fmla="*/ 652 h 983"/>
                <a:gd name="T104" fmla="*/ 561 w 603"/>
                <a:gd name="T105" fmla="*/ 652 h 983"/>
                <a:gd name="T106" fmla="*/ 561 w 603"/>
                <a:gd name="T107" fmla="*/ 644 h 983"/>
                <a:gd name="T108" fmla="*/ 569 w 603"/>
                <a:gd name="T109" fmla="*/ 635 h 983"/>
                <a:gd name="T110" fmla="*/ 578 w 603"/>
                <a:gd name="T111" fmla="*/ 627 h 983"/>
                <a:gd name="T112" fmla="*/ 595 w 603"/>
                <a:gd name="T113" fmla="*/ 644 h 983"/>
                <a:gd name="T114" fmla="*/ 595 w 603"/>
                <a:gd name="T115" fmla="*/ 661 h 983"/>
                <a:gd name="T116" fmla="*/ 578 w 603"/>
                <a:gd name="T117" fmla="*/ 822 h 983"/>
                <a:gd name="T118" fmla="*/ 450 w 603"/>
                <a:gd name="T119" fmla="*/ 966 h 983"/>
                <a:gd name="T120" fmla="*/ 0 w 603"/>
                <a:gd name="T121" fmla="*/ 873 h 9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3"/>
                <a:gd name="T184" fmla="*/ 0 h 983"/>
                <a:gd name="T185" fmla="*/ 603 w 603"/>
                <a:gd name="T186" fmla="*/ 983 h 9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3" h="983">
                  <a:moveTo>
                    <a:pt x="43" y="661"/>
                  </a:moveTo>
                  <a:lnTo>
                    <a:pt x="43" y="652"/>
                  </a:lnTo>
                  <a:lnTo>
                    <a:pt x="51" y="644"/>
                  </a:lnTo>
                  <a:lnTo>
                    <a:pt x="51" y="635"/>
                  </a:lnTo>
                  <a:lnTo>
                    <a:pt x="60" y="635"/>
                  </a:lnTo>
                  <a:lnTo>
                    <a:pt x="60" y="627"/>
                  </a:lnTo>
                  <a:lnTo>
                    <a:pt x="60" y="618"/>
                  </a:lnTo>
                  <a:lnTo>
                    <a:pt x="60" y="610"/>
                  </a:lnTo>
                  <a:lnTo>
                    <a:pt x="68" y="610"/>
                  </a:lnTo>
                  <a:lnTo>
                    <a:pt x="68" y="601"/>
                  </a:lnTo>
                  <a:lnTo>
                    <a:pt x="60" y="601"/>
                  </a:lnTo>
                  <a:lnTo>
                    <a:pt x="60" y="593"/>
                  </a:lnTo>
                  <a:lnTo>
                    <a:pt x="51" y="593"/>
                  </a:lnTo>
                  <a:lnTo>
                    <a:pt x="51" y="584"/>
                  </a:lnTo>
                  <a:lnTo>
                    <a:pt x="51" y="593"/>
                  </a:lnTo>
                  <a:lnTo>
                    <a:pt x="43" y="584"/>
                  </a:lnTo>
                  <a:lnTo>
                    <a:pt x="43" y="576"/>
                  </a:lnTo>
                  <a:lnTo>
                    <a:pt x="43" y="568"/>
                  </a:lnTo>
                  <a:lnTo>
                    <a:pt x="51" y="568"/>
                  </a:lnTo>
                  <a:lnTo>
                    <a:pt x="51" y="559"/>
                  </a:lnTo>
                  <a:lnTo>
                    <a:pt x="60" y="551"/>
                  </a:lnTo>
                  <a:lnTo>
                    <a:pt x="68" y="534"/>
                  </a:lnTo>
                  <a:lnTo>
                    <a:pt x="77" y="525"/>
                  </a:lnTo>
                  <a:lnTo>
                    <a:pt x="85" y="525"/>
                  </a:lnTo>
                  <a:lnTo>
                    <a:pt x="85" y="517"/>
                  </a:lnTo>
                  <a:lnTo>
                    <a:pt x="94" y="517"/>
                  </a:lnTo>
                  <a:lnTo>
                    <a:pt x="94" y="508"/>
                  </a:lnTo>
                  <a:lnTo>
                    <a:pt x="94" y="500"/>
                  </a:lnTo>
                  <a:lnTo>
                    <a:pt x="102" y="500"/>
                  </a:lnTo>
                  <a:lnTo>
                    <a:pt x="102" y="491"/>
                  </a:lnTo>
                  <a:lnTo>
                    <a:pt x="111" y="491"/>
                  </a:lnTo>
                  <a:lnTo>
                    <a:pt x="111" y="483"/>
                  </a:lnTo>
                  <a:lnTo>
                    <a:pt x="119" y="474"/>
                  </a:lnTo>
                  <a:lnTo>
                    <a:pt x="119" y="466"/>
                  </a:lnTo>
                  <a:lnTo>
                    <a:pt x="136" y="449"/>
                  </a:lnTo>
                  <a:lnTo>
                    <a:pt x="145" y="440"/>
                  </a:lnTo>
                  <a:lnTo>
                    <a:pt x="145" y="432"/>
                  </a:lnTo>
                  <a:lnTo>
                    <a:pt x="145" y="423"/>
                  </a:lnTo>
                  <a:lnTo>
                    <a:pt x="145" y="415"/>
                  </a:lnTo>
                  <a:lnTo>
                    <a:pt x="136" y="407"/>
                  </a:lnTo>
                  <a:lnTo>
                    <a:pt x="136" y="398"/>
                  </a:lnTo>
                  <a:lnTo>
                    <a:pt x="128" y="398"/>
                  </a:lnTo>
                  <a:lnTo>
                    <a:pt x="119" y="390"/>
                  </a:lnTo>
                  <a:lnTo>
                    <a:pt x="119" y="381"/>
                  </a:lnTo>
                  <a:lnTo>
                    <a:pt x="119" y="373"/>
                  </a:lnTo>
                  <a:lnTo>
                    <a:pt x="119" y="364"/>
                  </a:lnTo>
                  <a:lnTo>
                    <a:pt x="111" y="364"/>
                  </a:lnTo>
                  <a:lnTo>
                    <a:pt x="119" y="364"/>
                  </a:lnTo>
                  <a:lnTo>
                    <a:pt x="119" y="356"/>
                  </a:lnTo>
                  <a:lnTo>
                    <a:pt x="119" y="347"/>
                  </a:lnTo>
                  <a:lnTo>
                    <a:pt x="119" y="339"/>
                  </a:lnTo>
                  <a:lnTo>
                    <a:pt x="119" y="330"/>
                  </a:lnTo>
                  <a:lnTo>
                    <a:pt x="119" y="322"/>
                  </a:lnTo>
                  <a:lnTo>
                    <a:pt x="119" y="305"/>
                  </a:lnTo>
                  <a:lnTo>
                    <a:pt x="136" y="237"/>
                  </a:lnTo>
                  <a:lnTo>
                    <a:pt x="145" y="220"/>
                  </a:lnTo>
                  <a:lnTo>
                    <a:pt x="145" y="203"/>
                  </a:lnTo>
                  <a:lnTo>
                    <a:pt x="162" y="127"/>
                  </a:lnTo>
                  <a:lnTo>
                    <a:pt x="162" y="118"/>
                  </a:lnTo>
                  <a:lnTo>
                    <a:pt x="187" y="25"/>
                  </a:lnTo>
                  <a:lnTo>
                    <a:pt x="196" y="0"/>
                  </a:lnTo>
                  <a:lnTo>
                    <a:pt x="272" y="17"/>
                  </a:lnTo>
                  <a:lnTo>
                    <a:pt x="264" y="85"/>
                  </a:lnTo>
                  <a:lnTo>
                    <a:pt x="255" y="118"/>
                  </a:lnTo>
                  <a:lnTo>
                    <a:pt x="247" y="144"/>
                  </a:lnTo>
                  <a:lnTo>
                    <a:pt x="247" y="152"/>
                  </a:lnTo>
                  <a:lnTo>
                    <a:pt x="255" y="161"/>
                  </a:lnTo>
                  <a:lnTo>
                    <a:pt x="255" y="169"/>
                  </a:lnTo>
                  <a:lnTo>
                    <a:pt x="264" y="169"/>
                  </a:lnTo>
                  <a:lnTo>
                    <a:pt x="264" y="178"/>
                  </a:lnTo>
                  <a:lnTo>
                    <a:pt x="264" y="186"/>
                  </a:lnTo>
                  <a:lnTo>
                    <a:pt x="264" y="195"/>
                  </a:lnTo>
                  <a:lnTo>
                    <a:pt x="264" y="203"/>
                  </a:lnTo>
                  <a:lnTo>
                    <a:pt x="264" y="212"/>
                  </a:lnTo>
                  <a:lnTo>
                    <a:pt x="272" y="212"/>
                  </a:lnTo>
                  <a:lnTo>
                    <a:pt x="272" y="220"/>
                  </a:lnTo>
                  <a:lnTo>
                    <a:pt x="264" y="220"/>
                  </a:lnTo>
                  <a:lnTo>
                    <a:pt x="255" y="220"/>
                  </a:lnTo>
                  <a:lnTo>
                    <a:pt x="264" y="229"/>
                  </a:lnTo>
                  <a:lnTo>
                    <a:pt x="272" y="229"/>
                  </a:lnTo>
                  <a:lnTo>
                    <a:pt x="272" y="237"/>
                  </a:lnTo>
                  <a:lnTo>
                    <a:pt x="272" y="246"/>
                  </a:lnTo>
                  <a:lnTo>
                    <a:pt x="281" y="246"/>
                  </a:lnTo>
                  <a:lnTo>
                    <a:pt x="289" y="246"/>
                  </a:lnTo>
                  <a:lnTo>
                    <a:pt x="289" y="254"/>
                  </a:lnTo>
                  <a:lnTo>
                    <a:pt x="289" y="262"/>
                  </a:lnTo>
                  <a:lnTo>
                    <a:pt x="298" y="271"/>
                  </a:lnTo>
                  <a:lnTo>
                    <a:pt x="298" y="279"/>
                  </a:lnTo>
                  <a:lnTo>
                    <a:pt x="306" y="279"/>
                  </a:lnTo>
                  <a:lnTo>
                    <a:pt x="306" y="288"/>
                  </a:lnTo>
                  <a:lnTo>
                    <a:pt x="315" y="288"/>
                  </a:lnTo>
                  <a:lnTo>
                    <a:pt x="315" y="296"/>
                  </a:lnTo>
                  <a:lnTo>
                    <a:pt x="315" y="305"/>
                  </a:lnTo>
                  <a:lnTo>
                    <a:pt x="315" y="313"/>
                  </a:lnTo>
                  <a:lnTo>
                    <a:pt x="323" y="313"/>
                  </a:lnTo>
                  <a:lnTo>
                    <a:pt x="323" y="322"/>
                  </a:lnTo>
                  <a:lnTo>
                    <a:pt x="323" y="330"/>
                  </a:lnTo>
                  <a:lnTo>
                    <a:pt x="332" y="322"/>
                  </a:lnTo>
                  <a:lnTo>
                    <a:pt x="340" y="330"/>
                  </a:lnTo>
                  <a:lnTo>
                    <a:pt x="332" y="330"/>
                  </a:lnTo>
                  <a:lnTo>
                    <a:pt x="332" y="339"/>
                  </a:lnTo>
                  <a:lnTo>
                    <a:pt x="340" y="339"/>
                  </a:lnTo>
                  <a:lnTo>
                    <a:pt x="349" y="339"/>
                  </a:lnTo>
                  <a:lnTo>
                    <a:pt x="357" y="339"/>
                  </a:lnTo>
                  <a:lnTo>
                    <a:pt x="357" y="347"/>
                  </a:lnTo>
                  <a:lnTo>
                    <a:pt x="357" y="356"/>
                  </a:lnTo>
                  <a:lnTo>
                    <a:pt x="349" y="364"/>
                  </a:lnTo>
                  <a:lnTo>
                    <a:pt x="349" y="373"/>
                  </a:lnTo>
                  <a:lnTo>
                    <a:pt x="340" y="390"/>
                  </a:lnTo>
                  <a:lnTo>
                    <a:pt x="340" y="398"/>
                  </a:lnTo>
                  <a:lnTo>
                    <a:pt x="332" y="398"/>
                  </a:lnTo>
                  <a:lnTo>
                    <a:pt x="332" y="407"/>
                  </a:lnTo>
                  <a:lnTo>
                    <a:pt x="340" y="407"/>
                  </a:lnTo>
                  <a:lnTo>
                    <a:pt x="332" y="415"/>
                  </a:lnTo>
                  <a:lnTo>
                    <a:pt x="332" y="423"/>
                  </a:lnTo>
                  <a:lnTo>
                    <a:pt x="340" y="423"/>
                  </a:lnTo>
                  <a:lnTo>
                    <a:pt x="332" y="432"/>
                  </a:lnTo>
                  <a:lnTo>
                    <a:pt x="340" y="440"/>
                  </a:lnTo>
                  <a:lnTo>
                    <a:pt x="332" y="440"/>
                  </a:lnTo>
                  <a:lnTo>
                    <a:pt x="323" y="440"/>
                  </a:lnTo>
                  <a:lnTo>
                    <a:pt x="323" y="449"/>
                  </a:lnTo>
                  <a:lnTo>
                    <a:pt x="323" y="457"/>
                  </a:lnTo>
                  <a:lnTo>
                    <a:pt x="323" y="466"/>
                  </a:lnTo>
                  <a:lnTo>
                    <a:pt x="315" y="466"/>
                  </a:lnTo>
                  <a:lnTo>
                    <a:pt x="315" y="474"/>
                  </a:lnTo>
                  <a:lnTo>
                    <a:pt x="323" y="474"/>
                  </a:lnTo>
                  <a:lnTo>
                    <a:pt x="323" y="483"/>
                  </a:lnTo>
                  <a:lnTo>
                    <a:pt x="332" y="483"/>
                  </a:lnTo>
                  <a:lnTo>
                    <a:pt x="332" y="491"/>
                  </a:lnTo>
                  <a:lnTo>
                    <a:pt x="340" y="491"/>
                  </a:lnTo>
                  <a:lnTo>
                    <a:pt x="340" y="483"/>
                  </a:lnTo>
                  <a:lnTo>
                    <a:pt x="349" y="483"/>
                  </a:lnTo>
                  <a:lnTo>
                    <a:pt x="357" y="483"/>
                  </a:lnTo>
                  <a:lnTo>
                    <a:pt x="357" y="474"/>
                  </a:lnTo>
                  <a:lnTo>
                    <a:pt x="366" y="474"/>
                  </a:lnTo>
                  <a:lnTo>
                    <a:pt x="366" y="466"/>
                  </a:lnTo>
                  <a:lnTo>
                    <a:pt x="374" y="474"/>
                  </a:lnTo>
                  <a:lnTo>
                    <a:pt x="374" y="483"/>
                  </a:lnTo>
                  <a:lnTo>
                    <a:pt x="383" y="483"/>
                  </a:lnTo>
                  <a:lnTo>
                    <a:pt x="374" y="491"/>
                  </a:lnTo>
                  <a:lnTo>
                    <a:pt x="383" y="491"/>
                  </a:lnTo>
                  <a:lnTo>
                    <a:pt x="383" y="500"/>
                  </a:lnTo>
                  <a:lnTo>
                    <a:pt x="383" y="508"/>
                  </a:lnTo>
                  <a:lnTo>
                    <a:pt x="383" y="517"/>
                  </a:lnTo>
                  <a:lnTo>
                    <a:pt x="383" y="525"/>
                  </a:lnTo>
                  <a:lnTo>
                    <a:pt x="383" y="534"/>
                  </a:lnTo>
                  <a:lnTo>
                    <a:pt x="391" y="542"/>
                  </a:lnTo>
                  <a:lnTo>
                    <a:pt x="391" y="551"/>
                  </a:lnTo>
                  <a:lnTo>
                    <a:pt x="400" y="551"/>
                  </a:lnTo>
                  <a:lnTo>
                    <a:pt x="391" y="551"/>
                  </a:lnTo>
                  <a:lnTo>
                    <a:pt x="400" y="551"/>
                  </a:lnTo>
                  <a:lnTo>
                    <a:pt x="400" y="559"/>
                  </a:lnTo>
                  <a:lnTo>
                    <a:pt x="400" y="568"/>
                  </a:lnTo>
                  <a:lnTo>
                    <a:pt x="391" y="568"/>
                  </a:lnTo>
                  <a:lnTo>
                    <a:pt x="400" y="584"/>
                  </a:lnTo>
                  <a:lnTo>
                    <a:pt x="400" y="593"/>
                  </a:lnTo>
                  <a:lnTo>
                    <a:pt x="408" y="593"/>
                  </a:lnTo>
                  <a:lnTo>
                    <a:pt x="417" y="593"/>
                  </a:lnTo>
                  <a:lnTo>
                    <a:pt x="425" y="601"/>
                  </a:lnTo>
                  <a:lnTo>
                    <a:pt x="425" y="610"/>
                  </a:lnTo>
                  <a:lnTo>
                    <a:pt x="425" y="618"/>
                  </a:lnTo>
                  <a:lnTo>
                    <a:pt x="425" y="627"/>
                  </a:lnTo>
                  <a:lnTo>
                    <a:pt x="425" y="635"/>
                  </a:lnTo>
                  <a:lnTo>
                    <a:pt x="425" y="644"/>
                  </a:lnTo>
                  <a:lnTo>
                    <a:pt x="433" y="644"/>
                  </a:lnTo>
                  <a:lnTo>
                    <a:pt x="433" y="652"/>
                  </a:lnTo>
                  <a:lnTo>
                    <a:pt x="442" y="652"/>
                  </a:lnTo>
                  <a:lnTo>
                    <a:pt x="442" y="644"/>
                  </a:lnTo>
                  <a:lnTo>
                    <a:pt x="450" y="644"/>
                  </a:lnTo>
                  <a:lnTo>
                    <a:pt x="450" y="635"/>
                  </a:lnTo>
                  <a:lnTo>
                    <a:pt x="459" y="644"/>
                  </a:lnTo>
                  <a:lnTo>
                    <a:pt x="467" y="644"/>
                  </a:lnTo>
                  <a:lnTo>
                    <a:pt x="476" y="644"/>
                  </a:lnTo>
                  <a:lnTo>
                    <a:pt x="476" y="652"/>
                  </a:lnTo>
                  <a:lnTo>
                    <a:pt x="484" y="652"/>
                  </a:lnTo>
                  <a:lnTo>
                    <a:pt x="484" y="644"/>
                  </a:lnTo>
                  <a:lnTo>
                    <a:pt x="493" y="644"/>
                  </a:lnTo>
                  <a:lnTo>
                    <a:pt x="493" y="635"/>
                  </a:lnTo>
                  <a:lnTo>
                    <a:pt x="501" y="635"/>
                  </a:lnTo>
                  <a:lnTo>
                    <a:pt x="501" y="644"/>
                  </a:lnTo>
                  <a:lnTo>
                    <a:pt x="510" y="644"/>
                  </a:lnTo>
                  <a:lnTo>
                    <a:pt x="518" y="644"/>
                  </a:lnTo>
                  <a:lnTo>
                    <a:pt x="527" y="644"/>
                  </a:lnTo>
                  <a:lnTo>
                    <a:pt x="535" y="652"/>
                  </a:lnTo>
                  <a:lnTo>
                    <a:pt x="544" y="652"/>
                  </a:lnTo>
                  <a:lnTo>
                    <a:pt x="544" y="644"/>
                  </a:lnTo>
                  <a:lnTo>
                    <a:pt x="552" y="652"/>
                  </a:lnTo>
                  <a:lnTo>
                    <a:pt x="561" y="652"/>
                  </a:lnTo>
                  <a:lnTo>
                    <a:pt x="569" y="652"/>
                  </a:lnTo>
                  <a:lnTo>
                    <a:pt x="561" y="652"/>
                  </a:lnTo>
                  <a:lnTo>
                    <a:pt x="561" y="644"/>
                  </a:lnTo>
                  <a:lnTo>
                    <a:pt x="569" y="644"/>
                  </a:lnTo>
                  <a:lnTo>
                    <a:pt x="569" y="635"/>
                  </a:lnTo>
                  <a:lnTo>
                    <a:pt x="569" y="627"/>
                  </a:lnTo>
                  <a:lnTo>
                    <a:pt x="578" y="635"/>
                  </a:lnTo>
                  <a:lnTo>
                    <a:pt x="578" y="627"/>
                  </a:lnTo>
                  <a:lnTo>
                    <a:pt x="586" y="627"/>
                  </a:lnTo>
                  <a:lnTo>
                    <a:pt x="586" y="635"/>
                  </a:lnTo>
                  <a:lnTo>
                    <a:pt x="586" y="644"/>
                  </a:lnTo>
                  <a:lnTo>
                    <a:pt x="595" y="644"/>
                  </a:lnTo>
                  <a:lnTo>
                    <a:pt x="586" y="644"/>
                  </a:lnTo>
                  <a:lnTo>
                    <a:pt x="586" y="652"/>
                  </a:lnTo>
                  <a:lnTo>
                    <a:pt x="595" y="652"/>
                  </a:lnTo>
                  <a:lnTo>
                    <a:pt x="595" y="661"/>
                  </a:lnTo>
                  <a:lnTo>
                    <a:pt x="603" y="661"/>
                  </a:lnTo>
                  <a:lnTo>
                    <a:pt x="603" y="669"/>
                  </a:lnTo>
                  <a:lnTo>
                    <a:pt x="595" y="729"/>
                  </a:lnTo>
                  <a:lnTo>
                    <a:pt x="586" y="788"/>
                  </a:lnTo>
                  <a:lnTo>
                    <a:pt x="578" y="822"/>
                  </a:lnTo>
                  <a:lnTo>
                    <a:pt x="578" y="847"/>
                  </a:lnTo>
                  <a:lnTo>
                    <a:pt x="561" y="915"/>
                  </a:lnTo>
                  <a:lnTo>
                    <a:pt x="552" y="983"/>
                  </a:lnTo>
                  <a:lnTo>
                    <a:pt x="510" y="974"/>
                  </a:lnTo>
                  <a:lnTo>
                    <a:pt x="459" y="966"/>
                  </a:lnTo>
                  <a:lnTo>
                    <a:pt x="450" y="966"/>
                  </a:lnTo>
                  <a:lnTo>
                    <a:pt x="374" y="949"/>
                  </a:lnTo>
                  <a:lnTo>
                    <a:pt x="272" y="932"/>
                  </a:lnTo>
                  <a:lnTo>
                    <a:pt x="255" y="932"/>
                  </a:lnTo>
                  <a:lnTo>
                    <a:pt x="179" y="915"/>
                  </a:lnTo>
                  <a:lnTo>
                    <a:pt x="94" y="898"/>
                  </a:lnTo>
                  <a:lnTo>
                    <a:pt x="0" y="873"/>
                  </a:lnTo>
                  <a:lnTo>
                    <a:pt x="43" y="661"/>
                  </a:lnTo>
                  <a:close/>
                </a:path>
              </a:pathLst>
            </a:custGeom>
            <a:solidFill>
              <a:schemeClr val="bg2"/>
            </a:solidFill>
            <a:ln w="12700">
              <a:noFill/>
              <a:round/>
              <a:headEnd/>
              <a:tailEnd/>
            </a:ln>
          </p:spPr>
          <p:txBody>
            <a:bodyPr/>
            <a:lstStyle/>
            <a:p>
              <a:endParaRPr lang="en-US"/>
            </a:p>
          </p:txBody>
        </p:sp>
        <p:sp>
          <p:nvSpPr>
            <p:cNvPr id="12427" name="Freeform 12"/>
            <p:cNvSpPr>
              <a:spLocks/>
            </p:cNvSpPr>
            <p:nvPr/>
          </p:nvSpPr>
          <p:spPr bwMode="auto">
            <a:xfrm>
              <a:off x="4965" y="1097"/>
              <a:ext cx="178" cy="322"/>
            </a:xfrm>
            <a:custGeom>
              <a:avLst/>
              <a:gdLst>
                <a:gd name="T0" fmla="*/ 76 w 178"/>
                <a:gd name="T1" fmla="*/ 314 h 322"/>
                <a:gd name="T2" fmla="*/ 59 w 178"/>
                <a:gd name="T3" fmla="*/ 246 h 322"/>
                <a:gd name="T4" fmla="*/ 51 w 178"/>
                <a:gd name="T5" fmla="*/ 221 h 322"/>
                <a:gd name="T6" fmla="*/ 51 w 178"/>
                <a:gd name="T7" fmla="*/ 212 h 322"/>
                <a:gd name="T8" fmla="*/ 42 w 178"/>
                <a:gd name="T9" fmla="*/ 221 h 322"/>
                <a:gd name="T10" fmla="*/ 42 w 178"/>
                <a:gd name="T11" fmla="*/ 195 h 322"/>
                <a:gd name="T12" fmla="*/ 34 w 178"/>
                <a:gd name="T13" fmla="*/ 178 h 322"/>
                <a:gd name="T14" fmla="*/ 25 w 178"/>
                <a:gd name="T15" fmla="*/ 161 h 322"/>
                <a:gd name="T16" fmla="*/ 25 w 178"/>
                <a:gd name="T17" fmla="*/ 153 h 322"/>
                <a:gd name="T18" fmla="*/ 25 w 178"/>
                <a:gd name="T19" fmla="*/ 145 h 322"/>
                <a:gd name="T20" fmla="*/ 25 w 178"/>
                <a:gd name="T21" fmla="*/ 111 h 322"/>
                <a:gd name="T22" fmla="*/ 17 w 178"/>
                <a:gd name="T23" fmla="*/ 94 h 322"/>
                <a:gd name="T24" fmla="*/ 8 w 178"/>
                <a:gd name="T25" fmla="*/ 85 h 322"/>
                <a:gd name="T26" fmla="*/ 8 w 178"/>
                <a:gd name="T27" fmla="*/ 77 h 322"/>
                <a:gd name="T28" fmla="*/ 8 w 178"/>
                <a:gd name="T29" fmla="*/ 60 h 322"/>
                <a:gd name="T30" fmla="*/ 0 w 178"/>
                <a:gd name="T31" fmla="*/ 43 h 322"/>
                <a:gd name="T32" fmla="*/ 127 w 178"/>
                <a:gd name="T33" fmla="*/ 9 h 322"/>
                <a:gd name="T34" fmla="*/ 170 w 178"/>
                <a:gd name="T35" fmla="*/ 9 h 322"/>
                <a:gd name="T36" fmla="*/ 161 w 178"/>
                <a:gd name="T37" fmla="*/ 26 h 322"/>
                <a:gd name="T38" fmla="*/ 170 w 178"/>
                <a:gd name="T39" fmla="*/ 43 h 322"/>
                <a:gd name="T40" fmla="*/ 178 w 178"/>
                <a:gd name="T41" fmla="*/ 51 h 322"/>
                <a:gd name="T42" fmla="*/ 178 w 178"/>
                <a:gd name="T43" fmla="*/ 60 h 322"/>
                <a:gd name="T44" fmla="*/ 170 w 178"/>
                <a:gd name="T45" fmla="*/ 68 h 322"/>
                <a:gd name="T46" fmla="*/ 170 w 178"/>
                <a:gd name="T47" fmla="*/ 77 h 322"/>
                <a:gd name="T48" fmla="*/ 161 w 178"/>
                <a:gd name="T49" fmla="*/ 85 h 322"/>
                <a:gd name="T50" fmla="*/ 153 w 178"/>
                <a:gd name="T51" fmla="*/ 94 h 322"/>
                <a:gd name="T52" fmla="*/ 144 w 178"/>
                <a:gd name="T53" fmla="*/ 102 h 322"/>
                <a:gd name="T54" fmla="*/ 144 w 178"/>
                <a:gd name="T55" fmla="*/ 119 h 322"/>
                <a:gd name="T56" fmla="*/ 144 w 178"/>
                <a:gd name="T57" fmla="*/ 128 h 322"/>
                <a:gd name="T58" fmla="*/ 144 w 178"/>
                <a:gd name="T59" fmla="*/ 136 h 322"/>
                <a:gd name="T60" fmla="*/ 144 w 178"/>
                <a:gd name="T61" fmla="*/ 145 h 322"/>
                <a:gd name="T62" fmla="*/ 144 w 178"/>
                <a:gd name="T63" fmla="*/ 153 h 322"/>
                <a:gd name="T64" fmla="*/ 144 w 178"/>
                <a:gd name="T65" fmla="*/ 170 h 322"/>
                <a:gd name="T66" fmla="*/ 136 w 178"/>
                <a:gd name="T67" fmla="*/ 195 h 322"/>
                <a:gd name="T68" fmla="*/ 136 w 178"/>
                <a:gd name="T69" fmla="*/ 212 h 322"/>
                <a:gd name="T70" fmla="*/ 136 w 178"/>
                <a:gd name="T71" fmla="*/ 229 h 322"/>
                <a:gd name="T72" fmla="*/ 136 w 178"/>
                <a:gd name="T73" fmla="*/ 238 h 322"/>
                <a:gd name="T74" fmla="*/ 144 w 178"/>
                <a:gd name="T75" fmla="*/ 263 h 322"/>
                <a:gd name="T76" fmla="*/ 144 w 178"/>
                <a:gd name="T77" fmla="*/ 272 h 322"/>
                <a:gd name="T78" fmla="*/ 144 w 178"/>
                <a:gd name="T79" fmla="*/ 280 h 322"/>
                <a:gd name="T80" fmla="*/ 144 w 178"/>
                <a:gd name="T81" fmla="*/ 297 h 322"/>
                <a:gd name="T82" fmla="*/ 153 w 178"/>
                <a:gd name="T83" fmla="*/ 306 h 322"/>
                <a:gd name="T84" fmla="*/ 102 w 178"/>
                <a:gd name="T85" fmla="*/ 314 h 3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8"/>
                <a:gd name="T130" fmla="*/ 0 h 322"/>
                <a:gd name="T131" fmla="*/ 178 w 178"/>
                <a:gd name="T132" fmla="*/ 322 h 3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8" h="322">
                  <a:moveTo>
                    <a:pt x="76" y="322"/>
                  </a:moveTo>
                  <a:lnTo>
                    <a:pt x="76" y="322"/>
                  </a:lnTo>
                  <a:lnTo>
                    <a:pt x="76" y="314"/>
                  </a:lnTo>
                  <a:lnTo>
                    <a:pt x="68" y="297"/>
                  </a:lnTo>
                  <a:lnTo>
                    <a:pt x="59" y="246"/>
                  </a:lnTo>
                  <a:lnTo>
                    <a:pt x="59" y="221"/>
                  </a:lnTo>
                  <a:lnTo>
                    <a:pt x="51" y="221"/>
                  </a:lnTo>
                  <a:lnTo>
                    <a:pt x="51" y="212"/>
                  </a:lnTo>
                  <a:lnTo>
                    <a:pt x="42" y="212"/>
                  </a:lnTo>
                  <a:lnTo>
                    <a:pt x="42" y="221"/>
                  </a:lnTo>
                  <a:lnTo>
                    <a:pt x="34" y="212"/>
                  </a:lnTo>
                  <a:lnTo>
                    <a:pt x="42" y="204"/>
                  </a:lnTo>
                  <a:lnTo>
                    <a:pt x="42" y="195"/>
                  </a:lnTo>
                  <a:lnTo>
                    <a:pt x="34" y="195"/>
                  </a:lnTo>
                  <a:lnTo>
                    <a:pt x="34" y="178"/>
                  </a:lnTo>
                  <a:lnTo>
                    <a:pt x="25" y="170"/>
                  </a:lnTo>
                  <a:lnTo>
                    <a:pt x="25" y="161"/>
                  </a:lnTo>
                  <a:lnTo>
                    <a:pt x="25" y="153"/>
                  </a:lnTo>
                  <a:lnTo>
                    <a:pt x="25" y="145"/>
                  </a:lnTo>
                  <a:lnTo>
                    <a:pt x="25" y="136"/>
                  </a:lnTo>
                  <a:lnTo>
                    <a:pt x="25" y="119"/>
                  </a:lnTo>
                  <a:lnTo>
                    <a:pt x="25" y="111"/>
                  </a:lnTo>
                  <a:lnTo>
                    <a:pt x="17" y="102"/>
                  </a:lnTo>
                  <a:lnTo>
                    <a:pt x="17" y="94"/>
                  </a:lnTo>
                  <a:lnTo>
                    <a:pt x="8" y="94"/>
                  </a:lnTo>
                  <a:lnTo>
                    <a:pt x="8" y="85"/>
                  </a:lnTo>
                  <a:lnTo>
                    <a:pt x="8" y="77"/>
                  </a:lnTo>
                  <a:lnTo>
                    <a:pt x="8" y="68"/>
                  </a:lnTo>
                  <a:lnTo>
                    <a:pt x="8" y="60"/>
                  </a:lnTo>
                  <a:lnTo>
                    <a:pt x="8" y="51"/>
                  </a:lnTo>
                  <a:lnTo>
                    <a:pt x="0" y="43"/>
                  </a:lnTo>
                  <a:lnTo>
                    <a:pt x="17" y="34"/>
                  </a:lnTo>
                  <a:lnTo>
                    <a:pt x="76" y="26"/>
                  </a:lnTo>
                  <a:lnTo>
                    <a:pt x="127" y="9"/>
                  </a:lnTo>
                  <a:lnTo>
                    <a:pt x="161" y="0"/>
                  </a:lnTo>
                  <a:lnTo>
                    <a:pt x="170" y="9"/>
                  </a:lnTo>
                  <a:lnTo>
                    <a:pt x="161" y="26"/>
                  </a:lnTo>
                  <a:lnTo>
                    <a:pt x="161" y="34"/>
                  </a:lnTo>
                  <a:lnTo>
                    <a:pt x="170" y="43"/>
                  </a:lnTo>
                  <a:lnTo>
                    <a:pt x="178" y="51"/>
                  </a:lnTo>
                  <a:lnTo>
                    <a:pt x="170" y="60"/>
                  </a:lnTo>
                  <a:lnTo>
                    <a:pt x="178" y="60"/>
                  </a:lnTo>
                  <a:lnTo>
                    <a:pt x="178" y="68"/>
                  </a:lnTo>
                  <a:lnTo>
                    <a:pt x="170" y="68"/>
                  </a:lnTo>
                  <a:lnTo>
                    <a:pt x="170" y="77"/>
                  </a:lnTo>
                  <a:lnTo>
                    <a:pt x="161" y="85"/>
                  </a:lnTo>
                  <a:lnTo>
                    <a:pt x="161" y="94"/>
                  </a:lnTo>
                  <a:lnTo>
                    <a:pt x="153" y="94"/>
                  </a:lnTo>
                  <a:lnTo>
                    <a:pt x="144" y="94"/>
                  </a:lnTo>
                  <a:lnTo>
                    <a:pt x="144" y="102"/>
                  </a:lnTo>
                  <a:lnTo>
                    <a:pt x="144" y="111"/>
                  </a:lnTo>
                  <a:lnTo>
                    <a:pt x="144" y="119"/>
                  </a:lnTo>
                  <a:lnTo>
                    <a:pt x="144" y="128"/>
                  </a:lnTo>
                  <a:lnTo>
                    <a:pt x="144" y="136"/>
                  </a:lnTo>
                  <a:lnTo>
                    <a:pt x="144" y="145"/>
                  </a:lnTo>
                  <a:lnTo>
                    <a:pt x="144" y="153"/>
                  </a:lnTo>
                  <a:lnTo>
                    <a:pt x="144" y="161"/>
                  </a:lnTo>
                  <a:lnTo>
                    <a:pt x="144" y="170"/>
                  </a:lnTo>
                  <a:lnTo>
                    <a:pt x="136" y="178"/>
                  </a:lnTo>
                  <a:lnTo>
                    <a:pt x="136" y="195"/>
                  </a:lnTo>
                  <a:lnTo>
                    <a:pt x="136" y="204"/>
                  </a:lnTo>
                  <a:lnTo>
                    <a:pt x="136" y="212"/>
                  </a:lnTo>
                  <a:lnTo>
                    <a:pt x="136" y="221"/>
                  </a:lnTo>
                  <a:lnTo>
                    <a:pt x="136" y="229"/>
                  </a:lnTo>
                  <a:lnTo>
                    <a:pt x="136" y="238"/>
                  </a:lnTo>
                  <a:lnTo>
                    <a:pt x="136" y="255"/>
                  </a:lnTo>
                  <a:lnTo>
                    <a:pt x="144" y="255"/>
                  </a:lnTo>
                  <a:lnTo>
                    <a:pt x="144" y="263"/>
                  </a:lnTo>
                  <a:lnTo>
                    <a:pt x="144" y="272"/>
                  </a:lnTo>
                  <a:lnTo>
                    <a:pt x="144" y="280"/>
                  </a:lnTo>
                  <a:lnTo>
                    <a:pt x="144" y="289"/>
                  </a:lnTo>
                  <a:lnTo>
                    <a:pt x="144" y="297"/>
                  </a:lnTo>
                  <a:lnTo>
                    <a:pt x="153" y="306"/>
                  </a:lnTo>
                  <a:lnTo>
                    <a:pt x="110" y="314"/>
                  </a:lnTo>
                  <a:lnTo>
                    <a:pt x="102" y="314"/>
                  </a:lnTo>
                  <a:lnTo>
                    <a:pt x="76" y="322"/>
                  </a:lnTo>
                  <a:close/>
                </a:path>
              </a:pathLst>
            </a:custGeom>
            <a:solidFill>
              <a:schemeClr val="bg2"/>
            </a:solidFill>
            <a:ln w="12700">
              <a:noFill/>
              <a:round/>
              <a:headEnd/>
              <a:tailEnd/>
            </a:ln>
          </p:spPr>
          <p:txBody>
            <a:bodyPr/>
            <a:lstStyle/>
            <a:p>
              <a:endParaRPr lang="en-US"/>
            </a:p>
          </p:txBody>
        </p:sp>
        <p:sp>
          <p:nvSpPr>
            <p:cNvPr id="12428" name="Freeform 13"/>
            <p:cNvSpPr>
              <a:spLocks/>
            </p:cNvSpPr>
            <p:nvPr/>
          </p:nvSpPr>
          <p:spPr bwMode="auto">
            <a:xfrm>
              <a:off x="2825" y="826"/>
              <a:ext cx="662" cy="746"/>
            </a:xfrm>
            <a:custGeom>
              <a:avLst/>
              <a:gdLst>
                <a:gd name="T0" fmla="*/ 382 w 662"/>
                <a:gd name="T1" fmla="*/ 746 h 746"/>
                <a:gd name="T2" fmla="*/ 272 w 662"/>
                <a:gd name="T3" fmla="*/ 746 h 746"/>
                <a:gd name="T4" fmla="*/ 153 w 662"/>
                <a:gd name="T5" fmla="*/ 746 h 746"/>
                <a:gd name="T6" fmla="*/ 59 w 662"/>
                <a:gd name="T7" fmla="*/ 661 h 746"/>
                <a:gd name="T8" fmla="*/ 68 w 662"/>
                <a:gd name="T9" fmla="*/ 517 h 746"/>
                <a:gd name="T10" fmla="*/ 42 w 662"/>
                <a:gd name="T11" fmla="*/ 500 h 746"/>
                <a:gd name="T12" fmla="*/ 34 w 662"/>
                <a:gd name="T13" fmla="*/ 475 h 746"/>
                <a:gd name="T14" fmla="*/ 51 w 662"/>
                <a:gd name="T15" fmla="*/ 432 h 746"/>
                <a:gd name="T16" fmla="*/ 51 w 662"/>
                <a:gd name="T17" fmla="*/ 399 h 746"/>
                <a:gd name="T18" fmla="*/ 42 w 662"/>
                <a:gd name="T19" fmla="*/ 373 h 746"/>
                <a:gd name="T20" fmla="*/ 42 w 662"/>
                <a:gd name="T21" fmla="*/ 348 h 746"/>
                <a:gd name="T22" fmla="*/ 34 w 662"/>
                <a:gd name="T23" fmla="*/ 331 h 746"/>
                <a:gd name="T24" fmla="*/ 42 w 662"/>
                <a:gd name="T25" fmla="*/ 305 h 746"/>
                <a:gd name="T26" fmla="*/ 34 w 662"/>
                <a:gd name="T27" fmla="*/ 305 h 746"/>
                <a:gd name="T28" fmla="*/ 34 w 662"/>
                <a:gd name="T29" fmla="*/ 288 h 746"/>
                <a:gd name="T30" fmla="*/ 34 w 662"/>
                <a:gd name="T31" fmla="*/ 263 h 746"/>
                <a:gd name="T32" fmla="*/ 34 w 662"/>
                <a:gd name="T33" fmla="*/ 246 h 746"/>
                <a:gd name="T34" fmla="*/ 34 w 662"/>
                <a:gd name="T35" fmla="*/ 238 h 746"/>
                <a:gd name="T36" fmla="*/ 25 w 662"/>
                <a:gd name="T37" fmla="*/ 212 h 746"/>
                <a:gd name="T38" fmla="*/ 25 w 662"/>
                <a:gd name="T39" fmla="*/ 195 h 746"/>
                <a:gd name="T40" fmla="*/ 17 w 662"/>
                <a:gd name="T41" fmla="*/ 170 h 746"/>
                <a:gd name="T42" fmla="*/ 8 w 662"/>
                <a:gd name="T43" fmla="*/ 153 h 746"/>
                <a:gd name="T44" fmla="*/ 8 w 662"/>
                <a:gd name="T45" fmla="*/ 144 h 746"/>
                <a:gd name="T46" fmla="*/ 8 w 662"/>
                <a:gd name="T47" fmla="*/ 136 h 746"/>
                <a:gd name="T48" fmla="*/ 8 w 662"/>
                <a:gd name="T49" fmla="*/ 136 h 746"/>
                <a:gd name="T50" fmla="*/ 8 w 662"/>
                <a:gd name="T51" fmla="*/ 127 h 746"/>
                <a:gd name="T52" fmla="*/ 8 w 662"/>
                <a:gd name="T53" fmla="*/ 119 h 746"/>
                <a:gd name="T54" fmla="*/ 8 w 662"/>
                <a:gd name="T55" fmla="*/ 119 h 746"/>
                <a:gd name="T56" fmla="*/ 8 w 662"/>
                <a:gd name="T57" fmla="*/ 102 h 746"/>
                <a:gd name="T58" fmla="*/ 8 w 662"/>
                <a:gd name="T59" fmla="*/ 102 h 746"/>
                <a:gd name="T60" fmla="*/ 8 w 662"/>
                <a:gd name="T61" fmla="*/ 85 h 746"/>
                <a:gd name="T62" fmla="*/ 8 w 662"/>
                <a:gd name="T63" fmla="*/ 77 h 746"/>
                <a:gd name="T64" fmla="*/ 8 w 662"/>
                <a:gd name="T65" fmla="*/ 68 h 746"/>
                <a:gd name="T66" fmla="*/ 68 w 662"/>
                <a:gd name="T67" fmla="*/ 43 h 746"/>
                <a:gd name="T68" fmla="*/ 221 w 662"/>
                <a:gd name="T69" fmla="*/ 60 h 746"/>
                <a:gd name="T70" fmla="*/ 255 w 662"/>
                <a:gd name="T71" fmla="*/ 94 h 746"/>
                <a:gd name="T72" fmla="*/ 323 w 662"/>
                <a:gd name="T73" fmla="*/ 102 h 746"/>
                <a:gd name="T74" fmla="*/ 390 w 662"/>
                <a:gd name="T75" fmla="*/ 102 h 746"/>
                <a:gd name="T76" fmla="*/ 407 w 662"/>
                <a:gd name="T77" fmla="*/ 110 h 746"/>
                <a:gd name="T78" fmla="*/ 424 w 662"/>
                <a:gd name="T79" fmla="*/ 127 h 746"/>
                <a:gd name="T80" fmla="*/ 467 w 662"/>
                <a:gd name="T81" fmla="*/ 136 h 746"/>
                <a:gd name="T82" fmla="*/ 518 w 662"/>
                <a:gd name="T83" fmla="*/ 153 h 746"/>
                <a:gd name="T84" fmla="*/ 577 w 662"/>
                <a:gd name="T85" fmla="*/ 144 h 746"/>
                <a:gd name="T86" fmla="*/ 645 w 662"/>
                <a:gd name="T87" fmla="*/ 153 h 746"/>
                <a:gd name="T88" fmla="*/ 586 w 662"/>
                <a:gd name="T89" fmla="*/ 195 h 746"/>
                <a:gd name="T90" fmla="*/ 441 w 662"/>
                <a:gd name="T91" fmla="*/ 339 h 746"/>
                <a:gd name="T92" fmla="*/ 433 w 662"/>
                <a:gd name="T93" fmla="*/ 416 h 746"/>
                <a:gd name="T94" fmla="*/ 424 w 662"/>
                <a:gd name="T95" fmla="*/ 424 h 746"/>
                <a:gd name="T96" fmla="*/ 399 w 662"/>
                <a:gd name="T97" fmla="*/ 441 h 746"/>
                <a:gd name="T98" fmla="*/ 382 w 662"/>
                <a:gd name="T99" fmla="*/ 466 h 746"/>
                <a:gd name="T100" fmla="*/ 407 w 662"/>
                <a:gd name="T101" fmla="*/ 492 h 746"/>
                <a:gd name="T102" fmla="*/ 399 w 662"/>
                <a:gd name="T103" fmla="*/ 509 h 746"/>
                <a:gd name="T104" fmla="*/ 399 w 662"/>
                <a:gd name="T105" fmla="*/ 534 h 746"/>
                <a:gd name="T106" fmla="*/ 399 w 662"/>
                <a:gd name="T107" fmla="*/ 560 h 746"/>
                <a:gd name="T108" fmla="*/ 399 w 662"/>
                <a:gd name="T109" fmla="*/ 585 h 746"/>
                <a:gd name="T110" fmla="*/ 441 w 662"/>
                <a:gd name="T111" fmla="*/ 610 h 746"/>
                <a:gd name="T112" fmla="*/ 475 w 662"/>
                <a:gd name="T113" fmla="*/ 627 h 746"/>
                <a:gd name="T114" fmla="*/ 484 w 662"/>
                <a:gd name="T115" fmla="*/ 653 h 746"/>
                <a:gd name="T116" fmla="*/ 518 w 662"/>
                <a:gd name="T117" fmla="*/ 670 h 746"/>
                <a:gd name="T118" fmla="*/ 543 w 662"/>
                <a:gd name="T119" fmla="*/ 712 h 746"/>
                <a:gd name="T120" fmla="*/ 509 w 662"/>
                <a:gd name="T121" fmla="*/ 737 h 7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2"/>
                <a:gd name="T184" fmla="*/ 0 h 746"/>
                <a:gd name="T185" fmla="*/ 662 w 662"/>
                <a:gd name="T186" fmla="*/ 746 h 7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2" h="746">
                  <a:moveTo>
                    <a:pt x="501" y="737"/>
                  </a:moveTo>
                  <a:lnTo>
                    <a:pt x="467" y="737"/>
                  </a:lnTo>
                  <a:lnTo>
                    <a:pt x="433" y="746"/>
                  </a:lnTo>
                  <a:lnTo>
                    <a:pt x="424" y="746"/>
                  </a:lnTo>
                  <a:lnTo>
                    <a:pt x="382" y="746"/>
                  </a:lnTo>
                  <a:lnTo>
                    <a:pt x="340" y="746"/>
                  </a:lnTo>
                  <a:lnTo>
                    <a:pt x="323" y="746"/>
                  </a:lnTo>
                  <a:lnTo>
                    <a:pt x="297" y="746"/>
                  </a:lnTo>
                  <a:lnTo>
                    <a:pt x="272" y="746"/>
                  </a:lnTo>
                  <a:lnTo>
                    <a:pt x="246" y="746"/>
                  </a:lnTo>
                  <a:lnTo>
                    <a:pt x="212" y="746"/>
                  </a:lnTo>
                  <a:lnTo>
                    <a:pt x="204" y="746"/>
                  </a:lnTo>
                  <a:lnTo>
                    <a:pt x="161" y="746"/>
                  </a:lnTo>
                  <a:lnTo>
                    <a:pt x="153" y="746"/>
                  </a:lnTo>
                  <a:lnTo>
                    <a:pt x="119" y="746"/>
                  </a:lnTo>
                  <a:lnTo>
                    <a:pt x="102" y="746"/>
                  </a:lnTo>
                  <a:lnTo>
                    <a:pt x="59" y="746"/>
                  </a:lnTo>
                  <a:lnTo>
                    <a:pt x="59" y="704"/>
                  </a:lnTo>
                  <a:lnTo>
                    <a:pt x="59" y="661"/>
                  </a:lnTo>
                  <a:lnTo>
                    <a:pt x="59" y="619"/>
                  </a:lnTo>
                  <a:lnTo>
                    <a:pt x="59" y="602"/>
                  </a:lnTo>
                  <a:lnTo>
                    <a:pt x="59" y="585"/>
                  </a:lnTo>
                  <a:lnTo>
                    <a:pt x="59" y="560"/>
                  </a:lnTo>
                  <a:lnTo>
                    <a:pt x="68" y="517"/>
                  </a:lnTo>
                  <a:lnTo>
                    <a:pt x="59" y="517"/>
                  </a:lnTo>
                  <a:lnTo>
                    <a:pt x="59" y="509"/>
                  </a:lnTo>
                  <a:lnTo>
                    <a:pt x="51" y="509"/>
                  </a:lnTo>
                  <a:lnTo>
                    <a:pt x="42" y="500"/>
                  </a:lnTo>
                  <a:lnTo>
                    <a:pt x="34" y="492"/>
                  </a:lnTo>
                  <a:lnTo>
                    <a:pt x="34" y="483"/>
                  </a:lnTo>
                  <a:lnTo>
                    <a:pt x="25" y="475"/>
                  </a:lnTo>
                  <a:lnTo>
                    <a:pt x="34" y="475"/>
                  </a:lnTo>
                  <a:lnTo>
                    <a:pt x="51" y="458"/>
                  </a:lnTo>
                  <a:lnTo>
                    <a:pt x="51" y="449"/>
                  </a:lnTo>
                  <a:lnTo>
                    <a:pt x="51" y="432"/>
                  </a:lnTo>
                  <a:lnTo>
                    <a:pt x="51" y="424"/>
                  </a:lnTo>
                  <a:lnTo>
                    <a:pt x="59" y="416"/>
                  </a:lnTo>
                  <a:lnTo>
                    <a:pt x="51" y="407"/>
                  </a:lnTo>
                  <a:lnTo>
                    <a:pt x="51" y="399"/>
                  </a:lnTo>
                  <a:lnTo>
                    <a:pt x="51" y="382"/>
                  </a:lnTo>
                  <a:lnTo>
                    <a:pt x="42" y="373"/>
                  </a:lnTo>
                  <a:lnTo>
                    <a:pt x="42" y="365"/>
                  </a:lnTo>
                  <a:lnTo>
                    <a:pt x="42" y="356"/>
                  </a:lnTo>
                  <a:lnTo>
                    <a:pt x="42" y="348"/>
                  </a:lnTo>
                  <a:lnTo>
                    <a:pt x="34" y="348"/>
                  </a:lnTo>
                  <a:lnTo>
                    <a:pt x="34" y="339"/>
                  </a:lnTo>
                  <a:lnTo>
                    <a:pt x="34" y="331"/>
                  </a:lnTo>
                  <a:lnTo>
                    <a:pt x="34" y="322"/>
                  </a:lnTo>
                  <a:lnTo>
                    <a:pt x="42" y="322"/>
                  </a:lnTo>
                  <a:lnTo>
                    <a:pt x="34" y="314"/>
                  </a:lnTo>
                  <a:lnTo>
                    <a:pt x="42" y="314"/>
                  </a:lnTo>
                  <a:lnTo>
                    <a:pt x="42" y="305"/>
                  </a:lnTo>
                  <a:lnTo>
                    <a:pt x="34" y="305"/>
                  </a:lnTo>
                  <a:lnTo>
                    <a:pt x="34" y="297"/>
                  </a:lnTo>
                  <a:lnTo>
                    <a:pt x="34" y="288"/>
                  </a:lnTo>
                  <a:lnTo>
                    <a:pt x="34" y="280"/>
                  </a:lnTo>
                  <a:lnTo>
                    <a:pt x="34" y="271"/>
                  </a:lnTo>
                  <a:lnTo>
                    <a:pt x="34" y="263"/>
                  </a:lnTo>
                  <a:lnTo>
                    <a:pt x="34" y="255"/>
                  </a:lnTo>
                  <a:lnTo>
                    <a:pt x="34" y="246"/>
                  </a:lnTo>
                  <a:lnTo>
                    <a:pt x="34" y="238"/>
                  </a:lnTo>
                  <a:lnTo>
                    <a:pt x="34" y="229"/>
                  </a:lnTo>
                  <a:lnTo>
                    <a:pt x="34" y="221"/>
                  </a:lnTo>
                  <a:lnTo>
                    <a:pt x="25" y="212"/>
                  </a:lnTo>
                  <a:lnTo>
                    <a:pt x="25" y="204"/>
                  </a:lnTo>
                  <a:lnTo>
                    <a:pt x="25" y="195"/>
                  </a:lnTo>
                  <a:lnTo>
                    <a:pt x="17" y="195"/>
                  </a:lnTo>
                  <a:lnTo>
                    <a:pt x="25" y="195"/>
                  </a:lnTo>
                  <a:lnTo>
                    <a:pt x="17" y="187"/>
                  </a:lnTo>
                  <a:lnTo>
                    <a:pt x="17" y="178"/>
                  </a:lnTo>
                  <a:lnTo>
                    <a:pt x="17" y="170"/>
                  </a:lnTo>
                  <a:lnTo>
                    <a:pt x="8" y="161"/>
                  </a:lnTo>
                  <a:lnTo>
                    <a:pt x="8" y="153"/>
                  </a:lnTo>
                  <a:lnTo>
                    <a:pt x="8" y="144"/>
                  </a:lnTo>
                  <a:lnTo>
                    <a:pt x="8" y="136"/>
                  </a:lnTo>
                  <a:lnTo>
                    <a:pt x="8" y="127"/>
                  </a:lnTo>
                  <a:lnTo>
                    <a:pt x="8" y="119"/>
                  </a:lnTo>
                  <a:lnTo>
                    <a:pt x="8" y="110"/>
                  </a:lnTo>
                  <a:lnTo>
                    <a:pt x="8" y="102"/>
                  </a:lnTo>
                  <a:lnTo>
                    <a:pt x="8" y="94"/>
                  </a:lnTo>
                  <a:lnTo>
                    <a:pt x="8" y="85"/>
                  </a:lnTo>
                  <a:lnTo>
                    <a:pt x="8" y="77"/>
                  </a:lnTo>
                  <a:lnTo>
                    <a:pt x="8" y="68"/>
                  </a:lnTo>
                  <a:lnTo>
                    <a:pt x="8" y="60"/>
                  </a:lnTo>
                  <a:lnTo>
                    <a:pt x="0" y="51"/>
                  </a:lnTo>
                  <a:lnTo>
                    <a:pt x="0" y="43"/>
                  </a:lnTo>
                  <a:lnTo>
                    <a:pt x="68" y="43"/>
                  </a:lnTo>
                  <a:lnTo>
                    <a:pt x="170" y="43"/>
                  </a:lnTo>
                  <a:lnTo>
                    <a:pt x="178" y="43"/>
                  </a:lnTo>
                  <a:lnTo>
                    <a:pt x="178" y="0"/>
                  </a:lnTo>
                  <a:lnTo>
                    <a:pt x="204" y="0"/>
                  </a:lnTo>
                  <a:lnTo>
                    <a:pt x="221" y="60"/>
                  </a:lnTo>
                  <a:lnTo>
                    <a:pt x="221" y="77"/>
                  </a:lnTo>
                  <a:lnTo>
                    <a:pt x="229" y="85"/>
                  </a:lnTo>
                  <a:lnTo>
                    <a:pt x="238" y="85"/>
                  </a:lnTo>
                  <a:lnTo>
                    <a:pt x="255" y="85"/>
                  </a:lnTo>
                  <a:lnTo>
                    <a:pt x="255" y="94"/>
                  </a:lnTo>
                  <a:lnTo>
                    <a:pt x="289" y="94"/>
                  </a:lnTo>
                  <a:lnTo>
                    <a:pt x="297" y="102"/>
                  </a:lnTo>
                  <a:lnTo>
                    <a:pt x="297" y="110"/>
                  </a:lnTo>
                  <a:lnTo>
                    <a:pt x="323" y="102"/>
                  </a:lnTo>
                  <a:lnTo>
                    <a:pt x="323" y="94"/>
                  </a:lnTo>
                  <a:lnTo>
                    <a:pt x="340" y="94"/>
                  </a:lnTo>
                  <a:lnTo>
                    <a:pt x="356" y="94"/>
                  </a:lnTo>
                  <a:lnTo>
                    <a:pt x="365" y="94"/>
                  </a:lnTo>
                  <a:lnTo>
                    <a:pt x="390" y="102"/>
                  </a:lnTo>
                  <a:lnTo>
                    <a:pt x="399" y="102"/>
                  </a:lnTo>
                  <a:lnTo>
                    <a:pt x="390" y="102"/>
                  </a:lnTo>
                  <a:lnTo>
                    <a:pt x="390" y="110"/>
                  </a:lnTo>
                  <a:lnTo>
                    <a:pt x="407" y="110"/>
                  </a:lnTo>
                  <a:lnTo>
                    <a:pt x="407" y="119"/>
                  </a:lnTo>
                  <a:lnTo>
                    <a:pt x="416" y="136"/>
                  </a:lnTo>
                  <a:lnTo>
                    <a:pt x="424" y="136"/>
                  </a:lnTo>
                  <a:lnTo>
                    <a:pt x="424" y="127"/>
                  </a:lnTo>
                  <a:lnTo>
                    <a:pt x="424" y="119"/>
                  </a:lnTo>
                  <a:lnTo>
                    <a:pt x="441" y="119"/>
                  </a:lnTo>
                  <a:lnTo>
                    <a:pt x="450" y="119"/>
                  </a:lnTo>
                  <a:lnTo>
                    <a:pt x="450" y="136"/>
                  </a:lnTo>
                  <a:lnTo>
                    <a:pt x="467" y="136"/>
                  </a:lnTo>
                  <a:lnTo>
                    <a:pt x="475" y="144"/>
                  </a:lnTo>
                  <a:lnTo>
                    <a:pt x="475" y="153"/>
                  </a:lnTo>
                  <a:lnTo>
                    <a:pt x="492" y="153"/>
                  </a:lnTo>
                  <a:lnTo>
                    <a:pt x="492" y="161"/>
                  </a:lnTo>
                  <a:lnTo>
                    <a:pt x="518" y="153"/>
                  </a:lnTo>
                  <a:lnTo>
                    <a:pt x="535" y="136"/>
                  </a:lnTo>
                  <a:lnTo>
                    <a:pt x="552" y="127"/>
                  </a:lnTo>
                  <a:lnTo>
                    <a:pt x="560" y="153"/>
                  </a:lnTo>
                  <a:lnTo>
                    <a:pt x="577" y="144"/>
                  </a:lnTo>
                  <a:lnTo>
                    <a:pt x="611" y="144"/>
                  </a:lnTo>
                  <a:lnTo>
                    <a:pt x="620" y="144"/>
                  </a:lnTo>
                  <a:lnTo>
                    <a:pt x="628" y="153"/>
                  </a:lnTo>
                  <a:lnTo>
                    <a:pt x="637" y="161"/>
                  </a:lnTo>
                  <a:lnTo>
                    <a:pt x="645" y="153"/>
                  </a:lnTo>
                  <a:lnTo>
                    <a:pt x="662" y="153"/>
                  </a:lnTo>
                  <a:lnTo>
                    <a:pt x="654" y="153"/>
                  </a:lnTo>
                  <a:lnTo>
                    <a:pt x="654" y="161"/>
                  </a:lnTo>
                  <a:lnTo>
                    <a:pt x="628" y="178"/>
                  </a:lnTo>
                  <a:lnTo>
                    <a:pt x="586" y="195"/>
                  </a:lnTo>
                  <a:lnTo>
                    <a:pt x="543" y="229"/>
                  </a:lnTo>
                  <a:lnTo>
                    <a:pt x="501" y="271"/>
                  </a:lnTo>
                  <a:lnTo>
                    <a:pt x="475" y="305"/>
                  </a:lnTo>
                  <a:lnTo>
                    <a:pt x="450" y="322"/>
                  </a:lnTo>
                  <a:lnTo>
                    <a:pt x="441" y="339"/>
                  </a:lnTo>
                  <a:lnTo>
                    <a:pt x="433" y="339"/>
                  </a:lnTo>
                  <a:lnTo>
                    <a:pt x="433" y="365"/>
                  </a:lnTo>
                  <a:lnTo>
                    <a:pt x="433" y="399"/>
                  </a:lnTo>
                  <a:lnTo>
                    <a:pt x="433" y="416"/>
                  </a:lnTo>
                  <a:lnTo>
                    <a:pt x="433" y="424"/>
                  </a:lnTo>
                  <a:lnTo>
                    <a:pt x="424" y="416"/>
                  </a:lnTo>
                  <a:lnTo>
                    <a:pt x="424" y="424"/>
                  </a:lnTo>
                  <a:lnTo>
                    <a:pt x="416" y="424"/>
                  </a:lnTo>
                  <a:lnTo>
                    <a:pt x="416" y="432"/>
                  </a:lnTo>
                  <a:lnTo>
                    <a:pt x="407" y="432"/>
                  </a:lnTo>
                  <a:lnTo>
                    <a:pt x="399" y="441"/>
                  </a:lnTo>
                  <a:lnTo>
                    <a:pt x="390" y="449"/>
                  </a:lnTo>
                  <a:lnTo>
                    <a:pt x="390" y="458"/>
                  </a:lnTo>
                  <a:lnTo>
                    <a:pt x="382" y="466"/>
                  </a:lnTo>
                  <a:lnTo>
                    <a:pt x="382" y="475"/>
                  </a:lnTo>
                  <a:lnTo>
                    <a:pt x="390" y="483"/>
                  </a:lnTo>
                  <a:lnTo>
                    <a:pt x="399" y="475"/>
                  </a:lnTo>
                  <a:lnTo>
                    <a:pt x="399" y="483"/>
                  </a:lnTo>
                  <a:lnTo>
                    <a:pt x="407" y="492"/>
                  </a:lnTo>
                  <a:lnTo>
                    <a:pt x="407" y="500"/>
                  </a:lnTo>
                  <a:lnTo>
                    <a:pt x="399" y="509"/>
                  </a:lnTo>
                  <a:lnTo>
                    <a:pt x="399" y="517"/>
                  </a:lnTo>
                  <a:lnTo>
                    <a:pt x="399" y="526"/>
                  </a:lnTo>
                  <a:lnTo>
                    <a:pt x="399" y="534"/>
                  </a:lnTo>
                  <a:lnTo>
                    <a:pt x="399" y="543"/>
                  </a:lnTo>
                  <a:lnTo>
                    <a:pt x="399" y="551"/>
                  </a:lnTo>
                  <a:lnTo>
                    <a:pt x="399" y="560"/>
                  </a:lnTo>
                  <a:lnTo>
                    <a:pt x="399" y="568"/>
                  </a:lnTo>
                  <a:lnTo>
                    <a:pt x="399" y="585"/>
                  </a:lnTo>
                  <a:lnTo>
                    <a:pt x="416" y="593"/>
                  </a:lnTo>
                  <a:lnTo>
                    <a:pt x="416" y="602"/>
                  </a:lnTo>
                  <a:lnTo>
                    <a:pt x="424" y="602"/>
                  </a:lnTo>
                  <a:lnTo>
                    <a:pt x="441" y="610"/>
                  </a:lnTo>
                  <a:lnTo>
                    <a:pt x="441" y="619"/>
                  </a:lnTo>
                  <a:lnTo>
                    <a:pt x="450" y="619"/>
                  </a:lnTo>
                  <a:lnTo>
                    <a:pt x="467" y="627"/>
                  </a:lnTo>
                  <a:lnTo>
                    <a:pt x="475" y="627"/>
                  </a:lnTo>
                  <a:lnTo>
                    <a:pt x="475" y="636"/>
                  </a:lnTo>
                  <a:lnTo>
                    <a:pt x="484" y="644"/>
                  </a:lnTo>
                  <a:lnTo>
                    <a:pt x="484" y="653"/>
                  </a:lnTo>
                  <a:lnTo>
                    <a:pt x="492" y="661"/>
                  </a:lnTo>
                  <a:lnTo>
                    <a:pt x="501" y="670"/>
                  </a:lnTo>
                  <a:lnTo>
                    <a:pt x="509" y="670"/>
                  </a:lnTo>
                  <a:lnTo>
                    <a:pt x="518" y="670"/>
                  </a:lnTo>
                  <a:lnTo>
                    <a:pt x="526" y="678"/>
                  </a:lnTo>
                  <a:lnTo>
                    <a:pt x="535" y="678"/>
                  </a:lnTo>
                  <a:lnTo>
                    <a:pt x="543" y="695"/>
                  </a:lnTo>
                  <a:lnTo>
                    <a:pt x="543" y="704"/>
                  </a:lnTo>
                  <a:lnTo>
                    <a:pt x="543" y="712"/>
                  </a:lnTo>
                  <a:lnTo>
                    <a:pt x="543" y="729"/>
                  </a:lnTo>
                  <a:lnTo>
                    <a:pt x="552" y="737"/>
                  </a:lnTo>
                  <a:lnTo>
                    <a:pt x="509" y="737"/>
                  </a:lnTo>
                  <a:lnTo>
                    <a:pt x="501" y="737"/>
                  </a:lnTo>
                  <a:close/>
                </a:path>
              </a:pathLst>
            </a:custGeom>
            <a:solidFill>
              <a:schemeClr val="bg2"/>
            </a:solidFill>
            <a:ln w="12700">
              <a:noFill/>
              <a:round/>
              <a:headEnd/>
              <a:tailEnd/>
            </a:ln>
          </p:spPr>
          <p:txBody>
            <a:bodyPr/>
            <a:lstStyle/>
            <a:p>
              <a:endParaRPr lang="en-US"/>
            </a:p>
          </p:txBody>
        </p:sp>
        <p:sp>
          <p:nvSpPr>
            <p:cNvPr id="12429" name="Freeform 14"/>
            <p:cNvSpPr>
              <a:spLocks/>
            </p:cNvSpPr>
            <p:nvPr/>
          </p:nvSpPr>
          <p:spPr bwMode="auto">
            <a:xfrm>
              <a:off x="285" y="860"/>
              <a:ext cx="816" cy="687"/>
            </a:xfrm>
            <a:custGeom>
              <a:avLst/>
              <a:gdLst>
                <a:gd name="T0" fmla="*/ 68 w 816"/>
                <a:gd name="T1" fmla="*/ 534 h 687"/>
                <a:gd name="T2" fmla="*/ 0 w 816"/>
                <a:gd name="T3" fmla="*/ 475 h 687"/>
                <a:gd name="T4" fmla="*/ 9 w 816"/>
                <a:gd name="T5" fmla="*/ 398 h 687"/>
                <a:gd name="T6" fmla="*/ 60 w 816"/>
                <a:gd name="T7" fmla="*/ 331 h 687"/>
                <a:gd name="T8" fmla="*/ 119 w 816"/>
                <a:gd name="T9" fmla="*/ 195 h 687"/>
                <a:gd name="T10" fmla="*/ 162 w 816"/>
                <a:gd name="T11" fmla="*/ 93 h 687"/>
                <a:gd name="T12" fmla="*/ 162 w 816"/>
                <a:gd name="T13" fmla="*/ 85 h 687"/>
                <a:gd name="T14" fmla="*/ 179 w 816"/>
                <a:gd name="T15" fmla="*/ 34 h 687"/>
                <a:gd name="T16" fmla="*/ 204 w 816"/>
                <a:gd name="T17" fmla="*/ 17 h 687"/>
                <a:gd name="T18" fmla="*/ 213 w 816"/>
                <a:gd name="T19" fmla="*/ 17 h 687"/>
                <a:gd name="T20" fmla="*/ 247 w 816"/>
                <a:gd name="T21" fmla="*/ 34 h 687"/>
                <a:gd name="T22" fmla="*/ 264 w 816"/>
                <a:gd name="T23" fmla="*/ 34 h 687"/>
                <a:gd name="T24" fmla="*/ 281 w 816"/>
                <a:gd name="T25" fmla="*/ 68 h 687"/>
                <a:gd name="T26" fmla="*/ 272 w 816"/>
                <a:gd name="T27" fmla="*/ 85 h 687"/>
                <a:gd name="T28" fmla="*/ 272 w 816"/>
                <a:gd name="T29" fmla="*/ 110 h 687"/>
                <a:gd name="T30" fmla="*/ 306 w 816"/>
                <a:gd name="T31" fmla="*/ 127 h 687"/>
                <a:gd name="T32" fmla="*/ 332 w 816"/>
                <a:gd name="T33" fmla="*/ 127 h 687"/>
                <a:gd name="T34" fmla="*/ 357 w 816"/>
                <a:gd name="T35" fmla="*/ 119 h 687"/>
                <a:gd name="T36" fmla="*/ 383 w 816"/>
                <a:gd name="T37" fmla="*/ 127 h 687"/>
                <a:gd name="T38" fmla="*/ 400 w 816"/>
                <a:gd name="T39" fmla="*/ 136 h 687"/>
                <a:gd name="T40" fmla="*/ 408 w 816"/>
                <a:gd name="T41" fmla="*/ 144 h 687"/>
                <a:gd name="T42" fmla="*/ 425 w 816"/>
                <a:gd name="T43" fmla="*/ 144 h 687"/>
                <a:gd name="T44" fmla="*/ 451 w 816"/>
                <a:gd name="T45" fmla="*/ 144 h 687"/>
                <a:gd name="T46" fmla="*/ 468 w 816"/>
                <a:gd name="T47" fmla="*/ 153 h 687"/>
                <a:gd name="T48" fmla="*/ 502 w 816"/>
                <a:gd name="T49" fmla="*/ 153 h 687"/>
                <a:gd name="T50" fmla="*/ 527 w 816"/>
                <a:gd name="T51" fmla="*/ 144 h 687"/>
                <a:gd name="T52" fmla="*/ 561 w 816"/>
                <a:gd name="T53" fmla="*/ 144 h 687"/>
                <a:gd name="T54" fmla="*/ 586 w 816"/>
                <a:gd name="T55" fmla="*/ 153 h 687"/>
                <a:gd name="T56" fmla="*/ 697 w 816"/>
                <a:gd name="T57" fmla="*/ 170 h 687"/>
                <a:gd name="T58" fmla="*/ 790 w 816"/>
                <a:gd name="T59" fmla="*/ 187 h 687"/>
                <a:gd name="T60" fmla="*/ 799 w 816"/>
                <a:gd name="T61" fmla="*/ 212 h 687"/>
                <a:gd name="T62" fmla="*/ 816 w 816"/>
                <a:gd name="T63" fmla="*/ 229 h 687"/>
                <a:gd name="T64" fmla="*/ 807 w 816"/>
                <a:gd name="T65" fmla="*/ 263 h 687"/>
                <a:gd name="T66" fmla="*/ 782 w 816"/>
                <a:gd name="T67" fmla="*/ 297 h 687"/>
                <a:gd name="T68" fmla="*/ 773 w 816"/>
                <a:gd name="T69" fmla="*/ 314 h 687"/>
                <a:gd name="T70" fmla="*/ 765 w 816"/>
                <a:gd name="T71" fmla="*/ 322 h 687"/>
                <a:gd name="T72" fmla="*/ 765 w 816"/>
                <a:gd name="T73" fmla="*/ 331 h 687"/>
                <a:gd name="T74" fmla="*/ 748 w 816"/>
                <a:gd name="T75" fmla="*/ 339 h 687"/>
                <a:gd name="T76" fmla="*/ 731 w 816"/>
                <a:gd name="T77" fmla="*/ 365 h 687"/>
                <a:gd name="T78" fmla="*/ 722 w 816"/>
                <a:gd name="T79" fmla="*/ 373 h 687"/>
                <a:gd name="T80" fmla="*/ 714 w 816"/>
                <a:gd name="T81" fmla="*/ 398 h 687"/>
                <a:gd name="T82" fmla="*/ 722 w 816"/>
                <a:gd name="T83" fmla="*/ 398 h 687"/>
                <a:gd name="T84" fmla="*/ 731 w 816"/>
                <a:gd name="T85" fmla="*/ 407 h 687"/>
                <a:gd name="T86" fmla="*/ 739 w 816"/>
                <a:gd name="T87" fmla="*/ 415 h 687"/>
                <a:gd name="T88" fmla="*/ 731 w 816"/>
                <a:gd name="T89" fmla="*/ 432 h 687"/>
                <a:gd name="T90" fmla="*/ 722 w 816"/>
                <a:gd name="T91" fmla="*/ 449 h 687"/>
                <a:gd name="T92" fmla="*/ 722 w 816"/>
                <a:gd name="T93" fmla="*/ 458 h 687"/>
                <a:gd name="T94" fmla="*/ 714 w 816"/>
                <a:gd name="T95" fmla="*/ 475 h 687"/>
                <a:gd name="T96" fmla="*/ 451 w 816"/>
                <a:gd name="T97" fmla="*/ 636 h 687"/>
                <a:gd name="T98" fmla="*/ 264 w 816"/>
                <a:gd name="T99" fmla="*/ 585 h 6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16"/>
                <a:gd name="T151" fmla="*/ 0 h 687"/>
                <a:gd name="T152" fmla="*/ 816 w 816"/>
                <a:gd name="T153" fmla="*/ 687 h 6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16" h="687">
                  <a:moveTo>
                    <a:pt x="264" y="585"/>
                  </a:moveTo>
                  <a:lnTo>
                    <a:pt x="187" y="568"/>
                  </a:lnTo>
                  <a:lnTo>
                    <a:pt x="102" y="543"/>
                  </a:lnTo>
                  <a:lnTo>
                    <a:pt x="68" y="534"/>
                  </a:lnTo>
                  <a:lnTo>
                    <a:pt x="43" y="526"/>
                  </a:lnTo>
                  <a:lnTo>
                    <a:pt x="9" y="517"/>
                  </a:lnTo>
                  <a:lnTo>
                    <a:pt x="0" y="500"/>
                  </a:lnTo>
                  <a:lnTo>
                    <a:pt x="0" y="475"/>
                  </a:lnTo>
                  <a:lnTo>
                    <a:pt x="0" y="458"/>
                  </a:lnTo>
                  <a:lnTo>
                    <a:pt x="9" y="441"/>
                  </a:lnTo>
                  <a:lnTo>
                    <a:pt x="17" y="432"/>
                  </a:lnTo>
                  <a:lnTo>
                    <a:pt x="9" y="398"/>
                  </a:lnTo>
                  <a:lnTo>
                    <a:pt x="17" y="390"/>
                  </a:lnTo>
                  <a:lnTo>
                    <a:pt x="43" y="356"/>
                  </a:lnTo>
                  <a:lnTo>
                    <a:pt x="43" y="348"/>
                  </a:lnTo>
                  <a:lnTo>
                    <a:pt x="60" y="331"/>
                  </a:lnTo>
                  <a:lnTo>
                    <a:pt x="68" y="314"/>
                  </a:lnTo>
                  <a:lnTo>
                    <a:pt x="85" y="288"/>
                  </a:lnTo>
                  <a:lnTo>
                    <a:pt x="102" y="237"/>
                  </a:lnTo>
                  <a:lnTo>
                    <a:pt x="119" y="195"/>
                  </a:lnTo>
                  <a:lnTo>
                    <a:pt x="128" y="170"/>
                  </a:lnTo>
                  <a:lnTo>
                    <a:pt x="136" y="144"/>
                  </a:lnTo>
                  <a:lnTo>
                    <a:pt x="153" y="119"/>
                  </a:lnTo>
                  <a:lnTo>
                    <a:pt x="162" y="93"/>
                  </a:lnTo>
                  <a:lnTo>
                    <a:pt x="170" y="93"/>
                  </a:lnTo>
                  <a:lnTo>
                    <a:pt x="162" y="85"/>
                  </a:lnTo>
                  <a:lnTo>
                    <a:pt x="170" y="68"/>
                  </a:lnTo>
                  <a:lnTo>
                    <a:pt x="170" y="60"/>
                  </a:lnTo>
                  <a:lnTo>
                    <a:pt x="179" y="43"/>
                  </a:lnTo>
                  <a:lnTo>
                    <a:pt x="179" y="34"/>
                  </a:lnTo>
                  <a:lnTo>
                    <a:pt x="187" y="26"/>
                  </a:lnTo>
                  <a:lnTo>
                    <a:pt x="187" y="0"/>
                  </a:lnTo>
                  <a:lnTo>
                    <a:pt x="196" y="17"/>
                  </a:lnTo>
                  <a:lnTo>
                    <a:pt x="204" y="17"/>
                  </a:lnTo>
                  <a:lnTo>
                    <a:pt x="196" y="9"/>
                  </a:lnTo>
                  <a:lnTo>
                    <a:pt x="204" y="9"/>
                  </a:lnTo>
                  <a:lnTo>
                    <a:pt x="204" y="17"/>
                  </a:lnTo>
                  <a:lnTo>
                    <a:pt x="213" y="17"/>
                  </a:lnTo>
                  <a:lnTo>
                    <a:pt x="230" y="9"/>
                  </a:lnTo>
                  <a:lnTo>
                    <a:pt x="238" y="26"/>
                  </a:lnTo>
                  <a:lnTo>
                    <a:pt x="247" y="34"/>
                  </a:lnTo>
                  <a:lnTo>
                    <a:pt x="247" y="26"/>
                  </a:lnTo>
                  <a:lnTo>
                    <a:pt x="255" y="26"/>
                  </a:lnTo>
                  <a:lnTo>
                    <a:pt x="264" y="34"/>
                  </a:lnTo>
                  <a:lnTo>
                    <a:pt x="272" y="43"/>
                  </a:lnTo>
                  <a:lnTo>
                    <a:pt x="272" y="51"/>
                  </a:lnTo>
                  <a:lnTo>
                    <a:pt x="281" y="68"/>
                  </a:lnTo>
                  <a:lnTo>
                    <a:pt x="272" y="68"/>
                  </a:lnTo>
                  <a:lnTo>
                    <a:pt x="281" y="76"/>
                  </a:lnTo>
                  <a:lnTo>
                    <a:pt x="272" y="76"/>
                  </a:lnTo>
                  <a:lnTo>
                    <a:pt x="272" y="85"/>
                  </a:lnTo>
                  <a:lnTo>
                    <a:pt x="272" y="93"/>
                  </a:lnTo>
                  <a:lnTo>
                    <a:pt x="272" y="102"/>
                  </a:lnTo>
                  <a:lnTo>
                    <a:pt x="272" y="110"/>
                  </a:lnTo>
                  <a:lnTo>
                    <a:pt x="281" y="110"/>
                  </a:lnTo>
                  <a:lnTo>
                    <a:pt x="289" y="119"/>
                  </a:lnTo>
                  <a:lnTo>
                    <a:pt x="298" y="119"/>
                  </a:lnTo>
                  <a:lnTo>
                    <a:pt x="306" y="127"/>
                  </a:lnTo>
                  <a:lnTo>
                    <a:pt x="315" y="127"/>
                  </a:lnTo>
                  <a:lnTo>
                    <a:pt x="332" y="127"/>
                  </a:lnTo>
                  <a:lnTo>
                    <a:pt x="340" y="127"/>
                  </a:lnTo>
                  <a:lnTo>
                    <a:pt x="349" y="119"/>
                  </a:lnTo>
                  <a:lnTo>
                    <a:pt x="357" y="119"/>
                  </a:lnTo>
                  <a:lnTo>
                    <a:pt x="366" y="127"/>
                  </a:lnTo>
                  <a:lnTo>
                    <a:pt x="383" y="127"/>
                  </a:lnTo>
                  <a:lnTo>
                    <a:pt x="391" y="127"/>
                  </a:lnTo>
                  <a:lnTo>
                    <a:pt x="400" y="136"/>
                  </a:lnTo>
                  <a:lnTo>
                    <a:pt x="408" y="136"/>
                  </a:lnTo>
                  <a:lnTo>
                    <a:pt x="408" y="144"/>
                  </a:lnTo>
                  <a:lnTo>
                    <a:pt x="417" y="144"/>
                  </a:lnTo>
                  <a:lnTo>
                    <a:pt x="425" y="144"/>
                  </a:lnTo>
                  <a:lnTo>
                    <a:pt x="434" y="153"/>
                  </a:lnTo>
                  <a:lnTo>
                    <a:pt x="434" y="144"/>
                  </a:lnTo>
                  <a:lnTo>
                    <a:pt x="451" y="144"/>
                  </a:lnTo>
                  <a:lnTo>
                    <a:pt x="459" y="144"/>
                  </a:lnTo>
                  <a:lnTo>
                    <a:pt x="468" y="144"/>
                  </a:lnTo>
                  <a:lnTo>
                    <a:pt x="468" y="153"/>
                  </a:lnTo>
                  <a:lnTo>
                    <a:pt x="476" y="153"/>
                  </a:lnTo>
                  <a:lnTo>
                    <a:pt x="485" y="153"/>
                  </a:lnTo>
                  <a:lnTo>
                    <a:pt x="493" y="153"/>
                  </a:lnTo>
                  <a:lnTo>
                    <a:pt x="502" y="153"/>
                  </a:lnTo>
                  <a:lnTo>
                    <a:pt x="510" y="153"/>
                  </a:lnTo>
                  <a:lnTo>
                    <a:pt x="518" y="153"/>
                  </a:lnTo>
                  <a:lnTo>
                    <a:pt x="527" y="153"/>
                  </a:lnTo>
                  <a:lnTo>
                    <a:pt x="527" y="144"/>
                  </a:lnTo>
                  <a:lnTo>
                    <a:pt x="544" y="153"/>
                  </a:lnTo>
                  <a:lnTo>
                    <a:pt x="552" y="144"/>
                  </a:lnTo>
                  <a:lnTo>
                    <a:pt x="561" y="144"/>
                  </a:lnTo>
                  <a:lnTo>
                    <a:pt x="569" y="144"/>
                  </a:lnTo>
                  <a:lnTo>
                    <a:pt x="569" y="153"/>
                  </a:lnTo>
                  <a:lnTo>
                    <a:pt x="578" y="153"/>
                  </a:lnTo>
                  <a:lnTo>
                    <a:pt x="586" y="153"/>
                  </a:lnTo>
                  <a:lnTo>
                    <a:pt x="595" y="153"/>
                  </a:lnTo>
                  <a:lnTo>
                    <a:pt x="603" y="153"/>
                  </a:lnTo>
                  <a:lnTo>
                    <a:pt x="612" y="144"/>
                  </a:lnTo>
                  <a:lnTo>
                    <a:pt x="697" y="170"/>
                  </a:lnTo>
                  <a:lnTo>
                    <a:pt x="731" y="178"/>
                  </a:lnTo>
                  <a:lnTo>
                    <a:pt x="739" y="178"/>
                  </a:lnTo>
                  <a:lnTo>
                    <a:pt x="790" y="187"/>
                  </a:lnTo>
                  <a:lnTo>
                    <a:pt x="790" y="195"/>
                  </a:lnTo>
                  <a:lnTo>
                    <a:pt x="790" y="204"/>
                  </a:lnTo>
                  <a:lnTo>
                    <a:pt x="799" y="212"/>
                  </a:lnTo>
                  <a:lnTo>
                    <a:pt x="807" y="212"/>
                  </a:lnTo>
                  <a:lnTo>
                    <a:pt x="807" y="221"/>
                  </a:lnTo>
                  <a:lnTo>
                    <a:pt x="816" y="229"/>
                  </a:lnTo>
                  <a:lnTo>
                    <a:pt x="816" y="237"/>
                  </a:lnTo>
                  <a:lnTo>
                    <a:pt x="816" y="246"/>
                  </a:lnTo>
                  <a:lnTo>
                    <a:pt x="816" y="254"/>
                  </a:lnTo>
                  <a:lnTo>
                    <a:pt x="807" y="263"/>
                  </a:lnTo>
                  <a:lnTo>
                    <a:pt x="790" y="280"/>
                  </a:lnTo>
                  <a:lnTo>
                    <a:pt x="790" y="288"/>
                  </a:lnTo>
                  <a:lnTo>
                    <a:pt x="782" y="297"/>
                  </a:lnTo>
                  <a:lnTo>
                    <a:pt x="782" y="305"/>
                  </a:lnTo>
                  <a:lnTo>
                    <a:pt x="773" y="305"/>
                  </a:lnTo>
                  <a:lnTo>
                    <a:pt x="773" y="314"/>
                  </a:lnTo>
                  <a:lnTo>
                    <a:pt x="765" y="314"/>
                  </a:lnTo>
                  <a:lnTo>
                    <a:pt x="765" y="322"/>
                  </a:lnTo>
                  <a:lnTo>
                    <a:pt x="765" y="331"/>
                  </a:lnTo>
                  <a:lnTo>
                    <a:pt x="756" y="331"/>
                  </a:lnTo>
                  <a:lnTo>
                    <a:pt x="756" y="339"/>
                  </a:lnTo>
                  <a:lnTo>
                    <a:pt x="748" y="339"/>
                  </a:lnTo>
                  <a:lnTo>
                    <a:pt x="739" y="348"/>
                  </a:lnTo>
                  <a:lnTo>
                    <a:pt x="731" y="365"/>
                  </a:lnTo>
                  <a:lnTo>
                    <a:pt x="722" y="373"/>
                  </a:lnTo>
                  <a:lnTo>
                    <a:pt x="722" y="382"/>
                  </a:lnTo>
                  <a:lnTo>
                    <a:pt x="714" y="382"/>
                  </a:lnTo>
                  <a:lnTo>
                    <a:pt x="714" y="390"/>
                  </a:lnTo>
                  <a:lnTo>
                    <a:pt x="714" y="398"/>
                  </a:lnTo>
                  <a:lnTo>
                    <a:pt x="722" y="407"/>
                  </a:lnTo>
                  <a:lnTo>
                    <a:pt x="722" y="398"/>
                  </a:lnTo>
                  <a:lnTo>
                    <a:pt x="722" y="407"/>
                  </a:lnTo>
                  <a:lnTo>
                    <a:pt x="731" y="407"/>
                  </a:lnTo>
                  <a:lnTo>
                    <a:pt x="731" y="415"/>
                  </a:lnTo>
                  <a:lnTo>
                    <a:pt x="739" y="415"/>
                  </a:lnTo>
                  <a:lnTo>
                    <a:pt x="739" y="424"/>
                  </a:lnTo>
                  <a:lnTo>
                    <a:pt x="731" y="424"/>
                  </a:lnTo>
                  <a:lnTo>
                    <a:pt x="731" y="432"/>
                  </a:lnTo>
                  <a:lnTo>
                    <a:pt x="731" y="441"/>
                  </a:lnTo>
                  <a:lnTo>
                    <a:pt x="731" y="449"/>
                  </a:lnTo>
                  <a:lnTo>
                    <a:pt x="722" y="449"/>
                  </a:lnTo>
                  <a:lnTo>
                    <a:pt x="722" y="458"/>
                  </a:lnTo>
                  <a:lnTo>
                    <a:pt x="714" y="466"/>
                  </a:lnTo>
                  <a:lnTo>
                    <a:pt x="714" y="475"/>
                  </a:lnTo>
                  <a:lnTo>
                    <a:pt x="671" y="687"/>
                  </a:lnTo>
                  <a:lnTo>
                    <a:pt x="561" y="661"/>
                  </a:lnTo>
                  <a:lnTo>
                    <a:pt x="459" y="636"/>
                  </a:lnTo>
                  <a:lnTo>
                    <a:pt x="451" y="636"/>
                  </a:lnTo>
                  <a:lnTo>
                    <a:pt x="391" y="627"/>
                  </a:lnTo>
                  <a:lnTo>
                    <a:pt x="315" y="602"/>
                  </a:lnTo>
                  <a:lnTo>
                    <a:pt x="264" y="585"/>
                  </a:lnTo>
                  <a:close/>
                </a:path>
              </a:pathLst>
            </a:custGeom>
            <a:solidFill>
              <a:schemeClr val="bg2"/>
            </a:solidFill>
            <a:ln w="12700">
              <a:noFill/>
              <a:round/>
              <a:headEnd/>
              <a:tailEnd/>
            </a:ln>
          </p:spPr>
          <p:txBody>
            <a:bodyPr/>
            <a:lstStyle/>
            <a:p>
              <a:endParaRPr lang="en-US"/>
            </a:p>
          </p:txBody>
        </p:sp>
        <p:sp>
          <p:nvSpPr>
            <p:cNvPr id="12430" name="Freeform 15"/>
            <p:cNvSpPr>
              <a:spLocks/>
            </p:cNvSpPr>
            <p:nvPr/>
          </p:nvSpPr>
          <p:spPr bwMode="auto">
            <a:xfrm>
              <a:off x="5101" y="1047"/>
              <a:ext cx="161" cy="356"/>
            </a:xfrm>
            <a:custGeom>
              <a:avLst/>
              <a:gdLst>
                <a:gd name="T0" fmla="*/ 17 w 161"/>
                <a:gd name="T1" fmla="*/ 356 h 356"/>
                <a:gd name="T2" fmla="*/ 17 w 161"/>
                <a:gd name="T3" fmla="*/ 356 h 356"/>
                <a:gd name="T4" fmla="*/ 8 w 161"/>
                <a:gd name="T5" fmla="*/ 347 h 356"/>
                <a:gd name="T6" fmla="*/ 8 w 161"/>
                <a:gd name="T7" fmla="*/ 339 h 356"/>
                <a:gd name="T8" fmla="*/ 8 w 161"/>
                <a:gd name="T9" fmla="*/ 330 h 356"/>
                <a:gd name="T10" fmla="*/ 8 w 161"/>
                <a:gd name="T11" fmla="*/ 322 h 356"/>
                <a:gd name="T12" fmla="*/ 8 w 161"/>
                <a:gd name="T13" fmla="*/ 313 h 356"/>
                <a:gd name="T14" fmla="*/ 8 w 161"/>
                <a:gd name="T15" fmla="*/ 305 h 356"/>
                <a:gd name="T16" fmla="*/ 0 w 161"/>
                <a:gd name="T17" fmla="*/ 288 h 356"/>
                <a:gd name="T18" fmla="*/ 0 w 161"/>
                <a:gd name="T19" fmla="*/ 279 h 356"/>
                <a:gd name="T20" fmla="*/ 0 w 161"/>
                <a:gd name="T21" fmla="*/ 271 h 356"/>
                <a:gd name="T22" fmla="*/ 0 w 161"/>
                <a:gd name="T23" fmla="*/ 262 h 356"/>
                <a:gd name="T24" fmla="*/ 0 w 161"/>
                <a:gd name="T25" fmla="*/ 245 h 356"/>
                <a:gd name="T26" fmla="*/ 0 w 161"/>
                <a:gd name="T27" fmla="*/ 228 h 356"/>
                <a:gd name="T28" fmla="*/ 8 w 161"/>
                <a:gd name="T29" fmla="*/ 220 h 356"/>
                <a:gd name="T30" fmla="*/ 8 w 161"/>
                <a:gd name="T31" fmla="*/ 211 h 356"/>
                <a:gd name="T32" fmla="*/ 8 w 161"/>
                <a:gd name="T33" fmla="*/ 203 h 356"/>
                <a:gd name="T34" fmla="*/ 8 w 161"/>
                <a:gd name="T35" fmla="*/ 195 h 356"/>
                <a:gd name="T36" fmla="*/ 8 w 161"/>
                <a:gd name="T37" fmla="*/ 186 h 356"/>
                <a:gd name="T38" fmla="*/ 8 w 161"/>
                <a:gd name="T39" fmla="*/ 186 h 356"/>
                <a:gd name="T40" fmla="*/ 8 w 161"/>
                <a:gd name="T41" fmla="*/ 178 h 356"/>
                <a:gd name="T42" fmla="*/ 8 w 161"/>
                <a:gd name="T43" fmla="*/ 169 h 356"/>
                <a:gd name="T44" fmla="*/ 8 w 161"/>
                <a:gd name="T45" fmla="*/ 161 h 356"/>
                <a:gd name="T46" fmla="*/ 8 w 161"/>
                <a:gd name="T47" fmla="*/ 152 h 356"/>
                <a:gd name="T48" fmla="*/ 8 w 161"/>
                <a:gd name="T49" fmla="*/ 144 h 356"/>
                <a:gd name="T50" fmla="*/ 17 w 161"/>
                <a:gd name="T51" fmla="*/ 144 h 356"/>
                <a:gd name="T52" fmla="*/ 25 w 161"/>
                <a:gd name="T53" fmla="*/ 135 h 356"/>
                <a:gd name="T54" fmla="*/ 25 w 161"/>
                <a:gd name="T55" fmla="*/ 135 h 356"/>
                <a:gd name="T56" fmla="*/ 34 w 161"/>
                <a:gd name="T57" fmla="*/ 127 h 356"/>
                <a:gd name="T58" fmla="*/ 34 w 161"/>
                <a:gd name="T59" fmla="*/ 118 h 356"/>
                <a:gd name="T60" fmla="*/ 42 w 161"/>
                <a:gd name="T61" fmla="*/ 118 h 356"/>
                <a:gd name="T62" fmla="*/ 34 w 161"/>
                <a:gd name="T63" fmla="*/ 110 h 356"/>
                <a:gd name="T64" fmla="*/ 42 w 161"/>
                <a:gd name="T65" fmla="*/ 101 h 356"/>
                <a:gd name="T66" fmla="*/ 34 w 161"/>
                <a:gd name="T67" fmla="*/ 93 h 356"/>
                <a:gd name="T68" fmla="*/ 34 w 161"/>
                <a:gd name="T69" fmla="*/ 93 h 356"/>
                <a:gd name="T70" fmla="*/ 25 w 161"/>
                <a:gd name="T71" fmla="*/ 76 h 356"/>
                <a:gd name="T72" fmla="*/ 34 w 161"/>
                <a:gd name="T73" fmla="*/ 59 h 356"/>
                <a:gd name="T74" fmla="*/ 25 w 161"/>
                <a:gd name="T75" fmla="*/ 50 h 356"/>
                <a:gd name="T76" fmla="*/ 25 w 161"/>
                <a:gd name="T77" fmla="*/ 42 h 356"/>
                <a:gd name="T78" fmla="*/ 34 w 161"/>
                <a:gd name="T79" fmla="*/ 25 h 356"/>
                <a:gd name="T80" fmla="*/ 34 w 161"/>
                <a:gd name="T81" fmla="*/ 17 h 356"/>
                <a:gd name="T82" fmla="*/ 51 w 161"/>
                <a:gd name="T83" fmla="*/ 17 h 356"/>
                <a:gd name="T84" fmla="*/ 85 w 161"/>
                <a:gd name="T85" fmla="*/ 84 h 356"/>
                <a:gd name="T86" fmla="*/ 119 w 161"/>
                <a:gd name="T87" fmla="*/ 186 h 356"/>
                <a:gd name="T88" fmla="*/ 127 w 161"/>
                <a:gd name="T89" fmla="*/ 211 h 356"/>
                <a:gd name="T90" fmla="*/ 127 w 161"/>
                <a:gd name="T91" fmla="*/ 220 h 356"/>
                <a:gd name="T92" fmla="*/ 127 w 161"/>
                <a:gd name="T93" fmla="*/ 228 h 356"/>
                <a:gd name="T94" fmla="*/ 127 w 161"/>
                <a:gd name="T95" fmla="*/ 237 h 356"/>
                <a:gd name="T96" fmla="*/ 136 w 161"/>
                <a:gd name="T97" fmla="*/ 245 h 356"/>
                <a:gd name="T98" fmla="*/ 153 w 161"/>
                <a:gd name="T99" fmla="*/ 254 h 356"/>
                <a:gd name="T100" fmla="*/ 153 w 161"/>
                <a:gd name="T101" fmla="*/ 271 h 356"/>
                <a:gd name="T102" fmla="*/ 144 w 161"/>
                <a:gd name="T103" fmla="*/ 271 h 356"/>
                <a:gd name="T104" fmla="*/ 153 w 161"/>
                <a:gd name="T105" fmla="*/ 279 h 356"/>
                <a:gd name="T106" fmla="*/ 161 w 161"/>
                <a:gd name="T107" fmla="*/ 271 h 356"/>
                <a:gd name="T108" fmla="*/ 161 w 161"/>
                <a:gd name="T109" fmla="*/ 296 h 356"/>
                <a:gd name="T110" fmla="*/ 153 w 161"/>
                <a:gd name="T111" fmla="*/ 296 h 356"/>
                <a:gd name="T112" fmla="*/ 144 w 161"/>
                <a:gd name="T113" fmla="*/ 313 h 356"/>
                <a:gd name="T114" fmla="*/ 127 w 161"/>
                <a:gd name="T115" fmla="*/ 313 h 356"/>
                <a:gd name="T116" fmla="*/ 127 w 161"/>
                <a:gd name="T117" fmla="*/ 322 h 356"/>
                <a:gd name="T118" fmla="*/ 127 w 161"/>
                <a:gd name="T119" fmla="*/ 330 h 356"/>
                <a:gd name="T120" fmla="*/ 68 w 161"/>
                <a:gd name="T121" fmla="*/ 347 h 356"/>
                <a:gd name="T122" fmla="*/ 34 w 161"/>
                <a:gd name="T123" fmla="*/ 356 h 3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1"/>
                <a:gd name="T187" fmla="*/ 0 h 356"/>
                <a:gd name="T188" fmla="*/ 161 w 161"/>
                <a:gd name="T189" fmla="*/ 356 h 3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1" h="356">
                  <a:moveTo>
                    <a:pt x="34" y="356"/>
                  </a:moveTo>
                  <a:lnTo>
                    <a:pt x="17" y="356"/>
                  </a:lnTo>
                  <a:lnTo>
                    <a:pt x="8" y="347"/>
                  </a:lnTo>
                  <a:lnTo>
                    <a:pt x="8" y="339"/>
                  </a:lnTo>
                  <a:lnTo>
                    <a:pt x="8" y="330"/>
                  </a:lnTo>
                  <a:lnTo>
                    <a:pt x="8" y="322"/>
                  </a:lnTo>
                  <a:lnTo>
                    <a:pt x="8" y="313"/>
                  </a:lnTo>
                  <a:lnTo>
                    <a:pt x="8" y="305"/>
                  </a:lnTo>
                  <a:lnTo>
                    <a:pt x="0" y="305"/>
                  </a:lnTo>
                  <a:lnTo>
                    <a:pt x="0" y="288"/>
                  </a:lnTo>
                  <a:lnTo>
                    <a:pt x="0" y="279"/>
                  </a:lnTo>
                  <a:lnTo>
                    <a:pt x="0" y="271"/>
                  </a:lnTo>
                  <a:lnTo>
                    <a:pt x="0" y="262"/>
                  </a:lnTo>
                  <a:lnTo>
                    <a:pt x="0" y="254"/>
                  </a:lnTo>
                  <a:lnTo>
                    <a:pt x="0" y="245"/>
                  </a:lnTo>
                  <a:lnTo>
                    <a:pt x="0" y="228"/>
                  </a:lnTo>
                  <a:lnTo>
                    <a:pt x="8" y="220"/>
                  </a:lnTo>
                  <a:lnTo>
                    <a:pt x="8" y="211"/>
                  </a:lnTo>
                  <a:lnTo>
                    <a:pt x="8" y="203"/>
                  </a:lnTo>
                  <a:lnTo>
                    <a:pt x="8" y="195"/>
                  </a:lnTo>
                  <a:lnTo>
                    <a:pt x="8" y="186"/>
                  </a:lnTo>
                  <a:lnTo>
                    <a:pt x="8" y="178"/>
                  </a:lnTo>
                  <a:lnTo>
                    <a:pt x="8" y="169"/>
                  </a:lnTo>
                  <a:lnTo>
                    <a:pt x="8" y="161"/>
                  </a:lnTo>
                  <a:lnTo>
                    <a:pt x="8" y="152"/>
                  </a:lnTo>
                  <a:lnTo>
                    <a:pt x="8" y="144"/>
                  </a:lnTo>
                  <a:lnTo>
                    <a:pt x="17" y="144"/>
                  </a:lnTo>
                  <a:lnTo>
                    <a:pt x="25" y="144"/>
                  </a:lnTo>
                  <a:lnTo>
                    <a:pt x="25" y="135"/>
                  </a:lnTo>
                  <a:lnTo>
                    <a:pt x="34" y="127"/>
                  </a:lnTo>
                  <a:lnTo>
                    <a:pt x="34" y="118"/>
                  </a:lnTo>
                  <a:lnTo>
                    <a:pt x="42" y="118"/>
                  </a:lnTo>
                  <a:lnTo>
                    <a:pt x="42" y="110"/>
                  </a:lnTo>
                  <a:lnTo>
                    <a:pt x="34" y="110"/>
                  </a:lnTo>
                  <a:lnTo>
                    <a:pt x="42" y="101"/>
                  </a:lnTo>
                  <a:lnTo>
                    <a:pt x="34" y="93"/>
                  </a:lnTo>
                  <a:lnTo>
                    <a:pt x="25" y="84"/>
                  </a:lnTo>
                  <a:lnTo>
                    <a:pt x="25" y="76"/>
                  </a:lnTo>
                  <a:lnTo>
                    <a:pt x="34" y="59"/>
                  </a:lnTo>
                  <a:lnTo>
                    <a:pt x="25" y="50"/>
                  </a:lnTo>
                  <a:lnTo>
                    <a:pt x="25" y="42"/>
                  </a:lnTo>
                  <a:lnTo>
                    <a:pt x="34" y="34"/>
                  </a:lnTo>
                  <a:lnTo>
                    <a:pt x="34" y="25"/>
                  </a:lnTo>
                  <a:lnTo>
                    <a:pt x="25" y="17"/>
                  </a:lnTo>
                  <a:lnTo>
                    <a:pt x="34" y="17"/>
                  </a:lnTo>
                  <a:lnTo>
                    <a:pt x="34" y="8"/>
                  </a:lnTo>
                  <a:lnTo>
                    <a:pt x="51" y="17"/>
                  </a:lnTo>
                  <a:lnTo>
                    <a:pt x="59" y="0"/>
                  </a:lnTo>
                  <a:lnTo>
                    <a:pt x="85" y="84"/>
                  </a:lnTo>
                  <a:lnTo>
                    <a:pt x="93" y="127"/>
                  </a:lnTo>
                  <a:lnTo>
                    <a:pt x="119" y="186"/>
                  </a:lnTo>
                  <a:lnTo>
                    <a:pt x="127" y="211"/>
                  </a:lnTo>
                  <a:lnTo>
                    <a:pt x="127" y="220"/>
                  </a:lnTo>
                  <a:lnTo>
                    <a:pt x="127" y="228"/>
                  </a:lnTo>
                  <a:lnTo>
                    <a:pt x="127" y="237"/>
                  </a:lnTo>
                  <a:lnTo>
                    <a:pt x="136" y="245"/>
                  </a:lnTo>
                  <a:lnTo>
                    <a:pt x="153" y="254"/>
                  </a:lnTo>
                  <a:lnTo>
                    <a:pt x="153" y="262"/>
                  </a:lnTo>
                  <a:lnTo>
                    <a:pt x="153" y="271"/>
                  </a:lnTo>
                  <a:lnTo>
                    <a:pt x="144" y="271"/>
                  </a:lnTo>
                  <a:lnTo>
                    <a:pt x="153" y="279"/>
                  </a:lnTo>
                  <a:lnTo>
                    <a:pt x="153" y="271"/>
                  </a:lnTo>
                  <a:lnTo>
                    <a:pt x="161" y="271"/>
                  </a:lnTo>
                  <a:lnTo>
                    <a:pt x="161" y="296"/>
                  </a:lnTo>
                  <a:lnTo>
                    <a:pt x="153" y="296"/>
                  </a:lnTo>
                  <a:lnTo>
                    <a:pt x="144" y="305"/>
                  </a:lnTo>
                  <a:lnTo>
                    <a:pt x="144" y="313"/>
                  </a:lnTo>
                  <a:lnTo>
                    <a:pt x="136" y="313"/>
                  </a:lnTo>
                  <a:lnTo>
                    <a:pt x="127" y="313"/>
                  </a:lnTo>
                  <a:lnTo>
                    <a:pt x="136" y="322"/>
                  </a:lnTo>
                  <a:lnTo>
                    <a:pt x="127" y="322"/>
                  </a:lnTo>
                  <a:lnTo>
                    <a:pt x="127" y="330"/>
                  </a:lnTo>
                  <a:lnTo>
                    <a:pt x="68" y="347"/>
                  </a:lnTo>
                  <a:lnTo>
                    <a:pt x="34" y="356"/>
                  </a:lnTo>
                  <a:close/>
                </a:path>
              </a:pathLst>
            </a:custGeom>
            <a:solidFill>
              <a:schemeClr val="bg2"/>
            </a:solidFill>
            <a:ln w="12700">
              <a:noFill/>
              <a:round/>
              <a:headEnd/>
              <a:tailEnd/>
            </a:ln>
          </p:spPr>
          <p:txBody>
            <a:bodyPr/>
            <a:lstStyle/>
            <a:p>
              <a:endParaRPr lang="en-US"/>
            </a:p>
          </p:txBody>
        </p:sp>
        <p:sp>
          <p:nvSpPr>
            <p:cNvPr id="12431" name="Freeform 16"/>
            <p:cNvSpPr>
              <a:spLocks/>
            </p:cNvSpPr>
            <p:nvPr/>
          </p:nvSpPr>
          <p:spPr bwMode="auto">
            <a:xfrm>
              <a:off x="5041" y="1343"/>
              <a:ext cx="340" cy="178"/>
            </a:xfrm>
            <a:custGeom>
              <a:avLst/>
              <a:gdLst>
                <a:gd name="T0" fmla="*/ 213 w 340"/>
                <a:gd name="T1" fmla="*/ 153 h 178"/>
                <a:gd name="T2" fmla="*/ 204 w 340"/>
                <a:gd name="T3" fmla="*/ 144 h 178"/>
                <a:gd name="T4" fmla="*/ 204 w 340"/>
                <a:gd name="T5" fmla="*/ 136 h 178"/>
                <a:gd name="T6" fmla="*/ 196 w 340"/>
                <a:gd name="T7" fmla="*/ 127 h 178"/>
                <a:gd name="T8" fmla="*/ 187 w 340"/>
                <a:gd name="T9" fmla="*/ 127 h 178"/>
                <a:gd name="T10" fmla="*/ 162 w 340"/>
                <a:gd name="T11" fmla="*/ 136 h 178"/>
                <a:gd name="T12" fmla="*/ 128 w 340"/>
                <a:gd name="T13" fmla="*/ 136 h 178"/>
                <a:gd name="T14" fmla="*/ 85 w 340"/>
                <a:gd name="T15" fmla="*/ 153 h 178"/>
                <a:gd name="T16" fmla="*/ 85 w 340"/>
                <a:gd name="T17" fmla="*/ 153 h 178"/>
                <a:gd name="T18" fmla="*/ 68 w 340"/>
                <a:gd name="T19" fmla="*/ 153 h 178"/>
                <a:gd name="T20" fmla="*/ 68 w 340"/>
                <a:gd name="T21" fmla="*/ 161 h 178"/>
                <a:gd name="T22" fmla="*/ 51 w 340"/>
                <a:gd name="T23" fmla="*/ 161 h 178"/>
                <a:gd name="T24" fmla="*/ 0 w 340"/>
                <a:gd name="T25" fmla="*/ 170 h 178"/>
                <a:gd name="T26" fmla="*/ 0 w 340"/>
                <a:gd name="T27" fmla="*/ 110 h 178"/>
                <a:gd name="T28" fmla="*/ 26 w 340"/>
                <a:gd name="T29" fmla="*/ 68 h 178"/>
                <a:gd name="T30" fmla="*/ 77 w 340"/>
                <a:gd name="T31" fmla="*/ 60 h 178"/>
                <a:gd name="T32" fmla="*/ 128 w 340"/>
                <a:gd name="T33" fmla="*/ 51 h 178"/>
                <a:gd name="T34" fmla="*/ 187 w 340"/>
                <a:gd name="T35" fmla="*/ 34 h 178"/>
                <a:gd name="T36" fmla="*/ 187 w 340"/>
                <a:gd name="T37" fmla="*/ 26 h 178"/>
                <a:gd name="T38" fmla="*/ 187 w 340"/>
                <a:gd name="T39" fmla="*/ 17 h 178"/>
                <a:gd name="T40" fmla="*/ 204 w 340"/>
                <a:gd name="T41" fmla="*/ 17 h 178"/>
                <a:gd name="T42" fmla="*/ 213 w 340"/>
                <a:gd name="T43" fmla="*/ 0 h 178"/>
                <a:gd name="T44" fmla="*/ 221 w 340"/>
                <a:gd name="T45" fmla="*/ 0 h 178"/>
                <a:gd name="T46" fmla="*/ 238 w 340"/>
                <a:gd name="T47" fmla="*/ 26 h 178"/>
                <a:gd name="T48" fmla="*/ 247 w 340"/>
                <a:gd name="T49" fmla="*/ 34 h 178"/>
                <a:gd name="T50" fmla="*/ 230 w 340"/>
                <a:gd name="T51" fmla="*/ 60 h 178"/>
                <a:gd name="T52" fmla="*/ 221 w 340"/>
                <a:gd name="T53" fmla="*/ 76 h 178"/>
                <a:gd name="T54" fmla="*/ 238 w 340"/>
                <a:gd name="T55" fmla="*/ 76 h 178"/>
                <a:gd name="T56" fmla="*/ 247 w 340"/>
                <a:gd name="T57" fmla="*/ 76 h 178"/>
                <a:gd name="T58" fmla="*/ 272 w 340"/>
                <a:gd name="T59" fmla="*/ 110 h 178"/>
                <a:gd name="T60" fmla="*/ 281 w 340"/>
                <a:gd name="T61" fmla="*/ 127 h 178"/>
                <a:gd name="T62" fmla="*/ 306 w 340"/>
                <a:gd name="T63" fmla="*/ 127 h 178"/>
                <a:gd name="T64" fmla="*/ 315 w 340"/>
                <a:gd name="T65" fmla="*/ 127 h 178"/>
                <a:gd name="T66" fmla="*/ 332 w 340"/>
                <a:gd name="T67" fmla="*/ 110 h 178"/>
                <a:gd name="T68" fmla="*/ 298 w 340"/>
                <a:gd name="T69" fmla="*/ 85 h 178"/>
                <a:gd name="T70" fmla="*/ 323 w 340"/>
                <a:gd name="T71" fmla="*/ 85 h 178"/>
                <a:gd name="T72" fmla="*/ 340 w 340"/>
                <a:gd name="T73" fmla="*/ 119 h 178"/>
                <a:gd name="T74" fmla="*/ 306 w 340"/>
                <a:gd name="T75" fmla="*/ 144 h 178"/>
                <a:gd name="T76" fmla="*/ 281 w 340"/>
                <a:gd name="T77" fmla="*/ 161 h 178"/>
                <a:gd name="T78" fmla="*/ 281 w 340"/>
                <a:gd name="T79" fmla="*/ 136 h 178"/>
                <a:gd name="T80" fmla="*/ 255 w 340"/>
                <a:gd name="T81" fmla="*/ 161 h 178"/>
                <a:gd name="T82" fmla="*/ 238 w 340"/>
                <a:gd name="T83" fmla="*/ 178 h 178"/>
                <a:gd name="T84" fmla="*/ 230 w 340"/>
                <a:gd name="T85" fmla="*/ 161 h 178"/>
                <a:gd name="T86" fmla="*/ 221 w 340"/>
                <a:gd name="T87" fmla="*/ 153 h 1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178"/>
                <a:gd name="T134" fmla="*/ 340 w 340"/>
                <a:gd name="T135" fmla="*/ 178 h 1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178">
                  <a:moveTo>
                    <a:pt x="213" y="153"/>
                  </a:moveTo>
                  <a:lnTo>
                    <a:pt x="213" y="153"/>
                  </a:lnTo>
                  <a:lnTo>
                    <a:pt x="213" y="144"/>
                  </a:lnTo>
                  <a:lnTo>
                    <a:pt x="204" y="144"/>
                  </a:lnTo>
                  <a:lnTo>
                    <a:pt x="204" y="136"/>
                  </a:lnTo>
                  <a:lnTo>
                    <a:pt x="196" y="127"/>
                  </a:lnTo>
                  <a:lnTo>
                    <a:pt x="196" y="119"/>
                  </a:lnTo>
                  <a:lnTo>
                    <a:pt x="187" y="127"/>
                  </a:lnTo>
                  <a:lnTo>
                    <a:pt x="162" y="136"/>
                  </a:lnTo>
                  <a:lnTo>
                    <a:pt x="136" y="136"/>
                  </a:lnTo>
                  <a:lnTo>
                    <a:pt x="128" y="136"/>
                  </a:lnTo>
                  <a:lnTo>
                    <a:pt x="94" y="144"/>
                  </a:lnTo>
                  <a:lnTo>
                    <a:pt x="85" y="153"/>
                  </a:lnTo>
                  <a:lnTo>
                    <a:pt x="68" y="153"/>
                  </a:lnTo>
                  <a:lnTo>
                    <a:pt x="68" y="161"/>
                  </a:lnTo>
                  <a:lnTo>
                    <a:pt x="68" y="153"/>
                  </a:lnTo>
                  <a:lnTo>
                    <a:pt x="51" y="161"/>
                  </a:lnTo>
                  <a:lnTo>
                    <a:pt x="43" y="161"/>
                  </a:lnTo>
                  <a:lnTo>
                    <a:pt x="0" y="170"/>
                  </a:lnTo>
                  <a:lnTo>
                    <a:pt x="0" y="161"/>
                  </a:lnTo>
                  <a:lnTo>
                    <a:pt x="0" y="110"/>
                  </a:lnTo>
                  <a:lnTo>
                    <a:pt x="0" y="76"/>
                  </a:lnTo>
                  <a:lnTo>
                    <a:pt x="26" y="68"/>
                  </a:lnTo>
                  <a:lnTo>
                    <a:pt x="34" y="68"/>
                  </a:lnTo>
                  <a:lnTo>
                    <a:pt x="77" y="60"/>
                  </a:lnTo>
                  <a:lnTo>
                    <a:pt x="94" y="60"/>
                  </a:lnTo>
                  <a:lnTo>
                    <a:pt x="128" y="51"/>
                  </a:lnTo>
                  <a:lnTo>
                    <a:pt x="187" y="34"/>
                  </a:lnTo>
                  <a:lnTo>
                    <a:pt x="187" y="26"/>
                  </a:lnTo>
                  <a:lnTo>
                    <a:pt x="196" y="26"/>
                  </a:lnTo>
                  <a:lnTo>
                    <a:pt x="187" y="17"/>
                  </a:lnTo>
                  <a:lnTo>
                    <a:pt x="196" y="17"/>
                  </a:lnTo>
                  <a:lnTo>
                    <a:pt x="204" y="17"/>
                  </a:lnTo>
                  <a:lnTo>
                    <a:pt x="204" y="9"/>
                  </a:lnTo>
                  <a:lnTo>
                    <a:pt x="213" y="0"/>
                  </a:lnTo>
                  <a:lnTo>
                    <a:pt x="221" y="0"/>
                  </a:lnTo>
                  <a:lnTo>
                    <a:pt x="238" y="26"/>
                  </a:lnTo>
                  <a:lnTo>
                    <a:pt x="247" y="26"/>
                  </a:lnTo>
                  <a:lnTo>
                    <a:pt x="247" y="34"/>
                  </a:lnTo>
                  <a:lnTo>
                    <a:pt x="230" y="43"/>
                  </a:lnTo>
                  <a:lnTo>
                    <a:pt x="230" y="60"/>
                  </a:lnTo>
                  <a:lnTo>
                    <a:pt x="221" y="60"/>
                  </a:lnTo>
                  <a:lnTo>
                    <a:pt x="221" y="76"/>
                  </a:lnTo>
                  <a:lnTo>
                    <a:pt x="230" y="85"/>
                  </a:lnTo>
                  <a:lnTo>
                    <a:pt x="238" y="76"/>
                  </a:lnTo>
                  <a:lnTo>
                    <a:pt x="247" y="76"/>
                  </a:lnTo>
                  <a:lnTo>
                    <a:pt x="255" y="85"/>
                  </a:lnTo>
                  <a:lnTo>
                    <a:pt x="272" y="110"/>
                  </a:lnTo>
                  <a:lnTo>
                    <a:pt x="281" y="110"/>
                  </a:lnTo>
                  <a:lnTo>
                    <a:pt x="281" y="127"/>
                  </a:lnTo>
                  <a:lnTo>
                    <a:pt x="298" y="136"/>
                  </a:lnTo>
                  <a:lnTo>
                    <a:pt x="306" y="127"/>
                  </a:lnTo>
                  <a:lnTo>
                    <a:pt x="306" y="136"/>
                  </a:lnTo>
                  <a:lnTo>
                    <a:pt x="315" y="127"/>
                  </a:lnTo>
                  <a:lnTo>
                    <a:pt x="332" y="119"/>
                  </a:lnTo>
                  <a:lnTo>
                    <a:pt x="332" y="110"/>
                  </a:lnTo>
                  <a:lnTo>
                    <a:pt x="315" y="93"/>
                  </a:lnTo>
                  <a:lnTo>
                    <a:pt x="298" y="85"/>
                  </a:lnTo>
                  <a:lnTo>
                    <a:pt x="315" y="85"/>
                  </a:lnTo>
                  <a:lnTo>
                    <a:pt x="323" y="85"/>
                  </a:lnTo>
                  <a:lnTo>
                    <a:pt x="332" y="102"/>
                  </a:lnTo>
                  <a:lnTo>
                    <a:pt x="340" y="119"/>
                  </a:lnTo>
                  <a:lnTo>
                    <a:pt x="340" y="127"/>
                  </a:lnTo>
                  <a:lnTo>
                    <a:pt x="306" y="144"/>
                  </a:lnTo>
                  <a:lnTo>
                    <a:pt x="298" y="153"/>
                  </a:lnTo>
                  <a:lnTo>
                    <a:pt x="281" y="161"/>
                  </a:lnTo>
                  <a:lnTo>
                    <a:pt x="281" y="136"/>
                  </a:lnTo>
                  <a:lnTo>
                    <a:pt x="264" y="161"/>
                  </a:lnTo>
                  <a:lnTo>
                    <a:pt x="255" y="161"/>
                  </a:lnTo>
                  <a:lnTo>
                    <a:pt x="247" y="178"/>
                  </a:lnTo>
                  <a:lnTo>
                    <a:pt x="238" y="178"/>
                  </a:lnTo>
                  <a:lnTo>
                    <a:pt x="230" y="161"/>
                  </a:lnTo>
                  <a:lnTo>
                    <a:pt x="221" y="153"/>
                  </a:lnTo>
                  <a:lnTo>
                    <a:pt x="213" y="153"/>
                  </a:lnTo>
                  <a:close/>
                </a:path>
              </a:pathLst>
            </a:custGeom>
            <a:solidFill>
              <a:schemeClr val="bg2"/>
            </a:solidFill>
            <a:ln w="12700">
              <a:noFill/>
              <a:round/>
              <a:headEnd/>
              <a:tailEnd/>
            </a:ln>
          </p:spPr>
          <p:txBody>
            <a:bodyPr/>
            <a:lstStyle/>
            <a:p>
              <a:endParaRPr lang="en-US"/>
            </a:p>
          </p:txBody>
        </p:sp>
        <p:sp>
          <p:nvSpPr>
            <p:cNvPr id="12432" name="Freeform 17"/>
            <p:cNvSpPr>
              <a:spLocks/>
            </p:cNvSpPr>
            <p:nvPr/>
          </p:nvSpPr>
          <p:spPr bwMode="auto">
            <a:xfrm>
              <a:off x="4455" y="1140"/>
              <a:ext cx="612" cy="551"/>
            </a:xfrm>
            <a:custGeom>
              <a:avLst/>
              <a:gdLst>
                <a:gd name="T0" fmla="*/ 34 w 612"/>
                <a:gd name="T1" fmla="*/ 423 h 551"/>
                <a:gd name="T2" fmla="*/ 77 w 612"/>
                <a:gd name="T3" fmla="*/ 381 h 551"/>
                <a:gd name="T4" fmla="*/ 60 w 612"/>
                <a:gd name="T5" fmla="*/ 347 h 551"/>
                <a:gd name="T6" fmla="*/ 43 w 612"/>
                <a:gd name="T7" fmla="*/ 322 h 551"/>
                <a:gd name="T8" fmla="*/ 162 w 612"/>
                <a:gd name="T9" fmla="*/ 296 h 551"/>
                <a:gd name="T10" fmla="*/ 238 w 612"/>
                <a:gd name="T11" fmla="*/ 288 h 551"/>
                <a:gd name="T12" fmla="*/ 264 w 612"/>
                <a:gd name="T13" fmla="*/ 263 h 551"/>
                <a:gd name="T14" fmla="*/ 298 w 612"/>
                <a:gd name="T15" fmla="*/ 229 h 551"/>
                <a:gd name="T16" fmla="*/ 289 w 612"/>
                <a:gd name="T17" fmla="*/ 195 h 551"/>
                <a:gd name="T18" fmla="*/ 289 w 612"/>
                <a:gd name="T19" fmla="*/ 169 h 551"/>
                <a:gd name="T20" fmla="*/ 306 w 612"/>
                <a:gd name="T21" fmla="*/ 127 h 551"/>
                <a:gd name="T22" fmla="*/ 374 w 612"/>
                <a:gd name="T23" fmla="*/ 42 h 551"/>
                <a:gd name="T24" fmla="*/ 510 w 612"/>
                <a:gd name="T25" fmla="*/ 0 h 551"/>
                <a:gd name="T26" fmla="*/ 518 w 612"/>
                <a:gd name="T27" fmla="*/ 17 h 551"/>
                <a:gd name="T28" fmla="*/ 518 w 612"/>
                <a:gd name="T29" fmla="*/ 34 h 551"/>
                <a:gd name="T30" fmla="*/ 518 w 612"/>
                <a:gd name="T31" fmla="*/ 42 h 551"/>
                <a:gd name="T32" fmla="*/ 527 w 612"/>
                <a:gd name="T33" fmla="*/ 51 h 551"/>
                <a:gd name="T34" fmla="*/ 535 w 612"/>
                <a:gd name="T35" fmla="*/ 68 h 551"/>
                <a:gd name="T36" fmla="*/ 535 w 612"/>
                <a:gd name="T37" fmla="*/ 102 h 551"/>
                <a:gd name="T38" fmla="*/ 535 w 612"/>
                <a:gd name="T39" fmla="*/ 110 h 551"/>
                <a:gd name="T40" fmla="*/ 535 w 612"/>
                <a:gd name="T41" fmla="*/ 118 h 551"/>
                <a:gd name="T42" fmla="*/ 544 w 612"/>
                <a:gd name="T43" fmla="*/ 135 h 551"/>
                <a:gd name="T44" fmla="*/ 552 w 612"/>
                <a:gd name="T45" fmla="*/ 152 h 551"/>
                <a:gd name="T46" fmla="*/ 552 w 612"/>
                <a:gd name="T47" fmla="*/ 178 h 551"/>
                <a:gd name="T48" fmla="*/ 561 w 612"/>
                <a:gd name="T49" fmla="*/ 169 h 551"/>
                <a:gd name="T50" fmla="*/ 561 w 612"/>
                <a:gd name="T51" fmla="*/ 178 h 551"/>
                <a:gd name="T52" fmla="*/ 569 w 612"/>
                <a:gd name="T53" fmla="*/ 203 h 551"/>
                <a:gd name="T54" fmla="*/ 586 w 612"/>
                <a:gd name="T55" fmla="*/ 271 h 551"/>
                <a:gd name="T56" fmla="*/ 586 w 612"/>
                <a:gd name="T57" fmla="*/ 313 h 551"/>
                <a:gd name="T58" fmla="*/ 595 w 612"/>
                <a:gd name="T59" fmla="*/ 415 h 551"/>
                <a:gd name="T60" fmla="*/ 603 w 612"/>
                <a:gd name="T61" fmla="*/ 466 h 551"/>
                <a:gd name="T62" fmla="*/ 603 w 612"/>
                <a:gd name="T63" fmla="*/ 508 h 551"/>
                <a:gd name="T64" fmla="*/ 595 w 612"/>
                <a:gd name="T65" fmla="*/ 534 h 551"/>
                <a:gd name="T66" fmla="*/ 578 w 612"/>
                <a:gd name="T67" fmla="*/ 551 h 551"/>
                <a:gd name="T68" fmla="*/ 586 w 612"/>
                <a:gd name="T69" fmla="*/ 525 h 551"/>
                <a:gd name="T70" fmla="*/ 552 w 612"/>
                <a:gd name="T71" fmla="*/ 500 h 551"/>
                <a:gd name="T72" fmla="*/ 502 w 612"/>
                <a:gd name="T73" fmla="*/ 483 h 551"/>
                <a:gd name="T74" fmla="*/ 493 w 612"/>
                <a:gd name="T75" fmla="*/ 474 h 551"/>
                <a:gd name="T76" fmla="*/ 476 w 612"/>
                <a:gd name="T77" fmla="*/ 474 h 551"/>
                <a:gd name="T78" fmla="*/ 476 w 612"/>
                <a:gd name="T79" fmla="*/ 474 h 551"/>
                <a:gd name="T80" fmla="*/ 459 w 612"/>
                <a:gd name="T81" fmla="*/ 466 h 551"/>
                <a:gd name="T82" fmla="*/ 459 w 612"/>
                <a:gd name="T83" fmla="*/ 457 h 551"/>
                <a:gd name="T84" fmla="*/ 451 w 612"/>
                <a:gd name="T85" fmla="*/ 440 h 551"/>
                <a:gd name="T86" fmla="*/ 451 w 612"/>
                <a:gd name="T87" fmla="*/ 432 h 551"/>
                <a:gd name="T88" fmla="*/ 442 w 612"/>
                <a:gd name="T89" fmla="*/ 432 h 551"/>
                <a:gd name="T90" fmla="*/ 425 w 612"/>
                <a:gd name="T91" fmla="*/ 423 h 551"/>
                <a:gd name="T92" fmla="*/ 417 w 612"/>
                <a:gd name="T93" fmla="*/ 415 h 551"/>
                <a:gd name="T94" fmla="*/ 349 w 612"/>
                <a:gd name="T95" fmla="*/ 432 h 551"/>
                <a:gd name="T96" fmla="*/ 272 w 612"/>
                <a:gd name="T97" fmla="*/ 449 h 551"/>
                <a:gd name="T98" fmla="*/ 153 w 612"/>
                <a:gd name="T99" fmla="*/ 474 h 551"/>
                <a:gd name="T100" fmla="*/ 77 w 612"/>
                <a:gd name="T101" fmla="*/ 483 h 551"/>
                <a:gd name="T102" fmla="*/ 0 w 612"/>
                <a:gd name="T103" fmla="*/ 466 h 5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2"/>
                <a:gd name="T157" fmla="*/ 0 h 551"/>
                <a:gd name="T158" fmla="*/ 612 w 612"/>
                <a:gd name="T159" fmla="*/ 551 h 5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2" h="551">
                  <a:moveTo>
                    <a:pt x="0" y="466"/>
                  </a:moveTo>
                  <a:lnTo>
                    <a:pt x="26" y="440"/>
                  </a:lnTo>
                  <a:lnTo>
                    <a:pt x="34" y="423"/>
                  </a:lnTo>
                  <a:lnTo>
                    <a:pt x="51" y="415"/>
                  </a:lnTo>
                  <a:lnTo>
                    <a:pt x="60" y="398"/>
                  </a:lnTo>
                  <a:lnTo>
                    <a:pt x="77" y="381"/>
                  </a:lnTo>
                  <a:lnTo>
                    <a:pt x="60" y="356"/>
                  </a:lnTo>
                  <a:lnTo>
                    <a:pt x="68" y="356"/>
                  </a:lnTo>
                  <a:lnTo>
                    <a:pt x="60" y="347"/>
                  </a:lnTo>
                  <a:lnTo>
                    <a:pt x="51" y="347"/>
                  </a:lnTo>
                  <a:lnTo>
                    <a:pt x="51" y="339"/>
                  </a:lnTo>
                  <a:lnTo>
                    <a:pt x="43" y="322"/>
                  </a:lnTo>
                  <a:lnTo>
                    <a:pt x="94" y="305"/>
                  </a:lnTo>
                  <a:lnTo>
                    <a:pt x="136" y="296"/>
                  </a:lnTo>
                  <a:lnTo>
                    <a:pt x="162" y="296"/>
                  </a:lnTo>
                  <a:lnTo>
                    <a:pt x="179" y="305"/>
                  </a:lnTo>
                  <a:lnTo>
                    <a:pt x="196" y="296"/>
                  </a:lnTo>
                  <a:lnTo>
                    <a:pt x="238" y="288"/>
                  </a:lnTo>
                  <a:lnTo>
                    <a:pt x="255" y="271"/>
                  </a:lnTo>
                  <a:lnTo>
                    <a:pt x="255" y="279"/>
                  </a:lnTo>
                  <a:lnTo>
                    <a:pt x="264" y="263"/>
                  </a:lnTo>
                  <a:lnTo>
                    <a:pt x="281" y="246"/>
                  </a:lnTo>
                  <a:lnTo>
                    <a:pt x="298" y="237"/>
                  </a:lnTo>
                  <a:lnTo>
                    <a:pt x="298" y="229"/>
                  </a:lnTo>
                  <a:lnTo>
                    <a:pt x="298" y="220"/>
                  </a:lnTo>
                  <a:lnTo>
                    <a:pt x="289" y="203"/>
                  </a:lnTo>
                  <a:lnTo>
                    <a:pt x="289" y="195"/>
                  </a:lnTo>
                  <a:lnTo>
                    <a:pt x="298" y="186"/>
                  </a:lnTo>
                  <a:lnTo>
                    <a:pt x="289" y="178"/>
                  </a:lnTo>
                  <a:lnTo>
                    <a:pt x="289" y="169"/>
                  </a:lnTo>
                  <a:lnTo>
                    <a:pt x="281" y="178"/>
                  </a:lnTo>
                  <a:lnTo>
                    <a:pt x="272" y="169"/>
                  </a:lnTo>
                  <a:lnTo>
                    <a:pt x="306" y="127"/>
                  </a:lnTo>
                  <a:lnTo>
                    <a:pt x="315" y="110"/>
                  </a:lnTo>
                  <a:lnTo>
                    <a:pt x="340" y="59"/>
                  </a:lnTo>
                  <a:lnTo>
                    <a:pt x="374" y="42"/>
                  </a:lnTo>
                  <a:lnTo>
                    <a:pt x="391" y="25"/>
                  </a:lnTo>
                  <a:lnTo>
                    <a:pt x="451" y="17"/>
                  </a:lnTo>
                  <a:lnTo>
                    <a:pt x="510" y="0"/>
                  </a:lnTo>
                  <a:lnTo>
                    <a:pt x="518" y="8"/>
                  </a:lnTo>
                  <a:lnTo>
                    <a:pt x="518" y="17"/>
                  </a:lnTo>
                  <a:lnTo>
                    <a:pt x="518" y="25"/>
                  </a:lnTo>
                  <a:lnTo>
                    <a:pt x="518" y="34"/>
                  </a:lnTo>
                  <a:lnTo>
                    <a:pt x="518" y="42"/>
                  </a:lnTo>
                  <a:lnTo>
                    <a:pt x="518" y="51"/>
                  </a:lnTo>
                  <a:lnTo>
                    <a:pt x="527" y="51"/>
                  </a:lnTo>
                  <a:lnTo>
                    <a:pt x="527" y="59"/>
                  </a:lnTo>
                  <a:lnTo>
                    <a:pt x="535" y="68"/>
                  </a:lnTo>
                  <a:lnTo>
                    <a:pt x="535" y="76"/>
                  </a:lnTo>
                  <a:lnTo>
                    <a:pt x="535" y="93"/>
                  </a:lnTo>
                  <a:lnTo>
                    <a:pt x="535" y="102"/>
                  </a:lnTo>
                  <a:lnTo>
                    <a:pt x="535" y="110"/>
                  </a:lnTo>
                  <a:lnTo>
                    <a:pt x="535" y="118"/>
                  </a:lnTo>
                  <a:lnTo>
                    <a:pt x="535" y="127"/>
                  </a:lnTo>
                  <a:lnTo>
                    <a:pt x="544" y="135"/>
                  </a:lnTo>
                  <a:lnTo>
                    <a:pt x="544" y="152"/>
                  </a:lnTo>
                  <a:lnTo>
                    <a:pt x="552" y="152"/>
                  </a:lnTo>
                  <a:lnTo>
                    <a:pt x="552" y="161"/>
                  </a:lnTo>
                  <a:lnTo>
                    <a:pt x="544" y="169"/>
                  </a:lnTo>
                  <a:lnTo>
                    <a:pt x="552" y="178"/>
                  </a:lnTo>
                  <a:lnTo>
                    <a:pt x="552" y="169"/>
                  </a:lnTo>
                  <a:lnTo>
                    <a:pt x="561" y="169"/>
                  </a:lnTo>
                  <a:lnTo>
                    <a:pt x="561" y="178"/>
                  </a:lnTo>
                  <a:lnTo>
                    <a:pt x="569" y="178"/>
                  </a:lnTo>
                  <a:lnTo>
                    <a:pt x="569" y="203"/>
                  </a:lnTo>
                  <a:lnTo>
                    <a:pt x="578" y="254"/>
                  </a:lnTo>
                  <a:lnTo>
                    <a:pt x="586" y="271"/>
                  </a:lnTo>
                  <a:lnTo>
                    <a:pt x="586" y="279"/>
                  </a:lnTo>
                  <a:lnTo>
                    <a:pt x="586" y="313"/>
                  </a:lnTo>
                  <a:lnTo>
                    <a:pt x="586" y="364"/>
                  </a:lnTo>
                  <a:lnTo>
                    <a:pt x="586" y="373"/>
                  </a:lnTo>
                  <a:lnTo>
                    <a:pt x="595" y="415"/>
                  </a:lnTo>
                  <a:lnTo>
                    <a:pt x="603" y="440"/>
                  </a:lnTo>
                  <a:lnTo>
                    <a:pt x="603" y="457"/>
                  </a:lnTo>
                  <a:lnTo>
                    <a:pt x="603" y="466"/>
                  </a:lnTo>
                  <a:lnTo>
                    <a:pt x="612" y="474"/>
                  </a:lnTo>
                  <a:lnTo>
                    <a:pt x="595" y="500"/>
                  </a:lnTo>
                  <a:lnTo>
                    <a:pt x="603" y="508"/>
                  </a:lnTo>
                  <a:lnTo>
                    <a:pt x="595" y="525"/>
                  </a:lnTo>
                  <a:lnTo>
                    <a:pt x="595" y="534"/>
                  </a:lnTo>
                  <a:lnTo>
                    <a:pt x="586" y="534"/>
                  </a:lnTo>
                  <a:lnTo>
                    <a:pt x="578" y="551"/>
                  </a:lnTo>
                  <a:lnTo>
                    <a:pt x="578" y="542"/>
                  </a:lnTo>
                  <a:lnTo>
                    <a:pt x="586" y="525"/>
                  </a:lnTo>
                  <a:lnTo>
                    <a:pt x="586" y="517"/>
                  </a:lnTo>
                  <a:lnTo>
                    <a:pt x="586" y="508"/>
                  </a:lnTo>
                  <a:lnTo>
                    <a:pt x="552" y="500"/>
                  </a:lnTo>
                  <a:lnTo>
                    <a:pt x="544" y="500"/>
                  </a:lnTo>
                  <a:lnTo>
                    <a:pt x="535" y="500"/>
                  </a:lnTo>
                  <a:lnTo>
                    <a:pt x="502" y="483"/>
                  </a:lnTo>
                  <a:lnTo>
                    <a:pt x="493" y="483"/>
                  </a:lnTo>
                  <a:lnTo>
                    <a:pt x="493" y="474"/>
                  </a:lnTo>
                  <a:lnTo>
                    <a:pt x="485" y="474"/>
                  </a:lnTo>
                  <a:lnTo>
                    <a:pt x="476" y="474"/>
                  </a:lnTo>
                  <a:lnTo>
                    <a:pt x="468" y="474"/>
                  </a:lnTo>
                  <a:lnTo>
                    <a:pt x="459" y="466"/>
                  </a:lnTo>
                  <a:lnTo>
                    <a:pt x="459" y="457"/>
                  </a:lnTo>
                  <a:lnTo>
                    <a:pt x="451" y="449"/>
                  </a:lnTo>
                  <a:lnTo>
                    <a:pt x="451" y="440"/>
                  </a:lnTo>
                  <a:lnTo>
                    <a:pt x="451" y="432"/>
                  </a:lnTo>
                  <a:lnTo>
                    <a:pt x="442" y="432"/>
                  </a:lnTo>
                  <a:lnTo>
                    <a:pt x="434" y="432"/>
                  </a:lnTo>
                  <a:lnTo>
                    <a:pt x="425" y="423"/>
                  </a:lnTo>
                  <a:lnTo>
                    <a:pt x="417" y="415"/>
                  </a:lnTo>
                  <a:lnTo>
                    <a:pt x="408" y="415"/>
                  </a:lnTo>
                  <a:lnTo>
                    <a:pt x="349" y="432"/>
                  </a:lnTo>
                  <a:lnTo>
                    <a:pt x="306" y="440"/>
                  </a:lnTo>
                  <a:lnTo>
                    <a:pt x="272" y="449"/>
                  </a:lnTo>
                  <a:lnTo>
                    <a:pt x="213" y="457"/>
                  </a:lnTo>
                  <a:lnTo>
                    <a:pt x="196" y="466"/>
                  </a:lnTo>
                  <a:lnTo>
                    <a:pt x="153" y="474"/>
                  </a:lnTo>
                  <a:lnTo>
                    <a:pt x="145" y="474"/>
                  </a:lnTo>
                  <a:lnTo>
                    <a:pt x="85" y="483"/>
                  </a:lnTo>
                  <a:lnTo>
                    <a:pt x="77" y="483"/>
                  </a:lnTo>
                  <a:lnTo>
                    <a:pt x="26" y="500"/>
                  </a:lnTo>
                  <a:lnTo>
                    <a:pt x="9" y="500"/>
                  </a:lnTo>
                  <a:lnTo>
                    <a:pt x="0" y="466"/>
                  </a:lnTo>
                  <a:close/>
                </a:path>
              </a:pathLst>
            </a:custGeom>
            <a:solidFill>
              <a:schemeClr val="bg2"/>
            </a:solidFill>
            <a:ln w="12700">
              <a:noFill/>
              <a:round/>
              <a:headEnd/>
              <a:tailEnd/>
            </a:ln>
          </p:spPr>
          <p:txBody>
            <a:bodyPr/>
            <a:lstStyle/>
            <a:p>
              <a:endParaRPr lang="en-US"/>
            </a:p>
          </p:txBody>
        </p:sp>
        <p:sp>
          <p:nvSpPr>
            <p:cNvPr id="12433" name="Freeform 18"/>
            <p:cNvSpPr>
              <a:spLocks/>
            </p:cNvSpPr>
            <p:nvPr/>
          </p:nvSpPr>
          <p:spPr bwMode="auto">
            <a:xfrm>
              <a:off x="5033" y="1597"/>
              <a:ext cx="195" cy="111"/>
            </a:xfrm>
            <a:custGeom>
              <a:avLst/>
              <a:gdLst>
                <a:gd name="T0" fmla="*/ 34 w 195"/>
                <a:gd name="T1" fmla="*/ 102 h 111"/>
                <a:gd name="T2" fmla="*/ 17 w 195"/>
                <a:gd name="T3" fmla="*/ 111 h 111"/>
                <a:gd name="T4" fmla="*/ 25 w 195"/>
                <a:gd name="T5" fmla="*/ 102 h 111"/>
                <a:gd name="T6" fmla="*/ 25 w 195"/>
                <a:gd name="T7" fmla="*/ 102 h 111"/>
                <a:gd name="T8" fmla="*/ 17 w 195"/>
                <a:gd name="T9" fmla="*/ 94 h 111"/>
                <a:gd name="T10" fmla="*/ 17 w 195"/>
                <a:gd name="T11" fmla="*/ 102 h 111"/>
                <a:gd name="T12" fmla="*/ 17 w 195"/>
                <a:gd name="T13" fmla="*/ 102 h 111"/>
                <a:gd name="T14" fmla="*/ 8 w 195"/>
                <a:gd name="T15" fmla="*/ 111 h 111"/>
                <a:gd name="T16" fmla="*/ 0 w 195"/>
                <a:gd name="T17" fmla="*/ 102 h 111"/>
                <a:gd name="T18" fmla="*/ 8 w 195"/>
                <a:gd name="T19" fmla="*/ 85 h 111"/>
                <a:gd name="T20" fmla="*/ 8 w 195"/>
                <a:gd name="T21" fmla="*/ 77 h 111"/>
                <a:gd name="T22" fmla="*/ 25 w 195"/>
                <a:gd name="T23" fmla="*/ 77 h 111"/>
                <a:gd name="T24" fmla="*/ 25 w 195"/>
                <a:gd name="T25" fmla="*/ 68 h 111"/>
                <a:gd name="T26" fmla="*/ 34 w 195"/>
                <a:gd name="T27" fmla="*/ 60 h 111"/>
                <a:gd name="T28" fmla="*/ 51 w 195"/>
                <a:gd name="T29" fmla="*/ 60 h 111"/>
                <a:gd name="T30" fmla="*/ 51 w 195"/>
                <a:gd name="T31" fmla="*/ 51 h 111"/>
                <a:gd name="T32" fmla="*/ 76 w 195"/>
                <a:gd name="T33" fmla="*/ 51 h 111"/>
                <a:gd name="T34" fmla="*/ 76 w 195"/>
                <a:gd name="T35" fmla="*/ 43 h 111"/>
                <a:gd name="T36" fmla="*/ 85 w 195"/>
                <a:gd name="T37" fmla="*/ 43 h 111"/>
                <a:gd name="T38" fmla="*/ 127 w 195"/>
                <a:gd name="T39" fmla="*/ 26 h 111"/>
                <a:gd name="T40" fmla="*/ 144 w 195"/>
                <a:gd name="T41" fmla="*/ 0 h 111"/>
                <a:gd name="T42" fmla="*/ 153 w 195"/>
                <a:gd name="T43" fmla="*/ 0 h 111"/>
                <a:gd name="T44" fmla="*/ 144 w 195"/>
                <a:gd name="T45" fmla="*/ 0 h 111"/>
                <a:gd name="T46" fmla="*/ 144 w 195"/>
                <a:gd name="T47" fmla="*/ 17 h 111"/>
                <a:gd name="T48" fmla="*/ 136 w 195"/>
                <a:gd name="T49" fmla="*/ 26 h 111"/>
                <a:gd name="T50" fmla="*/ 127 w 195"/>
                <a:gd name="T51" fmla="*/ 34 h 111"/>
                <a:gd name="T52" fmla="*/ 144 w 195"/>
                <a:gd name="T53" fmla="*/ 34 h 111"/>
                <a:gd name="T54" fmla="*/ 153 w 195"/>
                <a:gd name="T55" fmla="*/ 17 h 111"/>
                <a:gd name="T56" fmla="*/ 161 w 195"/>
                <a:gd name="T57" fmla="*/ 9 h 111"/>
                <a:gd name="T58" fmla="*/ 178 w 195"/>
                <a:gd name="T59" fmla="*/ 17 h 111"/>
                <a:gd name="T60" fmla="*/ 187 w 195"/>
                <a:gd name="T61" fmla="*/ 0 h 111"/>
                <a:gd name="T62" fmla="*/ 195 w 195"/>
                <a:gd name="T63" fmla="*/ 0 h 111"/>
                <a:gd name="T64" fmla="*/ 187 w 195"/>
                <a:gd name="T65" fmla="*/ 0 h 111"/>
                <a:gd name="T66" fmla="*/ 136 w 195"/>
                <a:gd name="T67" fmla="*/ 43 h 111"/>
                <a:gd name="T68" fmla="*/ 59 w 195"/>
                <a:gd name="T69" fmla="*/ 85 h 111"/>
                <a:gd name="T70" fmla="*/ 34 w 195"/>
                <a:gd name="T71" fmla="*/ 102 h 1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5"/>
                <a:gd name="T109" fmla="*/ 0 h 111"/>
                <a:gd name="T110" fmla="*/ 195 w 195"/>
                <a:gd name="T111" fmla="*/ 111 h 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5" h="111">
                  <a:moveTo>
                    <a:pt x="34" y="102"/>
                  </a:moveTo>
                  <a:lnTo>
                    <a:pt x="17" y="111"/>
                  </a:lnTo>
                  <a:lnTo>
                    <a:pt x="25" y="102"/>
                  </a:lnTo>
                  <a:lnTo>
                    <a:pt x="17" y="94"/>
                  </a:lnTo>
                  <a:lnTo>
                    <a:pt x="17" y="102"/>
                  </a:lnTo>
                  <a:lnTo>
                    <a:pt x="8" y="111"/>
                  </a:lnTo>
                  <a:lnTo>
                    <a:pt x="0" y="102"/>
                  </a:lnTo>
                  <a:lnTo>
                    <a:pt x="8" y="85"/>
                  </a:lnTo>
                  <a:lnTo>
                    <a:pt x="8" y="77"/>
                  </a:lnTo>
                  <a:lnTo>
                    <a:pt x="25" y="77"/>
                  </a:lnTo>
                  <a:lnTo>
                    <a:pt x="25" y="68"/>
                  </a:lnTo>
                  <a:lnTo>
                    <a:pt x="34" y="60"/>
                  </a:lnTo>
                  <a:lnTo>
                    <a:pt x="51" y="60"/>
                  </a:lnTo>
                  <a:lnTo>
                    <a:pt x="51" y="51"/>
                  </a:lnTo>
                  <a:lnTo>
                    <a:pt x="76" y="51"/>
                  </a:lnTo>
                  <a:lnTo>
                    <a:pt x="76" y="43"/>
                  </a:lnTo>
                  <a:lnTo>
                    <a:pt x="85" y="43"/>
                  </a:lnTo>
                  <a:lnTo>
                    <a:pt x="127" y="26"/>
                  </a:lnTo>
                  <a:lnTo>
                    <a:pt x="144" y="0"/>
                  </a:lnTo>
                  <a:lnTo>
                    <a:pt x="153" y="0"/>
                  </a:lnTo>
                  <a:lnTo>
                    <a:pt x="144" y="0"/>
                  </a:lnTo>
                  <a:lnTo>
                    <a:pt x="144" y="17"/>
                  </a:lnTo>
                  <a:lnTo>
                    <a:pt x="136" y="26"/>
                  </a:lnTo>
                  <a:lnTo>
                    <a:pt x="127" y="34"/>
                  </a:lnTo>
                  <a:lnTo>
                    <a:pt x="144" y="34"/>
                  </a:lnTo>
                  <a:lnTo>
                    <a:pt x="153" y="17"/>
                  </a:lnTo>
                  <a:lnTo>
                    <a:pt x="161" y="9"/>
                  </a:lnTo>
                  <a:lnTo>
                    <a:pt x="178" y="17"/>
                  </a:lnTo>
                  <a:lnTo>
                    <a:pt x="187" y="0"/>
                  </a:lnTo>
                  <a:lnTo>
                    <a:pt x="195" y="0"/>
                  </a:lnTo>
                  <a:lnTo>
                    <a:pt x="187" y="0"/>
                  </a:lnTo>
                  <a:lnTo>
                    <a:pt x="136" y="43"/>
                  </a:lnTo>
                  <a:lnTo>
                    <a:pt x="59" y="85"/>
                  </a:lnTo>
                  <a:lnTo>
                    <a:pt x="34" y="102"/>
                  </a:lnTo>
                  <a:close/>
                </a:path>
              </a:pathLst>
            </a:custGeom>
            <a:solidFill>
              <a:schemeClr val="bg2"/>
            </a:solidFill>
            <a:ln w="12700">
              <a:noFill/>
              <a:round/>
              <a:headEnd/>
              <a:tailEnd/>
            </a:ln>
          </p:spPr>
          <p:txBody>
            <a:bodyPr/>
            <a:lstStyle/>
            <a:p>
              <a:endParaRPr lang="en-US"/>
            </a:p>
          </p:txBody>
        </p:sp>
        <p:sp>
          <p:nvSpPr>
            <p:cNvPr id="12434" name="Freeform 19"/>
            <p:cNvSpPr>
              <a:spLocks/>
            </p:cNvSpPr>
            <p:nvPr/>
          </p:nvSpPr>
          <p:spPr bwMode="auto">
            <a:xfrm>
              <a:off x="5109" y="1657"/>
              <a:ext cx="43" cy="25"/>
            </a:xfrm>
            <a:custGeom>
              <a:avLst/>
              <a:gdLst>
                <a:gd name="T0" fmla="*/ 0 w 43"/>
                <a:gd name="T1" fmla="*/ 25 h 25"/>
                <a:gd name="T2" fmla="*/ 0 w 43"/>
                <a:gd name="T3" fmla="*/ 25 h 25"/>
                <a:gd name="T4" fmla="*/ 0 w 43"/>
                <a:gd name="T5" fmla="*/ 25 h 25"/>
                <a:gd name="T6" fmla="*/ 17 w 43"/>
                <a:gd name="T7" fmla="*/ 17 h 25"/>
                <a:gd name="T8" fmla="*/ 34 w 43"/>
                <a:gd name="T9" fmla="*/ 8 h 25"/>
                <a:gd name="T10" fmla="*/ 43 w 43"/>
                <a:gd name="T11" fmla="*/ 0 h 25"/>
                <a:gd name="T12" fmla="*/ 43 w 43"/>
                <a:gd name="T13" fmla="*/ 0 h 25"/>
                <a:gd name="T14" fmla="*/ 43 w 43"/>
                <a:gd name="T15" fmla="*/ 0 h 25"/>
                <a:gd name="T16" fmla="*/ 26 w 43"/>
                <a:gd name="T17" fmla="*/ 8 h 25"/>
                <a:gd name="T18" fmla="*/ 17 w 43"/>
                <a:gd name="T19" fmla="*/ 17 h 25"/>
                <a:gd name="T20" fmla="*/ 0 w 43"/>
                <a:gd name="T21" fmla="*/ 25 h 25"/>
                <a:gd name="T22" fmla="*/ 0 w 43"/>
                <a:gd name="T23" fmla="*/ 25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5"/>
                <a:gd name="T38" fmla="*/ 43 w 4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5">
                  <a:moveTo>
                    <a:pt x="0" y="25"/>
                  </a:moveTo>
                  <a:lnTo>
                    <a:pt x="0" y="25"/>
                  </a:lnTo>
                  <a:lnTo>
                    <a:pt x="17" y="17"/>
                  </a:lnTo>
                  <a:lnTo>
                    <a:pt x="34" y="8"/>
                  </a:lnTo>
                  <a:lnTo>
                    <a:pt x="43" y="0"/>
                  </a:lnTo>
                  <a:lnTo>
                    <a:pt x="26" y="8"/>
                  </a:lnTo>
                  <a:lnTo>
                    <a:pt x="17" y="17"/>
                  </a:lnTo>
                  <a:lnTo>
                    <a:pt x="0" y="25"/>
                  </a:lnTo>
                  <a:close/>
                </a:path>
              </a:pathLst>
            </a:custGeom>
            <a:solidFill>
              <a:schemeClr val="bg2"/>
            </a:solidFill>
            <a:ln w="12700">
              <a:noFill/>
              <a:round/>
              <a:headEnd/>
              <a:tailEnd/>
            </a:ln>
          </p:spPr>
          <p:txBody>
            <a:bodyPr/>
            <a:lstStyle/>
            <a:p>
              <a:endParaRPr lang="en-US"/>
            </a:p>
          </p:txBody>
        </p:sp>
        <p:sp>
          <p:nvSpPr>
            <p:cNvPr id="12435" name="Freeform 20"/>
            <p:cNvSpPr>
              <a:spLocks/>
            </p:cNvSpPr>
            <p:nvPr/>
          </p:nvSpPr>
          <p:spPr bwMode="auto">
            <a:xfrm>
              <a:off x="5016" y="1699"/>
              <a:ext cx="17" cy="25"/>
            </a:xfrm>
            <a:custGeom>
              <a:avLst/>
              <a:gdLst>
                <a:gd name="T0" fmla="*/ 8 w 17"/>
                <a:gd name="T1" fmla="*/ 25 h 25"/>
                <a:gd name="T2" fmla="*/ 0 w 17"/>
                <a:gd name="T3" fmla="*/ 17 h 25"/>
                <a:gd name="T4" fmla="*/ 8 w 17"/>
                <a:gd name="T5" fmla="*/ 9 h 25"/>
                <a:gd name="T6" fmla="*/ 17 w 17"/>
                <a:gd name="T7" fmla="*/ 0 h 25"/>
                <a:gd name="T8" fmla="*/ 17 w 17"/>
                <a:gd name="T9" fmla="*/ 9 h 25"/>
                <a:gd name="T10" fmla="*/ 17 w 17"/>
                <a:gd name="T11" fmla="*/ 17 h 25"/>
                <a:gd name="T12" fmla="*/ 8 w 17"/>
                <a:gd name="T13" fmla="*/ 17 h 25"/>
                <a:gd name="T14" fmla="*/ 8 w 17"/>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25"/>
                  </a:moveTo>
                  <a:lnTo>
                    <a:pt x="0" y="17"/>
                  </a:lnTo>
                  <a:lnTo>
                    <a:pt x="8" y="9"/>
                  </a:lnTo>
                  <a:lnTo>
                    <a:pt x="17" y="0"/>
                  </a:lnTo>
                  <a:lnTo>
                    <a:pt x="17" y="9"/>
                  </a:lnTo>
                  <a:lnTo>
                    <a:pt x="17" y="17"/>
                  </a:lnTo>
                  <a:lnTo>
                    <a:pt x="8" y="17"/>
                  </a:lnTo>
                  <a:lnTo>
                    <a:pt x="8" y="25"/>
                  </a:lnTo>
                  <a:close/>
                </a:path>
              </a:pathLst>
            </a:custGeom>
            <a:solidFill>
              <a:schemeClr val="bg2"/>
            </a:solidFill>
            <a:ln w="12700">
              <a:noFill/>
              <a:round/>
              <a:headEnd/>
              <a:tailEnd/>
            </a:ln>
          </p:spPr>
          <p:txBody>
            <a:bodyPr/>
            <a:lstStyle/>
            <a:p>
              <a:endParaRPr lang="en-US"/>
            </a:p>
          </p:txBody>
        </p:sp>
        <p:sp>
          <p:nvSpPr>
            <p:cNvPr id="12436" name="Freeform 21"/>
            <p:cNvSpPr>
              <a:spLocks/>
            </p:cNvSpPr>
            <p:nvPr/>
          </p:nvSpPr>
          <p:spPr bwMode="auto">
            <a:xfrm>
              <a:off x="4396" y="1555"/>
              <a:ext cx="586" cy="381"/>
            </a:xfrm>
            <a:custGeom>
              <a:avLst/>
              <a:gdLst>
                <a:gd name="T0" fmla="*/ 255 w 586"/>
                <a:gd name="T1" fmla="*/ 347 h 381"/>
                <a:gd name="T2" fmla="*/ 195 w 586"/>
                <a:gd name="T3" fmla="*/ 356 h 381"/>
                <a:gd name="T4" fmla="*/ 119 w 586"/>
                <a:gd name="T5" fmla="*/ 373 h 381"/>
                <a:gd name="T6" fmla="*/ 42 w 586"/>
                <a:gd name="T7" fmla="*/ 381 h 381"/>
                <a:gd name="T8" fmla="*/ 34 w 586"/>
                <a:gd name="T9" fmla="*/ 330 h 381"/>
                <a:gd name="T10" fmla="*/ 25 w 586"/>
                <a:gd name="T11" fmla="*/ 271 h 381"/>
                <a:gd name="T12" fmla="*/ 17 w 586"/>
                <a:gd name="T13" fmla="*/ 203 h 381"/>
                <a:gd name="T14" fmla="*/ 0 w 586"/>
                <a:gd name="T15" fmla="*/ 110 h 381"/>
                <a:gd name="T16" fmla="*/ 68 w 586"/>
                <a:gd name="T17" fmla="*/ 85 h 381"/>
                <a:gd name="T18" fmla="*/ 144 w 586"/>
                <a:gd name="T19" fmla="*/ 68 h 381"/>
                <a:gd name="T20" fmla="*/ 255 w 586"/>
                <a:gd name="T21" fmla="*/ 51 h 381"/>
                <a:gd name="T22" fmla="*/ 331 w 586"/>
                <a:gd name="T23" fmla="*/ 34 h 381"/>
                <a:gd name="T24" fmla="*/ 408 w 586"/>
                <a:gd name="T25" fmla="*/ 17 h 381"/>
                <a:gd name="T26" fmla="*/ 476 w 586"/>
                <a:gd name="T27" fmla="*/ 0 h 381"/>
                <a:gd name="T28" fmla="*/ 493 w 586"/>
                <a:gd name="T29" fmla="*/ 17 h 381"/>
                <a:gd name="T30" fmla="*/ 501 w 586"/>
                <a:gd name="T31" fmla="*/ 17 h 381"/>
                <a:gd name="T32" fmla="*/ 510 w 586"/>
                <a:gd name="T33" fmla="*/ 17 h 381"/>
                <a:gd name="T34" fmla="*/ 510 w 586"/>
                <a:gd name="T35" fmla="*/ 25 h 381"/>
                <a:gd name="T36" fmla="*/ 518 w 586"/>
                <a:gd name="T37" fmla="*/ 42 h 381"/>
                <a:gd name="T38" fmla="*/ 518 w 586"/>
                <a:gd name="T39" fmla="*/ 51 h 381"/>
                <a:gd name="T40" fmla="*/ 535 w 586"/>
                <a:gd name="T41" fmla="*/ 59 h 381"/>
                <a:gd name="T42" fmla="*/ 544 w 586"/>
                <a:gd name="T43" fmla="*/ 59 h 381"/>
                <a:gd name="T44" fmla="*/ 552 w 586"/>
                <a:gd name="T45" fmla="*/ 68 h 381"/>
                <a:gd name="T46" fmla="*/ 552 w 586"/>
                <a:gd name="T47" fmla="*/ 76 h 381"/>
                <a:gd name="T48" fmla="*/ 544 w 586"/>
                <a:gd name="T49" fmla="*/ 93 h 381"/>
                <a:gd name="T50" fmla="*/ 544 w 586"/>
                <a:gd name="T51" fmla="*/ 110 h 381"/>
                <a:gd name="T52" fmla="*/ 544 w 586"/>
                <a:gd name="T53" fmla="*/ 110 h 381"/>
                <a:gd name="T54" fmla="*/ 535 w 586"/>
                <a:gd name="T55" fmla="*/ 119 h 381"/>
                <a:gd name="T56" fmla="*/ 527 w 586"/>
                <a:gd name="T57" fmla="*/ 127 h 381"/>
                <a:gd name="T58" fmla="*/ 535 w 586"/>
                <a:gd name="T59" fmla="*/ 136 h 381"/>
                <a:gd name="T60" fmla="*/ 535 w 586"/>
                <a:gd name="T61" fmla="*/ 144 h 381"/>
                <a:gd name="T62" fmla="*/ 527 w 586"/>
                <a:gd name="T63" fmla="*/ 153 h 381"/>
                <a:gd name="T64" fmla="*/ 527 w 586"/>
                <a:gd name="T65" fmla="*/ 161 h 381"/>
                <a:gd name="T66" fmla="*/ 527 w 586"/>
                <a:gd name="T67" fmla="*/ 169 h 381"/>
                <a:gd name="T68" fmla="*/ 535 w 586"/>
                <a:gd name="T69" fmla="*/ 178 h 381"/>
                <a:gd name="T70" fmla="*/ 544 w 586"/>
                <a:gd name="T71" fmla="*/ 178 h 381"/>
                <a:gd name="T72" fmla="*/ 552 w 586"/>
                <a:gd name="T73" fmla="*/ 195 h 381"/>
                <a:gd name="T74" fmla="*/ 561 w 586"/>
                <a:gd name="T75" fmla="*/ 195 h 381"/>
                <a:gd name="T76" fmla="*/ 569 w 586"/>
                <a:gd name="T77" fmla="*/ 203 h 381"/>
                <a:gd name="T78" fmla="*/ 586 w 586"/>
                <a:gd name="T79" fmla="*/ 220 h 381"/>
                <a:gd name="T80" fmla="*/ 577 w 586"/>
                <a:gd name="T81" fmla="*/ 229 h 381"/>
                <a:gd name="T82" fmla="*/ 569 w 586"/>
                <a:gd name="T83" fmla="*/ 246 h 381"/>
                <a:gd name="T84" fmla="*/ 561 w 586"/>
                <a:gd name="T85" fmla="*/ 254 h 381"/>
                <a:gd name="T86" fmla="*/ 552 w 586"/>
                <a:gd name="T87" fmla="*/ 254 h 381"/>
                <a:gd name="T88" fmla="*/ 552 w 586"/>
                <a:gd name="T89" fmla="*/ 263 h 381"/>
                <a:gd name="T90" fmla="*/ 535 w 586"/>
                <a:gd name="T91" fmla="*/ 271 h 381"/>
                <a:gd name="T92" fmla="*/ 518 w 586"/>
                <a:gd name="T93" fmla="*/ 280 h 381"/>
                <a:gd name="T94" fmla="*/ 501 w 586"/>
                <a:gd name="T95" fmla="*/ 288 h 381"/>
                <a:gd name="T96" fmla="*/ 467 w 586"/>
                <a:gd name="T97" fmla="*/ 305 h 381"/>
                <a:gd name="T98" fmla="*/ 408 w 586"/>
                <a:gd name="T99" fmla="*/ 322 h 381"/>
                <a:gd name="T100" fmla="*/ 340 w 586"/>
                <a:gd name="T101" fmla="*/ 330 h 3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6"/>
                <a:gd name="T154" fmla="*/ 0 h 381"/>
                <a:gd name="T155" fmla="*/ 586 w 586"/>
                <a:gd name="T156" fmla="*/ 381 h 3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6" h="381">
                  <a:moveTo>
                    <a:pt x="340" y="330"/>
                  </a:moveTo>
                  <a:lnTo>
                    <a:pt x="280" y="339"/>
                  </a:lnTo>
                  <a:lnTo>
                    <a:pt x="255" y="347"/>
                  </a:lnTo>
                  <a:lnTo>
                    <a:pt x="246" y="347"/>
                  </a:lnTo>
                  <a:lnTo>
                    <a:pt x="212" y="356"/>
                  </a:lnTo>
                  <a:lnTo>
                    <a:pt x="195" y="356"/>
                  </a:lnTo>
                  <a:lnTo>
                    <a:pt x="153" y="364"/>
                  </a:lnTo>
                  <a:lnTo>
                    <a:pt x="144" y="364"/>
                  </a:lnTo>
                  <a:lnTo>
                    <a:pt x="119" y="373"/>
                  </a:lnTo>
                  <a:lnTo>
                    <a:pt x="102" y="373"/>
                  </a:lnTo>
                  <a:lnTo>
                    <a:pt x="51" y="381"/>
                  </a:lnTo>
                  <a:lnTo>
                    <a:pt x="42" y="381"/>
                  </a:lnTo>
                  <a:lnTo>
                    <a:pt x="42" y="356"/>
                  </a:lnTo>
                  <a:lnTo>
                    <a:pt x="34" y="347"/>
                  </a:lnTo>
                  <a:lnTo>
                    <a:pt x="34" y="330"/>
                  </a:lnTo>
                  <a:lnTo>
                    <a:pt x="25" y="297"/>
                  </a:lnTo>
                  <a:lnTo>
                    <a:pt x="25" y="288"/>
                  </a:lnTo>
                  <a:lnTo>
                    <a:pt x="25" y="271"/>
                  </a:lnTo>
                  <a:lnTo>
                    <a:pt x="17" y="237"/>
                  </a:lnTo>
                  <a:lnTo>
                    <a:pt x="17" y="203"/>
                  </a:lnTo>
                  <a:lnTo>
                    <a:pt x="8" y="161"/>
                  </a:lnTo>
                  <a:lnTo>
                    <a:pt x="0" y="110"/>
                  </a:lnTo>
                  <a:lnTo>
                    <a:pt x="0" y="93"/>
                  </a:lnTo>
                  <a:lnTo>
                    <a:pt x="59" y="51"/>
                  </a:lnTo>
                  <a:lnTo>
                    <a:pt x="68" y="85"/>
                  </a:lnTo>
                  <a:lnTo>
                    <a:pt x="85" y="85"/>
                  </a:lnTo>
                  <a:lnTo>
                    <a:pt x="136" y="68"/>
                  </a:lnTo>
                  <a:lnTo>
                    <a:pt x="144" y="68"/>
                  </a:lnTo>
                  <a:lnTo>
                    <a:pt x="204" y="59"/>
                  </a:lnTo>
                  <a:lnTo>
                    <a:pt x="212" y="59"/>
                  </a:lnTo>
                  <a:lnTo>
                    <a:pt x="255" y="51"/>
                  </a:lnTo>
                  <a:lnTo>
                    <a:pt x="272" y="42"/>
                  </a:lnTo>
                  <a:lnTo>
                    <a:pt x="331" y="34"/>
                  </a:lnTo>
                  <a:lnTo>
                    <a:pt x="365" y="25"/>
                  </a:lnTo>
                  <a:lnTo>
                    <a:pt x="408" y="17"/>
                  </a:lnTo>
                  <a:lnTo>
                    <a:pt x="467" y="0"/>
                  </a:lnTo>
                  <a:lnTo>
                    <a:pt x="476" y="0"/>
                  </a:lnTo>
                  <a:lnTo>
                    <a:pt x="484" y="8"/>
                  </a:lnTo>
                  <a:lnTo>
                    <a:pt x="493" y="17"/>
                  </a:lnTo>
                  <a:lnTo>
                    <a:pt x="501" y="17"/>
                  </a:lnTo>
                  <a:lnTo>
                    <a:pt x="510" y="17"/>
                  </a:lnTo>
                  <a:lnTo>
                    <a:pt x="510" y="25"/>
                  </a:lnTo>
                  <a:lnTo>
                    <a:pt x="510" y="34"/>
                  </a:lnTo>
                  <a:lnTo>
                    <a:pt x="518" y="42"/>
                  </a:lnTo>
                  <a:lnTo>
                    <a:pt x="518" y="51"/>
                  </a:lnTo>
                  <a:lnTo>
                    <a:pt x="527" y="59"/>
                  </a:lnTo>
                  <a:lnTo>
                    <a:pt x="535" y="59"/>
                  </a:lnTo>
                  <a:lnTo>
                    <a:pt x="544" y="59"/>
                  </a:lnTo>
                  <a:lnTo>
                    <a:pt x="552" y="59"/>
                  </a:lnTo>
                  <a:lnTo>
                    <a:pt x="552" y="68"/>
                  </a:lnTo>
                  <a:lnTo>
                    <a:pt x="561" y="68"/>
                  </a:lnTo>
                  <a:lnTo>
                    <a:pt x="552" y="76"/>
                  </a:lnTo>
                  <a:lnTo>
                    <a:pt x="544" y="85"/>
                  </a:lnTo>
                  <a:lnTo>
                    <a:pt x="544" y="93"/>
                  </a:lnTo>
                  <a:lnTo>
                    <a:pt x="544" y="102"/>
                  </a:lnTo>
                  <a:lnTo>
                    <a:pt x="544" y="110"/>
                  </a:lnTo>
                  <a:lnTo>
                    <a:pt x="535" y="110"/>
                  </a:lnTo>
                  <a:lnTo>
                    <a:pt x="544" y="110"/>
                  </a:lnTo>
                  <a:lnTo>
                    <a:pt x="535" y="110"/>
                  </a:lnTo>
                  <a:lnTo>
                    <a:pt x="535" y="119"/>
                  </a:lnTo>
                  <a:lnTo>
                    <a:pt x="527" y="127"/>
                  </a:lnTo>
                  <a:lnTo>
                    <a:pt x="535" y="136"/>
                  </a:lnTo>
                  <a:lnTo>
                    <a:pt x="535" y="144"/>
                  </a:lnTo>
                  <a:lnTo>
                    <a:pt x="535" y="153"/>
                  </a:lnTo>
                  <a:lnTo>
                    <a:pt x="527" y="153"/>
                  </a:lnTo>
                  <a:lnTo>
                    <a:pt x="527" y="161"/>
                  </a:lnTo>
                  <a:lnTo>
                    <a:pt x="535" y="169"/>
                  </a:lnTo>
                  <a:lnTo>
                    <a:pt x="527" y="169"/>
                  </a:lnTo>
                  <a:lnTo>
                    <a:pt x="535" y="178"/>
                  </a:lnTo>
                  <a:lnTo>
                    <a:pt x="544" y="178"/>
                  </a:lnTo>
                  <a:lnTo>
                    <a:pt x="544" y="186"/>
                  </a:lnTo>
                  <a:lnTo>
                    <a:pt x="544" y="195"/>
                  </a:lnTo>
                  <a:lnTo>
                    <a:pt x="552" y="195"/>
                  </a:lnTo>
                  <a:lnTo>
                    <a:pt x="561" y="195"/>
                  </a:lnTo>
                  <a:lnTo>
                    <a:pt x="561" y="203"/>
                  </a:lnTo>
                  <a:lnTo>
                    <a:pt x="569" y="203"/>
                  </a:lnTo>
                  <a:lnTo>
                    <a:pt x="577" y="212"/>
                  </a:lnTo>
                  <a:lnTo>
                    <a:pt x="586" y="220"/>
                  </a:lnTo>
                  <a:lnTo>
                    <a:pt x="586" y="229"/>
                  </a:lnTo>
                  <a:lnTo>
                    <a:pt x="577" y="229"/>
                  </a:lnTo>
                  <a:lnTo>
                    <a:pt x="577" y="237"/>
                  </a:lnTo>
                  <a:lnTo>
                    <a:pt x="569" y="237"/>
                  </a:lnTo>
                  <a:lnTo>
                    <a:pt x="569" y="246"/>
                  </a:lnTo>
                  <a:lnTo>
                    <a:pt x="561" y="246"/>
                  </a:lnTo>
                  <a:lnTo>
                    <a:pt x="561" y="254"/>
                  </a:lnTo>
                  <a:lnTo>
                    <a:pt x="552" y="254"/>
                  </a:lnTo>
                  <a:lnTo>
                    <a:pt x="561" y="263"/>
                  </a:lnTo>
                  <a:lnTo>
                    <a:pt x="552" y="263"/>
                  </a:lnTo>
                  <a:lnTo>
                    <a:pt x="552" y="271"/>
                  </a:lnTo>
                  <a:lnTo>
                    <a:pt x="544" y="271"/>
                  </a:lnTo>
                  <a:lnTo>
                    <a:pt x="535" y="271"/>
                  </a:lnTo>
                  <a:lnTo>
                    <a:pt x="535" y="280"/>
                  </a:lnTo>
                  <a:lnTo>
                    <a:pt x="527" y="280"/>
                  </a:lnTo>
                  <a:lnTo>
                    <a:pt x="518" y="280"/>
                  </a:lnTo>
                  <a:lnTo>
                    <a:pt x="510" y="280"/>
                  </a:lnTo>
                  <a:lnTo>
                    <a:pt x="510" y="288"/>
                  </a:lnTo>
                  <a:lnTo>
                    <a:pt x="501" y="288"/>
                  </a:lnTo>
                  <a:lnTo>
                    <a:pt x="501" y="297"/>
                  </a:lnTo>
                  <a:lnTo>
                    <a:pt x="467" y="305"/>
                  </a:lnTo>
                  <a:lnTo>
                    <a:pt x="459" y="305"/>
                  </a:lnTo>
                  <a:lnTo>
                    <a:pt x="425" y="314"/>
                  </a:lnTo>
                  <a:lnTo>
                    <a:pt x="408" y="322"/>
                  </a:lnTo>
                  <a:lnTo>
                    <a:pt x="382" y="322"/>
                  </a:lnTo>
                  <a:lnTo>
                    <a:pt x="365" y="330"/>
                  </a:lnTo>
                  <a:lnTo>
                    <a:pt x="340" y="330"/>
                  </a:lnTo>
                  <a:close/>
                </a:path>
              </a:pathLst>
            </a:custGeom>
            <a:solidFill>
              <a:schemeClr val="bg2"/>
            </a:solidFill>
            <a:ln w="12700">
              <a:noFill/>
              <a:round/>
              <a:headEnd/>
              <a:tailEnd/>
            </a:ln>
          </p:spPr>
          <p:txBody>
            <a:bodyPr/>
            <a:lstStyle/>
            <a:p>
              <a:endParaRPr lang="en-US"/>
            </a:p>
          </p:txBody>
        </p:sp>
        <p:sp>
          <p:nvSpPr>
            <p:cNvPr id="12437" name="Freeform 22"/>
            <p:cNvSpPr>
              <a:spLocks/>
            </p:cNvSpPr>
            <p:nvPr/>
          </p:nvSpPr>
          <p:spPr bwMode="auto">
            <a:xfrm>
              <a:off x="5041" y="1479"/>
              <a:ext cx="179" cy="169"/>
            </a:xfrm>
            <a:custGeom>
              <a:avLst/>
              <a:gdLst>
                <a:gd name="T0" fmla="*/ 17 w 179"/>
                <a:gd name="T1" fmla="*/ 101 h 169"/>
                <a:gd name="T2" fmla="*/ 9 w 179"/>
                <a:gd name="T3" fmla="*/ 76 h 169"/>
                <a:gd name="T4" fmla="*/ 0 w 179"/>
                <a:gd name="T5" fmla="*/ 34 h 169"/>
                <a:gd name="T6" fmla="*/ 43 w 179"/>
                <a:gd name="T7" fmla="*/ 25 h 169"/>
                <a:gd name="T8" fmla="*/ 51 w 179"/>
                <a:gd name="T9" fmla="*/ 25 h 169"/>
                <a:gd name="T10" fmla="*/ 68 w 179"/>
                <a:gd name="T11" fmla="*/ 17 h 169"/>
                <a:gd name="T12" fmla="*/ 68 w 179"/>
                <a:gd name="T13" fmla="*/ 25 h 169"/>
                <a:gd name="T14" fmla="*/ 68 w 179"/>
                <a:gd name="T15" fmla="*/ 17 h 169"/>
                <a:gd name="T16" fmla="*/ 68 w 179"/>
                <a:gd name="T17" fmla="*/ 17 h 169"/>
                <a:gd name="T18" fmla="*/ 85 w 179"/>
                <a:gd name="T19" fmla="*/ 17 h 169"/>
                <a:gd name="T20" fmla="*/ 85 w 179"/>
                <a:gd name="T21" fmla="*/ 17 h 169"/>
                <a:gd name="T22" fmla="*/ 85 w 179"/>
                <a:gd name="T23" fmla="*/ 17 h 169"/>
                <a:gd name="T24" fmla="*/ 85 w 179"/>
                <a:gd name="T25" fmla="*/ 17 h 169"/>
                <a:gd name="T26" fmla="*/ 94 w 179"/>
                <a:gd name="T27" fmla="*/ 8 h 169"/>
                <a:gd name="T28" fmla="*/ 128 w 179"/>
                <a:gd name="T29" fmla="*/ 0 h 169"/>
                <a:gd name="T30" fmla="*/ 136 w 179"/>
                <a:gd name="T31" fmla="*/ 0 h 169"/>
                <a:gd name="T32" fmla="*/ 162 w 179"/>
                <a:gd name="T33" fmla="*/ 0 h 169"/>
                <a:gd name="T34" fmla="*/ 162 w 179"/>
                <a:gd name="T35" fmla="*/ 0 h 169"/>
                <a:gd name="T36" fmla="*/ 170 w 179"/>
                <a:gd name="T37" fmla="*/ 34 h 169"/>
                <a:gd name="T38" fmla="*/ 170 w 179"/>
                <a:gd name="T39" fmla="*/ 42 h 169"/>
                <a:gd name="T40" fmla="*/ 170 w 179"/>
                <a:gd name="T41" fmla="*/ 51 h 169"/>
                <a:gd name="T42" fmla="*/ 179 w 179"/>
                <a:gd name="T43" fmla="*/ 68 h 169"/>
                <a:gd name="T44" fmla="*/ 179 w 179"/>
                <a:gd name="T45" fmla="*/ 76 h 169"/>
                <a:gd name="T46" fmla="*/ 179 w 179"/>
                <a:gd name="T47" fmla="*/ 84 h 169"/>
                <a:gd name="T48" fmla="*/ 179 w 179"/>
                <a:gd name="T49" fmla="*/ 84 h 169"/>
                <a:gd name="T50" fmla="*/ 179 w 179"/>
                <a:gd name="T51" fmla="*/ 84 h 169"/>
                <a:gd name="T52" fmla="*/ 136 w 179"/>
                <a:gd name="T53" fmla="*/ 101 h 169"/>
                <a:gd name="T54" fmla="*/ 136 w 179"/>
                <a:gd name="T55" fmla="*/ 101 h 169"/>
                <a:gd name="T56" fmla="*/ 128 w 179"/>
                <a:gd name="T57" fmla="*/ 93 h 169"/>
                <a:gd name="T58" fmla="*/ 128 w 179"/>
                <a:gd name="T59" fmla="*/ 101 h 169"/>
                <a:gd name="T60" fmla="*/ 119 w 179"/>
                <a:gd name="T61" fmla="*/ 110 h 169"/>
                <a:gd name="T62" fmla="*/ 85 w 179"/>
                <a:gd name="T63" fmla="*/ 118 h 169"/>
                <a:gd name="T64" fmla="*/ 68 w 179"/>
                <a:gd name="T65" fmla="*/ 135 h 169"/>
                <a:gd name="T66" fmla="*/ 17 w 179"/>
                <a:gd name="T67" fmla="*/ 169 h 169"/>
                <a:gd name="T68" fmla="*/ 17 w 179"/>
                <a:gd name="T69" fmla="*/ 169 h 169"/>
                <a:gd name="T70" fmla="*/ 9 w 179"/>
                <a:gd name="T71" fmla="*/ 161 h 169"/>
                <a:gd name="T72" fmla="*/ 26 w 179"/>
                <a:gd name="T73" fmla="*/ 135 h 169"/>
                <a:gd name="T74" fmla="*/ 17 w 179"/>
                <a:gd name="T75" fmla="*/ 127 h 169"/>
                <a:gd name="T76" fmla="*/ 17 w 179"/>
                <a:gd name="T77" fmla="*/ 118 h 169"/>
                <a:gd name="T78" fmla="*/ 17 w 179"/>
                <a:gd name="T79" fmla="*/ 101 h 169"/>
                <a:gd name="T80" fmla="*/ 17 w 179"/>
                <a:gd name="T81" fmla="*/ 101 h 1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9"/>
                <a:gd name="T124" fmla="*/ 0 h 169"/>
                <a:gd name="T125" fmla="*/ 179 w 179"/>
                <a:gd name="T126" fmla="*/ 169 h 1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9" h="169">
                  <a:moveTo>
                    <a:pt x="17" y="101"/>
                  </a:moveTo>
                  <a:lnTo>
                    <a:pt x="9" y="76"/>
                  </a:lnTo>
                  <a:lnTo>
                    <a:pt x="0" y="34"/>
                  </a:lnTo>
                  <a:lnTo>
                    <a:pt x="43" y="25"/>
                  </a:lnTo>
                  <a:lnTo>
                    <a:pt x="51" y="25"/>
                  </a:lnTo>
                  <a:lnTo>
                    <a:pt x="68" y="17"/>
                  </a:lnTo>
                  <a:lnTo>
                    <a:pt x="68" y="25"/>
                  </a:lnTo>
                  <a:lnTo>
                    <a:pt x="68" y="17"/>
                  </a:lnTo>
                  <a:lnTo>
                    <a:pt x="85" y="17"/>
                  </a:lnTo>
                  <a:lnTo>
                    <a:pt x="94" y="8"/>
                  </a:lnTo>
                  <a:lnTo>
                    <a:pt x="128" y="0"/>
                  </a:lnTo>
                  <a:lnTo>
                    <a:pt x="136" y="0"/>
                  </a:lnTo>
                  <a:lnTo>
                    <a:pt x="162" y="0"/>
                  </a:lnTo>
                  <a:lnTo>
                    <a:pt x="170" y="34"/>
                  </a:lnTo>
                  <a:lnTo>
                    <a:pt x="170" y="42"/>
                  </a:lnTo>
                  <a:lnTo>
                    <a:pt x="170" y="51"/>
                  </a:lnTo>
                  <a:lnTo>
                    <a:pt x="179" y="68"/>
                  </a:lnTo>
                  <a:lnTo>
                    <a:pt x="179" y="76"/>
                  </a:lnTo>
                  <a:lnTo>
                    <a:pt x="179" y="84"/>
                  </a:lnTo>
                  <a:lnTo>
                    <a:pt x="136" y="101"/>
                  </a:lnTo>
                  <a:lnTo>
                    <a:pt x="128" y="93"/>
                  </a:lnTo>
                  <a:lnTo>
                    <a:pt x="128" y="101"/>
                  </a:lnTo>
                  <a:lnTo>
                    <a:pt x="119" y="110"/>
                  </a:lnTo>
                  <a:lnTo>
                    <a:pt x="85" y="118"/>
                  </a:lnTo>
                  <a:lnTo>
                    <a:pt x="68" y="135"/>
                  </a:lnTo>
                  <a:lnTo>
                    <a:pt x="17" y="169"/>
                  </a:lnTo>
                  <a:lnTo>
                    <a:pt x="9" y="161"/>
                  </a:lnTo>
                  <a:lnTo>
                    <a:pt x="26" y="135"/>
                  </a:lnTo>
                  <a:lnTo>
                    <a:pt x="17" y="127"/>
                  </a:lnTo>
                  <a:lnTo>
                    <a:pt x="17" y="118"/>
                  </a:lnTo>
                  <a:lnTo>
                    <a:pt x="17" y="101"/>
                  </a:lnTo>
                  <a:close/>
                </a:path>
              </a:pathLst>
            </a:custGeom>
            <a:solidFill>
              <a:schemeClr val="bg2"/>
            </a:solidFill>
            <a:ln w="12700">
              <a:noFill/>
              <a:round/>
              <a:headEnd/>
              <a:tailEnd/>
            </a:ln>
          </p:spPr>
          <p:txBody>
            <a:bodyPr/>
            <a:lstStyle/>
            <a:p>
              <a:endParaRPr lang="en-US"/>
            </a:p>
          </p:txBody>
        </p:sp>
        <p:sp>
          <p:nvSpPr>
            <p:cNvPr id="12438" name="Freeform 23"/>
            <p:cNvSpPr>
              <a:spLocks/>
            </p:cNvSpPr>
            <p:nvPr/>
          </p:nvSpPr>
          <p:spPr bwMode="auto">
            <a:xfrm>
              <a:off x="5203" y="1462"/>
              <a:ext cx="59" cy="101"/>
            </a:xfrm>
            <a:custGeom>
              <a:avLst/>
              <a:gdLst>
                <a:gd name="T0" fmla="*/ 8 w 59"/>
                <a:gd name="T1" fmla="*/ 68 h 101"/>
                <a:gd name="T2" fmla="*/ 8 w 59"/>
                <a:gd name="T3" fmla="*/ 59 h 101"/>
                <a:gd name="T4" fmla="*/ 8 w 59"/>
                <a:gd name="T5" fmla="*/ 51 h 101"/>
                <a:gd name="T6" fmla="*/ 0 w 59"/>
                <a:gd name="T7" fmla="*/ 17 h 101"/>
                <a:gd name="T8" fmla="*/ 25 w 59"/>
                <a:gd name="T9" fmla="*/ 8 h 101"/>
                <a:gd name="T10" fmla="*/ 34 w 59"/>
                <a:gd name="T11" fmla="*/ 0 h 101"/>
                <a:gd name="T12" fmla="*/ 34 w 59"/>
                <a:gd name="T13" fmla="*/ 8 h 101"/>
                <a:gd name="T14" fmla="*/ 42 w 59"/>
                <a:gd name="T15" fmla="*/ 17 h 101"/>
                <a:gd name="T16" fmla="*/ 42 w 59"/>
                <a:gd name="T17" fmla="*/ 17 h 101"/>
                <a:gd name="T18" fmla="*/ 42 w 59"/>
                <a:gd name="T19" fmla="*/ 17 h 101"/>
                <a:gd name="T20" fmla="*/ 42 w 59"/>
                <a:gd name="T21" fmla="*/ 25 h 101"/>
                <a:gd name="T22" fmla="*/ 51 w 59"/>
                <a:gd name="T23" fmla="*/ 25 h 101"/>
                <a:gd name="T24" fmla="*/ 51 w 59"/>
                <a:gd name="T25" fmla="*/ 34 h 101"/>
                <a:gd name="T26" fmla="*/ 51 w 59"/>
                <a:gd name="T27" fmla="*/ 34 h 101"/>
                <a:gd name="T28" fmla="*/ 59 w 59"/>
                <a:gd name="T29" fmla="*/ 34 h 101"/>
                <a:gd name="T30" fmla="*/ 59 w 59"/>
                <a:gd name="T31" fmla="*/ 34 h 101"/>
                <a:gd name="T32" fmla="*/ 59 w 59"/>
                <a:gd name="T33" fmla="*/ 42 h 101"/>
                <a:gd name="T34" fmla="*/ 51 w 59"/>
                <a:gd name="T35" fmla="*/ 34 h 101"/>
                <a:gd name="T36" fmla="*/ 42 w 59"/>
                <a:gd name="T37" fmla="*/ 34 h 101"/>
                <a:gd name="T38" fmla="*/ 51 w 59"/>
                <a:gd name="T39" fmla="*/ 42 h 101"/>
                <a:gd name="T40" fmla="*/ 42 w 59"/>
                <a:gd name="T41" fmla="*/ 51 h 101"/>
                <a:gd name="T42" fmla="*/ 51 w 59"/>
                <a:gd name="T43" fmla="*/ 68 h 101"/>
                <a:gd name="T44" fmla="*/ 51 w 59"/>
                <a:gd name="T45" fmla="*/ 85 h 101"/>
                <a:gd name="T46" fmla="*/ 25 w 59"/>
                <a:gd name="T47" fmla="*/ 101 h 101"/>
                <a:gd name="T48" fmla="*/ 17 w 59"/>
                <a:gd name="T49" fmla="*/ 101 h 101"/>
                <a:gd name="T50" fmla="*/ 17 w 59"/>
                <a:gd name="T51" fmla="*/ 101 h 101"/>
                <a:gd name="T52" fmla="*/ 17 w 59"/>
                <a:gd name="T53" fmla="*/ 101 h 101"/>
                <a:gd name="T54" fmla="*/ 17 w 59"/>
                <a:gd name="T55" fmla="*/ 93 h 101"/>
                <a:gd name="T56" fmla="*/ 17 w 59"/>
                <a:gd name="T57" fmla="*/ 85 h 101"/>
                <a:gd name="T58" fmla="*/ 8 w 59"/>
                <a:gd name="T59" fmla="*/ 68 h 1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101"/>
                <a:gd name="T92" fmla="*/ 59 w 59"/>
                <a:gd name="T93" fmla="*/ 101 h 1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101">
                  <a:moveTo>
                    <a:pt x="8" y="68"/>
                  </a:moveTo>
                  <a:lnTo>
                    <a:pt x="8" y="59"/>
                  </a:lnTo>
                  <a:lnTo>
                    <a:pt x="8" y="51"/>
                  </a:lnTo>
                  <a:lnTo>
                    <a:pt x="0" y="17"/>
                  </a:lnTo>
                  <a:lnTo>
                    <a:pt x="25" y="8"/>
                  </a:lnTo>
                  <a:lnTo>
                    <a:pt x="34" y="0"/>
                  </a:lnTo>
                  <a:lnTo>
                    <a:pt x="34" y="8"/>
                  </a:lnTo>
                  <a:lnTo>
                    <a:pt x="42" y="17"/>
                  </a:lnTo>
                  <a:lnTo>
                    <a:pt x="42" y="25"/>
                  </a:lnTo>
                  <a:lnTo>
                    <a:pt x="51" y="25"/>
                  </a:lnTo>
                  <a:lnTo>
                    <a:pt x="51" y="34"/>
                  </a:lnTo>
                  <a:lnTo>
                    <a:pt x="59" y="34"/>
                  </a:lnTo>
                  <a:lnTo>
                    <a:pt x="59" y="42"/>
                  </a:lnTo>
                  <a:lnTo>
                    <a:pt x="51" y="34"/>
                  </a:lnTo>
                  <a:lnTo>
                    <a:pt x="42" y="34"/>
                  </a:lnTo>
                  <a:lnTo>
                    <a:pt x="51" y="42"/>
                  </a:lnTo>
                  <a:lnTo>
                    <a:pt x="42" y="51"/>
                  </a:lnTo>
                  <a:lnTo>
                    <a:pt x="51" y="68"/>
                  </a:lnTo>
                  <a:lnTo>
                    <a:pt x="51" y="85"/>
                  </a:lnTo>
                  <a:lnTo>
                    <a:pt x="25" y="101"/>
                  </a:lnTo>
                  <a:lnTo>
                    <a:pt x="17" y="101"/>
                  </a:lnTo>
                  <a:lnTo>
                    <a:pt x="17" y="93"/>
                  </a:lnTo>
                  <a:lnTo>
                    <a:pt x="17" y="85"/>
                  </a:lnTo>
                  <a:lnTo>
                    <a:pt x="8" y="68"/>
                  </a:lnTo>
                  <a:close/>
                </a:path>
              </a:pathLst>
            </a:custGeom>
            <a:solidFill>
              <a:schemeClr val="bg2"/>
            </a:solidFill>
            <a:ln w="12700">
              <a:noFill/>
              <a:round/>
              <a:headEnd/>
              <a:tailEnd/>
            </a:ln>
          </p:spPr>
          <p:txBody>
            <a:bodyPr/>
            <a:lstStyle/>
            <a:p>
              <a:endParaRPr lang="en-US"/>
            </a:p>
          </p:txBody>
        </p:sp>
        <p:sp>
          <p:nvSpPr>
            <p:cNvPr id="12439" name="Freeform 24"/>
            <p:cNvSpPr>
              <a:spLocks/>
            </p:cNvSpPr>
            <p:nvPr/>
          </p:nvSpPr>
          <p:spPr bwMode="auto">
            <a:xfrm>
              <a:off x="5271" y="1504"/>
              <a:ext cx="8" cy="26"/>
            </a:xfrm>
            <a:custGeom>
              <a:avLst/>
              <a:gdLst>
                <a:gd name="T0" fmla="*/ 0 w 8"/>
                <a:gd name="T1" fmla="*/ 0 h 26"/>
                <a:gd name="T2" fmla="*/ 0 w 8"/>
                <a:gd name="T3" fmla="*/ 0 h 26"/>
                <a:gd name="T4" fmla="*/ 8 w 8"/>
                <a:gd name="T5" fmla="*/ 17 h 26"/>
                <a:gd name="T6" fmla="*/ 0 w 8"/>
                <a:gd name="T7" fmla="*/ 26 h 26"/>
                <a:gd name="T8" fmla="*/ 0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0" y="0"/>
                  </a:moveTo>
                  <a:lnTo>
                    <a:pt x="0" y="0"/>
                  </a:lnTo>
                  <a:lnTo>
                    <a:pt x="8" y="17"/>
                  </a:lnTo>
                  <a:lnTo>
                    <a:pt x="0" y="26"/>
                  </a:lnTo>
                  <a:lnTo>
                    <a:pt x="0" y="0"/>
                  </a:lnTo>
                  <a:close/>
                </a:path>
              </a:pathLst>
            </a:custGeom>
            <a:solidFill>
              <a:schemeClr val="bg2"/>
            </a:solidFill>
            <a:ln w="12700">
              <a:noFill/>
              <a:round/>
              <a:headEnd/>
              <a:tailEnd/>
            </a:ln>
          </p:spPr>
          <p:txBody>
            <a:bodyPr/>
            <a:lstStyle/>
            <a:p>
              <a:endParaRPr lang="en-US"/>
            </a:p>
          </p:txBody>
        </p:sp>
        <p:sp>
          <p:nvSpPr>
            <p:cNvPr id="12440" name="Freeform 25"/>
            <p:cNvSpPr>
              <a:spLocks/>
            </p:cNvSpPr>
            <p:nvPr/>
          </p:nvSpPr>
          <p:spPr bwMode="auto">
            <a:xfrm>
              <a:off x="5262" y="1513"/>
              <a:ext cx="9" cy="25"/>
            </a:xfrm>
            <a:custGeom>
              <a:avLst/>
              <a:gdLst>
                <a:gd name="T0" fmla="*/ 0 w 9"/>
                <a:gd name="T1" fmla="*/ 0 h 25"/>
                <a:gd name="T2" fmla="*/ 9 w 9"/>
                <a:gd name="T3" fmla="*/ 0 h 25"/>
                <a:gd name="T4" fmla="*/ 9 w 9"/>
                <a:gd name="T5" fmla="*/ 17 h 25"/>
                <a:gd name="T6" fmla="*/ 0 w 9"/>
                <a:gd name="T7" fmla="*/ 17 h 25"/>
                <a:gd name="T8" fmla="*/ 0 w 9"/>
                <a:gd name="T9" fmla="*/ 25 h 25"/>
                <a:gd name="T10" fmla="*/ 0 w 9"/>
                <a:gd name="T11" fmla="*/ 0 h 25"/>
                <a:gd name="T12" fmla="*/ 0 60000 65536"/>
                <a:gd name="T13" fmla="*/ 0 60000 65536"/>
                <a:gd name="T14" fmla="*/ 0 60000 65536"/>
                <a:gd name="T15" fmla="*/ 0 60000 65536"/>
                <a:gd name="T16" fmla="*/ 0 60000 65536"/>
                <a:gd name="T17" fmla="*/ 0 60000 65536"/>
                <a:gd name="T18" fmla="*/ 0 w 9"/>
                <a:gd name="T19" fmla="*/ 0 h 25"/>
                <a:gd name="T20" fmla="*/ 9 w 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9" h="25">
                  <a:moveTo>
                    <a:pt x="0" y="0"/>
                  </a:moveTo>
                  <a:lnTo>
                    <a:pt x="9" y="0"/>
                  </a:lnTo>
                  <a:lnTo>
                    <a:pt x="9" y="17"/>
                  </a:lnTo>
                  <a:lnTo>
                    <a:pt x="0" y="17"/>
                  </a:lnTo>
                  <a:lnTo>
                    <a:pt x="0" y="25"/>
                  </a:lnTo>
                  <a:lnTo>
                    <a:pt x="0" y="0"/>
                  </a:lnTo>
                  <a:close/>
                </a:path>
              </a:pathLst>
            </a:custGeom>
            <a:solidFill>
              <a:schemeClr val="bg2"/>
            </a:solidFill>
            <a:ln w="12700">
              <a:noFill/>
              <a:round/>
              <a:headEnd/>
              <a:tailEnd/>
            </a:ln>
          </p:spPr>
          <p:txBody>
            <a:bodyPr/>
            <a:lstStyle/>
            <a:p>
              <a:endParaRPr lang="en-US"/>
            </a:p>
          </p:txBody>
        </p:sp>
        <p:sp>
          <p:nvSpPr>
            <p:cNvPr id="12441" name="Freeform 26"/>
            <p:cNvSpPr>
              <a:spLocks/>
            </p:cNvSpPr>
            <p:nvPr/>
          </p:nvSpPr>
          <p:spPr bwMode="auto">
            <a:xfrm>
              <a:off x="4923" y="1623"/>
              <a:ext cx="127" cy="305"/>
            </a:xfrm>
            <a:custGeom>
              <a:avLst/>
              <a:gdLst>
                <a:gd name="T0" fmla="*/ 0 w 127"/>
                <a:gd name="T1" fmla="*/ 220 h 305"/>
                <a:gd name="T2" fmla="*/ 0 w 127"/>
                <a:gd name="T3" fmla="*/ 220 h 305"/>
                <a:gd name="T4" fmla="*/ 8 w 127"/>
                <a:gd name="T5" fmla="*/ 212 h 305"/>
                <a:gd name="T6" fmla="*/ 8 w 127"/>
                <a:gd name="T7" fmla="*/ 203 h 305"/>
                <a:gd name="T8" fmla="*/ 25 w 127"/>
                <a:gd name="T9" fmla="*/ 203 h 305"/>
                <a:gd name="T10" fmla="*/ 34 w 127"/>
                <a:gd name="T11" fmla="*/ 195 h 305"/>
                <a:gd name="T12" fmla="*/ 25 w 127"/>
                <a:gd name="T13" fmla="*/ 186 h 305"/>
                <a:gd name="T14" fmla="*/ 34 w 127"/>
                <a:gd name="T15" fmla="*/ 186 h 305"/>
                <a:gd name="T16" fmla="*/ 34 w 127"/>
                <a:gd name="T17" fmla="*/ 186 h 305"/>
                <a:gd name="T18" fmla="*/ 42 w 127"/>
                <a:gd name="T19" fmla="*/ 178 h 305"/>
                <a:gd name="T20" fmla="*/ 50 w 127"/>
                <a:gd name="T21" fmla="*/ 169 h 305"/>
                <a:gd name="T22" fmla="*/ 59 w 127"/>
                <a:gd name="T23" fmla="*/ 161 h 305"/>
                <a:gd name="T24" fmla="*/ 59 w 127"/>
                <a:gd name="T25" fmla="*/ 152 h 305"/>
                <a:gd name="T26" fmla="*/ 42 w 127"/>
                <a:gd name="T27" fmla="*/ 135 h 305"/>
                <a:gd name="T28" fmla="*/ 34 w 127"/>
                <a:gd name="T29" fmla="*/ 135 h 305"/>
                <a:gd name="T30" fmla="*/ 34 w 127"/>
                <a:gd name="T31" fmla="*/ 127 h 305"/>
                <a:gd name="T32" fmla="*/ 25 w 127"/>
                <a:gd name="T33" fmla="*/ 127 h 305"/>
                <a:gd name="T34" fmla="*/ 17 w 127"/>
                <a:gd name="T35" fmla="*/ 127 h 305"/>
                <a:gd name="T36" fmla="*/ 17 w 127"/>
                <a:gd name="T37" fmla="*/ 110 h 305"/>
                <a:gd name="T38" fmla="*/ 8 w 127"/>
                <a:gd name="T39" fmla="*/ 110 h 305"/>
                <a:gd name="T40" fmla="*/ 8 w 127"/>
                <a:gd name="T41" fmla="*/ 110 h 305"/>
                <a:gd name="T42" fmla="*/ 0 w 127"/>
                <a:gd name="T43" fmla="*/ 101 h 305"/>
                <a:gd name="T44" fmla="*/ 8 w 127"/>
                <a:gd name="T45" fmla="*/ 101 h 305"/>
                <a:gd name="T46" fmla="*/ 0 w 127"/>
                <a:gd name="T47" fmla="*/ 93 h 305"/>
                <a:gd name="T48" fmla="*/ 0 w 127"/>
                <a:gd name="T49" fmla="*/ 85 h 305"/>
                <a:gd name="T50" fmla="*/ 8 w 127"/>
                <a:gd name="T51" fmla="*/ 85 h 305"/>
                <a:gd name="T52" fmla="*/ 8 w 127"/>
                <a:gd name="T53" fmla="*/ 76 h 305"/>
                <a:gd name="T54" fmla="*/ 8 w 127"/>
                <a:gd name="T55" fmla="*/ 68 h 305"/>
                <a:gd name="T56" fmla="*/ 8 w 127"/>
                <a:gd name="T57" fmla="*/ 68 h 305"/>
                <a:gd name="T58" fmla="*/ 0 w 127"/>
                <a:gd name="T59" fmla="*/ 59 h 305"/>
                <a:gd name="T60" fmla="*/ 8 w 127"/>
                <a:gd name="T61" fmla="*/ 51 h 305"/>
                <a:gd name="T62" fmla="*/ 8 w 127"/>
                <a:gd name="T63" fmla="*/ 42 h 305"/>
                <a:gd name="T64" fmla="*/ 8 w 127"/>
                <a:gd name="T65" fmla="*/ 42 h 305"/>
                <a:gd name="T66" fmla="*/ 17 w 127"/>
                <a:gd name="T67" fmla="*/ 42 h 305"/>
                <a:gd name="T68" fmla="*/ 17 w 127"/>
                <a:gd name="T69" fmla="*/ 25 h 305"/>
                <a:gd name="T70" fmla="*/ 17 w 127"/>
                <a:gd name="T71" fmla="*/ 17 h 305"/>
                <a:gd name="T72" fmla="*/ 25 w 127"/>
                <a:gd name="T73" fmla="*/ 8 h 305"/>
                <a:gd name="T74" fmla="*/ 67 w 127"/>
                <a:gd name="T75" fmla="*/ 17 h 305"/>
                <a:gd name="T76" fmla="*/ 84 w 127"/>
                <a:gd name="T77" fmla="*/ 17 h 305"/>
                <a:gd name="T78" fmla="*/ 118 w 127"/>
                <a:gd name="T79" fmla="*/ 34 h 305"/>
                <a:gd name="T80" fmla="*/ 118 w 127"/>
                <a:gd name="T81" fmla="*/ 42 h 305"/>
                <a:gd name="T82" fmla="*/ 110 w 127"/>
                <a:gd name="T83" fmla="*/ 68 h 305"/>
                <a:gd name="T84" fmla="*/ 101 w 127"/>
                <a:gd name="T85" fmla="*/ 76 h 305"/>
                <a:gd name="T86" fmla="*/ 101 w 127"/>
                <a:gd name="T87" fmla="*/ 76 h 305"/>
                <a:gd name="T88" fmla="*/ 93 w 127"/>
                <a:gd name="T89" fmla="*/ 101 h 305"/>
                <a:gd name="T90" fmla="*/ 101 w 127"/>
                <a:gd name="T91" fmla="*/ 110 h 305"/>
                <a:gd name="T92" fmla="*/ 127 w 127"/>
                <a:gd name="T93" fmla="*/ 118 h 305"/>
                <a:gd name="T94" fmla="*/ 127 w 127"/>
                <a:gd name="T95" fmla="*/ 144 h 305"/>
                <a:gd name="T96" fmla="*/ 127 w 127"/>
                <a:gd name="T97" fmla="*/ 144 h 305"/>
                <a:gd name="T98" fmla="*/ 118 w 127"/>
                <a:gd name="T99" fmla="*/ 152 h 305"/>
                <a:gd name="T100" fmla="*/ 127 w 127"/>
                <a:gd name="T101" fmla="*/ 178 h 305"/>
                <a:gd name="T102" fmla="*/ 127 w 127"/>
                <a:gd name="T103" fmla="*/ 212 h 305"/>
                <a:gd name="T104" fmla="*/ 118 w 127"/>
                <a:gd name="T105" fmla="*/ 220 h 305"/>
                <a:gd name="T106" fmla="*/ 110 w 127"/>
                <a:gd name="T107" fmla="*/ 229 h 305"/>
                <a:gd name="T108" fmla="*/ 110 w 127"/>
                <a:gd name="T109" fmla="*/ 246 h 305"/>
                <a:gd name="T110" fmla="*/ 93 w 127"/>
                <a:gd name="T111" fmla="*/ 262 h 305"/>
                <a:gd name="T112" fmla="*/ 84 w 127"/>
                <a:gd name="T113" fmla="*/ 296 h 305"/>
                <a:gd name="T114" fmla="*/ 84 w 127"/>
                <a:gd name="T115" fmla="*/ 305 h 305"/>
                <a:gd name="T116" fmla="*/ 76 w 127"/>
                <a:gd name="T117" fmla="*/ 288 h 305"/>
                <a:gd name="T118" fmla="*/ 59 w 127"/>
                <a:gd name="T119" fmla="*/ 279 h 305"/>
                <a:gd name="T120" fmla="*/ 17 w 127"/>
                <a:gd name="T121" fmla="*/ 262 h 305"/>
                <a:gd name="T122" fmla="*/ 0 w 127"/>
                <a:gd name="T123" fmla="*/ 246 h 305"/>
                <a:gd name="T124" fmla="*/ 0 w 127"/>
                <a:gd name="T125" fmla="*/ 229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
                <a:gd name="T190" fmla="*/ 0 h 305"/>
                <a:gd name="T191" fmla="*/ 127 w 127"/>
                <a:gd name="T192" fmla="*/ 305 h 3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 h="305">
                  <a:moveTo>
                    <a:pt x="0" y="229"/>
                  </a:moveTo>
                  <a:lnTo>
                    <a:pt x="0" y="220"/>
                  </a:lnTo>
                  <a:lnTo>
                    <a:pt x="8" y="212"/>
                  </a:lnTo>
                  <a:lnTo>
                    <a:pt x="8" y="203"/>
                  </a:lnTo>
                  <a:lnTo>
                    <a:pt x="17" y="203"/>
                  </a:lnTo>
                  <a:lnTo>
                    <a:pt x="25" y="203"/>
                  </a:lnTo>
                  <a:lnTo>
                    <a:pt x="25" y="195"/>
                  </a:lnTo>
                  <a:lnTo>
                    <a:pt x="34" y="195"/>
                  </a:lnTo>
                  <a:lnTo>
                    <a:pt x="25" y="186"/>
                  </a:lnTo>
                  <a:lnTo>
                    <a:pt x="34" y="186"/>
                  </a:lnTo>
                  <a:lnTo>
                    <a:pt x="34" y="178"/>
                  </a:lnTo>
                  <a:lnTo>
                    <a:pt x="42" y="178"/>
                  </a:lnTo>
                  <a:lnTo>
                    <a:pt x="42" y="169"/>
                  </a:lnTo>
                  <a:lnTo>
                    <a:pt x="50" y="169"/>
                  </a:lnTo>
                  <a:lnTo>
                    <a:pt x="50" y="161"/>
                  </a:lnTo>
                  <a:lnTo>
                    <a:pt x="59" y="161"/>
                  </a:lnTo>
                  <a:lnTo>
                    <a:pt x="59" y="152"/>
                  </a:lnTo>
                  <a:lnTo>
                    <a:pt x="50" y="144"/>
                  </a:lnTo>
                  <a:lnTo>
                    <a:pt x="42" y="135"/>
                  </a:lnTo>
                  <a:lnTo>
                    <a:pt x="34" y="135"/>
                  </a:lnTo>
                  <a:lnTo>
                    <a:pt x="34" y="127"/>
                  </a:lnTo>
                  <a:lnTo>
                    <a:pt x="25" y="127"/>
                  </a:lnTo>
                  <a:lnTo>
                    <a:pt x="17" y="127"/>
                  </a:lnTo>
                  <a:lnTo>
                    <a:pt x="17" y="118"/>
                  </a:lnTo>
                  <a:lnTo>
                    <a:pt x="17" y="110"/>
                  </a:lnTo>
                  <a:lnTo>
                    <a:pt x="8" y="110"/>
                  </a:lnTo>
                  <a:lnTo>
                    <a:pt x="0" y="101"/>
                  </a:lnTo>
                  <a:lnTo>
                    <a:pt x="8" y="101"/>
                  </a:lnTo>
                  <a:lnTo>
                    <a:pt x="0" y="93"/>
                  </a:lnTo>
                  <a:lnTo>
                    <a:pt x="0" y="85"/>
                  </a:lnTo>
                  <a:lnTo>
                    <a:pt x="8" y="85"/>
                  </a:lnTo>
                  <a:lnTo>
                    <a:pt x="8" y="76"/>
                  </a:lnTo>
                  <a:lnTo>
                    <a:pt x="8" y="68"/>
                  </a:lnTo>
                  <a:lnTo>
                    <a:pt x="0" y="59"/>
                  </a:lnTo>
                  <a:lnTo>
                    <a:pt x="8" y="51"/>
                  </a:lnTo>
                  <a:lnTo>
                    <a:pt x="8" y="42"/>
                  </a:lnTo>
                  <a:lnTo>
                    <a:pt x="17" y="42"/>
                  </a:lnTo>
                  <a:lnTo>
                    <a:pt x="8" y="42"/>
                  </a:lnTo>
                  <a:lnTo>
                    <a:pt x="17" y="42"/>
                  </a:lnTo>
                  <a:lnTo>
                    <a:pt x="17" y="34"/>
                  </a:lnTo>
                  <a:lnTo>
                    <a:pt x="17" y="25"/>
                  </a:lnTo>
                  <a:lnTo>
                    <a:pt x="17" y="17"/>
                  </a:lnTo>
                  <a:lnTo>
                    <a:pt x="25" y="8"/>
                  </a:lnTo>
                  <a:lnTo>
                    <a:pt x="34" y="0"/>
                  </a:lnTo>
                  <a:lnTo>
                    <a:pt x="67" y="17"/>
                  </a:lnTo>
                  <a:lnTo>
                    <a:pt x="76" y="17"/>
                  </a:lnTo>
                  <a:lnTo>
                    <a:pt x="84" y="17"/>
                  </a:lnTo>
                  <a:lnTo>
                    <a:pt x="118" y="25"/>
                  </a:lnTo>
                  <a:lnTo>
                    <a:pt x="118" y="34"/>
                  </a:lnTo>
                  <a:lnTo>
                    <a:pt x="118" y="42"/>
                  </a:lnTo>
                  <a:lnTo>
                    <a:pt x="110" y="59"/>
                  </a:lnTo>
                  <a:lnTo>
                    <a:pt x="110" y="68"/>
                  </a:lnTo>
                  <a:lnTo>
                    <a:pt x="101" y="76"/>
                  </a:lnTo>
                  <a:lnTo>
                    <a:pt x="101" y="68"/>
                  </a:lnTo>
                  <a:lnTo>
                    <a:pt x="101" y="76"/>
                  </a:lnTo>
                  <a:lnTo>
                    <a:pt x="101" y="85"/>
                  </a:lnTo>
                  <a:lnTo>
                    <a:pt x="93" y="101"/>
                  </a:lnTo>
                  <a:lnTo>
                    <a:pt x="101" y="110"/>
                  </a:lnTo>
                  <a:lnTo>
                    <a:pt x="110" y="101"/>
                  </a:lnTo>
                  <a:lnTo>
                    <a:pt x="127" y="118"/>
                  </a:lnTo>
                  <a:lnTo>
                    <a:pt x="127" y="144"/>
                  </a:lnTo>
                  <a:lnTo>
                    <a:pt x="127" y="152"/>
                  </a:lnTo>
                  <a:lnTo>
                    <a:pt x="118" y="152"/>
                  </a:lnTo>
                  <a:lnTo>
                    <a:pt x="127" y="152"/>
                  </a:lnTo>
                  <a:lnTo>
                    <a:pt x="127" y="178"/>
                  </a:lnTo>
                  <a:lnTo>
                    <a:pt x="127" y="195"/>
                  </a:lnTo>
                  <a:lnTo>
                    <a:pt x="127" y="212"/>
                  </a:lnTo>
                  <a:lnTo>
                    <a:pt x="118" y="220"/>
                  </a:lnTo>
                  <a:lnTo>
                    <a:pt x="110" y="220"/>
                  </a:lnTo>
                  <a:lnTo>
                    <a:pt x="110" y="229"/>
                  </a:lnTo>
                  <a:lnTo>
                    <a:pt x="110" y="237"/>
                  </a:lnTo>
                  <a:lnTo>
                    <a:pt x="110" y="246"/>
                  </a:lnTo>
                  <a:lnTo>
                    <a:pt x="93" y="262"/>
                  </a:lnTo>
                  <a:lnTo>
                    <a:pt x="101" y="262"/>
                  </a:lnTo>
                  <a:lnTo>
                    <a:pt x="84" y="296"/>
                  </a:lnTo>
                  <a:lnTo>
                    <a:pt x="84" y="305"/>
                  </a:lnTo>
                  <a:lnTo>
                    <a:pt x="76" y="305"/>
                  </a:lnTo>
                  <a:lnTo>
                    <a:pt x="76" y="288"/>
                  </a:lnTo>
                  <a:lnTo>
                    <a:pt x="67" y="279"/>
                  </a:lnTo>
                  <a:lnTo>
                    <a:pt x="59" y="279"/>
                  </a:lnTo>
                  <a:lnTo>
                    <a:pt x="50" y="288"/>
                  </a:lnTo>
                  <a:lnTo>
                    <a:pt x="17" y="262"/>
                  </a:lnTo>
                  <a:lnTo>
                    <a:pt x="0" y="254"/>
                  </a:lnTo>
                  <a:lnTo>
                    <a:pt x="0" y="246"/>
                  </a:lnTo>
                  <a:lnTo>
                    <a:pt x="0" y="237"/>
                  </a:lnTo>
                  <a:lnTo>
                    <a:pt x="0" y="229"/>
                  </a:lnTo>
                  <a:close/>
                </a:path>
              </a:pathLst>
            </a:custGeom>
            <a:solidFill>
              <a:schemeClr val="bg2"/>
            </a:solidFill>
            <a:ln w="12700">
              <a:noFill/>
              <a:round/>
              <a:headEnd/>
              <a:tailEnd/>
            </a:ln>
          </p:spPr>
          <p:txBody>
            <a:bodyPr/>
            <a:lstStyle/>
            <a:p>
              <a:endParaRPr lang="en-US"/>
            </a:p>
          </p:txBody>
        </p:sp>
        <p:sp>
          <p:nvSpPr>
            <p:cNvPr id="12442" name="Freeform 27"/>
            <p:cNvSpPr>
              <a:spLocks/>
            </p:cNvSpPr>
            <p:nvPr/>
          </p:nvSpPr>
          <p:spPr bwMode="auto">
            <a:xfrm>
              <a:off x="3725" y="1741"/>
              <a:ext cx="314" cy="543"/>
            </a:xfrm>
            <a:custGeom>
              <a:avLst/>
              <a:gdLst>
                <a:gd name="T0" fmla="*/ 170 w 314"/>
                <a:gd name="T1" fmla="*/ 475 h 543"/>
                <a:gd name="T2" fmla="*/ 161 w 314"/>
                <a:gd name="T3" fmla="*/ 483 h 543"/>
                <a:gd name="T4" fmla="*/ 161 w 314"/>
                <a:gd name="T5" fmla="*/ 492 h 543"/>
                <a:gd name="T6" fmla="*/ 153 w 314"/>
                <a:gd name="T7" fmla="*/ 500 h 543"/>
                <a:gd name="T8" fmla="*/ 144 w 314"/>
                <a:gd name="T9" fmla="*/ 517 h 543"/>
                <a:gd name="T10" fmla="*/ 144 w 314"/>
                <a:gd name="T11" fmla="*/ 509 h 543"/>
                <a:gd name="T12" fmla="*/ 127 w 314"/>
                <a:gd name="T13" fmla="*/ 500 h 543"/>
                <a:gd name="T14" fmla="*/ 102 w 314"/>
                <a:gd name="T15" fmla="*/ 509 h 543"/>
                <a:gd name="T16" fmla="*/ 93 w 314"/>
                <a:gd name="T17" fmla="*/ 526 h 543"/>
                <a:gd name="T18" fmla="*/ 68 w 314"/>
                <a:gd name="T19" fmla="*/ 517 h 543"/>
                <a:gd name="T20" fmla="*/ 51 w 314"/>
                <a:gd name="T21" fmla="*/ 517 h 543"/>
                <a:gd name="T22" fmla="*/ 43 w 314"/>
                <a:gd name="T23" fmla="*/ 517 h 543"/>
                <a:gd name="T24" fmla="*/ 26 w 314"/>
                <a:gd name="T25" fmla="*/ 526 h 543"/>
                <a:gd name="T26" fmla="*/ 17 w 314"/>
                <a:gd name="T27" fmla="*/ 534 h 543"/>
                <a:gd name="T28" fmla="*/ 9 w 314"/>
                <a:gd name="T29" fmla="*/ 534 h 543"/>
                <a:gd name="T30" fmla="*/ 0 w 314"/>
                <a:gd name="T31" fmla="*/ 526 h 543"/>
                <a:gd name="T32" fmla="*/ 9 w 314"/>
                <a:gd name="T33" fmla="*/ 517 h 543"/>
                <a:gd name="T34" fmla="*/ 0 w 314"/>
                <a:gd name="T35" fmla="*/ 517 h 543"/>
                <a:gd name="T36" fmla="*/ 0 w 314"/>
                <a:gd name="T37" fmla="*/ 509 h 543"/>
                <a:gd name="T38" fmla="*/ 0 w 314"/>
                <a:gd name="T39" fmla="*/ 500 h 543"/>
                <a:gd name="T40" fmla="*/ 9 w 314"/>
                <a:gd name="T41" fmla="*/ 483 h 543"/>
                <a:gd name="T42" fmla="*/ 9 w 314"/>
                <a:gd name="T43" fmla="*/ 475 h 543"/>
                <a:gd name="T44" fmla="*/ 17 w 314"/>
                <a:gd name="T45" fmla="*/ 475 h 543"/>
                <a:gd name="T46" fmla="*/ 26 w 314"/>
                <a:gd name="T47" fmla="*/ 450 h 543"/>
                <a:gd name="T48" fmla="*/ 34 w 314"/>
                <a:gd name="T49" fmla="*/ 441 h 543"/>
                <a:gd name="T50" fmla="*/ 34 w 314"/>
                <a:gd name="T51" fmla="*/ 424 h 543"/>
                <a:gd name="T52" fmla="*/ 51 w 314"/>
                <a:gd name="T53" fmla="*/ 407 h 543"/>
                <a:gd name="T54" fmla="*/ 43 w 314"/>
                <a:gd name="T55" fmla="*/ 390 h 543"/>
                <a:gd name="T56" fmla="*/ 34 w 314"/>
                <a:gd name="T57" fmla="*/ 382 h 543"/>
                <a:gd name="T58" fmla="*/ 26 w 314"/>
                <a:gd name="T59" fmla="*/ 365 h 543"/>
                <a:gd name="T60" fmla="*/ 34 w 314"/>
                <a:gd name="T61" fmla="*/ 356 h 543"/>
                <a:gd name="T62" fmla="*/ 34 w 314"/>
                <a:gd name="T63" fmla="*/ 339 h 543"/>
                <a:gd name="T64" fmla="*/ 34 w 314"/>
                <a:gd name="T65" fmla="*/ 297 h 543"/>
                <a:gd name="T66" fmla="*/ 26 w 314"/>
                <a:gd name="T67" fmla="*/ 153 h 543"/>
                <a:gd name="T68" fmla="*/ 9 w 314"/>
                <a:gd name="T69" fmla="*/ 26 h 543"/>
                <a:gd name="T70" fmla="*/ 43 w 314"/>
                <a:gd name="T71" fmla="*/ 34 h 543"/>
                <a:gd name="T72" fmla="*/ 153 w 314"/>
                <a:gd name="T73" fmla="*/ 9 h 543"/>
                <a:gd name="T74" fmla="*/ 263 w 314"/>
                <a:gd name="T75" fmla="*/ 0 h 543"/>
                <a:gd name="T76" fmla="*/ 280 w 314"/>
                <a:gd name="T77" fmla="*/ 60 h 543"/>
                <a:gd name="T78" fmla="*/ 289 w 314"/>
                <a:gd name="T79" fmla="*/ 144 h 543"/>
                <a:gd name="T80" fmla="*/ 297 w 314"/>
                <a:gd name="T81" fmla="*/ 255 h 543"/>
                <a:gd name="T82" fmla="*/ 306 w 314"/>
                <a:gd name="T83" fmla="*/ 339 h 543"/>
                <a:gd name="T84" fmla="*/ 306 w 314"/>
                <a:gd name="T85" fmla="*/ 348 h 543"/>
                <a:gd name="T86" fmla="*/ 306 w 314"/>
                <a:gd name="T87" fmla="*/ 365 h 543"/>
                <a:gd name="T88" fmla="*/ 314 w 314"/>
                <a:gd name="T89" fmla="*/ 373 h 543"/>
                <a:gd name="T90" fmla="*/ 280 w 314"/>
                <a:gd name="T91" fmla="*/ 390 h 543"/>
                <a:gd name="T92" fmla="*/ 255 w 314"/>
                <a:gd name="T93" fmla="*/ 390 h 543"/>
                <a:gd name="T94" fmla="*/ 255 w 314"/>
                <a:gd name="T95" fmla="*/ 416 h 543"/>
                <a:gd name="T96" fmla="*/ 238 w 314"/>
                <a:gd name="T97" fmla="*/ 450 h 543"/>
                <a:gd name="T98" fmla="*/ 221 w 314"/>
                <a:gd name="T99" fmla="*/ 458 h 543"/>
                <a:gd name="T100" fmla="*/ 204 w 314"/>
                <a:gd name="T101" fmla="*/ 492 h 543"/>
                <a:gd name="T102" fmla="*/ 178 w 314"/>
                <a:gd name="T103" fmla="*/ 492 h 543"/>
                <a:gd name="T104" fmla="*/ 170 w 314"/>
                <a:gd name="T105" fmla="*/ 475 h 5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4"/>
                <a:gd name="T160" fmla="*/ 0 h 543"/>
                <a:gd name="T161" fmla="*/ 314 w 314"/>
                <a:gd name="T162" fmla="*/ 543 h 5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4" h="543">
                  <a:moveTo>
                    <a:pt x="170" y="475"/>
                  </a:moveTo>
                  <a:lnTo>
                    <a:pt x="170" y="466"/>
                  </a:lnTo>
                  <a:lnTo>
                    <a:pt x="161" y="466"/>
                  </a:lnTo>
                  <a:lnTo>
                    <a:pt x="161" y="475"/>
                  </a:lnTo>
                  <a:lnTo>
                    <a:pt x="170" y="475"/>
                  </a:lnTo>
                  <a:lnTo>
                    <a:pt x="161" y="483"/>
                  </a:lnTo>
                  <a:lnTo>
                    <a:pt x="161" y="492"/>
                  </a:lnTo>
                  <a:lnTo>
                    <a:pt x="153" y="492"/>
                  </a:lnTo>
                  <a:lnTo>
                    <a:pt x="153" y="500"/>
                  </a:lnTo>
                  <a:lnTo>
                    <a:pt x="153" y="509"/>
                  </a:lnTo>
                  <a:lnTo>
                    <a:pt x="144" y="509"/>
                  </a:lnTo>
                  <a:lnTo>
                    <a:pt x="144" y="517"/>
                  </a:lnTo>
                  <a:lnTo>
                    <a:pt x="144" y="509"/>
                  </a:lnTo>
                  <a:lnTo>
                    <a:pt x="136" y="509"/>
                  </a:lnTo>
                  <a:lnTo>
                    <a:pt x="127" y="500"/>
                  </a:lnTo>
                  <a:lnTo>
                    <a:pt x="119" y="500"/>
                  </a:lnTo>
                  <a:lnTo>
                    <a:pt x="119" y="509"/>
                  </a:lnTo>
                  <a:lnTo>
                    <a:pt x="110" y="509"/>
                  </a:lnTo>
                  <a:lnTo>
                    <a:pt x="102" y="509"/>
                  </a:lnTo>
                  <a:lnTo>
                    <a:pt x="102" y="517"/>
                  </a:lnTo>
                  <a:lnTo>
                    <a:pt x="102" y="526"/>
                  </a:lnTo>
                  <a:lnTo>
                    <a:pt x="93" y="526"/>
                  </a:lnTo>
                  <a:lnTo>
                    <a:pt x="85" y="526"/>
                  </a:lnTo>
                  <a:lnTo>
                    <a:pt x="85" y="517"/>
                  </a:lnTo>
                  <a:lnTo>
                    <a:pt x="76" y="517"/>
                  </a:lnTo>
                  <a:lnTo>
                    <a:pt x="68" y="517"/>
                  </a:lnTo>
                  <a:lnTo>
                    <a:pt x="59" y="517"/>
                  </a:lnTo>
                  <a:lnTo>
                    <a:pt x="43" y="509"/>
                  </a:lnTo>
                  <a:lnTo>
                    <a:pt x="43" y="517"/>
                  </a:lnTo>
                  <a:lnTo>
                    <a:pt x="51" y="517"/>
                  </a:lnTo>
                  <a:lnTo>
                    <a:pt x="51" y="526"/>
                  </a:lnTo>
                  <a:lnTo>
                    <a:pt x="43" y="526"/>
                  </a:lnTo>
                  <a:lnTo>
                    <a:pt x="43" y="517"/>
                  </a:lnTo>
                  <a:lnTo>
                    <a:pt x="34" y="517"/>
                  </a:lnTo>
                  <a:lnTo>
                    <a:pt x="26" y="526"/>
                  </a:lnTo>
                  <a:lnTo>
                    <a:pt x="17" y="517"/>
                  </a:lnTo>
                  <a:lnTo>
                    <a:pt x="17" y="526"/>
                  </a:lnTo>
                  <a:lnTo>
                    <a:pt x="17" y="534"/>
                  </a:lnTo>
                  <a:lnTo>
                    <a:pt x="17" y="543"/>
                  </a:lnTo>
                  <a:lnTo>
                    <a:pt x="9" y="534"/>
                  </a:lnTo>
                  <a:lnTo>
                    <a:pt x="0" y="534"/>
                  </a:lnTo>
                  <a:lnTo>
                    <a:pt x="9" y="534"/>
                  </a:lnTo>
                  <a:lnTo>
                    <a:pt x="0" y="526"/>
                  </a:lnTo>
                  <a:lnTo>
                    <a:pt x="9" y="526"/>
                  </a:lnTo>
                  <a:lnTo>
                    <a:pt x="9" y="517"/>
                  </a:lnTo>
                  <a:lnTo>
                    <a:pt x="0" y="517"/>
                  </a:lnTo>
                  <a:lnTo>
                    <a:pt x="9" y="517"/>
                  </a:lnTo>
                  <a:lnTo>
                    <a:pt x="0" y="509"/>
                  </a:lnTo>
                  <a:lnTo>
                    <a:pt x="0" y="500"/>
                  </a:lnTo>
                  <a:lnTo>
                    <a:pt x="9" y="500"/>
                  </a:lnTo>
                  <a:lnTo>
                    <a:pt x="0" y="500"/>
                  </a:lnTo>
                  <a:lnTo>
                    <a:pt x="9" y="492"/>
                  </a:lnTo>
                  <a:lnTo>
                    <a:pt x="9" y="483"/>
                  </a:lnTo>
                  <a:lnTo>
                    <a:pt x="9" y="475"/>
                  </a:lnTo>
                  <a:lnTo>
                    <a:pt x="9" y="466"/>
                  </a:lnTo>
                  <a:lnTo>
                    <a:pt x="9" y="475"/>
                  </a:lnTo>
                  <a:lnTo>
                    <a:pt x="17" y="466"/>
                  </a:lnTo>
                  <a:lnTo>
                    <a:pt x="17" y="475"/>
                  </a:lnTo>
                  <a:lnTo>
                    <a:pt x="17" y="466"/>
                  </a:lnTo>
                  <a:lnTo>
                    <a:pt x="26" y="458"/>
                  </a:lnTo>
                  <a:lnTo>
                    <a:pt x="26" y="450"/>
                  </a:lnTo>
                  <a:lnTo>
                    <a:pt x="34" y="450"/>
                  </a:lnTo>
                  <a:lnTo>
                    <a:pt x="34" y="441"/>
                  </a:lnTo>
                  <a:lnTo>
                    <a:pt x="34" y="433"/>
                  </a:lnTo>
                  <a:lnTo>
                    <a:pt x="34" y="424"/>
                  </a:lnTo>
                  <a:lnTo>
                    <a:pt x="43" y="424"/>
                  </a:lnTo>
                  <a:lnTo>
                    <a:pt x="43" y="416"/>
                  </a:lnTo>
                  <a:lnTo>
                    <a:pt x="51" y="407"/>
                  </a:lnTo>
                  <a:lnTo>
                    <a:pt x="43" y="407"/>
                  </a:lnTo>
                  <a:lnTo>
                    <a:pt x="43" y="399"/>
                  </a:lnTo>
                  <a:lnTo>
                    <a:pt x="43" y="390"/>
                  </a:lnTo>
                  <a:lnTo>
                    <a:pt x="43" y="382"/>
                  </a:lnTo>
                  <a:lnTo>
                    <a:pt x="34" y="382"/>
                  </a:lnTo>
                  <a:lnTo>
                    <a:pt x="34" y="373"/>
                  </a:lnTo>
                  <a:lnTo>
                    <a:pt x="34" y="365"/>
                  </a:lnTo>
                  <a:lnTo>
                    <a:pt x="26" y="365"/>
                  </a:lnTo>
                  <a:lnTo>
                    <a:pt x="26" y="356"/>
                  </a:lnTo>
                  <a:lnTo>
                    <a:pt x="34" y="356"/>
                  </a:lnTo>
                  <a:lnTo>
                    <a:pt x="34" y="348"/>
                  </a:lnTo>
                  <a:lnTo>
                    <a:pt x="34" y="339"/>
                  </a:lnTo>
                  <a:lnTo>
                    <a:pt x="26" y="339"/>
                  </a:lnTo>
                  <a:lnTo>
                    <a:pt x="34" y="331"/>
                  </a:lnTo>
                  <a:lnTo>
                    <a:pt x="34" y="314"/>
                  </a:lnTo>
                  <a:lnTo>
                    <a:pt x="34" y="297"/>
                  </a:lnTo>
                  <a:lnTo>
                    <a:pt x="34" y="263"/>
                  </a:lnTo>
                  <a:lnTo>
                    <a:pt x="26" y="229"/>
                  </a:lnTo>
                  <a:lnTo>
                    <a:pt x="26" y="187"/>
                  </a:lnTo>
                  <a:lnTo>
                    <a:pt x="26" y="153"/>
                  </a:lnTo>
                  <a:lnTo>
                    <a:pt x="17" y="119"/>
                  </a:lnTo>
                  <a:lnTo>
                    <a:pt x="17" y="102"/>
                  </a:lnTo>
                  <a:lnTo>
                    <a:pt x="17" y="85"/>
                  </a:lnTo>
                  <a:lnTo>
                    <a:pt x="17" y="60"/>
                  </a:lnTo>
                  <a:lnTo>
                    <a:pt x="9" y="26"/>
                  </a:lnTo>
                  <a:lnTo>
                    <a:pt x="17" y="34"/>
                  </a:lnTo>
                  <a:lnTo>
                    <a:pt x="26" y="34"/>
                  </a:lnTo>
                  <a:lnTo>
                    <a:pt x="17" y="34"/>
                  </a:lnTo>
                  <a:lnTo>
                    <a:pt x="26" y="34"/>
                  </a:lnTo>
                  <a:lnTo>
                    <a:pt x="43" y="34"/>
                  </a:lnTo>
                  <a:lnTo>
                    <a:pt x="68" y="26"/>
                  </a:lnTo>
                  <a:lnTo>
                    <a:pt x="76" y="17"/>
                  </a:lnTo>
                  <a:lnTo>
                    <a:pt x="102" y="17"/>
                  </a:lnTo>
                  <a:lnTo>
                    <a:pt x="136" y="9"/>
                  </a:lnTo>
                  <a:lnTo>
                    <a:pt x="153" y="9"/>
                  </a:lnTo>
                  <a:lnTo>
                    <a:pt x="178" y="9"/>
                  </a:lnTo>
                  <a:lnTo>
                    <a:pt x="187" y="9"/>
                  </a:lnTo>
                  <a:lnTo>
                    <a:pt x="221" y="0"/>
                  </a:lnTo>
                  <a:lnTo>
                    <a:pt x="229" y="0"/>
                  </a:lnTo>
                  <a:lnTo>
                    <a:pt x="263" y="0"/>
                  </a:lnTo>
                  <a:lnTo>
                    <a:pt x="272" y="0"/>
                  </a:lnTo>
                  <a:lnTo>
                    <a:pt x="272" y="26"/>
                  </a:lnTo>
                  <a:lnTo>
                    <a:pt x="272" y="43"/>
                  </a:lnTo>
                  <a:lnTo>
                    <a:pt x="280" y="60"/>
                  </a:lnTo>
                  <a:lnTo>
                    <a:pt x="280" y="94"/>
                  </a:lnTo>
                  <a:lnTo>
                    <a:pt x="280" y="102"/>
                  </a:lnTo>
                  <a:lnTo>
                    <a:pt x="289" y="128"/>
                  </a:lnTo>
                  <a:lnTo>
                    <a:pt x="289" y="144"/>
                  </a:lnTo>
                  <a:lnTo>
                    <a:pt x="289" y="178"/>
                  </a:lnTo>
                  <a:lnTo>
                    <a:pt x="297" y="221"/>
                  </a:lnTo>
                  <a:lnTo>
                    <a:pt x="297" y="229"/>
                  </a:lnTo>
                  <a:lnTo>
                    <a:pt x="297" y="255"/>
                  </a:lnTo>
                  <a:lnTo>
                    <a:pt x="297" y="280"/>
                  </a:lnTo>
                  <a:lnTo>
                    <a:pt x="306" y="280"/>
                  </a:lnTo>
                  <a:lnTo>
                    <a:pt x="306" y="314"/>
                  </a:lnTo>
                  <a:lnTo>
                    <a:pt x="306" y="339"/>
                  </a:lnTo>
                  <a:lnTo>
                    <a:pt x="297" y="339"/>
                  </a:lnTo>
                  <a:lnTo>
                    <a:pt x="297" y="348"/>
                  </a:lnTo>
                  <a:lnTo>
                    <a:pt x="306" y="348"/>
                  </a:lnTo>
                  <a:lnTo>
                    <a:pt x="306" y="356"/>
                  </a:lnTo>
                  <a:lnTo>
                    <a:pt x="306" y="365"/>
                  </a:lnTo>
                  <a:lnTo>
                    <a:pt x="314" y="365"/>
                  </a:lnTo>
                  <a:lnTo>
                    <a:pt x="314" y="373"/>
                  </a:lnTo>
                  <a:lnTo>
                    <a:pt x="297" y="382"/>
                  </a:lnTo>
                  <a:lnTo>
                    <a:pt x="289" y="382"/>
                  </a:lnTo>
                  <a:lnTo>
                    <a:pt x="280" y="390"/>
                  </a:lnTo>
                  <a:lnTo>
                    <a:pt x="272" y="390"/>
                  </a:lnTo>
                  <a:lnTo>
                    <a:pt x="263" y="390"/>
                  </a:lnTo>
                  <a:lnTo>
                    <a:pt x="255" y="390"/>
                  </a:lnTo>
                  <a:lnTo>
                    <a:pt x="255" y="399"/>
                  </a:lnTo>
                  <a:lnTo>
                    <a:pt x="255" y="407"/>
                  </a:lnTo>
                  <a:lnTo>
                    <a:pt x="255" y="416"/>
                  </a:lnTo>
                  <a:lnTo>
                    <a:pt x="246" y="424"/>
                  </a:lnTo>
                  <a:lnTo>
                    <a:pt x="238" y="433"/>
                  </a:lnTo>
                  <a:lnTo>
                    <a:pt x="238" y="441"/>
                  </a:lnTo>
                  <a:lnTo>
                    <a:pt x="238" y="450"/>
                  </a:lnTo>
                  <a:lnTo>
                    <a:pt x="229" y="458"/>
                  </a:lnTo>
                  <a:lnTo>
                    <a:pt x="221" y="450"/>
                  </a:lnTo>
                  <a:lnTo>
                    <a:pt x="221" y="458"/>
                  </a:lnTo>
                  <a:lnTo>
                    <a:pt x="212" y="466"/>
                  </a:lnTo>
                  <a:lnTo>
                    <a:pt x="212" y="483"/>
                  </a:lnTo>
                  <a:lnTo>
                    <a:pt x="212" y="492"/>
                  </a:lnTo>
                  <a:lnTo>
                    <a:pt x="204" y="492"/>
                  </a:lnTo>
                  <a:lnTo>
                    <a:pt x="195" y="492"/>
                  </a:lnTo>
                  <a:lnTo>
                    <a:pt x="187" y="492"/>
                  </a:lnTo>
                  <a:lnTo>
                    <a:pt x="178" y="492"/>
                  </a:lnTo>
                  <a:lnTo>
                    <a:pt x="178" y="483"/>
                  </a:lnTo>
                  <a:lnTo>
                    <a:pt x="178" y="475"/>
                  </a:lnTo>
                  <a:lnTo>
                    <a:pt x="170" y="475"/>
                  </a:lnTo>
                  <a:close/>
                </a:path>
              </a:pathLst>
            </a:custGeom>
            <a:solidFill>
              <a:schemeClr val="bg2"/>
            </a:solidFill>
            <a:ln w="12700">
              <a:noFill/>
              <a:round/>
              <a:headEnd/>
              <a:tailEnd/>
            </a:ln>
          </p:spPr>
          <p:txBody>
            <a:bodyPr/>
            <a:lstStyle/>
            <a:p>
              <a:endParaRPr lang="en-US"/>
            </a:p>
          </p:txBody>
        </p:sp>
        <p:sp>
          <p:nvSpPr>
            <p:cNvPr id="12443" name="Freeform 28"/>
            <p:cNvSpPr>
              <a:spLocks/>
            </p:cNvSpPr>
            <p:nvPr/>
          </p:nvSpPr>
          <p:spPr bwMode="auto">
            <a:xfrm>
              <a:off x="217" y="1377"/>
              <a:ext cx="816" cy="1398"/>
            </a:xfrm>
            <a:custGeom>
              <a:avLst/>
              <a:gdLst>
                <a:gd name="T0" fmla="*/ 145 w 816"/>
                <a:gd name="T1" fmla="*/ 534 h 1398"/>
                <a:gd name="T2" fmla="*/ 111 w 816"/>
                <a:gd name="T3" fmla="*/ 517 h 1398"/>
                <a:gd name="T4" fmla="*/ 102 w 816"/>
                <a:gd name="T5" fmla="*/ 525 h 1398"/>
                <a:gd name="T6" fmla="*/ 94 w 816"/>
                <a:gd name="T7" fmla="*/ 534 h 1398"/>
                <a:gd name="T8" fmla="*/ 85 w 816"/>
                <a:gd name="T9" fmla="*/ 559 h 1398"/>
                <a:gd name="T10" fmla="*/ 51 w 816"/>
                <a:gd name="T11" fmla="*/ 525 h 1398"/>
                <a:gd name="T12" fmla="*/ 51 w 816"/>
                <a:gd name="T13" fmla="*/ 492 h 1398"/>
                <a:gd name="T14" fmla="*/ 17 w 816"/>
                <a:gd name="T15" fmla="*/ 415 h 1398"/>
                <a:gd name="T16" fmla="*/ 26 w 816"/>
                <a:gd name="T17" fmla="*/ 314 h 1398"/>
                <a:gd name="T18" fmla="*/ 17 w 816"/>
                <a:gd name="T19" fmla="*/ 237 h 1398"/>
                <a:gd name="T20" fmla="*/ 43 w 816"/>
                <a:gd name="T21" fmla="*/ 127 h 1398"/>
                <a:gd name="T22" fmla="*/ 68 w 816"/>
                <a:gd name="T23" fmla="*/ 34 h 1398"/>
                <a:gd name="T24" fmla="*/ 111 w 816"/>
                <a:gd name="T25" fmla="*/ 9 h 1398"/>
                <a:gd name="T26" fmla="*/ 332 w 816"/>
                <a:gd name="T27" fmla="*/ 68 h 1398"/>
                <a:gd name="T28" fmla="*/ 391 w 816"/>
                <a:gd name="T29" fmla="*/ 390 h 1398"/>
                <a:gd name="T30" fmla="*/ 366 w 816"/>
                <a:gd name="T31" fmla="*/ 466 h 1398"/>
                <a:gd name="T32" fmla="*/ 391 w 816"/>
                <a:gd name="T33" fmla="*/ 525 h 1398"/>
                <a:gd name="T34" fmla="*/ 527 w 816"/>
                <a:gd name="T35" fmla="*/ 729 h 1398"/>
                <a:gd name="T36" fmla="*/ 782 w 816"/>
                <a:gd name="T37" fmla="*/ 1102 h 1398"/>
                <a:gd name="T38" fmla="*/ 782 w 816"/>
                <a:gd name="T39" fmla="*/ 1119 h 1398"/>
                <a:gd name="T40" fmla="*/ 790 w 816"/>
                <a:gd name="T41" fmla="*/ 1144 h 1398"/>
                <a:gd name="T42" fmla="*/ 790 w 816"/>
                <a:gd name="T43" fmla="*/ 1161 h 1398"/>
                <a:gd name="T44" fmla="*/ 799 w 816"/>
                <a:gd name="T45" fmla="*/ 1178 h 1398"/>
                <a:gd name="T46" fmla="*/ 816 w 816"/>
                <a:gd name="T47" fmla="*/ 1195 h 1398"/>
                <a:gd name="T48" fmla="*/ 816 w 816"/>
                <a:gd name="T49" fmla="*/ 1203 h 1398"/>
                <a:gd name="T50" fmla="*/ 782 w 816"/>
                <a:gd name="T51" fmla="*/ 1220 h 1398"/>
                <a:gd name="T52" fmla="*/ 765 w 816"/>
                <a:gd name="T53" fmla="*/ 1237 h 1398"/>
                <a:gd name="T54" fmla="*/ 765 w 816"/>
                <a:gd name="T55" fmla="*/ 1254 h 1398"/>
                <a:gd name="T56" fmla="*/ 756 w 816"/>
                <a:gd name="T57" fmla="*/ 1271 h 1398"/>
                <a:gd name="T58" fmla="*/ 756 w 816"/>
                <a:gd name="T59" fmla="*/ 1288 h 1398"/>
                <a:gd name="T60" fmla="*/ 739 w 816"/>
                <a:gd name="T61" fmla="*/ 1305 h 1398"/>
                <a:gd name="T62" fmla="*/ 731 w 816"/>
                <a:gd name="T63" fmla="*/ 1313 h 1398"/>
                <a:gd name="T64" fmla="*/ 731 w 816"/>
                <a:gd name="T65" fmla="*/ 1339 h 1398"/>
                <a:gd name="T66" fmla="*/ 731 w 816"/>
                <a:gd name="T67" fmla="*/ 1347 h 1398"/>
                <a:gd name="T68" fmla="*/ 739 w 816"/>
                <a:gd name="T69" fmla="*/ 1356 h 1398"/>
                <a:gd name="T70" fmla="*/ 739 w 816"/>
                <a:gd name="T71" fmla="*/ 1381 h 1398"/>
                <a:gd name="T72" fmla="*/ 731 w 816"/>
                <a:gd name="T73" fmla="*/ 1390 h 1398"/>
                <a:gd name="T74" fmla="*/ 731 w 816"/>
                <a:gd name="T75" fmla="*/ 1390 h 1398"/>
                <a:gd name="T76" fmla="*/ 714 w 816"/>
                <a:gd name="T77" fmla="*/ 1390 h 1398"/>
                <a:gd name="T78" fmla="*/ 451 w 816"/>
                <a:gd name="T79" fmla="*/ 1339 h 1398"/>
                <a:gd name="T80" fmla="*/ 451 w 816"/>
                <a:gd name="T81" fmla="*/ 1339 h 1398"/>
                <a:gd name="T82" fmla="*/ 451 w 816"/>
                <a:gd name="T83" fmla="*/ 1263 h 1398"/>
                <a:gd name="T84" fmla="*/ 366 w 816"/>
                <a:gd name="T85" fmla="*/ 1186 h 1398"/>
                <a:gd name="T86" fmla="*/ 366 w 816"/>
                <a:gd name="T87" fmla="*/ 1161 h 1398"/>
                <a:gd name="T88" fmla="*/ 289 w 816"/>
                <a:gd name="T89" fmla="*/ 1110 h 1398"/>
                <a:gd name="T90" fmla="*/ 230 w 816"/>
                <a:gd name="T91" fmla="*/ 1059 h 1398"/>
                <a:gd name="T92" fmla="*/ 170 w 816"/>
                <a:gd name="T93" fmla="*/ 1025 h 1398"/>
                <a:gd name="T94" fmla="*/ 170 w 816"/>
                <a:gd name="T95" fmla="*/ 983 h 1398"/>
                <a:gd name="T96" fmla="*/ 179 w 816"/>
                <a:gd name="T97" fmla="*/ 949 h 1398"/>
                <a:gd name="T98" fmla="*/ 162 w 816"/>
                <a:gd name="T99" fmla="*/ 907 h 1398"/>
                <a:gd name="T100" fmla="*/ 128 w 816"/>
                <a:gd name="T101" fmla="*/ 847 h 1398"/>
                <a:gd name="T102" fmla="*/ 94 w 816"/>
                <a:gd name="T103" fmla="*/ 729 h 1398"/>
                <a:gd name="T104" fmla="*/ 119 w 816"/>
                <a:gd name="T105" fmla="*/ 703 h 1398"/>
                <a:gd name="T106" fmla="*/ 85 w 816"/>
                <a:gd name="T107" fmla="*/ 669 h 1398"/>
                <a:gd name="T108" fmla="*/ 77 w 816"/>
                <a:gd name="T109" fmla="*/ 610 h 1398"/>
                <a:gd name="T110" fmla="*/ 94 w 816"/>
                <a:gd name="T111" fmla="*/ 568 h 1398"/>
                <a:gd name="T112" fmla="*/ 111 w 816"/>
                <a:gd name="T113" fmla="*/ 619 h 1398"/>
                <a:gd name="T114" fmla="*/ 102 w 816"/>
                <a:gd name="T115" fmla="*/ 576 h 1398"/>
                <a:gd name="T116" fmla="*/ 111 w 816"/>
                <a:gd name="T117" fmla="*/ 542 h 1398"/>
                <a:gd name="T118" fmla="*/ 179 w 816"/>
                <a:gd name="T119" fmla="*/ 551 h 1398"/>
                <a:gd name="T120" fmla="*/ 187 w 816"/>
                <a:gd name="T121" fmla="*/ 551 h 13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6"/>
                <a:gd name="T184" fmla="*/ 0 h 1398"/>
                <a:gd name="T185" fmla="*/ 816 w 816"/>
                <a:gd name="T186" fmla="*/ 1398 h 13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6" h="1398">
                  <a:moveTo>
                    <a:pt x="179" y="542"/>
                  </a:moveTo>
                  <a:lnTo>
                    <a:pt x="162" y="551"/>
                  </a:lnTo>
                  <a:lnTo>
                    <a:pt x="153" y="551"/>
                  </a:lnTo>
                  <a:lnTo>
                    <a:pt x="145" y="534"/>
                  </a:lnTo>
                  <a:lnTo>
                    <a:pt x="119" y="542"/>
                  </a:lnTo>
                  <a:lnTo>
                    <a:pt x="119" y="525"/>
                  </a:lnTo>
                  <a:lnTo>
                    <a:pt x="111" y="517"/>
                  </a:lnTo>
                  <a:lnTo>
                    <a:pt x="119" y="525"/>
                  </a:lnTo>
                  <a:lnTo>
                    <a:pt x="119" y="534"/>
                  </a:lnTo>
                  <a:lnTo>
                    <a:pt x="102" y="525"/>
                  </a:lnTo>
                  <a:lnTo>
                    <a:pt x="94" y="525"/>
                  </a:lnTo>
                  <a:lnTo>
                    <a:pt x="94" y="517"/>
                  </a:lnTo>
                  <a:lnTo>
                    <a:pt x="94" y="534"/>
                  </a:lnTo>
                  <a:lnTo>
                    <a:pt x="94" y="542"/>
                  </a:lnTo>
                  <a:lnTo>
                    <a:pt x="85" y="551"/>
                  </a:lnTo>
                  <a:lnTo>
                    <a:pt x="85" y="559"/>
                  </a:lnTo>
                  <a:lnTo>
                    <a:pt x="68" y="551"/>
                  </a:lnTo>
                  <a:lnTo>
                    <a:pt x="60" y="534"/>
                  </a:lnTo>
                  <a:lnTo>
                    <a:pt x="51" y="525"/>
                  </a:lnTo>
                  <a:lnTo>
                    <a:pt x="43" y="525"/>
                  </a:lnTo>
                  <a:lnTo>
                    <a:pt x="51" y="508"/>
                  </a:lnTo>
                  <a:lnTo>
                    <a:pt x="51" y="492"/>
                  </a:lnTo>
                  <a:lnTo>
                    <a:pt x="43" y="466"/>
                  </a:lnTo>
                  <a:lnTo>
                    <a:pt x="34" y="449"/>
                  </a:lnTo>
                  <a:lnTo>
                    <a:pt x="17" y="415"/>
                  </a:lnTo>
                  <a:lnTo>
                    <a:pt x="9" y="390"/>
                  </a:lnTo>
                  <a:lnTo>
                    <a:pt x="17" y="381"/>
                  </a:lnTo>
                  <a:lnTo>
                    <a:pt x="17" y="339"/>
                  </a:lnTo>
                  <a:lnTo>
                    <a:pt x="26" y="314"/>
                  </a:lnTo>
                  <a:lnTo>
                    <a:pt x="26" y="297"/>
                  </a:lnTo>
                  <a:lnTo>
                    <a:pt x="26" y="280"/>
                  </a:lnTo>
                  <a:lnTo>
                    <a:pt x="17" y="254"/>
                  </a:lnTo>
                  <a:lnTo>
                    <a:pt x="17" y="237"/>
                  </a:lnTo>
                  <a:lnTo>
                    <a:pt x="0" y="212"/>
                  </a:lnTo>
                  <a:lnTo>
                    <a:pt x="0" y="203"/>
                  </a:lnTo>
                  <a:lnTo>
                    <a:pt x="0" y="186"/>
                  </a:lnTo>
                  <a:lnTo>
                    <a:pt x="43" y="127"/>
                  </a:lnTo>
                  <a:lnTo>
                    <a:pt x="51" y="102"/>
                  </a:lnTo>
                  <a:lnTo>
                    <a:pt x="60" y="85"/>
                  </a:lnTo>
                  <a:lnTo>
                    <a:pt x="68" y="68"/>
                  </a:lnTo>
                  <a:lnTo>
                    <a:pt x="68" y="34"/>
                  </a:lnTo>
                  <a:lnTo>
                    <a:pt x="68" y="26"/>
                  </a:lnTo>
                  <a:lnTo>
                    <a:pt x="68" y="17"/>
                  </a:lnTo>
                  <a:lnTo>
                    <a:pt x="77" y="0"/>
                  </a:lnTo>
                  <a:lnTo>
                    <a:pt x="111" y="9"/>
                  </a:lnTo>
                  <a:lnTo>
                    <a:pt x="136" y="17"/>
                  </a:lnTo>
                  <a:lnTo>
                    <a:pt x="170" y="26"/>
                  </a:lnTo>
                  <a:lnTo>
                    <a:pt x="255" y="51"/>
                  </a:lnTo>
                  <a:lnTo>
                    <a:pt x="332" y="68"/>
                  </a:lnTo>
                  <a:lnTo>
                    <a:pt x="383" y="85"/>
                  </a:lnTo>
                  <a:lnTo>
                    <a:pt x="459" y="110"/>
                  </a:lnTo>
                  <a:lnTo>
                    <a:pt x="434" y="212"/>
                  </a:lnTo>
                  <a:lnTo>
                    <a:pt x="391" y="390"/>
                  </a:lnTo>
                  <a:lnTo>
                    <a:pt x="383" y="424"/>
                  </a:lnTo>
                  <a:lnTo>
                    <a:pt x="374" y="441"/>
                  </a:lnTo>
                  <a:lnTo>
                    <a:pt x="366" y="458"/>
                  </a:lnTo>
                  <a:lnTo>
                    <a:pt x="366" y="466"/>
                  </a:lnTo>
                  <a:lnTo>
                    <a:pt x="366" y="475"/>
                  </a:lnTo>
                  <a:lnTo>
                    <a:pt x="366" y="483"/>
                  </a:lnTo>
                  <a:lnTo>
                    <a:pt x="374" y="492"/>
                  </a:lnTo>
                  <a:lnTo>
                    <a:pt x="391" y="525"/>
                  </a:lnTo>
                  <a:lnTo>
                    <a:pt x="417" y="559"/>
                  </a:lnTo>
                  <a:lnTo>
                    <a:pt x="425" y="576"/>
                  </a:lnTo>
                  <a:lnTo>
                    <a:pt x="485" y="661"/>
                  </a:lnTo>
                  <a:lnTo>
                    <a:pt x="527" y="729"/>
                  </a:lnTo>
                  <a:lnTo>
                    <a:pt x="578" y="805"/>
                  </a:lnTo>
                  <a:lnTo>
                    <a:pt x="680" y="949"/>
                  </a:lnTo>
                  <a:lnTo>
                    <a:pt x="697" y="983"/>
                  </a:lnTo>
                  <a:lnTo>
                    <a:pt x="782" y="1102"/>
                  </a:lnTo>
                  <a:lnTo>
                    <a:pt x="782" y="1110"/>
                  </a:lnTo>
                  <a:lnTo>
                    <a:pt x="782" y="1119"/>
                  </a:lnTo>
                  <a:lnTo>
                    <a:pt x="782" y="1127"/>
                  </a:lnTo>
                  <a:lnTo>
                    <a:pt x="782" y="1135"/>
                  </a:lnTo>
                  <a:lnTo>
                    <a:pt x="790" y="1144"/>
                  </a:lnTo>
                  <a:lnTo>
                    <a:pt x="790" y="1161"/>
                  </a:lnTo>
                  <a:lnTo>
                    <a:pt x="799" y="1169"/>
                  </a:lnTo>
                  <a:lnTo>
                    <a:pt x="790" y="1178"/>
                  </a:lnTo>
                  <a:lnTo>
                    <a:pt x="799" y="1178"/>
                  </a:lnTo>
                  <a:lnTo>
                    <a:pt x="799" y="1186"/>
                  </a:lnTo>
                  <a:lnTo>
                    <a:pt x="807" y="1186"/>
                  </a:lnTo>
                  <a:lnTo>
                    <a:pt x="816" y="1195"/>
                  </a:lnTo>
                  <a:lnTo>
                    <a:pt x="816" y="1203"/>
                  </a:lnTo>
                  <a:lnTo>
                    <a:pt x="799" y="1212"/>
                  </a:lnTo>
                  <a:lnTo>
                    <a:pt x="799" y="1220"/>
                  </a:lnTo>
                  <a:lnTo>
                    <a:pt x="790" y="1220"/>
                  </a:lnTo>
                  <a:lnTo>
                    <a:pt x="782" y="1220"/>
                  </a:lnTo>
                  <a:lnTo>
                    <a:pt x="782" y="1229"/>
                  </a:lnTo>
                  <a:lnTo>
                    <a:pt x="765" y="1237"/>
                  </a:lnTo>
                  <a:lnTo>
                    <a:pt x="765" y="1246"/>
                  </a:lnTo>
                  <a:lnTo>
                    <a:pt x="765" y="1254"/>
                  </a:lnTo>
                  <a:lnTo>
                    <a:pt x="765" y="1263"/>
                  </a:lnTo>
                  <a:lnTo>
                    <a:pt x="765" y="1271"/>
                  </a:lnTo>
                  <a:lnTo>
                    <a:pt x="756" y="1271"/>
                  </a:lnTo>
                  <a:lnTo>
                    <a:pt x="756" y="1280"/>
                  </a:lnTo>
                  <a:lnTo>
                    <a:pt x="756" y="1288"/>
                  </a:lnTo>
                  <a:lnTo>
                    <a:pt x="748" y="1296"/>
                  </a:lnTo>
                  <a:lnTo>
                    <a:pt x="739" y="1305"/>
                  </a:lnTo>
                  <a:lnTo>
                    <a:pt x="731" y="1305"/>
                  </a:lnTo>
                  <a:lnTo>
                    <a:pt x="731" y="1313"/>
                  </a:lnTo>
                  <a:lnTo>
                    <a:pt x="731" y="1322"/>
                  </a:lnTo>
                  <a:lnTo>
                    <a:pt x="731" y="1330"/>
                  </a:lnTo>
                  <a:lnTo>
                    <a:pt x="731" y="1339"/>
                  </a:lnTo>
                  <a:lnTo>
                    <a:pt x="722" y="1339"/>
                  </a:lnTo>
                  <a:lnTo>
                    <a:pt x="722" y="1347"/>
                  </a:lnTo>
                  <a:lnTo>
                    <a:pt x="731" y="1356"/>
                  </a:lnTo>
                  <a:lnTo>
                    <a:pt x="731" y="1347"/>
                  </a:lnTo>
                  <a:lnTo>
                    <a:pt x="731" y="1356"/>
                  </a:lnTo>
                  <a:lnTo>
                    <a:pt x="739" y="1356"/>
                  </a:lnTo>
                  <a:lnTo>
                    <a:pt x="748" y="1364"/>
                  </a:lnTo>
                  <a:lnTo>
                    <a:pt x="748" y="1373"/>
                  </a:lnTo>
                  <a:lnTo>
                    <a:pt x="748" y="1381"/>
                  </a:lnTo>
                  <a:lnTo>
                    <a:pt x="739" y="1381"/>
                  </a:lnTo>
                  <a:lnTo>
                    <a:pt x="739" y="1390"/>
                  </a:lnTo>
                  <a:lnTo>
                    <a:pt x="731" y="1390"/>
                  </a:lnTo>
                  <a:lnTo>
                    <a:pt x="731" y="1398"/>
                  </a:lnTo>
                  <a:lnTo>
                    <a:pt x="714" y="1390"/>
                  </a:lnTo>
                  <a:lnTo>
                    <a:pt x="570" y="1373"/>
                  </a:lnTo>
                  <a:lnTo>
                    <a:pt x="459" y="1356"/>
                  </a:lnTo>
                  <a:lnTo>
                    <a:pt x="451" y="1339"/>
                  </a:lnTo>
                  <a:lnTo>
                    <a:pt x="459" y="1356"/>
                  </a:lnTo>
                  <a:lnTo>
                    <a:pt x="459" y="1339"/>
                  </a:lnTo>
                  <a:lnTo>
                    <a:pt x="451" y="1330"/>
                  </a:lnTo>
                  <a:lnTo>
                    <a:pt x="451" y="1339"/>
                  </a:lnTo>
                  <a:lnTo>
                    <a:pt x="451" y="1313"/>
                  </a:lnTo>
                  <a:lnTo>
                    <a:pt x="451" y="1280"/>
                  </a:lnTo>
                  <a:lnTo>
                    <a:pt x="451" y="1263"/>
                  </a:lnTo>
                  <a:lnTo>
                    <a:pt x="434" y="1237"/>
                  </a:lnTo>
                  <a:lnTo>
                    <a:pt x="391" y="1186"/>
                  </a:lnTo>
                  <a:lnTo>
                    <a:pt x="374" y="1178"/>
                  </a:lnTo>
                  <a:lnTo>
                    <a:pt x="366" y="1186"/>
                  </a:lnTo>
                  <a:lnTo>
                    <a:pt x="357" y="1178"/>
                  </a:lnTo>
                  <a:lnTo>
                    <a:pt x="357" y="1169"/>
                  </a:lnTo>
                  <a:lnTo>
                    <a:pt x="366" y="1169"/>
                  </a:lnTo>
                  <a:lnTo>
                    <a:pt x="366" y="1161"/>
                  </a:lnTo>
                  <a:lnTo>
                    <a:pt x="357" y="1135"/>
                  </a:lnTo>
                  <a:lnTo>
                    <a:pt x="332" y="1135"/>
                  </a:lnTo>
                  <a:lnTo>
                    <a:pt x="315" y="1127"/>
                  </a:lnTo>
                  <a:lnTo>
                    <a:pt x="289" y="1110"/>
                  </a:lnTo>
                  <a:lnTo>
                    <a:pt x="289" y="1093"/>
                  </a:lnTo>
                  <a:lnTo>
                    <a:pt x="264" y="1068"/>
                  </a:lnTo>
                  <a:lnTo>
                    <a:pt x="255" y="1068"/>
                  </a:lnTo>
                  <a:lnTo>
                    <a:pt x="230" y="1059"/>
                  </a:lnTo>
                  <a:lnTo>
                    <a:pt x="213" y="1051"/>
                  </a:lnTo>
                  <a:lnTo>
                    <a:pt x="204" y="1042"/>
                  </a:lnTo>
                  <a:lnTo>
                    <a:pt x="170" y="1034"/>
                  </a:lnTo>
                  <a:lnTo>
                    <a:pt x="170" y="1025"/>
                  </a:lnTo>
                  <a:lnTo>
                    <a:pt x="153" y="1017"/>
                  </a:lnTo>
                  <a:lnTo>
                    <a:pt x="162" y="1000"/>
                  </a:lnTo>
                  <a:lnTo>
                    <a:pt x="162" y="991"/>
                  </a:lnTo>
                  <a:lnTo>
                    <a:pt x="170" y="983"/>
                  </a:lnTo>
                  <a:lnTo>
                    <a:pt x="162" y="974"/>
                  </a:lnTo>
                  <a:lnTo>
                    <a:pt x="170" y="966"/>
                  </a:lnTo>
                  <a:lnTo>
                    <a:pt x="179" y="958"/>
                  </a:lnTo>
                  <a:lnTo>
                    <a:pt x="179" y="949"/>
                  </a:lnTo>
                  <a:lnTo>
                    <a:pt x="153" y="932"/>
                  </a:lnTo>
                  <a:lnTo>
                    <a:pt x="153" y="924"/>
                  </a:lnTo>
                  <a:lnTo>
                    <a:pt x="162" y="915"/>
                  </a:lnTo>
                  <a:lnTo>
                    <a:pt x="162" y="907"/>
                  </a:lnTo>
                  <a:lnTo>
                    <a:pt x="153" y="898"/>
                  </a:lnTo>
                  <a:lnTo>
                    <a:pt x="136" y="873"/>
                  </a:lnTo>
                  <a:lnTo>
                    <a:pt x="128" y="864"/>
                  </a:lnTo>
                  <a:lnTo>
                    <a:pt x="128" y="847"/>
                  </a:lnTo>
                  <a:lnTo>
                    <a:pt x="119" y="830"/>
                  </a:lnTo>
                  <a:lnTo>
                    <a:pt x="102" y="788"/>
                  </a:lnTo>
                  <a:lnTo>
                    <a:pt x="94" y="771"/>
                  </a:lnTo>
                  <a:lnTo>
                    <a:pt x="94" y="729"/>
                  </a:lnTo>
                  <a:lnTo>
                    <a:pt x="102" y="729"/>
                  </a:lnTo>
                  <a:lnTo>
                    <a:pt x="111" y="729"/>
                  </a:lnTo>
                  <a:lnTo>
                    <a:pt x="119" y="703"/>
                  </a:lnTo>
                  <a:lnTo>
                    <a:pt x="111" y="686"/>
                  </a:lnTo>
                  <a:lnTo>
                    <a:pt x="94" y="686"/>
                  </a:lnTo>
                  <a:lnTo>
                    <a:pt x="85" y="669"/>
                  </a:lnTo>
                  <a:lnTo>
                    <a:pt x="77" y="661"/>
                  </a:lnTo>
                  <a:lnTo>
                    <a:pt x="68" y="636"/>
                  </a:lnTo>
                  <a:lnTo>
                    <a:pt x="77" y="627"/>
                  </a:lnTo>
                  <a:lnTo>
                    <a:pt x="77" y="610"/>
                  </a:lnTo>
                  <a:lnTo>
                    <a:pt x="68" y="602"/>
                  </a:lnTo>
                  <a:lnTo>
                    <a:pt x="77" y="576"/>
                  </a:lnTo>
                  <a:lnTo>
                    <a:pt x="85" y="568"/>
                  </a:lnTo>
                  <a:lnTo>
                    <a:pt x="94" y="568"/>
                  </a:lnTo>
                  <a:lnTo>
                    <a:pt x="94" y="576"/>
                  </a:lnTo>
                  <a:lnTo>
                    <a:pt x="94" y="585"/>
                  </a:lnTo>
                  <a:lnTo>
                    <a:pt x="85" y="593"/>
                  </a:lnTo>
                  <a:lnTo>
                    <a:pt x="111" y="619"/>
                  </a:lnTo>
                  <a:lnTo>
                    <a:pt x="119" y="619"/>
                  </a:lnTo>
                  <a:lnTo>
                    <a:pt x="111" y="610"/>
                  </a:lnTo>
                  <a:lnTo>
                    <a:pt x="111" y="585"/>
                  </a:lnTo>
                  <a:lnTo>
                    <a:pt x="102" y="576"/>
                  </a:lnTo>
                  <a:lnTo>
                    <a:pt x="102" y="559"/>
                  </a:lnTo>
                  <a:lnTo>
                    <a:pt x="102" y="551"/>
                  </a:lnTo>
                  <a:lnTo>
                    <a:pt x="111" y="542"/>
                  </a:lnTo>
                  <a:lnTo>
                    <a:pt x="136" y="551"/>
                  </a:lnTo>
                  <a:lnTo>
                    <a:pt x="170" y="559"/>
                  </a:lnTo>
                  <a:lnTo>
                    <a:pt x="170" y="551"/>
                  </a:lnTo>
                  <a:lnTo>
                    <a:pt x="179" y="551"/>
                  </a:lnTo>
                  <a:lnTo>
                    <a:pt x="179" y="559"/>
                  </a:lnTo>
                  <a:lnTo>
                    <a:pt x="187" y="559"/>
                  </a:lnTo>
                  <a:lnTo>
                    <a:pt x="187" y="551"/>
                  </a:lnTo>
                  <a:lnTo>
                    <a:pt x="170" y="551"/>
                  </a:lnTo>
                  <a:lnTo>
                    <a:pt x="179" y="542"/>
                  </a:lnTo>
                  <a:close/>
                </a:path>
              </a:pathLst>
            </a:custGeom>
            <a:solidFill>
              <a:schemeClr val="bg2"/>
            </a:solidFill>
            <a:ln w="12700">
              <a:noFill/>
              <a:round/>
              <a:headEnd/>
              <a:tailEnd/>
            </a:ln>
          </p:spPr>
          <p:txBody>
            <a:bodyPr/>
            <a:lstStyle/>
            <a:p>
              <a:endParaRPr lang="en-US"/>
            </a:p>
          </p:txBody>
        </p:sp>
        <p:sp>
          <p:nvSpPr>
            <p:cNvPr id="12444" name="Freeform 29"/>
            <p:cNvSpPr>
              <a:spLocks/>
            </p:cNvSpPr>
            <p:nvPr/>
          </p:nvSpPr>
          <p:spPr bwMode="auto">
            <a:xfrm>
              <a:off x="3997" y="1648"/>
              <a:ext cx="424" cy="492"/>
            </a:xfrm>
            <a:custGeom>
              <a:avLst/>
              <a:gdLst>
                <a:gd name="T0" fmla="*/ 187 w 424"/>
                <a:gd name="T1" fmla="*/ 475 h 492"/>
                <a:gd name="T2" fmla="*/ 170 w 424"/>
                <a:gd name="T3" fmla="*/ 466 h 492"/>
                <a:gd name="T4" fmla="*/ 161 w 424"/>
                <a:gd name="T5" fmla="*/ 475 h 492"/>
                <a:gd name="T6" fmla="*/ 144 w 424"/>
                <a:gd name="T7" fmla="*/ 475 h 492"/>
                <a:gd name="T8" fmla="*/ 127 w 424"/>
                <a:gd name="T9" fmla="*/ 466 h 492"/>
                <a:gd name="T10" fmla="*/ 102 w 424"/>
                <a:gd name="T11" fmla="*/ 466 h 492"/>
                <a:gd name="T12" fmla="*/ 93 w 424"/>
                <a:gd name="T13" fmla="*/ 441 h 492"/>
                <a:gd name="T14" fmla="*/ 76 w 424"/>
                <a:gd name="T15" fmla="*/ 432 h 492"/>
                <a:gd name="T16" fmla="*/ 68 w 424"/>
                <a:gd name="T17" fmla="*/ 424 h 492"/>
                <a:gd name="T18" fmla="*/ 42 w 424"/>
                <a:gd name="T19" fmla="*/ 424 h 492"/>
                <a:gd name="T20" fmla="*/ 34 w 424"/>
                <a:gd name="T21" fmla="*/ 407 h 492"/>
                <a:gd name="T22" fmla="*/ 25 w 424"/>
                <a:gd name="T23" fmla="*/ 322 h 492"/>
                <a:gd name="T24" fmla="*/ 17 w 424"/>
                <a:gd name="T25" fmla="*/ 237 h 492"/>
                <a:gd name="T26" fmla="*/ 8 w 424"/>
                <a:gd name="T27" fmla="*/ 153 h 492"/>
                <a:gd name="T28" fmla="*/ 0 w 424"/>
                <a:gd name="T29" fmla="*/ 93 h 492"/>
                <a:gd name="T30" fmla="*/ 93 w 424"/>
                <a:gd name="T31" fmla="*/ 85 h 492"/>
                <a:gd name="T32" fmla="*/ 187 w 424"/>
                <a:gd name="T33" fmla="*/ 93 h 492"/>
                <a:gd name="T34" fmla="*/ 195 w 424"/>
                <a:gd name="T35" fmla="*/ 102 h 492"/>
                <a:gd name="T36" fmla="*/ 272 w 424"/>
                <a:gd name="T37" fmla="*/ 85 h 492"/>
                <a:gd name="T38" fmla="*/ 357 w 424"/>
                <a:gd name="T39" fmla="*/ 26 h 492"/>
                <a:gd name="T40" fmla="*/ 407 w 424"/>
                <a:gd name="T41" fmla="*/ 68 h 492"/>
                <a:gd name="T42" fmla="*/ 424 w 424"/>
                <a:gd name="T43" fmla="*/ 178 h 492"/>
                <a:gd name="T44" fmla="*/ 407 w 424"/>
                <a:gd name="T45" fmla="*/ 187 h 492"/>
                <a:gd name="T46" fmla="*/ 416 w 424"/>
                <a:gd name="T47" fmla="*/ 195 h 492"/>
                <a:gd name="T48" fmla="*/ 424 w 424"/>
                <a:gd name="T49" fmla="*/ 221 h 492"/>
                <a:gd name="T50" fmla="*/ 416 w 424"/>
                <a:gd name="T51" fmla="*/ 237 h 492"/>
                <a:gd name="T52" fmla="*/ 416 w 424"/>
                <a:gd name="T53" fmla="*/ 263 h 492"/>
                <a:gd name="T54" fmla="*/ 407 w 424"/>
                <a:gd name="T55" fmla="*/ 271 h 492"/>
                <a:gd name="T56" fmla="*/ 407 w 424"/>
                <a:gd name="T57" fmla="*/ 280 h 492"/>
                <a:gd name="T58" fmla="*/ 416 w 424"/>
                <a:gd name="T59" fmla="*/ 297 h 492"/>
                <a:gd name="T60" fmla="*/ 407 w 424"/>
                <a:gd name="T61" fmla="*/ 314 h 492"/>
                <a:gd name="T62" fmla="*/ 399 w 424"/>
                <a:gd name="T63" fmla="*/ 322 h 492"/>
                <a:gd name="T64" fmla="*/ 382 w 424"/>
                <a:gd name="T65" fmla="*/ 339 h 492"/>
                <a:gd name="T66" fmla="*/ 374 w 424"/>
                <a:gd name="T67" fmla="*/ 348 h 492"/>
                <a:gd name="T68" fmla="*/ 357 w 424"/>
                <a:gd name="T69" fmla="*/ 348 h 492"/>
                <a:gd name="T70" fmla="*/ 348 w 424"/>
                <a:gd name="T71" fmla="*/ 365 h 492"/>
                <a:gd name="T72" fmla="*/ 340 w 424"/>
                <a:gd name="T73" fmla="*/ 373 h 492"/>
                <a:gd name="T74" fmla="*/ 331 w 424"/>
                <a:gd name="T75" fmla="*/ 390 h 492"/>
                <a:gd name="T76" fmla="*/ 331 w 424"/>
                <a:gd name="T77" fmla="*/ 398 h 492"/>
                <a:gd name="T78" fmla="*/ 331 w 424"/>
                <a:gd name="T79" fmla="*/ 407 h 492"/>
                <a:gd name="T80" fmla="*/ 323 w 424"/>
                <a:gd name="T81" fmla="*/ 424 h 492"/>
                <a:gd name="T82" fmla="*/ 323 w 424"/>
                <a:gd name="T83" fmla="*/ 407 h 492"/>
                <a:gd name="T84" fmla="*/ 306 w 424"/>
                <a:gd name="T85" fmla="*/ 407 h 492"/>
                <a:gd name="T86" fmla="*/ 306 w 424"/>
                <a:gd name="T87" fmla="*/ 432 h 492"/>
                <a:gd name="T88" fmla="*/ 297 w 424"/>
                <a:gd name="T89" fmla="*/ 449 h 492"/>
                <a:gd name="T90" fmla="*/ 297 w 424"/>
                <a:gd name="T91" fmla="*/ 458 h 492"/>
                <a:gd name="T92" fmla="*/ 289 w 424"/>
                <a:gd name="T93" fmla="*/ 483 h 492"/>
                <a:gd name="T94" fmla="*/ 272 w 424"/>
                <a:gd name="T95" fmla="*/ 492 h 492"/>
                <a:gd name="T96" fmla="*/ 255 w 424"/>
                <a:gd name="T97" fmla="*/ 475 h 492"/>
                <a:gd name="T98" fmla="*/ 238 w 424"/>
                <a:gd name="T99" fmla="*/ 466 h 492"/>
                <a:gd name="T100" fmla="*/ 229 w 424"/>
                <a:gd name="T101" fmla="*/ 449 h 492"/>
                <a:gd name="T102" fmla="*/ 212 w 424"/>
                <a:gd name="T103" fmla="*/ 458 h 492"/>
                <a:gd name="T104" fmla="*/ 195 w 424"/>
                <a:gd name="T105" fmla="*/ 475 h 4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4"/>
                <a:gd name="T160" fmla="*/ 0 h 492"/>
                <a:gd name="T161" fmla="*/ 424 w 424"/>
                <a:gd name="T162" fmla="*/ 492 h 4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4" h="492">
                  <a:moveTo>
                    <a:pt x="195" y="475"/>
                  </a:moveTo>
                  <a:lnTo>
                    <a:pt x="195" y="475"/>
                  </a:lnTo>
                  <a:lnTo>
                    <a:pt x="187" y="475"/>
                  </a:lnTo>
                  <a:lnTo>
                    <a:pt x="187" y="466"/>
                  </a:lnTo>
                  <a:lnTo>
                    <a:pt x="178" y="466"/>
                  </a:lnTo>
                  <a:lnTo>
                    <a:pt x="170" y="466"/>
                  </a:lnTo>
                  <a:lnTo>
                    <a:pt x="161" y="466"/>
                  </a:lnTo>
                  <a:lnTo>
                    <a:pt x="161" y="475"/>
                  </a:lnTo>
                  <a:lnTo>
                    <a:pt x="153" y="475"/>
                  </a:lnTo>
                  <a:lnTo>
                    <a:pt x="144" y="475"/>
                  </a:lnTo>
                  <a:lnTo>
                    <a:pt x="144" y="466"/>
                  </a:lnTo>
                  <a:lnTo>
                    <a:pt x="136" y="466"/>
                  </a:lnTo>
                  <a:lnTo>
                    <a:pt x="127" y="466"/>
                  </a:lnTo>
                  <a:lnTo>
                    <a:pt x="127" y="458"/>
                  </a:lnTo>
                  <a:lnTo>
                    <a:pt x="119" y="466"/>
                  </a:lnTo>
                  <a:lnTo>
                    <a:pt x="110" y="466"/>
                  </a:lnTo>
                  <a:lnTo>
                    <a:pt x="102" y="466"/>
                  </a:lnTo>
                  <a:lnTo>
                    <a:pt x="102" y="458"/>
                  </a:lnTo>
                  <a:lnTo>
                    <a:pt x="93" y="449"/>
                  </a:lnTo>
                  <a:lnTo>
                    <a:pt x="93" y="441"/>
                  </a:lnTo>
                  <a:lnTo>
                    <a:pt x="85" y="432"/>
                  </a:lnTo>
                  <a:lnTo>
                    <a:pt x="76" y="432"/>
                  </a:lnTo>
                  <a:lnTo>
                    <a:pt x="76" y="424"/>
                  </a:lnTo>
                  <a:lnTo>
                    <a:pt x="68" y="424"/>
                  </a:lnTo>
                  <a:lnTo>
                    <a:pt x="59" y="432"/>
                  </a:lnTo>
                  <a:lnTo>
                    <a:pt x="51" y="432"/>
                  </a:lnTo>
                  <a:lnTo>
                    <a:pt x="42" y="424"/>
                  </a:lnTo>
                  <a:lnTo>
                    <a:pt x="42" y="432"/>
                  </a:lnTo>
                  <a:lnTo>
                    <a:pt x="34" y="432"/>
                  </a:lnTo>
                  <a:lnTo>
                    <a:pt x="34" y="407"/>
                  </a:lnTo>
                  <a:lnTo>
                    <a:pt x="34" y="373"/>
                  </a:lnTo>
                  <a:lnTo>
                    <a:pt x="25" y="373"/>
                  </a:lnTo>
                  <a:lnTo>
                    <a:pt x="25" y="348"/>
                  </a:lnTo>
                  <a:lnTo>
                    <a:pt x="25" y="322"/>
                  </a:lnTo>
                  <a:lnTo>
                    <a:pt x="25" y="314"/>
                  </a:lnTo>
                  <a:lnTo>
                    <a:pt x="17" y="271"/>
                  </a:lnTo>
                  <a:lnTo>
                    <a:pt x="17" y="237"/>
                  </a:lnTo>
                  <a:lnTo>
                    <a:pt x="17" y="221"/>
                  </a:lnTo>
                  <a:lnTo>
                    <a:pt x="8" y="195"/>
                  </a:lnTo>
                  <a:lnTo>
                    <a:pt x="8" y="187"/>
                  </a:lnTo>
                  <a:lnTo>
                    <a:pt x="8" y="153"/>
                  </a:lnTo>
                  <a:lnTo>
                    <a:pt x="0" y="136"/>
                  </a:lnTo>
                  <a:lnTo>
                    <a:pt x="0" y="119"/>
                  </a:lnTo>
                  <a:lnTo>
                    <a:pt x="0" y="93"/>
                  </a:lnTo>
                  <a:lnTo>
                    <a:pt x="34" y="93"/>
                  </a:lnTo>
                  <a:lnTo>
                    <a:pt x="42" y="93"/>
                  </a:lnTo>
                  <a:lnTo>
                    <a:pt x="85" y="85"/>
                  </a:lnTo>
                  <a:lnTo>
                    <a:pt x="93" y="85"/>
                  </a:lnTo>
                  <a:lnTo>
                    <a:pt x="119" y="76"/>
                  </a:lnTo>
                  <a:lnTo>
                    <a:pt x="153" y="85"/>
                  </a:lnTo>
                  <a:lnTo>
                    <a:pt x="170" y="93"/>
                  </a:lnTo>
                  <a:lnTo>
                    <a:pt x="187" y="93"/>
                  </a:lnTo>
                  <a:lnTo>
                    <a:pt x="195" y="93"/>
                  </a:lnTo>
                  <a:lnTo>
                    <a:pt x="170" y="110"/>
                  </a:lnTo>
                  <a:lnTo>
                    <a:pt x="178" y="110"/>
                  </a:lnTo>
                  <a:lnTo>
                    <a:pt x="195" y="102"/>
                  </a:lnTo>
                  <a:lnTo>
                    <a:pt x="212" y="110"/>
                  </a:lnTo>
                  <a:lnTo>
                    <a:pt x="238" y="102"/>
                  </a:lnTo>
                  <a:lnTo>
                    <a:pt x="263" y="85"/>
                  </a:lnTo>
                  <a:lnTo>
                    <a:pt x="272" y="85"/>
                  </a:lnTo>
                  <a:lnTo>
                    <a:pt x="289" y="85"/>
                  </a:lnTo>
                  <a:lnTo>
                    <a:pt x="314" y="60"/>
                  </a:lnTo>
                  <a:lnTo>
                    <a:pt x="323" y="51"/>
                  </a:lnTo>
                  <a:lnTo>
                    <a:pt x="357" y="26"/>
                  </a:lnTo>
                  <a:lnTo>
                    <a:pt x="399" y="0"/>
                  </a:lnTo>
                  <a:lnTo>
                    <a:pt x="399" y="17"/>
                  </a:lnTo>
                  <a:lnTo>
                    <a:pt x="407" y="68"/>
                  </a:lnTo>
                  <a:lnTo>
                    <a:pt x="416" y="110"/>
                  </a:lnTo>
                  <a:lnTo>
                    <a:pt x="416" y="144"/>
                  </a:lnTo>
                  <a:lnTo>
                    <a:pt x="424" y="178"/>
                  </a:lnTo>
                  <a:lnTo>
                    <a:pt x="416" y="178"/>
                  </a:lnTo>
                  <a:lnTo>
                    <a:pt x="407" y="187"/>
                  </a:lnTo>
                  <a:lnTo>
                    <a:pt x="416" y="187"/>
                  </a:lnTo>
                  <a:lnTo>
                    <a:pt x="416" y="195"/>
                  </a:lnTo>
                  <a:lnTo>
                    <a:pt x="416" y="204"/>
                  </a:lnTo>
                  <a:lnTo>
                    <a:pt x="416" y="212"/>
                  </a:lnTo>
                  <a:lnTo>
                    <a:pt x="424" y="212"/>
                  </a:lnTo>
                  <a:lnTo>
                    <a:pt x="424" y="221"/>
                  </a:lnTo>
                  <a:lnTo>
                    <a:pt x="416" y="229"/>
                  </a:lnTo>
                  <a:lnTo>
                    <a:pt x="416" y="237"/>
                  </a:lnTo>
                  <a:lnTo>
                    <a:pt x="416" y="254"/>
                  </a:lnTo>
                  <a:lnTo>
                    <a:pt x="416" y="263"/>
                  </a:lnTo>
                  <a:lnTo>
                    <a:pt x="416" y="271"/>
                  </a:lnTo>
                  <a:lnTo>
                    <a:pt x="407" y="271"/>
                  </a:lnTo>
                  <a:lnTo>
                    <a:pt x="416" y="280"/>
                  </a:lnTo>
                  <a:lnTo>
                    <a:pt x="407" y="280"/>
                  </a:lnTo>
                  <a:lnTo>
                    <a:pt x="416" y="288"/>
                  </a:lnTo>
                  <a:lnTo>
                    <a:pt x="407" y="288"/>
                  </a:lnTo>
                  <a:lnTo>
                    <a:pt x="407" y="297"/>
                  </a:lnTo>
                  <a:lnTo>
                    <a:pt x="416" y="297"/>
                  </a:lnTo>
                  <a:lnTo>
                    <a:pt x="407" y="305"/>
                  </a:lnTo>
                  <a:lnTo>
                    <a:pt x="407" y="314"/>
                  </a:lnTo>
                  <a:lnTo>
                    <a:pt x="399" y="314"/>
                  </a:lnTo>
                  <a:lnTo>
                    <a:pt x="399" y="322"/>
                  </a:lnTo>
                  <a:lnTo>
                    <a:pt x="390" y="331"/>
                  </a:lnTo>
                  <a:lnTo>
                    <a:pt x="382" y="339"/>
                  </a:lnTo>
                  <a:lnTo>
                    <a:pt x="382" y="348"/>
                  </a:lnTo>
                  <a:lnTo>
                    <a:pt x="374" y="348"/>
                  </a:lnTo>
                  <a:lnTo>
                    <a:pt x="365" y="356"/>
                  </a:lnTo>
                  <a:lnTo>
                    <a:pt x="365" y="348"/>
                  </a:lnTo>
                  <a:lnTo>
                    <a:pt x="357" y="348"/>
                  </a:lnTo>
                  <a:lnTo>
                    <a:pt x="348" y="356"/>
                  </a:lnTo>
                  <a:lnTo>
                    <a:pt x="348" y="365"/>
                  </a:lnTo>
                  <a:lnTo>
                    <a:pt x="340" y="365"/>
                  </a:lnTo>
                  <a:lnTo>
                    <a:pt x="340" y="373"/>
                  </a:lnTo>
                  <a:lnTo>
                    <a:pt x="331" y="382"/>
                  </a:lnTo>
                  <a:lnTo>
                    <a:pt x="340" y="390"/>
                  </a:lnTo>
                  <a:lnTo>
                    <a:pt x="331" y="390"/>
                  </a:lnTo>
                  <a:lnTo>
                    <a:pt x="331" y="398"/>
                  </a:lnTo>
                  <a:lnTo>
                    <a:pt x="340" y="407"/>
                  </a:lnTo>
                  <a:lnTo>
                    <a:pt x="340" y="415"/>
                  </a:lnTo>
                  <a:lnTo>
                    <a:pt x="331" y="407"/>
                  </a:lnTo>
                  <a:lnTo>
                    <a:pt x="331" y="415"/>
                  </a:lnTo>
                  <a:lnTo>
                    <a:pt x="323" y="424"/>
                  </a:lnTo>
                  <a:lnTo>
                    <a:pt x="323" y="415"/>
                  </a:lnTo>
                  <a:lnTo>
                    <a:pt x="323" y="407"/>
                  </a:lnTo>
                  <a:lnTo>
                    <a:pt x="314" y="407"/>
                  </a:lnTo>
                  <a:lnTo>
                    <a:pt x="306" y="407"/>
                  </a:lnTo>
                  <a:lnTo>
                    <a:pt x="306" y="415"/>
                  </a:lnTo>
                  <a:lnTo>
                    <a:pt x="306" y="424"/>
                  </a:lnTo>
                  <a:lnTo>
                    <a:pt x="306" y="432"/>
                  </a:lnTo>
                  <a:lnTo>
                    <a:pt x="297" y="432"/>
                  </a:lnTo>
                  <a:lnTo>
                    <a:pt x="297" y="441"/>
                  </a:lnTo>
                  <a:lnTo>
                    <a:pt x="297" y="449"/>
                  </a:lnTo>
                  <a:lnTo>
                    <a:pt x="306" y="458"/>
                  </a:lnTo>
                  <a:lnTo>
                    <a:pt x="297" y="466"/>
                  </a:lnTo>
                  <a:lnTo>
                    <a:pt x="297" y="458"/>
                  </a:lnTo>
                  <a:lnTo>
                    <a:pt x="297" y="466"/>
                  </a:lnTo>
                  <a:lnTo>
                    <a:pt x="289" y="483"/>
                  </a:lnTo>
                  <a:lnTo>
                    <a:pt x="280" y="483"/>
                  </a:lnTo>
                  <a:lnTo>
                    <a:pt x="280" y="492"/>
                  </a:lnTo>
                  <a:lnTo>
                    <a:pt x="272" y="492"/>
                  </a:lnTo>
                  <a:lnTo>
                    <a:pt x="263" y="492"/>
                  </a:lnTo>
                  <a:lnTo>
                    <a:pt x="263" y="483"/>
                  </a:lnTo>
                  <a:lnTo>
                    <a:pt x="255" y="483"/>
                  </a:lnTo>
                  <a:lnTo>
                    <a:pt x="255" y="475"/>
                  </a:lnTo>
                  <a:lnTo>
                    <a:pt x="246" y="475"/>
                  </a:lnTo>
                  <a:lnTo>
                    <a:pt x="238" y="475"/>
                  </a:lnTo>
                  <a:lnTo>
                    <a:pt x="238" y="466"/>
                  </a:lnTo>
                  <a:lnTo>
                    <a:pt x="229" y="458"/>
                  </a:lnTo>
                  <a:lnTo>
                    <a:pt x="229" y="449"/>
                  </a:lnTo>
                  <a:lnTo>
                    <a:pt x="221" y="458"/>
                  </a:lnTo>
                  <a:lnTo>
                    <a:pt x="212" y="458"/>
                  </a:lnTo>
                  <a:lnTo>
                    <a:pt x="212" y="466"/>
                  </a:lnTo>
                  <a:lnTo>
                    <a:pt x="212" y="475"/>
                  </a:lnTo>
                  <a:lnTo>
                    <a:pt x="204" y="475"/>
                  </a:lnTo>
                  <a:lnTo>
                    <a:pt x="195" y="475"/>
                  </a:lnTo>
                  <a:close/>
                </a:path>
              </a:pathLst>
            </a:custGeom>
            <a:solidFill>
              <a:schemeClr val="bg2"/>
            </a:solidFill>
            <a:ln w="12700">
              <a:noFill/>
              <a:round/>
              <a:headEnd/>
              <a:tailEnd/>
            </a:ln>
          </p:spPr>
          <p:txBody>
            <a:bodyPr/>
            <a:lstStyle/>
            <a:p>
              <a:endParaRPr lang="en-US"/>
            </a:p>
          </p:txBody>
        </p:sp>
        <p:sp>
          <p:nvSpPr>
            <p:cNvPr id="12445" name="Freeform 30"/>
            <p:cNvSpPr>
              <a:spLocks/>
            </p:cNvSpPr>
            <p:nvPr/>
          </p:nvSpPr>
          <p:spPr bwMode="auto">
            <a:xfrm>
              <a:off x="3368" y="1674"/>
              <a:ext cx="408" cy="720"/>
            </a:xfrm>
            <a:custGeom>
              <a:avLst/>
              <a:gdLst>
                <a:gd name="T0" fmla="*/ 323 w 408"/>
                <a:gd name="T1" fmla="*/ 661 h 720"/>
                <a:gd name="T2" fmla="*/ 323 w 408"/>
                <a:gd name="T3" fmla="*/ 703 h 720"/>
                <a:gd name="T4" fmla="*/ 298 w 408"/>
                <a:gd name="T5" fmla="*/ 694 h 720"/>
                <a:gd name="T6" fmla="*/ 264 w 408"/>
                <a:gd name="T7" fmla="*/ 703 h 720"/>
                <a:gd name="T8" fmla="*/ 255 w 408"/>
                <a:gd name="T9" fmla="*/ 720 h 720"/>
                <a:gd name="T10" fmla="*/ 238 w 408"/>
                <a:gd name="T11" fmla="*/ 711 h 720"/>
                <a:gd name="T12" fmla="*/ 230 w 408"/>
                <a:gd name="T13" fmla="*/ 703 h 720"/>
                <a:gd name="T14" fmla="*/ 221 w 408"/>
                <a:gd name="T15" fmla="*/ 686 h 720"/>
                <a:gd name="T16" fmla="*/ 221 w 408"/>
                <a:gd name="T17" fmla="*/ 661 h 720"/>
                <a:gd name="T18" fmla="*/ 213 w 408"/>
                <a:gd name="T19" fmla="*/ 627 h 720"/>
                <a:gd name="T20" fmla="*/ 179 w 408"/>
                <a:gd name="T21" fmla="*/ 601 h 720"/>
                <a:gd name="T22" fmla="*/ 170 w 408"/>
                <a:gd name="T23" fmla="*/ 593 h 720"/>
                <a:gd name="T24" fmla="*/ 136 w 408"/>
                <a:gd name="T25" fmla="*/ 576 h 720"/>
                <a:gd name="T26" fmla="*/ 128 w 408"/>
                <a:gd name="T27" fmla="*/ 542 h 720"/>
                <a:gd name="T28" fmla="*/ 136 w 408"/>
                <a:gd name="T29" fmla="*/ 508 h 720"/>
                <a:gd name="T30" fmla="*/ 145 w 408"/>
                <a:gd name="T31" fmla="*/ 483 h 720"/>
                <a:gd name="T32" fmla="*/ 111 w 408"/>
                <a:gd name="T33" fmla="*/ 474 h 720"/>
                <a:gd name="T34" fmla="*/ 85 w 408"/>
                <a:gd name="T35" fmla="*/ 457 h 720"/>
                <a:gd name="T36" fmla="*/ 77 w 408"/>
                <a:gd name="T37" fmla="*/ 432 h 720"/>
                <a:gd name="T38" fmla="*/ 34 w 408"/>
                <a:gd name="T39" fmla="*/ 398 h 720"/>
                <a:gd name="T40" fmla="*/ 9 w 408"/>
                <a:gd name="T41" fmla="*/ 364 h 720"/>
                <a:gd name="T42" fmla="*/ 0 w 408"/>
                <a:gd name="T43" fmla="*/ 330 h 720"/>
                <a:gd name="T44" fmla="*/ 9 w 408"/>
                <a:gd name="T45" fmla="*/ 296 h 720"/>
                <a:gd name="T46" fmla="*/ 9 w 408"/>
                <a:gd name="T47" fmla="*/ 271 h 720"/>
                <a:gd name="T48" fmla="*/ 34 w 408"/>
                <a:gd name="T49" fmla="*/ 254 h 720"/>
                <a:gd name="T50" fmla="*/ 43 w 408"/>
                <a:gd name="T51" fmla="*/ 220 h 720"/>
                <a:gd name="T52" fmla="*/ 34 w 408"/>
                <a:gd name="T53" fmla="*/ 186 h 720"/>
                <a:gd name="T54" fmla="*/ 43 w 408"/>
                <a:gd name="T55" fmla="*/ 161 h 720"/>
                <a:gd name="T56" fmla="*/ 85 w 408"/>
                <a:gd name="T57" fmla="*/ 144 h 720"/>
                <a:gd name="T58" fmla="*/ 102 w 408"/>
                <a:gd name="T59" fmla="*/ 127 h 720"/>
                <a:gd name="T60" fmla="*/ 119 w 408"/>
                <a:gd name="T61" fmla="*/ 84 h 720"/>
                <a:gd name="T62" fmla="*/ 111 w 408"/>
                <a:gd name="T63" fmla="*/ 59 h 720"/>
                <a:gd name="T64" fmla="*/ 85 w 408"/>
                <a:gd name="T65" fmla="*/ 34 h 720"/>
                <a:gd name="T66" fmla="*/ 68 w 408"/>
                <a:gd name="T67" fmla="*/ 17 h 720"/>
                <a:gd name="T68" fmla="*/ 230 w 408"/>
                <a:gd name="T69" fmla="*/ 8 h 720"/>
                <a:gd name="T70" fmla="*/ 332 w 408"/>
                <a:gd name="T71" fmla="*/ 25 h 720"/>
                <a:gd name="T72" fmla="*/ 374 w 408"/>
                <a:gd name="T73" fmla="*/ 152 h 720"/>
                <a:gd name="T74" fmla="*/ 383 w 408"/>
                <a:gd name="T75" fmla="*/ 296 h 720"/>
                <a:gd name="T76" fmla="*/ 383 w 408"/>
                <a:gd name="T77" fmla="*/ 406 h 720"/>
                <a:gd name="T78" fmla="*/ 391 w 408"/>
                <a:gd name="T79" fmla="*/ 423 h 720"/>
                <a:gd name="T80" fmla="*/ 391 w 408"/>
                <a:gd name="T81" fmla="*/ 432 h 720"/>
                <a:gd name="T82" fmla="*/ 400 w 408"/>
                <a:gd name="T83" fmla="*/ 449 h 720"/>
                <a:gd name="T84" fmla="*/ 400 w 408"/>
                <a:gd name="T85" fmla="*/ 474 h 720"/>
                <a:gd name="T86" fmla="*/ 391 w 408"/>
                <a:gd name="T87" fmla="*/ 491 h 720"/>
                <a:gd name="T88" fmla="*/ 391 w 408"/>
                <a:gd name="T89" fmla="*/ 508 h 720"/>
                <a:gd name="T90" fmla="*/ 383 w 408"/>
                <a:gd name="T91" fmla="*/ 517 h 720"/>
                <a:gd name="T92" fmla="*/ 374 w 408"/>
                <a:gd name="T93" fmla="*/ 533 h 720"/>
                <a:gd name="T94" fmla="*/ 366 w 408"/>
                <a:gd name="T95" fmla="*/ 542 h 720"/>
                <a:gd name="T96" fmla="*/ 366 w 408"/>
                <a:gd name="T97" fmla="*/ 559 h 720"/>
                <a:gd name="T98" fmla="*/ 357 w 408"/>
                <a:gd name="T99" fmla="*/ 576 h 720"/>
                <a:gd name="T100" fmla="*/ 357 w 408"/>
                <a:gd name="T101" fmla="*/ 584 h 720"/>
                <a:gd name="T102" fmla="*/ 357 w 408"/>
                <a:gd name="T103" fmla="*/ 593 h 720"/>
                <a:gd name="T104" fmla="*/ 357 w 408"/>
                <a:gd name="T105" fmla="*/ 601 h 720"/>
                <a:gd name="T106" fmla="*/ 349 w 408"/>
                <a:gd name="T107" fmla="*/ 627 h 7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8"/>
                <a:gd name="T163" fmla="*/ 0 h 720"/>
                <a:gd name="T164" fmla="*/ 408 w 408"/>
                <a:gd name="T165" fmla="*/ 720 h 7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8" h="720">
                  <a:moveTo>
                    <a:pt x="366" y="644"/>
                  </a:moveTo>
                  <a:lnTo>
                    <a:pt x="357" y="644"/>
                  </a:lnTo>
                  <a:lnTo>
                    <a:pt x="340" y="652"/>
                  </a:lnTo>
                  <a:lnTo>
                    <a:pt x="332" y="652"/>
                  </a:lnTo>
                  <a:lnTo>
                    <a:pt x="323" y="661"/>
                  </a:lnTo>
                  <a:lnTo>
                    <a:pt x="323" y="669"/>
                  </a:lnTo>
                  <a:lnTo>
                    <a:pt x="323" y="677"/>
                  </a:lnTo>
                  <a:lnTo>
                    <a:pt x="323" y="686"/>
                  </a:lnTo>
                  <a:lnTo>
                    <a:pt x="332" y="686"/>
                  </a:lnTo>
                  <a:lnTo>
                    <a:pt x="332" y="694"/>
                  </a:lnTo>
                  <a:lnTo>
                    <a:pt x="323" y="703"/>
                  </a:lnTo>
                  <a:lnTo>
                    <a:pt x="315" y="703"/>
                  </a:lnTo>
                  <a:lnTo>
                    <a:pt x="315" y="694"/>
                  </a:lnTo>
                  <a:lnTo>
                    <a:pt x="306" y="694"/>
                  </a:lnTo>
                  <a:lnTo>
                    <a:pt x="298" y="694"/>
                  </a:lnTo>
                  <a:lnTo>
                    <a:pt x="289" y="686"/>
                  </a:lnTo>
                  <a:lnTo>
                    <a:pt x="281" y="686"/>
                  </a:lnTo>
                  <a:lnTo>
                    <a:pt x="272" y="686"/>
                  </a:lnTo>
                  <a:lnTo>
                    <a:pt x="264" y="694"/>
                  </a:lnTo>
                  <a:lnTo>
                    <a:pt x="264" y="703"/>
                  </a:lnTo>
                  <a:lnTo>
                    <a:pt x="255" y="703"/>
                  </a:lnTo>
                  <a:lnTo>
                    <a:pt x="255" y="711"/>
                  </a:lnTo>
                  <a:lnTo>
                    <a:pt x="264" y="720"/>
                  </a:lnTo>
                  <a:lnTo>
                    <a:pt x="255" y="720"/>
                  </a:lnTo>
                  <a:lnTo>
                    <a:pt x="255" y="711"/>
                  </a:lnTo>
                  <a:lnTo>
                    <a:pt x="247" y="711"/>
                  </a:lnTo>
                  <a:lnTo>
                    <a:pt x="247" y="703"/>
                  </a:lnTo>
                  <a:lnTo>
                    <a:pt x="238" y="703"/>
                  </a:lnTo>
                  <a:lnTo>
                    <a:pt x="238" y="711"/>
                  </a:lnTo>
                  <a:lnTo>
                    <a:pt x="247" y="711"/>
                  </a:lnTo>
                  <a:lnTo>
                    <a:pt x="247" y="720"/>
                  </a:lnTo>
                  <a:lnTo>
                    <a:pt x="238" y="711"/>
                  </a:lnTo>
                  <a:lnTo>
                    <a:pt x="230" y="711"/>
                  </a:lnTo>
                  <a:lnTo>
                    <a:pt x="230" y="703"/>
                  </a:lnTo>
                  <a:lnTo>
                    <a:pt x="230" y="694"/>
                  </a:lnTo>
                  <a:lnTo>
                    <a:pt x="221" y="686"/>
                  </a:lnTo>
                  <a:lnTo>
                    <a:pt x="221" y="677"/>
                  </a:lnTo>
                  <a:lnTo>
                    <a:pt x="230" y="669"/>
                  </a:lnTo>
                  <a:lnTo>
                    <a:pt x="230" y="661"/>
                  </a:lnTo>
                  <a:lnTo>
                    <a:pt x="221" y="661"/>
                  </a:lnTo>
                  <a:lnTo>
                    <a:pt x="221" y="652"/>
                  </a:lnTo>
                  <a:lnTo>
                    <a:pt x="213" y="644"/>
                  </a:lnTo>
                  <a:lnTo>
                    <a:pt x="213" y="635"/>
                  </a:lnTo>
                  <a:lnTo>
                    <a:pt x="213" y="627"/>
                  </a:lnTo>
                  <a:lnTo>
                    <a:pt x="204" y="627"/>
                  </a:lnTo>
                  <a:lnTo>
                    <a:pt x="196" y="627"/>
                  </a:lnTo>
                  <a:lnTo>
                    <a:pt x="196" y="618"/>
                  </a:lnTo>
                  <a:lnTo>
                    <a:pt x="196" y="610"/>
                  </a:lnTo>
                  <a:lnTo>
                    <a:pt x="179" y="601"/>
                  </a:lnTo>
                  <a:lnTo>
                    <a:pt x="170" y="610"/>
                  </a:lnTo>
                  <a:lnTo>
                    <a:pt x="170" y="601"/>
                  </a:lnTo>
                  <a:lnTo>
                    <a:pt x="170" y="593"/>
                  </a:lnTo>
                  <a:lnTo>
                    <a:pt x="162" y="593"/>
                  </a:lnTo>
                  <a:lnTo>
                    <a:pt x="153" y="584"/>
                  </a:lnTo>
                  <a:lnTo>
                    <a:pt x="145" y="584"/>
                  </a:lnTo>
                  <a:lnTo>
                    <a:pt x="136" y="576"/>
                  </a:lnTo>
                  <a:lnTo>
                    <a:pt x="128" y="567"/>
                  </a:lnTo>
                  <a:lnTo>
                    <a:pt x="128" y="550"/>
                  </a:lnTo>
                  <a:lnTo>
                    <a:pt x="128" y="542"/>
                  </a:lnTo>
                  <a:lnTo>
                    <a:pt x="136" y="525"/>
                  </a:lnTo>
                  <a:lnTo>
                    <a:pt x="136" y="517"/>
                  </a:lnTo>
                  <a:lnTo>
                    <a:pt x="136" y="508"/>
                  </a:lnTo>
                  <a:lnTo>
                    <a:pt x="136" y="500"/>
                  </a:lnTo>
                  <a:lnTo>
                    <a:pt x="145" y="491"/>
                  </a:lnTo>
                  <a:lnTo>
                    <a:pt x="145" y="483"/>
                  </a:lnTo>
                  <a:lnTo>
                    <a:pt x="128" y="474"/>
                  </a:lnTo>
                  <a:lnTo>
                    <a:pt x="111" y="474"/>
                  </a:lnTo>
                  <a:lnTo>
                    <a:pt x="102" y="483"/>
                  </a:lnTo>
                  <a:lnTo>
                    <a:pt x="94" y="483"/>
                  </a:lnTo>
                  <a:lnTo>
                    <a:pt x="94" y="474"/>
                  </a:lnTo>
                  <a:lnTo>
                    <a:pt x="85" y="466"/>
                  </a:lnTo>
                  <a:lnTo>
                    <a:pt x="85" y="457"/>
                  </a:lnTo>
                  <a:lnTo>
                    <a:pt x="85" y="449"/>
                  </a:lnTo>
                  <a:lnTo>
                    <a:pt x="85" y="440"/>
                  </a:lnTo>
                  <a:lnTo>
                    <a:pt x="77" y="432"/>
                  </a:lnTo>
                  <a:lnTo>
                    <a:pt x="68" y="423"/>
                  </a:lnTo>
                  <a:lnTo>
                    <a:pt x="60" y="415"/>
                  </a:lnTo>
                  <a:lnTo>
                    <a:pt x="51" y="415"/>
                  </a:lnTo>
                  <a:lnTo>
                    <a:pt x="43" y="406"/>
                  </a:lnTo>
                  <a:lnTo>
                    <a:pt x="43" y="398"/>
                  </a:lnTo>
                  <a:lnTo>
                    <a:pt x="34" y="398"/>
                  </a:lnTo>
                  <a:lnTo>
                    <a:pt x="34" y="389"/>
                  </a:lnTo>
                  <a:lnTo>
                    <a:pt x="17" y="381"/>
                  </a:lnTo>
                  <a:lnTo>
                    <a:pt x="17" y="372"/>
                  </a:lnTo>
                  <a:lnTo>
                    <a:pt x="17" y="364"/>
                  </a:lnTo>
                  <a:lnTo>
                    <a:pt x="9" y="364"/>
                  </a:lnTo>
                  <a:lnTo>
                    <a:pt x="9" y="356"/>
                  </a:lnTo>
                  <a:lnTo>
                    <a:pt x="9" y="347"/>
                  </a:lnTo>
                  <a:lnTo>
                    <a:pt x="0" y="339"/>
                  </a:lnTo>
                  <a:lnTo>
                    <a:pt x="0" y="330"/>
                  </a:lnTo>
                  <a:lnTo>
                    <a:pt x="0" y="322"/>
                  </a:lnTo>
                  <a:lnTo>
                    <a:pt x="0" y="313"/>
                  </a:lnTo>
                  <a:lnTo>
                    <a:pt x="0" y="305"/>
                  </a:lnTo>
                  <a:lnTo>
                    <a:pt x="0" y="296"/>
                  </a:lnTo>
                  <a:lnTo>
                    <a:pt x="9" y="296"/>
                  </a:lnTo>
                  <a:lnTo>
                    <a:pt x="9" y="288"/>
                  </a:lnTo>
                  <a:lnTo>
                    <a:pt x="9" y="279"/>
                  </a:lnTo>
                  <a:lnTo>
                    <a:pt x="9" y="271"/>
                  </a:lnTo>
                  <a:lnTo>
                    <a:pt x="9" y="262"/>
                  </a:lnTo>
                  <a:lnTo>
                    <a:pt x="17" y="262"/>
                  </a:lnTo>
                  <a:lnTo>
                    <a:pt x="26" y="262"/>
                  </a:lnTo>
                  <a:lnTo>
                    <a:pt x="26" y="254"/>
                  </a:lnTo>
                  <a:lnTo>
                    <a:pt x="34" y="254"/>
                  </a:lnTo>
                  <a:lnTo>
                    <a:pt x="34" y="245"/>
                  </a:lnTo>
                  <a:lnTo>
                    <a:pt x="34" y="237"/>
                  </a:lnTo>
                  <a:lnTo>
                    <a:pt x="43" y="228"/>
                  </a:lnTo>
                  <a:lnTo>
                    <a:pt x="43" y="220"/>
                  </a:lnTo>
                  <a:lnTo>
                    <a:pt x="43" y="203"/>
                  </a:lnTo>
                  <a:lnTo>
                    <a:pt x="43" y="195"/>
                  </a:lnTo>
                  <a:lnTo>
                    <a:pt x="43" y="186"/>
                  </a:lnTo>
                  <a:lnTo>
                    <a:pt x="34" y="186"/>
                  </a:lnTo>
                  <a:lnTo>
                    <a:pt x="34" y="178"/>
                  </a:lnTo>
                  <a:lnTo>
                    <a:pt x="34" y="169"/>
                  </a:lnTo>
                  <a:lnTo>
                    <a:pt x="34" y="161"/>
                  </a:lnTo>
                  <a:lnTo>
                    <a:pt x="43" y="152"/>
                  </a:lnTo>
                  <a:lnTo>
                    <a:pt x="43" y="161"/>
                  </a:lnTo>
                  <a:lnTo>
                    <a:pt x="51" y="152"/>
                  </a:lnTo>
                  <a:lnTo>
                    <a:pt x="60" y="152"/>
                  </a:lnTo>
                  <a:lnTo>
                    <a:pt x="68" y="152"/>
                  </a:lnTo>
                  <a:lnTo>
                    <a:pt x="77" y="144"/>
                  </a:lnTo>
                  <a:lnTo>
                    <a:pt x="85" y="144"/>
                  </a:lnTo>
                  <a:lnTo>
                    <a:pt x="94" y="144"/>
                  </a:lnTo>
                  <a:lnTo>
                    <a:pt x="94" y="135"/>
                  </a:lnTo>
                  <a:lnTo>
                    <a:pt x="102" y="135"/>
                  </a:lnTo>
                  <a:lnTo>
                    <a:pt x="102" y="127"/>
                  </a:lnTo>
                  <a:lnTo>
                    <a:pt x="102" y="118"/>
                  </a:lnTo>
                  <a:lnTo>
                    <a:pt x="102" y="110"/>
                  </a:lnTo>
                  <a:lnTo>
                    <a:pt x="111" y="110"/>
                  </a:lnTo>
                  <a:lnTo>
                    <a:pt x="111" y="101"/>
                  </a:lnTo>
                  <a:lnTo>
                    <a:pt x="119" y="84"/>
                  </a:lnTo>
                  <a:lnTo>
                    <a:pt x="119" y="76"/>
                  </a:lnTo>
                  <a:lnTo>
                    <a:pt x="111" y="67"/>
                  </a:lnTo>
                  <a:lnTo>
                    <a:pt x="111" y="59"/>
                  </a:lnTo>
                  <a:lnTo>
                    <a:pt x="102" y="50"/>
                  </a:lnTo>
                  <a:lnTo>
                    <a:pt x="94" y="50"/>
                  </a:lnTo>
                  <a:lnTo>
                    <a:pt x="85" y="42"/>
                  </a:lnTo>
                  <a:lnTo>
                    <a:pt x="85" y="34"/>
                  </a:lnTo>
                  <a:lnTo>
                    <a:pt x="77" y="25"/>
                  </a:lnTo>
                  <a:lnTo>
                    <a:pt x="68" y="25"/>
                  </a:lnTo>
                  <a:lnTo>
                    <a:pt x="68" y="17"/>
                  </a:lnTo>
                  <a:lnTo>
                    <a:pt x="85" y="17"/>
                  </a:lnTo>
                  <a:lnTo>
                    <a:pt x="136" y="8"/>
                  </a:lnTo>
                  <a:lnTo>
                    <a:pt x="145" y="8"/>
                  </a:lnTo>
                  <a:lnTo>
                    <a:pt x="187" y="8"/>
                  </a:lnTo>
                  <a:lnTo>
                    <a:pt x="230" y="8"/>
                  </a:lnTo>
                  <a:lnTo>
                    <a:pt x="247" y="8"/>
                  </a:lnTo>
                  <a:lnTo>
                    <a:pt x="289" y="0"/>
                  </a:lnTo>
                  <a:lnTo>
                    <a:pt x="298" y="0"/>
                  </a:lnTo>
                  <a:lnTo>
                    <a:pt x="332" y="0"/>
                  </a:lnTo>
                  <a:lnTo>
                    <a:pt x="332" y="25"/>
                  </a:lnTo>
                  <a:lnTo>
                    <a:pt x="340" y="42"/>
                  </a:lnTo>
                  <a:lnTo>
                    <a:pt x="349" y="50"/>
                  </a:lnTo>
                  <a:lnTo>
                    <a:pt x="357" y="76"/>
                  </a:lnTo>
                  <a:lnTo>
                    <a:pt x="366" y="93"/>
                  </a:lnTo>
                  <a:lnTo>
                    <a:pt x="374" y="127"/>
                  </a:lnTo>
                  <a:lnTo>
                    <a:pt x="374" y="152"/>
                  </a:lnTo>
                  <a:lnTo>
                    <a:pt x="374" y="169"/>
                  </a:lnTo>
                  <a:lnTo>
                    <a:pt x="374" y="186"/>
                  </a:lnTo>
                  <a:lnTo>
                    <a:pt x="383" y="220"/>
                  </a:lnTo>
                  <a:lnTo>
                    <a:pt x="383" y="254"/>
                  </a:lnTo>
                  <a:lnTo>
                    <a:pt x="383" y="296"/>
                  </a:lnTo>
                  <a:lnTo>
                    <a:pt x="391" y="330"/>
                  </a:lnTo>
                  <a:lnTo>
                    <a:pt x="391" y="364"/>
                  </a:lnTo>
                  <a:lnTo>
                    <a:pt x="391" y="381"/>
                  </a:lnTo>
                  <a:lnTo>
                    <a:pt x="391" y="398"/>
                  </a:lnTo>
                  <a:lnTo>
                    <a:pt x="383" y="406"/>
                  </a:lnTo>
                  <a:lnTo>
                    <a:pt x="391" y="406"/>
                  </a:lnTo>
                  <a:lnTo>
                    <a:pt x="391" y="415"/>
                  </a:lnTo>
                  <a:lnTo>
                    <a:pt x="391" y="423"/>
                  </a:lnTo>
                  <a:lnTo>
                    <a:pt x="383" y="423"/>
                  </a:lnTo>
                  <a:lnTo>
                    <a:pt x="383" y="432"/>
                  </a:lnTo>
                  <a:lnTo>
                    <a:pt x="391" y="432"/>
                  </a:lnTo>
                  <a:lnTo>
                    <a:pt x="391" y="440"/>
                  </a:lnTo>
                  <a:lnTo>
                    <a:pt x="391" y="449"/>
                  </a:lnTo>
                  <a:lnTo>
                    <a:pt x="400" y="449"/>
                  </a:lnTo>
                  <a:lnTo>
                    <a:pt x="400" y="457"/>
                  </a:lnTo>
                  <a:lnTo>
                    <a:pt x="400" y="466"/>
                  </a:lnTo>
                  <a:lnTo>
                    <a:pt x="400" y="474"/>
                  </a:lnTo>
                  <a:lnTo>
                    <a:pt x="408" y="474"/>
                  </a:lnTo>
                  <a:lnTo>
                    <a:pt x="400" y="483"/>
                  </a:lnTo>
                  <a:lnTo>
                    <a:pt x="400" y="491"/>
                  </a:lnTo>
                  <a:lnTo>
                    <a:pt x="391" y="491"/>
                  </a:lnTo>
                  <a:lnTo>
                    <a:pt x="391" y="500"/>
                  </a:lnTo>
                  <a:lnTo>
                    <a:pt x="391" y="508"/>
                  </a:lnTo>
                  <a:lnTo>
                    <a:pt x="391" y="517"/>
                  </a:lnTo>
                  <a:lnTo>
                    <a:pt x="383" y="517"/>
                  </a:lnTo>
                  <a:lnTo>
                    <a:pt x="383" y="525"/>
                  </a:lnTo>
                  <a:lnTo>
                    <a:pt x="374" y="533"/>
                  </a:lnTo>
                  <a:lnTo>
                    <a:pt x="374" y="542"/>
                  </a:lnTo>
                  <a:lnTo>
                    <a:pt x="374" y="533"/>
                  </a:lnTo>
                  <a:lnTo>
                    <a:pt x="366" y="542"/>
                  </a:lnTo>
                  <a:lnTo>
                    <a:pt x="366" y="533"/>
                  </a:lnTo>
                  <a:lnTo>
                    <a:pt x="366" y="542"/>
                  </a:lnTo>
                  <a:lnTo>
                    <a:pt x="366" y="550"/>
                  </a:lnTo>
                  <a:lnTo>
                    <a:pt x="366" y="559"/>
                  </a:lnTo>
                  <a:lnTo>
                    <a:pt x="357" y="567"/>
                  </a:lnTo>
                  <a:lnTo>
                    <a:pt x="366" y="567"/>
                  </a:lnTo>
                  <a:lnTo>
                    <a:pt x="357" y="567"/>
                  </a:lnTo>
                  <a:lnTo>
                    <a:pt x="357" y="576"/>
                  </a:lnTo>
                  <a:lnTo>
                    <a:pt x="366" y="584"/>
                  </a:lnTo>
                  <a:lnTo>
                    <a:pt x="357" y="584"/>
                  </a:lnTo>
                  <a:lnTo>
                    <a:pt x="366" y="584"/>
                  </a:lnTo>
                  <a:lnTo>
                    <a:pt x="366" y="593"/>
                  </a:lnTo>
                  <a:lnTo>
                    <a:pt x="357" y="593"/>
                  </a:lnTo>
                  <a:lnTo>
                    <a:pt x="366" y="601"/>
                  </a:lnTo>
                  <a:lnTo>
                    <a:pt x="357" y="601"/>
                  </a:lnTo>
                  <a:lnTo>
                    <a:pt x="366" y="601"/>
                  </a:lnTo>
                  <a:lnTo>
                    <a:pt x="357" y="610"/>
                  </a:lnTo>
                  <a:lnTo>
                    <a:pt x="357" y="618"/>
                  </a:lnTo>
                  <a:lnTo>
                    <a:pt x="349" y="618"/>
                  </a:lnTo>
                  <a:lnTo>
                    <a:pt x="349" y="627"/>
                  </a:lnTo>
                  <a:lnTo>
                    <a:pt x="357" y="635"/>
                  </a:lnTo>
                  <a:lnTo>
                    <a:pt x="366" y="644"/>
                  </a:lnTo>
                  <a:close/>
                </a:path>
              </a:pathLst>
            </a:custGeom>
            <a:solidFill>
              <a:schemeClr val="bg2"/>
            </a:solidFill>
            <a:ln w="12700">
              <a:noFill/>
              <a:round/>
              <a:headEnd/>
              <a:tailEnd/>
            </a:ln>
          </p:spPr>
          <p:txBody>
            <a:bodyPr/>
            <a:lstStyle/>
            <a:p>
              <a:endParaRPr lang="en-US"/>
            </a:p>
          </p:txBody>
        </p:sp>
        <p:sp>
          <p:nvSpPr>
            <p:cNvPr id="12446" name="Freeform 31"/>
            <p:cNvSpPr>
              <a:spLocks/>
            </p:cNvSpPr>
            <p:nvPr/>
          </p:nvSpPr>
          <p:spPr bwMode="auto">
            <a:xfrm>
              <a:off x="4795" y="1970"/>
              <a:ext cx="17" cy="34"/>
            </a:xfrm>
            <a:custGeom>
              <a:avLst/>
              <a:gdLst>
                <a:gd name="T0" fmla="*/ 9 w 17"/>
                <a:gd name="T1" fmla="*/ 9 h 34"/>
                <a:gd name="T2" fmla="*/ 17 w 17"/>
                <a:gd name="T3" fmla="*/ 17 h 34"/>
                <a:gd name="T4" fmla="*/ 9 w 17"/>
                <a:gd name="T5" fmla="*/ 34 h 34"/>
                <a:gd name="T6" fmla="*/ 9 w 17"/>
                <a:gd name="T7" fmla="*/ 26 h 34"/>
                <a:gd name="T8" fmla="*/ 9 w 17"/>
                <a:gd name="T9" fmla="*/ 17 h 34"/>
                <a:gd name="T10" fmla="*/ 0 w 17"/>
                <a:gd name="T11" fmla="*/ 17 h 34"/>
                <a:gd name="T12" fmla="*/ 0 w 17"/>
                <a:gd name="T13" fmla="*/ 0 h 34"/>
                <a:gd name="T14" fmla="*/ 9 w 17"/>
                <a:gd name="T15" fmla="*/ 9 h 3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4"/>
                <a:gd name="T26" fmla="*/ 17 w 1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4">
                  <a:moveTo>
                    <a:pt x="9" y="9"/>
                  </a:moveTo>
                  <a:lnTo>
                    <a:pt x="17" y="17"/>
                  </a:lnTo>
                  <a:lnTo>
                    <a:pt x="9" y="34"/>
                  </a:lnTo>
                  <a:lnTo>
                    <a:pt x="9" y="26"/>
                  </a:lnTo>
                  <a:lnTo>
                    <a:pt x="9" y="17"/>
                  </a:lnTo>
                  <a:lnTo>
                    <a:pt x="0" y="17"/>
                  </a:lnTo>
                  <a:lnTo>
                    <a:pt x="0" y="0"/>
                  </a:lnTo>
                  <a:lnTo>
                    <a:pt x="9" y="9"/>
                  </a:lnTo>
                  <a:close/>
                </a:path>
              </a:pathLst>
            </a:custGeom>
            <a:solidFill>
              <a:schemeClr val="bg2"/>
            </a:solidFill>
            <a:ln w="12700">
              <a:noFill/>
              <a:round/>
              <a:headEnd/>
              <a:tailEnd/>
            </a:ln>
          </p:spPr>
          <p:txBody>
            <a:bodyPr/>
            <a:lstStyle/>
            <a:p>
              <a:endParaRPr lang="en-US"/>
            </a:p>
          </p:txBody>
        </p:sp>
        <p:sp>
          <p:nvSpPr>
            <p:cNvPr id="12447" name="Freeform 32"/>
            <p:cNvSpPr>
              <a:spLocks/>
            </p:cNvSpPr>
            <p:nvPr/>
          </p:nvSpPr>
          <p:spPr bwMode="auto">
            <a:xfrm>
              <a:off x="4787" y="1970"/>
              <a:ext cx="25" cy="26"/>
            </a:xfrm>
            <a:custGeom>
              <a:avLst/>
              <a:gdLst>
                <a:gd name="T0" fmla="*/ 8 w 25"/>
                <a:gd name="T1" fmla="*/ 0 h 26"/>
                <a:gd name="T2" fmla="*/ 25 w 25"/>
                <a:gd name="T3" fmla="*/ 9 h 26"/>
                <a:gd name="T4" fmla="*/ 8 w 25"/>
                <a:gd name="T5" fmla="*/ 26 h 26"/>
                <a:gd name="T6" fmla="*/ 8 w 25"/>
                <a:gd name="T7" fmla="*/ 26 h 26"/>
                <a:gd name="T8" fmla="*/ 8 w 25"/>
                <a:gd name="T9" fmla="*/ 17 h 26"/>
                <a:gd name="T10" fmla="*/ 8 w 25"/>
                <a:gd name="T11" fmla="*/ 17 h 26"/>
                <a:gd name="T12" fmla="*/ 8 w 25"/>
                <a:gd name="T13" fmla="*/ 17 h 26"/>
                <a:gd name="T14" fmla="*/ 8 w 25"/>
                <a:gd name="T15" fmla="*/ 17 h 26"/>
                <a:gd name="T16" fmla="*/ 8 w 25"/>
                <a:gd name="T17" fmla="*/ 9 h 26"/>
                <a:gd name="T18" fmla="*/ 0 w 25"/>
                <a:gd name="T19" fmla="*/ 9 h 26"/>
                <a:gd name="T20" fmla="*/ 8 w 25"/>
                <a:gd name="T21" fmla="*/ 0 h 26"/>
                <a:gd name="T22" fmla="*/ 8 w 25"/>
                <a:gd name="T23" fmla="*/ 0 h 26"/>
                <a:gd name="T24" fmla="*/ 8 w 25"/>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6"/>
                <a:gd name="T41" fmla="*/ 25 w 25"/>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6">
                  <a:moveTo>
                    <a:pt x="8" y="0"/>
                  </a:moveTo>
                  <a:lnTo>
                    <a:pt x="25" y="9"/>
                  </a:lnTo>
                  <a:lnTo>
                    <a:pt x="8" y="26"/>
                  </a:lnTo>
                  <a:lnTo>
                    <a:pt x="8" y="17"/>
                  </a:lnTo>
                  <a:lnTo>
                    <a:pt x="8" y="9"/>
                  </a:lnTo>
                  <a:lnTo>
                    <a:pt x="0" y="9"/>
                  </a:lnTo>
                  <a:lnTo>
                    <a:pt x="8" y="0"/>
                  </a:lnTo>
                  <a:close/>
                </a:path>
              </a:pathLst>
            </a:custGeom>
            <a:solidFill>
              <a:schemeClr val="bg2"/>
            </a:solidFill>
            <a:ln w="12700">
              <a:noFill/>
              <a:round/>
              <a:headEnd/>
              <a:tailEnd/>
            </a:ln>
          </p:spPr>
          <p:txBody>
            <a:bodyPr/>
            <a:lstStyle/>
            <a:p>
              <a:endParaRPr lang="en-US"/>
            </a:p>
          </p:txBody>
        </p:sp>
        <p:sp>
          <p:nvSpPr>
            <p:cNvPr id="12448" name="Freeform 33"/>
            <p:cNvSpPr>
              <a:spLocks/>
            </p:cNvSpPr>
            <p:nvPr/>
          </p:nvSpPr>
          <p:spPr bwMode="auto">
            <a:xfrm>
              <a:off x="4897" y="1835"/>
              <a:ext cx="102" cy="178"/>
            </a:xfrm>
            <a:custGeom>
              <a:avLst/>
              <a:gdLst>
                <a:gd name="T0" fmla="*/ 34 w 102"/>
                <a:gd name="T1" fmla="*/ 161 h 178"/>
                <a:gd name="T2" fmla="*/ 34 w 102"/>
                <a:gd name="T3" fmla="*/ 152 h 178"/>
                <a:gd name="T4" fmla="*/ 26 w 102"/>
                <a:gd name="T5" fmla="*/ 127 h 178"/>
                <a:gd name="T6" fmla="*/ 17 w 102"/>
                <a:gd name="T7" fmla="*/ 93 h 178"/>
                <a:gd name="T8" fmla="*/ 17 w 102"/>
                <a:gd name="T9" fmla="*/ 76 h 178"/>
                <a:gd name="T10" fmla="*/ 9 w 102"/>
                <a:gd name="T11" fmla="*/ 67 h 178"/>
                <a:gd name="T12" fmla="*/ 9 w 102"/>
                <a:gd name="T13" fmla="*/ 59 h 178"/>
                <a:gd name="T14" fmla="*/ 0 w 102"/>
                <a:gd name="T15" fmla="*/ 17 h 178"/>
                <a:gd name="T16" fmla="*/ 0 w 102"/>
                <a:gd name="T17" fmla="*/ 17 h 178"/>
                <a:gd name="T18" fmla="*/ 0 w 102"/>
                <a:gd name="T19" fmla="*/ 8 h 178"/>
                <a:gd name="T20" fmla="*/ 9 w 102"/>
                <a:gd name="T21" fmla="*/ 8 h 178"/>
                <a:gd name="T22" fmla="*/ 9 w 102"/>
                <a:gd name="T23" fmla="*/ 0 h 178"/>
                <a:gd name="T24" fmla="*/ 17 w 102"/>
                <a:gd name="T25" fmla="*/ 0 h 178"/>
                <a:gd name="T26" fmla="*/ 26 w 102"/>
                <a:gd name="T27" fmla="*/ 0 h 178"/>
                <a:gd name="T28" fmla="*/ 34 w 102"/>
                <a:gd name="T29" fmla="*/ 0 h 178"/>
                <a:gd name="T30" fmla="*/ 34 w 102"/>
                <a:gd name="T31" fmla="*/ 0 h 178"/>
                <a:gd name="T32" fmla="*/ 34 w 102"/>
                <a:gd name="T33" fmla="*/ 0 h 178"/>
                <a:gd name="T34" fmla="*/ 26 w 102"/>
                <a:gd name="T35" fmla="*/ 8 h 178"/>
                <a:gd name="T36" fmla="*/ 26 w 102"/>
                <a:gd name="T37" fmla="*/ 8 h 178"/>
                <a:gd name="T38" fmla="*/ 26 w 102"/>
                <a:gd name="T39" fmla="*/ 8 h 178"/>
                <a:gd name="T40" fmla="*/ 26 w 102"/>
                <a:gd name="T41" fmla="*/ 17 h 178"/>
                <a:gd name="T42" fmla="*/ 17 w 102"/>
                <a:gd name="T43" fmla="*/ 25 h 178"/>
                <a:gd name="T44" fmla="*/ 26 w 102"/>
                <a:gd name="T45" fmla="*/ 34 h 178"/>
                <a:gd name="T46" fmla="*/ 26 w 102"/>
                <a:gd name="T47" fmla="*/ 50 h 178"/>
                <a:gd name="T48" fmla="*/ 34 w 102"/>
                <a:gd name="T49" fmla="*/ 59 h 178"/>
                <a:gd name="T50" fmla="*/ 51 w 102"/>
                <a:gd name="T51" fmla="*/ 67 h 178"/>
                <a:gd name="T52" fmla="*/ 51 w 102"/>
                <a:gd name="T53" fmla="*/ 93 h 178"/>
                <a:gd name="T54" fmla="*/ 60 w 102"/>
                <a:gd name="T55" fmla="*/ 101 h 178"/>
                <a:gd name="T56" fmla="*/ 68 w 102"/>
                <a:gd name="T57" fmla="*/ 110 h 178"/>
                <a:gd name="T58" fmla="*/ 85 w 102"/>
                <a:gd name="T59" fmla="*/ 118 h 178"/>
                <a:gd name="T60" fmla="*/ 93 w 102"/>
                <a:gd name="T61" fmla="*/ 118 h 178"/>
                <a:gd name="T62" fmla="*/ 102 w 102"/>
                <a:gd name="T63" fmla="*/ 161 h 178"/>
                <a:gd name="T64" fmla="*/ 102 w 102"/>
                <a:gd name="T65" fmla="*/ 161 h 178"/>
                <a:gd name="T66" fmla="*/ 102 w 102"/>
                <a:gd name="T67" fmla="*/ 161 h 178"/>
                <a:gd name="T68" fmla="*/ 76 w 102"/>
                <a:gd name="T69" fmla="*/ 169 h 178"/>
                <a:gd name="T70" fmla="*/ 43 w 102"/>
                <a:gd name="T71" fmla="*/ 178 h 178"/>
                <a:gd name="T72" fmla="*/ 34 w 102"/>
                <a:gd name="T73" fmla="*/ 161 h 178"/>
                <a:gd name="T74" fmla="*/ 34 w 102"/>
                <a:gd name="T75" fmla="*/ 161 h 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78"/>
                <a:gd name="T116" fmla="*/ 102 w 102"/>
                <a:gd name="T117" fmla="*/ 178 h 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78">
                  <a:moveTo>
                    <a:pt x="34" y="161"/>
                  </a:moveTo>
                  <a:lnTo>
                    <a:pt x="34" y="152"/>
                  </a:lnTo>
                  <a:lnTo>
                    <a:pt x="26" y="127"/>
                  </a:lnTo>
                  <a:lnTo>
                    <a:pt x="17" y="93"/>
                  </a:lnTo>
                  <a:lnTo>
                    <a:pt x="17" y="76"/>
                  </a:lnTo>
                  <a:lnTo>
                    <a:pt x="9" y="67"/>
                  </a:lnTo>
                  <a:lnTo>
                    <a:pt x="9" y="59"/>
                  </a:lnTo>
                  <a:lnTo>
                    <a:pt x="0" y="17"/>
                  </a:lnTo>
                  <a:lnTo>
                    <a:pt x="0" y="8"/>
                  </a:lnTo>
                  <a:lnTo>
                    <a:pt x="9" y="8"/>
                  </a:lnTo>
                  <a:lnTo>
                    <a:pt x="9" y="0"/>
                  </a:lnTo>
                  <a:lnTo>
                    <a:pt x="17" y="0"/>
                  </a:lnTo>
                  <a:lnTo>
                    <a:pt x="26" y="0"/>
                  </a:lnTo>
                  <a:lnTo>
                    <a:pt x="34" y="0"/>
                  </a:lnTo>
                  <a:lnTo>
                    <a:pt x="26" y="8"/>
                  </a:lnTo>
                  <a:lnTo>
                    <a:pt x="26" y="17"/>
                  </a:lnTo>
                  <a:lnTo>
                    <a:pt x="17" y="25"/>
                  </a:lnTo>
                  <a:lnTo>
                    <a:pt x="26" y="34"/>
                  </a:lnTo>
                  <a:lnTo>
                    <a:pt x="26" y="50"/>
                  </a:lnTo>
                  <a:lnTo>
                    <a:pt x="34" y="59"/>
                  </a:lnTo>
                  <a:lnTo>
                    <a:pt x="51" y="67"/>
                  </a:lnTo>
                  <a:lnTo>
                    <a:pt x="51" y="93"/>
                  </a:lnTo>
                  <a:lnTo>
                    <a:pt x="60" y="101"/>
                  </a:lnTo>
                  <a:lnTo>
                    <a:pt x="68" y="110"/>
                  </a:lnTo>
                  <a:lnTo>
                    <a:pt x="85" y="118"/>
                  </a:lnTo>
                  <a:lnTo>
                    <a:pt x="93" y="118"/>
                  </a:lnTo>
                  <a:lnTo>
                    <a:pt x="102" y="161"/>
                  </a:lnTo>
                  <a:lnTo>
                    <a:pt x="76" y="169"/>
                  </a:lnTo>
                  <a:lnTo>
                    <a:pt x="43" y="178"/>
                  </a:lnTo>
                  <a:lnTo>
                    <a:pt x="34" y="161"/>
                  </a:lnTo>
                  <a:close/>
                </a:path>
              </a:pathLst>
            </a:custGeom>
            <a:solidFill>
              <a:schemeClr val="bg2"/>
            </a:solidFill>
            <a:ln w="12700">
              <a:noFill/>
              <a:round/>
              <a:headEnd/>
              <a:tailEnd/>
            </a:ln>
          </p:spPr>
          <p:txBody>
            <a:bodyPr/>
            <a:lstStyle/>
            <a:p>
              <a:endParaRPr lang="en-US"/>
            </a:p>
          </p:txBody>
        </p:sp>
        <p:sp>
          <p:nvSpPr>
            <p:cNvPr id="12449" name="Freeform 34"/>
            <p:cNvSpPr>
              <a:spLocks/>
            </p:cNvSpPr>
            <p:nvPr/>
          </p:nvSpPr>
          <p:spPr bwMode="auto">
            <a:xfrm>
              <a:off x="4540" y="1852"/>
              <a:ext cx="459" cy="220"/>
            </a:xfrm>
            <a:custGeom>
              <a:avLst/>
              <a:gdLst>
                <a:gd name="T0" fmla="*/ 433 w 459"/>
                <a:gd name="T1" fmla="*/ 152 h 220"/>
                <a:gd name="T2" fmla="*/ 450 w 459"/>
                <a:gd name="T3" fmla="*/ 186 h 220"/>
                <a:gd name="T4" fmla="*/ 417 w 459"/>
                <a:gd name="T5" fmla="*/ 220 h 220"/>
                <a:gd name="T6" fmla="*/ 391 w 459"/>
                <a:gd name="T7" fmla="*/ 194 h 220"/>
                <a:gd name="T8" fmla="*/ 383 w 459"/>
                <a:gd name="T9" fmla="*/ 178 h 220"/>
                <a:gd name="T10" fmla="*/ 374 w 459"/>
                <a:gd name="T11" fmla="*/ 186 h 220"/>
                <a:gd name="T12" fmla="*/ 349 w 459"/>
                <a:gd name="T13" fmla="*/ 161 h 220"/>
                <a:gd name="T14" fmla="*/ 357 w 459"/>
                <a:gd name="T15" fmla="*/ 152 h 220"/>
                <a:gd name="T16" fmla="*/ 340 w 459"/>
                <a:gd name="T17" fmla="*/ 135 h 220"/>
                <a:gd name="T18" fmla="*/ 332 w 459"/>
                <a:gd name="T19" fmla="*/ 127 h 220"/>
                <a:gd name="T20" fmla="*/ 349 w 459"/>
                <a:gd name="T21" fmla="*/ 110 h 220"/>
                <a:gd name="T22" fmla="*/ 340 w 459"/>
                <a:gd name="T23" fmla="*/ 101 h 220"/>
                <a:gd name="T24" fmla="*/ 332 w 459"/>
                <a:gd name="T25" fmla="*/ 76 h 220"/>
                <a:gd name="T26" fmla="*/ 349 w 459"/>
                <a:gd name="T27" fmla="*/ 50 h 220"/>
                <a:gd name="T28" fmla="*/ 332 w 459"/>
                <a:gd name="T29" fmla="*/ 33 h 220"/>
                <a:gd name="T30" fmla="*/ 306 w 459"/>
                <a:gd name="T31" fmla="*/ 76 h 220"/>
                <a:gd name="T32" fmla="*/ 298 w 459"/>
                <a:gd name="T33" fmla="*/ 84 h 220"/>
                <a:gd name="T34" fmla="*/ 315 w 459"/>
                <a:gd name="T35" fmla="*/ 93 h 220"/>
                <a:gd name="T36" fmla="*/ 315 w 459"/>
                <a:gd name="T37" fmla="*/ 169 h 220"/>
                <a:gd name="T38" fmla="*/ 323 w 459"/>
                <a:gd name="T39" fmla="*/ 194 h 220"/>
                <a:gd name="T40" fmla="*/ 349 w 459"/>
                <a:gd name="T41" fmla="*/ 220 h 220"/>
                <a:gd name="T42" fmla="*/ 281 w 459"/>
                <a:gd name="T43" fmla="*/ 203 h 220"/>
                <a:gd name="T44" fmla="*/ 247 w 459"/>
                <a:gd name="T45" fmla="*/ 194 h 220"/>
                <a:gd name="T46" fmla="*/ 255 w 459"/>
                <a:gd name="T47" fmla="*/ 152 h 220"/>
                <a:gd name="T48" fmla="*/ 255 w 459"/>
                <a:gd name="T49" fmla="*/ 144 h 220"/>
                <a:gd name="T50" fmla="*/ 247 w 459"/>
                <a:gd name="T51" fmla="*/ 127 h 220"/>
                <a:gd name="T52" fmla="*/ 221 w 459"/>
                <a:gd name="T53" fmla="*/ 118 h 220"/>
                <a:gd name="T54" fmla="*/ 213 w 459"/>
                <a:gd name="T55" fmla="*/ 110 h 220"/>
                <a:gd name="T56" fmla="*/ 204 w 459"/>
                <a:gd name="T57" fmla="*/ 101 h 220"/>
                <a:gd name="T58" fmla="*/ 196 w 459"/>
                <a:gd name="T59" fmla="*/ 93 h 220"/>
                <a:gd name="T60" fmla="*/ 179 w 459"/>
                <a:gd name="T61" fmla="*/ 93 h 220"/>
                <a:gd name="T62" fmla="*/ 179 w 459"/>
                <a:gd name="T63" fmla="*/ 84 h 220"/>
                <a:gd name="T64" fmla="*/ 170 w 459"/>
                <a:gd name="T65" fmla="*/ 76 h 220"/>
                <a:gd name="T66" fmla="*/ 170 w 459"/>
                <a:gd name="T67" fmla="*/ 67 h 220"/>
                <a:gd name="T68" fmla="*/ 162 w 459"/>
                <a:gd name="T69" fmla="*/ 67 h 220"/>
                <a:gd name="T70" fmla="*/ 162 w 459"/>
                <a:gd name="T71" fmla="*/ 67 h 220"/>
                <a:gd name="T72" fmla="*/ 162 w 459"/>
                <a:gd name="T73" fmla="*/ 59 h 220"/>
                <a:gd name="T74" fmla="*/ 153 w 459"/>
                <a:gd name="T75" fmla="*/ 59 h 220"/>
                <a:gd name="T76" fmla="*/ 153 w 459"/>
                <a:gd name="T77" fmla="*/ 59 h 220"/>
                <a:gd name="T78" fmla="*/ 145 w 459"/>
                <a:gd name="T79" fmla="*/ 59 h 220"/>
                <a:gd name="T80" fmla="*/ 128 w 459"/>
                <a:gd name="T81" fmla="*/ 50 h 220"/>
                <a:gd name="T82" fmla="*/ 119 w 459"/>
                <a:gd name="T83" fmla="*/ 59 h 220"/>
                <a:gd name="T84" fmla="*/ 111 w 459"/>
                <a:gd name="T85" fmla="*/ 67 h 220"/>
                <a:gd name="T86" fmla="*/ 102 w 459"/>
                <a:gd name="T87" fmla="*/ 67 h 220"/>
                <a:gd name="T88" fmla="*/ 102 w 459"/>
                <a:gd name="T89" fmla="*/ 76 h 220"/>
                <a:gd name="T90" fmla="*/ 85 w 459"/>
                <a:gd name="T91" fmla="*/ 84 h 220"/>
                <a:gd name="T92" fmla="*/ 77 w 459"/>
                <a:gd name="T93" fmla="*/ 76 h 220"/>
                <a:gd name="T94" fmla="*/ 77 w 459"/>
                <a:gd name="T95" fmla="*/ 67 h 220"/>
                <a:gd name="T96" fmla="*/ 68 w 459"/>
                <a:gd name="T97" fmla="*/ 67 h 220"/>
                <a:gd name="T98" fmla="*/ 68 w 459"/>
                <a:gd name="T99" fmla="*/ 76 h 220"/>
                <a:gd name="T100" fmla="*/ 51 w 459"/>
                <a:gd name="T101" fmla="*/ 93 h 220"/>
                <a:gd name="T102" fmla="*/ 43 w 459"/>
                <a:gd name="T103" fmla="*/ 93 h 220"/>
                <a:gd name="T104" fmla="*/ 43 w 459"/>
                <a:gd name="T105" fmla="*/ 110 h 220"/>
                <a:gd name="T106" fmla="*/ 26 w 459"/>
                <a:gd name="T107" fmla="*/ 127 h 220"/>
                <a:gd name="T108" fmla="*/ 9 w 459"/>
                <a:gd name="T109" fmla="*/ 135 h 220"/>
                <a:gd name="T110" fmla="*/ 68 w 459"/>
                <a:gd name="T111" fmla="*/ 59 h 220"/>
                <a:gd name="T112" fmla="*/ 196 w 459"/>
                <a:gd name="T113" fmla="*/ 33 h 220"/>
                <a:gd name="T114" fmla="*/ 264 w 459"/>
                <a:gd name="T115" fmla="*/ 25 h 220"/>
                <a:gd name="T116" fmla="*/ 357 w 459"/>
                <a:gd name="T117" fmla="*/ 0 h 220"/>
                <a:gd name="T118" fmla="*/ 374 w 459"/>
                <a:gd name="T119" fmla="*/ 76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9"/>
                <a:gd name="T181" fmla="*/ 0 h 220"/>
                <a:gd name="T182" fmla="*/ 459 w 459"/>
                <a:gd name="T183" fmla="*/ 220 h 2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9" h="220">
                  <a:moveTo>
                    <a:pt x="391" y="135"/>
                  </a:moveTo>
                  <a:lnTo>
                    <a:pt x="391" y="144"/>
                  </a:lnTo>
                  <a:lnTo>
                    <a:pt x="400" y="161"/>
                  </a:lnTo>
                  <a:lnTo>
                    <a:pt x="433" y="152"/>
                  </a:lnTo>
                  <a:lnTo>
                    <a:pt x="459" y="144"/>
                  </a:lnTo>
                  <a:lnTo>
                    <a:pt x="450" y="161"/>
                  </a:lnTo>
                  <a:lnTo>
                    <a:pt x="459" y="169"/>
                  </a:lnTo>
                  <a:lnTo>
                    <a:pt x="450" y="186"/>
                  </a:lnTo>
                  <a:lnTo>
                    <a:pt x="442" y="203"/>
                  </a:lnTo>
                  <a:lnTo>
                    <a:pt x="442" y="211"/>
                  </a:lnTo>
                  <a:lnTo>
                    <a:pt x="417" y="211"/>
                  </a:lnTo>
                  <a:lnTo>
                    <a:pt x="417" y="220"/>
                  </a:lnTo>
                  <a:lnTo>
                    <a:pt x="400" y="220"/>
                  </a:lnTo>
                  <a:lnTo>
                    <a:pt x="400" y="203"/>
                  </a:lnTo>
                  <a:lnTo>
                    <a:pt x="391" y="203"/>
                  </a:lnTo>
                  <a:lnTo>
                    <a:pt x="391" y="194"/>
                  </a:lnTo>
                  <a:lnTo>
                    <a:pt x="391" y="186"/>
                  </a:lnTo>
                  <a:lnTo>
                    <a:pt x="383" y="186"/>
                  </a:lnTo>
                  <a:lnTo>
                    <a:pt x="383" y="178"/>
                  </a:lnTo>
                  <a:lnTo>
                    <a:pt x="383" y="169"/>
                  </a:lnTo>
                  <a:lnTo>
                    <a:pt x="383" y="186"/>
                  </a:lnTo>
                  <a:lnTo>
                    <a:pt x="374" y="186"/>
                  </a:lnTo>
                  <a:lnTo>
                    <a:pt x="366" y="194"/>
                  </a:lnTo>
                  <a:lnTo>
                    <a:pt x="340" y="178"/>
                  </a:lnTo>
                  <a:lnTo>
                    <a:pt x="340" y="169"/>
                  </a:lnTo>
                  <a:lnTo>
                    <a:pt x="349" y="161"/>
                  </a:lnTo>
                  <a:lnTo>
                    <a:pt x="340" y="152"/>
                  </a:lnTo>
                  <a:lnTo>
                    <a:pt x="366" y="152"/>
                  </a:lnTo>
                  <a:lnTo>
                    <a:pt x="366" y="144"/>
                  </a:lnTo>
                  <a:lnTo>
                    <a:pt x="357" y="152"/>
                  </a:lnTo>
                  <a:lnTo>
                    <a:pt x="357" y="144"/>
                  </a:lnTo>
                  <a:lnTo>
                    <a:pt x="349" y="135"/>
                  </a:lnTo>
                  <a:lnTo>
                    <a:pt x="340" y="135"/>
                  </a:lnTo>
                  <a:lnTo>
                    <a:pt x="332" y="135"/>
                  </a:lnTo>
                  <a:lnTo>
                    <a:pt x="332" y="144"/>
                  </a:lnTo>
                  <a:lnTo>
                    <a:pt x="332" y="127"/>
                  </a:lnTo>
                  <a:lnTo>
                    <a:pt x="340" y="127"/>
                  </a:lnTo>
                  <a:lnTo>
                    <a:pt x="349" y="127"/>
                  </a:lnTo>
                  <a:lnTo>
                    <a:pt x="349" y="110"/>
                  </a:lnTo>
                  <a:lnTo>
                    <a:pt x="349" y="101"/>
                  </a:lnTo>
                  <a:lnTo>
                    <a:pt x="349" y="110"/>
                  </a:lnTo>
                  <a:lnTo>
                    <a:pt x="340" y="101"/>
                  </a:lnTo>
                  <a:lnTo>
                    <a:pt x="340" y="84"/>
                  </a:lnTo>
                  <a:lnTo>
                    <a:pt x="332" y="93"/>
                  </a:lnTo>
                  <a:lnTo>
                    <a:pt x="332" y="84"/>
                  </a:lnTo>
                  <a:lnTo>
                    <a:pt x="332" y="76"/>
                  </a:lnTo>
                  <a:lnTo>
                    <a:pt x="332" y="59"/>
                  </a:lnTo>
                  <a:lnTo>
                    <a:pt x="340" y="50"/>
                  </a:lnTo>
                  <a:lnTo>
                    <a:pt x="357" y="42"/>
                  </a:lnTo>
                  <a:lnTo>
                    <a:pt x="349" y="50"/>
                  </a:lnTo>
                  <a:lnTo>
                    <a:pt x="349" y="33"/>
                  </a:lnTo>
                  <a:lnTo>
                    <a:pt x="340" y="33"/>
                  </a:lnTo>
                  <a:lnTo>
                    <a:pt x="340" y="25"/>
                  </a:lnTo>
                  <a:lnTo>
                    <a:pt x="332" y="33"/>
                  </a:lnTo>
                  <a:lnTo>
                    <a:pt x="332" y="50"/>
                  </a:lnTo>
                  <a:lnTo>
                    <a:pt x="323" y="50"/>
                  </a:lnTo>
                  <a:lnTo>
                    <a:pt x="306" y="50"/>
                  </a:lnTo>
                  <a:lnTo>
                    <a:pt x="306" y="76"/>
                  </a:lnTo>
                  <a:lnTo>
                    <a:pt x="298" y="76"/>
                  </a:lnTo>
                  <a:lnTo>
                    <a:pt x="289" y="76"/>
                  </a:lnTo>
                  <a:lnTo>
                    <a:pt x="298" y="76"/>
                  </a:lnTo>
                  <a:lnTo>
                    <a:pt x="298" y="84"/>
                  </a:lnTo>
                  <a:lnTo>
                    <a:pt x="289" y="84"/>
                  </a:lnTo>
                  <a:lnTo>
                    <a:pt x="289" y="93"/>
                  </a:lnTo>
                  <a:lnTo>
                    <a:pt x="298" y="84"/>
                  </a:lnTo>
                  <a:lnTo>
                    <a:pt x="315" y="93"/>
                  </a:lnTo>
                  <a:lnTo>
                    <a:pt x="315" y="118"/>
                  </a:lnTo>
                  <a:lnTo>
                    <a:pt x="306" y="135"/>
                  </a:lnTo>
                  <a:lnTo>
                    <a:pt x="315" y="144"/>
                  </a:lnTo>
                  <a:lnTo>
                    <a:pt x="315" y="169"/>
                  </a:lnTo>
                  <a:lnTo>
                    <a:pt x="332" y="178"/>
                  </a:lnTo>
                  <a:lnTo>
                    <a:pt x="332" y="186"/>
                  </a:lnTo>
                  <a:lnTo>
                    <a:pt x="332" y="194"/>
                  </a:lnTo>
                  <a:lnTo>
                    <a:pt x="323" y="194"/>
                  </a:lnTo>
                  <a:lnTo>
                    <a:pt x="323" y="186"/>
                  </a:lnTo>
                  <a:lnTo>
                    <a:pt x="306" y="178"/>
                  </a:lnTo>
                  <a:lnTo>
                    <a:pt x="340" y="203"/>
                  </a:lnTo>
                  <a:lnTo>
                    <a:pt x="349" y="220"/>
                  </a:lnTo>
                  <a:lnTo>
                    <a:pt x="323" y="203"/>
                  </a:lnTo>
                  <a:lnTo>
                    <a:pt x="298" y="211"/>
                  </a:lnTo>
                  <a:lnTo>
                    <a:pt x="289" y="194"/>
                  </a:lnTo>
                  <a:lnTo>
                    <a:pt x="281" y="203"/>
                  </a:lnTo>
                  <a:lnTo>
                    <a:pt x="272" y="186"/>
                  </a:lnTo>
                  <a:lnTo>
                    <a:pt x="255" y="194"/>
                  </a:lnTo>
                  <a:lnTo>
                    <a:pt x="247" y="194"/>
                  </a:lnTo>
                  <a:lnTo>
                    <a:pt x="247" y="186"/>
                  </a:lnTo>
                  <a:lnTo>
                    <a:pt x="255" y="161"/>
                  </a:lnTo>
                  <a:lnTo>
                    <a:pt x="255" y="152"/>
                  </a:lnTo>
                  <a:lnTo>
                    <a:pt x="264" y="152"/>
                  </a:lnTo>
                  <a:lnTo>
                    <a:pt x="255" y="144"/>
                  </a:lnTo>
                  <a:lnTo>
                    <a:pt x="272" y="127"/>
                  </a:lnTo>
                  <a:lnTo>
                    <a:pt x="255" y="118"/>
                  </a:lnTo>
                  <a:lnTo>
                    <a:pt x="247" y="127"/>
                  </a:lnTo>
                  <a:lnTo>
                    <a:pt x="238" y="127"/>
                  </a:lnTo>
                  <a:lnTo>
                    <a:pt x="230" y="118"/>
                  </a:lnTo>
                  <a:lnTo>
                    <a:pt x="221" y="118"/>
                  </a:lnTo>
                  <a:lnTo>
                    <a:pt x="213" y="118"/>
                  </a:lnTo>
                  <a:lnTo>
                    <a:pt x="213" y="110"/>
                  </a:lnTo>
                  <a:lnTo>
                    <a:pt x="204" y="110"/>
                  </a:lnTo>
                  <a:lnTo>
                    <a:pt x="204" y="101"/>
                  </a:lnTo>
                  <a:lnTo>
                    <a:pt x="204" y="93"/>
                  </a:lnTo>
                  <a:lnTo>
                    <a:pt x="196" y="93"/>
                  </a:lnTo>
                  <a:lnTo>
                    <a:pt x="187" y="93"/>
                  </a:lnTo>
                  <a:lnTo>
                    <a:pt x="179" y="93"/>
                  </a:lnTo>
                  <a:lnTo>
                    <a:pt x="179" y="84"/>
                  </a:lnTo>
                  <a:lnTo>
                    <a:pt x="170" y="76"/>
                  </a:lnTo>
                  <a:lnTo>
                    <a:pt x="170" y="67"/>
                  </a:lnTo>
                  <a:lnTo>
                    <a:pt x="162" y="67"/>
                  </a:lnTo>
                  <a:lnTo>
                    <a:pt x="162" y="59"/>
                  </a:lnTo>
                  <a:lnTo>
                    <a:pt x="153" y="59"/>
                  </a:lnTo>
                  <a:lnTo>
                    <a:pt x="145" y="59"/>
                  </a:lnTo>
                  <a:lnTo>
                    <a:pt x="136" y="50"/>
                  </a:lnTo>
                  <a:lnTo>
                    <a:pt x="128" y="50"/>
                  </a:lnTo>
                  <a:lnTo>
                    <a:pt x="119" y="59"/>
                  </a:lnTo>
                  <a:lnTo>
                    <a:pt x="111" y="59"/>
                  </a:lnTo>
                  <a:lnTo>
                    <a:pt x="111" y="67"/>
                  </a:lnTo>
                  <a:lnTo>
                    <a:pt x="102" y="67"/>
                  </a:lnTo>
                  <a:lnTo>
                    <a:pt x="111" y="67"/>
                  </a:lnTo>
                  <a:lnTo>
                    <a:pt x="102" y="67"/>
                  </a:lnTo>
                  <a:lnTo>
                    <a:pt x="111" y="76"/>
                  </a:lnTo>
                  <a:lnTo>
                    <a:pt x="102" y="76"/>
                  </a:lnTo>
                  <a:lnTo>
                    <a:pt x="94" y="84"/>
                  </a:lnTo>
                  <a:lnTo>
                    <a:pt x="85" y="76"/>
                  </a:lnTo>
                  <a:lnTo>
                    <a:pt x="85" y="84"/>
                  </a:lnTo>
                  <a:lnTo>
                    <a:pt x="85" y="76"/>
                  </a:lnTo>
                  <a:lnTo>
                    <a:pt x="85" y="84"/>
                  </a:lnTo>
                  <a:lnTo>
                    <a:pt x="77" y="76"/>
                  </a:lnTo>
                  <a:lnTo>
                    <a:pt x="68" y="76"/>
                  </a:lnTo>
                  <a:lnTo>
                    <a:pt x="77" y="76"/>
                  </a:lnTo>
                  <a:lnTo>
                    <a:pt x="77" y="67"/>
                  </a:lnTo>
                  <a:lnTo>
                    <a:pt x="68" y="67"/>
                  </a:lnTo>
                  <a:lnTo>
                    <a:pt x="68" y="76"/>
                  </a:lnTo>
                  <a:lnTo>
                    <a:pt x="60" y="84"/>
                  </a:lnTo>
                  <a:lnTo>
                    <a:pt x="60" y="93"/>
                  </a:lnTo>
                  <a:lnTo>
                    <a:pt x="60" y="101"/>
                  </a:lnTo>
                  <a:lnTo>
                    <a:pt x="51" y="93"/>
                  </a:lnTo>
                  <a:lnTo>
                    <a:pt x="43" y="93"/>
                  </a:lnTo>
                  <a:lnTo>
                    <a:pt x="43" y="101"/>
                  </a:lnTo>
                  <a:lnTo>
                    <a:pt x="43" y="110"/>
                  </a:lnTo>
                  <a:lnTo>
                    <a:pt x="34" y="118"/>
                  </a:lnTo>
                  <a:lnTo>
                    <a:pt x="26" y="118"/>
                  </a:lnTo>
                  <a:lnTo>
                    <a:pt x="26" y="127"/>
                  </a:lnTo>
                  <a:lnTo>
                    <a:pt x="17" y="127"/>
                  </a:lnTo>
                  <a:lnTo>
                    <a:pt x="17" y="135"/>
                  </a:lnTo>
                  <a:lnTo>
                    <a:pt x="9" y="135"/>
                  </a:lnTo>
                  <a:lnTo>
                    <a:pt x="0" y="67"/>
                  </a:lnTo>
                  <a:lnTo>
                    <a:pt x="9" y="67"/>
                  </a:lnTo>
                  <a:lnTo>
                    <a:pt x="51" y="59"/>
                  </a:lnTo>
                  <a:lnTo>
                    <a:pt x="68" y="59"/>
                  </a:lnTo>
                  <a:lnTo>
                    <a:pt x="102" y="50"/>
                  </a:lnTo>
                  <a:lnTo>
                    <a:pt x="111" y="50"/>
                  </a:lnTo>
                  <a:lnTo>
                    <a:pt x="136" y="42"/>
                  </a:lnTo>
                  <a:lnTo>
                    <a:pt x="196" y="33"/>
                  </a:lnTo>
                  <a:lnTo>
                    <a:pt x="221" y="33"/>
                  </a:lnTo>
                  <a:lnTo>
                    <a:pt x="238" y="25"/>
                  </a:lnTo>
                  <a:lnTo>
                    <a:pt x="264" y="25"/>
                  </a:lnTo>
                  <a:lnTo>
                    <a:pt x="281" y="17"/>
                  </a:lnTo>
                  <a:lnTo>
                    <a:pt x="315" y="8"/>
                  </a:lnTo>
                  <a:lnTo>
                    <a:pt x="323" y="8"/>
                  </a:lnTo>
                  <a:lnTo>
                    <a:pt x="357" y="0"/>
                  </a:lnTo>
                  <a:lnTo>
                    <a:pt x="366" y="42"/>
                  </a:lnTo>
                  <a:lnTo>
                    <a:pt x="366" y="50"/>
                  </a:lnTo>
                  <a:lnTo>
                    <a:pt x="374" y="59"/>
                  </a:lnTo>
                  <a:lnTo>
                    <a:pt x="374" y="76"/>
                  </a:lnTo>
                  <a:lnTo>
                    <a:pt x="383" y="110"/>
                  </a:lnTo>
                  <a:lnTo>
                    <a:pt x="391" y="135"/>
                  </a:lnTo>
                  <a:close/>
                </a:path>
              </a:pathLst>
            </a:custGeom>
            <a:solidFill>
              <a:schemeClr val="bg2"/>
            </a:solidFill>
            <a:ln w="12700">
              <a:noFill/>
              <a:round/>
              <a:headEnd/>
              <a:tailEnd/>
            </a:ln>
          </p:spPr>
          <p:txBody>
            <a:bodyPr/>
            <a:lstStyle/>
            <a:p>
              <a:endParaRPr lang="en-US"/>
            </a:p>
          </p:txBody>
        </p:sp>
        <p:sp>
          <p:nvSpPr>
            <p:cNvPr id="12450" name="Freeform 35"/>
            <p:cNvSpPr>
              <a:spLocks/>
            </p:cNvSpPr>
            <p:nvPr/>
          </p:nvSpPr>
          <p:spPr bwMode="auto">
            <a:xfrm>
              <a:off x="4863" y="1953"/>
              <a:ext cx="9" cy="26"/>
            </a:xfrm>
            <a:custGeom>
              <a:avLst/>
              <a:gdLst>
                <a:gd name="T0" fmla="*/ 9 w 9"/>
                <a:gd name="T1" fmla="*/ 17 h 26"/>
                <a:gd name="T2" fmla="*/ 0 w 9"/>
                <a:gd name="T3" fmla="*/ 9 h 26"/>
                <a:gd name="T4" fmla="*/ 0 w 9"/>
                <a:gd name="T5" fmla="*/ 9 h 26"/>
                <a:gd name="T6" fmla="*/ 0 w 9"/>
                <a:gd name="T7" fmla="*/ 9 h 26"/>
                <a:gd name="T8" fmla="*/ 0 w 9"/>
                <a:gd name="T9" fmla="*/ 17 h 26"/>
                <a:gd name="T10" fmla="*/ 0 w 9"/>
                <a:gd name="T11" fmla="*/ 9 h 26"/>
                <a:gd name="T12" fmla="*/ 0 w 9"/>
                <a:gd name="T13" fmla="*/ 17 h 26"/>
                <a:gd name="T14" fmla="*/ 0 w 9"/>
                <a:gd name="T15" fmla="*/ 26 h 26"/>
                <a:gd name="T16" fmla="*/ 0 w 9"/>
                <a:gd name="T17" fmla="*/ 9 h 26"/>
                <a:gd name="T18" fmla="*/ 0 w 9"/>
                <a:gd name="T19" fmla="*/ 0 h 26"/>
                <a:gd name="T20" fmla="*/ 9 w 9"/>
                <a:gd name="T21" fmla="*/ 0 h 26"/>
                <a:gd name="T22" fmla="*/ 9 w 9"/>
                <a:gd name="T23" fmla="*/ 9 h 26"/>
                <a:gd name="T24" fmla="*/ 9 w 9"/>
                <a:gd name="T25" fmla="*/ 9 h 26"/>
                <a:gd name="T26" fmla="*/ 9 w 9"/>
                <a:gd name="T27" fmla="*/ 1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6"/>
                <a:gd name="T44" fmla="*/ 9 w 9"/>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6">
                  <a:moveTo>
                    <a:pt x="9" y="17"/>
                  </a:moveTo>
                  <a:lnTo>
                    <a:pt x="0" y="9"/>
                  </a:lnTo>
                  <a:lnTo>
                    <a:pt x="0" y="17"/>
                  </a:lnTo>
                  <a:lnTo>
                    <a:pt x="0" y="9"/>
                  </a:lnTo>
                  <a:lnTo>
                    <a:pt x="0" y="17"/>
                  </a:lnTo>
                  <a:lnTo>
                    <a:pt x="0" y="26"/>
                  </a:lnTo>
                  <a:lnTo>
                    <a:pt x="0" y="9"/>
                  </a:lnTo>
                  <a:lnTo>
                    <a:pt x="0" y="0"/>
                  </a:lnTo>
                  <a:lnTo>
                    <a:pt x="9" y="0"/>
                  </a:lnTo>
                  <a:lnTo>
                    <a:pt x="9" y="9"/>
                  </a:lnTo>
                  <a:lnTo>
                    <a:pt x="9" y="17"/>
                  </a:lnTo>
                  <a:close/>
                </a:path>
              </a:pathLst>
            </a:custGeom>
            <a:solidFill>
              <a:schemeClr val="bg2"/>
            </a:solidFill>
            <a:ln w="12700">
              <a:noFill/>
              <a:round/>
              <a:headEnd/>
              <a:tailEnd/>
            </a:ln>
          </p:spPr>
          <p:txBody>
            <a:bodyPr/>
            <a:lstStyle/>
            <a:p>
              <a:endParaRPr lang="en-US"/>
            </a:p>
          </p:txBody>
        </p:sp>
        <p:sp>
          <p:nvSpPr>
            <p:cNvPr id="12451" name="Freeform 36"/>
            <p:cNvSpPr>
              <a:spLocks/>
            </p:cNvSpPr>
            <p:nvPr/>
          </p:nvSpPr>
          <p:spPr bwMode="auto">
            <a:xfrm>
              <a:off x="4999" y="1996"/>
              <a:ext cx="1" cy="17"/>
            </a:xfrm>
            <a:custGeom>
              <a:avLst/>
              <a:gdLst>
                <a:gd name="T0" fmla="*/ 0 w 1"/>
                <a:gd name="T1" fmla="*/ 0 h 17"/>
                <a:gd name="T2" fmla="*/ 0 w 1"/>
                <a:gd name="T3" fmla="*/ 0 h 17"/>
                <a:gd name="T4" fmla="*/ 0 w 1"/>
                <a:gd name="T5" fmla="*/ 17 h 17"/>
                <a:gd name="T6" fmla="*/ 0 w 1"/>
                <a:gd name="T7" fmla="*/ 0 h 17"/>
                <a:gd name="T8" fmla="*/ 0 60000 65536"/>
                <a:gd name="T9" fmla="*/ 0 60000 65536"/>
                <a:gd name="T10" fmla="*/ 0 60000 65536"/>
                <a:gd name="T11" fmla="*/ 0 60000 65536"/>
                <a:gd name="T12" fmla="*/ 0 w 1"/>
                <a:gd name="T13" fmla="*/ 0 h 17"/>
                <a:gd name="T14" fmla="*/ 1 w 1"/>
                <a:gd name="T15" fmla="*/ 17 h 17"/>
              </a:gdLst>
              <a:ahLst/>
              <a:cxnLst>
                <a:cxn ang="T8">
                  <a:pos x="T0" y="T1"/>
                </a:cxn>
                <a:cxn ang="T9">
                  <a:pos x="T2" y="T3"/>
                </a:cxn>
                <a:cxn ang="T10">
                  <a:pos x="T4" y="T5"/>
                </a:cxn>
                <a:cxn ang="T11">
                  <a:pos x="T6" y="T7"/>
                </a:cxn>
              </a:cxnLst>
              <a:rect l="T12" t="T13" r="T14" b="T15"/>
              <a:pathLst>
                <a:path w="1" h="17">
                  <a:moveTo>
                    <a:pt x="0" y="0"/>
                  </a:moveTo>
                  <a:lnTo>
                    <a:pt x="0" y="0"/>
                  </a:lnTo>
                  <a:lnTo>
                    <a:pt x="0" y="17"/>
                  </a:lnTo>
                  <a:lnTo>
                    <a:pt x="0" y="0"/>
                  </a:lnTo>
                  <a:close/>
                </a:path>
              </a:pathLst>
            </a:custGeom>
            <a:solidFill>
              <a:schemeClr val="bg2"/>
            </a:solidFill>
            <a:ln w="12700">
              <a:noFill/>
              <a:round/>
              <a:headEnd/>
              <a:tailEnd/>
            </a:ln>
          </p:spPr>
          <p:txBody>
            <a:bodyPr/>
            <a:lstStyle/>
            <a:p>
              <a:endParaRPr lang="en-US"/>
            </a:p>
          </p:txBody>
        </p:sp>
        <p:sp>
          <p:nvSpPr>
            <p:cNvPr id="12452" name="Freeform 37"/>
            <p:cNvSpPr>
              <a:spLocks/>
            </p:cNvSpPr>
            <p:nvPr/>
          </p:nvSpPr>
          <p:spPr bwMode="auto">
            <a:xfrm>
              <a:off x="4990" y="2013"/>
              <a:ext cx="9" cy="42"/>
            </a:xfrm>
            <a:custGeom>
              <a:avLst/>
              <a:gdLst>
                <a:gd name="T0" fmla="*/ 0 w 9"/>
                <a:gd name="T1" fmla="*/ 42 h 42"/>
                <a:gd name="T2" fmla="*/ 9 w 9"/>
                <a:gd name="T3" fmla="*/ 42 h 42"/>
                <a:gd name="T4" fmla="*/ 9 w 9"/>
                <a:gd name="T5" fmla="*/ 33 h 42"/>
                <a:gd name="T6" fmla="*/ 9 w 9"/>
                <a:gd name="T7" fmla="*/ 17 h 42"/>
                <a:gd name="T8" fmla="*/ 9 w 9"/>
                <a:gd name="T9" fmla="*/ 0 h 42"/>
                <a:gd name="T10" fmla="*/ 9 w 9"/>
                <a:gd name="T11" fmla="*/ 25 h 42"/>
                <a:gd name="T12" fmla="*/ 9 w 9"/>
                <a:gd name="T13" fmla="*/ 42 h 42"/>
                <a:gd name="T14" fmla="*/ 0 w 9"/>
                <a:gd name="T15" fmla="*/ 42 h 4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2"/>
                <a:gd name="T26" fmla="*/ 9 w 9"/>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2">
                  <a:moveTo>
                    <a:pt x="0" y="42"/>
                  </a:moveTo>
                  <a:lnTo>
                    <a:pt x="9" y="42"/>
                  </a:lnTo>
                  <a:lnTo>
                    <a:pt x="9" y="33"/>
                  </a:lnTo>
                  <a:lnTo>
                    <a:pt x="9" y="17"/>
                  </a:lnTo>
                  <a:lnTo>
                    <a:pt x="9" y="0"/>
                  </a:lnTo>
                  <a:lnTo>
                    <a:pt x="9" y="25"/>
                  </a:lnTo>
                  <a:lnTo>
                    <a:pt x="9" y="42"/>
                  </a:lnTo>
                  <a:lnTo>
                    <a:pt x="0" y="42"/>
                  </a:lnTo>
                  <a:close/>
                </a:path>
              </a:pathLst>
            </a:custGeom>
            <a:solidFill>
              <a:schemeClr val="bg2"/>
            </a:solidFill>
            <a:ln w="12700">
              <a:noFill/>
              <a:round/>
              <a:headEnd/>
              <a:tailEnd/>
            </a:ln>
          </p:spPr>
          <p:txBody>
            <a:bodyPr/>
            <a:lstStyle/>
            <a:p>
              <a:endParaRPr lang="en-US"/>
            </a:p>
          </p:txBody>
        </p:sp>
        <p:sp>
          <p:nvSpPr>
            <p:cNvPr id="12453" name="Freeform 38"/>
            <p:cNvSpPr>
              <a:spLocks/>
            </p:cNvSpPr>
            <p:nvPr/>
          </p:nvSpPr>
          <p:spPr bwMode="auto">
            <a:xfrm>
              <a:off x="3589" y="2445"/>
              <a:ext cx="9" cy="8"/>
            </a:xfrm>
            <a:custGeom>
              <a:avLst/>
              <a:gdLst>
                <a:gd name="T0" fmla="*/ 0 w 9"/>
                <a:gd name="T1" fmla="*/ 8 h 8"/>
                <a:gd name="T2" fmla="*/ 0 w 9"/>
                <a:gd name="T3" fmla="*/ 8 h 8"/>
                <a:gd name="T4" fmla="*/ 0 w 9"/>
                <a:gd name="T5" fmla="*/ 8 h 8"/>
                <a:gd name="T6" fmla="*/ 0 w 9"/>
                <a:gd name="T7" fmla="*/ 0 h 8"/>
                <a:gd name="T8" fmla="*/ 0 w 9"/>
                <a:gd name="T9" fmla="*/ 0 h 8"/>
                <a:gd name="T10" fmla="*/ 9 w 9"/>
                <a:gd name="T11" fmla="*/ 0 h 8"/>
                <a:gd name="T12" fmla="*/ 9 w 9"/>
                <a:gd name="T13" fmla="*/ 8 h 8"/>
                <a:gd name="T14" fmla="*/ 9 w 9"/>
                <a:gd name="T15" fmla="*/ 8 h 8"/>
                <a:gd name="T16" fmla="*/ 9 w 9"/>
                <a:gd name="T17" fmla="*/ 8 h 8"/>
                <a:gd name="T18" fmla="*/ 9 w 9"/>
                <a:gd name="T19" fmla="*/ 8 h 8"/>
                <a:gd name="T20" fmla="*/ 0 w 9"/>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0" y="8"/>
                  </a:moveTo>
                  <a:lnTo>
                    <a:pt x="0" y="8"/>
                  </a:lnTo>
                  <a:lnTo>
                    <a:pt x="0" y="0"/>
                  </a:lnTo>
                  <a:lnTo>
                    <a:pt x="9" y="0"/>
                  </a:lnTo>
                  <a:lnTo>
                    <a:pt x="9" y="8"/>
                  </a:lnTo>
                  <a:lnTo>
                    <a:pt x="0" y="8"/>
                  </a:lnTo>
                  <a:close/>
                </a:path>
              </a:pathLst>
            </a:custGeom>
            <a:solidFill>
              <a:schemeClr val="bg2"/>
            </a:solidFill>
            <a:ln w="12700">
              <a:noFill/>
              <a:round/>
              <a:headEnd/>
              <a:tailEnd/>
            </a:ln>
          </p:spPr>
          <p:txBody>
            <a:bodyPr/>
            <a:lstStyle/>
            <a:p>
              <a:endParaRPr lang="en-US"/>
            </a:p>
          </p:txBody>
        </p:sp>
        <p:sp>
          <p:nvSpPr>
            <p:cNvPr id="12454" name="Freeform 39"/>
            <p:cNvSpPr>
              <a:spLocks/>
            </p:cNvSpPr>
            <p:nvPr/>
          </p:nvSpPr>
          <p:spPr bwMode="auto">
            <a:xfrm>
              <a:off x="4184" y="1936"/>
              <a:ext cx="789" cy="449"/>
            </a:xfrm>
            <a:custGeom>
              <a:avLst/>
              <a:gdLst>
                <a:gd name="T0" fmla="*/ 373 w 789"/>
                <a:gd name="T1" fmla="*/ 399 h 449"/>
                <a:gd name="T2" fmla="*/ 203 w 789"/>
                <a:gd name="T3" fmla="*/ 424 h 449"/>
                <a:gd name="T4" fmla="*/ 153 w 789"/>
                <a:gd name="T5" fmla="*/ 432 h 449"/>
                <a:gd name="T6" fmla="*/ 42 w 789"/>
                <a:gd name="T7" fmla="*/ 441 h 449"/>
                <a:gd name="T8" fmla="*/ 25 w 789"/>
                <a:gd name="T9" fmla="*/ 441 h 449"/>
                <a:gd name="T10" fmla="*/ 59 w 789"/>
                <a:gd name="T11" fmla="*/ 424 h 449"/>
                <a:gd name="T12" fmla="*/ 76 w 789"/>
                <a:gd name="T13" fmla="*/ 399 h 449"/>
                <a:gd name="T14" fmla="*/ 93 w 789"/>
                <a:gd name="T15" fmla="*/ 373 h 449"/>
                <a:gd name="T16" fmla="*/ 127 w 789"/>
                <a:gd name="T17" fmla="*/ 339 h 449"/>
                <a:gd name="T18" fmla="*/ 161 w 789"/>
                <a:gd name="T19" fmla="*/ 322 h 449"/>
                <a:gd name="T20" fmla="*/ 178 w 789"/>
                <a:gd name="T21" fmla="*/ 331 h 449"/>
                <a:gd name="T22" fmla="*/ 203 w 789"/>
                <a:gd name="T23" fmla="*/ 339 h 449"/>
                <a:gd name="T24" fmla="*/ 220 w 789"/>
                <a:gd name="T25" fmla="*/ 322 h 449"/>
                <a:gd name="T26" fmla="*/ 263 w 789"/>
                <a:gd name="T27" fmla="*/ 322 h 449"/>
                <a:gd name="T28" fmla="*/ 271 w 789"/>
                <a:gd name="T29" fmla="*/ 305 h 449"/>
                <a:gd name="T30" fmla="*/ 280 w 789"/>
                <a:gd name="T31" fmla="*/ 305 h 449"/>
                <a:gd name="T32" fmla="*/ 305 w 789"/>
                <a:gd name="T33" fmla="*/ 288 h 449"/>
                <a:gd name="T34" fmla="*/ 322 w 789"/>
                <a:gd name="T35" fmla="*/ 288 h 449"/>
                <a:gd name="T36" fmla="*/ 331 w 789"/>
                <a:gd name="T37" fmla="*/ 271 h 449"/>
                <a:gd name="T38" fmla="*/ 322 w 789"/>
                <a:gd name="T39" fmla="*/ 263 h 449"/>
                <a:gd name="T40" fmla="*/ 331 w 789"/>
                <a:gd name="T41" fmla="*/ 238 h 449"/>
                <a:gd name="T42" fmla="*/ 348 w 789"/>
                <a:gd name="T43" fmla="*/ 212 h 449"/>
                <a:gd name="T44" fmla="*/ 356 w 789"/>
                <a:gd name="T45" fmla="*/ 178 h 449"/>
                <a:gd name="T46" fmla="*/ 365 w 789"/>
                <a:gd name="T47" fmla="*/ 161 h 449"/>
                <a:gd name="T48" fmla="*/ 365 w 789"/>
                <a:gd name="T49" fmla="*/ 136 h 449"/>
                <a:gd name="T50" fmla="*/ 416 w 789"/>
                <a:gd name="T51" fmla="*/ 119 h 449"/>
                <a:gd name="T52" fmla="*/ 424 w 789"/>
                <a:gd name="T53" fmla="*/ 94 h 449"/>
                <a:gd name="T54" fmla="*/ 450 w 789"/>
                <a:gd name="T55" fmla="*/ 77 h 449"/>
                <a:gd name="T56" fmla="*/ 458 w 789"/>
                <a:gd name="T57" fmla="*/ 68 h 449"/>
                <a:gd name="T58" fmla="*/ 467 w 789"/>
                <a:gd name="T59" fmla="*/ 43 h 449"/>
                <a:gd name="T60" fmla="*/ 475 w 789"/>
                <a:gd name="T61" fmla="*/ 26 h 449"/>
                <a:gd name="T62" fmla="*/ 475 w 789"/>
                <a:gd name="T63" fmla="*/ 0 h 449"/>
                <a:gd name="T64" fmla="*/ 535 w 789"/>
                <a:gd name="T65" fmla="*/ 26 h 449"/>
                <a:gd name="T66" fmla="*/ 552 w 789"/>
                <a:gd name="T67" fmla="*/ 9 h 449"/>
                <a:gd name="T68" fmla="*/ 560 w 789"/>
                <a:gd name="T69" fmla="*/ 26 h 449"/>
                <a:gd name="T70" fmla="*/ 577 w 789"/>
                <a:gd name="T71" fmla="*/ 34 h 449"/>
                <a:gd name="T72" fmla="*/ 611 w 789"/>
                <a:gd name="T73" fmla="*/ 51 h 449"/>
                <a:gd name="T74" fmla="*/ 620 w 789"/>
                <a:gd name="T75" fmla="*/ 68 h 449"/>
                <a:gd name="T76" fmla="*/ 603 w 789"/>
                <a:gd name="T77" fmla="*/ 85 h 449"/>
                <a:gd name="T78" fmla="*/ 603 w 789"/>
                <a:gd name="T79" fmla="*/ 119 h 449"/>
                <a:gd name="T80" fmla="*/ 679 w 789"/>
                <a:gd name="T81" fmla="*/ 144 h 449"/>
                <a:gd name="T82" fmla="*/ 713 w 789"/>
                <a:gd name="T83" fmla="*/ 161 h 449"/>
                <a:gd name="T84" fmla="*/ 696 w 789"/>
                <a:gd name="T85" fmla="*/ 195 h 449"/>
                <a:gd name="T86" fmla="*/ 679 w 789"/>
                <a:gd name="T87" fmla="*/ 178 h 449"/>
                <a:gd name="T88" fmla="*/ 713 w 789"/>
                <a:gd name="T89" fmla="*/ 204 h 449"/>
                <a:gd name="T90" fmla="*/ 705 w 789"/>
                <a:gd name="T91" fmla="*/ 221 h 449"/>
                <a:gd name="T92" fmla="*/ 688 w 789"/>
                <a:gd name="T93" fmla="*/ 229 h 449"/>
                <a:gd name="T94" fmla="*/ 722 w 789"/>
                <a:gd name="T95" fmla="*/ 255 h 449"/>
                <a:gd name="T96" fmla="*/ 739 w 789"/>
                <a:gd name="T97" fmla="*/ 271 h 449"/>
                <a:gd name="T98" fmla="*/ 705 w 789"/>
                <a:gd name="T99" fmla="*/ 263 h 449"/>
                <a:gd name="T100" fmla="*/ 679 w 789"/>
                <a:gd name="T101" fmla="*/ 255 h 449"/>
                <a:gd name="T102" fmla="*/ 679 w 789"/>
                <a:gd name="T103" fmla="*/ 255 h 449"/>
                <a:gd name="T104" fmla="*/ 705 w 789"/>
                <a:gd name="T105" fmla="*/ 280 h 449"/>
                <a:gd name="T106" fmla="*/ 713 w 789"/>
                <a:gd name="T107" fmla="*/ 297 h 449"/>
                <a:gd name="T108" fmla="*/ 730 w 789"/>
                <a:gd name="T109" fmla="*/ 297 h 449"/>
                <a:gd name="T110" fmla="*/ 747 w 789"/>
                <a:gd name="T111" fmla="*/ 280 h 449"/>
                <a:gd name="T112" fmla="*/ 789 w 789"/>
                <a:gd name="T113" fmla="*/ 314 h 449"/>
                <a:gd name="T114" fmla="*/ 764 w 789"/>
                <a:gd name="T115" fmla="*/ 322 h 449"/>
                <a:gd name="T116" fmla="*/ 662 w 789"/>
                <a:gd name="T117" fmla="*/ 348 h 449"/>
                <a:gd name="T118" fmla="*/ 535 w 789"/>
                <a:gd name="T119" fmla="*/ 373 h 4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89"/>
                <a:gd name="T181" fmla="*/ 0 h 449"/>
                <a:gd name="T182" fmla="*/ 789 w 789"/>
                <a:gd name="T183" fmla="*/ 449 h 4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89" h="449">
                  <a:moveTo>
                    <a:pt x="458" y="382"/>
                  </a:moveTo>
                  <a:lnTo>
                    <a:pt x="450" y="382"/>
                  </a:lnTo>
                  <a:lnTo>
                    <a:pt x="424" y="390"/>
                  </a:lnTo>
                  <a:lnTo>
                    <a:pt x="407" y="390"/>
                  </a:lnTo>
                  <a:lnTo>
                    <a:pt x="373" y="399"/>
                  </a:lnTo>
                  <a:lnTo>
                    <a:pt x="331" y="407"/>
                  </a:lnTo>
                  <a:lnTo>
                    <a:pt x="314" y="407"/>
                  </a:lnTo>
                  <a:lnTo>
                    <a:pt x="288" y="407"/>
                  </a:lnTo>
                  <a:lnTo>
                    <a:pt x="280" y="415"/>
                  </a:lnTo>
                  <a:lnTo>
                    <a:pt x="237" y="415"/>
                  </a:lnTo>
                  <a:lnTo>
                    <a:pt x="203" y="424"/>
                  </a:lnTo>
                  <a:lnTo>
                    <a:pt x="203" y="415"/>
                  </a:lnTo>
                  <a:lnTo>
                    <a:pt x="187" y="424"/>
                  </a:lnTo>
                  <a:lnTo>
                    <a:pt x="178" y="424"/>
                  </a:lnTo>
                  <a:lnTo>
                    <a:pt x="153" y="424"/>
                  </a:lnTo>
                  <a:lnTo>
                    <a:pt x="153" y="432"/>
                  </a:lnTo>
                  <a:lnTo>
                    <a:pt x="144" y="432"/>
                  </a:lnTo>
                  <a:lnTo>
                    <a:pt x="110" y="432"/>
                  </a:lnTo>
                  <a:lnTo>
                    <a:pt x="85" y="441"/>
                  </a:lnTo>
                  <a:lnTo>
                    <a:pt x="76" y="441"/>
                  </a:lnTo>
                  <a:lnTo>
                    <a:pt x="51" y="441"/>
                  </a:lnTo>
                  <a:lnTo>
                    <a:pt x="42" y="441"/>
                  </a:lnTo>
                  <a:lnTo>
                    <a:pt x="25" y="449"/>
                  </a:lnTo>
                  <a:lnTo>
                    <a:pt x="0" y="449"/>
                  </a:lnTo>
                  <a:lnTo>
                    <a:pt x="8" y="449"/>
                  </a:lnTo>
                  <a:lnTo>
                    <a:pt x="17" y="441"/>
                  </a:lnTo>
                  <a:lnTo>
                    <a:pt x="25" y="441"/>
                  </a:lnTo>
                  <a:lnTo>
                    <a:pt x="25" y="432"/>
                  </a:lnTo>
                  <a:lnTo>
                    <a:pt x="34" y="432"/>
                  </a:lnTo>
                  <a:lnTo>
                    <a:pt x="51" y="424"/>
                  </a:lnTo>
                  <a:lnTo>
                    <a:pt x="59" y="424"/>
                  </a:lnTo>
                  <a:lnTo>
                    <a:pt x="51" y="415"/>
                  </a:lnTo>
                  <a:lnTo>
                    <a:pt x="59" y="407"/>
                  </a:lnTo>
                  <a:lnTo>
                    <a:pt x="68" y="407"/>
                  </a:lnTo>
                  <a:lnTo>
                    <a:pt x="76" y="399"/>
                  </a:lnTo>
                  <a:lnTo>
                    <a:pt x="76" y="390"/>
                  </a:lnTo>
                  <a:lnTo>
                    <a:pt x="85" y="382"/>
                  </a:lnTo>
                  <a:lnTo>
                    <a:pt x="93" y="382"/>
                  </a:lnTo>
                  <a:lnTo>
                    <a:pt x="93" y="373"/>
                  </a:lnTo>
                  <a:lnTo>
                    <a:pt x="102" y="356"/>
                  </a:lnTo>
                  <a:lnTo>
                    <a:pt x="119" y="348"/>
                  </a:lnTo>
                  <a:lnTo>
                    <a:pt x="127" y="348"/>
                  </a:lnTo>
                  <a:lnTo>
                    <a:pt x="127" y="339"/>
                  </a:lnTo>
                  <a:lnTo>
                    <a:pt x="161" y="305"/>
                  </a:lnTo>
                  <a:lnTo>
                    <a:pt x="161" y="314"/>
                  </a:lnTo>
                  <a:lnTo>
                    <a:pt x="153" y="314"/>
                  </a:lnTo>
                  <a:lnTo>
                    <a:pt x="161" y="322"/>
                  </a:lnTo>
                  <a:lnTo>
                    <a:pt x="170" y="331"/>
                  </a:lnTo>
                  <a:lnTo>
                    <a:pt x="178" y="331"/>
                  </a:lnTo>
                  <a:lnTo>
                    <a:pt x="187" y="331"/>
                  </a:lnTo>
                  <a:lnTo>
                    <a:pt x="187" y="339"/>
                  </a:lnTo>
                  <a:lnTo>
                    <a:pt x="195" y="339"/>
                  </a:lnTo>
                  <a:lnTo>
                    <a:pt x="203" y="339"/>
                  </a:lnTo>
                  <a:lnTo>
                    <a:pt x="212" y="339"/>
                  </a:lnTo>
                  <a:lnTo>
                    <a:pt x="212" y="331"/>
                  </a:lnTo>
                  <a:lnTo>
                    <a:pt x="220" y="331"/>
                  </a:lnTo>
                  <a:lnTo>
                    <a:pt x="220" y="322"/>
                  </a:lnTo>
                  <a:lnTo>
                    <a:pt x="229" y="322"/>
                  </a:lnTo>
                  <a:lnTo>
                    <a:pt x="237" y="331"/>
                  </a:lnTo>
                  <a:lnTo>
                    <a:pt x="246" y="322"/>
                  </a:lnTo>
                  <a:lnTo>
                    <a:pt x="254" y="322"/>
                  </a:lnTo>
                  <a:lnTo>
                    <a:pt x="263" y="322"/>
                  </a:lnTo>
                  <a:lnTo>
                    <a:pt x="271" y="314"/>
                  </a:lnTo>
                  <a:lnTo>
                    <a:pt x="271" y="305"/>
                  </a:lnTo>
                  <a:lnTo>
                    <a:pt x="280" y="305"/>
                  </a:lnTo>
                  <a:lnTo>
                    <a:pt x="288" y="305"/>
                  </a:lnTo>
                  <a:lnTo>
                    <a:pt x="297" y="297"/>
                  </a:lnTo>
                  <a:lnTo>
                    <a:pt x="297" y="288"/>
                  </a:lnTo>
                  <a:lnTo>
                    <a:pt x="305" y="288"/>
                  </a:lnTo>
                  <a:lnTo>
                    <a:pt x="305" y="297"/>
                  </a:lnTo>
                  <a:lnTo>
                    <a:pt x="314" y="297"/>
                  </a:lnTo>
                  <a:lnTo>
                    <a:pt x="314" y="288"/>
                  </a:lnTo>
                  <a:lnTo>
                    <a:pt x="322" y="288"/>
                  </a:lnTo>
                  <a:lnTo>
                    <a:pt x="322" y="280"/>
                  </a:lnTo>
                  <a:lnTo>
                    <a:pt x="322" y="271"/>
                  </a:lnTo>
                  <a:lnTo>
                    <a:pt x="331" y="271"/>
                  </a:lnTo>
                  <a:lnTo>
                    <a:pt x="331" y="263"/>
                  </a:lnTo>
                  <a:lnTo>
                    <a:pt x="322" y="263"/>
                  </a:lnTo>
                  <a:lnTo>
                    <a:pt x="322" y="255"/>
                  </a:lnTo>
                  <a:lnTo>
                    <a:pt x="322" y="246"/>
                  </a:lnTo>
                  <a:lnTo>
                    <a:pt x="331" y="238"/>
                  </a:lnTo>
                  <a:lnTo>
                    <a:pt x="331" y="229"/>
                  </a:lnTo>
                  <a:lnTo>
                    <a:pt x="339" y="221"/>
                  </a:lnTo>
                  <a:lnTo>
                    <a:pt x="348" y="212"/>
                  </a:lnTo>
                  <a:lnTo>
                    <a:pt x="348" y="204"/>
                  </a:lnTo>
                  <a:lnTo>
                    <a:pt x="348" y="195"/>
                  </a:lnTo>
                  <a:lnTo>
                    <a:pt x="348" y="187"/>
                  </a:lnTo>
                  <a:lnTo>
                    <a:pt x="356" y="178"/>
                  </a:lnTo>
                  <a:lnTo>
                    <a:pt x="356" y="170"/>
                  </a:lnTo>
                  <a:lnTo>
                    <a:pt x="356" y="161"/>
                  </a:lnTo>
                  <a:lnTo>
                    <a:pt x="365" y="161"/>
                  </a:lnTo>
                  <a:lnTo>
                    <a:pt x="365" y="153"/>
                  </a:lnTo>
                  <a:lnTo>
                    <a:pt x="365" y="144"/>
                  </a:lnTo>
                  <a:lnTo>
                    <a:pt x="365" y="136"/>
                  </a:lnTo>
                  <a:lnTo>
                    <a:pt x="373" y="136"/>
                  </a:lnTo>
                  <a:lnTo>
                    <a:pt x="382" y="144"/>
                  </a:lnTo>
                  <a:lnTo>
                    <a:pt x="399" y="153"/>
                  </a:lnTo>
                  <a:lnTo>
                    <a:pt x="407" y="144"/>
                  </a:lnTo>
                  <a:lnTo>
                    <a:pt x="416" y="119"/>
                  </a:lnTo>
                  <a:lnTo>
                    <a:pt x="416" y="110"/>
                  </a:lnTo>
                  <a:lnTo>
                    <a:pt x="416" y="102"/>
                  </a:lnTo>
                  <a:lnTo>
                    <a:pt x="416" y="94"/>
                  </a:lnTo>
                  <a:lnTo>
                    <a:pt x="424" y="94"/>
                  </a:lnTo>
                  <a:lnTo>
                    <a:pt x="441" y="102"/>
                  </a:lnTo>
                  <a:lnTo>
                    <a:pt x="441" y="85"/>
                  </a:lnTo>
                  <a:lnTo>
                    <a:pt x="450" y="77"/>
                  </a:lnTo>
                  <a:lnTo>
                    <a:pt x="458" y="68"/>
                  </a:lnTo>
                  <a:lnTo>
                    <a:pt x="467" y="60"/>
                  </a:lnTo>
                  <a:lnTo>
                    <a:pt x="458" y="60"/>
                  </a:lnTo>
                  <a:lnTo>
                    <a:pt x="467" y="51"/>
                  </a:lnTo>
                  <a:lnTo>
                    <a:pt x="467" y="43"/>
                  </a:lnTo>
                  <a:lnTo>
                    <a:pt x="475" y="43"/>
                  </a:lnTo>
                  <a:lnTo>
                    <a:pt x="475" y="34"/>
                  </a:lnTo>
                  <a:lnTo>
                    <a:pt x="467" y="34"/>
                  </a:lnTo>
                  <a:lnTo>
                    <a:pt x="475" y="26"/>
                  </a:lnTo>
                  <a:lnTo>
                    <a:pt x="467" y="26"/>
                  </a:lnTo>
                  <a:lnTo>
                    <a:pt x="475" y="17"/>
                  </a:lnTo>
                  <a:lnTo>
                    <a:pt x="475" y="9"/>
                  </a:lnTo>
                  <a:lnTo>
                    <a:pt x="475" y="0"/>
                  </a:lnTo>
                  <a:lnTo>
                    <a:pt x="484" y="0"/>
                  </a:lnTo>
                  <a:lnTo>
                    <a:pt x="484" y="9"/>
                  </a:lnTo>
                  <a:lnTo>
                    <a:pt x="509" y="17"/>
                  </a:lnTo>
                  <a:lnTo>
                    <a:pt x="526" y="34"/>
                  </a:lnTo>
                  <a:lnTo>
                    <a:pt x="535" y="34"/>
                  </a:lnTo>
                  <a:lnTo>
                    <a:pt x="535" y="26"/>
                  </a:lnTo>
                  <a:lnTo>
                    <a:pt x="535" y="17"/>
                  </a:lnTo>
                  <a:lnTo>
                    <a:pt x="535" y="9"/>
                  </a:lnTo>
                  <a:lnTo>
                    <a:pt x="543" y="9"/>
                  </a:lnTo>
                  <a:lnTo>
                    <a:pt x="552" y="9"/>
                  </a:lnTo>
                  <a:lnTo>
                    <a:pt x="560" y="9"/>
                  </a:lnTo>
                  <a:lnTo>
                    <a:pt x="560" y="17"/>
                  </a:lnTo>
                  <a:lnTo>
                    <a:pt x="560" y="26"/>
                  </a:lnTo>
                  <a:lnTo>
                    <a:pt x="569" y="26"/>
                  </a:lnTo>
                  <a:lnTo>
                    <a:pt x="569" y="34"/>
                  </a:lnTo>
                  <a:lnTo>
                    <a:pt x="577" y="34"/>
                  </a:lnTo>
                  <a:lnTo>
                    <a:pt x="586" y="34"/>
                  </a:lnTo>
                  <a:lnTo>
                    <a:pt x="594" y="43"/>
                  </a:lnTo>
                  <a:lnTo>
                    <a:pt x="603" y="43"/>
                  </a:lnTo>
                  <a:lnTo>
                    <a:pt x="611" y="43"/>
                  </a:lnTo>
                  <a:lnTo>
                    <a:pt x="611" y="51"/>
                  </a:lnTo>
                  <a:lnTo>
                    <a:pt x="611" y="60"/>
                  </a:lnTo>
                  <a:lnTo>
                    <a:pt x="620" y="68"/>
                  </a:lnTo>
                  <a:lnTo>
                    <a:pt x="611" y="68"/>
                  </a:lnTo>
                  <a:lnTo>
                    <a:pt x="611" y="77"/>
                  </a:lnTo>
                  <a:lnTo>
                    <a:pt x="603" y="85"/>
                  </a:lnTo>
                  <a:lnTo>
                    <a:pt x="603" y="77"/>
                  </a:lnTo>
                  <a:lnTo>
                    <a:pt x="603" y="85"/>
                  </a:lnTo>
                  <a:lnTo>
                    <a:pt x="594" y="102"/>
                  </a:lnTo>
                  <a:lnTo>
                    <a:pt x="594" y="110"/>
                  </a:lnTo>
                  <a:lnTo>
                    <a:pt x="603" y="119"/>
                  </a:lnTo>
                  <a:lnTo>
                    <a:pt x="611" y="119"/>
                  </a:lnTo>
                  <a:lnTo>
                    <a:pt x="628" y="110"/>
                  </a:lnTo>
                  <a:lnTo>
                    <a:pt x="637" y="127"/>
                  </a:lnTo>
                  <a:lnTo>
                    <a:pt x="637" y="136"/>
                  </a:lnTo>
                  <a:lnTo>
                    <a:pt x="679" y="136"/>
                  </a:lnTo>
                  <a:lnTo>
                    <a:pt x="679" y="144"/>
                  </a:lnTo>
                  <a:lnTo>
                    <a:pt x="679" y="153"/>
                  </a:lnTo>
                  <a:lnTo>
                    <a:pt x="688" y="144"/>
                  </a:lnTo>
                  <a:lnTo>
                    <a:pt x="705" y="153"/>
                  </a:lnTo>
                  <a:lnTo>
                    <a:pt x="713" y="161"/>
                  </a:lnTo>
                  <a:lnTo>
                    <a:pt x="713" y="170"/>
                  </a:lnTo>
                  <a:lnTo>
                    <a:pt x="713" y="178"/>
                  </a:lnTo>
                  <a:lnTo>
                    <a:pt x="713" y="187"/>
                  </a:lnTo>
                  <a:lnTo>
                    <a:pt x="713" y="195"/>
                  </a:lnTo>
                  <a:lnTo>
                    <a:pt x="696" y="195"/>
                  </a:lnTo>
                  <a:lnTo>
                    <a:pt x="688" y="178"/>
                  </a:lnTo>
                  <a:lnTo>
                    <a:pt x="679" y="178"/>
                  </a:lnTo>
                  <a:lnTo>
                    <a:pt x="662" y="161"/>
                  </a:lnTo>
                  <a:lnTo>
                    <a:pt x="662" y="170"/>
                  </a:lnTo>
                  <a:lnTo>
                    <a:pt x="671" y="178"/>
                  </a:lnTo>
                  <a:lnTo>
                    <a:pt x="679" y="178"/>
                  </a:lnTo>
                  <a:lnTo>
                    <a:pt x="688" y="195"/>
                  </a:lnTo>
                  <a:lnTo>
                    <a:pt x="722" y="204"/>
                  </a:lnTo>
                  <a:lnTo>
                    <a:pt x="713" y="204"/>
                  </a:lnTo>
                  <a:lnTo>
                    <a:pt x="696" y="204"/>
                  </a:lnTo>
                  <a:lnTo>
                    <a:pt x="705" y="212"/>
                  </a:lnTo>
                  <a:lnTo>
                    <a:pt x="713" y="204"/>
                  </a:lnTo>
                  <a:lnTo>
                    <a:pt x="730" y="221"/>
                  </a:lnTo>
                  <a:lnTo>
                    <a:pt x="730" y="229"/>
                  </a:lnTo>
                  <a:lnTo>
                    <a:pt x="722" y="221"/>
                  </a:lnTo>
                  <a:lnTo>
                    <a:pt x="705" y="221"/>
                  </a:lnTo>
                  <a:lnTo>
                    <a:pt x="713" y="221"/>
                  </a:lnTo>
                  <a:lnTo>
                    <a:pt x="713" y="229"/>
                  </a:lnTo>
                  <a:lnTo>
                    <a:pt x="722" y="238"/>
                  </a:lnTo>
                  <a:lnTo>
                    <a:pt x="713" y="246"/>
                  </a:lnTo>
                  <a:lnTo>
                    <a:pt x="688" y="229"/>
                  </a:lnTo>
                  <a:lnTo>
                    <a:pt x="696" y="238"/>
                  </a:lnTo>
                  <a:lnTo>
                    <a:pt x="713" y="246"/>
                  </a:lnTo>
                  <a:lnTo>
                    <a:pt x="722" y="255"/>
                  </a:lnTo>
                  <a:lnTo>
                    <a:pt x="730" y="246"/>
                  </a:lnTo>
                  <a:lnTo>
                    <a:pt x="730" y="255"/>
                  </a:lnTo>
                  <a:lnTo>
                    <a:pt x="722" y="263"/>
                  </a:lnTo>
                  <a:lnTo>
                    <a:pt x="739" y="263"/>
                  </a:lnTo>
                  <a:lnTo>
                    <a:pt x="739" y="271"/>
                  </a:lnTo>
                  <a:lnTo>
                    <a:pt x="730" y="271"/>
                  </a:lnTo>
                  <a:lnTo>
                    <a:pt x="722" y="280"/>
                  </a:lnTo>
                  <a:lnTo>
                    <a:pt x="713" y="271"/>
                  </a:lnTo>
                  <a:lnTo>
                    <a:pt x="713" y="263"/>
                  </a:lnTo>
                  <a:lnTo>
                    <a:pt x="705" y="263"/>
                  </a:lnTo>
                  <a:lnTo>
                    <a:pt x="696" y="263"/>
                  </a:lnTo>
                  <a:lnTo>
                    <a:pt x="696" y="255"/>
                  </a:lnTo>
                  <a:lnTo>
                    <a:pt x="696" y="246"/>
                  </a:lnTo>
                  <a:lnTo>
                    <a:pt x="688" y="246"/>
                  </a:lnTo>
                  <a:lnTo>
                    <a:pt x="688" y="255"/>
                  </a:lnTo>
                  <a:lnTo>
                    <a:pt x="679" y="255"/>
                  </a:lnTo>
                  <a:lnTo>
                    <a:pt x="671" y="255"/>
                  </a:lnTo>
                  <a:lnTo>
                    <a:pt x="671" y="246"/>
                  </a:lnTo>
                  <a:lnTo>
                    <a:pt x="671" y="255"/>
                  </a:lnTo>
                  <a:lnTo>
                    <a:pt x="662" y="255"/>
                  </a:lnTo>
                  <a:lnTo>
                    <a:pt x="671" y="255"/>
                  </a:lnTo>
                  <a:lnTo>
                    <a:pt x="679" y="255"/>
                  </a:lnTo>
                  <a:lnTo>
                    <a:pt x="688" y="263"/>
                  </a:lnTo>
                  <a:lnTo>
                    <a:pt x="688" y="255"/>
                  </a:lnTo>
                  <a:lnTo>
                    <a:pt x="696" y="263"/>
                  </a:lnTo>
                  <a:lnTo>
                    <a:pt x="696" y="271"/>
                  </a:lnTo>
                  <a:lnTo>
                    <a:pt x="705" y="271"/>
                  </a:lnTo>
                  <a:lnTo>
                    <a:pt x="705" y="280"/>
                  </a:lnTo>
                  <a:lnTo>
                    <a:pt x="713" y="280"/>
                  </a:lnTo>
                  <a:lnTo>
                    <a:pt x="713" y="288"/>
                  </a:lnTo>
                  <a:lnTo>
                    <a:pt x="722" y="288"/>
                  </a:lnTo>
                  <a:lnTo>
                    <a:pt x="713" y="297"/>
                  </a:lnTo>
                  <a:lnTo>
                    <a:pt x="713" y="305"/>
                  </a:lnTo>
                  <a:lnTo>
                    <a:pt x="722" y="288"/>
                  </a:lnTo>
                  <a:lnTo>
                    <a:pt x="730" y="288"/>
                  </a:lnTo>
                  <a:lnTo>
                    <a:pt x="730" y="280"/>
                  </a:lnTo>
                  <a:lnTo>
                    <a:pt x="739" y="288"/>
                  </a:lnTo>
                  <a:lnTo>
                    <a:pt x="730" y="297"/>
                  </a:lnTo>
                  <a:lnTo>
                    <a:pt x="739" y="288"/>
                  </a:lnTo>
                  <a:lnTo>
                    <a:pt x="739" y="297"/>
                  </a:lnTo>
                  <a:lnTo>
                    <a:pt x="739" y="280"/>
                  </a:lnTo>
                  <a:lnTo>
                    <a:pt x="747" y="280"/>
                  </a:lnTo>
                  <a:lnTo>
                    <a:pt x="756" y="280"/>
                  </a:lnTo>
                  <a:lnTo>
                    <a:pt x="764" y="271"/>
                  </a:lnTo>
                  <a:lnTo>
                    <a:pt x="789" y="322"/>
                  </a:lnTo>
                  <a:lnTo>
                    <a:pt x="789" y="314"/>
                  </a:lnTo>
                  <a:lnTo>
                    <a:pt x="781" y="297"/>
                  </a:lnTo>
                  <a:lnTo>
                    <a:pt x="781" y="322"/>
                  </a:lnTo>
                  <a:lnTo>
                    <a:pt x="773" y="322"/>
                  </a:lnTo>
                  <a:lnTo>
                    <a:pt x="773" y="314"/>
                  </a:lnTo>
                  <a:lnTo>
                    <a:pt x="773" y="322"/>
                  </a:lnTo>
                  <a:lnTo>
                    <a:pt x="764" y="322"/>
                  </a:lnTo>
                  <a:lnTo>
                    <a:pt x="747" y="331"/>
                  </a:lnTo>
                  <a:lnTo>
                    <a:pt x="730" y="331"/>
                  </a:lnTo>
                  <a:lnTo>
                    <a:pt x="722" y="331"/>
                  </a:lnTo>
                  <a:lnTo>
                    <a:pt x="688" y="339"/>
                  </a:lnTo>
                  <a:lnTo>
                    <a:pt x="662" y="348"/>
                  </a:lnTo>
                  <a:lnTo>
                    <a:pt x="645" y="348"/>
                  </a:lnTo>
                  <a:lnTo>
                    <a:pt x="603" y="356"/>
                  </a:lnTo>
                  <a:lnTo>
                    <a:pt x="586" y="356"/>
                  </a:lnTo>
                  <a:lnTo>
                    <a:pt x="569" y="365"/>
                  </a:lnTo>
                  <a:lnTo>
                    <a:pt x="543" y="373"/>
                  </a:lnTo>
                  <a:lnTo>
                    <a:pt x="535" y="373"/>
                  </a:lnTo>
                  <a:lnTo>
                    <a:pt x="501" y="373"/>
                  </a:lnTo>
                  <a:lnTo>
                    <a:pt x="492" y="382"/>
                  </a:lnTo>
                  <a:lnTo>
                    <a:pt x="458" y="382"/>
                  </a:lnTo>
                  <a:close/>
                </a:path>
              </a:pathLst>
            </a:custGeom>
            <a:solidFill>
              <a:schemeClr val="bg2"/>
            </a:solidFill>
            <a:ln w="12700">
              <a:noFill/>
              <a:round/>
              <a:headEnd/>
              <a:tailEnd/>
            </a:ln>
          </p:spPr>
          <p:txBody>
            <a:bodyPr/>
            <a:lstStyle/>
            <a:p>
              <a:endParaRPr lang="en-US"/>
            </a:p>
          </p:txBody>
        </p:sp>
        <p:sp>
          <p:nvSpPr>
            <p:cNvPr id="12455" name="Freeform 40"/>
            <p:cNvSpPr>
              <a:spLocks/>
            </p:cNvSpPr>
            <p:nvPr/>
          </p:nvSpPr>
          <p:spPr bwMode="auto">
            <a:xfrm>
              <a:off x="4982" y="2055"/>
              <a:ext cx="17" cy="25"/>
            </a:xfrm>
            <a:custGeom>
              <a:avLst/>
              <a:gdLst>
                <a:gd name="T0" fmla="*/ 8 w 17"/>
                <a:gd name="T1" fmla="*/ 0 h 25"/>
                <a:gd name="T2" fmla="*/ 17 w 17"/>
                <a:gd name="T3" fmla="*/ 0 h 25"/>
                <a:gd name="T4" fmla="*/ 8 w 17"/>
                <a:gd name="T5" fmla="*/ 8 h 25"/>
                <a:gd name="T6" fmla="*/ 8 w 17"/>
                <a:gd name="T7" fmla="*/ 17 h 25"/>
                <a:gd name="T8" fmla="*/ 0 w 17"/>
                <a:gd name="T9" fmla="*/ 25 h 25"/>
                <a:gd name="T10" fmla="*/ 8 w 17"/>
                <a:gd name="T11" fmla="*/ 17 h 25"/>
                <a:gd name="T12" fmla="*/ 0 w 17"/>
                <a:gd name="T13" fmla="*/ 17 h 25"/>
                <a:gd name="T14" fmla="*/ 8 w 17"/>
                <a:gd name="T15" fmla="*/ 17 h 25"/>
                <a:gd name="T16" fmla="*/ 8 w 17"/>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5"/>
                <a:gd name="T29" fmla="*/ 17 w 1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5">
                  <a:moveTo>
                    <a:pt x="8" y="0"/>
                  </a:moveTo>
                  <a:lnTo>
                    <a:pt x="17" y="0"/>
                  </a:lnTo>
                  <a:lnTo>
                    <a:pt x="8" y="8"/>
                  </a:lnTo>
                  <a:lnTo>
                    <a:pt x="8" y="17"/>
                  </a:lnTo>
                  <a:lnTo>
                    <a:pt x="0" y="25"/>
                  </a:lnTo>
                  <a:lnTo>
                    <a:pt x="8" y="17"/>
                  </a:lnTo>
                  <a:lnTo>
                    <a:pt x="0" y="17"/>
                  </a:lnTo>
                  <a:lnTo>
                    <a:pt x="8" y="17"/>
                  </a:lnTo>
                  <a:lnTo>
                    <a:pt x="8" y="0"/>
                  </a:lnTo>
                  <a:close/>
                </a:path>
              </a:pathLst>
            </a:custGeom>
            <a:solidFill>
              <a:schemeClr val="bg2"/>
            </a:solidFill>
            <a:ln w="12700">
              <a:noFill/>
              <a:round/>
              <a:headEnd/>
              <a:tailEnd/>
            </a:ln>
          </p:spPr>
          <p:txBody>
            <a:bodyPr/>
            <a:lstStyle/>
            <a:p>
              <a:endParaRPr lang="en-US"/>
            </a:p>
          </p:txBody>
        </p:sp>
        <p:sp>
          <p:nvSpPr>
            <p:cNvPr id="12456" name="Freeform 41"/>
            <p:cNvSpPr>
              <a:spLocks/>
            </p:cNvSpPr>
            <p:nvPr/>
          </p:nvSpPr>
          <p:spPr bwMode="auto">
            <a:xfrm>
              <a:off x="4940" y="2063"/>
              <a:ext cx="42" cy="119"/>
            </a:xfrm>
            <a:custGeom>
              <a:avLst/>
              <a:gdLst>
                <a:gd name="T0" fmla="*/ 8 w 42"/>
                <a:gd name="T1" fmla="*/ 68 h 119"/>
                <a:gd name="T2" fmla="*/ 0 w 42"/>
                <a:gd name="T3" fmla="*/ 68 h 119"/>
                <a:gd name="T4" fmla="*/ 0 w 42"/>
                <a:gd name="T5" fmla="*/ 60 h 119"/>
                <a:gd name="T6" fmla="*/ 8 w 42"/>
                <a:gd name="T7" fmla="*/ 60 h 119"/>
                <a:gd name="T8" fmla="*/ 0 w 42"/>
                <a:gd name="T9" fmla="*/ 60 h 119"/>
                <a:gd name="T10" fmla="*/ 8 w 42"/>
                <a:gd name="T11" fmla="*/ 43 h 119"/>
                <a:gd name="T12" fmla="*/ 8 w 42"/>
                <a:gd name="T13" fmla="*/ 34 h 119"/>
                <a:gd name="T14" fmla="*/ 17 w 42"/>
                <a:gd name="T15" fmla="*/ 26 h 119"/>
                <a:gd name="T16" fmla="*/ 17 w 42"/>
                <a:gd name="T17" fmla="*/ 26 h 119"/>
                <a:gd name="T18" fmla="*/ 8 w 42"/>
                <a:gd name="T19" fmla="*/ 17 h 119"/>
                <a:gd name="T20" fmla="*/ 17 w 42"/>
                <a:gd name="T21" fmla="*/ 9 h 119"/>
                <a:gd name="T22" fmla="*/ 17 w 42"/>
                <a:gd name="T23" fmla="*/ 9 h 119"/>
                <a:gd name="T24" fmla="*/ 17 w 42"/>
                <a:gd name="T25" fmla="*/ 0 h 119"/>
                <a:gd name="T26" fmla="*/ 42 w 42"/>
                <a:gd name="T27" fmla="*/ 0 h 119"/>
                <a:gd name="T28" fmla="*/ 25 w 42"/>
                <a:gd name="T29" fmla="*/ 43 h 119"/>
                <a:gd name="T30" fmla="*/ 33 w 42"/>
                <a:gd name="T31" fmla="*/ 43 h 119"/>
                <a:gd name="T32" fmla="*/ 25 w 42"/>
                <a:gd name="T33" fmla="*/ 60 h 119"/>
                <a:gd name="T34" fmla="*/ 25 w 42"/>
                <a:gd name="T35" fmla="*/ 60 h 119"/>
                <a:gd name="T36" fmla="*/ 17 w 42"/>
                <a:gd name="T37" fmla="*/ 60 h 119"/>
                <a:gd name="T38" fmla="*/ 17 w 42"/>
                <a:gd name="T39" fmla="*/ 68 h 119"/>
                <a:gd name="T40" fmla="*/ 25 w 42"/>
                <a:gd name="T41" fmla="*/ 68 h 119"/>
                <a:gd name="T42" fmla="*/ 17 w 42"/>
                <a:gd name="T43" fmla="*/ 77 h 119"/>
                <a:gd name="T44" fmla="*/ 17 w 42"/>
                <a:gd name="T45" fmla="*/ 77 h 119"/>
                <a:gd name="T46" fmla="*/ 17 w 42"/>
                <a:gd name="T47" fmla="*/ 85 h 119"/>
                <a:gd name="T48" fmla="*/ 17 w 42"/>
                <a:gd name="T49" fmla="*/ 85 h 119"/>
                <a:gd name="T50" fmla="*/ 8 w 42"/>
                <a:gd name="T51" fmla="*/ 94 h 119"/>
                <a:gd name="T52" fmla="*/ 8 w 42"/>
                <a:gd name="T53" fmla="*/ 119 h 119"/>
                <a:gd name="T54" fmla="*/ 8 w 42"/>
                <a:gd name="T55" fmla="*/ 119 h 119"/>
                <a:gd name="T56" fmla="*/ 0 w 42"/>
                <a:gd name="T57" fmla="*/ 102 h 119"/>
                <a:gd name="T58" fmla="*/ 0 w 42"/>
                <a:gd name="T59" fmla="*/ 77 h 119"/>
                <a:gd name="T60" fmla="*/ 0 w 42"/>
                <a:gd name="T61" fmla="*/ 77 h 119"/>
                <a:gd name="T62" fmla="*/ 0 w 42"/>
                <a:gd name="T63" fmla="*/ 68 h 119"/>
                <a:gd name="T64" fmla="*/ 0 w 42"/>
                <a:gd name="T65" fmla="*/ 68 h 119"/>
                <a:gd name="T66" fmla="*/ 8 w 42"/>
                <a:gd name="T67" fmla="*/ 68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119"/>
                <a:gd name="T104" fmla="*/ 42 w 42"/>
                <a:gd name="T105" fmla="*/ 119 h 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119">
                  <a:moveTo>
                    <a:pt x="8" y="68"/>
                  </a:moveTo>
                  <a:lnTo>
                    <a:pt x="0" y="68"/>
                  </a:lnTo>
                  <a:lnTo>
                    <a:pt x="0" y="60"/>
                  </a:lnTo>
                  <a:lnTo>
                    <a:pt x="8" y="60"/>
                  </a:lnTo>
                  <a:lnTo>
                    <a:pt x="0" y="60"/>
                  </a:lnTo>
                  <a:lnTo>
                    <a:pt x="8" y="43"/>
                  </a:lnTo>
                  <a:lnTo>
                    <a:pt x="8" y="34"/>
                  </a:lnTo>
                  <a:lnTo>
                    <a:pt x="17" y="26"/>
                  </a:lnTo>
                  <a:lnTo>
                    <a:pt x="8" y="17"/>
                  </a:lnTo>
                  <a:lnTo>
                    <a:pt x="17" y="9"/>
                  </a:lnTo>
                  <a:lnTo>
                    <a:pt x="17" y="0"/>
                  </a:lnTo>
                  <a:lnTo>
                    <a:pt x="42" y="0"/>
                  </a:lnTo>
                  <a:lnTo>
                    <a:pt x="25" y="43"/>
                  </a:lnTo>
                  <a:lnTo>
                    <a:pt x="33" y="43"/>
                  </a:lnTo>
                  <a:lnTo>
                    <a:pt x="25" y="60"/>
                  </a:lnTo>
                  <a:lnTo>
                    <a:pt x="17" y="60"/>
                  </a:lnTo>
                  <a:lnTo>
                    <a:pt x="17" y="68"/>
                  </a:lnTo>
                  <a:lnTo>
                    <a:pt x="25" y="68"/>
                  </a:lnTo>
                  <a:lnTo>
                    <a:pt x="17" y="77"/>
                  </a:lnTo>
                  <a:lnTo>
                    <a:pt x="17" y="85"/>
                  </a:lnTo>
                  <a:lnTo>
                    <a:pt x="8" y="94"/>
                  </a:lnTo>
                  <a:lnTo>
                    <a:pt x="8" y="119"/>
                  </a:lnTo>
                  <a:lnTo>
                    <a:pt x="0" y="102"/>
                  </a:lnTo>
                  <a:lnTo>
                    <a:pt x="0" y="77"/>
                  </a:lnTo>
                  <a:lnTo>
                    <a:pt x="0" y="68"/>
                  </a:lnTo>
                  <a:lnTo>
                    <a:pt x="8" y="68"/>
                  </a:lnTo>
                  <a:close/>
                </a:path>
              </a:pathLst>
            </a:custGeom>
            <a:solidFill>
              <a:schemeClr val="bg2"/>
            </a:solidFill>
            <a:ln w="12700">
              <a:noFill/>
              <a:round/>
              <a:headEnd/>
              <a:tailEnd/>
            </a:ln>
          </p:spPr>
          <p:txBody>
            <a:bodyPr/>
            <a:lstStyle/>
            <a:p>
              <a:endParaRPr lang="en-US"/>
            </a:p>
          </p:txBody>
        </p:sp>
        <p:sp>
          <p:nvSpPr>
            <p:cNvPr id="12457" name="Freeform 42"/>
            <p:cNvSpPr>
              <a:spLocks/>
            </p:cNvSpPr>
            <p:nvPr/>
          </p:nvSpPr>
          <p:spPr bwMode="auto">
            <a:xfrm>
              <a:off x="914" y="2241"/>
              <a:ext cx="696" cy="805"/>
            </a:xfrm>
            <a:custGeom>
              <a:avLst/>
              <a:gdLst>
                <a:gd name="T0" fmla="*/ 34 w 696"/>
                <a:gd name="T1" fmla="*/ 492 h 805"/>
                <a:gd name="T2" fmla="*/ 34 w 696"/>
                <a:gd name="T3" fmla="*/ 492 h 805"/>
                <a:gd name="T4" fmla="*/ 34 w 696"/>
                <a:gd name="T5" fmla="*/ 475 h 805"/>
                <a:gd name="T6" fmla="*/ 34 w 696"/>
                <a:gd name="T7" fmla="*/ 458 h 805"/>
                <a:gd name="T8" fmla="*/ 34 w 696"/>
                <a:gd name="T9" fmla="*/ 441 h 805"/>
                <a:gd name="T10" fmla="*/ 51 w 696"/>
                <a:gd name="T11" fmla="*/ 432 h 805"/>
                <a:gd name="T12" fmla="*/ 59 w 696"/>
                <a:gd name="T13" fmla="*/ 424 h 805"/>
                <a:gd name="T14" fmla="*/ 59 w 696"/>
                <a:gd name="T15" fmla="*/ 416 h 805"/>
                <a:gd name="T16" fmla="*/ 68 w 696"/>
                <a:gd name="T17" fmla="*/ 399 h 805"/>
                <a:gd name="T18" fmla="*/ 68 w 696"/>
                <a:gd name="T19" fmla="*/ 390 h 805"/>
                <a:gd name="T20" fmla="*/ 68 w 696"/>
                <a:gd name="T21" fmla="*/ 373 h 805"/>
                <a:gd name="T22" fmla="*/ 85 w 696"/>
                <a:gd name="T23" fmla="*/ 365 h 805"/>
                <a:gd name="T24" fmla="*/ 102 w 696"/>
                <a:gd name="T25" fmla="*/ 356 h 805"/>
                <a:gd name="T26" fmla="*/ 119 w 696"/>
                <a:gd name="T27" fmla="*/ 339 h 805"/>
                <a:gd name="T28" fmla="*/ 119 w 696"/>
                <a:gd name="T29" fmla="*/ 331 h 805"/>
                <a:gd name="T30" fmla="*/ 102 w 696"/>
                <a:gd name="T31" fmla="*/ 322 h 805"/>
                <a:gd name="T32" fmla="*/ 93 w 696"/>
                <a:gd name="T33" fmla="*/ 314 h 805"/>
                <a:gd name="T34" fmla="*/ 93 w 696"/>
                <a:gd name="T35" fmla="*/ 297 h 805"/>
                <a:gd name="T36" fmla="*/ 93 w 696"/>
                <a:gd name="T37" fmla="*/ 280 h 805"/>
                <a:gd name="T38" fmla="*/ 85 w 696"/>
                <a:gd name="T39" fmla="*/ 263 h 805"/>
                <a:gd name="T40" fmla="*/ 85 w 696"/>
                <a:gd name="T41" fmla="*/ 246 h 805"/>
                <a:gd name="T42" fmla="*/ 85 w 696"/>
                <a:gd name="T43" fmla="*/ 238 h 805"/>
                <a:gd name="T44" fmla="*/ 85 w 696"/>
                <a:gd name="T45" fmla="*/ 221 h 805"/>
                <a:gd name="T46" fmla="*/ 93 w 696"/>
                <a:gd name="T47" fmla="*/ 221 h 805"/>
                <a:gd name="T48" fmla="*/ 102 w 696"/>
                <a:gd name="T49" fmla="*/ 195 h 805"/>
                <a:gd name="T50" fmla="*/ 93 w 696"/>
                <a:gd name="T51" fmla="*/ 170 h 805"/>
                <a:gd name="T52" fmla="*/ 102 w 696"/>
                <a:gd name="T53" fmla="*/ 161 h 805"/>
                <a:gd name="T54" fmla="*/ 93 w 696"/>
                <a:gd name="T55" fmla="*/ 144 h 805"/>
                <a:gd name="T56" fmla="*/ 102 w 696"/>
                <a:gd name="T57" fmla="*/ 127 h 805"/>
                <a:gd name="T58" fmla="*/ 102 w 696"/>
                <a:gd name="T59" fmla="*/ 110 h 805"/>
                <a:gd name="T60" fmla="*/ 102 w 696"/>
                <a:gd name="T61" fmla="*/ 102 h 805"/>
                <a:gd name="T62" fmla="*/ 119 w 696"/>
                <a:gd name="T63" fmla="*/ 94 h 805"/>
                <a:gd name="T64" fmla="*/ 136 w 696"/>
                <a:gd name="T65" fmla="*/ 102 h 805"/>
                <a:gd name="T66" fmla="*/ 144 w 696"/>
                <a:gd name="T67" fmla="*/ 110 h 805"/>
                <a:gd name="T68" fmla="*/ 153 w 696"/>
                <a:gd name="T69" fmla="*/ 119 h 805"/>
                <a:gd name="T70" fmla="*/ 170 w 696"/>
                <a:gd name="T71" fmla="*/ 110 h 805"/>
                <a:gd name="T72" fmla="*/ 187 w 696"/>
                <a:gd name="T73" fmla="*/ 17 h 805"/>
                <a:gd name="T74" fmla="*/ 340 w 696"/>
                <a:gd name="T75" fmla="*/ 26 h 805"/>
                <a:gd name="T76" fmla="*/ 526 w 696"/>
                <a:gd name="T77" fmla="*/ 60 h 805"/>
                <a:gd name="T78" fmla="*/ 603 w 696"/>
                <a:gd name="T79" fmla="*/ 68 h 805"/>
                <a:gd name="T80" fmla="*/ 662 w 696"/>
                <a:gd name="T81" fmla="*/ 339 h 805"/>
                <a:gd name="T82" fmla="*/ 628 w 696"/>
                <a:gd name="T83" fmla="*/ 568 h 805"/>
                <a:gd name="T84" fmla="*/ 594 w 696"/>
                <a:gd name="T85" fmla="*/ 805 h 805"/>
                <a:gd name="T86" fmla="*/ 348 w 696"/>
                <a:gd name="T87" fmla="*/ 754 h 805"/>
                <a:gd name="T88" fmla="*/ 8 w 696"/>
                <a:gd name="T89" fmla="*/ 543 h 805"/>
                <a:gd name="T90" fmla="*/ 17 w 696"/>
                <a:gd name="T91" fmla="*/ 526 h 805"/>
                <a:gd name="T92" fmla="*/ 34 w 696"/>
                <a:gd name="T93" fmla="*/ 526 h 805"/>
                <a:gd name="T94" fmla="*/ 34 w 696"/>
                <a:gd name="T95" fmla="*/ 526 h 805"/>
                <a:gd name="T96" fmla="*/ 42 w 696"/>
                <a:gd name="T97" fmla="*/ 526 h 805"/>
                <a:gd name="T98" fmla="*/ 51 w 696"/>
                <a:gd name="T99" fmla="*/ 517 h 805"/>
                <a:gd name="T100" fmla="*/ 42 w 696"/>
                <a:gd name="T101" fmla="*/ 492 h 8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6"/>
                <a:gd name="T154" fmla="*/ 0 h 805"/>
                <a:gd name="T155" fmla="*/ 696 w 696"/>
                <a:gd name="T156" fmla="*/ 805 h 8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6" h="805">
                  <a:moveTo>
                    <a:pt x="42" y="492"/>
                  </a:moveTo>
                  <a:lnTo>
                    <a:pt x="42" y="492"/>
                  </a:lnTo>
                  <a:lnTo>
                    <a:pt x="34" y="492"/>
                  </a:lnTo>
                  <a:lnTo>
                    <a:pt x="34" y="483"/>
                  </a:lnTo>
                  <a:lnTo>
                    <a:pt x="34" y="492"/>
                  </a:lnTo>
                  <a:lnTo>
                    <a:pt x="25" y="483"/>
                  </a:lnTo>
                  <a:lnTo>
                    <a:pt x="25" y="475"/>
                  </a:lnTo>
                  <a:lnTo>
                    <a:pt x="34" y="475"/>
                  </a:lnTo>
                  <a:lnTo>
                    <a:pt x="34" y="466"/>
                  </a:lnTo>
                  <a:lnTo>
                    <a:pt x="34" y="458"/>
                  </a:lnTo>
                  <a:lnTo>
                    <a:pt x="34" y="449"/>
                  </a:lnTo>
                  <a:lnTo>
                    <a:pt x="34" y="441"/>
                  </a:lnTo>
                  <a:lnTo>
                    <a:pt x="42" y="441"/>
                  </a:lnTo>
                  <a:lnTo>
                    <a:pt x="51" y="432"/>
                  </a:lnTo>
                  <a:lnTo>
                    <a:pt x="59" y="424"/>
                  </a:lnTo>
                  <a:lnTo>
                    <a:pt x="59" y="416"/>
                  </a:lnTo>
                  <a:lnTo>
                    <a:pt x="59" y="407"/>
                  </a:lnTo>
                  <a:lnTo>
                    <a:pt x="68" y="407"/>
                  </a:lnTo>
                  <a:lnTo>
                    <a:pt x="68" y="399"/>
                  </a:lnTo>
                  <a:lnTo>
                    <a:pt x="68" y="390"/>
                  </a:lnTo>
                  <a:lnTo>
                    <a:pt x="68" y="382"/>
                  </a:lnTo>
                  <a:lnTo>
                    <a:pt x="68" y="373"/>
                  </a:lnTo>
                  <a:lnTo>
                    <a:pt x="85" y="365"/>
                  </a:lnTo>
                  <a:lnTo>
                    <a:pt x="85" y="356"/>
                  </a:lnTo>
                  <a:lnTo>
                    <a:pt x="93" y="356"/>
                  </a:lnTo>
                  <a:lnTo>
                    <a:pt x="102" y="356"/>
                  </a:lnTo>
                  <a:lnTo>
                    <a:pt x="102" y="348"/>
                  </a:lnTo>
                  <a:lnTo>
                    <a:pt x="119" y="339"/>
                  </a:lnTo>
                  <a:lnTo>
                    <a:pt x="119" y="331"/>
                  </a:lnTo>
                  <a:lnTo>
                    <a:pt x="110" y="322"/>
                  </a:lnTo>
                  <a:lnTo>
                    <a:pt x="102" y="322"/>
                  </a:lnTo>
                  <a:lnTo>
                    <a:pt x="102" y="314"/>
                  </a:lnTo>
                  <a:lnTo>
                    <a:pt x="93" y="314"/>
                  </a:lnTo>
                  <a:lnTo>
                    <a:pt x="102" y="305"/>
                  </a:lnTo>
                  <a:lnTo>
                    <a:pt x="93" y="297"/>
                  </a:lnTo>
                  <a:lnTo>
                    <a:pt x="93" y="280"/>
                  </a:lnTo>
                  <a:lnTo>
                    <a:pt x="85" y="271"/>
                  </a:lnTo>
                  <a:lnTo>
                    <a:pt x="85" y="263"/>
                  </a:lnTo>
                  <a:lnTo>
                    <a:pt x="85" y="255"/>
                  </a:lnTo>
                  <a:lnTo>
                    <a:pt x="85" y="246"/>
                  </a:lnTo>
                  <a:lnTo>
                    <a:pt x="85" y="238"/>
                  </a:lnTo>
                  <a:lnTo>
                    <a:pt x="93" y="229"/>
                  </a:lnTo>
                  <a:lnTo>
                    <a:pt x="85" y="229"/>
                  </a:lnTo>
                  <a:lnTo>
                    <a:pt x="85" y="221"/>
                  </a:lnTo>
                  <a:lnTo>
                    <a:pt x="93" y="229"/>
                  </a:lnTo>
                  <a:lnTo>
                    <a:pt x="93" y="221"/>
                  </a:lnTo>
                  <a:lnTo>
                    <a:pt x="93" y="212"/>
                  </a:lnTo>
                  <a:lnTo>
                    <a:pt x="93" y="204"/>
                  </a:lnTo>
                  <a:lnTo>
                    <a:pt x="102" y="195"/>
                  </a:lnTo>
                  <a:lnTo>
                    <a:pt x="93" y="187"/>
                  </a:lnTo>
                  <a:lnTo>
                    <a:pt x="93" y="178"/>
                  </a:lnTo>
                  <a:lnTo>
                    <a:pt x="93" y="170"/>
                  </a:lnTo>
                  <a:lnTo>
                    <a:pt x="102" y="161"/>
                  </a:lnTo>
                  <a:lnTo>
                    <a:pt x="93" y="161"/>
                  </a:lnTo>
                  <a:lnTo>
                    <a:pt x="102" y="153"/>
                  </a:lnTo>
                  <a:lnTo>
                    <a:pt x="93" y="144"/>
                  </a:lnTo>
                  <a:lnTo>
                    <a:pt x="102" y="144"/>
                  </a:lnTo>
                  <a:lnTo>
                    <a:pt x="102" y="136"/>
                  </a:lnTo>
                  <a:lnTo>
                    <a:pt x="102" y="127"/>
                  </a:lnTo>
                  <a:lnTo>
                    <a:pt x="102" y="110"/>
                  </a:lnTo>
                  <a:lnTo>
                    <a:pt x="102" y="102"/>
                  </a:lnTo>
                  <a:lnTo>
                    <a:pt x="110" y="94"/>
                  </a:lnTo>
                  <a:lnTo>
                    <a:pt x="119" y="94"/>
                  </a:lnTo>
                  <a:lnTo>
                    <a:pt x="127" y="94"/>
                  </a:lnTo>
                  <a:lnTo>
                    <a:pt x="127" y="102"/>
                  </a:lnTo>
                  <a:lnTo>
                    <a:pt x="136" y="102"/>
                  </a:lnTo>
                  <a:lnTo>
                    <a:pt x="144" y="102"/>
                  </a:lnTo>
                  <a:lnTo>
                    <a:pt x="144" y="110"/>
                  </a:lnTo>
                  <a:lnTo>
                    <a:pt x="153" y="119"/>
                  </a:lnTo>
                  <a:lnTo>
                    <a:pt x="161" y="119"/>
                  </a:lnTo>
                  <a:lnTo>
                    <a:pt x="170" y="110"/>
                  </a:lnTo>
                  <a:lnTo>
                    <a:pt x="170" y="102"/>
                  </a:lnTo>
                  <a:lnTo>
                    <a:pt x="178" y="102"/>
                  </a:lnTo>
                  <a:lnTo>
                    <a:pt x="187" y="17"/>
                  </a:lnTo>
                  <a:lnTo>
                    <a:pt x="195" y="0"/>
                  </a:lnTo>
                  <a:lnTo>
                    <a:pt x="306" y="17"/>
                  </a:lnTo>
                  <a:lnTo>
                    <a:pt x="340" y="26"/>
                  </a:lnTo>
                  <a:lnTo>
                    <a:pt x="374" y="34"/>
                  </a:lnTo>
                  <a:lnTo>
                    <a:pt x="459" y="51"/>
                  </a:lnTo>
                  <a:lnTo>
                    <a:pt x="526" y="60"/>
                  </a:lnTo>
                  <a:lnTo>
                    <a:pt x="552" y="60"/>
                  </a:lnTo>
                  <a:lnTo>
                    <a:pt x="603" y="68"/>
                  </a:lnTo>
                  <a:lnTo>
                    <a:pt x="696" y="85"/>
                  </a:lnTo>
                  <a:lnTo>
                    <a:pt x="679" y="212"/>
                  </a:lnTo>
                  <a:lnTo>
                    <a:pt x="662" y="339"/>
                  </a:lnTo>
                  <a:lnTo>
                    <a:pt x="654" y="390"/>
                  </a:lnTo>
                  <a:lnTo>
                    <a:pt x="637" y="492"/>
                  </a:lnTo>
                  <a:lnTo>
                    <a:pt x="628" y="568"/>
                  </a:lnTo>
                  <a:lnTo>
                    <a:pt x="620" y="619"/>
                  </a:lnTo>
                  <a:lnTo>
                    <a:pt x="611" y="661"/>
                  </a:lnTo>
                  <a:lnTo>
                    <a:pt x="594" y="805"/>
                  </a:lnTo>
                  <a:lnTo>
                    <a:pt x="442" y="780"/>
                  </a:lnTo>
                  <a:lnTo>
                    <a:pt x="374" y="771"/>
                  </a:lnTo>
                  <a:lnTo>
                    <a:pt x="348" y="754"/>
                  </a:lnTo>
                  <a:lnTo>
                    <a:pt x="153" y="644"/>
                  </a:lnTo>
                  <a:lnTo>
                    <a:pt x="0" y="560"/>
                  </a:lnTo>
                  <a:lnTo>
                    <a:pt x="8" y="543"/>
                  </a:lnTo>
                  <a:lnTo>
                    <a:pt x="17" y="526"/>
                  </a:lnTo>
                  <a:lnTo>
                    <a:pt x="34" y="534"/>
                  </a:lnTo>
                  <a:lnTo>
                    <a:pt x="34" y="526"/>
                  </a:lnTo>
                  <a:lnTo>
                    <a:pt x="42" y="526"/>
                  </a:lnTo>
                  <a:lnTo>
                    <a:pt x="42" y="517"/>
                  </a:lnTo>
                  <a:lnTo>
                    <a:pt x="51" y="517"/>
                  </a:lnTo>
                  <a:lnTo>
                    <a:pt x="51" y="509"/>
                  </a:lnTo>
                  <a:lnTo>
                    <a:pt x="51" y="500"/>
                  </a:lnTo>
                  <a:lnTo>
                    <a:pt x="42" y="492"/>
                  </a:lnTo>
                  <a:close/>
                </a:path>
              </a:pathLst>
            </a:custGeom>
            <a:solidFill>
              <a:schemeClr val="bg2"/>
            </a:solidFill>
            <a:ln w="12700">
              <a:noFill/>
              <a:round/>
              <a:headEnd/>
              <a:tailEnd/>
            </a:ln>
          </p:spPr>
          <p:txBody>
            <a:bodyPr/>
            <a:lstStyle/>
            <a:p>
              <a:endParaRPr lang="en-US"/>
            </a:p>
          </p:txBody>
        </p:sp>
        <p:sp>
          <p:nvSpPr>
            <p:cNvPr id="12458" name="Freeform 43"/>
            <p:cNvSpPr>
              <a:spLocks/>
            </p:cNvSpPr>
            <p:nvPr/>
          </p:nvSpPr>
          <p:spPr bwMode="auto">
            <a:xfrm>
              <a:off x="4150" y="2258"/>
              <a:ext cx="866" cy="390"/>
            </a:xfrm>
            <a:custGeom>
              <a:avLst/>
              <a:gdLst>
                <a:gd name="T0" fmla="*/ 0 w 866"/>
                <a:gd name="T1" fmla="*/ 305 h 390"/>
                <a:gd name="T2" fmla="*/ 25 w 866"/>
                <a:gd name="T3" fmla="*/ 297 h 390"/>
                <a:gd name="T4" fmla="*/ 34 w 866"/>
                <a:gd name="T5" fmla="*/ 271 h 390"/>
                <a:gd name="T6" fmla="*/ 68 w 866"/>
                <a:gd name="T7" fmla="*/ 254 h 390"/>
                <a:gd name="T8" fmla="*/ 93 w 866"/>
                <a:gd name="T9" fmla="*/ 238 h 390"/>
                <a:gd name="T10" fmla="*/ 102 w 866"/>
                <a:gd name="T11" fmla="*/ 229 h 390"/>
                <a:gd name="T12" fmla="*/ 127 w 866"/>
                <a:gd name="T13" fmla="*/ 212 h 390"/>
                <a:gd name="T14" fmla="*/ 136 w 866"/>
                <a:gd name="T15" fmla="*/ 195 h 390"/>
                <a:gd name="T16" fmla="*/ 153 w 866"/>
                <a:gd name="T17" fmla="*/ 178 h 390"/>
                <a:gd name="T18" fmla="*/ 170 w 866"/>
                <a:gd name="T19" fmla="*/ 187 h 390"/>
                <a:gd name="T20" fmla="*/ 187 w 866"/>
                <a:gd name="T21" fmla="*/ 170 h 390"/>
                <a:gd name="T22" fmla="*/ 212 w 866"/>
                <a:gd name="T23" fmla="*/ 161 h 390"/>
                <a:gd name="T24" fmla="*/ 237 w 866"/>
                <a:gd name="T25" fmla="*/ 136 h 390"/>
                <a:gd name="T26" fmla="*/ 237 w 866"/>
                <a:gd name="T27" fmla="*/ 102 h 390"/>
                <a:gd name="T28" fmla="*/ 365 w 866"/>
                <a:gd name="T29" fmla="*/ 85 h 390"/>
                <a:gd name="T30" fmla="*/ 484 w 866"/>
                <a:gd name="T31" fmla="*/ 60 h 390"/>
                <a:gd name="T32" fmla="*/ 577 w 866"/>
                <a:gd name="T33" fmla="*/ 51 h 390"/>
                <a:gd name="T34" fmla="*/ 696 w 866"/>
                <a:gd name="T35" fmla="*/ 26 h 390"/>
                <a:gd name="T36" fmla="*/ 781 w 866"/>
                <a:gd name="T37" fmla="*/ 9 h 390"/>
                <a:gd name="T38" fmla="*/ 815 w 866"/>
                <a:gd name="T39" fmla="*/ 17 h 390"/>
                <a:gd name="T40" fmla="*/ 823 w 866"/>
                <a:gd name="T41" fmla="*/ 26 h 390"/>
                <a:gd name="T42" fmla="*/ 823 w 866"/>
                <a:gd name="T43" fmla="*/ 34 h 390"/>
                <a:gd name="T44" fmla="*/ 798 w 866"/>
                <a:gd name="T45" fmla="*/ 34 h 390"/>
                <a:gd name="T46" fmla="*/ 790 w 866"/>
                <a:gd name="T47" fmla="*/ 51 h 390"/>
                <a:gd name="T48" fmla="*/ 764 w 866"/>
                <a:gd name="T49" fmla="*/ 77 h 390"/>
                <a:gd name="T50" fmla="*/ 747 w 866"/>
                <a:gd name="T51" fmla="*/ 43 h 390"/>
                <a:gd name="T52" fmla="*/ 747 w 866"/>
                <a:gd name="T53" fmla="*/ 51 h 390"/>
                <a:gd name="T54" fmla="*/ 781 w 866"/>
                <a:gd name="T55" fmla="*/ 77 h 390"/>
                <a:gd name="T56" fmla="*/ 823 w 866"/>
                <a:gd name="T57" fmla="*/ 102 h 390"/>
                <a:gd name="T58" fmla="*/ 832 w 866"/>
                <a:gd name="T59" fmla="*/ 85 h 390"/>
                <a:gd name="T60" fmla="*/ 849 w 866"/>
                <a:gd name="T61" fmla="*/ 110 h 390"/>
                <a:gd name="T62" fmla="*/ 790 w 866"/>
                <a:gd name="T63" fmla="*/ 144 h 390"/>
                <a:gd name="T64" fmla="*/ 781 w 866"/>
                <a:gd name="T65" fmla="*/ 153 h 390"/>
                <a:gd name="T66" fmla="*/ 781 w 866"/>
                <a:gd name="T67" fmla="*/ 170 h 390"/>
                <a:gd name="T68" fmla="*/ 790 w 866"/>
                <a:gd name="T69" fmla="*/ 187 h 390"/>
                <a:gd name="T70" fmla="*/ 756 w 866"/>
                <a:gd name="T71" fmla="*/ 204 h 390"/>
                <a:gd name="T72" fmla="*/ 764 w 866"/>
                <a:gd name="T73" fmla="*/ 221 h 390"/>
                <a:gd name="T74" fmla="*/ 815 w 866"/>
                <a:gd name="T75" fmla="*/ 212 h 390"/>
                <a:gd name="T76" fmla="*/ 798 w 866"/>
                <a:gd name="T77" fmla="*/ 246 h 390"/>
                <a:gd name="T78" fmla="*/ 713 w 866"/>
                <a:gd name="T79" fmla="*/ 297 h 390"/>
                <a:gd name="T80" fmla="*/ 679 w 866"/>
                <a:gd name="T81" fmla="*/ 339 h 390"/>
                <a:gd name="T82" fmla="*/ 671 w 866"/>
                <a:gd name="T83" fmla="*/ 373 h 390"/>
                <a:gd name="T84" fmla="*/ 509 w 866"/>
                <a:gd name="T85" fmla="*/ 314 h 390"/>
                <a:gd name="T86" fmla="*/ 390 w 866"/>
                <a:gd name="T87" fmla="*/ 305 h 390"/>
                <a:gd name="T88" fmla="*/ 348 w 866"/>
                <a:gd name="T89" fmla="*/ 280 h 390"/>
                <a:gd name="T90" fmla="*/ 331 w 866"/>
                <a:gd name="T91" fmla="*/ 271 h 390"/>
                <a:gd name="T92" fmla="*/ 237 w 866"/>
                <a:gd name="T93" fmla="*/ 280 h 390"/>
                <a:gd name="T94" fmla="*/ 195 w 866"/>
                <a:gd name="T95" fmla="*/ 288 h 390"/>
                <a:gd name="T96" fmla="*/ 178 w 866"/>
                <a:gd name="T97" fmla="*/ 297 h 390"/>
                <a:gd name="T98" fmla="*/ 161 w 866"/>
                <a:gd name="T99" fmla="*/ 305 h 390"/>
                <a:gd name="T100" fmla="*/ 76 w 866"/>
                <a:gd name="T101" fmla="*/ 331 h 3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390"/>
                <a:gd name="T155" fmla="*/ 866 w 866"/>
                <a:gd name="T156" fmla="*/ 390 h 3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390">
                  <a:moveTo>
                    <a:pt x="34" y="339"/>
                  </a:moveTo>
                  <a:lnTo>
                    <a:pt x="17" y="339"/>
                  </a:lnTo>
                  <a:lnTo>
                    <a:pt x="0" y="339"/>
                  </a:lnTo>
                  <a:lnTo>
                    <a:pt x="0" y="314"/>
                  </a:lnTo>
                  <a:lnTo>
                    <a:pt x="0" y="305"/>
                  </a:lnTo>
                  <a:lnTo>
                    <a:pt x="8" y="305"/>
                  </a:lnTo>
                  <a:lnTo>
                    <a:pt x="17" y="305"/>
                  </a:lnTo>
                  <a:lnTo>
                    <a:pt x="17" y="297"/>
                  </a:lnTo>
                  <a:lnTo>
                    <a:pt x="25" y="297"/>
                  </a:lnTo>
                  <a:lnTo>
                    <a:pt x="25" y="288"/>
                  </a:lnTo>
                  <a:lnTo>
                    <a:pt x="25" y="280"/>
                  </a:lnTo>
                  <a:lnTo>
                    <a:pt x="34" y="271"/>
                  </a:lnTo>
                  <a:lnTo>
                    <a:pt x="42" y="263"/>
                  </a:lnTo>
                  <a:lnTo>
                    <a:pt x="51" y="254"/>
                  </a:lnTo>
                  <a:lnTo>
                    <a:pt x="59" y="254"/>
                  </a:lnTo>
                  <a:lnTo>
                    <a:pt x="68" y="254"/>
                  </a:lnTo>
                  <a:lnTo>
                    <a:pt x="76" y="254"/>
                  </a:lnTo>
                  <a:lnTo>
                    <a:pt x="85" y="246"/>
                  </a:lnTo>
                  <a:lnTo>
                    <a:pt x="93" y="238"/>
                  </a:lnTo>
                  <a:lnTo>
                    <a:pt x="93" y="229"/>
                  </a:lnTo>
                  <a:lnTo>
                    <a:pt x="102" y="229"/>
                  </a:lnTo>
                  <a:lnTo>
                    <a:pt x="110" y="229"/>
                  </a:lnTo>
                  <a:lnTo>
                    <a:pt x="110" y="221"/>
                  </a:lnTo>
                  <a:lnTo>
                    <a:pt x="119" y="221"/>
                  </a:lnTo>
                  <a:lnTo>
                    <a:pt x="127" y="221"/>
                  </a:lnTo>
                  <a:lnTo>
                    <a:pt x="127" y="212"/>
                  </a:lnTo>
                  <a:lnTo>
                    <a:pt x="127" y="204"/>
                  </a:lnTo>
                  <a:lnTo>
                    <a:pt x="127" y="195"/>
                  </a:lnTo>
                  <a:lnTo>
                    <a:pt x="136" y="204"/>
                  </a:lnTo>
                  <a:lnTo>
                    <a:pt x="136" y="195"/>
                  </a:lnTo>
                  <a:lnTo>
                    <a:pt x="136" y="187"/>
                  </a:lnTo>
                  <a:lnTo>
                    <a:pt x="153" y="178"/>
                  </a:lnTo>
                  <a:lnTo>
                    <a:pt x="153" y="187"/>
                  </a:lnTo>
                  <a:lnTo>
                    <a:pt x="161" y="195"/>
                  </a:lnTo>
                  <a:lnTo>
                    <a:pt x="170" y="187"/>
                  </a:lnTo>
                  <a:lnTo>
                    <a:pt x="178" y="178"/>
                  </a:lnTo>
                  <a:lnTo>
                    <a:pt x="178" y="170"/>
                  </a:lnTo>
                  <a:lnTo>
                    <a:pt x="187" y="170"/>
                  </a:lnTo>
                  <a:lnTo>
                    <a:pt x="195" y="161"/>
                  </a:lnTo>
                  <a:lnTo>
                    <a:pt x="204" y="170"/>
                  </a:lnTo>
                  <a:lnTo>
                    <a:pt x="212" y="161"/>
                  </a:lnTo>
                  <a:lnTo>
                    <a:pt x="221" y="144"/>
                  </a:lnTo>
                  <a:lnTo>
                    <a:pt x="229" y="136"/>
                  </a:lnTo>
                  <a:lnTo>
                    <a:pt x="237" y="136"/>
                  </a:lnTo>
                  <a:lnTo>
                    <a:pt x="237" y="127"/>
                  </a:lnTo>
                  <a:lnTo>
                    <a:pt x="237" y="110"/>
                  </a:lnTo>
                  <a:lnTo>
                    <a:pt x="237" y="102"/>
                  </a:lnTo>
                  <a:lnTo>
                    <a:pt x="271" y="93"/>
                  </a:lnTo>
                  <a:lnTo>
                    <a:pt x="314" y="93"/>
                  </a:lnTo>
                  <a:lnTo>
                    <a:pt x="322" y="85"/>
                  </a:lnTo>
                  <a:lnTo>
                    <a:pt x="348" y="85"/>
                  </a:lnTo>
                  <a:lnTo>
                    <a:pt x="365" y="85"/>
                  </a:lnTo>
                  <a:lnTo>
                    <a:pt x="407" y="77"/>
                  </a:lnTo>
                  <a:lnTo>
                    <a:pt x="441" y="68"/>
                  </a:lnTo>
                  <a:lnTo>
                    <a:pt x="458" y="68"/>
                  </a:lnTo>
                  <a:lnTo>
                    <a:pt x="484" y="60"/>
                  </a:lnTo>
                  <a:lnTo>
                    <a:pt x="492" y="60"/>
                  </a:lnTo>
                  <a:lnTo>
                    <a:pt x="526" y="60"/>
                  </a:lnTo>
                  <a:lnTo>
                    <a:pt x="535" y="51"/>
                  </a:lnTo>
                  <a:lnTo>
                    <a:pt x="569" y="51"/>
                  </a:lnTo>
                  <a:lnTo>
                    <a:pt x="577" y="51"/>
                  </a:lnTo>
                  <a:lnTo>
                    <a:pt x="603" y="43"/>
                  </a:lnTo>
                  <a:lnTo>
                    <a:pt x="620" y="34"/>
                  </a:lnTo>
                  <a:lnTo>
                    <a:pt x="637" y="34"/>
                  </a:lnTo>
                  <a:lnTo>
                    <a:pt x="679" y="26"/>
                  </a:lnTo>
                  <a:lnTo>
                    <a:pt x="696" y="26"/>
                  </a:lnTo>
                  <a:lnTo>
                    <a:pt x="722" y="17"/>
                  </a:lnTo>
                  <a:lnTo>
                    <a:pt x="756" y="9"/>
                  </a:lnTo>
                  <a:lnTo>
                    <a:pt x="764" y="9"/>
                  </a:lnTo>
                  <a:lnTo>
                    <a:pt x="781" y="9"/>
                  </a:lnTo>
                  <a:lnTo>
                    <a:pt x="798" y="0"/>
                  </a:lnTo>
                  <a:lnTo>
                    <a:pt x="807" y="0"/>
                  </a:lnTo>
                  <a:lnTo>
                    <a:pt x="807" y="9"/>
                  </a:lnTo>
                  <a:lnTo>
                    <a:pt x="815" y="17"/>
                  </a:lnTo>
                  <a:lnTo>
                    <a:pt x="823" y="26"/>
                  </a:lnTo>
                  <a:lnTo>
                    <a:pt x="823" y="17"/>
                  </a:lnTo>
                  <a:lnTo>
                    <a:pt x="823" y="26"/>
                  </a:lnTo>
                  <a:lnTo>
                    <a:pt x="840" y="51"/>
                  </a:lnTo>
                  <a:lnTo>
                    <a:pt x="840" y="60"/>
                  </a:lnTo>
                  <a:lnTo>
                    <a:pt x="840" y="51"/>
                  </a:lnTo>
                  <a:lnTo>
                    <a:pt x="832" y="34"/>
                  </a:lnTo>
                  <a:lnTo>
                    <a:pt x="823" y="34"/>
                  </a:lnTo>
                  <a:lnTo>
                    <a:pt x="815" y="26"/>
                  </a:lnTo>
                  <a:lnTo>
                    <a:pt x="823" y="43"/>
                  </a:lnTo>
                  <a:lnTo>
                    <a:pt x="823" y="51"/>
                  </a:lnTo>
                  <a:lnTo>
                    <a:pt x="798" y="34"/>
                  </a:lnTo>
                  <a:lnTo>
                    <a:pt x="807" y="51"/>
                  </a:lnTo>
                  <a:lnTo>
                    <a:pt x="798" y="51"/>
                  </a:lnTo>
                  <a:lnTo>
                    <a:pt x="790" y="51"/>
                  </a:lnTo>
                  <a:lnTo>
                    <a:pt x="798" y="60"/>
                  </a:lnTo>
                  <a:lnTo>
                    <a:pt x="773" y="68"/>
                  </a:lnTo>
                  <a:lnTo>
                    <a:pt x="781" y="68"/>
                  </a:lnTo>
                  <a:lnTo>
                    <a:pt x="773" y="77"/>
                  </a:lnTo>
                  <a:lnTo>
                    <a:pt x="764" y="77"/>
                  </a:lnTo>
                  <a:lnTo>
                    <a:pt x="756" y="77"/>
                  </a:lnTo>
                  <a:lnTo>
                    <a:pt x="764" y="77"/>
                  </a:lnTo>
                  <a:lnTo>
                    <a:pt x="756" y="77"/>
                  </a:lnTo>
                  <a:lnTo>
                    <a:pt x="747" y="68"/>
                  </a:lnTo>
                  <a:lnTo>
                    <a:pt x="747" y="43"/>
                  </a:lnTo>
                  <a:lnTo>
                    <a:pt x="739" y="43"/>
                  </a:lnTo>
                  <a:lnTo>
                    <a:pt x="722" y="43"/>
                  </a:lnTo>
                  <a:lnTo>
                    <a:pt x="747" y="43"/>
                  </a:lnTo>
                  <a:lnTo>
                    <a:pt x="747" y="51"/>
                  </a:lnTo>
                  <a:lnTo>
                    <a:pt x="747" y="68"/>
                  </a:lnTo>
                  <a:lnTo>
                    <a:pt x="756" y="85"/>
                  </a:lnTo>
                  <a:lnTo>
                    <a:pt x="756" y="93"/>
                  </a:lnTo>
                  <a:lnTo>
                    <a:pt x="781" y="77"/>
                  </a:lnTo>
                  <a:lnTo>
                    <a:pt x="790" y="85"/>
                  </a:lnTo>
                  <a:lnTo>
                    <a:pt x="807" y="77"/>
                  </a:lnTo>
                  <a:lnTo>
                    <a:pt x="815" y="77"/>
                  </a:lnTo>
                  <a:lnTo>
                    <a:pt x="823" y="77"/>
                  </a:lnTo>
                  <a:lnTo>
                    <a:pt x="823" y="102"/>
                  </a:lnTo>
                  <a:lnTo>
                    <a:pt x="832" y="110"/>
                  </a:lnTo>
                  <a:lnTo>
                    <a:pt x="815" y="110"/>
                  </a:lnTo>
                  <a:lnTo>
                    <a:pt x="823" y="110"/>
                  </a:lnTo>
                  <a:lnTo>
                    <a:pt x="832" y="110"/>
                  </a:lnTo>
                  <a:lnTo>
                    <a:pt x="832" y="85"/>
                  </a:lnTo>
                  <a:lnTo>
                    <a:pt x="849" y="77"/>
                  </a:lnTo>
                  <a:lnTo>
                    <a:pt x="857" y="77"/>
                  </a:lnTo>
                  <a:lnTo>
                    <a:pt x="866" y="102"/>
                  </a:lnTo>
                  <a:lnTo>
                    <a:pt x="857" y="119"/>
                  </a:lnTo>
                  <a:lnTo>
                    <a:pt x="849" y="110"/>
                  </a:lnTo>
                  <a:lnTo>
                    <a:pt x="840" y="144"/>
                  </a:lnTo>
                  <a:lnTo>
                    <a:pt x="823" y="153"/>
                  </a:lnTo>
                  <a:lnTo>
                    <a:pt x="790" y="153"/>
                  </a:lnTo>
                  <a:lnTo>
                    <a:pt x="790" y="144"/>
                  </a:lnTo>
                  <a:lnTo>
                    <a:pt x="790" y="136"/>
                  </a:lnTo>
                  <a:lnTo>
                    <a:pt x="781" y="136"/>
                  </a:lnTo>
                  <a:lnTo>
                    <a:pt x="790" y="136"/>
                  </a:lnTo>
                  <a:lnTo>
                    <a:pt x="773" y="144"/>
                  </a:lnTo>
                  <a:lnTo>
                    <a:pt x="781" y="153"/>
                  </a:lnTo>
                  <a:lnTo>
                    <a:pt x="773" y="161"/>
                  </a:lnTo>
                  <a:lnTo>
                    <a:pt x="730" y="153"/>
                  </a:lnTo>
                  <a:lnTo>
                    <a:pt x="739" y="161"/>
                  </a:lnTo>
                  <a:lnTo>
                    <a:pt x="773" y="170"/>
                  </a:lnTo>
                  <a:lnTo>
                    <a:pt x="781" y="170"/>
                  </a:lnTo>
                  <a:lnTo>
                    <a:pt x="790" y="170"/>
                  </a:lnTo>
                  <a:lnTo>
                    <a:pt x="798" y="178"/>
                  </a:lnTo>
                  <a:lnTo>
                    <a:pt x="781" y="187"/>
                  </a:lnTo>
                  <a:lnTo>
                    <a:pt x="790" y="187"/>
                  </a:lnTo>
                  <a:lnTo>
                    <a:pt x="790" y="204"/>
                  </a:lnTo>
                  <a:lnTo>
                    <a:pt x="781" y="204"/>
                  </a:lnTo>
                  <a:lnTo>
                    <a:pt x="764" y="212"/>
                  </a:lnTo>
                  <a:lnTo>
                    <a:pt x="756" y="212"/>
                  </a:lnTo>
                  <a:lnTo>
                    <a:pt x="756" y="204"/>
                  </a:lnTo>
                  <a:lnTo>
                    <a:pt x="747" y="204"/>
                  </a:lnTo>
                  <a:lnTo>
                    <a:pt x="739" y="204"/>
                  </a:lnTo>
                  <a:lnTo>
                    <a:pt x="739" y="212"/>
                  </a:lnTo>
                  <a:lnTo>
                    <a:pt x="747" y="212"/>
                  </a:lnTo>
                  <a:lnTo>
                    <a:pt x="764" y="221"/>
                  </a:lnTo>
                  <a:lnTo>
                    <a:pt x="790" y="221"/>
                  </a:lnTo>
                  <a:lnTo>
                    <a:pt x="781" y="212"/>
                  </a:lnTo>
                  <a:lnTo>
                    <a:pt x="798" y="212"/>
                  </a:lnTo>
                  <a:lnTo>
                    <a:pt x="807" y="204"/>
                  </a:lnTo>
                  <a:lnTo>
                    <a:pt x="815" y="212"/>
                  </a:lnTo>
                  <a:lnTo>
                    <a:pt x="823" y="204"/>
                  </a:lnTo>
                  <a:lnTo>
                    <a:pt x="823" y="212"/>
                  </a:lnTo>
                  <a:lnTo>
                    <a:pt x="807" y="229"/>
                  </a:lnTo>
                  <a:lnTo>
                    <a:pt x="798" y="246"/>
                  </a:lnTo>
                  <a:lnTo>
                    <a:pt x="756" y="254"/>
                  </a:lnTo>
                  <a:lnTo>
                    <a:pt x="739" y="246"/>
                  </a:lnTo>
                  <a:lnTo>
                    <a:pt x="747" y="263"/>
                  </a:lnTo>
                  <a:lnTo>
                    <a:pt x="713" y="297"/>
                  </a:lnTo>
                  <a:lnTo>
                    <a:pt x="705" y="305"/>
                  </a:lnTo>
                  <a:lnTo>
                    <a:pt x="705" y="297"/>
                  </a:lnTo>
                  <a:lnTo>
                    <a:pt x="705" y="305"/>
                  </a:lnTo>
                  <a:lnTo>
                    <a:pt x="688" y="322"/>
                  </a:lnTo>
                  <a:lnTo>
                    <a:pt x="679" y="339"/>
                  </a:lnTo>
                  <a:lnTo>
                    <a:pt x="679" y="356"/>
                  </a:lnTo>
                  <a:lnTo>
                    <a:pt x="671" y="339"/>
                  </a:lnTo>
                  <a:lnTo>
                    <a:pt x="679" y="365"/>
                  </a:lnTo>
                  <a:lnTo>
                    <a:pt x="671" y="373"/>
                  </a:lnTo>
                  <a:lnTo>
                    <a:pt x="611" y="390"/>
                  </a:lnTo>
                  <a:lnTo>
                    <a:pt x="603" y="382"/>
                  </a:lnTo>
                  <a:lnTo>
                    <a:pt x="552" y="348"/>
                  </a:lnTo>
                  <a:lnTo>
                    <a:pt x="509" y="314"/>
                  </a:lnTo>
                  <a:lnTo>
                    <a:pt x="484" y="297"/>
                  </a:lnTo>
                  <a:lnTo>
                    <a:pt x="475" y="297"/>
                  </a:lnTo>
                  <a:lnTo>
                    <a:pt x="458" y="297"/>
                  </a:lnTo>
                  <a:lnTo>
                    <a:pt x="416" y="305"/>
                  </a:lnTo>
                  <a:lnTo>
                    <a:pt x="390" y="305"/>
                  </a:lnTo>
                  <a:lnTo>
                    <a:pt x="365" y="314"/>
                  </a:lnTo>
                  <a:lnTo>
                    <a:pt x="365" y="297"/>
                  </a:lnTo>
                  <a:lnTo>
                    <a:pt x="356" y="288"/>
                  </a:lnTo>
                  <a:lnTo>
                    <a:pt x="348" y="280"/>
                  </a:lnTo>
                  <a:lnTo>
                    <a:pt x="331" y="288"/>
                  </a:lnTo>
                  <a:lnTo>
                    <a:pt x="331" y="280"/>
                  </a:lnTo>
                  <a:lnTo>
                    <a:pt x="331" y="271"/>
                  </a:lnTo>
                  <a:lnTo>
                    <a:pt x="305" y="271"/>
                  </a:lnTo>
                  <a:lnTo>
                    <a:pt x="297" y="271"/>
                  </a:lnTo>
                  <a:lnTo>
                    <a:pt x="254" y="280"/>
                  </a:lnTo>
                  <a:lnTo>
                    <a:pt x="246" y="280"/>
                  </a:lnTo>
                  <a:lnTo>
                    <a:pt x="237" y="280"/>
                  </a:lnTo>
                  <a:lnTo>
                    <a:pt x="212" y="288"/>
                  </a:lnTo>
                  <a:lnTo>
                    <a:pt x="204" y="288"/>
                  </a:lnTo>
                  <a:lnTo>
                    <a:pt x="195" y="288"/>
                  </a:lnTo>
                  <a:lnTo>
                    <a:pt x="187" y="288"/>
                  </a:lnTo>
                  <a:lnTo>
                    <a:pt x="178" y="297"/>
                  </a:lnTo>
                  <a:lnTo>
                    <a:pt x="170" y="297"/>
                  </a:lnTo>
                  <a:lnTo>
                    <a:pt x="161" y="305"/>
                  </a:lnTo>
                  <a:lnTo>
                    <a:pt x="153" y="305"/>
                  </a:lnTo>
                  <a:lnTo>
                    <a:pt x="144" y="314"/>
                  </a:lnTo>
                  <a:lnTo>
                    <a:pt x="136" y="322"/>
                  </a:lnTo>
                  <a:lnTo>
                    <a:pt x="119" y="322"/>
                  </a:lnTo>
                  <a:lnTo>
                    <a:pt x="76" y="331"/>
                  </a:lnTo>
                  <a:lnTo>
                    <a:pt x="34" y="339"/>
                  </a:lnTo>
                  <a:close/>
                </a:path>
              </a:pathLst>
            </a:custGeom>
            <a:solidFill>
              <a:schemeClr val="bg2"/>
            </a:solidFill>
            <a:ln w="12700">
              <a:noFill/>
              <a:round/>
              <a:headEnd/>
              <a:tailEnd/>
            </a:ln>
          </p:spPr>
          <p:txBody>
            <a:bodyPr/>
            <a:lstStyle/>
            <a:p>
              <a:endParaRPr lang="en-US"/>
            </a:p>
          </p:txBody>
        </p:sp>
        <p:sp>
          <p:nvSpPr>
            <p:cNvPr id="12459" name="Freeform 44"/>
            <p:cNvSpPr>
              <a:spLocks/>
            </p:cNvSpPr>
            <p:nvPr/>
          </p:nvSpPr>
          <p:spPr bwMode="auto">
            <a:xfrm>
              <a:off x="4957" y="2258"/>
              <a:ext cx="16" cy="9"/>
            </a:xfrm>
            <a:custGeom>
              <a:avLst/>
              <a:gdLst>
                <a:gd name="T0" fmla="*/ 0 w 16"/>
                <a:gd name="T1" fmla="*/ 0 h 9"/>
                <a:gd name="T2" fmla="*/ 8 w 16"/>
                <a:gd name="T3" fmla="*/ 0 h 9"/>
                <a:gd name="T4" fmla="*/ 16 w 16"/>
                <a:gd name="T5" fmla="*/ 0 h 9"/>
                <a:gd name="T6" fmla="*/ 16 w 16"/>
                <a:gd name="T7" fmla="*/ 9 h 9"/>
                <a:gd name="T8" fmla="*/ 8 w 16"/>
                <a:gd name="T9" fmla="*/ 9 h 9"/>
                <a:gd name="T10" fmla="*/ 8 w 16"/>
                <a:gd name="T11" fmla="*/ 0 h 9"/>
                <a:gd name="T12" fmla="*/ 0 w 16"/>
                <a:gd name="T13" fmla="*/ 0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0" y="0"/>
                  </a:moveTo>
                  <a:lnTo>
                    <a:pt x="8" y="0"/>
                  </a:lnTo>
                  <a:lnTo>
                    <a:pt x="16" y="0"/>
                  </a:lnTo>
                  <a:lnTo>
                    <a:pt x="16" y="9"/>
                  </a:lnTo>
                  <a:lnTo>
                    <a:pt x="8" y="9"/>
                  </a:lnTo>
                  <a:lnTo>
                    <a:pt x="8" y="0"/>
                  </a:lnTo>
                  <a:lnTo>
                    <a:pt x="0" y="0"/>
                  </a:lnTo>
                  <a:close/>
                </a:path>
              </a:pathLst>
            </a:custGeom>
            <a:solidFill>
              <a:schemeClr val="bg2"/>
            </a:solidFill>
            <a:ln w="12700">
              <a:noFill/>
              <a:round/>
              <a:headEnd/>
              <a:tailEnd/>
            </a:ln>
          </p:spPr>
          <p:txBody>
            <a:bodyPr/>
            <a:lstStyle/>
            <a:p>
              <a:endParaRPr lang="en-US"/>
            </a:p>
          </p:txBody>
        </p:sp>
        <p:sp>
          <p:nvSpPr>
            <p:cNvPr id="12460" name="Freeform 45"/>
            <p:cNvSpPr>
              <a:spLocks/>
            </p:cNvSpPr>
            <p:nvPr/>
          </p:nvSpPr>
          <p:spPr bwMode="auto">
            <a:xfrm>
              <a:off x="4973" y="2258"/>
              <a:ext cx="51" cy="85"/>
            </a:xfrm>
            <a:custGeom>
              <a:avLst/>
              <a:gdLst>
                <a:gd name="T0" fmla="*/ 0 w 51"/>
                <a:gd name="T1" fmla="*/ 0 h 85"/>
                <a:gd name="T2" fmla="*/ 0 w 51"/>
                <a:gd name="T3" fmla="*/ 0 h 85"/>
                <a:gd name="T4" fmla="*/ 17 w 51"/>
                <a:gd name="T5" fmla="*/ 34 h 85"/>
                <a:gd name="T6" fmla="*/ 51 w 51"/>
                <a:gd name="T7" fmla="*/ 85 h 85"/>
                <a:gd name="T8" fmla="*/ 34 w 51"/>
                <a:gd name="T9" fmla="*/ 60 h 85"/>
                <a:gd name="T10" fmla="*/ 26 w 51"/>
                <a:gd name="T11" fmla="*/ 60 h 85"/>
                <a:gd name="T12" fmla="*/ 17 w 51"/>
                <a:gd name="T13" fmla="*/ 34 h 85"/>
                <a:gd name="T14" fmla="*/ 0 w 51"/>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5"/>
                <a:gd name="T26" fmla="*/ 51 w 51"/>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5">
                  <a:moveTo>
                    <a:pt x="0" y="0"/>
                  </a:moveTo>
                  <a:lnTo>
                    <a:pt x="0" y="0"/>
                  </a:lnTo>
                  <a:lnTo>
                    <a:pt x="17" y="34"/>
                  </a:lnTo>
                  <a:lnTo>
                    <a:pt x="51" y="85"/>
                  </a:lnTo>
                  <a:lnTo>
                    <a:pt x="34" y="60"/>
                  </a:lnTo>
                  <a:lnTo>
                    <a:pt x="26" y="60"/>
                  </a:lnTo>
                  <a:lnTo>
                    <a:pt x="17" y="34"/>
                  </a:lnTo>
                  <a:lnTo>
                    <a:pt x="0" y="0"/>
                  </a:lnTo>
                  <a:close/>
                </a:path>
              </a:pathLst>
            </a:custGeom>
            <a:solidFill>
              <a:schemeClr val="bg2"/>
            </a:solidFill>
            <a:ln w="12700">
              <a:noFill/>
              <a:round/>
              <a:headEnd/>
              <a:tailEnd/>
            </a:ln>
          </p:spPr>
          <p:txBody>
            <a:bodyPr/>
            <a:lstStyle/>
            <a:p>
              <a:endParaRPr lang="en-US"/>
            </a:p>
          </p:txBody>
        </p:sp>
        <p:sp>
          <p:nvSpPr>
            <p:cNvPr id="12461" name="Freeform 46"/>
            <p:cNvSpPr>
              <a:spLocks/>
            </p:cNvSpPr>
            <p:nvPr/>
          </p:nvSpPr>
          <p:spPr bwMode="auto">
            <a:xfrm>
              <a:off x="5024" y="2343"/>
              <a:ext cx="17" cy="85"/>
            </a:xfrm>
            <a:custGeom>
              <a:avLst/>
              <a:gdLst>
                <a:gd name="T0" fmla="*/ 9 w 17"/>
                <a:gd name="T1" fmla="*/ 17 h 85"/>
                <a:gd name="T2" fmla="*/ 9 w 17"/>
                <a:gd name="T3" fmla="*/ 0 h 85"/>
                <a:gd name="T4" fmla="*/ 17 w 17"/>
                <a:gd name="T5" fmla="*/ 17 h 85"/>
                <a:gd name="T6" fmla="*/ 17 w 17"/>
                <a:gd name="T7" fmla="*/ 68 h 85"/>
                <a:gd name="T8" fmla="*/ 0 w 17"/>
                <a:gd name="T9" fmla="*/ 85 h 85"/>
                <a:gd name="T10" fmla="*/ 0 w 17"/>
                <a:gd name="T11" fmla="*/ 76 h 85"/>
                <a:gd name="T12" fmla="*/ 17 w 17"/>
                <a:gd name="T13" fmla="*/ 68 h 85"/>
                <a:gd name="T14" fmla="*/ 17 w 17"/>
                <a:gd name="T15" fmla="*/ 25 h 85"/>
                <a:gd name="T16" fmla="*/ 9 w 17"/>
                <a:gd name="T17" fmla="*/ 17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85"/>
                <a:gd name="T29" fmla="*/ 17 w 17"/>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85">
                  <a:moveTo>
                    <a:pt x="9" y="17"/>
                  </a:moveTo>
                  <a:lnTo>
                    <a:pt x="9" y="0"/>
                  </a:lnTo>
                  <a:lnTo>
                    <a:pt x="17" y="17"/>
                  </a:lnTo>
                  <a:lnTo>
                    <a:pt x="17" y="68"/>
                  </a:lnTo>
                  <a:lnTo>
                    <a:pt x="0" y="85"/>
                  </a:lnTo>
                  <a:lnTo>
                    <a:pt x="0" y="76"/>
                  </a:lnTo>
                  <a:lnTo>
                    <a:pt x="17" y="68"/>
                  </a:lnTo>
                  <a:lnTo>
                    <a:pt x="17" y="25"/>
                  </a:lnTo>
                  <a:lnTo>
                    <a:pt x="9" y="17"/>
                  </a:lnTo>
                  <a:close/>
                </a:path>
              </a:pathLst>
            </a:custGeom>
            <a:solidFill>
              <a:schemeClr val="bg2"/>
            </a:solidFill>
            <a:ln w="12700">
              <a:noFill/>
              <a:round/>
              <a:headEnd/>
              <a:tailEnd/>
            </a:ln>
          </p:spPr>
          <p:txBody>
            <a:bodyPr/>
            <a:lstStyle/>
            <a:p>
              <a:endParaRPr lang="en-US"/>
            </a:p>
          </p:txBody>
        </p:sp>
        <p:sp>
          <p:nvSpPr>
            <p:cNvPr id="12462" name="Freeform 47"/>
            <p:cNvSpPr>
              <a:spLocks/>
            </p:cNvSpPr>
            <p:nvPr/>
          </p:nvSpPr>
          <p:spPr bwMode="auto">
            <a:xfrm>
              <a:off x="4999" y="2428"/>
              <a:ext cx="25" cy="17"/>
            </a:xfrm>
            <a:custGeom>
              <a:avLst/>
              <a:gdLst>
                <a:gd name="T0" fmla="*/ 0 w 25"/>
                <a:gd name="T1" fmla="*/ 17 h 17"/>
                <a:gd name="T2" fmla="*/ 0 w 25"/>
                <a:gd name="T3" fmla="*/ 8 h 17"/>
                <a:gd name="T4" fmla="*/ 17 w 25"/>
                <a:gd name="T5" fmla="*/ 0 h 17"/>
                <a:gd name="T6" fmla="*/ 25 w 25"/>
                <a:gd name="T7" fmla="*/ 0 h 17"/>
                <a:gd name="T8" fmla="*/ 17 w 25"/>
                <a:gd name="T9" fmla="*/ 0 h 17"/>
                <a:gd name="T10" fmla="*/ 8 w 25"/>
                <a:gd name="T11" fmla="*/ 8 h 17"/>
                <a:gd name="T12" fmla="*/ 0 w 25"/>
                <a:gd name="T13" fmla="*/ 17 h 17"/>
                <a:gd name="T14" fmla="*/ 0 w 25"/>
                <a:gd name="T15" fmla="*/ 17 h 1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7"/>
                <a:gd name="T26" fmla="*/ 25 w 2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7">
                  <a:moveTo>
                    <a:pt x="0" y="17"/>
                  </a:moveTo>
                  <a:lnTo>
                    <a:pt x="0" y="8"/>
                  </a:lnTo>
                  <a:lnTo>
                    <a:pt x="17" y="0"/>
                  </a:lnTo>
                  <a:lnTo>
                    <a:pt x="25" y="0"/>
                  </a:lnTo>
                  <a:lnTo>
                    <a:pt x="17" y="0"/>
                  </a:lnTo>
                  <a:lnTo>
                    <a:pt x="8" y="8"/>
                  </a:lnTo>
                  <a:lnTo>
                    <a:pt x="0" y="17"/>
                  </a:lnTo>
                  <a:close/>
                </a:path>
              </a:pathLst>
            </a:custGeom>
            <a:solidFill>
              <a:schemeClr val="bg2"/>
            </a:solidFill>
            <a:ln w="12700">
              <a:noFill/>
              <a:round/>
              <a:headEnd/>
              <a:tailEnd/>
            </a:ln>
          </p:spPr>
          <p:txBody>
            <a:bodyPr/>
            <a:lstStyle/>
            <a:p>
              <a:endParaRPr lang="en-US"/>
            </a:p>
          </p:txBody>
        </p:sp>
        <p:sp>
          <p:nvSpPr>
            <p:cNvPr id="12463" name="Freeform 48"/>
            <p:cNvSpPr>
              <a:spLocks/>
            </p:cNvSpPr>
            <p:nvPr/>
          </p:nvSpPr>
          <p:spPr bwMode="auto">
            <a:xfrm>
              <a:off x="4957" y="2479"/>
              <a:ext cx="16" cy="42"/>
            </a:xfrm>
            <a:custGeom>
              <a:avLst/>
              <a:gdLst>
                <a:gd name="T0" fmla="*/ 0 w 16"/>
                <a:gd name="T1" fmla="*/ 42 h 42"/>
                <a:gd name="T2" fmla="*/ 0 w 16"/>
                <a:gd name="T3" fmla="*/ 33 h 42"/>
                <a:gd name="T4" fmla="*/ 0 w 16"/>
                <a:gd name="T5" fmla="*/ 33 h 42"/>
                <a:gd name="T6" fmla="*/ 8 w 16"/>
                <a:gd name="T7" fmla="*/ 25 h 42"/>
                <a:gd name="T8" fmla="*/ 8 w 16"/>
                <a:gd name="T9" fmla="*/ 17 h 42"/>
                <a:gd name="T10" fmla="*/ 16 w 16"/>
                <a:gd name="T11" fmla="*/ 8 h 42"/>
                <a:gd name="T12" fmla="*/ 16 w 16"/>
                <a:gd name="T13" fmla="*/ 0 h 42"/>
                <a:gd name="T14" fmla="*/ 8 w 16"/>
                <a:gd name="T15" fmla="*/ 25 h 42"/>
                <a:gd name="T16" fmla="*/ 0 w 16"/>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42"/>
                <a:gd name="T29" fmla="*/ 16 w 1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42">
                  <a:moveTo>
                    <a:pt x="0" y="42"/>
                  </a:moveTo>
                  <a:lnTo>
                    <a:pt x="0" y="33"/>
                  </a:lnTo>
                  <a:lnTo>
                    <a:pt x="8" y="25"/>
                  </a:lnTo>
                  <a:lnTo>
                    <a:pt x="8" y="17"/>
                  </a:lnTo>
                  <a:lnTo>
                    <a:pt x="16" y="8"/>
                  </a:lnTo>
                  <a:lnTo>
                    <a:pt x="16" y="0"/>
                  </a:lnTo>
                  <a:lnTo>
                    <a:pt x="8" y="25"/>
                  </a:lnTo>
                  <a:lnTo>
                    <a:pt x="0" y="42"/>
                  </a:lnTo>
                  <a:close/>
                </a:path>
              </a:pathLst>
            </a:custGeom>
            <a:solidFill>
              <a:schemeClr val="bg2"/>
            </a:solidFill>
            <a:ln w="12700">
              <a:noFill/>
              <a:round/>
              <a:headEnd/>
              <a:tailEnd/>
            </a:ln>
          </p:spPr>
          <p:txBody>
            <a:bodyPr/>
            <a:lstStyle/>
            <a:p>
              <a:endParaRPr lang="en-US"/>
            </a:p>
          </p:txBody>
        </p:sp>
        <p:sp>
          <p:nvSpPr>
            <p:cNvPr id="12464" name="Freeform 49"/>
            <p:cNvSpPr>
              <a:spLocks/>
            </p:cNvSpPr>
            <p:nvPr/>
          </p:nvSpPr>
          <p:spPr bwMode="auto">
            <a:xfrm>
              <a:off x="1780" y="2453"/>
              <a:ext cx="1427" cy="1390"/>
            </a:xfrm>
            <a:custGeom>
              <a:avLst/>
              <a:gdLst>
                <a:gd name="T0" fmla="*/ 68 w 1427"/>
                <a:gd name="T1" fmla="*/ 551 h 1390"/>
                <a:gd name="T2" fmla="*/ 408 w 1427"/>
                <a:gd name="T3" fmla="*/ 348 h 1390"/>
                <a:gd name="T4" fmla="*/ 629 w 1427"/>
                <a:gd name="T5" fmla="*/ 17 h 1390"/>
                <a:gd name="T6" fmla="*/ 731 w 1427"/>
                <a:gd name="T7" fmla="*/ 263 h 1390"/>
                <a:gd name="T8" fmla="*/ 782 w 1427"/>
                <a:gd name="T9" fmla="*/ 288 h 1390"/>
                <a:gd name="T10" fmla="*/ 815 w 1427"/>
                <a:gd name="T11" fmla="*/ 314 h 1390"/>
                <a:gd name="T12" fmla="*/ 875 w 1427"/>
                <a:gd name="T13" fmla="*/ 322 h 1390"/>
                <a:gd name="T14" fmla="*/ 926 w 1427"/>
                <a:gd name="T15" fmla="*/ 331 h 1390"/>
                <a:gd name="T16" fmla="*/ 943 w 1427"/>
                <a:gd name="T17" fmla="*/ 356 h 1390"/>
                <a:gd name="T18" fmla="*/ 985 w 1427"/>
                <a:gd name="T19" fmla="*/ 356 h 1390"/>
                <a:gd name="T20" fmla="*/ 1019 w 1427"/>
                <a:gd name="T21" fmla="*/ 365 h 1390"/>
                <a:gd name="T22" fmla="*/ 1036 w 1427"/>
                <a:gd name="T23" fmla="*/ 373 h 1390"/>
                <a:gd name="T24" fmla="*/ 1062 w 1427"/>
                <a:gd name="T25" fmla="*/ 365 h 1390"/>
                <a:gd name="T26" fmla="*/ 1096 w 1427"/>
                <a:gd name="T27" fmla="*/ 373 h 1390"/>
                <a:gd name="T28" fmla="*/ 1130 w 1427"/>
                <a:gd name="T29" fmla="*/ 381 h 1390"/>
                <a:gd name="T30" fmla="*/ 1147 w 1427"/>
                <a:gd name="T31" fmla="*/ 365 h 1390"/>
                <a:gd name="T32" fmla="*/ 1181 w 1427"/>
                <a:gd name="T33" fmla="*/ 365 h 1390"/>
                <a:gd name="T34" fmla="*/ 1206 w 1427"/>
                <a:gd name="T35" fmla="*/ 365 h 1390"/>
                <a:gd name="T36" fmla="*/ 1249 w 1427"/>
                <a:gd name="T37" fmla="*/ 356 h 1390"/>
                <a:gd name="T38" fmla="*/ 1266 w 1427"/>
                <a:gd name="T39" fmla="*/ 373 h 1390"/>
                <a:gd name="T40" fmla="*/ 1283 w 1427"/>
                <a:gd name="T41" fmla="*/ 381 h 1390"/>
                <a:gd name="T42" fmla="*/ 1300 w 1427"/>
                <a:gd name="T43" fmla="*/ 390 h 1390"/>
                <a:gd name="T44" fmla="*/ 1308 w 1427"/>
                <a:gd name="T45" fmla="*/ 398 h 1390"/>
                <a:gd name="T46" fmla="*/ 1325 w 1427"/>
                <a:gd name="T47" fmla="*/ 398 h 1390"/>
                <a:gd name="T48" fmla="*/ 1351 w 1427"/>
                <a:gd name="T49" fmla="*/ 398 h 1390"/>
                <a:gd name="T50" fmla="*/ 1368 w 1427"/>
                <a:gd name="T51" fmla="*/ 610 h 1390"/>
                <a:gd name="T52" fmla="*/ 1393 w 1427"/>
                <a:gd name="T53" fmla="*/ 644 h 1390"/>
                <a:gd name="T54" fmla="*/ 1401 w 1427"/>
                <a:gd name="T55" fmla="*/ 670 h 1390"/>
                <a:gd name="T56" fmla="*/ 1401 w 1427"/>
                <a:gd name="T57" fmla="*/ 686 h 1390"/>
                <a:gd name="T58" fmla="*/ 1418 w 1427"/>
                <a:gd name="T59" fmla="*/ 712 h 1390"/>
                <a:gd name="T60" fmla="*/ 1418 w 1427"/>
                <a:gd name="T61" fmla="*/ 729 h 1390"/>
                <a:gd name="T62" fmla="*/ 1418 w 1427"/>
                <a:gd name="T63" fmla="*/ 754 h 1390"/>
                <a:gd name="T64" fmla="*/ 1401 w 1427"/>
                <a:gd name="T65" fmla="*/ 780 h 1390"/>
                <a:gd name="T66" fmla="*/ 1401 w 1427"/>
                <a:gd name="T67" fmla="*/ 805 h 1390"/>
                <a:gd name="T68" fmla="*/ 1410 w 1427"/>
                <a:gd name="T69" fmla="*/ 839 h 1390"/>
                <a:gd name="T70" fmla="*/ 1300 w 1427"/>
                <a:gd name="T71" fmla="*/ 932 h 1390"/>
                <a:gd name="T72" fmla="*/ 1291 w 1427"/>
                <a:gd name="T73" fmla="*/ 890 h 1390"/>
                <a:gd name="T74" fmla="*/ 1274 w 1427"/>
                <a:gd name="T75" fmla="*/ 932 h 1390"/>
                <a:gd name="T76" fmla="*/ 1189 w 1427"/>
                <a:gd name="T77" fmla="*/ 1017 h 1390"/>
                <a:gd name="T78" fmla="*/ 1130 w 1427"/>
                <a:gd name="T79" fmla="*/ 1025 h 1390"/>
                <a:gd name="T80" fmla="*/ 1096 w 1427"/>
                <a:gd name="T81" fmla="*/ 1042 h 1390"/>
                <a:gd name="T82" fmla="*/ 1079 w 1427"/>
                <a:gd name="T83" fmla="*/ 1034 h 1390"/>
                <a:gd name="T84" fmla="*/ 1062 w 1427"/>
                <a:gd name="T85" fmla="*/ 1059 h 1390"/>
                <a:gd name="T86" fmla="*/ 1045 w 1427"/>
                <a:gd name="T87" fmla="*/ 1093 h 1390"/>
                <a:gd name="T88" fmla="*/ 1036 w 1427"/>
                <a:gd name="T89" fmla="*/ 1102 h 1390"/>
                <a:gd name="T90" fmla="*/ 985 w 1427"/>
                <a:gd name="T91" fmla="*/ 1136 h 1390"/>
                <a:gd name="T92" fmla="*/ 977 w 1427"/>
                <a:gd name="T93" fmla="*/ 1203 h 1390"/>
                <a:gd name="T94" fmla="*/ 977 w 1427"/>
                <a:gd name="T95" fmla="*/ 1271 h 1390"/>
                <a:gd name="T96" fmla="*/ 994 w 1427"/>
                <a:gd name="T97" fmla="*/ 1381 h 1390"/>
                <a:gd name="T98" fmla="*/ 883 w 1427"/>
                <a:gd name="T99" fmla="*/ 1356 h 1390"/>
                <a:gd name="T100" fmla="*/ 790 w 1427"/>
                <a:gd name="T101" fmla="*/ 1305 h 1390"/>
                <a:gd name="T102" fmla="*/ 731 w 1427"/>
                <a:gd name="T103" fmla="*/ 1152 h 1390"/>
                <a:gd name="T104" fmla="*/ 654 w 1427"/>
                <a:gd name="T105" fmla="*/ 1034 h 1390"/>
                <a:gd name="T106" fmla="*/ 561 w 1427"/>
                <a:gd name="T107" fmla="*/ 890 h 1390"/>
                <a:gd name="T108" fmla="*/ 493 w 1427"/>
                <a:gd name="T109" fmla="*/ 864 h 1390"/>
                <a:gd name="T110" fmla="*/ 382 w 1427"/>
                <a:gd name="T111" fmla="*/ 915 h 1390"/>
                <a:gd name="T112" fmla="*/ 280 w 1427"/>
                <a:gd name="T113" fmla="*/ 924 h 1390"/>
                <a:gd name="T114" fmla="*/ 179 w 1427"/>
                <a:gd name="T115" fmla="*/ 771 h 1390"/>
                <a:gd name="T116" fmla="*/ 102 w 1427"/>
                <a:gd name="T117" fmla="*/ 678 h 13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7"/>
                <a:gd name="T178" fmla="*/ 0 h 1390"/>
                <a:gd name="T179" fmla="*/ 1427 w 1427"/>
                <a:gd name="T180" fmla="*/ 1390 h 13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7" h="1390">
                  <a:moveTo>
                    <a:pt x="60" y="627"/>
                  </a:moveTo>
                  <a:lnTo>
                    <a:pt x="43" y="610"/>
                  </a:lnTo>
                  <a:lnTo>
                    <a:pt x="26" y="576"/>
                  </a:lnTo>
                  <a:lnTo>
                    <a:pt x="9" y="568"/>
                  </a:lnTo>
                  <a:lnTo>
                    <a:pt x="0" y="568"/>
                  </a:lnTo>
                  <a:lnTo>
                    <a:pt x="0" y="559"/>
                  </a:lnTo>
                  <a:lnTo>
                    <a:pt x="0" y="551"/>
                  </a:lnTo>
                  <a:lnTo>
                    <a:pt x="0" y="542"/>
                  </a:lnTo>
                  <a:lnTo>
                    <a:pt x="26" y="542"/>
                  </a:lnTo>
                  <a:lnTo>
                    <a:pt x="68" y="551"/>
                  </a:lnTo>
                  <a:lnTo>
                    <a:pt x="187" y="559"/>
                  </a:lnTo>
                  <a:lnTo>
                    <a:pt x="196" y="559"/>
                  </a:lnTo>
                  <a:lnTo>
                    <a:pt x="280" y="568"/>
                  </a:lnTo>
                  <a:lnTo>
                    <a:pt x="289" y="568"/>
                  </a:lnTo>
                  <a:lnTo>
                    <a:pt x="314" y="568"/>
                  </a:lnTo>
                  <a:lnTo>
                    <a:pt x="357" y="576"/>
                  </a:lnTo>
                  <a:lnTo>
                    <a:pt x="382" y="576"/>
                  </a:lnTo>
                  <a:lnTo>
                    <a:pt x="391" y="568"/>
                  </a:lnTo>
                  <a:lnTo>
                    <a:pt x="391" y="509"/>
                  </a:lnTo>
                  <a:lnTo>
                    <a:pt x="399" y="458"/>
                  </a:lnTo>
                  <a:lnTo>
                    <a:pt x="399" y="398"/>
                  </a:lnTo>
                  <a:lnTo>
                    <a:pt x="399" y="373"/>
                  </a:lnTo>
                  <a:lnTo>
                    <a:pt x="408" y="348"/>
                  </a:lnTo>
                  <a:lnTo>
                    <a:pt x="408" y="280"/>
                  </a:lnTo>
                  <a:lnTo>
                    <a:pt x="416" y="220"/>
                  </a:lnTo>
                  <a:lnTo>
                    <a:pt x="416" y="195"/>
                  </a:lnTo>
                  <a:lnTo>
                    <a:pt x="416" y="170"/>
                  </a:lnTo>
                  <a:lnTo>
                    <a:pt x="425" y="110"/>
                  </a:lnTo>
                  <a:lnTo>
                    <a:pt x="425" y="93"/>
                  </a:lnTo>
                  <a:lnTo>
                    <a:pt x="425" y="59"/>
                  </a:lnTo>
                  <a:lnTo>
                    <a:pt x="433" y="0"/>
                  </a:lnTo>
                  <a:lnTo>
                    <a:pt x="518" y="9"/>
                  </a:lnTo>
                  <a:lnTo>
                    <a:pt x="535" y="9"/>
                  </a:lnTo>
                  <a:lnTo>
                    <a:pt x="578" y="9"/>
                  </a:lnTo>
                  <a:lnTo>
                    <a:pt x="629" y="17"/>
                  </a:lnTo>
                  <a:lnTo>
                    <a:pt x="646" y="17"/>
                  </a:lnTo>
                  <a:lnTo>
                    <a:pt x="688" y="17"/>
                  </a:lnTo>
                  <a:lnTo>
                    <a:pt x="739" y="17"/>
                  </a:lnTo>
                  <a:lnTo>
                    <a:pt x="739" y="76"/>
                  </a:lnTo>
                  <a:lnTo>
                    <a:pt x="739" y="93"/>
                  </a:lnTo>
                  <a:lnTo>
                    <a:pt x="739" y="127"/>
                  </a:lnTo>
                  <a:lnTo>
                    <a:pt x="739" y="153"/>
                  </a:lnTo>
                  <a:lnTo>
                    <a:pt x="739" y="187"/>
                  </a:lnTo>
                  <a:lnTo>
                    <a:pt x="731" y="204"/>
                  </a:lnTo>
                  <a:lnTo>
                    <a:pt x="731" y="246"/>
                  </a:lnTo>
                  <a:lnTo>
                    <a:pt x="731" y="263"/>
                  </a:lnTo>
                  <a:lnTo>
                    <a:pt x="739" y="263"/>
                  </a:lnTo>
                  <a:lnTo>
                    <a:pt x="748" y="271"/>
                  </a:lnTo>
                  <a:lnTo>
                    <a:pt x="756" y="280"/>
                  </a:lnTo>
                  <a:lnTo>
                    <a:pt x="765" y="288"/>
                  </a:lnTo>
                  <a:lnTo>
                    <a:pt x="773" y="297"/>
                  </a:lnTo>
                  <a:lnTo>
                    <a:pt x="773" y="288"/>
                  </a:lnTo>
                  <a:lnTo>
                    <a:pt x="782" y="288"/>
                  </a:lnTo>
                  <a:lnTo>
                    <a:pt x="790" y="297"/>
                  </a:lnTo>
                  <a:lnTo>
                    <a:pt x="799" y="288"/>
                  </a:lnTo>
                  <a:lnTo>
                    <a:pt x="799" y="280"/>
                  </a:lnTo>
                  <a:lnTo>
                    <a:pt x="799" y="288"/>
                  </a:lnTo>
                  <a:lnTo>
                    <a:pt x="807" y="288"/>
                  </a:lnTo>
                  <a:lnTo>
                    <a:pt x="807" y="297"/>
                  </a:lnTo>
                  <a:lnTo>
                    <a:pt x="815" y="297"/>
                  </a:lnTo>
                  <a:lnTo>
                    <a:pt x="815" y="305"/>
                  </a:lnTo>
                  <a:lnTo>
                    <a:pt x="815" y="314"/>
                  </a:lnTo>
                  <a:lnTo>
                    <a:pt x="824" y="314"/>
                  </a:lnTo>
                  <a:lnTo>
                    <a:pt x="832" y="322"/>
                  </a:lnTo>
                  <a:lnTo>
                    <a:pt x="832" y="314"/>
                  </a:lnTo>
                  <a:lnTo>
                    <a:pt x="841" y="322"/>
                  </a:lnTo>
                  <a:lnTo>
                    <a:pt x="849" y="322"/>
                  </a:lnTo>
                  <a:lnTo>
                    <a:pt x="858" y="322"/>
                  </a:lnTo>
                  <a:lnTo>
                    <a:pt x="858" y="331"/>
                  </a:lnTo>
                  <a:lnTo>
                    <a:pt x="866" y="331"/>
                  </a:lnTo>
                  <a:lnTo>
                    <a:pt x="866" y="322"/>
                  </a:lnTo>
                  <a:lnTo>
                    <a:pt x="875" y="322"/>
                  </a:lnTo>
                  <a:lnTo>
                    <a:pt x="883" y="331"/>
                  </a:lnTo>
                  <a:lnTo>
                    <a:pt x="883" y="339"/>
                  </a:lnTo>
                  <a:lnTo>
                    <a:pt x="892" y="339"/>
                  </a:lnTo>
                  <a:lnTo>
                    <a:pt x="900" y="339"/>
                  </a:lnTo>
                  <a:lnTo>
                    <a:pt x="900" y="331"/>
                  </a:lnTo>
                  <a:lnTo>
                    <a:pt x="909" y="331"/>
                  </a:lnTo>
                  <a:lnTo>
                    <a:pt x="926" y="331"/>
                  </a:lnTo>
                  <a:lnTo>
                    <a:pt x="934" y="331"/>
                  </a:lnTo>
                  <a:lnTo>
                    <a:pt x="926" y="339"/>
                  </a:lnTo>
                  <a:lnTo>
                    <a:pt x="934" y="348"/>
                  </a:lnTo>
                  <a:lnTo>
                    <a:pt x="943" y="348"/>
                  </a:lnTo>
                  <a:lnTo>
                    <a:pt x="943" y="356"/>
                  </a:lnTo>
                  <a:lnTo>
                    <a:pt x="943" y="365"/>
                  </a:lnTo>
                  <a:lnTo>
                    <a:pt x="951" y="365"/>
                  </a:lnTo>
                  <a:lnTo>
                    <a:pt x="960" y="365"/>
                  </a:lnTo>
                  <a:lnTo>
                    <a:pt x="968" y="356"/>
                  </a:lnTo>
                  <a:lnTo>
                    <a:pt x="968" y="348"/>
                  </a:lnTo>
                  <a:lnTo>
                    <a:pt x="977" y="348"/>
                  </a:lnTo>
                  <a:lnTo>
                    <a:pt x="985" y="348"/>
                  </a:lnTo>
                  <a:lnTo>
                    <a:pt x="985" y="356"/>
                  </a:lnTo>
                  <a:lnTo>
                    <a:pt x="994" y="356"/>
                  </a:lnTo>
                  <a:lnTo>
                    <a:pt x="994" y="365"/>
                  </a:lnTo>
                  <a:lnTo>
                    <a:pt x="994" y="373"/>
                  </a:lnTo>
                  <a:lnTo>
                    <a:pt x="1002" y="373"/>
                  </a:lnTo>
                  <a:lnTo>
                    <a:pt x="1011" y="373"/>
                  </a:lnTo>
                  <a:lnTo>
                    <a:pt x="1011" y="365"/>
                  </a:lnTo>
                  <a:lnTo>
                    <a:pt x="1019" y="365"/>
                  </a:lnTo>
                  <a:lnTo>
                    <a:pt x="1028" y="365"/>
                  </a:lnTo>
                  <a:lnTo>
                    <a:pt x="1028" y="373"/>
                  </a:lnTo>
                  <a:lnTo>
                    <a:pt x="1019" y="373"/>
                  </a:lnTo>
                  <a:lnTo>
                    <a:pt x="1028" y="381"/>
                  </a:lnTo>
                  <a:lnTo>
                    <a:pt x="1036" y="381"/>
                  </a:lnTo>
                  <a:lnTo>
                    <a:pt x="1036" y="373"/>
                  </a:lnTo>
                  <a:lnTo>
                    <a:pt x="1036" y="365"/>
                  </a:lnTo>
                  <a:lnTo>
                    <a:pt x="1045" y="373"/>
                  </a:lnTo>
                  <a:lnTo>
                    <a:pt x="1045" y="365"/>
                  </a:lnTo>
                  <a:lnTo>
                    <a:pt x="1045" y="356"/>
                  </a:lnTo>
                  <a:lnTo>
                    <a:pt x="1053" y="356"/>
                  </a:lnTo>
                  <a:lnTo>
                    <a:pt x="1062" y="356"/>
                  </a:lnTo>
                  <a:lnTo>
                    <a:pt x="1062" y="365"/>
                  </a:lnTo>
                  <a:lnTo>
                    <a:pt x="1070" y="365"/>
                  </a:lnTo>
                  <a:lnTo>
                    <a:pt x="1070" y="373"/>
                  </a:lnTo>
                  <a:lnTo>
                    <a:pt x="1079" y="373"/>
                  </a:lnTo>
                  <a:lnTo>
                    <a:pt x="1079" y="365"/>
                  </a:lnTo>
                  <a:lnTo>
                    <a:pt x="1079" y="356"/>
                  </a:lnTo>
                  <a:lnTo>
                    <a:pt x="1087" y="365"/>
                  </a:lnTo>
                  <a:lnTo>
                    <a:pt x="1087" y="373"/>
                  </a:lnTo>
                  <a:lnTo>
                    <a:pt x="1096" y="373"/>
                  </a:lnTo>
                  <a:lnTo>
                    <a:pt x="1096" y="381"/>
                  </a:lnTo>
                  <a:lnTo>
                    <a:pt x="1104" y="373"/>
                  </a:lnTo>
                  <a:lnTo>
                    <a:pt x="1113" y="381"/>
                  </a:lnTo>
                  <a:lnTo>
                    <a:pt x="1113" y="390"/>
                  </a:lnTo>
                  <a:lnTo>
                    <a:pt x="1121" y="390"/>
                  </a:lnTo>
                  <a:lnTo>
                    <a:pt x="1121" y="381"/>
                  </a:lnTo>
                  <a:lnTo>
                    <a:pt x="1130" y="381"/>
                  </a:lnTo>
                  <a:lnTo>
                    <a:pt x="1130" y="373"/>
                  </a:lnTo>
                  <a:lnTo>
                    <a:pt x="1138" y="373"/>
                  </a:lnTo>
                  <a:lnTo>
                    <a:pt x="1130" y="373"/>
                  </a:lnTo>
                  <a:lnTo>
                    <a:pt x="1138" y="373"/>
                  </a:lnTo>
                  <a:lnTo>
                    <a:pt x="1147" y="373"/>
                  </a:lnTo>
                  <a:lnTo>
                    <a:pt x="1147" y="365"/>
                  </a:lnTo>
                  <a:lnTo>
                    <a:pt x="1147" y="373"/>
                  </a:lnTo>
                  <a:lnTo>
                    <a:pt x="1147" y="365"/>
                  </a:lnTo>
                  <a:lnTo>
                    <a:pt x="1155" y="365"/>
                  </a:lnTo>
                  <a:lnTo>
                    <a:pt x="1164" y="373"/>
                  </a:lnTo>
                  <a:lnTo>
                    <a:pt x="1172" y="373"/>
                  </a:lnTo>
                  <a:lnTo>
                    <a:pt x="1172" y="365"/>
                  </a:lnTo>
                  <a:lnTo>
                    <a:pt x="1181" y="365"/>
                  </a:lnTo>
                  <a:lnTo>
                    <a:pt x="1189" y="356"/>
                  </a:lnTo>
                  <a:lnTo>
                    <a:pt x="1198" y="356"/>
                  </a:lnTo>
                  <a:lnTo>
                    <a:pt x="1198" y="365"/>
                  </a:lnTo>
                  <a:lnTo>
                    <a:pt x="1206" y="365"/>
                  </a:lnTo>
                  <a:lnTo>
                    <a:pt x="1223" y="365"/>
                  </a:lnTo>
                  <a:lnTo>
                    <a:pt x="1223" y="356"/>
                  </a:lnTo>
                  <a:lnTo>
                    <a:pt x="1232" y="365"/>
                  </a:lnTo>
                  <a:lnTo>
                    <a:pt x="1232" y="356"/>
                  </a:lnTo>
                  <a:lnTo>
                    <a:pt x="1240" y="356"/>
                  </a:lnTo>
                  <a:lnTo>
                    <a:pt x="1249" y="356"/>
                  </a:lnTo>
                  <a:lnTo>
                    <a:pt x="1249" y="365"/>
                  </a:lnTo>
                  <a:lnTo>
                    <a:pt x="1249" y="356"/>
                  </a:lnTo>
                  <a:lnTo>
                    <a:pt x="1249" y="365"/>
                  </a:lnTo>
                  <a:lnTo>
                    <a:pt x="1257" y="365"/>
                  </a:lnTo>
                  <a:lnTo>
                    <a:pt x="1266" y="373"/>
                  </a:lnTo>
                  <a:lnTo>
                    <a:pt x="1266" y="381"/>
                  </a:lnTo>
                  <a:lnTo>
                    <a:pt x="1274" y="381"/>
                  </a:lnTo>
                  <a:lnTo>
                    <a:pt x="1283" y="381"/>
                  </a:lnTo>
                  <a:lnTo>
                    <a:pt x="1283" y="390"/>
                  </a:lnTo>
                  <a:lnTo>
                    <a:pt x="1291" y="390"/>
                  </a:lnTo>
                  <a:lnTo>
                    <a:pt x="1300" y="390"/>
                  </a:lnTo>
                  <a:lnTo>
                    <a:pt x="1308" y="390"/>
                  </a:lnTo>
                  <a:lnTo>
                    <a:pt x="1300" y="390"/>
                  </a:lnTo>
                  <a:lnTo>
                    <a:pt x="1300" y="398"/>
                  </a:lnTo>
                  <a:lnTo>
                    <a:pt x="1308" y="390"/>
                  </a:lnTo>
                  <a:lnTo>
                    <a:pt x="1308" y="398"/>
                  </a:lnTo>
                  <a:lnTo>
                    <a:pt x="1317" y="398"/>
                  </a:lnTo>
                  <a:lnTo>
                    <a:pt x="1325" y="398"/>
                  </a:lnTo>
                  <a:lnTo>
                    <a:pt x="1317" y="407"/>
                  </a:lnTo>
                  <a:lnTo>
                    <a:pt x="1325" y="407"/>
                  </a:lnTo>
                  <a:lnTo>
                    <a:pt x="1325" y="398"/>
                  </a:lnTo>
                  <a:lnTo>
                    <a:pt x="1334" y="407"/>
                  </a:lnTo>
                  <a:lnTo>
                    <a:pt x="1334" y="398"/>
                  </a:lnTo>
                  <a:lnTo>
                    <a:pt x="1334" y="407"/>
                  </a:lnTo>
                  <a:lnTo>
                    <a:pt x="1334" y="398"/>
                  </a:lnTo>
                  <a:lnTo>
                    <a:pt x="1342" y="398"/>
                  </a:lnTo>
                  <a:lnTo>
                    <a:pt x="1334" y="407"/>
                  </a:lnTo>
                  <a:lnTo>
                    <a:pt x="1342" y="407"/>
                  </a:lnTo>
                  <a:lnTo>
                    <a:pt x="1342" y="398"/>
                  </a:lnTo>
                  <a:lnTo>
                    <a:pt x="1342" y="407"/>
                  </a:lnTo>
                  <a:lnTo>
                    <a:pt x="1351" y="398"/>
                  </a:lnTo>
                  <a:lnTo>
                    <a:pt x="1359" y="398"/>
                  </a:lnTo>
                  <a:lnTo>
                    <a:pt x="1359" y="407"/>
                  </a:lnTo>
                  <a:lnTo>
                    <a:pt x="1359" y="441"/>
                  </a:lnTo>
                  <a:lnTo>
                    <a:pt x="1359" y="475"/>
                  </a:lnTo>
                  <a:lnTo>
                    <a:pt x="1359" y="492"/>
                  </a:lnTo>
                  <a:lnTo>
                    <a:pt x="1359" y="517"/>
                  </a:lnTo>
                  <a:lnTo>
                    <a:pt x="1359" y="551"/>
                  </a:lnTo>
                  <a:lnTo>
                    <a:pt x="1359" y="576"/>
                  </a:lnTo>
                  <a:lnTo>
                    <a:pt x="1359" y="602"/>
                  </a:lnTo>
                  <a:lnTo>
                    <a:pt x="1368" y="602"/>
                  </a:lnTo>
                  <a:lnTo>
                    <a:pt x="1368" y="610"/>
                  </a:lnTo>
                  <a:lnTo>
                    <a:pt x="1376" y="619"/>
                  </a:lnTo>
                  <a:lnTo>
                    <a:pt x="1385" y="619"/>
                  </a:lnTo>
                  <a:lnTo>
                    <a:pt x="1385" y="627"/>
                  </a:lnTo>
                  <a:lnTo>
                    <a:pt x="1385" y="636"/>
                  </a:lnTo>
                  <a:lnTo>
                    <a:pt x="1385" y="644"/>
                  </a:lnTo>
                  <a:lnTo>
                    <a:pt x="1393" y="644"/>
                  </a:lnTo>
                  <a:lnTo>
                    <a:pt x="1385" y="644"/>
                  </a:lnTo>
                  <a:lnTo>
                    <a:pt x="1385" y="653"/>
                  </a:lnTo>
                  <a:lnTo>
                    <a:pt x="1385" y="661"/>
                  </a:lnTo>
                  <a:lnTo>
                    <a:pt x="1393" y="661"/>
                  </a:lnTo>
                  <a:lnTo>
                    <a:pt x="1401" y="661"/>
                  </a:lnTo>
                  <a:lnTo>
                    <a:pt x="1401" y="670"/>
                  </a:lnTo>
                  <a:lnTo>
                    <a:pt x="1393" y="670"/>
                  </a:lnTo>
                  <a:lnTo>
                    <a:pt x="1401" y="670"/>
                  </a:lnTo>
                  <a:lnTo>
                    <a:pt x="1401" y="678"/>
                  </a:lnTo>
                  <a:lnTo>
                    <a:pt x="1401" y="686"/>
                  </a:lnTo>
                  <a:lnTo>
                    <a:pt x="1410" y="686"/>
                  </a:lnTo>
                  <a:lnTo>
                    <a:pt x="1401" y="686"/>
                  </a:lnTo>
                  <a:lnTo>
                    <a:pt x="1401" y="695"/>
                  </a:lnTo>
                  <a:lnTo>
                    <a:pt x="1410" y="695"/>
                  </a:lnTo>
                  <a:lnTo>
                    <a:pt x="1410" y="703"/>
                  </a:lnTo>
                  <a:lnTo>
                    <a:pt x="1418" y="712"/>
                  </a:lnTo>
                  <a:lnTo>
                    <a:pt x="1418" y="703"/>
                  </a:lnTo>
                  <a:lnTo>
                    <a:pt x="1418" y="712"/>
                  </a:lnTo>
                  <a:lnTo>
                    <a:pt x="1418" y="720"/>
                  </a:lnTo>
                  <a:lnTo>
                    <a:pt x="1427" y="729"/>
                  </a:lnTo>
                  <a:lnTo>
                    <a:pt x="1418" y="729"/>
                  </a:lnTo>
                  <a:lnTo>
                    <a:pt x="1418" y="737"/>
                  </a:lnTo>
                  <a:lnTo>
                    <a:pt x="1418" y="746"/>
                  </a:lnTo>
                  <a:lnTo>
                    <a:pt x="1418" y="754"/>
                  </a:lnTo>
                  <a:lnTo>
                    <a:pt x="1418" y="763"/>
                  </a:lnTo>
                  <a:lnTo>
                    <a:pt x="1410" y="763"/>
                  </a:lnTo>
                  <a:lnTo>
                    <a:pt x="1410" y="771"/>
                  </a:lnTo>
                  <a:lnTo>
                    <a:pt x="1410" y="780"/>
                  </a:lnTo>
                  <a:lnTo>
                    <a:pt x="1401" y="780"/>
                  </a:lnTo>
                  <a:lnTo>
                    <a:pt x="1410" y="780"/>
                  </a:lnTo>
                  <a:lnTo>
                    <a:pt x="1401" y="780"/>
                  </a:lnTo>
                  <a:lnTo>
                    <a:pt x="1401" y="788"/>
                  </a:lnTo>
                  <a:lnTo>
                    <a:pt x="1401" y="797"/>
                  </a:lnTo>
                  <a:lnTo>
                    <a:pt x="1401" y="805"/>
                  </a:lnTo>
                  <a:lnTo>
                    <a:pt x="1401" y="814"/>
                  </a:lnTo>
                  <a:lnTo>
                    <a:pt x="1401" y="822"/>
                  </a:lnTo>
                  <a:lnTo>
                    <a:pt x="1401" y="831"/>
                  </a:lnTo>
                  <a:lnTo>
                    <a:pt x="1401" y="839"/>
                  </a:lnTo>
                  <a:lnTo>
                    <a:pt x="1410" y="839"/>
                  </a:lnTo>
                  <a:lnTo>
                    <a:pt x="1401" y="839"/>
                  </a:lnTo>
                  <a:lnTo>
                    <a:pt x="1401" y="847"/>
                  </a:lnTo>
                  <a:lnTo>
                    <a:pt x="1401" y="856"/>
                  </a:lnTo>
                  <a:lnTo>
                    <a:pt x="1385" y="864"/>
                  </a:lnTo>
                  <a:lnTo>
                    <a:pt x="1376" y="881"/>
                  </a:lnTo>
                  <a:lnTo>
                    <a:pt x="1393" y="898"/>
                  </a:lnTo>
                  <a:lnTo>
                    <a:pt x="1368" y="898"/>
                  </a:lnTo>
                  <a:lnTo>
                    <a:pt x="1334" y="915"/>
                  </a:lnTo>
                  <a:lnTo>
                    <a:pt x="1300" y="932"/>
                  </a:lnTo>
                  <a:lnTo>
                    <a:pt x="1291" y="941"/>
                  </a:lnTo>
                  <a:lnTo>
                    <a:pt x="1283" y="941"/>
                  </a:lnTo>
                  <a:lnTo>
                    <a:pt x="1300" y="924"/>
                  </a:lnTo>
                  <a:lnTo>
                    <a:pt x="1308" y="924"/>
                  </a:lnTo>
                  <a:lnTo>
                    <a:pt x="1317" y="924"/>
                  </a:lnTo>
                  <a:lnTo>
                    <a:pt x="1317" y="915"/>
                  </a:lnTo>
                  <a:lnTo>
                    <a:pt x="1308" y="915"/>
                  </a:lnTo>
                  <a:lnTo>
                    <a:pt x="1283" y="924"/>
                  </a:lnTo>
                  <a:lnTo>
                    <a:pt x="1291" y="907"/>
                  </a:lnTo>
                  <a:lnTo>
                    <a:pt x="1291" y="890"/>
                  </a:lnTo>
                  <a:lnTo>
                    <a:pt x="1283" y="890"/>
                  </a:lnTo>
                  <a:lnTo>
                    <a:pt x="1274" y="907"/>
                  </a:lnTo>
                  <a:lnTo>
                    <a:pt x="1266" y="898"/>
                  </a:lnTo>
                  <a:lnTo>
                    <a:pt x="1249" y="890"/>
                  </a:lnTo>
                  <a:lnTo>
                    <a:pt x="1257" y="898"/>
                  </a:lnTo>
                  <a:lnTo>
                    <a:pt x="1266" y="898"/>
                  </a:lnTo>
                  <a:lnTo>
                    <a:pt x="1257" y="915"/>
                  </a:lnTo>
                  <a:lnTo>
                    <a:pt x="1274" y="924"/>
                  </a:lnTo>
                  <a:lnTo>
                    <a:pt x="1266" y="932"/>
                  </a:lnTo>
                  <a:lnTo>
                    <a:pt x="1274" y="932"/>
                  </a:lnTo>
                  <a:lnTo>
                    <a:pt x="1274" y="941"/>
                  </a:lnTo>
                  <a:lnTo>
                    <a:pt x="1283" y="941"/>
                  </a:lnTo>
                  <a:lnTo>
                    <a:pt x="1274" y="941"/>
                  </a:lnTo>
                  <a:lnTo>
                    <a:pt x="1274" y="949"/>
                  </a:lnTo>
                  <a:lnTo>
                    <a:pt x="1266" y="949"/>
                  </a:lnTo>
                  <a:lnTo>
                    <a:pt x="1257" y="966"/>
                  </a:lnTo>
                  <a:lnTo>
                    <a:pt x="1240" y="966"/>
                  </a:lnTo>
                  <a:lnTo>
                    <a:pt x="1240" y="975"/>
                  </a:lnTo>
                  <a:lnTo>
                    <a:pt x="1232" y="992"/>
                  </a:lnTo>
                  <a:lnTo>
                    <a:pt x="1206" y="1017"/>
                  </a:lnTo>
                  <a:lnTo>
                    <a:pt x="1189" y="1025"/>
                  </a:lnTo>
                  <a:lnTo>
                    <a:pt x="1189" y="1017"/>
                  </a:lnTo>
                  <a:lnTo>
                    <a:pt x="1172" y="1025"/>
                  </a:lnTo>
                  <a:lnTo>
                    <a:pt x="1155" y="1025"/>
                  </a:lnTo>
                  <a:lnTo>
                    <a:pt x="1155" y="1034"/>
                  </a:lnTo>
                  <a:lnTo>
                    <a:pt x="1181" y="1025"/>
                  </a:lnTo>
                  <a:lnTo>
                    <a:pt x="1130" y="1051"/>
                  </a:lnTo>
                  <a:lnTo>
                    <a:pt x="1147" y="1042"/>
                  </a:lnTo>
                  <a:lnTo>
                    <a:pt x="1155" y="1034"/>
                  </a:lnTo>
                  <a:lnTo>
                    <a:pt x="1121" y="1042"/>
                  </a:lnTo>
                  <a:lnTo>
                    <a:pt x="1130" y="1042"/>
                  </a:lnTo>
                  <a:lnTo>
                    <a:pt x="1121" y="1034"/>
                  </a:lnTo>
                  <a:lnTo>
                    <a:pt x="1130" y="1017"/>
                  </a:lnTo>
                  <a:lnTo>
                    <a:pt x="1130" y="1025"/>
                  </a:lnTo>
                  <a:lnTo>
                    <a:pt x="1121" y="1034"/>
                  </a:lnTo>
                  <a:lnTo>
                    <a:pt x="1121" y="1025"/>
                  </a:lnTo>
                  <a:lnTo>
                    <a:pt x="1113" y="1034"/>
                  </a:lnTo>
                  <a:lnTo>
                    <a:pt x="1104" y="1034"/>
                  </a:lnTo>
                  <a:lnTo>
                    <a:pt x="1104" y="1025"/>
                  </a:lnTo>
                  <a:lnTo>
                    <a:pt x="1096" y="1017"/>
                  </a:lnTo>
                  <a:lnTo>
                    <a:pt x="1104" y="1025"/>
                  </a:lnTo>
                  <a:lnTo>
                    <a:pt x="1104" y="1034"/>
                  </a:lnTo>
                  <a:lnTo>
                    <a:pt x="1104" y="1042"/>
                  </a:lnTo>
                  <a:lnTo>
                    <a:pt x="1096" y="1042"/>
                  </a:lnTo>
                  <a:lnTo>
                    <a:pt x="1104" y="1042"/>
                  </a:lnTo>
                  <a:lnTo>
                    <a:pt x="1096" y="1034"/>
                  </a:lnTo>
                  <a:lnTo>
                    <a:pt x="1096" y="1042"/>
                  </a:lnTo>
                  <a:lnTo>
                    <a:pt x="1096" y="1034"/>
                  </a:lnTo>
                  <a:lnTo>
                    <a:pt x="1087" y="1034"/>
                  </a:lnTo>
                  <a:lnTo>
                    <a:pt x="1087" y="1025"/>
                  </a:lnTo>
                  <a:lnTo>
                    <a:pt x="1087" y="1017"/>
                  </a:lnTo>
                  <a:lnTo>
                    <a:pt x="1087" y="1025"/>
                  </a:lnTo>
                  <a:lnTo>
                    <a:pt x="1079" y="1025"/>
                  </a:lnTo>
                  <a:lnTo>
                    <a:pt x="1079" y="1034"/>
                  </a:lnTo>
                  <a:lnTo>
                    <a:pt x="1079" y="1042"/>
                  </a:lnTo>
                  <a:lnTo>
                    <a:pt x="1087" y="1042"/>
                  </a:lnTo>
                  <a:lnTo>
                    <a:pt x="1096" y="1051"/>
                  </a:lnTo>
                  <a:lnTo>
                    <a:pt x="1087" y="1059"/>
                  </a:lnTo>
                  <a:lnTo>
                    <a:pt x="1096" y="1059"/>
                  </a:lnTo>
                  <a:lnTo>
                    <a:pt x="1096" y="1051"/>
                  </a:lnTo>
                  <a:lnTo>
                    <a:pt x="1104" y="1059"/>
                  </a:lnTo>
                  <a:lnTo>
                    <a:pt x="1079" y="1076"/>
                  </a:lnTo>
                  <a:lnTo>
                    <a:pt x="1070" y="1076"/>
                  </a:lnTo>
                  <a:lnTo>
                    <a:pt x="1070" y="1068"/>
                  </a:lnTo>
                  <a:lnTo>
                    <a:pt x="1062" y="1059"/>
                  </a:lnTo>
                  <a:lnTo>
                    <a:pt x="1062" y="1068"/>
                  </a:lnTo>
                  <a:lnTo>
                    <a:pt x="1053" y="1068"/>
                  </a:lnTo>
                  <a:lnTo>
                    <a:pt x="1062" y="1068"/>
                  </a:lnTo>
                  <a:lnTo>
                    <a:pt x="1062" y="1076"/>
                  </a:lnTo>
                  <a:lnTo>
                    <a:pt x="1062" y="1085"/>
                  </a:lnTo>
                  <a:lnTo>
                    <a:pt x="1062" y="1093"/>
                  </a:lnTo>
                  <a:lnTo>
                    <a:pt x="1045" y="1102"/>
                  </a:lnTo>
                  <a:lnTo>
                    <a:pt x="1045" y="1085"/>
                  </a:lnTo>
                  <a:lnTo>
                    <a:pt x="1045" y="1093"/>
                  </a:lnTo>
                  <a:lnTo>
                    <a:pt x="1045" y="1102"/>
                  </a:lnTo>
                  <a:lnTo>
                    <a:pt x="1036" y="1102"/>
                  </a:lnTo>
                  <a:lnTo>
                    <a:pt x="1036" y="1093"/>
                  </a:lnTo>
                  <a:lnTo>
                    <a:pt x="1019" y="1102"/>
                  </a:lnTo>
                  <a:lnTo>
                    <a:pt x="1019" y="1093"/>
                  </a:lnTo>
                  <a:lnTo>
                    <a:pt x="1019" y="1102"/>
                  </a:lnTo>
                  <a:lnTo>
                    <a:pt x="1011" y="1110"/>
                  </a:lnTo>
                  <a:lnTo>
                    <a:pt x="1028" y="1110"/>
                  </a:lnTo>
                  <a:lnTo>
                    <a:pt x="1036" y="1102"/>
                  </a:lnTo>
                  <a:lnTo>
                    <a:pt x="1036" y="1110"/>
                  </a:lnTo>
                  <a:lnTo>
                    <a:pt x="1028" y="1127"/>
                  </a:lnTo>
                  <a:lnTo>
                    <a:pt x="1011" y="1136"/>
                  </a:lnTo>
                  <a:lnTo>
                    <a:pt x="1002" y="1136"/>
                  </a:lnTo>
                  <a:lnTo>
                    <a:pt x="994" y="1136"/>
                  </a:lnTo>
                  <a:lnTo>
                    <a:pt x="985" y="1136"/>
                  </a:lnTo>
                  <a:lnTo>
                    <a:pt x="977" y="1127"/>
                  </a:lnTo>
                  <a:lnTo>
                    <a:pt x="977" y="1136"/>
                  </a:lnTo>
                  <a:lnTo>
                    <a:pt x="985" y="1136"/>
                  </a:lnTo>
                  <a:lnTo>
                    <a:pt x="994" y="1136"/>
                  </a:lnTo>
                  <a:lnTo>
                    <a:pt x="994" y="1144"/>
                  </a:lnTo>
                  <a:lnTo>
                    <a:pt x="1002" y="1152"/>
                  </a:lnTo>
                  <a:lnTo>
                    <a:pt x="994" y="1152"/>
                  </a:lnTo>
                  <a:lnTo>
                    <a:pt x="1002" y="1152"/>
                  </a:lnTo>
                  <a:lnTo>
                    <a:pt x="994" y="1161"/>
                  </a:lnTo>
                  <a:lnTo>
                    <a:pt x="1002" y="1152"/>
                  </a:lnTo>
                  <a:lnTo>
                    <a:pt x="1011" y="1152"/>
                  </a:lnTo>
                  <a:lnTo>
                    <a:pt x="1002" y="1169"/>
                  </a:lnTo>
                  <a:lnTo>
                    <a:pt x="985" y="1203"/>
                  </a:lnTo>
                  <a:lnTo>
                    <a:pt x="977" y="1203"/>
                  </a:lnTo>
                  <a:lnTo>
                    <a:pt x="977" y="1186"/>
                  </a:lnTo>
                  <a:lnTo>
                    <a:pt x="977" y="1195"/>
                  </a:lnTo>
                  <a:lnTo>
                    <a:pt x="968" y="1203"/>
                  </a:lnTo>
                  <a:lnTo>
                    <a:pt x="951" y="1186"/>
                  </a:lnTo>
                  <a:lnTo>
                    <a:pt x="960" y="1203"/>
                  </a:lnTo>
                  <a:lnTo>
                    <a:pt x="943" y="1203"/>
                  </a:lnTo>
                  <a:lnTo>
                    <a:pt x="977" y="1212"/>
                  </a:lnTo>
                  <a:lnTo>
                    <a:pt x="985" y="1212"/>
                  </a:lnTo>
                  <a:lnTo>
                    <a:pt x="977" y="1229"/>
                  </a:lnTo>
                  <a:lnTo>
                    <a:pt x="977" y="1246"/>
                  </a:lnTo>
                  <a:lnTo>
                    <a:pt x="968" y="1246"/>
                  </a:lnTo>
                  <a:lnTo>
                    <a:pt x="968" y="1263"/>
                  </a:lnTo>
                  <a:lnTo>
                    <a:pt x="977" y="1271"/>
                  </a:lnTo>
                  <a:lnTo>
                    <a:pt x="985" y="1297"/>
                  </a:lnTo>
                  <a:lnTo>
                    <a:pt x="985" y="1305"/>
                  </a:lnTo>
                  <a:lnTo>
                    <a:pt x="977" y="1305"/>
                  </a:lnTo>
                  <a:lnTo>
                    <a:pt x="985" y="1322"/>
                  </a:lnTo>
                  <a:lnTo>
                    <a:pt x="994" y="1322"/>
                  </a:lnTo>
                  <a:lnTo>
                    <a:pt x="994" y="1347"/>
                  </a:lnTo>
                  <a:lnTo>
                    <a:pt x="1002" y="1364"/>
                  </a:lnTo>
                  <a:lnTo>
                    <a:pt x="1002" y="1373"/>
                  </a:lnTo>
                  <a:lnTo>
                    <a:pt x="1011" y="1364"/>
                  </a:lnTo>
                  <a:lnTo>
                    <a:pt x="1011" y="1373"/>
                  </a:lnTo>
                  <a:lnTo>
                    <a:pt x="1002" y="1373"/>
                  </a:lnTo>
                  <a:lnTo>
                    <a:pt x="994" y="1381"/>
                  </a:lnTo>
                  <a:lnTo>
                    <a:pt x="994" y="1390"/>
                  </a:lnTo>
                  <a:lnTo>
                    <a:pt x="985" y="1390"/>
                  </a:lnTo>
                  <a:lnTo>
                    <a:pt x="968" y="1373"/>
                  </a:lnTo>
                  <a:lnTo>
                    <a:pt x="960" y="1373"/>
                  </a:lnTo>
                  <a:lnTo>
                    <a:pt x="960" y="1364"/>
                  </a:lnTo>
                  <a:lnTo>
                    <a:pt x="934" y="1364"/>
                  </a:lnTo>
                  <a:lnTo>
                    <a:pt x="917" y="1356"/>
                  </a:lnTo>
                  <a:lnTo>
                    <a:pt x="909" y="1364"/>
                  </a:lnTo>
                  <a:lnTo>
                    <a:pt x="909" y="1356"/>
                  </a:lnTo>
                  <a:lnTo>
                    <a:pt x="892" y="1364"/>
                  </a:lnTo>
                  <a:lnTo>
                    <a:pt x="883" y="1356"/>
                  </a:lnTo>
                  <a:lnTo>
                    <a:pt x="883" y="1347"/>
                  </a:lnTo>
                  <a:lnTo>
                    <a:pt x="883" y="1356"/>
                  </a:lnTo>
                  <a:lnTo>
                    <a:pt x="875" y="1347"/>
                  </a:lnTo>
                  <a:lnTo>
                    <a:pt x="866" y="1339"/>
                  </a:lnTo>
                  <a:lnTo>
                    <a:pt x="858" y="1339"/>
                  </a:lnTo>
                  <a:lnTo>
                    <a:pt x="849" y="1330"/>
                  </a:lnTo>
                  <a:lnTo>
                    <a:pt x="841" y="1339"/>
                  </a:lnTo>
                  <a:lnTo>
                    <a:pt x="824" y="1322"/>
                  </a:lnTo>
                  <a:lnTo>
                    <a:pt x="815" y="1322"/>
                  </a:lnTo>
                  <a:lnTo>
                    <a:pt x="807" y="1313"/>
                  </a:lnTo>
                  <a:lnTo>
                    <a:pt x="790" y="1313"/>
                  </a:lnTo>
                  <a:lnTo>
                    <a:pt x="790" y="1305"/>
                  </a:lnTo>
                  <a:lnTo>
                    <a:pt x="782" y="1297"/>
                  </a:lnTo>
                  <a:lnTo>
                    <a:pt x="782" y="1288"/>
                  </a:lnTo>
                  <a:lnTo>
                    <a:pt x="773" y="1254"/>
                  </a:lnTo>
                  <a:lnTo>
                    <a:pt x="765" y="1246"/>
                  </a:lnTo>
                  <a:lnTo>
                    <a:pt x="765" y="1237"/>
                  </a:lnTo>
                  <a:lnTo>
                    <a:pt x="756" y="1229"/>
                  </a:lnTo>
                  <a:lnTo>
                    <a:pt x="756" y="1212"/>
                  </a:lnTo>
                  <a:lnTo>
                    <a:pt x="756" y="1203"/>
                  </a:lnTo>
                  <a:lnTo>
                    <a:pt x="748" y="1195"/>
                  </a:lnTo>
                  <a:lnTo>
                    <a:pt x="748" y="1178"/>
                  </a:lnTo>
                  <a:lnTo>
                    <a:pt x="748" y="1169"/>
                  </a:lnTo>
                  <a:lnTo>
                    <a:pt x="748" y="1161"/>
                  </a:lnTo>
                  <a:lnTo>
                    <a:pt x="731" y="1152"/>
                  </a:lnTo>
                  <a:lnTo>
                    <a:pt x="714" y="1136"/>
                  </a:lnTo>
                  <a:lnTo>
                    <a:pt x="705" y="1136"/>
                  </a:lnTo>
                  <a:lnTo>
                    <a:pt x="705" y="1110"/>
                  </a:lnTo>
                  <a:lnTo>
                    <a:pt x="697" y="1110"/>
                  </a:lnTo>
                  <a:lnTo>
                    <a:pt x="688" y="1085"/>
                  </a:lnTo>
                  <a:lnTo>
                    <a:pt x="671" y="1076"/>
                  </a:lnTo>
                  <a:lnTo>
                    <a:pt x="663" y="1068"/>
                  </a:lnTo>
                  <a:lnTo>
                    <a:pt x="663" y="1059"/>
                  </a:lnTo>
                  <a:lnTo>
                    <a:pt x="654" y="1042"/>
                  </a:lnTo>
                  <a:lnTo>
                    <a:pt x="663" y="1042"/>
                  </a:lnTo>
                  <a:lnTo>
                    <a:pt x="654" y="1034"/>
                  </a:lnTo>
                  <a:lnTo>
                    <a:pt x="646" y="1017"/>
                  </a:lnTo>
                  <a:lnTo>
                    <a:pt x="637" y="992"/>
                  </a:lnTo>
                  <a:lnTo>
                    <a:pt x="629" y="983"/>
                  </a:lnTo>
                  <a:lnTo>
                    <a:pt x="629" y="966"/>
                  </a:lnTo>
                  <a:lnTo>
                    <a:pt x="620" y="958"/>
                  </a:lnTo>
                  <a:lnTo>
                    <a:pt x="612" y="941"/>
                  </a:lnTo>
                  <a:lnTo>
                    <a:pt x="595" y="924"/>
                  </a:lnTo>
                  <a:lnTo>
                    <a:pt x="586" y="915"/>
                  </a:lnTo>
                  <a:lnTo>
                    <a:pt x="561" y="907"/>
                  </a:lnTo>
                  <a:lnTo>
                    <a:pt x="561" y="890"/>
                  </a:lnTo>
                  <a:lnTo>
                    <a:pt x="561" y="898"/>
                  </a:lnTo>
                  <a:lnTo>
                    <a:pt x="561" y="890"/>
                  </a:lnTo>
                  <a:lnTo>
                    <a:pt x="552" y="890"/>
                  </a:lnTo>
                  <a:lnTo>
                    <a:pt x="544" y="881"/>
                  </a:lnTo>
                  <a:lnTo>
                    <a:pt x="552" y="873"/>
                  </a:lnTo>
                  <a:lnTo>
                    <a:pt x="544" y="873"/>
                  </a:lnTo>
                  <a:lnTo>
                    <a:pt x="535" y="873"/>
                  </a:lnTo>
                  <a:lnTo>
                    <a:pt x="535" y="864"/>
                  </a:lnTo>
                  <a:lnTo>
                    <a:pt x="527" y="873"/>
                  </a:lnTo>
                  <a:lnTo>
                    <a:pt x="510" y="873"/>
                  </a:lnTo>
                  <a:lnTo>
                    <a:pt x="501" y="873"/>
                  </a:lnTo>
                  <a:lnTo>
                    <a:pt x="501" y="864"/>
                  </a:lnTo>
                  <a:lnTo>
                    <a:pt x="493" y="864"/>
                  </a:lnTo>
                  <a:lnTo>
                    <a:pt x="484" y="864"/>
                  </a:lnTo>
                  <a:lnTo>
                    <a:pt x="476" y="864"/>
                  </a:lnTo>
                  <a:lnTo>
                    <a:pt x="450" y="856"/>
                  </a:lnTo>
                  <a:lnTo>
                    <a:pt x="442" y="856"/>
                  </a:lnTo>
                  <a:lnTo>
                    <a:pt x="442" y="864"/>
                  </a:lnTo>
                  <a:lnTo>
                    <a:pt x="425" y="864"/>
                  </a:lnTo>
                  <a:lnTo>
                    <a:pt x="425" y="873"/>
                  </a:lnTo>
                  <a:lnTo>
                    <a:pt x="416" y="864"/>
                  </a:lnTo>
                  <a:lnTo>
                    <a:pt x="408" y="873"/>
                  </a:lnTo>
                  <a:lnTo>
                    <a:pt x="408" y="864"/>
                  </a:lnTo>
                  <a:lnTo>
                    <a:pt x="391" y="898"/>
                  </a:lnTo>
                  <a:lnTo>
                    <a:pt x="391" y="907"/>
                  </a:lnTo>
                  <a:lnTo>
                    <a:pt x="382" y="915"/>
                  </a:lnTo>
                  <a:lnTo>
                    <a:pt x="374" y="924"/>
                  </a:lnTo>
                  <a:lnTo>
                    <a:pt x="382" y="932"/>
                  </a:lnTo>
                  <a:lnTo>
                    <a:pt x="365" y="932"/>
                  </a:lnTo>
                  <a:lnTo>
                    <a:pt x="348" y="966"/>
                  </a:lnTo>
                  <a:lnTo>
                    <a:pt x="331" y="958"/>
                  </a:lnTo>
                  <a:lnTo>
                    <a:pt x="331" y="949"/>
                  </a:lnTo>
                  <a:lnTo>
                    <a:pt x="323" y="949"/>
                  </a:lnTo>
                  <a:lnTo>
                    <a:pt x="314" y="949"/>
                  </a:lnTo>
                  <a:lnTo>
                    <a:pt x="306" y="941"/>
                  </a:lnTo>
                  <a:lnTo>
                    <a:pt x="289" y="932"/>
                  </a:lnTo>
                  <a:lnTo>
                    <a:pt x="280" y="924"/>
                  </a:lnTo>
                  <a:lnTo>
                    <a:pt x="280" y="915"/>
                  </a:lnTo>
                  <a:lnTo>
                    <a:pt x="280" y="924"/>
                  </a:lnTo>
                  <a:lnTo>
                    <a:pt x="246" y="907"/>
                  </a:lnTo>
                  <a:lnTo>
                    <a:pt x="238" y="898"/>
                  </a:lnTo>
                  <a:lnTo>
                    <a:pt x="238" y="890"/>
                  </a:lnTo>
                  <a:lnTo>
                    <a:pt x="212" y="881"/>
                  </a:lnTo>
                  <a:lnTo>
                    <a:pt x="204" y="856"/>
                  </a:lnTo>
                  <a:lnTo>
                    <a:pt x="196" y="847"/>
                  </a:lnTo>
                  <a:lnTo>
                    <a:pt x="187" y="831"/>
                  </a:lnTo>
                  <a:lnTo>
                    <a:pt x="187" y="814"/>
                  </a:lnTo>
                  <a:lnTo>
                    <a:pt x="187" y="797"/>
                  </a:lnTo>
                  <a:lnTo>
                    <a:pt x="187" y="788"/>
                  </a:lnTo>
                  <a:lnTo>
                    <a:pt x="179" y="771"/>
                  </a:lnTo>
                  <a:lnTo>
                    <a:pt x="170" y="763"/>
                  </a:lnTo>
                  <a:lnTo>
                    <a:pt x="170" y="746"/>
                  </a:lnTo>
                  <a:lnTo>
                    <a:pt x="162" y="737"/>
                  </a:lnTo>
                  <a:lnTo>
                    <a:pt x="162" y="729"/>
                  </a:lnTo>
                  <a:lnTo>
                    <a:pt x="153" y="729"/>
                  </a:lnTo>
                  <a:lnTo>
                    <a:pt x="136" y="712"/>
                  </a:lnTo>
                  <a:lnTo>
                    <a:pt x="128" y="703"/>
                  </a:lnTo>
                  <a:lnTo>
                    <a:pt x="119" y="703"/>
                  </a:lnTo>
                  <a:lnTo>
                    <a:pt x="119" y="695"/>
                  </a:lnTo>
                  <a:lnTo>
                    <a:pt x="102" y="678"/>
                  </a:lnTo>
                  <a:lnTo>
                    <a:pt x="102" y="670"/>
                  </a:lnTo>
                  <a:lnTo>
                    <a:pt x="85" y="661"/>
                  </a:lnTo>
                  <a:lnTo>
                    <a:pt x="60" y="627"/>
                  </a:lnTo>
                  <a:close/>
                </a:path>
              </a:pathLst>
            </a:custGeom>
            <a:solidFill>
              <a:schemeClr val="bg2"/>
            </a:solidFill>
            <a:ln w="12700">
              <a:noFill/>
              <a:round/>
              <a:headEnd/>
              <a:tailEnd/>
            </a:ln>
          </p:spPr>
          <p:txBody>
            <a:bodyPr/>
            <a:lstStyle/>
            <a:p>
              <a:endParaRPr lang="en-US"/>
            </a:p>
          </p:txBody>
        </p:sp>
        <p:sp>
          <p:nvSpPr>
            <p:cNvPr id="12465" name="Freeform 50"/>
            <p:cNvSpPr>
              <a:spLocks/>
            </p:cNvSpPr>
            <p:nvPr/>
          </p:nvSpPr>
          <p:spPr bwMode="auto">
            <a:xfrm>
              <a:off x="3029" y="3394"/>
              <a:ext cx="42" cy="34"/>
            </a:xfrm>
            <a:custGeom>
              <a:avLst/>
              <a:gdLst>
                <a:gd name="T0" fmla="*/ 25 w 42"/>
                <a:gd name="T1" fmla="*/ 17 h 34"/>
                <a:gd name="T2" fmla="*/ 42 w 42"/>
                <a:gd name="T3" fmla="*/ 0 h 34"/>
                <a:gd name="T4" fmla="*/ 42 w 42"/>
                <a:gd name="T5" fmla="*/ 8 h 34"/>
                <a:gd name="T6" fmla="*/ 0 w 42"/>
                <a:gd name="T7" fmla="*/ 34 h 34"/>
                <a:gd name="T8" fmla="*/ 25 w 42"/>
                <a:gd name="T9" fmla="*/ 17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5" y="17"/>
                  </a:moveTo>
                  <a:lnTo>
                    <a:pt x="42" y="0"/>
                  </a:lnTo>
                  <a:lnTo>
                    <a:pt x="42" y="8"/>
                  </a:lnTo>
                  <a:lnTo>
                    <a:pt x="0" y="34"/>
                  </a:lnTo>
                  <a:lnTo>
                    <a:pt x="25" y="17"/>
                  </a:lnTo>
                  <a:close/>
                </a:path>
              </a:pathLst>
            </a:custGeom>
            <a:solidFill>
              <a:schemeClr val="bg2"/>
            </a:solidFill>
            <a:ln w="12700">
              <a:noFill/>
              <a:round/>
              <a:headEnd/>
              <a:tailEnd/>
            </a:ln>
          </p:spPr>
          <p:txBody>
            <a:bodyPr/>
            <a:lstStyle/>
            <a:p>
              <a:endParaRPr lang="en-US"/>
            </a:p>
          </p:txBody>
        </p:sp>
        <p:sp>
          <p:nvSpPr>
            <p:cNvPr id="12466" name="Freeform 51"/>
            <p:cNvSpPr>
              <a:spLocks/>
            </p:cNvSpPr>
            <p:nvPr/>
          </p:nvSpPr>
          <p:spPr bwMode="auto">
            <a:xfrm>
              <a:off x="2833" y="3521"/>
              <a:ext cx="51" cy="42"/>
            </a:xfrm>
            <a:custGeom>
              <a:avLst/>
              <a:gdLst>
                <a:gd name="T0" fmla="*/ 51 w 51"/>
                <a:gd name="T1" fmla="*/ 8 h 42"/>
                <a:gd name="T2" fmla="*/ 0 w 51"/>
                <a:gd name="T3" fmla="*/ 42 h 42"/>
                <a:gd name="T4" fmla="*/ 9 w 51"/>
                <a:gd name="T5" fmla="*/ 25 h 42"/>
                <a:gd name="T6" fmla="*/ 17 w 51"/>
                <a:gd name="T7" fmla="*/ 25 h 42"/>
                <a:gd name="T8" fmla="*/ 34 w 51"/>
                <a:gd name="T9" fmla="*/ 8 h 42"/>
                <a:gd name="T10" fmla="*/ 43 w 51"/>
                <a:gd name="T11" fmla="*/ 8 h 42"/>
                <a:gd name="T12" fmla="*/ 51 w 51"/>
                <a:gd name="T13" fmla="*/ 0 h 42"/>
                <a:gd name="T14" fmla="*/ 51 w 51"/>
                <a:gd name="T15" fmla="*/ 8 h 42"/>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42"/>
                <a:gd name="T26" fmla="*/ 51 w 5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42">
                  <a:moveTo>
                    <a:pt x="51" y="8"/>
                  </a:moveTo>
                  <a:lnTo>
                    <a:pt x="0" y="42"/>
                  </a:lnTo>
                  <a:lnTo>
                    <a:pt x="9" y="25"/>
                  </a:lnTo>
                  <a:lnTo>
                    <a:pt x="17" y="25"/>
                  </a:lnTo>
                  <a:lnTo>
                    <a:pt x="34" y="8"/>
                  </a:lnTo>
                  <a:lnTo>
                    <a:pt x="43" y="8"/>
                  </a:lnTo>
                  <a:lnTo>
                    <a:pt x="51" y="0"/>
                  </a:lnTo>
                  <a:lnTo>
                    <a:pt x="51" y="8"/>
                  </a:lnTo>
                  <a:close/>
                </a:path>
              </a:pathLst>
            </a:custGeom>
            <a:solidFill>
              <a:schemeClr val="bg2"/>
            </a:solidFill>
            <a:ln w="12700">
              <a:noFill/>
              <a:round/>
              <a:headEnd/>
              <a:tailEnd/>
            </a:ln>
          </p:spPr>
          <p:txBody>
            <a:bodyPr/>
            <a:lstStyle/>
            <a:p>
              <a:endParaRPr lang="en-US"/>
            </a:p>
          </p:txBody>
        </p:sp>
        <p:sp>
          <p:nvSpPr>
            <p:cNvPr id="12467" name="Freeform 52"/>
            <p:cNvSpPr>
              <a:spLocks/>
            </p:cNvSpPr>
            <p:nvPr/>
          </p:nvSpPr>
          <p:spPr bwMode="auto">
            <a:xfrm>
              <a:off x="2808" y="3555"/>
              <a:ext cx="25" cy="34"/>
            </a:xfrm>
            <a:custGeom>
              <a:avLst/>
              <a:gdLst>
                <a:gd name="T0" fmla="*/ 17 w 25"/>
                <a:gd name="T1" fmla="*/ 8 h 34"/>
                <a:gd name="T2" fmla="*/ 25 w 25"/>
                <a:gd name="T3" fmla="*/ 0 h 34"/>
                <a:gd name="T4" fmla="*/ 25 w 25"/>
                <a:gd name="T5" fmla="*/ 0 h 34"/>
                <a:gd name="T6" fmla="*/ 25 w 25"/>
                <a:gd name="T7" fmla="*/ 8 h 34"/>
                <a:gd name="T8" fmla="*/ 0 w 25"/>
                <a:gd name="T9" fmla="*/ 34 h 34"/>
                <a:gd name="T10" fmla="*/ 8 w 25"/>
                <a:gd name="T11" fmla="*/ 25 h 34"/>
                <a:gd name="T12" fmla="*/ 17 w 25"/>
                <a:gd name="T13" fmla="*/ 17 h 34"/>
                <a:gd name="T14" fmla="*/ 17 w 25"/>
                <a:gd name="T15" fmla="*/ 17 h 34"/>
                <a:gd name="T16" fmla="*/ 17 w 25"/>
                <a:gd name="T17" fmla="*/ 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4"/>
                <a:gd name="T29" fmla="*/ 25 w 2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4">
                  <a:moveTo>
                    <a:pt x="17" y="8"/>
                  </a:moveTo>
                  <a:lnTo>
                    <a:pt x="25" y="0"/>
                  </a:lnTo>
                  <a:lnTo>
                    <a:pt x="25" y="8"/>
                  </a:lnTo>
                  <a:lnTo>
                    <a:pt x="0" y="34"/>
                  </a:lnTo>
                  <a:lnTo>
                    <a:pt x="8" y="25"/>
                  </a:lnTo>
                  <a:lnTo>
                    <a:pt x="17" y="17"/>
                  </a:lnTo>
                  <a:lnTo>
                    <a:pt x="17" y="8"/>
                  </a:lnTo>
                  <a:close/>
                </a:path>
              </a:pathLst>
            </a:custGeom>
            <a:solidFill>
              <a:schemeClr val="bg2"/>
            </a:solidFill>
            <a:ln w="12700">
              <a:noFill/>
              <a:round/>
              <a:headEnd/>
              <a:tailEnd/>
            </a:ln>
          </p:spPr>
          <p:txBody>
            <a:bodyPr/>
            <a:lstStyle/>
            <a:p>
              <a:endParaRPr lang="en-US"/>
            </a:p>
          </p:txBody>
        </p:sp>
        <p:sp>
          <p:nvSpPr>
            <p:cNvPr id="12468" name="Freeform 53"/>
            <p:cNvSpPr>
              <a:spLocks/>
            </p:cNvSpPr>
            <p:nvPr/>
          </p:nvSpPr>
          <p:spPr bwMode="auto">
            <a:xfrm>
              <a:off x="2774" y="3589"/>
              <a:ext cx="34" cy="76"/>
            </a:xfrm>
            <a:custGeom>
              <a:avLst/>
              <a:gdLst>
                <a:gd name="T0" fmla="*/ 0 w 34"/>
                <a:gd name="T1" fmla="*/ 67 h 76"/>
                <a:gd name="T2" fmla="*/ 0 w 34"/>
                <a:gd name="T3" fmla="*/ 76 h 76"/>
                <a:gd name="T4" fmla="*/ 0 w 34"/>
                <a:gd name="T5" fmla="*/ 67 h 76"/>
                <a:gd name="T6" fmla="*/ 8 w 34"/>
                <a:gd name="T7" fmla="*/ 50 h 76"/>
                <a:gd name="T8" fmla="*/ 17 w 34"/>
                <a:gd name="T9" fmla="*/ 33 h 76"/>
                <a:gd name="T10" fmla="*/ 17 w 34"/>
                <a:gd name="T11" fmla="*/ 25 h 76"/>
                <a:gd name="T12" fmla="*/ 17 w 34"/>
                <a:gd name="T13" fmla="*/ 25 h 76"/>
                <a:gd name="T14" fmla="*/ 25 w 34"/>
                <a:gd name="T15" fmla="*/ 16 h 76"/>
                <a:gd name="T16" fmla="*/ 34 w 34"/>
                <a:gd name="T17" fmla="*/ 8 h 76"/>
                <a:gd name="T18" fmla="*/ 34 w 34"/>
                <a:gd name="T19" fmla="*/ 0 h 76"/>
                <a:gd name="T20" fmla="*/ 34 w 34"/>
                <a:gd name="T21" fmla="*/ 0 h 76"/>
                <a:gd name="T22" fmla="*/ 17 w 34"/>
                <a:gd name="T23" fmla="*/ 33 h 76"/>
                <a:gd name="T24" fmla="*/ 0 w 34"/>
                <a:gd name="T25" fmla="*/ 67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76"/>
                <a:gd name="T41" fmla="*/ 34 w 34"/>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76">
                  <a:moveTo>
                    <a:pt x="0" y="67"/>
                  </a:moveTo>
                  <a:lnTo>
                    <a:pt x="0" y="76"/>
                  </a:lnTo>
                  <a:lnTo>
                    <a:pt x="0" y="67"/>
                  </a:lnTo>
                  <a:lnTo>
                    <a:pt x="8" y="50"/>
                  </a:lnTo>
                  <a:lnTo>
                    <a:pt x="17" y="33"/>
                  </a:lnTo>
                  <a:lnTo>
                    <a:pt x="17" y="25"/>
                  </a:lnTo>
                  <a:lnTo>
                    <a:pt x="25" y="16"/>
                  </a:lnTo>
                  <a:lnTo>
                    <a:pt x="34" y="8"/>
                  </a:lnTo>
                  <a:lnTo>
                    <a:pt x="34" y="0"/>
                  </a:lnTo>
                  <a:lnTo>
                    <a:pt x="17" y="33"/>
                  </a:lnTo>
                  <a:lnTo>
                    <a:pt x="0" y="67"/>
                  </a:lnTo>
                  <a:close/>
                </a:path>
              </a:pathLst>
            </a:custGeom>
            <a:solidFill>
              <a:schemeClr val="bg2"/>
            </a:solidFill>
            <a:ln w="12700">
              <a:noFill/>
              <a:round/>
              <a:headEnd/>
              <a:tailEnd/>
            </a:ln>
          </p:spPr>
          <p:txBody>
            <a:bodyPr/>
            <a:lstStyle/>
            <a:p>
              <a:endParaRPr lang="en-US"/>
            </a:p>
          </p:txBody>
        </p:sp>
        <p:sp>
          <p:nvSpPr>
            <p:cNvPr id="12469" name="Freeform 54"/>
            <p:cNvSpPr>
              <a:spLocks/>
            </p:cNvSpPr>
            <p:nvPr/>
          </p:nvSpPr>
          <p:spPr bwMode="auto">
            <a:xfrm>
              <a:off x="1508" y="2326"/>
              <a:ext cx="714" cy="729"/>
            </a:xfrm>
            <a:custGeom>
              <a:avLst/>
              <a:gdLst>
                <a:gd name="T0" fmla="*/ 17 w 714"/>
                <a:gd name="T1" fmla="*/ 576 h 729"/>
                <a:gd name="T2" fmla="*/ 26 w 714"/>
                <a:gd name="T3" fmla="*/ 534 h 729"/>
                <a:gd name="T4" fmla="*/ 34 w 714"/>
                <a:gd name="T5" fmla="*/ 483 h 729"/>
                <a:gd name="T6" fmla="*/ 43 w 714"/>
                <a:gd name="T7" fmla="*/ 407 h 729"/>
                <a:gd name="T8" fmla="*/ 60 w 714"/>
                <a:gd name="T9" fmla="*/ 305 h 729"/>
                <a:gd name="T10" fmla="*/ 68 w 714"/>
                <a:gd name="T11" fmla="*/ 254 h 729"/>
                <a:gd name="T12" fmla="*/ 85 w 714"/>
                <a:gd name="T13" fmla="*/ 127 h 729"/>
                <a:gd name="T14" fmla="*/ 102 w 714"/>
                <a:gd name="T15" fmla="*/ 0 h 729"/>
                <a:gd name="T16" fmla="*/ 170 w 714"/>
                <a:gd name="T17" fmla="*/ 9 h 729"/>
                <a:gd name="T18" fmla="*/ 264 w 714"/>
                <a:gd name="T19" fmla="*/ 17 h 729"/>
                <a:gd name="T20" fmla="*/ 264 w 714"/>
                <a:gd name="T21" fmla="*/ 17 h 729"/>
                <a:gd name="T22" fmla="*/ 315 w 714"/>
                <a:gd name="T23" fmla="*/ 25 h 729"/>
                <a:gd name="T24" fmla="*/ 323 w 714"/>
                <a:gd name="T25" fmla="*/ 25 h 729"/>
                <a:gd name="T26" fmla="*/ 357 w 714"/>
                <a:gd name="T27" fmla="*/ 34 h 729"/>
                <a:gd name="T28" fmla="*/ 408 w 714"/>
                <a:gd name="T29" fmla="*/ 34 h 729"/>
                <a:gd name="T30" fmla="*/ 434 w 714"/>
                <a:gd name="T31" fmla="*/ 42 h 729"/>
                <a:gd name="T32" fmla="*/ 484 w 714"/>
                <a:gd name="T33" fmla="*/ 42 h 729"/>
                <a:gd name="T34" fmla="*/ 493 w 714"/>
                <a:gd name="T35" fmla="*/ 42 h 729"/>
                <a:gd name="T36" fmla="*/ 612 w 714"/>
                <a:gd name="T37" fmla="*/ 51 h 729"/>
                <a:gd name="T38" fmla="*/ 705 w 714"/>
                <a:gd name="T39" fmla="*/ 59 h 729"/>
                <a:gd name="T40" fmla="*/ 714 w 714"/>
                <a:gd name="T41" fmla="*/ 59 h 729"/>
                <a:gd name="T42" fmla="*/ 705 w 714"/>
                <a:gd name="T43" fmla="*/ 127 h 729"/>
                <a:gd name="T44" fmla="*/ 705 w 714"/>
                <a:gd name="T45" fmla="*/ 127 h 729"/>
                <a:gd name="T46" fmla="*/ 697 w 714"/>
                <a:gd name="T47" fmla="*/ 186 h 729"/>
                <a:gd name="T48" fmla="*/ 697 w 714"/>
                <a:gd name="T49" fmla="*/ 220 h 729"/>
                <a:gd name="T50" fmla="*/ 697 w 714"/>
                <a:gd name="T51" fmla="*/ 237 h 729"/>
                <a:gd name="T52" fmla="*/ 688 w 714"/>
                <a:gd name="T53" fmla="*/ 297 h 729"/>
                <a:gd name="T54" fmla="*/ 688 w 714"/>
                <a:gd name="T55" fmla="*/ 322 h 729"/>
                <a:gd name="T56" fmla="*/ 688 w 714"/>
                <a:gd name="T57" fmla="*/ 347 h 729"/>
                <a:gd name="T58" fmla="*/ 680 w 714"/>
                <a:gd name="T59" fmla="*/ 407 h 729"/>
                <a:gd name="T60" fmla="*/ 680 w 714"/>
                <a:gd name="T61" fmla="*/ 475 h 729"/>
                <a:gd name="T62" fmla="*/ 671 w 714"/>
                <a:gd name="T63" fmla="*/ 500 h 729"/>
                <a:gd name="T64" fmla="*/ 671 w 714"/>
                <a:gd name="T65" fmla="*/ 525 h 729"/>
                <a:gd name="T66" fmla="*/ 671 w 714"/>
                <a:gd name="T67" fmla="*/ 585 h 729"/>
                <a:gd name="T68" fmla="*/ 663 w 714"/>
                <a:gd name="T69" fmla="*/ 636 h 729"/>
                <a:gd name="T70" fmla="*/ 663 w 714"/>
                <a:gd name="T71" fmla="*/ 695 h 729"/>
                <a:gd name="T72" fmla="*/ 654 w 714"/>
                <a:gd name="T73" fmla="*/ 703 h 729"/>
                <a:gd name="T74" fmla="*/ 629 w 714"/>
                <a:gd name="T75" fmla="*/ 703 h 729"/>
                <a:gd name="T76" fmla="*/ 586 w 714"/>
                <a:gd name="T77" fmla="*/ 695 h 729"/>
                <a:gd name="T78" fmla="*/ 561 w 714"/>
                <a:gd name="T79" fmla="*/ 695 h 729"/>
                <a:gd name="T80" fmla="*/ 552 w 714"/>
                <a:gd name="T81" fmla="*/ 695 h 729"/>
                <a:gd name="T82" fmla="*/ 468 w 714"/>
                <a:gd name="T83" fmla="*/ 686 h 729"/>
                <a:gd name="T84" fmla="*/ 459 w 714"/>
                <a:gd name="T85" fmla="*/ 686 h 729"/>
                <a:gd name="T86" fmla="*/ 340 w 714"/>
                <a:gd name="T87" fmla="*/ 678 h 729"/>
                <a:gd name="T88" fmla="*/ 298 w 714"/>
                <a:gd name="T89" fmla="*/ 669 h 729"/>
                <a:gd name="T90" fmla="*/ 272 w 714"/>
                <a:gd name="T91" fmla="*/ 669 h 729"/>
                <a:gd name="T92" fmla="*/ 272 w 714"/>
                <a:gd name="T93" fmla="*/ 669 h 729"/>
                <a:gd name="T94" fmla="*/ 272 w 714"/>
                <a:gd name="T95" fmla="*/ 669 h 729"/>
                <a:gd name="T96" fmla="*/ 272 w 714"/>
                <a:gd name="T97" fmla="*/ 678 h 729"/>
                <a:gd name="T98" fmla="*/ 272 w 714"/>
                <a:gd name="T99" fmla="*/ 678 h 729"/>
                <a:gd name="T100" fmla="*/ 272 w 714"/>
                <a:gd name="T101" fmla="*/ 686 h 729"/>
                <a:gd name="T102" fmla="*/ 272 w 714"/>
                <a:gd name="T103" fmla="*/ 695 h 729"/>
                <a:gd name="T104" fmla="*/ 281 w 714"/>
                <a:gd name="T105" fmla="*/ 695 h 729"/>
                <a:gd name="T106" fmla="*/ 196 w 714"/>
                <a:gd name="T107" fmla="*/ 686 h 729"/>
                <a:gd name="T108" fmla="*/ 102 w 714"/>
                <a:gd name="T109" fmla="*/ 678 h 729"/>
                <a:gd name="T110" fmla="*/ 94 w 714"/>
                <a:gd name="T111" fmla="*/ 729 h 729"/>
                <a:gd name="T112" fmla="*/ 0 w 714"/>
                <a:gd name="T113" fmla="*/ 720 h 729"/>
                <a:gd name="T114" fmla="*/ 17 w 714"/>
                <a:gd name="T115" fmla="*/ 576 h 729"/>
                <a:gd name="T116" fmla="*/ 17 w 714"/>
                <a:gd name="T117" fmla="*/ 576 h 7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729"/>
                <a:gd name="T179" fmla="*/ 714 w 714"/>
                <a:gd name="T180" fmla="*/ 729 h 7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729">
                  <a:moveTo>
                    <a:pt x="17" y="576"/>
                  </a:moveTo>
                  <a:lnTo>
                    <a:pt x="26" y="534"/>
                  </a:lnTo>
                  <a:lnTo>
                    <a:pt x="34" y="483"/>
                  </a:lnTo>
                  <a:lnTo>
                    <a:pt x="43" y="407"/>
                  </a:lnTo>
                  <a:lnTo>
                    <a:pt x="60" y="305"/>
                  </a:lnTo>
                  <a:lnTo>
                    <a:pt x="68" y="254"/>
                  </a:lnTo>
                  <a:lnTo>
                    <a:pt x="85" y="127"/>
                  </a:lnTo>
                  <a:lnTo>
                    <a:pt x="102" y="0"/>
                  </a:lnTo>
                  <a:lnTo>
                    <a:pt x="170" y="9"/>
                  </a:lnTo>
                  <a:lnTo>
                    <a:pt x="264" y="17"/>
                  </a:lnTo>
                  <a:lnTo>
                    <a:pt x="315" y="25"/>
                  </a:lnTo>
                  <a:lnTo>
                    <a:pt x="323" y="25"/>
                  </a:lnTo>
                  <a:lnTo>
                    <a:pt x="357" y="34"/>
                  </a:lnTo>
                  <a:lnTo>
                    <a:pt x="408" y="34"/>
                  </a:lnTo>
                  <a:lnTo>
                    <a:pt x="434" y="42"/>
                  </a:lnTo>
                  <a:lnTo>
                    <a:pt x="484" y="42"/>
                  </a:lnTo>
                  <a:lnTo>
                    <a:pt x="493" y="42"/>
                  </a:lnTo>
                  <a:lnTo>
                    <a:pt x="612" y="51"/>
                  </a:lnTo>
                  <a:lnTo>
                    <a:pt x="705" y="59"/>
                  </a:lnTo>
                  <a:lnTo>
                    <a:pt x="714" y="59"/>
                  </a:lnTo>
                  <a:lnTo>
                    <a:pt x="705" y="127"/>
                  </a:lnTo>
                  <a:lnTo>
                    <a:pt x="697" y="186"/>
                  </a:lnTo>
                  <a:lnTo>
                    <a:pt x="697" y="220"/>
                  </a:lnTo>
                  <a:lnTo>
                    <a:pt x="697" y="237"/>
                  </a:lnTo>
                  <a:lnTo>
                    <a:pt x="688" y="297"/>
                  </a:lnTo>
                  <a:lnTo>
                    <a:pt x="688" y="322"/>
                  </a:lnTo>
                  <a:lnTo>
                    <a:pt x="688" y="347"/>
                  </a:lnTo>
                  <a:lnTo>
                    <a:pt x="680" y="407"/>
                  </a:lnTo>
                  <a:lnTo>
                    <a:pt x="680" y="475"/>
                  </a:lnTo>
                  <a:lnTo>
                    <a:pt x="671" y="500"/>
                  </a:lnTo>
                  <a:lnTo>
                    <a:pt x="671" y="525"/>
                  </a:lnTo>
                  <a:lnTo>
                    <a:pt x="671" y="585"/>
                  </a:lnTo>
                  <a:lnTo>
                    <a:pt x="663" y="636"/>
                  </a:lnTo>
                  <a:lnTo>
                    <a:pt x="663" y="695"/>
                  </a:lnTo>
                  <a:lnTo>
                    <a:pt x="654" y="703"/>
                  </a:lnTo>
                  <a:lnTo>
                    <a:pt x="629" y="703"/>
                  </a:lnTo>
                  <a:lnTo>
                    <a:pt x="586" y="695"/>
                  </a:lnTo>
                  <a:lnTo>
                    <a:pt x="561" y="695"/>
                  </a:lnTo>
                  <a:lnTo>
                    <a:pt x="552" y="695"/>
                  </a:lnTo>
                  <a:lnTo>
                    <a:pt x="468" y="686"/>
                  </a:lnTo>
                  <a:lnTo>
                    <a:pt x="459" y="686"/>
                  </a:lnTo>
                  <a:lnTo>
                    <a:pt x="340" y="678"/>
                  </a:lnTo>
                  <a:lnTo>
                    <a:pt x="298" y="669"/>
                  </a:lnTo>
                  <a:lnTo>
                    <a:pt x="272" y="669"/>
                  </a:lnTo>
                  <a:lnTo>
                    <a:pt x="272" y="678"/>
                  </a:lnTo>
                  <a:lnTo>
                    <a:pt x="272" y="686"/>
                  </a:lnTo>
                  <a:lnTo>
                    <a:pt x="272" y="695"/>
                  </a:lnTo>
                  <a:lnTo>
                    <a:pt x="281" y="695"/>
                  </a:lnTo>
                  <a:lnTo>
                    <a:pt x="196" y="686"/>
                  </a:lnTo>
                  <a:lnTo>
                    <a:pt x="102" y="678"/>
                  </a:lnTo>
                  <a:lnTo>
                    <a:pt x="94" y="729"/>
                  </a:lnTo>
                  <a:lnTo>
                    <a:pt x="0" y="720"/>
                  </a:lnTo>
                  <a:lnTo>
                    <a:pt x="17" y="576"/>
                  </a:lnTo>
                  <a:close/>
                </a:path>
              </a:pathLst>
            </a:custGeom>
            <a:solidFill>
              <a:schemeClr val="bg2"/>
            </a:solidFill>
            <a:ln w="12700">
              <a:noFill/>
              <a:round/>
              <a:headEnd/>
              <a:tailEnd/>
            </a:ln>
          </p:spPr>
          <p:txBody>
            <a:bodyPr/>
            <a:lstStyle/>
            <a:p>
              <a:endParaRPr lang="en-US"/>
            </a:p>
          </p:txBody>
        </p:sp>
        <p:sp>
          <p:nvSpPr>
            <p:cNvPr id="12470" name="Freeform 55"/>
            <p:cNvSpPr>
              <a:spLocks/>
            </p:cNvSpPr>
            <p:nvPr/>
          </p:nvSpPr>
          <p:spPr bwMode="auto">
            <a:xfrm>
              <a:off x="3742" y="2614"/>
              <a:ext cx="391" cy="636"/>
            </a:xfrm>
            <a:custGeom>
              <a:avLst/>
              <a:gdLst>
                <a:gd name="T0" fmla="*/ 365 w 391"/>
                <a:gd name="T1" fmla="*/ 398 h 636"/>
                <a:gd name="T2" fmla="*/ 374 w 391"/>
                <a:gd name="T3" fmla="*/ 415 h 636"/>
                <a:gd name="T4" fmla="*/ 374 w 391"/>
                <a:gd name="T5" fmla="*/ 424 h 636"/>
                <a:gd name="T6" fmla="*/ 382 w 391"/>
                <a:gd name="T7" fmla="*/ 441 h 636"/>
                <a:gd name="T8" fmla="*/ 382 w 391"/>
                <a:gd name="T9" fmla="*/ 466 h 636"/>
                <a:gd name="T10" fmla="*/ 382 w 391"/>
                <a:gd name="T11" fmla="*/ 475 h 636"/>
                <a:gd name="T12" fmla="*/ 382 w 391"/>
                <a:gd name="T13" fmla="*/ 483 h 636"/>
                <a:gd name="T14" fmla="*/ 391 w 391"/>
                <a:gd name="T15" fmla="*/ 500 h 636"/>
                <a:gd name="T16" fmla="*/ 280 w 391"/>
                <a:gd name="T17" fmla="*/ 517 h 636"/>
                <a:gd name="T18" fmla="*/ 204 w 391"/>
                <a:gd name="T19" fmla="*/ 525 h 636"/>
                <a:gd name="T20" fmla="*/ 110 w 391"/>
                <a:gd name="T21" fmla="*/ 534 h 636"/>
                <a:gd name="T22" fmla="*/ 110 w 391"/>
                <a:gd name="T23" fmla="*/ 551 h 636"/>
                <a:gd name="T24" fmla="*/ 127 w 391"/>
                <a:gd name="T25" fmla="*/ 568 h 636"/>
                <a:gd name="T26" fmla="*/ 136 w 391"/>
                <a:gd name="T27" fmla="*/ 576 h 636"/>
                <a:gd name="T28" fmla="*/ 136 w 391"/>
                <a:gd name="T29" fmla="*/ 593 h 636"/>
                <a:gd name="T30" fmla="*/ 119 w 391"/>
                <a:gd name="T31" fmla="*/ 619 h 636"/>
                <a:gd name="T32" fmla="*/ 76 w 391"/>
                <a:gd name="T33" fmla="*/ 636 h 636"/>
                <a:gd name="T34" fmla="*/ 85 w 391"/>
                <a:gd name="T35" fmla="*/ 610 h 636"/>
                <a:gd name="T36" fmla="*/ 59 w 391"/>
                <a:gd name="T37" fmla="*/ 619 h 636"/>
                <a:gd name="T38" fmla="*/ 26 w 391"/>
                <a:gd name="T39" fmla="*/ 576 h 636"/>
                <a:gd name="T40" fmla="*/ 9 w 391"/>
                <a:gd name="T41" fmla="*/ 483 h 636"/>
                <a:gd name="T42" fmla="*/ 9 w 391"/>
                <a:gd name="T43" fmla="*/ 381 h 636"/>
                <a:gd name="T44" fmla="*/ 9 w 391"/>
                <a:gd name="T45" fmla="*/ 297 h 636"/>
                <a:gd name="T46" fmla="*/ 9 w 391"/>
                <a:gd name="T47" fmla="*/ 212 h 636"/>
                <a:gd name="T48" fmla="*/ 9 w 391"/>
                <a:gd name="T49" fmla="*/ 144 h 636"/>
                <a:gd name="T50" fmla="*/ 9 w 391"/>
                <a:gd name="T51" fmla="*/ 76 h 636"/>
                <a:gd name="T52" fmla="*/ 9 w 391"/>
                <a:gd name="T53" fmla="*/ 34 h 636"/>
                <a:gd name="T54" fmla="*/ 26 w 391"/>
                <a:gd name="T55" fmla="*/ 17 h 636"/>
                <a:gd name="T56" fmla="*/ 102 w 391"/>
                <a:gd name="T57" fmla="*/ 17 h 636"/>
                <a:gd name="T58" fmla="*/ 195 w 391"/>
                <a:gd name="T59" fmla="*/ 9 h 636"/>
                <a:gd name="T60" fmla="*/ 272 w 391"/>
                <a:gd name="T61" fmla="*/ 0 h 636"/>
                <a:gd name="T62" fmla="*/ 289 w 391"/>
                <a:gd name="T63" fmla="*/ 51 h 636"/>
                <a:gd name="T64" fmla="*/ 306 w 391"/>
                <a:gd name="T65" fmla="*/ 110 h 636"/>
                <a:gd name="T66" fmla="*/ 314 w 391"/>
                <a:gd name="T67" fmla="*/ 170 h 636"/>
                <a:gd name="T68" fmla="*/ 340 w 391"/>
                <a:gd name="T69" fmla="*/ 237 h 636"/>
                <a:gd name="T70" fmla="*/ 348 w 391"/>
                <a:gd name="T71" fmla="*/ 271 h 636"/>
                <a:gd name="T72" fmla="*/ 357 w 391"/>
                <a:gd name="T73" fmla="*/ 280 h 636"/>
                <a:gd name="T74" fmla="*/ 357 w 391"/>
                <a:gd name="T75" fmla="*/ 288 h 636"/>
                <a:gd name="T76" fmla="*/ 357 w 391"/>
                <a:gd name="T77" fmla="*/ 297 h 636"/>
                <a:gd name="T78" fmla="*/ 374 w 391"/>
                <a:gd name="T79" fmla="*/ 322 h 636"/>
                <a:gd name="T80" fmla="*/ 374 w 391"/>
                <a:gd name="T81" fmla="*/ 331 h 636"/>
                <a:gd name="T82" fmla="*/ 374 w 391"/>
                <a:gd name="T83" fmla="*/ 331 h 636"/>
                <a:gd name="T84" fmla="*/ 382 w 391"/>
                <a:gd name="T85" fmla="*/ 339 h 636"/>
                <a:gd name="T86" fmla="*/ 382 w 391"/>
                <a:gd name="T87" fmla="*/ 348 h 636"/>
                <a:gd name="T88" fmla="*/ 382 w 391"/>
                <a:gd name="T89" fmla="*/ 348 h 636"/>
                <a:gd name="T90" fmla="*/ 374 w 391"/>
                <a:gd name="T91" fmla="*/ 364 h 636"/>
                <a:gd name="T92" fmla="*/ 374 w 391"/>
                <a:gd name="T93" fmla="*/ 373 h 636"/>
                <a:gd name="T94" fmla="*/ 374 w 391"/>
                <a:gd name="T95" fmla="*/ 381 h 6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91"/>
                <a:gd name="T145" fmla="*/ 0 h 636"/>
                <a:gd name="T146" fmla="*/ 391 w 391"/>
                <a:gd name="T147" fmla="*/ 636 h 6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91" h="636">
                  <a:moveTo>
                    <a:pt x="374" y="381"/>
                  </a:moveTo>
                  <a:lnTo>
                    <a:pt x="365" y="390"/>
                  </a:lnTo>
                  <a:lnTo>
                    <a:pt x="365" y="398"/>
                  </a:lnTo>
                  <a:lnTo>
                    <a:pt x="365" y="407"/>
                  </a:lnTo>
                  <a:lnTo>
                    <a:pt x="374" y="415"/>
                  </a:lnTo>
                  <a:lnTo>
                    <a:pt x="374" y="424"/>
                  </a:lnTo>
                  <a:lnTo>
                    <a:pt x="382" y="432"/>
                  </a:lnTo>
                  <a:lnTo>
                    <a:pt x="382" y="441"/>
                  </a:lnTo>
                  <a:lnTo>
                    <a:pt x="382" y="449"/>
                  </a:lnTo>
                  <a:lnTo>
                    <a:pt x="382" y="458"/>
                  </a:lnTo>
                  <a:lnTo>
                    <a:pt x="382" y="466"/>
                  </a:lnTo>
                  <a:lnTo>
                    <a:pt x="382" y="475"/>
                  </a:lnTo>
                  <a:lnTo>
                    <a:pt x="382" y="483"/>
                  </a:lnTo>
                  <a:lnTo>
                    <a:pt x="391" y="492"/>
                  </a:lnTo>
                  <a:lnTo>
                    <a:pt x="391" y="500"/>
                  </a:lnTo>
                  <a:lnTo>
                    <a:pt x="340" y="509"/>
                  </a:lnTo>
                  <a:lnTo>
                    <a:pt x="280" y="517"/>
                  </a:lnTo>
                  <a:lnTo>
                    <a:pt x="263" y="517"/>
                  </a:lnTo>
                  <a:lnTo>
                    <a:pt x="246" y="517"/>
                  </a:lnTo>
                  <a:lnTo>
                    <a:pt x="204" y="525"/>
                  </a:lnTo>
                  <a:lnTo>
                    <a:pt x="195" y="525"/>
                  </a:lnTo>
                  <a:lnTo>
                    <a:pt x="153" y="525"/>
                  </a:lnTo>
                  <a:lnTo>
                    <a:pt x="110" y="534"/>
                  </a:lnTo>
                  <a:lnTo>
                    <a:pt x="110" y="551"/>
                  </a:lnTo>
                  <a:lnTo>
                    <a:pt x="119" y="559"/>
                  </a:lnTo>
                  <a:lnTo>
                    <a:pt x="119" y="568"/>
                  </a:lnTo>
                  <a:lnTo>
                    <a:pt x="127" y="568"/>
                  </a:lnTo>
                  <a:lnTo>
                    <a:pt x="136" y="568"/>
                  </a:lnTo>
                  <a:lnTo>
                    <a:pt x="136" y="576"/>
                  </a:lnTo>
                  <a:lnTo>
                    <a:pt x="136" y="585"/>
                  </a:lnTo>
                  <a:lnTo>
                    <a:pt x="127" y="593"/>
                  </a:lnTo>
                  <a:lnTo>
                    <a:pt x="136" y="593"/>
                  </a:lnTo>
                  <a:lnTo>
                    <a:pt x="136" y="602"/>
                  </a:lnTo>
                  <a:lnTo>
                    <a:pt x="127" y="610"/>
                  </a:lnTo>
                  <a:lnTo>
                    <a:pt x="119" y="619"/>
                  </a:lnTo>
                  <a:lnTo>
                    <a:pt x="119" y="627"/>
                  </a:lnTo>
                  <a:lnTo>
                    <a:pt x="93" y="636"/>
                  </a:lnTo>
                  <a:lnTo>
                    <a:pt x="76" y="636"/>
                  </a:lnTo>
                  <a:lnTo>
                    <a:pt x="93" y="627"/>
                  </a:lnTo>
                  <a:lnTo>
                    <a:pt x="102" y="627"/>
                  </a:lnTo>
                  <a:lnTo>
                    <a:pt x="85" y="610"/>
                  </a:lnTo>
                  <a:lnTo>
                    <a:pt x="76" y="585"/>
                  </a:lnTo>
                  <a:lnTo>
                    <a:pt x="68" y="568"/>
                  </a:lnTo>
                  <a:lnTo>
                    <a:pt x="59" y="619"/>
                  </a:lnTo>
                  <a:lnTo>
                    <a:pt x="34" y="619"/>
                  </a:lnTo>
                  <a:lnTo>
                    <a:pt x="26" y="619"/>
                  </a:lnTo>
                  <a:lnTo>
                    <a:pt x="26" y="576"/>
                  </a:lnTo>
                  <a:lnTo>
                    <a:pt x="17" y="542"/>
                  </a:lnTo>
                  <a:lnTo>
                    <a:pt x="17" y="525"/>
                  </a:lnTo>
                  <a:lnTo>
                    <a:pt x="9" y="483"/>
                  </a:lnTo>
                  <a:lnTo>
                    <a:pt x="9" y="449"/>
                  </a:lnTo>
                  <a:lnTo>
                    <a:pt x="9" y="424"/>
                  </a:lnTo>
                  <a:lnTo>
                    <a:pt x="9" y="381"/>
                  </a:lnTo>
                  <a:lnTo>
                    <a:pt x="9" y="373"/>
                  </a:lnTo>
                  <a:lnTo>
                    <a:pt x="9" y="339"/>
                  </a:lnTo>
                  <a:lnTo>
                    <a:pt x="9" y="297"/>
                  </a:lnTo>
                  <a:lnTo>
                    <a:pt x="9" y="288"/>
                  </a:lnTo>
                  <a:lnTo>
                    <a:pt x="9" y="246"/>
                  </a:lnTo>
                  <a:lnTo>
                    <a:pt x="9" y="212"/>
                  </a:lnTo>
                  <a:lnTo>
                    <a:pt x="9" y="187"/>
                  </a:lnTo>
                  <a:lnTo>
                    <a:pt x="9" y="144"/>
                  </a:lnTo>
                  <a:lnTo>
                    <a:pt x="9" y="110"/>
                  </a:lnTo>
                  <a:lnTo>
                    <a:pt x="9" y="93"/>
                  </a:lnTo>
                  <a:lnTo>
                    <a:pt x="9" y="76"/>
                  </a:lnTo>
                  <a:lnTo>
                    <a:pt x="17" y="34"/>
                  </a:lnTo>
                  <a:lnTo>
                    <a:pt x="9" y="34"/>
                  </a:lnTo>
                  <a:lnTo>
                    <a:pt x="0" y="26"/>
                  </a:lnTo>
                  <a:lnTo>
                    <a:pt x="26" y="17"/>
                  </a:lnTo>
                  <a:lnTo>
                    <a:pt x="59" y="17"/>
                  </a:lnTo>
                  <a:lnTo>
                    <a:pt x="102" y="17"/>
                  </a:lnTo>
                  <a:lnTo>
                    <a:pt x="144" y="9"/>
                  </a:lnTo>
                  <a:lnTo>
                    <a:pt x="153" y="9"/>
                  </a:lnTo>
                  <a:lnTo>
                    <a:pt x="195" y="9"/>
                  </a:lnTo>
                  <a:lnTo>
                    <a:pt x="246" y="0"/>
                  </a:lnTo>
                  <a:lnTo>
                    <a:pt x="272" y="0"/>
                  </a:lnTo>
                  <a:lnTo>
                    <a:pt x="272" y="17"/>
                  </a:lnTo>
                  <a:lnTo>
                    <a:pt x="280" y="43"/>
                  </a:lnTo>
                  <a:lnTo>
                    <a:pt x="289" y="51"/>
                  </a:lnTo>
                  <a:lnTo>
                    <a:pt x="289" y="59"/>
                  </a:lnTo>
                  <a:lnTo>
                    <a:pt x="297" y="85"/>
                  </a:lnTo>
                  <a:lnTo>
                    <a:pt x="306" y="110"/>
                  </a:lnTo>
                  <a:lnTo>
                    <a:pt x="306" y="127"/>
                  </a:lnTo>
                  <a:lnTo>
                    <a:pt x="306" y="136"/>
                  </a:lnTo>
                  <a:lnTo>
                    <a:pt x="314" y="170"/>
                  </a:lnTo>
                  <a:lnTo>
                    <a:pt x="323" y="187"/>
                  </a:lnTo>
                  <a:lnTo>
                    <a:pt x="323" y="195"/>
                  </a:lnTo>
                  <a:lnTo>
                    <a:pt x="340" y="237"/>
                  </a:lnTo>
                  <a:lnTo>
                    <a:pt x="348" y="271"/>
                  </a:lnTo>
                  <a:lnTo>
                    <a:pt x="357" y="280"/>
                  </a:lnTo>
                  <a:lnTo>
                    <a:pt x="357" y="288"/>
                  </a:lnTo>
                  <a:lnTo>
                    <a:pt x="357" y="297"/>
                  </a:lnTo>
                  <a:lnTo>
                    <a:pt x="365" y="305"/>
                  </a:lnTo>
                  <a:lnTo>
                    <a:pt x="374" y="314"/>
                  </a:lnTo>
                  <a:lnTo>
                    <a:pt x="374" y="322"/>
                  </a:lnTo>
                  <a:lnTo>
                    <a:pt x="374" y="331"/>
                  </a:lnTo>
                  <a:lnTo>
                    <a:pt x="382" y="339"/>
                  </a:lnTo>
                  <a:lnTo>
                    <a:pt x="382" y="348"/>
                  </a:lnTo>
                  <a:lnTo>
                    <a:pt x="374" y="348"/>
                  </a:lnTo>
                  <a:lnTo>
                    <a:pt x="382" y="348"/>
                  </a:lnTo>
                  <a:lnTo>
                    <a:pt x="374" y="356"/>
                  </a:lnTo>
                  <a:lnTo>
                    <a:pt x="374" y="364"/>
                  </a:lnTo>
                  <a:lnTo>
                    <a:pt x="374" y="373"/>
                  </a:lnTo>
                  <a:lnTo>
                    <a:pt x="374" y="381"/>
                  </a:lnTo>
                  <a:close/>
                </a:path>
              </a:pathLst>
            </a:custGeom>
            <a:solidFill>
              <a:schemeClr val="bg2"/>
            </a:solidFill>
            <a:ln w="12700">
              <a:noFill/>
              <a:round/>
              <a:headEnd/>
              <a:tailEnd/>
            </a:ln>
          </p:spPr>
          <p:txBody>
            <a:bodyPr/>
            <a:lstStyle/>
            <a:p>
              <a:endParaRPr lang="en-US"/>
            </a:p>
          </p:txBody>
        </p:sp>
        <p:sp>
          <p:nvSpPr>
            <p:cNvPr id="12471" name="Freeform 56"/>
            <p:cNvSpPr>
              <a:spLocks/>
            </p:cNvSpPr>
            <p:nvPr/>
          </p:nvSpPr>
          <p:spPr bwMode="auto">
            <a:xfrm>
              <a:off x="3402" y="2640"/>
              <a:ext cx="366" cy="627"/>
            </a:xfrm>
            <a:custGeom>
              <a:avLst/>
              <a:gdLst>
                <a:gd name="T0" fmla="*/ 366 w 366"/>
                <a:gd name="T1" fmla="*/ 601 h 627"/>
                <a:gd name="T2" fmla="*/ 272 w 366"/>
                <a:gd name="T3" fmla="*/ 601 h 627"/>
                <a:gd name="T4" fmla="*/ 238 w 366"/>
                <a:gd name="T5" fmla="*/ 618 h 627"/>
                <a:gd name="T6" fmla="*/ 230 w 366"/>
                <a:gd name="T7" fmla="*/ 610 h 627"/>
                <a:gd name="T8" fmla="*/ 221 w 366"/>
                <a:gd name="T9" fmla="*/ 593 h 627"/>
                <a:gd name="T10" fmla="*/ 213 w 366"/>
                <a:gd name="T11" fmla="*/ 584 h 627"/>
                <a:gd name="T12" fmla="*/ 204 w 366"/>
                <a:gd name="T13" fmla="*/ 567 h 627"/>
                <a:gd name="T14" fmla="*/ 213 w 366"/>
                <a:gd name="T15" fmla="*/ 559 h 627"/>
                <a:gd name="T16" fmla="*/ 213 w 366"/>
                <a:gd name="T17" fmla="*/ 542 h 627"/>
                <a:gd name="T18" fmla="*/ 213 w 366"/>
                <a:gd name="T19" fmla="*/ 525 h 627"/>
                <a:gd name="T20" fmla="*/ 145 w 366"/>
                <a:gd name="T21" fmla="*/ 525 h 627"/>
                <a:gd name="T22" fmla="*/ 9 w 366"/>
                <a:gd name="T23" fmla="*/ 533 h 627"/>
                <a:gd name="T24" fmla="*/ 9 w 366"/>
                <a:gd name="T25" fmla="*/ 508 h 627"/>
                <a:gd name="T26" fmla="*/ 17 w 366"/>
                <a:gd name="T27" fmla="*/ 491 h 627"/>
                <a:gd name="T28" fmla="*/ 17 w 366"/>
                <a:gd name="T29" fmla="*/ 483 h 627"/>
                <a:gd name="T30" fmla="*/ 17 w 366"/>
                <a:gd name="T31" fmla="*/ 466 h 627"/>
                <a:gd name="T32" fmla="*/ 17 w 366"/>
                <a:gd name="T33" fmla="*/ 457 h 627"/>
                <a:gd name="T34" fmla="*/ 34 w 366"/>
                <a:gd name="T35" fmla="*/ 440 h 627"/>
                <a:gd name="T36" fmla="*/ 34 w 366"/>
                <a:gd name="T37" fmla="*/ 440 h 627"/>
                <a:gd name="T38" fmla="*/ 43 w 366"/>
                <a:gd name="T39" fmla="*/ 423 h 627"/>
                <a:gd name="T40" fmla="*/ 60 w 366"/>
                <a:gd name="T41" fmla="*/ 398 h 627"/>
                <a:gd name="T42" fmla="*/ 60 w 366"/>
                <a:gd name="T43" fmla="*/ 389 h 627"/>
                <a:gd name="T44" fmla="*/ 60 w 366"/>
                <a:gd name="T45" fmla="*/ 389 h 627"/>
                <a:gd name="T46" fmla="*/ 60 w 366"/>
                <a:gd name="T47" fmla="*/ 381 h 627"/>
                <a:gd name="T48" fmla="*/ 68 w 366"/>
                <a:gd name="T49" fmla="*/ 364 h 627"/>
                <a:gd name="T50" fmla="*/ 68 w 366"/>
                <a:gd name="T51" fmla="*/ 355 h 627"/>
                <a:gd name="T52" fmla="*/ 60 w 366"/>
                <a:gd name="T53" fmla="*/ 347 h 627"/>
                <a:gd name="T54" fmla="*/ 68 w 366"/>
                <a:gd name="T55" fmla="*/ 338 h 627"/>
                <a:gd name="T56" fmla="*/ 68 w 366"/>
                <a:gd name="T57" fmla="*/ 322 h 627"/>
                <a:gd name="T58" fmla="*/ 60 w 366"/>
                <a:gd name="T59" fmla="*/ 313 h 627"/>
                <a:gd name="T60" fmla="*/ 51 w 366"/>
                <a:gd name="T61" fmla="*/ 279 h 627"/>
                <a:gd name="T62" fmla="*/ 43 w 366"/>
                <a:gd name="T63" fmla="*/ 288 h 627"/>
                <a:gd name="T64" fmla="*/ 43 w 366"/>
                <a:gd name="T65" fmla="*/ 262 h 627"/>
                <a:gd name="T66" fmla="*/ 51 w 366"/>
                <a:gd name="T67" fmla="*/ 245 h 627"/>
                <a:gd name="T68" fmla="*/ 43 w 366"/>
                <a:gd name="T69" fmla="*/ 237 h 627"/>
                <a:gd name="T70" fmla="*/ 51 w 366"/>
                <a:gd name="T71" fmla="*/ 220 h 627"/>
                <a:gd name="T72" fmla="*/ 51 w 366"/>
                <a:gd name="T73" fmla="*/ 220 h 627"/>
                <a:gd name="T74" fmla="*/ 34 w 366"/>
                <a:gd name="T75" fmla="*/ 220 h 627"/>
                <a:gd name="T76" fmla="*/ 34 w 366"/>
                <a:gd name="T77" fmla="*/ 203 h 627"/>
                <a:gd name="T78" fmla="*/ 34 w 366"/>
                <a:gd name="T79" fmla="*/ 186 h 627"/>
                <a:gd name="T80" fmla="*/ 51 w 366"/>
                <a:gd name="T81" fmla="*/ 186 h 627"/>
                <a:gd name="T82" fmla="*/ 51 w 366"/>
                <a:gd name="T83" fmla="*/ 178 h 627"/>
                <a:gd name="T84" fmla="*/ 51 w 366"/>
                <a:gd name="T85" fmla="*/ 169 h 627"/>
                <a:gd name="T86" fmla="*/ 51 w 366"/>
                <a:gd name="T87" fmla="*/ 152 h 627"/>
                <a:gd name="T88" fmla="*/ 60 w 366"/>
                <a:gd name="T89" fmla="*/ 144 h 627"/>
                <a:gd name="T90" fmla="*/ 68 w 366"/>
                <a:gd name="T91" fmla="*/ 127 h 627"/>
                <a:gd name="T92" fmla="*/ 68 w 366"/>
                <a:gd name="T93" fmla="*/ 118 h 627"/>
                <a:gd name="T94" fmla="*/ 77 w 366"/>
                <a:gd name="T95" fmla="*/ 101 h 627"/>
                <a:gd name="T96" fmla="*/ 94 w 366"/>
                <a:gd name="T97" fmla="*/ 101 h 627"/>
                <a:gd name="T98" fmla="*/ 102 w 366"/>
                <a:gd name="T99" fmla="*/ 76 h 627"/>
                <a:gd name="T100" fmla="*/ 102 w 366"/>
                <a:gd name="T101" fmla="*/ 59 h 627"/>
                <a:gd name="T102" fmla="*/ 102 w 366"/>
                <a:gd name="T103" fmla="*/ 42 h 627"/>
                <a:gd name="T104" fmla="*/ 102 w 366"/>
                <a:gd name="T105" fmla="*/ 50 h 627"/>
                <a:gd name="T106" fmla="*/ 111 w 366"/>
                <a:gd name="T107" fmla="*/ 33 h 627"/>
                <a:gd name="T108" fmla="*/ 128 w 366"/>
                <a:gd name="T109" fmla="*/ 33 h 627"/>
                <a:gd name="T110" fmla="*/ 119 w 366"/>
                <a:gd name="T111" fmla="*/ 17 h 627"/>
                <a:gd name="T112" fmla="*/ 281 w 366"/>
                <a:gd name="T113" fmla="*/ 0 h 627"/>
                <a:gd name="T114" fmla="*/ 357 w 366"/>
                <a:gd name="T115" fmla="*/ 8 h 627"/>
                <a:gd name="T116" fmla="*/ 349 w 366"/>
                <a:gd name="T117" fmla="*/ 186 h 627"/>
                <a:gd name="T118" fmla="*/ 349 w 366"/>
                <a:gd name="T119" fmla="*/ 398 h 6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6"/>
                <a:gd name="T181" fmla="*/ 0 h 627"/>
                <a:gd name="T182" fmla="*/ 366 w 366"/>
                <a:gd name="T183" fmla="*/ 627 h 6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6" h="627">
                  <a:moveTo>
                    <a:pt x="349" y="457"/>
                  </a:moveTo>
                  <a:lnTo>
                    <a:pt x="357" y="499"/>
                  </a:lnTo>
                  <a:lnTo>
                    <a:pt x="357" y="516"/>
                  </a:lnTo>
                  <a:lnTo>
                    <a:pt x="366" y="550"/>
                  </a:lnTo>
                  <a:lnTo>
                    <a:pt x="366" y="593"/>
                  </a:lnTo>
                  <a:lnTo>
                    <a:pt x="366" y="601"/>
                  </a:lnTo>
                  <a:lnTo>
                    <a:pt x="349" y="593"/>
                  </a:lnTo>
                  <a:lnTo>
                    <a:pt x="340" y="601"/>
                  </a:lnTo>
                  <a:lnTo>
                    <a:pt x="315" y="593"/>
                  </a:lnTo>
                  <a:lnTo>
                    <a:pt x="306" y="593"/>
                  </a:lnTo>
                  <a:lnTo>
                    <a:pt x="315" y="593"/>
                  </a:lnTo>
                  <a:lnTo>
                    <a:pt x="272" y="610"/>
                  </a:lnTo>
                  <a:lnTo>
                    <a:pt x="272" y="601"/>
                  </a:lnTo>
                  <a:lnTo>
                    <a:pt x="264" y="601"/>
                  </a:lnTo>
                  <a:lnTo>
                    <a:pt x="264" y="610"/>
                  </a:lnTo>
                  <a:lnTo>
                    <a:pt x="255" y="618"/>
                  </a:lnTo>
                  <a:lnTo>
                    <a:pt x="255" y="627"/>
                  </a:lnTo>
                  <a:lnTo>
                    <a:pt x="238" y="627"/>
                  </a:lnTo>
                  <a:lnTo>
                    <a:pt x="238" y="618"/>
                  </a:lnTo>
                  <a:lnTo>
                    <a:pt x="230" y="618"/>
                  </a:lnTo>
                  <a:lnTo>
                    <a:pt x="230" y="610"/>
                  </a:lnTo>
                  <a:lnTo>
                    <a:pt x="238" y="610"/>
                  </a:lnTo>
                  <a:lnTo>
                    <a:pt x="230" y="610"/>
                  </a:lnTo>
                  <a:lnTo>
                    <a:pt x="230" y="601"/>
                  </a:lnTo>
                  <a:lnTo>
                    <a:pt x="230" y="593"/>
                  </a:lnTo>
                  <a:lnTo>
                    <a:pt x="221" y="593"/>
                  </a:lnTo>
                  <a:lnTo>
                    <a:pt x="221" y="584"/>
                  </a:lnTo>
                  <a:lnTo>
                    <a:pt x="213" y="584"/>
                  </a:lnTo>
                  <a:lnTo>
                    <a:pt x="213" y="576"/>
                  </a:lnTo>
                  <a:lnTo>
                    <a:pt x="213" y="567"/>
                  </a:lnTo>
                  <a:lnTo>
                    <a:pt x="204" y="567"/>
                  </a:lnTo>
                  <a:lnTo>
                    <a:pt x="204" y="559"/>
                  </a:lnTo>
                  <a:lnTo>
                    <a:pt x="213" y="559"/>
                  </a:lnTo>
                  <a:lnTo>
                    <a:pt x="204" y="550"/>
                  </a:lnTo>
                  <a:lnTo>
                    <a:pt x="213" y="550"/>
                  </a:lnTo>
                  <a:lnTo>
                    <a:pt x="213" y="542"/>
                  </a:lnTo>
                  <a:lnTo>
                    <a:pt x="213" y="533"/>
                  </a:lnTo>
                  <a:lnTo>
                    <a:pt x="213" y="525"/>
                  </a:lnTo>
                  <a:lnTo>
                    <a:pt x="221" y="525"/>
                  </a:lnTo>
                  <a:lnTo>
                    <a:pt x="213" y="525"/>
                  </a:lnTo>
                  <a:lnTo>
                    <a:pt x="204" y="525"/>
                  </a:lnTo>
                  <a:lnTo>
                    <a:pt x="162" y="525"/>
                  </a:lnTo>
                  <a:lnTo>
                    <a:pt x="145" y="525"/>
                  </a:lnTo>
                  <a:lnTo>
                    <a:pt x="128" y="533"/>
                  </a:lnTo>
                  <a:lnTo>
                    <a:pt x="94" y="533"/>
                  </a:lnTo>
                  <a:lnTo>
                    <a:pt x="68" y="533"/>
                  </a:lnTo>
                  <a:lnTo>
                    <a:pt x="60" y="533"/>
                  </a:lnTo>
                  <a:lnTo>
                    <a:pt x="9" y="533"/>
                  </a:lnTo>
                  <a:lnTo>
                    <a:pt x="17" y="533"/>
                  </a:lnTo>
                  <a:lnTo>
                    <a:pt x="17" y="525"/>
                  </a:lnTo>
                  <a:lnTo>
                    <a:pt x="9" y="516"/>
                  </a:lnTo>
                  <a:lnTo>
                    <a:pt x="9" y="508"/>
                  </a:lnTo>
                  <a:lnTo>
                    <a:pt x="0" y="499"/>
                  </a:lnTo>
                  <a:lnTo>
                    <a:pt x="9" y="499"/>
                  </a:lnTo>
                  <a:lnTo>
                    <a:pt x="17" y="499"/>
                  </a:lnTo>
                  <a:lnTo>
                    <a:pt x="17" y="491"/>
                  </a:lnTo>
                  <a:lnTo>
                    <a:pt x="17" y="483"/>
                  </a:lnTo>
                  <a:lnTo>
                    <a:pt x="9" y="483"/>
                  </a:lnTo>
                  <a:lnTo>
                    <a:pt x="17" y="483"/>
                  </a:lnTo>
                  <a:lnTo>
                    <a:pt x="17" y="491"/>
                  </a:lnTo>
                  <a:lnTo>
                    <a:pt x="26" y="491"/>
                  </a:lnTo>
                  <a:lnTo>
                    <a:pt x="26" y="483"/>
                  </a:lnTo>
                  <a:lnTo>
                    <a:pt x="17" y="474"/>
                  </a:lnTo>
                  <a:lnTo>
                    <a:pt x="17" y="466"/>
                  </a:lnTo>
                  <a:lnTo>
                    <a:pt x="26" y="466"/>
                  </a:lnTo>
                  <a:lnTo>
                    <a:pt x="26" y="457"/>
                  </a:lnTo>
                  <a:lnTo>
                    <a:pt x="17" y="457"/>
                  </a:lnTo>
                  <a:lnTo>
                    <a:pt x="17" y="449"/>
                  </a:lnTo>
                  <a:lnTo>
                    <a:pt x="26" y="457"/>
                  </a:lnTo>
                  <a:lnTo>
                    <a:pt x="26" y="449"/>
                  </a:lnTo>
                  <a:lnTo>
                    <a:pt x="26" y="440"/>
                  </a:lnTo>
                  <a:lnTo>
                    <a:pt x="34" y="440"/>
                  </a:lnTo>
                  <a:lnTo>
                    <a:pt x="43" y="440"/>
                  </a:lnTo>
                  <a:lnTo>
                    <a:pt x="43" y="432"/>
                  </a:lnTo>
                  <a:lnTo>
                    <a:pt x="34" y="440"/>
                  </a:lnTo>
                  <a:lnTo>
                    <a:pt x="34" y="432"/>
                  </a:lnTo>
                  <a:lnTo>
                    <a:pt x="34" y="423"/>
                  </a:lnTo>
                  <a:lnTo>
                    <a:pt x="43" y="423"/>
                  </a:lnTo>
                  <a:lnTo>
                    <a:pt x="43" y="432"/>
                  </a:lnTo>
                  <a:lnTo>
                    <a:pt x="43" y="423"/>
                  </a:lnTo>
                  <a:lnTo>
                    <a:pt x="51" y="415"/>
                  </a:lnTo>
                  <a:lnTo>
                    <a:pt x="51" y="406"/>
                  </a:lnTo>
                  <a:lnTo>
                    <a:pt x="60" y="406"/>
                  </a:lnTo>
                  <a:lnTo>
                    <a:pt x="60" y="398"/>
                  </a:lnTo>
                  <a:lnTo>
                    <a:pt x="51" y="398"/>
                  </a:lnTo>
                  <a:lnTo>
                    <a:pt x="60" y="398"/>
                  </a:lnTo>
                  <a:lnTo>
                    <a:pt x="60" y="389"/>
                  </a:lnTo>
                  <a:lnTo>
                    <a:pt x="68" y="389"/>
                  </a:lnTo>
                  <a:lnTo>
                    <a:pt x="68" y="381"/>
                  </a:lnTo>
                  <a:lnTo>
                    <a:pt x="60" y="381"/>
                  </a:lnTo>
                  <a:lnTo>
                    <a:pt x="60" y="389"/>
                  </a:lnTo>
                  <a:lnTo>
                    <a:pt x="51" y="389"/>
                  </a:lnTo>
                  <a:lnTo>
                    <a:pt x="51" y="381"/>
                  </a:lnTo>
                  <a:lnTo>
                    <a:pt x="60" y="372"/>
                  </a:lnTo>
                  <a:lnTo>
                    <a:pt x="60" y="381"/>
                  </a:lnTo>
                  <a:lnTo>
                    <a:pt x="60" y="372"/>
                  </a:lnTo>
                  <a:lnTo>
                    <a:pt x="68" y="372"/>
                  </a:lnTo>
                  <a:lnTo>
                    <a:pt x="68" y="364"/>
                  </a:lnTo>
                  <a:lnTo>
                    <a:pt x="77" y="364"/>
                  </a:lnTo>
                  <a:lnTo>
                    <a:pt x="77" y="355"/>
                  </a:lnTo>
                  <a:lnTo>
                    <a:pt x="77" y="364"/>
                  </a:lnTo>
                  <a:lnTo>
                    <a:pt x="68" y="355"/>
                  </a:lnTo>
                  <a:lnTo>
                    <a:pt x="68" y="347"/>
                  </a:lnTo>
                  <a:lnTo>
                    <a:pt x="60" y="347"/>
                  </a:lnTo>
                  <a:lnTo>
                    <a:pt x="51" y="338"/>
                  </a:lnTo>
                  <a:lnTo>
                    <a:pt x="60" y="338"/>
                  </a:lnTo>
                  <a:lnTo>
                    <a:pt x="68" y="338"/>
                  </a:lnTo>
                  <a:lnTo>
                    <a:pt x="60" y="338"/>
                  </a:lnTo>
                  <a:lnTo>
                    <a:pt x="60" y="330"/>
                  </a:lnTo>
                  <a:lnTo>
                    <a:pt x="68" y="322"/>
                  </a:lnTo>
                  <a:lnTo>
                    <a:pt x="60" y="322"/>
                  </a:lnTo>
                  <a:lnTo>
                    <a:pt x="60" y="330"/>
                  </a:lnTo>
                  <a:lnTo>
                    <a:pt x="51" y="330"/>
                  </a:lnTo>
                  <a:lnTo>
                    <a:pt x="51" y="322"/>
                  </a:lnTo>
                  <a:lnTo>
                    <a:pt x="60" y="313"/>
                  </a:lnTo>
                  <a:lnTo>
                    <a:pt x="51" y="313"/>
                  </a:lnTo>
                  <a:lnTo>
                    <a:pt x="51" y="305"/>
                  </a:lnTo>
                  <a:lnTo>
                    <a:pt x="51" y="296"/>
                  </a:lnTo>
                  <a:lnTo>
                    <a:pt x="51" y="279"/>
                  </a:lnTo>
                  <a:lnTo>
                    <a:pt x="51" y="288"/>
                  </a:lnTo>
                  <a:lnTo>
                    <a:pt x="43" y="288"/>
                  </a:lnTo>
                  <a:lnTo>
                    <a:pt x="43" y="279"/>
                  </a:lnTo>
                  <a:lnTo>
                    <a:pt x="43" y="271"/>
                  </a:lnTo>
                  <a:lnTo>
                    <a:pt x="51" y="271"/>
                  </a:lnTo>
                  <a:lnTo>
                    <a:pt x="43" y="262"/>
                  </a:lnTo>
                  <a:lnTo>
                    <a:pt x="51" y="262"/>
                  </a:lnTo>
                  <a:lnTo>
                    <a:pt x="51" y="254"/>
                  </a:lnTo>
                  <a:lnTo>
                    <a:pt x="51" y="245"/>
                  </a:lnTo>
                  <a:lnTo>
                    <a:pt x="60" y="245"/>
                  </a:lnTo>
                  <a:lnTo>
                    <a:pt x="60" y="237"/>
                  </a:lnTo>
                  <a:lnTo>
                    <a:pt x="51" y="237"/>
                  </a:lnTo>
                  <a:lnTo>
                    <a:pt x="51" y="245"/>
                  </a:lnTo>
                  <a:lnTo>
                    <a:pt x="43" y="237"/>
                  </a:lnTo>
                  <a:lnTo>
                    <a:pt x="43" y="228"/>
                  </a:lnTo>
                  <a:lnTo>
                    <a:pt x="51" y="228"/>
                  </a:lnTo>
                  <a:lnTo>
                    <a:pt x="51" y="220"/>
                  </a:lnTo>
                  <a:lnTo>
                    <a:pt x="43" y="228"/>
                  </a:lnTo>
                  <a:lnTo>
                    <a:pt x="43" y="220"/>
                  </a:lnTo>
                  <a:lnTo>
                    <a:pt x="51" y="220"/>
                  </a:lnTo>
                  <a:lnTo>
                    <a:pt x="43" y="211"/>
                  </a:lnTo>
                  <a:lnTo>
                    <a:pt x="43" y="220"/>
                  </a:lnTo>
                  <a:lnTo>
                    <a:pt x="34" y="220"/>
                  </a:lnTo>
                  <a:lnTo>
                    <a:pt x="43" y="211"/>
                  </a:lnTo>
                  <a:lnTo>
                    <a:pt x="34" y="211"/>
                  </a:lnTo>
                  <a:lnTo>
                    <a:pt x="34" y="203"/>
                  </a:lnTo>
                  <a:lnTo>
                    <a:pt x="43" y="203"/>
                  </a:lnTo>
                  <a:lnTo>
                    <a:pt x="43" y="194"/>
                  </a:lnTo>
                  <a:lnTo>
                    <a:pt x="34" y="194"/>
                  </a:lnTo>
                  <a:lnTo>
                    <a:pt x="34" y="186"/>
                  </a:lnTo>
                  <a:lnTo>
                    <a:pt x="43" y="186"/>
                  </a:lnTo>
                  <a:lnTo>
                    <a:pt x="51" y="194"/>
                  </a:lnTo>
                  <a:lnTo>
                    <a:pt x="51" y="186"/>
                  </a:lnTo>
                  <a:lnTo>
                    <a:pt x="43" y="186"/>
                  </a:lnTo>
                  <a:lnTo>
                    <a:pt x="43" y="178"/>
                  </a:lnTo>
                  <a:lnTo>
                    <a:pt x="51" y="178"/>
                  </a:lnTo>
                  <a:lnTo>
                    <a:pt x="60" y="178"/>
                  </a:lnTo>
                  <a:lnTo>
                    <a:pt x="51" y="169"/>
                  </a:lnTo>
                  <a:lnTo>
                    <a:pt x="51" y="161"/>
                  </a:lnTo>
                  <a:lnTo>
                    <a:pt x="51" y="152"/>
                  </a:lnTo>
                  <a:lnTo>
                    <a:pt x="51" y="144"/>
                  </a:lnTo>
                  <a:lnTo>
                    <a:pt x="51" y="152"/>
                  </a:lnTo>
                  <a:lnTo>
                    <a:pt x="60" y="152"/>
                  </a:lnTo>
                  <a:lnTo>
                    <a:pt x="60" y="144"/>
                  </a:lnTo>
                  <a:lnTo>
                    <a:pt x="68" y="144"/>
                  </a:lnTo>
                  <a:lnTo>
                    <a:pt x="68" y="135"/>
                  </a:lnTo>
                  <a:lnTo>
                    <a:pt x="60" y="135"/>
                  </a:lnTo>
                  <a:lnTo>
                    <a:pt x="60" y="127"/>
                  </a:lnTo>
                  <a:lnTo>
                    <a:pt x="68" y="127"/>
                  </a:lnTo>
                  <a:lnTo>
                    <a:pt x="77" y="127"/>
                  </a:lnTo>
                  <a:lnTo>
                    <a:pt x="60" y="118"/>
                  </a:lnTo>
                  <a:lnTo>
                    <a:pt x="60" y="110"/>
                  </a:lnTo>
                  <a:lnTo>
                    <a:pt x="68" y="118"/>
                  </a:lnTo>
                  <a:lnTo>
                    <a:pt x="77" y="118"/>
                  </a:lnTo>
                  <a:lnTo>
                    <a:pt x="77" y="110"/>
                  </a:lnTo>
                  <a:lnTo>
                    <a:pt x="77" y="101"/>
                  </a:lnTo>
                  <a:lnTo>
                    <a:pt x="85" y="93"/>
                  </a:lnTo>
                  <a:lnTo>
                    <a:pt x="85" y="101"/>
                  </a:lnTo>
                  <a:lnTo>
                    <a:pt x="94" y="101"/>
                  </a:lnTo>
                  <a:lnTo>
                    <a:pt x="94" y="93"/>
                  </a:lnTo>
                  <a:lnTo>
                    <a:pt x="94" y="84"/>
                  </a:lnTo>
                  <a:lnTo>
                    <a:pt x="102" y="84"/>
                  </a:lnTo>
                  <a:lnTo>
                    <a:pt x="94" y="84"/>
                  </a:lnTo>
                  <a:lnTo>
                    <a:pt x="94" y="76"/>
                  </a:lnTo>
                  <a:lnTo>
                    <a:pt x="102" y="76"/>
                  </a:lnTo>
                  <a:lnTo>
                    <a:pt x="94" y="67"/>
                  </a:lnTo>
                  <a:lnTo>
                    <a:pt x="94" y="59"/>
                  </a:lnTo>
                  <a:lnTo>
                    <a:pt x="94" y="50"/>
                  </a:lnTo>
                  <a:lnTo>
                    <a:pt x="102" y="59"/>
                  </a:lnTo>
                  <a:lnTo>
                    <a:pt x="111" y="59"/>
                  </a:lnTo>
                  <a:lnTo>
                    <a:pt x="111" y="50"/>
                  </a:lnTo>
                  <a:lnTo>
                    <a:pt x="102" y="50"/>
                  </a:lnTo>
                  <a:lnTo>
                    <a:pt x="102" y="42"/>
                  </a:lnTo>
                  <a:lnTo>
                    <a:pt x="102" y="50"/>
                  </a:lnTo>
                  <a:lnTo>
                    <a:pt x="111" y="50"/>
                  </a:lnTo>
                  <a:lnTo>
                    <a:pt x="111" y="42"/>
                  </a:lnTo>
                  <a:lnTo>
                    <a:pt x="111" y="33"/>
                  </a:lnTo>
                  <a:lnTo>
                    <a:pt x="102" y="33"/>
                  </a:lnTo>
                  <a:lnTo>
                    <a:pt x="111" y="33"/>
                  </a:lnTo>
                  <a:lnTo>
                    <a:pt x="119" y="33"/>
                  </a:lnTo>
                  <a:lnTo>
                    <a:pt x="128" y="33"/>
                  </a:lnTo>
                  <a:lnTo>
                    <a:pt x="128" y="25"/>
                  </a:lnTo>
                  <a:lnTo>
                    <a:pt x="128" y="17"/>
                  </a:lnTo>
                  <a:lnTo>
                    <a:pt x="119" y="17"/>
                  </a:lnTo>
                  <a:lnTo>
                    <a:pt x="187" y="8"/>
                  </a:lnTo>
                  <a:lnTo>
                    <a:pt x="221" y="8"/>
                  </a:lnTo>
                  <a:lnTo>
                    <a:pt x="238" y="8"/>
                  </a:lnTo>
                  <a:lnTo>
                    <a:pt x="255" y="8"/>
                  </a:lnTo>
                  <a:lnTo>
                    <a:pt x="281" y="0"/>
                  </a:lnTo>
                  <a:lnTo>
                    <a:pt x="323" y="0"/>
                  </a:lnTo>
                  <a:lnTo>
                    <a:pt x="340" y="0"/>
                  </a:lnTo>
                  <a:lnTo>
                    <a:pt x="349" y="8"/>
                  </a:lnTo>
                  <a:lnTo>
                    <a:pt x="357" y="8"/>
                  </a:lnTo>
                  <a:lnTo>
                    <a:pt x="349" y="50"/>
                  </a:lnTo>
                  <a:lnTo>
                    <a:pt x="349" y="67"/>
                  </a:lnTo>
                  <a:lnTo>
                    <a:pt x="349" y="84"/>
                  </a:lnTo>
                  <a:lnTo>
                    <a:pt x="349" y="118"/>
                  </a:lnTo>
                  <a:lnTo>
                    <a:pt x="349" y="161"/>
                  </a:lnTo>
                  <a:lnTo>
                    <a:pt x="349" y="186"/>
                  </a:lnTo>
                  <a:lnTo>
                    <a:pt x="349" y="220"/>
                  </a:lnTo>
                  <a:lnTo>
                    <a:pt x="349" y="262"/>
                  </a:lnTo>
                  <a:lnTo>
                    <a:pt x="349" y="271"/>
                  </a:lnTo>
                  <a:lnTo>
                    <a:pt x="349" y="313"/>
                  </a:lnTo>
                  <a:lnTo>
                    <a:pt x="349" y="347"/>
                  </a:lnTo>
                  <a:lnTo>
                    <a:pt x="349" y="355"/>
                  </a:lnTo>
                  <a:lnTo>
                    <a:pt x="349" y="398"/>
                  </a:lnTo>
                  <a:lnTo>
                    <a:pt x="349" y="423"/>
                  </a:lnTo>
                  <a:lnTo>
                    <a:pt x="349" y="457"/>
                  </a:lnTo>
                  <a:close/>
                </a:path>
              </a:pathLst>
            </a:custGeom>
            <a:solidFill>
              <a:schemeClr val="bg2"/>
            </a:solidFill>
            <a:ln w="12700">
              <a:noFill/>
              <a:round/>
              <a:headEnd/>
              <a:tailEnd/>
            </a:ln>
          </p:spPr>
          <p:txBody>
            <a:bodyPr/>
            <a:lstStyle/>
            <a:p>
              <a:endParaRPr lang="en-US"/>
            </a:p>
          </p:txBody>
        </p:sp>
        <p:sp>
          <p:nvSpPr>
            <p:cNvPr id="12472" name="Freeform 57"/>
            <p:cNvSpPr>
              <a:spLocks/>
            </p:cNvSpPr>
            <p:nvPr/>
          </p:nvSpPr>
          <p:spPr bwMode="auto">
            <a:xfrm>
              <a:off x="4014" y="2580"/>
              <a:ext cx="543" cy="576"/>
            </a:xfrm>
            <a:custGeom>
              <a:avLst/>
              <a:gdLst>
                <a:gd name="T0" fmla="*/ 102 w 543"/>
                <a:gd name="T1" fmla="*/ 407 h 576"/>
                <a:gd name="T2" fmla="*/ 102 w 543"/>
                <a:gd name="T3" fmla="*/ 390 h 576"/>
                <a:gd name="T4" fmla="*/ 110 w 543"/>
                <a:gd name="T5" fmla="*/ 373 h 576"/>
                <a:gd name="T6" fmla="*/ 102 w 543"/>
                <a:gd name="T7" fmla="*/ 365 h 576"/>
                <a:gd name="T8" fmla="*/ 93 w 543"/>
                <a:gd name="T9" fmla="*/ 339 h 576"/>
                <a:gd name="T10" fmla="*/ 85 w 543"/>
                <a:gd name="T11" fmla="*/ 314 h 576"/>
                <a:gd name="T12" fmla="*/ 68 w 543"/>
                <a:gd name="T13" fmla="*/ 271 h 576"/>
                <a:gd name="T14" fmla="*/ 34 w 543"/>
                <a:gd name="T15" fmla="*/ 161 h 576"/>
                <a:gd name="T16" fmla="*/ 0 w 543"/>
                <a:gd name="T17" fmla="*/ 51 h 576"/>
                <a:gd name="T18" fmla="*/ 68 w 543"/>
                <a:gd name="T19" fmla="*/ 26 h 576"/>
                <a:gd name="T20" fmla="*/ 170 w 543"/>
                <a:gd name="T21" fmla="*/ 17 h 576"/>
                <a:gd name="T22" fmla="*/ 255 w 543"/>
                <a:gd name="T23" fmla="*/ 9 h 576"/>
                <a:gd name="T24" fmla="*/ 255 w 543"/>
                <a:gd name="T25" fmla="*/ 9 h 576"/>
                <a:gd name="T26" fmla="*/ 246 w 543"/>
                <a:gd name="T27" fmla="*/ 17 h 576"/>
                <a:gd name="T28" fmla="*/ 238 w 543"/>
                <a:gd name="T29" fmla="*/ 26 h 576"/>
                <a:gd name="T30" fmla="*/ 246 w 543"/>
                <a:gd name="T31" fmla="*/ 43 h 576"/>
                <a:gd name="T32" fmla="*/ 272 w 543"/>
                <a:gd name="T33" fmla="*/ 60 h 576"/>
                <a:gd name="T34" fmla="*/ 297 w 543"/>
                <a:gd name="T35" fmla="*/ 68 h 576"/>
                <a:gd name="T36" fmla="*/ 314 w 543"/>
                <a:gd name="T37" fmla="*/ 93 h 576"/>
                <a:gd name="T38" fmla="*/ 331 w 543"/>
                <a:gd name="T39" fmla="*/ 127 h 576"/>
                <a:gd name="T40" fmla="*/ 357 w 543"/>
                <a:gd name="T41" fmla="*/ 136 h 576"/>
                <a:gd name="T42" fmla="*/ 382 w 543"/>
                <a:gd name="T43" fmla="*/ 161 h 576"/>
                <a:gd name="T44" fmla="*/ 399 w 543"/>
                <a:gd name="T45" fmla="*/ 170 h 576"/>
                <a:gd name="T46" fmla="*/ 407 w 543"/>
                <a:gd name="T47" fmla="*/ 187 h 576"/>
                <a:gd name="T48" fmla="*/ 416 w 543"/>
                <a:gd name="T49" fmla="*/ 195 h 576"/>
                <a:gd name="T50" fmla="*/ 424 w 543"/>
                <a:gd name="T51" fmla="*/ 204 h 576"/>
                <a:gd name="T52" fmla="*/ 433 w 543"/>
                <a:gd name="T53" fmla="*/ 212 h 576"/>
                <a:gd name="T54" fmla="*/ 450 w 543"/>
                <a:gd name="T55" fmla="*/ 221 h 576"/>
                <a:gd name="T56" fmla="*/ 467 w 543"/>
                <a:gd name="T57" fmla="*/ 229 h 576"/>
                <a:gd name="T58" fmla="*/ 467 w 543"/>
                <a:gd name="T59" fmla="*/ 246 h 576"/>
                <a:gd name="T60" fmla="*/ 475 w 543"/>
                <a:gd name="T61" fmla="*/ 254 h 576"/>
                <a:gd name="T62" fmla="*/ 475 w 543"/>
                <a:gd name="T63" fmla="*/ 271 h 576"/>
                <a:gd name="T64" fmla="*/ 484 w 543"/>
                <a:gd name="T65" fmla="*/ 280 h 576"/>
                <a:gd name="T66" fmla="*/ 509 w 543"/>
                <a:gd name="T67" fmla="*/ 297 h 576"/>
                <a:gd name="T68" fmla="*/ 518 w 543"/>
                <a:gd name="T69" fmla="*/ 314 h 576"/>
                <a:gd name="T70" fmla="*/ 526 w 543"/>
                <a:gd name="T71" fmla="*/ 339 h 576"/>
                <a:gd name="T72" fmla="*/ 518 w 543"/>
                <a:gd name="T73" fmla="*/ 365 h 576"/>
                <a:gd name="T74" fmla="*/ 518 w 543"/>
                <a:gd name="T75" fmla="*/ 365 h 576"/>
                <a:gd name="T76" fmla="*/ 526 w 543"/>
                <a:gd name="T77" fmla="*/ 390 h 576"/>
                <a:gd name="T78" fmla="*/ 526 w 543"/>
                <a:gd name="T79" fmla="*/ 407 h 576"/>
                <a:gd name="T80" fmla="*/ 509 w 543"/>
                <a:gd name="T81" fmla="*/ 441 h 576"/>
                <a:gd name="T82" fmla="*/ 509 w 543"/>
                <a:gd name="T83" fmla="*/ 466 h 576"/>
                <a:gd name="T84" fmla="*/ 501 w 543"/>
                <a:gd name="T85" fmla="*/ 492 h 576"/>
                <a:gd name="T86" fmla="*/ 492 w 543"/>
                <a:gd name="T87" fmla="*/ 526 h 576"/>
                <a:gd name="T88" fmla="*/ 475 w 543"/>
                <a:gd name="T89" fmla="*/ 517 h 576"/>
                <a:gd name="T90" fmla="*/ 458 w 543"/>
                <a:gd name="T91" fmla="*/ 517 h 576"/>
                <a:gd name="T92" fmla="*/ 450 w 543"/>
                <a:gd name="T93" fmla="*/ 526 h 576"/>
                <a:gd name="T94" fmla="*/ 450 w 543"/>
                <a:gd name="T95" fmla="*/ 568 h 576"/>
                <a:gd name="T96" fmla="*/ 433 w 543"/>
                <a:gd name="T97" fmla="*/ 559 h 576"/>
                <a:gd name="T98" fmla="*/ 390 w 543"/>
                <a:gd name="T99" fmla="*/ 559 h 576"/>
                <a:gd name="T100" fmla="*/ 263 w 543"/>
                <a:gd name="T101" fmla="*/ 559 h 576"/>
                <a:gd name="T102" fmla="*/ 144 w 543"/>
                <a:gd name="T103" fmla="*/ 568 h 576"/>
                <a:gd name="T104" fmla="*/ 127 w 543"/>
                <a:gd name="T105" fmla="*/ 551 h 576"/>
                <a:gd name="T106" fmla="*/ 119 w 543"/>
                <a:gd name="T107" fmla="*/ 526 h 576"/>
                <a:gd name="T108" fmla="*/ 110 w 543"/>
                <a:gd name="T109" fmla="*/ 500 h 576"/>
                <a:gd name="T110" fmla="*/ 110 w 543"/>
                <a:gd name="T111" fmla="*/ 466 h 5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3"/>
                <a:gd name="T169" fmla="*/ 0 h 576"/>
                <a:gd name="T170" fmla="*/ 543 w 543"/>
                <a:gd name="T171" fmla="*/ 576 h 5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3" h="576">
                  <a:moveTo>
                    <a:pt x="93" y="441"/>
                  </a:moveTo>
                  <a:lnTo>
                    <a:pt x="93" y="441"/>
                  </a:lnTo>
                  <a:lnTo>
                    <a:pt x="93" y="432"/>
                  </a:lnTo>
                  <a:lnTo>
                    <a:pt x="93" y="424"/>
                  </a:lnTo>
                  <a:lnTo>
                    <a:pt x="102" y="415"/>
                  </a:lnTo>
                  <a:lnTo>
                    <a:pt x="102" y="407"/>
                  </a:lnTo>
                  <a:lnTo>
                    <a:pt x="102" y="398"/>
                  </a:lnTo>
                  <a:lnTo>
                    <a:pt x="102" y="390"/>
                  </a:lnTo>
                  <a:lnTo>
                    <a:pt x="110" y="382"/>
                  </a:lnTo>
                  <a:lnTo>
                    <a:pt x="102" y="382"/>
                  </a:lnTo>
                  <a:lnTo>
                    <a:pt x="110" y="382"/>
                  </a:lnTo>
                  <a:lnTo>
                    <a:pt x="110" y="373"/>
                  </a:lnTo>
                  <a:lnTo>
                    <a:pt x="102" y="365"/>
                  </a:lnTo>
                  <a:lnTo>
                    <a:pt x="102" y="356"/>
                  </a:lnTo>
                  <a:lnTo>
                    <a:pt x="102" y="348"/>
                  </a:lnTo>
                  <a:lnTo>
                    <a:pt x="93" y="339"/>
                  </a:lnTo>
                  <a:lnTo>
                    <a:pt x="85" y="331"/>
                  </a:lnTo>
                  <a:lnTo>
                    <a:pt x="85" y="322"/>
                  </a:lnTo>
                  <a:lnTo>
                    <a:pt x="85" y="314"/>
                  </a:lnTo>
                  <a:lnTo>
                    <a:pt x="76" y="305"/>
                  </a:lnTo>
                  <a:lnTo>
                    <a:pt x="68" y="271"/>
                  </a:lnTo>
                  <a:lnTo>
                    <a:pt x="51" y="229"/>
                  </a:lnTo>
                  <a:lnTo>
                    <a:pt x="51" y="221"/>
                  </a:lnTo>
                  <a:lnTo>
                    <a:pt x="42" y="204"/>
                  </a:lnTo>
                  <a:lnTo>
                    <a:pt x="34" y="170"/>
                  </a:lnTo>
                  <a:lnTo>
                    <a:pt x="34" y="161"/>
                  </a:lnTo>
                  <a:lnTo>
                    <a:pt x="34" y="144"/>
                  </a:lnTo>
                  <a:lnTo>
                    <a:pt x="25" y="119"/>
                  </a:lnTo>
                  <a:lnTo>
                    <a:pt x="17" y="93"/>
                  </a:lnTo>
                  <a:lnTo>
                    <a:pt x="17" y="85"/>
                  </a:lnTo>
                  <a:lnTo>
                    <a:pt x="8" y="77"/>
                  </a:lnTo>
                  <a:lnTo>
                    <a:pt x="0" y="51"/>
                  </a:lnTo>
                  <a:lnTo>
                    <a:pt x="0" y="34"/>
                  </a:lnTo>
                  <a:lnTo>
                    <a:pt x="17" y="34"/>
                  </a:lnTo>
                  <a:lnTo>
                    <a:pt x="25" y="34"/>
                  </a:lnTo>
                  <a:lnTo>
                    <a:pt x="34" y="34"/>
                  </a:lnTo>
                  <a:lnTo>
                    <a:pt x="68" y="26"/>
                  </a:lnTo>
                  <a:lnTo>
                    <a:pt x="85" y="26"/>
                  </a:lnTo>
                  <a:lnTo>
                    <a:pt x="102" y="26"/>
                  </a:lnTo>
                  <a:lnTo>
                    <a:pt x="136" y="17"/>
                  </a:lnTo>
                  <a:lnTo>
                    <a:pt x="153" y="17"/>
                  </a:lnTo>
                  <a:lnTo>
                    <a:pt x="170" y="17"/>
                  </a:lnTo>
                  <a:lnTo>
                    <a:pt x="212" y="9"/>
                  </a:lnTo>
                  <a:lnTo>
                    <a:pt x="255" y="0"/>
                  </a:lnTo>
                  <a:lnTo>
                    <a:pt x="263" y="0"/>
                  </a:lnTo>
                  <a:lnTo>
                    <a:pt x="255" y="9"/>
                  </a:lnTo>
                  <a:lnTo>
                    <a:pt x="255" y="17"/>
                  </a:lnTo>
                  <a:lnTo>
                    <a:pt x="246" y="17"/>
                  </a:lnTo>
                  <a:lnTo>
                    <a:pt x="246" y="26"/>
                  </a:lnTo>
                  <a:lnTo>
                    <a:pt x="238" y="26"/>
                  </a:lnTo>
                  <a:lnTo>
                    <a:pt x="238" y="34"/>
                  </a:lnTo>
                  <a:lnTo>
                    <a:pt x="238" y="43"/>
                  </a:lnTo>
                  <a:lnTo>
                    <a:pt x="246" y="43"/>
                  </a:lnTo>
                  <a:lnTo>
                    <a:pt x="255" y="51"/>
                  </a:lnTo>
                  <a:lnTo>
                    <a:pt x="263" y="51"/>
                  </a:lnTo>
                  <a:lnTo>
                    <a:pt x="263" y="60"/>
                  </a:lnTo>
                  <a:lnTo>
                    <a:pt x="272" y="60"/>
                  </a:lnTo>
                  <a:lnTo>
                    <a:pt x="272" y="68"/>
                  </a:lnTo>
                  <a:lnTo>
                    <a:pt x="280" y="68"/>
                  </a:lnTo>
                  <a:lnTo>
                    <a:pt x="289" y="68"/>
                  </a:lnTo>
                  <a:lnTo>
                    <a:pt x="297" y="68"/>
                  </a:lnTo>
                  <a:lnTo>
                    <a:pt x="297" y="77"/>
                  </a:lnTo>
                  <a:lnTo>
                    <a:pt x="306" y="85"/>
                  </a:lnTo>
                  <a:lnTo>
                    <a:pt x="306" y="93"/>
                  </a:lnTo>
                  <a:lnTo>
                    <a:pt x="314" y="93"/>
                  </a:lnTo>
                  <a:lnTo>
                    <a:pt x="314" y="102"/>
                  </a:lnTo>
                  <a:lnTo>
                    <a:pt x="323" y="110"/>
                  </a:lnTo>
                  <a:lnTo>
                    <a:pt x="331" y="119"/>
                  </a:lnTo>
                  <a:lnTo>
                    <a:pt x="331" y="127"/>
                  </a:lnTo>
                  <a:lnTo>
                    <a:pt x="340" y="127"/>
                  </a:lnTo>
                  <a:lnTo>
                    <a:pt x="348" y="136"/>
                  </a:lnTo>
                  <a:lnTo>
                    <a:pt x="357" y="136"/>
                  </a:lnTo>
                  <a:lnTo>
                    <a:pt x="365" y="144"/>
                  </a:lnTo>
                  <a:lnTo>
                    <a:pt x="373" y="153"/>
                  </a:lnTo>
                  <a:lnTo>
                    <a:pt x="382" y="161"/>
                  </a:lnTo>
                  <a:lnTo>
                    <a:pt x="390" y="161"/>
                  </a:lnTo>
                  <a:lnTo>
                    <a:pt x="390" y="170"/>
                  </a:lnTo>
                  <a:lnTo>
                    <a:pt x="399" y="170"/>
                  </a:lnTo>
                  <a:lnTo>
                    <a:pt x="399" y="178"/>
                  </a:lnTo>
                  <a:lnTo>
                    <a:pt x="407" y="178"/>
                  </a:lnTo>
                  <a:lnTo>
                    <a:pt x="407" y="187"/>
                  </a:lnTo>
                  <a:lnTo>
                    <a:pt x="407" y="195"/>
                  </a:lnTo>
                  <a:lnTo>
                    <a:pt x="416" y="195"/>
                  </a:lnTo>
                  <a:lnTo>
                    <a:pt x="416" y="204"/>
                  </a:lnTo>
                  <a:lnTo>
                    <a:pt x="416" y="195"/>
                  </a:lnTo>
                  <a:lnTo>
                    <a:pt x="424" y="195"/>
                  </a:lnTo>
                  <a:lnTo>
                    <a:pt x="416" y="204"/>
                  </a:lnTo>
                  <a:lnTo>
                    <a:pt x="424" y="204"/>
                  </a:lnTo>
                  <a:lnTo>
                    <a:pt x="424" y="212"/>
                  </a:lnTo>
                  <a:lnTo>
                    <a:pt x="433" y="212"/>
                  </a:lnTo>
                  <a:lnTo>
                    <a:pt x="433" y="221"/>
                  </a:lnTo>
                  <a:lnTo>
                    <a:pt x="441" y="221"/>
                  </a:lnTo>
                  <a:lnTo>
                    <a:pt x="450" y="221"/>
                  </a:lnTo>
                  <a:lnTo>
                    <a:pt x="450" y="229"/>
                  </a:lnTo>
                  <a:lnTo>
                    <a:pt x="458" y="229"/>
                  </a:lnTo>
                  <a:lnTo>
                    <a:pt x="467" y="229"/>
                  </a:lnTo>
                  <a:lnTo>
                    <a:pt x="467" y="238"/>
                  </a:lnTo>
                  <a:lnTo>
                    <a:pt x="467" y="246"/>
                  </a:lnTo>
                  <a:lnTo>
                    <a:pt x="467" y="254"/>
                  </a:lnTo>
                  <a:lnTo>
                    <a:pt x="475" y="254"/>
                  </a:lnTo>
                  <a:lnTo>
                    <a:pt x="475" y="263"/>
                  </a:lnTo>
                  <a:lnTo>
                    <a:pt x="475" y="271"/>
                  </a:lnTo>
                  <a:lnTo>
                    <a:pt x="484" y="271"/>
                  </a:lnTo>
                  <a:lnTo>
                    <a:pt x="484" y="280"/>
                  </a:lnTo>
                  <a:lnTo>
                    <a:pt x="492" y="288"/>
                  </a:lnTo>
                  <a:lnTo>
                    <a:pt x="501" y="288"/>
                  </a:lnTo>
                  <a:lnTo>
                    <a:pt x="509" y="297"/>
                  </a:lnTo>
                  <a:lnTo>
                    <a:pt x="509" y="305"/>
                  </a:lnTo>
                  <a:lnTo>
                    <a:pt x="509" y="314"/>
                  </a:lnTo>
                  <a:lnTo>
                    <a:pt x="518" y="305"/>
                  </a:lnTo>
                  <a:lnTo>
                    <a:pt x="518" y="314"/>
                  </a:lnTo>
                  <a:lnTo>
                    <a:pt x="518" y="322"/>
                  </a:lnTo>
                  <a:lnTo>
                    <a:pt x="518" y="331"/>
                  </a:lnTo>
                  <a:lnTo>
                    <a:pt x="518" y="339"/>
                  </a:lnTo>
                  <a:lnTo>
                    <a:pt x="526" y="339"/>
                  </a:lnTo>
                  <a:lnTo>
                    <a:pt x="543" y="348"/>
                  </a:lnTo>
                  <a:lnTo>
                    <a:pt x="543" y="356"/>
                  </a:lnTo>
                  <a:lnTo>
                    <a:pt x="543" y="365"/>
                  </a:lnTo>
                  <a:lnTo>
                    <a:pt x="526" y="373"/>
                  </a:lnTo>
                  <a:lnTo>
                    <a:pt x="518" y="365"/>
                  </a:lnTo>
                  <a:lnTo>
                    <a:pt x="509" y="365"/>
                  </a:lnTo>
                  <a:lnTo>
                    <a:pt x="518" y="365"/>
                  </a:lnTo>
                  <a:lnTo>
                    <a:pt x="526" y="373"/>
                  </a:lnTo>
                  <a:lnTo>
                    <a:pt x="535" y="373"/>
                  </a:lnTo>
                  <a:lnTo>
                    <a:pt x="535" y="382"/>
                  </a:lnTo>
                  <a:lnTo>
                    <a:pt x="526" y="390"/>
                  </a:lnTo>
                  <a:lnTo>
                    <a:pt x="518" y="382"/>
                  </a:lnTo>
                  <a:lnTo>
                    <a:pt x="526" y="390"/>
                  </a:lnTo>
                  <a:lnTo>
                    <a:pt x="509" y="382"/>
                  </a:lnTo>
                  <a:lnTo>
                    <a:pt x="526" y="398"/>
                  </a:lnTo>
                  <a:lnTo>
                    <a:pt x="526" y="407"/>
                  </a:lnTo>
                  <a:lnTo>
                    <a:pt x="518" y="398"/>
                  </a:lnTo>
                  <a:lnTo>
                    <a:pt x="518" y="407"/>
                  </a:lnTo>
                  <a:lnTo>
                    <a:pt x="526" y="415"/>
                  </a:lnTo>
                  <a:lnTo>
                    <a:pt x="526" y="424"/>
                  </a:lnTo>
                  <a:lnTo>
                    <a:pt x="518" y="441"/>
                  </a:lnTo>
                  <a:lnTo>
                    <a:pt x="509" y="441"/>
                  </a:lnTo>
                  <a:lnTo>
                    <a:pt x="509" y="449"/>
                  </a:lnTo>
                  <a:lnTo>
                    <a:pt x="518" y="449"/>
                  </a:lnTo>
                  <a:lnTo>
                    <a:pt x="509" y="466"/>
                  </a:lnTo>
                  <a:lnTo>
                    <a:pt x="492" y="466"/>
                  </a:lnTo>
                  <a:lnTo>
                    <a:pt x="501" y="475"/>
                  </a:lnTo>
                  <a:lnTo>
                    <a:pt x="501" y="483"/>
                  </a:lnTo>
                  <a:lnTo>
                    <a:pt x="501" y="475"/>
                  </a:lnTo>
                  <a:lnTo>
                    <a:pt x="501" y="492"/>
                  </a:lnTo>
                  <a:lnTo>
                    <a:pt x="501" y="500"/>
                  </a:lnTo>
                  <a:lnTo>
                    <a:pt x="509" y="517"/>
                  </a:lnTo>
                  <a:lnTo>
                    <a:pt x="501" y="526"/>
                  </a:lnTo>
                  <a:lnTo>
                    <a:pt x="492" y="526"/>
                  </a:lnTo>
                  <a:lnTo>
                    <a:pt x="484" y="526"/>
                  </a:lnTo>
                  <a:lnTo>
                    <a:pt x="484" y="517"/>
                  </a:lnTo>
                  <a:lnTo>
                    <a:pt x="475" y="517"/>
                  </a:lnTo>
                  <a:lnTo>
                    <a:pt x="467" y="517"/>
                  </a:lnTo>
                  <a:lnTo>
                    <a:pt x="458" y="517"/>
                  </a:lnTo>
                  <a:lnTo>
                    <a:pt x="450" y="526"/>
                  </a:lnTo>
                  <a:lnTo>
                    <a:pt x="450" y="517"/>
                  </a:lnTo>
                  <a:lnTo>
                    <a:pt x="450" y="526"/>
                  </a:lnTo>
                  <a:lnTo>
                    <a:pt x="450" y="543"/>
                  </a:lnTo>
                  <a:lnTo>
                    <a:pt x="458" y="551"/>
                  </a:lnTo>
                  <a:lnTo>
                    <a:pt x="458" y="559"/>
                  </a:lnTo>
                  <a:lnTo>
                    <a:pt x="458" y="568"/>
                  </a:lnTo>
                  <a:lnTo>
                    <a:pt x="450" y="568"/>
                  </a:lnTo>
                  <a:lnTo>
                    <a:pt x="458" y="576"/>
                  </a:lnTo>
                  <a:lnTo>
                    <a:pt x="450" y="576"/>
                  </a:lnTo>
                  <a:lnTo>
                    <a:pt x="441" y="576"/>
                  </a:lnTo>
                  <a:lnTo>
                    <a:pt x="433" y="568"/>
                  </a:lnTo>
                  <a:lnTo>
                    <a:pt x="433" y="559"/>
                  </a:lnTo>
                  <a:lnTo>
                    <a:pt x="433" y="551"/>
                  </a:lnTo>
                  <a:lnTo>
                    <a:pt x="407" y="551"/>
                  </a:lnTo>
                  <a:lnTo>
                    <a:pt x="390" y="559"/>
                  </a:lnTo>
                  <a:lnTo>
                    <a:pt x="382" y="559"/>
                  </a:lnTo>
                  <a:lnTo>
                    <a:pt x="331" y="559"/>
                  </a:lnTo>
                  <a:lnTo>
                    <a:pt x="314" y="559"/>
                  </a:lnTo>
                  <a:lnTo>
                    <a:pt x="280" y="559"/>
                  </a:lnTo>
                  <a:lnTo>
                    <a:pt x="263" y="559"/>
                  </a:lnTo>
                  <a:lnTo>
                    <a:pt x="238" y="568"/>
                  </a:lnTo>
                  <a:lnTo>
                    <a:pt x="229" y="568"/>
                  </a:lnTo>
                  <a:lnTo>
                    <a:pt x="204" y="568"/>
                  </a:lnTo>
                  <a:lnTo>
                    <a:pt x="195" y="568"/>
                  </a:lnTo>
                  <a:lnTo>
                    <a:pt x="144" y="568"/>
                  </a:lnTo>
                  <a:lnTo>
                    <a:pt x="136" y="568"/>
                  </a:lnTo>
                  <a:lnTo>
                    <a:pt x="136" y="559"/>
                  </a:lnTo>
                  <a:lnTo>
                    <a:pt x="127" y="551"/>
                  </a:lnTo>
                  <a:lnTo>
                    <a:pt x="127" y="543"/>
                  </a:lnTo>
                  <a:lnTo>
                    <a:pt x="119" y="543"/>
                  </a:lnTo>
                  <a:lnTo>
                    <a:pt x="119" y="534"/>
                  </a:lnTo>
                  <a:lnTo>
                    <a:pt x="119" y="526"/>
                  </a:lnTo>
                  <a:lnTo>
                    <a:pt x="110" y="517"/>
                  </a:lnTo>
                  <a:lnTo>
                    <a:pt x="110" y="509"/>
                  </a:lnTo>
                  <a:lnTo>
                    <a:pt x="110" y="500"/>
                  </a:lnTo>
                  <a:lnTo>
                    <a:pt x="110" y="492"/>
                  </a:lnTo>
                  <a:lnTo>
                    <a:pt x="110" y="483"/>
                  </a:lnTo>
                  <a:lnTo>
                    <a:pt x="110" y="475"/>
                  </a:lnTo>
                  <a:lnTo>
                    <a:pt x="110" y="466"/>
                  </a:lnTo>
                  <a:lnTo>
                    <a:pt x="102" y="458"/>
                  </a:lnTo>
                  <a:lnTo>
                    <a:pt x="102" y="449"/>
                  </a:lnTo>
                  <a:lnTo>
                    <a:pt x="93" y="441"/>
                  </a:lnTo>
                  <a:close/>
                </a:path>
              </a:pathLst>
            </a:custGeom>
            <a:solidFill>
              <a:schemeClr val="bg2"/>
            </a:solidFill>
            <a:ln w="12700">
              <a:noFill/>
              <a:round/>
              <a:headEnd/>
              <a:tailEnd/>
            </a:ln>
          </p:spPr>
          <p:txBody>
            <a:bodyPr/>
            <a:lstStyle/>
            <a:p>
              <a:endParaRPr lang="en-US"/>
            </a:p>
          </p:txBody>
        </p:sp>
        <p:sp>
          <p:nvSpPr>
            <p:cNvPr id="12473" name="Freeform 58"/>
            <p:cNvSpPr>
              <a:spLocks/>
            </p:cNvSpPr>
            <p:nvPr/>
          </p:nvSpPr>
          <p:spPr bwMode="auto">
            <a:xfrm>
              <a:off x="4515" y="3072"/>
              <a:ext cx="17" cy="25"/>
            </a:xfrm>
            <a:custGeom>
              <a:avLst/>
              <a:gdLst>
                <a:gd name="T0" fmla="*/ 8 w 17"/>
                <a:gd name="T1" fmla="*/ 8 h 25"/>
                <a:gd name="T2" fmla="*/ 8 w 17"/>
                <a:gd name="T3" fmla="*/ 0 h 25"/>
                <a:gd name="T4" fmla="*/ 17 w 17"/>
                <a:gd name="T5" fmla="*/ 0 h 25"/>
                <a:gd name="T6" fmla="*/ 8 w 17"/>
                <a:gd name="T7" fmla="*/ 25 h 25"/>
                <a:gd name="T8" fmla="*/ 8 w 17"/>
                <a:gd name="T9" fmla="*/ 25 h 25"/>
                <a:gd name="T10" fmla="*/ 8 w 17"/>
                <a:gd name="T11" fmla="*/ 8 h 25"/>
                <a:gd name="T12" fmla="*/ 0 w 17"/>
                <a:gd name="T13" fmla="*/ 8 h 25"/>
                <a:gd name="T14" fmla="*/ 8 w 17"/>
                <a:gd name="T15" fmla="*/ 8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8"/>
                  </a:moveTo>
                  <a:lnTo>
                    <a:pt x="8" y="0"/>
                  </a:lnTo>
                  <a:lnTo>
                    <a:pt x="17" y="0"/>
                  </a:lnTo>
                  <a:lnTo>
                    <a:pt x="8" y="25"/>
                  </a:lnTo>
                  <a:lnTo>
                    <a:pt x="8" y="8"/>
                  </a:lnTo>
                  <a:lnTo>
                    <a:pt x="0" y="8"/>
                  </a:lnTo>
                  <a:lnTo>
                    <a:pt x="8" y="8"/>
                  </a:lnTo>
                  <a:close/>
                </a:path>
              </a:pathLst>
            </a:custGeom>
            <a:solidFill>
              <a:schemeClr val="bg2"/>
            </a:solidFill>
            <a:ln w="12700">
              <a:noFill/>
              <a:round/>
              <a:headEnd/>
              <a:tailEnd/>
            </a:ln>
          </p:spPr>
          <p:txBody>
            <a:bodyPr/>
            <a:lstStyle/>
            <a:p>
              <a:endParaRPr lang="en-US"/>
            </a:p>
          </p:txBody>
        </p:sp>
        <p:sp>
          <p:nvSpPr>
            <p:cNvPr id="12474" name="Freeform 59"/>
            <p:cNvSpPr>
              <a:spLocks/>
            </p:cNvSpPr>
            <p:nvPr/>
          </p:nvSpPr>
          <p:spPr bwMode="auto">
            <a:xfrm>
              <a:off x="4252" y="2529"/>
              <a:ext cx="509" cy="390"/>
            </a:xfrm>
            <a:custGeom>
              <a:avLst/>
              <a:gdLst>
                <a:gd name="T0" fmla="*/ 186 w 509"/>
                <a:gd name="T1" fmla="*/ 263 h 390"/>
                <a:gd name="T2" fmla="*/ 186 w 509"/>
                <a:gd name="T3" fmla="*/ 255 h 390"/>
                <a:gd name="T4" fmla="*/ 178 w 509"/>
                <a:gd name="T5" fmla="*/ 246 h 390"/>
                <a:gd name="T6" fmla="*/ 178 w 509"/>
                <a:gd name="T7" fmla="*/ 246 h 390"/>
                <a:gd name="T8" fmla="*/ 169 w 509"/>
                <a:gd name="T9" fmla="*/ 238 h 390"/>
                <a:gd name="T10" fmla="*/ 169 w 509"/>
                <a:gd name="T11" fmla="*/ 229 h 390"/>
                <a:gd name="T12" fmla="*/ 161 w 509"/>
                <a:gd name="T13" fmla="*/ 221 h 390"/>
                <a:gd name="T14" fmla="*/ 144 w 509"/>
                <a:gd name="T15" fmla="*/ 212 h 390"/>
                <a:gd name="T16" fmla="*/ 127 w 509"/>
                <a:gd name="T17" fmla="*/ 195 h 390"/>
                <a:gd name="T18" fmla="*/ 119 w 509"/>
                <a:gd name="T19" fmla="*/ 187 h 390"/>
                <a:gd name="T20" fmla="*/ 102 w 509"/>
                <a:gd name="T21" fmla="*/ 178 h 390"/>
                <a:gd name="T22" fmla="*/ 93 w 509"/>
                <a:gd name="T23" fmla="*/ 170 h 390"/>
                <a:gd name="T24" fmla="*/ 68 w 509"/>
                <a:gd name="T25" fmla="*/ 144 h 390"/>
                <a:gd name="T26" fmla="*/ 59 w 509"/>
                <a:gd name="T27" fmla="*/ 128 h 390"/>
                <a:gd name="T28" fmla="*/ 42 w 509"/>
                <a:gd name="T29" fmla="*/ 119 h 390"/>
                <a:gd name="T30" fmla="*/ 25 w 509"/>
                <a:gd name="T31" fmla="*/ 111 h 390"/>
                <a:gd name="T32" fmla="*/ 17 w 509"/>
                <a:gd name="T33" fmla="*/ 102 h 390"/>
                <a:gd name="T34" fmla="*/ 0 w 509"/>
                <a:gd name="T35" fmla="*/ 94 h 390"/>
                <a:gd name="T36" fmla="*/ 8 w 509"/>
                <a:gd name="T37" fmla="*/ 77 h 390"/>
                <a:gd name="T38" fmla="*/ 8 w 509"/>
                <a:gd name="T39" fmla="*/ 68 h 390"/>
                <a:gd name="T40" fmla="*/ 8 w 509"/>
                <a:gd name="T41" fmla="*/ 68 h 390"/>
                <a:gd name="T42" fmla="*/ 17 w 509"/>
                <a:gd name="T43" fmla="*/ 60 h 390"/>
                <a:gd name="T44" fmla="*/ 17 w 509"/>
                <a:gd name="T45" fmla="*/ 60 h 390"/>
                <a:gd name="T46" fmla="*/ 34 w 509"/>
                <a:gd name="T47" fmla="*/ 51 h 390"/>
                <a:gd name="T48" fmla="*/ 59 w 509"/>
                <a:gd name="T49" fmla="*/ 34 h 390"/>
                <a:gd name="T50" fmla="*/ 76 w 509"/>
                <a:gd name="T51" fmla="*/ 26 h 390"/>
                <a:gd name="T52" fmla="*/ 93 w 509"/>
                <a:gd name="T53" fmla="*/ 17 h 390"/>
                <a:gd name="T54" fmla="*/ 102 w 509"/>
                <a:gd name="T55" fmla="*/ 17 h 390"/>
                <a:gd name="T56" fmla="*/ 152 w 509"/>
                <a:gd name="T57" fmla="*/ 9 h 390"/>
                <a:gd name="T58" fmla="*/ 229 w 509"/>
                <a:gd name="T59" fmla="*/ 0 h 390"/>
                <a:gd name="T60" fmla="*/ 246 w 509"/>
                <a:gd name="T61" fmla="*/ 9 h 390"/>
                <a:gd name="T62" fmla="*/ 263 w 509"/>
                <a:gd name="T63" fmla="*/ 43 h 390"/>
                <a:gd name="T64" fmla="*/ 373 w 509"/>
                <a:gd name="T65" fmla="*/ 26 h 390"/>
                <a:gd name="T66" fmla="*/ 450 w 509"/>
                <a:gd name="T67" fmla="*/ 77 h 390"/>
                <a:gd name="T68" fmla="*/ 509 w 509"/>
                <a:gd name="T69" fmla="*/ 119 h 390"/>
                <a:gd name="T70" fmla="*/ 467 w 509"/>
                <a:gd name="T71" fmla="*/ 204 h 390"/>
                <a:gd name="T72" fmla="*/ 458 w 509"/>
                <a:gd name="T73" fmla="*/ 221 h 390"/>
                <a:gd name="T74" fmla="*/ 450 w 509"/>
                <a:gd name="T75" fmla="*/ 246 h 390"/>
                <a:gd name="T76" fmla="*/ 424 w 509"/>
                <a:gd name="T77" fmla="*/ 263 h 390"/>
                <a:gd name="T78" fmla="*/ 399 w 509"/>
                <a:gd name="T79" fmla="*/ 272 h 390"/>
                <a:gd name="T80" fmla="*/ 399 w 509"/>
                <a:gd name="T81" fmla="*/ 289 h 390"/>
                <a:gd name="T82" fmla="*/ 365 w 509"/>
                <a:gd name="T83" fmla="*/ 322 h 390"/>
                <a:gd name="T84" fmla="*/ 348 w 509"/>
                <a:gd name="T85" fmla="*/ 331 h 390"/>
                <a:gd name="T86" fmla="*/ 322 w 509"/>
                <a:gd name="T87" fmla="*/ 331 h 390"/>
                <a:gd name="T88" fmla="*/ 348 w 509"/>
                <a:gd name="T89" fmla="*/ 356 h 390"/>
                <a:gd name="T90" fmla="*/ 314 w 509"/>
                <a:gd name="T91" fmla="*/ 339 h 390"/>
                <a:gd name="T92" fmla="*/ 305 w 509"/>
                <a:gd name="T93" fmla="*/ 348 h 390"/>
                <a:gd name="T94" fmla="*/ 280 w 509"/>
                <a:gd name="T95" fmla="*/ 390 h 390"/>
                <a:gd name="T96" fmla="*/ 280 w 509"/>
                <a:gd name="T97" fmla="*/ 373 h 390"/>
                <a:gd name="T98" fmla="*/ 271 w 509"/>
                <a:gd name="T99" fmla="*/ 356 h 390"/>
                <a:gd name="T100" fmla="*/ 263 w 509"/>
                <a:gd name="T101" fmla="*/ 339 h 390"/>
                <a:gd name="T102" fmla="*/ 254 w 509"/>
                <a:gd name="T103" fmla="*/ 339 h 390"/>
                <a:gd name="T104" fmla="*/ 246 w 509"/>
                <a:gd name="T105" fmla="*/ 331 h 390"/>
                <a:gd name="T106" fmla="*/ 237 w 509"/>
                <a:gd name="T107" fmla="*/ 322 h 390"/>
                <a:gd name="T108" fmla="*/ 237 w 509"/>
                <a:gd name="T109" fmla="*/ 305 h 390"/>
                <a:gd name="T110" fmla="*/ 237 w 509"/>
                <a:gd name="T111" fmla="*/ 305 h 390"/>
                <a:gd name="T112" fmla="*/ 229 w 509"/>
                <a:gd name="T113" fmla="*/ 297 h 390"/>
                <a:gd name="T114" fmla="*/ 229 w 509"/>
                <a:gd name="T115" fmla="*/ 289 h 390"/>
                <a:gd name="T116" fmla="*/ 220 w 509"/>
                <a:gd name="T117" fmla="*/ 280 h 390"/>
                <a:gd name="T118" fmla="*/ 203 w 509"/>
                <a:gd name="T119" fmla="*/ 272 h 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9"/>
                <a:gd name="T181" fmla="*/ 0 h 390"/>
                <a:gd name="T182" fmla="*/ 509 w 509"/>
                <a:gd name="T183" fmla="*/ 390 h 3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9" h="390">
                  <a:moveTo>
                    <a:pt x="195" y="263"/>
                  </a:moveTo>
                  <a:lnTo>
                    <a:pt x="195" y="263"/>
                  </a:lnTo>
                  <a:lnTo>
                    <a:pt x="186" y="263"/>
                  </a:lnTo>
                  <a:lnTo>
                    <a:pt x="186" y="255"/>
                  </a:lnTo>
                  <a:lnTo>
                    <a:pt x="178" y="255"/>
                  </a:lnTo>
                  <a:lnTo>
                    <a:pt x="186" y="246"/>
                  </a:lnTo>
                  <a:lnTo>
                    <a:pt x="178" y="246"/>
                  </a:lnTo>
                  <a:lnTo>
                    <a:pt x="178" y="255"/>
                  </a:lnTo>
                  <a:lnTo>
                    <a:pt x="178" y="246"/>
                  </a:lnTo>
                  <a:lnTo>
                    <a:pt x="169" y="246"/>
                  </a:lnTo>
                  <a:lnTo>
                    <a:pt x="169" y="238"/>
                  </a:lnTo>
                  <a:lnTo>
                    <a:pt x="169" y="229"/>
                  </a:lnTo>
                  <a:lnTo>
                    <a:pt x="161" y="229"/>
                  </a:lnTo>
                  <a:lnTo>
                    <a:pt x="161" y="221"/>
                  </a:lnTo>
                  <a:lnTo>
                    <a:pt x="152" y="221"/>
                  </a:lnTo>
                  <a:lnTo>
                    <a:pt x="152" y="212"/>
                  </a:lnTo>
                  <a:lnTo>
                    <a:pt x="144" y="212"/>
                  </a:lnTo>
                  <a:lnTo>
                    <a:pt x="135" y="204"/>
                  </a:lnTo>
                  <a:lnTo>
                    <a:pt x="127" y="195"/>
                  </a:lnTo>
                  <a:lnTo>
                    <a:pt x="119" y="187"/>
                  </a:lnTo>
                  <a:lnTo>
                    <a:pt x="110" y="187"/>
                  </a:lnTo>
                  <a:lnTo>
                    <a:pt x="102" y="178"/>
                  </a:lnTo>
                  <a:lnTo>
                    <a:pt x="93" y="178"/>
                  </a:lnTo>
                  <a:lnTo>
                    <a:pt x="93" y="170"/>
                  </a:lnTo>
                  <a:lnTo>
                    <a:pt x="85" y="161"/>
                  </a:lnTo>
                  <a:lnTo>
                    <a:pt x="76" y="153"/>
                  </a:lnTo>
                  <a:lnTo>
                    <a:pt x="76" y="144"/>
                  </a:lnTo>
                  <a:lnTo>
                    <a:pt x="68" y="144"/>
                  </a:lnTo>
                  <a:lnTo>
                    <a:pt x="68" y="136"/>
                  </a:lnTo>
                  <a:lnTo>
                    <a:pt x="59" y="128"/>
                  </a:lnTo>
                  <a:lnTo>
                    <a:pt x="59" y="119"/>
                  </a:lnTo>
                  <a:lnTo>
                    <a:pt x="51" y="119"/>
                  </a:lnTo>
                  <a:lnTo>
                    <a:pt x="42" y="119"/>
                  </a:lnTo>
                  <a:lnTo>
                    <a:pt x="34" y="119"/>
                  </a:lnTo>
                  <a:lnTo>
                    <a:pt x="34" y="111"/>
                  </a:lnTo>
                  <a:lnTo>
                    <a:pt x="25" y="111"/>
                  </a:lnTo>
                  <a:lnTo>
                    <a:pt x="25" y="102"/>
                  </a:lnTo>
                  <a:lnTo>
                    <a:pt x="17" y="102"/>
                  </a:lnTo>
                  <a:lnTo>
                    <a:pt x="8" y="94"/>
                  </a:lnTo>
                  <a:lnTo>
                    <a:pt x="0" y="94"/>
                  </a:lnTo>
                  <a:lnTo>
                    <a:pt x="0" y="85"/>
                  </a:lnTo>
                  <a:lnTo>
                    <a:pt x="0" y="77"/>
                  </a:lnTo>
                  <a:lnTo>
                    <a:pt x="8" y="77"/>
                  </a:lnTo>
                  <a:lnTo>
                    <a:pt x="8" y="68"/>
                  </a:lnTo>
                  <a:lnTo>
                    <a:pt x="17" y="68"/>
                  </a:lnTo>
                  <a:lnTo>
                    <a:pt x="17" y="60"/>
                  </a:lnTo>
                  <a:lnTo>
                    <a:pt x="25" y="51"/>
                  </a:lnTo>
                  <a:lnTo>
                    <a:pt x="17" y="51"/>
                  </a:lnTo>
                  <a:lnTo>
                    <a:pt x="34" y="51"/>
                  </a:lnTo>
                  <a:lnTo>
                    <a:pt x="42" y="43"/>
                  </a:lnTo>
                  <a:lnTo>
                    <a:pt x="51" y="34"/>
                  </a:lnTo>
                  <a:lnTo>
                    <a:pt x="59" y="34"/>
                  </a:lnTo>
                  <a:lnTo>
                    <a:pt x="68" y="26"/>
                  </a:lnTo>
                  <a:lnTo>
                    <a:pt x="76" y="26"/>
                  </a:lnTo>
                  <a:lnTo>
                    <a:pt x="85" y="17"/>
                  </a:lnTo>
                  <a:lnTo>
                    <a:pt x="93" y="17"/>
                  </a:lnTo>
                  <a:lnTo>
                    <a:pt x="102" y="17"/>
                  </a:lnTo>
                  <a:lnTo>
                    <a:pt x="110" y="17"/>
                  </a:lnTo>
                  <a:lnTo>
                    <a:pt x="135" y="9"/>
                  </a:lnTo>
                  <a:lnTo>
                    <a:pt x="144" y="9"/>
                  </a:lnTo>
                  <a:lnTo>
                    <a:pt x="152" y="9"/>
                  </a:lnTo>
                  <a:lnTo>
                    <a:pt x="195" y="0"/>
                  </a:lnTo>
                  <a:lnTo>
                    <a:pt x="203" y="0"/>
                  </a:lnTo>
                  <a:lnTo>
                    <a:pt x="229" y="0"/>
                  </a:lnTo>
                  <a:lnTo>
                    <a:pt x="229" y="9"/>
                  </a:lnTo>
                  <a:lnTo>
                    <a:pt x="229" y="17"/>
                  </a:lnTo>
                  <a:lnTo>
                    <a:pt x="246" y="9"/>
                  </a:lnTo>
                  <a:lnTo>
                    <a:pt x="254" y="17"/>
                  </a:lnTo>
                  <a:lnTo>
                    <a:pt x="263" y="26"/>
                  </a:lnTo>
                  <a:lnTo>
                    <a:pt x="263" y="43"/>
                  </a:lnTo>
                  <a:lnTo>
                    <a:pt x="288" y="34"/>
                  </a:lnTo>
                  <a:lnTo>
                    <a:pt x="314" y="34"/>
                  </a:lnTo>
                  <a:lnTo>
                    <a:pt x="356" y="26"/>
                  </a:lnTo>
                  <a:lnTo>
                    <a:pt x="373" y="26"/>
                  </a:lnTo>
                  <a:lnTo>
                    <a:pt x="382" y="26"/>
                  </a:lnTo>
                  <a:lnTo>
                    <a:pt x="407" y="43"/>
                  </a:lnTo>
                  <a:lnTo>
                    <a:pt x="450" y="77"/>
                  </a:lnTo>
                  <a:lnTo>
                    <a:pt x="501" y="111"/>
                  </a:lnTo>
                  <a:lnTo>
                    <a:pt x="509" y="119"/>
                  </a:lnTo>
                  <a:lnTo>
                    <a:pt x="492" y="144"/>
                  </a:lnTo>
                  <a:lnTo>
                    <a:pt x="475" y="161"/>
                  </a:lnTo>
                  <a:lnTo>
                    <a:pt x="467" y="187"/>
                  </a:lnTo>
                  <a:lnTo>
                    <a:pt x="467" y="204"/>
                  </a:lnTo>
                  <a:lnTo>
                    <a:pt x="467" y="195"/>
                  </a:lnTo>
                  <a:lnTo>
                    <a:pt x="458" y="204"/>
                  </a:lnTo>
                  <a:lnTo>
                    <a:pt x="467" y="221"/>
                  </a:lnTo>
                  <a:lnTo>
                    <a:pt x="458" y="221"/>
                  </a:lnTo>
                  <a:lnTo>
                    <a:pt x="450" y="221"/>
                  </a:lnTo>
                  <a:lnTo>
                    <a:pt x="458" y="229"/>
                  </a:lnTo>
                  <a:lnTo>
                    <a:pt x="450" y="246"/>
                  </a:lnTo>
                  <a:lnTo>
                    <a:pt x="424" y="246"/>
                  </a:lnTo>
                  <a:lnTo>
                    <a:pt x="424" y="255"/>
                  </a:lnTo>
                  <a:lnTo>
                    <a:pt x="433" y="263"/>
                  </a:lnTo>
                  <a:lnTo>
                    <a:pt x="424" y="263"/>
                  </a:lnTo>
                  <a:lnTo>
                    <a:pt x="416" y="280"/>
                  </a:lnTo>
                  <a:lnTo>
                    <a:pt x="399" y="280"/>
                  </a:lnTo>
                  <a:lnTo>
                    <a:pt x="407" y="263"/>
                  </a:lnTo>
                  <a:lnTo>
                    <a:pt x="399" y="272"/>
                  </a:lnTo>
                  <a:lnTo>
                    <a:pt x="390" y="272"/>
                  </a:lnTo>
                  <a:lnTo>
                    <a:pt x="390" y="280"/>
                  </a:lnTo>
                  <a:lnTo>
                    <a:pt x="399" y="289"/>
                  </a:lnTo>
                  <a:lnTo>
                    <a:pt x="399" y="297"/>
                  </a:lnTo>
                  <a:lnTo>
                    <a:pt x="390" y="305"/>
                  </a:lnTo>
                  <a:lnTo>
                    <a:pt x="373" y="314"/>
                  </a:lnTo>
                  <a:lnTo>
                    <a:pt x="365" y="322"/>
                  </a:lnTo>
                  <a:lnTo>
                    <a:pt x="356" y="322"/>
                  </a:lnTo>
                  <a:lnTo>
                    <a:pt x="348" y="305"/>
                  </a:lnTo>
                  <a:lnTo>
                    <a:pt x="348" y="331"/>
                  </a:lnTo>
                  <a:lnTo>
                    <a:pt x="339" y="331"/>
                  </a:lnTo>
                  <a:lnTo>
                    <a:pt x="331" y="322"/>
                  </a:lnTo>
                  <a:lnTo>
                    <a:pt x="339" y="331"/>
                  </a:lnTo>
                  <a:lnTo>
                    <a:pt x="322" y="331"/>
                  </a:lnTo>
                  <a:lnTo>
                    <a:pt x="348" y="339"/>
                  </a:lnTo>
                  <a:lnTo>
                    <a:pt x="348" y="348"/>
                  </a:lnTo>
                  <a:lnTo>
                    <a:pt x="348" y="356"/>
                  </a:lnTo>
                  <a:lnTo>
                    <a:pt x="331" y="365"/>
                  </a:lnTo>
                  <a:lnTo>
                    <a:pt x="331" y="356"/>
                  </a:lnTo>
                  <a:lnTo>
                    <a:pt x="322" y="348"/>
                  </a:lnTo>
                  <a:lnTo>
                    <a:pt x="314" y="339"/>
                  </a:lnTo>
                  <a:lnTo>
                    <a:pt x="314" y="331"/>
                  </a:lnTo>
                  <a:lnTo>
                    <a:pt x="305" y="331"/>
                  </a:lnTo>
                  <a:lnTo>
                    <a:pt x="305" y="348"/>
                  </a:lnTo>
                  <a:lnTo>
                    <a:pt x="314" y="365"/>
                  </a:lnTo>
                  <a:lnTo>
                    <a:pt x="305" y="390"/>
                  </a:lnTo>
                  <a:lnTo>
                    <a:pt x="288" y="390"/>
                  </a:lnTo>
                  <a:lnTo>
                    <a:pt x="280" y="390"/>
                  </a:lnTo>
                  <a:lnTo>
                    <a:pt x="280" y="382"/>
                  </a:lnTo>
                  <a:lnTo>
                    <a:pt x="280" y="373"/>
                  </a:lnTo>
                  <a:lnTo>
                    <a:pt x="280" y="365"/>
                  </a:lnTo>
                  <a:lnTo>
                    <a:pt x="280" y="356"/>
                  </a:lnTo>
                  <a:lnTo>
                    <a:pt x="271" y="365"/>
                  </a:lnTo>
                  <a:lnTo>
                    <a:pt x="271" y="356"/>
                  </a:lnTo>
                  <a:lnTo>
                    <a:pt x="271" y="348"/>
                  </a:lnTo>
                  <a:lnTo>
                    <a:pt x="263" y="339"/>
                  </a:lnTo>
                  <a:lnTo>
                    <a:pt x="254" y="339"/>
                  </a:lnTo>
                  <a:lnTo>
                    <a:pt x="246" y="331"/>
                  </a:lnTo>
                  <a:lnTo>
                    <a:pt x="246" y="322"/>
                  </a:lnTo>
                  <a:lnTo>
                    <a:pt x="237" y="322"/>
                  </a:lnTo>
                  <a:lnTo>
                    <a:pt x="237" y="314"/>
                  </a:lnTo>
                  <a:lnTo>
                    <a:pt x="237" y="305"/>
                  </a:lnTo>
                  <a:lnTo>
                    <a:pt x="229" y="305"/>
                  </a:lnTo>
                  <a:lnTo>
                    <a:pt x="229" y="297"/>
                  </a:lnTo>
                  <a:lnTo>
                    <a:pt x="229" y="289"/>
                  </a:lnTo>
                  <a:lnTo>
                    <a:pt x="229" y="280"/>
                  </a:lnTo>
                  <a:lnTo>
                    <a:pt x="220" y="280"/>
                  </a:lnTo>
                  <a:lnTo>
                    <a:pt x="212" y="280"/>
                  </a:lnTo>
                  <a:lnTo>
                    <a:pt x="212" y="272"/>
                  </a:lnTo>
                  <a:lnTo>
                    <a:pt x="203" y="272"/>
                  </a:lnTo>
                  <a:lnTo>
                    <a:pt x="195" y="272"/>
                  </a:lnTo>
                  <a:lnTo>
                    <a:pt x="195" y="263"/>
                  </a:lnTo>
                  <a:close/>
                </a:path>
              </a:pathLst>
            </a:custGeom>
            <a:solidFill>
              <a:schemeClr val="bg2"/>
            </a:solidFill>
            <a:ln w="12700">
              <a:noFill/>
              <a:round/>
              <a:headEnd/>
              <a:tailEnd/>
            </a:ln>
          </p:spPr>
          <p:txBody>
            <a:bodyPr/>
            <a:lstStyle/>
            <a:p>
              <a:endParaRPr lang="en-US"/>
            </a:p>
          </p:txBody>
        </p:sp>
        <p:sp>
          <p:nvSpPr>
            <p:cNvPr id="12475" name="Freeform 60"/>
            <p:cNvSpPr>
              <a:spLocks/>
            </p:cNvSpPr>
            <p:nvPr/>
          </p:nvSpPr>
          <p:spPr bwMode="auto">
            <a:xfrm>
              <a:off x="4566" y="2894"/>
              <a:ext cx="17" cy="17"/>
            </a:xfrm>
            <a:custGeom>
              <a:avLst/>
              <a:gdLst>
                <a:gd name="T0" fmla="*/ 0 w 17"/>
                <a:gd name="T1" fmla="*/ 0 h 17"/>
                <a:gd name="T2" fmla="*/ 8 w 17"/>
                <a:gd name="T3" fmla="*/ 0 h 17"/>
                <a:gd name="T4" fmla="*/ 17 w 17"/>
                <a:gd name="T5" fmla="*/ 0 h 17"/>
                <a:gd name="T6" fmla="*/ 0 w 17"/>
                <a:gd name="T7" fmla="*/ 17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8" y="0"/>
                  </a:lnTo>
                  <a:lnTo>
                    <a:pt x="17" y="0"/>
                  </a:lnTo>
                  <a:lnTo>
                    <a:pt x="0" y="17"/>
                  </a:lnTo>
                  <a:lnTo>
                    <a:pt x="0" y="0"/>
                  </a:lnTo>
                  <a:close/>
                </a:path>
              </a:pathLst>
            </a:custGeom>
            <a:solidFill>
              <a:schemeClr val="bg2"/>
            </a:solidFill>
            <a:ln w="12700">
              <a:noFill/>
              <a:round/>
              <a:headEnd/>
              <a:tailEnd/>
            </a:ln>
          </p:spPr>
          <p:txBody>
            <a:bodyPr/>
            <a:lstStyle/>
            <a:p>
              <a:endParaRPr lang="en-US"/>
            </a:p>
          </p:txBody>
        </p:sp>
        <p:sp>
          <p:nvSpPr>
            <p:cNvPr id="12476" name="Freeform 61"/>
            <p:cNvSpPr>
              <a:spLocks/>
            </p:cNvSpPr>
            <p:nvPr/>
          </p:nvSpPr>
          <p:spPr bwMode="auto">
            <a:xfrm>
              <a:off x="3139" y="2919"/>
              <a:ext cx="578" cy="509"/>
            </a:xfrm>
            <a:custGeom>
              <a:avLst/>
              <a:gdLst>
                <a:gd name="T0" fmla="*/ 42 w 578"/>
                <a:gd name="T1" fmla="*/ 339 h 509"/>
                <a:gd name="T2" fmla="*/ 42 w 578"/>
                <a:gd name="T3" fmla="*/ 322 h 509"/>
                <a:gd name="T4" fmla="*/ 51 w 578"/>
                <a:gd name="T5" fmla="*/ 314 h 509"/>
                <a:gd name="T6" fmla="*/ 59 w 578"/>
                <a:gd name="T7" fmla="*/ 288 h 509"/>
                <a:gd name="T8" fmla="*/ 59 w 578"/>
                <a:gd name="T9" fmla="*/ 280 h 509"/>
                <a:gd name="T10" fmla="*/ 59 w 578"/>
                <a:gd name="T11" fmla="*/ 263 h 509"/>
                <a:gd name="T12" fmla="*/ 59 w 578"/>
                <a:gd name="T13" fmla="*/ 254 h 509"/>
                <a:gd name="T14" fmla="*/ 59 w 578"/>
                <a:gd name="T15" fmla="*/ 246 h 509"/>
                <a:gd name="T16" fmla="*/ 51 w 578"/>
                <a:gd name="T17" fmla="*/ 229 h 509"/>
                <a:gd name="T18" fmla="*/ 42 w 578"/>
                <a:gd name="T19" fmla="*/ 212 h 509"/>
                <a:gd name="T20" fmla="*/ 42 w 578"/>
                <a:gd name="T21" fmla="*/ 195 h 509"/>
                <a:gd name="T22" fmla="*/ 26 w 578"/>
                <a:gd name="T23" fmla="*/ 187 h 509"/>
                <a:gd name="T24" fmla="*/ 26 w 578"/>
                <a:gd name="T25" fmla="*/ 170 h 509"/>
                <a:gd name="T26" fmla="*/ 17 w 578"/>
                <a:gd name="T27" fmla="*/ 153 h 509"/>
                <a:gd name="T28" fmla="*/ 0 w 578"/>
                <a:gd name="T29" fmla="*/ 51 h 509"/>
                <a:gd name="T30" fmla="*/ 144 w 578"/>
                <a:gd name="T31" fmla="*/ 0 h 509"/>
                <a:gd name="T32" fmla="*/ 306 w 578"/>
                <a:gd name="T33" fmla="*/ 9 h 509"/>
                <a:gd name="T34" fmla="*/ 314 w 578"/>
                <a:gd name="T35" fmla="*/ 17 h 509"/>
                <a:gd name="T36" fmla="*/ 314 w 578"/>
                <a:gd name="T37" fmla="*/ 51 h 509"/>
                <a:gd name="T38" fmla="*/ 323 w 578"/>
                <a:gd name="T39" fmla="*/ 51 h 509"/>
                <a:gd name="T40" fmla="*/ 314 w 578"/>
                <a:gd name="T41" fmla="*/ 59 h 509"/>
                <a:gd name="T42" fmla="*/ 331 w 578"/>
                <a:gd name="T43" fmla="*/ 76 h 509"/>
                <a:gd name="T44" fmla="*/ 331 w 578"/>
                <a:gd name="T45" fmla="*/ 93 h 509"/>
                <a:gd name="T46" fmla="*/ 314 w 578"/>
                <a:gd name="T47" fmla="*/ 102 h 509"/>
                <a:gd name="T48" fmla="*/ 331 w 578"/>
                <a:gd name="T49" fmla="*/ 102 h 509"/>
                <a:gd name="T50" fmla="*/ 314 w 578"/>
                <a:gd name="T51" fmla="*/ 119 h 509"/>
                <a:gd name="T52" fmla="*/ 306 w 578"/>
                <a:gd name="T53" fmla="*/ 144 h 509"/>
                <a:gd name="T54" fmla="*/ 297 w 578"/>
                <a:gd name="T55" fmla="*/ 161 h 509"/>
                <a:gd name="T56" fmla="*/ 289 w 578"/>
                <a:gd name="T57" fmla="*/ 161 h 509"/>
                <a:gd name="T58" fmla="*/ 289 w 578"/>
                <a:gd name="T59" fmla="*/ 178 h 509"/>
                <a:gd name="T60" fmla="*/ 289 w 578"/>
                <a:gd name="T61" fmla="*/ 204 h 509"/>
                <a:gd name="T62" fmla="*/ 272 w 578"/>
                <a:gd name="T63" fmla="*/ 204 h 509"/>
                <a:gd name="T64" fmla="*/ 272 w 578"/>
                <a:gd name="T65" fmla="*/ 220 h 509"/>
                <a:gd name="T66" fmla="*/ 280 w 578"/>
                <a:gd name="T67" fmla="*/ 254 h 509"/>
                <a:gd name="T68" fmla="*/ 425 w 578"/>
                <a:gd name="T69" fmla="*/ 246 h 509"/>
                <a:gd name="T70" fmla="*/ 476 w 578"/>
                <a:gd name="T71" fmla="*/ 254 h 509"/>
                <a:gd name="T72" fmla="*/ 476 w 578"/>
                <a:gd name="T73" fmla="*/ 271 h 509"/>
                <a:gd name="T74" fmla="*/ 467 w 578"/>
                <a:gd name="T75" fmla="*/ 280 h 509"/>
                <a:gd name="T76" fmla="*/ 476 w 578"/>
                <a:gd name="T77" fmla="*/ 297 h 509"/>
                <a:gd name="T78" fmla="*/ 484 w 578"/>
                <a:gd name="T79" fmla="*/ 314 h 509"/>
                <a:gd name="T80" fmla="*/ 493 w 578"/>
                <a:gd name="T81" fmla="*/ 331 h 509"/>
                <a:gd name="T82" fmla="*/ 459 w 578"/>
                <a:gd name="T83" fmla="*/ 339 h 509"/>
                <a:gd name="T84" fmla="*/ 459 w 578"/>
                <a:gd name="T85" fmla="*/ 365 h 509"/>
                <a:gd name="T86" fmla="*/ 476 w 578"/>
                <a:gd name="T87" fmla="*/ 373 h 509"/>
                <a:gd name="T88" fmla="*/ 518 w 578"/>
                <a:gd name="T89" fmla="*/ 373 h 509"/>
                <a:gd name="T90" fmla="*/ 510 w 578"/>
                <a:gd name="T91" fmla="*/ 407 h 509"/>
                <a:gd name="T92" fmla="*/ 493 w 578"/>
                <a:gd name="T93" fmla="*/ 415 h 509"/>
                <a:gd name="T94" fmla="*/ 535 w 578"/>
                <a:gd name="T95" fmla="*/ 449 h 509"/>
                <a:gd name="T96" fmla="*/ 569 w 578"/>
                <a:gd name="T97" fmla="*/ 475 h 509"/>
                <a:gd name="T98" fmla="*/ 552 w 578"/>
                <a:gd name="T99" fmla="*/ 492 h 509"/>
                <a:gd name="T100" fmla="*/ 527 w 578"/>
                <a:gd name="T101" fmla="*/ 466 h 509"/>
                <a:gd name="T102" fmla="*/ 467 w 578"/>
                <a:gd name="T103" fmla="*/ 441 h 509"/>
                <a:gd name="T104" fmla="*/ 459 w 578"/>
                <a:gd name="T105" fmla="*/ 449 h 509"/>
                <a:gd name="T106" fmla="*/ 459 w 578"/>
                <a:gd name="T107" fmla="*/ 483 h 509"/>
                <a:gd name="T108" fmla="*/ 416 w 578"/>
                <a:gd name="T109" fmla="*/ 466 h 509"/>
                <a:gd name="T110" fmla="*/ 391 w 578"/>
                <a:gd name="T111" fmla="*/ 483 h 509"/>
                <a:gd name="T112" fmla="*/ 374 w 578"/>
                <a:gd name="T113" fmla="*/ 475 h 509"/>
                <a:gd name="T114" fmla="*/ 289 w 578"/>
                <a:gd name="T115" fmla="*/ 441 h 509"/>
                <a:gd name="T116" fmla="*/ 255 w 578"/>
                <a:gd name="T117" fmla="*/ 407 h 509"/>
                <a:gd name="T118" fmla="*/ 170 w 578"/>
                <a:gd name="T119" fmla="*/ 441 h 509"/>
                <a:gd name="T120" fmla="*/ 42 w 578"/>
                <a:gd name="T121" fmla="*/ 381 h 509"/>
                <a:gd name="T122" fmla="*/ 42 w 578"/>
                <a:gd name="T123" fmla="*/ 365 h 5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8"/>
                <a:gd name="T187" fmla="*/ 0 h 509"/>
                <a:gd name="T188" fmla="*/ 578 w 578"/>
                <a:gd name="T189" fmla="*/ 509 h 5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8" h="509">
                  <a:moveTo>
                    <a:pt x="42" y="365"/>
                  </a:moveTo>
                  <a:lnTo>
                    <a:pt x="42" y="356"/>
                  </a:lnTo>
                  <a:lnTo>
                    <a:pt x="42" y="348"/>
                  </a:lnTo>
                  <a:lnTo>
                    <a:pt x="42" y="339"/>
                  </a:lnTo>
                  <a:lnTo>
                    <a:pt x="42" y="331"/>
                  </a:lnTo>
                  <a:lnTo>
                    <a:pt x="42" y="322"/>
                  </a:lnTo>
                  <a:lnTo>
                    <a:pt x="42" y="314"/>
                  </a:lnTo>
                  <a:lnTo>
                    <a:pt x="51" y="314"/>
                  </a:lnTo>
                  <a:lnTo>
                    <a:pt x="42" y="314"/>
                  </a:lnTo>
                  <a:lnTo>
                    <a:pt x="51" y="314"/>
                  </a:lnTo>
                  <a:lnTo>
                    <a:pt x="51" y="305"/>
                  </a:lnTo>
                  <a:lnTo>
                    <a:pt x="51" y="297"/>
                  </a:lnTo>
                  <a:lnTo>
                    <a:pt x="59" y="297"/>
                  </a:lnTo>
                  <a:lnTo>
                    <a:pt x="59" y="288"/>
                  </a:lnTo>
                  <a:lnTo>
                    <a:pt x="59" y="280"/>
                  </a:lnTo>
                  <a:lnTo>
                    <a:pt x="59" y="271"/>
                  </a:lnTo>
                  <a:lnTo>
                    <a:pt x="59" y="263"/>
                  </a:lnTo>
                  <a:lnTo>
                    <a:pt x="68" y="263"/>
                  </a:lnTo>
                  <a:lnTo>
                    <a:pt x="59" y="254"/>
                  </a:lnTo>
                  <a:lnTo>
                    <a:pt x="59" y="246"/>
                  </a:lnTo>
                  <a:lnTo>
                    <a:pt x="59" y="237"/>
                  </a:lnTo>
                  <a:lnTo>
                    <a:pt x="59" y="246"/>
                  </a:lnTo>
                  <a:lnTo>
                    <a:pt x="51" y="237"/>
                  </a:lnTo>
                  <a:lnTo>
                    <a:pt x="51" y="229"/>
                  </a:lnTo>
                  <a:lnTo>
                    <a:pt x="42" y="229"/>
                  </a:lnTo>
                  <a:lnTo>
                    <a:pt x="42" y="220"/>
                  </a:lnTo>
                  <a:lnTo>
                    <a:pt x="51" y="220"/>
                  </a:lnTo>
                  <a:lnTo>
                    <a:pt x="42" y="220"/>
                  </a:lnTo>
                  <a:lnTo>
                    <a:pt x="42" y="212"/>
                  </a:lnTo>
                  <a:lnTo>
                    <a:pt x="42" y="204"/>
                  </a:lnTo>
                  <a:lnTo>
                    <a:pt x="34" y="204"/>
                  </a:lnTo>
                  <a:lnTo>
                    <a:pt x="42" y="204"/>
                  </a:lnTo>
                  <a:lnTo>
                    <a:pt x="42" y="195"/>
                  </a:lnTo>
                  <a:lnTo>
                    <a:pt x="34" y="195"/>
                  </a:lnTo>
                  <a:lnTo>
                    <a:pt x="26" y="195"/>
                  </a:lnTo>
                  <a:lnTo>
                    <a:pt x="26" y="187"/>
                  </a:lnTo>
                  <a:lnTo>
                    <a:pt x="26" y="178"/>
                  </a:lnTo>
                  <a:lnTo>
                    <a:pt x="34" y="178"/>
                  </a:lnTo>
                  <a:lnTo>
                    <a:pt x="26" y="178"/>
                  </a:lnTo>
                  <a:lnTo>
                    <a:pt x="26" y="170"/>
                  </a:lnTo>
                  <a:lnTo>
                    <a:pt x="26" y="161"/>
                  </a:lnTo>
                  <a:lnTo>
                    <a:pt x="26" y="153"/>
                  </a:lnTo>
                  <a:lnTo>
                    <a:pt x="17" y="153"/>
                  </a:lnTo>
                  <a:lnTo>
                    <a:pt x="9" y="144"/>
                  </a:lnTo>
                  <a:lnTo>
                    <a:pt x="9" y="136"/>
                  </a:lnTo>
                  <a:lnTo>
                    <a:pt x="0" y="136"/>
                  </a:lnTo>
                  <a:lnTo>
                    <a:pt x="0" y="110"/>
                  </a:lnTo>
                  <a:lnTo>
                    <a:pt x="0" y="85"/>
                  </a:lnTo>
                  <a:lnTo>
                    <a:pt x="0" y="51"/>
                  </a:lnTo>
                  <a:lnTo>
                    <a:pt x="0" y="26"/>
                  </a:lnTo>
                  <a:lnTo>
                    <a:pt x="0" y="9"/>
                  </a:lnTo>
                  <a:lnTo>
                    <a:pt x="26" y="9"/>
                  </a:lnTo>
                  <a:lnTo>
                    <a:pt x="59" y="9"/>
                  </a:lnTo>
                  <a:lnTo>
                    <a:pt x="85" y="9"/>
                  </a:lnTo>
                  <a:lnTo>
                    <a:pt x="110" y="0"/>
                  </a:lnTo>
                  <a:lnTo>
                    <a:pt x="144" y="0"/>
                  </a:lnTo>
                  <a:lnTo>
                    <a:pt x="212" y="0"/>
                  </a:lnTo>
                  <a:lnTo>
                    <a:pt x="280" y="0"/>
                  </a:lnTo>
                  <a:lnTo>
                    <a:pt x="297" y="0"/>
                  </a:lnTo>
                  <a:lnTo>
                    <a:pt x="306" y="0"/>
                  </a:lnTo>
                  <a:lnTo>
                    <a:pt x="306" y="9"/>
                  </a:lnTo>
                  <a:lnTo>
                    <a:pt x="314" y="9"/>
                  </a:lnTo>
                  <a:lnTo>
                    <a:pt x="314" y="0"/>
                  </a:lnTo>
                  <a:lnTo>
                    <a:pt x="314" y="17"/>
                  </a:lnTo>
                  <a:lnTo>
                    <a:pt x="314" y="26"/>
                  </a:lnTo>
                  <a:lnTo>
                    <a:pt x="314" y="34"/>
                  </a:lnTo>
                  <a:lnTo>
                    <a:pt x="323" y="34"/>
                  </a:lnTo>
                  <a:lnTo>
                    <a:pt x="314" y="43"/>
                  </a:lnTo>
                  <a:lnTo>
                    <a:pt x="314" y="51"/>
                  </a:lnTo>
                  <a:lnTo>
                    <a:pt x="323" y="51"/>
                  </a:lnTo>
                  <a:lnTo>
                    <a:pt x="323" y="43"/>
                  </a:lnTo>
                  <a:lnTo>
                    <a:pt x="331" y="43"/>
                  </a:lnTo>
                  <a:lnTo>
                    <a:pt x="323" y="51"/>
                  </a:lnTo>
                  <a:lnTo>
                    <a:pt x="323" y="59"/>
                  </a:lnTo>
                  <a:lnTo>
                    <a:pt x="331" y="59"/>
                  </a:lnTo>
                  <a:lnTo>
                    <a:pt x="323" y="59"/>
                  </a:lnTo>
                  <a:lnTo>
                    <a:pt x="314" y="59"/>
                  </a:lnTo>
                  <a:lnTo>
                    <a:pt x="323" y="68"/>
                  </a:lnTo>
                  <a:lnTo>
                    <a:pt x="331" y="68"/>
                  </a:lnTo>
                  <a:lnTo>
                    <a:pt x="331" y="76"/>
                  </a:lnTo>
                  <a:lnTo>
                    <a:pt x="340" y="85"/>
                  </a:lnTo>
                  <a:lnTo>
                    <a:pt x="340" y="76"/>
                  </a:lnTo>
                  <a:lnTo>
                    <a:pt x="340" y="85"/>
                  </a:lnTo>
                  <a:lnTo>
                    <a:pt x="331" y="85"/>
                  </a:lnTo>
                  <a:lnTo>
                    <a:pt x="331" y="93"/>
                  </a:lnTo>
                  <a:lnTo>
                    <a:pt x="323" y="93"/>
                  </a:lnTo>
                  <a:lnTo>
                    <a:pt x="323" y="102"/>
                  </a:lnTo>
                  <a:lnTo>
                    <a:pt x="323" y="93"/>
                  </a:lnTo>
                  <a:lnTo>
                    <a:pt x="314" y="102"/>
                  </a:lnTo>
                  <a:lnTo>
                    <a:pt x="314" y="110"/>
                  </a:lnTo>
                  <a:lnTo>
                    <a:pt x="323" y="110"/>
                  </a:lnTo>
                  <a:lnTo>
                    <a:pt x="323" y="102"/>
                  </a:lnTo>
                  <a:lnTo>
                    <a:pt x="331" y="102"/>
                  </a:lnTo>
                  <a:lnTo>
                    <a:pt x="331" y="110"/>
                  </a:lnTo>
                  <a:lnTo>
                    <a:pt x="323" y="110"/>
                  </a:lnTo>
                  <a:lnTo>
                    <a:pt x="323" y="119"/>
                  </a:lnTo>
                  <a:lnTo>
                    <a:pt x="314" y="119"/>
                  </a:lnTo>
                  <a:lnTo>
                    <a:pt x="323" y="119"/>
                  </a:lnTo>
                  <a:lnTo>
                    <a:pt x="323" y="127"/>
                  </a:lnTo>
                  <a:lnTo>
                    <a:pt x="314" y="127"/>
                  </a:lnTo>
                  <a:lnTo>
                    <a:pt x="314" y="136"/>
                  </a:lnTo>
                  <a:lnTo>
                    <a:pt x="306" y="144"/>
                  </a:lnTo>
                  <a:lnTo>
                    <a:pt x="306" y="153"/>
                  </a:lnTo>
                  <a:lnTo>
                    <a:pt x="306" y="144"/>
                  </a:lnTo>
                  <a:lnTo>
                    <a:pt x="297" y="144"/>
                  </a:lnTo>
                  <a:lnTo>
                    <a:pt x="297" y="153"/>
                  </a:lnTo>
                  <a:lnTo>
                    <a:pt x="297" y="161"/>
                  </a:lnTo>
                  <a:lnTo>
                    <a:pt x="306" y="153"/>
                  </a:lnTo>
                  <a:lnTo>
                    <a:pt x="306" y="161"/>
                  </a:lnTo>
                  <a:lnTo>
                    <a:pt x="297" y="161"/>
                  </a:lnTo>
                  <a:lnTo>
                    <a:pt x="289" y="161"/>
                  </a:lnTo>
                  <a:lnTo>
                    <a:pt x="289" y="170"/>
                  </a:lnTo>
                  <a:lnTo>
                    <a:pt x="289" y="178"/>
                  </a:lnTo>
                  <a:lnTo>
                    <a:pt x="280" y="170"/>
                  </a:lnTo>
                  <a:lnTo>
                    <a:pt x="280" y="178"/>
                  </a:lnTo>
                  <a:lnTo>
                    <a:pt x="289" y="178"/>
                  </a:lnTo>
                  <a:lnTo>
                    <a:pt x="289" y="187"/>
                  </a:lnTo>
                  <a:lnTo>
                    <a:pt x="280" y="187"/>
                  </a:lnTo>
                  <a:lnTo>
                    <a:pt x="280" y="195"/>
                  </a:lnTo>
                  <a:lnTo>
                    <a:pt x="289" y="204"/>
                  </a:lnTo>
                  <a:lnTo>
                    <a:pt x="289" y="212"/>
                  </a:lnTo>
                  <a:lnTo>
                    <a:pt x="280" y="212"/>
                  </a:lnTo>
                  <a:lnTo>
                    <a:pt x="280" y="204"/>
                  </a:lnTo>
                  <a:lnTo>
                    <a:pt x="272" y="204"/>
                  </a:lnTo>
                  <a:lnTo>
                    <a:pt x="280" y="204"/>
                  </a:lnTo>
                  <a:lnTo>
                    <a:pt x="280" y="212"/>
                  </a:lnTo>
                  <a:lnTo>
                    <a:pt x="280" y="220"/>
                  </a:lnTo>
                  <a:lnTo>
                    <a:pt x="272" y="220"/>
                  </a:lnTo>
                  <a:lnTo>
                    <a:pt x="263" y="220"/>
                  </a:lnTo>
                  <a:lnTo>
                    <a:pt x="272" y="229"/>
                  </a:lnTo>
                  <a:lnTo>
                    <a:pt x="272" y="237"/>
                  </a:lnTo>
                  <a:lnTo>
                    <a:pt x="280" y="246"/>
                  </a:lnTo>
                  <a:lnTo>
                    <a:pt x="280" y="254"/>
                  </a:lnTo>
                  <a:lnTo>
                    <a:pt x="272" y="254"/>
                  </a:lnTo>
                  <a:lnTo>
                    <a:pt x="323" y="254"/>
                  </a:lnTo>
                  <a:lnTo>
                    <a:pt x="331" y="254"/>
                  </a:lnTo>
                  <a:lnTo>
                    <a:pt x="357" y="254"/>
                  </a:lnTo>
                  <a:lnTo>
                    <a:pt x="391" y="254"/>
                  </a:lnTo>
                  <a:lnTo>
                    <a:pt x="408" y="246"/>
                  </a:lnTo>
                  <a:lnTo>
                    <a:pt x="425" y="246"/>
                  </a:lnTo>
                  <a:lnTo>
                    <a:pt x="467" y="246"/>
                  </a:lnTo>
                  <a:lnTo>
                    <a:pt x="476" y="246"/>
                  </a:lnTo>
                  <a:lnTo>
                    <a:pt x="484" y="246"/>
                  </a:lnTo>
                  <a:lnTo>
                    <a:pt x="476" y="246"/>
                  </a:lnTo>
                  <a:lnTo>
                    <a:pt x="476" y="254"/>
                  </a:lnTo>
                  <a:lnTo>
                    <a:pt x="476" y="263"/>
                  </a:lnTo>
                  <a:lnTo>
                    <a:pt x="476" y="271"/>
                  </a:lnTo>
                  <a:lnTo>
                    <a:pt x="467" y="271"/>
                  </a:lnTo>
                  <a:lnTo>
                    <a:pt x="476" y="280"/>
                  </a:lnTo>
                  <a:lnTo>
                    <a:pt x="467" y="280"/>
                  </a:lnTo>
                  <a:lnTo>
                    <a:pt x="467" y="288"/>
                  </a:lnTo>
                  <a:lnTo>
                    <a:pt x="476" y="288"/>
                  </a:lnTo>
                  <a:lnTo>
                    <a:pt x="476" y="297"/>
                  </a:lnTo>
                  <a:lnTo>
                    <a:pt x="476" y="305"/>
                  </a:lnTo>
                  <a:lnTo>
                    <a:pt x="484" y="305"/>
                  </a:lnTo>
                  <a:lnTo>
                    <a:pt x="484" y="314"/>
                  </a:lnTo>
                  <a:lnTo>
                    <a:pt x="493" y="314"/>
                  </a:lnTo>
                  <a:lnTo>
                    <a:pt x="493" y="322"/>
                  </a:lnTo>
                  <a:lnTo>
                    <a:pt x="493" y="331"/>
                  </a:lnTo>
                  <a:lnTo>
                    <a:pt x="501" y="331"/>
                  </a:lnTo>
                  <a:lnTo>
                    <a:pt x="493" y="331"/>
                  </a:lnTo>
                  <a:lnTo>
                    <a:pt x="493" y="339"/>
                  </a:lnTo>
                  <a:lnTo>
                    <a:pt x="501" y="339"/>
                  </a:lnTo>
                  <a:lnTo>
                    <a:pt x="501" y="348"/>
                  </a:lnTo>
                  <a:lnTo>
                    <a:pt x="484" y="348"/>
                  </a:lnTo>
                  <a:lnTo>
                    <a:pt x="459" y="339"/>
                  </a:lnTo>
                  <a:lnTo>
                    <a:pt x="450" y="331"/>
                  </a:lnTo>
                  <a:lnTo>
                    <a:pt x="425" y="331"/>
                  </a:lnTo>
                  <a:lnTo>
                    <a:pt x="425" y="339"/>
                  </a:lnTo>
                  <a:lnTo>
                    <a:pt x="408" y="356"/>
                  </a:lnTo>
                  <a:lnTo>
                    <a:pt x="416" y="365"/>
                  </a:lnTo>
                  <a:lnTo>
                    <a:pt x="425" y="373"/>
                  </a:lnTo>
                  <a:lnTo>
                    <a:pt x="442" y="373"/>
                  </a:lnTo>
                  <a:lnTo>
                    <a:pt x="459" y="365"/>
                  </a:lnTo>
                  <a:lnTo>
                    <a:pt x="467" y="356"/>
                  </a:lnTo>
                  <a:lnTo>
                    <a:pt x="476" y="356"/>
                  </a:lnTo>
                  <a:lnTo>
                    <a:pt x="484" y="356"/>
                  </a:lnTo>
                  <a:lnTo>
                    <a:pt x="493" y="348"/>
                  </a:lnTo>
                  <a:lnTo>
                    <a:pt x="493" y="356"/>
                  </a:lnTo>
                  <a:lnTo>
                    <a:pt x="493" y="365"/>
                  </a:lnTo>
                  <a:lnTo>
                    <a:pt x="476" y="373"/>
                  </a:lnTo>
                  <a:lnTo>
                    <a:pt x="476" y="381"/>
                  </a:lnTo>
                  <a:lnTo>
                    <a:pt x="493" y="373"/>
                  </a:lnTo>
                  <a:lnTo>
                    <a:pt x="493" y="390"/>
                  </a:lnTo>
                  <a:lnTo>
                    <a:pt x="501" y="390"/>
                  </a:lnTo>
                  <a:lnTo>
                    <a:pt x="501" y="381"/>
                  </a:lnTo>
                  <a:lnTo>
                    <a:pt x="501" y="373"/>
                  </a:lnTo>
                  <a:lnTo>
                    <a:pt x="518" y="365"/>
                  </a:lnTo>
                  <a:lnTo>
                    <a:pt x="518" y="373"/>
                  </a:lnTo>
                  <a:lnTo>
                    <a:pt x="527" y="373"/>
                  </a:lnTo>
                  <a:lnTo>
                    <a:pt x="518" y="381"/>
                  </a:lnTo>
                  <a:lnTo>
                    <a:pt x="527" y="390"/>
                  </a:lnTo>
                  <a:lnTo>
                    <a:pt x="527" y="398"/>
                  </a:lnTo>
                  <a:lnTo>
                    <a:pt x="518" y="390"/>
                  </a:lnTo>
                  <a:lnTo>
                    <a:pt x="510" y="407"/>
                  </a:lnTo>
                  <a:lnTo>
                    <a:pt x="501" y="398"/>
                  </a:lnTo>
                  <a:lnTo>
                    <a:pt x="501" y="407"/>
                  </a:lnTo>
                  <a:lnTo>
                    <a:pt x="518" y="415"/>
                  </a:lnTo>
                  <a:lnTo>
                    <a:pt x="501" y="415"/>
                  </a:lnTo>
                  <a:lnTo>
                    <a:pt x="493" y="407"/>
                  </a:lnTo>
                  <a:lnTo>
                    <a:pt x="493" y="415"/>
                  </a:lnTo>
                  <a:lnTo>
                    <a:pt x="501" y="424"/>
                  </a:lnTo>
                  <a:lnTo>
                    <a:pt x="493" y="415"/>
                  </a:lnTo>
                  <a:lnTo>
                    <a:pt x="493" y="424"/>
                  </a:lnTo>
                  <a:lnTo>
                    <a:pt x="484" y="424"/>
                  </a:lnTo>
                  <a:lnTo>
                    <a:pt x="510" y="441"/>
                  </a:lnTo>
                  <a:lnTo>
                    <a:pt x="518" y="449"/>
                  </a:lnTo>
                  <a:lnTo>
                    <a:pt x="535" y="449"/>
                  </a:lnTo>
                  <a:lnTo>
                    <a:pt x="535" y="458"/>
                  </a:lnTo>
                  <a:lnTo>
                    <a:pt x="544" y="449"/>
                  </a:lnTo>
                  <a:lnTo>
                    <a:pt x="544" y="458"/>
                  </a:lnTo>
                  <a:lnTo>
                    <a:pt x="552" y="449"/>
                  </a:lnTo>
                  <a:lnTo>
                    <a:pt x="561" y="458"/>
                  </a:lnTo>
                  <a:lnTo>
                    <a:pt x="561" y="466"/>
                  </a:lnTo>
                  <a:lnTo>
                    <a:pt x="569" y="466"/>
                  </a:lnTo>
                  <a:lnTo>
                    <a:pt x="569" y="475"/>
                  </a:lnTo>
                  <a:lnTo>
                    <a:pt x="578" y="475"/>
                  </a:lnTo>
                  <a:lnTo>
                    <a:pt x="569" y="483"/>
                  </a:lnTo>
                  <a:lnTo>
                    <a:pt x="561" y="475"/>
                  </a:lnTo>
                  <a:lnTo>
                    <a:pt x="561" y="483"/>
                  </a:lnTo>
                  <a:lnTo>
                    <a:pt x="561" y="492"/>
                  </a:lnTo>
                  <a:lnTo>
                    <a:pt x="552" y="483"/>
                  </a:lnTo>
                  <a:lnTo>
                    <a:pt x="552" y="492"/>
                  </a:lnTo>
                  <a:lnTo>
                    <a:pt x="535" y="509"/>
                  </a:lnTo>
                  <a:lnTo>
                    <a:pt x="544" y="475"/>
                  </a:lnTo>
                  <a:lnTo>
                    <a:pt x="535" y="483"/>
                  </a:lnTo>
                  <a:lnTo>
                    <a:pt x="527" y="475"/>
                  </a:lnTo>
                  <a:lnTo>
                    <a:pt x="527" y="466"/>
                  </a:lnTo>
                  <a:lnTo>
                    <a:pt x="518" y="466"/>
                  </a:lnTo>
                  <a:lnTo>
                    <a:pt x="510" y="466"/>
                  </a:lnTo>
                  <a:lnTo>
                    <a:pt x="510" y="458"/>
                  </a:lnTo>
                  <a:lnTo>
                    <a:pt x="484" y="458"/>
                  </a:lnTo>
                  <a:lnTo>
                    <a:pt x="493" y="449"/>
                  </a:lnTo>
                  <a:lnTo>
                    <a:pt x="484" y="449"/>
                  </a:lnTo>
                  <a:lnTo>
                    <a:pt x="484" y="441"/>
                  </a:lnTo>
                  <a:lnTo>
                    <a:pt x="467" y="441"/>
                  </a:lnTo>
                  <a:lnTo>
                    <a:pt x="459" y="441"/>
                  </a:lnTo>
                  <a:lnTo>
                    <a:pt x="450" y="432"/>
                  </a:lnTo>
                  <a:lnTo>
                    <a:pt x="442" y="432"/>
                  </a:lnTo>
                  <a:lnTo>
                    <a:pt x="442" y="424"/>
                  </a:lnTo>
                  <a:lnTo>
                    <a:pt x="442" y="432"/>
                  </a:lnTo>
                  <a:lnTo>
                    <a:pt x="442" y="441"/>
                  </a:lnTo>
                  <a:lnTo>
                    <a:pt x="459" y="449"/>
                  </a:lnTo>
                  <a:lnTo>
                    <a:pt x="459" y="458"/>
                  </a:lnTo>
                  <a:lnTo>
                    <a:pt x="459" y="466"/>
                  </a:lnTo>
                  <a:lnTo>
                    <a:pt x="450" y="466"/>
                  </a:lnTo>
                  <a:lnTo>
                    <a:pt x="459" y="475"/>
                  </a:lnTo>
                  <a:lnTo>
                    <a:pt x="459" y="483"/>
                  </a:lnTo>
                  <a:lnTo>
                    <a:pt x="442" y="492"/>
                  </a:lnTo>
                  <a:lnTo>
                    <a:pt x="433" y="483"/>
                  </a:lnTo>
                  <a:lnTo>
                    <a:pt x="433" y="475"/>
                  </a:lnTo>
                  <a:lnTo>
                    <a:pt x="433" y="466"/>
                  </a:lnTo>
                  <a:lnTo>
                    <a:pt x="433" y="475"/>
                  </a:lnTo>
                  <a:lnTo>
                    <a:pt x="425" y="466"/>
                  </a:lnTo>
                  <a:lnTo>
                    <a:pt x="416" y="466"/>
                  </a:lnTo>
                  <a:lnTo>
                    <a:pt x="416" y="458"/>
                  </a:lnTo>
                  <a:lnTo>
                    <a:pt x="408" y="466"/>
                  </a:lnTo>
                  <a:lnTo>
                    <a:pt x="391" y="466"/>
                  </a:lnTo>
                  <a:lnTo>
                    <a:pt x="399" y="475"/>
                  </a:lnTo>
                  <a:lnTo>
                    <a:pt x="391" y="475"/>
                  </a:lnTo>
                  <a:lnTo>
                    <a:pt x="391" y="483"/>
                  </a:lnTo>
                  <a:lnTo>
                    <a:pt x="391" y="492"/>
                  </a:lnTo>
                  <a:lnTo>
                    <a:pt x="374" y="492"/>
                  </a:lnTo>
                  <a:lnTo>
                    <a:pt x="374" y="483"/>
                  </a:lnTo>
                  <a:lnTo>
                    <a:pt x="365" y="492"/>
                  </a:lnTo>
                  <a:lnTo>
                    <a:pt x="357" y="483"/>
                  </a:lnTo>
                  <a:lnTo>
                    <a:pt x="374" y="483"/>
                  </a:lnTo>
                  <a:lnTo>
                    <a:pt x="374" y="475"/>
                  </a:lnTo>
                  <a:lnTo>
                    <a:pt x="365" y="475"/>
                  </a:lnTo>
                  <a:lnTo>
                    <a:pt x="357" y="466"/>
                  </a:lnTo>
                  <a:lnTo>
                    <a:pt x="340" y="466"/>
                  </a:lnTo>
                  <a:lnTo>
                    <a:pt x="323" y="458"/>
                  </a:lnTo>
                  <a:lnTo>
                    <a:pt x="323" y="449"/>
                  </a:lnTo>
                  <a:lnTo>
                    <a:pt x="297" y="441"/>
                  </a:lnTo>
                  <a:lnTo>
                    <a:pt x="289" y="441"/>
                  </a:lnTo>
                  <a:lnTo>
                    <a:pt x="289" y="432"/>
                  </a:lnTo>
                  <a:lnTo>
                    <a:pt x="280" y="432"/>
                  </a:lnTo>
                  <a:lnTo>
                    <a:pt x="280" y="415"/>
                  </a:lnTo>
                  <a:lnTo>
                    <a:pt x="255" y="424"/>
                  </a:lnTo>
                  <a:lnTo>
                    <a:pt x="246" y="415"/>
                  </a:lnTo>
                  <a:lnTo>
                    <a:pt x="255" y="407"/>
                  </a:lnTo>
                  <a:lnTo>
                    <a:pt x="255" y="415"/>
                  </a:lnTo>
                  <a:lnTo>
                    <a:pt x="255" y="407"/>
                  </a:lnTo>
                  <a:lnTo>
                    <a:pt x="238" y="407"/>
                  </a:lnTo>
                  <a:lnTo>
                    <a:pt x="221" y="424"/>
                  </a:lnTo>
                  <a:lnTo>
                    <a:pt x="221" y="415"/>
                  </a:lnTo>
                  <a:lnTo>
                    <a:pt x="212" y="415"/>
                  </a:lnTo>
                  <a:lnTo>
                    <a:pt x="229" y="441"/>
                  </a:lnTo>
                  <a:lnTo>
                    <a:pt x="204" y="449"/>
                  </a:lnTo>
                  <a:lnTo>
                    <a:pt x="170" y="441"/>
                  </a:lnTo>
                  <a:lnTo>
                    <a:pt x="102" y="415"/>
                  </a:lnTo>
                  <a:lnTo>
                    <a:pt x="42" y="424"/>
                  </a:lnTo>
                  <a:lnTo>
                    <a:pt x="34" y="424"/>
                  </a:lnTo>
                  <a:lnTo>
                    <a:pt x="26" y="415"/>
                  </a:lnTo>
                  <a:lnTo>
                    <a:pt x="34" y="415"/>
                  </a:lnTo>
                  <a:lnTo>
                    <a:pt x="42" y="390"/>
                  </a:lnTo>
                  <a:lnTo>
                    <a:pt x="42" y="381"/>
                  </a:lnTo>
                  <a:lnTo>
                    <a:pt x="42" y="373"/>
                  </a:lnTo>
                  <a:lnTo>
                    <a:pt x="51" y="373"/>
                  </a:lnTo>
                  <a:lnTo>
                    <a:pt x="42" y="373"/>
                  </a:lnTo>
                  <a:lnTo>
                    <a:pt x="42" y="365"/>
                  </a:lnTo>
                  <a:close/>
                </a:path>
              </a:pathLst>
            </a:custGeom>
            <a:solidFill>
              <a:schemeClr val="bg2"/>
            </a:solidFill>
            <a:ln w="12700">
              <a:noFill/>
              <a:round/>
              <a:headEnd/>
              <a:tailEnd/>
            </a:ln>
          </p:spPr>
          <p:txBody>
            <a:bodyPr/>
            <a:lstStyle/>
            <a:p>
              <a:endParaRPr lang="en-US"/>
            </a:p>
          </p:txBody>
        </p:sp>
        <p:sp>
          <p:nvSpPr>
            <p:cNvPr id="12477" name="Freeform 62"/>
            <p:cNvSpPr>
              <a:spLocks/>
            </p:cNvSpPr>
            <p:nvPr/>
          </p:nvSpPr>
          <p:spPr bwMode="auto">
            <a:xfrm>
              <a:off x="3377" y="3351"/>
              <a:ext cx="34" cy="17"/>
            </a:xfrm>
            <a:custGeom>
              <a:avLst/>
              <a:gdLst>
                <a:gd name="T0" fmla="*/ 0 w 34"/>
                <a:gd name="T1" fmla="*/ 9 h 17"/>
                <a:gd name="T2" fmla="*/ 8 w 34"/>
                <a:gd name="T3" fmla="*/ 0 h 17"/>
                <a:gd name="T4" fmla="*/ 25 w 34"/>
                <a:gd name="T5" fmla="*/ 9 h 17"/>
                <a:gd name="T6" fmla="*/ 34 w 34"/>
                <a:gd name="T7" fmla="*/ 9 h 17"/>
                <a:gd name="T8" fmla="*/ 25 w 34"/>
                <a:gd name="T9" fmla="*/ 9 h 17"/>
                <a:gd name="T10" fmla="*/ 25 w 34"/>
                <a:gd name="T11" fmla="*/ 17 h 17"/>
                <a:gd name="T12" fmla="*/ 17 w 34"/>
                <a:gd name="T13" fmla="*/ 17 h 17"/>
                <a:gd name="T14" fmla="*/ 0 w 34"/>
                <a:gd name="T15" fmla="*/ 9 h 17"/>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7"/>
                <a:gd name="T26" fmla="*/ 34 w 3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7">
                  <a:moveTo>
                    <a:pt x="0" y="9"/>
                  </a:moveTo>
                  <a:lnTo>
                    <a:pt x="8" y="0"/>
                  </a:lnTo>
                  <a:lnTo>
                    <a:pt x="25" y="9"/>
                  </a:lnTo>
                  <a:lnTo>
                    <a:pt x="34" y="9"/>
                  </a:lnTo>
                  <a:lnTo>
                    <a:pt x="25" y="9"/>
                  </a:lnTo>
                  <a:lnTo>
                    <a:pt x="25" y="17"/>
                  </a:lnTo>
                  <a:lnTo>
                    <a:pt x="17" y="17"/>
                  </a:lnTo>
                  <a:lnTo>
                    <a:pt x="0" y="9"/>
                  </a:lnTo>
                  <a:close/>
                </a:path>
              </a:pathLst>
            </a:custGeom>
            <a:solidFill>
              <a:schemeClr val="bg2"/>
            </a:solidFill>
            <a:ln w="12700">
              <a:noFill/>
              <a:round/>
              <a:headEnd/>
              <a:tailEnd/>
            </a:ln>
          </p:spPr>
          <p:txBody>
            <a:bodyPr/>
            <a:lstStyle/>
            <a:p>
              <a:endParaRPr lang="en-US"/>
            </a:p>
          </p:txBody>
        </p:sp>
        <p:sp>
          <p:nvSpPr>
            <p:cNvPr id="12478" name="Freeform 63"/>
            <p:cNvSpPr>
              <a:spLocks/>
            </p:cNvSpPr>
            <p:nvPr/>
          </p:nvSpPr>
          <p:spPr bwMode="auto">
            <a:xfrm>
              <a:off x="3453" y="3377"/>
              <a:ext cx="26" cy="25"/>
            </a:xfrm>
            <a:custGeom>
              <a:avLst/>
              <a:gdLst>
                <a:gd name="T0" fmla="*/ 0 w 26"/>
                <a:gd name="T1" fmla="*/ 8 h 25"/>
                <a:gd name="T2" fmla="*/ 0 w 26"/>
                <a:gd name="T3" fmla="*/ 8 h 25"/>
                <a:gd name="T4" fmla="*/ 9 w 26"/>
                <a:gd name="T5" fmla="*/ 0 h 25"/>
                <a:gd name="T6" fmla="*/ 17 w 26"/>
                <a:gd name="T7" fmla="*/ 17 h 25"/>
                <a:gd name="T8" fmla="*/ 17 w 26"/>
                <a:gd name="T9" fmla="*/ 8 h 25"/>
                <a:gd name="T10" fmla="*/ 17 w 26"/>
                <a:gd name="T11" fmla="*/ 17 h 25"/>
                <a:gd name="T12" fmla="*/ 17 w 26"/>
                <a:gd name="T13" fmla="*/ 17 h 25"/>
                <a:gd name="T14" fmla="*/ 17 w 26"/>
                <a:gd name="T15" fmla="*/ 17 h 25"/>
                <a:gd name="T16" fmla="*/ 17 w 26"/>
                <a:gd name="T17" fmla="*/ 17 h 25"/>
                <a:gd name="T18" fmla="*/ 17 w 26"/>
                <a:gd name="T19" fmla="*/ 17 h 25"/>
                <a:gd name="T20" fmla="*/ 17 w 26"/>
                <a:gd name="T21" fmla="*/ 17 h 25"/>
                <a:gd name="T22" fmla="*/ 26 w 26"/>
                <a:gd name="T23" fmla="*/ 17 h 25"/>
                <a:gd name="T24" fmla="*/ 26 w 26"/>
                <a:gd name="T25" fmla="*/ 25 h 25"/>
                <a:gd name="T26" fmla="*/ 9 w 26"/>
                <a:gd name="T27" fmla="*/ 17 h 25"/>
                <a:gd name="T28" fmla="*/ 0 w 26"/>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5"/>
                <a:gd name="T47" fmla="*/ 26 w 2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5">
                  <a:moveTo>
                    <a:pt x="0" y="8"/>
                  </a:moveTo>
                  <a:lnTo>
                    <a:pt x="0" y="8"/>
                  </a:lnTo>
                  <a:lnTo>
                    <a:pt x="9" y="0"/>
                  </a:lnTo>
                  <a:lnTo>
                    <a:pt x="17" y="17"/>
                  </a:lnTo>
                  <a:lnTo>
                    <a:pt x="17" y="8"/>
                  </a:lnTo>
                  <a:lnTo>
                    <a:pt x="17" y="17"/>
                  </a:lnTo>
                  <a:lnTo>
                    <a:pt x="26" y="17"/>
                  </a:lnTo>
                  <a:lnTo>
                    <a:pt x="26" y="25"/>
                  </a:lnTo>
                  <a:lnTo>
                    <a:pt x="9" y="17"/>
                  </a:lnTo>
                  <a:lnTo>
                    <a:pt x="0" y="8"/>
                  </a:lnTo>
                  <a:close/>
                </a:path>
              </a:pathLst>
            </a:custGeom>
            <a:solidFill>
              <a:schemeClr val="bg2"/>
            </a:solidFill>
            <a:ln w="12700">
              <a:noFill/>
              <a:round/>
              <a:headEnd/>
              <a:tailEnd/>
            </a:ln>
          </p:spPr>
          <p:txBody>
            <a:bodyPr/>
            <a:lstStyle/>
            <a:p>
              <a:endParaRPr lang="en-US"/>
            </a:p>
          </p:txBody>
        </p:sp>
        <p:sp>
          <p:nvSpPr>
            <p:cNvPr id="12479" name="Freeform 64"/>
            <p:cNvSpPr>
              <a:spLocks/>
            </p:cNvSpPr>
            <p:nvPr/>
          </p:nvSpPr>
          <p:spPr bwMode="auto">
            <a:xfrm>
              <a:off x="3479" y="3385"/>
              <a:ext cx="17" cy="17"/>
            </a:xfrm>
            <a:custGeom>
              <a:avLst/>
              <a:gdLst>
                <a:gd name="T0" fmla="*/ 17 w 17"/>
                <a:gd name="T1" fmla="*/ 9 h 17"/>
                <a:gd name="T2" fmla="*/ 17 w 17"/>
                <a:gd name="T3" fmla="*/ 9 h 17"/>
                <a:gd name="T4" fmla="*/ 17 w 17"/>
                <a:gd name="T5" fmla="*/ 9 h 17"/>
                <a:gd name="T6" fmla="*/ 17 w 17"/>
                <a:gd name="T7" fmla="*/ 9 h 17"/>
                <a:gd name="T8" fmla="*/ 17 w 17"/>
                <a:gd name="T9" fmla="*/ 17 h 17"/>
                <a:gd name="T10" fmla="*/ 17 w 17"/>
                <a:gd name="T11" fmla="*/ 17 h 17"/>
                <a:gd name="T12" fmla="*/ 17 w 17"/>
                <a:gd name="T13" fmla="*/ 17 h 17"/>
                <a:gd name="T14" fmla="*/ 8 w 17"/>
                <a:gd name="T15" fmla="*/ 17 h 17"/>
                <a:gd name="T16" fmla="*/ 8 w 17"/>
                <a:gd name="T17" fmla="*/ 17 h 17"/>
                <a:gd name="T18" fmla="*/ 8 w 17"/>
                <a:gd name="T19" fmla="*/ 17 h 17"/>
                <a:gd name="T20" fmla="*/ 8 w 17"/>
                <a:gd name="T21" fmla="*/ 9 h 17"/>
                <a:gd name="T22" fmla="*/ 0 w 17"/>
                <a:gd name="T23" fmla="*/ 9 h 17"/>
                <a:gd name="T24" fmla="*/ 8 w 17"/>
                <a:gd name="T25" fmla="*/ 17 h 17"/>
                <a:gd name="T26" fmla="*/ 0 w 17"/>
                <a:gd name="T27" fmla="*/ 17 h 17"/>
                <a:gd name="T28" fmla="*/ 0 w 17"/>
                <a:gd name="T29" fmla="*/ 9 h 17"/>
                <a:gd name="T30" fmla="*/ 8 w 17"/>
                <a:gd name="T31" fmla="*/ 9 h 17"/>
                <a:gd name="T32" fmla="*/ 8 w 17"/>
                <a:gd name="T33" fmla="*/ 0 h 17"/>
                <a:gd name="T34" fmla="*/ 17 w 17"/>
                <a:gd name="T35" fmla="*/ 9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7"/>
                <a:gd name="T56" fmla="*/ 17 w 17"/>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7">
                  <a:moveTo>
                    <a:pt x="17" y="9"/>
                  </a:moveTo>
                  <a:lnTo>
                    <a:pt x="17" y="9"/>
                  </a:lnTo>
                  <a:lnTo>
                    <a:pt x="17" y="17"/>
                  </a:lnTo>
                  <a:lnTo>
                    <a:pt x="8" y="17"/>
                  </a:lnTo>
                  <a:lnTo>
                    <a:pt x="8" y="9"/>
                  </a:lnTo>
                  <a:lnTo>
                    <a:pt x="0" y="9"/>
                  </a:lnTo>
                  <a:lnTo>
                    <a:pt x="8" y="17"/>
                  </a:lnTo>
                  <a:lnTo>
                    <a:pt x="0" y="17"/>
                  </a:lnTo>
                  <a:lnTo>
                    <a:pt x="0" y="9"/>
                  </a:lnTo>
                  <a:lnTo>
                    <a:pt x="8" y="9"/>
                  </a:lnTo>
                  <a:lnTo>
                    <a:pt x="8" y="0"/>
                  </a:lnTo>
                  <a:lnTo>
                    <a:pt x="17" y="9"/>
                  </a:lnTo>
                  <a:close/>
                </a:path>
              </a:pathLst>
            </a:custGeom>
            <a:solidFill>
              <a:schemeClr val="bg2"/>
            </a:solidFill>
            <a:ln w="12700">
              <a:noFill/>
              <a:round/>
              <a:headEnd/>
              <a:tailEnd/>
            </a:ln>
          </p:spPr>
          <p:txBody>
            <a:bodyPr/>
            <a:lstStyle/>
            <a:p>
              <a:endParaRPr lang="en-US"/>
            </a:p>
          </p:txBody>
        </p:sp>
        <p:sp>
          <p:nvSpPr>
            <p:cNvPr id="12480" name="Freeform 65"/>
            <p:cNvSpPr>
              <a:spLocks/>
            </p:cNvSpPr>
            <p:nvPr/>
          </p:nvSpPr>
          <p:spPr bwMode="auto">
            <a:xfrm>
              <a:off x="3852" y="3097"/>
              <a:ext cx="918" cy="695"/>
            </a:xfrm>
            <a:custGeom>
              <a:avLst/>
              <a:gdLst>
                <a:gd name="T0" fmla="*/ 799 w 918"/>
                <a:gd name="T1" fmla="*/ 280 h 695"/>
                <a:gd name="T2" fmla="*/ 858 w 918"/>
                <a:gd name="T3" fmla="*/ 381 h 695"/>
                <a:gd name="T4" fmla="*/ 867 w 918"/>
                <a:gd name="T5" fmla="*/ 424 h 695"/>
                <a:gd name="T6" fmla="*/ 901 w 918"/>
                <a:gd name="T7" fmla="*/ 449 h 695"/>
                <a:gd name="T8" fmla="*/ 909 w 918"/>
                <a:gd name="T9" fmla="*/ 627 h 695"/>
                <a:gd name="T10" fmla="*/ 884 w 918"/>
                <a:gd name="T11" fmla="*/ 678 h 695"/>
                <a:gd name="T12" fmla="*/ 816 w 918"/>
                <a:gd name="T13" fmla="*/ 695 h 695"/>
                <a:gd name="T14" fmla="*/ 841 w 918"/>
                <a:gd name="T15" fmla="*/ 678 h 695"/>
                <a:gd name="T16" fmla="*/ 790 w 918"/>
                <a:gd name="T17" fmla="*/ 619 h 695"/>
                <a:gd name="T18" fmla="*/ 722 w 918"/>
                <a:gd name="T19" fmla="*/ 568 h 695"/>
                <a:gd name="T20" fmla="*/ 705 w 918"/>
                <a:gd name="T21" fmla="*/ 542 h 695"/>
                <a:gd name="T22" fmla="*/ 688 w 918"/>
                <a:gd name="T23" fmla="*/ 542 h 695"/>
                <a:gd name="T24" fmla="*/ 688 w 918"/>
                <a:gd name="T25" fmla="*/ 483 h 695"/>
                <a:gd name="T26" fmla="*/ 654 w 918"/>
                <a:gd name="T27" fmla="*/ 483 h 695"/>
                <a:gd name="T28" fmla="*/ 654 w 918"/>
                <a:gd name="T29" fmla="*/ 508 h 695"/>
                <a:gd name="T30" fmla="*/ 646 w 918"/>
                <a:gd name="T31" fmla="*/ 492 h 695"/>
                <a:gd name="T32" fmla="*/ 620 w 918"/>
                <a:gd name="T33" fmla="*/ 449 h 695"/>
                <a:gd name="T34" fmla="*/ 595 w 918"/>
                <a:gd name="T35" fmla="*/ 424 h 695"/>
                <a:gd name="T36" fmla="*/ 603 w 918"/>
                <a:gd name="T37" fmla="*/ 424 h 695"/>
                <a:gd name="T38" fmla="*/ 612 w 918"/>
                <a:gd name="T39" fmla="*/ 407 h 695"/>
                <a:gd name="T40" fmla="*/ 612 w 918"/>
                <a:gd name="T41" fmla="*/ 381 h 695"/>
                <a:gd name="T42" fmla="*/ 586 w 918"/>
                <a:gd name="T43" fmla="*/ 364 h 695"/>
                <a:gd name="T44" fmla="*/ 595 w 918"/>
                <a:gd name="T45" fmla="*/ 381 h 695"/>
                <a:gd name="T46" fmla="*/ 586 w 918"/>
                <a:gd name="T47" fmla="*/ 407 h 695"/>
                <a:gd name="T48" fmla="*/ 578 w 918"/>
                <a:gd name="T49" fmla="*/ 263 h 695"/>
                <a:gd name="T50" fmla="*/ 527 w 918"/>
                <a:gd name="T51" fmla="*/ 220 h 695"/>
                <a:gd name="T52" fmla="*/ 502 w 918"/>
                <a:gd name="T53" fmla="*/ 195 h 695"/>
                <a:gd name="T54" fmla="*/ 408 w 918"/>
                <a:gd name="T55" fmla="*/ 127 h 695"/>
                <a:gd name="T56" fmla="*/ 366 w 918"/>
                <a:gd name="T57" fmla="*/ 144 h 695"/>
                <a:gd name="T58" fmla="*/ 357 w 918"/>
                <a:gd name="T59" fmla="*/ 153 h 695"/>
                <a:gd name="T60" fmla="*/ 264 w 918"/>
                <a:gd name="T61" fmla="*/ 195 h 695"/>
                <a:gd name="T62" fmla="*/ 264 w 918"/>
                <a:gd name="T63" fmla="*/ 195 h 695"/>
                <a:gd name="T64" fmla="*/ 230 w 918"/>
                <a:gd name="T65" fmla="*/ 144 h 695"/>
                <a:gd name="T66" fmla="*/ 255 w 918"/>
                <a:gd name="T67" fmla="*/ 144 h 695"/>
                <a:gd name="T68" fmla="*/ 221 w 918"/>
                <a:gd name="T69" fmla="*/ 127 h 695"/>
                <a:gd name="T70" fmla="*/ 204 w 918"/>
                <a:gd name="T71" fmla="*/ 119 h 695"/>
                <a:gd name="T72" fmla="*/ 136 w 918"/>
                <a:gd name="T73" fmla="*/ 119 h 695"/>
                <a:gd name="T74" fmla="*/ 170 w 918"/>
                <a:gd name="T75" fmla="*/ 110 h 695"/>
                <a:gd name="T76" fmla="*/ 111 w 918"/>
                <a:gd name="T77" fmla="*/ 110 h 695"/>
                <a:gd name="T78" fmla="*/ 68 w 918"/>
                <a:gd name="T79" fmla="*/ 93 h 695"/>
                <a:gd name="T80" fmla="*/ 51 w 918"/>
                <a:gd name="T81" fmla="*/ 110 h 695"/>
                <a:gd name="T82" fmla="*/ 34 w 918"/>
                <a:gd name="T83" fmla="*/ 119 h 695"/>
                <a:gd name="T84" fmla="*/ 26 w 918"/>
                <a:gd name="T85" fmla="*/ 93 h 695"/>
                <a:gd name="T86" fmla="*/ 0 w 918"/>
                <a:gd name="T87" fmla="*/ 68 h 695"/>
                <a:gd name="T88" fmla="*/ 85 w 918"/>
                <a:gd name="T89" fmla="*/ 42 h 695"/>
                <a:gd name="T90" fmla="*/ 230 w 918"/>
                <a:gd name="T91" fmla="*/ 26 h 695"/>
                <a:gd name="T92" fmla="*/ 289 w 918"/>
                <a:gd name="T93" fmla="*/ 26 h 695"/>
                <a:gd name="T94" fmla="*/ 298 w 918"/>
                <a:gd name="T95" fmla="*/ 51 h 695"/>
                <a:gd name="T96" fmla="*/ 366 w 918"/>
                <a:gd name="T97" fmla="*/ 51 h 695"/>
                <a:gd name="T98" fmla="*/ 476 w 918"/>
                <a:gd name="T99" fmla="*/ 42 h 695"/>
                <a:gd name="T100" fmla="*/ 569 w 918"/>
                <a:gd name="T101" fmla="*/ 34 h 695"/>
                <a:gd name="T102" fmla="*/ 595 w 918"/>
                <a:gd name="T103" fmla="*/ 42 h 695"/>
                <a:gd name="T104" fmla="*/ 620 w 918"/>
                <a:gd name="T105" fmla="*/ 59 h 695"/>
                <a:gd name="T106" fmla="*/ 612 w 918"/>
                <a:gd name="T107" fmla="*/ 26 h 695"/>
                <a:gd name="T108" fmla="*/ 612 w 918"/>
                <a:gd name="T109" fmla="*/ 9 h 695"/>
                <a:gd name="T110" fmla="*/ 620 w 918"/>
                <a:gd name="T111" fmla="*/ 0 h 695"/>
                <a:gd name="T112" fmla="*/ 646 w 918"/>
                <a:gd name="T113" fmla="*/ 0 h 695"/>
                <a:gd name="T114" fmla="*/ 654 w 918"/>
                <a:gd name="T115" fmla="*/ 9 h 695"/>
                <a:gd name="T116" fmla="*/ 680 w 918"/>
                <a:gd name="T117" fmla="*/ 34 h 695"/>
                <a:gd name="T118" fmla="*/ 705 w 918"/>
                <a:gd name="T119" fmla="*/ 110 h 695"/>
                <a:gd name="T120" fmla="*/ 790 w 918"/>
                <a:gd name="T121" fmla="*/ 237 h 6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8"/>
                <a:gd name="T184" fmla="*/ 0 h 695"/>
                <a:gd name="T185" fmla="*/ 918 w 918"/>
                <a:gd name="T186" fmla="*/ 695 h 6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8" h="695">
                  <a:moveTo>
                    <a:pt x="790" y="237"/>
                  </a:moveTo>
                  <a:lnTo>
                    <a:pt x="790" y="246"/>
                  </a:lnTo>
                  <a:lnTo>
                    <a:pt x="782" y="237"/>
                  </a:lnTo>
                  <a:lnTo>
                    <a:pt x="799" y="280"/>
                  </a:lnTo>
                  <a:lnTo>
                    <a:pt x="841" y="348"/>
                  </a:lnTo>
                  <a:lnTo>
                    <a:pt x="850" y="364"/>
                  </a:lnTo>
                  <a:lnTo>
                    <a:pt x="858" y="381"/>
                  </a:lnTo>
                  <a:lnTo>
                    <a:pt x="884" y="415"/>
                  </a:lnTo>
                  <a:lnTo>
                    <a:pt x="884" y="424"/>
                  </a:lnTo>
                  <a:lnTo>
                    <a:pt x="875" y="424"/>
                  </a:lnTo>
                  <a:lnTo>
                    <a:pt x="867" y="424"/>
                  </a:lnTo>
                  <a:lnTo>
                    <a:pt x="875" y="424"/>
                  </a:lnTo>
                  <a:lnTo>
                    <a:pt x="884" y="424"/>
                  </a:lnTo>
                  <a:lnTo>
                    <a:pt x="892" y="432"/>
                  </a:lnTo>
                  <a:lnTo>
                    <a:pt x="901" y="449"/>
                  </a:lnTo>
                  <a:lnTo>
                    <a:pt x="909" y="475"/>
                  </a:lnTo>
                  <a:lnTo>
                    <a:pt x="918" y="534"/>
                  </a:lnTo>
                  <a:lnTo>
                    <a:pt x="918" y="576"/>
                  </a:lnTo>
                  <a:lnTo>
                    <a:pt x="918" y="602"/>
                  </a:lnTo>
                  <a:lnTo>
                    <a:pt x="909" y="627"/>
                  </a:lnTo>
                  <a:lnTo>
                    <a:pt x="909" y="636"/>
                  </a:lnTo>
                  <a:lnTo>
                    <a:pt x="909" y="653"/>
                  </a:lnTo>
                  <a:lnTo>
                    <a:pt x="901" y="669"/>
                  </a:lnTo>
                  <a:lnTo>
                    <a:pt x="901" y="678"/>
                  </a:lnTo>
                  <a:lnTo>
                    <a:pt x="884" y="678"/>
                  </a:lnTo>
                  <a:lnTo>
                    <a:pt x="875" y="686"/>
                  </a:lnTo>
                  <a:lnTo>
                    <a:pt x="850" y="686"/>
                  </a:lnTo>
                  <a:lnTo>
                    <a:pt x="841" y="695"/>
                  </a:lnTo>
                  <a:lnTo>
                    <a:pt x="824" y="695"/>
                  </a:lnTo>
                  <a:lnTo>
                    <a:pt x="816" y="695"/>
                  </a:lnTo>
                  <a:lnTo>
                    <a:pt x="816" y="686"/>
                  </a:lnTo>
                  <a:lnTo>
                    <a:pt x="816" y="678"/>
                  </a:lnTo>
                  <a:lnTo>
                    <a:pt x="833" y="686"/>
                  </a:lnTo>
                  <a:lnTo>
                    <a:pt x="841" y="686"/>
                  </a:lnTo>
                  <a:lnTo>
                    <a:pt x="841" y="678"/>
                  </a:lnTo>
                  <a:lnTo>
                    <a:pt x="833" y="669"/>
                  </a:lnTo>
                  <a:lnTo>
                    <a:pt x="816" y="669"/>
                  </a:lnTo>
                  <a:lnTo>
                    <a:pt x="799" y="636"/>
                  </a:lnTo>
                  <a:lnTo>
                    <a:pt x="799" y="627"/>
                  </a:lnTo>
                  <a:lnTo>
                    <a:pt x="790" y="619"/>
                  </a:lnTo>
                  <a:lnTo>
                    <a:pt x="756" y="610"/>
                  </a:lnTo>
                  <a:lnTo>
                    <a:pt x="739" y="610"/>
                  </a:lnTo>
                  <a:lnTo>
                    <a:pt x="739" y="602"/>
                  </a:lnTo>
                  <a:lnTo>
                    <a:pt x="722" y="593"/>
                  </a:lnTo>
                  <a:lnTo>
                    <a:pt x="722" y="568"/>
                  </a:lnTo>
                  <a:lnTo>
                    <a:pt x="714" y="559"/>
                  </a:lnTo>
                  <a:lnTo>
                    <a:pt x="714" y="551"/>
                  </a:lnTo>
                  <a:lnTo>
                    <a:pt x="705" y="551"/>
                  </a:lnTo>
                  <a:lnTo>
                    <a:pt x="697" y="542"/>
                  </a:lnTo>
                  <a:lnTo>
                    <a:pt x="705" y="542"/>
                  </a:lnTo>
                  <a:lnTo>
                    <a:pt x="705" y="525"/>
                  </a:lnTo>
                  <a:lnTo>
                    <a:pt x="714" y="517"/>
                  </a:lnTo>
                  <a:lnTo>
                    <a:pt x="705" y="525"/>
                  </a:lnTo>
                  <a:lnTo>
                    <a:pt x="697" y="534"/>
                  </a:lnTo>
                  <a:lnTo>
                    <a:pt x="688" y="542"/>
                  </a:lnTo>
                  <a:lnTo>
                    <a:pt x="680" y="517"/>
                  </a:lnTo>
                  <a:lnTo>
                    <a:pt x="680" y="508"/>
                  </a:lnTo>
                  <a:lnTo>
                    <a:pt x="680" y="500"/>
                  </a:lnTo>
                  <a:lnTo>
                    <a:pt x="671" y="492"/>
                  </a:lnTo>
                  <a:lnTo>
                    <a:pt x="688" y="483"/>
                  </a:lnTo>
                  <a:lnTo>
                    <a:pt x="688" y="475"/>
                  </a:lnTo>
                  <a:lnTo>
                    <a:pt x="680" y="483"/>
                  </a:lnTo>
                  <a:lnTo>
                    <a:pt x="671" y="492"/>
                  </a:lnTo>
                  <a:lnTo>
                    <a:pt x="654" y="483"/>
                  </a:lnTo>
                  <a:lnTo>
                    <a:pt x="663" y="492"/>
                  </a:lnTo>
                  <a:lnTo>
                    <a:pt x="671" y="508"/>
                  </a:lnTo>
                  <a:lnTo>
                    <a:pt x="654" y="508"/>
                  </a:lnTo>
                  <a:lnTo>
                    <a:pt x="646" y="492"/>
                  </a:lnTo>
                  <a:lnTo>
                    <a:pt x="637" y="492"/>
                  </a:lnTo>
                  <a:lnTo>
                    <a:pt x="646" y="492"/>
                  </a:lnTo>
                  <a:lnTo>
                    <a:pt x="646" y="500"/>
                  </a:lnTo>
                  <a:lnTo>
                    <a:pt x="646" y="492"/>
                  </a:lnTo>
                  <a:lnTo>
                    <a:pt x="620" y="458"/>
                  </a:lnTo>
                  <a:lnTo>
                    <a:pt x="620" y="466"/>
                  </a:lnTo>
                  <a:lnTo>
                    <a:pt x="612" y="458"/>
                  </a:lnTo>
                  <a:lnTo>
                    <a:pt x="620" y="449"/>
                  </a:lnTo>
                  <a:lnTo>
                    <a:pt x="612" y="441"/>
                  </a:lnTo>
                  <a:lnTo>
                    <a:pt x="595" y="432"/>
                  </a:lnTo>
                  <a:lnTo>
                    <a:pt x="603" y="432"/>
                  </a:lnTo>
                  <a:lnTo>
                    <a:pt x="595" y="424"/>
                  </a:lnTo>
                  <a:lnTo>
                    <a:pt x="620" y="432"/>
                  </a:lnTo>
                  <a:lnTo>
                    <a:pt x="620" y="424"/>
                  </a:lnTo>
                  <a:lnTo>
                    <a:pt x="629" y="424"/>
                  </a:lnTo>
                  <a:lnTo>
                    <a:pt x="612" y="424"/>
                  </a:lnTo>
                  <a:lnTo>
                    <a:pt x="603" y="424"/>
                  </a:lnTo>
                  <a:lnTo>
                    <a:pt x="612" y="424"/>
                  </a:lnTo>
                  <a:lnTo>
                    <a:pt x="612" y="415"/>
                  </a:lnTo>
                  <a:lnTo>
                    <a:pt x="603" y="424"/>
                  </a:lnTo>
                  <a:lnTo>
                    <a:pt x="612" y="415"/>
                  </a:lnTo>
                  <a:lnTo>
                    <a:pt x="612" y="407"/>
                  </a:lnTo>
                  <a:lnTo>
                    <a:pt x="620" y="390"/>
                  </a:lnTo>
                  <a:lnTo>
                    <a:pt x="620" y="373"/>
                  </a:lnTo>
                  <a:lnTo>
                    <a:pt x="612" y="373"/>
                  </a:lnTo>
                  <a:lnTo>
                    <a:pt x="612" y="390"/>
                  </a:lnTo>
                  <a:lnTo>
                    <a:pt x="612" y="381"/>
                  </a:lnTo>
                  <a:lnTo>
                    <a:pt x="603" y="373"/>
                  </a:lnTo>
                  <a:lnTo>
                    <a:pt x="595" y="364"/>
                  </a:lnTo>
                  <a:lnTo>
                    <a:pt x="586" y="364"/>
                  </a:lnTo>
                  <a:lnTo>
                    <a:pt x="586" y="373"/>
                  </a:lnTo>
                  <a:lnTo>
                    <a:pt x="595" y="373"/>
                  </a:lnTo>
                  <a:lnTo>
                    <a:pt x="586" y="373"/>
                  </a:lnTo>
                  <a:lnTo>
                    <a:pt x="603" y="381"/>
                  </a:lnTo>
                  <a:lnTo>
                    <a:pt x="595" y="381"/>
                  </a:lnTo>
                  <a:lnTo>
                    <a:pt x="595" y="398"/>
                  </a:lnTo>
                  <a:lnTo>
                    <a:pt x="595" y="407"/>
                  </a:lnTo>
                  <a:lnTo>
                    <a:pt x="578" y="390"/>
                  </a:lnTo>
                  <a:lnTo>
                    <a:pt x="586" y="407"/>
                  </a:lnTo>
                  <a:lnTo>
                    <a:pt x="569" y="390"/>
                  </a:lnTo>
                  <a:lnTo>
                    <a:pt x="578" y="348"/>
                  </a:lnTo>
                  <a:lnTo>
                    <a:pt x="586" y="314"/>
                  </a:lnTo>
                  <a:lnTo>
                    <a:pt x="578" y="280"/>
                  </a:lnTo>
                  <a:lnTo>
                    <a:pt x="578" y="263"/>
                  </a:lnTo>
                  <a:lnTo>
                    <a:pt x="578" y="254"/>
                  </a:lnTo>
                  <a:lnTo>
                    <a:pt x="561" y="237"/>
                  </a:lnTo>
                  <a:lnTo>
                    <a:pt x="552" y="220"/>
                  </a:lnTo>
                  <a:lnTo>
                    <a:pt x="527" y="220"/>
                  </a:lnTo>
                  <a:lnTo>
                    <a:pt x="527" y="212"/>
                  </a:lnTo>
                  <a:lnTo>
                    <a:pt x="519" y="212"/>
                  </a:lnTo>
                  <a:lnTo>
                    <a:pt x="519" y="203"/>
                  </a:lnTo>
                  <a:lnTo>
                    <a:pt x="510" y="203"/>
                  </a:lnTo>
                  <a:lnTo>
                    <a:pt x="502" y="195"/>
                  </a:lnTo>
                  <a:lnTo>
                    <a:pt x="485" y="187"/>
                  </a:lnTo>
                  <a:lnTo>
                    <a:pt x="476" y="170"/>
                  </a:lnTo>
                  <a:lnTo>
                    <a:pt x="459" y="161"/>
                  </a:lnTo>
                  <a:lnTo>
                    <a:pt x="451" y="144"/>
                  </a:lnTo>
                  <a:lnTo>
                    <a:pt x="408" y="127"/>
                  </a:lnTo>
                  <a:lnTo>
                    <a:pt x="400" y="119"/>
                  </a:lnTo>
                  <a:lnTo>
                    <a:pt x="391" y="127"/>
                  </a:lnTo>
                  <a:lnTo>
                    <a:pt x="383" y="127"/>
                  </a:lnTo>
                  <a:lnTo>
                    <a:pt x="366" y="127"/>
                  </a:lnTo>
                  <a:lnTo>
                    <a:pt x="366" y="144"/>
                  </a:lnTo>
                  <a:lnTo>
                    <a:pt x="357" y="144"/>
                  </a:lnTo>
                  <a:lnTo>
                    <a:pt x="374" y="144"/>
                  </a:lnTo>
                  <a:lnTo>
                    <a:pt x="374" y="153"/>
                  </a:lnTo>
                  <a:lnTo>
                    <a:pt x="357" y="153"/>
                  </a:lnTo>
                  <a:lnTo>
                    <a:pt x="315" y="178"/>
                  </a:lnTo>
                  <a:lnTo>
                    <a:pt x="306" y="178"/>
                  </a:lnTo>
                  <a:lnTo>
                    <a:pt x="306" y="187"/>
                  </a:lnTo>
                  <a:lnTo>
                    <a:pt x="281" y="187"/>
                  </a:lnTo>
                  <a:lnTo>
                    <a:pt x="264" y="195"/>
                  </a:lnTo>
                  <a:lnTo>
                    <a:pt x="255" y="178"/>
                  </a:lnTo>
                  <a:lnTo>
                    <a:pt x="255" y="170"/>
                  </a:lnTo>
                  <a:lnTo>
                    <a:pt x="255" y="178"/>
                  </a:lnTo>
                  <a:lnTo>
                    <a:pt x="264" y="195"/>
                  </a:lnTo>
                  <a:lnTo>
                    <a:pt x="272" y="187"/>
                  </a:lnTo>
                  <a:lnTo>
                    <a:pt x="264" y="178"/>
                  </a:lnTo>
                  <a:lnTo>
                    <a:pt x="255" y="161"/>
                  </a:lnTo>
                  <a:lnTo>
                    <a:pt x="230" y="144"/>
                  </a:lnTo>
                  <a:lnTo>
                    <a:pt x="247" y="153"/>
                  </a:lnTo>
                  <a:lnTo>
                    <a:pt x="255" y="153"/>
                  </a:lnTo>
                  <a:lnTo>
                    <a:pt x="247" y="144"/>
                  </a:lnTo>
                  <a:lnTo>
                    <a:pt x="255" y="153"/>
                  </a:lnTo>
                  <a:lnTo>
                    <a:pt x="255" y="144"/>
                  </a:lnTo>
                  <a:lnTo>
                    <a:pt x="247" y="144"/>
                  </a:lnTo>
                  <a:lnTo>
                    <a:pt x="238" y="136"/>
                  </a:lnTo>
                  <a:lnTo>
                    <a:pt x="221" y="136"/>
                  </a:lnTo>
                  <a:lnTo>
                    <a:pt x="221" y="127"/>
                  </a:lnTo>
                  <a:lnTo>
                    <a:pt x="230" y="119"/>
                  </a:lnTo>
                  <a:lnTo>
                    <a:pt x="213" y="119"/>
                  </a:lnTo>
                  <a:lnTo>
                    <a:pt x="204" y="119"/>
                  </a:lnTo>
                  <a:lnTo>
                    <a:pt x="204" y="127"/>
                  </a:lnTo>
                  <a:lnTo>
                    <a:pt x="213" y="127"/>
                  </a:lnTo>
                  <a:lnTo>
                    <a:pt x="213" y="144"/>
                  </a:lnTo>
                  <a:lnTo>
                    <a:pt x="187" y="127"/>
                  </a:lnTo>
                  <a:lnTo>
                    <a:pt x="136" y="119"/>
                  </a:lnTo>
                  <a:lnTo>
                    <a:pt x="128" y="110"/>
                  </a:lnTo>
                  <a:lnTo>
                    <a:pt x="136" y="110"/>
                  </a:lnTo>
                  <a:lnTo>
                    <a:pt x="153" y="110"/>
                  </a:lnTo>
                  <a:lnTo>
                    <a:pt x="170" y="110"/>
                  </a:lnTo>
                  <a:lnTo>
                    <a:pt x="153" y="102"/>
                  </a:lnTo>
                  <a:lnTo>
                    <a:pt x="136" y="102"/>
                  </a:lnTo>
                  <a:lnTo>
                    <a:pt x="128" y="102"/>
                  </a:lnTo>
                  <a:lnTo>
                    <a:pt x="111" y="110"/>
                  </a:lnTo>
                  <a:lnTo>
                    <a:pt x="94" y="119"/>
                  </a:lnTo>
                  <a:lnTo>
                    <a:pt x="51" y="127"/>
                  </a:lnTo>
                  <a:lnTo>
                    <a:pt x="77" y="110"/>
                  </a:lnTo>
                  <a:lnTo>
                    <a:pt x="68" y="102"/>
                  </a:lnTo>
                  <a:lnTo>
                    <a:pt x="68" y="93"/>
                  </a:lnTo>
                  <a:lnTo>
                    <a:pt x="60" y="110"/>
                  </a:lnTo>
                  <a:lnTo>
                    <a:pt x="60" y="102"/>
                  </a:lnTo>
                  <a:lnTo>
                    <a:pt x="51" y="102"/>
                  </a:lnTo>
                  <a:lnTo>
                    <a:pt x="51" y="110"/>
                  </a:lnTo>
                  <a:lnTo>
                    <a:pt x="43" y="127"/>
                  </a:lnTo>
                  <a:lnTo>
                    <a:pt x="26" y="136"/>
                  </a:lnTo>
                  <a:lnTo>
                    <a:pt x="26" y="127"/>
                  </a:lnTo>
                  <a:lnTo>
                    <a:pt x="34" y="119"/>
                  </a:lnTo>
                  <a:lnTo>
                    <a:pt x="26" y="110"/>
                  </a:lnTo>
                  <a:lnTo>
                    <a:pt x="17" y="110"/>
                  </a:lnTo>
                  <a:lnTo>
                    <a:pt x="26" y="102"/>
                  </a:lnTo>
                  <a:lnTo>
                    <a:pt x="26" y="93"/>
                  </a:lnTo>
                  <a:lnTo>
                    <a:pt x="26" y="85"/>
                  </a:lnTo>
                  <a:lnTo>
                    <a:pt x="17" y="85"/>
                  </a:lnTo>
                  <a:lnTo>
                    <a:pt x="9" y="85"/>
                  </a:lnTo>
                  <a:lnTo>
                    <a:pt x="9" y="76"/>
                  </a:lnTo>
                  <a:lnTo>
                    <a:pt x="0" y="68"/>
                  </a:lnTo>
                  <a:lnTo>
                    <a:pt x="0" y="51"/>
                  </a:lnTo>
                  <a:lnTo>
                    <a:pt x="43" y="42"/>
                  </a:lnTo>
                  <a:lnTo>
                    <a:pt x="85" y="42"/>
                  </a:lnTo>
                  <a:lnTo>
                    <a:pt x="94" y="42"/>
                  </a:lnTo>
                  <a:lnTo>
                    <a:pt x="136" y="34"/>
                  </a:lnTo>
                  <a:lnTo>
                    <a:pt x="153" y="34"/>
                  </a:lnTo>
                  <a:lnTo>
                    <a:pt x="170" y="34"/>
                  </a:lnTo>
                  <a:lnTo>
                    <a:pt x="230" y="26"/>
                  </a:lnTo>
                  <a:lnTo>
                    <a:pt x="281" y="17"/>
                  </a:lnTo>
                  <a:lnTo>
                    <a:pt x="281" y="26"/>
                  </a:lnTo>
                  <a:lnTo>
                    <a:pt x="289" y="26"/>
                  </a:lnTo>
                  <a:lnTo>
                    <a:pt x="289" y="34"/>
                  </a:lnTo>
                  <a:lnTo>
                    <a:pt x="298" y="42"/>
                  </a:lnTo>
                  <a:lnTo>
                    <a:pt x="298" y="51"/>
                  </a:lnTo>
                  <a:lnTo>
                    <a:pt x="306" y="51"/>
                  </a:lnTo>
                  <a:lnTo>
                    <a:pt x="357" y="51"/>
                  </a:lnTo>
                  <a:lnTo>
                    <a:pt x="366" y="51"/>
                  </a:lnTo>
                  <a:lnTo>
                    <a:pt x="391" y="51"/>
                  </a:lnTo>
                  <a:lnTo>
                    <a:pt x="400" y="51"/>
                  </a:lnTo>
                  <a:lnTo>
                    <a:pt x="425" y="42"/>
                  </a:lnTo>
                  <a:lnTo>
                    <a:pt x="442" y="42"/>
                  </a:lnTo>
                  <a:lnTo>
                    <a:pt x="476" y="42"/>
                  </a:lnTo>
                  <a:lnTo>
                    <a:pt x="493" y="42"/>
                  </a:lnTo>
                  <a:lnTo>
                    <a:pt x="544" y="42"/>
                  </a:lnTo>
                  <a:lnTo>
                    <a:pt x="552" y="42"/>
                  </a:lnTo>
                  <a:lnTo>
                    <a:pt x="569" y="34"/>
                  </a:lnTo>
                  <a:lnTo>
                    <a:pt x="595" y="34"/>
                  </a:lnTo>
                  <a:lnTo>
                    <a:pt x="595" y="42"/>
                  </a:lnTo>
                  <a:lnTo>
                    <a:pt x="595" y="51"/>
                  </a:lnTo>
                  <a:lnTo>
                    <a:pt x="603" y="59"/>
                  </a:lnTo>
                  <a:lnTo>
                    <a:pt x="612" y="59"/>
                  </a:lnTo>
                  <a:lnTo>
                    <a:pt x="620" y="59"/>
                  </a:lnTo>
                  <a:lnTo>
                    <a:pt x="612" y="51"/>
                  </a:lnTo>
                  <a:lnTo>
                    <a:pt x="620" y="51"/>
                  </a:lnTo>
                  <a:lnTo>
                    <a:pt x="620" y="42"/>
                  </a:lnTo>
                  <a:lnTo>
                    <a:pt x="620" y="34"/>
                  </a:lnTo>
                  <a:lnTo>
                    <a:pt x="612" y="26"/>
                  </a:lnTo>
                  <a:lnTo>
                    <a:pt x="612" y="9"/>
                  </a:lnTo>
                  <a:lnTo>
                    <a:pt x="612" y="0"/>
                  </a:lnTo>
                  <a:lnTo>
                    <a:pt x="612" y="9"/>
                  </a:lnTo>
                  <a:lnTo>
                    <a:pt x="620" y="0"/>
                  </a:lnTo>
                  <a:lnTo>
                    <a:pt x="629" y="0"/>
                  </a:lnTo>
                  <a:lnTo>
                    <a:pt x="637" y="0"/>
                  </a:lnTo>
                  <a:lnTo>
                    <a:pt x="646" y="0"/>
                  </a:lnTo>
                  <a:lnTo>
                    <a:pt x="646" y="9"/>
                  </a:lnTo>
                  <a:lnTo>
                    <a:pt x="654" y="9"/>
                  </a:lnTo>
                  <a:lnTo>
                    <a:pt x="663" y="9"/>
                  </a:lnTo>
                  <a:lnTo>
                    <a:pt x="671" y="17"/>
                  </a:lnTo>
                  <a:lnTo>
                    <a:pt x="671" y="26"/>
                  </a:lnTo>
                  <a:lnTo>
                    <a:pt x="680" y="34"/>
                  </a:lnTo>
                  <a:lnTo>
                    <a:pt x="680" y="51"/>
                  </a:lnTo>
                  <a:lnTo>
                    <a:pt x="688" y="59"/>
                  </a:lnTo>
                  <a:lnTo>
                    <a:pt x="705" y="102"/>
                  </a:lnTo>
                  <a:lnTo>
                    <a:pt x="705" y="110"/>
                  </a:lnTo>
                  <a:lnTo>
                    <a:pt x="714" y="127"/>
                  </a:lnTo>
                  <a:lnTo>
                    <a:pt x="722" y="136"/>
                  </a:lnTo>
                  <a:lnTo>
                    <a:pt x="739" y="161"/>
                  </a:lnTo>
                  <a:lnTo>
                    <a:pt x="739" y="170"/>
                  </a:lnTo>
                  <a:lnTo>
                    <a:pt x="790" y="237"/>
                  </a:lnTo>
                  <a:close/>
                </a:path>
              </a:pathLst>
            </a:custGeom>
            <a:solidFill>
              <a:schemeClr val="bg2"/>
            </a:solidFill>
            <a:ln w="12700">
              <a:noFill/>
              <a:round/>
              <a:headEnd/>
              <a:tailEnd/>
            </a:ln>
          </p:spPr>
          <p:txBody>
            <a:bodyPr/>
            <a:lstStyle/>
            <a:p>
              <a:endParaRPr lang="en-US"/>
            </a:p>
          </p:txBody>
        </p:sp>
        <p:sp>
          <p:nvSpPr>
            <p:cNvPr id="12481" name="Freeform 66"/>
            <p:cNvSpPr>
              <a:spLocks/>
            </p:cNvSpPr>
            <p:nvPr/>
          </p:nvSpPr>
          <p:spPr bwMode="auto">
            <a:xfrm>
              <a:off x="3895" y="3207"/>
              <a:ext cx="85" cy="26"/>
            </a:xfrm>
            <a:custGeom>
              <a:avLst/>
              <a:gdLst>
                <a:gd name="T0" fmla="*/ 51 w 85"/>
                <a:gd name="T1" fmla="*/ 9 h 26"/>
                <a:gd name="T2" fmla="*/ 51 w 85"/>
                <a:gd name="T3" fmla="*/ 9 h 26"/>
                <a:gd name="T4" fmla="*/ 68 w 85"/>
                <a:gd name="T5" fmla="*/ 0 h 26"/>
                <a:gd name="T6" fmla="*/ 76 w 85"/>
                <a:gd name="T7" fmla="*/ 0 h 26"/>
                <a:gd name="T8" fmla="*/ 85 w 85"/>
                <a:gd name="T9" fmla="*/ 0 h 26"/>
                <a:gd name="T10" fmla="*/ 85 w 85"/>
                <a:gd name="T11" fmla="*/ 9 h 26"/>
                <a:gd name="T12" fmla="*/ 59 w 85"/>
                <a:gd name="T13" fmla="*/ 9 h 26"/>
                <a:gd name="T14" fmla="*/ 51 w 85"/>
                <a:gd name="T15" fmla="*/ 9 h 26"/>
                <a:gd name="T16" fmla="*/ 51 w 85"/>
                <a:gd name="T17" fmla="*/ 9 h 26"/>
                <a:gd name="T18" fmla="*/ 0 w 85"/>
                <a:gd name="T19" fmla="*/ 26 h 26"/>
                <a:gd name="T20" fmla="*/ 0 w 85"/>
                <a:gd name="T21" fmla="*/ 26 h 26"/>
                <a:gd name="T22" fmla="*/ 0 w 85"/>
                <a:gd name="T23" fmla="*/ 17 h 26"/>
                <a:gd name="T24" fmla="*/ 0 w 85"/>
                <a:gd name="T25" fmla="*/ 17 h 26"/>
                <a:gd name="T26" fmla="*/ 8 w 85"/>
                <a:gd name="T27" fmla="*/ 17 h 26"/>
                <a:gd name="T28" fmla="*/ 17 w 85"/>
                <a:gd name="T29" fmla="*/ 17 h 26"/>
                <a:gd name="T30" fmla="*/ 25 w 85"/>
                <a:gd name="T31" fmla="*/ 17 h 26"/>
                <a:gd name="T32" fmla="*/ 34 w 85"/>
                <a:gd name="T33" fmla="*/ 9 h 26"/>
                <a:gd name="T34" fmla="*/ 51 w 85"/>
                <a:gd name="T35" fmla="*/ 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26"/>
                <a:gd name="T56" fmla="*/ 85 w 8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26">
                  <a:moveTo>
                    <a:pt x="51" y="9"/>
                  </a:moveTo>
                  <a:lnTo>
                    <a:pt x="51" y="9"/>
                  </a:lnTo>
                  <a:lnTo>
                    <a:pt x="68" y="0"/>
                  </a:lnTo>
                  <a:lnTo>
                    <a:pt x="76" y="0"/>
                  </a:lnTo>
                  <a:lnTo>
                    <a:pt x="85" y="0"/>
                  </a:lnTo>
                  <a:lnTo>
                    <a:pt x="85" y="9"/>
                  </a:lnTo>
                  <a:lnTo>
                    <a:pt x="59" y="9"/>
                  </a:lnTo>
                  <a:lnTo>
                    <a:pt x="51" y="9"/>
                  </a:lnTo>
                  <a:lnTo>
                    <a:pt x="0" y="26"/>
                  </a:lnTo>
                  <a:lnTo>
                    <a:pt x="0" y="17"/>
                  </a:lnTo>
                  <a:lnTo>
                    <a:pt x="8" y="17"/>
                  </a:lnTo>
                  <a:lnTo>
                    <a:pt x="17" y="17"/>
                  </a:lnTo>
                  <a:lnTo>
                    <a:pt x="25" y="17"/>
                  </a:lnTo>
                  <a:lnTo>
                    <a:pt x="34" y="9"/>
                  </a:lnTo>
                  <a:lnTo>
                    <a:pt x="51" y="9"/>
                  </a:lnTo>
                  <a:close/>
                </a:path>
              </a:pathLst>
            </a:custGeom>
            <a:solidFill>
              <a:schemeClr val="bg2"/>
            </a:solidFill>
            <a:ln w="12700">
              <a:noFill/>
              <a:round/>
              <a:headEnd/>
              <a:tailEnd/>
            </a:ln>
          </p:spPr>
          <p:txBody>
            <a:bodyPr/>
            <a:lstStyle/>
            <a:p>
              <a:endParaRPr lang="en-US"/>
            </a:p>
          </p:txBody>
        </p:sp>
        <p:sp>
          <p:nvSpPr>
            <p:cNvPr id="12482" name="Freeform 67"/>
            <p:cNvSpPr>
              <a:spLocks/>
            </p:cNvSpPr>
            <p:nvPr/>
          </p:nvSpPr>
          <p:spPr bwMode="auto">
            <a:xfrm>
              <a:off x="4617" y="3300"/>
              <a:ext cx="59" cy="77"/>
            </a:xfrm>
            <a:custGeom>
              <a:avLst/>
              <a:gdLst>
                <a:gd name="T0" fmla="*/ 25 w 59"/>
                <a:gd name="T1" fmla="*/ 34 h 77"/>
                <a:gd name="T2" fmla="*/ 25 w 59"/>
                <a:gd name="T3" fmla="*/ 26 h 77"/>
                <a:gd name="T4" fmla="*/ 17 w 59"/>
                <a:gd name="T5" fmla="*/ 17 h 77"/>
                <a:gd name="T6" fmla="*/ 8 w 59"/>
                <a:gd name="T7" fmla="*/ 9 h 77"/>
                <a:gd name="T8" fmla="*/ 0 w 59"/>
                <a:gd name="T9" fmla="*/ 0 h 77"/>
                <a:gd name="T10" fmla="*/ 0 w 59"/>
                <a:gd name="T11" fmla="*/ 0 h 77"/>
                <a:gd name="T12" fmla="*/ 8 w 59"/>
                <a:gd name="T13" fmla="*/ 9 h 77"/>
                <a:gd name="T14" fmla="*/ 25 w 59"/>
                <a:gd name="T15" fmla="*/ 34 h 77"/>
                <a:gd name="T16" fmla="*/ 51 w 59"/>
                <a:gd name="T17" fmla="*/ 51 h 77"/>
                <a:gd name="T18" fmla="*/ 59 w 59"/>
                <a:gd name="T19" fmla="*/ 68 h 77"/>
                <a:gd name="T20" fmla="*/ 51 w 59"/>
                <a:gd name="T21" fmla="*/ 77 h 77"/>
                <a:gd name="T22" fmla="*/ 51 w 59"/>
                <a:gd name="T23" fmla="*/ 77 h 77"/>
                <a:gd name="T24" fmla="*/ 51 w 59"/>
                <a:gd name="T25" fmla="*/ 60 h 77"/>
                <a:gd name="T26" fmla="*/ 42 w 59"/>
                <a:gd name="T27" fmla="*/ 51 h 77"/>
                <a:gd name="T28" fmla="*/ 42 w 59"/>
                <a:gd name="T29" fmla="*/ 51 h 77"/>
                <a:gd name="T30" fmla="*/ 34 w 59"/>
                <a:gd name="T31" fmla="*/ 60 h 77"/>
                <a:gd name="T32" fmla="*/ 25 w 59"/>
                <a:gd name="T33" fmla="*/ 51 h 77"/>
                <a:gd name="T34" fmla="*/ 25 w 59"/>
                <a:gd name="T35" fmla="*/ 43 h 77"/>
                <a:gd name="T36" fmla="*/ 25 w 59"/>
                <a:gd name="T37" fmla="*/ 43 h 77"/>
                <a:gd name="T38" fmla="*/ 25 w 59"/>
                <a:gd name="T39" fmla="*/ 34 h 77"/>
                <a:gd name="T40" fmla="*/ 42 w 59"/>
                <a:gd name="T41" fmla="*/ 43 h 77"/>
                <a:gd name="T42" fmla="*/ 25 w 59"/>
                <a:gd name="T43" fmla="*/ 34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77"/>
                <a:gd name="T68" fmla="*/ 59 w 59"/>
                <a:gd name="T69" fmla="*/ 77 h 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77">
                  <a:moveTo>
                    <a:pt x="25" y="34"/>
                  </a:moveTo>
                  <a:lnTo>
                    <a:pt x="25" y="26"/>
                  </a:lnTo>
                  <a:lnTo>
                    <a:pt x="17" y="17"/>
                  </a:lnTo>
                  <a:lnTo>
                    <a:pt x="8" y="9"/>
                  </a:lnTo>
                  <a:lnTo>
                    <a:pt x="0" y="0"/>
                  </a:lnTo>
                  <a:lnTo>
                    <a:pt x="8" y="9"/>
                  </a:lnTo>
                  <a:lnTo>
                    <a:pt x="25" y="34"/>
                  </a:lnTo>
                  <a:lnTo>
                    <a:pt x="51" y="51"/>
                  </a:lnTo>
                  <a:lnTo>
                    <a:pt x="59" y="68"/>
                  </a:lnTo>
                  <a:lnTo>
                    <a:pt x="51" y="77"/>
                  </a:lnTo>
                  <a:lnTo>
                    <a:pt x="51" y="60"/>
                  </a:lnTo>
                  <a:lnTo>
                    <a:pt x="42" y="51"/>
                  </a:lnTo>
                  <a:lnTo>
                    <a:pt x="34" y="60"/>
                  </a:lnTo>
                  <a:lnTo>
                    <a:pt x="25" y="51"/>
                  </a:lnTo>
                  <a:lnTo>
                    <a:pt x="25" y="43"/>
                  </a:lnTo>
                  <a:lnTo>
                    <a:pt x="25" y="34"/>
                  </a:lnTo>
                  <a:lnTo>
                    <a:pt x="42" y="43"/>
                  </a:lnTo>
                  <a:lnTo>
                    <a:pt x="25" y="34"/>
                  </a:lnTo>
                  <a:close/>
                </a:path>
              </a:pathLst>
            </a:custGeom>
            <a:solidFill>
              <a:schemeClr val="bg2"/>
            </a:solidFill>
            <a:ln w="12700">
              <a:noFill/>
              <a:round/>
              <a:headEnd/>
              <a:tailEnd/>
            </a:ln>
          </p:spPr>
          <p:txBody>
            <a:bodyPr/>
            <a:lstStyle/>
            <a:p>
              <a:endParaRPr lang="en-US"/>
            </a:p>
          </p:txBody>
        </p:sp>
        <p:sp>
          <p:nvSpPr>
            <p:cNvPr id="12483" name="Freeform 68"/>
            <p:cNvSpPr>
              <a:spLocks/>
            </p:cNvSpPr>
            <p:nvPr/>
          </p:nvSpPr>
          <p:spPr bwMode="auto">
            <a:xfrm>
              <a:off x="4651" y="3351"/>
              <a:ext cx="25" cy="60"/>
            </a:xfrm>
            <a:custGeom>
              <a:avLst/>
              <a:gdLst>
                <a:gd name="T0" fmla="*/ 0 w 25"/>
                <a:gd name="T1" fmla="*/ 9 h 60"/>
                <a:gd name="T2" fmla="*/ 8 w 25"/>
                <a:gd name="T3" fmla="*/ 0 h 60"/>
                <a:gd name="T4" fmla="*/ 8 w 25"/>
                <a:gd name="T5" fmla="*/ 9 h 60"/>
                <a:gd name="T6" fmla="*/ 8 w 25"/>
                <a:gd name="T7" fmla="*/ 26 h 60"/>
                <a:gd name="T8" fmla="*/ 8 w 25"/>
                <a:gd name="T9" fmla="*/ 43 h 60"/>
                <a:gd name="T10" fmla="*/ 25 w 25"/>
                <a:gd name="T11" fmla="*/ 60 h 60"/>
                <a:gd name="T12" fmla="*/ 0 w 25"/>
                <a:gd name="T13" fmla="*/ 34 h 60"/>
                <a:gd name="T14" fmla="*/ 0 w 25"/>
                <a:gd name="T15" fmla="*/ 9 h 60"/>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60"/>
                <a:gd name="T26" fmla="*/ 25 w 25"/>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60">
                  <a:moveTo>
                    <a:pt x="0" y="9"/>
                  </a:moveTo>
                  <a:lnTo>
                    <a:pt x="8" y="0"/>
                  </a:lnTo>
                  <a:lnTo>
                    <a:pt x="8" y="9"/>
                  </a:lnTo>
                  <a:lnTo>
                    <a:pt x="8" y="26"/>
                  </a:lnTo>
                  <a:lnTo>
                    <a:pt x="8" y="43"/>
                  </a:lnTo>
                  <a:lnTo>
                    <a:pt x="25" y="60"/>
                  </a:lnTo>
                  <a:lnTo>
                    <a:pt x="0" y="34"/>
                  </a:lnTo>
                  <a:lnTo>
                    <a:pt x="0" y="9"/>
                  </a:lnTo>
                  <a:close/>
                </a:path>
              </a:pathLst>
            </a:custGeom>
            <a:solidFill>
              <a:schemeClr val="bg2"/>
            </a:solidFill>
            <a:ln w="12700">
              <a:noFill/>
              <a:round/>
              <a:headEnd/>
              <a:tailEnd/>
            </a:ln>
          </p:spPr>
          <p:txBody>
            <a:bodyPr/>
            <a:lstStyle/>
            <a:p>
              <a:endParaRPr lang="en-US"/>
            </a:p>
          </p:txBody>
        </p:sp>
        <p:sp>
          <p:nvSpPr>
            <p:cNvPr id="12484" name="Freeform 69"/>
            <p:cNvSpPr>
              <a:spLocks/>
            </p:cNvSpPr>
            <p:nvPr/>
          </p:nvSpPr>
          <p:spPr bwMode="auto">
            <a:xfrm>
              <a:off x="4523" y="3622"/>
              <a:ext cx="17" cy="17"/>
            </a:xfrm>
            <a:custGeom>
              <a:avLst/>
              <a:gdLst>
                <a:gd name="T0" fmla="*/ 9 w 17"/>
                <a:gd name="T1" fmla="*/ 9 h 17"/>
                <a:gd name="T2" fmla="*/ 17 w 17"/>
                <a:gd name="T3" fmla="*/ 17 h 17"/>
                <a:gd name="T4" fmla="*/ 9 w 17"/>
                <a:gd name="T5" fmla="*/ 17 h 17"/>
                <a:gd name="T6" fmla="*/ 9 w 17"/>
                <a:gd name="T7" fmla="*/ 0 h 17"/>
                <a:gd name="T8" fmla="*/ 0 w 17"/>
                <a:gd name="T9" fmla="*/ 0 h 17"/>
                <a:gd name="T10" fmla="*/ 9 w 17"/>
                <a:gd name="T11" fmla="*/ 0 h 17"/>
                <a:gd name="T12" fmla="*/ 9 w 17"/>
                <a:gd name="T13" fmla="*/ 9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9" y="9"/>
                  </a:moveTo>
                  <a:lnTo>
                    <a:pt x="17" y="17"/>
                  </a:lnTo>
                  <a:lnTo>
                    <a:pt x="9" y="17"/>
                  </a:lnTo>
                  <a:lnTo>
                    <a:pt x="9" y="0"/>
                  </a:lnTo>
                  <a:lnTo>
                    <a:pt x="0" y="0"/>
                  </a:lnTo>
                  <a:lnTo>
                    <a:pt x="9" y="0"/>
                  </a:lnTo>
                  <a:lnTo>
                    <a:pt x="9" y="9"/>
                  </a:lnTo>
                  <a:close/>
                </a:path>
              </a:pathLst>
            </a:custGeom>
            <a:solidFill>
              <a:schemeClr val="bg2"/>
            </a:solidFill>
            <a:ln w="12700">
              <a:noFill/>
              <a:round/>
              <a:headEnd/>
              <a:tailEnd/>
            </a:ln>
          </p:spPr>
          <p:txBody>
            <a:bodyPr/>
            <a:lstStyle/>
            <a:p>
              <a:endParaRPr lang="en-US"/>
            </a:p>
          </p:txBody>
        </p:sp>
        <p:sp>
          <p:nvSpPr>
            <p:cNvPr id="12485" name="Freeform 70"/>
            <p:cNvSpPr>
              <a:spLocks/>
            </p:cNvSpPr>
            <p:nvPr/>
          </p:nvSpPr>
          <p:spPr bwMode="auto">
            <a:xfrm>
              <a:off x="3581" y="1038"/>
              <a:ext cx="76" cy="59"/>
            </a:xfrm>
            <a:custGeom>
              <a:avLst/>
              <a:gdLst>
                <a:gd name="T0" fmla="*/ 8 w 76"/>
                <a:gd name="T1" fmla="*/ 26 h 59"/>
                <a:gd name="T2" fmla="*/ 8 w 76"/>
                <a:gd name="T3" fmla="*/ 17 h 59"/>
                <a:gd name="T4" fmla="*/ 34 w 76"/>
                <a:gd name="T5" fmla="*/ 0 h 59"/>
                <a:gd name="T6" fmla="*/ 68 w 76"/>
                <a:gd name="T7" fmla="*/ 0 h 59"/>
                <a:gd name="T8" fmla="*/ 76 w 76"/>
                <a:gd name="T9" fmla="*/ 0 h 59"/>
                <a:gd name="T10" fmla="*/ 68 w 76"/>
                <a:gd name="T11" fmla="*/ 9 h 59"/>
                <a:gd name="T12" fmla="*/ 59 w 76"/>
                <a:gd name="T13" fmla="*/ 17 h 59"/>
                <a:gd name="T14" fmla="*/ 34 w 76"/>
                <a:gd name="T15" fmla="*/ 34 h 59"/>
                <a:gd name="T16" fmla="*/ 17 w 76"/>
                <a:gd name="T17" fmla="*/ 59 h 59"/>
                <a:gd name="T18" fmla="*/ 8 w 76"/>
                <a:gd name="T19" fmla="*/ 51 h 59"/>
                <a:gd name="T20" fmla="*/ 0 w 76"/>
                <a:gd name="T21" fmla="*/ 43 h 59"/>
                <a:gd name="T22" fmla="*/ 0 w 76"/>
                <a:gd name="T23" fmla="*/ 34 h 59"/>
                <a:gd name="T24" fmla="*/ 8 w 76"/>
                <a:gd name="T25" fmla="*/ 2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59"/>
                <a:gd name="T41" fmla="*/ 76 w 7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59">
                  <a:moveTo>
                    <a:pt x="8" y="26"/>
                  </a:moveTo>
                  <a:lnTo>
                    <a:pt x="8" y="17"/>
                  </a:lnTo>
                  <a:lnTo>
                    <a:pt x="34" y="0"/>
                  </a:lnTo>
                  <a:lnTo>
                    <a:pt x="68" y="0"/>
                  </a:lnTo>
                  <a:lnTo>
                    <a:pt x="76" y="0"/>
                  </a:lnTo>
                  <a:lnTo>
                    <a:pt x="68" y="9"/>
                  </a:lnTo>
                  <a:lnTo>
                    <a:pt x="59" y="17"/>
                  </a:lnTo>
                  <a:lnTo>
                    <a:pt x="34" y="34"/>
                  </a:lnTo>
                  <a:lnTo>
                    <a:pt x="17" y="59"/>
                  </a:lnTo>
                  <a:lnTo>
                    <a:pt x="8" y="51"/>
                  </a:lnTo>
                  <a:lnTo>
                    <a:pt x="0" y="43"/>
                  </a:lnTo>
                  <a:lnTo>
                    <a:pt x="0" y="34"/>
                  </a:lnTo>
                  <a:lnTo>
                    <a:pt x="8" y="26"/>
                  </a:lnTo>
                  <a:close/>
                </a:path>
              </a:pathLst>
            </a:custGeom>
            <a:solidFill>
              <a:schemeClr val="bg2"/>
            </a:solidFill>
            <a:ln w="12700">
              <a:noFill/>
              <a:round/>
              <a:headEnd/>
              <a:tailEnd/>
            </a:ln>
          </p:spPr>
          <p:txBody>
            <a:bodyPr/>
            <a:lstStyle/>
            <a:p>
              <a:endParaRPr lang="en-US"/>
            </a:p>
          </p:txBody>
        </p:sp>
        <p:sp>
          <p:nvSpPr>
            <p:cNvPr id="12486" name="Freeform 71"/>
            <p:cNvSpPr>
              <a:spLocks/>
            </p:cNvSpPr>
            <p:nvPr/>
          </p:nvSpPr>
          <p:spPr bwMode="auto">
            <a:xfrm>
              <a:off x="3428" y="1072"/>
              <a:ext cx="586" cy="263"/>
            </a:xfrm>
            <a:custGeom>
              <a:avLst/>
              <a:gdLst>
                <a:gd name="T0" fmla="*/ 407 w 586"/>
                <a:gd name="T1" fmla="*/ 144 h 263"/>
                <a:gd name="T2" fmla="*/ 365 w 586"/>
                <a:gd name="T3" fmla="*/ 153 h 263"/>
                <a:gd name="T4" fmla="*/ 348 w 586"/>
                <a:gd name="T5" fmla="*/ 170 h 263"/>
                <a:gd name="T6" fmla="*/ 340 w 586"/>
                <a:gd name="T7" fmla="*/ 186 h 263"/>
                <a:gd name="T8" fmla="*/ 348 w 586"/>
                <a:gd name="T9" fmla="*/ 161 h 263"/>
                <a:gd name="T10" fmla="*/ 297 w 586"/>
                <a:gd name="T11" fmla="*/ 186 h 263"/>
                <a:gd name="T12" fmla="*/ 263 w 586"/>
                <a:gd name="T13" fmla="*/ 254 h 263"/>
                <a:gd name="T14" fmla="*/ 246 w 586"/>
                <a:gd name="T15" fmla="*/ 254 h 263"/>
                <a:gd name="T16" fmla="*/ 255 w 586"/>
                <a:gd name="T17" fmla="*/ 246 h 263"/>
                <a:gd name="T18" fmla="*/ 255 w 586"/>
                <a:gd name="T19" fmla="*/ 229 h 263"/>
                <a:gd name="T20" fmla="*/ 246 w 586"/>
                <a:gd name="T21" fmla="*/ 229 h 263"/>
                <a:gd name="T22" fmla="*/ 238 w 586"/>
                <a:gd name="T23" fmla="*/ 229 h 263"/>
                <a:gd name="T24" fmla="*/ 238 w 586"/>
                <a:gd name="T25" fmla="*/ 229 h 263"/>
                <a:gd name="T26" fmla="*/ 238 w 586"/>
                <a:gd name="T27" fmla="*/ 220 h 263"/>
                <a:gd name="T28" fmla="*/ 238 w 586"/>
                <a:gd name="T29" fmla="*/ 203 h 263"/>
                <a:gd name="T30" fmla="*/ 238 w 586"/>
                <a:gd name="T31" fmla="*/ 203 h 263"/>
                <a:gd name="T32" fmla="*/ 238 w 586"/>
                <a:gd name="T33" fmla="*/ 195 h 263"/>
                <a:gd name="T34" fmla="*/ 238 w 586"/>
                <a:gd name="T35" fmla="*/ 186 h 263"/>
                <a:gd name="T36" fmla="*/ 221 w 586"/>
                <a:gd name="T37" fmla="*/ 178 h 263"/>
                <a:gd name="T38" fmla="*/ 212 w 586"/>
                <a:gd name="T39" fmla="*/ 178 h 263"/>
                <a:gd name="T40" fmla="*/ 212 w 586"/>
                <a:gd name="T41" fmla="*/ 170 h 263"/>
                <a:gd name="T42" fmla="*/ 204 w 586"/>
                <a:gd name="T43" fmla="*/ 161 h 263"/>
                <a:gd name="T44" fmla="*/ 195 w 586"/>
                <a:gd name="T45" fmla="*/ 161 h 263"/>
                <a:gd name="T46" fmla="*/ 187 w 586"/>
                <a:gd name="T47" fmla="*/ 161 h 263"/>
                <a:gd name="T48" fmla="*/ 178 w 586"/>
                <a:gd name="T49" fmla="*/ 153 h 263"/>
                <a:gd name="T50" fmla="*/ 170 w 586"/>
                <a:gd name="T51" fmla="*/ 153 h 263"/>
                <a:gd name="T52" fmla="*/ 161 w 586"/>
                <a:gd name="T53" fmla="*/ 153 h 263"/>
                <a:gd name="T54" fmla="*/ 153 w 586"/>
                <a:gd name="T55" fmla="*/ 153 h 263"/>
                <a:gd name="T56" fmla="*/ 144 w 586"/>
                <a:gd name="T57" fmla="*/ 153 h 263"/>
                <a:gd name="T58" fmla="*/ 144 w 586"/>
                <a:gd name="T59" fmla="*/ 153 h 263"/>
                <a:gd name="T60" fmla="*/ 119 w 586"/>
                <a:gd name="T61" fmla="*/ 144 h 263"/>
                <a:gd name="T62" fmla="*/ 25 w 586"/>
                <a:gd name="T63" fmla="*/ 119 h 263"/>
                <a:gd name="T64" fmla="*/ 17 w 586"/>
                <a:gd name="T65" fmla="*/ 102 h 263"/>
                <a:gd name="T66" fmla="*/ 8 w 586"/>
                <a:gd name="T67" fmla="*/ 102 h 263"/>
                <a:gd name="T68" fmla="*/ 0 w 586"/>
                <a:gd name="T69" fmla="*/ 102 h 263"/>
                <a:gd name="T70" fmla="*/ 42 w 586"/>
                <a:gd name="T71" fmla="*/ 68 h 263"/>
                <a:gd name="T72" fmla="*/ 102 w 586"/>
                <a:gd name="T73" fmla="*/ 42 h 263"/>
                <a:gd name="T74" fmla="*/ 127 w 586"/>
                <a:gd name="T75" fmla="*/ 25 h 263"/>
                <a:gd name="T76" fmla="*/ 153 w 586"/>
                <a:gd name="T77" fmla="*/ 17 h 263"/>
                <a:gd name="T78" fmla="*/ 170 w 586"/>
                <a:gd name="T79" fmla="*/ 25 h 263"/>
                <a:gd name="T80" fmla="*/ 170 w 586"/>
                <a:gd name="T81" fmla="*/ 51 h 263"/>
                <a:gd name="T82" fmla="*/ 204 w 586"/>
                <a:gd name="T83" fmla="*/ 34 h 263"/>
                <a:gd name="T84" fmla="*/ 263 w 586"/>
                <a:gd name="T85" fmla="*/ 85 h 263"/>
                <a:gd name="T86" fmla="*/ 314 w 586"/>
                <a:gd name="T87" fmla="*/ 85 h 263"/>
                <a:gd name="T88" fmla="*/ 348 w 586"/>
                <a:gd name="T89" fmla="*/ 68 h 263"/>
                <a:gd name="T90" fmla="*/ 399 w 586"/>
                <a:gd name="T91" fmla="*/ 42 h 263"/>
                <a:gd name="T92" fmla="*/ 475 w 586"/>
                <a:gd name="T93" fmla="*/ 25 h 263"/>
                <a:gd name="T94" fmla="*/ 475 w 586"/>
                <a:gd name="T95" fmla="*/ 59 h 263"/>
                <a:gd name="T96" fmla="*/ 492 w 586"/>
                <a:gd name="T97" fmla="*/ 68 h 263"/>
                <a:gd name="T98" fmla="*/ 526 w 586"/>
                <a:gd name="T99" fmla="*/ 59 h 263"/>
                <a:gd name="T100" fmla="*/ 543 w 586"/>
                <a:gd name="T101" fmla="*/ 93 h 263"/>
                <a:gd name="T102" fmla="*/ 569 w 586"/>
                <a:gd name="T103" fmla="*/ 102 h 263"/>
                <a:gd name="T104" fmla="*/ 577 w 586"/>
                <a:gd name="T105" fmla="*/ 110 h 263"/>
                <a:gd name="T106" fmla="*/ 543 w 586"/>
                <a:gd name="T107" fmla="*/ 119 h 263"/>
                <a:gd name="T108" fmla="*/ 509 w 586"/>
                <a:gd name="T109" fmla="*/ 119 h 263"/>
                <a:gd name="T110" fmla="*/ 475 w 586"/>
                <a:gd name="T111" fmla="*/ 127 h 263"/>
                <a:gd name="T112" fmla="*/ 424 w 586"/>
                <a:gd name="T113" fmla="*/ 136 h 2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6"/>
                <a:gd name="T172" fmla="*/ 0 h 263"/>
                <a:gd name="T173" fmla="*/ 586 w 586"/>
                <a:gd name="T174" fmla="*/ 263 h 2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6" h="263">
                  <a:moveTo>
                    <a:pt x="407" y="136"/>
                  </a:moveTo>
                  <a:lnTo>
                    <a:pt x="399" y="136"/>
                  </a:lnTo>
                  <a:lnTo>
                    <a:pt x="407" y="144"/>
                  </a:lnTo>
                  <a:lnTo>
                    <a:pt x="390" y="144"/>
                  </a:lnTo>
                  <a:lnTo>
                    <a:pt x="373" y="144"/>
                  </a:lnTo>
                  <a:lnTo>
                    <a:pt x="365" y="153"/>
                  </a:lnTo>
                  <a:lnTo>
                    <a:pt x="365" y="161"/>
                  </a:lnTo>
                  <a:lnTo>
                    <a:pt x="356" y="170"/>
                  </a:lnTo>
                  <a:lnTo>
                    <a:pt x="348" y="170"/>
                  </a:lnTo>
                  <a:lnTo>
                    <a:pt x="348" y="178"/>
                  </a:lnTo>
                  <a:lnTo>
                    <a:pt x="340" y="186"/>
                  </a:lnTo>
                  <a:lnTo>
                    <a:pt x="340" y="178"/>
                  </a:lnTo>
                  <a:lnTo>
                    <a:pt x="348" y="161"/>
                  </a:lnTo>
                  <a:lnTo>
                    <a:pt x="331" y="161"/>
                  </a:lnTo>
                  <a:lnTo>
                    <a:pt x="314" y="178"/>
                  </a:lnTo>
                  <a:lnTo>
                    <a:pt x="297" y="186"/>
                  </a:lnTo>
                  <a:lnTo>
                    <a:pt x="289" y="203"/>
                  </a:lnTo>
                  <a:lnTo>
                    <a:pt x="280" y="220"/>
                  </a:lnTo>
                  <a:lnTo>
                    <a:pt x="263" y="254"/>
                  </a:lnTo>
                  <a:lnTo>
                    <a:pt x="263" y="263"/>
                  </a:lnTo>
                  <a:lnTo>
                    <a:pt x="255" y="263"/>
                  </a:lnTo>
                  <a:lnTo>
                    <a:pt x="246" y="254"/>
                  </a:lnTo>
                  <a:lnTo>
                    <a:pt x="255" y="254"/>
                  </a:lnTo>
                  <a:lnTo>
                    <a:pt x="255" y="246"/>
                  </a:lnTo>
                  <a:lnTo>
                    <a:pt x="255" y="229"/>
                  </a:lnTo>
                  <a:lnTo>
                    <a:pt x="246" y="229"/>
                  </a:lnTo>
                  <a:lnTo>
                    <a:pt x="238" y="229"/>
                  </a:lnTo>
                  <a:lnTo>
                    <a:pt x="238" y="237"/>
                  </a:lnTo>
                  <a:lnTo>
                    <a:pt x="238" y="229"/>
                  </a:lnTo>
                  <a:lnTo>
                    <a:pt x="238" y="220"/>
                  </a:lnTo>
                  <a:lnTo>
                    <a:pt x="238" y="212"/>
                  </a:lnTo>
                  <a:lnTo>
                    <a:pt x="238" y="203"/>
                  </a:lnTo>
                  <a:lnTo>
                    <a:pt x="238" y="195"/>
                  </a:lnTo>
                  <a:lnTo>
                    <a:pt x="238" y="186"/>
                  </a:lnTo>
                  <a:lnTo>
                    <a:pt x="229" y="186"/>
                  </a:lnTo>
                  <a:lnTo>
                    <a:pt x="221" y="178"/>
                  </a:lnTo>
                  <a:lnTo>
                    <a:pt x="212" y="178"/>
                  </a:lnTo>
                  <a:lnTo>
                    <a:pt x="204" y="178"/>
                  </a:lnTo>
                  <a:lnTo>
                    <a:pt x="212" y="170"/>
                  </a:lnTo>
                  <a:lnTo>
                    <a:pt x="212" y="161"/>
                  </a:lnTo>
                  <a:lnTo>
                    <a:pt x="204" y="161"/>
                  </a:lnTo>
                  <a:lnTo>
                    <a:pt x="195" y="161"/>
                  </a:lnTo>
                  <a:lnTo>
                    <a:pt x="187" y="161"/>
                  </a:lnTo>
                  <a:lnTo>
                    <a:pt x="187" y="153"/>
                  </a:lnTo>
                  <a:lnTo>
                    <a:pt x="178" y="161"/>
                  </a:lnTo>
                  <a:lnTo>
                    <a:pt x="178" y="153"/>
                  </a:lnTo>
                  <a:lnTo>
                    <a:pt x="170" y="153"/>
                  </a:lnTo>
                  <a:lnTo>
                    <a:pt x="161" y="153"/>
                  </a:lnTo>
                  <a:lnTo>
                    <a:pt x="161" y="161"/>
                  </a:lnTo>
                  <a:lnTo>
                    <a:pt x="153" y="153"/>
                  </a:lnTo>
                  <a:lnTo>
                    <a:pt x="144" y="153"/>
                  </a:lnTo>
                  <a:lnTo>
                    <a:pt x="136" y="153"/>
                  </a:lnTo>
                  <a:lnTo>
                    <a:pt x="127" y="144"/>
                  </a:lnTo>
                  <a:lnTo>
                    <a:pt x="119" y="144"/>
                  </a:lnTo>
                  <a:lnTo>
                    <a:pt x="42" y="127"/>
                  </a:lnTo>
                  <a:lnTo>
                    <a:pt x="25" y="119"/>
                  </a:lnTo>
                  <a:lnTo>
                    <a:pt x="17" y="110"/>
                  </a:lnTo>
                  <a:lnTo>
                    <a:pt x="17" y="102"/>
                  </a:lnTo>
                  <a:lnTo>
                    <a:pt x="8" y="102"/>
                  </a:lnTo>
                  <a:lnTo>
                    <a:pt x="8" y="93"/>
                  </a:lnTo>
                  <a:lnTo>
                    <a:pt x="0" y="102"/>
                  </a:lnTo>
                  <a:lnTo>
                    <a:pt x="0" y="93"/>
                  </a:lnTo>
                  <a:lnTo>
                    <a:pt x="34" y="76"/>
                  </a:lnTo>
                  <a:lnTo>
                    <a:pt x="42" y="68"/>
                  </a:lnTo>
                  <a:lnTo>
                    <a:pt x="51" y="59"/>
                  </a:lnTo>
                  <a:lnTo>
                    <a:pt x="85" y="51"/>
                  </a:lnTo>
                  <a:lnTo>
                    <a:pt x="102" y="42"/>
                  </a:lnTo>
                  <a:lnTo>
                    <a:pt x="110" y="34"/>
                  </a:lnTo>
                  <a:lnTo>
                    <a:pt x="119" y="34"/>
                  </a:lnTo>
                  <a:lnTo>
                    <a:pt x="127" y="25"/>
                  </a:lnTo>
                  <a:lnTo>
                    <a:pt x="127" y="17"/>
                  </a:lnTo>
                  <a:lnTo>
                    <a:pt x="153" y="0"/>
                  </a:lnTo>
                  <a:lnTo>
                    <a:pt x="153" y="17"/>
                  </a:lnTo>
                  <a:lnTo>
                    <a:pt x="161" y="17"/>
                  </a:lnTo>
                  <a:lnTo>
                    <a:pt x="161" y="25"/>
                  </a:lnTo>
                  <a:lnTo>
                    <a:pt x="170" y="25"/>
                  </a:lnTo>
                  <a:lnTo>
                    <a:pt x="170" y="34"/>
                  </a:lnTo>
                  <a:lnTo>
                    <a:pt x="170" y="51"/>
                  </a:lnTo>
                  <a:lnTo>
                    <a:pt x="195" y="34"/>
                  </a:lnTo>
                  <a:lnTo>
                    <a:pt x="187" y="42"/>
                  </a:lnTo>
                  <a:lnTo>
                    <a:pt x="204" y="34"/>
                  </a:lnTo>
                  <a:lnTo>
                    <a:pt x="212" y="34"/>
                  </a:lnTo>
                  <a:lnTo>
                    <a:pt x="238" y="42"/>
                  </a:lnTo>
                  <a:lnTo>
                    <a:pt x="263" y="85"/>
                  </a:lnTo>
                  <a:lnTo>
                    <a:pt x="289" y="85"/>
                  </a:lnTo>
                  <a:lnTo>
                    <a:pt x="297" y="76"/>
                  </a:lnTo>
                  <a:lnTo>
                    <a:pt x="314" y="85"/>
                  </a:lnTo>
                  <a:lnTo>
                    <a:pt x="323" y="76"/>
                  </a:lnTo>
                  <a:lnTo>
                    <a:pt x="331" y="85"/>
                  </a:lnTo>
                  <a:lnTo>
                    <a:pt x="348" y="68"/>
                  </a:lnTo>
                  <a:lnTo>
                    <a:pt x="373" y="51"/>
                  </a:lnTo>
                  <a:lnTo>
                    <a:pt x="399" y="42"/>
                  </a:lnTo>
                  <a:lnTo>
                    <a:pt x="433" y="42"/>
                  </a:lnTo>
                  <a:lnTo>
                    <a:pt x="450" y="34"/>
                  </a:lnTo>
                  <a:lnTo>
                    <a:pt x="475" y="25"/>
                  </a:lnTo>
                  <a:lnTo>
                    <a:pt x="475" y="34"/>
                  </a:lnTo>
                  <a:lnTo>
                    <a:pt x="475" y="59"/>
                  </a:lnTo>
                  <a:lnTo>
                    <a:pt x="475" y="68"/>
                  </a:lnTo>
                  <a:lnTo>
                    <a:pt x="484" y="59"/>
                  </a:lnTo>
                  <a:lnTo>
                    <a:pt x="492" y="68"/>
                  </a:lnTo>
                  <a:lnTo>
                    <a:pt x="509" y="59"/>
                  </a:lnTo>
                  <a:lnTo>
                    <a:pt x="518" y="68"/>
                  </a:lnTo>
                  <a:lnTo>
                    <a:pt x="526" y="59"/>
                  </a:lnTo>
                  <a:lnTo>
                    <a:pt x="535" y="59"/>
                  </a:lnTo>
                  <a:lnTo>
                    <a:pt x="552" y="85"/>
                  </a:lnTo>
                  <a:lnTo>
                    <a:pt x="543" y="93"/>
                  </a:lnTo>
                  <a:lnTo>
                    <a:pt x="552" y="93"/>
                  </a:lnTo>
                  <a:lnTo>
                    <a:pt x="560" y="93"/>
                  </a:lnTo>
                  <a:lnTo>
                    <a:pt x="569" y="102"/>
                  </a:lnTo>
                  <a:lnTo>
                    <a:pt x="577" y="110"/>
                  </a:lnTo>
                  <a:lnTo>
                    <a:pt x="586" y="119"/>
                  </a:lnTo>
                  <a:lnTo>
                    <a:pt x="560" y="119"/>
                  </a:lnTo>
                  <a:lnTo>
                    <a:pt x="543" y="119"/>
                  </a:lnTo>
                  <a:lnTo>
                    <a:pt x="526" y="127"/>
                  </a:lnTo>
                  <a:lnTo>
                    <a:pt x="518" y="119"/>
                  </a:lnTo>
                  <a:lnTo>
                    <a:pt x="509" y="119"/>
                  </a:lnTo>
                  <a:lnTo>
                    <a:pt x="509" y="144"/>
                  </a:lnTo>
                  <a:lnTo>
                    <a:pt x="501" y="136"/>
                  </a:lnTo>
                  <a:lnTo>
                    <a:pt x="475" y="127"/>
                  </a:lnTo>
                  <a:lnTo>
                    <a:pt x="450" y="119"/>
                  </a:lnTo>
                  <a:lnTo>
                    <a:pt x="441" y="119"/>
                  </a:lnTo>
                  <a:lnTo>
                    <a:pt x="424" y="136"/>
                  </a:lnTo>
                  <a:lnTo>
                    <a:pt x="407" y="136"/>
                  </a:lnTo>
                  <a:close/>
                </a:path>
              </a:pathLst>
            </a:custGeom>
            <a:solidFill>
              <a:schemeClr val="bg2"/>
            </a:solidFill>
            <a:ln w="12700">
              <a:noFill/>
              <a:round/>
              <a:headEnd/>
              <a:tailEnd/>
            </a:ln>
          </p:spPr>
          <p:txBody>
            <a:bodyPr/>
            <a:lstStyle/>
            <a:p>
              <a:endParaRPr lang="en-US"/>
            </a:p>
          </p:txBody>
        </p:sp>
        <p:sp>
          <p:nvSpPr>
            <p:cNvPr id="12487" name="Freeform 72"/>
            <p:cNvSpPr>
              <a:spLocks/>
            </p:cNvSpPr>
            <p:nvPr/>
          </p:nvSpPr>
          <p:spPr bwMode="auto">
            <a:xfrm>
              <a:off x="3801" y="1225"/>
              <a:ext cx="391" cy="533"/>
            </a:xfrm>
            <a:custGeom>
              <a:avLst/>
              <a:gdLst>
                <a:gd name="T0" fmla="*/ 17 w 391"/>
                <a:gd name="T1" fmla="*/ 516 h 533"/>
                <a:gd name="T2" fmla="*/ 34 w 391"/>
                <a:gd name="T3" fmla="*/ 466 h 533"/>
                <a:gd name="T4" fmla="*/ 43 w 391"/>
                <a:gd name="T5" fmla="*/ 398 h 533"/>
                <a:gd name="T6" fmla="*/ 17 w 391"/>
                <a:gd name="T7" fmla="*/ 305 h 533"/>
                <a:gd name="T8" fmla="*/ 9 w 391"/>
                <a:gd name="T9" fmla="*/ 271 h 533"/>
                <a:gd name="T10" fmla="*/ 9 w 391"/>
                <a:gd name="T11" fmla="*/ 271 h 533"/>
                <a:gd name="T12" fmla="*/ 9 w 391"/>
                <a:gd name="T13" fmla="*/ 245 h 533"/>
                <a:gd name="T14" fmla="*/ 0 w 391"/>
                <a:gd name="T15" fmla="*/ 237 h 533"/>
                <a:gd name="T16" fmla="*/ 17 w 391"/>
                <a:gd name="T17" fmla="*/ 194 h 533"/>
                <a:gd name="T18" fmla="*/ 17 w 391"/>
                <a:gd name="T19" fmla="*/ 152 h 533"/>
                <a:gd name="T20" fmla="*/ 34 w 391"/>
                <a:gd name="T21" fmla="*/ 135 h 533"/>
                <a:gd name="T22" fmla="*/ 34 w 391"/>
                <a:gd name="T23" fmla="*/ 127 h 533"/>
                <a:gd name="T24" fmla="*/ 68 w 391"/>
                <a:gd name="T25" fmla="*/ 84 h 533"/>
                <a:gd name="T26" fmla="*/ 68 w 391"/>
                <a:gd name="T27" fmla="*/ 110 h 533"/>
                <a:gd name="T28" fmla="*/ 85 w 391"/>
                <a:gd name="T29" fmla="*/ 135 h 533"/>
                <a:gd name="T30" fmla="*/ 94 w 391"/>
                <a:gd name="T31" fmla="*/ 101 h 533"/>
                <a:gd name="T32" fmla="*/ 85 w 391"/>
                <a:gd name="T33" fmla="*/ 67 h 533"/>
                <a:gd name="T34" fmla="*/ 111 w 391"/>
                <a:gd name="T35" fmla="*/ 50 h 533"/>
                <a:gd name="T36" fmla="*/ 128 w 391"/>
                <a:gd name="T37" fmla="*/ 50 h 533"/>
                <a:gd name="T38" fmla="*/ 102 w 391"/>
                <a:gd name="T39" fmla="*/ 25 h 533"/>
                <a:gd name="T40" fmla="*/ 119 w 391"/>
                <a:gd name="T41" fmla="*/ 17 h 533"/>
                <a:gd name="T42" fmla="*/ 136 w 391"/>
                <a:gd name="T43" fmla="*/ 0 h 533"/>
                <a:gd name="T44" fmla="*/ 179 w 391"/>
                <a:gd name="T45" fmla="*/ 8 h 533"/>
                <a:gd name="T46" fmla="*/ 196 w 391"/>
                <a:gd name="T47" fmla="*/ 17 h 533"/>
                <a:gd name="T48" fmla="*/ 213 w 391"/>
                <a:gd name="T49" fmla="*/ 25 h 533"/>
                <a:gd name="T50" fmla="*/ 238 w 391"/>
                <a:gd name="T51" fmla="*/ 33 h 533"/>
                <a:gd name="T52" fmla="*/ 255 w 391"/>
                <a:gd name="T53" fmla="*/ 33 h 533"/>
                <a:gd name="T54" fmla="*/ 264 w 391"/>
                <a:gd name="T55" fmla="*/ 50 h 533"/>
                <a:gd name="T56" fmla="*/ 264 w 391"/>
                <a:gd name="T57" fmla="*/ 50 h 533"/>
                <a:gd name="T58" fmla="*/ 264 w 391"/>
                <a:gd name="T59" fmla="*/ 76 h 533"/>
                <a:gd name="T60" fmla="*/ 264 w 391"/>
                <a:gd name="T61" fmla="*/ 84 h 533"/>
                <a:gd name="T62" fmla="*/ 281 w 391"/>
                <a:gd name="T63" fmla="*/ 101 h 533"/>
                <a:gd name="T64" fmla="*/ 289 w 391"/>
                <a:gd name="T65" fmla="*/ 144 h 533"/>
                <a:gd name="T66" fmla="*/ 272 w 391"/>
                <a:gd name="T67" fmla="*/ 178 h 533"/>
                <a:gd name="T68" fmla="*/ 264 w 391"/>
                <a:gd name="T69" fmla="*/ 203 h 533"/>
                <a:gd name="T70" fmla="*/ 247 w 391"/>
                <a:gd name="T71" fmla="*/ 220 h 533"/>
                <a:gd name="T72" fmla="*/ 247 w 391"/>
                <a:gd name="T73" fmla="*/ 254 h 533"/>
                <a:gd name="T74" fmla="*/ 272 w 391"/>
                <a:gd name="T75" fmla="*/ 262 h 533"/>
                <a:gd name="T76" fmla="*/ 281 w 391"/>
                <a:gd name="T77" fmla="*/ 245 h 533"/>
                <a:gd name="T78" fmla="*/ 289 w 391"/>
                <a:gd name="T79" fmla="*/ 228 h 533"/>
                <a:gd name="T80" fmla="*/ 332 w 391"/>
                <a:gd name="T81" fmla="*/ 194 h 533"/>
                <a:gd name="T82" fmla="*/ 349 w 391"/>
                <a:gd name="T83" fmla="*/ 203 h 533"/>
                <a:gd name="T84" fmla="*/ 366 w 391"/>
                <a:gd name="T85" fmla="*/ 237 h 533"/>
                <a:gd name="T86" fmla="*/ 391 w 391"/>
                <a:gd name="T87" fmla="*/ 330 h 533"/>
                <a:gd name="T88" fmla="*/ 391 w 391"/>
                <a:gd name="T89" fmla="*/ 355 h 533"/>
                <a:gd name="T90" fmla="*/ 383 w 391"/>
                <a:gd name="T91" fmla="*/ 372 h 533"/>
                <a:gd name="T92" fmla="*/ 374 w 391"/>
                <a:gd name="T93" fmla="*/ 364 h 533"/>
                <a:gd name="T94" fmla="*/ 366 w 391"/>
                <a:gd name="T95" fmla="*/ 381 h 533"/>
                <a:gd name="T96" fmla="*/ 366 w 391"/>
                <a:gd name="T97" fmla="*/ 398 h 533"/>
                <a:gd name="T98" fmla="*/ 340 w 391"/>
                <a:gd name="T99" fmla="*/ 423 h 533"/>
                <a:gd name="T100" fmla="*/ 340 w 391"/>
                <a:gd name="T101" fmla="*/ 457 h 533"/>
                <a:gd name="T102" fmla="*/ 289 w 391"/>
                <a:gd name="T103" fmla="*/ 508 h 533"/>
                <a:gd name="T104" fmla="*/ 238 w 391"/>
                <a:gd name="T105" fmla="*/ 516 h 533"/>
                <a:gd name="T106" fmla="*/ 196 w 391"/>
                <a:gd name="T107" fmla="*/ 516 h 533"/>
                <a:gd name="T108" fmla="*/ 187 w 391"/>
                <a:gd name="T109" fmla="*/ 516 h 533"/>
                <a:gd name="T110" fmla="*/ 145 w 391"/>
                <a:gd name="T111" fmla="*/ 516 h 533"/>
                <a:gd name="T112" fmla="*/ 102 w 391"/>
                <a:gd name="T113" fmla="*/ 525 h 533"/>
                <a:gd name="T114" fmla="*/ 60 w 391"/>
                <a:gd name="T115" fmla="*/ 525 h 533"/>
                <a:gd name="T116" fmla="*/ 0 w 391"/>
                <a:gd name="T117" fmla="*/ 533 h 5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1"/>
                <a:gd name="T178" fmla="*/ 0 h 533"/>
                <a:gd name="T179" fmla="*/ 391 w 391"/>
                <a:gd name="T180" fmla="*/ 533 h 5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1" h="533">
                  <a:moveTo>
                    <a:pt x="0" y="533"/>
                  </a:moveTo>
                  <a:lnTo>
                    <a:pt x="17" y="516"/>
                  </a:lnTo>
                  <a:lnTo>
                    <a:pt x="26" y="483"/>
                  </a:lnTo>
                  <a:lnTo>
                    <a:pt x="34" y="466"/>
                  </a:lnTo>
                  <a:lnTo>
                    <a:pt x="43" y="440"/>
                  </a:lnTo>
                  <a:lnTo>
                    <a:pt x="43" y="398"/>
                  </a:lnTo>
                  <a:lnTo>
                    <a:pt x="34" y="355"/>
                  </a:lnTo>
                  <a:lnTo>
                    <a:pt x="17" y="305"/>
                  </a:lnTo>
                  <a:lnTo>
                    <a:pt x="0" y="288"/>
                  </a:lnTo>
                  <a:lnTo>
                    <a:pt x="9" y="271"/>
                  </a:lnTo>
                  <a:lnTo>
                    <a:pt x="17" y="271"/>
                  </a:lnTo>
                  <a:lnTo>
                    <a:pt x="9" y="271"/>
                  </a:lnTo>
                  <a:lnTo>
                    <a:pt x="9" y="262"/>
                  </a:lnTo>
                  <a:lnTo>
                    <a:pt x="9" y="245"/>
                  </a:lnTo>
                  <a:lnTo>
                    <a:pt x="0" y="237"/>
                  </a:lnTo>
                  <a:lnTo>
                    <a:pt x="9" y="220"/>
                  </a:lnTo>
                  <a:lnTo>
                    <a:pt x="17" y="194"/>
                  </a:lnTo>
                  <a:lnTo>
                    <a:pt x="17" y="169"/>
                  </a:lnTo>
                  <a:lnTo>
                    <a:pt x="17" y="152"/>
                  </a:lnTo>
                  <a:lnTo>
                    <a:pt x="26" y="144"/>
                  </a:lnTo>
                  <a:lnTo>
                    <a:pt x="34" y="135"/>
                  </a:lnTo>
                  <a:lnTo>
                    <a:pt x="26" y="127"/>
                  </a:lnTo>
                  <a:lnTo>
                    <a:pt x="34" y="127"/>
                  </a:lnTo>
                  <a:lnTo>
                    <a:pt x="51" y="110"/>
                  </a:lnTo>
                  <a:lnTo>
                    <a:pt x="68" y="84"/>
                  </a:lnTo>
                  <a:lnTo>
                    <a:pt x="68" y="110"/>
                  </a:lnTo>
                  <a:lnTo>
                    <a:pt x="68" y="135"/>
                  </a:lnTo>
                  <a:lnTo>
                    <a:pt x="85" y="135"/>
                  </a:lnTo>
                  <a:lnTo>
                    <a:pt x="85" y="118"/>
                  </a:lnTo>
                  <a:lnTo>
                    <a:pt x="94" y="101"/>
                  </a:lnTo>
                  <a:lnTo>
                    <a:pt x="85" y="76"/>
                  </a:lnTo>
                  <a:lnTo>
                    <a:pt x="85" y="67"/>
                  </a:lnTo>
                  <a:lnTo>
                    <a:pt x="94" y="59"/>
                  </a:lnTo>
                  <a:lnTo>
                    <a:pt x="111" y="50"/>
                  </a:lnTo>
                  <a:lnTo>
                    <a:pt x="119" y="50"/>
                  </a:lnTo>
                  <a:lnTo>
                    <a:pt x="128" y="50"/>
                  </a:lnTo>
                  <a:lnTo>
                    <a:pt x="111" y="42"/>
                  </a:lnTo>
                  <a:lnTo>
                    <a:pt x="102" y="25"/>
                  </a:lnTo>
                  <a:lnTo>
                    <a:pt x="111" y="17"/>
                  </a:lnTo>
                  <a:lnTo>
                    <a:pt x="119" y="17"/>
                  </a:lnTo>
                  <a:lnTo>
                    <a:pt x="119" y="8"/>
                  </a:lnTo>
                  <a:lnTo>
                    <a:pt x="136" y="0"/>
                  </a:lnTo>
                  <a:lnTo>
                    <a:pt x="162" y="8"/>
                  </a:lnTo>
                  <a:lnTo>
                    <a:pt x="179" y="8"/>
                  </a:lnTo>
                  <a:lnTo>
                    <a:pt x="187" y="8"/>
                  </a:lnTo>
                  <a:lnTo>
                    <a:pt x="196" y="17"/>
                  </a:lnTo>
                  <a:lnTo>
                    <a:pt x="196" y="25"/>
                  </a:lnTo>
                  <a:lnTo>
                    <a:pt x="213" y="25"/>
                  </a:lnTo>
                  <a:lnTo>
                    <a:pt x="230" y="33"/>
                  </a:lnTo>
                  <a:lnTo>
                    <a:pt x="238" y="33"/>
                  </a:lnTo>
                  <a:lnTo>
                    <a:pt x="247" y="42"/>
                  </a:lnTo>
                  <a:lnTo>
                    <a:pt x="255" y="33"/>
                  </a:lnTo>
                  <a:lnTo>
                    <a:pt x="255" y="42"/>
                  </a:lnTo>
                  <a:lnTo>
                    <a:pt x="264" y="50"/>
                  </a:lnTo>
                  <a:lnTo>
                    <a:pt x="272" y="67"/>
                  </a:lnTo>
                  <a:lnTo>
                    <a:pt x="264" y="76"/>
                  </a:lnTo>
                  <a:lnTo>
                    <a:pt x="264" y="84"/>
                  </a:lnTo>
                  <a:lnTo>
                    <a:pt x="272" y="93"/>
                  </a:lnTo>
                  <a:lnTo>
                    <a:pt x="281" y="101"/>
                  </a:lnTo>
                  <a:lnTo>
                    <a:pt x="289" y="118"/>
                  </a:lnTo>
                  <a:lnTo>
                    <a:pt x="289" y="144"/>
                  </a:lnTo>
                  <a:lnTo>
                    <a:pt x="289" y="169"/>
                  </a:lnTo>
                  <a:lnTo>
                    <a:pt x="272" y="178"/>
                  </a:lnTo>
                  <a:lnTo>
                    <a:pt x="272" y="186"/>
                  </a:lnTo>
                  <a:lnTo>
                    <a:pt x="264" y="203"/>
                  </a:lnTo>
                  <a:lnTo>
                    <a:pt x="255" y="211"/>
                  </a:lnTo>
                  <a:lnTo>
                    <a:pt x="247" y="220"/>
                  </a:lnTo>
                  <a:lnTo>
                    <a:pt x="238" y="228"/>
                  </a:lnTo>
                  <a:lnTo>
                    <a:pt x="247" y="254"/>
                  </a:lnTo>
                  <a:lnTo>
                    <a:pt x="264" y="262"/>
                  </a:lnTo>
                  <a:lnTo>
                    <a:pt x="272" y="262"/>
                  </a:lnTo>
                  <a:lnTo>
                    <a:pt x="281" y="245"/>
                  </a:lnTo>
                  <a:lnTo>
                    <a:pt x="289" y="245"/>
                  </a:lnTo>
                  <a:lnTo>
                    <a:pt x="289" y="228"/>
                  </a:lnTo>
                  <a:lnTo>
                    <a:pt x="298" y="211"/>
                  </a:lnTo>
                  <a:lnTo>
                    <a:pt x="332" y="194"/>
                  </a:lnTo>
                  <a:lnTo>
                    <a:pt x="340" y="194"/>
                  </a:lnTo>
                  <a:lnTo>
                    <a:pt x="349" y="203"/>
                  </a:lnTo>
                  <a:lnTo>
                    <a:pt x="366" y="228"/>
                  </a:lnTo>
                  <a:lnTo>
                    <a:pt x="366" y="237"/>
                  </a:lnTo>
                  <a:lnTo>
                    <a:pt x="383" y="305"/>
                  </a:lnTo>
                  <a:lnTo>
                    <a:pt x="391" y="330"/>
                  </a:lnTo>
                  <a:lnTo>
                    <a:pt x="391" y="338"/>
                  </a:lnTo>
                  <a:lnTo>
                    <a:pt x="391" y="355"/>
                  </a:lnTo>
                  <a:lnTo>
                    <a:pt x="391" y="372"/>
                  </a:lnTo>
                  <a:lnTo>
                    <a:pt x="383" y="372"/>
                  </a:lnTo>
                  <a:lnTo>
                    <a:pt x="374" y="364"/>
                  </a:lnTo>
                  <a:lnTo>
                    <a:pt x="366" y="372"/>
                  </a:lnTo>
                  <a:lnTo>
                    <a:pt x="366" y="381"/>
                  </a:lnTo>
                  <a:lnTo>
                    <a:pt x="357" y="398"/>
                  </a:lnTo>
                  <a:lnTo>
                    <a:pt x="366" y="398"/>
                  </a:lnTo>
                  <a:lnTo>
                    <a:pt x="357" y="415"/>
                  </a:lnTo>
                  <a:lnTo>
                    <a:pt x="340" y="423"/>
                  </a:lnTo>
                  <a:lnTo>
                    <a:pt x="340" y="449"/>
                  </a:lnTo>
                  <a:lnTo>
                    <a:pt x="340" y="457"/>
                  </a:lnTo>
                  <a:lnTo>
                    <a:pt x="315" y="499"/>
                  </a:lnTo>
                  <a:lnTo>
                    <a:pt x="289" y="508"/>
                  </a:lnTo>
                  <a:lnTo>
                    <a:pt x="281" y="508"/>
                  </a:lnTo>
                  <a:lnTo>
                    <a:pt x="238" y="516"/>
                  </a:lnTo>
                  <a:lnTo>
                    <a:pt x="230" y="516"/>
                  </a:lnTo>
                  <a:lnTo>
                    <a:pt x="196" y="516"/>
                  </a:lnTo>
                  <a:lnTo>
                    <a:pt x="187" y="516"/>
                  </a:lnTo>
                  <a:lnTo>
                    <a:pt x="153" y="516"/>
                  </a:lnTo>
                  <a:lnTo>
                    <a:pt x="145" y="516"/>
                  </a:lnTo>
                  <a:lnTo>
                    <a:pt x="111" y="525"/>
                  </a:lnTo>
                  <a:lnTo>
                    <a:pt x="102" y="525"/>
                  </a:lnTo>
                  <a:lnTo>
                    <a:pt x="77" y="525"/>
                  </a:lnTo>
                  <a:lnTo>
                    <a:pt x="60" y="525"/>
                  </a:lnTo>
                  <a:lnTo>
                    <a:pt x="26" y="533"/>
                  </a:lnTo>
                  <a:lnTo>
                    <a:pt x="0" y="533"/>
                  </a:lnTo>
                  <a:close/>
                </a:path>
              </a:pathLst>
            </a:custGeom>
            <a:solidFill>
              <a:schemeClr val="bg2"/>
            </a:solidFill>
            <a:ln w="12700">
              <a:noFill/>
              <a:round/>
              <a:headEnd/>
              <a:tailEnd/>
            </a:ln>
          </p:spPr>
          <p:txBody>
            <a:bodyPr/>
            <a:lstStyle/>
            <a:p>
              <a:endParaRPr lang="en-US"/>
            </a:p>
          </p:txBody>
        </p:sp>
      </p:grpSp>
      <p:grpSp>
        <p:nvGrpSpPr>
          <p:cNvPr id="3" name="Group 73"/>
          <p:cNvGrpSpPr>
            <a:grpSpLocks/>
          </p:cNvGrpSpPr>
          <p:nvPr/>
        </p:nvGrpSpPr>
        <p:grpSpPr bwMode="auto">
          <a:xfrm>
            <a:off x="1041400" y="1816100"/>
            <a:ext cx="5849938" cy="3162300"/>
            <a:chOff x="217" y="555"/>
            <a:chExt cx="5317" cy="3288"/>
          </a:xfrm>
        </p:grpSpPr>
        <p:sp>
          <p:nvSpPr>
            <p:cNvPr id="12324" name="Freeform 74"/>
            <p:cNvSpPr>
              <a:spLocks/>
            </p:cNvSpPr>
            <p:nvPr/>
          </p:nvSpPr>
          <p:spPr bwMode="auto">
            <a:xfrm>
              <a:off x="464" y="555"/>
              <a:ext cx="688" cy="492"/>
            </a:xfrm>
            <a:custGeom>
              <a:avLst/>
              <a:gdLst>
                <a:gd name="T0" fmla="*/ 212 w 688"/>
                <a:gd name="T1" fmla="*/ 119 h 492"/>
                <a:gd name="T2" fmla="*/ 212 w 688"/>
                <a:gd name="T3" fmla="*/ 102 h 492"/>
                <a:gd name="T4" fmla="*/ 195 w 688"/>
                <a:gd name="T5" fmla="*/ 60 h 492"/>
                <a:gd name="T6" fmla="*/ 212 w 688"/>
                <a:gd name="T7" fmla="*/ 60 h 492"/>
                <a:gd name="T8" fmla="*/ 221 w 688"/>
                <a:gd name="T9" fmla="*/ 34 h 492"/>
                <a:gd name="T10" fmla="*/ 212 w 688"/>
                <a:gd name="T11" fmla="*/ 9 h 492"/>
                <a:gd name="T12" fmla="*/ 586 w 688"/>
                <a:gd name="T13" fmla="*/ 102 h 492"/>
                <a:gd name="T14" fmla="*/ 654 w 688"/>
                <a:gd name="T15" fmla="*/ 237 h 492"/>
                <a:gd name="T16" fmla="*/ 628 w 688"/>
                <a:gd name="T17" fmla="*/ 356 h 492"/>
                <a:gd name="T18" fmla="*/ 611 w 688"/>
                <a:gd name="T19" fmla="*/ 449 h 492"/>
                <a:gd name="T20" fmla="*/ 611 w 688"/>
                <a:gd name="T21" fmla="*/ 466 h 492"/>
                <a:gd name="T22" fmla="*/ 611 w 688"/>
                <a:gd name="T23" fmla="*/ 483 h 492"/>
                <a:gd name="T24" fmla="*/ 518 w 688"/>
                <a:gd name="T25" fmla="*/ 475 h 492"/>
                <a:gd name="T26" fmla="*/ 416 w 688"/>
                <a:gd name="T27" fmla="*/ 458 h 492"/>
                <a:gd name="T28" fmla="*/ 390 w 688"/>
                <a:gd name="T29" fmla="*/ 449 h 492"/>
                <a:gd name="T30" fmla="*/ 365 w 688"/>
                <a:gd name="T31" fmla="*/ 458 h 492"/>
                <a:gd name="T32" fmla="*/ 331 w 688"/>
                <a:gd name="T33" fmla="*/ 458 h 492"/>
                <a:gd name="T34" fmla="*/ 297 w 688"/>
                <a:gd name="T35" fmla="*/ 458 h 492"/>
                <a:gd name="T36" fmla="*/ 280 w 688"/>
                <a:gd name="T37" fmla="*/ 449 h 492"/>
                <a:gd name="T38" fmla="*/ 246 w 688"/>
                <a:gd name="T39" fmla="*/ 449 h 492"/>
                <a:gd name="T40" fmla="*/ 229 w 688"/>
                <a:gd name="T41" fmla="*/ 449 h 492"/>
                <a:gd name="T42" fmla="*/ 229 w 688"/>
                <a:gd name="T43" fmla="*/ 441 h 492"/>
                <a:gd name="T44" fmla="*/ 212 w 688"/>
                <a:gd name="T45" fmla="*/ 432 h 492"/>
                <a:gd name="T46" fmla="*/ 178 w 688"/>
                <a:gd name="T47" fmla="*/ 424 h 492"/>
                <a:gd name="T48" fmla="*/ 161 w 688"/>
                <a:gd name="T49" fmla="*/ 432 h 492"/>
                <a:gd name="T50" fmla="*/ 127 w 688"/>
                <a:gd name="T51" fmla="*/ 432 h 492"/>
                <a:gd name="T52" fmla="*/ 102 w 688"/>
                <a:gd name="T53" fmla="*/ 415 h 492"/>
                <a:gd name="T54" fmla="*/ 93 w 688"/>
                <a:gd name="T55" fmla="*/ 398 h 492"/>
                <a:gd name="T56" fmla="*/ 93 w 688"/>
                <a:gd name="T57" fmla="*/ 373 h 492"/>
                <a:gd name="T58" fmla="*/ 93 w 688"/>
                <a:gd name="T59" fmla="*/ 348 h 492"/>
                <a:gd name="T60" fmla="*/ 68 w 688"/>
                <a:gd name="T61" fmla="*/ 331 h 492"/>
                <a:gd name="T62" fmla="*/ 42 w 688"/>
                <a:gd name="T63" fmla="*/ 314 h 492"/>
                <a:gd name="T64" fmla="*/ 0 w 688"/>
                <a:gd name="T65" fmla="*/ 297 h 492"/>
                <a:gd name="T66" fmla="*/ 25 w 688"/>
                <a:gd name="T67" fmla="*/ 288 h 492"/>
                <a:gd name="T68" fmla="*/ 25 w 688"/>
                <a:gd name="T69" fmla="*/ 254 h 492"/>
                <a:gd name="T70" fmla="*/ 17 w 688"/>
                <a:gd name="T71" fmla="*/ 246 h 492"/>
                <a:gd name="T72" fmla="*/ 25 w 688"/>
                <a:gd name="T73" fmla="*/ 221 h 492"/>
                <a:gd name="T74" fmla="*/ 34 w 688"/>
                <a:gd name="T75" fmla="*/ 212 h 492"/>
                <a:gd name="T76" fmla="*/ 25 w 688"/>
                <a:gd name="T77" fmla="*/ 187 h 492"/>
                <a:gd name="T78" fmla="*/ 25 w 688"/>
                <a:gd name="T79" fmla="*/ 127 h 492"/>
                <a:gd name="T80" fmla="*/ 25 w 688"/>
                <a:gd name="T81" fmla="*/ 43 h 492"/>
                <a:gd name="T82" fmla="*/ 127 w 688"/>
                <a:gd name="T83" fmla="*/ 93 h 492"/>
                <a:gd name="T84" fmla="*/ 170 w 688"/>
                <a:gd name="T85" fmla="*/ 102 h 492"/>
                <a:gd name="T86" fmla="*/ 178 w 688"/>
                <a:gd name="T87" fmla="*/ 136 h 492"/>
                <a:gd name="T88" fmla="*/ 161 w 688"/>
                <a:gd name="T89" fmla="*/ 136 h 492"/>
                <a:gd name="T90" fmla="*/ 119 w 688"/>
                <a:gd name="T91" fmla="*/ 187 h 492"/>
                <a:gd name="T92" fmla="*/ 127 w 688"/>
                <a:gd name="T93" fmla="*/ 187 h 492"/>
                <a:gd name="T94" fmla="*/ 170 w 688"/>
                <a:gd name="T95" fmla="*/ 153 h 492"/>
                <a:gd name="T96" fmla="*/ 187 w 688"/>
                <a:gd name="T97" fmla="*/ 161 h 492"/>
                <a:gd name="T98" fmla="*/ 178 w 688"/>
                <a:gd name="T99" fmla="*/ 187 h 492"/>
                <a:gd name="T100" fmla="*/ 170 w 688"/>
                <a:gd name="T101" fmla="*/ 204 h 492"/>
                <a:gd name="T102" fmla="*/ 161 w 688"/>
                <a:gd name="T103" fmla="*/ 212 h 492"/>
                <a:gd name="T104" fmla="*/ 153 w 688"/>
                <a:gd name="T105" fmla="*/ 204 h 492"/>
                <a:gd name="T106" fmla="*/ 144 w 688"/>
                <a:gd name="T107" fmla="*/ 212 h 492"/>
                <a:gd name="T108" fmla="*/ 119 w 688"/>
                <a:gd name="T109" fmla="*/ 212 h 492"/>
                <a:gd name="T110" fmla="*/ 144 w 688"/>
                <a:gd name="T111" fmla="*/ 229 h 492"/>
                <a:gd name="T112" fmla="*/ 170 w 688"/>
                <a:gd name="T113" fmla="*/ 212 h 492"/>
                <a:gd name="T114" fmla="*/ 178 w 688"/>
                <a:gd name="T115" fmla="*/ 212 h 492"/>
                <a:gd name="T116" fmla="*/ 187 w 688"/>
                <a:gd name="T117" fmla="*/ 187 h 492"/>
                <a:gd name="T118" fmla="*/ 212 w 688"/>
                <a:gd name="T119" fmla="*/ 136 h 492"/>
                <a:gd name="T120" fmla="*/ 212 w 688"/>
                <a:gd name="T121" fmla="*/ 102 h 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8"/>
                <a:gd name="T184" fmla="*/ 0 h 492"/>
                <a:gd name="T185" fmla="*/ 688 w 688"/>
                <a:gd name="T186" fmla="*/ 492 h 4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8" h="492">
                  <a:moveTo>
                    <a:pt x="212" y="102"/>
                  </a:moveTo>
                  <a:lnTo>
                    <a:pt x="212" y="102"/>
                  </a:lnTo>
                  <a:lnTo>
                    <a:pt x="204" y="110"/>
                  </a:lnTo>
                  <a:lnTo>
                    <a:pt x="212" y="119"/>
                  </a:lnTo>
                  <a:lnTo>
                    <a:pt x="204" y="110"/>
                  </a:lnTo>
                  <a:lnTo>
                    <a:pt x="204" y="102"/>
                  </a:lnTo>
                  <a:lnTo>
                    <a:pt x="204" y="93"/>
                  </a:lnTo>
                  <a:lnTo>
                    <a:pt x="212" y="102"/>
                  </a:lnTo>
                  <a:lnTo>
                    <a:pt x="221" y="93"/>
                  </a:lnTo>
                  <a:lnTo>
                    <a:pt x="204" y="76"/>
                  </a:lnTo>
                  <a:lnTo>
                    <a:pt x="195" y="76"/>
                  </a:lnTo>
                  <a:lnTo>
                    <a:pt x="195" y="60"/>
                  </a:lnTo>
                  <a:lnTo>
                    <a:pt x="204" y="60"/>
                  </a:lnTo>
                  <a:lnTo>
                    <a:pt x="212" y="68"/>
                  </a:lnTo>
                  <a:lnTo>
                    <a:pt x="212" y="60"/>
                  </a:lnTo>
                  <a:lnTo>
                    <a:pt x="221" y="51"/>
                  </a:lnTo>
                  <a:lnTo>
                    <a:pt x="221" y="43"/>
                  </a:lnTo>
                  <a:lnTo>
                    <a:pt x="221" y="34"/>
                  </a:lnTo>
                  <a:lnTo>
                    <a:pt x="212" y="26"/>
                  </a:lnTo>
                  <a:lnTo>
                    <a:pt x="204" y="9"/>
                  </a:lnTo>
                  <a:lnTo>
                    <a:pt x="204" y="0"/>
                  </a:lnTo>
                  <a:lnTo>
                    <a:pt x="212" y="9"/>
                  </a:lnTo>
                  <a:lnTo>
                    <a:pt x="212" y="0"/>
                  </a:lnTo>
                  <a:lnTo>
                    <a:pt x="365" y="43"/>
                  </a:lnTo>
                  <a:lnTo>
                    <a:pt x="535" y="85"/>
                  </a:lnTo>
                  <a:lnTo>
                    <a:pt x="586" y="102"/>
                  </a:lnTo>
                  <a:lnTo>
                    <a:pt x="654" y="110"/>
                  </a:lnTo>
                  <a:lnTo>
                    <a:pt x="688" y="119"/>
                  </a:lnTo>
                  <a:lnTo>
                    <a:pt x="679" y="144"/>
                  </a:lnTo>
                  <a:lnTo>
                    <a:pt x="654" y="237"/>
                  </a:lnTo>
                  <a:lnTo>
                    <a:pt x="654" y="246"/>
                  </a:lnTo>
                  <a:lnTo>
                    <a:pt x="637" y="322"/>
                  </a:lnTo>
                  <a:lnTo>
                    <a:pt x="637" y="339"/>
                  </a:lnTo>
                  <a:lnTo>
                    <a:pt x="628" y="356"/>
                  </a:lnTo>
                  <a:lnTo>
                    <a:pt x="611" y="424"/>
                  </a:lnTo>
                  <a:lnTo>
                    <a:pt x="611" y="441"/>
                  </a:lnTo>
                  <a:lnTo>
                    <a:pt x="611" y="449"/>
                  </a:lnTo>
                  <a:lnTo>
                    <a:pt x="611" y="458"/>
                  </a:lnTo>
                  <a:lnTo>
                    <a:pt x="611" y="466"/>
                  </a:lnTo>
                  <a:lnTo>
                    <a:pt x="611" y="475"/>
                  </a:lnTo>
                  <a:lnTo>
                    <a:pt x="611" y="483"/>
                  </a:lnTo>
                  <a:lnTo>
                    <a:pt x="603" y="483"/>
                  </a:lnTo>
                  <a:lnTo>
                    <a:pt x="611" y="483"/>
                  </a:lnTo>
                  <a:lnTo>
                    <a:pt x="611" y="492"/>
                  </a:lnTo>
                  <a:lnTo>
                    <a:pt x="560" y="483"/>
                  </a:lnTo>
                  <a:lnTo>
                    <a:pt x="552" y="483"/>
                  </a:lnTo>
                  <a:lnTo>
                    <a:pt x="518" y="475"/>
                  </a:lnTo>
                  <a:lnTo>
                    <a:pt x="433" y="449"/>
                  </a:lnTo>
                  <a:lnTo>
                    <a:pt x="424" y="458"/>
                  </a:lnTo>
                  <a:lnTo>
                    <a:pt x="416" y="458"/>
                  </a:lnTo>
                  <a:lnTo>
                    <a:pt x="407" y="458"/>
                  </a:lnTo>
                  <a:lnTo>
                    <a:pt x="399" y="458"/>
                  </a:lnTo>
                  <a:lnTo>
                    <a:pt x="390" y="458"/>
                  </a:lnTo>
                  <a:lnTo>
                    <a:pt x="390" y="449"/>
                  </a:lnTo>
                  <a:lnTo>
                    <a:pt x="382" y="449"/>
                  </a:lnTo>
                  <a:lnTo>
                    <a:pt x="373" y="449"/>
                  </a:lnTo>
                  <a:lnTo>
                    <a:pt x="365" y="458"/>
                  </a:lnTo>
                  <a:lnTo>
                    <a:pt x="348" y="449"/>
                  </a:lnTo>
                  <a:lnTo>
                    <a:pt x="348" y="458"/>
                  </a:lnTo>
                  <a:lnTo>
                    <a:pt x="339" y="458"/>
                  </a:lnTo>
                  <a:lnTo>
                    <a:pt x="331" y="458"/>
                  </a:lnTo>
                  <a:lnTo>
                    <a:pt x="323" y="458"/>
                  </a:lnTo>
                  <a:lnTo>
                    <a:pt x="314" y="458"/>
                  </a:lnTo>
                  <a:lnTo>
                    <a:pt x="306" y="458"/>
                  </a:lnTo>
                  <a:lnTo>
                    <a:pt x="297" y="458"/>
                  </a:lnTo>
                  <a:lnTo>
                    <a:pt x="289" y="458"/>
                  </a:lnTo>
                  <a:lnTo>
                    <a:pt x="289" y="449"/>
                  </a:lnTo>
                  <a:lnTo>
                    <a:pt x="280" y="449"/>
                  </a:lnTo>
                  <a:lnTo>
                    <a:pt x="272" y="449"/>
                  </a:lnTo>
                  <a:lnTo>
                    <a:pt x="255" y="449"/>
                  </a:lnTo>
                  <a:lnTo>
                    <a:pt x="255" y="458"/>
                  </a:lnTo>
                  <a:lnTo>
                    <a:pt x="246" y="449"/>
                  </a:lnTo>
                  <a:lnTo>
                    <a:pt x="238" y="449"/>
                  </a:lnTo>
                  <a:lnTo>
                    <a:pt x="229" y="449"/>
                  </a:lnTo>
                  <a:lnTo>
                    <a:pt x="229" y="441"/>
                  </a:lnTo>
                  <a:lnTo>
                    <a:pt x="221" y="441"/>
                  </a:lnTo>
                  <a:lnTo>
                    <a:pt x="212" y="432"/>
                  </a:lnTo>
                  <a:lnTo>
                    <a:pt x="204" y="432"/>
                  </a:lnTo>
                  <a:lnTo>
                    <a:pt x="187" y="432"/>
                  </a:lnTo>
                  <a:lnTo>
                    <a:pt x="178" y="424"/>
                  </a:lnTo>
                  <a:lnTo>
                    <a:pt x="170" y="424"/>
                  </a:lnTo>
                  <a:lnTo>
                    <a:pt x="161" y="432"/>
                  </a:lnTo>
                  <a:lnTo>
                    <a:pt x="153" y="432"/>
                  </a:lnTo>
                  <a:lnTo>
                    <a:pt x="136" y="432"/>
                  </a:lnTo>
                  <a:lnTo>
                    <a:pt x="127" y="432"/>
                  </a:lnTo>
                  <a:lnTo>
                    <a:pt x="119" y="424"/>
                  </a:lnTo>
                  <a:lnTo>
                    <a:pt x="110" y="424"/>
                  </a:lnTo>
                  <a:lnTo>
                    <a:pt x="102" y="415"/>
                  </a:lnTo>
                  <a:lnTo>
                    <a:pt x="93" y="415"/>
                  </a:lnTo>
                  <a:lnTo>
                    <a:pt x="93" y="407"/>
                  </a:lnTo>
                  <a:lnTo>
                    <a:pt x="93" y="398"/>
                  </a:lnTo>
                  <a:lnTo>
                    <a:pt x="93" y="390"/>
                  </a:lnTo>
                  <a:lnTo>
                    <a:pt x="93" y="381"/>
                  </a:lnTo>
                  <a:lnTo>
                    <a:pt x="102" y="381"/>
                  </a:lnTo>
                  <a:lnTo>
                    <a:pt x="93" y="373"/>
                  </a:lnTo>
                  <a:lnTo>
                    <a:pt x="102" y="373"/>
                  </a:lnTo>
                  <a:lnTo>
                    <a:pt x="93" y="356"/>
                  </a:lnTo>
                  <a:lnTo>
                    <a:pt x="93" y="348"/>
                  </a:lnTo>
                  <a:lnTo>
                    <a:pt x="85" y="339"/>
                  </a:lnTo>
                  <a:lnTo>
                    <a:pt x="76" y="331"/>
                  </a:lnTo>
                  <a:lnTo>
                    <a:pt x="68" y="331"/>
                  </a:lnTo>
                  <a:lnTo>
                    <a:pt x="68" y="339"/>
                  </a:lnTo>
                  <a:lnTo>
                    <a:pt x="59" y="331"/>
                  </a:lnTo>
                  <a:lnTo>
                    <a:pt x="51" y="314"/>
                  </a:lnTo>
                  <a:lnTo>
                    <a:pt x="42" y="314"/>
                  </a:lnTo>
                  <a:lnTo>
                    <a:pt x="34" y="305"/>
                  </a:lnTo>
                  <a:lnTo>
                    <a:pt x="17" y="305"/>
                  </a:lnTo>
                  <a:lnTo>
                    <a:pt x="8" y="297"/>
                  </a:lnTo>
                  <a:lnTo>
                    <a:pt x="0" y="297"/>
                  </a:lnTo>
                  <a:lnTo>
                    <a:pt x="17" y="254"/>
                  </a:lnTo>
                  <a:lnTo>
                    <a:pt x="17" y="263"/>
                  </a:lnTo>
                  <a:lnTo>
                    <a:pt x="8" y="288"/>
                  </a:lnTo>
                  <a:lnTo>
                    <a:pt x="25" y="288"/>
                  </a:lnTo>
                  <a:lnTo>
                    <a:pt x="17" y="280"/>
                  </a:lnTo>
                  <a:lnTo>
                    <a:pt x="25" y="271"/>
                  </a:lnTo>
                  <a:lnTo>
                    <a:pt x="25" y="263"/>
                  </a:lnTo>
                  <a:lnTo>
                    <a:pt x="25" y="254"/>
                  </a:lnTo>
                  <a:lnTo>
                    <a:pt x="42" y="246"/>
                  </a:lnTo>
                  <a:lnTo>
                    <a:pt x="34" y="246"/>
                  </a:lnTo>
                  <a:lnTo>
                    <a:pt x="17" y="246"/>
                  </a:lnTo>
                  <a:lnTo>
                    <a:pt x="17" y="237"/>
                  </a:lnTo>
                  <a:lnTo>
                    <a:pt x="17" y="221"/>
                  </a:lnTo>
                  <a:lnTo>
                    <a:pt x="25" y="221"/>
                  </a:lnTo>
                  <a:lnTo>
                    <a:pt x="25" y="229"/>
                  </a:lnTo>
                  <a:lnTo>
                    <a:pt x="25" y="221"/>
                  </a:lnTo>
                  <a:lnTo>
                    <a:pt x="51" y="221"/>
                  </a:lnTo>
                  <a:lnTo>
                    <a:pt x="34" y="212"/>
                  </a:lnTo>
                  <a:lnTo>
                    <a:pt x="34" y="204"/>
                  </a:lnTo>
                  <a:lnTo>
                    <a:pt x="25" y="204"/>
                  </a:lnTo>
                  <a:lnTo>
                    <a:pt x="17" y="212"/>
                  </a:lnTo>
                  <a:lnTo>
                    <a:pt x="25" y="187"/>
                  </a:lnTo>
                  <a:lnTo>
                    <a:pt x="25" y="170"/>
                  </a:lnTo>
                  <a:lnTo>
                    <a:pt x="25" y="161"/>
                  </a:lnTo>
                  <a:lnTo>
                    <a:pt x="25" y="136"/>
                  </a:lnTo>
                  <a:lnTo>
                    <a:pt x="25" y="127"/>
                  </a:lnTo>
                  <a:lnTo>
                    <a:pt x="25" y="102"/>
                  </a:lnTo>
                  <a:lnTo>
                    <a:pt x="17" y="93"/>
                  </a:lnTo>
                  <a:lnTo>
                    <a:pt x="17" y="51"/>
                  </a:lnTo>
                  <a:lnTo>
                    <a:pt x="25" y="43"/>
                  </a:lnTo>
                  <a:lnTo>
                    <a:pt x="25" y="26"/>
                  </a:lnTo>
                  <a:lnTo>
                    <a:pt x="42" y="34"/>
                  </a:lnTo>
                  <a:lnTo>
                    <a:pt x="76" y="68"/>
                  </a:lnTo>
                  <a:lnTo>
                    <a:pt x="127" y="93"/>
                  </a:lnTo>
                  <a:lnTo>
                    <a:pt x="153" y="93"/>
                  </a:lnTo>
                  <a:lnTo>
                    <a:pt x="161" y="102"/>
                  </a:lnTo>
                  <a:lnTo>
                    <a:pt x="161" y="110"/>
                  </a:lnTo>
                  <a:lnTo>
                    <a:pt x="170" y="102"/>
                  </a:lnTo>
                  <a:lnTo>
                    <a:pt x="178" y="102"/>
                  </a:lnTo>
                  <a:lnTo>
                    <a:pt x="178" y="110"/>
                  </a:lnTo>
                  <a:lnTo>
                    <a:pt x="178" y="136"/>
                  </a:lnTo>
                  <a:lnTo>
                    <a:pt x="170" y="144"/>
                  </a:lnTo>
                  <a:lnTo>
                    <a:pt x="170" y="136"/>
                  </a:lnTo>
                  <a:lnTo>
                    <a:pt x="161" y="136"/>
                  </a:lnTo>
                  <a:lnTo>
                    <a:pt x="153" y="161"/>
                  </a:lnTo>
                  <a:lnTo>
                    <a:pt x="144" y="161"/>
                  </a:lnTo>
                  <a:lnTo>
                    <a:pt x="127" y="178"/>
                  </a:lnTo>
                  <a:lnTo>
                    <a:pt x="119" y="187"/>
                  </a:lnTo>
                  <a:lnTo>
                    <a:pt x="127" y="195"/>
                  </a:lnTo>
                  <a:lnTo>
                    <a:pt x="153" y="187"/>
                  </a:lnTo>
                  <a:lnTo>
                    <a:pt x="127" y="195"/>
                  </a:lnTo>
                  <a:lnTo>
                    <a:pt x="127" y="187"/>
                  </a:lnTo>
                  <a:lnTo>
                    <a:pt x="136" y="170"/>
                  </a:lnTo>
                  <a:lnTo>
                    <a:pt x="153" y="161"/>
                  </a:lnTo>
                  <a:lnTo>
                    <a:pt x="161" y="161"/>
                  </a:lnTo>
                  <a:lnTo>
                    <a:pt x="170" y="153"/>
                  </a:lnTo>
                  <a:lnTo>
                    <a:pt x="187" y="144"/>
                  </a:lnTo>
                  <a:lnTo>
                    <a:pt x="187" y="136"/>
                  </a:lnTo>
                  <a:lnTo>
                    <a:pt x="195" y="136"/>
                  </a:lnTo>
                  <a:lnTo>
                    <a:pt x="187" y="161"/>
                  </a:lnTo>
                  <a:lnTo>
                    <a:pt x="178" y="161"/>
                  </a:lnTo>
                  <a:lnTo>
                    <a:pt x="178" y="178"/>
                  </a:lnTo>
                  <a:lnTo>
                    <a:pt x="178" y="187"/>
                  </a:lnTo>
                  <a:lnTo>
                    <a:pt x="170" y="195"/>
                  </a:lnTo>
                  <a:lnTo>
                    <a:pt x="170" y="204"/>
                  </a:lnTo>
                  <a:lnTo>
                    <a:pt x="170" y="212"/>
                  </a:lnTo>
                  <a:lnTo>
                    <a:pt x="161" y="212"/>
                  </a:lnTo>
                  <a:lnTo>
                    <a:pt x="153" y="212"/>
                  </a:lnTo>
                  <a:lnTo>
                    <a:pt x="161" y="195"/>
                  </a:lnTo>
                  <a:lnTo>
                    <a:pt x="153" y="204"/>
                  </a:lnTo>
                  <a:lnTo>
                    <a:pt x="153" y="212"/>
                  </a:lnTo>
                  <a:lnTo>
                    <a:pt x="144" y="221"/>
                  </a:lnTo>
                  <a:lnTo>
                    <a:pt x="144" y="212"/>
                  </a:lnTo>
                  <a:lnTo>
                    <a:pt x="153" y="204"/>
                  </a:lnTo>
                  <a:lnTo>
                    <a:pt x="153" y="195"/>
                  </a:lnTo>
                  <a:lnTo>
                    <a:pt x="144" y="204"/>
                  </a:lnTo>
                  <a:lnTo>
                    <a:pt x="119" y="212"/>
                  </a:lnTo>
                  <a:lnTo>
                    <a:pt x="119" y="221"/>
                  </a:lnTo>
                  <a:lnTo>
                    <a:pt x="127" y="229"/>
                  </a:lnTo>
                  <a:lnTo>
                    <a:pt x="144" y="229"/>
                  </a:lnTo>
                  <a:lnTo>
                    <a:pt x="144" y="237"/>
                  </a:lnTo>
                  <a:lnTo>
                    <a:pt x="144" y="229"/>
                  </a:lnTo>
                  <a:lnTo>
                    <a:pt x="161" y="221"/>
                  </a:lnTo>
                  <a:lnTo>
                    <a:pt x="170" y="212"/>
                  </a:lnTo>
                  <a:lnTo>
                    <a:pt x="178" y="221"/>
                  </a:lnTo>
                  <a:lnTo>
                    <a:pt x="178" y="212"/>
                  </a:lnTo>
                  <a:lnTo>
                    <a:pt x="187" y="212"/>
                  </a:lnTo>
                  <a:lnTo>
                    <a:pt x="187" y="204"/>
                  </a:lnTo>
                  <a:lnTo>
                    <a:pt x="187" y="187"/>
                  </a:lnTo>
                  <a:lnTo>
                    <a:pt x="195" y="178"/>
                  </a:lnTo>
                  <a:lnTo>
                    <a:pt x="195" y="170"/>
                  </a:lnTo>
                  <a:lnTo>
                    <a:pt x="195" y="153"/>
                  </a:lnTo>
                  <a:lnTo>
                    <a:pt x="212" y="136"/>
                  </a:lnTo>
                  <a:lnTo>
                    <a:pt x="221" y="136"/>
                  </a:lnTo>
                  <a:lnTo>
                    <a:pt x="212" y="110"/>
                  </a:lnTo>
                  <a:lnTo>
                    <a:pt x="212" y="102"/>
                  </a:lnTo>
                  <a:close/>
                </a:path>
              </a:pathLst>
            </a:custGeom>
            <a:solidFill>
              <a:srgbClr val="8DA3FF"/>
            </a:solidFill>
            <a:ln w="12700">
              <a:solidFill>
                <a:schemeClr val="tx1"/>
              </a:solidFill>
              <a:round/>
              <a:headEnd/>
              <a:tailEnd/>
            </a:ln>
          </p:spPr>
          <p:txBody>
            <a:bodyPr/>
            <a:lstStyle/>
            <a:p>
              <a:endParaRPr lang="en-US"/>
            </a:p>
          </p:txBody>
        </p:sp>
        <p:sp>
          <p:nvSpPr>
            <p:cNvPr id="12325" name="Freeform 75"/>
            <p:cNvSpPr>
              <a:spLocks/>
            </p:cNvSpPr>
            <p:nvPr/>
          </p:nvSpPr>
          <p:spPr bwMode="auto">
            <a:xfrm>
              <a:off x="625" y="589"/>
              <a:ext cx="17" cy="26"/>
            </a:xfrm>
            <a:custGeom>
              <a:avLst/>
              <a:gdLst>
                <a:gd name="T0" fmla="*/ 9 w 17"/>
                <a:gd name="T1" fmla="*/ 26 h 26"/>
                <a:gd name="T2" fmla="*/ 0 w 17"/>
                <a:gd name="T3" fmla="*/ 17 h 26"/>
                <a:gd name="T4" fmla="*/ 0 w 17"/>
                <a:gd name="T5" fmla="*/ 17 h 26"/>
                <a:gd name="T6" fmla="*/ 0 w 17"/>
                <a:gd name="T7" fmla="*/ 9 h 26"/>
                <a:gd name="T8" fmla="*/ 9 w 17"/>
                <a:gd name="T9" fmla="*/ 0 h 26"/>
                <a:gd name="T10" fmla="*/ 9 w 17"/>
                <a:gd name="T11" fmla="*/ 0 h 26"/>
                <a:gd name="T12" fmla="*/ 17 w 17"/>
                <a:gd name="T13" fmla="*/ 9 h 26"/>
                <a:gd name="T14" fmla="*/ 9 w 17"/>
                <a:gd name="T15" fmla="*/ 17 h 26"/>
                <a:gd name="T16" fmla="*/ 17 w 17"/>
                <a:gd name="T17" fmla="*/ 17 h 26"/>
                <a:gd name="T18" fmla="*/ 9 w 17"/>
                <a:gd name="T19" fmla="*/ 17 h 26"/>
                <a:gd name="T20" fmla="*/ 9 w 17"/>
                <a:gd name="T21" fmla="*/ 17 h 26"/>
                <a:gd name="T22" fmla="*/ 9 w 17"/>
                <a:gd name="T23" fmla="*/ 26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26"/>
                <a:gd name="T38" fmla="*/ 17 w 17"/>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26">
                  <a:moveTo>
                    <a:pt x="9" y="26"/>
                  </a:moveTo>
                  <a:lnTo>
                    <a:pt x="0" y="17"/>
                  </a:lnTo>
                  <a:lnTo>
                    <a:pt x="0" y="9"/>
                  </a:lnTo>
                  <a:lnTo>
                    <a:pt x="9" y="0"/>
                  </a:lnTo>
                  <a:lnTo>
                    <a:pt x="17" y="9"/>
                  </a:lnTo>
                  <a:lnTo>
                    <a:pt x="9" y="17"/>
                  </a:lnTo>
                  <a:lnTo>
                    <a:pt x="17" y="17"/>
                  </a:lnTo>
                  <a:lnTo>
                    <a:pt x="9" y="17"/>
                  </a:lnTo>
                  <a:lnTo>
                    <a:pt x="9" y="26"/>
                  </a:lnTo>
                  <a:close/>
                </a:path>
              </a:pathLst>
            </a:custGeom>
            <a:solidFill>
              <a:srgbClr val="8DA3FF"/>
            </a:solidFill>
            <a:ln w="12700">
              <a:solidFill>
                <a:schemeClr val="tx1"/>
              </a:solidFill>
              <a:round/>
              <a:headEnd/>
              <a:tailEnd/>
            </a:ln>
          </p:spPr>
          <p:txBody>
            <a:bodyPr/>
            <a:lstStyle/>
            <a:p>
              <a:endParaRPr lang="en-US"/>
            </a:p>
          </p:txBody>
        </p:sp>
        <p:sp>
          <p:nvSpPr>
            <p:cNvPr id="12326" name="Freeform 76"/>
            <p:cNvSpPr>
              <a:spLocks/>
            </p:cNvSpPr>
            <p:nvPr/>
          </p:nvSpPr>
          <p:spPr bwMode="auto">
            <a:xfrm>
              <a:off x="642" y="631"/>
              <a:ext cx="34" cy="68"/>
            </a:xfrm>
            <a:custGeom>
              <a:avLst/>
              <a:gdLst>
                <a:gd name="T0" fmla="*/ 9 w 34"/>
                <a:gd name="T1" fmla="*/ 9 h 68"/>
                <a:gd name="T2" fmla="*/ 17 w 34"/>
                <a:gd name="T3" fmla="*/ 0 h 68"/>
                <a:gd name="T4" fmla="*/ 26 w 34"/>
                <a:gd name="T5" fmla="*/ 0 h 68"/>
                <a:gd name="T6" fmla="*/ 26 w 34"/>
                <a:gd name="T7" fmla="*/ 9 h 68"/>
                <a:gd name="T8" fmla="*/ 26 w 34"/>
                <a:gd name="T9" fmla="*/ 17 h 68"/>
                <a:gd name="T10" fmla="*/ 17 w 34"/>
                <a:gd name="T11" fmla="*/ 9 h 68"/>
                <a:gd name="T12" fmla="*/ 9 w 34"/>
                <a:gd name="T13" fmla="*/ 17 h 68"/>
                <a:gd name="T14" fmla="*/ 17 w 34"/>
                <a:gd name="T15" fmla="*/ 26 h 68"/>
                <a:gd name="T16" fmla="*/ 17 w 34"/>
                <a:gd name="T17" fmla="*/ 43 h 68"/>
                <a:gd name="T18" fmla="*/ 26 w 34"/>
                <a:gd name="T19" fmla="*/ 43 h 68"/>
                <a:gd name="T20" fmla="*/ 34 w 34"/>
                <a:gd name="T21" fmla="*/ 51 h 68"/>
                <a:gd name="T22" fmla="*/ 26 w 34"/>
                <a:gd name="T23" fmla="*/ 60 h 68"/>
                <a:gd name="T24" fmla="*/ 26 w 34"/>
                <a:gd name="T25" fmla="*/ 68 h 68"/>
                <a:gd name="T26" fmla="*/ 17 w 34"/>
                <a:gd name="T27" fmla="*/ 60 h 68"/>
                <a:gd name="T28" fmla="*/ 17 w 34"/>
                <a:gd name="T29" fmla="*/ 51 h 68"/>
                <a:gd name="T30" fmla="*/ 17 w 34"/>
                <a:gd name="T31" fmla="*/ 51 h 68"/>
                <a:gd name="T32" fmla="*/ 9 w 34"/>
                <a:gd name="T33" fmla="*/ 43 h 68"/>
                <a:gd name="T34" fmla="*/ 9 w 34"/>
                <a:gd name="T35" fmla="*/ 26 h 68"/>
                <a:gd name="T36" fmla="*/ 0 w 34"/>
                <a:gd name="T37" fmla="*/ 17 h 68"/>
                <a:gd name="T38" fmla="*/ 9 w 34"/>
                <a:gd name="T39" fmla="*/ 9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68"/>
                <a:gd name="T62" fmla="*/ 34 w 34"/>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68">
                  <a:moveTo>
                    <a:pt x="9" y="9"/>
                  </a:moveTo>
                  <a:lnTo>
                    <a:pt x="17" y="0"/>
                  </a:lnTo>
                  <a:lnTo>
                    <a:pt x="26" y="0"/>
                  </a:lnTo>
                  <a:lnTo>
                    <a:pt x="26" y="9"/>
                  </a:lnTo>
                  <a:lnTo>
                    <a:pt x="26" y="17"/>
                  </a:lnTo>
                  <a:lnTo>
                    <a:pt x="17" y="9"/>
                  </a:lnTo>
                  <a:lnTo>
                    <a:pt x="9" y="17"/>
                  </a:lnTo>
                  <a:lnTo>
                    <a:pt x="17" y="26"/>
                  </a:lnTo>
                  <a:lnTo>
                    <a:pt x="17" y="43"/>
                  </a:lnTo>
                  <a:lnTo>
                    <a:pt x="26" y="43"/>
                  </a:lnTo>
                  <a:lnTo>
                    <a:pt x="34" y="51"/>
                  </a:lnTo>
                  <a:lnTo>
                    <a:pt x="26" y="60"/>
                  </a:lnTo>
                  <a:lnTo>
                    <a:pt x="26" y="68"/>
                  </a:lnTo>
                  <a:lnTo>
                    <a:pt x="17" y="60"/>
                  </a:lnTo>
                  <a:lnTo>
                    <a:pt x="17" y="51"/>
                  </a:lnTo>
                  <a:lnTo>
                    <a:pt x="9" y="43"/>
                  </a:lnTo>
                  <a:lnTo>
                    <a:pt x="9" y="26"/>
                  </a:lnTo>
                  <a:lnTo>
                    <a:pt x="0" y="17"/>
                  </a:lnTo>
                  <a:lnTo>
                    <a:pt x="9" y="9"/>
                  </a:lnTo>
                  <a:close/>
                </a:path>
              </a:pathLst>
            </a:custGeom>
            <a:solidFill>
              <a:srgbClr val="8DA3FF"/>
            </a:solidFill>
            <a:ln w="12700">
              <a:solidFill>
                <a:schemeClr val="tx1"/>
              </a:solidFill>
              <a:round/>
              <a:headEnd/>
              <a:tailEnd/>
            </a:ln>
          </p:spPr>
          <p:txBody>
            <a:bodyPr/>
            <a:lstStyle/>
            <a:p>
              <a:endParaRPr lang="en-US"/>
            </a:p>
          </p:txBody>
        </p:sp>
        <p:sp>
          <p:nvSpPr>
            <p:cNvPr id="12327" name="Freeform 77"/>
            <p:cNvSpPr>
              <a:spLocks/>
            </p:cNvSpPr>
            <p:nvPr/>
          </p:nvSpPr>
          <p:spPr bwMode="auto">
            <a:xfrm>
              <a:off x="1203" y="691"/>
              <a:ext cx="1044" cy="661"/>
            </a:xfrm>
            <a:custGeom>
              <a:avLst/>
              <a:gdLst>
                <a:gd name="T0" fmla="*/ 322 w 1044"/>
                <a:gd name="T1" fmla="*/ 627 h 661"/>
                <a:gd name="T2" fmla="*/ 322 w 1044"/>
                <a:gd name="T3" fmla="*/ 635 h 661"/>
                <a:gd name="T4" fmla="*/ 305 w 1044"/>
                <a:gd name="T5" fmla="*/ 635 h 661"/>
                <a:gd name="T6" fmla="*/ 288 w 1044"/>
                <a:gd name="T7" fmla="*/ 635 h 661"/>
                <a:gd name="T8" fmla="*/ 271 w 1044"/>
                <a:gd name="T9" fmla="*/ 627 h 661"/>
                <a:gd name="T10" fmla="*/ 254 w 1044"/>
                <a:gd name="T11" fmla="*/ 627 h 661"/>
                <a:gd name="T12" fmla="*/ 237 w 1044"/>
                <a:gd name="T13" fmla="*/ 627 h 661"/>
                <a:gd name="T14" fmla="*/ 220 w 1044"/>
                <a:gd name="T15" fmla="*/ 627 h 661"/>
                <a:gd name="T16" fmla="*/ 195 w 1044"/>
                <a:gd name="T17" fmla="*/ 627 h 661"/>
                <a:gd name="T18" fmla="*/ 186 w 1044"/>
                <a:gd name="T19" fmla="*/ 635 h 661"/>
                <a:gd name="T20" fmla="*/ 178 w 1044"/>
                <a:gd name="T21" fmla="*/ 627 h 661"/>
                <a:gd name="T22" fmla="*/ 178 w 1044"/>
                <a:gd name="T23" fmla="*/ 601 h 661"/>
                <a:gd name="T24" fmla="*/ 178 w 1044"/>
                <a:gd name="T25" fmla="*/ 584 h 661"/>
                <a:gd name="T26" fmla="*/ 161 w 1044"/>
                <a:gd name="T27" fmla="*/ 576 h 661"/>
                <a:gd name="T28" fmla="*/ 144 w 1044"/>
                <a:gd name="T29" fmla="*/ 551 h 661"/>
                <a:gd name="T30" fmla="*/ 153 w 1044"/>
                <a:gd name="T31" fmla="*/ 542 h 661"/>
                <a:gd name="T32" fmla="*/ 144 w 1044"/>
                <a:gd name="T33" fmla="*/ 534 h 661"/>
                <a:gd name="T34" fmla="*/ 136 w 1044"/>
                <a:gd name="T35" fmla="*/ 517 h 661"/>
                <a:gd name="T36" fmla="*/ 136 w 1044"/>
                <a:gd name="T37" fmla="*/ 491 h 661"/>
                <a:gd name="T38" fmla="*/ 127 w 1044"/>
                <a:gd name="T39" fmla="*/ 474 h 661"/>
                <a:gd name="T40" fmla="*/ 127 w 1044"/>
                <a:gd name="T41" fmla="*/ 457 h 661"/>
                <a:gd name="T42" fmla="*/ 119 w 1044"/>
                <a:gd name="T43" fmla="*/ 449 h 661"/>
                <a:gd name="T44" fmla="*/ 110 w 1044"/>
                <a:gd name="T45" fmla="*/ 466 h 661"/>
                <a:gd name="T46" fmla="*/ 93 w 1044"/>
                <a:gd name="T47" fmla="*/ 466 h 661"/>
                <a:gd name="T48" fmla="*/ 85 w 1044"/>
                <a:gd name="T49" fmla="*/ 466 h 661"/>
                <a:gd name="T50" fmla="*/ 68 w 1044"/>
                <a:gd name="T51" fmla="*/ 457 h 661"/>
                <a:gd name="T52" fmla="*/ 76 w 1044"/>
                <a:gd name="T53" fmla="*/ 440 h 661"/>
                <a:gd name="T54" fmla="*/ 76 w 1044"/>
                <a:gd name="T55" fmla="*/ 423 h 661"/>
                <a:gd name="T56" fmla="*/ 93 w 1044"/>
                <a:gd name="T57" fmla="*/ 423 h 661"/>
                <a:gd name="T58" fmla="*/ 85 w 1044"/>
                <a:gd name="T59" fmla="*/ 406 h 661"/>
                <a:gd name="T60" fmla="*/ 85 w 1044"/>
                <a:gd name="T61" fmla="*/ 390 h 661"/>
                <a:gd name="T62" fmla="*/ 93 w 1044"/>
                <a:gd name="T63" fmla="*/ 381 h 661"/>
                <a:gd name="T64" fmla="*/ 102 w 1044"/>
                <a:gd name="T65" fmla="*/ 356 h 661"/>
                <a:gd name="T66" fmla="*/ 110 w 1044"/>
                <a:gd name="T67" fmla="*/ 339 h 661"/>
                <a:gd name="T68" fmla="*/ 102 w 1044"/>
                <a:gd name="T69" fmla="*/ 322 h 661"/>
                <a:gd name="T70" fmla="*/ 85 w 1044"/>
                <a:gd name="T71" fmla="*/ 313 h 661"/>
                <a:gd name="T72" fmla="*/ 76 w 1044"/>
                <a:gd name="T73" fmla="*/ 313 h 661"/>
                <a:gd name="T74" fmla="*/ 68 w 1044"/>
                <a:gd name="T75" fmla="*/ 296 h 661"/>
                <a:gd name="T76" fmla="*/ 68 w 1044"/>
                <a:gd name="T77" fmla="*/ 271 h 661"/>
                <a:gd name="T78" fmla="*/ 51 w 1044"/>
                <a:gd name="T79" fmla="*/ 254 h 661"/>
                <a:gd name="T80" fmla="*/ 42 w 1044"/>
                <a:gd name="T81" fmla="*/ 229 h 661"/>
                <a:gd name="T82" fmla="*/ 25 w 1044"/>
                <a:gd name="T83" fmla="*/ 220 h 661"/>
                <a:gd name="T84" fmla="*/ 8 w 1044"/>
                <a:gd name="T85" fmla="*/ 203 h 661"/>
                <a:gd name="T86" fmla="*/ 17 w 1044"/>
                <a:gd name="T87" fmla="*/ 195 h 661"/>
                <a:gd name="T88" fmla="*/ 17 w 1044"/>
                <a:gd name="T89" fmla="*/ 178 h 661"/>
                <a:gd name="T90" fmla="*/ 17 w 1044"/>
                <a:gd name="T91" fmla="*/ 152 h 661"/>
                <a:gd name="T92" fmla="*/ 0 w 1044"/>
                <a:gd name="T93" fmla="*/ 127 h 661"/>
                <a:gd name="T94" fmla="*/ 136 w 1044"/>
                <a:gd name="T95" fmla="*/ 25 h 661"/>
                <a:gd name="T96" fmla="*/ 577 w 1044"/>
                <a:gd name="T97" fmla="*/ 101 h 661"/>
                <a:gd name="T98" fmla="*/ 1044 w 1044"/>
                <a:gd name="T99" fmla="*/ 152 h 661"/>
                <a:gd name="T100" fmla="*/ 1027 w 1044"/>
                <a:gd name="T101" fmla="*/ 364 h 661"/>
                <a:gd name="T102" fmla="*/ 1010 w 1044"/>
                <a:gd name="T103" fmla="*/ 551 h 661"/>
                <a:gd name="T104" fmla="*/ 908 w 1044"/>
                <a:gd name="T105" fmla="*/ 652 h 661"/>
                <a:gd name="T106" fmla="*/ 586 w 1044"/>
                <a:gd name="T107" fmla="*/ 618 h 661"/>
                <a:gd name="T108" fmla="*/ 365 w 1044"/>
                <a:gd name="T109" fmla="*/ 584 h 661"/>
                <a:gd name="T110" fmla="*/ 348 w 1044"/>
                <a:gd name="T111" fmla="*/ 644 h 661"/>
                <a:gd name="T112" fmla="*/ 348 w 1044"/>
                <a:gd name="T113" fmla="*/ 627 h 661"/>
                <a:gd name="T114" fmla="*/ 339 w 1044"/>
                <a:gd name="T115" fmla="*/ 618 h 661"/>
                <a:gd name="T116" fmla="*/ 331 w 1044"/>
                <a:gd name="T117" fmla="*/ 618 h 6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4"/>
                <a:gd name="T178" fmla="*/ 0 h 661"/>
                <a:gd name="T179" fmla="*/ 1044 w 1044"/>
                <a:gd name="T180" fmla="*/ 661 h 6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4" h="661">
                  <a:moveTo>
                    <a:pt x="322" y="618"/>
                  </a:moveTo>
                  <a:lnTo>
                    <a:pt x="322" y="618"/>
                  </a:lnTo>
                  <a:lnTo>
                    <a:pt x="322" y="627"/>
                  </a:lnTo>
                  <a:lnTo>
                    <a:pt x="314" y="627"/>
                  </a:lnTo>
                  <a:lnTo>
                    <a:pt x="314" y="635"/>
                  </a:lnTo>
                  <a:lnTo>
                    <a:pt x="322" y="635"/>
                  </a:lnTo>
                  <a:lnTo>
                    <a:pt x="314" y="635"/>
                  </a:lnTo>
                  <a:lnTo>
                    <a:pt x="305" y="635"/>
                  </a:lnTo>
                  <a:lnTo>
                    <a:pt x="297" y="627"/>
                  </a:lnTo>
                  <a:lnTo>
                    <a:pt x="297" y="635"/>
                  </a:lnTo>
                  <a:lnTo>
                    <a:pt x="288" y="635"/>
                  </a:lnTo>
                  <a:lnTo>
                    <a:pt x="280" y="627"/>
                  </a:lnTo>
                  <a:lnTo>
                    <a:pt x="271" y="627"/>
                  </a:lnTo>
                  <a:lnTo>
                    <a:pt x="263" y="627"/>
                  </a:lnTo>
                  <a:lnTo>
                    <a:pt x="254" y="627"/>
                  </a:lnTo>
                  <a:lnTo>
                    <a:pt x="254" y="618"/>
                  </a:lnTo>
                  <a:lnTo>
                    <a:pt x="246" y="618"/>
                  </a:lnTo>
                  <a:lnTo>
                    <a:pt x="246" y="627"/>
                  </a:lnTo>
                  <a:lnTo>
                    <a:pt x="237" y="627"/>
                  </a:lnTo>
                  <a:lnTo>
                    <a:pt x="237" y="635"/>
                  </a:lnTo>
                  <a:lnTo>
                    <a:pt x="229" y="635"/>
                  </a:lnTo>
                  <a:lnTo>
                    <a:pt x="229" y="627"/>
                  </a:lnTo>
                  <a:lnTo>
                    <a:pt x="220" y="627"/>
                  </a:lnTo>
                  <a:lnTo>
                    <a:pt x="212" y="627"/>
                  </a:lnTo>
                  <a:lnTo>
                    <a:pt x="203" y="618"/>
                  </a:lnTo>
                  <a:lnTo>
                    <a:pt x="203" y="627"/>
                  </a:lnTo>
                  <a:lnTo>
                    <a:pt x="195" y="627"/>
                  </a:lnTo>
                  <a:lnTo>
                    <a:pt x="195" y="635"/>
                  </a:lnTo>
                  <a:lnTo>
                    <a:pt x="186" y="635"/>
                  </a:lnTo>
                  <a:lnTo>
                    <a:pt x="186" y="627"/>
                  </a:lnTo>
                  <a:lnTo>
                    <a:pt x="178" y="627"/>
                  </a:lnTo>
                  <a:lnTo>
                    <a:pt x="178" y="618"/>
                  </a:lnTo>
                  <a:lnTo>
                    <a:pt x="178" y="610"/>
                  </a:lnTo>
                  <a:lnTo>
                    <a:pt x="178" y="601"/>
                  </a:lnTo>
                  <a:lnTo>
                    <a:pt x="178" y="593"/>
                  </a:lnTo>
                  <a:lnTo>
                    <a:pt x="178" y="584"/>
                  </a:lnTo>
                  <a:lnTo>
                    <a:pt x="170" y="576"/>
                  </a:lnTo>
                  <a:lnTo>
                    <a:pt x="161" y="576"/>
                  </a:lnTo>
                  <a:lnTo>
                    <a:pt x="153" y="576"/>
                  </a:lnTo>
                  <a:lnTo>
                    <a:pt x="153" y="567"/>
                  </a:lnTo>
                  <a:lnTo>
                    <a:pt x="144" y="551"/>
                  </a:lnTo>
                  <a:lnTo>
                    <a:pt x="153" y="551"/>
                  </a:lnTo>
                  <a:lnTo>
                    <a:pt x="153" y="542"/>
                  </a:lnTo>
                  <a:lnTo>
                    <a:pt x="153" y="534"/>
                  </a:lnTo>
                  <a:lnTo>
                    <a:pt x="144" y="534"/>
                  </a:lnTo>
                  <a:lnTo>
                    <a:pt x="153" y="534"/>
                  </a:lnTo>
                  <a:lnTo>
                    <a:pt x="144" y="534"/>
                  </a:lnTo>
                  <a:lnTo>
                    <a:pt x="144" y="525"/>
                  </a:lnTo>
                  <a:lnTo>
                    <a:pt x="136" y="517"/>
                  </a:lnTo>
                  <a:lnTo>
                    <a:pt x="136" y="508"/>
                  </a:lnTo>
                  <a:lnTo>
                    <a:pt x="136" y="500"/>
                  </a:lnTo>
                  <a:lnTo>
                    <a:pt x="136" y="491"/>
                  </a:lnTo>
                  <a:lnTo>
                    <a:pt x="136" y="483"/>
                  </a:lnTo>
                  <a:lnTo>
                    <a:pt x="136" y="474"/>
                  </a:lnTo>
                  <a:lnTo>
                    <a:pt x="127" y="474"/>
                  </a:lnTo>
                  <a:lnTo>
                    <a:pt x="136" y="466"/>
                  </a:lnTo>
                  <a:lnTo>
                    <a:pt x="127" y="466"/>
                  </a:lnTo>
                  <a:lnTo>
                    <a:pt x="127" y="457"/>
                  </a:lnTo>
                  <a:lnTo>
                    <a:pt x="119" y="449"/>
                  </a:lnTo>
                  <a:lnTo>
                    <a:pt x="119" y="457"/>
                  </a:lnTo>
                  <a:lnTo>
                    <a:pt x="110" y="457"/>
                  </a:lnTo>
                  <a:lnTo>
                    <a:pt x="110" y="466"/>
                  </a:lnTo>
                  <a:lnTo>
                    <a:pt x="102" y="466"/>
                  </a:lnTo>
                  <a:lnTo>
                    <a:pt x="93" y="466"/>
                  </a:lnTo>
                  <a:lnTo>
                    <a:pt x="93" y="474"/>
                  </a:lnTo>
                  <a:lnTo>
                    <a:pt x="85" y="474"/>
                  </a:lnTo>
                  <a:lnTo>
                    <a:pt x="85" y="466"/>
                  </a:lnTo>
                  <a:lnTo>
                    <a:pt x="76" y="466"/>
                  </a:lnTo>
                  <a:lnTo>
                    <a:pt x="76" y="457"/>
                  </a:lnTo>
                  <a:lnTo>
                    <a:pt x="68" y="457"/>
                  </a:lnTo>
                  <a:lnTo>
                    <a:pt x="68" y="449"/>
                  </a:lnTo>
                  <a:lnTo>
                    <a:pt x="76" y="449"/>
                  </a:lnTo>
                  <a:lnTo>
                    <a:pt x="76" y="440"/>
                  </a:lnTo>
                  <a:lnTo>
                    <a:pt x="76" y="432"/>
                  </a:lnTo>
                  <a:lnTo>
                    <a:pt x="76" y="423"/>
                  </a:lnTo>
                  <a:lnTo>
                    <a:pt x="85" y="423"/>
                  </a:lnTo>
                  <a:lnTo>
                    <a:pt x="93" y="423"/>
                  </a:lnTo>
                  <a:lnTo>
                    <a:pt x="85" y="415"/>
                  </a:lnTo>
                  <a:lnTo>
                    <a:pt x="93" y="406"/>
                  </a:lnTo>
                  <a:lnTo>
                    <a:pt x="85" y="406"/>
                  </a:lnTo>
                  <a:lnTo>
                    <a:pt x="85" y="398"/>
                  </a:lnTo>
                  <a:lnTo>
                    <a:pt x="93" y="390"/>
                  </a:lnTo>
                  <a:lnTo>
                    <a:pt x="85" y="390"/>
                  </a:lnTo>
                  <a:lnTo>
                    <a:pt x="85" y="381"/>
                  </a:lnTo>
                  <a:lnTo>
                    <a:pt x="93" y="381"/>
                  </a:lnTo>
                  <a:lnTo>
                    <a:pt x="93" y="373"/>
                  </a:lnTo>
                  <a:lnTo>
                    <a:pt x="102" y="356"/>
                  </a:lnTo>
                  <a:lnTo>
                    <a:pt x="102" y="347"/>
                  </a:lnTo>
                  <a:lnTo>
                    <a:pt x="110" y="339"/>
                  </a:lnTo>
                  <a:lnTo>
                    <a:pt x="110" y="330"/>
                  </a:lnTo>
                  <a:lnTo>
                    <a:pt x="110" y="322"/>
                  </a:lnTo>
                  <a:lnTo>
                    <a:pt x="102" y="322"/>
                  </a:lnTo>
                  <a:lnTo>
                    <a:pt x="93" y="322"/>
                  </a:lnTo>
                  <a:lnTo>
                    <a:pt x="85" y="322"/>
                  </a:lnTo>
                  <a:lnTo>
                    <a:pt x="85" y="313"/>
                  </a:lnTo>
                  <a:lnTo>
                    <a:pt x="93" y="313"/>
                  </a:lnTo>
                  <a:lnTo>
                    <a:pt x="85" y="305"/>
                  </a:lnTo>
                  <a:lnTo>
                    <a:pt x="76" y="313"/>
                  </a:lnTo>
                  <a:lnTo>
                    <a:pt x="76" y="305"/>
                  </a:lnTo>
                  <a:lnTo>
                    <a:pt x="76" y="296"/>
                  </a:lnTo>
                  <a:lnTo>
                    <a:pt x="68" y="296"/>
                  </a:lnTo>
                  <a:lnTo>
                    <a:pt x="68" y="288"/>
                  </a:lnTo>
                  <a:lnTo>
                    <a:pt x="68" y="279"/>
                  </a:lnTo>
                  <a:lnTo>
                    <a:pt x="68" y="271"/>
                  </a:lnTo>
                  <a:lnTo>
                    <a:pt x="59" y="271"/>
                  </a:lnTo>
                  <a:lnTo>
                    <a:pt x="59" y="262"/>
                  </a:lnTo>
                  <a:lnTo>
                    <a:pt x="51" y="262"/>
                  </a:lnTo>
                  <a:lnTo>
                    <a:pt x="51" y="254"/>
                  </a:lnTo>
                  <a:lnTo>
                    <a:pt x="42" y="245"/>
                  </a:lnTo>
                  <a:lnTo>
                    <a:pt x="42" y="237"/>
                  </a:lnTo>
                  <a:lnTo>
                    <a:pt x="42" y="229"/>
                  </a:lnTo>
                  <a:lnTo>
                    <a:pt x="34" y="229"/>
                  </a:lnTo>
                  <a:lnTo>
                    <a:pt x="25" y="229"/>
                  </a:lnTo>
                  <a:lnTo>
                    <a:pt x="25" y="220"/>
                  </a:lnTo>
                  <a:lnTo>
                    <a:pt x="25" y="212"/>
                  </a:lnTo>
                  <a:lnTo>
                    <a:pt x="17" y="212"/>
                  </a:lnTo>
                  <a:lnTo>
                    <a:pt x="8" y="203"/>
                  </a:lnTo>
                  <a:lnTo>
                    <a:pt x="17" y="203"/>
                  </a:lnTo>
                  <a:lnTo>
                    <a:pt x="25" y="203"/>
                  </a:lnTo>
                  <a:lnTo>
                    <a:pt x="25" y="195"/>
                  </a:lnTo>
                  <a:lnTo>
                    <a:pt x="17" y="195"/>
                  </a:lnTo>
                  <a:lnTo>
                    <a:pt x="17" y="186"/>
                  </a:lnTo>
                  <a:lnTo>
                    <a:pt x="17" y="178"/>
                  </a:lnTo>
                  <a:lnTo>
                    <a:pt x="17" y="169"/>
                  </a:lnTo>
                  <a:lnTo>
                    <a:pt x="17" y="161"/>
                  </a:lnTo>
                  <a:lnTo>
                    <a:pt x="17" y="152"/>
                  </a:lnTo>
                  <a:lnTo>
                    <a:pt x="8" y="152"/>
                  </a:lnTo>
                  <a:lnTo>
                    <a:pt x="8" y="144"/>
                  </a:lnTo>
                  <a:lnTo>
                    <a:pt x="0" y="135"/>
                  </a:lnTo>
                  <a:lnTo>
                    <a:pt x="0" y="127"/>
                  </a:lnTo>
                  <a:lnTo>
                    <a:pt x="8" y="101"/>
                  </a:lnTo>
                  <a:lnTo>
                    <a:pt x="17" y="68"/>
                  </a:lnTo>
                  <a:lnTo>
                    <a:pt x="25" y="0"/>
                  </a:lnTo>
                  <a:lnTo>
                    <a:pt x="136" y="25"/>
                  </a:lnTo>
                  <a:lnTo>
                    <a:pt x="195" y="34"/>
                  </a:lnTo>
                  <a:lnTo>
                    <a:pt x="348" y="68"/>
                  </a:lnTo>
                  <a:lnTo>
                    <a:pt x="424" y="76"/>
                  </a:lnTo>
                  <a:lnTo>
                    <a:pt x="475" y="85"/>
                  </a:lnTo>
                  <a:lnTo>
                    <a:pt x="577" y="101"/>
                  </a:lnTo>
                  <a:lnTo>
                    <a:pt x="688" y="118"/>
                  </a:lnTo>
                  <a:lnTo>
                    <a:pt x="773" y="127"/>
                  </a:lnTo>
                  <a:lnTo>
                    <a:pt x="866" y="135"/>
                  </a:lnTo>
                  <a:lnTo>
                    <a:pt x="951" y="144"/>
                  </a:lnTo>
                  <a:lnTo>
                    <a:pt x="1044" y="152"/>
                  </a:lnTo>
                  <a:lnTo>
                    <a:pt x="1036" y="195"/>
                  </a:lnTo>
                  <a:lnTo>
                    <a:pt x="1036" y="229"/>
                  </a:lnTo>
                  <a:lnTo>
                    <a:pt x="1027" y="279"/>
                  </a:lnTo>
                  <a:lnTo>
                    <a:pt x="1027" y="356"/>
                  </a:lnTo>
                  <a:lnTo>
                    <a:pt x="1027" y="364"/>
                  </a:lnTo>
                  <a:lnTo>
                    <a:pt x="1019" y="449"/>
                  </a:lnTo>
                  <a:lnTo>
                    <a:pt x="1019" y="466"/>
                  </a:lnTo>
                  <a:lnTo>
                    <a:pt x="1010" y="500"/>
                  </a:lnTo>
                  <a:lnTo>
                    <a:pt x="1010" y="542"/>
                  </a:lnTo>
                  <a:lnTo>
                    <a:pt x="1010" y="551"/>
                  </a:lnTo>
                  <a:lnTo>
                    <a:pt x="1002" y="635"/>
                  </a:lnTo>
                  <a:lnTo>
                    <a:pt x="1002" y="661"/>
                  </a:lnTo>
                  <a:lnTo>
                    <a:pt x="993" y="661"/>
                  </a:lnTo>
                  <a:lnTo>
                    <a:pt x="908" y="652"/>
                  </a:lnTo>
                  <a:lnTo>
                    <a:pt x="823" y="644"/>
                  </a:lnTo>
                  <a:lnTo>
                    <a:pt x="798" y="644"/>
                  </a:lnTo>
                  <a:lnTo>
                    <a:pt x="654" y="627"/>
                  </a:lnTo>
                  <a:lnTo>
                    <a:pt x="620" y="618"/>
                  </a:lnTo>
                  <a:lnTo>
                    <a:pt x="586" y="618"/>
                  </a:lnTo>
                  <a:lnTo>
                    <a:pt x="475" y="601"/>
                  </a:lnTo>
                  <a:lnTo>
                    <a:pt x="458" y="601"/>
                  </a:lnTo>
                  <a:lnTo>
                    <a:pt x="424" y="593"/>
                  </a:lnTo>
                  <a:lnTo>
                    <a:pt x="365" y="584"/>
                  </a:lnTo>
                  <a:lnTo>
                    <a:pt x="356" y="627"/>
                  </a:lnTo>
                  <a:lnTo>
                    <a:pt x="356" y="652"/>
                  </a:lnTo>
                  <a:lnTo>
                    <a:pt x="356" y="644"/>
                  </a:lnTo>
                  <a:lnTo>
                    <a:pt x="348" y="644"/>
                  </a:lnTo>
                  <a:lnTo>
                    <a:pt x="348" y="635"/>
                  </a:lnTo>
                  <a:lnTo>
                    <a:pt x="339" y="635"/>
                  </a:lnTo>
                  <a:lnTo>
                    <a:pt x="339" y="627"/>
                  </a:lnTo>
                  <a:lnTo>
                    <a:pt x="348" y="627"/>
                  </a:lnTo>
                  <a:lnTo>
                    <a:pt x="339" y="627"/>
                  </a:lnTo>
                  <a:lnTo>
                    <a:pt x="339" y="618"/>
                  </a:lnTo>
                  <a:lnTo>
                    <a:pt x="339" y="610"/>
                  </a:lnTo>
                  <a:lnTo>
                    <a:pt x="331" y="610"/>
                  </a:lnTo>
                  <a:lnTo>
                    <a:pt x="331" y="618"/>
                  </a:lnTo>
                  <a:lnTo>
                    <a:pt x="322" y="610"/>
                  </a:lnTo>
                  <a:lnTo>
                    <a:pt x="322" y="618"/>
                  </a:lnTo>
                  <a:close/>
                </a:path>
              </a:pathLst>
            </a:custGeom>
            <a:solidFill>
              <a:srgbClr val="8DA3FF"/>
            </a:solidFill>
            <a:ln w="12700">
              <a:solidFill>
                <a:schemeClr val="tx1"/>
              </a:solidFill>
              <a:round/>
              <a:headEnd/>
              <a:tailEnd/>
            </a:ln>
          </p:spPr>
          <p:txBody>
            <a:bodyPr/>
            <a:lstStyle/>
            <a:p>
              <a:endParaRPr lang="en-US"/>
            </a:p>
          </p:txBody>
        </p:sp>
        <p:sp>
          <p:nvSpPr>
            <p:cNvPr id="12328" name="Freeform 78"/>
            <p:cNvSpPr>
              <a:spLocks/>
            </p:cNvSpPr>
            <p:nvPr/>
          </p:nvSpPr>
          <p:spPr bwMode="auto">
            <a:xfrm>
              <a:off x="5160" y="733"/>
              <a:ext cx="374" cy="585"/>
            </a:xfrm>
            <a:custGeom>
              <a:avLst/>
              <a:gdLst>
                <a:gd name="T0" fmla="*/ 162 w 374"/>
                <a:gd name="T1" fmla="*/ 475 h 585"/>
                <a:gd name="T2" fmla="*/ 153 w 374"/>
                <a:gd name="T3" fmla="*/ 466 h 585"/>
                <a:gd name="T4" fmla="*/ 145 w 374"/>
                <a:gd name="T5" fmla="*/ 483 h 585"/>
                <a:gd name="T6" fmla="*/ 136 w 374"/>
                <a:gd name="T7" fmla="*/ 475 h 585"/>
                <a:gd name="T8" fmla="*/ 128 w 374"/>
                <a:gd name="T9" fmla="*/ 509 h 585"/>
                <a:gd name="T10" fmla="*/ 119 w 374"/>
                <a:gd name="T11" fmla="*/ 542 h 585"/>
                <a:gd name="T12" fmla="*/ 94 w 374"/>
                <a:gd name="T13" fmla="*/ 585 h 585"/>
                <a:gd name="T14" fmla="*/ 77 w 374"/>
                <a:gd name="T15" fmla="*/ 559 h 585"/>
                <a:gd name="T16" fmla="*/ 68 w 374"/>
                <a:gd name="T17" fmla="*/ 551 h 585"/>
                <a:gd name="T18" fmla="*/ 68 w 374"/>
                <a:gd name="T19" fmla="*/ 534 h 585"/>
                <a:gd name="T20" fmla="*/ 68 w 374"/>
                <a:gd name="T21" fmla="*/ 525 h 585"/>
                <a:gd name="T22" fmla="*/ 34 w 374"/>
                <a:gd name="T23" fmla="*/ 441 h 585"/>
                <a:gd name="T24" fmla="*/ 9 w 374"/>
                <a:gd name="T25" fmla="*/ 314 h 585"/>
                <a:gd name="T26" fmla="*/ 17 w 374"/>
                <a:gd name="T27" fmla="*/ 305 h 585"/>
                <a:gd name="T28" fmla="*/ 34 w 374"/>
                <a:gd name="T29" fmla="*/ 297 h 585"/>
                <a:gd name="T30" fmla="*/ 43 w 374"/>
                <a:gd name="T31" fmla="*/ 246 h 585"/>
                <a:gd name="T32" fmla="*/ 51 w 374"/>
                <a:gd name="T33" fmla="*/ 220 h 585"/>
                <a:gd name="T34" fmla="*/ 43 w 374"/>
                <a:gd name="T35" fmla="*/ 203 h 585"/>
                <a:gd name="T36" fmla="*/ 43 w 374"/>
                <a:gd name="T37" fmla="*/ 170 h 585"/>
                <a:gd name="T38" fmla="*/ 43 w 374"/>
                <a:gd name="T39" fmla="*/ 119 h 585"/>
                <a:gd name="T40" fmla="*/ 102 w 374"/>
                <a:gd name="T41" fmla="*/ 26 h 585"/>
                <a:gd name="T42" fmla="*/ 162 w 374"/>
                <a:gd name="T43" fmla="*/ 9 h 585"/>
                <a:gd name="T44" fmla="*/ 221 w 374"/>
                <a:gd name="T45" fmla="*/ 17 h 585"/>
                <a:gd name="T46" fmla="*/ 264 w 374"/>
                <a:gd name="T47" fmla="*/ 161 h 585"/>
                <a:gd name="T48" fmla="*/ 272 w 374"/>
                <a:gd name="T49" fmla="*/ 187 h 585"/>
                <a:gd name="T50" fmla="*/ 289 w 374"/>
                <a:gd name="T51" fmla="*/ 195 h 585"/>
                <a:gd name="T52" fmla="*/ 298 w 374"/>
                <a:gd name="T53" fmla="*/ 203 h 585"/>
                <a:gd name="T54" fmla="*/ 315 w 374"/>
                <a:gd name="T55" fmla="*/ 237 h 585"/>
                <a:gd name="T56" fmla="*/ 340 w 374"/>
                <a:gd name="T57" fmla="*/ 237 h 585"/>
                <a:gd name="T58" fmla="*/ 357 w 374"/>
                <a:gd name="T59" fmla="*/ 263 h 585"/>
                <a:gd name="T60" fmla="*/ 357 w 374"/>
                <a:gd name="T61" fmla="*/ 297 h 585"/>
                <a:gd name="T62" fmla="*/ 332 w 374"/>
                <a:gd name="T63" fmla="*/ 314 h 585"/>
                <a:gd name="T64" fmla="*/ 306 w 374"/>
                <a:gd name="T65" fmla="*/ 331 h 585"/>
                <a:gd name="T66" fmla="*/ 298 w 374"/>
                <a:gd name="T67" fmla="*/ 339 h 585"/>
                <a:gd name="T68" fmla="*/ 289 w 374"/>
                <a:gd name="T69" fmla="*/ 356 h 585"/>
                <a:gd name="T70" fmla="*/ 264 w 374"/>
                <a:gd name="T71" fmla="*/ 356 h 585"/>
                <a:gd name="T72" fmla="*/ 255 w 374"/>
                <a:gd name="T73" fmla="*/ 381 h 585"/>
                <a:gd name="T74" fmla="*/ 230 w 374"/>
                <a:gd name="T75" fmla="*/ 381 h 585"/>
                <a:gd name="T76" fmla="*/ 230 w 374"/>
                <a:gd name="T77" fmla="*/ 356 h 585"/>
                <a:gd name="T78" fmla="*/ 213 w 374"/>
                <a:gd name="T79" fmla="*/ 348 h 585"/>
                <a:gd name="T80" fmla="*/ 213 w 374"/>
                <a:gd name="T81" fmla="*/ 373 h 585"/>
                <a:gd name="T82" fmla="*/ 213 w 374"/>
                <a:gd name="T83" fmla="*/ 424 h 585"/>
                <a:gd name="T84" fmla="*/ 196 w 374"/>
                <a:gd name="T85" fmla="*/ 432 h 585"/>
                <a:gd name="T86" fmla="*/ 179 w 374"/>
                <a:gd name="T87" fmla="*/ 458 h 585"/>
                <a:gd name="T88" fmla="*/ 170 w 374"/>
                <a:gd name="T89" fmla="*/ 441 h 585"/>
                <a:gd name="T90" fmla="*/ 170 w 374"/>
                <a:gd name="T91" fmla="*/ 475 h 585"/>
                <a:gd name="T92" fmla="*/ 153 w 374"/>
                <a:gd name="T93" fmla="*/ 441 h 5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4"/>
                <a:gd name="T142" fmla="*/ 0 h 585"/>
                <a:gd name="T143" fmla="*/ 374 w 374"/>
                <a:gd name="T144" fmla="*/ 585 h 5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4" h="585">
                  <a:moveTo>
                    <a:pt x="153" y="441"/>
                  </a:moveTo>
                  <a:lnTo>
                    <a:pt x="153" y="449"/>
                  </a:lnTo>
                  <a:lnTo>
                    <a:pt x="162" y="475"/>
                  </a:lnTo>
                  <a:lnTo>
                    <a:pt x="162" y="483"/>
                  </a:lnTo>
                  <a:lnTo>
                    <a:pt x="153" y="466"/>
                  </a:lnTo>
                  <a:lnTo>
                    <a:pt x="153" y="475"/>
                  </a:lnTo>
                  <a:lnTo>
                    <a:pt x="145" y="483"/>
                  </a:lnTo>
                  <a:lnTo>
                    <a:pt x="145" y="475"/>
                  </a:lnTo>
                  <a:lnTo>
                    <a:pt x="136" y="475"/>
                  </a:lnTo>
                  <a:lnTo>
                    <a:pt x="128" y="483"/>
                  </a:lnTo>
                  <a:lnTo>
                    <a:pt x="128" y="500"/>
                  </a:lnTo>
                  <a:lnTo>
                    <a:pt x="128" y="509"/>
                  </a:lnTo>
                  <a:lnTo>
                    <a:pt x="119" y="517"/>
                  </a:lnTo>
                  <a:lnTo>
                    <a:pt x="128" y="534"/>
                  </a:lnTo>
                  <a:lnTo>
                    <a:pt x="119" y="542"/>
                  </a:lnTo>
                  <a:lnTo>
                    <a:pt x="111" y="551"/>
                  </a:lnTo>
                  <a:lnTo>
                    <a:pt x="111" y="585"/>
                  </a:lnTo>
                  <a:lnTo>
                    <a:pt x="94" y="585"/>
                  </a:lnTo>
                  <a:lnTo>
                    <a:pt x="94" y="576"/>
                  </a:lnTo>
                  <a:lnTo>
                    <a:pt x="94" y="568"/>
                  </a:lnTo>
                  <a:lnTo>
                    <a:pt x="77" y="559"/>
                  </a:lnTo>
                  <a:lnTo>
                    <a:pt x="68" y="551"/>
                  </a:lnTo>
                  <a:lnTo>
                    <a:pt x="68" y="542"/>
                  </a:lnTo>
                  <a:lnTo>
                    <a:pt x="68" y="534"/>
                  </a:lnTo>
                  <a:lnTo>
                    <a:pt x="68" y="525"/>
                  </a:lnTo>
                  <a:lnTo>
                    <a:pt x="60" y="500"/>
                  </a:lnTo>
                  <a:lnTo>
                    <a:pt x="34" y="441"/>
                  </a:lnTo>
                  <a:lnTo>
                    <a:pt x="26" y="398"/>
                  </a:lnTo>
                  <a:lnTo>
                    <a:pt x="0" y="314"/>
                  </a:lnTo>
                  <a:lnTo>
                    <a:pt x="9" y="314"/>
                  </a:lnTo>
                  <a:lnTo>
                    <a:pt x="17" y="322"/>
                  </a:lnTo>
                  <a:lnTo>
                    <a:pt x="17" y="314"/>
                  </a:lnTo>
                  <a:lnTo>
                    <a:pt x="17" y="305"/>
                  </a:lnTo>
                  <a:lnTo>
                    <a:pt x="17" y="297"/>
                  </a:lnTo>
                  <a:lnTo>
                    <a:pt x="34" y="297"/>
                  </a:lnTo>
                  <a:lnTo>
                    <a:pt x="26" y="280"/>
                  </a:lnTo>
                  <a:lnTo>
                    <a:pt x="34" y="263"/>
                  </a:lnTo>
                  <a:lnTo>
                    <a:pt x="43" y="246"/>
                  </a:lnTo>
                  <a:lnTo>
                    <a:pt x="43" y="237"/>
                  </a:lnTo>
                  <a:lnTo>
                    <a:pt x="51" y="220"/>
                  </a:lnTo>
                  <a:lnTo>
                    <a:pt x="43" y="220"/>
                  </a:lnTo>
                  <a:lnTo>
                    <a:pt x="43" y="203"/>
                  </a:lnTo>
                  <a:lnTo>
                    <a:pt x="43" y="195"/>
                  </a:lnTo>
                  <a:lnTo>
                    <a:pt x="34" y="187"/>
                  </a:lnTo>
                  <a:lnTo>
                    <a:pt x="43" y="170"/>
                  </a:lnTo>
                  <a:lnTo>
                    <a:pt x="51" y="153"/>
                  </a:lnTo>
                  <a:lnTo>
                    <a:pt x="43" y="136"/>
                  </a:lnTo>
                  <a:lnTo>
                    <a:pt x="43" y="119"/>
                  </a:lnTo>
                  <a:lnTo>
                    <a:pt x="85" y="9"/>
                  </a:lnTo>
                  <a:lnTo>
                    <a:pt x="102" y="9"/>
                  </a:lnTo>
                  <a:lnTo>
                    <a:pt x="102" y="26"/>
                  </a:lnTo>
                  <a:lnTo>
                    <a:pt x="119" y="34"/>
                  </a:lnTo>
                  <a:lnTo>
                    <a:pt x="145" y="9"/>
                  </a:lnTo>
                  <a:lnTo>
                    <a:pt x="162" y="9"/>
                  </a:lnTo>
                  <a:lnTo>
                    <a:pt x="162" y="0"/>
                  </a:lnTo>
                  <a:lnTo>
                    <a:pt x="170" y="0"/>
                  </a:lnTo>
                  <a:lnTo>
                    <a:pt x="221" y="17"/>
                  </a:lnTo>
                  <a:lnTo>
                    <a:pt x="264" y="153"/>
                  </a:lnTo>
                  <a:lnTo>
                    <a:pt x="264" y="161"/>
                  </a:lnTo>
                  <a:lnTo>
                    <a:pt x="264" y="170"/>
                  </a:lnTo>
                  <a:lnTo>
                    <a:pt x="264" y="178"/>
                  </a:lnTo>
                  <a:lnTo>
                    <a:pt x="272" y="187"/>
                  </a:lnTo>
                  <a:lnTo>
                    <a:pt x="272" y="195"/>
                  </a:lnTo>
                  <a:lnTo>
                    <a:pt x="272" y="187"/>
                  </a:lnTo>
                  <a:lnTo>
                    <a:pt x="289" y="195"/>
                  </a:lnTo>
                  <a:lnTo>
                    <a:pt x="306" y="187"/>
                  </a:lnTo>
                  <a:lnTo>
                    <a:pt x="306" y="203"/>
                  </a:lnTo>
                  <a:lnTo>
                    <a:pt x="298" y="203"/>
                  </a:lnTo>
                  <a:lnTo>
                    <a:pt x="315" y="220"/>
                  </a:lnTo>
                  <a:lnTo>
                    <a:pt x="315" y="229"/>
                  </a:lnTo>
                  <a:lnTo>
                    <a:pt x="315" y="237"/>
                  </a:lnTo>
                  <a:lnTo>
                    <a:pt x="332" y="246"/>
                  </a:lnTo>
                  <a:lnTo>
                    <a:pt x="332" y="237"/>
                  </a:lnTo>
                  <a:lnTo>
                    <a:pt x="340" y="237"/>
                  </a:lnTo>
                  <a:lnTo>
                    <a:pt x="349" y="237"/>
                  </a:lnTo>
                  <a:lnTo>
                    <a:pt x="357" y="254"/>
                  </a:lnTo>
                  <a:lnTo>
                    <a:pt x="357" y="263"/>
                  </a:lnTo>
                  <a:lnTo>
                    <a:pt x="374" y="271"/>
                  </a:lnTo>
                  <a:lnTo>
                    <a:pt x="374" y="280"/>
                  </a:lnTo>
                  <a:lnTo>
                    <a:pt x="357" y="297"/>
                  </a:lnTo>
                  <a:lnTo>
                    <a:pt x="349" y="305"/>
                  </a:lnTo>
                  <a:lnTo>
                    <a:pt x="340" y="297"/>
                  </a:lnTo>
                  <a:lnTo>
                    <a:pt x="332" y="314"/>
                  </a:lnTo>
                  <a:lnTo>
                    <a:pt x="323" y="322"/>
                  </a:lnTo>
                  <a:lnTo>
                    <a:pt x="306" y="331"/>
                  </a:lnTo>
                  <a:lnTo>
                    <a:pt x="306" y="339"/>
                  </a:lnTo>
                  <a:lnTo>
                    <a:pt x="298" y="339"/>
                  </a:lnTo>
                  <a:lnTo>
                    <a:pt x="298" y="356"/>
                  </a:lnTo>
                  <a:lnTo>
                    <a:pt x="289" y="356"/>
                  </a:lnTo>
                  <a:lnTo>
                    <a:pt x="281" y="348"/>
                  </a:lnTo>
                  <a:lnTo>
                    <a:pt x="272" y="348"/>
                  </a:lnTo>
                  <a:lnTo>
                    <a:pt x="264" y="356"/>
                  </a:lnTo>
                  <a:lnTo>
                    <a:pt x="255" y="356"/>
                  </a:lnTo>
                  <a:lnTo>
                    <a:pt x="247" y="364"/>
                  </a:lnTo>
                  <a:lnTo>
                    <a:pt x="255" y="381"/>
                  </a:lnTo>
                  <a:lnTo>
                    <a:pt x="238" y="381"/>
                  </a:lnTo>
                  <a:lnTo>
                    <a:pt x="230" y="381"/>
                  </a:lnTo>
                  <a:lnTo>
                    <a:pt x="230" y="373"/>
                  </a:lnTo>
                  <a:lnTo>
                    <a:pt x="230" y="356"/>
                  </a:lnTo>
                  <a:lnTo>
                    <a:pt x="221" y="348"/>
                  </a:lnTo>
                  <a:lnTo>
                    <a:pt x="221" y="339"/>
                  </a:lnTo>
                  <a:lnTo>
                    <a:pt x="213" y="348"/>
                  </a:lnTo>
                  <a:lnTo>
                    <a:pt x="221" y="356"/>
                  </a:lnTo>
                  <a:lnTo>
                    <a:pt x="221" y="364"/>
                  </a:lnTo>
                  <a:lnTo>
                    <a:pt x="213" y="373"/>
                  </a:lnTo>
                  <a:lnTo>
                    <a:pt x="221" y="390"/>
                  </a:lnTo>
                  <a:lnTo>
                    <a:pt x="213" y="398"/>
                  </a:lnTo>
                  <a:lnTo>
                    <a:pt x="213" y="424"/>
                  </a:lnTo>
                  <a:lnTo>
                    <a:pt x="204" y="441"/>
                  </a:lnTo>
                  <a:lnTo>
                    <a:pt x="196" y="432"/>
                  </a:lnTo>
                  <a:lnTo>
                    <a:pt x="187" y="432"/>
                  </a:lnTo>
                  <a:lnTo>
                    <a:pt x="187" y="449"/>
                  </a:lnTo>
                  <a:lnTo>
                    <a:pt x="179" y="458"/>
                  </a:lnTo>
                  <a:lnTo>
                    <a:pt x="170" y="466"/>
                  </a:lnTo>
                  <a:lnTo>
                    <a:pt x="170" y="449"/>
                  </a:lnTo>
                  <a:lnTo>
                    <a:pt x="170" y="441"/>
                  </a:lnTo>
                  <a:lnTo>
                    <a:pt x="162" y="449"/>
                  </a:lnTo>
                  <a:lnTo>
                    <a:pt x="162" y="458"/>
                  </a:lnTo>
                  <a:lnTo>
                    <a:pt x="170" y="475"/>
                  </a:lnTo>
                  <a:lnTo>
                    <a:pt x="162" y="475"/>
                  </a:lnTo>
                  <a:lnTo>
                    <a:pt x="153" y="441"/>
                  </a:lnTo>
                  <a:close/>
                </a:path>
              </a:pathLst>
            </a:custGeom>
            <a:solidFill>
              <a:srgbClr val="8DA3FF"/>
            </a:solidFill>
            <a:ln w="12700">
              <a:solidFill>
                <a:schemeClr val="tx1"/>
              </a:solidFill>
              <a:round/>
              <a:headEnd/>
              <a:tailEnd/>
            </a:ln>
          </p:spPr>
          <p:txBody>
            <a:bodyPr/>
            <a:lstStyle/>
            <a:p>
              <a:endParaRPr lang="en-US"/>
            </a:p>
          </p:txBody>
        </p:sp>
        <p:sp>
          <p:nvSpPr>
            <p:cNvPr id="12329" name="Freeform 79"/>
            <p:cNvSpPr>
              <a:spLocks/>
            </p:cNvSpPr>
            <p:nvPr/>
          </p:nvSpPr>
          <p:spPr bwMode="auto">
            <a:xfrm>
              <a:off x="5424" y="1089"/>
              <a:ext cx="25" cy="25"/>
            </a:xfrm>
            <a:custGeom>
              <a:avLst/>
              <a:gdLst>
                <a:gd name="T0" fmla="*/ 0 w 25"/>
                <a:gd name="T1" fmla="*/ 8 h 25"/>
                <a:gd name="T2" fmla="*/ 8 w 25"/>
                <a:gd name="T3" fmla="*/ 8 h 25"/>
                <a:gd name="T4" fmla="*/ 0 w 25"/>
                <a:gd name="T5" fmla="*/ 0 h 25"/>
                <a:gd name="T6" fmla="*/ 17 w 25"/>
                <a:gd name="T7" fmla="*/ 0 h 25"/>
                <a:gd name="T8" fmla="*/ 25 w 25"/>
                <a:gd name="T9" fmla="*/ 8 h 25"/>
                <a:gd name="T10" fmla="*/ 8 w 25"/>
                <a:gd name="T11" fmla="*/ 17 h 25"/>
                <a:gd name="T12" fmla="*/ 17 w 25"/>
                <a:gd name="T13" fmla="*/ 25 h 25"/>
                <a:gd name="T14" fmla="*/ 8 w 25"/>
                <a:gd name="T15" fmla="*/ 25 h 25"/>
                <a:gd name="T16" fmla="*/ 0 w 25"/>
                <a:gd name="T17" fmla="*/ 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0" y="8"/>
                  </a:moveTo>
                  <a:lnTo>
                    <a:pt x="8" y="8"/>
                  </a:lnTo>
                  <a:lnTo>
                    <a:pt x="0" y="0"/>
                  </a:lnTo>
                  <a:lnTo>
                    <a:pt x="17" y="0"/>
                  </a:lnTo>
                  <a:lnTo>
                    <a:pt x="25" y="8"/>
                  </a:lnTo>
                  <a:lnTo>
                    <a:pt x="8" y="17"/>
                  </a:lnTo>
                  <a:lnTo>
                    <a:pt x="17" y="25"/>
                  </a:lnTo>
                  <a:lnTo>
                    <a:pt x="8" y="25"/>
                  </a:lnTo>
                  <a:lnTo>
                    <a:pt x="0" y="8"/>
                  </a:lnTo>
                  <a:close/>
                </a:path>
              </a:pathLst>
            </a:custGeom>
            <a:solidFill>
              <a:srgbClr val="8DA3FF"/>
            </a:solidFill>
            <a:ln w="12700">
              <a:solidFill>
                <a:schemeClr val="tx1"/>
              </a:solidFill>
              <a:round/>
              <a:headEnd/>
              <a:tailEnd/>
            </a:ln>
          </p:spPr>
          <p:txBody>
            <a:bodyPr/>
            <a:lstStyle/>
            <a:p>
              <a:endParaRPr lang="en-US"/>
            </a:p>
          </p:txBody>
        </p:sp>
        <p:sp>
          <p:nvSpPr>
            <p:cNvPr id="12330" name="Freeform 80"/>
            <p:cNvSpPr>
              <a:spLocks/>
            </p:cNvSpPr>
            <p:nvPr/>
          </p:nvSpPr>
          <p:spPr bwMode="auto">
            <a:xfrm>
              <a:off x="2213" y="843"/>
              <a:ext cx="671" cy="415"/>
            </a:xfrm>
            <a:custGeom>
              <a:avLst/>
              <a:gdLst>
                <a:gd name="T0" fmla="*/ 382 w 671"/>
                <a:gd name="T1" fmla="*/ 415 h 415"/>
                <a:gd name="T2" fmla="*/ 179 w 671"/>
                <a:gd name="T3" fmla="*/ 399 h 415"/>
                <a:gd name="T4" fmla="*/ 0 w 671"/>
                <a:gd name="T5" fmla="*/ 390 h 415"/>
                <a:gd name="T6" fmla="*/ 9 w 671"/>
                <a:gd name="T7" fmla="*/ 297 h 415"/>
                <a:gd name="T8" fmla="*/ 17 w 671"/>
                <a:gd name="T9" fmla="*/ 127 h 415"/>
                <a:gd name="T10" fmla="*/ 34 w 671"/>
                <a:gd name="T11" fmla="*/ 0 h 415"/>
                <a:gd name="T12" fmla="*/ 247 w 671"/>
                <a:gd name="T13" fmla="*/ 17 h 415"/>
                <a:gd name="T14" fmla="*/ 459 w 671"/>
                <a:gd name="T15" fmla="*/ 26 h 415"/>
                <a:gd name="T16" fmla="*/ 612 w 671"/>
                <a:gd name="T17" fmla="*/ 34 h 415"/>
                <a:gd name="T18" fmla="*/ 620 w 671"/>
                <a:gd name="T19" fmla="*/ 51 h 415"/>
                <a:gd name="T20" fmla="*/ 620 w 671"/>
                <a:gd name="T21" fmla="*/ 60 h 415"/>
                <a:gd name="T22" fmla="*/ 620 w 671"/>
                <a:gd name="T23" fmla="*/ 60 h 415"/>
                <a:gd name="T24" fmla="*/ 620 w 671"/>
                <a:gd name="T25" fmla="*/ 68 h 415"/>
                <a:gd name="T26" fmla="*/ 620 w 671"/>
                <a:gd name="T27" fmla="*/ 77 h 415"/>
                <a:gd name="T28" fmla="*/ 620 w 671"/>
                <a:gd name="T29" fmla="*/ 85 h 415"/>
                <a:gd name="T30" fmla="*/ 620 w 671"/>
                <a:gd name="T31" fmla="*/ 85 h 415"/>
                <a:gd name="T32" fmla="*/ 620 w 671"/>
                <a:gd name="T33" fmla="*/ 85 h 415"/>
                <a:gd name="T34" fmla="*/ 620 w 671"/>
                <a:gd name="T35" fmla="*/ 93 h 415"/>
                <a:gd name="T36" fmla="*/ 620 w 671"/>
                <a:gd name="T37" fmla="*/ 102 h 415"/>
                <a:gd name="T38" fmla="*/ 620 w 671"/>
                <a:gd name="T39" fmla="*/ 102 h 415"/>
                <a:gd name="T40" fmla="*/ 620 w 671"/>
                <a:gd name="T41" fmla="*/ 110 h 415"/>
                <a:gd name="T42" fmla="*/ 620 w 671"/>
                <a:gd name="T43" fmla="*/ 110 h 415"/>
                <a:gd name="T44" fmla="*/ 620 w 671"/>
                <a:gd name="T45" fmla="*/ 119 h 415"/>
                <a:gd name="T46" fmla="*/ 620 w 671"/>
                <a:gd name="T47" fmla="*/ 119 h 415"/>
                <a:gd name="T48" fmla="*/ 620 w 671"/>
                <a:gd name="T49" fmla="*/ 119 h 415"/>
                <a:gd name="T50" fmla="*/ 620 w 671"/>
                <a:gd name="T51" fmla="*/ 127 h 415"/>
                <a:gd name="T52" fmla="*/ 620 w 671"/>
                <a:gd name="T53" fmla="*/ 127 h 415"/>
                <a:gd name="T54" fmla="*/ 620 w 671"/>
                <a:gd name="T55" fmla="*/ 136 h 415"/>
                <a:gd name="T56" fmla="*/ 620 w 671"/>
                <a:gd name="T57" fmla="*/ 144 h 415"/>
                <a:gd name="T58" fmla="*/ 629 w 671"/>
                <a:gd name="T59" fmla="*/ 153 h 415"/>
                <a:gd name="T60" fmla="*/ 629 w 671"/>
                <a:gd name="T61" fmla="*/ 170 h 415"/>
                <a:gd name="T62" fmla="*/ 629 w 671"/>
                <a:gd name="T63" fmla="*/ 178 h 415"/>
                <a:gd name="T64" fmla="*/ 637 w 671"/>
                <a:gd name="T65" fmla="*/ 195 h 415"/>
                <a:gd name="T66" fmla="*/ 646 w 671"/>
                <a:gd name="T67" fmla="*/ 204 h 415"/>
                <a:gd name="T68" fmla="*/ 646 w 671"/>
                <a:gd name="T69" fmla="*/ 221 h 415"/>
                <a:gd name="T70" fmla="*/ 646 w 671"/>
                <a:gd name="T71" fmla="*/ 229 h 415"/>
                <a:gd name="T72" fmla="*/ 646 w 671"/>
                <a:gd name="T73" fmla="*/ 238 h 415"/>
                <a:gd name="T74" fmla="*/ 646 w 671"/>
                <a:gd name="T75" fmla="*/ 246 h 415"/>
                <a:gd name="T76" fmla="*/ 646 w 671"/>
                <a:gd name="T77" fmla="*/ 254 h 415"/>
                <a:gd name="T78" fmla="*/ 646 w 671"/>
                <a:gd name="T79" fmla="*/ 271 h 415"/>
                <a:gd name="T80" fmla="*/ 646 w 671"/>
                <a:gd name="T81" fmla="*/ 280 h 415"/>
                <a:gd name="T82" fmla="*/ 646 w 671"/>
                <a:gd name="T83" fmla="*/ 288 h 415"/>
                <a:gd name="T84" fmla="*/ 646 w 671"/>
                <a:gd name="T85" fmla="*/ 288 h 415"/>
                <a:gd name="T86" fmla="*/ 646 w 671"/>
                <a:gd name="T87" fmla="*/ 297 h 415"/>
                <a:gd name="T88" fmla="*/ 646 w 671"/>
                <a:gd name="T89" fmla="*/ 314 h 415"/>
                <a:gd name="T90" fmla="*/ 646 w 671"/>
                <a:gd name="T91" fmla="*/ 331 h 415"/>
                <a:gd name="T92" fmla="*/ 654 w 671"/>
                <a:gd name="T93" fmla="*/ 339 h 415"/>
                <a:gd name="T94" fmla="*/ 654 w 671"/>
                <a:gd name="T95" fmla="*/ 356 h 415"/>
                <a:gd name="T96" fmla="*/ 663 w 671"/>
                <a:gd name="T97" fmla="*/ 365 h 415"/>
                <a:gd name="T98" fmla="*/ 663 w 671"/>
                <a:gd name="T99" fmla="*/ 382 h 415"/>
                <a:gd name="T100" fmla="*/ 671 w 671"/>
                <a:gd name="T101" fmla="*/ 399 h 415"/>
                <a:gd name="T102" fmla="*/ 663 w 671"/>
                <a:gd name="T103" fmla="*/ 415 h 415"/>
                <a:gd name="T104" fmla="*/ 535 w 671"/>
                <a:gd name="T105" fmla="*/ 415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1"/>
                <a:gd name="T160" fmla="*/ 0 h 415"/>
                <a:gd name="T161" fmla="*/ 671 w 671"/>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1" h="415">
                  <a:moveTo>
                    <a:pt x="476" y="415"/>
                  </a:moveTo>
                  <a:lnTo>
                    <a:pt x="450" y="415"/>
                  </a:lnTo>
                  <a:lnTo>
                    <a:pt x="382" y="415"/>
                  </a:lnTo>
                  <a:lnTo>
                    <a:pt x="374" y="415"/>
                  </a:lnTo>
                  <a:lnTo>
                    <a:pt x="315" y="407"/>
                  </a:lnTo>
                  <a:lnTo>
                    <a:pt x="179" y="399"/>
                  </a:lnTo>
                  <a:lnTo>
                    <a:pt x="94" y="399"/>
                  </a:lnTo>
                  <a:lnTo>
                    <a:pt x="0" y="390"/>
                  </a:lnTo>
                  <a:lnTo>
                    <a:pt x="0" y="348"/>
                  </a:lnTo>
                  <a:lnTo>
                    <a:pt x="9" y="314"/>
                  </a:lnTo>
                  <a:lnTo>
                    <a:pt x="9" y="297"/>
                  </a:lnTo>
                  <a:lnTo>
                    <a:pt x="17" y="212"/>
                  </a:lnTo>
                  <a:lnTo>
                    <a:pt x="17" y="204"/>
                  </a:lnTo>
                  <a:lnTo>
                    <a:pt x="17" y="127"/>
                  </a:lnTo>
                  <a:lnTo>
                    <a:pt x="26" y="77"/>
                  </a:lnTo>
                  <a:lnTo>
                    <a:pt x="26" y="43"/>
                  </a:lnTo>
                  <a:lnTo>
                    <a:pt x="34" y="0"/>
                  </a:lnTo>
                  <a:lnTo>
                    <a:pt x="128" y="9"/>
                  </a:lnTo>
                  <a:lnTo>
                    <a:pt x="204" y="17"/>
                  </a:lnTo>
                  <a:lnTo>
                    <a:pt x="247" y="17"/>
                  </a:lnTo>
                  <a:lnTo>
                    <a:pt x="357" y="26"/>
                  </a:lnTo>
                  <a:lnTo>
                    <a:pt x="416" y="26"/>
                  </a:lnTo>
                  <a:lnTo>
                    <a:pt x="459" y="26"/>
                  </a:lnTo>
                  <a:lnTo>
                    <a:pt x="552" y="26"/>
                  </a:lnTo>
                  <a:lnTo>
                    <a:pt x="612" y="26"/>
                  </a:lnTo>
                  <a:lnTo>
                    <a:pt x="612" y="34"/>
                  </a:lnTo>
                  <a:lnTo>
                    <a:pt x="620" y="43"/>
                  </a:lnTo>
                  <a:lnTo>
                    <a:pt x="620" y="51"/>
                  </a:lnTo>
                  <a:lnTo>
                    <a:pt x="620" y="60"/>
                  </a:lnTo>
                  <a:lnTo>
                    <a:pt x="620" y="68"/>
                  </a:lnTo>
                  <a:lnTo>
                    <a:pt x="620" y="77"/>
                  </a:lnTo>
                  <a:lnTo>
                    <a:pt x="620" y="85"/>
                  </a:lnTo>
                  <a:lnTo>
                    <a:pt x="620" y="93"/>
                  </a:lnTo>
                  <a:lnTo>
                    <a:pt x="620" y="102"/>
                  </a:lnTo>
                  <a:lnTo>
                    <a:pt x="620" y="110"/>
                  </a:lnTo>
                  <a:lnTo>
                    <a:pt x="620" y="119"/>
                  </a:lnTo>
                  <a:lnTo>
                    <a:pt x="620" y="127"/>
                  </a:lnTo>
                  <a:lnTo>
                    <a:pt x="620" y="136"/>
                  </a:lnTo>
                  <a:lnTo>
                    <a:pt x="620" y="144"/>
                  </a:lnTo>
                  <a:lnTo>
                    <a:pt x="629" y="153"/>
                  </a:lnTo>
                  <a:lnTo>
                    <a:pt x="629" y="161"/>
                  </a:lnTo>
                  <a:lnTo>
                    <a:pt x="629" y="170"/>
                  </a:lnTo>
                  <a:lnTo>
                    <a:pt x="637" y="178"/>
                  </a:lnTo>
                  <a:lnTo>
                    <a:pt x="629" y="178"/>
                  </a:lnTo>
                  <a:lnTo>
                    <a:pt x="637" y="178"/>
                  </a:lnTo>
                  <a:lnTo>
                    <a:pt x="637" y="187"/>
                  </a:lnTo>
                  <a:lnTo>
                    <a:pt x="637" y="195"/>
                  </a:lnTo>
                  <a:lnTo>
                    <a:pt x="646" y="204"/>
                  </a:lnTo>
                  <a:lnTo>
                    <a:pt x="646" y="212"/>
                  </a:lnTo>
                  <a:lnTo>
                    <a:pt x="646" y="221"/>
                  </a:lnTo>
                  <a:lnTo>
                    <a:pt x="646" y="229"/>
                  </a:lnTo>
                  <a:lnTo>
                    <a:pt x="646" y="238"/>
                  </a:lnTo>
                  <a:lnTo>
                    <a:pt x="646" y="246"/>
                  </a:lnTo>
                  <a:lnTo>
                    <a:pt x="646" y="254"/>
                  </a:lnTo>
                  <a:lnTo>
                    <a:pt x="646" y="263"/>
                  </a:lnTo>
                  <a:lnTo>
                    <a:pt x="646" y="271"/>
                  </a:lnTo>
                  <a:lnTo>
                    <a:pt x="646" y="280"/>
                  </a:lnTo>
                  <a:lnTo>
                    <a:pt x="646" y="288"/>
                  </a:lnTo>
                  <a:lnTo>
                    <a:pt x="654" y="288"/>
                  </a:lnTo>
                  <a:lnTo>
                    <a:pt x="654" y="297"/>
                  </a:lnTo>
                  <a:lnTo>
                    <a:pt x="646" y="297"/>
                  </a:lnTo>
                  <a:lnTo>
                    <a:pt x="654" y="305"/>
                  </a:lnTo>
                  <a:lnTo>
                    <a:pt x="646" y="305"/>
                  </a:lnTo>
                  <a:lnTo>
                    <a:pt x="646" y="314"/>
                  </a:lnTo>
                  <a:lnTo>
                    <a:pt x="646" y="322"/>
                  </a:lnTo>
                  <a:lnTo>
                    <a:pt x="646" y="331"/>
                  </a:lnTo>
                  <a:lnTo>
                    <a:pt x="654" y="331"/>
                  </a:lnTo>
                  <a:lnTo>
                    <a:pt x="654" y="339"/>
                  </a:lnTo>
                  <a:lnTo>
                    <a:pt x="654" y="348"/>
                  </a:lnTo>
                  <a:lnTo>
                    <a:pt x="654" y="356"/>
                  </a:lnTo>
                  <a:lnTo>
                    <a:pt x="663" y="365"/>
                  </a:lnTo>
                  <a:lnTo>
                    <a:pt x="663" y="382"/>
                  </a:lnTo>
                  <a:lnTo>
                    <a:pt x="663" y="390"/>
                  </a:lnTo>
                  <a:lnTo>
                    <a:pt x="671" y="399"/>
                  </a:lnTo>
                  <a:lnTo>
                    <a:pt x="663" y="407"/>
                  </a:lnTo>
                  <a:lnTo>
                    <a:pt x="663" y="415"/>
                  </a:lnTo>
                  <a:lnTo>
                    <a:pt x="612" y="415"/>
                  </a:lnTo>
                  <a:lnTo>
                    <a:pt x="544" y="415"/>
                  </a:lnTo>
                  <a:lnTo>
                    <a:pt x="535" y="415"/>
                  </a:lnTo>
                  <a:lnTo>
                    <a:pt x="476" y="415"/>
                  </a:lnTo>
                  <a:close/>
                </a:path>
              </a:pathLst>
            </a:custGeom>
            <a:solidFill>
              <a:srgbClr val="8DA3FF"/>
            </a:solidFill>
            <a:ln w="12700">
              <a:solidFill>
                <a:schemeClr val="tx1"/>
              </a:solidFill>
              <a:round/>
              <a:headEnd/>
              <a:tailEnd/>
            </a:ln>
          </p:spPr>
          <p:txBody>
            <a:bodyPr/>
            <a:lstStyle/>
            <a:p>
              <a:endParaRPr lang="en-US"/>
            </a:p>
          </p:txBody>
        </p:sp>
        <p:sp>
          <p:nvSpPr>
            <p:cNvPr id="12331" name="Freeform 81"/>
            <p:cNvSpPr>
              <a:spLocks/>
            </p:cNvSpPr>
            <p:nvPr/>
          </p:nvSpPr>
          <p:spPr bwMode="auto">
            <a:xfrm>
              <a:off x="2179" y="1233"/>
              <a:ext cx="714" cy="475"/>
            </a:xfrm>
            <a:custGeom>
              <a:avLst/>
              <a:gdLst>
                <a:gd name="T0" fmla="*/ 51 w 714"/>
                <a:gd name="T1" fmla="*/ 381 h 475"/>
                <a:gd name="T2" fmla="*/ 9 w 714"/>
                <a:gd name="T3" fmla="*/ 314 h 475"/>
                <a:gd name="T4" fmla="*/ 9 w 714"/>
                <a:gd name="T5" fmla="*/ 220 h 475"/>
                <a:gd name="T6" fmla="*/ 26 w 714"/>
                <a:gd name="T7" fmla="*/ 119 h 475"/>
                <a:gd name="T8" fmla="*/ 34 w 714"/>
                <a:gd name="T9" fmla="*/ 0 h 475"/>
                <a:gd name="T10" fmla="*/ 213 w 714"/>
                <a:gd name="T11" fmla="*/ 9 h 475"/>
                <a:gd name="T12" fmla="*/ 416 w 714"/>
                <a:gd name="T13" fmla="*/ 25 h 475"/>
                <a:gd name="T14" fmla="*/ 569 w 714"/>
                <a:gd name="T15" fmla="*/ 25 h 475"/>
                <a:gd name="T16" fmla="*/ 697 w 714"/>
                <a:gd name="T17" fmla="*/ 25 h 475"/>
                <a:gd name="T18" fmla="*/ 697 w 714"/>
                <a:gd name="T19" fmla="*/ 51 h 475"/>
                <a:gd name="T20" fmla="*/ 680 w 714"/>
                <a:gd name="T21" fmla="*/ 76 h 475"/>
                <a:gd name="T22" fmla="*/ 688 w 714"/>
                <a:gd name="T23" fmla="*/ 93 h 475"/>
                <a:gd name="T24" fmla="*/ 705 w 714"/>
                <a:gd name="T25" fmla="*/ 110 h 475"/>
                <a:gd name="T26" fmla="*/ 705 w 714"/>
                <a:gd name="T27" fmla="*/ 153 h 475"/>
                <a:gd name="T28" fmla="*/ 705 w 714"/>
                <a:gd name="T29" fmla="*/ 212 h 475"/>
                <a:gd name="T30" fmla="*/ 705 w 714"/>
                <a:gd name="T31" fmla="*/ 339 h 475"/>
                <a:gd name="T32" fmla="*/ 697 w 714"/>
                <a:gd name="T33" fmla="*/ 347 h 475"/>
                <a:gd name="T34" fmla="*/ 705 w 714"/>
                <a:gd name="T35" fmla="*/ 356 h 475"/>
                <a:gd name="T36" fmla="*/ 697 w 714"/>
                <a:gd name="T37" fmla="*/ 373 h 475"/>
                <a:gd name="T38" fmla="*/ 697 w 714"/>
                <a:gd name="T39" fmla="*/ 381 h 475"/>
                <a:gd name="T40" fmla="*/ 705 w 714"/>
                <a:gd name="T41" fmla="*/ 390 h 475"/>
                <a:gd name="T42" fmla="*/ 705 w 714"/>
                <a:gd name="T43" fmla="*/ 398 h 475"/>
                <a:gd name="T44" fmla="*/ 705 w 714"/>
                <a:gd name="T45" fmla="*/ 407 h 475"/>
                <a:gd name="T46" fmla="*/ 697 w 714"/>
                <a:gd name="T47" fmla="*/ 424 h 475"/>
                <a:gd name="T48" fmla="*/ 697 w 714"/>
                <a:gd name="T49" fmla="*/ 432 h 475"/>
                <a:gd name="T50" fmla="*/ 688 w 714"/>
                <a:gd name="T51" fmla="*/ 441 h 475"/>
                <a:gd name="T52" fmla="*/ 697 w 714"/>
                <a:gd name="T53" fmla="*/ 449 h 475"/>
                <a:gd name="T54" fmla="*/ 705 w 714"/>
                <a:gd name="T55" fmla="*/ 466 h 475"/>
                <a:gd name="T56" fmla="*/ 705 w 714"/>
                <a:gd name="T57" fmla="*/ 475 h 475"/>
                <a:gd name="T58" fmla="*/ 697 w 714"/>
                <a:gd name="T59" fmla="*/ 466 h 475"/>
                <a:gd name="T60" fmla="*/ 697 w 714"/>
                <a:gd name="T61" fmla="*/ 466 h 475"/>
                <a:gd name="T62" fmla="*/ 688 w 714"/>
                <a:gd name="T63" fmla="*/ 458 h 475"/>
                <a:gd name="T64" fmla="*/ 680 w 714"/>
                <a:gd name="T65" fmla="*/ 449 h 475"/>
                <a:gd name="T66" fmla="*/ 671 w 714"/>
                <a:gd name="T67" fmla="*/ 441 h 475"/>
                <a:gd name="T68" fmla="*/ 663 w 714"/>
                <a:gd name="T69" fmla="*/ 441 h 475"/>
                <a:gd name="T70" fmla="*/ 646 w 714"/>
                <a:gd name="T71" fmla="*/ 432 h 475"/>
                <a:gd name="T72" fmla="*/ 637 w 714"/>
                <a:gd name="T73" fmla="*/ 424 h 475"/>
                <a:gd name="T74" fmla="*/ 629 w 714"/>
                <a:gd name="T75" fmla="*/ 424 h 475"/>
                <a:gd name="T76" fmla="*/ 612 w 714"/>
                <a:gd name="T77" fmla="*/ 424 h 475"/>
                <a:gd name="T78" fmla="*/ 603 w 714"/>
                <a:gd name="T79" fmla="*/ 424 h 475"/>
                <a:gd name="T80" fmla="*/ 586 w 714"/>
                <a:gd name="T81" fmla="*/ 424 h 475"/>
                <a:gd name="T82" fmla="*/ 578 w 714"/>
                <a:gd name="T83" fmla="*/ 424 h 475"/>
                <a:gd name="T84" fmla="*/ 569 w 714"/>
                <a:gd name="T85" fmla="*/ 432 h 475"/>
                <a:gd name="T86" fmla="*/ 552 w 714"/>
                <a:gd name="T87" fmla="*/ 432 h 475"/>
                <a:gd name="T88" fmla="*/ 552 w 714"/>
                <a:gd name="T89" fmla="*/ 424 h 475"/>
                <a:gd name="T90" fmla="*/ 518 w 714"/>
                <a:gd name="T91" fmla="*/ 415 h 475"/>
                <a:gd name="T92" fmla="*/ 425 w 714"/>
                <a:gd name="T93" fmla="*/ 398 h 475"/>
                <a:gd name="T94" fmla="*/ 187 w 714"/>
                <a:gd name="T95" fmla="*/ 390 h 4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14"/>
                <a:gd name="T145" fmla="*/ 0 h 475"/>
                <a:gd name="T146" fmla="*/ 714 w 714"/>
                <a:gd name="T147" fmla="*/ 475 h 4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14" h="475">
                  <a:moveTo>
                    <a:pt x="119" y="381"/>
                  </a:moveTo>
                  <a:lnTo>
                    <a:pt x="94" y="381"/>
                  </a:lnTo>
                  <a:lnTo>
                    <a:pt x="51" y="381"/>
                  </a:lnTo>
                  <a:lnTo>
                    <a:pt x="0" y="373"/>
                  </a:lnTo>
                  <a:lnTo>
                    <a:pt x="9" y="314"/>
                  </a:lnTo>
                  <a:lnTo>
                    <a:pt x="9" y="263"/>
                  </a:lnTo>
                  <a:lnTo>
                    <a:pt x="9" y="229"/>
                  </a:lnTo>
                  <a:lnTo>
                    <a:pt x="9" y="220"/>
                  </a:lnTo>
                  <a:lnTo>
                    <a:pt x="17" y="170"/>
                  </a:lnTo>
                  <a:lnTo>
                    <a:pt x="17" y="119"/>
                  </a:lnTo>
                  <a:lnTo>
                    <a:pt x="26" y="119"/>
                  </a:lnTo>
                  <a:lnTo>
                    <a:pt x="26" y="93"/>
                  </a:lnTo>
                  <a:lnTo>
                    <a:pt x="34" y="9"/>
                  </a:lnTo>
                  <a:lnTo>
                    <a:pt x="34" y="0"/>
                  </a:lnTo>
                  <a:lnTo>
                    <a:pt x="128" y="9"/>
                  </a:lnTo>
                  <a:lnTo>
                    <a:pt x="213" y="9"/>
                  </a:lnTo>
                  <a:lnTo>
                    <a:pt x="349" y="17"/>
                  </a:lnTo>
                  <a:lnTo>
                    <a:pt x="408" y="25"/>
                  </a:lnTo>
                  <a:lnTo>
                    <a:pt x="416" y="25"/>
                  </a:lnTo>
                  <a:lnTo>
                    <a:pt x="484" y="25"/>
                  </a:lnTo>
                  <a:lnTo>
                    <a:pt x="510" y="25"/>
                  </a:lnTo>
                  <a:lnTo>
                    <a:pt x="569" y="25"/>
                  </a:lnTo>
                  <a:lnTo>
                    <a:pt x="578" y="25"/>
                  </a:lnTo>
                  <a:lnTo>
                    <a:pt x="646" y="25"/>
                  </a:lnTo>
                  <a:lnTo>
                    <a:pt x="697" y="25"/>
                  </a:lnTo>
                  <a:lnTo>
                    <a:pt x="697" y="42"/>
                  </a:lnTo>
                  <a:lnTo>
                    <a:pt x="697" y="51"/>
                  </a:lnTo>
                  <a:lnTo>
                    <a:pt x="680" y="68"/>
                  </a:lnTo>
                  <a:lnTo>
                    <a:pt x="671" y="68"/>
                  </a:lnTo>
                  <a:lnTo>
                    <a:pt x="680" y="76"/>
                  </a:lnTo>
                  <a:lnTo>
                    <a:pt x="680" y="85"/>
                  </a:lnTo>
                  <a:lnTo>
                    <a:pt x="688" y="93"/>
                  </a:lnTo>
                  <a:lnTo>
                    <a:pt x="697" y="102"/>
                  </a:lnTo>
                  <a:lnTo>
                    <a:pt x="705" y="102"/>
                  </a:lnTo>
                  <a:lnTo>
                    <a:pt x="705" y="110"/>
                  </a:lnTo>
                  <a:lnTo>
                    <a:pt x="714" y="110"/>
                  </a:lnTo>
                  <a:lnTo>
                    <a:pt x="705" y="153"/>
                  </a:lnTo>
                  <a:lnTo>
                    <a:pt x="705" y="178"/>
                  </a:lnTo>
                  <a:lnTo>
                    <a:pt x="705" y="195"/>
                  </a:lnTo>
                  <a:lnTo>
                    <a:pt x="705" y="212"/>
                  </a:lnTo>
                  <a:lnTo>
                    <a:pt x="705" y="254"/>
                  </a:lnTo>
                  <a:lnTo>
                    <a:pt x="705" y="297"/>
                  </a:lnTo>
                  <a:lnTo>
                    <a:pt x="705" y="339"/>
                  </a:lnTo>
                  <a:lnTo>
                    <a:pt x="697" y="339"/>
                  </a:lnTo>
                  <a:lnTo>
                    <a:pt x="697" y="347"/>
                  </a:lnTo>
                  <a:lnTo>
                    <a:pt x="697" y="356"/>
                  </a:lnTo>
                  <a:lnTo>
                    <a:pt x="705" y="356"/>
                  </a:lnTo>
                  <a:lnTo>
                    <a:pt x="697" y="364"/>
                  </a:lnTo>
                  <a:lnTo>
                    <a:pt x="697" y="373"/>
                  </a:lnTo>
                  <a:lnTo>
                    <a:pt x="697" y="381"/>
                  </a:lnTo>
                  <a:lnTo>
                    <a:pt x="705" y="381"/>
                  </a:lnTo>
                  <a:lnTo>
                    <a:pt x="705" y="390"/>
                  </a:lnTo>
                  <a:lnTo>
                    <a:pt x="705" y="398"/>
                  </a:lnTo>
                  <a:lnTo>
                    <a:pt x="705" y="407"/>
                  </a:lnTo>
                  <a:lnTo>
                    <a:pt x="705" y="415"/>
                  </a:lnTo>
                  <a:lnTo>
                    <a:pt x="697" y="415"/>
                  </a:lnTo>
                  <a:lnTo>
                    <a:pt x="697" y="424"/>
                  </a:lnTo>
                  <a:lnTo>
                    <a:pt x="697" y="432"/>
                  </a:lnTo>
                  <a:lnTo>
                    <a:pt x="688" y="441"/>
                  </a:lnTo>
                  <a:lnTo>
                    <a:pt x="697" y="441"/>
                  </a:lnTo>
                  <a:lnTo>
                    <a:pt x="697" y="449"/>
                  </a:lnTo>
                  <a:lnTo>
                    <a:pt x="705" y="458"/>
                  </a:lnTo>
                  <a:lnTo>
                    <a:pt x="705" y="466"/>
                  </a:lnTo>
                  <a:lnTo>
                    <a:pt x="705" y="475"/>
                  </a:lnTo>
                  <a:lnTo>
                    <a:pt x="697" y="466"/>
                  </a:lnTo>
                  <a:lnTo>
                    <a:pt x="697" y="475"/>
                  </a:lnTo>
                  <a:lnTo>
                    <a:pt x="697" y="466"/>
                  </a:lnTo>
                  <a:lnTo>
                    <a:pt x="688" y="458"/>
                  </a:lnTo>
                  <a:lnTo>
                    <a:pt x="688" y="449"/>
                  </a:lnTo>
                  <a:lnTo>
                    <a:pt x="680" y="449"/>
                  </a:lnTo>
                  <a:lnTo>
                    <a:pt x="671" y="441"/>
                  </a:lnTo>
                  <a:lnTo>
                    <a:pt x="663" y="441"/>
                  </a:lnTo>
                  <a:lnTo>
                    <a:pt x="654" y="441"/>
                  </a:lnTo>
                  <a:lnTo>
                    <a:pt x="646" y="432"/>
                  </a:lnTo>
                  <a:lnTo>
                    <a:pt x="637" y="432"/>
                  </a:lnTo>
                  <a:lnTo>
                    <a:pt x="637" y="424"/>
                  </a:lnTo>
                  <a:lnTo>
                    <a:pt x="629" y="424"/>
                  </a:lnTo>
                  <a:lnTo>
                    <a:pt x="620" y="424"/>
                  </a:lnTo>
                  <a:lnTo>
                    <a:pt x="612" y="424"/>
                  </a:lnTo>
                  <a:lnTo>
                    <a:pt x="603" y="424"/>
                  </a:lnTo>
                  <a:lnTo>
                    <a:pt x="595" y="424"/>
                  </a:lnTo>
                  <a:lnTo>
                    <a:pt x="586" y="424"/>
                  </a:lnTo>
                  <a:lnTo>
                    <a:pt x="578" y="424"/>
                  </a:lnTo>
                  <a:lnTo>
                    <a:pt x="569" y="432"/>
                  </a:lnTo>
                  <a:lnTo>
                    <a:pt x="561" y="432"/>
                  </a:lnTo>
                  <a:lnTo>
                    <a:pt x="552" y="432"/>
                  </a:lnTo>
                  <a:lnTo>
                    <a:pt x="552" y="424"/>
                  </a:lnTo>
                  <a:lnTo>
                    <a:pt x="535" y="424"/>
                  </a:lnTo>
                  <a:lnTo>
                    <a:pt x="527" y="415"/>
                  </a:lnTo>
                  <a:lnTo>
                    <a:pt x="518" y="415"/>
                  </a:lnTo>
                  <a:lnTo>
                    <a:pt x="518" y="407"/>
                  </a:lnTo>
                  <a:lnTo>
                    <a:pt x="450" y="407"/>
                  </a:lnTo>
                  <a:lnTo>
                    <a:pt x="425" y="398"/>
                  </a:lnTo>
                  <a:lnTo>
                    <a:pt x="357" y="398"/>
                  </a:lnTo>
                  <a:lnTo>
                    <a:pt x="264" y="398"/>
                  </a:lnTo>
                  <a:lnTo>
                    <a:pt x="187" y="390"/>
                  </a:lnTo>
                  <a:lnTo>
                    <a:pt x="119" y="381"/>
                  </a:lnTo>
                  <a:close/>
                </a:path>
              </a:pathLst>
            </a:custGeom>
            <a:solidFill>
              <a:srgbClr val="8DA3FF"/>
            </a:solidFill>
            <a:ln w="12700">
              <a:solidFill>
                <a:schemeClr val="tx1"/>
              </a:solidFill>
              <a:round/>
              <a:headEnd/>
              <a:tailEnd/>
            </a:ln>
          </p:spPr>
          <p:txBody>
            <a:bodyPr/>
            <a:lstStyle/>
            <a:p>
              <a:endParaRPr lang="en-US"/>
            </a:p>
          </p:txBody>
        </p:sp>
        <p:sp>
          <p:nvSpPr>
            <p:cNvPr id="12332" name="Freeform 82"/>
            <p:cNvSpPr>
              <a:spLocks/>
            </p:cNvSpPr>
            <p:nvPr/>
          </p:nvSpPr>
          <p:spPr bwMode="auto">
            <a:xfrm>
              <a:off x="1491" y="1275"/>
              <a:ext cx="705" cy="594"/>
            </a:xfrm>
            <a:custGeom>
              <a:avLst/>
              <a:gdLst>
                <a:gd name="T0" fmla="*/ 671 w 705"/>
                <a:gd name="T1" fmla="*/ 500 h 594"/>
                <a:gd name="T2" fmla="*/ 671 w 705"/>
                <a:gd name="T3" fmla="*/ 517 h 594"/>
                <a:gd name="T4" fmla="*/ 671 w 705"/>
                <a:gd name="T5" fmla="*/ 543 h 594"/>
                <a:gd name="T6" fmla="*/ 663 w 705"/>
                <a:gd name="T7" fmla="*/ 594 h 594"/>
                <a:gd name="T8" fmla="*/ 578 w 705"/>
                <a:gd name="T9" fmla="*/ 585 h 594"/>
                <a:gd name="T10" fmla="*/ 552 w 705"/>
                <a:gd name="T11" fmla="*/ 577 h 594"/>
                <a:gd name="T12" fmla="*/ 459 w 705"/>
                <a:gd name="T13" fmla="*/ 568 h 594"/>
                <a:gd name="T14" fmla="*/ 451 w 705"/>
                <a:gd name="T15" fmla="*/ 568 h 594"/>
                <a:gd name="T16" fmla="*/ 400 w 705"/>
                <a:gd name="T17" fmla="*/ 560 h 594"/>
                <a:gd name="T18" fmla="*/ 357 w 705"/>
                <a:gd name="T19" fmla="*/ 560 h 594"/>
                <a:gd name="T20" fmla="*/ 298 w 705"/>
                <a:gd name="T21" fmla="*/ 551 h 594"/>
                <a:gd name="T22" fmla="*/ 187 w 705"/>
                <a:gd name="T23" fmla="*/ 534 h 594"/>
                <a:gd name="T24" fmla="*/ 94 w 705"/>
                <a:gd name="T25" fmla="*/ 526 h 594"/>
                <a:gd name="T26" fmla="*/ 94 w 705"/>
                <a:gd name="T27" fmla="*/ 526 h 594"/>
                <a:gd name="T28" fmla="*/ 0 w 705"/>
                <a:gd name="T29" fmla="*/ 509 h 594"/>
                <a:gd name="T30" fmla="*/ 0 w 705"/>
                <a:gd name="T31" fmla="*/ 475 h 594"/>
                <a:gd name="T32" fmla="*/ 9 w 705"/>
                <a:gd name="T33" fmla="*/ 433 h 594"/>
                <a:gd name="T34" fmla="*/ 17 w 705"/>
                <a:gd name="T35" fmla="*/ 382 h 594"/>
                <a:gd name="T36" fmla="*/ 26 w 705"/>
                <a:gd name="T37" fmla="*/ 314 h 594"/>
                <a:gd name="T38" fmla="*/ 43 w 705"/>
                <a:gd name="T39" fmla="*/ 246 h 594"/>
                <a:gd name="T40" fmla="*/ 43 w 705"/>
                <a:gd name="T41" fmla="*/ 221 h 594"/>
                <a:gd name="T42" fmla="*/ 51 w 705"/>
                <a:gd name="T43" fmla="*/ 187 h 594"/>
                <a:gd name="T44" fmla="*/ 60 w 705"/>
                <a:gd name="T45" fmla="*/ 128 h 594"/>
                <a:gd name="T46" fmla="*/ 68 w 705"/>
                <a:gd name="T47" fmla="*/ 68 h 594"/>
                <a:gd name="T48" fmla="*/ 68 w 705"/>
                <a:gd name="T49" fmla="*/ 43 h 594"/>
                <a:gd name="T50" fmla="*/ 77 w 705"/>
                <a:gd name="T51" fmla="*/ 0 h 594"/>
                <a:gd name="T52" fmla="*/ 136 w 705"/>
                <a:gd name="T53" fmla="*/ 9 h 594"/>
                <a:gd name="T54" fmla="*/ 136 w 705"/>
                <a:gd name="T55" fmla="*/ 9 h 594"/>
                <a:gd name="T56" fmla="*/ 170 w 705"/>
                <a:gd name="T57" fmla="*/ 17 h 594"/>
                <a:gd name="T58" fmla="*/ 187 w 705"/>
                <a:gd name="T59" fmla="*/ 17 h 594"/>
                <a:gd name="T60" fmla="*/ 298 w 705"/>
                <a:gd name="T61" fmla="*/ 34 h 594"/>
                <a:gd name="T62" fmla="*/ 332 w 705"/>
                <a:gd name="T63" fmla="*/ 34 h 594"/>
                <a:gd name="T64" fmla="*/ 366 w 705"/>
                <a:gd name="T65" fmla="*/ 43 h 594"/>
                <a:gd name="T66" fmla="*/ 510 w 705"/>
                <a:gd name="T67" fmla="*/ 60 h 594"/>
                <a:gd name="T68" fmla="*/ 535 w 705"/>
                <a:gd name="T69" fmla="*/ 60 h 594"/>
                <a:gd name="T70" fmla="*/ 620 w 705"/>
                <a:gd name="T71" fmla="*/ 68 h 594"/>
                <a:gd name="T72" fmla="*/ 620 w 705"/>
                <a:gd name="T73" fmla="*/ 68 h 594"/>
                <a:gd name="T74" fmla="*/ 705 w 705"/>
                <a:gd name="T75" fmla="*/ 77 h 594"/>
                <a:gd name="T76" fmla="*/ 705 w 705"/>
                <a:gd name="T77" fmla="*/ 128 h 594"/>
                <a:gd name="T78" fmla="*/ 697 w 705"/>
                <a:gd name="T79" fmla="*/ 178 h 594"/>
                <a:gd name="T80" fmla="*/ 697 w 705"/>
                <a:gd name="T81" fmla="*/ 187 h 594"/>
                <a:gd name="T82" fmla="*/ 697 w 705"/>
                <a:gd name="T83" fmla="*/ 221 h 594"/>
                <a:gd name="T84" fmla="*/ 697 w 705"/>
                <a:gd name="T85" fmla="*/ 272 h 594"/>
                <a:gd name="T86" fmla="*/ 697 w 705"/>
                <a:gd name="T87" fmla="*/ 272 h 594"/>
                <a:gd name="T88" fmla="*/ 688 w 705"/>
                <a:gd name="T89" fmla="*/ 331 h 594"/>
                <a:gd name="T90" fmla="*/ 680 w 705"/>
                <a:gd name="T91" fmla="*/ 382 h 594"/>
                <a:gd name="T92" fmla="*/ 680 w 705"/>
                <a:gd name="T93" fmla="*/ 458 h 594"/>
                <a:gd name="T94" fmla="*/ 671 w 705"/>
                <a:gd name="T95" fmla="*/ 500 h 594"/>
                <a:gd name="T96" fmla="*/ 671 w 705"/>
                <a:gd name="T97" fmla="*/ 500 h 5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5"/>
                <a:gd name="T148" fmla="*/ 0 h 594"/>
                <a:gd name="T149" fmla="*/ 705 w 705"/>
                <a:gd name="T150" fmla="*/ 594 h 5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5" h="594">
                  <a:moveTo>
                    <a:pt x="671" y="500"/>
                  </a:moveTo>
                  <a:lnTo>
                    <a:pt x="671" y="517"/>
                  </a:lnTo>
                  <a:lnTo>
                    <a:pt x="671" y="543"/>
                  </a:lnTo>
                  <a:lnTo>
                    <a:pt x="663" y="594"/>
                  </a:lnTo>
                  <a:lnTo>
                    <a:pt x="578" y="585"/>
                  </a:lnTo>
                  <a:lnTo>
                    <a:pt x="552" y="577"/>
                  </a:lnTo>
                  <a:lnTo>
                    <a:pt x="459" y="568"/>
                  </a:lnTo>
                  <a:lnTo>
                    <a:pt x="451" y="568"/>
                  </a:lnTo>
                  <a:lnTo>
                    <a:pt x="400" y="560"/>
                  </a:lnTo>
                  <a:lnTo>
                    <a:pt x="357" y="560"/>
                  </a:lnTo>
                  <a:lnTo>
                    <a:pt x="298" y="551"/>
                  </a:lnTo>
                  <a:lnTo>
                    <a:pt x="187" y="534"/>
                  </a:lnTo>
                  <a:lnTo>
                    <a:pt x="94" y="526"/>
                  </a:lnTo>
                  <a:lnTo>
                    <a:pt x="0" y="509"/>
                  </a:lnTo>
                  <a:lnTo>
                    <a:pt x="0" y="475"/>
                  </a:lnTo>
                  <a:lnTo>
                    <a:pt x="9" y="433"/>
                  </a:lnTo>
                  <a:lnTo>
                    <a:pt x="17" y="382"/>
                  </a:lnTo>
                  <a:lnTo>
                    <a:pt x="26" y="314"/>
                  </a:lnTo>
                  <a:lnTo>
                    <a:pt x="43" y="246"/>
                  </a:lnTo>
                  <a:lnTo>
                    <a:pt x="43" y="221"/>
                  </a:lnTo>
                  <a:lnTo>
                    <a:pt x="51" y="187"/>
                  </a:lnTo>
                  <a:lnTo>
                    <a:pt x="60" y="128"/>
                  </a:lnTo>
                  <a:lnTo>
                    <a:pt x="68" y="68"/>
                  </a:lnTo>
                  <a:lnTo>
                    <a:pt x="68" y="43"/>
                  </a:lnTo>
                  <a:lnTo>
                    <a:pt x="77" y="0"/>
                  </a:lnTo>
                  <a:lnTo>
                    <a:pt x="136" y="9"/>
                  </a:lnTo>
                  <a:lnTo>
                    <a:pt x="170" y="17"/>
                  </a:lnTo>
                  <a:lnTo>
                    <a:pt x="187" y="17"/>
                  </a:lnTo>
                  <a:lnTo>
                    <a:pt x="298" y="34"/>
                  </a:lnTo>
                  <a:lnTo>
                    <a:pt x="332" y="34"/>
                  </a:lnTo>
                  <a:lnTo>
                    <a:pt x="366" y="43"/>
                  </a:lnTo>
                  <a:lnTo>
                    <a:pt x="510" y="60"/>
                  </a:lnTo>
                  <a:lnTo>
                    <a:pt x="535" y="60"/>
                  </a:lnTo>
                  <a:lnTo>
                    <a:pt x="620" y="68"/>
                  </a:lnTo>
                  <a:lnTo>
                    <a:pt x="705" y="77"/>
                  </a:lnTo>
                  <a:lnTo>
                    <a:pt x="705" y="128"/>
                  </a:lnTo>
                  <a:lnTo>
                    <a:pt x="697" y="178"/>
                  </a:lnTo>
                  <a:lnTo>
                    <a:pt x="697" y="187"/>
                  </a:lnTo>
                  <a:lnTo>
                    <a:pt x="697" y="221"/>
                  </a:lnTo>
                  <a:lnTo>
                    <a:pt x="697" y="272"/>
                  </a:lnTo>
                  <a:lnTo>
                    <a:pt x="688" y="331"/>
                  </a:lnTo>
                  <a:lnTo>
                    <a:pt x="680" y="382"/>
                  </a:lnTo>
                  <a:lnTo>
                    <a:pt x="680" y="458"/>
                  </a:lnTo>
                  <a:lnTo>
                    <a:pt x="671" y="500"/>
                  </a:lnTo>
                  <a:close/>
                </a:path>
              </a:pathLst>
            </a:custGeom>
            <a:solidFill>
              <a:srgbClr val="8DA3FF"/>
            </a:solidFill>
            <a:ln w="12700">
              <a:solidFill>
                <a:schemeClr val="tx1"/>
              </a:solidFill>
              <a:round/>
              <a:headEnd/>
              <a:tailEnd/>
            </a:ln>
          </p:spPr>
          <p:txBody>
            <a:bodyPr/>
            <a:lstStyle/>
            <a:p>
              <a:endParaRPr lang="en-US"/>
            </a:p>
          </p:txBody>
        </p:sp>
        <p:sp>
          <p:nvSpPr>
            <p:cNvPr id="12333" name="Freeform 83"/>
            <p:cNvSpPr>
              <a:spLocks/>
            </p:cNvSpPr>
            <p:nvPr/>
          </p:nvSpPr>
          <p:spPr bwMode="auto">
            <a:xfrm>
              <a:off x="3207" y="1123"/>
              <a:ext cx="510" cy="568"/>
            </a:xfrm>
            <a:custGeom>
              <a:avLst/>
              <a:gdLst>
                <a:gd name="T0" fmla="*/ 450 w 510"/>
                <a:gd name="T1" fmla="*/ 263 h 568"/>
                <a:gd name="T2" fmla="*/ 450 w 510"/>
                <a:gd name="T3" fmla="*/ 280 h 568"/>
                <a:gd name="T4" fmla="*/ 467 w 510"/>
                <a:gd name="T5" fmla="*/ 280 h 568"/>
                <a:gd name="T6" fmla="*/ 493 w 510"/>
                <a:gd name="T7" fmla="*/ 246 h 568"/>
                <a:gd name="T8" fmla="*/ 510 w 510"/>
                <a:gd name="T9" fmla="*/ 246 h 568"/>
                <a:gd name="T10" fmla="*/ 501 w 510"/>
                <a:gd name="T11" fmla="*/ 330 h 568"/>
                <a:gd name="T12" fmla="*/ 484 w 510"/>
                <a:gd name="T13" fmla="*/ 415 h 568"/>
                <a:gd name="T14" fmla="*/ 484 w 510"/>
                <a:gd name="T15" fmla="*/ 474 h 568"/>
                <a:gd name="T16" fmla="*/ 493 w 510"/>
                <a:gd name="T17" fmla="*/ 517 h 568"/>
                <a:gd name="T18" fmla="*/ 450 w 510"/>
                <a:gd name="T19" fmla="*/ 551 h 568"/>
                <a:gd name="T20" fmla="*/ 348 w 510"/>
                <a:gd name="T21" fmla="*/ 559 h 568"/>
                <a:gd name="T22" fmla="*/ 246 w 510"/>
                <a:gd name="T23" fmla="*/ 568 h 568"/>
                <a:gd name="T24" fmla="*/ 221 w 510"/>
                <a:gd name="T25" fmla="*/ 559 h 568"/>
                <a:gd name="T26" fmla="*/ 204 w 510"/>
                <a:gd name="T27" fmla="*/ 542 h 568"/>
                <a:gd name="T28" fmla="*/ 178 w 510"/>
                <a:gd name="T29" fmla="*/ 525 h 568"/>
                <a:gd name="T30" fmla="*/ 170 w 510"/>
                <a:gd name="T31" fmla="*/ 491 h 568"/>
                <a:gd name="T32" fmla="*/ 178 w 510"/>
                <a:gd name="T33" fmla="*/ 466 h 568"/>
                <a:gd name="T34" fmla="*/ 161 w 510"/>
                <a:gd name="T35" fmla="*/ 449 h 568"/>
                <a:gd name="T36" fmla="*/ 161 w 510"/>
                <a:gd name="T37" fmla="*/ 415 h 568"/>
                <a:gd name="T38" fmla="*/ 153 w 510"/>
                <a:gd name="T39" fmla="*/ 381 h 568"/>
                <a:gd name="T40" fmla="*/ 127 w 510"/>
                <a:gd name="T41" fmla="*/ 373 h 568"/>
                <a:gd name="T42" fmla="*/ 102 w 510"/>
                <a:gd name="T43" fmla="*/ 347 h 568"/>
                <a:gd name="T44" fmla="*/ 93 w 510"/>
                <a:gd name="T45" fmla="*/ 330 h 568"/>
                <a:gd name="T46" fmla="*/ 59 w 510"/>
                <a:gd name="T47" fmla="*/ 322 h 568"/>
                <a:gd name="T48" fmla="*/ 34 w 510"/>
                <a:gd name="T49" fmla="*/ 305 h 568"/>
                <a:gd name="T50" fmla="*/ 17 w 510"/>
                <a:gd name="T51" fmla="*/ 271 h 568"/>
                <a:gd name="T52" fmla="*/ 17 w 510"/>
                <a:gd name="T53" fmla="*/ 263 h 568"/>
                <a:gd name="T54" fmla="*/ 17 w 510"/>
                <a:gd name="T55" fmla="*/ 237 h 568"/>
                <a:gd name="T56" fmla="*/ 17 w 510"/>
                <a:gd name="T57" fmla="*/ 220 h 568"/>
                <a:gd name="T58" fmla="*/ 25 w 510"/>
                <a:gd name="T59" fmla="*/ 195 h 568"/>
                <a:gd name="T60" fmla="*/ 17 w 510"/>
                <a:gd name="T61" fmla="*/ 178 h 568"/>
                <a:gd name="T62" fmla="*/ 8 w 510"/>
                <a:gd name="T63" fmla="*/ 161 h 568"/>
                <a:gd name="T64" fmla="*/ 17 w 510"/>
                <a:gd name="T65" fmla="*/ 144 h 568"/>
                <a:gd name="T66" fmla="*/ 34 w 510"/>
                <a:gd name="T67" fmla="*/ 127 h 568"/>
                <a:gd name="T68" fmla="*/ 51 w 510"/>
                <a:gd name="T69" fmla="*/ 119 h 568"/>
                <a:gd name="T70" fmla="*/ 51 w 510"/>
                <a:gd name="T71" fmla="*/ 68 h 568"/>
                <a:gd name="T72" fmla="*/ 76 w 510"/>
                <a:gd name="T73" fmla="*/ 34 h 568"/>
                <a:gd name="T74" fmla="*/ 187 w 510"/>
                <a:gd name="T75" fmla="*/ 0 h 568"/>
                <a:gd name="T76" fmla="*/ 204 w 510"/>
                <a:gd name="T77" fmla="*/ 42 h 568"/>
                <a:gd name="T78" fmla="*/ 229 w 510"/>
                <a:gd name="T79" fmla="*/ 51 h 568"/>
                <a:gd name="T80" fmla="*/ 238 w 510"/>
                <a:gd name="T81" fmla="*/ 51 h 568"/>
                <a:gd name="T82" fmla="*/ 246 w 510"/>
                <a:gd name="T83" fmla="*/ 68 h 568"/>
                <a:gd name="T84" fmla="*/ 357 w 510"/>
                <a:gd name="T85" fmla="*/ 102 h 568"/>
                <a:gd name="T86" fmla="*/ 365 w 510"/>
                <a:gd name="T87" fmla="*/ 102 h 568"/>
                <a:gd name="T88" fmla="*/ 382 w 510"/>
                <a:gd name="T89" fmla="*/ 110 h 568"/>
                <a:gd name="T90" fmla="*/ 391 w 510"/>
                <a:gd name="T91" fmla="*/ 102 h 568"/>
                <a:gd name="T92" fmla="*/ 399 w 510"/>
                <a:gd name="T93" fmla="*/ 102 h 568"/>
                <a:gd name="T94" fmla="*/ 408 w 510"/>
                <a:gd name="T95" fmla="*/ 110 h 568"/>
                <a:gd name="T96" fmla="*/ 425 w 510"/>
                <a:gd name="T97" fmla="*/ 110 h 568"/>
                <a:gd name="T98" fmla="*/ 433 w 510"/>
                <a:gd name="T99" fmla="*/ 119 h 568"/>
                <a:gd name="T100" fmla="*/ 433 w 510"/>
                <a:gd name="T101" fmla="*/ 127 h 568"/>
                <a:gd name="T102" fmla="*/ 459 w 510"/>
                <a:gd name="T103" fmla="*/ 135 h 568"/>
                <a:gd name="T104" fmla="*/ 459 w 510"/>
                <a:gd name="T105" fmla="*/ 144 h 568"/>
                <a:gd name="T106" fmla="*/ 459 w 510"/>
                <a:gd name="T107" fmla="*/ 152 h 568"/>
                <a:gd name="T108" fmla="*/ 459 w 510"/>
                <a:gd name="T109" fmla="*/ 161 h 568"/>
                <a:gd name="T110" fmla="*/ 459 w 510"/>
                <a:gd name="T111" fmla="*/ 178 h 568"/>
                <a:gd name="T112" fmla="*/ 459 w 510"/>
                <a:gd name="T113" fmla="*/ 186 h 568"/>
                <a:gd name="T114" fmla="*/ 476 w 510"/>
                <a:gd name="T115" fmla="*/ 178 h 568"/>
                <a:gd name="T116" fmla="*/ 476 w 510"/>
                <a:gd name="T117" fmla="*/ 195 h 568"/>
                <a:gd name="T118" fmla="*/ 476 w 510"/>
                <a:gd name="T119" fmla="*/ 212 h 568"/>
                <a:gd name="T120" fmla="*/ 484 w 510"/>
                <a:gd name="T121" fmla="*/ 229 h 5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0"/>
                <a:gd name="T184" fmla="*/ 0 h 568"/>
                <a:gd name="T185" fmla="*/ 510 w 510"/>
                <a:gd name="T186" fmla="*/ 568 h 5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0" h="568">
                  <a:moveTo>
                    <a:pt x="476" y="229"/>
                  </a:moveTo>
                  <a:lnTo>
                    <a:pt x="467" y="237"/>
                  </a:lnTo>
                  <a:lnTo>
                    <a:pt x="467" y="246"/>
                  </a:lnTo>
                  <a:lnTo>
                    <a:pt x="450" y="263"/>
                  </a:lnTo>
                  <a:lnTo>
                    <a:pt x="450" y="271"/>
                  </a:lnTo>
                  <a:lnTo>
                    <a:pt x="459" y="280"/>
                  </a:lnTo>
                  <a:lnTo>
                    <a:pt x="450" y="280"/>
                  </a:lnTo>
                  <a:lnTo>
                    <a:pt x="459" y="288"/>
                  </a:lnTo>
                  <a:lnTo>
                    <a:pt x="467" y="280"/>
                  </a:lnTo>
                  <a:lnTo>
                    <a:pt x="476" y="271"/>
                  </a:lnTo>
                  <a:lnTo>
                    <a:pt x="476" y="263"/>
                  </a:lnTo>
                  <a:lnTo>
                    <a:pt x="484" y="246"/>
                  </a:lnTo>
                  <a:lnTo>
                    <a:pt x="493" y="246"/>
                  </a:lnTo>
                  <a:lnTo>
                    <a:pt x="501" y="237"/>
                  </a:lnTo>
                  <a:lnTo>
                    <a:pt x="510" y="246"/>
                  </a:lnTo>
                  <a:lnTo>
                    <a:pt x="510" y="263"/>
                  </a:lnTo>
                  <a:lnTo>
                    <a:pt x="501" y="288"/>
                  </a:lnTo>
                  <a:lnTo>
                    <a:pt x="501" y="313"/>
                  </a:lnTo>
                  <a:lnTo>
                    <a:pt x="501" y="330"/>
                  </a:lnTo>
                  <a:lnTo>
                    <a:pt x="493" y="339"/>
                  </a:lnTo>
                  <a:lnTo>
                    <a:pt x="484" y="364"/>
                  </a:lnTo>
                  <a:lnTo>
                    <a:pt x="493" y="398"/>
                  </a:lnTo>
                  <a:lnTo>
                    <a:pt x="484" y="415"/>
                  </a:lnTo>
                  <a:lnTo>
                    <a:pt x="484" y="424"/>
                  </a:lnTo>
                  <a:lnTo>
                    <a:pt x="476" y="440"/>
                  </a:lnTo>
                  <a:lnTo>
                    <a:pt x="476" y="457"/>
                  </a:lnTo>
                  <a:lnTo>
                    <a:pt x="484" y="474"/>
                  </a:lnTo>
                  <a:lnTo>
                    <a:pt x="484" y="483"/>
                  </a:lnTo>
                  <a:lnTo>
                    <a:pt x="484" y="491"/>
                  </a:lnTo>
                  <a:lnTo>
                    <a:pt x="493" y="508"/>
                  </a:lnTo>
                  <a:lnTo>
                    <a:pt x="493" y="517"/>
                  </a:lnTo>
                  <a:lnTo>
                    <a:pt x="493" y="525"/>
                  </a:lnTo>
                  <a:lnTo>
                    <a:pt x="493" y="551"/>
                  </a:lnTo>
                  <a:lnTo>
                    <a:pt x="459" y="551"/>
                  </a:lnTo>
                  <a:lnTo>
                    <a:pt x="450" y="551"/>
                  </a:lnTo>
                  <a:lnTo>
                    <a:pt x="408" y="559"/>
                  </a:lnTo>
                  <a:lnTo>
                    <a:pt x="391" y="559"/>
                  </a:lnTo>
                  <a:lnTo>
                    <a:pt x="348" y="559"/>
                  </a:lnTo>
                  <a:lnTo>
                    <a:pt x="306" y="559"/>
                  </a:lnTo>
                  <a:lnTo>
                    <a:pt x="297" y="559"/>
                  </a:lnTo>
                  <a:lnTo>
                    <a:pt x="246" y="568"/>
                  </a:lnTo>
                  <a:lnTo>
                    <a:pt x="229" y="568"/>
                  </a:lnTo>
                  <a:lnTo>
                    <a:pt x="229" y="559"/>
                  </a:lnTo>
                  <a:lnTo>
                    <a:pt x="221" y="559"/>
                  </a:lnTo>
                  <a:lnTo>
                    <a:pt x="221" y="551"/>
                  </a:lnTo>
                  <a:lnTo>
                    <a:pt x="212" y="551"/>
                  </a:lnTo>
                  <a:lnTo>
                    <a:pt x="204" y="542"/>
                  </a:lnTo>
                  <a:lnTo>
                    <a:pt x="195" y="542"/>
                  </a:lnTo>
                  <a:lnTo>
                    <a:pt x="187" y="542"/>
                  </a:lnTo>
                  <a:lnTo>
                    <a:pt x="187" y="534"/>
                  </a:lnTo>
                  <a:lnTo>
                    <a:pt x="178" y="525"/>
                  </a:lnTo>
                  <a:lnTo>
                    <a:pt x="178" y="517"/>
                  </a:lnTo>
                  <a:lnTo>
                    <a:pt x="178" y="508"/>
                  </a:lnTo>
                  <a:lnTo>
                    <a:pt x="178" y="500"/>
                  </a:lnTo>
                  <a:lnTo>
                    <a:pt x="170" y="491"/>
                  </a:lnTo>
                  <a:lnTo>
                    <a:pt x="178" y="483"/>
                  </a:lnTo>
                  <a:lnTo>
                    <a:pt x="178" y="474"/>
                  </a:lnTo>
                  <a:lnTo>
                    <a:pt x="178" y="466"/>
                  </a:lnTo>
                  <a:lnTo>
                    <a:pt x="170" y="457"/>
                  </a:lnTo>
                  <a:lnTo>
                    <a:pt x="170" y="449"/>
                  </a:lnTo>
                  <a:lnTo>
                    <a:pt x="161" y="449"/>
                  </a:lnTo>
                  <a:lnTo>
                    <a:pt x="170" y="440"/>
                  </a:lnTo>
                  <a:lnTo>
                    <a:pt x="161" y="432"/>
                  </a:lnTo>
                  <a:lnTo>
                    <a:pt x="161" y="415"/>
                  </a:lnTo>
                  <a:lnTo>
                    <a:pt x="161" y="407"/>
                  </a:lnTo>
                  <a:lnTo>
                    <a:pt x="161" y="398"/>
                  </a:lnTo>
                  <a:lnTo>
                    <a:pt x="153" y="381"/>
                  </a:lnTo>
                  <a:lnTo>
                    <a:pt x="144" y="381"/>
                  </a:lnTo>
                  <a:lnTo>
                    <a:pt x="136" y="373"/>
                  </a:lnTo>
                  <a:lnTo>
                    <a:pt x="127" y="373"/>
                  </a:lnTo>
                  <a:lnTo>
                    <a:pt x="119" y="373"/>
                  </a:lnTo>
                  <a:lnTo>
                    <a:pt x="110" y="364"/>
                  </a:lnTo>
                  <a:lnTo>
                    <a:pt x="102" y="356"/>
                  </a:lnTo>
                  <a:lnTo>
                    <a:pt x="102" y="347"/>
                  </a:lnTo>
                  <a:lnTo>
                    <a:pt x="93" y="339"/>
                  </a:lnTo>
                  <a:lnTo>
                    <a:pt x="93" y="330"/>
                  </a:lnTo>
                  <a:lnTo>
                    <a:pt x="85" y="330"/>
                  </a:lnTo>
                  <a:lnTo>
                    <a:pt x="68" y="322"/>
                  </a:lnTo>
                  <a:lnTo>
                    <a:pt x="59" y="322"/>
                  </a:lnTo>
                  <a:lnTo>
                    <a:pt x="59" y="313"/>
                  </a:lnTo>
                  <a:lnTo>
                    <a:pt x="42" y="305"/>
                  </a:lnTo>
                  <a:lnTo>
                    <a:pt x="34" y="305"/>
                  </a:lnTo>
                  <a:lnTo>
                    <a:pt x="34" y="296"/>
                  </a:lnTo>
                  <a:lnTo>
                    <a:pt x="17" y="288"/>
                  </a:lnTo>
                  <a:lnTo>
                    <a:pt x="17" y="271"/>
                  </a:lnTo>
                  <a:lnTo>
                    <a:pt x="17" y="263"/>
                  </a:lnTo>
                  <a:lnTo>
                    <a:pt x="17" y="254"/>
                  </a:lnTo>
                  <a:lnTo>
                    <a:pt x="17" y="246"/>
                  </a:lnTo>
                  <a:lnTo>
                    <a:pt x="17" y="237"/>
                  </a:lnTo>
                  <a:lnTo>
                    <a:pt x="17" y="229"/>
                  </a:lnTo>
                  <a:lnTo>
                    <a:pt x="17" y="220"/>
                  </a:lnTo>
                  <a:lnTo>
                    <a:pt x="17" y="212"/>
                  </a:lnTo>
                  <a:lnTo>
                    <a:pt x="25" y="203"/>
                  </a:lnTo>
                  <a:lnTo>
                    <a:pt x="25" y="195"/>
                  </a:lnTo>
                  <a:lnTo>
                    <a:pt x="17" y="186"/>
                  </a:lnTo>
                  <a:lnTo>
                    <a:pt x="17" y="178"/>
                  </a:lnTo>
                  <a:lnTo>
                    <a:pt x="8" y="186"/>
                  </a:lnTo>
                  <a:lnTo>
                    <a:pt x="0" y="178"/>
                  </a:lnTo>
                  <a:lnTo>
                    <a:pt x="0" y="169"/>
                  </a:lnTo>
                  <a:lnTo>
                    <a:pt x="8" y="161"/>
                  </a:lnTo>
                  <a:lnTo>
                    <a:pt x="8" y="152"/>
                  </a:lnTo>
                  <a:lnTo>
                    <a:pt x="17" y="144"/>
                  </a:lnTo>
                  <a:lnTo>
                    <a:pt x="25" y="135"/>
                  </a:lnTo>
                  <a:lnTo>
                    <a:pt x="34" y="135"/>
                  </a:lnTo>
                  <a:lnTo>
                    <a:pt x="34" y="127"/>
                  </a:lnTo>
                  <a:lnTo>
                    <a:pt x="42" y="127"/>
                  </a:lnTo>
                  <a:lnTo>
                    <a:pt x="42" y="119"/>
                  </a:lnTo>
                  <a:lnTo>
                    <a:pt x="51" y="127"/>
                  </a:lnTo>
                  <a:lnTo>
                    <a:pt x="51" y="119"/>
                  </a:lnTo>
                  <a:lnTo>
                    <a:pt x="51" y="102"/>
                  </a:lnTo>
                  <a:lnTo>
                    <a:pt x="51" y="68"/>
                  </a:lnTo>
                  <a:lnTo>
                    <a:pt x="51" y="42"/>
                  </a:lnTo>
                  <a:lnTo>
                    <a:pt x="59" y="42"/>
                  </a:lnTo>
                  <a:lnTo>
                    <a:pt x="68" y="25"/>
                  </a:lnTo>
                  <a:lnTo>
                    <a:pt x="76" y="34"/>
                  </a:lnTo>
                  <a:lnTo>
                    <a:pt x="85" y="34"/>
                  </a:lnTo>
                  <a:lnTo>
                    <a:pt x="119" y="25"/>
                  </a:lnTo>
                  <a:lnTo>
                    <a:pt x="178" y="0"/>
                  </a:lnTo>
                  <a:lnTo>
                    <a:pt x="187" y="0"/>
                  </a:lnTo>
                  <a:lnTo>
                    <a:pt x="187" y="8"/>
                  </a:lnTo>
                  <a:lnTo>
                    <a:pt x="170" y="42"/>
                  </a:lnTo>
                  <a:lnTo>
                    <a:pt x="187" y="34"/>
                  </a:lnTo>
                  <a:lnTo>
                    <a:pt x="204" y="42"/>
                  </a:lnTo>
                  <a:lnTo>
                    <a:pt x="221" y="42"/>
                  </a:lnTo>
                  <a:lnTo>
                    <a:pt x="221" y="51"/>
                  </a:lnTo>
                  <a:lnTo>
                    <a:pt x="229" y="42"/>
                  </a:lnTo>
                  <a:lnTo>
                    <a:pt x="229" y="51"/>
                  </a:lnTo>
                  <a:lnTo>
                    <a:pt x="238" y="51"/>
                  </a:lnTo>
                  <a:lnTo>
                    <a:pt x="238" y="59"/>
                  </a:lnTo>
                  <a:lnTo>
                    <a:pt x="246" y="68"/>
                  </a:lnTo>
                  <a:lnTo>
                    <a:pt x="263" y="76"/>
                  </a:lnTo>
                  <a:lnTo>
                    <a:pt x="340" y="93"/>
                  </a:lnTo>
                  <a:lnTo>
                    <a:pt x="348" y="93"/>
                  </a:lnTo>
                  <a:lnTo>
                    <a:pt x="357" y="102"/>
                  </a:lnTo>
                  <a:lnTo>
                    <a:pt x="365" y="102"/>
                  </a:lnTo>
                  <a:lnTo>
                    <a:pt x="374" y="102"/>
                  </a:lnTo>
                  <a:lnTo>
                    <a:pt x="382" y="110"/>
                  </a:lnTo>
                  <a:lnTo>
                    <a:pt x="382" y="102"/>
                  </a:lnTo>
                  <a:lnTo>
                    <a:pt x="391" y="102"/>
                  </a:lnTo>
                  <a:lnTo>
                    <a:pt x="399" y="102"/>
                  </a:lnTo>
                  <a:lnTo>
                    <a:pt x="399" y="110"/>
                  </a:lnTo>
                  <a:lnTo>
                    <a:pt x="408" y="102"/>
                  </a:lnTo>
                  <a:lnTo>
                    <a:pt x="408" y="110"/>
                  </a:lnTo>
                  <a:lnTo>
                    <a:pt x="416" y="110"/>
                  </a:lnTo>
                  <a:lnTo>
                    <a:pt x="425" y="110"/>
                  </a:lnTo>
                  <a:lnTo>
                    <a:pt x="433" y="110"/>
                  </a:lnTo>
                  <a:lnTo>
                    <a:pt x="433" y="119"/>
                  </a:lnTo>
                  <a:lnTo>
                    <a:pt x="425" y="127"/>
                  </a:lnTo>
                  <a:lnTo>
                    <a:pt x="433" y="127"/>
                  </a:lnTo>
                  <a:lnTo>
                    <a:pt x="442" y="127"/>
                  </a:lnTo>
                  <a:lnTo>
                    <a:pt x="450" y="135"/>
                  </a:lnTo>
                  <a:lnTo>
                    <a:pt x="459" y="135"/>
                  </a:lnTo>
                  <a:lnTo>
                    <a:pt x="459" y="144"/>
                  </a:lnTo>
                  <a:lnTo>
                    <a:pt x="459" y="152"/>
                  </a:lnTo>
                  <a:lnTo>
                    <a:pt x="459" y="161"/>
                  </a:lnTo>
                  <a:lnTo>
                    <a:pt x="459" y="169"/>
                  </a:lnTo>
                  <a:lnTo>
                    <a:pt x="459" y="178"/>
                  </a:lnTo>
                  <a:lnTo>
                    <a:pt x="459" y="186"/>
                  </a:lnTo>
                  <a:lnTo>
                    <a:pt x="459" y="178"/>
                  </a:lnTo>
                  <a:lnTo>
                    <a:pt x="467" y="178"/>
                  </a:lnTo>
                  <a:lnTo>
                    <a:pt x="476" y="178"/>
                  </a:lnTo>
                  <a:lnTo>
                    <a:pt x="476" y="195"/>
                  </a:lnTo>
                  <a:lnTo>
                    <a:pt x="476" y="203"/>
                  </a:lnTo>
                  <a:lnTo>
                    <a:pt x="467" y="203"/>
                  </a:lnTo>
                  <a:lnTo>
                    <a:pt x="476" y="212"/>
                  </a:lnTo>
                  <a:lnTo>
                    <a:pt x="484" y="212"/>
                  </a:lnTo>
                  <a:lnTo>
                    <a:pt x="484" y="220"/>
                  </a:lnTo>
                  <a:lnTo>
                    <a:pt x="484" y="229"/>
                  </a:lnTo>
                  <a:lnTo>
                    <a:pt x="476" y="229"/>
                  </a:lnTo>
                  <a:close/>
                </a:path>
              </a:pathLst>
            </a:custGeom>
            <a:solidFill>
              <a:srgbClr val="8DA3FF"/>
            </a:solidFill>
            <a:ln w="12700">
              <a:solidFill>
                <a:schemeClr val="tx1"/>
              </a:solidFill>
              <a:round/>
              <a:headEnd/>
              <a:tailEnd/>
            </a:ln>
          </p:spPr>
          <p:txBody>
            <a:bodyPr/>
            <a:lstStyle/>
            <a:p>
              <a:endParaRPr lang="en-US"/>
            </a:p>
          </p:txBody>
        </p:sp>
        <p:sp>
          <p:nvSpPr>
            <p:cNvPr id="12334" name="Freeform 84"/>
            <p:cNvSpPr>
              <a:spLocks/>
            </p:cNvSpPr>
            <p:nvPr/>
          </p:nvSpPr>
          <p:spPr bwMode="auto">
            <a:xfrm>
              <a:off x="3708" y="1309"/>
              <a:ext cx="34" cy="60"/>
            </a:xfrm>
            <a:custGeom>
              <a:avLst/>
              <a:gdLst>
                <a:gd name="T0" fmla="*/ 34 w 34"/>
                <a:gd name="T1" fmla="*/ 0 h 60"/>
                <a:gd name="T2" fmla="*/ 34 w 34"/>
                <a:gd name="T3" fmla="*/ 0 h 60"/>
                <a:gd name="T4" fmla="*/ 34 w 34"/>
                <a:gd name="T5" fmla="*/ 0 h 60"/>
                <a:gd name="T6" fmla="*/ 34 w 34"/>
                <a:gd name="T7" fmla="*/ 9 h 60"/>
                <a:gd name="T8" fmla="*/ 34 w 34"/>
                <a:gd name="T9" fmla="*/ 0 h 60"/>
                <a:gd name="T10" fmla="*/ 34 w 34"/>
                <a:gd name="T11" fmla="*/ 17 h 60"/>
                <a:gd name="T12" fmla="*/ 26 w 34"/>
                <a:gd name="T13" fmla="*/ 17 h 60"/>
                <a:gd name="T14" fmla="*/ 34 w 34"/>
                <a:gd name="T15" fmla="*/ 26 h 60"/>
                <a:gd name="T16" fmla="*/ 26 w 34"/>
                <a:gd name="T17" fmla="*/ 26 h 60"/>
                <a:gd name="T18" fmla="*/ 34 w 34"/>
                <a:gd name="T19" fmla="*/ 26 h 60"/>
                <a:gd name="T20" fmla="*/ 26 w 34"/>
                <a:gd name="T21" fmla="*/ 26 h 60"/>
                <a:gd name="T22" fmla="*/ 26 w 34"/>
                <a:gd name="T23" fmla="*/ 34 h 60"/>
                <a:gd name="T24" fmla="*/ 26 w 34"/>
                <a:gd name="T25" fmla="*/ 43 h 60"/>
                <a:gd name="T26" fmla="*/ 17 w 34"/>
                <a:gd name="T27" fmla="*/ 51 h 60"/>
                <a:gd name="T28" fmla="*/ 9 w 34"/>
                <a:gd name="T29" fmla="*/ 60 h 60"/>
                <a:gd name="T30" fmla="*/ 9 w 34"/>
                <a:gd name="T31" fmla="*/ 60 h 60"/>
                <a:gd name="T32" fmla="*/ 0 w 34"/>
                <a:gd name="T33" fmla="*/ 51 h 60"/>
                <a:gd name="T34" fmla="*/ 9 w 34"/>
                <a:gd name="T35" fmla="*/ 34 h 60"/>
                <a:gd name="T36" fmla="*/ 9 w 34"/>
                <a:gd name="T37" fmla="*/ 34 h 60"/>
                <a:gd name="T38" fmla="*/ 17 w 34"/>
                <a:gd name="T39" fmla="*/ 17 h 60"/>
                <a:gd name="T40" fmla="*/ 17 w 34"/>
                <a:gd name="T41" fmla="*/ 17 h 60"/>
                <a:gd name="T42" fmla="*/ 26 w 34"/>
                <a:gd name="T43" fmla="*/ 0 h 60"/>
                <a:gd name="T44" fmla="*/ 34 w 34"/>
                <a:gd name="T45" fmla="*/ 0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60"/>
                <a:gd name="T71" fmla="*/ 34 w 34"/>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60">
                  <a:moveTo>
                    <a:pt x="34" y="0"/>
                  </a:moveTo>
                  <a:lnTo>
                    <a:pt x="34" y="0"/>
                  </a:lnTo>
                  <a:lnTo>
                    <a:pt x="34" y="9"/>
                  </a:lnTo>
                  <a:lnTo>
                    <a:pt x="34" y="0"/>
                  </a:lnTo>
                  <a:lnTo>
                    <a:pt x="34" y="17"/>
                  </a:lnTo>
                  <a:lnTo>
                    <a:pt x="26" y="17"/>
                  </a:lnTo>
                  <a:lnTo>
                    <a:pt x="34" y="26"/>
                  </a:lnTo>
                  <a:lnTo>
                    <a:pt x="26" y="26"/>
                  </a:lnTo>
                  <a:lnTo>
                    <a:pt x="34" y="26"/>
                  </a:lnTo>
                  <a:lnTo>
                    <a:pt x="26" y="26"/>
                  </a:lnTo>
                  <a:lnTo>
                    <a:pt x="26" y="34"/>
                  </a:lnTo>
                  <a:lnTo>
                    <a:pt x="26" y="43"/>
                  </a:lnTo>
                  <a:lnTo>
                    <a:pt x="17" y="51"/>
                  </a:lnTo>
                  <a:lnTo>
                    <a:pt x="9" y="60"/>
                  </a:lnTo>
                  <a:lnTo>
                    <a:pt x="0" y="51"/>
                  </a:lnTo>
                  <a:lnTo>
                    <a:pt x="9" y="34"/>
                  </a:lnTo>
                  <a:lnTo>
                    <a:pt x="17" y="17"/>
                  </a:lnTo>
                  <a:lnTo>
                    <a:pt x="26" y="0"/>
                  </a:lnTo>
                  <a:lnTo>
                    <a:pt x="34" y="0"/>
                  </a:lnTo>
                  <a:close/>
                </a:path>
              </a:pathLst>
            </a:custGeom>
            <a:solidFill>
              <a:srgbClr val="8DA3FF"/>
            </a:solidFill>
            <a:ln w="12700">
              <a:solidFill>
                <a:schemeClr val="tx1"/>
              </a:solidFill>
              <a:round/>
              <a:headEnd/>
              <a:tailEnd/>
            </a:ln>
          </p:spPr>
          <p:txBody>
            <a:bodyPr/>
            <a:lstStyle/>
            <a:p>
              <a:endParaRPr lang="en-US"/>
            </a:p>
          </p:txBody>
        </p:sp>
        <p:sp>
          <p:nvSpPr>
            <p:cNvPr id="12335" name="Freeform 85"/>
            <p:cNvSpPr>
              <a:spLocks/>
            </p:cNvSpPr>
            <p:nvPr/>
          </p:nvSpPr>
          <p:spPr bwMode="auto">
            <a:xfrm>
              <a:off x="956" y="674"/>
              <a:ext cx="603" cy="983"/>
            </a:xfrm>
            <a:custGeom>
              <a:avLst/>
              <a:gdLst>
                <a:gd name="T0" fmla="*/ 51 w 603"/>
                <a:gd name="T1" fmla="*/ 644 h 983"/>
                <a:gd name="T2" fmla="*/ 60 w 603"/>
                <a:gd name="T3" fmla="*/ 627 h 983"/>
                <a:gd name="T4" fmla="*/ 60 w 603"/>
                <a:gd name="T5" fmla="*/ 601 h 983"/>
                <a:gd name="T6" fmla="*/ 51 w 603"/>
                <a:gd name="T7" fmla="*/ 584 h 983"/>
                <a:gd name="T8" fmla="*/ 43 w 603"/>
                <a:gd name="T9" fmla="*/ 576 h 983"/>
                <a:gd name="T10" fmla="*/ 60 w 603"/>
                <a:gd name="T11" fmla="*/ 551 h 983"/>
                <a:gd name="T12" fmla="*/ 85 w 603"/>
                <a:gd name="T13" fmla="*/ 525 h 983"/>
                <a:gd name="T14" fmla="*/ 94 w 603"/>
                <a:gd name="T15" fmla="*/ 508 h 983"/>
                <a:gd name="T16" fmla="*/ 102 w 603"/>
                <a:gd name="T17" fmla="*/ 491 h 983"/>
                <a:gd name="T18" fmla="*/ 136 w 603"/>
                <a:gd name="T19" fmla="*/ 449 h 983"/>
                <a:gd name="T20" fmla="*/ 145 w 603"/>
                <a:gd name="T21" fmla="*/ 415 h 983"/>
                <a:gd name="T22" fmla="*/ 119 w 603"/>
                <a:gd name="T23" fmla="*/ 381 h 983"/>
                <a:gd name="T24" fmla="*/ 119 w 603"/>
                <a:gd name="T25" fmla="*/ 347 h 983"/>
                <a:gd name="T26" fmla="*/ 119 w 603"/>
                <a:gd name="T27" fmla="*/ 322 h 983"/>
                <a:gd name="T28" fmla="*/ 162 w 603"/>
                <a:gd name="T29" fmla="*/ 118 h 983"/>
                <a:gd name="T30" fmla="*/ 247 w 603"/>
                <a:gd name="T31" fmla="*/ 144 h 983"/>
                <a:gd name="T32" fmla="*/ 264 w 603"/>
                <a:gd name="T33" fmla="*/ 169 h 983"/>
                <a:gd name="T34" fmla="*/ 264 w 603"/>
                <a:gd name="T35" fmla="*/ 195 h 983"/>
                <a:gd name="T36" fmla="*/ 272 w 603"/>
                <a:gd name="T37" fmla="*/ 220 h 983"/>
                <a:gd name="T38" fmla="*/ 264 w 603"/>
                <a:gd name="T39" fmla="*/ 229 h 983"/>
                <a:gd name="T40" fmla="*/ 281 w 603"/>
                <a:gd name="T41" fmla="*/ 246 h 983"/>
                <a:gd name="T42" fmla="*/ 298 w 603"/>
                <a:gd name="T43" fmla="*/ 271 h 983"/>
                <a:gd name="T44" fmla="*/ 315 w 603"/>
                <a:gd name="T45" fmla="*/ 296 h 983"/>
                <a:gd name="T46" fmla="*/ 323 w 603"/>
                <a:gd name="T47" fmla="*/ 313 h 983"/>
                <a:gd name="T48" fmla="*/ 332 w 603"/>
                <a:gd name="T49" fmla="*/ 322 h 983"/>
                <a:gd name="T50" fmla="*/ 349 w 603"/>
                <a:gd name="T51" fmla="*/ 339 h 983"/>
                <a:gd name="T52" fmla="*/ 357 w 603"/>
                <a:gd name="T53" fmla="*/ 356 h 983"/>
                <a:gd name="T54" fmla="*/ 340 w 603"/>
                <a:gd name="T55" fmla="*/ 390 h 983"/>
                <a:gd name="T56" fmla="*/ 332 w 603"/>
                <a:gd name="T57" fmla="*/ 398 h 983"/>
                <a:gd name="T58" fmla="*/ 332 w 603"/>
                <a:gd name="T59" fmla="*/ 415 h 983"/>
                <a:gd name="T60" fmla="*/ 332 w 603"/>
                <a:gd name="T61" fmla="*/ 432 h 983"/>
                <a:gd name="T62" fmla="*/ 323 w 603"/>
                <a:gd name="T63" fmla="*/ 440 h 983"/>
                <a:gd name="T64" fmla="*/ 323 w 603"/>
                <a:gd name="T65" fmla="*/ 466 h 983"/>
                <a:gd name="T66" fmla="*/ 323 w 603"/>
                <a:gd name="T67" fmla="*/ 474 h 983"/>
                <a:gd name="T68" fmla="*/ 340 w 603"/>
                <a:gd name="T69" fmla="*/ 491 h 983"/>
                <a:gd name="T70" fmla="*/ 357 w 603"/>
                <a:gd name="T71" fmla="*/ 483 h 983"/>
                <a:gd name="T72" fmla="*/ 366 w 603"/>
                <a:gd name="T73" fmla="*/ 466 h 983"/>
                <a:gd name="T74" fmla="*/ 374 w 603"/>
                <a:gd name="T75" fmla="*/ 483 h 983"/>
                <a:gd name="T76" fmla="*/ 383 w 603"/>
                <a:gd name="T77" fmla="*/ 491 h 983"/>
                <a:gd name="T78" fmla="*/ 383 w 603"/>
                <a:gd name="T79" fmla="*/ 525 h 983"/>
                <a:gd name="T80" fmla="*/ 391 w 603"/>
                <a:gd name="T81" fmla="*/ 551 h 983"/>
                <a:gd name="T82" fmla="*/ 400 w 603"/>
                <a:gd name="T83" fmla="*/ 559 h 983"/>
                <a:gd name="T84" fmla="*/ 391 w 603"/>
                <a:gd name="T85" fmla="*/ 568 h 983"/>
                <a:gd name="T86" fmla="*/ 408 w 603"/>
                <a:gd name="T87" fmla="*/ 593 h 983"/>
                <a:gd name="T88" fmla="*/ 425 w 603"/>
                <a:gd name="T89" fmla="*/ 610 h 983"/>
                <a:gd name="T90" fmla="*/ 425 w 603"/>
                <a:gd name="T91" fmla="*/ 635 h 983"/>
                <a:gd name="T92" fmla="*/ 433 w 603"/>
                <a:gd name="T93" fmla="*/ 652 h 983"/>
                <a:gd name="T94" fmla="*/ 450 w 603"/>
                <a:gd name="T95" fmla="*/ 644 h 983"/>
                <a:gd name="T96" fmla="*/ 476 w 603"/>
                <a:gd name="T97" fmla="*/ 644 h 983"/>
                <a:gd name="T98" fmla="*/ 493 w 603"/>
                <a:gd name="T99" fmla="*/ 635 h 983"/>
                <a:gd name="T100" fmla="*/ 510 w 603"/>
                <a:gd name="T101" fmla="*/ 644 h 983"/>
                <a:gd name="T102" fmla="*/ 535 w 603"/>
                <a:gd name="T103" fmla="*/ 652 h 983"/>
                <a:gd name="T104" fmla="*/ 561 w 603"/>
                <a:gd name="T105" fmla="*/ 652 h 983"/>
                <a:gd name="T106" fmla="*/ 561 w 603"/>
                <a:gd name="T107" fmla="*/ 644 h 983"/>
                <a:gd name="T108" fmla="*/ 569 w 603"/>
                <a:gd name="T109" fmla="*/ 635 h 983"/>
                <a:gd name="T110" fmla="*/ 578 w 603"/>
                <a:gd name="T111" fmla="*/ 627 h 983"/>
                <a:gd name="T112" fmla="*/ 595 w 603"/>
                <a:gd name="T113" fmla="*/ 644 h 983"/>
                <a:gd name="T114" fmla="*/ 595 w 603"/>
                <a:gd name="T115" fmla="*/ 661 h 983"/>
                <a:gd name="T116" fmla="*/ 578 w 603"/>
                <a:gd name="T117" fmla="*/ 822 h 983"/>
                <a:gd name="T118" fmla="*/ 450 w 603"/>
                <a:gd name="T119" fmla="*/ 966 h 983"/>
                <a:gd name="T120" fmla="*/ 0 w 603"/>
                <a:gd name="T121" fmla="*/ 873 h 9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3"/>
                <a:gd name="T184" fmla="*/ 0 h 983"/>
                <a:gd name="T185" fmla="*/ 603 w 603"/>
                <a:gd name="T186" fmla="*/ 983 h 9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3" h="983">
                  <a:moveTo>
                    <a:pt x="43" y="661"/>
                  </a:moveTo>
                  <a:lnTo>
                    <a:pt x="43" y="652"/>
                  </a:lnTo>
                  <a:lnTo>
                    <a:pt x="51" y="644"/>
                  </a:lnTo>
                  <a:lnTo>
                    <a:pt x="51" y="635"/>
                  </a:lnTo>
                  <a:lnTo>
                    <a:pt x="60" y="635"/>
                  </a:lnTo>
                  <a:lnTo>
                    <a:pt x="60" y="627"/>
                  </a:lnTo>
                  <a:lnTo>
                    <a:pt x="60" y="618"/>
                  </a:lnTo>
                  <a:lnTo>
                    <a:pt x="60" y="610"/>
                  </a:lnTo>
                  <a:lnTo>
                    <a:pt x="68" y="610"/>
                  </a:lnTo>
                  <a:lnTo>
                    <a:pt x="68" y="601"/>
                  </a:lnTo>
                  <a:lnTo>
                    <a:pt x="60" y="601"/>
                  </a:lnTo>
                  <a:lnTo>
                    <a:pt x="60" y="593"/>
                  </a:lnTo>
                  <a:lnTo>
                    <a:pt x="51" y="593"/>
                  </a:lnTo>
                  <a:lnTo>
                    <a:pt x="51" y="584"/>
                  </a:lnTo>
                  <a:lnTo>
                    <a:pt x="51" y="593"/>
                  </a:lnTo>
                  <a:lnTo>
                    <a:pt x="43" y="584"/>
                  </a:lnTo>
                  <a:lnTo>
                    <a:pt x="43" y="576"/>
                  </a:lnTo>
                  <a:lnTo>
                    <a:pt x="43" y="568"/>
                  </a:lnTo>
                  <a:lnTo>
                    <a:pt x="51" y="568"/>
                  </a:lnTo>
                  <a:lnTo>
                    <a:pt x="51" y="559"/>
                  </a:lnTo>
                  <a:lnTo>
                    <a:pt x="60" y="551"/>
                  </a:lnTo>
                  <a:lnTo>
                    <a:pt x="68" y="534"/>
                  </a:lnTo>
                  <a:lnTo>
                    <a:pt x="77" y="525"/>
                  </a:lnTo>
                  <a:lnTo>
                    <a:pt x="85" y="525"/>
                  </a:lnTo>
                  <a:lnTo>
                    <a:pt x="85" y="517"/>
                  </a:lnTo>
                  <a:lnTo>
                    <a:pt x="94" y="517"/>
                  </a:lnTo>
                  <a:lnTo>
                    <a:pt x="94" y="508"/>
                  </a:lnTo>
                  <a:lnTo>
                    <a:pt x="94" y="500"/>
                  </a:lnTo>
                  <a:lnTo>
                    <a:pt x="102" y="500"/>
                  </a:lnTo>
                  <a:lnTo>
                    <a:pt x="102" y="491"/>
                  </a:lnTo>
                  <a:lnTo>
                    <a:pt x="111" y="491"/>
                  </a:lnTo>
                  <a:lnTo>
                    <a:pt x="111" y="483"/>
                  </a:lnTo>
                  <a:lnTo>
                    <a:pt x="119" y="474"/>
                  </a:lnTo>
                  <a:lnTo>
                    <a:pt x="119" y="466"/>
                  </a:lnTo>
                  <a:lnTo>
                    <a:pt x="136" y="449"/>
                  </a:lnTo>
                  <a:lnTo>
                    <a:pt x="145" y="440"/>
                  </a:lnTo>
                  <a:lnTo>
                    <a:pt x="145" y="432"/>
                  </a:lnTo>
                  <a:lnTo>
                    <a:pt x="145" y="423"/>
                  </a:lnTo>
                  <a:lnTo>
                    <a:pt x="145" y="415"/>
                  </a:lnTo>
                  <a:lnTo>
                    <a:pt x="136" y="407"/>
                  </a:lnTo>
                  <a:lnTo>
                    <a:pt x="136" y="398"/>
                  </a:lnTo>
                  <a:lnTo>
                    <a:pt x="128" y="398"/>
                  </a:lnTo>
                  <a:lnTo>
                    <a:pt x="119" y="390"/>
                  </a:lnTo>
                  <a:lnTo>
                    <a:pt x="119" y="381"/>
                  </a:lnTo>
                  <a:lnTo>
                    <a:pt x="119" y="373"/>
                  </a:lnTo>
                  <a:lnTo>
                    <a:pt x="119" y="364"/>
                  </a:lnTo>
                  <a:lnTo>
                    <a:pt x="111" y="364"/>
                  </a:lnTo>
                  <a:lnTo>
                    <a:pt x="119" y="364"/>
                  </a:lnTo>
                  <a:lnTo>
                    <a:pt x="119" y="356"/>
                  </a:lnTo>
                  <a:lnTo>
                    <a:pt x="119" y="347"/>
                  </a:lnTo>
                  <a:lnTo>
                    <a:pt x="119" y="339"/>
                  </a:lnTo>
                  <a:lnTo>
                    <a:pt x="119" y="330"/>
                  </a:lnTo>
                  <a:lnTo>
                    <a:pt x="119" y="322"/>
                  </a:lnTo>
                  <a:lnTo>
                    <a:pt x="119" y="305"/>
                  </a:lnTo>
                  <a:lnTo>
                    <a:pt x="136" y="237"/>
                  </a:lnTo>
                  <a:lnTo>
                    <a:pt x="145" y="220"/>
                  </a:lnTo>
                  <a:lnTo>
                    <a:pt x="145" y="203"/>
                  </a:lnTo>
                  <a:lnTo>
                    <a:pt x="162" y="127"/>
                  </a:lnTo>
                  <a:lnTo>
                    <a:pt x="162" y="118"/>
                  </a:lnTo>
                  <a:lnTo>
                    <a:pt x="187" y="25"/>
                  </a:lnTo>
                  <a:lnTo>
                    <a:pt x="196" y="0"/>
                  </a:lnTo>
                  <a:lnTo>
                    <a:pt x="272" y="17"/>
                  </a:lnTo>
                  <a:lnTo>
                    <a:pt x="264" y="85"/>
                  </a:lnTo>
                  <a:lnTo>
                    <a:pt x="255" y="118"/>
                  </a:lnTo>
                  <a:lnTo>
                    <a:pt x="247" y="144"/>
                  </a:lnTo>
                  <a:lnTo>
                    <a:pt x="247" y="152"/>
                  </a:lnTo>
                  <a:lnTo>
                    <a:pt x="255" y="161"/>
                  </a:lnTo>
                  <a:lnTo>
                    <a:pt x="255" y="169"/>
                  </a:lnTo>
                  <a:lnTo>
                    <a:pt x="264" y="169"/>
                  </a:lnTo>
                  <a:lnTo>
                    <a:pt x="264" y="178"/>
                  </a:lnTo>
                  <a:lnTo>
                    <a:pt x="264" y="186"/>
                  </a:lnTo>
                  <a:lnTo>
                    <a:pt x="264" y="195"/>
                  </a:lnTo>
                  <a:lnTo>
                    <a:pt x="264" y="203"/>
                  </a:lnTo>
                  <a:lnTo>
                    <a:pt x="264" y="212"/>
                  </a:lnTo>
                  <a:lnTo>
                    <a:pt x="272" y="212"/>
                  </a:lnTo>
                  <a:lnTo>
                    <a:pt x="272" y="220"/>
                  </a:lnTo>
                  <a:lnTo>
                    <a:pt x="264" y="220"/>
                  </a:lnTo>
                  <a:lnTo>
                    <a:pt x="255" y="220"/>
                  </a:lnTo>
                  <a:lnTo>
                    <a:pt x="264" y="229"/>
                  </a:lnTo>
                  <a:lnTo>
                    <a:pt x="272" y="229"/>
                  </a:lnTo>
                  <a:lnTo>
                    <a:pt x="272" y="237"/>
                  </a:lnTo>
                  <a:lnTo>
                    <a:pt x="272" y="246"/>
                  </a:lnTo>
                  <a:lnTo>
                    <a:pt x="281" y="246"/>
                  </a:lnTo>
                  <a:lnTo>
                    <a:pt x="289" y="246"/>
                  </a:lnTo>
                  <a:lnTo>
                    <a:pt x="289" y="254"/>
                  </a:lnTo>
                  <a:lnTo>
                    <a:pt x="289" y="262"/>
                  </a:lnTo>
                  <a:lnTo>
                    <a:pt x="298" y="271"/>
                  </a:lnTo>
                  <a:lnTo>
                    <a:pt x="298" y="279"/>
                  </a:lnTo>
                  <a:lnTo>
                    <a:pt x="306" y="279"/>
                  </a:lnTo>
                  <a:lnTo>
                    <a:pt x="306" y="288"/>
                  </a:lnTo>
                  <a:lnTo>
                    <a:pt x="315" y="288"/>
                  </a:lnTo>
                  <a:lnTo>
                    <a:pt x="315" y="296"/>
                  </a:lnTo>
                  <a:lnTo>
                    <a:pt x="315" y="305"/>
                  </a:lnTo>
                  <a:lnTo>
                    <a:pt x="315" y="313"/>
                  </a:lnTo>
                  <a:lnTo>
                    <a:pt x="323" y="313"/>
                  </a:lnTo>
                  <a:lnTo>
                    <a:pt x="323" y="322"/>
                  </a:lnTo>
                  <a:lnTo>
                    <a:pt x="323" y="330"/>
                  </a:lnTo>
                  <a:lnTo>
                    <a:pt x="332" y="322"/>
                  </a:lnTo>
                  <a:lnTo>
                    <a:pt x="340" y="330"/>
                  </a:lnTo>
                  <a:lnTo>
                    <a:pt x="332" y="330"/>
                  </a:lnTo>
                  <a:lnTo>
                    <a:pt x="332" y="339"/>
                  </a:lnTo>
                  <a:lnTo>
                    <a:pt x="340" y="339"/>
                  </a:lnTo>
                  <a:lnTo>
                    <a:pt x="349" y="339"/>
                  </a:lnTo>
                  <a:lnTo>
                    <a:pt x="357" y="339"/>
                  </a:lnTo>
                  <a:lnTo>
                    <a:pt x="357" y="347"/>
                  </a:lnTo>
                  <a:lnTo>
                    <a:pt x="357" y="356"/>
                  </a:lnTo>
                  <a:lnTo>
                    <a:pt x="349" y="364"/>
                  </a:lnTo>
                  <a:lnTo>
                    <a:pt x="349" y="373"/>
                  </a:lnTo>
                  <a:lnTo>
                    <a:pt x="340" y="390"/>
                  </a:lnTo>
                  <a:lnTo>
                    <a:pt x="340" y="398"/>
                  </a:lnTo>
                  <a:lnTo>
                    <a:pt x="332" y="398"/>
                  </a:lnTo>
                  <a:lnTo>
                    <a:pt x="332" y="407"/>
                  </a:lnTo>
                  <a:lnTo>
                    <a:pt x="340" y="407"/>
                  </a:lnTo>
                  <a:lnTo>
                    <a:pt x="332" y="415"/>
                  </a:lnTo>
                  <a:lnTo>
                    <a:pt x="332" y="423"/>
                  </a:lnTo>
                  <a:lnTo>
                    <a:pt x="340" y="423"/>
                  </a:lnTo>
                  <a:lnTo>
                    <a:pt x="332" y="432"/>
                  </a:lnTo>
                  <a:lnTo>
                    <a:pt x="340" y="440"/>
                  </a:lnTo>
                  <a:lnTo>
                    <a:pt x="332" y="440"/>
                  </a:lnTo>
                  <a:lnTo>
                    <a:pt x="323" y="440"/>
                  </a:lnTo>
                  <a:lnTo>
                    <a:pt x="323" y="449"/>
                  </a:lnTo>
                  <a:lnTo>
                    <a:pt x="323" y="457"/>
                  </a:lnTo>
                  <a:lnTo>
                    <a:pt x="323" y="466"/>
                  </a:lnTo>
                  <a:lnTo>
                    <a:pt x="315" y="466"/>
                  </a:lnTo>
                  <a:lnTo>
                    <a:pt x="315" y="474"/>
                  </a:lnTo>
                  <a:lnTo>
                    <a:pt x="323" y="474"/>
                  </a:lnTo>
                  <a:lnTo>
                    <a:pt x="323" y="483"/>
                  </a:lnTo>
                  <a:lnTo>
                    <a:pt x="332" y="483"/>
                  </a:lnTo>
                  <a:lnTo>
                    <a:pt x="332" y="491"/>
                  </a:lnTo>
                  <a:lnTo>
                    <a:pt x="340" y="491"/>
                  </a:lnTo>
                  <a:lnTo>
                    <a:pt x="340" y="483"/>
                  </a:lnTo>
                  <a:lnTo>
                    <a:pt x="349" y="483"/>
                  </a:lnTo>
                  <a:lnTo>
                    <a:pt x="357" y="483"/>
                  </a:lnTo>
                  <a:lnTo>
                    <a:pt x="357" y="474"/>
                  </a:lnTo>
                  <a:lnTo>
                    <a:pt x="366" y="474"/>
                  </a:lnTo>
                  <a:lnTo>
                    <a:pt x="366" y="466"/>
                  </a:lnTo>
                  <a:lnTo>
                    <a:pt x="374" y="474"/>
                  </a:lnTo>
                  <a:lnTo>
                    <a:pt x="374" y="483"/>
                  </a:lnTo>
                  <a:lnTo>
                    <a:pt x="383" y="483"/>
                  </a:lnTo>
                  <a:lnTo>
                    <a:pt x="374" y="491"/>
                  </a:lnTo>
                  <a:lnTo>
                    <a:pt x="383" y="491"/>
                  </a:lnTo>
                  <a:lnTo>
                    <a:pt x="383" y="500"/>
                  </a:lnTo>
                  <a:lnTo>
                    <a:pt x="383" y="508"/>
                  </a:lnTo>
                  <a:lnTo>
                    <a:pt x="383" y="517"/>
                  </a:lnTo>
                  <a:lnTo>
                    <a:pt x="383" y="525"/>
                  </a:lnTo>
                  <a:lnTo>
                    <a:pt x="383" y="534"/>
                  </a:lnTo>
                  <a:lnTo>
                    <a:pt x="391" y="542"/>
                  </a:lnTo>
                  <a:lnTo>
                    <a:pt x="391" y="551"/>
                  </a:lnTo>
                  <a:lnTo>
                    <a:pt x="400" y="551"/>
                  </a:lnTo>
                  <a:lnTo>
                    <a:pt x="391" y="551"/>
                  </a:lnTo>
                  <a:lnTo>
                    <a:pt x="400" y="551"/>
                  </a:lnTo>
                  <a:lnTo>
                    <a:pt x="400" y="559"/>
                  </a:lnTo>
                  <a:lnTo>
                    <a:pt x="400" y="568"/>
                  </a:lnTo>
                  <a:lnTo>
                    <a:pt x="391" y="568"/>
                  </a:lnTo>
                  <a:lnTo>
                    <a:pt x="400" y="584"/>
                  </a:lnTo>
                  <a:lnTo>
                    <a:pt x="400" y="593"/>
                  </a:lnTo>
                  <a:lnTo>
                    <a:pt x="408" y="593"/>
                  </a:lnTo>
                  <a:lnTo>
                    <a:pt x="417" y="593"/>
                  </a:lnTo>
                  <a:lnTo>
                    <a:pt x="425" y="601"/>
                  </a:lnTo>
                  <a:lnTo>
                    <a:pt x="425" y="610"/>
                  </a:lnTo>
                  <a:lnTo>
                    <a:pt x="425" y="618"/>
                  </a:lnTo>
                  <a:lnTo>
                    <a:pt x="425" y="627"/>
                  </a:lnTo>
                  <a:lnTo>
                    <a:pt x="425" y="635"/>
                  </a:lnTo>
                  <a:lnTo>
                    <a:pt x="425" y="644"/>
                  </a:lnTo>
                  <a:lnTo>
                    <a:pt x="433" y="644"/>
                  </a:lnTo>
                  <a:lnTo>
                    <a:pt x="433" y="652"/>
                  </a:lnTo>
                  <a:lnTo>
                    <a:pt x="442" y="652"/>
                  </a:lnTo>
                  <a:lnTo>
                    <a:pt x="442" y="644"/>
                  </a:lnTo>
                  <a:lnTo>
                    <a:pt x="450" y="644"/>
                  </a:lnTo>
                  <a:lnTo>
                    <a:pt x="450" y="635"/>
                  </a:lnTo>
                  <a:lnTo>
                    <a:pt x="459" y="644"/>
                  </a:lnTo>
                  <a:lnTo>
                    <a:pt x="467" y="644"/>
                  </a:lnTo>
                  <a:lnTo>
                    <a:pt x="476" y="644"/>
                  </a:lnTo>
                  <a:lnTo>
                    <a:pt x="476" y="652"/>
                  </a:lnTo>
                  <a:lnTo>
                    <a:pt x="484" y="652"/>
                  </a:lnTo>
                  <a:lnTo>
                    <a:pt x="484" y="644"/>
                  </a:lnTo>
                  <a:lnTo>
                    <a:pt x="493" y="644"/>
                  </a:lnTo>
                  <a:lnTo>
                    <a:pt x="493" y="635"/>
                  </a:lnTo>
                  <a:lnTo>
                    <a:pt x="501" y="635"/>
                  </a:lnTo>
                  <a:lnTo>
                    <a:pt x="501" y="644"/>
                  </a:lnTo>
                  <a:lnTo>
                    <a:pt x="510" y="644"/>
                  </a:lnTo>
                  <a:lnTo>
                    <a:pt x="518" y="644"/>
                  </a:lnTo>
                  <a:lnTo>
                    <a:pt x="527" y="644"/>
                  </a:lnTo>
                  <a:lnTo>
                    <a:pt x="535" y="652"/>
                  </a:lnTo>
                  <a:lnTo>
                    <a:pt x="544" y="652"/>
                  </a:lnTo>
                  <a:lnTo>
                    <a:pt x="544" y="644"/>
                  </a:lnTo>
                  <a:lnTo>
                    <a:pt x="552" y="652"/>
                  </a:lnTo>
                  <a:lnTo>
                    <a:pt x="561" y="652"/>
                  </a:lnTo>
                  <a:lnTo>
                    <a:pt x="569" y="652"/>
                  </a:lnTo>
                  <a:lnTo>
                    <a:pt x="561" y="652"/>
                  </a:lnTo>
                  <a:lnTo>
                    <a:pt x="561" y="644"/>
                  </a:lnTo>
                  <a:lnTo>
                    <a:pt x="569" y="644"/>
                  </a:lnTo>
                  <a:lnTo>
                    <a:pt x="569" y="635"/>
                  </a:lnTo>
                  <a:lnTo>
                    <a:pt x="569" y="627"/>
                  </a:lnTo>
                  <a:lnTo>
                    <a:pt x="578" y="635"/>
                  </a:lnTo>
                  <a:lnTo>
                    <a:pt x="578" y="627"/>
                  </a:lnTo>
                  <a:lnTo>
                    <a:pt x="586" y="627"/>
                  </a:lnTo>
                  <a:lnTo>
                    <a:pt x="586" y="635"/>
                  </a:lnTo>
                  <a:lnTo>
                    <a:pt x="586" y="644"/>
                  </a:lnTo>
                  <a:lnTo>
                    <a:pt x="595" y="644"/>
                  </a:lnTo>
                  <a:lnTo>
                    <a:pt x="586" y="644"/>
                  </a:lnTo>
                  <a:lnTo>
                    <a:pt x="586" y="652"/>
                  </a:lnTo>
                  <a:lnTo>
                    <a:pt x="595" y="652"/>
                  </a:lnTo>
                  <a:lnTo>
                    <a:pt x="595" y="661"/>
                  </a:lnTo>
                  <a:lnTo>
                    <a:pt x="603" y="661"/>
                  </a:lnTo>
                  <a:lnTo>
                    <a:pt x="603" y="669"/>
                  </a:lnTo>
                  <a:lnTo>
                    <a:pt x="595" y="729"/>
                  </a:lnTo>
                  <a:lnTo>
                    <a:pt x="586" y="788"/>
                  </a:lnTo>
                  <a:lnTo>
                    <a:pt x="578" y="822"/>
                  </a:lnTo>
                  <a:lnTo>
                    <a:pt x="578" y="847"/>
                  </a:lnTo>
                  <a:lnTo>
                    <a:pt x="561" y="915"/>
                  </a:lnTo>
                  <a:lnTo>
                    <a:pt x="552" y="983"/>
                  </a:lnTo>
                  <a:lnTo>
                    <a:pt x="510" y="974"/>
                  </a:lnTo>
                  <a:lnTo>
                    <a:pt x="459" y="966"/>
                  </a:lnTo>
                  <a:lnTo>
                    <a:pt x="450" y="966"/>
                  </a:lnTo>
                  <a:lnTo>
                    <a:pt x="374" y="949"/>
                  </a:lnTo>
                  <a:lnTo>
                    <a:pt x="272" y="932"/>
                  </a:lnTo>
                  <a:lnTo>
                    <a:pt x="255" y="932"/>
                  </a:lnTo>
                  <a:lnTo>
                    <a:pt x="179" y="915"/>
                  </a:lnTo>
                  <a:lnTo>
                    <a:pt x="94" y="898"/>
                  </a:lnTo>
                  <a:lnTo>
                    <a:pt x="0" y="873"/>
                  </a:lnTo>
                  <a:lnTo>
                    <a:pt x="43" y="661"/>
                  </a:lnTo>
                  <a:close/>
                </a:path>
              </a:pathLst>
            </a:custGeom>
            <a:solidFill>
              <a:srgbClr val="8DA3FF"/>
            </a:solidFill>
            <a:ln w="12700">
              <a:solidFill>
                <a:schemeClr val="tx1"/>
              </a:solidFill>
              <a:round/>
              <a:headEnd/>
              <a:tailEnd/>
            </a:ln>
          </p:spPr>
          <p:txBody>
            <a:bodyPr/>
            <a:lstStyle/>
            <a:p>
              <a:endParaRPr lang="en-US"/>
            </a:p>
          </p:txBody>
        </p:sp>
        <p:sp>
          <p:nvSpPr>
            <p:cNvPr id="12336" name="Freeform 86"/>
            <p:cNvSpPr>
              <a:spLocks/>
            </p:cNvSpPr>
            <p:nvPr/>
          </p:nvSpPr>
          <p:spPr bwMode="auto">
            <a:xfrm>
              <a:off x="4965" y="1097"/>
              <a:ext cx="178" cy="322"/>
            </a:xfrm>
            <a:custGeom>
              <a:avLst/>
              <a:gdLst>
                <a:gd name="T0" fmla="*/ 76 w 178"/>
                <a:gd name="T1" fmla="*/ 314 h 322"/>
                <a:gd name="T2" fmla="*/ 59 w 178"/>
                <a:gd name="T3" fmla="*/ 246 h 322"/>
                <a:gd name="T4" fmla="*/ 51 w 178"/>
                <a:gd name="T5" fmla="*/ 221 h 322"/>
                <a:gd name="T6" fmla="*/ 51 w 178"/>
                <a:gd name="T7" fmla="*/ 212 h 322"/>
                <a:gd name="T8" fmla="*/ 42 w 178"/>
                <a:gd name="T9" fmla="*/ 221 h 322"/>
                <a:gd name="T10" fmla="*/ 42 w 178"/>
                <a:gd name="T11" fmla="*/ 195 h 322"/>
                <a:gd name="T12" fmla="*/ 34 w 178"/>
                <a:gd name="T13" fmla="*/ 178 h 322"/>
                <a:gd name="T14" fmla="*/ 25 w 178"/>
                <a:gd name="T15" fmla="*/ 161 h 322"/>
                <a:gd name="T16" fmla="*/ 25 w 178"/>
                <a:gd name="T17" fmla="*/ 153 h 322"/>
                <a:gd name="T18" fmla="*/ 25 w 178"/>
                <a:gd name="T19" fmla="*/ 145 h 322"/>
                <a:gd name="T20" fmla="*/ 25 w 178"/>
                <a:gd name="T21" fmla="*/ 111 h 322"/>
                <a:gd name="T22" fmla="*/ 17 w 178"/>
                <a:gd name="T23" fmla="*/ 94 h 322"/>
                <a:gd name="T24" fmla="*/ 8 w 178"/>
                <a:gd name="T25" fmla="*/ 85 h 322"/>
                <a:gd name="T26" fmla="*/ 8 w 178"/>
                <a:gd name="T27" fmla="*/ 77 h 322"/>
                <a:gd name="T28" fmla="*/ 8 w 178"/>
                <a:gd name="T29" fmla="*/ 60 h 322"/>
                <a:gd name="T30" fmla="*/ 0 w 178"/>
                <a:gd name="T31" fmla="*/ 43 h 322"/>
                <a:gd name="T32" fmla="*/ 127 w 178"/>
                <a:gd name="T33" fmla="*/ 9 h 322"/>
                <a:gd name="T34" fmla="*/ 170 w 178"/>
                <a:gd name="T35" fmla="*/ 9 h 322"/>
                <a:gd name="T36" fmla="*/ 161 w 178"/>
                <a:gd name="T37" fmla="*/ 26 h 322"/>
                <a:gd name="T38" fmla="*/ 170 w 178"/>
                <a:gd name="T39" fmla="*/ 43 h 322"/>
                <a:gd name="T40" fmla="*/ 178 w 178"/>
                <a:gd name="T41" fmla="*/ 51 h 322"/>
                <a:gd name="T42" fmla="*/ 178 w 178"/>
                <a:gd name="T43" fmla="*/ 60 h 322"/>
                <a:gd name="T44" fmla="*/ 170 w 178"/>
                <a:gd name="T45" fmla="*/ 68 h 322"/>
                <a:gd name="T46" fmla="*/ 170 w 178"/>
                <a:gd name="T47" fmla="*/ 77 h 322"/>
                <a:gd name="T48" fmla="*/ 161 w 178"/>
                <a:gd name="T49" fmla="*/ 85 h 322"/>
                <a:gd name="T50" fmla="*/ 153 w 178"/>
                <a:gd name="T51" fmla="*/ 94 h 322"/>
                <a:gd name="T52" fmla="*/ 144 w 178"/>
                <a:gd name="T53" fmla="*/ 102 h 322"/>
                <a:gd name="T54" fmla="*/ 144 w 178"/>
                <a:gd name="T55" fmla="*/ 119 h 322"/>
                <a:gd name="T56" fmla="*/ 144 w 178"/>
                <a:gd name="T57" fmla="*/ 128 h 322"/>
                <a:gd name="T58" fmla="*/ 144 w 178"/>
                <a:gd name="T59" fmla="*/ 136 h 322"/>
                <a:gd name="T60" fmla="*/ 144 w 178"/>
                <a:gd name="T61" fmla="*/ 145 h 322"/>
                <a:gd name="T62" fmla="*/ 144 w 178"/>
                <a:gd name="T63" fmla="*/ 153 h 322"/>
                <a:gd name="T64" fmla="*/ 144 w 178"/>
                <a:gd name="T65" fmla="*/ 170 h 322"/>
                <a:gd name="T66" fmla="*/ 136 w 178"/>
                <a:gd name="T67" fmla="*/ 195 h 322"/>
                <a:gd name="T68" fmla="*/ 136 w 178"/>
                <a:gd name="T69" fmla="*/ 212 h 322"/>
                <a:gd name="T70" fmla="*/ 136 w 178"/>
                <a:gd name="T71" fmla="*/ 229 h 322"/>
                <a:gd name="T72" fmla="*/ 136 w 178"/>
                <a:gd name="T73" fmla="*/ 238 h 322"/>
                <a:gd name="T74" fmla="*/ 144 w 178"/>
                <a:gd name="T75" fmla="*/ 263 h 322"/>
                <a:gd name="T76" fmla="*/ 144 w 178"/>
                <a:gd name="T77" fmla="*/ 272 h 322"/>
                <a:gd name="T78" fmla="*/ 144 w 178"/>
                <a:gd name="T79" fmla="*/ 280 h 322"/>
                <a:gd name="T80" fmla="*/ 144 w 178"/>
                <a:gd name="T81" fmla="*/ 297 h 322"/>
                <a:gd name="T82" fmla="*/ 153 w 178"/>
                <a:gd name="T83" fmla="*/ 306 h 322"/>
                <a:gd name="T84" fmla="*/ 102 w 178"/>
                <a:gd name="T85" fmla="*/ 314 h 3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8"/>
                <a:gd name="T130" fmla="*/ 0 h 322"/>
                <a:gd name="T131" fmla="*/ 178 w 178"/>
                <a:gd name="T132" fmla="*/ 322 h 3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8" h="322">
                  <a:moveTo>
                    <a:pt x="76" y="322"/>
                  </a:moveTo>
                  <a:lnTo>
                    <a:pt x="76" y="322"/>
                  </a:lnTo>
                  <a:lnTo>
                    <a:pt x="76" y="314"/>
                  </a:lnTo>
                  <a:lnTo>
                    <a:pt x="68" y="297"/>
                  </a:lnTo>
                  <a:lnTo>
                    <a:pt x="59" y="246"/>
                  </a:lnTo>
                  <a:lnTo>
                    <a:pt x="59" y="221"/>
                  </a:lnTo>
                  <a:lnTo>
                    <a:pt x="51" y="221"/>
                  </a:lnTo>
                  <a:lnTo>
                    <a:pt x="51" y="212"/>
                  </a:lnTo>
                  <a:lnTo>
                    <a:pt x="42" y="212"/>
                  </a:lnTo>
                  <a:lnTo>
                    <a:pt x="42" y="221"/>
                  </a:lnTo>
                  <a:lnTo>
                    <a:pt x="34" y="212"/>
                  </a:lnTo>
                  <a:lnTo>
                    <a:pt x="42" y="204"/>
                  </a:lnTo>
                  <a:lnTo>
                    <a:pt x="42" y="195"/>
                  </a:lnTo>
                  <a:lnTo>
                    <a:pt x="34" y="195"/>
                  </a:lnTo>
                  <a:lnTo>
                    <a:pt x="34" y="178"/>
                  </a:lnTo>
                  <a:lnTo>
                    <a:pt x="25" y="170"/>
                  </a:lnTo>
                  <a:lnTo>
                    <a:pt x="25" y="161"/>
                  </a:lnTo>
                  <a:lnTo>
                    <a:pt x="25" y="153"/>
                  </a:lnTo>
                  <a:lnTo>
                    <a:pt x="25" y="145"/>
                  </a:lnTo>
                  <a:lnTo>
                    <a:pt x="25" y="136"/>
                  </a:lnTo>
                  <a:lnTo>
                    <a:pt x="25" y="119"/>
                  </a:lnTo>
                  <a:lnTo>
                    <a:pt x="25" y="111"/>
                  </a:lnTo>
                  <a:lnTo>
                    <a:pt x="17" y="102"/>
                  </a:lnTo>
                  <a:lnTo>
                    <a:pt x="17" y="94"/>
                  </a:lnTo>
                  <a:lnTo>
                    <a:pt x="8" y="94"/>
                  </a:lnTo>
                  <a:lnTo>
                    <a:pt x="8" y="85"/>
                  </a:lnTo>
                  <a:lnTo>
                    <a:pt x="8" y="77"/>
                  </a:lnTo>
                  <a:lnTo>
                    <a:pt x="8" y="68"/>
                  </a:lnTo>
                  <a:lnTo>
                    <a:pt x="8" y="60"/>
                  </a:lnTo>
                  <a:lnTo>
                    <a:pt x="8" y="51"/>
                  </a:lnTo>
                  <a:lnTo>
                    <a:pt x="0" y="43"/>
                  </a:lnTo>
                  <a:lnTo>
                    <a:pt x="17" y="34"/>
                  </a:lnTo>
                  <a:lnTo>
                    <a:pt x="76" y="26"/>
                  </a:lnTo>
                  <a:lnTo>
                    <a:pt x="127" y="9"/>
                  </a:lnTo>
                  <a:lnTo>
                    <a:pt x="161" y="0"/>
                  </a:lnTo>
                  <a:lnTo>
                    <a:pt x="170" y="9"/>
                  </a:lnTo>
                  <a:lnTo>
                    <a:pt x="161" y="26"/>
                  </a:lnTo>
                  <a:lnTo>
                    <a:pt x="161" y="34"/>
                  </a:lnTo>
                  <a:lnTo>
                    <a:pt x="170" y="43"/>
                  </a:lnTo>
                  <a:lnTo>
                    <a:pt x="178" y="51"/>
                  </a:lnTo>
                  <a:lnTo>
                    <a:pt x="170" y="60"/>
                  </a:lnTo>
                  <a:lnTo>
                    <a:pt x="178" y="60"/>
                  </a:lnTo>
                  <a:lnTo>
                    <a:pt x="178" y="68"/>
                  </a:lnTo>
                  <a:lnTo>
                    <a:pt x="170" y="68"/>
                  </a:lnTo>
                  <a:lnTo>
                    <a:pt x="170" y="77"/>
                  </a:lnTo>
                  <a:lnTo>
                    <a:pt x="161" y="85"/>
                  </a:lnTo>
                  <a:lnTo>
                    <a:pt x="161" y="94"/>
                  </a:lnTo>
                  <a:lnTo>
                    <a:pt x="153" y="94"/>
                  </a:lnTo>
                  <a:lnTo>
                    <a:pt x="144" y="94"/>
                  </a:lnTo>
                  <a:lnTo>
                    <a:pt x="144" y="102"/>
                  </a:lnTo>
                  <a:lnTo>
                    <a:pt x="144" y="111"/>
                  </a:lnTo>
                  <a:lnTo>
                    <a:pt x="144" y="119"/>
                  </a:lnTo>
                  <a:lnTo>
                    <a:pt x="144" y="128"/>
                  </a:lnTo>
                  <a:lnTo>
                    <a:pt x="144" y="136"/>
                  </a:lnTo>
                  <a:lnTo>
                    <a:pt x="144" y="145"/>
                  </a:lnTo>
                  <a:lnTo>
                    <a:pt x="144" y="153"/>
                  </a:lnTo>
                  <a:lnTo>
                    <a:pt x="144" y="161"/>
                  </a:lnTo>
                  <a:lnTo>
                    <a:pt x="144" y="170"/>
                  </a:lnTo>
                  <a:lnTo>
                    <a:pt x="136" y="178"/>
                  </a:lnTo>
                  <a:lnTo>
                    <a:pt x="136" y="195"/>
                  </a:lnTo>
                  <a:lnTo>
                    <a:pt x="136" y="204"/>
                  </a:lnTo>
                  <a:lnTo>
                    <a:pt x="136" y="212"/>
                  </a:lnTo>
                  <a:lnTo>
                    <a:pt x="136" y="221"/>
                  </a:lnTo>
                  <a:lnTo>
                    <a:pt x="136" y="229"/>
                  </a:lnTo>
                  <a:lnTo>
                    <a:pt x="136" y="238"/>
                  </a:lnTo>
                  <a:lnTo>
                    <a:pt x="136" y="255"/>
                  </a:lnTo>
                  <a:lnTo>
                    <a:pt x="144" y="255"/>
                  </a:lnTo>
                  <a:lnTo>
                    <a:pt x="144" y="263"/>
                  </a:lnTo>
                  <a:lnTo>
                    <a:pt x="144" y="272"/>
                  </a:lnTo>
                  <a:lnTo>
                    <a:pt x="144" y="280"/>
                  </a:lnTo>
                  <a:lnTo>
                    <a:pt x="144" y="289"/>
                  </a:lnTo>
                  <a:lnTo>
                    <a:pt x="144" y="297"/>
                  </a:lnTo>
                  <a:lnTo>
                    <a:pt x="153" y="306"/>
                  </a:lnTo>
                  <a:lnTo>
                    <a:pt x="110" y="314"/>
                  </a:lnTo>
                  <a:lnTo>
                    <a:pt x="102" y="314"/>
                  </a:lnTo>
                  <a:lnTo>
                    <a:pt x="76" y="322"/>
                  </a:lnTo>
                  <a:close/>
                </a:path>
              </a:pathLst>
            </a:custGeom>
            <a:solidFill>
              <a:srgbClr val="8DA3FF"/>
            </a:solidFill>
            <a:ln w="12700">
              <a:solidFill>
                <a:schemeClr val="tx1"/>
              </a:solidFill>
              <a:round/>
              <a:headEnd/>
              <a:tailEnd/>
            </a:ln>
          </p:spPr>
          <p:txBody>
            <a:bodyPr/>
            <a:lstStyle/>
            <a:p>
              <a:endParaRPr lang="en-US"/>
            </a:p>
          </p:txBody>
        </p:sp>
        <p:sp>
          <p:nvSpPr>
            <p:cNvPr id="12337" name="Freeform 87"/>
            <p:cNvSpPr>
              <a:spLocks/>
            </p:cNvSpPr>
            <p:nvPr/>
          </p:nvSpPr>
          <p:spPr bwMode="auto">
            <a:xfrm>
              <a:off x="2825" y="826"/>
              <a:ext cx="662" cy="746"/>
            </a:xfrm>
            <a:custGeom>
              <a:avLst/>
              <a:gdLst>
                <a:gd name="T0" fmla="*/ 382 w 662"/>
                <a:gd name="T1" fmla="*/ 746 h 746"/>
                <a:gd name="T2" fmla="*/ 272 w 662"/>
                <a:gd name="T3" fmla="*/ 746 h 746"/>
                <a:gd name="T4" fmla="*/ 153 w 662"/>
                <a:gd name="T5" fmla="*/ 746 h 746"/>
                <a:gd name="T6" fmla="*/ 59 w 662"/>
                <a:gd name="T7" fmla="*/ 661 h 746"/>
                <a:gd name="T8" fmla="*/ 68 w 662"/>
                <a:gd name="T9" fmla="*/ 517 h 746"/>
                <a:gd name="T10" fmla="*/ 42 w 662"/>
                <a:gd name="T11" fmla="*/ 500 h 746"/>
                <a:gd name="T12" fmla="*/ 34 w 662"/>
                <a:gd name="T13" fmla="*/ 475 h 746"/>
                <a:gd name="T14" fmla="*/ 51 w 662"/>
                <a:gd name="T15" fmla="*/ 432 h 746"/>
                <a:gd name="T16" fmla="*/ 51 w 662"/>
                <a:gd name="T17" fmla="*/ 399 h 746"/>
                <a:gd name="T18" fmla="*/ 42 w 662"/>
                <a:gd name="T19" fmla="*/ 373 h 746"/>
                <a:gd name="T20" fmla="*/ 42 w 662"/>
                <a:gd name="T21" fmla="*/ 348 h 746"/>
                <a:gd name="T22" fmla="*/ 34 w 662"/>
                <a:gd name="T23" fmla="*/ 331 h 746"/>
                <a:gd name="T24" fmla="*/ 42 w 662"/>
                <a:gd name="T25" fmla="*/ 305 h 746"/>
                <a:gd name="T26" fmla="*/ 34 w 662"/>
                <a:gd name="T27" fmla="*/ 305 h 746"/>
                <a:gd name="T28" fmla="*/ 34 w 662"/>
                <a:gd name="T29" fmla="*/ 288 h 746"/>
                <a:gd name="T30" fmla="*/ 34 w 662"/>
                <a:gd name="T31" fmla="*/ 263 h 746"/>
                <a:gd name="T32" fmla="*/ 34 w 662"/>
                <a:gd name="T33" fmla="*/ 246 h 746"/>
                <a:gd name="T34" fmla="*/ 34 w 662"/>
                <a:gd name="T35" fmla="*/ 238 h 746"/>
                <a:gd name="T36" fmla="*/ 25 w 662"/>
                <a:gd name="T37" fmla="*/ 212 h 746"/>
                <a:gd name="T38" fmla="*/ 25 w 662"/>
                <a:gd name="T39" fmla="*/ 195 h 746"/>
                <a:gd name="T40" fmla="*/ 17 w 662"/>
                <a:gd name="T41" fmla="*/ 170 h 746"/>
                <a:gd name="T42" fmla="*/ 8 w 662"/>
                <a:gd name="T43" fmla="*/ 153 h 746"/>
                <a:gd name="T44" fmla="*/ 8 w 662"/>
                <a:gd name="T45" fmla="*/ 144 h 746"/>
                <a:gd name="T46" fmla="*/ 8 w 662"/>
                <a:gd name="T47" fmla="*/ 136 h 746"/>
                <a:gd name="T48" fmla="*/ 8 w 662"/>
                <a:gd name="T49" fmla="*/ 136 h 746"/>
                <a:gd name="T50" fmla="*/ 8 w 662"/>
                <a:gd name="T51" fmla="*/ 127 h 746"/>
                <a:gd name="T52" fmla="*/ 8 w 662"/>
                <a:gd name="T53" fmla="*/ 119 h 746"/>
                <a:gd name="T54" fmla="*/ 8 w 662"/>
                <a:gd name="T55" fmla="*/ 119 h 746"/>
                <a:gd name="T56" fmla="*/ 8 w 662"/>
                <a:gd name="T57" fmla="*/ 102 h 746"/>
                <a:gd name="T58" fmla="*/ 8 w 662"/>
                <a:gd name="T59" fmla="*/ 102 h 746"/>
                <a:gd name="T60" fmla="*/ 8 w 662"/>
                <a:gd name="T61" fmla="*/ 85 h 746"/>
                <a:gd name="T62" fmla="*/ 8 w 662"/>
                <a:gd name="T63" fmla="*/ 77 h 746"/>
                <a:gd name="T64" fmla="*/ 8 w 662"/>
                <a:gd name="T65" fmla="*/ 68 h 746"/>
                <a:gd name="T66" fmla="*/ 68 w 662"/>
                <a:gd name="T67" fmla="*/ 43 h 746"/>
                <a:gd name="T68" fmla="*/ 221 w 662"/>
                <a:gd name="T69" fmla="*/ 60 h 746"/>
                <a:gd name="T70" fmla="*/ 255 w 662"/>
                <a:gd name="T71" fmla="*/ 94 h 746"/>
                <a:gd name="T72" fmla="*/ 323 w 662"/>
                <a:gd name="T73" fmla="*/ 102 h 746"/>
                <a:gd name="T74" fmla="*/ 390 w 662"/>
                <a:gd name="T75" fmla="*/ 102 h 746"/>
                <a:gd name="T76" fmla="*/ 407 w 662"/>
                <a:gd name="T77" fmla="*/ 110 h 746"/>
                <a:gd name="T78" fmla="*/ 424 w 662"/>
                <a:gd name="T79" fmla="*/ 127 h 746"/>
                <a:gd name="T80" fmla="*/ 467 w 662"/>
                <a:gd name="T81" fmla="*/ 136 h 746"/>
                <a:gd name="T82" fmla="*/ 518 w 662"/>
                <a:gd name="T83" fmla="*/ 153 h 746"/>
                <a:gd name="T84" fmla="*/ 577 w 662"/>
                <a:gd name="T85" fmla="*/ 144 h 746"/>
                <a:gd name="T86" fmla="*/ 645 w 662"/>
                <a:gd name="T87" fmla="*/ 153 h 746"/>
                <a:gd name="T88" fmla="*/ 586 w 662"/>
                <a:gd name="T89" fmla="*/ 195 h 746"/>
                <a:gd name="T90" fmla="*/ 441 w 662"/>
                <a:gd name="T91" fmla="*/ 339 h 746"/>
                <a:gd name="T92" fmla="*/ 433 w 662"/>
                <a:gd name="T93" fmla="*/ 416 h 746"/>
                <a:gd name="T94" fmla="*/ 424 w 662"/>
                <a:gd name="T95" fmla="*/ 424 h 746"/>
                <a:gd name="T96" fmla="*/ 399 w 662"/>
                <a:gd name="T97" fmla="*/ 441 h 746"/>
                <a:gd name="T98" fmla="*/ 382 w 662"/>
                <a:gd name="T99" fmla="*/ 466 h 746"/>
                <a:gd name="T100" fmla="*/ 407 w 662"/>
                <a:gd name="T101" fmla="*/ 492 h 746"/>
                <a:gd name="T102" fmla="*/ 399 w 662"/>
                <a:gd name="T103" fmla="*/ 509 h 746"/>
                <a:gd name="T104" fmla="*/ 399 w 662"/>
                <a:gd name="T105" fmla="*/ 534 h 746"/>
                <a:gd name="T106" fmla="*/ 399 w 662"/>
                <a:gd name="T107" fmla="*/ 560 h 746"/>
                <a:gd name="T108" fmla="*/ 399 w 662"/>
                <a:gd name="T109" fmla="*/ 585 h 746"/>
                <a:gd name="T110" fmla="*/ 441 w 662"/>
                <a:gd name="T111" fmla="*/ 610 h 746"/>
                <a:gd name="T112" fmla="*/ 475 w 662"/>
                <a:gd name="T113" fmla="*/ 627 h 746"/>
                <a:gd name="T114" fmla="*/ 484 w 662"/>
                <a:gd name="T115" fmla="*/ 653 h 746"/>
                <a:gd name="T116" fmla="*/ 518 w 662"/>
                <a:gd name="T117" fmla="*/ 670 h 746"/>
                <a:gd name="T118" fmla="*/ 543 w 662"/>
                <a:gd name="T119" fmla="*/ 712 h 746"/>
                <a:gd name="T120" fmla="*/ 509 w 662"/>
                <a:gd name="T121" fmla="*/ 737 h 7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2"/>
                <a:gd name="T184" fmla="*/ 0 h 746"/>
                <a:gd name="T185" fmla="*/ 662 w 662"/>
                <a:gd name="T186" fmla="*/ 746 h 7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2" h="746">
                  <a:moveTo>
                    <a:pt x="501" y="737"/>
                  </a:moveTo>
                  <a:lnTo>
                    <a:pt x="467" y="737"/>
                  </a:lnTo>
                  <a:lnTo>
                    <a:pt x="433" y="746"/>
                  </a:lnTo>
                  <a:lnTo>
                    <a:pt x="424" y="746"/>
                  </a:lnTo>
                  <a:lnTo>
                    <a:pt x="382" y="746"/>
                  </a:lnTo>
                  <a:lnTo>
                    <a:pt x="340" y="746"/>
                  </a:lnTo>
                  <a:lnTo>
                    <a:pt x="323" y="746"/>
                  </a:lnTo>
                  <a:lnTo>
                    <a:pt x="297" y="746"/>
                  </a:lnTo>
                  <a:lnTo>
                    <a:pt x="272" y="746"/>
                  </a:lnTo>
                  <a:lnTo>
                    <a:pt x="246" y="746"/>
                  </a:lnTo>
                  <a:lnTo>
                    <a:pt x="212" y="746"/>
                  </a:lnTo>
                  <a:lnTo>
                    <a:pt x="204" y="746"/>
                  </a:lnTo>
                  <a:lnTo>
                    <a:pt x="161" y="746"/>
                  </a:lnTo>
                  <a:lnTo>
                    <a:pt x="153" y="746"/>
                  </a:lnTo>
                  <a:lnTo>
                    <a:pt x="119" y="746"/>
                  </a:lnTo>
                  <a:lnTo>
                    <a:pt x="102" y="746"/>
                  </a:lnTo>
                  <a:lnTo>
                    <a:pt x="59" y="746"/>
                  </a:lnTo>
                  <a:lnTo>
                    <a:pt x="59" y="704"/>
                  </a:lnTo>
                  <a:lnTo>
                    <a:pt x="59" y="661"/>
                  </a:lnTo>
                  <a:lnTo>
                    <a:pt x="59" y="619"/>
                  </a:lnTo>
                  <a:lnTo>
                    <a:pt x="59" y="602"/>
                  </a:lnTo>
                  <a:lnTo>
                    <a:pt x="59" y="585"/>
                  </a:lnTo>
                  <a:lnTo>
                    <a:pt x="59" y="560"/>
                  </a:lnTo>
                  <a:lnTo>
                    <a:pt x="68" y="517"/>
                  </a:lnTo>
                  <a:lnTo>
                    <a:pt x="59" y="517"/>
                  </a:lnTo>
                  <a:lnTo>
                    <a:pt x="59" y="509"/>
                  </a:lnTo>
                  <a:lnTo>
                    <a:pt x="51" y="509"/>
                  </a:lnTo>
                  <a:lnTo>
                    <a:pt x="42" y="500"/>
                  </a:lnTo>
                  <a:lnTo>
                    <a:pt x="34" y="492"/>
                  </a:lnTo>
                  <a:lnTo>
                    <a:pt x="34" y="483"/>
                  </a:lnTo>
                  <a:lnTo>
                    <a:pt x="25" y="475"/>
                  </a:lnTo>
                  <a:lnTo>
                    <a:pt x="34" y="475"/>
                  </a:lnTo>
                  <a:lnTo>
                    <a:pt x="51" y="458"/>
                  </a:lnTo>
                  <a:lnTo>
                    <a:pt x="51" y="449"/>
                  </a:lnTo>
                  <a:lnTo>
                    <a:pt x="51" y="432"/>
                  </a:lnTo>
                  <a:lnTo>
                    <a:pt x="51" y="424"/>
                  </a:lnTo>
                  <a:lnTo>
                    <a:pt x="59" y="416"/>
                  </a:lnTo>
                  <a:lnTo>
                    <a:pt x="51" y="407"/>
                  </a:lnTo>
                  <a:lnTo>
                    <a:pt x="51" y="399"/>
                  </a:lnTo>
                  <a:lnTo>
                    <a:pt x="51" y="382"/>
                  </a:lnTo>
                  <a:lnTo>
                    <a:pt x="42" y="373"/>
                  </a:lnTo>
                  <a:lnTo>
                    <a:pt x="42" y="365"/>
                  </a:lnTo>
                  <a:lnTo>
                    <a:pt x="42" y="356"/>
                  </a:lnTo>
                  <a:lnTo>
                    <a:pt x="42" y="348"/>
                  </a:lnTo>
                  <a:lnTo>
                    <a:pt x="34" y="348"/>
                  </a:lnTo>
                  <a:lnTo>
                    <a:pt x="34" y="339"/>
                  </a:lnTo>
                  <a:lnTo>
                    <a:pt x="34" y="331"/>
                  </a:lnTo>
                  <a:lnTo>
                    <a:pt x="34" y="322"/>
                  </a:lnTo>
                  <a:lnTo>
                    <a:pt x="42" y="322"/>
                  </a:lnTo>
                  <a:lnTo>
                    <a:pt x="34" y="314"/>
                  </a:lnTo>
                  <a:lnTo>
                    <a:pt x="42" y="314"/>
                  </a:lnTo>
                  <a:lnTo>
                    <a:pt x="42" y="305"/>
                  </a:lnTo>
                  <a:lnTo>
                    <a:pt x="34" y="305"/>
                  </a:lnTo>
                  <a:lnTo>
                    <a:pt x="34" y="297"/>
                  </a:lnTo>
                  <a:lnTo>
                    <a:pt x="34" y="288"/>
                  </a:lnTo>
                  <a:lnTo>
                    <a:pt x="34" y="280"/>
                  </a:lnTo>
                  <a:lnTo>
                    <a:pt x="34" y="271"/>
                  </a:lnTo>
                  <a:lnTo>
                    <a:pt x="34" y="263"/>
                  </a:lnTo>
                  <a:lnTo>
                    <a:pt x="34" y="255"/>
                  </a:lnTo>
                  <a:lnTo>
                    <a:pt x="34" y="246"/>
                  </a:lnTo>
                  <a:lnTo>
                    <a:pt x="34" y="238"/>
                  </a:lnTo>
                  <a:lnTo>
                    <a:pt x="34" y="229"/>
                  </a:lnTo>
                  <a:lnTo>
                    <a:pt x="34" y="221"/>
                  </a:lnTo>
                  <a:lnTo>
                    <a:pt x="25" y="212"/>
                  </a:lnTo>
                  <a:lnTo>
                    <a:pt x="25" y="204"/>
                  </a:lnTo>
                  <a:lnTo>
                    <a:pt x="25" y="195"/>
                  </a:lnTo>
                  <a:lnTo>
                    <a:pt x="17" y="195"/>
                  </a:lnTo>
                  <a:lnTo>
                    <a:pt x="25" y="195"/>
                  </a:lnTo>
                  <a:lnTo>
                    <a:pt x="17" y="187"/>
                  </a:lnTo>
                  <a:lnTo>
                    <a:pt x="17" y="178"/>
                  </a:lnTo>
                  <a:lnTo>
                    <a:pt x="17" y="170"/>
                  </a:lnTo>
                  <a:lnTo>
                    <a:pt x="8" y="161"/>
                  </a:lnTo>
                  <a:lnTo>
                    <a:pt x="8" y="153"/>
                  </a:lnTo>
                  <a:lnTo>
                    <a:pt x="8" y="144"/>
                  </a:lnTo>
                  <a:lnTo>
                    <a:pt x="8" y="136"/>
                  </a:lnTo>
                  <a:lnTo>
                    <a:pt x="8" y="127"/>
                  </a:lnTo>
                  <a:lnTo>
                    <a:pt x="8" y="119"/>
                  </a:lnTo>
                  <a:lnTo>
                    <a:pt x="8" y="110"/>
                  </a:lnTo>
                  <a:lnTo>
                    <a:pt x="8" y="102"/>
                  </a:lnTo>
                  <a:lnTo>
                    <a:pt x="8" y="94"/>
                  </a:lnTo>
                  <a:lnTo>
                    <a:pt x="8" y="85"/>
                  </a:lnTo>
                  <a:lnTo>
                    <a:pt x="8" y="77"/>
                  </a:lnTo>
                  <a:lnTo>
                    <a:pt x="8" y="68"/>
                  </a:lnTo>
                  <a:lnTo>
                    <a:pt x="8" y="60"/>
                  </a:lnTo>
                  <a:lnTo>
                    <a:pt x="0" y="51"/>
                  </a:lnTo>
                  <a:lnTo>
                    <a:pt x="0" y="43"/>
                  </a:lnTo>
                  <a:lnTo>
                    <a:pt x="68" y="43"/>
                  </a:lnTo>
                  <a:lnTo>
                    <a:pt x="170" y="43"/>
                  </a:lnTo>
                  <a:lnTo>
                    <a:pt x="178" y="43"/>
                  </a:lnTo>
                  <a:lnTo>
                    <a:pt x="178" y="0"/>
                  </a:lnTo>
                  <a:lnTo>
                    <a:pt x="204" y="0"/>
                  </a:lnTo>
                  <a:lnTo>
                    <a:pt x="221" y="60"/>
                  </a:lnTo>
                  <a:lnTo>
                    <a:pt x="221" y="77"/>
                  </a:lnTo>
                  <a:lnTo>
                    <a:pt x="229" y="85"/>
                  </a:lnTo>
                  <a:lnTo>
                    <a:pt x="238" y="85"/>
                  </a:lnTo>
                  <a:lnTo>
                    <a:pt x="255" y="85"/>
                  </a:lnTo>
                  <a:lnTo>
                    <a:pt x="255" y="94"/>
                  </a:lnTo>
                  <a:lnTo>
                    <a:pt x="289" y="94"/>
                  </a:lnTo>
                  <a:lnTo>
                    <a:pt x="297" y="102"/>
                  </a:lnTo>
                  <a:lnTo>
                    <a:pt x="297" y="110"/>
                  </a:lnTo>
                  <a:lnTo>
                    <a:pt x="323" y="102"/>
                  </a:lnTo>
                  <a:lnTo>
                    <a:pt x="323" y="94"/>
                  </a:lnTo>
                  <a:lnTo>
                    <a:pt x="340" y="94"/>
                  </a:lnTo>
                  <a:lnTo>
                    <a:pt x="356" y="94"/>
                  </a:lnTo>
                  <a:lnTo>
                    <a:pt x="365" y="94"/>
                  </a:lnTo>
                  <a:lnTo>
                    <a:pt x="390" y="102"/>
                  </a:lnTo>
                  <a:lnTo>
                    <a:pt x="399" y="102"/>
                  </a:lnTo>
                  <a:lnTo>
                    <a:pt x="390" y="102"/>
                  </a:lnTo>
                  <a:lnTo>
                    <a:pt x="390" y="110"/>
                  </a:lnTo>
                  <a:lnTo>
                    <a:pt x="407" y="110"/>
                  </a:lnTo>
                  <a:lnTo>
                    <a:pt x="407" y="119"/>
                  </a:lnTo>
                  <a:lnTo>
                    <a:pt x="416" y="136"/>
                  </a:lnTo>
                  <a:lnTo>
                    <a:pt x="424" y="136"/>
                  </a:lnTo>
                  <a:lnTo>
                    <a:pt x="424" y="127"/>
                  </a:lnTo>
                  <a:lnTo>
                    <a:pt x="424" y="119"/>
                  </a:lnTo>
                  <a:lnTo>
                    <a:pt x="441" y="119"/>
                  </a:lnTo>
                  <a:lnTo>
                    <a:pt x="450" y="119"/>
                  </a:lnTo>
                  <a:lnTo>
                    <a:pt x="450" y="136"/>
                  </a:lnTo>
                  <a:lnTo>
                    <a:pt x="467" y="136"/>
                  </a:lnTo>
                  <a:lnTo>
                    <a:pt x="475" y="144"/>
                  </a:lnTo>
                  <a:lnTo>
                    <a:pt x="475" y="153"/>
                  </a:lnTo>
                  <a:lnTo>
                    <a:pt x="492" y="153"/>
                  </a:lnTo>
                  <a:lnTo>
                    <a:pt x="492" y="161"/>
                  </a:lnTo>
                  <a:lnTo>
                    <a:pt x="518" y="153"/>
                  </a:lnTo>
                  <a:lnTo>
                    <a:pt x="535" y="136"/>
                  </a:lnTo>
                  <a:lnTo>
                    <a:pt x="552" y="127"/>
                  </a:lnTo>
                  <a:lnTo>
                    <a:pt x="560" y="153"/>
                  </a:lnTo>
                  <a:lnTo>
                    <a:pt x="577" y="144"/>
                  </a:lnTo>
                  <a:lnTo>
                    <a:pt x="611" y="144"/>
                  </a:lnTo>
                  <a:lnTo>
                    <a:pt x="620" y="144"/>
                  </a:lnTo>
                  <a:lnTo>
                    <a:pt x="628" y="153"/>
                  </a:lnTo>
                  <a:lnTo>
                    <a:pt x="637" y="161"/>
                  </a:lnTo>
                  <a:lnTo>
                    <a:pt x="645" y="153"/>
                  </a:lnTo>
                  <a:lnTo>
                    <a:pt x="662" y="153"/>
                  </a:lnTo>
                  <a:lnTo>
                    <a:pt x="654" y="153"/>
                  </a:lnTo>
                  <a:lnTo>
                    <a:pt x="654" y="161"/>
                  </a:lnTo>
                  <a:lnTo>
                    <a:pt x="628" y="178"/>
                  </a:lnTo>
                  <a:lnTo>
                    <a:pt x="586" y="195"/>
                  </a:lnTo>
                  <a:lnTo>
                    <a:pt x="543" y="229"/>
                  </a:lnTo>
                  <a:lnTo>
                    <a:pt x="501" y="271"/>
                  </a:lnTo>
                  <a:lnTo>
                    <a:pt x="475" y="305"/>
                  </a:lnTo>
                  <a:lnTo>
                    <a:pt x="450" y="322"/>
                  </a:lnTo>
                  <a:lnTo>
                    <a:pt x="441" y="339"/>
                  </a:lnTo>
                  <a:lnTo>
                    <a:pt x="433" y="339"/>
                  </a:lnTo>
                  <a:lnTo>
                    <a:pt x="433" y="365"/>
                  </a:lnTo>
                  <a:lnTo>
                    <a:pt x="433" y="399"/>
                  </a:lnTo>
                  <a:lnTo>
                    <a:pt x="433" y="416"/>
                  </a:lnTo>
                  <a:lnTo>
                    <a:pt x="433" y="424"/>
                  </a:lnTo>
                  <a:lnTo>
                    <a:pt x="424" y="416"/>
                  </a:lnTo>
                  <a:lnTo>
                    <a:pt x="424" y="424"/>
                  </a:lnTo>
                  <a:lnTo>
                    <a:pt x="416" y="424"/>
                  </a:lnTo>
                  <a:lnTo>
                    <a:pt x="416" y="432"/>
                  </a:lnTo>
                  <a:lnTo>
                    <a:pt x="407" y="432"/>
                  </a:lnTo>
                  <a:lnTo>
                    <a:pt x="399" y="441"/>
                  </a:lnTo>
                  <a:lnTo>
                    <a:pt x="390" y="449"/>
                  </a:lnTo>
                  <a:lnTo>
                    <a:pt x="390" y="458"/>
                  </a:lnTo>
                  <a:lnTo>
                    <a:pt x="382" y="466"/>
                  </a:lnTo>
                  <a:lnTo>
                    <a:pt x="382" y="475"/>
                  </a:lnTo>
                  <a:lnTo>
                    <a:pt x="390" y="483"/>
                  </a:lnTo>
                  <a:lnTo>
                    <a:pt x="399" y="475"/>
                  </a:lnTo>
                  <a:lnTo>
                    <a:pt x="399" y="483"/>
                  </a:lnTo>
                  <a:lnTo>
                    <a:pt x="407" y="492"/>
                  </a:lnTo>
                  <a:lnTo>
                    <a:pt x="407" y="500"/>
                  </a:lnTo>
                  <a:lnTo>
                    <a:pt x="399" y="509"/>
                  </a:lnTo>
                  <a:lnTo>
                    <a:pt x="399" y="517"/>
                  </a:lnTo>
                  <a:lnTo>
                    <a:pt x="399" y="526"/>
                  </a:lnTo>
                  <a:lnTo>
                    <a:pt x="399" y="534"/>
                  </a:lnTo>
                  <a:lnTo>
                    <a:pt x="399" y="543"/>
                  </a:lnTo>
                  <a:lnTo>
                    <a:pt x="399" y="551"/>
                  </a:lnTo>
                  <a:lnTo>
                    <a:pt x="399" y="560"/>
                  </a:lnTo>
                  <a:lnTo>
                    <a:pt x="399" y="568"/>
                  </a:lnTo>
                  <a:lnTo>
                    <a:pt x="399" y="585"/>
                  </a:lnTo>
                  <a:lnTo>
                    <a:pt x="416" y="593"/>
                  </a:lnTo>
                  <a:lnTo>
                    <a:pt x="416" y="602"/>
                  </a:lnTo>
                  <a:lnTo>
                    <a:pt x="424" y="602"/>
                  </a:lnTo>
                  <a:lnTo>
                    <a:pt x="441" y="610"/>
                  </a:lnTo>
                  <a:lnTo>
                    <a:pt x="441" y="619"/>
                  </a:lnTo>
                  <a:lnTo>
                    <a:pt x="450" y="619"/>
                  </a:lnTo>
                  <a:lnTo>
                    <a:pt x="467" y="627"/>
                  </a:lnTo>
                  <a:lnTo>
                    <a:pt x="475" y="627"/>
                  </a:lnTo>
                  <a:lnTo>
                    <a:pt x="475" y="636"/>
                  </a:lnTo>
                  <a:lnTo>
                    <a:pt x="484" y="644"/>
                  </a:lnTo>
                  <a:lnTo>
                    <a:pt x="484" y="653"/>
                  </a:lnTo>
                  <a:lnTo>
                    <a:pt x="492" y="661"/>
                  </a:lnTo>
                  <a:lnTo>
                    <a:pt x="501" y="670"/>
                  </a:lnTo>
                  <a:lnTo>
                    <a:pt x="509" y="670"/>
                  </a:lnTo>
                  <a:lnTo>
                    <a:pt x="518" y="670"/>
                  </a:lnTo>
                  <a:lnTo>
                    <a:pt x="526" y="678"/>
                  </a:lnTo>
                  <a:lnTo>
                    <a:pt x="535" y="678"/>
                  </a:lnTo>
                  <a:lnTo>
                    <a:pt x="543" y="695"/>
                  </a:lnTo>
                  <a:lnTo>
                    <a:pt x="543" y="704"/>
                  </a:lnTo>
                  <a:lnTo>
                    <a:pt x="543" y="712"/>
                  </a:lnTo>
                  <a:lnTo>
                    <a:pt x="543" y="729"/>
                  </a:lnTo>
                  <a:lnTo>
                    <a:pt x="552" y="737"/>
                  </a:lnTo>
                  <a:lnTo>
                    <a:pt x="509" y="737"/>
                  </a:lnTo>
                  <a:lnTo>
                    <a:pt x="501" y="737"/>
                  </a:lnTo>
                  <a:close/>
                </a:path>
              </a:pathLst>
            </a:custGeom>
            <a:solidFill>
              <a:srgbClr val="8DA3FF"/>
            </a:solidFill>
            <a:ln w="12700">
              <a:solidFill>
                <a:schemeClr val="tx1"/>
              </a:solidFill>
              <a:round/>
              <a:headEnd/>
              <a:tailEnd/>
            </a:ln>
          </p:spPr>
          <p:txBody>
            <a:bodyPr/>
            <a:lstStyle/>
            <a:p>
              <a:endParaRPr lang="en-US"/>
            </a:p>
          </p:txBody>
        </p:sp>
        <p:sp>
          <p:nvSpPr>
            <p:cNvPr id="12338" name="Freeform 88"/>
            <p:cNvSpPr>
              <a:spLocks/>
            </p:cNvSpPr>
            <p:nvPr/>
          </p:nvSpPr>
          <p:spPr bwMode="auto">
            <a:xfrm>
              <a:off x="285" y="860"/>
              <a:ext cx="816" cy="687"/>
            </a:xfrm>
            <a:custGeom>
              <a:avLst/>
              <a:gdLst>
                <a:gd name="T0" fmla="*/ 68 w 816"/>
                <a:gd name="T1" fmla="*/ 534 h 687"/>
                <a:gd name="T2" fmla="*/ 0 w 816"/>
                <a:gd name="T3" fmla="*/ 475 h 687"/>
                <a:gd name="T4" fmla="*/ 9 w 816"/>
                <a:gd name="T5" fmla="*/ 398 h 687"/>
                <a:gd name="T6" fmla="*/ 60 w 816"/>
                <a:gd name="T7" fmla="*/ 331 h 687"/>
                <a:gd name="T8" fmla="*/ 119 w 816"/>
                <a:gd name="T9" fmla="*/ 195 h 687"/>
                <a:gd name="T10" fmla="*/ 162 w 816"/>
                <a:gd name="T11" fmla="*/ 93 h 687"/>
                <a:gd name="T12" fmla="*/ 162 w 816"/>
                <a:gd name="T13" fmla="*/ 85 h 687"/>
                <a:gd name="T14" fmla="*/ 179 w 816"/>
                <a:gd name="T15" fmla="*/ 34 h 687"/>
                <a:gd name="T16" fmla="*/ 204 w 816"/>
                <a:gd name="T17" fmla="*/ 17 h 687"/>
                <a:gd name="T18" fmla="*/ 213 w 816"/>
                <a:gd name="T19" fmla="*/ 17 h 687"/>
                <a:gd name="T20" fmla="*/ 247 w 816"/>
                <a:gd name="T21" fmla="*/ 34 h 687"/>
                <a:gd name="T22" fmla="*/ 264 w 816"/>
                <a:gd name="T23" fmla="*/ 34 h 687"/>
                <a:gd name="T24" fmla="*/ 281 w 816"/>
                <a:gd name="T25" fmla="*/ 68 h 687"/>
                <a:gd name="T26" fmla="*/ 272 w 816"/>
                <a:gd name="T27" fmla="*/ 85 h 687"/>
                <a:gd name="T28" fmla="*/ 272 w 816"/>
                <a:gd name="T29" fmla="*/ 110 h 687"/>
                <a:gd name="T30" fmla="*/ 306 w 816"/>
                <a:gd name="T31" fmla="*/ 127 h 687"/>
                <a:gd name="T32" fmla="*/ 332 w 816"/>
                <a:gd name="T33" fmla="*/ 127 h 687"/>
                <a:gd name="T34" fmla="*/ 357 w 816"/>
                <a:gd name="T35" fmla="*/ 119 h 687"/>
                <a:gd name="T36" fmla="*/ 383 w 816"/>
                <a:gd name="T37" fmla="*/ 127 h 687"/>
                <a:gd name="T38" fmla="*/ 400 w 816"/>
                <a:gd name="T39" fmla="*/ 136 h 687"/>
                <a:gd name="T40" fmla="*/ 408 w 816"/>
                <a:gd name="T41" fmla="*/ 144 h 687"/>
                <a:gd name="T42" fmla="*/ 425 w 816"/>
                <a:gd name="T43" fmla="*/ 144 h 687"/>
                <a:gd name="T44" fmla="*/ 451 w 816"/>
                <a:gd name="T45" fmla="*/ 144 h 687"/>
                <a:gd name="T46" fmla="*/ 468 w 816"/>
                <a:gd name="T47" fmla="*/ 153 h 687"/>
                <a:gd name="T48" fmla="*/ 502 w 816"/>
                <a:gd name="T49" fmla="*/ 153 h 687"/>
                <a:gd name="T50" fmla="*/ 527 w 816"/>
                <a:gd name="T51" fmla="*/ 144 h 687"/>
                <a:gd name="T52" fmla="*/ 561 w 816"/>
                <a:gd name="T53" fmla="*/ 144 h 687"/>
                <a:gd name="T54" fmla="*/ 586 w 816"/>
                <a:gd name="T55" fmla="*/ 153 h 687"/>
                <a:gd name="T56" fmla="*/ 697 w 816"/>
                <a:gd name="T57" fmla="*/ 170 h 687"/>
                <a:gd name="T58" fmla="*/ 790 w 816"/>
                <a:gd name="T59" fmla="*/ 187 h 687"/>
                <a:gd name="T60" fmla="*/ 799 w 816"/>
                <a:gd name="T61" fmla="*/ 212 h 687"/>
                <a:gd name="T62" fmla="*/ 816 w 816"/>
                <a:gd name="T63" fmla="*/ 229 h 687"/>
                <a:gd name="T64" fmla="*/ 807 w 816"/>
                <a:gd name="T65" fmla="*/ 263 h 687"/>
                <a:gd name="T66" fmla="*/ 782 w 816"/>
                <a:gd name="T67" fmla="*/ 297 h 687"/>
                <a:gd name="T68" fmla="*/ 773 w 816"/>
                <a:gd name="T69" fmla="*/ 314 h 687"/>
                <a:gd name="T70" fmla="*/ 765 w 816"/>
                <a:gd name="T71" fmla="*/ 322 h 687"/>
                <a:gd name="T72" fmla="*/ 765 w 816"/>
                <a:gd name="T73" fmla="*/ 331 h 687"/>
                <a:gd name="T74" fmla="*/ 748 w 816"/>
                <a:gd name="T75" fmla="*/ 339 h 687"/>
                <a:gd name="T76" fmla="*/ 731 w 816"/>
                <a:gd name="T77" fmla="*/ 365 h 687"/>
                <a:gd name="T78" fmla="*/ 722 w 816"/>
                <a:gd name="T79" fmla="*/ 373 h 687"/>
                <a:gd name="T80" fmla="*/ 714 w 816"/>
                <a:gd name="T81" fmla="*/ 398 h 687"/>
                <a:gd name="T82" fmla="*/ 722 w 816"/>
                <a:gd name="T83" fmla="*/ 398 h 687"/>
                <a:gd name="T84" fmla="*/ 731 w 816"/>
                <a:gd name="T85" fmla="*/ 407 h 687"/>
                <a:gd name="T86" fmla="*/ 739 w 816"/>
                <a:gd name="T87" fmla="*/ 415 h 687"/>
                <a:gd name="T88" fmla="*/ 731 w 816"/>
                <a:gd name="T89" fmla="*/ 432 h 687"/>
                <a:gd name="T90" fmla="*/ 722 w 816"/>
                <a:gd name="T91" fmla="*/ 449 h 687"/>
                <a:gd name="T92" fmla="*/ 722 w 816"/>
                <a:gd name="T93" fmla="*/ 458 h 687"/>
                <a:gd name="T94" fmla="*/ 714 w 816"/>
                <a:gd name="T95" fmla="*/ 475 h 687"/>
                <a:gd name="T96" fmla="*/ 451 w 816"/>
                <a:gd name="T97" fmla="*/ 636 h 687"/>
                <a:gd name="T98" fmla="*/ 264 w 816"/>
                <a:gd name="T99" fmla="*/ 585 h 6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16"/>
                <a:gd name="T151" fmla="*/ 0 h 687"/>
                <a:gd name="T152" fmla="*/ 816 w 816"/>
                <a:gd name="T153" fmla="*/ 687 h 6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16" h="687">
                  <a:moveTo>
                    <a:pt x="264" y="585"/>
                  </a:moveTo>
                  <a:lnTo>
                    <a:pt x="187" y="568"/>
                  </a:lnTo>
                  <a:lnTo>
                    <a:pt x="102" y="543"/>
                  </a:lnTo>
                  <a:lnTo>
                    <a:pt x="68" y="534"/>
                  </a:lnTo>
                  <a:lnTo>
                    <a:pt x="43" y="526"/>
                  </a:lnTo>
                  <a:lnTo>
                    <a:pt x="9" y="517"/>
                  </a:lnTo>
                  <a:lnTo>
                    <a:pt x="0" y="500"/>
                  </a:lnTo>
                  <a:lnTo>
                    <a:pt x="0" y="475"/>
                  </a:lnTo>
                  <a:lnTo>
                    <a:pt x="0" y="458"/>
                  </a:lnTo>
                  <a:lnTo>
                    <a:pt x="9" y="441"/>
                  </a:lnTo>
                  <a:lnTo>
                    <a:pt x="17" y="432"/>
                  </a:lnTo>
                  <a:lnTo>
                    <a:pt x="9" y="398"/>
                  </a:lnTo>
                  <a:lnTo>
                    <a:pt x="17" y="390"/>
                  </a:lnTo>
                  <a:lnTo>
                    <a:pt x="43" y="356"/>
                  </a:lnTo>
                  <a:lnTo>
                    <a:pt x="43" y="348"/>
                  </a:lnTo>
                  <a:lnTo>
                    <a:pt x="60" y="331"/>
                  </a:lnTo>
                  <a:lnTo>
                    <a:pt x="68" y="314"/>
                  </a:lnTo>
                  <a:lnTo>
                    <a:pt x="85" y="288"/>
                  </a:lnTo>
                  <a:lnTo>
                    <a:pt x="102" y="237"/>
                  </a:lnTo>
                  <a:lnTo>
                    <a:pt x="119" y="195"/>
                  </a:lnTo>
                  <a:lnTo>
                    <a:pt x="128" y="170"/>
                  </a:lnTo>
                  <a:lnTo>
                    <a:pt x="136" y="144"/>
                  </a:lnTo>
                  <a:lnTo>
                    <a:pt x="153" y="119"/>
                  </a:lnTo>
                  <a:lnTo>
                    <a:pt x="162" y="93"/>
                  </a:lnTo>
                  <a:lnTo>
                    <a:pt x="170" y="93"/>
                  </a:lnTo>
                  <a:lnTo>
                    <a:pt x="162" y="85"/>
                  </a:lnTo>
                  <a:lnTo>
                    <a:pt x="170" y="68"/>
                  </a:lnTo>
                  <a:lnTo>
                    <a:pt x="170" y="60"/>
                  </a:lnTo>
                  <a:lnTo>
                    <a:pt x="179" y="43"/>
                  </a:lnTo>
                  <a:lnTo>
                    <a:pt x="179" y="34"/>
                  </a:lnTo>
                  <a:lnTo>
                    <a:pt x="187" y="26"/>
                  </a:lnTo>
                  <a:lnTo>
                    <a:pt x="187" y="0"/>
                  </a:lnTo>
                  <a:lnTo>
                    <a:pt x="196" y="17"/>
                  </a:lnTo>
                  <a:lnTo>
                    <a:pt x="204" y="17"/>
                  </a:lnTo>
                  <a:lnTo>
                    <a:pt x="196" y="9"/>
                  </a:lnTo>
                  <a:lnTo>
                    <a:pt x="204" y="9"/>
                  </a:lnTo>
                  <a:lnTo>
                    <a:pt x="204" y="17"/>
                  </a:lnTo>
                  <a:lnTo>
                    <a:pt x="213" y="17"/>
                  </a:lnTo>
                  <a:lnTo>
                    <a:pt x="230" y="9"/>
                  </a:lnTo>
                  <a:lnTo>
                    <a:pt x="238" y="26"/>
                  </a:lnTo>
                  <a:lnTo>
                    <a:pt x="247" y="34"/>
                  </a:lnTo>
                  <a:lnTo>
                    <a:pt x="247" y="26"/>
                  </a:lnTo>
                  <a:lnTo>
                    <a:pt x="255" y="26"/>
                  </a:lnTo>
                  <a:lnTo>
                    <a:pt x="264" y="34"/>
                  </a:lnTo>
                  <a:lnTo>
                    <a:pt x="272" y="43"/>
                  </a:lnTo>
                  <a:lnTo>
                    <a:pt x="272" y="51"/>
                  </a:lnTo>
                  <a:lnTo>
                    <a:pt x="281" y="68"/>
                  </a:lnTo>
                  <a:lnTo>
                    <a:pt x="272" y="68"/>
                  </a:lnTo>
                  <a:lnTo>
                    <a:pt x="281" y="76"/>
                  </a:lnTo>
                  <a:lnTo>
                    <a:pt x="272" y="76"/>
                  </a:lnTo>
                  <a:lnTo>
                    <a:pt x="272" y="85"/>
                  </a:lnTo>
                  <a:lnTo>
                    <a:pt x="272" y="93"/>
                  </a:lnTo>
                  <a:lnTo>
                    <a:pt x="272" y="102"/>
                  </a:lnTo>
                  <a:lnTo>
                    <a:pt x="272" y="110"/>
                  </a:lnTo>
                  <a:lnTo>
                    <a:pt x="281" y="110"/>
                  </a:lnTo>
                  <a:lnTo>
                    <a:pt x="289" y="119"/>
                  </a:lnTo>
                  <a:lnTo>
                    <a:pt x="298" y="119"/>
                  </a:lnTo>
                  <a:lnTo>
                    <a:pt x="306" y="127"/>
                  </a:lnTo>
                  <a:lnTo>
                    <a:pt x="315" y="127"/>
                  </a:lnTo>
                  <a:lnTo>
                    <a:pt x="332" y="127"/>
                  </a:lnTo>
                  <a:lnTo>
                    <a:pt x="340" y="127"/>
                  </a:lnTo>
                  <a:lnTo>
                    <a:pt x="349" y="119"/>
                  </a:lnTo>
                  <a:lnTo>
                    <a:pt x="357" y="119"/>
                  </a:lnTo>
                  <a:lnTo>
                    <a:pt x="366" y="127"/>
                  </a:lnTo>
                  <a:lnTo>
                    <a:pt x="383" y="127"/>
                  </a:lnTo>
                  <a:lnTo>
                    <a:pt x="391" y="127"/>
                  </a:lnTo>
                  <a:lnTo>
                    <a:pt x="400" y="136"/>
                  </a:lnTo>
                  <a:lnTo>
                    <a:pt x="408" y="136"/>
                  </a:lnTo>
                  <a:lnTo>
                    <a:pt x="408" y="144"/>
                  </a:lnTo>
                  <a:lnTo>
                    <a:pt x="417" y="144"/>
                  </a:lnTo>
                  <a:lnTo>
                    <a:pt x="425" y="144"/>
                  </a:lnTo>
                  <a:lnTo>
                    <a:pt x="434" y="153"/>
                  </a:lnTo>
                  <a:lnTo>
                    <a:pt x="434" y="144"/>
                  </a:lnTo>
                  <a:lnTo>
                    <a:pt x="451" y="144"/>
                  </a:lnTo>
                  <a:lnTo>
                    <a:pt x="459" y="144"/>
                  </a:lnTo>
                  <a:lnTo>
                    <a:pt x="468" y="144"/>
                  </a:lnTo>
                  <a:lnTo>
                    <a:pt x="468" y="153"/>
                  </a:lnTo>
                  <a:lnTo>
                    <a:pt x="476" y="153"/>
                  </a:lnTo>
                  <a:lnTo>
                    <a:pt x="485" y="153"/>
                  </a:lnTo>
                  <a:lnTo>
                    <a:pt x="493" y="153"/>
                  </a:lnTo>
                  <a:lnTo>
                    <a:pt x="502" y="153"/>
                  </a:lnTo>
                  <a:lnTo>
                    <a:pt x="510" y="153"/>
                  </a:lnTo>
                  <a:lnTo>
                    <a:pt x="518" y="153"/>
                  </a:lnTo>
                  <a:lnTo>
                    <a:pt x="527" y="153"/>
                  </a:lnTo>
                  <a:lnTo>
                    <a:pt x="527" y="144"/>
                  </a:lnTo>
                  <a:lnTo>
                    <a:pt x="544" y="153"/>
                  </a:lnTo>
                  <a:lnTo>
                    <a:pt x="552" y="144"/>
                  </a:lnTo>
                  <a:lnTo>
                    <a:pt x="561" y="144"/>
                  </a:lnTo>
                  <a:lnTo>
                    <a:pt x="569" y="144"/>
                  </a:lnTo>
                  <a:lnTo>
                    <a:pt x="569" y="153"/>
                  </a:lnTo>
                  <a:lnTo>
                    <a:pt x="578" y="153"/>
                  </a:lnTo>
                  <a:lnTo>
                    <a:pt x="586" y="153"/>
                  </a:lnTo>
                  <a:lnTo>
                    <a:pt x="595" y="153"/>
                  </a:lnTo>
                  <a:lnTo>
                    <a:pt x="603" y="153"/>
                  </a:lnTo>
                  <a:lnTo>
                    <a:pt x="612" y="144"/>
                  </a:lnTo>
                  <a:lnTo>
                    <a:pt x="697" y="170"/>
                  </a:lnTo>
                  <a:lnTo>
                    <a:pt x="731" y="178"/>
                  </a:lnTo>
                  <a:lnTo>
                    <a:pt x="739" y="178"/>
                  </a:lnTo>
                  <a:lnTo>
                    <a:pt x="790" y="187"/>
                  </a:lnTo>
                  <a:lnTo>
                    <a:pt x="790" y="195"/>
                  </a:lnTo>
                  <a:lnTo>
                    <a:pt x="790" y="204"/>
                  </a:lnTo>
                  <a:lnTo>
                    <a:pt x="799" y="212"/>
                  </a:lnTo>
                  <a:lnTo>
                    <a:pt x="807" y="212"/>
                  </a:lnTo>
                  <a:lnTo>
                    <a:pt x="807" y="221"/>
                  </a:lnTo>
                  <a:lnTo>
                    <a:pt x="816" y="229"/>
                  </a:lnTo>
                  <a:lnTo>
                    <a:pt x="816" y="237"/>
                  </a:lnTo>
                  <a:lnTo>
                    <a:pt x="816" y="246"/>
                  </a:lnTo>
                  <a:lnTo>
                    <a:pt x="816" y="254"/>
                  </a:lnTo>
                  <a:lnTo>
                    <a:pt x="807" y="263"/>
                  </a:lnTo>
                  <a:lnTo>
                    <a:pt x="790" y="280"/>
                  </a:lnTo>
                  <a:lnTo>
                    <a:pt x="790" y="288"/>
                  </a:lnTo>
                  <a:lnTo>
                    <a:pt x="782" y="297"/>
                  </a:lnTo>
                  <a:lnTo>
                    <a:pt x="782" y="305"/>
                  </a:lnTo>
                  <a:lnTo>
                    <a:pt x="773" y="305"/>
                  </a:lnTo>
                  <a:lnTo>
                    <a:pt x="773" y="314"/>
                  </a:lnTo>
                  <a:lnTo>
                    <a:pt x="765" y="314"/>
                  </a:lnTo>
                  <a:lnTo>
                    <a:pt x="765" y="322"/>
                  </a:lnTo>
                  <a:lnTo>
                    <a:pt x="765" y="331"/>
                  </a:lnTo>
                  <a:lnTo>
                    <a:pt x="756" y="331"/>
                  </a:lnTo>
                  <a:lnTo>
                    <a:pt x="756" y="339"/>
                  </a:lnTo>
                  <a:lnTo>
                    <a:pt x="748" y="339"/>
                  </a:lnTo>
                  <a:lnTo>
                    <a:pt x="739" y="348"/>
                  </a:lnTo>
                  <a:lnTo>
                    <a:pt x="731" y="365"/>
                  </a:lnTo>
                  <a:lnTo>
                    <a:pt x="722" y="373"/>
                  </a:lnTo>
                  <a:lnTo>
                    <a:pt x="722" y="382"/>
                  </a:lnTo>
                  <a:lnTo>
                    <a:pt x="714" y="382"/>
                  </a:lnTo>
                  <a:lnTo>
                    <a:pt x="714" y="390"/>
                  </a:lnTo>
                  <a:lnTo>
                    <a:pt x="714" y="398"/>
                  </a:lnTo>
                  <a:lnTo>
                    <a:pt x="722" y="407"/>
                  </a:lnTo>
                  <a:lnTo>
                    <a:pt x="722" y="398"/>
                  </a:lnTo>
                  <a:lnTo>
                    <a:pt x="722" y="407"/>
                  </a:lnTo>
                  <a:lnTo>
                    <a:pt x="731" y="407"/>
                  </a:lnTo>
                  <a:lnTo>
                    <a:pt x="731" y="415"/>
                  </a:lnTo>
                  <a:lnTo>
                    <a:pt x="739" y="415"/>
                  </a:lnTo>
                  <a:lnTo>
                    <a:pt x="739" y="424"/>
                  </a:lnTo>
                  <a:lnTo>
                    <a:pt x="731" y="424"/>
                  </a:lnTo>
                  <a:lnTo>
                    <a:pt x="731" y="432"/>
                  </a:lnTo>
                  <a:lnTo>
                    <a:pt x="731" y="441"/>
                  </a:lnTo>
                  <a:lnTo>
                    <a:pt x="731" y="449"/>
                  </a:lnTo>
                  <a:lnTo>
                    <a:pt x="722" y="449"/>
                  </a:lnTo>
                  <a:lnTo>
                    <a:pt x="722" y="458"/>
                  </a:lnTo>
                  <a:lnTo>
                    <a:pt x="714" y="466"/>
                  </a:lnTo>
                  <a:lnTo>
                    <a:pt x="714" y="475"/>
                  </a:lnTo>
                  <a:lnTo>
                    <a:pt x="671" y="687"/>
                  </a:lnTo>
                  <a:lnTo>
                    <a:pt x="561" y="661"/>
                  </a:lnTo>
                  <a:lnTo>
                    <a:pt x="459" y="636"/>
                  </a:lnTo>
                  <a:lnTo>
                    <a:pt x="451" y="636"/>
                  </a:lnTo>
                  <a:lnTo>
                    <a:pt x="391" y="627"/>
                  </a:lnTo>
                  <a:lnTo>
                    <a:pt x="315" y="602"/>
                  </a:lnTo>
                  <a:lnTo>
                    <a:pt x="264" y="585"/>
                  </a:lnTo>
                  <a:close/>
                </a:path>
              </a:pathLst>
            </a:custGeom>
            <a:solidFill>
              <a:srgbClr val="8DA3FF"/>
            </a:solidFill>
            <a:ln w="12700">
              <a:solidFill>
                <a:schemeClr val="tx1"/>
              </a:solidFill>
              <a:round/>
              <a:headEnd/>
              <a:tailEnd/>
            </a:ln>
          </p:spPr>
          <p:txBody>
            <a:bodyPr/>
            <a:lstStyle/>
            <a:p>
              <a:endParaRPr lang="en-US"/>
            </a:p>
          </p:txBody>
        </p:sp>
        <p:sp>
          <p:nvSpPr>
            <p:cNvPr id="12339" name="Freeform 89"/>
            <p:cNvSpPr>
              <a:spLocks/>
            </p:cNvSpPr>
            <p:nvPr/>
          </p:nvSpPr>
          <p:spPr bwMode="auto">
            <a:xfrm>
              <a:off x="5101" y="1047"/>
              <a:ext cx="161" cy="356"/>
            </a:xfrm>
            <a:custGeom>
              <a:avLst/>
              <a:gdLst>
                <a:gd name="T0" fmla="*/ 17 w 161"/>
                <a:gd name="T1" fmla="*/ 356 h 356"/>
                <a:gd name="T2" fmla="*/ 17 w 161"/>
                <a:gd name="T3" fmla="*/ 356 h 356"/>
                <a:gd name="T4" fmla="*/ 8 w 161"/>
                <a:gd name="T5" fmla="*/ 347 h 356"/>
                <a:gd name="T6" fmla="*/ 8 w 161"/>
                <a:gd name="T7" fmla="*/ 339 h 356"/>
                <a:gd name="T8" fmla="*/ 8 w 161"/>
                <a:gd name="T9" fmla="*/ 330 h 356"/>
                <a:gd name="T10" fmla="*/ 8 w 161"/>
                <a:gd name="T11" fmla="*/ 322 h 356"/>
                <a:gd name="T12" fmla="*/ 8 w 161"/>
                <a:gd name="T13" fmla="*/ 313 h 356"/>
                <a:gd name="T14" fmla="*/ 8 w 161"/>
                <a:gd name="T15" fmla="*/ 305 h 356"/>
                <a:gd name="T16" fmla="*/ 0 w 161"/>
                <a:gd name="T17" fmla="*/ 288 h 356"/>
                <a:gd name="T18" fmla="*/ 0 w 161"/>
                <a:gd name="T19" fmla="*/ 279 h 356"/>
                <a:gd name="T20" fmla="*/ 0 w 161"/>
                <a:gd name="T21" fmla="*/ 271 h 356"/>
                <a:gd name="T22" fmla="*/ 0 w 161"/>
                <a:gd name="T23" fmla="*/ 262 h 356"/>
                <a:gd name="T24" fmla="*/ 0 w 161"/>
                <a:gd name="T25" fmla="*/ 245 h 356"/>
                <a:gd name="T26" fmla="*/ 0 w 161"/>
                <a:gd name="T27" fmla="*/ 228 h 356"/>
                <a:gd name="T28" fmla="*/ 8 w 161"/>
                <a:gd name="T29" fmla="*/ 220 h 356"/>
                <a:gd name="T30" fmla="*/ 8 w 161"/>
                <a:gd name="T31" fmla="*/ 211 h 356"/>
                <a:gd name="T32" fmla="*/ 8 w 161"/>
                <a:gd name="T33" fmla="*/ 203 h 356"/>
                <a:gd name="T34" fmla="*/ 8 w 161"/>
                <a:gd name="T35" fmla="*/ 195 h 356"/>
                <a:gd name="T36" fmla="*/ 8 w 161"/>
                <a:gd name="T37" fmla="*/ 186 h 356"/>
                <a:gd name="T38" fmla="*/ 8 w 161"/>
                <a:gd name="T39" fmla="*/ 186 h 356"/>
                <a:gd name="T40" fmla="*/ 8 w 161"/>
                <a:gd name="T41" fmla="*/ 178 h 356"/>
                <a:gd name="T42" fmla="*/ 8 w 161"/>
                <a:gd name="T43" fmla="*/ 169 h 356"/>
                <a:gd name="T44" fmla="*/ 8 w 161"/>
                <a:gd name="T45" fmla="*/ 161 h 356"/>
                <a:gd name="T46" fmla="*/ 8 w 161"/>
                <a:gd name="T47" fmla="*/ 152 h 356"/>
                <a:gd name="T48" fmla="*/ 8 w 161"/>
                <a:gd name="T49" fmla="*/ 144 h 356"/>
                <a:gd name="T50" fmla="*/ 17 w 161"/>
                <a:gd name="T51" fmla="*/ 144 h 356"/>
                <a:gd name="T52" fmla="*/ 25 w 161"/>
                <a:gd name="T53" fmla="*/ 135 h 356"/>
                <a:gd name="T54" fmla="*/ 25 w 161"/>
                <a:gd name="T55" fmla="*/ 135 h 356"/>
                <a:gd name="T56" fmla="*/ 34 w 161"/>
                <a:gd name="T57" fmla="*/ 127 h 356"/>
                <a:gd name="T58" fmla="*/ 34 w 161"/>
                <a:gd name="T59" fmla="*/ 118 h 356"/>
                <a:gd name="T60" fmla="*/ 42 w 161"/>
                <a:gd name="T61" fmla="*/ 118 h 356"/>
                <a:gd name="T62" fmla="*/ 34 w 161"/>
                <a:gd name="T63" fmla="*/ 110 h 356"/>
                <a:gd name="T64" fmla="*/ 42 w 161"/>
                <a:gd name="T65" fmla="*/ 101 h 356"/>
                <a:gd name="T66" fmla="*/ 34 w 161"/>
                <a:gd name="T67" fmla="*/ 93 h 356"/>
                <a:gd name="T68" fmla="*/ 34 w 161"/>
                <a:gd name="T69" fmla="*/ 93 h 356"/>
                <a:gd name="T70" fmla="*/ 25 w 161"/>
                <a:gd name="T71" fmla="*/ 76 h 356"/>
                <a:gd name="T72" fmla="*/ 34 w 161"/>
                <a:gd name="T73" fmla="*/ 59 h 356"/>
                <a:gd name="T74" fmla="*/ 25 w 161"/>
                <a:gd name="T75" fmla="*/ 50 h 356"/>
                <a:gd name="T76" fmla="*/ 25 w 161"/>
                <a:gd name="T77" fmla="*/ 42 h 356"/>
                <a:gd name="T78" fmla="*/ 34 w 161"/>
                <a:gd name="T79" fmla="*/ 25 h 356"/>
                <a:gd name="T80" fmla="*/ 34 w 161"/>
                <a:gd name="T81" fmla="*/ 17 h 356"/>
                <a:gd name="T82" fmla="*/ 51 w 161"/>
                <a:gd name="T83" fmla="*/ 17 h 356"/>
                <a:gd name="T84" fmla="*/ 85 w 161"/>
                <a:gd name="T85" fmla="*/ 84 h 356"/>
                <a:gd name="T86" fmla="*/ 119 w 161"/>
                <a:gd name="T87" fmla="*/ 186 h 356"/>
                <a:gd name="T88" fmla="*/ 127 w 161"/>
                <a:gd name="T89" fmla="*/ 211 h 356"/>
                <a:gd name="T90" fmla="*/ 127 w 161"/>
                <a:gd name="T91" fmla="*/ 220 h 356"/>
                <a:gd name="T92" fmla="*/ 127 w 161"/>
                <a:gd name="T93" fmla="*/ 228 h 356"/>
                <a:gd name="T94" fmla="*/ 127 w 161"/>
                <a:gd name="T95" fmla="*/ 237 h 356"/>
                <a:gd name="T96" fmla="*/ 136 w 161"/>
                <a:gd name="T97" fmla="*/ 245 h 356"/>
                <a:gd name="T98" fmla="*/ 153 w 161"/>
                <a:gd name="T99" fmla="*/ 254 h 356"/>
                <a:gd name="T100" fmla="*/ 153 w 161"/>
                <a:gd name="T101" fmla="*/ 271 h 356"/>
                <a:gd name="T102" fmla="*/ 144 w 161"/>
                <a:gd name="T103" fmla="*/ 271 h 356"/>
                <a:gd name="T104" fmla="*/ 153 w 161"/>
                <a:gd name="T105" fmla="*/ 279 h 356"/>
                <a:gd name="T106" fmla="*/ 161 w 161"/>
                <a:gd name="T107" fmla="*/ 271 h 356"/>
                <a:gd name="T108" fmla="*/ 161 w 161"/>
                <a:gd name="T109" fmla="*/ 296 h 356"/>
                <a:gd name="T110" fmla="*/ 153 w 161"/>
                <a:gd name="T111" fmla="*/ 296 h 356"/>
                <a:gd name="T112" fmla="*/ 144 w 161"/>
                <a:gd name="T113" fmla="*/ 313 h 356"/>
                <a:gd name="T114" fmla="*/ 127 w 161"/>
                <a:gd name="T115" fmla="*/ 313 h 356"/>
                <a:gd name="T116" fmla="*/ 127 w 161"/>
                <a:gd name="T117" fmla="*/ 322 h 356"/>
                <a:gd name="T118" fmla="*/ 127 w 161"/>
                <a:gd name="T119" fmla="*/ 330 h 356"/>
                <a:gd name="T120" fmla="*/ 68 w 161"/>
                <a:gd name="T121" fmla="*/ 347 h 356"/>
                <a:gd name="T122" fmla="*/ 34 w 161"/>
                <a:gd name="T123" fmla="*/ 356 h 3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1"/>
                <a:gd name="T187" fmla="*/ 0 h 356"/>
                <a:gd name="T188" fmla="*/ 161 w 161"/>
                <a:gd name="T189" fmla="*/ 356 h 3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1" h="356">
                  <a:moveTo>
                    <a:pt x="34" y="356"/>
                  </a:moveTo>
                  <a:lnTo>
                    <a:pt x="17" y="356"/>
                  </a:lnTo>
                  <a:lnTo>
                    <a:pt x="8" y="347"/>
                  </a:lnTo>
                  <a:lnTo>
                    <a:pt x="8" y="339"/>
                  </a:lnTo>
                  <a:lnTo>
                    <a:pt x="8" y="330"/>
                  </a:lnTo>
                  <a:lnTo>
                    <a:pt x="8" y="322"/>
                  </a:lnTo>
                  <a:lnTo>
                    <a:pt x="8" y="313"/>
                  </a:lnTo>
                  <a:lnTo>
                    <a:pt x="8" y="305"/>
                  </a:lnTo>
                  <a:lnTo>
                    <a:pt x="0" y="305"/>
                  </a:lnTo>
                  <a:lnTo>
                    <a:pt x="0" y="288"/>
                  </a:lnTo>
                  <a:lnTo>
                    <a:pt x="0" y="279"/>
                  </a:lnTo>
                  <a:lnTo>
                    <a:pt x="0" y="271"/>
                  </a:lnTo>
                  <a:lnTo>
                    <a:pt x="0" y="262"/>
                  </a:lnTo>
                  <a:lnTo>
                    <a:pt x="0" y="254"/>
                  </a:lnTo>
                  <a:lnTo>
                    <a:pt x="0" y="245"/>
                  </a:lnTo>
                  <a:lnTo>
                    <a:pt x="0" y="228"/>
                  </a:lnTo>
                  <a:lnTo>
                    <a:pt x="8" y="220"/>
                  </a:lnTo>
                  <a:lnTo>
                    <a:pt x="8" y="211"/>
                  </a:lnTo>
                  <a:lnTo>
                    <a:pt x="8" y="203"/>
                  </a:lnTo>
                  <a:lnTo>
                    <a:pt x="8" y="195"/>
                  </a:lnTo>
                  <a:lnTo>
                    <a:pt x="8" y="186"/>
                  </a:lnTo>
                  <a:lnTo>
                    <a:pt x="8" y="178"/>
                  </a:lnTo>
                  <a:lnTo>
                    <a:pt x="8" y="169"/>
                  </a:lnTo>
                  <a:lnTo>
                    <a:pt x="8" y="161"/>
                  </a:lnTo>
                  <a:lnTo>
                    <a:pt x="8" y="152"/>
                  </a:lnTo>
                  <a:lnTo>
                    <a:pt x="8" y="144"/>
                  </a:lnTo>
                  <a:lnTo>
                    <a:pt x="17" y="144"/>
                  </a:lnTo>
                  <a:lnTo>
                    <a:pt x="25" y="144"/>
                  </a:lnTo>
                  <a:lnTo>
                    <a:pt x="25" y="135"/>
                  </a:lnTo>
                  <a:lnTo>
                    <a:pt x="34" y="127"/>
                  </a:lnTo>
                  <a:lnTo>
                    <a:pt x="34" y="118"/>
                  </a:lnTo>
                  <a:lnTo>
                    <a:pt x="42" y="118"/>
                  </a:lnTo>
                  <a:lnTo>
                    <a:pt x="42" y="110"/>
                  </a:lnTo>
                  <a:lnTo>
                    <a:pt x="34" y="110"/>
                  </a:lnTo>
                  <a:lnTo>
                    <a:pt x="42" y="101"/>
                  </a:lnTo>
                  <a:lnTo>
                    <a:pt x="34" y="93"/>
                  </a:lnTo>
                  <a:lnTo>
                    <a:pt x="25" y="84"/>
                  </a:lnTo>
                  <a:lnTo>
                    <a:pt x="25" y="76"/>
                  </a:lnTo>
                  <a:lnTo>
                    <a:pt x="34" y="59"/>
                  </a:lnTo>
                  <a:lnTo>
                    <a:pt x="25" y="50"/>
                  </a:lnTo>
                  <a:lnTo>
                    <a:pt x="25" y="42"/>
                  </a:lnTo>
                  <a:lnTo>
                    <a:pt x="34" y="34"/>
                  </a:lnTo>
                  <a:lnTo>
                    <a:pt x="34" y="25"/>
                  </a:lnTo>
                  <a:lnTo>
                    <a:pt x="25" y="17"/>
                  </a:lnTo>
                  <a:lnTo>
                    <a:pt x="34" y="17"/>
                  </a:lnTo>
                  <a:lnTo>
                    <a:pt x="34" y="8"/>
                  </a:lnTo>
                  <a:lnTo>
                    <a:pt x="51" y="17"/>
                  </a:lnTo>
                  <a:lnTo>
                    <a:pt x="59" y="0"/>
                  </a:lnTo>
                  <a:lnTo>
                    <a:pt x="85" y="84"/>
                  </a:lnTo>
                  <a:lnTo>
                    <a:pt x="93" y="127"/>
                  </a:lnTo>
                  <a:lnTo>
                    <a:pt x="119" y="186"/>
                  </a:lnTo>
                  <a:lnTo>
                    <a:pt x="127" y="211"/>
                  </a:lnTo>
                  <a:lnTo>
                    <a:pt x="127" y="220"/>
                  </a:lnTo>
                  <a:lnTo>
                    <a:pt x="127" y="228"/>
                  </a:lnTo>
                  <a:lnTo>
                    <a:pt x="127" y="237"/>
                  </a:lnTo>
                  <a:lnTo>
                    <a:pt x="136" y="245"/>
                  </a:lnTo>
                  <a:lnTo>
                    <a:pt x="153" y="254"/>
                  </a:lnTo>
                  <a:lnTo>
                    <a:pt x="153" y="262"/>
                  </a:lnTo>
                  <a:lnTo>
                    <a:pt x="153" y="271"/>
                  </a:lnTo>
                  <a:lnTo>
                    <a:pt x="144" y="271"/>
                  </a:lnTo>
                  <a:lnTo>
                    <a:pt x="153" y="279"/>
                  </a:lnTo>
                  <a:lnTo>
                    <a:pt x="153" y="271"/>
                  </a:lnTo>
                  <a:lnTo>
                    <a:pt x="161" y="271"/>
                  </a:lnTo>
                  <a:lnTo>
                    <a:pt x="161" y="296"/>
                  </a:lnTo>
                  <a:lnTo>
                    <a:pt x="153" y="296"/>
                  </a:lnTo>
                  <a:lnTo>
                    <a:pt x="144" y="305"/>
                  </a:lnTo>
                  <a:lnTo>
                    <a:pt x="144" y="313"/>
                  </a:lnTo>
                  <a:lnTo>
                    <a:pt x="136" y="313"/>
                  </a:lnTo>
                  <a:lnTo>
                    <a:pt x="127" y="313"/>
                  </a:lnTo>
                  <a:lnTo>
                    <a:pt x="136" y="322"/>
                  </a:lnTo>
                  <a:lnTo>
                    <a:pt x="127" y="322"/>
                  </a:lnTo>
                  <a:lnTo>
                    <a:pt x="127" y="330"/>
                  </a:lnTo>
                  <a:lnTo>
                    <a:pt x="68" y="347"/>
                  </a:lnTo>
                  <a:lnTo>
                    <a:pt x="34" y="356"/>
                  </a:lnTo>
                  <a:close/>
                </a:path>
              </a:pathLst>
            </a:custGeom>
            <a:solidFill>
              <a:srgbClr val="8DA3FF"/>
            </a:solidFill>
            <a:ln w="12700">
              <a:solidFill>
                <a:schemeClr val="tx1"/>
              </a:solidFill>
              <a:round/>
              <a:headEnd/>
              <a:tailEnd/>
            </a:ln>
          </p:spPr>
          <p:txBody>
            <a:bodyPr/>
            <a:lstStyle/>
            <a:p>
              <a:endParaRPr lang="en-US"/>
            </a:p>
          </p:txBody>
        </p:sp>
        <p:sp>
          <p:nvSpPr>
            <p:cNvPr id="12340" name="Freeform 90"/>
            <p:cNvSpPr>
              <a:spLocks/>
            </p:cNvSpPr>
            <p:nvPr/>
          </p:nvSpPr>
          <p:spPr bwMode="auto">
            <a:xfrm>
              <a:off x="2867" y="1563"/>
              <a:ext cx="620" cy="407"/>
            </a:xfrm>
            <a:custGeom>
              <a:avLst/>
              <a:gdLst>
                <a:gd name="T0" fmla="*/ 527 w 620"/>
                <a:gd name="T1" fmla="*/ 373 h 407"/>
                <a:gd name="T2" fmla="*/ 510 w 620"/>
                <a:gd name="T3" fmla="*/ 382 h 407"/>
                <a:gd name="T4" fmla="*/ 510 w 620"/>
                <a:gd name="T5" fmla="*/ 399 h 407"/>
                <a:gd name="T6" fmla="*/ 501 w 620"/>
                <a:gd name="T7" fmla="*/ 407 h 407"/>
                <a:gd name="T8" fmla="*/ 493 w 620"/>
                <a:gd name="T9" fmla="*/ 399 h 407"/>
                <a:gd name="T10" fmla="*/ 493 w 620"/>
                <a:gd name="T11" fmla="*/ 390 h 407"/>
                <a:gd name="T12" fmla="*/ 476 w 620"/>
                <a:gd name="T13" fmla="*/ 382 h 407"/>
                <a:gd name="T14" fmla="*/ 433 w 620"/>
                <a:gd name="T15" fmla="*/ 382 h 407"/>
                <a:gd name="T16" fmla="*/ 340 w 620"/>
                <a:gd name="T17" fmla="*/ 382 h 407"/>
                <a:gd name="T18" fmla="*/ 255 w 620"/>
                <a:gd name="T19" fmla="*/ 390 h 407"/>
                <a:gd name="T20" fmla="*/ 170 w 620"/>
                <a:gd name="T21" fmla="*/ 390 h 407"/>
                <a:gd name="T22" fmla="*/ 85 w 620"/>
                <a:gd name="T23" fmla="*/ 382 h 407"/>
                <a:gd name="T24" fmla="*/ 77 w 620"/>
                <a:gd name="T25" fmla="*/ 356 h 407"/>
                <a:gd name="T26" fmla="*/ 77 w 620"/>
                <a:gd name="T27" fmla="*/ 331 h 407"/>
                <a:gd name="T28" fmla="*/ 77 w 620"/>
                <a:gd name="T29" fmla="*/ 314 h 407"/>
                <a:gd name="T30" fmla="*/ 68 w 620"/>
                <a:gd name="T31" fmla="*/ 306 h 407"/>
                <a:gd name="T32" fmla="*/ 77 w 620"/>
                <a:gd name="T33" fmla="*/ 297 h 407"/>
                <a:gd name="T34" fmla="*/ 68 w 620"/>
                <a:gd name="T35" fmla="*/ 272 h 407"/>
                <a:gd name="T36" fmla="*/ 60 w 620"/>
                <a:gd name="T37" fmla="*/ 272 h 407"/>
                <a:gd name="T38" fmla="*/ 51 w 620"/>
                <a:gd name="T39" fmla="*/ 263 h 407"/>
                <a:gd name="T40" fmla="*/ 51 w 620"/>
                <a:gd name="T41" fmla="*/ 255 h 407"/>
                <a:gd name="T42" fmla="*/ 51 w 620"/>
                <a:gd name="T43" fmla="*/ 238 h 407"/>
                <a:gd name="T44" fmla="*/ 51 w 620"/>
                <a:gd name="T45" fmla="*/ 221 h 407"/>
                <a:gd name="T46" fmla="*/ 43 w 620"/>
                <a:gd name="T47" fmla="*/ 204 h 407"/>
                <a:gd name="T48" fmla="*/ 34 w 620"/>
                <a:gd name="T49" fmla="*/ 187 h 407"/>
                <a:gd name="T50" fmla="*/ 34 w 620"/>
                <a:gd name="T51" fmla="*/ 170 h 407"/>
                <a:gd name="T52" fmla="*/ 26 w 620"/>
                <a:gd name="T53" fmla="*/ 161 h 407"/>
                <a:gd name="T54" fmla="*/ 26 w 620"/>
                <a:gd name="T55" fmla="*/ 145 h 407"/>
                <a:gd name="T56" fmla="*/ 17 w 620"/>
                <a:gd name="T57" fmla="*/ 136 h 407"/>
                <a:gd name="T58" fmla="*/ 9 w 620"/>
                <a:gd name="T59" fmla="*/ 119 h 407"/>
                <a:gd name="T60" fmla="*/ 9 w 620"/>
                <a:gd name="T61" fmla="*/ 102 h 407"/>
                <a:gd name="T62" fmla="*/ 9 w 620"/>
                <a:gd name="T63" fmla="*/ 94 h 407"/>
                <a:gd name="T64" fmla="*/ 17 w 620"/>
                <a:gd name="T65" fmla="*/ 77 h 407"/>
                <a:gd name="T66" fmla="*/ 17 w 620"/>
                <a:gd name="T67" fmla="*/ 68 h 407"/>
                <a:gd name="T68" fmla="*/ 9 w 620"/>
                <a:gd name="T69" fmla="*/ 51 h 407"/>
                <a:gd name="T70" fmla="*/ 9 w 620"/>
                <a:gd name="T71" fmla="*/ 34 h 407"/>
                <a:gd name="T72" fmla="*/ 9 w 620"/>
                <a:gd name="T73" fmla="*/ 26 h 407"/>
                <a:gd name="T74" fmla="*/ 17 w 620"/>
                <a:gd name="T75" fmla="*/ 9 h 407"/>
                <a:gd name="T76" fmla="*/ 119 w 620"/>
                <a:gd name="T77" fmla="*/ 9 h 407"/>
                <a:gd name="T78" fmla="*/ 230 w 620"/>
                <a:gd name="T79" fmla="*/ 9 h 407"/>
                <a:gd name="T80" fmla="*/ 340 w 620"/>
                <a:gd name="T81" fmla="*/ 9 h 407"/>
                <a:gd name="T82" fmla="*/ 425 w 620"/>
                <a:gd name="T83" fmla="*/ 0 h 407"/>
                <a:gd name="T84" fmla="*/ 501 w 620"/>
                <a:gd name="T85" fmla="*/ 9 h 407"/>
                <a:gd name="T86" fmla="*/ 518 w 620"/>
                <a:gd name="T87" fmla="*/ 26 h 407"/>
                <a:gd name="T88" fmla="*/ 510 w 620"/>
                <a:gd name="T89" fmla="*/ 51 h 407"/>
                <a:gd name="T90" fmla="*/ 518 w 620"/>
                <a:gd name="T91" fmla="*/ 85 h 407"/>
                <a:gd name="T92" fmla="*/ 544 w 620"/>
                <a:gd name="T93" fmla="*/ 102 h 407"/>
                <a:gd name="T94" fmla="*/ 561 w 620"/>
                <a:gd name="T95" fmla="*/ 119 h 407"/>
                <a:gd name="T96" fmla="*/ 569 w 620"/>
                <a:gd name="T97" fmla="*/ 128 h 407"/>
                <a:gd name="T98" fmla="*/ 586 w 620"/>
                <a:gd name="T99" fmla="*/ 145 h 407"/>
                <a:gd name="T100" fmla="*/ 595 w 620"/>
                <a:gd name="T101" fmla="*/ 161 h 407"/>
                <a:gd name="T102" fmla="*/ 612 w 620"/>
                <a:gd name="T103" fmla="*/ 170 h 407"/>
                <a:gd name="T104" fmla="*/ 620 w 620"/>
                <a:gd name="T105" fmla="*/ 187 h 407"/>
                <a:gd name="T106" fmla="*/ 612 w 620"/>
                <a:gd name="T107" fmla="*/ 221 h 407"/>
                <a:gd name="T108" fmla="*/ 603 w 620"/>
                <a:gd name="T109" fmla="*/ 238 h 407"/>
                <a:gd name="T110" fmla="*/ 595 w 620"/>
                <a:gd name="T111" fmla="*/ 255 h 407"/>
                <a:gd name="T112" fmla="*/ 569 w 620"/>
                <a:gd name="T113" fmla="*/ 263 h 407"/>
                <a:gd name="T114" fmla="*/ 544 w 620"/>
                <a:gd name="T115" fmla="*/ 263 h 407"/>
                <a:gd name="T116" fmla="*/ 535 w 620"/>
                <a:gd name="T117" fmla="*/ 289 h 407"/>
                <a:gd name="T118" fmla="*/ 544 w 620"/>
                <a:gd name="T119" fmla="*/ 306 h 407"/>
                <a:gd name="T120" fmla="*/ 544 w 620"/>
                <a:gd name="T121" fmla="*/ 331 h 407"/>
                <a:gd name="T122" fmla="*/ 535 w 620"/>
                <a:gd name="T123" fmla="*/ 365 h 4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20"/>
                <a:gd name="T187" fmla="*/ 0 h 407"/>
                <a:gd name="T188" fmla="*/ 620 w 620"/>
                <a:gd name="T189" fmla="*/ 407 h 4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20" h="407">
                  <a:moveTo>
                    <a:pt x="535" y="365"/>
                  </a:moveTo>
                  <a:lnTo>
                    <a:pt x="535" y="365"/>
                  </a:lnTo>
                  <a:lnTo>
                    <a:pt x="527" y="365"/>
                  </a:lnTo>
                  <a:lnTo>
                    <a:pt x="527" y="373"/>
                  </a:lnTo>
                  <a:lnTo>
                    <a:pt x="518" y="373"/>
                  </a:lnTo>
                  <a:lnTo>
                    <a:pt x="510" y="373"/>
                  </a:lnTo>
                  <a:lnTo>
                    <a:pt x="510" y="382"/>
                  </a:lnTo>
                  <a:lnTo>
                    <a:pt x="510" y="390"/>
                  </a:lnTo>
                  <a:lnTo>
                    <a:pt x="510" y="399"/>
                  </a:lnTo>
                  <a:lnTo>
                    <a:pt x="510" y="407"/>
                  </a:lnTo>
                  <a:lnTo>
                    <a:pt x="501" y="407"/>
                  </a:lnTo>
                  <a:lnTo>
                    <a:pt x="501" y="399"/>
                  </a:lnTo>
                  <a:lnTo>
                    <a:pt x="493" y="399"/>
                  </a:lnTo>
                  <a:lnTo>
                    <a:pt x="493" y="390"/>
                  </a:lnTo>
                  <a:lnTo>
                    <a:pt x="484" y="390"/>
                  </a:lnTo>
                  <a:lnTo>
                    <a:pt x="484" y="382"/>
                  </a:lnTo>
                  <a:lnTo>
                    <a:pt x="476" y="382"/>
                  </a:lnTo>
                  <a:lnTo>
                    <a:pt x="476" y="373"/>
                  </a:lnTo>
                  <a:lnTo>
                    <a:pt x="459" y="373"/>
                  </a:lnTo>
                  <a:lnTo>
                    <a:pt x="433" y="382"/>
                  </a:lnTo>
                  <a:lnTo>
                    <a:pt x="416" y="382"/>
                  </a:lnTo>
                  <a:lnTo>
                    <a:pt x="391" y="382"/>
                  </a:lnTo>
                  <a:lnTo>
                    <a:pt x="382" y="382"/>
                  </a:lnTo>
                  <a:lnTo>
                    <a:pt x="340" y="382"/>
                  </a:lnTo>
                  <a:lnTo>
                    <a:pt x="314" y="382"/>
                  </a:lnTo>
                  <a:lnTo>
                    <a:pt x="298" y="382"/>
                  </a:lnTo>
                  <a:lnTo>
                    <a:pt x="281" y="390"/>
                  </a:lnTo>
                  <a:lnTo>
                    <a:pt x="255" y="390"/>
                  </a:lnTo>
                  <a:lnTo>
                    <a:pt x="230" y="390"/>
                  </a:lnTo>
                  <a:lnTo>
                    <a:pt x="213" y="390"/>
                  </a:lnTo>
                  <a:lnTo>
                    <a:pt x="196" y="390"/>
                  </a:lnTo>
                  <a:lnTo>
                    <a:pt x="170" y="390"/>
                  </a:lnTo>
                  <a:lnTo>
                    <a:pt x="136" y="390"/>
                  </a:lnTo>
                  <a:lnTo>
                    <a:pt x="119" y="390"/>
                  </a:lnTo>
                  <a:lnTo>
                    <a:pt x="85" y="390"/>
                  </a:lnTo>
                  <a:lnTo>
                    <a:pt x="85" y="382"/>
                  </a:lnTo>
                  <a:lnTo>
                    <a:pt x="77" y="373"/>
                  </a:lnTo>
                  <a:lnTo>
                    <a:pt x="77" y="365"/>
                  </a:lnTo>
                  <a:lnTo>
                    <a:pt x="77" y="356"/>
                  </a:lnTo>
                  <a:lnTo>
                    <a:pt x="77" y="348"/>
                  </a:lnTo>
                  <a:lnTo>
                    <a:pt x="77" y="339"/>
                  </a:lnTo>
                  <a:lnTo>
                    <a:pt x="77" y="331"/>
                  </a:lnTo>
                  <a:lnTo>
                    <a:pt x="77" y="322"/>
                  </a:lnTo>
                  <a:lnTo>
                    <a:pt x="77" y="314"/>
                  </a:lnTo>
                  <a:lnTo>
                    <a:pt x="68" y="314"/>
                  </a:lnTo>
                  <a:lnTo>
                    <a:pt x="68" y="306"/>
                  </a:lnTo>
                  <a:lnTo>
                    <a:pt x="68" y="297"/>
                  </a:lnTo>
                  <a:lnTo>
                    <a:pt x="77" y="297"/>
                  </a:lnTo>
                  <a:lnTo>
                    <a:pt x="68" y="289"/>
                  </a:lnTo>
                  <a:lnTo>
                    <a:pt x="68" y="280"/>
                  </a:lnTo>
                  <a:lnTo>
                    <a:pt x="68" y="272"/>
                  </a:lnTo>
                  <a:lnTo>
                    <a:pt x="60" y="272"/>
                  </a:lnTo>
                  <a:lnTo>
                    <a:pt x="60" y="263"/>
                  </a:lnTo>
                  <a:lnTo>
                    <a:pt x="60" y="272"/>
                  </a:lnTo>
                  <a:lnTo>
                    <a:pt x="51" y="263"/>
                  </a:lnTo>
                  <a:lnTo>
                    <a:pt x="51" y="255"/>
                  </a:lnTo>
                  <a:lnTo>
                    <a:pt x="51" y="246"/>
                  </a:lnTo>
                  <a:lnTo>
                    <a:pt x="51" y="238"/>
                  </a:lnTo>
                  <a:lnTo>
                    <a:pt x="60" y="229"/>
                  </a:lnTo>
                  <a:lnTo>
                    <a:pt x="51" y="221"/>
                  </a:lnTo>
                  <a:lnTo>
                    <a:pt x="51" y="212"/>
                  </a:lnTo>
                  <a:lnTo>
                    <a:pt x="43" y="212"/>
                  </a:lnTo>
                  <a:lnTo>
                    <a:pt x="43" y="204"/>
                  </a:lnTo>
                  <a:lnTo>
                    <a:pt x="34" y="204"/>
                  </a:lnTo>
                  <a:lnTo>
                    <a:pt x="34" y="187"/>
                  </a:lnTo>
                  <a:lnTo>
                    <a:pt x="26" y="187"/>
                  </a:lnTo>
                  <a:lnTo>
                    <a:pt x="26" y="178"/>
                  </a:lnTo>
                  <a:lnTo>
                    <a:pt x="34" y="178"/>
                  </a:lnTo>
                  <a:lnTo>
                    <a:pt x="34" y="170"/>
                  </a:lnTo>
                  <a:lnTo>
                    <a:pt x="26" y="170"/>
                  </a:lnTo>
                  <a:lnTo>
                    <a:pt x="26" y="161"/>
                  </a:lnTo>
                  <a:lnTo>
                    <a:pt x="26" y="153"/>
                  </a:lnTo>
                  <a:lnTo>
                    <a:pt x="26" y="145"/>
                  </a:lnTo>
                  <a:lnTo>
                    <a:pt x="17" y="145"/>
                  </a:lnTo>
                  <a:lnTo>
                    <a:pt x="17" y="136"/>
                  </a:lnTo>
                  <a:lnTo>
                    <a:pt x="17" y="128"/>
                  </a:lnTo>
                  <a:lnTo>
                    <a:pt x="9" y="119"/>
                  </a:lnTo>
                  <a:lnTo>
                    <a:pt x="9" y="111"/>
                  </a:lnTo>
                  <a:lnTo>
                    <a:pt x="0" y="111"/>
                  </a:lnTo>
                  <a:lnTo>
                    <a:pt x="9" y="102"/>
                  </a:lnTo>
                  <a:lnTo>
                    <a:pt x="9" y="94"/>
                  </a:lnTo>
                  <a:lnTo>
                    <a:pt x="9" y="85"/>
                  </a:lnTo>
                  <a:lnTo>
                    <a:pt x="17" y="85"/>
                  </a:lnTo>
                  <a:lnTo>
                    <a:pt x="17" y="77"/>
                  </a:lnTo>
                  <a:lnTo>
                    <a:pt x="17" y="68"/>
                  </a:lnTo>
                  <a:lnTo>
                    <a:pt x="17" y="60"/>
                  </a:lnTo>
                  <a:lnTo>
                    <a:pt x="17" y="51"/>
                  </a:lnTo>
                  <a:lnTo>
                    <a:pt x="9" y="51"/>
                  </a:lnTo>
                  <a:lnTo>
                    <a:pt x="9" y="43"/>
                  </a:lnTo>
                  <a:lnTo>
                    <a:pt x="9" y="34"/>
                  </a:lnTo>
                  <a:lnTo>
                    <a:pt x="17" y="26"/>
                  </a:lnTo>
                  <a:lnTo>
                    <a:pt x="9" y="26"/>
                  </a:lnTo>
                  <a:lnTo>
                    <a:pt x="9" y="17"/>
                  </a:lnTo>
                  <a:lnTo>
                    <a:pt x="9" y="9"/>
                  </a:lnTo>
                  <a:lnTo>
                    <a:pt x="17" y="9"/>
                  </a:lnTo>
                  <a:lnTo>
                    <a:pt x="60" y="9"/>
                  </a:lnTo>
                  <a:lnTo>
                    <a:pt x="77" y="9"/>
                  </a:lnTo>
                  <a:lnTo>
                    <a:pt x="111" y="9"/>
                  </a:lnTo>
                  <a:lnTo>
                    <a:pt x="119" y="9"/>
                  </a:lnTo>
                  <a:lnTo>
                    <a:pt x="162" y="9"/>
                  </a:lnTo>
                  <a:lnTo>
                    <a:pt x="170" y="9"/>
                  </a:lnTo>
                  <a:lnTo>
                    <a:pt x="204" y="9"/>
                  </a:lnTo>
                  <a:lnTo>
                    <a:pt x="230" y="9"/>
                  </a:lnTo>
                  <a:lnTo>
                    <a:pt x="255" y="9"/>
                  </a:lnTo>
                  <a:lnTo>
                    <a:pt x="281" y="9"/>
                  </a:lnTo>
                  <a:lnTo>
                    <a:pt x="298" y="9"/>
                  </a:lnTo>
                  <a:lnTo>
                    <a:pt x="340" y="9"/>
                  </a:lnTo>
                  <a:lnTo>
                    <a:pt x="382" y="9"/>
                  </a:lnTo>
                  <a:lnTo>
                    <a:pt x="391" y="9"/>
                  </a:lnTo>
                  <a:lnTo>
                    <a:pt x="425" y="0"/>
                  </a:lnTo>
                  <a:lnTo>
                    <a:pt x="459" y="0"/>
                  </a:lnTo>
                  <a:lnTo>
                    <a:pt x="467" y="0"/>
                  </a:lnTo>
                  <a:lnTo>
                    <a:pt x="510" y="0"/>
                  </a:lnTo>
                  <a:lnTo>
                    <a:pt x="501" y="9"/>
                  </a:lnTo>
                  <a:lnTo>
                    <a:pt x="510" y="9"/>
                  </a:lnTo>
                  <a:lnTo>
                    <a:pt x="510" y="17"/>
                  </a:lnTo>
                  <a:lnTo>
                    <a:pt x="518" y="26"/>
                  </a:lnTo>
                  <a:lnTo>
                    <a:pt x="518" y="34"/>
                  </a:lnTo>
                  <a:lnTo>
                    <a:pt x="518" y="43"/>
                  </a:lnTo>
                  <a:lnTo>
                    <a:pt x="510" y="51"/>
                  </a:lnTo>
                  <a:lnTo>
                    <a:pt x="518" y="60"/>
                  </a:lnTo>
                  <a:lnTo>
                    <a:pt x="518" y="68"/>
                  </a:lnTo>
                  <a:lnTo>
                    <a:pt x="518" y="77"/>
                  </a:lnTo>
                  <a:lnTo>
                    <a:pt x="518" y="85"/>
                  </a:lnTo>
                  <a:lnTo>
                    <a:pt x="527" y="94"/>
                  </a:lnTo>
                  <a:lnTo>
                    <a:pt x="527" y="102"/>
                  </a:lnTo>
                  <a:lnTo>
                    <a:pt x="535" y="102"/>
                  </a:lnTo>
                  <a:lnTo>
                    <a:pt x="544" y="102"/>
                  </a:lnTo>
                  <a:lnTo>
                    <a:pt x="552" y="111"/>
                  </a:lnTo>
                  <a:lnTo>
                    <a:pt x="561" y="111"/>
                  </a:lnTo>
                  <a:lnTo>
                    <a:pt x="561" y="119"/>
                  </a:lnTo>
                  <a:lnTo>
                    <a:pt x="569" y="119"/>
                  </a:lnTo>
                  <a:lnTo>
                    <a:pt x="569" y="128"/>
                  </a:lnTo>
                  <a:lnTo>
                    <a:pt x="569" y="136"/>
                  </a:lnTo>
                  <a:lnTo>
                    <a:pt x="578" y="136"/>
                  </a:lnTo>
                  <a:lnTo>
                    <a:pt x="586" y="145"/>
                  </a:lnTo>
                  <a:lnTo>
                    <a:pt x="586" y="153"/>
                  </a:lnTo>
                  <a:lnTo>
                    <a:pt x="595" y="161"/>
                  </a:lnTo>
                  <a:lnTo>
                    <a:pt x="603" y="161"/>
                  </a:lnTo>
                  <a:lnTo>
                    <a:pt x="612" y="170"/>
                  </a:lnTo>
                  <a:lnTo>
                    <a:pt x="612" y="178"/>
                  </a:lnTo>
                  <a:lnTo>
                    <a:pt x="620" y="187"/>
                  </a:lnTo>
                  <a:lnTo>
                    <a:pt x="620" y="195"/>
                  </a:lnTo>
                  <a:lnTo>
                    <a:pt x="612" y="212"/>
                  </a:lnTo>
                  <a:lnTo>
                    <a:pt x="612" y="221"/>
                  </a:lnTo>
                  <a:lnTo>
                    <a:pt x="603" y="221"/>
                  </a:lnTo>
                  <a:lnTo>
                    <a:pt x="603" y="229"/>
                  </a:lnTo>
                  <a:lnTo>
                    <a:pt x="603" y="238"/>
                  </a:lnTo>
                  <a:lnTo>
                    <a:pt x="603" y="246"/>
                  </a:lnTo>
                  <a:lnTo>
                    <a:pt x="595" y="246"/>
                  </a:lnTo>
                  <a:lnTo>
                    <a:pt x="595" y="255"/>
                  </a:lnTo>
                  <a:lnTo>
                    <a:pt x="586" y="255"/>
                  </a:lnTo>
                  <a:lnTo>
                    <a:pt x="578" y="255"/>
                  </a:lnTo>
                  <a:lnTo>
                    <a:pt x="569" y="263"/>
                  </a:lnTo>
                  <a:lnTo>
                    <a:pt x="561" y="263"/>
                  </a:lnTo>
                  <a:lnTo>
                    <a:pt x="552" y="263"/>
                  </a:lnTo>
                  <a:lnTo>
                    <a:pt x="544" y="272"/>
                  </a:lnTo>
                  <a:lnTo>
                    <a:pt x="544" y="263"/>
                  </a:lnTo>
                  <a:lnTo>
                    <a:pt x="535" y="272"/>
                  </a:lnTo>
                  <a:lnTo>
                    <a:pt x="535" y="280"/>
                  </a:lnTo>
                  <a:lnTo>
                    <a:pt x="535" y="289"/>
                  </a:lnTo>
                  <a:lnTo>
                    <a:pt x="535" y="297"/>
                  </a:lnTo>
                  <a:lnTo>
                    <a:pt x="544" y="297"/>
                  </a:lnTo>
                  <a:lnTo>
                    <a:pt x="544" y="306"/>
                  </a:lnTo>
                  <a:lnTo>
                    <a:pt x="544" y="314"/>
                  </a:lnTo>
                  <a:lnTo>
                    <a:pt x="544" y="331"/>
                  </a:lnTo>
                  <a:lnTo>
                    <a:pt x="544" y="339"/>
                  </a:lnTo>
                  <a:lnTo>
                    <a:pt x="535" y="348"/>
                  </a:lnTo>
                  <a:lnTo>
                    <a:pt x="535" y="356"/>
                  </a:lnTo>
                  <a:lnTo>
                    <a:pt x="535" y="365"/>
                  </a:lnTo>
                  <a:close/>
                </a:path>
              </a:pathLst>
            </a:custGeom>
            <a:solidFill>
              <a:srgbClr val="8DA3FF"/>
            </a:solidFill>
            <a:ln w="12700">
              <a:solidFill>
                <a:schemeClr val="tx1"/>
              </a:solidFill>
              <a:round/>
              <a:headEnd/>
              <a:tailEnd/>
            </a:ln>
          </p:spPr>
          <p:txBody>
            <a:bodyPr/>
            <a:lstStyle/>
            <a:p>
              <a:endParaRPr lang="en-US"/>
            </a:p>
          </p:txBody>
        </p:sp>
        <p:sp>
          <p:nvSpPr>
            <p:cNvPr id="12341" name="Freeform 91"/>
            <p:cNvSpPr>
              <a:spLocks/>
            </p:cNvSpPr>
            <p:nvPr/>
          </p:nvSpPr>
          <p:spPr bwMode="auto">
            <a:xfrm>
              <a:off x="5041" y="1343"/>
              <a:ext cx="340" cy="178"/>
            </a:xfrm>
            <a:custGeom>
              <a:avLst/>
              <a:gdLst>
                <a:gd name="T0" fmla="*/ 213 w 340"/>
                <a:gd name="T1" fmla="*/ 153 h 178"/>
                <a:gd name="T2" fmla="*/ 204 w 340"/>
                <a:gd name="T3" fmla="*/ 144 h 178"/>
                <a:gd name="T4" fmla="*/ 204 w 340"/>
                <a:gd name="T5" fmla="*/ 136 h 178"/>
                <a:gd name="T6" fmla="*/ 196 w 340"/>
                <a:gd name="T7" fmla="*/ 127 h 178"/>
                <a:gd name="T8" fmla="*/ 187 w 340"/>
                <a:gd name="T9" fmla="*/ 127 h 178"/>
                <a:gd name="T10" fmla="*/ 162 w 340"/>
                <a:gd name="T11" fmla="*/ 136 h 178"/>
                <a:gd name="T12" fmla="*/ 128 w 340"/>
                <a:gd name="T13" fmla="*/ 136 h 178"/>
                <a:gd name="T14" fmla="*/ 85 w 340"/>
                <a:gd name="T15" fmla="*/ 153 h 178"/>
                <a:gd name="T16" fmla="*/ 85 w 340"/>
                <a:gd name="T17" fmla="*/ 153 h 178"/>
                <a:gd name="T18" fmla="*/ 68 w 340"/>
                <a:gd name="T19" fmla="*/ 153 h 178"/>
                <a:gd name="T20" fmla="*/ 68 w 340"/>
                <a:gd name="T21" fmla="*/ 161 h 178"/>
                <a:gd name="T22" fmla="*/ 51 w 340"/>
                <a:gd name="T23" fmla="*/ 161 h 178"/>
                <a:gd name="T24" fmla="*/ 0 w 340"/>
                <a:gd name="T25" fmla="*/ 170 h 178"/>
                <a:gd name="T26" fmla="*/ 0 w 340"/>
                <a:gd name="T27" fmla="*/ 110 h 178"/>
                <a:gd name="T28" fmla="*/ 26 w 340"/>
                <a:gd name="T29" fmla="*/ 68 h 178"/>
                <a:gd name="T30" fmla="*/ 77 w 340"/>
                <a:gd name="T31" fmla="*/ 60 h 178"/>
                <a:gd name="T32" fmla="*/ 128 w 340"/>
                <a:gd name="T33" fmla="*/ 51 h 178"/>
                <a:gd name="T34" fmla="*/ 187 w 340"/>
                <a:gd name="T35" fmla="*/ 34 h 178"/>
                <a:gd name="T36" fmla="*/ 187 w 340"/>
                <a:gd name="T37" fmla="*/ 26 h 178"/>
                <a:gd name="T38" fmla="*/ 187 w 340"/>
                <a:gd name="T39" fmla="*/ 17 h 178"/>
                <a:gd name="T40" fmla="*/ 204 w 340"/>
                <a:gd name="T41" fmla="*/ 17 h 178"/>
                <a:gd name="T42" fmla="*/ 213 w 340"/>
                <a:gd name="T43" fmla="*/ 0 h 178"/>
                <a:gd name="T44" fmla="*/ 221 w 340"/>
                <a:gd name="T45" fmla="*/ 0 h 178"/>
                <a:gd name="T46" fmla="*/ 238 w 340"/>
                <a:gd name="T47" fmla="*/ 26 h 178"/>
                <a:gd name="T48" fmla="*/ 247 w 340"/>
                <a:gd name="T49" fmla="*/ 34 h 178"/>
                <a:gd name="T50" fmla="*/ 230 w 340"/>
                <a:gd name="T51" fmla="*/ 60 h 178"/>
                <a:gd name="T52" fmla="*/ 221 w 340"/>
                <a:gd name="T53" fmla="*/ 76 h 178"/>
                <a:gd name="T54" fmla="*/ 238 w 340"/>
                <a:gd name="T55" fmla="*/ 76 h 178"/>
                <a:gd name="T56" fmla="*/ 247 w 340"/>
                <a:gd name="T57" fmla="*/ 76 h 178"/>
                <a:gd name="T58" fmla="*/ 272 w 340"/>
                <a:gd name="T59" fmla="*/ 110 h 178"/>
                <a:gd name="T60" fmla="*/ 281 w 340"/>
                <a:gd name="T61" fmla="*/ 127 h 178"/>
                <a:gd name="T62" fmla="*/ 306 w 340"/>
                <a:gd name="T63" fmla="*/ 127 h 178"/>
                <a:gd name="T64" fmla="*/ 315 w 340"/>
                <a:gd name="T65" fmla="*/ 127 h 178"/>
                <a:gd name="T66" fmla="*/ 332 w 340"/>
                <a:gd name="T67" fmla="*/ 110 h 178"/>
                <a:gd name="T68" fmla="*/ 298 w 340"/>
                <a:gd name="T69" fmla="*/ 85 h 178"/>
                <a:gd name="T70" fmla="*/ 323 w 340"/>
                <a:gd name="T71" fmla="*/ 85 h 178"/>
                <a:gd name="T72" fmla="*/ 340 w 340"/>
                <a:gd name="T73" fmla="*/ 119 h 178"/>
                <a:gd name="T74" fmla="*/ 306 w 340"/>
                <a:gd name="T75" fmla="*/ 144 h 178"/>
                <a:gd name="T76" fmla="*/ 281 w 340"/>
                <a:gd name="T77" fmla="*/ 161 h 178"/>
                <a:gd name="T78" fmla="*/ 281 w 340"/>
                <a:gd name="T79" fmla="*/ 136 h 178"/>
                <a:gd name="T80" fmla="*/ 255 w 340"/>
                <a:gd name="T81" fmla="*/ 161 h 178"/>
                <a:gd name="T82" fmla="*/ 238 w 340"/>
                <a:gd name="T83" fmla="*/ 178 h 178"/>
                <a:gd name="T84" fmla="*/ 230 w 340"/>
                <a:gd name="T85" fmla="*/ 161 h 178"/>
                <a:gd name="T86" fmla="*/ 221 w 340"/>
                <a:gd name="T87" fmla="*/ 153 h 1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178"/>
                <a:gd name="T134" fmla="*/ 340 w 340"/>
                <a:gd name="T135" fmla="*/ 178 h 1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178">
                  <a:moveTo>
                    <a:pt x="213" y="153"/>
                  </a:moveTo>
                  <a:lnTo>
                    <a:pt x="213" y="153"/>
                  </a:lnTo>
                  <a:lnTo>
                    <a:pt x="213" y="144"/>
                  </a:lnTo>
                  <a:lnTo>
                    <a:pt x="204" y="144"/>
                  </a:lnTo>
                  <a:lnTo>
                    <a:pt x="204" y="136"/>
                  </a:lnTo>
                  <a:lnTo>
                    <a:pt x="196" y="127"/>
                  </a:lnTo>
                  <a:lnTo>
                    <a:pt x="196" y="119"/>
                  </a:lnTo>
                  <a:lnTo>
                    <a:pt x="187" y="127"/>
                  </a:lnTo>
                  <a:lnTo>
                    <a:pt x="162" y="136"/>
                  </a:lnTo>
                  <a:lnTo>
                    <a:pt x="136" y="136"/>
                  </a:lnTo>
                  <a:lnTo>
                    <a:pt x="128" y="136"/>
                  </a:lnTo>
                  <a:lnTo>
                    <a:pt x="94" y="144"/>
                  </a:lnTo>
                  <a:lnTo>
                    <a:pt x="85" y="153"/>
                  </a:lnTo>
                  <a:lnTo>
                    <a:pt x="68" y="153"/>
                  </a:lnTo>
                  <a:lnTo>
                    <a:pt x="68" y="161"/>
                  </a:lnTo>
                  <a:lnTo>
                    <a:pt x="68" y="153"/>
                  </a:lnTo>
                  <a:lnTo>
                    <a:pt x="51" y="161"/>
                  </a:lnTo>
                  <a:lnTo>
                    <a:pt x="43" y="161"/>
                  </a:lnTo>
                  <a:lnTo>
                    <a:pt x="0" y="170"/>
                  </a:lnTo>
                  <a:lnTo>
                    <a:pt x="0" y="161"/>
                  </a:lnTo>
                  <a:lnTo>
                    <a:pt x="0" y="110"/>
                  </a:lnTo>
                  <a:lnTo>
                    <a:pt x="0" y="76"/>
                  </a:lnTo>
                  <a:lnTo>
                    <a:pt x="26" y="68"/>
                  </a:lnTo>
                  <a:lnTo>
                    <a:pt x="34" y="68"/>
                  </a:lnTo>
                  <a:lnTo>
                    <a:pt x="77" y="60"/>
                  </a:lnTo>
                  <a:lnTo>
                    <a:pt x="94" y="60"/>
                  </a:lnTo>
                  <a:lnTo>
                    <a:pt x="128" y="51"/>
                  </a:lnTo>
                  <a:lnTo>
                    <a:pt x="187" y="34"/>
                  </a:lnTo>
                  <a:lnTo>
                    <a:pt x="187" y="26"/>
                  </a:lnTo>
                  <a:lnTo>
                    <a:pt x="196" y="26"/>
                  </a:lnTo>
                  <a:lnTo>
                    <a:pt x="187" y="17"/>
                  </a:lnTo>
                  <a:lnTo>
                    <a:pt x="196" y="17"/>
                  </a:lnTo>
                  <a:lnTo>
                    <a:pt x="204" y="17"/>
                  </a:lnTo>
                  <a:lnTo>
                    <a:pt x="204" y="9"/>
                  </a:lnTo>
                  <a:lnTo>
                    <a:pt x="213" y="0"/>
                  </a:lnTo>
                  <a:lnTo>
                    <a:pt x="221" y="0"/>
                  </a:lnTo>
                  <a:lnTo>
                    <a:pt x="238" y="26"/>
                  </a:lnTo>
                  <a:lnTo>
                    <a:pt x="247" y="26"/>
                  </a:lnTo>
                  <a:lnTo>
                    <a:pt x="247" y="34"/>
                  </a:lnTo>
                  <a:lnTo>
                    <a:pt x="230" y="43"/>
                  </a:lnTo>
                  <a:lnTo>
                    <a:pt x="230" y="60"/>
                  </a:lnTo>
                  <a:lnTo>
                    <a:pt x="221" y="60"/>
                  </a:lnTo>
                  <a:lnTo>
                    <a:pt x="221" y="76"/>
                  </a:lnTo>
                  <a:lnTo>
                    <a:pt x="230" y="85"/>
                  </a:lnTo>
                  <a:lnTo>
                    <a:pt x="238" y="76"/>
                  </a:lnTo>
                  <a:lnTo>
                    <a:pt x="247" y="76"/>
                  </a:lnTo>
                  <a:lnTo>
                    <a:pt x="255" y="85"/>
                  </a:lnTo>
                  <a:lnTo>
                    <a:pt x="272" y="110"/>
                  </a:lnTo>
                  <a:lnTo>
                    <a:pt x="281" y="110"/>
                  </a:lnTo>
                  <a:lnTo>
                    <a:pt x="281" y="127"/>
                  </a:lnTo>
                  <a:lnTo>
                    <a:pt x="298" y="136"/>
                  </a:lnTo>
                  <a:lnTo>
                    <a:pt x="306" y="127"/>
                  </a:lnTo>
                  <a:lnTo>
                    <a:pt x="306" y="136"/>
                  </a:lnTo>
                  <a:lnTo>
                    <a:pt x="315" y="127"/>
                  </a:lnTo>
                  <a:lnTo>
                    <a:pt x="332" y="119"/>
                  </a:lnTo>
                  <a:lnTo>
                    <a:pt x="332" y="110"/>
                  </a:lnTo>
                  <a:lnTo>
                    <a:pt x="315" y="93"/>
                  </a:lnTo>
                  <a:lnTo>
                    <a:pt x="298" y="85"/>
                  </a:lnTo>
                  <a:lnTo>
                    <a:pt x="315" y="85"/>
                  </a:lnTo>
                  <a:lnTo>
                    <a:pt x="323" y="85"/>
                  </a:lnTo>
                  <a:lnTo>
                    <a:pt x="332" y="102"/>
                  </a:lnTo>
                  <a:lnTo>
                    <a:pt x="340" y="119"/>
                  </a:lnTo>
                  <a:lnTo>
                    <a:pt x="340" y="127"/>
                  </a:lnTo>
                  <a:lnTo>
                    <a:pt x="306" y="144"/>
                  </a:lnTo>
                  <a:lnTo>
                    <a:pt x="298" y="153"/>
                  </a:lnTo>
                  <a:lnTo>
                    <a:pt x="281" y="161"/>
                  </a:lnTo>
                  <a:lnTo>
                    <a:pt x="281" y="136"/>
                  </a:lnTo>
                  <a:lnTo>
                    <a:pt x="264" y="161"/>
                  </a:lnTo>
                  <a:lnTo>
                    <a:pt x="255" y="161"/>
                  </a:lnTo>
                  <a:lnTo>
                    <a:pt x="247" y="178"/>
                  </a:lnTo>
                  <a:lnTo>
                    <a:pt x="238" y="178"/>
                  </a:lnTo>
                  <a:lnTo>
                    <a:pt x="230" y="161"/>
                  </a:lnTo>
                  <a:lnTo>
                    <a:pt x="221" y="153"/>
                  </a:lnTo>
                  <a:lnTo>
                    <a:pt x="213" y="153"/>
                  </a:lnTo>
                  <a:close/>
                </a:path>
              </a:pathLst>
            </a:custGeom>
            <a:solidFill>
              <a:srgbClr val="8DA3FF"/>
            </a:solidFill>
            <a:ln w="12700">
              <a:solidFill>
                <a:schemeClr val="tx1"/>
              </a:solidFill>
              <a:round/>
              <a:headEnd/>
              <a:tailEnd/>
            </a:ln>
          </p:spPr>
          <p:txBody>
            <a:bodyPr/>
            <a:lstStyle/>
            <a:p>
              <a:endParaRPr lang="en-US"/>
            </a:p>
          </p:txBody>
        </p:sp>
        <p:sp>
          <p:nvSpPr>
            <p:cNvPr id="12342" name="Freeform 92"/>
            <p:cNvSpPr>
              <a:spLocks/>
            </p:cNvSpPr>
            <p:nvPr/>
          </p:nvSpPr>
          <p:spPr bwMode="auto">
            <a:xfrm>
              <a:off x="5313" y="1513"/>
              <a:ext cx="34" cy="25"/>
            </a:xfrm>
            <a:custGeom>
              <a:avLst/>
              <a:gdLst>
                <a:gd name="T0" fmla="*/ 17 w 34"/>
                <a:gd name="T1" fmla="*/ 8 h 25"/>
                <a:gd name="T2" fmla="*/ 17 w 34"/>
                <a:gd name="T3" fmla="*/ 0 h 25"/>
                <a:gd name="T4" fmla="*/ 26 w 34"/>
                <a:gd name="T5" fmla="*/ 8 h 25"/>
                <a:gd name="T6" fmla="*/ 17 w 34"/>
                <a:gd name="T7" fmla="*/ 8 h 25"/>
                <a:gd name="T8" fmla="*/ 26 w 34"/>
                <a:gd name="T9" fmla="*/ 8 h 25"/>
                <a:gd name="T10" fmla="*/ 34 w 34"/>
                <a:gd name="T11" fmla="*/ 17 h 25"/>
                <a:gd name="T12" fmla="*/ 9 w 34"/>
                <a:gd name="T13" fmla="*/ 25 h 25"/>
                <a:gd name="T14" fmla="*/ 9 w 34"/>
                <a:gd name="T15" fmla="*/ 25 h 25"/>
                <a:gd name="T16" fmla="*/ 0 w 34"/>
                <a:gd name="T17" fmla="*/ 25 h 25"/>
                <a:gd name="T18" fmla="*/ 0 w 34"/>
                <a:gd name="T19" fmla="*/ 17 h 25"/>
                <a:gd name="T20" fmla="*/ 9 w 34"/>
                <a:gd name="T21" fmla="*/ 25 h 25"/>
                <a:gd name="T22" fmla="*/ 9 w 34"/>
                <a:gd name="T23" fmla="*/ 17 h 25"/>
                <a:gd name="T24" fmla="*/ 9 w 34"/>
                <a:gd name="T25" fmla="*/ 8 h 25"/>
                <a:gd name="T26" fmla="*/ 17 w 34"/>
                <a:gd name="T27" fmla="*/ 0 h 25"/>
                <a:gd name="T28" fmla="*/ 17 w 34"/>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25"/>
                <a:gd name="T47" fmla="*/ 34 w 34"/>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25">
                  <a:moveTo>
                    <a:pt x="17" y="8"/>
                  </a:moveTo>
                  <a:lnTo>
                    <a:pt x="17" y="0"/>
                  </a:lnTo>
                  <a:lnTo>
                    <a:pt x="26" y="8"/>
                  </a:lnTo>
                  <a:lnTo>
                    <a:pt x="17" y="8"/>
                  </a:lnTo>
                  <a:lnTo>
                    <a:pt x="26" y="8"/>
                  </a:lnTo>
                  <a:lnTo>
                    <a:pt x="34" y="17"/>
                  </a:lnTo>
                  <a:lnTo>
                    <a:pt x="9" y="25"/>
                  </a:lnTo>
                  <a:lnTo>
                    <a:pt x="0" y="25"/>
                  </a:lnTo>
                  <a:lnTo>
                    <a:pt x="0" y="17"/>
                  </a:lnTo>
                  <a:lnTo>
                    <a:pt x="9" y="25"/>
                  </a:lnTo>
                  <a:lnTo>
                    <a:pt x="9" y="17"/>
                  </a:lnTo>
                  <a:lnTo>
                    <a:pt x="9" y="8"/>
                  </a:lnTo>
                  <a:lnTo>
                    <a:pt x="17" y="0"/>
                  </a:lnTo>
                  <a:lnTo>
                    <a:pt x="17" y="8"/>
                  </a:lnTo>
                  <a:close/>
                </a:path>
              </a:pathLst>
            </a:custGeom>
            <a:solidFill>
              <a:srgbClr val="8DA3FF"/>
            </a:solidFill>
            <a:ln w="12700">
              <a:solidFill>
                <a:schemeClr val="tx1"/>
              </a:solidFill>
              <a:round/>
              <a:headEnd/>
              <a:tailEnd/>
            </a:ln>
          </p:spPr>
          <p:txBody>
            <a:bodyPr/>
            <a:lstStyle/>
            <a:p>
              <a:endParaRPr lang="en-US"/>
            </a:p>
          </p:txBody>
        </p:sp>
        <p:sp>
          <p:nvSpPr>
            <p:cNvPr id="12343" name="Freeform 93"/>
            <p:cNvSpPr>
              <a:spLocks/>
            </p:cNvSpPr>
            <p:nvPr/>
          </p:nvSpPr>
          <p:spPr bwMode="auto">
            <a:xfrm>
              <a:off x="5373" y="1513"/>
              <a:ext cx="25" cy="17"/>
            </a:xfrm>
            <a:custGeom>
              <a:avLst/>
              <a:gdLst>
                <a:gd name="T0" fmla="*/ 17 w 25"/>
                <a:gd name="T1" fmla="*/ 8 h 17"/>
                <a:gd name="T2" fmla="*/ 17 w 25"/>
                <a:gd name="T3" fmla="*/ 0 h 17"/>
                <a:gd name="T4" fmla="*/ 17 w 25"/>
                <a:gd name="T5" fmla="*/ 0 h 17"/>
                <a:gd name="T6" fmla="*/ 8 w 25"/>
                <a:gd name="T7" fmla="*/ 8 h 17"/>
                <a:gd name="T8" fmla="*/ 17 w 25"/>
                <a:gd name="T9" fmla="*/ 0 h 17"/>
                <a:gd name="T10" fmla="*/ 8 w 25"/>
                <a:gd name="T11" fmla="*/ 0 h 17"/>
                <a:gd name="T12" fmla="*/ 25 w 25"/>
                <a:gd name="T13" fmla="*/ 8 h 17"/>
                <a:gd name="T14" fmla="*/ 25 w 25"/>
                <a:gd name="T15" fmla="*/ 8 h 17"/>
                <a:gd name="T16" fmla="*/ 8 w 25"/>
                <a:gd name="T17" fmla="*/ 17 h 17"/>
                <a:gd name="T18" fmla="*/ 0 w 25"/>
                <a:gd name="T19" fmla="*/ 17 h 17"/>
                <a:gd name="T20" fmla="*/ 0 w 25"/>
                <a:gd name="T21" fmla="*/ 17 h 17"/>
                <a:gd name="T22" fmla="*/ 8 w 25"/>
                <a:gd name="T23" fmla="*/ 8 h 17"/>
                <a:gd name="T24" fmla="*/ 17 w 25"/>
                <a:gd name="T25" fmla="*/ 8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7"/>
                <a:gd name="T41" fmla="*/ 25 w 25"/>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7">
                  <a:moveTo>
                    <a:pt x="17" y="8"/>
                  </a:moveTo>
                  <a:lnTo>
                    <a:pt x="17" y="0"/>
                  </a:lnTo>
                  <a:lnTo>
                    <a:pt x="8" y="8"/>
                  </a:lnTo>
                  <a:lnTo>
                    <a:pt x="17" y="0"/>
                  </a:lnTo>
                  <a:lnTo>
                    <a:pt x="8" y="0"/>
                  </a:lnTo>
                  <a:lnTo>
                    <a:pt x="25" y="8"/>
                  </a:lnTo>
                  <a:lnTo>
                    <a:pt x="8" y="17"/>
                  </a:lnTo>
                  <a:lnTo>
                    <a:pt x="0" y="17"/>
                  </a:lnTo>
                  <a:lnTo>
                    <a:pt x="8" y="8"/>
                  </a:lnTo>
                  <a:lnTo>
                    <a:pt x="17" y="8"/>
                  </a:lnTo>
                  <a:close/>
                </a:path>
              </a:pathLst>
            </a:custGeom>
            <a:solidFill>
              <a:srgbClr val="8DA3FF"/>
            </a:solidFill>
            <a:ln w="12700">
              <a:solidFill>
                <a:schemeClr val="tx1"/>
              </a:solidFill>
              <a:round/>
              <a:headEnd/>
              <a:tailEnd/>
            </a:ln>
          </p:spPr>
          <p:txBody>
            <a:bodyPr/>
            <a:lstStyle/>
            <a:p>
              <a:endParaRPr lang="en-US"/>
            </a:p>
          </p:txBody>
        </p:sp>
        <p:sp>
          <p:nvSpPr>
            <p:cNvPr id="12344" name="Freeform 94"/>
            <p:cNvSpPr>
              <a:spLocks/>
            </p:cNvSpPr>
            <p:nvPr/>
          </p:nvSpPr>
          <p:spPr bwMode="auto">
            <a:xfrm>
              <a:off x="2154" y="1606"/>
              <a:ext cx="841" cy="424"/>
            </a:xfrm>
            <a:custGeom>
              <a:avLst/>
              <a:gdLst>
                <a:gd name="T0" fmla="*/ 195 w 841"/>
                <a:gd name="T1" fmla="*/ 347 h 424"/>
                <a:gd name="T2" fmla="*/ 144 w 841"/>
                <a:gd name="T3" fmla="*/ 271 h 424"/>
                <a:gd name="T4" fmla="*/ 0 w 841"/>
                <a:gd name="T5" fmla="*/ 263 h 424"/>
                <a:gd name="T6" fmla="*/ 17 w 841"/>
                <a:gd name="T7" fmla="*/ 127 h 424"/>
                <a:gd name="T8" fmla="*/ 119 w 841"/>
                <a:gd name="T9" fmla="*/ 8 h 424"/>
                <a:gd name="T10" fmla="*/ 382 w 841"/>
                <a:gd name="T11" fmla="*/ 25 h 424"/>
                <a:gd name="T12" fmla="*/ 543 w 841"/>
                <a:gd name="T13" fmla="*/ 42 h 424"/>
                <a:gd name="T14" fmla="*/ 577 w 841"/>
                <a:gd name="T15" fmla="*/ 51 h 424"/>
                <a:gd name="T16" fmla="*/ 594 w 841"/>
                <a:gd name="T17" fmla="*/ 59 h 424"/>
                <a:gd name="T18" fmla="*/ 603 w 841"/>
                <a:gd name="T19" fmla="*/ 51 h 424"/>
                <a:gd name="T20" fmla="*/ 620 w 841"/>
                <a:gd name="T21" fmla="*/ 51 h 424"/>
                <a:gd name="T22" fmla="*/ 637 w 841"/>
                <a:gd name="T23" fmla="*/ 51 h 424"/>
                <a:gd name="T24" fmla="*/ 654 w 841"/>
                <a:gd name="T25" fmla="*/ 51 h 424"/>
                <a:gd name="T26" fmla="*/ 662 w 841"/>
                <a:gd name="T27" fmla="*/ 59 h 424"/>
                <a:gd name="T28" fmla="*/ 688 w 841"/>
                <a:gd name="T29" fmla="*/ 68 h 424"/>
                <a:gd name="T30" fmla="*/ 696 w 841"/>
                <a:gd name="T31" fmla="*/ 68 h 424"/>
                <a:gd name="T32" fmla="*/ 713 w 841"/>
                <a:gd name="T33" fmla="*/ 76 h 424"/>
                <a:gd name="T34" fmla="*/ 713 w 841"/>
                <a:gd name="T35" fmla="*/ 85 h 424"/>
                <a:gd name="T36" fmla="*/ 722 w 841"/>
                <a:gd name="T37" fmla="*/ 93 h 424"/>
                <a:gd name="T38" fmla="*/ 739 w 841"/>
                <a:gd name="T39" fmla="*/ 102 h 424"/>
                <a:gd name="T40" fmla="*/ 739 w 841"/>
                <a:gd name="T41" fmla="*/ 118 h 424"/>
                <a:gd name="T42" fmla="*/ 747 w 841"/>
                <a:gd name="T43" fmla="*/ 127 h 424"/>
                <a:gd name="T44" fmla="*/ 747 w 841"/>
                <a:gd name="T45" fmla="*/ 144 h 424"/>
                <a:gd name="T46" fmla="*/ 756 w 841"/>
                <a:gd name="T47" fmla="*/ 161 h 424"/>
                <a:gd name="T48" fmla="*/ 764 w 841"/>
                <a:gd name="T49" fmla="*/ 178 h 424"/>
                <a:gd name="T50" fmla="*/ 764 w 841"/>
                <a:gd name="T51" fmla="*/ 195 h 424"/>
                <a:gd name="T52" fmla="*/ 764 w 841"/>
                <a:gd name="T53" fmla="*/ 212 h 424"/>
                <a:gd name="T54" fmla="*/ 764 w 841"/>
                <a:gd name="T55" fmla="*/ 220 h 424"/>
                <a:gd name="T56" fmla="*/ 773 w 841"/>
                <a:gd name="T57" fmla="*/ 229 h 424"/>
                <a:gd name="T58" fmla="*/ 781 w 841"/>
                <a:gd name="T59" fmla="*/ 229 h 424"/>
                <a:gd name="T60" fmla="*/ 790 w 841"/>
                <a:gd name="T61" fmla="*/ 254 h 424"/>
                <a:gd name="T62" fmla="*/ 781 w 841"/>
                <a:gd name="T63" fmla="*/ 263 h 424"/>
                <a:gd name="T64" fmla="*/ 790 w 841"/>
                <a:gd name="T65" fmla="*/ 271 h 424"/>
                <a:gd name="T66" fmla="*/ 790 w 841"/>
                <a:gd name="T67" fmla="*/ 288 h 424"/>
                <a:gd name="T68" fmla="*/ 790 w 841"/>
                <a:gd name="T69" fmla="*/ 313 h 424"/>
                <a:gd name="T70" fmla="*/ 798 w 841"/>
                <a:gd name="T71" fmla="*/ 339 h 424"/>
                <a:gd name="T72" fmla="*/ 807 w 841"/>
                <a:gd name="T73" fmla="*/ 356 h 424"/>
                <a:gd name="T74" fmla="*/ 807 w 841"/>
                <a:gd name="T75" fmla="*/ 356 h 424"/>
                <a:gd name="T76" fmla="*/ 815 w 841"/>
                <a:gd name="T77" fmla="*/ 373 h 424"/>
                <a:gd name="T78" fmla="*/ 807 w 841"/>
                <a:gd name="T79" fmla="*/ 381 h 424"/>
                <a:gd name="T80" fmla="*/ 824 w 841"/>
                <a:gd name="T81" fmla="*/ 390 h 424"/>
                <a:gd name="T82" fmla="*/ 832 w 841"/>
                <a:gd name="T83" fmla="*/ 407 h 424"/>
                <a:gd name="T84" fmla="*/ 841 w 841"/>
                <a:gd name="T85" fmla="*/ 415 h 424"/>
                <a:gd name="T86" fmla="*/ 798 w 841"/>
                <a:gd name="T87" fmla="*/ 424 h 424"/>
                <a:gd name="T88" fmla="*/ 696 w 841"/>
                <a:gd name="T89" fmla="*/ 424 h 424"/>
                <a:gd name="T90" fmla="*/ 586 w 841"/>
                <a:gd name="T91" fmla="*/ 415 h 424"/>
                <a:gd name="T92" fmla="*/ 475 w 841"/>
                <a:gd name="T93" fmla="*/ 415 h 424"/>
                <a:gd name="T94" fmla="*/ 365 w 841"/>
                <a:gd name="T95" fmla="*/ 415 h 424"/>
                <a:gd name="T96" fmla="*/ 246 w 841"/>
                <a:gd name="T97" fmla="*/ 407 h 4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41"/>
                <a:gd name="T148" fmla="*/ 0 h 424"/>
                <a:gd name="T149" fmla="*/ 841 w 841"/>
                <a:gd name="T150" fmla="*/ 424 h 4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41" h="424">
                  <a:moveTo>
                    <a:pt x="246" y="407"/>
                  </a:moveTo>
                  <a:lnTo>
                    <a:pt x="187" y="398"/>
                  </a:lnTo>
                  <a:lnTo>
                    <a:pt x="187" y="356"/>
                  </a:lnTo>
                  <a:lnTo>
                    <a:pt x="195" y="347"/>
                  </a:lnTo>
                  <a:lnTo>
                    <a:pt x="195" y="313"/>
                  </a:lnTo>
                  <a:lnTo>
                    <a:pt x="195" y="305"/>
                  </a:lnTo>
                  <a:lnTo>
                    <a:pt x="195" y="271"/>
                  </a:lnTo>
                  <a:lnTo>
                    <a:pt x="144" y="271"/>
                  </a:lnTo>
                  <a:lnTo>
                    <a:pt x="136" y="271"/>
                  </a:lnTo>
                  <a:lnTo>
                    <a:pt x="68" y="263"/>
                  </a:lnTo>
                  <a:lnTo>
                    <a:pt x="51" y="263"/>
                  </a:lnTo>
                  <a:lnTo>
                    <a:pt x="0" y="263"/>
                  </a:lnTo>
                  <a:lnTo>
                    <a:pt x="8" y="212"/>
                  </a:lnTo>
                  <a:lnTo>
                    <a:pt x="8" y="186"/>
                  </a:lnTo>
                  <a:lnTo>
                    <a:pt x="8" y="169"/>
                  </a:lnTo>
                  <a:lnTo>
                    <a:pt x="17" y="127"/>
                  </a:lnTo>
                  <a:lnTo>
                    <a:pt x="17" y="51"/>
                  </a:lnTo>
                  <a:lnTo>
                    <a:pt x="25" y="0"/>
                  </a:lnTo>
                  <a:lnTo>
                    <a:pt x="76" y="8"/>
                  </a:lnTo>
                  <a:lnTo>
                    <a:pt x="119" y="8"/>
                  </a:lnTo>
                  <a:lnTo>
                    <a:pt x="144" y="8"/>
                  </a:lnTo>
                  <a:lnTo>
                    <a:pt x="212" y="17"/>
                  </a:lnTo>
                  <a:lnTo>
                    <a:pt x="289" y="25"/>
                  </a:lnTo>
                  <a:lnTo>
                    <a:pt x="382" y="25"/>
                  </a:lnTo>
                  <a:lnTo>
                    <a:pt x="450" y="25"/>
                  </a:lnTo>
                  <a:lnTo>
                    <a:pt x="475" y="34"/>
                  </a:lnTo>
                  <a:lnTo>
                    <a:pt x="543" y="34"/>
                  </a:lnTo>
                  <a:lnTo>
                    <a:pt x="543" y="42"/>
                  </a:lnTo>
                  <a:lnTo>
                    <a:pt x="552" y="42"/>
                  </a:lnTo>
                  <a:lnTo>
                    <a:pt x="560" y="51"/>
                  </a:lnTo>
                  <a:lnTo>
                    <a:pt x="577" y="51"/>
                  </a:lnTo>
                  <a:lnTo>
                    <a:pt x="577" y="59"/>
                  </a:lnTo>
                  <a:lnTo>
                    <a:pt x="586" y="59"/>
                  </a:lnTo>
                  <a:lnTo>
                    <a:pt x="594" y="59"/>
                  </a:lnTo>
                  <a:lnTo>
                    <a:pt x="603" y="51"/>
                  </a:lnTo>
                  <a:lnTo>
                    <a:pt x="611" y="51"/>
                  </a:lnTo>
                  <a:lnTo>
                    <a:pt x="620" y="51"/>
                  </a:lnTo>
                  <a:lnTo>
                    <a:pt x="628" y="51"/>
                  </a:lnTo>
                  <a:lnTo>
                    <a:pt x="637" y="51"/>
                  </a:lnTo>
                  <a:lnTo>
                    <a:pt x="645" y="51"/>
                  </a:lnTo>
                  <a:lnTo>
                    <a:pt x="654" y="51"/>
                  </a:lnTo>
                  <a:lnTo>
                    <a:pt x="662" y="51"/>
                  </a:lnTo>
                  <a:lnTo>
                    <a:pt x="662" y="59"/>
                  </a:lnTo>
                  <a:lnTo>
                    <a:pt x="671" y="59"/>
                  </a:lnTo>
                  <a:lnTo>
                    <a:pt x="679" y="68"/>
                  </a:lnTo>
                  <a:lnTo>
                    <a:pt x="688" y="68"/>
                  </a:lnTo>
                  <a:lnTo>
                    <a:pt x="696" y="68"/>
                  </a:lnTo>
                  <a:lnTo>
                    <a:pt x="705" y="76"/>
                  </a:lnTo>
                  <a:lnTo>
                    <a:pt x="713" y="76"/>
                  </a:lnTo>
                  <a:lnTo>
                    <a:pt x="713" y="85"/>
                  </a:lnTo>
                  <a:lnTo>
                    <a:pt x="722" y="93"/>
                  </a:lnTo>
                  <a:lnTo>
                    <a:pt x="722" y="102"/>
                  </a:lnTo>
                  <a:lnTo>
                    <a:pt x="722" y="93"/>
                  </a:lnTo>
                  <a:lnTo>
                    <a:pt x="730" y="102"/>
                  </a:lnTo>
                  <a:lnTo>
                    <a:pt x="739" y="102"/>
                  </a:lnTo>
                  <a:lnTo>
                    <a:pt x="739" y="110"/>
                  </a:lnTo>
                  <a:lnTo>
                    <a:pt x="739" y="118"/>
                  </a:lnTo>
                  <a:lnTo>
                    <a:pt x="739" y="127"/>
                  </a:lnTo>
                  <a:lnTo>
                    <a:pt x="747" y="127"/>
                  </a:lnTo>
                  <a:lnTo>
                    <a:pt x="747" y="135"/>
                  </a:lnTo>
                  <a:lnTo>
                    <a:pt x="739" y="135"/>
                  </a:lnTo>
                  <a:lnTo>
                    <a:pt x="739" y="144"/>
                  </a:lnTo>
                  <a:lnTo>
                    <a:pt x="747" y="144"/>
                  </a:lnTo>
                  <a:lnTo>
                    <a:pt x="747" y="161"/>
                  </a:lnTo>
                  <a:lnTo>
                    <a:pt x="756" y="161"/>
                  </a:lnTo>
                  <a:lnTo>
                    <a:pt x="756" y="169"/>
                  </a:lnTo>
                  <a:lnTo>
                    <a:pt x="764" y="169"/>
                  </a:lnTo>
                  <a:lnTo>
                    <a:pt x="764" y="178"/>
                  </a:lnTo>
                  <a:lnTo>
                    <a:pt x="773" y="186"/>
                  </a:lnTo>
                  <a:lnTo>
                    <a:pt x="764" y="195"/>
                  </a:lnTo>
                  <a:lnTo>
                    <a:pt x="764" y="203"/>
                  </a:lnTo>
                  <a:lnTo>
                    <a:pt x="764" y="212"/>
                  </a:lnTo>
                  <a:lnTo>
                    <a:pt x="764" y="220"/>
                  </a:lnTo>
                  <a:lnTo>
                    <a:pt x="773" y="229"/>
                  </a:lnTo>
                  <a:lnTo>
                    <a:pt x="773" y="220"/>
                  </a:lnTo>
                  <a:lnTo>
                    <a:pt x="773" y="229"/>
                  </a:lnTo>
                  <a:lnTo>
                    <a:pt x="781" y="229"/>
                  </a:lnTo>
                  <a:lnTo>
                    <a:pt x="781" y="237"/>
                  </a:lnTo>
                  <a:lnTo>
                    <a:pt x="781" y="246"/>
                  </a:lnTo>
                  <a:lnTo>
                    <a:pt x="790" y="254"/>
                  </a:lnTo>
                  <a:lnTo>
                    <a:pt x="781" y="254"/>
                  </a:lnTo>
                  <a:lnTo>
                    <a:pt x="781" y="263"/>
                  </a:lnTo>
                  <a:lnTo>
                    <a:pt x="781" y="271"/>
                  </a:lnTo>
                  <a:lnTo>
                    <a:pt x="790" y="271"/>
                  </a:lnTo>
                  <a:lnTo>
                    <a:pt x="790" y="279"/>
                  </a:lnTo>
                  <a:lnTo>
                    <a:pt x="790" y="288"/>
                  </a:lnTo>
                  <a:lnTo>
                    <a:pt x="790" y="296"/>
                  </a:lnTo>
                  <a:lnTo>
                    <a:pt x="790" y="305"/>
                  </a:lnTo>
                  <a:lnTo>
                    <a:pt x="790" y="313"/>
                  </a:lnTo>
                  <a:lnTo>
                    <a:pt x="790" y="322"/>
                  </a:lnTo>
                  <a:lnTo>
                    <a:pt x="790" y="330"/>
                  </a:lnTo>
                  <a:lnTo>
                    <a:pt x="798" y="339"/>
                  </a:lnTo>
                  <a:lnTo>
                    <a:pt x="798" y="347"/>
                  </a:lnTo>
                  <a:lnTo>
                    <a:pt x="798" y="356"/>
                  </a:lnTo>
                  <a:lnTo>
                    <a:pt x="807" y="356"/>
                  </a:lnTo>
                  <a:lnTo>
                    <a:pt x="807" y="347"/>
                  </a:lnTo>
                  <a:lnTo>
                    <a:pt x="807" y="356"/>
                  </a:lnTo>
                  <a:lnTo>
                    <a:pt x="815" y="373"/>
                  </a:lnTo>
                  <a:lnTo>
                    <a:pt x="815" y="381"/>
                  </a:lnTo>
                  <a:lnTo>
                    <a:pt x="807" y="381"/>
                  </a:lnTo>
                  <a:lnTo>
                    <a:pt x="815" y="381"/>
                  </a:lnTo>
                  <a:lnTo>
                    <a:pt x="824" y="390"/>
                  </a:lnTo>
                  <a:lnTo>
                    <a:pt x="832" y="398"/>
                  </a:lnTo>
                  <a:lnTo>
                    <a:pt x="832" y="407"/>
                  </a:lnTo>
                  <a:lnTo>
                    <a:pt x="832" y="415"/>
                  </a:lnTo>
                  <a:lnTo>
                    <a:pt x="841" y="415"/>
                  </a:lnTo>
                  <a:lnTo>
                    <a:pt x="841" y="424"/>
                  </a:lnTo>
                  <a:lnTo>
                    <a:pt x="798" y="424"/>
                  </a:lnTo>
                  <a:lnTo>
                    <a:pt x="773" y="424"/>
                  </a:lnTo>
                  <a:lnTo>
                    <a:pt x="756" y="424"/>
                  </a:lnTo>
                  <a:lnTo>
                    <a:pt x="730" y="424"/>
                  </a:lnTo>
                  <a:lnTo>
                    <a:pt x="696" y="424"/>
                  </a:lnTo>
                  <a:lnTo>
                    <a:pt x="688" y="424"/>
                  </a:lnTo>
                  <a:lnTo>
                    <a:pt x="645" y="424"/>
                  </a:lnTo>
                  <a:lnTo>
                    <a:pt x="603" y="415"/>
                  </a:lnTo>
                  <a:lnTo>
                    <a:pt x="586" y="415"/>
                  </a:lnTo>
                  <a:lnTo>
                    <a:pt x="560" y="415"/>
                  </a:lnTo>
                  <a:lnTo>
                    <a:pt x="535" y="415"/>
                  </a:lnTo>
                  <a:lnTo>
                    <a:pt x="509" y="415"/>
                  </a:lnTo>
                  <a:lnTo>
                    <a:pt x="475" y="415"/>
                  </a:lnTo>
                  <a:lnTo>
                    <a:pt x="467" y="415"/>
                  </a:lnTo>
                  <a:lnTo>
                    <a:pt x="425" y="415"/>
                  </a:lnTo>
                  <a:lnTo>
                    <a:pt x="374" y="415"/>
                  </a:lnTo>
                  <a:lnTo>
                    <a:pt x="365" y="415"/>
                  </a:lnTo>
                  <a:lnTo>
                    <a:pt x="314" y="407"/>
                  </a:lnTo>
                  <a:lnTo>
                    <a:pt x="255" y="407"/>
                  </a:lnTo>
                  <a:lnTo>
                    <a:pt x="246" y="407"/>
                  </a:lnTo>
                  <a:close/>
                </a:path>
              </a:pathLst>
            </a:custGeom>
            <a:solidFill>
              <a:srgbClr val="8DA3FF"/>
            </a:solidFill>
            <a:ln w="12700">
              <a:solidFill>
                <a:schemeClr val="tx1"/>
              </a:solidFill>
              <a:round/>
              <a:headEnd/>
              <a:tailEnd/>
            </a:ln>
          </p:spPr>
          <p:txBody>
            <a:bodyPr/>
            <a:lstStyle/>
            <a:p>
              <a:endParaRPr lang="en-US"/>
            </a:p>
          </p:txBody>
        </p:sp>
        <p:sp>
          <p:nvSpPr>
            <p:cNvPr id="12345" name="Freeform 95"/>
            <p:cNvSpPr>
              <a:spLocks/>
            </p:cNvSpPr>
            <p:nvPr/>
          </p:nvSpPr>
          <p:spPr bwMode="auto">
            <a:xfrm>
              <a:off x="4455" y="1140"/>
              <a:ext cx="612" cy="551"/>
            </a:xfrm>
            <a:custGeom>
              <a:avLst/>
              <a:gdLst>
                <a:gd name="T0" fmla="*/ 34 w 612"/>
                <a:gd name="T1" fmla="*/ 423 h 551"/>
                <a:gd name="T2" fmla="*/ 77 w 612"/>
                <a:gd name="T3" fmla="*/ 381 h 551"/>
                <a:gd name="T4" fmla="*/ 60 w 612"/>
                <a:gd name="T5" fmla="*/ 347 h 551"/>
                <a:gd name="T6" fmla="*/ 43 w 612"/>
                <a:gd name="T7" fmla="*/ 322 h 551"/>
                <a:gd name="T8" fmla="*/ 162 w 612"/>
                <a:gd name="T9" fmla="*/ 296 h 551"/>
                <a:gd name="T10" fmla="*/ 238 w 612"/>
                <a:gd name="T11" fmla="*/ 288 h 551"/>
                <a:gd name="T12" fmla="*/ 264 w 612"/>
                <a:gd name="T13" fmla="*/ 263 h 551"/>
                <a:gd name="T14" fmla="*/ 298 w 612"/>
                <a:gd name="T15" fmla="*/ 229 h 551"/>
                <a:gd name="T16" fmla="*/ 289 w 612"/>
                <a:gd name="T17" fmla="*/ 195 h 551"/>
                <a:gd name="T18" fmla="*/ 289 w 612"/>
                <a:gd name="T19" fmla="*/ 169 h 551"/>
                <a:gd name="T20" fmla="*/ 306 w 612"/>
                <a:gd name="T21" fmla="*/ 127 h 551"/>
                <a:gd name="T22" fmla="*/ 374 w 612"/>
                <a:gd name="T23" fmla="*/ 42 h 551"/>
                <a:gd name="T24" fmla="*/ 510 w 612"/>
                <a:gd name="T25" fmla="*/ 0 h 551"/>
                <a:gd name="T26" fmla="*/ 518 w 612"/>
                <a:gd name="T27" fmla="*/ 17 h 551"/>
                <a:gd name="T28" fmla="*/ 518 w 612"/>
                <a:gd name="T29" fmla="*/ 34 h 551"/>
                <a:gd name="T30" fmla="*/ 518 w 612"/>
                <a:gd name="T31" fmla="*/ 42 h 551"/>
                <a:gd name="T32" fmla="*/ 527 w 612"/>
                <a:gd name="T33" fmla="*/ 51 h 551"/>
                <a:gd name="T34" fmla="*/ 535 w 612"/>
                <a:gd name="T35" fmla="*/ 68 h 551"/>
                <a:gd name="T36" fmla="*/ 535 w 612"/>
                <a:gd name="T37" fmla="*/ 102 h 551"/>
                <a:gd name="T38" fmla="*/ 535 w 612"/>
                <a:gd name="T39" fmla="*/ 110 h 551"/>
                <a:gd name="T40" fmla="*/ 535 w 612"/>
                <a:gd name="T41" fmla="*/ 118 h 551"/>
                <a:gd name="T42" fmla="*/ 544 w 612"/>
                <a:gd name="T43" fmla="*/ 135 h 551"/>
                <a:gd name="T44" fmla="*/ 552 w 612"/>
                <a:gd name="T45" fmla="*/ 152 h 551"/>
                <a:gd name="T46" fmla="*/ 552 w 612"/>
                <a:gd name="T47" fmla="*/ 178 h 551"/>
                <a:gd name="T48" fmla="*/ 561 w 612"/>
                <a:gd name="T49" fmla="*/ 169 h 551"/>
                <a:gd name="T50" fmla="*/ 561 w 612"/>
                <a:gd name="T51" fmla="*/ 178 h 551"/>
                <a:gd name="T52" fmla="*/ 569 w 612"/>
                <a:gd name="T53" fmla="*/ 203 h 551"/>
                <a:gd name="T54" fmla="*/ 586 w 612"/>
                <a:gd name="T55" fmla="*/ 271 h 551"/>
                <a:gd name="T56" fmla="*/ 586 w 612"/>
                <a:gd name="T57" fmla="*/ 313 h 551"/>
                <a:gd name="T58" fmla="*/ 595 w 612"/>
                <a:gd name="T59" fmla="*/ 415 h 551"/>
                <a:gd name="T60" fmla="*/ 603 w 612"/>
                <a:gd name="T61" fmla="*/ 466 h 551"/>
                <a:gd name="T62" fmla="*/ 603 w 612"/>
                <a:gd name="T63" fmla="*/ 508 h 551"/>
                <a:gd name="T64" fmla="*/ 595 w 612"/>
                <a:gd name="T65" fmla="*/ 534 h 551"/>
                <a:gd name="T66" fmla="*/ 578 w 612"/>
                <a:gd name="T67" fmla="*/ 551 h 551"/>
                <a:gd name="T68" fmla="*/ 586 w 612"/>
                <a:gd name="T69" fmla="*/ 525 h 551"/>
                <a:gd name="T70" fmla="*/ 552 w 612"/>
                <a:gd name="T71" fmla="*/ 500 h 551"/>
                <a:gd name="T72" fmla="*/ 502 w 612"/>
                <a:gd name="T73" fmla="*/ 483 h 551"/>
                <a:gd name="T74" fmla="*/ 493 w 612"/>
                <a:gd name="T75" fmla="*/ 474 h 551"/>
                <a:gd name="T76" fmla="*/ 476 w 612"/>
                <a:gd name="T77" fmla="*/ 474 h 551"/>
                <a:gd name="T78" fmla="*/ 476 w 612"/>
                <a:gd name="T79" fmla="*/ 474 h 551"/>
                <a:gd name="T80" fmla="*/ 459 w 612"/>
                <a:gd name="T81" fmla="*/ 466 h 551"/>
                <a:gd name="T82" fmla="*/ 459 w 612"/>
                <a:gd name="T83" fmla="*/ 457 h 551"/>
                <a:gd name="T84" fmla="*/ 451 w 612"/>
                <a:gd name="T85" fmla="*/ 440 h 551"/>
                <a:gd name="T86" fmla="*/ 451 w 612"/>
                <a:gd name="T87" fmla="*/ 432 h 551"/>
                <a:gd name="T88" fmla="*/ 442 w 612"/>
                <a:gd name="T89" fmla="*/ 432 h 551"/>
                <a:gd name="T90" fmla="*/ 425 w 612"/>
                <a:gd name="T91" fmla="*/ 423 h 551"/>
                <a:gd name="T92" fmla="*/ 417 w 612"/>
                <a:gd name="T93" fmla="*/ 415 h 551"/>
                <a:gd name="T94" fmla="*/ 349 w 612"/>
                <a:gd name="T95" fmla="*/ 432 h 551"/>
                <a:gd name="T96" fmla="*/ 272 w 612"/>
                <a:gd name="T97" fmla="*/ 449 h 551"/>
                <a:gd name="T98" fmla="*/ 153 w 612"/>
                <a:gd name="T99" fmla="*/ 474 h 551"/>
                <a:gd name="T100" fmla="*/ 77 w 612"/>
                <a:gd name="T101" fmla="*/ 483 h 551"/>
                <a:gd name="T102" fmla="*/ 0 w 612"/>
                <a:gd name="T103" fmla="*/ 466 h 5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2"/>
                <a:gd name="T157" fmla="*/ 0 h 551"/>
                <a:gd name="T158" fmla="*/ 612 w 612"/>
                <a:gd name="T159" fmla="*/ 551 h 5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2" h="551">
                  <a:moveTo>
                    <a:pt x="0" y="466"/>
                  </a:moveTo>
                  <a:lnTo>
                    <a:pt x="26" y="440"/>
                  </a:lnTo>
                  <a:lnTo>
                    <a:pt x="34" y="423"/>
                  </a:lnTo>
                  <a:lnTo>
                    <a:pt x="51" y="415"/>
                  </a:lnTo>
                  <a:lnTo>
                    <a:pt x="60" y="398"/>
                  </a:lnTo>
                  <a:lnTo>
                    <a:pt x="77" y="381"/>
                  </a:lnTo>
                  <a:lnTo>
                    <a:pt x="60" y="356"/>
                  </a:lnTo>
                  <a:lnTo>
                    <a:pt x="68" y="356"/>
                  </a:lnTo>
                  <a:lnTo>
                    <a:pt x="60" y="347"/>
                  </a:lnTo>
                  <a:lnTo>
                    <a:pt x="51" y="347"/>
                  </a:lnTo>
                  <a:lnTo>
                    <a:pt x="51" y="339"/>
                  </a:lnTo>
                  <a:lnTo>
                    <a:pt x="43" y="322"/>
                  </a:lnTo>
                  <a:lnTo>
                    <a:pt x="94" y="305"/>
                  </a:lnTo>
                  <a:lnTo>
                    <a:pt x="136" y="296"/>
                  </a:lnTo>
                  <a:lnTo>
                    <a:pt x="162" y="296"/>
                  </a:lnTo>
                  <a:lnTo>
                    <a:pt x="179" y="305"/>
                  </a:lnTo>
                  <a:lnTo>
                    <a:pt x="196" y="296"/>
                  </a:lnTo>
                  <a:lnTo>
                    <a:pt x="238" y="288"/>
                  </a:lnTo>
                  <a:lnTo>
                    <a:pt x="255" y="271"/>
                  </a:lnTo>
                  <a:lnTo>
                    <a:pt x="255" y="279"/>
                  </a:lnTo>
                  <a:lnTo>
                    <a:pt x="264" y="263"/>
                  </a:lnTo>
                  <a:lnTo>
                    <a:pt x="281" y="246"/>
                  </a:lnTo>
                  <a:lnTo>
                    <a:pt x="298" y="237"/>
                  </a:lnTo>
                  <a:lnTo>
                    <a:pt x="298" y="229"/>
                  </a:lnTo>
                  <a:lnTo>
                    <a:pt x="298" y="220"/>
                  </a:lnTo>
                  <a:lnTo>
                    <a:pt x="289" y="203"/>
                  </a:lnTo>
                  <a:lnTo>
                    <a:pt x="289" y="195"/>
                  </a:lnTo>
                  <a:lnTo>
                    <a:pt x="298" y="186"/>
                  </a:lnTo>
                  <a:lnTo>
                    <a:pt x="289" y="178"/>
                  </a:lnTo>
                  <a:lnTo>
                    <a:pt x="289" y="169"/>
                  </a:lnTo>
                  <a:lnTo>
                    <a:pt x="281" y="178"/>
                  </a:lnTo>
                  <a:lnTo>
                    <a:pt x="272" y="169"/>
                  </a:lnTo>
                  <a:lnTo>
                    <a:pt x="306" y="127"/>
                  </a:lnTo>
                  <a:lnTo>
                    <a:pt x="315" y="110"/>
                  </a:lnTo>
                  <a:lnTo>
                    <a:pt x="340" y="59"/>
                  </a:lnTo>
                  <a:lnTo>
                    <a:pt x="374" y="42"/>
                  </a:lnTo>
                  <a:lnTo>
                    <a:pt x="391" y="25"/>
                  </a:lnTo>
                  <a:lnTo>
                    <a:pt x="451" y="17"/>
                  </a:lnTo>
                  <a:lnTo>
                    <a:pt x="510" y="0"/>
                  </a:lnTo>
                  <a:lnTo>
                    <a:pt x="518" y="8"/>
                  </a:lnTo>
                  <a:lnTo>
                    <a:pt x="518" y="17"/>
                  </a:lnTo>
                  <a:lnTo>
                    <a:pt x="518" y="25"/>
                  </a:lnTo>
                  <a:lnTo>
                    <a:pt x="518" y="34"/>
                  </a:lnTo>
                  <a:lnTo>
                    <a:pt x="518" y="42"/>
                  </a:lnTo>
                  <a:lnTo>
                    <a:pt x="518" y="51"/>
                  </a:lnTo>
                  <a:lnTo>
                    <a:pt x="527" y="51"/>
                  </a:lnTo>
                  <a:lnTo>
                    <a:pt x="527" y="59"/>
                  </a:lnTo>
                  <a:lnTo>
                    <a:pt x="535" y="68"/>
                  </a:lnTo>
                  <a:lnTo>
                    <a:pt x="535" y="76"/>
                  </a:lnTo>
                  <a:lnTo>
                    <a:pt x="535" y="93"/>
                  </a:lnTo>
                  <a:lnTo>
                    <a:pt x="535" y="102"/>
                  </a:lnTo>
                  <a:lnTo>
                    <a:pt x="535" y="110"/>
                  </a:lnTo>
                  <a:lnTo>
                    <a:pt x="535" y="118"/>
                  </a:lnTo>
                  <a:lnTo>
                    <a:pt x="535" y="127"/>
                  </a:lnTo>
                  <a:lnTo>
                    <a:pt x="544" y="135"/>
                  </a:lnTo>
                  <a:lnTo>
                    <a:pt x="544" y="152"/>
                  </a:lnTo>
                  <a:lnTo>
                    <a:pt x="552" y="152"/>
                  </a:lnTo>
                  <a:lnTo>
                    <a:pt x="552" y="161"/>
                  </a:lnTo>
                  <a:lnTo>
                    <a:pt x="544" y="169"/>
                  </a:lnTo>
                  <a:lnTo>
                    <a:pt x="552" y="178"/>
                  </a:lnTo>
                  <a:lnTo>
                    <a:pt x="552" y="169"/>
                  </a:lnTo>
                  <a:lnTo>
                    <a:pt x="561" y="169"/>
                  </a:lnTo>
                  <a:lnTo>
                    <a:pt x="561" y="178"/>
                  </a:lnTo>
                  <a:lnTo>
                    <a:pt x="569" y="178"/>
                  </a:lnTo>
                  <a:lnTo>
                    <a:pt x="569" y="203"/>
                  </a:lnTo>
                  <a:lnTo>
                    <a:pt x="578" y="254"/>
                  </a:lnTo>
                  <a:lnTo>
                    <a:pt x="586" y="271"/>
                  </a:lnTo>
                  <a:lnTo>
                    <a:pt x="586" y="279"/>
                  </a:lnTo>
                  <a:lnTo>
                    <a:pt x="586" y="313"/>
                  </a:lnTo>
                  <a:lnTo>
                    <a:pt x="586" y="364"/>
                  </a:lnTo>
                  <a:lnTo>
                    <a:pt x="586" y="373"/>
                  </a:lnTo>
                  <a:lnTo>
                    <a:pt x="595" y="415"/>
                  </a:lnTo>
                  <a:lnTo>
                    <a:pt x="603" y="440"/>
                  </a:lnTo>
                  <a:lnTo>
                    <a:pt x="603" y="457"/>
                  </a:lnTo>
                  <a:lnTo>
                    <a:pt x="603" y="466"/>
                  </a:lnTo>
                  <a:lnTo>
                    <a:pt x="612" y="474"/>
                  </a:lnTo>
                  <a:lnTo>
                    <a:pt x="595" y="500"/>
                  </a:lnTo>
                  <a:lnTo>
                    <a:pt x="603" y="508"/>
                  </a:lnTo>
                  <a:lnTo>
                    <a:pt x="595" y="525"/>
                  </a:lnTo>
                  <a:lnTo>
                    <a:pt x="595" y="534"/>
                  </a:lnTo>
                  <a:lnTo>
                    <a:pt x="586" y="534"/>
                  </a:lnTo>
                  <a:lnTo>
                    <a:pt x="578" y="551"/>
                  </a:lnTo>
                  <a:lnTo>
                    <a:pt x="578" y="542"/>
                  </a:lnTo>
                  <a:lnTo>
                    <a:pt x="586" y="525"/>
                  </a:lnTo>
                  <a:lnTo>
                    <a:pt x="586" y="517"/>
                  </a:lnTo>
                  <a:lnTo>
                    <a:pt x="586" y="508"/>
                  </a:lnTo>
                  <a:lnTo>
                    <a:pt x="552" y="500"/>
                  </a:lnTo>
                  <a:lnTo>
                    <a:pt x="544" y="500"/>
                  </a:lnTo>
                  <a:lnTo>
                    <a:pt x="535" y="500"/>
                  </a:lnTo>
                  <a:lnTo>
                    <a:pt x="502" y="483"/>
                  </a:lnTo>
                  <a:lnTo>
                    <a:pt x="493" y="483"/>
                  </a:lnTo>
                  <a:lnTo>
                    <a:pt x="493" y="474"/>
                  </a:lnTo>
                  <a:lnTo>
                    <a:pt x="485" y="474"/>
                  </a:lnTo>
                  <a:lnTo>
                    <a:pt x="476" y="474"/>
                  </a:lnTo>
                  <a:lnTo>
                    <a:pt x="468" y="474"/>
                  </a:lnTo>
                  <a:lnTo>
                    <a:pt x="459" y="466"/>
                  </a:lnTo>
                  <a:lnTo>
                    <a:pt x="459" y="457"/>
                  </a:lnTo>
                  <a:lnTo>
                    <a:pt x="451" y="449"/>
                  </a:lnTo>
                  <a:lnTo>
                    <a:pt x="451" y="440"/>
                  </a:lnTo>
                  <a:lnTo>
                    <a:pt x="451" y="432"/>
                  </a:lnTo>
                  <a:lnTo>
                    <a:pt x="442" y="432"/>
                  </a:lnTo>
                  <a:lnTo>
                    <a:pt x="434" y="432"/>
                  </a:lnTo>
                  <a:lnTo>
                    <a:pt x="425" y="423"/>
                  </a:lnTo>
                  <a:lnTo>
                    <a:pt x="417" y="415"/>
                  </a:lnTo>
                  <a:lnTo>
                    <a:pt x="408" y="415"/>
                  </a:lnTo>
                  <a:lnTo>
                    <a:pt x="349" y="432"/>
                  </a:lnTo>
                  <a:lnTo>
                    <a:pt x="306" y="440"/>
                  </a:lnTo>
                  <a:lnTo>
                    <a:pt x="272" y="449"/>
                  </a:lnTo>
                  <a:lnTo>
                    <a:pt x="213" y="457"/>
                  </a:lnTo>
                  <a:lnTo>
                    <a:pt x="196" y="466"/>
                  </a:lnTo>
                  <a:lnTo>
                    <a:pt x="153" y="474"/>
                  </a:lnTo>
                  <a:lnTo>
                    <a:pt x="145" y="474"/>
                  </a:lnTo>
                  <a:lnTo>
                    <a:pt x="85" y="483"/>
                  </a:lnTo>
                  <a:lnTo>
                    <a:pt x="77" y="483"/>
                  </a:lnTo>
                  <a:lnTo>
                    <a:pt x="26" y="500"/>
                  </a:lnTo>
                  <a:lnTo>
                    <a:pt x="9" y="500"/>
                  </a:lnTo>
                  <a:lnTo>
                    <a:pt x="0" y="466"/>
                  </a:lnTo>
                  <a:close/>
                </a:path>
              </a:pathLst>
            </a:custGeom>
            <a:solidFill>
              <a:srgbClr val="8DA3FF"/>
            </a:solidFill>
            <a:ln w="12700">
              <a:solidFill>
                <a:schemeClr val="tx1"/>
              </a:solidFill>
              <a:round/>
              <a:headEnd/>
              <a:tailEnd/>
            </a:ln>
          </p:spPr>
          <p:txBody>
            <a:bodyPr/>
            <a:lstStyle/>
            <a:p>
              <a:endParaRPr lang="en-US"/>
            </a:p>
          </p:txBody>
        </p:sp>
        <p:sp>
          <p:nvSpPr>
            <p:cNvPr id="12346" name="Freeform 96"/>
            <p:cNvSpPr>
              <a:spLocks/>
            </p:cNvSpPr>
            <p:nvPr/>
          </p:nvSpPr>
          <p:spPr bwMode="auto">
            <a:xfrm>
              <a:off x="5033" y="1597"/>
              <a:ext cx="195" cy="111"/>
            </a:xfrm>
            <a:custGeom>
              <a:avLst/>
              <a:gdLst>
                <a:gd name="T0" fmla="*/ 34 w 195"/>
                <a:gd name="T1" fmla="*/ 102 h 111"/>
                <a:gd name="T2" fmla="*/ 17 w 195"/>
                <a:gd name="T3" fmla="*/ 111 h 111"/>
                <a:gd name="T4" fmla="*/ 25 w 195"/>
                <a:gd name="T5" fmla="*/ 102 h 111"/>
                <a:gd name="T6" fmla="*/ 25 w 195"/>
                <a:gd name="T7" fmla="*/ 102 h 111"/>
                <a:gd name="T8" fmla="*/ 17 w 195"/>
                <a:gd name="T9" fmla="*/ 94 h 111"/>
                <a:gd name="T10" fmla="*/ 17 w 195"/>
                <a:gd name="T11" fmla="*/ 102 h 111"/>
                <a:gd name="T12" fmla="*/ 17 w 195"/>
                <a:gd name="T13" fmla="*/ 102 h 111"/>
                <a:gd name="T14" fmla="*/ 8 w 195"/>
                <a:gd name="T15" fmla="*/ 111 h 111"/>
                <a:gd name="T16" fmla="*/ 0 w 195"/>
                <a:gd name="T17" fmla="*/ 102 h 111"/>
                <a:gd name="T18" fmla="*/ 8 w 195"/>
                <a:gd name="T19" fmla="*/ 85 h 111"/>
                <a:gd name="T20" fmla="*/ 8 w 195"/>
                <a:gd name="T21" fmla="*/ 77 h 111"/>
                <a:gd name="T22" fmla="*/ 25 w 195"/>
                <a:gd name="T23" fmla="*/ 77 h 111"/>
                <a:gd name="T24" fmla="*/ 25 w 195"/>
                <a:gd name="T25" fmla="*/ 68 h 111"/>
                <a:gd name="T26" fmla="*/ 34 w 195"/>
                <a:gd name="T27" fmla="*/ 60 h 111"/>
                <a:gd name="T28" fmla="*/ 51 w 195"/>
                <a:gd name="T29" fmla="*/ 60 h 111"/>
                <a:gd name="T30" fmla="*/ 51 w 195"/>
                <a:gd name="T31" fmla="*/ 51 h 111"/>
                <a:gd name="T32" fmla="*/ 76 w 195"/>
                <a:gd name="T33" fmla="*/ 51 h 111"/>
                <a:gd name="T34" fmla="*/ 76 w 195"/>
                <a:gd name="T35" fmla="*/ 43 h 111"/>
                <a:gd name="T36" fmla="*/ 85 w 195"/>
                <a:gd name="T37" fmla="*/ 43 h 111"/>
                <a:gd name="T38" fmla="*/ 127 w 195"/>
                <a:gd name="T39" fmla="*/ 26 h 111"/>
                <a:gd name="T40" fmla="*/ 144 w 195"/>
                <a:gd name="T41" fmla="*/ 0 h 111"/>
                <a:gd name="T42" fmla="*/ 153 w 195"/>
                <a:gd name="T43" fmla="*/ 0 h 111"/>
                <a:gd name="T44" fmla="*/ 144 w 195"/>
                <a:gd name="T45" fmla="*/ 0 h 111"/>
                <a:gd name="T46" fmla="*/ 144 w 195"/>
                <a:gd name="T47" fmla="*/ 17 h 111"/>
                <a:gd name="T48" fmla="*/ 136 w 195"/>
                <a:gd name="T49" fmla="*/ 26 h 111"/>
                <a:gd name="T50" fmla="*/ 127 w 195"/>
                <a:gd name="T51" fmla="*/ 34 h 111"/>
                <a:gd name="T52" fmla="*/ 144 w 195"/>
                <a:gd name="T53" fmla="*/ 34 h 111"/>
                <a:gd name="T54" fmla="*/ 153 w 195"/>
                <a:gd name="T55" fmla="*/ 17 h 111"/>
                <a:gd name="T56" fmla="*/ 161 w 195"/>
                <a:gd name="T57" fmla="*/ 9 h 111"/>
                <a:gd name="T58" fmla="*/ 178 w 195"/>
                <a:gd name="T59" fmla="*/ 17 h 111"/>
                <a:gd name="T60" fmla="*/ 187 w 195"/>
                <a:gd name="T61" fmla="*/ 0 h 111"/>
                <a:gd name="T62" fmla="*/ 195 w 195"/>
                <a:gd name="T63" fmla="*/ 0 h 111"/>
                <a:gd name="T64" fmla="*/ 187 w 195"/>
                <a:gd name="T65" fmla="*/ 0 h 111"/>
                <a:gd name="T66" fmla="*/ 136 w 195"/>
                <a:gd name="T67" fmla="*/ 43 h 111"/>
                <a:gd name="T68" fmla="*/ 59 w 195"/>
                <a:gd name="T69" fmla="*/ 85 h 111"/>
                <a:gd name="T70" fmla="*/ 34 w 195"/>
                <a:gd name="T71" fmla="*/ 102 h 1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5"/>
                <a:gd name="T109" fmla="*/ 0 h 111"/>
                <a:gd name="T110" fmla="*/ 195 w 195"/>
                <a:gd name="T111" fmla="*/ 111 h 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5" h="111">
                  <a:moveTo>
                    <a:pt x="34" y="102"/>
                  </a:moveTo>
                  <a:lnTo>
                    <a:pt x="17" y="111"/>
                  </a:lnTo>
                  <a:lnTo>
                    <a:pt x="25" y="102"/>
                  </a:lnTo>
                  <a:lnTo>
                    <a:pt x="17" y="94"/>
                  </a:lnTo>
                  <a:lnTo>
                    <a:pt x="17" y="102"/>
                  </a:lnTo>
                  <a:lnTo>
                    <a:pt x="8" y="111"/>
                  </a:lnTo>
                  <a:lnTo>
                    <a:pt x="0" y="102"/>
                  </a:lnTo>
                  <a:lnTo>
                    <a:pt x="8" y="85"/>
                  </a:lnTo>
                  <a:lnTo>
                    <a:pt x="8" y="77"/>
                  </a:lnTo>
                  <a:lnTo>
                    <a:pt x="25" y="77"/>
                  </a:lnTo>
                  <a:lnTo>
                    <a:pt x="25" y="68"/>
                  </a:lnTo>
                  <a:lnTo>
                    <a:pt x="34" y="60"/>
                  </a:lnTo>
                  <a:lnTo>
                    <a:pt x="51" y="60"/>
                  </a:lnTo>
                  <a:lnTo>
                    <a:pt x="51" y="51"/>
                  </a:lnTo>
                  <a:lnTo>
                    <a:pt x="76" y="51"/>
                  </a:lnTo>
                  <a:lnTo>
                    <a:pt x="76" y="43"/>
                  </a:lnTo>
                  <a:lnTo>
                    <a:pt x="85" y="43"/>
                  </a:lnTo>
                  <a:lnTo>
                    <a:pt x="127" y="26"/>
                  </a:lnTo>
                  <a:lnTo>
                    <a:pt x="144" y="0"/>
                  </a:lnTo>
                  <a:lnTo>
                    <a:pt x="153" y="0"/>
                  </a:lnTo>
                  <a:lnTo>
                    <a:pt x="144" y="0"/>
                  </a:lnTo>
                  <a:lnTo>
                    <a:pt x="144" y="17"/>
                  </a:lnTo>
                  <a:lnTo>
                    <a:pt x="136" y="26"/>
                  </a:lnTo>
                  <a:lnTo>
                    <a:pt x="127" y="34"/>
                  </a:lnTo>
                  <a:lnTo>
                    <a:pt x="144" y="34"/>
                  </a:lnTo>
                  <a:lnTo>
                    <a:pt x="153" y="17"/>
                  </a:lnTo>
                  <a:lnTo>
                    <a:pt x="161" y="9"/>
                  </a:lnTo>
                  <a:lnTo>
                    <a:pt x="178" y="17"/>
                  </a:lnTo>
                  <a:lnTo>
                    <a:pt x="187" y="0"/>
                  </a:lnTo>
                  <a:lnTo>
                    <a:pt x="195" y="0"/>
                  </a:lnTo>
                  <a:lnTo>
                    <a:pt x="187" y="0"/>
                  </a:lnTo>
                  <a:lnTo>
                    <a:pt x="136" y="43"/>
                  </a:lnTo>
                  <a:lnTo>
                    <a:pt x="59" y="85"/>
                  </a:lnTo>
                  <a:lnTo>
                    <a:pt x="34" y="102"/>
                  </a:lnTo>
                  <a:close/>
                </a:path>
              </a:pathLst>
            </a:custGeom>
            <a:solidFill>
              <a:srgbClr val="8DA3FF"/>
            </a:solidFill>
            <a:ln w="12700">
              <a:solidFill>
                <a:schemeClr val="tx1"/>
              </a:solidFill>
              <a:round/>
              <a:headEnd/>
              <a:tailEnd/>
            </a:ln>
          </p:spPr>
          <p:txBody>
            <a:bodyPr/>
            <a:lstStyle/>
            <a:p>
              <a:endParaRPr lang="en-US"/>
            </a:p>
          </p:txBody>
        </p:sp>
        <p:sp>
          <p:nvSpPr>
            <p:cNvPr id="12347" name="Freeform 97"/>
            <p:cNvSpPr>
              <a:spLocks/>
            </p:cNvSpPr>
            <p:nvPr/>
          </p:nvSpPr>
          <p:spPr bwMode="auto">
            <a:xfrm>
              <a:off x="5109" y="1657"/>
              <a:ext cx="43" cy="25"/>
            </a:xfrm>
            <a:custGeom>
              <a:avLst/>
              <a:gdLst>
                <a:gd name="T0" fmla="*/ 0 w 43"/>
                <a:gd name="T1" fmla="*/ 25 h 25"/>
                <a:gd name="T2" fmla="*/ 0 w 43"/>
                <a:gd name="T3" fmla="*/ 25 h 25"/>
                <a:gd name="T4" fmla="*/ 0 w 43"/>
                <a:gd name="T5" fmla="*/ 25 h 25"/>
                <a:gd name="T6" fmla="*/ 17 w 43"/>
                <a:gd name="T7" fmla="*/ 17 h 25"/>
                <a:gd name="T8" fmla="*/ 34 w 43"/>
                <a:gd name="T9" fmla="*/ 8 h 25"/>
                <a:gd name="T10" fmla="*/ 43 w 43"/>
                <a:gd name="T11" fmla="*/ 0 h 25"/>
                <a:gd name="T12" fmla="*/ 43 w 43"/>
                <a:gd name="T13" fmla="*/ 0 h 25"/>
                <a:gd name="T14" fmla="*/ 43 w 43"/>
                <a:gd name="T15" fmla="*/ 0 h 25"/>
                <a:gd name="T16" fmla="*/ 26 w 43"/>
                <a:gd name="T17" fmla="*/ 8 h 25"/>
                <a:gd name="T18" fmla="*/ 17 w 43"/>
                <a:gd name="T19" fmla="*/ 17 h 25"/>
                <a:gd name="T20" fmla="*/ 0 w 43"/>
                <a:gd name="T21" fmla="*/ 25 h 25"/>
                <a:gd name="T22" fmla="*/ 0 w 43"/>
                <a:gd name="T23" fmla="*/ 25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5"/>
                <a:gd name="T38" fmla="*/ 43 w 4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5">
                  <a:moveTo>
                    <a:pt x="0" y="25"/>
                  </a:moveTo>
                  <a:lnTo>
                    <a:pt x="0" y="25"/>
                  </a:lnTo>
                  <a:lnTo>
                    <a:pt x="17" y="17"/>
                  </a:lnTo>
                  <a:lnTo>
                    <a:pt x="34" y="8"/>
                  </a:lnTo>
                  <a:lnTo>
                    <a:pt x="43" y="0"/>
                  </a:lnTo>
                  <a:lnTo>
                    <a:pt x="26" y="8"/>
                  </a:lnTo>
                  <a:lnTo>
                    <a:pt x="17" y="17"/>
                  </a:lnTo>
                  <a:lnTo>
                    <a:pt x="0" y="25"/>
                  </a:lnTo>
                  <a:close/>
                </a:path>
              </a:pathLst>
            </a:custGeom>
            <a:solidFill>
              <a:srgbClr val="8DA3FF"/>
            </a:solidFill>
            <a:ln w="12700">
              <a:solidFill>
                <a:schemeClr val="tx1"/>
              </a:solidFill>
              <a:round/>
              <a:headEnd/>
              <a:tailEnd/>
            </a:ln>
          </p:spPr>
          <p:txBody>
            <a:bodyPr/>
            <a:lstStyle/>
            <a:p>
              <a:endParaRPr lang="en-US"/>
            </a:p>
          </p:txBody>
        </p:sp>
        <p:sp>
          <p:nvSpPr>
            <p:cNvPr id="12348" name="Freeform 98"/>
            <p:cNvSpPr>
              <a:spLocks/>
            </p:cNvSpPr>
            <p:nvPr/>
          </p:nvSpPr>
          <p:spPr bwMode="auto">
            <a:xfrm>
              <a:off x="5016" y="1699"/>
              <a:ext cx="17" cy="25"/>
            </a:xfrm>
            <a:custGeom>
              <a:avLst/>
              <a:gdLst>
                <a:gd name="T0" fmla="*/ 8 w 17"/>
                <a:gd name="T1" fmla="*/ 25 h 25"/>
                <a:gd name="T2" fmla="*/ 0 w 17"/>
                <a:gd name="T3" fmla="*/ 17 h 25"/>
                <a:gd name="T4" fmla="*/ 8 w 17"/>
                <a:gd name="T5" fmla="*/ 9 h 25"/>
                <a:gd name="T6" fmla="*/ 17 w 17"/>
                <a:gd name="T7" fmla="*/ 0 h 25"/>
                <a:gd name="T8" fmla="*/ 17 w 17"/>
                <a:gd name="T9" fmla="*/ 9 h 25"/>
                <a:gd name="T10" fmla="*/ 17 w 17"/>
                <a:gd name="T11" fmla="*/ 17 h 25"/>
                <a:gd name="T12" fmla="*/ 8 w 17"/>
                <a:gd name="T13" fmla="*/ 17 h 25"/>
                <a:gd name="T14" fmla="*/ 8 w 17"/>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25"/>
                  </a:moveTo>
                  <a:lnTo>
                    <a:pt x="0" y="17"/>
                  </a:lnTo>
                  <a:lnTo>
                    <a:pt x="8" y="9"/>
                  </a:lnTo>
                  <a:lnTo>
                    <a:pt x="17" y="0"/>
                  </a:lnTo>
                  <a:lnTo>
                    <a:pt x="17" y="9"/>
                  </a:lnTo>
                  <a:lnTo>
                    <a:pt x="17" y="17"/>
                  </a:lnTo>
                  <a:lnTo>
                    <a:pt x="8" y="17"/>
                  </a:lnTo>
                  <a:lnTo>
                    <a:pt x="8" y="25"/>
                  </a:lnTo>
                  <a:close/>
                </a:path>
              </a:pathLst>
            </a:custGeom>
            <a:solidFill>
              <a:srgbClr val="8DA3FF"/>
            </a:solidFill>
            <a:ln w="12700">
              <a:solidFill>
                <a:schemeClr val="tx1"/>
              </a:solidFill>
              <a:round/>
              <a:headEnd/>
              <a:tailEnd/>
            </a:ln>
          </p:spPr>
          <p:txBody>
            <a:bodyPr/>
            <a:lstStyle/>
            <a:p>
              <a:endParaRPr lang="en-US"/>
            </a:p>
          </p:txBody>
        </p:sp>
        <p:sp>
          <p:nvSpPr>
            <p:cNvPr id="12349" name="Freeform 99"/>
            <p:cNvSpPr>
              <a:spLocks/>
            </p:cNvSpPr>
            <p:nvPr/>
          </p:nvSpPr>
          <p:spPr bwMode="auto">
            <a:xfrm>
              <a:off x="4396" y="1555"/>
              <a:ext cx="586" cy="381"/>
            </a:xfrm>
            <a:custGeom>
              <a:avLst/>
              <a:gdLst>
                <a:gd name="T0" fmla="*/ 255 w 586"/>
                <a:gd name="T1" fmla="*/ 347 h 381"/>
                <a:gd name="T2" fmla="*/ 195 w 586"/>
                <a:gd name="T3" fmla="*/ 356 h 381"/>
                <a:gd name="T4" fmla="*/ 119 w 586"/>
                <a:gd name="T5" fmla="*/ 373 h 381"/>
                <a:gd name="T6" fmla="*/ 42 w 586"/>
                <a:gd name="T7" fmla="*/ 381 h 381"/>
                <a:gd name="T8" fmla="*/ 34 w 586"/>
                <a:gd name="T9" fmla="*/ 330 h 381"/>
                <a:gd name="T10" fmla="*/ 25 w 586"/>
                <a:gd name="T11" fmla="*/ 271 h 381"/>
                <a:gd name="T12" fmla="*/ 17 w 586"/>
                <a:gd name="T13" fmla="*/ 203 h 381"/>
                <a:gd name="T14" fmla="*/ 0 w 586"/>
                <a:gd name="T15" fmla="*/ 110 h 381"/>
                <a:gd name="T16" fmla="*/ 68 w 586"/>
                <a:gd name="T17" fmla="*/ 85 h 381"/>
                <a:gd name="T18" fmla="*/ 144 w 586"/>
                <a:gd name="T19" fmla="*/ 68 h 381"/>
                <a:gd name="T20" fmla="*/ 255 w 586"/>
                <a:gd name="T21" fmla="*/ 51 h 381"/>
                <a:gd name="T22" fmla="*/ 331 w 586"/>
                <a:gd name="T23" fmla="*/ 34 h 381"/>
                <a:gd name="T24" fmla="*/ 408 w 586"/>
                <a:gd name="T25" fmla="*/ 17 h 381"/>
                <a:gd name="T26" fmla="*/ 476 w 586"/>
                <a:gd name="T27" fmla="*/ 0 h 381"/>
                <a:gd name="T28" fmla="*/ 493 w 586"/>
                <a:gd name="T29" fmla="*/ 17 h 381"/>
                <a:gd name="T30" fmla="*/ 501 w 586"/>
                <a:gd name="T31" fmla="*/ 17 h 381"/>
                <a:gd name="T32" fmla="*/ 510 w 586"/>
                <a:gd name="T33" fmla="*/ 17 h 381"/>
                <a:gd name="T34" fmla="*/ 510 w 586"/>
                <a:gd name="T35" fmla="*/ 25 h 381"/>
                <a:gd name="T36" fmla="*/ 518 w 586"/>
                <a:gd name="T37" fmla="*/ 42 h 381"/>
                <a:gd name="T38" fmla="*/ 518 w 586"/>
                <a:gd name="T39" fmla="*/ 51 h 381"/>
                <a:gd name="T40" fmla="*/ 535 w 586"/>
                <a:gd name="T41" fmla="*/ 59 h 381"/>
                <a:gd name="T42" fmla="*/ 544 w 586"/>
                <a:gd name="T43" fmla="*/ 59 h 381"/>
                <a:gd name="T44" fmla="*/ 552 w 586"/>
                <a:gd name="T45" fmla="*/ 68 h 381"/>
                <a:gd name="T46" fmla="*/ 552 w 586"/>
                <a:gd name="T47" fmla="*/ 76 h 381"/>
                <a:gd name="T48" fmla="*/ 544 w 586"/>
                <a:gd name="T49" fmla="*/ 93 h 381"/>
                <a:gd name="T50" fmla="*/ 544 w 586"/>
                <a:gd name="T51" fmla="*/ 110 h 381"/>
                <a:gd name="T52" fmla="*/ 544 w 586"/>
                <a:gd name="T53" fmla="*/ 110 h 381"/>
                <a:gd name="T54" fmla="*/ 535 w 586"/>
                <a:gd name="T55" fmla="*/ 119 h 381"/>
                <a:gd name="T56" fmla="*/ 527 w 586"/>
                <a:gd name="T57" fmla="*/ 127 h 381"/>
                <a:gd name="T58" fmla="*/ 535 w 586"/>
                <a:gd name="T59" fmla="*/ 136 h 381"/>
                <a:gd name="T60" fmla="*/ 535 w 586"/>
                <a:gd name="T61" fmla="*/ 144 h 381"/>
                <a:gd name="T62" fmla="*/ 527 w 586"/>
                <a:gd name="T63" fmla="*/ 153 h 381"/>
                <a:gd name="T64" fmla="*/ 527 w 586"/>
                <a:gd name="T65" fmla="*/ 161 h 381"/>
                <a:gd name="T66" fmla="*/ 527 w 586"/>
                <a:gd name="T67" fmla="*/ 169 h 381"/>
                <a:gd name="T68" fmla="*/ 535 w 586"/>
                <a:gd name="T69" fmla="*/ 178 h 381"/>
                <a:gd name="T70" fmla="*/ 544 w 586"/>
                <a:gd name="T71" fmla="*/ 178 h 381"/>
                <a:gd name="T72" fmla="*/ 552 w 586"/>
                <a:gd name="T73" fmla="*/ 195 h 381"/>
                <a:gd name="T74" fmla="*/ 561 w 586"/>
                <a:gd name="T75" fmla="*/ 195 h 381"/>
                <a:gd name="T76" fmla="*/ 569 w 586"/>
                <a:gd name="T77" fmla="*/ 203 h 381"/>
                <a:gd name="T78" fmla="*/ 586 w 586"/>
                <a:gd name="T79" fmla="*/ 220 h 381"/>
                <a:gd name="T80" fmla="*/ 577 w 586"/>
                <a:gd name="T81" fmla="*/ 229 h 381"/>
                <a:gd name="T82" fmla="*/ 569 w 586"/>
                <a:gd name="T83" fmla="*/ 246 h 381"/>
                <a:gd name="T84" fmla="*/ 561 w 586"/>
                <a:gd name="T85" fmla="*/ 254 h 381"/>
                <a:gd name="T86" fmla="*/ 552 w 586"/>
                <a:gd name="T87" fmla="*/ 254 h 381"/>
                <a:gd name="T88" fmla="*/ 552 w 586"/>
                <a:gd name="T89" fmla="*/ 263 h 381"/>
                <a:gd name="T90" fmla="*/ 535 w 586"/>
                <a:gd name="T91" fmla="*/ 271 h 381"/>
                <a:gd name="T92" fmla="*/ 518 w 586"/>
                <a:gd name="T93" fmla="*/ 280 h 381"/>
                <a:gd name="T94" fmla="*/ 501 w 586"/>
                <a:gd name="T95" fmla="*/ 288 h 381"/>
                <a:gd name="T96" fmla="*/ 467 w 586"/>
                <a:gd name="T97" fmla="*/ 305 h 381"/>
                <a:gd name="T98" fmla="*/ 408 w 586"/>
                <a:gd name="T99" fmla="*/ 322 h 381"/>
                <a:gd name="T100" fmla="*/ 340 w 586"/>
                <a:gd name="T101" fmla="*/ 330 h 3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6"/>
                <a:gd name="T154" fmla="*/ 0 h 381"/>
                <a:gd name="T155" fmla="*/ 586 w 586"/>
                <a:gd name="T156" fmla="*/ 381 h 3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6" h="381">
                  <a:moveTo>
                    <a:pt x="340" y="330"/>
                  </a:moveTo>
                  <a:lnTo>
                    <a:pt x="280" y="339"/>
                  </a:lnTo>
                  <a:lnTo>
                    <a:pt x="255" y="347"/>
                  </a:lnTo>
                  <a:lnTo>
                    <a:pt x="246" y="347"/>
                  </a:lnTo>
                  <a:lnTo>
                    <a:pt x="212" y="356"/>
                  </a:lnTo>
                  <a:lnTo>
                    <a:pt x="195" y="356"/>
                  </a:lnTo>
                  <a:lnTo>
                    <a:pt x="153" y="364"/>
                  </a:lnTo>
                  <a:lnTo>
                    <a:pt x="144" y="364"/>
                  </a:lnTo>
                  <a:lnTo>
                    <a:pt x="119" y="373"/>
                  </a:lnTo>
                  <a:lnTo>
                    <a:pt x="102" y="373"/>
                  </a:lnTo>
                  <a:lnTo>
                    <a:pt x="51" y="381"/>
                  </a:lnTo>
                  <a:lnTo>
                    <a:pt x="42" y="381"/>
                  </a:lnTo>
                  <a:lnTo>
                    <a:pt x="42" y="356"/>
                  </a:lnTo>
                  <a:lnTo>
                    <a:pt x="34" y="347"/>
                  </a:lnTo>
                  <a:lnTo>
                    <a:pt x="34" y="330"/>
                  </a:lnTo>
                  <a:lnTo>
                    <a:pt x="25" y="297"/>
                  </a:lnTo>
                  <a:lnTo>
                    <a:pt x="25" y="288"/>
                  </a:lnTo>
                  <a:lnTo>
                    <a:pt x="25" y="271"/>
                  </a:lnTo>
                  <a:lnTo>
                    <a:pt x="17" y="237"/>
                  </a:lnTo>
                  <a:lnTo>
                    <a:pt x="17" y="203"/>
                  </a:lnTo>
                  <a:lnTo>
                    <a:pt x="8" y="161"/>
                  </a:lnTo>
                  <a:lnTo>
                    <a:pt x="0" y="110"/>
                  </a:lnTo>
                  <a:lnTo>
                    <a:pt x="0" y="93"/>
                  </a:lnTo>
                  <a:lnTo>
                    <a:pt x="59" y="51"/>
                  </a:lnTo>
                  <a:lnTo>
                    <a:pt x="68" y="85"/>
                  </a:lnTo>
                  <a:lnTo>
                    <a:pt x="85" y="85"/>
                  </a:lnTo>
                  <a:lnTo>
                    <a:pt x="136" y="68"/>
                  </a:lnTo>
                  <a:lnTo>
                    <a:pt x="144" y="68"/>
                  </a:lnTo>
                  <a:lnTo>
                    <a:pt x="204" y="59"/>
                  </a:lnTo>
                  <a:lnTo>
                    <a:pt x="212" y="59"/>
                  </a:lnTo>
                  <a:lnTo>
                    <a:pt x="255" y="51"/>
                  </a:lnTo>
                  <a:lnTo>
                    <a:pt x="272" y="42"/>
                  </a:lnTo>
                  <a:lnTo>
                    <a:pt x="331" y="34"/>
                  </a:lnTo>
                  <a:lnTo>
                    <a:pt x="365" y="25"/>
                  </a:lnTo>
                  <a:lnTo>
                    <a:pt x="408" y="17"/>
                  </a:lnTo>
                  <a:lnTo>
                    <a:pt x="467" y="0"/>
                  </a:lnTo>
                  <a:lnTo>
                    <a:pt x="476" y="0"/>
                  </a:lnTo>
                  <a:lnTo>
                    <a:pt x="484" y="8"/>
                  </a:lnTo>
                  <a:lnTo>
                    <a:pt x="493" y="17"/>
                  </a:lnTo>
                  <a:lnTo>
                    <a:pt x="501" y="17"/>
                  </a:lnTo>
                  <a:lnTo>
                    <a:pt x="510" y="17"/>
                  </a:lnTo>
                  <a:lnTo>
                    <a:pt x="510" y="25"/>
                  </a:lnTo>
                  <a:lnTo>
                    <a:pt x="510" y="34"/>
                  </a:lnTo>
                  <a:lnTo>
                    <a:pt x="518" y="42"/>
                  </a:lnTo>
                  <a:lnTo>
                    <a:pt x="518" y="51"/>
                  </a:lnTo>
                  <a:lnTo>
                    <a:pt x="527" y="59"/>
                  </a:lnTo>
                  <a:lnTo>
                    <a:pt x="535" y="59"/>
                  </a:lnTo>
                  <a:lnTo>
                    <a:pt x="544" y="59"/>
                  </a:lnTo>
                  <a:lnTo>
                    <a:pt x="552" y="59"/>
                  </a:lnTo>
                  <a:lnTo>
                    <a:pt x="552" y="68"/>
                  </a:lnTo>
                  <a:lnTo>
                    <a:pt x="561" y="68"/>
                  </a:lnTo>
                  <a:lnTo>
                    <a:pt x="552" y="76"/>
                  </a:lnTo>
                  <a:lnTo>
                    <a:pt x="544" y="85"/>
                  </a:lnTo>
                  <a:lnTo>
                    <a:pt x="544" y="93"/>
                  </a:lnTo>
                  <a:lnTo>
                    <a:pt x="544" y="102"/>
                  </a:lnTo>
                  <a:lnTo>
                    <a:pt x="544" y="110"/>
                  </a:lnTo>
                  <a:lnTo>
                    <a:pt x="535" y="110"/>
                  </a:lnTo>
                  <a:lnTo>
                    <a:pt x="544" y="110"/>
                  </a:lnTo>
                  <a:lnTo>
                    <a:pt x="535" y="110"/>
                  </a:lnTo>
                  <a:lnTo>
                    <a:pt x="535" y="119"/>
                  </a:lnTo>
                  <a:lnTo>
                    <a:pt x="527" y="127"/>
                  </a:lnTo>
                  <a:lnTo>
                    <a:pt x="535" y="136"/>
                  </a:lnTo>
                  <a:lnTo>
                    <a:pt x="535" y="144"/>
                  </a:lnTo>
                  <a:lnTo>
                    <a:pt x="535" y="153"/>
                  </a:lnTo>
                  <a:lnTo>
                    <a:pt x="527" y="153"/>
                  </a:lnTo>
                  <a:lnTo>
                    <a:pt x="527" y="161"/>
                  </a:lnTo>
                  <a:lnTo>
                    <a:pt x="535" y="169"/>
                  </a:lnTo>
                  <a:lnTo>
                    <a:pt x="527" y="169"/>
                  </a:lnTo>
                  <a:lnTo>
                    <a:pt x="535" y="178"/>
                  </a:lnTo>
                  <a:lnTo>
                    <a:pt x="544" y="178"/>
                  </a:lnTo>
                  <a:lnTo>
                    <a:pt x="544" y="186"/>
                  </a:lnTo>
                  <a:lnTo>
                    <a:pt x="544" y="195"/>
                  </a:lnTo>
                  <a:lnTo>
                    <a:pt x="552" y="195"/>
                  </a:lnTo>
                  <a:lnTo>
                    <a:pt x="561" y="195"/>
                  </a:lnTo>
                  <a:lnTo>
                    <a:pt x="561" y="203"/>
                  </a:lnTo>
                  <a:lnTo>
                    <a:pt x="569" y="203"/>
                  </a:lnTo>
                  <a:lnTo>
                    <a:pt x="577" y="212"/>
                  </a:lnTo>
                  <a:lnTo>
                    <a:pt x="586" y="220"/>
                  </a:lnTo>
                  <a:lnTo>
                    <a:pt x="586" y="229"/>
                  </a:lnTo>
                  <a:lnTo>
                    <a:pt x="577" y="229"/>
                  </a:lnTo>
                  <a:lnTo>
                    <a:pt x="577" y="237"/>
                  </a:lnTo>
                  <a:lnTo>
                    <a:pt x="569" y="237"/>
                  </a:lnTo>
                  <a:lnTo>
                    <a:pt x="569" y="246"/>
                  </a:lnTo>
                  <a:lnTo>
                    <a:pt x="561" y="246"/>
                  </a:lnTo>
                  <a:lnTo>
                    <a:pt x="561" y="254"/>
                  </a:lnTo>
                  <a:lnTo>
                    <a:pt x="552" y="254"/>
                  </a:lnTo>
                  <a:lnTo>
                    <a:pt x="561" y="263"/>
                  </a:lnTo>
                  <a:lnTo>
                    <a:pt x="552" y="263"/>
                  </a:lnTo>
                  <a:lnTo>
                    <a:pt x="552" y="271"/>
                  </a:lnTo>
                  <a:lnTo>
                    <a:pt x="544" y="271"/>
                  </a:lnTo>
                  <a:lnTo>
                    <a:pt x="535" y="271"/>
                  </a:lnTo>
                  <a:lnTo>
                    <a:pt x="535" y="280"/>
                  </a:lnTo>
                  <a:lnTo>
                    <a:pt x="527" y="280"/>
                  </a:lnTo>
                  <a:lnTo>
                    <a:pt x="518" y="280"/>
                  </a:lnTo>
                  <a:lnTo>
                    <a:pt x="510" y="280"/>
                  </a:lnTo>
                  <a:lnTo>
                    <a:pt x="510" y="288"/>
                  </a:lnTo>
                  <a:lnTo>
                    <a:pt x="501" y="288"/>
                  </a:lnTo>
                  <a:lnTo>
                    <a:pt x="501" y="297"/>
                  </a:lnTo>
                  <a:lnTo>
                    <a:pt x="467" y="305"/>
                  </a:lnTo>
                  <a:lnTo>
                    <a:pt x="459" y="305"/>
                  </a:lnTo>
                  <a:lnTo>
                    <a:pt x="425" y="314"/>
                  </a:lnTo>
                  <a:lnTo>
                    <a:pt x="408" y="322"/>
                  </a:lnTo>
                  <a:lnTo>
                    <a:pt x="382" y="322"/>
                  </a:lnTo>
                  <a:lnTo>
                    <a:pt x="365" y="330"/>
                  </a:lnTo>
                  <a:lnTo>
                    <a:pt x="340" y="330"/>
                  </a:lnTo>
                  <a:close/>
                </a:path>
              </a:pathLst>
            </a:custGeom>
            <a:solidFill>
              <a:srgbClr val="8DA3FF"/>
            </a:solidFill>
            <a:ln w="12700">
              <a:solidFill>
                <a:schemeClr val="tx1"/>
              </a:solidFill>
              <a:round/>
              <a:headEnd/>
              <a:tailEnd/>
            </a:ln>
          </p:spPr>
          <p:txBody>
            <a:bodyPr/>
            <a:lstStyle/>
            <a:p>
              <a:endParaRPr lang="en-US"/>
            </a:p>
          </p:txBody>
        </p:sp>
        <p:sp>
          <p:nvSpPr>
            <p:cNvPr id="12350" name="Freeform 100"/>
            <p:cNvSpPr>
              <a:spLocks/>
            </p:cNvSpPr>
            <p:nvPr/>
          </p:nvSpPr>
          <p:spPr bwMode="auto">
            <a:xfrm>
              <a:off x="5041" y="1479"/>
              <a:ext cx="179" cy="169"/>
            </a:xfrm>
            <a:custGeom>
              <a:avLst/>
              <a:gdLst>
                <a:gd name="T0" fmla="*/ 17 w 179"/>
                <a:gd name="T1" fmla="*/ 101 h 169"/>
                <a:gd name="T2" fmla="*/ 9 w 179"/>
                <a:gd name="T3" fmla="*/ 76 h 169"/>
                <a:gd name="T4" fmla="*/ 0 w 179"/>
                <a:gd name="T5" fmla="*/ 34 h 169"/>
                <a:gd name="T6" fmla="*/ 43 w 179"/>
                <a:gd name="T7" fmla="*/ 25 h 169"/>
                <a:gd name="T8" fmla="*/ 51 w 179"/>
                <a:gd name="T9" fmla="*/ 25 h 169"/>
                <a:gd name="T10" fmla="*/ 68 w 179"/>
                <a:gd name="T11" fmla="*/ 17 h 169"/>
                <a:gd name="T12" fmla="*/ 68 w 179"/>
                <a:gd name="T13" fmla="*/ 25 h 169"/>
                <a:gd name="T14" fmla="*/ 68 w 179"/>
                <a:gd name="T15" fmla="*/ 17 h 169"/>
                <a:gd name="T16" fmla="*/ 68 w 179"/>
                <a:gd name="T17" fmla="*/ 17 h 169"/>
                <a:gd name="T18" fmla="*/ 85 w 179"/>
                <a:gd name="T19" fmla="*/ 17 h 169"/>
                <a:gd name="T20" fmla="*/ 85 w 179"/>
                <a:gd name="T21" fmla="*/ 17 h 169"/>
                <a:gd name="T22" fmla="*/ 85 w 179"/>
                <a:gd name="T23" fmla="*/ 17 h 169"/>
                <a:gd name="T24" fmla="*/ 85 w 179"/>
                <a:gd name="T25" fmla="*/ 17 h 169"/>
                <a:gd name="T26" fmla="*/ 94 w 179"/>
                <a:gd name="T27" fmla="*/ 8 h 169"/>
                <a:gd name="T28" fmla="*/ 128 w 179"/>
                <a:gd name="T29" fmla="*/ 0 h 169"/>
                <a:gd name="T30" fmla="*/ 136 w 179"/>
                <a:gd name="T31" fmla="*/ 0 h 169"/>
                <a:gd name="T32" fmla="*/ 162 w 179"/>
                <a:gd name="T33" fmla="*/ 0 h 169"/>
                <a:gd name="T34" fmla="*/ 162 w 179"/>
                <a:gd name="T35" fmla="*/ 0 h 169"/>
                <a:gd name="T36" fmla="*/ 170 w 179"/>
                <a:gd name="T37" fmla="*/ 34 h 169"/>
                <a:gd name="T38" fmla="*/ 170 w 179"/>
                <a:gd name="T39" fmla="*/ 42 h 169"/>
                <a:gd name="T40" fmla="*/ 170 w 179"/>
                <a:gd name="T41" fmla="*/ 51 h 169"/>
                <a:gd name="T42" fmla="*/ 179 w 179"/>
                <a:gd name="T43" fmla="*/ 68 h 169"/>
                <a:gd name="T44" fmla="*/ 179 w 179"/>
                <a:gd name="T45" fmla="*/ 76 h 169"/>
                <a:gd name="T46" fmla="*/ 179 w 179"/>
                <a:gd name="T47" fmla="*/ 84 h 169"/>
                <a:gd name="T48" fmla="*/ 179 w 179"/>
                <a:gd name="T49" fmla="*/ 84 h 169"/>
                <a:gd name="T50" fmla="*/ 179 w 179"/>
                <a:gd name="T51" fmla="*/ 84 h 169"/>
                <a:gd name="T52" fmla="*/ 136 w 179"/>
                <a:gd name="T53" fmla="*/ 101 h 169"/>
                <a:gd name="T54" fmla="*/ 136 w 179"/>
                <a:gd name="T55" fmla="*/ 101 h 169"/>
                <a:gd name="T56" fmla="*/ 128 w 179"/>
                <a:gd name="T57" fmla="*/ 93 h 169"/>
                <a:gd name="T58" fmla="*/ 128 w 179"/>
                <a:gd name="T59" fmla="*/ 101 h 169"/>
                <a:gd name="T60" fmla="*/ 119 w 179"/>
                <a:gd name="T61" fmla="*/ 110 h 169"/>
                <a:gd name="T62" fmla="*/ 85 w 179"/>
                <a:gd name="T63" fmla="*/ 118 h 169"/>
                <a:gd name="T64" fmla="*/ 68 w 179"/>
                <a:gd name="T65" fmla="*/ 135 h 169"/>
                <a:gd name="T66" fmla="*/ 17 w 179"/>
                <a:gd name="T67" fmla="*/ 169 h 169"/>
                <a:gd name="T68" fmla="*/ 17 w 179"/>
                <a:gd name="T69" fmla="*/ 169 h 169"/>
                <a:gd name="T70" fmla="*/ 9 w 179"/>
                <a:gd name="T71" fmla="*/ 161 h 169"/>
                <a:gd name="T72" fmla="*/ 26 w 179"/>
                <a:gd name="T73" fmla="*/ 135 h 169"/>
                <a:gd name="T74" fmla="*/ 17 w 179"/>
                <a:gd name="T75" fmla="*/ 127 h 169"/>
                <a:gd name="T76" fmla="*/ 17 w 179"/>
                <a:gd name="T77" fmla="*/ 118 h 169"/>
                <a:gd name="T78" fmla="*/ 17 w 179"/>
                <a:gd name="T79" fmla="*/ 101 h 169"/>
                <a:gd name="T80" fmla="*/ 17 w 179"/>
                <a:gd name="T81" fmla="*/ 101 h 1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9"/>
                <a:gd name="T124" fmla="*/ 0 h 169"/>
                <a:gd name="T125" fmla="*/ 179 w 179"/>
                <a:gd name="T126" fmla="*/ 169 h 1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9" h="169">
                  <a:moveTo>
                    <a:pt x="17" y="101"/>
                  </a:moveTo>
                  <a:lnTo>
                    <a:pt x="9" y="76"/>
                  </a:lnTo>
                  <a:lnTo>
                    <a:pt x="0" y="34"/>
                  </a:lnTo>
                  <a:lnTo>
                    <a:pt x="43" y="25"/>
                  </a:lnTo>
                  <a:lnTo>
                    <a:pt x="51" y="25"/>
                  </a:lnTo>
                  <a:lnTo>
                    <a:pt x="68" y="17"/>
                  </a:lnTo>
                  <a:lnTo>
                    <a:pt x="68" y="25"/>
                  </a:lnTo>
                  <a:lnTo>
                    <a:pt x="68" y="17"/>
                  </a:lnTo>
                  <a:lnTo>
                    <a:pt x="85" y="17"/>
                  </a:lnTo>
                  <a:lnTo>
                    <a:pt x="94" y="8"/>
                  </a:lnTo>
                  <a:lnTo>
                    <a:pt x="128" y="0"/>
                  </a:lnTo>
                  <a:lnTo>
                    <a:pt x="136" y="0"/>
                  </a:lnTo>
                  <a:lnTo>
                    <a:pt x="162" y="0"/>
                  </a:lnTo>
                  <a:lnTo>
                    <a:pt x="170" y="34"/>
                  </a:lnTo>
                  <a:lnTo>
                    <a:pt x="170" y="42"/>
                  </a:lnTo>
                  <a:lnTo>
                    <a:pt x="170" y="51"/>
                  </a:lnTo>
                  <a:lnTo>
                    <a:pt x="179" y="68"/>
                  </a:lnTo>
                  <a:lnTo>
                    <a:pt x="179" y="76"/>
                  </a:lnTo>
                  <a:lnTo>
                    <a:pt x="179" y="84"/>
                  </a:lnTo>
                  <a:lnTo>
                    <a:pt x="136" y="101"/>
                  </a:lnTo>
                  <a:lnTo>
                    <a:pt x="128" y="93"/>
                  </a:lnTo>
                  <a:lnTo>
                    <a:pt x="128" y="101"/>
                  </a:lnTo>
                  <a:lnTo>
                    <a:pt x="119" y="110"/>
                  </a:lnTo>
                  <a:lnTo>
                    <a:pt x="85" y="118"/>
                  </a:lnTo>
                  <a:lnTo>
                    <a:pt x="68" y="135"/>
                  </a:lnTo>
                  <a:lnTo>
                    <a:pt x="17" y="169"/>
                  </a:lnTo>
                  <a:lnTo>
                    <a:pt x="9" y="161"/>
                  </a:lnTo>
                  <a:lnTo>
                    <a:pt x="26" y="135"/>
                  </a:lnTo>
                  <a:lnTo>
                    <a:pt x="17" y="127"/>
                  </a:lnTo>
                  <a:lnTo>
                    <a:pt x="17" y="118"/>
                  </a:lnTo>
                  <a:lnTo>
                    <a:pt x="17" y="101"/>
                  </a:lnTo>
                  <a:close/>
                </a:path>
              </a:pathLst>
            </a:custGeom>
            <a:solidFill>
              <a:srgbClr val="8DA3FF"/>
            </a:solidFill>
            <a:ln w="12700">
              <a:solidFill>
                <a:schemeClr val="tx1"/>
              </a:solidFill>
              <a:round/>
              <a:headEnd/>
              <a:tailEnd/>
            </a:ln>
          </p:spPr>
          <p:txBody>
            <a:bodyPr/>
            <a:lstStyle/>
            <a:p>
              <a:endParaRPr lang="en-US"/>
            </a:p>
          </p:txBody>
        </p:sp>
        <p:sp>
          <p:nvSpPr>
            <p:cNvPr id="12351" name="Freeform 101"/>
            <p:cNvSpPr>
              <a:spLocks/>
            </p:cNvSpPr>
            <p:nvPr/>
          </p:nvSpPr>
          <p:spPr bwMode="auto">
            <a:xfrm>
              <a:off x="5203" y="1462"/>
              <a:ext cx="59" cy="101"/>
            </a:xfrm>
            <a:custGeom>
              <a:avLst/>
              <a:gdLst>
                <a:gd name="T0" fmla="*/ 8 w 59"/>
                <a:gd name="T1" fmla="*/ 68 h 101"/>
                <a:gd name="T2" fmla="*/ 8 w 59"/>
                <a:gd name="T3" fmla="*/ 59 h 101"/>
                <a:gd name="T4" fmla="*/ 8 w 59"/>
                <a:gd name="T5" fmla="*/ 51 h 101"/>
                <a:gd name="T6" fmla="*/ 0 w 59"/>
                <a:gd name="T7" fmla="*/ 17 h 101"/>
                <a:gd name="T8" fmla="*/ 25 w 59"/>
                <a:gd name="T9" fmla="*/ 8 h 101"/>
                <a:gd name="T10" fmla="*/ 34 w 59"/>
                <a:gd name="T11" fmla="*/ 0 h 101"/>
                <a:gd name="T12" fmla="*/ 34 w 59"/>
                <a:gd name="T13" fmla="*/ 8 h 101"/>
                <a:gd name="T14" fmla="*/ 42 w 59"/>
                <a:gd name="T15" fmla="*/ 17 h 101"/>
                <a:gd name="T16" fmla="*/ 42 w 59"/>
                <a:gd name="T17" fmla="*/ 17 h 101"/>
                <a:gd name="T18" fmla="*/ 42 w 59"/>
                <a:gd name="T19" fmla="*/ 17 h 101"/>
                <a:gd name="T20" fmla="*/ 42 w 59"/>
                <a:gd name="T21" fmla="*/ 25 h 101"/>
                <a:gd name="T22" fmla="*/ 51 w 59"/>
                <a:gd name="T23" fmla="*/ 25 h 101"/>
                <a:gd name="T24" fmla="*/ 51 w 59"/>
                <a:gd name="T25" fmla="*/ 34 h 101"/>
                <a:gd name="T26" fmla="*/ 51 w 59"/>
                <a:gd name="T27" fmla="*/ 34 h 101"/>
                <a:gd name="T28" fmla="*/ 59 w 59"/>
                <a:gd name="T29" fmla="*/ 34 h 101"/>
                <a:gd name="T30" fmla="*/ 59 w 59"/>
                <a:gd name="T31" fmla="*/ 34 h 101"/>
                <a:gd name="T32" fmla="*/ 59 w 59"/>
                <a:gd name="T33" fmla="*/ 42 h 101"/>
                <a:gd name="T34" fmla="*/ 51 w 59"/>
                <a:gd name="T35" fmla="*/ 34 h 101"/>
                <a:gd name="T36" fmla="*/ 42 w 59"/>
                <a:gd name="T37" fmla="*/ 34 h 101"/>
                <a:gd name="T38" fmla="*/ 51 w 59"/>
                <a:gd name="T39" fmla="*/ 42 h 101"/>
                <a:gd name="T40" fmla="*/ 42 w 59"/>
                <a:gd name="T41" fmla="*/ 51 h 101"/>
                <a:gd name="T42" fmla="*/ 51 w 59"/>
                <a:gd name="T43" fmla="*/ 68 h 101"/>
                <a:gd name="T44" fmla="*/ 51 w 59"/>
                <a:gd name="T45" fmla="*/ 85 h 101"/>
                <a:gd name="T46" fmla="*/ 25 w 59"/>
                <a:gd name="T47" fmla="*/ 101 h 101"/>
                <a:gd name="T48" fmla="*/ 17 w 59"/>
                <a:gd name="T49" fmla="*/ 101 h 101"/>
                <a:gd name="T50" fmla="*/ 17 w 59"/>
                <a:gd name="T51" fmla="*/ 101 h 101"/>
                <a:gd name="T52" fmla="*/ 17 w 59"/>
                <a:gd name="T53" fmla="*/ 101 h 101"/>
                <a:gd name="T54" fmla="*/ 17 w 59"/>
                <a:gd name="T55" fmla="*/ 93 h 101"/>
                <a:gd name="T56" fmla="*/ 17 w 59"/>
                <a:gd name="T57" fmla="*/ 85 h 101"/>
                <a:gd name="T58" fmla="*/ 8 w 59"/>
                <a:gd name="T59" fmla="*/ 68 h 1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101"/>
                <a:gd name="T92" fmla="*/ 59 w 59"/>
                <a:gd name="T93" fmla="*/ 101 h 1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101">
                  <a:moveTo>
                    <a:pt x="8" y="68"/>
                  </a:moveTo>
                  <a:lnTo>
                    <a:pt x="8" y="59"/>
                  </a:lnTo>
                  <a:lnTo>
                    <a:pt x="8" y="51"/>
                  </a:lnTo>
                  <a:lnTo>
                    <a:pt x="0" y="17"/>
                  </a:lnTo>
                  <a:lnTo>
                    <a:pt x="25" y="8"/>
                  </a:lnTo>
                  <a:lnTo>
                    <a:pt x="34" y="0"/>
                  </a:lnTo>
                  <a:lnTo>
                    <a:pt x="34" y="8"/>
                  </a:lnTo>
                  <a:lnTo>
                    <a:pt x="42" y="17"/>
                  </a:lnTo>
                  <a:lnTo>
                    <a:pt x="42" y="25"/>
                  </a:lnTo>
                  <a:lnTo>
                    <a:pt x="51" y="25"/>
                  </a:lnTo>
                  <a:lnTo>
                    <a:pt x="51" y="34"/>
                  </a:lnTo>
                  <a:lnTo>
                    <a:pt x="59" y="34"/>
                  </a:lnTo>
                  <a:lnTo>
                    <a:pt x="59" y="42"/>
                  </a:lnTo>
                  <a:lnTo>
                    <a:pt x="51" y="34"/>
                  </a:lnTo>
                  <a:lnTo>
                    <a:pt x="42" y="34"/>
                  </a:lnTo>
                  <a:lnTo>
                    <a:pt x="51" y="42"/>
                  </a:lnTo>
                  <a:lnTo>
                    <a:pt x="42" y="51"/>
                  </a:lnTo>
                  <a:lnTo>
                    <a:pt x="51" y="68"/>
                  </a:lnTo>
                  <a:lnTo>
                    <a:pt x="51" y="85"/>
                  </a:lnTo>
                  <a:lnTo>
                    <a:pt x="25" y="101"/>
                  </a:lnTo>
                  <a:lnTo>
                    <a:pt x="17" y="101"/>
                  </a:lnTo>
                  <a:lnTo>
                    <a:pt x="17" y="93"/>
                  </a:lnTo>
                  <a:lnTo>
                    <a:pt x="17" y="85"/>
                  </a:lnTo>
                  <a:lnTo>
                    <a:pt x="8" y="68"/>
                  </a:lnTo>
                  <a:close/>
                </a:path>
              </a:pathLst>
            </a:custGeom>
            <a:solidFill>
              <a:srgbClr val="8DA3FF"/>
            </a:solidFill>
            <a:ln w="12700">
              <a:solidFill>
                <a:schemeClr val="tx1"/>
              </a:solidFill>
              <a:round/>
              <a:headEnd/>
              <a:tailEnd/>
            </a:ln>
          </p:spPr>
          <p:txBody>
            <a:bodyPr/>
            <a:lstStyle/>
            <a:p>
              <a:endParaRPr lang="en-US"/>
            </a:p>
          </p:txBody>
        </p:sp>
        <p:sp>
          <p:nvSpPr>
            <p:cNvPr id="12352" name="Freeform 102"/>
            <p:cNvSpPr>
              <a:spLocks/>
            </p:cNvSpPr>
            <p:nvPr/>
          </p:nvSpPr>
          <p:spPr bwMode="auto">
            <a:xfrm>
              <a:off x="5271" y="1504"/>
              <a:ext cx="8" cy="26"/>
            </a:xfrm>
            <a:custGeom>
              <a:avLst/>
              <a:gdLst>
                <a:gd name="T0" fmla="*/ 0 w 8"/>
                <a:gd name="T1" fmla="*/ 0 h 26"/>
                <a:gd name="T2" fmla="*/ 0 w 8"/>
                <a:gd name="T3" fmla="*/ 0 h 26"/>
                <a:gd name="T4" fmla="*/ 8 w 8"/>
                <a:gd name="T5" fmla="*/ 17 h 26"/>
                <a:gd name="T6" fmla="*/ 0 w 8"/>
                <a:gd name="T7" fmla="*/ 26 h 26"/>
                <a:gd name="T8" fmla="*/ 0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0" y="0"/>
                  </a:moveTo>
                  <a:lnTo>
                    <a:pt x="0" y="0"/>
                  </a:lnTo>
                  <a:lnTo>
                    <a:pt x="8" y="17"/>
                  </a:lnTo>
                  <a:lnTo>
                    <a:pt x="0" y="26"/>
                  </a:lnTo>
                  <a:lnTo>
                    <a:pt x="0" y="0"/>
                  </a:lnTo>
                  <a:close/>
                </a:path>
              </a:pathLst>
            </a:custGeom>
            <a:solidFill>
              <a:srgbClr val="8DA3FF"/>
            </a:solidFill>
            <a:ln w="12700">
              <a:solidFill>
                <a:schemeClr val="tx1"/>
              </a:solidFill>
              <a:round/>
              <a:headEnd/>
              <a:tailEnd/>
            </a:ln>
          </p:spPr>
          <p:txBody>
            <a:bodyPr/>
            <a:lstStyle/>
            <a:p>
              <a:endParaRPr lang="en-US"/>
            </a:p>
          </p:txBody>
        </p:sp>
        <p:sp>
          <p:nvSpPr>
            <p:cNvPr id="12353" name="Freeform 103"/>
            <p:cNvSpPr>
              <a:spLocks/>
            </p:cNvSpPr>
            <p:nvPr/>
          </p:nvSpPr>
          <p:spPr bwMode="auto">
            <a:xfrm>
              <a:off x="5262" y="1513"/>
              <a:ext cx="9" cy="25"/>
            </a:xfrm>
            <a:custGeom>
              <a:avLst/>
              <a:gdLst>
                <a:gd name="T0" fmla="*/ 0 w 9"/>
                <a:gd name="T1" fmla="*/ 0 h 25"/>
                <a:gd name="T2" fmla="*/ 9 w 9"/>
                <a:gd name="T3" fmla="*/ 0 h 25"/>
                <a:gd name="T4" fmla="*/ 9 w 9"/>
                <a:gd name="T5" fmla="*/ 17 h 25"/>
                <a:gd name="T6" fmla="*/ 0 w 9"/>
                <a:gd name="T7" fmla="*/ 17 h 25"/>
                <a:gd name="T8" fmla="*/ 0 w 9"/>
                <a:gd name="T9" fmla="*/ 25 h 25"/>
                <a:gd name="T10" fmla="*/ 0 w 9"/>
                <a:gd name="T11" fmla="*/ 0 h 25"/>
                <a:gd name="T12" fmla="*/ 0 60000 65536"/>
                <a:gd name="T13" fmla="*/ 0 60000 65536"/>
                <a:gd name="T14" fmla="*/ 0 60000 65536"/>
                <a:gd name="T15" fmla="*/ 0 60000 65536"/>
                <a:gd name="T16" fmla="*/ 0 60000 65536"/>
                <a:gd name="T17" fmla="*/ 0 60000 65536"/>
                <a:gd name="T18" fmla="*/ 0 w 9"/>
                <a:gd name="T19" fmla="*/ 0 h 25"/>
                <a:gd name="T20" fmla="*/ 9 w 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9" h="25">
                  <a:moveTo>
                    <a:pt x="0" y="0"/>
                  </a:moveTo>
                  <a:lnTo>
                    <a:pt x="9" y="0"/>
                  </a:lnTo>
                  <a:lnTo>
                    <a:pt x="9" y="17"/>
                  </a:lnTo>
                  <a:lnTo>
                    <a:pt x="0" y="17"/>
                  </a:lnTo>
                  <a:lnTo>
                    <a:pt x="0" y="25"/>
                  </a:lnTo>
                  <a:lnTo>
                    <a:pt x="0" y="0"/>
                  </a:lnTo>
                  <a:close/>
                </a:path>
              </a:pathLst>
            </a:custGeom>
            <a:solidFill>
              <a:srgbClr val="8DA3FF"/>
            </a:solidFill>
            <a:ln w="12700">
              <a:solidFill>
                <a:schemeClr val="tx1"/>
              </a:solidFill>
              <a:round/>
              <a:headEnd/>
              <a:tailEnd/>
            </a:ln>
          </p:spPr>
          <p:txBody>
            <a:bodyPr/>
            <a:lstStyle/>
            <a:p>
              <a:endParaRPr lang="en-US"/>
            </a:p>
          </p:txBody>
        </p:sp>
        <p:sp>
          <p:nvSpPr>
            <p:cNvPr id="12354" name="Freeform 104"/>
            <p:cNvSpPr>
              <a:spLocks/>
            </p:cNvSpPr>
            <p:nvPr/>
          </p:nvSpPr>
          <p:spPr bwMode="auto">
            <a:xfrm>
              <a:off x="4923" y="1623"/>
              <a:ext cx="127" cy="305"/>
            </a:xfrm>
            <a:custGeom>
              <a:avLst/>
              <a:gdLst>
                <a:gd name="T0" fmla="*/ 0 w 127"/>
                <a:gd name="T1" fmla="*/ 220 h 305"/>
                <a:gd name="T2" fmla="*/ 0 w 127"/>
                <a:gd name="T3" fmla="*/ 220 h 305"/>
                <a:gd name="T4" fmla="*/ 8 w 127"/>
                <a:gd name="T5" fmla="*/ 212 h 305"/>
                <a:gd name="T6" fmla="*/ 8 w 127"/>
                <a:gd name="T7" fmla="*/ 203 h 305"/>
                <a:gd name="T8" fmla="*/ 25 w 127"/>
                <a:gd name="T9" fmla="*/ 203 h 305"/>
                <a:gd name="T10" fmla="*/ 34 w 127"/>
                <a:gd name="T11" fmla="*/ 195 h 305"/>
                <a:gd name="T12" fmla="*/ 25 w 127"/>
                <a:gd name="T13" fmla="*/ 186 h 305"/>
                <a:gd name="T14" fmla="*/ 34 w 127"/>
                <a:gd name="T15" fmla="*/ 186 h 305"/>
                <a:gd name="T16" fmla="*/ 34 w 127"/>
                <a:gd name="T17" fmla="*/ 186 h 305"/>
                <a:gd name="T18" fmla="*/ 42 w 127"/>
                <a:gd name="T19" fmla="*/ 178 h 305"/>
                <a:gd name="T20" fmla="*/ 50 w 127"/>
                <a:gd name="T21" fmla="*/ 169 h 305"/>
                <a:gd name="T22" fmla="*/ 59 w 127"/>
                <a:gd name="T23" fmla="*/ 161 h 305"/>
                <a:gd name="T24" fmla="*/ 59 w 127"/>
                <a:gd name="T25" fmla="*/ 152 h 305"/>
                <a:gd name="T26" fmla="*/ 42 w 127"/>
                <a:gd name="T27" fmla="*/ 135 h 305"/>
                <a:gd name="T28" fmla="*/ 34 w 127"/>
                <a:gd name="T29" fmla="*/ 135 h 305"/>
                <a:gd name="T30" fmla="*/ 34 w 127"/>
                <a:gd name="T31" fmla="*/ 127 h 305"/>
                <a:gd name="T32" fmla="*/ 25 w 127"/>
                <a:gd name="T33" fmla="*/ 127 h 305"/>
                <a:gd name="T34" fmla="*/ 17 w 127"/>
                <a:gd name="T35" fmla="*/ 127 h 305"/>
                <a:gd name="T36" fmla="*/ 17 w 127"/>
                <a:gd name="T37" fmla="*/ 110 h 305"/>
                <a:gd name="T38" fmla="*/ 8 w 127"/>
                <a:gd name="T39" fmla="*/ 110 h 305"/>
                <a:gd name="T40" fmla="*/ 8 w 127"/>
                <a:gd name="T41" fmla="*/ 110 h 305"/>
                <a:gd name="T42" fmla="*/ 0 w 127"/>
                <a:gd name="T43" fmla="*/ 101 h 305"/>
                <a:gd name="T44" fmla="*/ 8 w 127"/>
                <a:gd name="T45" fmla="*/ 101 h 305"/>
                <a:gd name="T46" fmla="*/ 0 w 127"/>
                <a:gd name="T47" fmla="*/ 93 h 305"/>
                <a:gd name="T48" fmla="*/ 0 w 127"/>
                <a:gd name="T49" fmla="*/ 85 h 305"/>
                <a:gd name="T50" fmla="*/ 8 w 127"/>
                <a:gd name="T51" fmla="*/ 85 h 305"/>
                <a:gd name="T52" fmla="*/ 8 w 127"/>
                <a:gd name="T53" fmla="*/ 76 h 305"/>
                <a:gd name="T54" fmla="*/ 8 w 127"/>
                <a:gd name="T55" fmla="*/ 68 h 305"/>
                <a:gd name="T56" fmla="*/ 8 w 127"/>
                <a:gd name="T57" fmla="*/ 68 h 305"/>
                <a:gd name="T58" fmla="*/ 0 w 127"/>
                <a:gd name="T59" fmla="*/ 59 h 305"/>
                <a:gd name="T60" fmla="*/ 8 w 127"/>
                <a:gd name="T61" fmla="*/ 51 h 305"/>
                <a:gd name="T62" fmla="*/ 8 w 127"/>
                <a:gd name="T63" fmla="*/ 42 h 305"/>
                <a:gd name="T64" fmla="*/ 8 w 127"/>
                <a:gd name="T65" fmla="*/ 42 h 305"/>
                <a:gd name="T66" fmla="*/ 17 w 127"/>
                <a:gd name="T67" fmla="*/ 42 h 305"/>
                <a:gd name="T68" fmla="*/ 17 w 127"/>
                <a:gd name="T69" fmla="*/ 25 h 305"/>
                <a:gd name="T70" fmla="*/ 17 w 127"/>
                <a:gd name="T71" fmla="*/ 17 h 305"/>
                <a:gd name="T72" fmla="*/ 25 w 127"/>
                <a:gd name="T73" fmla="*/ 8 h 305"/>
                <a:gd name="T74" fmla="*/ 67 w 127"/>
                <a:gd name="T75" fmla="*/ 17 h 305"/>
                <a:gd name="T76" fmla="*/ 84 w 127"/>
                <a:gd name="T77" fmla="*/ 17 h 305"/>
                <a:gd name="T78" fmla="*/ 118 w 127"/>
                <a:gd name="T79" fmla="*/ 34 h 305"/>
                <a:gd name="T80" fmla="*/ 118 w 127"/>
                <a:gd name="T81" fmla="*/ 42 h 305"/>
                <a:gd name="T82" fmla="*/ 110 w 127"/>
                <a:gd name="T83" fmla="*/ 68 h 305"/>
                <a:gd name="T84" fmla="*/ 101 w 127"/>
                <a:gd name="T85" fmla="*/ 76 h 305"/>
                <a:gd name="T86" fmla="*/ 101 w 127"/>
                <a:gd name="T87" fmla="*/ 76 h 305"/>
                <a:gd name="T88" fmla="*/ 93 w 127"/>
                <a:gd name="T89" fmla="*/ 101 h 305"/>
                <a:gd name="T90" fmla="*/ 101 w 127"/>
                <a:gd name="T91" fmla="*/ 110 h 305"/>
                <a:gd name="T92" fmla="*/ 127 w 127"/>
                <a:gd name="T93" fmla="*/ 118 h 305"/>
                <a:gd name="T94" fmla="*/ 127 w 127"/>
                <a:gd name="T95" fmla="*/ 144 h 305"/>
                <a:gd name="T96" fmla="*/ 127 w 127"/>
                <a:gd name="T97" fmla="*/ 144 h 305"/>
                <a:gd name="T98" fmla="*/ 118 w 127"/>
                <a:gd name="T99" fmla="*/ 152 h 305"/>
                <a:gd name="T100" fmla="*/ 127 w 127"/>
                <a:gd name="T101" fmla="*/ 178 h 305"/>
                <a:gd name="T102" fmla="*/ 127 w 127"/>
                <a:gd name="T103" fmla="*/ 212 h 305"/>
                <a:gd name="T104" fmla="*/ 118 w 127"/>
                <a:gd name="T105" fmla="*/ 220 h 305"/>
                <a:gd name="T106" fmla="*/ 110 w 127"/>
                <a:gd name="T107" fmla="*/ 229 h 305"/>
                <a:gd name="T108" fmla="*/ 110 w 127"/>
                <a:gd name="T109" fmla="*/ 246 h 305"/>
                <a:gd name="T110" fmla="*/ 93 w 127"/>
                <a:gd name="T111" fmla="*/ 262 h 305"/>
                <a:gd name="T112" fmla="*/ 84 w 127"/>
                <a:gd name="T113" fmla="*/ 296 h 305"/>
                <a:gd name="T114" fmla="*/ 84 w 127"/>
                <a:gd name="T115" fmla="*/ 305 h 305"/>
                <a:gd name="T116" fmla="*/ 76 w 127"/>
                <a:gd name="T117" fmla="*/ 288 h 305"/>
                <a:gd name="T118" fmla="*/ 59 w 127"/>
                <a:gd name="T119" fmla="*/ 279 h 305"/>
                <a:gd name="T120" fmla="*/ 17 w 127"/>
                <a:gd name="T121" fmla="*/ 262 h 305"/>
                <a:gd name="T122" fmla="*/ 0 w 127"/>
                <a:gd name="T123" fmla="*/ 246 h 305"/>
                <a:gd name="T124" fmla="*/ 0 w 127"/>
                <a:gd name="T125" fmla="*/ 229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
                <a:gd name="T190" fmla="*/ 0 h 305"/>
                <a:gd name="T191" fmla="*/ 127 w 127"/>
                <a:gd name="T192" fmla="*/ 305 h 3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 h="305">
                  <a:moveTo>
                    <a:pt x="0" y="229"/>
                  </a:moveTo>
                  <a:lnTo>
                    <a:pt x="0" y="220"/>
                  </a:lnTo>
                  <a:lnTo>
                    <a:pt x="8" y="212"/>
                  </a:lnTo>
                  <a:lnTo>
                    <a:pt x="8" y="203"/>
                  </a:lnTo>
                  <a:lnTo>
                    <a:pt x="17" y="203"/>
                  </a:lnTo>
                  <a:lnTo>
                    <a:pt x="25" y="203"/>
                  </a:lnTo>
                  <a:lnTo>
                    <a:pt x="25" y="195"/>
                  </a:lnTo>
                  <a:lnTo>
                    <a:pt x="34" y="195"/>
                  </a:lnTo>
                  <a:lnTo>
                    <a:pt x="25" y="186"/>
                  </a:lnTo>
                  <a:lnTo>
                    <a:pt x="34" y="186"/>
                  </a:lnTo>
                  <a:lnTo>
                    <a:pt x="34" y="178"/>
                  </a:lnTo>
                  <a:lnTo>
                    <a:pt x="42" y="178"/>
                  </a:lnTo>
                  <a:lnTo>
                    <a:pt x="42" y="169"/>
                  </a:lnTo>
                  <a:lnTo>
                    <a:pt x="50" y="169"/>
                  </a:lnTo>
                  <a:lnTo>
                    <a:pt x="50" y="161"/>
                  </a:lnTo>
                  <a:lnTo>
                    <a:pt x="59" y="161"/>
                  </a:lnTo>
                  <a:lnTo>
                    <a:pt x="59" y="152"/>
                  </a:lnTo>
                  <a:lnTo>
                    <a:pt x="50" y="144"/>
                  </a:lnTo>
                  <a:lnTo>
                    <a:pt x="42" y="135"/>
                  </a:lnTo>
                  <a:lnTo>
                    <a:pt x="34" y="135"/>
                  </a:lnTo>
                  <a:lnTo>
                    <a:pt x="34" y="127"/>
                  </a:lnTo>
                  <a:lnTo>
                    <a:pt x="25" y="127"/>
                  </a:lnTo>
                  <a:lnTo>
                    <a:pt x="17" y="127"/>
                  </a:lnTo>
                  <a:lnTo>
                    <a:pt x="17" y="118"/>
                  </a:lnTo>
                  <a:lnTo>
                    <a:pt x="17" y="110"/>
                  </a:lnTo>
                  <a:lnTo>
                    <a:pt x="8" y="110"/>
                  </a:lnTo>
                  <a:lnTo>
                    <a:pt x="0" y="101"/>
                  </a:lnTo>
                  <a:lnTo>
                    <a:pt x="8" y="101"/>
                  </a:lnTo>
                  <a:lnTo>
                    <a:pt x="0" y="93"/>
                  </a:lnTo>
                  <a:lnTo>
                    <a:pt x="0" y="85"/>
                  </a:lnTo>
                  <a:lnTo>
                    <a:pt x="8" y="85"/>
                  </a:lnTo>
                  <a:lnTo>
                    <a:pt x="8" y="76"/>
                  </a:lnTo>
                  <a:lnTo>
                    <a:pt x="8" y="68"/>
                  </a:lnTo>
                  <a:lnTo>
                    <a:pt x="0" y="59"/>
                  </a:lnTo>
                  <a:lnTo>
                    <a:pt x="8" y="51"/>
                  </a:lnTo>
                  <a:lnTo>
                    <a:pt x="8" y="42"/>
                  </a:lnTo>
                  <a:lnTo>
                    <a:pt x="17" y="42"/>
                  </a:lnTo>
                  <a:lnTo>
                    <a:pt x="8" y="42"/>
                  </a:lnTo>
                  <a:lnTo>
                    <a:pt x="17" y="42"/>
                  </a:lnTo>
                  <a:lnTo>
                    <a:pt x="17" y="34"/>
                  </a:lnTo>
                  <a:lnTo>
                    <a:pt x="17" y="25"/>
                  </a:lnTo>
                  <a:lnTo>
                    <a:pt x="17" y="17"/>
                  </a:lnTo>
                  <a:lnTo>
                    <a:pt x="25" y="8"/>
                  </a:lnTo>
                  <a:lnTo>
                    <a:pt x="34" y="0"/>
                  </a:lnTo>
                  <a:lnTo>
                    <a:pt x="67" y="17"/>
                  </a:lnTo>
                  <a:lnTo>
                    <a:pt x="76" y="17"/>
                  </a:lnTo>
                  <a:lnTo>
                    <a:pt x="84" y="17"/>
                  </a:lnTo>
                  <a:lnTo>
                    <a:pt x="118" y="25"/>
                  </a:lnTo>
                  <a:lnTo>
                    <a:pt x="118" y="34"/>
                  </a:lnTo>
                  <a:lnTo>
                    <a:pt x="118" y="42"/>
                  </a:lnTo>
                  <a:lnTo>
                    <a:pt x="110" y="59"/>
                  </a:lnTo>
                  <a:lnTo>
                    <a:pt x="110" y="68"/>
                  </a:lnTo>
                  <a:lnTo>
                    <a:pt x="101" y="76"/>
                  </a:lnTo>
                  <a:lnTo>
                    <a:pt x="101" y="68"/>
                  </a:lnTo>
                  <a:lnTo>
                    <a:pt x="101" y="76"/>
                  </a:lnTo>
                  <a:lnTo>
                    <a:pt x="101" y="85"/>
                  </a:lnTo>
                  <a:lnTo>
                    <a:pt x="93" y="101"/>
                  </a:lnTo>
                  <a:lnTo>
                    <a:pt x="101" y="110"/>
                  </a:lnTo>
                  <a:lnTo>
                    <a:pt x="110" y="101"/>
                  </a:lnTo>
                  <a:lnTo>
                    <a:pt x="127" y="118"/>
                  </a:lnTo>
                  <a:lnTo>
                    <a:pt x="127" y="144"/>
                  </a:lnTo>
                  <a:lnTo>
                    <a:pt x="127" y="152"/>
                  </a:lnTo>
                  <a:lnTo>
                    <a:pt x="118" y="152"/>
                  </a:lnTo>
                  <a:lnTo>
                    <a:pt x="127" y="152"/>
                  </a:lnTo>
                  <a:lnTo>
                    <a:pt x="127" y="178"/>
                  </a:lnTo>
                  <a:lnTo>
                    <a:pt x="127" y="195"/>
                  </a:lnTo>
                  <a:lnTo>
                    <a:pt x="127" y="212"/>
                  </a:lnTo>
                  <a:lnTo>
                    <a:pt x="118" y="220"/>
                  </a:lnTo>
                  <a:lnTo>
                    <a:pt x="110" y="220"/>
                  </a:lnTo>
                  <a:lnTo>
                    <a:pt x="110" y="229"/>
                  </a:lnTo>
                  <a:lnTo>
                    <a:pt x="110" y="237"/>
                  </a:lnTo>
                  <a:lnTo>
                    <a:pt x="110" y="246"/>
                  </a:lnTo>
                  <a:lnTo>
                    <a:pt x="93" y="262"/>
                  </a:lnTo>
                  <a:lnTo>
                    <a:pt x="101" y="262"/>
                  </a:lnTo>
                  <a:lnTo>
                    <a:pt x="84" y="296"/>
                  </a:lnTo>
                  <a:lnTo>
                    <a:pt x="84" y="305"/>
                  </a:lnTo>
                  <a:lnTo>
                    <a:pt x="76" y="305"/>
                  </a:lnTo>
                  <a:lnTo>
                    <a:pt x="76" y="288"/>
                  </a:lnTo>
                  <a:lnTo>
                    <a:pt x="67" y="279"/>
                  </a:lnTo>
                  <a:lnTo>
                    <a:pt x="59" y="279"/>
                  </a:lnTo>
                  <a:lnTo>
                    <a:pt x="50" y="288"/>
                  </a:lnTo>
                  <a:lnTo>
                    <a:pt x="17" y="262"/>
                  </a:lnTo>
                  <a:lnTo>
                    <a:pt x="0" y="254"/>
                  </a:lnTo>
                  <a:lnTo>
                    <a:pt x="0" y="246"/>
                  </a:lnTo>
                  <a:lnTo>
                    <a:pt x="0" y="237"/>
                  </a:lnTo>
                  <a:lnTo>
                    <a:pt x="0" y="229"/>
                  </a:lnTo>
                  <a:close/>
                </a:path>
              </a:pathLst>
            </a:custGeom>
            <a:solidFill>
              <a:srgbClr val="8DA3FF"/>
            </a:solidFill>
            <a:ln w="12700">
              <a:solidFill>
                <a:schemeClr val="tx1"/>
              </a:solidFill>
              <a:round/>
              <a:headEnd/>
              <a:tailEnd/>
            </a:ln>
          </p:spPr>
          <p:txBody>
            <a:bodyPr/>
            <a:lstStyle/>
            <a:p>
              <a:endParaRPr lang="en-US"/>
            </a:p>
          </p:txBody>
        </p:sp>
        <p:sp>
          <p:nvSpPr>
            <p:cNvPr id="12355" name="Freeform 105"/>
            <p:cNvSpPr>
              <a:spLocks/>
            </p:cNvSpPr>
            <p:nvPr/>
          </p:nvSpPr>
          <p:spPr bwMode="auto">
            <a:xfrm>
              <a:off x="3725" y="1741"/>
              <a:ext cx="314" cy="543"/>
            </a:xfrm>
            <a:custGeom>
              <a:avLst/>
              <a:gdLst>
                <a:gd name="T0" fmla="*/ 170 w 314"/>
                <a:gd name="T1" fmla="*/ 475 h 543"/>
                <a:gd name="T2" fmla="*/ 161 w 314"/>
                <a:gd name="T3" fmla="*/ 483 h 543"/>
                <a:gd name="T4" fmla="*/ 161 w 314"/>
                <a:gd name="T5" fmla="*/ 492 h 543"/>
                <a:gd name="T6" fmla="*/ 153 w 314"/>
                <a:gd name="T7" fmla="*/ 500 h 543"/>
                <a:gd name="T8" fmla="*/ 144 w 314"/>
                <a:gd name="T9" fmla="*/ 517 h 543"/>
                <a:gd name="T10" fmla="*/ 144 w 314"/>
                <a:gd name="T11" fmla="*/ 509 h 543"/>
                <a:gd name="T12" fmla="*/ 127 w 314"/>
                <a:gd name="T13" fmla="*/ 500 h 543"/>
                <a:gd name="T14" fmla="*/ 102 w 314"/>
                <a:gd name="T15" fmla="*/ 509 h 543"/>
                <a:gd name="T16" fmla="*/ 93 w 314"/>
                <a:gd name="T17" fmla="*/ 526 h 543"/>
                <a:gd name="T18" fmla="*/ 68 w 314"/>
                <a:gd name="T19" fmla="*/ 517 h 543"/>
                <a:gd name="T20" fmla="*/ 51 w 314"/>
                <a:gd name="T21" fmla="*/ 517 h 543"/>
                <a:gd name="T22" fmla="*/ 43 w 314"/>
                <a:gd name="T23" fmla="*/ 517 h 543"/>
                <a:gd name="T24" fmla="*/ 26 w 314"/>
                <a:gd name="T25" fmla="*/ 526 h 543"/>
                <a:gd name="T26" fmla="*/ 17 w 314"/>
                <a:gd name="T27" fmla="*/ 534 h 543"/>
                <a:gd name="T28" fmla="*/ 9 w 314"/>
                <a:gd name="T29" fmla="*/ 534 h 543"/>
                <a:gd name="T30" fmla="*/ 0 w 314"/>
                <a:gd name="T31" fmla="*/ 526 h 543"/>
                <a:gd name="T32" fmla="*/ 9 w 314"/>
                <a:gd name="T33" fmla="*/ 517 h 543"/>
                <a:gd name="T34" fmla="*/ 0 w 314"/>
                <a:gd name="T35" fmla="*/ 517 h 543"/>
                <a:gd name="T36" fmla="*/ 0 w 314"/>
                <a:gd name="T37" fmla="*/ 509 h 543"/>
                <a:gd name="T38" fmla="*/ 0 w 314"/>
                <a:gd name="T39" fmla="*/ 500 h 543"/>
                <a:gd name="T40" fmla="*/ 9 w 314"/>
                <a:gd name="T41" fmla="*/ 483 h 543"/>
                <a:gd name="T42" fmla="*/ 9 w 314"/>
                <a:gd name="T43" fmla="*/ 475 h 543"/>
                <a:gd name="T44" fmla="*/ 17 w 314"/>
                <a:gd name="T45" fmla="*/ 475 h 543"/>
                <a:gd name="T46" fmla="*/ 26 w 314"/>
                <a:gd name="T47" fmla="*/ 450 h 543"/>
                <a:gd name="T48" fmla="*/ 34 w 314"/>
                <a:gd name="T49" fmla="*/ 441 h 543"/>
                <a:gd name="T50" fmla="*/ 34 w 314"/>
                <a:gd name="T51" fmla="*/ 424 h 543"/>
                <a:gd name="T52" fmla="*/ 51 w 314"/>
                <a:gd name="T53" fmla="*/ 407 h 543"/>
                <a:gd name="T54" fmla="*/ 43 w 314"/>
                <a:gd name="T55" fmla="*/ 390 h 543"/>
                <a:gd name="T56" fmla="*/ 34 w 314"/>
                <a:gd name="T57" fmla="*/ 382 h 543"/>
                <a:gd name="T58" fmla="*/ 26 w 314"/>
                <a:gd name="T59" fmla="*/ 365 h 543"/>
                <a:gd name="T60" fmla="*/ 34 w 314"/>
                <a:gd name="T61" fmla="*/ 356 h 543"/>
                <a:gd name="T62" fmla="*/ 34 w 314"/>
                <a:gd name="T63" fmla="*/ 339 h 543"/>
                <a:gd name="T64" fmla="*/ 34 w 314"/>
                <a:gd name="T65" fmla="*/ 297 h 543"/>
                <a:gd name="T66" fmla="*/ 26 w 314"/>
                <a:gd name="T67" fmla="*/ 153 h 543"/>
                <a:gd name="T68" fmla="*/ 9 w 314"/>
                <a:gd name="T69" fmla="*/ 26 h 543"/>
                <a:gd name="T70" fmla="*/ 43 w 314"/>
                <a:gd name="T71" fmla="*/ 34 h 543"/>
                <a:gd name="T72" fmla="*/ 153 w 314"/>
                <a:gd name="T73" fmla="*/ 9 h 543"/>
                <a:gd name="T74" fmla="*/ 263 w 314"/>
                <a:gd name="T75" fmla="*/ 0 h 543"/>
                <a:gd name="T76" fmla="*/ 280 w 314"/>
                <a:gd name="T77" fmla="*/ 60 h 543"/>
                <a:gd name="T78" fmla="*/ 289 w 314"/>
                <a:gd name="T79" fmla="*/ 144 h 543"/>
                <a:gd name="T80" fmla="*/ 297 w 314"/>
                <a:gd name="T81" fmla="*/ 255 h 543"/>
                <a:gd name="T82" fmla="*/ 306 w 314"/>
                <a:gd name="T83" fmla="*/ 339 h 543"/>
                <a:gd name="T84" fmla="*/ 306 w 314"/>
                <a:gd name="T85" fmla="*/ 348 h 543"/>
                <a:gd name="T86" fmla="*/ 306 w 314"/>
                <a:gd name="T87" fmla="*/ 365 h 543"/>
                <a:gd name="T88" fmla="*/ 314 w 314"/>
                <a:gd name="T89" fmla="*/ 373 h 543"/>
                <a:gd name="T90" fmla="*/ 280 w 314"/>
                <a:gd name="T91" fmla="*/ 390 h 543"/>
                <a:gd name="T92" fmla="*/ 255 w 314"/>
                <a:gd name="T93" fmla="*/ 390 h 543"/>
                <a:gd name="T94" fmla="*/ 255 w 314"/>
                <a:gd name="T95" fmla="*/ 416 h 543"/>
                <a:gd name="T96" fmla="*/ 238 w 314"/>
                <a:gd name="T97" fmla="*/ 450 h 543"/>
                <a:gd name="T98" fmla="*/ 221 w 314"/>
                <a:gd name="T99" fmla="*/ 458 h 543"/>
                <a:gd name="T100" fmla="*/ 204 w 314"/>
                <a:gd name="T101" fmla="*/ 492 h 543"/>
                <a:gd name="T102" fmla="*/ 178 w 314"/>
                <a:gd name="T103" fmla="*/ 492 h 543"/>
                <a:gd name="T104" fmla="*/ 170 w 314"/>
                <a:gd name="T105" fmla="*/ 475 h 5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4"/>
                <a:gd name="T160" fmla="*/ 0 h 543"/>
                <a:gd name="T161" fmla="*/ 314 w 314"/>
                <a:gd name="T162" fmla="*/ 543 h 5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4" h="543">
                  <a:moveTo>
                    <a:pt x="170" y="475"/>
                  </a:moveTo>
                  <a:lnTo>
                    <a:pt x="170" y="466"/>
                  </a:lnTo>
                  <a:lnTo>
                    <a:pt x="161" y="466"/>
                  </a:lnTo>
                  <a:lnTo>
                    <a:pt x="161" y="475"/>
                  </a:lnTo>
                  <a:lnTo>
                    <a:pt x="170" y="475"/>
                  </a:lnTo>
                  <a:lnTo>
                    <a:pt x="161" y="483"/>
                  </a:lnTo>
                  <a:lnTo>
                    <a:pt x="161" y="492"/>
                  </a:lnTo>
                  <a:lnTo>
                    <a:pt x="153" y="492"/>
                  </a:lnTo>
                  <a:lnTo>
                    <a:pt x="153" y="500"/>
                  </a:lnTo>
                  <a:lnTo>
                    <a:pt x="153" y="509"/>
                  </a:lnTo>
                  <a:lnTo>
                    <a:pt x="144" y="509"/>
                  </a:lnTo>
                  <a:lnTo>
                    <a:pt x="144" y="517"/>
                  </a:lnTo>
                  <a:lnTo>
                    <a:pt x="144" y="509"/>
                  </a:lnTo>
                  <a:lnTo>
                    <a:pt x="136" y="509"/>
                  </a:lnTo>
                  <a:lnTo>
                    <a:pt x="127" y="500"/>
                  </a:lnTo>
                  <a:lnTo>
                    <a:pt x="119" y="500"/>
                  </a:lnTo>
                  <a:lnTo>
                    <a:pt x="119" y="509"/>
                  </a:lnTo>
                  <a:lnTo>
                    <a:pt x="110" y="509"/>
                  </a:lnTo>
                  <a:lnTo>
                    <a:pt x="102" y="509"/>
                  </a:lnTo>
                  <a:lnTo>
                    <a:pt x="102" y="517"/>
                  </a:lnTo>
                  <a:lnTo>
                    <a:pt x="102" y="526"/>
                  </a:lnTo>
                  <a:lnTo>
                    <a:pt x="93" y="526"/>
                  </a:lnTo>
                  <a:lnTo>
                    <a:pt x="85" y="526"/>
                  </a:lnTo>
                  <a:lnTo>
                    <a:pt x="85" y="517"/>
                  </a:lnTo>
                  <a:lnTo>
                    <a:pt x="76" y="517"/>
                  </a:lnTo>
                  <a:lnTo>
                    <a:pt x="68" y="517"/>
                  </a:lnTo>
                  <a:lnTo>
                    <a:pt x="59" y="517"/>
                  </a:lnTo>
                  <a:lnTo>
                    <a:pt x="43" y="509"/>
                  </a:lnTo>
                  <a:lnTo>
                    <a:pt x="43" y="517"/>
                  </a:lnTo>
                  <a:lnTo>
                    <a:pt x="51" y="517"/>
                  </a:lnTo>
                  <a:lnTo>
                    <a:pt x="51" y="526"/>
                  </a:lnTo>
                  <a:lnTo>
                    <a:pt x="43" y="526"/>
                  </a:lnTo>
                  <a:lnTo>
                    <a:pt x="43" y="517"/>
                  </a:lnTo>
                  <a:lnTo>
                    <a:pt x="34" y="517"/>
                  </a:lnTo>
                  <a:lnTo>
                    <a:pt x="26" y="526"/>
                  </a:lnTo>
                  <a:lnTo>
                    <a:pt x="17" y="517"/>
                  </a:lnTo>
                  <a:lnTo>
                    <a:pt x="17" y="526"/>
                  </a:lnTo>
                  <a:lnTo>
                    <a:pt x="17" y="534"/>
                  </a:lnTo>
                  <a:lnTo>
                    <a:pt x="17" y="543"/>
                  </a:lnTo>
                  <a:lnTo>
                    <a:pt x="9" y="534"/>
                  </a:lnTo>
                  <a:lnTo>
                    <a:pt x="0" y="534"/>
                  </a:lnTo>
                  <a:lnTo>
                    <a:pt x="9" y="534"/>
                  </a:lnTo>
                  <a:lnTo>
                    <a:pt x="0" y="526"/>
                  </a:lnTo>
                  <a:lnTo>
                    <a:pt x="9" y="526"/>
                  </a:lnTo>
                  <a:lnTo>
                    <a:pt x="9" y="517"/>
                  </a:lnTo>
                  <a:lnTo>
                    <a:pt x="0" y="517"/>
                  </a:lnTo>
                  <a:lnTo>
                    <a:pt x="9" y="517"/>
                  </a:lnTo>
                  <a:lnTo>
                    <a:pt x="0" y="509"/>
                  </a:lnTo>
                  <a:lnTo>
                    <a:pt x="0" y="500"/>
                  </a:lnTo>
                  <a:lnTo>
                    <a:pt x="9" y="500"/>
                  </a:lnTo>
                  <a:lnTo>
                    <a:pt x="0" y="500"/>
                  </a:lnTo>
                  <a:lnTo>
                    <a:pt x="9" y="492"/>
                  </a:lnTo>
                  <a:lnTo>
                    <a:pt x="9" y="483"/>
                  </a:lnTo>
                  <a:lnTo>
                    <a:pt x="9" y="475"/>
                  </a:lnTo>
                  <a:lnTo>
                    <a:pt x="9" y="466"/>
                  </a:lnTo>
                  <a:lnTo>
                    <a:pt x="9" y="475"/>
                  </a:lnTo>
                  <a:lnTo>
                    <a:pt x="17" y="466"/>
                  </a:lnTo>
                  <a:lnTo>
                    <a:pt x="17" y="475"/>
                  </a:lnTo>
                  <a:lnTo>
                    <a:pt x="17" y="466"/>
                  </a:lnTo>
                  <a:lnTo>
                    <a:pt x="26" y="458"/>
                  </a:lnTo>
                  <a:lnTo>
                    <a:pt x="26" y="450"/>
                  </a:lnTo>
                  <a:lnTo>
                    <a:pt x="34" y="450"/>
                  </a:lnTo>
                  <a:lnTo>
                    <a:pt x="34" y="441"/>
                  </a:lnTo>
                  <a:lnTo>
                    <a:pt x="34" y="433"/>
                  </a:lnTo>
                  <a:lnTo>
                    <a:pt x="34" y="424"/>
                  </a:lnTo>
                  <a:lnTo>
                    <a:pt x="43" y="424"/>
                  </a:lnTo>
                  <a:lnTo>
                    <a:pt x="43" y="416"/>
                  </a:lnTo>
                  <a:lnTo>
                    <a:pt x="51" y="407"/>
                  </a:lnTo>
                  <a:lnTo>
                    <a:pt x="43" y="407"/>
                  </a:lnTo>
                  <a:lnTo>
                    <a:pt x="43" y="399"/>
                  </a:lnTo>
                  <a:lnTo>
                    <a:pt x="43" y="390"/>
                  </a:lnTo>
                  <a:lnTo>
                    <a:pt x="43" y="382"/>
                  </a:lnTo>
                  <a:lnTo>
                    <a:pt x="34" y="382"/>
                  </a:lnTo>
                  <a:lnTo>
                    <a:pt x="34" y="373"/>
                  </a:lnTo>
                  <a:lnTo>
                    <a:pt x="34" y="365"/>
                  </a:lnTo>
                  <a:lnTo>
                    <a:pt x="26" y="365"/>
                  </a:lnTo>
                  <a:lnTo>
                    <a:pt x="26" y="356"/>
                  </a:lnTo>
                  <a:lnTo>
                    <a:pt x="34" y="356"/>
                  </a:lnTo>
                  <a:lnTo>
                    <a:pt x="34" y="348"/>
                  </a:lnTo>
                  <a:lnTo>
                    <a:pt x="34" y="339"/>
                  </a:lnTo>
                  <a:lnTo>
                    <a:pt x="26" y="339"/>
                  </a:lnTo>
                  <a:lnTo>
                    <a:pt x="34" y="331"/>
                  </a:lnTo>
                  <a:lnTo>
                    <a:pt x="34" y="314"/>
                  </a:lnTo>
                  <a:lnTo>
                    <a:pt x="34" y="297"/>
                  </a:lnTo>
                  <a:lnTo>
                    <a:pt x="34" y="263"/>
                  </a:lnTo>
                  <a:lnTo>
                    <a:pt x="26" y="229"/>
                  </a:lnTo>
                  <a:lnTo>
                    <a:pt x="26" y="187"/>
                  </a:lnTo>
                  <a:lnTo>
                    <a:pt x="26" y="153"/>
                  </a:lnTo>
                  <a:lnTo>
                    <a:pt x="17" y="119"/>
                  </a:lnTo>
                  <a:lnTo>
                    <a:pt x="17" y="102"/>
                  </a:lnTo>
                  <a:lnTo>
                    <a:pt x="17" y="85"/>
                  </a:lnTo>
                  <a:lnTo>
                    <a:pt x="17" y="60"/>
                  </a:lnTo>
                  <a:lnTo>
                    <a:pt x="9" y="26"/>
                  </a:lnTo>
                  <a:lnTo>
                    <a:pt x="17" y="34"/>
                  </a:lnTo>
                  <a:lnTo>
                    <a:pt x="26" y="34"/>
                  </a:lnTo>
                  <a:lnTo>
                    <a:pt x="17" y="34"/>
                  </a:lnTo>
                  <a:lnTo>
                    <a:pt x="26" y="34"/>
                  </a:lnTo>
                  <a:lnTo>
                    <a:pt x="43" y="34"/>
                  </a:lnTo>
                  <a:lnTo>
                    <a:pt x="68" y="26"/>
                  </a:lnTo>
                  <a:lnTo>
                    <a:pt x="76" y="17"/>
                  </a:lnTo>
                  <a:lnTo>
                    <a:pt x="102" y="17"/>
                  </a:lnTo>
                  <a:lnTo>
                    <a:pt x="136" y="9"/>
                  </a:lnTo>
                  <a:lnTo>
                    <a:pt x="153" y="9"/>
                  </a:lnTo>
                  <a:lnTo>
                    <a:pt x="178" y="9"/>
                  </a:lnTo>
                  <a:lnTo>
                    <a:pt x="187" y="9"/>
                  </a:lnTo>
                  <a:lnTo>
                    <a:pt x="221" y="0"/>
                  </a:lnTo>
                  <a:lnTo>
                    <a:pt x="229" y="0"/>
                  </a:lnTo>
                  <a:lnTo>
                    <a:pt x="263" y="0"/>
                  </a:lnTo>
                  <a:lnTo>
                    <a:pt x="272" y="0"/>
                  </a:lnTo>
                  <a:lnTo>
                    <a:pt x="272" y="26"/>
                  </a:lnTo>
                  <a:lnTo>
                    <a:pt x="272" y="43"/>
                  </a:lnTo>
                  <a:lnTo>
                    <a:pt x="280" y="60"/>
                  </a:lnTo>
                  <a:lnTo>
                    <a:pt x="280" y="94"/>
                  </a:lnTo>
                  <a:lnTo>
                    <a:pt x="280" y="102"/>
                  </a:lnTo>
                  <a:lnTo>
                    <a:pt x="289" y="128"/>
                  </a:lnTo>
                  <a:lnTo>
                    <a:pt x="289" y="144"/>
                  </a:lnTo>
                  <a:lnTo>
                    <a:pt x="289" y="178"/>
                  </a:lnTo>
                  <a:lnTo>
                    <a:pt x="297" y="221"/>
                  </a:lnTo>
                  <a:lnTo>
                    <a:pt x="297" y="229"/>
                  </a:lnTo>
                  <a:lnTo>
                    <a:pt x="297" y="255"/>
                  </a:lnTo>
                  <a:lnTo>
                    <a:pt x="297" y="280"/>
                  </a:lnTo>
                  <a:lnTo>
                    <a:pt x="306" y="280"/>
                  </a:lnTo>
                  <a:lnTo>
                    <a:pt x="306" y="314"/>
                  </a:lnTo>
                  <a:lnTo>
                    <a:pt x="306" y="339"/>
                  </a:lnTo>
                  <a:lnTo>
                    <a:pt x="297" y="339"/>
                  </a:lnTo>
                  <a:lnTo>
                    <a:pt x="297" y="348"/>
                  </a:lnTo>
                  <a:lnTo>
                    <a:pt x="306" y="348"/>
                  </a:lnTo>
                  <a:lnTo>
                    <a:pt x="306" y="356"/>
                  </a:lnTo>
                  <a:lnTo>
                    <a:pt x="306" y="365"/>
                  </a:lnTo>
                  <a:lnTo>
                    <a:pt x="314" y="365"/>
                  </a:lnTo>
                  <a:lnTo>
                    <a:pt x="314" y="373"/>
                  </a:lnTo>
                  <a:lnTo>
                    <a:pt x="297" y="382"/>
                  </a:lnTo>
                  <a:lnTo>
                    <a:pt x="289" y="382"/>
                  </a:lnTo>
                  <a:lnTo>
                    <a:pt x="280" y="390"/>
                  </a:lnTo>
                  <a:lnTo>
                    <a:pt x="272" y="390"/>
                  </a:lnTo>
                  <a:lnTo>
                    <a:pt x="263" y="390"/>
                  </a:lnTo>
                  <a:lnTo>
                    <a:pt x="255" y="390"/>
                  </a:lnTo>
                  <a:lnTo>
                    <a:pt x="255" y="399"/>
                  </a:lnTo>
                  <a:lnTo>
                    <a:pt x="255" y="407"/>
                  </a:lnTo>
                  <a:lnTo>
                    <a:pt x="255" y="416"/>
                  </a:lnTo>
                  <a:lnTo>
                    <a:pt x="246" y="424"/>
                  </a:lnTo>
                  <a:lnTo>
                    <a:pt x="238" y="433"/>
                  </a:lnTo>
                  <a:lnTo>
                    <a:pt x="238" y="441"/>
                  </a:lnTo>
                  <a:lnTo>
                    <a:pt x="238" y="450"/>
                  </a:lnTo>
                  <a:lnTo>
                    <a:pt x="229" y="458"/>
                  </a:lnTo>
                  <a:lnTo>
                    <a:pt x="221" y="450"/>
                  </a:lnTo>
                  <a:lnTo>
                    <a:pt x="221" y="458"/>
                  </a:lnTo>
                  <a:lnTo>
                    <a:pt x="212" y="466"/>
                  </a:lnTo>
                  <a:lnTo>
                    <a:pt x="212" y="483"/>
                  </a:lnTo>
                  <a:lnTo>
                    <a:pt x="212" y="492"/>
                  </a:lnTo>
                  <a:lnTo>
                    <a:pt x="204" y="492"/>
                  </a:lnTo>
                  <a:lnTo>
                    <a:pt x="195" y="492"/>
                  </a:lnTo>
                  <a:lnTo>
                    <a:pt x="187" y="492"/>
                  </a:lnTo>
                  <a:lnTo>
                    <a:pt x="178" y="492"/>
                  </a:lnTo>
                  <a:lnTo>
                    <a:pt x="178" y="483"/>
                  </a:lnTo>
                  <a:lnTo>
                    <a:pt x="178" y="475"/>
                  </a:lnTo>
                  <a:lnTo>
                    <a:pt x="170" y="475"/>
                  </a:lnTo>
                  <a:close/>
                </a:path>
              </a:pathLst>
            </a:custGeom>
            <a:solidFill>
              <a:srgbClr val="8DA3FF"/>
            </a:solidFill>
            <a:ln w="12700">
              <a:solidFill>
                <a:schemeClr val="tx1"/>
              </a:solidFill>
              <a:round/>
              <a:headEnd/>
              <a:tailEnd/>
            </a:ln>
          </p:spPr>
          <p:txBody>
            <a:bodyPr/>
            <a:lstStyle/>
            <a:p>
              <a:endParaRPr lang="en-US"/>
            </a:p>
          </p:txBody>
        </p:sp>
        <p:sp>
          <p:nvSpPr>
            <p:cNvPr id="12356" name="Freeform 106"/>
            <p:cNvSpPr>
              <a:spLocks/>
            </p:cNvSpPr>
            <p:nvPr/>
          </p:nvSpPr>
          <p:spPr bwMode="auto">
            <a:xfrm>
              <a:off x="583" y="1487"/>
              <a:ext cx="645" cy="992"/>
            </a:xfrm>
            <a:custGeom>
              <a:avLst/>
              <a:gdLst>
                <a:gd name="T0" fmla="*/ 51 w 645"/>
                <a:gd name="T1" fmla="*/ 449 h 992"/>
                <a:gd name="T2" fmla="*/ 8 w 645"/>
                <a:gd name="T3" fmla="*/ 382 h 992"/>
                <a:gd name="T4" fmla="*/ 0 w 645"/>
                <a:gd name="T5" fmla="*/ 365 h 992"/>
                <a:gd name="T6" fmla="*/ 0 w 645"/>
                <a:gd name="T7" fmla="*/ 348 h 992"/>
                <a:gd name="T8" fmla="*/ 17 w 645"/>
                <a:gd name="T9" fmla="*/ 314 h 992"/>
                <a:gd name="T10" fmla="*/ 68 w 645"/>
                <a:gd name="T11" fmla="*/ 102 h 992"/>
                <a:gd name="T12" fmla="*/ 153 w 645"/>
                <a:gd name="T13" fmla="*/ 9 h 992"/>
                <a:gd name="T14" fmla="*/ 263 w 645"/>
                <a:gd name="T15" fmla="*/ 34 h 992"/>
                <a:gd name="T16" fmla="*/ 373 w 645"/>
                <a:gd name="T17" fmla="*/ 60 h 992"/>
                <a:gd name="T18" fmla="*/ 552 w 645"/>
                <a:gd name="T19" fmla="*/ 102 h 992"/>
                <a:gd name="T20" fmla="*/ 645 w 645"/>
                <a:gd name="T21" fmla="*/ 119 h 992"/>
                <a:gd name="T22" fmla="*/ 603 w 645"/>
                <a:gd name="T23" fmla="*/ 356 h 992"/>
                <a:gd name="T24" fmla="*/ 586 w 645"/>
                <a:gd name="T25" fmla="*/ 432 h 992"/>
                <a:gd name="T26" fmla="*/ 560 w 645"/>
                <a:gd name="T27" fmla="*/ 551 h 992"/>
                <a:gd name="T28" fmla="*/ 535 w 645"/>
                <a:gd name="T29" fmla="*/ 678 h 992"/>
                <a:gd name="T30" fmla="*/ 518 w 645"/>
                <a:gd name="T31" fmla="*/ 771 h 992"/>
                <a:gd name="T32" fmla="*/ 501 w 645"/>
                <a:gd name="T33" fmla="*/ 856 h 992"/>
                <a:gd name="T34" fmla="*/ 492 w 645"/>
                <a:gd name="T35" fmla="*/ 873 h 992"/>
                <a:gd name="T36" fmla="*/ 484 w 645"/>
                <a:gd name="T37" fmla="*/ 873 h 992"/>
                <a:gd name="T38" fmla="*/ 475 w 645"/>
                <a:gd name="T39" fmla="*/ 864 h 992"/>
                <a:gd name="T40" fmla="*/ 475 w 645"/>
                <a:gd name="T41" fmla="*/ 856 h 992"/>
                <a:gd name="T42" fmla="*/ 467 w 645"/>
                <a:gd name="T43" fmla="*/ 856 h 992"/>
                <a:gd name="T44" fmla="*/ 458 w 645"/>
                <a:gd name="T45" fmla="*/ 848 h 992"/>
                <a:gd name="T46" fmla="*/ 441 w 645"/>
                <a:gd name="T47" fmla="*/ 848 h 992"/>
                <a:gd name="T48" fmla="*/ 433 w 645"/>
                <a:gd name="T49" fmla="*/ 856 h 992"/>
                <a:gd name="T50" fmla="*/ 433 w 645"/>
                <a:gd name="T51" fmla="*/ 864 h 992"/>
                <a:gd name="T52" fmla="*/ 433 w 645"/>
                <a:gd name="T53" fmla="*/ 881 h 992"/>
                <a:gd name="T54" fmla="*/ 433 w 645"/>
                <a:gd name="T55" fmla="*/ 881 h 992"/>
                <a:gd name="T56" fmla="*/ 433 w 645"/>
                <a:gd name="T57" fmla="*/ 898 h 992"/>
                <a:gd name="T58" fmla="*/ 433 w 645"/>
                <a:gd name="T59" fmla="*/ 907 h 992"/>
                <a:gd name="T60" fmla="*/ 433 w 645"/>
                <a:gd name="T61" fmla="*/ 915 h 992"/>
                <a:gd name="T62" fmla="*/ 424 w 645"/>
                <a:gd name="T63" fmla="*/ 924 h 992"/>
                <a:gd name="T64" fmla="*/ 424 w 645"/>
                <a:gd name="T65" fmla="*/ 932 h 992"/>
                <a:gd name="T66" fmla="*/ 433 w 645"/>
                <a:gd name="T67" fmla="*/ 949 h 992"/>
                <a:gd name="T68" fmla="*/ 424 w 645"/>
                <a:gd name="T69" fmla="*/ 966 h 992"/>
                <a:gd name="T70" fmla="*/ 424 w 645"/>
                <a:gd name="T71" fmla="*/ 975 h 992"/>
                <a:gd name="T72" fmla="*/ 416 w 645"/>
                <a:gd name="T73" fmla="*/ 975 h 992"/>
                <a:gd name="T74" fmla="*/ 424 w 645"/>
                <a:gd name="T75" fmla="*/ 983 h 992"/>
                <a:gd name="T76" fmla="*/ 416 w 645"/>
                <a:gd name="T77" fmla="*/ 992 h 992"/>
                <a:gd name="T78" fmla="*/ 314 w 645"/>
                <a:gd name="T79" fmla="*/ 839 h 992"/>
                <a:gd name="T80" fmla="*/ 161 w 645"/>
                <a:gd name="T81" fmla="*/ 619 h 992"/>
                <a:gd name="T82" fmla="*/ 59 w 645"/>
                <a:gd name="T83" fmla="*/ 466 h 9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992"/>
                <a:gd name="T128" fmla="*/ 645 w 645"/>
                <a:gd name="T129" fmla="*/ 992 h 9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992">
                  <a:moveTo>
                    <a:pt x="59" y="466"/>
                  </a:moveTo>
                  <a:lnTo>
                    <a:pt x="51" y="449"/>
                  </a:lnTo>
                  <a:lnTo>
                    <a:pt x="25" y="415"/>
                  </a:lnTo>
                  <a:lnTo>
                    <a:pt x="8" y="382"/>
                  </a:lnTo>
                  <a:lnTo>
                    <a:pt x="0" y="373"/>
                  </a:lnTo>
                  <a:lnTo>
                    <a:pt x="0" y="365"/>
                  </a:lnTo>
                  <a:lnTo>
                    <a:pt x="0" y="356"/>
                  </a:lnTo>
                  <a:lnTo>
                    <a:pt x="0" y="348"/>
                  </a:lnTo>
                  <a:lnTo>
                    <a:pt x="8" y="331"/>
                  </a:lnTo>
                  <a:lnTo>
                    <a:pt x="17" y="314"/>
                  </a:lnTo>
                  <a:lnTo>
                    <a:pt x="25" y="280"/>
                  </a:lnTo>
                  <a:lnTo>
                    <a:pt x="68" y="102"/>
                  </a:lnTo>
                  <a:lnTo>
                    <a:pt x="93" y="0"/>
                  </a:lnTo>
                  <a:lnTo>
                    <a:pt x="153" y="9"/>
                  </a:lnTo>
                  <a:lnTo>
                    <a:pt x="161" y="9"/>
                  </a:lnTo>
                  <a:lnTo>
                    <a:pt x="263" y="34"/>
                  </a:lnTo>
                  <a:lnTo>
                    <a:pt x="373" y="60"/>
                  </a:lnTo>
                  <a:lnTo>
                    <a:pt x="467" y="85"/>
                  </a:lnTo>
                  <a:lnTo>
                    <a:pt x="552" y="102"/>
                  </a:lnTo>
                  <a:lnTo>
                    <a:pt x="628" y="119"/>
                  </a:lnTo>
                  <a:lnTo>
                    <a:pt x="645" y="119"/>
                  </a:lnTo>
                  <a:lnTo>
                    <a:pt x="620" y="246"/>
                  </a:lnTo>
                  <a:lnTo>
                    <a:pt x="603" y="356"/>
                  </a:lnTo>
                  <a:lnTo>
                    <a:pt x="594" y="382"/>
                  </a:lnTo>
                  <a:lnTo>
                    <a:pt x="586" y="432"/>
                  </a:lnTo>
                  <a:lnTo>
                    <a:pt x="569" y="543"/>
                  </a:lnTo>
                  <a:lnTo>
                    <a:pt x="560" y="551"/>
                  </a:lnTo>
                  <a:lnTo>
                    <a:pt x="552" y="610"/>
                  </a:lnTo>
                  <a:lnTo>
                    <a:pt x="535" y="678"/>
                  </a:lnTo>
                  <a:lnTo>
                    <a:pt x="526" y="754"/>
                  </a:lnTo>
                  <a:lnTo>
                    <a:pt x="518" y="771"/>
                  </a:lnTo>
                  <a:lnTo>
                    <a:pt x="509" y="856"/>
                  </a:lnTo>
                  <a:lnTo>
                    <a:pt x="501" y="856"/>
                  </a:lnTo>
                  <a:lnTo>
                    <a:pt x="501" y="864"/>
                  </a:lnTo>
                  <a:lnTo>
                    <a:pt x="492" y="873"/>
                  </a:lnTo>
                  <a:lnTo>
                    <a:pt x="484" y="873"/>
                  </a:lnTo>
                  <a:lnTo>
                    <a:pt x="475" y="864"/>
                  </a:lnTo>
                  <a:lnTo>
                    <a:pt x="475" y="856"/>
                  </a:lnTo>
                  <a:lnTo>
                    <a:pt x="467" y="856"/>
                  </a:lnTo>
                  <a:lnTo>
                    <a:pt x="458" y="856"/>
                  </a:lnTo>
                  <a:lnTo>
                    <a:pt x="458" y="848"/>
                  </a:lnTo>
                  <a:lnTo>
                    <a:pt x="450" y="848"/>
                  </a:lnTo>
                  <a:lnTo>
                    <a:pt x="441" y="848"/>
                  </a:lnTo>
                  <a:lnTo>
                    <a:pt x="433" y="856"/>
                  </a:lnTo>
                  <a:lnTo>
                    <a:pt x="433" y="864"/>
                  </a:lnTo>
                  <a:lnTo>
                    <a:pt x="433" y="881"/>
                  </a:lnTo>
                  <a:lnTo>
                    <a:pt x="433" y="890"/>
                  </a:lnTo>
                  <a:lnTo>
                    <a:pt x="433" y="898"/>
                  </a:lnTo>
                  <a:lnTo>
                    <a:pt x="424" y="898"/>
                  </a:lnTo>
                  <a:lnTo>
                    <a:pt x="433" y="907"/>
                  </a:lnTo>
                  <a:lnTo>
                    <a:pt x="424" y="915"/>
                  </a:lnTo>
                  <a:lnTo>
                    <a:pt x="433" y="915"/>
                  </a:lnTo>
                  <a:lnTo>
                    <a:pt x="424" y="924"/>
                  </a:lnTo>
                  <a:lnTo>
                    <a:pt x="424" y="932"/>
                  </a:lnTo>
                  <a:lnTo>
                    <a:pt x="424" y="941"/>
                  </a:lnTo>
                  <a:lnTo>
                    <a:pt x="433" y="949"/>
                  </a:lnTo>
                  <a:lnTo>
                    <a:pt x="424" y="958"/>
                  </a:lnTo>
                  <a:lnTo>
                    <a:pt x="424" y="966"/>
                  </a:lnTo>
                  <a:lnTo>
                    <a:pt x="424" y="975"/>
                  </a:lnTo>
                  <a:lnTo>
                    <a:pt x="424" y="983"/>
                  </a:lnTo>
                  <a:lnTo>
                    <a:pt x="416" y="975"/>
                  </a:lnTo>
                  <a:lnTo>
                    <a:pt x="416" y="983"/>
                  </a:lnTo>
                  <a:lnTo>
                    <a:pt x="424" y="983"/>
                  </a:lnTo>
                  <a:lnTo>
                    <a:pt x="416" y="992"/>
                  </a:lnTo>
                  <a:lnTo>
                    <a:pt x="331" y="873"/>
                  </a:lnTo>
                  <a:lnTo>
                    <a:pt x="314" y="839"/>
                  </a:lnTo>
                  <a:lnTo>
                    <a:pt x="212" y="695"/>
                  </a:lnTo>
                  <a:lnTo>
                    <a:pt x="161" y="619"/>
                  </a:lnTo>
                  <a:lnTo>
                    <a:pt x="119" y="551"/>
                  </a:lnTo>
                  <a:lnTo>
                    <a:pt x="59" y="466"/>
                  </a:lnTo>
                  <a:close/>
                </a:path>
              </a:pathLst>
            </a:custGeom>
            <a:solidFill>
              <a:srgbClr val="8DA3FF"/>
            </a:solidFill>
            <a:ln w="12700">
              <a:solidFill>
                <a:schemeClr val="tx1"/>
              </a:solidFill>
              <a:round/>
              <a:headEnd/>
              <a:tailEnd/>
            </a:ln>
          </p:spPr>
          <p:txBody>
            <a:bodyPr/>
            <a:lstStyle/>
            <a:p>
              <a:endParaRPr lang="en-US"/>
            </a:p>
          </p:txBody>
        </p:sp>
        <p:sp>
          <p:nvSpPr>
            <p:cNvPr id="12357" name="Freeform 107"/>
            <p:cNvSpPr>
              <a:spLocks/>
            </p:cNvSpPr>
            <p:nvPr/>
          </p:nvSpPr>
          <p:spPr bwMode="auto">
            <a:xfrm>
              <a:off x="1109" y="1606"/>
              <a:ext cx="569" cy="720"/>
            </a:xfrm>
            <a:custGeom>
              <a:avLst/>
              <a:gdLst>
                <a:gd name="T0" fmla="*/ 26 w 569"/>
                <a:gd name="T1" fmla="*/ 491 h 720"/>
                <a:gd name="T2" fmla="*/ 34 w 569"/>
                <a:gd name="T3" fmla="*/ 432 h 720"/>
                <a:gd name="T4" fmla="*/ 43 w 569"/>
                <a:gd name="T5" fmla="*/ 424 h 720"/>
                <a:gd name="T6" fmla="*/ 60 w 569"/>
                <a:gd name="T7" fmla="*/ 313 h 720"/>
                <a:gd name="T8" fmla="*/ 68 w 569"/>
                <a:gd name="T9" fmla="*/ 263 h 720"/>
                <a:gd name="T10" fmla="*/ 77 w 569"/>
                <a:gd name="T11" fmla="*/ 237 h 720"/>
                <a:gd name="T12" fmla="*/ 94 w 569"/>
                <a:gd name="T13" fmla="*/ 127 h 720"/>
                <a:gd name="T14" fmla="*/ 119 w 569"/>
                <a:gd name="T15" fmla="*/ 0 h 720"/>
                <a:gd name="T16" fmla="*/ 221 w 569"/>
                <a:gd name="T17" fmla="*/ 17 h 720"/>
                <a:gd name="T18" fmla="*/ 297 w 569"/>
                <a:gd name="T19" fmla="*/ 34 h 720"/>
                <a:gd name="T20" fmla="*/ 306 w 569"/>
                <a:gd name="T21" fmla="*/ 34 h 720"/>
                <a:gd name="T22" fmla="*/ 357 w 569"/>
                <a:gd name="T23" fmla="*/ 42 h 720"/>
                <a:gd name="T24" fmla="*/ 399 w 569"/>
                <a:gd name="T25" fmla="*/ 51 h 720"/>
                <a:gd name="T26" fmla="*/ 391 w 569"/>
                <a:gd name="T27" fmla="*/ 102 h 720"/>
                <a:gd name="T28" fmla="*/ 382 w 569"/>
                <a:gd name="T29" fmla="*/ 144 h 720"/>
                <a:gd name="T30" fmla="*/ 382 w 569"/>
                <a:gd name="T31" fmla="*/ 178 h 720"/>
                <a:gd name="T32" fmla="*/ 476 w 569"/>
                <a:gd name="T33" fmla="*/ 195 h 720"/>
                <a:gd name="T34" fmla="*/ 476 w 569"/>
                <a:gd name="T35" fmla="*/ 195 h 720"/>
                <a:gd name="T36" fmla="*/ 569 w 569"/>
                <a:gd name="T37" fmla="*/ 203 h 720"/>
                <a:gd name="T38" fmla="*/ 561 w 569"/>
                <a:gd name="T39" fmla="*/ 246 h 720"/>
                <a:gd name="T40" fmla="*/ 552 w 569"/>
                <a:gd name="T41" fmla="*/ 305 h 720"/>
                <a:gd name="T42" fmla="*/ 544 w 569"/>
                <a:gd name="T43" fmla="*/ 381 h 720"/>
                <a:gd name="T44" fmla="*/ 544 w 569"/>
                <a:gd name="T45" fmla="*/ 398 h 720"/>
                <a:gd name="T46" fmla="*/ 544 w 569"/>
                <a:gd name="T47" fmla="*/ 415 h 720"/>
                <a:gd name="T48" fmla="*/ 527 w 569"/>
                <a:gd name="T49" fmla="*/ 525 h 720"/>
                <a:gd name="T50" fmla="*/ 518 w 569"/>
                <a:gd name="T51" fmla="*/ 559 h 720"/>
                <a:gd name="T52" fmla="*/ 518 w 569"/>
                <a:gd name="T53" fmla="*/ 568 h 720"/>
                <a:gd name="T54" fmla="*/ 518 w 569"/>
                <a:gd name="T55" fmla="*/ 601 h 720"/>
                <a:gd name="T56" fmla="*/ 510 w 569"/>
                <a:gd name="T57" fmla="*/ 635 h 720"/>
                <a:gd name="T58" fmla="*/ 501 w 569"/>
                <a:gd name="T59" fmla="*/ 720 h 720"/>
                <a:gd name="T60" fmla="*/ 408 w 569"/>
                <a:gd name="T61" fmla="*/ 703 h 720"/>
                <a:gd name="T62" fmla="*/ 357 w 569"/>
                <a:gd name="T63" fmla="*/ 695 h 720"/>
                <a:gd name="T64" fmla="*/ 357 w 569"/>
                <a:gd name="T65" fmla="*/ 695 h 720"/>
                <a:gd name="T66" fmla="*/ 331 w 569"/>
                <a:gd name="T67" fmla="*/ 695 h 720"/>
                <a:gd name="T68" fmla="*/ 264 w 569"/>
                <a:gd name="T69" fmla="*/ 686 h 720"/>
                <a:gd name="T70" fmla="*/ 179 w 569"/>
                <a:gd name="T71" fmla="*/ 669 h 720"/>
                <a:gd name="T72" fmla="*/ 145 w 569"/>
                <a:gd name="T73" fmla="*/ 661 h 720"/>
                <a:gd name="T74" fmla="*/ 111 w 569"/>
                <a:gd name="T75" fmla="*/ 652 h 720"/>
                <a:gd name="T76" fmla="*/ 0 w 569"/>
                <a:gd name="T77" fmla="*/ 635 h 720"/>
                <a:gd name="T78" fmla="*/ 9 w 569"/>
                <a:gd name="T79" fmla="*/ 559 h 720"/>
                <a:gd name="T80" fmla="*/ 26 w 569"/>
                <a:gd name="T81" fmla="*/ 491 h 720"/>
                <a:gd name="T82" fmla="*/ 26 w 569"/>
                <a:gd name="T83" fmla="*/ 491 h 7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69"/>
                <a:gd name="T127" fmla="*/ 0 h 720"/>
                <a:gd name="T128" fmla="*/ 569 w 569"/>
                <a:gd name="T129" fmla="*/ 720 h 7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69" h="720">
                  <a:moveTo>
                    <a:pt x="26" y="491"/>
                  </a:moveTo>
                  <a:lnTo>
                    <a:pt x="34" y="432"/>
                  </a:lnTo>
                  <a:lnTo>
                    <a:pt x="43" y="424"/>
                  </a:lnTo>
                  <a:lnTo>
                    <a:pt x="60" y="313"/>
                  </a:lnTo>
                  <a:lnTo>
                    <a:pt x="68" y="263"/>
                  </a:lnTo>
                  <a:lnTo>
                    <a:pt x="77" y="237"/>
                  </a:lnTo>
                  <a:lnTo>
                    <a:pt x="94" y="127"/>
                  </a:lnTo>
                  <a:lnTo>
                    <a:pt x="119" y="0"/>
                  </a:lnTo>
                  <a:lnTo>
                    <a:pt x="221" y="17"/>
                  </a:lnTo>
                  <a:lnTo>
                    <a:pt x="297" y="34"/>
                  </a:lnTo>
                  <a:lnTo>
                    <a:pt x="306" y="34"/>
                  </a:lnTo>
                  <a:lnTo>
                    <a:pt x="357" y="42"/>
                  </a:lnTo>
                  <a:lnTo>
                    <a:pt x="399" y="51"/>
                  </a:lnTo>
                  <a:lnTo>
                    <a:pt x="391" y="102"/>
                  </a:lnTo>
                  <a:lnTo>
                    <a:pt x="382" y="144"/>
                  </a:lnTo>
                  <a:lnTo>
                    <a:pt x="382" y="178"/>
                  </a:lnTo>
                  <a:lnTo>
                    <a:pt x="476" y="195"/>
                  </a:lnTo>
                  <a:lnTo>
                    <a:pt x="569" y="203"/>
                  </a:lnTo>
                  <a:lnTo>
                    <a:pt x="561" y="246"/>
                  </a:lnTo>
                  <a:lnTo>
                    <a:pt x="552" y="305"/>
                  </a:lnTo>
                  <a:lnTo>
                    <a:pt x="544" y="381"/>
                  </a:lnTo>
                  <a:lnTo>
                    <a:pt x="544" y="398"/>
                  </a:lnTo>
                  <a:lnTo>
                    <a:pt x="544" y="415"/>
                  </a:lnTo>
                  <a:lnTo>
                    <a:pt x="527" y="525"/>
                  </a:lnTo>
                  <a:lnTo>
                    <a:pt x="518" y="559"/>
                  </a:lnTo>
                  <a:lnTo>
                    <a:pt x="518" y="568"/>
                  </a:lnTo>
                  <a:lnTo>
                    <a:pt x="518" y="601"/>
                  </a:lnTo>
                  <a:lnTo>
                    <a:pt x="510" y="635"/>
                  </a:lnTo>
                  <a:lnTo>
                    <a:pt x="501" y="720"/>
                  </a:lnTo>
                  <a:lnTo>
                    <a:pt x="408" y="703"/>
                  </a:lnTo>
                  <a:lnTo>
                    <a:pt x="357" y="695"/>
                  </a:lnTo>
                  <a:lnTo>
                    <a:pt x="331" y="695"/>
                  </a:lnTo>
                  <a:lnTo>
                    <a:pt x="264" y="686"/>
                  </a:lnTo>
                  <a:lnTo>
                    <a:pt x="179" y="669"/>
                  </a:lnTo>
                  <a:lnTo>
                    <a:pt x="145" y="661"/>
                  </a:lnTo>
                  <a:lnTo>
                    <a:pt x="111" y="652"/>
                  </a:lnTo>
                  <a:lnTo>
                    <a:pt x="0" y="635"/>
                  </a:lnTo>
                  <a:lnTo>
                    <a:pt x="9" y="559"/>
                  </a:lnTo>
                  <a:lnTo>
                    <a:pt x="26" y="491"/>
                  </a:lnTo>
                  <a:close/>
                </a:path>
              </a:pathLst>
            </a:custGeom>
            <a:solidFill>
              <a:srgbClr val="8DA3FF"/>
            </a:solidFill>
            <a:ln w="12700">
              <a:solidFill>
                <a:schemeClr val="tx1"/>
              </a:solidFill>
              <a:round/>
              <a:headEnd/>
              <a:tailEnd/>
            </a:ln>
          </p:spPr>
          <p:txBody>
            <a:bodyPr/>
            <a:lstStyle/>
            <a:p>
              <a:endParaRPr lang="en-US"/>
            </a:p>
          </p:txBody>
        </p:sp>
        <p:sp>
          <p:nvSpPr>
            <p:cNvPr id="12358" name="Freeform 108"/>
            <p:cNvSpPr>
              <a:spLocks/>
            </p:cNvSpPr>
            <p:nvPr/>
          </p:nvSpPr>
          <p:spPr bwMode="auto">
            <a:xfrm>
              <a:off x="217" y="1377"/>
              <a:ext cx="816" cy="1398"/>
            </a:xfrm>
            <a:custGeom>
              <a:avLst/>
              <a:gdLst>
                <a:gd name="T0" fmla="*/ 145 w 816"/>
                <a:gd name="T1" fmla="*/ 534 h 1398"/>
                <a:gd name="T2" fmla="*/ 111 w 816"/>
                <a:gd name="T3" fmla="*/ 517 h 1398"/>
                <a:gd name="T4" fmla="*/ 102 w 816"/>
                <a:gd name="T5" fmla="*/ 525 h 1398"/>
                <a:gd name="T6" fmla="*/ 94 w 816"/>
                <a:gd name="T7" fmla="*/ 534 h 1398"/>
                <a:gd name="T8" fmla="*/ 85 w 816"/>
                <a:gd name="T9" fmla="*/ 559 h 1398"/>
                <a:gd name="T10" fmla="*/ 51 w 816"/>
                <a:gd name="T11" fmla="*/ 525 h 1398"/>
                <a:gd name="T12" fmla="*/ 51 w 816"/>
                <a:gd name="T13" fmla="*/ 492 h 1398"/>
                <a:gd name="T14" fmla="*/ 17 w 816"/>
                <a:gd name="T15" fmla="*/ 415 h 1398"/>
                <a:gd name="T16" fmla="*/ 26 w 816"/>
                <a:gd name="T17" fmla="*/ 314 h 1398"/>
                <a:gd name="T18" fmla="*/ 17 w 816"/>
                <a:gd name="T19" fmla="*/ 237 h 1398"/>
                <a:gd name="T20" fmla="*/ 43 w 816"/>
                <a:gd name="T21" fmla="*/ 127 h 1398"/>
                <a:gd name="T22" fmla="*/ 68 w 816"/>
                <a:gd name="T23" fmla="*/ 34 h 1398"/>
                <a:gd name="T24" fmla="*/ 111 w 816"/>
                <a:gd name="T25" fmla="*/ 9 h 1398"/>
                <a:gd name="T26" fmla="*/ 332 w 816"/>
                <a:gd name="T27" fmla="*/ 68 h 1398"/>
                <a:gd name="T28" fmla="*/ 391 w 816"/>
                <a:gd name="T29" fmla="*/ 390 h 1398"/>
                <a:gd name="T30" fmla="*/ 366 w 816"/>
                <a:gd name="T31" fmla="*/ 466 h 1398"/>
                <a:gd name="T32" fmla="*/ 391 w 816"/>
                <a:gd name="T33" fmla="*/ 525 h 1398"/>
                <a:gd name="T34" fmla="*/ 527 w 816"/>
                <a:gd name="T35" fmla="*/ 729 h 1398"/>
                <a:gd name="T36" fmla="*/ 782 w 816"/>
                <a:gd name="T37" fmla="*/ 1102 h 1398"/>
                <a:gd name="T38" fmla="*/ 782 w 816"/>
                <a:gd name="T39" fmla="*/ 1119 h 1398"/>
                <a:gd name="T40" fmla="*/ 790 w 816"/>
                <a:gd name="T41" fmla="*/ 1144 h 1398"/>
                <a:gd name="T42" fmla="*/ 790 w 816"/>
                <a:gd name="T43" fmla="*/ 1161 h 1398"/>
                <a:gd name="T44" fmla="*/ 799 w 816"/>
                <a:gd name="T45" fmla="*/ 1178 h 1398"/>
                <a:gd name="T46" fmla="*/ 816 w 816"/>
                <a:gd name="T47" fmla="*/ 1195 h 1398"/>
                <a:gd name="T48" fmla="*/ 816 w 816"/>
                <a:gd name="T49" fmla="*/ 1203 h 1398"/>
                <a:gd name="T50" fmla="*/ 782 w 816"/>
                <a:gd name="T51" fmla="*/ 1220 h 1398"/>
                <a:gd name="T52" fmla="*/ 765 w 816"/>
                <a:gd name="T53" fmla="*/ 1237 h 1398"/>
                <a:gd name="T54" fmla="*/ 765 w 816"/>
                <a:gd name="T55" fmla="*/ 1254 h 1398"/>
                <a:gd name="T56" fmla="*/ 756 w 816"/>
                <a:gd name="T57" fmla="*/ 1271 h 1398"/>
                <a:gd name="T58" fmla="*/ 756 w 816"/>
                <a:gd name="T59" fmla="*/ 1288 h 1398"/>
                <a:gd name="T60" fmla="*/ 739 w 816"/>
                <a:gd name="T61" fmla="*/ 1305 h 1398"/>
                <a:gd name="T62" fmla="*/ 731 w 816"/>
                <a:gd name="T63" fmla="*/ 1313 h 1398"/>
                <a:gd name="T64" fmla="*/ 731 w 816"/>
                <a:gd name="T65" fmla="*/ 1339 h 1398"/>
                <a:gd name="T66" fmla="*/ 731 w 816"/>
                <a:gd name="T67" fmla="*/ 1347 h 1398"/>
                <a:gd name="T68" fmla="*/ 739 w 816"/>
                <a:gd name="T69" fmla="*/ 1356 h 1398"/>
                <a:gd name="T70" fmla="*/ 739 w 816"/>
                <a:gd name="T71" fmla="*/ 1381 h 1398"/>
                <a:gd name="T72" fmla="*/ 731 w 816"/>
                <a:gd name="T73" fmla="*/ 1390 h 1398"/>
                <a:gd name="T74" fmla="*/ 731 w 816"/>
                <a:gd name="T75" fmla="*/ 1390 h 1398"/>
                <a:gd name="T76" fmla="*/ 714 w 816"/>
                <a:gd name="T77" fmla="*/ 1390 h 1398"/>
                <a:gd name="T78" fmla="*/ 451 w 816"/>
                <a:gd name="T79" fmla="*/ 1339 h 1398"/>
                <a:gd name="T80" fmla="*/ 451 w 816"/>
                <a:gd name="T81" fmla="*/ 1339 h 1398"/>
                <a:gd name="T82" fmla="*/ 451 w 816"/>
                <a:gd name="T83" fmla="*/ 1263 h 1398"/>
                <a:gd name="T84" fmla="*/ 366 w 816"/>
                <a:gd name="T85" fmla="*/ 1186 h 1398"/>
                <a:gd name="T86" fmla="*/ 366 w 816"/>
                <a:gd name="T87" fmla="*/ 1161 h 1398"/>
                <a:gd name="T88" fmla="*/ 289 w 816"/>
                <a:gd name="T89" fmla="*/ 1110 h 1398"/>
                <a:gd name="T90" fmla="*/ 230 w 816"/>
                <a:gd name="T91" fmla="*/ 1059 h 1398"/>
                <a:gd name="T92" fmla="*/ 170 w 816"/>
                <a:gd name="T93" fmla="*/ 1025 h 1398"/>
                <a:gd name="T94" fmla="*/ 170 w 816"/>
                <a:gd name="T95" fmla="*/ 983 h 1398"/>
                <a:gd name="T96" fmla="*/ 179 w 816"/>
                <a:gd name="T97" fmla="*/ 949 h 1398"/>
                <a:gd name="T98" fmla="*/ 162 w 816"/>
                <a:gd name="T99" fmla="*/ 907 h 1398"/>
                <a:gd name="T100" fmla="*/ 128 w 816"/>
                <a:gd name="T101" fmla="*/ 847 h 1398"/>
                <a:gd name="T102" fmla="*/ 94 w 816"/>
                <a:gd name="T103" fmla="*/ 729 h 1398"/>
                <a:gd name="T104" fmla="*/ 119 w 816"/>
                <a:gd name="T105" fmla="*/ 703 h 1398"/>
                <a:gd name="T106" fmla="*/ 85 w 816"/>
                <a:gd name="T107" fmla="*/ 669 h 1398"/>
                <a:gd name="T108" fmla="*/ 77 w 816"/>
                <a:gd name="T109" fmla="*/ 610 h 1398"/>
                <a:gd name="T110" fmla="*/ 94 w 816"/>
                <a:gd name="T111" fmla="*/ 568 h 1398"/>
                <a:gd name="T112" fmla="*/ 111 w 816"/>
                <a:gd name="T113" fmla="*/ 619 h 1398"/>
                <a:gd name="T114" fmla="*/ 102 w 816"/>
                <a:gd name="T115" fmla="*/ 576 h 1398"/>
                <a:gd name="T116" fmla="*/ 111 w 816"/>
                <a:gd name="T117" fmla="*/ 542 h 1398"/>
                <a:gd name="T118" fmla="*/ 179 w 816"/>
                <a:gd name="T119" fmla="*/ 551 h 1398"/>
                <a:gd name="T120" fmla="*/ 187 w 816"/>
                <a:gd name="T121" fmla="*/ 551 h 13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6"/>
                <a:gd name="T184" fmla="*/ 0 h 1398"/>
                <a:gd name="T185" fmla="*/ 816 w 816"/>
                <a:gd name="T186" fmla="*/ 1398 h 13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6" h="1398">
                  <a:moveTo>
                    <a:pt x="179" y="542"/>
                  </a:moveTo>
                  <a:lnTo>
                    <a:pt x="162" y="551"/>
                  </a:lnTo>
                  <a:lnTo>
                    <a:pt x="153" y="551"/>
                  </a:lnTo>
                  <a:lnTo>
                    <a:pt x="145" y="534"/>
                  </a:lnTo>
                  <a:lnTo>
                    <a:pt x="119" y="542"/>
                  </a:lnTo>
                  <a:lnTo>
                    <a:pt x="119" y="525"/>
                  </a:lnTo>
                  <a:lnTo>
                    <a:pt x="111" y="517"/>
                  </a:lnTo>
                  <a:lnTo>
                    <a:pt x="119" y="525"/>
                  </a:lnTo>
                  <a:lnTo>
                    <a:pt x="119" y="534"/>
                  </a:lnTo>
                  <a:lnTo>
                    <a:pt x="102" y="525"/>
                  </a:lnTo>
                  <a:lnTo>
                    <a:pt x="94" y="525"/>
                  </a:lnTo>
                  <a:lnTo>
                    <a:pt x="94" y="517"/>
                  </a:lnTo>
                  <a:lnTo>
                    <a:pt x="94" y="534"/>
                  </a:lnTo>
                  <a:lnTo>
                    <a:pt x="94" y="542"/>
                  </a:lnTo>
                  <a:lnTo>
                    <a:pt x="85" y="551"/>
                  </a:lnTo>
                  <a:lnTo>
                    <a:pt x="85" y="559"/>
                  </a:lnTo>
                  <a:lnTo>
                    <a:pt x="68" y="551"/>
                  </a:lnTo>
                  <a:lnTo>
                    <a:pt x="60" y="534"/>
                  </a:lnTo>
                  <a:lnTo>
                    <a:pt x="51" y="525"/>
                  </a:lnTo>
                  <a:lnTo>
                    <a:pt x="43" y="525"/>
                  </a:lnTo>
                  <a:lnTo>
                    <a:pt x="51" y="508"/>
                  </a:lnTo>
                  <a:lnTo>
                    <a:pt x="51" y="492"/>
                  </a:lnTo>
                  <a:lnTo>
                    <a:pt x="43" y="466"/>
                  </a:lnTo>
                  <a:lnTo>
                    <a:pt x="34" y="449"/>
                  </a:lnTo>
                  <a:lnTo>
                    <a:pt x="17" y="415"/>
                  </a:lnTo>
                  <a:lnTo>
                    <a:pt x="9" y="390"/>
                  </a:lnTo>
                  <a:lnTo>
                    <a:pt x="17" y="381"/>
                  </a:lnTo>
                  <a:lnTo>
                    <a:pt x="17" y="339"/>
                  </a:lnTo>
                  <a:lnTo>
                    <a:pt x="26" y="314"/>
                  </a:lnTo>
                  <a:lnTo>
                    <a:pt x="26" y="297"/>
                  </a:lnTo>
                  <a:lnTo>
                    <a:pt x="26" y="280"/>
                  </a:lnTo>
                  <a:lnTo>
                    <a:pt x="17" y="254"/>
                  </a:lnTo>
                  <a:lnTo>
                    <a:pt x="17" y="237"/>
                  </a:lnTo>
                  <a:lnTo>
                    <a:pt x="0" y="212"/>
                  </a:lnTo>
                  <a:lnTo>
                    <a:pt x="0" y="203"/>
                  </a:lnTo>
                  <a:lnTo>
                    <a:pt x="0" y="186"/>
                  </a:lnTo>
                  <a:lnTo>
                    <a:pt x="43" y="127"/>
                  </a:lnTo>
                  <a:lnTo>
                    <a:pt x="51" y="102"/>
                  </a:lnTo>
                  <a:lnTo>
                    <a:pt x="60" y="85"/>
                  </a:lnTo>
                  <a:lnTo>
                    <a:pt x="68" y="68"/>
                  </a:lnTo>
                  <a:lnTo>
                    <a:pt x="68" y="34"/>
                  </a:lnTo>
                  <a:lnTo>
                    <a:pt x="68" y="26"/>
                  </a:lnTo>
                  <a:lnTo>
                    <a:pt x="68" y="17"/>
                  </a:lnTo>
                  <a:lnTo>
                    <a:pt x="77" y="0"/>
                  </a:lnTo>
                  <a:lnTo>
                    <a:pt x="111" y="9"/>
                  </a:lnTo>
                  <a:lnTo>
                    <a:pt x="136" y="17"/>
                  </a:lnTo>
                  <a:lnTo>
                    <a:pt x="170" y="26"/>
                  </a:lnTo>
                  <a:lnTo>
                    <a:pt x="255" y="51"/>
                  </a:lnTo>
                  <a:lnTo>
                    <a:pt x="332" y="68"/>
                  </a:lnTo>
                  <a:lnTo>
                    <a:pt x="383" y="85"/>
                  </a:lnTo>
                  <a:lnTo>
                    <a:pt x="459" y="110"/>
                  </a:lnTo>
                  <a:lnTo>
                    <a:pt x="434" y="212"/>
                  </a:lnTo>
                  <a:lnTo>
                    <a:pt x="391" y="390"/>
                  </a:lnTo>
                  <a:lnTo>
                    <a:pt x="383" y="424"/>
                  </a:lnTo>
                  <a:lnTo>
                    <a:pt x="374" y="441"/>
                  </a:lnTo>
                  <a:lnTo>
                    <a:pt x="366" y="458"/>
                  </a:lnTo>
                  <a:lnTo>
                    <a:pt x="366" y="466"/>
                  </a:lnTo>
                  <a:lnTo>
                    <a:pt x="366" y="475"/>
                  </a:lnTo>
                  <a:lnTo>
                    <a:pt x="366" y="483"/>
                  </a:lnTo>
                  <a:lnTo>
                    <a:pt x="374" y="492"/>
                  </a:lnTo>
                  <a:lnTo>
                    <a:pt x="391" y="525"/>
                  </a:lnTo>
                  <a:lnTo>
                    <a:pt x="417" y="559"/>
                  </a:lnTo>
                  <a:lnTo>
                    <a:pt x="425" y="576"/>
                  </a:lnTo>
                  <a:lnTo>
                    <a:pt x="485" y="661"/>
                  </a:lnTo>
                  <a:lnTo>
                    <a:pt x="527" y="729"/>
                  </a:lnTo>
                  <a:lnTo>
                    <a:pt x="578" y="805"/>
                  </a:lnTo>
                  <a:lnTo>
                    <a:pt x="680" y="949"/>
                  </a:lnTo>
                  <a:lnTo>
                    <a:pt x="697" y="983"/>
                  </a:lnTo>
                  <a:lnTo>
                    <a:pt x="782" y="1102"/>
                  </a:lnTo>
                  <a:lnTo>
                    <a:pt x="782" y="1110"/>
                  </a:lnTo>
                  <a:lnTo>
                    <a:pt x="782" y="1119"/>
                  </a:lnTo>
                  <a:lnTo>
                    <a:pt x="782" y="1127"/>
                  </a:lnTo>
                  <a:lnTo>
                    <a:pt x="782" y="1135"/>
                  </a:lnTo>
                  <a:lnTo>
                    <a:pt x="790" y="1144"/>
                  </a:lnTo>
                  <a:lnTo>
                    <a:pt x="790" y="1161"/>
                  </a:lnTo>
                  <a:lnTo>
                    <a:pt x="799" y="1169"/>
                  </a:lnTo>
                  <a:lnTo>
                    <a:pt x="790" y="1178"/>
                  </a:lnTo>
                  <a:lnTo>
                    <a:pt x="799" y="1178"/>
                  </a:lnTo>
                  <a:lnTo>
                    <a:pt x="799" y="1186"/>
                  </a:lnTo>
                  <a:lnTo>
                    <a:pt x="807" y="1186"/>
                  </a:lnTo>
                  <a:lnTo>
                    <a:pt x="816" y="1195"/>
                  </a:lnTo>
                  <a:lnTo>
                    <a:pt x="816" y="1203"/>
                  </a:lnTo>
                  <a:lnTo>
                    <a:pt x="799" y="1212"/>
                  </a:lnTo>
                  <a:lnTo>
                    <a:pt x="799" y="1220"/>
                  </a:lnTo>
                  <a:lnTo>
                    <a:pt x="790" y="1220"/>
                  </a:lnTo>
                  <a:lnTo>
                    <a:pt x="782" y="1220"/>
                  </a:lnTo>
                  <a:lnTo>
                    <a:pt x="782" y="1229"/>
                  </a:lnTo>
                  <a:lnTo>
                    <a:pt x="765" y="1237"/>
                  </a:lnTo>
                  <a:lnTo>
                    <a:pt x="765" y="1246"/>
                  </a:lnTo>
                  <a:lnTo>
                    <a:pt x="765" y="1254"/>
                  </a:lnTo>
                  <a:lnTo>
                    <a:pt x="765" y="1263"/>
                  </a:lnTo>
                  <a:lnTo>
                    <a:pt x="765" y="1271"/>
                  </a:lnTo>
                  <a:lnTo>
                    <a:pt x="756" y="1271"/>
                  </a:lnTo>
                  <a:lnTo>
                    <a:pt x="756" y="1280"/>
                  </a:lnTo>
                  <a:lnTo>
                    <a:pt x="756" y="1288"/>
                  </a:lnTo>
                  <a:lnTo>
                    <a:pt x="748" y="1296"/>
                  </a:lnTo>
                  <a:lnTo>
                    <a:pt x="739" y="1305"/>
                  </a:lnTo>
                  <a:lnTo>
                    <a:pt x="731" y="1305"/>
                  </a:lnTo>
                  <a:lnTo>
                    <a:pt x="731" y="1313"/>
                  </a:lnTo>
                  <a:lnTo>
                    <a:pt x="731" y="1322"/>
                  </a:lnTo>
                  <a:lnTo>
                    <a:pt x="731" y="1330"/>
                  </a:lnTo>
                  <a:lnTo>
                    <a:pt x="731" y="1339"/>
                  </a:lnTo>
                  <a:lnTo>
                    <a:pt x="722" y="1339"/>
                  </a:lnTo>
                  <a:lnTo>
                    <a:pt x="722" y="1347"/>
                  </a:lnTo>
                  <a:lnTo>
                    <a:pt x="731" y="1356"/>
                  </a:lnTo>
                  <a:lnTo>
                    <a:pt x="731" y="1347"/>
                  </a:lnTo>
                  <a:lnTo>
                    <a:pt x="731" y="1356"/>
                  </a:lnTo>
                  <a:lnTo>
                    <a:pt x="739" y="1356"/>
                  </a:lnTo>
                  <a:lnTo>
                    <a:pt x="748" y="1364"/>
                  </a:lnTo>
                  <a:lnTo>
                    <a:pt x="748" y="1373"/>
                  </a:lnTo>
                  <a:lnTo>
                    <a:pt x="748" y="1381"/>
                  </a:lnTo>
                  <a:lnTo>
                    <a:pt x="739" y="1381"/>
                  </a:lnTo>
                  <a:lnTo>
                    <a:pt x="739" y="1390"/>
                  </a:lnTo>
                  <a:lnTo>
                    <a:pt x="731" y="1390"/>
                  </a:lnTo>
                  <a:lnTo>
                    <a:pt x="731" y="1398"/>
                  </a:lnTo>
                  <a:lnTo>
                    <a:pt x="714" y="1390"/>
                  </a:lnTo>
                  <a:lnTo>
                    <a:pt x="570" y="1373"/>
                  </a:lnTo>
                  <a:lnTo>
                    <a:pt x="459" y="1356"/>
                  </a:lnTo>
                  <a:lnTo>
                    <a:pt x="451" y="1339"/>
                  </a:lnTo>
                  <a:lnTo>
                    <a:pt x="459" y="1356"/>
                  </a:lnTo>
                  <a:lnTo>
                    <a:pt x="459" y="1339"/>
                  </a:lnTo>
                  <a:lnTo>
                    <a:pt x="451" y="1330"/>
                  </a:lnTo>
                  <a:lnTo>
                    <a:pt x="451" y="1339"/>
                  </a:lnTo>
                  <a:lnTo>
                    <a:pt x="451" y="1313"/>
                  </a:lnTo>
                  <a:lnTo>
                    <a:pt x="451" y="1280"/>
                  </a:lnTo>
                  <a:lnTo>
                    <a:pt x="451" y="1263"/>
                  </a:lnTo>
                  <a:lnTo>
                    <a:pt x="434" y="1237"/>
                  </a:lnTo>
                  <a:lnTo>
                    <a:pt x="391" y="1186"/>
                  </a:lnTo>
                  <a:lnTo>
                    <a:pt x="374" y="1178"/>
                  </a:lnTo>
                  <a:lnTo>
                    <a:pt x="366" y="1186"/>
                  </a:lnTo>
                  <a:lnTo>
                    <a:pt x="357" y="1178"/>
                  </a:lnTo>
                  <a:lnTo>
                    <a:pt x="357" y="1169"/>
                  </a:lnTo>
                  <a:lnTo>
                    <a:pt x="366" y="1169"/>
                  </a:lnTo>
                  <a:lnTo>
                    <a:pt x="366" y="1161"/>
                  </a:lnTo>
                  <a:lnTo>
                    <a:pt x="357" y="1135"/>
                  </a:lnTo>
                  <a:lnTo>
                    <a:pt x="332" y="1135"/>
                  </a:lnTo>
                  <a:lnTo>
                    <a:pt x="315" y="1127"/>
                  </a:lnTo>
                  <a:lnTo>
                    <a:pt x="289" y="1110"/>
                  </a:lnTo>
                  <a:lnTo>
                    <a:pt x="289" y="1093"/>
                  </a:lnTo>
                  <a:lnTo>
                    <a:pt x="264" y="1068"/>
                  </a:lnTo>
                  <a:lnTo>
                    <a:pt x="255" y="1068"/>
                  </a:lnTo>
                  <a:lnTo>
                    <a:pt x="230" y="1059"/>
                  </a:lnTo>
                  <a:lnTo>
                    <a:pt x="213" y="1051"/>
                  </a:lnTo>
                  <a:lnTo>
                    <a:pt x="204" y="1042"/>
                  </a:lnTo>
                  <a:lnTo>
                    <a:pt x="170" y="1034"/>
                  </a:lnTo>
                  <a:lnTo>
                    <a:pt x="170" y="1025"/>
                  </a:lnTo>
                  <a:lnTo>
                    <a:pt x="153" y="1017"/>
                  </a:lnTo>
                  <a:lnTo>
                    <a:pt x="162" y="1000"/>
                  </a:lnTo>
                  <a:lnTo>
                    <a:pt x="162" y="991"/>
                  </a:lnTo>
                  <a:lnTo>
                    <a:pt x="170" y="983"/>
                  </a:lnTo>
                  <a:lnTo>
                    <a:pt x="162" y="974"/>
                  </a:lnTo>
                  <a:lnTo>
                    <a:pt x="170" y="966"/>
                  </a:lnTo>
                  <a:lnTo>
                    <a:pt x="179" y="958"/>
                  </a:lnTo>
                  <a:lnTo>
                    <a:pt x="179" y="949"/>
                  </a:lnTo>
                  <a:lnTo>
                    <a:pt x="153" y="932"/>
                  </a:lnTo>
                  <a:lnTo>
                    <a:pt x="153" y="924"/>
                  </a:lnTo>
                  <a:lnTo>
                    <a:pt x="162" y="915"/>
                  </a:lnTo>
                  <a:lnTo>
                    <a:pt x="162" y="907"/>
                  </a:lnTo>
                  <a:lnTo>
                    <a:pt x="153" y="898"/>
                  </a:lnTo>
                  <a:lnTo>
                    <a:pt x="136" y="873"/>
                  </a:lnTo>
                  <a:lnTo>
                    <a:pt x="128" y="864"/>
                  </a:lnTo>
                  <a:lnTo>
                    <a:pt x="128" y="847"/>
                  </a:lnTo>
                  <a:lnTo>
                    <a:pt x="119" y="830"/>
                  </a:lnTo>
                  <a:lnTo>
                    <a:pt x="102" y="788"/>
                  </a:lnTo>
                  <a:lnTo>
                    <a:pt x="94" y="771"/>
                  </a:lnTo>
                  <a:lnTo>
                    <a:pt x="94" y="729"/>
                  </a:lnTo>
                  <a:lnTo>
                    <a:pt x="102" y="729"/>
                  </a:lnTo>
                  <a:lnTo>
                    <a:pt x="111" y="729"/>
                  </a:lnTo>
                  <a:lnTo>
                    <a:pt x="119" y="703"/>
                  </a:lnTo>
                  <a:lnTo>
                    <a:pt x="111" y="686"/>
                  </a:lnTo>
                  <a:lnTo>
                    <a:pt x="94" y="686"/>
                  </a:lnTo>
                  <a:lnTo>
                    <a:pt x="85" y="669"/>
                  </a:lnTo>
                  <a:lnTo>
                    <a:pt x="77" y="661"/>
                  </a:lnTo>
                  <a:lnTo>
                    <a:pt x="68" y="636"/>
                  </a:lnTo>
                  <a:lnTo>
                    <a:pt x="77" y="627"/>
                  </a:lnTo>
                  <a:lnTo>
                    <a:pt x="77" y="610"/>
                  </a:lnTo>
                  <a:lnTo>
                    <a:pt x="68" y="602"/>
                  </a:lnTo>
                  <a:lnTo>
                    <a:pt x="77" y="576"/>
                  </a:lnTo>
                  <a:lnTo>
                    <a:pt x="85" y="568"/>
                  </a:lnTo>
                  <a:lnTo>
                    <a:pt x="94" y="568"/>
                  </a:lnTo>
                  <a:lnTo>
                    <a:pt x="94" y="576"/>
                  </a:lnTo>
                  <a:lnTo>
                    <a:pt x="94" y="585"/>
                  </a:lnTo>
                  <a:lnTo>
                    <a:pt x="85" y="593"/>
                  </a:lnTo>
                  <a:lnTo>
                    <a:pt x="111" y="619"/>
                  </a:lnTo>
                  <a:lnTo>
                    <a:pt x="119" y="619"/>
                  </a:lnTo>
                  <a:lnTo>
                    <a:pt x="111" y="610"/>
                  </a:lnTo>
                  <a:lnTo>
                    <a:pt x="111" y="585"/>
                  </a:lnTo>
                  <a:lnTo>
                    <a:pt x="102" y="576"/>
                  </a:lnTo>
                  <a:lnTo>
                    <a:pt x="102" y="559"/>
                  </a:lnTo>
                  <a:lnTo>
                    <a:pt x="102" y="551"/>
                  </a:lnTo>
                  <a:lnTo>
                    <a:pt x="111" y="542"/>
                  </a:lnTo>
                  <a:lnTo>
                    <a:pt x="136" y="551"/>
                  </a:lnTo>
                  <a:lnTo>
                    <a:pt x="170" y="559"/>
                  </a:lnTo>
                  <a:lnTo>
                    <a:pt x="170" y="551"/>
                  </a:lnTo>
                  <a:lnTo>
                    <a:pt x="179" y="551"/>
                  </a:lnTo>
                  <a:lnTo>
                    <a:pt x="179" y="559"/>
                  </a:lnTo>
                  <a:lnTo>
                    <a:pt x="187" y="559"/>
                  </a:lnTo>
                  <a:lnTo>
                    <a:pt x="187" y="551"/>
                  </a:lnTo>
                  <a:lnTo>
                    <a:pt x="170" y="551"/>
                  </a:lnTo>
                  <a:lnTo>
                    <a:pt x="179" y="542"/>
                  </a:lnTo>
                  <a:close/>
                </a:path>
              </a:pathLst>
            </a:custGeom>
            <a:solidFill>
              <a:srgbClr val="8DA3FF"/>
            </a:solidFill>
            <a:ln w="12700">
              <a:solidFill>
                <a:schemeClr val="tx1"/>
              </a:solidFill>
              <a:round/>
              <a:headEnd/>
              <a:tailEnd/>
            </a:ln>
          </p:spPr>
          <p:txBody>
            <a:bodyPr/>
            <a:lstStyle/>
            <a:p>
              <a:endParaRPr lang="en-US"/>
            </a:p>
          </p:txBody>
        </p:sp>
        <p:sp>
          <p:nvSpPr>
            <p:cNvPr id="12359" name="Freeform 109"/>
            <p:cNvSpPr>
              <a:spLocks/>
            </p:cNvSpPr>
            <p:nvPr/>
          </p:nvSpPr>
          <p:spPr bwMode="auto">
            <a:xfrm>
              <a:off x="430" y="2479"/>
              <a:ext cx="42" cy="17"/>
            </a:xfrm>
            <a:custGeom>
              <a:avLst/>
              <a:gdLst>
                <a:gd name="T0" fmla="*/ 8 w 42"/>
                <a:gd name="T1" fmla="*/ 0 h 17"/>
                <a:gd name="T2" fmla="*/ 25 w 42"/>
                <a:gd name="T3" fmla="*/ 8 h 17"/>
                <a:gd name="T4" fmla="*/ 34 w 42"/>
                <a:gd name="T5" fmla="*/ 8 h 17"/>
                <a:gd name="T6" fmla="*/ 42 w 42"/>
                <a:gd name="T7" fmla="*/ 8 h 17"/>
                <a:gd name="T8" fmla="*/ 34 w 42"/>
                <a:gd name="T9" fmla="*/ 17 h 17"/>
                <a:gd name="T10" fmla="*/ 17 w 42"/>
                <a:gd name="T11" fmla="*/ 17 h 17"/>
                <a:gd name="T12" fmla="*/ 8 w 42"/>
                <a:gd name="T13" fmla="*/ 8 h 17"/>
                <a:gd name="T14" fmla="*/ 0 w 42"/>
                <a:gd name="T15" fmla="*/ 8 h 17"/>
                <a:gd name="T16" fmla="*/ 0 w 42"/>
                <a:gd name="T17" fmla="*/ 0 h 17"/>
                <a:gd name="T18" fmla="*/ 0 w 42"/>
                <a:gd name="T19" fmla="*/ 0 h 17"/>
                <a:gd name="T20" fmla="*/ 8 w 42"/>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7"/>
                <a:gd name="T35" fmla="*/ 42 w 42"/>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7">
                  <a:moveTo>
                    <a:pt x="8" y="0"/>
                  </a:moveTo>
                  <a:lnTo>
                    <a:pt x="25" y="8"/>
                  </a:lnTo>
                  <a:lnTo>
                    <a:pt x="34" y="8"/>
                  </a:lnTo>
                  <a:lnTo>
                    <a:pt x="42" y="8"/>
                  </a:lnTo>
                  <a:lnTo>
                    <a:pt x="34" y="17"/>
                  </a:lnTo>
                  <a:lnTo>
                    <a:pt x="17" y="17"/>
                  </a:lnTo>
                  <a:lnTo>
                    <a:pt x="8" y="8"/>
                  </a:lnTo>
                  <a:lnTo>
                    <a:pt x="0" y="8"/>
                  </a:lnTo>
                  <a:lnTo>
                    <a:pt x="0" y="0"/>
                  </a:lnTo>
                  <a:lnTo>
                    <a:pt x="8" y="0"/>
                  </a:lnTo>
                  <a:close/>
                </a:path>
              </a:pathLst>
            </a:custGeom>
            <a:solidFill>
              <a:srgbClr val="8DA3FF"/>
            </a:solidFill>
            <a:ln w="12700">
              <a:solidFill>
                <a:schemeClr val="tx1"/>
              </a:solidFill>
              <a:round/>
              <a:headEnd/>
              <a:tailEnd/>
            </a:ln>
          </p:spPr>
          <p:txBody>
            <a:bodyPr/>
            <a:lstStyle/>
            <a:p>
              <a:endParaRPr lang="en-US"/>
            </a:p>
          </p:txBody>
        </p:sp>
        <p:sp>
          <p:nvSpPr>
            <p:cNvPr id="12360" name="Freeform 110"/>
            <p:cNvSpPr>
              <a:spLocks/>
            </p:cNvSpPr>
            <p:nvPr/>
          </p:nvSpPr>
          <p:spPr bwMode="auto">
            <a:xfrm>
              <a:off x="396" y="2479"/>
              <a:ext cx="25" cy="17"/>
            </a:xfrm>
            <a:custGeom>
              <a:avLst/>
              <a:gdLst>
                <a:gd name="T0" fmla="*/ 8 w 25"/>
                <a:gd name="T1" fmla="*/ 8 h 17"/>
                <a:gd name="T2" fmla="*/ 0 w 25"/>
                <a:gd name="T3" fmla="*/ 0 h 17"/>
                <a:gd name="T4" fmla="*/ 17 w 25"/>
                <a:gd name="T5" fmla="*/ 0 h 17"/>
                <a:gd name="T6" fmla="*/ 25 w 25"/>
                <a:gd name="T7" fmla="*/ 8 h 17"/>
                <a:gd name="T8" fmla="*/ 8 w 25"/>
                <a:gd name="T9" fmla="*/ 17 h 17"/>
                <a:gd name="T10" fmla="*/ 8 w 25"/>
                <a:gd name="T11" fmla="*/ 8 h 17"/>
                <a:gd name="T12" fmla="*/ 0 60000 65536"/>
                <a:gd name="T13" fmla="*/ 0 60000 65536"/>
                <a:gd name="T14" fmla="*/ 0 60000 65536"/>
                <a:gd name="T15" fmla="*/ 0 60000 65536"/>
                <a:gd name="T16" fmla="*/ 0 60000 65536"/>
                <a:gd name="T17" fmla="*/ 0 60000 65536"/>
                <a:gd name="T18" fmla="*/ 0 w 25"/>
                <a:gd name="T19" fmla="*/ 0 h 17"/>
                <a:gd name="T20" fmla="*/ 25 w 2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5" h="17">
                  <a:moveTo>
                    <a:pt x="8" y="8"/>
                  </a:moveTo>
                  <a:lnTo>
                    <a:pt x="0" y="0"/>
                  </a:lnTo>
                  <a:lnTo>
                    <a:pt x="17" y="0"/>
                  </a:lnTo>
                  <a:lnTo>
                    <a:pt x="25" y="8"/>
                  </a:lnTo>
                  <a:lnTo>
                    <a:pt x="8" y="17"/>
                  </a:lnTo>
                  <a:lnTo>
                    <a:pt x="8" y="8"/>
                  </a:lnTo>
                  <a:close/>
                </a:path>
              </a:pathLst>
            </a:custGeom>
            <a:solidFill>
              <a:srgbClr val="8DA3FF"/>
            </a:solidFill>
            <a:ln w="12700">
              <a:solidFill>
                <a:schemeClr val="tx1"/>
              </a:solidFill>
              <a:round/>
              <a:headEnd/>
              <a:tailEnd/>
            </a:ln>
          </p:spPr>
          <p:txBody>
            <a:bodyPr/>
            <a:lstStyle/>
            <a:p>
              <a:endParaRPr lang="en-US"/>
            </a:p>
          </p:txBody>
        </p:sp>
        <p:sp>
          <p:nvSpPr>
            <p:cNvPr id="12361" name="Freeform 111"/>
            <p:cNvSpPr>
              <a:spLocks/>
            </p:cNvSpPr>
            <p:nvPr/>
          </p:nvSpPr>
          <p:spPr bwMode="auto">
            <a:xfrm>
              <a:off x="549" y="2580"/>
              <a:ext cx="25" cy="34"/>
            </a:xfrm>
            <a:custGeom>
              <a:avLst/>
              <a:gdLst>
                <a:gd name="T0" fmla="*/ 0 w 25"/>
                <a:gd name="T1" fmla="*/ 0 h 34"/>
                <a:gd name="T2" fmla="*/ 25 w 25"/>
                <a:gd name="T3" fmla="*/ 17 h 34"/>
                <a:gd name="T4" fmla="*/ 25 w 25"/>
                <a:gd name="T5" fmla="*/ 26 h 34"/>
                <a:gd name="T6" fmla="*/ 25 w 25"/>
                <a:gd name="T7" fmla="*/ 34 h 34"/>
                <a:gd name="T8" fmla="*/ 8 w 25"/>
                <a:gd name="T9" fmla="*/ 26 h 34"/>
                <a:gd name="T10" fmla="*/ 8 w 25"/>
                <a:gd name="T11" fmla="*/ 17 h 34"/>
                <a:gd name="T12" fmla="*/ 0 w 25"/>
                <a:gd name="T13" fmla="*/ 9 h 34"/>
                <a:gd name="T14" fmla="*/ 0 w 25"/>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4"/>
                <a:gd name="T26" fmla="*/ 25 w 25"/>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4">
                  <a:moveTo>
                    <a:pt x="0" y="0"/>
                  </a:moveTo>
                  <a:lnTo>
                    <a:pt x="25" y="17"/>
                  </a:lnTo>
                  <a:lnTo>
                    <a:pt x="25" y="26"/>
                  </a:lnTo>
                  <a:lnTo>
                    <a:pt x="25" y="34"/>
                  </a:lnTo>
                  <a:lnTo>
                    <a:pt x="8" y="26"/>
                  </a:lnTo>
                  <a:lnTo>
                    <a:pt x="8" y="17"/>
                  </a:lnTo>
                  <a:lnTo>
                    <a:pt x="0" y="9"/>
                  </a:lnTo>
                  <a:lnTo>
                    <a:pt x="0" y="0"/>
                  </a:lnTo>
                  <a:close/>
                </a:path>
              </a:pathLst>
            </a:custGeom>
            <a:solidFill>
              <a:srgbClr val="8DA3FF"/>
            </a:solidFill>
            <a:ln w="12700">
              <a:solidFill>
                <a:schemeClr val="tx1"/>
              </a:solidFill>
              <a:round/>
              <a:headEnd/>
              <a:tailEnd/>
            </a:ln>
          </p:spPr>
          <p:txBody>
            <a:bodyPr/>
            <a:lstStyle/>
            <a:p>
              <a:endParaRPr lang="en-US"/>
            </a:p>
          </p:txBody>
        </p:sp>
        <p:sp>
          <p:nvSpPr>
            <p:cNvPr id="12362" name="Freeform 112"/>
            <p:cNvSpPr>
              <a:spLocks/>
            </p:cNvSpPr>
            <p:nvPr/>
          </p:nvSpPr>
          <p:spPr bwMode="auto">
            <a:xfrm>
              <a:off x="532" y="2640"/>
              <a:ext cx="25" cy="33"/>
            </a:xfrm>
            <a:custGeom>
              <a:avLst/>
              <a:gdLst>
                <a:gd name="T0" fmla="*/ 25 w 25"/>
                <a:gd name="T1" fmla="*/ 33 h 33"/>
                <a:gd name="T2" fmla="*/ 17 w 25"/>
                <a:gd name="T3" fmla="*/ 33 h 33"/>
                <a:gd name="T4" fmla="*/ 8 w 25"/>
                <a:gd name="T5" fmla="*/ 17 h 33"/>
                <a:gd name="T6" fmla="*/ 0 w 25"/>
                <a:gd name="T7" fmla="*/ 0 h 33"/>
                <a:gd name="T8" fmla="*/ 8 w 25"/>
                <a:gd name="T9" fmla="*/ 0 h 33"/>
                <a:gd name="T10" fmla="*/ 8 w 25"/>
                <a:gd name="T11" fmla="*/ 8 h 33"/>
                <a:gd name="T12" fmla="*/ 25 w 25"/>
                <a:gd name="T13" fmla="*/ 33 h 33"/>
                <a:gd name="T14" fmla="*/ 0 60000 65536"/>
                <a:gd name="T15" fmla="*/ 0 60000 65536"/>
                <a:gd name="T16" fmla="*/ 0 60000 65536"/>
                <a:gd name="T17" fmla="*/ 0 60000 65536"/>
                <a:gd name="T18" fmla="*/ 0 60000 65536"/>
                <a:gd name="T19" fmla="*/ 0 60000 65536"/>
                <a:gd name="T20" fmla="*/ 0 60000 65536"/>
                <a:gd name="T21" fmla="*/ 0 w 25"/>
                <a:gd name="T22" fmla="*/ 0 h 33"/>
                <a:gd name="T23" fmla="*/ 25 w 2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3">
                  <a:moveTo>
                    <a:pt x="25" y="33"/>
                  </a:moveTo>
                  <a:lnTo>
                    <a:pt x="17" y="33"/>
                  </a:lnTo>
                  <a:lnTo>
                    <a:pt x="8" y="17"/>
                  </a:lnTo>
                  <a:lnTo>
                    <a:pt x="0" y="0"/>
                  </a:lnTo>
                  <a:lnTo>
                    <a:pt x="8" y="0"/>
                  </a:lnTo>
                  <a:lnTo>
                    <a:pt x="8" y="8"/>
                  </a:lnTo>
                  <a:lnTo>
                    <a:pt x="25" y="33"/>
                  </a:lnTo>
                  <a:close/>
                </a:path>
              </a:pathLst>
            </a:custGeom>
            <a:solidFill>
              <a:srgbClr val="8DA3FF"/>
            </a:solidFill>
            <a:ln w="12700">
              <a:solidFill>
                <a:schemeClr val="tx1"/>
              </a:solidFill>
              <a:round/>
              <a:headEnd/>
              <a:tailEnd/>
            </a:ln>
          </p:spPr>
          <p:txBody>
            <a:bodyPr/>
            <a:lstStyle/>
            <a:p>
              <a:endParaRPr lang="en-US"/>
            </a:p>
          </p:txBody>
        </p:sp>
        <p:sp>
          <p:nvSpPr>
            <p:cNvPr id="12363" name="Freeform 113"/>
            <p:cNvSpPr>
              <a:spLocks/>
            </p:cNvSpPr>
            <p:nvPr/>
          </p:nvSpPr>
          <p:spPr bwMode="auto">
            <a:xfrm>
              <a:off x="3997" y="1648"/>
              <a:ext cx="424" cy="492"/>
            </a:xfrm>
            <a:custGeom>
              <a:avLst/>
              <a:gdLst>
                <a:gd name="T0" fmla="*/ 187 w 424"/>
                <a:gd name="T1" fmla="*/ 475 h 492"/>
                <a:gd name="T2" fmla="*/ 170 w 424"/>
                <a:gd name="T3" fmla="*/ 466 h 492"/>
                <a:gd name="T4" fmla="*/ 161 w 424"/>
                <a:gd name="T5" fmla="*/ 475 h 492"/>
                <a:gd name="T6" fmla="*/ 144 w 424"/>
                <a:gd name="T7" fmla="*/ 475 h 492"/>
                <a:gd name="T8" fmla="*/ 127 w 424"/>
                <a:gd name="T9" fmla="*/ 466 h 492"/>
                <a:gd name="T10" fmla="*/ 102 w 424"/>
                <a:gd name="T11" fmla="*/ 466 h 492"/>
                <a:gd name="T12" fmla="*/ 93 w 424"/>
                <a:gd name="T13" fmla="*/ 441 h 492"/>
                <a:gd name="T14" fmla="*/ 76 w 424"/>
                <a:gd name="T15" fmla="*/ 432 h 492"/>
                <a:gd name="T16" fmla="*/ 68 w 424"/>
                <a:gd name="T17" fmla="*/ 424 h 492"/>
                <a:gd name="T18" fmla="*/ 42 w 424"/>
                <a:gd name="T19" fmla="*/ 424 h 492"/>
                <a:gd name="T20" fmla="*/ 34 w 424"/>
                <a:gd name="T21" fmla="*/ 407 h 492"/>
                <a:gd name="T22" fmla="*/ 25 w 424"/>
                <a:gd name="T23" fmla="*/ 322 h 492"/>
                <a:gd name="T24" fmla="*/ 17 w 424"/>
                <a:gd name="T25" fmla="*/ 237 h 492"/>
                <a:gd name="T26" fmla="*/ 8 w 424"/>
                <a:gd name="T27" fmla="*/ 153 h 492"/>
                <a:gd name="T28" fmla="*/ 0 w 424"/>
                <a:gd name="T29" fmla="*/ 93 h 492"/>
                <a:gd name="T30" fmla="*/ 93 w 424"/>
                <a:gd name="T31" fmla="*/ 85 h 492"/>
                <a:gd name="T32" fmla="*/ 187 w 424"/>
                <a:gd name="T33" fmla="*/ 93 h 492"/>
                <a:gd name="T34" fmla="*/ 195 w 424"/>
                <a:gd name="T35" fmla="*/ 102 h 492"/>
                <a:gd name="T36" fmla="*/ 272 w 424"/>
                <a:gd name="T37" fmla="*/ 85 h 492"/>
                <a:gd name="T38" fmla="*/ 357 w 424"/>
                <a:gd name="T39" fmla="*/ 26 h 492"/>
                <a:gd name="T40" fmla="*/ 407 w 424"/>
                <a:gd name="T41" fmla="*/ 68 h 492"/>
                <a:gd name="T42" fmla="*/ 424 w 424"/>
                <a:gd name="T43" fmla="*/ 178 h 492"/>
                <a:gd name="T44" fmla="*/ 407 w 424"/>
                <a:gd name="T45" fmla="*/ 187 h 492"/>
                <a:gd name="T46" fmla="*/ 416 w 424"/>
                <a:gd name="T47" fmla="*/ 195 h 492"/>
                <a:gd name="T48" fmla="*/ 424 w 424"/>
                <a:gd name="T49" fmla="*/ 221 h 492"/>
                <a:gd name="T50" fmla="*/ 416 w 424"/>
                <a:gd name="T51" fmla="*/ 237 h 492"/>
                <a:gd name="T52" fmla="*/ 416 w 424"/>
                <a:gd name="T53" fmla="*/ 263 h 492"/>
                <a:gd name="T54" fmla="*/ 407 w 424"/>
                <a:gd name="T55" fmla="*/ 271 h 492"/>
                <a:gd name="T56" fmla="*/ 407 w 424"/>
                <a:gd name="T57" fmla="*/ 280 h 492"/>
                <a:gd name="T58" fmla="*/ 416 w 424"/>
                <a:gd name="T59" fmla="*/ 297 h 492"/>
                <a:gd name="T60" fmla="*/ 407 w 424"/>
                <a:gd name="T61" fmla="*/ 314 h 492"/>
                <a:gd name="T62" fmla="*/ 399 w 424"/>
                <a:gd name="T63" fmla="*/ 322 h 492"/>
                <a:gd name="T64" fmla="*/ 382 w 424"/>
                <a:gd name="T65" fmla="*/ 339 h 492"/>
                <a:gd name="T66" fmla="*/ 374 w 424"/>
                <a:gd name="T67" fmla="*/ 348 h 492"/>
                <a:gd name="T68" fmla="*/ 357 w 424"/>
                <a:gd name="T69" fmla="*/ 348 h 492"/>
                <a:gd name="T70" fmla="*/ 348 w 424"/>
                <a:gd name="T71" fmla="*/ 365 h 492"/>
                <a:gd name="T72" fmla="*/ 340 w 424"/>
                <a:gd name="T73" fmla="*/ 373 h 492"/>
                <a:gd name="T74" fmla="*/ 331 w 424"/>
                <a:gd name="T75" fmla="*/ 390 h 492"/>
                <a:gd name="T76" fmla="*/ 331 w 424"/>
                <a:gd name="T77" fmla="*/ 398 h 492"/>
                <a:gd name="T78" fmla="*/ 331 w 424"/>
                <a:gd name="T79" fmla="*/ 407 h 492"/>
                <a:gd name="T80" fmla="*/ 323 w 424"/>
                <a:gd name="T81" fmla="*/ 424 h 492"/>
                <a:gd name="T82" fmla="*/ 323 w 424"/>
                <a:gd name="T83" fmla="*/ 407 h 492"/>
                <a:gd name="T84" fmla="*/ 306 w 424"/>
                <a:gd name="T85" fmla="*/ 407 h 492"/>
                <a:gd name="T86" fmla="*/ 306 w 424"/>
                <a:gd name="T87" fmla="*/ 432 h 492"/>
                <a:gd name="T88" fmla="*/ 297 w 424"/>
                <a:gd name="T89" fmla="*/ 449 h 492"/>
                <a:gd name="T90" fmla="*/ 297 w 424"/>
                <a:gd name="T91" fmla="*/ 458 h 492"/>
                <a:gd name="T92" fmla="*/ 289 w 424"/>
                <a:gd name="T93" fmla="*/ 483 h 492"/>
                <a:gd name="T94" fmla="*/ 272 w 424"/>
                <a:gd name="T95" fmla="*/ 492 h 492"/>
                <a:gd name="T96" fmla="*/ 255 w 424"/>
                <a:gd name="T97" fmla="*/ 475 h 492"/>
                <a:gd name="T98" fmla="*/ 238 w 424"/>
                <a:gd name="T99" fmla="*/ 466 h 492"/>
                <a:gd name="T100" fmla="*/ 229 w 424"/>
                <a:gd name="T101" fmla="*/ 449 h 492"/>
                <a:gd name="T102" fmla="*/ 212 w 424"/>
                <a:gd name="T103" fmla="*/ 458 h 492"/>
                <a:gd name="T104" fmla="*/ 195 w 424"/>
                <a:gd name="T105" fmla="*/ 475 h 4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4"/>
                <a:gd name="T160" fmla="*/ 0 h 492"/>
                <a:gd name="T161" fmla="*/ 424 w 424"/>
                <a:gd name="T162" fmla="*/ 492 h 4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4" h="492">
                  <a:moveTo>
                    <a:pt x="195" y="475"/>
                  </a:moveTo>
                  <a:lnTo>
                    <a:pt x="195" y="475"/>
                  </a:lnTo>
                  <a:lnTo>
                    <a:pt x="187" y="475"/>
                  </a:lnTo>
                  <a:lnTo>
                    <a:pt x="187" y="466"/>
                  </a:lnTo>
                  <a:lnTo>
                    <a:pt x="178" y="466"/>
                  </a:lnTo>
                  <a:lnTo>
                    <a:pt x="170" y="466"/>
                  </a:lnTo>
                  <a:lnTo>
                    <a:pt x="161" y="466"/>
                  </a:lnTo>
                  <a:lnTo>
                    <a:pt x="161" y="475"/>
                  </a:lnTo>
                  <a:lnTo>
                    <a:pt x="153" y="475"/>
                  </a:lnTo>
                  <a:lnTo>
                    <a:pt x="144" y="475"/>
                  </a:lnTo>
                  <a:lnTo>
                    <a:pt x="144" y="466"/>
                  </a:lnTo>
                  <a:lnTo>
                    <a:pt x="136" y="466"/>
                  </a:lnTo>
                  <a:lnTo>
                    <a:pt x="127" y="466"/>
                  </a:lnTo>
                  <a:lnTo>
                    <a:pt x="127" y="458"/>
                  </a:lnTo>
                  <a:lnTo>
                    <a:pt x="119" y="466"/>
                  </a:lnTo>
                  <a:lnTo>
                    <a:pt x="110" y="466"/>
                  </a:lnTo>
                  <a:lnTo>
                    <a:pt x="102" y="466"/>
                  </a:lnTo>
                  <a:lnTo>
                    <a:pt x="102" y="458"/>
                  </a:lnTo>
                  <a:lnTo>
                    <a:pt x="93" y="449"/>
                  </a:lnTo>
                  <a:lnTo>
                    <a:pt x="93" y="441"/>
                  </a:lnTo>
                  <a:lnTo>
                    <a:pt x="85" y="432"/>
                  </a:lnTo>
                  <a:lnTo>
                    <a:pt x="76" y="432"/>
                  </a:lnTo>
                  <a:lnTo>
                    <a:pt x="76" y="424"/>
                  </a:lnTo>
                  <a:lnTo>
                    <a:pt x="68" y="424"/>
                  </a:lnTo>
                  <a:lnTo>
                    <a:pt x="59" y="432"/>
                  </a:lnTo>
                  <a:lnTo>
                    <a:pt x="51" y="432"/>
                  </a:lnTo>
                  <a:lnTo>
                    <a:pt x="42" y="424"/>
                  </a:lnTo>
                  <a:lnTo>
                    <a:pt x="42" y="432"/>
                  </a:lnTo>
                  <a:lnTo>
                    <a:pt x="34" y="432"/>
                  </a:lnTo>
                  <a:lnTo>
                    <a:pt x="34" y="407"/>
                  </a:lnTo>
                  <a:lnTo>
                    <a:pt x="34" y="373"/>
                  </a:lnTo>
                  <a:lnTo>
                    <a:pt x="25" y="373"/>
                  </a:lnTo>
                  <a:lnTo>
                    <a:pt x="25" y="348"/>
                  </a:lnTo>
                  <a:lnTo>
                    <a:pt x="25" y="322"/>
                  </a:lnTo>
                  <a:lnTo>
                    <a:pt x="25" y="314"/>
                  </a:lnTo>
                  <a:lnTo>
                    <a:pt x="17" y="271"/>
                  </a:lnTo>
                  <a:lnTo>
                    <a:pt x="17" y="237"/>
                  </a:lnTo>
                  <a:lnTo>
                    <a:pt x="17" y="221"/>
                  </a:lnTo>
                  <a:lnTo>
                    <a:pt x="8" y="195"/>
                  </a:lnTo>
                  <a:lnTo>
                    <a:pt x="8" y="187"/>
                  </a:lnTo>
                  <a:lnTo>
                    <a:pt x="8" y="153"/>
                  </a:lnTo>
                  <a:lnTo>
                    <a:pt x="0" y="136"/>
                  </a:lnTo>
                  <a:lnTo>
                    <a:pt x="0" y="119"/>
                  </a:lnTo>
                  <a:lnTo>
                    <a:pt x="0" y="93"/>
                  </a:lnTo>
                  <a:lnTo>
                    <a:pt x="34" y="93"/>
                  </a:lnTo>
                  <a:lnTo>
                    <a:pt x="42" y="93"/>
                  </a:lnTo>
                  <a:lnTo>
                    <a:pt x="85" y="85"/>
                  </a:lnTo>
                  <a:lnTo>
                    <a:pt x="93" y="85"/>
                  </a:lnTo>
                  <a:lnTo>
                    <a:pt x="119" y="76"/>
                  </a:lnTo>
                  <a:lnTo>
                    <a:pt x="153" y="85"/>
                  </a:lnTo>
                  <a:lnTo>
                    <a:pt x="170" y="93"/>
                  </a:lnTo>
                  <a:lnTo>
                    <a:pt x="187" y="93"/>
                  </a:lnTo>
                  <a:lnTo>
                    <a:pt x="195" y="93"/>
                  </a:lnTo>
                  <a:lnTo>
                    <a:pt x="170" y="110"/>
                  </a:lnTo>
                  <a:lnTo>
                    <a:pt x="178" y="110"/>
                  </a:lnTo>
                  <a:lnTo>
                    <a:pt x="195" y="102"/>
                  </a:lnTo>
                  <a:lnTo>
                    <a:pt x="212" y="110"/>
                  </a:lnTo>
                  <a:lnTo>
                    <a:pt x="238" y="102"/>
                  </a:lnTo>
                  <a:lnTo>
                    <a:pt x="263" y="85"/>
                  </a:lnTo>
                  <a:lnTo>
                    <a:pt x="272" y="85"/>
                  </a:lnTo>
                  <a:lnTo>
                    <a:pt x="289" y="85"/>
                  </a:lnTo>
                  <a:lnTo>
                    <a:pt x="314" y="60"/>
                  </a:lnTo>
                  <a:lnTo>
                    <a:pt x="323" y="51"/>
                  </a:lnTo>
                  <a:lnTo>
                    <a:pt x="357" y="26"/>
                  </a:lnTo>
                  <a:lnTo>
                    <a:pt x="399" y="0"/>
                  </a:lnTo>
                  <a:lnTo>
                    <a:pt x="399" y="17"/>
                  </a:lnTo>
                  <a:lnTo>
                    <a:pt x="407" y="68"/>
                  </a:lnTo>
                  <a:lnTo>
                    <a:pt x="416" y="110"/>
                  </a:lnTo>
                  <a:lnTo>
                    <a:pt x="416" y="144"/>
                  </a:lnTo>
                  <a:lnTo>
                    <a:pt x="424" y="178"/>
                  </a:lnTo>
                  <a:lnTo>
                    <a:pt x="416" y="178"/>
                  </a:lnTo>
                  <a:lnTo>
                    <a:pt x="407" y="187"/>
                  </a:lnTo>
                  <a:lnTo>
                    <a:pt x="416" y="187"/>
                  </a:lnTo>
                  <a:lnTo>
                    <a:pt x="416" y="195"/>
                  </a:lnTo>
                  <a:lnTo>
                    <a:pt x="416" y="204"/>
                  </a:lnTo>
                  <a:lnTo>
                    <a:pt x="416" y="212"/>
                  </a:lnTo>
                  <a:lnTo>
                    <a:pt x="424" y="212"/>
                  </a:lnTo>
                  <a:lnTo>
                    <a:pt x="424" y="221"/>
                  </a:lnTo>
                  <a:lnTo>
                    <a:pt x="416" y="229"/>
                  </a:lnTo>
                  <a:lnTo>
                    <a:pt x="416" y="237"/>
                  </a:lnTo>
                  <a:lnTo>
                    <a:pt x="416" y="254"/>
                  </a:lnTo>
                  <a:lnTo>
                    <a:pt x="416" y="263"/>
                  </a:lnTo>
                  <a:lnTo>
                    <a:pt x="416" y="271"/>
                  </a:lnTo>
                  <a:lnTo>
                    <a:pt x="407" y="271"/>
                  </a:lnTo>
                  <a:lnTo>
                    <a:pt x="416" y="280"/>
                  </a:lnTo>
                  <a:lnTo>
                    <a:pt x="407" y="280"/>
                  </a:lnTo>
                  <a:lnTo>
                    <a:pt x="416" y="288"/>
                  </a:lnTo>
                  <a:lnTo>
                    <a:pt x="407" y="288"/>
                  </a:lnTo>
                  <a:lnTo>
                    <a:pt x="407" y="297"/>
                  </a:lnTo>
                  <a:lnTo>
                    <a:pt x="416" y="297"/>
                  </a:lnTo>
                  <a:lnTo>
                    <a:pt x="407" y="305"/>
                  </a:lnTo>
                  <a:lnTo>
                    <a:pt x="407" y="314"/>
                  </a:lnTo>
                  <a:lnTo>
                    <a:pt x="399" y="314"/>
                  </a:lnTo>
                  <a:lnTo>
                    <a:pt x="399" y="322"/>
                  </a:lnTo>
                  <a:lnTo>
                    <a:pt x="390" y="331"/>
                  </a:lnTo>
                  <a:lnTo>
                    <a:pt x="382" y="339"/>
                  </a:lnTo>
                  <a:lnTo>
                    <a:pt x="382" y="348"/>
                  </a:lnTo>
                  <a:lnTo>
                    <a:pt x="374" y="348"/>
                  </a:lnTo>
                  <a:lnTo>
                    <a:pt x="365" y="356"/>
                  </a:lnTo>
                  <a:lnTo>
                    <a:pt x="365" y="348"/>
                  </a:lnTo>
                  <a:lnTo>
                    <a:pt x="357" y="348"/>
                  </a:lnTo>
                  <a:lnTo>
                    <a:pt x="348" y="356"/>
                  </a:lnTo>
                  <a:lnTo>
                    <a:pt x="348" y="365"/>
                  </a:lnTo>
                  <a:lnTo>
                    <a:pt x="340" y="365"/>
                  </a:lnTo>
                  <a:lnTo>
                    <a:pt x="340" y="373"/>
                  </a:lnTo>
                  <a:lnTo>
                    <a:pt x="331" y="382"/>
                  </a:lnTo>
                  <a:lnTo>
                    <a:pt x="340" y="390"/>
                  </a:lnTo>
                  <a:lnTo>
                    <a:pt x="331" y="390"/>
                  </a:lnTo>
                  <a:lnTo>
                    <a:pt x="331" y="398"/>
                  </a:lnTo>
                  <a:lnTo>
                    <a:pt x="340" y="407"/>
                  </a:lnTo>
                  <a:lnTo>
                    <a:pt x="340" y="415"/>
                  </a:lnTo>
                  <a:lnTo>
                    <a:pt x="331" y="407"/>
                  </a:lnTo>
                  <a:lnTo>
                    <a:pt x="331" y="415"/>
                  </a:lnTo>
                  <a:lnTo>
                    <a:pt x="323" y="424"/>
                  </a:lnTo>
                  <a:lnTo>
                    <a:pt x="323" y="415"/>
                  </a:lnTo>
                  <a:lnTo>
                    <a:pt x="323" y="407"/>
                  </a:lnTo>
                  <a:lnTo>
                    <a:pt x="314" y="407"/>
                  </a:lnTo>
                  <a:lnTo>
                    <a:pt x="306" y="407"/>
                  </a:lnTo>
                  <a:lnTo>
                    <a:pt x="306" y="415"/>
                  </a:lnTo>
                  <a:lnTo>
                    <a:pt x="306" y="424"/>
                  </a:lnTo>
                  <a:lnTo>
                    <a:pt x="306" y="432"/>
                  </a:lnTo>
                  <a:lnTo>
                    <a:pt x="297" y="432"/>
                  </a:lnTo>
                  <a:lnTo>
                    <a:pt x="297" y="441"/>
                  </a:lnTo>
                  <a:lnTo>
                    <a:pt x="297" y="449"/>
                  </a:lnTo>
                  <a:lnTo>
                    <a:pt x="306" y="458"/>
                  </a:lnTo>
                  <a:lnTo>
                    <a:pt x="297" y="466"/>
                  </a:lnTo>
                  <a:lnTo>
                    <a:pt x="297" y="458"/>
                  </a:lnTo>
                  <a:lnTo>
                    <a:pt x="297" y="466"/>
                  </a:lnTo>
                  <a:lnTo>
                    <a:pt x="289" y="483"/>
                  </a:lnTo>
                  <a:lnTo>
                    <a:pt x="280" y="483"/>
                  </a:lnTo>
                  <a:lnTo>
                    <a:pt x="280" y="492"/>
                  </a:lnTo>
                  <a:lnTo>
                    <a:pt x="272" y="492"/>
                  </a:lnTo>
                  <a:lnTo>
                    <a:pt x="263" y="492"/>
                  </a:lnTo>
                  <a:lnTo>
                    <a:pt x="263" y="483"/>
                  </a:lnTo>
                  <a:lnTo>
                    <a:pt x="255" y="483"/>
                  </a:lnTo>
                  <a:lnTo>
                    <a:pt x="255" y="475"/>
                  </a:lnTo>
                  <a:lnTo>
                    <a:pt x="246" y="475"/>
                  </a:lnTo>
                  <a:lnTo>
                    <a:pt x="238" y="475"/>
                  </a:lnTo>
                  <a:lnTo>
                    <a:pt x="238" y="466"/>
                  </a:lnTo>
                  <a:lnTo>
                    <a:pt x="229" y="458"/>
                  </a:lnTo>
                  <a:lnTo>
                    <a:pt x="229" y="449"/>
                  </a:lnTo>
                  <a:lnTo>
                    <a:pt x="221" y="458"/>
                  </a:lnTo>
                  <a:lnTo>
                    <a:pt x="212" y="458"/>
                  </a:lnTo>
                  <a:lnTo>
                    <a:pt x="212" y="466"/>
                  </a:lnTo>
                  <a:lnTo>
                    <a:pt x="212" y="475"/>
                  </a:lnTo>
                  <a:lnTo>
                    <a:pt x="204" y="475"/>
                  </a:lnTo>
                  <a:lnTo>
                    <a:pt x="195" y="475"/>
                  </a:lnTo>
                  <a:close/>
                </a:path>
              </a:pathLst>
            </a:custGeom>
            <a:solidFill>
              <a:srgbClr val="8DA3FF"/>
            </a:solidFill>
            <a:ln w="12700">
              <a:solidFill>
                <a:schemeClr val="tx1"/>
              </a:solidFill>
              <a:round/>
              <a:headEnd/>
              <a:tailEnd/>
            </a:ln>
          </p:spPr>
          <p:txBody>
            <a:bodyPr/>
            <a:lstStyle/>
            <a:p>
              <a:endParaRPr lang="en-US"/>
            </a:p>
          </p:txBody>
        </p:sp>
        <p:sp>
          <p:nvSpPr>
            <p:cNvPr id="12364" name="Freeform 114"/>
            <p:cNvSpPr>
              <a:spLocks/>
            </p:cNvSpPr>
            <p:nvPr/>
          </p:nvSpPr>
          <p:spPr bwMode="auto">
            <a:xfrm>
              <a:off x="3368" y="1674"/>
              <a:ext cx="408" cy="720"/>
            </a:xfrm>
            <a:custGeom>
              <a:avLst/>
              <a:gdLst>
                <a:gd name="T0" fmla="*/ 323 w 408"/>
                <a:gd name="T1" fmla="*/ 661 h 720"/>
                <a:gd name="T2" fmla="*/ 323 w 408"/>
                <a:gd name="T3" fmla="*/ 703 h 720"/>
                <a:gd name="T4" fmla="*/ 298 w 408"/>
                <a:gd name="T5" fmla="*/ 694 h 720"/>
                <a:gd name="T6" fmla="*/ 264 w 408"/>
                <a:gd name="T7" fmla="*/ 703 h 720"/>
                <a:gd name="T8" fmla="*/ 255 w 408"/>
                <a:gd name="T9" fmla="*/ 720 h 720"/>
                <a:gd name="T10" fmla="*/ 238 w 408"/>
                <a:gd name="T11" fmla="*/ 711 h 720"/>
                <a:gd name="T12" fmla="*/ 230 w 408"/>
                <a:gd name="T13" fmla="*/ 703 h 720"/>
                <a:gd name="T14" fmla="*/ 221 w 408"/>
                <a:gd name="T15" fmla="*/ 686 h 720"/>
                <a:gd name="T16" fmla="*/ 221 w 408"/>
                <a:gd name="T17" fmla="*/ 661 h 720"/>
                <a:gd name="T18" fmla="*/ 213 w 408"/>
                <a:gd name="T19" fmla="*/ 627 h 720"/>
                <a:gd name="T20" fmla="*/ 179 w 408"/>
                <a:gd name="T21" fmla="*/ 601 h 720"/>
                <a:gd name="T22" fmla="*/ 170 w 408"/>
                <a:gd name="T23" fmla="*/ 593 h 720"/>
                <a:gd name="T24" fmla="*/ 136 w 408"/>
                <a:gd name="T25" fmla="*/ 576 h 720"/>
                <a:gd name="T26" fmla="*/ 128 w 408"/>
                <a:gd name="T27" fmla="*/ 542 h 720"/>
                <a:gd name="T28" fmla="*/ 136 w 408"/>
                <a:gd name="T29" fmla="*/ 508 h 720"/>
                <a:gd name="T30" fmla="*/ 145 w 408"/>
                <a:gd name="T31" fmla="*/ 483 h 720"/>
                <a:gd name="T32" fmla="*/ 111 w 408"/>
                <a:gd name="T33" fmla="*/ 474 h 720"/>
                <a:gd name="T34" fmla="*/ 85 w 408"/>
                <a:gd name="T35" fmla="*/ 457 h 720"/>
                <a:gd name="T36" fmla="*/ 77 w 408"/>
                <a:gd name="T37" fmla="*/ 432 h 720"/>
                <a:gd name="T38" fmla="*/ 34 w 408"/>
                <a:gd name="T39" fmla="*/ 398 h 720"/>
                <a:gd name="T40" fmla="*/ 9 w 408"/>
                <a:gd name="T41" fmla="*/ 364 h 720"/>
                <a:gd name="T42" fmla="*/ 0 w 408"/>
                <a:gd name="T43" fmla="*/ 330 h 720"/>
                <a:gd name="T44" fmla="*/ 9 w 408"/>
                <a:gd name="T45" fmla="*/ 296 h 720"/>
                <a:gd name="T46" fmla="*/ 9 w 408"/>
                <a:gd name="T47" fmla="*/ 271 h 720"/>
                <a:gd name="T48" fmla="*/ 34 w 408"/>
                <a:gd name="T49" fmla="*/ 254 h 720"/>
                <a:gd name="T50" fmla="*/ 43 w 408"/>
                <a:gd name="T51" fmla="*/ 220 h 720"/>
                <a:gd name="T52" fmla="*/ 34 w 408"/>
                <a:gd name="T53" fmla="*/ 186 h 720"/>
                <a:gd name="T54" fmla="*/ 43 w 408"/>
                <a:gd name="T55" fmla="*/ 161 h 720"/>
                <a:gd name="T56" fmla="*/ 85 w 408"/>
                <a:gd name="T57" fmla="*/ 144 h 720"/>
                <a:gd name="T58" fmla="*/ 102 w 408"/>
                <a:gd name="T59" fmla="*/ 127 h 720"/>
                <a:gd name="T60" fmla="*/ 119 w 408"/>
                <a:gd name="T61" fmla="*/ 84 h 720"/>
                <a:gd name="T62" fmla="*/ 111 w 408"/>
                <a:gd name="T63" fmla="*/ 59 h 720"/>
                <a:gd name="T64" fmla="*/ 85 w 408"/>
                <a:gd name="T65" fmla="*/ 34 h 720"/>
                <a:gd name="T66" fmla="*/ 68 w 408"/>
                <a:gd name="T67" fmla="*/ 17 h 720"/>
                <a:gd name="T68" fmla="*/ 230 w 408"/>
                <a:gd name="T69" fmla="*/ 8 h 720"/>
                <a:gd name="T70" fmla="*/ 332 w 408"/>
                <a:gd name="T71" fmla="*/ 25 h 720"/>
                <a:gd name="T72" fmla="*/ 374 w 408"/>
                <a:gd name="T73" fmla="*/ 152 h 720"/>
                <a:gd name="T74" fmla="*/ 383 w 408"/>
                <a:gd name="T75" fmla="*/ 296 h 720"/>
                <a:gd name="T76" fmla="*/ 383 w 408"/>
                <a:gd name="T77" fmla="*/ 406 h 720"/>
                <a:gd name="T78" fmla="*/ 391 w 408"/>
                <a:gd name="T79" fmla="*/ 423 h 720"/>
                <a:gd name="T80" fmla="*/ 391 w 408"/>
                <a:gd name="T81" fmla="*/ 432 h 720"/>
                <a:gd name="T82" fmla="*/ 400 w 408"/>
                <a:gd name="T83" fmla="*/ 449 h 720"/>
                <a:gd name="T84" fmla="*/ 400 w 408"/>
                <a:gd name="T85" fmla="*/ 474 h 720"/>
                <a:gd name="T86" fmla="*/ 391 w 408"/>
                <a:gd name="T87" fmla="*/ 491 h 720"/>
                <a:gd name="T88" fmla="*/ 391 w 408"/>
                <a:gd name="T89" fmla="*/ 508 h 720"/>
                <a:gd name="T90" fmla="*/ 383 w 408"/>
                <a:gd name="T91" fmla="*/ 517 h 720"/>
                <a:gd name="T92" fmla="*/ 374 w 408"/>
                <a:gd name="T93" fmla="*/ 533 h 720"/>
                <a:gd name="T94" fmla="*/ 366 w 408"/>
                <a:gd name="T95" fmla="*/ 542 h 720"/>
                <a:gd name="T96" fmla="*/ 366 w 408"/>
                <a:gd name="T97" fmla="*/ 559 h 720"/>
                <a:gd name="T98" fmla="*/ 357 w 408"/>
                <a:gd name="T99" fmla="*/ 576 h 720"/>
                <a:gd name="T100" fmla="*/ 357 w 408"/>
                <a:gd name="T101" fmla="*/ 584 h 720"/>
                <a:gd name="T102" fmla="*/ 357 w 408"/>
                <a:gd name="T103" fmla="*/ 593 h 720"/>
                <a:gd name="T104" fmla="*/ 357 w 408"/>
                <a:gd name="T105" fmla="*/ 601 h 720"/>
                <a:gd name="T106" fmla="*/ 349 w 408"/>
                <a:gd name="T107" fmla="*/ 627 h 7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8"/>
                <a:gd name="T163" fmla="*/ 0 h 720"/>
                <a:gd name="T164" fmla="*/ 408 w 408"/>
                <a:gd name="T165" fmla="*/ 720 h 7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8" h="720">
                  <a:moveTo>
                    <a:pt x="366" y="644"/>
                  </a:moveTo>
                  <a:lnTo>
                    <a:pt x="357" y="644"/>
                  </a:lnTo>
                  <a:lnTo>
                    <a:pt x="340" y="652"/>
                  </a:lnTo>
                  <a:lnTo>
                    <a:pt x="332" y="652"/>
                  </a:lnTo>
                  <a:lnTo>
                    <a:pt x="323" y="661"/>
                  </a:lnTo>
                  <a:lnTo>
                    <a:pt x="323" y="669"/>
                  </a:lnTo>
                  <a:lnTo>
                    <a:pt x="323" y="677"/>
                  </a:lnTo>
                  <a:lnTo>
                    <a:pt x="323" y="686"/>
                  </a:lnTo>
                  <a:lnTo>
                    <a:pt x="332" y="686"/>
                  </a:lnTo>
                  <a:lnTo>
                    <a:pt x="332" y="694"/>
                  </a:lnTo>
                  <a:lnTo>
                    <a:pt x="323" y="703"/>
                  </a:lnTo>
                  <a:lnTo>
                    <a:pt x="315" y="703"/>
                  </a:lnTo>
                  <a:lnTo>
                    <a:pt x="315" y="694"/>
                  </a:lnTo>
                  <a:lnTo>
                    <a:pt x="306" y="694"/>
                  </a:lnTo>
                  <a:lnTo>
                    <a:pt x="298" y="694"/>
                  </a:lnTo>
                  <a:lnTo>
                    <a:pt x="289" y="686"/>
                  </a:lnTo>
                  <a:lnTo>
                    <a:pt x="281" y="686"/>
                  </a:lnTo>
                  <a:lnTo>
                    <a:pt x="272" y="686"/>
                  </a:lnTo>
                  <a:lnTo>
                    <a:pt x="264" y="694"/>
                  </a:lnTo>
                  <a:lnTo>
                    <a:pt x="264" y="703"/>
                  </a:lnTo>
                  <a:lnTo>
                    <a:pt x="255" y="703"/>
                  </a:lnTo>
                  <a:lnTo>
                    <a:pt x="255" y="711"/>
                  </a:lnTo>
                  <a:lnTo>
                    <a:pt x="264" y="720"/>
                  </a:lnTo>
                  <a:lnTo>
                    <a:pt x="255" y="720"/>
                  </a:lnTo>
                  <a:lnTo>
                    <a:pt x="255" y="711"/>
                  </a:lnTo>
                  <a:lnTo>
                    <a:pt x="247" y="711"/>
                  </a:lnTo>
                  <a:lnTo>
                    <a:pt x="247" y="703"/>
                  </a:lnTo>
                  <a:lnTo>
                    <a:pt x="238" y="703"/>
                  </a:lnTo>
                  <a:lnTo>
                    <a:pt x="238" y="711"/>
                  </a:lnTo>
                  <a:lnTo>
                    <a:pt x="247" y="711"/>
                  </a:lnTo>
                  <a:lnTo>
                    <a:pt x="247" y="720"/>
                  </a:lnTo>
                  <a:lnTo>
                    <a:pt x="238" y="711"/>
                  </a:lnTo>
                  <a:lnTo>
                    <a:pt x="230" y="711"/>
                  </a:lnTo>
                  <a:lnTo>
                    <a:pt x="230" y="703"/>
                  </a:lnTo>
                  <a:lnTo>
                    <a:pt x="230" y="694"/>
                  </a:lnTo>
                  <a:lnTo>
                    <a:pt x="221" y="686"/>
                  </a:lnTo>
                  <a:lnTo>
                    <a:pt x="221" y="677"/>
                  </a:lnTo>
                  <a:lnTo>
                    <a:pt x="230" y="669"/>
                  </a:lnTo>
                  <a:lnTo>
                    <a:pt x="230" y="661"/>
                  </a:lnTo>
                  <a:lnTo>
                    <a:pt x="221" y="661"/>
                  </a:lnTo>
                  <a:lnTo>
                    <a:pt x="221" y="652"/>
                  </a:lnTo>
                  <a:lnTo>
                    <a:pt x="213" y="644"/>
                  </a:lnTo>
                  <a:lnTo>
                    <a:pt x="213" y="635"/>
                  </a:lnTo>
                  <a:lnTo>
                    <a:pt x="213" y="627"/>
                  </a:lnTo>
                  <a:lnTo>
                    <a:pt x="204" y="627"/>
                  </a:lnTo>
                  <a:lnTo>
                    <a:pt x="196" y="627"/>
                  </a:lnTo>
                  <a:lnTo>
                    <a:pt x="196" y="618"/>
                  </a:lnTo>
                  <a:lnTo>
                    <a:pt x="196" y="610"/>
                  </a:lnTo>
                  <a:lnTo>
                    <a:pt x="179" y="601"/>
                  </a:lnTo>
                  <a:lnTo>
                    <a:pt x="170" y="610"/>
                  </a:lnTo>
                  <a:lnTo>
                    <a:pt x="170" y="601"/>
                  </a:lnTo>
                  <a:lnTo>
                    <a:pt x="170" y="593"/>
                  </a:lnTo>
                  <a:lnTo>
                    <a:pt x="162" y="593"/>
                  </a:lnTo>
                  <a:lnTo>
                    <a:pt x="153" y="584"/>
                  </a:lnTo>
                  <a:lnTo>
                    <a:pt x="145" y="584"/>
                  </a:lnTo>
                  <a:lnTo>
                    <a:pt x="136" y="576"/>
                  </a:lnTo>
                  <a:lnTo>
                    <a:pt x="128" y="567"/>
                  </a:lnTo>
                  <a:lnTo>
                    <a:pt x="128" y="550"/>
                  </a:lnTo>
                  <a:lnTo>
                    <a:pt x="128" y="542"/>
                  </a:lnTo>
                  <a:lnTo>
                    <a:pt x="136" y="525"/>
                  </a:lnTo>
                  <a:lnTo>
                    <a:pt x="136" y="517"/>
                  </a:lnTo>
                  <a:lnTo>
                    <a:pt x="136" y="508"/>
                  </a:lnTo>
                  <a:lnTo>
                    <a:pt x="136" y="500"/>
                  </a:lnTo>
                  <a:lnTo>
                    <a:pt x="145" y="491"/>
                  </a:lnTo>
                  <a:lnTo>
                    <a:pt x="145" y="483"/>
                  </a:lnTo>
                  <a:lnTo>
                    <a:pt x="128" y="474"/>
                  </a:lnTo>
                  <a:lnTo>
                    <a:pt x="111" y="474"/>
                  </a:lnTo>
                  <a:lnTo>
                    <a:pt x="102" y="483"/>
                  </a:lnTo>
                  <a:lnTo>
                    <a:pt x="94" y="483"/>
                  </a:lnTo>
                  <a:lnTo>
                    <a:pt x="94" y="474"/>
                  </a:lnTo>
                  <a:lnTo>
                    <a:pt x="85" y="466"/>
                  </a:lnTo>
                  <a:lnTo>
                    <a:pt x="85" y="457"/>
                  </a:lnTo>
                  <a:lnTo>
                    <a:pt x="85" y="449"/>
                  </a:lnTo>
                  <a:lnTo>
                    <a:pt x="85" y="440"/>
                  </a:lnTo>
                  <a:lnTo>
                    <a:pt x="77" y="432"/>
                  </a:lnTo>
                  <a:lnTo>
                    <a:pt x="68" y="423"/>
                  </a:lnTo>
                  <a:lnTo>
                    <a:pt x="60" y="415"/>
                  </a:lnTo>
                  <a:lnTo>
                    <a:pt x="51" y="415"/>
                  </a:lnTo>
                  <a:lnTo>
                    <a:pt x="43" y="406"/>
                  </a:lnTo>
                  <a:lnTo>
                    <a:pt x="43" y="398"/>
                  </a:lnTo>
                  <a:lnTo>
                    <a:pt x="34" y="398"/>
                  </a:lnTo>
                  <a:lnTo>
                    <a:pt x="34" y="389"/>
                  </a:lnTo>
                  <a:lnTo>
                    <a:pt x="17" y="381"/>
                  </a:lnTo>
                  <a:lnTo>
                    <a:pt x="17" y="372"/>
                  </a:lnTo>
                  <a:lnTo>
                    <a:pt x="17" y="364"/>
                  </a:lnTo>
                  <a:lnTo>
                    <a:pt x="9" y="364"/>
                  </a:lnTo>
                  <a:lnTo>
                    <a:pt x="9" y="356"/>
                  </a:lnTo>
                  <a:lnTo>
                    <a:pt x="9" y="347"/>
                  </a:lnTo>
                  <a:lnTo>
                    <a:pt x="0" y="339"/>
                  </a:lnTo>
                  <a:lnTo>
                    <a:pt x="0" y="330"/>
                  </a:lnTo>
                  <a:lnTo>
                    <a:pt x="0" y="322"/>
                  </a:lnTo>
                  <a:lnTo>
                    <a:pt x="0" y="313"/>
                  </a:lnTo>
                  <a:lnTo>
                    <a:pt x="0" y="305"/>
                  </a:lnTo>
                  <a:lnTo>
                    <a:pt x="0" y="296"/>
                  </a:lnTo>
                  <a:lnTo>
                    <a:pt x="9" y="296"/>
                  </a:lnTo>
                  <a:lnTo>
                    <a:pt x="9" y="288"/>
                  </a:lnTo>
                  <a:lnTo>
                    <a:pt x="9" y="279"/>
                  </a:lnTo>
                  <a:lnTo>
                    <a:pt x="9" y="271"/>
                  </a:lnTo>
                  <a:lnTo>
                    <a:pt x="9" y="262"/>
                  </a:lnTo>
                  <a:lnTo>
                    <a:pt x="17" y="262"/>
                  </a:lnTo>
                  <a:lnTo>
                    <a:pt x="26" y="262"/>
                  </a:lnTo>
                  <a:lnTo>
                    <a:pt x="26" y="254"/>
                  </a:lnTo>
                  <a:lnTo>
                    <a:pt x="34" y="254"/>
                  </a:lnTo>
                  <a:lnTo>
                    <a:pt x="34" y="245"/>
                  </a:lnTo>
                  <a:lnTo>
                    <a:pt x="34" y="237"/>
                  </a:lnTo>
                  <a:lnTo>
                    <a:pt x="43" y="228"/>
                  </a:lnTo>
                  <a:lnTo>
                    <a:pt x="43" y="220"/>
                  </a:lnTo>
                  <a:lnTo>
                    <a:pt x="43" y="203"/>
                  </a:lnTo>
                  <a:lnTo>
                    <a:pt x="43" y="195"/>
                  </a:lnTo>
                  <a:lnTo>
                    <a:pt x="43" y="186"/>
                  </a:lnTo>
                  <a:lnTo>
                    <a:pt x="34" y="186"/>
                  </a:lnTo>
                  <a:lnTo>
                    <a:pt x="34" y="178"/>
                  </a:lnTo>
                  <a:lnTo>
                    <a:pt x="34" y="169"/>
                  </a:lnTo>
                  <a:lnTo>
                    <a:pt x="34" y="161"/>
                  </a:lnTo>
                  <a:lnTo>
                    <a:pt x="43" y="152"/>
                  </a:lnTo>
                  <a:lnTo>
                    <a:pt x="43" y="161"/>
                  </a:lnTo>
                  <a:lnTo>
                    <a:pt x="51" y="152"/>
                  </a:lnTo>
                  <a:lnTo>
                    <a:pt x="60" y="152"/>
                  </a:lnTo>
                  <a:lnTo>
                    <a:pt x="68" y="152"/>
                  </a:lnTo>
                  <a:lnTo>
                    <a:pt x="77" y="144"/>
                  </a:lnTo>
                  <a:lnTo>
                    <a:pt x="85" y="144"/>
                  </a:lnTo>
                  <a:lnTo>
                    <a:pt x="94" y="144"/>
                  </a:lnTo>
                  <a:lnTo>
                    <a:pt x="94" y="135"/>
                  </a:lnTo>
                  <a:lnTo>
                    <a:pt x="102" y="135"/>
                  </a:lnTo>
                  <a:lnTo>
                    <a:pt x="102" y="127"/>
                  </a:lnTo>
                  <a:lnTo>
                    <a:pt x="102" y="118"/>
                  </a:lnTo>
                  <a:lnTo>
                    <a:pt x="102" y="110"/>
                  </a:lnTo>
                  <a:lnTo>
                    <a:pt x="111" y="110"/>
                  </a:lnTo>
                  <a:lnTo>
                    <a:pt x="111" y="101"/>
                  </a:lnTo>
                  <a:lnTo>
                    <a:pt x="119" y="84"/>
                  </a:lnTo>
                  <a:lnTo>
                    <a:pt x="119" y="76"/>
                  </a:lnTo>
                  <a:lnTo>
                    <a:pt x="111" y="67"/>
                  </a:lnTo>
                  <a:lnTo>
                    <a:pt x="111" y="59"/>
                  </a:lnTo>
                  <a:lnTo>
                    <a:pt x="102" y="50"/>
                  </a:lnTo>
                  <a:lnTo>
                    <a:pt x="94" y="50"/>
                  </a:lnTo>
                  <a:lnTo>
                    <a:pt x="85" y="42"/>
                  </a:lnTo>
                  <a:lnTo>
                    <a:pt x="85" y="34"/>
                  </a:lnTo>
                  <a:lnTo>
                    <a:pt x="77" y="25"/>
                  </a:lnTo>
                  <a:lnTo>
                    <a:pt x="68" y="25"/>
                  </a:lnTo>
                  <a:lnTo>
                    <a:pt x="68" y="17"/>
                  </a:lnTo>
                  <a:lnTo>
                    <a:pt x="85" y="17"/>
                  </a:lnTo>
                  <a:lnTo>
                    <a:pt x="136" y="8"/>
                  </a:lnTo>
                  <a:lnTo>
                    <a:pt x="145" y="8"/>
                  </a:lnTo>
                  <a:lnTo>
                    <a:pt x="187" y="8"/>
                  </a:lnTo>
                  <a:lnTo>
                    <a:pt x="230" y="8"/>
                  </a:lnTo>
                  <a:lnTo>
                    <a:pt x="247" y="8"/>
                  </a:lnTo>
                  <a:lnTo>
                    <a:pt x="289" y="0"/>
                  </a:lnTo>
                  <a:lnTo>
                    <a:pt x="298" y="0"/>
                  </a:lnTo>
                  <a:lnTo>
                    <a:pt x="332" y="0"/>
                  </a:lnTo>
                  <a:lnTo>
                    <a:pt x="332" y="25"/>
                  </a:lnTo>
                  <a:lnTo>
                    <a:pt x="340" y="42"/>
                  </a:lnTo>
                  <a:lnTo>
                    <a:pt x="349" y="50"/>
                  </a:lnTo>
                  <a:lnTo>
                    <a:pt x="357" y="76"/>
                  </a:lnTo>
                  <a:lnTo>
                    <a:pt x="366" y="93"/>
                  </a:lnTo>
                  <a:lnTo>
                    <a:pt x="374" y="127"/>
                  </a:lnTo>
                  <a:lnTo>
                    <a:pt x="374" y="152"/>
                  </a:lnTo>
                  <a:lnTo>
                    <a:pt x="374" y="169"/>
                  </a:lnTo>
                  <a:lnTo>
                    <a:pt x="374" y="186"/>
                  </a:lnTo>
                  <a:lnTo>
                    <a:pt x="383" y="220"/>
                  </a:lnTo>
                  <a:lnTo>
                    <a:pt x="383" y="254"/>
                  </a:lnTo>
                  <a:lnTo>
                    <a:pt x="383" y="296"/>
                  </a:lnTo>
                  <a:lnTo>
                    <a:pt x="391" y="330"/>
                  </a:lnTo>
                  <a:lnTo>
                    <a:pt x="391" y="364"/>
                  </a:lnTo>
                  <a:lnTo>
                    <a:pt x="391" y="381"/>
                  </a:lnTo>
                  <a:lnTo>
                    <a:pt x="391" y="398"/>
                  </a:lnTo>
                  <a:lnTo>
                    <a:pt x="383" y="406"/>
                  </a:lnTo>
                  <a:lnTo>
                    <a:pt x="391" y="406"/>
                  </a:lnTo>
                  <a:lnTo>
                    <a:pt x="391" y="415"/>
                  </a:lnTo>
                  <a:lnTo>
                    <a:pt x="391" y="423"/>
                  </a:lnTo>
                  <a:lnTo>
                    <a:pt x="383" y="423"/>
                  </a:lnTo>
                  <a:lnTo>
                    <a:pt x="383" y="432"/>
                  </a:lnTo>
                  <a:lnTo>
                    <a:pt x="391" y="432"/>
                  </a:lnTo>
                  <a:lnTo>
                    <a:pt x="391" y="440"/>
                  </a:lnTo>
                  <a:lnTo>
                    <a:pt x="391" y="449"/>
                  </a:lnTo>
                  <a:lnTo>
                    <a:pt x="400" y="449"/>
                  </a:lnTo>
                  <a:lnTo>
                    <a:pt x="400" y="457"/>
                  </a:lnTo>
                  <a:lnTo>
                    <a:pt x="400" y="466"/>
                  </a:lnTo>
                  <a:lnTo>
                    <a:pt x="400" y="474"/>
                  </a:lnTo>
                  <a:lnTo>
                    <a:pt x="408" y="474"/>
                  </a:lnTo>
                  <a:lnTo>
                    <a:pt x="400" y="483"/>
                  </a:lnTo>
                  <a:lnTo>
                    <a:pt x="400" y="491"/>
                  </a:lnTo>
                  <a:lnTo>
                    <a:pt x="391" y="491"/>
                  </a:lnTo>
                  <a:lnTo>
                    <a:pt x="391" y="500"/>
                  </a:lnTo>
                  <a:lnTo>
                    <a:pt x="391" y="508"/>
                  </a:lnTo>
                  <a:lnTo>
                    <a:pt x="391" y="517"/>
                  </a:lnTo>
                  <a:lnTo>
                    <a:pt x="383" y="517"/>
                  </a:lnTo>
                  <a:lnTo>
                    <a:pt x="383" y="525"/>
                  </a:lnTo>
                  <a:lnTo>
                    <a:pt x="374" y="533"/>
                  </a:lnTo>
                  <a:lnTo>
                    <a:pt x="374" y="542"/>
                  </a:lnTo>
                  <a:lnTo>
                    <a:pt x="374" y="533"/>
                  </a:lnTo>
                  <a:lnTo>
                    <a:pt x="366" y="542"/>
                  </a:lnTo>
                  <a:lnTo>
                    <a:pt x="366" y="533"/>
                  </a:lnTo>
                  <a:lnTo>
                    <a:pt x="366" y="542"/>
                  </a:lnTo>
                  <a:lnTo>
                    <a:pt x="366" y="550"/>
                  </a:lnTo>
                  <a:lnTo>
                    <a:pt x="366" y="559"/>
                  </a:lnTo>
                  <a:lnTo>
                    <a:pt x="357" y="567"/>
                  </a:lnTo>
                  <a:lnTo>
                    <a:pt x="366" y="567"/>
                  </a:lnTo>
                  <a:lnTo>
                    <a:pt x="357" y="567"/>
                  </a:lnTo>
                  <a:lnTo>
                    <a:pt x="357" y="576"/>
                  </a:lnTo>
                  <a:lnTo>
                    <a:pt x="366" y="584"/>
                  </a:lnTo>
                  <a:lnTo>
                    <a:pt x="357" y="584"/>
                  </a:lnTo>
                  <a:lnTo>
                    <a:pt x="366" y="584"/>
                  </a:lnTo>
                  <a:lnTo>
                    <a:pt x="366" y="593"/>
                  </a:lnTo>
                  <a:lnTo>
                    <a:pt x="357" y="593"/>
                  </a:lnTo>
                  <a:lnTo>
                    <a:pt x="366" y="601"/>
                  </a:lnTo>
                  <a:lnTo>
                    <a:pt x="357" y="601"/>
                  </a:lnTo>
                  <a:lnTo>
                    <a:pt x="366" y="601"/>
                  </a:lnTo>
                  <a:lnTo>
                    <a:pt x="357" y="610"/>
                  </a:lnTo>
                  <a:lnTo>
                    <a:pt x="357" y="618"/>
                  </a:lnTo>
                  <a:lnTo>
                    <a:pt x="349" y="618"/>
                  </a:lnTo>
                  <a:lnTo>
                    <a:pt x="349" y="627"/>
                  </a:lnTo>
                  <a:lnTo>
                    <a:pt x="357" y="635"/>
                  </a:lnTo>
                  <a:lnTo>
                    <a:pt x="366" y="644"/>
                  </a:lnTo>
                  <a:close/>
                </a:path>
              </a:pathLst>
            </a:custGeom>
            <a:solidFill>
              <a:srgbClr val="8DA3FF"/>
            </a:solidFill>
            <a:ln w="12700">
              <a:solidFill>
                <a:schemeClr val="tx1"/>
              </a:solidFill>
              <a:round/>
              <a:headEnd/>
              <a:tailEnd/>
            </a:ln>
          </p:spPr>
          <p:txBody>
            <a:bodyPr/>
            <a:lstStyle/>
            <a:p>
              <a:endParaRPr lang="en-US"/>
            </a:p>
          </p:txBody>
        </p:sp>
        <p:sp>
          <p:nvSpPr>
            <p:cNvPr id="12365" name="Freeform 115"/>
            <p:cNvSpPr>
              <a:spLocks/>
            </p:cNvSpPr>
            <p:nvPr/>
          </p:nvSpPr>
          <p:spPr bwMode="auto">
            <a:xfrm>
              <a:off x="4795" y="1970"/>
              <a:ext cx="17" cy="34"/>
            </a:xfrm>
            <a:custGeom>
              <a:avLst/>
              <a:gdLst>
                <a:gd name="T0" fmla="*/ 9 w 17"/>
                <a:gd name="T1" fmla="*/ 9 h 34"/>
                <a:gd name="T2" fmla="*/ 17 w 17"/>
                <a:gd name="T3" fmla="*/ 17 h 34"/>
                <a:gd name="T4" fmla="*/ 9 w 17"/>
                <a:gd name="T5" fmla="*/ 34 h 34"/>
                <a:gd name="T6" fmla="*/ 9 w 17"/>
                <a:gd name="T7" fmla="*/ 26 h 34"/>
                <a:gd name="T8" fmla="*/ 9 w 17"/>
                <a:gd name="T9" fmla="*/ 17 h 34"/>
                <a:gd name="T10" fmla="*/ 0 w 17"/>
                <a:gd name="T11" fmla="*/ 17 h 34"/>
                <a:gd name="T12" fmla="*/ 0 w 17"/>
                <a:gd name="T13" fmla="*/ 0 h 34"/>
                <a:gd name="T14" fmla="*/ 9 w 17"/>
                <a:gd name="T15" fmla="*/ 9 h 3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4"/>
                <a:gd name="T26" fmla="*/ 17 w 1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4">
                  <a:moveTo>
                    <a:pt x="9" y="9"/>
                  </a:moveTo>
                  <a:lnTo>
                    <a:pt x="17" y="17"/>
                  </a:lnTo>
                  <a:lnTo>
                    <a:pt x="9" y="34"/>
                  </a:lnTo>
                  <a:lnTo>
                    <a:pt x="9" y="26"/>
                  </a:lnTo>
                  <a:lnTo>
                    <a:pt x="9" y="17"/>
                  </a:lnTo>
                  <a:lnTo>
                    <a:pt x="0" y="17"/>
                  </a:lnTo>
                  <a:lnTo>
                    <a:pt x="0" y="0"/>
                  </a:lnTo>
                  <a:lnTo>
                    <a:pt x="9" y="9"/>
                  </a:lnTo>
                  <a:close/>
                </a:path>
              </a:pathLst>
            </a:custGeom>
            <a:solidFill>
              <a:srgbClr val="8DA3FF"/>
            </a:solidFill>
            <a:ln w="12700">
              <a:solidFill>
                <a:schemeClr val="tx1"/>
              </a:solidFill>
              <a:round/>
              <a:headEnd/>
              <a:tailEnd/>
            </a:ln>
          </p:spPr>
          <p:txBody>
            <a:bodyPr/>
            <a:lstStyle/>
            <a:p>
              <a:endParaRPr lang="en-US"/>
            </a:p>
          </p:txBody>
        </p:sp>
        <p:sp>
          <p:nvSpPr>
            <p:cNvPr id="12366" name="Freeform 116"/>
            <p:cNvSpPr>
              <a:spLocks/>
            </p:cNvSpPr>
            <p:nvPr/>
          </p:nvSpPr>
          <p:spPr bwMode="auto">
            <a:xfrm>
              <a:off x="4787" y="1970"/>
              <a:ext cx="25" cy="26"/>
            </a:xfrm>
            <a:custGeom>
              <a:avLst/>
              <a:gdLst>
                <a:gd name="T0" fmla="*/ 8 w 25"/>
                <a:gd name="T1" fmla="*/ 0 h 26"/>
                <a:gd name="T2" fmla="*/ 25 w 25"/>
                <a:gd name="T3" fmla="*/ 9 h 26"/>
                <a:gd name="T4" fmla="*/ 8 w 25"/>
                <a:gd name="T5" fmla="*/ 26 h 26"/>
                <a:gd name="T6" fmla="*/ 8 w 25"/>
                <a:gd name="T7" fmla="*/ 26 h 26"/>
                <a:gd name="T8" fmla="*/ 8 w 25"/>
                <a:gd name="T9" fmla="*/ 17 h 26"/>
                <a:gd name="T10" fmla="*/ 8 w 25"/>
                <a:gd name="T11" fmla="*/ 17 h 26"/>
                <a:gd name="T12" fmla="*/ 8 w 25"/>
                <a:gd name="T13" fmla="*/ 17 h 26"/>
                <a:gd name="T14" fmla="*/ 8 w 25"/>
                <a:gd name="T15" fmla="*/ 17 h 26"/>
                <a:gd name="T16" fmla="*/ 8 w 25"/>
                <a:gd name="T17" fmla="*/ 9 h 26"/>
                <a:gd name="T18" fmla="*/ 0 w 25"/>
                <a:gd name="T19" fmla="*/ 9 h 26"/>
                <a:gd name="T20" fmla="*/ 8 w 25"/>
                <a:gd name="T21" fmla="*/ 0 h 26"/>
                <a:gd name="T22" fmla="*/ 8 w 25"/>
                <a:gd name="T23" fmla="*/ 0 h 26"/>
                <a:gd name="T24" fmla="*/ 8 w 25"/>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6"/>
                <a:gd name="T41" fmla="*/ 25 w 25"/>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6">
                  <a:moveTo>
                    <a:pt x="8" y="0"/>
                  </a:moveTo>
                  <a:lnTo>
                    <a:pt x="25" y="9"/>
                  </a:lnTo>
                  <a:lnTo>
                    <a:pt x="8" y="26"/>
                  </a:lnTo>
                  <a:lnTo>
                    <a:pt x="8" y="17"/>
                  </a:lnTo>
                  <a:lnTo>
                    <a:pt x="8" y="9"/>
                  </a:lnTo>
                  <a:lnTo>
                    <a:pt x="0" y="9"/>
                  </a:lnTo>
                  <a:lnTo>
                    <a:pt x="8" y="0"/>
                  </a:lnTo>
                  <a:close/>
                </a:path>
              </a:pathLst>
            </a:custGeom>
            <a:solidFill>
              <a:srgbClr val="8DA3FF"/>
            </a:solidFill>
            <a:ln w="12700">
              <a:solidFill>
                <a:schemeClr val="tx1"/>
              </a:solidFill>
              <a:round/>
              <a:headEnd/>
              <a:tailEnd/>
            </a:ln>
          </p:spPr>
          <p:txBody>
            <a:bodyPr/>
            <a:lstStyle/>
            <a:p>
              <a:endParaRPr lang="en-US"/>
            </a:p>
          </p:txBody>
        </p:sp>
        <p:sp>
          <p:nvSpPr>
            <p:cNvPr id="12367" name="Freeform 117"/>
            <p:cNvSpPr>
              <a:spLocks/>
            </p:cNvSpPr>
            <p:nvPr/>
          </p:nvSpPr>
          <p:spPr bwMode="auto">
            <a:xfrm>
              <a:off x="4897" y="1835"/>
              <a:ext cx="102" cy="178"/>
            </a:xfrm>
            <a:custGeom>
              <a:avLst/>
              <a:gdLst>
                <a:gd name="T0" fmla="*/ 34 w 102"/>
                <a:gd name="T1" fmla="*/ 161 h 178"/>
                <a:gd name="T2" fmla="*/ 34 w 102"/>
                <a:gd name="T3" fmla="*/ 152 h 178"/>
                <a:gd name="T4" fmla="*/ 26 w 102"/>
                <a:gd name="T5" fmla="*/ 127 h 178"/>
                <a:gd name="T6" fmla="*/ 17 w 102"/>
                <a:gd name="T7" fmla="*/ 93 h 178"/>
                <a:gd name="T8" fmla="*/ 17 w 102"/>
                <a:gd name="T9" fmla="*/ 76 h 178"/>
                <a:gd name="T10" fmla="*/ 9 w 102"/>
                <a:gd name="T11" fmla="*/ 67 h 178"/>
                <a:gd name="T12" fmla="*/ 9 w 102"/>
                <a:gd name="T13" fmla="*/ 59 h 178"/>
                <a:gd name="T14" fmla="*/ 0 w 102"/>
                <a:gd name="T15" fmla="*/ 17 h 178"/>
                <a:gd name="T16" fmla="*/ 0 w 102"/>
                <a:gd name="T17" fmla="*/ 17 h 178"/>
                <a:gd name="T18" fmla="*/ 0 w 102"/>
                <a:gd name="T19" fmla="*/ 8 h 178"/>
                <a:gd name="T20" fmla="*/ 9 w 102"/>
                <a:gd name="T21" fmla="*/ 8 h 178"/>
                <a:gd name="T22" fmla="*/ 9 w 102"/>
                <a:gd name="T23" fmla="*/ 0 h 178"/>
                <a:gd name="T24" fmla="*/ 17 w 102"/>
                <a:gd name="T25" fmla="*/ 0 h 178"/>
                <a:gd name="T26" fmla="*/ 26 w 102"/>
                <a:gd name="T27" fmla="*/ 0 h 178"/>
                <a:gd name="T28" fmla="*/ 34 w 102"/>
                <a:gd name="T29" fmla="*/ 0 h 178"/>
                <a:gd name="T30" fmla="*/ 34 w 102"/>
                <a:gd name="T31" fmla="*/ 0 h 178"/>
                <a:gd name="T32" fmla="*/ 34 w 102"/>
                <a:gd name="T33" fmla="*/ 0 h 178"/>
                <a:gd name="T34" fmla="*/ 26 w 102"/>
                <a:gd name="T35" fmla="*/ 8 h 178"/>
                <a:gd name="T36" fmla="*/ 26 w 102"/>
                <a:gd name="T37" fmla="*/ 8 h 178"/>
                <a:gd name="T38" fmla="*/ 26 w 102"/>
                <a:gd name="T39" fmla="*/ 8 h 178"/>
                <a:gd name="T40" fmla="*/ 26 w 102"/>
                <a:gd name="T41" fmla="*/ 17 h 178"/>
                <a:gd name="T42" fmla="*/ 17 w 102"/>
                <a:gd name="T43" fmla="*/ 25 h 178"/>
                <a:gd name="T44" fmla="*/ 26 w 102"/>
                <a:gd name="T45" fmla="*/ 34 h 178"/>
                <a:gd name="T46" fmla="*/ 26 w 102"/>
                <a:gd name="T47" fmla="*/ 50 h 178"/>
                <a:gd name="T48" fmla="*/ 34 w 102"/>
                <a:gd name="T49" fmla="*/ 59 h 178"/>
                <a:gd name="T50" fmla="*/ 51 w 102"/>
                <a:gd name="T51" fmla="*/ 67 h 178"/>
                <a:gd name="T52" fmla="*/ 51 w 102"/>
                <a:gd name="T53" fmla="*/ 93 h 178"/>
                <a:gd name="T54" fmla="*/ 60 w 102"/>
                <a:gd name="T55" fmla="*/ 101 h 178"/>
                <a:gd name="T56" fmla="*/ 68 w 102"/>
                <a:gd name="T57" fmla="*/ 110 h 178"/>
                <a:gd name="T58" fmla="*/ 85 w 102"/>
                <a:gd name="T59" fmla="*/ 118 h 178"/>
                <a:gd name="T60" fmla="*/ 93 w 102"/>
                <a:gd name="T61" fmla="*/ 118 h 178"/>
                <a:gd name="T62" fmla="*/ 102 w 102"/>
                <a:gd name="T63" fmla="*/ 161 h 178"/>
                <a:gd name="T64" fmla="*/ 102 w 102"/>
                <a:gd name="T65" fmla="*/ 161 h 178"/>
                <a:gd name="T66" fmla="*/ 102 w 102"/>
                <a:gd name="T67" fmla="*/ 161 h 178"/>
                <a:gd name="T68" fmla="*/ 76 w 102"/>
                <a:gd name="T69" fmla="*/ 169 h 178"/>
                <a:gd name="T70" fmla="*/ 43 w 102"/>
                <a:gd name="T71" fmla="*/ 178 h 178"/>
                <a:gd name="T72" fmla="*/ 34 w 102"/>
                <a:gd name="T73" fmla="*/ 161 h 178"/>
                <a:gd name="T74" fmla="*/ 34 w 102"/>
                <a:gd name="T75" fmla="*/ 161 h 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78"/>
                <a:gd name="T116" fmla="*/ 102 w 102"/>
                <a:gd name="T117" fmla="*/ 178 h 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78">
                  <a:moveTo>
                    <a:pt x="34" y="161"/>
                  </a:moveTo>
                  <a:lnTo>
                    <a:pt x="34" y="152"/>
                  </a:lnTo>
                  <a:lnTo>
                    <a:pt x="26" y="127"/>
                  </a:lnTo>
                  <a:lnTo>
                    <a:pt x="17" y="93"/>
                  </a:lnTo>
                  <a:lnTo>
                    <a:pt x="17" y="76"/>
                  </a:lnTo>
                  <a:lnTo>
                    <a:pt x="9" y="67"/>
                  </a:lnTo>
                  <a:lnTo>
                    <a:pt x="9" y="59"/>
                  </a:lnTo>
                  <a:lnTo>
                    <a:pt x="0" y="17"/>
                  </a:lnTo>
                  <a:lnTo>
                    <a:pt x="0" y="8"/>
                  </a:lnTo>
                  <a:lnTo>
                    <a:pt x="9" y="8"/>
                  </a:lnTo>
                  <a:lnTo>
                    <a:pt x="9" y="0"/>
                  </a:lnTo>
                  <a:lnTo>
                    <a:pt x="17" y="0"/>
                  </a:lnTo>
                  <a:lnTo>
                    <a:pt x="26" y="0"/>
                  </a:lnTo>
                  <a:lnTo>
                    <a:pt x="34" y="0"/>
                  </a:lnTo>
                  <a:lnTo>
                    <a:pt x="26" y="8"/>
                  </a:lnTo>
                  <a:lnTo>
                    <a:pt x="26" y="17"/>
                  </a:lnTo>
                  <a:lnTo>
                    <a:pt x="17" y="25"/>
                  </a:lnTo>
                  <a:lnTo>
                    <a:pt x="26" y="34"/>
                  </a:lnTo>
                  <a:lnTo>
                    <a:pt x="26" y="50"/>
                  </a:lnTo>
                  <a:lnTo>
                    <a:pt x="34" y="59"/>
                  </a:lnTo>
                  <a:lnTo>
                    <a:pt x="51" y="67"/>
                  </a:lnTo>
                  <a:lnTo>
                    <a:pt x="51" y="93"/>
                  </a:lnTo>
                  <a:lnTo>
                    <a:pt x="60" y="101"/>
                  </a:lnTo>
                  <a:lnTo>
                    <a:pt x="68" y="110"/>
                  </a:lnTo>
                  <a:lnTo>
                    <a:pt x="85" y="118"/>
                  </a:lnTo>
                  <a:lnTo>
                    <a:pt x="93" y="118"/>
                  </a:lnTo>
                  <a:lnTo>
                    <a:pt x="102" y="161"/>
                  </a:lnTo>
                  <a:lnTo>
                    <a:pt x="76" y="169"/>
                  </a:lnTo>
                  <a:lnTo>
                    <a:pt x="43" y="178"/>
                  </a:lnTo>
                  <a:lnTo>
                    <a:pt x="34" y="161"/>
                  </a:lnTo>
                  <a:close/>
                </a:path>
              </a:pathLst>
            </a:custGeom>
            <a:solidFill>
              <a:srgbClr val="8DA3FF"/>
            </a:solidFill>
            <a:ln w="12700">
              <a:solidFill>
                <a:schemeClr val="tx1"/>
              </a:solidFill>
              <a:round/>
              <a:headEnd/>
              <a:tailEnd/>
            </a:ln>
          </p:spPr>
          <p:txBody>
            <a:bodyPr/>
            <a:lstStyle/>
            <a:p>
              <a:endParaRPr lang="en-US"/>
            </a:p>
          </p:txBody>
        </p:sp>
        <p:sp>
          <p:nvSpPr>
            <p:cNvPr id="12368" name="Freeform 118"/>
            <p:cNvSpPr>
              <a:spLocks/>
            </p:cNvSpPr>
            <p:nvPr/>
          </p:nvSpPr>
          <p:spPr bwMode="auto">
            <a:xfrm>
              <a:off x="4260" y="1826"/>
              <a:ext cx="459" cy="449"/>
            </a:xfrm>
            <a:custGeom>
              <a:avLst/>
              <a:gdLst>
                <a:gd name="T0" fmla="*/ 289 w 459"/>
                <a:gd name="T1" fmla="*/ 246 h 449"/>
                <a:gd name="T2" fmla="*/ 280 w 459"/>
                <a:gd name="T3" fmla="*/ 280 h 449"/>
                <a:gd name="T4" fmla="*/ 272 w 459"/>
                <a:gd name="T5" fmla="*/ 305 h 449"/>
                <a:gd name="T6" fmla="*/ 255 w 459"/>
                <a:gd name="T7" fmla="*/ 339 h 449"/>
                <a:gd name="T8" fmla="*/ 246 w 459"/>
                <a:gd name="T9" fmla="*/ 365 h 449"/>
                <a:gd name="T10" fmla="*/ 255 w 459"/>
                <a:gd name="T11" fmla="*/ 381 h 449"/>
                <a:gd name="T12" fmla="*/ 246 w 459"/>
                <a:gd name="T13" fmla="*/ 398 h 449"/>
                <a:gd name="T14" fmla="*/ 221 w 459"/>
                <a:gd name="T15" fmla="*/ 398 h 449"/>
                <a:gd name="T16" fmla="*/ 204 w 459"/>
                <a:gd name="T17" fmla="*/ 415 h 449"/>
                <a:gd name="T18" fmla="*/ 187 w 459"/>
                <a:gd name="T19" fmla="*/ 432 h 449"/>
                <a:gd name="T20" fmla="*/ 153 w 459"/>
                <a:gd name="T21" fmla="*/ 432 h 449"/>
                <a:gd name="T22" fmla="*/ 127 w 459"/>
                <a:gd name="T23" fmla="*/ 449 h 449"/>
                <a:gd name="T24" fmla="*/ 102 w 459"/>
                <a:gd name="T25" fmla="*/ 441 h 449"/>
                <a:gd name="T26" fmla="*/ 85 w 459"/>
                <a:gd name="T27" fmla="*/ 424 h 449"/>
                <a:gd name="T28" fmla="*/ 77 w 459"/>
                <a:gd name="T29" fmla="*/ 415 h 449"/>
                <a:gd name="T30" fmla="*/ 60 w 459"/>
                <a:gd name="T31" fmla="*/ 407 h 449"/>
                <a:gd name="T32" fmla="*/ 34 w 459"/>
                <a:gd name="T33" fmla="*/ 390 h 449"/>
                <a:gd name="T34" fmla="*/ 17 w 459"/>
                <a:gd name="T35" fmla="*/ 365 h 449"/>
                <a:gd name="T36" fmla="*/ 9 w 459"/>
                <a:gd name="T37" fmla="*/ 331 h 449"/>
                <a:gd name="T38" fmla="*/ 9 w 459"/>
                <a:gd name="T39" fmla="*/ 314 h 449"/>
                <a:gd name="T40" fmla="*/ 34 w 459"/>
                <a:gd name="T41" fmla="*/ 280 h 449"/>
                <a:gd name="T42" fmla="*/ 34 w 459"/>
                <a:gd name="T43" fmla="*/ 254 h 449"/>
                <a:gd name="T44" fmla="*/ 51 w 459"/>
                <a:gd name="T45" fmla="*/ 229 h 449"/>
                <a:gd name="T46" fmla="*/ 60 w 459"/>
                <a:gd name="T47" fmla="*/ 246 h 449"/>
                <a:gd name="T48" fmla="*/ 68 w 459"/>
                <a:gd name="T49" fmla="*/ 220 h 449"/>
                <a:gd name="T50" fmla="*/ 68 w 459"/>
                <a:gd name="T51" fmla="*/ 204 h 449"/>
                <a:gd name="T52" fmla="*/ 85 w 459"/>
                <a:gd name="T53" fmla="*/ 178 h 449"/>
                <a:gd name="T54" fmla="*/ 119 w 459"/>
                <a:gd name="T55" fmla="*/ 170 h 449"/>
                <a:gd name="T56" fmla="*/ 136 w 459"/>
                <a:gd name="T57" fmla="*/ 144 h 449"/>
                <a:gd name="T58" fmla="*/ 153 w 459"/>
                <a:gd name="T59" fmla="*/ 119 h 449"/>
                <a:gd name="T60" fmla="*/ 153 w 459"/>
                <a:gd name="T61" fmla="*/ 102 h 449"/>
                <a:gd name="T62" fmla="*/ 153 w 459"/>
                <a:gd name="T63" fmla="*/ 85 h 449"/>
                <a:gd name="T64" fmla="*/ 161 w 459"/>
                <a:gd name="T65" fmla="*/ 43 h 449"/>
                <a:gd name="T66" fmla="*/ 144 w 459"/>
                <a:gd name="T67" fmla="*/ 9 h 449"/>
                <a:gd name="T68" fmla="*/ 161 w 459"/>
                <a:gd name="T69" fmla="*/ 26 h 449"/>
                <a:gd name="T70" fmla="*/ 255 w 459"/>
                <a:gd name="T71" fmla="*/ 102 h 449"/>
                <a:gd name="T72" fmla="*/ 306 w 459"/>
                <a:gd name="T73" fmla="*/ 144 h 449"/>
                <a:gd name="T74" fmla="*/ 323 w 459"/>
                <a:gd name="T75" fmla="*/ 119 h 449"/>
                <a:gd name="T76" fmla="*/ 340 w 459"/>
                <a:gd name="T77" fmla="*/ 110 h 449"/>
                <a:gd name="T78" fmla="*/ 348 w 459"/>
                <a:gd name="T79" fmla="*/ 93 h 449"/>
                <a:gd name="T80" fmla="*/ 357 w 459"/>
                <a:gd name="T81" fmla="*/ 102 h 449"/>
                <a:gd name="T82" fmla="*/ 382 w 459"/>
                <a:gd name="T83" fmla="*/ 102 h 449"/>
                <a:gd name="T84" fmla="*/ 382 w 459"/>
                <a:gd name="T85" fmla="*/ 93 h 449"/>
                <a:gd name="T86" fmla="*/ 399 w 459"/>
                <a:gd name="T87" fmla="*/ 85 h 449"/>
                <a:gd name="T88" fmla="*/ 433 w 459"/>
                <a:gd name="T89" fmla="*/ 85 h 449"/>
                <a:gd name="T90" fmla="*/ 433 w 459"/>
                <a:gd name="T91" fmla="*/ 85 h 449"/>
                <a:gd name="T92" fmla="*/ 442 w 459"/>
                <a:gd name="T93" fmla="*/ 93 h 449"/>
                <a:gd name="T94" fmla="*/ 442 w 459"/>
                <a:gd name="T95" fmla="*/ 93 h 449"/>
                <a:gd name="T96" fmla="*/ 450 w 459"/>
                <a:gd name="T97" fmla="*/ 102 h 449"/>
                <a:gd name="T98" fmla="*/ 459 w 459"/>
                <a:gd name="T99" fmla="*/ 119 h 449"/>
                <a:gd name="T100" fmla="*/ 433 w 459"/>
                <a:gd name="T101" fmla="*/ 127 h 449"/>
                <a:gd name="T102" fmla="*/ 399 w 459"/>
                <a:gd name="T103" fmla="*/ 127 h 449"/>
                <a:gd name="T104" fmla="*/ 391 w 459"/>
                <a:gd name="T105" fmla="*/ 153 h 449"/>
                <a:gd name="T106" fmla="*/ 382 w 459"/>
                <a:gd name="T107" fmla="*/ 178 h 449"/>
                <a:gd name="T108" fmla="*/ 374 w 459"/>
                <a:gd name="T109" fmla="*/ 187 h 449"/>
                <a:gd name="T110" fmla="*/ 340 w 459"/>
                <a:gd name="T111" fmla="*/ 212 h 4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59"/>
                <a:gd name="T169" fmla="*/ 0 h 449"/>
                <a:gd name="T170" fmla="*/ 459 w 459"/>
                <a:gd name="T171" fmla="*/ 449 h 44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59" h="449">
                  <a:moveTo>
                    <a:pt x="331" y="254"/>
                  </a:moveTo>
                  <a:lnTo>
                    <a:pt x="331" y="254"/>
                  </a:lnTo>
                  <a:lnTo>
                    <a:pt x="323" y="263"/>
                  </a:lnTo>
                  <a:lnTo>
                    <a:pt x="306" y="254"/>
                  </a:lnTo>
                  <a:lnTo>
                    <a:pt x="297" y="246"/>
                  </a:lnTo>
                  <a:lnTo>
                    <a:pt x="289" y="246"/>
                  </a:lnTo>
                  <a:lnTo>
                    <a:pt x="289" y="254"/>
                  </a:lnTo>
                  <a:lnTo>
                    <a:pt x="289" y="263"/>
                  </a:lnTo>
                  <a:lnTo>
                    <a:pt x="289" y="271"/>
                  </a:lnTo>
                  <a:lnTo>
                    <a:pt x="280" y="271"/>
                  </a:lnTo>
                  <a:lnTo>
                    <a:pt x="280" y="280"/>
                  </a:lnTo>
                  <a:lnTo>
                    <a:pt x="280" y="288"/>
                  </a:lnTo>
                  <a:lnTo>
                    <a:pt x="272" y="297"/>
                  </a:lnTo>
                  <a:lnTo>
                    <a:pt x="272" y="305"/>
                  </a:lnTo>
                  <a:lnTo>
                    <a:pt x="272" y="314"/>
                  </a:lnTo>
                  <a:lnTo>
                    <a:pt x="272" y="322"/>
                  </a:lnTo>
                  <a:lnTo>
                    <a:pt x="263" y="331"/>
                  </a:lnTo>
                  <a:lnTo>
                    <a:pt x="255" y="339"/>
                  </a:lnTo>
                  <a:lnTo>
                    <a:pt x="255" y="348"/>
                  </a:lnTo>
                  <a:lnTo>
                    <a:pt x="246" y="356"/>
                  </a:lnTo>
                  <a:lnTo>
                    <a:pt x="246" y="365"/>
                  </a:lnTo>
                  <a:lnTo>
                    <a:pt x="246" y="373"/>
                  </a:lnTo>
                  <a:lnTo>
                    <a:pt x="255" y="373"/>
                  </a:lnTo>
                  <a:lnTo>
                    <a:pt x="255" y="381"/>
                  </a:lnTo>
                  <a:lnTo>
                    <a:pt x="246" y="381"/>
                  </a:lnTo>
                  <a:lnTo>
                    <a:pt x="246" y="390"/>
                  </a:lnTo>
                  <a:lnTo>
                    <a:pt x="246" y="398"/>
                  </a:lnTo>
                  <a:lnTo>
                    <a:pt x="238" y="398"/>
                  </a:lnTo>
                  <a:lnTo>
                    <a:pt x="238" y="407"/>
                  </a:lnTo>
                  <a:lnTo>
                    <a:pt x="229" y="407"/>
                  </a:lnTo>
                  <a:lnTo>
                    <a:pt x="229" y="398"/>
                  </a:lnTo>
                  <a:lnTo>
                    <a:pt x="221" y="398"/>
                  </a:lnTo>
                  <a:lnTo>
                    <a:pt x="221" y="407"/>
                  </a:lnTo>
                  <a:lnTo>
                    <a:pt x="212" y="415"/>
                  </a:lnTo>
                  <a:lnTo>
                    <a:pt x="204" y="415"/>
                  </a:lnTo>
                  <a:lnTo>
                    <a:pt x="195" y="415"/>
                  </a:lnTo>
                  <a:lnTo>
                    <a:pt x="195" y="424"/>
                  </a:lnTo>
                  <a:lnTo>
                    <a:pt x="187" y="432"/>
                  </a:lnTo>
                  <a:lnTo>
                    <a:pt x="178" y="432"/>
                  </a:lnTo>
                  <a:lnTo>
                    <a:pt x="170" y="432"/>
                  </a:lnTo>
                  <a:lnTo>
                    <a:pt x="161" y="441"/>
                  </a:lnTo>
                  <a:lnTo>
                    <a:pt x="153" y="432"/>
                  </a:lnTo>
                  <a:lnTo>
                    <a:pt x="144" y="432"/>
                  </a:lnTo>
                  <a:lnTo>
                    <a:pt x="144" y="441"/>
                  </a:lnTo>
                  <a:lnTo>
                    <a:pt x="136" y="441"/>
                  </a:lnTo>
                  <a:lnTo>
                    <a:pt x="136" y="449"/>
                  </a:lnTo>
                  <a:lnTo>
                    <a:pt x="127" y="449"/>
                  </a:lnTo>
                  <a:lnTo>
                    <a:pt x="119" y="449"/>
                  </a:lnTo>
                  <a:lnTo>
                    <a:pt x="111" y="449"/>
                  </a:lnTo>
                  <a:lnTo>
                    <a:pt x="111" y="441"/>
                  </a:lnTo>
                  <a:lnTo>
                    <a:pt x="102" y="441"/>
                  </a:lnTo>
                  <a:lnTo>
                    <a:pt x="94" y="441"/>
                  </a:lnTo>
                  <a:lnTo>
                    <a:pt x="85" y="432"/>
                  </a:lnTo>
                  <a:lnTo>
                    <a:pt x="77" y="424"/>
                  </a:lnTo>
                  <a:lnTo>
                    <a:pt x="85" y="424"/>
                  </a:lnTo>
                  <a:lnTo>
                    <a:pt x="85" y="415"/>
                  </a:lnTo>
                  <a:lnTo>
                    <a:pt x="77" y="415"/>
                  </a:lnTo>
                  <a:lnTo>
                    <a:pt x="68" y="415"/>
                  </a:lnTo>
                  <a:lnTo>
                    <a:pt x="60" y="415"/>
                  </a:lnTo>
                  <a:lnTo>
                    <a:pt x="68" y="415"/>
                  </a:lnTo>
                  <a:lnTo>
                    <a:pt x="68" y="407"/>
                  </a:lnTo>
                  <a:lnTo>
                    <a:pt x="60" y="407"/>
                  </a:lnTo>
                  <a:lnTo>
                    <a:pt x="51" y="407"/>
                  </a:lnTo>
                  <a:lnTo>
                    <a:pt x="43" y="398"/>
                  </a:lnTo>
                  <a:lnTo>
                    <a:pt x="43" y="390"/>
                  </a:lnTo>
                  <a:lnTo>
                    <a:pt x="34" y="390"/>
                  </a:lnTo>
                  <a:lnTo>
                    <a:pt x="34" y="381"/>
                  </a:lnTo>
                  <a:lnTo>
                    <a:pt x="26" y="373"/>
                  </a:lnTo>
                  <a:lnTo>
                    <a:pt x="17" y="373"/>
                  </a:lnTo>
                  <a:lnTo>
                    <a:pt x="26" y="373"/>
                  </a:lnTo>
                  <a:lnTo>
                    <a:pt x="26" y="365"/>
                  </a:lnTo>
                  <a:lnTo>
                    <a:pt x="17" y="365"/>
                  </a:lnTo>
                  <a:lnTo>
                    <a:pt x="9" y="348"/>
                  </a:lnTo>
                  <a:lnTo>
                    <a:pt x="0" y="348"/>
                  </a:lnTo>
                  <a:lnTo>
                    <a:pt x="9" y="339"/>
                  </a:lnTo>
                  <a:lnTo>
                    <a:pt x="0" y="331"/>
                  </a:lnTo>
                  <a:lnTo>
                    <a:pt x="9" y="331"/>
                  </a:lnTo>
                  <a:lnTo>
                    <a:pt x="9" y="322"/>
                  </a:lnTo>
                  <a:lnTo>
                    <a:pt x="0" y="314"/>
                  </a:lnTo>
                  <a:lnTo>
                    <a:pt x="9" y="314"/>
                  </a:lnTo>
                  <a:lnTo>
                    <a:pt x="17" y="314"/>
                  </a:lnTo>
                  <a:lnTo>
                    <a:pt x="17" y="305"/>
                  </a:lnTo>
                  <a:lnTo>
                    <a:pt x="26" y="305"/>
                  </a:lnTo>
                  <a:lnTo>
                    <a:pt x="34" y="288"/>
                  </a:lnTo>
                  <a:lnTo>
                    <a:pt x="34" y="280"/>
                  </a:lnTo>
                  <a:lnTo>
                    <a:pt x="34" y="288"/>
                  </a:lnTo>
                  <a:lnTo>
                    <a:pt x="43" y="280"/>
                  </a:lnTo>
                  <a:lnTo>
                    <a:pt x="34" y="271"/>
                  </a:lnTo>
                  <a:lnTo>
                    <a:pt x="34" y="263"/>
                  </a:lnTo>
                  <a:lnTo>
                    <a:pt x="34" y="254"/>
                  </a:lnTo>
                  <a:lnTo>
                    <a:pt x="43" y="254"/>
                  </a:lnTo>
                  <a:lnTo>
                    <a:pt x="43" y="246"/>
                  </a:lnTo>
                  <a:lnTo>
                    <a:pt x="43" y="237"/>
                  </a:lnTo>
                  <a:lnTo>
                    <a:pt x="43" y="229"/>
                  </a:lnTo>
                  <a:lnTo>
                    <a:pt x="51" y="229"/>
                  </a:lnTo>
                  <a:lnTo>
                    <a:pt x="60" y="229"/>
                  </a:lnTo>
                  <a:lnTo>
                    <a:pt x="60" y="237"/>
                  </a:lnTo>
                  <a:lnTo>
                    <a:pt x="60" y="246"/>
                  </a:lnTo>
                  <a:lnTo>
                    <a:pt x="68" y="237"/>
                  </a:lnTo>
                  <a:lnTo>
                    <a:pt x="68" y="229"/>
                  </a:lnTo>
                  <a:lnTo>
                    <a:pt x="77" y="237"/>
                  </a:lnTo>
                  <a:lnTo>
                    <a:pt x="77" y="229"/>
                  </a:lnTo>
                  <a:lnTo>
                    <a:pt x="68" y="220"/>
                  </a:lnTo>
                  <a:lnTo>
                    <a:pt x="68" y="212"/>
                  </a:lnTo>
                  <a:lnTo>
                    <a:pt x="77" y="212"/>
                  </a:lnTo>
                  <a:lnTo>
                    <a:pt x="68" y="204"/>
                  </a:lnTo>
                  <a:lnTo>
                    <a:pt x="77" y="195"/>
                  </a:lnTo>
                  <a:lnTo>
                    <a:pt x="77" y="187"/>
                  </a:lnTo>
                  <a:lnTo>
                    <a:pt x="85" y="187"/>
                  </a:lnTo>
                  <a:lnTo>
                    <a:pt x="85" y="178"/>
                  </a:lnTo>
                  <a:lnTo>
                    <a:pt x="94" y="170"/>
                  </a:lnTo>
                  <a:lnTo>
                    <a:pt x="102" y="170"/>
                  </a:lnTo>
                  <a:lnTo>
                    <a:pt x="102" y="178"/>
                  </a:lnTo>
                  <a:lnTo>
                    <a:pt x="111" y="170"/>
                  </a:lnTo>
                  <a:lnTo>
                    <a:pt x="119" y="170"/>
                  </a:lnTo>
                  <a:lnTo>
                    <a:pt x="119" y="161"/>
                  </a:lnTo>
                  <a:lnTo>
                    <a:pt x="127" y="153"/>
                  </a:lnTo>
                  <a:lnTo>
                    <a:pt x="136" y="144"/>
                  </a:lnTo>
                  <a:lnTo>
                    <a:pt x="136" y="136"/>
                  </a:lnTo>
                  <a:lnTo>
                    <a:pt x="144" y="136"/>
                  </a:lnTo>
                  <a:lnTo>
                    <a:pt x="144" y="127"/>
                  </a:lnTo>
                  <a:lnTo>
                    <a:pt x="153" y="119"/>
                  </a:lnTo>
                  <a:lnTo>
                    <a:pt x="144" y="119"/>
                  </a:lnTo>
                  <a:lnTo>
                    <a:pt x="144" y="110"/>
                  </a:lnTo>
                  <a:lnTo>
                    <a:pt x="153" y="110"/>
                  </a:lnTo>
                  <a:lnTo>
                    <a:pt x="144" y="102"/>
                  </a:lnTo>
                  <a:lnTo>
                    <a:pt x="153" y="102"/>
                  </a:lnTo>
                  <a:lnTo>
                    <a:pt x="144" y="93"/>
                  </a:lnTo>
                  <a:lnTo>
                    <a:pt x="153" y="93"/>
                  </a:lnTo>
                  <a:lnTo>
                    <a:pt x="153" y="85"/>
                  </a:lnTo>
                  <a:lnTo>
                    <a:pt x="153" y="76"/>
                  </a:lnTo>
                  <a:lnTo>
                    <a:pt x="153" y="59"/>
                  </a:lnTo>
                  <a:lnTo>
                    <a:pt x="153" y="51"/>
                  </a:lnTo>
                  <a:lnTo>
                    <a:pt x="161" y="43"/>
                  </a:lnTo>
                  <a:lnTo>
                    <a:pt x="161" y="34"/>
                  </a:lnTo>
                  <a:lnTo>
                    <a:pt x="153" y="34"/>
                  </a:lnTo>
                  <a:lnTo>
                    <a:pt x="153" y="26"/>
                  </a:lnTo>
                  <a:lnTo>
                    <a:pt x="153" y="17"/>
                  </a:lnTo>
                  <a:lnTo>
                    <a:pt x="153" y="9"/>
                  </a:lnTo>
                  <a:lnTo>
                    <a:pt x="144" y="9"/>
                  </a:lnTo>
                  <a:lnTo>
                    <a:pt x="153" y="0"/>
                  </a:lnTo>
                  <a:lnTo>
                    <a:pt x="161" y="0"/>
                  </a:lnTo>
                  <a:lnTo>
                    <a:pt x="161" y="17"/>
                  </a:lnTo>
                  <a:lnTo>
                    <a:pt x="161" y="26"/>
                  </a:lnTo>
                  <a:lnTo>
                    <a:pt x="170" y="59"/>
                  </a:lnTo>
                  <a:lnTo>
                    <a:pt x="170" y="76"/>
                  </a:lnTo>
                  <a:lnTo>
                    <a:pt x="178" y="85"/>
                  </a:lnTo>
                  <a:lnTo>
                    <a:pt x="178" y="110"/>
                  </a:lnTo>
                  <a:lnTo>
                    <a:pt x="187" y="110"/>
                  </a:lnTo>
                  <a:lnTo>
                    <a:pt x="238" y="102"/>
                  </a:lnTo>
                  <a:lnTo>
                    <a:pt x="255" y="102"/>
                  </a:lnTo>
                  <a:lnTo>
                    <a:pt x="280" y="93"/>
                  </a:lnTo>
                  <a:lnTo>
                    <a:pt x="289" y="161"/>
                  </a:lnTo>
                  <a:lnTo>
                    <a:pt x="297" y="161"/>
                  </a:lnTo>
                  <a:lnTo>
                    <a:pt x="297" y="153"/>
                  </a:lnTo>
                  <a:lnTo>
                    <a:pt x="306" y="153"/>
                  </a:lnTo>
                  <a:lnTo>
                    <a:pt x="306" y="144"/>
                  </a:lnTo>
                  <a:lnTo>
                    <a:pt x="314" y="144"/>
                  </a:lnTo>
                  <a:lnTo>
                    <a:pt x="323" y="136"/>
                  </a:lnTo>
                  <a:lnTo>
                    <a:pt x="323" y="127"/>
                  </a:lnTo>
                  <a:lnTo>
                    <a:pt x="323" y="119"/>
                  </a:lnTo>
                  <a:lnTo>
                    <a:pt x="331" y="119"/>
                  </a:lnTo>
                  <a:lnTo>
                    <a:pt x="340" y="127"/>
                  </a:lnTo>
                  <a:lnTo>
                    <a:pt x="340" y="119"/>
                  </a:lnTo>
                  <a:lnTo>
                    <a:pt x="340" y="110"/>
                  </a:lnTo>
                  <a:lnTo>
                    <a:pt x="348" y="102"/>
                  </a:lnTo>
                  <a:lnTo>
                    <a:pt x="348" y="93"/>
                  </a:lnTo>
                  <a:lnTo>
                    <a:pt x="357" y="93"/>
                  </a:lnTo>
                  <a:lnTo>
                    <a:pt x="357" y="102"/>
                  </a:lnTo>
                  <a:lnTo>
                    <a:pt x="348" y="102"/>
                  </a:lnTo>
                  <a:lnTo>
                    <a:pt x="357" y="102"/>
                  </a:lnTo>
                  <a:lnTo>
                    <a:pt x="365" y="110"/>
                  </a:lnTo>
                  <a:lnTo>
                    <a:pt x="365" y="102"/>
                  </a:lnTo>
                  <a:lnTo>
                    <a:pt x="365" y="110"/>
                  </a:lnTo>
                  <a:lnTo>
                    <a:pt x="365" y="102"/>
                  </a:lnTo>
                  <a:lnTo>
                    <a:pt x="374" y="110"/>
                  </a:lnTo>
                  <a:lnTo>
                    <a:pt x="382" y="102"/>
                  </a:lnTo>
                  <a:lnTo>
                    <a:pt x="391" y="102"/>
                  </a:lnTo>
                  <a:lnTo>
                    <a:pt x="382" y="93"/>
                  </a:lnTo>
                  <a:lnTo>
                    <a:pt x="391" y="93"/>
                  </a:lnTo>
                  <a:lnTo>
                    <a:pt x="382" y="93"/>
                  </a:lnTo>
                  <a:lnTo>
                    <a:pt x="391" y="93"/>
                  </a:lnTo>
                  <a:lnTo>
                    <a:pt x="391" y="85"/>
                  </a:lnTo>
                  <a:lnTo>
                    <a:pt x="399" y="85"/>
                  </a:lnTo>
                  <a:lnTo>
                    <a:pt x="408" y="76"/>
                  </a:lnTo>
                  <a:lnTo>
                    <a:pt x="416" y="76"/>
                  </a:lnTo>
                  <a:lnTo>
                    <a:pt x="425" y="85"/>
                  </a:lnTo>
                  <a:lnTo>
                    <a:pt x="433" y="85"/>
                  </a:lnTo>
                  <a:lnTo>
                    <a:pt x="442" y="85"/>
                  </a:lnTo>
                  <a:lnTo>
                    <a:pt x="442" y="93"/>
                  </a:lnTo>
                  <a:lnTo>
                    <a:pt x="450" y="93"/>
                  </a:lnTo>
                  <a:lnTo>
                    <a:pt x="450" y="102"/>
                  </a:lnTo>
                  <a:lnTo>
                    <a:pt x="459" y="110"/>
                  </a:lnTo>
                  <a:lnTo>
                    <a:pt x="459" y="119"/>
                  </a:lnTo>
                  <a:lnTo>
                    <a:pt x="459" y="127"/>
                  </a:lnTo>
                  <a:lnTo>
                    <a:pt x="459" y="136"/>
                  </a:lnTo>
                  <a:lnTo>
                    <a:pt x="459" y="144"/>
                  </a:lnTo>
                  <a:lnTo>
                    <a:pt x="450" y="144"/>
                  </a:lnTo>
                  <a:lnTo>
                    <a:pt x="433" y="127"/>
                  </a:lnTo>
                  <a:lnTo>
                    <a:pt x="408" y="119"/>
                  </a:lnTo>
                  <a:lnTo>
                    <a:pt x="408" y="110"/>
                  </a:lnTo>
                  <a:lnTo>
                    <a:pt x="399" y="110"/>
                  </a:lnTo>
                  <a:lnTo>
                    <a:pt x="399" y="119"/>
                  </a:lnTo>
                  <a:lnTo>
                    <a:pt x="399" y="127"/>
                  </a:lnTo>
                  <a:lnTo>
                    <a:pt x="391" y="136"/>
                  </a:lnTo>
                  <a:lnTo>
                    <a:pt x="399" y="136"/>
                  </a:lnTo>
                  <a:lnTo>
                    <a:pt x="391" y="144"/>
                  </a:lnTo>
                  <a:lnTo>
                    <a:pt x="399" y="144"/>
                  </a:lnTo>
                  <a:lnTo>
                    <a:pt x="399" y="153"/>
                  </a:lnTo>
                  <a:lnTo>
                    <a:pt x="391" y="153"/>
                  </a:lnTo>
                  <a:lnTo>
                    <a:pt x="391" y="161"/>
                  </a:lnTo>
                  <a:lnTo>
                    <a:pt x="382" y="170"/>
                  </a:lnTo>
                  <a:lnTo>
                    <a:pt x="391" y="170"/>
                  </a:lnTo>
                  <a:lnTo>
                    <a:pt x="382" y="178"/>
                  </a:lnTo>
                  <a:lnTo>
                    <a:pt x="374" y="187"/>
                  </a:lnTo>
                  <a:lnTo>
                    <a:pt x="365" y="195"/>
                  </a:lnTo>
                  <a:lnTo>
                    <a:pt x="365" y="212"/>
                  </a:lnTo>
                  <a:lnTo>
                    <a:pt x="348" y="204"/>
                  </a:lnTo>
                  <a:lnTo>
                    <a:pt x="340" y="204"/>
                  </a:lnTo>
                  <a:lnTo>
                    <a:pt x="340" y="212"/>
                  </a:lnTo>
                  <a:lnTo>
                    <a:pt x="340" y="220"/>
                  </a:lnTo>
                  <a:lnTo>
                    <a:pt x="340" y="229"/>
                  </a:lnTo>
                  <a:lnTo>
                    <a:pt x="331" y="254"/>
                  </a:lnTo>
                  <a:close/>
                </a:path>
              </a:pathLst>
            </a:custGeom>
            <a:solidFill>
              <a:srgbClr val="8DA3FF"/>
            </a:solidFill>
            <a:ln w="12700">
              <a:solidFill>
                <a:schemeClr val="tx1"/>
              </a:solidFill>
              <a:round/>
              <a:headEnd/>
              <a:tailEnd/>
            </a:ln>
          </p:spPr>
          <p:txBody>
            <a:bodyPr/>
            <a:lstStyle/>
            <a:p>
              <a:endParaRPr lang="en-US"/>
            </a:p>
          </p:txBody>
        </p:sp>
        <p:sp>
          <p:nvSpPr>
            <p:cNvPr id="12369" name="Freeform 119"/>
            <p:cNvSpPr>
              <a:spLocks/>
            </p:cNvSpPr>
            <p:nvPr/>
          </p:nvSpPr>
          <p:spPr bwMode="auto">
            <a:xfrm>
              <a:off x="4540" y="1852"/>
              <a:ext cx="459" cy="220"/>
            </a:xfrm>
            <a:custGeom>
              <a:avLst/>
              <a:gdLst>
                <a:gd name="T0" fmla="*/ 433 w 459"/>
                <a:gd name="T1" fmla="*/ 152 h 220"/>
                <a:gd name="T2" fmla="*/ 450 w 459"/>
                <a:gd name="T3" fmla="*/ 186 h 220"/>
                <a:gd name="T4" fmla="*/ 417 w 459"/>
                <a:gd name="T5" fmla="*/ 220 h 220"/>
                <a:gd name="T6" fmla="*/ 391 w 459"/>
                <a:gd name="T7" fmla="*/ 194 h 220"/>
                <a:gd name="T8" fmla="*/ 383 w 459"/>
                <a:gd name="T9" fmla="*/ 178 h 220"/>
                <a:gd name="T10" fmla="*/ 374 w 459"/>
                <a:gd name="T11" fmla="*/ 186 h 220"/>
                <a:gd name="T12" fmla="*/ 349 w 459"/>
                <a:gd name="T13" fmla="*/ 161 h 220"/>
                <a:gd name="T14" fmla="*/ 357 w 459"/>
                <a:gd name="T15" fmla="*/ 152 h 220"/>
                <a:gd name="T16" fmla="*/ 340 w 459"/>
                <a:gd name="T17" fmla="*/ 135 h 220"/>
                <a:gd name="T18" fmla="*/ 332 w 459"/>
                <a:gd name="T19" fmla="*/ 127 h 220"/>
                <a:gd name="T20" fmla="*/ 349 w 459"/>
                <a:gd name="T21" fmla="*/ 110 h 220"/>
                <a:gd name="T22" fmla="*/ 340 w 459"/>
                <a:gd name="T23" fmla="*/ 101 h 220"/>
                <a:gd name="T24" fmla="*/ 332 w 459"/>
                <a:gd name="T25" fmla="*/ 76 h 220"/>
                <a:gd name="T26" fmla="*/ 349 w 459"/>
                <a:gd name="T27" fmla="*/ 50 h 220"/>
                <a:gd name="T28" fmla="*/ 332 w 459"/>
                <a:gd name="T29" fmla="*/ 33 h 220"/>
                <a:gd name="T30" fmla="*/ 306 w 459"/>
                <a:gd name="T31" fmla="*/ 76 h 220"/>
                <a:gd name="T32" fmla="*/ 298 w 459"/>
                <a:gd name="T33" fmla="*/ 84 h 220"/>
                <a:gd name="T34" fmla="*/ 315 w 459"/>
                <a:gd name="T35" fmla="*/ 93 h 220"/>
                <a:gd name="T36" fmla="*/ 315 w 459"/>
                <a:gd name="T37" fmla="*/ 169 h 220"/>
                <a:gd name="T38" fmla="*/ 323 w 459"/>
                <a:gd name="T39" fmla="*/ 194 h 220"/>
                <a:gd name="T40" fmla="*/ 349 w 459"/>
                <a:gd name="T41" fmla="*/ 220 h 220"/>
                <a:gd name="T42" fmla="*/ 281 w 459"/>
                <a:gd name="T43" fmla="*/ 203 h 220"/>
                <a:gd name="T44" fmla="*/ 247 w 459"/>
                <a:gd name="T45" fmla="*/ 194 h 220"/>
                <a:gd name="T46" fmla="*/ 255 w 459"/>
                <a:gd name="T47" fmla="*/ 152 h 220"/>
                <a:gd name="T48" fmla="*/ 255 w 459"/>
                <a:gd name="T49" fmla="*/ 144 h 220"/>
                <a:gd name="T50" fmla="*/ 247 w 459"/>
                <a:gd name="T51" fmla="*/ 127 h 220"/>
                <a:gd name="T52" fmla="*/ 221 w 459"/>
                <a:gd name="T53" fmla="*/ 118 h 220"/>
                <a:gd name="T54" fmla="*/ 213 w 459"/>
                <a:gd name="T55" fmla="*/ 110 h 220"/>
                <a:gd name="T56" fmla="*/ 204 w 459"/>
                <a:gd name="T57" fmla="*/ 101 h 220"/>
                <a:gd name="T58" fmla="*/ 196 w 459"/>
                <a:gd name="T59" fmla="*/ 93 h 220"/>
                <a:gd name="T60" fmla="*/ 179 w 459"/>
                <a:gd name="T61" fmla="*/ 93 h 220"/>
                <a:gd name="T62" fmla="*/ 179 w 459"/>
                <a:gd name="T63" fmla="*/ 84 h 220"/>
                <a:gd name="T64" fmla="*/ 170 w 459"/>
                <a:gd name="T65" fmla="*/ 76 h 220"/>
                <a:gd name="T66" fmla="*/ 170 w 459"/>
                <a:gd name="T67" fmla="*/ 67 h 220"/>
                <a:gd name="T68" fmla="*/ 162 w 459"/>
                <a:gd name="T69" fmla="*/ 67 h 220"/>
                <a:gd name="T70" fmla="*/ 162 w 459"/>
                <a:gd name="T71" fmla="*/ 67 h 220"/>
                <a:gd name="T72" fmla="*/ 162 w 459"/>
                <a:gd name="T73" fmla="*/ 59 h 220"/>
                <a:gd name="T74" fmla="*/ 153 w 459"/>
                <a:gd name="T75" fmla="*/ 59 h 220"/>
                <a:gd name="T76" fmla="*/ 153 w 459"/>
                <a:gd name="T77" fmla="*/ 59 h 220"/>
                <a:gd name="T78" fmla="*/ 145 w 459"/>
                <a:gd name="T79" fmla="*/ 59 h 220"/>
                <a:gd name="T80" fmla="*/ 128 w 459"/>
                <a:gd name="T81" fmla="*/ 50 h 220"/>
                <a:gd name="T82" fmla="*/ 119 w 459"/>
                <a:gd name="T83" fmla="*/ 59 h 220"/>
                <a:gd name="T84" fmla="*/ 111 w 459"/>
                <a:gd name="T85" fmla="*/ 67 h 220"/>
                <a:gd name="T86" fmla="*/ 102 w 459"/>
                <a:gd name="T87" fmla="*/ 67 h 220"/>
                <a:gd name="T88" fmla="*/ 102 w 459"/>
                <a:gd name="T89" fmla="*/ 76 h 220"/>
                <a:gd name="T90" fmla="*/ 85 w 459"/>
                <a:gd name="T91" fmla="*/ 84 h 220"/>
                <a:gd name="T92" fmla="*/ 77 w 459"/>
                <a:gd name="T93" fmla="*/ 76 h 220"/>
                <a:gd name="T94" fmla="*/ 77 w 459"/>
                <a:gd name="T95" fmla="*/ 67 h 220"/>
                <a:gd name="T96" fmla="*/ 68 w 459"/>
                <a:gd name="T97" fmla="*/ 67 h 220"/>
                <a:gd name="T98" fmla="*/ 68 w 459"/>
                <a:gd name="T99" fmla="*/ 76 h 220"/>
                <a:gd name="T100" fmla="*/ 51 w 459"/>
                <a:gd name="T101" fmla="*/ 93 h 220"/>
                <a:gd name="T102" fmla="*/ 43 w 459"/>
                <a:gd name="T103" fmla="*/ 93 h 220"/>
                <a:gd name="T104" fmla="*/ 43 w 459"/>
                <a:gd name="T105" fmla="*/ 110 h 220"/>
                <a:gd name="T106" fmla="*/ 26 w 459"/>
                <a:gd name="T107" fmla="*/ 127 h 220"/>
                <a:gd name="T108" fmla="*/ 9 w 459"/>
                <a:gd name="T109" fmla="*/ 135 h 220"/>
                <a:gd name="T110" fmla="*/ 68 w 459"/>
                <a:gd name="T111" fmla="*/ 59 h 220"/>
                <a:gd name="T112" fmla="*/ 196 w 459"/>
                <a:gd name="T113" fmla="*/ 33 h 220"/>
                <a:gd name="T114" fmla="*/ 264 w 459"/>
                <a:gd name="T115" fmla="*/ 25 h 220"/>
                <a:gd name="T116" fmla="*/ 357 w 459"/>
                <a:gd name="T117" fmla="*/ 0 h 220"/>
                <a:gd name="T118" fmla="*/ 374 w 459"/>
                <a:gd name="T119" fmla="*/ 76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9"/>
                <a:gd name="T181" fmla="*/ 0 h 220"/>
                <a:gd name="T182" fmla="*/ 459 w 459"/>
                <a:gd name="T183" fmla="*/ 220 h 2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9" h="220">
                  <a:moveTo>
                    <a:pt x="391" y="135"/>
                  </a:moveTo>
                  <a:lnTo>
                    <a:pt x="391" y="144"/>
                  </a:lnTo>
                  <a:lnTo>
                    <a:pt x="400" y="161"/>
                  </a:lnTo>
                  <a:lnTo>
                    <a:pt x="433" y="152"/>
                  </a:lnTo>
                  <a:lnTo>
                    <a:pt x="459" y="144"/>
                  </a:lnTo>
                  <a:lnTo>
                    <a:pt x="450" y="161"/>
                  </a:lnTo>
                  <a:lnTo>
                    <a:pt x="459" y="169"/>
                  </a:lnTo>
                  <a:lnTo>
                    <a:pt x="450" y="186"/>
                  </a:lnTo>
                  <a:lnTo>
                    <a:pt x="442" y="203"/>
                  </a:lnTo>
                  <a:lnTo>
                    <a:pt x="442" y="211"/>
                  </a:lnTo>
                  <a:lnTo>
                    <a:pt x="417" y="211"/>
                  </a:lnTo>
                  <a:lnTo>
                    <a:pt x="417" y="220"/>
                  </a:lnTo>
                  <a:lnTo>
                    <a:pt x="400" y="220"/>
                  </a:lnTo>
                  <a:lnTo>
                    <a:pt x="400" y="203"/>
                  </a:lnTo>
                  <a:lnTo>
                    <a:pt x="391" y="203"/>
                  </a:lnTo>
                  <a:lnTo>
                    <a:pt x="391" y="194"/>
                  </a:lnTo>
                  <a:lnTo>
                    <a:pt x="391" y="186"/>
                  </a:lnTo>
                  <a:lnTo>
                    <a:pt x="383" y="186"/>
                  </a:lnTo>
                  <a:lnTo>
                    <a:pt x="383" y="178"/>
                  </a:lnTo>
                  <a:lnTo>
                    <a:pt x="383" y="169"/>
                  </a:lnTo>
                  <a:lnTo>
                    <a:pt x="383" y="186"/>
                  </a:lnTo>
                  <a:lnTo>
                    <a:pt x="374" y="186"/>
                  </a:lnTo>
                  <a:lnTo>
                    <a:pt x="366" y="194"/>
                  </a:lnTo>
                  <a:lnTo>
                    <a:pt x="340" y="178"/>
                  </a:lnTo>
                  <a:lnTo>
                    <a:pt x="340" y="169"/>
                  </a:lnTo>
                  <a:lnTo>
                    <a:pt x="349" y="161"/>
                  </a:lnTo>
                  <a:lnTo>
                    <a:pt x="340" y="152"/>
                  </a:lnTo>
                  <a:lnTo>
                    <a:pt x="366" y="152"/>
                  </a:lnTo>
                  <a:lnTo>
                    <a:pt x="366" y="144"/>
                  </a:lnTo>
                  <a:lnTo>
                    <a:pt x="357" y="152"/>
                  </a:lnTo>
                  <a:lnTo>
                    <a:pt x="357" y="144"/>
                  </a:lnTo>
                  <a:lnTo>
                    <a:pt x="349" y="135"/>
                  </a:lnTo>
                  <a:lnTo>
                    <a:pt x="340" y="135"/>
                  </a:lnTo>
                  <a:lnTo>
                    <a:pt x="332" y="135"/>
                  </a:lnTo>
                  <a:lnTo>
                    <a:pt x="332" y="144"/>
                  </a:lnTo>
                  <a:lnTo>
                    <a:pt x="332" y="127"/>
                  </a:lnTo>
                  <a:lnTo>
                    <a:pt x="340" y="127"/>
                  </a:lnTo>
                  <a:lnTo>
                    <a:pt x="349" y="127"/>
                  </a:lnTo>
                  <a:lnTo>
                    <a:pt x="349" y="110"/>
                  </a:lnTo>
                  <a:lnTo>
                    <a:pt x="349" y="101"/>
                  </a:lnTo>
                  <a:lnTo>
                    <a:pt x="349" y="110"/>
                  </a:lnTo>
                  <a:lnTo>
                    <a:pt x="340" y="101"/>
                  </a:lnTo>
                  <a:lnTo>
                    <a:pt x="340" y="84"/>
                  </a:lnTo>
                  <a:lnTo>
                    <a:pt x="332" y="93"/>
                  </a:lnTo>
                  <a:lnTo>
                    <a:pt x="332" y="84"/>
                  </a:lnTo>
                  <a:lnTo>
                    <a:pt x="332" y="76"/>
                  </a:lnTo>
                  <a:lnTo>
                    <a:pt x="332" y="59"/>
                  </a:lnTo>
                  <a:lnTo>
                    <a:pt x="340" y="50"/>
                  </a:lnTo>
                  <a:lnTo>
                    <a:pt x="357" y="42"/>
                  </a:lnTo>
                  <a:lnTo>
                    <a:pt x="349" y="50"/>
                  </a:lnTo>
                  <a:lnTo>
                    <a:pt x="349" y="33"/>
                  </a:lnTo>
                  <a:lnTo>
                    <a:pt x="340" y="33"/>
                  </a:lnTo>
                  <a:lnTo>
                    <a:pt x="340" y="25"/>
                  </a:lnTo>
                  <a:lnTo>
                    <a:pt x="332" y="33"/>
                  </a:lnTo>
                  <a:lnTo>
                    <a:pt x="332" y="50"/>
                  </a:lnTo>
                  <a:lnTo>
                    <a:pt x="323" y="50"/>
                  </a:lnTo>
                  <a:lnTo>
                    <a:pt x="306" y="50"/>
                  </a:lnTo>
                  <a:lnTo>
                    <a:pt x="306" y="76"/>
                  </a:lnTo>
                  <a:lnTo>
                    <a:pt x="298" y="76"/>
                  </a:lnTo>
                  <a:lnTo>
                    <a:pt x="289" y="76"/>
                  </a:lnTo>
                  <a:lnTo>
                    <a:pt x="298" y="76"/>
                  </a:lnTo>
                  <a:lnTo>
                    <a:pt x="298" y="84"/>
                  </a:lnTo>
                  <a:lnTo>
                    <a:pt x="289" y="84"/>
                  </a:lnTo>
                  <a:lnTo>
                    <a:pt x="289" y="93"/>
                  </a:lnTo>
                  <a:lnTo>
                    <a:pt x="298" y="84"/>
                  </a:lnTo>
                  <a:lnTo>
                    <a:pt x="315" y="93"/>
                  </a:lnTo>
                  <a:lnTo>
                    <a:pt x="315" y="118"/>
                  </a:lnTo>
                  <a:lnTo>
                    <a:pt x="306" y="135"/>
                  </a:lnTo>
                  <a:lnTo>
                    <a:pt x="315" y="144"/>
                  </a:lnTo>
                  <a:lnTo>
                    <a:pt x="315" y="169"/>
                  </a:lnTo>
                  <a:lnTo>
                    <a:pt x="332" y="178"/>
                  </a:lnTo>
                  <a:lnTo>
                    <a:pt x="332" y="186"/>
                  </a:lnTo>
                  <a:lnTo>
                    <a:pt x="332" y="194"/>
                  </a:lnTo>
                  <a:lnTo>
                    <a:pt x="323" y="194"/>
                  </a:lnTo>
                  <a:lnTo>
                    <a:pt x="323" y="186"/>
                  </a:lnTo>
                  <a:lnTo>
                    <a:pt x="306" y="178"/>
                  </a:lnTo>
                  <a:lnTo>
                    <a:pt x="340" y="203"/>
                  </a:lnTo>
                  <a:lnTo>
                    <a:pt x="349" y="220"/>
                  </a:lnTo>
                  <a:lnTo>
                    <a:pt x="323" y="203"/>
                  </a:lnTo>
                  <a:lnTo>
                    <a:pt x="298" y="211"/>
                  </a:lnTo>
                  <a:lnTo>
                    <a:pt x="289" y="194"/>
                  </a:lnTo>
                  <a:lnTo>
                    <a:pt x="281" y="203"/>
                  </a:lnTo>
                  <a:lnTo>
                    <a:pt x="272" y="186"/>
                  </a:lnTo>
                  <a:lnTo>
                    <a:pt x="255" y="194"/>
                  </a:lnTo>
                  <a:lnTo>
                    <a:pt x="247" y="194"/>
                  </a:lnTo>
                  <a:lnTo>
                    <a:pt x="247" y="186"/>
                  </a:lnTo>
                  <a:lnTo>
                    <a:pt x="255" y="161"/>
                  </a:lnTo>
                  <a:lnTo>
                    <a:pt x="255" y="152"/>
                  </a:lnTo>
                  <a:lnTo>
                    <a:pt x="264" y="152"/>
                  </a:lnTo>
                  <a:lnTo>
                    <a:pt x="255" y="144"/>
                  </a:lnTo>
                  <a:lnTo>
                    <a:pt x="272" y="127"/>
                  </a:lnTo>
                  <a:lnTo>
                    <a:pt x="255" y="118"/>
                  </a:lnTo>
                  <a:lnTo>
                    <a:pt x="247" y="127"/>
                  </a:lnTo>
                  <a:lnTo>
                    <a:pt x="238" y="127"/>
                  </a:lnTo>
                  <a:lnTo>
                    <a:pt x="230" y="118"/>
                  </a:lnTo>
                  <a:lnTo>
                    <a:pt x="221" y="118"/>
                  </a:lnTo>
                  <a:lnTo>
                    <a:pt x="213" y="118"/>
                  </a:lnTo>
                  <a:lnTo>
                    <a:pt x="213" y="110"/>
                  </a:lnTo>
                  <a:lnTo>
                    <a:pt x="204" y="110"/>
                  </a:lnTo>
                  <a:lnTo>
                    <a:pt x="204" y="101"/>
                  </a:lnTo>
                  <a:lnTo>
                    <a:pt x="204" y="93"/>
                  </a:lnTo>
                  <a:lnTo>
                    <a:pt x="196" y="93"/>
                  </a:lnTo>
                  <a:lnTo>
                    <a:pt x="187" y="93"/>
                  </a:lnTo>
                  <a:lnTo>
                    <a:pt x="179" y="93"/>
                  </a:lnTo>
                  <a:lnTo>
                    <a:pt x="179" y="84"/>
                  </a:lnTo>
                  <a:lnTo>
                    <a:pt x="170" y="76"/>
                  </a:lnTo>
                  <a:lnTo>
                    <a:pt x="170" y="67"/>
                  </a:lnTo>
                  <a:lnTo>
                    <a:pt x="162" y="67"/>
                  </a:lnTo>
                  <a:lnTo>
                    <a:pt x="162" y="59"/>
                  </a:lnTo>
                  <a:lnTo>
                    <a:pt x="153" y="59"/>
                  </a:lnTo>
                  <a:lnTo>
                    <a:pt x="145" y="59"/>
                  </a:lnTo>
                  <a:lnTo>
                    <a:pt x="136" y="50"/>
                  </a:lnTo>
                  <a:lnTo>
                    <a:pt x="128" y="50"/>
                  </a:lnTo>
                  <a:lnTo>
                    <a:pt x="119" y="59"/>
                  </a:lnTo>
                  <a:lnTo>
                    <a:pt x="111" y="59"/>
                  </a:lnTo>
                  <a:lnTo>
                    <a:pt x="111" y="67"/>
                  </a:lnTo>
                  <a:lnTo>
                    <a:pt x="102" y="67"/>
                  </a:lnTo>
                  <a:lnTo>
                    <a:pt x="111" y="67"/>
                  </a:lnTo>
                  <a:lnTo>
                    <a:pt x="102" y="67"/>
                  </a:lnTo>
                  <a:lnTo>
                    <a:pt x="111" y="76"/>
                  </a:lnTo>
                  <a:lnTo>
                    <a:pt x="102" y="76"/>
                  </a:lnTo>
                  <a:lnTo>
                    <a:pt x="94" y="84"/>
                  </a:lnTo>
                  <a:lnTo>
                    <a:pt x="85" y="76"/>
                  </a:lnTo>
                  <a:lnTo>
                    <a:pt x="85" y="84"/>
                  </a:lnTo>
                  <a:lnTo>
                    <a:pt x="85" y="76"/>
                  </a:lnTo>
                  <a:lnTo>
                    <a:pt x="85" y="84"/>
                  </a:lnTo>
                  <a:lnTo>
                    <a:pt x="77" y="76"/>
                  </a:lnTo>
                  <a:lnTo>
                    <a:pt x="68" y="76"/>
                  </a:lnTo>
                  <a:lnTo>
                    <a:pt x="77" y="76"/>
                  </a:lnTo>
                  <a:lnTo>
                    <a:pt x="77" y="67"/>
                  </a:lnTo>
                  <a:lnTo>
                    <a:pt x="68" y="67"/>
                  </a:lnTo>
                  <a:lnTo>
                    <a:pt x="68" y="76"/>
                  </a:lnTo>
                  <a:lnTo>
                    <a:pt x="60" y="84"/>
                  </a:lnTo>
                  <a:lnTo>
                    <a:pt x="60" y="93"/>
                  </a:lnTo>
                  <a:lnTo>
                    <a:pt x="60" y="101"/>
                  </a:lnTo>
                  <a:lnTo>
                    <a:pt x="51" y="93"/>
                  </a:lnTo>
                  <a:lnTo>
                    <a:pt x="43" y="93"/>
                  </a:lnTo>
                  <a:lnTo>
                    <a:pt x="43" y="101"/>
                  </a:lnTo>
                  <a:lnTo>
                    <a:pt x="43" y="110"/>
                  </a:lnTo>
                  <a:lnTo>
                    <a:pt x="34" y="118"/>
                  </a:lnTo>
                  <a:lnTo>
                    <a:pt x="26" y="118"/>
                  </a:lnTo>
                  <a:lnTo>
                    <a:pt x="26" y="127"/>
                  </a:lnTo>
                  <a:lnTo>
                    <a:pt x="17" y="127"/>
                  </a:lnTo>
                  <a:lnTo>
                    <a:pt x="17" y="135"/>
                  </a:lnTo>
                  <a:lnTo>
                    <a:pt x="9" y="135"/>
                  </a:lnTo>
                  <a:lnTo>
                    <a:pt x="0" y="67"/>
                  </a:lnTo>
                  <a:lnTo>
                    <a:pt x="9" y="67"/>
                  </a:lnTo>
                  <a:lnTo>
                    <a:pt x="51" y="59"/>
                  </a:lnTo>
                  <a:lnTo>
                    <a:pt x="68" y="59"/>
                  </a:lnTo>
                  <a:lnTo>
                    <a:pt x="102" y="50"/>
                  </a:lnTo>
                  <a:lnTo>
                    <a:pt x="111" y="50"/>
                  </a:lnTo>
                  <a:lnTo>
                    <a:pt x="136" y="42"/>
                  </a:lnTo>
                  <a:lnTo>
                    <a:pt x="196" y="33"/>
                  </a:lnTo>
                  <a:lnTo>
                    <a:pt x="221" y="33"/>
                  </a:lnTo>
                  <a:lnTo>
                    <a:pt x="238" y="25"/>
                  </a:lnTo>
                  <a:lnTo>
                    <a:pt x="264" y="25"/>
                  </a:lnTo>
                  <a:lnTo>
                    <a:pt x="281" y="17"/>
                  </a:lnTo>
                  <a:lnTo>
                    <a:pt x="315" y="8"/>
                  </a:lnTo>
                  <a:lnTo>
                    <a:pt x="323" y="8"/>
                  </a:lnTo>
                  <a:lnTo>
                    <a:pt x="357" y="0"/>
                  </a:lnTo>
                  <a:lnTo>
                    <a:pt x="366" y="42"/>
                  </a:lnTo>
                  <a:lnTo>
                    <a:pt x="366" y="50"/>
                  </a:lnTo>
                  <a:lnTo>
                    <a:pt x="374" y="59"/>
                  </a:lnTo>
                  <a:lnTo>
                    <a:pt x="374" y="76"/>
                  </a:lnTo>
                  <a:lnTo>
                    <a:pt x="383" y="110"/>
                  </a:lnTo>
                  <a:lnTo>
                    <a:pt x="391" y="135"/>
                  </a:lnTo>
                  <a:close/>
                </a:path>
              </a:pathLst>
            </a:custGeom>
            <a:solidFill>
              <a:srgbClr val="8DA3FF"/>
            </a:solidFill>
            <a:ln w="12700">
              <a:solidFill>
                <a:schemeClr val="tx1"/>
              </a:solidFill>
              <a:round/>
              <a:headEnd/>
              <a:tailEnd/>
            </a:ln>
          </p:spPr>
          <p:txBody>
            <a:bodyPr/>
            <a:lstStyle/>
            <a:p>
              <a:endParaRPr lang="en-US"/>
            </a:p>
          </p:txBody>
        </p:sp>
        <p:sp>
          <p:nvSpPr>
            <p:cNvPr id="12370" name="Freeform 120"/>
            <p:cNvSpPr>
              <a:spLocks/>
            </p:cNvSpPr>
            <p:nvPr/>
          </p:nvSpPr>
          <p:spPr bwMode="auto">
            <a:xfrm>
              <a:off x="4863" y="1953"/>
              <a:ext cx="9" cy="26"/>
            </a:xfrm>
            <a:custGeom>
              <a:avLst/>
              <a:gdLst>
                <a:gd name="T0" fmla="*/ 9 w 9"/>
                <a:gd name="T1" fmla="*/ 17 h 26"/>
                <a:gd name="T2" fmla="*/ 0 w 9"/>
                <a:gd name="T3" fmla="*/ 9 h 26"/>
                <a:gd name="T4" fmla="*/ 0 w 9"/>
                <a:gd name="T5" fmla="*/ 9 h 26"/>
                <a:gd name="T6" fmla="*/ 0 w 9"/>
                <a:gd name="T7" fmla="*/ 9 h 26"/>
                <a:gd name="T8" fmla="*/ 0 w 9"/>
                <a:gd name="T9" fmla="*/ 17 h 26"/>
                <a:gd name="T10" fmla="*/ 0 w 9"/>
                <a:gd name="T11" fmla="*/ 9 h 26"/>
                <a:gd name="T12" fmla="*/ 0 w 9"/>
                <a:gd name="T13" fmla="*/ 17 h 26"/>
                <a:gd name="T14" fmla="*/ 0 w 9"/>
                <a:gd name="T15" fmla="*/ 26 h 26"/>
                <a:gd name="T16" fmla="*/ 0 w 9"/>
                <a:gd name="T17" fmla="*/ 9 h 26"/>
                <a:gd name="T18" fmla="*/ 0 w 9"/>
                <a:gd name="T19" fmla="*/ 0 h 26"/>
                <a:gd name="T20" fmla="*/ 9 w 9"/>
                <a:gd name="T21" fmla="*/ 0 h 26"/>
                <a:gd name="T22" fmla="*/ 9 w 9"/>
                <a:gd name="T23" fmla="*/ 9 h 26"/>
                <a:gd name="T24" fmla="*/ 9 w 9"/>
                <a:gd name="T25" fmla="*/ 9 h 26"/>
                <a:gd name="T26" fmla="*/ 9 w 9"/>
                <a:gd name="T27" fmla="*/ 1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6"/>
                <a:gd name="T44" fmla="*/ 9 w 9"/>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6">
                  <a:moveTo>
                    <a:pt x="9" y="17"/>
                  </a:moveTo>
                  <a:lnTo>
                    <a:pt x="0" y="9"/>
                  </a:lnTo>
                  <a:lnTo>
                    <a:pt x="0" y="17"/>
                  </a:lnTo>
                  <a:lnTo>
                    <a:pt x="0" y="9"/>
                  </a:lnTo>
                  <a:lnTo>
                    <a:pt x="0" y="17"/>
                  </a:lnTo>
                  <a:lnTo>
                    <a:pt x="0" y="26"/>
                  </a:lnTo>
                  <a:lnTo>
                    <a:pt x="0" y="9"/>
                  </a:lnTo>
                  <a:lnTo>
                    <a:pt x="0" y="0"/>
                  </a:lnTo>
                  <a:lnTo>
                    <a:pt x="9" y="0"/>
                  </a:lnTo>
                  <a:lnTo>
                    <a:pt x="9" y="9"/>
                  </a:lnTo>
                  <a:lnTo>
                    <a:pt x="9" y="17"/>
                  </a:lnTo>
                  <a:close/>
                </a:path>
              </a:pathLst>
            </a:custGeom>
            <a:solidFill>
              <a:srgbClr val="8DA3FF"/>
            </a:solidFill>
            <a:ln w="12700">
              <a:solidFill>
                <a:schemeClr val="tx1"/>
              </a:solidFill>
              <a:round/>
              <a:headEnd/>
              <a:tailEnd/>
            </a:ln>
          </p:spPr>
          <p:txBody>
            <a:bodyPr/>
            <a:lstStyle/>
            <a:p>
              <a:endParaRPr lang="en-US"/>
            </a:p>
          </p:txBody>
        </p:sp>
        <p:sp>
          <p:nvSpPr>
            <p:cNvPr id="12371" name="Freeform 121"/>
            <p:cNvSpPr>
              <a:spLocks/>
            </p:cNvSpPr>
            <p:nvPr/>
          </p:nvSpPr>
          <p:spPr bwMode="auto">
            <a:xfrm>
              <a:off x="4999" y="1996"/>
              <a:ext cx="1" cy="17"/>
            </a:xfrm>
            <a:custGeom>
              <a:avLst/>
              <a:gdLst>
                <a:gd name="T0" fmla="*/ 0 w 1"/>
                <a:gd name="T1" fmla="*/ 0 h 17"/>
                <a:gd name="T2" fmla="*/ 0 w 1"/>
                <a:gd name="T3" fmla="*/ 0 h 17"/>
                <a:gd name="T4" fmla="*/ 0 w 1"/>
                <a:gd name="T5" fmla="*/ 17 h 17"/>
                <a:gd name="T6" fmla="*/ 0 w 1"/>
                <a:gd name="T7" fmla="*/ 0 h 17"/>
                <a:gd name="T8" fmla="*/ 0 60000 65536"/>
                <a:gd name="T9" fmla="*/ 0 60000 65536"/>
                <a:gd name="T10" fmla="*/ 0 60000 65536"/>
                <a:gd name="T11" fmla="*/ 0 60000 65536"/>
                <a:gd name="T12" fmla="*/ 0 w 1"/>
                <a:gd name="T13" fmla="*/ 0 h 17"/>
                <a:gd name="T14" fmla="*/ 1 w 1"/>
                <a:gd name="T15" fmla="*/ 17 h 17"/>
              </a:gdLst>
              <a:ahLst/>
              <a:cxnLst>
                <a:cxn ang="T8">
                  <a:pos x="T0" y="T1"/>
                </a:cxn>
                <a:cxn ang="T9">
                  <a:pos x="T2" y="T3"/>
                </a:cxn>
                <a:cxn ang="T10">
                  <a:pos x="T4" y="T5"/>
                </a:cxn>
                <a:cxn ang="T11">
                  <a:pos x="T6" y="T7"/>
                </a:cxn>
              </a:cxnLst>
              <a:rect l="T12" t="T13" r="T14" b="T15"/>
              <a:pathLst>
                <a:path w="1" h="17">
                  <a:moveTo>
                    <a:pt x="0" y="0"/>
                  </a:moveTo>
                  <a:lnTo>
                    <a:pt x="0" y="0"/>
                  </a:lnTo>
                  <a:lnTo>
                    <a:pt x="0" y="17"/>
                  </a:lnTo>
                  <a:lnTo>
                    <a:pt x="0" y="0"/>
                  </a:lnTo>
                  <a:close/>
                </a:path>
              </a:pathLst>
            </a:custGeom>
            <a:solidFill>
              <a:srgbClr val="8DA3FF"/>
            </a:solidFill>
            <a:ln w="12700">
              <a:solidFill>
                <a:schemeClr val="tx1"/>
              </a:solidFill>
              <a:round/>
              <a:headEnd/>
              <a:tailEnd/>
            </a:ln>
          </p:spPr>
          <p:txBody>
            <a:bodyPr/>
            <a:lstStyle/>
            <a:p>
              <a:endParaRPr lang="en-US"/>
            </a:p>
          </p:txBody>
        </p:sp>
        <p:sp>
          <p:nvSpPr>
            <p:cNvPr id="12372" name="Freeform 122"/>
            <p:cNvSpPr>
              <a:spLocks/>
            </p:cNvSpPr>
            <p:nvPr/>
          </p:nvSpPr>
          <p:spPr bwMode="auto">
            <a:xfrm>
              <a:off x="4990" y="2013"/>
              <a:ext cx="9" cy="42"/>
            </a:xfrm>
            <a:custGeom>
              <a:avLst/>
              <a:gdLst>
                <a:gd name="T0" fmla="*/ 0 w 9"/>
                <a:gd name="T1" fmla="*/ 42 h 42"/>
                <a:gd name="T2" fmla="*/ 9 w 9"/>
                <a:gd name="T3" fmla="*/ 42 h 42"/>
                <a:gd name="T4" fmla="*/ 9 w 9"/>
                <a:gd name="T5" fmla="*/ 33 h 42"/>
                <a:gd name="T6" fmla="*/ 9 w 9"/>
                <a:gd name="T7" fmla="*/ 17 h 42"/>
                <a:gd name="T8" fmla="*/ 9 w 9"/>
                <a:gd name="T9" fmla="*/ 0 h 42"/>
                <a:gd name="T10" fmla="*/ 9 w 9"/>
                <a:gd name="T11" fmla="*/ 25 h 42"/>
                <a:gd name="T12" fmla="*/ 9 w 9"/>
                <a:gd name="T13" fmla="*/ 42 h 42"/>
                <a:gd name="T14" fmla="*/ 0 w 9"/>
                <a:gd name="T15" fmla="*/ 42 h 4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2"/>
                <a:gd name="T26" fmla="*/ 9 w 9"/>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2">
                  <a:moveTo>
                    <a:pt x="0" y="42"/>
                  </a:moveTo>
                  <a:lnTo>
                    <a:pt x="9" y="42"/>
                  </a:lnTo>
                  <a:lnTo>
                    <a:pt x="9" y="33"/>
                  </a:lnTo>
                  <a:lnTo>
                    <a:pt x="9" y="17"/>
                  </a:lnTo>
                  <a:lnTo>
                    <a:pt x="9" y="0"/>
                  </a:lnTo>
                  <a:lnTo>
                    <a:pt x="9" y="25"/>
                  </a:lnTo>
                  <a:lnTo>
                    <a:pt x="9" y="42"/>
                  </a:lnTo>
                  <a:lnTo>
                    <a:pt x="0" y="42"/>
                  </a:lnTo>
                  <a:close/>
                </a:path>
              </a:pathLst>
            </a:custGeom>
            <a:solidFill>
              <a:srgbClr val="8DA3FF"/>
            </a:solidFill>
            <a:ln w="12700">
              <a:solidFill>
                <a:schemeClr val="tx1"/>
              </a:solidFill>
              <a:round/>
              <a:headEnd/>
              <a:tailEnd/>
            </a:ln>
          </p:spPr>
          <p:txBody>
            <a:bodyPr/>
            <a:lstStyle/>
            <a:p>
              <a:endParaRPr lang="en-US"/>
            </a:p>
          </p:txBody>
        </p:sp>
        <p:sp>
          <p:nvSpPr>
            <p:cNvPr id="12373" name="Freeform 123"/>
            <p:cNvSpPr>
              <a:spLocks/>
            </p:cNvSpPr>
            <p:nvPr/>
          </p:nvSpPr>
          <p:spPr bwMode="auto">
            <a:xfrm>
              <a:off x="1610" y="1809"/>
              <a:ext cx="739" cy="585"/>
            </a:xfrm>
            <a:custGeom>
              <a:avLst/>
              <a:gdLst>
                <a:gd name="T0" fmla="*/ 714 w 739"/>
                <a:gd name="T1" fmla="*/ 500 h 585"/>
                <a:gd name="T2" fmla="*/ 714 w 739"/>
                <a:gd name="T3" fmla="*/ 534 h 585"/>
                <a:gd name="T4" fmla="*/ 705 w 739"/>
                <a:gd name="T5" fmla="*/ 585 h 585"/>
                <a:gd name="T6" fmla="*/ 612 w 739"/>
                <a:gd name="T7" fmla="*/ 576 h 585"/>
                <a:gd name="T8" fmla="*/ 603 w 739"/>
                <a:gd name="T9" fmla="*/ 576 h 585"/>
                <a:gd name="T10" fmla="*/ 510 w 739"/>
                <a:gd name="T11" fmla="*/ 568 h 585"/>
                <a:gd name="T12" fmla="*/ 391 w 739"/>
                <a:gd name="T13" fmla="*/ 559 h 585"/>
                <a:gd name="T14" fmla="*/ 382 w 739"/>
                <a:gd name="T15" fmla="*/ 559 h 585"/>
                <a:gd name="T16" fmla="*/ 332 w 739"/>
                <a:gd name="T17" fmla="*/ 559 h 585"/>
                <a:gd name="T18" fmla="*/ 306 w 739"/>
                <a:gd name="T19" fmla="*/ 551 h 585"/>
                <a:gd name="T20" fmla="*/ 255 w 739"/>
                <a:gd name="T21" fmla="*/ 551 h 585"/>
                <a:gd name="T22" fmla="*/ 221 w 739"/>
                <a:gd name="T23" fmla="*/ 542 h 585"/>
                <a:gd name="T24" fmla="*/ 213 w 739"/>
                <a:gd name="T25" fmla="*/ 542 h 585"/>
                <a:gd name="T26" fmla="*/ 162 w 739"/>
                <a:gd name="T27" fmla="*/ 534 h 585"/>
                <a:gd name="T28" fmla="*/ 162 w 739"/>
                <a:gd name="T29" fmla="*/ 534 h 585"/>
                <a:gd name="T30" fmla="*/ 68 w 739"/>
                <a:gd name="T31" fmla="*/ 526 h 585"/>
                <a:gd name="T32" fmla="*/ 0 w 739"/>
                <a:gd name="T33" fmla="*/ 517 h 585"/>
                <a:gd name="T34" fmla="*/ 9 w 739"/>
                <a:gd name="T35" fmla="*/ 432 h 585"/>
                <a:gd name="T36" fmla="*/ 17 w 739"/>
                <a:gd name="T37" fmla="*/ 398 h 585"/>
                <a:gd name="T38" fmla="*/ 17 w 739"/>
                <a:gd name="T39" fmla="*/ 365 h 585"/>
                <a:gd name="T40" fmla="*/ 17 w 739"/>
                <a:gd name="T41" fmla="*/ 356 h 585"/>
                <a:gd name="T42" fmla="*/ 26 w 739"/>
                <a:gd name="T43" fmla="*/ 322 h 585"/>
                <a:gd name="T44" fmla="*/ 43 w 739"/>
                <a:gd name="T45" fmla="*/ 212 h 585"/>
                <a:gd name="T46" fmla="*/ 43 w 739"/>
                <a:gd name="T47" fmla="*/ 195 h 585"/>
                <a:gd name="T48" fmla="*/ 43 w 739"/>
                <a:gd name="T49" fmla="*/ 178 h 585"/>
                <a:gd name="T50" fmla="*/ 51 w 739"/>
                <a:gd name="T51" fmla="*/ 102 h 585"/>
                <a:gd name="T52" fmla="*/ 60 w 739"/>
                <a:gd name="T53" fmla="*/ 43 h 585"/>
                <a:gd name="T54" fmla="*/ 68 w 739"/>
                <a:gd name="T55" fmla="*/ 0 h 585"/>
                <a:gd name="T56" fmla="*/ 179 w 739"/>
                <a:gd name="T57" fmla="*/ 17 h 585"/>
                <a:gd name="T58" fmla="*/ 238 w 739"/>
                <a:gd name="T59" fmla="*/ 26 h 585"/>
                <a:gd name="T60" fmla="*/ 281 w 739"/>
                <a:gd name="T61" fmla="*/ 26 h 585"/>
                <a:gd name="T62" fmla="*/ 332 w 739"/>
                <a:gd name="T63" fmla="*/ 34 h 585"/>
                <a:gd name="T64" fmla="*/ 340 w 739"/>
                <a:gd name="T65" fmla="*/ 34 h 585"/>
                <a:gd name="T66" fmla="*/ 433 w 739"/>
                <a:gd name="T67" fmla="*/ 43 h 585"/>
                <a:gd name="T68" fmla="*/ 459 w 739"/>
                <a:gd name="T69" fmla="*/ 51 h 585"/>
                <a:gd name="T70" fmla="*/ 544 w 739"/>
                <a:gd name="T71" fmla="*/ 60 h 585"/>
                <a:gd name="T72" fmla="*/ 595 w 739"/>
                <a:gd name="T73" fmla="*/ 60 h 585"/>
                <a:gd name="T74" fmla="*/ 612 w 739"/>
                <a:gd name="T75" fmla="*/ 60 h 585"/>
                <a:gd name="T76" fmla="*/ 680 w 739"/>
                <a:gd name="T77" fmla="*/ 68 h 585"/>
                <a:gd name="T78" fmla="*/ 688 w 739"/>
                <a:gd name="T79" fmla="*/ 68 h 585"/>
                <a:gd name="T80" fmla="*/ 739 w 739"/>
                <a:gd name="T81" fmla="*/ 68 h 585"/>
                <a:gd name="T82" fmla="*/ 739 w 739"/>
                <a:gd name="T83" fmla="*/ 102 h 585"/>
                <a:gd name="T84" fmla="*/ 739 w 739"/>
                <a:gd name="T85" fmla="*/ 110 h 585"/>
                <a:gd name="T86" fmla="*/ 739 w 739"/>
                <a:gd name="T87" fmla="*/ 144 h 585"/>
                <a:gd name="T88" fmla="*/ 731 w 739"/>
                <a:gd name="T89" fmla="*/ 153 h 585"/>
                <a:gd name="T90" fmla="*/ 731 w 739"/>
                <a:gd name="T91" fmla="*/ 195 h 585"/>
                <a:gd name="T92" fmla="*/ 731 w 739"/>
                <a:gd name="T93" fmla="*/ 254 h 585"/>
                <a:gd name="T94" fmla="*/ 731 w 739"/>
                <a:gd name="T95" fmla="*/ 254 h 585"/>
                <a:gd name="T96" fmla="*/ 722 w 739"/>
                <a:gd name="T97" fmla="*/ 314 h 585"/>
                <a:gd name="T98" fmla="*/ 722 w 739"/>
                <a:gd name="T99" fmla="*/ 322 h 585"/>
                <a:gd name="T100" fmla="*/ 722 w 739"/>
                <a:gd name="T101" fmla="*/ 365 h 585"/>
                <a:gd name="T102" fmla="*/ 722 w 739"/>
                <a:gd name="T103" fmla="*/ 382 h 585"/>
                <a:gd name="T104" fmla="*/ 714 w 739"/>
                <a:gd name="T105" fmla="*/ 424 h 585"/>
                <a:gd name="T106" fmla="*/ 714 w 739"/>
                <a:gd name="T107" fmla="*/ 424 h 585"/>
                <a:gd name="T108" fmla="*/ 714 w 739"/>
                <a:gd name="T109" fmla="*/ 492 h 585"/>
                <a:gd name="T110" fmla="*/ 714 w 739"/>
                <a:gd name="T111" fmla="*/ 500 h 585"/>
                <a:gd name="T112" fmla="*/ 714 w 739"/>
                <a:gd name="T113" fmla="*/ 500 h 5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39"/>
                <a:gd name="T172" fmla="*/ 0 h 585"/>
                <a:gd name="T173" fmla="*/ 739 w 739"/>
                <a:gd name="T174" fmla="*/ 585 h 5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39" h="585">
                  <a:moveTo>
                    <a:pt x="714" y="500"/>
                  </a:moveTo>
                  <a:lnTo>
                    <a:pt x="714" y="534"/>
                  </a:lnTo>
                  <a:lnTo>
                    <a:pt x="705" y="585"/>
                  </a:lnTo>
                  <a:lnTo>
                    <a:pt x="612" y="576"/>
                  </a:lnTo>
                  <a:lnTo>
                    <a:pt x="603" y="576"/>
                  </a:lnTo>
                  <a:lnTo>
                    <a:pt x="510" y="568"/>
                  </a:lnTo>
                  <a:lnTo>
                    <a:pt x="391" y="559"/>
                  </a:lnTo>
                  <a:lnTo>
                    <a:pt x="382" y="559"/>
                  </a:lnTo>
                  <a:lnTo>
                    <a:pt x="332" y="559"/>
                  </a:lnTo>
                  <a:lnTo>
                    <a:pt x="306" y="551"/>
                  </a:lnTo>
                  <a:lnTo>
                    <a:pt x="255" y="551"/>
                  </a:lnTo>
                  <a:lnTo>
                    <a:pt x="221" y="542"/>
                  </a:lnTo>
                  <a:lnTo>
                    <a:pt x="213" y="542"/>
                  </a:lnTo>
                  <a:lnTo>
                    <a:pt x="162" y="534"/>
                  </a:lnTo>
                  <a:lnTo>
                    <a:pt x="68" y="526"/>
                  </a:lnTo>
                  <a:lnTo>
                    <a:pt x="0" y="517"/>
                  </a:lnTo>
                  <a:lnTo>
                    <a:pt x="9" y="432"/>
                  </a:lnTo>
                  <a:lnTo>
                    <a:pt x="17" y="398"/>
                  </a:lnTo>
                  <a:lnTo>
                    <a:pt x="17" y="365"/>
                  </a:lnTo>
                  <a:lnTo>
                    <a:pt x="17" y="356"/>
                  </a:lnTo>
                  <a:lnTo>
                    <a:pt x="26" y="322"/>
                  </a:lnTo>
                  <a:lnTo>
                    <a:pt x="43" y="212"/>
                  </a:lnTo>
                  <a:lnTo>
                    <a:pt x="43" y="195"/>
                  </a:lnTo>
                  <a:lnTo>
                    <a:pt x="43" y="178"/>
                  </a:lnTo>
                  <a:lnTo>
                    <a:pt x="51" y="102"/>
                  </a:lnTo>
                  <a:lnTo>
                    <a:pt x="60" y="43"/>
                  </a:lnTo>
                  <a:lnTo>
                    <a:pt x="68" y="0"/>
                  </a:lnTo>
                  <a:lnTo>
                    <a:pt x="179" y="17"/>
                  </a:lnTo>
                  <a:lnTo>
                    <a:pt x="238" y="26"/>
                  </a:lnTo>
                  <a:lnTo>
                    <a:pt x="281" y="26"/>
                  </a:lnTo>
                  <a:lnTo>
                    <a:pt x="332" y="34"/>
                  </a:lnTo>
                  <a:lnTo>
                    <a:pt x="340" y="34"/>
                  </a:lnTo>
                  <a:lnTo>
                    <a:pt x="433" y="43"/>
                  </a:lnTo>
                  <a:lnTo>
                    <a:pt x="459" y="51"/>
                  </a:lnTo>
                  <a:lnTo>
                    <a:pt x="544" y="60"/>
                  </a:lnTo>
                  <a:lnTo>
                    <a:pt x="595" y="60"/>
                  </a:lnTo>
                  <a:lnTo>
                    <a:pt x="612" y="60"/>
                  </a:lnTo>
                  <a:lnTo>
                    <a:pt x="680" y="68"/>
                  </a:lnTo>
                  <a:lnTo>
                    <a:pt x="688" y="68"/>
                  </a:lnTo>
                  <a:lnTo>
                    <a:pt x="739" y="68"/>
                  </a:lnTo>
                  <a:lnTo>
                    <a:pt x="739" y="102"/>
                  </a:lnTo>
                  <a:lnTo>
                    <a:pt x="739" y="110"/>
                  </a:lnTo>
                  <a:lnTo>
                    <a:pt x="739" y="144"/>
                  </a:lnTo>
                  <a:lnTo>
                    <a:pt x="731" y="153"/>
                  </a:lnTo>
                  <a:lnTo>
                    <a:pt x="731" y="195"/>
                  </a:lnTo>
                  <a:lnTo>
                    <a:pt x="731" y="254"/>
                  </a:lnTo>
                  <a:lnTo>
                    <a:pt x="722" y="314"/>
                  </a:lnTo>
                  <a:lnTo>
                    <a:pt x="722" y="322"/>
                  </a:lnTo>
                  <a:lnTo>
                    <a:pt x="722" y="365"/>
                  </a:lnTo>
                  <a:lnTo>
                    <a:pt x="722" y="382"/>
                  </a:lnTo>
                  <a:lnTo>
                    <a:pt x="714" y="424"/>
                  </a:lnTo>
                  <a:lnTo>
                    <a:pt x="714" y="492"/>
                  </a:lnTo>
                  <a:lnTo>
                    <a:pt x="714" y="500"/>
                  </a:lnTo>
                  <a:close/>
                </a:path>
              </a:pathLst>
            </a:custGeom>
            <a:solidFill>
              <a:srgbClr val="8DA3FF"/>
            </a:solidFill>
            <a:ln w="12700">
              <a:solidFill>
                <a:schemeClr val="tx1"/>
              </a:solidFill>
              <a:round/>
              <a:headEnd/>
              <a:tailEnd/>
            </a:ln>
          </p:spPr>
          <p:txBody>
            <a:bodyPr/>
            <a:lstStyle/>
            <a:p>
              <a:endParaRPr lang="en-US"/>
            </a:p>
          </p:txBody>
        </p:sp>
        <p:sp>
          <p:nvSpPr>
            <p:cNvPr id="12374" name="Freeform 124"/>
            <p:cNvSpPr>
              <a:spLocks/>
            </p:cNvSpPr>
            <p:nvPr/>
          </p:nvSpPr>
          <p:spPr bwMode="auto">
            <a:xfrm>
              <a:off x="3606" y="2072"/>
              <a:ext cx="739" cy="381"/>
            </a:xfrm>
            <a:custGeom>
              <a:avLst/>
              <a:gdLst>
                <a:gd name="T0" fmla="*/ 178 w 739"/>
                <a:gd name="T1" fmla="*/ 347 h 381"/>
                <a:gd name="T2" fmla="*/ 136 w 739"/>
                <a:gd name="T3" fmla="*/ 364 h 381"/>
                <a:gd name="T4" fmla="*/ 60 w 739"/>
                <a:gd name="T5" fmla="*/ 381 h 381"/>
                <a:gd name="T6" fmla="*/ 0 w 739"/>
                <a:gd name="T7" fmla="*/ 364 h 381"/>
                <a:gd name="T8" fmla="*/ 17 w 739"/>
                <a:gd name="T9" fmla="*/ 364 h 381"/>
                <a:gd name="T10" fmla="*/ 26 w 739"/>
                <a:gd name="T11" fmla="*/ 347 h 381"/>
                <a:gd name="T12" fmla="*/ 26 w 739"/>
                <a:gd name="T13" fmla="*/ 322 h 381"/>
                <a:gd name="T14" fmla="*/ 17 w 739"/>
                <a:gd name="T15" fmla="*/ 305 h 381"/>
                <a:gd name="T16" fmla="*/ 60 w 739"/>
                <a:gd name="T17" fmla="*/ 296 h 381"/>
                <a:gd name="T18" fmla="*/ 85 w 739"/>
                <a:gd name="T19" fmla="*/ 305 h 381"/>
                <a:gd name="T20" fmla="*/ 85 w 739"/>
                <a:gd name="T21" fmla="*/ 271 h 381"/>
                <a:gd name="T22" fmla="*/ 128 w 739"/>
                <a:gd name="T23" fmla="*/ 246 h 381"/>
                <a:gd name="T24" fmla="*/ 128 w 739"/>
                <a:gd name="T25" fmla="*/ 203 h 381"/>
                <a:gd name="T26" fmla="*/ 136 w 739"/>
                <a:gd name="T27" fmla="*/ 195 h 381"/>
                <a:gd name="T28" fmla="*/ 153 w 739"/>
                <a:gd name="T29" fmla="*/ 186 h 381"/>
                <a:gd name="T30" fmla="*/ 170 w 739"/>
                <a:gd name="T31" fmla="*/ 195 h 381"/>
                <a:gd name="T32" fmla="*/ 178 w 739"/>
                <a:gd name="T33" fmla="*/ 186 h 381"/>
                <a:gd name="T34" fmla="*/ 212 w 739"/>
                <a:gd name="T35" fmla="*/ 195 h 381"/>
                <a:gd name="T36" fmla="*/ 229 w 739"/>
                <a:gd name="T37" fmla="*/ 178 h 381"/>
                <a:gd name="T38" fmla="*/ 255 w 739"/>
                <a:gd name="T39" fmla="*/ 178 h 381"/>
                <a:gd name="T40" fmla="*/ 263 w 739"/>
                <a:gd name="T41" fmla="*/ 186 h 381"/>
                <a:gd name="T42" fmla="*/ 272 w 739"/>
                <a:gd name="T43" fmla="*/ 178 h 381"/>
                <a:gd name="T44" fmla="*/ 280 w 739"/>
                <a:gd name="T45" fmla="*/ 161 h 381"/>
                <a:gd name="T46" fmla="*/ 280 w 739"/>
                <a:gd name="T47" fmla="*/ 152 h 381"/>
                <a:gd name="T48" fmla="*/ 280 w 739"/>
                <a:gd name="T49" fmla="*/ 135 h 381"/>
                <a:gd name="T50" fmla="*/ 297 w 739"/>
                <a:gd name="T51" fmla="*/ 161 h 381"/>
                <a:gd name="T52" fmla="*/ 331 w 739"/>
                <a:gd name="T53" fmla="*/ 161 h 381"/>
                <a:gd name="T54" fmla="*/ 340 w 739"/>
                <a:gd name="T55" fmla="*/ 119 h 381"/>
                <a:gd name="T56" fmla="*/ 357 w 739"/>
                <a:gd name="T57" fmla="*/ 102 h 381"/>
                <a:gd name="T58" fmla="*/ 374 w 739"/>
                <a:gd name="T59" fmla="*/ 68 h 381"/>
                <a:gd name="T60" fmla="*/ 399 w 739"/>
                <a:gd name="T61" fmla="*/ 59 h 381"/>
                <a:gd name="T62" fmla="*/ 433 w 739"/>
                <a:gd name="T63" fmla="*/ 42 h 381"/>
                <a:gd name="T64" fmla="*/ 425 w 739"/>
                <a:gd name="T65" fmla="*/ 25 h 381"/>
                <a:gd name="T66" fmla="*/ 416 w 739"/>
                <a:gd name="T67" fmla="*/ 8 h 381"/>
                <a:gd name="T68" fmla="*/ 450 w 739"/>
                <a:gd name="T69" fmla="*/ 8 h 381"/>
                <a:gd name="T70" fmla="*/ 467 w 739"/>
                <a:gd name="T71" fmla="*/ 8 h 381"/>
                <a:gd name="T72" fmla="*/ 484 w 739"/>
                <a:gd name="T73" fmla="*/ 25 h 381"/>
                <a:gd name="T74" fmla="*/ 518 w 739"/>
                <a:gd name="T75" fmla="*/ 42 h 381"/>
                <a:gd name="T76" fmla="*/ 544 w 739"/>
                <a:gd name="T77" fmla="*/ 51 h 381"/>
                <a:gd name="T78" fmla="*/ 561 w 739"/>
                <a:gd name="T79" fmla="*/ 42 h 381"/>
                <a:gd name="T80" fmla="*/ 586 w 739"/>
                <a:gd name="T81" fmla="*/ 51 h 381"/>
                <a:gd name="T82" fmla="*/ 603 w 739"/>
                <a:gd name="T83" fmla="*/ 34 h 381"/>
                <a:gd name="T84" fmla="*/ 620 w 739"/>
                <a:gd name="T85" fmla="*/ 34 h 381"/>
                <a:gd name="T86" fmla="*/ 646 w 739"/>
                <a:gd name="T87" fmla="*/ 51 h 381"/>
                <a:gd name="T88" fmla="*/ 663 w 739"/>
                <a:gd name="T89" fmla="*/ 85 h 381"/>
                <a:gd name="T90" fmla="*/ 654 w 739"/>
                <a:gd name="T91" fmla="*/ 102 h 381"/>
                <a:gd name="T92" fmla="*/ 680 w 739"/>
                <a:gd name="T93" fmla="*/ 127 h 381"/>
                <a:gd name="T94" fmla="*/ 697 w 739"/>
                <a:gd name="T95" fmla="*/ 144 h 381"/>
                <a:gd name="T96" fmla="*/ 714 w 739"/>
                <a:gd name="T97" fmla="*/ 161 h 381"/>
                <a:gd name="T98" fmla="*/ 731 w 739"/>
                <a:gd name="T99" fmla="*/ 169 h 381"/>
                <a:gd name="T100" fmla="*/ 705 w 739"/>
                <a:gd name="T101" fmla="*/ 212 h 381"/>
                <a:gd name="T102" fmla="*/ 671 w 739"/>
                <a:gd name="T103" fmla="*/ 237 h 381"/>
                <a:gd name="T104" fmla="*/ 654 w 739"/>
                <a:gd name="T105" fmla="*/ 263 h 381"/>
                <a:gd name="T106" fmla="*/ 629 w 739"/>
                <a:gd name="T107" fmla="*/ 288 h 381"/>
                <a:gd name="T108" fmla="*/ 595 w 739"/>
                <a:gd name="T109" fmla="*/ 305 h 381"/>
                <a:gd name="T110" fmla="*/ 518 w 739"/>
                <a:gd name="T111" fmla="*/ 322 h 381"/>
                <a:gd name="T112" fmla="*/ 416 w 739"/>
                <a:gd name="T113" fmla="*/ 330 h 381"/>
                <a:gd name="T114" fmla="*/ 289 w 739"/>
                <a:gd name="T115" fmla="*/ 339 h 38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9"/>
                <a:gd name="T175" fmla="*/ 0 h 381"/>
                <a:gd name="T176" fmla="*/ 739 w 739"/>
                <a:gd name="T177" fmla="*/ 381 h 38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9" h="381">
                  <a:moveTo>
                    <a:pt x="289" y="339"/>
                  </a:moveTo>
                  <a:lnTo>
                    <a:pt x="263" y="339"/>
                  </a:lnTo>
                  <a:lnTo>
                    <a:pt x="238" y="347"/>
                  </a:lnTo>
                  <a:lnTo>
                    <a:pt x="229" y="347"/>
                  </a:lnTo>
                  <a:lnTo>
                    <a:pt x="204" y="347"/>
                  </a:lnTo>
                  <a:lnTo>
                    <a:pt x="178" y="347"/>
                  </a:lnTo>
                  <a:lnTo>
                    <a:pt x="170" y="347"/>
                  </a:lnTo>
                  <a:lnTo>
                    <a:pt x="153" y="356"/>
                  </a:lnTo>
                  <a:lnTo>
                    <a:pt x="153" y="347"/>
                  </a:lnTo>
                  <a:lnTo>
                    <a:pt x="136" y="347"/>
                  </a:lnTo>
                  <a:lnTo>
                    <a:pt x="136" y="364"/>
                  </a:lnTo>
                  <a:lnTo>
                    <a:pt x="136" y="373"/>
                  </a:lnTo>
                  <a:lnTo>
                    <a:pt x="94" y="373"/>
                  </a:lnTo>
                  <a:lnTo>
                    <a:pt x="60" y="381"/>
                  </a:lnTo>
                  <a:lnTo>
                    <a:pt x="0" y="381"/>
                  </a:lnTo>
                  <a:lnTo>
                    <a:pt x="0" y="364"/>
                  </a:lnTo>
                  <a:lnTo>
                    <a:pt x="9" y="364"/>
                  </a:lnTo>
                  <a:lnTo>
                    <a:pt x="9" y="373"/>
                  </a:lnTo>
                  <a:lnTo>
                    <a:pt x="17" y="373"/>
                  </a:lnTo>
                  <a:lnTo>
                    <a:pt x="17" y="364"/>
                  </a:lnTo>
                  <a:lnTo>
                    <a:pt x="17" y="356"/>
                  </a:lnTo>
                  <a:lnTo>
                    <a:pt x="17" y="347"/>
                  </a:lnTo>
                  <a:lnTo>
                    <a:pt x="26" y="347"/>
                  </a:lnTo>
                  <a:lnTo>
                    <a:pt x="17" y="339"/>
                  </a:lnTo>
                  <a:lnTo>
                    <a:pt x="26" y="330"/>
                  </a:lnTo>
                  <a:lnTo>
                    <a:pt x="26" y="322"/>
                  </a:lnTo>
                  <a:lnTo>
                    <a:pt x="17" y="313"/>
                  </a:lnTo>
                  <a:lnTo>
                    <a:pt x="17" y="305"/>
                  </a:lnTo>
                  <a:lnTo>
                    <a:pt x="26" y="305"/>
                  </a:lnTo>
                  <a:lnTo>
                    <a:pt x="26" y="296"/>
                  </a:lnTo>
                  <a:lnTo>
                    <a:pt x="34" y="288"/>
                  </a:lnTo>
                  <a:lnTo>
                    <a:pt x="43" y="288"/>
                  </a:lnTo>
                  <a:lnTo>
                    <a:pt x="51" y="288"/>
                  </a:lnTo>
                  <a:lnTo>
                    <a:pt x="60" y="296"/>
                  </a:lnTo>
                  <a:lnTo>
                    <a:pt x="68" y="296"/>
                  </a:lnTo>
                  <a:lnTo>
                    <a:pt x="77" y="296"/>
                  </a:lnTo>
                  <a:lnTo>
                    <a:pt x="77" y="305"/>
                  </a:lnTo>
                  <a:lnTo>
                    <a:pt x="85" y="305"/>
                  </a:lnTo>
                  <a:lnTo>
                    <a:pt x="94" y="296"/>
                  </a:lnTo>
                  <a:lnTo>
                    <a:pt x="94" y="288"/>
                  </a:lnTo>
                  <a:lnTo>
                    <a:pt x="85" y="288"/>
                  </a:lnTo>
                  <a:lnTo>
                    <a:pt x="85" y="279"/>
                  </a:lnTo>
                  <a:lnTo>
                    <a:pt x="85" y="271"/>
                  </a:lnTo>
                  <a:lnTo>
                    <a:pt x="85" y="263"/>
                  </a:lnTo>
                  <a:lnTo>
                    <a:pt x="94" y="254"/>
                  </a:lnTo>
                  <a:lnTo>
                    <a:pt x="102" y="254"/>
                  </a:lnTo>
                  <a:lnTo>
                    <a:pt x="119" y="246"/>
                  </a:lnTo>
                  <a:lnTo>
                    <a:pt x="128" y="246"/>
                  </a:lnTo>
                  <a:lnTo>
                    <a:pt x="119" y="237"/>
                  </a:lnTo>
                  <a:lnTo>
                    <a:pt x="111" y="229"/>
                  </a:lnTo>
                  <a:lnTo>
                    <a:pt x="111" y="220"/>
                  </a:lnTo>
                  <a:lnTo>
                    <a:pt x="119" y="220"/>
                  </a:lnTo>
                  <a:lnTo>
                    <a:pt x="119" y="212"/>
                  </a:lnTo>
                  <a:lnTo>
                    <a:pt x="128" y="203"/>
                  </a:lnTo>
                  <a:lnTo>
                    <a:pt x="136" y="212"/>
                  </a:lnTo>
                  <a:lnTo>
                    <a:pt x="136" y="203"/>
                  </a:lnTo>
                  <a:lnTo>
                    <a:pt x="136" y="195"/>
                  </a:lnTo>
                  <a:lnTo>
                    <a:pt x="136" y="186"/>
                  </a:lnTo>
                  <a:lnTo>
                    <a:pt x="145" y="195"/>
                  </a:lnTo>
                  <a:lnTo>
                    <a:pt x="153" y="186"/>
                  </a:lnTo>
                  <a:lnTo>
                    <a:pt x="162" y="186"/>
                  </a:lnTo>
                  <a:lnTo>
                    <a:pt x="162" y="195"/>
                  </a:lnTo>
                  <a:lnTo>
                    <a:pt x="170" y="195"/>
                  </a:lnTo>
                  <a:lnTo>
                    <a:pt x="170" y="186"/>
                  </a:lnTo>
                  <a:lnTo>
                    <a:pt x="162" y="186"/>
                  </a:lnTo>
                  <a:lnTo>
                    <a:pt x="162" y="178"/>
                  </a:lnTo>
                  <a:lnTo>
                    <a:pt x="178" y="186"/>
                  </a:lnTo>
                  <a:lnTo>
                    <a:pt x="187" y="186"/>
                  </a:lnTo>
                  <a:lnTo>
                    <a:pt x="195" y="186"/>
                  </a:lnTo>
                  <a:lnTo>
                    <a:pt x="204" y="186"/>
                  </a:lnTo>
                  <a:lnTo>
                    <a:pt x="204" y="195"/>
                  </a:lnTo>
                  <a:lnTo>
                    <a:pt x="212" y="195"/>
                  </a:lnTo>
                  <a:lnTo>
                    <a:pt x="221" y="195"/>
                  </a:lnTo>
                  <a:lnTo>
                    <a:pt x="221" y="186"/>
                  </a:lnTo>
                  <a:lnTo>
                    <a:pt x="221" y="178"/>
                  </a:lnTo>
                  <a:lnTo>
                    <a:pt x="229" y="178"/>
                  </a:lnTo>
                  <a:lnTo>
                    <a:pt x="238" y="178"/>
                  </a:lnTo>
                  <a:lnTo>
                    <a:pt x="238" y="169"/>
                  </a:lnTo>
                  <a:lnTo>
                    <a:pt x="246" y="169"/>
                  </a:lnTo>
                  <a:lnTo>
                    <a:pt x="255" y="178"/>
                  </a:lnTo>
                  <a:lnTo>
                    <a:pt x="263" y="178"/>
                  </a:lnTo>
                  <a:lnTo>
                    <a:pt x="263" y="186"/>
                  </a:lnTo>
                  <a:lnTo>
                    <a:pt x="263" y="178"/>
                  </a:lnTo>
                  <a:lnTo>
                    <a:pt x="272" y="178"/>
                  </a:lnTo>
                  <a:lnTo>
                    <a:pt x="272" y="169"/>
                  </a:lnTo>
                  <a:lnTo>
                    <a:pt x="272" y="161"/>
                  </a:lnTo>
                  <a:lnTo>
                    <a:pt x="280" y="161"/>
                  </a:lnTo>
                  <a:lnTo>
                    <a:pt x="280" y="152"/>
                  </a:lnTo>
                  <a:lnTo>
                    <a:pt x="289" y="144"/>
                  </a:lnTo>
                  <a:lnTo>
                    <a:pt x="280" y="144"/>
                  </a:lnTo>
                  <a:lnTo>
                    <a:pt x="280" y="135"/>
                  </a:lnTo>
                  <a:lnTo>
                    <a:pt x="289" y="135"/>
                  </a:lnTo>
                  <a:lnTo>
                    <a:pt x="289" y="144"/>
                  </a:lnTo>
                  <a:lnTo>
                    <a:pt x="297" y="144"/>
                  </a:lnTo>
                  <a:lnTo>
                    <a:pt x="297" y="152"/>
                  </a:lnTo>
                  <a:lnTo>
                    <a:pt x="297" y="161"/>
                  </a:lnTo>
                  <a:lnTo>
                    <a:pt x="306" y="161"/>
                  </a:lnTo>
                  <a:lnTo>
                    <a:pt x="314" y="161"/>
                  </a:lnTo>
                  <a:lnTo>
                    <a:pt x="323" y="161"/>
                  </a:lnTo>
                  <a:lnTo>
                    <a:pt x="331" y="161"/>
                  </a:lnTo>
                  <a:lnTo>
                    <a:pt x="331" y="152"/>
                  </a:lnTo>
                  <a:lnTo>
                    <a:pt x="331" y="135"/>
                  </a:lnTo>
                  <a:lnTo>
                    <a:pt x="340" y="127"/>
                  </a:lnTo>
                  <a:lnTo>
                    <a:pt x="340" y="119"/>
                  </a:lnTo>
                  <a:lnTo>
                    <a:pt x="348" y="127"/>
                  </a:lnTo>
                  <a:lnTo>
                    <a:pt x="357" y="119"/>
                  </a:lnTo>
                  <a:lnTo>
                    <a:pt x="357" y="110"/>
                  </a:lnTo>
                  <a:lnTo>
                    <a:pt x="357" y="102"/>
                  </a:lnTo>
                  <a:lnTo>
                    <a:pt x="365" y="93"/>
                  </a:lnTo>
                  <a:lnTo>
                    <a:pt x="374" y="85"/>
                  </a:lnTo>
                  <a:lnTo>
                    <a:pt x="374" y="76"/>
                  </a:lnTo>
                  <a:lnTo>
                    <a:pt x="374" y="68"/>
                  </a:lnTo>
                  <a:lnTo>
                    <a:pt x="374" y="59"/>
                  </a:lnTo>
                  <a:lnTo>
                    <a:pt x="382" y="59"/>
                  </a:lnTo>
                  <a:lnTo>
                    <a:pt x="391" y="59"/>
                  </a:lnTo>
                  <a:lnTo>
                    <a:pt x="399" y="59"/>
                  </a:lnTo>
                  <a:lnTo>
                    <a:pt x="408" y="51"/>
                  </a:lnTo>
                  <a:lnTo>
                    <a:pt x="416" y="51"/>
                  </a:lnTo>
                  <a:lnTo>
                    <a:pt x="433" y="42"/>
                  </a:lnTo>
                  <a:lnTo>
                    <a:pt x="433" y="34"/>
                  </a:lnTo>
                  <a:lnTo>
                    <a:pt x="425" y="34"/>
                  </a:lnTo>
                  <a:lnTo>
                    <a:pt x="425" y="25"/>
                  </a:lnTo>
                  <a:lnTo>
                    <a:pt x="425" y="17"/>
                  </a:lnTo>
                  <a:lnTo>
                    <a:pt x="416" y="17"/>
                  </a:lnTo>
                  <a:lnTo>
                    <a:pt x="416" y="8"/>
                  </a:lnTo>
                  <a:lnTo>
                    <a:pt x="425" y="8"/>
                  </a:lnTo>
                  <a:lnTo>
                    <a:pt x="433" y="8"/>
                  </a:lnTo>
                  <a:lnTo>
                    <a:pt x="433" y="0"/>
                  </a:lnTo>
                  <a:lnTo>
                    <a:pt x="442" y="8"/>
                  </a:lnTo>
                  <a:lnTo>
                    <a:pt x="450" y="8"/>
                  </a:lnTo>
                  <a:lnTo>
                    <a:pt x="459" y="0"/>
                  </a:lnTo>
                  <a:lnTo>
                    <a:pt x="467" y="0"/>
                  </a:lnTo>
                  <a:lnTo>
                    <a:pt x="467" y="8"/>
                  </a:lnTo>
                  <a:lnTo>
                    <a:pt x="476" y="8"/>
                  </a:lnTo>
                  <a:lnTo>
                    <a:pt x="484" y="17"/>
                  </a:lnTo>
                  <a:lnTo>
                    <a:pt x="484" y="25"/>
                  </a:lnTo>
                  <a:lnTo>
                    <a:pt x="493" y="34"/>
                  </a:lnTo>
                  <a:lnTo>
                    <a:pt x="493" y="42"/>
                  </a:lnTo>
                  <a:lnTo>
                    <a:pt x="501" y="42"/>
                  </a:lnTo>
                  <a:lnTo>
                    <a:pt x="510" y="42"/>
                  </a:lnTo>
                  <a:lnTo>
                    <a:pt x="518" y="34"/>
                  </a:lnTo>
                  <a:lnTo>
                    <a:pt x="518" y="42"/>
                  </a:lnTo>
                  <a:lnTo>
                    <a:pt x="527" y="42"/>
                  </a:lnTo>
                  <a:lnTo>
                    <a:pt x="535" y="42"/>
                  </a:lnTo>
                  <a:lnTo>
                    <a:pt x="535" y="51"/>
                  </a:lnTo>
                  <a:lnTo>
                    <a:pt x="544" y="51"/>
                  </a:lnTo>
                  <a:lnTo>
                    <a:pt x="552" y="51"/>
                  </a:lnTo>
                  <a:lnTo>
                    <a:pt x="552" y="42"/>
                  </a:lnTo>
                  <a:lnTo>
                    <a:pt x="561" y="42"/>
                  </a:lnTo>
                  <a:lnTo>
                    <a:pt x="569" y="42"/>
                  </a:lnTo>
                  <a:lnTo>
                    <a:pt x="578" y="42"/>
                  </a:lnTo>
                  <a:lnTo>
                    <a:pt x="578" y="51"/>
                  </a:lnTo>
                  <a:lnTo>
                    <a:pt x="586" y="51"/>
                  </a:lnTo>
                  <a:lnTo>
                    <a:pt x="595" y="51"/>
                  </a:lnTo>
                  <a:lnTo>
                    <a:pt x="603" y="51"/>
                  </a:lnTo>
                  <a:lnTo>
                    <a:pt x="603" y="42"/>
                  </a:lnTo>
                  <a:lnTo>
                    <a:pt x="603" y="34"/>
                  </a:lnTo>
                  <a:lnTo>
                    <a:pt x="612" y="34"/>
                  </a:lnTo>
                  <a:lnTo>
                    <a:pt x="620" y="25"/>
                  </a:lnTo>
                  <a:lnTo>
                    <a:pt x="620" y="34"/>
                  </a:lnTo>
                  <a:lnTo>
                    <a:pt x="629" y="42"/>
                  </a:lnTo>
                  <a:lnTo>
                    <a:pt x="629" y="51"/>
                  </a:lnTo>
                  <a:lnTo>
                    <a:pt x="637" y="51"/>
                  </a:lnTo>
                  <a:lnTo>
                    <a:pt x="646" y="51"/>
                  </a:lnTo>
                  <a:lnTo>
                    <a:pt x="646" y="59"/>
                  </a:lnTo>
                  <a:lnTo>
                    <a:pt x="654" y="59"/>
                  </a:lnTo>
                  <a:lnTo>
                    <a:pt x="654" y="68"/>
                  </a:lnTo>
                  <a:lnTo>
                    <a:pt x="663" y="76"/>
                  </a:lnTo>
                  <a:lnTo>
                    <a:pt x="663" y="85"/>
                  </a:lnTo>
                  <a:lnTo>
                    <a:pt x="654" y="85"/>
                  </a:lnTo>
                  <a:lnTo>
                    <a:pt x="663" y="93"/>
                  </a:lnTo>
                  <a:lnTo>
                    <a:pt x="654" y="102"/>
                  </a:lnTo>
                  <a:lnTo>
                    <a:pt x="663" y="102"/>
                  </a:lnTo>
                  <a:lnTo>
                    <a:pt x="671" y="119"/>
                  </a:lnTo>
                  <a:lnTo>
                    <a:pt x="680" y="119"/>
                  </a:lnTo>
                  <a:lnTo>
                    <a:pt x="680" y="127"/>
                  </a:lnTo>
                  <a:lnTo>
                    <a:pt x="671" y="127"/>
                  </a:lnTo>
                  <a:lnTo>
                    <a:pt x="680" y="127"/>
                  </a:lnTo>
                  <a:lnTo>
                    <a:pt x="688" y="135"/>
                  </a:lnTo>
                  <a:lnTo>
                    <a:pt x="688" y="144"/>
                  </a:lnTo>
                  <a:lnTo>
                    <a:pt x="697" y="144"/>
                  </a:lnTo>
                  <a:lnTo>
                    <a:pt x="697" y="152"/>
                  </a:lnTo>
                  <a:lnTo>
                    <a:pt x="705" y="161"/>
                  </a:lnTo>
                  <a:lnTo>
                    <a:pt x="714" y="161"/>
                  </a:lnTo>
                  <a:lnTo>
                    <a:pt x="722" y="161"/>
                  </a:lnTo>
                  <a:lnTo>
                    <a:pt x="722" y="169"/>
                  </a:lnTo>
                  <a:lnTo>
                    <a:pt x="714" y="169"/>
                  </a:lnTo>
                  <a:lnTo>
                    <a:pt x="722" y="169"/>
                  </a:lnTo>
                  <a:lnTo>
                    <a:pt x="731" y="169"/>
                  </a:lnTo>
                  <a:lnTo>
                    <a:pt x="739" y="169"/>
                  </a:lnTo>
                  <a:lnTo>
                    <a:pt x="705" y="203"/>
                  </a:lnTo>
                  <a:lnTo>
                    <a:pt x="705" y="212"/>
                  </a:lnTo>
                  <a:lnTo>
                    <a:pt x="697" y="212"/>
                  </a:lnTo>
                  <a:lnTo>
                    <a:pt x="680" y="220"/>
                  </a:lnTo>
                  <a:lnTo>
                    <a:pt x="671" y="237"/>
                  </a:lnTo>
                  <a:lnTo>
                    <a:pt x="671" y="246"/>
                  </a:lnTo>
                  <a:lnTo>
                    <a:pt x="663" y="246"/>
                  </a:lnTo>
                  <a:lnTo>
                    <a:pt x="654" y="254"/>
                  </a:lnTo>
                  <a:lnTo>
                    <a:pt x="654" y="263"/>
                  </a:lnTo>
                  <a:lnTo>
                    <a:pt x="646" y="271"/>
                  </a:lnTo>
                  <a:lnTo>
                    <a:pt x="637" y="271"/>
                  </a:lnTo>
                  <a:lnTo>
                    <a:pt x="629" y="279"/>
                  </a:lnTo>
                  <a:lnTo>
                    <a:pt x="637" y="288"/>
                  </a:lnTo>
                  <a:lnTo>
                    <a:pt x="629" y="288"/>
                  </a:lnTo>
                  <a:lnTo>
                    <a:pt x="612" y="296"/>
                  </a:lnTo>
                  <a:lnTo>
                    <a:pt x="603" y="296"/>
                  </a:lnTo>
                  <a:lnTo>
                    <a:pt x="603" y="305"/>
                  </a:lnTo>
                  <a:lnTo>
                    <a:pt x="595" y="305"/>
                  </a:lnTo>
                  <a:lnTo>
                    <a:pt x="586" y="313"/>
                  </a:lnTo>
                  <a:lnTo>
                    <a:pt x="578" y="313"/>
                  </a:lnTo>
                  <a:lnTo>
                    <a:pt x="552" y="313"/>
                  </a:lnTo>
                  <a:lnTo>
                    <a:pt x="544" y="313"/>
                  </a:lnTo>
                  <a:lnTo>
                    <a:pt x="518" y="322"/>
                  </a:lnTo>
                  <a:lnTo>
                    <a:pt x="467" y="322"/>
                  </a:lnTo>
                  <a:lnTo>
                    <a:pt x="442" y="322"/>
                  </a:lnTo>
                  <a:lnTo>
                    <a:pt x="416" y="330"/>
                  </a:lnTo>
                  <a:lnTo>
                    <a:pt x="399" y="330"/>
                  </a:lnTo>
                  <a:lnTo>
                    <a:pt x="365" y="330"/>
                  </a:lnTo>
                  <a:lnTo>
                    <a:pt x="348" y="339"/>
                  </a:lnTo>
                  <a:lnTo>
                    <a:pt x="323" y="339"/>
                  </a:lnTo>
                  <a:lnTo>
                    <a:pt x="297" y="339"/>
                  </a:lnTo>
                  <a:lnTo>
                    <a:pt x="289" y="339"/>
                  </a:lnTo>
                  <a:close/>
                </a:path>
              </a:pathLst>
            </a:custGeom>
            <a:solidFill>
              <a:srgbClr val="8DA3FF"/>
            </a:solidFill>
            <a:ln w="12700">
              <a:solidFill>
                <a:schemeClr val="tx1"/>
              </a:solidFill>
              <a:round/>
              <a:headEnd/>
              <a:tailEnd/>
            </a:ln>
          </p:spPr>
          <p:txBody>
            <a:bodyPr/>
            <a:lstStyle/>
            <a:p>
              <a:endParaRPr lang="en-US"/>
            </a:p>
          </p:txBody>
        </p:sp>
        <p:sp>
          <p:nvSpPr>
            <p:cNvPr id="12375" name="Freeform 125"/>
            <p:cNvSpPr>
              <a:spLocks/>
            </p:cNvSpPr>
            <p:nvPr/>
          </p:nvSpPr>
          <p:spPr bwMode="auto">
            <a:xfrm>
              <a:off x="3589" y="2445"/>
              <a:ext cx="9" cy="8"/>
            </a:xfrm>
            <a:custGeom>
              <a:avLst/>
              <a:gdLst>
                <a:gd name="T0" fmla="*/ 0 w 9"/>
                <a:gd name="T1" fmla="*/ 8 h 8"/>
                <a:gd name="T2" fmla="*/ 0 w 9"/>
                <a:gd name="T3" fmla="*/ 8 h 8"/>
                <a:gd name="T4" fmla="*/ 0 w 9"/>
                <a:gd name="T5" fmla="*/ 8 h 8"/>
                <a:gd name="T6" fmla="*/ 0 w 9"/>
                <a:gd name="T7" fmla="*/ 0 h 8"/>
                <a:gd name="T8" fmla="*/ 0 w 9"/>
                <a:gd name="T9" fmla="*/ 0 h 8"/>
                <a:gd name="T10" fmla="*/ 9 w 9"/>
                <a:gd name="T11" fmla="*/ 0 h 8"/>
                <a:gd name="T12" fmla="*/ 9 w 9"/>
                <a:gd name="T13" fmla="*/ 8 h 8"/>
                <a:gd name="T14" fmla="*/ 9 w 9"/>
                <a:gd name="T15" fmla="*/ 8 h 8"/>
                <a:gd name="T16" fmla="*/ 9 w 9"/>
                <a:gd name="T17" fmla="*/ 8 h 8"/>
                <a:gd name="T18" fmla="*/ 9 w 9"/>
                <a:gd name="T19" fmla="*/ 8 h 8"/>
                <a:gd name="T20" fmla="*/ 0 w 9"/>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0" y="8"/>
                  </a:moveTo>
                  <a:lnTo>
                    <a:pt x="0" y="8"/>
                  </a:lnTo>
                  <a:lnTo>
                    <a:pt x="0" y="0"/>
                  </a:lnTo>
                  <a:lnTo>
                    <a:pt x="9" y="0"/>
                  </a:lnTo>
                  <a:lnTo>
                    <a:pt x="9" y="8"/>
                  </a:lnTo>
                  <a:lnTo>
                    <a:pt x="0" y="8"/>
                  </a:lnTo>
                  <a:close/>
                </a:path>
              </a:pathLst>
            </a:custGeom>
            <a:solidFill>
              <a:srgbClr val="8DA3FF"/>
            </a:solidFill>
            <a:ln w="12700">
              <a:solidFill>
                <a:schemeClr val="tx1"/>
              </a:solidFill>
              <a:round/>
              <a:headEnd/>
              <a:tailEnd/>
            </a:ln>
          </p:spPr>
          <p:txBody>
            <a:bodyPr/>
            <a:lstStyle/>
            <a:p>
              <a:endParaRPr lang="en-US"/>
            </a:p>
          </p:txBody>
        </p:sp>
        <p:sp>
          <p:nvSpPr>
            <p:cNvPr id="12376" name="Freeform 126"/>
            <p:cNvSpPr>
              <a:spLocks/>
            </p:cNvSpPr>
            <p:nvPr/>
          </p:nvSpPr>
          <p:spPr bwMode="auto">
            <a:xfrm>
              <a:off x="2315" y="2004"/>
              <a:ext cx="756" cy="407"/>
            </a:xfrm>
            <a:custGeom>
              <a:avLst/>
              <a:gdLst>
                <a:gd name="T0" fmla="*/ 671 w 756"/>
                <a:gd name="T1" fmla="*/ 407 h 407"/>
                <a:gd name="T2" fmla="*/ 637 w 756"/>
                <a:gd name="T3" fmla="*/ 407 h 407"/>
                <a:gd name="T4" fmla="*/ 612 w 756"/>
                <a:gd name="T5" fmla="*/ 407 h 407"/>
                <a:gd name="T6" fmla="*/ 544 w 756"/>
                <a:gd name="T7" fmla="*/ 407 h 407"/>
                <a:gd name="T8" fmla="*/ 467 w 756"/>
                <a:gd name="T9" fmla="*/ 407 h 407"/>
                <a:gd name="T10" fmla="*/ 399 w 756"/>
                <a:gd name="T11" fmla="*/ 407 h 407"/>
                <a:gd name="T12" fmla="*/ 357 w 756"/>
                <a:gd name="T13" fmla="*/ 407 h 407"/>
                <a:gd name="T14" fmla="*/ 264 w 756"/>
                <a:gd name="T15" fmla="*/ 407 h 407"/>
                <a:gd name="T16" fmla="*/ 213 w 756"/>
                <a:gd name="T17" fmla="*/ 398 h 407"/>
                <a:gd name="T18" fmla="*/ 145 w 756"/>
                <a:gd name="T19" fmla="*/ 398 h 407"/>
                <a:gd name="T20" fmla="*/ 102 w 756"/>
                <a:gd name="T21" fmla="*/ 398 h 407"/>
                <a:gd name="T22" fmla="*/ 0 w 756"/>
                <a:gd name="T23" fmla="*/ 390 h 407"/>
                <a:gd name="T24" fmla="*/ 9 w 756"/>
                <a:gd name="T25" fmla="*/ 339 h 407"/>
                <a:gd name="T26" fmla="*/ 9 w 756"/>
                <a:gd name="T27" fmla="*/ 297 h 407"/>
                <a:gd name="T28" fmla="*/ 9 w 756"/>
                <a:gd name="T29" fmla="*/ 229 h 407"/>
                <a:gd name="T30" fmla="*/ 17 w 756"/>
                <a:gd name="T31" fmla="*/ 170 h 407"/>
                <a:gd name="T32" fmla="*/ 17 w 756"/>
                <a:gd name="T33" fmla="*/ 119 h 407"/>
                <a:gd name="T34" fmla="*/ 26 w 756"/>
                <a:gd name="T35" fmla="*/ 59 h 407"/>
                <a:gd name="T36" fmla="*/ 85 w 756"/>
                <a:gd name="T37" fmla="*/ 9 h 407"/>
                <a:gd name="T38" fmla="*/ 153 w 756"/>
                <a:gd name="T39" fmla="*/ 9 h 407"/>
                <a:gd name="T40" fmla="*/ 204 w 756"/>
                <a:gd name="T41" fmla="*/ 17 h 407"/>
                <a:gd name="T42" fmla="*/ 264 w 756"/>
                <a:gd name="T43" fmla="*/ 17 h 407"/>
                <a:gd name="T44" fmla="*/ 314 w 756"/>
                <a:gd name="T45" fmla="*/ 17 h 407"/>
                <a:gd name="T46" fmla="*/ 374 w 756"/>
                <a:gd name="T47" fmla="*/ 17 h 407"/>
                <a:gd name="T48" fmla="*/ 425 w 756"/>
                <a:gd name="T49" fmla="*/ 17 h 407"/>
                <a:gd name="T50" fmla="*/ 484 w 756"/>
                <a:gd name="T51" fmla="*/ 26 h 407"/>
                <a:gd name="T52" fmla="*/ 535 w 756"/>
                <a:gd name="T53" fmla="*/ 26 h 407"/>
                <a:gd name="T54" fmla="*/ 595 w 756"/>
                <a:gd name="T55" fmla="*/ 26 h 407"/>
                <a:gd name="T56" fmla="*/ 637 w 756"/>
                <a:gd name="T57" fmla="*/ 26 h 407"/>
                <a:gd name="T58" fmla="*/ 680 w 756"/>
                <a:gd name="T59" fmla="*/ 26 h 407"/>
                <a:gd name="T60" fmla="*/ 688 w 756"/>
                <a:gd name="T61" fmla="*/ 34 h 407"/>
                <a:gd name="T62" fmla="*/ 697 w 756"/>
                <a:gd name="T63" fmla="*/ 34 h 407"/>
                <a:gd name="T64" fmla="*/ 705 w 756"/>
                <a:gd name="T65" fmla="*/ 42 h 407"/>
                <a:gd name="T66" fmla="*/ 714 w 756"/>
                <a:gd name="T67" fmla="*/ 34 h 407"/>
                <a:gd name="T68" fmla="*/ 722 w 756"/>
                <a:gd name="T69" fmla="*/ 34 h 407"/>
                <a:gd name="T70" fmla="*/ 722 w 756"/>
                <a:gd name="T71" fmla="*/ 42 h 407"/>
                <a:gd name="T72" fmla="*/ 722 w 756"/>
                <a:gd name="T73" fmla="*/ 42 h 407"/>
                <a:gd name="T74" fmla="*/ 722 w 756"/>
                <a:gd name="T75" fmla="*/ 51 h 407"/>
                <a:gd name="T76" fmla="*/ 722 w 756"/>
                <a:gd name="T77" fmla="*/ 51 h 407"/>
                <a:gd name="T78" fmla="*/ 722 w 756"/>
                <a:gd name="T79" fmla="*/ 51 h 407"/>
                <a:gd name="T80" fmla="*/ 722 w 756"/>
                <a:gd name="T81" fmla="*/ 59 h 407"/>
                <a:gd name="T82" fmla="*/ 714 w 756"/>
                <a:gd name="T83" fmla="*/ 59 h 407"/>
                <a:gd name="T84" fmla="*/ 714 w 756"/>
                <a:gd name="T85" fmla="*/ 59 h 407"/>
                <a:gd name="T86" fmla="*/ 705 w 756"/>
                <a:gd name="T87" fmla="*/ 68 h 407"/>
                <a:gd name="T88" fmla="*/ 705 w 756"/>
                <a:gd name="T89" fmla="*/ 76 h 407"/>
                <a:gd name="T90" fmla="*/ 705 w 756"/>
                <a:gd name="T91" fmla="*/ 85 h 407"/>
                <a:gd name="T92" fmla="*/ 714 w 756"/>
                <a:gd name="T93" fmla="*/ 93 h 407"/>
                <a:gd name="T94" fmla="*/ 722 w 756"/>
                <a:gd name="T95" fmla="*/ 102 h 407"/>
                <a:gd name="T96" fmla="*/ 722 w 756"/>
                <a:gd name="T97" fmla="*/ 110 h 407"/>
                <a:gd name="T98" fmla="*/ 722 w 756"/>
                <a:gd name="T99" fmla="*/ 110 h 407"/>
                <a:gd name="T100" fmla="*/ 731 w 756"/>
                <a:gd name="T101" fmla="*/ 127 h 407"/>
                <a:gd name="T102" fmla="*/ 739 w 756"/>
                <a:gd name="T103" fmla="*/ 127 h 407"/>
                <a:gd name="T104" fmla="*/ 748 w 756"/>
                <a:gd name="T105" fmla="*/ 127 h 407"/>
                <a:gd name="T106" fmla="*/ 756 w 756"/>
                <a:gd name="T107" fmla="*/ 136 h 407"/>
                <a:gd name="T108" fmla="*/ 756 w 756"/>
                <a:gd name="T109" fmla="*/ 144 h 407"/>
                <a:gd name="T110" fmla="*/ 756 w 756"/>
                <a:gd name="T111" fmla="*/ 187 h 407"/>
                <a:gd name="T112" fmla="*/ 756 w 756"/>
                <a:gd name="T113" fmla="*/ 229 h 407"/>
                <a:gd name="T114" fmla="*/ 756 w 756"/>
                <a:gd name="T115" fmla="*/ 280 h 407"/>
                <a:gd name="T116" fmla="*/ 756 w 756"/>
                <a:gd name="T117" fmla="*/ 322 h 407"/>
                <a:gd name="T118" fmla="*/ 756 w 756"/>
                <a:gd name="T119" fmla="*/ 364 h 407"/>
                <a:gd name="T120" fmla="*/ 756 w 756"/>
                <a:gd name="T121" fmla="*/ 407 h 407"/>
                <a:gd name="T122" fmla="*/ 705 w 756"/>
                <a:gd name="T123" fmla="*/ 407 h 4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56"/>
                <a:gd name="T187" fmla="*/ 0 h 407"/>
                <a:gd name="T188" fmla="*/ 756 w 756"/>
                <a:gd name="T189" fmla="*/ 407 h 4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56" h="407">
                  <a:moveTo>
                    <a:pt x="705" y="407"/>
                  </a:moveTo>
                  <a:lnTo>
                    <a:pt x="671" y="407"/>
                  </a:lnTo>
                  <a:lnTo>
                    <a:pt x="663" y="407"/>
                  </a:lnTo>
                  <a:lnTo>
                    <a:pt x="637" y="407"/>
                  </a:lnTo>
                  <a:lnTo>
                    <a:pt x="620" y="407"/>
                  </a:lnTo>
                  <a:lnTo>
                    <a:pt x="612" y="407"/>
                  </a:lnTo>
                  <a:lnTo>
                    <a:pt x="561" y="407"/>
                  </a:lnTo>
                  <a:lnTo>
                    <a:pt x="544" y="407"/>
                  </a:lnTo>
                  <a:lnTo>
                    <a:pt x="501" y="407"/>
                  </a:lnTo>
                  <a:lnTo>
                    <a:pt x="467" y="407"/>
                  </a:lnTo>
                  <a:lnTo>
                    <a:pt x="433" y="407"/>
                  </a:lnTo>
                  <a:lnTo>
                    <a:pt x="399" y="407"/>
                  </a:lnTo>
                  <a:lnTo>
                    <a:pt x="374" y="407"/>
                  </a:lnTo>
                  <a:lnTo>
                    <a:pt x="357" y="407"/>
                  </a:lnTo>
                  <a:lnTo>
                    <a:pt x="314" y="407"/>
                  </a:lnTo>
                  <a:lnTo>
                    <a:pt x="264" y="407"/>
                  </a:lnTo>
                  <a:lnTo>
                    <a:pt x="255" y="407"/>
                  </a:lnTo>
                  <a:lnTo>
                    <a:pt x="213" y="398"/>
                  </a:lnTo>
                  <a:lnTo>
                    <a:pt x="204" y="398"/>
                  </a:lnTo>
                  <a:lnTo>
                    <a:pt x="145" y="398"/>
                  </a:lnTo>
                  <a:lnTo>
                    <a:pt x="111" y="398"/>
                  </a:lnTo>
                  <a:lnTo>
                    <a:pt x="102" y="398"/>
                  </a:lnTo>
                  <a:lnTo>
                    <a:pt x="51" y="390"/>
                  </a:lnTo>
                  <a:lnTo>
                    <a:pt x="0" y="390"/>
                  </a:lnTo>
                  <a:lnTo>
                    <a:pt x="9" y="339"/>
                  </a:lnTo>
                  <a:lnTo>
                    <a:pt x="9" y="305"/>
                  </a:lnTo>
                  <a:lnTo>
                    <a:pt x="9" y="297"/>
                  </a:lnTo>
                  <a:lnTo>
                    <a:pt x="9" y="229"/>
                  </a:lnTo>
                  <a:lnTo>
                    <a:pt x="17" y="187"/>
                  </a:lnTo>
                  <a:lnTo>
                    <a:pt x="17" y="170"/>
                  </a:lnTo>
                  <a:lnTo>
                    <a:pt x="17" y="127"/>
                  </a:lnTo>
                  <a:lnTo>
                    <a:pt x="17" y="119"/>
                  </a:lnTo>
                  <a:lnTo>
                    <a:pt x="26" y="59"/>
                  </a:lnTo>
                  <a:lnTo>
                    <a:pt x="26" y="0"/>
                  </a:lnTo>
                  <a:lnTo>
                    <a:pt x="85" y="9"/>
                  </a:lnTo>
                  <a:lnTo>
                    <a:pt x="94" y="9"/>
                  </a:lnTo>
                  <a:lnTo>
                    <a:pt x="153" y="9"/>
                  </a:lnTo>
                  <a:lnTo>
                    <a:pt x="204" y="17"/>
                  </a:lnTo>
                  <a:lnTo>
                    <a:pt x="213" y="17"/>
                  </a:lnTo>
                  <a:lnTo>
                    <a:pt x="264" y="17"/>
                  </a:lnTo>
                  <a:lnTo>
                    <a:pt x="306" y="17"/>
                  </a:lnTo>
                  <a:lnTo>
                    <a:pt x="314" y="17"/>
                  </a:lnTo>
                  <a:lnTo>
                    <a:pt x="348" y="17"/>
                  </a:lnTo>
                  <a:lnTo>
                    <a:pt x="374" y="17"/>
                  </a:lnTo>
                  <a:lnTo>
                    <a:pt x="399" y="17"/>
                  </a:lnTo>
                  <a:lnTo>
                    <a:pt x="425" y="17"/>
                  </a:lnTo>
                  <a:lnTo>
                    <a:pt x="442" y="17"/>
                  </a:lnTo>
                  <a:lnTo>
                    <a:pt x="484" y="26"/>
                  </a:lnTo>
                  <a:lnTo>
                    <a:pt x="527" y="26"/>
                  </a:lnTo>
                  <a:lnTo>
                    <a:pt x="535" y="26"/>
                  </a:lnTo>
                  <a:lnTo>
                    <a:pt x="569" y="26"/>
                  </a:lnTo>
                  <a:lnTo>
                    <a:pt x="595" y="26"/>
                  </a:lnTo>
                  <a:lnTo>
                    <a:pt x="612" y="26"/>
                  </a:lnTo>
                  <a:lnTo>
                    <a:pt x="637" y="26"/>
                  </a:lnTo>
                  <a:lnTo>
                    <a:pt x="680" y="26"/>
                  </a:lnTo>
                  <a:lnTo>
                    <a:pt x="688" y="34"/>
                  </a:lnTo>
                  <a:lnTo>
                    <a:pt x="697" y="34"/>
                  </a:lnTo>
                  <a:lnTo>
                    <a:pt x="705" y="42"/>
                  </a:lnTo>
                  <a:lnTo>
                    <a:pt x="705" y="34"/>
                  </a:lnTo>
                  <a:lnTo>
                    <a:pt x="714" y="34"/>
                  </a:lnTo>
                  <a:lnTo>
                    <a:pt x="722" y="34"/>
                  </a:lnTo>
                  <a:lnTo>
                    <a:pt x="722" y="42"/>
                  </a:lnTo>
                  <a:lnTo>
                    <a:pt x="722" y="51"/>
                  </a:lnTo>
                  <a:lnTo>
                    <a:pt x="722" y="59"/>
                  </a:lnTo>
                  <a:lnTo>
                    <a:pt x="714" y="59"/>
                  </a:lnTo>
                  <a:lnTo>
                    <a:pt x="714" y="68"/>
                  </a:lnTo>
                  <a:lnTo>
                    <a:pt x="705" y="68"/>
                  </a:lnTo>
                  <a:lnTo>
                    <a:pt x="705" y="76"/>
                  </a:lnTo>
                  <a:lnTo>
                    <a:pt x="705" y="85"/>
                  </a:lnTo>
                  <a:lnTo>
                    <a:pt x="705" y="93"/>
                  </a:lnTo>
                  <a:lnTo>
                    <a:pt x="714" y="93"/>
                  </a:lnTo>
                  <a:lnTo>
                    <a:pt x="714" y="102"/>
                  </a:lnTo>
                  <a:lnTo>
                    <a:pt x="722" y="102"/>
                  </a:lnTo>
                  <a:lnTo>
                    <a:pt x="722" y="110"/>
                  </a:lnTo>
                  <a:lnTo>
                    <a:pt x="731" y="119"/>
                  </a:lnTo>
                  <a:lnTo>
                    <a:pt x="731" y="127"/>
                  </a:lnTo>
                  <a:lnTo>
                    <a:pt x="739" y="127"/>
                  </a:lnTo>
                  <a:lnTo>
                    <a:pt x="748" y="127"/>
                  </a:lnTo>
                  <a:lnTo>
                    <a:pt x="756" y="136"/>
                  </a:lnTo>
                  <a:lnTo>
                    <a:pt x="756" y="144"/>
                  </a:lnTo>
                  <a:lnTo>
                    <a:pt x="756" y="170"/>
                  </a:lnTo>
                  <a:lnTo>
                    <a:pt x="756" y="187"/>
                  </a:lnTo>
                  <a:lnTo>
                    <a:pt x="756" y="220"/>
                  </a:lnTo>
                  <a:lnTo>
                    <a:pt x="756" y="229"/>
                  </a:lnTo>
                  <a:lnTo>
                    <a:pt x="756" y="271"/>
                  </a:lnTo>
                  <a:lnTo>
                    <a:pt x="756" y="280"/>
                  </a:lnTo>
                  <a:lnTo>
                    <a:pt x="756" y="322"/>
                  </a:lnTo>
                  <a:lnTo>
                    <a:pt x="756" y="364"/>
                  </a:lnTo>
                  <a:lnTo>
                    <a:pt x="756" y="398"/>
                  </a:lnTo>
                  <a:lnTo>
                    <a:pt x="756" y="407"/>
                  </a:lnTo>
                  <a:lnTo>
                    <a:pt x="714" y="407"/>
                  </a:lnTo>
                  <a:lnTo>
                    <a:pt x="705" y="407"/>
                  </a:lnTo>
                  <a:close/>
                </a:path>
              </a:pathLst>
            </a:custGeom>
            <a:solidFill>
              <a:srgbClr val="8DA3FF"/>
            </a:solidFill>
            <a:ln w="12700">
              <a:solidFill>
                <a:schemeClr val="tx1"/>
              </a:solidFill>
              <a:round/>
              <a:headEnd/>
              <a:tailEnd/>
            </a:ln>
          </p:spPr>
          <p:txBody>
            <a:bodyPr/>
            <a:lstStyle/>
            <a:p>
              <a:endParaRPr lang="en-US"/>
            </a:p>
          </p:txBody>
        </p:sp>
        <p:sp>
          <p:nvSpPr>
            <p:cNvPr id="12377" name="Freeform 127"/>
            <p:cNvSpPr>
              <a:spLocks/>
            </p:cNvSpPr>
            <p:nvPr/>
          </p:nvSpPr>
          <p:spPr bwMode="auto">
            <a:xfrm>
              <a:off x="4184" y="1936"/>
              <a:ext cx="789" cy="449"/>
            </a:xfrm>
            <a:custGeom>
              <a:avLst/>
              <a:gdLst>
                <a:gd name="T0" fmla="*/ 373 w 789"/>
                <a:gd name="T1" fmla="*/ 399 h 449"/>
                <a:gd name="T2" fmla="*/ 203 w 789"/>
                <a:gd name="T3" fmla="*/ 424 h 449"/>
                <a:gd name="T4" fmla="*/ 153 w 789"/>
                <a:gd name="T5" fmla="*/ 432 h 449"/>
                <a:gd name="T6" fmla="*/ 42 w 789"/>
                <a:gd name="T7" fmla="*/ 441 h 449"/>
                <a:gd name="T8" fmla="*/ 25 w 789"/>
                <a:gd name="T9" fmla="*/ 441 h 449"/>
                <a:gd name="T10" fmla="*/ 59 w 789"/>
                <a:gd name="T11" fmla="*/ 424 h 449"/>
                <a:gd name="T12" fmla="*/ 76 w 789"/>
                <a:gd name="T13" fmla="*/ 399 h 449"/>
                <a:gd name="T14" fmla="*/ 93 w 789"/>
                <a:gd name="T15" fmla="*/ 373 h 449"/>
                <a:gd name="T16" fmla="*/ 127 w 789"/>
                <a:gd name="T17" fmla="*/ 339 h 449"/>
                <a:gd name="T18" fmla="*/ 161 w 789"/>
                <a:gd name="T19" fmla="*/ 322 h 449"/>
                <a:gd name="T20" fmla="*/ 178 w 789"/>
                <a:gd name="T21" fmla="*/ 331 h 449"/>
                <a:gd name="T22" fmla="*/ 203 w 789"/>
                <a:gd name="T23" fmla="*/ 339 h 449"/>
                <a:gd name="T24" fmla="*/ 220 w 789"/>
                <a:gd name="T25" fmla="*/ 322 h 449"/>
                <a:gd name="T26" fmla="*/ 263 w 789"/>
                <a:gd name="T27" fmla="*/ 322 h 449"/>
                <a:gd name="T28" fmla="*/ 271 w 789"/>
                <a:gd name="T29" fmla="*/ 305 h 449"/>
                <a:gd name="T30" fmla="*/ 280 w 789"/>
                <a:gd name="T31" fmla="*/ 305 h 449"/>
                <a:gd name="T32" fmla="*/ 305 w 789"/>
                <a:gd name="T33" fmla="*/ 288 h 449"/>
                <a:gd name="T34" fmla="*/ 322 w 789"/>
                <a:gd name="T35" fmla="*/ 288 h 449"/>
                <a:gd name="T36" fmla="*/ 331 w 789"/>
                <a:gd name="T37" fmla="*/ 271 h 449"/>
                <a:gd name="T38" fmla="*/ 322 w 789"/>
                <a:gd name="T39" fmla="*/ 263 h 449"/>
                <a:gd name="T40" fmla="*/ 331 w 789"/>
                <a:gd name="T41" fmla="*/ 238 h 449"/>
                <a:gd name="T42" fmla="*/ 348 w 789"/>
                <a:gd name="T43" fmla="*/ 212 h 449"/>
                <a:gd name="T44" fmla="*/ 356 w 789"/>
                <a:gd name="T45" fmla="*/ 178 h 449"/>
                <a:gd name="T46" fmla="*/ 365 w 789"/>
                <a:gd name="T47" fmla="*/ 161 h 449"/>
                <a:gd name="T48" fmla="*/ 365 w 789"/>
                <a:gd name="T49" fmla="*/ 136 h 449"/>
                <a:gd name="T50" fmla="*/ 416 w 789"/>
                <a:gd name="T51" fmla="*/ 119 h 449"/>
                <a:gd name="T52" fmla="*/ 424 w 789"/>
                <a:gd name="T53" fmla="*/ 94 h 449"/>
                <a:gd name="T54" fmla="*/ 450 w 789"/>
                <a:gd name="T55" fmla="*/ 77 h 449"/>
                <a:gd name="T56" fmla="*/ 458 w 789"/>
                <a:gd name="T57" fmla="*/ 68 h 449"/>
                <a:gd name="T58" fmla="*/ 467 w 789"/>
                <a:gd name="T59" fmla="*/ 43 h 449"/>
                <a:gd name="T60" fmla="*/ 475 w 789"/>
                <a:gd name="T61" fmla="*/ 26 h 449"/>
                <a:gd name="T62" fmla="*/ 475 w 789"/>
                <a:gd name="T63" fmla="*/ 0 h 449"/>
                <a:gd name="T64" fmla="*/ 535 w 789"/>
                <a:gd name="T65" fmla="*/ 26 h 449"/>
                <a:gd name="T66" fmla="*/ 552 w 789"/>
                <a:gd name="T67" fmla="*/ 9 h 449"/>
                <a:gd name="T68" fmla="*/ 560 w 789"/>
                <a:gd name="T69" fmla="*/ 26 h 449"/>
                <a:gd name="T70" fmla="*/ 577 w 789"/>
                <a:gd name="T71" fmla="*/ 34 h 449"/>
                <a:gd name="T72" fmla="*/ 611 w 789"/>
                <a:gd name="T73" fmla="*/ 51 h 449"/>
                <a:gd name="T74" fmla="*/ 620 w 789"/>
                <a:gd name="T75" fmla="*/ 68 h 449"/>
                <a:gd name="T76" fmla="*/ 603 w 789"/>
                <a:gd name="T77" fmla="*/ 85 h 449"/>
                <a:gd name="T78" fmla="*/ 603 w 789"/>
                <a:gd name="T79" fmla="*/ 119 h 449"/>
                <a:gd name="T80" fmla="*/ 679 w 789"/>
                <a:gd name="T81" fmla="*/ 144 h 449"/>
                <a:gd name="T82" fmla="*/ 713 w 789"/>
                <a:gd name="T83" fmla="*/ 161 h 449"/>
                <a:gd name="T84" fmla="*/ 696 w 789"/>
                <a:gd name="T85" fmla="*/ 195 h 449"/>
                <a:gd name="T86" fmla="*/ 679 w 789"/>
                <a:gd name="T87" fmla="*/ 178 h 449"/>
                <a:gd name="T88" fmla="*/ 713 w 789"/>
                <a:gd name="T89" fmla="*/ 204 h 449"/>
                <a:gd name="T90" fmla="*/ 705 w 789"/>
                <a:gd name="T91" fmla="*/ 221 h 449"/>
                <a:gd name="T92" fmla="*/ 688 w 789"/>
                <a:gd name="T93" fmla="*/ 229 h 449"/>
                <a:gd name="T94" fmla="*/ 722 w 789"/>
                <a:gd name="T95" fmla="*/ 255 h 449"/>
                <a:gd name="T96" fmla="*/ 739 w 789"/>
                <a:gd name="T97" fmla="*/ 271 h 449"/>
                <a:gd name="T98" fmla="*/ 705 w 789"/>
                <a:gd name="T99" fmla="*/ 263 h 449"/>
                <a:gd name="T100" fmla="*/ 679 w 789"/>
                <a:gd name="T101" fmla="*/ 255 h 449"/>
                <a:gd name="T102" fmla="*/ 679 w 789"/>
                <a:gd name="T103" fmla="*/ 255 h 449"/>
                <a:gd name="T104" fmla="*/ 705 w 789"/>
                <a:gd name="T105" fmla="*/ 280 h 449"/>
                <a:gd name="T106" fmla="*/ 713 w 789"/>
                <a:gd name="T107" fmla="*/ 297 h 449"/>
                <a:gd name="T108" fmla="*/ 730 w 789"/>
                <a:gd name="T109" fmla="*/ 297 h 449"/>
                <a:gd name="T110" fmla="*/ 747 w 789"/>
                <a:gd name="T111" fmla="*/ 280 h 449"/>
                <a:gd name="T112" fmla="*/ 789 w 789"/>
                <a:gd name="T113" fmla="*/ 314 h 449"/>
                <a:gd name="T114" fmla="*/ 764 w 789"/>
                <a:gd name="T115" fmla="*/ 322 h 449"/>
                <a:gd name="T116" fmla="*/ 662 w 789"/>
                <a:gd name="T117" fmla="*/ 348 h 449"/>
                <a:gd name="T118" fmla="*/ 535 w 789"/>
                <a:gd name="T119" fmla="*/ 373 h 4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89"/>
                <a:gd name="T181" fmla="*/ 0 h 449"/>
                <a:gd name="T182" fmla="*/ 789 w 789"/>
                <a:gd name="T183" fmla="*/ 449 h 4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89" h="449">
                  <a:moveTo>
                    <a:pt x="458" y="382"/>
                  </a:moveTo>
                  <a:lnTo>
                    <a:pt x="450" y="382"/>
                  </a:lnTo>
                  <a:lnTo>
                    <a:pt x="424" y="390"/>
                  </a:lnTo>
                  <a:lnTo>
                    <a:pt x="407" y="390"/>
                  </a:lnTo>
                  <a:lnTo>
                    <a:pt x="373" y="399"/>
                  </a:lnTo>
                  <a:lnTo>
                    <a:pt x="331" y="407"/>
                  </a:lnTo>
                  <a:lnTo>
                    <a:pt x="314" y="407"/>
                  </a:lnTo>
                  <a:lnTo>
                    <a:pt x="288" y="407"/>
                  </a:lnTo>
                  <a:lnTo>
                    <a:pt x="280" y="415"/>
                  </a:lnTo>
                  <a:lnTo>
                    <a:pt x="237" y="415"/>
                  </a:lnTo>
                  <a:lnTo>
                    <a:pt x="203" y="424"/>
                  </a:lnTo>
                  <a:lnTo>
                    <a:pt x="203" y="415"/>
                  </a:lnTo>
                  <a:lnTo>
                    <a:pt x="187" y="424"/>
                  </a:lnTo>
                  <a:lnTo>
                    <a:pt x="178" y="424"/>
                  </a:lnTo>
                  <a:lnTo>
                    <a:pt x="153" y="424"/>
                  </a:lnTo>
                  <a:lnTo>
                    <a:pt x="153" y="432"/>
                  </a:lnTo>
                  <a:lnTo>
                    <a:pt x="144" y="432"/>
                  </a:lnTo>
                  <a:lnTo>
                    <a:pt x="110" y="432"/>
                  </a:lnTo>
                  <a:lnTo>
                    <a:pt x="85" y="441"/>
                  </a:lnTo>
                  <a:lnTo>
                    <a:pt x="76" y="441"/>
                  </a:lnTo>
                  <a:lnTo>
                    <a:pt x="51" y="441"/>
                  </a:lnTo>
                  <a:lnTo>
                    <a:pt x="42" y="441"/>
                  </a:lnTo>
                  <a:lnTo>
                    <a:pt x="25" y="449"/>
                  </a:lnTo>
                  <a:lnTo>
                    <a:pt x="0" y="449"/>
                  </a:lnTo>
                  <a:lnTo>
                    <a:pt x="8" y="449"/>
                  </a:lnTo>
                  <a:lnTo>
                    <a:pt x="17" y="441"/>
                  </a:lnTo>
                  <a:lnTo>
                    <a:pt x="25" y="441"/>
                  </a:lnTo>
                  <a:lnTo>
                    <a:pt x="25" y="432"/>
                  </a:lnTo>
                  <a:lnTo>
                    <a:pt x="34" y="432"/>
                  </a:lnTo>
                  <a:lnTo>
                    <a:pt x="51" y="424"/>
                  </a:lnTo>
                  <a:lnTo>
                    <a:pt x="59" y="424"/>
                  </a:lnTo>
                  <a:lnTo>
                    <a:pt x="51" y="415"/>
                  </a:lnTo>
                  <a:lnTo>
                    <a:pt x="59" y="407"/>
                  </a:lnTo>
                  <a:lnTo>
                    <a:pt x="68" y="407"/>
                  </a:lnTo>
                  <a:lnTo>
                    <a:pt x="76" y="399"/>
                  </a:lnTo>
                  <a:lnTo>
                    <a:pt x="76" y="390"/>
                  </a:lnTo>
                  <a:lnTo>
                    <a:pt x="85" y="382"/>
                  </a:lnTo>
                  <a:lnTo>
                    <a:pt x="93" y="382"/>
                  </a:lnTo>
                  <a:lnTo>
                    <a:pt x="93" y="373"/>
                  </a:lnTo>
                  <a:lnTo>
                    <a:pt x="102" y="356"/>
                  </a:lnTo>
                  <a:lnTo>
                    <a:pt x="119" y="348"/>
                  </a:lnTo>
                  <a:lnTo>
                    <a:pt x="127" y="348"/>
                  </a:lnTo>
                  <a:lnTo>
                    <a:pt x="127" y="339"/>
                  </a:lnTo>
                  <a:lnTo>
                    <a:pt x="161" y="305"/>
                  </a:lnTo>
                  <a:lnTo>
                    <a:pt x="161" y="314"/>
                  </a:lnTo>
                  <a:lnTo>
                    <a:pt x="153" y="314"/>
                  </a:lnTo>
                  <a:lnTo>
                    <a:pt x="161" y="322"/>
                  </a:lnTo>
                  <a:lnTo>
                    <a:pt x="170" y="331"/>
                  </a:lnTo>
                  <a:lnTo>
                    <a:pt x="178" y="331"/>
                  </a:lnTo>
                  <a:lnTo>
                    <a:pt x="187" y="331"/>
                  </a:lnTo>
                  <a:lnTo>
                    <a:pt x="187" y="339"/>
                  </a:lnTo>
                  <a:lnTo>
                    <a:pt x="195" y="339"/>
                  </a:lnTo>
                  <a:lnTo>
                    <a:pt x="203" y="339"/>
                  </a:lnTo>
                  <a:lnTo>
                    <a:pt x="212" y="339"/>
                  </a:lnTo>
                  <a:lnTo>
                    <a:pt x="212" y="331"/>
                  </a:lnTo>
                  <a:lnTo>
                    <a:pt x="220" y="331"/>
                  </a:lnTo>
                  <a:lnTo>
                    <a:pt x="220" y="322"/>
                  </a:lnTo>
                  <a:lnTo>
                    <a:pt x="229" y="322"/>
                  </a:lnTo>
                  <a:lnTo>
                    <a:pt x="237" y="331"/>
                  </a:lnTo>
                  <a:lnTo>
                    <a:pt x="246" y="322"/>
                  </a:lnTo>
                  <a:lnTo>
                    <a:pt x="254" y="322"/>
                  </a:lnTo>
                  <a:lnTo>
                    <a:pt x="263" y="322"/>
                  </a:lnTo>
                  <a:lnTo>
                    <a:pt x="271" y="314"/>
                  </a:lnTo>
                  <a:lnTo>
                    <a:pt x="271" y="305"/>
                  </a:lnTo>
                  <a:lnTo>
                    <a:pt x="280" y="305"/>
                  </a:lnTo>
                  <a:lnTo>
                    <a:pt x="288" y="305"/>
                  </a:lnTo>
                  <a:lnTo>
                    <a:pt x="297" y="297"/>
                  </a:lnTo>
                  <a:lnTo>
                    <a:pt x="297" y="288"/>
                  </a:lnTo>
                  <a:lnTo>
                    <a:pt x="305" y="288"/>
                  </a:lnTo>
                  <a:lnTo>
                    <a:pt x="305" y="297"/>
                  </a:lnTo>
                  <a:lnTo>
                    <a:pt x="314" y="297"/>
                  </a:lnTo>
                  <a:lnTo>
                    <a:pt x="314" y="288"/>
                  </a:lnTo>
                  <a:lnTo>
                    <a:pt x="322" y="288"/>
                  </a:lnTo>
                  <a:lnTo>
                    <a:pt x="322" y="280"/>
                  </a:lnTo>
                  <a:lnTo>
                    <a:pt x="322" y="271"/>
                  </a:lnTo>
                  <a:lnTo>
                    <a:pt x="331" y="271"/>
                  </a:lnTo>
                  <a:lnTo>
                    <a:pt x="331" y="263"/>
                  </a:lnTo>
                  <a:lnTo>
                    <a:pt x="322" y="263"/>
                  </a:lnTo>
                  <a:lnTo>
                    <a:pt x="322" y="255"/>
                  </a:lnTo>
                  <a:lnTo>
                    <a:pt x="322" y="246"/>
                  </a:lnTo>
                  <a:lnTo>
                    <a:pt x="331" y="238"/>
                  </a:lnTo>
                  <a:lnTo>
                    <a:pt x="331" y="229"/>
                  </a:lnTo>
                  <a:lnTo>
                    <a:pt x="339" y="221"/>
                  </a:lnTo>
                  <a:lnTo>
                    <a:pt x="348" y="212"/>
                  </a:lnTo>
                  <a:lnTo>
                    <a:pt x="348" y="204"/>
                  </a:lnTo>
                  <a:lnTo>
                    <a:pt x="348" y="195"/>
                  </a:lnTo>
                  <a:lnTo>
                    <a:pt x="348" y="187"/>
                  </a:lnTo>
                  <a:lnTo>
                    <a:pt x="356" y="178"/>
                  </a:lnTo>
                  <a:lnTo>
                    <a:pt x="356" y="170"/>
                  </a:lnTo>
                  <a:lnTo>
                    <a:pt x="356" y="161"/>
                  </a:lnTo>
                  <a:lnTo>
                    <a:pt x="365" y="161"/>
                  </a:lnTo>
                  <a:lnTo>
                    <a:pt x="365" y="153"/>
                  </a:lnTo>
                  <a:lnTo>
                    <a:pt x="365" y="144"/>
                  </a:lnTo>
                  <a:lnTo>
                    <a:pt x="365" y="136"/>
                  </a:lnTo>
                  <a:lnTo>
                    <a:pt x="373" y="136"/>
                  </a:lnTo>
                  <a:lnTo>
                    <a:pt x="382" y="144"/>
                  </a:lnTo>
                  <a:lnTo>
                    <a:pt x="399" y="153"/>
                  </a:lnTo>
                  <a:lnTo>
                    <a:pt x="407" y="144"/>
                  </a:lnTo>
                  <a:lnTo>
                    <a:pt x="416" y="119"/>
                  </a:lnTo>
                  <a:lnTo>
                    <a:pt x="416" y="110"/>
                  </a:lnTo>
                  <a:lnTo>
                    <a:pt x="416" y="102"/>
                  </a:lnTo>
                  <a:lnTo>
                    <a:pt x="416" y="94"/>
                  </a:lnTo>
                  <a:lnTo>
                    <a:pt x="424" y="94"/>
                  </a:lnTo>
                  <a:lnTo>
                    <a:pt x="441" y="102"/>
                  </a:lnTo>
                  <a:lnTo>
                    <a:pt x="441" y="85"/>
                  </a:lnTo>
                  <a:lnTo>
                    <a:pt x="450" y="77"/>
                  </a:lnTo>
                  <a:lnTo>
                    <a:pt x="458" y="68"/>
                  </a:lnTo>
                  <a:lnTo>
                    <a:pt x="467" y="60"/>
                  </a:lnTo>
                  <a:lnTo>
                    <a:pt x="458" y="60"/>
                  </a:lnTo>
                  <a:lnTo>
                    <a:pt x="467" y="51"/>
                  </a:lnTo>
                  <a:lnTo>
                    <a:pt x="467" y="43"/>
                  </a:lnTo>
                  <a:lnTo>
                    <a:pt x="475" y="43"/>
                  </a:lnTo>
                  <a:lnTo>
                    <a:pt x="475" y="34"/>
                  </a:lnTo>
                  <a:lnTo>
                    <a:pt x="467" y="34"/>
                  </a:lnTo>
                  <a:lnTo>
                    <a:pt x="475" y="26"/>
                  </a:lnTo>
                  <a:lnTo>
                    <a:pt x="467" y="26"/>
                  </a:lnTo>
                  <a:lnTo>
                    <a:pt x="475" y="17"/>
                  </a:lnTo>
                  <a:lnTo>
                    <a:pt x="475" y="9"/>
                  </a:lnTo>
                  <a:lnTo>
                    <a:pt x="475" y="0"/>
                  </a:lnTo>
                  <a:lnTo>
                    <a:pt x="484" y="0"/>
                  </a:lnTo>
                  <a:lnTo>
                    <a:pt x="484" y="9"/>
                  </a:lnTo>
                  <a:lnTo>
                    <a:pt x="509" y="17"/>
                  </a:lnTo>
                  <a:lnTo>
                    <a:pt x="526" y="34"/>
                  </a:lnTo>
                  <a:lnTo>
                    <a:pt x="535" y="34"/>
                  </a:lnTo>
                  <a:lnTo>
                    <a:pt x="535" y="26"/>
                  </a:lnTo>
                  <a:lnTo>
                    <a:pt x="535" y="17"/>
                  </a:lnTo>
                  <a:lnTo>
                    <a:pt x="535" y="9"/>
                  </a:lnTo>
                  <a:lnTo>
                    <a:pt x="543" y="9"/>
                  </a:lnTo>
                  <a:lnTo>
                    <a:pt x="552" y="9"/>
                  </a:lnTo>
                  <a:lnTo>
                    <a:pt x="560" y="9"/>
                  </a:lnTo>
                  <a:lnTo>
                    <a:pt x="560" y="17"/>
                  </a:lnTo>
                  <a:lnTo>
                    <a:pt x="560" y="26"/>
                  </a:lnTo>
                  <a:lnTo>
                    <a:pt x="569" y="26"/>
                  </a:lnTo>
                  <a:lnTo>
                    <a:pt x="569" y="34"/>
                  </a:lnTo>
                  <a:lnTo>
                    <a:pt x="577" y="34"/>
                  </a:lnTo>
                  <a:lnTo>
                    <a:pt x="586" y="34"/>
                  </a:lnTo>
                  <a:lnTo>
                    <a:pt x="594" y="43"/>
                  </a:lnTo>
                  <a:lnTo>
                    <a:pt x="603" y="43"/>
                  </a:lnTo>
                  <a:lnTo>
                    <a:pt x="611" y="43"/>
                  </a:lnTo>
                  <a:lnTo>
                    <a:pt x="611" y="51"/>
                  </a:lnTo>
                  <a:lnTo>
                    <a:pt x="611" y="60"/>
                  </a:lnTo>
                  <a:lnTo>
                    <a:pt x="620" y="68"/>
                  </a:lnTo>
                  <a:lnTo>
                    <a:pt x="611" y="68"/>
                  </a:lnTo>
                  <a:lnTo>
                    <a:pt x="611" y="77"/>
                  </a:lnTo>
                  <a:lnTo>
                    <a:pt x="603" y="85"/>
                  </a:lnTo>
                  <a:lnTo>
                    <a:pt x="603" y="77"/>
                  </a:lnTo>
                  <a:lnTo>
                    <a:pt x="603" y="85"/>
                  </a:lnTo>
                  <a:lnTo>
                    <a:pt x="594" y="102"/>
                  </a:lnTo>
                  <a:lnTo>
                    <a:pt x="594" y="110"/>
                  </a:lnTo>
                  <a:lnTo>
                    <a:pt x="603" y="119"/>
                  </a:lnTo>
                  <a:lnTo>
                    <a:pt x="611" y="119"/>
                  </a:lnTo>
                  <a:lnTo>
                    <a:pt x="628" y="110"/>
                  </a:lnTo>
                  <a:lnTo>
                    <a:pt x="637" y="127"/>
                  </a:lnTo>
                  <a:lnTo>
                    <a:pt x="637" y="136"/>
                  </a:lnTo>
                  <a:lnTo>
                    <a:pt x="679" y="136"/>
                  </a:lnTo>
                  <a:lnTo>
                    <a:pt x="679" y="144"/>
                  </a:lnTo>
                  <a:lnTo>
                    <a:pt x="679" y="153"/>
                  </a:lnTo>
                  <a:lnTo>
                    <a:pt x="688" y="144"/>
                  </a:lnTo>
                  <a:lnTo>
                    <a:pt x="705" y="153"/>
                  </a:lnTo>
                  <a:lnTo>
                    <a:pt x="713" y="161"/>
                  </a:lnTo>
                  <a:lnTo>
                    <a:pt x="713" y="170"/>
                  </a:lnTo>
                  <a:lnTo>
                    <a:pt x="713" y="178"/>
                  </a:lnTo>
                  <a:lnTo>
                    <a:pt x="713" y="187"/>
                  </a:lnTo>
                  <a:lnTo>
                    <a:pt x="713" y="195"/>
                  </a:lnTo>
                  <a:lnTo>
                    <a:pt x="696" y="195"/>
                  </a:lnTo>
                  <a:lnTo>
                    <a:pt x="688" y="178"/>
                  </a:lnTo>
                  <a:lnTo>
                    <a:pt x="679" y="178"/>
                  </a:lnTo>
                  <a:lnTo>
                    <a:pt x="662" y="161"/>
                  </a:lnTo>
                  <a:lnTo>
                    <a:pt x="662" y="170"/>
                  </a:lnTo>
                  <a:lnTo>
                    <a:pt x="671" y="178"/>
                  </a:lnTo>
                  <a:lnTo>
                    <a:pt x="679" y="178"/>
                  </a:lnTo>
                  <a:lnTo>
                    <a:pt x="688" y="195"/>
                  </a:lnTo>
                  <a:lnTo>
                    <a:pt x="722" y="204"/>
                  </a:lnTo>
                  <a:lnTo>
                    <a:pt x="713" y="204"/>
                  </a:lnTo>
                  <a:lnTo>
                    <a:pt x="696" y="204"/>
                  </a:lnTo>
                  <a:lnTo>
                    <a:pt x="705" y="212"/>
                  </a:lnTo>
                  <a:lnTo>
                    <a:pt x="713" y="204"/>
                  </a:lnTo>
                  <a:lnTo>
                    <a:pt x="730" y="221"/>
                  </a:lnTo>
                  <a:lnTo>
                    <a:pt x="730" y="229"/>
                  </a:lnTo>
                  <a:lnTo>
                    <a:pt x="722" y="221"/>
                  </a:lnTo>
                  <a:lnTo>
                    <a:pt x="705" y="221"/>
                  </a:lnTo>
                  <a:lnTo>
                    <a:pt x="713" y="221"/>
                  </a:lnTo>
                  <a:lnTo>
                    <a:pt x="713" y="229"/>
                  </a:lnTo>
                  <a:lnTo>
                    <a:pt x="722" y="238"/>
                  </a:lnTo>
                  <a:lnTo>
                    <a:pt x="713" y="246"/>
                  </a:lnTo>
                  <a:lnTo>
                    <a:pt x="688" y="229"/>
                  </a:lnTo>
                  <a:lnTo>
                    <a:pt x="696" y="238"/>
                  </a:lnTo>
                  <a:lnTo>
                    <a:pt x="713" y="246"/>
                  </a:lnTo>
                  <a:lnTo>
                    <a:pt x="722" y="255"/>
                  </a:lnTo>
                  <a:lnTo>
                    <a:pt x="730" y="246"/>
                  </a:lnTo>
                  <a:lnTo>
                    <a:pt x="730" y="255"/>
                  </a:lnTo>
                  <a:lnTo>
                    <a:pt x="722" y="263"/>
                  </a:lnTo>
                  <a:lnTo>
                    <a:pt x="739" y="263"/>
                  </a:lnTo>
                  <a:lnTo>
                    <a:pt x="739" y="271"/>
                  </a:lnTo>
                  <a:lnTo>
                    <a:pt x="730" y="271"/>
                  </a:lnTo>
                  <a:lnTo>
                    <a:pt x="722" y="280"/>
                  </a:lnTo>
                  <a:lnTo>
                    <a:pt x="713" y="271"/>
                  </a:lnTo>
                  <a:lnTo>
                    <a:pt x="713" y="263"/>
                  </a:lnTo>
                  <a:lnTo>
                    <a:pt x="705" y="263"/>
                  </a:lnTo>
                  <a:lnTo>
                    <a:pt x="696" y="263"/>
                  </a:lnTo>
                  <a:lnTo>
                    <a:pt x="696" y="255"/>
                  </a:lnTo>
                  <a:lnTo>
                    <a:pt x="696" y="246"/>
                  </a:lnTo>
                  <a:lnTo>
                    <a:pt x="688" y="246"/>
                  </a:lnTo>
                  <a:lnTo>
                    <a:pt x="688" y="255"/>
                  </a:lnTo>
                  <a:lnTo>
                    <a:pt x="679" y="255"/>
                  </a:lnTo>
                  <a:lnTo>
                    <a:pt x="671" y="255"/>
                  </a:lnTo>
                  <a:lnTo>
                    <a:pt x="671" y="246"/>
                  </a:lnTo>
                  <a:lnTo>
                    <a:pt x="671" y="255"/>
                  </a:lnTo>
                  <a:lnTo>
                    <a:pt x="662" y="255"/>
                  </a:lnTo>
                  <a:lnTo>
                    <a:pt x="671" y="255"/>
                  </a:lnTo>
                  <a:lnTo>
                    <a:pt x="679" y="255"/>
                  </a:lnTo>
                  <a:lnTo>
                    <a:pt x="688" y="263"/>
                  </a:lnTo>
                  <a:lnTo>
                    <a:pt x="688" y="255"/>
                  </a:lnTo>
                  <a:lnTo>
                    <a:pt x="696" y="263"/>
                  </a:lnTo>
                  <a:lnTo>
                    <a:pt x="696" y="271"/>
                  </a:lnTo>
                  <a:lnTo>
                    <a:pt x="705" y="271"/>
                  </a:lnTo>
                  <a:lnTo>
                    <a:pt x="705" y="280"/>
                  </a:lnTo>
                  <a:lnTo>
                    <a:pt x="713" y="280"/>
                  </a:lnTo>
                  <a:lnTo>
                    <a:pt x="713" y="288"/>
                  </a:lnTo>
                  <a:lnTo>
                    <a:pt x="722" y="288"/>
                  </a:lnTo>
                  <a:lnTo>
                    <a:pt x="713" y="297"/>
                  </a:lnTo>
                  <a:lnTo>
                    <a:pt x="713" y="305"/>
                  </a:lnTo>
                  <a:lnTo>
                    <a:pt x="722" y="288"/>
                  </a:lnTo>
                  <a:lnTo>
                    <a:pt x="730" y="288"/>
                  </a:lnTo>
                  <a:lnTo>
                    <a:pt x="730" y="280"/>
                  </a:lnTo>
                  <a:lnTo>
                    <a:pt x="739" y="288"/>
                  </a:lnTo>
                  <a:lnTo>
                    <a:pt x="730" y="297"/>
                  </a:lnTo>
                  <a:lnTo>
                    <a:pt x="739" y="288"/>
                  </a:lnTo>
                  <a:lnTo>
                    <a:pt x="739" y="297"/>
                  </a:lnTo>
                  <a:lnTo>
                    <a:pt x="739" y="280"/>
                  </a:lnTo>
                  <a:lnTo>
                    <a:pt x="747" y="280"/>
                  </a:lnTo>
                  <a:lnTo>
                    <a:pt x="756" y="280"/>
                  </a:lnTo>
                  <a:lnTo>
                    <a:pt x="764" y="271"/>
                  </a:lnTo>
                  <a:lnTo>
                    <a:pt x="789" y="322"/>
                  </a:lnTo>
                  <a:lnTo>
                    <a:pt x="789" y="314"/>
                  </a:lnTo>
                  <a:lnTo>
                    <a:pt x="781" y="297"/>
                  </a:lnTo>
                  <a:lnTo>
                    <a:pt x="781" y="322"/>
                  </a:lnTo>
                  <a:lnTo>
                    <a:pt x="773" y="322"/>
                  </a:lnTo>
                  <a:lnTo>
                    <a:pt x="773" y="314"/>
                  </a:lnTo>
                  <a:lnTo>
                    <a:pt x="773" y="322"/>
                  </a:lnTo>
                  <a:lnTo>
                    <a:pt x="764" y="322"/>
                  </a:lnTo>
                  <a:lnTo>
                    <a:pt x="747" y="331"/>
                  </a:lnTo>
                  <a:lnTo>
                    <a:pt x="730" y="331"/>
                  </a:lnTo>
                  <a:lnTo>
                    <a:pt x="722" y="331"/>
                  </a:lnTo>
                  <a:lnTo>
                    <a:pt x="688" y="339"/>
                  </a:lnTo>
                  <a:lnTo>
                    <a:pt x="662" y="348"/>
                  </a:lnTo>
                  <a:lnTo>
                    <a:pt x="645" y="348"/>
                  </a:lnTo>
                  <a:lnTo>
                    <a:pt x="603" y="356"/>
                  </a:lnTo>
                  <a:lnTo>
                    <a:pt x="586" y="356"/>
                  </a:lnTo>
                  <a:lnTo>
                    <a:pt x="569" y="365"/>
                  </a:lnTo>
                  <a:lnTo>
                    <a:pt x="543" y="373"/>
                  </a:lnTo>
                  <a:lnTo>
                    <a:pt x="535" y="373"/>
                  </a:lnTo>
                  <a:lnTo>
                    <a:pt x="501" y="373"/>
                  </a:lnTo>
                  <a:lnTo>
                    <a:pt x="492" y="382"/>
                  </a:lnTo>
                  <a:lnTo>
                    <a:pt x="458" y="382"/>
                  </a:lnTo>
                  <a:close/>
                </a:path>
              </a:pathLst>
            </a:custGeom>
            <a:solidFill>
              <a:srgbClr val="8DA3FF"/>
            </a:solidFill>
            <a:ln w="12700">
              <a:solidFill>
                <a:schemeClr val="tx1"/>
              </a:solidFill>
              <a:round/>
              <a:headEnd/>
              <a:tailEnd/>
            </a:ln>
          </p:spPr>
          <p:txBody>
            <a:bodyPr/>
            <a:lstStyle/>
            <a:p>
              <a:endParaRPr lang="en-US"/>
            </a:p>
          </p:txBody>
        </p:sp>
        <p:sp>
          <p:nvSpPr>
            <p:cNvPr id="12378" name="Freeform 128"/>
            <p:cNvSpPr>
              <a:spLocks/>
            </p:cNvSpPr>
            <p:nvPr/>
          </p:nvSpPr>
          <p:spPr bwMode="auto">
            <a:xfrm>
              <a:off x="4982" y="2055"/>
              <a:ext cx="17" cy="25"/>
            </a:xfrm>
            <a:custGeom>
              <a:avLst/>
              <a:gdLst>
                <a:gd name="T0" fmla="*/ 8 w 17"/>
                <a:gd name="T1" fmla="*/ 0 h 25"/>
                <a:gd name="T2" fmla="*/ 17 w 17"/>
                <a:gd name="T3" fmla="*/ 0 h 25"/>
                <a:gd name="T4" fmla="*/ 8 w 17"/>
                <a:gd name="T5" fmla="*/ 8 h 25"/>
                <a:gd name="T6" fmla="*/ 8 w 17"/>
                <a:gd name="T7" fmla="*/ 17 h 25"/>
                <a:gd name="T8" fmla="*/ 0 w 17"/>
                <a:gd name="T9" fmla="*/ 25 h 25"/>
                <a:gd name="T10" fmla="*/ 8 w 17"/>
                <a:gd name="T11" fmla="*/ 17 h 25"/>
                <a:gd name="T12" fmla="*/ 0 w 17"/>
                <a:gd name="T13" fmla="*/ 17 h 25"/>
                <a:gd name="T14" fmla="*/ 8 w 17"/>
                <a:gd name="T15" fmla="*/ 17 h 25"/>
                <a:gd name="T16" fmla="*/ 8 w 17"/>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5"/>
                <a:gd name="T29" fmla="*/ 17 w 1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5">
                  <a:moveTo>
                    <a:pt x="8" y="0"/>
                  </a:moveTo>
                  <a:lnTo>
                    <a:pt x="17" y="0"/>
                  </a:lnTo>
                  <a:lnTo>
                    <a:pt x="8" y="8"/>
                  </a:lnTo>
                  <a:lnTo>
                    <a:pt x="8" y="17"/>
                  </a:lnTo>
                  <a:lnTo>
                    <a:pt x="0" y="25"/>
                  </a:lnTo>
                  <a:lnTo>
                    <a:pt x="8" y="17"/>
                  </a:lnTo>
                  <a:lnTo>
                    <a:pt x="0" y="17"/>
                  </a:lnTo>
                  <a:lnTo>
                    <a:pt x="8" y="17"/>
                  </a:lnTo>
                  <a:lnTo>
                    <a:pt x="8" y="0"/>
                  </a:lnTo>
                  <a:close/>
                </a:path>
              </a:pathLst>
            </a:custGeom>
            <a:solidFill>
              <a:srgbClr val="8DA3FF"/>
            </a:solidFill>
            <a:ln w="12700">
              <a:solidFill>
                <a:schemeClr val="tx1"/>
              </a:solidFill>
              <a:round/>
              <a:headEnd/>
              <a:tailEnd/>
            </a:ln>
          </p:spPr>
          <p:txBody>
            <a:bodyPr/>
            <a:lstStyle/>
            <a:p>
              <a:endParaRPr lang="en-US"/>
            </a:p>
          </p:txBody>
        </p:sp>
        <p:sp>
          <p:nvSpPr>
            <p:cNvPr id="12379" name="Freeform 129"/>
            <p:cNvSpPr>
              <a:spLocks/>
            </p:cNvSpPr>
            <p:nvPr/>
          </p:nvSpPr>
          <p:spPr bwMode="auto">
            <a:xfrm>
              <a:off x="4940" y="2063"/>
              <a:ext cx="42" cy="119"/>
            </a:xfrm>
            <a:custGeom>
              <a:avLst/>
              <a:gdLst>
                <a:gd name="T0" fmla="*/ 8 w 42"/>
                <a:gd name="T1" fmla="*/ 68 h 119"/>
                <a:gd name="T2" fmla="*/ 0 w 42"/>
                <a:gd name="T3" fmla="*/ 68 h 119"/>
                <a:gd name="T4" fmla="*/ 0 w 42"/>
                <a:gd name="T5" fmla="*/ 60 h 119"/>
                <a:gd name="T6" fmla="*/ 8 w 42"/>
                <a:gd name="T7" fmla="*/ 60 h 119"/>
                <a:gd name="T8" fmla="*/ 0 w 42"/>
                <a:gd name="T9" fmla="*/ 60 h 119"/>
                <a:gd name="T10" fmla="*/ 8 w 42"/>
                <a:gd name="T11" fmla="*/ 43 h 119"/>
                <a:gd name="T12" fmla="*/ 8 w 42"/>
                <a:gd name="T13" fmla="*/ 34 h 119"/>
                <a:gd name="T14" fmla="*/ 17 w 42"/>
                <a:gd name="T15" fmla="*/ 26 h 119"/>
                <a:gd name="T16" fmla="*/ 17 w 42"/>
                <a:gd name="T17" fmla="*/ 26 h 119"/>
                <a:gd name="T18" fmla="*/ 8 w 42"/>
                <a:gd name="T19" fmla="*/ 17 h 119"/>
                <a:gd name="T20" fmla="*/ 17 w 42"/>
                <a:gd name="T21" fmla="*/ 9 h 119"/>
                <a:gd name="T22" fmla="*/ 17 w 42"/>
                <a:gd name="T23" fmla="*/ 9 h 119"/>
                <a:gd name="T24" fmla="*/ 17 w 42"/>
                <a:gd name="T25" fmla="*/ 0 h 119"/>
                <a:gd name="T26" fmla="*/ 42 w 42"/>
                <a:gd name="T27" fmla="*/ 0 h 119"/>
                <a:gd name="T28" fmla="*/ 25 w 42"/>
                <a:gd name="T29" fmla="*/ 43 h 119"/>
                <a:gd name="T30" fmla="*/ 33 w 42"/>
                <a:gd name="T31" fmla="*/ 43 h 119"/>
                <a:gd name="T32" fmla="*/ 25 w 42"/>
                <a:gd name="T33" fmla="*/ 60 h 119"/>
                <a:gd name="T34" fmla="*/ 25 w 42"/>
                <a:gd name="T35" fmla="*/ 60 h 119"/>
                <a:gd name="T36" fmla="*/ 17 w 42"/>
                <a:gd name="T37" fmla="*/ 60 h 119"/>
                <a:gd name="T38" fmla="*/ 17 w 42"/>
                <a:gd name="T39" fmla="*/ 68 h 119"/>
                <a:gd name="T40" fmla="*/ 25 w 42"/>
                <a:gd name="T41" fmla="*/ 68 h 119"/>
                <a:gd name="T42" fmla="*/ 17 w 42"/>
                <a:gd name="T43" fmla="*/ 77 h 119"/>
                <a:gd name="T44" fmla="*/ 17 w 42"/>
                <a:gd name="T45" fmla="*/ 77 h 119"/>
                <a:gd name="T46" fmla="*/ 17 w 42"/>
                <a:gd name="T47" fmla="*/ 85 h 119"/>
                <a:gd name="T48" fmla="*/ 17 w 42"/>
                <a:gd name="T49" fmla="*/ 85 h 119"/>
                <a:gd name="T50" fmla="*/ 8 w 42"/>
                <a:gd name="T51" fmla="*/ 94 h 119"/>
                <a:gd name="T52" fmla="*/ 8 w 42"/>
                <a:gd name="T53" fmla="*/ 119 h 119"/>
                <a:gd name="T54" fmla="*/ 8 w 42"/>
                <a:gd name="T55" fmla="*/ 119 h 119"/>
                <a:gd name="T56" fmla="*/ 0 w 42"/>
                <a:gd name="T57" fmla="*/ 102 h 119"/>
                <a:gd name="T58" fmla="*/ 0 w 42"/>
                <a:gd name="T59" fmla="*/ 77 h 119"/>
                <a:gd name="T60" fmla="*/ 0 w 42"/>
                <a:gd name="T61" fmla="*/ 77 h 119"/>
                <a:gd name="T62" fmla="*/ 0 w 42"/>
                <a:gd name="T63" fmla="*/ 68 h 119"/>
                <a:gd name="T64" fmla="*/ 0 w 42"/>
                <a:gd name="T65" fmla="*/ 68 h 119"/>
                <a:gd name="T66" fmla="*/ 8 w 42"/>
                <a:gd name="T67" fmla="*/ 68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119"/>
                <a:gd name="T104" fmla="*/ 42 w 42"/>
                <a:gd name="T105" fmla="*/ 119 h 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119">
                  <a:moveTo>
                    <a:pt x="8" y="68"/>
                  </a:moveTo>
                  <a:lnTo>
                    <a:pt x="0" y="68"/>
                  </a:lnTo>
                  <a:lnTo>
                    <a:pt x="0" y="60"/>
                  </a:lnTo>
                  <a:lnTo>
                    <a:pt x="8" y="60"/>
                  </a:lnTo>
                  <a:lnTo>
                    <a:pt x="0" y="60"/>
                  </a:lnTo>
                  <a:lnTo>
                    <a:pt x="8" y="43"/>
                  </a:lnTo>
                  <a:lnTo>
                    <a:pt x="8" y="34"/>
                  </a:lnTo>
                  <a:lnTo>
                    <a:pt x="17" y="26"/>
                  </a:lnTo>
                  <a:lnTo>
                    <a:pt x="8" y="17"/>
                  </a:lnTo>
                  <a:lnTo>
                    <a:pt x="17" y="9"/>
                  </a:lnTo>
                  <a:lnTo>
                    <a:pt x="17" y="0"/>
                  </a:lnTo>
                  <a:lnTo>
                    <a:pt x="42" y="0"/>
                  </a:lnTo>
                  <a:lnTo>
                    <a:pt x="25" y="43"/>
                  </a:lnTo>
                  <a:lnTo>
                    <a:pt x="33" y="43"/>
                  </a:lnTo>
                  <a:lnTo>
                    <a:pt x="25" y="60"/>
                  </a:lnTo>
                  <a:lnTo>
                    <a:pt x="17" y="60"/>
                  </a:lnTo>
                  <a:lnTo>
                    <a:pt x="17" y="68"/>
                  </a:lnTo>
                  <a:lnTo>
                    <a:pt x="25" y="68"/>
                  </a:lnTo>
                  <a:lnTo>
                    <a:pt x="17" y="77"/>
                  </a:lnTo>
                  <a:lnTo>
                    <a:pt x="17" y="85"/>
                  </a:lnTo>
                  <a:lnTo>
                    <a:pt x="8" y="94"/>
                  </a:lnTo>
                  <a:lnTo>
                    <a:pt x="8" y="119"/>
                  </a:lnTo>
                  <a:lnTo>
                    <a:pt x="0" y="102"/>
                  </a:lnTo>
                  <a:lnTo>
                    <a:pt x="0" y="77"/>
                  </a:lnTo>
                  <a:lnTo>
                    <a:pt x="0" y="68"/>
                  </a:lnTo>
                  <a:lnTo>
                    <a:pt x="8" y="68"/>
                  </a:lnTo>
                  <a:close/>
                </a:path>
              </a:pathLst>
            </a:custGeom>
            <a:solidFill>
              <a:srgbClr val="8DA3FF"/>
            </a:solidFill>
            <a:ln w="12700">
              <a:solidFill>
                <a:schemeClr val="tx1"/>
              </a:solidFill>
              <a:round/>
              <a:headEnd/>
              <a:tailEnd/>
            </a:ln>
          </p:spPr>
          <p:txBody>
            <a:bodyPr/>
            <a:lstStyle/>
            <a:p>
              <a:endParaRPr lang="en-US"/>
            </a:p>
          </p:txBody>
        </p:sp>
        <p:sp>
          <p:nvSpPr>
            <p:cNvPr id="12380" name="Freeform 130"/>
            <p:cNvSpPr>
              <a:spLocks/>
            </p:cNvSpPr>
            <p:nvPr/>
          </p:nvSpPr>
          <p:spPr bwMode="auto">
            <a:xfrm>
              <a:off x="2952" y="1936"/>
              <a:ext cx="680" cy="593"/>
            </a:xfrm>
            <a:custGeom>
              <a:avLst/>
              <a:gdLst>
                <a:gd name="T0" fmla="*/ 680 w 680"/>
                <a:gd name="T1" fmla="*/ 483 h 593"/>
                <a:gd name="T2" fmla="*/ 671 w 680"/>
                <a:gd name="T3" fmla="*/ 492 h 593"/>
                <a:gd name="T4" fmla="*/ 663 w 680"/>
                <a:gd name="T5" fmla="*/ 500 h 593"/>
                <a:gd name="T6" fmla="*/ 646 w 680"/>
                <a:gd name="T7" fmla="*/ 526 h 593"/>
                <a:gd name="T8" fmla="*/ 646 w 680"/>
                <a:gd name="T9" fmla="*/ 517 h 593"/>
                <a:gd name="T10" fmla="*/ 637 w 680"/>
                <a:gd name="T11" fmla="*/ 517 h 593"/>
                <a:gd name="T12" fmla="*/ 637 w 680"/>
                <a:gd name="T13" fmla="*/ 543 h 593"/>
                <a:gd name="T14" fmla="*/ 629 w 680"/>
                <a:gd name="T15" fmla="*/ 551 h 593"/>
                <a:gd name="T16" fmla="*/ 637 w 680"/>
                <a:gd name="T17" fmla="*/ 568 h 593"/>
                <a:gd name="T18" fmla="*/ 603 w 680"/>
                <a:gd name="T19" fmla="*/ 585 h 593"/>
                <a:gd name="T20" fmla="*/ 569 w 680"/>
                <a:gd name="T21" fmla="*/ 568 h 593"/>
                <a:gd name="T22" fmla="*/ 586 w 680"/>
                <a:gd name="T23" fmla="*/ 551 h 593"/>
                <a:gd name="T24" fmla="*/ 578 w 680"/>
                <a:gd name="T25" fmla="*/ 534 h 593"/>
                <a:gd name="T26" fmla="*/ 535 w 680"/>
                <a:gd name="T27" fmla="*/ 526 h 593"/>
                <a:gd name="T28" fmla="*/ 374 w 680"/>
                <a:gd name="T29" fmla="*/ 534 h 593"/>
                <a:gd name="T30" fmla="*/ 255 w 680"/>
                <a:gd name="T31" fmla="*/ 543 h 593"/>
                <a:gd name="T32" fmla="*/ 119 w 680"/>
                <a:gd name="T33" fmla="*/ 509 h 593"/>
                <a:gd name="T34" fmla="*/ 119 w 680"/>
                <a:gd name="T35" fmla="*/ 390 h 593"/>
                <a:gd name="T36" fmla="*/ 119 w 680"/>
                <a:gd name="T37" fmla="*/ 238 h 593"/>
                <a:gd name="T38" fmla="*/ 111 w 680"/>
                <a:gd name="T39" fmla="*/ 195 h 593"/>
                <a:gd name="T40" fmla="*/ 85 w 680"/>
                <a:gd name="T41" fmla="*/ 178 h 593"/>
                <a:gd name="T42" fmla="*/ 68 w 680"/>
                <a:gd name="T43" fmla="*/ 161 h 593"/>
                <a:gd name="T44" fmla="*/ 77 w 680"/>
                <a:gd name="T45" fmla="*/ 136 h 593"/>
                <a:gd name="T46" fmla="*/ 85 w 680"/>
                <a:gd name="T47" fmla="*/ 127 h 593"/>
                <a:gd name="T48" fmla="*/ 85 w 680"/>
                <a:gd name="T49" fmla="*/ 119 h 593"/>
                <a:gd name="T50" fmla="*/ 77 w 680"/>
                <a:gd name="T51" fmla="*/ 102 h 593"/>
                <a:gd name="T52" fmla="*/ 60 w 680"/>
                <a:gd name="T53" fmla="*/ 102 h 593"/>
                <a:gd name="T54" fmla="*/ 34 w 680"/>
                <a:gd name="T55" fmla="*/ 85 h 593"/>
                <a:gd name="T56" fmla="*/ 34 w 680"/>
                <a:gd name="T57" fmla="*/ 68 h 593"/>
                <a:gd name="T58" fmla="*/ 9 w 680"/>
                <a:gd name="T59" fmla="*/ 51 h 593"/>
                <a:gd name="T60" fmla="*/ 9 w 680"/>
                <a:gd name="T61" fmla="*/ 26 h 593"/>
                <a:gd name="T62" fmla="*/ 0 w 680"/>
                <a:gd name="T63" fmla="*/ 26 h 593"/>
                <a:gd name="T64" fmla="*/ 111 w 680"/>
                <a:gd name="T65" fmla="*/ 17 h 593"/>
                <a:gd name="T66" fmla="*/ 229 w 680"/>
                <a:gd name="T67" fmla="*/ 9 h 593"/>
                <a:gd name="T68" fmla="*/ 374 w 680"/>
                <a:gd name="T69" fmla="*/ 0 h 593"/>
                <a:gd name="T70" fmla="*/ 399 w 680"/>
                <a:gd name="T71" fmla="*/ 17 h 593"/>
                <a:gd name="T72" fmla="*/ 408 w 680"/>
                <a:gd name="T73" fmla="*/ 26 h 593"/>
                <a:gd name="T74" fmla="*/ 416 w 680"/>
                <a:gd name="T75" fmla="*/ 51 h 593"/>
                <a:gd name="T76" fmla="*/ 425 w 680"/>
                <a:gd name="T77" fmla="*/ 94 h 593"/>
                <a:gd name="T78" fmla="*/ 433 w 680"/>
                <a:gd name="T79" fmla="*/ 119 h 593"/>
                <a:gd name="T80" fmla="*/ 467 w 680"/>
                <a:gd name="T81" fmla="*/ 153 h 593"/>
                <a:gd name="T82" fmla="*/ 501 w 680"/>
                <a:gd name="T83" fmla="*/ 178 h 593"/>
                <a:gd name="T84" fmla="*/ 510 w 680"/>
                <a:gd name="T85" fmla="*/ 221 h 593"/>
                <a:gd name="T86" fmla="*/ 544 w 680"/>
                <a:gd name="T87" fmla="*/ 212 h 593"/>
                <a:gd name="T88" fmla="*/ 561 w 680"/>
                <a:gd name="T89" fmla="*/ 229 h 593"/>
                <a:gd name="T90" fmla="*/ 552 w 680"/>
                <a:gd name="T91" fmla="*/ 263 h 593"/>
                <a:gd name="T92" fmla="*/ 544 w 680"/>
                <a:gd name="T93" fmla="*/ 305 h 593"/>
                <a:gd name="T94" fmla="*/ 569 w 680"/>
                <a:gd name="T95" fmla="*/ 322 h 593"/>
                <a:gd name="T96" fmla="*/ 586 w 680"/>
                <a:gd name="T97" fmla="*/ 348 h 593"/>
                <a:gd name="T98" fmla="*/ 612 w 680"/>
                <a:gd name="T99" fmla="*/ 356 h 593"/>
                <a:gd name="T100" fmla="*/ 629 w 680"/>
                <a:gd name="T101" fmla="*/ 373 h 593"/>
                <a:gd name="T102" fmla="*/ 637 w 680"/>
                <a:gd name="T103" fmla="*/ 415 h 593"/>
                <a:gd name="T104" fmla="*/ 637 w 680"/>
                <a:gd name="T105" fmla="*/ 424 h 593"/>
                <a:gd name="T106" fmla="*/ 663 w 680"/>
                <a:gd name="T107" fmla="*/ 458 h 593"/>
                <a:gd name="T108" fmla="*/ 663 w 680"/>
                <a:gd name="T109" fmla="*/ 441 h 593"/>
                <a:gd name="T110" fmla="*/ 680 w 680"/>
                <a:gd name="T111" fmla="*/ 458 h 5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0"/>
                <a:gd name="T169" fmla="*/ 0 h 593"/>
                <a:gd name="T170" fmla="*/ 680 w 680"/>
                <a:gd name="T171" fmla="*/ 593 h 5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0" h="593">
                  <a:moveTo>
                    <a:pt x="680" y="458"/>
                  </a:moveTo>
                  <a:lnTo>
                    <a:pt x="680" y="466"/>
                  </a:lnTo>
                  <a:lnTo>
                    <a:pt x="671" y="475"/>
                  </a:lnTo>
                  <a:lnTo>
                    <a:pt x="680" y="483"/>
                  </a:lnTo>
                  <a:lnTo>
                    <a:pt x="671" y="483"/>
                  </a:lnTo>
                  <a:lnTo>
                    <a:pt x="671" y="492"/>
                  </a:lnTo>
                  <a:lnTo>
                    <a:pt x="671" y="500"/>
                  </a:lnTo>
                  <a:lnTo>
                    <a:pt x="671" y="509"/>
                  </a:lnTo>
                  <a:lnTo>
                    <a:pt x="663" y="509"/>
                  </a:lnTo>
                  <a:lnTo>
                    <a:pt x="663" y="500"/>
                  </a:lnTo>
                  <a:lnTo>
                    <a:pt x="654" y="500"/>
                  </a:lnTo>
                  <a:lnTo>
                    <a:pt x="654" y="517"/>
                  </a:lnTo>
                  <a:lnTo>
                    <a:pt x="646" y="526"/>
                  </a:lnTo>
                  <a:lnTo>
                    <a:pt x="646" y="517"/>
                  </a:lnTo>
                  <a:lnTo>
                    <a:pt x="646" y="509"/>
                  </a:lnTo>
                  <a:lnTo>
                    <a:pt x="637" y="509"/>
                  </a:lnTo>
                  <a:lnTo>
                    <a:pt x="637" y="517"/>
                  </a:lnTo>
                  <a:lnTo>
                    <a:pt x="637" y="526"/>
                  </a:lnTo>
                  <a:lnTo>
                    <a:pt x="646" y="534"/>
                  </a:lnTo>
                  <a:lnTo>
                    <a:pt x="637" y="543"/>
                  </a:lnTo>
                  <a:lnTo>
                    <a:pt x="629" y="543"/>
                  </a:lnTo>
                  <a:lnTo>
                    <a:pt x="637" y="543"/>
                  </a:lnTo>
                  <a:lnTo>
                    <a:pt x="637" y="551"/>
                  </a:lnTo>
                  <a:lnTo>
                    <a:pt x="629" y="551"/>
                  </a:lnTo>
                  <a:lnTo>
                    <a:pt x="629" y="560"/>
                  </a:lnTo>
                  <a:lnTo>
                    <a:pt x="637" y="560"/>
                  </a:lnTo>
                  <a:lnTo>
                    <a:pt x="637" y="568"/>
                  </a:lnTo>
                  <a:lnTo>
                    <a:pt x="629" y="576"/>
                  </a:lnTo>
                  <a:lnTo>
                    <a:pt x="629" y="585"/>
                  </a:lnTo>
                  <a:lnTo>
                    <a:pt x="620" y="585"/>
                  </a:lnTo>
                  <a:lnTo>
                    <a:pt x="603" y="585"/>
                  </a:lnTo>
                  <a:lnTo>
                    <a:pt x="569" y="593"/>
                  </a:lnTo>
                  <a:lnTo>
                    <a:pt x="561" y="593"/>
                  </a:lnTo>
                  <a:lnTo>
                    <a:pt x="561" y="576"/>
                  </a:lnTo>
                  <a:lnTo>
                    <a:pt x="569" y="576"/>
                  </a:lnTo>
                  <a:lnTo>
                    <a:pt x="569" y="568"/>
                  </a:lnTo>
                  <a:lnTo>
                    <a:pt x="578" y="560"/>
                  </a:lnTo>
                  <a:lnTo>
                    <a:pt x="586" y="551"/>
                  </a:lnTo>
                  <a:lnTo>
                    <a:pt x="586" y="543"/>
                  </a:lnTo>
                  <a:lnTo>
                    <a:pt x="586" y="534"/>
                  </a:lnTo>
                  <a:lnTo>
                    <a:pt x="578" y="534"/>
                  </a:lnTo>
                  <a:lnTo>
                    <a:pt x="578" y="526"/>
                  </a:lnTo>
                  <a:lnTo>
                    <a:pt x="569" y="526"/>
                  </a:lnTo>
                  <a:lnTo>
                    <a:pt x="535" y="526"/>
                  </a:lnTo>
                  <a:lnTo>
                    <a:pt x="510" y="526"/>
                  </a:lnTo>
                  <a:lnTo>
                    <a:pt x="476" y="534"/>
                  </a:lnTo>
                  <a:lnTo>
                    <a:pt x="450" y="534"/>
                  </a:lnTo>
                  <a:lnTo>
                    <a:pt x="442" y="534"/>
                  </a:lnTo>
                  <a:lnTo>
                    <a:pt x="416" y="534"/>
                  </a:lnTo>
                  <a:lnTo>
                    <a:pt x="374" y="534"/>
                  </a:lnTo>
                  <a:lnTo>
                    <a:pt x="331" y="534"/>
                  </a:lnTo>
                  <a:lnTo>
                    <a:pt x="306" y="534"/>
                  </a:lnTo>
                  <a:lnTo>
                    <a:pt x="297" y="534"/>
                  </a:lnTo>
                  <a:lnTo>
                    <a:pt x="255" y="543"/>
                  </a:lnTo>
                  <a:lnTo>
                    <a:pt x="221" y="543"/>
                  </a:lnTo>
                  <a:lnTo>
                    <a:pt x="196" y="543"/>
                  </a:lnTo>
                  <a:lnTo>
                    <a:pt x="170" y="543"/>
                  </a:lnTo>
                  <a:lnTo>
                    <a:pt x="119" y="543"/>
                  </a:lnTo>
                  <a:lnTo>
                    <a:pt x="119" y="517"/>
                  </a:lnTo>
                  <a:lnTo>
                    <a:pt x="119" y="509"/>
                  </a:lnTo>
                  <a:lnTo>
                    <a:pt x="119" y="475"/>
                  </a:lnTo>
                  <a:lnTo>
                    <a:pt x="119" y="466"/>
                  </a:lnTo>
                  <a:lnTo>
                    <a:pt x="119" y="432"/>
                  </a:lnTo>
                  <a:lnTo>
                    <a:pt x="119" y="390"/>
                  </a:lnTo>
                  <a:lnTo>
                    <a:pt x="119" y="348"/>
                  </a:lnTo>
                  <a:lnTo>
                    <a:pt x="119" y="339"/>
                  </a:lnTo>
                  <a:lnTo>
                    <a:pt x="119" y="297"/>
                  </a:lnTo>
                  <a:lnTo>
                    <a:pt x="119" y="288"/>
                  </a:lnTo>
                  <a:lnTo>
                    <a:pt x="119" y="255"/>
                  </a:lnTo>
                  <a:lnTo>
                    <a:pt x="119" y="238"/>
                  </a:lnTo>
                  <a:lnTo>
                    <a:pt x="119" y="212"/>
                  </a:lnTo>
                  <a:lnTo>
                    <a:pt x="119" y="204"/>
                  </a:lnTo>
                  <a:lnTo>
                    <a:pt x="111" y="195"/>
                  </a:lnTo>
                  <a:lnTo>
                    <a:pt x="102" y="195"/>
                  </a:lnTo>
                  <a:lnTo>
                    <a:pt x="94" y="195"/>
                  </a:lnTo>
                  <a:lnTo>
                    <a:pt x="94" y="187"/>
                  </a:lnTo>
                  <a:lnTo>
                    <a:pt x="85" y="178"/>
                  </a:lnTo>
                  <a:lnTo>
                    <a:pt x="85" y="170"/>
                  </a:lnTo>
                  <a:lnTo>
                    <a:pt x="77" y="170"/>
                  </a:lnTo>
                  <a:lnTo>
                    <a:pt x="77" y="161"/>
                  </a:lnTo>
                  <a:lnTo>
                    <a:pt x="68" y="161"/>
                  </a:lnTo>
                  <a:lnTo>
                    <a:pt x="68" y="153"/>
                  </a:lnTo>
                  <a:lnTo>
                    <a:pt x="68" y="144"/>
                  </a:lnTo>
                  <a:lnTo>
                    <a:pt x="68" y="136"/>
                  </a:lnTo>
                  <a:lnTo>
                    <a:pt x="77" y="136"/>
                  </a:lnTo>
                  <a:lnTo>
                    <a:pt x="77" y="127"/>
                  </a:lnTo>
                  <a:lnTo>
                    <a:pt x="85" y="127"/>
                  </a:lnTo>
                  <a:lnTo>
                    <a:pt x="85" y="119"/>
                  </a:lnTo>
                  <a:lnTo>
                    <a:pt x="85" y="110"/>
                  </a:lnTo>
                  <a:lnTo>
                    <a:pt x="85" y="102"/>
                  </a:lnTo>
                  <a:lnTo>
                    <a:pt x="77" y="102"/>
                  </a:lnTo>
                  <a:lnTo>
                    <a:pt x="68" y="102"/>
                  </a:lnTo>
                  <a:lnTo>
                    <a:pt x="68" y="110"/>
                  </a:lnTo>
                  <a:lnTo>
                    <a:pt x="60" y="102"/>
                  </a:lnTo>
                  <a:lnTo>
                    <a:pt x="51" y="102"/>
                  </a:lnTo>
                  <a:lnTo>
                    <a:pt x="43" y="94"/>
                  </a:lnTo>
                  <a:lnTo>
                    <a:pt x="43" y="85"/>
                  </a:lnTo>
                  <a:lnTo>
                    <a:pt x="34" y="85"/>
                  </a:lnTo>
                  <a:lnTo>
                    <a:pt x="34" y="77"/>
                  </a:lnTo>
                  <a:lnTo>
                    <a:pt x="34" y="68"/>
                  </a:lnTo>
                  <a:lnTo>
                    <a:pt x="26" y="60"/>
                  </a:lnTo>
                  <a:lnTo>
                    <a:pt x="17" y="51"/>
                  </a:lnTo>
                  <a:lnTo>
                    <a:pt x="9" y="51"/>
                  </a:lnTo>
                  <a:lnTo>
                    <a:pt x="17" y="51"/>
                  </a:lnTo>
                  <a:lnTo>
                    <a:pt x="17" y="43"/>
                  </a:lnTo>
                  <a:lnTo>
                    <a:pt x="9" y="26"/>
                  </a:lnTo>
                  <a:lnTo>
                    <a:pt x="9" y="17"/>
                  </a:lnTo>
                  <a:lnTo>
                    <a:pt x="9" y="26"/>
                  </a:lnTo>
                  <a:lnTo>
                    <a:pt x="0" y="26"/>
                  </a:lnTo>
                  <a:lnTo>
                    <a:pt x="0" y="17"/>
                  </a:lnTo>
                  <a:lnTo>
                    <a:pt x="34" y="17"/>
                  </a:lnTo>
                  <a:lnTo>
                    <a:pt x="51" y="17"/>
                  </a:lnTo>
                  <a:lnTo>
                    <a:pt x="85" y="17"/>
                  </a:lnTo>
                  <a:lnTo>
                    <a:pt x="111" y="17"/>
                  </a:lnTo>
                  <a:lnTo>
                    <a:pt x="128" y="17"/>
                  </a:lnTo>
                  <a:lnTo>
                    <a:pt x="145" y="17"/>
                  </a:lnTo>
                  <a:lnTo>
                    <a:pt x="170" y="17"/>
                  </a:lnTo>
                  <a:lnTo>
                    <a:pt x="196" y="17"/>
                  </a:lnTo>
                  <a:lnTo>
                    <a:pt x="213" y="9"/>
                  </a:lnTo>
                  <a:lnTo>
                    <a:pt x="229" y="9"/>
                  </a:lnTo>
                  <a:lnTo>
                    <a:pt x="255" y="9"/>
                  </a:lnTo>
                  <a:lnTo>
                    <a:pt x="297" y="9"/>
                  </a:lnTo>
                  <a:lnTo>
                    <a:pt x="306" y="9"/>
                  </a:lnTo>
                  <a:lnTo>
                    <a:pt x="331" y="9"/>
                  </a:lnTo>
                  <a:lnTo>
                    <a:pt x="348" y="9"/>
                  </a:lnTo>
                  <a:lnTo>
                    <a:pt x="374" y="0"/>
                  </a:lnTo>
                  <a:lnTo>
                    <a:pt x="391" y="0"/>
                  </a:lnTo>
                  <a:lnTo>
                    <a:pt x="391" y="9"/>
                  </a:lnTo>
                  <a:lnTo>
                    <a:pt x="399" y="9"/>
                  </a:lnTo>
                  <a:lnTo>
                    <a:pt x="399" y="17"/>
                  </a:lnTo>
                  <a:lnTo>
                    <a:pt x="408" y="17"/>
                  </a:lnTo>
                  <a:lnTo>
                    <a:pt x="408" y="26"/>
                  </a:lnTo>
                  <a:lnTo>
                    <a:pt x="416" y="26"/>
                  </a:lnTo>
                  <a:lnTo>
                    <a:pt x="416" y="34"/>
                  </a:lnTo>
                  <a:lnTo>
                    <a:pt x="416" y="43"/>
                  </a:lnTo>
                  <a:lnTo>
                    <a:pt x="416" y="51"/>
                  </a:lnTo>
                  <a:lnTo>
                    <a:pt x="416" y="60"/>
                  </a:lnTo>
                  <a:lnTo>
                    <a:pt x="416" y="68"/>
                  </a:lnTo>
                  <a:lnTo>
                    <a:pt x="416" y="77"/>
                  </a:lnTo>
                  <a:lnTo>
                    <a:pt x="425" y="85"/>
                  </a:lnTo>
                  <a:lnTo>
                    <a:pt x="425" y="94"/>
                  </a:lnTo>
                  <a:lnTo>
                    <a:pt x="425" y="102"/>
                  </a:lnTo>
                  <a:lnTo>
                    <a:pt x="433" y="102"/>
                  </a:lnTo>
                  <a:lnTo>
                    <a:pt x="433" y="110"/>
                  </a:lnTo>
                  <a:lnTo>
                    <a:pt x="433" y="119"/>
                  </a:lnTo>
                  <a:lnTo>
                    <a:pt x="450" y="127"/>
                  </a:lnTo>
                  <a:lnTo>
                    <a:pt x="450" y="136"/>
                  </a:lnTo>
                  <a:lnTo>
                    <a:pt x="459" y="136"/>
                  </a:lnTo>
                  <a:lnTo>
                    <a:pt x="459" y="144"/>
                  </a:lnTo>
                  <a:lnTo>
                    <a:pt x="467" y="153"/>
                  </a:lnTo>
                  <a:lnTo>
                    <a:pt x="476" y="153"/>
                  </a:lnTo>
                  <a:lnTo>
                    <a:pt x="484" y="161"/>
                  </a:lnTo>
                  <a:lnTo>
                    <a:pt x="493" y="170"/>
                  </a:lnTo>
                  <a:lnTo>
                    <a:pt x="501" y="178"/>
                  </a:lnTo>
                  <a:lnTo>
                    <a:pt x="501" y="187"/>
                  </a:lnTo>
                  <a:lnTo>
                    <a:pt x="501" y="195"/>
                  </a:lnTo>
                  <a:lnTo>
                    <a:pt x="501" y="204"/>
                  </a:lnTo>
                  <a:lnTo>
                    <a:pt x="510" y="212"/>
                  </a:lnTo>
                  <a:lnTo>
                    <a:pt x="510" y="221"/>
                  </a:lnTo>
                  <a:lnTo>
                    <a:pt x="518" y="221"/>
                  </a:lnTo>
                  <a:lnTo>
                    <a:pt x="527" y="212"/>
                  </a:lnTo>
                  <a:lnTo>
                    <a:pt x="544" y="212"/>
                  </a:lnTo>
                  <a:lnTo>
                    <a:pt x="561" y="221"/>
                  </a:lnTo>
                  <a:lnTo>
                    <a:pt x="561" y="229"/>
                  </a:lnTo>
                  <a:lnTo>
                    <a:pt x="552" y="238"/>
                  </a:lnTo>
                  <a:lnTo>
                    <a:pt x="552" y="246"/>
                  </a:lnTo>
                  <a:lnTo>
                    <a:pt x="552" y="255"/>
                  </a:lnTo>
                  <a:lnTo>
                    <a:pt x="552" y="263"/>
                  </a:lnTo>
                  <a:lnTo>
                    <a:pt x="544" y="280"/>
                  </a:lnTo>
                  <a:lnTo>
                    <a:pt x="544" y="288"/>
                  </a:lnTo>
                  <a:lnTo>
                    <a:pt x="544" y="305"/>
                  </a:lnTo>
                  <a:lnTo>
                    <a:pt x="552" y="314"/>
                  </a:lnTo>
                  <a:lnTo>
                    <a:pt x="561" y="322"/>
                  </a:lnTo>
                  <a:lnTo>
                    <a:pt x="569" y="322"/>
                  </a:lnTo>
                  <a:lnTo>
                    <a:pt x="578" y="331"/>
                  </a:lnTo>
                  <a:lnTo>
                    <a:pt x="586" y="331"/>
                  </a:lnTo>
                  <a:lnTo>
                    <a:pt x="586" y="339"/>
                  </a:lnTo>
                  <a:lnTo>
                    <a:pt x="586" y="348"/>
                  </a:lnTo>
                  <a:lnTo>
                    <a:pt x="595" y="339"/>
                  </a:lnTo>
                  <a:lnTo>
                    <a:pt x="612" y="348"/>
                  </a:lnTo>
                  <a:lnTo>
                    <a:pt x="612" y="356"/>
                  </a:lnTo>
                  <a:lnTo>
                    <a:pt x="612" y="365"/>
                  </a:lnTo>
                  <a:lnTo>
                    <a:pt x="620" y="365"/>
                  </a:lnTo>
                  <a:lnTo>
                    <a:pt x="629" y="365"/>
                  </a:lnTo>
                  <a:lnTo>
                    <a:pt x="629" y="373"/>
                  </a:lnTo>
                  <a:lnTo>
                    <a:pt x="629" y="382"/>
                  </a:lnTo>
                  <a:lnTo>
                    <a:pt x="637" y="390"/>
                  </a:lnTo>
                  <a:lnTo>
                    <a:pt x="637" y="399"/>
                  </a:lnTo>
                  <a:lnTo>
                    <a:pt x="646" y="399"/>
                  </a:lnTo>
                  <a:lnTo>
                    <a:pt x="646" y="407"/>
                  </a:lnTo>
                  <a:lnTo>
                    <a:pt x="637" y="415"/>
                  </a:lnTo>
                  <a:lnTo>
                    <a:pt x="637" y="424"/>
                  </a:lnTo>
                  <a:lnTo>
                    <a:pt x="646" y="432"/>
                  </a:lnTo>
                  <a:lnTo>
                    <a:pt x="646" y="441"/>
                  </a:lnTo>
                  <a:lnTo>
                    <a:pt x="646" y="449"/>
                  </a:lnTo>
                  <a:lnTo>
                    <a:pt x="654" y="449"/>
                  </a:lnTo>
                  <a:lnTo>
                    <a:pt x="663" y="458"/>
                  </a:lnTo>
                  <a:lnTo>
                    <a:pt x="663" y="449"/>
                  </a:lnTo>
                  <a:lnTo>
                    <a:pt x="654" y="449"/>
                  </a:lnTo>
                  <a:lnTo>
                    <a:pt x="654" y="441"/>
                  </a:lnTo>
                  <a:lnTo>
                    <a:pt x="663" y="441"/>
                  </a:lnTo>
                  <a:lnTo>
                    <a:pt x="663" y="449"/>
                  </a:lnTo>
                  <a:lnTo>
                    <a:pt x="671" y="449"/>
                  </a:lnTo>
                  <a:lnTo>
                    <a:pt x="671" y="458"/>
                  </a:lnTo>
                  <a:lnTo>
                    <a:pt x="680" y="458"/>
                  </a:lnTo>
                  <a:close/>
                </a:path>
              </a:pathLst>
            </a:custGeom>
            <a:solidFill>
              <a:srgbClr val="8DA3FF"/>
            </a:solidFill>
            <a:ln w="12700">
              <a:solidFill>
                <a:schemeClr val="tx1"/>
              </a:solidFill>
              <a:round/>
              <a:headEnd/>
              <a:tailEnd/>
            </a:ln>
          </p:spPr>
          <p:txBody>
            <a:bodyPr/>
            <a:lstStyle/>
            <a:p>
              <a:endParaRPr lang="en-US"/>
            </a:p>
          </p:txBody>
        </p:sp>
        <p:sp>
          <p:nvSpPr>
            <p:cNvPr id="12381" name="Freeform 131"/>
            <p:cNvSpPr>
              <a:spLocks/>
            </p:cNvSpPr>
            <p:nvPr/>
          </p:nvSpPr>
          <p:spPr bwMode="auto">
            <a:xfrm>
              <a:off x="914" y="2241"/>
              <a:ext cx="696" cy="805"/>
            </a:xfrm>
            <a:custGeom>
              <a:avLst/>
              <a:gdLst>
                <a:gd name="T0" fmla="*/ 34 w 696"/>
                <a:gd name="T1" fmla="*/ 492 h 805"/>
                <a:gd name="T2" fmla="*/ 34 w 696"/>
                <a:gd name="T3" fmla="*/ 492 h 805"/>
                <a:gd name="T4" fmla="*/ 34 w 696"/>
                <a:gd name="T5" fmla="*/ 475 h 805"/>
                <a:gd name="T6" fmla="*/ 34 w 696"/>
                <a:gd name="T7" fmla="*/ 458 h 805"/>
                <a:gd name="T8" fmla="*/ 34 w 696"/>
                <a:gd name="T9" fmla="*/ 441 h 805"/>
                <a:gd name="T10" fmla="*/ 51 w 696"/>
                <a:gd name="T11" fmla="*/ 432 h 805"/>
                <a:gd name="T12" fmla="*/ 59 w 696"/>
                <a:gd name="T13" fmla="*/ 424 h 805"/>
                <a:gd name="T14" fmla="*/ 59 w 696"/>
                <a:gd name="T15" fmla="*/ 416 h 805"/>
                <a:gd name="T16" fmla="*/ 68 w 696"/>
                <a:gd name="T17" fmla="*/ 399 h 805"/>
                <a:gd name="T18" fmla="*/ 68 w 696"/>
                <a:gd name="T19" fmla="*/ 390 h 805"/>
                <a:gd name="T20" fmla="*/ 68 w 696"/>
                <a:gd name="T21" fmla="*/ 373 h 805"/>
                <a:gd name="T22" fmla="*/ 85 w 696"/>
                <a:gd name="T23" fmla="*/ 365 h 805"/>
                <a:gd name="T24" fmla="*/ 102 w 696"/>
                <a:gd name="T25" fmla="*/ 356 h 805"/>
                <a:gd name="T26" fmla="*/ 119 w 696"/>
                <a:gd name="T27" fmla="*/ 339 h 805"/>
                <a:gd name="T28" fmla="*/ 119 w 696"/>
                <a:gd name="T29" fmla="*/ 331 h 805"/>
                <a:gd name="T30" fmla="*/ 102 w 696"/>
                <a:gd name="T31" fmla="*/ 322 h 805"/>
                <a:gd name="T32" fmla="*/ 93 w 696"/>
                <a:gd name="T33" fmla="*/ 314 h 805"/>
                <a:gd name="T34" fmla="*/ 93 w 696"/>
                <a:gd name="T35" fmla="*/ 297 h 805"/>
                <a:gd name="T36" fmla="*/ 93 w 696"/>
                <a:gd name="T37" fmla="*/ 280 h 805"/>
                <a:gd name="T38" fmla="*/ 85 w 696"/>
                <a:gd name="T39" fmla="*/ 263 h 805"/>
                <a:gd name="T40" fmla="*/ 85 w 696"/>
                <a:gd name="T41" fmla="*/ 246 h 805"/>
                <a:gd name="T42" fmla="*/ 85 w 696"/>
                <a:gd name="T43" fmla="*/ 238 h 805"/>
                <a:gd name="T44" fmla="*/ 85 w 696"/>
                <a:gd name="T45" fmla="*/ 221 h 805"/>
                <a:gd name="T46" fmla="*/ 93 w 696"/>
                <a:gd name="T47" fmla="*/ 221 h 805"/>
                <a:gd name="T48" fmla="*/ 102 w 696"/>
                <a:gd name="T49" fmla="*/ 195 h 805"/>
                <a:gd name="T50" fmla="*/ 93 w 696"/>
                <a:gd name="T51" fmla="*/ 170 h 805"/>
                <a:gd name="T52" fmla="*/ 102 w 696"/>
                <a:gd name="T53" fmla="*/ 161 h 805"/>
                <a:gd name="T54" fmla="*/ 93 w 696"/>
                <a:gd name="T55" fmla="*/ 144 h 805"/>
                <a:gd name="T56" fmla="*/ 102 w 696"/>
                <a:gd name="T57" fmla="*/ 127 h 805"/>
                <a:gd name="T58" fmla="*/ 102 w 696"/>
                <a:gd name="T59" fmla="*/ 110 h 805"/>
                <a:gd name="T60" fmla="*/ 102 w 696"/>
                <a:gd name="T61" fmla="*/ 102 h 805"/>
                <a:gd name="T62" fmla="*/ 119 w 696"/>
                <a:gd name="T63" fmla="*/ 94 h 805"/>
                <a:gd name="T64" fmla="*/ 136 w 696"/>
                <a:gd name="T65" fmla="*/ 102 h 805"/>
                <a:gd name="T66" fmla="*/ 144 w 696"/>
                <a:gd name="T67" fmla="*/ 110 h 805"/>
                <a:gd name="T68" fmla="*/ 153 w 696"/>
                <a:gd name="T69" fmla="*/ 119 h 805"/>
                <a:gd name="T70" fmla="*/ 170 w 696"/>
                <a:gd name="T71" fmla="*/ 110 h 805"/>
                <a:gd name="T72" fmla="*/ 187 w 696"/>
                <a:gd name="T73" fmla="*/ 17 h 805"/>
                <a:gd name="T74" fmla="*/ 340 w 696"/>
                <a:gd name="T75" fmla="*/ 26 h 805"/>
                <a:gd name="T76" fmla="*/ 526 w 696"/>
                <a:gd name="T77" fmla="*/ 60 h 805"/>
                <a:gd name="T78" fmla="*/ 603 w 696"/>
                <a:gd name="T79" fmla="*/ 68 h 805"/>
                <a:gd name="T80" fmla="*/ 662 w 696"/>
                <a:gd name="T81" fmla="*/ 339 h 805"/>
                <a:gd name="T82" fmla="*/ 628 w 696"/>
                <a:gd name="T83" fmla="*/ 568 h 805"/>
                <a:gd name="T84" fmla="*/ 594 w 696"/>
                <a:gd name="T85" fmla="*/ 805 h 805"/>
                <a:gd name="T86" fmla="*/ 348 w 696"/>
                <a:gd name="T87" fmla="*/ 754 h 805"/>
                <a:gd name="T88" fmla="*/ 8 w 696"/>
                <a:gd name="T89" fmla="*/ 543 h 805"/>
                <a:gd name="T90" fmla="*/ 17 w 696"/>
                <a:gd name="T91" fmla="*/ 526 h 805"/>
                <a:gd name="T92" fmla="*/ 34 w 696"/>
                <a:gd name="T93" fmla="*/ 526 h 805"/>
                <a:gd name="T94" fmla="*/ 34 w 696"/>
                <a:gd name="T95" fmla="*/ 526 h 805"/>
                <a:gd name="T96" fmla="*/ 42 w 696"/>
                <a:gd name="T97" fmla="*/ 526 h 805"/>
                <a:gd name="T98" fmla="*/ 51 w 696"/>
                <a:gd name="T99" fmla="*/ 517 h 805"/>
                <a:gd name="T100" fmla="*/ 42 w 696"/>
                <a:gd name="T101" fmla="*/ 492 h 8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6"/>
                <a:gd name="T154" fmla="*/ 0 h 805"/>
                <a:gd name="T155" fmla="*/ 696 w 696"/>
                <a:gd name="T156" fmla="*/ 805 h 8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6" h="805">
                  <a:moveTo>
                    <a:pt x="42" y="492"/>
                  </a:moveTo>
                  <a:lnTo>
                    <a:pt x="42" y="492"/>
                  </a:lnTo>
                  <a:lnTo>
                    <a:pt x="34" y="492"/>
                  </a:lnTo>
                  <a:lnTo>
                    <a:pt x="34" y="483"/>
                  </a:lnTo>
                  <a:lnTo>
                    <a:pt x="34" y="492"/>
                  </a:lnTo>
                  <a:lnTo>
                    <a:pt x="25" y="483"/>
                  </a:lnTo>
                  <a:lnTo>
                    <a:pt x="25" y="475"/>
                  </a:lnTo>
                  <a:lnTo>
                    <a:pt x="34" y="475"/>
                  </a:lnTo>
                  <a:lnTo>
                    <a:pt x="34" y="466"/>
                  </a:lnTo>
                  <a:lnTo>
                    <a:pt x="34" y="458"/>
                  </a:lnTo>
                  <a:lnTo>
                    <a:pt x="34" y="449"/>
                  </a:lnTo>
                  <a:lnTo>
                    <a:pt x="34" y="441"/>
                  </a:lnTo>
                  <a:lnTo>
                    <a:pt x="42" y="441"/>
                  </a:lnTo>
                  <a:lnTo>
                    <a:pt x="51" y="432"/>
                  </a:lnTo>
                  <a:lnTo>
                    <a:pt x="59" y="424"/>
                  </a:lnTo>
                  <a:lnTo>
                    <a:pt x="59" y="416"/>
                  </a:lnTo>
                  <a:lnTo>
                    <a:pt x="59" y="407"/>
                  </a:lnTo>
                  <a:lnTo>
                    <a:pt x="68" y="407"/>
                  </a:lnTo>
                  <a:lnTo>
                    <a:pt x="68" y="399"/>
                  </a:lnTo>
                  <a:lnTo>
                    <a:pt x="68" y="390"/>
                  </a:lnTo>
                  <a:lnTo>
                    <a:pt x="68" y="382"/>
                  </a:lnTo>
                  <a:lnTo>
                    <a:pt x="68" y="373"/>
                  </a:lnTo>
                  <a:lnTo>
                    <a:pt x="85" y="365"/>
                  </a:lnTo>
                  <a:lnTo>
                    <a:pt x="85" y="356"/>
                  </a:lnTo>
                  <a:lnTo>
                    <a:pt x="93" y="356"/>
                  </a:lnTo>
                  <a:lnTo>
                    <a:pt x="102" y="356"/>
                  </a:lnTo>
                  <a:lnTo>
                    <a:pt x="102" y="348"/>
                  </a:lnTo>
                  <a:lnTo>
                    <a:pt x="119" y="339"/>
                  </a:lnTo>
                  <a:lnTo>
                    <a:pt x="119" y="331"/>
                  </a:lnTo>
                  <a:lnTo>
                    <a:pt x="110" y="322"/>
                  </a:lnTo>
                  <a:lnTo>
                    <a:pt x="102" y="322"/>
                  </a:lnTo>
                  <a:lnTo>
                    <a:pt x="102" y="314"/>
                  </a:lnTo>
                  <a:lnTo>
                    <a:pt x="93" y="314"/>
                  </a:lnTo>
                  <a:lnTo>
                    <a:pt x="102" y="305"/>
                  </a:lnTo>
                  <a:lnTo>
                    <a:pt x="93" y="297"/>
                  </a:lnTo>
                  <a:lnTo>
                    <a:pt x="93" y="280"/>
                  </a:lnTo>
                  <a:lnTo>
                    <a:pt x="85" y="271"/>
                  </a:lnTo>
                  <a:lnTo>
                    <a:pt x="85" y="263"/>
                  </a:lnTo>
                  <a:lnTo>
                    <a:pt x="85" y="255"/>
                  </a:lnTo>
                  <a:lnTo>
                    <a:pt x="85" y="246"/>
                  </a:lnTo>
                  <a:lnTo>
                    <a:pt x="85" y="238"/>
                  </a:lnTo>
                  <a:lnTo>
                    <a:pt x="93" y="229"/>
                  </a:lnTo>
                  <a:lnTo>
                    <a:pt x="85" y="229"/>
                  </a:lnTo>
                  <a:lnTo>
                    <a:pt x="85" y="221"/>
                  </a:lnTo>
                  <a:lnTo>
                    <a:pt x="93" y="229"/>
                  </a:lnTo>
                  <a:lnTo>
                    <a:pt x="93" y="221"/>
                  </a:lnTo>
                  <a:lnTo>
                    <a:pt x="93" y="212"/>
                  </a:lnTo>
                  <a:lnTo>
                    <a:pt x="93" y="204"/>
                  </a:lnTo>
                  <a:lnTo>
                    <a:pt x="102" y="195"/>
                  </a:lnTo>
                  <a:lnTo>
                    <a:pt x="93" y="187"/>
                  </a:lnTo>
                  <a:lnTo>
                    <a:pt x="93" y="178"/>
                  </a:lnTo>
                  <a:lnTo>
                    <a:pt x="93" y="170"/>
                  </a:lnTo>
                  <a:lnTo>
                    <a:pt x="102" y="161"/>
                  </a:lnTo>
                  <a:lnTo>
                    <a:pt x="93" y="161"/>
                  </a:lnTo>
                  <a:lnTo>
                    <a:pt x="102" y="153"/>
                  </a:lnTo>
                  <a:lnTo>
                    <a:pt x="93" y="144"/>
                  </a:lnTo>
                  <a:lnTo>
                    <a:pt x="102" y="144"/>
                  </a:lnTo>
                  <a:lnTo>
                    <a:pt x="102" y="136"/>
                  </a:lnTo>
                  <a:lnTo>
                    <a:pt x="102" y="127"/>
                  </a:lnTo>
                  <a:lnTo>
                    <a:pt x="102" y="110"/>
                  </a:lnTo>
                  <a:lnTo>
                    <a:pt x="102" y="102"/>
                  </a:lnTo>
                  <a:lnTo>
                    <a:pt x="110" y="94"/>
                  </a:lnTo>
                  <a:lnTo>
                    <a:pt x="119" y="94"/>
                  </a:lnTo>
                  <a:lnTo>
                    <a:pt x="127" y="94"/>
                  </a:lnTo>
                  <a:lnTo>
                    <a:pt x="127" y="102"/>
                  </a:lnTo>
                  <a:lnTo>
                    <a:pt x="136" y="102"/>
                  </a:lnTo>
                  <a:lnTo>
                    <a:pt x="144" y="102"/>
                  </a:lnTo>
                  <a:lnTo>
                    <a:pt x="144" y="110"/>
                  </a:lnTo>
                  <a:lnTo>
                    <a:pt x="153" y="119"/>
                  </a:lnTo>
                  <a:lnTo>
                    <a:pt x="161" y="119"/>
                  </a:lnTo>
                  <a:lnTo>
                    <a:pt x="170" y="110"/>
                  </a:lnTo>
                  <a:lnTo>
                    <a:pt x="170" y="102"/>
                  </a:lnTo>
                  <a:lnTo>
                    <a:pt x="178" y="102"/>
                  </a:lnTo>
                  <a:lnTo>
                    <a:pt x="187" y="17"/>
                  </a:lnTo>
                  <a:lnTo>
                    <a:pt x="195" y="0"/>
                  </a:lnTo>
                  <a:lnTo>
                    <a:pt x="306" y="17"/>
                  </a:lnTo>
                  <a:lnTo>
                    <a:pt x="340" y="26"/>
                  </a:lnTo>
                  <a:lnTo>
                    <a:pt x="374" y="34"/>
                  </a:lnTo>
                  <a:lnTo>
                    <a:pt x="459" y="51"/>
                  </a:lnTo>
                  <a:lnTo>
                    <a:pt x="526" y="60"/>
                  </a:lnTo>
                  <a:lnTo>
                    <a:pt x="552" y="60"/>
                  </a:lnTo>
                  <a:lnTo>
                    <a:pt x="603" y="68"/>
                  </a:lnTo>
                  <a:lnTo>
                    <a:pt x="696" y="85"/>
                  </a:lnTo>
                  <a:lnTo>
                    <a:pt x="679" y="212"/>
                  </a:lnTo>
                  <a:lnTo>
                    <a:pt x="662" y="339"/>
                  </a:lnTo>
                  <a:lnTo>
                    <a:pt x="654" y="390"/>
                  </a:lnTo>
                  <a:lnTo>
                    <a:pt x="637" y="492"/>
                  </a:lnTo>
                  <a:lnTo>
                    <a:pt x="628" y="568"/>
                  </a:lnTo>
                  <a:lnTo>
                    <a:pt x="620" y="619"/>
                  </a:lnTo>
                  <a:lnTo>
                    <a:pt x="611" y="661"/>
                  </a:lnTo>
                  <a:lnTo>
                    <a:pt x="594" y="805"/>
                  </a:lnTo>
                  <a:lnTo>
                    <a:pt x="442" y="780"/>
                  </a:lnTo>
                  <a:lnTo>
                    <a:pt x="374" y="771"/>
                  </a:lnTo>
                  <a:lnTo>
                    <a:pt x="348" y="754"/>
                  </a:lnTo>
                  <a:lnTo>
                    <a:pt x="153" y="644"/>
                  </a:lnTo>
                  <a:lnTo>
                    <a:pt x="0" y="560"/>
                  </a:lnTo>
                  <a:lnTo>
                    <a:pt x="8" y="543"/>
                  </a:lnTo>
                  <a:lnTo>
                    <a:pt x="17" y="526"/>
                  </a:lnTo>
                  <a:lnTo>
                    <a:pt x="34" y="534"/>
                  </a:lnTo>
                  <a:lnTo>
                    <a:pt x="34" y="526"/>
                  </a:lnTo>
                  <a:lnTo>
                    <a:pt x="42" y="526"/>
                  </a:lnTo>
                  <a:lnTo>
                    <a:pt x="42" y="517"/>
                  </a:lnTo>
                  <a:lnTo>
                    <a:pt x="51" y="517"/>
                  </a:lnTo>
                  <a:lnTo>
                    <a:pt x="51" y="509"/>
                  </a:lnTo>
                  <a:lnTo>
                    <a:pt x="51" y="500"/>
                  </a:lnTo>
                  <a:lnTo>
                    <a:pt x="42" y="492"/>
                  </a:lnTo>
                  <a:close/>
                </a:path>
              </a:pathLst>
            </a:custGeom>
            <a:solidFill>
              <a:srgbClr val="8DA3FF"/>
            </a:solidFill>
            <a:ln w="12700">
              <a:solidFill>
                <a:schemeClr val="tx1"/>
              </a:solidFill>
              <a:round/>
              <a:headEnd/>
              <a:tailEnd/>
            </a:ln>
          </p:spPr>
          <p:txBody>
            <a:bodyPr/>
            <a:lstStyle/>
            <a:p>
              <a:endParaRPr lang="en-US"/>
            </a:p>
          </p:txBody>
        </p:sp>
        <p:sp>
          <p:nvSpPr>
            <p:cNvPr id="12382" name="Freeform 132"/>
            <p:cNvSpPr>
              <a:spLocks/>
            </p:cNvSpPr>
            <p:nvPr/>
          </p:nvSpPr>
          <p:spPr bwMode="auto">
            <a:xfrm>
              <a:off x="2213" y="2385"/>
              <a:ext cx="884" cy="466"/>
            </a:xfrm>
            <a:custGeom>
              <a:avLst/>
              <a:gdLst>
                <a:gd name="T0" fmla="*/ 875 w 884"/>
                <a:gd name="T1" fmla="*/ 424 h 466"/>
                <a:gd name="T2" fmla="*/ 875 w 884"/>
                <a:gd name="T3" fmla="*/ 458 h 466"/>
                <a:gd name="T4" fmla="*/ 875 w 884"/>
                <a:gd name="T5" fmla="*/ 458 h 466"/>
                <a:gd name="T6" fmla="*/ 867 w 884"/>
                <a:gd name="T7" fmla="*/ 458 h 466"/>
                <a:gd name="T8" fmla="*/ 858 w 884"/>
                <a:gd name="T9" fmla="*/ 458 h 466"/>
                <a:gd name="T10" fmla="*/ 858 w 884"/>
                <a:gd name="T11" fmla="*/ 458 h 466"/>
                <a:gd name="T12" fmla="*/ 850 w 884"/>
                <a:gd name="T13" fmla="*/ 449 h 466"/>
                <a:gd name="T14" fmla="*/ 850 w 884"/>
                <a:gd name="T15" fmla="*/ 449 h 466"/>
                <a:gd name="T16" fmla="*/ 833 w 884"/>
                <a:gd name="T17" fmla="*/ 449 h 466"/>
                <a:gd name="T18" fmla="*/ 833 w 884"/>
                <a:gd name="T19" fmla="*/ 441 h 466"/>
                <a:gd name="T20" fmla="*/ 816 w 884"/>
                <a:gd name="T21" fmla="*/ 433 h 466"/>
                <a:gd name="T22" fmla="*/ 816 w 884"/>
                <a:gd name="T23" fmla="*/ 433 h 466"/>
                <a:gd name="T24" fmla="*/ 807 w 884"/>
                <a:gd name="T25" fmla="*/ 424 h 466"/>
                <a:gd name="T26" fmla="*/ 799 w 884"/>
                <a:gd name="T27" fmla="*/ 433 h 466"/>
                <a:gd name="T28" fmla="*/ 790 w 884"/>
                <a:gd name="T29" fmla="*/ 433 h 466"/>
                <a:gd name="T30" fmla="*/ 765 w 884"/>
                <a:gd name="T31" fmla="*/ 433 h 466"/>
                <a:gd name="T32" fmla="*/ 765 w 884"/>
                <a:gd name="T33" fmla="*/ 424 h 466"/>
                <a:gd name="T34" fmla="*/ 748 w 884"/>
                <a:gd name="T35" fmla="*/ 433 h 466"/>
                <a:gd name="T36" fmla="*/ 739 w 884"/>
                <a:gd name="T37" fmla="*/ 433 h 466"/>
                <a:gd name="T38" fmla="*/ 722 w 884"/>
                <a:gd name="T39" fmla="*/ 433 h 466"/>
                <a:gd name="T40" fmla="*/ 714 w 884"/>
                <a:gd name="T41" fmla="*/ 441 h 466"/>
                <a:gd name="T42" fmla="*/ 697 w 884"/>
                <a:gd name="T43" fmla="*/ 441 h 466"/>
                <a:gd name="T44" fmla="*/ 705 w 884"/>
                <a:gd name="T45" fmla="*/ 441 h 466"/>
                <a:gd name="T46" fmla="*/ 688 w 884"/>
                <a:gd name="T47" fmla="*/ 449 h 466"/>
                <a:gd name="T48" fmla="*/ 680 w 884"/>
                <a:gd name="T49" fmla="*/ 449 h 466"/>
                <a:gd name="T50" fmla="*/ 663 w 884"/>
                <a:gd name="T51" fmla="*/ 441 h 466"/>
                <a:gd name="T52" fmla="*/ 646 w 884"/>
                <a:gd name="T53" fmla="*/ 433 h 466"/>
                <a:gd name="T54" fmla="*/ 629 w 884"/>
                <a:gd name="T55" fmla="*/ 433 h 466"/>
                <a:gd name="T56" fmla="*/ 620 w 884"/>
                <a:gd name="T57" fmla="*/ 424 h 466"/>
                <a:gd name="T58" fmla="*/ 612 w 884"/>
                <a:gd name="T59" fmla="*/ 433 h 466"/>
                <a:gd name="T60" fmla="*/ 603 w 884"/>
                <a:gd name="T61" fmla="*/ 441 h 466"/>
                <a:gd name="T62" fmla="*/ 603 w 884"/>
                <a:gd name="T63" fmla="*/ 449 h 466"/>
                <a:gd name="T64" fmla="*/ 595 w 884"/>
                <a:gd name="T65" fmla="*/ 433 h 466"/>
                <a:gd name="T66" fmla="*/ 586 w 884"/>
                <a:gd name="T67" fmla="*/ 433 h 466"/>
                <a:gd name="T68" fmla="*/ 578 w 884"/>
                <a:gd name="T69" fmla="*/ 433 h 466"/>
                <a:gd name="T70" fmla="*/ 561 w 884"/>
                <a:gd name="T71" fmla="*/ 433 h 466"/>
                <a:gd name="T72" fmla="*/ 552 w 884"/>
                <a:gd name="T73" fmla="*/ 424 h 466"/>
                <a:gd name="T74" fmla="*/ 535 w 884"/>
                <a:gd name="T75" fmla="*/ 424 h 466"/>
                <a:gd name="T76" fmla="*/ 510 w 884"/>
                <a:gd name="T77" fmla="*/ 433 h 466"/>
                <a:gd name="T78" fmla="*/ 510 w 884"/>
                <a:gd name="T79" fmla="*/ 424 h 466"/>
                <a:gd name="T80" fmla="*/ 501 w 884"/>
                <a:gd name="T81" fmla="*/ 416 h 466"/>
                <a:gd name="T82" fmla="*/ 493 w 884"/>
                <a:gd name="T83" fmla="*/ 399 h 466"/>
                <a:gd name="T84" fmla="*/ 467 w 884"/>
                <a:gd name="T85" fmla="*/ 399 h 466"/>
                <a:gd name="T86" fmla="*/ 450 w 884"/>
                <a:gd name="T87" fmla="*/ 399 h 466"/>
                <a:gd name="T88" fmla="*/ 433 w 884"/>
                <a:gd name="T89" fmla="*/ 390 h 466"/>
                <a:gd name="T90" fmla="*/ 408 w 884"/>
                <a:gd name="T91" fmla="*/ 390 h 466"/>
                <a:gd name="T92" fmla="*/ 382 w 884"/>
                <a:gd name="T93" fmla="*/ 382 h 466"/>
                <a:gd name="T94" fmla="*/ 374 w 884"/>
                <a:gd name="T95" fmla="*/ 365 h 466"/>
                <a:gd name="T96" fmla="*/ 366 w 884"/>
                <a:gd name="T97" fmla="*/ 356 h 466"/>
                <a:gd name="T98" fmla="*/ 349 w 884"/>
                <a:gd name="T99" fmla="*/ 356 h 466"/>
                <a:gd name="T100" fmla="*/ 323 w 884"/>
                <a:gd name="T101" fmla="*/ 348 h 466"/>
                <a:gd name="T102" fmla="*/ 306 w 884"/>
                <a:gd name="T103" fmla="*/ 331 h 466"/>
                <a:gd name="T104" fmla="*/ 306 w 884"/>
                <a:gd name="T105" fmla="*/ 255 h 466"/>
                <a:gd name="T106" fmla="*/ 306 w 884"/>
                <a:gd name="T107" fmla="*/ 85 h 466"/>
                <a:gd name="T108" fmla="*/ 145 w 884"/>
                <a:gd name="T109" fmla="*/ 77 h 466"/>
                <a:gd name="T110" fmla="*/ 102 w 884"/>
                <a:gd name="T111" fmla="*/ 9 h 466"/>
                <a:gd name="T112" fmla="*/ 247 w 884"/>
                <a:gd name="T113" fmla="*/ 17 h 466"/>
                <a:gd name="T114" fmla="*/ 416 w 884"/>
                <a:gd name="T115" fmla="*/ 26 h 466"/>
                <a:gd name="T116" fmla="*/ 569 w 884"/>
                <a:gd name="T117" fmla="*/ 26 h 466"/>
                <a:gd name="T118" fmla="*/ 722 w 884"/>
                <a:gd name="T119" fmla="*/ 26 h 466"/>
                <a:gd name="T120" fmla="*/ 816 w 884"/>
                <a:gd name="T121" fmla="*/ 26 h 466"/>
                <a:gd name="T122" fmla="*/ 858 w 884"/>
                <a:gd name="T123" fmla="*/ 94 h 466"/>
                <a:gd name="T124" fmla="*/ 884 w 884"/>
                <a:gd name="T125" fmla="*/ 238 h 4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4"/>
                <a:gd name="T190" fmla="*/ 0 h 466"/>
                <a:gd name="T191" fmla="*/ 884 w 884"/>
                <a:gd name="T192" fmla="*/ 466 h 4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4" h="466">
                  <a:moveTo>
                    <a:pt x="884" y="297"/>
                  </a:moveTo>
                  <a:lnTo>
                    <a:pt x="884" y="322"/>
                  </a:lnTo>
                  <a:lnTo>
                    <a:pt x="884" y="348"/>
                  </a:lnTo>
                  <a:lnTo>
                    <a:pt x="875" y="390"/>
                  </a:lnTo>
                  <a:lnTo>
                    <a:pt x="875" y="424"/>
                  </a:lnTo>
                  <a:lnTo>
                    <a:pt x="875" y="466"/>
                  </a:lnTo>
                  <a:lnTo>
                    <a:pt x="875" y="458"/>
                  </a:lnTo>
                  <a:lnTo>
                    <a:pt x="867" y="466"/>
                  </a:lnTo>
                  <a:lnTo>
                    <a:pt x="867" y="458"/>
                  </a:lnTo>
                  <a:lnTo>
                    <a:pt x="875" y="458"/>
                  </a:lnTo>
                  <a:lnTo>
                    <a:pt x="867" y="458"/>
                  </a:lnTo>
                  <a:lnTo>
                    <a:pt x="858" y="458"/>
                  </a:lnTo>
                  <a:lnTo>
                    <a:pt x="850" y="458"/>
                  </a:lnTo>
                  <a:lnTo>
                    <a:pt x="850" y="449"/>
                  </a:lnTo>
                  <a:lnTo>
                    <a:pt x="841" y="449"/>
                  </a:lnTo>
                  <a:lnTo>
                    <a:pt x="833" y="449"/>
                  </a:lnTo>
                  <a:lnTo>
                    <a:pt x="833" y="441"/>
                  </a:lnTo>
                  <a:lnTo>
                    <a:pt x="824" y="433"/>
                  </a:lnTo>
                  <a:lnTo>
                    <a:pt x="816" y="433"/>
                  </a:lnTo>
                  <a:lnTo>
                    <a:pt x="816" y="424"/>
                  </a:lnTo>
                  <a:lnTo>
                    <a:pt x="816" y="433"/>
                  </a:lnTo>
                  <a:lnTo>
                    <a:pt x="816" y="424"/>
                  </a:lnTo>
                  <a:lnTo>
                    <a:pt x="807" y="424"/>
                  </a:lnTo>
                  <a:lnTo>
                    <a:pt x="799" y="424"/>
                  </a:lnTo>
                  <a:lnTo>
                    <a:pt x="799" y="433"/>
                  </a:lnTo>
                  <a:lnTo>
                    <a:pt x="790" y="424"/>
                  </a:lnTo>
                  <a:lnTo>
                    <a:pt x="790" y="433"/>
                  </a:lnTo>
                  <a:lnTo>
                    <a:pt x="773" y="433"/>
                  </a:lnTo>
                  <a:lnTo>
                    <a:pt x="765" y="433"/>
                  </a:lnTo>
                  <a:lnTo>
                    <a:pt x="765" y="424"/>
                  </a:lnTo>
                  <a:lnTo>
                    <a:pt x="756" y="424"/>
                  </a:lnTo>
                  <a:lnTo>
                    <a:pt x="748" y="433"/>
                  </a:lnTo>
                  <a:lnTo>
                    <a:pt x="739" y="433"/>
                  </a:lnTo>
                  <a:lnTo>
                    <a:pt x="739" y="441"/>
                  </a:lnTo>
                  <a:lnTo>
                    <a:pt x="731" y="441"/>
                  </a:lnTo>
                  <a:lnTo>
                    <a:pt x="722" y="433"/>
                  </a:lnTo>
                  <a:lnTo>
                    <a:pt x="714" y="433"/>
                  </a:lnTo>
                  <a:lnTo>
                    <a:pt x="714" y="441"/>
                  </a:lnTo>
                  <a:lnTo>
                    <a:pt x="714" y="433"/>
                  </a:lnTo>
                  <a:lnTo>
                    <a:pt x="714" y="441"/>
                  </a:lnTo>
                  <a:lnTo>
                    <a:pt x="705" y="441"/>
                  </a:lnTo>
                  <a:lnTo>
                    <a:pt x="697" y="441"/>
                  </a:lnTo>
                  <a:lnTo>
                    <a:pt x="705" y="441"/>
                  </a:lnTo>
                  <a:lnTo>
                    <a:pt x="697" y="441"/>
                  </a:lnTo>
                  <a:lnTo>
                    <a:pt x="697" y="449"/>
                  </a:lnTo>
                  <a:lnTo>
                    <a:pt x="688" y="449"/>
                  </a:lnTo>
                  <a:lnTo>
                    <a:pt x="688" y="458"/>
                  </a:lnTo>
                  <a:lnTo>
                    <a:pt x="680" y="458"/>
                  </a:lnTo>
                  <a:lnTo>
                    <a:pt x="680" y="449"/>
                  </a:lnTo>
                  <a:lnTo>
                    <a:pt x="671" y="441"/>
                  </a:lnTo>
                  <a:lnTo>
                    <a:pt x="663" y="449"/>
                  </a:lnTo>
                  <a:lnTo>
                    <a:pt x="663" y="441"/>
                  </a:lnTo>
                  <a:lnTo>
                    <a:pt x="654" y="441"/>
                  </a:lnTo>
                  <a:lnTo>
                    <a:pt x="654" y="433"/>
                  </a:lnTo>
                  <a:lnTo>
                    <a:pt x="646" y="424"/>
                  </a:lnTo>
                  <a:lnTo>
                    <a:pt x="646" y="433"/>
                  </a:lnTo>
                  <a:lnTo>
                    <a:pt x="646" y="441"/>
                  </a:lnTo>
                  <a:lnTo>
                    <a:pt x="637" y="441"/>
                  </a:lnTo>
                  <a:lnTo>
                    <a:pt x="637" y="433"/>
                  </a:lnTo>
                  <a:lnTo>
                    <a:pt x="629" y="433"/>
                  </a:lnTo>
                  <a:lnTo>
                    <a:pt x="629" y="424"/>
                  </a:lnTo>
                  <a:lnTo>
                    <a:pt x="620" y="424"/>
                  </a:lnTo>
                  <a:lnTo>
                    <a:pt x="612" y="424"/>
                  </a:lnTo>
                  <a:lnTo>
                    <a:pt x="612" y="433"/>
                  </a:lnTo>
                  <a:lnTo>
                    <a:pt x="612" y="441"/>
                  </a:lnTo>
                  <a:lnTo>
                    <a:pt x="603" y="433"/>
                  </a:lnTo>
                  <a:lnTo>
                    <a:pt x="603" y="441"/>
                  </a:lnTo>
                  <a:lnTo>
                    <a:pt x="603" y="449"/>
                  </a:lnTo>
                  <a:lnTo>
                    <a:pt x="595" y="449"/>
                  </a:lnTo>
                  <a:lnTo>
                    <a:pt x="586" y="441"/>
                  </a:lnTo>
                  <a:lnTo>
                    <a:pt x="595" y="441"/>
                  </a:lnTo>
                  <a:lnTo>
                    <a:pt x="595" y="433"/>
                  </a:lnTo>
                  <a:lnTo>
                    <a:pt x="586" y="433"/>
                  </a:lnTo>
                  <a:lnTo>
                    <a:pt x="578" y="433"/>
                  </a:lnTo>
                  <a:lnTo>
                    <a:pt x="578" y="441"/>
                  </a:lnTo>
                  <a:lnTo>
                    <a:pt x="569" y="441"/>
                  </a:lnTo>
                  <a:lnTo>
                    <a:pt x="561" y="441"/>
                  </a:lnTo>
                  <a:lnTo>
                    <a:pt x="561" y="433"/>
                  </a:lnTo>
                  <a:lnTo>
                    <a:pt x="561" y="424"/>
                  </a:lnTo>
                  <a:lnTo>
                    <a:pt x="552" y="424"/>
                  </a:lnTo>
                  <a:lnTo>
                    <a:pt x="552" y="416"/>
                  </a:lnTo>
                  <a:lnTo>
                    <a:pt x="544" y="416"/>
                  </a:lnTo>
                  <a:lnTo>
                    <a:pt x="535" y="416"/>
                  </a:lnTo>
                  <a:lnTo>
                    <a:pt x="535" y="424"/>
                  </a:lnTo>
                  <a:lnTo>
                    <a:pt x="527" y="433"/>
                  </a:lnTo>
                  <a:lnTo>
                    <a:pt x="518" y="433"/>
                  </a:lnTo>
                  <a:lnTo>
                    <a:pt x="510" y="433"/>
                  </a:lnTo>
                  <a:lnTo>
                    <a:pt x="510" y="424"/>
                  </a:lnTo>
                  <a:lnTo>
                    <a:pt x="510" y="416"/>
                  </a:lnTo>
                  <a:lnTo>
                    <a:pt x="501" y="416"/>
                  </a:lnTo>
                  <a:lnTo>
                    <a:pt x="493" y="407"/>
                  </a:lnTo>
                  <a:lnTo>
                    <a:pt x="501" y="399"/>
                  </a:lnTo>
                  <a:lnTo>
                    <a:pt x="493" y="399"/>
                  </a:lnTo>
                  <a:lnTo>
                    <a:pt x="476" y="399"/>
                  </a:lnTo>
                  <a:lnTo>
                    <a:pt x="467" y="399"/>
                  </a:lnTo>
                  <a:lnTo>
                    <a:pt x="467" y="407"/>
                  </a:lnTo>
                  <a:lnTo>
                    <a:pt x="459" y="407"/>
                  </a:lnTo>
                  <a:lnTo>
                    <a:pt x="450" y="407"/>
                  </a:lnTo>
                  <a:lnTo>
                    <a:pt x="450" y="399"/>
                  </a:lnTo>
                  <a:lnTo>
                    <a:pt x="442" y="390"/>
                  </a:lnTo>
                  <a:lnTo>
                    <a:pt x="433" y="390"/>
                  </a:lnTo>
                  <a:lnTo>
                    <a:pt x="433" y="399"/>
                  </a:lnTo>
                  <a:lnTo>
                    <a:pt x="425" y="399"/>
                  </a:lnTo>
                  <a:lnTo>
                    <a:pt x="425" y="390"/>
                  </a:lnTo>
                  <a:lnTo>
                    <a:pt x="416" y="390"/>
                  </a:lnTo>
                  <a:lnTo>
                    <a:pt x="408" y="390"/>
                  </a:lnTo>
                  <a:lnTo>
                    <a:pt x="399" y="382"/>
                  </a:lnTo>
                  <a:lnTo>
                    <a:pt x="399" y="390"/>
                  </a:lnTo>
                  <a:lnTo>
                    <a:pt x="391" y="382"/>
                  </a:lnTo>
                  <a:lnTo>
                    <a:pt x="382" y="382"/>
                  </a:lnTo>
                  <a:lnTo>
                    <a:pt x="382" y="373"/>
                  </a:lnTo>
                  <a:lnTo>
                    <a:pt x="382" y="365"/>
                  </a:lnTo>
                  <a:lnTo>
                    <a:pt x="374" y="365"/>
                  </a:lnTo>
                  <a:lnTo>
                    <a:pt x="374" y="356"/>
                  </a:lnTo>
                  <a:lnTo>
                    <a:pt x="366" y="356"/>
                  </a:lnTo>
                  <a:lnTo>
                    <a:pt x="366" y="348"/>
                  </a:lnTo>
                  <a:lnTo>
                    <a:pt x="366" y="356"/>
                  </a:lnTo>
                  <a:lnTo>
                    <a:pt x="357" y="365"/>
                  </a:lnTo>
                  <a:lnTo>
                    <a:pt x="349" y="356"/>
                  </a:lnTo>
                  <a:lnTo>
                    <a:pt x="340" y="356"/>
                  </a:lnTo>
                  <a:lnTo>
                    <a:pt x="340" y="365"/>
                  </a:lnTo>
                  <a:lnTo>
                    <a:pt x="332" y="356"/>
                  </a:lnTo>
                  <a:lnTo>
                    <a:pt x="323" y="348"/>
                  </a:lnTo>
                  <a:lnTo>
                    <a:pt x="315" y="339"/>
                  </a:lnTo>
                  <a:lnTo>
                    <a:pt x="306" y="331"/>
                  </a:lnTo>
                  <a:lnTo>
                    <a:pt x="298" y="331"/>
                  </a:lnTo>
                  <a:lnTo>
                    <a:pt x="298" y="314"/>
                  </a:lnTo>
                  <a:lnTo>
                    <a:pt x="298" y="272"/>
                  </a:lnTo>
                  <a:lnTo>
                    <a:pt x="306" y="255"/>
                  </a:lnTo>
                  <a:lnTo>
                    <a:pt x="306" y="221"/>
                  </a:lnTo>
                  <a:lnTo>
                    <a:pt x="306" y="195"/>
                  </a:lnTo>
                  <a:lnTo>
                    <a:pt x="306" y="161"/>
                  </a:lnTo>
                  <a:lnTo>
                    <a:pt x="306" y="144"/>
                  </a:lnTo>
                  <a:lnTo>
                    <a:pt x="306" y="85"/>
                  </a:lnTo>
                  <a:lnTo>
                    <a:pt x="255" y="85"/>
                  </a:lnTo>
                  <a:lnTo>
                    <a:pt x="213" y="85"/>
                  </a:lnTo>
                  <a:lnTo>
                    <a:pt x="196" y="85"/>
                  </a:lnTo>
                  <a:lnTo>
                    <a:pt x="145" y="77"/>
                  </a:lnTo>
                  <a:lnTo>
                    <a:pt x="102" y="77"/>
                  </a:lnTo>
                  <a:lnTo>
                    <a:pt x="85" y="77"/>
                  </a:lnTo>
                  <a:lnTo>
                    <a:pt x="0" y="68"/>
                  </a:lnTo>
                  <a:lnTo>
                    <a:pt x="9" y="0"/>
                  </a:lnTo>
                  <a:lnTo>
                    <a:pt x="102" y="9"/>
                  </a:lnTo>
                  <a:lnTo>
                    <a:pt x="153" y="9"/>
                  </a:lnTo>
                  <a:lnTo>
                    <a:pt x="204" y="17"/>
                  </a:lnTo>
                  <a:lnTo>
                    <a:pt x="213" y="17"/>
                  </a:lnTo>
                  <a:lnTo>
                    <a:pt x="247" y="17"/>
                  </a:lnTo>
                  <a:lnTo>
                    <a:pt x="306" y="17"/>
                  </a:lnTo>
                  <a:lnTo>
                    <a:pt x="315" y="17"/>
                  </a:lnTo>
                  <a:lnTo>
                    <a:pt x="357" y="26"/>
                  </a:lnTo>
                  <a:lnTo>
                    <a:pt x="366" y="26"/>
                  </a:lnTo>
                  <a:lnTo>
                    <a:pt x="416" y="26"/>
                  </a:lnTo>
                  <a:lnTo>
                    <a:pt x="459" y="26"/>
                  </a:lnTo>
                  <a:lnTo>
                    <a:pt x="476" y="26"/>
                  </a:lnTo>
                  <a:lnTo>
                    <a:pt x="501" y="26"/>
                  </a:lnTo>
                  <a:lnTo>
                    <a:pt x="535" y="26"/>
                  </a:lnTo>
                  <a:lnTo>
                    <a:pt x="569" y="26"/>
                  </a:lnTo>
                  <a:lnTo>
                    <a:pt x="603" y="26"/>
                  </a:lnTo>
                  <a:lnTo>
                    <a:pt x="646" y="26"/>
                  </a:lnTo>
                  <a:lnTo>
                    <a:pt x="663" y="26"/>
                  </a:lnTo>
                  <a:lnTo>
                    <a:pt x="714" y="26"/>
                  </a:lnTo>
                  <a:lnTo>
                    <a:pt x="722" y="26"/>
                  </a:lnTo>
                  <a:lnTo>
                    <a:pt x="739" y="26"/>
                  </a:lnTo>
                  <a:lnTo>
                    <a:pt x="765" y="26"/>
                  </a:lnTo>
                  <a:lnTo>
                    <a:pt x="773" y="26"/>
                  </a:lnTo>
                  <a:lnTo>
                    <a:pt x="807" y="26"/>
                  </a:lnTo>
                  <a:lnTo>
                    <a:pt x="816" y="26"/>
                  </a:lnTo>
                  <a:lnTo>
                    <a:pt x="858" y="26"/>
                  </a:lnTo>
                  <a:lnTo>
                    <a:pt x="858" y="60"/>
                  </a:lnTo>
                  <a:lnTo>
                    <a:pt x="858" y="68"/>
                  </a:lnTo>
                  <a:lnTo>
                    <a:pt x="858" y="94"/>
                  </a:lnTo>
                  <a:lnTo>
                    <a:pt x="867" y="136"/>
                  </a:lnTo>
                  <a:lnTo>
                    <a:pt x="867" y="144"/>
                  </a:lnTo>
                  <a:lnTo>
                    <a:pt x="875" y="187"/>
                  </a:lnTo>
                  <a:lnTo>
                    <a:pt x="875" y="204"/>
                  </a:lnTo>
                  <a:lnTo>
                    <a:pt x="884" y="238"/>
                  </a:lnTo>
                  <a:lnTo>
                    <a:pt x="884" y="297"/>
                  </a:lnTo>
                  <a:close/>
                </a:path>
              </a:pathLst>
            </a:custGeom>
            <a:solidFill>
              <a:srgbClr val="8DA3FF"/>
            </a:solidFill>
            <a:ln w="12700">
              <a:solidFill>
                <a:schemeClr val="tx1"/>
              </a:solidFill>
              <a:round/>
              <a:headEnd/>
              <a:tailEnd/>
            </a:ln>
          </p:spPr>
          <p:txBody>
            <a:bodyPr/>
            <a:lstStyle/>
            <a:p>
              <a:endParaRPr lang="en-US"/>
            </a:p>
          </p:txBody>
        </p:sp>
        <p:sp>
          <p:nvSpPr>
            <p:cNvPr id="12383" name="Freeform 133"/>
            <p:cNvSpPr>
              <a:spLocks/>
            </p:cNvSpPr>
            <p:nvPr/>
          </p:nvSpPr>
          <p:spPr bwMode="auto">
            <a:xfrm>
              <a:off x="4150" y="2258"/>
              <a:ext cx="866" cy="390"/>
            </a:xfrm>
            <a:custGeom>
              <a:avLst/>
              <a:gdLst>
                <a:gd name="T0" fmla="*/ 0 w 866"/>
                <a:gd name="T1" fmla="*/ 305 h 390"/>
                <a:gd name="T2" fmla="*/ 25 w 866"/>
                <a:gd name="T3" fmla="*/ 297 h 390"/>
                <a:gd name="T4" fmla="*/ 34 w 866"/>
                <a:gd name="T5" fmla="*/ 271 h 390"/>
                <a:gd name="T6" fmla="*/ 68 w 866"/>
                <a:gd name="T7" fmla="*/ 254 h 390"/>
                <a:gd name="T8" fmla="*/ 93 w 866"/>
                <a:gd name="T9" fmla="*/ 238 h 390"/>
                <a:gd name="T10" fmla="*/ 102 w 866"/>
                <a:gd name="T11" fmla="*/ 229 h 390"/>
                <a:gd name="T12" fmla="*/ 127 w 866"/>
                <a:gd name="T13" fmla="*/ 212 h 390"/>
                <a:gd name="T14" fmla="*/ 136 w 866"/>
                <a:gd name="T15" fmla="*/ 195 h 390"/>
                <a:gd name="T16" fmla="*/ 153 w 866"/>
                <a:gd name="T17" fmla="*/ 178 h 390"/>
                <a:gd name="T18" fmla="*/ 170 w 866"/>
                <a:gd name="T19" fmla="*/ 187 h 390"/>
                <a:gd name="T20" fmla="*/ 187 w 866"/>
                <a:gd name="T21" fmla="*/ 170 h 390"/>
                <a:gd name="T22" fmla="*/ 212 w 866"/>
                <a:gd name="T23" fmla="*/ 161 h 390"/>
                <a:gd name="T24" fmla="*/ 237 w 866"/>
                <a:gd name="T25" fmla="*/ 136 h 390"/>
                <a:gd name="T26" fmla="*/ 237 w 866"/>
                <a:gd name="T27" fmla="*/ 102 h 390"/>
                <a:gd name="T28" fmla="*/ 365 w 866"/>
                <a:gd name="T29" fmla="*/ 85 h 390"/>
                <a:gd name="T30" fmla="*/ 484 w 866"/>
                <a:gd name="T31" fmla="*/ 60 h 390"/>
                <a:gd name="T32" fmla="*/ 577 w 866"/>
                <a:gd name="T33" fmla="*/ 51 h 390"/>
                <a:gd name="T34" fmla="*/ 696 w 866"/>
                <a:gd name="T35" fmla="*/ 26 h 390"/>
                <a:gd name="T36" fmla="*/ 781 w 866"/>
                <a:gd name="T37" fmla="*/ 9 h 390"/>
                <a:gd name="T38" fmla="*/ 815 w 866"/>
                <a:gd name="T39" fmla="*/ 17 h 390"/>
                <a:gd name="T40" fmla="*/ 823 w 866"/>
                <a:gd name="T41" fmla="*/ 26 h 390"/>
                <a:gd name="T42" fmla="*/ 823 w 866"/>
                <a:gd name="T43" fmla="*/ 34 h 390"/>
                <a:gd name="T44" fmla="*/ 798 w 866"/>
                <a:gd name="T45" fmla="*/ 34 h 390"/>
                <a:gd name="T46" fmla="*/ 790 w 866"/>
                <a:gd name="T47" fmla="*/ 51 h 390"/>
                <a:gd name="T48" fmla="*/ 764 w 866"/>
                <a:gd name="T49" fmla="*/ 77 h 390"/>
                <a:gd name="T50" fmla="*/ 747 w 866"/>
                <a:gd name="T51" fmla="*/ 43 h 390"/>
                <a:gd name="T52" fmla="*/ 747 w 866"/>
                <a:gd name="T53" fmla="*/ 51 h 390"/>
                <a:gd name="T54" fmla="*/ 781 w 866"/>
                <a:gd name="T55" fmla="*/ 77 h 390"/>
                <a:gd name="T56" fmla="*/ 823 w 866"/>
                <a:gd name="T57" fmla="*/ 102 h 390"/>
                <a:gd name="T58" fmla="*/ 832 w 866"/>
                <a:gd name="T59" fmla="*/ 85 h 390"/>
                <a:gd name="T60" fmla="*/ 849 w 866"/>
                <a:gd name="T61" fmla="*/ 110 h 390"/>
                <a:gd name="T62" fmla="*/ 790 w 866"/>
                <a:gd name="T63" fmla="*/ 144 h 390"/>
                <a:gd name="T64" fmla="*/ 781 w 866"/>
                <a:gd name="T65" fmla="*/ 153 h 390"/>
                <a:gd name="T66" fmla="*/ 781 w 866"/>
                <a:gd name="T67" fmla="*/ 170 h 390"/>
                <a:gd name="T68" fmla="*/ 790 w 866"/>
                <a:gd name="T69" fmla="*/ 187 h 390"/>
                <a:gd name="T70" fmla="*/ 756 w 866"/>
                <a:gd name="T71" fmla="*/ 204 h 390"/>
                <a:gd name="T72" fmla="*/ 764 w 866"/>
                <a:gd name="T73" fmla="*/ 221 h 390"/>
                <a:gd name="T74" fmla="*/ 815 w 866"/>
                <a:gd name="T75" fmla="*/ 212 h 390"/>
                <a:gd name="T76" fmla="*/ 798 w 866"/>
                <a:gd name="T77" fmla="*/ 246 h 390"/>
                <a:gd name="T78" fmla="*/ 713 w 866"/>
                <a:gd name="T79" fmla="*/ 297 h 390"/>
                <a:gd name="T80" fmla="*/ 679 w 866"/>
                <a:gd name="T81" fmla="*/ 339 h 390"/>
                <a:gd name="T82" fmla="*/ 671 w 866"/>
                <a:gd name="T83" fmla="*/ 373 h 390"/>
                <a:gd name="T84" fmla="*/ 509 w 866"/>
                <a:gd name="T85" fmla="*/ 314 h 390"/>
                <a:gd name="T86" fmla="*/ 390 w 866"/>
                <a:gd name="T87" fmla="*/ 305 h 390"/>
                <a:gd name="T88" fmla="*/ 348 w 866"/>
                <a:gd name="T89" fmla="*/ 280 h 390"/>
                <a:gd name="T90" fmla="*/ 331 w 866"/>
                <a:gd name="T91" fmla="*/ 271 h 390"/>
                <a:gd name="T92" fmla="*/ 237 w 866"/>
                <a:gd name="T93" fmla="*/ 280 h 390"/>
                <a:gd name="T94" fmla="*/ 195 w 866"/>
                <a:gd name="T95" fmla="*/ 288 h 390"/>
                <a:gd name="T96" fmla="*/ 178 w 866"/>
                <a:gd name="T97" fmla="*/ 297 h 390"/>
                <a:gd name="T98" fmla="*/ 161 w 866"/>
                <a:gd name="T99" fmla="*/ 305 h 390"/>
                <a:gd name="T100" fmla="*/ 76 w 866"/>
                <a:gd name="T101" fmla="*/ 331 h 3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390"/>
                <a:gd name="T155" fmla="*/ 866 w 866"/>
                <a:gd name="T156" fmla="*/ 390 h 3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390">
                  <a:moveTo>
                    <a:pt x="34" y="339"/>
                  </a:moveTo>
                  <a:lnTo>
                    <a:pt x="17" y="339"/>
                  </a:lnTo>
                  <a:lnTo>
                    <a:pt x="0" y="339"/>
                  </a:lnTo>
                  <a:lnTo>
                    <a:pt x="0" y="314"/>
                  </a:lnTo>
                  <a:lnTo>
                    <a:pt x="0" y="305"/>
                  </a:lnTo>
                  <a:lnTo>
                    <a:pt x="8" y="305"/>
                  </a:lnTo>
                  <a:lnTo>
                    <a:pt x="17" y="305"/>
                  </a:lnTo>
                  <a:lnTo>
                    <a:pt x="17" y="297"/>
                  </a:lnTo>
                  <a:lnTo>
                    <a:pt x="25" y="297"/>
                  </a:lnTo>
                  <a:lnTo>
                    <a:pt x="25" y="288"/>
                  </a:lnTo>
                  <a:lnTo>
                    <a:pt x="25" y="280"/>
                  </a:lnTo>
                  <a:lnTo>
                    <a:pt x="34" y="271"/>
                  </a:lnTo>
                  <a:lnTo>
                    <a:pt x="42" y="263"/>
                  </a:lnTo>
                  <a:lnTo>
                    <a:pt x="51" y="254"/>
                  </a:lnTo>
                  <a:lnTo>
                    <a:pt x="59" y="254"/>
                  </a:lnTo>
                  <a:lnTo>
                    <a:pt x="68" y="254"/>
                  </a:lnTo>
                  <a:lnTo>
                    <a:pt x="76" y="254"/>
                  </a:lnTo>
                  <a:lnTo>
                    <a:pt x="85" y="246"/>
                  </a:lnTo>
                  <a:lnTo>
                    <a:pt x="93" y="238"/>
                  </a:lnTo>
                  <a:lnTo>
                    <a:pt x="93" y="229"/>
                  </a:lnTo>
                  <a:lnTo>
                    <a:pt x="102" y="229"/>
                  </a:lnTo>
                  <a:lnTo>
                    <a:pt x="110" y="229"/>
                  </a:lnTo>
                  <a:lnTo>
                    <a:pt x="110" y="221"/>
                  </a:lnTo>
                  <a:lnTo>
                    <a:pt x="119" y="221"/>
                  </a:lnTo>
                  <a:lnTo>
                    <a:pt x="127" y="221"/>
                  </a:lnTo>
                  <a:lnTo>
                    <a:pt x="127" y="212"/>
                  </a:lnTo>
                  <a:lnTo>
                    <a:pt x="127" y="204"/>
                  </a:lnTo>
                  <a:lnTo>
                    <a:pt x="127" y="195"/>
                  </a:lnTo>
                  <a:lnTo>
                    <a:pt x="136" y="204"/>
                  </a:lnTo>
                  <a:lnTo>
                    <a:pt x="136" y="195"/>
                  </a:lnTo>
                  <a:lnTo>
                    <a:pt x="136" y="187"/>
                  </a:lnTo>
                  <a:lnTo>
                    <a:pt x="153" y="178"/>
                  </a:lnTo>
                  <a:lnTo>
                    <a:pt x="153" y="187"/>
                  </a:lnTo>
                  <a:lnTo>
                    <a:pt x="161" y="195"/>
                  </a:lnTo>
                  <a:lnTo>
                    <a:pt x="170" y="187"/>
                  </a:lnTo>
                  <a:lnTo>
                    <a:pt x="178" y="178"/>
                  </a:lnTo>
                  <a:lnTo>
                    <a:pt x="178" y="170"/>
                  </a:lnTo>
                  <a:lnTo>
                    <a:pt x="187" y="170"/>
                  </a:lnTo>
                  <a:lnTo>
                    <a:pt x="195" y="161"/>
                  </a:lnTo>
                  <a:lnTo>
                    <a:pt x="204" y="170"/>
                  </a:lnTo>
                  <a:lnTo>
                    <a:pt x="212" y="161"/>
                  </a:lnTo>
                  <a:lnTo>
                    <a:pt x="221" y="144"/>
                  </a:lnTo>
                  <a:lnTo>
                    <a:pt x="229" y="136"/>
                  </a:lnTo>
                  <a:lnTo>
                    <a:pt x="237" y="136"/>
                  </a:lnTo>
                  <a:lnTo>
                    <a:pt x="237" y="127"/>
                  </a:lnTo>
                  <a:lnTo>
                    <a:pt x="237" y="110"/>
                  </a:lnTo>
                  <a:lnTo>
                    <a:pt x="237" y="102"/>
                  </a:lnTo>
                  <a:lnTo>
                    <a:pt x="271" y="93"/>
                  </a:lnTo>
                  <a:lnTo>
                    <a:pt x="314" y="93"/>
                  </a:lnTo>
                  <a:lnTo>
                    <a:pt x="322" y="85"/>
                  </a:lnTo>
                  <a:lnTo>
                    <a:pt x="348" y="85"/>
                  </a:lnTo>
                  <a:lnTo>
                    <a:pt x="365" y="85"/>
                  </a:lnTo>
                  <a:lnTo>
                    <a:pt x="407" y="77"/>
                  </a:lnTo>
                  <a:lnTo>
                    <a:pt x="441" y="68"/>
                  </a:lnTo>
                  <a:lnTo>
                    <a:pt x="458" y="68"/>
                  </a:lnTo>
                  <a:lnTo>
                    <a:pt x="484" y="60"/>
                  </a:lnTo>
                  <a:lnTo>
                    <a:pt x="492" y="60"/>
                  </a:lnTo>
                  <a:lnTo>
                    <a:pt x="526" y="60"/>
                  </a:lnTo>
                  <a:lnTo>
                    <a:pt x="535" y="51"/>
                  </a:lnTo>
                  <a:lnTo>
                    <a:pt x="569" y="51"/>
                  </a:lnTo>
                  <a:lnTo>
                    <a:pt x="577" y="51"/>
                  </a:lnTo>
                  <a:lnTo>
                    <a:pt x="603" y="43"/>
                  </a:lnTo>
                  <a:lnTo>
                    <a:pt x="620" y="34"/>
                  </a:lnTo>
                  <a:lnTo>
                    <a:pt x="637" y="34"/>
                  </a:lnTo>
                  <a:lnTo>
                    <a:pt x="679" y="26"/>
                  </a:lnTo>
                  <a:lnTo>
                    <a:pt x="696" y="26"/>
                  </a:lnTo>
                  <a:lnTo>
                    <a:pt x="722" y="17"/>
                  </a:lnTo>
                  <a:lnTo>
                    <a:pt x="756" y="9"/>
                  </a:lnTo>
                  <a:lnTo>
                    <a:pt x="764" y="9"/>
                  </a:lnTo>
                  <a:lnTo>
                    <a:pt x="781" y="9"/>
                  </a:lnTo>
                  <a:lnTo>
                    <a:pt x="798" y="0"/>
                  </a:lnTo>
                  <a:lnTo>
                    <a:pt x="807" y="0"/>
                  </a:lnTo>
                  <a:lnTo>
                    <a:pt x="807" y="9"/>
                  </a:lnTo>
                  <a:lnTo>
                    <a:pt x="815" y="17"/>
                  </a:lnTo>
                  <a:lnTo>
                    <a:pt x="823" y="26"/>
                  </a:lnTo>
                  <a:lnTo>
                    <a:pt x="823" y="17"/>
                  </a:lnTo>
                  <a:lnTo>
                    <a:pt x="823" y="26"/>
                  </a:lnTo>
                  <a:lnTo>
                    <a:pt x="840" y="51"/>
                  </a:lnTo>
                  <a:lnTo>
                    <a:pt x="840" y="60"/>
                  </a:lnTo>
                  <a:lnTo>
                    <a:pt x="840" y="51"/>
                  </a:lnTo>
                  <a:lnTo>
                    <a:pt x="832" y="34"/>
                  </a:lnTo>
                  <a:lnTo>
                    <a:pt x="823" y="34"/>
                  </a:lnTo>
                  <a:lnTo>
                    <a:pt x="815" y="26"/>
                  </a:lnTo>
                  <a:lnTo>
                    <a:pt x="823" y="43"/>
                  </a:lnTo>
                  <a:lnTo>
                    <a:pt x="823" y="51"/>
                  </a:lnTo>
                  <a:lnTo>
                    <a:pt x="798" y="34"/>
                  </a:lnTo>
                  <a:lnTo>
                    <a:pt x="807" y="51"/>
                  </a:lnTo>
                  <a:lnTo>
                    <a:pt x="798" y="51"/>
                  </a:lnTo>
                  <a:lnTo>
                    <a:pt x="790" y="51"/>
                  </a:lnTo>
                  <a:lnTo>
                    <a:pt x="798" y="60"/>
                  </a:lnTo>
                  <a:lnTo>
                    <a:pt x="773" y="68"/>
                  </a:lnTo>
                  <a:lnTo>
                    <a:pt x="781" y="68"/>
                  </a:lnTo>
                  <a:lnTo>
                    <a:pt x="773" y="77"/>
                  </a:lnTo>
                  <a:lnTo>
                    <a:pt x="764" y="77"/>
                  </a:lnTo>
                  <a:lnTo>
                    <a:pt x="756" y="77"/>
                  </a:lnTo>
                  <a:lnTo>
                    <a:pt x="764" y="77"/>
                  </a:lnTo>
                  <a:lnTo>
                    <a:pt x="756" y="77"/>
                  </a:lnTo>
                  <a:lnTo>
                    <a:pt x="747" y="68"/>
                  </a:lnTo>
                  <a:lnTo>
                    <a:pt x="747" y="43"/>
                  </a:lnTo>
                  <a:lnTo>
                    <a:pt x="739" y="43"/>
                  </a:lnTo>
                  <a:lnTo>
                    <a:pt x="722" y="43"/>
                  </a:lnTo>
                  <a:lnTo>
                    <a:pt x="747" y="43"/>
                  </a:lnTo>
                  <a:lnTo>
                    <a:pt x="747" y="51"/>
                  </a:lnTo>
                  <a:lnTo>
                    <a:pt x="747" y="68"/>
                  </a:lnTo>
                  <a:lnTo>
                    <a:pt x="756" y="85"/>
                  </a:lnTo>
                  <a:lnTo>
                    <a:pt x="756" y="93"/>
                  </a:lnTo>
                  <a:lnTo>
                    <a:pt x="781" y="77"/>
                  </a:lnTo>
                  <a:lnTo>
                    <a:pt x="790" y="85"/>
                  </a:lnTo>
                  <a:lnTo>
                    <a:pt x="807" y="77"/>
                  </a:lnTo>
                  <a:lnTo>
                    <a:pt x="815" y="77"/>
                  </a:lnTo>
                  <a:lnTo>
                    <a:pt x="823" y="77"/>
                  </a:lnTo>
                  <a:lnTo>
                    <a:pt x="823" y="102"/>
                  </a:lnTo>
                  <a:lnTo>
                    <a:pt x="832" y="110"/>
                  </a:lnTo>
                  <a:lnTo>
                    <a:pt x="815" y="110"/>
                  </a:lnTo>
                  <a:lnTo>
                    <a:pt x="823" y="110"/>
                  </a:lnTo>
                  <a:lnTo>
                    <a:pt x="832" y="110"/>
                  </a:lnTo>
                  <a:lnTo>
                    <a:pt x="832" y="85"/>
                  </a:lnTo>
                  <a:lnTo>
                    <a:pt x="849" y="77"/>
                  </a:lnTo>
                  <a:lnTo>
                    <a:pt x="857" y="77"/>
                  </a:lnTo>
                  <a:lnTo>
                    <a:pt x="866" y="102"/>
                  </a:lnTo>
                  <a:lnTo>
                    <a:pt x="857" y="119"/>
                  </a:lnTo>
                  <a:lnTo>
                    <a:pt x="849" y="110"/>
                  </a:lnTo>
                  <a:lnTo>
                    <a:pt x="840" y="144"/>
                  </a:lnTo>
                  <a:lnTo>
                    <a:pt x="823" y="153"/>
                  </a:lnTo>
                  <a:lnTo>
                    <a:pt x="790" y="153"/>
                  </a:lnTo>
                  <a:lnTo>
                    <a:pt x="790" y="144"/>
                  </a:lnTo>
                  <a:lnTo>
                    <a:pt x="790" y="136"/>
                  </a:lnTo>
                  <a:lnTo>
                    <a:pt x="781" y="136"/>
                  </a:lnTo>
                  <a:lnTo>
                    <a:pt x="790" y="136"/>
                  </a:lnTo>
                  <a:lnTo>
                    <a:pt x="773" y="144"/>
                  </a:lnTo>
                  <a:lnTo>
                    <a:pt x="781" y="153"/>
                  </a:lnTo>
                  <a:lnTo>
                    <a:pt x="773" y="161"/>
                  </a:lnTo>
                  <a:lnTo>
                    <a:pt x="730" y="153"/>
                  </a:lnTo>
                  <a:lnTo>
                    <a:pt x="739" y="161"/>
                  </a:lnTo>
                  <a:lnTo>
                    <a:pt x="773" y="170"/>
                  </a:lnTo>
                  <a:lnTo>
                    <a:pt x="781" y="170"/>
                  </a:lnTo>
                  <a:lnTo>
                    <a:pt x="790" y="170"/>
                  </a:lnTo>
                  <a:lnTo>
                    <a:pt x="798" y="178"/>
                  </a:lnTo>
                  <a:lnTo>
                    <a:pt x="781" y="187"/>
                  </a:lnTo>
                  <a:lnTo>
                    <a:pt x="790" y="187"/>
                  </a:lnTo>
                  <a:lnTo>
                    <a:pt x="790" y="204"/>
                  </a:lnTo>
                  <a:lnTo>
                    <a:pt x="781" y="204"/>
                  </a:lnTo>
                  <a:lnTo>
                    <a:pt x="764" y="212"/>
                  </a:lnTo>
                  <a:lnTo>
                    <a:pt x="756" y="212"/>
                  </a:lnTo>
                  <a:lnTo>
                    <a:pt x="756" y="204"/>
                  </a:lnTo>
                  <a:lnTo>
                    <a:pt x="747" y="204"/>
                  </a:lnTo>
                  <a:lnTo>
                    <a:pt x="739" y="204"/>
                  </a:lnTo>
                  <a:lnTo>
                    <a:pt x="739" y="212"/>
                  </a:lnTo>
                  <a:lnTo>
                    <a:pt x="747" y="212"/>
                  </a:lnTo>
                  <a:lnTo>
                    <a:pt x="764" y="221"/>
                  </a:lnTo>
                  <a:lnTo>
                    <a:pt x="790" y="221"/>
                  </a:lnTo>
                  <a:lnTo>
                    <a:pt x="781" y="212"/>
                  </a:lnTo>
                  <a:lnTo>
                    <a:pt x="798" y="212"/>
                  </a:lnTo>
                  <a:lnTo>
                    <a:pt x="807" y="204"/>
                  </a:lnTo>
                  <a:lnTo>
                    <a:pt x="815" y="212"/>
                  </a:lnTo>
                  <a:lnTo>
                    <a:pt x="823" y="204"/>
                  </a:lnTo>
                  <a:lnTo>
                    <a:pt x="823" y="212"/>
                  </a:lnTo>
                  <a:lnTo>
                    <a:pt x="807" y="229"/>
                  </a:lnTo>
                  <a:lnTo>
                    <a:pt x="798" y="246"/>
                  </a:lnTo>
                  <a:lnTo>
                    <a:pt x="756" y="254"/>
                  </a:lnTo>
                  <a:lnTo>
                    <a:pt x="739" y="246"/>
                  </a:lnTo>
                  <a:lnTo>
                    <a:pt x="747" y="263"/>
                  </a:lnTo>
                  <a:lnTo>
                    <a:pt x="713" y="297"/>
                  </a:lnTo>
                  <a:lnTo>
                    <a:pt x="705" y="305"/>
                  </a:lnTo>
                  <a:lnTo>
                    <a:pt x="705" y="297"/>
                  </a:lnTo>
                  <a:lnTo>
                    <a:pt x="705" y="305"/>
                  </a:lnTo>
                  <a:lnTo>
                    <a:pt x="688" y="322"/>
                  </a:lnTo>
                  <a:lnTo>
                    <a:pt x="679" y="339"/>
                  </a:lnTo>
                  <a:lnTo>
                    <a:pt x="679" y="356"/>
                  </a:lnTo>
                  <a:lnTo>
                    <a:pt x="671" y="339"/>
                  </a:lnTo>
                  <a:lnTo>
                    <a:pt x="679" y="365"/>
                  </a:lnTo>
                  <a:lnTo>
                    <a:pt x="671" y="373"/>
                  </a:lnTo>
                  <a:lnTo>
                    <a:pt x="611" y="390"/>
                  </a:lnTo>
                  <a:lnTo>
                    <a:pt x="603" y="382"/>
                  </a:lnTo>
                  <a:lnTo>
                    <a:pt x="552" y="348"/>
                  </a:lnTo>
                  <a:lnTo>
                    <a:pt x="509" y="314"/>
                  </a:lnTo>
                  <a:lnTo>
                    <a:pt x="484" y="297"/>
                  </a:lnTo>
                  <a:lnTo>
                    <a:pt x="475" y="297"/>
                  </a:lnTo>
                  <a:lnTo>
                    <a:pt x="458" y="297"/>
                  </a:lnTo>
                  <a:lnTo>
                    <a:pt x="416" y="305"/>
                  </a:lnTo>
                  <a:lnTo>
                    <a:pt x="390" y="305"/>
                  </a:lnTo>
                  <a:lnTo>
                    <a:pt x="365" y="314"/>
                  </a:lnTo>
                  <a:lnTo>
                    <a:pt x="365" y="297"/>
                  </a:lnTo>
                  <a:lnTo>
                    <a:pt x="356" y="288"/>
                  </a:lnTo>
                  <a:lnTo>
                    <a:pt x="348" y="280"/>
                  </a:lnTo>
                  <a:lnTo>
                    <a:pt x="331" y="288"/>
                  </a:lnTo>
                  <a:lnTo>
                    <a:pt x="331" y="280"/>
                  </a:lnTo>
                  <a:lnTo>
                    <a:pt x="331" y="271"/>
                  </a:lnTo>
                  <a:lnTo>
                    <a:pt x="305" y="271"/>
                  </a:lnTo>
                  <a:lnTo>
                    <a:pt x="297" y="271"/>
                  </a:lnTo>
                  <a:lnTo>
                    <a:pt x="254" y="280"/>
                  </a:lnTo>
                  <a:lnTo>
                    <a:pt x="246" y="280"/>
                  </a:lnTo>
                  <a:lnTo>
                    <a:pt x="237" y="280"/>
                  </a:lnTo>
                  <a:lnTo>
                    <a:pt x="212" y="288"/>
                  </a:lnTo>
                  <a:lnTo>
                    <a:pt x="204" y="288"/>
                  </a:lnTo>
                  <a:lnTo>
                    <a:pt x="195" y="288"/>
                  </a:lnTo>
                  <a:lnTo>
                    <a:pt x="187" y="288"/>
                  </a:lnTo>
                  <a:lnTo>
                    <a:pt x="178" y="297"/>
                  </a:lnTo>
                  <a:lnTo>
                    <a:pt x="170" y="297"/>
                  </a:lnTo>
                  <a:lnTo>
                    <a:pt x="161" y="305"/>
                  </a:lnTo>
                  <a:lnTo>
                    <a:pt x="153" y="305"/>
                  </a:lnTo>
                  <a:lnTo>
                    <a:pt x="144" y="314"/>
                  </a:lnTo>
                  <a:lnTo>
                    <a:pt x="136" y="322"/>
                  </a:lnTo>
                  <a:lnTo>
                    <a:pt x="119" y="322"/>
                  </a:lnTo>
                  <a:lnTo>
                    <a:pt x="76" y="331"/>
                  </a:lnTo>
                  <a:lnTo>
                    <a:pt x="34" y="339"/>
                  </a:lnTo>
                  <a:close/>
                </a:path>
              </a:pathLst>
            </a:custGeom>
            <a:solidFill>
              <a:srgbClr val="8DA3FF"/>
            </a:solidFill>
            <a:ln w="12700">
              <a:solidFill>
                <a:schemeClr val="tx1"/>
              </a:solidFill>
              <a:round/>
              <a:headEnd/>
              <a:tailEnd/>
            </a:ln>
          </p:spPr>
          <p:txBody>
            <a:bodyPr/>
            <a:lstStyle/>
            <a:p>
              <a:endParaRPr lang="en-US"/>
            </a:p>
          </p:txBody>
        </p:sp>
        <p:sp>
          <p:nvSpPr>
            <p:cNvPr id="12384" name="Freeform 134"/>
            <p:cNvSpPr>
              <a:spLocks/>
            </p:cNvSpPr>
            <p:nvPr/>
          </p:nvSpPr>
          <p:spPr bwMode="auto">
            <a:xfrm>
              <a:off x="4957" y="2258"/>
              <a:ext cx="16" cy="9"/>
            </a:xfrm>
            <a:custGeom>
              <a:avLst/>
              <a:gdLst>
                <a:gd name="T0" fmla="*/ 0 w 16"/>
                <a:gd name="T1" fmla="*/ 0 h 9"/>
                <a:gd name="T2" fmla="*/ 8 w 16"/>
                <a:gd name="T3" fmla="*/ 0 h 9"/>
                <a:gd name="T4" fmla="*/ 16 w 16"/>
                <a:gd name="T5" fmla="*/ 0 h 9"/>
                <a:gd name="T6" fmla="*/ 16 w 16"/>
                <a:gd name="T7" fmla="*/ 9 h 9"/>
                <a:gd name="T8" fmla="*/ 8 w 16"/>
                <a:gd name="T9" fmla="*/ 9 h 9"/>
                <a:gd name="T10" fmla="*/ 8 w 16"/>
                <a:gd name="T11" fmla="*/ 0 h 9"/>
                <a:gd name="T12" fmla="*/ 0 w 16"/>
                <a:gd name="T13" fmla="*/ 0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0" y="0"/>
                  </a:moveTo>
                  <a:lnTo>
                    <a:pt x="8" y="0"/>
                  </a:lnTo>
                  <a:lnTo>
                    <a:pt x="16" y="0"/>
                  </a:lnTo>
                  <a:lnTo>
                    <a:pt x="16" y="9"/>
                  </a:lnTo>
                  <a:lnTo>
                    <a:pt x="8" y="9"/>
                  </a:lnTo>
                  <a:lnTo>
                    <a:pt x="8" y="0"/>
                  </a:lnTo>
                  <a:lnTo>
                    <a:pt x="0" y="0"/>
                  </a:lnTo>
                  <a:close/>
                </a:path>
              </a:pathLst>
            </a:custGeom>
            <a:solidFill>
              <a:srgbClr val="8DA3FF"/>
            </a:solidFill>
            <a:ln w="12700">
              <a:solidFill>
                <a:schemeClr val="tx1"/>
              </a:solidFill>
              <a:round/>
              <a:headEnd/>
              <a:tailEnd/>
            </a:ln>
          </p:spPr>
          <p:txBody>
            <a:bodyPr/>
            <a:lstStyle/>
            <a:p>
              <a:endParaRPr lang="en-US"/>
            </a:p>
          </p:txBody>
        </p:sp>
        <p:sp>
          <p:nvSpPr>
            <p:cNvPr id="12385" name="Freeform 135"/>
            <p:cNvSpPr>
              <a:spLocks/>
            </p:cNvSpPr>
            <p:nvPr/>
          </p:nvSpPr>
          <p:spPr bwMode="auto">
            <a:xfrm>
              <a:off x="4973" y="2258"/>
              <a:ext cx="51" cy="85"/>
            </a:xfrm>
            <a:custGeom>
              <a:avLst/>
              <a:gdLst>
                <a:gd name="T0" fmla="*/ 0 w 51"/>
                <a:gd name="T1" fmla="*/ 0 h 85"/>
                <a:gd name="T2" fmla="*/ 0 w 51"/>
                <a:gd name="T3" fmla="*/ 0 h 85"/>
                <a:gd name="T4" fmla="*/ 17 w 51"/>
                <a:gd name="T5" fmla="*/ 34 h 85"/>
                <a:gd name="T6" fmla="*/ 51 w 51"/>
                <a:gd name="T7" fmla="*/ 85 h 85"/>
                <a:gd name="T8" fmla="*/ 34 w 51"/>
                <a:gd name="T9" fmla="*/ 60 h 85"/>
                <a:gd name="T10" fmla="*/ 26 w 51"/>
                <a:gd name="T11" fmla="*/ 60 h 85"/>
                <a:gd name="T12" fmla="*/ 17 w 51"/>
                <a:gd name="T13" fmla="*/ 34 h 85"/>
                <a:gd name="T14" fmla="*/ 0 w 51"/>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5"/>
                <a:gd name="T26" fmla="*/ 51 w 51"/>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5">
                  <a:moveTo>
                    <a:pt x="0" y="0"/>
                  </a:moveTo>
                  <a:lnTo>
                    <a:pt x="0" y="0"/>
                  </a:lnTo>
                  <a:lnTo>
                    <a:pt x="17" y="34"/>
                  </a:lnTo>
                  <a:lnTo>
                    <a:pt x="51" y="85"/>
                  </a:lnTo>
                  <a:lnTo>
                    <a:pt x="34" y="60"/>
                  </a:lnTo>
                  <a:lnTo>
                    <a:pt x="26" y="60"/>
                  </a:lnTo>
                  <a:lnTo>
                    <a:pt x="17" y="34"/>
                  </a:lnTo>
                  <a:lnTo>
                    <a:pt x="0" y="0"/>
                  </a:lnTo>
                  <a:close/>
                </a:path>
              </a:pathLst>
            </a:custGeom>
            <a:solidFill>
              <a:srgbClr val="8DA3FF"/>
            </a:solidFill>
            <a:ln w="12700">
              <a:solidFill>
                <a:schemeClr val="tx1"/>
              </a:solidFill>
              <a:round/>
              <a:headEnd/>
              <a:tailEnd/>
            </a:ln>
          </p:spPr>
          <p:txBody>
            <a:bodyPr/>
            <a:lstStyle/>
            <a:p>
              <a:endParaRPr lang="en-US"/>
            </a:p>
          </p:txBody>
        </p:sp>
        <p:sp>
          <p:nvSpPr>
            <p:cNvPr id="12386" name="Freeform 136"/>
            <p:cNvSpPr>
              <a:spLocks/>
            </p:cNvSpPr>
            <p:nvPr/>
          </p:nvSpPr>
          <p:spPr bwMode="auto">
            <a:xfrm>
              <a:off x="5024" y="2343"/>
              <a:ext cx="17" cy="85"/>
            </a:xfrm>
            <a:custGeom>
              <a:avLst/>
              <a:gdLst>
                <a:gd name="T0" fmla="*/ 9 w 17"/>
                <a:gd name="T1" fmla="*/ 17 h 85"/>
                <a:gd name="T2" fmla="*/ 9 w 17"/>
                <a:gd name="T3" fmla="*/ 0 h 85"/>
                <a:gd name="T4" fmla="*/ 17 w 17"/>
                <a:gd name="T5" fmla="*/ 17 h 85"/>
                <a:gd name="T6" fmla="*/ 17 w 17"/>
                <a:gd name="T7" fmla="*/ 68 h 85"/>
                <a:gd name="T8" fmla="*/ 0 w 17"/>
                <a:gd name="T9" fmla="*/ 85 h 85"/>
                <a:gd name="T10" fmla="*/ 0 w 17"/>
                <a:gd name="T11" fmla="*/ 76 h 85"/>
                <a:gd name="T12" fmla="*/ 17 w 17"/>
                <a:gd name="T13" fmla="*/ 68 h 85"/>
                <a:gd name="T14" fmla="*/ 17 w 17"/>
                <a:gd name="T15" fmla="*/ 25 h 85"/>
                <a:gd name="T16" fmla="*/ 9 w 17"/>
                <a:gd name="T17" fmla="*/ 17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85"/>
                <a:gd name="T29" fmla="*/ 17 w 17"/>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85">
                  <a:moveTo>
                    <a:pt x="9" y="17"/>
                  </a:moveTo>
                  <a:lnTo>
                    <a:pt x="9" y="0"/>
                  </a:lnTo>
                  <a:lnTo>
                    <a:pt x="17" y="17"/>
                  </a:lnTo>
                  <a:lnTo>
                    <a:pt x="17" y="68"/>
                  </a:lnTo>
                  <a:lnTo>
                    <a:pt x="0" y="85"/>
                  </a:lnTo>
                  <a:lnTo>
                    <a:pt x="0" y="76"/>
                  </a:lnTo>
                  <a:lnTo>
                    <a:pt x="17" y="68"/>
                  </a:lnTo>
                  <a:lnTo>
                    <a:pt x="17" y="25"/>
                  </a:lnTo>
                  <a:lnTo>
                    <a:pt x="9" y="17"/>
                  </a:lnTo>
                  <a:close/>
                </a:path>
              </a:pathLst>
            </a:custGeom>
            <a:solidFill>
              <a:srgbClr val="8DA3FF"/>
            </a:solidFill>
            <a:ln w="12700">
              <a:solidFill>
                <a:schemeClr val="tx1"/>
              </a:solidFill>
              <a:round/>
              <a:headEnd/>
              <a:tailEnd/>
            </a:ln>
          </p:spPr>
          <p:txBody>
            <a:bodyPr/>
            <a:lstStyle/>
            <a:p>
              <a:endParaRPr lang="en-US"/>
            </a:p>
          </p:txBody>
        </p:sp>
        <p:sp>
          <p:nvSpPr>
            <p:cNvPr id="12387" name="Freeform 137"/>
            <p:cNvSpPr>
              <a:spLocks/>
            </p:cNvSpPr>
            <p:nvPr/>
          </p:nvSpPr>
          <p:spPr bwMode="auto">
            <a:xfrm>
              <a:off x="4999" y="2428"/>
              <a:ext cx="25" cy="17"/>
            </a:xfrm>
            <a:custGeom>
              <a:avLst/>
              <a:gdLst>
                <a:gd name="T0" fmla="*/ 0 w 25"/>
                <a:gd name="T1" fmla="*/ 17 h 17"/>
                <a:gd name="T2" fmla="*/ 0 w 25"/>
                <a:gd name="T3" fmla="*/ 8 h 17"/>
                <a:gd name="T4" fmla="*/ 17 w 25"/>
                <a:gd name="T5" fmla="*/ 0 h 17"/>
                <a:gd name="T6" fmla="*/ 25 w 25"/>
                <a:gd name="T7" fmla="*/ 0 h 17"/>
                <a:gd name="T8" fmla="*/ 17 w 25"/>
                <a:gd name="T9" fmla="*/ 0 h 17"/>
                <a:gd name="T10" fmla="*/ 8 w 25"/>
                <a:gd name="T11" fmla="*/ 8 h 17"/>
                <a:gd name="T12" fmla="*/ 0 w 25"/>
                <a:gd name="T13" fmla="*/ 17 h 17"/>
                <a:gd name="T14" fmla="*/ 0 w 25"/>
                <a:gd name="T15" fmla="*/ 17 h 1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7"/>
                <a:gd name="T26" fmla="*/ 25 w 2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7">
                  <a:moveTo>
                    <a:pt x="0" y="17"/>
                  </a:moveTo>
                  <a:lnTo>
                    <a:pt x="0" y="8"/>
                  </a:lnTo>
                  <a:lnTo>
                    <a:pt x="17" y="0"/>
                  </a:lnTo>
                  <a:lnTo>
                    <a:pt x="25" y="0"/>
                  </a:lnTo>
                  <a:lnTo>
                    <a:pt x="17" y="0"/>
                  </a:lnTo>
                  <a:lnTo>
                    <a:pt x="8" y="8"/>
                  </a:lnTo>
                  <a:lnTo>
                    <a:pt x="0" y="17"/>
                  </a:lnTo>
                  <a:close/>
                </a:path>
              </a:pathLst>
            </a:custGeom>
            <a:solidFill>
              <a:srgbClr val="8DA3FF"/>
            </a:solidFill>
            <a:ln w="12700">
              <a:solidFill>
                <a:schemeClr val="tx1"/>
              </a:solidFill>
              <a:round/>
              <a:headEnd/>
              <a:tailEnd/>
            </a:ln>
          </p:spPr>
          <p:txBody>
            <a:bodyPr/>
            <a:lstStyle/>
            <a:p>
              <a:endParaRPr lang="en-US"/>
            </a:p>
          </p:txBody>
        </p:sp>
        <p:sp>
          <p:nvSpPr>
            <p:cNvPr id="12388" name="Freeform 138"/>
            <p:cNvSpPr>
              <a:spLocks/>
            </p:cNvSpPr>
            <p:nvPr/>
          </p:nvSpPr>
          <p:spPr bwMode="auto">
            <a:xfrm>
              <a:off x="4957" y="2479"/>
              <a:ext cx="16" cy="42"/>
            </a:xfrm>
            <a:custGeom>
              <a:avLst/>
              <a:gdLst>
                <a:gd name="T0" fmla="*/ 0 w 16"/>
                <a:gd name="T1" fmla="*/ 42 h 42"/>
                <a:gd name="T2" fmla="*/ 0 w 16"/>
                <a:gd name="T3" fmla="*/ 33 h 42"/>
                <a:gd name="T4" fmla="*/ 0 w 16"/>
                <a:gd name="T5" fmla="*/ 33 h 42"/>
                <a:gd name="T6" fmla="*/ 8 w 16"/>
                <a:gd name="T7" fmla="*/ 25 h 42"/>
                <a:gd name="T8" fmla="*/ 8 w 16"/>
                <a:gd name="T9" fmla="*/ 17 h 42"/>
                <a:gd name="T10" fmla="*/ 16 w 16"/>
                <a:gd name="T11" fmla="*/ 8 h 42"/>
                <a:gd name="T12" fmla="*/ 16 w 16"/>
                <a:gd name="T13" fmla="*/ 0 h 42"/>
                <a:gd name="T14" fmla="*/ 8 w 16"/>
                <a:gd name="T15" fmla="*/ 25 h 42"/>
                <a:gd name="T16" fmla="*/ 0 w 16"/>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42"/>
                <a:gd name="T29" fmla="*/ 16 w 1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42">
                  <a:moveTo>
                    <a:pt x="0" y="42"/>
                  </a:moveTo>
                  <a:lnTo>
                    <a:pt x="0" y="33"/>
                  </a:lnTo>
                  <a:lnTo>
                    <a:pt x="8" y="25"/>
                  </a:lnTo>
                  <a:lnTo>
                    <a:pt x="8" y="17"/>
                  </a:lnTo>
                  <a:lnTo>
                    <a:pt x="16" y="8"/>
                  </a:lnTo>
                  <a:lnTo>
                    <a:pt x="16" y="0"/>
                  </a:lnTo>
                  <a:lnTo>
                    <a:pt x="8" y="25"/>
                  </a:lnTo>
                  <a:lnTo>
                    <a:pt x="0" y="42"/>
                  </a:lnTo>
                  <a:close/>
                </a:path>
              </a:pathLst>
            </a:custGeom>
            <a:solidFill>
              <a:srgbClr val="8DA3FF"/>
            </a:solidFill>
            <a:ln w="12700">
              <a:solidFill>
                <a:schemeClr val="tx1"/>
              </a:solidFill>
              <a:round/>
              <a:headEnd/>
              <a:tailEnd/>
            </a:ln>
          </p:spPr>
          <p:txBody>
            <a:bodyPr/>
            <a:lstStyle/>
            <a:p>
              <a:endParaRPr lang="en-US"/>
            </a:p>
          </p:txBody>
        </p:sp>
        <p:sp>
          <p:nvSpPr>
            <p:cNvPr id="12389" name="Freeform 139"/>
            <p:cNvSpPr>
              <a:spLocks/>
            </p:cNvSpPr>
            <p:nvPr/>
          </p:nvSpPr>
          <p:spPr bwMode="auto">
            <a:xfrm>
              <a:off x="3521" y="2351"/>
              <a:ext cx="866" cy="306"/>
            </a:xfrm>
            <a:custGeom>
              <a:avLst/>
              <a:gdLst>
                <a:gd name="T0" fmla="*/ 654 w 866"/>
                <a:gd name="T1" fmla="*/ 204 h 306"/>
                <a:gd name="T2" fmla="*/ 637 w 866"/>
                <a:gd name="T3" fmla="*/ 212 h 306"/>
                <a:gd name="T4" fmla="*/ 595 w 866"/>
                <a:gd name="T5" fmla="*/ 255 h 306"/>
                <a:gd name="T6" fmla="*/ 561 w 866"/>
                <a:gd name="T7" fmla="*/ 255 h 306"/>
                <a:gd name="T8" fmla="*/ 493 w 866"/>
                <a:gd name="T9" fmla="*/ 263 h 306"/>
                <a:gd name="T10" fmla="*/ 374 w 866"/>
                <a:gd name="T11" fmla="*/ 272 h 306"/>
                <a:gd name="T12" fmla="*/ 280 w 866"/>
                <a:gd name="T13" fmla="*/ 280 h 306"/>
                <a:gd name="T14" fmla="*/ 204 w 866"/>
                <a:gd name="T15" fmla="*/ 289 h 306"/>
                <a:gd name="T16" fmla="*/ 136 w 866"/>
                <a:gd name="T17" fmla="*/ 297 h 306"/>
                <a:gd name="T18" fmla="*/ 68 w 866"/>
                <a:gd name="T19" fmla="*/ 297 h 306"/>
                <a:gd name="T20" fmla="*/ 17 w 866"/>
                <a:gd name="T21" fmla="*/ 289 h 306"/>
                <a:gd name="T22" fmla="*/ 26 w 866"/>
                <a:gd name="T23" fmla="*/ 289 h 306"/>
                <a:gd name="T24" fmla="*/ 26 w 866"/>
                <a:gd name="T25" fmla="*/ 272 h 306"/>
                <a:gd name="T26" fmla="*/ 17 w 866"/>
                <a:gd name="T27" fmla="*/ 263 h 306"/>
                <a:gd name="T28" fmla="*/ 17 w 866"/>
                <a:gd name="T29" fmla="*/ 255 h 306"/>
                <a:gd name="T30" fmla="*/ 17 w 866"/>
                <a:gd name="T31" fmla="*/ 246 h 306"/>
                <a:gd name="T32" fmla="*/ 17 w 866"/>
                <a:gd name="T33" fmla="*/ 246 h 306"/>
                <a:gd name="T34" fmla="*/ 26 w 866"/>
                <a:gd name="T35" fmla="*/ 238 h 306"/>
                <a:gd name="T36" fmla="*/ 34 w 866"/>
                <a:gd name="T37" fmla="*/ 246 h 306"/>
                <a:gd name="T38" fmla="*/ 34 w 866"/>
                <a:gd name="T39" fmla="*/ 229 h 306"/>
                <a:gd name="T40" fmla="*/ 43 w 866"/>
                <a:gd name="T41" fmla="*/ 229 h 306"/>
                <a:gd name="T42" fmla="*/ 43 w 866"/>
                <a:gd name="T43" fmla="*/ 221 h 306"/>
                <a:gd name="T44" fmla="*/ 43 w 866"/>
                <a:gd name="T45" fmla="*/ 212 h 306"/>
                <a:gd name="T46" fmla="*/ 34 w 866"/>
                <a:gd name="T47" fmla="*/ 204 h 306"/>
                <a:gd name="T48" fmla="*/ 51 w 866"/>
                <a:gd name="T49" fmla="*/ 195 h 306"/>
                <a:gd name="T50" fmla="*/ 60 w 866"/>
                <a:gd name="T51" fmla="*/ 187 h 306"/>
                <a:gd name="T52" fmla="*/ 51 w 866"/>
                <a:gd name="T53" fmla="*/ 178 h 306"/>
                <a:gd name="T54" fmla="*/ 68 w 866"/>
                <a:gd name="T55" fmla="*/ 178 h 306"/>
                <a:gd name="T56" fmla="*/ 60 w 866"/>
                <a:gd name="T57" fmla="*/ 170 h 306"/>
                <a:gd name="T58" fmla="*/ 68 w 866"/>
                <a:gd name="T59" fmla="*/ 153 h 306"/>
                <a:gd name="T60" fmla="*/ 60 w 866"/>
                <a:gd name="T61" fmla="*/ 136 h 306"/>
                <a:gd name="T62" fmla="*/ 68 w 866"/>
                <a:gd name="T63" fmla="*/ 136 h 306"/>
                <a:gd name="T64" fmla="*/ 68 w 866"/>
                <a:gd name="T65" fmla="*/ 128 h 306"/>
                <a:gd name="T66" fmla="*/ 68 w 866"/>
                <a:gd name="T67" fmla="*/ 111 h 306"/>
                <a:gd name="T68" fmla="*/ 77 w 866"/>
                <a:gd name="T69" fmla="*/ 111 h 306"/>
                <a:gd name="T70" fmla="*/ 85 w 866"/>
                <a:gd name="T71" fmla="*/ 102 h 306"/>
                <a:gd name="T72" fmla="*/ 179 w 866"/>
                <a:gd name="T73" fmla="*/ 94 h 306"/>
                <a:gd name="T74" fmla="*/ 221 w 866"/>
                <a:gd name="T75" fmla="*/ 85 h 306"/>
                <a:gd name="T76" fmla="*/ 255 w 866"/>
                <a:gd name="T77" fmla="*/ 68 h 306"/>
                <a:gd name="T78" fmla="*/ 323 w 866"/>
                <a:gd name="T79" fmla="*/ 68 h 306"/>
                <a:gd name="T80" fmla="*/ 408 w 866"/>
                <a:gd name="T81" fmla="*/ 60 h 306"/>
                <a:gd name="T82" fmla="*/ 501 w 866"/>
                <a:gd name="T83" fmla="*/ 51 h 306"/>
                <a:gd name="T84" fmla="*/ 552 w 866"/>
                <a:gd name="T85" fmla="*/ 43 h 306"/>
                <a:gd name="T86" fmla="*/ 637 w 866"/>
                <a:gd name="T87" fmla="*/ 34 h 306"/>
                <a:gd name="T88" fmla="*/ 705 w 866"/>
                <a:gd name="T89" fmla="*/ 26 h 306"/>
                <a:gd name="T90" fmla="*/ 748 w 866"/>
                <a:gd name="T91" fmla="*/ 26 h 306"/>
                <a:gd name="T92" fmla="*/ 816 w 866"/>
                <a:gd name="T93" fmla="*/ 9 h 306"/>
                <a:gd name="T94" fmla="*/ 866 w 866"/>
                <a:gd name="T95" fmla="*/ 0 h 306"/>
                <a:gd name="T96" fmla="*/ 866 w 866"/>
                <a:gd name="T97" fmla="*/ 34 h 306"/>
                <a:gd name="T98" fmla="*/ 858 w 866"/>
                <a:gd name="T99" fmla="*/ 43 h 306"/>
                <a:gd name="T100" fmla="*/ 833 w 866"/>
                <a:gd name="T101" fmla="*/ 77 h 306"/>
                <a:gd name="T102" fmla="*/ 816 w 866"/>
                <a:gd name="T103" fmla="*/ 77 h 306"/>
                <a:gd name="T104" fmla="*/ 799 w 866"/>
                <a:gd name="T105" fmla="*/ 94 h 306"/>
                <a:gd name="T106" fmla="*/ 782 w 866"/>
                <a:gd name="T107" fmla="*/ 94 h 306"/>
                <a:gd name="T108" fmla="*/ 782 w 866"/>
                <a:gd name="T109" fmla="*/ 85 h 306"/>
                <a:gd name="T110" fmla="*/ 765 w 866"/>
                <a:gd name="T111" fmla="*/ 111 h 306"/>
                <a:gd name="T112" fmla="*/ 756 w 866"/>
                <a:gd name="T113" fmla="*/ 119 h 306"/>
                <a:gd name="T114" fmla="*/ 739 w 866"/>
                <a:gd name="T115" fmla="*/ 136 h 306"/>
                <a:gd name="T116" fmla="*/ 722 w 866"/>
                <a:gd name="T117" fmla="*/ 145 h 306"/>
                <a:gd name="T118" fmla="*/ 714 w 866"/>
                <a:gd name="T119" fmla="*/ 153 h 306"/>
                <a:gd name="T120" fmla="*/ 688 w 866"/>
                <a:gd name="T121" fmla="*/ 161 h 306"/>
                <a:gd name="T122" fmla="*/ 663 w 866"/>
                <a:gd name="T123" fmla="*/ 178 h 3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66"/>
                <a:gd name="T187" fmla="*/ 0 h 306"/>
                <a:gd name="T188" fmla="*/ 866 w 866"/>
                <a:gd name="T189" fmla="*/ 306 h 3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66" h="306">
                  <a:moveTo>
                    <a:pt x="654" y="187"/>
                  </a:moveTo>
                  <a:lnTo>
                    <a:pt x="654" y="187"/>
                  </a:lnTo>
                  <a:lnTo>
                    <a:pt x="654" y="195"/>
                  </a:lnTo>
                  <a:lnTo>
                    <a:pt x="654" y="204"/>
                  </a:lnTo>
                  <a:lnTo>
                    <a:pt x="646" y="204"/>
                  </a:lnTo>
                  <a:lnTo>
                    <a:pt x="646" y="212"/>
                  </a:lnTo>
                  <a:lnTo>
                    <a:pt x="637" y="212"/>
                  </a:lnTo>
                  <a:lnTo>
                    <a:pt x="629" y="212"/>
                  </a:lnTo>
                  <a:lnTo>
                    <a:pt x="629" y="221"/>
                  </a:lnTo>
                  <a:lnTo>
                    <a:pt x="629" y="246"/>
                  </a:lnTo>
                  <a:lnTo>
                    <a:pt x="595" y="255"/>
                  </a:lnTo>
                  <a:lnTo>
                    <a:pt x="578" y="255"/>
                  </a:lnTo>
                  <a:lnTo>
                    <a:pt x="561" y="255"/>
                  </a:lnTo>
                  <a:lnTo>
                    <a:pt x="527" y="263"/>
                  </a:lnTo>
                  <a:lnTo>
                    <a:pt x="518" y="263"/>
                  </a:lnTo>
                  <a:lnTo>
                    <a:pt x="510" y="263"/>
                  </a:lnTo>
                  <a:lnTo>
                    <a:pt x="493" y="263"/>
                  </a:lnTo>
                  <a:lnTo>
                    <a:pt x="467" y="263"/>
                  </a:lnTo>
                  <a:lnTo>
                    <a:pt x="416" y="272"/>
                  </a:lnTo>
                  <a:lnTo>
                    <a:pt x="374" y="272"/>
                  </a:lnTo>
                  <a:lnTo>
                    <a:pt x="365" y="272"/>
                  </a:lnTo>
                  <a:lnTo>
                    <a:pt x="323" y="280"/>
                  </a:lnTo>
                  <a:lnTo>
                    <a:pt x="280" y="280"/>
                  </a:lnTo>
                  <a:lnTo>
                    <a:pt x="247" y="280"/>
                  </a:lnTo>
                  <a:lnTo>
                    <a:pt x="221" y="289"/>
                  </a:lnTo>
                  <a:lnTo>
                    <a:pt x="204" y="289"/>
                  </a:lnTo>
                  <a:lnTo>
                    <a:pt x="162" y="289"/>
                  </a:lnTo>
                  <a:lnTo>
                    <a:pt x="136" y="297"/>
                  </a:lnTo>
                  <a:lnTo>
                    <a:pt x="119" y="297"/>
                  </a:lnTo>
                  <a:lnTo>
                    <a:pt x="102" y="297"/>
                  </a:lnTo>
                  <a:lnTo>
                    <a:pt x="68" y="297"/>
                  </a:lnTo>
                  <a:lnTo>
                    <a:pt x="0" y="306"/>
                  </a:lnTo>
                  <a:lnTo>
                    <a:pt x="0" y="297"/>
                  </a:lnTo>
                  <a:lnTo>
                    <a:pt x="17" y="297"/>
                  </a:lnTo>
                  <a:lnTo>
                    <a:pt x="17" y="289"/>
                  </a:lnTo>
                  <a:lnTo>
                    <a:pt x="17" y="280"/>
                  </a:lnTo>
                  <a:lnTo>
                    <a:pt x="26" y="289"/>
                  </a:lnTo>
                  <a:lnTo>
                    <a:pt x="26" y="280"/>
                  </a:lnTo>
                  <a:lnTo>
                    <a:pt x="26" y="272"/>
                  </a:lnTo>
                  <a:lnTo>
                    <a:pt x="17" y="272"/>
                  </a:lnTo>
                  <a:lnTo>
                    <a:pt x="17" y="263"/>
                  </a:lnTo>
                  <a:lnTo>
                    <a:pt x="26" y="255"/>
                  </a:lnTo>
                  <a:lnTo>
                    <a:pt x="17" y="255"/>
                  </a:lnTo>
                  <a:lnTo>
                    <a:pt x="26" y="255"/>
                  </a:lnTo>
                  <a:lnTo>
                    <a:pt x="26" y="246"/>
                  </a:lnTo>
                  <a:lnTo>
                    <a:pt x="17" y="246"/>
                  </a:lnTo>
                  <a:lnTo>
                    <a:pt x="17" y="255"/>
                  </a:lnTo>
                  <a:lnTo>
                    <a:pt x="17" y="246"/>
                  </a:lnTo>
                  <a:lnTo>
                    <a:pt x="17" y="238"/>
                  </a:lnTo>
                  <a:lnTo>
                    <a:pt x="26" y="238"/>
                  </a:lnTo>
                  <a:lnTo>
                    <a:pt x="26" y="246"/>
                  </a:lnTo>
                  <a:lnTo>
                    <a:pt x="34" y="246"/>
                  </a:lnTo>
                  <a:lnTo>
                    <a:pt x="26" y="238"/>
                  </a:lnTo>
                  <a:lnTo>
                    <a:pt x="26" y="229"/>
                  </a:lnTo>
                  <a:lnTo>
                    <a:pt x="34" y="229"/>
                  </a:lnTo>
                  <a:lnTo>
                    <a:pt x="43" y="229"/>
                  </a:lnTo>
                  <a:lnTo>
                    <a:pt x="34" y="229"/>
                  </a:lnTo>
                  <a:lnTo>
                    <a:pt x="34" y="221"/>
                  </a:lnTo>
                  <a:lnTo>
                    <a:pt x="43" y="221"/>
                  </a:lnTo>
                  <a:lnTo>
                    <a:pt x="43" y="212"/>
                  </a:lnTo>
                  <a:lnTo>
                    <a:pt x="34" y="212"/>
                  </a:lnTo>
                  <a:lnTo>
                    <a:pt x="34" y="204"/>
                  </a:lnTo>
                  <a:lnTo>
                    <a:pt x="43" y="204"/>
                  </a:lnTo>
                  <a:lnTo>
                    <a:pt x="51" y="204"/>
                  </a:lnTo>
                  <a:lnTo>
                    <a:pt x="51" y="195"/>
                  </a:lnTo>
                  <a:lnTo>
                    <a:pt x="60" y="195"/>
                  </a:lnTo>
                  <a:lnTo>
                    <a:pt x="60" y="187"/>
                  </a:lnTo>
                  <a:lnTo>
                    <a:pt x="51" y="187"/>
                  </a:lnTo>
                  <a:lnTo>
                    <a:pt x="51" y="178"/>
                  </a:lnTo>
                  <a:lnTo>
                    <a:pt x="60" y="178"/>
                  </a:lnTo>
                  <a:lnTo>
                    <a:pt x="60" y="187"/>
                  </a:lnTo>
                  <a:lnTo>
                    <a:pt x="68" y="178"/>
                  </a:lnTo>
                  <a:lnTo>
                    <a:pt x="60" y="178"/>
                  </a:lnTo>
                  <a:lnTo>
                    <a:pt x="51" y="170"/>
                  </a:lnTo>
                  <a:lnTo>
                    <a:pt x="60" y="170"/>
                  </a:lnTo>
                  <a:lnTo>
                    <a:pt x="60" y="161"/>
                  </a:lnTo>
                  <a:lnTo>
                    <a:pt x="68" y="153"/>
                  </a:lnTo>
                  <a:lnTo>
                    <a:pt x="68" y="145"/>
                  </a:lnTo>
                  <a:lnTo>
                    <a:pt x="60" y="145"/>
                  </a:lnTo>
                  <a:lnTo>
                    <a:pt x="60" y="136"/>
                  </a:lnTo>
                  <a:lnTo>
                    <a:pt x="68" y="136"/>
                  </a:lnTo>
                  <a:lnTo>
                    <a:pt x="68" y="128"/>
                  </a:lnTo>
                  <a:lnTo>
                    <a:pt x="60" y="128"/>
                  </a:lnTo>
                  <a:lnTo>
                    <a:pt x="68" y="128"/>
                  </a:lnTo>
                  <a:lnTo>
                    <a:pt x="77" y="119"/>
                  </a:lnTo>
                  <a:lnTo>
                    <a:pt x="68" y="111"/>
                  </a:lnTo>
                  <a:lnTo>
                    <a:pt x="68" y="102"/>
                  </a:lnTo>
                  <a:lnTo>
                    <a:pt x="77" y="102"/>
                  </a:lnTo>
                  <a:lnTo>
                    <a:pt x="77" y="111"/>
                  </a:lnTo>
                  <a:lnTo>
                    <a:pt x="85" y="102"/>
                  </a:lnTo>
                  <a:lnTo>
                    <a:pt x="145" y="102"/>
                  </a:lnTo>
                  <a:lnTo>
                    <a:pt x="179" y="94"/>
                  </a:lnTo>
                  <a:lnTo>
                    <a:pt x="221" y="94"/>
                  </a:lnTo>
                  <a:lnTo>
                    <a:pt x="221" y="85"/>
                  </a:lnTo>
                  <a:lnTo>
                    <a:pt x="221" y="68"/>
                  </a:lnTo>
                  <a:lnTo>
                    <a:pt x="238" y="68"/>
                  </a:lnTo>
                  <a:lnTo>
                    <a:pt x="238" y="77"/>
                  </a:lnTo>
                  <a:lnTo>
                    <a:pt x="255" y="68"/>
                  </a:lnTo>
                  <a:lnTo>
                    <a:pt x="263" y="68"/>
                  </a:lnTo>
                  <a:lnTo>
                    <a:pt x="289" y="68"/>
                  </a:lnTo>
                  <a:lnTo>
                    <a:pt x="314" y="68"/>
                  </a:lnTo>
                  <a:lnTo>
                    <a:pt x="323" y="68"/>
                  </a:lnTo>
                  <a:lnTo>
                    <a:pt x="348" y="60"/>
                  </a:lnTo>
                  <a:lnTo>
                    <a:pt x="374" y="60"/>
                  </a:lnTo>
                  <a:lnTo>
                    <a:pt x="382" y="60"/>
                  </a:lnTo>
                  <a:lnTo>
                    <a:pt x="408" y="60"/>
                  </a:lnTo>
                  <a:lnTo>
                    <a:pt x="433" y="60"/>
                  </a:lnTo>
                  <a:lnTo>
                    <a:pt x="450" y="51"/>
                  </a:lnTo>
                  <a:lnTo>
                    <a:pt x="484" y="51"/>
                  </a:lnTo>
                  <a:lnTo>
                    <a:pt x="501" y="51"/>
                  </a:lnTo>
                  <a:lnTo>
                    <a:pt x="527" y="43"/>
                  </a:lnTo>
                  <a:lnTo>
                    <a:pt x="552" y="43"/>
                  </a:lnTo>
                  <a:lnTo>
                    <a:pt x="603" y="43"/>
                  </a:lnTo>
                  <a:lnTo>
                    <a:pt x="629" y="34"/>
                  </a:lnTo>
                  <a:lnTo>
                    <a:pt x="637" y="34"/>
                  </a:lnTo>
                  <a:lnTo>
                    <a:pt x="663" y="34"/>
                  </a:lnTo>
                  <a:lnTo>
                    <a:pt x="688" y="34"/>
                  </a:lnTo>
                  <a:lnTo>
                    <a:pt x="705" y="26"/>
                  </a:lnTo>
                  <a:lnTo>
                    <a:pt x="714" y="26"/>
                  </a:lnTo>
                  <a:lnTo>
                    <a:pt x="739" y="26"/>
                  </a:lnTo>
                  <a:lnTo>
                    <a:pt x="748" y="26"/>
                  </a:lnTo>
                  <a:lnTo>
                    <a:pt x="773" y="17"/>
                  </a:lnTo>
                  <a:lnTo>
                    <a:pt x="807" y="17"/>
                  </a:lnTo>
                  <a:lnTo>
                    <a:pt x="816" y="17"/>
                  </a:lnTo>
                  <a:lnTo>
                    <a:pt x="816" y="9"/>
                  </a:lnTo>
                  <a:lnTo>
                    <a:pt x="841" y="9"/>
                  </a:lnTo>
                  <a:lnTo>
                    <a:pt x="850" y="9"/>
                  </a:lnTo>
                  <a:lnTo>
                    <a:pt x="866" y="0"/>
                  </a:lnTo>
                  <a:lnTo>
                    <a:pt x="866" y="9"/>
                  </a:lnTo>
                  <a:lnTo>
                    <a:pt x="866" y="17"/>
                  </a:lnTo>
                  <a:lnTo>
                    <a:pt x="866" y="34"/>
                  </a:lnTo>
                  <a:lnTo>
                    <a:pt x="866" y="43"/>
                  </a:lnTo>
                  <a:lnTo>
                    <a:pt x="858" y="43"/>
                  </a:lnTo>
                  <a:lnTo>
                    <a:pt x="850" y="51"/>
                  </a:lnTo>
                  <a:lnTo>
                    <a:pt x="841" y="68"/>
                  </a:lnTo>
                  <a:lnTo>
                    <a:pt x="833" y="77"/>
                  </a:lnTo>
                  <a:lnTo>
                    <a:pt x="824" y="68"/>
                  </a:lnTo>
                  <a:lnTo>
                    <a:pt x="816" y="77"/>
                  </a:lnTo>
                  <a:lnTo>
                    <a:pt x="807" y="77"/>
                  </a:lnTo>
                  <a:lnTo>
                    <a:pt x="807" y="85"/>
                  </a:lnTo>
                  <a:lnTo>
                    <a:pt x="799" y="94"/>
                  </a:lnTo>
                  <a:lnTo>
                    <a:pt x="790" y="102"/>
                  </a:lnTo>
                  <a:lnTo>
                    <a:pt x="782" y="94"/>
                  </a:lnTo>
                  <a:lnTo>
                    <a:pt x="782" y="85"/>
                  </a:lnTo>
                  <a:lnTo>
                    <a:pt x="765" y="94"/>
                  </a:lnTo>
                  <a:lnTo>
                    <a:pt x="765" y="102"/>
                  </a:lnTo>
                  <a:lnTo>
                    <a:pt x="765" y="111"/>
                  </a:lnTo>
                  <a:lnTo>
                    <a:pt x="756" y="102"/>
                  </a:lnTo>
                  <a:lnTo>
                    <a:pt x="756" y="111"/>
                  </a:lnTo>
                  <a:lnTo>
                    <a:pt x="756" y="119"/>
                  </a:lnTo>
                  <a:lnTo>
                    <a:pt x="756" y="128"/>
                  </a:lnTo>
                  <a:lnTo>
                    <a:pt x="748" y="128"/>
                  </a:lnTo>
                  <a:lnTo>
                    <a:pt x="739" y="128"/>
                  </a:lnTo>
                  <a:lnTo>
                    <a:pt x="739" y="136"/>
                  </a:lnTo>
                  <a:lnTo>
                    <a:pt x="731" y="136"/>
                  </a:lnTo>
                  <a:lnTo>
                    <a:pt x="722" y="136"/>
                  </a:lnTo>
                  <a:lnTo>
                    <a:pt x="722" y="145"/>
                  </a:lnTo>
                  <a:lnTo>
                    <a:pt x="714" y="153"/>
                  </a:lnTo>
                  <a:lnTo>
                    <a:pt x="705" y="161"/>
                  </a:lnTo>
                  <a:lnTo>
                    <a:pt x="697" y="161"/>
                  </a:lnTo>
                  <a:lnTo>
                    <a:pt x="688" y="161"/>
                  </a:lnTo>
                  <a:lnTo>
                    <a:pt x="680" y="161"/>
                  </a:lnTo>
                  <a:lnTo>
                    <a:pt x="671" y="170"/>
                  </a:lnTo>
                  <a:lnTo>
                    <a:pt x="663" y="178"/>
                  </a:lnTo>
                  <a:lnTo>
                    <a:pt x="654" y="187"/>
                  </a:lnTo>
                  <a:close/>
                </a:path>
              </a:pathLst>
            </a:custGeom>
            <a:solidFill>
              <a:srgbClr val="8DA3FF"/>
            </a:solidFill>
            <a:ln w="12700">
              <a:solidFill>
                <a:schemeClr val="tx1"/>
              </a:solidFill>
              <a:round/>
              <a:headEnd/>
              <a:tailEnd/>
            </a:ln>
          </p:spPr>
          <p:txBody>
            <a:bodyPr/>
            <a:lstStyle/>
            <a:p>
              <a:endParaRPr lang="en-US"/>
            </a:p>
          </p:txBody>
        </p:sp>
        <p:sp>
          <p:nvSpPr>
            <p:cNvPr id="12390" name="Freeform 140"/>
            <p:cNvSpPr>
              <a:spLocks/>
            </p:cNvSpPr>
            <p:nvPr/>
          </p:nvSpPr>
          <p:spPr bwMode="auto">
            <a:xfrm>
              <a:off x="1780" y="2453"/>
              <a:ext cx="1427" cy="1390"/>
            </a:xfrm>
            <a:custGeom>
              <a:avLst/>
              <a:gdLst>
                <a:gd name="T0" fmla="*/ 68 w 1427"/>
                <a:gd name="T1" fmla="*/ 551 h 1390"/>
                <a:gd name="T2" fmla="*/ 408 w 1427"/>
                <a:gd name="T3" fmla="*/ 348 h 1390"/>
                <a:gd name="T4" fmla="*/ 629 w 1427"/>
                <a:gd name="T5" fmla="*/ 17 h 1390"/>
                <a:gd name="T6" fmla="*/ 731 w 1427"/>
                <a:gd name="T7" fmla="*/ 263 h 1390"/>
                <a:gd name="T8" fmla="*/ 782 w 1427"/>
                <a:gd name="T9" fmla="*/ 288 h 1390"/>
                <a:gd name="T10" fmla="*/ 815 w 1427"/>
                <a:gd name="T11" fmla="*/ 314 h 1390"/>
                <a:gd name="T12" fmla="*/ 875 w 1427"/>
                <a:gd name="T13" fmla="*/ 322 h 1390"/>
                <a:gd name="T14" fmla="*/ 926 w 1427"/>
                <a:gd name="T15" fmla="*/ 331 h 1390"/>
                <a:gd name="T16" fmla="*/ 943 w 1427"/>
                <a:gd name="T17" fmla="*/ 356 h 1390"/>
                <a:gd name="T18" fmla="*/ 985 w 1427"/>
                <a:gd name="T19" fmla="*/ 356 h 1390"/>
                <a:gd name="T20" fmla="*/ 1019 w 1427"/>
                <a:gd name="T21" fmla="*/ 365 h 1390"/>
                <a:gd name="T22" fmla="*/ 1036 w 1427"/>
                <a:gd name="T23" fmla="*/ 373 h 1390"/>
                <a:gd name="T24" fmla="*/ 1062 w 1427"/>
                <a:gd name="T25" fmla="*/ 365 h 1390"/>
                <a:gd name="T26" fmla="*/ 1096 w 1427"/>
                <a:gd name="T27" fmla="*/ 373 h 1390"/>
                <a:gd name="T28" fmla="*/ 1130 w 1427"/>
                <a:gd name="T29" fmla="*/ 381 h 1390"/>
                <a:gd name="T30" fmla="*/ 1147 w 1427"/>
                <a:gd name="T31" fmla="*/ 365 h 1390"/>
                <a:gd name="T32" fmla="*/ 1181 w 1427"/>
                <a:gd name="T33" fmla="*/ 365 h 1390"/>
                <a:gd name="T34" fmla="*/ 1206 w 1427"/>
                <a:gd name="T35" fmla="*/ 365 h 1390"/>
                <a:gd name="T36" fmla="*/ 1249 w 1427"/>
                <a:gd name="T37" fmla="*/ 356 h 1390"/>
                <a:gd name="T38" fmla="*/ 1266 w 1427"/>
                <a:gd name="T39" fmla="*/ 373 h 1390"/>
                <a:gd name="T40" fmla="*/ 1283 w 1427"/>
                <a:gd name="T41" fmla="*/ 381 h 1390"/>
                <a:gd name="T42" fmla="*/ 1300 w 1427"/>
                <a:gd name="T43" fmla="*/ 390 h 1390"/>
                <a:gd name="T44" fmla="*/ 1308 w 1427"/>
                <a:gd name="T45" fmla="*/ 398 h 1390"/>
                <a:gd name="T46" fmla="*/ 1325 w 1427"/>
                <a:gd name="T47" fmla="*/ 398 h 1390"/>
                <a:gd name="T48" fmla="*/ 1351 w 1427"/>
                <a:gd name="T49" fmla="*/ 398 h 1390"/>
                <a:gd name="T50" fmla="*/ 1368 w 1427"/>
                <a:gd name="T51" fmla="*/ 610 h 1390"/>
                <a:gd name="T52" fmla="*/ 1393 w 1427"/>
                <a:gd name="T53" fmla="*/ 644 h 1390"/>
                <a:gd name="T54" fmla="*/ 1401 w 1427"/>
                <a:gd name="T55" fmla="*/ 670 h 1390"/>
                <a:gd name="T56" fmla="*/ 1401 w 1427"/>
                <a:gd name="T57" fmla="*/ 686 h 1390"/>
                <a:gd name="T58" fmla="*/ 1418 w 1427"/>
                <a:gd name="T59" fmla="*/ 712 h 1390"/>
                <a:gd name="T60" fmla="*/ 1418 w 1427"/>
                <a:gd name="T61" fmla="*/ 729 h 1390"/>
                <a:gd name="T62" fmla="*/ 1418 w 1427"/>
                <a:gd name="T63" fmla="*/ 754 h 1390"/>
                <a:gd name="T64" fmla="*/ 1401 w 1427"/>
                <a:gd name="T65" fmla="*/ 780 h 1390"/>
                <a:gd name="T66" fmla="*/ 1401 w 1427"/>
                <a:gd name="T67" fmla="*/ 805 h 1390"/>
                <a:gd name="T68" fmla="*/ 1410 w 1427"/>
                <a:gd name="T69" fmla="*/ 839 h 1390"/>
                <a:gd name="T70" fmla="*/ 1300 w 1427"/>
                <a:gd name="T71" fmla="*/ 932 h 1390"/>
                <a:gd name="T72" fmla="*/ 1291 w 1427"/>
                <a:gd name="T73" fmla="*/ 890 h 1390"/>
                <a:gd name="T74" fmla="*/ 1274 w 1427"/>
                <a:gd name="T75" fmla="*/ 932 h 1390"/>
                <a:gd name="T76" fmla="*/ 1189 w 1427"/>
                <a:gd name="T77" fmla="*/ 1017 h 1390"/>
                <a:gd name="T78" fmla="*/ 1130 w 1427"/>
                <a:gd name="T79" fmla="*/ 1025 h 1390"/>
                <a:gd name="T80" fmla="*/ 1096 w 1427"/>
                <a:gd name="T81" fmla="*/ 1042 h 1390"/>
                <a:gd name="T82" fmla="*/ 1079 w 1427"/>
                <a:gd name="T83" fmla="*/ 1034 h 1390"/>
                <a:gd name="T84" fmla="*/ 1062 w 1427"/>
                <a:gd name="T85" fmla="*/ 1059 h 1390"/>
                <a:gd name="T86" fmla="*/ 1045 w 1427"/>
                <a:gd name="T87" fmla="*/ 1093 h 1390"/>
                <a:gd name="T88" fmla="*/ 1036 w 1427"/>
                <a:gd name="T89" fmla="*/ 1102 h 1390"/>
                <a:gd name="T90" fmla="*/ 985 w 1427"/>
                <a:gd name="T91" fmla="*/ 1136 h 1390"/>
                <a:gd name="T92" fmla="*/ 977 w 1427"/>
                <a:gd name="T93" fmla="*/ 1203 h 1390"/>
                <a:gd name="T94" fmla="*/ 977 w 1427"/>
                <a:gd name="T95" fmla="*/ 1271 h 1390"/>
                <a:gd name="T96" fmla="*/ 994 w 1427"/>
                <a:gd name="T97" fmla="*/ 1381 h 1390"/>
                <a:gd name="T98" fmla="*/ 883 w 1427"/>
                <a:gd name="T99" fmla="*/ 1356 h 1390"/>
                <a:gd name="T100" fmla="*/ 790 w 1427"/>
                <a:gd name="T101" fmla="*/ 1305 h 1390"/>
                <a:gd name="T102" fmla="*/ 731 w 1427"/>
                <a:gd name="T103" fmla="*/ 1152 h 1390"/>
                <a:gd name="T104" fmla="*/ 654 w 1427"/>
                <a:gd name="T105" fmla="*/ 1034 h 1390"/>
                <a:gd name="T106" fmla="*/ 561 w 1427"/>
                <a:gd name="T107" fmla="*/ 890 h 1390"/>
                <a:gd name="T108" fmla="*/ 493 w 1427"/>
                <a:gd name="T109" fmla="*/ 864 h 1390"/>
                <a:gd name="T110" fmla="*/ 382 w 1427"/>
                <a:gd name="T111" fmla="*/ 915 h 1390"/>
                <a:gd name="T112" fmla="*/ 280 w 1427"/>
                <a:gd name="T113" fmla="*/ 924 h 1390"/>
                <a:gd name="T114" fmla="*/ 179 w 1427"/>
                <a:gd name="T115" fmla="*/ 771 h 1390"/>
                <a:gd name="T116" fmla="*/ 102 w 1427"/>
                <a:gd name="T117" fmla="*/ 678 h 13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7"/>
                <a:gd name="T178" fmla="*/ 0 h 1390"/>
                <a:gd name="T179" fmla="*/ 1427 w 1427"/>
                <a:gd name="T180" fmla="*/ 1390 h 13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7" h="1390">
                  <a:moveTo>
                    <a:pt x="60" y="627"/>
                  </a:moveTo>
                  <a:lnTo>
                    <a:pt x="43" y="610"/>
                  </a:lnTo>
                  <a:lnTo>
                    <a:pt x="26" y="576"/>
                  </a:lnTo>
                  <a:lnTo>
                    <a:pt x="9" y="568"/>
                  </a:lnTo>
                  <a:lnTo>
                    <a:pt x="0" y="568"/>
                  </a:lnTo>
                  <a:lnTo>
                    <a:pt x="0" y="559"/>
                  </a:lnTo>
                  <a:lnTo>
                    <a:pt x="0" y="551"/>
                  </a:lnTo>
                  <a:lnTo>
                    <a:pt x="0" y="542"/>
                  </a:lnTo>
                  <a:lnTo>
                    <a:pt x="26" y="542"/>
                  </a:lnTo>
                  <a:lnTo>
                    <a:pt x="68" y="551"/>
                  </a:lnTo>
                  <a:lnTo>
                    <a:pt x="187" y="559"/>
                  </a:lnTo>
                  <a:lnTo>
                    <a:pt x="196" y="559"/>
                  </a:lnTo>
                  <a:lnTo>
                    <a:pt x="280" y="568"/>
                  </a:lnTo>
                  <a:lnTo>
                    <a:pt x="289" y="568"/>
                  </a:lnTo>
                  <a:lnTo>
                    <a:pt x="314" y="568"/>
                  </a:lnTo>
                  <a:lnTo>
                    <a:pt x="357" y="576"/>
                  </a:lnTo>
                  <a:lnTo>
                    <a:pt x="382" y="576"/>
                  </a:lnTo>
                  <a:lnTo>
                    <a:pt x="391" y="568"/>
                  </a:lnTo>
                  <a:lnTo>
                    <a:pt x="391" y="509"/>
                  </a:lnTo>
                  <a:lnTo>
                    <a:pt x="399" y="458"/>
                  </a:lnTo>
                  <a:lnTo>
                    <a:pt x="399" y="398"/>
                  </a:lnTo>
                  <a:lnTo>
                    <a:pt x="399" y="373"/>
                  </a:lnTo>
                  <a:lnTo>
                    <a:pt x="408" y="348"/>
                  </a:lnTo>
                  <a:lnTo>
                    <a:pt x="408" y="280"/>
                  </a:lnTo>
                  <a:lnTo>
                    <a:pt x="416" y="220"/>
                  </a:lnTo>
                  <a:lnTo>
                    <a:pt x="416" y="195"/>
                  </a:lnTo>
                  <a:lnTo>
                    <a:pt x="416" y="170"/>
                  </a:lnTo>
                  <a:lnTo>
                    <a:pt x="425" y="110"/>
                  </a:lnTo>
                  <a:lnTo>
                    <a:pt x="425" y="93"/>
                  </a:lnTo>
                  <a:lnTo>
                    <a:pt x="425" y="59"/>
                  </a:lnTo>
                  <a:lnTo>
                    <a:pt x="433" y="0"/>
                  </a:lnTo>
                  <a:lnTo>
                    <a:pt x="518" y="9"/>
                  </a:lnTo>
                  <a:lnTo>
                    <a:pt x="535" y="9"/>
                  </a:lnTo>
                  <a:lnTo>
                    <a:pt x="578" y="9"/>
                  </a:lnTo>
                  <a:lnTo>
                    <a:pt x="629" y="17"/>
                  </a:lnTo>
                  <a:lnTo>
                    <a:pt x="646" y="17"/>
                  </a:lnTo>
                  <a:lnTo>
                    <a:pt x="688" y="17"/>
                  </a:lnTo>
                  <a:lnTo>
                    <a:pt x="739" y="17"/>
                  </a:lnTo>
                  <a:lnTo>
                    <a:pt x="739" y="76"/>
                  </a:lnTo>
                  <a:lnTo>
                    <a:pt x="739" y="93"/>
                  </a:lnTo>
                  <a:lnTo>
                    <a:pt x="739" y="127"/>
                  </a:lnTo>
                  <a:lnTo>
                    <a:pt x="739" y="153"/>
                  </a:lnTo>
                  <a:lnTo>
                    <a:pt x="739" y="187"/>
                  </a:lnTo>
                  <a:lnTo>
                    <a:pt x="731" y="204"/>
                  </a:lnTo>
                  <a:lnTo>
                    <a:pt x="731" y="246"/>
                  </a:lnTo>
                  <a:lnTo>
                    <a:pt x="731" y="263"/>
                  </a:lnTo>
                  <a:lnTo>
                    <a:pt x="739" y="263"/>
                  </a:lnTo>
                  <a:lnTo>
                    <a:pt x="748" y="271"/>
                  </a:lnTo>
                  <a:lnTo>
                    <a:pt x="756" y="280"/>
                  </a:lnTo>
                  <a:lnTo>
                    <a:pt x="765" y="288"/>
                  </a:lnTo>
                  <a:lnTo>
                    <a:pt x="773" y="297"/>
                  </a:lnTo>
                  <a:lnTo>
                    <a:pt x="773" y="288"/>
                  </a:lnTo>
                  <a:lnTo>
                    <a:pt x="782" y="288"/>
                  </a:lnTo>
                  <a:lnTo>
                    <a:pt x="790" y="297"/>
                  </a:lnTo>
                  <a:lnTo>
                    <a:pt x="799" y="288"/>
                  </a:lnTo>
                  <a:lnTo>
                    <a:pt x="799" y="280"/>
                  </a:lnTo>
                  <a:lnTo>
                    <a:pt x="799" y="288"/>
                  </a:lnTo>
                  <a:lnTo>
                    <a:pt x="807" y="288"/>
                  </a:lnTo>
                  <a:lnTo>
                    <a:pt x="807" y="297"/>
                  </a:lnTo>
                  <a:lnTo>
                    <a:pt x="815" y="297"/>
                  </a:lnTo>
                  <a:lnTo>
                    <a:pt x="815" y="305"/>
                  </a:lnTo>
                  <a:lnTo>
                    <a:pt x="815" y="314"/>
                  </a:lnTo>
                  <a:lnTo>
                    <a:pt x="824" y="314"/>
                  </a:lnTo>
                  <a:lnTo>
                    <a:pt x="832" y="322"/>
                  </a:lnTo>
                  <a:lnTo>
                    <a:pt x="832" y="314"/>
                  </a:lnTo>
                  <a:lnTo>
                    <a:pt x="841" y="322"/>
                  </a:lnTo>
                  <a:lnTo>
                    <a:pt x="849" y="322"/>
                  </a:lnTo>
                  <a:lnTo>
                    <a:pt x="858" y="322"/>
                  </a:lnTo>
                  <a:lnTo>
                    <a:pt x="858" y="331"/>
                  </a:lnTo>
                  <a:lnTo>
                    <a:pt x="866" y="331"/>
                  </a:lnTo>
                  <a:lnTo>
                    <a:pt x="866" y="322"/>
                  </a:lnTo>
                  <a:lnTo>
                    <a:pt x="875" y="322"/>
                  </a:lnTo>
                  <a:lnTo>
                    <a:pt x="883" y="331"/>
                  </a:lnTo>
                  <a:lnTo>
                    <a:pt x="883" y="339"/>
                  </a:lnTo>
                  <a:lnTo>
                    <a:pt x="892" y="339"/>
                  </a:lnTo>
                  <a:lnTo>
                    <a:pt x="900" y="339"/>
                  </a:lnTo>
                  <a:lnTo>
                    <a:pt x="900" y="331"/>
                  </a:lnTo>
                  <a:lnTo>
                    <a:pt x="909" y="331"/>
                  </a:lnTo>
                  <a:lnTo>
                    <a:pt x="926" y="331"/>
                  </a:lnTo>
                  <a:lnTo>
                    <a:pt x="934" y="331"/>
                  </a:lnTo>
                  <a:lnTo>
                    <a:pt x="926" y="339"/>
                  </a:lnTo>
                  <a:lnTo>
                    <a:pt x="934" y="348"/>
                  </a:lnTo>
                  <a:lnTo>
                    <a:pt x="943" y="348"/>
                  </a:lnTo>
                  <a:lnTo>
                    <a:pt x="943" y="356"/>
                  </a:lnTo>
                  <a:lnTo>
                    <a:pt x="943" y="365"/>
                  </a:lnTo>
                  <a:lnTo>
                    <a:pt x="951" y="365"/>
                  </a:lnTo>
                  <a:lnTo>
                    <a:pt x="960" y="365"/>
                  </a:lnTo>
                  <a:lnTo>
                    <a:pt x="968" y="356"/>
                  </a:lnTo>
                  <a:lnTo>
                    <a:pt x="968" y="348"/>
                  </a:lnTo>
                  <a:lnTo>
                    <a:pt x="977" y="348"/>
                  </a:lnTo>
                  <a:lnTo>
                    <a:pt x="985" y="348"/>
                  </a:lnTo>
                  <a:lnTo>
                    <a:pt x="985" y="356"/>
                  </a:lnTo>
                  <a:lnTo>
                    <a:pt x="994" y="356"/>
                  </a:lnTo>
                  <a:lnTo>
                    <a:pt x="994" y="365"/>
                  </a:lnTo>
                  <a:lnTo>
                    <a:pt x="994" y="373"/>
                  </a:lnTo>
                  <a:lnTo>
                    <a:pt x="1002" y="373"/>
                  </a:lnTo>
                  <a:lnTo>
                    <a:pt x="1011" y="373"/>
                  </a:lnTo>
                  <a:lnTo>
                    <a:pt x="1011" y="365"/>
                  </a:lnTo>
                  <a:lnTo>
                    <a:pt x="1019" y="365"/>
                  </a:lnTo>
                  <a:lnTo>
                    <a:pt x="1028" y="365"/>
                  </a:lnTo>
                  <a:lnTo>
                    <a:pt x="1028" y="373"/>
                  </a:lnTo>
                  <a:lnTo>
                    <a:pt x="1019" y="373"/>
                  </a:lnTo>
                  <a:lnTo>
                    <a:pt x="1028" y="381"/>
                  </a:lnTo>
                  <a:lnTo>
                    <a:pt x="1036" y="381"/>
                  </a:lnTo>
                  <a:lnTo>
                    <a:pt x="1036" y="373"/>
                  </a:lnTo>
                  <a:lnTo>
                    <a:pt x="1036" y="365"/>
                  </a:lnTo>
                  <a:lnTo>
                    <a:pt x="1045" y="373"/>
                  </a:lnTo>
                  <a:lnTo>
                    <a:pt x="1045" y="365"/>
                  </a:lnTo>
                  <a:lnTo>
                    <a:pt x="1045" y="356"/>
                  </a:lnTo>
                  <a:lnTo>
                    <a:pt x="1053" y="356"/>
                  </a:lnTo>
                  <a:lnTo>
                    <a:pt x="1062" y="356"/>
                  </a:lnTo>
                  <a:lnTo>
                    <a:pt x="1062" y="365"/>
                  </a:lnTo>
                  <a:lnTo>
                    <a:pt x="1070" y="365"/>
                  </a:lnTo>
                  <a:lnTo>
                    <a:pt x="1070" y="373"/>
                  </a:lnTo>
                  <a:lnTo>
                    <a:pt x="1079" y="373"/>
                  </a:lnTo>
                  <a:lnTo>
                    <a:pt x="1079" y="365"/>
                  </a:lnTo>
                  <a:lnTo>
                    <a:pt x="1079" y="356"/>
                  </a:lnTo>
                  <a:lnTo>
                    <a:pt x="1087" y="365"/>
                  </a:lnTo>
                  <a:lnTo>
                    <a:pt x="1087" y="373"/>
                  </a:lnTo>
                  <a:lnTo>
                    <a:pt x="1096" y="373"/>
                  </a:lnTo>
                  <a:lnTo>
                    <a:pt x="1096" y="381"/>
                  </a:lnTo>
                  <a:lnTo>
                    <a:pt x="1104" y="373"/>
                  </a:lnTo>
                  <a:lnTo>
                    <a:pt x="1113" y="381"/>
                  </a:lnTo>
                  <a:lnTo>
                    <a:pt x="1113" y="390"/>
                  </a:lnTo>
                  <a:lnTo>
                    <a:pt x="1121" y="390"/>
                  </a:lnTo>
                  <a:lnTo>
                    <a:pt x="1121" y="381"/>
                  </a:lnTo>
                  <a:lnTo>
                    <a:pt x="1130" y="381"/>
                  </a:lnTo>
                  <a:lnTo>
                    <a:pt x="1130" y="373"/>
                  </a:lnTo>
                  <a:lnTo>
                    <a:pt x="1138" y="373"/>
                  </a:lnTo>
                  <a:lnTo>
                    <a:pt x="1130" y="373"/>
                  </a:lnTo>
                  <a:lnTo>
                    <a:pt x="1138" y="373"/>
                  </a:lnTo>
                  <a:lnTo>
                    <a:pt x="1147" y="373"/>
                  </a:lnTo>
                  <a:lnTo>
                    <a:pt x="1147" y="365"/>
                  </a:lnTo>
                  <a:lnTo>
                    <a:pt x="1147" y="373"/>
                  </a:lnTo>
                  <a:lnTo>
                    <a:pt x="1147" y="365"/>
                  </a:lnTo>
                  <a:lnTo>
                    <a:pt x="1155" y="365"/>
                  </a:lnTo>
                  <a:lnTo>
                    <a:pt x="1164" y="373"/>
                  </a:lnTo>
                  <a:lnTo>
                    <a:pt x="1172" y="373"/>
                  </a:lnTo>
                  <a:lnTo>
                    <a:pt x="1172" y="365"/>
                  </a:lnTo>
                  <a:lnTo>
                    <a:pt x="1181" y="365"/>
                  </a:lnTo>
                  <a:lnTo>
                    <a:pt x="1189" y="356"/>
                  </a:lnTo>
                  <a:lnTo>
                    <a:pt x="1198" y="356"/>
                  </a:lnTo>
                  <a:lnTo>
                    <a:pt x="1198" y="365"/>
                  </a:lnTo>
                  <a:lnTo>
                    <a:pt x="1206" y="365"/>
                  </a:lnTo>
                  <a:lnTo>
                    <a:pt x="1223" y="365"/>
                  </a:lnTo>
                  <a:lnTo>
                    <a:pt x="1223" y="356"/>
                  </a:lnTo>
                  <a:lnTo>
                    <a:pt x="1232" y="365"/>
                  </a:lnTo>
                  <a:lnTo>
                    <a:pt x="1232" y="356"/>
                  </a:lnTo>
                  <a:lnTo>
                    <a:pt x="1240" y="356"/>
                  </a:lnTo>
                  <a:lnTo>
                    <a:pt x="1249" y="356"/>
                  </a:lnTo>
                  <a:lnTo>
                    <a:pt x="1249" y="365"/>
                  </a:lnTo>
                  <a:lnTo>
                    <a:pt x="1249" y="356"/>
                  </a:lnTo>
                  <a:lnTo>
                    <a:pt x="1249" y="365"/>
                  </a:lnTo>
                  <a:lnTo>
                    <a:pt x="1257" y="365"/>
                  </a:lnTo>
                  <a:lnTo>
                    <a:pt x="1266" y="373"/>
                  </a:lnTo>
                  <a:lnTo>
                    <a:pt x="1266" y="381"/>
                  </a:lnTo>
                  <a:lnTo>
                    <a:pt x="1274" y="381"/>
                  </a:lnTo>
                  <a:lnTo>
                    <a:pt x="1283" y="381"/>
                  </a:lnTo>
                  <a:lnTo>
                    <a:pt x="1283" y="390"/>
                  </a:lnTo>
                  <a:lnTo>
                    <a:pt x="1291" y="390"/>
                  </a:lnTo>
                  <a:lnTo>
                    <a:pt x="1300" y="390"/>
                  </a:lnTo>
                  <a:lnTo>
                    <a:pt x="1308" y="390"/>
                  </a:lnTo>
                  <a:lnTo>
                    <a:pt x="1300" y="390"/>
                  </a:lnTo>
                  <a:lnTo>
                    <a:pt x="1300" y="398"/>
                  </a:lnTo>
                  <a:lnTo>
                    <a:pt x="1308" y="390"/>
                  </a:lnTo>
                  <a:lnTo>
                    <a:pt x="1308" y="398"/>
                  </a:lnTo>
                  <a:lnTo>
                    <a:pt x="1317" y="398"/>
                  </a:lnTo>
                  <a:lnTo>
                    <a:pt x="1325" y="398"/>
                  </a:lnTo>
                  <a:lnTo>
                    <a:pt x="1317" y="407"/>
                  </a:lnTo>
                  <a:lnTo>
                    <a:pt x="1325" y="407"/>
                  </a:lnTo>
                  <a:lnTo>
                    <a:pt x="1325" y="398"/>
                  </a:lnTo>
                  <a:lnTo>
                    <a:pt x="1334" y="407"/>
                  </a:lnTo>
                  <a:lnTo>
                    <a:pt x="1334" y="398"/>
                  </a:lnTo>
                  <a:lnTo>
                    <a:pt x="1334" y="407"/>
                  </a:lnTo>
                  <a:lnTo>
                    <a:pt x="1334" y="398"/>
                  </a:lnTo>
                  <a:lnTo>
                    <a:pt x="1342" y="398"/>
                  </a:lnTo>
                  <a:lnTo>
                    <a:pt x="1334" y="407"/>
                  </a:lnTo>
                  <a:lnTo>
                    <a:pt x="1342" y="407"/>
                  </a:lnTo>
                  <a:lnTo>
                    <a:pt x="1342" y="398"/>
                  </a:lnTo>
                  <a:lnTo>
                    <a:pt x="1342" y="407"/>
                  </a:lnTo>
                  <a:lnTo>
                    <a:pt x="1351" y="398"/>
                  </a:lnTo>
                  <a:lnTo>
                    <a:pt x="1359" y="398"/>
                  </a:lnTo>
                  <a:lnTo>
                    <a:pt x="1359" y="407"/>
                  </a:lnTo>
                  <a:lnTo>
                    <a:pt x="1359" y="441"/>
                  </a:lnTo>
                  <a:lnTo>
                    <a:pt x="1359" y="475"/>
                  </a:lnTo>
                  <a:lnTo>
                    <a:pt x="1359" y="492"/>
                  </a:lnTo>
                  <a:lnTo>
                    <a:pt x="1359" y="517"/>
                  </a:lnTo>
                  <a:lnTo>
                    <a:pt x="1359" y="551"/>
                  </a:lnTo>
                  <a:lnTo>
                    <a:pt x="1359" y="576"/>
                  </a:lnTo>
                  <a:lnTo>
                    <a:pt x="1359" y="602"/>
                  </a:lnTo>
                  <a:lnTo>
                    <a:pt x="1368" y="602"/>
                  </a:lnTo>
                  <a:lnTo>
                    <a:pt x="1368" y="610"/>
                  </a:lnTo>
                  <a:lnTo>
                    <a:pt x="1376" y="619"/>
                  </a:lnTo>
                  <a:lnTo>
                    <a:pt x="1385" y="619"/>
                  </a:lnTo>
                  <a:lnTo>
                    <a:pt x="1385" y="627"/>
                  </a:lnTo>
                  <a:lnTo>
                    <a:pt x="1385" y="636"/>
                  </a:lnTo>
                  <a:lnTo>
                    <a:pt x="1385" y="644"/>
                  </a:lnTo>
                  <a:lnTo>
                    <a:pt x="1393" y="644"/>
                  </a:lnTo>
                  <a:lnTo>
                    <a:pt x="1385" y="644"/>
                  </a:lnTo>
                  <a:lnTo>
                    <a:pt x="1385" y="653"/>
                  </a:lnTo>
                  <a:lnTo>
                    <a:pt x="1385" y="661"/>
                  </a:lnTo>
                  <a:lnTo>
                    <a:pt x="1393" y="661"/>
                  </a:lnTo>
                  <a:lnTo>
                    <a:pt x="1401" y="661"/>
                  </a:lnTo>
                  <a:lnTo>
                    <a:pt x="1401" y="670"/>
                  </a:lnTo>
                  <a:lnTo>
                    <a:pt x="1393" y="670"/>
                  </a:lnTo>
                  <a:lnTo>
                    <a:pt x="1401" y="670"/>
                  </a:lnTo>
                  <a:lnTo>
                    <a:pt x="1401" y="678"/>
                  </a:lnTo>
                  <a:lnTo>
                    <a:pt x="1401" y="686"/>
                  </a:lnTo>
                  <a:lnTo>
                    <a:pt x="1410" y="686"/>
                  </a:lnTo>
                  <a:lnTo>
                    <a:pt x="1401" y="686"/>
                  </a:lnTo>
                  <a:lnTo>
                    <a:pt x="1401" y="695"/>
                  </a:lnTo>
                  <a:lnTo>
                    <a:pt x="1410" y="695"/>
                  </a:lnTo>
                  <a:lnTo>
                    <a:pt x="1410" y="703"/>
                  </a:lnTo>
                  <a:lnTo>
                    <a:pt x="1418" y="712"/>
                  </a:lnTo>
                  <a:lnTo>
                    <a:pt x="1418" y="703"/>
                  </a:lnTo>
                  <a:lnTo>
                    <a:pt x="1418" y="712"/>
                  </a:lnTo>
                  <a:lnTo>
                    <a:pt x="1418" y="720"/>
                  </a:lnTo>
                  <a:lnTo>
                    <a:pt x="1427" y="729"/>
                  </a:lnTo>
                  <a:lnTo>
                    <a:pt x="1418" y="729"/>
                  </a:lnTo>
                  <a:lnTo>
                    <a:pt x="1418" y="737"/>
                  </a:lnTo>
                  <a:lnTo>
                    <a:pt x="1418" y="746"/>
                  </a:lnTo>
                  <a:lnTo>
                    <a:pt x="1418" y="754"/>
                  </a:lnTo>
                  <a:lnTo>
                    <a:pt x="1418" y="763"/>
                  </a:lnTo>
                  <a:lnTo>
                    <a:pt x="1410" y="763"/>
                  </a:lnTo>
                  <a:lnTo>
                    <a:pt x="1410" y="771"/>
                  </a:lnTo>
                  <a:lnTo>
                    <a:pt x="1410" y="780"/>
                  </a:lnTo>
                  <a:lnTo>
                    <a:pt x="1401" y="780"/>
                  </a:lnTo>
                  <a:lnTo>
                    <a:pt x="1410" y="780"/>
                  </a:lnTo>
                  <a:lnTo>
                    <a:pt x="1401" y="780"/>
                  </a:lnTo>
                  <a:lnTo>
                    <a:pt x="1401" y="788"/>
                  </a:lnTo>
                  <a:lnTo>
                    <a:pt x="1401" y="797"/>
                  </a:lnTo>
                  <a:lnTo>
                    <a:pt x="1401" y="805"/>
                  </a:lnTo>
                  <a:lnTo>
                    <a:pt x="1401" y="814"/>
                  </a:lnTo>
                  <a:lnTo>
                    <a:pt x="1401" y="822"/>
                  </a:lnTo>
                  <a:lnTo>
                    <a:pt x="1401" y="831"/>
                  </a:lnTo>
                  <a:lnTo>
                    <a:pt x="1401" y="839"/>
                  </a:lnTo>
                  <a:lnTo>
                    <a:pt x="1410" y="839"/>
                  </a:lnTo>
                  <a:lnTo>
                    <a:pt x="1401" y="839"/>
                  </a:lnTo>
                  <a:lnTo>
                    <a:pt x="1401" y="847"/>
                  </a:lnTo>
                  <a:lnTo>
                    <a:pt x="1401" y="856"/>
                  </a:lnTo>
                  <a:lnTo>
                    <a:pt x="1385" y="864"/>
                  </a:lnTo>
                  <a:lnTo>
                    <a:pt x="1376" y="881"/>
                  </a:lnTo>
                  <a:lnTo>
                    <a:pt x="1393" y="898"/>
                  </a:lnTo>
                  <a:lnTo>
                    <a:pt x="1368" y="898"/>
                  </a:lnTo>
                  <a:lnTo>
                    <a:pt x="1334" y="915"/>
                  </a:lnTo>
                  <a:lnTo>
                    <a:pt x="1300" y="932"/>
                  </a:lnTo>
                  <a:lnTo>
                    <a:pt x="1291" y="941"/>
                  </a:lnTo>
                  <a:lnTo>
                    <a:pt x="1283" y="941"/>
                  </a:lnTo>
                  <a:lnTo>
                    <a:pt x="1300" y="924"/>
                  </a:lnTo>
                  <a:lnTo>
                    <a:pt x="1308" y="924"/>
                  </a:lnTo>
                  <a:lnTo>
                    <a:pt x="1317" y="924"/>
                  </a:lnTo>
                  <a:lnTo>
                    <a:pt x="1317" y="915"/>
                  </a:lnTo>
                  <a:lnTo>
                    <a:pt x="1308" y="915"/>
                  </a:lnTo>
                  <a:lnTo>
                    <a:pt x="1283" y="924"/>
                  </a:lnTo>
                  <a:lnTo>
                    <a:pt x="1291" y="907"/>
                  </a:lnTo>
                  <a:lnTo>
                    <a:pt x="1291" y="890"/>
                  </a:lnTo>
                  <a:lnTo>
                    <a:pt x="1283" y="890"/>
                  </a:lnTo>
                  <a:lnTo>
                    <a:pt x="1274" y="907"/>
                  </a:lnTo>
                  <a:lnTo>
                    <a:pt x="1266" y="898"/>
                  </a:lnTo>
                  <a:lnTo>
                    <a:pt x="1249" y="890"/>
                  </a:lnTo>
                  <a:lnTo>
                    <a:pt x="1257" y="898"/>
                  </a:lnTo>
                  <a:lnTo>
                    <a:pt x="1266" y="898"/>
                  </a:lnTo>
                  <a:lnTo>
                    <a:pt x="1257" y="915"/>
                  </a:lnTo>
                  <a:lnTo>
                    <a:pt x="1274" y="924"/>
                  </a:lnTo>
                  <a:lnTo>
                    <a:pt x="1266" y="932"/>
                  </a:lnTo>
                  <a:lnTo>
                    <a:pt x="1274" y="932"/>
                  </a:lnTo>
                  <a:lnTo>
                    <a:pt x="1274" y="941"/>
                  </a:lnTo>
                  <a:lnTo>
                    <a:pt x="1283" y="941"/>
                  </a:lnTo>
                  <a:lnTo>
                    <a:pt x="1274" y="941"/>
                  </a:lnTo>
                  <a:lnTo>
                    <a:pt x="1274" y="949"/>
                  </a:lnTo>
                  <a:lnTo>
                    <a:pt x="1266" y="949"/>
                  </a:lnTo>
                  <a:lnTo>
                    <a:pt x="1257" y="966"/>
                  </a:lnTo>
                  <a:lnTo>
                    <a:pt x="1240" y="966"/>
                  </a:lnTo>
                  <a:lnTo>
                    <a:pt x="1240" y="975"/>
                  </a:lnTo>
                  <a:lnTo>
                    <a:pt x="1232" y="992"/>
                  </a:lnTo>
                  <a:lnTo>
                    <a:pt x="1206" y="1017"/>
                  </a:lnTo>
                  <a:lnTo>
                    <a:pt x="1189" y="1025"/>
                  </a:lnTo>
                  <a:lnTo>
                    <a:pt x="1189" y="1017"/>
                  </a:lnTo>
                  <a:lnTo>
                    <a:pt x="1172" y="1025"/>
                  </a:lnTo>
                  <a:lnTo>
                    <a:pt x="1155" y="1025"/>
                  </a:lnTo>
                  <a:lnTo>
                    <a:pt x="1155" y="1034"/>
                  </a:lnTo>
                  <a:lnTo>
                    <a:pt x="1181" y="1025"/>
                  </a:lnTo>
                  <a:lnTo>
                    <a:pt x="1130" y="1051"/>
                  </a:lnTo>
                  <a:lnTo>
                    <a:pt x="1147" y="1042"/>
                  </a:lnTo>
                  <a:lnTo>
                    <a:pt x="1155" y="1034"/>
                  </a:lnTo>
                  <a:lnTo>
                    <a:pt x="1121" y="1042"/>
                  </a:lnTo>
                  <a:lnTo>
                    <a:pt x="1130" y="1042"/>
                  </a:lnTo>
                  <a:lnTo>
                    <a:pt x="1121" y="1034"/>
                  </a:lnTo>
                  <a:lnTo>
                    <a:pt x="1130" y="1017"/>
                  </a:lnTo>
                  <a:lnTo>
                    <a:pt x="1130" y="1025"/>
                  </a:lnTo>
                  <a:lnTo>
                    <a:pt x="1121" y="1034"/>
                  </a:lnTo>
                  <a:lnTo>
                    <a:pt x="1121" y="1025"/>
                  </a:lnTo>
                  <a:lnTo>
                    <a:pt x="1113" y="1034"/>
                  </a:lnTo>
                  <a:lnTo>
                    <a:pt x="1104" y="1034"/>
                  </a:lnTo>
                  <a:lnTo>
                    <a:pt x="1104" y="1025"/>
                  </a:lnTo>
                  <a:lnTo>
                    <a:pt x="1096" y="1017"/>
                  </a:lnTo>
                  <a:lnTo>
                    <a:pt x="1104" y="1025"/>
                  </a:lnTo>
                  <a:lnTo>
                    <a:pt x="1104" y="1034"/>
                  </a:lnTo>
                  <a:lnTo>
                    <a:pt x="1104" y="1042"/>
                  </a:lnTo>
                  <a:lnTo>
                    <a:pt x="1096" y="1042"/>
                  </a:lnTo>
                  <a:lnTo>
                    <a:pt x="1104" y="1042"/>
                  </a:lnTo>
                  <a:lnTo>
                    <a:pt x="1096" y="1034"/>
                  </a:lnTo>
                  <a:lnTo>
                    <a:pt x="1096" y="1042"/>
                  </a:lnTo>
                  <a:lnTo>
                    <a:pt x="1096" y="1034"/>
                  </a:lnTo>
                  <a:lnTo>
                    <a:pt x="1087" y="1034"/>
                  </a:lnTo>
                  <a:lnTo>
                    <a:pt x="1087" y="1025"/>
                  </a:lnTo>
                  <a:lnTo>
                    <a:pt x="1087" y="1017"/>
                  </a:lnTo>
                  <a:lnTo>
                    <a:pt x="1087" y="1025"/>
                  </a:lnTo>
                  <a:lnTo>
                    <a:pt x="1079" y="1025"/>
                  </a:lnTo>
                  <a:lnTo>
                    <a:pt x="1079" y="1034"/>
                  </a:lnTo>
                  <a:lnTo>
                    <a:pt x="1079" y="1042"/>
                  </a:lnTo>
                  <a:lnTo>
                    <a:pt x="1087" y="1042"/>
                  </a:lnTo>
                  <a:lnTo>
                    <a:pt x="1096" y="1051"/>
                  </a:lnTo>
                  <a:lnTo>
                    <a:pt x="1087" y="1059"/>
                  </a:lnTo>
                  <a:lnTo>
                    <a:pt x="1096" y="1059"/>
                  </a:lnTo>
                  <a:lnTo>
                    <a:pt x="1096" y="1051"/>
                  </a:lnTo>
                  <a:lnTo>
                    <a:pt x="1104" y="1059"/>
                  </a:lnTo>
                  <a:lnTo>
                    <a:pt x="1079" y="1076"/>
                  </a:lnTo>
                  <a:lnTo>
                    <a:pt x="1070" y="1076"/>
                  </a:lnTo>
                  <a:lnTo>
                    <a:pt x="1070" y="1068"/>
                  </a:lnTo>
                  <a:lnTo>
                    <a:pt x="1062" y="1059"/>
                  </a:lnTo>
                  <a:lnTo>
                    <a:pt x="1062" y="1068"/>
                  </a:lnTo>
                  <a:lnTo>
                    <a:pt x="1053" y="1068"/>
                  </a:lnTo>
                  <a:lnTo>
                    <a:pt x="1062" y="1068"/>
                  </a:lnTo>
                  <a:lnTo>
                    <a:pt x="1062" y="1076"/>
                  </a:lnTo>
                  <a:lnTo>
                    <a:pt x="1062" y="1085"/>
                  </a:lnTo>
                  <a:lnTo>
                    <a:pt x="1062" y="1093"/>
                  </a:lnTo>
                  <a:lnTo>
                    <a:pt x="1045" y="1102"/>
                  </a:lnTo>
                  <a:lnTo>
                    <a:pt x="1045" y="1085"/>
                  </a:lnTo>
                  <a:lnTo>
                    <a:pt x="1045" y="1093"/>
                  </a:lnTo>
                  <a:lnTo>
                    <a:pt x="1045" y="1102"/>
                  </a:lnTo>
                  <a:lnTo>
                    <a:pt x="1036" y="1102"/>
                  </a:lnTo>
                  <a:lnTo>
                    <a:pt x="1036" y="1093"/>
                  </a:lnTo>
                  <a:lnTo>
                    <a:pt x="1019" y="1102"/>
                  </a:lnTo>
                  <a:lnTo>
                    <a:pt x="1019" y="1093"/>
                  </a:lnTo>
                  <a:lnTo>
                    <a:pt x="1019" y="1102"/>
                  </a:lnTo>
                  <a:lnTo>
                    <a:pt x="1011" y="1110"/>
                  </a:lnTo>
                  <a:lnTo>
                    <a:pt x="1028" y="1110"/>
                  </a:lnTo>
                  <a:lnTo>
                    <a:pt x="1036" y="1102"/>
                  </a:lnTo>
                  <a:lnTo>
                    <a:pt x="1036" y="1110"/>
                  </a:lnTo>
                  <a:lnTo>
                    <a:pt x="1028" y="1127"/>
                  </a:lnTo>
                  <a:lnTo>
                    <a:pt x="1011" y="1136"/>
                  </a:lnTo>
                  <a:lnTo>
                    <a:pt x="1002" y="1136"/>
                  </a:lnTo>
                  <a:lnTo>
                    <a:pt x="994" y="1136"/>
                  </a:lnTo>
                  <a:lnTo>
                    <a:pt x="985" y="1136"/>
                  </a:lnTo>
                  <a:lnTo>
                    <a:pt x="977" y="1127"/>
                  </a:lnTo>
                  <a:lnTo>
                    <a:pt x="977" y="1136"/>
                  </a:lnTo>
                  <a:lnTo>
                    <a:pt x="985" y="1136"/>
                  </a:lnTo>
                  <a:lnTo>
                    <a:pt x="994" y="1136"/>
                  </a:lnTo>
                  <a:lnTo>
                    <a:pt x="994" y="1144"/>
                  </a:lnTo>
                  <a:lnTo>
                    <a:pt x="1002" y="1152"/>
                  </a:lnTo>
                  <a:lnTo>
                    <a:pt x="994" y="1152"/>
                  </a:lnTo>
                  <a:lnTo>
                    <a:pt x="1002" y="1152"/>
                  </a:lnTo>
                  <a:lnTo>
                    <a:pt x="994" y="1161"/>
                  </a:lnTo>
                  <a:lnTo>
                    <a:pt x="1002" y="1152"/>
                  </a:lnTo>
                  <a:lnTo>
                    <a:pt x="1011" y="1152"/>
                  </a:lnTo>
                  <a:lnTo>
                    <a:pt x="1002" y="1169"/>
                  </a:lnTo>
                  <a:lnTo>
                    <a:pt x="985" y="1203"/>
                  </a:lnTo>
                  <a:lnTo>
                    <a:pt x="977" y="1203"/>
                  </a:lnTo>
                  <a:lnTo>
                    <a:pt x="977" y="1186"/>
                  </a:lnTo>
                  <a:lnTo>
                    <a:pt x="977" y="1195"/>
                  </a:lnTo>
                  <a:lnTo>
                    <a:pt x="968" y="1203"/>
                  </a:lnTo>
                  <a:lnTo>
                    <a:pt x="951" y="1186"/>
                  </a:lnTo>
                  <a:lnTo>
                    <a:pt x="960" y="1203"/>
                  </a:lnTo>
                  <a:lnTo>
                    <a:pt x="943" y="1203"/>
                  </a:lnTo>
                  <a:lnTo>
                    <a:pt x="977" y="1212"/>
                  </a:lnTo>
                  <a:lnTo>
                    <a:pt x="985" y="1212"/>
                  </a:lnTo>
                  <a:lnTo>
                    <a:pt x="977" y="1229"/>
                  </a:lnTo>
                  <a:lnTo>
                    <a:pt x="977" y="1246"/>
                  </a:lnTo>
                  <a:lnTo>
                    <a:pt x="968" y="1246"/>
                  </a:lnTo>
                  <a:lnTo>
                    <a:pt x="968" y="1263"/>
                  </a:lnTo>
                  <a:lnTo>
                    <a:pt x="977" y="1271"/>
                  </a:lnTo>
                  <a:lnTo>
                    <a:pt x="985" y="1297"/>
                  </a:lnTo>
                  <a:lnTo>
                    <a:pt x="985" y="1305"/>
                  </a:lnTo>
                  <a:lnTo>
                    <a:pt x="977" y="1305"/>
                  </a:lnTo>
                  <a:lnTo>
                    <a:pt x="985" y="1322"/>
                  </a:lnTo>
                  <a:lnTo>
                    <a:pt x="994" y="1322"/>
                  </a:lnTo>
                  <a:lnTo>
                    <a:pt x="994" y="1347"/>
                  </a:lnTo>
                  <a:lnTo>
                    <a:pt x="1002" y="1364"/>
                  </a:lnTo>
                  <a:lnTo>
                    <a:pt x="1002" y="1373"/>
                  </a:lnTo>
                  <a:lnTo>
                    <a:pt x="1011" y="1364"/>
                  </a:lnTo>
                  <a:lnTo>
                    <a:pt x="1011" y="1373"/>
                  </a:lnTo>
                  <a:lnTo>
                    <a:pt x="1002" y="1373"/>
                  </a:lnTo>
                  <a:lnTo>
                    <a:pt x="994" y="1381"/>
                  </a:lnTo>
                  <a:lnTo>
                    <a:pt x="994" y="1390"/>
                  </a:lnTo>
                  <a:lnTo>
                    <a:pt x="985" y="1390"/>
                  </a:lnTo>
                  <a:lnTo>
                    <a:pt x="968" y="1373"/>
                  </a:lnTo>
                  <a:lnTo>
                    <a:pt x="960" y="1373"/>
                  </a:lnTo>
                  <a:lnTo>
                    <a:pt x="960" y="1364"/>
                  </a:lnTo>
                  <a:lnTo>
                    <a:pt x="934" y="1364"/>
                  </a:lnTo>
                  <a:lnTo>
                    <a:pt x="917" y="1356"/>
                  </a:lnTo>
                  <a:lnTo>
                    <a:pt x="909" y="1364"/>
                  </a:lnTo>
                  <a:lnTo>
                    <a:pt x="909" y="1356"/>
                  </a:lnTo>
                  <a:lnTo>
                    <a:pt x="892" y="1364"/>
                  </a:lnTo>
                  <a:lnTo>
                    <a:pt x="883" y="1356"/>
                  </a:lnTo>
                  <a:lnTo>
                    <a:pt x="883" y="1347"/>
                  </a:lnTo>
                  <a:lnTo>
                    <a:pt x="883" y="1356"/>
                  </a:lnTo>
                  <a:lnTo>
                    <a:pt x="875" y="1347"/>
                  </a:lnTo>
                  <a:lnTo>
                    <a:pt x="866" y="1339"/>
                  </a:lnTo>
                  <a:lnTo>
                    <a:pt x="858" y="1339"/>
                  </a:lnTo>
                  <a:lnTo>
                    <a:pt x="849" y="1330"/>
                  </a:lnTo>
                  <a:lnTo>
                    <a:pt x="841" y="1339"/>
                  </a:lnTo>
                  <a:lnTo>
                    <a:pt x="824" y="1322"/>
                  </a:lnTo>
                  <a:lnTo>
                    <a:pt x="815" y="1322"/>
                  </a:lnTo>
                  <a:lnTo>
                    <a:pt x="807" y="1313"/>
                  </a:lnTo>
                  <a:lnTo>
                    <a:pt x="790" y="1313"/>
                  </a:lnTo>
                  <a:lnTo>
                    <a:pt x="790" y="1305"/>
                  </a:lnTo>
                  <a:lnTo>
                    <a:pt x="782" y="1297"/>
                  </a:lnTo>
                  <a:lnTo>
                    <a:pt x="782" y="1288"/>
                  </a:lnTo>
                  <a:lnTo>
                    <a:pt x="773" y="1254"/>
                  </a:lnTo>
                  <a:lnTo>
                    <a:pt x="765" y="1246"/>
                  </a:lnTo>
                  <a:lnTo>
                    <a:pt x="765" y="1237"/>
                  </a:lnTo>
                  <a:lnTo>
                    <a:pt x="756" y="1229"/>
                  </a:lnTo>
                  <a:lnTo>
                    <a:pt x="756" y="1212"/>
                  </a:lnTo>
                  <a:lnTo>
                    <a:pt x="756" y="1203"/>
                  </a:lnTo>
                  <a:lnTo>
                    <a:pt x="748" y="1195"/>
                  </a:lnTo>
                  <a:lnTo>
                    <a:pt x="748" y="1178"/>
                  </a:lnTo>
                  <a:lnTo>
                    <a:pt x="748" y="1169"/>
                  </a:lnTo>
                  <a:lnTo>
                    <a:pt x="748" y="1161"/>
                  </a:lnTo>
                  <a:lnTo>
                    <a:pt x="731" y="1152"/>
                  </a:lnTo>
                  <a:lnTo>
                    <a:pt x="714" y="1136"/>
                  </a:lnTo>
                  <a:lnTo>
                    <a:pt x="705" y="1136"/>
                  </a:lnTo>
                  <a:lnTo>
                    <a:pt x="705" y="1110"/>
                  </a:lnTo>
                  <a:lnTo>
                    <a:pt x="697" y="1110"/>
                  </a:lnTo>
                  <a:lnTo>
                    <a:pt x="688" y="1085"/>
                  </a:lnTo>
                  <a:lnTo>
                    <a:pt x="671" y="1076"/>
                  </a:lnTo>
                  <a:lnTo>
                    <a:pt x="663" y="1068"/>
                  </a:lnTo>
                  <a:lnTo>
                    <a:pt x="663" y="1059"/>
                  </a:lnTo>
                  <a:lnTo>
                    <a:pt x="654" y="1042"/>
                  </a:lnTo>
                  <a:lnTo>
                    <a:pt x="663" y="1042"/>
                  </a:lnTo>
                  <a:lnTo>
                    <a:pt x="654" y="1034"/>
                  </a:lnTo>
                  <a:lnTo>
                    <a:pt x="646" y="1017"/>
                  </a:lnTo>
                  <a:lnTo>
                    <a:pt x="637" y="992"/>
                  </a:lnTo>
                  <a:lnTo>
                    <a:pt x="629" y="983"/>
                  </a:lnTo>
                  <a:lnTo>
                    <a:pt x="629" y="966"/>
                  </a:lnTo>
                  <a:lnTo>
                    <a:pt x="620" y="958"/>
                  </a:lnTo>
                  <a:lnTo>
                    <a:pt x="612" y="941"/>
                  </a:lnTo>
                  <a:lnTo>
                    <a:pt x="595" y="924"/>
                  </a:lnTo>
                  <a:lnTo>
                    <a:pt x="586" y="915"/>
                  </a:lnTo>
                  <a:lnTo>
                    <a:pt x="561" y="907"/>
                  </a:lnTo>
                  <a:lnTo>
                    <a:pt x="561" y="890"/>
                  </a:lnTo>
                  <a:lnTo>
                    <a:pt x="561" y="898"/>
                  </a:lnTo>
                  <a:lnTo>
                    <a:pt x="561" y="890"/>
                  </a:lnTo>
                  <a:lnTo>
                    <a:pt x="552" y="890"/>
                  </a:lnTo>
                  <a:lnTo>
                    <a:pt x="544" y="881"/>
                  </a:lnTo>
                  <a:lnTo>
                    <a:pt x="552" y="873"/>
                  </a:lnTo>
                  <a:lnTo>
                    <a:pt x="544" y="873"/>
                  </a:lnTo>
                  <a:lnTo>
                    <a:pt x="535" y="873"/>
                  </a:lnTo>
                  <a:lnTo>
                    <a:pt x="535" y="864"/>
                  </a:lnTo>
                  <a:lnTo>
                    <a:pt x="527" y="873"/>
                  </a:lnTo>
                  <a:lnTo>
                    <a:pt x="510" y="873"/>
                  </a:lnTo>
                  <a:lnTo>
                    <a:pt x="501" y="873"/>
                  </a:lnTo>
                  <a:lnTo>
                    <a:pt x="501" y="864"/>
                  </a:lnTo>
                  <a:lnTo>
                    <a:pt x="493" y="864"/>
                  </a:lnTo>
                  <a:lnTo>
                    <a:pt x="484" y="864"/>
                  </a:lnTo>
                  <a:lnTo>
                    <a:pt x="476" y="864"/>
                  </a:lnTo>
                  <a:lnTo>
                    <a:pt x="450" y="856"/>
                  </a:lnTo>
                  <a:lnTo>
                    <a:pt x="442" y="856"/>
                  </a:lnTo>
                  <a:lnTo>
                    <a:pt x="442" y="864"/>
                  </a:lnTo>
                  <a:lnTo>
                    <a:pt x="425" y="864"/>
                  </a:lnTo>
                  <a:lnTo>
                    <a:pt x="425" y="873"/>
                  </a:lnTo>
                  <a:lnTo>
                    <a:pt x="416" y="864"/>
                  </a:lnTo>
                  <a:lnTo>
                    <a:pt x="408" y="873"/>
                  </a:lnTo>
                  <a:lnTo>
                    <a:pt x="408" y="864"/>
                  </a:lnTo>
                  <a:lnTo>
                    <a:pt x="391" y="898"/>
                  </a:lnTo>
                  <a:lnTo>
                    <a:pt x="391" y="907"/>
                  </a:lnTo>
                  <a:lnTo>
                    <a:pt x="382" y="915"/>
                  </a:lnTo>
                  <a:lnTo>
                    <a:pt x="374" y="924"/>
                  </a:lnTo>
                  <a:lnTo>
                    <a:pt x="382" y="932"/>
                  </a:lnTo>
                  <a:lnTo>
                    <a:pt x="365" y="932"/>
                  </a:lnTo>
                  <a:lnTo>
                    <a:pt x="348" y="966"/>
                  </a:lnTo>
                  <a:lnTo>
                    <a:pt x="331" y="958"/>
                  </a:lnTo>
                  <a:lnTo>
                    <a:pt x="331" y="949"/>
                  </a:lnTo>
                  <a:lnTo>
                    <a:pt x="323" y="949"/>
                  </a:lnTo>
                  <a:lnTo>
                    <a:pt x="314" y="949"/>
                  </a:lnTo>
                  <a:lnTo>
                    <a:pt x="306" y="941"/>
                  </a:lnTo>
                  <a:lnTo>
                    <a:pt x="289" y="932"/>
                  </a:lnTo>
                  <a:lnTo>
                    <a:pt x="280" y="924"/>
                  </a:lnTo>
                  <a:lnTo>
                    <a:pt x="280" y="915"/>
                  </a:lnTo>
                  <a:lnTo>
                    <a:pt x="280" y="924"/>
                  </a:lnTo>
                  <a:lnTo>
                    <a:pt x="246" y="907"/>
                  </a:lnTo>
                  <a:lnTo>
                    <a:pt x="238" y="898"/>
                  </a:lnTo>
                  <a:lnTo>
                    <a:pt x="238" y="890"/>
                  </a:lnTo>
                  <a:lnTo>
                    <a:pt x="212" y="881"/>
                  </a:lnTo>
                  <a:lnTo>
                    <a:pt x="204" y="856"/>
                  </a:lnTo>
                  <a:lnTo>
                    <a:pt x="196" y="847"/>
                  </a:lnTo>
                  <a:lnTo>
                    <a:pt x="187" y="831"/>
                  </a:lnTo>
                  <a:lnTo>
                    <a:pt x="187" y="814"/>
                  </a:lnTo>
                  <a:lnTo>
                    <a:pt x="187" y="797"/>
                  </a:lnTo>
                  <a:lnTo>
                    <a:pt x="187" y="788"/>
                  </a:lnTo>
                  <a:lnTo>
                    <a:pt x="179" y="771"/>
                  </a:lnTo>
                  <a:lnTo>
                    <a:pt x="170" y="763"/>
                  </a:lnTo>
                  <a:lnTo>
                    <a:pt x="170" y="746"/>
                  </a:lnTo>
                  <a:lnTo>
                    <a:pt x="162" y="737"/>
                  </a:lnTo>
                  <a:lnTo>
                    <a:pt x="162" y="729"/>
                  </a:lnTo>
                  <a:lnTo>
                    <a:pt x="153" y="729"/>
                  </a:lnTo>
                  <a:lnTo>
                    <a:pt x="136" y="712"/>
                  </a:lnTo>
                  <a:lnTo>
                    <a:pt x="128" y="703"/>
                  </a:lnTo>
                  <a:lnTo>
                    <a:pt x="119" y="703"/>
                  </a:lnTo>
                  <a:lnTo>
                    <a:pt x="119" y="695"/>
                  </a:lnTo>
                  <a:lnTo>
                    <a:pt x="102" y="678"/>
                  </a:lnTo>
                  <a:lnTo>
                    <a:pt x="102" y="670"/>
                  </a:lnTo>
                  <a:lnTo>
                    <a:pt x="85" y="661"/>
                  </a:lnTo>
                  <a:lnTo>
                    <a:pt x="60" y="627"/>
                  </a:lnTo>
                  <a:close/>
                </a:path>
              </a:pathLst>
            </a:custGeom>
            <a:solidFill>
              <a:srgbClr val="8DA3FF"/>
            </a:solidFill>
            <a:ln w="12700">
              <a:solidFill>
                <a:schemeClr val="tx1"/>
              </a:solidFill>
              <a:round/>
              <a:headEnd/>
              <a:tailEnd/>
            </a:ln>
          </p:spPr>
          <p:txBody>
            <a:bodyPr/>
            <a:lstStyle/>
            <a:p>
              <a:endParaRPr lang="en-US"/>
            </a:p>
          </p:txBody>
        </p:sp>
        <p:sp>
          <p:nvSpPr>
            <p:cNvPr id="12391" name="Freeform 141"/>
            <p:cNvSpPr>
              <a:spLocks/>
            </p:cNvSpPr>
            <p:nvPr/>
          </p:nvSpPr>
          <p:spPr bwMode="auto">
            <a:xfrm>
              <a:off x="3029" y="3394"/>
              <a:ext cx="42" cy="34"/>
            </a:xfrm>
            <a:custGeom>
              <a:avLst/>
              <a:gdLst>
                <a:gd name="T0" fmla="*/ 25 w 42"/>
                <a:gd name="T1" fmla="*/ 17 h 34"/>
                <a:gd name="T2" fmla="*/ 42 w 42"/>
                <a:gd name="T3" fmla="*/ 0 h 34"/>
                <a:gd name="T4" fmla="*/ 42 w 42"/>
                <a:gd name="T5" fmla="*/ 8 h 34"/>
                <a:gd name="T6" fmla="*/ 0 w 42"/>
                <a:gd name="T7" fmla="*/ 34 h 34"/>
                <a:gd name="T8" fmla="*/ 25 w 42"/>
                <a:gd name="T9" fmla="*/ 17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5" y="17"/>
                  </a:moveTo>
                  <a:lnTo>
                    <a:pt x="42" y="0"/>
                  </a:lnTo>
                  <a:lnTo>
                    <a:pt x="42" y="8"/>
                  </a:lnTo>
                  <a:lnTo>
                    <a:pt x="0" y="34"/>
                  </a:lnTo>
                  <a:lnTo>
                    <a:pt x="25" y="17"/>
                  </a:lnTo>
                  <a:close/>
                </a:path>
              </a:pathLst>
            </a:custGeom>
            <a:solidFill>
              <a:srgbClr val="8DA3FF"/>
            </a:solidFill>
            <a:ln w="12700">
              <a:solidFill>
                <a:schemeClr val="tx1"/>
              </a:solidFill>
              <a:round/>
              <a:headEnd/>
              <a:tailEnd/>
            </a:ln>
          </p:spPr>
          <p:txBody>
            <a:bodyPr/>
            <a:lstStyle/>
            <a:p>
              <a:endParaRPr lang="en-US"/>
            </a:p>
          </p:txBody>
        </p:sp>
        <p:sp>
          <p:nvSpPr>
            <p:cNvPr id="12392" name="Freeform 142"/>
            <p:cNvSpPr>
              <a:spLocks/>
            </p:cNvSpPr>
            <p:nvPr/>
          </p:nvSpPr>
          <p:spPr bwMode="auto">
            <a:xfrm>
              <a:off x="2833" y="3521"/>
              <a:ext cx="51" cy="42"/>
            </a:xfrm>
            <a:custGeom>
              <a:avLst/>
              <a:gdLst>
                <a:gd name="T0" fmla="*/ 51 w 51"/>
                <a:gd name="T1" fmla="*/ 8 h 42"/>
                <a:gd name="T2" fmla="*/ 0 w 51"/>
                <a:gd name="T3" fmla="*/ 42 h 42"/>
                <a:gd name="T4" fmla="*/ 9 w 51"/>
                <a:gd name="T5" fmla="*/ 25 h 42"/>
                <a:gd name="T6" fmla="*/ 17 w 51"/>
                <a:gd name="T7" fmla="*/ 25 h 42"/>
                <a:gd name="T8" fmla="*/ 34 w 51"/>
                <a:gd name="T9" fmla="*/ 8 h 42"/>
                <a:gd name="T10" fmla="*/ 43 w 51"/>
                <a:gd name="T11" fmla="*/ 8 h 42"/>
                <a:gd name="T12" fmla="*/ 51 w 51"/>
                <a:gd name="T13" fmla="*/ 0 h 42"/>
                <a:gd name="T14" fmla="*/ 51 w 51"/>
                <a:gd name="T15" fmla="*/ 8 h 42"/>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42"/>
                <a:gd name="T26" fmla="*/ 51 w 5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42">
                  <a:moveTo>
                    <a:pt x="51" y="8"/>
                  </a:moveTo>
                  <a:lnTo>
                    <a:pt x="0" y="42"/>
                  </a:lnTo>
                  <a:lnTo>
                    <a:pt x="9" y="25"/>
                  </a:lnTo>
                  <a:lnTo>
                    <a:pt x="17" y="25"/>
                  </a:lnTo>
                  <a:lnTo>
                    <a:pt x="34" y="8"/>
                  </a:lnTo>
                  <a:lnTo>
                    <a:pt x="43" y="8"/>
                  </a:lnTo>
                  <a:lnTo>
                    <a:pt x="51" y="0"/>
                  </a:lnTo>
                  <a:lnTo>
                    <a:pt x="51" y="8"/>
                  </a:lnTo>
                  <a:close/>
                </a:path>
              </a:pathLst>
            </a:custGeom>
            <a:solidFill>
              <a:srgbClr val="8DA3FF"/>
            </a:solidFill>
            <a:ln w="12700">
              <a:solidFill>
                <a:schemeClr val="tx1"/>
              </a:solidFill>
              <a:round/>
              <a:headEnd/>
              <a:tailEnd/>
            </a:ln>
          </p:spPr>
          <p:txBody>
            <a:bodyPr/>
            <a:lstStyle/>
            <a:p>
              <a:endParaRPr lang="en-US"/>
            </a:p>
          </p:txBody>
        </p:sp>
        <p:sp>
          <p:nvSpPr>
            <p:cNvPr id="12393" name="Freeform 143"/>
            <p:cNvSpPr>
              <a:spLocks/>
            </p:cNvSpPr>
            <p:nvPr/>
          </p:nvSpPr>
          <p:spPr bwMode="auto">
            <a:xfrm>
              <a:off x="2808" y="3555"/>
              <a:ext cx="25" cy="34"/>
            </a:xfrm>
            <a:custGeom>
              <a:avLst/>
              <a:gdLst>
                <a:gd name="T0" fmla="*/ 17 w 25"/>
                <a:gd name="T1" fmla="*/ 8 h 34"/>
                <a:gd name="T2" fmla="*/ 25 w 25"/>
                <a:gd name="T3" fmla="*/ 0 h 34"/>
                <a:gd name="T4" fmla="*/ 25 w 25"/>
                <a:gd name="T5" fmla="*/ 0 h 34"/>
                <a:gd name="T6" fmla="*/ 25 w 25"/>
                <a:gd name="T7" fmla="*/ 8 h 34"/>
                <a:gd name="T8" fmla="*/ 0 w 25"/>
                <a:gd name="T9" fmla="*/ 34 h 34"/>
                <a:gd name="T10" fmla="*/ 8 w 25"/>
                <a:gd name="T11" fmla="*/ 25 h 34"/>
                <a:gd name="T12" fmla="*/ 17 w 25"/>
                <a:gd name="T13" fmla="*/ 17 h 34"/>
                <a:gd name="T14" fmla="*/ 17 w 25"/>
                <a:gd name="T15" fmla="*/ 17 h 34"/>
                <a:gd name="T16" fmla="*/ 17 w 25"/>
                <a:gd name="T17" fmla="*/ 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4"/>
                <a:gd name="T29" fmla="*/ 25 w 2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4">
                  <a:moveTo>
                    <a:pt x="17" y="8"/>
                  </a:moveTo>
                  <a:lnTo>
                    <a:pt x="25" y="0"/>
                  </a:lnTo>
                  <a:lnTo>
                    <a:pt x="25" y="8"/>
                  </a:lnTo>
                  <a:lnTo>
                    <a:pt x="0" y="34"/>
                  </a:lnTo>
                  <a:lnTo>
                    <a:pt x="8" y="25"/>
                  </a:lnTo>
                  <a:lnTo>
                    <a:pt x="17" y="17"/>
                  </a:lnTo>
                  <a:lnTo>
                    <a:pt x="17" y="8"/>
                  </a:lnTo>
                  <a:close/>
                </a:path>
              </a:pathLst>
            </a:custGeom>
            <a:solidFill>
              <a:srgbClr val="8DA3FF"/>
            </a:solidFill>
            <a:ln w="12700">
              <a:solidFill>
                <a:schemeClr val="tx1"/>
              </a:solidFill>
              <a:round/>
              <a:headEnd/>
              <a:tailEnd/>
            </a:ln>
          </p:spPr>
          <p:txBody>
            <a:bodyPr/>
            <a:lstStyle/>
            <a:p>
              <a:endParaRPr lang="en-US"/>
            </a:p>
          </p:txBody>
        </p:sp>
        <p:sp>
          <p:nvSpPr>
            <p:cNvPr id="12394" name="Freeform 144"/>
            <p:cNvSpPr>
              <a:spLocks/>
            </p:cNvSpPr>
            <p:nvPr/>
          </p:nvSpPr>
          <p:spPr bwMode="auto">
            <a:xfrm>
              <a:off x="2774" y="3589"/>
              <a:ext cx="34" cy="76"/>
            </a:xfrm>
            <a:custGeom>
              <a:avLst/>
              <a:gdLst>
                <a:gd name="T0" fmla="*/ 0 w 34"/>
                <a:gd name="T1" fmla="*/ 67 h 76"/>
                <a:gd name="T2" fmla="*/ 0 w 34"/>
                <a:gd name="T3" fmla="*/ 76 h 76"/>
                <a:gd name="T4" fmla="*/ 0 w 34"/>
                <a:gd name="T5" fmla="*/ 67 h 76"/>
                <a:gd name="T6" fmla="*/ 8 w 34"/>
                <a:gd name="T7" fmla="*/ 50 h 76"/>
                <a:gd name="T8" fmla="*/ 17 w 34"/>
                <a:gd name="T9" fmla="*/ 33 h 76"/>
                <a:gd name="T10" fmla="*/ 17 w 34"/>
                <a:gd name="T11" fmla="*/ 25 h 76"/>
                <a:gd name="T12" fmla="*/ 17 w 34"/>
                <a:gd name="T13" fmla="*/ 25 h 76"/>
                <a:gd name="T14" fmla="*/ 25 w 34"/>
                <a:gd name="T15" fmla="*/ 16 h 76"/>
                <a:gd name="T16" fmla="*/ 34 w 34"/>
                <a:gd name="T17" fmla="*/ 8 h 76"/>
                <a:gd name="T18" fmla="*/ 34 w 34"/>
                <a:gd name="T19" fmla="*/ 0 h 76"/>
                <a:gd name="T20" fmla="*/ 34 w 34"/>
                <a:gd name="T21" fmla="*/ 0 h 76"/>
                <a:gd name="T22" fmla="*/ 17 w 34"/>
                <a:gd name="T23" fmla="*/ 33 h 76"/>
                <a:gd name="T24" fmla="*/ 0 w 34"/>
                <a:gd name="T25" fmla="*/ 67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76"/>
                <a:gd name="T41" fmla="*/ 34 w 34"/>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76">
                  <a:moveTo>
                    <a:pt x="0" y="67"/>
                  </a:moveTo>
                  <a:lnTo>
                    <a:pt x="0" y="76"/>
                  </a:lnTo>
                  <a:lnTo>
                    <a:pt x="0" y="67"/>
                  </a:lnTo>
                  <a:lnTo>
                    <a:pt x="8" y="50"/>
                  </a:lnTo>
                  <a:lnTo>
                    <a:pt x="17" y="33"/>
                  </a:lnTo>
                  <a:lnTo>
                    <a:pt x="17" y="25"/>
                  </a:lnTo>
                  <a:lnTo>
                    <a:pt x="25" y="16"/>
                  </a:lnTo>
                  <a:lnTo>
                    <a:pt x="34" y="8"/>
                  </a:lnTo>
                  <a:lnTo>
                    <a:pt x="34" y="0"/>
                  </a:lnTo>
                  <a:lnTo>
                    <a:pt x="17" y="33"/>
                  </a:lnTo>
                  <a:lnTo>
                    <a:pt x="0" y="67"/>
                  </a:lnTo>
                  <a:close/>
                </a:path>
              </a:pathLst>
            </a:custGeom>
            <a:solidFill>
              <a:srgbClr val="8DA3FF"/>
            </a:solidFill>
            <a:ln w="12700">
              <a:solidFill>
                <a:schemeClr val="tx1"/>
              </a:solidFill>
              <a:round/>
              <a:headEnd/>
              <a:tailEnd/>
            </a:ln>
          </p:spPr>
          <p:txBody>
            <a:bodyPr/>
            <a:lstStyle/>
            <a:p>
              <a:endParaRPr lang="en-US"/>
            </a:p>
          </p:txBody>
        </p:sp>
        <p:sp>
          <p:nvSpPr>
            <p:cNvPr id="12395" name="Freeform 145"/>
            <p:cNvSpPr>
              <a:spLocks/>
            </p:cNvSpPr>
            <p:nvPr/>
          </p:nvSpPr>
          <p:spPr bwMode="auto">
            <a:xfrm>
              <a:off x="2774" y="3673"/>
              <a:ext cx="17" cy="144"/>
            </a:xfrm>
            <a:custGeom>
              <a:avLst/>
              <a:gdLst>
                <a:gd name="T0" fmla="*/ 8 w 17"/>
                <a:gd name="T1" fmla="*/ 77 h 144"/>
                <a:gd name="T2" fmla="*/ 0 w 17"/>
                <a:gd name="T3" fmla="*/ 60 h 144"/>
                <a:gd name="T4" fmla="*/ 0 w 17"/>
                <a:gd name="T5" fmla="*/ 43 h 144"/>
                <a:gd name="T6" fmla="*/ 0 w 17"/>
                <a:gd name="T7" fmla="*/ 34 h 144"/>
                <a:gd name="T8" fmla="*/ 0 w 17"/>
                <a:gd name="T9" fmla="*/ 9 h 144"/>
                <a:gd name="T10" fmla="*/ 0 w 17"/>
                <a:gd name="T11" fmla="*/ 0 h 144"/>
                <a:gd name="T12" fmla="*/ 0 w 17"/>
                <a:gd name="T13" fmla="*/ 0 h 144"/>
                <a:gd name="T14" fmla="*/ 0 w 17"/>
                <a:gd name="T15" fmla="*/ 9 h 144"/>
                <a:gd name="T16" fmla="*/ 0 w 17"/>
                <a:gd name="T17" fmla="*/ 26 h 144"/>
                <a:gd name="T18" fmla="*/ 0 w 17"/>
                <a:gd name="T19" fmla="*/ 51 h 144"/>
                <a:gd name="T20" fmla="*/ 8 w 17"/>
                <a:gd name="T21" fmla="*/ 77 h 144"/>
                <a:gd name="T22" fmla="*/ 17 w 17"/>
                <a:gd name="T23" fmla="*/ 93 h 144"/>
                <a:gd name="T24" fmla="*/ 17 w 17"/>
                <a:gd name="T25" fmla="*/ 119 h 144"/>
                <a:gd name="T26" fmla="*/ 17 w 17"/>
                <a:gd name="T27" fmla="*/ 136 h 144"/>
                <a:gd name="T28" fmla="*/ 17 w 17"/>
                <a:gd name="T29" fmla="*/ 144 h 144"/>
                <a:gd name="T30" fmla="*/ 17 w 17"/>
                <a:gd name="T31" fmla="*/ 119 h 144"/>
                <a:gd name="T32" fmla="*/ 17 w 17"/>
                <a:gd name="T33" fmla="*/ 102 h 144"/>
                <a:gd name="T34" fmla="*/ 8 w 17"/>
                <a:gd name="T35" fmla="*/ 93 h 144"/>
                <a:gd name="T36" fmla="*/ 8 w 17"/>
                <a:gd name="T37" fmla="*/ 85 h 144"/>
                <a:gd name="T38" fmla="*/ 8 w 17"/>
                <a:gd name="T39" fmla="*/ 85 h 144"/>
                <a:gd name="T40" fmla="*/ 8 w 17"/>
                <a:gd name="T41" fmla="*/ 77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44"/>
                <a:gd name="T65" fmla="*/ 17 w 17"/>
                <a:gd name="T66" fmla="*/ 144 h 1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44">
                  <a:moveTo>
                    <a:pt x="8" y="77"/>
                  </a:moveTo>
                  <a:lnTo>
                    <a:pt x="0" y="60"/>
                  </a:lnTo>
                  <a:lnTo>
                    <a:pt x="0" y="43"/>
                  </a:lnTo>
                  <a:lnTo>
                    <a:pt x="0" y="34"/>
                  </a:lnTo>
                  <a:lnTo>
                    <a:pt x="0" y="9"/>
                  </a:lnTo>
                  <a:lnTo>
                    <a:pt x="0" y="0"/>
                  </a:lnTo>
                  <a:lnTo>
                    <a:pt x="0" y="9"/>
                  </a:lnTo>
                  <a:lnTo>
                    <a:pt x="0" y="26"/>
                  </a:lnTo>
                  <a:lnTo>
                    <a:pt x="0" y="51"/>
                  </a:lnTo>
                  <a:lnTo>
                    <a:pt x="8" y="77"/>
                  </a:lnTo>
                  <a:lnTo>
                    <a:pt x="17" y="93"/>
                  </a:lnTo>
                  <a:lnTo>
                    <a:pt x="17" y="119"/>
                  </a:lnTo>
                  <a:lnTo>
                    <a:pt x="17" y="136"/>
                  </a:lnTo>
                  <a:lnTo>
                    <a:pt x="17" y="144"/>
                  </a:lnTo>
                  <a:lnTo>
                    <a:pt x="17" y="119"/>
                  </a:lnTo>
                  <a:lnTo>
                    <a:pt x="17" y="102"/>
                  </a:lnTo>
                  <a:lnTo>
                    <a:pt x="8" y="93"/>
                  </a:lnTo>
                  <a:lnTo>
                    <a:pt x="8" y="85"/>
                  </a:lnTo>
                  <a:lnTo>
                    <a:pt x="8" y="77"/>
                  </a:lnTo>
                  <a:close/>
                </a:path>
              </a:pathLst>
            </a:custGeom>
            <a:solidFill>
              <a:srgbClr val="8DA3FF"/>
            </a:solidFill>
            <a:ln w="12700">
              <a:solidFill>
                <a:schemeClr val="tx1"/>
              </a:solidFill>
              <a:round/>
              <a:headEnd/>
              <a:tailEnd/>
            </a:ln>
          </p:spPr>
          <p:txBody>
            <a:bodyPr/>
            <a:lstStyle/>
            <a:p>
              <a:endParaRPr lang="en-US"/>
            </a:p>
          </p:txBody>
        </p:sp>
        <p:sp>
          <p:nvSpPr>
            <p:cNvPr id="12396" name="Freeform 146"/>
            <p:cNvSpPr>
              <a:spLocks/>
            </p:cNvSpPr>
            <p:nvPr/>
          </p:nvSpPr>
          <p:spPr bwMode="auto">
            <a:xfrm>
              <a:off x="1508" y="2326"/>
              <a:ext cx="714" cy="729"/>
            </a:xfrm>
            <a:custGeom>
              <a:avLst/>
              <a:gdLst>
                <a:gd name="T0" fmla="*/ 17 w 714"/>
                <a:gd name="T1" fmla="*/ 576 h 729"/>
                <a:gd name="T2" fmla="*/ 26 w 714"/>
                <a:gd name="T3" fmla="*/ 534 h 729"/>
                <a:gd name="T4" fmla="*/ 34 w 714"/>
                <a:gd name="T5" fmla="*/ 483 h 729"/>
                <a:gd name="T6" fmla="*/ 43 w 714"/>
                <a:gd name="T7" fmla="*/ 407 h 729"/>
                <a:gd name="T8" fmla="*/ 60 w 714"/>
                <a:gd name="T9" fmla="*/ 305 h 729"/>
                <a:gd name="T10" fmla="*/ 68 w 714"/>
                <a:gd name="T11" fmla="*/ 254 h 729"/>
                <a:gd name="T12" fmla="*/ 85 w 714"/>
                <a:gd name="T13" fmla="*/ 127 h 729"/>
                <a:gd name="T14" fmla="*/ 102 w 714"/>
                <a:gd name="T15" fmla="*/ 0 h 729"/>
                <a:gd name="T16" fmla="*/ 170 w 714"/>
                <a:gd name="T17" fmla="*/ 9 h 729"/>
                <a:gd name="T18" fmla="*/ 264 w 714"/>
                <a:gd name="T19" fmla="*/ 17 h 729"/>
                <a:gd name="T20" fmla="*/ 264 w 714"/>
                <a:gd name="T21" fmla="*/ 17 h 729"/>
                <a:gd name="T22" fmla="*/ 315 w 714"/>
                <a:gd name="T23" fmla="*/ 25 h 729"/>
                <a:gd name="T24" fmla="*/ 323 w 714"/>
                <a:gd name="T25" fmla="*/ 25 h 729"/>
                <a:gd name="T26" fmla="*/ 357 w 714"/>
                <a:gd name="T27" fmla="*/ 34 h 729"/>
                <a:gd name="T28" fmla="*/ 408 w 714"/>
                <a:gd name="T29" fmla="*/ 34 h 729"/>
                <a:gd name="T30" fmla="*/ 434 w 714"/>
                <a:gd name="T31" fmla="*/ 42 h 729"/>
                <a:gd name="T32" fmla="*/ 484 w 714"/>
                <a:gd name="T33" fmla="*/ 42 h 729"/>
                <a:gd name="T34" fmla="*/ 493 w 714"/>
                <a:gd name="T35" fmla="*/ 42 h 729"/>
                <a:gd name="T36" fmla="*/ 612 w 714"/>
                <a:gd name="T37" fmla="*/ 51 h 729"/>
                <a:gd name="T38" fmla="*/ 705 w 714"/>
                <a:gd name="T39" fmla="*/ 59 h 729"/>
                <a:gd name="T40" fmla="*/ 714 w 714"/>
                <a:gd name="T41" fmla="*/ 59 h 729"/>
                <a:gd name="T42" fmla="*/ 705 w 714"/>
                <a:gd name="T43" fmla="*/ 127 h 729"/>
                <a:gd name="T44" fmla="*/ 705 w 714"/>
                <a:gd name="T45" fmla="*/ 127 h 729"/>
                <a:gd name="T46" fmla="*/ 697 w 714"/>
                <a:gd name="T47" fmla="*/ 186 h 729"/>
                <a:gd name="T48" fmla="*/ 697 w 714"/>
                <a:gd name="T49" fmla="*/ 220 h 729"/>
                <a:gd name="T50" fmla="*/ 697 w 714"/>
                <a:gd name="T51" fmla="*/ 237 h 729"/>
                <a:gd name="T52" fmla="*/ 688 w 714"/>
                <a:gd name="T53" fmla="*/ 297 h 729"/>
                <a:gd name="T54" fmla="*/ 688 w 714"/>
                <a:gd name="T55" fmla="*/ 322 h 729"/>
                <a:gd name="T56" fmla="*/ 688 w 714"/>
                <a:gd name="T57" fmla="*/ 347 h 729"/>
                <a:gd name="T58" fmla="*/ 680 w 714"/>
                <a:gd name="T59" fmla="*/ 407 h 729"/>
                <a:gd name="T60" fmla="*/ 680 w 714"/>
                <a:gd name="T61" fmla="*/ 475 h 729"/>
                <a:gd name="T62" fmla="*/ 671 w 714"/>
                <a:gd name="T63" fmla="*/ 500 h 729"/>
                <a:gd name="T64" fmla="*/ 671 w 714"/>
                <a:gd name="T65" fmla="*/ 525 h 729"/>
                <a:gd name="T66" fmla="*/ 671 w 714"/>
                <a:gd name="T67" fmla="*/ 585 h 729"/>
                <a:gd name="T68" fmla="*/ 663 w 714"/>
                <a:gd name="T69" fmla="*/ 636 h 729"/>
                <a:gd name="T70" fmla="*/ 663 w 714"/>
                <a:gd name="T71" fmla="*/ 695 h 729"/>
                <a:gd name="T72" fmla="*/ 654 w 714"/>
                <a:gd name="T73" fmla="*/ 703 h 729"/>
                <a:gd name="T74" fmla="*/ 629 w 714"/>
                <a:gd name="T75" fmla="*/ 703 h 729"/>
                <a:gd name="T76" fmla="*/ 586 w 714"/>
                <a:gd name="T77" fmla="*/ 695 h 729"/>
                <a:gd name="T78" fmla="*/ 561 w 714"/>
                <a:gd name="T79" fmla="*/ 695 h 729"/>
                <a:gd name="T80" fmla="*/ 552 w 714"/>
                <a:gd name="T81" fmla="*/ 695 h 729"/>
                <a:gd name="T82" fmla="*/ 468 w 714"/>
                <a:gd name="T83" fmla="*/ 686 h 729"/>
                <a:gd name="T84" fmla="*/ 459 w 714"/>
                <a:gd name="T85" fmla="*/ 686 h 729"/>
                <a:gd name="T86" fmla="*/ 340 w 714"/>
                <a:gd name="T87" fmla="*/ 678 h 729"/>
                <a:gd name="T88" fmla="*/ 298 w 714"/>
                <a:gd name="T89" fmla="*/ 669 h 729"/>
                <a:gd name="T90" fmla="*/ 272 w 714"/>
                <a:gd name="T91" fmla="*/ 669 h 729"/>
                <a:gd name="T92" fmla="*/ 272 w 714"/>
                <a:gd name="T93" fmla="*/ 669 h 729"/>
                <a:gd name="T94" fmla="*/ 272 w 714"/>
                <a:gd name="T95" fmla="*/ 669 h 729"/>
                <a:gd name="T96" fmla="*/ 272 w 714"/>
                <a:gd name="T97" fmla="*/ 678 h 729"/>
                <a:gd name="T98" fmla="*/ 272 w 714"/>
                <a:gd name="T99" fmla="*/ 678 h 729"/>
                <a:gd name="T100" fmla="*/ 272 w 714"/>
                <a:gd name="T101" fmla="*/ 686 h 729"/>
                <a:gd name="T102" fmla="*/ 272 w 714"/>
                <a:gd name="T103" fmla="*/ 695 h 729"/>
                <a:gd name="T104" fmla="*/ 281 w 714"/>
                <a:gd name="T105" fmla="*/ 695 h 729"/>
                <a:gd name="T106" fmla="*/ 196 w 714"/>
                <a:gd name="T107" fmla="*/ 686 h 729"/>
                <a:gd name="T108" fmla="*/ 102 w 714"/>
                <a:gd name="T109" fmla="*/ 678 h 729"/>
                <a:gd name="T110" fmla="*/ 94 w 714"/>
                <a:gd name="T111" fmla="*/ 729 h 729"/>
                <a:gd name="T112" fmla="*/ 0 w 714"/>
                <a:gd name="T113" fmla="*/ 720 h 729"/>
                <a:gd name="T114" fmla="*/ 17 w 714"/>
                <a:gd name="T115" fmla="*/ 576 h 729"/>
                <a:gd name="T116" fmla="*/ 17 w 714"/>
                <a:gd name="T117" fmla="*/ 576 h 7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729"/>
                <a:gd name="T179" fmla="*/ 714 w 714"/>
                <a:gd name="T180" fmla="*/ 729 h 7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729">
                  <a:moveTo>
                    <a:pt x="17" y="576"/>
                  </a:moveTo>
                  <a:lnTo>
                    <a:pt x="26" y="534"/>
                  </a:lnTo>
                  <a:lnTo>
                    <a:pt x="34" y="483"/>
                  </a:lnTo>
                  <a:lnTo>
                    <a:pt x="43" y="407"/>
                  </a:lnTo>
                  <a:lnTo>
                    <a:pt x="60" y="305"/>
                  </a:lnTo>
                  <a:lnTo>
                    <a:pt x="68" y="254"/>
                  </a:lnTo>
                  <a:lnTo>
                    <a:pt x="85" y="127"/>
                  </a:lnTo>
                  <a:lnTo>
                    <a:pt x="102" y="0"/>
                  </a:lnTo>
                  <a:lnTo>
                    <a:pt x="170" y="9"/>
                  </a:lnTo>
                  <a:lnTo>
                    <a:pt x="264" y="17"/>
                  </a:lnTo>
                  <a:lnTo>
                    <a:pt x="315" y="25"/>
                  </a:lnTo>
                  <a:lnTo>
                    <a:pt x="323" y="25"/>
                  </a:lnTo>
                  <a:lnTo>
                    <a:pt x="357" y="34"/>
                  </a:lnTo>
                  <a:lnTo>
                    <a:pt x="408" y="34"/>
                  </a:lnTo>
                  <a:lnTo>
                    <a:pt x="434" y="42"/>
                  </a:lnTo>
                  <a:lnTo>
                    <a:pt x="484" y="42"/>
                  </a:lnTo>
                  <a:lnTo>
                    <a:pt x="493" y="42"/>
                  </a:lnTo>
                  <a:lnTo>
                    <a:pt x="612" y="51"/>
                  </a:lnTo>
                  <a:lnTo>
                    <a:pt x="705" y="59"/>
                  </a:lnTo>
                  <a:lnTo>
                    <a:pt x="714" y="59"/>
                  </a:lnTo>
                  <a:lnTo>
                    <a:pt x="705" y="127"/>
                  </a:lnTo>
                  <a:lnTo>
                    <a:pt x="697" y="186"/>
                  </a:lnTo>
                  <a:lnTo>
                    <a:pt x="697" y="220"/>
                  </a:lnTo>
                  <a:lnTo>
                    <a:pt x="697" y="237"/>
                  </a:lnTo>
                  <a:lnTo>
                    <a:pt x="688" y="297"/>
                  </a:lnTo>
                  <a:lnTo>
                    <a:pt x="688" y="322"/>
                  </a:lnTo>
                  <a:lnTo>
                    <a:pt x="688" y="347"/>
                  </a:lnTo>
                  <a:lnTo>
                    <a:pt x="680" y="407"/>
                  </a:lnTo>
                  <a:lnTo>
                    <a:pt x="680" y="475"/>
                  </a:lnTo>
                  <a:lnTo>
                    <a:pt x="671" y="500"/>
                  </a:lnTo>
                  <a:lnTo>
                    <a:pt x="671" y="525"/>
                  </a:lnTo>
                  <a:lnTo>
                    <a:pt x="671" y="585"/>
                  </a:lnTo>
                  <a:lnTo>
                    <a:pt x="663" y="636"/>
                  </a:lnTo>
                  <a:lnTo>
                    <a:pt x="663" y="695"/>
                  </a:lnTo>
                  <a:lnTo>
                    <a:pt x="654" y="703"/>
                  </a:lnTo>
                  <a:lnTo>
                    <a:pt x="629" y="703"/>
                  </a:lnTo>
                  <a:lnTo>
                    <a:pt x="586" y="695"/>
                  </a:lnTo>
                  <a:lnTo>
                    <a:pt x="561" y="695"/>
                  </a:lnTo>
                  <a:lnTo>
                    <a:pt x="552" y="695"/>
                  </a:lnTo>
                  <a:lnTo>
                    <a:pt x="468" y="686"/>
                  </a:lnTo>
                  <a:lnTo>
                    <a:pt x="459" y="686"/>
                  </a:lnTo>
                  <a:lnTo>
                    <a:pt x="340" y="678"/>
                  </a:lnTo>
                  <a:lnTo>
                    <a:pt x="298" y="669"/>
                  </a:lnTo>
                  <a:lnTo>
                    <a:pt x="272" y="669"/>
                  </a:lnTo>
                  <a:lnTo>
                    <a:pt x="272" y="678"/>
                  </a:lnTo>
                  <a:lnTo>
                    <a:pt x="272" y="686"/>
                  </a:lnTo>
                  <a:lnTo>
                    <a:pt x="272" y="695"/>
                  </a:lnTo>
                  <a:lnTo>
                    <a:pt x="281" y="695"/>
                  </a:lnTo>
                  <a:lnTo>
                    <a:pt x="196" y="686"/>
                  </a:lnTo>
                  <a:lnTo>
                    <a:pt x="102" y="678"/>
                  </a:lnTo>
                  <a:lnTo>
                    <a:pt x="94" y="729"/>
                  </a:lnTo>
                  <a:lnTo>
                    <a:pt x="0" y="720"/>
                  </a:lnTo>
                  <a:lnTo>
                    <a:pt x="17" y="576"/>
                  </a:lnTo>
                  <a:close/>
                </a:path>
              </a:pathLst>
            </a:custGeom>
            <a:solidFill>
              <a:srgbClr val="8DA3FF"/>
            </a:solidFill>
            <a:ln w="12700">
              <a:solidFill>
                <a:schemeClr val="tx1"/>
              </a:solidFill>
              <a:round/>
              <a:headEnd/>
              <a:tailEnd/>
            </a:ln>
          </p:spPr>
          <p:txBody>
            <a:bodyPr/>
            <a:lstStyle/>
            <a:p>
              <a:endParaRPr lang="en-US"/>
            </a:p>
          </p:txBody>
        </p:sp>
        <p:sp>
          <p:nvSpPr>
            <p:cNvPr id="12397" name="Freeform 147"/>
            <p:cNvSpPr>
              <a:spLocks/>
            </p:cNvSpPr>
            <p:nvPr/>
          </p:nvSpPr>
          <p:spPr bwMode="auto">
            <a:xfrm>
              <a:off x="3742" y="2614"/>
              <a:ext cx="391" cy="636"/>
            </a:xfrm>
            <a:custGeom>
              <a:avLst/>
              <a:gdLst>
                <a:gd name="T0" fmla="*/ 365 w 391"/>
                <a:gd name="T1" fmla="*/ 398 h 636"/>
                <a:gd name="T2" fmla="*/ 374 w 391"/>
                <a:gd name="T3" fmla="*/ 415 h 636"/>
                <a:gd name="T4" fmla="*/ 374 w 391"/>
                <a:gd name="T5" fmla="*/ 424 h 636"/>
                <a:gd name="T6" fmla="*/ 382 w 391"/>
                <a:gd name="T7" fmla="*/ 441 h 636"/>
                <a:gd name="T8" fmla="*/ 382 w 391"/>
                <a:gd name="T9" fmla="*/ 466 h 636"/>
                <a:gd name="T10" fmla="*/ 382 w 391"/>
                <a:gd name="T11" fmla="*/ 475 h 636"/>
                <a:gd name="T12" fmla="*/ 382 w 391"/>
                <a:gd name="T13" fmla="*/ 483 h 636"/>
                <a:gd name="T14" fmla="*/ 391 w 391"/>
                <a:gd name="T15" fmla="*/ 500 h 636"/>
                <a:gd name="T16" fmla="*/ 280 w 391"/>
                <a:gd name="T17" fmla="*/ 517 h 636"/>
                <a:gd name="T18" fmla="*/ 204 w 391"/>
                <a:gd name="T19" fmla="*/ 525 h 636"/>
                <a:gd name="T20" fmla="*/ 110 w 391"/>
                <a:gd name="T21" fmla="*/ 534 h 636"/>
                <a:gd name="T22" fmla="*/ 110 w 391"/>
                <a:gd name="T23" fmla="*/ 551 h 636"/>
                <a:gd name="T24" fmla="*/ 127 w 391"/>
                <a:gd name="T25" fmla="*/ 568 h 636"/>
                <a:gd name="T26" fmla="*/ 136 w 391"/>
                <a:gd name="T27" fmla="*/ 576 h 636"/>
                <a:gd name="T28" fmla="*/ 136 w 391"/>
                <a:gd name="T29" fmla="*/ 593 h 636"/>
                <a:gd name="T30" fmla="*/ 119 w 391"/>
                <a:gd name="T31" fmla="*/ 619 h 636"/>
                <a:gd name="T32" fmla="*/ 76 w 391"/>
                <a:gd name="T33" fmla="*/ 636 h 636"/>
                <a:gd name="T34" fmla="*/ 85 w 391"/>
                <a:gd name="T35" fmla="*/ 610 h 636"/>
                <a:gd name="T36" fmla="*/ 59 w 391"/>
                <a:gd name="T37" fmla="*/ 619 h 636"/>
                <a:gd name="T38" fmla="*/ 26 w 391"/>
                <a:gd name="T39" fmla="*/ 576 h 636"/>
                <a:gd name="T40" fmla="*/ 9 w 391"/>
                <a:gd name="T41" fmla="*/ 483 h 636"/>
                <a:gd name="T42" fmla="*/ 9 w 391"/>
                <a:gd name="T43" fmla="*/ 381 h 636"/>
                <a:gd name="T44" fmla="*/ 9 w 391"/>
                <a:gd name="T45" fmla="*/ 297 h 636"/>
                <a:gd name="T46" fmla="*/ 9 w 391"/>
                <a:gd name="T47" fmla="*/ 212 h 636"/>
                <a:gd name="T48" fmla="*/ 9 w 391"/>
                <a:gd name="T49" fmla="*/ 144 h 636"/>
                <a:gd name="T50" fmla="*/ 9 w 391"/>
                <a:gd name="T51" fmla="*/ 76 h 636"/>
                <a:gd name="T52" fmla="*/ 9 w 391"/>
                <a:gd name="T53" fmla="*/ 34 h 636"/>
                <a:gd name="T54" fmla="*/ 26 w 391"/>
                <a:gd name="T55" fmla="*/ 17 h 636"/>
                <a:gd name="T56" fmla="*/ 102 w 391"/>
                <a:gd name="T57" fmla="*/ 17 h 636"/>
                <a:gd name="T58" fmla="*/ 195 w 391"/>
                <a:gd name="T59" fmla="*/ 9 h 636"/>
                <a:gd name="T60" fmla="*/ 272 w 391"/>
                <a:gd name="T61" fmla="*/ 0 h 636"/>
                <a:gd name="T62" fmla="*/ 289 w 391"/>
                <a:gd name="T63" fmla="*/ 51 h 636"/>
                <a:gd name="T64" fmla="*/ 306 w 391"/>
                <a:gd name="T65" fmla="*/ 110 h 636"/>
                <a:gd name="T66" fmla="*/ 314 w 391"/>
                <a:gd name="T67" fmla="*/ 170 h 636"/>
                <a:gd name="T68" fmla="*/ 340 w 391"/>
                <a:gd name="T69" fmla="*/ 237 h 636"/>
                <a:gd name="T70" fmla="*/ 348 w 391"/>
                <a:gd name="T71" fmla="*/ 271 h 636"/>
                <a:gd name="T72" fmla="*/ 357 w 391"/>
                <a:gd name="T73" fmla="*/ 280 h 636"/>
                <a:gd name="T74" fmla="*/ 357 w 391"/>
                <a:gd name="T75" fmla="*/ 288 h 636"/>
                <a:gd name="T76" fmla="*/ 357 w 391"/>
                <a:gd name="T77" fmla="*/ 297 h 636"/>
                <a:gd name="T78" fmla="*/ 374 w 391"/>
                <a:gd name="T79" fmla="*/ 322 h 636"/>
                <a:gd name="T80" fmla="*/ 374 w 391"/>
                <a:gd name="T81" fmla="*/ 331 h 636"/>
                <a:gd name="T82" fmla="*/ 374 w 391"/>
                <a:gd name="T83" fmla="*/ 331 h 636"/>
                <a:gd name="T84" fmla="*/ 382 w 391"/>
                <a:gd name="T85" fmla="*/ 339 h 636"/>
                <a:gd name="T86" fmla="*/ 382 w 391"/>
                <a:gd name="T87" fmla="*/ 348 h 636"/>
                <a:gd name="T88" fmla="*/ 382 w 391"/>
                <a:gd name="T89" fmla="*/ 348 h 636"/>
                <a:gd name="T90" fmla="*/ 374 w 391"/>
                <a:gd name="T91" fmla="*/ 364 h 636"/>
                <a:gd name="T92" fmla="*/ 374 w 391"/>
                <a:gd name="T93" fmla="*/ 373 h 636"/>
                <a:gd name="T94" fmla="*/ 374 w 391"/>
                <a:gd name="T95" fmla="*/ 381 h 6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91"/>
                <a:gd name="T145" fmla="*/ 0 h 636"/>
                <a:gd name="T146" fmla="*/ 391 w 391"/>
                <a:gd name="T147" fmla="*/ 636 h 6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91" h="636">
                  <a:moveTo>
                    <a:pt x="374" y="381"/>
                  </a:moveTo>
                  <a:lnTo>
                    <a:pt x="365" y="390"/>
                  </a:lnTo>
                  <a:lnTo>
                    <a:pt x="365" y="398"/>
                  </a:lnTo>
                  <a:lnTo>
                    <a:pt x="365" y="407"/>
                  </a:lnTo>
                  <a:lnTo>
                    <a:pt x="374" y="415"/>
                  </a:lnTo>
                  <a:lnTo>
                    <a:pt x="374" y="424"/>
                  </a:lnTo>
                  <a:lnTo>
                    <a:pt x="382" y="432"/>
                  </a:lnTo>
                  <a:lnTo>
                    <a:pt x="382" y="441"/>
                  </a:lnTo>
                  <a:lnTo>
                    <a:pt x="382" y="449"/>
                  </a:lnTo>
                  <a:lnTo>
                    <a:pt x="382" y="458"/>
                  </a:lnTo>
                  <a:lnTo>
                    <a:pt x="382" y="466"/>
                  </a:lnTo>
                  <a:lnTo>
                    <a:pt x="382" y="475"/>
                  </a:lnTo>
                  <a:lnTo>
                    <a:pt x="382" y="483"/>
                  </a:lnTo>
                  <a:lnTo>
                    <a:pt x="391" y="492"/>
                  </a:lnTo>
                  <a:lnTo>
                    <a:pt x="391" y="500"/>
                  </a:lnTo>
                  <a:lnTo>
                    <a:pt x="340" y="509"/>
                  </a:lnTo>
                  <a:lnTo>
                    <a:pt x="280" y="517"/>
                  </a:lnTo>
                  <a:lnTo>
                    <a:pt x="263" y="517"/>
                  </a:lnTo>
                  <a:lnTo>
                    <a:pt x="246" y="517"/>
                  </a:lnTo>
                  <a:lnTo>
                    <a:pt x="204" y="525"/>
                  </a:lnTo>
                  <a:lnTo>
                    <a:pt x="195" y="525"/>
                  </a:lnTo>
                  <a:lnTo>
                    <a:pt x="153" y="525"/>
                  </a:lnTo>
                  <a:lnTo>
                    <a:pt x="110" y="534"/>
                  </a:lnTo>
                  <a:lnTo>
                    <a:pt x="110" y="551"/>
                  </a:lnTo>
                  <a:lnTo>
                    <a:pt x="119" y="559"/>
                  </a:lnTo>
                  <a:lnTo>
                    <a:pt x="119" y="568"/>
                  </a:lnTo>
                  <a:lnTo>
                    <a:pt x="127" y="568"/>
                  </a:lnTo>
                  <a:lnTo>
                    <a:pt x="136" y="568"/>
                  </a:lnTo>
                  <a:lnTo>
                    <a:pt x="136" y="576"/>
                  </a:lnTo>
                  <a:lnTo>
                    <a:pt x="136" y="585"/>
                  </a:lnTo>
                  <a:lnTo>
                    <a:pt x="127" y="593"/>
                  </a:lnTo>
                  <a:lnTo>
                    <a:pt x="136" y="593"/>
                  </a:lnTo>
                  <a:lnTo>
                    <a:pt x="136" y="602"/>
                  </a:lnTo>
                  <a:lnTo>
                    <a:pt x="127" y="610"/>
                  </a:lnTo>
                  <a:lnTo>
                    <a:pt x="119" y="619"/>
                  </a:lnTo>
                  <a:lnTo>
                    <a:pt x="119" y="627"/>
                  </a:lnTo>
                  <a:lnTo>
                    <a:pt x="93" y="636"/>
                  </a:lnTo>
                  <a:lnTo>
                    <a:pt x="76" y="636"/>
                  </a:lnTo>
                  <a:lnTo>
                    <a:pt x="93" y="627"/>
                  </a:lnTo>
                  <a:lnTo>
                    <a:pt x="102" y="627"/>
                  </a:lnTo>
                  <a:lnTo>
                    <a:pt x="85" y="610"/>
                  </a:lnTo>
                  <a:lnTo>
                    <a:pt x="76" y="585"/>
                  </a:lnTo>
                  <a:lnTo>
                    <a:pt x="68" y="568"/>
                  </a:lnTo>
                  <a:lnTo>
                    <a:pt x="59" y="619"/>
                  </a:lnTo>
                  <a:lnTo>
                    <a:pt x="34" y="619"/>
                  </a:lnTo>
                  <a:lnTo>
                    <a:pt x="26" y="619"/>
                  </a:lnTo>
                  <a:lnTo>
                    <a:pt x="26" y="576"/>
                  </a:lnTo>
                  <a:lnTo>
                    <a:pt x="17" y="542"/>
                  </a:lnTo>
                  <a:lnTo>
                    <a:pt x="17" y="525"/>
                  </a:lnTo>
                  <a:lnTo>
                    <a:pt x="9" y="483"/>
                  </a:lnTo>
                  <a:lnTo>
                    <a:pt x="9" y="449"/>
                  </a:lnTo>
                  <a:lnTo>
                    <a:pt x="9" y="424"/>
                  </a:lnTo>
                  <a:lnTo>
                    <a:pt x="9" y="381"/>
                  </a:lnTo>
                  <a:lnTo>
                    <a:pt x="9" y="373"/>
                  </a:lnTo>
                  <a:lnTo>
                    <a:pt x="9" y="339"/>
                  </a:lnTo>
                  <a:lnTo>
                    <a:pt x="9" y="297"/>
                  </a:lnTo>
                  <a:lnTo>
                    <a:pt x="9" y="288"/>
                  </a:lnTo>
                  <a:lnTo>
                    <a:pt x="9" y="246"/>
                  </a:lnTo>
                  <a:lnTo>
                    <a:pt x="9" y="212"/>
                  </a:lnTo>
                  <a:lnTo>
                    <a:pt x="9" y="187"/>
                  </a:lnTo>
                  <a:lnTo>
                    <a:pt x="9" y="144"/>
                  </a:lnTo>
                  <a:lnTo>
                    <a:pt x="9" y="110"/>
                  </a:lnTo>
                  <a:lnTo>
                    <a:pt x="9" y="93"/>
                  </a:lnTo>
                  <a:lnTo>
                    <a:pt x="9" y="76"/>
                  </a:lnTo>
                  <a:lnTo>
                    <a:pt x="17" y="34"/>
                  </a:lnTo>
                  <a:lnTo>
                    <a:pt x="9" y="34"/>
                  </a:lnTo>
                  <a:lnTo>
                    <a:pt x="0" y="26"/>
                  </a:lnTo>
                  <a:lnTo>
                    <a:pt x="26" y="17"/>
                  </a:lnTo>
                  <a:lnTo>
                    <a:pt x="59" y="17"/>
                  </a:lnTo>
                  <a:lnTo>
                    <a:pt x="102" y="17"/>
                  </a:lnTo>
                  <a:lnTo>
                    <a:pt x="144" y="9"/>
                  </a:lnTo>
                  <a:lnTo>
                    <a:pt x="153" y="9"/>
                  </a:lnTo>
                  <a:lnTo>
                    <a:pt x="195" y="9"/>
                  </a:lnTo>
                  <a:lnTo>
                    <a:pt x="246" y="0"/>
                  </a:lnTo>
                  <a:lnTo>
                    <a:pt x="272" y="0"/>
                  </a:lnTo>
                  <a:lnTo>
                    <a:pt x="272" y="17"/>
                  </a:lnTo>
                  <a:lnTo>
                    <a:pt x="280" y="43"/>
                  </a:lnTo>
                  <a:lnTo>
                    <a:pt x="289" y="51"/>
                  </a:lnTo>
                  <a:lnTo>
                    <a:pt x="289" y="59"/>
                  </a:lnTo>
                  <a:lnTo>
                    <a:pt x="297" y="85"/>
                  </a:lnTo>
                  <a:lnTo>
                    <a:pt x="306" y="110"/>
                  </a:lnTo>
                  <a:lnTo>
                    <a:pt x="306" y="127"/>
                  </a:lnTo>
                  <a:lnTo>
                    <a:pt x="306" y="136"/>
                  </a:lnTo>
                  <a:lnTo>
                    <a:pt x="314" y="170"/>
                  </a:lnTo>
                  <a:lnTo>
                    <a:pt x="323" y="187"/>
                  </a:lnTo>
                  <a:lnTo>
                    <a:pt x="323" y="195"/>
                  </a:lnTo>
                  <a:lnTo>
                    <a:pt x="340" y="237"/>
                  </a:lnTo>
                  <a:lnTo>
                    <a:pt x="348" y="271"/>
                  </a:lnTo>
                  <a:lnTo>
                    <a:pt x="357" y="280"/>
                  </a:lnTo>
                  <a:lnTo>
                    <a:pt x="357" y="288"/>
                  </a:lnTo>
                  <a:lnTo>
                    <a:pt x="357" y="297"/>
                  </a:lnTo>
                  <a:lnTo>
                    <a:pt x="365" y="305"/>
                  </a:lnTo>
                  <a:lnTo>
                    <a:pt x="374" y="314"/>
                  </a:lnTo>
                  <a:lnTo>
                    <a:pt x="374" y="322"/>
                  </a:lnTo>
                  <a:lnTo>
                    <a:pt x="374" y="331"/>
                  </a:lnTo>
                  <a:lnTo>
                    <a:pt x="382" y="339"/>
                  </a:lnTo>
                  <a:lnTo>
                    <a:pt x="382" y="348"/>
                  </a:lnTo>
                  <a:lnTo>
                    <a:pt x="374" y="348"/>
                  </a:lnTo>
                  <a:lnTo>
                    <a:pt x="382" y="348"/>
                  </a:lnTo>
                  <a:lnTo>
                    <a:pt x="374" y="356"/>
                  </a:lnTo>
                  <a:lnTo>
                    <a:pt x="374" y="364"/>
                  </a:lnTo>
                  <a:lnTo>
                    <a:pt x="374" y="373"/>
                  </a:lnTo>
                  <a:lnTo>
                    <a:pt x="374" y="381"/>
                  </a:lnTo>
                  <a:close/>
                </a:path>
              </a:pathLst>
            </a:custGeom>
            <a:solidFill>
              <a:srgbClr val="8DA3FF"/>
            </a:solidFill>
            <a:ln w="12700">
              <a:solidFill>
                <a:schemeClr val="tx1"/>
              </a:solidFill>
              <a:round/>
              <a:headEnd/>
              <a:tailEnd/>
            </a:ln>
          </p:spPr>
          <p:txBody>
            <a:bodyPr/>
            <a:lstStyle/>
            <a:p>
              <a:endParaRPr lang="en-US"/>
            </a:p>
          </p:txBody>
        </p:sp>
        <p:sp>
          <p:nvSpPr>
            <p:cNvPr id="12398" name="Freeform 148"/>
            <p:cNvSpPr>
              <a:spLocks/>
            </p:cNvSpPr>
            <p:nvPr/>
          </p:nvSpPr>
          <p:spPr bwMode="auto">
            <a:xfrm>
              <a:off x="3402" y="2640"/>
              <a:ext cx="366" cy="627"/>
            </a:xfrm>
            <a:custGeom>
              <a:avLst/>
              <a:gdLst>
                <a:gd name="T0" fmla="*/ 366 w 366"/>
                <a:gd name="T1" fmla="*/ 601 h 627"/>
                <a:gd name="T2" fmla="*/ 272 w 366"/>
                <a:gd name="T3" fmla="*/ 601 h 627"/>
                <a:gd name="T4" fmla="*/ 238 w 366"/>
                <a:gd name="T5" fmla="*/ 618 h 627"/>
                <a:gd name="T6" fmla="*/ 230 w 366"/>
                <a:gd name="T7" fmla="*/ 610 h 627"/>
                <a:gd name="T8" fmla="*/ 221 w 366"/>
                <a:gd name="T9" fmla="*/ 593 h 627"/>
                <a:gd name="T10" fmla="*/ 213 w 366"/>
                <a:gd name="T11" fmla="*/ 584 h 627"/>
                <a:gd name="T12" fmla="*/ 204 w 366"/>
                <a:gd name="T13" fmla="*/ 567 h 627"/>
                <a:gd name="T14" fmla="*/ 213 w 366"/>
                <a:gd name="T15" fmla="*/ 559 h 627"/>
                <a:gd name="T16" fmla="*/ 213 w 366"/>
                <a:gd name="T17" fmla="*/ 542 h 627"/>
                <a:gd name="T18" fmla="*/ 213 w 366"/>
                <a:gd name="T19" fmla="*/ 525 h 627"/>
                <a:gd name="T20" fmla="*/ 145 w 366"/>
                <a:gd name="T21" fmla="*/ 525 h 627"/>
                <a:gd name="T22" fmla="*/ 9 w 366"/>
                <a:gd name="T23" fmla="*/ 533 h 627"/>
                <a:gd name="T24" fmla="*/ 9 w 366"/>
                <a:gd name="T25" fmla="*/ 508 h 627"/>
                <a:gd name="T26" fmla="*/ 17 w 366"/>
                <a:gd name="T27" fmla="*/ 491 h 627"/>
                <a:gd name="T28" fmla="*/ 17 w 366"/>
                <a:gd name="T29" fmla="*/ 483 h 627"/>
                <a:gd name="T30" fmla="*/ 17 w 366"/>
                <a:gd name="T31" fmla="*/ 466 h 627"/>
                <a:gd name="T32" fmla="*/ 17 w 366"/>
                <a:gd name="T33" fmla="*/ 457 h 627"/>
                <a:gd name="T34" fmla="*/ 34 w 366"/>
                <a:gd name="T35" fmla="*/ 440 h 627"/>
                <a:gd name="T36" fmla="*/ 34 w 366"/>
                <a:gd name="T37" fmla="*/ 440 h 627"/>
                <a:gd name="T38" fmla="*/ 43 w 366"/>
                <a:gd name="T39" fmla="*/ 423 h 627"/>
                <a:gd name="T40" fmla="*/ 60 w 366"/>
                <a:gd name="T41" fmla="*/ 398 h 627"/>
                <a:gd name="T42" fmla="*/ 60 w 366"/>
                <a:gd name="T43" fmla="*/ 389 h 627"/>
                <a:gd name="T44" fmla="*/ 60 w 366"/>
                <a:gd name="T45" fmla="*/ 389 h 627"/>
                <a:gd name="T46" fmla="*/ 60 w 366"/>
                <a:gd name="T47" fmla="*/ 381 h 627"/>
                <a:gd name="T48" fmla="*/ 68 w 366"/>
                <a:gd name="T49" fmla="*/ 364 h 627"/>
                <a:gd name="T50" fmla="*/ 68 w 366"/>
                <a:gd name="T51" fmla="*/ 355 h 627"/>
                <a:gd name="T52" fmla="*/ 60 w 366"/>
                <a:gd name="T53" fmla="*/ 347 h 627"/>
                <a:gd name="T54" fmla="*/ 68 w 366"/>
                <a:gd name="T55" fmla="*/ 338 h 627"/>
                <a:gd name="T56" fmla="*/ 68 w 366"/>
                <a:gd name="T57" fmla="*/ 322 h 627"/>
                <a:gd name="T58" fmla="*/ 60 w 366"/>
                <a:gd name="T59" fmla="*/ 313 h 627"/>
                <a:gd name="T60" fmla="*/ 51 w 366"/>
                <a:gd name="T61" fmla="*/ 279 h 627"/>
                <a:gd name="T62" fmla="*/ 43 w 366"/>
                <a:gd name="T63" fmla="*/ 288 h 627"/>
                <a:gd name="T64" fmla="*/ 43 w 366"/>
                <a:gd name="T65" fmla="*/ 262 h 627"/>
                <a:gd name="T66" fmla="*/ 51 w 366"/>
                <a:gd name="T67" fmla="*/ 245 h 627"/>
                <a:gd name="T68" fmla="*/ 43 w 366"/>
                <a:gd name="T69" fmla="*/ 237 h 627"/>
                <a:gd name="T70" fmla="*/ 51 w 366"/>
                <a:gd name="T71" fmla="*/ 220 h 627"/>
                <a:gd name="T72" fmla="*/ 51 w 366"/>
                <a:gd name="T73" fmla="*/ 220 h 627"/>
                <a:gd name="T74" fmla="*/ 34 w 366"/>
                <a:gd name="T75" fmla="*/ 220 h 627"/>
                <a:gd name="T76" fmla="*/ 34 w 366"/>
                <a:gd name="T77" fmla="*/ 203 h 627"/>
                <a:gd name="T78" fmla="*/ 34 w 366"/>
                <a:gd name="T79" fmla="*/ 186 h 627"/>
                <a:gd name="T80" fmla="*/ 51 w 366"/>
                <a:gd name="T81" fmla="*/ 186 h 627"/>
                <a:gd name="T82" fmla="*/ 51 w 366"/>
                <a:gd name="T83" fmla="*/ 178 h 627"/>
                <a:gd name="T84" fmla="*/ 51 w 366"/>
                <a:gd name="T85" fmla="*/ 169 h 627"/>
                <a:gd name="T86" fmla="*/ 51 w 366"/>
                <a:gd name="T87" fmla="*/ 152 h 627"/>
                <a:gd name="T88" fmla="*/ 60 w 366"/>
                <a:gd name="T89" fmla="*/ 144 h 627"/>
                <a:gd name="T90" fmla="*/ 68 w 366"/>
                <a:gd name="T91" fmla="*/ 127 h 627"/>
                <a:gd name="T92" fmla="*/ 68 w 366"/>
                <a:gd name="T93" fmla="*/ 118 h 627"/>
                <a:gd name="T94" fmla="*/ 77 w 366"/>
                <a:gd name="T95" fmla="*/ 101 h 627"/>
                <a:gd name="T96" fmla="*/ 94 w 366"/>
                <a:gd name="T97" fmla="*/ 101 h 627"/>
                <a:gd name="T98" fmla="*/ 102 w 366"/>
                <a:gd name="T99" fmla="*/ 76 h 627"/>
                <a:gd name="T100" fmla="*/ 102 w 366"/>
                <a:gd name="T101" fmla="*/ 59 h 627"/>
                <a:gd name="T102" fmla="*/ 102 w 366"/>
                <a:gd name="T103" fmla="*/ 42 h 627"/>
                <a:gd name="T104" fmla="*/ 102 w 366"/>
                <a:gd name="T105" fmla="*/ 50 h 627"/>
                <a:gd name="T106" fmla="*/ 111 w 366"/>
                <a:gd name="T107" fmla="*/ 33 h 627"/>
                <a:gd name="T108" fmla="*/ 128 w 366"/>
                <a:gd name="T109" fmla="*/ 33 h 627"/>
                <a:gd name="T110" fmla="*/ 119 w 366"/>
                <a:gd name="T111" fmla="*/ 17 h 627"/>
                <a:gd name="T112" fmla="*/ 281 w 366"/>
                <a:gd name="T113" fmla="*/ 0 h 627"/>
                <a:gd name="T114" fmla="*/ 357 w 366"/>
                <a:gd name="T115" fmla="*/ 8 h 627"/>
                <a:gd name="T116" fmla="*/ 349 w 366"/>
                <a:gd name="T117" fmla="*/ 186 h 627"/>
                <a:gd name="T118" fmla="*/ 349 w 366"/>
                <a:gd name="T119" fmla="*/ 398 h 6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6"/>
                <a:gd name="T181" fmla="*/ 0 h 627"/>
                <a:gd name="T182" fmla="*/ 366 w 366"/>
                <a:gd name="T183" fmla="*/ 627 h 6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6" h="627">
                  <a:moveTo>
                    <a:pt x="349" y="457"/>
                  </a:moveTo>
                  <a:lnTo>
                    <a:pt x="357" y="499"/>
                  </a:lnTo>
                  <a:lnTo>
                    <a:pt x="357" y="516"/>
                  </a:lnTo>
                  <a:lnTo>
                    <a:pt x="366" y="550"/>
                  </a:lnTo>
                  <a:lnTo>
                    <a:pt x="366" y="593"/>
                  </a:lnTo>
                  <a:lnTo>
                    <a:pt x="366" y="601"/>
                  </a:lnTo>
                  <a:lnTo>
                    <a:pt x="349" y="593"/>
                  </a:lnTo>
                  <a:lnTo>
                    <a:pt x="340" y="601"/>
                  </a:lnTo>
                  <a:lnTo>
                    <a:pt x="315" y="593"/>
                  </a:lnTo>
                  <a:lnTo>
                    <a:pt x="306" y="593"/>
                  </a:lnTo>
                  <a:lnTo>
                    <a:pt x="315" y="593"/>
                  </a:lnTo>
                  <a:lnTo>
                    <a:pt x="272" y="610"/>
                  </a:lnTo>
                  <a:lnTo>
                    <a:pt x="272" y="601"/>
                  </a:lnTo>
                  <a:lnTo>
                    <a:pt x="264" y="601"/>
                  </a:lnTo>
                  <a:lnTo>
                    <a:pt x="264" y="610"/>
                  </a:lnTo>
                  <a:lnTo>
                    <a:pt x="255" y="618"/>
                  </a:lnTo>
                  <a:lnTo>
                    <a:pt x="255" y="627"/>
                  </a:lnTo>
                  <a:lnTo>
                    <a:pt x="238" y="627"/>
                  </a:lnTo>
                  <a:lnTo>
                    <a:pt x="238" y="618"/>
                  </a:lnTo>
                  <a:lnTo>
                    <a:pt x="230" y="618"/>
                  </a:lnTo>
                  <a:lnTo>
                    <a:pt x="230" y="610"/>
                  </a:lnTo>
                  <a:lnTo>
                    <a:pt x="238" y="610"/>
                  </a:lnTo>
                  <a:lnTo>
                    <a:pt x="230" y="610"/>
                  </a:lnTo>
                  <a:lnTo>
                    <a:pt x="230" y="601"/>
                  </a:lnTo>
                  <a:lnTo>
                    <a:pt x="230" y="593"/>
                  </a:lnTo>
                  <a:lnTo>
                    <a:pt x="221" y="593"/>
                  </a:lnTo>
                  <a:lnTo>
                    <a:pt x="221" y="584"/>
                  </a:lnTo>
                  <a:lnTo>
                    <a:pt x="213" y="584"/>
                  </a:lnTo>
                  <a:lnTo>
                    <a:pt x="213" y="576"/>
                  </a:lnTo>
                  <a:lnTo>
                    <a:pt x="213" y="567"/>
                  </a:lnTo>
                  <a:lnTo>
                    <a:pt x="204" y="567"/>
                  </a:lnTo>
                  <a:lnTo>
                    <a:pt x="204" y="559"/>
                  </a:lnTo>
                  <a:lnTo>
                    <a:pt x="213" y="559"/>
                  </a:lnTo>
                  <a:lnTo>
                    <a:pt x="204" y="550"/>
                  </a:lnTo>
                  <a:lnTo>
                    <a:pt x="213" y="550"/>
                  </a:lnTo>
                  <a:lnTo>
                    <a:pt x="213" y="542"/>
                  </a:lnTo>
                  <a:lnTo>
                    <a:pt x="213" y="533"/>
                  </a:lnTo>
                  <a:lnTo>
                    <a:pt x="213" y="525"/>
                  </a:lnTo>
                  <a:lnTo>
                    <a:pt x="221" y="525"/>
                  </a:lnTo>
                  <a:lnTo>
                    <a:pt x="213" y="525"/>
                  </a:lnTo>
                  <a:lnTo>
                    <a:pt x="204" y="525"/>
                  </a:lnTo>
                  <a:lnTo>
                    <a:pt x="162" y="525"/>
                  </a:lnTo>
                  <a:lnTo>
                    <a:pt x="145" y="525"/>
                  </a:lnTo>
                  <a:lnTo>
                    <a:pt x="128" y="533"/>
                  </a:lnTo>
                  <a:lnTo>
                    <a:pt x="94" y="533"/>
                  </a:lnTo>
                  <a:lnTo>
                    <a:pt x="68" y="533"/>
                  </a:lnTo>
                  <a:lnTo>
                    <a:pt x="60" y="533"/>
                  </a:lnTo>
                  <a:lnTo>
                    <a:pt x="9" y="533"/>
                  </a:lnTo>
                  <a:lnTo>
                    <a:pt x="17" y="533"/>
                  </a:lnTo>
                  <a:lnTo>
                    <a:pt x="17" y="525"/>
                  </a:lnTo>
                  <a:lnTo>
                    <a:pt x="9" y="516"/>
                  </a:lnTo>
                  <a:lnTo>
                    <a:pt x="9" y="508"/>
                  </a:lnTo>
                  <a:lnTo>
                    <a:pt x="0" y="499"/>
                  </a:lnTo>
                  <a:lnTo>
                    <a:pt x="9" y="499"/>
                  </a:lnTo>
                  <a:lnTo>
                    <a:pt x="17" y="499"/>
                  </a:lnTo>
                  <a:lnTo>
                    <a:pt x="17" y="491"/>
                  </a:lnTo>
                  <a:lnTo>
                    <a:pt x="17" y="483"/>
                  </a:lnTo>
                  <a:lnTo>
                    <a:pt x="9" y="483"/>
                  </a:lnTo>
                  <a:lnTo>
                    <a:pt x="17" y="483"/>
                  </a:lnTo>
                  <a:lnTo>
                    <a:pt x="17" y="491"/>
                  </a:lnTo>
                  <a:lnTo>
                    <a:pt x="26" y="491"/>
                  </a:lnTo>
                  <a:lnTo>
                    <a:pt x="26" y="483"/>
                  </a:lnTo>
                  <a:lnTo>
                    <a:pt x="17" y="474"/>
                  </a:lnTo>
                  <a:lnTo>
                    <a:pt x="17" y="466"/>
                  </a:lnTo>
                  <a:lnTo>
                    <a:pt x="26" y="466"/>
                  </a:lnTo>
                  <a:lnTo>
                    <a:pt x="26" y="457"/>
                  </a:lnTo>
                  <a:lnTo>
                    <a:pt x="17" y="457"/>
                  </a:lnTo>
                  <a:lnTo>
                    <a:pt x="17" y="449"/>
                  </a:lnTo>
                  <a:lnTo>
                    <a:pt x="26" y="457"/>
                  </a:lnTo>
                  <a:lnTo>
                    <a:pt x="26" y="449"/>
                  </a:lnTo>
                  <a:lnTo>
                    <a:pt x="26" y="440"/>
                  </a:lnTo>
                  <a:lnTo>
                    <a:pt x="34" y="440"/>
                  </a:lnTo>
                  <a:lnTo>
                    <a:pt x="43" y="440"/>
                  </a:lnTo>
                  <a:lnTo>
                    <a:pt x="43" y="432"/>
                  </a:lnTo>
                  <a:lnTo>
                    <a:pt x="34" y="440"/>
                  </a:lnTo>
                  <a:lnTo>
                    <a:pt x="34" y="432"/>
                  </a:lnTo>
                  <a:lnTo>
                    <a:pt x="34" y="423"/>
                  </a:lnTo>
                  <a:lnTo>
                    <a:pt x="43" y="423"/>
                  </a:lnTo>
                  <a:lnTo>
                    <a:pt x="43" y="432"/>
                  </a:lnTo>
                  <a:lnTo>
                    <a:pt x="43" y="423"/>
                  </a:lnTo>
                  <a:lnTo>
                    <a:pt x="51" y="415"/>
                  </a:lnTo>
                  <a:lnTo>
                    <a:pt x="51" y="406"/>
                  </a:lnTo>
                  <a:lnTo>
                    <a:pt x="60" y="406"/>
                  </a:lnTo>
                  <a:lnTo>
                    <a:pt x="60" y="398"/>
                  </a:lnTo>
                  <a:lnTo>
                    <a:pt x="51" y="398"/>
                  </a:lnTo>
                  <a:lnTo>
                    <a:pt x="60" y="398"/>
                  </a:lnTo>
                  <a:lnTo>
                    <a:pt x="60" y="389"/>
                  </a:lnTo>
                  <a:lnTo>
                    <a:pt x="68" y="389"/>
                  </a:lnTo>
                  <a:lnTo>
                    <a:pt x="68" y="381"/>
                  </a:lnTo>
                  <a:lnTo>
                    <a:pt x="60" y="381"/>
                  </a:lnTo>
                  <a:lnTo>
                    <a:pt x="60" y="389"/>
                  </a:lnTo>
                  <a:lnTo>
                    <a:pt x="51" y="389"/>
                  </a:lnTo>
                  <a:lnTo>
                    <a:pt x="51" y="381"/>
                  </a:lnTo>
                  <a:lnTo>
                    <a:pt x="60" y="372"/>
                  </a:lnTo>
                  <a:lnTo>
                    <a:pt x="60" y="381"/>
                  </a:lnTo>
                  <a:lnTo>
                    <a:pt x="60" y="372"/>
                  </a:lnTo>
                  <a:lnTo>
                    <a:pt x="68" y="372"/>
                  </a:lnTo>
                  <a:lnTo>
                    <a:pt x="68" y="364"/>
                  </a:lnTo>
                  <a:lnTo>
                    <a:pt x="77" y="364"/>
                  </a:lnTo>
                  <a:lnTo>
                    <a:pt x="77" y="355"/>
                  </a:lnTo>
                  <a:lnTo>
                    <a:pt x="77" y="364"/>
                  </a:lnTo>
                  <a:lnTo>
                    <a:pt x="68" y="355"/>
                  </a:lnTo>
                  <a:lnTo>
                    <a:pt x="68" y="347"/>
                  </a:lnTo>
                  <a:lnTo>
                    <a:pt x="60" y="347"/>
                  </a:lnTo>
                  <a:lnTo>
                    <a:pt x="51" y="338"/>
                  </a:lnTo>
                  <a:lnTo>
                    <a:pt x="60" y="338"/>
                  </a:lnTo>
                  <a:lnTo>
                    <a:pt x="68" y="338"/>
                  </a:lnTo>
                  <a:lnTo>
                    <a:pt x="60" y="338"/>
                  </a:lnTo>
                  <a:lnTo>
                    <a:pt x="60" y="330"/>
                  </a:lnTo>
                  <a:lnTo>
                    <a:pt x="68" y="322"/>
                  </a:lnTo>
                  <a:lnTo>
                    <a:pt x="60" y="322"/>
                  </a:lnTo>
                  <a:lnTo>
                    <a:pt x="60" y="330"/>
                  </a:lnTo>
                  <a:lnTo>
                    <a:pt x="51" y="330"/>
                  </a:lnTo>
                  <a:lnTo>
                    <a:pt x="51" y="322"/>
                  </a:lnTo>
                  <a:lnTo>
                    <a:pt x="60" y="313"/>
                  </a:lnTo>
                  <a:lnTo>
                    <a:pt x="51" y="313"/>
                  </a:lnTo>
                  <a:lnTo>
                    <a:pt x="51" y="305"/>
                  </a:lnTo>
                  <a:lnTo>
                    <a:pt x="51" y="296"/>
                  </a:lnTo>
                  <a:lnTo>
                    <a:pt x="51" y="279"/>
                  </a:lnTo>
                  <a:lnTo>
                    <a:pt x="51" y="288"/>
                  </a:lnTo>
                  <a:lnTo>
                    <a:pt x="43" y="288"/>
                  </a:lnTo>
                  <a:lnTo>
                    <a:pt x="43" y="279"/>
                  </a:lnTo>
                  <a:lnTo>
                    <a:pt x="43" y="271"/>
                  </a:lnTo>
                  <a:lnTo>
                    <a:pt x="51" y="271"/>
                  </a:lnTo>
                  <a:lnTo>
                    <a:pt x="43" y="262"/>
                  </a:lnTo>
                  <a:lnTo>
                    <a:pt x="51" y="262"/>
                  </a:lnTo>
                  <a:lnTo>
                    <a:pt x="51" y="254"/>
                  </a:lnTo>
                  <a:lnTo>
                    <a:pt x="51" y="245"/>
                  </a:lnTo>
                  <a:lnTo>
                    <a:pt x="60" y="245"/>
                  </a:lnTo>
                  <a:lnTo>
                    <a:pt x="60" y="237"/>
                  </a:lnTo>
                  <a:lnTo>
                    <a:pt x="51" y="237"/>
                  </a:lnTo>
                  <a:lnTo>
                    <a:pt x="51" y="245"/>
                  </a:lnTo>
                  <a:lnTo>
                    <a:pt x="43" y="237"/>
                  </a:lnTo>
                  <a:lnTo>
                    <a:pt x="43" y="228"/>
                  </a:lnTo>
                  <a:lnTo>
                    <a:pt x="51" y="228"/>
                  </a:lnTo>
                  <a:lnTo>
                    <a:pt x="51" y="220"/>
                  </a:lnTo>
                  <a:lnTo>
                    <a:pt x="43" y="228"/>
                  </a:lnTo>
                  <a:lnTo>
                    <a:pt x="43" y="220"/>
                  </a:lnTo>
                  <a:lnTo>
                    <a:pt x="51" y="220"/>
                  </a:lnTo>
                  <a:lnTo>
                    <a:pt x="43" y="211"/>
                  </a:lnTo>
                  <a:lnTo>
                    <a:pt x="43" y="220"/>
                  </a:lnTo>
                  <a:lnTo>
                    <a:pt x="34" y="220"/>
                  </a:lnTo>
                  <a:lnTo>
                    <a:pt x="43" y="211"/>
                  </a:lnTo>
                  <a:lnTo>
                    <a:pt x="34" y="211"/>
                  </a:lnTo>
                  <a:lnTo>
                    <a:pt x="34" y="203"/>
                  </a:lnTo>
                  <a:lnTo>
                    <a:pt x="43" y="203"/>
                  </a:lnTo>
                  <a:lnTo>
                    <a:pt x="43" y="194"/>
                  </a:lnTo>
                  <a:lnTo>
                    <a:pt x="34" y="194"/>
                  </a:lnTo>
                  <a:lnTo>
                    <a:pt x="34" y="186"/>
                  </a:lnTo>
                  <a:lnTo>
                    <a:pt x="43" y="186"/>
                  </a:lnTo>
                  <a:lnTo>
                    <a:pt x="51" y="194"/>
                  </a:lnTo>
                  <a:lnTo>
                    <a:pt x="51" y="186"/>
                  </a:lnTo>
                  <a:lnTo>
                    <a:pt x="43" y="186"/>
                  </a:lnTo>
                  <a:lnTo>
                    <a:pt x="43" y="178"/>
                  </a:lnTo>
                  <a:lnTo>
                    <a:pt x="51" y="178"/>
                  </a:lnTo>
                  <a:lnTo>
                    <a:pt x="60" y="178"/>
                  </a:lnTo>
                  <a:lnTo>
                    <a:pt x="51" y="169"/>
                  </a:lnTo>
                  <a:lnTo>
                    <a:pt x="51" y="161"/>
                  </a:lnTo>
                  <a:lnTo>
                    <a:pt x="51" y="152"/>
                  </a:lnTo>
                  <a:lnTo>
                    <a:pt x="51" y="144"/>
                  </a:lnTo>
                  <a:lnTo>
                    <a:pt x="51" y="152"/>
                  </a:lnTo>
                  <a:lnTo>
                    <a:pt x="60" y="152"/>
                  </a:lnTo>
                  <a:lnTo>
                    <a:pt x="60" y="144"/>
                  </a:lnTo>
                  <a:lnTo>
                    <a:pt x="68" y="144"/>
                  </a:lnTo>
                  <a:lnTo>
                    <a:pt x="68" y="135"/>
                  </a:lnTo>
                  <a:lnTo>
                    <a:pt x="60" y="135"/>
                  </a:lnTo>
                  <a:lnTo>
                    <a:pt x="60" y="127"/>
                  </a:lnTo>
                  <a:lnTo>
                    <a:pt x="68" y="127"/>
                  </a:lnTo>
                  <a:lnTo>
                    <a:pt x="77" y="127"/>
                  </a:lnTo>
                  <a:lnTo>
                    <a:pt x="60" y="118"/>
                  </a:lnTo>
                  <a:lnTo>
                    <a:pt x="60" y="110"/>
                  </a:lnTo>
                  <a:lnTo>
                    <a:pt x="68" y="118"/>
                  </a:lnTo>
                  <a:lnTo>
                    <a:pt x="77" y="118"/>
                  </a:lnTo>
                  <a:lnTo>
                    <a:pt x="77" y="110"/>
                  </a:lnTo>
                  <a:lnTo>
                    <a:pt x="77" y="101"/>
                  </a:lnTo>
                  <a:lnTo>
                    <a:pt x="85" y="93"/>
                  </a:lnTo>
                  <a:lnTo>
                    <a:pt x="85" y="101"/>
                  </a:lnTo>
                  <a:lnTo>
                    <a:pt x="94" y="101"/>
                  </a:lnTo>
                  <a:lnTo>
                    <a:pt x="94" y="93"/>
                  </a:lnTo>
                  <a:lnTo>
                    <a:pt x="94" y="84"/>
                  </a:lnTo>
                  <a:lnTo>
                    <a:pt x="102" y="84"/>
                  </a:lnTo>
                  <a:lnTo>
                    <a:pt x="94" y="84"/>
                  </a:lnTo>
                  <a:lnTo>
                    <a:pt x="94" y="76"/>
                  </a:lnTo>
                  <a:lnTo>
                    <a:pt x="102" y="76"/>
                  </a:lnTo>
                  <a:lnTo>
                    <a:pt x="94" y="67"/>
                  </a:lnTo>
                  <a:lnTo>
                    <a:pt x="94" y="59"/>
                  </a:lnTo>
                  <a:lnTo>
                    <a:pt x="94" y="50"/>
                  </a:lnTo>
                  <a:lnTo>
                    <a:pt x="102" y="59"/>
                  </a:lnTo>
                  <a:lnTo>
                    <a:pt x="111" y="59"/>
                  </a:lnTo>
                  <a:lnTo>
                    <a:pt x="111" y="50"/>
                  </a:lnTo>
                  <a:lnTo>
                    <a:pt x="102" y="50"/>
                  </a:lnTo>
                  <a:lnTo>
                    <a:pt x="102" y="42"/>
                  </a:lnTo>
                  <a:lnTo>
                    <a:pt x="102" y="50"/>
                  </a:lnTo>
                  <a:lnTo>
                    <a:pt x="111" y="50"/>
                  </a:lnTo>
                  <a:lnTo>
                    <a:pt x="111" y="42"/>
                  </a:lnTo>
                  <a:lnTo>
                    <a:pt x="111" y="33"/>
                  </a:lnTo>
                  <a:lnTo>
                    <a:pt x="102" y="33"/>
                  </a:lnTo>
                  <a:lnTo>
                    <a:pt x="111" y="33"/>
                  </a:lnTo>
                  <a:lnTo>
                    <a:pt x="119" y="33"/>
                  </a:lnTo>
                  <a:lnTo>
                    <a:pt x="128" y="33"/>
                  </a:lnTo>
                  <a:lnTo>
                    <a:pt x="128" y="25"/>
                  </a:lnTo>
                  <a:lnTo>
                    <a:pt x="128" y="17"/>
                  </a:lnTo>
                  <a:lnTo>
                    <a:pt x="119" y="17"/>
                  </a:lnTo>
                  <a:lnTo>
                    <a:pt x="187" y="8"/>
                  </a:lnTo>
                  <a:lnTo>
                    <a:pt x="221" y="8"/>
                  </a:lnTo>
                  <a:lnTo>
                    <a:pt x="238" y="8"/>
                  </a:lnTo>
                  <a:lnTo>
                    <a:pt x="255" y="8"/>
                  </a:lnTo>
                  <a:lnTo>
                    <a:pt x="281" y="0"/>
                  </a:lnTo>
                  <a:lnTo>
                    <a:pt x="323" y="0"/>
                  </a:lnTo>
                  <a:lnTo>
                    <a:pt x="340" y="0"/>
                  </a:lnTo>
                  <a:lnTo>
                    <a:pt x="349" y="8"/>
                  </a:lnTo>
                  <a:lnTo>
                    <a:pt x="357" y="8"/>
                  </a:lnTo>
                  <a:lnTo>
                    <a:pt x="349" y="50"/>
                  </a:lnTo>
                  <a:lnTo>
                    <a:pt x="349" y="67"/>
                  </a:lnTo>
                  <a:lnTo>
                    <a:pt x="349" y="84"/>
                  </a:lnTo>
                  <a:lnTo>
                    <a:pt x="349" y="118"/>
                  </a:lnTo>
                  <a:lnTo>
                    <a:pt x="349" y="161"/>
                  </a:lnTo>
                  <a:lnTo>
                    <a:pt x="349" y="186"/>
                  </a:lnTo>
                  <a:lnTo>
                    <a:pt x="349" y="220"/>
                  </a:lnTo>
                  <a:lnTo>
                    <a:pt x="349" y="262"/>
                  </a:lnTo>
                  <a:lnTo>
                    <a:pt x="349" y="271"/>
                  </a:lnTo>
                  <a:lnTo>
                    <a:pt x="349" y="313"/>
                  </a:lnTo>
                  <a:lnTo>
                    <a:pt x="349" y="347"/>
                  </a:lnTo>
                  <a:lnTo>
                    <a:pt x="349" y="355"/>
                  </a:lnTo>
                  <a:lnTo>
                    <a:pt x="349" y="398"/>
                  </a:lnTo>
                  <a:lnTo>
                    <a:pt x="349" y="423"/>
                  </a:lnTo>
                  <a:lnTo>
                    <a:pt x="349" y="457"/>
                  </a:lnTo>
                  <a:close/>
                </a:path>
              </a:pathLst>
            </a:custGeom>
            <a:solidFill>
              <a:srgbClr val="8DA3FF"/>
            </a:solidFill>
            <a:ln w="12700">
              <a:solidFill>
                <a:schemeClr val="tx1"/>
              </a:solidFill>
              <a:round/>
              <a:headEnd/>
              <a:tailEnd/>
            </a:ln>
          </p:spPr>
          <p:txBody>
            <a:bodyPr/>
            <a:lstStyle/>
            <a:p>
              <a:endParaRPr lang="en-US"/>
            </a:p>
          </p:txBody>
        </p:sp>
        <p:sp>
          <p:nvSpPr>
            <p:cNvPr id="12399" name="Freeform 149"/>
            <p:cNvSpPr>
              <a:spLocks/>
            </p:cNvSpPr>
            <p:nvPr/>
          </p:nvSpPr>
          <p:spPr bwMode="auto">
            <a:xfrm>
              <a:off x="4014" y="2580"/>
              <a:ext cx="543" cy="576"/>
            </a:xfrm>
            <a:custGeom>
              <a:avLst/>
              <a:gdLst>
                <a:gd name="T0" fmla="*/ 102 w 543"/>
                <a:gd name="T1" fmla="*/ 407 h 576"/>
                <a:gd name="T2" fmla="*/ 102 w 543"/>
                <a:gd name="T3" fmla="*/ 390 h 576"/>
                <a:gd name="T4" fmla="*/ 110 w 543"/>
                <a:gd name="T5" fmla="*/ 373 h 576"/>
                <a:gd name="T6" fmla="*/ 102 w 543"/>
                <a:gd name="T7" fmla="*/ 365 h 576"/>
                <a:gd name="T8" fmla="*/ 93 w 543"/>
                <a:gd name="T9" fmla="*/ 339 h 576"/>
                <a:gd name="T10" fmla="*/ 85 w 543"/>
                <a:gd name="T11" fmla="*/ 314 h 576"/>
                <a:gd name="T12" fmla="*/ 68 w 543"/>
                <a:gd name="T13" fmla="*/ 271 h 576"/>
                <a:gd name="T14" fmla="*/ 34 w 543"/>
                <a:gd name="T15" fmla="*/ 161 h 576"/>
                <a:gd name="T16" fmla="*/ 0 w 543"/>
                <a:gd name="T17" fmla="*/ 51 h 576"/>
                <a:gd name="T18" fmla="*/ 68 w 543"/>
                <a:gd name="T19" fmla="*/ 26 h 576"/>
                <a:gd name="T20" fmla="*/ 170 w 543"/>
                <a:gd name="T21" fmla="*/ 17 h 576"/>
                <a:gd name="T22" fmla="*/ 255 w 543"/>
                <a:gd name="T23" fmla="*/ 9 h 576"/>
                <a:gd name="T24" fmla="*/ 255 w 543"/>
                <a:gd name="T25" fmla="*/ 9 h 576"/>
                <a:gd name="T26" fmla="*/ 246 w 543"/>
                <a:gd name="T27" fmla="*/ 17 h 576"/>
                <a:gd name="T28" fmla="*/ 238 w 543"/>
                <a:gd name="T29" fmla="*/ 26 h 576"/>
                <a:gd name="T30" fmla="*/ 246 w 543"/>
                <a:gd name="T31" fmla="*/ 43 h 576"/>
                <a:gd name="T32" fmla="*/ 272 w 543"/>
                <a:gd name="T33" fmla="*/ 60 h 576"/>
                <a:gd name="T34" fmla="*/ 297 w 543"/>
                <a:gd name="T35" fmla="*/ 68 h 576"/>
                <a:gd name="T36" fmla="*/ 314 w 543"/>
                <a:gd name="T37" fmla="*/ 93 h 576"/>
                <a:gd name="T38" fmla="*/ 331 w 543"/>
                <a:gd name="T39" fmla="*/ 127 h 576"/>
                <a:gd name="T40" fmla="*/ 357 w 543"/>
                <a:gd name="T41" fmla="*/ 136 h 576"/>
                <a:gd name="T42" fmla="*/ 382 w 543"/>
                <a:gd name="T43" fmla="*/ 161 h 576"/>
                <a:gd name="T44" fmla="*/ 399 w 543"/>
                <a:gd name="T45" fmla="*/ 170 h 576"/>
                <a:gd name="T46" fmla="*/ 407 w 543"/>
                <a:gd name="T47" fmla="*/ 187 h 576"/>
                <a:gd name="T48" fmla="*/ 416 w 543"/>
                <a:gd name="T49" fmla="*/ 195 h 576"/>
                <a:gd name="T50" fmla="*/ 424 w 543"/>
                <a:gd name="T51" fmla="*/ 204 h 576"/>
                <a:gd name="T52" fmla="*/ 433 w 543"/>
                <a:gd name="T53" fmla="*/ 212 h 576"/>
                <a:gd name="T54" fmla="*/ 450 w 543"/>
                <a:gd name="T55" fmla="*/ 221 h 576"/>
                <a:gd name="T56" fmla="*/ 467 w 543"/>
                <a:gd name="T57" fmla="*/ 229 h 576"/>
                <a:gd name="T58" fmla="*/ 467 w 543"/>
                <a:gd name="T59" fmla="*/ 246 h 576"/>
                <a:gd name="T60" fmla="*/ 475 w 543"/>
                <a:gd name="T61" fmla="*/ 254 h 576"/>
                <a:gd name="T62" fmla="*/ 475 w 543"/>
                <a:gd name="T63" fmla="*/ 271 h 576"/>
                <a:gd name="T64" fmla="*/ 484 w 543"/>
                <a:gd name="T65" fmla="*/ 280 h 576"/>
                <a:gd name="T66" fmla="*/ 509 w 543"/>
                <a:gd name="T67" fmla="*/ 297 h 576"/>
                <a:gd name="T68" fmla="*/ 518 w 543"/>
                <a:gd name="T69" fmla="*/ 314 h 576"/>
                <a:gd name="T70" fmla="*/ 526 w 543"/>
                <a:gd name="T71" fmla="*/ 339 h 576"/>
                <a:gd name="T72" fmla="*/ 518 w 543"/>
                <a:gd name="T73" fmla="*/ 365 h 576"/>
                <a:gd name="T74" fmla="*/ 518 w 543"/>
                <a:gd name="T75" fmla="*/ 365 h 576"/>
                <a:gd name="T76" fmla="*/ 526 w 543"/>
                <a:gd name="T77" fmla="*/ 390 h 576"/>
                <a:gd name="T78" fmla="*/ 526 w 543"/>
                <a:gd name="T79" fmla="*/ 407 h 576"/>
                <a:gd name="T80" fmla="*/ 509 w 543"/>
                <a:gd name="T81" fmla="*/ 441 h 576"/>
                <a:gd name="T82" fmla="*/ 509 w 543"/>
                <a:gd name="T83" fmla="*/ 466 h 576"/>
                <a:gd name="T84" fmla="*/ 501 w 543"/>
                <a:gd name="T85" fmla="*/ 492 h 576"/>
                <a:gd name="T86" fmla="*/ 492 w 543"/>
                <a:gd name="T87" fmla="*/ 526 h 576"/>
                <a:gd name="T88" fmla="*/ 475 w 543"/>
                <a:gd name="T89" fmla="*/ 517 h 576"/>
                <a:gd name="T90" fmla="*/ 458 w 543"/>
                <a:gd name="T91" fmla="*/ 517 h 576"/>
                <a:gd name="T92" fmla="*/ 450 w 543"/>
                <a:gd name="T93" fmla="*/ 526 h 576"/>
                <a:gd name="T94" fmla="*/ 450 w 543"/>
                <a:gd name="T95" fmla="*/ 568 h 576"/>
                <a:gd name="T96" fmla="*/ 433 w 543"/>
                <a:gd name="T97" fmla="*/ 559 h 576"/>
                <a:gd name="T98" fmla="*/ 390 w 543"/>
                <a:gd name="T99" fmla="*/ 559 h 576"/>
                <a:gd name="T100" fmla="*/ 263 w 543"/>
                <a:gd name="T101" fmla="*/ 559 h 576"/>
                <a:gd name="T102" fmla="*/ 144 w 543"/>
                <a:gd name="T103" fmla="*/ 568 h 576"/>
                <a:gd name="T104" fmla="*/ 127 w 543"/>
                <a:gd name="T105" fmla="*/ 551 h 576"/>
                <a:gd name="T106" fmla="*/ 119 w 543"/>
                <a:gd name="T107" fmla="*/ 526 h 576"/>
                <a:gd name="T108" fmla="*/ 110 w 543"/>
                <a:gd name="T109" fmla="*/ 500 h 576"/>
                <a:gd name="T110" fmla="*/ 110 w 543"/>
                <a:gd name="T111" fmla="*/ 466 h 5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3"/>
                <a:gd name="T169" fmla="*/ 0 h 576"/>
                <a:gd name="T170" fmla="*/ 543 w 543"/>
                <a:gd name="T171" fmla="*/ 576 h 5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3" h="576">
                  <a:moveTo>
                    <a:pt x="93" y="441"/>
                  </a:moveTo>
                  <a:lnTo>
                    <a:pt x="93" y="441"/>
                  </a:lnTo>
                  <a:lnTo>
                    <a:pt x="93" y="432"/>
                  </a:lnTo>
                  <a:lnTo>
                    <a:pt x="93" y="424"/>
                  </a:lnTo>
                  <a:lnTo>
                    <a:pt x="102" y="415"/>
                  </a:lnTo>
                  <a:lnTo>
                    <a:pt x="102" y="407"/>
                  </a:lnTo>
                  <a:lnTo>
                    <a:pt x="102" y="398"/>
                  </a:lnTo>
                  <a:lnTo>
                    <a:pt x="102" y="390"/>
                  </a:lnTo>
                  <a:lnTo>
                    <a:pt x="110" y="382"/>
                  </a:lnTo>
                  <a:lnTo>
                    <a:pt x="102" y="382"/>
                  </a:lnTo>
                  <a:lnTo>
                    <a:pt x="110" y="382"/>
                  </a:lnTo>
                  <a:lnTo>
                    <a:pt x="110" y="373"/>
                  </a:lnTo>
                  <a:lnTo>
                    <a:pt x="102" y="365"/>
                  </a:lnTo>
                  <a:lnTo>
                    <a:pt x="102" y="356"/>
                  </a:lnTo>
                  <a:lnTo>
                    <a:pt x="102" y="348"/>
                  </a:lnTo>
                  <a:lnTo>
                    <a:pt x="93" y="339"/>
                  </a:lnTo>
                  <a:lnTo>
                    <a:pt x="85" y="331"/>
                  </a:lnTo>
                  <a:lnTo>
                    <a:pt x="85" y="322"/>
                  </a:lnTo>
                  <a:lnTo>
                    <a:pt x="85" y="314"/>
                  </a:lnTo>
                  <a:lnTo>
                    <a:pt x="76" y="305"/>
                  </a:lnTo>
                  <a:lnTo>
                    <a:pt x="68" y="271"/>
                  </a:lnTo>
                  <a:lnTo>
                    <a:pt x="51" y="229"/>
                  </a:lnTo>
                  <a:lnTo>
                    <a:pt x="51" y="221"/>
                  </a:lnTo>
                  <a:lnTo>
                    <a:pt x="42" y="204"/>
                  </a:lnTo>
                  <a:lnTo>
                    <a:pt x="34" y="170"/>
                  </a:lnTo>
                  <a:lnTo>
                    <a:pt x="34" y="161"/>
                  </a:lnTo>
                  <a:lnTo>
                    <a:pt x="34" y="144"/>
                  </a:lnTo>
                  <a:lnTo>
                    <a:pt x="25" y="119"/>
                  </a:lnTo>
                  <a:lnTo>
                    <a:pt x="17" y="93"/>
                  </a:lnTo>
                  <a:lnTo>
                    <a:pt x="17" y="85"/>
                  </a:lnTo>
                  <a:lnTo>
                    <a:pt x="8" y="77"/>
                  </a:lnTo>
                  <a:lnTo>
                    <a:pt x="0" y="51"/>
                  </a:lnTo>
                  <a:lnTo>
                    <a:pt x="0" y="34"/>
                  </a:lnTo>
                  <a:lnTo>
                    <a:pt x="17" y="34"/>
                  </a:lnTo>
                  <a:lnTo>
                    <a:pt x="25" y="34"/>
                  </a:lnTo>
                  <a:lnTo>
                    <a:pt x="34" y="34"/>
                  </a:lnTo>
                  <a:lnTo>
                    <a:pt x="68" y="26"/>
                  </a:lnTo>
                  <a:lnTo>
                    <a:pt x="85" y="26"/>
                  </a:lnTo>
                  <a:lnTo>
                    <a:pt x="102" y="26"/>
                  </a:lnTo>
                  <a:lnTo>
                    <a:pt x="136" y="17"/>
                  </a:lnTo>
                  <a:lnTo>
                    <a:pt x="153" y="17"/>
                  </a:lnTo>
                  <a:lnTo>
                    <a:pt x="170" y="17"/>
                  </a:lnTo>
                  <a:lnTo>
                    <a:pt x="212" y="9"/>
                  </a:lnTo>
                  <a:lnTo>
                    <a:pt x="255" y="0"/>
                  </a:lnTo>
                  <a:lnTo>
                    <a:pt x="263" y="0"/>
                  </a:lnTo>
                  <a:lnTo>
                    <a:pt x="255" y="9"/>
                  </a:lnTo>
                  <a:lnTo>
                    <a:pt x="255" y="17"/>
                  </a:lnTo>
                  <a:lnTo>
                    <a:pt x="246" y="17"/>
                  </a:lnTo>
                  <a:lnTo>
                    <a:pt x="246" y="26"/>
                  </a:lnTo>
                  <a:lnTo>
                    <a:pt x="238" y="26"/>
                  </a:lnTo>
                  <a:lnTo>
                    <a:pt x="238" y="34"/>
                  </a:lnTo>
                  <a:lnTo>
                    <a:pt x="238" y="43"/>
                  </a:lnTo>
                  <a:lnTo>
                    <a:pt x="246" y="43"/>
                  </a:lnTo>
                  <a:lnTo>
                    <a:pt x="255" y="51"/>
                  </a:lnTo>
                  <a:lnTo>
                    <a:pt x="263" y="51"/>
                  </a:lnTo>
                  <a:lnTo>
                    <a:pt x="263" y="60"/>
                  </a:lnTo>
                  <a:lnTo>
                    <a:pt x="272" y="60"/>
                  </a:lnTo>
                  <a:lnTo>
                    <a:pt x="272" y="68"/>
                  </a:lnTo>
                  <a:lnTo>
                    <a:pt x="280" y="68"/>
                  </a:lnTo>
                  <a:lnTo>
                    <a:pt x="289" y="68"/>
                  </a:lnTo>
                  <a:lnTo>
                    <a:pt x="297" y="68"/>
                  </a:lnTo>
                  <a:lnTo>
                    <a:pt x="297" y="77"/>
                  </a:lnTo>
                  <a:lnTo>
                    <a:pt x="306" y="85"/>
                  </a:lnTo>
                  <a:lnTo>
                    <a:pt x="306" y="93"/>
                  </a:lnTo>
                  <a:lnTo>
                    <a:pt x="314" y="93"/>
                  </a:lnTo>
                  <a:lnTo>
                    <a:pt x="314" y="102"/>
                  </a:lnTo>
                  <a:lnTo>
                    <a:pt x="323" y="110"/>
                  </a:lnTo>
                  <a:lnTo>
                    <a:pt x="331" y="119"/>
                  </a:lnTo>
                  <a:lnTo>
                    <a:pt x="331" y="127"/>
                  </a:lnTo>
                  <a:lnTo>
                    <a:pt x="340" y="127"/>
                  </a:lnTo>
                  <a:lnTo>
                    <a:pt x="348" y="136"/>
                  </a:lnTo>
                  <a:lnTo>
                    <a:pt x="357" y="136"/>
                  </a:lnTo>
                  <a:lnTo>
                    <a:pt x="365" y="144"/>
                  </a:lnTo>
                  <a:lnTo>
                    <a:pt x="373" y="153"/>
                  </a:lnTo>
                  <a:lnTo>
                    <a:pt x="382" y="161"/>
                  </a:lnTo>
                  <a:lnTo>
                    <a:pt x="390" y="161"/>
                  </a:lnTo>
                  <a:lnTo>
                    <a:pt x="390" y="170"/>
                  </a:lnTo>
                  <a:lnTo>
                    <a:pt x="399" y="170"/>
                  </a:lnTo>
                  <a:lnTo>
                    <a:pt x="399" y="178"/>
                  </a:lnTo>
                  <a:lnTo>
                    <a:pt x="407" y="178"/>
                  </a:lnTo>
                  <a:lnTo>
                    <a:pt x="407" y="187"/>
                  </a:lnTo>
                  <a:lnTo>
                    <a:pt x="407" y="195"/>
                  </a:lnTo>
                  <a:lnTo>
                    <a:pt x="416" y="195"/>
                  </a:lnTo>
                  <a:lnTo>
                    <a:pt x="416" y="204"/>
                  </a:lnTo>
                  <a:lnTo>
                    <a:pt x="416" y="195"/>
                  </a:lnTo>
                  <a:lnTo>
                    <a:pt x="424" y="195"/>
                  </a:lnTo>
                  <a:lnTo>
                    <a:pt x="416" y="204"/>
                  </a:lnTo>
                  <a:lnTo>
                    <a:pt x="424" y="204"/>
                  </a:lnTo>
                  <a:lnTo>
                    <a:pt x="424" y="212"/>
                  </a:lnTo>
                  <a:lnTo>
                    <a:pt x="433" y="212"/>
                  </a:lnTo>
                  <a:lnTo>
                    <a:pt x="433" y="221"/>
                  </a:lnTo>
                  <a:lnTo>
                    <a:pt x="441" y="221"/>
                  </a:lnTo>
                  <a:lnTo>
                    <a:pt x="450" y="221"/>
                  </a:lnTo>
                  <a:lnTo>
                    <a:pt x="450" y="229"/>
                  </a:lnTo>
                  <a:lnTo>
                    <a:pt x="458" y="229"/>
                  </a:lnTo>
                  <a:lnTo>
                    <a:pt x="467" y="229"/>
                  </a:lnTo>
                  <a:lnTo>
                    <a:pt x="467" y="238"/>
                  </a:lnTo>
                  <a:lnTo>
                    <a:pt x="467" y="246"/>
                  </a:lnTo>
                  <a:lnTo>
                    <a:pt x="467" y="254"/>
                  </a:lnTo>
                  <a:lnTo>
                    <a:pt x="475" y="254"/>
                  </a:lnTo>
                  <a:lnTo>
                    <a:pt x="475" y="263"/>
                  </a:lnTo>
                  <a:lnTo>
                    <a:pt x="475" y="271"/>
                  </a:lnTo>
                  <a:lnTo>
                    <a:pt x="484" y="271"/>
                  </a:lnTo>
                  <a:lnTo>
                    <a:pt x="484" y="280"/>
                  </a:lnTo>
                  <a:lnTo>
                    <a:pt x="492" y="288"/>
                  </a:lnTo>
                  <a:lnTo>
                    <a:pt x="501" y="288"/>
                  </a:lnTo>
                  <a:lnTo>
                    <a:pt x="509" y="297"/>
                  </a:lnTo>
                  <a:lnTo>
                    <a:pt x="509" y="305"/>
                  </a:lnTo>
                  <a:lnTo>
                    <a:pt x="509" y="314"/>
                  </a:lnTo>
                  <a:lnTo>
                    <a:pt x="518" y="305"/>
                  </a:lnTo>
                  <a:lnTo>
                    <a:pt x="518" y="314"/>
                  </a:lnTo>
                  <a:lnTo>
                    <a:pt x="518" y="322"/>
                  </a:lnTo>
                  <a:lnTo>
                    <a:pt x="518" y="331"/>
                  </a:lnTo>
                  <a:lnTo>
                    <a:pt x="518" y="339"/>
                  </a:lnTo>
                  <a:lnTo>
                    <a:pt x="526" y="339"/>
                  </a:lnTo>
                  <a:lnTo>
                    <a:pt x="543" y="348"/>
                  </a:lnTo>
                  <a:lnTo>
                    <a:pt x="543" y="356"/>
                  </a:lnTo>
                  <a:lnTo>
                    <a:pt x="543" y="365"/>
                  </a:lnTo>
                  <a:lnTo>
                    <a:pt x="526" y="373"/>
                  </a:lnTo>
                  <a:lnTo>
                    <a:pt x="518" y="365"/>
                  </a:lnTo>
                  <a:lnTo>
                    <a:pt x="509" y="365"/>
                  </a:lnTo>
                  <a:lnTo>
                    <a:pt x="518" y="365"/>
                  </a:lnTo>
                  <a:lnTo>
                    <a:pt x="526" y="373"/>
                  </a:lnTo>
                  <a:lnTo>
                    <a:pt x="535" y="373"/>
                  </a:lnTo>
                  <a:lnTo>
                    <a:pt x="535" y="382"/>
                  </a:lnTo>
                  <a:lnTo>
                    <a:pt x="526" y="390"/>
                  </a:lnTo>
                  <a:lnTo>
                    <a:pt x="518" y="382"/>
                  </a:lnTo>
                  <a:lnTo>
                    <a:pt x="526" y="390"/>
                  </a:lnTo>
                  <a:lnTo>
                    <a:pt x="509" y="382"/>
                  </a:lnTo>
                  <a:lnTo>
                    <a:pt x="526" y="398"/>
                  </a:lnTo>
                  <a:lnTo>
                    <a:pt x="526" y="407"/>
                  </a:lnTo>
                  <a:lnTo>
                    <a:pt x="518" y="398"/>
                  </a:lnTo>
                  <a:lnTo>
                    <a:pt x="518" y="407"/>
                  </a:lnTo>
                  <a:lnTo>
                    <a:pt x="526" y="415"/>
                  </a:lnTo>
                  <a:lnTo>
                    <a:pt x="526" y="424"/>
                  </a:lnTo>
                  <a:lnTo>
                    <a:pt x="518" y="441"/>
                  </a:lnTo>
                  <a:lnTo>
                    <a:pt x="509" y="441"/>
                  </a:lnTo>
                  <a:lnTo>
                    <a:pt x="509" y="449"/>
                  </a:lnTo>
                  <a:lnTo>
                    <a:pt x="518" y="449"/>
                  </a:lnTo>
                  <a:lnTo>
                    <a:pt x="509" y="466"/>
                  </a:lnTo>
                  <a:lnTo>
                    <a:pt x="492" y="466"/>
                  </a:lnTo>
                  <a:lnTo>
                    <a:pt x="501" y="475"/>
                  </a:lnTo>
                  <a:lnTo>
                    <a:pt x="501" y="483"/>
                  </a:lnTo>
                  <a:lnTo>
                    <a:pt x="501" y="475"/>
                  </a:lnTo>
                  <a:lnTo>
                    <a:pt x="501" y="492"/>
                  </a:lnTo>
                  <a:lnTo>
                    <a:pt x="501" y="500"/>
                  </a:lnTo>
                  <a:lnTo>
                    <a:pt x="509" y="517"/>
                  </a:lnTo>
                  <a:lnTo>
                    <a:pt x="501" y="526"/>
                  </a:lnTo>
                  <a:lnTo>
                    <a:pt x="492" y="526"/>
                  </a:lnTo>
                  <a:lnTo>
                    <a:pt x="484" y="526"/>
                  </a:lnTo>
                  <a:lnTo>
                    <a:pt x="484" y="517"/>
                  </a:lnTo>
                  <a:lnTo>
                    <a:pt x="475" y="517"/>
                  </a:lnTo>
                  <a:lnTo>
                    <a:pt x="467" y="517"/>
                  </a:lnTo>
                  <a:lnTo>
                    <a:pt x="458" y="517"/>
                  </a:lnTo>
                  <a:lnTo>
                    <a:pt x="450" y="526"/>
                  </a:lnTo>
                  <a:lnTo>
                    <a:pt x="450" y="517"/>
                  </a:lnTo>
                  <a:lnTo>
                    <a:pt x="450" y="526"/>
                  </a:lnTo>
                  <a:lnTo>
                    <a:pt x="450" y="543"/>
                  </a:lnTo>
                  <a:lnTo>
                    <a:pt x="458" y="551"/>
                  </a:lnTo>
                  <a:lnTo>
                    <a:pt x="458" y="559"/>
                  </a:lnTo>
                  <a:lnTo>
                    <a:pt x="458" y="568"/>
                  </a:lnTo>
                  <a:lnTo>
                    <a:pt x="450" y="568"/>
                  </a:lnTo>
                  <a:lnTo>
                    <a:pt x="458" y="576"/>
                  </a:lnTo>
                  <a:lnTo>
                    <a:pt x="450" y="576"/>
                  </a:lnTo>
                  <a:lnTo>
                    <a:pt x="441" y="576"/>
                  </a:lnTo>
                  <a:lnTo>
                    <a:pt x="433" y="568"/>
                  </a:lnTo>
                  <a:lnTo>
                    <a:pt x="433" y="559"/>
                  </a:lnTo>
                  <a:lnTo>
                    <a:pt x="433" y="551"/>
                  </a:lnTo>
                  <a:lnTo>
                    <a:pt x="407" y="551"/>
                  </a:lnTo>
                  <a:lnTo>
                    <a:pt x="390" y="559"/>
                  </a:lnTo>
                  <a:lnTo>
                    <a:pt x="382" y="559"/>
                  </a:lnTo>
                  <a:lnTo>
                    <a:pt x="331" y="559"/>
                  </a:lnTo>
                  <a:lnTo>
                    <a:pt x="314" y="559"/>
                  </a:lnTo>
                  <a:lnTo>
                    <a:pt x="280" y="559"/>
                  </a:lnTo>
                  <a:lnTo>
                    <a:pt x="263" y="559"/>
                  </a:lnTo>
                  <a:lnTo>
                    <a:pt x="238" y="568"/>
                  </a:lnTo>
                  <a:lnTo>
                    <a:pt x="229" y="568"/>
                  </a:lnTo>
                  <a:lnTo>
                    <a:pt x="204" y="568"/>
                  </a:lnTo>
                  <a:lnTo>
                    <a:pt x="195" y="568"/>
                  </a:lnTo>
                  <a:lnTo>
                    <a:pt x="144" y="568"/>
                  </a:lnTo>
                  <a:lnTo>
                    <a:pt x="136" y="568"/>
                  </a:lnTo>
                  <a:lnTo>
                    <a:pt x="136" y="559"/>
                  </a:lnTo>
                  <a:lnTo>
                    <a:pt x="127" y="551"/>
                  </a:lnTo>
                  <a:lnTo>
                    <a:pt x="127" y="543"/>
                  </a:lnTo>
                  <a:lnTo>
                    <a:pt x="119" y="543"/>
                  </a:lnTo>
                  <a:lnTo>
                    <a:pt x="119" y="534"/>
                  </a:lnTo>
                  <a:lnTo>
                    <a:pt x="119" y="526"/>
                  </a:lnTo>
                  <a:lnTo>
                    <a:pt x="110" y="517"/>
                  </a:lnTo>
                  <a:lnTo>
                    <a:pt x="110" y="509"/>
                  </a:lnTo>
                  <a:lnTo>
                    <a:pt x="110" y="500"/>
                  </a:lnTo>
                  <a:lnTo>
                    <a:pt x="110" y="492"/>
                  </a:lnTo>
                  <a:lnTo>
                    <a:pt x="110" y="483"/>
                  </a:lnTo>
                  <a:lnTo>
                    <a:pt x="110" y="475"/>
                  </a:lnTo>
                  <a:lnTo>
                    <a:pt x="110" y="466"/>
                  </a:lnTo>
                  <a:lnTo>
                    <a:pt x="102" y="458"/>
                  </a:lnTo>
                  <a:lnTo>
                    <a:pt x="102" y="449"/>
                  </a:lnTo>
                  <a:lnTo>
                    <a:pt x="93" y="441"/>
                  </a:lnTo>
                  <a:close/>
                </a:path>
              </a:pathLst>
            </a:custGeom>
            <a:solidFill>
              <a:srgbClr val="8DA3FF"/>
            </a:solidFill>
            <a:ln w="12700">
              <a:solidFill>
                <a:schemeClr val="tx1"/>
              </a:solidFill>
              <a:round/>
              <a:headEnd/>
              <a:tailEnd/>
            </a:ln>
          </p:spPr>
          <p:txBody>
            <a:bodyPr/>
            <a:lstStyle/>
            <a:p>
              <a:endParaRPr lang="en-US"/>
            </a:p>
          </p:txBody>
        </p:sp>
        <p:sp>
          <p:nvSpPr>
            <p:cNvPr id="12400" name="Freeform 150"/>
            <p:cNvSpPr>
              <a:spLocks/>
            </p:cNvSpPr>
            <p:nvPr/>
          </p:nvSpPr>
          <p:spPr bwMode="auto">
            <a:xfrm>
              <a:off x="4515" y="3072"/>
              <a:ext cx="17" cy="25"/>
            </a:xfrm>
            <a:custGeom>
              <a:avLst/>
              <a:gdLst>
                <a:gd name="T0" fmla="*/ 8 w 17"/>
                <a:gd name="T1" fmla="*/ 8 h 25"/>
                <a:gd name="T2" fmla="*/ 8 w 17"/>
                <a:gd name="T3" fmla="*/ 0 h 25"/>
                <a:gd name="T4" fmla="*/ 17 w 17"/>
                <a:gd name="T5" fmla="*/ 0 h 25"/>
                <a:gd name="T6" fmla="*/ 8 w 17"/>
                <a:gd name="T7" fmla="*/ 25 h 25"/>
                <a:gd name="T8" fmla="*/ 8 w 17"/>
                <a:gd name="T9" fmla="*/ 25 h 25"/>
                <a:gd name="T10" fmla="*/ 8 w 17"/>
                <a:gd name="T11" fmla="*/ 8 h 25"/>
                <a:gd name="T12" fmla="*/ 0 w 17"/>
                <a:gd name="T13" fmla="*/ 8 h 25"/>
                <a:gd name="T14" fmla="*/ 8 w 17"/>
                <a:gd name="T15" fmla="*/ 8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8"/>
                  </a:moveTo>
                  <a:lnTo>
                    <a:pt x="8" y="0"/>
                  </a:lnTo>
                  <a:lnTo>
                    <a:pt x="17" y="0"/>
                  </a:lnTo>
                  <a:lnTo>
                    <a:pt x="8" y="25"/>
                  </a:lnTo>
                  <a:lnTo>
                    <a:pt x="8" y="8"/>
                  </a:lnTo>
                  <a:lnTo>
                    <a:pt x="0" y="8"/>
                  </a:lnTo>
                  <a:lnTo>
                    <a:pt x="8" y="8"/>
                  </a:lnTo>
                  <a:close/>
                </a:path>
              </a:pathLst>
            </a:custGeom>
            <a:solidFill>
              <a:srgbClr val="8DA3FF"/>
            </a:solidFill>
            <a:ln w="12700">
              <a:solidFill>
                <a:schemeClr val="tx1"/>
              </a:solidFill>
              <a:round/>
              <a:headEnd/>
              <a:tailEnd/>
            </a:ln>
          </p:spPr>
          <p:txBody>
            <a:bodyPr/>
            <a:lstStyle/>
            <a:p>
              <a:endParaRPr lang="en-US"/>
            </a:p>
          </p:txBody>
        </p:sp>
        <p:sp>
          <p:nvSpPr>
            <p:cNvPr id="12401" name="Freeform 151"/>
            <p:cNvSpPr>
              <a:spLocks/>
            </p:cNvSpPr>
            <p:nvPr/>
          </p:nvSpPr>
          <p:spPr bwMode="auto">
            <a:xfrm>
              <a:off x="4252" y="2529"/>
              <a:ext cx="509" cy="390"/>
            </a:xfrm>
            <a:custGeom>
              <a:avLst/>
              <a:gdLst>
                <a:gd name="T0" fmla="*/ 186 w 509"/>
                <a:gd name="T1" fmla="*/ 263 h 390"/>
                <a:gd name="T2" fmla="*/ 186 w 509"/>
                <a:gd name="T3" fmla="*/ 255 h 390"/>
                <a:gd name="T4" fmla="*/ 178 w 509"/>
                <a:gd name="T5" fmla="*/ 246 h 390"/>
                <a:gd name="T6" fmla="*/ 178 w 509"/>
                <a:gd name="T7" fmla="*/ 246 h 390"/>
                <a:gd name="T8" fmla="*/ 169 w 509"/>
                <a:gd name="T9" fmla="*/ 238 h 390"/>
                <a:gd name="T10" fmla="*/ 169 w 509"/>
                <a:gd name="T11" fmla="*/ 229 h 390"/>
                <a:gd name="T12" fmla="*/ 161 w 509"/>
                <a:gd name="T13" fmla="*/ 221 h 390"/>
                <a:gd name="T14" fmla="*/ 144 w 509"/>
                <a:gd name="T15" fmla="*/ 212 h 390"/>
                <a:gd name="T16" fmla="*/ 127 w 509"/>
                <a:gd name="T17" fmla="*/ 195 h 390"/>
                <a:gd name="T18" fmla="*/ 119 w 509"/>
                <a:gd name="T19" fmla="*/ 187 h 390"/>
                <a:gd name="T20" fmla="*/ 102 w 509"/>
                <a:gd name="T21" fmla="*/ 178 h 390"/>
                <a:gd name="T22" fmla="*/ 93 w 509"/>
                <a:gd name="T23" fmla="*/ 170 h 390"/>
                <a:gd name="T24" fmla="*/ 68 w 509"/>
                <a:gd name="T25" fmla="*/ 144 h 390"/>
                <a:gd name="T26" fmla="*/ 59 w 509"/>
                <a:gd name="T27" fmla="*/ 128 h 390"/>
                <a:gd name="T28" fmla="*/ 42 w 509"/>
                <a:gd name="T29" fmla="*/ 119 h 390"/>
                <a:gd name="T30" fmla="*/ 25 w 509"/>
                <a:gd name="T31" fmla="*/ 111 h 390"/>
                <a:gd name="T32" fmla="*/ 17 w 509"/>
                <a:gd name="T33" fmla="*/ 102 h 390"/>
                <a:gd name="T34" fmla="*/ 0 w 509"/>
                <a:gd name="T35" fmla="*/ 94 h 390"/>
                <a:gd name="T36" fmla="*/ 8 w 509"/>
                <a:gd name="T37" fmla="*/ 77 h 390"/>
                <a:gd name="T38" fmla="*/ 8 w 509"/>
                <a:gd name="T39" fmla="*/ 68 h 390"/>
                <a:gd name="T40" fmla="*/ 8 w 509"/>
                <a:gd name="T41" fmla="*/ 68 h 390"/>
                <a:gd name="T42" fmla="*/ 17 w 509"/>
                <a:gd name="T43" fmla="*/ 60 h 390"/>
                <a:gd name="T44" fmla="*/ 17 w 509"/>
                <a:gd name="T45" fmla="*/ 60 h 390"/>
                <a:gd name="T46" fmla="*/ 34 w 509"/>
                <a:gd name="T47" fmla="*/ 51 h 390"/>
                <a:gd name="T48" fmla="*/ 59 w 509"/>
                <a:gd name="T49" fmla="*/ 34 h 390"/>
                <a:gd name="T50" fmla="*/ 76 w 509"/>
                <a:gd name="T51" fmla="*/ 26 h 390"/>
                <a:gd name="T52" fmla="*/ 93 w 509"/>
                <a:gd name="T53" fmla="*/ 17 h 390"/>
                <a:gd name="T54" fmla="*/ 102 w 509"/>
                <a:gd name="T55" fmla="*/ 17 h 390"/>
                <a:gd name="T56" fmla="*/ 152 w 509"/>
                <a:gd name="T57" fmla="*/ 9 h 390"/>
                <a:gd name="T58" fmla="*/ 229 w 509"/>
                <a:gd name="T59" fmla="*/ 0 h 390"/>
                <a:gd name="T60" fmla="*/ 246 w 509"/>
                <a:gd name="T61" fmla="*/ 9 h 390"/>
                <a:gd name="T62" fmla="*/ 263 w 509"/>
                <a:gd name="T63" fmla="*/ 43 h 390"/>
                <a:gd name="T64" fmla="*/ 373 w 509"/>
                <a:gd name="T65" fmla="*/ 26 h 390"/>
                <a:gd name="T66" fmla="*/ 450 w 509"/>
                <a:gd name="T67" fmla="*/ 77 h 390"/>
                <a:gd name="T68" fmla="*/ 509 w 509"/>
                <a:gd name="T69" fmla="*/ 119 h 390"/>
                <a:gd name="T70" fmla="*/ 467 w 509"/>
                <a:gd name="T71" fmla="*/ 204 h 390"/>
                <a:gd name="T72" fmla="*/ 458 w 509"/>
                <a:gd name="T73" fmla="*/ 221 h 390"/>
                <a:gd name="T74" fmla="*/ 450 w 509"/>
                <a:gd name="T75" fmla="*/ 246 h 390"/>
                <a:gd name="T76" fmla="*/ 424 w 509"/>
                <a:gd name="T77" fmla="*/ 263 h 390"/>
                <a:gd name="T78" fmla="*/ 399 w 509"/>
                <a:gd name="T79" fmla="*/ 272 h 390"/>
                <a:gd name="T80" fmla="*/ 399 w 509"/>
                <a:gd name="T81" fmla="*/ 289 h 390"/>
                <a:gd name="T82" fmla="*/ 365 w 509"/>
                <a:gd name="T83" fmla="*/ 322 h 390"/>
                <a:gd name="T84" fmla="*/ 348 w 509"/>
                <a:gd name="T85" fmla="*/ 331 h 390"/>
                <a:gd name="T86" fmla="*/ 322 w 509"/>
                <a:gd name="T87" fmla="*/ 331 h 390"/>
                <a:gd name="T88" fmla="*/ 348 w 509"/>
                <a:gd name="T89" fmla="*/ 356 h 390"/>
                <a:gd name="T90" fmla="*/ 314 w 509"/>
                <a:gd name="T91" fmla="*/ 339 h 390"/>
                <a:gd name="T92" fmla="*/ 305 w 509"/>
                <a:gd name="T93" fmla="*/ 348 h 390"/>
                <a:gd name="T94" fmla="*/ 280 w 509"/>
                <a:gd name="T95" fmla="*/ 390 h 390"/>
                <a:gd name="T96" fmla="*/ 280 w 509"/>
                <a:gd name="T97" fmla="*/ 373 h 390"/>
                <a:gd name="T98" fmla="*/ 271 w 509"/>
                <a:gd name="T99" fmla="*/ 356 h 390"/>
                <a:gd name="T100" fmla="*/ 263 w 509"/>
                <a:gd name="T101" fmla="*/ 339 h 390"/>
                <a:gd name="T102" fmla="*/ 254 w 509"/>
                <a:gd name="T103" fmla="*/ 339 h 390"/>
                <a:gd name="T104" fmla="*/ 246 w 509"/>
                <a:gd name="T105" fmla="*/ 331 h 390"/>
                <a:gd name="T106" fmla="*/ 237 w 509"/>
                <a:gd name="T107" fmla="*/ 322 h 390"/>
                <a:gd name="T108" fmla="*/ 237 w 509"/>
                <a:gd name="T109" fmla="*/ 305 h 390"/>
                <a:gd name="T110" fmla="*/ 237 w 509"/>
                <a:gd name="T111" fmla="*/ 305 h 390"/>
                <a:gd name="T112" fmla="*/ 229 w 509"/>
                <a:gd name="T113" fmla="*/ 297 h 390"/>
                <a:gd name="T114" fmla="*/ 229 w 509"/>
                <a:gd name="T115" fmla="*/ 289 h 390"/>
                <a:gd name="T116" fmla="*/ 220 w 509"/>
                <a:gd name="T117" fmla="*/ 280 h 390"/>
                <a:gd name="T118" fmla="*/ 203 w 509"/>
                <a:gd name="T119" fmla="*/ 272 h 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9"/>
                <a:gd name="T181" fmla="*/ 0 h 390"/>
                <a:gd name="T182" fmla="*/ 509 w 509"/>
                <a:gd name="T183" fmla="*/ 390 h 3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9" h="390">
                  <a:moveTo>
                    <a:pt x="195" y="263"/>
                  </a:moveTo>
                  <a:lnTo>
                    <a:pt x="195" y="263"/>
                  </a:lnTo>
                  <a:lnTo>
                    <a:pt x="186" y="263"/>
                  </a:lnTo>
                  <a:lnTo>
                    <a:pt x="186" y="255"/>
                  </a:lnTo>
                  <a:lnTo>
                    <a:pt x="178" y="255"/>
                  </a:lnTo>
                  <a:lnTo>
                    <a:pt x="186" y="246"/>
                  </a:lnTo>
                  <a:lnTo>
                    <a:pt x="178" y="246"/>
                  </a:lnTo>
                  <a:lnTo>
                    <a:pt x="178" y="255"/>
                  </a:lnTo>
                  <a:lnTo>
                    <a:pt x="178" y="246"/>
                  </a:lnTo>
                  <a:lnTo>
                    <a:pt x="169" y="246"/>
                  </a:lnTo>
                  <a:lnTo>
                    <a:pt x="169" y="238"/>
                  </a:lnTo>
                  <a:lnTo>
                    <a:pt x="169" y="229"/>
                  </a:lnTo>
                  <a:lnTo>
                    <a:pt x="161" y="229"/>
                  </a:lnTo>
                  <a:lnTo>
                    <a:pt x="161" y="221"/>
                  </a:lnTo>
                  <a:lnTo>
                    <a:pt x="152" y="221"/>
                  </a:lnTo>
                  <a:lnTo>
                    <a:pt x="152" y="212"/>
                  </a:lnTo>
                  <a:lnTo>
                    <a:pt x="144" y="212"/>
                  </a:lnTo>
                  <a:lnTo>
                    <a:pt x="135" y="204"/>
                  </a:lnTo>
                  <a:lnTo>
                    <a:pt x="127" y="195"/>
                  </a:lnTo>
                  <a:lnTo>
                    <a:pt x="119" y="187"/>
                  </a:lnTo>
                  <a:lnTo>
                    <a:pt x="110" y="187"/>
                  </a:lnTo>
                  <a:lnTo>
                    <a:pt x="102" y="178"/>
                  </a:lnTo>
                  <a:lnTo>
                    <a:pt x="93" y="178"/>
                  </a:lnTo>
                  <a:lnTo>
                    <a:pt x="93" y="170"/>
                  </a:lnTo>
                  <a:lnTo>
                    <a:pt x="85" y="161"/>
                  </a:lnTo>
                  <a:lnTo>
                    <a:pt x="76" y="153"/>
                  </a:lnTo>
                  <a:lnTo>
                    <a:pt x="76" y="144"/>
                  </a:lnTo>
                  <a:lnTo>
                    <a:pt x="68" y="144"/>
                  </a:lnTo>
                  <a:lnTo>
                    <a:pt x="68" y="136"/>
                  </a:lnTo>
                  <a:lnTo>
                    <a:pt x="59" y="128"/>
                  </a:lnTo>
                  <a:lnTo>
                    <a:pt x="59" y="119"/>
                  </a:lnTo>
                  <a:lnTo>
                    <a:pt x="51" y="119"/>
                  </a:lnTo>
                  <a:lnTo>
                    <a:pt x="42" y="119"/>
                  </a:lnTo>
                  <a:lnTo>
                    <a:pt x="34" y="119"/>
                  </a:lnTo>
                  <a:lnTo>
                    <a:pt x="34" y="111"/>
                  </a:lnTo>
                  <a:lnTo>
                    <a:pt x="25" y="111"/>
                  </a:lnTo>
                  <a:lnTo>
                    <a:pt x="25" y="102"/>
                  </a:lnTo>
                  <a:lnTo>
                    <a:pt x="17" y="102"/>
                  </a:lnTo>
                  <a:lnTo>
                    <a:pt x="8" y="94"/>
                  </a:lnTo>
                  <a:lnTo>
                    <a:pt x="0" y="94"/>
                  </a:lnTo>
                  <a:lnTo>
                    <a:pt x="0" y="85"/>
                  </a:lnTo>
                  <a:lnTo>
                    <a:pt x="0" y="77"/>
                  </a:lnTo>
                  <a:lnTo>
                    <a:pt x="8" y="77"/>
                  </a:lnTo>
                  <a:lnTo>
                    <a:pt x="8" y="68"/>
                  </a:lnTo>
                  <a:lnTo>
                    <a:pt x="17" y="68"/>
                  </a:lnTo>
                  <a:lnTo>
                    <a:pt x="17" y="60"/>
                  </a:lnTo>
                  <a:lnTo>
                    <a:pt x="25" y="51"/>
                  </a:lnTo>
                  <a:lnTo>
                    <a:pt x="17" y="51"/>
                  </a:lnTo>
                  <a:lnTo>
                    <a:pt x="34" y="51"/>
                  </a:lnTo>
                  <a:lnTo>
                    <a:pt x="42" y="43"/>
                  </a:lnTo>
                  <a:lnTo>
                    <a:pt x="51" y="34"/>
                  </a:lnTo>
                  <a:lnTo>
                    <a:pt x="59" y="34"/>
                  </a:lnTo>
                  <a:lnTo>
                    <a:pt x="68" y="26"/>
                  </a:lnTo>
                  <a:lnTo>
                    <a:pt x="76" y="26"/>
                  </a:lnTo>
                  <a:lnTo>
                    <a:pt x="85" y="17"/>
                  </a:lnTo>
                  <a:lnTo>
                    <a:pt x="93" y="17"/>
                  </a:lnTo>
                  <a:lnTo>
                    <a:pt x="102" y="17"/>
                  </a:lnTo>
                  <a:lnTo>
                    <a:pt x="110" y="17"/>
                  </a:lnTo>
                  <a:lnTo>
                    <a:pt x="135" y="9"/>
                  </a:lnTo>
                  <a:lnTo>
                    <a:pt x="144" y="9"/>
                  </a:lnTo>
                  <a:lnTo>
                    <a:pt x="152" y="9"/>
                  </a:lnTo>
                  <a:lnTo>
                    <a:pt x="195" y="0"/>
                  </a:lnTo>
                  <a:lnTo>
                    <a:pt x="203" y="0"/>
                  </a:lnTo>
                  <a:lnTo>
                    <a:pt x="229" y="0"/>
                  </a:lnTo>
                  <a:lnTo>
                    <a:pt x="229" y="9"/>
                  </a:lnTo>
                  <a:lnTo>
                    <a:pt x="229" y="17"/>
                  </a:lnTo>
                  <a:lnTo>
                    <a:pt x="246" y="9"/>
                  </a:lnTo>
                  <a:lnTo>
                    <a:pt x="254" y="17"/>
                  </a:lnTo>
                  <a:lnTo>
                    <a:pt x="263" y="26"/>
                  </a:lnTo>
                  <a:lnTo>
                    <a:pt x="263" y="43"/>
                  </a:lnTo>
                  <a:lnTo>
                    <a:pt x="288" y="34"/>
                  </a:lnTo>
                  <a:lnTo>
                    <a:pt x="314" y="34"/>
                  </a:lnTo>
                  <a:lnTo>
                    <a:pt x="356" y="26"/>
                  </a:lnTo>
                  <a:lnTo>
                    <a:pt x="373" y="26"/>
                  </a:lnTo>
                  <a:lnTo>
                    <a:pt x="382" y="26"/>
                  </a:lnTo>
                  <a:lnTo>
                    <a:pt x="407" y="43"/>
                  </a:lnTo>
                  <a:lnTo>
                    <a:pt x="450" y="77"/>
                  </a:lnTo>
                  <a:lnTo>
                    <a:pt x="501" y="111"/>
                  </a:lnTo>
                  <a:lnTo>
                    <a:pt x="509" y="119"/>
                  </a:lnTo>
                  <a:lnTo>
                    <a:pt x="492" y="144"/>
                  </a:lnTo>
                  <a:lnTo>
                    <a:pt x="475" y="161"/>
                  </a:lnTo>
                  <a:lnTo>
                    <a:pt x="467" y="187"/>
                  </a:lnTo>
                  <a:lnTo>
                    <a:pt x="467" y="204"/>
                  </a:lnTo>
                  <a:lnTo>
                    <a:pt x="467" y="195"/>
                  </a:lnTo>
                  <a:lnTo>
                    <a:pt x="458" y="204"/>
                  </a:lnTo>
                  <a:lnTo>
                    <a:pt x="467" y="221"/>
                  </a:lnTo>
                  <a:lnTo>
                    <a:pt x="458" y="221"/>
                  </a:lnTo>
                  <a:lnTo>
                    <a:pt x="450" y="221"/>
                  </a:lnTo>
                  <a:lnTo>
                    <a:pt x="458" y="229"/>
                  </a:lnTo>
                  <a:lnTo>
                    <a:pt x="450" y="246"/>
                  </a:lnTo>
                  <a:lnTo>
                    <a:pt x="424" y="246"/>
                  </a:lnTo>
                  <a:lnTo>
                    <a:pt x="424" y="255"/>
                  </a:lnTo>
                  <a:lnTo>
                    <a:pt x="433" y="263"/>
                  </a:lnTo>
                  <a:lnTo>
                    <a:pt x="424" y="263"/>
                  </a:lnTo>
                  <a:lnTo>
                    <a:pt x="416" y="280"/>
                  </a:lnTo>
                  <a:lnTo>
                    <a:pt x="399" y="280"/>
                  </a:lnTo>
                  <a:lnTo>
                    <a:pt x="407" y="263"/>
                  </a:lnTo>
                  <a:lnTo>
                    <a:pt x="399" y="272"/>
                  </a:lnTo>
                  <a:lnTo>
                    <a:pt x="390" y="272"/>
                  </a:lnTo>
                  <a:lnTo>
                    <a:pt x="390" y="280"/>
                  </a:lnTo>
                  <a:lnTo>
                    <a:pt x="399" y="289"/>
                  </a:lnTo>
                  <a:lnTo>
                    <a:pt x="399" y="297"/>
                  </a:lnTo>
                  <a:lnTo>
                    <a:pt x="390" y="305"/>
                  </a:lnTo>
                  <a:lnTo>
                    <a:pt x="373" y="314"/>
                  </a:lnTo>
                  <a:lnTo>
                    <a:pt x="365" y="322"/>
                  </a:lnTo>
                  <a:lnTo>
                    <a:pt x="356" y="322"/>
                  </a:lnTo>
                  <a:lnTo>
                    <a:pt x="348" y="305"/>
                  </a:lnTo>
                  <a:lnTo>
                    <a:pt x="348" y="331"/>
                  </a:lnTo>
                  <a:lnTo>
                    <a:pt x="339" y="331"/>
                  </a:lnTo>
                  <a:lnTo>
                    <a:pt x="331" y="322"/>
                  </a:lnTo>
                  <a:lnTo>
                    <a:pt x="339" y="331"/>
                  </a:lnTo>
                  <a:lnTo>
                    <a:pt x="322" y="331"/>
                  </a:lnTo>
                  <a:lnTo>
                    <a:pt x="348" y="339"/>
                  </a:lnTo>
                  <a:lnTo>
                    <a:pt x="348" y="348"/>
                  </a:lnTo>
                  <a:lnTo>
                    <a:pt x="348" y="356"/>
                  </a:lnTo>
                  <a:lnTo>
                    <a:pt x="331" y="365"/>
                  </a:lnTo>
                  <a:lnTo>
                    <a:pt x="331" y="356"/>
                  </a:lnTo>
                  <a:lnTo>
                    <a:pt x="322" y="348"/>
                  </a:lnTo>
                  <a:lnTo>
                    <a:pt x="314" y="339"/>
                  </a:lnTo>
                  <a:lnTo>
                    <a:pt x="314" y="331"/>
                  </a:lnTo>
                  <a:lnTo>
                    <a:pt x="305" y="331"/>
                  </a:lnTo>
                  <a:lnTo>
                    <a:pt x="305" y="348"/>
                  </a:lnTo>
                  <a:lnTo>
                    <a:pt x="314" y="365"/>
                  </a:lnTo>
                  <a:lnTo>
                    <a:pt x="305" y="390"/>
                  </a:lnTo>
                  <a:lnTo>
                    <a:pt x="288" y="390"/>
                  </a:lnTo>
                  <a:lnTo>
                    <a:pt x="280" y="390"/>
                  </a:lnTo>
                  <a:lnTo>
                    <a:pt x="280" y="382"/>
                  </a:lnTo>
                  <a:lnTo>
                    <a:pt x="280" y="373"/>
                  </a:lnTo>
                  <a:lnTo>
                    <a:pt x="280" y="365"/>
                  </a:lnTo>
                  <a:lnTo>
                    <a:pt x="280" y="356"/>
                  </a:lnTo>
                  <a:lnTo>
                    <a:pt x="271" y="365"/>
                  </a:lnTo>
                  <a:lnTo>
                    <a:pt x="271" y="356"/>
                  </a:lnTo>
                  <a:lnTo>
                    <a:pt x="271" y="348"/>
                  </a:lnTo>
                  <a:lnTo>
                    <a:pt x="263" y="339"/>
                  </a:lnTo>
                  <a:lnTo>
                    <a:pt x="254" y="339"/>
                  </a:lnTo>
                  <a:lnTo>
                    <a:pt x="246" y="331"/>
                  </a:lnTo>
                  <a:lnTo>
                    <a:pt x="246" y="322"/>
                  </a:lnTo>
                  <a:lnTo>
                    <a:pt x="237" y="322"/>
                  </a:lnTo>
                  <a:lnTo>
                    <a:pt x="237" y="314"/>
                  </a:lnTo>
                  <a:lnTo>
                    <a:pt x="237" y="305"/>
                  </a:lnTo>
                  <a:lnTo>
                    <a:pt x="229" y="305"/>
                  </a:lnTo>
                  <a:lnTo>
                    <a:pt x="229" y="297"/>
                  </a:lnTo>
                  <a:lnTo>
                    <a:pt x="229" y="289"/>
                  </a:lnTo>
                  <a:lnTo>
                    <a:pt x="229" y="280"/>
                  </a:lnTo>
                  <a:lnTo>
                    <a:pt x="220" y="280"/>
                  </a:lnTo>
                  <a:lnTo>
                    <a:pt x="212" y="280"/>
                  </a:lnTo>
                  <a:lnTo>
                    <a:pt x="212" y="272"/>
                  </a:lnTo>
                  <a:lnTo>
                    <a:pt x="203" y="272"/>
                  </a:lnTo>
                  <a:lnTo>
                    <a:pt x="195" y="272"/>
                  </a:lnTo>
                  <a:lnTo>
                    <a:pt x="195" y="263"/>
                  </a:lnTo>
                  <a:close/>
                </a:path>
              </a:pathLst>
            </a:custGeom>
            <a:solidFill>
              <a:srgbClr val="8DA3FF"/>
            </a:solidFill>
            <a:ln w="12700">
              <a:solidFill>
                <a:schemeClr val="tx1"/>
              </a:solidFill>
              <a:round/>
              <a:headEnd/>
              <a:tailEnd/>
            </a:ln>
          </p:spPr>
          <p:txBody>
            <a:bodyPr/>
            <a:lstStyle/>
            <a:p>
              <a:endParaRPr lang="en-US"/>
            </a:p>
          </p:txBody>
        </p:sp>
        <p:sp>
          <p:nvSpPr>
            <p:cNvPr id="12402" name="Freeform 152"/>
            <p:cNvSpPr>
              <a:spLocks/>
            </p:cNvSpPr>
            <p:nvPr/>
          </p:nvSpPr>
          <p:spPr bwMode="auto">
            <a:xfrm>
              <a:off x="4566" y="2894"/>
              <a:ext cx="17" cy="17"/>
            </a:xfrm>
            <a:custGeom>
              <a:avLst/>
              <a:gdLst>
                <a:gd name="T0" fmla="*/ 0 w 17"/>
                <a:gd name="T1" fmla="*/ 0 h 17"/>
                <a:gd name="T2" fmla="*/ 8 w 17"/>
                <a:gd name="T3" fmla="*/ 0 h 17"/>
                <a:gd name="T4" fmla="*/ 17 w 17"/>
                <a:gd name="T5" fmla="*/ 0 h 17"/>
                <a:gd name="T6" fmla="*/ 0 w 17"/>
                <a:gd name="T7" fmla="*/ 17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8" y="0"/>
                  </a:lnTo>
                  <a:lnTo>
                    <a:pt x="17" y="0"/>
                  </a:lnTo>
                  <a:lnTo>
                    <a:pt x="0" y="17"/>
                  </a:lnTo>
                  <a:lnTo>
                    <a:pt x="0" y="0"/>
                  </a:lnTo>
                  <a:close/>
                </a:path>
              </a:pathLst>
            </a:custGeom>
            <a:solidFill>
              <a:srgbClr val="8DA3FF"/>
            </a:solidFill>
            <a:ln w="12700">
              <a:solidFill>
                <a:schemeClr val="tx1"/>
              </a:solidFill>
              <a:round/>
              <a:headEnd/>
              <a:tailEnd/>
            </a:ln>
          </p:spPr>
          <p:txBody>
            <a:bodyPr/>
            <a:lstStyle/>
            <a:p>
              <a:endParaRPr lang="en-US"/>
            </a:p>
          </p:txBody>
        </p:sp>
        <p:sp>
          <p:nvSpPr>
            <p:cNvPr id="12403" name="Freeform 153"/>
            <p:cNvSpPr>
              <a:spLocks/>
            </p:cNvSpPr>
            <p:nvPr/>
          </p:nvSpPr>
          <p:spPr bwMode="auto">
            <a:xfrm>
              <a:off x="3071" y="2462"/>
              <a:ext cx="518" cy="466"/>
            </a:xfrm>
            <a:custGeom>
              <a:avLst/>
              <a:gdLst>
                <a:gd name="T0" fmla="*/ 17 w 518"/>
                <a:gd name="T1" fmla="*/ 127 h 466"/>
                <a:gd name="T2" fmla="*/ 51 w 518"/>
                <a:gd name="T3" fmla="*/ 17 h 466"/>
                <a:gd name="T4" fmla="*/ 187 w 518"/>
                <a:gd name="T5" fmla="*/ 8 h 466"/>
                <a:gd name="T6" fmla="*/ 331 w 518"/>
                <a:gd name="T7" fmla="*/ 8 h 466"/>
                <a:gd name="T8" fmla="*/ 459 w 518"/>
                <a:gd name="T9" fmla="*/ 0 h 466"/>
                <a:gd name="T10" fmla="*/ 467 w 518"/>
                <a:gd name="T11" fmla="*/ 17 h 466"/>
                <a:gd name="T12" fmla="*/ 459 w 518"/>
                <a:gd name="T13" fmla="*/ 34 h 466"/>
                <a:gd name="T14" fmla="*/ 442 w 518"/>
                <a:gd name="T15" fmla="*/ 50 h 466"/>
                <a:gd name="T16" fmla="*/ 510 w 518"/>
                <a:gd name="T17" fmla="*/ 67 h 466"/>
                <a:gd name="T18" fmla="*/ 501 w 518"/>
                <a:gd name="T19" fmla="*/ 76 h 466"/>
                <a:gd name="T20" fmla="*/ 501 w 518"/>
                <a:gd name="T21" fmla="*/ 84 h 466"/>
                <a:gd name="T22" fmla="*/ 484 w 518"/>
                <a:gd name="T23" fmla="*/ 93 h 466"/>
                <a:gd name="T24" fmla="*/ 493 w 518"/>
                <a:gd name="T25" fmla="*/ 110 h 466"/>
                <a:gd name="T26" fmla="*/ 484 w 518"/>
                <a:gd name="T27" fmla="*/ 118 h 466"/>
                <a:gd name="T28" fmla="*/ 476 w 518"/>
                <a:gd name="T29" fmla="*/ 127 h 466"/>
                <a:gd name="T30" fmla="*/ 476 w 518"/>
                <a:gd name="T31" fmla="*/ 127 h 466"/>
                <a:gd name="T32" fmla="*/ 467 w 518"/>
                <a:gd name="T33" fmla="*/ 135 h 466"/>
                <a:gd name="T34" fmla="*/ 476 w 518"/>
                <a:gd name="T35" fmla="*/ 144 h 466"/>
                <a:gd name="T36" fmla="*/ 476 w 518"/>
                <a:gd name="T37" fmla="*/ 161 h 466"/>
                <a:gd name="T38" fmla="*/ 467 w 518"/>
                <a:gd name="T39" fmla="*/ 169 h 466"/>
                <a:gd name="T40" fmla="*/ 450 w 518"/>
                <a:gd name="T41" fmla="*/ 195 h 466"/>
                <a:gd name="T42" fmla="*/ 459 w 518"/>
                <a:gd name="T43" fmla="*/ 203 h 466"/>
                <a:gd name="T44" fmla="*/ 442 w 518"/>
                <a:gd name="T45" fmla="*/ 211 h 466"/>
                <a:gd name="T46" fmla="*/ 442 w 518"/>
                <a:gd name="T47" fmla="*/ 211 h 466"/>
                <a:gd name="T48" fmla="*/ 433 w 518"/>
                <a:gd name="T49" fmla="*/ 228 h 466"/>
                <a:gd name="T50" fmla="*/ 433 w 518"/>
                <a:gd name="T51" fmla="*/ 228 h 466"/>
                <a:gd name="T52" fmla="*/ 433 w 518"/>
                <a:gd name="T53" fmla="*/ 237 h 466"/>
                <a:gd name="T54" fmla="*/ 433 w 518"/>
                <a:gd name="T55" fmla="*/ 254 h 466"/>
                <a:gd name="T56" fmla="*/ 425 w 518"/>
                <a:gd name="T57" fmla="*/ 262 h 466"/>
                <a:gd name="T58" fmla="*/ 416 w 518"/>
                <a:gd name="T59" fmla="*/ 279 h 466"/>
                <a:gd name="T60" fmla="*/ 408 w 518"/>
                <a:gd name="T61" fmla="*/ 288 h 466"/>
                <a:gd name="T62" fmla="*/ 391 w 518"/>
                <a:gd name="T63" fmla="*/ 296 h 466"/>
                <a:gd name="T64" fmla="*/ 391 w 518"/>
                <a:gd name="T65" fmla="*/ 305 h 466"/>
                <a:gd name="T66" fmla="*/ 391 w 518"/>
                <a:gd name="T67" fmla="*/ 322 h 466"/>
                <a:gd name="T68" fmla="*/ 391 w 518"/>
                <a:gd name="T69" fmla="*/ 330 h 466"/>
                <a:gd name="T70" fmla="*/ 382 w 518"/>
                <a:gd name="T71" fmla="*/ 339 h 466"/>
                <a:gd name="T72" fmla="*/ 391 w 518"/>
                <a:gd name="T73" fmla="*/ 356 h 466"/>
                <a:gd name="T74" fmla="*/ 374 w 518"/>
                <a:gd name="T75" fmla="*/ 356 h 466"/>
                <a:gd name="T76" fmla="*/ 382 w 518"/>
                <a:gd name="T77" fmla="*/ 364 h 466"/>
                <a:gd name="T78" fmla="*/ 365 w 518"/>
                <a:gd name="T79" fmla="*/ 372 h 466"/>
                <a:gd name="T80" fmla="*/ 365 w 518"/>
                <a:gd name="T81" fmla="*/ 381 h 466"/>
                <a:gd name="T82" fmla="*/ 365 w 518"/>
                <a:gd name="T83" fmla="*/ 398 h 466"/>
                <a:gd name="T84" fmla="*/ 374 w 518"/>
                <a:gd name="T85" fmla="*/ 389 h 466"/>
                <a:gd name="T86" fmla="*/ 374 w 518"/>
                <a:gd name="T87" fmla="*/ 406 h 466"/>
                <a:gd name="T88" fmla="*/ 382 w 518"/>
                <a:gd name="T89" fmla="*/ 398 h 466"/>
                <a:gd name="T90" fmla="*/ 382 w 518"/>
                <a:gd name="T91" fmla="*/ 423 h 466"/>
                <a:gd name="T92" fmla="*/ 382 w 518"/>
                <a:gd name="T93" fmla="*/ 432 h 466"/>
                <a:gd name="T94" fmla="*/ 374 w 518"/>
                <a:gd name="T95" fmla="*/ 440 h 466"/>
                <a:gd name="T96" fmla="*/ 365 w 518"/>
                <a:gd name="T97" fmla="*/ 457 h 466"/>
                <a:gd name="T98" fmla="*/ 153 w 518"/>
                <a:gd name="T99" fmla="*/ 466 h 466"/>
                <a:gd name="T100" fmla="*/ 68 w 518"/>
                <a:gd name="T101" fmla="*/ 398 h 466"/>
                <a:gd name="T102" fmla="*/ 51 w 518"/>
                <a:gd name="T103" fmla="*/ 389 h 466"/>
                <a:gd name="T104" fmla="*/ 43 w 518"/>
                <a:gd name="T105" fmla="*/ 389 h 466"/>
                <a:gd name="T106" fmla="*/ 26 w 518"/>
                <a:gd name="T107" fmla="*/ 398 h 466"/>
                <a:gd name="T108" fmla="*/ 26 w 518"/>
                <a:gd name="T109" fmla="*/ 389 h 466"/>
                <a:gd name="T110" fmla="*/ 17 w 518"/>
                <a:gd name="T111" fmla="*/ 347 h 4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18"/>
                <a:gd name="T169" fmla="*/ 0 h 466"/>
                <a:gd name="T170" fmla="*/ 518 w 518"/>
                <a:gd name="T171" fmla="*/ 466 h 4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18" h="466">
                  <a:moveTo>
                    <a:pt x="17" y="313"/>
                  </a:moveTo>
                  <a:lnTo>
                    <a:pt x="26" y="271"/>
                  </a:lnTo>
                  <a:lnTo>
                    <a:pt x="26" y="245"/>
                  </a:lnTo>
                  <a:lnTo>
                    <a:pt x="26" y="220"/>
                  </a:lnTo>
                  <a:lnTo>
                    <a:pt x="26" y="161"/>
                  </a:lnTo>
                  <a:lnTo>
                    <a:pt x="17" y="127"/>
                  </a:lnTo>
                  <a:lnTo>
                    <a:pt x="17" y="110"/>
                  </a:lnTo>
                  <a:lnTo>
                    <a:pt x="9" y="67"/>
                  </a:lnTo>
                  <a:lnTo>
                    <a:pt x="9" y="59"/>
                  </a:lnTo>
                  <a:lnTo>
                    <a:pt x="0" y="17"/>
                  </a:lnTo>
                  <a:lnTo>
                    <a:pt x="51" y="17"/>
                  </a:lnTo>
                  <a:lnTo>
                    <a:pt x="77" y="17"/>
                  </a:lnTo>
                  <a:lnTo>
                    <a:pt x="102" y="17"/>
                  </a:lnTo>
                  <a:lnTo>
                    <a:pt x="136" y="17"/>
                  </a:lnTo>
                  <a:lnTo>
                    <a:pt x="178" y="8"/>
                  </a:lnTo>
                  <a:lnTo>
                    <a:pt x="187" y="8"/>
                  </a:lnTo>
                  <a:lnTo>
                    <a:pt x="212" y="8"/>
                  </a:lnTo>
                  <a:lnTo>
                    <a:pt x="255" y="8"/>
                  </a:lnTo>
                  <a:lnTo>
                    <a:pt x="297" y="8"/>
                  </a:lnTo>
                  <a:lnTo>
                    <a:pt x="323" y="8"/>
                  </a:lnTo>
                  <a:lnTo>
                    <a:pt x="331" y="8"/>
                  </a:lnTo>
                  <a:lnTo>
                    <a:pt x="357" y="8"/>
                  </a:lnTo>
                  <a:lnTo>
                    <a:pt x="391" y="0"/>
                  </a:lnTo>
                  <a:lnTo>
                    <a:pt x="416" y="0"/>
                  </a:lnTo>
                  <a:lnTo>
                    <a:pt x="450" y="0"/>
                  </a:lnTo>
                  <a:lnTo>
                    <a:pt x="459" y="0"/>
                  </a:lnTo>
                  <a:lnTo>
                    <a:pt x="459" y="8"/>
                  </a:lnTo>
                  <a:lnTo>
                    <a:pt x="467" y="8"/>
                  </a:lnTo>
                  <a:lnTo>
                    <a:pt x="467" y="17"/>
                  </a:lnTo>
                  <a:lnTo>
                    <a:pt x="467" y="25"/>
                  </a:lnTo>
                  <a:lnTo>
                    <a:pt x="459" y="34"/>
                  </a:lnTo>
                  <a:lnTo>
                    <a:pt x="450" y="42"/>
                  </a:lnTo>
                  <a:lnTo>
                    <a:pt x="450" y="50"/>
                  </a:lnTo>
                  <a:lnTo>
                    <a:pt x="442" y="50"/>
                  </a:lnTo>
                  <a:lnTo>
                    <a:pt x="442" y="67"/>
                  </a:lnTo>
                  <a:lnTo>
                    <a:pt x="450" y="67"/>
                  </a:lnTo>
                  <a:lnTo>
                    <a:pt x="484" y="59"/>
                  </a:lnTo>
                  <a:lnTo>
                    <a:pt x="501" y="59"/>
                  </a:lnTo>
                  <a:lnTo>
                    <a:pt x="510" y="67"/>
                  </a:lnTo>
                  <a:lnTo>
                    <a:pt x="518" y="67"/>
                  </a:lnTo>
                  <a:lnTo>
                    <a:pt x="510" y="76"/>
                  </a:lnTo>
                  <a:lnTo>
                    <a:pt x="510" y="67"/>
                  </a:lnTo>
                  <a:lnTo>
                    <a:pt x="501" y="67"/>
                  </a:lnTo>
                  <a:lnTo>
                    <a:pt x="501" y="76"/>
                  </a:lnTo>
                  <a:lnTo>
                    <a:pt x="510" y="76"/>
                  </a:lnTo>
                  <a:lnTo>
                    <a:pt x="510" y="84"/>
                  </a:lnTo>
                  <a:lnTo>
                    <a:pt x="501" y="84"/>
                  </a:lnTo>
                  <a:lnTo>
                    <a:pt x="501" y="93"/>
                  </a:lnTo>
                  <a:lnTo>
                    <a:pt x="493" y="93"/>
                  </a:lnTo>
                  <a:lnTo>
                    <a:pt x="484" y="93"/>
                  </a:lnTo>
                  <a:lnTo>
                    <a:pt x="484" y="101"/>
                  </a:lnTo>
                  <a:lnTo>
                    <a:pt x="493" y="101"/>
                  </a:lnTo>
                  <a:lnTo>
                    <a:pt x="493" y="110"/>
                  </a:lnTo>
                  <a:lnTo>
                    <a:pt x="484" y="110"/>
                  </a:lnTo>
                  <a:lnTo>
                    <a:pt x="484" y="118"/>
                  </a:lnTo>
                  <a:lnTo>
                    <a:pt x="493" y="118"/>
                  </a:lnTo>
                  <a:lnTo>
                    <a:pt x="484" y="118"/>
                  </a:lnTo>
                  <a:lnTo>
                    <a:pt x="476" y="118"/>
                  </a:lnTo>
                  <a:lnTo>
                    <a:pt x="476" y="127"/>
                  </a:lnTo>
                  <a:lnTo>
                    <a:pt x="484" y="135"/>
                  </a:lnTo>
                  <a:lnTo>
                    <a:pt x="476" y="135"/>
                  </a:lnTo>
                  <a:lnTo>
                    <a:pt x="476" y="127"/>
                  </a:lnTo>
                  <a:lnTo>
                    <a:pt x="467" y="127"/>
                  </a:lnTo>
                  <a:lnTo>
                    <a:pt x="467" y="135"/>
                  </a:lnTo>
                  <a:lnTo>
                    <a:pt x="467" y="144"/>
                  </a:lnTo>
                  <a:lnTo>
                    <a:pt x="467" y="135"/>
                  </a:lnTo>
                  <a:lnTo>
                    <a:pt x="476" y="135"/>
                  </a:lnTo>
                  <a:lnTo>
                    <a:pt x="476" y="144"/>
                  </a:lnTo>
                  <a:lnTo>
                    <a:pt x="467" y="144"/>
                  </a:lnTo>
                  <a:lnTo>
                    <a:pt x="476" y="144"/>
                  </a:lnTo>
                  <a:lnTo>
                    <a:pt x="467" y="152"/>
                  </a:lnTo>
                  <a:lnTo>
                    <a:pt x="467" y="161"/>
                  </a:lnTo>
                  <a:lnTo>
                    <a:pt x="476" y="161"/>
                  </a:lnTo>
                  <a:lnTo>
                    <a:pt x="476" y="169"/>
                  </a:lnTo>
                  <a:lnTo>
                    <a:pt x="476" y="178"/>
                  </a:lnTo>
                  <a:lnTo>
                    <a:pt x="467" y="169"/>
                  </a:lnTo>
                  <a:lnTo>
                    <a:pt x="467" y="178"/>
                  </a:lnTo>
                  <a:lnTo>
                    <a:pt x="467" y="186"/>
                  </a:lnTo>
                  <a:lnTo>
                    <a:pt x="450" y="186"/>
                  </a:lnTo>
                  <a:lnTo>
                    <a:pt x="450" y="195"/>
                  </a:lnTo>
                  <a:lnTo>
                    <a:pt x="459" y="195"/>
                  </a:lnTo>
                  <a:lnTo>
                    <a:pt x="459" y="203"/>
                  </a:lnTo>
                  <a:lnTo>
                    <a:pt x="459" y="211"/>
                  </a:lnTo>
                  <a:lnTo>
                    <a:pt x="450" y="211"/>
                  </a:lnTo>
                  <a:lnTo>
                    <a:pt x="442" y="211"/>
                  </a:lnTo>
                  <a:lnTo>
                    <a:pt x="433" y="211"/>
                  </a:lnTo>
                  <a:lnTo>
                    <a:pt x="442" y="211"/>
                  </a:lnTo>
                  <a:lnTo>
                    <a:pt x="442" y="220"/>
                  </a:lnTo>
                  <a:lnTo>
                    <a:pt x="442" y="228"/>
                  </a:lnTo>
                  <a:lnTo>
                    <a:pt x="433" y="228"/>
                  </a:lnTo>
                  <a:lnTo>
                    <a:pt x="433" y="220"/>
                  </a:lnTo>
                  <a:lnTo>
                    <a:pt x="433" y="228"/>
                  </a:lnTo>
                  <a:lnTo>
                    <a:pt x="442" y="228"/>
                  </a:lnTo>
                  <a:lnTo>
                    <a:pt x="442" y="237"/>
                  </a:lnTo>
                  <a:lnTo>
                    <a:pt x="433" y="237"/>
                  </a:lnTo>
                  <a:lnTo>
                    <a:pt x="425" y="228"/>
                  </a:lnTo>
                  <a:lnTo>
                    <a:pt x="425" y="237"/>
                  </a:lnTo>
                  <a:lnTo>
                    <a:pt x="425" y="245"/>
                  </a:lnTo>
                  <a:lnTo>
                    <a:pt x="433" y="254"/>
                  </a:lnTo>
                  <a:lnTo>
                    <a:pt x="425" y="254"/>
                  </a:lnTo>
                  <a:lnTo>
                    <a:pt x="425" y="262"/>
                  </a:lnTo>
                  <a:lnTo>
                    <a:pt x="433" y="262"/>
                  </a:lnTo>
                  <a:lnTo>
                    <a:pt x="425" y="262"/>
                  </a:lnTo>
                  <a:lnTo>
                    <a:pt x="425" y="271"/>
                  </a:lnTo>
                  <a:lnTo>
                    <a:pt x="425" y="279"/>
                  </a:lnTo>
                  <a:lnTo>
                    <a:pt x="416" y="279"/>
                  </a:lnTo>
                  <a:lnTo>
                    <a:pt x="416" y="271"/>
                  </a:lnTo>
                  <a:lnTo>
                    <a:pt x="408" y="279"/>
                  </a:lnTo>
                  <a:lnTo>
                    <a:pt x="408" y="288"/>
                  </a:lnTo>
                  <a:lnTo>
                    <a:pt x="408" y="296"/>
                  </a:lnTo>
                  <a:lnTo>
                    <a:pt x="399" y="296"/>
                  </a:lnTo>
                  <a:lnTo>
                    <a:pt x="391" y="288"/>
                  </a:lnTo>
                  <a:lnTo>
                    <a:pt x="391" y="296"/>
                  </a:lnTo>
                  <a:lnTo>
                    <a:pt x="408" y="305"/>
                  </a:lnTo>
                  <a:lnTo>
                    <a:pt x="399" y="305"/>
                  </a:lnTo>
                  <a:lnTo>
                    <a:pt x="391" y="305"/>
                  </a:lnTo>
                  <a:lnTo>
                    <a:pt x="391" y="313"/>
                  </a:lnTo>
                  <a:lnTo>
                    <a:pt x="399" y="313"/>
                  </a:lnTo>
                  <a:lnTo>
                    <a:pt x="399" y="322"/>
                  </a:lnTo>
                  <a:lnTo>
                    <a:pt x="391" y="322"/>
                  </a:lnTo>
                  <a:lnTo>
                    <a:pt x="391" y="330"/>
                  </a:lnTo>
                  <a:lnTo>
                    <a:pt x="382" y="330"/>
                  </a:lnTo>
                  <a:lnTo>
                    <a:pt x="382" y="322"/>
                  </a:lnTo>
                  <a:lnTo>
                    <a:pt x="382" y="330"/>
                  </a:lnTo>
                  <a:lnTo>
                    <a:pt x="382" y="339"/>
                  </a:lnTo>
                  <a:lnTo>
                    <a:pt x="382" y="347"/>
                  </a:lnTo>
                  <a:lnTo>
                    <a:pt x="391" y="356"/>
                  </a:lnTo>
                  <a:lnTo>
                    <a:pt x="382" y="356"/>
                  </a:lnTo>
                  <a:lnTo>
                    <a:pt x="374" y="356"/>
                  </a:lnTo>
                  <a:lnTo>
                    <a:pt x="374" y="364"/>
                  </a:lnTo>
                  <a:lnTo>
                    <a:pt x="382" y="364"/>
                  </a:lnTo>
                  <a:lnTo>
                    <a:pt x="382" y="372"/>
                  </a:lnTo>
                  <a:lnTo>
                    <a:pt x="374" y="364"/>
                  </a:lnTo>
                  <a:lnTo>
                    <a:pt x="365" y="364"/>
                  </a:lnTo>
                  <a:lnTo>
                    <a:pt x="365" y="372"/>
                  </a:lnTo>
                  <a:lnTo>
                    <a:pt x="374" y="372"/>
                  </a:lnTo>
                  <a:lnTo>
                    <a:pt x="374" y="381"/>
                  </a:lnTo>
                  <a:lnTo>
                    <a:pt x="365" y="381"/>
                  </a:lnTo>
                  <a:lnTo>
                    <a:pt x="365" y="389"/>
                  </a:lnTo>
                  <a:lnTo>
                    <a:pt x="374" y="389"/>
                  </a:lnTo>
                  <a:lnTo>
                    <a:pt x="365" y="398"/>
                  </a:lnTo>
                  <a:lnTo>
                    <a:pt x="374" y="398"/>
                  </a:lnTo>
                  <a:lnTo>
                    <a:pt x="374" y="389"/>
                  </a:lnTo>
                  <a:lnTo>
                    <a:pt x="382" y="398"/>
                  </a:lnTo>
                  <a:lnTo>
                    <a:pt x="374" y="398"/>
                  </a:lnTo>
                  <a:lnTo>
                    <a:pt x="374" y="406"/>
                  </a:lnTo>
                  <a:lnTo>
                    <a:pt x="382" y="398"/>
                  </a:lnTo>
                  <a:lnTo>
                    <a:pt x="382" y="406"/>
                  </a:lnTo>
                  <a:lnTo>
                    <a:pt x="374" y="406"/>
                  </a:lnTo>
                  <a:lnTo>
                    <a:pt x="374" y="415"/>
                  </a:lnTo>
                  <a:lnTo>
                    <a:pt x="382" y="423"/>
                  </a:lnTo>
                  <a:lnTo>
                    <a:pt x="382" y="415"/>
                  </a:lnTo>
                  <a:lnTo>
                    <a:pt x="391" y="415"/>
                  </a:lnTo>
                  <a:lnTo>
                    <a:pt x="391" y="423"/>
                  </a:lnTo>
                  <a:lnTo>
                    <a:pt x="382" y="423"/>
                  </a:lnTo>
                  <a:lnTo>
                    <a:pt x="382" y="432"/>
                  </a:lnTo>
                  <a:lnTo>
                    <a:pt x="382" y="440"/>
                  </a:lnTo>
                  <a:lnTo>
                    <a:pt x="374" y="440"/>
                  </a:lnTo>
                  <a:lnTo>
                    <a:pt x="382" y="449"/>
                  </a:lnTo>
                  <a:lnTo>
                    <a:pt x="374" y="449"/>
                  </a:lnTo>
                  <a:lnTo>
                    <a:pt x="374" y="457"/>
                  </a:lnTo>
                  <a:lnTo>
                    <a:pt x="365" y="457"/>
                  </a:lnTo>
                  <a:lnTo>
                    <a:pt x="348" y="457"/>
                  </a:lnTo>
                  <a:lnTo>
                    <a:pt x="280" y="457"/>
                  </a:lnTo>
                  <a:lnTo>
                    <a:pt x="212" y="457"/>
                  </a:lnTo>
                  <a:lnTo>
                    <a:pt x="178" y="457"/>
                  </a:lnTo>
                  <a:lnTo>
                    <a:pt x="153" y="466"/>
                  </a:lnTo>
                  <a:lnTo>
                    <a:pt x="127" y="466"/>
                  </a:lnTo>
                  <a:lnTo>
                    <a:pt x="94" y="466"/>
                  </a:lnTo>
                  <a:lnTo>
                    <a:pt x="68" y="466"/>
                  </a:lnTo>
                  <a:lnTo>
                    <a:pt x="68" y="432"/>
                  </a:lnTo>
                  <a:lnTo>
                    <a:pt x="68" y="398"/>
                  </a:lnTo>
                  <a:lnTo>
                    <a:pt x="68" y="389"/>
                  </a:lnTo>
                  <a:lnTo>
                    <a:pt x="60" y="389"/>
                  </a:lnTo>
                  <a:lnTo>
                    <a:pt x="51" y="398"/>
                  </a:lnTo>
                  <a:lnTo>
                    <a:pt x="51" y="389"/>
                  </a:lnTo>
                  <a:lnTo>
                    <a:pt x="51" y="398"/>
                  </a:lnTo>
                  <a:lnTo>
                    <a:pt x="43" y="398"/>
                  </a:lnTo>
                  <a:lnTo>
                    <a:pt x="51" y="389"/>
                  </a:lnTo>
                  <a:lnTo>
                    <a:pt x="43" y="389"/>
                  </a:lnTo>
                  <a:lnTo>
                    <a:pt x="43" y="398"/>
                  </a:lnTo>
                  <a:lnTo>
                    <a:pt x="43" y="389"/>
                  </a:lnTo>
                  <a:lnTo>
                    <a:pt x="43" y="398"/>
                  </a:lnTo>
                  <a:lnTo>
                    <a:pt x="34" y="389"/>
                  </a:lnTo>
                  <a:lnTo>
                    <a:pt x="34" y="398"/>
                  </a:lnTo>
                  <a:lnTo>
                    <a:pt x="26" y="398"/>
                  </a:lnTo>
                  <a:lnTo>
                    <a:pt x="34" y="389"/>
                  </a:lnTo>
                  <a:lnTo>
                    <a:pt x="26" y="389"/>
                  </a:lnTo>
                  <a:lnTo>
                    <a:pt x="17" y="389"/>
                  </a:lnTo>
                  <a:lnTo>
                    <a:pt x="17" y="347"/>
                  </a:lnTo>
                  <a:lnTo>
                    <a:pt x="17" y="313"/>
                  </a:lnTo>
                  <a:close/>
                </a:path>
              </a:pathLst>
            </a:custGeom>
            <a:solidFill>
              <a:srgbClr val="8DA3FF"/>
            </a:solidFill>
            <a:ln w="12700">
              <a:solidFill>
                <a:schemeClr val="tx1"/>
              </a:solidFill>
              <a:round/>
              <a:headEnd/>
              <a:tailEnd/>
            </a:ln>
          </p:spPr>
          <p:txBody>
            <a:bodyPr/>
            <a:lstStyle/>
            <a:p>
              <a:endParaRPr lang="en-US"/>
            </a:p>
          </p:txBody>
        </p:sp>
        <p:sp>
          <p:nvSpPr>
            <p:cNvPr id="12404" name="Freeform 154"/>
            <p:cNvSpPr>
              <a:spLocks/>
            </p:cNvSpPr>
            <p:nvPr/>
          </p:nvSpPr>
          <p:spPr bwMode="auto">
            <a:xfrm>
              <a:off x="3139" y="2919"/>
              <a:ext cx="578" cy="509"/>
            </a:xfrm>
            <a:custGeom>
              <a:avLst/>
              <a:gdLst>
                <a:gd name="T0" fmla="*/ 42 w 578"/>
                <a:gd name="T1" fmla="*/ 339 h 509"/>
                <a:gd name="T2" fmla="*/ 42 w 578"/>
                <a:gd name="T3" fmla="*/ 322 h 509"/>
                <a:gd name="T4" fmla="*/ 51 w 578"/>
                <a:gd name="T5" fmla="*/ 314 h 509"/>
                <a:gd name="T6" fmla="*/ 59 w 578"/>
                <a:gd name="T7" fmla="*/ 288 h 509"/>
                <a:gd name="T8" fmla="*/ 59 w 578"/>
                <a:gd name="T9" fmla="*/ 280 h 509"/>
                <a:gd name="T10" fmla="*/ 59 w 578"/>
                <a:gd name="T11" fmla="*/ 263 h 509"/>
                <a:gd name="T12" fmla="*/ 59 w 578"/>
                <a:gd name="T13" fmla="*/ 254 h 509"/>
                <a:gd name="T14" fmla="*/ 59 w 578"/>
                <a:gd name="T15" fmla="*/ 246 h 509"/>
                <a:gd name="T16" fmla="*/ 51 w 578"/>
                <a:gd name="T17" fmla="*/ 229 h 509"/>
                <a:gd name="T18" fmla="*/ 42 w 578"/>
                <a:gd name="T19" fmla="*/ 212 h 509"/>
                <a:gd name="T20" fmla="*/ 42 w 578"/>
                <a:gd name="T21" fmla="*/ 195 h 509"/>
                <a:gd name="T22" fmla="*/ 26 w 578"/>
                <a:gd name="T23" fmla="*/ 187 h 509"/>
                <a:gd name="T24" fmla="*/ 26 w 578"/>
                <a:gd name="T25" fmla="*/ 170 h 509"/>
                <a:gd name="T26" fmla="*/ 17 w 578"/>
                <a:gd name="T27" fmla="*/ 153 h 509"/>
                <a:gd name="T28" fmla="*/ 0 w 578"/>
                <a:gd name="T29" fmla="*/ 51 h 509"/>
                <a:gd name="T30" fmla="*/ 144 w 578"/>
                <a:gd name="T31" fmla="*/ 0 h 509"/>
                <a:gd name="T32" fmla="*/ 306 w 578"/>
                <a:gd name="T33" fmla="*/ 9 h 509"/>
                <a:gd name="T34" fmla="*/ 314 w 578"/>
                <a:gd name="T35" fmla="*/ 17 h 509"/>
                <a:gd name="T36" fmla="*/ 314 w 578"/>
                <a:gd name="T37" fmla="*/ 51 h 509"/>
                <a:gd name="T38" fmla="*/ 323 w 578"/>
                <a:gd name="T39" fmla="*/ 51 h 509"/>
                <a:gd name="T40" fmla="*/ 314 w 578"/>
                <a:gd name="T41" fmla="*/ 59 h 509"/>
                <a:gd name="T42" fmla="*/ 331 w 578"/>
                <a:gd name="T43" fmla="*/ 76 h 509"/>
                <a:gd name="T44" fmla="*/ 331 w 578"/>
                <a:gd name="T45" fmla="*/ 93 h 509"/>
                <a:gd name="T46" fmla="*/ 314 w 578"/>
                <a:gd name="T47" fmla="*/ 102 h 509"/>
                <a:gd name="T48" fmla="*/ 331 w 578"/>
                <a:gd name="T49" fmla="*/ 102 h 509"/>
                <a:gd name="T50" fmla="*/ 314 w 578"/>
                <a:gd name="T51" fmla="*/ 119 h 509"/>
                <a:gd name="T52" fmla="*/ 306 w 578"/>
                <a:gd name="T53" fmla="*/ 144 h 509"/>
                <a:gd name="T54" fmla="*/ 297 w 578"/>
                <a:gd name="T55" fmla="*/ 161 h 509"/>
                <a:gd name="T56" fmla="*/ 289 w 578"/>
                <a:gd name="T57" fmla="*/ 161 h 509"/>
                <a:gd name="T58" fmla="*/ 289 w 578"/>
                <a:gd name="T59" fmla="*/ 178 h 509"/>
                <a:gd name="T60" fmla="*/ 289 w 578"/>
                <a:gd name="T61" fmla="*/ 204 h 509"/>
                <a:gd name="T62" fmla="*/ 272 w 578"/>
                <a:gd name="T63" fmla="*/ 204 h 509"/>
                <a:gd name="T64" fmla="*/ 272 w 578"/>
                <a:gd name="T65" fmla="*/ 220 h 509"/>
                <a:gd name="T66" fmla="*/ 280 w 578"/>
                <a:gd name="T67" fmla="*/ 254 h 509"/>
                <a:gd name="T68" fmla="*/ 425 w 578"/>
                <a:gd name="T69" fmla="*/ 246 h 509"/>
                <a:gd name="T70" fmla="*/ 476 w 578"/>
                <a:gd name="T71" fmla="*/ 254 h 509"/>
                <a:gd name="T72" fmla="*/ 476 w 578"/>
                <a:gd name="T73" fmla="*/ 271 h 509"/>
                <a:gd name="T74" fmla="*/ 467 w 578"/>
                <a:gd name="T75" fmla="*/ 280 h 509"/>
                <a:gd name="T76" fmla="*/ 476 w 578"/>
                <a:gd name="T77" fmla="*/ 297 h 509"/>
                <a:gd name="T78" fmla="*/ 484 w 578"/>
                <a:gd name="T79" fmla="*/ 314 h 509"/>
                <a:gd name="T80" fmla="*/ 493 w 578"/>
                <a:gd name="T81" fmla="*/ 331 h 509"/>
                <a:gd name="T82" fmla="*/ 459 w 578"/>
                <a:gd name="T83" fmla="*/ 339 h 509"/>
                <a:gd name="T84" fmla="*/ 459 w 578"/>
                <a:gd name="T85" fmla="*/ 365 h 509"/>
                <a:gd name="T86" fmla="*/ 476 w 578"/>
                <a:gd name="T87" fmla="*/ 373 h 509"/>
                <a:gd name="T88" fmla="*/ 518 w 578"/>
                <a:gd name="T89" fmla="*/ 373 h 509"/>
                <a:gd name="T90" fmla="*/ 510 w 578"/>
                <a:gd name="T91" fmla="*/ 407 h 509"/>
                <a:gd name="T92" fmla="*/ 493 w 578"/>
                <a:gd name="T93" fmla="*/ 415 h 509"/>
                <a:gd name="T94" fmla="*/ 535 w 578"/>
                <a:gd name="T95" fmla="*/ 449 h 509"/>
                <a:gd name="T96" fmla="*/ 569 w 578"/>
                <a:gd name="T97" fmla="*/ 475 h 509"/>
                <a:gd name="T98" fmla="*/ 552 w 578"/>
                <a:gd name="T99" fmla="*/ 492 h 509"/>
                <a:gd name="T100" fmla="*/ 527 w 578"/>
                <a:gd name="T101" fmla="*/ 466 h 509"/>
                <a:gd name="T102" fmla="*/ 467 w 578"/>
                <a:gd name="T103" fmla="*/ 441 h 509"/>
                <a:gd name="T104" fmla="*/ 459 w 578"/>
                <a:gd name="T105" fmla="*/ 449 h 509"/>
                <a:gd name="T106" fmla="*/ 459 w 578"/>
                <a:gd name="T107" fmla="*/ 483 h 509"/>
                <a:gd name="T108" fmla="*/ 416 w 578"/>
                <a:gd name="T109" fmla="*/ 466 h 509"/>
                <a:gd name="T110" fmla="*/ 391 w 578"/>
                <a:gd name="T111" fmla="*/ 483 h 509"/>
                <a:gd name="T112" fmla="*/ 374 w 578"/>
                <a:gd name="T113" fmla="*/ 475 h 509"/>
                <a:gd name="T114" fmla="*/ 289 w 578"/>
                <a:gd name="T115" fmla="*/ 441 h 509"/>
                <a:gd name="T116" fmla="*/ 255 w 578"/>
                <a:gd name="T117" fmla="*/ 407 h 509"/>
                <a:gd name="T118" fmla="*/ 170 w 578"/>
                <a:gd name="T119" fmla="*/ 441 h 509"/>
                <a:gd name="T120" fmla="*/ 42 w 578"/>
                <a:gd name="T121" fmla="*/ 381 h 509"/>
                <a:gd name="T122" fmla="*/ 42 w 578"/>
                <a:gd name="T123" fmla="*/ 365 h 5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8"/>
                <a:gd name="T187" fmla="*/ 0 h 509"/>
                <a:gd name="T188" fmla="*/ 578 w 578"/>
                <a:gd name="T189" fmla="*/ 509 h 5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8" h="509">
                  <a:moveTo>
                    <a:pt x="42" y="365"/>
                  </a:moveTo>
                  <a:lnTo>
                    <a:pt x="42" y="356"/>
                  </a:lnTo>
                  <a:lnTo>
                    <a:pt x="42" y="348"/>
                  </a:lnTo>
                  <a:lnTo>
                    <a:pt x="42" y="339"/>
                  </a:lnTo>
                  <a:lnTo>
                    <a:pt x="42" y="331"/>
                  </a:lnTo>
                  <a:lnTo>
                    <a:pt x="42" y="322"/>
                  </a:lnTo>
                  <a:lnTo>
                    <a:pt x="42" y="314"/>
                  </a:lnTo>
                  <a:lnTo>
                    <a:pt x="51" y="314"/>
                  </a:lnTo>
                  <a:lnTo>
                    <a:pt x="42" y="314"/>
                  </a:lnTo>
                  <a:lnTo>
                    <a:pt x="51" y="314"/>
                  </a:lnTo>
                  <a:lnTo>
                    <a:pt x="51" y="305"/>
                  </a:lnTo>
                  <a:lnTo>
                    <a:pt x="51" y="297"/>
                  </a:lnTo>
                  <a:lnTo>
                    <a:pt x="59" y="297"/>
                  </a:lnTo>
                  <a:lnTo>
                    <a:pt x="59" y="288"/>
                  </a:lnTo>
                  <a:lnTo>
                    <a:pt x="59" y="280"/>
                  </a:lnTo>
                  <a:lnTo>
                    <a:pt x="59" y="271"/>
                  </a:lnTo>
                  <a:lnTo>
                    <a:pt x="59" y="263"/>
                  </a:lnTo>
                  <a:lnTo>
                    <a:pt x="68" y="263"/>
                  </a:lnTo>
                  <a:lnTo>
                    <a:pt x="59" y="254"/>
                  </a:lnTo>
                  <a:lnTo>
                    <a:pt x="59" y="246"/>
                  </a:lnTo>
                  <a:lnTo>
                    <a:pt x="59" y="237"/>
                  </a:lnTo>
                  <a:lnTo>
                    <a:pt x="59" y="246"/>
                  </a:lnTo>
                  <a:lnTo>
                    <a:pt x="51" y="237"/>
                  </a:lnTo>
                  <a:lnTo>
                    <a:pt x="51" y="229"/>
                  </a:lnTo>
                  <a:lnTo>
                    <a:pt x="42" y="229"/>
                  </a:lnTo>
                  <a:lnTo>
                    <a:pt x="42" y="220"/>
                  </a:lnTo>
                  <a:lnTo>
                    <a:pt x="51" y="220"/>
                  </a:lnTo>
                  <a:lnTo>
                    <a:pt x="42" y="220"/>
                  </a:lnTo>
                  <a:lnTo>
                    <a:pt x="42" y="212"/>
                  </a:lnTo>
                  <a:lnTo>
                    <a:pt x="42" y="204"/>
                  </a:lnTo>
                  <a:lnTo>
                    <a:pt x="34" y="204"/>
                  </a:lnTo>
                  <a:lnTo>
                    <a:pt x="42" y="204"/>
                  </a:lnTo>
                  <a:lnTo>
                    <a:pt x="42" y="195"/>
                  </a:lnTo>
                  <a:lnTo>
                    <a:pt x="34" y="195"/>
                  </a:lnTo>
                  <a:lnTo>
                    <a:pt x="26" y="195"/>
                  </a:lnTo>
                  <a:lnTo>
                    <a:pt x="26" y="187"/>
                  </a:lnTo>
                  <a:lnTo>
                    <a:pt x="26" y="178"/>
                  </a:lnTo>
                  <a:lnTo>
                    <a:pt x="34" y="178"/>
                  </a:lnTo>
                  <a:lnTo>
                    <a:pt x="26" y="178"/>
                  </a:lnTo>
                  <a:lnTo>
                    <a:pt x="26" y="170"/>
                  </a:lnTo>
                  <a:lnTo>
                    <a:pt x="26" y="161"/>
                  </a:lnTo>
                  <a:lnTo>
                    <a:pt x="26" y="153"/>
                  </a:lnTo>
                  <a:lnTo>
                    <a:pt x="17" y="153"/>
                  </a:lnTo>
                  <a:lnTo>
                    <a:pt x="9" y="144"/>
                  </a:lnTo>
                  <a:lnTo>
                    <a:pt x="9" y="136"/>
                  </a:lnTo>
                  <a:lnTo>
                    <a:pt x="0" y="136"/>
                  </a:lnTo>
                  <a:lnTo>
                    <a:pt x="0" y="110"/>
                  </a:lnTo>
                  <a:lnTo>
                    <a:pt x="0" y="85"/>
                  </a:lnTo>
                  <a:lnTo>
                    <a:pt x="0" y="51"/>
                  </a:lnTo>
                  <a:lnTo>
                    <a:pt x="0" y="26"/>
                  </a:lnTo>
                  <a:lnTo>
                    <a:pt x="0" y="9"/>
                  </a:lnTo>
                  <a:lnTo>
                    <a:pt x="26" y="9"/>
                  </a:lnTo>
                  <a:lnTo>
                    <a:pt x="59" y="9"/>
                  </a:lnTo>
                  <a:lnTo>
                    <a:pt x="85" y="9"/>
                  </a:lnTo>
                  <a:lnTo>
                    <a:pt x="110" y="0"/>
                  </a:lnTo>
                  <a:lnTo>
                    <a:pt x="144" y="0"/>
                  </a:lnTo>
                  <a:lnTo>
                    <a:pt x="212" y="0"/>
                  </a:lnTo>
                  <a:lnTo>
                    <a:pt x="280" y="0"/>
                  </a:lnTo>
                  <a:lnTo>
                    <a:pt x="297" y="0"/>
                  </a:lnTo>
                  <a:lnTo>
                    <a:pt x="306" y="0"/>
                  </a:lnTo>
                  <a:lnTo>
                    <a:pt x="306" y="9"/>
                  </a:lnTo>
                  <a:lnTo>
                    <a:pt x="314" y="9"/>
                  </a:lnTo>
                  <a:lnTo>
                    <a:pt x="314" y="0"/>
                  </a:lnTo>
                  <a:lnTo>
                    <a:pt x="314" y="17"/>
                  </a:lnTo>
                  <a:lnTo>
                    <a:pt x="314" y="26"/>
                  </a:lnTo>
                  <a:lnTo>
                    <a:pt x="314" y="34"/>
                  </a:lnTo>
                  <a:lnTo>
                    <a:pt x="323" y="34"/>
                  </a:lnTo>
                  <a:lnTo>
                    <a:pt x="314" y="43"/>
                  </a:lnTo>
                  <a:lnTo>
                    <a:pt x="314" y="51"/>
                  </a:lnTo>
                  <a:lnTo>
                    <a:pt x="323" y="51"/>
                  </a:lnTo>
                  <a:lnTo>
                    <a:pt x="323" y="43"/>
                  </a:lnTo>
                  <a:lnTo>
                    <a:pt x="331" y="43"/>
                  </a:lnTo>
                  <a:lnTo>
                    <a:pt x="323" y="51"/>
                  </a:lnTo>
                  <a:lnTo>
                    <a:pt x="323" y="59"/>
                  </a:lnTo>
                  <a:lnTo>
                    <a:pt x="331" y="59"/>
                  </a:lnTo>
                  <a:lnTo>
                    <a:pt x="323" y="59"/>
                  </a:lnTo>
                  <a:lnTo>
                    <a:pt x="314" y="59"/>
                  </a:lnTo>
                  <a:lnTo>
                    <a:pt x="323" y="68"/>
                  </a:lnTo>
                  <a:lnTo>
                    <a:pt x="331" y="68"/>
                  </a:lnTo>
                  <a:lnTo>
                    <a:pt x="331" y="76"/>
                  </a:lnTo>
                  <a:lnTo>
                    <a:pt x="340" y="85"/>
                  </a:lnTo>
                  <a:lnTo>
                    <a:pt x="340" y="76"/>
                  </a:lnTo>
                  <a:lnTo>
                    <a:pt x="340" y="85"/>
                  </a:lnTo>
                  <a:lnTo>
                    <a:pt x="331" y="85"/>
                  </a:lnTo>
                  <a:lnTo>
                    <a:pt x="331" y="93"/>
                  </a:lnTo>
                  <a:lnTo>
                    <a:pt x="323" y="93"/>
                  </a:lnTo>
                  <a:lnTo>
                    <a:pt x="323" y="102"/>
                  </a:lnTo>
                  <a:lnTo>
                    <a:pt x="323" y="93"/>
                  </a:lnTo>
                  <a:lnTo>
                    <a:pt x="314" y="102"/>
                  </a:lnTo>
                  <a:lnTo>
                    <a:pt x="314" y="110"/>
                  </a:lnTo>
                  <a:lnTo>
                    <a:pt x="323" y="110"/>
                  </a:lnTo>
                  <a:lnTo>
                    <a:pt x="323" y="102"/>
                  </a:lnTo>
                  <a:lnTo>
                    <a:pt x="331" y="102"/>
                  </a:lnTo>
                  <a:lnTo>
                    <a:pt x="331" y="110"/>
                  </a:lnTo>
                  <a:lnTo>
                    <a:pt x="323" y="110"/>
                  </a:lnTo>
                  <a:lnTo>
                    <a:pt x="323" y="119"/>
                  </a:lnTo>
                  <a:lnTo>
                    <a:pt x="314" y="119"/>
                  </a:lnTo>
                  <a:lnTo>
                    <a:pt x="323" y="119"/>
                  </a:lnTo>
                  <a:lnTo>
                    <a:pt x="323" y="127"/>
                  </a:lnTo>
                  <a:lnTo>
                    <a:pt x="314" y="127"/>
                  </a:lnTo>
                  <a:lnTo>
                    <a:pt x="314" y="136"/>
                  </a:lnTo>
                  <a:lnTo>
                    <a:pt x="306" y="144"/>
                  </a:lnTo>
                  <a:lnTo>
                    <a:pt x="306" y="153"/>
                  </a:lnTo>
                  <a:lnTo>
                    <a:pt x="306" y="144"/>
                  </a:lnTo>
                  <a:lnTo>
                    <a:pt x="297" y="144"/>
                  </a:lnTo>
                  <a:lnTo>
                    <a:pt x="297" y="153"/>
                  </a:lnTo>
                  <a:lnTo>
                    <a:pt x="297" y="161"/>
                  </a:lnTo>
                  <a:lnTo>
                    <a:pt x="306" y="153"/>
                  </a:lnTo>
                  <a:lnTo>
                    <a:pt x="306" y="161"/>
                  </a:lnTo>
                  <a:lnTo>
                    <a:pt x="297" y="161"/>
                  </a:lnTo>
                  <a:lnTo>
                    <a:pt x="289" y="161"/>
                  </a:lnTo>
                  <a:lnTo>
                    <a:pt x="289" y="170"/>
                  </a:lnTo>
                  <a:lnTo>
                    <a:pt x="289" y="178"/>
                  </a:lnTo>
                  <a:lnTo>
                    <a:pt x="280" y="170"/>
                  </a:lnTo>
                  <a:lnTo>
                    <a:pt x="280" y="178"/>
                  </a:lnTo>
                  <a:lnTo>
                    <a:pt x="289" y="178"/>
                  </a:lnTo>
                  <a:lnTo>
                    <a:pt x="289" y="187"/>
                  </a:lnTo>
                  <a:lnTo>
                    <a:pt x="280" y="187"/>
                  </a:lnTo>
                  <a:lnTo>
                    <a:pt x="280" y="195"/>
                  </a:lnTo>
                  <a:lnTo>
                    <a:pt x="289" y="204"/>
                  </a:lnTo>
                  <a:lnTo>
                    <a:pt x="289" y="212"/>
                  </a:lnTo>
                  <a:lnTo>
                    <a:pt x="280" y="212"/>
                  </a:lnTo>
                  <a:lnTo>
                    <a:pt x="280" y="204"/>
                  </a:lnTo>
                  <a:lnTo>
                    <a:pt x="272" y="204"/>
                  </a:lnTo>
                  <a:lnTo>
                    <a:pt x="280" y="204"/>
                  </a:lnTo>
                  <a:lnTo>
                    <a:pt x="280" y="212"/>
                  </a:lnTo>
                  <a:lnTo>
                    <a:pt x="280" y="220"/>
                  </a:lnTo>
                  <a:lnTo>
                    <a:pt x="272" y="220"/>
                  </a:lnTo>
                  <a:lnTo>
                    <a:pt x="263" y="220"/>
                  </a:lnTo>
                  <a:lnTo>
                    <a:pt x="272" y="229"/>
                  </a:lnTo>
                  <a:lnTo>
                    <a:pt x="272" y="237"/>
                  </a:lnTo>
                  <a:lnTo>
                    <a:pt x="280" y="246"/>
                  </a:lnTo>
                  <a:lnTo>
                    <a:pt x="280" y="254"/>
                  </a:lnTo>
                  <a:lnTo>
                    <a:pt x="272" y="254"/>
                  </a:lnTo>
                  <a:lnTo>
                    <a:pt x="323" y="254"/>
                  </a:lnTo>
                  <a:lnTo>
                    <a:pt x="331" y="254"/>
                  </a:lnTo>
                  <a:lnTo>
                    <a:pt x="357" y="254"/>
                  </a:lnTo>
                  <a:lnTo>
                    <a:pt x="391" y="254"/>
                  </a:lnTo>
                  <a:lnTo>
                    <a:pt x="408" y="246"/>
                  </a:lnTo>
                  <a:lnTo>
                    <a:pt x="425" y="246"/>
                  </a:lnTo>
                  <a:lnTo>
                    <a:pt x="467" y="246"/>
                  </a:lnTo>
                  <a:lnTo>
                    <a:pt x="476" y="246"/>
                  </a:lnTo>
                  <a:lnTo>
                    <a:pt x="484" y="246"/>
                  </a:lnTo>
                  <a:lnTo>
                    <a:pt x="476" y="246"/>
                  </a:lnTo>
                  <a:lnTo>
                    <a:pt x="476" y="254"/>
                  </a:lnTo>
                  <a:lnTo>
                    <a:pt x="476" y="263"/>
                  </a:lnTo>
                  <a:lnTo>
                    <a:pt x="476" y="271"/>
                  </a:lnTo>
                  <a:lnTo>
                    <a:pt x="467" y="271"/>
                  </a:lnTo>
                  <a:lnTo>
                    <a:pt x="476" y="280"/>
                  </a:lnTo>
                  <a:lnTo>
                    <a:pt x="467" y="280"/>
                  </a:lnTo>
                  <a:lnTo>
                    <a:pt x="467" y="288"/>
                  </a:lnTo>
                  <a:lnTo>
                    <a:pt x="476" y="288"/>
                  </a:lnTo>
                  <a:lnTo>
                    <a:pt x="476" y="297"/>
                  </a:lnTo>
                  <a:lnTo>
                    <a:pt x="476" y="305"/>
                  </a:lnTo>
                  <a:lnTo>
                    <a:pt x="484" y="305"/>
                  </a:lnTo>
                  <a:lnTo>
                    <a:pt x="484" y="314"/>
                  </a:lnTo>
                  <a:lnTo>
                    <a:pt x="493" y="314"/>
                  </a:lnTo>
                  <a:lnTo>
                    <a:pt x="493" y="322"/>
                  </a:lnTo>
                  <a:lnTo>
                    <a:pt x="493" y="331"/>
                  </a:lnTo>
                  <a:lnTo>
                    <a:pt x="501" y="331"/>
                  </a:lnTo>
                  <a:lnTo>
                    <a:pt x="493" y="331"/>
                  </a:lnTo>
                  <a:lnTo>
                    <a:pt x="493" y="339"/>
                  </a:lnTo>
                  <a:lnTo>
                    <a:pt x="501" y="339"/>
                  </a:lnTo>
                  <a:lnTo>
                    <a:pt x="501" y="348"/>
                  </a:lnTo>
                  <a:lnTo>
                    <a:pt x="484" y="348"/>
                  </a:lnTo>
                  <a:lnTo>
                    <a:pt x="459" y="339"/>
                  </a:lnTo>
                  <a:lnTo>
                    <a:pt x="450" y="331"/>
                  </a:lnTo>
                  <a:lnTo>
                    <a:pt x="425" y="331"/>
                  </a:lnTo>
                  <a:lnTo>
                    <a:pt x="425" y="339"/>
                  </a:lnTo>
                  <a:lnTo>
                    <a:pt x="408" y="356"/>
                  </a:lnTo>
                  <a:lnTo>
                    <a:pt x="416" y="365"/>
                  </a:lnTo>
                  <a:lnTo>
                    <a:pt x="425" y="373"/>
                  </a:lnTo>
                  <a:lnTo>
                    <a:pt x="442" y="373"/>
                  </a:lnTo>
                  <a:lnTo>
                    <a:pt x="459" y="365"/>
                  </a:lnTo>
                  <a:lnTo>
                    <a:pt x="467" y="356"/>
                  </a:lnTo>
                  <a:lnTo>
                    <a:pt x="476" y="356"/>
                  </a:lnTo>
                  <a:lnTo>
                    <a:pt x="484" y="356"/>
                  </a:lnTo>
                  <a:lnTo>
                    <a:pt x="493" y="348"/>
                  </a:lnTo>
                  <a:lnTo>
                    <a:pt x="493" y="356"/>
                  </a:lnTo>
                  <a:lnTo>
                    <a:pt x="493" y="365"/>
                  </a:lnTo>
                  <a:lnTo>
                    <a:pt x="476" y="373"/>
                  </a:lnTo>
                  <a:lnTo>
                    <a:pt x="476" y="381"/>
                  </a:lnTo>
                  <a:lnTo>
                    <a:pt x="493" y="373"/>
                  </a:lnTo>
                  <a:lnTo>
                    <a:pt x="493" y="390"/>
                  </a:lnTo>
                  <a:lnTo>
                    <a:pt x="501" y="390"/>
                  </a:lnTo>
                  <a:lnTo>
                    <a:pt x="501" y="381"/>
                  </a:lnTo>
                  <a:lnTo>
                    <a:pt x="501" y="373"/>
                  </a:lnTo>
                  <a:lnTo>
                    <a:pt x="518" y="365"/>
                  </a:lnTo>
                  <a:lnTo>
                    <a:pt x="518" y="373"/>
                  </a:lnTo>
                  <a:lnTo>
                    <a:pt x="527" y="373"/>
                  </a:lnTo>
                  <a:lnTo>
                    <a:pt x="518" y="381"/>
                  </a:lnTo>
                  <a:lnTo>
                    <a:pt x="527" y="390"/>
                  </a:lnTo>
                  <a:lnTo>
                    <a:pt x="527" y="398"/>
                  </a:lnTo>
                  <a:lnTo>
                    <a:pt x="518" y="390"/>
                  </a:lnTo>
                  <a:lnTo>
                    <a:pt x="510" y="407"/>
                  </a:lnTo>
                  <a:lnTo>
                    <a:pt x="501" y="398"/>
                  </a:lnTo>
                  <a:lnTo>
                    <a:pt x="501" y="407"/>
                  </a:lnTo>
                  <a:lnTo>
                    <a:pt x="518" y="415"/>
                  </a:lnTo>
                  <a:lnTo>
                    <a:pt x="501" y="415"/>
                  </a:lnTo>
                  <a:lnTo>
                    <a:pt x="493" y="407"/>
                  </a:lnTo>
                  <a:lnTo>
                    <a:pt x="493" y="415"/>
                  </a:lnTo>
                  <a:lnTo>
                    <a:pt x="501" y="424"/>
                  </a:lnTo>
                  <a:lnTo>
                    <a:pt x="493" y="415"/>
                  </a:lnTo>
                  <a:lnTo>
                    <a:pt x="493" y="424"/>
                  </a:lnTo>
                  <a:lnTo>
                    <a:pt x="484" y="424"/>
                  </a:lnTo>
                  <a:lnTo>
                    <a:pt x="510" y="441"/>
                  </a:lnTo>
                  <a:lnTo>
                    <a:pt x="518" y="449"/>
                  </a:lnTo>
                  <a:lnTo>
                    <a:pt x="535" y="449"/>
                  </a:lnTo>
                  <a:lnTo>
                    <a:pt x="535" y="458"/>
                  </a:lnTo>
                  <a:lnTo>
                    <a:pt x="544" y="449"/>
                  </a:lnTo>
                  <a:lnTo>
                    <a:pt x="544" y="458"/>
                  </a:lnTo>
                  <a:lnTo>
                    <a:pt x="552" y="449"/>
                  </a:lnTo>
                  <a:lnTo>
                    <a:pt x="561" y="458"/>
                  </a:lnTo>
                  <a:lnTo>
                    <a:pt x="561" y="466"/>
                  </a:lnTo>
                  <a:lnTo>
                    <a:pt x="569" y="466"/>
                  </a:lnTo>
                  <a:lnTo>
                    <a:pt x="569" y="475"/>
                  </a:lnTo>
                  <a:lnTo>
                    <a:pt x="578" y="475"/>
                  </a:lnTo>
                  <a:lnTo>
                    <a:pt x="569" y="483"/>
                  </a:lnTo>
                  <a:lnTo>
                    <a:pt x="561" y="475"/>
                  </a:lnTo>
                  <a:lnTo>
                    <a:pt x="561" y="483"/>
                  </a:lnTo>
                  <a:lnTo>
                    <a:pt x="561" y="492"/>
                  </a:lnTo>
                  <a:lnTo>
                    <a:pt x="552" y="483"/>
                  </a:lnTo>
                  <a:lnTo>
                    <a:pt x="552" y="492"/>
                  </a:lnTo>
                  <a:lnTo>
                    <a:pt x="535" y="509"/>
                  </a:lnTo>
                  <a:lnTo>
                    <a:pt x="544" y="475"/>
                  </a:lnTo>
                  <a:lnTo>
                    <a:pt x="535" y="483"/>
                  </a:lnTo>
                  <a:lnTo>
                    <a:pt x="527" y="475"/>
                  </a:lnTo>
                  <a:lnTo>
                    <a:pt x="527" y="466"/>
                  </a:lnTo>
                  <a:lnTo>
                    <a:pt x="518" y="466"/>
                  </a:lnTo>
                  <a:lnTo>
                    <a:pt x="510" y="466"/>
                  </a:lnTo>
                  <a:lnTo>
                    <a:pt x="510" y="458"/>
                  </a:lnTo>
                  <a:lnTo>
                    <a:pt x="484" y="458"/>
                  </a:lnTo>
                  <a:lnTo>
                    <a:pt x="493" y="449"/>
                  </a:lnTo>
                  <a:lnTo>
                    <a:pt x="484" y="449"/>
                  </a:lnTo>
                  <a:lnTo>
                    <a:pt x="484" y="441"/>
                  </a:lnTo>
                  <a:lnTo>
                    <a:pt x="467" y="441"/>
                  </a:lnTo>
                  <a:lnTo>
                    <a:pt x="459" y="441"/>
                  </a:lnTo>
                  <a:lnTo>
                    <a:pt x="450" y="432"/>
                  </a:lnTo>
                  <a:lnTo>
                    <a:pt x="442" y="432"/>
                  </a:lnTo>
                  <a:lnTo>
                    <a:pt x="442" y="424"/>
                  </a:lnTo>
                  <a:lnTo>
                    <a:pt x="442" y="432"/>
                  </a:lnTo>
                  <a:lnTo>
                    <a:pt x="442" y="441"/>
                  </a:lnTo>
                  <a:lnTo>
                    <a:pt x="459" y="449"/>
                  </a:lnTo>
                  <a:lnTo>
                    <a:pt x="459" y="458"/>
                  </a:lnTo>
                  <a:lnTo>
                    <a:pt x="459" y="466"/>
                  </a:lnTo>
                  <a:lnTo>
                    <a:pt x="450" y="466"/>
                  </a:lnTo>
                  <a:lnTo>
                    <a:pt x="459" y="475"/>
                  </a:lnTo>
                  <a:lnTo>
                    <a:pt x="459" y="483"/>
                  </a:lnTo>
                  <a:lnTo>
                    <a:pt x="442" y="492"/>
                  </a:lnTo>
                  <a:lnTo>
                    <a:pt x="433" y="483"/>
                  </a:lnTo>
                  <a:lnTo>
                    <a:pt x="433" y="475"/>
                  </a:lnTo>
                  <a:lnTo>
                    <a:pt x="433" y="466"/>
                  </a:lnTo>
                  <a:lnTo>
                    <a:pt x="433" y="475"/>
                  </a:lnTo>
                  <a:lnTo>
                    <a:pt x="425" y="466"/>
                  </a:lnTo>
                  <a:lnTo>
                    <a:pt x="416" y="466"/>
                  </a:lnTo>
                  <a:lnTo>
                    <a:pt x="416" y="458"/>
                  </a:lnTo>
                  <a:lnTo>
                    <a:pt x="408" y="466"/>
                  </a:lnTo>
                  <a:lnTo>
                    <a:pt x="391" y="466"/>
                  </a:lnTo>
                  <a:lnTo>
                    <a:pt x="399" y="475"/>
                  </a:lnTo>
                  <a:lnTo>
                    <a:pt x="391" y="475"/>
                  </a:lnTo>
                  <a:lnTo>
                    <a:pt x="391" y="483"/>
                  </a:lnTo>
                  <a:lnTo>
                    <a:pt x="391" y="492"/>
                  </a:lnTo>
                  <a:lnTo>
                    <a:pt x="374" y="492"/>
                  </a:lnTo>
                  <a:lnTo>
                    <a:pt x="374" y="483"/>
                  </a:lnTo>
                  <a:lnTo>
                    <a:pt x="365" y="492"/>
                  </a:lnTo>
                  <a:lnTo>
                    <a:pt x="357" y="483"/>
                  </a:lnTo>
                  <a:lnTo>
                    <a:pt x="374" y="483"/>
                  </a:lnTo>
                  <a:lnTo>
                    <a:pt x="374" y="475"/>
                  </a:lnTo>
                  <a:lnTo>
                    <a:pt x="365" y="475"/>
                  </a:lnTo>
                  <a:lnTo>
                    <a:pt x="357" y="466"/>
                  </a:lnTo>
                  <a:lnTo>
                    <a:pt x="340" y="466"/>
                  </a:lnTo>
                  <a:lnTo>
                    <a:pt x="323" y="458"/>
                  </a:lnTo>
                  <a:lnTo>
                    <a:pt x="323" y="449"/>
                  </a:lnTo>
                  <a:lnTo>
                    <a:pt x="297" y="441"/>
                  </a:lnTo>
                  <a:lnTo>
                    <a:pt x="289" y="441"/>
                  </a:lnTo>
                  <a:lnTo>
                    <a:pt x="289" y="432"/>
                  </a:lnTo>
                  <a:lnTo>
                    <a:pt x="280" y="432"/>
                  </a:lnTo>
                  <a:lnTo>
                    <a:pt x="280" y="415"/>
                  </a:lnTo>
                  <a:lnTo>
                    <a:pt x="255" y="424"/>
                  </a:lnTo>
                  <a:lnTo>
                    <a:pt x="246" y="415"/>
                  </a:lnTo>
                  <a:lnTo>
                    <a:pt x="255" y="407"/>
                  </a:lnTo>
                  <a:lnTo>
                    <a:pt x="255" y="415"/>
                  </a:lnTo>
                  <a:lnTo>
                    <a:pt x="255" y="407"/>
                  </a:lnTo>
                  <a:lnTo>
                    <a:pt x="238" y="407"/>
                  </a:lnTo>
                  <a:lnTo>
                    <a:pt x="221" y="424"/>
                  </a:lnTo>
                  <a:lnTo>
                    <a:pt x="221" y="415"/>
                  </a:lnTo>
                  <a:lnTo>
                    <a:pt x="212" y="415"/>
                  </a:lnTo>
                  <a:lnTo>
                    <a:pt x="229" y="441"/>
                  </a:lnTo>
                  <a:lnTo>
                    <a:pt x="204" y="449"/>
                  </a:lnTo>
                  <a:lnTo>
                    <a:pt x="170" y="441"/>
                  </a:lnTo>
                  <a:lnTo>
                    <a:pt x="102" y="415"/>
                  </a:lnTo>
                  <a:lnTo>
                    <a:pt x="42" y="424"/>
                  </a:lnTo>
                  <a:lnTo>
                    <a:pt x="34" y="424"/>
                  </a:lnTo>
                  <a:lnTo>
                    <a:pt x="26" y="415"/>
                  </a:lnTo>
                  <a:lnTo>
                    <a:pt x="34" y="415"/>
                  </a:lnTo>
                  <a:lnTo>
                    <a:pt x="42" y="390"/>
                  </a:lnTo>
                  <a:lnTo>
                    <a:pt x="42" y="381"/>
                  </a:lnTo>
                  <a:lnTo>
                    <a:pt x="42" y="373"/>
                  </a:lnTo>
                  <a:lnTo>
                    <a:pt x="51" y="373"/>
                  </a:lnTo>
                  <a:lnTo>
                    <a:pt x="42" y="373"/>
                  </a:lnTo>
                  <a:lnTo>
                    <a:pt x="42" y="365"/>
                  </a:lnTo>
                  <a:close/>
                </a:path>
              </a:pathLst>
            </a:custGeom>
            <a:solidFill>
              <a:srgbClr val="8DA3FF"/>
            </a:solidFill>
            <a:ln w="12700">
              <a:solidFill>
                <a:schemeClr val="tx1"/>
              </a:solidFill>
              <a:round/>
              <a:headEnd/>
              <a:tailEnd/>
            </a:ln>
          </p:spPr>
          <p:txBody>
            <a:bodyPr/>
            <a:lstStyle/>
            <a:p>
              <a:endParaRPr lang="en-US"/>
            </a:p>
          </p:txBody>
        </p:sp>
        <p:sp>
          <p:nvSpPr>
            <p:cNvPr id="12405" name="Freeform 155"/>
            <p:cNvSpPr>
              <a:spLocks/>
            </p:cNvSpPr>
            <p:nvPr/>
          </p:nvSpPr>
          <p:spPr bwMode="auto">
            <a:xfrm>
              <a:off x="3377" y="3351"/>
              <a:ext cx="34" cy="17"/>
            </a:xfrm>
            <a:custGeom>
              <a:avLst/>
              <a:gdLst>
                <a:gd name="T0" fmla="*/ 0 w 34"/>
                <a:gd name="T1" fmla="*/ 9 h 17"/>
                <a:gd name="T2" fmla="*/ 8 w 34"/>
                <a:gd name="T3" fmla="*/ 0 h 17"/>
                <a:gd name="T4" fmla="*/ 25 w 34"/>
                <a:gd name="T5" fmla="*/ 9 h 17"/>
                <a:gd name="T6" fmla="*/ 34 w 34"/>
                <a:gd name="T7" fmla="*/ 9 h 17"/>
                <a:gd name="T8" fmla="*/ 25 w 34"/>
                <a:gd name="T9" fmla="*/ 9 h 17"/>
                <a:gd name="T10" fmla="*/ 25 w 34"/>
                <a:gd name="T11" fmla="*/ 17 h 17"/>
                <a:gd name="T12" fmla="*/ 17 w 34"/>
                <a:gd name="T13" fmla="*/ 17 h 17"/>
                <a:gd name="T14" fmla="*/ 0 w 34"/>
                <a:gd name="T15" fmla="*/ 9 h 17"/>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7"/>
                <a:gd name="T26" fmla="*/ 34 w 3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7">
                  <a:moveTo>
                    <a:pt x="0" y="9"/>
                  </a:moveTo>
                  <a:lnTo>
                    <a:pt x="8" y="0"/>
                  </a:lnTo>
                  <a:lnTo>
                    <a:pt x="25" y="9"/>
                  </a:lnTo>
                  <a:lnTo>
                    <a:pt x="34" y="9"/>
                  </a:lnTo>
                  <a:lnTo>
                    <a:pt x="25" y="9"/>
                  </a:lnTo>
                  <a:lnTo>
                    <a:pt x="25" y="17"/>
                  </a:lnTo>
                  <a:lnTo>
                    <a:pt x="17" y="17"/>
                  </a:lnTo>
                  <a:lnTo>
                    <a:pt x="0" y="9"/>
                  </a:lnTo>
                  <a:close/>
                </a:path>
              </a:pathLst>
            </a:custGeom>
            <a:solidFill>
              <a:srgbClr val="8DA3FF"/>
            </a:solidFill>
            <a:ln w="12700">
              <a:solidFill>
                <a:schemeClr val="tx1"/>
              </a:solidFill>
              <a:round/>
              <a:headEnd/>
              <a:tailEnd/>
            </a:ln>
          </p:spPr>
          <p:txBody>
            <a:bodyPr/>
            <a:lstStyle/>
            <a:p>
              <a:endParaRPr lang="en-US"/>
            </a:p>
          </p:txBody>
        </p:sp>
        <p:sp>
          <p:nvSpPr>
            <p:cNvPr id="12406" name="Freeform 156"/>
            <p:cNvSpPr>
              <a:spLocks/>
            </p:cNvSpPr>
            <p:nvPr/>
          </p:nvSpPr>
          <p:spPr bwMode="auto">
            <a:xfrm>
              <a:off x="3453" y="3377"/>
              <a:ext cx="26" cy="25"/>
            </a:xfrm>
            <a:custGeom>
              <a:avLst/>
              <a:gdLst>
                <a:gd name="T0" fmla="*/ 0 w 26"/>
                <a:gd name="T1" fmla="*/ 8 h 25"/>
                <a:gd name="T2" fmla="*/ 0 w 26"/>
                <a:gd name="T3" fmla="*/ 8 h 25"/>
                <a:gd name="T4" fmla="*/ 9 w 26"/>
                <a:gd name="T5" fmla="*/ 0 h 25"/>
                <a:gd name="T6" fmla="*/ 17 w 26"/>
                <a:gd name="T7" fmla="*/ 17 h 25"/>
                <a:gd name="T8" fmla="*/ 17 w 26"/>
                <a:gd name="T9" fmla="*/ 8 h 25"/>
                <a:gd name="T10" fmla="*/ 17 w 26"/>
                <a:gd name="T11" fmla="*/ 17 h 25"/>
                <a:gd name="T12" fmla="*/ 17 w 26"/>
                <a:gd name="T13" fmla="*/ 17 h 25"/>
                <a:gd name="T14" fmla="*/ 17 w 26"/>
                <a:gd name="T15" fmla="*/ 17 h 25"/>
                <a:gd name="T16" fmla="*/ 17 w 26"/>
                <a:gd name="T17" fmla="*/ 17 h 25"/>
                <a:gd name="T18" fmla="*/ 17 w 26"/>
                <a:gd name="T19" fmla="*/ 17 h 25"/>
                <a:gd name="T20" fmla="*/ 17 w 26"/>
                <a:gd name="T21" fmla="*/ 17 h 25"/>
                <a:gd name="T22" fmla="*/ 26 w 26"/>
                <a:gd name="T23" fmla="*/ 17 h 25"/>
                <a:gd name="T24" fmla="*/ 26 w 26"/>
                <a:gd name="T25" fmla="*/ 25 h 25"/>
                <a:gd name="T26" fmla="*/ 9 w 26"/>
                <a:gd name="T27" fmla="*/ 17 h 25"/>
                <a:gd name="T28" fmla="*/ 0 w 26"/>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5"/>
                <a:gd name="T47" fmla="*/ 26 w 2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5">
                  <a:moveTo>
                    <a:pt x="0" y="8"/>
                  </a:moveTo>
                  <a:lnTo>
                    <a:pt x="0" y="8"/>
                  </a:lnTo>
                  <a:lnTo>
                    <a:pt x="9" y="0"/>
                  </a:lnTo>
                  <a:lnTo>
                    <a:pt x="17" y="17"/>
                  </a:lnTo>
                  <a:lnTo>
                    <a:pt x="17" y="8"/>
                  </a:lnTo>
                  <a:lnTo>
                    <a:pt x="17" y="17"/>
                  </a:lnTo>
                  <a:lnTo>
                    <a:pt x="26" y="17"/>
                  </a:lnTo>
                  <a:lnTo>
                    <a:pt x="26" y="25"/>
                  </a:lnTo>
                  <a:lnTo>
                    <a:pt x="9" y="17"/>
                  </a:lnTo>
                  <a:lnTo>
                    <a:pt x="0" y="8"/>
                  </a:lnTo>
                  <a:close/>
                </a:path>
              </a:pathLst>
            </a:custGeom>
            <a:solidFill>
              <a:srgbClr val="8DA3FF"/>
            </a:solidFill>
            <a:ln w="12700">
              <a:solidFill>
                <a:schemeClr val="tx1"/>
              </a:solidFill>
              <a:round/>
              <a:headEnd/>
              <a:tailEnd/>
            </a:ln>
          </p:spPr>
          <p:txBody>
            <a:bodyPr/>
            <a:lstStyle/>
            <a:p>
              <a:endParaRPr lang="en-US"/>
            </a:p>
          </p:txBody>
        </p:sp>
        <p:sp>
          <p:nvSpPr>
            <p:cNvPr id="12407" name="Freeform 157"/>
            <p:cNvSpPr>
              <a:spLocks/>
            </p:cNvSpPr>
            <p:nvPr/>
          </p:nvSpPr>
          <p:spPr bwMode="auto">
            <a:xfrm>
              <a:off x="3479" y="3385"/>
              <a:ext cx="17" cy="17"/>
            </a:xfrm>
            <a:custGeom>
              <a:avLst/>
              <a:gdLst>
                <a:gd name="T0" fmla="*/ 17 w 17"/>
                <a:gd name="T1" fmla="*/ 9 h 17"/>
                <a:gd name="T2" fmla="*/ 17 w 17"/>
                <a:gd name="T3" fmla="*/ 9 h 17"/>
                <a:gd name="T4" fmla="*/ 17 w 17"/>
                <a:gd name="T5" fmla="*/ 9 h 17"/>
                <a:gd name="T6" fmla="*/ 17 w 17"/>
                <a:gd name="T7" fmla="*/ 9 h 17"/>
                <a:gd name="T8" fmla="*/ 17 w 17"/>
                <a:gd name="T9" fmla="*/ 17 h 17"/>
                <a:gd name="T10" fmla="*/ 17 w 17"/>
                <a:gd name="T11" fmla="*/ 17 h 17"/>
                <a:gd name="T12" fmla="*/ 17 w 17"/>
                <a:gd name="T13" fmla="*/ 17 h 17"/>
                <a:gd name="T14" fmla="*/ 8 w 17"/>
                <a:gd name="T15" fmla="*/ 17 h 17"/>
                <a:gd name="T16" fmla="*/ 8 w 17"/>
                <a:gd name="T17" fmla="*/ 17 h 17"/>
                <a:gd name="T18" fmla="*/ 8 w 17"/>
                <a:gd name="T19" fmla="*/ 17 h 17"/>
                <a:gd name="T20" fmla="*/ 8 w 17"/>
                <a:gd name="T21" fmla="*/ 9 h 17"/>
                <a:gd name="T22" fmla="*/ 0 w 17"/>
                <a:gd name="T23" fmla="*/ 9 h 17"/>
                <a:gd name="T24" fmla="*/ 8 w 17"/>
                <a:gd name="T25" fmla="*/ 17 h 17"/>
                <a:gd name="T26" fmla="*/ 0 w 17"/>
                <a:gd name="T27" fmla="*/ 17 h 17"/>
                <a:gd name="T28" fmla="*/ 0 w 17"/>
                <a:gd name="T29" fmla="*/ 9 h 17"/>
                <a:gd name="T30" fmla="*/ 8 w 17"/>
                <a:gd name="T31" fmla="*/ 9 h 17"/>
                <a:gd name="T32" fmla="*/ 8 w 17"/>
                <a:gd name="T33" fmla="*/ 0 h 17"/>
                <a:gd name="T34" fmla="*/ 17 w 17"/>
                <a:gd name="T35" fmla="*/ 9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7"/>
                <a:gd name="T56" fmla="*/ 17 w 17"/>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7">
                  <a:moveTo>
                    <a:pt x="17" y="9"/>
                  </a:moveTo>
                  <a:lnTo>
                    <a:pt x="17" y="9"/>
                  </a:lnTo>
                  <a:lnTo>
                    <a:pt x="17" y="17"/>
                  </a:lnTo>
                  <a:lnTo>
                    <a:pt x="8" y="17"/>
                  </a:lnTo>
                  <a:lnTo>
                    <a:pt x="8" y="9"/>
                  </a:lnTo>
                  <a:lnTo>
                    <a:pt x="0" y="9"/>
                  </a:lnTo>
                  <a:lnTo>
                    <a:pt x="8" y="17"/>
                  </a:lnTo>
                  <a:lnTo>
                    <a:pt x="0" y="17"/>
                  </a:lnTo>
                  <a:lnTo>
                    <a:pt x="0" y="9"/>
                  </a:lnTo>
                  <a:lnTo>
                    <a:pt x="8" y="9"/>
                  </a:lnTo>
                  <a:lnTo>
                    <a:pt x="8" y="0"/>
                  </a:lnTo>
                  <a:lnTo>
                    <a:pt x="17" y="9"/>
                  </a:lnTo>
                  <a:close/>
                </a:path>
              </a:pathLst>
            </a:custGeom>
            <a:solidFill>
              <a:srgbClr val="8DA3FF"/>
            </a:solidFill>
            <a:ln w="12700">
              <a:solidFill>
                <a:schemeClr val="tx1"/>
              </a:solidFill>
              <a:round/>
              <a:headEnd/>
              <a:tailEnd/>
            </a:ln>
          </p:spPr>
          <p:txBody>
            <a:bodyPr/>
            <a:lstStyle/>
            <a:p>
              <a:endParaRPr lang="en-US"/>
            </a:p>
          </p:txBody>
        </p:sp>
        <p:sp>
          <p:nvSpPr>
            <p:cNvPr id="12408" name="Freeform 158"/>
            <p:cNvSpPr>
              <a:spLocks/>
            </p:cNvSpPr>
            <p:nvPr/>
          </p:nvSpPr>
          <p:spPr bwMode="auto">
            <a:xfrm>
              <a:off x="3852" y="3097"/>
              <a:ext cx="918" cy="695"/>
            </a:xfrm>
            <a:custGeom>
              <a:avLst/>
              <a:gdLst>
                <a:gd name="T0" fmla="*/ 799 w 918"/>
                <a:gd name="T1" fmla="*/ 280 h 695"/>
                <a:gd name="T2" fmla="*/ 858 w 918"/>
                <a:gd name="T3" fmla="*/ 381 h 695"/>
                <a:gd name="T4" fmla="*/ 867 w 918"/>
                <a:gd name="T5" fmla="*/ 424 h 695"/>
                <a:gd name="T6" fmla="*/ 901 w 918"/>
                <a:gd name="T7" fmla="*/ 449 h 695"/>
                <a:gd name="T8" fmla="*/ 909 w 918"/>
                <a:gd name="T9" fmla="*/ 627 h 695"/>
                <a:gd name="T10" fmla="*/ 884 w 918"/>
                <a:gd name="T11" fmla="*/ 678 h 695"/>
                <a:gd name="T12" fmla="*/ 816 w 918"/>
                <a:gd name="T13" fmla="*/ 695 h 695"/>
                <a:gd name="T14" fmla="*/ 841 w 918"/>
                <a:gd name="T15" fmla="*/ 678 h 695"/>
                <a:gd name="T16" fmla="*/ 790 w 918"/>
                <a:gd name="T17" fmla="*/ 619 h 695"/>
                <a:gd name="T18" fmla="*/ 722 w 918"/>
                <a:gd name="T19" fmla="*/ 568 h 695"/>
                <a:gd name="T20" fmla="*/ 705 w 918"/>
                <a:gd name="T21" fmla="*/ 542 h 695"/>
                <a:gd name="T22" fmla="*/ 688 w 918"/>
                <a:gd name="T23" fmla="*/ 542 h 695"/>
                <a:gd name="T24" fmla="*/ 688 w 918"/>
                <a:gd name="T25" fmla="*/ 483 h 695"/>
                <a:gd name="T26" fmla="*/ 654 w 918"/>
                <a:gd name="T27" fmla="*/ 483 h 695"/>
                <a:gd name="T28" fmla="*/ 654 w 918"/>
                <a:gd name="T29" fmla="*/ 508 h 695"/>
                <a:gd name="T30" fmla="*/ 646 w 918"/>
                <a:gd name="T31" fmla="*/ 492 h 695"/>
                <a:gd name="T32" fmla="*/ 620 w 918"/>
                <a:gd name="T33" fmla="*/ 449 h 695"/>
                <a:gd name="T34" fmla="*/ 595 w 918"/>
                <a:gd name="T35" fmla="*/ 424 h 695"/>
                <a:gd name="T36" fmla="*/ 603 w 918"/>
                <a:gd name="T37" fmla="*/ 424 h 695"/>
                <a:gd name="T38" fmla="*/ 612 w 918"/>
                <a:gd name="T39" fmla="*/ 407 h 695"/>
                <a:gd name="T40" fmla="*/ 612 w 918"/>
                <a:gd name="T41" fmla="*/ 381 h 695"/>
                <a:gd name="T42" fmla="*/ 586 w 918"/>
                <a:gd name="T43" fmla="*/ 364 h 695"/>
                <a:gd name="T44" fmla="*/ 595 w 918"/>
                <a:gd name="T45" fmla="*/ 381 h 695"/>
                <a:gd name="T46" fmla="*/ 586 w 918"/>
                <a:gd name="T47" fmla="*/ 407 h 695"/>
                <a:gd name="T48" fmla="*/ 578 w 918"/>
                <a:gd name="T49" fmla="*/ 263 h 695"/>
                <a:gd name="T50" fmla="*/ 527 w 918"/>
                <a:gd name="T51" fmla="*/ 220 h 695"/>
                <a:gd name="T52" fmla="*/ 502 w 918"/>
                <a:gd name="T53" fmla="*/ 195 h 695"/>
                <a:gd name="T54" fmla="*/ 408 w 918"/>
                <a:gd name="T55" fmla="*/ 127 h 695"/>
                <a:gd name="T56" fmla="*/ 366 w 918"/>
                <a:gd name="T57" fmla="*/ 144 h 695"/>
                <a:gd name="T58" fmla="*/ 357 w 918"/>
                <a:gd name="T59" fmla="*/ 153 h 695"/>
                <a:gd name="T60" fmla="*/ 264 w 918"/>
                <a:gd name="T61" fmla="*/ 195 h 695"/>
                <a:gd name="T62" fmla="*/ 264 w 918"/>
                <a:gd name="T63" fmla="*/ 195 h 695"/>
                <a:gd name="T64" fmla="*/ 230 w 918"/>
                <a:gd name="T65" fmla="*/ 144 h 695"/>
                <a:gd name="T66" fmla="*/ 255 w 918"/>
                <a:gd name="T67" fmla="*/ 144 h 695"/>
                <a:gd name="T68" fmla="*/ 221 w 918"/>
                <a:gd name="T69" fmla="*/ 127 h 695"/>
                <a:gd name="T70" fmla="*/ 204 w 918"/>
                <a:gd name="T71" fmla="*/ 119 h 695"/>
                <a:gd name="T72" fmla="*/ 136 w 918"/>
                <a:gd name="T73" fmla="*/ 119 h 695"/>
                <a:gd name="T74" fmla="*/ 170 w 918"/>
                <a:gd name="T75" fmla="*/ 110 h 695"/>
                <a:gd name="T76" fmla="*/ 111 w 918"/>
                <a:gd name="T77" fmla="*/ 110 h 695"/>
                <a:gd name="T78" fmla="*/ 68 w 918"/>
                <a:gd name="T79" fmla="*/ 93 h 695"/>
                <a:gd name="T80" fmla="*/ 51 w 918"/>
                <a:gd name="T81" fmla="*/ 110 h 695"/>
                <a:gd name="T82" fmla="*/ 34 w 918"/>
                <a:gd name="T83" fmla="*/ 119 h 695"/>
                <a:gd name="T84" fmla="*/ 26 w 918"/>
                <a:gd name="T85" fmla="*/ 93 h 695"/>
                <a:gd name="T86" fmla="*/ 0 w 918"/>
                <a:gd name="T87" fmla="*/ 68 h 695"/>
                <a:gd name="T88" fmla="*/ 85 w 918"/>
                <a:gd name="T89" fmla="*/ 42 h 695"/>
                <a:gd name="T90" fmla="*/ 230 w 918"/>
                <a:gd name="T91" fmla="*/ 26 h 695"/>
                <a:gd name="T92" fmla="*/ 289 w 918"/>
                <a:gd name="T93" fmla="*/ 26 h 695"/>
                <a:gd name="T94" fmla="*/ 298 w 918"/>
                <a:gd name="T95" fmla="*/ 51 h 695"/>
                <a:gd name="T96" fmla="*/ 366 w 918"/>
                <a:gd name="T97" fmla="*/ 51 h 695"/>
                <a:gd name="T98" fmla="*/ 476 w 918"/>
                <a:gd name="T99" fmla="*/ 42 h 695"/>
                <a:gd name="T100" fmla="*/ 569 w 918"/>
                <a:gd name="T101" fmla="*/ 34 h 695"/>
                <a:gd name="T102" fmla="*/ 595 w 918"/>
                <a:gd name="T103" fmla="*/ 42 h 695"/>
                <a:gd name="T104" fmla="*/ 620 w 918"/>
                <a:gd name="T105" fmla="*/ 59 h 695"/>
                <a:gd name="T106" fmla="*/ 612 w 918"/>
                <a:gd name="T107" fmla="*/ 26 h 695"/>
                <a:gd name="T108" fmla="*/ 612 w 918"/>
                <a:gd name="T109" fmla="*/ 9 h 695"/>
                <a:gd name="T110" fmla="*/ 620 w 918"/>
                <a:gd name="T111" fmla="*/ 0 h 695"/>
                <a:gd name="T112" fmla="*/ 646 w 918"/>
                <a:gd name="T113" fmla="*/ 0 h 695"/>
                <a:gd name="T114" fmla="*/ 654 w 918"/>
                <a:gd name="T115" fmla="*/ 9 h 695"/>
                <a:gd name="T116" fmla="*/ 680 w 918"/>
                <a:gd name="T117" fmla="*/ 34 h 695"/>
                <a:gd name="T118" fmla="*/ 705 w 918"/>
                <a:gd name="T119" fmla="*/ 110 h 695"/>
                <a:gd name="T120" fmla="*/ 790 w 918"/>
                <a:gd name="T121" fmla="*/ 237 h 6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8"/>
                <a:gd name="T184" fmla="*/ 0 h 695"/>
                <a:gd name="T185" fmla="*/ 918 w 918"/>
                <a:gd name="T186" fmla="*/ 695 h 6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8" h="695">
                  <a:moveTo>
                    <a:pt x="790" y="237"/>
                  </a:moveTo>
                  <a:lnTo>
                    <a:pt x="790" y="246"/>
                  </a:lnTo>
                  <a:lnTo>
                    <a:pt x="782" y="237"/>
                  </a:lnTo>
                  <a:lnTo>
                    <a:pt x="799" y="280"/>
                  </a:lnTo>
                  <a:lnTo>
                    <a:pt x="841" y="348"/>
                  </a:lnTo>
                  <a:lnTo>
                    <a:pt x="850" y="364"/>
                  </a:lnTo>
                  <a:lnTo>
                    <a:pt x="858" y="381"/>
                  </a:lnTo>
                  <a:lnTo>
                    <a:pt x="884" y="415"/>
                  </a:lnTo>
                  <a:lnTo>
                    <a:pt x="884" y="424"/>
                  </a:lnTo>
                  <a:lnTo>
                    <a:pt x="875" y="424"/>
                  </a:lnTo>
                  <a:lnTo>
                    <a:pt x="867" y="424"/>
                  </a:lnTo>
                  <a:lnTo>
                    <a:pt x="875" y="424"/>
                  </a:lnTo>
                  <a:lnTo>
                    <a:pt x="884" y="424"/>
                  </a:lnTo>
                  <a:lnTo>
                    <a:pt x="892" y="432"/>
                  </a:lnTo>
                  <a:lnTo>
                    <a:pt x="901" y="449"/>
                  </a:lnTo>
                  <a:lnTo>
                    <a:pt x="909" y="475"/>
                  </a:lnTo>
                  <a:lnTo>
                    <a:pt x="918" y="534"/>
                  </a:lnTo>
                  <a:lnTo>
                    <a:pt x="918" y="576"/>
                  </a:lnTo>
                  <a:lnTo>
                    <a:pt x="918" y="602"/>
                  </a:lnTo>
                  <a:lnTo>
                    <a:pt x="909" y="627"/>
                  </a:lnTo>
                  <a:lnTo>
                    <a:pt x="909" y="636"/>
                  </a:lnTo>
                  <a:lnTo>
                    <a:pt x="909" y="653"/>
                  </a:lnTo>
                  <a:lnTo>
                    <a:pt x="901" y="669"/>
                  </a:lnTo>
                  <a:lnTo>
                    <a:pt x="901" y="678"/>
                  </a:lnTo>
                  <a:lnTo>
                    <a:pt x="884" y="678"/>
                  </a:lnTo>
                  <a:lnTo>
                    <a:pt x="875" y="686"/>
                  </a:lnTo>
                  <a:lnTo>
                    <a:pt x="850" y="686"/>
                  </a:lnTo>
                  <a:lnTo>
                    <a:pt x="841" y="695"/>
                  </a:lnTo>
                  <a:lnTo>
                    <a:pt x="824" y="695"/>
                  </a:lnTo>
                  <a:lnTo>
                    <a:pt x="816" y="695"/>
                  </a:lnTo>
                  <a:lnTo>
                    <a:pt x="816" y="686"/>
                  </a:lnTo>
                  <a:lnTo>
                    <a:pt x="816" y="678"/>
                  </a:lnTo>
                  <a:lnTo>
                    <a:pt x="833" y="686"/>
                  </a:lnTo>
                  <a:lnTo>
                    <a:pt x="841" y="686"/>
                  </a:lnTo>
                  <a:lnTo>
                    <a:pt x="841" y="678"/>
                  </a:lnTo>
                  <a:lnTo>
                    <a:pt x="833" y="669"/>
                  </a:lnTo>
                  <a:lnTo>
                    <a:pt x="816" y="669"/>
                  </a:lnTo>
                  <a:lnTo>
                    <a:pt x="799" y="636"/>
                  </a:lnTo>
                  <a:lnTo>
                    <a:pt x="799" y="627"/>
                  </a:lnTo>
                  <a:lnTo>
                    <a:pt x="790" y="619"/>
                  </a:lnTo>
                  <a:lnTo>
                    <a:pt x="756" y="610"/>
                  </a:lnTo>
                  <a:lnTo>
                    <a:pt x="739" y="610"/>
                  </a:lnTo>
                  <a:lnTo>
                    <a:pt x="739" y="602"/>
                  </a:lnTo>
                  <a:lnTo>
                    <a:pt x="722" y="593"/>
                  </a:lnTo>
                  <a:lnTo>
                    <a:pt x="722" y="568"/>
                  </a:lnTo>
                  <a:lnTo>
                    <a:pt x="714" y="559"/>
                  </a:lnTo>
                  <a:lnTo>
                    <a:pt x="714" y="551"/>
                  </a:lnTo>
                  <a:lnTo>
                    <a:pt x="705" y="551"/>
                  </a:lnTo>
                  <a:lnTo>
                    <a:pt x="697" y="542"/>
                  </a:lnTo>
                  <a:lnTo>
                    <a:pt x="705" y="542"/>
                  </a:lnTo>
                  <a:lnTo>
                    <a:pt x="705" y="525"/>
                  </a:lnTo>
                  <a:lnTo>
                    <a:pt x="714" y="517"/>
                  </a:lnTo>
                  <a:lnTo>
                    <a:pt x="705" y="525"/>
                  </a:lnTo>
                  <a:lnTo>
                    <a:pt x="697" y="534"/>
                  </a:lnTo>
                  <a:lnTo>
                    <a:pt x="688" y="542"/>
                  </a:lnTo>
                  <a:lnTo>
                    <a:pt x="680" y="517"/>
                  </a:lnTo>
                  <a:lnTo>
                    <a:pt x="680" y="508"/>
                  </a:lnTo>
                  <a:lnTo>
                    <a:pt x="680" y="500"/>
                  </a:lnTo>
                  <a:lnTo>
                    <a:pt x="671" y="492"/>
                  </a:lnTo>
                  <a:lnTo>
                    <a:pt x="688" y="483"/>
                  </a:lnTo>
                  <a:lnTo>
                    <a:pt x="688" y="475"/>
                  </a:lnTo>
                  <a:lnTo>
                    <a:pt x="680" y="483"/>
                  </a:lnTo>
                  <a:lnTo>
                    <a:pt x="671" y="492"/>
                  </a:lnTo>
                  <a:lnTo>
                    <a:pt x="654" y="483"/>
                  </a:lnTo>
                  <a:lnTo>
                    <a:pt x="663" y="492"/>
                  </a:lnTo>
                  <a:lnTo>
                    <a:pt x="671" y="508"/>
                  </a:lnTo>
                  <a:lnTo>
                    <a:pt x="654" y="508"/>
                  </a:lnTo>
                  <a:lnTo>
                    <a:pt x="646" y="492"/>
                  </a:lnTo>
                  <a:lnTo>
                    <a:pt x="637" y="492"/>
                  </a:lnTo>
                  <a:lnTo>
                    <a:pt x="646" y="492"/>
                  </a:lnTo>
                  <a:lnTo>
                    <a:pt x="646" y="500"/>
                  </a:lnTo>
                  <a:lnTo>
                    <a:pt x="646" y="492"/>
                  </a:lnTo>
                  <a:lnTo>
                    <a:pt x="620" y="458"/>
                  </a:lnTo>
                  <a:lnTo>
                    <a:pt x="620" y="466"/>
                  </a:lnTo>
                  <a:lnTo>
                    <a:pt x="612" y="458"/>
                  </a:lnTo>
                  <a:lnTo>
                    <a:pt x="620" y="449"/>
                  </a:lnTo>
                  <a:lnTo>
                    <a:pt x="612" y="441"/>
                  </a:lnTo>
                  <a:lnTo>
                    <a:pt x="595" y="432"/>
                  </a:lnTo>
                  <a:lnTo>
                    <a:pt x="603" y="432"/>
                  </a:lnTo>
                  <a:lnTo>
                    <a:pt x="595" y="424"/>
                  </a:lnTo>
                  <a:lnTo>
                    <a:pt x="620" y="432"/>
                  </a:lnTo>
                  <a:lnTo>
                    <a:pt x="620" y="424"/>
                  </a:lnTo>
                  <a:lnTo>
                    <a:pt x="629" y="424"/>
                  </a:lnTo>
                  <a:lnTo>
                    <a:pt x="612" y="424"/>
                  </a:lnTo>
                  <a:lnTo>
                    <a:pt x="603" y="424"/>
                  </a:lnTo>
                  <a:lnTo>
                    <a:pt x="612" y="424"/>
                  </a:lnTo>
                  <a:lnTo>
                    <a:pt x="612" y="415"/>
                  </a:lnTo>
                  <a:lnTo>
                    <a:pt x="603" y="424"/>
                  </a:lnTo>
                  <a:lnTo>
                    <a:pt x="612" y="415"/>
                  </a:lnTo>
                  <a:lnTo>
                    <a:pt x="612" y="407"/>
                  </a:lnTo>
                  <a:lnTo>
                    <a:pt x="620" y="390"/>
                  </a:lnTo>
                  <a:lnTo>
                    <a:pt x="620" y="373"/>
                  </a:lnTo>
                  <a:lnTo>
                    <a:pt x="612" y="373"/>
                  </a:lnTo>
                  <a:lnTo>
                    <a:pt x="612" y="390"/>
                  </a:lnTo>
                  <a:lnTo>
                    <a:pt x="612" y="381"/>
                  </a:lnTo>
                  <a:lnTo>
                    <a:pt x="603" y="373"/>
                  </a:lnTo>
                  <a:lnTo>
                    <a:pt x="595" y="364"/>
                  </a:lnTo>
                  <a:lnTo>
                    <a:pt x="586" y="364"/>
                  </a:lnTo>
                  <a:lnTo>
                    <a:pt x="586" y="373"/>
                  </a:lnTo>
                  <a:lnTo>
                    <a:pt x="595" y="373"/>
                  </a:lnTo>
                  <a:lnTo>
                    <a:pt x="586" y="373"/>
                  </a:lnTo>
                  <a:lnTo>
                    <a:pt x="603" y="381"/>
                  </a:lnTo>
                  <a:lnTo>
                    <a:pt x="595" y="381"/>
                  </a:lnTo>
                  <a:lnTo>
                    <a:pt x="595" y="398"/>
                  </a:lnTo>
                  <a:lnTo>
                    <a:pt x="595" y="407"/>
                  </a:lnTo>
                  <a:lnTo>
                    <a:pt x="578" y="390"/>
                  </a:lnTo>
                  <a:lnTo>
                    <a:pt x="586" y="407"/>
                  </a:lnTo>
                  <a:lnTo>
                    <a:pt x="569" y="390"/>
                  </a:lnTo>
                  <a:lnTo>
                    <a:pt x="578" y="348"/>
                  </a:lnTo>
                  <a:lnTo>
                    <a:pt x="586" y="314"/>
                  </a:lnTo>
                  <a:lnTo>
                    <a:pt x="578" y="280"/>
                  </a:lnTo>
                  <a:lnTo>
                    <a:pt x="578" y="263"/>
                  </a:lnTo>
                  <a:lnTo>
                    <a:pt x="578" y="254"/>
                  </a:lnTo>
                  <a:lnTo>
                    <a:pt x="561" y="237"/>
                  </a:lnTo>
                  <a:lnTo>
                    <a:pt x="552" y="220"/>
                  </a:lnTo>
                  <a:lnTo>
                    <a:pt x="527" y="220"/>
                  </a:lnTo>
                  <a:lnTo>
                    <a:pt x="527" y="212"/>
                  </a:lnTo>
                  <a:lnTo>
                    <a:pt x="519" y="212"/>
                  </a:lnTo>
                  <a:lnTo>
                    <a:pt x="519" y="203"/>
                  </a:lnTo>
                  <a:lnTo>
                    <a:pt x="510" y="203"/>
                  </a:lnTo>
                  <a:lnTo>
                    <a:pt x="502" y="195"/>
                  </a:lnTo>
                  <a:lnTo>
                    <a:pt x="485" y="187"/>
                  </a:lnTo>
                  <a:lnTo>
                    <a:pt x="476" y="170"/>
                  </a:lnTo>
                  <a:lnTo>
                    <a:pt x="459" y="161"/>
                  </a:lnTo>
                  <a:lnTo>
                    <a:pt x="451" y="144"/>
                  </a:lnTo>
                  <a:lnTo>
                    <a:pt x="408" y="127"/>
                  </a:lnTo>
                  <a:lnTo>
                    <a:pt x="400" y="119"/>
                  </a:lnTo>
                  <a:lnTo>
                    <a:pt x="391" y="127"/>
                  </a:lnTo>
                  <a:lnTo>
                    <a:pt x="383" y="127"/>
                  </a:lnTo>
                  <a:lnTo>
                    <a:pt x="366" y="127"/>
                  </a:lnTo>
                  <a:lnTo>
                    <a:pt x="366" y="144"/>
                  </a:lnTo>
                  <a:lnTo>
                    <a:pt x="357" y="144"/>
                  </a:lnTo>
                  <a:lnTo>
                    <a:pt x="374" y="144"/>
                  </a:lnTo>
                  <a:lnTo>
                    <a:pt x="374" y="153"/>
                  </a:lnTo>
                  <a:lnTo>
                    <a:pt x="357" y="153"/>
                  </a:lnTo>
                  <a:lnTo>
                    <a:pt x="315" y="178"/>
                  </a:lnTo>
                  <a:lnTo>
                    <a:pt x="306" y="178"/>
                  </a:lnTo>
                  <a:lnTo>
                    <a:pt x="306" y="187"/>
                  </a:lnTo>
                  <a:lnTo>
                    <a:pt x="281" y="187"/>
                  </a:lnTo>
                  <a:lnTo>
                    <a:pt x="264" y="195"/>
                  </a:lnTo>
                  <a:lnTo>
                    <a:pt x="255" y="178"/>
                  </a:lnTo>
                  <a:lnTo>
                    <a:pt x="255" y="170"/>
                  </a:lnTo>
                  <a:lnTo>
                    <a:pt x="255" y="178"/>
                  </a:lnTo>
                  <a:lnTo>
                    <a:pt x="264" y="195"/>
                  </a:lnTo>
                  <a:lnTo>
                    <a:pt x="272" y="187"/>
                  </a:lnTo>
                  <a:lnTo>
                    <a:pt x="264" y="178"/>
                  </a:lnTo>
                  <a:lnTo>
                    <a:pt x="255" y="161"/>
                  </a:lnTo>
                  <a:lnTo>
                    <a:pt x="230" y="144"/>
                  </a:lnTo>
                  <a:lnTo>
                    <a:pt x="247" y="153"/>
                  </a:lnTo>
                  <a:lnTo>
                    <a:pt x="255" y="153"/>
                  </a:lnTo>
                  <a:lnTo>
                    <a:pt x="247" y="144"/>
                  </a:lnTo>
                  <a:lnTo>
                    <a:pt x="255" y="153"/>
                  </a:lnTo>
                  <a:lnTo>
                    <a:pt x="255" y="144"/>
                  </a:lnTo>
                  <a:lnTo>
                    <a:pt x="247" y="144"/>
                  </a:lnTo>
                  <a:lnTo>
                    <a:pt x="238" y="136"/>
                  </a:lnTo>
                  <a:lnTo>
                    <a:pt x="221" y="136"/>
                  </a:lnTo>
                  <a:lnTo>
                    <a:pt x="221" y="127"/>
                  </a:lnTo>
                  <a:lnTo>
                    <a:pt x="230" y="119"/>
                  </a:lnTo>
                  <a:lnTo>
                    <a:pt x="213" y="119"/>
                  </a:lnTo>
                  <a:lnTo>
                    <a:pt x="204" y="119"/>
                  </a:lnTo>
                  <a:lnTo>
                    <a:pt x="204" y="127"/>
                  </a:lnTo>
                  <a:lnTo>
                    <a:pt x="213" y="127"/>
                  </a:lnTo>
                  <a:lnTo>
                    <a:pt x="213" y="144"/>
                  </a:lnTo>
                  <a:lnTo>
                    <a:pt x="187" y="127"/>
                  </a:lnTo>
                  <a:lnTo>
                    <a:pt x="136" y="119"/>
                  </a:lnTo>
                  <a:lnTo>
                    <a:pt x="128" y="110"/>
                  </a:lnTo>
                  <a:lnTo>
                    <a:pt x="136" y="110"/>
                  </a:lnTo>
                  <a:lnTo>
                    <a:pt x="153" y="110"/>
                  </a:lnTo>
                  <a:lnTo>
                    <a:pt x="170" y="110"/>
                  </a:lnTo>
                  <a:lnTo>
                    <a:pt x="153" y="102"/>
                  </a:lnTo>
                  <a:lnTo>
                    <a:pt x="136" y="102"/>
                  </a:lnTo>
                  <a:lnTo>
                    <a:pt x="128" y="102"/>
                  </a:lnTo>
                  <a:lnTo>
                    <a:pt x="111" y="110"/>
                  </a:lnTo>
                  <a:lnTo>
                    <a:pt x="94" y="119"/>
                  </a:lnTo>
                  <a:lnTo>
                    <a:pt x="51" y="127"/>
                  </a:lnTo>
                  <a:lnTo>
                    <a:pt x="77" y="110"/>
                  </a:lnTo>
                  <a:lnTo>
                    <a:pt x="68" y="102"/>
                  </a:lnTo>
                  <a:lnTo>
                    <a:pt x="68" y="93"/>
                  </a:lnTo>
                  <a:lnTo>
                    <a:pt x="60" y="110"/>
                  </a:lnTo>
                  <a:lnTo>
                    <a:pt x="60" y="102"/>
                  </a:lnTo>
                  <a:lnTo>
                    <a:pt x="51" y="102"/>
                  </a:lnTo>
                  <a:lnTo>
                    <a:pt x="51" y="110"/>
                  </a:lnTo>
                  <a:lnTo>
                    <a:pt x="43" y="127"/>
                  </a:lnTo>
                  <a:lnTo>
                    <a:pt x="26" y="136"/>
                  </a:lnTo>
                  <a:lnTo>
                    <a:pt x="26" y="127"/>
                  </a:lnTo>
                  <a:lnTo>
                    <a:pt x="34" y="119"/>
                  </a:lnTo>
                  <a:lnTo>
                    <a:pt x="26" y="110"/>
                  </a:lnTo>
                  <a:lnTo>
                    <a:pt x="17" y="110"/>
                  </a:lnTo>
                  <a:lnTo>
                    <a:pt x="26" y="102"/>
                  </a:lnTo>
                  <a:lnTo>
                    <a:pt x="26" y="93"/>
                  </a:lnTo>
                  <a:lnTo>
                    <a:pt x="26" y="85"/>
                  </a:lnTo>
                  <a:lnTo>
                    <a:pt x="17" y="85"/>
                  </a:lnTo>
                  <a:lnTo>
                    <a:pt x="9" y="85"/>
                  </a:lnTo>
                  <a:lnTo>
                    <a:pt x="9" y="76"/>
                  </a:lnTo>
                  <a:lnTo>
                    <a:pt x="0" y="68"/>
                  </a:lnTo>
                  <a:lnTo>
                    <a:pt x="0" y="51"/>
                  </a:lnTo>
                  <a:lnTo>
                    <a:pt x="43" y="42"/>
                  </a:lnTo>
                  <a:lnTo>
                    <a:pt x="85" y="42"/>
                  </a:lnTo>
                  <a:lnTo>
                    <a:pt x="94" y="42"/>
                  </a:lnTo>
                  <a:lnTo>
                    <a:pt x="136" y="34"/>
                  </a:lnTo>
                  <a:lnTo>
                    <a:pt x="153" y="34"/>
                  </a:lnTo>
                  <a:lnTo>
                    <a:pt x="170" y="34"/>
                  </a:lnTo>
                  <a:lnTo>
                    <a:pt x="230" y="26"/>
                  </a:lnTo>
                  <a:lnTo>
                    <a:pt x="281" y="17"/>
                  </a:lnTo>
                  <a:lnTo>
                    <a:pt x="281" y="26"/>
                  </a:lnTo>
                  <a:lnTo>
                    <a:pt x="289" y="26"/>
                  </a:lnTo>
                  <a:lnTo>
                    <a:pt x="289" y="34"/>
                  </a:lnTo>
                  <a:lnTo>
                    <a:pt x="298" y="42"/>
                  </a:lnTo>
                  <a:lnTo>
                    <a:pt x="298" y="51"/>
                  </a:lnTo>
                  <a:lnTo>
                    <a:pt x="306" y="51"/>
                  </a:lnTo>
                  <a:lnTo>
                    <a:pt x="357" y="51"/>
                  </a:lnTo>
                  <a:lnTo>
                    <a:pt x="366" y="51"/>
                  </a:lnTo>
                  <a:lnTo>
                    <a:pt x="391" y="51"/>
                  </a:lnTo>
                  <a:lnTo>
                    <a:pt x="400" y="51"/>
                  </a:lnTo>
                  <a:lnTo>
                    <a:pt x="425" y="42"/>
                  </a:lnTo>
                  <a:lnTo>
                    <a:pt x="442" y="42"/>
                  </a:lnTo>
                  <a:lnTo>
                    <a:pt x="476" y="42"/>
                  </a:lnTo>
                  <a:lnTo>
                    <a:pt x="493" y="42"/>
                  </a:lnTo>
                  <a:lnTo>
                    <a:pt x="544" y="42"/>
                  </a:lnTo>
                  <a:lnTo>
                    <a:pt x="552" y="42"/>
                  </a:lnTo>
                  <a:lnTo>
                    <a:pt x="569" y="34"/>
                  </a:lnTo>
                  <a:lnTo>
                    <a:pt x="595" y="34"/>
                  </a:lnTo>
                  <a:lnTo>
                    <a:pt x="595" y="42"/>
                  </a:lnTo>
                  <a:lnTo>
                    <a:pt x="595" y="51"/>
                  </a:lnTo>
                  <a:lnTo>
                    <a:pt x="603" y="59"/>
                  </a:lnTo>
                  <a:lnTo>
                    <a:pt x="612" y="59"/>
                  </a:lnTo>
                  <a:lnTo>
                    <a:pt x="620" y="59"/>
                  </a:lnTo>
                  <a:lnTo>
                    <a:pt x="612" y="51"/>
                  </a:lnTo>
                  <a:lnTo>
                    <a:pt x="620" y="51"/>
                  </a:lnTo>
                  <a:lnTo>
                    <a:pt x="620" y="42"/>
                  </a:lnTo>
                  <a:lnTo>
                    <a:pt x="620" y="34"/>
                  </a:lnTo>
                  <a:lnTo>
                    <a:pt x="612" y="26"/>
                  </a:lnTo>
                  <a:lnTo>
                    <a:pt x="612" y="9"/>
                  </a:lnTo>
                  <a:lnTo>
                    <a:pt x="612" y="0"/>
                  </a:lnTo>
                  <a:lnTo>
                    <a:pt x="612" y="9"/>
                  </a:lnTo>
                  <a:lnTo>
                    <a:pt x="620" y="0"/>
                  </a:lnTo>
                  <a:lnTo>
                    <a:pt x="629" y="0"/>
                  </a:lnTo>
                  <a:lnTo>
                    <a:pt x="637" y="0"/>
                  </a:lnTo>
                  <a:lnTo>
                    <a:pt x="646" y="0"/>
                  </a:lnTo>
                  <a:lnTo>
                    <a:pt x="646" y="9"/>
                  </a:lnTo>
                  <a:lnTo>
                    <a:pt x="654" y="9"/>
                  </a:lnTo>
                  <a:lnTo>
                    <a:pt x="663" y="9"/>
                  </a:lnTo>
                  <a:lnTo>
                    <a:pt x="671" y="17"/>
                  </a:lnTo>
                  <a:lnTo>
                    <a:pt x="671" y="26"/>
                  </a:lnTo>
                  <a:lnTo>
                    <a:pt x="680" y="34"/>
                  </a:lnTo>
                  <a:lnTo>
                    <a:pt x="680" y="51"/>
                  </a:lnTo>
                  <a:lnTo>
                    <a:pt x="688" y="59"/>
                  </a:lnTo>
                  <a:lnTo>
                    <a:pt x="705" y="102"/>
                  </a:lnTo>
                  <a:lnTo>
                    <a:pt x="705" y="110"/>
                  </a:lnTo>
                  <a:lnTo>
                    <a:pt x="714" y="127"/>
                  </a:lnTo>
                  <a:lnTo>
                    <a:pt x="722" y="136"/>
                  </a:lnTo>
                  <a:lnTo>
                    <a:pt x="739" y="161"/>
                  </a:lnTo>
                  <a:lnTo>
                    <a:pt x="739" y="170"/>
                  </a:lnTo>
                  <a:lnTo>
                    <a:pt x="790" y="237"/>
                  </a:lnTo>
                  <a:close/>
                </a:path>
              </a:pathLst>
            </a:custGeom>
            <a:solidFill>
              <a:srgbClr val="8DA3FF"/>
            </a:solidFill>
            <a:ln w="12700">
              <a:solidFill>
                <a:schemeClr val="tx1"/>
              </a:solidFill>
              <a:round/>
              <a:headEnd/>
              <a:tailEnd/>
            </a:ln>
          </p:spPr>
          <p:txBody>
            <a:bodyPr/>
            <a:lstStyle/>
            <a:p>
              <a:endParaRPr lang="en-US"/>
            </a:p>
          </p:txBody>
        </p:sp>
        <p:sp>
          <p:nvSpPr>
            <p:cNvPr id="12409" name="Freeform 159"/>
            <p:cNvSpPr>
              <a:spLocks/>
            </p:cNvSpPr>
            <p:nvPr/>
          </p:nvSpPr>
          <p:spPr bwMode="auto">
            <a:xfrm>
              <a:off x="3895" y="3207"/>
              <a:ext cx="85" cy="26"/>
            </a:xfrm>
            <a:custGeom>
              <a:avLst/>
              <a:gdLst>
                <a:gd name="T0" fmla="*/ 51 w 85"/>
                <a:gd name="T1" fmla="*/ 9 h 26"/>
                <a:gd name="T2" fmla="*/ 51 w 85"/>
                <a:gd name="T3" fmla="*/ 9 h 26"/>
                <a:gd name="T4" fmla="*/ 68 w 85"/>
                <a:gd name="T5" fmla="*/ 0 h 26"/>
                <a:gd name="T6" fmla="*/ 76 w 85"/>
                <a:gd name="T7" fmla="*/ 0 h 26"/>
                <a:gd name="T8" fmla="*/ 85 w 85"/>
                <a:gd name="T9" fmla="*/ 0 h 26"/>
                <a:gd name="T10" fmla="*/ 85 w 85"/>
                <a:gd name="T11" fmla="*/ 9 h 26"/>
                <a:gd name="T12" fmla="*/ 59 w 85"/>
                <a:gd name="T13" fmla="*/ 9 h 26"/>
                <a:gd name="T14" fmla="*/ 51 w 85"/>
                <a:gd name="T15" fmla="*/ 9 h 26"/>
                <a:gd name="T16" fmla="*/ 51 w 85"/>
                <a:gd name="T17" fmla="*/ 9 h 26"/>
                <a:gd name="T18" fmla="*/ 0 w 85"/>
                <a:gd name="T19" fmla="*/ 26 h 26"/>
                <a:gd name="T20" fmla="*/ 0 w 85"/>
                <a:gd name="T21" fmla="*/ 26 h 26"/>
                <a:gd name="T22" fmla="*/ 0 w 85"/>
                <a:gd name="T23" fmla="*/ 17 h 26"/>
                <a:gd name="T24" fmla="*/ 0 w 85"/>
                <a:gd name="T25" fmla="*/ 17 h 26"/>
                <a:gd name="T26" fmla="*/ 8 w 85"/>
                <a:gd name="T27" fmla="*/ 17 h 26"/>
                <a:gd name="T28" fmla="*/ 17 w 85"/>
                <a:gd name="T29" fmla="*/ 17 h 26"/>
                <a:gd name="T30" fmla="*/ 25 w 85"/>
                <a:gd name="T31" fmla="*/ 17 h 26"/>
                <a:gd name="T32" fmla="*/ 34 w 85"/>
                <a:gd name="T33" fmla="*/ 9 h 26"/>
                <a:gd name="T34" fmla="*/ 51 w 85"/>
                <a:gd name="T35" fmla="*/ 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26"/>
                <a:gd name="T56" fmla="*/ 85 w 8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26">
                  <a:moveTo>
                    <a:pt x="51" y="9"/>
                  </a:moveTo>
                  <a:lnTo>
                    <a:pt x="51" y="9"/>
                  </a:lnTo>
                  <a:lnTo>
                    <a:pt x="68" y="0"/>
                  </a:lnTo>
                  <a:lnTo>
                    <a:pt x="76" y="0"/>
                  </a:lnTo>
                  <a:lnTo>
                    <a:pt x="85" y="0"/>
                  </a:lnTo>
                  <a:lnTo>
                    <a:pt x="85" y="9"/>
                  </a:lnTo>
                  <a:lnTo>
                    <a:pt x="59" y="9"/>
                  </a:lnTo>
                  <a:lnTo>
                    <a:pt x="51" y="9"/>
                  </a:lnTo>
                  <a:lnTo>
                    <a:pt x="0" y="26"/>
                  </a:lnTo>
                  <a:lnTo>
                    <a:pt x="0" y="17"/>
                  </a:lnTo>
                  <a:lnTo>
                    <a:pt x="8" y="17"/>
                  </a:lnTo>
                  <a:lnTo>
                    <a:pt x="17" y="17"/>
                  </a:lnTo>
                  <a:lnTo>
                    <a:pt x="25" y="17"/>
                  </a:lnTo>
                  <a:lnTo>
                    <a:pt x="34" y="9"/>
                  </a:lnTo>
                  <a:lnTo>
                    <a:pt x="51" y="9"/>
                  </a:lnTo>
                  <a:close/>
                </a:path>
              </a:pathLst>
            </a:custGeom>
            <a:solidFill>
              <a:srgbClr val="8DA3FF"/>
            </a:solidFill>
            <a:ln w="12700">
              <a:solidFill>
                <a:schemeClr val="tx1"/>
              </a:solidFill>
              <a:round/>
              <a:headEnd/>
              <a:tailEnd/>
            </a:ln>
          </p:spPr>
          <p:txBody>
            <a:bodyPr/>
            <a:lstStyle/>
            <a:p>
              <a:endParaRPr lang="en-US"/>
            </a:p>
          </p:txBody>
        </p:sp>
        <p:sp>
          <p:nvSpPr>
            <p:cNvPr id="12410" name="Freeform 160"/>
            <p:cNvSpPr>
              <a:spLocks/>
            </p:cNvSpPr>
            <p:nvPr/>
          </p:nvSpPr>
          <p:spPr bwMode="auto">
            <a:xfrm>
              <a:off x="4617" y="3300"/>
              <a:ext cx="59" cy="77"/>
            </a:xfrm>
            <a:custGeom>
              <a:avLst/>
              <a:gdLst>
                <a:gd name="T0" fmla="*/ 25 w 59"/>
                <a:gd name="T1" fmla="*/ 34 h 77"/>
                <a:gd name="T2" fmla="*/ 25 w 59"/>
                <a:gd name="T3" fmla="*/ 26 h 77"/>
                <a:gd name="T4" fmla="*/ 17 w 59"/>
                <a:gd name="T5" fmla="*/ 17 h 77"/>
                <a:gd name="T6" fmla="*/ 8 w 59"/>
                <a:gd name="T7" fmla="*/ 9 h 77"/>
                <a:gd name="T8" fmla="*/ 0 w 59"/>
                <a:gd name="T9" fmla="*/ 0 h 77"/>
                <a:gd name="T10" fmla="*/ 0 w 59"/>
                <a:gd name="T11" fmla="*/ 0 h 77"/>
                <a:gd name="T12" fmla="*/ 8 w 59"/>
                <a:gd name="T13" fmla="*/ 9 h 77"/>
                <a:gd name="T14" fmla="*/ 25 w 59"/>
                <a:gd name="T15" fmla="*/ 34 h 77"/>
                <a:gd name="T16" fmla="*/ 51 w 59"/>
                <a:gd name="T17" fmla="*/ 51 h 77"/>
                <a:gd name="T18" fmla="*/ 59 w 59"/>
                <a:gd name="T19" fmla="*/ 68 h 77"/>
                <a:gd name="T20" fmla="*/ 51 w 59"/>
                <a:gd name="T21" fmla="*/ 77 h 77"/>
                <a:gd name="T22" fmla="*/ 51 w 59"/>
                <a:gd name="T23" fmla="*/ 77 h 77"/>
                <a:gd name="T24" fmla="*/ 51 w 59"/>
                <a:gd name="T25" fmla="*/ 60 h 77"/>
                <a:gd name="T26" fmla="*/ 42 w 59"/>
                <a:gd name="T27" fmla="*/ 51 h 77"/>
                <a:gd name="T28" fmla="*/ 42 w 59"/>
                <a:gd name="T29" fmla="*/ 51 h 77"/>
                <a:gd name="T30" fmla="*/ 34 w 59"/>
                <a:gd name="T31" fmla="*/ 60 h 77"/>
                <a:gd name="T32" fmla="*/ 25 w 59"/>
                <a:gd name="T33" fmla="*/ 51 h 77"/>
                <a:gd name="T34" fmla="*/ 25 w 59"/>
                <a:gd name="T35" fmla="*/ 43 h 77"/>
                <a:gd name="T36" fmla="*/ 25 w 59"/>
                <a:gd name="T37" fmla="*/ 43 h 77"/>
                <a:gd name="T38" fmla="*/ 25 w 59"/>
                <a:gd name="T39" fmla="*/ 34 h 77"/>
                <a:gd name="T40" fmla="*/ 42 w 59"/>
                <a:gd name="T41" fmla="*/ 43 h 77"/>
                <a:gd name="T42" fmla="*/ 25 w 59"/>
                <a:gd name="T43" fmla="*/ 34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77"/>
                <a:gd name="T68" fmla="*/ 59 w 59"/>
                <a:gd name="T69" fmla="*/ 77 h 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77">
                  <a:moveTo>
                    <a:pt x="25" y="34"/>
                  </a:moveTo>
                  <a:lnTo>
                    <a:pt x="25" y="26"/>
                  </a:lnTo>
                  <a:lnTo>
                    <a:pt x="17" y="17"/>
                  </a:lnTo>
                  <a:lnTo>
                    <a:pt x="8" y="9"/>
                  </a:lnTo>
                  <a:lnTo>
                    <a:pt x="0" y="0"/>
                  </a:lnTo>
                  <a:lnTo>
                    <a:pt x="8" y="9"/>
                  </a:lnTo>
                  <a:lnTo>
                    <a:pt x="25" y="34"/>
                  </a:lnTo>
                  <a:lnTo>
                    <a:pt x="51" y="51"/>
                  </a:lnTo>
                  <a:lnTo>
                    <a:pt x="59" y="68"/>
                  </a:lnTo>
                  <a:lnTo>
                    <a:pt x="51" y="77"/>
                  </a:lnTo>
                  <a:lnTo>
                    <a:pt x="51" y="60"/>
                  </a:lnTo>
                  <a:lnTo>
                    <a:pt x="42" y="51"/>
                  </a:lnTo>
                  <a:lnTo>
                    <a:pt x="34" y="60"/>
                  </a:lnTo>
                  <a:lnTo>
                    <a:pt x="25" y="51"/>
                  </a:lnTo>
                  <a:lnTo>
                    <a:pt x="25" y="43"/>
                  </a:lnTo>
                  <a:lnTo>
                    <a:pt x="25" y="34"/>
                  </a:lnTo>
                  <a:lnTo>
                    <a:pt x="42" y="43"/>
                  </a:lnTo>
                  <a:lnTo>
                    <a:pt x="25" y="34"/>
                  </a:lnTo>
                  <a:close/>
                </a:path>
              </a:pathLst>
            </a:custGeom>
            <a:solidFill>
              <a:srgbClr val="8DA3FF"/>
            </a:solidFill>
            <a:ln w="12700">
              <a:solidFill>
                <a:schemeClr val="tx1"/>
              </a:solidFill>
              <a:round/>
              <a:headEnd/>
              <a:tailEnd/>
            </a:ln>
          </p:spPr>
          <p:txBody>
            <a:bodyPr/>
            <a:lstStyle/>
            <a:p>
              <a:endParaRPr lang="en-US"/>
            </a:p>
          </p:txBody>
        </p:sp>
        <p:sp>
          <p:nvSpPr>
            <p:cNvPr id="12411" name="Freeform 161"/>
            <p:cNvSpPr>
              <a:spLocks/>
            </p:cNvSpPr>
            <p:nvPr/>
          </p:nvSpPr>
          <p:spPr bwMode="auto">
            <a:xfrm>
              <a:off x="4651" y="3351"/>
              <a:ext cx="25" cy="60"/>
            </a:xfrm>
            <a:custGeom>
              <a:avLst/>
              <a:gdLst>
                <a:gd name="T0" fmla="*/ 0 w 25"/>
                <a:gd name="T1" fmla="*/ 9 h 60"/>
                <a:gd name="T2" fmla="*/ 8 w 25"/>
                <a:gd name="T3" fmla="*/ 0 h 60"/>
                <a:gd name="T4" fmla="*/ 8 w 25"/>
                <a:gd name="T5" fmla="*/ 9 h 60"/>
                <a:gd name="T6" fmla="*/ 8 w 25"/>
                <a:gd name="T7" fmla="*/ 26 h 60"/>
                <a:gd name="T8" fmla="*/ 8 w 25"/>
                <a:gd name="T9" fmla="*/ 43 h 60"/>
                <a:gd name="T10" fmla="*/ 25 w 25"/>
                <a:gd name="T11" fmla="*/ 60 h 60"/>
                <a:gd name="T12" fmla="*/ 0 w 25"/>
                <a:gd name="T13" fmla="*/ 34 h 60"/>
                <a:gd name="T14" fmla="*/ 0 w 25"/>
                <a:gd name="T15" fmla="*/ 9 h 60"/>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60"/>
                <a:gd name="T26" fmla="*/ 25 w 25"/>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60">
                  <a:moveTo>
                    <a:pt x="0" y="9"/>
                  </a:moveTo>
                  <a:lnTo>
                    <a:pt x="8" y="0"/>
                  </a:lnTo>
                  <a:lnTo>
                    <a:pt x="8" y="9"/>
                  </a:lnTo>
                  <a:lnTo>
                    <a:pt x="8" y="26"/>
                  </a:lnTo>
                  <a:lnTo>
                    <a:pt x="8" y="43"/>
                  </a:lnTo>
                  <a:lnTo>
                    <a:pt x="25" y="60"/>
                  </a:lnTo>
                  <a:lnTo>
                    <a:pt x="0" y="34"/>
                  </a:lnTo>
                  <a:lnTo>
                    <a:pt x="0" y="9"/>
                  </a:lnTo>
                  <a:close/>
                </a:path>
              </a:pathLst>
            </a:custGeom>
            <a:solidFill>
              <a:srgbClr val="8DA3FF"/>
            </a:solidFill>
            <a:ln w="12700">
              <a:solidFill>
                <a:schemeClr val="tx1"/>
              </a:solidFill>
              <a:round/>
              <a:headEnd/>
              <a:tailEnd/>
            </a:ln>
          </p:spPr>
          <p:txBody>
            <a:bodyPr/>
            <a:lstStyle/>
            <a:p>
              <a:endParaRPr lang="en-US"/>
            </a:p>
          </p:txBody>
        </p:sp>
        <p:sp>
          <p:nvSpPr>
            <p:cNvPr id="12412" name="Freeform 162"/>
            <p:cNvSpPr>
              <a:spLocks/>
            </p:cNvSpPr>
            <p:nvPr/>
          </p:nvSpPr>
          <p:spPr bwMode="auto">
            <a:xfrm>
              <a:off x="4523" y="3622"/>
              <a:ext cx="17" cy="17"/>
            </a:xfrm>
            <a:custGeom>
              <a:avLst/>
              <a:gdLst>
                <a:gd name="T0" fmla="*/ 9 w 17"/>
                <a:gd name="T1" fmla="*/ 9 h 17"/>
                <a:gd name="T2" fmla="*/ 17 w 17"/>
                <a:gd name="T3" fmla="*/ 17 h 17"/>
                <a:gd name="T4" fmla="*/ 9 w 17"/>
                <a:gd name="T5" fmla="*/ 17 h 17"/>
                <a:gd name="T6" fmla="*/ 9 w 17"/>
                <a:gd name="T7" fmla="*/ 0 h 17"/>
                <a:gd name="T8" fmla="*/ 0 w 17"/>
                <a:gd name="T9" fmla="*/ 0 h 17"/>
                <a:gd name="T10" fmla="*/ 9 w 17"/>
                <a:gd name="T11" fmla="*/ 0 h 17"/>
                <a:gd name="T12" fmla="*/ 9 w 17"/>
                <a:gd name="T13" fmla="*/ 9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9" y="9"/>
                  </a:moveTo>
                  <a:lnTo>
                    <a:pt x="17" y="17"/>
                  </a:lnTo>
                  <a:lnTo>
                    <a:pt x="9" y="17"/>
                  </a:lnTo>
                  <a:lnTo>
                    <a:pt x="9" y="0"/>
                  </a:lnTo>
                  <a:lnTo>
                    <a:pt x="0" y="0"/>
                  </a:lnTo>
                  <a:lnTo>
                    <a:pt x="9" y="0"/>
                  </a:lnTo>
                  <a:lnTo>
                    <a:pt x="9" y="9"/>
                  </a:lnTo>
                  <a:close/>
                </a:path>
              </a:pathLst>
            </a:custGeom>
            <a:solidFill>
              <a:srgbClr val="8DA3FF"/>
            </a:solidFill>
            <a:ln w="12700">
              <a:solidFill>
                <a:schemeClr val="tx1"/>
              </a:solidFill>
              <a:round/>
              <a:headEnd/>
              <a:tailEnd/>
            </a:ln>
          </p:spPr>
          <p:txBody>
            <a:bodyPr/>
            <a:lstStyle/>
            <a:p>
              <a:endParaRPr lang="en-US"/>
            </a:p>
          </p:txBody>
        </p:sp>
        <p:sp>
          <p:nvSpPr>
            <p:cNvPr id="12413" name="Freeform 163"/>
            <p:cNvSpPr>
              <a:spLocks/>
            </p:cNvSpPr>
            <p:nvPr/>
          </p:nvSpPr>
          <p:spPr bwMode="auto">
            <a:xfrm>
              <a:off x="4736" y="3750"/>
              <a:ext cx="34" cy="59"/>
            </a:xfrm>
            <a:custGeom>
              <a:avLst/>
              <a:gdLst>
                <a:gd name="T0" fmla="*/ 34 w 34"/>
                <a:gd name="T1" fmla="*/ 0 h 59"/>
                <a:gd name="T2" fmla="*/ 25 w 34"/>
                <a:gd name="T3" fmla="*/ 25 h 59"/>
                <a:gd name="T4" fmla="*/ 0 w 34"/>
                <a:gd name="T5" fmla="*/ 59 h 59"/>
                <a:gd name="T6" fmla="*/ 25 w 34"/>
                <a:gd name="T7" fmla="*/ 25 h 59"/>
                <a:gd name="T8" fmla="*/ 25 w 34"/>
                <a:gd name="T9" fmla="*/ 16 h 59"/>
                <a:gd name="T10" fmla="*/ 25 w 34"/>
                <a:gd name="T11" fmla="*/ 8 h 59"/>
                <a:gd name="T12" fmla="*/ 34 w 34"/>
                <a:gd name="T13" fmla="*/ 0 h 59"/>
                <a:gd name="T14" fmla="*/ 0 60000 65536"/>
                <a:gd name="T15" fmla="*/ 0 60000 65536"/>
                <a:gd name="T16" fmla="*/ 0 60000 65536"/>
                <a:gd name="T17" fmla="*/ 0 60000 65536"/>
                <a:gd name="T18" fmla="*/ 0 60000 65536"/>
                <a:gd name="T19" fmla="*/ 0 60000 65536"/>
                <a:gd name="T20" fmla="*/ 0 60000 65536"/>
                <a:gd name="T21" fmla="*/ 0 w 34"/>
                <a:gd name="T22" fmla="*/ 0 h 59"/>
                <a:gd name="T23" fmla="*/ 34 w 34"/>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59">
                  <a:moveTo>
                    <a:pt x="34" y="0"/>
                  </a:moveTo>
                  <a:lnTo>
                    <a:pt x="25" y="25"/>
                  </a:lnTo>
                  <a:lnTo>
                    <a:pt x="0" y="59"/>
                  </a:lnTo>
                  <a:lnTo>
                    <a:pt x="25" y="25"/>
                  </a:lnTo>
                  <a:lnTo>
                    <a:pt x="25" y="16"/>
                  </a:lnTo>
                  <a:lnTo>
                    <a:pt x="25" y="8"/>
                  </a:lnTo>
                  <a:lnTo>
                    <a:pt x="34" y="0"/>
                  </a:lnTo>
                  <a:close/>
                </a:path>
              </a:pathLst>
            </a:custGeom>
            <a:solidFill>
              <a:srgbClr val="8DA3FF"/>
            </a:solidFill>
            <a:ln w="12700">
              <a:solidFill>
                <a:schemeClr val="tx1"/>
              </a:solidFill>
              <a:round/>
              <a:headEnd/>
              <a:tailEnd/>
            </a:ln>
          </p:spPr>
          <p:txBody>
            <a:bodyPr/>
            <a:lstStyle/>
            <a:p>
              <a:endParaRPr lang="en-US"/>
            </a:p>
          </p:txBody>
        </p:sp>
        <p:sp>
          <p:nvSpPr>
            <p:cNvPr id="12414" name="Freeform 164"/>
            <p:cNvSpPr>
              <a:spLocks/>
            </p:cNvSpPr>
            <p:nvPr/>
          </p:nvSpPr>
          <p:spPr bwMode="auto">
            <a:xfrm>
              <a:off x="3521" y="953"/>
              <a:ext cx="60" cy="51"/>
            </a:xfrm>
            <a:custGeom>
              <a:avLst/>
              <a:gdLst>
                <a:gd name="T0" fmla="*/ 60 w 60"/>
                <a:gd name="T1" fmla="*/ 0 h 51"/>
                <a:gd name="T2" fmla="*/ 51 w 60"/>
                <a:gd name="T3" fmla="*/ 17 h 51"/>
                <a:gd name="T4" fmla="*/ 26 w 60"/>
                <a:gd name="T5" fmla="*/ 26 h 51"/>
                <a:gd name="T6" fmla="*/ 17 w 60"/>
                <a:gd name="T7" fmla="*/ 43 h 51"/>
                <a:gd name="T8" fmla="*/ 9 w 60"/>
                <a:gd name="T9" fmla="*/ 51 h 51"/>
                <a:gd name="T10" fmla="*/ 0 w 60"/>
                <a:gd name="T11" fmla="*/ 43 h 51"/>
                <a:gd name="T12" fmla="*/ 0 w 60"/>
                <a:gd name="T13" fmla="*/ 43 h 51"/>
                <a:gd name="T14" fmla="*/ 0 w 60"/>
                <a:gd name="T15" fmla="*/ 34 h 51"/>
                <a:gd name="T16" fmla="*/ 60 w 60"/>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51"/>
                <a:gd name="T29" fmla="*/ 60 w 60"/>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51">
                  <a:moveTo>
                    <a:pt x="60" y="0"/>
                  </a:moveTo>
                  <a:lnTo>
                    <a:pt x="51" y="17"/>
                  </a:lnTo>
                  <a:lnTo>
                    <a:pt x="26" y="26"/>
                  </a:lnTo>
                  <a:lnTo>
                    <a:pt x="17" y="43"/>
                  </a:lnTo>
                  <a:lnTo>
                    <a:pt x="9" y="51"/>
                  </a:lnTo>
                  <a:lnTo>
                    <a:pt x="0" y="43"/>
                  </a:lnTo>
                  <a:lnTo>
                    <a:pt x="0" y="34"/>
                  </a:lnTo>
                  <a:lnTo>
                    <a:pt x="60" y="0"/>
                  </a:lnTo>
                  <a:close/>
                </a:path>
              </a:pathLst>
            </a:custGeom>
            <a:solidFill>
              <a:srgbClr val="8DA3FF"/>
            </a:solidFill>
            <a:ln w="12700">
              <a:solidFill>
                <a:schemeClr val="tx1"/>
              </a:solidFill>
              <a:round/>
              <a:headEnd/>
              <a:tailEnd/>
            </a:ln>
          </p:spPr>
          <p:txBody>
            <a:bodyPr/>
            <a:lstStyle/>
            <a:p>
              <a:endParaRPr lang="en-US"/>
            </a:p>
          </p:txBody>
        </p:sp>
        <p:sp>
          <p:nvSpPr>
            <p:cNvPr id="12415" name="Freeform 165"/>
            <p:cNvSpPr>
              <a:spLocks/>
            </p:cNvSpPr>
            <p:nvPr/>
          </p:nvSpPr>
          <p:spPr bwMode="auto">
            <a:xfrm>
              <a:off x="3581" y="1038"/>
              <a:ext cx="76" cy="59"/>
            </a:xfrm>
            <a:custGeom>
              <a:avLst/>
              <a:gdLst>
                <a:gd name="T0" fmla="*/ 8 w 76"/>
                <a:gd name="T1" fmla="*/ 26 h 59"/>
                <a:gd name="T2" fmla="*/ 8 w 76"/>
                <a:gd name="T3" fmla="*/ 17 h 59"/>
                <a:gd name="T4" fmla="*/ 34 w 76"/>
                <a:gd name="T5" fmla="*/ 0 h 59"/>
                <a:gd name="T6" fmla="*/ 68 w 76"/>
                <a:gd name="T7" fmla="*/ 0 h 59"/>
                <a:gd name="T8" fmla="*/ 76 w 76"/>
                <a:gd name="T9" fmla="*/ 0 h 59"/>
                <a:gd name="T10" fmla="*/ 68 w 76"/>
                <a:gd name="T11" fmla="*/ 9 h 59"/>
                <a:gd name="T12" fmla="*/ 59 w 76"/>
                <a:gd name="T13" fmla="*/ 17 h 59"/>
                <a:gd name="T14" fmla="*/ 34 w 76"/>
                <a:gd name="T15" fmla="*/ 34 h 59"/>
                <a:gd name="T16" fmla="*/ 17 w 76"/>
                <a:gd name="T17" fmla="*/ 59 h 59"/>
                <a:gd name="T18" fmla="*/ 8 w 76"/>
                <a:gd name="T19" fmla="*/ 51 h 59"/>
                <a:gd name="T20" fmla="*/ 0 w 76"/>
                <a:gd name="T21" fmla="*/ 43 h 59"/>
                <a:gd name="T22" fmla="*/ 0 w 76"/>
                <a:gd name="T23" fmla="*/ 34 h 59"/>
                <a:gd name="T24" fmla="*/ 8 w 76"/>
                <a:gd name="T25" fmla="*/ 2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59"/>
                <a:gd name="T41" fmla="*/ 76 w 7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59">
                  <a:moveTo>
                    <a:pt x="8" y="26"/>
                  </a:moveTo>
                  <a:lnTo>
                    <a:pt x="8" y="17"/>
                  </a:lnTo>
                  <a:lnTo>
                    <a:pt x="34" y="0"/>
                  </a:lnTo>
                  <a:lnTo>
                    <a:pt x="68" y="0"/>
                  </a:lnTo>
                  <a:lnTo>
                    <a:pt x="76" y="0"/>
                  </a:lnTo>
                  <a:lnTo>
                    <a:pt x="68" y="9"/>
                  </a:lnTo>
                  <a:lnTo>
                    <a:pt x="59" y="17"/>
                  </a:lnTo>
                  <a:lnTo>
                    <a:pt x="34" y="34"/>
                  </a:lnTo>
                  <a:lnTo>
                    <a:pt x="17" y="59"/>
                  </a:lnTo>
                  <a:lnTo>
                    <a:pt x="8" y="51"/>
                  </a:lnTo>
                  <a:lnTo>
                    <a:pt x="0" y="43"/>
                  </a:lnTo>
                  <a:lnTo>
                    <a:pt x="0" y="34"/>
                  </a:lnTo>
                  <a:lnTo>
                    <a:pt x="8" y="26"/>
                  </a:lnTo>
                  <a:close/>
                </a:path>
              </a:pathLst>
            </a:custGeom>
            <a:solidFill>
              <a:srgbClr val="8DA3FF"/>
            </a:solidFill>
            <a:ln w="12700">
              <a:solidFill>
                <a:schemeClr val="tx1"/>
              </a:solidFill>
              <a:round/>
              <a:headEnd/>
              <a:tailEnd/>
            </a:ln>
          </p:spPr>
          <p:txBody>
            <a:bodyPr/>
            <a:lstStyle/>
            <a:p>
              <a:endParaRPr lang="en-US"/>
            </a:p>
          </p:txBody>
        </p:sp>
        <p:sp>
          <p:nvSpPr>
            <p:cNvPr id="12416" name="Freeform 166"/>
            <p:cNvSpPr>
              <a:spLocks/>
            </p:cNvSpPr>
            <p:nvPr/>
          </p:nvSpPr>
          <p:spPr bwMode="auto">
            <a:xfrm>
              <a:off x="3428" y="1072"/>
              <a:ext cx="586" cy="263"/>
            </a:xfrm>
            <a:custGeom>
              <a:avLst/>
              <a:gdLst>
                <a:gd name="T0" fmla="*/ 407 w 586"/>
                <a:gd name="T1" fmla="*/ 144 h 263"/>
                <a:gd name="T2" fmla="*/ 365 w 586"/>
                <a:gd name="T3" fmla="*/ 153 h 263"/>
                <a:gd name="T4" fmla="*/ 348 w 586"/>
                <a:gd name="T5" fmla="*/ 170 h 263"/>
                <a:gd name="T6" fmla="*/ 340 w 586"/>
                <a:gd name="T7" fmla="*/ 186 h 263"/>
                <a:gd name="T8" fmla="*/ 348 w 586"/>
                <a:gd name="T9" fmla="*/ 161 h 263"/>
                <a:gd name="T10" fmla="*/ 297 w 586"/>
                <a:gd name="T11" fmla="*/ 186 h 263"/>
                <a:gd name="T12" fmla="*/ 263 w 586"/>
                <a:gd name="T13" fmla="*/ 254 h 263"/>
                <a:gd name="T14" fmla="*/ 246 w 586"/>
                <a:gd name="T15" fmla="*/ 254 h 263"/>
                <a:gd name="T16" fmla="*/ 255 w 586"/>
                <a:gd name="T17" fmla="*/ 246 h 263"/>
                <a:gd name="T18" fmla="*/ 255 w 586"/>
                <a:gd name="T19" fmla="*/ 229 h 263"/>
                <a:gd name="T20" fmla="*/ 246 w 586"/>
                <a:gd name="T21" fmla="*/ 229 h 263"/>
                <a:gd name="T22" fmla="*/ 238 w 586"/>
                <a:gd name="T23" fmla="*/ 229 h 263"/>
                <a:gd name="T24" fmla="*/ 238 w 586"/>
                <a:gd name="T25" fmla="*/ 229 h 263"/>
                <a:gd name="T26" fmla="*/ 238 w 586"/>
                <a:gd name="T27" fmla="*/ 220 h 263"/>
                <a:gd name="T28" fmla="*/ 238 w 586"/>
                <a:gd name="T29" fmla="*/ 203 h 263"/>
                <a:gd name="T30" fmla="*/ 238 w 586"/>
                <a:gd name="T31" fmla="*/ 203 h 263"/>
                <a:gd name="T32" fmla="*/ 238 w 586"/>
                <a:gd name="T33" fmla="*/ 195 h 263"/>
                <a:gd name="T34" fmla="*/ 238 w 586"/>
                <a:gd name="T35" fmla="*/ 186 h 263"/>
                <a:gd name="T36" fmla="*/ 221 w 586"/>
                <a:gd name="T37" fmla="*/ 178 h 263"/>
                <a:gd name="T38" fmla="*/ 212 w 586"/>
                <a:gd name="T39" fmla="*/ 178 h 263"/>
                <a:gd name="T40" fmla="*/ 212 w 586"/>
                <a:gd name="T41" fmla="*/ 170 h 263"/>
                <a:gd name="T42" fmla="*/ 204 w 586"/>
                <a:gd name="T43" fmla="*/ 161 h 263"/>
                <a:gd name="T44" fmla="*/ 195 w 586"/>
                <a:gd name="T45" fmla="*/ 161 h 263"/>
                <a:gd name="T46" fmla="*/ 187 w 586"/>
                <a:gd name="T47" fmla="*/ 161 h 263"/>
                <a:gd name="T48" fmla="*/ 178 w 586"/>
                <a:gd name="T49" fmla="*/ 153 h 263"/>
                <a:gd name="T50" fmla="*/ 170 w 586"/>
                <a:gd name="T51" fmla="*/ 153 h 263"/>
                <a:gd name="T52" fmla="*/ 161 w 586"/>
                <a:gd name="T53" fmla="*/ 153 h 263"/>
                <a:gd name="T54" fmla="*/ 153 w 586"/>
                <a:gd name="T55" fmla="*/ 153 h 263"/>
                <a:gd name="T56" fmla="*/ 144 w 586"/>
                <a:gd name="T57" fmla="*/ 153 h 263"/>
                <a:gd name="T58" fmla="*/ 144 w 586"/>
                <a:gd name="T59" fmla="*/ 153 h 263"/>
                <a:gd name="T60" fmla="*/ 119 w 586"/>
                <a:gd name="T61" fmla="*/ 144 h 263"/>
                <a:gd name="T62" fmla="*/ 25 w 586"/>
                <a:gd name="T63" fmla="*/ 119 h 263"/>
                <a:gd name="T64" fmla="*/ 17 w 586"/>
                <a:gd name="T65" fmla="*/ 102 h 263"/>
                <a:gd name="T66" fmla="*/ 8 w 586"/>
                <a:gd name="T67" fmla="*/ 102 h 263"/>
                <a:gd name="T68" fmla="*/ 0 w 586"/>
                <a:gd name="T69" fmla="*/ 102 h 263"/>
                <a:gd name="T70" fmla="*/ 42 w 586"/>
                <a:gd name="T71" fmla="*/ 68 h 263"/>
                <a:gd name="T72" fmla="*/ 102 w 586"/>
                <a:gd name="T73" fmla="*/ 42 h 263"/>
                <a:gd name="T74" fmla="*/ 127 w 586"/>
                <a:gd name="T75" fmla="*/ 25 h 263"/>
                <a:gd name="T76" fmla="*/ 153 w 586"/>
                <a:gd name="T77" fmla="*/ 17 h 263"/>
                <a:gd name="T78" fmla="*/ 170 w 586"/>
                <a:gd name="T79" fmla="*/ 25 h 263"/>
                <a:gd name="T80" fmla="*/ 170 w 586"/>
                <a:gd name="T81" fmla="*/ 51 h 263"/>
                <a:gd name="T82" fmla="*/ 204 w 586"/>
                <a:gd name="T83" fmla="*/ 34 h 263"/>
                <a:gd name="T84" fmla="*/ 263 w 586"/>
                <a:gd name="T85" fmla="*/ 85 h 263"/>
                <a:gd name="T86" fmla="*/ 314 w 586"/>
                <a:gd name="T87" fmla="*/ 85 h 263"/>
                <a:gd name="T88" fmla="*/ 348 w 586"/>
                <a:gd name="T89" fmla="*/ 68 h 263"/>
                <a:gd name="T90" fmla="*/ 399 w 586"/>
                <a:gd name="T91" fmla="*/ 42 h 263"/>
                <a:gd name="T92" fmla="*/ 475 w 586"/>
                <a:gd name="T93" fmla="*/ 25 h 263"/>
                <a:gd name="T94" fmla="*/ 475 w 586"/>
                <a:gd name="T95" fmla="*/ 59 h 263"/>
                <a:gd name="T96" fmla="*/ 492 w 586"/>
                <a:gd name="T97" fmla="*/ 68 h 263"/>
                <a:gd name="T98" fmla="*/ 526 w 586"/>
                <a:gd name="T99" fmla="*/ 59 h 263"/>
                <a:gd name="T100" fmla="*/ 543 w 586"/>
                <a:gd name="T101" fmla="*/ 93 h 263"/>
                <a:gd name="T102" fmla="*/ 569 w 586"/>
                <a:gd name="T103" fmla="*/ 102 h 263"/>
                <a:gd name="T104" fmla="*/ 577 w 586"/>
                <a:gd name="T105" fmla="*/ 110 h 263"/>
                <a:gd name="T106" fmla="*/ 543 w 586"/>
                <a:gd name="T107" fmla="*/ 119 h 263"/>
                <a:gd name="T108" fmla="*/ 509 w 586"/>
                <a:gd name="T109" fmla="*/ 119 h 263"/>
                <a:gd name="T110" fmla="*/ 475 w 586"/>
                <a:gd name="T111" fmla="*/ 127 h 263"/>
                <a:gd name="T112" fmla="*/ 424 w 586"/>
                <a:gd name="T113" fmla="*/ 136 h 2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6"/>
                <a:gd name="T172" fmla="*/ 0 h 263"/>
                <a:gd name="T173" fmla="*/ 586 w 586"/>
                <a:gd name="T174" fmla="*/ 263 h 2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6" h="263">
                  <a:moveTo>
                    <a:pt x="407" y="136"/>
                  </a:moveTo>
                  <a:lnTo>
                    <a:pt x="399" y="136"/>
                  </a:lnTo>
                  <a:lnTo>
                    <a:pt x="407" y="144"/>
                  </a:lnTo>
                  <a:lnTo>
                    <a:pt x="390" y="144"/>
                  </a:lnTo>
                  <a:lnTo>
                    <a:pt x="373" y="144"/>
                  </a:lnTo>
                  <a:lnTo>
                    <a:pt x="365" y="153"/>
                  </a:lnTo>
                  <a:lnTo>
                    <a:pt x="365" y="161"/>
                  </a:lnTo>
                  <a:lnTo>
                    <a:pt x="356" y="170"/>
                  </a:lnTo>
                  <a:lnTo>
                    <a:pt x="348" y="170"/>
                  </a:lnTo>
                  <a:lnTo>
                    <a:pt x="348" y="178"/>
                  </a:lnTo>
                  <a:lnTo>
                    <a:pt x="340" y="186"/>
                  </a:lnTo>
                  <a:lnTo>
                    <a:pt x="340" y="178"/>
                  </a:lnTo>
                  <a:lnTo>
                    <a:pt x="348" y="161"/>
                  </a:lnTo>
                  <a:lnTo>
                    <a:pt x="331" y="161"/>
                  </a:lnTo>
                  <a:lnTo>
                    <a:pt x="314" y="178"/>
                  </a:lnTo>
                  <a:lnTo>
                    <a:pt x="297" y="186"/>
                  </a:lnTo>
                  <a:lnTo>
                    <a:pt x="289" y="203"/>
                  </a:lnTo>
                  <a:lnTo>
                    <a:pt x="280" y="220"/>
                  </a:lnTo>
                  <a:lnTo>
                    <a:pt x="263" y="254"/>
                  </a:lnTo>
                  <a:lnTo>
                    <a:pt x="263" y="263"/>
                  </a:lnTo>
                  <a:lnTo>
                    <a:pt x="255" y="263"/>
                  </a:lnTo>
                  <a:lnTo>
                    <a:pt x="246" y="254"/>
                  </a:lnTo>
                  <a:lnTo>
                    <a:pt x="255" y="254"/>
                  </a:lnTo>
                  <a:lnTo>
                    <a:pt x="255" y="246"/>
                  </a:lnTo>
                  <a:lnTo>
                    <a:pt x="255" y="229"/>
                  </a:lnTo>
                  <a:lnTo>
                    <a:pt x="246" y="229"/>
                  </a:lnTo>
                  <a:lnTo>
                    <a:pt x="238" y="229"/>
                  </a:lnTo>
                  <a:lnTo>
                    <a:pt x="238" y="237"/>
                  </a:lnTo>
                  <a:lnTo>
                    <a:pt x="238" y="229"/>
                  </a:lnTo>
                  <a:lnTo>
                    <a:pt x="238" y="220"/>
                  </a:lnTo>
                  <a:lnTo>
                    <a:pt x="238" y="212"/>
                  </a:lnTo>
                  <a:lnTo>
                    <a:pt x="238" y="203"/>
                  </a:lnTo>
                  <a:lnTo>
                    <a:pt x="238" y="195"/>
                  </a:lnTo>
                  <a:lnTo>
                    <a:pt x="238" y="186"/>
                  </a:lnTo>
                  <a:lnTo>
                    <a:pt x="229" y="186"/>
                  </a:lnTo>
                  <a:lnTo>
                    <a:pt x="221" y="178"/>
                  </a:lnTo>
                  <a:lnTo>
                    <a:pt x="212" y="178"/>
                  </a:lnTo>
                  <a:lnTo>
                    <a:pt x="204" y="178"/>
                  </a:lnTo>
                  <a:lnTo>
                    <a:pt x="212" y="170"/>
                  </a:lnTo>
                  <a:lnTo>
                    <a:pt x="212" y="161"/>
                  </a:lnTo>
                  <a:lnTo>
                    <a:pt x="204" y="161"/>
                  </a:lnTo>
                  <a:lnTo>
                    <a:pt x="195" y="161"/>
                  </a:lnTo>
                  <a:lnTo>
                    <a:pt x="187" y="161"/>
                  </a:lnTo>
                  <a:lnTo>
                    <a:pt x="187" y="153"/>
                  </a:lnTo>
                  <a:lnTo>
                    <a:pt x="178" y="161"/>
                  </a:lnTo>
                  <a:lnTo>
                    <a:pt x="178" y="153"/>
                  </a:lnTo>
                  <a:lnTo>
                    <a:pt x="170" y="153"/>
                  </a:lnTo>
                  <a:lnTo>
                    <a:pt x="161" y="153"/>
                  </a:lnTo>
                  <a:lnTo>
                    <a:pt x="161" y="161"/>
                  </a:lnTo>
                  <a:lnTo>
                    <a:pt x="153" y="153"/>
                  </a:lnTo>
                  <a:lnTo>
                    <a:pt x="144" y="153"/>
                  </a:lnTo>
                  <a:lnTo>
                    <a:pt x="136" y="153"/>
                  </a:lnTo>
                  <a:lnTo>
                    <a:pt x="127" y="144"/>
                  </a:lnTo>
                  <a:lnTo>
                    <a:pt x="119" y="144"/>
                  </a:lnTo>
                  <a:lnTo>
                    <a:pt x="42" y="127"/>
                  </a:lnTo>
                  <a:lnTo>
                    <a:pt x="25" y="119"/>
                  </a:lnTo>
                  <a:lnTo>
                    <a:pt x="17" y="110"/>
                  </a:lnTo>
                  <a:lnTo>
                    <a:pt x="17" y="102"/>
                  </a:lnTo>
                  <a:lnTo>
                    <a:pt x="8" y="102"/>
                  </a:lnTo>
                  <a:lnTo>
                    <a:pt x="8" y="93"/>
                  </a:lnTo>
                  <a:lnTo>
                    <a:pt x="0" y="102"/>
                  </a:lnTo>
                  <a:lnTo>
                    <a:pt x="0" y="93"/>
                  </a:lnTo>
                  <a:lnTo>
                    <a:pt x="34" y="76"/>
                  </a:lnTo>
                  <a:lnTo>
                    <a:pt x="42" y="68"/>
                  </a:lnTo>
                  <a:lnTo>
                    <a:pt x="51" y="59"/>
                  </a:lnTo>
                  <a:lnTo>
                    <a:pt x="85" y="51"/>
                  </a:lnTo>
                  <a:lnTo>
                    <a:pt x="102" y="42"/>
                  </a:lnTo>
                  <a:lnTo>
                    <a:pt x="110" y="34"/>
                  </a:lnTo>
                  <a:lnTo>
                    <a:pt x="119" y="34"/>
                  </a:lnTo>
                  <a:lnTo>
                    <a:pt x="127" y="25"/>
                  </a:lnTo>
                  <a:lnTo>
                    <a:pt x="127" y="17"/>
                  </a:lnTo>
                  <a:lnTo>
                    <a:pt x="153" y="0"/>
                  </a:lnTo>
                  <a:lnTo>
                    <a:pt x="153" y="17"/>
                  </a:lnTo>
                  <a:lnTo>
                    <a:pt x="161" y="17"/>
                  </a:lnTo>
                  <a:lnTo>
                    <a:pt x="161" y="25"/>
                  </a:lnTo>
                  <a:lnTo>
                    <a:pt x="170" y="25"/>
                  </a:lnTo>
                  <a:lnTo>
                    <a:pt x="170" y="34"/>
                  </a:lnTo>
                  <a:lnTo>
                    <a:pt x="170" y="51"/>
                  </a:lnTo>
                  <a:lnTo>
                    <a:pt x="195" y="34"/>
                  </a:lnTo>
                  <a:lnTo>
                    <a:pt x="187" y="42"/>
                  </a:lnTo>
                  <a:lnTo>
                    <a:pt x="204" y="34"/>
                  </a:lnTo>
                  <a:lnTo>
                    <a:pt x="212" y="34"/>
                  </a:lnTo>
                  <a:lnTo>
                    <a:pt x="238" y="42"/>
                  </a:lnTo>
                  <a:lnTo>
                    <a:pt x="263" y="85"/>
                  </a:lnTo>
                  <a:lnTo>
                    <a:pt x="289" y="85"/>
                  </a:lnTo>
                  <a:lnTo>
                    <a:pt x="297" y="76"/>
                  </a:lnTo>
                  <a:lnTo>
                    <a:pt x="314" y="85"/>
                  </a:lnTo>
                  <a:lnTo>
                    <a:pt x="323" y="76"/>
                  </a:lnTo>
                  <a:lnTo>
                    <a:pt x="331" y="85"/>
                  </a:lnTo>
                  <a:lnTo>
                    <a:pt x="348" y="68"/>
                  </a:lnTo>
                  <a:lnTo>
                    <a:pt x="373" y="51"/>
                  </a:lnTo>
                  <a:lnTo>
                    <a:pt x="399" y="42"/>
                  </a:lnTo>
                  <a:lnTo>
                    <a:pt x="433" y="42"/>
                  </a:lnTo>
                  <a:lnTo>
                    <a:pt x="450" y="34"/>
                  </a:lnTo>
                  <a:lnTo>
                    <a:pt x="475" y="25"/>
                  </a:lnTo>
                  <a:lnTo>
                    <a:pt x="475" y="34"/>
                  </a:lnTo>
                  <a:lnTo>
                    <a:pt x="475" y="59"/>
                  </a:lnTo>
                  <a:lnTo>
                    <a:pt x="475" y="68"/>
                  </a:lnTo>
                  <a:lnTo>
                    <a:pt x="484" y="59"/>
                  </a:lnTo>
                  <a:lnTo>
                    <a:pt x="492" y="68"/>
                  </a:lnTo>
                  <a:lnTo>
                    <a:pt x="509" y="59"/>
                  </a:lnTo>
                  <a:lnTo>
                    <a:pt x="518" y="68"/>
                  </a:lnTo>
                  <a:lnTo>
                    <a:pt x="526" y="59"/>
                  </a:lnTo>
                  <a:lnTo>
                    <a:pt x="535" y="59"/>
                  </a:lnTo>
                  <a:lnTo>
                    <a:pt x="552" y="85"/>
                  </a:lnTo>
                  <a:lnTo>
                    <a:pt x="543" y="93"/>
                  </a:lnTo>
                  <a:lnTo>
                    <a:pt x="552" y="93"/>
                  </a:lnTo>
                  <a:lnTo>
                    <a:pt x="560" y="93"/>
                  </a:lnTo>
                  <a:lnTo>
                    <a:pt x="569" y="102"/>
                  </a:lnTo>
                  <a:lnTo>
                    <a:pt x="577" y="110"/>
                  </a:lnTo>
                  <a:lnTo>
                    <a:pt x="586" y="119"/>
                  </a:lnTo>
                  <a:lnTo>
                    <a:pt x="560" y="119"/>
                  </a:lnTo>
                  <a:lnTo>
                    <a:pt x="543" y="119"/>
                  </a:lnTo>
                  <a:lnTo>
                    <a:pt x="526" y="127"/>
                  </a:lnTo>
                  <a:lnTo>
                    <a:pt x="518" y="119"/>
                  </a:lnTo>
                  <a:lnTo>
                    <a:pt x="509" y="119"/>
                  </a:lnTo>
                  <a:lnTo>
                    <a:pt x="509" y="144"/>
                  </a:lnTo>
                  <a:lnTo>
                    <a:pt x="501" y="136"/>
                  </a:lnTo>
                  <a:lnTo>
                    <a:pt x="475" y="127"/>
                  </a:lnTo>
                  <a:lnTo>
                    <a:pt x="450" y="119"/>
                  </a:lnTo>
                  <a:lnTo>
                    <a:pt x="441" y="119"/>
                  </a:lnTo>
                  <a:lnTo>
                    <a:pt x="424" y="136"/>
                  </a:lnTo>
                  <a:lnTo>
                    <a:pt x="407" y="136"/>
                  </a:lnTo>
                  <a:close/>
                </a:path>
              </a:pathLst>
            </a:custGeom>
            <a:solidFill>
              <a:srgbClr val="8DA3FF"/>
            </a:solidFill>
            <a:ln w="12700">
              <a:solidFill>
                <a:schemeClr val="tx1"/>
              </a:solidFill>
              <a:round/>
              <a:headEnd/>
              <a:tailEnd/>
            </a:ln>
          </p:spPr>
          <p:txBody>
            <a:bodyPr/>
            <a:lstStyle/>
            <a:p>
              <a:endParaRPr lang="en-US"/>
            </a:p>
          </p:txBody>
        </p:sp>
        <p:sp>
          <p:nvSpPr>
            <p:cNvPr id="12417" name="Freeform 167"/>
            <p:cNvSpPr>
              <a:spLocks/>
            </p:cNvSpPr>
            <p:nvPr/>
          </p:nvSpPr>
          <p:spPr bwMode="auto">
            <a:xfrm>
              <a:off x="4014" y="1174"/>
              <a:ext cx="34" cy="17"/>
            </a:xfrm>
            <a:custGeom>
              <a:avLst/>
              <a:gdLst>
                <a:gd name="T0" fmla="*/ 0 w 34"/>
                <a:gd name="T1" fmla="*/ 8 h 17"/>
                <a:gd name="T2" fmla="*/ 8 w 34"/>
                <a:gd name="T3" fmla="*/ 8 h 17"/>
                <a:gd name="T4" fmla="*/ 8 w 34"/>
                <a:gd name="T5" fmla="*/ 8 h 17"/>
                <a:gd name="T6" fmla="*/ 17 w 34"/>
                <a:gd name="T7" fmla="*/ 8 h 17"/>
                <a:gd name="T8" fmla="*/ 17 w 34"/>
                <a:gd name="T9" fmla="*/ 0 h 17"/>
                <a:gd name="T10" fmla="*/ 8 w 34"/>
                <a:gd name="T11" fmla="*/ 0 h 17"/>
                <a:gd name="T12" fmla="*/ 17 w 34"/>
                <a:gd name="T13" fmla="*/ 0 h 17"/>
                <a:gd name="T14" fmla="*/ 25 w 34"/>
                <a:gd name="T15" fmla="*/ 0 h 17"/>
                <a:gd name="T16" fmla="*/ 25 w 34"/>
                <a:gd name="T17" fmla="*/ 8 h 17"/>
                <a:gd name="T18" fmla="*/ 34 w 34"/>
                <a:gd name="T19" fmla="*/ 8 h 17"/>
                <a:gd name="T20" fmla="*/ 34 w 34"/>
                <a:gd name="T21" fmla="*/ 17 h 17"/>
                <a:gd name="T22" fmla="*/ 25 w 34"/>
                <a:gd name="T23" fmla="*/ 17 h 17"/>
                <a:gd name="T24" fmla="*/ 17 w 34"/>
                <a:gd name="T25" fmla="*/ 17 h 17"/>
                <a:gd name="T26" fmla="*/ 8 w 34"/>
                <a:gd name="T27" fmla="*/ 17 h 17"/>
                <a:gd name="T28" fmla="*/ 0 w 34"/>
                <a:gd name="T29" fmla="*/ 8 h 17"/>
                <a:gd name="T30" fmla="*/ 0 w 34"/>
                <a:gd name="T31" fmla="*/ 17 h 17"/>
                <a:gd name="T32" fmla="*/ 0 w 34"/>
                <a:gd name="T33" fmla="*/ 8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17"/>
                <a:gd name="T53" fmla="*/ 34 w 34"/>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17">
                  <a:moveTo>
                    <a:pt x="0" y="8"/>
                  </a:moveTo>
                  <a:lnTo>
                    <a:pt x="8" y="8"/>
                  </a:lnTo>
                  <a:lnTo>
                    <a:pt x="17" y="8"/>
                  </a:lnTo>
                  <a:lnTo>
                    <a:pt x="17" y="0"/>
                  </a:lnTo>
                  <a:lnTo>
                    <a:pt x="8" y="0"/>
                  </a:lnTo>
                  <a:lnTo>
                    <a:pt x="17" y="0"/>
                  </a:lnTo>
                  <a:lnTo>
                    <a:pt x="25" y="0"/>
                  </a:lnTo>
                  <a:lnTo>
                    <a:pt x="25" y="8"/>
                  </a:lnTo>
                  <a:lnTo>
                    <a:pt x="34" y="8"/>
                  </a:lnTo>
                  <a:lnTo>
                    <a:pt x="34" y="17"/>
                  </a:lnTo>
                  <a:lnTo>
                    <a:pt x="25" y="17"/>
                  </a:lnTo>
                  <a:lnTo>
                    <a:pt x="17" y="17"/>
                  </a:lnTo>
                  <a:lnTo>
                    <a:pt x="8" y="17"/>
                  </a:lnTo>
                  <a:lnTo>
                    <a:pt x="0" y="8"/>
                  </a:lnTo>
                  <a:lnTo>
                    <a:pt x="0" y="17"/>
                  </a:lnTo>
                  <a:lnTo>
                    <a:pt x="0" y="8"/>
                  </a:lnTo>
                  <a:close/>
                </a:path>
              </a:pathLst>
            </a:custGeom>
            <a:solidFill>
              <a:srgbClr val="8DA3FF"/>
            </a:solidFill>
            <a:ln w="12700">
              <a:solidFill>
                <a:schemeClr val="tx1"/>
              </a:solidFill>
              <a:round/>
              <a:headEnd/>
              <a:tailEnd/>
            </a:ln>
          </p:spPr>
          <p:txBody>
            <a:bodyPr/>
            <a:lstStyle/>
            <a:p>
              <a:endParaRPr lang="en-US"/>
            </a:p>
          </p:txBody>
        </p:sp>
        <p:sp>
          <p:nvSpPr>
            <p:cNvPr id="12418" name="Freeform 168"/>
            <p:cNvSpPr>
              <a:spLocks/>
            </p:cNvSpPr>
            <p:nvPr/>
          </p:nvSpPr>
          <p:spPr bwMode="auto">
            <a:xfrm>
              <a:off x="3801" y="1225"/>
              <a:ext cx="391" cy="533"/>
            </a:xfrm>
            <a:custGeom>
              <a:avLst/>
              <a:gdLst>
                <a:gd name="T0" fmla="*/ 17 w 391"/>
                <a:gd name="T1" fmla="*/ 516 h 533"/>
                <a:gd name="T2" fmla="*/ 34 w 391"/>
                <a:gd name="T3" fmla="*/ 466 h 533"/>
                <a:gd name="T4" fmla="*/ 43 w 391"/>
                <a:gd name="T5" fmla="*/ 398 h 533"/>
                <a:gd name="T6" fmla="*/ 17 w 391"/>
                <a:gd name="T7" fmla="*/ 305 h 533"/>
                <a:gd name="T8" fmla="*/ 9 w 391"/>
                <a:gd name="T9" fmla="*/ 271 h 533"/>
                <a:gd name="T10" fmla="*/ 9 w 391"/>
                <a:gd name="T11" fmla="*/ 271 h 533"/>
                <a:gd name="T12" fmla="*/ 9 w 391"/>
                <a:gd name="T13" fmla="*/ 245 h 533"/>
                <a:gd name="T14" fmla="*/ 0 w 391"/>
                <a:gd name="T15" fmla="*/ 237 h 533"/>
                <a:gd name="T16" fmla="*/ 17 w 391"/>
                <a:gd name="T17" fmla="*/ 194 h 533"/>
                <a:gd name="T18" fmla="*/ 17 w 391"/>
                <a:gd name="T19" fmla="*/ 152 h 533"/>
                <a:gd name="T20" fmla="*/ 34 w 391"/>
                <a:gd name="T21" fmla="*/ 135 h 533"/>
                <a:gd name="T22" fmla="*/ 34 w 391"/>
                <a:gd name="T23" fmla="*/ 127 h 533"/>
                <a:gd name="T24" fmla="*/ 68 w 391"/>
                <a:gd name="T25" fmla="*/ 84 h 533"/>
                <a:gd name="T26" fmla="*/ 68 w 391"/>
                <a:gd name="T27" fmla="*/ 110 h 533"/>
                <a:gd name="T28" fmla="*/ 85 w 391"/>
                <a:gd name="T29" fmla="*/ 135 h 533"/>
                <a:gd name="T30" fmla="*/ 94 w 391"/>
                <a:gd name="T31" fmla="*/ 101 h 533"/>
                <a:gd name="T32" fmla="*/ 85 w 391"/>
                <a:gd name="T33" fmla="*/ 67 h 533"/>
                <a:gd name="T34" fmla="*/ 111 w 391"/>
                <a:gd name="T35" fmla="*/ 50 h 533"/>
                <a:gd name="T36" fmla="*/ 128 w 391"/>
                <a:gd name="T37" fmla="*/ 50 h 533"/>
                <a:gd name="T38" fmla="*/ 102 w 391"/>
                <a:gd name="T39" fmla="*/ 25 h 533"/>
                <a:gd name="T40" fmla="*/ 119 w 391"/>
                <a:gd name="T41" fmla="*/ 17 h 533"/>
                <a:gd name="T42" fmla="*/ 136 w 391"/>
                <a:gd name="T43" fmla="*/ 0 h 533"/>
                <a:gd name="T44" fmla="*/ 179 w 391"/>
                <a:gd name="T45" fmla="*/ 8 h 533"/>
                <a:gd name="T46" fmla="*/ 196 w 391"/>
                <a:gd name="T47" fmla="*/ 17 h 533"/>
                <a:gd name="T48" fmla="*/ 213 w 391"/>
                <a:gd name="T49" fmla="*/ 25 h 533"/>
                <a:gd name="T50" fmla="*/ 238 w 391"/>
                <a:gd name="T51" fmla="*/ 33 h 533"/>
                <a:gd name="T52" fmla="*/ 255 w 391"/>
                <a:gd name="T53" fmla="*/ 33 h 533"/>
                <a:gd name="T54" fmla="*/ 264 w 391"/>
                <a:gd name="T55" fmla="*/ 50 h 533"/>
                <a:gd name="T56" fmla="*/ 264 w 391"/>
                <a:gd name="T57" fmla="*/ 50 h 533"/>
                <a:gd name="T58" fmla="*/ 264 w 391"/>
                <a:gd name="T59" fmla="*/ 76 h 533"/>
                <a:gd name="T60" fmla="*/ 264 w 391"/>
                <a:gd name="T61" fmla="*/ 84 h 533"/>
                <a:gd name="T62" fmla="*/ 281 w 391"/>
                <a:gd name="T63" fmla="*/ 101 h 533"/>
                <a:gd name="T64" fmla="*/ 289 w 391"/>
                <a:gd name="T65" fmla="*/ 144 h 533"/>
                <a:gd name="T66" fmla="*/ 272 w 391"/>
                <a:gd name="T67" fmla="*/ 178 h 533"/>
                <a:gd name="T68" fmla="*/ 264 w 391"/>
                <a:gd name="T69" fmla="*/ 203 h 533"/>
                <a:gd name="T70" fmla="*/ 247 w 391"/>
                <a:gd name="T71" fmla="*/ 220 h 533"/>
                <a:gd name="T72" fmla="*/ 247 w 391"/>
                <a:gd name="T73" fmla="*/ 254 h 533"/>
                <a:gd name="T74" fmla="*/ 272 w 391"/>
                <a:gd name="T75" fmla="*/ 262 h 533"/>
                <a:gd name="T76" fmla="*/ 281 w 391"/>
                <a:gd name="T77" fmla="*/ 245 h 533"/>
                <a:gd name="T78" fmla="*/ 289 w 391"/>
                <a:gd name="T79" fmla="*/ 228 h 533"/>
                <a:gd name="T80" fmla="*/ 332 w 391"/>
                <a:gd name="T81" fmla="*/ 194 h 533"/>
                <a:gd name="T82" fmla="*/ 349 w 391"/>
                <a:gd name="T83" fmla="*/ 203 h 533"/>
                <a:gd name="T84" fmla="*/ 366 w 391"/>
                <a:gd name="T85" fmla="*/ 237 h 533"/>
                <a:gd name="T86" fmla="*/ 391 w 391"/>
                <a:gd name="T87" fmla="*/ 330 h 533"/>
                <a:gd name="T88" fmla="*/ 391 w 391"/>
                <a:gd name="T89" fmla="*/ 355 h 533"/>
                <a:gd name="T90" fmla="*/ 383 w 391"/>
                <a:gd name="T91" fmla="*/ 372 h 533"/>
                <a:gd name="T92" fmla="*/ 374 w 391"/>
                <a:gd name="T93" fmla="*/ 364 h 533"/>
                <a:gd name="T94" fmla="*/ 366 w 391"/>
                <a:gd name="T95" fmla="*/ 381 h 533"/>
                <a:gd name="T96" fmla="*/ 366 w 391"/>
                <a:gd name="T97" fmla="*/ 398 h 533"/>
                <a:gd name="T98" fmla="*/ 340 w 391"/>
                <a:gd name="T99" fmla="*/ 423 h 533"/>
                <a:gd name="T100" fmla="*/ 340 w 391"/>
                <a:gd name="T101" fmla="*/ 457 h 533"/>
                <a:gd name="T102" fmla="*/ 289 w 391"/>
                <a:gd name="T103" fmla="*/ 508 h 533"/>
                <a:gd name="T104" fmla="*/ 238 w 391"/>
                <a:gd name="T105" fmla="*/ 516 h 533"/>
                <a:gd name="T106" fmla="*/ 196 w 391"/>
                <a:gd name="T107" fmla="*/ 516 h 533"/>
                <a:gd name="T108" fmla="*/ 187 w 391"/>
                <a:gd name="T109" fmla="*/ 516 h 533"/>
                <a:gd name="T110" fmla="*/ 145 w 391"/>
                <a:gd name="T111" fmla="*/ 516 h 533"/>
                <a:gd name="T112" fmla="*/ 102 w 391"/>
                <a:gd name="T113" fmla="*/ 525 h 533"/>
                <a:gd name="T114" fmla="*/ 60 w 391"/>
                <a:gd name="T115" fmla="*/ 525 h 533"/>
                <a:gd name="T116" fmla="*/ 0 w 391"/>
                <a:gd name="T117" fmla="*/ 533 h 5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1"/>
                <a:gd name="T178" fmla="*/ 0 h 533"/>
                <a:gd name="T179" fmla="*/ 391 w 391"/>
                <a:gd name="T180" fmla="*/ 533 h 5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1" h="533">
                  <a:moveTo>
                    <a:pt x="0" y="533"/>
                  </a:moveTo>
                  <a:lnTo>
                    <a:pt x="17" y="516"/>
                  </a:lnTo>
                  <a:lnTo>
                    <a:pt x="26" y="483"/>
                  </a:lnTo>
                  <a:lnTo>
                    <a:pt x="34" y="466"/>
                  </a:lnTo>
                  <a:lnTo>
                    <a:pt x="43" y="440"/>
                  </a:lnTo>
                  <a:lnTo>
                    <a:pt x="43" y="398"/>
                  </a:lnTo>
                  <a:lnTo>
                    <a:pt x="34" y="355"/>
                  </a:lnTo>
                  <a:lnTo>
                    <a:pt x="17" y="305"/>
                  </a:lnTo>
                  <a:lnTo>
                    <a:pt x="0" y="288"/>
                  </a:lnTo>
                  <a:lnTo>
                    <a:pt x="9" y="271"/>
                  </a:lnTo>
                  <a:lnTo>
                    <a:pt x="17" y="271"/>
                  </a:lnTo>
                  <a:lnTo>
                    <a:pt x="9" y="271"/>
                  </a:lnTo>
                  <a:lnTo>
                    <a:pt x="9" y="262"/>
                  </a:lnTo>
                  <a:lnTo>
                    <a:pt x="9" y="245"/>
                  </a:lnTo>
                  <a:lnTo>
                    <a:pt x="0" y="237"/>
                  </a:lnTo>
                  <a:lnTo>
                    <a:pt x="9" y="220"/>
                  </a:lnTo>
                  <a:lnTo>
                    <a:pt x="17" y="194"/>
                  </a:lnTo>
                  <a:lnTo>
                    <a:pt x="17" y="169"/>
                  </a:lnTo>
                  <a:lnTo>
                    <a:pt x="17" y="152"/>
                  </a:lnTo>
                  <a:lnTo>
                    <a:pt x="26" y="144"/>
                  </a:lnTo>
                  <a:lnTo>
                    <a:pt x="34" y="135"/>
                  </a:lnTo>
                  <a:lnTo>
                    <a:pt x="26" y="127"/>
                  </a:lnTo>
                  <a:lnTo>
                    <a:pt x="34" y="127"/>
                  </a:lnTo>
                  <a:lnTo>
                    <a:pt x="51" y="110"/>
                  </a:lnTo>
                  <a:lnTo>
                    <a:pt x="68" y="84"/>
                  </a:lnTo>
                  <a:lnTo>
                    <a:pt x="68" y="110"/>
                  </a:lnTo>
                  <a:lnTo>
                    <a:pt x="68" y="135"/>
                  </a:lnTo>
                  <a:lnTo>
                    <a:pt x="85" y="135"/>
                  </a:lnTo>
                  <a:lnTo>
                    <a:pt x="85" y="118"/>
                  </a:lnTo>
                  <a:lnTo>
                    <a:pt x="94" y="101"/>
                  </a:lnTo>
                  <a:lnTo>
                    <a:pt x="85" y="76"/>
                  </a:lnTo>
                  <a:lnTo>
                    <a:pt x="85" y="67"/>
                  </a:lnTo>
                  <a:lnTo>
                    <a:pt x="94" y="59"/>
                  </a:lnTo>
                  <a:lnTo>
                    <a:pt x="111" y="50"/>
                  </a:lnTo>
                  <a:lnTo>
                    <a:pt x="119" y="50"/>
                  </a:lnTo>
                  <a:lnTo>
                    <a:pt x="128" y="50"/>
                  </a:lnTo>
                  <a:lnTo>
                    <a:pt x="111" y="42"/>
                  </a:lnTo>
                  <a:lnTo>
                    <a:pt x="102" y="25"/>
                  </a:lnTo>
                  <a:lnTo>
                    <a:pt x="111" y="17"/>
                  </a:lnTo>
                  <a:lnTo>
                    <a:pt x="119" y="17"/>
                  </a:lnTo>
                  <a:lnTo>
                    <a:pt x="119" y="8"/>
                  </a:lnTo>
                  <a:lnTo>
                    <a:pt x="136" y="0"/>
                  </a:lnTo>
                  <a:lnTo>
                    <a:pt x="162" y="8"/>
                  </a:lnTo>
                  <a:lnTo>
                    <a:pt x="179" y="8"/>
                  </a:lnTo>
                  <a:lnTo>
                    <a:pt x="187" y="8"/>
                  </a:lnTo>
                  <a:lnTo>
                    <a:pt x="196" y="17"/>
                  </a:lnTo>
                  <a:lnTo>
                    <a:pt x="196" y="25"/>
                  </a:lnTo>
                  <a:lnTo>
                    <a:pt x="213" y="25"/>
                  </a:lnTo>
                  <a:lnTo>
                    <a:pt x="230" y="33"/>
                  </a:lnTo>
                  <a:lnTo>
                    <a:pt x="238" y="33"/>
                  </a:lnTo>
                  <a:lnTo>
                    <a:pt x="247" y="42"/>
                  </a:lnTo>
                  <a:lnTo>
                    <a:pt x="255" y="33"/>
                  </a:lnTo>
                  <a:lnTo>
                    <a:pt x="255" y="42"/>
                  </a:lnTo>
                  <a:lnTo>
                    <a:pt x="264" y="50"/>
                  </a:lnTo>
                  <a:lnTo>
                    <a:pt x="272" y="67"/>
                  </a:lnTo>
                  <a:lnTo>
                    <a:pt x="264" y="76"/>
                  </a:lnTo>
                  <a:lnTo>
                    <a:pt x="264" y="84"/>
                  </a:lnTo>
                  <a:lnTo>
                    <a:pt x="272" y="93"/>
                  </a:lnTo>
                  <a:lnTo>
                    <a:pt x="281" y="101"/>
                  </a:lnTo>
                  <a:lnTo>
                    <a:pt x="289" y="118"/>
                  </a:lnTo>
                  <a:lnTo>
                    <a:pt x="289" y="144"/>
                  </a:lnTo>
                  <a:lnTo>
                    <a:pt x="289" y="169"/>
                  </a:lnTo>
                  <a:lnTo>
                    <a:pt x="272" y="178"/>
                  </a:lnTo>
                  <a:lnTo>
                    <a:pt x="272" y="186"/>
                  </a:lnTo>
                  <a:lnTo>
                    <a:pt x="264" y="203"/>
                  </a:lnTo>
                  <a:lnTo>
                    <a:pt x="255" y="211"/>
                  </a:lnTo>
                  <a:lnTo>
                    <a:pt x="247" y="220"/>
                  </a:lnTo>
                  <a:lnTo>
                    <a:pt x="238" y="228"/>
                  </a:lnTo>
                  <a:lnTo>
                    <a:pt x="247" y="254"/>
                  </a:lnTo>
                  <a:lnTo>
                    <a:pt x="264" y="262"/>
                  </a:lnTo>
                  <a:lnTo>
                    <a:pt x="272" y="262"/>
                  </a:lnTo>
                  <a:lnTo>
                    <a:pt x="281" y="245"/>
                  </a:lnTo>
                  <a:lnTo>
                    <a:pt x="289" y="245"/>
                  </a:lnTo>
                  <a:lnTo>
                    <a:pt x="289" y="228"/>
                  </a:lnTo>
                  <a:lnTo>
                    <a:pt x="298" y="211"/>
                  </a:lnTo>
                  <a:lnTo>
                    <a:pt x="332" y="194"/>
                  </a:lnTo>
                  <a:lnTo>
                    <a:pt x="340" y="194"/>
                  </a:lnTo>
                  <a:lnTo>
                    <a:pt x="349" y="203"/>
                  </a:lnTo>
                  <a:lnTo>
                    <a:pt x="366" y="228"/>
                  </a:lnTo>
                  <a:lnTo>
                    <a:pt x="366" y="237"/>
                  </a:lnTo>
                  <a:lnTo>
                    <a:pt x="383" y="305"/>
                  </a:lnTo>
                  <a:lnTo>
                    <a:pt x="391" y="330"/>
                  </a:lnTo>
                  <a:lnTo>
                    <a:pt x="391" y="338"/>
                  </a:lnTo>
                  <a:lnTo>
                    <a:pt x="391" y="355"/>
                  </a:lnTo>
                  <a:lnTo>
                    <a:pt x="391" y="372"/>
                  </a:lnTo>
                  <a:lnTo>
                    <a:pt x="383" y="372"/>
                  </a:lnTo>
                  <a:lnTo>
                    <a:pt x="374" y="364"/>
                  </a:lnTo>
                  <a:lnTo>
                    <a:pt x="366" y="372"/>
                  </a:lnTo>
                  <a:lnTo>
                    <a:pt x="366" y="381"/>
                  </a:lnTo>
                  <a:lnTo>
                    <a:pt x="357" y="398"/>
                  </a:lnTo>
                  <a:lnTo>
                    <a:pt x="366" y="398"/>
                  </a:lnTo>
                  <a:lnTo>
                    <a:pt x="357" y="415"/>
                  </a:lnTo>
                  <a:lnTo>
                    <a:pt x="340" y="423"/>
                  </a:lnTo>
                  <a:lnTo>
                    <a:pt x="340" y="449"/>
                  </a:lnTo>
                  <a:lnTo>
                    <a:pt x="340" y="457"/>
                  </a:lnTo>
                  <a:lnTo>
                    <a:pt x="315" y="499"/>
                  </a:lnTo>
                  <a:lnTo>
                    <a:pt x="289" y="508"/>
                  </a:lnTo>
                  <a:lnTo>
                    <a:pt x="281" y="508"/>
                  </a:lnTo>
                  <a:lnTo>
                    <a:pt x="238" y="516"/>
                  </a:lnTo>
                  <a:lnTo>
                    <a:pt x="230" y="516"/>
                  </a:lnTo>
                  <a:lnTo>
                    <a:pt x="196" y="516"/>
                  </a:lnTo>
                  <a:lnTo>
                    <a:pt x="187" y="516"/>
                  </a:lnTo>
                  <a:lnTo>
                    <a:pt x="153" y="516"/>
                  </a:lnTo>
                  <a:lnTo>
                    <a:pt x="145" y="516"/>
                  </a:lnTo>
                  <a:lnTo>
                    <a:pt x="111" y="525"/>
                  </a:lnTo>
                  <a:lnTo>
                    <a:pt x="102" y="525"/>
                  </a:lnTo>
                  <a:lnTo>
                    <a:pt x="77" y="525"/>
                  </a:lnTo>
                  <a:lnTo>
                    <a:pt x="60" y="525"/>
                  </a:lnTo>
                  <a:lnTo>
                    <a:pt x="26" y="533"/>
                  </a:lnTo>
                  <a:lnTo>
                    <a:pt x="0" y="533"/>
                  </a:lnTo>
                  <a:close/>
                </a:path>
              </a:pathLst>
            </a:custGeom>
            <a:solidFill>
              <a:srgbClr val="8DA3FF"/>
            </a:solidFill>
            <a:ln w="12700">
              <a:solidFill>
                <a:schemeClr val="tx1"/>
              </a:solidFill>
              <a:round/>
              <a:headEnd/>
              <a:tailEnd/>
            </a:ln>
          </p:spPr>
          <p:txBody>
            <a:bodyPr/>
            <a:lstStyle/>
            <a:p>
              <a:endParaRPr lang="en-US"/>
            </a:p>
          </p:txBody>
        </p:sp>
      </p:grpSp>
      <p:sp>
        <p:nvSpPr>
          <p:cNvPr id="12294" name="Oval 169"/>
          <p:cNvSpPr>
            <a:spLocks noChangeArrowheads="1"/>
          </p:cNvSpPr>
          <p:nvPr/>
        </p:nvSpPr>
        <p:spPr bwMode="auto">
          <a:xfrm>
            <a:off x="2849563" y="3667125"/>
            <a:ext cx="52387" cy="46038"/>
          </a:xfrm>
          <a:prstGeom prst="ellipse">
            <a:avLst/>
          </a:prstGeom>
          <a:solidFill>
            <a:srgbClr val="E30417"/>
          </a:solidFill>
          <a:ln w="9525">
            <a:solidFill>
              <a:schemeClr val="tx1"/>
            </a:solidFill>
            <a:round/>
            <a:headEnd/>
            <a:tailEnd/>
          </a:ln>
        </p:spPr>
        <p:txBody>
          <a:bodyPr wrap="none" anchor="ctr"/>
          <a:lstStyle/>
          <a:p>
            <a:endParaRPr lang="en-US"/>
          </a:p>
        </p:txBody>
      </p:sp>
      <p:sp>
        <p:nvSpPr>
          <p:cNvPr id="12295" name="Oval 170"/>
          <p:cNvSpPr>
            <a:spLocks noChangeArrowheads="1"/>
          </p:cNvSpPr>
          <p:nvPr/>
        </p:nvSpPr>
        <p:spPr bwMode="auto">
          <a:xfrm>
            <a:off x="2338388" y="2682875"/>
            <a:ext cx="52387" cy="46038"/>
          </a:xfrm>
          <a:prstGeom prst="ellipse">
            <a:avLst/>
          </a:prstGeom>
          <a:solidFill>
            <a:srgbClr val="E30417"/>
          </a:solidFill>
          <a:ln w="9525">
            <a:solidFill>
              <a:schemeClr val="tx1"/>
            </a:solidFill>
            <a:round/>
            <a:headEnd/>
            <a:tailEnd/>
          </a:ln>
        </p:spPr>
        <p:txBody>
          <a:bodyPr wrap="none" anchor="ctr"/>
          <a:lstStyle/>
          <a:p>
            <a:endParaRPr lang="en-US"/>
          </a:p>
        </p:txBody>
      </p:sp>
      <p:sp>
        <p:nvSpPr>
          <p:cNvPr id="12296" name="Oval 171"/>
          <p:cNvSpPr>
            <a:spLocks noChangeArrowheads="1"/>
          </p:cNvSpPr>
          <p:nvPr/>
        </p:nvSpPr>
        <p:spPr bwMode="auto">
          <a:xfrm>
            <a:off x="6400800" y="2851150"/>
            <a:ext cx="52388" cy="47625"/>
          </a:xfrm>
          <a:prstGeom prst="ellipse">
            <a:avLst/>
          </a:prstGeom>
          <a:solidFill>
            <a:srgbClr val="E30417"/>
          </a:solidFill>
          <a:ln w="9525">
            <a:solidFill>
              <a:schemeClr val="tx1"/>
            </a:solidFill>
            <a:round/>
            <a:headEnd/>
            <a:tailEnd/>
          </a:ln>
        </p:spPr>
        <p:txBody>
          <a:bodyPr wrap="none" anchor="ctr"/>
          <a:lstStyle/>
          <a:p>
            <a:endParaRPr lang="en-US"/>
          </a:p>
        </p:txBody>
      </p:sp>
      <p:sp>
        <p:nvSpPr>
          <p:cNvPr id="12297" name="Oval 172"/>
          <p:cNvSpPr>
            <a:spLocks noChangeArrowheads="1"/>
          </p:cNvSpPr>
          <p:nvPr/>
        </p:nvSpPr>
        <p:spPr bwMode="auto">
          <a:xfrm>
            <a:off x="5705475" y="3951288"/>
            <a:ext cx="52388" cy="47625"/>
          </a:xfrm>
          <a:prstGeom prst="ellipse">
            <a:avLst/>
          </a:prstGeom>
          <a:solidFill>
            <a:srgbClr val="E30417"/>
          </a:solidFill>
          <a:ln w="9525">
            <a:solidFill>
              <a:schemeClr val="tx1"/>
            </a:solidFill>
            <a:round/>
            <a:headEnd/>
            <a:tailEnd/>
          </a:ln>
        </p:spPr>
        <p:txBody>
          <a:bodyPr wrap="none" anchor="ctr"/>
          <a:lstStyle/>
          <a:p>
            <a:endParaRPr lang="en-US"/>
          </a:p>
        </p:txBody>
      </p:sp>
      <p:sp>
        <p:nvSpPr>
          <p:cNvPr id="12298" name="Oval 173"/>
          <p:cNvSpPr>
            <a:spLocks noChangeArrowheads="1"/>
          </p:cNvSpPr>
          <p:nvPr/>
        </p:nvSpPr>
        <p:spPr bwMode="auto">
          <a:xfrm>
            <a:off x="5335588" y="3617913"/>
            <a:ext cx="52387" cy="46037"/>
          </a:xfrm>
          <a:prstGeom prst="ellipse">
            <a:avLst/>
          </a:prstGeom>
          <a:solidFill>
            <a:srgbClr val="E30417"/>
          </a:solidFill>
          <a:ln w="9525">
            <a:solidFill>
              <a:schemeClr val="tx1"/>
            </a:solidFill>
            <a:round/>
            <a:headEnd/>
            <a:tailEnd/>
          </a:ln>
        </p:spPr>
        <p:txBody>
          <a:bodyPr wrap="none" anchor="ctr"/>
          <a:lstStyle/>
          <a:p>
            <a:endParaRPr lang="en-US"/>
          </a:p>
        </p:txBody>
      </p:sp>
      <p:sp>
        <p:nvSpPr>
          <p:cNvPr id="12299" name="Oval 174"/>
          <p:cNvSpPr>
            <a:spLocks noChangeArrowheads="1"/>
          </p:cNvSpPr>
          <p:nvPr/>
        </p:nvSpPr>
        <p:spPr bwMode="auto">
          <a:xfrm>
            <a:off x="4394200" y="3344863"/>
            <a:ext cx="52388" cy="46037"/>
          </a:xfrm>
          <a:prstGeom prst="ellipse">
            <a:avLst/>
          </a:prstGeom>
          <a:solidFill>
            <a:srgbClr val="E30417"/>
          </a:solidFill>
          <a:ln w="9525">
            <a:solidFill>
              <a:schemeClr val="tx1"/>
            </a:solidFill>
            <a:round/>
            <a:headEnd/>
            <a:tailEnd/>
          </a:ln>
        </p:spPr>
        <p:txBody>
          <a:bodyPr wrap="none" anchor="ctr"/>
          <a:lstStyle/>
          <a:p>
            <a:endParaRPr lang="en-US"/>
          </a:p>
        </p:txBody>
      </p:sp>
      <p:sp>
        <p:nvSpPr>
          <p:cNvPr id="12300" name="Oval 175"/>
          <p:cNvSpPr>
            <a:spLocks noChangeArrowheads="1"/>
          </p:cNvSpPr>
          <p:nvPr/>
        </p:nvSpPr>
        <p:spPr bwMode="auto">
          <a:xfrm>
            <a:off x="1806575" y="2159000"/>
            <a:ext cx="52388" cy="46038"/>
          </a:xfrm>
          <a:prstGeom prst="ellipse">
            <a:avLst/>
          </a:prstGeom>
          <a:solidFill>
            <a:srgbClr val="E30417"/>
          </a:solidFill>
          <a:ln w="9525">
            <a:solidFill>
              <a:schemeClr val="tx1"/>
            </a:solidFill>
            <a:round/>
            <a:headEnd/>
            <a:tailEnd/>
          </a:ln>
        </p:spPr>
        <p:txBody>
          <a:bodyPr wrap="none" anchor="ctr"/>
          <a:lstStyle/>
          <a:p>
            <a:endParaRPr lang="en-US"/>
          </a:p>
        </p:txBody>
      </p:sp>
      <p:sp>
        <p:nvSpPr>
          <p:cNvPr id="12301" name="Freeform 178"/>
          <p:cNvSpPr>
            <a:spLocks/>
          </p:cNvSpPr>
          <p:nvPr/>
        </p:nvSpPr>
        <p:spPr bwMode="auto">
          <a:xfrm>
            <a:off x="254000" y="1008529"/>
            <a:ext cx="1507565" cy="1144121"/>
          </a:xfrm>
          <a:custGeom>
            <a:avLst/>
            <a:gdLst>
              <a:gd name="T0" fmla="*/ 0 w 972"/>
              <a:gd name="T1" fmla="*/ 0 h 588"/>
              <a:gd name="T2" fmla="*/ 2147483647 w 972"/>
              <a:gd name="T3" fmla="*/ 2147483647 h 588"/>
              <a:gd name="T4" fmla="*/ 2147483647 w 972"/>
              <a:gd name="T5" fmla="*/ 2147483647 h 588"/>
              <a:gd name="T6" fmla="*/ 2147483647 w 972"/>
              <a:gd name="T7" fmla="*/ 2147483647 h 588"/>
              <a:gd name="T8" fmla="*/ 2147483647 w 972"/>
              <a:gd name="T9" fmla="*/ 2147483647 h 588"/>
              <a:gd name="T10" fmla="*/ 2147483647 w 972"/>
              <a:gd name="T11" fmla="*/ 2147483647 h 588"/>
              <a:gd name="T12" fmla="*/ 2147483647 w 972"/>
              <a:gd name="T13" fmla="*/ 2147483647 h 588"/>
              <a:gd name="T14" fmla="*/ 0 w 972"/>
              <a:gd name="T15" fmla="*/ 0 h 588"/>
              <a:gd name="T16" fmla="*/ 0 60000 65536"/>
              <a:gd name="T17" fmla="*/ 0 60000 65536"/>
              <a:gd name="T18" fmla="*/ 0 60000 65536"/>
              <a:gd name="T19" fmla="*/ 0 60000 65536"/>
              <a:gd name="T20" fmla="*/ 0 60000 65536"/>
              <a:gd name="T21" fmla="*/ 0 60000 65536"/>
              <a:gd name="T22" fmla="*/ 0 60000 65536"/>
              <a:gd name="T23" fmla="*/ 0 60000 65536"/>
              <a:gd name="T24" fmla="*/ 0 w 972"/>
              <a:gd name="T25" fmla="*/ 0 h 588"/>
              <a:gd name="T26" fmla="*/ 972 w 972"/>
              <a:gd name="T27" fmla="*/ 588 h 5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2" h="588">
                <a:moveTo>
                  <a:pt x="0" y="0"/>
                </a:moveTo>
                <a:lnTo>
                  <a:pt x="834" y="6"/>
                </a:lnTo>
                <a:lnTo>
                  <a:pt x="834" y="329"/>
                </a:lnTo>
                <a:lnTo>
                  <a:pt x="584" y="328"/>
                </a:lnTo>
                <a:lnTo>
                  <a:pt x="972" y="588"/>
                </a:lnTo>
                <a:lnTo>
                  <a:pt x="408" y="328"/>
                </a:lnTo>
                <a:lnTo>
                  <a:pt x="3" y="325"/>
                </a:lnTo>
                <a:lnTo>
                  <a:pt x="0" y="0"/>
                </a:lnTo>
                <a:close/>
              </a:path>
            </a:pathLst>
          </a:custGeom>
          <a:solidFill>
            <a:srgbClr val="FFFF99"/>
          </a:solidFill>
          <a:ln w="9525">
            <a:solidFill>
              <a:schemeClr val="tx1"/>
            </a:solidFill>
            <a:round/>
            <a:headEnd/>
            <a:tailEnd/>
          </a:ln>
        </p:spPr>
        <p:txBody>
          <a:bodyPr wrap="none" anchor="ctr"/>
          <a:lstStyle/>
          <a:p>
            <a:endParaRPr lang="en-US"/>
          </a:p>
        </p:txBody>
      </p:sp>
      <p:sp>
        <p:nvSpPr>
          <p:cNvPr id="12302" name="Rectangle 179"/>
          <p:cNvSpPr>
            <a:spLocks noChangeArrowheads="1"/>
          </p:cNvSpPr>
          <p:nvPr/>
        </p:nvSpPr>
        <p:spPr bwMode="auto">
          <a:xfrm>
            <a:off x="282574" y="1143000"/>
            <a:ext cx="1438649" cy="457048"/>
          </a:xfrm>
          <a:prstGeom prst="rect">
            <a:avLst/>
          </a:prstGeom>
          <a:noFill/>
          <a:ln w="9525">
            <a:noFill/>
            <a:miter lim="800000"/>
            <a:headEnd/>
            <a:tailEnd/>
          </a:ln>
        </p:spPr>
        <p:txBody>
          <a:bodyPr wrap="square" lIns="0" tIns="0" rIns="0" bIns="0">
            <a:spAutoFit/>
          </a:bodyPr>
          <a:lstStyle/>
          <a:p>
            <a:pPr marL="512763" indent="-512763" defTabSz="860425">
              <a:lnSpc>
                <a:spcPct val="85000"/>
              </a:lnSpc>
              <a:spcAft>
                <a:spcPct val="35000"/>
              </a:spcAft>
              <a:tabLst>
                <a:tab pos="398463" algn="l"/>
                <a:tab pos="512763" algn="l"/>
              </a:tabLst>
            </a:pPr>
            <a:r>
              <a:rPr lang="en-US" sz="1200" b="1" i="0" dirty="0">
                <a:solidFill>
                  <a:srgbClr val="000000"/>
                </a:solidFill>
                <a:ea typeface="ＭＳ Ｐゴシック" pitchFamily="16" charset="-128"/>
              </a:rPr>
              <a:t>Richland:</a:t>
            </a:r>
            <a:endParaRPr lang="en-US" sz="1000" b="1" i="0" dirty="0">
              <a:solidFill>
                <a:srgbClr val="000000"/>
              </a:solidFill>
              <a:ea typeface="ＭＳ Ｐゴシック" pitchFamily="16" charset="-128"/>
            </a:endParaRPr>
          </a:p>
          <a:p>
            <a:pPr marL="512763" indent="-512763" defTabSz="860425">
              <a:lnSpc>
                <a:spcPct val="85000"/>
              </a:lnSpc>
              <a:spcAft>
                <a:spcPct val="35000"/>
              </a:spcAft>
              <a:tabLst>
                <a:tab pos="398463" algn="l"/>
                <a:tab pos="512763" algn="l"/>
              </a:tabLst>
            </a:pPr>
            <a:r>
              <a:rPr lang="en-US" sz="900" i="0" dirty="0">
                <a:solidFill>
                  <a:srgbClr val="000000"/>
                </a:solidFill>
                <a:ea typeface="ＭＳ Ｐゴシック" pitchFamily="16" charset="-128"/>
              </a:rPr>
              <a:t>Sr-90	–	Y-90 gen for cancer therapy</a:t>
            </a:r>
            <a:endParaRPr lang="en-US" sz="1000" i="0" dirty="0">
              <a:solidFill>
                <a:srgbClr val="000000"/>
              </a:solidFill>
              <a:ea typeface="ＭＳ Ｐゴシック" pitchFamily="16" charset="-128"/>
            </a:endParaRPr>
          </a:p>
        </p:txBody>
      </p:sp>
      <p:sp>
        <p:nvSpPr>
          <p:cNvPr id="12303" name="Freeform 184"/>
          <p:cNvSpPr>
            <a:spLocks/>
          </p:cNvSpPr>
          <p:nvPr/>
        </p:nvSpPr>
        <p:spPr bwMode="auto">
          <a:xfrm>
            <a:off x="3651250" y="3467100"/>
            <a:ext cx="2368550" cy="2247900"/>
          </a:xfrm>
          <a:custGeom>
            <a:avLst/>
            <a:gdLst>
              <a:gd name="T0" fmla="*/ 2147483647 w 1620"/>
              <a:gd name="T1" fmla="*/ 2147483647 h 1604"/>
              <a:gd name="T2" fmla="*/ 2147483647 w 1620"/>
              <a:gd name="T3" fmla="*/ 2147483647 h 1604"/>
              <a:gd name="T4" fmla="*/ 2147483647 w 1620"/>
              <a:gd name="T5" fmla="*/ 2147483647 h 1604"/>
              <a:gd name="T6" fmla="*/ 2147483647 w 1620"/>
              <a:gd name="T7" fmla="*/ 2147483647 h 1604"/>
              <a:gd name="T8" fmla="*/ 2147483647 w 1620"/>
              <a:gd name="T9" fmla="*/ 0 h 1604"/>
              <a:gd name="T10" fmla="*/ 2147483647 w 1620"/>
              <a:gd name="T11" fmla="*/ 2147483647 h 1604"/>
              <a:gd name="T12" fmla="*/ 0 w 1620"/>
              <a:gd name="T13" fmla="*/ 2147483647 h 1604"/>
              <a:gd name="T14" fmla="*/ 2147483647 w 1620"/>
              <a:gd name="T15" fmla="*/ 2147483647 h 1604"/>
              <a:gd name="T16" fmla="*/ 0 60000 65536"/>
              <a:gd name="T17" fmla="*/ 0 60000 65536"/>
              <a:gd name="T18" fmla="*/ 0 60000 65536"/>
              <a:gd name="T19" fmla="*/ 0 60000 65536"/>
              <a:gd name="T20" fmla="*/ 0 60000 65536"/>
              <a:gd name="T21" fmla="*/ 0 60000 65536"/>
              <a:gd name="T22" fmla="*/ 0 60000 65536"/>
              <a:gd name="T23" fmla="*/ 0 60000 65536"/>
              <a:gd name="T24" fmla="*/ 0 w 1620"/>
              <a:gd name="T25" fmla="*/ 0 h 1604"/>
              <a:gd name="T26" fmla="*/ 1620 w 1620"/>
              <a:gd name="T27" fmla="*/ 1604 h 1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20" h="1604">
                <a:moveTo>
                  <a:pt x="7" y="1604"/>
                </a:moveTo>
                <a:lnTo>
                  <a:pt x="1616" y="1599"/>
                </a:lnTo>
                <a:lnTo>
                  <a:pt x="1620" y="1078"/>
                </a:lnTo>
                <a:lnTo>
                  <a:pt x="893" y="1078"/>
                </a:lnTo>
                <a:lnTo>
                  <a:pt x="532" y="0"/>
                </a:lnTo>
                <a:lnTo>
                  <a:pt x="738" y="1078"/>
                </a:lnTo>
                <a:lnTo>
                  <a:pt x="0" y="1076"/>
                </a:lnTo>
                <a:lnTo>
                  <a:pt x="7" y="1604"/>
                </a:lnTo>
                <a:close/>
              </a:path>
            </a:pathLst>
          </a:custGeom>
          <a:solidFill>
            <a:srgbClr val="F7F729"/>
          </a:solidFill>
          <a:ln w="9525">
            <a:solidFill>
              <a:schemeClr val="tx1"/>
            </a:solidFill>
            <a:round/>
            <a:headEnd/>
            <a:tailEnd/>
          </a:ln>
        </p:spPr>
        <p:txBody>
          <a:bodyPr wrap="none" anchor="ctr"/>
          <a:lstStyle/>
          <a:p>
            <a:endParaRPr lang="en-US"/>
          </a:p>
        </p:txBody>
      </p:sp>
      <p:sp>
        <p:nvSpPr>
          <p:cNvPr id="12304" name="Rectangle 185"/>
          <p:cNvSpPr>
            <a:spLocks noChangeArrowheads="1"/>
          </p:cNvSpPr>
          <p:nvPr/>
        </p:nvSpPr>
        <p:spPr bwMode="auto">
          <a:xfrm>
            <a:off x="3708400" y="5029200"/>
            <a:ext cx="2540000" cy="711200"/>
          </a:xfrm>
          <a:prstGeom prst="rect">
            <a:avLst/>
          </a:prstGeom>
          <a:noFill/>
          <a:ln w="9525">
            <a:noFill/>
            <a:miter lim="800000"/>
            <a:headEnd/>
            <a:tailEnd/>
          </a:ln>
        </p:spPr>
        <p:txBody>
          <a:bodyPr lIns="0" tIns="0" rIns="0" bIns="0">
            <a:spAutoFit/>
          </a:bodyPr>
          <a:lstStyle/>
          <a:p>
            <a:pPr defTabSz="860425">
              <a:lnSpc>
                <a:spcPct val="85000"/>
              </a:lnSpc>
              <a:spcAft>
                <a:spcPct val="35000"/>
              </a:spcAft>
              <a:tabLst>
                <a:tab pos="400050" algn="l"/>
                <a:tab pos="514350" algn="l"/>
              </a:tabLst>
            </a:pPr>
            <a:r>
              <a:rPr lang="en-US" sz="1200" b="1" u="sng" dirty="0">
                <a:solidFill>
                  <a:srgbClr val="000000"/>
                </a:solidFill>
                <a:ea typeface="ＭＳ Ｐゴシック" pitchFamily="16" charset="-128"/>
              </a:rPr>
              <a:t>Columbia – MURR:</a:t>
            </a:r>
          </a:p>
          <a:p>
            <a:pPr defTabSz="860425">
              <a:lnSpc>
                <a:spcPct val="85000"/>
              </a:lnSpc>
              <a:spcAft>
                <a:spcPct val="35000"/>
              </a:spcAft>
              <a:tabLst>
                <a:tab pos="400050" algn="l"/>
                <a:tab pos="514350" algn="l"/>
              </a:tabLst>
            </a:pPr>
            <a:r>
              <a:rPr lang="en-US" sz="900" i="0" dirty="0">
                <a:solidFill>
                  <a:srgbClr val="000000"/>
                </a:solidFill>
                <a:ea typeface="ＭＳ Ｐゴシック" pitchFamily="16" charset="-128"/>
              </a:rPr>
              <a:t>Collaborative supplier for research isotopes</a:t>
            </a:r>
          </a:p>
          <a:p>
            <a:pPr defTabSz="860425">
              <a:lnSpc>
                <a:spcPct val="85000"/>
              </a:lnSpc>
              <a:spcAft>
                <a:spcPct val="35000"/>
              </a:spcAft>
              <a:tabLst>
                <a:tab pos="400050" algn="l"/>
                <a:tab pos="514350" algn="l"/>
              </a:tabLst>
            </a:pPr>
            <a:r>
              <a:rPr lang="en-US" sz="900" i="0" dirty="0">
                <a:solidFill>
                  <a:srgbClr val="000000"/>
                </a:solidFill>
                <a:ea typeface="ＭＳ Ｐゴシック" pitchFamily="16" charset="-128"/>
              </a:rPr>
              <a:t>(e.g. As-72)</a:t>
            </a:r>
          </a:p>
          <a:p>
            <a:pPr defTabSz="860425">
              <a:lnSpc>
                <a:spcPct val="85000"/>
              </a:lnSpc>
              <a:spcAft>
                <a:spcPct val="35000"/>
              </a:spcAft>
              <a:tabLst>
                <a:tab pos="400050" algn="l"/>
                <a:tab pos="514350" algn="l"/>
              </a:tabLst>
            </a:pPr>
            <a:endParaRPr lang="en-US" sz="1200" b="1" i="0" dirty="0">
              <a:solidFill>
                <a:srgbClr val="000000"/>
              </a:solidFill>
              <a:ea typeface="ＭＳ Ｐゴシック" pitchFamily="16" charset="-128"/>
            </a:endParaRPr>
          </a:p>
        </p:txBody>
      </p:sp>
      <p:sp>
        <p:nvSpPr>
          <p:cNvPr id="12305" name="Freeform 186"/>
          <p:cNvSpPr>
            <a:spLocks/>
          </p:cNvSpPr>
          <p:nvPr/>
        </p:nvSpPr>
        <p:spPr bwMode="auto">
          <a:xfrm>
            <a:off x="5731099" y="3979572"/>
            <a:ext cx="3056554" cy="2691683"/>
          </a:xfrm>
          <a:custGeom>
            <a:avLst/>
            <a:gdLst>
              <a:gd name="T0" fmla="*/ 2147483647 w 1569"/>
              <a:gd name="T1" fmla="*/ 2147483647 h 1616"/>
              <a:gd name="T2" fmla="*/ 2147483647 w 1569"/>
              <a:gd name="T3" fmla="*/ 2147483647 h 1616"/>
              <a:gd name="T4" fmla="*/ 2147483647 w 1569"/>
              <a:gd name="T5" fmla="*/ 2147483647 h 1616"/>
              <a:gd name="T6" fmla="*/ 2147483647 w 1569"/>
              <a:gd name="T7" fmla="*/ 2147483647 h 1616"/>
              <a:gd name="T8" fmla="*/ 0 w 1569"/>
              <a:gd name="T9" fmla="*/ 0 h 1616"/>
              <a:gd name="T10" fmla="*/ 2147483647 w 1569"/>
              <a:gd name="T11" fmla="*/ 2147483647 h 1616"/>
              <a:gd name="T12" fmla="*/ 2147483647 w 1569"/>
              <a:gd name="T13" fmla="*/ 2147483647 h 1616"/>
              <a:gd name="T14" fmla="*/ 2147483647 w 1569"/>
              <a:gd name="T15" fmla="*/ 2147483647 h 1616"/>
              <a:gd name="T16" fmla="*/ 0 60000 65536"/>
              <a:gd name="T17" fmla="*/ 0 60000 65536"/>
              <a:gd name="T18" fmla="*/ 0 60000 65536"/>
              <a:gd name="T19" fmla="*/ 0 60000 65536"/>
              <a:gd name="T20" fmla="*/ 0 60000 65536"/>
              <a:gd name="T21" fmla="*/ 0 60000 65536"/>
              <a:gd name="T22" fmla="*/ 0 60000 65536"/>
              <a:gd name="T23" fmla="*/ 0 60000 65536"/>
              <a:gd name="T24" fmla="*/ 0 w 1569"/>
              <a:gd name="T25" fmla="*/ 0 h 1616"/>
              <a:gd name="T26" fmla="*/ 1569 w 1569"/>
              <a:gd name="T27" fmla="*/ 1616 h 16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69" h="1616">
                <a:moveTo>
                  <a:pt x="237" y="1616"/>
                </a:moveTo>
                <a:lnTo>
                  <a:pt x="1569" y="1616"/>
                </a:lnTo>
                <a:lnTo>
                  <a:pt x="1569" y="1139"/>
                </a:lnTo>
                <a:lnTo>
                  <a:pt x="955" y="1138"/>
                </a:lnTo>
                <a:lnTo>
                  <a:pt x="0" y="0"/>
                </a:lnTo>
                <a:lnTo>
                  <a:pt x="792" y="1139"/>
                </a:lnTo>
                <a:lnTo>
                  <a:pt x="237" y="1139"/>
                </a:lnTo>
                <a:lnTo>
                  <a:pt x="237" y="1616"/>
                </a:lnTo>
                <a:close/>
              </a:path>
            </a:pathLst>
          </a:custGeom>
          <a:solidFill>
            <a:srgbClr val="FFFF99"/>
          </a:solidFill>
          <a:ln w="9525">
            <a:solidFill>
              <a:schemeClr val="tx1"/>
            </a:solidFill>
            <a:round/>
            <a:headEnd/>
            <a:tailEnd/>
          </a:ln>
        </p:spPr>
        <p:txBody>
          <a:bodyPr wrap="none" anchor="ctr"/>
          <a:lstStyle/>
          <a:p>
            <a:endParaRPr lang="en-US"/>
          </a:p>
        </p:txBody>
      </p:sp>
      <p:sp>
        <p:nvSpPr>
          <p:cNvPr id="12306" name="Rectangle 187"/>
          <p:cNvSpPr>
            <a:spLocks noChangeArrowheads="1"/>
          </p:cNvSpPr>
          <p:nvPr/>
        </p:nvSpPr>
        <p:spPr bwMode="auto">
          <a:xfrm>
            <a:off x="6297705" y="5927336"/>
            <a:ext cx="2514600" cy="745589"/>
          </a:xfrm>
          <a:prstGeom prst="rect">
            <a:avLst/>
          </a:prstGeom>
          <a:noFill/>
          <a:ln w="9525">
            <a:noFill/>
            <a:miter lim="800000"/>
            <a:headEnd/>
            <a:tailEnd/>
          </a:ln>
        </p:spPr>
        <p:txBody>
          <a:bodyPr wrap="square" lIns="0" tIns="0" rIns="0" bIns="0">
            <a:spAutoFit/>
          </a:bodyPr>
          <a:lstStyle/>
          <a:p>
            <a:pPr defTabSz="860425">
              <a:lnSpc>
                <a:spcPct val="85000"/>
              </a:lnSpc>
              <a:spcAft>
                <a:spcPct val="35000"/>
              </a:spcAft>
              <a:tabLst>
                <a:tab pos="346075" algn="l"/>
                <a:tab pos="458788" algn="l"/>
              </a:tabLst>
            </a:pPr>
            <a:r>
              <a:rPr lang="en-US" sz="1200" b="1" i="0" dirty="0">
                <a:solidFill>
                  <a:srgbClr val="000000"/>
                </a:solidFill>
                <a:ea typeface="ＭＳ Ｐゴシック" pitchFamily="16" charset="-128"/>
              </a:rPr>
              <a:t>Savannah River </a:t>
            </a:r>
            <a:r>
              <a:rPr lang="en-US" sz="1200" b="1" i="0" dirty="0">
                <a:solidFill>
                  <a:srgbClr val="000000"/>
                </a:solidFill>
              </a:rPr>
              <a:t>– Tritium Facility</a:t>
            </a:r>
            <a:r>
              <a:rPr lang="en-US" sz="1200" b="1" i="0" dirty="0" smtClean="0">
                <a:solidFill>
                  <a:srgbClr val="000000"/>
                </a:solidFill>
              </a:rPr>
              <a:t>:</a:t>
            </a:r>
          </a:p>
          <a:p>
            <a:pPr defTabSz="860425">
              <a:lnSpc>
                <a:spcPct val="85000"/>
              </a:lnSpc>
              <a:spcAft>
                <a:spcPts val="0"/>
              </a:spcAft>
              <a:tabLst>
                <a:tab pos="346075" algn="l"/>
                <a:tab pos="458788" algn="l"/>
              </a:tabLst>
            </a:pPr>
            <a:r>
              <a:rPr lang="en-US" sz="1200" b="1" dirty="0" smtClean="0">
                <a:solidFill>
                  <a:srgbClr val="000000"/>
                </a:solidFill>
                <a:ea typeface="ＭＳ Ｐゴシック" pitchFamily="16" charset="-128"/>
              </a:rPr>
              <a:t>(NNSA)</a:t>
            </a:r>
            <a:endParaRPr lang="en-US" sz="1200" b="1" i="0" dirty="0">
              <a:solidFill>
                <a:srgbClr val="000000"/>
              </a:solidFill>
              <a:ea typeface="ＭＳ Ｐゴシック" pitchFamily="16" charset="-128"/>
            </a:endParaRPr>
          </a:p>
          <a:p>
            <a:pPr defTabSz="860425">
              <a:lnSpc>
                <a:spcPct val="85000"/>
              </a:lnSpc>
              <a:spcAft>
                <a:spcPct val="5000"/>
              </a:spcAft>
              <a:tabLst>
                <a:tab pos="346075" algn="l"/>
                <a:tab pos="458788" algn="l"/>
              </a:tabLst>
            </a:pPr>
            <a:r>
              <a:rPr lang="en-US" sz="900" i="0" dirty="0">
                <a:solidFill>
                  <a:srgbClr val="000000"/>
                </a:solidFill>
                <a:ea typeface="ＭＳ Ｐゴシック" pitchFamily="16" charset="-128"/>
              </a:rPr>
              <a:t>He-3	–	Neutron detection</a:t>
            </a:r>
          </a:p>
          <a:p>
            <a:pPr defTabSz="860425">
              <a:lnSpc>
                <a:spcPct val="85000"/>
              </a:lnSpc>
              <a:spcAft>
                <a:spcPct val="5000"/>
              </a:spcAft>
              <a:tabLst>
                <a:tab pos="346075" algn="l"/>
                <a:tab pos="458788" algn="l"/>
              </a:tabLst>
            </a:pPr>
            <a:r>
              <a:rPr lang="en-US" sz="900" i="0" dirty="0">
                <a:solidFill>
                  <a:srgbClr val="000000"/>
                </a:solidFill>
                <a:ea typeface="ＭＳ Ｐゴシック" pitchFamily="16" charset="-128"/>
              </a:rPr>
              <a:t>	–	Fuel source for fusion reactors</a:t>
            </a:r>
          </a:p>
          <a:p>
            <a:pPr defTabSz="860425">
              <a:lnSpc>
                <a:spcPct val="85000"/>
              </a:lnSpc>
              <a:spcAft>
                <a:spcPct val="5000"/>
              </a:spcAft>
              <a:tabLst>
                <a:tab pos="346075" algn="l"/>
                <a:tab pos="458788" algn="l"/>
              </a:tabLst>
            </a:pPr>
            <a:r>
              <a:rPr lang="en-US" sz="900" i="0" dirty="0">
                <a:solidFill>
                  <a:srgbClr val="000000"/>
                </a:solidFill>
                <a:ea typeface="ＭＳ Ｐゴシック" pitchFamily="16" charset="-128"/>
              </a:rPr>
              <a:t>	–	Lung testing</a:t>
            </a:r>
          </a:p>
        </p:txBody>
      </p:sp>
      <p:sp>
        <p:nvSpPr>
          <p:cNvPr id="12307" name="Freeform 188"/>
          <p:cNvSpPr>
            <a:spLocks/>
          </p:cNvSpPr>
          <p:nvPr/>
        </p:nvSpPr>
        <p:spPr bwMode="auto">
          <a:xfrm>
            <a:off x="5333284" y="2479475"/>
            <a:ext cx="3557494" cy="2474725"/>
          </a:xfrm>
          <a:custGeom>
            <a:avLst/>
            <a:gdLst>
              <a:gd name="T0" fmla="*/ 2147483647 w 2272"/>
              <a:gd name="T1" fmla="*/ 2147483647 h 1381"/>
              <a:gd name="T2" fmla="*/ 2147483647 w 2272"/>
              <a:gd name="T3" fmla="*/ 0 h 1381"/>
              <a:gd name="T4" fmla="*/ 2147483647 w 2272"/>
              <a:gd name="T5" fmla="*/ 0 h 1381"/>
              <a:gd name="T6" fmla="*/ 2147483647 w 2272"/>
              <a:gd name="T7" fmla="*/ 2147483647 h 1381"/>
              <a:gd name="T8" fmla="*/ 0 w 2272"/>
              <a:gd name="T9" fmla="*/ 2147483647 h 1381"/>
              <a:gd name="T10" fmla="*/ 2147483647 w 2272"/>
              <a:gd name="T11" fmla="*/ 2147483647 h 1381"/>
              <a:gd name="T12" fmla="*/ 2147483647 w 2272"/>
              <a:gd name="T13" fmla="*/ 2147483647 h 1381"/>
              <a:gd name="T14" fmla="*/ 2147483647 w 2272"/>
              <a:gd name="T15" fmla="*/ 2147483647 h 1381"/>
              <a:gd name="T16" fmla="*/ 0 60000 65536"/>
              <a:gd name="T17" fmla="*/ 0 60000 65536"/>
              <a:gd name="T18" fmla="*/ 0 60000 65536"/>
              <a:gd name="T19" fmla="*/ 0 60000 65536"/>
              <a:gd name="T20" fmla="*/ 0 60000 65536"/>
              <a:gd name="T21" fmla="*/ 0 60000 65536"/>
              <a:gd name="T22" fmla="*/ 0 60000 65536"/>
              <a:gd name="T23" fmla="*/ 0 60000 65536"/>
              <a:gd name="T24" fmla="*/ 0 w 2272"/>
              <a:gd name="T25" fmla="*/ 0 h 1381"/>
              <a:gd name="T26" fmla="*/ 2272 w 2272"/>
              <a:gd name="T27" fmla="*/ 1381 h 1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72" h="1381">
                <a:moveTo>
                  <a:pt x="2272" y="1381"/>
                </a:moveTo>
                <a:lnTo>
                  <a:pt x="2272" y="0"/>
                </a:lnTo>
                <a:lnTo>
                  <a:pt x="1012" y="0"/>
                </a:lnTo>
                <a:lnTo>
                  <a:pt x="1006" y="327"/>
                </a:lnTo>
                <a:lnTo>
                  <a:pt x="0" y="650"/>
                </a:lnTo>
                <a:lnTo>
                  <a:pt x="1012" y="455"/>
                </a:lnTo>
                <a:lnTo>
                  <a:pt x="1012" y="1381"/>
                </a:lnTo>
                <a:lnTo>
                  <a:pt x="2272" y="1381"/>
                </a:lnTo>
                <a:close/>
              </a:path>
            </a:pathLst>
          </a:custGeom>
          <a:solidFill>
            <a:srgbClr val="FFFF99"/>
          </a:solidFill>
          <a:ln w="9525">
            <a:solidFill>
              <a:schemeClr val="tx1"/>
            </a:solidFill>
            <a:round/>
            <a:headEnd/>
            <a:tailEnd/>
          </a:ln>
        </p:spPr>
        <p:txBody>
          <a:bodyPr wrap="none" anchor="ctr"/>
          <a:lstStyle/>
          <a:p>
            <a:endParaRPr lang="en-US"/>
          </a:p>
        </p:txBody>
      </p:sp>
      <p:sp>
        <p:nvSpPr>
          <p:cNvPr id="12308" name="Rectangle 189"/>
          <p:cNvSpPr>
            <a:spLocks noChangeArrowheads="1"/>
          </p:cNvSpPr>
          <p:nvPr/>
        </p:nvSpPr>
        <p:spPr bwMode="auto">
          <a:xfrm>
            <a:off x="6972718" y="2792096"/>
            <a:ext cx="1841500" cy="1920875"/>
          </a:xfrm>
          <a:prstGeom prst="rect">
            <a:avLst/>
          </a:prstGeom>
          <a:noFill/>
          <a:ln w="9525">
            <a:noFill/>
            <a:miter lim="800000"/>
            <a:headEnd/>
            <a:tailEnd/>
          </a:ln>
        </p:spPr>
        <p:txBody>
          <a:bodyPr lIns="0" tIns="0" rIns="0" bIns="0">
            <a:spAutoFit/>
          </a:bodyPr>
          <a:lstStyle/>
          <a:p>
            <a:pPr defTabSz="860425">
              <a:lnSpc>
                <a:spcPct val="85000"/>
              </a:lnSpc>
              <a:spcAft>
                <a:spcPct val="35000"/>
              </a:spcAft>
              <a:tabLst>
                <a:tab pos="512763" algn="l"/>
                <a:tab pos="631825" algn="l"/>
                <a:tab pos="914400" algn="l"/>
                <a:tab pos="1085850" algn="l"/>
              </a:tabLst>
            </a:pPr>
            <a:r>
              <a:rPr lang="en-US" sz="1200" b="1" i="0" dirty="0">
                <a:solidFill>
                  <a:srgbClr val="000000"/>
                </a:solidFill>
                <a:latin typeface="Helvetica" pitchFamily="16" charset="0"/>
                <a:ea typeface="ＭＳ Ｐゴシック" pitchFamily="16" charset="-128"/>
              </a:rPr>
              <a:t>Oak Ridge – HFIR:</a:t>
            </a:r>
          </a:p>
          <a:p>
            <a:pPr defTabSz="860425">
              <a:lnSpc>
                <a:spcPct val="85000"/>
              </a:lnSpc>
              <a:spcAft>
                <a:spcPct val="35000"/>
              </a:spcAft>
              <a:tabLst>
                <a:tab pos="512763" algn="l"/>
                <a:tab pos="631825" algn="l"/>
                <a:tab pos="914400" algn="l"/>
                <a:tab pos="1085850" algn="l"/>
              </a:tabLst>
            </a:pPr>
            <a:r>
              <a:rPr lang="en-US" sz="900" i="0" dirty="0">
                <a:solidFill>
                  <a:srgbClr val="000000"/>
                </a:solidFill>
                <a:latin typeface="Helvetica" pitchFamily="16" charset="0"/>
                <a:ea typeface="ＭＳ Ｐゴシック" pitchFamily="16" charset="-128"/>
              </a:rPr>
              <a:t>Se-75	-	Industrial NDA; Protein 		studies</a:t>
            </a:r>
          </a:p>
          <a:p>
            <a:pPr defTabSz="860425">
              <a:lnSpc>
                <a:spcPct val="85000"/>
              </a:lnSpc>
              <a:spcAft>
                <a:spcPct val="35000"/>
              </a:spcAft>
              <a:tabLst>
                <a:tab pos="512763" algn="l"/>
                <a:tab pos="631825" algn="l"/>
                <a:tab pos="914400" algn="l"/>
                <a:tab pos="1085850" algn="l"/>
              </a:tabLst>
            </a:pPr>
            <a:r>
              <a:rPr lang="en-US" sz="900" i="0" dirty="0">
                <a:solidFill>
                  <a:srgbClr val="000000"/>
                </a:solidFill>
                <a:latin typeface="Helvetica" pitchFamily="16" charset="0"/>
                <a:ea typeface="ＭＳ Ｐゴシック" pitchFamily="16" charset="-128"/>
              </a:rPr>
              <a:t>Cf-252	-	Industrial source </a:t>
            </a:r>
          </a:p>
          <a:p>
            <a:pPr defTabSz="860425">
              <a:lnSpc>
                <a:spcPct val="85000"/>
              </a:lnSpc>
              <a:spcAft>
                <a:spcPct val="35000"/>
              </a:spcAft>
              <a:tabLst>
                <a:tab pos="512763" algn="l"/>
                <a:tab pos="631825" algn="l"/>
                <a:tab pos="914400" algn="l"/>
                <a:tab pos="1085850" algn="l"/>
              </a:tabLst>
            </a:pPr>
            <a:r>
              <a:rPr lang="en-US" sz="900" i="0" dirty="0">
                <a:solidFill>
                  <a:srgbClr val="000000"/>
                </a:solidFill>
                <a:latin typeface="Helvetica" pitchFamily="16" charset="0"/>
                <a:ea typeface="ＭＳ Ｐゴシック" pitchFamily="16" charset="-128"/>
              </a:rPr>
              <a:t>W-188	-	Cancer therapy</a:t>
            </a:r>
          </a:p>
          <a:p>
            <a:pPr defTabSz="860425">
              <a:lnSpc>
                <a:spcPct val="85000"/>
              </a:lnSpc>
              <a:spcAft>
                <a:spcPct val="35000"/>
              </a:spcAft>
              <a:tabLst>
                <a:tab pos="512763" algn="l"/>
                <a:tab pos="631825" algn="l"/>
                <a:tab pos="914400" algn="l"/>
                <a:tab pos="1085850" algn="l"/>
              </a:tabLst>
            </a:pPr>
            <a:r>
              <a:rPr lang="en-US" sz="1000" b="1" i="0" dirty="0">
                <a:solidFill>
                  <a:srgbClr val="000000"/>
                </a:solidFill>
                <a:latin typeface="Helvetica" pitchFamily="16" charset="0"/>
                <a:ea typeface="ＭＳ Ｐゴシック" pitchFamily="16" charset="-128"/>
              </a:rPr>
              <a:t>Stable Isotopes Inventory:</a:t>
            </a:r>
            <a:endParaRPr lang="en-US" sz="900" i="0" dirty="0">
              <a:latin typeface="Helvetica" pitchFamily="16" charset="0"/>
              <a:ea typeface="ＭＳ Ｐゴシック" pitchFamily="16" charset="-128"/>
            </a:endParaRPr>
          </a:p>
          <a:p>
            <a:pPr defTabSz="860425">
              <a:lnSpc>
                <a:spcPct val="95000"/>
              </a:lnSpc>
              <a:spcAft>
                <a:spcPct val="25000"/>
              </a:spcAft>
              <a:tabLst>
                <a:tab pos="512763" algn="l"/>
                <a:tab pos="631825" algn="l"/>
                <a:tab pos="914400" algn="l"/>
                <a:tab pos="1085850" algn="l"/>
              </a:tabLst>
            </a:pPr>
            <a:r>
              <a:rPr lang="en-US" sz="900" i="0" dirty="0">
                <a:solidFill>
                  <a:srgbClr val="000000"/>
                </a:solidFill>
                <a:latin typeface="Helvetica" pitchFamily="16" charset="0"/>
                <a:ea typeface="ＭＳ Ｐゴシック" pitchFamily="16" charset="-128"/>
              </a:rPr>
              <a:t>Top 10 stable isotopes sold over the last 5 years:</a:t>
            </a:r>
          </a:p>
          <a:p>
            <a:pPr defTabSz="860425">
              <a:lnSpc>
                <a:spcPct val="95000"/>
              </a:lnSpc>
              <a:spcAft>
                <a:spcPct val="25000"/>
              </a:spcAft>
              <a:tabLst>
                <a:tab pos="512763" algn="l"/>
                <a:tab pos="631825" algn="l"/>
                <a:tab pos="914400" algn="l"/>
                <a:tab pos="1085850" algn="l"/>
              </a:tabLst>
            </a:pPr>
            <a:r>
              <a:rPr lang="en-US" sz="900" i="0" dirty="0">
                <a:solidFill>
                  <a:srgbClr val="000000"/>
                </a:solidFill>
                <a:latin typeface="Helvetica" pitchFamily="16" charset="0"/>
                <a:ea typeface="ＭＳ Ｐゴシック" pitchFamily="16" charset="-128"/>
              </a:rPr>
              <a:t>Ca-48,  Ga-69, Rb-87, Cl-37, Pt-195, Nd-146, Sm-149, Ru-99, Zr-96</a:t>
            </a:r>
          </a:p>
          <a:p>
            <a:pPr defTabSz="860425">
              <a:lnSpc>
                <a:spcPct val="95000"/>
              </a:lnSpc>
              <a:spcAft>
                <a:spcPct val="25000"/>
              </a:spcAft>
              <a:tabLst>
                <a:tab pos="512763" algn="l"/>
                <a:tab pos="631825" algn="l"/>
                <a:tab pos="914400" algn="l"/>
                <a:tab pos="1085850" algn="l"/>
              </a:tabLst>
            </a:pPr>
            <a:r>
              <a:rPr lang="en-US" sz="1000" b="1" i="0" dirty="0">
                <a:solidFill>
                  <a:srgbClr val="000000"/>
                </a:solidFill>
                <a:latin typeface="Helvetica" pitchFamily="16" charset="0"/>
                <a:ea typeface="ＭＳ Ｐゴシック" pitchFamily="16" charset="-128"/>
              </a:rPr>
              <a:t>Inventory:</a:t>
            </a:r>
            <a:endParaRPr lang="en-US" sz="1000" i="0" dirty="0">
              <a:latin typeface="Helvetica" pitchFamily="16" charset="0"/>
              <a:ea typeface="ＭＳ Ｐゴシック" pitchFamily="16" charset="-128"/>
            </a:endParaRPr>
          </a:p>
          <a:p>
            <a:pPr defTabSz="860425">
              <a:lnSpc>
                <a:spcPct val="85000"/>
              </a:lnSpc>
              <a:spcAft>
                <a:spcPct val="35000"/>
              </a:spcAft>
              <a:tabLst>
                <a:tab pos="512763" algn="l"/>
                <a:tab pos="631825" algn="l"/>
                <a:tab pos="914400" algn="l"/>
                <a:tab pos="1085850" algn="l"/>
              </a:tabLst>
            </a:pPr>
            <a:r>
              <a:rPr lang="en-US" sz="900" i="0" dirty="0">
                <a:solidFill>
                  <a:srgbClr val="000000"/>
                </a:solidFill>
                <a:latin typeface="Helvetica" pitchFamily="16" charset="0"/>
                <a:ea typeface="ＭＳ Ｐゴシック" pitchFamily="16" charset="-128"/>
              </a:rPr>
              <a:t>Ac-225	-	Cancer therapy</a:t>
            </a:r>
          </a:p>
        </p:txBody>
      </p:sp>
      <p:sp>
        <p:nvSpPr>
          <p:cNvPr id="12309" name="Oval 175"/>
          <p:cNvSpPr>
            <a:spLocks noChangeArrowheads="1"/>
          </p:cNvSpPr>
          <p:nvPr/>
        </p:nvSpPr>
        <p:spPr bwMode="auto">
          <a:xfrm>
            <a:off x="1309688" y="3081338"/>
            <a:ext cx="46037" cy="57150"/>
          </a:xfrm>
          <a:prstGeom prst="ellipse">
            <a:avLst/>
          </a:prstGeom>
          <a:solidFill>
            <a:srgbClr val="E30417"/>
          </a:solidFill>
          <a:ln w="9525">
            <a:solidFill>
              <a:schemeClr val="tx1"/>
            </a:solidFill>
            <a:round/>
            <a:headEnd/>
            <a:tailEnd/>
          </a:ln>
        </p:spPr>
        <p:txBody>
          <a:bodyPr wrap="none" anchor="ctr"/>
          <a:lstStyle/>
          <a:p>
            <a:endParaRPr lang="en-US"/>
          </a:p>
        </p:txBody>
      </p:sp>
      <p:sp>
        <p:nvSpPr>
          <p:cNvPr id="12310" name="Freeform 182"/>
          <p:cNvSpPr>
            <a:spLocks/>
          </p:cNvSpPr>
          <p:nvPr/>
        </p:nvSpPr>
        <p:spPr bwMode="auto">
          <a:xfrm>
            <a:off x="-33338" y="3143250"/>
            <a:ext cx="1800226" cy="1628775"/>
          </a:xfrm>
          <a:custGeom>
            <a:avLst/>
            <a:gdLst>
              <a:gd name="T0" fmla="*/ 0 w 1485"/>
              <a:gd name="T1" fmla="*/ 2147483647 h 1577"/>
              <a:gd name="T2" fmla="*/ 2147483647 w 1485"/>
              <a:gd name="T3" fmla="*/ 2147483647 h 1577"/>
              <a:gd name="T4" fmla="*/ 2147483647 w 1485"/>
              <a:gd name="T5" fmla="*/ 2147483647 h 1577"/>
              <a:gd name="T6" fmla="*/ 2147483647 w 1485"/>
              <a:gd name="T7" fmla="*/ 2147483647 h 1577"/>
              <a:gd name="T8" fmla="*/ 2147483647 w 1485"/>
              <a:gd name="T9" fmla="*/ 0 h 1577"/>
              <a:gd name="T10" fmla="*/ 2147483647 w 1485"/>
              <a:gd name="T11" fmla="*/ 2147483647 h 1577"/>
              <a:gd name="T12" fmla="*/ 2147483647 w 1485"/>
              <a:gd name="T13" fmla="*/ 2147483647 h 1577"/>
              <a:gd name="T14" fmla="*/ 0 w 1485"/>
              <a:gd name="T15" fmla="*/ 2147483647 h 1577"/>
              <a:gd name="T16" fmla="*/ 0 60000 65536"/>
              <a:gd name="T17" fmla="*/ 0 60000 65536"/>
              <a:gd name="T18" fmla="*/ 0 60000 65536"/>
              <a:gd name="T19" fmla="*/ 0 60000 65536"/>
              <a:gd name="T20" fmla="*/ 0 60000 65536"/>
              <a:gd name="T21" fmla="*/ 0 60000 65536"/>
              <a:gd name="T22" fmla="*/ 0 60000 65536"/>
              <a:gd name="T23" fmla="*/ 0 60000 65536"/>
              <a:gd name="T24" fmla="*/ 0 w 1485"/>
              <a:gd name="T25" fmla="*/ 0 h 1577"/>
              <a:gd name="T26" fmla="*/ 1485 w 1485"/>
              <a:gd name="T27" fmla="*/ 1577 h 15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85" h="1577">
                <a:moveTo>
                  <a:pt x="0" y="1548"/>
                </a:moveTo>
                <a:cubicBezTo>
                  <a:pt x="42" y="1550"/>
                  <a:pt x="987" y="1545"/>
                  <a:pt x="1481" y="1543"/>
                </a:cubicBezTo>
                <a:cubicBezTo>
                  <a:pt x="1482" y="1358"/>
                  <a:pt x="1484" y="1173"/>
                  <a:pt x="1485" y="988"/>
                </a:cubicBezTo>
                <a:lnTo>
                  <a:pt x="420" y="988"/>
                </a:lnTo>
                <a:lnTo>
                  <a:pt x="1082" y="0"/>
                </a:lnTo>
                <a:lnTo>
                  <a:pt x="219" y="987"/>
                </a:lnTo>
                <a:cubicBezTo>
                  <a:pt x="138" y="987"/>
                  <a:pt x="156" y="991"/>
                  <a:pt x="32" y="986"/>
                </a:cubicBezTo>
                <a:cubicBezTo>
                  <a:pt x="25" y="1560"/>
                  <a:pt x="45" y="1577"/>
                  <a:pt x="0" y="1548"/>
                </a:cubicBezTo>
                <a:close/>
              </a:path>
            </a:pathLst>
          </a:custGeom>
          <a:solidFill>
            <a:srgbClr val="F7F729"/>
          </a:solidFill>
          <a:ln w="9525">
            <a:solidFill>
              <a:schemeClr val="tx1"/>
            </a:solidFill>
            <a:round/>
            <a:headEnd/>
            <a:tailEnd/>
          </a:ln>
        </p:spPr>
        <p:txBody>
          <a:bodyPr wrap="none" anchor="ctr"/>
          <a:lstStyle/>
          <a:p>
            <a:endParaRPr lang="en-US"/>
          </a:p>
        </p:txBody>
      </p:sp>
      <p:sp>
        <p:nvSpPr>
          <p:cNvPr id="12311" name="Rectangle 186"/>
          <p:cNvSpPr>
            <a:spLocks noChangeArrowheads="1"/>
          </p:cNvSpPr>
          <p:nvPr/>
        </p:nvSpPr>
        <p:spPr bwMode="auto">
          <a:xfrm flipH="1">
            <a:off x="58738" y="4198938"/>
            <a:ext cx="1670050" cy="682625"/>
          </a:xfrm>
          <a:prstGeom prst="rect">
            <a:avLst/>
          </a:prstGeom>
          <a:noFill/>
          <a:ln w="9525">
            <a:noFill/>
            <a:miter lim="800000"/>
            <a:headEnd/>
            <a:tailEnd/>
          </a:ln>
        </p:spPr>
        <p:txBody>
          <a:bodyPr lIns="0" tIns="0" rIns="0" bIns="0">
            <a:spAutoFit/>
          </a:bodyPr>
          <a:lstStyle/>
          <a:p>
            <a:pPr defTabSz="860425">
              <a:spcAft>
                <a:spcPct val="20000"/>
              </a:spcAft>
              <a:tabLst>
                <a:tab pos="628650" algn="l"/>
                <a:tab pos="685800" algn="l"/>
              </a:tabLst>
            </a:pPr>
            <a:r>
              <a:rPr lang="en-US" sz="1200" b="1" u="sng" dirty="0">
                <a:solidFill>
                  <a:srgbClr val="000000"/>
                </a:solidFill>
              </a:rPr>
              <a:t>UC Davis/McClellan:</a:t>
            </a:r>
          </a:p>
          <a:p>
            <a:pPr defTabSz="860425">
              <a:tabLst>
                <a:tab pos="628650" algn="l"/>
                <a:tab pos="685800" algn="l"/>
              </a:tabLst>
            </a:pPr>
            <a:r>
              <a:rPr lang="en-US" sz="900" dirty="0">
                <a:solidFill>
                  <a:srgbClr val="000000"/>
                </a:solidFill>
              </a:rPr>
              <a:t>Collaborative supplier for research isotopes (e.g. At-211)</a:t>
            </a:r>
          </a:p>
          <a:p>
            <a:pPr defTabSz="860425">
              <a:tabLst>
                <a:tab pos="628650" algn="l"/>
                <a:tab pos="685800" algn="l"/>
              </a:tabLst>
            </a:pPr>
            <a:endParaRPr lang="en-US" sz="1200" dirty="0">
              <a:solidFill>
                <a:srgbClr val="000000"/>
              </a:solidFill>
            </a:endParaRPr>
          </a:p>
        </p:txBody>
      </p:sp>
      <p:sp>
        <p:nvSpPr>
          <p:cNvPr id="12312" name="Oval 174"/>
          <p:cNvSpPr>
            <a:spLocks noChangeArrowheads="1"/>
          </p:cNvSpPr>
          <p:nvPr/>
        </p:nvSpPr>
        <p:spPr bwMode="auto">
          <a:xfrm>
            <a:off x="6046788" y="3130550"/>
            <a:ext cx="52387" cy="46038"/>
          </a:xfrm>
          <a:prstGeom prst="ellipse">
            <a:avLst/>
          </a:prstGeom>
          <a:solidFill>
            <a:srgbClr val="E30417"/>
          </a:solidFill>
          <a:ln w="9525">
            <a:solidFill>
              <a:schemeClr val="tx1"/>
            </a:solidFill>
            <a:round/>
            <a:headEnd/>
            <a:tailEnd/>
          </a:ln>
        </p:spPr>
        <p:txBody>
          <a:bodyPr wrap="none" anchor="ctr"/>
          <a:lstStyle/>
          <a:p>
            <a:endParaRPr lang="en-US"/>
          </a:p>
        </p:txBody>
      </p:sp>
      <p:sp>
        <p:nvSpPr>
          <p:cNvPr id="12313" name="Oval 174"/>
          <p:cNvSpPr>
            <a:spLocks noChangeArrowheads="1"/>
          </p:cNvSpPr>
          <p:nvPr/>
        </p:nvSpPr>
        <p:spPr bwMode="auto">
          <a:xfrm>
            <a:off x="4594225" y="3382963"/>
            <a:ext cx="52388" cy="46037"/>
          </a:xfrm>
          <a:prstGeom prst="ellipse">
            <a:avLst/>
          </a:prstGeom>
          <a:solidFill>
            <a:srgbClr val="E30417"/>
          </a:solidFill>
          <a:ln w="9525">
            <a:solidFill>
              <a:schemeClr val="tx1"/>
            </a:solidFill>
            <a:round/>
            <a:headEnd/>
            <a:tailEnd/>
          </a:ln>
        </p:spPr>
        <p:txBody>
          <a:bodyPr wrap="none" anchor="ctr"/>
          <a:lstStyle/>
          <a:p>
            <a:endParaRPr lang="en-US"/>
          </a:p>
        </p:txBody>
      </p:sp>
      <p:sp>
        <p:nvSpPr>
          <p:cNvPr id="12314" name="Freeform 178"/>
          <p:cNvSpPr>
            <a:spLocks/>
          </p:cNvSpPr>
          <p:nvPr/>
        </p:nvSpPr>
        <p:spPr bwMode="auto">
          <a:xfrm flipH="1">
            <a:off x="4702175" y="1989138"/>
            <a:ext cx="1670050" cy="1335087"/>
          </a:xfrm>
          <a:custGeom>
            <a:avLst/>
            <a:gdLst>
              <a:gd name="T0" fmla="*/ 0 w 972"/>
              <a:gd name="T1" fmla="*/ 0 h 588"/>
              <a:gd name="T2" fmla="*/ 2147483647 w 972"/>
              <a:gd name="T3" fmla="*/ 2147483647 h 588"/>
              <a:gd name="T4" fmla="*/ 2147483647 w 972"/>
              <a:gd name="T5" fmla="*/ 2147483647 h 588"/>
              <a:gd name="T6" fmla="*/ 2147483647 w 972"/>
              <a:gd name="T7" fmla="*/ 2147483647 h 588"/>
              <a:gd name="T8" fmla="*/ 2147483647 w 972"/>
              <a:gd name="T9" fmla="*/ 2147483647 h 588"/>
              <a:gd name="T10" fmla="*/ 2147483647 w 972"/>
              <a:gd name="T11" fmla="*/ 2147483647 h 588"/>
              <a:gd name="T12" fmla="*/ 2147483647 w 972"/>
              <a:gd name="T13" fmla="*/ 2147483647 h 588"/>
              <a:gd name="T14" fmla="*/ 0 w 972"/>
              <a:gd name="T15" fmla="*/ 0 h 588"/>
              <a:gd name="T16" fmla="*/ 0 60000 65536"/>
              <a:gd name="T17" fmla="*/ 0 60000 65536"/>
              <a:gd name="T18" fmla="*/ 0 60000 65536"/>
              <a:gd name="T19" fmla="*/ 0 60000 65536"/>
              <a:gd name="T20" fmla="*/ 0 60000 65536"/>
              <a:gd name="T21" fmla="*/ 0 60000 65536"/>
              <a:gd name="T22" fmla="*/ 0 60000 65536"/>
              <a:gd name="T23" fmla="*/ 0 60000 65536"/>
              <a:gd name="T24" fmla="*/ 0 w 972"/>
              <a:gd name="T25" fmla="*/ 0 h 588"/>
              <a:gd name="T26" fmla="*/ 972 w 972"/>
              <a:gd name="T27" fmla="*/ 588 h 5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2" h="588">
                <a:moveTo>
                  <a:pt x="0" y="0"/>
                </a:moveTo>
                <a:lnTo>
                  <a:pt x="834" y="6"/>
                </a:lnTo>
                <a:lnTo>
                  <a:pt x="834" y="329"/>
                </a:lnTo>
                <a:lnTo>
                  <a:pt x="584" y="328"/>
                </a:lnTo>
                <a:lnTo>
                  <a:pt x="972" y="588"/>
                </a:lnTo>
                <a:lnTo>
                  <a:pt x="408" y="328"/>
                </a:lnTo>
                <a:lnTo>
                  <a:pt x="3" y="325"/>
                </a:lnTo>
                <a:lnTo>
                  <a:pt x="0" y="0"/>
                </a:lnTo>
                <a:close/>
              </a:path>
            </a:pathLst>
          </a:custGeom>
          <a:solidFill>
            <a:srgbClr val="F7F729"/>
          </a:solidFill>
          <a:ln w="9525">
            <a:solidFill>
              <a:schemeClr val="tx1"/>
            </a:solidFill>
            <a:round/>
            <a:headEnd/>
            <a:tailEnd/>
          </a:ln>
        </p:spPr>
        <p:txBody>
          <a:bodyPr wrap="none" anchor="ctr"/>
          <a:lstStyle/>
          <a:p>
            <a:endParaRPr lang="en-US"/>
          </a:p>
        </p:txBody>
      </p:sp>
      <p:sp>
        <p:nvSpPr>
          <p:cNvPr id="12315" name="Rectangle 186"/>
          <p:cNvSpPr>
            <a:spLocks noChangeArrowheads="1"/>
          </p:cNvSpPr>
          <p:nvPr/>
        </p:nvSpPr>
        <p:spPr bwMode="auto">
          <a:xfrm flipH="1">
            <a:off x="4997808" y="2060217"/>
            <a:ext cx="1328738" cy="822325"/>
          </a:xfrm>
          <a:prstGeom prst="rect">
            <a:avLst/>
          </a:prstGeom>
          <a:noFill/>
          <a:ln w="9525">
            <a:noFill/>
            <a:miter lim="800000"/>
            <a:headEnd/>
            <a:tailEnd/>
          </a:ln>
        </p:spPr>
        <p:txBody>
          <a:bodyPr lIns="0" tIns="0" rIns="0" bIns="0">
            <a:spAutoFit/>
          </a:bodyPr>
          <a:lstStyle/>
          <a:p>
            <a:pPr defTabSz="860425">
              <a:spcAft>
                <a:spcPct val="20000"/>
              </a:spcAft>
              <a:tabLst>
                <a:tab pos="628650" algn="l"/>
                <a:tab pos="685800" algn="l"/>
              </a:tabLst>
            </a:pPr>
            <a:r>
              <a:rPr lang="en-US" sz="1200" b="1" u="sng" dirty="0">
                <a:solidFill>
                  <a:srgbClr val="000000"/>
                </a:solidFill>
              </a:rPr>
              <a:t>Washington </a:t>
            </a:r>
            <a:r>
              <a:rPr lang="en-US" sz="1200" b="1" u="sng" dirty="0" err="1">
                <a:solidFill>
                  <a:srgbClr val="000000"/>
                </a:solidFill>
              </a:rPr>
              <a:t>Univ</a:t>
            </a:r>
            <a:r>
              <a:rPr lang="en-US" sz="1200" b="1" u="sng" dirty="0">
                <a:solidFill>
                  <a:srgbClr val="000000"/>
                </a:solidFill>
              </a:rPr>
              <a:t>:</a:t>
            </a:r>
          </a:p>
          <a:p>
            <a:pPr defTabSz="860425">
              <a:tabLst>
                <a:tab pos="628650" algn="l"/>
                <a:tab pos="685800" algn="l"/>
              </a:tabLst>
            </a:pPr>
            <a:r>
              <a:rPr lang="en-US" sz="900" dirty="0">
                <a:solidFill>
                  <a:srgbClr val="000000"/>
                </a:solidFill>
              </a:rPr>
              <a:t>Collaborative supplier for research isotopes </a:t>
            </a:r>
          </a:p>
          <a:p>
            <a:pPr defTabSz="860425">
              <a:tabLst>
                <a:tab pos="628650" algn="l"/>
                <a:tab pos="685800" algn="l"/>
              </a:tabLst>
            </a:pPr>
            <a:r>
              <a:rPr lang="en-US" sz="900" dirty="0">
                <a:solidFill>
                  <a:srgbClr val="000000"/>
                </a:solidFill>
              </a:rPr>
              <a:t>(e.g. Cu-64)</a:t>
            </a:r>
          </a:p>
          <a:p>
            <a:pPr defTabSz="860425">
              <a:tabLst>
                <a:tab pos="628650" algn="l"/>
                <a:tab pos="685800" algn="l"/>
              </a:tabLst>
            </a:pPr>
            <a:endParaRPr lang="en-US" sz="1200" dirty="0">
              <a:solidFill>
                <a:srgbClr val="000000"/>
              </a:solidFill>
            </a:endParaRPr>
          </a:p>
        </p:txBody>
      </p:sp>
      <p:sp>
        <p:nvSpPr>
          <p:cNvPr id="12316" name="Freeform 176"/>
          <p:cNvSpPr>
            <a:spLocks/>
          </p:cNvSpPr>
          <p:nvPr/>
        </p:nvSpPr>
        <p:spPr bwMode="auto">
          <a:xfrm>
            <a:off x="2438400" y="927847"/>
            <a:ext cx="2254624" cy="1726453"/>
          </a:xfrm>
          <a:custGeom>
            <a:avLst/>
            <a:gdLst>
              <a:gd name="T0" fmla="*/ 2147483647 w 1328"/>
              <a:gd name="T1" fmla="*/ 0 h 958"/>
              <a:gd name="T2" fmla="*/ 2147483647 w 1328"/>
              <a:gd name="T3" fmla="*/ 0 h 958"/>
              <a:gd name="T4" fmla="*/ 2147483647 w 1328"/>
              <a:gd name="T5" fmla="*/ 2147483647 h 958"/>
              <a:gd name="T6" fmla="*/ 2147483647 w 1328"/>
              <a:gd name="T7" fmla="*/ 2147483647 h 958"/>
              <a:gd name="T8" fmla="*/ 0 w 1328"/>
              <a:gd name="T9" fmla="*/ 2147483647 h 958"/>
              <a:gd name="T10" fmla="*/ 2147483647 w 1328"/>
              <a:gd name="T11" fmla="*/ 2147483647 h 958"/>
              <a:gd name="T12" fmla="*/ 2147483647 w 1328"/>
              <a:gd name="T13" fmla="*/ 2147483647 h 958"/>
              <a:gd name="T14" fmla="*/ 2147483647 w 1328"/>
              <a:gd name="T15" fmla="*/ 0 h 958"/>
              <a:gd name="T16" fmla="*/ 0 60000 65536"/>
              <a:gd name="T17" fmla="*/ 0 60000 65536"/>
              <a:gd name="T18" fmla="*/ 0 60000 65536"/>
              <a:gd name="T19" fmla="*/ 0 60000 65536"/>
              <a:gd name="T20" fmla="*/ 0 60000 65536"/>
              <a:gd name="T21" fmla="*/ 0 60000 65536"/>
              <a:gd name="T22" fmla="*/ 0 60000 65536"/>
              <a:gd name="T23" fmla="*/ 0 60000 65536"/>
              <a:gd name="T24" fmla="*/ 0 w 1328"/>
              <a:gd name="T25" fmla="*/ 0 h 958"/>
              <a:gd name="T26" fmla="*/ 1328 w 1328"/>
              <a:gd name="T27" fmla="*/ 958 h 9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8" h="958">
                <a:moveTo>
                  <a:pt x="154" y="0"/>
                </a:moveTo>
                <a:lnTo>
                  <a:pt x="1328" y="0"/>
                </a:lnTo>
                <a:lnTo>
                  <a:pt x="1328" y="487"/>
                </a:lnTo>
                <a:lnTo>
                  <a:pt x="992" y="488"/>
                </a:lnTo>
                <a:lnTo>
                  <a:pt x="0" y="958"/>
                </a:lnTo>
                <a:lnTo>
                  <a:pt x="768" y="489"/>
                </a:lnTo>
                <a:lnTo>
                  <a:pt x="155" y="488"/>
                </a:lnTo>
                <a:lnTo>
                  <a:pt x="154" y="0"/>
                </a:lnTo>
                <a:close/>
              </a:path>
            </a:pathLst>
          </a:custGeom>
          <a:solidFill>
            <a:srgbClr val="F9FF8E"/>
          </a:solidFill>
          <a:ln w="9525">
            <a:solidFill>
              <a:schemeClr val="tx1"/>
            </a:solidFill>
            <a:round/>
            <a:headEnd/>
            <a:tailEnd/>
          </a:ln>
        </p:spPr>
        <p:txBody>
          <a:bodyPr wrap="none" anchor="ctr"/>
          <a:lstStyle/>
          <a:p>
            <a:endParaRPr lang="en-US"/>
          </a:p>
        </p:txBody>
      </p:sp>
      <p:sp>
        <p:nvSpPr>
          <p:cNvPr id="12317" name="Rectangle 177"/>
          <p:cNvSpPr>
            <a:spLocks noChangeArrowheads="1"/>
          </p:cNvSpPr>
          <p:nvPr/>
        </p:nvSpPr>
        <p:spPr bwMode="auto">
          <a:xfrm>
            <a:off x="2768507" y="1148229"/>
            <a:ext cx="1981200" cy="457200"/>
          </a:xfrm>
          <a:prstGeom prst="rect">
            <a:avLst/>
          </a:prstGeom>
          <a:noFill/>
          <a:ln w="9525">
            <a:noFill/>
            <a:miter lim="800000"/>
            <a:headEnd/>
            <a:tailEnd/>
          </a:ln>
        </p:spPr>
        <p:txBody>
          <a:bodyPr lIns="0" tIns="0" rIns="0" bIns="0">
            <a:spAutoFit/>
          </a:bodyPr>
          <a:lstStyle/>
          <a:p>
            <a:pPr marL="512763" indent="-512763" defTabSz="860425">
              <a:lnSpc>
                <a:spcPct val="85000"/>
              </a:lnSpc>
              <a:spcAft>
                <a:spcPct val="35000"/>
              </a:spcAft>
              <a:tabLst>
                <a:tab pos="398463" algn="l"/>
                <a:tab pos="512763" algn="l"/>
              </a:tabLst>
            </a:pPr>
            <a:r>
              <a:rPr lang="en-US" sz="1200" b="1" i="0" dirty="0">
                <a:solidFill>
                  <a:srgbClr val="000000"/>
                </a:solidFill>
                <a:ea typeface="ＭＳ Ｐゴシック" pitchFamily="16" charset="-128"/>
              </a:rPr>
              <a:t>Idaho – ATR:</a:t>
            </a:r>
            <a:endParaRPr lang="en-US" sz="1000" b="1" i="0" dirty="0">
              <a:solidFill>
                <a:srgbClr val="000000"/>
              </a:solidFill>
              <a:ea typeface="ＭＳ Ｐゴシック" pitchFamily="16" charset="-128"/>
            </a:endParaRPr>
          </a:p>
          <a:p>
            <a:pPr marL="512763" indent="-512763" defTabSz="860425">
              <a:lnSpc>
                <a:spcPct val="85000"/>
              </a:lnSpc>
              <a:spcAft>
                <a:spcPct val="35000"/>
              </a:spcAft>
              <a:tabLst>
                <a:tab pos="398463" algn="l"/>
                <a:tab pos="512763" algn="l"/>
              </a:tabLst>
            </a:pPr>
            <a:r>
              <a:rPr lang="en-US" sz="900" i="0" dirty="0">
                <a:solidFill>
                  <a:srgbClr val="000000"/>
                </a:solidFill>
                <a:ea typeface="ＭＳ Ｐゴシック" pitchFamily="16" charset="-128"/>
              </a:rPr>
              <a:t>Co-60	– 	Sterilization of surgical equipment and blood</a:t>
            </a:r>
            <a:endParaRPr lang="en-US" sz="1000" i="0" dirty="0">
              <a:solidFill>
                <a:srgbClr val="000000"/>
              </a:solidFill>
              <a:ea typeface="ＭＳ Ｐゴシック" pitchFamily="16" charset="-128"/>
            </a:endParaRPr>
          </a:p>
        </p:txBody>
      </p:sp>
      <p:sp>
        <p:nvSpPr>
          <p:cNvPr id="12318" name="Freeform 180"/>
          <p:cNvSpPr>
            <a:spLocks/>
          </p:cNvSpPr>
          <p:nvPr/>
        </p:nvSpPr>
        <p:spPr bwMode="auto">
          <a:xfrm>
            <a:off x="5838825" y="806824"/>
            <a:ext cx="2834527" cy="2044326"/>
          </a:xfrm>
          <a:custGeom>
            <a:avLst/>
            <a:gdLst>
              <a:gd name="T0" fmla="*/ 0 w 1309"/>
              <a:gd name="T1" fmla="*/ 0 h 1156"/>
              <a:gd name="T2" fmla="*/ 2147483647 w 1309"/>
              <a:gd name="T3" fmla="*/ 0 h 1156"/>
              <a:gd name="T4" fmla="*/ 2147483647 w 1309"/>
              <a:gd name="T5" fmla="*/ 2147483647 h 1156"/>
              <a:gd name="T6" fmla="*/ 2147483647 w 1309"/>
              <a:gd name="T7" fmla="*/ 2147483647 h 1156"/>
              <a:gd name="T8" fmla="*/ 2147483647 w 1309"/>
              <a:gd name="T9" fmla="*/ 2147483647 h 1156"/>
              <a:gd name="T10" fmla="*/ 2147483647 w 1309"/>
              <a:gd name="T11" fmla="*/ 2147483647 h 1156"/>
              <a:gd name="T12" fmla="*/ 0 w 1309"/>
              <a:gd name="T13" fmla="*/ 2147483647 h 1156"/>
              <a:gd name="T14" fmla="*/ 0 w 1309"/>
              <a:gd name="T15" fmla="*/ 0 h 1156"/>
              <a:gd name="T16" fmla="*/ 0 60000 65536"/>
              <a:gd name="T17" fmla="*/ 0 60000 65536"/>
              <a:gd name="T18" fmla="*/ 0 60000 65536"/>
              <a:gd name="T19" fmla="*/ 0 60000 65536"/>
              <a:gd name="T20" fmla="*/ 0 60000 65536"/>
              <a:gd name="T21" fmla="*/ 0 60000 65536"/>
              <a:gd name="T22" fmla="*/ 0 60000 65536"/>
              <a:gd name="T23" fmla="*/ 0 60000 65536"/>
              <a:gd name="T24" fmla="*/ 0 w 1309"/>
              <a:gd name="T25" fmla="*/ 0 h 1156"/>
              <a:gd name="T26" fmla="*/ 1309 w 1309"/>
              <a:gd name="T27" fmla="*/ 1156 h 1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9" h="1156">
                <a:moveTo>
                  <a:pt x="0" y="0"/>
                </a:moveTo>
                <a:lnTo>
                  <a:pt x="1309" y="0"/>
                </a:lnTo>
                <a:lnTo>
                  <a:pt x="1309" y="507"/>
                </a:lnTo>
                <a:lnTo>
                  <a:pt x="781" y="505"/>
                </a:lnTo>
                <a:lnTo>
                  <a:pt x="289" y="1156"/>
                </a:lnTo>
                <a:lnTo>
                  <a:pt x="596" y="505"/>
                </a:lnTo>
                <a:lnTo>
                  <a:pt x="0" y="507"/>
                </a:lnTo>
                <a:lnTo>
                  <a:pt x="0" y="0"/>
                </a:lnTo>
                <a:close/>
              </a:path>
            </a:pathLst>
          </a:custGeom>
          <a:solidFill>
            <a:srgbClr val="FFFF99"/>
          </a:solidFill>
          <a:ln w="9525">
            <a:solidFill>
              <a:schemeClr val="tx1"/>
            </a:solidFill>
            <a:round/>
            <a:headEnd/>
            <a:tailEnd/>
          </a:ln>
        </p:spPr>
        <p:txBody>
          <a:bodyPr wrap="none" anchor="ctr"/>
          <a:lstStyle/>
          <a:p>
            <a:endParaRPr lang="en-US"/>
          </a:p>
        </p:txBody>
      </p:sp>
      <p:sp>
        <p:nvSpPr>
          <p:cNvPr id="12319" name="Rectangle 181"/>
          <p:cNvSpPr>
            <a:spLocks noChangeArrowheads="1"/>
          </p:cNvSpPr>
          <p:nvPr/>
        </p:nvSpPr>
        <p:spPr bwMode="auto">
          <a:xfrm>
            <a:off x="5876925" y="887506"/>
            <a:ext cx="2944346" cy="789447"/>
          </a:xfrm>
          <a:prstGeom prst="rect">
            <a:avLst/>
          </a:prstGeom>
          <a:noFill/>
          <a:ln w="9525">
            <a:noFill/>
            <a:miter lim="800000"/>
            <a:headEnd/>
            <a:tailEnd/>
          </a:ln>
        </p:spPr>
        <p:txBody>
          <a:bodyPr wrap="square" lIns="0" tIns="0" rIns="0" bIns="0">
            <a:spAutoFit/>
          </a:bodyPr>
          <a:lstStyle/>
          <a:p>
            <a:pPr marL="512763" indent="-512763" defTabSz="860425">
              <a:lnSpc>
                <a:spcPct val="85000"/>
              </a:lnSpc>
              <a:spcAft>
                <a:spcPct val="35000"/>
              </a:spcAft>
              <a:tabLst>
                <a:tab pos="398463" algn="l"/>
                <a:tab pos="512763" algn="l"/>
              </a:tabLst>
            </a:pPr>
            <a:r>
              <a:rPr lang="en-US" sz="1200" b="1" i="0" dirty="0">
                <a:solidFill>
                  <a:srgbClr val="000000"/>
                </a:solidFill>
                <a:ea typeface="ＭＳ Ｐゴシック" pitchFamily="16" charset="-128"/>
              </a:rPr>
              <a:t>Brookhaven – BLIP:</a:t>
            </a:r>
            <a:endParaRPr lang="en-US" sz="1000" b="1" i="0" dirty="0">
              <a:solidFill>
                <a:srgbClr val="000000"/>
              </a:solidFill>
              <a:ea typeface="ＭＳ Ｐゴシック" pitchFamily="16" charset="-128"/>
            </a:endParaRPr>
          </a:p>
          <a:p>
            <a:pPr marL="512763" indent="-512763" defTabSz="860425">
              <a:lnSpc>
                <a:spcPct val="85000"/>
              </a:lnSpc>
              <a:spcAft>
                <a:spcPct val="35000"/>
              </a:spcAft>
              <a:tabLst>
                <a:tab pos="398463" algn="l"/>
                <a:tab pos="512763" algn="l"/>
              </a:tabLst>
            </a:pPr>
            <a:r>
              <a:rPr lang="en-US" sz="900" i="0" dirty="0">
                <a:solidFill>
                  <a:srgbClr val="000000"/>
                </a:solidFill>
                <a:ea typeface="ＭＳ Ｐゴシック" pitchFamily="16" charset="-128"/>
              </a:rPr>
              <a:t>Ge-68	–	Calibration sources for</a:t>
            </a:r>
            <a:r>
              <a:rPr lang="en-US" sz="900" i="0" dirty="0">
                <a:latin typeface="Technical" pitchFamily="66" charset="0"/>
                <a:ea typeface="ＭＳ Ｐゴシック" pitchFamily="16" charset="-128"/>
              </a:rPr>
              <a:t> </a:t>
            </a:r>
            <a:r>
              <a:rPr lang="en-US" sz="900" i="0" dirty="0">
                <a:solidFill>
                  <a:srgbClr val="000000"/>
                </a:solidFill>
                <a:ea typeface="ＭＳ Ｐゴシック" pitchFamily="16" charset="-128"/>
              </a:rPr>
              <a:t>PET equipment; Antibody labeling</a:t>
            </a:r>
          </a:p>
          <a:p>
            <a:pPr marL="512763" indent="-512763" defTabSz="860425">
              <a:lnSpc>
                <a:spcPct val="85000"/>
              </a:lnSpc>
              <a:spcAft>
                <a:spcPct val="35000"/>
              </a:spcAft>
              <a:tabLst>
                <a:tab pos="398463" algn="l"/>
                <a:tab pos="512763" algn="l"/>
              </a:tabLst>
            </a:pPr>
            <a:r>
              <a:rPr lang="en-US" sz="900" i="0" dirty="0">
                <a:solidFill>
                  <a:srgbClr val="000000"/>
                </a:solidFill>
                <a:ea typeface="ＭＳ Ｐゴシック" pitchFamily="16" charset="-128"/>
              </a:rPr>
              <a:t>Sr-82	– 	 Rb-82 gen used in cardiac imaging</a:t>
            </a:r>
          </a:p>
          <a:p>
            <a:pPr marL="512763" indent="-512763" defTabSz="860425">
              <a:lnSpc>
                <a:spcPct val="85000"/>
              </a:lnSpc>
              <a:spcAft>
                <a:spcPct val="35000"/>
              </a:spcAft>
              <a:tabLst>
                <a:tab pos="398463" algn="l"/>
                <a:tab pos="512763" algn="l"/>
              </a:tabLst>
            </a:pPr>
            <a:r>
              <a:rPr lang="en-US" sz="900" i="0" dirty="0">
                <a:solidFill>
                  <a:srgbClr val="000000"/>
                </a:solidFill>
                <a:ea typeface="ＭＳ Ｐゴシック" pitchFamily="16" charset="-128"/>
              </a:rPr>
              <a:t>Cu-67	– 	 Antibody label for targeted cancer therapy</a:t>
            </a:r>
          </a:p>
        </p:txBody>
      </p:sp>
      <p:sp>
        <p:nvSpPr>
          <p:cNvPr id="12320" name="Freeform 178"/>
          <p:cNvSpPr>
            <a:spLocks/>
          </p:cNvSpPr>
          <p:nvPr/>
        </p:nvSpPr>
        <p:spPr bwMode="auto">
          <a:xfrm flipH="1">
            <a:off x="6219825" y="1721224"/>
            <a:ext cx="2372846" cy="1377576"/>
          </a:xfrm>
          <a:custGeom>
            <a:avLst/>
            <a:gdLst>
              <a:gd name="T0" fmla="*/ 0 w 972"/>
              <a:gd name="T1" fmla="*/ 0 h 588"/>
              <a:gd name="T2" fmla="*/ 2147483647 w 972"/>
              <a:gd name="T3" fmla="*/ 2147483647 h 588"/>
              <a:gd name="T4" fmla="*/ 2147483647 w 972"/>
              <a:gd name="T5" fmla="*/ 2147483647 h 588"/>
              <a:gd name="T6" fmla="*/ 2147483647 w 972"/>
              <a:gd name="T7" fmla="*/ 2147483647 h 588"/>
              <a:gd name="T8" fmla="*/ 2147483647 w 972"/>
              <a:gd name="T9" fmla="*/ 2147483647 h 588"/>
              <a:gd name="T10" fmla="*/ 2147483647 w 972"/>
              <a:gd name="T11" fmla="*/ 2147483647 h 588"/>
              <a:gd name="T12" fmla="*/ 2147483647 w 972"/>
              <a:gd name="T13" fmla="*/ 2147483647 h 588"/>
              <a:gd name="T14" fmla="*/ 0 w 972"/>
              <a:gd name="T15" fmla="*/ 0 h 588"/>
              <a:gd name="T16" fmla="*/ 0 60000 65536"/>
              <a:gd name="T17" fmla="*/ 0 60000 65536"/>
              <a:gd name="T18" fmla="*/ 0 60000 65536"/>
              <a:gd name="T19" fmla="*/ 0 60000 65536"/>
              <a:gd name="T20" fmla="*/ 0 60000 65536"/>
              <a:gd name="T21" fmla="*/ 0 60000 65536"/>
              <a:gd name="T22" fmla="*/ 0 60000 65536"/>
              <a:gd name="T23" fmla="*/ 0 60000 65536"/>
              <a:gd name="T24" fmla="*/ 0 w 972"/>
              <a:gd name="T25" fmla="*/ 0 h 588"/>
              <a:gd name="T26" fmla="*/ 972 w 972"/>
              <a:gd name="T27" fmla="*/ 588 h 5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2" h="588">
                <a:moveTo>
                  <a:pt x="0" y="0"/>
                </a:moveTo>
                <a:lnTo>
                  <a:pt x="834" y="6"/>
                </a:lnTo>
                <a:lnTo>
                  <a:pt x="834" y="329"/>
                </a:lnTo>
                <a:lnTo>
                  <a:pt x="584" y="328"/>
                </a:lnTo>
                <a:lnTo>
                  <a:pt x="972" y="588"/>
                </a:lnTo>
                <a:lnTo>
                  <a:pt x="408" y="328"/>
                </a:lnTo>
                <a:lnTo>
                  <a:pt x="3" y="325"/>
                </a:lnTo>
                <a:lnTo>
                  <a:pt x="0" y="0"/>
                </a:lnTo>
                <a:close/>
              </a:path>
            </a:pathLst>
          </a:custGeom>
          <a:solidFill>
            <a:srgbClr val="F7F729"/>
          </a:solidFill>
          <a:ln w="9525">
            <a:solidFill>
              <a:schemeClr val="tx1"/>
            </a:solidFill>
            <a:round/>
            <a:headEnd/>
            <a:tailEnd/>
          </a:ln>
        </p:spPr>
        <p:txBody>
          <a:bodyPr wrap="none" anchor="ctr"/>
          <a:lstStyle/>
          <a:p>
            <a:endParaRPr lang="en-US"/>
          </a:p>
        </p:txBody>
      </p:sp>
      <p:sp>
        <p:nvSpPr>
          <p:cNvPr id="12321" name="Rectangle 186"/>
          <p:cNvSpPr>
            <a:spLocks noChangeArrowheads="1"/>
          </p:cNvSpPr>
          <p:nvPr/>
        </p:nvSpPr>
        <p:spPr bwMode="auto">
          <a:xfrm flipH="1">
            <a:off x="6636684" y="1867881"/>
            <a:ext cx="2089150" cy="498598"/>
          </a:xfrm>
          <a:prstGeom prst="rect">
            <a:avLst/>
          </a:prstGeom>
          <a:noFill/>
          <a:ln w="9525">
            <a:noFill/>
            <a:miter lim="800000"/>
            <a:headEnd/>
            <a:tailEnd/>
          </a:ln>
        </p:spPr>
        <p:txBody>
          <a:bodyPr lIns="0" tIns="0" rIns="0" bIns="0">
            <a:spAutoFit/>
          </a:bodyPr>
          <a:lstStyle/>
          <a:p>
            <a:pPr defTabSz="860425">
              <a:spcAft>
                <a:spcPct val="20000"/>
              </a:spcAft>
              <a:tabLst>
                <a:tab pos="628650" algn="l"/>
                <a:tab pos="685800" algn="l"/>
              </a:tabLst>
            </a:pPr>
            <a:r>
              <a:rPr lang="en-US" sz="1200" b="1" u="sng" dirty="0">
                <a:solidFill>
                  <a:srgbClr val="000000"/>
                </a:solidFill>
              </a:rPr>
              <a:t>NIH - Cyclotrons:</a:t>
            </a:r>
          </a:p>
          <a:p>
            <a:pPr defTabSz="860425">
              <a:tabLst>
                <a:tab pos="628650" algn="l"/>
                <a:tab pos="685800" algn="l"/>
              </a:tabLst>
            </a:pPr>
            <a:r>
              <a:rPr lang="en-US" sz="900" dirty="0">
                <a:solidFill>
                  <a:srgbClr val="000000"/>
                </a:solidFill>
              </a:rPr>
              <a:t>Collaborative supplier for research isotopes (e.g. Br-76</a:t>
            </a:r>
            <a:r>
              <a:rPr lang="en-US" sz="900" dirty="0" smtClean="0">
                <a:solidFill>
                  <a:srgbClr val="000000"/>
                </a:solidFill>
              </a:rPr>
              <a:t>)</a:t>
            </a:r>
            <a:endParaRPr lang="en-US" sz="1200" dirty="0">
              <a:solidFill>
                <a:srgbClr val="000000"/>
              </a:solidFill>
            </a:endParaRPr>
          </a:p>
        </p:txBody>
      </p:sp>
      <p:sp>
        <p:nvSpPr>
          <p:cNvPr id="12322" name="Freeform 182"/>
          <p:cNvSpPr>
            <a:spLocks/>
          </p:cNvSpPr>
          <p:nvPr/>
        </p:nvSpPr>
        <p:spPr bwMode="auto">
          <a:xfrm>
            <a:off x="469900" y="3721100"/>
            <a:ext cx="2413000" cy="2457450"/>
          </a:xfrm>
          <a:custGeom>
            <a:avLst/>
            <a:gdLst>
              <a:gd name="T0" fmla="*/ 2147483647 w 1520"/>
              <a:gd name="T1" fmla="*/ 2147483647 h 1548"/>
              <a:gd name="T2" fmla="*/ 2147483647 w 1520"/>
              <a:gd name="T3" fmla="*/ 2147483647 h 1548"/>
              <a:gd name="T4" fmla="*/ 2147483647 w 1520"/>
              <a:gd name="T5" fmla="*/ 2147483647 h 1548"/>
              <a:gd name="T6" fmla="*/ 2147483647 w 1520"/>
              <a:gd name="T7" fmla="*/ 2147483647 h 1548"/>
              <a:gd name="T8" fmla="*/ 2147483647 w 1520"/>
              <a:gd name="T9" fmla="*/ 0 h 1548"/>
              <a:gd name="T10" fmla="*/ 2147483647 w 1520"/>
              <a:gd name="T11" fmla="*/ 2147483647 h 1548"/>
              <a:gd name="T12" fmla="*/ 0 w 1520"/>
              <a:gd name="T13" fmla="*/ 2147483647 h 1548"/>
              <a:gd name="T14" fmla="*/ 2147483647 w 1520"/>
              <a:gd name="T15" fmla="*/ 2147483647 h 1548"/>
              <a:gd name="T16" fmla="*/ 0 60000 65536"/>
              <a:gd name="T17" fmla="*/ 0 60000 65536"/>
              <a:gd name="T18" fmla="*/ 0 60000 65536"/>
              <a:gd name="T19" fmla="*/ 0 60000 65536"/>
              <a:gd name="T20" fmla="*/ 0 60000 65536"/>
              <a:gd name="T21" fmla="*/ 0 60000 65536"/>
              <a:gd name="T22" fmla="*/ 0 60000 65536"/>
              <a:gd name="T23" fmla="*/ 0 60000 65536"/>
              <a:gd name="T24" fmla="*/ 0 w 1520"/>
              <a:gd name="T25" fmla="*/ 0 h 1548"/>
              <a:gd name="T26" fmla="*/ 1520 w 1520"/>
              <a:gd name="T27" fmla="*/ 1548 h 15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0" h="1548">
                <a:moveTo>
                  <a:pt x="7" y="1548"/>
                </a:moveTo>
                <a:lnTo>
                  <a:pt x="1516" y="1543"/>
                </a:lnTo>
                <a:lnTo>
                  <a:pt x="1520" y="988"/>
                </a:lnTo>
                <a:lnTo>
                  <a:pt x="838" y="988"/>
                </a:lnTo>
                <a:lnTo>
                  <a:pt x="1500" y="0"/>
                </a:lnTo>
                <a:lnTo>
                  <a:pt x="637" y="987"/>
                </a:lnTo>
                <a:lnTo>
                  <a:pt x="0" y="986"/>
                </a:lnTo>
                <a:lnTo>
                  <a:pt x="7" y="1548"/>
                </a:lnTo>
                <a:close/>
              </a:path>
            </a:pathLst>
          </a:custGeom>
          <a:solidFill>
            <a:srgbClr val="FFFF99"/>
          </a:solidFill>
          <a:ln w="9525">
            <a:solidFill>
              <a:schemeClr val="tx1"/>
            </a:solidFill>
            <a:round/>
            <a:headEnd/>
            <a:tailEnd/>
          </a:ln>
        </p:spPr>
        <p:txBody>
          <a:bodyPr wrap="none" anchor="ctr"/>
          <a:lstStyle/>
          <a:p>
            <a:endParaRPr lang="en-US"/>
          </a:p>
        </p:txBody>
      </p:sp>
      <p:sp>
        <p:nvSpPr>
          <p:cNvPr id="12323" name="Rectangle 183"/>
          <p:cNvSpPr>
            <a:spLocks noChangeArrowheads="1"/>
          </p:cNvSpPr>
          <p:nvPr/>
        </p:nvSpPr>
        <p:spPr bwMode="auto">
          <a:xfrm>
            <a:off x="520700" y="5341938"/>
            <a:ext cx="2451100" cy="1287462"/>
          </a:xfrm>
          <a:prstGeom prst="rect">
            <a:avLst/>
          </a:prstGeom>
          <a:noFill/>
          <a:ln w="9525">
            <a:noFill/>
            <a:miter lim="800000"/>
            <a:headEnd/>
            <a:tailEnd/>
          </a:ln>
        </p:spPr>
        <p:txBody>
          <a:bodyPr lIns="0" tIns="0" rIns="0" bIns="0">
            <a:spAutoFit/>
          </a:bodyPr>
          <a:lstStyle/>
          <a:p>
            <a:pPr marL="571500" indent="-571500" defTabSz="860425">
              <a:lnSpc>
                <a:spcPct val="85000"/>
              </a:lnSpc>
              <a:spcAft>
                <a:spcPct val="35000"/>
              </a:spcAft>
              <a:tabLst>
                <a:tab pos="400050" algn="l"/>
                <a:tab pos="571500" algn="l"/>
              </a:tabLst>
            </a:pPr>
            <a:r>
              <a:rPr lang="en-US" sz="1200" b="1" i="0" dirty="0">
                <a:solidFill>
                  <a:srgbClr val="000000"/>
                </a:solidFill>
                <a:ea typeface="ＭＳ Ｐゴシック" pitchFamily="16" charset="-128"/>
              </a:rPr>
              <a:t>Los Alamos – LANSCE/IPF</a:t>
            </a:r>
            <a:r>
              <a:rPr lang="en-US" sz="1000" b="1" i="0" dirty="0">
                <a:solidFill>
                  <a:srgbClr val="000000"/>
                </a:solidFill>
                <a:ea typeface="ＭＳ Ｐゴシック" pitchFamily="16" charset="-128"/>
              </a:rPr>
              <a:t>:</a:t>
            </a:r>
          </a:p>
          <a:p>
            <a:pPr marL="571500" indent="-571500" defTabSz="860425">
              <a:lnSpc>
                <a:spcPct val="85000"/>
              </a:lnSpc>
              <a:spcAft>
                <a:spcPct val="35000"/>
              </a:spcAft>
              <a:tabLst>
                <a:tab pos="400050" algn="l"/>
                <a:tab pos="571500" algn="l"/>
              </a:tabLst>
            </a:pPr>
            <a:r>
              <a:rPr lang="en-US" sz="900" i="0" dirty="0">
                <a:solidFill>
                  <a:srgbClr val="000000"/>
                </a:solidFill>
                <a:ea typeface="ＭＳ Ｐゴシック" pitchFamily="16" charset="-128"/>
              </a:rPr>
              <a:t>Ge-68	–	Calibration sources for</a:t>
            </a:r>
            <a:r>
              <a:rPr lang="en-US" sz="900" i="0" dirty="0">
                <a:latin typeface="Technical" pitchFamily="66" charset="0"/>
                <a:ea typeface="ＭＳ Ｐゴシック" pitchFamily="16" charset="-128"/>
              </a:rPr>
              <a:t> </a:t>
            </a:r>
            <a:r>
              <a:rPr lang="en-US" sz="900" i="0" dirty="0">
                <a:solidFill>
                  <a:srgbClr val="000000"/>
                </a:solidFill>
                <a:ea typeface="ＭＳ Ｐゴシック" pitchFamily="16" charset="-128"/>
              </a:rPr>
              <a:t>PET equipment; Antibody labeling</a:t>
            </a:r>
          </a:p>
          <a:p>
            <a:pPr marL="571500" indent="-571500" defTabSz="860425">
              <a:lnSpc>
                <a:spcPct val="85000"/>
              </a:lnSpc>
              <a:spcAft>
                <a:spcPct val="35000"/>
              </a:spcAft>
              <a:tabLst>
                <a:tab pos="400050" algn="l"/>
                <a:tab pos="571500" algn="l"/>
              </a:tabLst>
            </a:pPr>
            <a:r>
              <a:rPr lang="en-US" sz="900" i="0" dirty="0">
                <a:solidFill>
                  <a:srgbClr val="000000"/>
                </a:solidFill>
                <a:ea typeface="ＭＳ Ｐゴシック" pitchFamily="16" charset="-128"/>
              </a:rPr>
              <a:t>Sr-82	– 	Rb-82 gen used in cardiac imaging  </a:t>
            </a:r>
          </a:p>
          <a:p>
            <a:pPr marL="571500" indent="-571500" defTabSz="860425">
              <a:lnSpc>
                <a:spcPct val="85000"/>
              </a:lnSpc>
              <a:spcAft>
                <a:spcPct val="35000"/>
              </a:spcAft>
              <a:tabLst>
                <a:tab pos="400050" algn="l"/>
                <a:tab pos="571500" algn="l"/>
              </a:tabLst>
            </a:pPr>
            <a:r>
              <a:rPr lang="en-US" sz="900" i="0" dirty="0">
                <a:solidFill>
                  <a:srgbClr val="000000"/>
                </a:solidFill>
                <a:ea typeface="ＭＳ Ｐゴシック" pitchFamily="16" charset="-128"/>
              </a:rPr>
              <a:t>As-73   – 	Biomedical tracer</a:t>
            </a:r>
          </a:p>
          <a:p>
            <a:pPr marL="571500" indent="-571500" defTabSz="860425">
              <a:lnSpc>
                <a:spcPct val="85000"/>
              </a:lnSpc>
              <a:spcAft>
                <a:spcPct val="35000"/>
              </a:spcAft>
              <a:tabLst>
                <a:tab pos="400050" algn="l"/>
                <a:tab pos="571500" algn="l"/>
              </a:tabLst>
            </a:pPr>
            <a:endParaRPr lang="en-US" sz="900" i="0" dirty="0">
              <a:solidFill>
                <a:srgbClr val="000000"/>
              </a:solidFill>
              <a:ea typeface="ＭＳ Ｐゴシック" pitchFamily="16" charset="-128"/>
            </a:endParaRPr>
          </a:p>
          <a:p>
            <a:pPr marL="571500" indent="-571500" defTabSz="860425">
              <a:lnSpc>
                <a:spcPct val="85000"/>
              </a:lnSpc>
              <a:spcAft>
                <a:spcPct val="35000"/>
              </a:spcAft>
              <a:tabLst>
                <a:tab pos="400050" algn="l"/>
                <a:tab pos="571500" algn="l"/>
              </a:tabLst>
            </a:pPr>
            <a:endParaRPr lang="en-US" sz="900" i="0" dirty="0">
              <a:solidFill>
                <a:srgbClr val="000000"/>
              </a:solidFill>
              <a:ea typeface="ＭＳ Ｐゴシック" pitchFamily="16" charset="-128"/>
            </a:endParaRPr>
          </a:p>
          <a:p>
            <a:pPr marL="571500" indent="-571500" defTabSz="860425">
              <a:lnSpc>
                <a:spcPct val="85000"/>
              </a:lnSpc>
              <a:spcAft>
                <a:spcPct val="35000"/>
              </a:spcAft>
              <a:tabLst>
                <a:tab pos="400050" algn="l"/>
                <a:tab pos="571500" algn="l"/>
              </a:tabLst>
            </a:pPr>
            <a:endParaRPr lang="en-US" sz="900" i="0" dirty="0">
              <a:solidFill>
                <a:srgbClr val="000000"/>
              </a:solidFill>
              <a:ea typeface="ＭＳ Ｐゴシック" pitchFamily="16" charset="-128"/>
            </a:endParaRPr>
          </a:p>
        </p:txBody>
      </p:sp>
      <p:grpSp>
        <p:nvGrpSpPr>
          <p:cNvPr id="4" name="Group 4"/>
          <p:cNvGrpSpPr>
            <a:grpSpLocks noChangeAspect="1"/>
          </p:cNvGrpSpPr>
          <p:nvPr/>
        </p:nvGrpSpPr>
        <p:grpSpPr bwMode="auto">
          <a:xfrm>
            <a:off x="2138082" y="2119185"/>
            <a:ext cx="2825796" cy="2475272"/>
            <a:chOff x="261" y="1174"/>
            <a:chExt cx="2084" cy="1825"/>
          </a:xfrm>
        </p:grpSpPr>
        <p:graphicFrame>
          <p:nvGraphicFramePr>
            <p:cNvPr id="201" name="Object 2"/>
            <p:cNvGraphicFramePr>
              <a:graphicFrameLocks noChangeAspect="1"/>
            </p:cNvGraphicFramePr>
            <p:nvPr/>
          </p:nvGraphicFramePr>
          <p:xfrm>
            <a:off x="261" y="1174"/>
            <a:ext cx="2084" cy="1825"/>
          </p:xfrm>
          <a:graphic>
            <a:graphicData uri="http://schemas.openxmlformats.org/presentationml/2006/ole">
              <p:oleObj spid="_x0000_s130050" name="Chart" r:id="rId4" imgW="1981390" imgH="1924240" progId="MSGraph.Chart.8">
                <p:embed followColorScheme="full"/>
              </p:oleObj>
            </a:graphicData>
          </a:graphic>
        </p:graphicFrame>
        <p:sp>
          <p:nvSpPr>
            <p:cNvPr id="202" name="Text Box 6"/>
            <p:cNvSpPr txBox="1">
              <a:spLocks noChangeAspect="1" noChangeArrowheads="1"/>
            </p:cNvSpPr>
            <p:nvPr/>
          </p:nvSpPr>
          <p:spPr bwMode="auto">
            <a:xfrm>
              <a:off x="715" y="2132"/>
              <a:ext cx="1302" cy="749"/>
            </a:xfrm>
            <a:prstGeom prst="rect">
              <a:avLst/>
            </a:prstGeom>
            <a:noFill/>
            <a:ln w="9525">
              <a:noFill/>
              <a:miter lim="800000"/>
              <a:headEnd/>
              <a:tailEnd/>
            </a:ln>
          </p:spPr>
          <p:txBody>
            <a:bodyPr wrap="square">
              <a:spAutoFit/>
            </a:bodyPr>
            <a:lstStyle/>
            <a:p>
              <a:pPr algn="ctr"/>
              <a:r>
                <a:rPr lang="en-US" sz="1200" b="1" dirty="0">
                  <a:ea typeface="Arial Unicode MS" pitchFamily="34" charset="-128"/>
                  <a:cs typeface="Arial Unicode MS" pitchFamily="34" charset="-128"/>
                </a:rPr>
                <a:t>60%</a:t>
              </a:r>
            </a:p>
            <a:p>
              <a:pPr algn="ctr"/>
              <a:r>
                <a:rPr lang="en-US" sz="1200" b="1" dirty="0" smtClean="0">
                  <a:ea typeface="Arial Unicode MS" pitchFamily="34" charset="-128"/>
                  <a:cs typeface="Arial Unicode MS" pitchFamily="34" charset="-128"/>
                </a:rPr>
                <a:t>Medical: Clinical</a:t>
              </a:r>
            </a:p>
            <a:p>
              <a:pPr algn="ctr"/>
              <a:r>
                <a:rPr lang="en-US" sz="1200" b="1" dirty="0" smtClean="0">
                  <a:ea typeface="Arial Unicode MS" pitchFamily="34" charset="-128"/>
                  <a:cs typeface="Arial Unicode MS" pitchFamily="34" charset="-128"/>
                </a:rPr>
                <a:t>Diagnostic, &amp; </a:t>
              </a:r>
              <a:r>
                <a:rPr lang="en-US" sz="1200" b="1" dirty="0">
                  <a:ea typeface="Arial Unicode MS" pitchFamily="34" charset="-128"/>
                  <a:cs typeface="Arial Unicode MS" pitchFamily="34" charset="-128"/>
                </a:rPr>
                <a:t>Research</a:t>
              </a:r>
            </a:p>
            <a:p>
              <a:pPr algn="ctr"/>
              <a:endParaRPr lang="en-US" sz="1200" b="1" dirty="0">
                <a:ea typeface="Arial Unicode MS" pitchFamily="34" charset="-128"/>
                <a:cs typeface="Arial Unicode MS" pitchFamily="34" charset="-128"/>
              </a:endParaRPr>
            </a:p>
          </p:txBody>
        </p:sp>
        <p:sp>
          <p:nvSpPr>
            <p:cNvPr id="203" name="Text Box 7"/>
            <p:cNvSpPr txBox="1">
              <a:spLocks noChangeAspect="1" noChangeArrowheads="1"/>
            </p:cNvSpPr>
            <p:nvPr/>
          </p:nvSpPr>
          <p:spPr bwMode="auto">
            <a:xfrm>
              <a:off x="646" y="1434"/>
              <a:ext cx="754" cy="477"/>
            </a:xfrm>
            <a:prstGeom prst="rect">
              <a:avLst/>
            </a:prstGeom>
            <a:noFill/>
            <a:ln w="9525">
              <a:noFill/>
              <a:miter lim="800000"/>
              <a:headEnd/>
              <a:tailEnd/>
            </a:ln>
          </p:spPr>
          <p:txBody>
            <a:bodyPr wrap="square">
              <a:spAutoFit/>
            </a:bodyPr>
            <a:lstStyle/>
            <a:p>
              <a:pPr algn="ctr"/>
              <a:r>
                <a:rPr lang="en-US" sz="1200" b="1" dirty="0">
                  <a:ea typeface="Arial Unicode MS" pitchFamily="34" charset="-128"/>
                  <a:cs typeface="Arial Unicode MS" pitchFamily="34" charset="-128"/>
                </a:rPr>
                <a:t>20%</a:t>
              </a:r>
            </a:p>
            <a:p>
              <a:pPr algn="ctr"/>
              <a:r>
                <a:rPr lang="en-US" sz="1200" b="1" dirty="0" smtClean="0">
                  <a:ea typeface="Arial Unicode MS" pitchFamily="34" charset="-128"/>
                  <a:cs typeface="Arial Unicode MS" pitchFamily="34" charset="-128"/>
                </a:rPr>
                <a:t>Science </a:t>
              </a:r>
              <a:r>
                <a:rPr lang="en-US" sz="1200" b="1" dirty="0">
                  <a:ea typeface="Arial Unicode MS" pitchFamily="34" charset="-128"/>
                  <a:cs typeface="Arial Unicode MS" pitchFamily="34" charset="-128"/>
                </a:rPr>
                <a:t>Research</a:t>
              </a:r>
            </a:p>
          </p:txBody>
        </p:sp>
        <p:sp>
          <p:nvSpPr>
            <p:cNvPr id="204" name="Text Box 8"/>
            <p:cNvSpPr txBox="1">
              <a:spLocks noChangeAspect="1" noChangeArrowheads="1"/>
            </p:cNvSpPr>
            <p:nvPr/>
          </p:nvSpPr>
          <p:spPr bwMode="auto">
            <a:xfrm>
              <a:off x="1160" y="1488"/>
              <a:ext cx="1001" cy="340"/>
            </a:xfrm>
            <a:prstGeom prst="rect">
              <a:avLst/>
            </a:prstGeom>
            <a:noFill/>
            <a:ln w="9525">
              <a:noFill/>
              <a:miter lim="800000"/>
              <a:headEnd/>
              <a:tailEnd/>
            </a:ln>
          </p:spPr>
          <p:txBody>
            <a:bodyPr wrap="square">
              <a:spAutoFit/>
            </a:bodyPr>
            <a:lstStyle/>
            <a:p>
              <a:pPr algn="ctr"/>
              <a:r>
                <a:rPr lang="en-US" sz="1200" b="1" dirty="0">
                  <a:ea typeface="Arial Unicode MS" pitchFamily="34" charset="-128"/>
                  <a:cs typeface="Arial Unicode MS" pitchFamily="34" charset="-128"/>
                </a:rPr>
                <a:t>20%</a:t>
              </a:r>
            </a:p>
            <a:p>
              <a:pPr algn="ctr"/>
              <a:r>
                <a:rPr lang="en-US" sz="1200" b="1" dirty="0" smtClean="0">
                  <a:ea typeface="Arial Unicode MS" pitchFamily="34" charset="-128"/>
                  <a:cs typeface="Arial Unicode MS" pitchFamily="34" charset="-128"/>
                </a:rPr>
                <a:t>Industry</a:t>
              </a:r>
              <a:endParaRPr lang="en-US" sz="1200" b="1" dirty="0">
                <a:ea typeface="Arial Unicode MS" pitchFamily="34" charset="-128"/>
                <a:cs typeface="Arial Unicode MS" pitchFamily="34" charset="-128"/>
              </a:endParaRPr>
            </a:p>
          </p:txBody>
        </p:sp>
      </p:gr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5</a:t>
            </a:fld>
            <a:endParaRPr lang="en-US" dirty="0" smtClean="0">
              <a:latin typeface="Arial" charset="0"/>
              <a:cs typeface="Arial" charset="0"/>
            </a:endParaRPr>
          </a:p>
        </p:txBody>
      </p:sp>
      <p:sp>
        <p:nvSpPr>
          <p:cNvPr id="6146" name="Title 2"/>
          <p:cNvSpPr>
            <a:spLocks noGrp="1"/>
          </p:cNvSpPr>
          <p:nvPr>
            <p:ph type="title" idx="4294967295"/>
          </p:nvPr>
        </p:nvSpPr>
        <p:spPr>
          <a:xfrm>
            <a:off x="0" y="-179388"/>
            <a:ext cx="9144000" cy="1143001"/>
          </a:xfrm>
        </p:spPr>
        <p:txBody>
          <a:bodyPr/>
          <a:lstStyle/>
          <a:p>
            <a:r>
              <a:rPr lang="en-US" dirty="0" smtClean="0">
                <a:latin typeface="Arial" charset="0"/>
                <a:cs typeface="Arial" charset="0"/>
              </a:rPr>
              <a:t>Office of Science Research Underpins the President’s Goals</a:t>
            </a:r>
          </a:p>
        </p:txBody>
      </p:sp>
      <p:sp>
        <p:nvSpPr>
          <p:cNvPr id="4" name="TextBox 3"/>
          <p:cNvSpPr txBox="1"/>
          <p:nvPr/>
        </p:nvSpPr>
        <p:spPr>
          <a:xfrm>
            <a:off x="722557" y="1616757"/>
            <a:ext cx="7702062" cy="3176254"/>
          </a:xfrm>
          <a:prstGeom prst="rect">
            <a:avLst/>
          </a:prstGeom>
          <a:noFill/>
        </p:spPr>
        <p:txBody>
          <a:bodyPr wrap="square" rtlCol="0">
            <a:spAutoFit/>
          </a:bodyPr>
          <a:lstStyle/>
          <a:p>
            <a:pPr marL="231775" lvl="1" indent="-231775">
              <a:lnSpc>
                <a:spcPct val="110000"/>
              </a:lnSpc>
              <a:spcAft>
                <a:spcPts val="1200"/>
              </a:spcAft>
              <a:buFont typeface="Wingdings" pitchFamily="2" charset="2"/>
              <a:buChar char="§"/>
            </a:pPr>
            <a:r>
              <a:rPr lang="en-US" sz="2000" dirty="0" smtClean="0"/>
              <a:t>The Office of Science commands an arsenal of basic science capabilities—major scientific user facilities, national laboratories, and researchers—that we are using to break down the barriers to new energy technologies.  </a:t>
            </a:r>
          </a:p>
          <a:p>
            <a:pPr marL="231775" lvl="1" indent="-231775">
              <a:lnSpc>
                <a:spcPct val="110000"/>
              </a:lnSpc>
              <a:spcAft>
                <a:spcPts val="1200"/>
              </a:spcAft>
              <a:buFont typeface="Wingdings" pitchFamily="2" charset="2"/>
              <a:buChar char="§"/>
            </a:pPr>
            <a:endParaRPr lang="en-US" sz="300" dirty="0" smtClean="0"/>
          </a:p>
          <a:p>
            <a:pPr marL="231775" lvl="1" indent="-231775">
              <a:lnSpc>
                <a:spcPct val="110000"/>
              </a:lnSpc>
              <a:spcAft>
                <a:spcPts val="1200"/>
              </a:spcAft>
              <a:buFont typeface="Wingdings" pitchFamily="2" charset="2"/>
              <a:buChar char="§"/>
            </a:pPr>
            <a:r>
              <a:rPr lang="en-US" sz="2000" dirty="0" smtClean="0"/>
              <a:t>We have focused these capabilities on critical national needs, e.g., through the </a:t>
            </a:r>
            <a:r>
              <a:rPr lang="en-US" sz="2000" dirty="0" err="1" smtClean="0"/>
              <a:t>Bioenergy</a:t>
            </a:r>
            <a:r>
              <a:rPr lang="en-US" sz="2000" dirty="0" smtClean="0"/>
              <a:t> Research Centers, the Energy Frontier Research Centers, and the new Energy Innovation Hub—the Joint Center for Artificial Photosynthesis.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00163" y="2700336"/>
            <a:ext cx="6400800" cy="3314701"/>
          </a:xfrm>
        </p:spPr>
        <p:txBody>
          <a:bodyPr/>
          <a:lstStyle/>
          <a:p>
            <a:pPr algn="l"/>
            <a:r>
              <a:rPr lang="en-US" dirty="0" smtClean="0"/>
              <a:t>We are facing a tight budget for the next years</a:t>
            </a:r>
          </a:p>
          <a:p>
            <a:pPr algn="l"/>
            <a:r>
              <a:rPr lang="en-US" dirty="0" smtClean="0"/>
              <a:t>The nuclear community has two major projects to support and unlikely prospects for getting large increases</a:t>
            </a:r>
          </a:p>
          <a:p>
            <a:pPr algn="l"/>
            <a:r>
              <a:rPr lang="en-US" dirty="0" smtClean="0"/>
              <a:t>Budgets decisions sometimes need to be made quickly and external consultation is not possible </a:t>
            </a:r>
            <a:endParaRPr lang="en-US" dirty="0"/>
          </a:p>
        </p:txBody>
      </p:sp>
      <p:sp>
        <p:nvSpPr>
          <p:cNvPr id="3" name="Title 2"/>
          <p:cNvSpPr>
            <a:spLocks noGrp="1"/>
          </p:cNvSpPr>
          <p:nvPr>
            <p:ph type="title"/>
          </p:nvPr>
        </p:nvSpPr>
        <p:spPr>
          <a:xfrm>
            <a:off x="485775" y="1538288"/>
            <a:ext cx="8229600" cy="1143000"/>
          </a:xfrm>
        </p:spPr>
        <p:txBody>
          <a:bodyPr/>
          <a:lstStyle/>
          <a:p>
            <a:r>
              <a:rPr lang="en-US" dirty="0" smtClean="0"/>
              <a:t>Decision to close HRIBF</a:t>
            </a:r>
            <a:endParaRPr lang="en-US" dirty="0"/>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CEE50CC-E570-4C4C-A87C-24787CB3ADAC}" type="slidenum">
              <a:rPr lang="en-US" smtClean="0"/>
              <a:pPr>
                <a:defRPr/>
              </a:pPr>
              <a:t>50</a:t>
            </a:fld>
            <a:endParaRPr lang="en-US"/>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hart 3"/>
          <p:cNvGraphicFramePr/>
          <p:nvPr/>
        </p:nvGraphicFramePr>
        <p:xfrm>
          <a:off x="329745" y="1066800"/>
          <a:ext cx="8389257" cy="579120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3486150" y="0"/>
            <a:ext cx="5340350" cy="954107"/>
          </a:xfrm>
          <a:prstGeom prst="rect">
            <a:avLst/>
          </a:prstGeom>
          <a:solidFill>
            <a:schemeClr val="bg1"/>
          </a:solidFill>
        </p:spPr>
        <p:txBody>
          <a:bodyPr wrap="square" rtlCol="0">
            <a:spAutoFit/>
          </a:bodyPr>
          <a:lstStyle/>
          <a:p>
            <a:pPr algn="ctr"/>
            <a:r>
              <a:rPr lang="en-US" sz="2800" i="0" dirty="0" smtClean="0">
                <a:solidFill>
                  <a:srgbClr val="339933"/>
                </a:solidFill>
                <a:latin typeface="Arial Narrow" pitchFamily="34" charset="0"/>
              </a:rPr>
              <a:t>Nuclear Physics Budget</a:t>
            </a:r>
          </a:p>
          <a:p>
            <a:pPr algn="ctr"/>
            <a:r>
              <a:rPr lang="en-US" sz="2800" b="1" i="0" dirty="0" smtClean="0">
                <a:solidFill>
                  <a:srgbClr val="339933"/>
                </a:solidFill>
                <a:latin typeface="Arial Narrow" pitchFamily="34" charset="0"/>
              </a:rPr>
              <a:t>SC INTERNAL</a:t>
            </a:r>
            <a:r>
              <a:rPr lang="en-US" sz="2800" i="0" dirty="0" smtClean="0">
                <a:solidFill>
                  <a:srgbClr val="339933"/>
                </a:solidFill>
                <a:latin typeface="Arial Narrow" pitchFamily="34" charset="0"/>
              </a:rPr>
              <a:t> : FY 2006 - FY 2020</a:t>
            </a:r>
            <a:endParaRPr lang="en-US" sz="2800" i="0" dirty="0">
              <a:solidFill>
                <a:srgbClr val="339933"/>
              </a:solidFill>
              <a:latin typeface="Arial Narrow" pitchFamily="34" charset="0"/>
            </a:endParaRPr>
          </a:p>
        </p:txBody>
      </p:sp>
      <p:sp>
        <p:nvSpPr>
          <p:cNvPr id="5" name="TextBox 4"/>
          <p:cNvSpPr txBox="1"/>
          <p:nvPr/>
        </p:nvSpPr>
        <p:spPr>
          <a:xfrm>
            <a:off x="117474" y="2165803"/>
            <a:ext cx="338554" cy="1834417"/>
          </a:xfrm>
          <a:prstGeom prst="rect">
            <a:avLst/>
          </a:prstGeom>
          <a:noFill/>
        </p:spPr>
        <p:txBody>
          <a:bodyPr vert="vert270" wrap="square" rtlCol="0">
            <a:spAutoFit/>
          </a:bodyPr>
          <a:lstStyle/>
          <a:p>
            <a:r>
              <a:rPr lang="en-US" sz="1000" i="0" dirty="0" smtClean="0">
                <a:latin typeface="Arial" pitchFamily="34" charset="0"/>
                <a:cs typeface="Arial" pitchFamily="34" charset="0"/>
              </a:rPr>
              <a:t>$ in thousands</a:t>
            </a:r>
            <a:endParaRPr lang="en-US" sz="1000" i="0" dirty="0">
              <a:latin typeface="Arial" pitchFamily="34" charset="0"/>
              <a:cs typeface="Arial" pitchFamily="34" charset="0"/>
            </a:endParaRPr>
          </a:p>
        </p:txBody>
      </p:sp>
      <p:sp>
        <p:nvSpPr>
          <p:cNvPr id="6" name="Slide Number Placeholder 3"/>
          <p:cNvSpPr>
            <a:spLocks noGrp="1"/>
          </p:cNvSpPr>
          <p:nvPr>
            <p:ph type="sldNum" sz="quarter" idx="4294967295"/>
          </p:nvPr>
        </p:nvSpPr>
        <p:spPr>
          <a:xfrm>
            <a:off x="8766175" y="6619875"/>
            <a:ext cx="377825" cy="238125"/>
          </a:xfrm>
          <a:prstGeom prst="rect">
            <a:avLst/>
          </a:prstGeom>
        </p:spPr>
        <p:txBody>
          <a:bodyPr/>
          <a:lstStyle/>
          <a:p>
            <a:pPr>
              <a:defRPr/>
            </a:pPr>
            <a:fld id="{769FFC75-E886-41FD-8991-98D977CA8CA5}" type="slidenum">
              <a:rPr lang="en-US" sz="1000" i="0" smtClean="0"/>
              <a:pPr>
                <a:defRPr/>
              </a:pPr>
              <a:t>51</a:t>
            </a:fld>
            <a:endParaRPr lang="en-US" sz="1000" i="0" dirty="0"/>
          </a:p>
        </p:txBody>
      </p:sp>
      <p:cxnSp>
        <p:nvCxnSpPr>
          <p:cNvPr id="8" name="Straight Connector 7"/>
          <p:cNvCxnSpPr/>
          <p:nvPr/>
        </p:nvCxnSpPr>
        <p:spPr bwMode="auto">
          <a:xfrm flipV="1">
            <a:off x="1000125" y="1228725"/>
            <a:ext cx="5286375" cy="2847977"/>
          </a:xfrm>
          <a:prstGeom prst="line">
            <a:avLst/>
          </a:prstGeom>
          <a:solidFill>
            <a:schemeClr val="accent1"/>
          </a:solidFill>
          <a:ln w="9525" cap="flat" cmpd="sng" algn="ctr">
            <a:solidFill>
              <a:srgbClr val="FFFF00"/>
            </a:solidFill>
            <a:prstDash val="solid"/>
            <a:round/>
            <a:headEnd type="none" w="med" len="med"/>
            <a:tailEnd type="none" w="med" len="med"/>
          </a:ln>
          <a:effectLst/>
        </p:spPr>
      </p:cxnSp>
      <p:sp>
        <p:nvSpPr>
          <p:cNvPr id="14" name="Line Callout 1 13"/>
          <p:cNvSpPr/>
          <p:nvPr/>
        </p:nvSpPr>
        <p:spPr>
          <a:xfrm>
            <a:off x="1162050" y="1819275"/>
            <a:ext cx="1009650" cy="276226"/>
          </a:xfrm>
          <a:prstGeom prst="borderCallout1">
            <a:avLst>
              <a:gd name="adj1" fmla="val 100713"/>
              <a:gd name="adj2" fmla="val 39425"/>
              <a:gd name="adj3" fmla="val 170647"/>
              <a:gd name="adj4" fmla="val 98291"/>
            </a:avLst>
          </a:prstGeom>
          <a:solidFill>
            <a:schemeClr val="accent3">
              <a:lumMod val="20000"/>
              <a:lumOff val="80000"/>
            </a:schemeClr>
          </a:solidFill>
          <a:ln w="127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00" i="0" dirty="0" smtClean="0">
                <a:solidFill>
                  <a:sysClr val="windowText" lastClr="000000"/>
                </a:solidFill>
                <a:latin typeface="Arial" pitchFamily="34" charset="0"/>
                <a:cs typeface="Arial" pitchFamily="34" charset="0"/>
              </a:rPr>
              <a:t>Recovery Act</a:t>
            </a:r>
            <a:endParaRPr lang="en-US" sz="1000" i="0" dirty="0">
              <a:solidFill>
                <a:sysClr val="windowText" lastClr="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6350696"/>
            <a:ext cx="8430016" cy="507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52</a:t>
            </a:fld>
            <a:endParaRPr lang="en-US" dirty="0"/>
          </a:p>
        </p:txBody>
      </p:sp>
      <p:sp>
        <p:nvSpPr>
          <p:cNvPr id="2" name="Title 1"/>
          <p:cNvSpPr>
            <a:spLocks noGrp="1"/>
          </p:cNvSpPr>
          <p:nvPr>
            <p:ph type="title" idx="4294967295"/>
          </p:nvPr>
        </p:nvSpPr>
        <p:spPr>
          <a:xfrm>
            <a:off x="0" y="-186360"/>
            <a:ext cx="9144000" cy="1143000"/>
          </a:xfrm>
        </p:spPr>
        <p:txBody>
          <a:bodyPr/>
          <a:lstStyle/>
          <a:p>
            <a:r>
              <a:rPr lang="en-US" dirty="0" smtClean="0"/>
              <a:t>High Energy Physics</a:t>
            </a:r>
            <a:endParaRPr lang="en-US" dirty="0"/>
          </a:p>
        </p:txBody>
      </p:sp>
      <p:sp>
        <p:nvSpPr>
          <p:cNvPr id="24" name="TextBox 23"/>
          <p:cNvSpPr txBox="1"/>
          <p:nvPr/>
        </p:nvSpPr>
        <p:spPr>
          <a:xfrm>
            <a:off x="420688" y="1054162"/>
            <a:ext cx="8228012" cy="369332"/>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latin typeface="Arial" pitchFamily="34" charset="0"/>
                <a:cs typeface="Arial" pitchFamily="34" charset="0"/>
              </a:rPr>
              <a:t>Understanding how the universe works at its most fundamental level</a:t>
            </a:r>
            <a:endParaRPr lang="en-US" dirty="0">
              <a:solidFill>
                <a:schemeClr val="tx1"/>
              </a:solidFill>
              <a:latin typeface="Arial" pitchFamily="34" charset="0"/>
              <a:cs typeface="Arial" pitchFamily="34" charset="0"/>
            </a:endParaRPr>
          </a:p>
        </p:txBody>
      </p:sp>
      <p:sp>
        <p:nvSpPr>
          <p:cNvPr id="12" name="TextBox 11"/>
          <p:cNvSpPr txBox="1"/>
          <p:nvPr/>
        </p:nvSpPr>
        <p:spPr>
          <a:xfrm>
            <a:off x="440497" y="1759775"/>
            <a:ext cx="3924300" cy="3288080"/>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Bef>
                <a:spcPts val="0"/>
              </a:spcBef>
              <a:spcAft>
                <a:spcPts val="0"/>
              </a:spcAft>
            </a:pPr>
            <a:r>
              <a:rPr lang="en-US" sz="1600" dirty="0" smtClean="0">
                <a:latin typeface="Arial" pitchFamily="34" charset="0"/>
                <a:cs typeface="Arial" pitchFamily="34" charset="0"/>
              </a:rPr>
              <a:t>The Scientific Challenges:</a:t>
            </a:r>
          </a:p>
          <a:p>
            <a:pPr marL="276225" lvl="1" indent="-168275">
              <a:lnSpc>
                <a:spcPts val="1500"/>
              </a:lnSpc>
              <a:spcBef>
                <a:spcPts val="400"/>
              </a:spcBef>
              <a:spcAft>
                <a:spcPts val="0"/>
              </a:spcAft>
              <a:buFont typeface="Wingdings" pitchFamily="2" charset="2"/>
              <a:buChar char="§"/>
            </a:pPr>
            <a:r>
              <a:rPr lang="en-US" sz="1400" dirty="0" smtClean="0">
                <a:latin typeface="Arial" pitchFamily="34" charset="0"/>
                <a:cs typeface="Arial" pitchFamily="34" charset="0"/>
              </a:rPr>
              <a:t>Determine the origins of mass in terms of the fundamental particles and their properties</a:t>
            </a:r>
          </a:p>
          <a:p>
            <a:pPr marL="276225" lvl="1" indent="-168275">
              <a:lnSpc>
                <a:spcPts val="1500"/>
              </a:lnSpc>
              <a:spcBef>
                <a:spcPts val="400"/>
              </a:spcBef>
              <a:spcAft>
                <a:spcPts val="0"/>
              </a:spcAft>
              <a:buFont typeface="Wingdings" pitchFamily="2" charset="2"/>
              <a:buChar char="§"/>
            </a:pPr>
            <a:r>
              <a:rPr lang="en-US" sz="1400" dirty="0" smtClean="0">
                <a:latin typeface="Arial" pitchFamily="34" charset="0"/>
                <a:cs typeface="Arial" pitchFamily="34" charset="0"/>
              </a:rPr>
              <a:t>Exploit the unique properties of neutrinos to discover new ways to explain the diversity of particles</a:t>
            </a:r>
          </a:p>
          <a:p>
            <a:pPr marL="276225" lvl="1" indent="-168275">
              <a:lnSpc>
                <a:spcPts val="1500"/>
              </a:lnSpc>
              <a:spcBef>
                <a:spcPts val="400"/>
              </a:spcBef>
              <a:spcAft>
                <a:spcPts val="0"/>
              </a:spcAft>
              <a:buFont typeface="Wingdings" pitchFamily="2" charset="2"/>
              <a:buChar char="§"/>
            </a:pPr>
            <a:r>
              <a:rPr lang="en-US" sz="1400" dirty="0" smtClean="0">
                <a:latin typeface="Arial" pitchFamily="34" charset="0"/>
                <a:cs typeface="Arial" pitchFamily="34" charset="0"/>
              </a:rPr>
              <a:t>Discover new principles of nature, such as new symmetries, new physical laws, or unseen extra dimensions of space-time</a:t>
            </a:r>
          </a:p>
          <a:p>
            <a:pPr marL="276225" lvl="1" indent="-168275">
              <a:lnSpc>
                <a:spcPts val="1500"/>
              </a:lnSpc>
              <a:spcBef>
                <a:spcPts val="400"/>
              </a:spcBef>
              <a:spcAft>
                <a:spcPts val="0"/>
              </a:spcAft>
              <a:buFont typeface="Wingdings" pitchFamily="2" charset="2"/>
              <a:buChar char="§"/>
            </a:pPr>
            <a:r>
              <a:rPr lang="en-US" sz="1400" dirty="0" smtClean="0">
                <a:latin typeface="Arial" pitchFamily="34" charset="0"/>
                <a:cs typeface="Arial" pitchFamily="34" charset="0"/>
              </a:rPr>
              <a:t>Explore the “dark</a:t>
            </a:r>
            <a:r>
              <a:rPr lang="en-US" sz="1400" smtClean="0">
                <a:latin typeface="Arial" pitchFamily="34" charset="0"/>
                <a:cs typeface="Arial" pitchFamily="34" charset="0"/>
              </a:rPr>
              <a:t>” sector that </a:t>
            </a:r>
            <a:r>
              <a:rPr lang="en-US" sz="1400" dirty="0" smtClean="0">
                <a:latin typeface="Arial" pitchFamily="34" charset="0"/>
                <a:cs typeface="Arial" pitchFamily="34" charset="0"/>
              </a:rPr>
              <a:t>is 95% of the Universe (Dark Matter and Dark Energy)</a:t>
            </a:r>
          </a:p>
          <a:p>
            <a:pPr marL="276225" lvl="1" indent="-168275">
              <a:lnSpc>
                <a:spcPts val="1500"/>
              </a:lnSpc>
              <a:spcBef>
                <a:spcPts val="400"/>
              </a:spcBef>
              <a:spcAft>
                <a:spcPts val="0"/>
              </a:spcAft>
              <a:buFont typeface="Wingdings" pitchFamily="2" charset="2"/>
              <a:buChar char="§"/>
            </a:pPr>
            <a:r>
              <a:rPr lang="en-US" sz="1400" dirty="0" smtClean="0">
                <a:latin typeface="Arial" pitchFamily="34" charset="0"/>
                <a:cs typeface="Arial" pitchFamily="34" charset="0"/>
              </a:rPr>
              <a:t>Invent  better and cheaper accelerator and detector technologies to extend the frontiers of science and benefit society</a:t>
            </a:r>
          </a:p>
        </p:txBody>
      </p:sp>
      <p:sp>
        <p:nvSpPr>
          <p:cNvPr id="15" name="Rectangle 14"/>
          <p:cNvSpPr/>
          <p:nvPr/>
        </p:nvSpPr>
        <p:spPr>
          <a:xfrm>
            <a:off x="342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60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738255" y="1759775"/>
            <a:ext cx="4001483" cy="3531736"/>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noAutofit/>
          </a:bodyPr>
          <a:lstStyle/>
          <a:p>
            <a:r>
              <a:rPr lang="en-US" sz="1600" dirty="0" smtClean="0">
                <a:latin typeface="Arial" pitchFamily="34" charset="0"/>
                <a:cs typeface="Arial" pitchFamily="34" charset="0"/>
              </a:rPr>
              <a:t>FY 2012 Highlights:</a:t>
            </a:r>
          </a:p>
          <a:p>
            <a:pPr marL="290513" indent="-177800">
              <a:lnSpc>
                <a:spcPts val="1500"/>
              </a:lnSpc>
              <a:spcBef>
                <a:spcPts val="400"/>
              </a:spcBef>
              <a:spcAft>
                <a:spcPts val="0"/>
              </a:spcAft>
              <a:buFont typeface="Wingdings" pitchFamily="2" charset="2"/>
              <a:buChar char="§"/>
            </a:pPr>
            <a:r>
              <a:rPr lang="en-US" sz="1400" dirty="0" smtClean="0">
                <a:solidFill>
                  <a:schemeClr val="tx1"/>
                </a:solidFill>
                <a:latin typeface="Arial" pitchFamily="34" charset="0"/>
                <a:cs typeface="Arial" pitchFamily="34" charset="0"/>
              </a:rPr>
              <a:t>Support for U.S. researchers at the LHC</a:t>
            </a:r>
          </a:p>
          <a:p>
            <a:pPr marL="290513" indent="-177800">
              <a:lnSpc>
                <a:spcPts val="1500"/>
              </a:lnSpc>
              <a:spcBef>
                <a:spcPts val="400"/>
              </a:spcBef>
              <a:spcAft>
                <a:spcPts val="0"/>
              </a:spcAft>
              <a:buFont typeface="Wingdings" pitchFamily="2" charset="2"/>
              <a:buChar char="§"/>
            </a:pPr>
            <a:r>
              <a:rPr lang="en-US" sz="1400" dirty="0" smtClean="0">
                <a:solidFill>
                  <a:schemeClr val="tx1"/>
                </a:solidFill>
                <a:latin typeface="Arial" pitchFamily="34" charset="0"/>
                <a:cs typeface="Arial" pitchFamily="34" charset="0"/>
              </a:rPr>
              <a:t>Research, design, and construction for </a:t>
            </a:r>
            <a:r>
              <a:rPr lang="en-US" sz="1400" dirty="0" err="1" smtClean="0">
                <a:solidFill>
                  <a:schemeClr val="tx1"/>
                </a:solidFill>
                <a:latin typeface="Arial" pitchFamily="34" charset="0"/>
                <a:cs typeface="Arial" pitchFamily="34" charset="0"/>
              </a:rPr>
              <a:t>NOvA</a:t>
            </a:r>
            <a:r>
              <a:rPr lang="en-US" sz="1400" dirty="0" smtClean="0">
                <a:solidFill>
                  <a:schemeClr val="tx1"/>
                </a:solidFill>
                <a:latin typeface="Arial" pitchFamily="34" charset="0"/>
                <a:cs typeface="Arial" pitchFamily="34" charset="0"/>
              </a:rPr>
              <a:t>, LBNE, and Mu2e experiments as part of a program of high energy physics at the intensity frontier</a:t>
            </a:r>
          </a:p>
          <a:p>
            <a:pPr marL="290513" lvl="0" indent="-177800">
              <a:lnSpc>
                <a:spcPts val="1500"/>
              </a:lnSpc>
              <a:spcBef>
                <a:spcPts val="400"/>
              </a:spcBef>
              <a:spcAft>
                <a:spcPts val="0"/>
              </a:spcAft>
              <a:buFont typeface="Wingdings" pitchFamily="2" charset="2"/>
              <a:buChar char="§"/>
            </a:pPr>
            <a:r>
              <a:rPr lang="en-US" sz="1400" dirty="0" smtClean="0">
                <a:latin typeface="Arial" pitchFamily="34" charset="0"/>
                <a:cs typeface="Arial" pitchFamily="34" charset="0"/>
              </a:rPr>
              <a:t>Research in accelerator technologies including superconducting radio frequency and plasma </a:t>
            </a:r>
            <a:r>
              <a:rPr lang="en-US" sz="1400" dirty="0" err="1" smtClean="0">
                <a:latin typeface="Arial" pitchFamily="34" charset="0"/>
                <a:cs typeface="Arial" pitchFamily="34" charset="0"/>
              </a:rPr>
              <a:t>wakefield</a:t>
            </a:r>
            <a:r>
              <a:rPr lang="en-US" sz="1400" dirty="0" smtClean="0">
                <a:latin typeface="Arial" pitchFamily="34" charset="0"/>
                <a:cs typeface="Arial" pitchFamily="34" charset="0"/>
              </a:rPr>
              <a:t> acceleration.   </a:t>
            </a:r>
          </a:p>
          <a:p>
            <a:pPr marL="290513" indent="-177800">
              <a:lnSpc>
                <a:spcPts val="1500"/>
              </a:lnSpc>
              <a:spcBef>
                <a:spcPts val="400"/>
              </a:spcBef>
              <a:spcAft>
                <a:spcPts val="0"/>
              </a:spcAft>
              <a:buFont typeface="Wingdings" pitchFamily="2" charset="2"/>
              <a:buChar char="§"/>
            </a:pPr>
            <a:r>
              <a:rPr lang="en-US" sz="1400" dirty="0" smtClean="0">
                <a:latin typeface="Arial" pitchFamily="34" charset="0"/>
                <a:cs typeface="Arial" pitchFamily="34" charset="0"/>
              </a:rPr>
              <a:t>U.S. participation in international collaborations pursuing dark matter, dark energy and neutrino physics; the Reactor Neutrino Experiment in China and the Dark Energy Survey in Chile begin operations in FY 2012</a:t>
            </a:r>
          </a:p>
        </p:txBody>
      </p:sp>
      <p:sp>
        <p:nvSpPr>
          <p:cNvPr id="7" name="Rectangle 6"/>
          <p:cNvSpPr/>
          <p:nvPr/>
        </p:nvSpPr>
        <p:spPr>
          <a:xfrm rot="5400000">
            <a:off x="4872366" y="5086457"/>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rot="5400000">
            <a:off x="2847229" y="5079890"/>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rot="5400000">
            <a:off x="837435" y="5079887"/>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6862599" y="5082746"/>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025019"/>
            <a:ext cx="9645041" cy="832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
          <p:cNvSpPr txBox="1">
            <a:spLocks noChangeArrowheads="1"/>
          </p:cNvSpPr>
          <p:nvPr/>
        </p:nvSpPr>
        <p:spPr bwMode="auto">
          <a:xfrm>
            <a:off x="0" y="107059"/>
            <a:ext cx="9144000" cy="609398"/>
          </a:xfrm>
          <a:prstGeom prst="rect">
            <a:avLst/>
          </a:prstGeom>
          <a:noFill/>
          <a:ln w="9525">
            <a:noFill/>
            <a:miter lim="800000"/>
            <a:headEnd/>
            <a:tailEnd/>
          </a:ln>
        </p:spPr>
        <p:txBody>
          <a:bodyPr wrap="square">
            <a:spAutoFit/>
          </a:bodyPr>
          <a:lstStyle/>
          <a:p>
            <a:pPr algn="ctr">
              <a:lnSpc>
                <a:spcPct val="80000"/>
              </a:lnSpc>
            </a:pPr>
            <a:r>
              <a:rPr lang="en-US" sz="2400" dirty="0" smtClean="0">
                <a:solidFill>
                  <a:srgbClr val="106636"/>
                </a:solidFill>
              </a:rPr>
              <a:t>Fermi Gamma-Ray Space Telescope (FGST)</a:t>
            </a:r>
          </a:p>
          <a:p>
            <a:pPr algn="ctr">
              <a:lnSpc>
                <a:spcPct val="80000"/>
              </a:lnSpc>
            </a:pPr>
            <a:r>
              <a:rPr lang="en-US" dirty="0" smtClean="0">
                <a:solidFill>
                  <a:srgbClr val="106636"/>
                </a:solidFill>
              </a:rPr>
              <a:t>Many Unexpected Findings about the Gamma-ray Sky</a:t>
            </a:r>
            <a:endParaRPr lang="en-US" dirty="0" smtClean="0">
              <a:solidFill>
                <a:srgbClr val="106636"/>
              </a:solidFill>
              <a:latin typeface="Arial" pitchFamily="34" charset="0"/>
              <a:ea typeface="+mj-ea"/>
              <a:cs typeface="Arial" pitchFamily="34" charset="0"/>
            </a:endParaRPr>
          </a:p>
        </p:txBody>
      </p:sp>
      <p:sp>
        <p:nvSpPr>
          <p:cNvPr id="12" name="TextBox 11"/>
          <p:cNvSpPr txBox="1"/>
          <p:nvPr/>
        </p:nvSpPr>
        <p:spPr>
          <a:xfrm>
            <a:off x="5127175" y="3200400"/>
            <a:ext cx="3886200" cy="1015663"/>
          </a:xfrm>
          <a:prstGeom prst="rect">
            <a:avLst/>
          </a:prstGeom>
          <a:noFill/>
        </p:spPr>
        <p:txBody>
          <a:bodyPr wrap="square" rtlCol="0">
            <a:spAutoFit/>
          </a:bodyPr>
          <a:lstStyle/>
          <a:p>
            <a:r>
              <a:rPr lang="en-US" sz="1200" b="1" dirty="0" smtClean="0">
                <a:latin typeface="Arial" pitchFamily="34" charset="0"/>
                <a:cs typeface="Arial" pitchFamily="34" charset="0"/>
              </a:rPr>
              <a:t>October 2009: </a:t>
            </a:r>
            <a:r>
              <a:rPr lang="en-US" sz="1200" dirty="0" smtClean="0"/>
              <a:t>1 year map of the gamma-ray sky, showing the rate at which the LAT detects gamma-rays above 300 </a:t>
            </a:r>
            <a:r>
              <a:rPr lang="en-US" sz="1200" dirty="0" err="1" smtClean="0"/>
              <a:t>MeV</a:t>
            </a:r>
            <a:r>
              <a:rPr lang="en-US" sz="1200" dirty="0" smtClean="0"/>
              <a:t>. Brighter colors represent higher rates. Blue denotes the extragalactic gamma-ray background. </a:t>
            </a:r>
          </a:p>
        </p:txBody>
      </p:sp>
      <p:pic>
        <p:nvPicPr>
          <p:cNvPr id="13" name="Picture 2" descr="FGST Fermi Gamma-ray Space Telescope"/>
          <p:cNvPicPr>
            <a:picLocks noChangeAspect="1" noChangeArrowheads="1"/>
          </p:cNvPicPr>
          <p:nvPr/>
        </p:nvPicPr>
        <p:blipFill>
          <a:blip r:embed="rId3" cstate="print"/>
          <a:srcRect/>
          <a:stretch>
            <a:fillRect/>
          </a:stretch>
        </p:blipFill>
        <p:spPr bwMode="auto">
          <a:xfrm>
            <a:off x="347731" y="6019800"/>
            <a:ext cx="1920683" cy="795550"/>
          </a:xfrm>
          <a:prstGeom prst="rect">
            <a:avLst/>
          </a:prstGeom>
          <a:noFill/>
        </p:spPr>
      </p:pic>
      <p:sp>
        <p:nvSpPr>
          <p:cNvPr id="14" name="TextBox 13"/>
          <p:cNvSpPr txBox="1"/>
          <p:nvPr/>
        </p:nvSpPr>
        <p:spPr>
          <a:xfrm>
            <a:off x="2260274" y="6133878"/>
            <a:ext cx="6503720" cy="577081"/>
          </a:xfrm>
          <a:prstGeom prst="rect">
            <a:avLst/>
          </a:prstGeom>
          <a:solidFill>
            <a:schemeClr val="bg1"/>
          </a:solidFill>
        </p:spPr>
        <p:txBody>
          <a:bodyPr wrap="square" rtlCol="0">
            <a:spAutoFit/>
          </a:bodyPr>
          <a:lstStyle/>
          <a:p>
            <a:r>
              <a:rPr lang="en-US" sz="1050" dirty="0" smtClean="0"/>
              <a:t>DOE partnered with NASA on the fabrication of the Large Area Telescope (LAT), with contributions from France, Japan, Italy and Sweden.  The LAT is the primary instrument on NASA’s FGST, launched in June 2008.  SLAC managed the fabrication and now hosts the LAT Instrument Science Operations center.</a:t>
            </a:r>
            <a:endParaRPr lang="en-US" sz="1050" dirty="0"/>
          </a:p>
        </p:txBody>
      </p:sp>
      <p:sp>
        <p:nvSpPr>
          <p:cNvPr id="17" name="Rectangle 7"/>
          <p:cNvSpPr>
            <a:spLocks noChangeArrowheads="1"/>
          </p:cNvSpPr>
          <p:nvPr/>
        </p:nvSpPr>
        <p:spPr bwMode="auto">
          <a:xfrm>
            <a:off x="228600" y="990600"/>
            <a:ext cx="4574427" cy="1118255"/>
          </a:xfrm>
          <a:prstGeom prst="rect">
            <a:avLst/>
          </a:prstGeom>
          <a:noFill/>
          <a:ln w="9525">
            <a:noFill/>
            <a:miter lim="800000"/>
            <a:headEnd/>
            <a:tailEnd/>
          </a:ln>
        </p:spPr>
        <p:txBody>
          <a:bodyPr wrap="square">
            <a:spAutoFit/>
          </a:bodyPr>
          <a:lstStyle/>
          <a:p>
            <a:pPr indent="-177800">
              <a:lnSpc>
                <a:spcPts val="1600"/>
              </a:lnSpc>
            </a:pPr>
            <a:r>
              <a:rPr lang="en-US" sz="1400" b="1" dirty="0">
                <a:latin typeface="Arial" pitchFamily="34" charset="0"/>
                <a:cs typeface="Arial" pitchFamily="34" charset="0"/>
              </a:rPr>
              <a:t>March </a:t>
            </a:r>
            <a:r>
              <a:rPr lang="en-US" sz="1400" b="1" dirty="0" smtClean="0">
                <a:latin typeface="Arial" pitchFamily="34" charset="0"/>
                <a:cs typeface="Arial" pitchFamily="34" charset="0"/>
              </a:rPr>
              <a:t>2010: </a:t>
            </a:r>
            <a:r>
              <a:rPr lang="en-US" sz="1400" dirty="0">
                <a:latin typeface="Arial" pitchFamily="34" charset="0"/>
                <a:cs typeface="Arial" pitchFamily="34" charset="0"/>
              </a:rPr>
              <a:t>Results show </a:t>
            </a:r>
            <a:r>
              <a:rPr lang="en-US" sz="1400" dirty="0" smtClean="0">
                <a:latin typeface="Arial" pitchFamily="34" charset="0"/>
                <a:cs typeface="Arial" pitchFamily="34" charset="0"/>
              </a:rPr>
              <a:t>that less than 1/3 of gamma-ray emission arises </a:t>
            </a:r>
            <a:r>
              <a:rPr lang="en-US" sz="1400" dirty="0">
                <a:latin typeface="Arial" pitchFamily="34" charset="0"/>
                <a:cs typeface="Arial" pitchFamily="34" charset="0"/>
              </a:rPr>
              <a:t>from black-hole-powered jets </a:t>
            </a:r>
            <a:r>
              <a:rPr lang="en-US" sz="1400" dirty="0" smtClean="0">
                <a:latin typeface="Arial" pitchFamily="34" charset="0"/>
                <a:cs typeface="Arial" pitchFamily="34" charset="0"/>
              </a:rPr>
              <a:t>in active </a:t>
            </a:r>
            <a:r>
              <a:rPr lang="en-US" sz="1400" dirty="0">
                <a:latin typeface="Arial" pitchFamily="34" charset="0"/>
                <a:cs typeface="Arial" pitchFamily="34" charset="0"/>
              </a:rPr>
              <a:t>galaxies. </a:t>
            </a:r>
            <a:r>
              <a:rPr lang="en-US" sz="1400" dirty="0" smtClean="0">
                <a:latin typeface="Arial" pitchFamily="34" charset="0"/>
                <a:cs typeface="Arial" pitchFamily="34" charset="0"/>
              </a:rPr>
              <a:t>Particle acceleration </a:t>
            </a:r>
            <a:r>
              <a:rPr lang="en-US" sz="1400" dirty="0">
                <a:latin typeface="Arial" pitchFamily="34" charset="0"/>
                <a:cs typeface="Arial" pitchFamily="34" charset="0"/>
              </a:rPr>
              <a:t>occurring </a:t>
            </a:r>
            <a:r>
              <a:rPr lang="en-US" sz="1400" dirty="0" smtClean="0">
                <a:latin typeface="Arial" pitchFamily="34" charset="0"/>
                <a:cs typeface="Arial" pitchFamily="34" charset="0"/>
              </a:rPr>
              <a:t>in normal star-forming galaxies or gamma-ray production from dark matter particle interactions may be the cause.  </a:t>
            </a:r>
            <a:endParaRPr lang="en-US" sz="1400" dirty="0">
              <a:latin typeface="Arial" pitchFamily="34" charset="0"/>
              <a:cs typeface="Arial" pitchFamily="34" charset="0"/>
            </a:endParaRPr>
          </a:p>
        </p:txBody>
      </p:sp>
      <p:sp>
        <p:nvSpPr>
          <p:cNvPr id="19" name="Rectangle 18"/>
          <p:cNvSpPr/>
          <p:nvPr/>
        </p:nvSpPr>
        <p:spPr>
          <a:xfrm>
            <a:off x="5177642" y="4393137"/>
            <a:ext cx="3574472" cy="1384995"/>
          </a:xfrm>
          <a:prstGeom prst="rect">
            <a:avLst/>
          </a:prstGeom>
          <a:ln w="19050">
            <a:solidFill>
              <a:srgbClr val="0000CC"/>
            </a:solidFill>
          </a:ln>
        </p:spPr>
        <p:txBody>
          <a:bodyPr wrap="square">
            <a:spAutoFit/>
          </a:bodyPr>
          <a:lstStyle/>
          <a:p>
            <a:r>
              <a:rPr lang="en-US" sz="1400" dirty="0" smtClean="0">
                <a:solidFill>
                  <a:srgbClr val="0000CC"/>
                </a:solidFill>
                <a:latin typeface="+mn-lt"/>
              </a:rPr>
              <a:t>The 2011 Bruno Rossi Prize in Astrophysics is being awarded to Bill Atwood (SLAC) and Peter Michelson (Stanford) and the FGST/LAT team for enabling, through the development of the LAT, new insights into variety of high energy cosmic phenomena.</a:t>
            </a:r>
            <a:endParaRPr lang="en-US" sz="1400" dirty="0">
              <a:solidFill>
                <a:srgbClr val="0000CC"/>
              </a:solidFill>
              <a:latin typeface="+mn-lt"/>
            </a:endParaRPr>
          </a:p>
        </p:txBody>
      </p:sp>
      <p:pic>
        <p:nvPicPr>
          <p:cNvPr id="21" name="Picture 20" descr="474927main_LAT.jpg"/>
          <p:cNvPicPr>
            <a:picLocks noChangeAspect="1"/>
          </p:cNvPicPr>
          <p:nvPr/>
        </p:nvPicPr>
        <p:blipFill>
          <a:blip r:embed="rId4" cstate="print"/>
          <a:stretch>
            <a:fillRect/>
          </a:stretch>
        </p:blipFill>
        <p:spPr>
          <a:xfrm>
            <a:off x="304800" y="2325166"/>
            <a:ext cx="3810000" cy="2021205"/>
          </a:xfrm>
          <a:prstGeom prst="rect">
            <a:avLst/>
          </a:prstGeom>
        </p:spPr>
      </p:pic>
      <p:sp>
        <p:nvSpPr>
          <p:cNvPr id="22" name="Rectangle 1"/>
          <p:cNvSpPr>
            <a:spLocks noChangeArrowheads="1"/>
          </p:cNvSpPr>
          <p:nvPr/>
        </p:nvSpPr>
        <p:spPr bwMode="auto">
          <a:xfrm>
            <a:off x="228600" y="4735224"/>
            <a:ext cx="4521530" cy="9130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ts val="16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August 2010</a:t>
            </a: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Fermi</a:t>
            </a:r>
            <a:r>
              <a:rPr kumimoji="0" lang="en-US" sz="1400" b="0" i="0" u="none" strike="noStrike" cap="none" normalizeH="0" dirty="0" smtClean="0">
                <a:ln>
                  <a:noFill/>
                </a:ln>
                <a:solidFill>
                  <a:schemeClr val="tx1"/>
                </a:solidFill>
                <a:effectLst/>
                <a:latin typeface="Arial" pitchFamily="34" charset="0"/>
                <a:ea typeface="Times New Roman" pitchFamily="18" charset="0"/>
                <a:cs typeface="Arial" pitchFamily="34" charset="0"/>
              </a:rPr>
              <a:t> LAT detected gamma-rays from a nova for the first time overturning the long-held assumption that novae explosions lack the power to emit such high-energy radiation.  </a:t>
            </a:r>
          </a:p>
        </p:txBody>
      </p:sp>
      <p:pic>
        <p:nvPicPr>
          <p:cNvPr id="15" name="Picture 14" descr="fermi-gamma-rays-100302-02.jpg"/>
          <p:cNvPicPr>
            <a:picLocks noChangeAspect="1"/>
          </p:cNvPicPr>
          <p:nvPr/>
        </p:nvPicPr>
        <p:blipFill>
          <a:blip r:embed="rId5" cstate="print"/>
          <a:stretch>
            <a:fillRect/>
          </a:stretch>
        </p:blipFill>
        <p:spPr>
          <a:xfrm>
            <a:off x="5269511" y="1016959"/>
            <a:ext cx="3489145" cy="2082751"/>
          </a:xfrm>
          <a:prstGeom prst="rect">
            <a:avLst/>
          </a:prstGeom>
          <a:ln cmpd="thickThin">
            <a:solidFill>
              <a:schemeClr val="tx1"/>
            </a:solidFill>
          </a:ln>
        </p:spPr>
      </p:pic>
      <p:pic>
        <p:nvPicPr>
          <p:cNvPr id="18" name="Picture 17" descr="NASA_insignia.gif"/>
          <p:cNvPicPr>
            <a:picLocks noChangeAspect="1"/>
          </p:cNvPicPr>
          <p:nvPr/>
        </p:nvPicPr>
        <p:blipFill>
          <a:blip r:embed="rId6" cstate="print"/>
          <a:stretch>
            <a:fillRect/>
          </a:stretch>
        </p:blipFill>
        <p:spPr>
          <a:xfrm>
            <a:off x="8386245" y="1024570"/>
            <a:ext cx="372294" cy="308472"/>
          </a:xfrm>
          <a:prstGeom prst="rect">
            <a:avLst/>
          </a:prstGeom>
        </p:spPr>
      </p:pic>
      <p:sp>
        <p:nvSpPr>
          <p:cNvPr id="20" name="Slide Number Placeholder 3"/>
          <p:cNvSpPr>
            <a:spLocks noGrp="1"/>
          </p:cNvSpPr>
          <p:nvPr>
            <p:ph type="sldNum" sz="quarter" idx="11"/>
          </p:nvPr>
        </p:nvSpPr>
        <p:spPr>
          <a:xfrm>
            <a:off x="8413750" y="6351588"/>
            <a:ext cx="381000" cy="365125"/>
          </a:xfrm>
        </p:spPr>
        <p:txBody>
          <a:bodyPr/>
          <a:lstStyle/>
          <a:p>
            <a:pPr>
              <a:defRPr/>
            </a:pPr>
            <a:fld id="{6EEA275D-5A49-48A8-817D-44C3EA0A3A2F}" type="slidenum">
              <a:rPr lang="en-US" smtClean="0"/>
              <a:pPr>
                <a:defRPr/>
              </a:pPr>
              <a:t>53</a:t>
            </a:fld>
            <a:endParaRPr lang="en-US" dirty="0"/>
          </a:p>
        </p:txBody>
      </p:sp>
      <p:sp>
        <p:nvSpPr>
          <p:cNvPr id="23" name="Rectangle 22"/>
          <p:cNvSpPr/>
          <p:nvPr/>
        </p:nvSpPr>
        <p:spPr>
          <a:xfrm>
            <a:off x="3775710" y="2346960"/>
            <a:ext cx="270510" cy="2400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356282" y="1021080"/>
            <a:ext cx="403860" cy="33909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4160D09-FEF3-4F11-AE23-F35FE9CE08D0}" type="slidenum">
              <a:rPr lang="en-US" smtClean="0"/>
              <a:pPr>
                <a:defRPr/>
              </a:pPr>
              <a:t>54</a:t>
            </a:fld>
            <a:endParaRPr lang="en-US"/>
          </a:p>
        </p:txBody>
      </p:sp>
      <p:sp>
        <p:nvSpPr>
          <p:cNvPr id="17" name="Content Placeholder 16"/>
          <p:cNvSpPr>
            <a:spLocks noGrp="1"/>
          </p:cNvSpPr>
          <p:nvPr>
            <p:ph idx="4294967295"/>
          </p:nvPr>
        </p:nvSpPr>
        <p:spPr>
          <a:xfrm>
            <a:off x="202004" y="989686"/>
            <a:ext cx="4371584" cy="5110489"/>
          </a:xfrm>
        </p:spPr>
        <p:txBody>
          <a:bodyPr/>
          <a:lstStyle/>
          <a:p>
            <a:pPr marL="168275" indent="-168275">
              <a:lnSpc>
                <a:spcPct val="110000"/>
              </a:lnSpc>
              <a:spcBef>
                <a:spcPts val="600"/>
              </a:spcBef>
              <a:buFont typeface="Wingdings" pitchFamily="2" charset="2"/>
              <a:buChar char="§"/>
            </a:pPr>
            <a:r>
              <a:rPr lang="en-US" sz="1400" b="0" dirty="0" smtClean="0">
                <a:solidFill>
                  <a:schemeClr val="tx1"/>
                </a:solidFill>
              </a:rPr>
              <a:t>The </a:t>
            </a:r>
            <a:r>
              <a:rPr lang="en-US" sz="1400" b="0" dirty="0" err="1" smtClean="0">
                <a:solidFill>
                  <a:schemeClr val="tx1"/>
                </a:solidFill>
              </a:rPr>
              <a:t>Tevatron</a:t>
            </a:r>
            <a:r>
              <a:rPr lang="en-US" sz="1400" b="0" dirty="0" smtClean="0">
                <a:solidFill>
                  <a:schemeClr val="tx1"/>
                </a:solidFill>
              </a:rPr>
              <a:t> at FNAL has been running extremely well.  </a:t>
            </a:r>
          </a:p>
          <a:p>
            <a:pPr marL="568325" lvl="1" indent="-168275">
              <a:lnSpc>
                <a:spcPct val="110000"/>
              </a:lnSpc>
              <a:spcBef>
                <a:spcPts val="0"/>
              </a:spcBef>
              <a:spcAft>
                <a:spcPts val="600"/>
              </a:spcAft>
              <a:buFont typeface="Wingdings" pitchFamily="2" charset="2"/>
              <a:buChar char="§"/>
            </a:pPr>
            <a:r>
              <a:rPr lang="en-US" sz="1200" b="0" dirty="0" smtClean="0">
                <a:solidFill>
                  <a:schemeClr val="tx1"/>
                </a:solidFill>
              </a:rPr>
              <a:t>Experiments now significantly limit the allowed values of the Standard Model (SM) Higgs Boson. These limits will continue to improve, ruling out a larger range of SM Higgs masses.</a:t>
            </a:r>
          </a:p>
          <a:p>
            <a:pPr marL="168275" indent="-168275">
              <a:lnSpc>
                <a:spcPct val="110000"/>
              </a:lnSpc>
              <a:spcBef>
                <a:spcPts val="600"/>
              </a:spcBef>
              <a:buFont typeface="Wingdings" pitchFamily="2" charset="2"/>
              <a:buChar char="§"/>
            </a:pPr>
            <a:r>
              <a:rPr lang="en-US" sz="1400" b="0" dirty="0" smtClean="0">
                <a:solidFill>
                  <a:schemeClr val="tx1"/>
                </a:solidFill>
              </a:rPr>
              <a:t>The LHC is also running extremely well. </a:t>
            </a:r>
          </a:p>
          <a:p>
            <a:pPr marL="568325" lvl="1" indent="-168275">
              <a:lnSpc>
                <a:spcPct val="110000"/>
              </a:lnSpc>
              <a:spcBef>
                <a:spcPts val="0"/>
              </a:spcBef>
              <a:spcAft>
                <a:spcPts val="600"/>
              </a:spcAft>
              <a:buFont typeface="Wingdings" pitchFamily="2" charset="2"/>
              <a:buChar char="§"/>
            </a:pPr>
            <a:r>
              <a:rPr lang="en-US" sz="1200" b="0" dirty="0" smtClean="0">
                <a:solidFill>
                  <a:schemeClr val="tx1"/>
                </a:solidFill>
              </a:rPr>
              <a:t>LHC is expected to discover or rule out the Higgs Boson across the entire SM mass range by the end of 2012.</a:t>
            </a:r>
          </a:p>
          <a:p>
            <a:pPr marL="168275" indent="-168275">
              <a:lnSpc>
                <a:spcPct val="110000"/>
              </a:lnSpc>
              <a:spcBef>
                <a:spcPts val="600"/>
              </a:spcBef>
              <a:buFont typeface="Wingdings" pitchFamily="2" charset="2"/>
              <a:buChar char="§"/>
            </a:pPr>
            <a:r>
              <a:rPr lang="en-US" sz="1400" b="0" dirty="0" smtClean="0">
                <a:solidFill>
                  <a:schemeClr val="tx1"/>
                </a:solidFill>
              </a:rPr>
              <a:t>An extended Tevatron run was considered</a:t>
            </a:r>
          </a:p>
          <a:p>
            <a:pPr marL="568325" lvl="1" indent="-168275">
              <a:lnSpc>
                <a:spcPct val="110000"/>
              </a:lnSpc>
              <a:spcBef>
                <a:spcPts val="0"/>
              </a:spcBef>
              <a:spcAft>
                <a:spcPts val="600"/>
              </a:spcAft>
              <a:buFont typeface="Wingdings" pitchFamily="2" charset="2"/>
              <a:buChar char="§"/>
            </a:pPr>
            <a:r>
              <a:rPr lang="en-US" sz="1200" b="0" dirty="0" smtClean="0">
                <a:solidFill>
                  <a:schemeClr val="tx1"/>
                </a:solidFill>
              </a:rPr>
              <a:t>Though shutdown was planned after FY 2011, the High Energy Physics Advisory Panel (HEPAP) was asked to advise the Office of Science on extension of </a:t>
            </a:r>
            <a:r>
              <a:rPr lang="en-US" sz="1200" dirty="0" smtClean="0">
                <a:solidFill>
                  <a:schemeClr val="tx1"/>
                </a:solidFill>
              </a:rPr>
              <a:t>running.</a:t>
            </a:r>
            <a:r>
              <a:rPr lang="en-US" sz="1200" b="0" dirty="0" smtClean="0">
                <a:solidFill>
                  <a:schemeClr val="tx1"/>
                </a:solidFill>
              </a:rPr>
              <a:t> In light of potential impacts on the rest of the HEP program, particularly the Intensity Frontier activities, HEPAP recommended that the </a:t>
            </a:r>
            <a:r>
              <a:rPr lang="en-US" sz="1200" b="0" dirty="0" err="1" smtClean="0">
                <a:solidFill>
                  <a:schemeClr val="tx1"/>
                </a:solidFill>
              </a:rPr>
              <a:t>Tevatron</a:t>
            </a:r>
            <a:r>
              <a:rPr lang="en-US" sz="1200" b="0" dirty="0" smtClean="0">
                <a:solidFill>
                  <a:schemeClr val="tx1"/>
                </a:solidFill>
              </a:rPr>
              <a:t> run be extended for three years only if additional funds could be secured. </a:t>
            </a:r>
          </a:p>
          <a:p>
            <a:pPr marL="168275" lvl="1" indent="-168275">
              <a:lnSpc>
                <a:spcPct val="110000"/>
              </a:lnSpc>
              <a:spcBef>
                <a:spcPts val="600"/>
              </a:spcBef>
              <a:buFont typeface="Wingdings" pitchFamily="2" charset="2"/>
              <a:buChar char="§"/>
            </a:pPr>
            <a:r>
              <a:rPr lang="en-US" sz="1400" dirty="0" smtClean="0">
                <a:solidFill>
                  <a:schemeClr val="tx1"/>
                </a:solidFill>
              </a:rPr>
              <a:t>The FY 2012 President’s Request does not include running the </a:t>
            </a:r>
            <a:r>
              <a:rPr lang="en-US" sz="1400" dirty="0" err="1" smtClean="0">
                <a:solidFill>
                  <a:schemeClr val="tx1"/>
                </a:solidFill>
              </a:rPr>
              <a:t>Tevatron</a:t>
            </a:r>
            <a:r>
              <a:rPr lang="en-US" sz="1400" dirty="0" smtClean="0">
                <a:solidFill>
                  <a:schemeClr val="tx1"/>
                </a:solidFill>
              </a:rPr>
              <a:t> beyond 2011.</a:t>
            </a:r>
          </a:p>
        </p:txBody>
      </p:sp>
      <p:sp>
        <p:nvSpPr>
          <p:cNvPr id="3" name="TextBox 1"/>
          <p:cNvSpPr txBox="1">
            <a:spLocks noChangeArrowheads="1"/>
          </p:cNvSpPr>
          <p:nvPr/>
        </p:nvSpPr>
        <p:spPr bwMode="auto">
          <a:xfrm>
            <a:off x="0" y="204583"/>
            <a:ext cx="9144000" cy="415498"/>
          </a:xfrm>
          <a:prstGeom prst="rect">
            <a:avLst/>
          </a:prstGeom>
          <a:noFill/>
          <a:ln w="9525">
            <a:noFill/>
            <a:miter lim="800000"/>
            <a:headEnd/>
            <a:tailEnd/>
          </a:ln>
        </p:spPr>
        <p:txBody>
          <a:bodyPr wrap="square">
            <a:spAutoFit/>
          </a:bodyPr>
          <a:lstStyle/>
          <a:p>
            <a:pPr algn="ctr">
              <a:spcBef>
                <a:spcPct val="50000"/>
              </a:spcBef>
            </a:pPr>
            <a:r>
              <a:rPr lang="en-US" sz="2100" dirty="0" smtClean="0">
                <a:solidFill>
                  <a:srgbClr val="106636"/>
                </a:solidFill>
              </a:rPr>
              <a:t>The Energy Frontier: </a:t>
            </a:r>
            <a:r>
              <a:rPr lang="en-US" sz="2100" dirty="0" err="1" smtClean="0">
                <a:solidFill>
                  <a:srgbClr val="106636"/>
                </a:solidFill>
              </a:rPr>
              <a:t>Tevatron</a:t>
            </a:r>
            <a:r>
              <a:rPr lang="en-US" sz="2100" dirty="0" smtClean="0">
                <a:solidFill>
                  <a:srgbClr val="106636"/>
                </a:solidFill>
              </a:rPr>
              <a:t> (FNAL) and the LHC</a:t>
            </a:r>
            <a:endParaRPr lang="en-US" sz="2100" dirty="0" smtClean="0">
              <a:solidFill>
                <a:srgbClr val="106636"/>
              </a:solidFill>
              <a:latin typeface="Arial" pitchFamily="34" charset="0"/>
              <a:ea typeface="+mj-ea"/>
              <a:cs typeface="Arial" pitchFamily="34" charset="0"/>
            </a:endParaRPr>
          </a:p>
        </p:txBody>
      </p:sp>
      <p:pic>
        <p:nvPicPr>
          <p:cNvPr id="6" name="Picture 5" descr="Tevatron.jpg"/>
          <p:cNvPicPr>
            <a:picLocks noChangeAspect="1"/>
          </p:cNvPicPr>
          <p:nvPr/>
        </p:nvPicPr>
        <p:blipFill>
          <a:blip r:embed="rId3" cstate="print"/>
          <a:stretch>
            <a:fillRect/>
          </a:stretch>
        </p:blipFill>
        <p:spPr>
          <a:xfrm>
            <a:off x="5063490" y="1023366"/>
            <a:ext cx="3657600" cy="2382012"/>
          </a:xfrm>
          <a:prstGeom prst="rect">
            <a:avLst/>
          </a:prstGeom>
          <a:ln w="19050">
            <a:solidFill>
              <a:schemeClr val="tx1"/>
            </a:solidFill>
          </a:ln>
        </p:spPr>
      </p:pic>
      <p:pic>
        <p:nvPicPr>
          <p:cNvPr id="7" name="Picture 6" descr="CERN.jpg"/>
          <p:cNvPicPr>
            <a:picLocks noChangeAspect="1"/>
          </p:cNvPicPr>
          <p:nvPr/>
        </p:nvPicPr>
        <p:blipFill>
          <a:blip r:embed="rId4" cstate="print"/>
          <a:stretch>
            <a:fillRect/>
          </a:stretch>
        </p:blipFill>
        <p:spPr>
          <a:xfrm>
            <a:off x="5063490" y="3497578"/>
            <a:ext cx="3657600" cy="2480554"/>
          </a:xfrm>
          <a:prstGeom prst="rect">
            <a:avLst/>
          </a:prstGeom>
          <a:ln w="19050">
            <a:solidFill>
              <a:schemeClr val="tx1"/>
            </a:solidFill>
          </a:ln>
        </p:spPr>
      </p:pic>
      <p:sp>
        <p:nvSpPr>
          <p:cNvPr id="8" name="TextBox 7"/>
          <p:cNvSpPr txBox="1"/>
          <p:nvPr/>
        </p:nvSpPr>
        <p:spPr>
          <a:xfrm>
            <a:off x="5177790" y="1131570"/>
            <a:ext cx="1069588" cy="369332"/>
          </a:xfrm>
          <a:prstGeom prst="rect">
            <a:avLst/>
          </a:prstGeom>
          <a:noFill/>
        </p:spPr>
        <p:txBody>
          <a:bodyPr wrap="none" rtlCol="0">
            <a:spAutoFit/>
          </a:bodyPr>
          <a:lstStyle/>
          <a:p>
            <a:r>
              <a:rPr lang="en-US" dirty="0" err="1" smtClean="0">
                <a:solidFill>
                  <a:schemeClr val="bg1"/>
                </a:solidFill>
              </a:rPr>
              <a:t>Tevatron</a:t>
            </a:r>
            <a:endParaRPr lang="en-US" dirty="0">
              <a:solidFill>
                <a:schemeClr val="bg1"/>
              </a:solidFill>
            </a:endParaRPr>
          </a:p>
        </p:txBody>
      </p:sp>
      <p:sp>
        <p:nvSpPr>
          <p:cNvPr id="9" name="TextBox 8"/>
          <p:cNvSpPr txBox="1"/>
          <p:nvPr/>
        </p:nvSpPr>
        <p:spPr>
          <a:xfrm>
            <a:off x="5177790" y="3569970"/>
            <a:ext cx="659155" cy="369332"/>
          </a:xfrm>
          <a:prstGeom prst="rect">
            <a:avLst/>
          </a:prstGeom>
          <a:noFill/>
        </p:spPr>
        <p:txBody>
          <a:bodyPr wrap="none" rtlCol="0">
            <a:spAutoFit/>
          </a:bodyPr>
          <a:lstStyle/>
          <a:p>
            <a:r>
              <a:rPr lang="en-US" dirty="0" smtClean="0">
                <a:solidFill>
                  <a:schemeClr val="bg1"/>
                </a:solidFill>
              </a:rPr>
              <a:t>LHC</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CA2777-A89F-4130-B308-73BB65955918}" type="slidenum">
              <a:rPr lang="en-US" smtClean="0"/>
              <a:pPr/>
              <a:t>55</a:t>
            </a:fld>
            <a:endParaRPr lang="en-US"/>
          </a:p>
        </p:txBody>
      </p:sp>
      <p:sp>
        <p:nvSpPr>
          <p:cNvPr id="3" name="Title 2"/>
          <p:cNvSpPr>
            <a:spLocks noGrp="1"/>
          </p:cNvSpPr>
          <p:nvPr>
            <p:ph type="title" idx="4294967295"/>
          </p:nvPr>
        </p:nvSpPr>
        <p:spPr>
          <a:xfrm>
            <a:off x="0" y="-180975"/>
            <a:ext cx="9144000" cy="1143000"/>
          </a:xfrm>
        </p:spPr>
        <p:txBody>
          <a:bodyPr/>
          <a:lstStyle/>
          <a:p>
            <a:r>
              <a:rPr lang="en-US" dirty="0" smtClean="0"/>
              <a:t>The Intensity Frontier:  Neutrinos and Rare Processes</a:t>
            </a:r>
            <a:endParaRPr lang="en-US" dirty="0"/>
          </a:p>
        </p:txBody>
      </p:sp>
      <p:sp>
        <p:nvSpPr>
          <p:cNvPr id="13" name="TextBox 12"/>
          <p:cNvSpPr txBox="1"/>
          <p:nvPr/>
        </p:nvSpPr>
        <p:spPr>
          <a:xfrm>
            <a:off x="504751" y="960567"/>
            <a:ext cx="8084159" cy="1477328"/>
          </a:xfrm>
          <a:prstGeom prst="rect">
            <a:avLst/>
          </a:prstGeom>
          <a:noFill/>
        </p:spPr>
        <p:txBody>
          <a:bodyPr wrap="square" rtlCol="0">
            <a:spAutoFit/>
          </a:bodyPr>
          <a:lstStyle/>
          <a:p>
            <a:pPr marL="166688" indent="-166688">
              <a:spcAft>
                <a:spcPts val="600"/>
              </a:spcAft>
              <a:buFont typeface="Wingdings" pitchFamily="2" charset="2"/>
              <a:buChar char="§"/>
            </a:pPr>
            <a:r>
              <a:rPr lang="en-US" sz="1600" dirty="0" smtClean="0"/>
              <a:t>The Intensity Frontier uses intense particle beams to uncover properties of neutrinos and observe rare processes that point to new paradigms of physics.</a:t>
            </a:r>
          </a:p>
          <a:p>
            <a:pPr marL="166688" indent="-166688">
              <a:spcAft>
                <a:spcPts val="600"/>
              </a:spcAft>
              <a:buFont typeface="Wingdings" pitchFamily="2" charset="2"/>
              <a:buChar char="§"/>
            </a:pPr>
            <a:r>
              <a:rPr lang="en-US" sz="1600" dirty="0" smtClean="0"/>
              <a:t>The U.S. is poised to make significant advances at the Intensity Frontier.  </a:t>
            </a:r>
          </a:p>
          <a:p>
            <a:pPr marL="166688" indent="-166688">
              <a:spcAft>
                <a:spcPts val="600"/>
              </a:spcAft>
              <a:buFont typeface="Wingdings" pitchFamily="2" charset="2"/>
              <a:buChar char="§"/>
            </a:pPr>
            <a:r>
              <a:rPr lang="en-US" sz="1600" dirty="0" smtClean="0"/>
              <a:t>The FY 2012 budget request builds on unique capabilities at </a:t>
            </a:r>
            <a:r>
              <a:rPr lang="en-US" sz="1600" dirty="0" err="1" smtClean="0"/>
              <a:t>Fermilab</a:t>
            </a:r>
            <a:r>
              <a:rPr lang="en-US" sz="1600" dirty="0" smtClean="0"/>
              <a:t> and supports associated research in Intensity Frontier physics.</a:t>
            </a:r>
            <a:endParaRPr lang="en-US" sz="1600" dirty="0"/>
          </a:p>
        </p:txBody>
      </p:sp>
      <p:sp>
        <p:nvSpPr>
          <p:cNvPr id="10" name="TextBox 9"/>
          <p:cNvSpPr txBox="1"/>
          <p:nvPr/>
        </p:nvSpPr>
        <p:spPr>
          <a:xfrm>
            <a:off x="494217" y="2854765"/>
            <a:ext cx="4026567" cy="3200876"/>
          </a:xfrm>
          <a:prstGeom prst="rect">
            <a:avLst/>
          </a:prstGeom>
          <a:noFill/>
        </p:spPr>
        <p:txBody>
          <a:bodyPr wrap="square" rtlCol="0">
            <a:spAutoFit/>
          </a:bodyPr>
          <a:lstStyle/>
          <a:p>
            <a:pPr marL="166688" indent="-166688">
              <a:spcAft>
                <a:spcPts val="600"/>
              </a:spcAft>
            </a:pPr>
            <a:r>
              <a:rPr lang="en-US" sz="1600" dirty="0" smtClean="0"/>
              <a:t>Neutrino Physics</a:t>
            </a:r>
          </a:p>
          <a:p>
            <a:pPr marL="166688" indent="-166688">
              <a:spcAft>
                <a:spcPts val="600"/>
              </a:spcAft>
              <a:buFont typeface="Wingdings" pitchFamily="2" charset="2"/>
              <a:buChar char="§"/>
            </a:pPr>
            <a:r>
              <a:rPr lang="en-US" sz="1600" dirty="0" smtClean="0"/>
              <a:t>Mixing:  Experimental evidence that neutrinos can switch (“mix”) from one type to another proved that these elementary particles have non-zero mass, which violates the predictions of the Standard Model of particle physics.</a:t>
            </a:r>
          </a:p>
          <a:p>
            <a:pPr marL="166688" indent="-166688">
              <a:spcAft>
                <a:spcPts val="600"/>
              </a:spcAft>
              <a:buFont typeface="Wingdings" pitchFamily="2" charset="2"/>
              <a:buChar char="§"/>
            </a:pPr>
            <a:r>
              <a:rPr lang="en-US" sz="1600" dirty="0" smtClean="0"/>
              <a:t>More detailed measurements of mixing in neutrinos and other elementary particles could reveal differences between matter and antimatter and discover new physics.</a:t>
            </a:r>
          </a:p>
        </p:txBody>
      </p:sp>
      <p:sp>
        <p:nvSpPr>
          <p:cNvPr id="12" name="Rectangle 11"/>
          <p:cNvSpPr/>
          <p:nvPr/>
        </p:nvSpPr>
        <p:spPr>
          <a:xfrm>
            <a:off x="4625789" y="2854765"/>
            <a:ext cx="3765084" cy="3354765"/>
          </a:xfrm>
          <a:prstGeom prst="rect">
            <a:avLst/>
          </a:prstGeom>
        </p:spPr>
        <p:txBody>
          <a:bodyPr wrap="square">
            <a:spAutoFit/>
          </a:bodyPr>
          <a:lstStyle/>
          <a:p>
            <a:pPr marL="166688" lvl="0" indent="-166688">
              <a:spcAft>
                <a:spcPts val="600"/>
              </a:spcAft>
            </a:pPr>
            <a:r>
              <a:rPr lang="en-US" sz="1600" dirty="0" smtClean="0">
                <a:solidFill>
                  <a:prstClr val="black"/>
                </a:solidFill>
              </a:rPr>
              <a:t>Rare Processes</a:t>
            </a:r>
          </a:p>
          <a:p>
            <a:pPr marL="166688" lvl="0" indent="-166688">
              <a:spcAft>
                <a:spcPts val="600"/>
              </a:spcAft>
              <a:buFont typeface="Wingdings" pitchFamily="2" charset="2"/>
              <a:buChar char="§"/>
            </a:pPr>
            <a:r>
              <a:rPr lang="en-US" sz="1600" dirty="0" smtClean="0">
                <a:solidFill>
                  <a:prstClr val="black"/>
                </a:solidFill>
              </a:rPr>
              <a:t>The Mu2e experiment will search for the conversion of a </a:t>
            </a:r>
            <a:r>
              <a:rPr lang="en-US" sz="1600" dirty="0" err="1" smtClean="0">
                <a:solidFill>
                  <a:prstClr val="black"/>
                </a:solidFill>
              </a:rPr>
              <a:t>muon</a:t>
            </a:r>
            <a:r>
              <a:rPr lang="en-US" sz="1600" dirty="0" smtClean="0">
                <a:solidFill>
                  <a:prstClr val="black"/>
                </a:solidFill>
              </a:rPr>
              <a:t> to an electron in the field of a nucleus. </a:t>
            </a:r>
          </a:p>
          <a:p>
            <a:pPr marL="166688" lvl="0" indent="-166688">
              <a:spcAft>
                <a:spcPts val="600"/>
              </a:spcAft>
              <a:buFont typeface="Wingdings" pitchFamily="2" charset="2"/>
              <a:buChar char="§"/>
            </a:pPr>
            <a:r>
              <a:rPr lang="en-US" sz="1600" dirty="0" smtClean="0">
                <a:solidFill>
                  <a:prstClr val="black"/>
                </a:solidFill>
              </a:rPr>
              <a:t>This is expected to be a very rare event, and an intense source of </a:t>
            </a:r>
            <a:r>
              <a:rPr lang="en-US" sz="1600" dirty="0" err="1" smtClean="0">
                <a:solidFill>
                  <a:prstClr val="black"/>
                </a:solidFill>
              </a:rPr>
              <a:t>muons</a:t>
            </a:r>
            <a:r>
              <a:rPr lang="en-US" sz="1600" dirty="0" smtClean="0">
                <a:solidFill>
                  <a:prstClr val="black"/>
                </a:solidFill>
              </a:rPr>
              <a:t> and a large detector will be required.</a:t>
            </a:r>
          </a:p>
          <a:p>
            <a:pPr marL="166688" lvl="0" indent="-166688">
              <a:spcAft>
                <a:spcPts val="600"/>
              </a:spcAft>
              <a:buFont typeface="Wingdings" pitchFamily="2" charset="2"/>
              <a:buChar char="§"/>
            </a:pPr>
            <a:r>
              <a:rPr lang="en-US" sz="1600" dirty="0" smtClean="0">
                <a:solidFill>
                  <a:prstClr val="black"/>
                </a:solidFill>
              </a:rPr>
              <a:t>This experiment searches for fundamentally new symmetries in the laws of nature.</a:t>
            </a:r>
          </a:p>
          <a:p>
            <a:pPr marL="166688" lvl="0" indent="-166688">
              <a:spcAft>
                <a:spcPts val="600"/>
              </a:spcAft>
              <a:buFont typeface="Wingdings" pitchFamily="2" charset="2"/>
              <a:buChar char="§"/>
            </a:pPr>
            <a:endParaRPr lang="en-US" sz="1600" dirty="0">
              <a:solidFill>
                <a:prstClr val="black"/>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8F455FD-F83C-4433-AE11-4D89943CC4D6}" type="slidenum">
              <a:rPr lang="en-US" smtClean="0"/>
              <a:pPr/>
              <a:t>56</a:t>
            </a:fld>
            <a:endParaRPr lang="en-US"/>
          </a:p>
        </p:txBody>
      </p:sp>
      <p:sp>
        <p:nvSpPr>
          <p:cNvPr id="4" name="Content Placeholder 1"/>
          <p:cNvSpPr txBox="1">
            <a:spLocks/>
          </p:cNvSpPr>
          <p:nvPr/>
        </p:nvSpPr>
        <p:spPr bwMode="auto">
          <a:xfrm>
            <a:off x="107576" y="853035"/>
            <a:ext cx="6053070" cy="52250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68275" marR="0" lvl="0" indent="-168275"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400" u="none" strike="noStrike" kern="1200" cap="none" spc="0" normalizeH="0" baseline="0" noProof="0" dirty="0" smtClean="0">
                <a:ln>
                  <a:noFill/>
                </a:ln>
                <a:solidFill>
                  <a:schemeClr val="tx1"/>
                </a:solidFill>
                <a:effectLst/>
                <a:uLnTx/>
                <a:uFillTx/>
                <a:latin typeface="Arial" pitchFamily="34" charset="0"/>
                <a:cs typeface="Arial" pitchFamily="34" charset="0"/>
              </a:rPr>
              <a:t>Neutrinos</a:t>
            </a:r>
            <a:r>
              <a:rPr kumimoji="0" lang="en-US" sz="1400" u="none" strike="noStrike" kern="1200" cap="none" spc="0" normalizeH="0" noProof="0" dirty="0" smtClean="0">
                <a:ln>
                  <a:noFill/>
                </a:ln>
                <a:solidFill>
                  <a:schemeClr val="tx1"/>
                </a:solidFill>
                <a:effectLst/>
                <a:uLnTx/>
                <a:uFillTx/>
                <a:latin typeface="Arial" pitchFamily="34" charset="0"/>
                <a:cs typeface="Arial" pitchFamily="34" charset="0"/>
              </a:rPr>
              <a:t> from the Main Injector (</a:t>
            </a:r>
            <a:r>
              <a:rPr kumimoji="0" lang="en-US" sz="1400" u="none" strike="noStrike" kern="1200" cap="none" spc="0" normalizeH="0" noProof="0" dirty="0" err="1" smtClean="0">
                <a:ln>
                  <a:noFill/>
                </a:ln>
                <a:solidFill>
                  <a:schemeClr val="tx1"/>
                </a:solidFill>
                <a:effectLst/>
                <a:uLnTx/>
                <a:uFillTx/>
                <a:latin typeface="Arial" pitchFamily="34" charset="0"/>
                <a:cs typeface="Arial" pitchFamily="34" charset="0"/>
              </a:rPr>
              <a:t>NuMI</a:t>
            </a:r>
            <a:r>
              <a:rPr kumimoji="0" lang="en-US" sz="1400" u="none" strike="noStrike" kern="1200" cap="none" spc="0" normalizeH="0" noProof="0" dirty="0" smtClean="0">
                <a:ln>
                  <a:noFill/>
                </a:ln>
                <a:solidFill>
                  <a:schemeClr val="tx1"/>
                </a:solidFill>
                <a:effectLst/>
                <a:uLnTx/>
                <a:uFillTx/>
                <a:latin typeface="Arial" pitchFamily="34" charset="0"/>
                <a:cs typeface="Arial" pitchFamily="34" charset="0"/>
              </a:rPr>
              <a:t>) is the most intense neutrino </a:t>
            </a:r>
            <a:r>
              <a:rPr kumimoji="0" lang="en-US" sz="1400" u="none" strike="noStrike" kern="1200" cap="none" spc="0" normalizeH="0" noProof="0" dirty="0" err="1" smtClean="0">
                <a:ln>
                  <a:noFill/>
                </a:ln>
                <a:solidFill>
                  <a:schemeClr val="tx1"/>
                </a:solidFill>
                <a:effectLst/>
                <a:uLnTx/>
                <a:uFillTx/>
                <a:latin typeface="Arial" pitchFamily="34" charset="0"/>
                <a:cs typeface="Arial" pitchFamily="34" charset="0"/>
              </a:rPr>
              <a:t>beamline</a:t>
            </a:r>
            <a:r>
              <a:rPr kumimoji="0" lang="en-US" sz="1400" u="none" strike="noStrike" kern="1200" cap="none" spc="0" normalizeH="0" noProof="0" dirty="0" smtClean="0">
                <a:ln>
                  <a:noFill/>
                </a:ln>
                <a:solidFill>
                  <a:schemeClr val="tx1"/>
                </a:solidFill>
                <a:effectLst/>
                <a:uLnTx/>
                <a:uFillTx/>
                <a:latin typeface="Arial" pitchFamily="34" charset="0"/>
                <a:cs typeface="Arial" pitchFamily="34" charset="0"/>
              </a:rPr>
              <a:t> in the world. </a:t>
            </a:r>
          </a:p>
          <a:p>
            <a:pPr marL="168275" marR="0" lvl="0" indent="-168275" algn="l" defTabSz="914400" rtl="0" eaLnBrk="0" fontAlgn="base" latinLnBrk="0" hangingPunct="0">
              <a:lnSpc>
                <a:spcPct val="100000"/>
              </a:lnSpc>
              <a:spcBef>
                <a:spcPct val="20000"/>
              </a:spcBef>
              <a:spcAft>
                <a:spcPct val="0"/>
              </a:spcAft>
              <a:buClrTx/>
              <a:buSzTx/>
              <a:buFont typeface="Wingdings" pitchFamily="2" charset="2"/>
              <a:buChar char="§"/>
              <a:tabLst/>
              <a:defRPr/>
            </a:pPr>
            <a:r>
              <a:rPr lang="en-US" sz="1400" baseline="0" dirty="0" smtClean="0">
                <a:latin typeface="Arial" pitchFamily="34" charset="0"/>
                <a:cs typeface="Arial" pitchFamily="34" charset="0"/>
              </a:rPr>
              <a:t>Experiments using this </a:t>
            </a:r>
            <a:r>
              <a:rPr lang="en-US" sz="1400" baseline="0" dirty="0" err="1" smtClean="0">
                <a:latin typeface="Arial" pitchFamily="34" charset="0"/>
                <a:cs typeface="Arial" pitchFamily="34" charset="0"/>
              </a:rPr>
              <a:t>beamline</a:t>
            </a:r>
            <a:r>
              <a:rPr lang="en-US" sz="1400" baseline="0" dirty="0" smtClean="0">
                <a:latin typeface="Arial" pitchFamily="34" charset="0"/>
                <a:cs typeface="Arial" pitchFamily="34" charset="0"/>
              </a:rPr>
              <a:t> use </a:t>
            </a:r>
            <a:r>
              <a:rPr lang="en-US" sz="1400" dirty="0" smtClean="0">
                <a:latin typeface="Arial" pitchFamily="34" charset="0"/>
                <a:cs typeface="Arial" pitchFamily="34" charset="0"/>
              </a:rPr>
              <a:t>a detector near the neutrino source at </a:t>
            </a:r>
            <a:r>
              <a:rPr lang="en-US" sz="1400" dirty="0" err="1" smtClean="0">
                <a:latin typeface="Arial" pitchFamily="34" charset="0"/>
                <a:cs typeface="Arial" pitchFamily="34" charset="0"/>
              </a:rPr>
              <a:t>Fermilab</a:t>
            </a:r>
            <a:r>
              <a:rPr lang="en-US" sz="1400" dirty="0" smtClean="0">
                <a:latin typeface="Arial" pitchFamily="34" charset="0"/>
                <a:cs typeface="Arial" pitchFamily="34" charset="0"/>
              </a:rPr>
              <a:t> and also a far detector, hundreds of kilometers away.  </a:t>
            </a:r>
          </a:p>
          <a:p>
            <a:pPr marL="168275" marR="0" lvl="0" indent="-168275" algn="l"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en-US" sz="1400" u="none" strike="noStrike" kern="1200" cap="none" spc="0" normalizeH="0" baseline="0" noProof="0" dirty="0" smtClean="0">
                <a:ln>
                  <a:noFill/>
                </a:ln>
                <a:solidFill>
                  <a:schemeClr val="tx1"/>
                </a:solidFill>
                <a:effectLst/>
                <a:uLnTx/>
                <a:uFillTx/>
                <a:latin typeface="Arial" pitchFamily="34" charset="0"/>
                <a:cs typeface="Arial" pitchFamily="34" charset="0"/>
              </a:rPr>
              <a:t>Experiments</a:t>
            </a:r>
            <a:r>
              <a:rPr kumimoji="0" lang="en-US" sz="1400" u="none" strike="noStrike" kern="1200" cap="none" spc="0" normalizeH="0" noProof="0" dirty="0" smtClean="0">
                <a:ln>
                  <a:noFill/>
                </a:ln>
                <a:solidFill>
                  <a:schemeClr val="tx1"/>
                </a:solidFill>
                <a:effectLst/>
                <a:uLnTx/>
                <a:uFillTx/>
                <a:latin typeface="Arial" pitchFamily="34" charset="0"/>
                <a:cs typeface="Arial" pitchFamily="34" charset="0"/>
              </a:rPr>
              <a:t> seek to quantify neutrino mixing; measure the neutrino masses; and detect the effects of matter on neutrinos as they pass through the earth.</a:t>
            </a:r>
          </a:p>
          <a:p>
            <a:pPr marL="168275" marR="0" lvl="0" indent="-168275" algn="l" defTabSz="914400" rtl="0" eaLnBrk="0" fontAlgn="base" latinLnBrk="0" hangingPunct="0">
              <a:lnSpc>
                <a:spcPct val="100000"/>
              </a:lnSpc>
              <a:spcBef>
                <a:spcPct val="20000"/>
              </a:spcBef>
              <a:spcAft>
                <a:spcPct val="0"/>
              </a:spcAft>
              <a:buClrTx/>
              <a:buSzTx/>
              <a:tabLst/>
              <a:defRPr/>
            </a:pPr>
            <a:endParaRPr kumimoji="0" lang="en-US" sz="800" u="none" strike="noStrike" kern="1200" cap="none" spc="0" normalizeH="0" noProof="0" dirty="0" smtClean="0">
              <a:ln>
                <a:noFill/>
              </a:ln>
              <a:solidFill>
                <a:schemeClr val="tx1"/>
              </a:solidFill>
              <a:effectLst/>
              <a:uLnTx/>
              <a:uFillTx/>
              <a:latin typeface="Arial" pitchFamily="34" charset="0"/>
              <a:cs typeface="Arial" pitchFamily="34" charset="0"/>
            </a:endParaRPr>
          </a:p>
          <a:p>
            <a:pPr marL="285750" marR="0" lvl="0" algn="l" defTabSz="914400" rtl="0" eaLnBrk="0" fontAlgn="base" latinLnBrk="0" hangingPunct="0">
              <a:lnSpc>
                <a:spcPct val="100000"/>
              </a:lnSpc>
              <a:spcBef>
                <a:spcPts val="0"/>
              </a:spcBef>
              <a:spcAft>
                <a:spcPts val="600"/>
              </a:spcAft>
              <a:buClrTx/>
              <a:buSzTx/>
              <a:tabLst/>
              <a:defRPr/>
            </a:pPr>
            <a:r>
              <a:rPr kumimoji="0" lang="en-US" sz="1400" b="1" u="none" strike="noStrike" kern="1200" cap="none" spc="0" normalizeH="0" baseline="0" noProof="0" dirty="0" smtClean="0">
                <a:ln>
                  <a:noFill/>
                </a:ln>
                <a:solidFill>
                  <a:schemeClr val="tx1"/>
                </a:solidFill>
                <a:effectLst/>
                <a:uLnTx/>
                <a:uFillTx/>
                <a:latin typeface="Arial Narrow" pitchFamily="34" charset="0"/>
                <a:cs typeface="Arial" pitchFamily="34" charset="0"/>
              </a:rPr>
              <a:t>Summary of</a:t>
            </a:r>
            <a:r>
              <a:rPr kumimoji="0" lang="en-US" sz="1400" b="1" u="none" strike="noStrike" kern="1200" cap="none" spc="0" normalizeH="0" noProof="0" dirty="0" smtClean="0">
                <a:ln>
                  <a:noFill/>
                </a:ln>
                <a:solidFill>
                  <a:schemeClr val="tx1"/>
                </a:solidFill>
                <a:effectLst/>
                <a:uLnTx/>
                <a:uFillTx/>
                <a:latin typeface="Arial Narrow" pitchFamily="34" charset="0"/>
                <a:cs typeface="Arial" pitchFamily="34" charset="0"/>
              </a:rPr>
              <a:t> key experiments:</a:t>
            </a:r>
            <a:endParaRPr kumimoji="0" lang="en-US" sz="1400" b="1" u="none" strike="noStrike" kern="1200" cap="none" spc="0" normalizeH="0" baseline="0" noProof="0" dirty="0" smtClean="0">
              <a:ln>
                <a:noFill/>
              </a:ln>
              <a:solidFill>
                <a:schemeClr val="tx1"/>
              </a:solidFill>
              <a:effectLst/>
              <a:uLnTx/>
              <a:uFillTx/>
              <a:latin typeface="Arial Narrow" pitchFamily="34" charset="0"/>
              <a:cs typeface="Arial" pitchFamily="34" charset="0"/>
            </a:endParaRPr>
          </a:p>
          <a:p>
            <a:pPr marL="460375" lvl="0" indent="-174625" eaLnBrk="0" hangingPunct="0">
              <a:spcBef>
                <a:spcPts val="0"/>
              </a:spcBef>
              <a:spcAft>
                <a:spcPts val="600"/>
              </a:spcAft>
              <a:buFont typeface="Wingdings" pitchFamily="2" charset="2"/>
              <a:buChar char="§"/>
              <a:defRPr/>
            </a:pPr>
            <a:r>
              <a:rPr lang="en-US" sz="1400" b="1" dirty="0" smtClean="0">
                <a:latin typeface="Arial Narrow" pitchFamily="34" charset="0"/>
                <a:cs typeface="Arial" pitchFamily="34" charset="0"/>
              </a:rPr>
              <a:t>MINOS</a:t>
            </a:r>
            <a:r>
              <a:rPr lang="en-US" sz="1400" dirty="0" smtClean="0">
                <a:latin typeface="Arial Narrow" pitchFamily="34" charset="0"/>
                <a:cs typeface="Arial" pitchFamily="34" charset="0"/>
              </a:rPr>
              <a:t> – This experiment has produced the most precise measurement of one of the neutrino mass differences.  Operations continue to collect data for initial measurements of neutrino and antineutrino behavior.</a:t>
            </a:r>
          </a:p>
          <a:p>
            <a:pPr marL="460375" lvl="0" indent="-174625" eaLnBrk="0" hangingPunct="0">
              <a:spcBef>
                <a:spcPts val="0"/>
              </a:spcBef>
              <a:spcAft>
                <a:spcPts val="600"/>
              </a:spcAft>
              <a:buFont typeface="Wingdings" pitchFamily="2" charset="2"/>
              <a:buChar char="§"/>
              <a:defRPr/>
            </a:pPr>
            <a:r>
              <a:rPr lang="en-US" sz="1400" b="1" dirty="0" err="1" smtClean="0">
                <a:latin typeface="Arial Narrow" pitchFamily="34" charset="0"/>
                <a:cs typeface="Arial" pitchFamily="34" charset="0"/>
              </a:rPr>
              <a:t>NuMI</a:t>
            </a:r>
            <a:r>
              <a:rPr lang="en-US" sz="1400" b="1" dirty="0" smtClean="0">
                <a:latin typeface="Arial Narrow" pitchFamily="34" charset="0"/>
                <a:cs typeface="Arial" pitchFamily="34" charset="0"/>
              </a:rPr>
              <a:t> Off-Axis Electron Neutrino Experiment (</a:t>
            </a:r>
            <a:r>
              <a:rPr lang="en-US" sz="1400" b="1" dirty="0" err="1" smtClean="0">
                <a:latin typeface="Arial Narrow" pitchFamily="34" charset="0"/>
                <a:cs typeface="Arial" pitchFamily="34" charset="0"/>
              </a:rPr>
              <a:t>NOvA</a:t>
            </a:r>
            <a:r>
              <a:rPr lang="en-US" sz="1400" b="1" dirty="0" smtClean="0">
                <a:latin typeface="Arial Narrow" pitchFamily="34" charset="0"/>
                <a:cs typeface="Arial" pitchFamily="34" charset="0"/>
              </a:rPr>
              <a:t>) </a:t>
            </a:r>
            <a:r>
              <a:rPr lang="en-US" sz="1400" dirty="0" smtClean="0">
                <a:latin typeface="Arial Narrow" pitchFamily="34" charset="0"/>
                <a:cs typeface="Arial" pitchFamily="34" charset="0"/>
              </a:rPr>
              <a:t>– Results from MINOS and other experiments worldwide helped determine the design specifications for this experiment.  </a:t>
            </a:r>
            <a:r>
              <a:rPr lang="en-US" sz="1400" dirty="0" err="1" smtClean="0">
                <a:latin typeface="Arial Narrow" pitchFamily="34" charset="0"/>
                <a:cs typeface="Arial" pitchFamily="34" charset="0"/>
              </a:rPr>
              <a:t>NOvA</a:t>
            </a:r>
            <a:r>
              <a:rPr lang="en-US" sz="1400" dirty="0" smtClean="0">
                <a:latin typeface="Arial Narrow" pitchFamily="34" charset="0"/>
                <a:cs typeface="Arial" pitchFamily="34" charset="0"/>
              </a:rPr>
              <a:t> will provide precision measurements of neutrino mixing and will determine the relative masses of neutrinos.  Funds are requested to continue construction in FY 2012.  Operations are planned to being in 2013.</a:t>
            </a:r>
          </a:p>
          <a:p>
            <a:pPr marL="460375" lvl="0" indent="-174625" eaLnBrk="0" hangingPunct="0">
              <a:spcBef>
                <a:spcPts val="0"/>
              </a:spcBef>
              <a:spcAft>
                <a:spcPts val="600"/>
              </a:spcAft>
              <a:buFont typeface="Wingdings" pitchFamily="2" charset="2"/>
              <a:buChar char="§"/>
              <a:defRPr/>
            </a:pPr>
            <a:r>
              <a:rPr lang="en-US" sz="1400" b="1" dirty="0" smtClean="0">
                <a:latin typeface="Arial Narrow" pitchFamily="34" charset="0"/>
                <a:cs typeface="Arial" pitchFamily="34" charset="0"/>
              </a:rPr>
              <a:t>Long Baseline Neutrino Experiment (LBNE) </a:t>
            </a:r>
            <a:r>
              <a:rPr lang="en-US" sz="1400" dirty="0" smtClean="0">
                <a:latin typeface="Arial Narrow" pitchFamily="34" charset="0"/>
                <a:cs typeface="Arial" pitchFamily="34" charset="0"/>
              </a:rPr>
              <a:t>–</a:t>
            </a:r>
            <a:r>
              <a:rPr lang="en-US" sz="1400" b="1" dirty="0" smtClean="0">
                <a:latin typeface="Arial Narrow" pitchFamily="34" charset="0"/>
                <a:cs typeface="Arial" pitchFamily="34" charset="0"/>
              </a:rPr>
              <a:t> </a:t>
            </a:r>
            <a:r>
              <a:rPr lang="en-US" sz="1400" dirty="0" smtClean="0">
                <a:latin typeface="Arial Narrow" pitchFamily="34" charset="0"/>
                <a:cs typeface="Arial" pitchFamily="34" charset="0"/>
              </a:rPr>
              <a:t>Like </a:t>
            </a:r>
            <a:r>
              <a:rPr lang="en-US" sz="1400" dirty="0" err="1" smtClean="0">
                <a:latin typeface="Arial Narrow" pitchFamily="34" charset="0"/>
                <a:cs typeface="Arial" pitchFamily="34" charset="0"/>
              </a:rPr>
              <a:t>NOvA</a:t>
            </a:r>
            <a:r>
              <a:rPr lang="en-US" sz="1400" dirty="0" smtClean="0">
                <a:latin typeface="Arial Narrow" pitchFamily="34" charset="0"/>
                <a:cs typeface="Arial" pitchFamily="34" charset="0"/>
              </a:rPr>
              <a:t>, the specific design will be determined by the results of currently active experiments.  LBNE should be sensitive to differences between neutrinos and antineutrinos to test our assumptions about the symmetries between matter and antimatter and will deliver more precise measurements of neutrino mixing.  </a:t>
            </a:r>
          </a:p>
        </p:txBody>
      </p:sp>
      <p:pic>
        <p:nvPicPr>
          <p:cNvPr id="5" name="Picture 4" descr="NuMI_Horn-art-FNAL-7.tif"/>
          <p:cNvPicPr>
            <a:picLocks noChangeAspect="1"/>
          </p:cNvPicPr>
          <p:nvPr/>
        </p:nvPicPr>
        <p:blipFill>
          <a:blip r:embed="rId2" cstate="print"/>
          <a:stretch>
            <a:fillRect/>
          </a:stretch>
        </p:blipFill>
        <p:spPr>
          <a:xfrm>
            <a:off x="6657797" y="4083455"/>
            <a:ext cx="2265351" cy="1476093"/>
          </a:xfrm>
          <a:prstGeom prst="rect">
            <a:avLst/>
          </a:prstGeom>
          <a:ln w="12700">
            <a:solidFill>
              <a:schemeClr val="tx1"/>
            </a:solidFill>
          </a:ln>
        </p:spPr>
      </p:pic>
      <p:pic>
        <p:nvPicPr>
          <p:cNvPr id="6" name="Picture 5" descr="numi-beamline-map-large.jpg"/>
          <p:cNvPicPr>
            <a:picLocks noChangeAspect="1"/>
          </p:cNvPicPr>
          <p:nvPr/>
        </p:nvPicPr>
        <p:blipFill>
          <a:blip r:embed="rId3" cstate="print"/>
          <a:stretch>
            <a:fillRect/>
          </a:stretch>
        </p:blipFill>
        <p:spPr>
          <a:xfrm>
            <a:off x="6656473" y="1228485"/>
            <a:ext cx="2267998" cy="2267998"/>
          </a:xfrm>
          <a:prstGeom prst="rect">
            <a:avLst/>
          </a:prstGeom>
          <a:ln w="12700">
            <a:solidFill>
              <a:schemeClr val="tx1"/>
            </a:solidFill>
          </a:ln>
        </p:spPr>
      </p:pic>
      <p:sp>
        <p:nvSpPr>
          <p:cNvPr id="7" name="Title 2"/>
          <p:cNvSpPr txBox="1">
            <a:spLocks/>
          </p:cNvSpPr>
          <p:nvPr/>
        </p:nvSpPr>
        <p:spPr bwMode="auto">
          <a:xfrm>
            <a:off x="0" y="-157163"/>
            <a:ext cx="91440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The Neutrino Physics Program</a:t>
            </a:r>
            <a:endParaRPr kumimoji="0" lang="en-US" sz="24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
        <p:nvSpPr>
          <p:cNvPr id="8" name="TextBox 7"/>
          <p:cNvSpPr txBox="1"/>
          <p:nvPr/>
        </p:nvSpPr>
        <p:spPr>
          <a:xfrm>
            <a:off x="6898219" y="5560981"/>
            <a:ext cx="1967790" cy="430887"/>
          </a:xfrm>
          <a:prstGeom prst="rect">
            <a:avLst/>
          </a:prstGeom>
          <a:noFill/>
        </p:spPr>
        <p:txBody>
          <a:bodyPr wrap="square" rtlCol="0">
            <a:spAutoFit/>
          </a:bodyPr>
          <a:lstStyle/>
          <a:p>
            <a:r>
              <a:rPr lang="en-US" sz="1100" dirty="0" smtClean="0"/>
              <a:t>The </a:t>
            </a:r>
            <a:r>
              <a:rPr lang="en-US" sz="1100" dirty="0" err="1" smtClean="0"/>
              <a:t>NuMI</a:t>
            </a:r>
            <a:r>
              <a:rPr lang="en-US" sz="1100" dirty="0" smtClean="0"/>
              <a:t> horn, part of the neutrino sources</a:t>
            </a:r>
            <a:endParaRPr lang="en-US" sz="1100" dirty="0"/>
          </a:p>
        </p:txBody>
      </p:sp>
      <p:sp>
        <p:nvSpPr>
          <p:cNvPr id="9" name="TextBox 8"/>
          <p:cNvSpPr txBox="1"/>
          <p:nvPr/>
        </p:nvSpPr>
        <p:spPr>
          <a:xfrm>
            <a:off x="6879115" y="3477729"/>
            <a:ext cx="2023479" cy="430887"/>
          </a:xfrm>
          <a:prstGeom prst="rect">
            <a:avLst/>
          </a:prstGeom>
          <a:noFill/>
        </p:spPr>
        <p:txBody>
          <a:bodyPr wrap="square" rtlCol="0">
            <a:spAutoFit/>
          </a:bodyPr>
          <a:lstStyle/>
          <a:p>
            <a:r>
              <a:rPr lang="en-US" sz="1100" dirty="0" smtClean="0"/>
              <a:t>The trajectory of the </a:t>
            </a:r>
            <a:r>
              <a:rPr lang="en-US" sz="1100" dirty="0" err="1" smtClean="0"/>
              <a:t>NuMI</a:t>
            </a:r>
            <a:r>
              <a:rPr lang="en-US" sz="1100" dirty="0" smtClean="0"/>
              <a:t> beam and far detectors</a:t>
            </a:r>
            <a:endParaRPr lang="en-US" sz="1100"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EBBDA7A4-B261-4481-B1A5-936489FC6303}" type="slidenum">
              <a:rPr lang="en-US" smtClean="0"/>
              <a:pPr>
                <a:defRPr/>
              </a:pPr>
              <a:t>57</a:t>
            </a:fld>
            <a:endParaRPr lang="en-US" dirty="0"/>
          </a:p>
        </p:txBody>
      </p:sp>
      <p:sp>
        <p:nvSpPr>
          <p:cNvPr id="3" name="Title 2"/>
          <p:cNvSpPr>
            <a:spLocks noGrp="1"/>
          </p:cNvSpPr>
          <p:nvPr>
            <p:ph type="title" idx="4294967295"/>
          </p:nvPr>
        </p:nvSpPr>
        <p:spPr>
          <a:xfrm>
            <a:off x="0" y="-157163"/>
            <a:ext cx="9144000" cy="1143001"/>
          </a:xfrm>
        </p:spPr>
        <p:txBody>
          <a:bodyPr/>
          <a:lstStyle/>
          <a:p>
            <a:pPr>
              <a:lnSpc>
                <a:spcPct val="85000"/>
              </a:lnSpc>
            </a:pPr>
            <a:r>
              <a:rPr lang="en-US" dirty="0" smtClean="0"/>
              <a:t>Long Baseline Neutrino Experiment (LBNE)</a:t>
            </a:r>
            <a:br>
              <a:rPr lang="en-US" dirty="0" smtClean="0"/>
            </a:br>
            <a:r>
              <a:rPr lang="en-US" sz="1800" dirty="0" smtClean="0"/>
              <a:t>A high priority experiment at the intensity frontier</a:t>
            </a:r>
            <a:endParaRPr lang="en-US" dirty="0"/>
          </a:p>
        </p:txBody>
      </p:sp>
      <p:pic>
        <p:nvPicPr>
          <p:cNvPr id="13" name="Picture 12" descr="neutrino_osc.jpg"/>
          <p:cNvPicPr>
            <a:picLocks noChangeAspect="1"/>
          </p:cNvPicPr>
          <p:nvPr/>
        </p:nvPicPr>
        <p:blipFill>
          <a:blip r:embed="rId3" cstate="print"/>
          <a:srcRect r="607"/>
          <a:stretch>
            <a:fillRect/>
          </a:stretch>
        </p:blipFill>
        <p:spPr>
          <a:xfrm>
            <a:off x="338204" y="2610342"/>
            <a:ext cx="8567802" cy="2737629"/>
          </a:xfrm>
          <a:prstGeom prst="rect">
            <a:avLst/>
          </a:prstGeom>
          <a:ln>
            <a:solidFill>
              <a:schemeClr val="tx1"/>
            </a:solidFill>
          </a:ln>
        </p:spPr>
      </p:pic>
      <p:sp>
        <p:nvSpPr>
          <p:cNvPr id="14" name="TextBox 13"/>
          <p:cNvSpPr txBox="1"/>
          <p:nvPr/>
        </p:nvSpPr>
        <p:spPr>
          <a:xfrm>
            <a:off x="405259" y="1085069"/>
            <a:ext cx="8336658" cy="1400383"/>
          </a:xfrm>
          <a:prstGeom prst="rect">
            <a:avLst/>
          </a:prstGeom>
          <a:noFill/>
        </p:spPr>
        <p:txBody>
          <a:bodyPr wrap="square" rtlCol="0">
            <a:spAutoFit/>
          </a:bodyPr>
          <a:lstStyle/>
          <a:p>
            <a:pPr marL="227013" indent="-227013">
              <a:spcBef>
                <a:spcPts val="600"/>
              </a:spcBef>
              <a:buFont typeface="Wingdings" pitchFamily="2" charset="2"/>
              <a:buChar char="§"/>
            </a:pPr>
            <a:r>
              <a:rPr lang="en-US" sz="1600" dirty="0" smtClean="0"/>
              <a:t>LBNE will explore the interactions and transformations of neutrinos from the world’s highest intensity neutrino beam at FNAL.</a:t>
            </a:r>
          </a:p>
          <a:p>
            <a:pPr marL="227013" indent="-227013">
              <a:spcBef>
                <a:spcPts val="600"/>
              </a:spcBef>
              <a:buFont typeface="Wingdings" pitchFamily="2" charset="2"/>
              <a:buChar char="§"/>
            </a:pPr>
            <a:r>
              <a:rPr lang="en-US" sz="1600" dirty="0" smtClean="0"/>
              <a:t>Precision measurements from LBNE could explain why there is more matter than antimatter in the Universe and bring us closer to a Grand Unified Theory of the fundamental forces of nature.</a:t>
            </a:r>
          </a:p>
        </p:txBody>
      </p:sp>
      <p:grpSp>
        <p:nvGrpSpPr>
          <p:cNvPr id="32" name="Group 31"/>
          <p:cNvGrpSpPr/>
          <p:nvPr/>
        </p:nvGrpSpPr>
        <p:grpSpPr>
          <a:xfrm>
            <a:off x="779233" y="5358673"/>
            <a:ext cx="1856088" cy="886300"/>
            <a:chOff x="378399" y="4795002"/>
            <a:chExt cx="1856088" cy="886300"/>
          </a:xfrm>
        </p:grpSpPr>
        <p:sp>
          <p:nvSpPr>
            <p:cNvPr id="25" name="Rectangle 24"/>
            <p:cNvSpPr/>
            <p:nvPr/>
          </p:nvSpPr>
          <p:spPr>
            <a:xfrm>
              <a:off x="1195388" y="4958673"/>
              <a:ext cx="719137" cy="36195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378399" y="4795002"/>
              <a:ext cx="1497097" cy="398266"/>
              <a:chOff x="378399" y="4676242"/>
              <a:chExt cx="1497097" cy="398266"/>
            </a:xfrm>
          </p:grpSpPr>
          <p:grpSp>
            <p:nvGrpSpPr>
              <p:cNvPr id="26" name="Group 25"/>
              <p:cNvGrpSpPr/>
              <p:nvPr/>
            </p:nvGrpSpPr>
            <p:grpSpPr>
              <a:xfrm>
                <a:off x="1526650" y="4676242"/>
                <a:ext cx="348846" cy="398266"/>
                <a:chOff x="1526650" y="4676242"/>
                <a:chExt cx="348846" cy="398266"/>
              </a:xfrm>
            </p:grpSpPr>
            <p:sp>
              <p:nvSpPr>
                <p:cNvPr id="8" name="TextBox 7"/>
                <p:cNvSpPr txBox="1"/>
                <p:nvPr/>
              </p:nvSpPr>
              <p:spPr>
                <a:xfrm>
                  <a:off x="1621900" y="4766731"/>
                  <a:ext cx="253596" cy="307777"/>
                </a:xfrm>
                <a:prstGeom prst="rect">
                  <a:avLst/>
                </a:prstGeom>
                <a:noFill/>
              </p:spPr>
              <p:txBody>
                <a:bodyPr wrap="none" rtlCol="0">
                  <a:spAutoFit/>
                </a:bodyPr>
                <a:lstStyle/>
                <a:p>
                  <a:r>
                    <a:rPr lang="el-GR" sz="1400" dirty="0" smtClean="0">
                      <a:latin typeface="Calibri"/>
                    </a:rPr>
                    <a:t>τ</a:t>
                  </a:r>
                  <a:endParaRPr lang="en-US" sz="1400" dirty="0"/>
                </a:p>
              </p:txBody>
            </p:sp>
            <p:sp>
              <p:nvSpPr>
                <p:cNvPr id="10" name="TextBox 9"/>
                <p:cNvSpPr txBox="1"/>
                <p:nvPr/>
              </p:nvSpPr>
              <p:spPr>
                <a:xfrm>
                  <a:off x="1526650" y="4676242"/>
                  <a:ext cx="300082" cy="369332"/>
                </a:xfrm>
                <a:prstGeom prst="rect">
                  <a:avLst/>
                </a:prstGeom>
                <a:noFill/>
              </p:spPr>
              <p:txBody>
                <a:bodyPr wrap="none" rtlCol="0">
                  <a:spAutoFit/>
                </a:bodyPr>
                <a:lstStyle/>
                <a:p>
                  <a:r>
                    <a:rPr lang="el-GR" dirty="0" smtClean="0">
                      <a:latin typeface="Calibri"/>
                    </a:rPr>
                    <a:t>ν</a:t>
                  </a:r>
                  <a:endParaRPr lang="en-US" dirty="0"/>
                </a:p>
              </p:txBody>
            </p:sp>
          </p:grpSp>
          <p:sp>
            <p:nvSpPr>
              <p:cNvPr id="19" name="TextBox 18"/>
              <p:cNvSpPr txBox="1"/>
              <p:nvPr/>
            </p:nvSpPr>
            <p:spPr>
              <a:xfrm>
                <a:off x="460917" y="4714345"/>
                <a:ext cx="1168269" cy="307777"/>
              </a:xfrm>
              <a:prstGeom prst="rect">
                <a:avLst/>
              </a:prstGeom>
              <a:noFill/>
            </p:spPr>
            <p:txBody>
              <a:bodyPr wrap="none" rtlCol="0">
                <a:spAutoFit/>
              </a:bodyPr>
              <a:lstStyle/>
              <a:p>
                <a:r>
                  <a:rPr lang="en-US" sz="1400" dirty="0" smtClean="0"/>
                  <a:t>Tau neutrino</a:t>
                </a:r>
                <a:endParaRPr lang="en-US" sz="1400" dirty="0"/>
              </a:p>
            </p:txBody>
          </p:sp>
          <p:sp>
            <p:nvSpPr>
              <p:cNvPr id="21" name="Oval 20"/>
              <p:cNvSpPr/>
              <p:nvPr/>
            </p:nvSpPr>
            <p:spPr>
              <a:xfrm>
                <a:off x="378399" y="4842988"/>
                <a:ext cx="73152" cy="73152"/>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378399" y="5268749"/>
              <a:ext cx="1665669" cy="412553"/>
              <a:chOff x="378399" y="5405323"/>
              <a:chExt cx="1665669" cy="412553"/>
            </a:xfrm>
          </p:grpSpPr>
          <p:grpSp>
            <p:nvGrpSpPr>
              <p:cNvPr id="28" name="Group 27"/>
              <p:cNvGrpSpPr/>
              <p:nvPr/>
            </p:nvGrpSpPr>
            <p:grpSpPr>
              <a:xfrm>
                <a:off x="1683815" y="5405323"/>
                <a:ext cx="360253" cy="412553"/>
                <a:chOff x="1683815" y="5405323"/>
                <a:chExt cx="360253" cy="412553"/>
              </a:xfrm>
            </p:grpSpPr>
            <p:sp>
              <p:nvSpPr>
                <p:cNvPr id="6" name="TextBox 5"/>
                <p:cNvSpPr txBox="1"/>
                <p:nvPr/>
              </p:nvSpPr>
              <p:spPr>
                <a:xfrm>
                  <a:off x="1760016" y="5510099"/>
                  <a:ext cx="284052" cy="307777"/>
                </a:xfrm>
                <a:prstGeom prst="rect">
                  <a:avLst/>
                </a:prstGeom>
                <a:noFill/>
              </p:spPr>
              <p:txBody>
                <a:bodyPr wrap="none" rtlCol="0">
                  <a:spAutoFit/>
                </a:bodyPr>
                <a:lstStyle/>
                <a:p>
                  <a:r>
                    <a:rPr lang="el-GR" sz="1400" dirty="0" smtClean="0">
                      <a:latin typeface="Calibri"/>
                    </a:rPr>
                    <a:t>μ</a:t>
                  </a:r>
                  <a:endParaRPr lang="en-US" sz="1400" dirty="0"/>
                </a:p>
              </p:txBody>
            </p:sp>
            <p:sp>
              <p:nvSpPr>
                <p:cNvPr id="7" name="TextBox 6"/>
                <p:cNvSpPr txBox="1"/>
                <p:nvPr/>
              </p:nvSpPr>
              <p:spPr>
                <a:xfrm>
                  <a:off x="1683815" y="5405323"/>
                  <a:ext cx="300082" cy="369332"/>
                </a:xfrm>
                <a:prstGeom prst="rect">
                  <a:avLst/>
                </a:prstGeom>
                <a:noFill/>
              </p:spPr>
              <p:txBody>
                <a:bodyPr wrap="none" rtlCol="0">
                  <a:spAutoFit/>
                </a:bodyPr>
                <a:lstStyle/>
                <a:p>
                  <a:r>
                    <a:rPr lang="el-GR" dirty="0" smtClean="0">
                      <a:latin typeface="Calibri"/>
                    </a:rPr>
                    <a:t>ν</a:t>
                  </a:r>
                  <a:endParaRPr lang="en-US" dirty="0"/>
                </a:p>
              </p:txBody>
            </p:sp>
          </p:grpSp>
          <p:sp>
            <p:nvSpPr>
              <p:cNvPr id="17" name="TextBox 16"/>
              <p:cNvSpPr txBox="1"/>
              <p:nvPr/>
            </p:nvSpPr>
            <p:spPr>
              <a:xfrm>
                <a:off x="460917" y="5443416"/>
                <a:ext cx="1327608" cy="307777"/>
              </a:xfrm>
              <a:prstGeom prst="rect">
                <a:avLst/>
              </a:prstGeom>
              <a:noFill/>
            </p:spPr>
            <p:txBody>
              <a:bodyPr wrap="none" rtlCol="0">
                <a:spAutoFit/>
              </a:bodyPr>
              <a:lstStyle/>
              <a:p>
                <a:r>
                  <a:rPr lang="en-US" sz="1400" dirty="0" err="1" smtClean="0"/>
                  <a:t>Muon</a:t>
                </a:r>
                <a:r>
                  <a:rPr lang="en-US" sz="1400" dirty="0" smtClean="0"/>
                  <a:t> neutrino</a:t>
                </a:r>
                <a:endParaRPr lang="en-US" sz="1400" dirty="0"/>
              </a:p>
            </p:txBody>
          </p:sp>
          <p:sp>
            <p:nvSpPr>
              <p:cNvPr id="22" name="Oval 21"/>
              <p:cNvSpPr/>
              <p:nvPr/>
            </p:nvSpPr>
            <p:spPr>
              <a:xfrm>
                <a:off x="378399" y="5558951"/>
                <a:ext cx="73152" cy="73152"/>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78399" y="5038524"/>
              <a:ext cx="1856088" cy="417316"/>
              <a:chOff x="378399" y="5018100"/>
              <a:chExt cx="1856088" cy="417316"/>
            </a:xfrm>
          </p:grpSpPr>
          <p:grpSp>
            <p:nvGrpSpPr>
              <p:cNvPr id="27" name="Group 26"/>
              <p:cNvGrpSpPr/>
              <p:nvPr/>
            </p:nvGrpSpPr>
            <p:grpSpPr>
              <a:xfrm>
                <a:off x="1888615" y="5018100"/>
                <a:ext cx="345872" cy="417316"/>
                <a:chOff x="1888615" y="5018100"/>
                <a:chExt cx="345872" cy="417316"/>
              </a:xfrm>
            </p:grpSpPr>
            <p:sp>
              <p:nvSpPr>
                <p:cNvPr id="9" name="TextBox 8"/>
                <p:cNvSpPr txBox="1"/>
                <p:nvPr/>
              </p:nvSpPr>
              <p:spPr>
                <a:xfrm>
                  <a:off x="1960053" y="5127639"/>
                  <a:ext cx="274434" cy="307777"/>
                </a:xfrm>
                <a:prstGeom prst="rect">
                  <a:avLst/>
                </a:prstGeom>
                <a:noFill/>
              </p:spPr>
              <p:txBody>
                <a:bodyPr wrap="none" rtlCol="0">
                  <a:spAutoFit/>
                </a:bodyPr>
                <a:lstStyle/>
                <a:p>
                  <a:r>
                    <a:rPr lang="en-US" sz="1400" dirty="0" smtClean="0">
                      <a:latin typeface="Calibri"/>
                    </a:rPr>
                    <a:t>e</a:t>
                  </a:r>
                  <a:endParaRPr lang="en-US" sz="1400" dirty="0"/>
                </a:p>
              </p:txBody>
            </p:sp>
            <p:sp>
              <p:nvSpPr>
                <p:cNvPr id="11" name="TextBox 10"/>
                <p:cNvSpPr txBox="1"/>
                <p:nvPr/>
              </p:nvSpPr>
              <p:spPr>
                <a:xfrm>
                  <a:off x="1888615" y="5018100"/>
                  <a:ext cx="300082" cy="369332"/>
                </a:xfrm>
                <a:prstGeom prst="rect">
                  <a:avLst/>
                </a:prstGeom>
                <a:noFill/>
              </p:spPr>
              <p:txBody>
                <a:bodyPr wrap="none" rtlCol="0">
                  <a:spAutoFit/>
                </a:bodyPr>
                <a:lstStyle/>
                <a:p>
                  <a:r>
                    <a:rPr lang="el-GR" dirty="0" smtClean="0">
                      <a:latin typeface="Calibri"/>
                    </a:rPr>
                    <a:t>ν</a:t>
                  </a:r>
                  <a:endParaRPr lang="en-US" dirty="0"/>
                </a:p>
              </p:txBody>
            </p:sp>
          </p:grpSp>
          <p:sp>
            <p:nvSpPr>
              <p:cNvPr id="18" name="TextBox 17"/>
              <p:cNvSpPr txBox="1"/>
              <p:nvPr/>
            </p:nvSpPr>
            <p:spPr>
              <a:xfrm>
                <a:off x="460917" y="5056193"/>
                <a:ext cx="1537600" cy="307777"/>
              </a:xfrm>
              <a:prstGeom prst="rect">
                <a:avLst/>
              </a:prstGeom>
              <a:noFill/>
            </p:spPr>
            <p:txBody>
              <a:bodyPr wrap="none" rtlCol="0">
                <a:spAutoFit/>
              </a:bodyPr>
              <a:lstStyle/>
              <a:p>
                <a:r>
                  <a:rPr lang="en-US" sz="1400" dirty="0" smtClean="0"/>
                  <a:t>Electron neutrino</a:t>
                </a:r>
                <a:endParaRPr lang="en-US" sz="1400" dirty="0"/>
              </a:p>
            </p:txBody>
          </p:sp>
          <p:sp>
            <p:nvSpPr>
              <p:cNvPr id="23" name="Oval 22"/>
              <p:cNvSpPr/>
              <p:nvPr/>
            </p:nvSpPr>
            <p:spPr>
              <a:xfrm>
                <a:off x="378399" y="5168208"/>
                <a:ext cx="73152" cy="73152"/>
              </a:xfrm>
              <a:prstGeom prst="ellipse">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 name="Rectangle 32"/>
          <p:cNvSpPr/>
          <p:nvPr/>
        </p:nvSpPr>
        <p:spPr>
          <a:xfrm>
            <a:off x="354971" y="4749791"/>
            <a:ext cx="1671810" cy="575972"/>
          </a:xfrm>
          <a:prstGeom prst="rect">
            <a:avLst/>
          </a:prstGeom>
          <a:solidFill>
            <a:srgbClr val="FFF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EBBDA7A4-B261-4481-B1A5-936489FC6303}" type="slidenum">
              <a:rPr lang="en-US" smtClean="0"/>
              <a:pPr>
                <a:defRPr/>
              </a:pPr>
              <a:t>58</a:t>
            </a:fld>
            <a:endParaRPr lang="en-US" dirty="0"/>
          </a:p>
        </p:txBody>
      </p:sp>
      <p:sp>
        <p:nvSpPr>
          <p:cNvPr id="2" name="Content Placeholder 1"/>
          <p:cNvSpPr>
            <a:spLocks noGrp="1"/>
          </p:cNvSpPr>
          <p:nvPr>
            <p:ph idx="4294967295"/>
          </p:nvPr>
        </p:nvSpPr>
        <p:spPr>
          <a:xfrm>
            <a:off x="950913" y="1068191"/>
            <a:ext cx="7245350" cy="5259388"/>
          </a:xfrm>
        </p:spPr>
        <p:txBody>
          <a:bodyPr/>
          <a:lstStyle/>
          <a:p>
            <a:pPr marL="227013" lvl="0" indent="-227013">
              <a:spcBef>
                <a:spcPts val="0"/>
              </a:spcBef>
              <a:spcAft>
                <a:spcPts val="1800"/>
              </a:spcAft>
              <a:buFont typeface="Wingdings" pitchFamily="2" charset="2"/>
              <a:buChar char="§"/>
            </a:pPr>
            <a:r>
              <a:rPr lang="en-US" sz="1800" b="0" dirty="0" smtClean="0">
                <a:solidFill>
                  <a:schemeClr val="tx1"/>
                </a:solidFill>
              </a:rPr>
              <a:t>The FY2012 Request includes $15 M ($10 M in HEP and $5M in NP) to maintain the viability of DUSEL, including dewatering and maintaining security, while DOE assesses options for an underground research program.</a:t>
            </a:r>
          </a:p>
          <a:p>
            <a:pPr marL="227013" lvl="0" indent="-227013">
              <a:spcBef>
                <a:spcPts val="0"/>
              </a:spcBef>
              <a:spcAft>
                <a:spcPts val="1800"/>
              </a:spcAft>
              <a:buFont typeface="Wingdings" pitchFamily="2" charset="2"/>
              <a:buChar char="§"/>
            </a:pPr>
            <a:r>
              <a:rPr lang="en-US" sz="1800" b="0" dirty="0" smtClean="0">
                <a:solidFill>
                  <a:schemeClr val="tx1"/>
                </a:solidFill>
              </a:rPr>
              <a:t>DOE has plans for Long Baseline Neutrino, Dark Matter, and Double Beta Decay experiments.</a:t>
            </a:r>
          </a:p>
          <a:p>
            <a:pPr marL="227013" lvl="0" indent="-227013">
              <a:spcBef>
                <a:spcPts val="0"/>
              </a:spcBef>
              <a:spcAft>
                <a:spcPts val="1800"/>
              </a:spcAft>
              <a:buFont typeface="Wingdings" pitchFamily="2" charset="2"/>
              <a:buChar char="§"/>
            </a:pPr>
            <a:r>
              <a:rPr lang="en-US" sz="1800" b="0" dirty="0" smtClean="0">
                <a:solidFill>
                  <a:schemeClr val="tx1"/>
                </a:solidFill>
              </a:rPr>
              <a:t>A DOE assessment will identify options to carry out the planned research program in a cost effective way, including an alternatives analysis for the location of individual experiments.</a:t>
            </a:r>
          </a:p>
          <a:p>
            <a:pPr marL="227013" lvl="0" indent="-227013">
              <a:spcBef>
                <a:spcPts val="0"/>
              </a:spcBef>
              <a:spcAft>
                <a:spcPts val="1800"/>
              </a:spcAft>
              <a:buFont typeface="Wingdings" pitchFamily="2" charset="2"/>
              <a:buChar char="§"/>
            </a:pPr>
            <a:r>
              <a:rPr lang="en-US" sz="1800" b="0" dirty="0" smtClean="0">
                <a:solidFill>
                  <a:schemeClr val="tx1"/>
                </a:solidFill>
              </a:rPr>
              <a:t>The DOE assessment will seek input from the DOE, NSF, and the DUSEL stakeholder communities as well as the Sanford Laboratory in Lead, South Dakota.</a:t>
            </a:r>
          </a:p>
          <a:p>
            <a:pPr lvl="1">
              <a:spcBef>
                <a:spcPts val="0"/>
              </a:spcBef>
              <a:spcAft>
                <a:spcPts val="1800"/>
              </a:spcAft>
              <a:buFont typeface="Wingdings" pitchFamily="2" charset="2"/>
              <a:buChar char="§"/>
            </a:pPr>
            <a:endParaRPr lang="en-US" sz="2000" dirty="0" smtClean="0">
              <a:solidFill>
                <a:schemeClr val="tx1"/>
              </a:solidFill>
            </a:endParaRPr>
          </a:p>
          <a:p>
            <a:pPr lvl="1">
              <a:spcBef>
                <a:spcPts val="0"/>
              </a:spcBef>
              <a:spcAft>
                <a:spcPts val="1800"/>
              </a:spcAft>
              <a:buFont typeface="Wingdings" pitchFamily="2" charset="2"/>
              <a:buChar char="§"/>
            </a:pPr>
            <a:endParaRPr lang="en-US" sz="2000" dirty="0" smtClean="0">
              <a:solidFill>
                <a:schemeClr val="tx1"/>
              </a:solidFill>
            </a:endParaRPr>
          </a:p>
          <a:p>
            <a:pPr>
              <a:spcBef>
                <a:spcPts val="0"/>
              </a:spcBef>
              <a:spcAft>
                <a:spcPts val="1800"/>
              </a:spcAft>
              <a:buFont typeface="Wingdings" pitchFamily="2" charset="2"/>
              <a:buChar char="§"/>
            </a:pPr>
            <a:endParaRPr lang="en-US" sz="2000" b="0" dirty="0">
              <a:solidFill>
                <a:schemeClr val="tx1"/>
              </a:solidFill>
            </a:endParaRPr>
          </a:p>
        </p:txBody>
      </p:sp>
      <p:sp>
        <p:nvSpPr>
          <p:cNvPr id="3" name="Title 2"/>
          <p:cNvSpPr>
            <a:spLocks noGrp="1"/>
          </p:cNvSpPr>
          <p:nvPr>
            <p:ph type="title" idx="4294967295"/>
          </p:nvPr>
        </p:nvSpPr>
        <p:spPr>
          <a:xfrm>
            <a:off x="0" y="-168275"/>
            <a:ext cx="9144000" cy="1143000"/>
          </a:xfrm>
        </p:spPr>
        <p:txBody>
          <a:bodyPr/>
          <a:lstStyle/>
          <a:p>
            <a:r>
              <a:rPr lang="en-US" sz="2200" dirty="0" smtClean="0"/>
              <a:t>Deep Underground Science and Engineering Laboratory (DUSEL)</a:t>
            </a:r>
            <a:endParaRPr lang="en-US" sz="2200"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2" descr="High homogeneity magnet"/>
          <p:cNvPicPr>
            <a:picLocks noChangeAspect="1" noChangeArrowheads="1"/>
          </p:cNvPicPr>
          <p:nvPr/>
        </p:nvPicPr>
        <p:blipFill>
          <a:blip r:embed="rId3" cstate="print"/>
          <a:srcRect/>
          <a:stretch>
            <a:fillRect/>
          </a:stretch>
        </p:blipFill>
        <p:spPr bwMode="auto">
          <a:xfrm>
            <a:off x="144379" y="2849078"/>
            <a:ext cx="1685925" cy="151447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26CA2777-A89F-4130-B308-73BB65955918}" type="slidenum">
              <a:rPr lang="en-US" smtClean="0"/>
              <a:pPr/>
              <a:t>59</a:t>
            </a:fld>
            <a:endParaRPr lang="en-US"/>
          </a:p>
        </p:txBody>
      </p:sp>
      <p:sp>
        <p:nvSpPr>
          <p:cNvPr id="2" name="Content Placeholder 1"/>
          <p:cNvSpPr>
            <a:spLocks noGrp="1"/>
          </p:cNvSpPr>
          <p:nvPr>
            <p:ph idx="4294967295"/>
          </p:nvPr>
        </p:nvSpPr>
        <p:spPr>
          <a:xfrm>
            <a:off x="0" y="857250"/>
            <a:ext cx="5826125" cy="2078038"/>
          </a:xfrm>
        </p:spPr>
        <p:txBody>
          <a:bodyPr/>
          <a:lstStyle/>
          <a:p>
            <a:pPr marL="225425" indent="-161925">
              <a:lnSpc>
                <a:spcPts val="1800"/>
              </a:lnSpc>
              <a:spcBef>
                <a:spcPts val="0"/>
              </a:spcBef>
              <a:buFont typeface="Wingdings" pitchFamily="2" charset="2"/>
              <a:buChar char="§"/>
            </a:pPr>
            <a:r>
              <a:rPr lang="en-US" sz="1600" dirty="0" smtClean="0">
                <a:solidFill>
                  <a:schemeClr val="tx1"/>
                </a:solidFill>
              </a:rPr>
              <a:t>Higher field magnets using new superconductors enable new applications</a:t>
            </a:r>
            <a:endParaRPr lang="en-US" sz="1600" b="0" dirty="0" smtClean="0">
              <a:solidFill>
                <a:schemeClr val="tx1"/>
              </a:solidFill>
            </a:endParaRPr>
          </a:p>
          <a:p>
            <a:pPr marL="635000" lvl="1" indent="-177800">
              <a:lnSpc>
                <a:spcPts val="1800"/>
              </a:lnSpc>
              <a:spcBef>
                <a:spcPts val="0"/>
              </a:spcBef>
              <a:buFont typeface="Wingdings" pitchFamily="2" charset="2"/>
              <a:buChar char="§"/>
            </a:pPr>
            <a:r>
              <a:rPr lang="en-US" sz="1600" dirty="0" smtClean="0">
                <a:solidFill>
                  <a:schemeClr val="tx1"/>
                </a:solidFill>
              </a:rPr>
              <a:t>High frequency NMR by Oxford Instruments using materials developed by HEP</a:t>
            </a:r>
          </a:p>
          <a:p>
            <a:pPr marL="635000" lvl="1" indent="-177800">
              <a:lnSpc>
                <a:spcPts val="1800"/>
              </a:lnSpc>
              <a:spcBef>
                <a:spcPts val="0"/>
              </a:spcBef>
              <a:buFont typeface="Wingdings" pitchFamily="2" charset="2"/>
              <a:buChar char="§"/>
            </a:pPr>
            <a:r>
              <a:rPr lang="en-US" sz="1600" dirty="0" smtClean="0">
                <a:solidFill>
                  <a:schemeClr val="tx1"/>
                </a:solidFill>
              </a:rPr>
              <a:t>Compact cyclotrons for making medical isotopes </a:t>
            </a:r>
          </a:p>
          <a:p>
            <a:pPr marL="635000" lvl="1" indent="-177800">
              <a:lnSpc>
                <a:spcPts val="1800"/>
              </a:lnSpc>
              <a:spcBef>
                <a:spcPts val="0"/>
              </a:spcBef>
              <a:buFont typeface="Wingdings" pitchFamily="2" charset="2"/>
              <a:buChar char="§"/>
            </a:pPr>
            <a:r>
              <a:rPr lang="en-US" sz="1600" dirty="0" smtClean="0">
                <a:solidFill>
                  <a:schemeClr val="tx1"/>
                </a:solidFill>
              </a:rPr>
              <a:t>ITER will use new superconducting cables first developed by HEP</a:t>
            </a:r>
          </a:p>
          <a:p>
            <a:pPr lvl="1">
              <a:lnSpc>
                <a:spcPts val="1800"/>
              </a:lnSpc>
              <a:spcBef>
                <a:spcPts val="0"/>
              </a:spcBef>
            </a:pPr>
            <a:endParaRPr lang="en-US" sz="1600" dirty="0" smtClean="0">
              <a:solidFill>
                <a:schemeClr val="tx1"/>
              </a:solidFill>
            </a:endParaRPr>
          </a:p>
          <a:p>
            <a:pPr>
              <a:lnSpc>
                <a:spcPts val="1800"/>
              </a:lnSpc>
              <a:spcBef>
                <a:spcPts val="0"/>
              </a:spcBef>
              <a:buNone/>
            </a:pPr>
            <a:endParaRPr lang="en-US" sz="1600" b="0" dirty="0">
              <a:solidFill>
                <a:schemeClr val="tx1"/>
              </a:solidFill>
            </a:endParaRPr>
          </a:p>
        </p:txBody>
      </p:sp>
      <p:sp>
        <p:nvSpPr>
          <p:cNvPr id="3" name="Title 2"/>
          <p:cNvSpPr>
            <a:spLocks noGrp="1"/>
          </p:cNvSpPr>
          <p:nvPr>
            <p:ph type="title" idx="4294967295"/>
          </p:nvPr>
        </p:nvSpPr>
        <p:spPr>
          <a:xfrm>
            <a:off x="0" y="98425"/>
            <a:ext cx="9144000" cy="600075"/>
          </a:xfrm>
        </p:spPr>
        <p:txBody>
          <a:bodyPr/>
          <a:lstStyle/>
          <a:p>
            <a:pPr>
              <a:lnSpc>
                <a:spcPct val="80000"/>
              </a:lnSpc>
            </a:pPr>
            <a:r>
              <a:rPr lang="en-US" dirty="0" smtClean="0"/>
              <a:t>Accelerator Technologies Developed for </a:t>
            </a:r>
            <a:br>
              <a:rPr lang="en-US" dirty="0" smtClean="0"/>
            </a:br>
            <a:r>
              <a:rPr lang="en-US" dirty="0" smtClean="0"/>
              <a:t>Basic Research Have Far-Reaching Benefits</a:t>
            </a:r>
            <a:endParaRPr lang="en-US" dirty="0"/>
          </a:p>
        </p:txBody>
      </p:sp>
      <p:pic>
        <p:nvPicPr>
          <p:cNvPr id="6" name="Picture 6" descr="Cyclotron and Energy Selection System">
            <a:hlinkClick r:id="" action="ppaction://noaction"/>
          </p:cNvPr>
          <p:cNvPicPr>
            <a:picLocks noChangeAspect="1" noChangeArrowheads="1"/>
          </p:cNvPicPr>
          <p:nvPr/>
        </p:nvPicPr>
        <p:blipFill>
          <a:blip r:embed="rId4" cstate="print"/>
          <a:srcRect/>
          <a:stretch>
            <a:fillRect/>
          </a:stretch>
        </p:blipFill>
        <p:spPr bwMode="auto">
          <a:xfrm>
            <a:off x="7190073" y="2527133"/>
            <a:ext cx="1809047" cy="1809047"/>
          </a:xfrm>
          <a:prstGeom prst="rect">
            <a:avLst/>
          </a:prstGeom>
          <a:noFill/>
          <a:ln w="9525">
            <a:noFill/>
            <a:miter lim="800000"/>
            <a:headEnd/>
            <a:tailEnd/>
          </a:ln>
        </p:spPr>
      </p:pic>
      <p:pic>
        <p:nvPicPr>
          <p:cNvPr id="7" name="Picture 4" descr="Superconducting cable being spooled after production at ASIPP, Institute for Plasma Physics, Hefei, China. Photo: Peter Ginter (Click to view larger version...)"/>
          <p:cNvPicPr>
            <a:picLocks noChangeAspect="1" noChangeArrowheads="1"/>
          </p:cNvPicPr>
          <p:nvPr/>
        </p:nvPicPr>
        <p:blipFill>
          <a:blip r:embed="rId5" cstate="print"/>
          <a:srcRect/>
          <a:stretch>
            <a:fillRect/>
          </a:stretch>
        </p:blipFill>
        <p:spPr bwMode="auto">
          <a:xfrm>
            <a:off x="6636619" y="814137"/>
            <a:ext cx="2381250" cy="1581150"/>
          </a:xfrm>
          <a:prstGeom prst="rect">
            <a:avLst/>
          </a:prstGeom>
          <a:noFill/>
          <a:ln w="9525">
            <a:noFill/>
            <a:miter lim="800000"/>
            <a:headEnd/>
            <a:tailEnd/>
          </a:ln>
        </p:spPr>
      </p:pic>
      <p:pic>
        <p:nvPicPr>
          <p:cNvPr id="17" name="Picture 3"/>
          <p:cNvPicPr>
            <a:picLocks noChangeAspect="1" noChangeArrowheads="1"/>
          </p:cNvPicPr>
          <p:nvPr/>
        </p:nvPicPr>
        <p:blipFill>
          <a:blip r:embed="rId6" cstate="print"/>
          <a:srcRect/>
          <a:stretch>
            <a:fillRect/>
          </a:stretch>
        </p:blipFill>
        <p:spPr>
          <a:xfrm>
            <a:off x="933650" y="4361618"/>
            <a:ext cx="2521818" cy="1889990"/>
          </a:xfrm>
          <a:prstGeom prst="rect">
            <a:avLst/>
          </a:prstGeom>
          <a:noFill/>
          <a:ln/>
        </p:spPr>
      </p:pic>
      <p:sp>
        <p:nvSpPr>
          <p:cNvPr id="10" name="TextBox 9"/>
          <p:cNvSpPr txBox="1"/>
          <p:nvPr/>
        </p:nvSpPr>
        <p:spPr>
          <a:xfrm>
            <a:off x="3561588" y="4744629"/>
            <a:ext cx="3871573" cy="1114151"/>
          </a:xfrm>
          <a:prstGeom prst="rect">
            <a:avLst/>
          </a:prstGeom>
          <a:noFill/>
        </p:spPr>
        <p:txBody>
          <a:bodyPr wrap="none" rtlCol="0">
            <a:spAutoFit/>
          </a:bodyPr>
          <a:lstStyle/>
          <a:p>
            <a:pPr marL="342900" indent="-342900" eaLnBrk="0" hangingPunct="0">
              <a:lnSpc>
                <a:spcPts val="1800"/>
              </a:lnSpc>
              <a:spcBef>
                <a:spcPct val="20000"/>
              </a:spcBef>
            </a:pPr>
            <a:r>
              <a:rPr lang="en-US" sz="1600" b="1" dirty="0" smtClean="0">
                <a:latin typeface="Arial" pitchFamily="34" charset="0"/>
                <a:cs typeface="Arial" pitchFamily="34" charset="0"/>
              </a:rPr>
              <a:t>Entirely new methods of accelerating </a:t>
            </a:r>
          </a:p>
          <a:p>
            <a:pPr marL="342900" indent="-342900" eaLnBrk="0" hangingPunct="0">
              <a:lnSpc>
                <a:spcPts val="1800"/>
              </a:lnSpc>
              <a:spcBef>
                <a:spcPct val="20000"/>
              </a:spcBef>
            </a:pPr>
            <a:r>
              <a:rPr lang="en-US" sz="1600" b="1" dirty="0" smtClean="0">
                <a:latin typeface="Arial" pitchFamily="34" charset="0"/>
                <a:cs typeface="Arial" pitchFamily="34" charset="0"/>
              </a:rPr>
              <a:t>particles using plasmas could make </a:t>
            </a:r>
          </a:p>
          <a:p>
            <a:pPr marL="342900" indent="-342900" eaLnBrk="0" hangingPunct="0">
              <a:lnSpc>
                <a:spcPts val="1800"/>
              </a:lnSpc>
              <a:spcBef>
                <a:spcPct val="20000"/>
              </a:spcBef>
            </a:pPr>
            <a:r>
              <a:rPr lang="en-US" sz="1600" b="1" dirty="0" smtClean="0">
                <a:latin typeface="Arial" pitchFamily="34" charset="0"/>
                <a:cs typeface="Arial" pitchFamily="34" charset="0"/>
              </a:rPr>
              <a:t>Accelerators 10-100x smaller</a:t>
            </a:r>
            <a:r>
              <a:rPr lang="en-US" sz="1600" dirty="0" smtClean="0">
                <a:latin typeface="Arial" pitchFamily="34" charset="0"/>
                <a:cs typeface="Arial" pitchFamily="34" charset="0"/>
              </a:rPr>
              <a:t>.</a:t>
            </a:r>
          </a:p>
          <a:p>
            <a:pPr>
              <a:lnSpc>
                <a:spcPts val="1800"/>
              </a:lnSpc>
            </a:pPr>
            <a:endParaRPr lang="en-US" sz="1600" dirty="0"/>
          </a:p>
        </p:txBody>
      </p:sp>
      <p:sp>
        <p:nvSpPr>
          <p:cNvPr id="11" name="TextBox 10"/>
          <p:cNvSpPr txBox="1"/>
          <p:nvPr/>
        </p:nvSpPr>
        <p:spPr>
          <a:xfrm>
            <a:off x="1910928" y="2978182"/>
            <a:ext cx="5173211" cy="1246495"/>
          </a:xfrm>
          <a:prstGeom prst="rect">
            <a:avLst/>
          </a:prstGeom>
          <a:noFill/>
        </p:spPr>
        <p:txBody>
          <a:bodyPr wrap="square" rtlCol="0">
            <a:spAutoFit/>
          </a:bodyPr>
          <a:lstStyle/>
          <a:p>
            <a:pPr marL="225425" indent="-161925">
              <a:lnSpc>
                <a:spcPts val="1800"/>
              </a:lnSpc>
              <a:buFont typeface="Wingdings" pitchFamily="2" charset="2"/>
              <a:buChar char="§"/>
            </a:pPr>
            <a:r>
              <a:rPr lang="en-US" sz="1600" b="1" dirty="0" smtClean="0">
                <a:latin typeface="Arial" pitchFamily="34" charset="0"/>
                <a:cs typeface="Arial" pitchFamily="34" charset="0"/>
              </a:rPr>
              <a:t>Higher gradient superconducting RF cavities for new accelerators</a:t>
            </a:r>
            <a:endParaRPr lang="en-US" sz="1600" dirty="0" smtClean="0">
              <a:latin typeface="Arial" pitchFamily="34" charset="0"/>
              <a:cs typeface="Arial" pitchFamily="34" charset="0"/>
            </a:endParaRPr>
          </a:p>
          <a:p>
            <a:pPr marL="635000" lvl="1" indent="-177800">
              <a:lnSpc>
                <a:spcPts val="1800"/>
              </a:lnSpc>
              <a:buFont typeface="Wingdings" pitchFamily="2" charset="2"/>
              <a:buChar char="§"/>
            </a:pPr>
            <a:r>
              <a:rPr lang="en-US" sz="1600" dirty="0" smtClean="0">
                <a:latin typeface="Arial" pitchFamily="34" charset="0"/>
                <a:cs typeface="Arial" pitchFamily="34" charset="0"/>
              </a:rPr>
              <a:t>HEP R&amp;D led to new US companies producing high performance superconducting RF cavities.</a:t>
            </a:r>
          </a:p>
          <a:p>
            <a:pPr>
              <a:lnSpc>
                <a:spcPts val="1800"/>
              </a:lnSpc>
            </a:pPr>
            <a:endParaRPr lang="en-US" sz="16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mtClean="0">
                <a:latin typeface="Arial" charset="0"/>
                <a:cs typeface="Arial" charset="0"/>
              </a:rPr>
              <a:pPr fontAlgn="base">
                <a:spcBef>
                  <a:spcPct val="0"/>
                </a:spcBef>
                <a:spcAft>
                  <a:spcPct val="0"/>
                </a:spcAft>
              </a:pPr>
              <a:t>6</a:t>
            </a:fld>
            <a:endParaRPr lang="en-US" smtClean="0">
              <a:latin typeface="Arial" charset="0"/>
              <a:cs typeface="Arial" charset="0"/>
            </a:endParaRPr>
          </a:p>
        </p:txBody>
      </p:sp>
      <p:sp>
        <p:nvSpPr>
          <p:cNvPr id="6146" name="Title 2"/>
          <p:cNvSpPr>
            <a:spLocks noGrp="1"/>
          </p:cNvSpPr>
          <p:nvPr>
            <p:ph type="title" idx="4294967295"/>
          </p:nvPr>
        </p:nvSpPr>
        <p:spPr>
          <a:xfrm>
            <a:off x="0" y="-181598"/>
            <a:ext cx="9144000" cy="1143001"/>
          </a:xfrm>
        </p:spPr>
        <p:txBody>
          <a:bodyPr/>
          <a:lstStyle/>
          <a:p>
            <a:r>
              <a:rPr lang="en-US" dirty="0" smtClean="0">
                <a:latin typeface="Arial" charset="0"/>
                <a:cs typeface="Arial" charset="0"/>
              </a:rPr>
              <a:t>New in FY 2012: Science for Innovation and Clean Energy</a:t>
            </a:r>
          </a:p>
        </p:txBody>
      </p:sp>
      <p:sp>
        <p:nvSpPr>
          <p:cNvPr id="5" name="TextBox 4"/>
          <p:cNvSpPr txBox="1"/>
          <p:nvPr/>
        </p:nvSpPr>
        <p:spPr>
          <a:xfrm>
            <a:off x="728907" y="1051127"/>
            <a:ext cx="7702062" cy="4555093"/>
          </a:xfrm>
          <a:prstGeom prst="rect">
            <a:avLst/>
          </a:prstGeom>
          <a:noFill/>
        </p:spPr>
        <p:txBody>
          <a:bodyPr wrap="square" rtlCol="0">
            <a:spAutoFit/>
          </a:bodyPr>
          <a:lstStyle/>
          <a:p>
            <a:pPr marL="0" lvl="1">
              <a:spcAft>
                <a:spcPts val="1200"/>
              </a:spcAft>
            </a:pPr>
            <a:r>
              <a:rPr lang="en-US" sz="2000" dirty="0" smtClean="0"/>
              <a:t>Applications of 21</a:t>
            </a:r>
            <a:r>
              <a:rPr lang="en-US" sz="2000" baseline="30000" dirty="0" smtClean="0"/>
              <a:t>st</a:t>
            </a:r>
            <a:r>
              <a:rPr lang="en-US" sz="2000" dirty="0" smtClean="0"/>
              <a:t> century science to long-standing barriers in energy technologies: employing nanotechnology, biotechnology, and modeling and simulation</a:t>
            </a:r>
          </a:p>
          <a:p>
            <a:pPr marL="0" lvl="1">
              <a:spcAft>
                <a:spcPts val="1200"/>
              </a:spcAft>
            </a:pPr>
            <a:r>
              <a:rPr lang="en-US" sz="2000" dirty="0" smtClean="0"/>
              <a:t>Examples:</a:t>
            </a:r>
          </a:p>
          <a:p>
            <a:pPr marL="463550" lvl="2" indent="-231775">
              <a:spcAft>
                <a:spcPts val="1800"/>
              </a:spcAft>
              <a:buFont typeface="Wingdings" pitchFamily="2" charset="2"/>
              <a:buChar char="§"/>
            </a:pPr>
            <a:r>
              <a:rPr lang="en-US" sz="1600" b="1" dirty="0" smtClean="0"/>
              <a:t>Materials by design </a:t>
            </a:r>
            <a:r>
              <a:rPr lang="en-US" sz="1600" dirty="0" smtClean="0"/>
              <a:t>using </a:t>
            </a:r>
            <a:r>
              <a:rPr lang="en-US" sz="1600" dirty="0" err="1" smtClean="0"/>
              <a:t>nanoscale</a:t>
            </a:r>
            <a:r>
              <a:rPr lang="en-US" sz="1600" dirty="0" smtClean="0"/>
              <a:t> structures and syntheses for: carbon capture; radiation-resistant and self-healing materials for the nuclear reactor industry; highly efficient </a:t>
            </a:r>
            <a:r>
              <a:rPr lang="en-US" sz="1600" dirty="0" err="1" smtClean="0"/>
              <a:t>photovoltaics</a:t>
            </a:r>
            <a:r>
              <a:rPr lang="en-US" sz="1600" dirty="0" smtClean="0"/>
              <a:t>; and white-light emitting LEDs. </a:t>
            </a:r>
          </a:p>
          <a:p>
            <a:pPr marL="463550" lvl="2" indent="-231775">
              <a:spcAft>
                <a:spcPts val="1800"/>
              </a:spcAft>
              <a:buFont typeface="Wingdings" pitchFamily="2" charset="2"/>
              <a:buChar char="§"/>
            </a:pPr>
            <a:r>
              <a:rPr lang="en-US" sz="1600" b="1" dirty="0" err="1" smtClean="0"/>
              <a:t>Biosystems</a:t>
            </a:r>
            <a:r>
              <a:rPr lang="en-US" sz="1600" b="1" dirty="0" smtClean="0"/>
              <a:t> by design</a:t>
            </a:r>
            <a:r>
              <a:rPr lang="en-US" sz="1600" dirty="0" smtClean="0"/>
              <a:t> combining the development of new molecular toolkits  with </a:t>
            </a:r>
            <a:r>
              <a:rPr lang="en-US" sz="1600" dirty="0" err="1" smtClean="0"/>
              <a:t>testbeds</a:t>
            </a:r>
            <a:r>
              <a:rPr lang="en-US" sz="1600" dirty="0" smtClean="0"/>
              <a:t> for the design and construction of improved biological components or new </a:t>
            </a:r>
            <a:r>
              <a:rPr lang="en-US" sz="1600" dirty="0" err="1" smtClean="0"/>
              <a:t>biohybrid</a:t>
            </a:r>
            <a:r>
              <a:rPr lang="en-US" sz="1600" dirty="0" smtClean="0"/>
              <a:t> systems and processes for improved </a:t>
            </a:r>
            <a:r>
              <a:rPr lang="en-US" sz="1600" dirty="0" err="1" smtClean="0"/>
              <a:t>biofuels</a:t>
            </a:r>
            <a:r>
              <a:rPr lang="en-US" sz="1600" dirty="0" smtClean="0"/>
              <a:t> and </a:t>
            </a:r>
            <a:r>
              <a:rPr lang="en-US" sz="1600" dirty="0" err="1" smtClean="0"/>
              <a:t>bioproducts</a:t>
            </a:r>
            <a:r>
              <a:rPr lang="en-US" sz="1600" dirty="0" smtClean="0"/>
              <a:t>.</a:t>
            </a:r>
          </a:p>
          <a:p>
            <a:pPr marL="463550" lvl="2" indent="-231775">
              <a:spcAft>
                <a:spcPts val="1800"/>
              </a:spcAft>
              <a:buFont typeface="Wingdings" pitchFamily="2" charset="2"/>
              <a:buChar char="§"/>
            </a:pPr>
            <a:r>
              <a:rPr lang="en-US" sz="1600" b="1" dirty="0" smtClean="0"/>
              <a:t>Modeling and simulation</a:t>
            </a:r>
            <a:r>
              <a:rPr lang="en-US" sz="1600" dirty="0" smtClean="0"/>
              <a:t> to facilitate materials and chemistry by design and to address technology challenges such as the optimization of internal combustion engines using advanced transportation fuels (</a:t>
            </a:r>
            <a:r>
              <a:rPr lang="en-US" sz="1600" dirty="0" err="1" smtClean="0"/>
              <a:t>biofuels</a:t>
            </a:r>
            <a:r>
              <a:rPr lang="en-US" sz="1600" dirty="0" smtClean="0"/>
              <a:t>).</a:t>
            </a:r>
            <a:endParaRPr lang="en-US" sz="1600" i="1"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CA2777-A89F-4130-B308-73BB65955918}" type="slidenum">
              <a:rPr lang="en-US" smtClean="0"/>
              <a:pPr/>
              <a:t>60</a:t>
            </a:fld>
            <a:endParaRPr lang="en-US"/>
          </a:p>
        </p:txBody>
      </p:sp>
      <p:sp>
        <p:nvSpPr>
          <p:cNvPr id="3" name="Title 2"/>
          <p:cNvSpPr>
            <a:spLocks noGrp="1"/>
          </p:cNvSpPr>
          <p:nvPr>
            <p:ph type="title" idx="4294967295"/>
          </p:nvPr>
        </p:nvSpPr>
        <p:spPr>
          <a:xfrm>
            <a:off x="-87682" y="125413"/>
            <a:ext cx="9144000" cy="598487"/>
          </a:xfrm>
        </p:spPr>
        <p:txBody>
          <a:bodyPr lIns="0" rIns="0"/>
          <a:lstStyle/>
          <a:p>
            <a:pPr>
              <a:lnSpc>
                <a:spcPct val="80000"/>
              </a:lnSpc>
            </a:pPr>
            <a:r>
              <a:rPr lang="en-US" dirty="0" smtClean="0"/>
              <a:t>  HEP &amp; NP Superconducting Radio Frequency (SRF) Development</a:t>
            </a:r>
            <a:br>
              <a:rPr lang="en-US" dirty="0" smtClean="0"/>
            </a:br>
            <a:r>
              <a:rPr lang="en-US" sz="1800" dirty="0" smtClean="0"/>
              <a:t>The U.S. is now the leader in SRF technology</a:t>
            </a:r>
            <a:endParaRPr lang="en-US" dirty="0"/>
          </a:p>
        </p:txBody>
      </p:sp>
      <p:sp>
        <p:nvSpPr>
          <p:cNvPr id="15" name="TextBox 14"/>
          <p:cNvSpPr txBox="1"/>
          <p:nvPr/>
        </p:nvSpPr>
        <p:spPr>
          <a:xfrm>
            <a:off x="262845" y="4443287"/>
            <a:ext cx="8621486" cy="2328843"/>
          </a:xfrm>
          <a:prstGeom prst="rect">
            <a:avLst/>
          </a:prstGeom>
          <a:noFill/>
        </p:spPr>
        <p:txBody>
          <a:bodyPr wrap="square" rtlCol="0">
            <a:spAutoFit/>
          </a:bodyPr>
          <a:lstStyle/>
          <a:p>
            <a:pPr marL="225425" indent="-225425">
              <a:lnSpc>
                <a:spcPct val="80000"/>
              </a:lnSpc>
              <a:spcAft>
                <a:spcPts val="800"/>
              </a:spcAft>
              <a:buFont typeface="Wingdings" pitchFamily="2" charset="2"/>
              <a:buChar char="§"/>
            </a:pPr>
            <a:r>
              <a:rPr lang="en-US" sz="1400" dirty="0" smtClean="0">
                <a:latin typeface="Arial" pitchFamily="34" charset="0"/>
                <a:cs typeface="Arial" pitchFamily="34" charset="0"/>
              </a:rPr>
              <a:t>A large variety of RF cavities are used in particle accelerators. Historically they have been made of copper and operated near room temperature with water cooling. In the past two decades, though, there has been a growing number of accelerator facilities for which SRF cavities were desirable or necessary.</a:t>
            </a:r>
          </a:p>
          <a:p>
            <a:pPr marL="225425" indent="-225425">
              <a:lnSpc>
                <a:spcPct val="80000"/>
              </a:lnSpc>
              <a:spcAft>
                <a:spcPts val="800"/>
              </a:spcAft>
              <a:buFont typeface="Wingdings" pitchFamily="2" charset="2"/>
              <a:buChar char="§"/>
            </a:pPr>
            <a:r>
              <a:rPr lang="en-US" sz="1400" dirty="0" smtClean="0">
                <a:latin typeface="Arial" pitchFamily="34" charset="0"/>
                <a:cs typeface="Arial" pitchFamily="34" charset="0"/>
              </a:rPr>
              <a:t>Several U.S. laboratories have world-leading capabilities in SRF technology: ANL, BNL, FNAL, TJNAF. </a:t>
            </a:r>
          </a:p>
          <a:p>
            <a:pPr marL="225425" indent="-225425">
              <a:lnSpc>
                <a:spcPct val="80000"/>
              </a:lnSpc>
              <a:spcAft>
                <a:spcPts val="800"/>
              </a:spcAft>
              <a:buFont typeface="Wingdings" pitchFamily="2" charset="2"/>
              <a:buChar char="§"/>
            </a:pPr>
            <a:r>
              <a:rPr lang="en-US" sz="1400" dirty="0" smtClean="0">
                <a:latin typeface="Arial" pitchFamily="34" charset="0"/>
                <a:cs typeface="Arial" pitchFamily="34" charset="0"/>
              </a:rPr>
              <a:t>U.S. industries are commercializing SRF:  Advanced Energy Systems (Medford, NY) and </a:t>
            </a:r>
            <a:r>
              <a:rPr lang="en-US" sz="1400" dirty="0" err="1" smtClean="0">
                <a:latin typeface="Arial" pitchFamily="34" charset="0"/>
                <a:cs typeface="Arial" pitchFamily="34" charset="0"/>
              </a:rPr>
              <a:t>Niowave</a:t>
            </a:r>
            <a:r>
              <a:rPr lang="en-US" sz="1400" dirty="0" smtClean="0">
                <a:latin typeface="Arial" pitchFamily="34" charset="0"/>
                <a:cs typeface="Arial" pitchFamily="34" charset="0"/>
              </a:rPr>
              <a:t>, (Lansing, MI)</a:t>
            </a:r>
          </a:p>
          <a:p>
            <a:pPr marL="225425" indent="-225425">
              <a:lnSpc>
                <a:spcPct val="80000"/>
              </a:lnSpc>
              <a:spcAft>
                <a:spcPts val="800"/>
              </a:spcAft>
              <a:buFont typeface="Wingdings" pitchFamily="2" charset="2"/>
              <a:buChar char="§"/>
            </a:pPr>
            <a:r>
              <a:rPr lang="en-US" sz="1400" dirty="0" smtClean="0">
                <a:latin typeface="Arial" pitchFamily="34" charset="0"/>
                <a:cs typeface="Arial" pitchFamily="34" charset="0"/>
              </a:rPr>
              <a:t>Other potential applications include high-power lasers, naval defense, disposal of long-lived nuclear waste, “clean” accelerator-driven-systems nuclear energy</a:t>
            </a:r>
          </a:p>
          <a:p>
            <a:pPr>
              <a:lnSpc>
                <a:spcPct val="80000"/>
              </a:lnSpc>
              <a:spcAft>
                <a:spcPts val="800"/>
              </a:spcAft>
            </a:pPr>
            <a:endParaRPr lang="en-US" sz="1400" dirty="0" smtClean="0">
              <a:solidFill>
                <a:srgbClr val="106636"/>
              </a:solidFill>
              <a:latin typeface="Arial" pitchFamily="34" charset="0"/>
              <a:cs typeface="Arial" pitchFamily="34" charset="0"/>
            </a:endParaRPr>
          </a:p>
          <a:p>
            <a:pPr>
              <a:lnSpc>
                <a:spcPct val="80000"/>
              </a:lnSpc>
              <a:spcAft>
                <a:spcPts val="800"/>
              </a:spcAft>
            </a:pPr>
            <a:endParaRPr lang="en-US" sz="1400" dirty="0" smtClean="0">
              <a:solidFill>
                <a:srgbClr val="0033CC"/>
              </a:solidFill>
              <a:latin typeface="Arial" pitchFamily="34" charset="0"/>
              <a:cs typeface="Arial" pitchFamily="34" charset="0"/>
            </a:endParaRPr>
          </a:p>
        </p:txBody>
      </p:sp>
      <p:pic>
        <p:nvPicPr>
          <p:cNvPr id="18" name="Picture 2" descr="C:\Documents and Settings\mac\My Documents\Electron Cooling at RHIC\e-Gun\Cavity Photos\e-Gun cavities 4.JPG"/>
          <p:cNvPicPr>
            <a:picLocks noChangeAspect="1" noChangeArrowheads="1"/>
          </p:cNvPicPr>
          <p:nvPr/>
        </p:nvPicPr>
        <p:blipFill>
          <a:blip r:embed="rId3" cstate="print"/>
          <a:srcRect/>
          <a:stretch>
            <a:fillRect/>
          </a:stretch>
        </p:blipFill>
        <p:spPr bwMode="auto">
          <a:xfrm>
            <a:off x="4614456" y="890648"/>
            <a:ext cx="4408513" cy="3383280"/>
          </a:xfrm>
          <a:prstGeom prst="rect">
            <a:avLst/>
          </a:prstGeom>
          <a:noFill/>
        </p:spPr>
      </p:pic>
      <p:sp>
        <p:nvSpPr>
          <p:cNvPr id="19" name="TextBox 18"/>
          <p:cNvSpPr txBox="1"/>
          <p:nvPr/>
        </p:nvSpPr>
        <p:spPr>
          <a:xfrm>
            <a:off x="2873832" y="948163"/>
            <a:ext cx="1877888" cy="1015663"/>
          </a:xfrm>
          <a:prstGeom prst="rect">
            <a:avLst/>
          </a:prstGeom>
          <a:noFill/>
        </p:spPr>
        <p:txBody>
          <a:bodyPr wrap="square" rtlCol="0">
            <a:spAutoFit/>
          </a:bodyPr>
          <a:lstStyle/>
          <a:p>
            <a:r>
              <a:rPr lang="en-US" sz="1200" dirty="0" smtClean="0">
                <a:latin typeface="Arial" pitchFamily="34" charset="0"/>
                <a:cs typeface="Arial" pitchFamily="34" charset="0"/>
              </a:rPr>
              <a:t>Superconducting electron gun, developed at BNL by DOE in cooperation with DOD and industry.</a:t>
            </a:r>
            <a:endParaRPr lang="en-US" sz="1200" dirty="0">
              <a:latin typeface="Arial" pitchFamily="34" charset="0"/>
              <a:cs typeface="Arial" pitchFamily="34" charset="0"/>
            </a:endParaRPr>
          </a:p>
        </p:txBody>
      </p:sp>
      <p:pic>
        <p:nvPicPr>
          <p:cNvPr id="20" name="Picture 19" descr="PrototypeCavity.JPG"/>
          <p:cNvPicPr>
            <a:picLocks noChangeAspect="1"/>
          </p:cNvPicPr>
          <p:nvPr/>
        </p:nvPicPr>
        <p:blipFill>
          <a:blip r:embed="rId4" cstate="print"/>
          <a:srcRect t="7707"/>
          <a:stretch>
            <a:fillRect/>
          </a:stretch>
        </p:blipFill>
        <p:spPr>
          <a:xfrm>
            <a:off x="273114" y="890648"/>
            <a:ext cx="2332443" cy="3383280"/>
          </a:xfrm>
          <a:prstGeom prst="rect">
            <a:avLst/>
          </a:prstGeom>
        </p:spPr>
      </p:pic>
      <p:sp>
        <p:nvSpPr>
          <p:cNvPr id="21" name="Rectangle 20"/>
          <p:cNvSpPr/>
          <p:nvPr/>
        </p:nvSpPr>
        <p:spPr>
          <a:xfrm>
            <a:off x="2593078" y="2934551"/>
            <a:ext cx="1766760" cy="1015663"/>
          </a:xfrm>
          <a:prstGeom prst="rect">
            <a:avLst/>
          </a:prstGeom>
        </p:spPr>
        <p:txBody>
          <a:bodyPr wrap="square">
            <a:spAutoFit/>
          </a:bodyPr>
          <a:lstStyle/>
          <a:p>
            <a:r>
              <a:rPr lang="en-US" sz="1200" dirty="0" smtClean="0">
                <a:latin typeface="Arial" pitchFamily="34" charset="0"/>
                <a:cs typeface="Arial" pitchFamily="34" charset="0"/>
              </a:rPr>
              <a:t>World's most advanced </a:t>
            </a:r>
          </a:p>
          <a:p>
            <a:r>
              <a:rPr lang="en-US" sz="1200" dirty="0" smtClean="0">
                <a:latin typeface="Arial" pitchFamily="34" charset="0"/>
                <a:cs typeface="Arial" pitchFamily="34" charset="0"/>
              </a:rPr>
              <a:t>superconducting accelerator </a:t>
            </a:r>
          </a:p>
          <a:p>
            <a:r>
              <a:rPr lang="en-US" sz="1200" dirty="0" smtClean="0">
                <a:latin typeface="Arial" pitchFamily="34" charset="0"/>
                <a:cs typeface="Arial" pitchFamily="34" charset="0"/>
              </a:rPr>
              <a:t>cavity developed at ANL.  </a:t>
            </a:r>
            <a:endParaRPr lang="en-US" sz="1200" dirty="0">
              <a:latin typeface="Arial" pitchFamily="34" charset="0"/>
              <a:cs typeface="Arial" pitchFamily="34" charset="0"/>
            </a:endParaRPr>
          </a:p>
        </p:txBody>
      </p:sp>
      <p:cxnSp>
        <p:nvCxnSpPr>
          <p:cNvPr id="23" name="Straight Arrow Connector 22"/>
          <p:cNvCxnSpPr/>
          <p:nvPr/>
        </p:nvCxnSpPr>
        <p:spPr>
          <a:xfrm>
            <a:off x="3586345" y="1996643"/>
            <a:ext cx="100584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a:off x="2613758" y="3967946"/>
            <a:ext cx="6400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5874707"/>
            <a:ext cx="8217074" cy="98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15900" y="6057900"/>
            <a:ext cx="86995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61</a:t>
            </a:fld>
            <a:endParaRPr lang="en-US" dirty="0"/>
          </a:p>
        </p:txBody>
      </p:sp>
      <p:sp>
        <p:nvSpPr>
          <p:cNvPr id="2" name="Title 1"/>
          <p:cNvSpPr>
            <a:spLocks noGrp="1"/>
          </p:cNvSpPr>
          <p:nvPr>
            <p:ph type="title" idx="4294967295"/>
          </p:nvPr>
        </p:nvSpPr>
        <p:spPr>
          <a:xfrm>
            <a:off x="0" y="87313"/>
            <a:ext cx="9144000" cy="598487"/>
          </a:xfrm>
        </p:spPr>
        <p:txBody>
          <a:bodyPr/>
          <a:lstStyle/>
          <a:p>
            <a:r>
              <a:rPr lang="en-US" dirty="0" smtClean="0"/>
              <a:t>Workforce Development for Teachers and Scientists</a:t>
            </a:r>
            <a:endParaRPr lang="en-US" dirty="0"/>
          </a:p>
        </p:txBody>
      </p:sp>
      <p:sp>
        <p:nvSpPr>
          <p:cNvPr id="24" name="TextBox 23"/>
          <p:cNvSpPr txBox="1"/>
          <p:nvPr/>
        </p:nvSpPr>
        <p:spPr>
          <a:xfrm>
            <a:off x="420688" y="1052270"/>
            <a:ext cx="8777798" cy="369332"/>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solidFill>
                  <a:schemeClr val="tx1"/>
                </a:solidFill>
                <a:latin typeface="Arial" pitchFamily="34" charset="0"/>
                <a:cs typeface="Arial" pitchFamily="34" charset="0"/>
              </a:rPr>
              <a:t>Encouraging and supporting the next generation of scientific talent</a:t>
            </a:r>
            <a:endParaRPr lang="en-US" b="1" dirty="0">
              <a:solidFill>
                <a:schemeClr val="tx1"/>
              </a:solidFill>
              <a:latin typeface="Arial" pitchFamily="34" charset="0"/>
              <a:cs typeface="Arial" pitchFamily="34" charset="0"/>
            </a:endParaRPr>
          </a:p>
        </p:txBody>
      </p:sp>
      <p:grpSp>
        <p:nvGrpSpPr>
          <p:cNvPr id="5" name="Group 11"/>
          <p:cNvGrpSpPr/>
          <p:nvPr/>
        </p:nvGrpSpPr>
        <p:grpSpPr>
          <a:xfrm>
            <a:off x="567557" y="5349764"/>
            <a:ext cx="7935311" cy="1376961"/>
            <a:chOff x="567557" y="5234151"/>
            <a:chExt cx="7935311" cy="1376961"/>
          </a:xfrm>
        </p:grpSpPr>
        <p:sp>
          <p:nvSpPr>
            <p:cNvPr id="7" name="Rectangle 6"/>
            <p:cNvSpPr/>
            <p:nvPr/>
          </p:nvSpPr>
          <p:spPr>
            <a:xfrm rot="5400000">
              <a:off x="4872366" y="4970843"/>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8" name="Rectangle 7"/>
            <p:cNvSpPr/>
            <p:nvPr/>
          </p:nvSpPr>
          <p:spPr>
            <a:xfrm rot="5400000">
              <a:off x="2847229" y="4964276"/>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rot="5400000">
              <a:off x="837435" y="4964273"/>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6862599" y="4967132"/>
              <a:ext cx="1370391" cy="1910147"/>
            </a:xfrm>
            <a:prstGeom prst="rect">
              <a:avLst/>
            </a:prstGeom>
            <a:blipFill dpi="0" rotWithShape="0">
              <a:blip r:embed="rId6"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grpSp>
      <p:sp>
        <p:nvSpPr>
          <p:cNvPr id="13" name="TextBox 12"/>
          <p:cNvSpPr txBox="1"/>
          <p:nvPr/>
        </p:nvSpPr>
        <p:spPr>
          <a:xfrm>
            <a:off x="485269" y="1771650"/>
            <a:ext cx="3860800" cy="2616101"/>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Program Goals:</a:t>
            </a:r>
          </a:p>
          <a:p>
            <a:endParaRPr lang="en-US" sz="200" b="1" dirty="0" smtClean="0">
              <a:latin typeface="Arial" pitchFamily="34" charset="0"/>
              <a:cs typeface="Arial" pitchFamily="34" charset="0"/>
            </a:endParaRPr>
          </a:p>
          <a:p>
            <a:pPr marL="177800" lvl="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Increase the pipeline of talent pursuing research important to the Office of Science </a:t>
            </a:r>
          </a:p>
          <a:p>
            <a:pPr marL="17780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Leverage the resources of the DOE national laboratories for education and training</a:t>
            </a:r>
          </a:p>
          <a:p>
            <a:pPr marL="177800" lvl="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Increase participation of under-represented students and faculty in STEM programs</a:t>
            </a:r>
          </a:p>
          <a:p>
            <a:pPr marL="177800" lvl="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Improve methods of evaluation of effectiveness of programs and impact on STEM workforce</a:t>
            </a:r>
          </a:p>
        </p:txBody>
      </p:sp>
      <p:sp>
        <p:nvSpPr>
          <p:cNvPr id="16" name="Rectangle 15"/>
          <p:cNvSpPr/>
          <p:nvPr/>
        </p:nvSpPr>
        <p:spPr>
          <a:xfrm>
            <a:off x="342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660900" y="1701800"/>
            <a:ext cx="4114800" cy="347472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793520" y="1771650"/>
            <a:ext cx="3811752" cy="3441968"/>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FY 2012 Highlights:</a:t>
            </a:r>
            <a:endParaRPr lang="en-US" sz="300" dirty="0" smtClean="0">
              <a:latin typeface="Arial" pitchFamily="34" charset="0"/>
              <a:cs typeface="Arial" pitchFamily="34" charset="0"/>
            </a:endParaRPr>
          </a:p>
          <a:p>
            <a:pPr>
              <a:lnSpc>
                <a:spcPts val="1400"/>
              </a:lnSpc>
              <a:spcBef>
                <a:spcPts val="600"/>
              </a:spcBef>
            </a:pPr>
            <a:r>
              <a:rPr lang="en-US" sz="1400" dirty="0" smtClean="0">
                <a:latin typeface="Arial" pitchFamily="34" charset="0"/>
                <a:cs typeface="Arial" pitchFamily="34" charset="0"/>
              </a:rPr>
              <a:t>Office of Science Graduate Fellowships—</a:t>
            </a:r>
          </a:p>
          <a:p>
            <a:pPr marL="282575" indent="-177800">
              <a:lnSpc>
                <a:spcPts val="1400"/>
              </a:lnSpc>
              <a:buFont typeface="Wingdings" pitchFamily="2" charset="2"/>
              <a:buChar char="§"/>
            </a:pPr>
            <a:r>
              <a:rPr lang="en-US" sz="1200" dirty="0" smtClean="0">
                <a:latin typeface="Arial" pitchFamily="34" charset="0"/>
                <a:cs typeface="Arial" pitchFamily="34" charset="0"/>
              </a:rPr>
              <a:t>3-year fellowships to pursue advanced degrees in areas of research important to the Office of Science</a:t>
            </a:r>
          </a:p>
          <a:p>
            <a:pPr marL="282575" indent="-177800">
              <a:lnSpc>
                <a:spcPts val="1400"/>
              </a:lnSpc>
              <a:buFont typeface="Wingdings" pitchFamily="2" charset="2"/>
              <a:buChar char="§"/>
            </a:pPr>
            <a:r>
              <a:rPr lang="en-US" sz="1200" dirty="0" smtClean="0">
                <a:latin typeface="Arial" pitchFamily="34" charset="0"/>
                <a:cs typeface="Arial" pitchFamily="34" charset="0"/>
              </a:rPr>
              <a:t>150 Fellowships in FY10 (1</a:t>
            </a:r>
            <a:r>
              <a:rPr lang="en-US" sz="1200" baseline="30000" dirty="0" smtClean="0">
                <a:latin typeface="Arial" pitchFamily="34" charset="0"/>
                <a:cs typeface="Arial" pitchFamily="34" charset="0"/>
              </a:rPr>
              <a:t>st</a:t>
            </a:r>
            <a:r>
              <a:rPr lang="en-US" sz="1200" dirty="0" smtClean="0">
                <a:latin typeface="Arial" pitchFamily="34" charset="0"/>
                <a:cs typeface="Arial" pitchFamily="34" charset="0"/>
              </a:rPr>
              <a:t> year of the program); 450 in steady state</a:t>
            </a:r>
          </a:p>
          <a:p>
            <a:pPr>
              <a:lnSpc>
                <a:spcPts val="1400"/>
              </a:lnSpc>
              <a:spcBef>
                <a:spcPts val="600"/>
              </a:spcBef>
            </a:pPr>
            <a:r>
              <a:rPr lang="en-US" sz="1400" dirty="0" smtClean="0">
                <a:latin typeface="Arial" pitchFamily="34" charset="0"/>
                <a:cs typeface="Arial" pitchFamily="34" charset="0"/>
              </a:rPr>
              <a:t>National Science Bowl (NSB)—</a:t>
            </a:r>
          </a:p>
          <a:p>
            <a:pPr marL="282575" indent="-177800">
              <a:lnSpc>
                <a:spcPts val="1400"/>
              </a:lnSpc>
              <a:buFont typeface="Wingdings" pitchFamily="2" charset="2"/>
              <a:buChar char="§"/>
            </a:pPr>
            <a:r>
              <a:rPr lang="en-US" sz="1200" dirty="0" smtClean="0">
                <a:latin typeface="Arial" pitchFamily="34" charset="0"/>
                <a:cs typeface="Arial" pitchFamily="34" charset="0"/>
              </a:rPr>
              <a:t>Regional and national middle school and high school competitions to encourage education and careers in science, with 22,000 students from 1,500 schools</a:t>
            </a:r>
          </a:p>
          <a:p>
            <a:pPr>
              <a:lnSpc>
                <a:spcPts val="1400"/>
              </a:lnSpc>
              <a:spcBef>
                <a:spcPts val="600"/>
              </a:spcBef>
            </a:pPr>
            <a:r>
              <a:rPr lang="en-US" sz="1400" dirty="0" smtClean="0">
                <a:latin typeface="Arial" pitchFamily="34" charset="0"/>
                <a:cs typeface="Arial" pitchFamily="34" charset="0"/>
              </a:rPr>
              <a:t>Research Experiences at DOE Labs—</a:t>
            </a:r>
          </a:p>
          <a:p>
            <a:pPr marL="282575" indent="-177800">
              <a:lnSpc>
                <a:spcPts val="1400"/>
              </a:lnSpc>
              <a:buFont typeface="Wingdings" pitchFamily="2" charset="2"/>
              <a:buChar char="§"/>
            </a:pPr>
            <a:r>
              <a:rPr lang="en-US" sz="1200" dirty="0" smtClean="0">
                <a:latin typeface="Arial" pitchFamily="34" charset="0"/>
                <a:cs typeface="Arial" pitchFamily="34" charset="0"/>
              </a:rPr>
              <a:t>Science Undergraduate Laboratory Internship</a:t>
            </a:r>
          </a:p>
          <a:p>
            <a:pPr marL="282575" indent="-177800">
              <a:lnSpc>
                <a:spcPts val="1400"/>
              </a:lnSpc>
              <a:buFont typeface="Wingdings" pitchFamily="2" charset="2"/>
              <a:buChar char="§"/>
            </a:pPr>
            <a:r>
              <a:rPr lang="en-US" sz="1200" dirty="0" smtClean="0">
                <a:latin typeface="Arial" pitchFamily="34" charset="0"/>
                <a:cs typeface="Arial" pitchFamily="34" charset="0"/>
              </a:rPr>
              <a:t>Community College Institutes</a:t>
            </a:r>
          </a:p>
          <a:p>
            <a:pPr marL="282575" indent="-177800">
              <a:lnSpc>
                <a:spcPts val="1400"/>
              </a:lnSpc>
              <a:buFont typeface="Wingdings" pitchFamily="2" charset="2"/>
              <a:buChar char="§"/>
            </a:pPr>
            <a:r>
              <a:rPr lang="en-US" sz="1200" dirty="0" smtClean="0">
                <a:latin typeface="Arial" pitchFamily="34" charset="0"/>
                <a:cs typeface="Arial" pitchFamily="34" charset="0"/>
              </a:rPr>
              <a:t>Academies Creating Teacher Scientists for middle school and high school educators</a:t>
            </a:r>
            <a:endParaRPr lang="en-US" sz="14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62</a:t>
            </a:fld>
            <a:endParaRPr lang="en-US" dirty="0"/>
          </a:p>
        </p:txBody>
      </p:sp>
      <p:sp>
        <p:nvSpPr>
          <p:cNvPr id="2" name="Title 1"/>
          <p:cNvSpPr>
            <a:spLocks noGrp="1"/>
          </p:cNvSpPr>
          <p:nvPr>
            <p:ph type="title" idx="4294967295"/>
          </p:nvPr>
        </p:nvSpPr>
        <p:spPr>
          <a:xfrm>
            <a:off x="0" y="87313"/>
            <a:ext cx="9144000" cy="598487"/>
          </a:xfrm>
        </p:spPr>
        <p:txBody>
          <a:bodyPr/>
          <a:lstStyle/>
          <a:p>
            <a:r>
              <a:rPr lang="en-US" dirty="0" smtClean="0"/>
              <a:t>Supporting and Encouraging Next Generation Scientists</a:t>
            </a:r>
            <a:endParaRPr lang="en-US" dirty="0"/>
          </a:p>
        </p:txBody>
      </p:sp>
      <p:sp>
        <p:nvSpPr>
          <p:cNvPr id="5" name="Rectangle 4"/>
          <p:cNvSpPr/>
          <p:nvPr/>
        </p:nvSpPr>
        <p:spPr>
          <a:xfrm>
            <a:off x="342900" y="901521"/>
            <a:ext cx="4114800" cy="5164427"/>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82970" y="912253"/>
            <a:ext cx="4114800" cy="5164427"/>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5575" y="1008438"/>
            <a:ext cx="3894139" cy="2605842"/>
          </a:xfrm>
          <a:prstGeom prst="rect">
            <a:avLst/>
          </a:prstGeom>
          <a:noFill/>
          <a:ln>
            <a:noFill/>
          </a:ln>
        </p:spPr>
        <p:txBody>
          <a:bodyPr wrap="square" rtlCol="0">
            <a:spAutoFit/>
          </a:bodyPr>
          <a:lstStyle/>
          <a:p>
            <a:r>
              <a:rPr lang="en-US" sz="1600" b="1" dirty="0" smtClean="0">
                <a:latin typeface="Arial" pitchFamily="34" charset="0"/>
                <a:cs typeface="Arial" pitchFamily="34" charset="0"/>
              </a:rPr>
              <a:t>The National Science Bowl</a:t>
            </a:r>
            <a:br>
              <a:rPr lang="en-US" sz="1600" b="1" dirty="0" smtClean="0">
                <a:latin typeface="Arial" pitchFamily="34" charset="0"/>
                <a:cs typeface="Arial" pitchFamily="34" charset="0"/>
              </a:rPr>
            </a:br>
            <a:r>
              <a:rPr lang="en-US" sz="1400" b="1" dirty="0" smtClean="0">
                <a:latin typeface="Arial" pitchFamily="34" charset="0"/>
                <a:cs typeface="Arial" pitchFamily="34" charset="0"/>
              </a:rPr>
              <a:t>Middle School and High School Students</a:t>
            </a:r>
            <a:endParaRPr lang="en-US" sz="1600" b="1" dirty="0" smtClean="0">
              <a:latin typeface="Arial" pitchFamily="34" charset="0"/>
              <a:cs typeface="Arial" pitchFamily="34" charset="0"/>
            </a:endParaRPr>
          </a:p>
          <a:p>
            <a:pPr>
              <a:lnSpc>
                <a:spcPts val="1400"/>
              </a:lnSpc>
              <a:spcBef>
                <a:spcPts val="600"/>
              </a:spcBef>
            </a:pPr>
            <a:endParaRPr lang="en-US" sz="1400" b="1" dirty="0" smtClean="0">
              <a:latin typeface="Arial" pitchFamily="34" charset="0"/>
              <a:cs typeface="Arial" pitchFamily="34" charset="0"/>
            </a:endParaRPr>
          </a:p>
          <a:p>
            <a:pPr marL="282575" indent="-177800">
              <a:lnSpc>
                <a:spcPts val="1400"/>
              </a:lnSpc>
              <a:buFont typeface="Wingdings" pitchFamily="2" charset="2"/>
              <a:buChar char="§"/>
            </a:pPr>
            <a:r>
              <a:rPr lang="en-US" sz="1200" dirty="0" smtClean="0"/>
              <a:t>Begun in 1991, DOE’s National Science Bowl</a:t>
            </a:r>
            <a:r>
              <a:rPr lang="en-US" sz="1200" baseline="30000" dirty="0" smtClean="0"/>
              <a:t>®</a:t>
            </a:r>
            <a:r>
              <a:rPr lang="en-US" sz="1200" dirty="0" smtClean="0"/>
              <a:t> is a nationwide academic competition that tests students' knowledge in all areas of science. High school and middle school students are quizzed in a fast paced question-and-answer format similar to Jeopardy. </a:t>
            </a:r>
          </a:p>
          <a:p>
            <a:pPr marL="282575" indent="-177800">
              <a:lnSpc>
                <a:spcPts val="1400"/>
              </a:lnSpc>
              <a:buFont typeface="Wingdings" pitchFamily="2" charset="2"/>
              <a:buChar char="§"/>
            </a:pPr>
            <a:r>
              <a:rPr lang="en-US" sz="1200" dirty="0" smtClean="0">
                <a:latin typeface="Arial" pitchFamily="34" charset="0"/>
                <a:cs typeface="Arial" pitchFamily="34" charset="0"/>
              </a:rPr>
              <a:t>22,000 students from 1,500 schools; 6000 volunteers</a:t>
            </a:r>
          </a:p>
          <a:p>
            <a:pPr marL="282575" indent="-177800">
              <a:lnSpc>
                <a:spcPts val="1400"/>
              </a:lnSpc>
              <a:buFont typeface="Wingdings" pitchFamily="2" charset="2"/>
              <a:buChar char="§"/>
            </a:pPr>
            <a:endParaRPr lang="en-US" sz="1200" dirty="0" smtClean="0">
              <a:latin typeface="Arial" pitchFamily="34" charset="0"/>
              <a:cs typeface="Arial" pitchFamily="34" charset="0"/>
            </a:endParaRPr>
          </a:p>
          <a:p>
            <a:pPr marL="282575" indent="-177800">
              <a:lnSpc>
                <a:spcPts val="1400"/>
              </a:lnSpc>
              <a:buFont typeface="Wingdings" pitchFamily="2" charset="2"/>
              <a:buChar char="§"/>
            </a:pPr>
            <a:endParaRPr lang="en-US" sz="1200" dirty="0" smtClean="0">
              <a:latin typeface="Arial" pitchFamily="34" charset="0"/>
              <a:cs typeface="Arial" pitchFamily="34" charset="0"/>
            </a:endParaRPr>
          </a:p>
        </p:txBody>
      </p:sp>
      <p:sp>
        <p:nvSpPr>
          <p:cNvPr id="8" name="TextBox 7"/>
          <p:cNvSpPr txBox="1"/>
          <p:nvPr/>
        </p:nvSpPr>
        <p:spPr>
          <a:xfrm>
            <a:off x="4793609" y="1008438"/>
            <a:ext cx="3948056" cy="2246769"/>
          </a:xfrm>
          <a:prstGeom prst="rect">
            <a:avLst/>
          </a:prstGeom>
          <a:noFill/>
          <a:ln>
            <a:noFill/>
          </a:ln>
        </p:spPr>
        <p:txBody>
          <a:bodyPr wrap="square" rtlCol="0">
            <a:spAutoFit/>
          </a:bodyPr>
          <a:lstStyle/>
          <a:p>
            <a:r>
              <a:rPr lang="en-US" sz="1600" b="1" dirty="0" smtClean="0">
                <a:latin typeface="Arial" pitchFamily="34" charset="0"/>
                <a:cs typeface="Arial" pitchFamily="34" charset="0"/>
              </a:rPr>
              <a:t>Office of Science Graduate Fellowship</a:t>
            </a:r>
            <a:br>
              <a:rPr lang="en-US" sz="1600" b="1" dirty="0" smtClean="0">
                <a:latin typeface="Arial" pitchFamily="34" charset="0"/>
                <a:cs typeface="Arial" pitchFamily="34" charset="0"/>
              </a:rPr>
            </a:br>
            <a:r>
              <a:rPr lang="en-US" sz="1400" b="1" dirty="0" smtClean="0">
                <a:latin typeface="Arial" pitchFamily="34" charset="0"/>
                <a:cs typeface="Arial" pitchFamily="34" charset="0"/>
              </a:rPr>
              <a:t>Graduate Students </a:t>
            </a:r>
            <a:endParaRPr lang="en-US" sz="1600" b="1" dirty="0" smtClean="0">
              <a:latin typeface="Arial" pitchFamily="34" charset="0"/>
              <a:cs typeface="Arial" pitchFamily="34" charset="0"/>
            </a:endParaRPr>
          </a:p>
          <a:p>
            <a:pPr>
              <a:lnSpc>
                <a:spcPts val="1400"/>
              </a:lnSpc>
              <a:spcBef>
                <a:spcPts val="600"/>
              </a:spcBef>
            </a:pPr>
            <a:endParaRPr lang="en-US" sz="1400" b="1" dirty="0" smtClean="0">
              <a:latin typeface="Arial" pitchFamily="34" charset="0"/>
              <a:cs typeface="Arial" pitchFamily="34" charset="0"/>
            </a:endParaRPr>
          </a:p>
          <a:p>
            <a:pPr marL="282575" lvl="1" indent="-177800">
              <a:lnSpc>
                <a:spcPts val="1400"/>
              </a:lnSpc>
              <a:buFont typeface="Wingdings" pitchFamily="2" charset="2"/>
              <a:buChar char="§"/>
            </a:pPr>
            <a:r>
              <a:rPr lang="en-US" sz="1200" dirty="0" smtClean="0">
                <a:latin typeface="Arial" pitchFamily="34" charset="0"/>
                <a:cs typeface="Arial" pitchFamily="34" charset="0"/>
              </a:rPr>
              <a:t>Begun in 2009 with ARRA funding, the SCGF program  provides 3-year fellowship awards  to</a:t>
            </a:r>
            <a:r>
              <a:rPr lang="en-US" sz="1200" dirty="0" smtClean="0"/>
              <a:t>taling $50,500 annually.</a:t>
            </a:r>
          </a:p>
          <a:p>
            <a:pPr marL="282575" lvl="1" indent="-177800">
              <a:lnSpc>
                <a:spcPts val="1400"/>
              </a:lnSpc>
              <a:buFont typeface="Wingdings" pitchFamily="2" charset="2"/>
              <a:buChar char="§"/>
            </a:pPr>
            <a:r>
              <a:rPr lang="en-US" sz="1200" dirty="0" smtClean="0"/>
              <a:t>The awards provide support towards tuition, a stipend for living expenses, and support for expenses such as travel to conferences and to DOE user </a:t>
            </a:r>
            <a:r>
              <a:rPr lang="en-US" sz="1200" dirty="0" smtClean="0">
                <a:latin typeface="Arial" pitchFamily="34" charset="0"/>
                <a:cs typeface="Arial" pitchFamily="34" charset="0"/>
              </a:rPr>
              <a:t>facilities.</a:t>
            </a:r>
            <a:endParaRPr lang="en-US" sz="1200" dirty="0" smtClean="0"/>
          </a:p>
          <a:p>
            <a:pPr marL="282575" indent="-177800">
              <a:lnSpc>
                <a:spcPts val="1400"/>
              </a:lnSpc>
              <a:buFont typeface="Wingdings" pitchFamily="2" charset="2"/>
              <a:buChar char="§"/>
            </a:pPr>
            <a:endParaRPr lang="en-US" sz="1200" dirty="0" smtClean="0">
              <a:latin typeface="Arial" pitchFamily="34" charset="0"/>
              <a:cs typeface="Arial" pitchFamily="34" charset="0"/>
            </a:endParaRPr>
          </a:p>
        </p:txBody>
      </p:sp>
      <p:pic>
        <p:nvPicPr>
          <p:cNvPr id="9" name="Picture 8" descr="Albuquerque%20Academy.jpg"/>
          <p:cNvPicPr>
            <a:picLocks noChangeAspect="1"/>
          </p:cNvPicPr>
          <p:nvPr/>
        </p:nvPicPr>
        <p:blipFill>
          <a:blip r:embed="rId3" cstate="print"/>
          <a:stretch>
            <a:fillRect/>
          </a:stretch>
        </p:blipFill>
        <p:spPr>
          <a:xfrm>
            <a:off x="561457" y="3298588"/>
            <a:ext cx="3717716" cy="2148840"/>
          </a:xfrm>
          <a:prstGeom prst="rect">
            <a:avLst/>
          </a:prstGeom>
          <a:ln>
            <a:solidFill>
              <a:schemeClr val="tx1"/>
            </a:solidFill>
          </a:ln>
        </p:spPr>
      </p:pic>
      <p:sp>
        <p:nvSpPr>
          <p:cNvPr id="10" name="Rectangle 9"/>
          <p:cNvSpPr/>
          <p:nvPr/>
        </p:nvSpPr>
        <p:spPr>
          <a:xfrm>
            <a:off x="515156" y="5457400"/>
            <a:ext cx="3863662" cy="810478"/>
          </a:xfrm>
          <a:prstGeom prst="rect">
            <a:avLst/>
          </a:prstGeom>
        </p:spPr>
        <p:txBody>
          <a:bodyPr wrap="square">
            <a:spAutoFit/>
          </a:bodyPr>
          <a:lstStyle/>
          <a:p>
            <a:pPr>
              <a:lnSpc>
                <a:spcPts val="1440"/>
              </a:lnSpc>
            </a:pPr>
            <a:r>
              <a:rPr lang="en-US" sz="1000" dirty="0" smtClean="0"/>
              <a:t>First Lady Michelle Obama and Secretary of Energy Steven Chu congratulate Albuquerque Academy, Albuquerque, NM, First Place winner in the 2010 NSB Middle School competition .</a:t>
            </a:r>
            <a:r>
              <a:rPr lang="en-US" sz="1050" dirty="0" smtClean="0"/>
              <a:t/>
            </a:r>
            <a:br>
              <a:rPr lang="en-US" sz="1050" dirty="0" smtClean="0"/>
            </a:br>
            <a:endParaRPr lang="en-US" sz="1050" dirty="0"/>
          </a:p>
        </p:txBody>
      </p:sp>
      <p:sp>
        <p:nvSpPr>
          <p:cNvPr id="11" name="Rectangle 10"/>
          <p:cNvSpPr/>
          <p:nvPr/>
        </p:nvSpPr>
        <p:spPr>
          <a:xfrm>
            <a:off x="4932368" y="5476136"/>
            <a:ext cx="3697281" cy="400110"/>
          </a:xfrm>
          <a:prstGeom prst="rect">
            <a:avLst/>
          </a:prstGeom>
        </p:spPr>
        <p:txBody>
          <a:bodyPr wrap="square">
            <a:spAutoFit/>
          </a:bodyPr>
          <a:lstStyle/>
          <a:p>
            <a:r>
              <a:rPr lang="en-US" sz="1000" dirty="0" smtClean="0"/>
              <a:t>DOE SCGF Cohort 2010 at the SCGF Annual Meeting at Argonne National Laboratory. </a:t>
            </a:r>
            <a:endParaRPr lang="en-US" sz="1000" dirty="0"/>
          </a:p>
        </p:txBody>
      </p:sp>
      <p:pic>
        <p:nvPicPr>
          <p:cNvPr id="12" name="Picture 11" descr="29524D090 copy.JPG"/>
          <p:cNvPicPr>
            <a:picLocks noChangeAspect="1"/>
          </p:cNvPicPr>
          <p:nvPr/>
        </p:nvPicPr>
        <p:blipFill>
          <a:blip r:embed="rId4" cstate="print"/>
          <a:srcRect l="2993" t="13183" r="4289" b="5639"/>
          <a:stretch>
            <a:fillRect/>
          </a:stretch>
        </p:blipFill>
        <p:spPr>
          <a:xfrm>
            <a:off x="4913326" y="3282895"/>
            <a:ext cx="3721608" cy="2164533"/>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78807"/>
            <a:ext cx="9144000" cy="1143000"/>
          </a:xfrm>
        </p:spPr>
        <p:txBody>
          <a:bodyPr/>
          <a:lstStyle/>
          <a:p>
            <a:r>
              <a:rPr lang="en-US" dirty="0" smtClean="0"/>
              <a:t>Science Laboratory Infrastructure</a:t>
            </a:r>
            <a:endParaRPr lang="en-US" dirty="0"/>
          </a:p>
        </p:txBody>
      </p:sp>
      <p:sp>
        <p:nvSpPr>
          <p:cNvPr id="24" name="TextBox 23"/>
          <p:cNvSpPr txBox="1"/>
          <p:nvPr/>
        </p:nvSpPr>
        <p:spPr>
          <a:xfrm>
            <a:off x="420688" y="926376"/>
            <a:ext cx="8228012" cy="64633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Arial" pitchFamily="34" charset="0"/>
                <a:cs typeface="Arial" pitchFamily="34" charset="0"/>
              </a:rPr>
              <a:t>Supporting infrastructure and fostering safe and environmentally responsible operations at the Office of Science laboratories</a:t>
            </a:r>
            <a:endParaRPr lang="en-US" dirty="0">
              <a:solidFill>
                <a:schemeClr val="tx1"/>
              </a:solidFill>
              <a:latin typeface="Arial" pitchFamily="34" charset="0"/>
              <a:cs typeface="Arial" pitchFamily="34" charset="0"/>
            </a:endParaRPr>
          </a:p>
        </p:txBody>
      </p:sp>
      <p:sp>
        <p:nvSpPr>
          <p:cNvPr id="12" name="TextBox 11"/>
          <p:cNvSpPr txBox="1"/>
          <p:nvPr/>
        </p:nvSpPr>
        <p:spPr>
          <a:xfrm>
            <a:off x="431179" y="1732892"/>
            <a:ext cx="3934759" cy="3616375"/>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latin typeface="Arial" pitchFamily="34" charset="0"/>
                <a:cs typeface="Arial" pitchFamily="34" charset="0"/>
              </a:rPr>
              <a:t>Program Goals:</a:t>
            </a:r>
            <a:endParaRPr lang="en-US" sz="1400" b="1" dirty="0" smtClean="0">
              <a:latin typeface="Arial" pitchFamily="34" charset="0"/>
              <a:cs typeface="Arial" pitchFamily="34" charset="0"/>
            </a:endParaRPr>
          </a:p>
          <a:p>
            <a:pPr marL="173038" lvl="1" indent="-168275">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Support scientific and technological innovation at the </a:t>
            </a:r>
            <a:r>
              <a:rPr lang="en-US" sz="1400" dirty="0" smtClean="0">
                <a:solidFill>
                  <a:schemeClr val="tx1"/>
                </a:solidFill>
                <a:latin typeface="Arial" pitchFamily="34" charset="0"/>
                <a:cs typeface="Arial" pitchFamily="34" charset="0"/>
              </a:rPr>
              <a:t>Office of Science laboratories by providing state-of-the-art research space in modern, safe, and sustainable laboratory facilities.</a:t>
            </a:r>
          </a:p>
          <a:p>
            <a:pPr marL="173038" lvl="1" indent="-168275">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Correct longstanding infrastructure deficiencies while ensuring laboratory infrastructure provides a safe and quality work environment. </a:t>
            </a:r>
          </a:p>
          <a:p>
            <a:pPr marL="173038" lvl="1" indent="-168275">
              <a:lnSpc>
                <a:spcPts val="1500"/>
              </a:lnSpc>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Support stewardship responsibilities </a:t>
            </a:r>
            <a:r>
              <a:rPr lang="en-US" sz="1400" dirty="0" smtClean="0">
                <a:latin typeface="Arial" pitchFamily="34" charset="0"/>
                <a:cs typeface="Arial" pitchFamily="34" charset="0"/>
              </a:rPr>
              <a:t>for the Oak Ridge Reservation and the Federal facilities in the city of Oak Ridge, and provide payments in lieu of taxes to local communities around the Argonne, Brookhaven, and Oak Ridge National Laboratories.</a:t>
            </a:r>
          </a:p>
        </p:txBody>
      </p:sp>
      <p:sp>
        <p:nvSpPr>
          <p:cNvPr id="18" name="TextBox 17"/>
          <p:cNvSpPr txBox="1"/>
          <p:nvPr/>
        </p:nvSpPr>
        <p:spPr>
          <a:xfrm>
            <a:off x="4747697" y="1732892"/>
            <a:ext cx="3903660" cy="3385542"/>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dirty="0" smtClean="0">
                <a:latin typeface="Arial" pitchFamily="34" charset="0"/>
                <a:cs typeface="Arial" pitchFamily="34" charset="0"/>
              </a:rPr>
              <a:t>FY 2012 Highlights:</a:t>
            </a:r>
          </a:p>
          <a:p>
            <a:pPr marL="177800" indent="-177800">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Continuation of funding for five ongoing line item construction projects at ANL, BNL, LBNL, SLAC and TJNAF</a:t>
            </a:r>
          </a:p>
          <a:p>
            <a:pPr marL="177800" lvl="0" indent="-177800">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Supports one </a:t>
            </a:r>
            <a:r>
              <a:rPr lang="en-US" sz="1400" dirty="0" smtClean="0">
                <a:solidFill>
                  <a:schemeClr val="tx1"/>
                </a:solidFill>
                <a:latin typeface="Arial" pitchFamily="34" charset="0"/>
                <a:cs typeface="Arial" pitchFamily="34" charset="0"/>
              </a:rPr>
              <a:t>new construction start </a:t>
            </a:r>
            <a:r>
              <a:rPr lang="en-US" sz="1400" dirty="0" smtClean="0">
                <a:latin typeface="Arial" pitchFamily="34" charset="0"/>
                <a:cs typeface="Arial" pitchFamily="34" charset="0"/>
              </a:rPr>
              <a:t>at SLAC for the Science &amp; User Support Building which will bring together many of the laboratory’s visitors, users, and administrative services</a:t>
            </a:r>
          </a:p>
          <a:p>
            <a:pPr marL="177800" lvl="0" indent="-177800">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Modernization of Laboratory Facilities at ORNL project is scheduled to complete construction in 1QFY12</a:t>
            </a:r>
          </a:p>
          <a:p>
            <a:pPr marL="177800" lvl="0" indent="-177800">
              <a:lnSpc>
                <a:spcPts val="1500"/>
              </a:lnSpc>
              <a:spcBef>
                <a:spcPts val="600"/>
              </a:spcBef>
              <a:spcAft>
                <a:spcPts val="0"/>
              </a:spcAft>
              <a:buFont typeface="Wingdings" pitchFamily="2" charset="2"/>
              <a:buChar char="§"/>
            </a:pPr>
            <a:r>
              <a:rPr lang="en-US" sz="1400" dirty="0" smtClean="0">
                <a:latin typeface="Arial" pitchFamily="34" charset="0"/>
                <a:cs typeface="Arial" pitchFamily="34" charset="0"/>
              </a:rPr>
              <a:t>Building 74 Renovation at LBNL is  scheduled for completion in 1QFY12</a:t>
            </a:r>
          </a:p>
          <a:p>
            <a:pPr marL="177800" indent="-177800">
              <a:lnSpc>
                <a:spcPts val="1500"/>
              </a:lnSpc>
              <a:spcBef>
                <a:spcPts val="600"/>
              </a:spcBef>
              <a:spcAft>
                <a:spcPts val="0"/>
              </a:spcAft>
              <a:buFont typeface="Wingdings" pitchFamily="2" charset="2"/>
              <a:buChar char="§"/>
            </a:pPr>
            <a:endParaRPr lang="en-US" sz="1400" dirty="0" smtClean="0">
              <a:latin typeface="Arial" pitchFamily="34" charset="0"/>
              <a:cs typeface="Arial" pitchFamily="34" charset="0"/>
            </a:endParaRPr>
          </a:p>
        </p:txBody>
      </p:sp>
      <p:pic>
        <p:nvPicPr>
          <p:cNvPr id="20" name="Picture 1"/>
          <p:cNvPicPr>
            <a:picLocks noChangeAspect="1" noChangeArrowheads="1"/>
          </p:cNvPicPr>
          <p:nvPr/>
        </p:nvPicPr>
        <p:blipFill>
          <a:blip r:embed="rId3" cstate="print"/>
          <a:srcRect/>
          <a:stretch>
            <a:fillRect/>
          </a:stretch>
        </p:blipFill>
        <p:spPr bwMode="auto">
          <a:xfrm>
            <a:off x="5881644" y="5819247"/>
            <a:ext cx="1683219" cy="1023020"/>
          </a:xfrm>
          <a:prstGeom prst="rect">
            <a:avLst/>
          </a:prstGeom>
          <a:ln w="12700">
            <a:solidFill>
              <a:schemeClr val="tx1"/>
            </a:solidFill>
          </a:ln>
          <a:effectLst>
            <a:outerShdw blurRad="292100" dist="139700" dir="2700000" algn="tl" rotWithShape="0">
              <a:srgbClr val="333333">
                <a:alpha val="65000"/>
              </a:srgbClr>
            </a:outerShdw>
          </a:effectLst>
        </p:spPr>
      </p:pic>
      <p:pic>
        <p:nvPicPr>
          <p:cNvPr id="22" name="Picture 3"/>
          <p:cNvPicPr>
            <a:picLocks noChangeAspect="1" noChangeArrowheads="1"/>
          </p:cNvPicPr>
          <p:nvPr/>
        </p:nvPicPr>
        <p:blipFill>
          <a:blip r:embed="rId4" cstate="print"/>
          <a:srcRect/>
          <a:stretch>
            <a:fillRect/>
          </a:stretch>
        </p:blipFill>
        <p:spPr bwMode="auto">
          <a:xfrm>
            <a:off x="7500204" y="5819247"/>
            <a:ext cx="1643796" cy="1145628"/>
          </a:xfrm>
          <a:prstGeom prst="rect">
            <a:avLst/>
          </a:prstGeom>
          <a:ln w="12700">
            <a:solidFill>
              <a:schemeClr val="tx1"/>
            </a:solidFill>
          </a:ln>
          <a:effectLst>
            <a:outerShdw blurRad="292100" dist="139700" dir="2700000" algn="tl" rotWithShape="0">
              <a:srgbClr val="333333">
                <a:alpha val="65000"/>
              </a:srgbClr>
            </a:outerShdw>
          </a:effectLst>
        </p:spPr>
      </p:pic>
      <p:pic>
        <p:nvPicPr>
          <p:cNvPr id="23" name="Picture 8"/>
          <p:cNvPicPr>
            <a:picLocks noChangeAspect="1" noChangeArrowheads="1"/>
          </p:cNvPicPr>
          <p:nvPr/>
        </p:nvPicPr>
        <p:blipFill>
          <a:blip r:embed="rId5" cstate="print"/>
          <a:srcRect/>
          <a:stretch>
            <a:fillRect/>
          </a:stretch>
        </p:blipFill>
        <p:spPr bwMode="auto">
          <a:xfrm>
            <a:off x="2904343" y="5819246"/>
            <a:ext cx="1669245" cy="1038753"/>
          </a:xfrm>
          <a:prstGeom prst="rect">
            <a:avLst/>
          </a:prstGeom>
          <a:ln w="12700">
            <a:solidFill>
              <a:schemeClr val="tx1"/>
            </a:solidFill>
          </a:ln>
          <a:effectLst>
            <a:outerShdw blurRad="292100" dist="139700" dir="2700000" algn="tl" rotWithShape="0">
              <a:srgbClr val="333333">
                <a:alpha val="65000"/>
              </a:srgbClr>
            </a:outerShdw>
          </a:effectLst>
        </p:spPr>
      </p:pic>
      <p:pic>
        <p:nvPicPr>
          <p:cNvPr id="25" name="Picture 2" descr="GPL rendering _west elev"/>
          <p:cNvPicPr>
            <a:picLocks noChangeAspect="1" noChangeArrowheads="1"/>
          </p:cNvPicPr>
          <p:nvPr/>
        </p:nvPicPr>
        <p:blipFill>
          <a:blip r:embed="rId6" cstate="print"/>
          <a:srcRect/>
          <a:stretch>
            <a:fillRect/>
          </a:stretch>
        </p:blipFill>
        <p:spPr bwMode="auto">
          <a:xfrm>
            <a:off x="4573588" y="5819247"/>
            <a:ext cx="1600200" cy="1019175"/>
          </a:xfrm>
          <a:prstGeom prst="rect">
            <a:avLst/>
          </a:prstGeom>
          <a:ln w="12700">
            <a:solidFill>
              <a:schemeClr val="tx1"/>
            </a:solidFill>
          </a:ln>
          <a:effectLst>
            <a:outerShdw blurRad="292100" dist="139700" dir="2700000" algn="tl" rotWithShape="0">
              <a:srgbClr val="333333">
                <a:alpha val="65000"/>
              </a:srgbClr>
            </a:outerShdw>
          </a:effectLst>
        </p:spPr>
      </p:pic>
      <p:pic>
        <p:nvPicPr>
          <p:cNvPr id="19" name="Picture 18" descr="ANL Artist Rendering.jpg"/>
          <p:cNvPicPr/>
          <p:nvPr/>
        </p:nvPicPr>
        <p:blipFill>
          <a:blip r:embed="rId7" cstate="print"/>
          <a:stretch>
            <a:fillRect/>
          </a:stretch>
        </p:blipFill>
        <p:spPr>
          <a:xfrm>
            <a:off x="0" y="5819247"/>
            <a:ext cx="1648495" cy="1000817"/>
          </a:xfrm>
          <a:prstGeom prst="rect">
            <a:avLst/>
          </a:prstGeom>
          <a:ln w="12700">
            <a:solidFill>
              <a:schemeClr val="tx1"/>
            </a:solidFill>
          </a:ln>
          <a:effectLst>
            <a:outerShdw blurRad="292100" dist="139700" dir="2700000" algn="tl" rotWithShape="0">
              <a:srgbClr val="333333">
                <a:alpha val="65000"/>
              </a:srgbClr>
            </a:outerShdw>
          </a:effectLst>
        </p:spPr>
      </p:pic>
      <p:sp>
        <p:nvSpPr>
          <p:cNvPr id="28" name="TextBox 27"/>
          <p:cNvSpPr txBox="1"/>
          <p:nvPr/>
        </p:nvSpPr>
        <p:spPr>
          <a:xfrm>
            <a:off x="6566100" y="5799977"/>
            <a:ext cx="824248" cy="307777"/>
          </a:xfrm>
          <a:prstGeom prst="rect">
            <a:avLst/>
          </a:prstGeom>
          <a:noFill/>
        </p:spPr>
        <p:txBody>
          <a:bodyPr wrap="square" rtlCol="0">
            <a:spAutoFit/>
          </a:bodyPr>
          <a:lstStyle/>
          <a:p>
            <a:pPr algn="r"/>
            <a:r>
              <a:rPr lang="en-US" sz="1400" b="1" dirty="0" smtClean="0">
                <a:latin typeface="Arial Narrow" pitchFamily="34" charset="0"/>
              </a:rPr>
              <a:t>BNL</a:t>
            </a:r>
            <a:endParaRPr lang="en-US" sz="1400" b="1" dirty="0">
              <a:latin typeface="Arial Narrow" pitchFamily="34" charset="0"/>
            </a:endParaRPr>
          </a:p>
        </p:txBody>
      </p:sp>
      <p:sp>
        <p:nvSpPr>
          <p:cNvPr id="30" name="TextBox 29"/>
          <p:cNvSpPr txBox="1"/>
          <p:nvPr/>
        </p:nvSpPr>
        <p:spPr>
          <a:xfrm>
            <a:off x="5174858" y="5799977"/>
            <a:ext cx="824248" cy="307777"/>
          </a:xfrm>
          <a:prstGeom prst="rect">
            <a:avLst/>
          </a:prstGeom>
          <a:noFill/>
        </p:spPr>
        <p:txBody>
          <a:bodyPr wrap="square" rtlCol="0">
            <a:spAutoFit/>
          </a:bodyPr>
          <a:lstStyle/>
          <a:p>
            <a:pPr algn="r"/>
            <a:r>
              <a:rPr lang="en-US" sz="1400" b="1" dirty="0" smtClean="0">
                <a:latin typeface="Arial Narrow" pitchFamily="34" charset="0"/>
              </a:rPr>
              <a:t>LBNL</a:t>
            </a:r>
            <a:endParaRPr lang="en-US" sz="1400" b="1" dirty="0">
              <a:latin typeface="Arial Narrow" pitchFamily="34" charset="0"/>
            </a:endParaRPr>
          </a:p>
        </p:txBody>
      </p:sp>
      <p:sp>
        <p:nvSpPr>
          <p:cNvPr id="31" name="TextBox 30"/>
          <p:cNvSpPr txBox="1"/>
          <p:nvPr/>
        </p:nvSpPr>
        <p:spPr>
          <a:xfrm>
            <a:off x="3412958" y="6550223"/>
            <a:ext cx="824248" cy="307777"/>
          </a:xfrm>
          <a:prstGeom prst="rect">
            <a:avLst/>
          </a:prstGeom>
          <a:noFill/>
        </p:spPr>
        <p:txBody>
          <a:bodyPr wrap="square" rtlCol="0">
            <a:spAutoFit/>
          </a:bodyPr>
          <a:lstStyle/>
          <a:p>
            <a:pPr algn="r"/>
            <a:r>
              <a:rPr lang="en-US" sz="1400" b="1" dirty="0" smtClean="0">
                <a:latin typeface="Arial Narrow" pitchFamily="34" charset="0"/>
              </a:rPr>
              <a:t>TJNAF</a:t>
            </a:r>
            <a:endParaRPr lang="en-US" sz="1400" b="1" dirty="0">
              <a:latin typeface="Arial Narrow" pitchFamily="34" charset="0"/>
            </a:endParaRPr>
          </a:p>
        </p:txBody>
      </p:sp>
      <p:sp>
        <p:nvSpPr>
          <p:cNvPr id="32" name="TextBox 31"/>
          <p:cNvSpPr txBox="1"/>
          <p:nvPr/>
        </p:nvSpPr>
        <p:spPr>
          <a:xfrm>
            <a:off x="7944244" y="5799977"/>
            <a:ext cx="824248" cy="307777"/>
          </a:xfrm>
          <a:prstGeom prst="rect">
            <a:avLst/>
          </a:prstGeom>
          <a:noFill/>
        </p:spPr>
        <p:txBody>
          <a:bodyPr wrap="square" rtlCol="0">
            <a:spAutoFit/>
          </a:bodyPr>
          <a:lstStyle/>
          <a:p>
            <a:pPr algn="r"/>
            <a:r>
              <a:rPr lang="en-US" sz="1400" b="1" dirty="0" smtClean="0">
                <a:latin typeface="Arial Narrow" pitchFamily="34" charset="0"/>
              </a:rPr>
              <a:t>SLAC</a:t>
            </a:r>
            <a:endParaRPr lang="en-US" sz="1400" b="1" dirty="0">
              <a:latin typeface="Arial Narrow" pitchFamily="34" charset="0"/>
            </a:endParaRPr>
          </a:p>
        </p:txBody>
      </p:sp>
      <p:sp>
        <p:nvSpPr>
          <p:cNvPr id="33" name="TextBox 32"/>
          <p:cNvSpPr txBox="1"/>
          <p:nvPr/>
        </p:nvSpPr>
        <p:spPr>
          <a:xfrm>
            <a:off x="484624" y="5799977"/>
            <a:ext cx="824248" cy="307777"/>
          </a:xfrm>
          <a:prstGeom prst="rect">
            <a:avLst/>
          </a:prstGeom>
          <a:noFill/>
        </p:spPr>
        <p:txBody>
          <a:bodyPr wrap="square" rtlCol="0">
            <a:spAutoFit/>
          </a:bodyPr>
          <a:lstStyle/>
          <a:p>
            <a:pPr algn="r"/>
            <a:r>
              <a:rPr lang="en-US" sz="1400" b="1" dirty="0" smtClean="0">
                <a:latin typeface="Arial Narrow" pitchFamily="34" charset="0"/>
              </a:rPr>
              <a:t>ANL</a:t>
            </a:r>
            <a:endParaRPr lang="en-US" sz="1400" b="1" dirty="0">
              <a:latin typeface="Arial Narrow" pitchFamily="34" charset="0"/>
            </a:endParaRPr>
          </a:p>
        </p:txBody>
      </p:sp>
      <p:sp>
        <p:nvSpPr>
          <p:cNvPr id="29" name="Rectangle 28"/>
          <p:cNvSpPr/>
          <p:nvPr/>
        </p:nvSpPr>
        <p:spPr>
          <a:xfrm>
            <a:off x="342900" y="1701800"/>
            <a:ext cx="4114800" cy="3809652"/>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660900" y="1701800"/>
            <a:ext cx="4114800" cy="3809652"/>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2010-03-08 Site Progress (6).jpg"/>
          <p:cNvPicPr>
            <a:picLocks noChangeAspect="1"/>
          </p:cNvPicPr>
          <p:nvPr/>
        </p:nvPicPr>
        <p:blipFill>
          <a:blip r:embed="rId8" cstate="print"/>
          <a:stretch>
            <a:fillRect/>
          </a:stretch>
        </p:blipFill>
        <p:spPr>
          <a:xfrm>
            <a:off x="1324304" y="5819247"/>
            <a:ext cx="1682430" cy="998408"/>
          </a:xfrm>
          <a:prstGeom prst="rect">
            <a:avLst/>
          </a:prstGeom>
          <a:ln w="12700">
            <a:solidFill>
              <a:schemeClr val="tx1"/>
            </a:solidFill>
          </a:ln>
          <a:effectLst>
            <a:outerShdw blurRad="292100" dist="139700" dir="2700000" algn="tl" rotWithShape="0">
              <a:srgbClr val="333333">
                <a:alpha val="65000"/>
              </a:srgbClr>
            </a:outerShdw>
          </a:effectLst>
        </p:spPr>
      </p:pic>
      <p:sp>
        <p:nvSpPr>
          <p:cNvPr id="27" name="TextBox 26"/>
          <p:cNvSpPr txBox="1"/>
          <p:nvPr/>
        </p:nvSpPr>
        <p:spPr>
          <a:xfrm>
            <a:off x="2174246" y="5799977"/>
            <a:ext cx="824248" cy="307777"/>
          </a:xfrm>
          <a:prstGeom prst="rect">
            <a:avLst/>
          </a:prstGeom>
          <a:noFill/>
        </p:spPr>
        <p:txBody>
          <a:bodyPr wrap="square" rtlCol="0">
            <a:spAutoFit/>
          </a:bodyPr>
          <a:lstStyle/>
          <a:p>
            <a:pPr algn="r"/>
            <a:r>
              <a:rPr lang="en-US" sz="1400" b="1" dirty="0" smtClean="0">
                <a:latin typeface="Arial Narrow" pitchFamily="34" charset="0"/>
              </a:rPr>
              <a:t>ORNL</a:t>
            </a:r>
            <a:endParaRPr lang="en-US" sz="1400" b="1" dirty="0">
              <a:latin typeface="Arial Narrow"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64</a:t>
            </a:fld>
            <a:endParaRPr lang="en-US" dirty="0"/>
          </a:p>
        </p:txBody>
      </p:sp>
      <p:sp>
        <p:nvSpPr>
          <p:cNvPr id="2" name="Title 1"/>
          <p:cNvSpPr>
            <a:spLocks noGrp="1"/>
          </p:cNvSpPr>
          <p:nvPr>
            <p:ph type="title" idx="4294967295"/>
          </p:nvPr>
        </p:nvSpPr>
        <p:spPr>
          <a:xfrm>
            <a:off x="0" y="-186360"/>
            <a:ext cx="9144000" cy="1143000"/>
          </a:xfrm>
        </p:spPr>
        <p:txBody>
          <a:bodyPr/>
          <a:lstStyle/>
          <a:p>
            <a:r>
              <a:rPr lang="en-US" dirty="0" smtClean="0"/>
              <a:t>Safeguards and Security</a:t>
            </a:r>
            <a:endParaRPr lang="en-US" dirty="0"/>
          </a:p>
        </p:txBody>
      </p:sp>
      <p:sp>
        <p:nvSpPr>
          <p:cNvPr id="24" name="TextBox 23"/>
          <p:cNvSpPr txBox="1"/>
          <p:nvPr/>
        </p:nvSpPr>
        <p:spPr>
          <a:xfrm>
            <a:off x="420688" y="938251"/>
            <a:ext cx="8228012" cy="64633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Arial" pitchFamily="34" charset="0"/>
                <a:cs typeface="Arial" pitchFamily="34" charset="0"/>
              </a:rPr>
              <a:t>Supporting appropriate levels of protection against unauthorized access, theft, or destruction of DOE assets and hostile acts</a:t>
            </a:r>
            <a:endParaRPr lang="en-US" dirty="0">
              <a:solidFill>
                <a:schemeClr val="tx1"/>
              </a:solidFill>
              <a:latin typeface="Arial" pitchFamily="34" charset="0"/>
              <a:cs typeface="Arial" pitchFamily="34" charset="0"/>
            </a:endParaRPr>
          </a:p>
        </p:txBody>
      </p:sp>
      <p:sp>
        <p:nvSpPr>
          <p:cNvPr id="12" name="TextBox 11"/>
          <p:cNvSpPr txBox="1"/>
          <p:nvPr/>
        </p:nvSpPr>
        <p:spPr>
          <a:xfrm>
            <a:off x="440497" y="1771651"/>
            <a:ext cx="3924300" cy="4016484"/>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Program Goals: </a:t>
            </a:r>
          </a:p>
          <a:p>
            <a:pPr marL="168275" lvl="0" indent="-168275">
              <a:spcAft>
                <a:spcPts val="600"/>
              </a:spcAft>
              <a:buFont typeface="Wingdings" pitchFamily="2" charset="2"/>
              <a:buChar char="§"/>
            </a:pPr>
            <a:r>
              <a:rPr lang="en-US" sz="1400" dirty="0" smtClean="0">
                <a:latin typeface="Arial" pitchFamily="34" charset="0"/>
                <a:cs typeface="Arial" pitchFamily="34" charset="0"/>
              </a:rPr>
              <a:t>Provide physical  and cyber security controls at Office of Science national laboratory facilities to mitigate risks to facilities and laboratory employees to an acceptable level while enabling the mission.</a:t>
            </a:r>
          </a:p>
          <a:p>
            <a:pPr marL="168275" indent="-168275">
              <a:spcAft>
                <a:spcPts val="600"/>
              </a:spcAft>
              <a:buFont typeface="Wingdings" pitchFamily="2" charset="2"/>
              <a:buChar char="§"/>
            </a:pPr>
            <a:r>
              <a:rPr lang="en-US" sz="1400" dirty="0" smtClean="0">
                <a:latin typeface="Arial" pitchFamily="34" charset="0"/>
                <a:cs typeface="Arial" pitchFamily="34" charset="0"/>
              </a:rPr>
              <a:t> Assure site security programs result in the secure workplace required to facilitate scientific advances.  </a:t>
            </a:r>
          </a:p>
          <a:p>
            <a:pPr marL="168275" lvl="0" indent="-168275">
              <a:spcAft>
                <a:spcPts val="600"/>
              </a:spcAft>
              <a:buFont typeface="Wingdings" pitchFamily="2" charset="2"/>
              <a:buChar char="§"/>
            </a:pPr>
            <a:r>
              <a:rPr lang="en-US" sz="1400" dirty="0" smtClean="0">
                <a:latin typeface="Arial" pitchFamily="34" charset="0"/>
                <a:cs typeface="Arial" pitchFamily="34" charset="0"/>
              </a:rPr>
              <a:t>Align accountability for performance through  National Standards, rigorous peer review, and Federal oversight through  mature contractor assurance systems. </a:t>
            </a:r>
          </a:p>
          <a:p>
            <a:pPr marL="168275" indent="-168275">
              <a:spcAft>
                <a:spcPts val="600"/>
              </a:spcAft>
              <a:buFont typeface="Wingdings" pitchFamily="2" charset="2"/>
              <a:buChar char="§"/>
            </a:pPr>
            <a:r>
              <a:rPr lang="en-US" sz="1400" dirty="0" smtClean="0">
                <a:latin typeface="Arial" pitchFamily="34" charset="0"/>
                <a:cs typeface="Arial" pitchFamily="34" charset="0"/>
              </a:rPr>
              <a:t>Protect special, source, and other nuclear materials, radioactive material, and classified and unclassified controlled information at Office of Science laboratories.</a:t>
            </a:r>
          </a:p>
        </p:txBody>
      </p:sp>
      <p:sp>
        <p:nvSpPr>
          <p:cNvPr id="15" name="Rectangle 14"/>
          <p:cNvSpPr/>
          <p:nvPr/>
        </p:nvSpPr>
        <p:spPr>
          <a:xfrm>
            <a:off x="342900" y="1701800"/>
            <a:ext cx="4138948" cy="4441423"/>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60900" y="1701799"/>
            <a:ext cx="4114800" cy="4441423"/>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793520" y="1771650"/>
            <a:ext cx="3811752" cy="3500958"/>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latin typeface="Arial" pitchFamily="34" charset="0"/>
                <a:cs typeface="Arial" pitchFamily="34" charset="0"/>
              </a:rPr>
              <a:t>FY 2012 Highlights:</a:t>
            </a:r>
          </a:p>
          <a:p>
            <a:pPr marL="17780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The baseline level of protection to provide mission tailored security</a:t>
            </a:r>
          </a:p>
          <a:p>
            <a:pPr marL="177800" lvl="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Full recovery for S&amp;S services to non-DOE customers to reduce pressure on overhead burdens and S&amp;S budgets</a:t>
            </a:r>
          </a:p>
          <a:p>
            <a:pPr marL="177800" lvl="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Oversight through mature contractor assurance systems to minimize duplicative audits and assessments.</a:t>
            </a:r>
          </a:p>
          <a:p>
            <a:pPr marL="177800" indent="-177800">
              <a:spcBef>
                <a:spcPts val="600"/>
              </a:spcBef>
              <a:spcAft>
                <a:spcPts val="0"/>
              </a:spcAft>
              <a:buFont typeface="Wingdings" pitchFamily="2" charset="2"/>
              <a:buChar char="§"/>
            </a:pPr>
            <a:r>
              <a:rPr lang="en-US" sz="1400" dirty="0" smtClean="0">
                <a:solidFill>
                  <a:schemeClr val="tx1"/>
                </a:solidFill>
                <a:latin typeface="Arial" pitchFamily="34" charset="0"/>
                <a:cs typeface="Arial" pitchFamily="34" charset="0"/>
              </a:rPr>
              <a:t>Investments in infrastructure and automation technology to reduce reliance on personnel for  routine security functions and long-term costs</a:t>
            </a:r>
          </a:p>
          <a:p>
            <a:pPr marL="177800" indent="-177800">
              <a:lnSpc>
                <a:spcPts val="1500"/>
              </a:lnSpc>
              <a:spcBef>
                <a:spcPts val="600"/>
              </a:spcBef>
              <a:spcAft>
                <a:spcPts val="0"/>
              </a:spcAft>
              <a:buFont typeface="Wingdings" pitchFamily="2" charset="2"/>
              <a:buChar char="§"/>
            </a:pPr>
            <a:endParaRPr lang="en-US" sz="1400" dirty="0" smtClean="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EEA275D-5A49-48A8-817D-44C3EA0A3A2F}" type="slidenum">
              <a:rPr lang="en-US" smtClean="0"/>
              <a:pPr>
                <a:defRPr/>
              </a:pPr>
              <a:t>65</a:t>
            </a:fld>
            <a:endParaRPr lang="en-US" dirty="0"/>
          </a:p>
        </p:txBody>
      </p:sp>
      <p:sp>
        <p:nvSpPr>
          <p:cNvPr id="2" name="Title 1"/>
          <p:cNvSpPr>
            <a:spLocks noGrp="1"/>
          </p:cNvSpPr>
          <p:nvPr>
            <p:ph type="title" idx="4294967295"/>
          </p:nvPr>
        </p:nvSpPr>
        <p:spPr>
          <a:xfrm>
            <a:off x="0" y="87313"/>
            <a:ext cx="9144000" cy="598487"/>
          </a:xfrm>
        </p:spPr>
        <p:txBody>
          <a:bodyPr/>
          <a:lstStyle/>
          <a:p>
            <a:r>
              <a:rPr lang="en-US" dirty="0" smtClean="0"/>
              <a:t>Program Direction</a:t>
            </a:r>
            <a:endParaRPr lang="en-US" dirty="0"/>
          </a:p>
        </p:txBody>
      </p:sp>
      <p:sp>
        <p:nvSpPr>
          <p:cNvPr id="24" name="TextBox 23"/>
          <p:cNvSpPr txBox="1"/>
          <p:nvPr/>
        </p:nvSpPr>
        <p:spPr>
          <a:xfrm>
            <a:off x="420688" y="925372"/>
            <a:ext cx="8228012" cy="646331"/>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Arial" pitchFamily="34" charset="0"/>
                <a:cs typeface="Arial" pitchFamily="34" charset="0"/>
              </a:rPr>
              <a:t>Supporting a skilled workforce to oversee the Office of Science investments in world-leading scientific research</a:t>
            </a:r>
            <a:endParaRPr lang="en-US" dirty="0">
              <a:solidFill>
                <a:schemeClr val="tx1"/>
              </a:solidFill>
              <a:latin typeface="Arial" pitchFamily="34" charset="0"/>
              <a:cs typeface="Arial" pitchFamily="34" charset="0"/>
            </a:endParaRPr>
          </a:p>
        </p:txBody>
      </p:sp>
      <p:sp>
        <p:nvSpPr>
          <p:cNvPr id="17" name="Rectangle 16"/>
          <p:cNvSpPr/>
          <p:nvPr/>
        </p:nvSpPr>
        <p:spPr>
          <a:xfrm>
            <a:off x="342900" y="889000"/>
            <a:ext cx="8434388" cy="673100"/>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56580" y="1687170"/>
            <a:ext cx="4114800" cy="4384446"/>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674580" y="1687170"/>
            <a:ext cx="4114800" cy="4384446"/>
          </a:xfrm>
          <a:prstGeom prst="rect">
            <a:avLst/>
          </a:prstGeom>
          <a:no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1262" y="1779320"/>
            <a:ext cx="3937285" cy="3447098"/>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600"/>
              </a:spcAft>
            </a:pPr>
            <a:r>
              <a:rPr lang="en-US" sz="1600" dirty="0" smtClean="0">
                <a:latin typeface="Arial" pitchFamily="34" charset="0"/>
                <a:cs typeface="Arial" pitchFamily="34" charset="0"/>
              </a:rPr>
              <a:t>Program Goals</a:t>
            </a:r>
            <a:r>
              <a:rPr lang="en-US" sz="1600" b="1" dirty="0" smtClean="0">
                <a:latin typeface="Arial" pitchFamily="34" charset="0"/>
                <a:cs typeface="Arial" pitchFamily="34" charset="0"/>
              </a:rPr>
              <a:t>:</a:t>
            </a:r>
          </a:p>
          <a:p>
            <a:pPr marL="173038" lvl="1" indent="-168275">
              <a:spcBef>
                <a:spcPts val="0"/>
              </a:spcBef>
              <a:spcAft>
                <a:spcPts val="600"/>
              </a:spcAft>
              <a:buFont typeface="Wingdings" pitchFamily="2" charset="2"/>
              <a:buChar char="§"/>
            </a:pPr>
            <a:r>
              <a:rPr lang="en-US" sz="1400" dirty="0" smtClean="0">
                <a:latin typeface="Arial" pitchFamily="34" charset="0"/>
                <a:cs typeface="Arial" pitchFamily="34" charset="0"/>
              </a:rPr>
              <a:t>Ensure the recruitment and retention of a highly skilled workforce to provide the planning, execution, oversight, and management of the Office of Science’s research programs and world-leading facilities</a:t>
            </a:r>
          </a:p>
          <a:p>
            <a:pPr marL="173038" lvl="1" indent="-168275">
              <a:spcBef>
                <a:spcPts val="0"/>
              </a:spcBef>
              <a:spcAft>
                <a:spcPts val="600"/>
              </a:spcAft>
              <a:buFont typeface="Wingdings" pitchFamily="2" charset="2"/>
              <a:buChar char="§"/>
            </a:pPr>
            <a:r>
              <a:rPr lang="en-US" sz="1400" dirty="0" smtClean="0">
                <a:latin typeface="Arial" pitchFamily="34" charset="0"/>
                <a:cs typeface="Arial" pitchFamily="34" charset="0"/>
              </a:rPr>
              <a:t>Provide an effective modernized business infrastructure to support the scientific mission</a:t>
            </a:r>
          </a:p>
          <a:p>
            <a:pPr marL="173038" lvl="1" indent="-168275">
              <a:spcBef>
                <a:spcPts val="0"/>
              </a:spcBef>
              <a:spcAft>
                <a:spcPts val="600"/>
              </a:spcAft>
              <a:buFont typeface="Wingdings" pitchFamily="2" charset="2"/>
              <a:buChar char="§"/>
            </a:pPr>
            <a:r>
              <a:rPr lang="en-US" sz="1400" dirty="0" smtClean="0">
                <a:latin typeface="Arial" pitchFamily="34" charset="0"/>
                <a:cs typeface="Arial" pitchFamily="34" charset="0"/>
              </a:rPr>
              <a:t>Provide public access to DOE-supported research results</a:t>
            </a:r>
          </a:p>
          <a:p>
            <a:pPr marL="173038" lvl="1" indent="-168275">
              <a:spcBef>
                <a:spcPts val="0"/>
              </a:spcBef>
              <a:spcAft>
                <a:spcPts val="600"/>
              </a:spcAft>
              <a:buFont typeface="Wingdings" pitchFamily="2" charset="2"/>
              <a:buChar char="§"/>
            </a:pPr>
            <a:r>
              <a:rPr lang="en-US" sz="1400" dirty="0" smtClean="0">
                <a:latin typeface="Arial" pitchFamily="34" charset="0"/>
                <a:cs typeface="Arial" pitchFamily="34" charset="0"/>
              </a:rPr>
              <a:t>Support professional development opportunities for the Office of Science workforce</a:t>
            </a:r>
          </a:p>
        </p:txBody>
      </p:sp>
      <p:sp>
        <p:nvSpPr>
          <p:cNvPr id="11" name="TextBox 10"/>
          <p:cNvSpPr txBox="1"/>
          <p:nvPr/>
        </p:nvSpPr>
        <p:spPr>
          <a:xfrm>
            <a:off x="4757892" y="1779320"/>
            <a:ext cx="3962554" cy="3123932"/>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rtlCol="0">
            <a:spAutoFit/>
          </a:bodyPr>
          <a:lstStyle/>
          <a:p>
            <a:pPr>
              <a:spcAft>
                <a:spcPts val="600"/>
              </a:spcAft>
            </a:pPr>
            <a:r>
              <a:rPr lang="en-US" sz="1600" dirty="0" smtClean="0">
                <a:latin typeface="Arial" pitchFamily="34" charset="0"/>
                <a:cs typeface="Arial" pitchFamily="34" charset="0"/>
              </a:rPr>
              <a:t>FY 2012 Highlights:</a:t>
            </a:r>
          </a:p>
          <a:p>
            <a:pPr marL="177800" indent="-177800">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Supports salaries and benefits of over 1,000 FTEs across the Office of Science complex.</a:t>
            </a:r>
          </a:p>
          <a:p>
            <a:pPr marL="177800" indent="-177800">
              <a:spcBef>
                <a:spcPts val="0"/>
              </a:spcBef>
              <a:spcAft>
                <a:spcPts val="600"/>
              </a:spcAft>
              <a:buFont typeface="Wingdings" pitchFamily="2" charset="2"/>
              <a:buChar char="§"/>
            </a:pPr>
            <a:r>
              <a:rPr lang="en-US" sz="1400" dirty="0" smtClean="0">
                <a:solidFill>
                  <a:schemeClr val="tx1"/>
                </a:solidFill>
                <a:latin typeface="Arial" pitchFamily="34" charset="0"/>
                <a:cs typeface="Arial" pitchFamily="34" charset="0"/>
              </a:rPr>
              <a:t>Supports the development of an improved internal grants management system through best-in-class software development.</a:t>
            </a:r>
          </a:p>
          <a:p>
            <a:pPr marL="177800" indent="-177800">
              <a:spcBef>
                <a:spcPts val="0"/>
              </a:spcBef>
              <a:spcAft>
                <a:spcPts val="600"/>
              </a:spcAft>
              <a:buFont typeface="Wingdings" pitchFamily="2" charset="2"/>
              <a:buChar char="§"/>
            </a:pPr>
            <a:r>
              <a:rPr lang="en-US" sz="1400" dirty="0" smtClean="0">
                <a:latin typeface="Arial" pitchFamily="34" charset="0"/>
                <a:cs typeface="Arial" pitchFamily="34" charset="0"/>
              </a:rPr>
              <a:t>Supports development of an integrated, transparent information technology system between HQ and Field operations looking to cloud computing and other cost efficiency gains.</a:t>
            </a:r>
          </a:p>
          <a:p>
            <a:pPr marL="177800" indent="-177800">
              <a:spcBef>
                <a:spcPts val="600"/>
              </a:spcBef>
              <a:spcAft>
                <a:spcPts val="600"/>
              </a:spcAft>
              <a:buFont typeface="Wingdings" pitchFamily="2" charset="2"/>
              <a:buChar char="§"/>
            </a:pPr>
            <a:endParaRPr lang="en-US" sz="1600" dirty="0" smtClean="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68F455FD-F83C-4433-AE11-4D89943CC4D6}" type="slidenum">
              <a:rPr lang="en-US" smtClean="0"/>
              <a:pPr/>
              <a:t>66</a:t>
            </a:fld>
            <a:endParaRPr lang="en-US"/>
          </a:p>
        </p:txBody>
      </p:sp>
      <p:sp>
        <p:nvSpPr>
          <p:cNvPr id="4" name="TextBox 3"/>
          <p:cNvSpPr txBox="1"/>
          <p:nvPr/>
        </p:nvSpPr>
        <p:spPr>
          <a:xfrm>
            <a:off x="1" y="169049"/>
            <a:ext cx="9143999" cy="461665"/>
          </a:xfrm>
          <a:prstGeom prst="rect">
            <a:avLst/>
          </a:prstGeom>
          <a:noFill/>
        </p:spPr>
        <p:txBody>
          <a:bodyPr wrap="square" rtlCol="0">
            <a:spAutoFit/>
          </a:bodyPr>
          <a:lstStyle/>
          <a:p>
            <a:pPr algn="ctr"/>
            <a:r>
              <a:rPr lang="en-US" sz="2400" dirty="0" smtClean="0"/>
              <a:t>America COMPETES Reauthorization Act of 2010</a:t>
            </a:r>
            <a:endParaRPr lang="en-US" sz="2400" dirty="0"/>
          </a:p>
        </p:txBody>
      </p:sp>
      <p:sp>
        <p:nvSpPr>
          <p:cNvPr id="5" name="TextBox 4"/>
          <p:cNvSpPr txBox="1"/>
          <p:nvPr/>
        </p:nvSpPr>
        <p:spPr>
          <a:xfrm>
            <a:off x="983557" y="1925276"/>
            <a:ext cx="7379300" cy="286232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u="sng" dirty="0" smtClean="0">
                <a:latin typeface="Arial" pitchFamily="34" charset="0"/>
                <a:cs typeface="Arial" pitchFamily="34" charset="0"/>
              </a:rPr>
              <a:t>Section 103</a:t>
            </a:r>
            <a:r>
              <a:rPr lang="en-US" sz="2000" dirty="0" smtClean="0">
                <a:latin typeface="Arial" pitchFamily="34" charset="0"/>
                <a:cs typeface="Arial" pitchFamily="34" charset="0"/>
              </a:rPr>
              <a:t>:</a:t>
            </a:r>
            <a:br>
              <a:rPr lang="en-US" sz="2000" dirty="0" smtClean="0">
                <a:latin typeface="Arial" pitchFamily="34" charset="0"/>
                <a:cs typeface="Arial" pitchFamily="34" charset="0"/>
              </a:rPr>
            </a:br>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Establishes a working group under the National Science and Technology Council to coordinate Federal science agency research and policies related to the </a:t>
            </a:r>
            <a:r>
              <a:rPr lang="en-US" sz="2000" dirty="0" smtClean="0">
                <a:solidFill>
                  <a:srgbClr val="FF0000"/>
                </a:solidFill>
                <a:latin typeface="Arial" pitchFamily="34" charset="0"/>
                <a:cs typeface="Arial" pitchFamily="34" charset="0"/>
              </a:rPr>
              <a:t>dissemination and long-term stewardship</a:t>
            </a:r>
            <a:r>
              <a:rPr lang="en-US" sz="2000" dirty="0" smtClean="0">
                <a:latin typeface="Arial" pitchFamily="34" charset="0"/>
                <a:cs typeface="Arial" pitchFamily="34" charset="0"/>
              </a:rPr>
              <a:t> of the results of unclassified research, including </a:t>
            </a:r>
            <a:r>
              <a:rPr lang="en-US" sz="2000" dirty="0" smtClean="0">
                <a:solidFill>
                  <a:srgbClr val="FF0000"/>
                </a:solidFill>
                <a:latin typeface="Arial" pitchFamily="34" charset="0"/>
                <a:cs typeface="Arial" pitchFamily="34" charset="0"/>
              </a:rPr>
              <a:t>digital data and peer reviewed scholarly publications</a:t>
            </a:r>
            <a:r>
              <a:rPr lang="en-US" sz="2000" dirty="0" smtClean="0">
                <a:latin typeface="Arial" pitchFamily="34" charset="0"/>
                <a:cs typeface="Arial" pitchFamily="34" charset="0"/>
              </a:rPr>
              <a:t>, supported wholly, or in part, by funding from the Federal science agencies.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68F455FD-F83C-4433-AE11-4D89943CC4D6}" type="slidenum">
              <a:rPr lang="en-US" smtClean="0"/>
              <a:pPr/>
              <a:t>67</a:t>
            </a:fld>
            <a:endParaRPr lang="en-US"/>
          </a:p>
        </p:txBody>
      </p:sp>
      <p:sp>
        <p:nvSpPr>
          <p:cNvPr id="4" name="TextBox 3"/>
          <p:cNvSpPr txBox="1"/>
          <p:nvPr/>
        </p:nvSpPr>
        <p:spPr>
          <a:xfrm>
            <a:off x="1" y="169049"/>
            <a:ext cx="9143999" cy="461665"/>
          </a:xfrm>
          <a:prstGeom prst="rect">
            <a:avLst/>
          </a:prstGeom>
          <a:noFill/>
        </p:spPr>
        <p:txBody>
          <a:bodyPr wrap="square" rtlCol="0">
            <a:spAutoFit/>
          </a:bodyPr>
          <a:lstStyle/>
          <a:p>
            <a:pPr algn="ctr"/>
            <a:r>
              <a:rPr lang="en-US" sz="2400" dirty="0" smtClean="0"/>
              <a:t>New BESAC Charge</a:t>
            </a:r>
            <a:endParaRPr lang="en-US" sz="2400" dirty="0"/>
          </a:p>
        </p:txBody>
      </p:sp>
      <p:sp>
        <p:nvSpPr>
          <p:cNvPr id="5" name="TextBox 4"/>
          <p:cNvSpPr txBox="1"/>
          <p:nvPr/>
        </p:nvSpPr>
        <p:spPr>
          <a:xfrm>
            <a:off x="314960" y="883920"/>
            <a:ext cx="83820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Arial" pitchFamily="34" charset="0"/>
                <a:cs typeface="Arial" pitchFamily="34" charset="0"/>
              </a:rPr>
              <a:t>To submit a report describing current policies and practices for disseminating research results in the fields relevant to the </a:t>
            </a:r>
            <a:r>
              <a:rPr lang="en-US" dirty="0" smtClean="0">
                <a:solidFill>
                  <a:schemeClr val="tx1"/>
                </a:solidFill>
                <a:latin typeface="Arial" pitchFamily="34" charset="0"/>
                <a:cs typeface="Arial" pitchFamily="34" charset="0"/>
              </a:rPr>
              <a:t>Basic Energy Sciences Physics </a:t>
            </a:r>
            <a:r>
              <a:rPr lang="en-US" dirty="0" smtClean="0">
                <a:latin typeface="Arial" pitchFamily="34" charset="0"/>
                <a:cs typeface="Arial" pitchFamily="34" charset="0"/>
              </a:rPr>
              <a:t>Program.</a:t>
            </a:r>
            <a:endParaRPr lang="en-US" dirty="0"/>
          </a:p>
        </p:txBody>
      </p:sp>
      <p:sp>
        <p:nvSpPr>
          <p:cNvPr id="6" name="TextBox 5"/>
          <p:cNvSpPr txBox="1"/>
          <p:nvPr/>
        </p:nvSpPr>
        <p:spPr>
          <a:xfrm>
            <a:off x="386080" y="1869440"/>
            <a:ext cx="8269547" cy="3416320"/>
          </a:xfrm>
          <a:prstGeom prst="rect">
            <a:avLst/>
          </a:prstGeom>
          <a:noFill/>
        </p:spPr>
        <p:txBody>
          <a:bodyPr wrap="square" rtlCol="0">
            <a:spAutoFit/>
          </a:bodyPr>
          <a:lstStyle/>
          <a:p>
            <a:r>
              <a:rPr lang="en-US" dirty="0" smtClean="0"/>
              <a:t>The report should:</a:t>
            </a:r>
            <a:br>
              <a:rPr lang="en-US" dirty="0" smtClean="0"/>
            </a:br>
            <a:endParaRPr lang="en-US" dirty="0" smtClean="0"/>
          </a:p>
          <a:p>
            <a:pPr marL="342900" indent="-342900">
              <a:buFont typeface="Arial" pitchFamily="34" charset="0"/>
              <a:buChar char="•"/>
            </a:pPr>
            <a:r>
              <a:rPr lang="en-US" dirty="0" smtClean="0"/>
              <a:t>Describe current policies and practices for disseminating research results, including written findings and digital data, in the fields relevant to the Basic Energy Sciences Program. </a:t>
            </a:r>
            <a:br>
              <a:rPr lang="en-US" dirty="0" smtClean="0"/>
            </a:br>
            <a:endParaRPr lang="en-US" dirty="0" smtClean="0"/>
          </a:p>
          <a:p>
            <a:pPr marL="342900" indent="-342900">
              <a:buFont typeface="Arial" pitchFamily="34" charset="0"/>
              <a:buChar char="•"/>
            </a:pPr>
            <a:r>
              <a:rPr lang="en-US" dirty="0" smtClean="0"/>
              <a:t>Identify which dissemination models, if any, successfully maximize the potential benefit of research results in a way that is sustainable within the research community.</a:t>
            </a:r>
            <a:br>
              <a:rPr lang="en-US" dirty="0" smtClean="0"/>
            </a:br>
            <a:endParaRPr lang="en-US" dirty="0" smtClean="0"/>
          </a:p>
          <a:p>
            <a:pPr marL="342900" indent="-342900">
              <a:buFont typeface="Arial" pitchFamily="34" charset="0"/>
              <a:buChar char="•"/>
            </a:pPr>
            <a:r>
              <a:rPr lang="en-US" dirty="0" smtClean="0"/>
              <a:t>Identify any opportunities where public access policies or practices could enhance the discovery potential of Office of Science research results.</a:t>
            </a:r>
            <a:endParaRPr lang="en-US" dirty="0"/>
          </a:p>
        </p:txBody>
      </p:sp>
      <p:sp>
        <p:nvSpPr>
          <p:cNvPr id="7" name="TextBox 6"/>
          <p:cNvSpPr txBox="1"/>
          <p:nvPr/>
        </p:nvSpPr>
        <p:spPr>
          <a:xfrm>
            <a:off x="498764" y="5496790"/>
            <a:ext cx="5007012" cy="369332"/>
          </a:xfrm>
          <a:prstGeom prst="rect">
            <a:avLst/>
          </a:prstGeom>
          <a:noFill/>
        </p:spPr>
        <p:txBody>
          <a:bodyPr wrap="none" rtlCol="0">
            <a:spAutoFit/>
          </a:bodyPr>
          <a:lstStyle/>
          <a:p>
            <a:r>
              <a:rPr lang="en-US" dirty="0" smtClean="0"/>
              <a:t>The report should be finalized by July 1</a:t>
            </a:r>
            <a:r>
              <a:rPr lang="en-US" baseline="30000" dirty="0" smtClean="0"/>
              <a:t>st</a:t>
            </a:r>
            <a:r>
              <a:rPr lang="en-US" dirty="0" smtClean="0"/>
              <a:t>, 2011.</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4"/>
          <p:cNvSpPr>
            <a:spLocks noChangeArrowheads="1"/>
          </p:cNvSpPr>
          <p:nvPr/>
        </p:nvSpPr>
        <p:spPr bwMode="auto">
          <a:xfrm>
            <a:off x="369723" y="3166260"/>
            <a:ext cx="8407729" cy="3211135"/>
          </a:xfrm>
          <a:prstGeom prst="rect">
            <a:avLst/>
          </a:prstGeom>
          <a:noFill/>
          <a:ln w="9525">
            <a:noFill/>
            <a:miter lim="800000"/>
            <a:headEnd/>
            <a:tailEnd/>
          </a:ln>
        </p:spPr>
        <p:txBody>
          <a:bodyPr wrap="square">
            <a:prstTxWarp prst="textNoShape">
              <a:avLst/>
            </a:prstTxWarp>
            <a:spAutoFit/>
          </a:bodyPr>
          <a:lstStyle/>
          <a:p>
            <a:pPr marL="166688" indent="-166688">
              <a:spcBef>
                <a:spcPts val="800"/>
              </a:spcBef>
              <a:buFont typeface="Wingdings" pitchFamily="2" charset="2"/>
              <a:buChar char="§"/>
            </a:pPr>
            <a:r>
              <a:rPr lang="en-US" sz="1600" dirty="0" smtClean="0">
                <a:latin typeface="Arial" pitchFamily="34" charset="0"/>
                <a:cs typeface="Arial" pitchFamily="34" charset="0"/>
              </a:rPr>
              <a:t>The performance and lifetime of materials used in nuclear technology and in advanced power generation are severely limited by corrosive environments and extreme conditions. </a:t>
            </a:r>
          </a:p>
          <a:p>
            <a:pPr marL="166688" indent="-166688">
              <a:spcBef>
                <a:spcPts val="800"/>
              </a:spcBef>
              <a:buFont typeface="Wingdings" pitchFamily="2" charset="2"/>
              <a:buChar char="§"/>
            </a:pPr>
            <a:r>
              <a:rPr lang="en-US" sz="1600" dirty="0" smtClean="0">
                <a:latin typeface="Arial" pitchFamily="34" charset="0"/>
                <a:cs typeface="Arial" pitchFamily="34" charset="0"/>
              </a:rPr>
              <a:t>Premature failure of materials can result from undetected stress corrosion cracking.</a:t>
            </a:r>
          </a:p>
          <a:p>
            <a:pPr marL="166688" indent="-166688">
              <a:spcBef>
                <a:spcPts val="800"/>
              </a:spcBef>
              <a:buFont typeface="Wingdings" pitchFamily="2" charset="2"/>
              <a:buChar char="§"/>
            </a:pPr>
            <a:r>
              <a:rPr lang="en-US" sz="1600" dirty="0" smtClean="0">
                <a:latin typeface="Arial" pitchFamily="34" charset="0"/>
                <a:cs typeface="Arial" pitchFamily="34" charset="0"/>
              </a:rPr>
              <a:t>Annually, corrosion costs about 3% of the U.S. gross domestic product. </a:t>
            </a:r>
          </a:p>
          <a:p>
            <a:pPr marL="166688" indent="-166688">
              <a:spcBef>
                <a:spcPts val="800"/>
              </a:spcBef>
              <a:buFont typeface="Wingdings" pitchFamily="2" charset="2"/>
              <a:buChar char="§"/>
            </a:pPr>
            <a:r>
              <a:rPr lang="en-US" sz="1600" dirty="0" smtClean="0">
                <a:latin typeface="Arial" pitchFamily="34" charset="0"/>
                <a:cs typeface="Arial" pitchFamily="34" charset="0"/>
              </a:rPr>
              <a:t>48-million-atom simulation on Argonne Leadership Computing Facility showed a link between sulfur i</a:t>
            </a:r>
            <a:r>
              <a:rPr lang="en-US" sz="1600" dirty="0" smtClean="0"/>
              <a:t>mpurities segregated at grain boundaries of nickel </a:t>
            </a:r>
            <a:r>
              <a:rPr lang="en-US" sz="1600" dirty="0" smtClean="0">
                <a:latin typeface="Arial" pitchFamily="34" charset="0"/>
                <a:cs typeface="Arial" pitchFamily="34" charset="0"/>
              </a:rPr>
              <a:t>and embrittlement. An order-of-magnitude reduction in grain-boundary shear strength, combined with tensile-strength reduction, allows the crack tip to always find an easy propagation path in this configuration. This mechanism explains an experimentally observed crossover from microscopic fracture to macroscopic cracks due to sulfur impurities.</a:t>
            </a:r>
          </a:p>
          <a:p>
            <a:pPr>
              <a:spcBef>
                <a:spcPts val="800"/>
              </a:spcBef>
            </a:pPr>
            <a:endParaRPr lang="en-US" sz="1600" dirty="0">
              <a:latin typeface="Arial" pitchFamily="34" charset="0"/>
              <a:cs typeface="Arial" pitchFamily="34" charset="0"/>
            </a:endParaRPr>
          </a:p>
        </p:txBody>
      </p:sp>
      <p:sp>
        <p:nvSpPr>
          <p:cNvPr id="15" name="Rectangle 14"/>
          <p:cNvSpPr/>
          <p:nvPr/>
        </p:nvSpPr>
        <p:spPr>
          <a:xfrm>
            <a:off x="6153462" y="2365165"/>
            <a:ext cx="2990538" cy="707886"/>
          </a:xfrm>
          <a:prstGeom prst="rect">
            <a:avLst/>
          </a:prstGeom>
        </p:spPr>
        <p:txBody>
          <a:bodyPr wrap="square">
            <a:spAutoFit/>
          </a:bodyPr>
          <a:lstStyle/>
          <a:p>
            <a:r>
              <a:rPr lang="en-US" sz="1000" dirty="0" smtClean="0"/>
              <a:t>Fracture simulations for </a:t>
            </a:r>
            <a:r>
              <a:rPr lang="en-US" sz="1000" dirty="0" err="1" smtClean="0"/>
              <a:t>nanocrystalline</a:t>
            </a:r>
            <a:r>
              <a:rPr lang="en-US" sz="1000" dirty="0" smtClean="0"/>
              <a:t> nickel without and with amorphous sulfide grain- boundary phases, showing ductile, </a:t>
            </a:r>
            <a:r>
              <a:rPr lang="en-US" sz="1000" dirty="0" err="1" smtClean="0"/>
              <a:t>transgranular</a:t>
            </a:r>
            <a:r>
              <a:rPr lang="en-US" sz="1000" dirty="0" smtClean="0"/>
              <a:t> tearing and brittle, </a:t>
            </a:r>
            <a:r>
              <a:rPr lang="en-US" sz="1000" dirty="0" err="1" smtClean="0"/>
              <a:t>intergranular</a:t>
            </a:r>
            <a:r>
              <a:rPr lang="en-US" sz="1000" dirty="0" smtClean="0"/>
              <a:t> cleavage. </a:t>
            </a:r>
            <a:endParaRPr lang="en-US" sz="1000" dirty="0">
              <a:latin typeface="Arial Narrow" pitchFamily="34" charset="0"/>
            </a:endParaRPr>
          </a:p>
        </p:txBody>
      </p:sp>
      <p:sp>
        <p:nvSpPr>
          <p:cNvPr id="11" name="Slide Number Placeholder 3"/>
          <p:cNvSpPr>
            <a:spLocks noGrp="1"/>
          </p:cNvSpPr>
          <p:nvPr>
            <p:ph type="sldNum" sz="quarter" idx="12"/>
          </p:nvPr>
        </p:nvSpPr>
        <p:spPr>
          <a:prstGeom prst="rect">
            <a:avLst/>
          </a:prstGeom>
        </p:spPr>
        <p:txBody>
          <a:bodyPr anchor="ctr"/>
          <a:lstStyle/>
          <a:p>
            <a:pPr algn="ctr">
              <a:defRPr/>
            </a:pPr>
            <a:fld id="{6EEA275D-5A49-48A8-817D-44C3EA0A3A2F}" type="slidenum">
              <a:rPr lang="en-US" sz="1200" smtClean="0">
                <a:solidFill>
                  <a:srgbClr val="106636"/>
                </a:solidFill>
              </a:rPr>
              <a:pPr algn="ctr">
                <a:defRPr/>
              </a:pPr>
              <a:t>7</a:t>
            </a:fld>
            <a:endParaRPr lang="en-US" sz="1200" dirty="0">
              <a:solidFill>
                <a:srgbClr val="106636"/>
              </a:solidFill>
            </a:endParaRPr>
          </a:p>
        </p:txBody>
      </p:sp>
      <p:sp>
        <p:nvSpPr>
          <p:cNvPr id="2" name="Title 1"/>
          <p:cNvSpPr>
            <a:spLocks noGrp="1"/>
          </p:cNvSpPr>
          <p:nvPr>
            <p:ph type="title" idx="4294967295"/>
          </p:nvPr>
        </p:nvSpPr>
        <p:spPr>
          <a:xfrm>
            <a:off x="-300038" y="211138"/>
            <a:ext cx="9444038" cy="655637"/>
          </a:xfrm>
          <a:noFill/>
          <a:ln w="9525">
            <a:noFill/>
            <a:miter lim="800000"/>
            <a:headEnd/>
            <a:tailEnd/>
          </a:ln>
        </p:spPr>
        <p:txBody>
          <a:bodyPr vert="horz" wrap="square" lIns="91440" tIns="45720" rIns="91440" bIns="45720" numCol="1" anchor="ctr" anchorCtr="0" compatLnSpc="1">
            <a:prstTxWarp prst="textNoShape">
              <a:avLst/>
            </a:prstTxWarp>
          </a:bodyPr>
          <a:lstStyle/>
          <a:p>
            <a:pPr>
              <a:lnSpc>
                <a:spcPct val="80000"/>
              </a:lnSpc>
            </a:pPr>
            <a:r>
              <a:rPr lang="en-US" dirty="0" smtClean="0"/>
              <a:t>Stress Corrosion Cracking</a:t>
            </a:r>
            <a:br>
              <a:rPr lang="en-US" dirty="0" smtClean="0"/>
            </a:br>
            <a:r>
              <a:rPr lang="en-US" sz="1800" dirty="0" smtClean="0"/>
              <a:t>Molecular Dynamics Simulation Reveals Mechanisms of Nickel Fracture </a:t>
            </a:r>
            <a:br>
              <a:rPr lang="en-US" sz="1800" dirty="0" smtClean="0"/>
            </a:br>
            <a:endParaRPr lang="en-US" sz="1800" dirty="0" smtClean="0">
              <a:latin typeface="Arial Narrow" pitchFamily="34" charset="0"/>
            </a:endParaRPr>
          </a:p>
        </p:txBody>
      </p:sp>
      <p:grpSp>
        <p:nvGrpSpPr>
          <p:cNvPr id="3" name="Group 19"/>
          <p:cNvGrpSpPr/>
          <p:nvPr/>
        </p:nvGrpSpPr>
        <p:grpSpPr>
          <a:xfrm>
            <a:off x="6397984" y="6329549"/>
            <a:ext cx="2083982" cy="467525"/>
            <a:chOff x="0" y="6272116"/>
            <a:chExt cx="2604655" cy="584334"/>
          </a:xfrm>
        </p:grpSpPr>
        <p:pic>
          <p:nvPicPr>
            <p:cNvPr id="16" name="Picture 15" descr="universities-logos.png"/>
            <p:cNvPicPr>
              <a:picLocks noChangeAspect="1"/>
            </p:cNvPicPr>
            <p:nvPr/>
          </p:nvPicPr>
          <p:blipFill>
            <a:blip r:embed="rId3" cstate="print"/>
            <a:srcRect l="60501" r="26499"/>
            <a:stretch>
              <a:fillRect/>
            </a:stretch>
          </p:blipFill>
          <p:spPr>
            <a:xfrm>
              <a:off x="793440" y="6279043"/>
              <a:ext cx="709672" cy="570480"/>
            </a:xfrm>
            <a:prstGeom prst="rect">
              <a:avLst/>
            </a:prstGeom>
          </p:spPr>
        </p:pic>
        <p:pic>
          <p:nvPicPr>
            <p:cNvPr id="17" name="Picture 16" descr="universities-logos.png"/>
            <p:cNvPicPr>
              <a:picLocks noChangeAspect="1"/>
            </p:cNvPicPr>
            <p:nvPr/>
          </p:nvPicPr>
          <p:blipFill>
            <a:blip r:embed="rId3" cstate="print"/>
            <a:srcRect l="74898" r="11999" b="-1"/>
            <a:stretch>
              <a:fillRect/>
            </a:stretch>
          </p:blipFill>
          <p:spPr>
            <a:xfrm>
              <a:off x="1427013" y="6279041"/>
              <a:ext cx="715271" cy="570485"/>
            </a:xfrm>
            <a:prstGeom prst="rect">
              <a:avLst/>
            </a:prstGeom>
          </p:spPr>
        </p:pic>
        <p:pic>
          <p:nvPicPr>
            <p:cNvPr id="18" name="Picture 17" descr="200px-Pennsylvania_State_University_seal_svg.png"/>
            <p:cNvPicPr>
              <a:picLocks noChangeAspect="1"/>
            </p:cNvPicPr>
            <p:nvPr/>
          </p:nvPicPr>
          <p:blipFill>
            <a:blip r:embed="rId4" cstate="print"/>
            <a:stretch>
              <a:fillRect/>
            </a:stretch>
          </p:blipFill>
          <p:spPr>
            <a:xfrm>
              <a:off x="2050476" y="6291350"/>
              <a:ext cx="554179" cy="545867"/>
            </a:xfrm>
            <a:prstGeom prst="rect">
              <a:avLst/>
            </a:prstGeom>
          </p:spPr>
        </p:pic>
        <p:pic>
          <p:nvPicPr>
            <p:cNvPr id="19" name="Picture 18" descr="universities-logos.png"/>
            <p:cNvPicPr>
              <a:picLocks noChangeAspect="1"/>
            </p:cNvPicPr>
            <p:nvPr/>
          </p:nvPicPr>
          <p:blipFill>
            <a:blip r:embed="rId3" cstate="print"/>
            <a:srcRect l="-224" r="84742" b="-2429"/>
            <a:stretch>
              <a:fillRect/>
            </a:stretch>
          </p:blipFill>
          <p:spPr>
            <a:xfrm>
              <a:off x="0" y="6272116"/>
              <a:ext cx="845126" cy="584334"/>
            </a:xfrm>
            <a:prstGeom prst="rect">
              <a:avLst/>
            </a:prstGeom>
          </p:spPr>
        </p:pic>
      </p:grpSp>
      <p:pic>
        <p:nvPicPr>
          <p:cNvPr id="29697" name="Picture 1" descr="M:\Documents and Settings\dehmer\Desktop\priya_reactors.png"/>
          <p:cNvPicPr>
            <a:picLocks noChangeAspect="1" noChangeArrowheads="1"/>
          </p:cNvPicPr>
          <p:nvPr/>
        </p:nvPicPr>
        <p:blipFill>
          <a:blip r:embed="rId5" cstate="print"/>
          <a:srcRect/>
          <a:stretch>
            <a:fillRect/>
          </a:stretch>
        </p:blipFill>
        <p:spPr bwMode="auto">
          <a:xfrm>
            <a:off x="679941" y="1111590"/>
            <a:ext cx="5497513" cy="1957388"/>
          </a:xfrm>
          <a:prstGeom prst="rect">
            <a:avLst/>
          </a:prstGeom>
          <a:noFill/>
        </p:spPr>
      </p:pic>
      <p:grpSp>
        <p:nvGrpSpPr>
          <p:cNvPr id="4" name="Group 114"/>
          <p:cNvGrpSpPr/>
          <p:nvPr/>
        </p:nvGrpSpPr>
        <p:grpSpPr>
          <a:xfrm>
            <a:off x="6626140" y="873016"/>
            <a:ext cx="1705418" cy="1412938"/>
            <a:chOff x="6626140" y="782863"/>
            <a:chExt cx="1705418" cy="1412938"/>
          </a:xfrm>
        </p:grpSpPr>
        <p:grpSp>
          <p:nvGrpSpPr>
            <p:cNvPr id="5" name="Group 95"/>
            <p:cNvGrpSpPr/>
            <p:nvPr/>
          </p:nvGrpSpPr>
          <p:grpSpPr>
            <a:xfrm>
              <a:off x="6626140" y="782863"/>
              <a:ext cx="1705418" cy="1412938"/>
              <a:chOff x="7181407" y="1135690"/>
              <a:chExt cx="1172226" cy="971189"/>
            </a:xfrm>
          </p:grpSpPr>
          <p:pic>
            <p:nvPicPr>
              <p:cNvPr id="131074" name="Picture 2"/>
              <p:cNvPicPr>
                <a:picLocks noChangeAspect="1" noChangeArrowheads="1"/>
              </p:cNvPicPr>
              <p:nvPr/>
            </p:nvPicPr>
            <p:blipFill>
              <a:blip r:embed="rId6" cstate="print"/>
              <a:srcRect l="78062" t="37524" r="-44" b="38164"/>
              <a:stretch>
                <a:fillRect/>
              </a:stretch>
            </p:blipFill>
            <p:spPr bwMode="auto">
              <a:xfrm>
                <a:off x="7186613" y="1171575"/>
                <a:ext cx="1162050" cy="928688"/>
              </a:xfrm>
              <a:prstGeom prst="rect">
                <a:avLst/>
              </a:prstGeom>
              <a:noFill/>
              <a:ln w="9525">
                <a:noFill/>
                <a:miter lim="800000"/>
                <a:headEnd/>
                <a:tailEnd/>
              </a:ln>
            </p:spPr>
          </p:pic>
          <p:sp>
            <p:nvSpPr>
              <p:cNvPr id="31" name="Freeform 30"/>
              <p:cNvSpPr/>
              <p:nvPr/>
            </p:nvSpPr>
            <p:spPr>
              <a:xfrm>
                <a:off x="7544073" y="1135690"/>
                <a:ext cx="809560" cy="452604"/>
              </a:xfrm>
              <a:custGeom>
                <a:avLst/>
                <a:gdLst>
                  <a:gd name="connsiteX0" fmla="*/ 14015 w 809560"/>
                  <a:gd name="connsiteY0" fmla="*/ 33504 h 452604"/>
                  <a:gd name="connsiteX1" fmla="*/ 9252 w 809560"/>
                  <a:gd name="connsiteY1" fmla="*/ 102560 h 452604"/>
                  <a:gd name="connsiteX2" fmla="*/ 2108 w 809560"/>
                  <a:gd name="connsiteY2" fmla="*/ 104941 h 452604"/>
                  <a:gd name="connsiteX3" fmla="*/ 4490 w 809560"/>
                  <a:gd name="connsiteY3" fmla="*/ 126373 h 452604"/>
                  <a:gd name="connsiteX4" fmla="*/ 21158 w 809560"/>
                  <a:gd name="connsiteY4" fmla="*/ 128754 h 452604"/>
                  <a:gd name="connsiteX5" fmla="*/ 28302 w 809560"/>
                  <a:gd name="connsiteY5" fmla="*/ 131135 h 452604"/>
                  <a:gd name="connsiteX6" fmla="*/ 30683 w 809560"/>
                  <a:gd name="connsiteY6" fmla="*/ 138279 h 452604"/>
                  <a:gd name="connsiteX7" fmla="*/ 35446 w 809560"/>
                  <a:gd name="connsiteY7" fmla="*/ 159710 h 452604"/>
                  <a:gd name="connsiteX8" fmla="*/ 33065 w 809560"/>
                  <a:gd name="connsiteY8" fmla="*/ 188285 h 452604"/>
                  <a:gd name="connsiteX9" fmla="*/ 25921 w 809560"/>
                  <a:gd name="connsiteY9" fmla="*/ 190666 h 452604"/>
                  <a:gd name="connsiteX10" fmla="*/ 23540 w 809560"/>
                  <a:gd name="connsiteY10" fmla="*/ 197810 h 452604"/>
                  <a:gd name="connsiteX11" fmla="*/ 25921 w 809560"/>
                  <a:gd name="connsiteY11" fmla="*/ 204954 h 452604"/>
                  <a:gd name="connsiteX12" fmla="*/ 28302 w 809560"/>
                  <a:gd name="connsiteY12" fmla="*/ 226385 h 452604"/>
                  <a:gd name="connsiteX13" fmla="*/ 42590 w 809560"/>
                  <a:gd name="connsiteY13" fmla="*/ 235910 h 452604"/>
                  <a:gd name="connsiteX14" fmla="*/ 56877 w 809560"/>
                  <a:gd name="connsiteY14" fmla="*/ 274010 h 452604"/>
                  <a:gd name="connsiteX15" fmla="*/ 71165 w 809560"/>
                  <a:gd name="connsiteY15" fmla="*/ 276391 h 452604"/>
                  <a:gd name="connsiteX16" fmla="*/ 83071 w 809560"/>
                  <a:gd name="connsiteY16" fmla="*/ 266866 h 452604"/>
                  <a:gd name="connsiteX17" fmla="*/ 90215 w 809560"/>
                  <a:gd name="connsiteY17" fmla="*/ 269248 h 452604"/>
                  <a:gd name="connsiteX18" fmla="*/ 94977 w 809560"/>
                  <a:gd name="connsiteY18" fmla="*/ 276391 h 452604"/>
                  <a:gd name="connsiteX19" fmla="*/ 133077 w 809560"/>
                  <a:gd name="connsiteY19" fmla="*/ 293060 h 452604"/>
                  <a:gd name="connsiteX20" fmla="*/ 125933 w 809560"/>
                  <a:gd name="connsiteY20" fmla="*/ 307348 h 452604"/>
                  <a:gd name="connsiteX21" fmla="*/ 147365 w 809560"/>
                  <a:gd name="connsiteY21" fmla="*/ 309729 h 452604"/>
                  <a:gd name="connsiteX22" fmla="*/ 164033 w 809560"/>
                  <a:gd name="connsiteY22" fmla="*/ 312110 h 452604"/>
                  <a:gd name="connsiteX23" fmla="*/ 166415 w 809560"/>
                  <a:gd name="connsiteY23" fmla="*/ 333541 h 452604"/>
                  <a:gd name="connsiteX24" fmla="*/ 173558 w 809560"/>
                  <a:gd name="connsiteY24" fmla="*/ 331160 h 452604"/>
                  <a:gd name="connsiteX25" fmla="*/ 206896 w 809560"/>
                  <a:gd name="connsiteY25" fmla="*/ 333541 h 452604"/>
                  <a:gd name="connsiteX26" fmla="*/ 209277 w 809560"/>
                  <a:gd name="connsiteY26" fmla="*/ 343066 h 452604"/>
                  <a:gd name="connsiteX27" fmla="*/ 216421 w 809560"/>
                  <a:gd name="connsiteY27" fmla="*/ 340685 h 452604"/>
                  <a:gd name="connsiteX28" fmla="*/ 244996 w 809560"/>
                  <a:gd name="connsiteY28" fmla="*/ 343066 h 452604"/>
                  <a:gd name="connsiteX29" fmla="*/ 247377 w 809560"/>
                  <a:gd name="connsiteY29" fmla="*/ 350210 h 452604"/>
                  <a:gd name="connsiteX30" fmla="*/ 249758 w 809560"/>
                  <a:gd name="connsiteY30" fmla="*/ 359735 h 452604"/>
                  <a:gd name="connsiteX31" fmla="*/ 256902 w 809560"/>
                  <a:gd name="connsiteY31" fmla="*/ 362116 h 452604"/>
                  <a:gd name="connsiteX32" fmla="*/ 264046 w 809560"/>
                  <a:gd name="connsiteY32" fmla="*/ 359735 h 452604"/>
                  <a:gd name="connsiteX33" fmla="*/ 280715 w 809560"/>
                  <a:gd name="connsiteY33" fmla="*/ 357354 h 452604"/>
                  <a:gd name="connsiteX34" fmla="*/ 283096 w 809560"/>
                  <a:gd name="connsiteY34" fmla="*/ 350210 h 452604"/>
                  <a:gd name="connsiteX35" fmla="*/ 299765 w 809560"/>
                  <a:gd name="connsiteY35" fmla="*/ 345448 h 452604"/>
                  <a:gd name="connsiteX36" fmla="*/ 302146 w 809560"/>
                  <a:gd name="connsiteY36" fmla="*/ 359735 h 452604"/>
                  <a:gd name="connsiteX37" fmla="*/ 323577 w 809560"/>
                  <a:gd name="connsiteY37" fmla="*/ 357354 h 452604"/>
                  <a:gd name="connsiteX38" fmla="*/ 337865 w 809560"/>
                  <a:gd name="connsiteY38" fmla="*/ 352591 h 452604"/>
                  <a:gd name="connsiteX39" fmla="*/ 354533 w 809560"/>
                  <a:gd name="connsiteY39" fmla="*/ 359735 h 452604"/>
                  <a:gd name="connsiteX40" fmla="*/ 356915 w 809560"/>
                  <a:gd name="connsiteY40" fmla="*/ 366879 h 452604"/>
                  <a:gd name="connsiteX41" fmla="*/ 354533 w 809560"/>
                  <a:gd name="connsiteY41" fmla="*/ 374023 h 452604"/>
                  <a:gd name="connsiteX42" fmla="*/ 383108 w 809560"/>
                  <a:gd name="connsiteY42" fmla="*/ 381166 h 452604"/>
                  <a:gd name="connsiteX43" fmla="*/ 399777 w 809560"/>
                  <a:gd name="connsiteY43" fmla="*/ 393073 h 452604"/>
                  <a:gd name="connsiteX44" fmla="*/ 397396 w 809560"/>
                  <a:gd name="connsiteY44" fmla="*/ 400216 h 452604"/>
                  <a:gd name="connsiteX45" fmla="*/ 404540 w 809560"/>
                  <a:gd name="connsiteY45" fmla="*/ 404979 h 452604"/>
                  <a:gd name="connsiteX46" fmla="*/ 414065 w 809560"/>
                  <a:gd name="connsiteY46" fmla="*/ 407360 h 452604"/>
                  <a:gd name="connsiteX47" fmla="*/ 421208 w 809560"/>
                  <a:gd name="connsiteY47" fmla="*/ 409741 h 452604"/>
                  <a:gd name="connsiteX48" fmla="*/ 428352 w 809560"/>
                  <a:gd name="connsiteY48" fmla="*/ 414504 h 452604"/>
                  <a:gd name="connsiteX49" fmla="*/ 440258 w 809560"/>
                  <a:gd name="connsiteY49" fmla="*/ 426410 h 452604"/>
                  <a:gd name="connsiteX50" fmla="*/ 502171 w 809560"/>
                  <a:gd name="connsiteY50" fmla="*/ 428791 h 452604"/>
                  <a:gd name="connsiteX51" fmla="*/ 504552 w 809560"/>
                  <a:gd name="connsiteY51" fmla="*/ 443079 h 452604"/>
                  <a:gd name="connsiteX52" fmla="*/ 506933 w 809560"/>
                  <a:gd name="connsiteY52" fmla="*/ 450223 h 452604"/>
                  <a:gd name="connsiteX53" fmla="*/ 514077 w 809560"/>
                  <a:gd name="connsiteY53" fmla="*/ 452604 h 452604"/>
                  <a:gd name="connsiteX54" fmla="*/ 540271 w 809560"/>
                  <a:gd name="connsiteY54" fmla="*/ 450223 h 452604"/>
                  <a:gd name="connsiteX55" fmla="*/ 545033 w 809560"/>
                  <a:gd name="connsiteY55" fmla="*/ 435935 h 452604"/>
                  <a:gd name="connsiteX56" fmla="*/ 549796 w 809560"/>
                  <a:gd name="connsiteY56" fmla="*/ 421648 h 452604"/>
                  <a:gd name="connsiteX57" fmla="*/ 552177 w 809560"/>
                  <a:gd name="connsiteY57" fmla="*/ 414504 h 452604"/>
                  <a:gd name="connsiteX58" fmla="*/ 564083 w 809560"/>
                  <a:gd name="connsiteY58" fmla="*/ 412123 h 452604"/>
                  <a:gd name="connsiteX59" fmla="*/ 573608 w 809560"/>
                  <a:gd name="connsiteY59" fmla="*/ 414504 h 452604"/>
                  <a:gd name="connsiteX60" fmla="*/ 583133 w 809560"/>
                  <a:gd name="connsiteY60" fmla="*/ 419266 h 452604"/>
                  <a:gd name="connsiteX61" fmla="*/ 587896 w 809560"/>
                  <a:gd name="connsiteY61" fmla="*/ 404979 h 452604"/>
                  <a:gd name="connsiteX62" fmla="*/ 590277 w 809560"/>
                  <a:gd name="connsiteY62" fmla="*/ 397835 h 452604"/>
                  <a:gd name="connsiteX63" fmla="*/ 599802 w 809560"/>
                  <a:gd name="connsiteY63" fmla="*/ 388310 h 452604"/>
                  <a:gd name="connsiteX64" fmla="*/ 637902 w 809560"/>
                  <a:gd name="connsiteY64" fmla="*/ 385929 h 452604"/>
                  <a:gd name="connsiteX65" fmla="*/ 659333 w 809560"/>
                  <a:gd name="connsiteY65" fmla="*/ 385929 h 452604"/>
                  <a:gd name="connsiteX66" fmla="*/ 673621 w 809560"/>
                  <a:gd name="connsiteY66" fmla="*/ 390691 h 452604"/>
                  <a:gd name="connsiteX67" fmla="*/ 690290 w 809560"/>
                  <a:gd name="connsiteY67" fmla="*/ 395454 h 452604"/>
                  <a:gd name="connsiteX68" fmla="*/ 692671 w 809560"/>
                  <a:gd name="connsiteY68" fmla="*/ 383548 h 452604"/>
                  <a:gd name="connsiteX69" fmla="*/ 706958 w 809560"/>
                  <a:gd name="connsiteY69" fmla="*/ 381166 h 452604"/>
                  <a:gd name="connsiteX70" fmla="*/ 718865 w 809560"/>
                  <a:gd name="connsiteY70" fmla="*/ 362116 h 452604"/>
                  <a:gd name="connsiteX71" fmla="*/ 730771 w 809560"/>
                  <a:gd name="connsiteY71" fmla="*/ 364498 h 452604"/>
                  <a:gd name="connsiteX72" fmla="*/ 737915 w 809560"/>
                  <a:gd name="connsiteY72" fmla="*/ 369260 h 452604"/>
                  <a:gd name="connsiteX73" fmla="*/ 745058 w 809560"/>
                  <a:gd name="connsiteY73" fmla="*/ 366879 h 452604"/>
                  <a:gd name="connsiteX74" fmla="*/ 749821 w 809560"/>
                  <a:gd name="connsiteY74" fmla="*/ 359735 h 452604"/>
                  <a:gd name="connsiteX75" fmla="*/ 752202 w 809560"/>
                  <a:gd name="connsiteY75" fmla="*/ 350210 h 452604"/>
                  <a:gd name="connsiteX76" fmla="*/ 761727 w 809560"/>
                  <a:gd name="connsiteY76" fmla="*/ 347829 h 452604"/>
                  <a:gd name="connsiteX77" fmla="*/ 797446 w 809560"/>
                  <a:gd name="connsiteY77" fmla="*/ 345448 h 452604"/>
                  <a:gd name="connsiteX78" fmla="*/ 802208 w 809560"/>
                  <a:gd name="connsiteY78" fmla="*/ 247816 h 452604"/>
                  <a:gd name="connsiteX79" fmla="*/ 804590 w 809560"/>
                  <a:gd name="connsiteY79" fmla="*/ 238291 h 452604"/>
                  <a:gd name="connsiteX80" fmla="*/ 806971 w 809560"/>
                  <a:gd name="connsiteY80" fmla="*/ 71604 h 452604"/>
                  <a:gd name="connsiteX81" fmla="*/ 804590 w 809560"/>
                  <a:gd name="connsiteY81" fmla="*/ 57316 h 452604"/>
                  <a:gd name="connsiteX82" fmla="*/ 802208 w 809560"/>
                  <a:gd name="connsiteY82" fmla="*/ 50173 h 452604"/>
                  <a:gd name="connsiteX83" fmla="*/ 799827 w 809560"/>
                  <a:gd name="connsiteY83" fmla="*/ 35885 h 452604"/>
                  <a:gd name="connsiteX84" fmla="*/ 792683 w 809560"/>
                  <a:gd name="connsiteY84" fmla="*/ 33504 h 452604"/>
                  <a:gd name="connsiteX85" fmla="*/ 728390 w 809560"/>
                  <a:gd name="connsiteY85" fmla="*/ 35885 h 452604"/>
                  <a:gd name="connsiteX86" fmla="*/ 583133 w 809560"/>
                  <a:gd name="connsiteY86" fmla="*/ 33504 h 452604"/>
                  <a:gd name="connsiteX87" fmla="*/ 525983 w 809560"/>
                  <a:gd name="connsiteY87" fmla="*/ 28741 h 452604"/>
                  <a:gd name="connsiteX88" fmla="*/ 506933 w 809560"/>
                  <a:gd name="connsiteY88" fmla="*/ 31123 h 452604"/>
                  <a:gd name="connsiteX89" fmla="*/ 499790 w 809560"/>
                  <a:gd name="connsiteY89" fmla="*/ 33504 h 452604"/>
                  <a:gd name="connsiteX90" fmla="*/ 475977 w 809560"/>
                  <a:gd name="connsiteY90" fmla="*/ 31123 h 452604"/>
                  <a:gd name="connsiteX91" fmla="*/ 409302 w 809560"/>
                  <a:gd name="connsiteY91" fmla="*/ 35885 h 452604"/>
                  <a:gd name="connsiteX92" fmla="*/ 383108 w 809560"/>
                  <a:gd name="connsiteY92" fmla="*/ 33504 h 452604"/>
                  <a:gd name="connsiteX93" fmla="*/ 199752 w 809560"/>
                  <a:gd name="connsiteY93" fmla="*/ 35885 h 452604"/>
                  <a:gd name="connsiteX94" fmla="*/ 154508 w 809560"/>
                  <a:gd name="connsiteY94" fmla="*/ 33504 h 452604"/>
                  <a:gd name="connsiteX95" fmla="*/ 54496 w 809560"/>
                  <a:gd name="connsiteY95" fmla="*/ 35885 h 452604"/>
                  <a:gd name="connsiteX96" fmla="*/ 14015 w 809560"/>
                  <a:gd name="connsiteY96" fmla="*/ 33504 h 45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09560" h="452604">
                    <a:moveTo>
                      <a:pt x="14015" y="33504"/>
                    </a:moveTo>
                    <a:cubicBezTo>
                      <a:pt x="6474" y="44617"/>
                      <a:pt x="24446" y="0"/>
                      <a:pt x="9252" y="102560"/>
                    </a:cubicBezTo>
                    <a:cubicBezTo>
                      <a:pt x="8884" y="105043"/>
                      <a:pt x="4489" y="104147"/>
                      <a:pt x="2108" y="104941"/>
                    </a:cubicBezTo>
                    <a:cubicBezTo>
                      <a:pt x="2902" y="112085"/>
                      <a:pt x="0" y="120760"/>
                      <a:pt x="4490" y="126373"/>
                    </a:cubicBezTo>
                    <a:cubicBezTo>
                      <a:pt x="7996" y="130756"/>
                      <a:pt x="15655" y="127653"/>
                      <a:pt x="21158" y="128754"/>
                    </a:cubicBezTo>
                    <a:cubicBezTo>
                      <a:pt x="23619" y="129246"/>
                      <a:pt x="25921" y="130341"/>
                      <a:pt x="28302" y="131135"/>
                    </a:cubicBezTo>
                    <a:cubicBezTo>
                      <a:pt x="29096" y="133516"/>
                      <a:pt x="29993" y="135865"/>
                      <a:pt x="30683" y="138279"/>
                    </a:cubicBezTo>
                    <a:cubicBezTo>
                      <a:pt x="32928" y="146137"/>
                      <a:pt x="33807" y="151512"/>
                      <a:pt x="35446" y="159710"/>
                    </a:cubicBezTo>
                    <a:cubicBezTo>
                      <a:pt x="34652" y="169235"/>
                      <a:pt x="35876" y="179150"/>
                      <a:pt x="33065" y="188285"/>
                    </a:cubicBezTo>
                    <a:cubicBezTo>
                      <a:pt x="32327" y="190684"/>
                      <a:pt x="27696" y="188891"/>
                      <a:pt x="25921" y="190666"/>
                    </a:cubicBezTo>
                    <a:cubicBezTo>
                      <a:pt x="24146" y="192441"/>
                      <a:pt x="24334" y="195429"/>
                      <a:pt x="23540" y="197810"/>
                    </a:cubicBezTo>
                    <a:cubicBezTo>
                      <a:pt x="24334" y="200191"/>
                      <a:pt x="25508" y="202478"/>
                      <a:pt x="25921" y="204954"/>
                    </a:cubicBezTo>
                    <a:cubicBezTo>
                      <a:pt x="27103" y="212044"/>
                      <a:pt x="24894" y="220057"/>
                      <a:pt x="28302" y="226385"/>
                    </a:cubicBezTo>
                    <a:cubicBezTo>
                      <a:pt x="31016" y="231425"/>
                      <a:pt x="42590" y="235910"/>
                      <a:pt x="42590" y="235910"/>
                    </a:cubicBezTo>
                    <a:cubicBezTo>
                      <a:pt x="46197" y="297236"/>
                      <a:pt x="31421" y="274010"/>
                      <a:pt x="56877" y="274010"/>
                    </a:cubicBezTo>
                    <a:cubicBezTo>
                      <a:pt x="61705" y="274010"/>
                      <a:pt x="66402" y="275597"/>
                      <a:pt x="71165" y="276391"/>
                    </a:cubicBezTo>
                    <a:cubicBezTo>
                      <a:pt x="74821" y="270907"/>
                      <a:pt x="75404" y="266866"/>
                      <a:pt x="83071" y="266866"/>
                    </a:cubicBezTo>
                    <a:cubicBezTo>
                      <a:pt x="85581" y="266866"/>
                      <a:pt x="87834" y="268454"/>
                      <a:pt x="90215" y="269248"/>
                    </a:cubicBezTo>
                    <a:cubicBezTo>
                      <a:pt x="91802" y="271629"/>
                      <a:pt x="93815" y="273776"/>
                      <a:pt x="94977" y="276391"/>
                    </a:cubicBezTo>
                    <a:cubicBezTo>
                      <a:pt x="106115" y="301452"/>
                      <a:pt x="88404" y="289869"/>
                      <a:pt x="133077" y="293060"/>
                    </a:cubicBezTo>
                    <a:cubicBezTo>
                      <a:pt x="132279" y="293259"/>
                      <a:pt x="107260" y="296144"/>
                      <a:pt x="125933" y="307348"/>
                    </a:cubicBezTo>
                    <a:cubicBezTo>
                      <a:pt x="132097" y="311046"/>
                      <a:pt x="140233" y="308838"/>
                      <a:pt x="147365" y="309729"/>
                    </a:cubicBezTo>
                    <a:cubicBezTo>
                      <a:pt x="152934" y="310425"/>
                      <a:pt x="158477" y="311316"/>
                      <a:pt x="164033" y="312110"/>
                    </a:cubicBezTo>
                    <a:cubicBezTo>
                      <a:pt x="164827" y="319254"/>
                      <a:pt x="163201" y="327112"/>
                      <a:pt x="166415" y="333541"/>
                    </a:cubicBezTo>
                    <a:cubicBezTo>
                      <a:pt x="167537" y="335786"/>
                      <a:pt x="171048" y="331160"/>
                      <a:pt x="173558" y="331160"/>
                    </a:cubicBezTo>
                    <a:cubicBezTo>
                      <a:pt x="184699" y="331160"/>
                      <a:pt x="195783" y="332747"/>
                      <a:pt x="206896" y="333541"/>
                    </a:cubicBezTo>
                    <a:cubicBezTo>
                      <a:pt x="207690" y="336716"/>
                      <a:pt x="206659" y="341102"/>
                      <a:pt x="209277" y="343066"/>
                    </a:cubicBezTo>
                    <a:cubicBezTo>
                      <a:pt x="211285" y="344572"/>
                      <a:pt x="213911" y="340685"/>
                      <a:pt x="216421" y="340685"/>
                    </a:cubicBezTo>
                    <a:cubicBezTo>
                      <a:pt x="225979" y="340685"/>
                      <a:pt x="235471" y="342272"/>
                      <a:pt x="244996" y="343066"/>
                    </a:cubicBezTo>
                    <a:cubicBezTo>
                      <a:pt x="245790" y="345447"/>
                      <a:pt x="246687" y="347796"/>
                      <a:pt x="247377" y="350210"/>
                    </a:cubicBezTo>
                    <a:cubicBezTo>
                      <a:pt x="248276" y="353357"/>
                      <a:pt x="247714" y="357179"/>
                      <a:pt x="249758" y="359735"/>
                    </a:cubicBezTo>
                    <a:cubicBezTo>
                      <a:pt x="251326" y="361695"/>
                      <a:pt x="254521" y="361322"/>
                      <a:pt x="256902" y="362116"/>
                    </a:cubicBezTo>
                    <a:cubicBezTo>
                      <a:pt x="259283" y="361322"/>
                      <a:pt x="261585" y="360227"/>
                      <a:pt x="264046" y="359735"/>
                    </a:cubicBezTo>
                    <a:cubicBezTo>
                      <a:pt x="269550" y="358634"/>
                      <a:pt x="275695" y="359864"/>
                      <a:pt x="280715" y="357354"/>
                    </a:cubicBezTo>
                    <a:cubicBezTo>
                      <a:pt x="282960" y="356231"/>
                      <a:pt x="281321" y="351985"/>
                      <a:pt x="283096" y="350210"/>
                    </a:cubicBezTo>
                    <a:cubicBezTo>
                      <a:pt x="284234" y="349072"/>
                      <a:pt x="299683" y="345469"/>
                      <a:pt x="299765" y="345448"/>
                    </a:cubicBezTo>
                    <a:cubicBezTo>
                      <a:pt x="300559" y="350210"/>
                      <a:pt x="297828" y="357576"/>
                      <a:pt x="302146" y="359735"/>
                    </a:cubicBezTo>
                    <a:cubicBezTo>
                      <a:pt x="308575" y="362949"/>
                      <a:pt x="316529" y="358764"/>
                      <a:pt x="323577" y="357354"/>
                    </a:cubicBezTo>
                    <a:cubicBezTo>
                      <a:pt x="328500" y="356369"/>
                      <a:pt x="337865" y="352591"/>
                      <a:pt x="337865" y="352591"/>
                    </a:cubicBezTo>
                    <a:cubicBezTo>
                      <a:pt x="343584" y="354021"/>
                      <a:pt x="350422" y="354597"/>
                      <a:pt x="354533" y="359735"/>
                    </a:cubicBezTo>
                    <a:cubicBezTo>
                      <a:pt x="356101" y="361695"/>
                      <a:pt x="356121" y="364498"/>
                      <a:pt x="356915" y="366879"/>
                    </a:cubicBezTo>
                    <a:cubicBezTo>
                      <a:pt x="356121" y="369260"/>
                      <a:pt x="354533" y="371513"/>
                      <a:pt x="354533" y="374023"/>
                    </a:cubicBezTo>
                    <a:cubicBezTo>
                      <a:pt x="354533" y="392463"/>
                      <a:pt x="365734" y="382746"/>
                      <a:pt x="383108" y="381166"/>
                    </a:cubicBezTo>
                    <a:cubicBezTo>
                      <a:pt x="404344" y="383821"/>
                      <a:pt x="404253" y="377407"/>
                      <a:pt x="399777" y="393073"/>
                    </a:cubicBezTo>
                    <a:cubicBezTo>
                      <a:pt x="399088" y="395486"/>
                      <a:pt x="398190" y="397835"/>
                      <a:pt x="397396" y="400216"/>
                    </a:cubicBezTo>
                    <a:cubicBezTo>
                      <a:pt x="399777" y="401804"/>
                      <a:pt x="401909" y="403852"/>
                      <a:pt x="404540" y="404979"/>
                    </a:cubicBezTo>
                    <a:cubicBezTo>
                      <a:pt x="407548" y="406268"/>
                      <a:pt x="410918" y="406461"/>
                      <a:pt x="414065" y="407360"/>
                    </a:cubicBezTo>
                    <a:cubicBezTo>
                      <a:pt x="416478" y="408049"/>
                      <a:pt x="418827" y="408947"/>
                      <a:pt x="421208" y="409741"/>
                    </a:cubicBezTo>
                    <a:cubicBezTo>
                      <a:pt x="423589" y="411329"/>
                      <a:pt x="426328" y="412480"/>
                      <a:pt x="428352" y="414504"/>
                    </a:cubicBezTo>
                    <a:cubicBezTo>
                      <a:pt x="432259" y="418411"/>
                      <a:pt x="433177" y="425678"/>
                      <a:pt x="440258" y="426410"/>
                    </a:cubicBezTo>
                    <a:cubicBezTo>
                      <a:pt x="460801" y="428535"/>
                      <a:pt x="481533" y="427997"/>
                      <a:pt x="502171" y="428791"/>
                    </a:cubicBezTo>
                    <a:cubicBezTo>
                      <a:pt x="502965" y="433554"/>
                      <a:pt x="503505" y="438366"/>
                      <a:pt x="504552" y="443079"/>
                    </a:cubicBezTo>
                    <a:cubicBezTo>
                      <a:pt x="505096" y="445529"/>
                      <a:pt x="505158" y="448448"/>
                      <a:pt x="506933" y="450223"/>
                    </a:cubicBezTo>
                    <a:cubicBezTo>
                      <a:pt x="508708" y="451998"/>
                      <a:pt x="511696" y="451810"/>
                      <a:pt x="514077" y="452604"/>
                    </a:cubicBezTo>
                    <a:lnTo>
                      <a:pt x="540271" y="450223"/>
                    </a:lnTo>
                    <a:cubicBezTo>
                      <a:pt x="544691" y="447843"/>
                      <a:pt x="543445" y="440698"/>
                      <a:pt x="545033" y="435935"/>
                    </a:cubicBezTo>
                    <a:lnTo>
                      <a:pt x="549796" y="421648"/>
                    </a:lnTo>
                    <a:cubicBezTo>
                      <a:pt x="550590" y="419267"/>
                      <a:pt x="549716" y="414996"/>
                      <a:pt x="552177" y="414504"/>
                    </a:cubicBezTo>
                    <a:lnTo>
                      <a:pt x="564083" y="412123"/>
                    </a:lnTo>
                    <a:cubicBezTo>
                      <a:pt x="567258" y="412917"/>
                      <a:pt x="571052" y="412460"/>
                      <a:pt x="573608" y="414504"/>
                    </a:cubicBezTo>
                    <a:cubicBezTo>
                      <a:pt x="582946" y="421974"/>
                      <a:pt x="567447" y="424497"/>
                      <a:pt x="583133" y="419266"/>
                    </a:cubicBezTo>
                    <a:lnTo>
                      <a:pt x="587896" y="404979"/>
                    </a:lnTo>
                    <a:lnTo>
                      <a:pt x="590277" y="397835"/>
                    </a:lnTo>
                    <a:cubicBezTo>
                      <a:pt x="592701" y="390561"/>
                      <a:pt x="591027" y="389234"/>
                      <a:pt x="599802" y="388310"/>
                    </a:cubicBezTo>
                    <a:cubicBezTo>
                      <a:pt x="612457" y="386978"/>
                      <a:pt x="625202" y="386723"/>
                      <a:pt x="637902" y="385929"/>
                    </a:cubicBezTo>
                    <a:cubicBezTo>
                      <a:pt x="658342" y="392741"/>
                      <a:pt x="625806" y="383135"/>
                      <a:pt x="659333" y="385929"/>
                    </a:cubicBezTo>
                    <a:cubicBezTo>
                      <a:pt x="664336" y="386346"/>
                      <a:pt x="673621" y="390691"/>
                      <a:pt x="673621" y="390691"/>
                    </a:cubicBezTo>
                    <a:cubicBezTo>
                      <a:pt x="675969" y="397735"/>
                      <a:pt x="676527" y="407251"/>
                      <a:pt x="690290" y="395454"/>
                    </a:cubicBezTo>
                    <a:cubicBezTo>
                      <a:pt x="693363" y="392820"/>
                      <a:pt x="689598" y="386182"/>
                      <a:pt x="692671" y="383548"/>
                    </a:cubicBezTo>
                    <a:cubicBezTo>
                      <a:pt x="696337" y="380406"/>
                      <a:pt x="702196" y="381960"/>
                      <a:pt x="706958" y="381166"/>
                    </a:cubicBezTo>
                    <a:cubicBezTo>
                      <a:pt x="712626" y="364164"/>
                      <a:pt x="707544" y="369664"/>
                      <a:pt x="718865" y="362116"/>
                    </a:cubicBezTo>
                    <a:cubicBezTo>
                      <a:pt x="722834" y="362910"/>
                      <a:pt x="726981" y="363077"/>
                      <a:pt x="730771" y="364498"/>
                    </a:cubicBezTo>
                    <a:cubicBezTo>
                      <a:pt x="733451" y="365503"/>
                      <a:pt x="735092" y="368790"/>
                      <a:pt x="737915" y="369260"/>
                    </a:cubicBezTo>
                    <a:cubicBezTo>
                      <a:pt x="740391" y="369673"/>
                      <a:pt x="742677" y="367673"/>
                      <a:pt x="745058" y="366879"/>
                    </a:cubicBezTo>
                    <a:cubicBezTo>
                      <a:pt x="746646" y="364498"/>
                      <a:pt x="748694" y="362366"/>
                      <a:pt x="749821" y="359735"/>
                    </a:cubicBezTo>
                    <a:cubicBezTo>
                      <a:pt x="751110" y="356727"/>
                      <a:pt x="749888" y="352524"/>
                      <a:pt x="752202" y="350210"/>
                    </a:cubicBezTo>
                    <a:cubicBezTo>
                      <a:pt x="754516" y="347896"/>
                      <a:pt x="758472" y="348172"/>
                      <a:pt x="761727" y="347829"/>
                    </a:cubicBezTo>
                    <a:cubicBezTo>
                      <a:pt x="773594" y="346580"/>
                      <a:pt x="785540" y="346242"/>
                      <a:pt x="797446" y="345448"/>
                    </a:cubicBezTo>
                    <a:cubicBezTo>
                      <a:pt x="809560" y="309102"/>
                      <a:pt x="797449" y="347751"/>
                      <a:pt x="802208" y="247816"/>
                    </a:cubicBezTo>
                    <a:cubicBezTo>
                      <a:pt x="802364" y="244547"/>
                      <a:pt x="803796" y="241466"/>
                      <a:pt x="804590" y="238291"/>
                    </a:cubicBezTo>
                    <a:cubicBezTo>
                      <a:pt x="805384" y="182729"/>
                      <a:pt x="806971" y="127172"/>
                      <a:pt x="806971" y="71604"/>
                    </a:cubicBezTo>
                    <a:cubicBezTo>
                      <a:pt x="806971" y="66776"/>
                      <a:pt x="805638" y="62029"/>
                      <a:pt x="804590" y="57316"/>
                    </a:cubicBezTo>
                    <a:cubicBezTo>
                      <a:pt x="804045" y="54866"/>
                      <a:pt x="803002" y="52554"/>
                      <a:pt x="802208" y="50173"/>
                    </a:cubicBezTo>
                    <a:cubicBezTo>
                      <a:pt x="801414" y="45410"/>
                      <a:pt x="802223" y="40077"/>
                      <a:pt x="799827" y="35885"/>
                    </a:cubicBezTo>
                    <a:cubicBezTo>
                      <a:pt x="798582" y="33706"/>
                      <a:pt x="795193" y="33504"/>
                      <a:pt x="792683" y="33504"/>
                    </a:cubicBezTo>
                    <a:cubicBezTo>
                      <a:pt x="771237" y="33504"/>
                      <a:pt x="749821" y="35091"/>
                      <a:pt x="728390" y="35885"/>
                    </a:cubicBezTo>
                    <a:lnTo>
                      <a:pt x="583133" y="33504"/>
                    </a:lnTo>
                    <a:cubicBezTo>
                      <a:pt x="534566" y="32320"/>
                      <a:pt x="548364" y="36203"/>
                      <a:pt x="525983" y="28741"/>
                    </a:cubicBezTo>
                    <a:cubicBezTo>
                      <a:pt x="519633" y="29535"/>
                      <a:pt x="513229" y="29978"/>
                      <a:pt x="506933" y="31123"/>
                    </a:cubicBezTo>
                    <a:cubicBezTo>
                      <a:pt x="504464" y="31572"/>
                      <a:pt x="502300" y="33504"/>
                      <a:pt x="499790" y="33504"/>
                    </a:cubicBezTo>
                    <a:cubicBezTo>
                      <a:pt x="491813" y="33504"/>
                      <a:pt x="483915" y="31917"/>
                      <a:pt x="475977" y="31123"/>
                    </a:cubicBezTo>
                    <a:cubicBezTo>
                      <a:pt x="461559" y="32324"/>
                      <a:pt x="421212" y="35885"/>
                      <a:pt x="409302" y="35885"/>
                    </a:cubicBezTo>
                    <a:cubicBezTo>
                      <a:pt x="400535" y="35885"/>
                      <a:pt x="391839" y="34298"/>
                      <a:pt x="383108" y="33504"/>
                    </a:cubicBezTo>
                    <a:lnTo>
                      <a:pt x="199752" y="35885"/>
                    </a:lnTo>
                    <a:cubicBezTo>
                      <a:pt x="184650" y="35885"/>
                      <a:pt x="169610" y="33504"/>
                      <a:pt x="154508" y="33504"/>
                    </a:cubicBezTo>
                    <a:cubicBezTo>
                      <a:pt x="121161" y="33504"/>
                      <a:pt x="87838" y="35329"/>
                      <a:pt x="54496" y="35885"/>
                    </a:cubicBezTo>
                    <a:cubicBezTo>
                      <a:pt x="40210" y="36123"/>
                      <a:pt x="21556" y="22392"/>
                      <a:pt x="14015" y="33504"/>
                    </a:cubicBezTo>
                    <a:close/>
                  </a:path>
                </a:pathLst>
              </a:custGeom>
              <a:solidFill>
                <a:srgbClr val="E60000">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7181407" y="1689519"/>
                <a:ext cx="861626" cy="417360"/>
              </a:xfrm>
              <a:custGeom>
                <a:avLst/>
                <a:gdLst>
                  <a:gd name="connsiteX0" fmla="*/ 2824 w 861626"/>
                  <a:gd name="connsiteY0" fmla="*/ 186906 h 417360"/>
                  <a:gd name="connsiteX1" fmla="*/ 5206 w 861626"/>
                  <a:gd name="connsiteY1" fmla="*/ 241675 h 417360"/>
                  <a:gd name="connsiteX2" fmla="*/ 9968 w 861626"/>
                  <a:gd name="connsiteY2" fmla="*/ 344069 h 417360"/>
                  <a:gd name="connsiteX3" fmla="*/ 7587 w 861626"/>
                  <a:gd name="connsiteY3" fmla="*/ 353594 h 417360"/>
                  <a:gd name="connsiteX4" fmla="*/ 2824 w 861626"/>
                  <a:gd name="connsiteY4" fmla="*/ 367881 h 417360"/>
                  <a:gd name="connsiteX5" fmla="*/ 5206 w 861626"/>
                  <a:gd name="connsiteY5" fmla="*/ 384550 h 417360"/>
                  <a:gd name="connsiteX6" fmla="*/ 7587 w 861626"/>
                  <a:gd name="connsiteY6" fmla="*/ 391694 h 417360"/>
                  <a:gd name="connsiteX7" fmla="*/ 9968 w 861626"/>
                  <a:gd name="connsiteY7" fmla="*/ 408362 h 417360"/>
                  <a:gd name="connsiteX8" fmla="*/ 17112 w 861626"/>
                  <a:gd name="connsiteY8" fmla="*/ 405981 h 417360"/>
                  <a:gd name="connsiteX9" fmla="*/ 59974 w 861626"/>
                  <a:gd name="connsiteY9" fmla="*/ 405981 h 417360"/>
                  <a:gd name="connsiteX10" fmla="*/ 109981 w 861626"/>
                  <a:gd name="connsiteY10" fmla="*/ 405981 h 417360"/>
                  <a:gd name="connsiteX11" fmla="*/ 129031 w 861626"/>
                  <a:gd name="connsiteY11" fmla="*/ 408362 h 417360"/>
                  <a:gd name="connsiteX12" fmla="*/ 143318 w 861626"/>
                  <a:gd name="connsiteY12" fmla="*/ 408362 h 417360"/>
                  <a:gd name="connsiteX13" fmla="*/ 150462 w 861626"/>
                  <a:gd name="connsiteY13" fmla="*/ 410744 h 417360"/>
                  <a:gd name="connsiteX14" fmla="*/ 209993 w 861626"/>
                  <a:gd name="connsiteY14" fmla="*/ 413125 h 417360"/>
                  <a:gd name="connsiteX15" fmla="*/ 219518 w 861626"/>
                  <a:gd name="connsiteY15" fmla="*/ 410744 h 417360"/>
                  <a:gd name="connsiteX16" fmla="*/ 226662 w 861626"/>
                  <a:gd name="connsiteY16" fmla="*/ 408362 h 417360"/>
                  <a:gd name="connsiteX17" fmla="*/ 264762 w 861626"/>
                  <a:gd name="connsiteY17" fmla="*/ 410744 h 417360"/>
                  <a:gd name="connsiteX18" fmla="*/ 319531 w 861626"/>
                  <a:gd name="connsiteY18" fmla="*/ 408362 h 417360"/>
                  <a:gd name="connsiteX19" fmla="*/ 326674 w 861626"/>
                  <a:gd name="connsiteY19" fmla="*/ 410744 h 417360"/>
                  <a:gd name="connsiteX20" fmla="*/ 345724 w 861626"/>
                  <a:gd name="connsiteY20" fmla="*/ 408362 h 417360"/>
                  <a:gd name="connsiteX21" fmla="*/ 369537 w 861626"/>
                  <a:gd name="connsiteY21" fmla="*/ 403600 h 417360"/>
                  <a:gd name="connsiteX22" fmla="*/ 386206 w 861626"/>
                  <a:gd name="connsiteY22" fmla="*/ 405981 h 417360"/>
                  <a:gd name="connsiteX23" fmla="*/ 405256 w 861626"/>
                  <a:gd name="connsiteY23" fmla="*/ 410744 h 417360"/>
                  <a:gd name="connsiteX24" fmla="*/ 438593 w 861626"/>
                  <a:gd name="connsiteY24" fmla="*/ 403600 h 417360"/>
                  <a:gd name="connsiteX25" fmla="*/ 445737 w 861626"/>
                  <a:gd name="connsiteY25" fmla="*/ 401219 h 417360"/>
                  <a:gd name="connsiteX26" fmla="*/ 452881 w 861626"/>
                  <a:gd name="connsiteY26" fmla="*/ 403600 h 417360"/>
                  <a:gd name="connsiteX27" fmla="*/ 467168 w 861626"/>
                  <a:gd name="connsiteY27" fmla="*/ 410744 h 417360"/>
                  <a:gd name="connsiteX28" fmla="*/ 476693 w 861626"/>
                  <a:gd name="connsiteY28" fmla="*/ 408362 h 417360"/>
                  <a:gd name="connsiteX29" fmla="*/ 483837 w 861626"/>
                  <a:gd name="connsiteY29" fmla="*/ 403600 h 417360"/>
                  <a:gd name="connsiteX30" fmla="*/ 490981 w 861626"/>
                  <a:gd name="connsiteY30" fmla="*/ 405981 h 417360"/>
                  <a:gd name="connsiteX31" fmla="*/ 517174 w 861626"/>
                  <a:gd name="connsiteY31" fmla="*/ 408362 h 417360"/>
                  <a:gd name="connsiteX32" fmla="*/ 562418 w 861626"/>
                  <a:gd name="connsiteY32" fmla="*/ 410744 h 417360"/>
                  <a:gd name="connsiteX33" fmla="*/ 676718 w 861626"/>
                  <a:gd name="connsiteY33" fmla="*/ 405981 h 417360"/>
                  <a:gd name="connsiteX34" fmla="*/ 698149 w 861626"/>
                  <a:gd name="connsiteY34" fmla="*/ 408362 h 417360"/>
                  <a:gd name="connsiteX35" fmla="*/ 705293 w 861626"/>
                  <a:gd name="connsiteY35" fmla="*/ 410744 h 417360"/>
                  <a:gd name="connsiteX36" fmla="*/ 731487 w 861626"/>
                  <a:gd name="connsiteY36" fmla="*/ 408362 h 417360"/>
                  <a:gd name="connsiteX37" fmla="*/ 743393 w 861626"/>
                  <a:gd name="connsiteY37" fmla="*/ 405981 h 417360"/>
                  <a:gd name="connsiteX38" fmla="*/ 786256 w 861626"/>
                  <a:gd name="connsiteY38" fmla="*/ 410744 h 417360"/>
                  <a:gd name="connsiteX39" fmla="*/ 836262 w 861626"/>
                  <a:gd name="connsiteY39" fmla="*/ 410744 h 417360"/>
                  <a:gd name="connsiteX40" fmla="*/ 841024 w 861626"/>
                  <a:gd name="connsiteY40" fmla="*/ 403600 h 417360"/>
                  <a:gd name="connsiteX41" fmla="*/ 843406 w 861626"/>
                  <a:gd name="connsiteY41" fmla="*/ 379787 h 417360"/>
                  <a:gd name="connsiteX42" fmla="*/ 841024 w 861626"/>
                  <a:gd name="connsiteY42" fmla="*/ 372644 h 417360"/>
                  <a:gd name="connsiteX43" fmla="*/ 826737 w 861626"/>
                  <a:gd name="connsiteY43" fmla="*/ 370262 h 417360"/>
                  <a:gd name="connsiteX44" fmla="*/ 824356 w 861626"/>
                  <a:gd name="connsiteY44" fmla="*/ 348831 h 417360"/>
                  <a:gd name="connsiteX45" fmla="*/ 838643 w 861626"/>
                  <a:gd name="connsiteY45" fmla="*/ 344069 h 417360"/>
                  <a:gd name="connsiteX46" fmla="*/ 845787 w 861626"/>
                  <a:gd name="connsiteY46" fmla="*/ 339306 h 417360"/>
                  <a:gd name="connsiteX47" fmla="*/ 852931 w 861626"/>
                  <a:gd name="connsiteY47" fmla="*/ 336925 h 417360"/>
                  <a:gd name="connsiteX48" fmla="*/ 857693 w 861626"/>
                  <a:gd name="connsiteY48" fmla="*/ 317875 h 417360"/>
                  <a:gd name="connsiteX49" fmla="*/ 855312 w 861626"/>
                  <a:gd name="connsiteY49" fmla="*/ 298825 h 417360"/>
                  <a:gd name="connsiteX50" fmla="*/ 850549 w 861626"/>
                  <a:gd name="connsiteY50" fmla="*/ 291681 h 417360"/>
                  <a:gd name="connsiteX51" fmla="*/ 833881 w 861626"/>
                  <a:gd name="connsiteY51" fmla="*/ 253581 h 417360"/>
                  <a:gd name="connsiteX52" fmla="*/ 836262 w 861626"/>
                  <a:gd name="connsiteY52" fmla="*/ 234531 h 417360"/>
                  <a:gd name="connsiteX53" fmla="*/ 843406 w 861626"/>
                  <a:gd name="connsiteY53" fmla="*/ 227387 h 417360"/>
                  <a:gd name="connsiteX54" fmla="*/ 845787 w 861626"/>
                  <a:gd name="connsiteY54" fmla="*/ 220244 h 417360"/>
                  <a:gd name="connsiteX55" fmla="*/ 848168 w 861626"/>
                  <a:gd name="connsiteY55" fmla="*/ 203575 h 417360"/>
                  <a:gd name="connsiteX56" fmla="*/ 841024 w 861626"/>
                  <a:gd name="connsiteY56" fmla="*/ 198812 h 417360"/>
                  <a:gd name="connsiteX57" fmla="*/ 838643 w 861626"/>
                  <a:gd name="connsiteY57" fmla="*/ 191669 h 417360"/>
                  <a:gd name="connsiteX58" fmla="*/ 838643 w 861626"/>
                  <a:gd name="connsiteY58" fmla="*/ 144044 h 417360"/>
                  <a:gd name="connsiteX59" fmla="*/ 824356 w 861626"/>
                  <a:gd name="connsiteY59" fmla="*/ 141662 h 417360"/>
                  <a:gd name="connsiteX60" fmla="*/ 826737 w 861626"/>
                  <a:gd name="connsiteY60" fmla="*/ 120231 h 417360"/>
                  <a:gd name="connsiteX61" fmla="*/ 833881 w 861626"/>
                  <a:gd name="connsiteY61" fmla="*/ 115469 h 417360"/>
                  <a:gd name="connsiteX62" fmla="*/ 838643 w 861626"/>
                  <a:gd name="connsiteY62" fmla="*/ 108325 h 417360"/>
                  <a:gd name="connsiteX63" fmla="*/ 836262 w 861626"/>
                  <a:gd name="connsiteY63" fmla="*/ 94037 h 417360"/>
                  <a:gd name="connsiteX64" fmla="*/ 814831 w 861626"/>
                  <a:gd name="connsiteY64" fmla="*/ 84512 h 417360"/>
                  <a:gd name="connsiteX65" fmla="*/ 817212 w 861626"/>
                  <a:gd name="connsiteY65" fmla="*/ 67844 h 417360"/>
                  <a:gd name="connsiteX66" fmla="*/ 824356 w 861626"/>
                  <a:gd name="connsiteY66" fmla="*/ 65462 h 417360"/>
                  <a:gd name="connsiteX67" fmla="*/ 831499 w 861626"/>
                  <a:gd name="connsiteY67" fmla="*/ 60700 h 417360"/>
                  <a:gd name="connsiteX68" fmla="*/ 833881 w 861626"/>
                  <a:gd name="connsiteY68" fmla="*/ 53556 h 417360"/>
                  <a:gd name="connsiteX69" fmla="*/ 819593 w 861626"/>
                  <a:gd name="connsiteY69" fmla="*/ 51175 h 417360"/>
                  <a:gd name="connsiteX70" fmla="*/ 812449 w 861626"/>
                  <a:gd name="connsiteY70" fmla="*/ 48794 h 417360"/>
                  <a:gd name="connsiteX71" fmla="*/ 810068 w 861626"/>
                  <a:gd name="connsiteY71" fmla="*/ 29744 h 417360"/>
                  <a:gd name="connsiteX72" fmla="*/ 776731 w 861626"/>
                  <a:gd name="connsiteY72" fmla="*/ 32125 h 417360"/>
                  <a:gd name="connsiteX73" fmla="*/ 762443 w 861626"/>
                  <a:gd name="connsiteY73" fmla="*/ 36887 h 417360"/>
                  <a:gd name="connsiteX74" fmla="*/ 714818 w 861626"/>
                  <a:gd name="connsiteY74" fmla="*/ 36887 h 417360"/>
                  <a:gd name="connsiteX75" fmla="*/ 712437 w 861626"/>
                  <a:gd name="connsiteY75" fmla="*/ 53556 h 417360"/>
                  <a:gd name="connsiteX76" fmla="*/ 676718 w 861626"/>
                  <a:gd name="connsiteY76" fmla="*/ 46412 h 417360"/>
                  <a:gd name="connsiteX77" fmla="*/ 660049 w 861626"/>
                  <a:gd name="connsiteY77" fmla="*/ 29744 h 417360"/>
                  <a:gd name="connsiteX78" fmla="*/ 657668 w 861626"/>
                  <a:gd name="connsiteY78" fmla="*/ 22600 h 417360"/>
                  <a:gd name="connsiteX79" fmla="*/ 636237 w 861626"/>
                  <a:gd name="connsiteY79" fmla="*/ 20219 h 417360"/>
                  <a:gd name="connsiteX80" fmla="*/ 617187 w 861626"/>
                  <a:gd name="connsiteY80" fmla="*/ 22600 h 417360"/>
                  <a:gd name="connsiteX81" fmla="*/ 619568 w 861626"/>
                  <a:gd name="connsiteY81" fmla="*/ 29744 h 417360"/>
                  <a:gd name="connsiteX82" fmla="*/ 612424 w 861626"/>
                  <a:gd name="connsiteY82" fmla="*/ 32125 h 417360"/>
                  <a:gd name="connsiteX83" fmla="*/ 576706 w 861626"/>
                  <a:gd name="connsiteY83" fmla="*/ 34506 h 417360"/>
                  <a:gd name="connsiteX84" fmla="*/ 545749 w 861626"/>
                  <a:gd name="connsiteY84" fmla="*/ 36887 h 417360"/>
                  <a:gd name="connsiteX85" fmla="*/ 543368 w 861626"/>
                  <a:gd name="connsiteY85" fmla="*/ 29744 h 417360"/>
                  <a:gd name="connsiteX86" fmla="*/ 540987 w 861626"/>
                  <a:gd name="connsiteY86" fmla="*/ 15456 h 417360"/>
                  <a:gd name="connsiteX87" fmla="*/ 533843 w 861626"/>
                  <a:gd name="connsiteY87" fmla="*/ 13075 h 417360"/>
                  <a:gd name="connsiteX88" fmla="*/ 507649 w 861626"/>
                  <a:gd name="connsiteY88" fmla="*/ 15456 h 417360"/>
                  <a:gd name="connsiteX89" fmla="*/ 493362 w 861626"/>
                  <a:gd name="connsiteY89" fmla="*/ 13075 h 417360"/>
                  <a:gd name="connsiteX90" fmla="*/ 474312 w 861626"/>
                  <a:gd name="connsiteY90" fmla="*/ 17837 h 417360"/>
                  <a:gd name="connsiteX91" fmla="*/ 471931 w 861626"/>
                  <a:gd name="connsiteY91" fmla="*/ 27362 h 417360"/>
                  <a:gd name="connsiteX92" fmla="*/ 438593 w 861626"/>
                  <a:gd name="connsiteY92" fmla="*/ 20219 h 417360"/>
                  <a:gd name="connsiteX93" fmla="*/ 424306 w 861626"/>
                  <a:gd name="connsiteY93" fmla="*/ 24981 h 417360"/>
                  <a:gd name="connsiteX94" fmla="*/ 410018 w 861626"/>
                  <a:gd name="connsiteY94" fmla="*/ 34506 h 417360"/>
                  <a:gd name="connsiteX95" fmla="*/ 395731 w 861626"/>
                  <a:gd name="connsiteY95" fmla="*/ 36887 h 417360"/>
                  <a:gd name="connsiteX96" fmla="*/ 376681 w 861626"/>
                  <a:gd name="connsiteY96" fmla="*/ 32125 h 417360"/>
                  <a:gd name="connsiteX97" fmla="*/ 371918 w 861626"/>
                  <a:gd name="connsiteY97" fmla="*/ 24981 h 417360"/>
                  <a:gd name="connsiteX98" fmla="*/ 369537 w 861626"/>
                  <a:gd name="connsiteY98" fmla="*/ 3550 h 417360"/>
                  <a:gd name="connsiteX99" fmla="*/ 355249 w 861626"/>
                  <a:gd name="connsiteY99" fmla="*/ 8312 h 417360"/>
                  <a:gd name="connsiteX100" fmla="*/ 321912 w 861626"/>
                  <a:gd name="connsiteY100" fmla="*/ 24981 h 417360"/>
                  <a:gd name="connsiteX101" fmla="*/ 319531 w 861626"/>
                  <a:gd name="connsiteY101" fmla="*/ 32125 h 417360"/>
                  <a:gd name="connsiteX102" fmla="*/ 312387 w 861626"/>
                  <a:gd name="connsiteY102" fmla="*/ 34506 h 417360"/>
                  <a:gd name="connsiteX103" fmla="*/ 276668 w 861626"/>
                  <a:gd name="connsiteY103" fmla="*/ 36887 h 417360"/>
                  <a:gd name="connsiteX104" fmla="*/ 269524 w 861626"/>
                  <a:gd name="connsiteY104" fmla="*/ 39269 h 417360"/>
                  <a:gd name="connsiteX105" fmla="*/ 236187 w 861626"/>
                  <a:gd name="connsiteY105" fmla="*/ 41650 h 417360"/>
                  <a:gd name="connsiteX106" fmla="*/ 233806 w 861626"/>
                  <a:gd name="connsiteY106" fmla="*/ 48794 h 417360"/>
                  <a:gd name="connsiteX107" fmla="*/ 236187 w 861626"/>
                  <a:gd name="connsiteY107" fmla="*/ 67844 h 417360"/>
                  <a:gd name="connsiteX108" fmla="*/ 238568 w 861626"/>
                  <a:gd name="connsiteY108" fmla="*/ 82131 h 417360"/>
                  <a:gd name="connsiteX109" fmla="*/ 236187 w 861626"/>
                  <a:gd name="connsiteY109" fmla="*/ 108325 h 417360"/>
                  <a:gd name="connsiteX110" fmla="*/ 183799 w 861626"/>
                  <a:gd name="connsiteY110" fmla="*/ 103562 h 417360"/>
                  <a:gd name="connsiteX111" fmla="*/ 157606 w 861626"/>
                  <a:gd name="connsiteY111" fmla="*/ 105944 h 417360"/>
                  <a:gd name="connsiteX112" fmla="*/ 148081 w 861626"/>
                  <a:gd name="connsiteY112" fmla="*/ 108325 h 417360"/>
                  <a:gd name="connsiteX113" fmla="*/ 145699 w 861626"/>
                  <a:gd name="connsiteY113" fmla="*/ 124994 h 417360"/>
                  <a:gd name="connsiteX114" fmla="*/ 143318 w 861626"/>
                  <a:gd name="connsiteY114" fmla="*/ 132137 h 417360"/>
                  <a:gd name="connsiteX115" fmla="*/ 136174 w 861626"/>
                  <a:gd name="connsiteY115" fmla="*/ 134519 h 417360"/>
                  <a:gd name="connsiteX116" fmla="*/ 129031 w 861626"/>
                  <a:gd name="connsiteY116" fmla="*/ 139281 h 417360"/>
                  <a:gd name="connsiteX117" fmla="*/ 114743 w 861626"/>
                  <a:gd name="connsiteY117" fmla="*/ 144044 h 417360"/>
                  <a:gd name="connsiteX118" fmla="*/ 86168 w 861626"/>
                  <a:gd name="connsiteY118" fmla="*/ 172619 h 417360"/>
                  <a:gd name="connsiteX119" fmla="*/ 79024 w 861626"/>
                  <a:gd name="connsiteY119" fmla="*/ 170237 h 417360"/>
                  <a:gd name="connsiteX120" fmla="*/ 59974 w 861626"/>
                  <a:gd name="connsiteY120" fmla="*/ 172619 h 417360"/>
                  <a:gd name="connsiteX121" fmla="*/ 57593 w 861626"/>
                  <a:gd name="connsiteY121" fmla="*/ 179762 h 417360"/>
                  <a:gd name="connsiteX122" fmla="*/ 43306 w 861626"/>
                  <a:gd name="connsiteY122" fmla="*/ 175000 h 417360"/>
                  <a:gd name="connsiteX123" fmla="*/ 38543 w 861626"/>
                  <a:gd name="connsiteY123" fmla="*/ 167856 h 417360"/>
                  <a:gd name="connsiteX124" fmla="*/ 24256 w 861626"/>
                  <a:gd name="connsiteY124" fmla="*/ 170237 h 417360"/>
                  <a:gd name="connsiteX125" fmla="*/ 9968 w 861626"/>
                  <a:gd name="connsiteY125" fmla="*/ 179762 h 417360"/>
                  <a:gd name="connsiteX126" fmla="*/ 2824 w 861626"/>
                  <a:gd name="connsiteY126" fmla="*/ 186906 h 41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861626" h="417360">
                    <a:moveTo>
                      <a:pt x="2824" y="186906"/>
                    </a:moveTo>
                    <a:cubicBezTo>
                      <a:pt x="3618" y="205162"/>
                      <a:pt x="4617" y="223411"/>
                      <a:pt x="5206" y="241675"/>
                    </a:cubicBezTo>
                    <a:cubicBezTo>
                      <a:pt x="8402" y="340740"/>
                      <a:pt x="0" y="304193"/>
                      <a:pt x="9968" y="344069"/>
                    </a:cubicBezTo>
                    <a:cubicBezTo>
                      <a:pt x="9174" y="347244"/>
                      <a:pt x="8527" y="350459"/>
                      <a:pt x="7587" y="353594"/>
                    </a:cubicBezTo>
                    <a:cubicBezTo>
                      <a:pt x="6144" y="358402"/>
                      <a:pt x="2824" y="367881"/>
                      <a:pt x="2824" y="367881"/>
                    </a:cubicBezTo>
                    <a:cubicBezTo>
                      <a:pt x="3618" y="373437"/>
                      <a:pt x="4105" y="379046"/>
                      <a:pt x="5206" y="384550"/>
                    </a:cubicBezTo>
                    <a:cubicBezTo>
                      <a:pt x="5698" y="387011"/>
                      <a:pt x="7095" y="389233"/>
                      <a:pt x="7587" y="391694"/>
                    </a:cubicBezTo>
                    <a:cubicBezTo>
                      <a:pt x="8688" y="397197"/>
                      <a:pt x="9174" y="402806"/>
                      <a:pt x="9968" y="408362"/>
                    </a:cubicBezTo>
                    <a:cubicBezTo>
                      <a:pt x="12349" y="407568"/>
                      <a:pt x="14602" y="405981"/>
                      <a:pt x="17112" y="405981"/>
                    </a:cubicBezTo>
                    <a:cubicBezTo>
                      <a:pt x="62979" y="405981"/>
                      <a:pt x="39903" y="412671"/>
                      <a:pt x="59974" y="405981"/>
                    </a:cubicBezTo>
                    <a:cubicBezTo>
                      <a:pt x="82020" y="413329"/>
                      <a:pt x="57050" y="405981"/>
                      <a:pt x="109981" y="405981"/>
                    </a:cubicBezTo>
                    <a:cubicBezTo>
                      <a:pt x="116380" y="405981"/>
                      <a:pt x="122681" y="407568"/>
                      <a:pt x="129031" y="408362"/>
                    </a:cubicBezTo>
                    <a:cubicBezTo>
                      <a:pt x="148078" y="414714"/>
                      <a:pt x="124269" y="408362"/>
                      <a:pt x="143318" y="408362"/>
                    </a:cubicBezTo>
                    <a:cubicBezTo>
                      <a:pt x="145828" y="408362"/>
                      <a:pt x="147958" y="410565"/>
                      <a:pt x="150462" y="410744"/>
                    </a:cubicBezTo>
                    <a:cubicBezTo>
                      <a:pt x="170271" y="412159"/>
                      <a:pt x="190149" y="412331"/>
                      <a:pt x="209993" y="413125"/>
                    </a:cubicBezTo>
                    <a:cubicBezTo>
                      <a:pt x="213168" y="412331"/>
                      <a:pt x="216371" y="411643"/>
                      <a:pt x="219518" y="410744"/>
                    </a:cubicBezTo>
                    <a:cubicBezTo>
                      <a:pt x="221932" y="410054"/>
                      <a:pt x="224152" y="408362"/>
                      <a:pt x="226662" y="408362"/>
                    </a:cubicBezTo>
                    <a:cubicBezTo>
                      <a:pt x="239387" y="408362"/>
                      <a:pt x="252062" y="409950"/>
                      <a:pt x="264762" y="410744"/>
                    </a:cubicBezTo>
                    <a:cubicBezTo>
                      <a:pt x="283018" y="409950"/>
                      <a:pt x="301257" y="408362"/>
                      <a:pt x="319531" y="408362"/>
                    </a:cubicBezTo>
                    <a:cubicBezTo>
                      <a:pt x="322041" y="408362"/>
                      <a:pt x="324164" y="410744"/>
                      <a:pt x="326674" y="410744"/>
                    </a:cubicBezTo>
                    <a:cubicBezTo>
                      <a:pt x="333073" y="410744"/>
                      <a:pt x="339374" y="409156"/>
                      <a:pt x="345724" y="408362"/>
                    </a:cubicBezTo>
                    <a:cubicBezTo>
                      <a:pt x="354522" y="405430"/>
                      <a:pt x="358592" y="403600"/>
                      <a:pt x="369537" y="403600"/>
                    </a:cubicBezTo>
                    <a:cubicBezTo>
                      <a:pt x="375150" y="403600"/>
                      <a:pt x="380670" y="405058"/>
                      <a:pt x="386206" y="405981"/>
                    </a:cubicBezTo>
                    <a:cubicBezTo>
                      <a:pt x="397702" y="407897"/>
                      <a:pt x="396054" y="407676"/>
                      <a:pt x="405256" y="410744"/>
                    </a:cubicBezTo>
                    <a:cubicBezTo>
                      <a:pt x="429288" y="407739"/>
                      <a:pt x="418234" y="410386"/>
                      <a:pt x="438593" y="403600"/>
                    </a:cubicBezTo>
                    <a:lnTo>
                      <a:pt x="445737" y="401219"/>
                    </a:lnTo>
                    <a:cubicBezTo>
                      <a:pt x="448118" y="402013"/>
                      <a:pt x="450636" y="402478"/>
                      <a:pt x="452881" y="403600"/>
                    </a:cubicBezTo>
                    <a:cubicBezTo>
                      <a:pt x="471353" y="412836"/>
                      <a:pt x="449203" y="404754"/>
                      <a:pt x="467168" y="410744"/>
                    </a:cubicBezTo>
                    <a:cubicBezTo>
                      <a:pt x="470343" y="409950"/>
                      <a:pt x="473685" y="409651"/>
                      <a:pt x="476693" y="408362"/>
                    </a:cubicBezTo>
                    <a:cubicBezTo>
                      <a:pt x="479323" y="407235"/>
                      <a:pt x="481014" y="404070"/>
                      <a:pt x="483837" y="403600"/>
                    </a:cubicBezTo>
                    <a:cubicBezTo>
                      <a:pt x="486313" y="403187"/>
                      <a:pt x="488496" y="405626"/>
                      <a:pt x="490981" y="405981"/>
                    </a:cubicBezTo>
                    <a:cubicBezTo>
                      <a:pt x="499660" y="407221"/>
                      <a:pt x="508443" y="407568"/>
                      <a:pt x="517174" y="408362"/>
                    </a:cubicBezTo>
                    <a:cubicBezTo>
                      <a:pt x="542545" y="416819"/>
                      <a:pt x="523849" y="412641"/>
                      <a:pt x="562418" y="410744"/>
                    </a:cubicBezTo>
                    <a:lnTo>
                      <a:pt x="676718" y="405981"/>
                    </a:lnTo>
                    <a:cubicBezTo>
                      <a:pt x="683862" y="406775"/>
                      <a:pt x="691059" y="407180"/>
                      <a:pt x="698149" y="408362"/>
                    </a:cubicBezTo>
                    <a:cubicBezTo>
                      <a:pt x="700625" y="408775"/>
                      <a:pt x="702783" y="410744"/>
                      <a:pt x="705293" y="410744"/>
                    </a:cubicBezTo>
                    <a:cubicBezTo>
                      <a:pt x="714060" y="410744"/>
                      <a:pt x="722756" y="409156"/>
                      <a:pt x="731487" y="408362"/>
                    </a:cubicBezTo>
                    <a:cubicBezTo>
                      <a:pt x="735456" y="407568"/>
                      <a:pt x="739350" y="405805"/>
                      <a:pt x="743393" y="405981"/>
                    </a:cubicBezTo>
                    <a:cubicBezTo>
                      <a:pt x="757755" y="406606"/>
                      <a:pt x="786256" y="410744"/>
                      <a:pt x="786256" y="410744"/>
                    </a:cubicBezTo>
                    <a:cubicBezTo>
                      <a:pt x="804819" y="416932"/>
                      <a:pt x="803181" y="417360"/>
                      <a:pt x="836262" y="410744"/>
                    </a:cubicBezTo>
                    <a:cubicBezTo>
                      <a:pt x="839068" y="410183"/>
                      <a:pt x="839437" y="405981"/>
                      <a:pt x="841024" y="403600"/>
                    </a:cubicBezTo>
                    <a:cubicBezTo>
                      <a:pt x="841818" y="395662"/>
                      <a:pt x="843406" y="387764"/>
                      <a:pt x="843406" y="379787"/>
                    </a:cubicBezTo>
                    <a:cubicBezTo>
                      <a:pt x="843406" y="377277"/>
                      <a:pt x="843203" y="373889"/>
                      <a:pt x="841024" y="372644"/>
                    </a:cubicBezTo>
                    <a:cubicBezTo>
                      <a:pt x="836832" y="370249"/>
                      <a:pt x="831499" y="371056"/>
                      <a:pt x="826737" y="370262"/>
                    </a:cubicBezTo>
                    <a:cubicBezTo>
                      <a:pt x="825943" y="363118"/>
                      <a:pt x="821382" y="355374"/>
                      <a:pt x="824356" y="348831"/>
                    </a:cubicBezTo>
                    <a:cubicBezTo>
                      <a:pt x="826433" y="344261"/>
                      <a:pt x="838643" y="344069"/>
                      <a:pt x="838643" y="344069"/>
                    </a:cubicBezTo>
                    <a:cubicBezTo>
                      <a:pt x="841024" y="342481"/>
                      <a:pt x="843227" y="340586"/>
                      <a:pt x="845787" y="339306"/>
                    </a:cubicBezTo>
                    <a:cubicBezTo>
                      <a:pt x="848032" y="338183"/>
                      <a:pt x="851712" y="339119"/>
                      <a:pt x="852931" y="336925"/>
                    </a:cubicBezTo>
                    <a:cubicBezTo>
                      <a:pt x="856110" y="331203"/>
                      <a:pt x="857693" y="317875"/>
                      <a:pt x="857693" y="317875"/>
                    </a:cubicBezTo>
                    <a:cubicBezTo>
                      <a:pt x="856899" y="311525"/>
                      <a:pt x="856996" y="304999"/>
                      <a:pt x="855312" y="298825"/>
                    </a:cubicBezTo>
                    <a:cubicBezTo>
                      <a:pt x="854559" y="296064"/>
                      <a:pt x="851020" y="294504"/>
                      <a:pt x="850549" y="291681"/>
                    </a:cubicBezTo>
                    <a:cubicBezTo>
                      <a:pt x="843677" y="250450"/>
                      <a:pt x="861626" y="258205"/>
                      <a:pt x="833881" y="253581"/>
                    </a:cubicBezTo>
                    <a:cubicBezTo>
                      <a:pt x="834675" y="247231"/>
                      <a:pt x="834075" y="240545"/>
                      <a:pt x="836262" y="234531"/>
                    </a:cubicBezTo>
                    <a:cubicBezTo>
                      <a:pt x="837413" y="231366"/>
                      <a:pt x="841538" y="230189"/>
                      <a:pt x="843406" y="227387"/>
                    </a:cubicBezTo>
                    <a:cubicBezTo>
                      <a:pt x="844798" y="225299"/>
                      <a:pt x="844993" y="222625"/>
                      <a:pt x="845787" y="220244"/>
                    </a:cubicBezTo>
                    <a:cubicBezTo>
                      <a:pt x="846581" y="214688"/>
                      <a:pt x="849386" y="209054"/>
                      <a:pt x="848168" y="203575"/>
                    </a:cubicBezTo>
                    <a:cubicBezTo>
                      <a:pt x="847547" y="200781"/>
                      <a:pt x="842812" y="201047"/>
                      <a:pt x="841024" y="198812"/>
                    </a:cubicBezTo>
                    <a:cubicBezTo>
                      <a:pt x="839456" y="196852"/>
                      <a:pt x="839437" y="194050"/>
                      <a:pt x="838643" y="191669"/>
                    </a:cubicBezTo>
                    <a:cubicBezTo>
                      <a:pt x="839505" y="183046"/>
                      <a:pt x="844130" y="152667"/>
                      <a:pt x="838643" y="144044"/>
                    </a:cubicBezTo>
                    <a:cubicBezTo>
                      <a:pt x="836051" y="139971"/>
                      <a:pt x="829118" y="142456"/>
                      <a:pt x="824356" y="141662"/>
                    </a:cubicBezTo>
                    <a:cubicBezTo>
                      <a:pt x="825150" y="134518"/>
                      <a:pt x="824281" y="126986"/>
                      <a:pt x="826737" y="120231"/>
                    </a:cubicBezTo>
                    <a:cubicBezTo>
                      <a:pt x="827715" y="117541"/>
                      <a:pt x="831857" y="117493"/>
                      <a:pt x="833881" y="115469"/>
                    </a:cubicBezTo>
                    <a:cubicBezTo>
                      <a:pt x="835905" y="113445"/>
                      <a:pt x="837056" y="110706"/>
                      <a:pt x="838643" y="108325"/>
                    </a:cubicBezTo>
                    <a:cubicBezTo>
                      <a:pt x="837849" y="103562"/>
                      <a:pt x="840073" y="97001"/>
                      <a:pt x="836262" y="94037"/>
                    </a:cubicBezTo>
                    <a:cubicBezTo>
                      <a:pt x="808394" y="72362"/>
                      <a:pt x="821717" y="105173"/>
                      <a:pt x="814831" y="84512"/>
                    </a:cubicBezTo>
                    <a:cubicBezTo>
                      <a:pt x="815625" y="78956"/>
                      <a:pt x="814702" y="72864"/>
                      <a:pt x="817212" y="67844"/>
                    </a:cubicBezTo>
                    <a:cubicBezTo>
                      <a:pt x="818335" y="65599"/>
                      <a:pt x="822111" y="66585"/>
                      <a:pt x="824356" y="65462"/>
                    </a:cubicBezTo>
                    <a:cubicBezTo>
                      <a:pt x="826915" y="64182"/>
                      <a:pt x="829118" y="62287"/>
                      <a:pt x="831499" y="60700"/>
                    </a:cubicBezTo>
                    <a:cubicBezTo>
                      <a:pt x="832293" y="58319"/>
                      <a:pt x="835841" y="55124"/>
                      <a:pt x="833881" y="53556"/>
                    </a:cubicBezTo>
                    <a:cubicBezTo>
                      <a:pt x="830111" y="50540"/>
                      <a:pt x="824306" y="52222"/>
                      <a:pt x="819593" y="51175"/>
                    </a:cubicBezTo>
                    <a:cubicBezTo>
                      <a:pt x="817143" y="50631"/>
                      <a:pt x="814830" y="49588"/>
                      <a:pt x="812449" y="48794"/>
                    </a:cubicBezTo>
                    <a:cubicBezTo>
                      <a:pt x="811655" y="42444"/>
                      <a:pt x="815867" y="32450"/>
                      <a:pt x="810068" y="29744"/>
                    </a:cubicBezTo>
                    <a:cubicBezTo>
                      <a:pt x="799973" y="25033"/>
                      <a:pt x="787748" y="30473"/>
                      <a:pt x="776731" y="32125"/>
                    </a:cubicBezTo>
                    <a:cubicBezTo>
                      <a:pt x="771766" y="32870"/>
                      <a:pt x="762443" y="36887"/>
                      <a:pt x="762443" y="36887"/>
                    </a:cubicBezTo>
                    <a:cubicBezTo>
                      <a:pt x="746599" y="32926"/>
                      <a:pt x="732756" y="28445"/>
                      <a:pt x="714818" y="36887"/>
                    </a:cubicBezTo>
                    <a:cubicBezTo>
                      <a:pt x="709740" y="39277"/>
                      <a:pt x="713231" y="48000"/>
                      <a:pt x="712437" y="53556"/>
                    </a:cubicBezTo>
                    <a:cubicBezTo>
                      <a:pt x="691330" y="46521"/>
                      <a:pt x="703138" y="49349"/>
                      <a:pt x="676718" y="46412"/>
                    </a:cubicBezTo>
                    <a:cubicBezTo>
                      <a:pt x="670676" y="28285"/>
                      <a:pt x="676878" y="33109"/>
                      <a:pt x="660049" y="29744"/>
                    </a:cubicBezTo>
                    <a:cubicBezTo>
                      <a:pt x="659255" y="27363"/>
                      <a:pt x="659236" y="24560"/>
                      <a:pt x="657668" y="22600"/>
                    </a:cubicBezTo>
                    <a:cubicBezTo>
                      <a:pt x="651007" y="14274"/>
                      <a:pt x="645755" y="18859"/>
                      <a:pt x="636237" y="20219"/>
                    </a:cubicBezTo>
                    <a:cubicBezTo>
                      <a:pt x="629902" y="21124"/>
                      <a:pt x="623537" y="21806"/>
                      <a:pt x="617187" y="22600"/>
                    </a:cubicBezTo>
                    <a:cubicBezTo>
                      <a:pt x="617981" y="24981"/>
                      <a:pt x="620691" y="27499"/>
                      <a:pt x="619568" y="29744"/>
                    </a:cubicBezTo>
                    <a:cubicBezTo>
                      <a:pt x="618445" y="31989"/>
                      <a:pt x="614919" y="31848"/>
                      <a:pt x="612424" y="32125"/>
                    </a:cubicBezTo>
                    <a:cubicBezTo>
                      <a:pt x="600565" y="33443"/>
                      <a:pt x="588612" y="33712"/>
                      <a:pt x="576706" y="34506"/>
                    </a:cubicBezTo>
                    <a:cubicBezTo>
                      <a:pt x="557093" y="41044"/>
                      <a:pt x="567388" y="39979"/>
                      <a:pt x="545749" y="36887"/>
                    </a:cubicBezTo>
                    <a:cubicBezTo>
                      <a:pt x="544955" y="34506"/>
                      <a:pt x="543912" y="32194"/>
                      <a:pt x="543368" y="29744"/>
                    </a:cubicBezTo>
                    <a:cubicBezTo>
                      <a:pt x="542321" y="25031"/>
                      <a:pt x="543383" y="19648"/>
                      <a:pt x="540987" y="15456"/>
                    </a:cubicBezTo>
                    <a:cubicBezTo>
                      <a:pt x="539742" y="13277"/>
                      <a:pt x="536224" y="13869"/>
                      <a:pt x="533843" y="13075"/>
                    </a:cubicBezTo>
                    <a:cubicBezTo>
                      <a:pt x="525112" y="13869"/>
                      <a:pt x="516416" y="15456"/>
                      <a:pt x="507649" y="15456"/>
                    </a:cubicBezTo>
                    <a:cubicBezTo>
                      <a:pt x="502821" y="15456"/>
                      <a:pt x="498190" y="13075"/>
                      <a:pt x="493362" y="13075"/>
                    </a:cubicBezTo>
                    <a:cubicBezTo>
                      <a:pt x="487616" y="13075"/>
                      <a:pt x="479949" y="15958"/>
                      <a:pt x="474312" y="17837"/>
                    </a:cubicBezTo>
                    <a:cubicBezTo>
                      <a:pt x="473518" y="21012"/>
                      <a:pt x="475106" y="26568"/>
                      <a:pt x="471931" y="27362"/>
                    </a:cubicBezTo>
                    <a:cubicBezTo>
                      <a:pt x="453689" y="31923"/>
                      <a:pt x="449506" y="27493"/>
                      <a:pt x="438593" y="20219"/>
                    </a:cubicBezTo>
                    <a:cubicBezTo>
                      <a:pt x="433831" y="21806"/>
                      <a:pt x="428483" y="22197"/>
                      <a:pt x="424306" y="24981"/>
                    </a:cubicBezTo>
                    <a:cubicBezTo>
                      <a:pt x="419543" y="28156"/>
                      <a:pt x="415664" y="33565"/>
                      <a:pt x="410018" y="34506"/>
                    </a:cubicBezTo>
                    <a:lnTo>
                      <a:pt x="395731" y="36887"/>
                    </a:lnTo>
                    <a:cubicBezTo>
                      <a:pt x="395138" y="36769"/>
                      <a:pt x="379122" y="34078"/>
                      <a:pt x="376681" y="32125"/>
                    </a:cubicBezTo>
                    <a:cubicBezTo>
                      <a:pt x="374446" y="30337"/>
                      <a:pt x="373506" y="27362"/>
                      <a:pt x="371918" y="24981"/>
                    </a:cubicBezTo>
                    <a:cubicBezTo>
                      <a:pt x="371124" y="17837"/>
                      <a:pt x="374619" y="8632"/>
                      <a:pt x="369537" y="3550"/>
                    </a:cubicBezTo>
                    <a:cubicBezTo>
                      <a:pt x="365987" y="0"/>
                      <a:pt x="355249" y="8312"/>
                      <a:pt x="355249" y="8312"/>
                    </a:cubicBezTo>
                    <a:cubicBezTo>
                      <a:pt x="341299" y="29237"/>
                      <a:pt x="351420" y="22030"/>
                      <a:pt x="321912" y="24981"/>
                    </a:cubicBezTo>
                    <a:cubicBezTo>
                      <a:pt x="321118" y="27362"/>
                      <a:pt x="321306" y="30350"/>
                      <a:pt x="319531" y="32125"/>
                    </a:cubicBezTo>
                    <a:cubicBezTo>
                      <a:pt x="317756" y="33900"/>
                      <a:pt x="314882" y="34229"/>
                      <a:pt x="312387" y="34506"/>
                    </a:cubicBezTo>
                    <a:cubicBezTo>
                      <a:pt x="300527" y="35824"/>
                      <a:pt x="288574" y="36093"/>
                      <a:pt x="276668" y="36887"/>
                    </a:cubicBezTo>
                    <a:cubicBezTo>
                      <a:pt x="274287" y="37681"/>
                      <a:pt x="272017" y="38976"/>
                      <a:pt x="269524" y="39269"/>
                    </a:cubicBezTo>
                    <a:cubicBezTo>
                      <a:pt x="258460" y="40571"/>
                      <a:pt x="246951" y="38779"/>
                      <a:pt x="236187" y="41650"/>
                    </a:cubicBezTo>
                    <a:cubicBezTo>
                      <a:pt x="233762" y="42297"/>
                      <a:pt x="234600" y="46413"/>
                      <a:pt x="233806" y="48794"/>
                    </a:cubicBezTo>
                    <a:cubicBezTo>
                      <a:pt x="234600" y="55144"/>
                      <a:pt x="234503" y="61670"/>
                      <a:pt x="236187" y="67844"/>
                    </a:cubicBezTo>
                    <a:cubicBezTo>
                      <a:pt x="240341" y="83077"/>
                      <a:pt x="243608" y="67008"/>
                      <a:pt x="238568" y="82131"/>
                    </a:cubicBezTo>
                    <a:cubicBezTo>
                      <a:pt x="237774" y="90862"/>
                      <a:pt x="244029" y="104404"/>
                      <a:pt x="236187" y="108325"/>
                    </a:cubicBezTo>
                    <a:cubicBezTo>
                      <a:pt x="220099" y="116369"/>
                      <a:pt x="200007" y="108966"/>
                      <a:pt x="183799" y="103562"/>
                    </a:cubicBezTo>
                    <a:cubicBezTo>
                      <a:pt x="175068" y="104356"/>
                      <a:pt x="166296" y="104785"/>
                      <a:pt x="157606" y="105944"/>
                    </a:cubicBezTo>
                    <a:cubicBezTo>
                      <a:pt x="154362" y="106377"/>
                      <a:pt x="149816" y="105550"/>
                      <a:pt x="148081" y="108325"/>
                    </a:cubicBezTo>
                    <a:cubicBezTo>
                      <a:pt x="145106" y="113085"/>
                      <a:pt x="146800" y="119490"/>
                      <a:pt x="145699" y="124994"/>
                    </a:cubicBezTo>
                    <a:cubicBezTo>
                      <a:pt x="145207" y="127455"/>
                      <a:pt x="145093" y="130362"/>
                      <a:pt x="143318" y="132137"/>
                    </a:cubicBezTo>
                    <a:cubicBezTo>
                      <a:pt x="141543" y="133912"/>
                      <a:pt x="138419" y="133396"/>
                      <a:pt x="136174" y="134519"/>
                    </a:cubicBezTo>
                    <a:cubicBezTo>
                      <a:pt x="133615" y="135799"/>
                      <a:pt x="131646" y="138119"/>
                      <a:pt x="129031" y="139281"/>
                    </a:cubicBezTo>
                    <a:cubicBezTo>
                      <a:pt x="124443" y="141320"/>
                      <a:pt x="114743" y="144044"/>
                      <a:pt x="114743" y="144044"/>
                    </a:cubicBezTo>
                    <a:cubicBezTo>
                      <a:pt x="111857" y="175793"/>
                      <a:pt x="120804" y="172619"/>
                      <a:pt x="86168" y="172619"/>
                    </a:cubicBezTo>
                    <a:cubicBezTo>
                      <a:pt x="83658" y="172619"/>
                      <a:pt x="81405" y="171031"/>
                      <a:pt x="79024" y="170237"/>
                    </a:cubicBezTo>
                    <a:cubicBezTo>
                      <a:pt x="72674" y="171031"/>
                      <a:pt x="65822" y="170020"/>
                      <a:pt x="59974" y="172619"/>
                    </a:cubicBezTo>
                    <a:cubicBezTo>
                      <a:pt x="57681" y="173638"/>
                      <a:pt x="60078" y="179407"/>
                      <a:pt x="57593" y="179762"/>
                    </a:cubicBezTo>
                    <a:cubicBezTo>
                      <a:pt x="52624" y="180472"/>
                      <a:pt x="43306" y="175000"/>
                      <a:pt x="43306" y="175000"/>
                    </a:cubicBezTo>
                    <a:cubicBezTo>
                      <a:pt x="41718" y="172619"/>
                      <a:pt x="41320" y="168550"/>
                      <a:pt x="38543" y="167856"/>
                    </a:cubicBezTo>
                    <a:cubicBezTo>
                      <a:pt x="33859" y="166685"/>
                      <a:pt x="28713" y="168380"/>
                      <a:pt x="24256" y="170237"/>
                    </a:cubicBezTo>
                    <a:cubicBezTo>
                      <a:pt x="18972" y="172438"/>
                      <a:pt x="15088" y="182322"/>
                      <a:pt x="9968" y="179762"/>
                    </a:cubicBezTo>
                    <a:lnTo>
                      <a:pt x="2824" y="186906"/>
                    </a:lnTo>
                    <a:close/>
                  </a:path>
                </a:pathLst>
              </a:custGeom>
              <a:solidFill>
                <a:srgbClr val="E60000">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7184629" y="1169194"/>
                <a:ext cx="276864" cy="349250"/>
              </a:xfrm>
              <a:custGeom>
                <a:avLst/>
                <a:gdLst>
                  <a:gd name="connsiteX0" fmla="*/ 1984 w 276864"/>
                  <a:gd name="connsiteY0" fmla="*/ 323850 h 349250"/>
                  <a:gd name="connsiteX1" fmla="*/ 4365 w 276864"/>
                  <a:gd name="connsiteY1" fmla="*/ 169069 h 349250"/>
                  <a:gd name="connsiteX2" fmla="*/ 9127 w 276864"/>
                  <a:gd name="connsiteY2" fmla="*/ 0 h 349250"/>
                  <a:gd name="connsiteX3" fmla="*/ 99615 w 276864"/>
                  <a:gd name="connsiteY3" fmla="*/ 4762 h 349250"/>
                  <a:gd name="connsiteX4" fmla="*/ 118665 w 276864"/>
                  <a:gd name="connsiteY4" fmla="*/ 2381 h 349250"/>
                  <a:gd name="connsiteX5" fmla="*/ 137715 w 276864"/>
                  <a:gd name="connsiteY5" fmla="*/ 4762 h 349250"/>
                  <a:gd name="connsiteX6" fmla="*/ 144859 w 276864"/>
                  <a:gd name="connsiteY6" fmla="*/ 7144 h 349250"/>
                  <a:gd name="connsiteX7" fmla="*/ 175815 w 276864"/>
                  <a:gd name="connsiteY7" fmla="*/ 4762 h 349250"/>
                  <a:gd name="connsiteX8" fmla="*/ 230584 w 276864"/>
                  <a:gd name="connsiteY8" fmla="*/ 7144 h 349250"/>
                  <a:gd name="connsiteX9" fmla="*/ 228202 w 276864"/>
                  <a:gd name="connsiteY9" fmla="*/ 23812 h 349250"/>
                  <a:gd name="connsiteX10" fmla="*/ 218677 w 276864"/>
                  <a:gd name="connsiteY10" fmla="*/ 26194 h 349250"/>
                  <a:gd name="connsiteX11" fmla="*/ 211534 w 276864"/>
                  <a:gd name="connsiteY11" fmla="*/ 30956 h 349250"/>
                  <a:gd name="connsiteX12" fmla="*/ 221059 w 276864"/>
                  <a:gd name="connsiteY12" fmla="*/ 66675 h 349250"/>
                  <a:gd name="connsiteX13" fmla="*/ 225821 w 276864"/>
                  <a:gd name="connsiteY13" fmla="*/ 73819 h 349250"/>
                  <a:gd name="connsiteX14" fmla="*/ 230584 w 276864"/>
                  <a:gd name="connsiteY14" fmla="*/ 109537 h 349250"/>
                  <a:gd name="connsiteX15" fmla="*/ 237727 w 276864"/>
                  <a:gd name="connsiteY15" fmla="*/ 111919 h 349250"/>
                  <a:gd name="connsiteX16" fmla="*/ 249634 w 276864"/>
                  <a:gd name="connsiteY16" fmla="*/ 114300 h 349250"/>
                  <a:gd name="connsiteX17" fmla="*/ 242490 w 276864"/>
                  <a:gd name="connsiteY17" fmla="*/ 119062 h 349250"/>
                  <a:gd name="connsiteX18" fmla="*/ 249634 w 276864"/>
                  <a:gd name="connsiteY18" fmla="*/ 145256 h 349250"/>
                  <a:gd name="connsiteX19" fmla="*/ 263921 w 276864"/>
                  <a:gd name="connsiteY19" fmla="*/ 154781 h 349250"/>
                  <a:gd name="connsiteX20" fmla="*/ 271065 w 276864"/>
                  <a:gd name="connsiteY20" fmla="*/ 159544 h 349250"/>
                  <a:gd name="connsiteX21" fmla="*/ 271065 w 276864"/>
                  <a:gd name="connsiteY21" fmla="*/ 195262 h 349250"/>
                  <a:gd name="connsiteX22" fmla="*/ 261540 w 276864"/>
                  <a:gd name="connsiteY22" fmla="*/ 197644 h 349250"/>
                  <a:gd name="connsiteX23" fmla="*/ 237727 w 276864"/>
                  <a:gd name="connsiteY23" fmla="*/ 233362 h 349250"/>
                  <a:gd name="connsiteX24" fmla="*/ 230584 w 276864"/>
                  <a:gd name="connsiteY24" fmla="*/ 228600 h 349250"/>
                  <a:gd name="connsiteX25" fmla="*/ 228202 w 276864"/>
                  <a:gd name="connsiteY25" fmla="*/ 221456 h 349250"/>
                  <a:gd name="connsiteX26" fmla="*/ 213915 w 276864"/>
                  <a:gd name="connsiteY26" fmla="*/ 216694 h 349250"/>
                  <a:gd name="connsiteX27" fmla="*/ 209152 w 276864"/>
                  <a:gd name="connsiteY27" fmla="*/ 223837 h 349250"/>
                  <a:gd name="connsiteX28" fmla="*/ 206771 w 276864"/>
                  <a:gd name="connsiteY28" fmla="*/ 250031 h 349250"/>
                  <a:gd name="connsiteX29" fmla="*/ 197246 w 276864"/>
                  <a:gd name="connsiteY29" fmla="*/ 252412 h 349250"/>
                  <a:gd name="connsiteX30" fmla="*/ 190102 w 276864"/>
                  <a:gd name="connsiteY30" fmla="*/ 254794 h 349250"/>
                  <a:gd name="connsiteX31" fmla="*/ 175815 w 276864"/>
                  <a:gd name="connsiteY31" fmla="*/ 252412 h 349250"/>
                  <a:gd name="connsiteX32" fmla="*/ 173434 w 276864"/>
                  <a:gd name="connsiteY32" fmla="*/ 259556 h 349250"/>
                  <a:gd name="connsiteX33" fmla="*/ 171052 w 276864"/>
                  <a:gd name="connsiteY33" fmla="*/ 283369 h 349250"/>
                  <a:gd name="connsiteX34" fmla="*/ 128190 w 276864"/>
                  <a:gd name="connsiteY34" fmla="*/ 285750 h 349250"/>
                  <a:gd name="connsiteX35" fmla="*/ 121046 w 276864"/>
                  <a:gd name="connsiteY35" fmla="*/ 290512 h 349250"/>
                  <a:gd name="connsiteX36" fmla="*/ 118665 w 276864"/>
                  <a:gd name="connsiteY36" fmla="*/ 300037 h 349250"/>
                  <a:gd name="connsiteX37" fmla="*/ 116284 w 276864"/>
                  <a:gd name="connsiteY37" fmla="*/ 307181 h 349250"/>
                  <a:gd name="connsiteX38" fmla="*/ 109140 w 276864"/>
                  <a:gd name="connsiteY38" fmla="*/ 304800 h 349250"/>
                  <a:gd name="connsiteX39" fmla="*/ 94852 w 276864"/>
                  <a:gd name="connsiteY39" fmla="*/ 307181 h 349250"/>
                  <a:gd name="connsiteX40" fmla="*/ 87709 w 276864"/>
                  <a:gd name="connsiteY40" fmla="*/ 309562 h 349250"/>
                  <a:gd name="connsiteX41" fmla="*/ 71040 w 276864"/>
                  <a:gd name="connsiteY41" fmla="*/ 307181 h 349250"/>
                  <a:gd name="connsiteX42" fmla="*/ 66277 w 276864"/>
                  <a:gd name="connsiteY42" fmla="*/ 300037 h 349250"/>
                  <a:gd name="connsiteX43" fmla="*/ 63896 w 276864"/>
                  <a:gd name="connsiteY43" fmla="*/ 292894 h 349250"/>
                  <a:gd name="connsiteX44" fmla="*/ 56752 w 276864"/>
                  <a:gd name="connsiteY44" fmla="*/ 290512 h 349250"/>
                  <a:gd name="connsiteX45" fmla="*/ 42465 w 276864"/>
                  <a:gd name="connsiteY45" fmla="*/ 292894 h 349250"/>
                  <a:gd name="connsiteX46" fmla="*/ 25796 w 276864"/>
                  <a:gd name="connsiteY46" fmla="*/ 295275 h 349250"/>
                  <a:gd name="connsiteX47" fmla="*/ 23415 w 276864"/>
                  <a:gd name="connsiteY47" fmla="*/ 319087 h 349250"/>
                  <a:gd name="connsiteX48" fmla="*/ 16271 w 276864"/>
                  <a:gd name="connsiteY48" fmla="*/ 321469 h 349250"/>
                  <a:gd name="connsiteX49" fmla="*/ 1984 w 276864"/>
                  <a:gd name="connsiteY49" fmla="*/ 323850 h 34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76864" h="349250">
                    <a:moveTo>
                      <a:pt x="1984" y="323850"/>
                    </a:moveTo>
                    <a:cubicBezTo>
                      <a:pt x="0" y="298450"/>
                      <a:pt x="3476" y="220661"/>
                      <a:pt x="4365" y="169069"/>
                    </a:cubicBezTo>
                    <a:cubicBezTo>
                      <a:pt x="6562" y="41654"/>
                      <a:pt x="4919" y="84169"/>
                      <a:pt x="9127" y="0"/>
                    </a:cubicBezTo>
                    <a:cubicBezTo>
                      <a:pt x="44797" y="7133"/>
                      <a:pt x="29508" y="4762"/>
                      <a:pt x="99615" y="4762"/>
                    </a:cubicBezTo>
                    <a:cubicBezTo>
                      <a:pt x="106014" y="4762"/>
                      <a:pt x="112315" y="3175"/>
                      <a:pt x="118665" y="2381"/>
                    </a:cubicBezTo>
                    <a:cubicBezTo>
                      <a:pt x="125015" y="3175"/>
                      <a:pt x="131419" y="3617"/>
                      <a:pt x="137715" y="4762"/>
                    </a:cubicBezTo>
                    <a:cubicBezTo>
                      <a:pt x="140185" y="5211"/>
                      <a:pt x="142349" y="7144"/>
                      <a:pt x="144859" y="7144"/>
                    </a:cubicBezTo>
                    <a:cubicBezTo>
                      <a:pt x="155208" y="7144"/>
                      <a:pt x="165496" y="5556"/>
                      <a:pt x="175815" y="4762"/>
                    </a:cubicBezTo>
                    <a:cubicBezTo>
                      <a:pt x="194071" y="5556"/>
                      <a:pt x="213411" y="899"/>
                      <a:pt x="230584" y="7144"/>
                    </a:cubicBezTo>
                    <a:cubicBezTo>
                      <a:pt x="235859" y="9062"/>
                      <a:pt x="231177" y="19053"/>
                      <a:pt x="228202" y="23812"/>
                    </a:cubicBezTo>
                    <a:cubicBezTo>
                      <a:pt x="226467" y="26587"/>
                      <a:pt x="221852" y="25400"/>
                      <a:pt x="218677" y="26194"/>
                    </a:cubicBezTo>
                    <a:cubicBezTo>
                      <a:pt x="216296" y="27781"/>
                      <a:pt x="211912" y="28119"/>
                      <a:pt x="211534" y="30956"/>
                    </a:cubicBezTo>
                    <a:cubicBezTo>
                      <a:pt x="207607" y="60413"/>
                      <a:pt x="207109" y="57375"/>
                      <a:pt x="221059" y="66675"/>
                    </a:cubicBezTo>
                    <a:cubicBezTo>
                      <a:pt x="222646" y="69056"/>
                      <a:pt x="224541" y="71259"/>
                      <a:pt x="225821" y="73819"/>
                    </a:cubicBezTo>
                    <a:cubicBezTo>
                      <a:pt x="231662" y="85501"/>
                      <a:pt x="226328" y="95705"/>
                      <a:pt x="230584" y="109537"/>
                    </a:cubicBezTo>
                    <a:cubicBezTo>
                      <a:pt x="231322" y="111936"/>
                      <a:pt x="235292" y="111310"/>
                      <a:pt x="237727" y="111919"/>
                    </a:cubicBezTo>
                    <a:cubicBezTo>
                      <a:pt x="241654" y="112901"/>
                      <a:pt x="245665" y="113506"/>
                      <a:pt x="249634" y="114300"/>
                    </a:cubicBezTo>
                    <a:cubicBezTo>
                      <a:pt x="247253" y="115887"/>
                      <a:pt x="243051" y="116256"/>
                      <a:pt x="242490" y="119062"/>
                    </a:cubicBezTo>
                    <a:cubicBezTo>
                      <a:pt x="241148" y="125769"/>
                      <a:pt x="243145" y="139578"/>
                      <a:pt x="249634" y="145256"/>
                    </a:cubicBezTo>
                    <a:cubicBezTo>
                      <a:pt x="253941" y="149025"/>
                      <a:pt x="259159" y="151606"/>
                      <a:pt x="263921" y="154781"/>
                    </a:cubicBezTo>
                    <a:lnTo>
                      <a:pt x="271065" y="159544"/>
                    </a:lnTo>
                    <a:cubicBezTo>
                      <a:pt x="273480" y="171621"/>
                      <a:pt x="276864" y="182503"/>
                      <a:pt x="271065" y="195262"/>
                    </a:cubicBezTo>
                    <a:cubicBezTo>
                      <a:pt x="269711" y="198241"/>
                      <a:pt x="264715" y="196850"/>
                      <a:pt x="261540" y="197644"/>
                    </a:cubicBezTo>
                    <a:cubicBezTo>
                      <a:pt x="259226" y="234669"/>
                      <a:pt x="271515" y="241809"/>
                      <a:pt x="237727" y="233362"/>
                    </a:cubicBezTo>
                    <a:cubicBezTo>
                      <a:pt x="234951" y="232668"/>
                      <a:pt x="232965" y="230187"/>
                      <a:pt x="230584" y="228600"/>
                    </a:cubicBezTo>
                    <a:cubicBezTo>
                      <a:pt x="229790" y="226219"/>
                      <a:pt x="230245" y="222915"/>
                      <a:pt x="228202" y="221456"/>
                    </a:cubicBezTo>
                    <a:cubicBezTo>
                      <a:pt x="224117" y="218538"/>
                      <a:pt x="213915" y="216694"/>
                      <a:pt x="213915" y="216694"/>
                    </a:cubicBezTo>
                    <a:cubicBezTo>
                      <a:pt x="212327" y="219075"/>
                      <a:pt x="209752" y="221039"/>
                      <a:pt x="209152" y="223837"/>
                    </a:cubicBezTo>
                    <a:cubicBezTo>
                      <a:pt x="207315" y="232410"/>
                      <a:pt x="210143" y="241938"/>
                      <a:pt x="206771" y="250031"/>
                    </a:cubicBezTo>
                    <a:cubicBezTo>
                      <a:pt x="205512" y="253052"/>
                      <a:pt x="200393" y="251513"/>
                      <a:pt x="197246" y="252412"/>
                    </a:cubicBezTo>
                    <a:cubicBezTo>
                      <a:pt x="194832" y="253102"/>
                      <a:pt x="192483" y="254000"/>
                      <a:pt x="190102" y="254794"/>
                    </a:cubicBezTo>
                    <a:cubicBezTo>
                      <a:pt x="185367" y="251636"/>
                      <a:pt x="181730" y="246497"/>
                      <a:pt x="175815" y="252412"/>
                    </a:cubicBezTo>
                    <a:cubicBezTo>
                      <a:pt x="174040" y="254187"/>
                      <a:pt x="174228" y="257175"/>
                      <a:pt x="173434" y="259556"/>
                    </a:cubicBezTo>
                    <a:cubicBezTo>
                      <a:pt x="172640" y="267494"/>
                      <a:pt x="177956" y="279372"/>
                      <a:pt x="171052" y="283369"/>
                    </a:cubicBezTo>
                    <a:cubicBezTo>
                      <a:pt x="158668" y="290539"/>
                      <a:pt x="142356" y="283727"/>
                      <a:pt x="128190" y="285750"/>
                    </a:cubicBezTo>
                    <a:cubicBezTo>
                      <a:pt x="125357" y="286155"/>
                      <a:pt x="123427" y="288925"/>
                      <a:pt x="121046" y="290512"/>
                    </a:cubicBezTo>
                    <a:cubicBezTo>
                      <a:pt x="120252" y="293687"/>
                      <a:pt x="119564" y="296890"/>
                      <a:pt x="118665" y="300037"/>
                    </a:cubicBezTo>
                    <a:cubicBezTo>
                      <a:pt x="117975" y="302451"/>
                      <a:pt x="118529" y="306058"/>
                      <a:pt x="116284" y="307181"/>
                    </a:cubicBezTo>
                    <a:cubicBezTo>
                      <a:pt x="114039" y="308304"/>
                      <a:pt x="111521" y="305594"/>
                      <a:pt x="109140" y="304800"/>
                    </a:cubicBezTo>
                    <a:cubicBezTo>
                      <a:pt x="104377" y="305594"/>
                      <a:pt x="99565" y="306134"/>
                      <a:pt x="94852" y="307181"/>
                    </a:cubicBezTo>
                    <a:cubicBezTo>
                      <a:pt x="92402" y="307725"/>
                      <a:pt x="90219" y="309562"/>
                      <a:pt x="87709" y="309562"/>
                    </a:cubicBezTo>
                    <a:cubicBezTo>
                      <a:pt x="82096" y="309562"/>
                      <a:pt x="76596" y="307975"/>
                      <a:pt x="71040" y="307181"/>
                    </a:cubicBezTo>
                    <a:cubicBezTo>
                      <a:pt x="69452" y="304800"/>
                      <a:pt x="67557" y="302597"/>
                      <a:pt x="66277" y="300037"/>
                    </a:cubicBezTo>
                    <a:cubicBezTo>
                      <a:pt x="65155" y="297792"/>
                      <a:pt x="65671" y="294669"/>
                      <a:pt x="63896" y="292894"/>
                    </a:cubicBezTo>
                    <a:cubicBezTo>
                      <a:pt x="62121" y="291119"/>
                      <a:pt x="59133" y="291306"/>
                      <a:pt x="56752" y="290512"/>
                    </a:cubicBezTo>
                    <a:lnTo>
                      <a:pt x="42465" y="292894"/>
                    </a:lnTo>
                    <a:cubicBezTo>
                      <a:pt x="36918" y="293748"/>
                      <a:pt x="29097" y="290736"/>
                      <a:pt x="25796" y="295275"/>
                    </a:cubicBezTo>
                    <a:cubicBezTo>
                      <a:pt x="21104" y="301726"/>
                      <a:pt x="26141" y="311590"/>
                      <a:pt x="23415" y="319087"/>
                    </a:cubicBezTo>
                    <a:cubicBezTo>
                      <a:pt x="22557" y="321446"/>
                      <a:pt x="18766" y="321192"/>
                      <a:pt x="16271" y="321469"/>
                    </a:cubicBezTo>
                    <a:cubicBezTo>
                      <a:pt x="11538" y="321995"/>
                      <a:pt x="3968" y="349250"/>
                      <a:pt x="1984" y="323850"/>
                    </a:cubicBezTo>
                    <a:close/>
                  </a:path>
                </a:pathLst>
              </a:custGeom>
              <a:solidFill>
                <a:srgbClr val="E60000">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8143143" y="1619577"/>
                <a:ext cx="206108" cy="483464"/>
              </a:xfrm>
              <a:custGeom>
                <a:avLst/>
                <a:gdLst>
                  <a:gd name="connsiteX0" fmla="*/ 36451 w 206108"/>
                  <a:gd name="connsiteY0" fmla="*/ 480686 h 483464"/>
                  <a:gd name="connsiteX1" fmla="*/ 79313 w 206108"/>
                  <a:gd name="connsiteY1" fmla="*/ 475923 h 483464"/>
                  <a:gd name="connsiteX2" fmla="*/ 117413 w 206108"/>
                  <a:gd name="connsiteY2" fmla="*/ 478304 h 483464"/>
                  <a:gd name="connsiteX3" fmla="*/ 126938 w 206108"/>
                  <a:gd name="connsiteY3" fmla="*/ 480686 h 483464"/>
                  <a:gd name="connsiteX4" fmla="*/ 160276 w 206108"/>
                  <a:gd name="connsiteY4" fmla="*/ 475923 h 483464"/>
                  <a:gd name="connsiteX5" fmla="*/ 198376 w 206108"/>
                  <a:gd name="connsiteY5" fmla="*/ 473542 h 483464"/>
                  <a:gd name="connsiteX6" fmla="*/ 200757 w 206108"/>
                  <a:gd name="connsiteY6" fmla="*/ 316379 h 483464"/>
                  <a:gd name="connsiteX7" fmla="*/ 198376 w 206108"/>
                  <a:gd name="connsiteY7" fmla="*/ 309236 h 483464"/>
                  <a:gd name="connsiteX8" fmla="*/ 200757 w 206108"/>
                  <a:gd name="connsiteY8" fmla="*/ 147311 h 483464"/>
                  <a:gd name="connsiteX9" fmla="*/ 198376 w 206108"/>
                  <a:gd name="connsiteY9" fmla="*/ 116354 h 483464"/>
                  <a:gd name="connsiteX10" fmla="*/ 195995 w 206108"/>
                  <a:gd name="connsiteY10" fmla="*/ 9198 h 483464"/>
                  <a:gd name="connsiteX11" fmla="*/ 167420 w 206108"/>
                  <a:gd name="connsiteY11" fmla="*/ 6817 h 483464"/>
                  <a:gd name="connsiteX12" fmla="*/ 162657 w 206108"/>
                  <a:gd name="connsiteY12" fmla="*/ 37773 h 483464"/>
                  <a:gd name="connsiteX13" fmla="*/ 160276 w 206108"/>
                  <a:gd name="connsiteY13" fmla="*/ 49679 h 483464"/>
                  <a:gd name="connsiteX14" fmla="*/ 141226 w 206108"/>
                  <a:gd name="connsiteY14" fmla="*/ 52061 h 483464"/>
                  <a:gd name="connsiteX15" fmla="*/ 88838 w 206108"/>
                  <a:gd name="connsiteY15" fmla="*/ 49679 h 483464"/>
                  <a:gd name="connsiteX16" fmla="*/ 72170 w 206108"/>
                  <a:gd name="connsiteY16" fmla="*/ 54442 h 483464"/>
                  <a:gd name="connsiteX17" fmla="*/ 69788 w 206108"/>
                  <a:gd name="connsiteY17" fmla="*/ 66348 h 483464"/>
                  <a:gd name="connsiteX18" fmla="*/ 53120 w 206108"/>
                  <a:gd name="connsiteY18" fmla="*/ 68729 h 483464"/>
                  <a:gd name="connsiteX19" fmla="*/ 48357 w 206108"/>
                  <a:gd name="connsiteY19" fmla="*/ 75873 h 483464"/>
                  <a:gd name="connsiteX20" fmla="*/ 41213 w 206108"/>
                  <a:gd name="connsiteY20" fmla="*/ 80636 h 483464"/>
                  <a:gd name="connsiteX21" fmla="*/ 26926 w 206108"/>
                  <a:gd name="connsiteY21" fmla="*/ 90161 h 483464"/>
                  <a:gd name="connsiteX22" fmla="*/ 24545 w 206108"/>
                  <a:gd name="connsiteY22" fmla="*/ 97304 h 483464"/>
                  <a:gd name="connsiteX23" fmla="*/ 29307 w 206108"/>
                  <a:gd name="connsiteY23" fmla="*/ 118736 h 483464"/>
                  <a:gd name="connsiteX24" fmla="*/ 26926 w 206108"/>
                  <a:gd name="connsiteY24" fmla="*/ 137786 h 483464"/>
                  <a:gd name="connsiteX25" fmla="*/ 24545 w 206108"/>
                  <a:gd name="connsiteY25" fmla="*/ 144929 h 483464"/>
                  <a:gd name="connsiteX26" fmla="*/ 22163 w 206108"/>
                  <a:gd name="connsiteY26" fmla="*/ 190173 h 483464"/>
                  <a:gd name="connsiteX27" fmla="*/ 19782 w 206108"/>
                  <a:gd name="connsiteY27" fmla="*/ 197317 h 483464"/>
                  <a:gd name="connsiteX28" fmla="*/ 15020 w 206108"/>
                  <a:gd name="connsiteY28" fmla="*/ 213986 h 483464"/>
                  <a:gd name="connsiteX29" fmla="*/ 17401 w 206108"/>
                  <a:gd name="connsiteY29" fmla="*/ 223511 h 483464"/>
                  <a:gd name="connsiteX30" fmla="*/ 19782 w 206108"/>
                  <a:gd name="connsiteY30" fmla="*/ 230654 h 483464"/>
                  <a:gd name="connsiteX31" fmla="*/ 22163 w 206108"/>
                  <a:gd name="connsiteY31" fmla="*/ 242561 h 483464"/>
                  <a:gd name="connsiteX32" fmla="*/ 41213 w 206108"/>
                  <a:gd name="connsiteY32" fmla="*/ 244942 h 483464"/>
                  <a:gd name="connsiteX33" fmla="*/ 31688 w 206108"/>
                  <a:gd name="connsiteY33" fmla="*/ 280661 h 483464"/>
                  <a:gd name="connsiteX34" fmla="*/ 17401 w 206108"/>
                  <a:gd name="connsiteY34" fmla="*/ 283042 h 483464"/>
                  <a:gd name="connsiteX35" fmla="*/ 24545 w 206108"/>
                  <a:gd name="connsiteY35" fmla="*/ 285423 h 483464"/>
                  <a:gd name="connsiteX36" fmla="*/ 22163 w 206108"/>
                  <a:gd name="connsiteY36" fmla="*/ 347336 h 483464"/>
                  <a:gd name="connsiteX37" fmla="*/ 12638 w 206108"/>
                  <a:gd name="connsiteY37" fmla="*/ 349717 h 483464"/>
                  <a:gd name="connsiteX38" fmla="*/ 10257 w 206108"/>
                  <a:gd name="connsiteY38" fmla="*/ 368767 h 483464"/>
                  <a:gd name="connsiteX39" fmla="*/ 3113 w 206108"/>
                  <a:gd name="connsiteY39" fmla="*/ 366386 h 483464"/>
                  <a:gd name="connsiteX40" fmla="*/ 732 w 206108"/>
                  <a:gd name="connsiteY40" fmla="*/ 383054 h 483464"/>
                  <a:gd name="connsiteX41" fmla="*/ 41213 w 206108"/>
                  <a:gd name="connsiteY41" fmla="*/ 385436 h 483464"/>
                  <a:gd name="connsiteX42" fmla="*/ 43595 w 206108"/>
                  <a:gd name="connsiteY42" fmla="*/ 394961 h 483464"/>
                  <a:gd name="connsiteX43" fmla="*/ 29307 w 206108"/>
                  <a:gd name="connsiteY43" fmla="*/ 421154 h 483464"/>
                  <a:gd name="connsiteX44" fmla="*/ 31688 w 206108"/>
                  <a:gd name="connsiteY44" fmla="*/ 444967 h 483464"/>
                  <a:gd name="connsiteX45" fmla="*/ 36451 w 206108"/>
                  <a:gd name="connsiteY45" fmla="*/ 459254 h 483464"/>
                  <a:gd name="connsiteX46" fmla="*/ 36451 w 206108"/>
                  <a:gd name="connsiteY46" fmla="*/ 480686 h 48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108" h="483464">
                    <a:moveTo>
                      <a:pt x="36451" y="480686"/>
                    </a:moveTo>
                    <a:cubicBezTo>
                      <a:pt x="43594" y="483464"/>
                      <a:pt x="67748" y="475923"/>
                      <a:pt x="79313" y="475923"/>
                    </a:cubicBezTo>
                    <a:cubicBezTo>
                      <a:pt x="92038" y="475923"/>
                      <a:pt x="104713" y="477510"/>
                      <a:pt x="117413" y="478304"/>
                    </a:cubicBezTo>
                    <a:cubicBezTo>
                      <a:pt x="120588" y="479098"/>
                      <a:pt x="123665" y="480686"/>
                      <a:pt x="126938" y="480686"/>
                    </a:cubicBezTo>
                    <a:cubicBezTo>
                      <a:pt x="140735" y="480686"/>
                      <a:pt x="147254" y="477107"/>
                      <a:pt x="160276" y="475923"/>
                    </a:cubicBezTo>
                    <a:cubicBezTo>
                      <a:pt x="172949" y="474771"/>
                      <a:pt x="185676" y="474336"/>
                      <a:pt x="198376" y="473542"/>
                    </a:cubicBezTo>
                    <a:cubicBezTo>
                      <a:pt x="201290" y="405061"/>
                      <a:pt x="206108" y="375240"/>
                      <a:pt x="200757" y="316379"/>
                    </a:cubicBezTo>
                    <a:cubicBezTo>
                      <a:pt x="200530" y="313880"/>
                      <a:pt x="199170" y="311617"/>
                      <a:pt x="198376" y="309236"/>
                    </a:cubicBezTo>
                    <a:cubicBezTo>
                      <a:pt x="199170" y="255261"/>
                      <a:pt x="200757" y="201292"/>
                      <a:pt x="200757" y="147311"/>
                    </a:cubicBezTo>
                    <a:cubicBezTo>
                      <a:pt x="200757" y="136962"/>
                      <a:pt x="198733" y="126697"/>
                      <a:pt x="198376" y="116354"/>
                    </a:cubicBezTo>
                    <a:cubicBezTo>
                      <a:pt x="197145" y="80648"/>
                      <a:pt x="205711" y="43579"/>
                      <a:pt x="195995" y="9198"/>
                    </a:cubicBezTo>
                    <a:cubicBezTo>
                      <a:pt x="193396" y="0"/>
                      <a:pt x="176945" y="7611"/>
                      <a:pt x="167420" y="6817"/>
                    </a:cubicBezTo>
                    <a:cubicBezTo>
                      <a:pt x="150528" y="12447"/>
                      <a:pt x="162657" y="5834"/>
                      <a:pt x="162657" y="37773"/>
                    </a:cubicBezTo>
                    <a:cubicBezTo>
                      <a:pt x="162657" y="41820"/>
                      <a:pt x="163643" y="47434"/>
                      <a:pt x="160276" y="49679"/>
                    </a:cubicBezTo>
                    <a:cubicBezTo>
                      <a:pt x="154951" y="53229"/>
                      <a:pt x="147576" y="51267"/>
                      <a:pt x="141226" y="52061"/>
                    </a:cubicBezTo>
                    <a:cubicBezTo>
                      <a:pt x="123763" y="51267"/>
                      <a:pt x="106319" y="49679"/>
                      <a:pt x="88838" y="49679"/>
                    </a:cubicBezTo>
                    <a:cubicBezTo>
                      <a:pt x="85851" y="49679"/>
                      <a:pt x="75537" y="53320"/>
                      <a:pt x="72170" y="54442"/>
                    </a:cubicBezTo>
                    <a:cubicBezTo>
                      <a:pt x="71376" y="58411"/>
                      <a:pt x="73026" y="63920"/>
                      <a:pt x="69788" y="66348"/>
                    </a:cubicBezTo>
                    <a:cubicBezTo>
                      <a:pt x="65298" y="69715"/>
                      <a:pt x="58249" y="66450"/>
                      <a:pt x="53120" y="68729"/>
                    </a:cubicBezTo>
                    <a:cubicBezTo>
                      <a:pt x="50505" y="69891"/>
                      <a:pt x="50381" y="73849"/>
                      <a:pt x="48357" y="75873"/>
                    </a:cubicBezTo>
                    <a:cubicBezTo>
                      <a:pt x="46333" y="77897"/>
                      <a:pt x="43412" y="78804"/>
                      <a:pt x="41213" y="80636"/>
                    </a:cubicBezTo>
                    <a:cubicBezTo>
                      <a:pt x="29322" y="90545"/>
                      <a:pt x="39481" y="85975"/>
                      <a:pt x="26926" y="90161"/>
                    </a:cubicBezTo>
                    <a:cubicBezTo>
                      <a:pt x="26132" y="92542"/>
                      <a:pt x="24545" y="94794"/>
                      <a:pt x="24545" y="97304"/>
                    </a:cubicBezTo>
                    <a:cubicBezTo>
                      <a:pt x="24545" y="105686"/>
                      <a:pt x="26852" y="111369"/>
                      <a:pt x="29307" y="118736"/>
                    </a:cubicBezTo>
                    <a:cubicBezTo>
                      <a:pt x="28513" y="125086"/>
                      <a:pt x="28071" y="131490"/>
                      <a:pt x="26926" y="137786"/>
                    </a:cubicBezTo>
                    <a:cubicBezTo>
                      <a:pt x="26477" y="140255"/>
                      <a:pt x="24772" y="142430"/>
                      <a:pt x="24545" y="144929"/>
                    </a:cubicBezTo>
                    <a:cubicBezTo>
                      <a:pt x="23178" y="159969"/>
                      <a:pt x="23530" y="175133"/>
                      <a:pt x="22163" y="190173"/>
                    </a:cubicBezTo>
                    <a:cubicBezTo>
                      <a:pt x="21936" y="192673"/>
                      <a:pt x="20472" y="194903"/>
                      <a:pt x="19782" y="197317"/>
                    </a:cubicBezTo>
                    <a:cubicBezTo>
                      <a:pt x="13803" y="218248"/>
                      <a:pt x="20729" y="196857"/>
                      <a:pt x="15020" y="213986"/>
                    </a:cubicBezTo>
                    <a:cubicBezTo>
                      <a:pt x="15814" y="217161"/>
                      <a:pt x="16502" y="220364"/>
                      <a:pt x="17401" y="223511"/>
                    </a:cubicBezTo>
                    <a:cubicBezTo>
                      <a:pt x="18090" y="225924"/>
                      <a:pt x="19173" y="228219"/>
                      <a:pt x="19782" y="230654"/>
                    </a:cubicBezTo>
                    <a:cubicBezTo>
                      <a:pt x="20764" y="234581"/>
                      <a:pt x="18795" y="240316"/>
                      <a:pt x="22163" y="242561"/>
                    </a:cubicBezTo>
                    <a:cubicBezTo>
                      <a:pt x="27488" y="246111"/>
                      <a:pt x="34863" y="244148"/>
                      <a:pt x="41213" y="244942"/>
                    </a:cubicBezTo>
                    <a:cubicBezTo>
                      <a:pt x="40112" y="259260"/>
                      <a:pt x="47028" y="275547"/>
                      <a:pt x="31688" y="280661"/>
                    </a:cubicBezTo>
                    <a:cubicBezTo>
                      <a:pt x="27108" y="282188"/>
                      <a:pt x="22163" y="282248"/>
                      <a:pt x="17401" y="283042"/>
                    </a:cubicBezTo>
                    <a:cubicBezTo>
                      <a:pt x="19782" y="283836"/>
                      <a:pt x="24000" y="282973"/>
                      <a:pt x="24545" y="285423"/>
                    </a:cubicBezTo>
                    <a:cubicBezTo>
                      <a:pt x="26524" y="294328"/>
                      <a:pt x="30309" y="333760"/>
                      <a:pt x="22163" y="347336"/>
                    </a:cubicBezTo>
                    <a:cubicBezTo>
                      <a:pt x="20479" y="350142"/>
                      <a:pt x="15813" y="348923"/>
                      <a:pt x="12638" y="349717"/>
                    </a:cubicBezTo>
                    <a:cubicBezTo>
                      <a:pt x="11844" y="356067"/>
                      <a:pt x="13432" y="363211"/>
                      <a:pt x="10257" y="368767"/>
                    </a:cubicBezTo>
                    <a:cubicBezTo>
                      <a:pt x="9012" y="370946"/>
                      <a:pt x="4505" y="364297"/>
                      <a:pt x="3113" y="366386"/>
                    </a:cubicBezTo>
                    <a:cubicBezTo>
                      <a:pt x="0" y="371056"/>
                      <a:pt x="1526" y="377498"/>
                      <a:pt x="732" y="383054"/>
                    </a:cubicBezTo>
                    <a:cubicBezTo>
                      <a:pt x="14226" y="383848"/>
                      <a:pt x="28189" y="381818"/>
                      <a:pt x="41213" y="385436"/>
                    </a:cubicBezTo>
                    <a:cubicBezTo>
                      <a:pt x="44366" y="386312"/>
                      <a:pt x="43595" y="391688"/>
                      <a:pt x="43595" y="394961"/>
                    </a:cubicBezTo>
                    <a:cubicBezTo>
                      <a:pt x="43595" y="422243"/>
                      <a:pt x="47622" y="417491"/>
                      <a:pt x="29307" y="421154"/>
                    </a:cubicBezTo>
                    <a:cubicBezTo>
                      <a:pt x="30101" y="429092"/>
                      <a:pt x="30218" y="437126"/>
                      <a:pt x="31688" y="444967"/>
                    </a:cubicBezTo>
                    <a:cubicBezTo>
                      <a:pt x="32613" y="449901"/>
                      <a:pt x="36451" y="459254"/>
                      <a:pt x="36451" y="459254"/>
                    </a:cubicBezTo>
                    <a:cubicBezTo>
                      <a:pt x="22703" y="468420"/>
                      <a:pt x="29308" y="477908"/>
                      <a:pt x="36451" y="480686"/>
                    </a:cubicBezTo>
                    <a:close/>
                  </a:path>
                </a:pathLst>
              </a:custGeom>
              <a:solidFill>
                <a:srgbClr val="E60000">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13"/>
            <p:cNvGrpSpPr/>
            <p:nvPr/>
          </p:nvGrpSpPr>
          <p:grpSpPr>
            <a:xfrm>
              <a:off x="6633714" y="824568"/>
              <a:ext cx="1687148" cy="1365631"/>
              <a:chOff x="6633714" y="824568"/>
              <a:chExt cx="1687148" cy="1365631"/>
            </a:xfrm>
          </p:grpSpPr>
          <p:grpSp>
            <p:nvGrpSpPr>
              <p:cNvPr id="7" name="Group 94"/>
              <p:cNvGrpSpPr/>
              <p:nvPr/>
            </p:nvGrpSpPr>
            <p:grpSpPr>
              <a:xfrm>
                <a:off x="6698388" y="824568"/>
                <a:ext cx="1563125" cy="1365631"/>
                <a:chOff x="7231067" y="1164356"/>
                <a:chExt cx="1074420" cy="938672"/>
              </a:xfrm>
            </p:grpSpPr>
            <p:sp>
              <p:nvSpPr>
                <p:cNvPr id="37" name="Oval 36"/>
                <p:cNvSpPr/>
                <p:nvPr/>
              </p:nvSpPr>
              <p:spPr>
                <a:xfrm>
                  <a:off x="7469205" y="1164356"/>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526355" y="1207219"/>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471584" y="1252465"/>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526355" y="1266752"/>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488255" y="1285802"/>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523973" y="1321520"/>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471585" y="1342950"/>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7428722" y="139771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276322" y="1459629"/>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297753" y="1507252"/>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371571" y="1481056"/>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402526" y="1483435"/>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485869" y="1407233"/>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7478724" y="1452475"/>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7531110" y="148104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621596" y="143342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7662076" y="1445325"/>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647787" y="1545335"/>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231067" y="173345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266784" y="1785836"/>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7381086" y="166201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7459667" y="1652489"/>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366798" y="175250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p:cNvSpPr/>
                <p:nvPr/>
              </p:nvSpPr>
              <p:spPr>
                <a:xfrm>
                  <a:off x="7554917" y="1676300"/>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7614448" y="1621530"/>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7747798" y="1662012"/>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p:cNvSpPr/>
                <p:nvPr/>
              </p:nvSpPr>
              <p:spPr>
                <a:xfrm>
                  <a:off x="7757323" y="1509613"/>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7847810" y="149056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a:off x="7821616" y="159772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a:off x="7821616" y="164058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p:cNvSpPr/>
                <p:nvPr/>
              </p:nvSpPr>
              <p:spPr>
                <a:xfrm>
                  <a:off x="7904959" y="154533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p:cNvSpPr/>
                <p:nvPr/>
              </p:nvSpPr>
              <p:spPr>
                <a:xfrm>
                  <a:off x="7983540" y="156438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p:cNvSpPr/>
                <p:nvPr/>
              </p:nvSpPr>
              <p:spPr>
                <a:xfrm>
                  <a:off x="7940678" y="163582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p:cNvSpPr/>
                <p:nvPr/>
              </p:nvSpPr>
              <p:spPr>
                <a:xfrm>
                  <a:off x="7995447" y="1659633"/>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p:cNvSpPr/>
                <p:nvPr/>
              </p:nvSpPr>
              <p:spPr>
                <a:xfrm>
                  <a:off x="8019260" y="1621533"/>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p:cNvSpPr/>
                <p:nvPr/>
              </p:nvSpPr>
              <p:spPr>
                <a:xfrm>
                  <a:off x="8126416" y="161200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nvSpPr>
              <p:spPr>
                <a:xfrm>
                  <a:off x="8216904" y="154057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p:cNvSpPr/>
                <p:nvPr/>
              </p:nvSpPr>
              <p:spPr>
                <a:xfrm>
                  <a:off x="8214523" y="1595340"/>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p:cNvSpPr/>
                <p:nvPr/>
              </p:nvSpPr>
              <p:spPr>
                <a:xfrm>
                  <a:off x="8259767" y="1621534"/>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8057361" y="170487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8083555" y="1742979"/>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p:cNvSpPr/>
                <p:nvPr/>
              </p:nvSpPr>
              <p:spPr>
                <a:xfrm>
                  <a:off x="8045455" y="181441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8104986" y="1857282"/>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p:cNvSpPr/>
                <p:nvPr/>
              </p:nvSpPr>
              <p:spPr>
                <a:xfrm>
                  <a:off x="8097842" y="2057308"/>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p:cNvSpPr/>
                <p:nvPr/>
              </p:nvSpPr>
              <p:spPr>
                <a:xfrm>
                  <a:off x="7690661" y="1547739"/>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7862111" y="1571551"/>
                  <a:ext cx="45720" cy="45720"/>
                </a:xfrm>
                <a:prstGeom prst="ellipse">
                  <a:avLst/>
                </a:prstGeom>
                <a:solidFill>
                  <a:srgbClr val="C8C300">
                    <a:alpha val="64706"/>
                  </a:srgbClr>
                </a:solidFill>
                <a:ln w="19050">
                  <a:solidFill>
                    <a:srgbClr val="355293">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Rectangle 96"/>
              <p:cNvSpPr/>
              <p:nvPr/>
            </p:nvSpPr>
            <p:spPr>
              <a:xfrm>
                <a:off x="6633714" y="831606"/>
                <a:ext cx="1687148" cy="1351104"/>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9" name="Rectangle 98"/>
          <p:cNvSpPr/>
          <p:nvPr/>
        </p:nvSpPr>
        <p:spPr>
          <a:xfrm>
            <a:off x="5465108" y="1976086"/>
            <a:ext cx="588955" cy="4019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Arrow Connector 100"/>
          <p:cNvCxnSpPr>
            <a:stCxn id="99" idx="3"/>
            <a:endCxn id="97" idx="1"/>
          </p:cNvCxnSpPr>
          <p:nvPr/>
        </p:nvCxnSpPr>
        <p:spPr>
          <a:xfrm flipV="1">
            <a:off x="6054063" y="1597311"/>
            <a:ext cx="579651" cy="579759"/>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flipH="1" flipV="1">
            <a:off x="6044086" y="2064563"/>
            <a:ext cx="118611" cy="1090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0936" y="172067"/>
            <a:ext cx="8231188" cy="501650"/>
          </a:xfrm>
          <a:noFill/>
          <a:ln w="9525">
            <a:noFill/>
            <a:miter lim="800000"/>
            <a:headEnd/>
            <a:tailEnd/>
          </a:ln>
        </p:spPr>
        <p:txBody>
          <a:bodyPr vert="horz" wrap="square" lIns="91440" tIns="45720" rIns="91440" bIns="45720" numCol="1" anchor="ctr" anchorCtr="0" compatLnSpc="1">
            <a:prstTxWarp prst="textNoShape">
              <a:avLst/>
            </a:prstTxWarp>
          </a:bodyPr>
          <a:lstStyle/>
          <a:p>
            <a:pPr lvl="0">
              <a:lnSpc>
                <a:spcPct val="80000"/>
              </a:lnSpc>
            </a:pPr>
            <a:r>
              <a:rPr lang="en-US" dirty="0" smtClean="0">
                <a:latin typeface="Arial" charset="0"/>
                <a:cs typeface="Arial" charset="0"/>
              </a:rPr>
              <a:t>Systems Biology for Bioenergy Production</a:t>
            </a:r>
            <a:endParaRPr lang="en-US" dirty="0">
              <a:latin typeface="Arial" charset="0"/>
              <a:cs typeface="Arial" charset="0"/>
            </a:endParaRPr>
          </a:p>
        </p:txBody>
      </p:sp>
      <p:sp>
        <p:nvSpPr>
          <p:cNvPr id="3" name="Title 1"/>
          <p:cNvSpPr txBox="1">
            <a:spLocks/>
          </p:cNvSpPr>
          <p:nvPr/>
        </p:nvSpPr>
        <p:spPr bwMode="auto">
          <a:xfrm>
            <a:off x="457200" y="0"/>
            <a:ext cx="8229600" cy="8500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
        <p:nvSpPr>
          <p:cNvPr id="4" name="Content Placeholder 2"/>
          <p:cNvSpPr txBox="1">
            <a:spLocks/>
          </p:cNvSpPr>
          <p:nvPr/>
        </p:nvSpPr>
        <p:spPr>
          <a:xfrm>
            <a:off x="285570" y="1088381"/>
            <a:ext cx="3885597" cy="4623487"/>
          </a:xfrm>
          <a:prstGeom prst="rect">
            <a:avLst/>
          </a:prstGeom>
        </p:spPr>
        <p:txBody>
          <a:bodyPr>
            <a:noAutofit/>
          </a:bodyPr>
          <a:lstStyle/>
          <a:p>
            <a:pPr marL="231775" indent="-231775" eaLnBrk="0" hangingPunct="0">
              <a:spcBef>
                <a:spcPts val="1200"/>
              </a:spcBef>
              <a:buFont typeface="Wingdings" pitchFamily="2" charset="2"/>
              <a:buChar char="§"/>
            </a:pPr>
            <a:r>
              <a:rPr lang="en-US" sz="1600" dirty="0" smtClean="0">
                <a:latin typeface="Arial" pitchFamily="34" charset="0"/>
                <a:cs typeface="Arial" pitchFamily="34" charset="0"/>
              </a:rPr>
              <a:t>Systems biology techniques were used to dissect how the common microbe </a:t>
            </a:r>
            <a:r>
              <a:rPr lang="en-US" sz="1600" i="1" dirty="0" err="1" smtClean="0">
                <a:latin typeface="Arial" pitchFamily="34" charset="0"/>
                <a:cs typeface="Arial" pitchFamily="34" charset="0"/>
              </a:rPr>
              <a:t>Cyanothece</a:t>
            </a:r>
            <a:r>
              <a:rPr lang="en-US" sz="1600" dirty="0" smtClean="0">
                <a:latin typeface="Arial" pitchFamily="34" charset="0"/>
                <a:cs typeface="Arial" pitchFamily="34" charset="0"/>
              </a:rPr>
              <a:t> balances photosynthesis with carbon, nitrogen, and hydrogen metabolism. </a:t>
            </a:r>
          </a:p>
          <a:p>
            <a:pPr marL="231775" indent="-231775" eaLnBrk="0" hangingPunct="0">
              <a:spcBef>
                <a:spcPts val="1200"/>
              </a:spcBef>
              <a:buFont typeface="Wingdings" pitchFamily="2" charset="2"/>
              <a:buChar char="§"/>
            </a:pPr>
            <a:r>
              <a:rPr lang="en-US" sz="1600" dirty="0" smtClean="0">
                <a:latin typeface="Arial" pitchFamily="34" charset="0"/>
                <a:cs typeface="Arial" pitchFamily="34" charset="0"/>
              </a:rPr>
              <a:t>Although oxygen is toxic to the enzymes involved in ammonia and hydrogen production, </a:t>
            </a:r>
            <a:r>
              <a:rPr lang="en-US" sz="1600" i="1" dirty="0" err="1" smtClean="0">
                <a:latin typeface="Arial" pitchFamily="34" charset="0"/>
                <a:cs typeface="Arial" pitchFamily="34" charset="0"/>
              </a:rPr>
              <a:t>Cyanothece</a:t>
            </a:r>
            <a:r>
              <a:rPr lang="en-US" sz="1600" dirty="0" smtClean="0">
                <a:latin typeface="Arial" pitchFamily="34" charset="0"/>
                <a:cs typeface="Arial" pitchFamily="34" charset="0"/>
              </a:rPr>
              <a:t> is unique in generating both in the presence of air and while producing O</a:t>
            </a:r>
            <a:r>
              <a:rPr lang="en-US" sz="1600" baseline="-25000" dirty="0" smtClean="0">
                <a:latin typeface="Arial" pitchFamily="34" charset="0"/>
                <a:cs typeface="Arial" pitchFamily="34" charset="0"/>
              </a:rPr>
              <a:t>2</a:t>
            </a:r>
            <a:r>
              <a:rPr lang="en-US" sz="1600" dirty="0" smtClean="0">
                <a:latin typeface="Arial" pitchFamily="34" charset="0"/>
                <a:cs typeface="Arial" pitchFamily="34" charset="0"/>
              </a:rPr>
              <a:t> as a byproduct of photosynthesis.</a:t>
            </a:r>
          </a:p>
          <a:p>
            <a:pPr marL="231775" indent="-231775" eaLnBrk="0" hangingPunct="0">
              <a:spcBef>
                <a:spcPts val="1200"/>
              </a:spcBef>
              <a:buFont typeface="Wingdings" pitchFamily="2" charset="2"/>
              <a:buChar char="§"/>
            </a:pPr>
            <a:r>
              <a:rPr lang="en-US" sz="1600" dirty="0" smtClean="0">
                <a:latin typeface="Arial" pitchFamily="34" charset="0"/>
                <a:cs typeface="Arial" pitchFamily="34" charset="0"/>
              </a:rPr>
              <a:t>These results suggest metabolic engineering this microbe for enhanced production of hydrogen, biodiesel, or other biofuels using only water and sunlight and without the need for added fertilizers. </a:t>
            </a:r>
          </a:p>
        </p:txBody>
      </p:sp>
      <p:pic>
        <p:nvPicPr>
          <p:cNvPr id="14" name="Picture 13" descr="cyanothece.jpg"/>
          <p:cNvPicPr>
            <a:picLocks noChangeAspect="1"/>
          </p:cNvPicPr>
          <p:nvPr/>
        </p:nvPicPr>
        <p:blipFill>
          <a:blip r:embed="rId3" cstate="print"/>
          <a:stretch>
            <a:fillRect/>
          </a:stretch>
        </p:blipFill>
        <p:spPr>
          <a:xfrm>
            <a:off x="5532882" y="1002083"/>
            <a:ext cx="3256278" cy="2159998"/>
          </a:xfrm>
          <a:prstGeom prst="rect">
            <a:avLst/>
          </a:prstGeom>
          <a:ln w="19050">
            <a:solidFill>
              <a:schemeClr val="tx1"/>
            </a:solidFill>
          </a:ln>
          <a:effectLst>
            <a:outerShdw blurRad="190500" algn="tl" rotWithShape="0">
              <a:srgbClr val="000000">
                <a:alpha val="70000"/>
              </a:srgbClr>
            </a:outerShdw>
          </a:effectLst>
        </p:spPr>
      </p:pic>
      <p:pic>
        <p:nvPicPr>
          <p:cNvPr id="15" name="Picture 14" descr="Pakrasi Fig 1.JPG"/>
          <p:cNvPicPr>
            <a:picLocks noChangeAspect="1"/>
          </p:cNvPicPr>
          <p:nvPr/>
        </p:nvPicPr>
        <p:blipFill>
          <a:blip r:embed="rId4" cstate="print"/>
          <a:srcRect l="-554" t="9503" b="13765"/>
          <a:stretch>
            <a:fillRect/>
          </a:stretch>
        </p:blipFill>
        <p:spPr>
          <a:xfrm>
            <a:off x="4573589" y="2523686"/>
            <a:ext cx="4215572" cy="3503485"/>
          </a:xfrm>
          <a:prstGeom prst="rect">
            <a:avLst/>
          </a:prstGeom>
          <a:ln w="19050">
            <a:solidFill>
              <a:schemeClr val="tx1"/>
            </a:solidFill>
          </a:ln>
          <a:effectLst>
            <a:outerShdw blurRad="190500" algn="tl" rotWithShape="0">
              <a:srgbClr val="000000">
                <a:alpha val="70000"/>
              </a:srgbClr>
            </a:outerShdw>
          </a:effectLst>
        </p:spPr>
      </p:pic>
      <p:sp>
        <p:nvSpPr>
          <p:cNvPr id="18" name="Rectangle 17"/>
          <p:cNvSpPr/>
          <p:nvPr/>
        </p:nvSpPr>
        <p:spPr>
          <a:xfrm>
            <a:off x="3795387" y="6258549"/>
            <a:ext cx="4985358" cy="600164"/>
          </a:xfrm>
          <a:prstGeom prst="rect">
            <a:avLst/>
          </a:prstGeom>
        </p:spPr>
        <p:txBody>
          <a:bodyPr wrap="square">
            <a:spAutoFit/>
          </a:bodyPr>
          <a:lstStyle/>
          <a:p>
            <a:pPr>
              <a:tabLst>
                <a:tab pos="723900" algn="l"/>
                <a:tab pos="1447800" algn="l"/>
                <a:tab pos="2171700" algn="l"/>
                <a:tab pos="2895600" algn="l"/>
                <a:tab pos="3619500" algn="l"/>
              </a:tabLst>
            </a:pPr>
            <a:r>
              <a:rPr lang="en-GB" sz="1100" b="0" dirty="0" err="1" smtClean="0">
                <a:solidFill>
                  <a:srgbClr val="000000"/>
                </a:solidFill>
                <a:latin typeface="Arial" pitchFamily="34" charset="0"/>
                <a:ea typeface="msgothic" charset="0"/>
                <a:cs typeface="Arial" pitchFamily="34" charset="0"/>
              </a:rPr>
              <a:t>Bandyopadhyay</a:t>
            </a:r>
            <a:r>
              <a:rPr lang="en-GB" sz="1100" dirty="0" smtClean="0">
                <a:solidFill>
                  <a:srgbClr val="000000"/>
                </a:solidFill>
                <a:latin typeface="Arial" pitchFamily="34" charset="0"/>
                <a:ea typeface="msgothic" charset="0"/>
                <a:cs typeface="Arial" pitchFamily="34" charset="0"/>
              </a:rPr>
              <a:t>, A., J. </a:t>
            </a:r>
            <a:r>
              <a:rPr lang="en-GB" sz="1100" dirty="0" err="1" smtClean="0">
                <a:solidFill>
                  <a:srgbClr val="000000"/>
                </a:solidFill>
                <a:latin typeface="Arial" pitchFamily="34" charset="0"/>
                <a:ea typeface="msgothic" charset="0"/>
                <a:cs typeface="Arial" pitchFamily="34" charset="0"/>
              </a:rPr>
              <a:t>Stockel</a:t>
            </a:r>
            <a:r>
              <a:rPr lang="en-GB" sz="1100" dirty="0" smtClean="0">
                <a:solidFill>
                  <a:srgbClr val="000000"/>
                </a:solidFill>
                <a:latin typeface="Arial" pitchFamily="34" charset="0"/>
                <a:ea typeface="msgothic" charset="0"/>
                <a:cs typeface="Arial" pitchFamily="34" charset="0"/>
              </a:rPr>
              <a:t>, H. Min, L. Sherman, &amp; H. Pakrasi</a:t>
            </a:r>
            <a:r>
              <a:rPr lang="en-GB" sz="1100" b="0" dirty="0" smtClean="0">
                <a:solidFill>
                  <a:srgbClr val="000000"/>
                </a:solidFill>
                <a:latin typeface="Arial" pitchFamily="34" charset="0"/>
                <a:ea typeface="msgothic" charset="0"/>
                <a:cs typeface="Arial" pitchFamily="34" charset="0"/>
              </a:rPr>
              <a:t>. 2010. “High Rates of </a:t>
            </a:r>
            <a:r>
              <a:rPr lang="en-GB" sz="1100" b="0" dirty="0" err="1" smtClean="0">
                <a:solidFill>
                  <a:srgbClr val="000000"/>
                </a:solidFill>
                <a:latin typeface="Arial" pitchFamily="34" charset="0"/>
                <a:ea typeface="msgothic" charset="0"/>
                <a:cs typeface="Arial" pitchFamily="34" charset="0"/>
              </a:rPr>
              <a:t>Photobiological</a:t>
            </a:r>
            <a:r>
              <a:rPr lang="en-GB" sz="1100" b="0" dirty="0" smtClean="0">
                <a:solidFill>
                  <a:srgbClr val="000000"/>
                </a:solidFill>
                <a:latin typeface="Arial" pitchFamily="34" charset="0"/>
                <a:ea typeface="msgothic" charset="0"/>
                <a:cs typeface="Arial" pitchFamily="34" charset="0"/>
              </a:rPr>
              <a:t> Hydrogen Production Under Aerobic Conditions “</a:t>
            </a:r>
            <a:r>
              <a:rPr lang="en-GB" sz="1100" dirty="0" smtClean="0">
                <a:solidFill>
                  <a:srgbClr val="000000"/>
                </a:solidFill>
                <a:latin typeface="Arial" pitchFamily="34" charset="0"/>
                <a:ea typeface="msgothic" charset="0"/>
                <a:cs typeface="Arial" pitchFamily="34" charset="0"/>
              </a:rPr>
              <a:t>  </a:t>
            </a:r>
            <a:r>
              <a:rPr lang="en-GB" sz="1100" b="0" dirty="0" smtClean="0">
                <a:solidFill>
                  <a:srgbClr val="000000"/>
                </a:solidFill>
                <a:latin typeface="Arial" pitchFamily="34" charset="0"/>
                <a:ea typeface="msgothic" charset="0"/>
                <a:cs typeface="Arial" pitchFamily="34" charset="0"/>
              </a:rPr>
              <a:t>Nature Commun</a:t>
            </a:r>
            <a:r>
              <a:rPr lang="en-GB" sz="1100" dirty="0" smtClean="0">
                <a:solidFill>
                  <a:srgbClr val="000000"/>
                </a:solidFill>
                <a:latin typeface="Arial" pitchFamily="34" charset="0"/>
                <a:ea typeface="msgothic" charset="0"/>
                <a:cs typeface="Arial" pitchFamily="34" charset="0"/>
              </a:rPr>
              <a:t>ications</a:t>
            </a:r>
            <a:r>
              <a:rPr lang="en-GB" sz="1100" b="0" dirty="0" smtClean="0">
                <a:solidFill>
                  <a:srgbClr val="000000"/>
                </a:solidFill>
                <a:latin typeface="Arial" pitchFamily="34" charset="0"/>
                <a:ea typeface="msgothic" charset="0"/>
                <a:cs typeface="Arial" pitchFamily="34" charset="0"/>
              </a:rPr>
              <a:t> DOI:10.1038/ncomms1139</a:t>
            </a:r>
            <a:endParaRPr lang="en-GB" sz="1100" b="0" dirty="0">
              <a:solidFill>
                <a:srgbClr val="000000"/>
              </a:solidFill>
              <a:latin typeface="Arial" pitchFamily="34" charset="0"/>
              <a:ea typeface="msgothic" charset="0"/>
              <a:cs typeface="Arial" pitchFamily="34" charset="0"/>
            </a:endParaRPr>
          </a:p>
        </p:txBody>
      </p:sp>
      <p:sp>
        <p:nvSpPr>
          <p:cNvPr id="8" name="Slide Number Placeholder 3"/>
          <p:cNvSpPr>
            <a:spLocks noGrp="1"/>
          </p:cNvSpPr>
          <p:nvPr>
            <p:ph type="sldNum" sz="quarter" idx="12"/>
          </p:nvPr>
        </p:nvSpPr>
        <p:spPr>
          <a:xfrm>
            <a:off x="8413750" y="6476848"/>
            <a:ext cx="381000" cy="365125"/>
          </a:xfrm>
        </p:spPr>
        <p:txBody>
          <a:bodyPr/>
          <a:lstStyle/>
          <a:p>
            <a:pPr>
              <a:defRPr/>
            </a:pPr>
            <a:fld id="{6EEA275D-5A49-48A8-817D-44C3EA0A3A2F}" type="slidenum">
              <a:rPr lang="en-US" smtClean="0"/>
              <a:pPr>
                <a:defRPr/>
              </a:pPr>
              <a:t>8</a:t>
            </a:fld>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09729" y="943661"/>
            <a:ext cx="3299155" cy="3613709"/>
          </a:xfrm>
          <a:prstGeom prst="rect">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Jaguar_longview.jpg"/>
          <p:cNvPicPr>
            <a:picLocks noChangeAspect="1"/>
          </p:cNvPicPr>
          <p:nvPr/>
        </p:nvPicPr>
        <p:blipFill>
          <a:blip r:embed="rId3" cstate="print"/>
          <a:srcRect t="15646"/>
          <a:stretch>
            <a:fillRect/>
          </a:stretch>
        </p:blipFill>
        <p:spPr bwMode="auto">
          <a:xfrm>
            <a:off x="258958" y="2150664"/>
            <a:ext cx="2981678" cy="1563566"/>
          </a:xfrm>
          <a:prstGeom prst="rect">
            <a:avLst/>
          </a:prstGeom>
          <a:noFill/>
          <a:ln w="12700">
            <a:solidFill>
              <a:schemeClr val="tx1"/>
            </a:solidFill>
            <a:miter lim="800000"/>
            <a:headEnd/>
            <a:tailEnd/>
          </a:ln>
        </p:spPr>
      </p:pic>
      <p:sp>
        <p:nvSpPr>
          <p:cNvPr id="3" name="Slide Number Placeholder 2"/>
          <p:cNvSpPr>
            <a:spLocks noGrp="1"/>
          </p:cNvSpPr>
          <p:nvPr>
            <p:ph type="sldNum" sz="quarter" idx="12"/>
          </p:nvPr>
        </p:nvSpPr>
        <p:spPr/>
        <p:txBody>
          <a:bodyPr/>
          <a:lstStyle/>
          <a:p>
            <a:fld id="{68F455FD-F83C-4433-AE11-4D89943CC4D6}" type="slidenum">
              <a:rPr lang="en-US" smtClean="0"/>
              <a:pPr/>
              <a:t>9</a:t>
            </a:fld>
            <a:endParaRPr lang="en-US"/>
          </a:p>
        </p:txBody>
      </p:sp>
      <p:sp>
        <p:nvSpPr>
          <p:cNvPr id="4" name="Title 2"/>
          <p:cNvSpPr txBox="1">
            <a:spLocks/>
          </p:cNvSpPr>
          <p:nvPr/>
        </p:nvSpPr>
        <p:spPr bwMode="auto">
          <a:xfrm>
            <a:off x="0" y="-34365"/>
            <a:ext cx="91440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rPr>
              <a:t>Modeling</a:t>
            </a:r>
            <a:r>
              <a:rPr kumimoji="0" lang="en-US" sz="2400" b="0" i="0" u="none" strike="noStrike" kern="1200" cap="none" spc="0" normalizeH="0" noProof="0" dirty="0" smtClean="0">
                <a:ln>
                  <a:noFill/>
                </a:ln>
                <a:solidFill>
                  <a:srgbClr val="106636"/>
                </a:solidFill>
                <a:effectLst/>
                <a:uLnTx/>
                <a:uFillTx/>
                <a:latin typeface="Arial" charset="0"/>
                <a:ea typeface="+mj-ea"/>
                <a:cs typeface="Arial" charset="0"/>
              </a:rPr>
              <a:t> and Simulation at the </a:t>
            </a:r>
            <a:r>
              <a:rPr kumimoji="0" lang="en-US" sz="2400" b="0" i="0" u="none" strike="noStrike" kern="1200" cap="none" spc="0" normalizeH="0" noProof="0" dirty="0" err="1" smtClean="0">
                <a:ln>
                  <a:noFill/>
                </a:ln>
                <a:solidFill>
                  <a:srgbClr val="106636"/>
                </a:solidFill>
                <a:effectLst/>
                <a:uLnTx/>
                <a:uFillTx/>
                <a:latin typeface="Arial" charset="0"/>
                <a:ea typeface="+mj-ea"/>
                <a:cs typeface="Arial" charset="0"/>
              </a:rPr>
              <a:t>Petascale</a:t>
            </a:r>
            <a:r>
              <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rPr>
              <a:t/>
            </a:r>
            <a:br>
              <a:rPr kumimoji="0" lang="en-US" sz="2400" b="0" i="0" u="none" strike="noStrike" kern="1200" cap="none" spc="0" normalizeH="0" baseline="0" noProof="0" dirty="0" smtClean="0">
                <a:ln>
                  <a:noFill/>
                </a:ln>
                <a:solidFill>
                  <a:srgbClr val="106636"/>
                </a:solidFill>
                <a:effectLst/>
                <a:uLnTx/>
                <a:uFillTx/>
                <a:latin typeface="Arial" charset="0"/>
                <a:ea typeface="+mj-ea"/>
                <a:cs typeface="Arial" charset="0"/>
              </a:rPr>
            </a:br>
            <a:endParaRPr kumimoji="0" lang="en-US" sz="1800" b="0" i="1" u="none" strike="noStrike" kern="1200" cap="none" spc="0" normalizeH="0" baseline="0" noProof="0" dirty="0" smtClean="0">
              <a:ln>
                <a:noFill/>
              </a:ln>
              <a:solidFill>
                <a:srgbClr val="106636"/>
              </a:solidFill>
              <a:effectLst/>
              <a:uLnTx/>
              <a:uFillTx/>
              <a:latin typeface="Arial" charset="0"/>
              <a:ea typeface="+mj-ea"/>
              <a:cs typeface="Arial" charset="0"/>
            </a:endParaRPr>
          </a:p>
        </p:txBody>
      </p:sp>
      <p:sp>
        <p:nvSpPr>
          <p:cNvPr id="8" name="TextBox 7"/>
          <p:cNvSpPr txBox="1"/>
          <p:nvPr/>
        </p:nvSpPr>
        <p:spPr>
          <a:xfrm>
            <a:off x="238666" y="3817944"/>
            <a:ext cx="3009286" cy="600164"/>
          </a:xfrm>
          <a:prstGeom prst="rect">
            <a:avLst/>
          </a:prstGeom>
          <a:solidFill>
            <a:schemeClr val="bg1"/>
          </a:solidFill>
          <a:ln>
            <a:solidFill>
              <a:schemeClr val="tx2"/>
            </a:solidFill>
          </a:ln>
        </p:spPr>
        <p:txBody>
          <a:bodyPr wrap="square" rtlCol="0">
            <a:spAutoFit/>
          </a:bodyPr>
          <a:lstStyle/>
          <a:p>
            <a:r>
              <a:rPr lang="en-US" sz="900" dirty="0" smtClean="0"/>
              <a:t>In</a:t>
            </a:r>
            <a:r>
              <a:rPr lang="en-US" sz="800" dirty="0" smtClean="0"/>
              <a:t> FY 2012, the Argonne LCF will be upgraded with a</a:t>
            </a:r>
            <a:br>
              <a:rPr lang="en-US" sz="800" dirty="0" smtClean="0"/>
            </a:br>
            <a:r>
              <a:rPr lang="en-US" sz="800" dirty="0" smtClean="0"/>
              <a:t>10 </a:t>
            </a:r>
            <a:r>
              <a:rPr lang="en-US" sz="800" dirty="0" err="1" smtClean="0"/>
              <a:t>petaflop</a:t>
            </a:r>
            <a:r>
              <a:rPr lang="en-US" sz="800" dirty="0" smtClean="0"/>
              <a:t> IBM Blue Gene/Q. The Oak Ridge LCF will continue site preparations for a system expected in FY 2013 that will be 5-10 times more capable than the Cray XT-5. </a:t>
            </a:r>
            <a:endParaRPr lang="en-US" sz="800" dirty="0"/>
          </a:p>
        </p:txBody>
      </p:sp>
      <p:sp>
        <p:nvSpPr>
          <p:cNvPr id="35" name="Rectangle 34"/>
          <p:cNvSpPr/>
          <p:nvPr/>
        </p:nvSpPr>
        <p:spPr>
          <a:xfrm>
            <a:off x="254725" y="3566160"/>
            <a:ext cx="2083525" cy="14369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luegene_p.jpg"/>
          <p:cNvPicPr>
            <a:picLocks noChangeAspect="1"/>
          </p:cNvPicPr>
          <p:nvPr/>
        </p:nvPicPr>
        <p:blipFill>
          <a:blip r:embed="rId4" cstate="print"/>
          <a:stretch>
            <a:fillRect/>
          </a:stretch>
        </p:blipFill>
        <p:spPr>
          <a:xfrm>
            <a:off x="259518" y="1097276"/>
            <a:ext cx="2242282" cy="1297734"/>
          </a:xfrm>
          <a:prstGeom prst="rect">
            <a:avLst/>
          </a:prstGeom>
          <a:ln w="12700">
            <a:solidFill>
              <a:schemeClr val="tx1"/>
            </a:solidFill>
          </a:ln>
        </p:spPr>
      </p:pic>
      <p:sp>
        <p:nvSpPr>
          <p:cNvPr id="10" name="TextBox 9"/>
          <p:cNvSpPr txBox="1"/>
          <p:nvPr/>
        </p:nvSpPr>
        <p:spPr>
          <a:xfrm>
            <a:off x="181667" y="3542896"/>
            <a:ext cx="2226892" cy="215444"/>
          </a:xfrm>
          <a:prstGeom prst="rect">
            <a:avLst/>
          </a:prstGeom>
          <a:noFill/>
        </p:spPr>
        <p:txBody>
          <a:bodyPr wrap="none" rtlCol="0">
            <a:spAutoFit/>
          </a:bodyPr>
          <a:lstStyle/>
          <a:p>
            <a:r>
              <a:rPr lang="en-US" sz="800" b="1" dirty="0" smtClean="0"/>
              <a:t>Oak Ridge Leadership Computing Facility</a:t>
            </a:r>
            <a:endParaRPr lang="en-US" sz="800" b="1" dirty="0"/>
          </a:p>
        </p:txBody>
      </p:sp>
      <p:grpSp>
        <p:nvGrpSpPr>
          <p:cNvPr id="30" name="Group 29"/>
          <p:cNvGrpSpPr/>
          <p:nvPr/>
        </p:nvGrpSpPr>
        <p:grpSpPr>
          <a:xfrm>
            <a:off x="52455" y="4792902"/>
            <a:ext cx="8797879" cy="1487026"/>
            <a:chOff x="-36575" y="4463727"/>
            <a:chExt cx="8797879" cy="1487026"/>
          </a:xfrm>
        </p:grpSpPr>
        <p:sp>
          <p:nvSpPr>
            <p:cNvPr id="16" name="TextBox 15"/>
            <p:cNvSpPr txBox="1"/>
            <p:nvPr/>
          </p:nvSpPr>
          <p:spPr>
            <a:xfrm>
              <a:off x="4692834" y="5750698"/>
              <a:ext cx="877182" cy="200055"/>
            </a:xfrm>
            <a:prstGeom prst="rect">
              <a:avLst/>
            </a:prstGeom>
            <a:noFill/>
          </p:spPr>
          <p:txBody>
            <a:bodyPr wrap="square" rtlCol="0">
              <a:spAutoFit/>
            </a:bodyPr>
            <a:lstStyle/>
            <a:p>
              <a:pPr algn="ctr"/>
              <a:r>
                <a:rPr lang="en-US" sz="700" b="1" dirty="0" err="1" smtClean="0">
                  <a:latin typeface="Arial" pitchFamily="34" charset="0"/>
                  <a:cs typeface="Arial" pitchFamily="34" charset="0"/>
                </a:rPr>
                <a:t>Biofuels</a:t>
              </a:r>
              <a:endParaRPr lang="en-US" sz="700" b="1" dirty="0">
                <a:latin typeface="Arial" pitchFamily="34" charset="0"/>
                <a:cs typeface="Arial" pitchFamily="34" charset="0"/>
              </a:endParaRPr>
            </a:p>
          </p:txBody>
        </p:sp>
        <p:sp>
          <p:nvSpPr>
            <p:cNvPr id="18" name="TextBox 17"/>
            <p:cNvSpPr txBox="1"/>
            <p:nvPr/>
          </p:nvSpPr>
          <p:spPr>
            <a:xfrm>
              <a:off x="5949663" y="5750698"/>
              <a:ext cx="1421212"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Energy Storage Materials</a:t>
              </a:r>
              <a:endParaRPr lang="en-US" sz="700" b="1" dirty="0">
                <a:latin typeface="Arial" pitchFamily="34" charset="0"/>
                <a:cs typeface="Arial" pitchFamily="34" charset="0"/>
              </a:endParaRPr>
            </a:p>
          </p:txBody>
        </p:sp>
        <p:sp>
          <p:nvSpPr>
            <p:cNvPr id="21" name="TextBox 20"/>
            <p:cNvSpPr txBox="1"/>
            <p:nvPr/>
          </p:nvSpPr>
          <p:spPr>
            <a:xfrm>
              <a:off x="-36575" y="5750698"/>
              <a:ext cx="1438373"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Nuclear Reactor Simulation</a:t>
              </a:r>
              <a:endParaRPr lang="en-US" sz="700" b="1" dirty="0">
                <a:latin typeface="Arial" pitchFamily="34" charset="0"/>
                <a:cs typeface="Arial" pitchFamily="34" charset="0"/>
              </a:endParaRPr>
            </a:p>
          </p:txBody>
        </p:sp>
        <p:sp>
          <p:nvSpPr>
            <p:cNvPr id="22" name="TextBox 21"/>
            <p:cNvSpPr txBox="1"/>
            <p:nvPr/>
          </p:nvSpPr>
          <p:spPr>
            <a:xfrm>
              <a:off x="1400398" y="5750698"/>
              <a:ext cx="1540988"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Fusion Plasmas</a:t>
              </a:r>
              <a:endParaRPr lang="en-US" sz="700" b="1" dirty="0">
                <a:latin typeface="Arial" pitchFamily="34" charset="0"/>
                <a:cs typeface="Arial" pitchFamily="34" charset="0"/>
              </a:endParaRPr>
            </a:p>
          </p:txBody>
        </p:sp>
        <p:sp>
          <p:nvSpPr>
            <p:cNvPr id="25" name="TextBox 24"/>
            <p:cNvSpPr txBox="1"/>
            <p:nvPr/>
          </p:nvSpPr>
          <p:spPr>
            <a:xfrm>
              <a:off x="2869788" y="5750698"/>
              <a:ext cx="1550185"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Nanoscale Science</a:t>
              </a:r>
              <a:endParaRPr lang="en-US" sz="700" b="1" dirty="0">
                <a:latin typeface="Arial" pitchFamily="34" charset="0"/>
                <a:cs typeface="Arial" pitchFamily="34" charset="0"/>
              </a:endParaRPr>
            </a:p>
          </p:txBody>
        </p:sp>
        <p:grpSp>
          <p:nvGrpSpPr>
            <p:cNvPr id="29" name="Group 28"/>
            <p:cNvGrpSpPr/>
            <p:nvPr/>
          </p:nvGrpSpPr>
          <p:grpSpPr>
            <a:xfrm>
              <a:off x="36613" y="4463727"/>
              <a:ext cx="8724691" cy="1280160"/>
              <a:chOff x="160935" y="4390574"/>
              <a:chExt cx="8724691" cy="1280160"/>
            </a:xfrm>
          </p:grpSpPr>
          <p:pic>
            <p:nvPicPr>
              <p:cNvPr id="14" name="Picture 13" descr="lignocellulose_high_res03-small.png"/>
              <p:cNvPicPr>
                <a:picLocks noChangeAspect="1"/>
              </p:cNvPicPr>
              <p:nvPr/>
            </p:nvPicPr>
            <p:blipFill>
              <a:blip r:embed="rId5" cstate="email"/>
              <a:srcRect/>
              <a:stretch>
                <a:fillRect/>
              </a:stretch>
            </p:blipFill>
            <p:spPr>
              <a:xfrm>
                <a:off x="4598971" y="4390574"/>
                <a:ext cx="1313844"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4" descr="C:\Users\qjs\Desktop\Ultracapacitors1.png"/>
              <p:cNvPicPr>
                <a:picLocks noChangeAspect="1" noChangeArrowheads="1"/>
              </p:cNvPicPr>
              <p:nvPr/>
            </p:nvPicPr>
            <p:blipFill>
              <a:blip r:embed="rId6" cstate="email"/>
              <a:srcRect/>
              <a:stretch>
                <a:fillRect/>
              </a:stretch>
            </p:blipFill>
            <p:spPr bwMode="auto">
              <a:xfrm>
                <a:off x="6050573" y="4390574"/>
                <a:ext cx="1417136"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373" descr="screenshot-09-05-01-13-59"/>
              <p:cNvPicPr>
                <a:picLocks noChangeAspect="1" noChangeArrowheads="1"/>
              </p:cNvPicPr>
              <p:nvPr/>
            </p:nvPicPr>
            <p:blipFill>
              <a:blip r:embed="rId7" cstate="email"/>
              <a:srcRect/>
              <a:stretch>
                <a:fillRect/>
              </a:stretch>
            </p:blipFill>
            <p:spPr bwMode="auto">
              <a:xfrm>
                <a:off x="1593217" y="4390574"/>
                <a:ext cx="1337056"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3" descr="visit0000.bmp"/>
              <p:cNvPicPr>
                <a:picLocks noChangeAspect="1"/>
              </p:cNvPicPr>
              <p:nvPr/>
            </p:nvPicPr>
            <p:blipFill>
              <a:blip r:embed="rId8" cstate="email"/>
              <a:srcRect/>
              <a:stretch>
                <a:fillRect/>
              </a:stretch>
            </p:blipFill>
            <p:spPr bwMode="auto">
              <a:xfrm>
                <a:off x="3068031" y="4390574"/>
                <a:ext cx="1393182"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nvGrpSpPr>
              <p:cNvPr id="28" name="Group 27"/>
              <p:cNvGrpSpPr/>
              <p:nvPr/>
            </p:nvGrpSpPr>
            <p:grpSpPr>
              <a:xfrm>
                <a:off x="160935" y="4390574"/>
                <a:ext cx="1294524" cy="1280160"/>
                <a:chOff x="121579" y="4096470"/>
                <a:chExt cx="1294524" cy="1280160"/>
              </a:xfrm>
            </p:grpSpPr>
            <p:pic>
              <p:nvPicPr>
                <p:cNvPr id="19" name="Picture 3" descr="C:\Users\qjs\Desktop\Core1.png"/>
                <p:cNvPicPr>
                  <a:picLocks noChangeAspect="1" noChangeArrowheads="1"/>
                </p:cNvPicPr>
                <p:nvPr/>
              </p:nvPicPr>
              <p:blipFill>
                <a:blip r:embed="rId9" cstate="email"/>
                <a:srcRect/>
                <a:stretch>
                  <a:fillRect/>
                </a:stretch>
              </p:blipFill>
              <p:spPr bwMode="auto">
                <a:xfrm>
                  <a:off x="121579" y="4096470"/>
                  <a:ext cx="1294524"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 descr="C:\Users\qjs\Desktop\core2.png"/>
                <p:cNvPicPr>
                  <a:picLocks noChangeAspect="1" noChangeArrowheads="1"/>
                </p:cNvPicPr>
                <p:nvPr/>
              </p:nvPicPr>
              <p:blipFill>
                <a:blip r:embed="rId10" cstate="email"/>
                <a:srcRect/>
                <a:stretch>
                  <a:fillRect/>
                </a:stretch>
              </p:blipFill>
              <p:spPr bwMode="auto">
                <a:xfrm>
                  <a:off x="139362" y="4104337"/>
                  <a:ext cx="506728" cy="523470"/>
                </a:xfrm>
                <a:prstGeom prst="rect">
                  <a:avLst/>
                </a:prstGeom>
                <a:noFill/>
                <a:ln w="19050">
                  <a:solidFill>
                    <a:schemeClr val="bg2"/>
                  </a:solidFill>
                </a:ln>
                <a:effectLst>
                  <a:outerShdw blurRad="50800" dist="38100" dir="2700000" algn="tl" rotWithShape="0">
                    <a:prstClr val="black">
                      <a:alpha val="40000"/>
                    </a:prstClr>
                  </a:outerShdw>
                </a:effectLst>
              </p:spPr>
            </p:pic>
          </p:grpSp>
          <p:pic>
            <p:nvPicPr>
              <p:cNvPr id="26" name="Picture 3" descr="C:\Users\qjs\Desktop\VR-Lighting-Resample3.png"/>
              <p:cNvPicPr>
                <a:picLocks noChangeAspect="1" noChangeArrowheads="1"/>
              </p:cNvPicPr>
              <p:nvPr/>
            </p:nvPicPr>
            <p:blipFill>
              <a:blip r:embed="rId11" cstate="email"/>
              <a:srcRect/>
              <a:stretch>
                <a:fillRect/>
              </a:stretch>
            </p:blipFill>
            <p:spPr bwMode="auto">
              <a:xfrm>
                <a:off x="7605466" y="4390574"/>
                <a:ext cx="1280160"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sp>
          <p:nvSpPr>
            <p:cNvPr id="27" name="TextBox 26"/>
            <p:cNvSpPr txBox="1"/>
            <p:nvPr/>
          </p:nvSpPr>
          <p:spPr>
            <a:xfrm>
              <a:off x="7579107" y="5750698"/>
              <a:ext cx="1082097"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Turbulence</a:t>
              </a:r>
            </a:p>
          </p:txBody>
        </p:sp>
      </p:grpSp>
      <p:sp>
        <p:nvSpPr>
          <p:cNvPr id="34" name="TextBox 33"/>
          <p:cNvSpPr txBox="1"/>
          <p:nvPr/>
        </p:nvSpPr>
        <p:spPr>
          <a:xfrm>
            <a:off x="3465880" y="973278"/>
            <a:ext cx="5478095" cy="3817968"/>
          </a:xfrm>
          <a:prstGeom prst="rect">
            <a:avLst/>
          </a:prstGeom>
          <a:noFill/>
        </p:spPr>
        <p:txBody>
          <a:bodyPr wrap="square" rtlCol="0">
            <a:spAutoFit/>
          </a:bodyPr>
          <a:lstStyle/>
          <a:p>
            <a:pPr marL="168275" indent="-168275">
              <a:lnSpc>
                <a:spcPct val="90000"/>
              </a:lnSpc>
              <a:spcBef>
                <a:spcPts val="0"/>
              </a:spcBef>
              <a:spcAft>
                <a:spcPts val="600"/>
              </a:spcAft>
              <a:buFont typeface="Wingdings" pitchFamily="2" charset="2"/>
              <a:buChar char="§"/>
            </a:pPr>
            <a:r>
              <a:rPr lang="en-US" sz="1400" dirty="0" smtClean="0"/>
              <a:t>The Cray XT5 ("Jaguar") at ORNL and the IBM Blue Gene/P ("Intrepid") at ANL will provide ~2.3 billion processor hours in FY12 to address science and engineering problems that defy traditional methods of theory and experiment and that require the most advanced computational power. </a:t>
            </a:r>
          </a:p>
          <a:p>
            <a:pPr marL="168275" indent="-168275">
              <a:lnSpc>
                <a:spcPct val="90000"/>
              </a:lnSpc>
              <a:spcBef>
                <a:spcPts val="0"/>
              </a:spcBef>
              <a:spcAft>
                <a:spcPts val="600"/>
              </a:spcAft>
              <a:buFont typeface="Wingdings" pitchFamily="2" charset="2"/>
              <a:buChar char="§"/>
            </a:pPr>
            <a:r>
              <a:rPr lang="en-US" sz="1400" dirty="0" smtClean="0"/>
              <a:t>Peer reviewed projects are chosen to advance science, speed innovation, and strengthen industrial competitiveness.</a:t>
            </a:r>
          </a:p>
          <a:p>
            <a:pPr marL="168275" indent="-168275">
              <a:lnSpc>
                <a:spcPct val="90000"/>
              </a:lnSpc>
              <a:spcBef>
                <a:spcPts val="0"/>
              </a:spcBef>
              <a:spcAft>
                <a:spcPts val="600"/>
              </a:spcAft>
              <a:buFont typeface="Wingdings" pitchFamily="2" charset="2"/>
              <a:buChar char="§"/>
            </a:pPr>
            <a:r>
              <a:rPr lang="en-US" sz="1400" dirty="0" smtClean="0"/>
              <a:t>Demand for these machines has grown each year, requiring upgrades of both.</a:t>
            </a:r>
          </a:p>
          <a:p>
            <a:pPr marL="168275" indent="-168275">
              <a:lnSpc>
                <a:spcPct val="90000"/>
              </a:lnSpc>
              <a:spcBef>
                <a:spcPts val="0"/>
              </a:spcBef>
              <a:spcAft>
                <a:spcPts val="0"/>
              </a:spcAft>
              <a:buFont typeface="Wingdings" pitchFamily="2" charset="2"/>
              <a:buChar char="§"/>
            </a:pPr>
            <a:r>
              <a:rPr lang="en-US" sz="1400" dirty="0" smtClean="0"/>
              <a:t>Among the topics in FY2011:</a:t>
            </a:r>
          </a:p>
          <a:p>
            <a:pPr marL="398463" lvl="0" indent="-168275">
              <a:lnSpc>
                <a:spcPct val="90000"/>
              </a:lnSpc>
              <a:spcBef>
                <a:spcPts val="0"/>
              </a:spcBef>
              <a:spcAft>
                <a:spcPts val="0"/>
              </a:spcAft>
              <a:buFont typeface="Wingdings" pitchFamily="2" charset="2"/>
              <a:buChar char="§"/>
            </a:pPr>
            <a:r>
              <a:rPr lang="en-US" sz="1100" dirty="0" smtClean="0"/>
              <a:t>Advancing materials for lithium air batteries, solar cells, and superconductors </a:t>
            </a:r>
          </a:p>
          <a:p>
            <a:pPr marL="398463" lvl="0" indent="-168275">
              <a:lnSpc>
                <a:spcPct val="90000"/>
              </a:lnSpc>
              <a:spcBef>
                <a:spcPts val="0"/>
              </a:spcBef>
              <a:spcAft>
                <a:spcPts val="0"/>
              </a:spcAft>
              <a:buFont typeface="Wingdings" pitchFamily="2" charset="2"/>
              <a:buChar char="§"/>
            </a:pPr>
            <a:r>
              <a:rPr lang="en-US" sz="1100" dirty="0" smtClean="0"/>
              <a:t>Exploring carbon sequestration </a:t>
            </a:r>
          </a:p>
          <a:p>
            <a:pPr marL="398463" lvl="0" indent="-168275">
              <a:lnSpc>
                <a:spcPct val="90000"/>
              </a:lnSpc>
              <a:spcBef>
                <a:spcPts val="0"/>
              </a:spcBef>
              <a:spcAft>
                <a:spcPts val="0"/>
              </a:spcAft>
              <a:buFont typeface="Wingdings" pitchFamily="2" charset="2"/>
              <a:buChar char="§"/>
            </a:pPr>
            <a:r>
              <a:rPr lang="en-US" sz="1100" dirty="0" smtClean="0"/>
              <a:t>Improving combustion in fuel-efficient, near-zero-emissions systems </a:t>
            </a:r>
          </a:p>
          <a:p>
            <a:pPr marL="398463" lvl="0" indent="-168275">
              <a:lnSpc>
                <a:spcPct val="90000"/>
              </a:lnSpc>
              <a:spcBef>
                <a:spcPts val="0"/>
              </a:spcBef>
              <a:spcAft>
                <a:spcPts val="0"/>
              </a:spcAft>
              <a:buFont typeface="Wingdings" pitchFamily="2" charset="2"/>
              <a:buChar char="§"/>
            </a:pPr>
            <a:r>
              <a:rPr lang="en-US" sz="1100" dirty="0" smtClean="0"/>
              <a:t>Understanding how turbulence affects the efficiency of aircraft and other transportation systems </a:t>
            </a:r>
          </a:p>
          <a:p>
            <a:pPr marL="398463" lvl="0" indent="-168275">
              <a:lnSpc>
                <a:spcPct val="90000"/>
              </a:lnSpc>
              <a:spcBef>
                <a:spcPts val="0"/>
              </a:spcBef>
              <a:spcAft>
                <a:spcPts val="0"/>
              </a:spcAft>
              <a:buFont typeface="Wingdings" pitchFamily="2" charset="2"/>
              <a:buChar char="§"/>
            </a:pPr>
            <a:r>
              <a:rPr lang="en-US" sz="1100" dirty="0" smtClean="0"/>
              <a:t>Designing next-generation nuclear reactors and fuels and extending the life of aging reactors </a:t>
            </a:r>
          </a:p>
          <a:p>
            <a:pPr marL="398463" lvl="0" indent="-168275">
              <a:lnSpc>
                <a:spcPct val="90000"/>
              </a:lnSpc>
              <a:spcBef>
                <a:spcPts val="0"/>
              </a:spcBef>
              <a:spcAft>
                <a:spcPts val="0"/>
              </a:spcAft>
              <a:buFont typeface="Wingdings" pitchFamily="2" charset="2"/>
              <a:buChar char="§"/>
            </a:pPr>
            <a:r>
              <a:rPr lang="en-US" sz="1100" dirty="0" smtClean="0"/>
              <a:t>Developing fusion energy systems </a:t>
            </a:r>
          </a:p>
          <a:p>
            <a:pPr marL="398463" lvl="0" indent="-168275">
              <a:lnSpc>
                <a:spcPct val="90000"/>
              </a:lnSpc>
              <a:spcBef>
                <a:spcPts val="0"/>
              </a:spcBef>
              <a:spcAft>
                <a:spcPts val="0"/>
              </a:spcAft>
              <a:buFont typeface="Wingdings" pitchFamily="2" charset="2"/>
              <a:buChar char="§"/>
            </a:pPr>
            <a:r>
              <a:rPr lang="en-US" sz="1100" dirty="0" smtClean="0"/>
              <a:t>Understanding the roles of ocean, atmosphere, land, and ice in climate change </a:t>
            </a:r>
          </a:p>
          <a:p>
            <a:pPr>
              <a:spcBef>
                <a:spcPts val="0"/>
              </a:spcBef>
              <a:spcAft>
                <a:spcPts val="600"/>
              </a:spcAft>
            </a:pPr>
            <a:endParaRPr lang="en-US" sz="1200" dirty="0"/>
          </a:p>
        </p:txBody>
      </p:sp>
      <p:sp>
        <p:nvSpPr>
          <p:cNvPr id="37" name="Rectangle 36"/>
          <p:cNvSpPr/>
          <p:nvPr/>
        </p:nvSpPr>
        <p:spPr>
          <a:xfrm>
            <a:off x="269781" y="2245711"/>
            <a:ext cx="1970315" cy="14369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8447" y="2216784"/>
            <a:ext cx="2138727" cy="215444"/>
          </a:xfrm>
          <a:prstGeom prst="rect">
            <a:avLst/>
          </a:prstGeom>
          <a:noFill/>
        </p:spPr>
        <p:txBody>
          <a:bodyPr wrap="none" rtlCol="0">
            <a:spAutoFit/>
          </a:bodyPr>
          <a:lstStyle/>
          <a:p>
            <a:r>
              <a:rPr lang="en-US" sz="800" b="1" dirty="0" smtClean="0"/>
              <a:t>Argonne Leadership Computing Facility</a:t>
            </a:r>
            <a:endParaRPr lang="en-US" sz="8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8613</TotalTime>
  <Words>14813</Words>
  <Application>Microsoft Office PowerPoint</Application>
  <PresentationFormat>On-screen Show (4:3)</PresentationFormat>
  <Paragraphs>1263</Paragraphs>
  <Slides>67</Slides>
  <Notes>60</Notes>
  <HiddenSlides>29</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67</vt:i4>
      </vt:variant>
    </vt:vector>
  </HeadingPairs>
  <TitlesOfParts>
    <vt:vector size="71" baseType="lpstr">
      <vt:lpstr>Office Theme</vt:lpstr>
      <vt:lpstr>CorelDRAW</vt:lpstr>
      <vt:lpstr>Acrobat Document</vt:lpstr>
      <vt:lpstr>Chart</vt:lpstr>
      <vt:lpstr>FY 2012 budget Presentation for DOE’s Office of Science</vt:lpstr>
      <vt:lpstr>Slide 2</vt:lpstr>
      <vt:lpstr>Science, Innovation, and DOE’s Office of Science</vt:lpstr>
      <vt:lpstr>Our Generation’s Sputnik Moment</vt:lpstr>
      <vt:lpstr>Office of Science Research Underpins the President’s Goals</vt:lpstr>
      <vt:lpstr>New in FY 2012: Science for Innovation and Clean Energy</vt:lpstr>
      <vt:lpstr>Stress Corrosion Cracking Molecular Dynamics Simulation Reveals Mechanisms of Nickel Fracture  </vt:lpstr>
      <vt:lpstr>Systems Biology for Bioenergy Production</vt:lpstr>
      <vt:lpstr>Slide 9</vt:lpstr>
      <vt:lpstr>Office of Science FY 2012 Budget Request to Congress</vt:lpstr>
      <vt:lpstr>Slide 11</vt:lpstr>
      <vt:lpstr>Science for Clean Energy: Biosystems by Design </vt:lpstr>
      <vt:lpstr>JCAP Collaborating Energy Frontier Research Centers</vt:lpstr>
      <vt:lpstr>Fuels from Sunlight Energy Innovation Hub:  Joint Center for Artificial Photosynthesis (JCAP)  </vt:lpstr>
      <vt:lpstr>Batteries and Energy Storage Energy Innovation Hub  Transform the Grid and Electrify Transportation </vt:lpstr>
      <vt:lpstr>R&amp;D Coordination</vt:lpstr>
      <vt:lpstr>Slide 17</vt:lpstr>
      <vt:lpstr> Continuum of Research, Development, and Deployment</vt:lpstr>
      <vt:lpstr> R&amp;D Continuum for Energy Storage (Batteries/Vehicles)</vt:lpstr>
      <vt:lpstr> R&amp;D Continuum for Energy Storage (Grid)</vt:lpstr>
      <vt:lpstr> R&amp;D Continuum for Biofuels</vt:lpstr>
      <vt:lpstr>Funding Overview</vt:lpstr>
      <vt:lpstr>Low Cost Solar Cells:  From Fundamental Research to Commercialization</vt:lpstr>
      <vt:lpstr>High-Energy Lithium Batteries:  From Fundamental Research to Cars on the Road</vt:lpstr>
      <vt:lpstr>Slide 25</vt:lpstr>
      <vt:lpstr>Program Details</vt:lpstr>
      <vt:lpstr>Slide 27</vt:lpstr>
      <vt:lpstr>Advanced Scientific Computing Research</vt:lpstr>
      <vt:lpstr>Slide 29</vt:lpstr>
      <vt:lpstr>Slide 30</vt:lpstr>
      <vt:lpstr>Basic Energy Sciences</vt:lpstr>
      <vt:lpstr>Nature Publishes First Bioimaging Results from the LCLS The World’s First Hard X-ray Laser</vt:lpstr>
      <vt:lpstr> Femtosecond X-ray Protein Nanocrystallography</vt:lpstr>
      <vt:lpstr> Femtosecond X-ray Protein Nanocrystallography</vt:lpstr>
      <vt:lpstr>High-Energy Lithium Batteries:  From Fundamental Research to Cars on the Road</vt:lpstr>
      <vt:lpstr>  Single Mimi Virus Particles Intercepted and Imaged </vt:lpstr>
      <vt:lpstr>Advancing Energy Technologies through Energy Frontier Research Centers  </vt:lpstr>
      <vt:lpstr>EFRC Research Predicts Radiation Damage Resistant Materials</vt:lpstr>
      <vt:lpstr>Biological and Environmental Research</vt:lpstr>
      <vt:lpstr>Advancing Energy Technologies through Bioenergy Research Centers</vt:lpstr>
      <vt:lpstr>Tackling Major Climate Uncertainties: The Atmospheric Radiation Measurement Climate Research Facility (ACRF) </vt:lpstr>
      <vt:lpstr>Fusion Energy Sciences</vt:lpstr>
      <vt:lpstr>Progress on the ITER Project</vt:lpstr>
      <vt:lpstr>Stabilization of High-Temperature Plasmas</vt:lpstr>
      <vt:lpstr>Nuclear Physics</vt:lpstr>
      <vt:lpstr>Slide 46</vt:lpstr>
      <vt:lpstr>Slide 47</vt:lpstr>
      <vt:lpstr>Slide 48</vt:lpstr>
      <vt:lpstr>Production Sites of the Isotope Program</vt:lpstr>
      <vt:lpstr>Decision to close HRIBF</vt:lpstr>
      <vt:lpstr>Slide 51</vt:lpstr>
      <vt:lpstr>High Energy Physics</vt:lpstr>
      <vt:lpstr>Slide 53</vt:lpstr>
      <vt:lpstr>Slide 54</vt:lpstr>
      <vt:lpstr>The Intensity Frontier:  Neutrinos and Rare Processes</vt:lpstr>
      <vt:lpstr>Slide 56</vt:lpstr>
      <vt:lpstr>Long Baseline Neutrino Experiment (LBNE) A high priority experiment at the intensity frontier</vt:lpstr>
      <vt:lpstr>Deep Underground Science and Engineering Laboratory (DUSEL)</vt:lpstr>
      <vt:lpstr>Accelerator Technologies Developed for  Basic Research Have Far-Reaching Benefits</vt:lpstr>
      <vt:lpstr>  HEP &amp; NP Superconducting Radio Frequency (SRF) Development The U.S. is now the leader in SRF technology</vt:lpstr>
      <vt:lpstr>Workforce Development for Teachers and Scientists</vt:lpstr>
      <vt:lpstr>Supporting and Encouraging Next Generation Scientists</vt:lpstr>
      <vt:lpstr>Science Laboratory Infrastructure</vt:lpstr>
      <vt:lpstr>Safeguards and Security</vt:lpstr>
      <vt:lpstr>Program Direction</vt:lpstr>
      <vt:lpstr>Slide 66</vt:lpstr>
      <vt:lpstr>Slide 67</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binklst</cp:lastModifiedBy>
  <cp:revision>1173</cp:revision>
  <dcterms:created xsi:type="dcterms:W3CDTF">2009-10-19T15:58:14Z</dcterms:created>
  <dcterms:modified xsi:type="dcterms:W3CDTF">2011-03-17T10:12:32Z</dcterms:modified>
</cp:coreProperties>
</file>